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39" r:id="rId5"/>
    <p:sldMasterId id="2147483648" r:id="rId6"/>
    <p:sldMasterId id="2147483741" r:id="rId7"/>
  </p:sldMasterIdLst>
  <p:notesMasterIdLst>
    <p:notesMasterId r:id="rId55"/>
  </p:notesMasterIdLst>
  <p:sldIdLst>
    <p:sldId id="277" r:id="rId8"/>
    <p:sldId id="274" r:id="rId9"/>
    <p:sldId id="278" r:id="rId10"/>
    <p:sldId id="280" r:id="rId11"/>
    <p:sldId id="287" r:id="rId12"/>
    <p:sldId id="286" r:id="rId13"/>
    <p:sldId id="288" r:id="rId14"/>
    <p:sldId id="2002" r:id="rId15"/>
    <p:sldId id="291" r:id="rId16"/>
    <p:sldId id="388" r:id="rId17"/>
    <p:sldId id="389" r:id="rId18"/>
    <p:sldId id="390" r:id="rId19"/>
    <p:sldId id="392" r:id="rId20"/>
    <p:sldId id="1990" r:id="rId21"/>
    <p:sldId id="395" r:id="rId22"/>
    <p:sldId id="338" r:id="rId23"/>
    <p:sldId id="396" r:id="rId24"/>
    <p:sldId id="339" r:id="rId25"/>
    <p:sldId id="1991" r:id="rId26"/>
    <p:sldId id="2000" r:id="rId27"/>
    <p:sldId id="399" r:id="rId28"/>
    <p:sldId id="2004" r:id="rId29"/>
    <p:sldId id="292" r:id="rId30"/>
    <p:sldId id="1971" r:id="rId31"/>
    <p:sldId id="1972" r:id="rId32"/>
    <p:sldId id="1973" r:id="rId33"/>
    <p:sldId id="1974" r:id="rId34"/>
    <p:sldId id="1975" r:id="rId35"/>
    <p:sldId id="1976" r:id="rId36"/>
    <p:sldId id="1993" r:id="rId37"/>
    <p:sldId id="1980" r:id="rId38"/>
    <p:sldId id="1978" r:id="rId39"/>
    <p:sldId id="1999" r:id="rId40"/>
    <p:sldId id="1998" r:id="rId41"/>
    <p:sldId id="293" r:id="rId42"/>
    <p:sldId id="1981" r:id="rId43"/>
    <p:sldId id="1977" r:id="rId44"/>
    <p:sldId id="1992" r:id="rId45"/>
    <p:sldId id="1987" r:id="rId46"/>
    <p:sldId id="1986" r:id="rId47"/>
    <p:sldId id="342" r:id="rId48"/>
    <p:sldId id="1995" r:id="rId49"/>
    <p:sldId id="1996" r:id="rId50"/>
    <p:sldId id="1984" r:id="rId51"/>
    <p:sldId id="2001" r:id="rId52"/>
    <p:sldId id="1983" r:id="rId53"/>
    <p:sldId id="29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6600CC"/>
    <a:srgbClr val="993366"/>
    <a:srgbClr val="990099"/>
    <a:srgbClr val="660066"/>
    <a:srgbClr val="00338D"/>
    <a:srgbClr val="FF9933"/>
    <a:srgbClr val="009999"/>
    <a:srgbClr val="1E49E2"/>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8" d="100"/>
          <a:sy n="78" d="100"/>
        </p:scale>
        <p:origin x="7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9578A-AA67-4EE2-87F3-290BB89013D2}" type="datetimeFigureOut">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DE800-4D77-4BDA-834D-3C61155240F1}" type="slidenum">
              <a:t>‹#›</a:t>
            </a:fld>
            <a:endParaRPr lang="en-US"/>
          </a:p>
        </p:txBody>
      </p:sp>
    </p:spTree>
    <p:extLst>
      <p:ext uri="{BB962C8B-B14F-4D97-AF65-F5344CB8AC3E}">
        <p14:creationId xmlns:p14="http://schemas.microsoft.com/office/powerpoint/2010/main" val="134515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1DE800-4D77-4BDA-834D-3C61155240F1}" type="slidenum">
              <a:rPr lang="en-US" smtClean="0"/>
              <a:t>12</a:t>
            </a:fld>
            <a:endParaRPr lang="en-US"/>
          </a:p>
        </p:txBody>
      </p:sp>
    </p:spTree>
    <p:extLst>
      <p:ext uri="{BB962C8B-B14F-4D97-AF65-F5344CB8AC3E}">
        <p14:creationId xmlns:p14="http://schemas.microsoft.com/office/powerpoint/2010/main" val="973969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042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473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517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913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067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664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68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759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131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70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20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479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403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702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740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43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19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893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99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979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97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808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5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467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77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609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DE800-4D77-4BDA-834D-3C6115524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737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6AD-5561-38DA-2EDA-CA32741099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DE377E-9EAC-037C-3487-15EBFE536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A4F98A-A796-DB4E-F217-47FD8BE5C4C8}"/>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5" name="Footer Placeholder 4">
            <a:extLst>
              <a:ext uri="{FF2B5EF4-FFF2-40B4-BE49-F238E27FC236}">
                <a16:creationId xmlns:a16="http://schemas.microsoft.com/office/drawing/2014/main" id="{F166A8C7-7F2A-7AC9-5517-ECEBE690F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5D5A4-B431-83C6-2995-A45E4CCBDD5F}"/>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777672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3AC4-E93F-3F11-9E38-743AF9D08D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1B4B95-A423-E5FE-779E-748F3EEB5A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FFB935-FFA1-A835-BB56-94056EF41429}"/>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5" name="Footer Placeholder 4">
            <a:extLst>
              <a:ext uri="{FF2B5EF4-FFF2-40B4-BE49-F238E27FC236}">
                <a16:creationId xmlns:a16="http://schemas.microsoft.com/office/drawing/2014/main" id="{5700BAF7-D4FC-659C-BA12-010023375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4746A-147A-E40A-EA49-C727BBF18268}"/>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289431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84A83C-5E67-D38D-ACE8-E56F60637A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A83621-3E58-F14C-EC13-A868008ACD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57C89-7303-8EDA-B00B-3017D00C099B}"/>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5" name="Footer Placeholder 4">
            <a:extLst>
              <a:ext uri="{FF2B5EF4-FFF2-40B4-BE49-F238E27FC236}">
                <a16:creationId xmlns:a16="http://schemas.microsoft.com/office/drawing/2014/main" id="{E97B3F6B-67CB-F835-D282-E55352DC9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BF96D-8926-7851-B74D-082F22F6EA83}"/>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2651692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1" hasCustomPrompt="1"/>
          </p:nvPr>
        </p:nvSpPr>
        <p:spPr>
          <a:xfrm>
            <a:off x="601785" y="203863"/>
            <a:ext cx="10976300"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1506413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9"/>
          <p:cNvSpPr>
            <a:spLocks noGrp="1"/>
          </p:cNvSpPr>
          <p:nvPr>
            <p:ph type="title"/>
          </p:nvPr>
        </p:nvSpPr>
        <p:spPr>
          <a:xfrm>
            <a:off x="838200" y="365126"/>
            <a:ext cx="10515600" cy="734804"/>
          </a:xfrm>
          <a:prstGeom prst="rect">
            <a:avLst/>
          </a:prstGeom>
        </p:spPr>
        <p:txBody>
          <a:bodyPr lIns="0" tIns="0" rIns="0" bIns="0" anchor="ctr"/>
          <a:lstStyle>
            <a:lvl1pPr algn="l" defTabSz="914400" rtl="0" eaLnBrk="1" latinLnBrk="0" hangingPunct="1">
              <a:lnSpc>
                <a:spcPct val="70000"/>
              </a:lnSpc>
              <a:spcBef>
                <a:spcPct val="0"/>
              </a:spcBef>
              <a:buNone/>
              <a:defRPr lang="en-US" sz="4400" kern="1200" dirty="0">
                <a:solidFill>
                  <a:srgbClr val="005EB8"/>
                </a:solidFill>
                <a:latin typeface="KPMG Extralight" panose="020B0303030202040204" pitchFamily="34" charset="0"/>
                <a:ea typeface="+mj-ea"/>
                <a:cs typeface="KPMG Extralight" panose="020B0303030202040204" pitchFamily="34" charset="0"/>
              </a:defRPr>
            </a:lvl1pPr>
          </a:lstStyle>
          <a:p>
            <a:r>
              <a:rPr lang="en-US"/>
              <a:t>Click to edit Master title style</a:t>
            </a:r>
          </a:p>
        </p:txBody>
      </p:sp>
      <p:pic>
        <p:nvPicPr>
          <p:cNvPr id="9" name="Picture 8" descr="KPMG_NoCP_PMS287_US_283_6779.eps"/>
          <p:cNvPicPr>
            <a:picLocks noChangeAspect="1"/>
          </p:cNvPicPr>
          <p:nvPr userDrawn="1"/>
        </p:nvPicPr>
        <p:blipFill rotWithShape="1">
          <a:blip r:embed="rId2" cstate="screen">
            <a:extLst>
              <a:ext uri="{28A0092B-C50C-407E-A947-70E740481C1C}">
                <a14:useLocalDpi xmlns:a14="http://schemas.microsoft.com/office/drawing/2010/main"/>
              </a:ext>
            </a:extLst>
          </a:blip>
          <a:srcRect l="7057" t="24107" r="10265" b="24107"/>
          <a:stretch/>
        </p:blipFill>
        <p:spPr>
          <a:xfrm>
            <a:off x="838199" y="6450271"/>
            <a:ext cx="800760" cy="277824"/>
          </a:xfrm>
          <a:prstGeom prst="rect">
            <a:avLst/>
          </a:prstGeom>
        </p:spPr>
      </p:pic>
      <p:cxnSp>
        <p:nvCxnSpPr>
          <p:cNvPr id="10" name="Straight Connector 9"/>
          <p:cNvCxnSpPr/>
          <p:nvPr userDrawn="1"/>
        </p:nvCxnSpPr>
        <p:spPr>
          <a:xfrm>
            <a:off x="838199" y="6412171"/>
            <a:ext cx="10516800" cy="0"/>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638959" y="6550711"/>
            <a:ext cx="9714841" cy="76944"/>
          </a:xfrm>
          <a:prstGeom prst="rect">
            <a:avLst/>
          </a:prstGeom>
        </p:spPr>
        <p:txBody>
          <a:bodyPr wrap="square" lIns="0" tIns="0" rIns="0" bIns="0">
            <a:spAutoFit/>
          </a:bodyPr>
          <a:lstStyle/>
          <a:p>
            <a:pPr lvl="0" algn="ctr">
              <a:defRPr sz="1800">
                <a:solidFill>
                  <a:srgbClr val="000000"/>
                </a:solidFill>
              </a:defRPr>
            </a:pPr>
            <a:r>
              <a:rPr lang="en-US" sz="500">
                <a:solidFill>
                  <a:schemeClr val="bg1">
                    <a:lumMod val="65000"/>
                  </a:schemeClr>
                </a:solidFill>
                <a:latin typeface="Arial" panose="020B0604020202020204" pitchFamily="34" charset="0"/>
                <a:ea typeface="Univers for KPMG Light"/>
                <a:cs typeface="Arial" panose="020B0604020202020204" pitchFamily="34" charset="0"/>
              </a:rPr>
              <a:t>© 2015 KPMG, an Indian Registered Partnership and a member firm of the KPMG network of independent member firms affiliated with KPMG International Cooperative (“KPMG International”), a Swiss entity. All rights reserved.</a:t>
            </a:r>
          </a:p>
        </p:txBody>
      </p:sp>
      <p:sp>
        <p:nvSpPr>
          <p:cNvPr id="27" name="Rectangle 26"/>
          <p:cNvSpPr/>
          <p:nvPr userDrawn="1"/>
        </p:nvSpPr>
        <p:spPr bwMode="gray">
          <a:xfrm>
            <a:off x="10683240" y="6439427"/>
            <a:ext cx="670560" cy="280800"/>
          </a:xfrm>
          <a:prstGeom prst="rect">
            <a:avLst/>
          </a:prstGeom>
          <a:ln>
            <a:miter lim="800000"/>
            <a:headEnd/>
            <a:tailEnd/>
          </a:ln>
        </p:spPr>
        <p:txBody>
          <a:bodyPr vert="horz" wrap="square" lIns="72000" tIns="72000" rIns="0" bIns="0" numCol="1" anchor="t" anchorCtr="0" compatLnSpc="1">
            <a:prstTxWarp prst="textNoShape">
              <a:avLst/>
            </a:prstTxWarp>
          </a:bodyPr>
          <a:lstStyle/>
          <a:p>
            <a:pPr algn="r" rtl="0" fontAlgn="base">
              <a:spcBef>
                <a:spcPct val="40000"/>
              </a:spcBef>
              <a:spcAft>
                <a:spcPct val="0"/>
              </a:spcAft>
            </a:pPr>
            <a:fld id="{358FC8E3-FE67-4452-9F4E-9A47A20D0542}" type="slidenum">
              <a:rPr lang="en-GB" sz="800" kern="1200" noProof="0" smtClean="0">
                <a:solidFill>
                  <a:schemeClr val="tx1"/>
                </a:solidFill>
                <a:latin typeface="Arial" panose="020B0604020202020204" pitchFamily="34" charset="0"/>
                <a:ea typeface="+mn-ea"/>
                <a:cs typeface="Arial" panose="020B0604020202020204" pitchFamily="34" charset="0"/>
              </a:rPr>
              <a:pPr algn="r" rtl="0" fontAlgn="base">
                <a:spcBef>
                  <a:spcPct val="40000"/>
                </a:spcBef>
                <a:spcAft>
                  <a:spcPct val="0"/>
                </a:spcAft>
              </a:pPr>
              <a:t>‹#›</a:t>
            </a:fld>
            <a:endParaRPr lang="en-GB" sz="800" kern="120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61773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C6FC-62C8-798B-088A-19D73FD043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4A7227-D2E4-E148-393A-FA75FDEBF6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84DFEA-C2E3-6215-CA29-2833AC2DFA14}"/>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5" name="Footer Placeholder 4">
            <a:extLst>
              <a:ext uri="{FF2B5EF4-FFF2-40B4-BE49-F238E27FC236}">
                <a16:creationId xmlns:a16="http://schemas.microsoft.com/office/drawing/2014/main" id="{68BA10E4-B40B-671B-2E17-D87B4A623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48DCC-7FDD-F0AA-3DB7-399A7FF22BF5}"/>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1908338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8AB-2970-A338-0339-2B207D3F9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0536D-241D-C52A-949F-47562BB835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E329E-F93B-2549-708F-381084E82201}"/>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5" name="Footer Placeholder 4">
            <a:extLst>
              <a:ext uri="{FF2B5EF4-FFF2-40B4-BE49-F238E27FC236}">
                <a16:creationId xmlns:a16="http://schemas.microsoft.com/office/drawing/2014/main" id="{80D6C951-A4AC-CC18-966A-BAD1E9735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F207C-2F99-1457-8244-043111FCF799}"/>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2908459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0B66-EA80-1DBF-F7F7-26991DF642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C74BE7-BC13-BAB3-DC9D-7E178ED33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CFAEB1-ECB4-A4D5-4B0B-B1994A5C6222}"/>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5" name="Footer Placeholder 4">
            <a:extLst>
              <a:ext uri="{FF2B5EF4-FFF2-40B4-BE49-F238E27FC236}">
                <a16:creationId xmlns:a16="http://schemas.microsoft.com/office/drawing/2014/main" id="{6D91C884-C072-7DBA-6FAA-DDB0376FB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FA0AE-34D3-C459-92E1-E7154D6F61EF}"/>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3630540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49F5-CF20-7C60-3D60-59296765B8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0047F-E520-2F78-A27D-C74578CFDE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498540-AF08-53EF-EB79-98C46AB5D4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EA297E-5A4E-A6BE-6CEF-F1DDD0E1C4AD}"/>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6" name="Footer Placeholder 5">
            <a:extLst>
              <a:ext uri="{FF2B5EF4-FFF2-40B4-BE49-F238E27FC236}">
                <a16:creationId xmlns:a16="http://schemas.microsoft.com/office/drawing/2014/main" id="{3D2C5226-59FD-4BD7-7C8C-388D9EED5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56339-7AE4-6582-ED06-E1EF2D4156E7}"/>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711083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D3D9-D7E1-2258-6277-89FAF26DD5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09C6C4-D9E7-8AEA-0B3E-6183A9E79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CBB2AF-9FBF-F8EC-4705-2D6DDD9376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A5ED12-2950-4BDA-F9AB-FEF12CDDA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A44EB6-437F-70C1-4870-173FD427E1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D13C52-E12A-5EB1-B829-0B7ECA836C66}"/>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8" name="Footer Placeholder 7">
            <a:extLst>
              <a:ext uri="{FF2B5EF4-FFF2-40B4-BE49-F238E27FC236}">
                <a16:creationId xmlns:a16="http://schemas.microsoft.com/office/drawing/2014/main" id="{430BA31C-D435-4FCD-4185-4472B96A2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318D09-A56D-09E6-957E-6D8536DE670B}"/>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3537439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0B82-1459-EE83-D7CE-0D2A8B0029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76F49-CDEC-B2FB-4170-B79FA64DD4EB}"/>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4" name="Footer Placeholder 3">
            <a:extLst>
              <a:ext uri="{FF2B5EF4-FFF2-40B4-BE49-F238E27FC236}">
                <a16:creationId xmlns:a16="http://schemas.microsoft.com/office/drawing/2014/main" id="{F2435549-02A3-25A2-F126-203E985ACF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3FACE5-AC79-1B31-9FCB-B4EF931F51F6}"/>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1465180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8D0D-912B-3835-437A-658608DA6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DB8EA-A55B-096E-C277-24E714E123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9CED6-272A-529C-5B1F-C8FBA6A83E94}"/>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5" name="Footer Placeholder 4">
            <a:extLst>
              <a:ext uri="{FF2B5EF4-FFF2-40B4-BE49-F238E27FC236}">
                <a16:creationId xmlns:a16="http://schemas.microsoft.com/office/drawing/2014/main" id="{BFBEE636-5134-8081-7615-E568F0841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C5C96-651C-A468-D1F5-45B644C4EA0E}"/>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1461146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7A64A6-7404-FDC3-6086-B1F3B5E3DE8D}"/>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3" name="Footer Placeholder 2">
            <a:extLst>
              <a:ext uri="{FF2B5EF4-FFF2-40B4-BE49-F238E27FC236}">
                <a16:creationId xmlns:a16="http://schemas.microsoft.com/office/drawing/2014/main" id="{6858C6BD-BA26-4247-B12E-688129FAFE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65F3E-6FFD-92EC-74DD-4B38A8D77ED2}"/>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919392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0130-ED0C-79D9-1B3D-603E57E51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F2C304-20D4-E106-D2A6-0FE0D8E5A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ED45D4-D6F7-967C-8F7E-8CA3EB5B1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757751-5F54-EFBC-7EF9-D8060D71ABFA}"/>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6" name="Footer Placeholder 5">
            <a:extLst>
              <a:ext uri="{FF2B5EF4-FFF2-40B4-BE49-F238E27FC236}">
                <a16:creationId xmlns:a16="http://schemas.microsoft.com/office/drawing/2014/main" id="{845699D7-EF26-BE82-505B-4CB1148310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B6553-BAB6-A1CB-CEF9-7FA254B722F5}"/>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855067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4A83-6B62-C53F-738E-90C9E7CAC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E18A79-BC87-B007-DF35-55628C944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BAA62F-AE29-74F4-2896-F0456FA5B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0C005D-9BE5-1F80-B6CC-5213170C8193}"/>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6" name="Footer Placeholder 5">
            <a:extLst>
              <a:ext uri="{FF2B5EF4-FFF2-40B4-BE49-F238E27FC236}">
                <a16:creationId xmlns:a16="http://schemas.microsoft.com/office/drawing/2014/main" id="{E9A42F62-1BDD-6B12-344D-3A16278A6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1BB28-0AE0-9B6E-FABF-3B3D9E834D3A}"/>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4234940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6F95-6BF5-9B59-D501-A61A84CE1C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22F49B-C4D2-87A1-682A-153362A42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66BE4E-2B3F-46BB-5705-51AA60781EE0}"/>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5" name="Footer Placeholder 4">
            <a:extLst>
              <a:ext uri="{FF2B5EF4-FFF2-40B4-BE49-F238E27FC236}">
                <a16:creationId xmlns:a16="http://schemas.microsoft.com/office/drawing/2014/main" id="{35B78C0A-D7AA-D1EC-798D-174E65135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A0E44-0381-DEC7-22BA-9729786B10B2}"/>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2206899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B55331-6DF4-008D-9896-E6A24FC22D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E6F0ED-E492-A98F-7065-73ADC3A85E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5BE88D-14A8-ABD6-0BF7-BFE31C5DCA58}"/>
              </a:ext>
            </a:extLst>
          </p:cNvPr>
          <p:cNvSpPr>
            <a:spLocks noGrp="1"/>
          </p:cNvSpPr>
          <p:nvPr>
            <p:ph type="dt" sz="half" idx="10"/>
          </p:nvPr>
        </p:nvSpPr>
        <p:spPr/>
        <p:txBody>
          <a:bodyPr/>
          <a:lstStyle/>
          <a:p>
            <a:fld id="{D43E0872-2B8E-40E3-8561-F5403941C19D}" type="datetimeFigureOut">
              <a:rPr lang="en-US" smtClean="0"/>
              <a:t>6/23/2023</a:t>
            </a:fld>
            <a:endParaRPr lang="en-US"/>
          </a:p>
        </p:txBody>
      </p:sp>
      <p:sp>
        <p:nvSpPr>
          <p:cNvPr id="5" name="Footer Placeholder 4">
            <a:extLst>
              <a:ext uri="{FF2B5EF4-FFF2-40B4-BE49-F238E27FC236}">
                <a16:creationId xmlns:a16="http://schemas.microsoft.com/office/drawing/2014/main" id="{C9A79928-A13E-1805-BDE6-2535F8512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5D3B4-71B6-21F0-6D47-676D19DE5924}"/>
              </a:ext>
            </a:extLst>
          </p:cNvPr>
          <p:cNvSpPr>
            <a:spLocks noGrp="1"/>
          </p:cNvSpPr>
          <p:nvPr>
            <p:ph type="sldNum" sz="quarter" idx="12"/>
          </p:nvPr>
        </p:nvSpPr>
        <p:spPr/>
        <p:txBody>
          <a:bodyPr/>
          <a:lstStyle/>
          <a:p>
            <a:fld id="{4F552E2E-E673-4FC7-A167-5AA6C99FD8CA}" type="slidenum">
              <a:rPr lang="en-US" smtClean="0"/>
              <a:t>‹#›</a:t>
            </a:fld>
            <a:endParaRPr lang="en-US"/>
          </a:p>
        </p:txBody>
      </p:sp>
    </p:spTree>
    <p:extLst>
      <p:ext uri="{BB962C8B-B14F-4D97-AF65-F5344CB8AC3E}">
        <p14:creationId xmlns:p14="http://schemas.microsoft.com/office/powerpoint/2010/main" val="44668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9B7BD-ED82-0CF9-1207-33E371131C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BF5532-A90B-0FD7-169B-526428EF14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C94DEB-1287-843E-A2AB-578ACD9233FB}"/>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5" name="Footer Placeholder 4">
            <a:extLst>
              <a:ext uri="{FF2B5EF4-FFF2-40B4-BE49-F238E27FC236}">
                <a16:creationId xmlns:a16="http://schemas.microsoft.com/office/drawing/2014/main" id="{F37F77C8-8148-0357-2E3D-63F47D2AF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ABEE5-5DE4-2F3F-7457-2655E1995657}"/>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1843985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7CC7-080D-2F51-0948-FCD4AC9AC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169B2D-96BF-511C-8C2F-DC0944AD7F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BB3438-CE97-B4B8-EE21-0228E86BFE51}"/>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5" name="Footer Placeholder 4">
            <a:extLst>
              <a:ext uri="{FF2B5EF4-FFF2-40B4-BE49-F238E27FC236}">
                <a16:creationId xmlns:a16="http://schemas.microsoft.com/office/drawing/2014/main" id="{AAAFFD43-7BC5-E575-274E-1088F77C8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D8709-1F35-63A0-0799-1FF5DD104126}"/>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465549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B90A-4CD9-C7E5-0CC8-FDC34F4FC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808B9A-4F06-F4B1-8446-E3DE9476B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76BD5E-80E7-A46D-66DF-E22F519BD24B}"/>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5" name="Footer Placeholder 4">
            <a:extLst>
              <a:ext uri="{FF2B5EF4-FFF2-40B4-BE49-F238E27FC236}">
                <a16:creationId xmlns:a16="http://schemas.microsoft.com/office/drawing/2014/main" id="{8A0AEB2A-67EE-1023-9762-6F47A6E2C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62732-3C32-E09A-C056-CAA0A12FB7EF}"/>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401206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3212-BB71-7BE9-D69D-0BFD66AF8B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787A8-B7A6-9405-821D-CFC7E522BE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732EB2-E5C9-A7D4-2FF2-6A258CE638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B66201-F653-97F3-7F28-68D354073245}"/>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6" name="Footer Placeholder 5">
            <a:extLst>
              <a:ext uri="{FF2B5EF4-FFF2-40B4-BE49-F238E27FC236}">
                <a16:creationId xmlns:a16="http://schemas.microsoft.com/office/drawing/2014/main" id="{DCFE1108-D5C5-0B29-90AD-6F29FA77E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CB06EA-716E-6AD2-5903-EC1A4A87C1FB}"/>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32881462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9695-BD39-95D2-CEBC-F34576F66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1E4025-8824-59D0-F5A0-77062035BC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693D81-6D57-45C0-54D1-4441A1E958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A4B6E0-11D1-8761-57B1-80CC457E1D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00B675-B2ED-AEB0-D2B6-6A749D8861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C7E0EC-0C59-8F80-AB5A-86E3E0D9D64F}"/>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8" name="Footer Placeholder 7">
            <a:extLst>
              <a:ext uri="{FF2B5EF4-FFF2-40B4-BE49-F238E27FC236}">
                <a16:creationId xmlns:a16="http://schemas.microsoft.com/office/drawing/2014/main" id="{BDD9EDBA-D144-F39E-39A0-DC3F361EC7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47F782-6553-EC26-3DA9-A939CB154202}"/>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33443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BFAD-3784-C5D2-C183-35C0D58ED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98196E-2555-1B51-95AD-95BCA4BD82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2756A3-2DB5-5D20-985C-F3444E255F74}"/>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5" name="Footer Placeholder 4">
            <a:extLst>
              <a:ext uri="{FF2B5EF4-FFF2-40B4-BE49-F238E27FC236}">
                <a16:creationId xmlns:a16="http://schemas.microsoft.com/office/drawing/2014/main" id="{248C1D84-497D-0458-DDDD-D8E06C41D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2E67E4-BAFE-7338-ED2E-1CCA5AD00E77}"/>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925482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F76D4-31FA-059B-2B2F-8AE4118E6F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D310D1-9914-F598-6106-29F99626885A}"/>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4" name="Footer Placeholder 3">
            <a:extLst>
              <a:ext uri="{FF2B5EF4-FFF2-40B4-BE49-F238E27FC236}">
                <a16:creationId xmlns:a16="http://schemas.microsoft.com/office/drawing/2014/main" id="{1CE4BF23-8B4D-1F1E-2918-096CBC38BB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B59DDA-B758-E5BE-1D24-F843FC101FF8}"/>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176946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E7B5AC-7020-A9B9-ED3F-99B4999A740B}"/>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3" name="Footer Placeholder 2">
            <a:extLst>
              <a:ext uri="{FF2B5EF4-FFF2-40B4-BE49-F238E27FC236}">
                <a16:creationId xmlns:a16="http://schemas.microsoft.com/office/drawing/2014/main" id="{8063DE85-AEB4-760A-8D6C-01FDE30CCE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2E5170-4784-8AAF-0EF1-9DC50D5C8D66}"/>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19287332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7311-23AC-2390-228B-FA5A25C04B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16B274-56AA-7A53-0768-242610C86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84F4C6-01E7-92FA-CBDD-89FB891A6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9371E-5CCB-48BA-6A33-6AABA889BE02}"/>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6" name="Footer Placeholder 5">
            <a:extLst>
              <a:ext uri="{FF2B5EF4-FFF2-40B4-BE49-F238E27FC236}">
                <a16:creationId xmlns:a16="http://schemas.microsoft.com/office/drawing/2014/main" id="{C52117B7-DF63-FB55-B90A-2B5887522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EF33-FAA8-780D-1E89-8FD5DFECBF80}"/>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850619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5AE4-EBAC-7B43-8F35-4311C48236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9EF09B-7C71-2455-5580-7813FAACD5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E55F9A-1F14-8B5C-07DC-DC83FA37D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FAAD7F-9117-A83A-A9E5-5648D510920B}"/>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6" name="Footer Placeholder 5">
            <a:extLst>
              <a:ext uri="{FF2B5EF4-FFF2-40B4-BE49-F238E27FC236}">
                <a16:creationId xmlns:a16="http://schemas.microsoft.com/office/drawing/2014/main" id="{3392D60C-D274-2781-AAA9-BD5C76E6C5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1AF6E-98CD-87C5-417B-F32440ABAA8B}"/>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4266719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8DD1-6CEC-19CF-945B-5CEF9282E5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0C26D0-017B-A095-6281-80182BDCD0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605CF1-0B45-3A67-2265-5FBA68E99B7A}"/>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5" name="Footer Placeholder 4">
            <a:extLst>
              <a:ext uri="{FF2B5EF4-FFF2-40B4-BE49-F238E27FC236}">
                <a16:creationId xmlns:a16="http://schemas.microsoft.com/office/drawing/2014/main" id="{B7A6B8BB-B829-709C-FCF9-5FB909AC7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0266C-3F8F-94F0-D457-6644C615707E}"/>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31567958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E148AE-3DFA-997D-37ED-E1B0B0E536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FD539E-FFF7-D059-AEAB-99384E2D8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716813-70CF-57EA-AB75-BE1E7A4856E4}"/>
              </a:ext>
            </a:extLst>
          </p:cNvPr>
          <p:cNvSpPr>
            <a:spLocks noGrp="1"/>
          </p:cNvSpPr>
          <p:nvPr>
            <p:ph type="dt" sz="half" idx="10"/>
          </p:nvPr>
        </p:nvSpPr>
        <p:spPr/>
        <p:txBody>
          <a:bodyPr/>
          <a:lstStyle/>
          <a:p>
            <a:fld id="{8A1BAC23-3D93-4AAD-8B60-71C8F138BF2D}" type="datetimeFigureOut">
              <a:rPr lang="en-US" smtClean="0"/>
              <a:t>6/23/2023</a:t>
            </a:fld>
            <a:endParaRPr lang="en-US"/>
          </a:p>
        </p:txBody>
      </p:sp>
      <p:sp>
        <p:nvSpPr>
          <p:cNvPr id="5" name="Footer Placeholder 4">
            <a:extLst>
              <a:ext uri="{FF2B5EF4-FFF2-40B4-BE49-F238E27FC236}">
                <a16:creationId xmlns:a16="http://schemas.microsoft.com/office/drawing/2014/main" id="{746C549D-619E-59BC-272F-BD170A18D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9215B-CAD1-B584-B990-3DF022734AA5}"/>
              </a:ext>
            </a:extLst>
          </p:cNvPr>
          <p:cNvSpPr>
            <a:spLocks noGrp="1"/>
          </p:cNvSpPr>
          <p:nvPr>
            <p:ph type="sldNum" sz="quarter" idx="12"/>
          </p:nvPr>
        </p:nvSpPr>
        <p:spPr/>
        <p:txBody>
          <a:bodyPr/>
          <a:lstStyle/>
          <a:p>
            <a:fld id="{27CA3B36-EC0E-4410-804C-3AF04433392D}" type="slidenum">
              <a:rPr lang="en-US" smtClean="0"/>
              <a:t>‹#›</a:t>
            </a:fld>
            <a:endParaRPr lang="en-US"/>
          </a:p>
        </p:txBody>
      </p:sp>
    </p:spTree>
    <p:extLst>
      <p:ext uri="{BB962C8B-B14F-4D97-AF65-F5344CB8AC3E}">
        <p14:creationId xmlns:p14="http://schemas.microsoft.com/office/powerpoint/2010/main" val="33872111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854764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9"/>
          <p:cNvSpPr>
            <a:spLocks noGrp="1"/>
          </p:cNvSpPr>
          <p:nvPr>
            <p:ph type="title"/>
          </p:nvPr>
        </p:nvSpPr>
        <p:spPr>
          <a:xfrm>
            <a:off x="838200" y="365126"/>
            <a:ext cx="10515600" cy="734804"/>
          </a:xfrm>
          <a:prstGeom prst="rect">
            <a:avLst/>
          </a:prstGeom>
        </p:spPr>
        <p:txBody>
          <a:bodyPr lIns="0" tIns="0" rIns="0" bIns="0" anchor="ctr"/>
          <a:lstStyle>
            <a:lvl1pPr algn="l" defTabSz="914400" rtl="0" eaLnBrk="1" latinLnBrk="0" hangingPunct="1">
              <a:lnSpc>
                <a:spcPct val="70000"/>
              </a:lnSpc>
              <a:spcBef>
                <a:spcPct val="0"/>
              </a:spcBef>
              <a:buNone/>
              <a:defRPr lang="en-US" sz="4400" kern="1200" dirty="0">
                <a:solidFill>
                  <a:srgbClr val="005EB8"/>
                </a:solidFill>
                <a:latin typeface="KPMG Extralight" panose="020B0303030202040204" pitchFamily="34" charset="0"/>
                <a:ea typeface="+mj-ea"/>
                <a:cs typeface="KPMG Extralight" panose="020B0303030202040204" pitchFamily="34" charset="0"/>
              </a:defRPr>
            </a:lvl1pPr>
          </a:lstStyle>
          <a:p>
            <a:r>
              <a:rPr lang="en-US"/>
              <a:t>Click to edit Master title style</a:t>
            </a:r>
          </a:p>
        </p:txBody>
      </p:sp>
      <p:cxnSp>
        <p:nvCxnSpPr>
          <p:cNvPr id="8" name="Straight Connector 7"/>
          <p:cNvCxnSpPr/>
          <p:nvPr userDrawn="1"/>
        </p:nvCxnSpPr>
        <p:spPr>
          <a:xfrm>
            <a:off x="838200" y="1099930"/>
            <a:ext cx="10515600" cy="0"/>
          </a:xfrm>
          <a:prstGeom prst="line">
            <a:avLst/>
          </a:prstGeom>
          <a:ln>
            <a:solidFill>
              <a:srgbClr val="005EB8"/>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KPMG_NoCP_PMS287_US_283_6779.eps"/>
          <p:cNvPicPr>
            <a:picLocks noChangeAspect="1"/>
          </p:cNvPicPr>
          <p:nvPr userDrawn="1"/>
        </p:nvPicPr>
        <p:blipFill rotWithShape="1">
          <a:blip r:embed="rId2" cstate="screen">
            <a:extLst>
              <a:ext uri="{28A0092B-C50C-407E-A947-70E740481C1C}">
                <a14:useLocalDpi xmlns:a14="http://schemas.microsoft.com/office/drawing/2010/main"/>
              </a:ext>
            </a:extLst>
          </a:blip>
          <a:srcRect l="7057" t="24107" r="10265" b="24107"/>
          <a:stretch/>
        </p:blipFill>
        <p:spPr>
          <a:xfrm>
            <a:off x="838199" y="6450271"/>
            <a:ext cx="800760" cy="277824"/>
          </a:xfrm>
          <a:prstGeom prst="rect">
            <a:avLst/>
          </a:prstGeom>
        </p:spPr>
      </p:pic>
      <p:cxnSp>
        <p:nvCxnSpPr>
          <p:cNvPr id="10" name="Straight Connector 9"/>
          <p:cNvCxnSpPr/>
          <p:nvPr userDrawn="1"/>
        </p:nvCxnSpPr>
        <p:spPr>
          <a:xfrm>
            <a:off x="838199" y="6412171"/>
            <a:ext cx="10516800" cy="0"/>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638959" y="6550711"/>
            <a:ext cx="9714841" cy="76944"/>
          </a:xfrm>
          <a:prstGeom prst="rect">
            <a:avLst/>
          </a:prstGeom>
        </p:spPr>
        <p:txBody>
          <a:bodyPr wrap="square" lIns="0" tIns="0" rIns="0" bIns="0">
            <a:spAutoFit/>
          </a:bodyPr>
          <a:lstStyle/>
          <a:p>
            <a:pPr lvl="0" algn="ctr">
              <a:defRPr sz="1800">
                <a:solidFill>
                  <a:srgbClr val="000000"/>
                </a:solidFill>
              </a:defRPr>
            </a:pPr>
            <a:r>
              <a:rPr lang="en-US" sz="500">
                <a:solidFill>
                  <a:schemeClr val="bg1">
                    <a:lumMod val="65000"/>
                  </a:schemeClr>
                </a:solidFill>
                <a:latin typeface="Arial" panose="020B0604020202020204" pitchFamily="34" charset="0"/>
                <a:ea typeface="Univers for KPMG Light"/>
                <a:cs typeface="Arial" panose="020B0604020202020204" pitchFamily="34" charset="0"/>
              </a:rPr>
              <a:t>© 2015 KPMG, an Indian Registered Partnership and a member firm of the KPMG network of independent member firms affiliated with KPMG International Cooperative (“KPMG International”), a Swiss entity. All rights reserved.</a:t>
            </a:r>
          </a:p>
        </p:txBody>
      </p:sp>
      <p:sp>
        <p:nvSpPr>
          <p:cNvPr id="27" name="Rectangle 26"/>
          <p:cNvSpPr/>
          <p:nvPr userDrawn="1"/>
        </p:nvSpPr>
        <p:spPr bwMode="gray">
          <a:xfrm>
            <a:off x="10683240" y="6439427"/>
            <a:ext cx="670560" cy="280800"/>
          </a:xfrm>
          <a:prstGeom prst="rect">
            <a:avLst/>
          </a:prstGeom>
          <a:ln>
            <a:miter lim="800000"/>
            <a:headEnd/>
            <a:tailEnd/>
          </a:ln>
        </p:spPr>
        <p:txBody>
          <a:bodyPr vert="horz" wrap="square" lIns="72000" tIns="72000" rIns="0" bIns="0" numCol="1" anchor="t" anchorCtr="0" compatLnSpc="1">
            <a:prstTxWarp prst="textNoShape">
              <a:avLst/>
            </a:prstTxWarp>
          </a:bodyPr>
          <a:lstStyle/>
          <a:p>
            <a:pPr algn="r" rtl="0" fontAlgn="base">
              <a:spcBef>
                <a:spcPct val="40000"/>
              </a:spcBef>
              <a:spcAft>
                <a:spcPct val="0"/>
              </a:spcAft>
            </a:pPr>
            <a:fld id="{358FC8E3-FE67-4452-9F4E-9A47A20D0542}" type="slidenum">
              <a:rPr lang="en-GB" sz="800" kern="1200" noProof="0" smtClean="0">
                <a:solidFill>
                  <a:schemeClr val="tx1"/>
                </a:solidFill>
                <a:latin typeface="Arial" panose="020B0604020202020204" pitchFamily="34" charset="0"/>
                <a:ea typeface="+mn-ea"/>
                <a:cs typeface="Arial" panose="020B0604020202020204" pitchFamily="34" charset="0"/>
              </a:rPr>
              <a:pPr algn="r" rtl="0" fontAlgn="base">
                <a:spcBef>
                  <a:spcPct val="40000"/>
                </a:spcBef>
                <a:spcAft>
                  <a:spcPct val="0"/>
                </a:spcAft>
              </a:pPr>
              <a:t>‹#›</a:t>
            </a:fld>
            <a:endParaRPr lang="en-GB" sz="800" kern="120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042844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8D0D-912B-3835-437A-658608DA6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DB8EA-A55B-096E-C277-24E714E123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9CED6-272A-529C-5B1F-C8FBA6A83E94}"/>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5" name="Footer Placeholder 4">
            <a:extLst>
              <a:ext uri="{FF2B5EF4-FFF2-40B4-BE49-F238E27FC236}">
                <a16:creationId xmlns:a16="http://schemas.microsoft.com/office/drawing/2014/main" id="{BFBEE636-5134-8081-7615-E568F0841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C5C96-651C-A468-D1F5-45B644C4EA0E}"/>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506860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8DD15-772D-D20F-2E97-B70EF1E040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006F8-5DB9-2DDF-CCE5-F968222CF2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46D2AF-564C-D6C8-BDC5-510EDB4013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C2517C-BB8A-F7C2-CA24-C56E1744CA04}"/>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6" name="Footer Placeholder 5">
            <a:extLst>
              <a:ext uri="{FF2B5EF4-FFF2-40B4-BE49-F238E27FC236}">
                <a16:creationId xmlns:a16="http://schemas.microsoft.com/office/drawing/2014/main" id="{9599653A-63B8-E935-2C5B-5BC0428500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812A44-8DC9-932A-26A6-A3DD19455966}"/>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1428722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C7B3B-E349-C3E2-4A9A-74284FE579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11337F-FB63-DEDD-C694-C588E2B9BB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5CBF4C-42E8-EBF3-25BB-DFDCFE3A4D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057B60-1668-E98E-8EE8-664B999FDA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6DEC5-2960-27C6-1FF5-5276EDAA70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A948D3-EA86-67FF-5F88-61C94B377ECD}"/>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8" name="Footer Placeholder 7">
            <a:extLst>
              <a:ext uri="{FF2B5EF4-FFF2-40B4-BE49-F238E27FC236}">
                <a16:creationId xmlns:a16="http://schemas.microsoft.com/office/drawing/2014/main" id="{2AAF5D3A-40DC-554D-5204-D66BF5657D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60D928-25F4-AC31-BB9D-058852B57E62}"/>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4065403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8FE0-9F43-73CA-AA9A-2B5CB2097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8DC86F-E2E8-EADF-8683-BD2EC6602345}"/>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4" name="Footer Placeholder 3">
            <a:extLst>
              <a:ext uri="{FF2B5EF4-FFF2-40B4-BE49-F238E27FC236}">
                <a16:creationId xmlns:a16="http://schemas.microsoft.com/office/drawing/2014/main" id="{47067130-AC23-D3E8-10E9-F8F6A203AF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70F729-C582-389F-55FF-9532CCD38DB6}"/>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236684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215395-C02E-1D37-1524-DBF186EDC043}"/>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3" name="Footer Placeholder 2">
            <a:extLst>
              <a:ext uri="{FF2B5EF4-FFF2-40B4-BE49-F238E27FC236}">
                <a16:creationId xmlns:a16="http://schemas.microsoft.com/office/drawing/2014/main" id="{6B3C9699-0172-A8C2-E90B-EA848EA20B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64BF-5CEF-1F7F-1711-E2E7598CAD59}"/>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276726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80B7-CC19-C652-12E0-1F9818995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2B2DC5-10AC-0662-7980-AF7F1C72EC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62B066-F111-8267-3341-5856C2493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56CEAD-D8ED-73C3-6356-6CACAC0EC049}"/>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6" name="Footer Placeholder 5">
            <a:extLst>
              <a:ext uri="{FF2B5EF4-FFF2-40B4-BE49-F238E27FC236}">
                <a16:creationId xmlns:a16="http://schemas.microsoft.com/office/drawing/2014/main" id="{8E5438F9-D75E-ABAA-3D78-6C222D49C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B01670-3E3F-3F41-5935-0B04AC70636D}"/>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180499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5109-7A1D-DA37-4D24-951B1E1C4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7C83D-CE36-504D-052C-8ED235F96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B8B393-75CF-CFB7-AEFF-2DC6BF538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8B2881-E922-8D7F-CA6D-2CEDD0C5E7D4}"/>
              </a:ext>
            </a:extLst>
          </p:cNvPr>
          <p:cNvSpPr>
            <a:spLocks noGrp="1"/>
          </p:cNvSpPr>
          <p:nvPr>
            <p:ph type="dt" sz="half" idx="10"/>
          </p:nvPr>
        </p:nvSpPr>
        <p:spPr/>
        <p:txBody>
          <a:bodyPr/>
          <a:lstStyle/>
          <a:p>
            <a:fld id="{75B4E17C-8BEC-45C2-BFAF-E1457E8C529D}" type="datetimeFigureOut">
              <a:rPr lang="en-US" smtClean="0"/>
              <a:t>6/23/2023</a:t>
            </a:fld>
            <a:endParaRPr lang="en-US"/>
          </a:p>
        </p:txBody>
      </p:sp>
      <p:sp>
        <p:nvSpPr>
          <p:cNvPr id="6" name="Footer Placeholder 5">
            <a:extLst>
              <a:ext uri="{FF2B5EF4-FFF2-40B4-BE49-F238E27FC236}">
                <a16:creationId xmlns:a16="http://schemas.microsoft.com/office/drawing/2014/main" id="{41B177E8-D78E-461F-0F73-34C9983402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044208-051D-0B2A-CE27-072F455D4C85}"/>
              </a:ext>
            </a:extLst>
          </p:cNvPr>
          <p:cNvSpPr>
            <a:spLocks noGrp="1"/>
          </p:cNvSpPr>
          <p:nvPr>
            <p:ph type="sldNum" sz="quarter" idx="12"/>
          </p:nvPr>
        </p:nvSpPr>
        <p:spPr/>
        <p:txBody>
          <a:bodyPr/>
          <a:lstStyle/>
          <a:p>
            <a:fld id="{5CC6070C-F4E2-4A7D-845B-0A96FCA0B1E9}" type="slidenum">
              <a:rPr lang="en-US" smtClean="0"/>
              <a:t>‹#›</a:t>
            </a:fld>
            <a:endParaRPr lang="en-US"/>
          </a:p>
        </p:txBody>
      </p:sp>
    </p:spTree>
    <p:extLst>
      <p:ext uri="{BB962C8B-B14F-4D97-AF65-F5344CB8AC3E}">
        <p14:creationId xmlns:p14="http://schemas.microsoft.com/office/powerpoint/2010/main" val="324177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756A16-2E11-1EC8-F71F-2411ED1669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886066-5703-BCEB-7E40-A84F82C1AC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66647-DEF7-9E6E-29D0-95F02E877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4E17C-8BEC-45C2-BFAF-E1457E8C529D}" type="datetimeFigureOut">
              <a:rPr lang="en-US" smtClean="0"/>
              <a:t>6/23/2023</a:t>
            </a:fld>
            <a:endParaRPr lang="en-US"/>
          </a:p>
        </p:txBody>
      </p:sp>
      <p:sp>
        <p:nvSpPr>
          <p:cNvPr id="5" name="Footer Placeholder 4">
            <a:extLst>
              <a:ext uri="{FF2B5EF4-FFF2-40B4-BE49-F238E27FC236}">
                <a16:creationId xmlns:a16="http://schemas.microsoft.com/office/drawing/2014/main" id="{1580AF76-5A8F-971F-946A-1B51EABCB9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0F264D-39F4-F1DB-053D-EF80634A98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6070C-F4E2-4A7D-845B-0A96FCA0B1E9}" type="slidenum">
              <a:rPr lang="en-US" smtClean="0"/>
              <a:t>‹#›</a:t>
            </a:fld>
            <a:endParaRPr lang="en-US"/>
          </a:p>
        </p:txBody>
      </p:sp>
    </p:spTree>
    <p:extLst>
      <p:ext uri="{BB962C8B-B14F-4D97-AF65-F5344CB8AC3E}">
        <p14:creationId xmlns:p14="http://schemas.microsoft.com/office/powerpoint/2010/main" val="415211674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2AC295-A1EA-CC25-CB23-8B50C234F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3D470B-84BF-EBB3-6FB5-1B5589EB50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75CF4-BA49-1B66-4A87-C5E7A5E5CE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3E0872-2B8E-40E3-8561-F5403941C19D}" type="datetimeFigureOut">
              <a:rPr lang="en-US" smtClean="0"/>
              <a:t>6/23/2023</a:t>
            </a:fld>
            <a:endParaRPr lang="en-US"/>
          </a:p>
        </p:txBody>
      </p:sp>
      <p:sp>
        <p:nvSpPr>
          <p:cNvPr id="5" name="Footer Placeholder 4">
            <a:extLst>
              <a:ext uri="{FF2B5EF4-FFF2-40B4-BE49-F238E27FC236}">
                <a16:creationId xmlns:a16="http://schemas.microsoft.com/office/drawing/2014/main" id="{668F2E49-1241-CD6C-9C19-7E46D6951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E31313-92F7-96F0-29C8-7BF5CD3A2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552E2E-E673-4FC7-A167-5AA6C99FD8CA}" type="slidenum">
              <a:rPr lang="en-US" smtClean="0"/>
              <a:t>‹#›</a:t>
            </a:fld>
            <a:endParaRPr lang="en-US"/>
          </a:p>
        </p:txBody>
      </p:sp>
    </p:spTree>
    <p:extLst>
      <p:ext uri="{BB962C8B-B14F-4D97-AF65-F5344CB8AC3E}">
        <p14:creationId xmlns:p14="http://schemas.microsoft.com/office/powerpoint/2010/main" val="5766207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D27FB1-1B23-6381-A89B-C98497EE73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339CA-E539-9C32-9A0D-CE75B28CF3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56213-D1F7-1869-0D5D-292687ED50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1BAC23-3D93-4AAD-8B60-71C8F138BF2D}" type="datetimeFigureOut">
              <a:rPr lang="en-US" smtClean="0"/>
              <a:t>6/23/2023</a:t>
            </a:fld>
            <a:endParaRPr lang="en-US"/>
          </a:p>
        </p:txBody>
      </p:sp>
      <p:sp>
        <p:nvSpPr>
          <p:cNvPr id="5" name="Footer Placeholder 4">
            <a:extLst>
              <a:ext uri="{FF2B5EF4-FFF2-40B4-BE49-F238E27FC236}">
                <a16:creationId xmlns:a16="http://schemas.microsoft.com/office/drawing/2014/main" id="{9659A361-7798-41A9-9C05-16D071507A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47C0B9-B4E7-8DEA-8BA3-162B5C2E6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A3B36-EC0E-4410-804C-3AF04433392D}" type="slidenum">
              <a:rPr lang="en-US" smtClean="0"/>
              <a:t>‹#›</a:t>
            </a:fld>
            <a:endParaRPr lang="en-US"/>
          </a:p>
        </p:txBody>
      </p:sp>
    </p:spTree>
    <p:extLst>
      <p:ext uri="{BB962C8B-B14F-4D97-AF65-F5344CB8AC3E}">
        <p14:creationId xmlns:p14="http://schemas.microsoft.com/office/powerpoint/2010/main" val="268090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26499"/>
      </p:ext>
    </p:extLst>
  </p:cSld>
  <p:clrMap bg1="lt1" tx1="dk1" bg2="lt2" tx2="dk2" accent1="accent1" accent2="accent2" accent3="accent3" accent4="accent4" accent5="accent5" accent6="accent6" hlink="hlink" folHlink="folHlink"/>
  <p:sldLayoutIdLst>
    <p:sldLayoutId id="2147483742" r:id="rId1"/>
    <p:sldLayoutId id="214748374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emf"/><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54.png"/><Relationship Id="rId20"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1.png"/><Relationship Id="rId3" Type="http://schemas.openxmlformats.org/officeDocument/2006/relationships/image" Target="../media/image97.jpe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7.xml"/><Relationship Id="rId16" Type="http://schemas.openxmlformats.org/officeDocument/2006/relationships/image" Target="../media/image76.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jpeg"/><Relationship Id="rId10" Type="http://schemas.openxmlformats.org/officeDocument/2006/relationships/image" Target="../media/image104.png"/><Relationship Id="rId19" Type="http://schemas.openxmlformats.org/officeDocument/2006/relationships/image" Target="../media/image112.jpe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jpe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4.svg"/><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jpeg"/><Relationship Id="rId7" Type="http://schemas.openxmlformats.org/officeDocument/2006/relationships/image" Target="../media/image1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12.xml"/><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2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svg"/><Relationship Id="rId18" Type="http://schemas.openxmlformats.org/officeDocument/2006/relationships/image" Target="../media/image162.png"/><Relationship Id="rId3" Type="http://schemas.openxmlformats.org/officeDocument/2006/relationships/image" Target="../media/image148.png"/><Relationship Id="rId21" Type="http://schemas.openxmlformats.org/officeDocument/2006/relationships/image" Target="../media/image165.sv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svg"/><Relationship Id="rId2" Type="http://schemas.openxmlformats.org/officeDocument/2006/relationships/notesSlide" Target="../notesSlides/notesSlide15.xml"/><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png"/><Relationship Id="rId5" Type="http://schemas.openxmlformats.org/officeDocument/2006/relationships/image" Target="../media/image149.png"/><Relationship Id="rId15" Type="http://schemas.openxmlformats.org/officeDocument/2006/relationships/image" Target="../media/image159.svg"/><Relationship Id="rId23" Type="http://schemas.openxmlformats.org/officeDocument/2006/relationships/image" Target="../media/image167.svg"/><Relationship Id="rId10" Type="http://schemas.openxmlformats.org/officeDocument/2006/relationships/image" Target="../media/image154.png"/><Relationship Id="rId19" Type="http://schemas.openxmlformats.org/officeDocument/2006/relationships/image" Target="../media/image163.svg"/><Relationship Id="rId4" Type="http://schemas.microsoft.com/office/2007/relationships/hdphoto" Target="../media/hdphoto1.wdp"/><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s>
</file>

<file path=ppt/slides/_rels/slide31.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186.sv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84.jpeg"/><Relationship Id="rId5" Type="http://schemas.openxmlformats.org/officeDocument/2006/relationships/image" Target="../media/image183.png"/><Relationship Id="rId4" Type="http://schemas.openxmlformats.org/officeDocument/2006/relationships/image" Target="../media/image182.jpeg"/><Relationship Id="rId9" Type="http://schemas.openxmlformats.org/officeDocument/2006/relationships/image" Target="../media/image187.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s>
</file>

<file path=ppt/slides/_rels/slide37.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38.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 Id="rId9" Type="http://schemas.openxmlformats.org/officeDocument/2006/relationships/image" Target="../media/image21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8.svg"/><Relationship Id="rId4" Type="http://schemas.openxmlformats.org/officeDocument/2006/relationships/image" Target="../media/image21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4.emf"/></Relationships>
</file>

<file path=ppt/slides/_rels/slide43.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45.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2.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F67286D-E652-70BC-33AA-D8FC150966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97" r="3255" b="-1"/>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B5850CF9-4071-6550-6DB7-91077122F68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143" y="167649"/>
            <a:ext cx="914400" cy="368346"/>
          </a:xfrm>
          <a:prstGeom prst="rect">
            <a:avLst/>
          </a:prstGeom>
        </p:spPr>
      </p:pic>
      <p:pic>
        <p:nvPicPr>
          <p:cNvPr id="2" name="Picture 1">
            <a:extLst>
              <a:ext uri="{FF2B5EF4-FFF2-40B4-BE49-F238E27FC236}">
                <a16:creationId xmlns:a16="http://schemas.microsoft.com/office/drawing/2014/main" id="{0C1F3163-5D44-CD30-99C3-E8F1B8584946}"/>
              </a:ext>
            </a:extLst>
          </p:cNvPr>
          <p:cNvPicPr>
            <a:picLocks noChangeAspect="1"/>
          </p:cNvPicPr>
          <p:nvPr/>
        </p:nvPicPr>
        <p:blipFill rotWithShape="1">
          <a:blip r:embed="rId5"/>
          <a:srcRect l="30458" t="29652" r="24331" b="7635"/>
          <a:stretch/>
        </p:blipFill>
        <p:spPr>
          <a:xfrm>
            <a:off x="7690420" y="2301237"/>
            <a:ext cx="3037342" cy="292608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Title 3">
            <a:extLst>
              <a:ext uri="{FF2B5EF4-FFF2-40B4-BE49-F238E27FC236}">
                <a16:creationId xmlns:a16="http://schemas.microsoft.com/office/drawing/2014/main" id="{DD247599-5FB3-3231-F178-76B420C843FF}"/>
              </a:ext>
            </a:extLst>
          </p:cNvPr>
          <p:cNvSpPr txBox="1">
            <a:spLocks/>
          </p:cNvSpPr>
          <p:nvPr/>
        </p:nvSpPr>
        <p:spPr>
          <a:xfrm>
            <a:off x="-61396" y="1675459"/>
            <a:ext cx="6649551" cy="2239482"/>
          </a:xfrm>
          <a:prstGeom prst="rect">
            <a:avLst/>
          </a:prstGeom>
        </p:spPr>
        <p:txBody>
          <a:bodyPr anchor="t" anchorCtr="0"/>
          <a:lstStyle>
            <a:lvl1pPr algn="l" defTabSz="914400" rtl="0" eaLnBrk="1" latinLnBrk="0" hangingPunct="1">
              <a:lnSpc>
                <a:spcPct val="70000"/>
              </a:lnSpc>
              <a:spcBef>
                <a:spcPct val="0"/>
              </a:spcBef>
              <a:buNone/>
              <a:defRPr sz="11000" kern="1200" baseline="0">
                <a:solidFill>
                  <a:schemeClr val="bg1"/>
                </a:solidFill>
                <a:latin typeface="+mj-lt"/>
                <a:ea typeface="+mj-ea"/>
                <a:cs typeface="+mj-cs"/>
              </a:defRPr>
            </a:lvl1pPr>
          </a:lstStyle>
          <a:p>
            <a:pPr algn="ctr">
              <a:lnSpc>
                <a:spcPct val="80000"/>
              </a:lnSpc>
              <a:spcBef>
                <a:spcPts val="0"/>
              </a:spcBef>
            </a:pPr>
            <a:r>
              <a:rPr lang="en-US" sz="8800" dirty="0">
                <a:latin typeface="KPMG Extralight" panose="020B0303030202040204" pitchFamily="34" charset="0"/>
              </a:rPr>
              <a:t>ESG CENTRIC </a:t>
            </a:r>
          </a:p>
          <a:p>
            <a:pPr algn="ctr">
              <a:lnSpc>
                <a:spcPct val="80000"/>
              </a:lnSpc>
              <a:spcBef>
                <a:spcPts val="0"/>
              </a:spcBef>
            </a:pPr>
            <a:r>
              <a:rPr lang="en-US" sz="8800" dirty="0">
                <a:latin typeface="KPMG Extralight" panose="020B0303030202040204" pitchFamily="34" charset="0"/>
              </a:rPr>
              <a:t>QUALITY ENGINEERING SERVICES</a:t>
            </a:r>
          </a:p>
        </p:txBody>
      </p:sp>
    </p:spTree>
    <p:extLst>
      <p:ext uri="{BB962C8B-B14F-4D97-AF65-F5344CB8AC3E}">
        <p14:creationId xmlns:p14="http://schemas.microsoft.com/office/powerpoint/2010/main" val="320514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61912"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Test Environment management</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Effective Test Environment Management (TEM) contributes to reducing CO2 footprint by optimizing resource utilization, enhancing well-being through effort streamlining, and bolstering governance efficiency while maintaining high-quality output</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indent="-1143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Streamlined test environment usage leads to reduced storage space requirements.</a:t>
            </a:r>
          </a:p>
          <a:p>
            <a:pPr marL="114300" indent="-1143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Decreased test environment downtime ensures more efficient resource time utilization.</a:t>
            </a:r>
          </a:p>
          <a:p>
            <a:pPr marL="114300" indent="-1143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Enhanced productivity and quality are achieved through robust governance practices.</a:t>
            </a:r>
          </a:p>
          <a:p>
            <a:pPr marL="114300" indent="-1143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Greater adoption of cloud-based platforms contributes to a reduction in CO2 emissions.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1178BC4E-B44D-BA2D-DC21-E7D3DD18C4F6}"/>
              </a:ext>
            </a:extLst>
          </p:cNvPr>
          <p:cNvGrpSpPr/>
          <p:nvPr/>
        </p:nvGrpSpPr>
        <p:grpSpPr>
          <a:xfrm>
            <a:off x="921056" y="1827339"/>
            <a:ext cx="8635898" cy="4276663"/>
            <a:chOff x="2005934" y="1353679"/>
            <a:chExt cx="8635898" cy="4276663"/>
          </a:xfrm>
        </p:grpSpPr>
        <p:grpSp>
          <p:nvGrpSpPr>
            <p:cNvPr id="92" name="Group 91">
              <a:extLst>
                <a:ext uri="{FF2B5EF4-FFF2-40B4-BE49-F238E27FC236}">
                  <a16:creationId xmlns:a16="http://schemas.microsoft.com/office/drawing/2014/main" id="{D521BB8A-12EA-E906-2712-DABA4611F4F0}"/>
                </a:ext>
              </a:extLst>
            </p:cNvPr>
            <p:cNvGrpSpPr/>
            <p:nvPr/>
          </p:nvGrpSpPr>
          <p:grpSpPr>
            <a:xfrm>
              <a:off x="4139715" y="1353679"/>
              <a:ext cx="3944200" cy="3007642"/>
              <a:chOff x="3953551" y="1968500"/>
              <a:chExt cx="4316528" cy="3291559"/>
            </a:xfrm>
            <a:scene3d>
              <a:camera prst="orthographicFront">
                <a:rot lat="0" lon="0" rev="0"/>
              </a:camera>
              <a:lightRig rig="balanced" dir="t">
                <a:rot lat="0" lon="0" rev="8700000"/>
              </a:lightRig>
            </a:scene3d>
          </p:grpSpPr>
          <p:grpSp>
            <p:nvGrpSpPr>
              <p:cNvPr id="118" name="Group 117">
                <a:extLst>
                  <a:ext uri="{FF2B5EF4-FFF2-40B4-BE49-F238E27FC236}">
                    <a16:creationId xmlns:a16="http://schemas.microsoft.com/office/drawing/2014/main" id="{73431338-1BA6-5F7B-C3DE-EBFE1853407C}"/>
                  </a:ext>
                </a:extLst>
              </p:cNvPr>
              <p:cNvGrpSpPr/>
              <p:nvPr/>
            </p:nvGrpSpPr>
            <p:grpSpPr>
              <a:xfrm>
                <a:off x="4462318" y="2434909"/>
                <a:ext cx="2972612" cy="2656178"/>
                <a:chOff x="4462318" y="2434909"/>
                <a:chExt cx="2972612" cy="2656178"/>
              </a:xfrm>
            </p:grpSpPr>
            <p:sp>
              <p:nvSpPr>
                <p:cNvPr id="124" name="Title 1">
                  <a:extLst>
                    <a:ext uri="{FF2B5EF4-FFF2-40B4-BE49-F238E27FC236}">
                      <a16:creationId xmlns:a16="http://schemas.microsoft.com/office/drawing/2014/main" id="{82192F54-349F-89FE-E8C0-1A86965B2FFA}"/>
                    </a:ext>
                  </a:extLst>
                </p:cNvPr>
                <p:cNvSpPr txBox="1">
                  <a:spLocks/>
                </p:cNvSpPr>
                <p:nvPr/>
              </p:nvSpPr>
              <p:spPr>
                <a:xfrm>
                  <a:off x="5248202" y="3277406"/>
                  <a:ext cx="1755485" cy="742710"/>
                </a:xfrm>
                <a:prstGeom prst="rect">
                  <a:avLst/>
                </a:prstGeom>
                <a:ln>
                  <a:noFill/>
                </a:ln>
                <a:effectLst>
                  <a:outerShdw blurRad="44450" dist="27940" dir="5400000" algn="ctr">
                    <a:srgbClr val="000000">
                      <a:alpha val="32000"/>
                    </a:srgbClr>
                  </a:outerShdw>
                </a:effectLst>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70000"/>
                    </a:lnSpc>
                    <a:spcBef>
                      <a:spcPct val="0"/>
                    </a:spcBef>
                    <a:spcAft>
                      <a:spcPts val="0"/>
                    </a:spcAft>
                    <a:buClrTx/>
                    <a:buSzTx/>
                    <a:buFontTx/>
                    <a:buNone/>
                    <a:tabLst/>
                    <a:defRPr/>
                  </a:pPr>
                  <a:r>
                    <a:rPr kumimoji="0" lang="en-GB" sz="2100" i="0" u="none" strike="noStrike" kern="1200" cap="none" spc="0" normalizeH="0" baseline="0" noProof="0">
                      <a:ln>
                        <a:noFill/>
                      </a:ln>
                      <a:solidFill>
                        <a:srgbClr val="000000"/>
                      </a:solidFill>
                      <a:uLnTx/>
                      <a:uFillTx/>
                      <a:latin typeface="KPMG Bold" panose="020B0803030202040204" pitchFamily="34" charset="0"/>
                    </a:rPr>
                    <a:t>KPMG Test </a:t>
                  </a:r>
                </a:p>
                <a:p>
                  <a:pPr marL="0" marR="0" lvl="0" indent="0" algn="ctr" defTabSz="1973924" rtl="0" eaLnBrk="1" fontAlgn="auto" latinLnBrk="0" hangingPunct="1">
                    <a:lnSpc>
                      <a:spcPct val="70000"/>
                    </a:lnSpc>
                    <a:spcBef>
                      <a:spcPct val="0"/>
                    </a:spcBef>
                    <a:spcAft>
                      <a:spcPts val="0"/>
                    </a:spcAft>
                    <a:buClrTx/>
                    <a:buSzTx/>
                    <a:buFontTx/>
                    <a:buNone/>
                    <a:tabLst/>
                    <a:defRPr/>
                  </a:pPr>
                  <a:r>
                    <a:rPr kumimoji="0" lang="en-GB" sz="2100" i="0" u="none" strike="noStrike" kern="1200" cap="none" spc="0" normalizeH="0" baseline="0" noProof="0">
                      <a:ln>
                        <a:noFill/>
                      </a:ln>
                      <a:solidFill>
                        <a:srgbClr val="000000"/>
                      </a:solidFill>
                      <a:uLnTx/>
                      <a:uFillTx/>
                      <a:latin typeface="KPMG Bold" panose="020B0803030202040204" pitchFamily="34" charset="0"/>
                    </a:rPr>
                    <a:t>Environment Management</a:t>
                  </a:r>
                </a:p>
              </p:txBody>
            </p:sp>
            <p:sp>
              <p:nvSpPr>
                <p:cNvPr id="125" name="Trapezoid 124">
                  <a:extLst>
                    <a:ext uri="{FF2B5EF4-FFF2-40B4-BE49-F238E27FC236}">
                      <a16:creationId xmlns:a16="http://schemas.microsoft.com/office/drawing/2014/main" id="{E450C95B-1938-8458-E01F-056EE5748579}"/>
                    </a:ext>
                  </a:extLst>
                </p:cNvPr>
                <p:cNvSpPr/>
                <p:nvPr/>
              </p:nvSpPr>
              <p:spPr>
                <a:xfrm rot="6467282">
                  <a:off x="6341067" y="3493926"/>
                  <a:ext cx="1671539" cy="516186"/>
                </a:xfrm>
                <a:prstGeom prst="trapezoid">
                  <a:avLst>
                    <a:gd name="adj" fmla="val 33231"/>
                  </a:avLst>
                </a:prstGeom>
                <a:solidFill>
                  <a:srgbClr val="005EB8"/>
                </a:solidFill>
                <a:ln w="12700" cap="flat" cmpd="sng" algn="ctr">
                  <a:noFill/>
                  <a:prstDash val="solid"/>
                  <a:miter lim="800000"/>
                </a:ln>
                <a:effectLst>
                  <a:outerShdw blurRad="44450" dist="27940" dir="5400000" algn="ctr">
                    <a:srgbClr val="000000">
                      <a:alpha val="32000"/>
                    </a:srgbClr>
                  </a:outerShdw>
                </a:effectLst>
                <a:sp3d>
                  <a:bevelT w="190500" h="38100"/>
                </a:sp3d>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err="1">
                    <a:ln>
                      <a:noFill/>
                    </a:ln>
                    <a:solidFill>
                      <a:srgbClr val="FFFFFF"/>
                    </a:solidFill>
                    <a:effectLst/>
                    <a:uLnTx/>
                    <a:uFillTx/>
                    <a:latin typeface="Arial"/>
                    <a:ea typeface="+mn-ea"/>
                    <a:cs typeface="+mn-cs"/>
                  </a:endParaRPr>
                </a:p>
              </p:txBody>
            </p:sp>
            <p:sp>
              <p:nvSpPr>
                <p:cNvPr id="126" name="Trapezoid 125">
                  <a:extLst>
                    <a:ext uri="{FF2B5EF4-FFF2-40B4-BE49-F238E27FC236}">
                      <a16:creationId xmlns:a16="http://schemas.microsoft.com/office/drawing/2014/main" id="{E902C17A-87D3-5C7D-7B10-3D2F60BA1E49}"/>
                    </a:ext>
                  </a:extLst>
                </p:cNvPr>
                <p:cNvSpPr/>
                <p:nvPr/>
              </p:nvSpPr>
              <p:spPr>
                <a:xfrm rot="10800000">
                  <a:off x="5550183" y="4457260"/>
                  <a:ext cx="1671539" cy="516186"/>
                </a:xfrm>
                <a:prstGeom prst="trapezoid">
                  <a:avLst>
                    <a:gd name="adj" fmla="val 33231"/>
                  </a:avLst>
                </a:prstGeom>
                <a:solidFill>
                  <a:srgbClr val="00A3A1"/>
                </a:solidFill>
                <a:ln w="12700" cap="flat" cmpd="sng" algn="ctr">
                  <a:noFill/>
                  <a:prstDash val="solid"/>
                  <a:miter lim="800000"/>
                </a:ln>
                <a:effectLst>
                  <a:outerShdw blurRad="44450" dist="27940" dir="5400000" algn="ctr">
                    <a:srgbClr val="000000">
                      <a:alpha val="32000"/>
                    </a:srgbClr>
                  </a:outerShdw>
                </a:effectLst>
                <a:sp3d>
                  <a:bevelT w="190500" h="38100"/>
                </a:sp3d>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err="1">
                    <a:ln>
                      <a:noFill/>
                    </a:ln>
                    <a:solidFill>
                      <a:srgbClr val="FFFFFF"/>
                    </a:solidFill>
                    <a:effectLst/>
                    <a:uLnTx/>
                    <a:uFillTx/>
                    <a:latin typeface="Arial"/>
                    <a:ea typeface="+mn-ea"/>
                    <a:cs typeface="+mn-cs"/>
                  </a:endParaRPr>
                </a:p>
              </p:txBody>
            </p:sp>
            <p:sp>
              <p:nvSpPr>
                <p:cNvPr id="127" name="Trapezoid 126">
                  <a:extLst>
                    <a:ext uri="{FF2B5EF4-FFF2-40B4-BE49-F238E27FC236}">
                      <a16:creationId xmlns:a16="http://schemas.microsoft.com/office/drawing/2014/main" id="{26676DB5-9A4C-EE23-23D2-90BC2DEAF17E}"/>
                    </a:ext>
                  </a:extLst>
                </p:cNvPr>
                <p:cNvSpPr/>
                <p:nvPr/>
              </p:nvSpPr>
              <p:spPr>
                <a:xfrm rot="15132718" flipH="1">
                  <a:off x="4386623" y="3997225"/>
                  <a:ext cx="1671539" cy="516186"/>
                </a:xfrm>
                <a:prstGeom prst="trapezoid">
                  <a:avLst>
                    <a:gd name="adj" fmla="val 33231"/>
                  </a:avLst>
                </a:prstGeom>
                <a:solidFill>
                  <a:srgbClr val="EAAA00"/>
                </a:solidFill>
                <a:ln w="12700" cap="flat" cmpd="sng" algn="ctr">
                  <a:noFill/>
                  <a:prstDash val="solid"/>
                  <a:miter lim="800000"/>
                </a:ln>
                <a:effectLst>
                  <a:outerShdw blurRad="44450" dist="27940" dir="5400000" algn="ctr">
                    <a:srgbClr val="000000">
                      <a:alpha val="32000"/>
                    </a:srgbClr>
                  </a:outerShdw>
                </a:effectLst>
                <a:sp3d>
                  <a:bevelT w="190500" h="38100"/>
                </a:sp3d>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err="1">
                    <a:ln>
                      <a:noFill/>
                    </a:ln>
                    <a:solidFill>
                      <a:srgbClr val="FFFFFF"/>
                    </a:solidFill>
                    <a:effectLst/>
                    <a:uLnTx/>
                    <a:uFillTx/>
                    <a:latin typeface="Arial"/>
                    <a:ea typeface="+mn-ea"/>
                    <a:cs typeface="+mn-cs"/>
                  </a:endParaRPr>
                </a:p>
              </p:txBody>
            </p:sp>
            <p:sp>
              <p:nvSpPr>
                <p:cNvPr id="128" name="Trapezoid 127">
                  <a:extLst>
                    <a:ext uri="{FF2B5EF4-FFF2-40B4-BE49-F238E27FC236}">
                      <a16:creationId xmlns:a16="http://schemas.microsoft.com/office/drawing/2014/main" id="{B19CBF22-871A-DB68-1A20-EFBF47B75564}"/>
                    </a:ext>
                  </a:extLst>
                </p:cNvPr>
                <p:cNvSpPr/>
                <p:nvPr/>
              </p:nvSpPr>
              <p:spPr>
                <a:xfrm rot="8640000" flipH="1" flipV="1">
                  <a:off x="4462318" y="2745470"/>
                  <a:ext cx="1671539" cy="516186"/>
                </a:xfrm>
                <a:prstGeom prst="trapezoid">
                  <a:avLst>
                    <a:gd name="adj" fmla="val 33231"/>
                  </a:avLst>
                </a:prstGeom>
                <a:solidFill>
                  <a:srgbClr val="0091DA"/>
                </a:solidFill>
                <a:ln w="12700" cap="flat" cmpd="sng" algn="ctr">
                  <a:noFill/>
                  <a:prstDash val="solid"/>
                  <a:miter lim="800000"/>
                </a:ln>
                <a:effectLst>
                  <a:outerShdw blurRad="44450" dist="27940" dir="5400000" algn="ctr">
                    <a:srgbClr val="000000">
                      <a:alpha val="32000"/>
                    </a:srgbClr>
                  </a:outerShdw>
                </a:effectLst>
                <a:sp3d>
                  <a:bevelT w="190500" h="38100"/>
                </a:sp3d>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err="1">
                    <a:ln>
                      <a:noFill/>
                    </a:ln>
                    <a:solidFill>
                      <a:srgbClr val="FFFFFF"/>
                    </a:solidFill>
                    <a:effectLst/>
                    <a:uLnTx/>
                    <a:uFillTx/>
                    <a:latin typeface="Arial"/>
                    <a:ea typeface="+mn-ea"/>
                    <a:cs typeface="+mn-cs"/>
                  </a:endParaRPr>
                </a:p>
              </p:txBody>
            </p:sp>
            <p:sp>
              <p:nvSpPr>
                <p:cNvPr id="129" name="Trapezoid 128">
                  <a:extLst>
                    <a:ext uri="{FF2B5EF4-FFF2-40B4-BE49-F238E27FC236}">
                      <a16:creationId xmlns:a16="http://schemas.microsoft.com/office/drawing/2014/main" id="{297E7481-59EE-1544-0158-0172DCB82882}"/>
                    </a:ext>
                  </a:extLst>
                </p:cNvPr>
                <p:cNvSpPr/>
                <p:nvPr/>
              </p:nvSpPr>
              <p:spPr>
                <a:xfrm rot="2160000">
                  <a:off x="5660664" y="2434909"/>
                  <a:ext cx="1671539" cy="516186"/>
                </a:xfrm>
                <a:prstGeom prst="trapezoid">
                  <a:avLst>
                    <a:gd name="adj" fmla="val 33231"/>
                  </a:avLst>
                </a:prstGeom>
                <a:solidFill>
                  <a:srgbClr val="6D2077"/>
                </a:solidFill>
                <a:ln w="12700" cap="flat" cmpd="sng" algn="ctr">
                  <a:noFill/>
                  <a:prstDash val="solid"/>
                  <a:miter lim="800000"/>
                </a:ln>
                <a:effectLst>
                  <a:outerShdw blurRad="44450" dist="27940" dir="5400000" algn="ctr">
                    <a:srgbClr val="000000">
                      <a:alpha val="32000"/>
                    </a:srgbClr>
                  </a:outerShdw>
                </a:effectLst>
                <a:sp3d>
                  <a:bevelT w="190500" h="38100"/>
                </a:sp3d>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err="1">
                    <a:ln>
                      <a:noFill/>
                    </a:ln>
                    <a:solidFill>
                      <a:srgbClr val="FFFFFF"/>
                    </a:solidFill>
                    <a:effectLst/>
                    <a:uLnTx/>
                    <a:uFillTx/>
                    <a:latin typeface="Arial"/>
                    <a:ea typeface="+mn-ea"/>
                    <a:cs typeface="+mn-cs"/>
                  </a:endParaRPr>
                </a:p>
              </p:txBody>
            </p:sp>
            <p:sp>
              <p:nvSpPr>
                <p:cNvPr id="130" name="TextBox 129">
                  <a:extLst>
                    <a:ext uri="{FF2B5EF4-FFF2-40B4-BE49-F238E27FC236}">
                      <a16:creationId xmlns:a16="http://schemas.microsoft.com/office/drawing/2014/main" id="{FEF786CF-B850-474E-EDA8-126510D63E2E}"/>
                    </a:ext>
                  </a:extLst>
                </p:cNvPr>
                <p:cNvSpPr txBox="1"/>
                <p:nvPr/>
              </p:nvSpPr>
              <p:spPr>
                <a:xfrm rot="2195599">
                  <a:off x="6141685" y="2608959"/>
                  <a:ext cx="808782" cy="208784"/>
                </a:xfrm>
                <a:prstGeom prst="rect">
                  <a:avLst/>
                </a:prstGeom>
                <a:noFill/>
                <a:ln>
                  <a:noFill/>
                </a:ln>
                <a:effectLst>
                  <a:outerShdw blurRad="44450" dist="27940" dir="5400000" algn="ctr">
                    <a:srgbClr val="000000">
                      <a:alpha val="32000"/>
                    </a:srgbClr>
                  </a:outerShdw>
                </a:effectLst>
                <a:sp3d>
                  <a:bevelT w="190500" h="38100"/>
                </a:sp3d>
              </p:spPr>
              <p:txBody>
                <a:bodyPr wrap="square" lIns="0" tIns="0" rIns="0" bIns="0" rtlCol="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GB" sz="1200" b="1" i="0" u="none" strike="noStrike" kern="0" cap="none" spc="0" normalizeH="0" baseline="0" noProof="0">
                      <a:ln>
                        <a:noFill/>
                      </a:ln>
                      <a:solidFill>
                        <a:srgbClr val="FFFFFF"/>
                      </a:solidFill>
                      <a:effectLst/>
                      <a:uLnTx/>
                      <a:uFillTx/>
                      <a:latin typeface="Arial"/>
                    </a:rPr>
                    <a:t>Process 2</a:t>
                  </a:r>
                </a:p>
              </p:txBody>
            </p:sp>
            <p:sp>
              <p:nvSpPr>
                <p:cNvPr id="131" name="TextBox 130">
                  <a:extLst>
                    <a:ext uri="{FF2B5EF4-FFF2-40B4-BE49-F238E27FC236}">
                      <a16:creationId xmlns:a16="http://schemas.microsoft.com/office/drawing/2014/main" id="{7DDB364C-DFE4-5A00-6A23-585622CF6DB2}"/>
                    </a:ext>
                  </a:extLst>
                </p:cNvPr>
                <p:cNvSpPr txBox="1"/>
                <p:nvPr/>
              </p:nvSpPr>
              <p:spPr>
                <a:xfrm rot="17258132">
                  <a:off x="6801138" y="3647626"/>
                  <a:ext cx="808782" cy="208784"/>
                </a:xfrm>
                <a:prstGeom prst="rect">
                  <a:avLst/>
                </a:prstGeom>
                <a:noFill/>
                <a:ln>
                  <a:noFill/>
                </a:ln>
                <a:effectLst>
                  <a:outerShdw blurRad="44450" dist="27940" dir="5400000" algn="ctr">
                    <a:srgbClr val="000000">
                      <a:alpha val="32000"/>
                    </a:srgbClr>
                  </a:outerShdw>
                </a:effectLst>
                <a:sp3d>
                  <a:bevelT w="190500" h="38100"/>
                </a:sp3d>
              </p:spPr>
              <p:txBody>
                <a:bodyPr wrap="square" lIns="0" tIns="0" rIns="0" bIns="0" rtlCol="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GB" sz="1200" b="1" i="0" u="none" strike="noStrike" kern="0" cap="none" spc="0" normalizeH="0" baseline="0" noProof="0">
                      <a:ln>
                        <a:noFill/>
                      </a:ln>
                      <a:solidFill>
                        <a:srgbClr val="FFFFFF"/>
                      </a:solidFill>
                      <a:effectLst/>
                      <a:uLnTx/>
                      <a:uFillTx/>
                      <a:latin typeface="Arial"/>
                    </a:rPr>
                    <a:t>Process 3</a:t>
                  </a:r>
                </a:p>
              </p:txBody>
            </p:sp>
            <p:sp>
              <p:nvSpPr>
                <p:cNvPr id="132" name="TextBox 131">
                  <a:extLst>
                    <a:ext uri="{FF2B5EF4-FFF2-40B4-BE49-F238E27FC236}">
                      <a16:creationId xmlns:a16="http://schemas.microsoft.com/office/drawing/2014/main" id="{53E6458B-0890-1CF4-5E58-C4D979920C2E}"/>
                    </a:ext>
                  </a:extLst>
                </p:cNvPr>
                <p:cNvSpPr txBox="1"/>
                <p:nvPr/>
              </p:nvSpPr>
              <p:spPr>
                <a:xfrm>
                  <a:off x="6013070" y="4627587"/>
                  <a:ext cx="808782" cy="208784"/>
                </a:xfrm>
                <a:prstGeom prst="rect">
                  <a:avLst/>
                </a:prstGeom>
                <a:noFill/>
                <a:ln>
                  <a:noFill/>
                </a:ln>
                <a:effectLst>
                  <a:outerShdw blurRad="44450" dist="27940" dir="5400000" algn="ctr">
                    <a:srgbClr val="000000">
                      <a:alpha val="32000"/>
                    </a:srgbClr>
                  </a:outerShdw>
                </a:effectLst>
                <a:sp3d>
                  <a:bevelT w="190500" h="38100"/>
                </a:sp3d>
              </p:spPr>
              <p:txBody>
                <a:bodyPr wrap="square" lIns="0" tIns="0" rIns="0" bIns="0" rtlCol="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GB" sz="1200" b="1" i="0" u="none" strike="noStrike" kern="0" cap="none" spc="0" normalizeH="0" baseline="0" noProof="0">
                      <a:ln>
                        <a:noFill/>
                      </a:ln>
                      <a:solidFill>
                        <a:srgbClr val="FFFFFF"/>
                      </a:solidFill>
                      <a:effectLst/>
                      <a:uLnTx/>
                      <a:uFillTx/>
                      <a:latin typeface="Arial"/>
                    </a:rPr>
                    <a:t>Process 4</a:t>
                  </a:r>
                </a:p>
              </p:txBody>
            </p:sp>
            <p:sp>
              <p:nvSpPr>
                <p:cNvPr id="133" name="TextBox 132">
                  <a:extLst>
                    <a:ext uri="{FF2B5EF4-FFF2-40B4-BE49-F238E27FC236}">
                      <a16:creationId xmlns:a16="http://schemas.microsoft.com/office/drawing/2014/main" id="{740B4020-C751-7BB3-9A7C-0A8050DBEF2A}"/>
                    </a:ext>
                  </a:extLst>
                </p:cNvPr>
                <p:cNvSpPr txBox="1"/>
                <p:nvPr/>
              </p:nvSpPr>
              <p:spPr>
                <a:xfrm rot="4307476">
                  <a:off x="4794722" y="4145572"/>
                  <a:ext cx="808782" cy="208784"/>
                </a:xfrm>
                <a:prstGeom prst="rect">
                  <a:avLst/>
                </a:prstGeom>
                <a:noFill/>
                <a:ln>
                  <a:noFill/>
                </a:ln>
                <a:effectLst>
                  <a:outerShdw blurRad="44450" dist="27940" dir="5400000" algn="ctr">
                    <a:srgbClr val="000000">
                      <a:alpha val="32000"/>
                    </a:srgbClr>
                  </a:outerShdw>
                </a:effectLst>
                <a:sp3d>
                  <a:bevelT w="190500" h="38100"/>
                </a:sp3d>
              </p:spPr>
              <p:txBody>
                <a:bodyPr wrap="square" lIns="0" tIns="0" rIns="0" bIns="0" rtlCol="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GB" sz="1200" b="1" i="0" u="none" strike="noStrike" kern="0" cap="none" spc="0" normalizeH="0" baseline="0" noProof="0">
                      <a:ln>
                        <a:noFill/>
                      </a:ln>
                      <a:solidFill>
                        <a:srgbClr val="FFFFFF"/>
                      </a:solidFill>
                      <a:effectLst/>
                      <a:uLnTx/>
                      <a:uFillTx/>
                      <a:latin typeface="Arial"/>
                    </a:rPr>
                    <a:t>Process 5</a:t>
                  </a:r>
                </a:p>
              </p:txBody>
            </p:sp>
            <p:sp>
              <p:nvSpPr>
                <p:cNvPr id="134" name="TextBox 133">
                  <a:extLst>
                    <a:ext uri="{FF2B5EF4-FFF2-40B4-BE49-F238E27FC236}">
                      <a16:creationId xmlns:a16="http://schemas.microsoft.com/office/drawing/2014/main" id="{D72F5A91-AD5A-0E02-0248-0236B8A0A2E8}"/>
                    </a:ext>
                  </a:extLst>
                </p:cNvPr>
                <p:cNvSpPr txBox="1"/>
                <p:nvPr/>
              </p:nvSpPr>
              <p:spPr>
                <a:xfrm rot="19441185">
                  <a:off x="4875616" y="2888872"/>
                  <a:ext cx="808782" cy="208784"/>
                </a:xfrm>
                <a:prstGeom prst="rect">
                  <a:avLst/>
                </a:prstGeom>
                <a:noFill/>
                <a:ln>
                  <a:noFill/>
                </a:ln>
                <a:effectLst>
                  <a:outerShdw blurRad="44450" dist="27940" dir="5400000" algn="ctr">
                    <a:srgbClr val="000000">
                      <a:alpha val="32000"/>
                    </a:srgbClr>
                  </a:outerShdw>
                </a:effectLst>
                <a:sp3d>
                  <a:bevelT w="190500" h="38100"/>
                </a:sp3d>
              </p:spPr>
              <p:txBody>
                <a:bodyPr wrap="square" lIns="0" tIns="0" rIns="0" bIns="0" rtlCol="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GB" sz="1200" b="1" i="0" u="none" strike="noStrike" kern="0" cap="none" spc="0" normalizeH="0" baseline="0" noProof="0">
                      <a:ln>
                        <a:noFill/>
                      </a:ln>
                      <a:solidFill>
                        <a:srgbClr val="FFFFFF"/>
                      </a:solidFill>
                      <a:effectLst/>
                      <a:uLnTx/>
                      <a:uFillTx/>
                      <a:latin typeface="Arial"/>
                    </a:rPr>
                    <a:t>Process 1</a:t>
                  </a:r>
                </a:p>
              </p:txBody>
            </p:sp>
          </p:grpSp>
          <p:cxnSp>
            <p:nvCxnSpPr>
              <p:cNvPr id="119" name="Straight Arrow Connector 118">
                <a:extLst>
                  <a:ext uri="{FF2B5EF4-FFF2-40B4-BE49-F238E27FC236}">
                    <a16:creationId xmlns:a16="http://schemas.microsoft.com/office/drawing/2014/main" id="{9CFD0D8E-5435-A14F-1065-BFB8F7787EAA}"/>
                  </a:ext>
                </a:extLst>
              </p:cNvPr>
              <p:cNvCxnSpPr>
                <a:cxnSpLocks/>
              </p:cNvCxnSpPr>
              <p:nvPr/>
            </p:nvCxnSpPr>
            <p:spPr>
              <a:xfrm flipV="1">
                <a:off x="4511675" y="1968500"/>
                <a:ext cx="1406525" cy="971550"/>
              </a:xfrm>
              <a:prstGeom prst="straightConnector1">
                <a:avLst/>
              </a:prstGeom>
              <a:noFill/>
              <a:ln w="34925" cap="flat" cmpd="sng" algn="ctr">
                <a:noFill/>
                <a:prstDash val="solid"/>
                <a:miter lim="800000"/>
                <a:tailEnd type="triangle" w="lg" len="lg"/>
              </a:ln>
              <a:effectLst>
                <a:outerShdw blurRad="44450" dist="27940" dir="5400000" algn="ctr">
                  <a:srgbClr val="000000">
                    <a:alpha val="32000"/>
                  </a:srgbClr>
                </a:outerShdw>
              </a:effectLst>
              <a:sp3d>
                <a:bevelT w="190500" h="38100"/>
              </a:sp3d>
            </p:spPr>
          </p:cxnSp>
          <p:cxnSp>
            <p:nvCxnSpPr>
              <p:cNvPr id="120" name="Straight Arrow Connector 119">
                <a:extLst>
                  <a:ext uri="{FF2B5EF4-FFF2-40B4-BE49-F238E27FC236}">
                    <a16:creationId xmlns:a16="http://schemas.microsoft.com/office/drawing/2014/main" id="{A6DFE030-22BD-3283-9403-4CDC72E83166}"/>
                  </a:ext>
                </a:extLst>
              </p:cNvPr>
              <p:cNvCxnSpPr>
                <a:cxnSpLocks/>
              </p:cNvCxnSpPr>
              <p:nvPr/>
            </p:nvCxnSpPr>
            <p:spPr>
              <a:xfrm>
                <a:off x="6292377" y="1968500"/>
                <a:ext cx="1406525" cy="971550"/>
              </a:xfrm>
              <a:prstGeom prst="straightConnector1">
                <a:avLst/>
              </a:prstGeom>
              <a:noFill/>
              <a:ln w="34925" cap="flat" cmpd="sng" algn="ctr">
                <a:noFill/>
                <a:prstDash val="solid"/>
                <a:miter lim="800000"/>
                <a:tailEnd type="triangle" w="lg" len="lg"/>
              </a:ln>
              <a:effectLst>
                <a:outerShdw blurRad="44450" dist="27940" dir="5400000" algn="ctr">
                  <a:srgbClr val="000000">
                    <a:alpha val="32000"/>
                  </a:srgbClr>
                </a:outerShdw>
              </a:effectLst>
              <a:sp3d>
                <a:bevelT w="190500" h="38100"/>
              </a:sp3d>
            </p:spPr>
          </p:cxnSp>
          <p:cxnSp>
            <p:nvCxnSpPr>
              <p:cNvPr id="121" name="Straight Arrow Connector 120">
                <a:extLst>
                  <a:ext uri="{FF2B5EF4-FFF2-40B4-BE49-F238E27FC236}">
                    <a16:creationId xmlns:a16="http://schemas.microsoft.com/office/drawing/2014/main" id="{8FFDF698-978B-1070-A072-1E8E47609D14}"/>
                  </a:ext>
                </a:extLst>
              </p:cNvPr>
              <p:cNvCxnSpPr>
                <a:cxnSpLocks/>
              </p:cNvCxnSpPr>
              <p:nvPr/>
            </p:nvCxnSpPr>
            <p:spPr>
              <a:xfrm rot="-2280000" flipH="1">
                <a:off x="6863554" y="3704167"/>
                <a:ext cx="1406525" cy="971550"/>
              </a:xfrm>
              <a:prstGeom prst="straightConnector1">
                <a:avLst/>
              </a:prstGeom>
              <a:noFill/>
              <a:ln w="34925" cap="flat" cmpd="sng" algn="ctr">
                <a:noFill/>
                <a:prstDash val="solid"/>
                <a:miter lim="800000"/>
                <a:tailEnd type="triangle" w="lg" len="lg"/>
              </a:ln>
              <a:effectLst>
                <a:outerShdw blurRad="44450" dist="27940" dir="5400000" algn="ctr">
                  <a:srgbClr val="000000">
                    <a:alpha val="32000"/>
                  </a:srgbClr>
                </a:outerShdw>
              </a:effectLst>
              <a:sp3d>
                <a:bevelT w="190500" h="38100"/>
              </a:sp3d>
            </p:spPr>
          </p:cxnSp>
          <p:cxnSp>
            <p:nvCxnSpPr>
              <p:cNvPr id="122" name="Straight Arrow Connector 121">
                <a:extLst>
                  <a:ext uri="{FF2B5EF4-FFF2-40B4-BE49-F238E27FC236}">
                    <a16:creationId xmlns:a16="http://schemas.microsoft.com/office/drawing/2014/main" id="{D763ACEA-7624-5F43-2C64-88BC1D21A109}"/>
                  </a:ext>
                </a:extLst>
              </p:cNvPr>
              <p:cNvCxnSpPr/>
              <p:nvPr/>
            </p:nvCxnSpPr>
            <p:spPr>
              <a:xfrm flipH="1">
                <a:off x="5069504" y="5260059"/>
                <a:ext cx="2048400" cy="0"/>
              </a:xfrm>
              <a:prstGeom prst="straightConnector1">
                <a:avLst/>
              </a:prstGeom>
              <a:noFill/>
              <a:ln w="34925" cap="flat" cmpd="sng" algn="ctr">
                <a:noFill/>
                <a:prstDash val="solid"/>
                <a:miter lim="800000"/>
                <a:tailEnd type="triangle" w="lg" len="lg"/>
              </a:ln>
              <a:effectLst>
                <a:outerShdw blurRad="44450" dist="27940" dir="5400000" algn="ctr">
                  <a:srgbClr val="000000">
                    <a:alpha val="32000"/>
                  </a:srgbClr>
                </a:outerShdw>
              </a:effectLst>
              <a:sp3d>
                <a:bevelT w="190500" h="38100"/>
              </a:sp3d>
            </p:spPr>
          </p:cxnSp>
          <p:cxnSp>
            <p:nvCxnSpPr>
              <p:cNvPr id="123" name="Straight Arrow Connector 122">
                <a:extLst>
                  <a:ext uri="{FF2B5EF4-FFF2-40B4-BE49-F238E27FC236}">
                    <a16:creationId xmlns:a16="http://schemas.microsoft.com/office/drawing/2014/main" id="{25DB6CFA-2E77-63A2-3BC2-0AC34AE26689}"/>
                  </a:ext>
                </a:extLst>
              </p:cNvPr>
              <p:cNvCxnSpPr>
                <a:cxnSpLocks/>
              </p:cNvCxnSpPr>
              <p:nvPr/>
            </p:nvCxnSpPr>
            <p:spPr>
              <a:xfrm rot="2280000" flipH="1" flipV="1">
                <a:off x="3953551" y="3704167"/>
                <a:ext cx="1406525" cy="971550"/>
              </a:xfrm>
              <a:prstGeom prst="straightConnector1">
                <a:avLst/>
              </a:prstGeom>
              <a:noFill/>
              <a:ln w="34925" cap="flat" cmpd="sng" algn="ctr">
                <a:noFill/>
                <a:prstDash val="solid"/>
                <a:miter lim="800000"/>
                <a:tailEnd type="triangle" w="lg" len="lg"/>
              </a:ln>
              <a:effectLst>
                <a:outerShdw blurRad="44450" dist="27940" dir="5400000" algn="ctr">
                  <a:srgbClr val="000000">
                    <a:alpha val="32000"/>
                  </a:srgbClr>
                </a:outerShdw>
              </a:effectLst>
              <a:sp3d>
                <a:bevelT w="190500" h="38100"/>
              </a:sp3d>
            </p:spPr>
          </p:cxnSp>
        </p:grpSp>
        <p:grpSp>
          <p:nvGrpSpPr>
            <p:cNvPr id="93" name="Group 92">
              <a:extLst>
                <a:ext uri="{FF2B5EF4-FFF2-40B4-BE49-F238E27FC236}">
                  <a16:creationId xmlns:a16="http://schemas.microsoft.com/office/drawing/2014/main" id="{D3175CAA-8187-B7A5-4623-6BCE61592B4C}"/>
                </a:ext>
              </a:extLst>
            </p:cNvPr>
            <p:cNvGrpSpPr/>
            <p:nvPr/>
          </p:nvGrpSpPr>
          <p:grpSpPr>
            <a:xfrm>
              <a:off x="2022561" y="1513957"/>
              <a:ext cx="2995550" cy="1164101"/>
              <a:chOff x="3435800" y="1358971"/>
              <a:chExt cx="2723623" cy="1164101"/>
            </a:xfrm>
          </p:grpSpPr>
          <p:sp>
            <p:nvSpPr>
              <p:cNvPr id="116" name="TextBox 115">
                <a:extLst>
                  <a:ext uri="{FF2B5EF4-FFF2-40B4-BE49-F238E27FC236}">
                    <a16:creationId xmlns:a16="http://schemas.microsoft.com/office/drawing/2014/main" id="{9B6B5FCF-4AB2-E42F-80FD-967EECC3DFB0}"/>
                  </a:ext>
                </a:extLst>
              </p:cNvPr>
              <p:cNvSpPr txBox="1"/>
              <p:nvPr/>
            </p:nvSpPr>
            <p:spPr>
              <a:xfrm flipH="1">
                <a:off x="3908439" y="1358971"/>
                <a:ext cx="2250984" cy="1164101"/>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kumimoji="0" lang="en-GB" sz="1500" b="1" i="0" u="none" strike="noStrike" kern="0" cap="none" spc="0" normalizeH="0" baseline="0" noProof="0" dirty="0">
                    <a:ln>
                      <a:noFill/>
                    </a:ln>
                    <a:solidFill>
                      <a:srgbClr val="0091DA"/>
                    </a:solidFill>
                    <a:effectLst/>
                    <a:uLnTx/>
                    <a:uFillTx/>
                    <a:latin typeface="Arial"/>
                  </a:rPr>
                  <a:t>Estimation Portal</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dirty="0">
                    <a:ln>
                      <a:noFill/>
                    </a:ln>
                    <a:solidFill>
                      <a:srgbClr val="000000"/>
                    </a:solidFill>
                    <a:effectLst/>
                    <a:uLnTx/>
                    <a:uFillTx/>
                    <a:latin typeface="Arial"/>
                  </a:rPr>
                  <a:t>Gather environment requirements and produce environments strategy</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GB" sz="1000" b="0" i="0" u="none" strike="noStrike" kern="0" cap="none" spc="0" normalizeH="0" baseline="0" noProof="0" dirty="0">
                    <a:ln>
                      <a:noFill/>
                    </a:ln>
                    <a:solidFill>
                      <a:srgbClr val="000000"/>
                    </a:solidFill>
                    <a:effectLst/>
                    <a:uLnTx/>
                    <a:uFillTx/>
                    <a:latin typeface="Arial"/>
                  </a:rPr>
                  <a:t>Captures TEMS engagement effort estimates from testing project requirements</a:t>
                </a:r>
              </a:p>
            </p:txBody>
          </p:sp>
          <p:sp>
            <p:nvSpPr>
              <p:cNvPr id="117" name="TextBox 116">
                <a:extLst>
                  <a:ext uri="{FF2B5EF4-FFF2-40B4-BE49-F238E27FC236}">
                    <a16:creationId xmlns:a16="http://schemas.microsoft.com/office/drawing/2014/main" id="{1600EB93-63A7-5AFB-8F60-8FDCED0DA179}"/>
                  </a:ext>
                </a:extLst>
              </p:cNvPr>
              <p:cNvSpPr txBox="1"/>
              <p:nvPr/>
            </p:nvSpPr>
            <p:spPr>
              <a:xfrm>
                <a:off x="3435800" y="1365865"/>
                <a:ext cx="453650" cy="581698"/>
              </a:xfrm>
              <a:prstGeom prst="rect">
                <a:avLst/>
              </a:prstGeom>
              <a:noFill/>
            </p:spPr>
            <p:txBody>
              <a:bodyPr wrap="non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5400" b="0" i="0" u="none" strike="noStrike" kern="0" cap="none" spc="0" normalizeH="0" baseline="0" noProof="0">
                    <a:ln>
                      <a:noFill/>
                    </a:ln>
                    <a:solidFill>
                      <a:srgbClr val="0091DA"/>
                    </a:solidFill>
                    <a:effectLst/>
                    <a:uLnTx/>
                    <a:uFillTx/>
                    <a:latin typeface="KPMG Bold"/>
                  </a:rPr>
                  <a:t>01</a:t>
                </a:r>
              </a:p>
            </p:txBody>
          </p:sp>
        </p:grpSp>
        <p:grpSp>
          <p:nvGrpSpPr>
            <p:cNvPr id="94" name="Group 93">
              <a:extLst>
                <a:ext uri="{FF2B5EF4-FFF2-40B4-BE49-F238E27FC236}">
                  <a16:creationId xmlns:a16="http://schemas.microsoft.com/office/drawing/2014/main" id="{509BFD06-B5DC-4B78-D85F-79B261480AA4}"/>
                </a:ext>
              </a:extLst>
            </p:cNvPr>
            <p:cNvGrpSpPr/>
            <p:nvPr/>
          </p:nvGrpSpPr>
          <p:grpSpPr>
            <a:xfrm>
              <a:off x="7228095" y="1479755"/>
              <a:ext cx="3413737" cy="1410322"/>
              <a:chOff x="2273213" y="1324769"/>
              <a:chExt cx="3413737" cy="1410322"/>
            </a:xfrm>
          </p:grpSpPr>
          <p:sp>
            <p:nvSpPr>
              <p:cNvPr id="114" name="TextBox 113">
                <a:extLst>
                  <a:ext uri="{FF2B5EF4-FFF2-40B4-BE49-F238E27FC236}">
                    <a16:creationId xmlns:a16="http://schemas.microsoft.com/office/drawing/2014/main" id="{89ABCA4F-604B-38C0-5EEF-76A5DFD66EAE}"/>
                  </a:ext>
                </a:extLst>
              </p:cNvPr>
              <p:cNvSpPr txBox="1"/>
              <p:nvPr/>
            </p:nvSpPr>
            <p:spPr>
              <a:xfrm flipH="1">
                <a:off x="2924407" y="1324769"/>
                <a:ext cx="2762543" cy="1410322"/>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kumimoji="0" lang="en-GB" sz="1500" b="1" i="0" u="none" strike="noStrike" kern="0" cap="none" spc="0" normalizeH="0" baseline="0" noProof="0" dirty="0">
                    <a:ln>
                      <a:noFill/>
                    </a:ln>
                    <a:solidFill>
                      <a:srgbClr val="6D2077"/>
                    </a:solidFill>
                    <a:effectLst/>
                    <a:uLnTx/>
                    <a:uFillTx/>
                    <a:latin typeface="Arial"/>
                  </a:rPr>
                  <a:t>Environment Portal</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dirty="0">
                    <a:ln>
                      <a:noFill/>
                    </a:ln>
                    <a:solidFill>
                      <a:srgbClr val="000000"/>
                    </a:solidFill>
                    <a:effectLst/>
                    <a:uLnTx/>
                    <a:uFillTx/>
                    <a:latin typeface="Arial"/>
                  </a:rPr>
                  <a:t>Environment bookings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dirty="0">
                    <a:ln>
                      <a:noFill/>
                    </a:ln>
                    <a:solidFill>
                      <a:srgbClr val="000000"/>
                    </a:solidFill>
                    <a:effectLst/>
                    <a:uLnTx/>
                    <a:uFillTx/>
                    <a:latin typeface="Arial"/>
                  </a:rPr>
                  <a:t>Contention Management and Tracking progress </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dirty="0">
                    <a:ln>
                      <a:noFill/>
                    </a:ln>
                    <a:solidFill>
                      <a:srgbClr val="000000"/>
                    </a:solidFill>
                    <a:effectLst/>
                    <a:uLnTx/>
                    <a:uFillTx/>
                    <a:latin typeface="Arial"/>
                  </a:rPr>
                  <a:t>Provides platform to  multiple stakeholders to submit – view - change and approve bookings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dirty="0">
                    <a:ln>
                      <a:noFill/>
                    </a:ln>
                    <a:solidFill>
                      <a:srgbClr val="000000"/>
                    </a:solidFill>
                    <a:effectLst/>
                    <a:uLnTx/>
                    <a:uFillTx/>
                    <a:latin typeface="Arial"/>
                  </a:rPr>
                  <a:t>Optimize environment resource usage</a:t>
                </a:r>
                <a:endParaRPr kumimoji="0" lang="en-GB" sz="1000" b="0" i="0" u="none" strike="noStrike" kern="0" cap="none" spc="0" normalizeH="0" baseline="0" noProof="0" dirty="0">
                  <a:ln>
                    <a:noFill/>
                  </a:ln>
                  <a:solidFill>
                    <a:srgbClr val="000000"/>
                  </a:solidFill>
                  <a:effectLst/>
                  <a:uLnTx/>
                  <a:uFillTx/>
                  <a:latin typeface="Arial"/>
                </a:endParaRPr>
              </a:p>
            </p:txBody>
          </p:sp>
          <p:sp>
            <p:nvSpPr>
              <p:cNvPr id="115" name="TextBox 114">
                <a:extLst>
                  <a:ext uri="{FF2B5EF4-FFF2-40B4-BE49-F238E27FC236}">
                    <a16:creationId xmlns:a16="http://schemas.microsoft.com/office/drawing/2014/main" id="{05BBAD22-C300-0808-4A6F-C78AC12704A3}"/>
                  </a:ext>
                </a:extLst>
              </p:cNvPr>
              <p:cNvSpPr txBox="1"/>
              <p:nvPr/>
            </p:nvSpPr>
            <p:spPr>
              <a:xfrm>
                <a:off x="2273213" y="1324769"/>
                <a:ext cx="516167" cy="581698"/>
              </a:xfrm>
              <a:prstGeom prst="rect">
                <a:avLst/>
              </a:prstGeom>
              <a:noFill/>
            </p:spPr>
            <p:txBody>
              <a:bodyPr wrap="non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5400" b="0" i="0" u="none" strike="noStrike" kern="0" cap="none" spc="0" normalizeH="0" baseline="0" noProof="0">
                    <a:ln>
                      <a:noFill/>
                    </a:ln>
                    <a:solidFill>
                      <a:srgbClr val="6D2077"/>
                    </a:solidFill>
                    <a:effectLst/>
                    <a:uLnTx/>
                    <a:uFillTx/>
                    <a:latin typeface="KPMG Bold"/>
                  </a:rPr>
                  <a:t>02</a:t>
                </a:r>
              </a:p>
            </p:txBody>
          </p:sp>
        </p:grpSp>
        <p:grpSp>
          <p:nvGrpSpPr>
            <p:cNvPr id="95" name="Group 94">
              <a:extLst>
                <a:ext uri="{FF2B5EF4-FFF2-40B4-BE49-F238E27FC236}">
                  <a16:creationId xmlns:a16="http://schemas.microsoft.com/office/drawing/2014/main" id="{23EAFBA6-9F02-D868-2AF8-AF45330F741B}"/>
                </a:ext>
              </a:extLst>
            </p:cNvPr>
            <p:cNvGrpSpPr/>
            <p:nvPr/>
          </p:nvGrpSpPr>
          <p:grpSpPr>
            <a:xfrm>
              <a:off x="7284062" y="3174044"/>
              <a:ext cx="3215163" cy="1579600"/>
              <a:chOff x="2228725" y="1547336"/>
              <a:chExt cx="2248911" cy="1579600"/>
            </a:xfrm>
          </p:grpSpPr>
          <p:sp>
            <p:nvSpPr>
              <p:cNvPr id="110" name="TextBox 109">
                <a:extLst>
                  <a:ext uri="{FF2B5EF4-FFF2-40B4-BE49-F238E27FC236}">
                    <a16:creationId xmlns:a16="http://schemas.microsoft.com/office/drawing/2014/main" id="{BCB8B909-56FA-AF41-416A-AE76E4618FA3}"/>
                  </a:ext>
                </a:extLst>
              </p:cNvPr>
              <p:cNvSpPr txBox="1"/>
              <p:nvPr/>
            </p:nvSpPr>
            <p:spPr>
              <a:xfrm flipH="1">
                <a:off x="2647550" y="1547336"/>
                <a:ext cx="1830086" cy="1579600"/>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kumimoji="0" lang="en-GB" sz="1500" b="1" i="0" u="none" strike="noStrike" kern="0" cap="none" spc="0" normalizeH="0" baseline="0" noProof="0">
                    <a:ln>
                      <a:noFill/>
                    </a:ln>
                    <a:solidFill>
                      <a:srgbClr val="005EB8"/>
                    </a:solidFill>
                    <a:effectLst/>
                    <a:uLnTx/>
                    <a:uFillTx/>
                    <a:latin typeface="Arial"/>
                  </a:rPr>
                  <a:t>Change Management Portal</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M</a:t>
                </a:r>
                <a:r>
                  <a:rPr kumimoji="0" lang="en-US" sz="1000" b="0" i="0" u="none" strike="noStrike" kern="0" cap="none" spc="0" normalizeH="0" baseline="0" noProof="0" err="1">
                    <a:ln>
                      <a:noFill/>
                    </a:ln>
                    <a:solidFill>
                      <a:srgbClr val="000000"/>
                    </a:solidFill>
                    <a:effectLst/>
                    <a:uLnTx/>
                    <a:uFillTx/>
                    <a:latin typeface="Arial"/>
                  </a:rPr>
                  <a:t>anage</a:t>
                </a:r>
                <a:r>
                  <a:rPr kumimoji="0" lang="en-US" sz="1000" b="0" i="0" u="none" strike="noStrike" kern="0" cap="none" spc="0" normalizeH="0" baseline="0" noProof="0">
                    <a:ln>
                      <a:noFill/>
                    </a:ln>
                    <a:solidFill>
                      <a:srgbClr val="000000"/>
                    </a:solidFill>
                    <a:effectLst/>
                    <a:uLnTx/>
                    <a:uFillTx/>
                    <a:latin typeface="Arial"/>
                  </a:rPr>
                  <a:t> change requests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Manage environment outages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Control changes to test environment resources to ensure integrity and availability of environments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Handle tickets related to environmental issues and follow up with resolver groups</a:t>
                </a:r>
                <a:endParaRPr kumimoji="0" lang="en-GB" sz="1000" b="0" i="0" u="none" strike="noStrike" kern="0" cap="none" spc="0" normalizeH="0" baseline="0" noProof="0">
                  <a:ln>
                    <a:noFill/>
                  </a:ln>
                  <a:solidFill>
                    <a:srgbClr val="000000"/>
                  </a:solidFill>
                  <a:effectLst/>
                  <a:uLnTx/>
                  <a:uFillTx/>
                  <a:latin typeface="Arial"/>
                </a:endParaRPr>
              </a:p>
            </p:txBody>
          </p:sp>
          <p:sp>
            <p:nvSpPr>
              <p:cNvPr id="113" name="TextBox 112">
                <a:extLst>
                  <a:ext uri="{FF2B5EF4-FFF2-40B4-BE49-F238E27FC236}">
                    <a16:creationId xmlns:a16="http://schemas.microsoft.com/office/drawing/2014/main" id="{9297291D-D990-DF16-A247-B7E7F757A9F6}"/>
                  </a:ext>
                </a:extLst>
              </p:cNvPr>
              <p:cNvSpPr txBox="1"/>
              <p:nvPr/>
            </p:nvSpPr>
            <p:spPr>
              <a:xfrm>
                <a:off x="2228725" y="1547336"/>
                <a:ext cx="370013" cy="581698"/>
              </a:xfrm>
              <a:prstGeom prst="rect">
                <a:avLst/>
              </a:prstGeom>
              <a:noFill/>
            </p:spPr>
            <p:txBody>
              <a:bodyPr wrap="non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5400" b="0" i="0" u="none" strike="noStrike" kern="0" cap="none" spc="0" normalizeH="0" baseline="0" noProof="0">
                    <a:ln>
                      <a:noFill/>
                    </a:ln>
                    <a:solidFill>
                      <a:srgbClr val="005EB8"/>
                    </a:solidFill>
                    <a:effectLst/>
                    <a:uLnTx/>
                    <a:uFillTx/>
                    <a:latin typeface="KPMG Bold"/>
                  </a:rPr>
                  <a:t>03</a:t>
                </a:r>
              </a:p>
            </p:txBody>
          </p:sp>
        </p:grpSp>
        <p:grpSp>
          <p:nvGrpSpPr>
            <p:cNvPr id="96" name="Group 95">
              <a:extLst>
                <a:ext uri="{FF2B5EF4-FFF2-40B4-BE49-F238E27FC236}">
                  <a16:creationId xmlns:a16="http://schemas.microsoft.com/office/drawing/2014/main" id="{9CD5777E-52E4-34B4-99A3-10554E56AD72}"/>
                </a:ext>
              </a:extLst>
            </p:cNvPr>
            <p:cNvGrpSpPr/>
            <p:nvPr/>
          </p:nvGrpSpPr>
          <p:grpSpPr>
            <a:xfrm>
              <a:off x="2005934" y="3134289"/>
              <a:ext cx="2927688" cy="1202573"/>
              <a:chOff x="2957299" y="1507581"/>
              <a:chExt cx="2927688" cy="1202573"/>
            </a:xfrm>
          </p:grpSpPr>
          <p:sp>
            <p:nvSpPr>
              <p:cNvPr id="108" name="TextBox 107">
                <a:extLst>
                  <a:ext uri="{FF2B5EF4-FFF2-40B4-BE49-F238E27FC236}">
                    <a16:creationId xmlns:a16="http://schemas.microsoft.com/office/drawing/2014/main" id="{F2EE1205-6838-2A76-CE7E-77F71151C04F}"/>
                  </a:ext>
                </a:extLst>
              </p:cNvPr>
              <p:cNvSpPr txBox="1"/>
              <p:nvPr/>
            </p:nvSpPr>
            <p:spPr>
              <a:xfrm flipH="1">
                <a:off x="3652358" y="1507581"/>
                <a:ext cx="2232629" cy="1202573"/>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kumimoji="0" lang="en-GB" sz="1500" b="1" i="0" u="none" strike="noStrike" kern="0" cap="none" spc="0" normalizeH="0" baseline="0" noProof="0">
                    <a:ln>
                      <a:noFill/>
                    </a:ln>
                    <a:solidFill>
                      <a:srgbClr val="EAAA00"/>
                    </a:solidFill>
                    <a:effectLst/>
                    <a:uLnTx/>
                    <a:uFillTx/>
                    <a:latin typeface="Arial"/>
                  </a:rPr>
                  <a:t>Environment Dashboard</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Visibility of the environment status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Track progress of critical TEMS activities like P1  &amp; P2 Incidents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Open defects, service requests and environment calendar</a:t>
                </a:r>
                <a:endParaRPr kumimoji="0" lang="en-GB" sz="1000" b="0" i="0" u="none" strike="noStrike" kern="0" cap="none" spc="0" normalizeH="0" baseline="0" noProof="0">
                  <a:ln>
                    <a:noFill/>
                  </a:ln>
                  <a:solidFill>
                    <a:srgbClr val="000000"/>
                  </a:solidFill>
                  <a:effectLst/>
                  <a:uLnTx/>
                  <a:uFillTx/>
                  <a:latin typeface="Arial"/>
                </a:endParaRPr>
              </a:p>
            </p:txBody>
          </p:sp>
          <p:sp>
            <p:nvSpPr>
              <p:cNvPr id="109" name="TextBox 108">
                <a:extLst>
                  <a:ext uri="{FF2B5EF4-FFF2-40B4-BE49-F238E27FC236}">
                    <a16:creationId xmlns:a16="http://schemas.microsoft.com/office/drawing/2014/main" id="{E4D5FDC8-D382-8746-6302-ABDB71B9C9C1}"/>
                  </a:ext>
                </a:extLst>
              </p:cNvPr>
              <p:cNvSpPr txBox="1"/>
              <p:nvPr/>
            </p:nvSpPr>
            <p:spPr>
              <a:xfrm>
                <a:off x="2957299" y="1533674"/>
                <a:ext cx="532197" cy="581698"/>
              </a:xfrm>
              <a:prstGeom prst="rect">
                <a:avLst/>
              </a:prstGeom>
              <a:noFill/>
            </p:spPr>
            <p:txBody>
              <a:bodyPr wrap="non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5400" b="0" i="0" u="none" strike="noStrike" kern="0" cap="none" spc="0" normalizeH="0" baseline="0" noProof="0">
                    <a:ln>
                      <a:noFill/>
                    </a:ln>
                    <a:solidFill>
                      <a:srgbClr val="EAAA00"/>
                    </a:solidFill>
                    <a:effectLst/>
                    <a:uLnTx/>
                    <a:uFillTx/>
                    <a:latin typeface="KPMG Bold"/>
                  </a:rPr>
                  <a:t>05</a:t>
                </a:r>
              </a:p>
            </p:txBody>
          </p:sp>
        </p:grpSp>
        <p:grpSp>
          <p:nvGrpSpPr>
            <p:cNvPr id="97" name="Group 96">
              <a:extLst>
                <a:ext uri="{FF2B5EF4-FFF2-40B4-BE49-F238E27FC236}">
                  <a16:creationId xmlns:a16="http://schemas.microsoft.com/office/drawing/2014/main" id="{E5870D18-C56B-744D-FDDE-17C545C1C165}"/>
                </a:ext>
              </a:extLst>
            </p:cNvPr>
            <p:cNvGrpSpPr/>
            <p:nvPr/>
          </p:nvGrpSpPr>
          <p:grpSpPr>
            <a:xfrm>
              <a:off x="4555052" y="4381753"/>
              <a:ext cx="3926342" cy="1248589"/>
              <a:chOff x="4726501" y="5206346"/>
              <a:chExt cx="3926342" cy="1248589"/>
            </a:xfrm>
          </p:grpSpPr>
          <p:sp>
            <p:nvSpPr>
              <p:cNvPr id="105" name="TextBox 104">
                <a:extLst>
                  <a:ext uri="{FF2B5EF4-FFF2-40B4-BE49-F238E27FC236}">
                    <a16:creationId xmlns:a16="http://schemas.microsoft.com/office/drawing/2014/main" id="{816A4F1A-0F69-5AB7-E637-A9B6C60A5F64}"/>
                  </a:ext>
                </a:extLst>
              </p:cNvPr>
              <p:cNvSpPr txBox="1"/>
              <p:nvPr/>
            </p:nvSpPr>
            <p:spPr>
              <a:xfrm flipH="1">
                <a:off x="5423443" y="5206346"/>
                <a:ext cx="2348386" cy="234231"/>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kumimoji="0" lang="en-GB" sz="1500" b="1" i="0" u="none" strike="noStrike" kern="0" cap="none" spc="0" normalizeH="0" baseline="0" noProof="0">
                    <a:ln>
                      <a:noFill/>
                    </a:ln>
                    <a:solidFill>
                      <a:srgbClr val="00A3A1"/>
                    </a:solidFill>
                    <a:effectLst/>
                    <a:uLnTx/>
                    <a:uFillTx/>
                    <a:latin typeface="Arial"/>
                  </a:rPr>
                  <a:t>Automation Desk</a:t>
                </a:r>
              </a:p>
            </p:txBody>
          </p:sp>
          <p:sp>
            <p:nvSpPr>
              <p:cNvPr id="106" name="TextBox 105">
                <a:extLst>
                  <a:ext uri="{FF2B5EF4-FFF2-40B4-BE49-F238E27FC236}">
                    <a16:creationId xmlns:a16="http://schemas.microsoft.com/office/drawing/2014/main" id="{2760AC48-56C0-10F2-9DC7-F0E190EFEDEC}"/>
                  </a:ext>
                </a:extLst>
              </p:cNvPr>
              <p:cNvSpPr txBox="1"/>
              <p:nvPr/>
            </p:nvSpPr>
            <p:spPr>
              <a:xfrm>
                <a:off x="4726501" y="5251790"/>
                <a:ext cx="543418" cy="581698"/>
              </a:xfrm>
              <a:prstGeom prst="rect">
                <a:avLst/>
              </a:prstGeom>
              <a:noFill/>
            </p:spPr>
            <p:txBody>
              <a:bodyPr wrap="non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5400" b="0" i="0" u="none" strike="noStrike" kern="0" cap="none" spc="0" normalizeH="0" baseline="0" noProof="0">
                    <a:ln>
                      <a:noFill/>
                    </a:ln>
                    <a:solidFill>
                      <a:srgbClr val="00A3A1"/>
                    </a:solidFill>
                    <a:effectLst/>
                    <a:uLnTx/>
                    <a:uFillTx/>
                    <a:latin typeface="KPMG Bold"/>
                  </a:rPr>
                  <a:t>04</a:t>
                </a:r>
              </a:p>
            </p:txBody>
          </p:sp>
          <p:sp>
            <p:nvSpPr>
              <p:cNvPr id="107" name="TextBox 106">
                <a:extLst>
                  <a:ext uri="{FF2B5EF4-FFF2-40B4-BE49-F238E27FC236}">
                    <a16:creationId xmlns:a16="http://schemas.microsoft.com/office/drawing/2014/main" id="{5F8EF196-7BF8-3774-9EA3-48E2E895A700}"/>
                  </a:ext>
                </a:extLst>
              </p:cNvPr>
              <p:cNvSpPr txBox="1"/>
              <p:nvPr/>
            </p:nvSpPr>
            <p:spPr>
              <a:xfrm flipH="1">
                <a:off x="5428349" y="5467805"/>
                <a:ext cx="3224494" cy="987130"/>
              </a:xfrm>
              <a:prstGeom prst="rect">
                <a:avLst/>
              </a:prstGeom>
              <a:noFill/>
            </p:spPr>
            <p:txBody>
              <a:bodyPr wrap="square" lIns="0" tIns="0" rIns="0" bIns="0" rtlCol="0">
                <a:spAutoFit/>
              </a:bodyPr>
              <a:lstStyle/>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Daily health check scripts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A</a:t>
                </a:r>
                <a:r>
                  <a:rPr kumimoji="0" lang="en-US" sz="1000" b="0" i="0" u="none" strike="noStrike" kern="0" cap="none" spc="0" normalizeH="0" baseline="0" noProof="0" err="1">
                    <a:ln>
                      <a:noFill/>
                    </a:ln>
                    <a:solidFill>
                      <a:srgbClr val="000000"/>
                    </a:solidFill>
                    <a:effectLst/>
                    <a:uLnTx/>
                    <a:uFillTx/>
                    <a:latin typeface="Arial"/>
                  </a:rPr>
                  <a:t>utomatic</a:t>
                </a:r>
                <a:r>
                  <a:rPr kumimoji="0" lang="en-US" sz="1000" b="0" i="0" u="none" strike="noStrike" kern="0" cap="none" spc="0" normalizeH="0" baseline="0" noProof="0">
                    <a:ln>
                      <a:noFill/>
                    </a:ln>
                    <a:solidFill>
                      <a:srgbClr val="000000"/>
                    </a:solidFill>
                    <a:effectLst/>
                    <a:uLnTx/>
                    <a:uFillTx/>
                    <a:latin typeface="Arial"/>
                  </a:rPr>
                  <a:t> addition of roles and ID creation</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Automated mailers for event</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Build, execute and monitor batch processes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Plan and schedule batch runs and data refresh</a:t>
                </a:r>
                <a:endParaRPr kumimoji="0" lang="en-GB" sz="1000" b="0" i="0" u="none" strike="noStrike" kern="0" cap="none" spc="0" normalizeH="0" baseline="0" noProof="0">
                  <a:ln>
                    <a:noFill/>
                  </a:ln>
                  <a:solidFill>
                    <a:srgbClr val="000000"/>
                  </a:solidFill>
                  <a:effectLst/>
                  <a:uLnTx/>
                  <a:uFillTx/>
                  <a:latin typeface="Arial"/>
                </a:endParaRPr>
              </a:p>
            </p:txBody>
          </p:sp>
        </p:grpSp>
      </p:grpSp>
      <p:pic>
        <p:nvPicPr>
          <p:cNvPr id="7" name="Picture 6">
            <a:extLst>
              <a:ext uri="{FF2B5EF4-FFF2-40B4-BE49-F238E27FC236}">
                <a16:creationId xmlns:a16="http://schemas.microsoft.com/office/drawing/2014/main" id="{2E02B2CC-635E-B3F1-A452-A8D94C3A96AA}"/>
              </a:ext>
            </a:extLst>
          </p:cNvPr>
          <p:cNvPicPr>
            <a:picLocks noChangeAspect="1"/>
          </p:cNvPicPr>
          <p:nvPr/>
        </p:nvPicPr>
        <p:blipFill>
          <a:blip r:embed="rId2"/>
          <a:stretch>
            <a:fillRect/>
          </a:stretch>
        </p:blipFill>
        <p:spPr>
          <a:xfrm>
            <a:off x="987767" y="4319152"/>
            <a:ext cx="457200" cy="457200"/>
          </a:xfrm>
          <a:prstGeom prst="rect">
            <a:avLst/>
          </a:prstGeom>
        </p:spPr>
      </p:pic>
      <p:pic>
        <p:nvPicPr>
          <p:cNvPr id="9" name="Picture 8">
            <a:extLst>
              <a:ext uri="{FF2B5EF4-FFF2-40B4-BE49-F238E27FC236}">
                <a16:creationId xmlns:a16="http://schemas.microsoft.com/office/drawing/2014/main" id="{668472C3-EB29-8524-AF30-9B530D316EA9}"/>
              </a:ext>
            </a:extLst>
          </p:cNvPr>
          <p:cNvPicPr>
            <a:picLocks noChangeAspect="1"/>
          </p:cNvPicPr>
          <p:nvPr/>
        </p:nvPicPr>
        <p:blipFill>
          <a:blip r:embed="rId3"/>
          <a:stretch>
            <a:fillRect/>
          </a:stretch>
        </p:blipFill>
        <p:spPr>
          <a:xfrm rot="10800000">
            <a:off x="3513283" y="5471354"/>
            <a:ext cx="457200" cy="457200"/>
          </a:xfrm>
          <a:prstGeom prst="rect">
            <a:avLst/>
          </a:prstGeom>
        </p:spPr>
      </p:pic>
      <p:pic>
        <p:nvPicPr>
          <p:cNvPr id="11" name="Picture 10">
            <a:extLst>
              <a:ext uri="{FF2B5EF4-FFF2-40B4-BE49-F238E27FC236}">
                <a16:creationId xmlns:a16="http://schemas.microsoft.com/office/drawing/2014/main" id="{42BCB802-02C1-6ACB-740A-5F907B5BC205}"/>
              </a:ext>
            </a:extLst>
          </p:cNvPr>
          <p:cNvPicPr>
            <a:picLocks noChangeAspect="1"/>
          </p:cNvPicPr>
          <p:nvPr/>
        </p:nvPicPr>
        <p:blipFill>
          <a:blip r:embed="rId4"/>
          <a:stretch>
            <a:fillRect/>
          </a:stretch>
        </p:blipFill>
        <p:spPr>
          <a:xfrm>
            <a:off x="6188233" y="4233793"/>
            <a:ext cx="457200" cy="457200"/>
          </a:xfrm>
          <a:prstGeom prst="rect">
            <a:avLst/>
          </a:prstGeom>
        </p:spPr>
      </p:pic>
      <p:pic>
        <p:nvPicPr>
          <p:cNvPr id="13" name="Picture 12">
            <a:extLst>
              <a:ext uri="{FF2B5EF4-FFF2-40B4-BE49-F238E27FC236}">
                <a16:creationId xmlns:a16="http://schemas.microsoft.com/office/drawing/2014/main" id="{90ABEEA2-1E27-5E88-6A4A-208C8DC52C0B}"/>
              </a:ext>
            </a:extLst>
          </p:cNvPr>
          <p:cNvPicPr>
            <a:picLocks noChangeAspect="1"/>
          </p:cNvPicPr>
          <p:nvPr/>
        </p:nvPicPr>
        <p:blipFill>
          <a:blip r:embed="rId5"/>
          <a:stretch>
            <a:fillRect/>
          </a:stretch>
        </p:blipFill>
        <p:spPr>
          <a:xfrm>
            <a:off x="6202184" y="2405994"/>
            <a:ext cx="457200" cy="457200"/>
          </a:xfrm>
          <a:prstGeom prst="rect">
            <a:avLst/>
          </a:prstGeom>
        </p:spPr>
      </p:pic>
      <p:pic>
        <p:nvPicPr>
          <p:cNvPr id="15" name="Picture 14">
            <a:extLst>
              <a:ext uri="{FF2B5EF4-FFF2-40B4-BE49-F238E27FC236}">
                <a16:creationId xmlns:a16="http://schemas.microsoft.com/office/drawing/2014/main" id="{3BAB6C4B-0B63-FB34-CDB1-EB4564DAFEE3}"/>
              </a:ext>
            </a:extLst>
          </p:cNvPr>
          <p:cNvPicPr>
            <a:picLocks noChangeAspect="1"/>
          </p:cNvPicPr>
          <p:nvPr/>
        </p:nvPicPr>
        <p:blipFill>
          <a:blip r:embed="rId6"/>
          <a:stretch>
            <a:fillRect/>
          </a:stretch>
        </p:blipFill>
        <p:spPr>
          <a:xfrm>
            <a:off x="896847" y="2566066"/>
            <a:ext cx="457200" cy="457200"/>
          </a:xfrm>
          <a:prstGeom prst="rect">
            <a:avLst/>
          </a:prstGeom>
        </p:spPr>
      </p:pic>
    </p:spTree>
    <p:extLst>
      <p:ext uri="{BB962C8B-B14F-4D97-AF65-F5344CB8AC3E}">
        <p14:creationId xmlns:p14="http://schemas.microsoft.com/office/powerpoint/2010/main" val="3501293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D6452A5-C0EB-1D6C-5404-537C85D484A6}"/>
              </a:ext>
            </a:extLst>
          </p:cNvPr>
          <p:cNvSpPr txBox="1"/>
          <p:nvPr/>
        </p:nvSpPr>
        <p:spPr>
          <a:xfrm>
            <a:off x="6528928" y="1855829"/>
            <a:ext cx="2926080" cy="523220"/>
          </a:xfrm>
          <a:prstGeom prst="rect">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1400">
                <a:solidFill>
                  <a:schemeClr val="bg1"/>
                </a:solidFill>
                <a:latin typeface="Calibri" panose="020F0502020204030204"/>
              </a:rPr>
              <a:t>Usage of automated Synthetic Test data generating tools like </a:t>
            </a:r>
          </a:p>
        </p:txBody>
      </p:sp>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61912"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Test Data management</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At KPMG, we provide Test Data Management services using both traditional methods and advanced techniques utilizing automated Test Data Automation platforms. Our primary goals encompass optimizing test data storage consumption and adhering to privacy regulations to safeguard sensitive information.</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indent="-1143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Optimizes test data storage consumption to minimize carbon footprint.</a:t>
            </a:r>
          </a:p>
          <a:p>
            <a:pPr marL="114300" indent="-1143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Removes all personally identifiable information (PII) from test data, ensuring full compliance with security regulations.</a:t>
            </a:r>
          </a:p>
          <a:p>
            <a:pPr marL="114300" indent="-1143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Reduces cost and effort across multiple projects.</a:t>
            </a:r>
          </a:p>
          <a:p>
            <a:pPr marL="114300" indent="-1143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Enhances speed and accuracy in test data creation and maintenance processes.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5425" marR="0" lvl="0" indent="-163513"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A8236EDC-ED05-9BC0-C3F5-349BB7F29EA5}"/>
              </a:ext>
            </a:extLst>
          </p:cNvPr>
          <p:cNvPicPr>
            <a:picLocks noChangeAspect="1"/>
          </p:cNvPicPr>
          <p:nvPr/>
        </p:nvPicPr>
        <p:blipFill>
          <a:blip r:embed="rId2"/>
          <a:stretch>
            <a:fillRect/>
          </a:stretch>
        </p:blipFill>
        <p:spPr>
          <a:xfrm>
            <a:off x="8509441" y="2121928"/>
            <a:ext cx="731520" cy="212140"/>
          </a:xfrm>
          <a:prstGeom prst="rect">
            <a:avLst/>
          </a:prstGeom>
        </p:spPr>
      </p:pic>
      <p:grpSp>
        <p:nvGrpSpPr>
          <p:cNvPr id="3" name="Group 2">
            <a:extLst>
              <a:ext uri="{FF2B5EF4-FFF2-40B4-BE49-F238E27FC236}">
                <a16:creationId xmlns:a16="http://schemas.microsoft.com/office/drawing/2014/main" id="{F4B24F08-80F5-BB55-63C7-ABA2EED12F2A}"/>
              </a:ext>
            </a:extLst>
          </p:cNvPr>
          <p:cNvGrpSpPr/>
          <p:nvPr/>
        </p:nvGrpSpPr>
        <p:grpSpPr>
          <a:xfrm>
            <a:off x="4113577" y="2949391"/>
            <a:ext cx="2103120" cy="2277492"/>
            <a:chOff x="3421818" y="2949391"/>
            <a:chExt cx="2103120" cy="2277492"/>
          </a:xfrm>
        </p:grpSpPr>
        <p:pic>
          <p:nvPicPr>
            <p:cNvPr id="97" name="Picture 96">
              <a:extLst>
                <a:ext uri="{FF2B5EF4-FFF2-40B4-BE49-F238E27FC236}">
                  <a16:creationId xmlns:a16="http://schemas.microsoft.com/office/drawing/2014/main" id="{984EB18A-5D91-1C60-E6AC-8D0C440CF7DC}"/>
                </a:ext>
              </a:extLst>
            </p:cNvPr>
            <p:cNvPicPr>
              <a:picLocks noChangeAspect="1"/>
            </p:cNvPicPr>
            <p:nvPr/>
          </p:nvPicPr>
          <p:blipFill>
            <a:blip r:embed="rId3"/>
            <a:stretch>
              <a:fillRect/>
            </a:stretch>
          </p:blipFill>
          <p:spPr>
            <a:xfrm>
              <a:off x="3421818" y="3909385"/>
              <a:ext cx="2103120" cy="13174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5" name="Title 1">
              <a:extLst>
                <a:ext uri="{FF2B5EF4-FFF2-40B4-BE49-F238E27FC236}">
                  <a16:creationId xmlns:a16="http://schemas.microsoft.com/office/drawing/2014/main" id="{CAEE44AC-7733-740C-9DE9-D8852FA50503}"/>
                </a:ext>
              </a:extLst>
            </p:cNvPr>
            <p:cNvSpPr txBox="1">
              <a:spLocks/>
            </p:cNvSpPr>
            <p:nvPr/>
          </p:nvSpPr>
          <p:spPr>
            <a:xfrm>
              <a:off x="3454633" y="2949391"/>
              <a:ext cx="2037491" cy="6032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70000"/>
                </a:lnSpc>
                <a:spcBef>
                  <a:spcPct val="0"/>
                </a:spcBef>
                <a:spcAft>
                  <a:spcPts val="0"/>
                </a:spcAft>
                <a:buClrTx/>
                <a:buSzTx/>
                <a:buFontTx/>
                <a:buNone/>
                <a:tabLst/>
                <a:defRPr/>
              </a:pPr>
              <a:r>
                <a:rPr kumimoji="0" lang="en-GB" sz="2800" i="0" u="none" strike="noStrike" kern="1200" cap="none" spc="0" normalizeH="0" baseline="0" noProof="0">
                  <a:ln>
                    <a:noFill/>
                  </a:ln>
                  <a:solidFill>
                    <a:srgbClr val="000000"/>
                  </a:solidFill>
                  <a:uLnTx/>
                  <a:uFillTx/>
                  <a:latin typeface="KPMG Bold" panose="020B0803030202040204" pitchFamily="34" charset="0"/>
                </a:rPr>
                <a:t>KPMG Test </a:t>
              </a:r>
            </a:p>
            <a:p>
              <a:pPr marL="0" marR="0" lvl="0" indent="0" algn="ctr" defTabSz="1973924" rtl="0" eaLnBrk="1" fontAlgn="auto" latinLnBrk="0" hangingPunct="1">
                <a:lnSpc>
                  <a:spcPct val="70000"/>
                </a:lnSpc>
                <a:spcBef>
                  <a:spcPct val="0"/>
                </a:spcBef>
                <a:spcAft>
                  <a:spcPts val="0"/>
                </a:spcAft>
                <a:buClrTx/>
                <a:buSzTx/>
                <a:buFontTx/>
                <a:buNone/>
                <a:tabLst/>
                <a:defRPr/>
              </a:pPr>
              <a:r>
                <a:rPr kumimoji="0" lang="en-GB" sz="2800" i="0" u="none" strike="noStrike" kern="1200" cap="none" spc="0" normalizeH="0" baseline="0" noProof="0">
                  <a:ln>
                    <a:noFill/>
                  </a:ln>
                  <a:solidFill>
                    <a:srgbClr val="000000"/>
                  </a:solidFill>
                  <a:uLnTx/>
                  <a:uFillTx/>
                  <a:latin typeface="KPMG Bold" panose="020B0803030202040204" pitchFamily="34" charset="0"/>
                </a:rPr>
                <a:t>Data Management</a:t>
              </a:r>
            </a:p>
          </p:txBody>
        </p:sp>
      </p:grpSp>
      <p:grpSp>
        <p:nvGrpSpPr>
          <p:cNvPr id="111" name="Group 110">
            <a:extLst>
              <a:ext uri="{FF2B5EF4-FFF2-40B4-BE49-F238E27FC236}">
                <a16:creationId xmlns:a16="http://schemas.microsoft.com/office/drawing/2014/main" id="{FAE0E783-384D-D486-C34C-428D967F02A7}"/>
              </a:ext>
            </a:extLst>
          </p:cNvPr>
          <p:cNvGrpSpPr/>
          <p:nvPr/>
        </p:nvGrpSpPr>
        <p:grpSpPr>
          <a:xfrm>
            <a:off x="3869077" y="1887045"/>
            <a:ext cx="2194560" cy="705594"/>
            <a:chOff x="3389233" y="4288533"/>
            <a:chExt cx="2194560" cy="705594"/>
          </a:xfrm>
        </p:grpSpPr>
        <p:sp>
          <p:nvSpPr>
            <p:cNvPr id="107" name="Arrow: Left 106">
              <a:extLst>
                <a:ext uri="{FF2B5EF4-FFF2-40B4-BE49-F238E27FC236}">
                  <a16:creationId xmlns:a16="http://schemas.microsoft.com/office/drawing/2014/main" id="{2B558232-943B-2CB9-BE1A-A6107528A5C3}"/>
                </a:ext>
              </a:extLst>
            </p:cNvPr>
            <p:cNvSpPr/>
            <p:nvPr/>
          </p:nvSpPr>
          <p:spPr>
            <a:xfrm>
              <a:off x="3389233" y="4288533"/>
              <a:ext cx="2194560" cy="705594"/>
            </a:xfrm>
            <a:prstGeom prst="lef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6" name="Title 1">
              <a:extLst>
                <a:ext uri="{FF2B5EF4-FFF2-40B4-BE49-F238E27FC236}">
                  <a16:creationId xmlns:a16="http://schemas.microsoft.com/office/drawing/2014/main" id="{F0AB445F-78EC-9E00-73A7-CADDD86A47F0}"/>
                </a:ext>
              </a:extLst>
            </p:cNvPr>
            <p:cNvSpPr txBox="1">
              <a:spLocks/>
            </p:cNvSpPr>
            <p:nvPr/>
          </p:nvSpPr>
          <p:spPr>
            <a:xfrm>
              <a:off x="3389233" y="4507839"/>
              <a:ext cx="2194560" cy="2585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70000"/>
                </a:lnSpc>
                <a:spcBef>
                  <a:spcPct val="0"/>
                </a:spcBef>
                <a:spcAft>
                  <a:spcPts val="0"/>
                </a:spcAft>
                <a:buClrTx/>
                <a:buSzTx/>
                <a:buFontTx/>
                <a:buNone/>
                <a:tabLst/>
                <a:defRPr/>
              </a:pPr>
              <a:r>
                <a:rPr kumimoji="0" lang="en-GB" sz="2400" i="0" u="none" strike="noStrike" kern="1200" cap="none" spc="0" normalizeH="0" baseline="0" noProof="0">
                  <a:ln>
                    <a:noFill/>
                  </a:ln>
                  <a:solidFill>
                    <a:srgbClr val="FFFF00"/>
                  </a:solidFill>
                  <a:uLnTx/>
                  <a:uFillTx/>
                  <a:latin typeface="KPMG Bold" panose="020B0803030202040204" pitchFamily="34" charset="0"/>
                </a:rPr>
                <a:t>Traditional</a:t>
              </a:r>
              <a:r>
                <a:rPr kumimoji="0" lang="en-GB" sz="2400" i="0" u="none" strike="noStrike" kern="1200" cap="none" spc="0" normalizeH="0" baseline="0" noProof="0">
                  <a:ln>
                    <a:noFill/>
                  </a:ln>
                  <a:solidFill>
                    <a:srgbClr val="000000"/>
                  </a:solidFill>
                  <a:uLnTx/>
                  <a:uFillTx/>
                  <a:latin typeface="KPMG Bold" panose="020B0803030202040204" pitchFamily="34" charset="0"/>
                </a:rPr>
                <a:t> </a:t>
              </a:r>
              <a:r>
                <a:rPr kumimoji="0" lang="en-GB" sz="2400" i="0" u="none" strike="noStrike" kern="1200" cap="none" spc="0" normalizeH="0" baseline="0" noProof="0">
                  <a:ln>
                    <a:noFill/>
                  </a:ln>
                  <a:solidFill>
                    <a:schemeClr val="bg1"/>
                  </a:solidFill>
                  <a:uLnTx/>
                  <a:uFillTx/>
                  <a:latin typeface="KPMG Bold" panose="020B0803030202040204" pitchFamily="34" charset="0"/>
                </a:rPr>
                <a:t>approach</a:t>
              </a:r>
            </a:p>
          </p:txBody>
        </p:sp>
      </p:grpSp>
      <p:grpSp>
        <p:nvGrpSpPr>
          <p:cNvPr id="113" name="Group 112">
            <a:extLst>
              <a:ext uri="{FF2B5EF4-FFF2-40B4-BE49-F238E27FC236}">
                <a16:creationId xmlns:a16="http://schemas.microsoft.com/office/drawing/2014/main" id="{B527F694-FB30-ABA0-7B42-03785A81115B}"/>
              </a:ext>
            </a:extLst>
          </p:cNvPr>
          <p:cNvGrpSpPr/>
          <p:nvPr/>
        </p:nvGrpSpPr>
        <p:grpSpPr>
          <a:xfrm>
            <a:off x="4218926" y="5583636"/>
            <a:ext cx="2194560" cy="705594"/>
            <a:chOff x="3389233" y="5022714"/>
            <a:chExt cx="2194560" cy="705594"/>
          </a:xfrm>
        </p:grpSpPr>
        <p:sp>
          <p:nvSpPr>
            <p:cNvPr id="108" name="Arrow: Left 107">
              <a:extLst>
                <a:ext uri="{FF2B5EF4-FFF2-40B4-BE49-F238E27FC236}">
                  <a16:creationId xmlns:a16="http://schemas.microsoft.com/office/drawing/2014/main" id="{C165BD1E-9A0F-AFF2-F4D6-89FFC7C4F3A0}"/>
                </a:ext>
              </a:extLst>
            </p:cNvPr>
            <p:cNvSpPr/>
            <p:nvPr/>
          </p:nvSpPr>
          <p:spPr>
            <a:xfrm flipH="1">
              <a:off x="3389233" y="5022714"/>
              <a:ext cx="2194560" cy="705594"/>
            </a:xfrm>
            <a:prstGeom prst="lef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9" name="Title 1">
              <a:extLst>
                <a:ext uri="{FF2B5EF4-FFF2-40B4-BE49-F238E27FC236}">
                  <a16:creationId xmlns:a16="http://schemas.microsoft.com/office/drawing/2014/main" id="{73AA4EDC-EC98-F96E-4CD4-B4608A2CD6BB}"/>
                </a:ext>
              </a:extLst>
            </p:cNvPr>
            <p:cNvSpPr txBox="1">
              <a:spLocks/>
            </p:cNvSpPr>
            <p:nvPr/>
          </p:nvSpPr>
          <p:spPr>
            <a:xfrm>
              <a:off x="3389233" y="5222387"/>
              <a:ext cx="2194560" cy="2585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70000"/>
                </a:lnSpc>
                <a:spcBef>
                  <a:spcPct val="0"/>
                </a:spcBef>
                <a:spcAft>
                  <a:spcPts val="0"/>
                </a:spcAft>
                <a:buClrTx/>
                <a:buSzTx/>
                <a:buFontTx/>
                <a:buNone/>
                <a:tabLst/>
                <a:defRPr/>
              </a:pPr>
              <a:r>
                <a:rPr lang="en-GB" sz="2400">
                  <a:solidFill>
                    <a:schemeClr val="bg1"/>
                  </a:solidFill>
                  <a:latin typeface="KPMG Bold" panose="020B0803030202040204" pitchFamily="34" charset="0"/>
                </a:rPr>
                <a:t>ESG Centric </a:t>
              </a:r>
              <a:r>
                <a:rPr kumimoji="0" lang="en-GB" sz="2400" i="0" u="none" strike="noStrike" kern="1200" cap="none" spc="0" normalizeH="0" baseline="0" noProof="0">
                  <a:ln>
                    <a:noFill/>
                  </a:ln>
                  <a:solidFill>
                    <a:srgbClr val="FFFF00"/>
                  </a:solidFill>
                  <a:uLnTx/>
                  <a:uFillTx/>
                  <a:latin typeface="KPMG Bold" panose="020B0803030202040204" pitchFamily="34" charset="0"/>
                </a:rPr>
                <a:t>approach</a:t>
              </a:r>
            </a:p>
          </p:txBody>
        </p:sp>
      </p:grpSp>
      <p:cxnSp>
        <p:nvCxnSpPr>
          <p:cNvPr id="8" name="Straight Connector 7">
            <a:extLst>
              <a:ext uri="{FF2B5EF4-FFF2-40B4-BE49-F238E27FC236}">
                <a16:creationId xmlns:a16="http://schemas.microsoft.com/office/drawing/2014/main" id="{CCD990C9-54DD-15EC-BDA0-3F13CC660ADC}"/>
              </a:ext>
            </a:extLst>
          </p:cNvPr>
          <p:cNvCxnSpPr/>
          <p:nvPr/>
        </p:nvCxnSpPr>
        <p:spPr>
          <a:xfrm flipV="1">
            <a:off x="6413491" y="1780247"/>
            <a:ext cx="0" cy="4132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511702-3971-E3E5-D15D-5B0DC19B4BC2}"/>
              </a:ext>
            </a:extLst>
          </p:cNvPr>
          <p:cNvCxnSpPr/>
          <p:nvPr/>
        </p:nvCxnSpPr>
        <p:spPr>
          <a:xfrm flipV="1">
            <a:off x="3862447" y="2235617"/>
            <a:ext cx="0" cy="413232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9D41F476-F0B4-752C-E862-5B61399C0107}"/>
              </a:ext>
            </a:extLst>
          </p:cNvPr>
          <p:cNvGrpSpPr/>
          <p:nvPr/>
        </p:nvGrpSpPr>
        <p:grpSpPr>
          <a:xfrm>
            <a:off x="6498040" y="2488346"/>
            <a:ext cx="3144089" cy="3609405"/>
            <a:chOff x="6498040" y="2623518"/>
            <a:chExt cx="3144089" cy="3609405"/>
          </a:xfrm>
        </p:grpSpPr>
        <p:cxnSp>
          <p:nvCxnSpPr>
            <p:cNvPr id="26" name="Straight Connector 25">
              <a:extLst>
                <a:ext uri="{FF2B5EF4-FFF2-40B4-BE49-F238E27FC236}">
                  <a16:creationId xmlns:a16="http://schemas.microsoft.com/office/drawing/2014/main" id="{0240691D-63C3-6860-8883-C5F2E7570462}"/>
                </a:ext>
              </a:extLst>
            </p:cNvPr>
            <p:cNvCxnSpPr>
              <a:cxnSpLocks/>
            </p:cNvCxnSpPr>
            <p:nvPr/>
          </p:nvCxnSpPr>
          <p:spPr>
            <a:xfrm>
              <a:off x="7080535" y="3150476"/>
              <a:ext cx="23774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C2EA10-4382-2025-DE92-0BC2D281CA75}"/>
                </a:ext>
              </a:extLst>
            </p:cNvPr>
            <p:cNvCxnSpPr>
              <a:cxnSpLocks/>
            </p:cNvCxnSpPr>
            <p:nvPr/>
          </p:nvCxnSpPr>
          <p:spPr>
            <a:xfrm>
              <a:off x="7080535" y="3788462"/>
              <a:ext cx="23774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06FFCF-7B18-CC46-6947-1BA6E514C42F}"/>
                </a:ext>
              </a:extLst>
            </p:cNvPr>
            <p:cNvCxnSpPr>
              <a:cxnSpLocks/>
            </p:cNvCxnSpPr>
            <p:nvPr/>
          </p:nvCxnSpPr>
          <p:spPr>
            <a:xfrm>
              <a:off x="7080535" y="4426448"/>
              <a:ext cx="23774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CCFC8E-23A9-9C6D-4793-8FEB22AEAB0C}"/>
                </a:ext>
              </a:extLst>
            </p:cNvPr>
            <p:cNvCxnSpPr>
              <a:cxnSpLocks/>
            </p:cNvCxnSpPr>
            <p:nvPr/>
          </p:nvCxnSpPr>
          <p:spPr>
            <a:xfrm>
              <a:off x="7080535" y="5064434"/>
              <a:ext cx="23774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2E3B42-76FA-A2F4-AFF1-48D137011A3E}"/>
                </a:ext>
              </a:extLst>
            </p:cNvPr>
            <p:cNvCxnSpPr>
              <a:cxnSpLocks/>
            </p:cNvCxnSpPr>
            <p:nvPr/>
          </p:nvCxnSpPr>
          <p:spPr>
            <a:xfrm>
              <a:off x="7080535" y="5702420"/>
              <a:ext cx="23774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292C189-B458-FA99-B9A6-1E3B1A6871BD}"/>
                </a:ext>
              </a:extLst>
            </p:cNvPr>
            <p:cNvSpPr/>
            <p:nvPr/>
          </p:nvSpPr>
          <p:spPr>
            <a:xfrm>
              <a:off x="7080535" y="3235633"/>
              <a:ext cx="2560320" cy="467672"/>
            </a:xfrm>
            <a:prstGeom prst="rect">
              <a:avLst/>
            </a:prstGeom>
            <a:ln>
              <a:noFill/>
              <a:prstDash val="dash"/>
            </a:ln>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ea typeface="+mn-ea"/>
                  <a:cs typeface="+mn-cs"/>
                </a:rPr>
                <a:t>COST</a:t>
              </a:r>
              <a:r>
                <a:rPr kumimoji="0" lang="en-US" sz="1200" b="0" i="0" u="none" strike="noStrike" kern="1200" cap="none" spc="0" normalizeH="0" baseline="0" noProof="0" dirty="0">
                  <a:ln>
                    <a:noFill/>
                  </a:ln>
                  <a:solidFill>
                    <a:sysClr val="windowText" lastClr="000000"/>
                  </a:solidFill>
                  <a:effectLst/>
                  <a:uLnTx/>
                  <a:uFillTx/>
                  <a:ea typeface="+mn-ea"/>
                  <a:cs typeface="+mn-cs"/>
                </a:rPr>
                <a:t>: Minimum cost for provisioning data through on-demand </a:t>
              </a:r>
              <a:r>
                <a:rPr lang="en-US" sz="1200" dirty="0">
                  <a:solidFill>
                    <a:sysClr val="windowText" lastClr="000000"/>
                  </a:solidFill>
                </a:rPr>
                <a:t>generation of data.</a:t>
              </a:r>
              <a:endParaRPr kumimoji="0" lang="en-US" sz="1200" b="0" i="0" u="none" strike="noStrike" kern="1200" cap="none" spc="0" normalizeH="0" baseline="0" noProof="0" dirty="0">
                <a:ln>
                  <a:noFill/>
                </a:ln>
                <a:solidFill>
                  <a:sysClr val="windowText" lastClr="000000"/>
                </a:solidFill>
                <a:effectLst/>
                <a:uLnTx/>
                <a:uFillTx/>
                <a:ea typeface="+mn-ea"/>
                <a:cs typeface="+mn-cs"/>
              </a:endParaRPr>
            </a:p>
          </p:txBody>
        </p:sp>
        <p:sp>
          <p:nvSpPr>
            <p:cNvPr id="36" name="Rectangle 35">
              <a:extLst>
                <a:ext uri="{FF2B5EF4-FFF2-40B4-BE49-F238E27FC236}">
                  <a16:creationId xmlns:a16="http://schemas.microsoft.com/office/drawing/2014/main" id="{8CE77EBD-6557-880A-8821-32E9667D3B0C}"/>
                </a:ext>
              </a:extLst>
            </p:cNvPr>
            <p:cNvSpPr/>
            <p:nvPr/>
          </p:nvSpPr>
          <p:spPr>
            <a:xfrm>
              <a:off x="7429401" y="2623518"/>
              <a:ext cx="2211454" cy="467672"/>
            </a:xfrm>
            <a:prstGeom prst="rect">
              <a:avLst/>
            </a:prstGeom>
            <a:ln>
              <a:noFill/>
              <a:prstDash val="dash"/>
            </a:ln>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ea typeface="+mn-ea"/>
                  <a:cs typeface="+mn-cs"/>
                </a:rPr>
                <a:t>SPEED</a:t>
              </a:r>
              <a:r>
                <a:rPr kumimoji="0" lang="en-US" sz="1200" b="0" i="0" u="none" strike="noStrike" kern="1200" cap="none" spc="0" normalizeH="0" baseline="0" noProof="0">
                  <a:ln>
                    <a:noFill/>
                  </a:ln>
                  <a:solidFill>
                    <a:sysClr val="windowText" lastClr="000000"/>
                  </a:solidFill>
                  <a:effectLst/>
                  <a:uLnTx/>
                  <a:uFillTx/>
                  <a:ea typeface="+mn-ea"/>
                  <a:cs typeface="+mn-cs"/>
                </a:rPr>
                <a:t>: Ability to extract table schema and provision real-time synthetic data at high speed.</a:t>
              </a:r>
            </a:p>
          </p:txBody>
        </p:sp>
        <p:grpSp>
          <p:nvGrpSpPr>
            <p:cNvPr id="37" name="Group 36">
              <a:extLst>
                <a:ext uri="{FF2B5EF4-FFF2-40B4-BE49-F238E27FC236}">
                  <a16:creationId xmlns:a16="http://schemas.microsoft.com/office/drawing/2014/main" id="{EB9F2395-1E3A-D20F-8406-A7ADCA7A00D7}"/>
                </a:ext>
              </a:extLst>
            </p:cNvPr>
            <p:cNvGrpSpPr/>
            <p:nvPr/>
          </p:nvGrpSpPr>
          <p:grpSpPr>
            <a:xfrm>
              <a:off x="6498040" y="2646455"/>
              <a:ext cx="948128" cy="3580764"/>
              <a:chOff x="998400" y="2012395"/>
              <a:chExt cx="1062038" cy="3884612"/>
            </a:xfrm>
          </p:grpSpPr>
          <p:sp>
            <p:nvSpPr>
              <p:cNvPr id="38" name="Freeform 6">
                <a:extLst>
                  <a:ext uri="{FF2B5EF4-FFF2-40B4-BE49-F238E27FC236}">
                    <a16:creationId xmlns:a16="http://schemas.microsoft.com/office/drawing/2014/main" id="{C3159F49-1C15-5B89-8AC7-218E8AA04066}"/>
                  </a:ext>
                </a:extLst>
              </p:cNvPr>
              <p:cNvSpPr>
                <a:spLocks/>
              </p:cNvSpPr>
              <p:nvPr/>
            </p:nvSpPr>
            <p:spPr bwMode="auto">
              <a:xfrm>
                <a:off x="1192075" y="2266395"/>
                <a:ext cx="674688" cy="692150"/>
              </a:xfrm>
              <a:custGeom>
                <a:avLst/>
                <a:gdLst>
                  <a:gd name="T0" fmla="*/ 455 w 455"/>
                  <a:gd name="T1" fmla="*/ 179 h 467"/>
                  <a:gd name="T2" fmla="*/ 227 w 455"/>
                  <a:gd name="T3" fmla="*/ 467 h 467"/>
                  <a:gd name="T4" fmla="*/ 0 w 455"/>
                  <a:gd name="T5" fmla="*/ 288 h 467"/>
                  <a:gd name="T6" fmla="*/ 227 w 455"/>
                  <a:gd name="T7" fmla="*/ 0 h 467"/>
                  <a:gd name="T8" fmla="*/ 455 w 455"/>
                  <a:gd name="T9" fmla="*/ 179 h 467"/>
                </a:gdLst>
                <a:ahLst/>
                <a:cxnLst>
                  <a:cxn ang="0">
                    <a:pos x="T0" y="T1"/>
                  </a:cxn>
                  <a:cxn ang="0">
                    <a:pos x="T2" y="T3"/>
                  </a:cxn>
                  <a:cxn ang="0">
                    <a:pos x="T4" y="T5"/>
                  </a:cxn>
                  <a:cxn ang="0">
                    <a:pos x="T6" y="T7"/>
                  </a:cxn>
                  <a:cxn ang="0">
                    <a:pos x="T8" y="T9"/>
                  </a:cxn>
                </a:cxnLst>
                <a:rect l="0" t="0" r="r" b="b"/>
                <a:pathLst>
                  <a:path w="455" h="467">
                    <a:moveTo>
                      <a:pt x="455" y="179"/>
                    </a:moveTo>
                    <a:cubicBezTo>
                      <a:pt x="278" y="229"/>
                      <a:pt x="235" y="284"/>
                      <a:pt x="227" y="467"/>
                    </a:cubicBezTo>
                    <a:cubicBezTo>
                      <a:pt x="0" y="288"/>
                      <a:pt x="0" y="288"/>
                      <a:pt x="0" y="288"/>
                    </a:cubicBezTo>
                    <a:cubicBezTo>
                      <a:pt x="177" y="238"/>
                      <a:pt x="220" y="183"/>
                      <a:pt x="227" y="0"/>
                    </a:cubicBezTo>
                    <a:cubicBezTo>
                      <a:pt x="455" y="179"/>
                      <a:pt x="455" y="179"/>
                      <a:pt x="455" y="179"/>
                    </a:cubicBezTo>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 name="Freeform 7">
                <a:extLst>
                  <a:ext uri="{FF2B5EF4-FFF2-40B4-BE49-F238E27FC236}">
                    <a16:creationId xmlns:a16="http://schemas.microsoft.com/office/drawing/2014/main" id="{65D61D53-CD2B-DDAD-94AB-50DA9B65D484}"/>
                  </a:ext>
                </a:extLst>
              </p:cNvPr>
              <p:cNvSpPr>
                <a:spLocks/>
              </p:cNvSpPr>
              <p:nvPr/>
            </p:nvSpPr>
            <p:spPr bwMode="auto">
              <a:xfrm>
                <a:off x="1192075" y="2937907"/>
                <a:ext cx="674688" cy="692150"/>
              </a:xfrm>
              <a:custGeom>
                <a:avLst/>
                <a:gdLst>
                  <a:gd name="T0" fmla="*/ 227 w 455"/>
                  <a:gd name="T1" fmla="*/ 0 h 467"/>
                  <a:gd name="T2" fmla="*/ 455 w 455"/>
                  <a:gd name="T3" fmla="*/ 288 h 467"/>
                  <a:gd name="T4" fmla="*/ 227 w 455"/>
                  <a:gd name="T5" fmla="*/ 467 h 467"/>
                  <a:gd name="T6" fmla="*/ 0 w 455"/>
                  <a:gd name="T7" fmla="*/ 179 h 467"/>
                  <a:gd name="T8" fmla="*/ 227 w 455"/>
                  <a:gd name="T9" fmla="*/ 0 h 467"/>
                </a:gdLst>
                <a:ahLst/>
                <a:cxnLst>
                  <a:cxn ang="0">
                    <a:pos x="T0" y="T1"/>
                  </a:cxn>
                  <a:cxn ang="0">
                    <a:pos x="T2" y="T3"/>
                  </a:cxn>
                  <a:cxn ang="0">
                    <a:pos x="T4" y="T5"/>
                  </a:cxn>
                  <a:cxn ang="0">
                    <a:pos x="T6" y="T7"/>
                  </a:cxn>
                  <a:cxn ang="0">
                    <a:pos x="T8" y="T9"/>
                  </a:cxn>
                </a:cxnLst>
                <a:rect l="0" t="0" r="r" b="b"/>
                <a:pathLst>
                  <a:path w="455" h="467">
                    <a:moveTo>
                      <a:pt x="227" y="0"/>
                    </a:moveTo>
                    <a:cubicBezTo>
                      <a:pt x="235" y="183"/>
                      <a:pt x="278" y="238"/>
                      <a:pt x="455" y="288"/>
                    </a:cubicBezTo>
                    <a:cubicBezTo>
                      <a:pt x="227" y="467"/>
                      <a:pt x="227" y="467"/>
                      <a:pt x="227" y="467"/>
                    </a:cubicBezTo>
                    <a:cubicBezTo>
                      <a:pt x="220" y="284"/>
                      <a:pt x="177" y="229"/>
                      <a:pt x="0" y="179"/>
                    </a:cubicBezTo>
                    <a:cubicBezTo>
                      <a:pt x="227" y="0"/>
                      <a:pt x="227" y="0"/>
                      <a:pt x="227" y="0"/>
                    </a:cubicBezTo>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 name="Freeform 8">
                <a:extLst>
                  <a:ext uri="{FF2B5EF4-FFF2-40B4-BE49-F238E27FC236}">
                    <a16:creationId xmlns:a16="http://schemas.microsoft.com/office/drawing/2014/main" id="{1F6DC73B-F288-CC5A-A1E8-EFE1436DFFDF}"/>
                  </a:ext>
                </a:extLst>
              </p:cNvPr>
              <p:cNvSpPr>
                <a:spLocks/>
              </p:cNvSpPr>
              <p:nvPr/>
            </p:nvSpPr>
            <p:spPr bwMode="auto">
              <a:xfrm>
                <a:off x="1192075" y="3609420"/>
                <a:ext cx="674688" cy="690562"/>
              </a:xfrm>
              <a:custGeom>
                <a:avLst/>
                <a:gdLst>
                  <a:gd name="T0" fmla="*/ 455 w 455"/>
                  <a:gd name="T1" fmla="*/ 179 h 467"/>
                  <a:gd name="T2" fmla="*/ 227 w 455"/>
                  <a:gd name="T3" fmla="*/ 467 h 467"/>
                  <a:gd name="T4" fmla="*/ 0 w 455"/>
                  <a:gd name="T5" fmla="*/ 288 h 467"/>
                  <a:gd name="T6" fmla="*/ 227 w 455"/>
                  <a:gd name="T7" fmla="*/ 0 h 467"/>
                  <a:gd name="T8" fmla="*/ 455 w 455"/>
                  <a:gd name="T9" fmla="*/ 179 h 467"/>
                </a:gdLst>
                <a:ahLst/>
                <a:cxnLst>
                  <a:cxn ang="0">
                    <a:pos x="T0" y="T1"/>
                  </a:cxn>
                  <a:cxn ang="0">
                    <a:pos x="T2" y="T3"/>
                  </a:cxn>
                  <a:cxn ang="0">
                    <a:pos x="T4" y="T5"/>
                  </a:cxn>
                  <a:cxn ang="0">
                    <a:pos x="T6" y="T7"/>
                  </a:cxn>
                  <a:cxn ang="0">
                    <a:pos x="T8" y="T9"/>
                  </a:cxn>
                </a:cxnLst>
                <a:rect l="0" t="0" r="r" b="b"/>
                <a:pathLst>
                  <a:path w="455" h="467">
                    <a:moveTo>
                      <a:pt x="455" y="179"/>
                    </a:moveTo>
                    <a:cubicBezTo>
                      <a:pt x="278" y="229"/>
                      <a:pt x="235" y="284"/>
                      <a:pt x="227" y="467"/>
                    </a:cubicBezTo>
                    <a:cubicBezTo>
                      <a:pt x="0" y="288"/>
                      <a:pt x="0" y="288"/>
                      <a:pt x="0" y="288"/>
                    </a:cubicBezTo>
                    <a:cubicBezTo>
                      <a:pt x="177" y="238"/>
                      <a:pt x="220" y="183"/>
                      <a:pt x="227" y="0"/>
                    </a:cubicBezTo>
                    <a:cubicBezTo>
                      <a:pt x="455" y="179"/>
                      <a:pt x="455" y="179"/>
                      <a:pt x="455" y="179"/>
                    </a:cubicBezTo>
                  </a:path>
                </a:pathLst>
              </a:custGeom>
              <a:solidFill>
                <a:srgbClr val="F68D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 name="Freeform 9">
                <a:extLst>
                  <a:ext uri="{FF2B5EF4-FFF2-40B4-BE49-F238E27FC236}">
                    <a16:creationId xmlns:a16="http://schemas.microsoft.com/office/drawing/2014/main" id="{1C41B8E8-0603-AAC3-E23B-2FC3D42929F2}"/>
                  </a:ext>
                </a:extLst>
              </p:cNvPr>
              <p:cNvSpPr>
                <a:spLocks/>
              </p:cNvSpPr>
              <p:nvPr/>
            </p:nvSpPr>
            <p:spPr bwMode="auto">
              <a:xfrm>
                <a:off x="1192075" y="4279345"/>
                <a:ext cx="674688" cy="692150"/>
              </a:xfrm>
              <a:custGeom>
                <a:avLst/>
                <a:gdLst>
                  <a:gd name="T0" fmla="*/ 227 w 455"/>
                  <a:gd name="T1" fmla="*/ 0 h 467"/>
                  <a:gd name="T2" fmla="*/ 455 w 455"/>
                  <a:gd name="T3" fmla="*/ 288 h 467"/>
                  <a:gd name="T4" fmla="*/ 227 w 455"/>
                  <a:gd name="T5" fmla="*/ 467 h 467"/>
                  <a:gd name="T6" fmla="*/ 0 w 455"/>
                  <a:gd name="T7" fmla="*/ 179 h 467"/>
                  <a:gd name="T8" fmla="*/ 227 w 455"/>
                  <a:gd name="T9" fmla="*/ 0 h 467"/>
                </a:gdLst>
                <a:ahLst/>
                <a:cxnLst>
                  <a:cxn ang="0">
                    <a:pos x="T0" y="T1"/>
                  </a:cxn>
                  <a:cxn ang="0">
                    <a:pos x="T2" y="T3"/>
                  </a:cxn>
                  <a:cxn ang="0">
                    <a:pos x="T4" y="T5"/>
                  </a:cxn>
                  <a:cxn ang="0">
                    <a:pos x="T6" y="T7"/>
                  </a:cxn>
                  <a:cxn ang="0">
                    <a:pos x="T8" y="T9"/>
                  </a:cxn>
                </a:cxnLst>
                <a:rect l="0" t="0" r="r" b="b"/>
                <a:pathLst>
                  <a:path w="455" h="467">
                    <a:moveTo>
                      <a:pt x="227" y="0"/>
                    </a:moveTo>
                    <a:cubicBezTo>
                      <a:pt x="235" y="183"/>
                      <a:pt x="278" y="238"/>
                      <a:pt x="455" y="288"/>
                    </a:cubicBezTo>
                    <a:cubicBezTo>
                      <a:pt x="227" y="467"/>
                      <a:pt x="227" y="467"/>
                      <a:pt x="227" y="467"/>
                    </a:cubicBezTo>
                    <a:cubicBezTo>
                      <a:pt x="220" y="284"/>
                      <a:pt x="177" y="229"/>
                      <a:pt x="0" y="179"/>
                    </a:cubicBezTo>
                    <a:cubicBezTo>
                      <a:pt x="227" y="0"/>
                      <a:pt x="227" y="0"/>
                      <a:pt x="227" y="0"/>
                    </a:cubicBezTo>
                  </a:path>
                </a:pathLst>
              </a:custGeom>
              <a:solidFill>
                <a:srgbClr val="009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Freeform 10">
                <a:extLst>
                  <a:ext uri="{FF2B5EF4-FFF2-40B4-BE49-F238E27FC236}">
                    <a16:creationId xmlns:a16="http://schemas.microsoft.com/office/drawing/2014/main" id="{52BE538C-2415-8354-7DEA-9A0BDE9A3C16}"/>
                  </a:ext>
                </a:extLst>
              </p:cNvPr>
              <p:cNvSpPr>
                <a:spLocks/>
              </p:cNvSpPr>
              <p:nvPr/>
            </p:nvSpPr>
            <p:spPr bwMode="auto">
              <a:xfrm>
                <a:off x="1192075" y="4950857"/>
                <a:ext cx="674688" cy="692150"/>
              </a:xfrm>
              <a:custGeom>
                <a:avLst/>
                <a:gdLst>
                  <a:gd name="T0" fmla="*/ 455 w 455"/>
                  <a:gd name="T1" fmla="*/ 179 h 467"/>
                  <a:gd name="T2" fmla="*/ 227 w 455"/>
                  <a:gd name="T3" fmla="*/ 467 h 467"/>
                  <a:gd name="T4" fmla="*/ 0 w 455"/>
                  <a:gd name="T5" fmla="*/ 288 h 467"/>
                  <a:gd name="T6" fmla="*/ 227 w 455"/>
                  <a:gd name="T7" fmla="*/ 0 h 467"/>
                  <a:gd name="T8" fmla="*/ 455 w 455"/>
                  <a:gd name="T9" fmla="*/ 179 h 467"/>
                </a:gdLst>
                <a:ahLst/>
                <a:cxnLst>
                  <a:cxn ang="0">
                    <a:pos x="T0" y="T1"/>
                  </a:cxn>
                  <a:cxn ang="0">
                    <a:pos x="T2" y="T3"/>
                  </a:cxn>
                  <a:cxn ang="0">
                    <a:pos x="T4" y="T5"/>
                  </a:cxn>
                  <a:cxn ang="0">
                    <a:pos x="T6" y="T7"/>
                  </a:cxn>
                  <a:cxn ang="0">
                    <a:pos x="T8" y="T9"/>
                  </a:cxn>
                </a:cxnLst>
                <a:rect l="0" t="0" r="r" b="b"/>
                <a:pathLst>
                  <a:path w="455" h="467">
                    <a:moveTo>
                      <a:pt x="455" y="179"/>
                    </a:moveTo>
                    <a:cubicBezTo>
                      <a:pt x="278" y="229"/>
                      <a:pt x="235" y="284"/>
                      <a:pt x="227" y="467"/>
                    </a:cubicBezTo>
                    <a:cubicBezTo>
                      <a:pt x="0" y="288"/>
                      <a:pt x="0" y="288"/>
                      <a:pt x="0" y="288"/>
                    </a:cubicBezTo>
                    <a:cubicBezTo>
                      <a:pt x="177" y="238"/>
                      <a:pt x="220" y="183"/>
                      <a:pt x="227" y="0"/>
                    </a:cubicBezTo>
                    <a:cubicBezTo>
                      <a:pt x="455" y="179"/>
                      <a:pt x="455" y="179"/>
                      <a:pt x="455" y="179"/>
                    </a:cubicBezTo>
                  </a:path>
                </a:pathLst>
              </a:custGeom>
              <a:solidFill>
                <a:srgbClr val="C600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13">
                <a:extLst>
                  <a:ext uri="{FF2B5EF4-FFF2-40B4-BE49-F238E27FC236}">
                    <a16:creationId xmlns:a16="http://schemas.microsoft.com/office/drawing/2014/main" id="{6CE434D0-50E9-074E-8616-D3DFF6384C86}"/>
                  </a:ext>
                </a:extLst>
              </p:cNvPr>
              <p:cNvSpPr>
                <a:spLocks/>
              </p:cNvSpPr>
              <p:nvPr/>
            </p:nvSpPr>
            <p:spPr bwMode="auto">
              <a:xfrm>
                <a:off x="1698488" y="3364945"/>
                <a:ext cx="168275" cy="133350"/>
              </a:xfrm>
              <a:custGeom>
                <a:avLst/>
                <a:gdLst>
                  <a:gd name="T0" fmla="*/ 106 w 106"/>
                  <a:gd name="T1" fmla="*/ 0 h 84"/>
                  <a:gd name="T2" fmla="*/ 0 w 106"/>
                  <a:gd name="T3" fmla="*/ 84 h 84"/>
                  <a:gd name="T4" fmla="*/ 0 w 106"/>
                  <a:gd name="T5" fmla="*/ 84 h 84"/>
                  <a:gd name="T6" fmla="*/ 106 w 106"/>
                  <a:gd name="T7" fmla="*/ 0 h 84"/>
                </a:gdLst>
                <a:ahLst/>
                <a:cxnLst>
                  <a:cxn ang="0">
                    <a:pos x="T0" y="T1"/>
                  </a:cxn>
                  <a:cxn ang="0">
                    <a:pos x="T2" y="T3"/>
                  </a:cxn>
                  <a:cxn ang="0">
                    <a:pos x="T4" y="T5"/>
                  </a:cxn>
                  <a:cxn ang="0">
                    <a:pos x="T6" y="T7"/>
                  </a:cxn>
                </a:cxnLst>
                <a:rect l="0" t="0" r="r" b="b"/>
                <a:pathLst>
                  <a:path w="106" h="84">
                    <a:moveTo>
                      <a:pt x="106" y="0"/>
                    </a:moveTo>
                    <a:lnTo>
                      <a:pt x="0" y="84"/>
                    </a:lnTo>
                    <a:lnTo>
                      <a:pt x="0" y="84"/>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4" name="Freeform 14">
                <a:extLst>
                  <a:ext uri="{FF2B5EF4-FFF2-40B4-BE49-F238E27FC236}">
                    <a16:creationId xmlns:a16="http://schemas.microsoft.com/office/drawing/2014/main" id="{BB5470D5-A00C-9B51-7AAC-34D18E69EB62}"/>
                  </a:ext>
                </a:extLst>
              </p:cNvPr>
              <p:cNvSpPr>
                <a:spLocks/>
              </p:cNvSpPr>
              <p:nvPr/>
            </p:nvSpPr>
            <p:spPr bwMode="auto">
              <a:xfrm>
                <a:off x="1698488" y="3364945"/>
                <a:ext cx="168275" cy="133350"/>
              </a:xfrm>
              <a:custGeom>
                <a:avLst/>
                <a:gdLst>
                  <a:gd name="T0" fmla="*/ 106 w 106"/>
                  <a:gd name="T1" fmla="*/ 0 h 84"/>
                  <a:gd name="T2" fmla="*/ 0 w 106"/>
                  <a:gd name="T3" fmla="*/ 84 h 84"/>
                  <a:gd name="T4" fmla="*/ 0 w 106"/>
                  <a:gd name="T5" fmla="*/ 84 h 84"/>
                  <a:gd name="T6" fmla="*/ 106 w 106"/>
                  <a:gd name="T7" fmla="*/ 0 h 84"/>
                </a:gdLst>
                <a:ahLst/>
                <a:cxnLst>
                  <a:cxn ang="0">
                    <a:pos x="T0" y="T1"/>
                  </a:cxn>
                  <a:cxn ang="0">
                    <a:pos x="T2" y="T3"/>
                  </a:cxn>
                  <a:cxn ang="0">
                    <a:pos x="T4" y="T5"/>
                  </a:cxn>
                  <a:cxn ang="0">
                    <a:pos x="T6" y="T7"/>
                  </a:cxn>
                </a:cxnLst>
                <a:rect l="0" t="0" r="r" b="b"/>
                <a:pathLst>
                  <a:path w="106" h="84">
                    <a:moveTo>
                      <a:pt x="106" y="0"/>
                    </a:moveTo>
                    <a:lnTo>
                      <a:pt x="0" y="84"/>
                    </a:lnTo>
                    <a:lnTo>
                      <a:pt x="0" y="84"/>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5" name="Freeform 15">
                <a:extLst>
                  <a:ext uri="{FF2B5EF4-FFF2-40B4-BE49-F238E27FC236}">
                    <a16:creationId xmlns:a16="http://schemas.microsoft.com/office/drawing/2014/main" id="{E4218A1C-3C51-FEF5-0386-80F8A0F0BBF9}"/>
                  </a:ext>
                </a:extLst>
              </p:cNvPr>
              <p:cNvSpPr>
                <a:spLocks/>
              </p:cNvSpPr>
              <p:nvPr/>
            </p:nvSpPr>
            <p:spPr bwMode="auto">
              <a:xfrm>
                <a:off x="1360350" y="2947432"/>
                <a:ext cx="506413" cy="550862"/>
              </a:xfrm>
              <a:custGeom>
                <a:avLst/>
                <a:gdLst>
                  <a:gd name="T0" fmla="*/ 113 w 341"/>
                  <a:gd name="T1" fmla="*/ 0 h 371"/>
                  <a:gd name="T2" fmla="*/ 113 w 341"/>
                  <a:gd name="T3" fmla="*/ 7 h 371"/>
                  <a:gd name="T4" fmla="*/ 104 w 341"/>
                  <a:gd name="T5" fmla="*/ 0 h 371"/>
                  <a:gd name="T6" fmla="*/ 0 w 341"/>
                  <a:gd name="T7" fmla="*/ 83 h 371"/>
                  <a:gd name="T8" fmla="*/ 227 w 341"/>
                  <a:gd name="T9" fmla="*/ 371 h 371"/>
                  <a:gd name="T10" fmla="*/ 341 w 341"/>
                  <a:gd name="T11" fmla="*/ 281 h 371"/>
                  <a:gd name="T12" fmla="*/ 113 w 341"/>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41" h="371">
                    <a:moveTo>
                      <a:pt x="113" y="0"/>
                    </a:moveTo>
                    <a:cubicBezTo>
                      <a:pt x="113" y="2"/>
                      <a:pt x="113" y="5"/>
                      <a:pt x="113" y="7"/>
                    </a:cubicBezTo>
                    <a:cubicBezTo>
                      <a:pt x="104" y="0"/>
                      <a:pt x="104" y="0"/>
                      <a:pt x="104" y="0"/>
                    </a:cubicBezTo>
                    <a:cubicBezTo>
                      <a:pt x="0" y="83"/>
                      <a:pt x="0" y="83"/>
                      <a:pt x="0" y="83"/>
                    </a:cubicBezTo>
                    <a:cubicBezTo>
                      <a:pt x="227" y="371"/>
                      <a:pt x="227" y="371"/>
                      <a:pt x="227" y="371"/>
                    </a:cubicBezTo>
                    <a:cubicBezTo>
                      <a:pt x="341" y="281"/>
                      <a:pt x="341" y="281"/>
                      <a:pt x="341" y="281"/>
                    </a:cubicBezTo>
                    <a:cubicBezTo>
                      <a:pt x="166" y="232"/>
                      <a:pt x="122" y="178"/>
                      <a:pt x="113" y="0"/>
                    </a:cubicBezTo>
                  </a:path>
                </a:pathLst>
              </a:custGeom>
              <a:solidFill>
                <a:srgbClr val="6D2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Freeform 16">
                <a:extLst>
                  <a:ext uri="{FF2B5EF4-FFF2-40B4-BE49-F238E27FC236}">
                    <a16:creationId xmlns:a16="http://schemas.microsoft.com/office/drawing/2014/main" id="{DBBD58F2-BD43-14D3-5487-F2A1A5BA2AF1}"/>
                  </a:ext>
                </a:extLst>
              </p:cNvPr>
              <p:cNvSpPr>
                <a:spLocks/>
              </p:cNvSpPr>
              <p:nvPr/>
            </p:nvSpPr>
            <p:spPr bwMode="auto">
              <a:xfrm>
                <a:off x="1360350" y="4290457"/>
                <a:ext cx="506413" cy="549275"/>
              </a:xfrm>
              <a:custGeom>
                <a:avLst/>
                <a:gdLst>
                  <a:gd name="T0" fmla="*/ 113 w 341"/>
                  <a:gd name="T1" fmla="*/ 0 h 371"/>
                  <a:gd name="T2" fmla="*/ 113 w 341"/>
                  <a:gd name="T3" fmla="*/ 7 h 371"/>
                  <a:gd name="T4" fmla="*/ 104 w 341"/>
                  <a:gd name="T5" fmla="*/ 0 h 371"/>
                  <a:gd name="T6" fmla="*/ 0 w 341"/>
                  <a:gd name="T7" fmla="*/ 83 h 371"/>
                  <a:gd name="T8" fmla="*/ 227 w 341"/>
                  <a:gd name="T9" fmla="*/ 371 h 371"/>
                  <a:gd name="T10" fmla="*/ 341 w 341"/>
                  <a:gd name="T11" fmla="*/ 281 h 371"/>
                  <a:gd name="T12" fmla="*/ 113 w 341"/>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41" h="371">
                    <a:moveTo>
                      <a:pt x="113" y="0"/>
                    </a:moveTo>
                    <a:cubicBezTo>
                      <a:pt x="113" y="2"/>
                      <a:pt x="113" y="5"/>
                      <a:pt x="113" y="7"/>
                    </a:cubicBezTo>
                    <a:cubicBezTo>
                      <a:pt x="104" y="0"/>
                      <a:pt x="104" y="0"/>
                      <a:pt x="104" y="0"/>
                    </a:cubicBezTo>
                    <a:cubicBezTo>
                      <a:pt x="0" y="83"/>
                      <a:pt x="0" y="83"/>
                      <a:pt x="0" y="83"/>
                    </a:cubicBezTo>
                    <a:cubicBezTo>
                      <a:pt x="227" y="371"/>
                      <a:pt x="227" y="371"/>
                      <a:pt x="227" y="371"/>
                    </a:cubicBezTo>
                    <a:cubicBezTo>
                      <a:pt x="341" y="281"/>
                      <a:pt x="341" y="281"/>
                      <a:pt x="341" y="281"/>
                    </a:cubicBezTo>
                    <a:cubicBezTo>
                      <a:pt x="166" y="232"/>
                      <a:pt x="122" y="178"/>
                      <a:pt x="113" y="0"/>
                    </a:cubicBezTo>
                  </a:path>
                </a:pathLst>
              </a:custGeom>
              <a:solidFill>
                <a:srgbClr val="43B0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8" name="Freeform 17">
                <a:extLst>
                  <a:ext uri="{FF2B5EF4-FFF2-40B4-BE49-F238E27FC236}">
                    <a16:creationId xmlns:a16="http://schemas.microsoft.com/office/drawing/2014/main" id="{85667558-3384-65C1-7B4E-9BFF8AC3DBD6}"/>
                  </a:ext>
                </a:extLst>
              </p:cNvPr>
              <p:cNvSpPr>
                <a:spLocks noEditPoints="1"/>
              </p:cNvSpPr>
              <p:nvPr/>
            </p:nvSpPr>
            <p:spPr bwMode="auto">
              <a:xfrm>
                <a:off x="1360350" y="2398157"/>
                <a:ext cx="506413" cy="549275"/>
              </a:xfrm>
              <a:custGeom>
                <a:avLst/>
                <a:gdLst>
                  <a:gd name="T0" fmla="*/ 0 w 319"/>
                  <a:gd name="T1" fmla="*/ 269 h 346"/>
                  <a:gd name="T2" fmla="*/ 0 w 319"/>
                  <a:gd name="T3" fmla="*/ 269 h 346"/>
                  <a:gd name="T4" fmla="*/ 98 w 319"/>
                  <a:gd name="T5" fmla="*/ 346 h 346"/>
                  <a:gd name="T6" fmla="*/ 98 w 319"/>
                  <a:gd name="T7" fmla="*/ 346 h 346"/>
                  <a:gd name="T8" fmla="*/ 0 w 319"/>
                  <a:gd name="T9" fmla="*/ 269 h 346"/>
                  <a:gd name="T10" fmla="*/ 213 w 319"/>
                  <a:gd name="T11" fmla="*/ 0 h 346"/>
                  <a:gd name="T12" fmla="*/ 213 w 319"/>
                  <a:gd name="T13" fmla="*/ 0 h 346"/>
                  <a:gd name="T14" fmla="*/ 319 w 319"/>
                  <a:gd name="T15" fmla="*/ 84 h 346"/>
                  <a:gd name="T16" fmla="*/ 319 w 319"/>
                  <a:gd name="T17" fmla="*/ 84 h 346"/>
                  <a:gd name="T18" fmla="*/ 213 w 319"/>
                  <a:gd name="T1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346">
                    <a:moveTo>
                      <a:pt x="0" y="269"/>
                    </a:moveTo>
                    <a:lnTo>
                      <a:pt x="0" y="269"/>
                    </a:lnTo>
                    <a:lnTo>
                      <a:pt x="98" y="346"/>
                    </a:lnTo>
                    <a:lnTo>
                      <a:pt x="98" y="346"/>
                    </a:lnTo>
                    <a:lnTo>
                      <a:pt x="0" y="269"/>
                    </a:lnTo>
                    <a:close/>
                    <a:moveTo>
                      <a:pt x="213" y="0"/>
                    </a:moveTo>
                    <a:lnTo>
                      <a:pt x="213" y="0"/>
                    </a:lnTo>
                    <a:lnTo>
                      <a:pt x="319" y="84"/>
                    </a:lnTo>
                    <a:lnTo>
                      <a:pt x="319" y="84"/>
                    </a:lnTo>
                    <a:lnTo>
                      <a:pt x="2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eform 18">
                <a:extLst>
                  <a:ext uri="{FF2B5EF4-FFF2-40B4-BE49-F238E27FC236}">
                    <a16:creationId xmlns:a16="http://schemas.microsoft.com/office/drawing/2014/main" id="{9D4E330D-4959-37F0-8C36-937A1EDA485D}"/>
                  </a:ext>
                </a:extLst>
              </p:cNvPr>
              <p:cNvSpPr>
                <a:spLocks noEditPoints="1"/>
              </p:cNvSpPr>
              <p:nvPr/>
            </p:nvSpPr>
            <p:spPr bwMode="auto">
              <a:xfrm>
                <a:off x="1360350" y="2398157"/>
                <a:ext cx="506413" cy="549275"/>
              </a:xfrm>
              <a:custGeom>
                <a:avLst/>
                <a:gdLst>
                  <a:gd name="T0" fmla="*/ 0 w 319"/>
                  <a:gd name="T1" fmla="*/ 269 h 346"/>
                  <a:gd name="T2" fmla="*/ 0 w 319"/>
                  <a:gd name="T3" fmla="*/ 269 h 346"/>
                  <a:gd name="T4" fmla="*/ 98 w 319"/>
                  <a:gd name="T5" fmla="*/ 346 h 346"/>
                  <a:gd name="T6" fmla="*/ 98 w 319"/>
                  <a:gd name="T7" fmla="*/ 346 h 346"/>
                  <a:gd name="T8" fmla="*/ 0 w 319"/>
                  <a:gd name="T9" fmla="*/ 269 h 346"/>
                  <a:gd name="T10" fmla="*/ 213 w 319"/>
                  <a:gd name="T11" fmla="*/ 0 h 346"/>
                  <a:gd name="T12" fmla="*/ 213 w 319"/>
                  <a:gd name="T13" fmla="*/ 0 h 346"/>
                  <a:gd name="T14" fmla="*/ 319 w 319"/>
                  <a:gd name="T15" fmla="*/ 84 h 346"/>
                  <a:gd name="T16" fmla="*/ 319 w 319"/>
                  <a:gd name="T17" fmla="*/ 84 h 346"/>
                  <a:gd name="T18" fmla="*/ 213 w 319"/>
                  <a:gd name="T1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346">
                    <a:moveTo>
                      <a:pt x="0" y="269"/>
                    </a:moveTo>
                    <a:lnTo>
                      <a:pt x="0" y="269"/>
                    </a:lnTo>
                    <a:lnTo>
                      <a:pt x="98" y="346"/>
                    </a:lnTo>
                    <a:lnTo>
                      <a:pt x="98" y="346"/>
                    </a:lnTo>
                    <a:lnTo>
                      <a:pt x="0" y="269"/>
                    </a:lnTo>
                    <a:moveTo>
                      <a:pt x="213" y="0"/>
                    </a:moveTo>
                    <a:lnTo>
                      <a:pt x="213" y="0"/>
                    </a:lnTo>
                    <a:lnTo>
                      <a:pt x="319" y="84"/>
                    </a:lnTo>
                    <a:lnTo>
                      <a:pt x="319" y="84"/>
                    </a:lnTo>
                    <a:lnTo>
                      <a:pt x="2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0" name="Freeform 19">
                <a:extLst>
                  <a:ext uri="{FF2B5EF4-FFF2-40B4-BE49-F238E27FC236}">
                    <a16:creationId xmlns:a16="http://schemas.microsoft.com/office/drawing/2014/main" id="{90701961-D4A1-6503-5FE3-627AEEFD26D7}"/>
                  </a:ext>
                </a:extLst>
              </p:cNvPr>
              <p:cNvSpPr>
                <a:spLocks/>
              </p:cNvSpPr>
              <p:nvPr/>
            </p:nvSpPr>
            <p:spPr bwMode="auto">
              <a:xfrm>
                <a:off x="1360350" y="2398157"/>
                <a:ext cx="506413" cy="549275"/>
              </a:xfrm>
              <a:custGeom>
                <a:avLst/>
                <a:gdLst>
                  <a:gd name="T0" fmla="*/ 227 w 341"/>
                  <a:gd name="T1" fmla="*/ 0 h 371"/>
                  <a:gd name="T2" fmla="*/ 0 w 341"/>
                  <a:gd name="T3" fmla="*/ 288 h 371"/>
                  <a:gd name="T4" fmla="*/ 104 w 341"/>
                  <a:gd name="T5" fmla="*/ 371 h 371"/>
                  <a:gd name="T6" fmla="*/ 113 w 341"/>
                  <a:gd name="T7" fmla="*/ 364 h 371"/>
                  <a:gd name="T8" fmla="*/ 113 w 341"/>
                  <a:gd name="T9" fmla="*/ 371 h 371"/>
                  <a:gd name="T10" fmla="*/ 341 w 341"/>
                  <a:gd name="T11" fmla="*/ 90 h 371"/>
                  <a:gd name="T12" fmla="*/ 227 w 341"/>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41" h="371">
                    <a:moveTo>
                      <a:pt x="227" y="0"/>
                    </a:moveTo>
                    <a:cubicBezTo>
                      <a:pt x="0" y="288"/>
                      <a:pt x="0" y="288"/>
                      <a:pt x="0" y="288"/>
                    </a:cubicBezTo>
                    <a:cubicBezTo>
                      <a:pt x="104" y="371"/>
                      <a:pt x="104" y="371"/>
                      <a:pt x="104" y="371"/>
                    </a:cubicBezTo>
                    <a:cubicBezTo>
                      <a:pt x="113" y="364"/>
                      <a:pt x="113" y="364"/>
                      <a:pt x="113" y="364"/>
                    </a:cubicBezTo>
                    <a:cubicBezTo>
                      <a:pt x="113" y="366"/>
                      <a:pt x="113" y="369"/>
                      <a:pt x="113" y="371"/>
                    </a:cubicBezTo>
                    <a:cubicBezTo>
                      <a:pt x="122" y="193"/>
                      <a:pt x="166" y="139"/>
                      <a:pt x="341" y="90"/>
                    </a:cubicBezTo>
                    <a:cubicBezTo>
                      <a:pt x="227" y="0"/>
                      <a:pt x="227" y="0"/>
                      <a:pt x="227" y="0"/>
                    </a:cubicBezTo>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1" name="Freeform 20">
                <a:extLst>
                  <a:ext uri="{FF2B5EF4-FFF2-40B4-BE49-F238E27FC236}">
                    <a16:creationId xmlns:a16="http://schemas.microsoft.com/office/drawing/2014/main" id="{F13DF2FA-5F92-99DE-C15E-22F9A098CAD9}"/>
                  </a:ext>
                </a:extLst>
              </p:cNvPr>
              <p:cNvSpPr>
                <a:spLocks/>
              </p:cNvSpPr>
              <p:nvPr/>
            </p:nvSpPr>
            <p:spPr bwMode="auto">
              <a:xfrm>
                <a:off x="1515925" y="2937907"/>
                <a:ext cx="12700" cy="9525"/>
              </a:xfrm>
              <a:custGeom>
                <a:avLst/>
                <a:gdLst>
                  <a:gd name="T0" fmla="*/ 8 w 8"/>
                  <a:gd name="T1" fmla="*/ 0 h 6"/>
                  <a:gd name="T2" fmla="*/ 0 w 8"/>
                  <a:gd name="T3" fmla="*/ 6 h 6"/>
                  <a:gd name="T4" fmla="*/ 0 w 8"/>
                  <a:gd name="T5" fmla="*/ 6 h 6"/>
                  <a:gd name="T6" fmla="*/ 0 w 8"/>
                  <a:gd name="T7" fmla="*/ 6 h 6"/>
                  <a:gd name="T8" fmla="*/ 8 w 8"/>
                  <a:gd name="T9" fmla="*/ 0 h 6"/>
                </a:gdLst>
                <a:ahLst/>
                <a:cxnLst>
                  <a:cxn ang="0">
                    <a:pos x="T0" y="T1"/>
                  </a:cxn>
                  <a:cxn ang="0">
                    <a:pos x="T2" y="T3"/>
                  </a:cxn>
                  <a:cxn ang="0">
                    <a:pos x="T4" y="T5"/>
                  </a:cxn>
                  <a:cxn ang="0">
                    <a:pos x="T6" y="T7"/>
                  </a:cxn>
                  <a:cxn ang="0">
                    <a:pos x="T8" y="T9"/>
                  </a:cxn>
                </a:cxnLst>
                <a:rect l="0" t="0" r="r" b="b"/>
                <a:pathLst>
                  <a:path w="8" h="6">
                    <a:moveTo>
                      <a:pt x="8" y="0"/>
                    </a:moveTo>
                    <a:lnTo>
                      <a:pt x="0" y="6"/>
                    </a:lnTo>
                    <a:lnTo>
                      <a:pt x="0" y="6"/>
                    </a:lnTo>
                    <a:lnTo>
                      <a:pt x="0" y="6"/>
                    </a:lnTo>
                    <a:lnTo>
                      <a:pt x="8" y="0"/>
                    </a:lnTo>
                    <a:close/>
                  </a:path>
                </a:pathLst>
              </a:custGeom>
              <a:solidFill>
                <a:srgbClr val="D4D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2" name="Freeform 21">
                <a:extLst>
                  <a:ext uri="{FF2B5EF4-FFF2-40B4-BE49-F238E27FC236}">
                    <a16:creationId xmlns:a16="http://schemas.microsoft.com/office/drawing/2014/main" id="{61A7E950-B748-FC6A-4421-89AF7526AF31}"/>
                  </a:ext>
                </a:extLst>
              </p:cNvPr>
              <p:cNvSpPr>
                <a:spLocks/>
              </p:cNvSpPr>
              <p:nvPr/>
            </p:nvSpPr>
            <p:spPr bwMode="auto">
              <a:xfrm>
                <a:off x="1515925" y="2937907"/>
                <a:ext cx="12700" cy="9525"/>
              </a:xfrm>
              <a:custGeom>
                <a:avLst/>
                <a:gdLst>
                  <a:gd name="T0" fmla="*/ 8 w 8"/>
                  <a:gd name="T1" fmla="*/ 0 h 6"/>
                  <a:gd name="T2" fmla="*/ 0 w 8"/>
                  <a:gd name="T3" fmla="*/ 6 h 6"/>
                  <a:gd name="T4" fmla="*/ 0 w 8"/>
                  <a:gd name="T5" fmla="*/ 6 h 6"/>
                  <a:gd name="T6" fmla="*/ 0 w 8"/>
                  <a:gd name="T7" fmla="*/ 6 h 6"/>
                  <a:gd name="T8" fmla="*/ 8 w 8"/>
                  <a:gd name="T9" fmla="*/ 0 h 6"/>
                </a:gdLst>
                <a:ahLst/>
                <a:cxnLst>
                  <a:cxn ang="0">
                    <a:pos x="T0" y="T1"/>
                  </a:cxn>
                  <a:cxn ang="0">
                    <a:pos x="T2" y="T3"/>
                  </a:cxn>
                  <a:cxn ang="0">
                    <a:pos x="T4" y="T5"/>
                  </a:cxn>
                  <a:cxn ang="0">
                    <a:pos x="T6" y="T7"/>
                  </a:cxn>
                  <a:cxn ang="0">
                    <a:pos x="T8" y="T9"/>
                  </a:cxn>
                </a:cxnLst>
                <a:rect l="0" t="0" r="r" b="b"/>
                <a:pathLst>
                  <a:path w="8" h="6">
                    <a:moveTo>
                      <a:pt x="8" y="0"/>
                    </a:moveTo>
                    <a:lnTo>
                      <a:pt x="0" y="6"/>
                    </a:lnTo>
                    <a:lnTo>
                      <a:pt x="0" y="6"/>
                    </a:lnTo>
                    <a:lnTo>
                      <a:pt x="0" y="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3" name="Freeform 22">
                <a:extLst>
                  <a:ext uri="{FF2B5EF4-FFF2-40B4-BE49-F238E27FC236}">
                    <a16:creationId xmlns:a16="http://schemas.microsoft.com/office/drawing/2014/main" id="{F4E3A8BD-C430-A6E4-BC80-7769CAACC3AC}"/>
                  </a:ext>
                </a:extLst>
              </p:cNvPr>
              <p:cNvSpPr>
                <a:spLocks/>
              </p:cNvSpPr>
              <p:nvPr/>
            </p:nvSpPr>
            <p:spPr bwMode="auto">
              <a:xfrm>
                <a:off x="1515925" y="2937907"/>
                <a:ext cx="12700" cy="20637"/>
              </a:xfrm>
              <a:custGeom>
                <a:avLst/>
                <a:gdLst>
                  <a:gd name="T0" fmla="*/ 9 w 9"/>
                  <a:gd name="T1" fmla="*/ 0 h 14"/>
                  <a:gd name="T2" fmla="*/ 9 w 9"/>
                  <a:gd name="T3" fmla="*/ 0 h 14"/>
                  <a:gd name="T4" fmla="*/ 0 w 9"/>
                  <a:gd name="T5" fmla="*/ 7 h 14"/>
                  <a:gd name="T6" fmla="*/ 9 w 9"/>
                  <a:gd name="T7" fmla="*/ 14 h 14"/>
                  <a:gd name="T8" fmla="*/ 9 w 9"/>
                  <a:gd name="T9" fmla="*/ 7 h 14"/>
                  <a:gd name="T10" fmla="*/ 9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9" y="0"/>
                    </a:moveTo>
                    <a:cubicBezTo>
                      <a:pt x="9" y="0"/>
                      <a:pt x="9" y="0"/>
                      <a:pt x="9" y="0"/>
                    </a:cubicBezTo>
                    <a:cubicBezTo>
                      <a:pt x="0" y="7"/>
                      <a:pt x="0" y="7"/>
                      <a:pt x="0" y="7"/>
                    </a:cubicBezTo>
                    <a:cubicBezTo>
                      <a:pt x="9" y="14"/>
                      <a:pt x="9" y="14"/>
                      <a:pt x="9" y="14"/>
                    </a:cubicBezTo>
                    <a:cubicBezTo>
                      <a:pt x="9" y="12"/>
                      <a:pt x="9" y="9"/>
                      <a:pt x="9" y="7"/>
                    </a:cubicBezTo>
                    <a:cubicBezTo>
                      <a:pt x="9" y="5"/>
                      <a:pt x="9" y="2"/>
                      <a:pt x="9" y="0"/>
                    </a:cubicBezTo>
                  </a:path>
                </a:pathLst>
              </a:custGeom>
              <a:solidFill>
                <a:srgbClr val="DBE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4" name="Freeform 23">
                <a:extLst>
                  <a:ext uri="{FF2B5EF4-FFF2-40B4-BE49-F238E27FC236}">
                    <a16:creationId xmlns:a16="http://schemas.microsoft.com/office/drawing/2014/main" id="{810DB7A9-5937-5118-3E03-206B6BDDC2ED}"/>
                  </a:ext>
                </a:extLst>
              </p:cNvPr>
              <p:cNvSpPr>
                <a:spLocks noEditPoints="1"/>
              </p:cNvSpPr>
              <p:nvPr/>
            </p:nvSpPr>
            <p:spPr bwMode="auto">
              <a:xfrm>
                <a:off x="1360350" y="3741182"/>
                <a:ext cx="506413" cy="549275"/>
              </a:xfrm>
              <a:custGeom>
                <a:avLst/>
                <a:gdLst>
                  <a:gd name="T0" fmla="*/ 0 w 319"/>
                  <a:gd name="T1" fmla="*/ 269 h 346"/>
                  <a:gd name="T2" fmla="*/ 0 w 319"/>
                  <a:gd name="T3" fmla="*/ 269 h 346"/>
                  <a:gd name="T4" fmla="*/ 98 w 319"/>
                  <a:gd name="T5" fmla="*/ 346 h 346"/>
                  <a:gd name="T6" fmla="*/ 98 w 319"/>
                  <a:gd name="T7" fmla="*/ 346 h 346"/>
                  <a:gd name="T8" fmla="*/ 0 w 319"/>
                  <a:gd name="T9" fmla="*/ 269 h 346"/>
                  <a:gd name="T10" fmla="*/ 213 w 319"/>
                  <a:gd name="T11" fmla="*/ 0 h 346"/>
                  <a:gd name="T12" fmla="*/ 213 w 319"/>
                  <a:gd name="T13" fmla="*/ 0 h 346"/>
                  <a:gd name="T14" fmla="*/ 319 w 319"/>
                  <a:gd name="T15" fmla="*/ 84 h 346"/>
                  <a:gd name="T16" fmla="*/ 319 w 319"/>
                  <a:gd name="T17" fmla="*/ 84 h 346"/>
                  <a:gd name="T18" fmla="*/ 213 w 319"/>
                  <a:gd name="T1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346">
                    <a:moveTo>
                      <a:pt x="0" y="269"/>
                    </a:moveTo>
                    <a:lnTo>
                      <a:pt x="0" y="269"/>
                    </a:lnTo>
                    <a:lnTo>
                      <a:pt x="98" y="346"/>
                    </a:lnTo>
                    <a:lnTo>
                      <a:pt x="98" y="346"/>
                    </a:lnTo>
                    <a:lnTo>
                      <a:pt x="0" y="269"/>
                    </a:lnTo>
                    <a:close/>
                    <a:moveTo>
                      <a:pt x="213" y="0"/>
                    </a:moveTo>
                    <a:lnTo>
                      <a:pt x="213" y="0"/>
                    </a:lnTo>
                    <a:lnTo>
                      <a:pt x="319" y="84"/>
                    </a:lnTo>
                    <a:lnTo>
                      <a:pt x="319" y="84"/>
                    </a:lnTo>
                    <a:lnTo>
                      <a:pt x="2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Freeform 24">
                <a:extLst>
                  <a:ext uri="{FF2B5EF4-FFF2-40B4-BE49-F238E27FC236}">
                    <a16:creationId xmlns:a16="http://schemas.microsoft.com/office/drawing/2014/main" id="{AEFDD6E6-0CFE-9105-444B-F57D409D4FB4}"/>
                  </a:ext>
                </a:extLst>
              </p:cNvPr>
              <p:cNvSpPr>
                <a:spLocks noEditPoints="1"/>
              </p:cNvSpPr>
              <p:nvPr/>
            </p:nvSpPr>
            <p:spPr bwMode="auto">
              <a:xfrm>
                <a:off x="1360350" y="3741182"/>
                <a:ext cx="506413" cy="549275"/>
              </a:xfrm>
              <a:custGeom>
                <a:avLst/>
                <a:gdLst>
                  <a:gd name="T0" fmla="*/ 0 w 319"/>
                  <a:gd name="T1" fmla="*/ 269 h 346"/>
                  <a:gd name="T2" fmla="*/ 0 w 319"/>
                  <a:gd name="T3" fmla="*/ 269 h 346"/>
                  <a:gd name="T4" fmla="*/ 98 w 319"/>
                  <a:gd name="T5" fmla="*/ 346 h 346"/>
                  <a:gd name="T6" fmla="*/ 98 w 319"/>
                  <a:gd name="T7" fmla="*/ 346 h 346"/>
                  <a:gd name="T8" fmla="*/ 0 w 319"/>
                  <a:gd name="T9" fmla="*/ 269 h 346"/>
                  <a:gd name="T10" fmla="*/ 213 w 319"/>
                  <a:gd name="T11" fmla="*/ 0 h 346"/>
                  <a:gd name="T12" fmla="*/ 213 w 319"/>
                  <a:gd name="T13" fmla="*/ 0 h 346"/>
                  <a:gd name="T14" fmla="*/ 319 w 319"/>
                  <a:gd name="T15" fmla="*/ 84 h 346"/>
                  <a:gd name="T16" fmla="*/ 319 w 319"/>
                  <a:gd name="T17" fmla="*/ 84 h 346"/>
                  <a:gd name="T18" fmla="*/ 213 w 319"/>
                  <a:gd name="T1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346">
                    <a:moveTo>
                      <a:pt x="0" y="269"/>
                    </a:moveTo>
                    <a:lnTo>
                      <a:pt x="0" y="269"/>
                    </a:lnTo>
                    <a:lnTo>
                      <a:pt x="98" y="346"/>
                    </a:lnTo>
                    <a:lnTo>
                      <a:pt x="98" y="346"/>
                    </a:lnTo>
                    <a:lnTo>
                      <a:pt x="0" y="269"/>
                    </a:lnTo>
                    <a:moveTo>
                      <a:pt x="213" y="0"/>
                    </a:moveTo>
                    <a:lnTo>
                      <a:pt x="213" y="0"/>
                    </a:lnTo>
                    <a:lnTo>
                      <a:pt x="319" y="84"/>
                    </a:lnTo>
                    <a:lnTo>
                      <a:pt x="319" y="84"/>
                    </a:lnTo>
                    <a:lnTo>
                      <a:pt x="2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Freeform 25">
                <a:extLst>
                  <a:ext uri="{FF2B5EF4-FFF2-40B4-BE49-F238E27FC236}">
                    <a16:creationId xmlns:a16="http://schemas.microsoft.com/office/drawing/2014/main" id="{3544019C-CF5D-944D-949A-0CAC442A59EF}"/>
                  </a:ext>
                </a:extLst>
              </p:cNvPr>
              <p:cNvSpPr>
                <a:spLocks/>
              </p:cNvSpPr>
              <p:nvPr/>
            </p:nvSpPr>
            <p:spPr bwMode="auto">
              <a:xfrm>
                <a:off x="1360350" y="3741182"/>
                <a:ext cx="506413" cy="549275"/>
              </a:xfrm>
              <a:custGeom>
                <a:avLst/>
                <a:gdLst>
                  <a:gd name="T0" fmla="*/ 227 w 341"/>
                  <a:gd name="T1" fmla="*/ 0 h 370"/>
                  <a:gd name="T2" fmla="*/ 0 w 341"/>
                  <a:gd name="T3" fmla="*/ 288 h 370"/>
                  <a:gd name="T4" fmla="*/ 104 w 341"/>
                  <a:gd name="T5" fmla="*/ 370 h 370"/>
                  <a:gd name="T6" fmla="*/ 113 w 341"/>
                  <a:gd name="T7" fmla="*/ 363 h 370"/>
                  <a:gd name="T8" fmla="*/ 113 w 341"/>
                  <a:gd name="T9" fmla="*/ 370 h 370"/>
                  <a:gd name="T10" fmla="*/ 341 w 341"/>
                  <a:gd name="T11" fmla="*/ 89 h 370"/>
                  <a:gd name="T12" fmla="*/ 227 w 341"/>
                  <a:gd name="T13" fmla="*/ 0 h 370"/>
                </a:gdLst>
                <a:ahLst/>
                <a:cxnLst>
                  <a:cxn ang="0">
                    <a:pos x="T0" y="T1"/>
                  </a:cxn>
                  <a:cxn ang="0">
                    <a:pos x="T2" y="T3"/>
                  </a:cxn>
                  <a:cxn ang="0">
                    <a:pos x="T4" y="T5"/>
                  </a:cxn>
                  <a:cxn ang="0">
                    <a:pos x="T6" y="T7"/>
                  </a:cxn>
                  <a:cxn ang="0">
                    <a:pos x="T8" y="T9"/>
                  </a:cxn>
                  <a:cxn ang="0">
                    <a:pos x="T10" y="T11"/>
                  </a:cxn>
                  <a:cxn ang="0">
                    <a:pos x="T12" y="T13"/>
                  </a:cxn>
                </a:cxnLst>
                <a:rect l="0" t="0" r="r" b="b"/>
                <a:pathLst>
                  <a:path w="341" h="370">
                    <a:moveTo>
                      <a:pt x="227" y="0"/>
                    </a:moveTo>
                    <a:cubicBezTo>
                      <a:pt x="0" y="288"/>
                      <a:pt x="0" y="288"/>
                      <a:pt x="0" y="288"/>
                    </a:cubicBezTo>
                    <a:cubicBezTo>
                      <a:pt x="104" y="370"/>
                      <a:pt x="104" y="370"/>
                      <a:pt x="104" y="370"/>
                    </a:cubicBezTo>
                    <a:cubicBezTo>
                      <a:pt x="113" y="363"/>
                      <a:pt x="113" y="363"/>
                      <a:pt x="113" y="363"/>
                    </a:cubicBezTo>
                    <a:cubicBezTo>
                      <a:pt x="113" y="365"/>
                      <a:pt x="113" y="368"/>
                      <a:pt x="113" y="370"/>
                    </a:cubicBezTo>
                    <a:cubicBezTo>
                      <a:pt x="122" y="192"/>
                      <a:pt x="166" y="138"/>
                      <a:pt x="341" y="89"/>
                    </a:cubicBezTo>
                    <a:cubicBezTo>
                      <a:pt x="227" y="0"/>
                      <a:pt x="227" y="0"/>
                      <a:pt x="227" y="0"/>
                    </a:cubicBezTo>
                  </a:path>
                </a:pathLst>
              </a:custGeom>
              <a:solidFill>
                <a:srgbClr val="EA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Freeform 26">
                <a:extLst>
                  <a:ext uri="{FF2B5EF4-FFF2-40B4-BE49-F238E27FC236}">
                    <a16:creationId xmlns:a16="http://schemas.microsoft.com/office/drawing/2014/main" id="{31CE47BE-1659-58DD-04E0-BB8B000CB266}"/>
                  </a:ext>
                </a:extLst>
              </p:cNvPr>
              <p:cNvSpPr>
                <a:spLocks/>
              </p:cNvSpPr>
              <p:nvPr/>
            </p:nvSpPr>
            <p:spPr bwMode="auto">
              <a:xfrm>
                <a:off x="1515925" y="4279345"/>
                <a:ext cx="12700" cy="11112"/>
              </a:xfrm>
              <a:custGeom>
                <a:avLst/>
                <a:gdLst>
                  <a:gd name="T0" fmla="*/ 8 w 8"/>
                  <a:gd name="T1" fmla="*/ 0 h 7"/>
                  <a:gd name="T2" fmla="*/ 0 w 8"/>
                  <a:gd name="T3" fmla="*/ 7 h 7"/>
                  <a:gd name="T4" fmla="*/ 0 w 8"/>
                  <a:gd name="T5" fmla="*/ 7 h 7"/>
                  <a:gd name="T6" fmla="*/ 0 w 8"/>
                  <a:gd name="T7" fmla="*/ 7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0" y="7"/>
                    </a:lnTo>
                    <a:lnTo>
                      <a:pt x="0" y="7"/>
                    </a:lnTo>
                    <a:lnTo>
                      <a:pt x="0" y="7"/>
                    </a:lnTo>
                    <a:lnTo>
                      <a:pt x="8" y="0"/>
                    </a:lnTo>
                    <a:close/>
                  </a:path>
                </a:pathLst>
              </a:custGeom>
              <a:solidFill>
                <a:srgbClr val="FCB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eform 27">
                <a:extLst>
                  <a:ext uri="{FF2B5EF4-FFF2-40B4-BE49-F238E27FC236}">
                    <a16:creationId xmlns:a16="http://schemas.microsoft.com/office/drawing/2014/main" id="{87E69D86-8A21-ACE9-35D6-140494295771}"/>
                  </a:ext>
                </a:extLst>
              </p:cNvPr>
              <p:cNvSpPr>
                <a:spLocks/>
              </p:cNvSpPr>
              <p:nvPr/>
            </p:nvSpPr>
            <p:spPr bwMode="auto">
              <a:xfrm>
                <a:off x="1515925" y="4279345"/>
                <a:ext cx="12700" cy="11112"/>
              </a:xfrm>
              <a:custGeom>
                <a:avLst/>
                <a:gdLst>
                  <a:gd name="T0" fmla="*/ 8 w 8"/>
                  <a:gd name="T1" fmla="*/ 0 h 7"/>
                  <a:gd name="T2" fmla="*/ 0 w 8"/>
                  <a:gd name="T3" fmla="*/ 7 h 7"/>
                  <a:gd name="T4" fmla="*/ 0 w 8"/>
                  <a:gd name="T5" fmla="*/ 7 h 7"/>
                  <a:gd name="T6" fmla="*/ 0 w 8"/>
                  <a:gd name="T7" fmla="*/ 7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0" y="7"/>
                    </a:lnTo>
                    <a:lnTo>
                      <a:pt x="0" y="7"/>
                    </a:lnTo>
                    <a:lnTo>
                      <a:pt x="0" y="7"/>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 name="Freeform 28">
                <a:extLst>
                  <a:ext uri="{FF2B5EF4-FFF2-40B4-BE49-F238E27FC236}">
                    <a16:creationId xmlns:a16="http://schemas.microsoft.com/office/drawing/2014/main" id="{9AAEB286-401D-8278-8105-80E3286EB2A3}"/>
                  </a:ext>
                </a:extLst>
              </p:cNvPr>
              <p:cNvSpPr>
                <a:spLocks/>
              </p:cNvSpPr>
              <p:nvPr/>
            </p:nvSpPr>
            <p:spPr bwMode="auto">
              <a:xfrm>
                <a:off x="1515925" y="4279345"/>
                <a:ext cx="12700" cy="20637"/>
              </a:xfrm>
              <a:custGeom>
                <a:avLst/>
                <a:gdLst>
                  <a:gd name="T0" fmla="*/ 9 w 9"/>
                  <a:gd name="T1" fmla="*/ 0 h 14"/>
                  <a:gd name="T2" fmla="*/ 9 w 9"/>
                  <a:gd name="T3" fmla="*/ 0 h 14"/>
                  <a:gd name="T4" fmla="*/ 0 w 9"/>
                  <a:gd name="T5" fmla="*/ 7 h 14"/>
                  <a:gd name="T6" fmla="*/ 9 w 9"/>
                  <a:gd name="T7" fmla="*/ 14 h 14"/>
                  <a:gd name="T8" fmla="*/ 9 w 9"/>
                  <a:gd name="T9" fmla="*/ 7 h 14"/>
                  <a:gd name="T10" fmla="*/ 9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9" y="0"/>
                    </a:moveTo>
                    <a:cubicBezTo>
                      <a:pt x="9" y="0"/>
                      <a:pt x="9" y="0"/>
                      <a:pt x="9" y="0"/>
                    </a:cubicBezTo>
                    <a:cubicBezTo>
                      <a:pt x="0" y="7"/>
                      <a:pt x="0" y="7"/>
                      <a:pt x="0" y="7"/>
                    </a:cubicBezTo>
                    <a:cubicBezTo>
                      <a:pt x="9" y="14"/>
                      <a:pt x="9" y="14"/>
                      <a:pt x="9" y="14"/>
                    </a:cubicBezTo>
                    <a:cubicBezTo>
                      <a:pt x="9" y="12"/>
                      <a:pt x="9" y="9"/>
                      <a:pt x="9" y="7"/>
                    </a:cubicBezTo>
                    <a:cubicBezTo>
                      <a:pt x="9" y="5"/>
                      <a:pt x="9" y="2"/>
                      <a:pt x="9" y="0"/>
                    </a:cubicBezTo>
                  </a:path>
                </a:pathLst>
              </a:custGeom>
              <a:solidFill>
                <a:srgbClr val="FDC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0" name="Freeform 29">
                <a:extLst>
                  <a:ext uri="{FF2B5EF4-FFF2-40B4-BE49-F238E27FC236}">
                    <a16:creationId xmlns:a16="http://schemas.microsoft.com/office/drawing/2014/main" id="{A2A9C90F-DBFE-8F69-3056-C0F8CB2DAA8B}"/>
                  </a:ext>
                </a:extLst>
              </p:cNvPr>
              <p:cNvSpPr>
                <a:spLocks/>
              </p:cNvSpPr>
              <p:nvPr/>
            </p:nvSpPr>
            <p:spPr bwMode="auto">
              <a:xfrm>
                <a:off x="1360350" y="5084207"/>
                <a:ext cx="506413" cy="558800"/>
              </a:xfrm>
              <a:custGeom>
                <a:avLst/>
                <a:gdLst>
                  <a:gd name="T0" fmla="*/ 227 w 341"/>
                  <a:gd name="T1" fmla="*/ 0 h 377"/>
                  <a:gd name="T2" fmla="*/ 0 w 341"/>
                  <a:gd name="T3" fmla="*/ 288 h 377"/>
                  <a:gd name="T4" fmla="*/ 113 w 341"/>
                  <a:gd name="T5" fmla="*/ 377 h 377"/>
                  <a:gd name="T6" fmla="*/ 341 w 341"/>
                  <a:gd name="T7" fmla="*/ 89 h 377"/>
                  <a:gd name="T8" fmla="*/ 227 w 341"/>
                  <a:gd name="T9" fmla="*/ 0 h 377"/>
                </a:gdLst>
                <a:ahLst/>
                <a:cxnLst>
                  <a:cxn ang="0">
                    <a:pos x="T0" y="T1"/>
                  </a:cxn>
                  <a:cxn ang="0">
                    <a:pos x="T2" y="T3"/>
                  </a:cxn>
                  <a:cxn ang="0">
                    <a:pos x="T4" y="T5"/>
                  </a:cxn>
                  <a:cxn ang="0">
                    <a:pos x="T6" y="T7"/>
                  </a:cxn>
                  <a:cxn ang="0">
                    <a:pos x="T8" y="T9"/>
                  </a:cxn>
                </a:cxnLst>
                <a:rect l="0" t="0" r="r" b="b"/>
                <a:pathLst>
                  <a:path w="341" h="377">
                    <a:moveTo>
                      <a:pt x="227" y="0"/>
                    </a:moveTo>
                    <a:cubicBezTo>
                      <a:pt x="0" y="288"/>
                      <a:pt x="0" y="288"/>
                      <a:pt x="0" y="288"/>
                    </a:cubicBezTo>
                    <a:cubicBezTo>
                      <a:pt x="113" y="377"/>
                      <a:pt x="113" y="377"/>
                      <a:pt x="113" y="377"/>
                    </a:cubicBezTo>
                    <a:cubicBezTo>
                      <a:pt x="121" y="194"/>
                      <a:pt x="164" y="139"/>
                      <a:pt x="341" y="89"/>
                    </a:cubicBezTo>
                    <a:cubicBezTo>
                      <a:pt x="227" y="0"/>
                      <a:pt x="227" y="0"/>
                      <a:pt x="227" y="0"/>
                    </a:cubicBezTo>
                  </a:path>
                </a:pathLst>
              </a:custGeom>
              <a:solidFill>
                <a:srgbClr val="FF09A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Oval 31">
                <a:extLst>
                  <a:ext uri="{FF2B5EF4-FFF2-40B4-BE49-F238E27FC236}">
                    <a16:creationId xmlns:a16="http://schemas.microsoft.com/office/drawing/2014/main" id="{4BB8DCE7-83C2-36DD-A433-46B7BE2588E4}"/>
                  </a:ext>
                </a:extLst>
              </p:cNvPr>
              <p:cNvSpPr>
                <a:spLocks noChangeArrowheads="1"/>
              </p:cNvSpPr>
              <p:nvPr/>
            </p:nvSpPr>
            <p:spPr bwMode="auto">
              <a:xfrm>
                <a:off x="1528625" y="2012395"/>
                <a:ext cx="531813" cy="530225"/>
              </a:xfrm>
              <a:prstGeom prst="ellipse">
                <a:avLst/>
              </a:pr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2" name="Oval 32">
                <a:extLst>
                  <a:ext uri="{FF2B5EF4-FFF2-40B4-BE49-F238E27FC236}">
                    <a16:creationId xmlns:a16="http://schemas.microsoft.com/office/drawing/2014/main" id="{051F1069-22D4-954E-7086-70D63D961AA9}"/>
                  </a:ext>
                </a:extLst>
              </p:cNvPr>
              <p:cNvSpPr>
                <a:spLocks noChangeArrowheads="1"/>
              </p:cNvSpPr>
              <p:nvPr/>
            </p:nvSpPr>
            <p:spPr bwMode="auto">
              <a:xfrm>
                <a:off x="998400" y="2682320"/>
                <a:ext cx="530225" cy="530225"/>
              </a:xfrm>
              <a:prstGeom prst="ellipse">
                <a:avLst/>
              </a:pr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3" name="Oval 33">
                <a:extLst>
                  <a:ext uri="{FF2B5EF4-FFF2-40B4-BE49-F238E27FC236}">
                    <a16:creationId xmlns:a16="http://schemas.microsoft.com/office/drawing/2014/main" id="{4354CE8C-847B-FA52-6AC6-07EC80DCE987}"/>
                  </a:ext>
                </a:extLst>
              </p:cNvPr>
              <p:cNvSpPr>
                <a:spLocks noChangeArrowheads="1"/>
              </p:cNvSpPr>
              <p:nvPr/>
            </p:nvSpPr>
            <p:spPr bwMode="auto">
              <a:xfrm>
                <a:off x="1528625" y="3353832"/>
                <a:ext cx="531813" cy="530225"/>
              </a:xfrm>
              <a:prstGeom prst="ellipse">
                <a:avLst/>
              </a:prstGeom>
              <a:solidFill>
                <a:srgbClr val="F68D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4" name="Oval 34">
                <a:extLst>
                  <a:ext uri="{FF2B5EF4-FFF2-40B4-BE49-F238E27FC236}">
                    <a16:creationId xmlns:a16="http://schemas.microsoft.com/office/drawing/2014/main" id="{467B06A1-C387-D8FC-E75B-5C946C3830BF}"/>
                  </a:ext>
                </a:extLst>
              </p:cNvPr>
              <p:cNvSpPr>
                <a:spLocks noChangeArrowheads="1"/>
              </p:cNvSpPr>
              <p:nvPr/>
            </p:nvSpPr>
            <p:spPr bwMode="auto">
              <a:xfrm>
                <a:off x="998400" y="4025345"/>
                <a:ext cx="530225" cy="530225"/>
              </a:xfrm>
              <a:prstGeom prst="ellipse">
                <a:avLst/>
              </a:prstGeom>
              <a:solidFill>
                <a:srgbClr val="009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5" name="Oval 35">
                <a:extLst>
                  <a:ext uri="{FF2B5EF4-FFF2-40B4-BE49-F238E27FC236}">
                    <a16:creationId xmlns:a16="http://schemas.microsoft.com/office/drawing/2014/main" id="{8EFE3A83-E6C6-814D-F33E-77A688C30B1C}"/>
                  </a:ext>
                </a:extLst>
              </p:cNvPr>
              <p:cNvSpPr>
                <a:spLocks noChangeArrowheads="1"/>
              </p:cNvSpPr>
              <p:nvPr/>
            </p:nvSpPr>
            <p:spPr bwMode="auto">
              <a:xfrm>
                <a:off x="1528625" y="4695270"/>
                <a:ext cx="531813" cy="530225"/>
              </a:xfrm>
              <a:prstGeom prst="ellipse">
                <a:avLst/>
              </a:prstGeom>
              <a:solidFill>
                <a:srgbClr val="C600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6" name="Oval 36">
                <a:extLst>
                  <a:ext uri="{FF2B5EF4-FFF2-40B4-BE49-F238E27FC236}">
                    <a16:creationId xmlns:a16="http://schemas.microsoft.com/office/drawing/2014/main" id="{7B5199E4-26DC-216B-13DB-C1A26EB7CEB8}"/>
                  </a:ext>
                </a:extLst>
              </p:cNvPr>
              <p:cNvSpPr>
                <a:spLocks noChangeArrowheads="1"/>
              </p:cNvSpPr>
              <p:nvPr/>
            </p:nvSpPr>
            <p:spPr bwMode="auto">
              <a:xfrm>
                <a:off x="998400" y="5366782"/>
                <a:ext cx="530225" cy="530225"/>
              </a:xfrm>
              <a:prstGeom prst="ellipse">
                <a:avLst/>
              </a:pr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7" name="Oval 66">
                <a:extLst>
                  <a:ext uri="{FF2B5EF4-FFF2-40B4-BE49-F238E27FC236}">
                    <a16:creationId xmlns:a16="http://schemas.microsoft.com/office/drawing/2014/main" id="{2634FC50-0CDB-9521-CA76-AA4ACE6482C0}"/>
                  </a:ext>
                </a:extLst>
              </p:cNvPr>
              <p:cNvSpPr/>
              <p:nvPr/>
            </p:nvSpPr>
            <p:spPr>
              <a:xfrm>
                <a:off x="1034912" y="2718832"/>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prstClr val="white"/>
                  </a:solidFill>
                  <a:effectLst/>
                  <a:uLnTx/>
                  <a:uFillTx/>
                  <a:latin typeface="Arial"/>
                  <a:ea typeface="+mn-ea"/>
                  <a:cs typeface="+mn-cs"/>
                </a:endParaRPr>
              </a:p>
            </p:txBody>
          </p:sp>
          <p:sp>
            <p:nvSpPr>
              <p:cNvPr id="68" name="Oval 67">
                <a:extLst>
                  <a:ext uri="{FF2B5EF4-FFF2-40B4-BE49-F238E27FC236}">
                    <a16:creationId xmlns:a16="http://schemas.microsoft.com/office/drawing/2014/main" id="{4FE864E2-B29F-998B-DB63-2BA20A504C36}"/>
                  </a:ext>
                </a:extLst>
              </p:cNvPr>
              <p:cNvSpPr/>
              <p:nvPr/>
            </p:nvSpPr>
            <p:spPr>
              <a:xfrm>
                <a:off x="1565931" y="3390344"/>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7475F3F9-2291-765C-ACF4-6931614EA215}"/>
                  </a:ext>
                </a:extLst>
              </p:cNvPr>
              <p:cNvSpPr/>
              <p:nvPr/>
            </p:nvSpPr>
            <p:spPr>
              <a:xfrm>
                <a:off x="1034912" y="4061857"/>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A5A48F3A-B408-E068-D2FB-CB24D13BDD51}"/>
                  </a:ext>
                </a:extLst>
              </p:cNvPr>
              <p:cNvSpPr/>
              <p:nvPr/>
            </p:nvSpPr>
            <p:spPr>
              <a:xfrm>
                <a:off x="1565931" y="4731782"/>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prstClr val="white"/>
                  </a:solidFill>
                  <a:effectLst/>
                  <a:uLnTx/>
                  <a:uFillTx/>
                  <a:latin typeface="Arial"/>
                  <a:ea typeface="+mn-ea"/>
                  <a:cs typeface="+mn-cs"/>
                </a:endParaRPr>
              </a:p>
            </p:txBody>
          </p:sp>
          <p:sp>
            <p:nvSpPr>
              <p:cNvPr id="71" name="Oval 70">
                <a:extLst>
                  <a:ext uri="{FF2B5EF4-FFF2-40B4-BE49-F238E27FC236}">
                    <a16:creationId xmlns:a16="http://schemas.microsoft.com/office/drawing/2014/main" id="{0DAAEEB3-41C7-18A3-B32F-9D1B0A72AAC0}"/>
                  </a:ext>
                </a:extLst>
              </p:cNvPr>
              <p:cNvSpPr/>
              <p:nvPr/>
            </p:nvSpPr>
            <p:spPr>
              <a:xfrm>
                <a:off x="1034912" y="5403294"/>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prstClr val="white"/>
                  </a:solidFill>
                  <a:effectLst/>
                  <a:uLnTx/>
                  <a:uFillTx/>
                  <a:latin typeface="Arial"/>
                  <a:ea typeface="+mn-ea"/>
                  <a:cs typeface="+mn-cs"/>
                </a:endParaRPr>
              </a:p>
            </p:txBody>
          </p:sp>
          <p:grpSp>
            <p:nvGrpSpPr>
              <p:cNvPr id="72" name="Group 71">
                <a:extLst>
                  <a:ext uri="{FF2B5EF4-FFF2-40B4-BE49-F238E27FC236}">
                    <a16:creationId xmlns:a16="http://schemas.microsoft.com/office/drawing/2014/main" id="{E6F764ED-E2D1-2BB2-A253-CE3FB63D9C61}"/>
                  </a:ext>
                </a:extLst>
              </p:cNvPr>
              <p:cNvGrpSpPr/>
              <p:nvPr/>
            </p:nvGrpSpPr>
            <p:grpSpPr>
              <a:xfrm>
                <a:off x="1613556" y="2107987"/>
                <a:ext cx="361745" cy="336256"/>
                <a:chOff x="4610101" y="119063"/>
                <a:chExt cx="585788" cy="544512"/>
              </a:xfrm>
            </p:grpSpPr>
            <p:sp>
              <p:nvSpPr>
                <p:cNvPr id="80" name="Freeform 166">
                  <a:extLst>
                    <a:ext uri="{FF2B5EF4-FFF2-40B4-BE49-F238E27FC236}">
                      <a16:creationId xmlns:a16="http://schemas.microsoft.com/office/drawing/2014/main" id="{79B8BA58-1FD1-65B0-4B76-BA8174713DC5}"/>
                    </a:ext>
                  </a:extLst>
                </p:cNvPr>
                <p:cNvSpPr>
                  <a:spLocks/>
                </p:cNvSpPr>
                <p:nvPr/>
              </p:nvSpPr>
              <p:spPr bwMode="auto">
                <a:xfrm>
                  <a:off x="4849813" y="501650"/>
                  <a:ext cx="47625" cy="101600"/>
                </a:xfrm>
                <a:custGeom>
                  <a:avLst/>
                  <a:gdLst>
                    <a:gd name="T0" fmla="*/ 0 w 122"/>
                    <a:gd name="T1" fmla="*/ 0 h 255"/>
                    <a:gd name="T2" fmla="*/ 65 w 122"/>
                    <a:gd name="T3" fmla="*/ 255 h 255"/>
                    <a:gd name="T4" fmla="*/ 122 w 122"/>
                    <a:gd name="T5" fmla="*/ 254 h 255"/>
                    <a:gd name="T6" fmla="*/ 117 w 122"/>
                    <a:gd name="T7" fmla="*/ 0 h 255"/>
                    <a:gd name="T8" fmla="*/ 0 w 122"/>
                    <a:gd name="T9" fmla="*/ 0 h 255"/>
                  </a:gdLst>
                  <a:ahLst/>
                  <a:cxnLst>
                    <a:cxn ang="0">
                      <a:pos x="T0" y="T1"/>
                    </a:cxn>
                    <a:cxn ang="0">
                      <a:pos x="T2" y="T3"/>
                    </a:cxn>
                    <a:cxn ang="0">
                      <a:pos x="T4" y="T5"/>
                    </a:cxn>
                    <a:cxn ang="0">
                      <a:pos x="T6" y="T7"/>
                    </a:cxn>
                    <a:cxn ang="0">
                      <a:pos x="T8" y="T9"/>
                    </a:cxn>
                  </a:cxnLst>
                  <a:rect l="0" t="0" r="r" b="b"/>
                  <a:pathLst>
                    <a:path w="122" h="255">
                      <a:moveTo>
                        <a:pt x="0" y="0"/>
                      </a:moveTo>
                      <a:lnTo>
                        <a:pt x="65" y="255"/>
                      </a:lnTo>
                      <a:lnTo>
                        <a:pt x="122" y="254"/>
                      </a:lnTo>
                      <a:lnTo>
                        <a:pt x="117" y="0"/>
                      </a:lnTo>
                      <a:lnTo>
                        <a:pt x="0" y="0"/>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 name="Freeform 167">
                  <a:extLst>
                    <a:ext uri="{FF2B5EF4-FFF2-40B4-BE49-F238E27FC236}">
                      <a16:creationId xmlns:a16="http://schemas.microsoft.com/office/drawing/2014/main" id="{6E498401-22A1-27EC-64A3-6FB4875829D4}"/>
                    </a:ext>
                  </a:extLst>
                </p:cNvPr>
                <p:cNvSpPr>
                  <a:spLocks noEditPoints="1"/>
                </p:cNvSpPr>
                <p:nvPr/>
              </p:nvSpPr>
              <p:spPr bwMode="auto">
                <a:xfrm>
                  <a:off x="4802188" y="314325"/>
                  <a:ext cx="190500" cy="88900"/>
                </a:xfrm>
                <a:custGeom>
                  <a:avLst/>
                  <a:gdLst>
                    <a:gd name="T0" fmla="*/ 478 w 479"/>
                    <a:gd name="T1" fmla="*/ 171 h 224"/>
                    <a:gd name="T2" fmla="*/ 479 w 479"/>
                    <a:gd name="T3" fmla="*/ 86 h 224"/>
                    <a:gd name="T4" fmla="*/ 473 w 479"/>
                    <a:gd name="T5" fmla="*/ 60 h 224"/>
                    <a:gd name="T6" fmla="*/ 451 w 479"/>
                    <a:gd name="T7" fmla="*/ 37 h 224"/>
                    <a:gd name="T8" fmla="*/ 424 w 479"/>
                    <a:gd name="T9" fmla="*/ 19 h 224"/>
                    <a:gd name="T10" fmla="*/ 402 w 479"/>
                    <a:gd name="T11" fmla="*/ 9 h 224"/>
                    <a:gd name="T12" fmla="*/ 379 w 479"/>
                    <a:gd name="T13" fmla="*/ 2 h 224"/>
                    <a:gd name="T14" fmla="*/ 356 w 479"/>
                    <a:gd name="T15" fmla="*/ 0 h 224"/>
                    <a:gd name="T16" fmla="*/ 343 w 479"/>
                    <a:gd name="T17" fmla="*/ 2 h 224"/>
                    <a:gd name="T18" fmla="*/ 304 w 479"/>
                    <a:gd name="T19" fmla="*/ 148 h 224"/>
                    <a:gd name="T20" fmla="*/ 294 w 479"/>
                    <a:gd name="T21" fmla="*/ 30 h 224"/>
                    <a:gd name="T22" fmla="*/ 270 w 479"/>
                    <a:gd name="T23" fmla="*/ 17 h 224"/>
                    <a:gd name="T24" fmla="*/ 266 w 479"/>
                    <a:gd name="T25" fmla="*/ 40 h 224"/>
                    <a:gd name="T26" fmla="*/ 252 w 479"/>
                    <a:gd name="T27" fmla="*/ 146 h 224"/>
                    <a:gd name="T28" fmla="*/ 210 w 479"/>
                    <a:gd name="T29" fmla="*/ 0 h 224"/>
                    <a:gd name="T30" fmla="*/ 184 w 479"/>
                    <a:gd name="T31" fmla="*/ 3 h 224"/>
                    <a:gd name="T32" fmla="*/ 142 w 479"/>
                    <a:gd name="T33" fmla="*/ 11 h 224"/>
                    <a:gd name="T34" fmla="*/ 115 w 479"/>
                    <a:gd name="T35" fmla="*/ 21 h 224"/>
                    <a:gd name="T36" fmla="*/ 99 w 479"/>
                    <a:gd name="T37" fmla="*/ 31 h 224"/>
                    <a:gd name="T38" fmla="*/ 83 w 479"/>
                    <a:gd name="T39" fmla="*/ 45 h 224"/>
                    <a:gd name="T40" fmla="*/ 68 w 479"/>
                    <a:gd name="T41" fmla="*/ 64 h 224"/>
                    <a:gd name="T42" fmla="*/ 48 w 479"/>
                    <a:gd name="T43" fmla="*/ 90 h 224"/>
                    <a:gd name="T44" fmla="*/ 27 w 479"/>
                    <a:gd name="T45" fmla="*/ 117 h 224"/>
                    <a:gd name="T46" fmla="*/ 11 w 479"/>
                    <a:gd name="T47" fmla="*/ 139 h 224"/>
                    <a:gd name="T48" fmla="*/ 5 w 479"/>
                    <a:gd name="T49" fmla="*/ 151 h 224"/>
                    <a:gd name="T50" fmla="*/ 2 w 479"/>
                    <a:gd name="T51" fmla="*/ 160 h 224"/>
                    <a:gd name="T52" fmla="*/ 2 w 479"/>
                    <a:gd name="T53" fmla="*/ 170 h 224"/>
                    <a:gd name="T54" fmla="*/ 10 w 479"/>
                    <a:gd name="T55" fmla="*/ 193 h 224"/>
                    <a:gd name="T56" fmla="*/ 27 w 479"/>
                    <a:gd name="T57" fmla="*/ 218 h 224"/>
                    <a:gd name="T58" fmla="*/ 39 w 479"/>
                    <a:gd name="T59" fmla="*/ 219 h 224"/>
                    <a:gd name="T60" fmla="*/ 64 w 479"/>
                    <a:gd name="T61" fmla="*/ 218 h 224"/>
                    <a:gd name="T62" fmla="*/ 115 w 479"/>
                    <a:gd name="T63" fmla="*/ 209 h 224"/>
                    <a:gd name="T64" fmla="*/ 136 w 479"/>
                    <a:gd name="T65" fmla="*/ 224 h 224"/>
                    <a:gd name="T66" fmla="*/ 155 w 479"/>
                    <a:gd name="T67" fmla="*/ 145 h 224"/>
                    <a:gd name="T68" fmla="*/ 185 w 479"/>
                    <a:gd name="T69" fmla="*/ 164 h 224"/>
                    <a:gd name="T70" fmla="*/ 221 w 479"/>
                    <a:gd name="T71" fmla="*/ 179 h 224"/>
                    <a:gd name="T72" fmla="*/ 266 w 479"/>
                    <a:gd name="T73" fmla="*/ 191 h 224"/>
                    <a:gd name="T74" fmla="*/ 311 w 479"/>
                    <a:gd name="T75" fmla="*/ 197 h 224"/>
                    <a:gd name="T76" fmla="*/ 347 w 479"/>
                    <a:gd name="T77" fmla="*/ 198 h 224"/>
                    <a:gd name="T78" fmla="*/ 378 w 479"/>
                    <a:gd name="T79" fmla="*/ 197 h 224"/>
                    <a:gd name="T80" fmla="*/ 406 w 479"/>
                    <a:gd name="T81" fmla="*/ 224 h 224"/>
                    <a:gd name="T82" fmla="*/ 413 w 479"/>
                    <a:gd name="T83" fmla="*/ 126 h 224"/>
                    <a:gd name="T84" fmla="*/ 415 w 479"/>
                    <a:gd name="T85" fmla="*/ 125 h 224"/>
                    <a:gd name="T86" fmla="*/ 417 w 479"/>
                    <a:gd name="T87" fmla="*/ 125 h 224"/>
                    <a:gd name="T88" fmla="*/ 418 w 479"/>
                    <a:gd name="T89" fmla="*/ 139 h 224"/>
                    <a:gd name="T90" fmla="*/ 417 w 479"/>
                    <a:gd name="T91" fmla="*/ 184 h 224"/>
                    <a:gd name="T92" fmla="*/ 474 w 479"/>
                    <a:gd name="T93" fmla="*/ 224 h 224"/>
                    <a:gd name="T94" fmla="*/ 97 w 479"/>
                    <a:gd name="T95" fmla="*/ 144 h 224"/>
                    <a:gd name="T96" fmla="*/ 115 w 479"/>
                    <a:gd name="T97" fmla="*/ 123 h 224"/>
                    <a:gd name="T98" fmla="*/ 121 w 479"/>
                    <a:gd name="T99" fmla="*/ 116 h 224"/>
                    <a:gd name="T100" fmla="*/ 127 w 479"/>
                    <a:gd name="T101" fmla="*/ 119 h 224"/>
                    <a:gd name="T102" fmla="*/ 130 w 479"/>
                    <a:gd name="T103" fmla="*/ 123 h 224"/>
                    <a:gd name="T104" fmla="*/ 115 w 479"/>
                    <a:gd name="T105" fmla="*/ 194 h 224"/>
                    <a:gd name="T106" fmla="*/ 98 w 479"/>
                    <a:gd name="T107" fmla="*/ 183 h 224"/>
                    <a:gd name="T108" fmla="*/ 87 w 479"/>
                    <a:gd name="T109" fmla="*/ 1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9" h="224">
                      <a:moveTo>
                        <a:pt x="474" y="224"/>
                      </a:moveTo>
                      <a:lnTo>
                        <a:pt x="478" y="171"/>
                      </a:lnTo>
                      <a:lnTo>
                        <a:pt x="479" y="123"/>
                      </a:lnTo>
                      <a:lnTo>
                        <a:pt x="479" y="86"/>
                      </a:lnTo>
                      <a:lnTo>
                        <a:pt x="478" y="67"/>
                      </a:lnTo>
                      <a:lnTo>
                        <a:pt x="473" y="60"/>
                      </a:lnTo>
                      <a:lnTo>
                        <a:pt x="465" y="50"/>
                      </a:lnTo>
                      <a:lnTo>
                        <a:pt x="451" y="37"/>
                      </a:lnTo>
                      <a:lnTo>
                        <a:pt x="433" y="25"/>
                      </a:lnTo>
                      <a:lnTo>
                        <a:pt x="424" y="19"/>
                      </a:lnTo>
                      <a:lnTo>
                        <a:pt x="413" y="14"/>
                      </a:lnTo>
                      <a:lnTo>
                        <a:pt x="402" y="9"/>
                      </a:lnTo>
                      <a:lnTo>
                        <a:pt x="391" y="5"/>
                      </a:lnTo>
                      <a:lnTo>
                        <a:pt x="379" y="2"/>
                      </a:lnTo>
                      <a:lnTo>
                        <a:pt x="368" y="0"/>
                      </a:lnTo>
                      <a:lnTo>
                        <a:pt x="356" y="0"/>
                      </a:lnTo>
                      <a:lnTo>
                        <a:pt x="345" y="0"/>
                      </a:lnTo>
                      <a:lnTo>
                        <a:pt x="343" y="2"/>
                      </a:lnTo>
                      <a:lnTo>
                        <a:pt x="336" y="5"/>
                      </a:lnTo>
                      <a:lnTo>
                        <a:pt x="304" y="148"/>
                      </a:lnTo>
                      <a:lnTo>
                        <a:pt x="291" y="42"/>
                      </a:lnTo>
                      <a:lnTo>
                        <a:pt x="294" y="30"/>
                      </a:lnTo>
                      <a:lnTo>
                        <a:pt x="288" y="17"/>
                      </a:lnTo>
                      <a:lnTo>
                        <a:pt x="270" y="17"/>
                      </a:lnTo>
                      <a:lnTo>
                        <a:pt x="263" y="30"/>
                      </a:lnTo>
                      <a:lnTo>
                        <a:pt x="266" y="40"/>
                      </a:lnTo>
                      <a:lnTo>
                        <a:pt x="253" y="140"/>
                      </a:lnTo>
                      <a:lnTo>
                        <a:pt x="252" y="146"/>
                      </a:lnTo>
                      <a:lnTo>
                        <a:pt x="212" y="0"/>
                      </a:lnTo>
                      <a:lnTo>
                        <a:pt x="210" y="0"/>
                      </a:lnTo>
                      <a:lnTo>
                        <a:pt x="207" y="0"/>
                      </a:lnTo>
                      <a:lnTo>
                        <a:pt x="184" y="3"/>
                      </a:lnTo>
                      <a:lnTo>
                        <a:pt x="162" y="6"/>
                      </a:lnTo>
                      <a:lnTo>
                        <a:pt x="142" y="11"/>
                      </a:lnTo>
                      <a:lnTo>
                        <a:pt x="124" y="17"/>
                      </a:lnTo>
                      <a:lnTo>
                        <a:pt x="115" y="21"/>
                      </a:lnTo>
                      <a:lnTo>
                        <a:pt x="106" y="25"/>
                      </a:lnTo>
                      <a:lnTo>
                        <a:pt x="99" y="31"/>
                      </a:lnTo>
                      <a:lnTo>
                        <a:pt x="90" y="37"/>
                      </a:lnTo>
                      <a:lnTo>
                        <a:pt x="83" y="45"/>
                      </a:lnTo>
                      <a:lnTo>
                        <a:pt x="75" y="55"/>
                      </a:lnTo>
                      <a:lnTo>
                        <a:pt x="68" y="64"/>
                      </a:lnTo>
                      <a:lnTo>
                        <a:pt x="61" y="75"/>
                      </a:lnTo>
                      <a:lnTo>
                        <a:pt x="48" y="90"/>
                      </a:lnTo>
                      <a:lnTo>
                        <a:pt x="37" y="104"/>
                      </a:lnTo>
                      <a:lnTo>
                        <a:pt x="27" y="117"/>
                      </a:lnTo>
                      <a:lnTo>
                        <a:pt x="17" y="132"/>
                      </a:lnTo>
                      <a:lnTo>
                        <a:pt x="11" y="139"/>
                      </a:lnTo>
                      <a:lnTo>
                        <a:pt x="7" y="145"/>
                      </a:lnTo>
                      <a:lnTo>
                        <a:pt x="5" y="151"/>
                      </a:lnTo>
                      <a:lnTo>
                        <a:pt x="3" y="156"/>
                      </a:lnTo>
                      <a:lnTo>
                        <a:pt x="2" y="160"/>
                      </a:lnTo>
                      <a:lnTo>
                        <a:pt x="0" y="166"/>
                      </a:lnTo>
                      <a:lnTo>
                        <a:pt x="2" y="170"/>
                      </a:lnTo>
                      <a:lnTo>
                        <a:pt x="2" y="175"/>
                      </a:lnTo>
                      <a:lnTo>
                        <a:pt x="10" y="193"/>
                      </a:lnTo>
                      <a:lnTo>
                        <a:pt x="23" y="216"/>
                      </a:lnTo>
                      <a:lnTo>
                        <a:pt x="27" y="218"/>
                      </a:lnTo>
                      <a:lnTo>
                        <a:pt x="33" y="219"/>
                      </a:lnTo>
                      <a:lnTo>
                        <a:pt x="39" y="219"/>
                      </a:lnTo>
                      <a:lnTo>
                        <a:pt x="47" y="219"/>
                      </a:lnTo>
                      <a:lnTo>
                        <a:pt x="64" y="218"/>
                      </a:lnTo>
                      <a:lnTo>
                        <a:pt x="81" y="216"/>
                      </a:lnTo>
                      <a:lnTo>
                        <a:pt x="115" y="209"/>
                      </a:lnTo>
                      <a:lnTo>
                        <a:pt x="135" y="205"/>
                      </a:lnTo>
                      <a:lnTo>
                        <a:pt x="136" y="224"/>
                      </a:lnTo>
                      <a:lnTo>
                        <a:pt x="166" y="224"/>
                      </a:lnTo>
                      <a:lnTo>
                        <a:pt x="155" y="145"/>
                      </a:lnTo>
                      <a:lnTo>
                        <a:pt x="162" y="151"/>
                      </a:lnTo>
                      <a:lnTo>
                        <a:pt x="185" y="164"/>
                      </a:lnTo>
                      <a:lnTo>
                        <a:pt x="202" y="171"/>
                      </a:lnTo>
                      <a:lnTo>
                        <a:pt x="221" y="179"/>
                      </a:lnTo>
                      <a:lnTo>
                        <a:pt x="242" y="185"/>
                      </a:lnTo>
                      <a:lnTo>
                        <a:pt x="266" y="191"/>
                      </a:lnTo>
                      <a:lnTo>
                        <a:pt x="290" y="195"/>
                      </a:lnTo>
                      <a:lnTo>
                        <a:pt x="311" y="197"/>
                      </a:lnTo>
                      <a:lnTo>
                        <a:pt x="331" y="198"/>
                      </a:lnTo>
                      <a:lnTo>
                        <a:pt x="347" y="198"/>
                      </a:lnTo>
                      <a:lnTo>
                        <a:pt x="370" y="198"/>
                      </a:lnTo>
                      <a:lnTo>
                        <a:pt x="378" y="197"/>
                      </a:lnTo>
                      <a:lnTo>
                        <a:pt x="378" y="224"/>
                      </a:lnTo>
                      <a:lnTo>
                        <a:pt x="406" y="224"/>
                      </a:lnTo>
                      <a:lnTo>
                        <a:pt x="413" y="127"/>
                      </a:lnTo>
                      <a:lnTo>
                        <a:pt x="413" y="126"/>
                      </a:lnTo>
                      <a:lnTo>
                        <a:pt x="414" y="126"/>
                      </a:lnTo>
                      <a:lnTo>
                        <a:pt x="415" y="125"/>
                      </a:lnTo>
                      <a:lnTo>
                        <a:pt x="416" y="124"/>
                      </a:lnTo>
                      <a:lnTo>
                        <a:pt x="417" y="125"/>
                      </a:lnTo>
                      <a:lnTo>
                        <a:pt x="417" y="129"/>
                      </a:lnTo>
                      <a:lnTo>
                        <a:pt x="418" y="139"/>
                      </a:lnTo>
                      <a:lnTo>
                        <a:pt x="418" y="151"/>
                      </a:lnTo>
                      <a:lnTo>
                        <a:pt x="417" y="184"/>
                      </a:lnTo>
                      <a:lnTo>
                        <a:pt x="416" y="224"/>
                      </a:lnTo>
                      <a:lnTo>
                        <a:pt x="474" y="224"/>
                      </a:lnTo>
                      <a:close/>
                      <a:moveTo>
                        <a:pt x="80" y="164"/>
                      </a:moveTo>
                      <a:lnTo>
                        <a:pt x="97" y="144"/>
                      </a:lnTo>
                      <a:lnTo>
                        <a:pt x="110" y="129"/>
                      </a:lnTo>
                      <a:lnTo>
                        <a:pt x="115" y="123"/>
                      </a:lnTo>
                      <a:lnTo>
                        <a:pt x="119" y="118"/>
                      </a:lnTo>
                      <a:lnTo>
                        <a:pt x="121" y="116"/>
                      </a:lnTo>
                      <a:lnTo>
                        <a:pt x="124" y="116"/>
                      </a:lnTo>
                      <a:lnTo>
                        <a:pt x="127" y="119"/>
                      </a:lnTo>
                      <a:lnTo>
                        <a:pt x="130" y="123"/>
                      </a:lnTo>
                      <a:lnTo>
                        <a:pt x="130" y="123"/>
                      </a:lnTo>
                      <a:lnTo>
                        <a:pt x="135" y="204"/>
                      </a:lnTo>
                      <a:lnTo>
                        <a:pt x="115" y="194"/>
                      </a:lnTo>
                      <a:lnTo>
                        <a:pt x="102" y="186"/>
                      </a:lnTo>
                      <a:lnTo>
                        <a:pt x="98" y="183"/>
                      </a:lnTo>
                      <a:lnTo>
                        <a:pt x="92" y="179"/>
                      </a:lnTo>
                      <a:lnTo>
                        <a:pt x="87" y="172"/>
                      </a:lnTo>
                      <a:lnTo>
                        <a:pt x="80" y="164"/>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2" name="Freeform 168">
                  <a:extLst>
                    <a:ext uri="{FF2B5EF4-FFF2-40B4-BE49-F238E27FC236}">
                      <a16:creationId xmlns:a16="http://schemas.microsoft.com/office/drawing/2014/main" id="{D593CEAA-7F4E-2975-173A-49ACD1BDDA59}"/>
                    </a:ext>
                  </a:extLst>
                </p:cNvPr>
                <p:cNvSpPr>
                  <a:spLocks/>
                </p:cNvSpPr>
                <p:nvPr/>
              </p:nvSpPr>
              <p:spPr bwMode="auto">
                <a:xfrm>
                  <a:off x="4922838" y="501650"/>
                  <a:ext cx="50800" cy="101600"/>
                </a:xfrm>
                <a:custGeom>
                  <a:avLst/>
                  <a:gdLst>
                    <a:gd name="T0" fmla="*/ 0 w 126"/>
                    <a:gd name="T1" fmla="*/ 255 h 255"/>
                    <a:gd name="T2" fmla="*/ 55 w 126"/>
                    <a:gd name="T3" fmla="*/ 255 h 255"/>
                    <a:gd name="T4" fmla="*/ 126 w 126"/>
                    <a:gd name="T5" fmla="*/ 0 h 255"/>
                    <a:gd name="T6" fmla="*/ 9 w 126"/>
                    <a:gd name="T7" fmla="*/ 0 h 255"/>
                    <a:gd name="T8" fmla="*/ 0 w 126"/>
                    <a:gd name="T9" fmla="*/ 255 h 255"/>
                  </a:gdLst>
                  <a:ahLst/>
                  <a:cxnLst>
                    <a:cxn ang="0">
                      <a:pos x="T0" y="T1"/>
                    </a:cxn>
                    <a:cxn ang="0">
                      <a:pos x="T2" y="T3"/>
                    </a:cxn>
                    <a:cxn ang="0">
                      <a:pos x="T4" y="T5"/>
                    </a:cxn>
                    <a:cxn ang="0">
                      <a:pos x="T6" y="T7"/>
                    </a:cxn>
                    <a:cxn ang="0">
                      <a:pos x="T8" y="T9"/>
                    </a:cxn>
                  </a:cxnLst>
                  <a:rect l="0" t="0" r="r" b="b"/>
                  <a:pathLst>
                    <a:path w="126" h="255">
                      <a:moveTo>
                        <a:pt x="0" y="255"/>
                      </a:moveTo>
                      <a:lnTo>
                        <a:pt x="55" y="255"/>
                      </a:lnTo>
                      <a:lnTo>
                        <a:pt x="126" y="0"/>
                      </a:lnTo>
                      <a:lnTo>
                        <a:pt x="9" y="0"/>
                      </a:lnTo>
                      <a:lnTo>
                        <a:pt x="0" y="255"/>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3" name="Freeform 169">
                  <a:extLst>
                    <a:ext uri="{FF2B5EF4-FFF2-40B4-BE49-F238E27FC236}">
                      <a16:creationId xmlns:a16="http://schemas.microsoft.com/office/drawing/2014/main" id="{AB24FFE4-9AA3-76A0-F65A-6A459392B077}"/>
                    </a:ext>
                  </a:extLst>
                </p:cNvPr>
                <p:cNvSpPr>
                  <a:spLocks/>
                </p:cNvSpPr>
                <p:nvPr/>
              </p:nvSpPr>
              <p:spPr bwMode="auto">
                <a:xfrm>
                  <a:off x="4873626" y="217488"/>
                  <a:ext cx="76200" cy="96838"/>
                </a:xfrm>
                <a:custGeom>
                  <a:avLst/>
                  <a:gdLst>
                    <a:gd name="T0" fmla="*/ 5 w 191"/>
                    <a:gd name="T1" fmla="*/ 98 h 243"/>
                    <a:gd name="T2" fmla="*/ 3 w 191"/>
                    <a:gd name="T3" fmla="*/ 102 h 243"/>
                    <a:gd name="T4" fmla="*/ 0 w 191"/>
                    <a:gd name="T5" fmla="*/ 116 h 243"/>
                    <a:gd name="T6" fmla="*/ 0 w 191"/>
                    <a:gd name="T7" fmla="*/ 140 h 243"/>
                    <a:gd name="T8" fmla="*/ 3 w 191"/>
                    <a:gd name="T9" fmla="*/ 154 h 243"/>
                    <a:gd name="T10" fmla="*/ 5 w 191"/>
                    <a:gd name="T11" fmla="*/ 158 h 243"/>
                    <a:gd name="T12" fmla="*/ 8 w 191"/>
                    <a:gd name="T13" fmla="*/ 158 h 243"/>
                    <a:gd name="T14" fmla="*/ 11 w 191"/>
                    <a:gd name="T15" fmla="*/ 155 h 243"/>
                    <a:gd name="T16" fmla="*/ 15 w 191"/>
                    <a:gd name="T17" fmla="*/ 162 h 243"/>
                    <a:gd name="T18" fmla="*/ 22 w 191"/>
                    <a:gd name="T19" fmla="*/ 180 h 243"/>
                    <a:gd name="T20" fmla="*/ 32 w 191"/>
                    <a:gd name="T21" fmla="*/ 196 h 243"/>
                    <a:gd name="T22" fmla="*/ 44 w 191"/>
                    <a:gd name="T23" fmla="*/ 210 h 243"/>
                    <a:gd name="T24" fmla="*/ 62 w 191"/>
                    <a:gd name="T25" fmla="*/ 228 h 243"/>
                    <a:gd name="T26" fmla="*/ 81 w 191"/>
                    <a:gd name="T27" fmla="*/ 239 h 243"/>
                    <a:gd name="T28" fmla="*/ 92 w 191"/>
                    <a:gd name="T29" fmla="*/ 243 h 243"/>
                    <a:gd name="T30" fmla="*/ 102 w 191"/>
                    <a:gd name="T31" fmla="*/ 243 h 243"/>
                    <a:gd name="T32" fmla="*/ 115 w 191"/>
                    <a:gd name="T33" fmla="*/ 239 h 243"/>
                    <a:gd name="T34" fmla="*/ 128 w 191"/>
                    <a:gd name="T35" fmla="*/ 233 h 243"/>
                    <a:gd name="T36" fmla="*/ 140 w 191"/>
                    <a:gd name="T37" fmla="*/ 223 h 243"/>
                    <a:gd name="T38" fmla="*/ 152 w 191"/>
                    <a:gd name="T39" fmla="*/ 211 h 243"/>
                    <a:gd name="T40" fmla="*/ 163 w 191"/>
                    <a:gd name="T41" fmla="*/ 196 h 243"/>
                    <a:gd name="T42" fmla="*/ 170 w 191"/>
                    <a:gd name="T43" fmla="*/ 179 h 243"/>
                    <a:gd name="T44" fmla="*/ 177 w 191"/>
                    <a:gd name="T45" fmla="*/ 158 h 243"/>
                    <a:gd name="T46" fmla="*/ 179 w 191"/>
                    <a:gd name="T47" fmla="*/ 152 h 243"/>
                    <a:gd name="T48" fmla="*/ 182 w 191"/>
                    <a:gd name="T49" fmla="*/ 157 h 243"/>
                    <a:gd name="T50" fmla="*/ 186 w 191"/>
                    <a:gd name="T51" fmla="*/ 157 h 243"/>
                    <a:gd name="T52" fmla="*/ 188 w 191"/>
                    <a:gd name="T53" fmla="*/ 153 h 243"/>
                    <a:gd name="T54" fmla="*/ 191 w 191"/>
                    <a:gd name="T55" fmla="*/ 139 h 243"/>
                    <a:gd name="T56" fmla="*/ 191 w 191"/>
                    <a:gd name="T57" fmla="*/ 115 h 243"/>
                    <a:gd name="T58" fmla="*/ 188 w 191"/>
                    <a:gd name="T59" fmla="*/ 101 h 243"/>
                    <a:gd name="T60" fmla="*/ 186 w 191"/>
                    <a:gd name="T61" fmla="*/ 97 h 243"/>
                    <a:gd name="T62" fmla="*/ 182 w 191"/>
                    <a:gd name="T63" fmla="*/ 96 h 243"/>
                    <a:gd name="T64" fmla="*/ 181 w 191"/>
                    <a:gd name="T65" fmla="*/ 85 h 243"/>
                    <a:gd name="T66" fmla="*/ 178 w 191"/>
                    <a:gd name="T67" fmla="*/ 73 h 243"/>
                    <a:gd name="T68" fmla="*/ 171 w 191"/>
                    <a:gd name="T69" fmla="*/ 75 h 243"/>
                    <a:gd name="T70" fmla="*/ 160 w 191"/>
                    <a:gd name="T71" fmla="*/ 74 h 243"/>
                    <a:gd name="T72" fmla="*/ 132 w 191"/>
                    <a:gd name="T73" fmla="*/ 63 h 243"/>
                    <a:gd name="T74" fmla="*/ 115 w 191"/>
                    <a:gd name="T75" fmla="*/ 56 h 243"/>
                    <a:gd name="T76" fmla="*/ 129 w 191"/>
                    <a:gd name="T77" fmla="*/ 61 h 243"/>
                    <a:gd name="T78" fmla="*/ 144 w 191"/>
                    <a:gd name="T79" fmla="*/ 65 h 243"/>
                    <a:gd name="T80" fmla="*/ 157 w 191"/>
                    <a:gd name="T81" fmla="*/ 63 h 243"/>
                    <a:gd name="T82" fmla="*/ 168 w 191"/>
                    <a:gd name="T83" fmla="*/ 59 h 243"/>
                    <a:gd name="T84" fmla="*/ 180 w 191"/>
                    <a:gd name="T85" fmla="*/ 48 h 243"/>
                    <a:gd name="T86" fmla="*/ 188 w 191"/>
                    <a:gd name="T87" fmla="*/ 36 h 243"/>
                    <a:gd name="T88" fmla="*/ 186 w 191"/>
                    <a:gd name="T89" fmla="*/ 32 h 243"/>
                    <a:gd name="T90" fmla="*/ 171 w 191"/>
                    <a:gd name="T91" fmla="*/ 20 h 243"/>
                    <a:gd name="T92" fmla="*/ 156 w 191"/>
                    <a:gd name="T93" fmla="*/ 12 h 243"/>
                    <a:gd name="T94" fmla="*/ 136 w 191"/>
                    <a:gd name="T95" fmla="*/ 4 h 243"/>
                    <a:gd name="T96" fmla="*/ 111 w 191"/>
                    <a:gd name="T97" fmla="*/ 0 h 243"/>
                    <a:gd name="T98" fmla="*/ 83 w 191"/>
                    <a:gd name="T99" fmla="*/ 2 h 243"/>
                    <a:gd name="T100" fmla="*/ 51 w 191"/>
                    <a:gd name="T101" fmla="*/ 11 h 243"/>
                    <a:gd name="T102" fmla="*/ 18 w 191"/>
                    <a:gd name="T103" fmla="*/ 29 h 243"/>
                    <a:gd name="T104" fmla="*/ 7 w 191"/>
                    <a:gd name="T105" fmla="*/ 39 h 243"/>
                    <a:gd name="T106" fmla="*/ 19 w 191"/>
                    <a:gd name="T107" fmla="*/ 41 h 243"/>
                    <a:gd name="T108" fmla="*/ 14 w 191"/>
                    <a:gd name="T109" fmla="*/ 49 h 243"/>
                    <a:gd name="T110" fmla="*/ 9 w 191"/>
                    <a:gd name="T111" fmla="*/ 60 h 243"/>
                    <a:gd name="T112" fmla="*/ 8 w 191"/>
                    <a:gd name="T113" fmla="*/ 74 h 243"/>
                    <a:gd name="T114" fmla="*/ 8 w 191"/>
                    <a:gd name="T115" fmla="*/ 89 h 243"/>
                    <a:gd name="T116" fmla="*/ 7 w 191"/>
                    <a:gd name="T117"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1" h="243">
                      <a:moveTo>
                        <a:pt x="7" y="97"/>
                      </a:moveTo>
                      <a:lnTo>
                        <a:pt x="5" y="98"/>
                      </a:lnTo>
                      <a:lnTo>
                        <a:pt x="4" y="100"/>
                      </a:lnTo>
                      <a:lnTo>
                        <a:pt x="3" y="102"/>
                      </a:lnTo>
                      <a:lnTo>
                        <a:pt x="2" y="107"/>
                      </a:lnTo>
                      <a:lnTo>
                        <a:pt x="0" y="116"/>
                      </a:lnTo>
                      <a:lnTo>
                        <a:pt x="0" y="128"/>
                      </a:lnTo>
                      <a:lnTo>
                        <a:pt x="0" y="140"/>
                      </a:lnTo>
                      <a:lnTo>
                        <a:pt x="2" y="151"/>
                      </a:lnTo>
                      <a:lnTo>
                        <a:pt x="3" y="154"/>
                      </a:lnTo>
                      <a:lnTo>
                        <a:pt x="4" y="157"/>
                      </a:lnTo>
                      <a:lnTo>
                        <a:pt x="5" y="158"/>
                      </a:lnTo>
                      <a:lnTo>
                        <a:pt x="7" y="160"/>
                      </a:lnTo>
                      <a:lnTo>
                        <a:pt x="8" y="158"/>
                      </a:lnTo>
                      <a:lnTo>
                        <a:pt x="9" y="157"/>
                      </a:lnTo>
                      <a:lnTo>
                        <a:pt x="11" y="155"/>
                      </a:lnTo>
                      <a:lnTo>
                        <a:pt x="12" y="152"/>
                      </a:lnTo>
                      <a:lnTo>
                        <a:pt x="15" y="162"/>
                      </a:lnTo>
                      <a:lnTo>
                        <a:pt x="18" y="170"/>
                      </a:lnTo>
                      <a:lnTo>
                        <a:pt x="22" y="180"/>
                      </a:lnTo>
                      <a:lnTo>
                        <a:pt x="27" y="188"/>
                      </a:lnTo>
                      <a:lnTo>
                        <a:pt x="32" y="196"/>
                      </a:lnTo>
                      <a:lnTo>
                        <a:pt x="38" y="204"/>
                      </a:lnTo>
                      <a:lnTo>
                        <a:pt x="44" y="210"/>
                      </a:lnTo>
                      <a:lnTo>
                        <a:pt x="49" y="217"/>
                      </a:lnTo>
                      <a:lnTo>
                        <a:pt x="62" y="228"/>
                      </a:lnTo>
                      <a:lnTo>
                        <a:pt x="74" y="236"/>
                      </a:lnTo>
                      <a:lnTo>
                        <a:pt x="81" y="239"/>
                      </a:lnTo>
                      <a:lnTo>
                        <a:pt x="86" y="242"/>
                      </a:lnTo>
                      <a:lnTo>
                        <a:pt x="92" y="243"/>
                      </a:lnTo>
                      <a:lnTo>
                        <a:pt x="96" y="243"/>
                      </a:lnTo>
                      <a:lnTo>
                        <a:pt x="102" y="243"/>
                      </a:lnTo>
                      <a:lnTo>
                        <a:pt x="109" y="242"/>
                      </a:lnTo>
                      <a:lnTo>
                        <a:pt x="115" y="239"/>
                      </a:lnTo>
                      <a:lnTo>
                        <a:pt x="122" y="236"/>
                      </a:lnTo>
                      <a:lnTo>
                        <a:pt x="128" y="233"/>
                      </a:lnTo>
                      <a:lnTo>
                        <a:pt x="135" y="229"/>
                      </a:lnTo>
                      <a:lnTo>
                        <a:pt x="140" y="223"/>
                      </a:lnTo>
                      <a:lnTo>
                        <a:pt x="147" y="218"/>
                      </a:lnTo>
                      <a:lnTo>
                        <a:pt x="152" y="211"/>
                      </a:lnTo>
                      <a:lnTo>
                        <a:pt x="157" y="204"/>
                      </a:lnTo>
                      <a:lnTo>
                        <a:pt x="163" y="196"/>
                      </a:lnTo>
                      <a:lnTo>
                        <a:pt x="167" y="188"/>
                      </a:lnTo>
                      <a:lnTo>
                        <a:pt x="170" y="179"/>
                      </a:lnTo>
                      <a:lnTo>
                        <a:pt x="174" y="169"/>
                      </a:lnTo>
                      <a:lnTo>
                        <a:pt x="177" y="158"/>
                      </a:lnTo>
                      <a:lnTo>
                        <a:pt x="178" y="148"/>
                      </a:lnTo>
                      <a:lnTo>
                        <a:pt x="179" y="152"/>
                      </a:lnTo>
                      <a:lnTo>
                        <a:pt x="180" y="155"/>
                      </a:lnTo>
                      <a:lnTo>
                        <a:pt x="182" y="157"/>
                      </a:lnTo>
                      <a:lnTo>
                        <a:pt x="183" y="158"/>
                      </a:lnTo>
                      <a:lnTo>
                        <a:pt x="186" y="157"/>
                      </a:lnTo>
                      <a:lnTo>
                        <a:pt x="187" y="155"/>
                      </a:lnTo>
                      <a:lnTo>
                        <a:pt x="188" y="153"/>
                      </a:lnTo>
                      <a:lnTo>
                        <a:pt x="189" y="149"/>
                      </a:lnTo>
                      <a:lnTo>
                        <a:pt x="191" y="139"/>
                      </a:lnTo>
                      <a:lnTo>
                        <a:pt x="191" y="127"/>
                      </a:lnTo>
                      <a:lnTo>
                        <a:pt x="191" y="115"/>
                      </a:lnTo>
                      <a:lnTo>
                        <a:pt x="189" y="104"/>
                      </a:lnTo>
                      <a:lnTo>
                        <a:pt x="188" y="101"/>
                      </a:lnTo>
                      <a:lnTo>
                        <a:pt x="187" y="98"/>
                      </a:lnTo>
                      <a:lnTo>
                        <a:pt x="186" y="97"/>
                      </a:lnTo>
                      <a:lnTo>
                        <a:pt x="183" y="96"/>
                      </a:lnTo>
                      <a:lnTo>
                        <a:pt x="182" y="96"/>
                      </a:lnTo>
                      <a:lnTo>
                        <a:pt x="181" y="97"/>
                      </a:lnTo>
                      <a:lnTo>
                        <a:pt x="181" y="85"/>
                      </a:lnTo>
                      <a:lnTo>
                        <a:pt x="180" y="71"/>
                      </a:lnTo>
                      <a:lnTo>
                        <a:pt x="178" y="73"/>
                      </a:lnTo>
                      <a:lnTo>
                        <a:pt x="175" y="74"/>
                      </a:lnTo>
                      <a:lnTo>
                        <a:pt x="171" y="75"/>
                      </a:lnTo>
                      <a:lnTo>
                        <a:pt x="167" y="75"/>
                      </a:lnTo>
                      <a:lnTo>
                        <a:pt x="160" y="74"/>
                      </a:lnTo>
                      <a:lnTo>
                        <a:pt x="151" y="72"/>
                      </a:lnTo>
                      <a:lnTo>
                        <a:pt x="132" y="63"/>
                      </a:lnTo>
                      <a:lnTo>
                        <a:pt x="110" y="53"/>
                      </a:lnTo>
                      <a:lnTo>
                        <a:pt x="115" y="56"/>
                      </a:lnTo>
                      <a:lnTo>
                        <a:pt x="121" y="58"/>
                      </a:lnTo>
                      <a:lnTo>
                        <a:pt x="129" y="61"/>
                      </a:lnTo>
                      <a:lnTo>
                        <a:pt x="137" y="65"/>
                      </a:lnTo>
                      <a:lnTo>
                        <a:pt x="144" y="65"/>
                      </a:lnTo>
                      <a:lnTo>
                        <a:pt x="152" y="65"/>
                      </a:lnTo>
                      <a:lnTo>
                        <a:pt x="157" y="63"/>
                      </a:lnTo>
                      <a:lnTo>
                        <a:pt x="163" y="61"/>
                      </a:lnTo>
                      <a:lnTo>
                        <a:pt x="168" y="59"/>
                      </a:lnTo>
                      <a:lnTo>
                        <a:pt x="173" y="56"/>
                      </a:lnTo>
                      <a:lnTo>
                        <a:pt x="180" y="48"/>
                      </a:lnTo>
                      <a:lnTo>
                        <a:pt x="184" y="42"/>
                      </a:lnTo>
                      <a:lnTo>
                        <a:pt x="188" y="36"/>
                      </a:lnTo>
                      <a:lnTo>
                        <a:pt x="189" y="34"/>
                      </a:lnTo>
                      <a:lnTo>
                        <a:pt x="186" y="32"/>
                      </a:lnTo>
                      <a:lnTo>
                        <a:pt x="178" y="25"/>
                      </a:lnTo>
                      <a:lnTo>
                        <a:pt x="171" y="20"/>
                      </a:lnTo>
                      <a:lnTo>
                        <a:pt x="165" y="16"/>
                      </a:lnTo>
                      <a:lnTo>
                        <a:pt x="156" y="12"/>
                      </a:lnTo>
                      <a:lnTo>
                        <a:pt x="147" y="7"/>
                      </a:lnTo>
                      <a:lnTo>
                        <a:pt x="136" y="4"/>
                      </a:lnTo>
                      <a:lnTo>
                        <a:pt x="124" y="2"/>
                      </a:lnTo>
                      <a:lnTo>
                        <a:pt x="111" y="0"/>
                      </a:lnTo>
                      <a:lnTo>
                        <a:pt x="97" y="0"/>
                      </a:lnTo>
                      <a:lnTo>
                        <a:pt x="83" y="2"/>
                      </a:lnTo>
                      <a:lnTo>
                        <a:pt x="67" y="5"/>
                      </a:lnTo>
                      <a:lnTo>
                        <a:pt x="51" y="11"/>
                      </a:lnTo>
                      <a:lnTo>
                        <a:pt x="32" y="18"/>
                      </a:lnTo>
                      <a:lnTo>
                        <a:pt x="18" y="29"/>
                      </a:lnTo>
                      <a:lnTo>
                        <a:pt x="2" y="39"/>
                      </a:lnTo>
                      <a:lnTo>
                        <a:pt x="7" y="39"/>
                      </a:lnTo>
                      <a:lnTo>
                        <a:pt x="22" y="39"/>
                      </a:lnTo>
                      <a:lnTo>
                        <a:pt x="19" y="41"/>
                      </a:lnTo>
                      <a:lnTo>
                        <a:pt x="16" y="45"/>
                      </a:lnTo>
                      <a:lnTo>
                        <a:pt x="14" y="49"/>
                      </a:lnTo>
                      <a:lnTo>
                        <a:pt x="12" y="54"/>
                      </a:lnTo>
                      <a:lnTo>
                        <a:pt x="9" y="60"/>
                      </a:lnTo>
                      <a:lnTo>
                        <a:pt x="8" y="67"/>
                      </a:lnTo>
                      <a:lnTo>
                        <a:pt x="8" y="74"/>
                      </a:lnTo>
                      <a:lnTo>
                        <a:pt x="9" y="83"/>
                      </a:lnTo>
                      <a:lnTo>
                        <a:pt x="8" y="89"/>
                      </a:lnTo>
                      <a:lnTo>
                        <a:pt x="7" y="98"/>
                      </a:lnTo>
                      <a:lnTo>
                        <a:pt x="7" y="97"/>
                      </a:lnTo>
                      <a:lnTo>
                        <a:pt x="7" y="97"/>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170">
                  <a:extLst>
                    <a:ext uri="{FF2B5EF4-FFF2-40B4-BE49-F238E27FC236}">
                      <a16:creationId xmlns:a16="http://schemas.microsoft.com/office/drawing/2014/main" id="{79E2351E-08B9-A511-06FE-579AE799D7A6}"/>
                    </a:ext>
                  </a:extLst>
                </p:cNvPr>
                <p:cNvSpPr>
                  <a:spLocks/>
                </p:cNvSpPr>
                <p:nvPr/>
              </p:nvSpPr>
              <p:spPr bwMode="auto">
                <a:xfrm>
                  <a:off x="4864101" y="606425"/>
                  <a:ext cx="31750" cy="15875"/>
                </a:xfrm>
                <a:custGeom>
                  <a:avLst/>
                  <a:gdLst>
                    <a:gd name="T0" fmla="*/ 30 w 80"/>
                    <a:gd name="T1" fmla="*/ 0 h 37"/>
                    <a:gd name="T2" fmla="*/ 23 w 80"/>
                    <a:gd name="T3" fmla="*/ 6 h 37"/>
                    <a:gd name="T4" fmla="*/ 7 w 80"/>
                    <a:gd name="T5" fmla="*/ 18 h 37"/>
                    <a:gd name="T6" fmla="*/ 5 w 80"/>
                    <a:gd name="T7" fmla="*/ 21 h 37"/>
                    <a:gd name="T8" fmla="*/ 2 w 80"/>
                    <a:gd name="T9" fmla="*/ 24 h 37"/>
                    <a:gd name="T10" fmla="*/ 1 w 80"/>
                    <a:gd name="T11" fmla="*/ 27 h 37"/>
                    <a:gd name="T12" fmla="*/ 0 w 80"/>
                    <a:gd name="T13" fmla="*/ 31 h 37"/>
                    <a:gd name="T14" fmla="*/ 1 w 80"/>
                    <a:gd name="T15" fmla="*/ 33 h 37"/>
                    <a:gd name="T16" fmla="*/ 3 w 80"/>
                    <a:gd name="T17" fmla="*/ 35 h 37"/>
                    <a:gd name="T18" fmla="*/ 7 w 80"/>
                    <a:gd name="T19" fmla="*/ 36 h 37"/>
                    <a:gd name="T20" fmla="*/ 13 w 80"/>
                    <a:gd name="T21" fmla="*/ 37 h 37"/>
                    <a:gd name="T22" fmla="*/ 20 w 80"/>
                    <a:gd name="T23" fmla="*/ 37 h 37"/>
                    <a:gd name="T24" fmla="*/ 28 w 80"/>
                    <a:gd name="T25" fmla="*/ 36 h 37"/>
                    <a:gd name="T26" fmla="*/ 34 w 80"/>
                    <a:gd name="T27" fmla="*/ 35 h 37"/>
                    <a:gd name="T28" fmla="*/ 40 w 80"/>
                    <a:gd name="T29" fmla="*/ 33 h 37"/>
                    <a:gd name="T30" fmla="*/ 51 w 80"/>
                    <a:gd name="T31" fmla="*/ 27 h 37"/>
                    <a:gd name="T32" fmla="*/ 60 w 80"/>
                    <a:gd name="T33" fmla="*/ 21 h 37"/>
                    <a:gd name="T34" fmla="*/ 64 w 80"/>
                    <a:gd name="T35" fmla="*/ 19 h 37"/>
                    <a:gd name="T36" fmla="*/ 66 w 80"/>
                    <a:gd name="T37" fmla="*/ 20 h 37"/>
                    <a:gd name="T38" fmla="*/ 66 w 80"/>
                    <a:gd name="T39" fmla="*/ 21 h 37"/>
                    <a:gd name="T40" fmla="*/ 67 w 80"/>
                    <a:gd name="T41" fmla="*/ 22 h 37"/>
                    <a:gd name="T42" fmla="*/ 72 w 80"/>
                    <a:gd name="T43" fmla="*/ 21 h 37"/>
                    <a:gd name="T44" fmla="*/ 78 w 80"/>
                    <a:gd name="T45" fmla="*/ 20 h 37"/>
                    <a:gd name="T46" fmla="*/ 80 w 80"/>
                    <a:gd name="T47" fmla="*/ 6 h 37"/>
                    <a:gd name="T48" fmla="*/ 79 w 80"/>
                    <a:gd name="T49" fmla="*/ 2 h 37"/>
                    <a:gd name="T50" fmla="*/ 80 w 80"/>
                    <a:gd name="T51" fmla="*/ 0 h 37"/>
                    <a:gd name="T52" fmla="*/ 30 w 80"/>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37">
                      <a:moveTo>
                        <a:pt x="30" y="0"/>
                      </a:moveTo>
                      <a:lnTo>
                        <a:pt x="23" y="6"/>
                      </a:lnTo>
                      <a:lnTo>
                        <a:pt x="7" y="18"/>
                      </a:lnTo>
                      <a:lnTo>
                        <a:pt x="5" y="21"/>
                      </a:lnTo>
                      <a:lnTo>
                        <a:pt x="2" y="24"/>
                      </a:lnTo>
                      <a:lnTo>
                        <a:pt x="1" y="27"/>
                      </a:lnTo>
                      <a:lnTo>
                        <a:pt x="0" y="31"/>
                      </a:lnTo>
                      <a:lnTo>
                        <a:pt x="1" y="33"/>
                      </a:lnTo>
                      <a:lnTo>
                        <a:pt x="3" y="35"/>
                      </a:lnTo>
                      <a:lnTo>
                        <a:pt x="7" y="36"/>
                      </a:lnTo>
                      <a:lnTo>
                        <a:pt x="13" y="37"/>
                      </a:lnTo>
                      <a:lnTo>
                        <a:pt x="20" y="37"/>
                      </a:lnTo>
                      <a:lnTo>
                        <a:pt x="28" y="36"/>
                      </a:lnTo>
                      <a:lnTo>
                        <a:pt x="34" y="35"/>
                      </a:lnTo>
                      <a:lnTo>
                        <a:pt x="40" y="33"/>
                      </a:lnTo>
                      <a:lnTo>
                        <a:pt x="51" y="27"/>
                      </a:lnTo>
                      <a:lnTo>
                        <a:pt x="60" y="21"/>
                      </a:lnTo>
                      <a:lnTo>
                        <a:pt x="64" y="19"/>
                      </a:lnTo>
                      <a:lnTo>
                        <a:pt x="66" y="20"/>
                      </a:lnTo>
                      <a:lnTo>
                        <a:pt x="66" y="21"/>
                      </a:lnTo>
                      <a:lnTo>
                        <a:pt x="67" y="22"/>
                      </a:lnTo>
                      <a:lnTo>
                        <a:pt x="72" y="21"/>
                      </a:lnTo>
                      <a:lnTo>
                        <a:pt x="78" y="20"/>
                      </a:lnTo>
                      <a:lnTo>
                        <a:pt x="80" y="6"/>
                      </a:lnTo>
                      <a:lnTo>
                        <a:pt x="79" y="2"/>
                      </a:lnTo>
                      <a:lnTo>
                        <a:pt x="80" y="0"/>
                      </a:lnTo>
                      <a:lnTo>
                        <a:pt x="30" y="0"/>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171">
                  <a:extLst>
                    <a:ext uri="{FF2B5EF4-FFF2-40B4-BE49-F238E27FC236}">
                      <a16:creationId xmlns:a16="http://schemas.microsoft.com/office/drawing/2014/main" id="{6230D5CE-0DF9-51BA-9BD8-9915A62CC89D}"/>
                    </a:ext>
                  </a:extLst>
                </p:cNvPr>
                <p:cNvSpPr>
                  <a:spLocks/>
                </p:cNvSpPr>
                <p:nvPr/>
              </p:nvSpPr>
              <p:spPr bwMode="auto">
                <a:xfrm>
                  <a:off x="4926013" y="606425"/>
                  <a:ext cx="31750" cy="15875"/>
                </a:xfrm>
                <a:custGeom>
                  <a:avLst/>
                  <a:gdLst>
                    <a:gd name="T0" fmla="*/ 50 w 80"/>
                    <a:gd name="T1" fmla="*/ 0 h 37"/>
                    <a:gd name="T2" fmla="*/ 0 w 80"/>
                    <a:gd name="T3" fmla="*/ 0 h 37"/>
                    <a:gd name="T4" fmla="*/ 1 w 80"/>
                    <a:gd name="T5" fmla="*/ 2 h 37"/>
                    <a:gd name="T6" fmla="*/ 0 w 80"/>
                    <a:gd name="T7" fmla="*/ 6 h 37"/>
                    <a:gd name="T8" fmla="*/ 3 w 80"/>
                    <a:gd name="T9" fmla="*/ 20 h 37"/>
                    <a:gd name="T10" fmla="*/ 8 w 80"/>
                    <a:gd name="T11" fmla="*/ 21 h 37"/>
                    <a:gd name="T12" fmla="*/ 13 w 80"/>
                    <a:gd name="T13" fmla="*/ 22 h 37"/>
                    <a:gd name="T14" fmla="*/ 14 w 80"/>
                    <a:gd name="T15" fmla="*/ 21 h 37"/>
                    <a:gd name="T16" fmla="*/ 14 w 80"/>
                    <a:gd name="T17" fmla="*/ 20 h 37"/>
                    <a:gd name="T18" fmla="*/ 17 w 80"/>
                    <a:gd name="T19" fmla="*/ 19 h 37"/>
                    <a:gd name="T20" fmla="*/ 20 w 80"/>
                    <a:gd name="T21" fmla="*/ 21 h 37"/>
                    <a:gd name="T22" fmla="*/ 30 w 80"/>
                    <a:gd name="T23" fmla="*/ 27 h 37"/>
                    <a:gd name="T24" fmla="*/ 40 w 80"/>
                    <a:gd name="T25" fmla="*/ 33 h 37"/>
                    <a:gd name="T26" fmla="*/ 46 w 80"/>
                    <a:gd name="T27" fmla="*/ 35 h 37"/>
                    <a:gd name="T28" fmla="*/ 52 w 80"/>
                    <a:gd name="T29" fmla="*/ 36 h 37"/>
                    <a:gd name="T30" fmla="*/ 60 w 80"/>
                    <a:gd name="T31" fmla="*/ 37 h 37"/>
                    <a:gd name="T32" fmla="*/ 67 w 80"/>
                    <a:gd name="T33" fmla="*/ 37 h 37"/>
                    <a:gd name="T34" fmla="*/ 73 w 80"/>
                    <a:gd name="T35" fmla="*/ 36 h 37"/>
                    <a:gd name="T36" fmla="*/ 77 w 80"/>
                    <a:gd name="T37" fmla="*/ 35 h 37"/>
                    <a:gd name="T38" fmla="*/ 79 w 80"/>
                    <a:gd name="T39" fmla="*/ 33 h 37"/>
                    <a:gd name="T40" fmla="*/ 80 w 80"/>
                    <a:gd name="T41" fmla="*/ 31 h 37"/>
                    <a:gd name="T42" fmla="*/ 79 w 80"/>
                    <a:gd name="T43" fmla="*/ 27 h 37"/>
                    <a:gd name="T44" fmla="*/ 78 w 80"/>
                    <a:gd name="T45" fmla="*/ 24 h 37"/>
                    <a:gd name="T46" fmla="*/ 75 w 80"/>
                    <a:gd name="T47" fmla="*/ 21 h 37"/>
                    <a:gd name="T48" fmla="*/ 72 w 80"/>
                    <a:gd name="T49" fmla="*/ 18 h 37"/>
                    <a:gd name="T50" fmla="*/ 58 w 80"/>
                    <a:gd name="T51" fmla="*/ 6 h 37"/>
                    <a:gd name="T52" fmla="*/ 50 w 80"/>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37">
                      <a:moveTo>
                        <a:pt x="50" y="0"/>
                      </a:moveTo>
                      <a:lnTo>
                        <a:pt x="0" y="0"/>
                      </a:lnTo>
                      <a:lnTo>
                        <a:pt x="1" y="2"/>
                      </a:lnTo>
                      <a:lnTo>
                        <a:pt x="0" y="6"/>
                      </a:lnTo>
                      <a:lnTo>
                        <a:pt x="3" y="20"/>
                      </a:lnTo>
                      <a:lnTo>
                        <a:pt x="8" y="21"/>
                      </a:lnTo>
                      <a:lnTo>
                        <a:pt x="13" y="22"/>
                      </a:lnTo>
                      <a:lnTo>
                        <a:pt x="14" y="21"/>
                      </a:lnTo>
                      <a:lnTo>
                        <a:pt x="14" y="20"/>
                      </a:lnTo>
                      <a:lnTo>
                        <a:pt x="17" y="19"/>
                      </a:lnTo>
                      <a:lnTo>
                        <a:pt x="20" y="21"/>
                      </a:lnTo>
                      <a:lnTo>
                        <a:pt x="30" y="27"/>
                      </a:lnTo>
                      <a:lnTo>
                        <a:pt x="40" y="33"/>
                      </a:lnTo>
                      <a:lnTo>
                        <a:pt x="46" y="35"/>
                      </a:lnTo>
                      <a:lnTo>
                        <a:pt x="52" y="36"/>
                      </a:lnTo>
                      <a:lnTo>
                        <a:pt x="60" y="37"/>
                      </a:lnTo>
                      <a:lnTo>
                        <a:pt x="67" y="37"/>
                      </a:lnTo>
                      <a:lnTo>
                        <a:pt x="73" y="36"/>
                      </a:lnTo>
                      <a:lnTo>
                        <a:pt x="77" y="35"/>
                      </a:lnTo>
                      <a:lnTo>
                        <a:pt x="79" y="33"/>
                      </a:lnTo>
                      <a:lnTo>
                        <a:pt x="80" y="31"/>
                      </a:lnTo>
                      <a:lnTo>
                        <a:pt x="79" y="27"/>
                      </a:lnTo>
                      <a:lnTo>
                        <a:pt x="78" y="24"/>
                      </a:lnTo>
                      <a:lnTo>
                        <a:pt x="75" y="21"/>
                      </a:lnTo>
                      <a:lnTo>
                        <a:pt x="72" y="18"/>
                      </a:lnTo>
                      <a:lnTo>
                        <a:pt x="58" y="6"/>
                      </a:lnTo>
                      <a:lnTo>
                        <a:pt x="50" y="0"/>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172">
                  <a:extLst>
                    <a:ext uri="{FF2B5EF4-FFF2-40B4-BE49-F238E27FC236}">
                      <a16:creationId xmlns:a16="http://schemas.microsoft.com/office/drawing/2014/main" id="{B8AC50D4-2729-0661-4CC2-F122504A8D3E}"/>
                    </a:ext>
                  </a:extLst>
                </p:cNvPr>
                <p:cNvSpPr>
                  <a:spLocks noEditPoints="1"/>
                </p:cNvSpPr>
                <p:nvPr/>
              </p:nvSpPr>
              <p:spPr bwMode="auto">
                <a:xfrm>
                  <a:off x="4746626" y="119063"/>
                  <a:ext cx="127000" cy="111125"/>
                </a:xfrm>
                <a:custGeom>
                  <a:avLst/>
                  <a:gdLst>
                    <a:gd name="T0" fmla="*/ 240 w 322"/>
                    <a:gd name="T1" fmla="*/ 282 h 282"/>
                    <a:gd name="T2" fmla="*/ 250 w 322"/>
                    <a:gd name="T3" fmla="*/ 240 h 282"/>
                    <a:gd name="T4" fmla="*/ 272 w 322"/>
                    <a:gd name="T5" fmla="*/ 234 h 282"/>
                    <a:gd name="T6" fmla="*/ 293 w 322"/>
                    <a:gd name="T7" fmla="*/ 221 h 282"/>
                    <a:gd name="T8" fmla="*/ 308 w 322"/>
                    <a:gd name="T9" fmla="*/ 204 h 282"/>
                    <a:gd name="T10" fmla="*/ 319 w 322"/>
                    <a:gd name="T11" fmla="*/ 184 h 282"/>
                    <a:gd name="T12" fmla="*/ 322 w 322"/>
                    <a:gd name="T13" fmla="*/ 159 h 282"/>
                    <a:gd name="T14" fmla="*/ 320 w 322"/>
                    <a:gd name="T15" fmla="*/ 65 h 282"/>
                    <a:gd name="T16" fmla="*/ 312 w 322"/>
                    <a:gd name="T17" fmla="*/ 42 h 282"/>
                    <a:gd name="T18" fmla="*/ 298 w 322"/>
                    <a:gd name="T19" fmla="*/ 24 h 282"/>
                    <a:gd name="T20" fmla="*/ 280 w 322"/>
                    <a:gd name="T21" fmla="*/ 10 h 282"/>
                    <a:gd name="T22" fmla="*/ 257 w 322"/>
                    <a:gd name="T23" fmla="*/ 1 h 282"/>
                    <a:gd name="T24" fmla="*/ 81 w 322"/>
                    <a:gd name="T25" fmla="*/ 0 h 282"/>
                    <a:gd name="T26" fmla="*/ 57 w 322"/>
                    <a:gd name="T27" fmla="*/ 3 h 282"/>
                    <a:gd name="T28" fmla="*/ 36 w 322"/>
                    <a:gd name="T29" fmla="*/ 14 h 282"/>
                    <a:gd name="T30" fmla="*/ 18 w 322"/>
                    <a:gd name="T31" fmla="*/ 29 h 282"/>
                    <a:gd name="T32" fmla="*/ 7 w 322"/>
                    <a:gd name="T33" fmla="*/ 50 h 282"/>
                    <a:gd name="T34" fmla="*/ 1 w 322"/>
                    <a:gd name="T35" fmla="*/ 72 h 282"/>
                    <a:gd name="T36" fmla="*/ 1 w 322"/>
                    <a:gd name="T37" fmla="*/ 167 h 282"/>
                    <a:gd name="T38" fmla="*/ 7 w 322"/>
                    <a:gd name="T39" fmla="*/ 191 h 282"/>
                    <a:gd name="T40" fmla="*/ 18 w 322"/>
                    <a:gd name="T41" fmla="*/ 211 h 282"/>
                    <a:gd name="T42" fmla="*/ 36 w 322"/>
                    <a:gd name="T43" fmla="*/ 227 h 282"/>
                    <a:gd name="T44" fmla="*/ 57 w 322"/>
                    <a:gd name="T45" fmla="*/ 237 h 282"/>
                    <a:gd name="T46" fmla="*/ 81 w 322"/>
                    <a:gd name="T47" fmla="*/ 241 h 282"/>
                    <a:gd name="T48" fmla="*/ 269 w 322"/>
                    <a:gd name="T49" fmla="*/ 77 h 282"/>
                    <a:gd name="T50" fmla="*/ 272 w 322"/>
                    <a:gd name="T51" fmla="*/ 82 h 282"/>
                    <a:gd name="T52" fmla="*/ 269 w 322"/>
                    <a:gd name="T53" fmla="*/ 88 h 282"/>
                    <a:gd name="T54" fmla="*/ 58 w 322"/>
                    <a:gd name="T55" fmla="*/ 88 h 282"/>
                    <a:gd name="T56" fmla="*/ 55 w 322"/>
                    <a:gd name="T57" fmla="*/ 82 h 282"/>
                    <a:gd name="T58" fmla="*/ 58 w 322"/>
                    <a:gd name="T59" fmla="*/ 77 h 282"/>
                    <a:gd name="T60" fmla="*/ 267 w 322"/>
                    <a:gd name="T61" fmla="*/ 118 h 282"/>
                    <a:gd name="T62" fmla="*/ 272 w 322"/>
                    <a:gd name="T63" fmla="*/ 122 h 282"/>
                    <a:gd name="T64" fmla="*/ 270 w 322"/>
                    <a:gd name="T65" fmla="*/ 129 h 282"/>
                    <a:gd name="T66" fmla="*/ 61 w 322"/>
                    <a:gd name="T67" fmla="*/ 130 h 282"/>
                    <a:gd name="T68" fmla="*/ 55 w 322"/>
                    <a:gd name="T69" fmla="*/ 126 h 282"/>
                    <a:gd name="T70" fmla="*/ 57 w 322"/>
                    <a:gd name="T71" fmla="*/ 120 h 282"/>
                    <a:gd name="T72" fmla="*/ 61 w 322"/>
                    <a:gd name="T73" fmla="*/ 163 h 282"/>
                    <a:gd name="T74" fmla="*/ 192 w 322"/>
                    <a:gd name="T75" fmla="*/ 164 h 282"/>
                    <a:gd name="T76" fmla="*/ 194 w 322"/>
                    <a:gd name="T77" fmla="*/ 171 h 282"/>
                    <a:gd name="T78" fmla="*/ 189 w 322"/>
                    <a:gd name="T79" fmla="*/ 175 h 282"/>
                    <a:gd name="T80" fmla="*/ 57 w 322"/>
                    <a:gd name="T81" fmla="*/ 173 h 282"/>
                    <a:gd name="T82" fmla="*/ 55 w 322"/>
                    <a:gd name="T83" fmla="*/ 166 h 282"/>
                    <a:gd name="T84" fmla="*/ 61 w 322"/>
                    <a:gd name="T85" fmla="*/ 1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2" h="282">
                      <a:moveTo>
                        <a:pt x="81" y="241"/>
                      </a:moveTo>
                      <a:lnTo>
                        <a:pt x="165" y="241"/>
                      </a:lnTo>
                      <a:lnTo>
                        <a:pt x="240" y="282"/>
                      </a:lnTo>
                      <a:lnTo>
                        <a:pt x="227" y="241"/>
                      </a:lnTo>
                      <a:lnTo>
                        <a:pt x="241" y="241"/>
                      </a:lnTo>
                      <a:lnTo>
                        <a:pt x="250" y="240"/>
                      </a:lnTo>
                      <a:lnTo>
                        <a:pt x="257" y="239"/>
                      </a:lnTo>
                      <a:lnTo>
                        <a:pt x="265" y="237"/>
                      </a:lnTo>
                      <a:lnTo>
                        <a:pt x="272" y="234"/>
                      </a:lnTo>
                      <a:lnTo>
                        <a:pt x="280" y="230"/>
                      </a:lnTo>
                      <a:lnTo>
                        <a:pt x="286" y="227"/>
                      </a:lnTo>
                      <a:lnTo>
                        <a:pt x="293" y="221"/>
                      </a:lnTo>
                      <a:lnTo>
                        <a:pt x="298" y="217"/>
                      </a:lnTo>
                      <a:lnTo>
                        <a:pt x="303" y="211"/>
                      </a:lnTo>
                      <a:lnTo>
                        <a:pt x="308" y="204"/>
                      </a:lnTo>
                      <a:lnTo>
                        <a:pt x="312" y="198"/>
                      </a:lnTo>
                      <a:lnTo>
                        <a:pt x="315" y="191"/>
                      </a:lnTo>
                      <a:lnTo>
                        <a:pt x="319" y="184"/>
                      </a:lnTo>
                      <a:lnTo>
                        <a:pt x="320" y="176"/>
                      </a:lnTo>
                      <a:lnTo>
                        <a:pt x="322" y="167"/>
                      </a:lnTo>
                      <a:lnTo>
                        <a:pt x="322" y="159"/>
                      </a:lnTo>
                      <a:lnTo>
                        <a:pt x="322" y="81"/>
                      </a:lnTo>
                      <a:lnTo>
                        <a:pt x="322" y="72"/>
                      </a:lnTo>
                      <a:lnTo>
                        <a:pt x="320" y="65"/>
                      </a:lnTo>
                      <a:lnTo>
                        <a:pt x="319" y="57"/>
                      </a:lnTo>
                      <a:lnTo>
                        <a:pt x="315" y="50"/>
                      </a:lnTo>
                      <a:lnTo>
                        <a:pt x="312" y="42"/>
                      </a:lnTo>
                      <a:lnTo>
                        <a:pt x="308" y="36"/>
                      </a:lnTo>
                      <a:lnTo>
                        <a:pt x="303" y="29"/>
                      </a:lnTo>
                      <a:lnTo>
                        <a:pt x="298" y="24"/>
                      </a:lnTo>
                      <a:lnTo>
                        <a:pt x="293" y="18"/>
                      </a:lnTo>
                      <a:lnTo>
                        <a:pt x="286" y="14"/>
                      </a:lnTo>
                      <a:lnTo>
                        <a:pt x="280" y="10"/>
                      </a:lnTo>
                      <a:lnTo>
                        <a:pt x="272" y="7"/>
                      </a:lnTo>
                      <a:lnTo>
                        <a:pt x="265" y="3"/>
                      </a:lnTo>
                      <a:lnTo>
                        <a:pt x="257" y="1"/>
                      </a:lnTo>
                      <a:lnTo>
                        <a:pt x="250" y="0"/>
                      </a:lnTo>
                      <a:lnTo>
                        <a:pt x="241" y="0"/>
                      </a:lnTo>
                      <a:lnTo>
                        <a:pt x="81" y="0"/>
                      </a:lnTo>
                      <a:lnTo>
                        <a:pt x="73" y="0"/>
                      </a:lnTo>
                      <a:lnTo>
                        <a:pt x="65" y="1"/>
                      </a:lnTo>
                      <a:lnTo>
                        <a:pt x="57" y="3"/>
                      </a:lnTo>
                      <a:lnTo>
                        <a:pt x="50" y="7"/>
                      </a:lnTo>
                      <a:lnTo>
                        <a:pt x="43" y="10"/>
                      </a:lnTo>
                      <a:lnTo>
                        <a:pt x="36" y="14"/>
                      </a:lnTo>
                      <a:lnTo>
                        <a:pt x="30" y="18"/>
                      </a:lnTo>
                      <a:lnTo>
                        <a:pt x="24" y="24"/>
                      </a:lnTo>
                      <a:lnTo>
                        <a:pt x="18" y="29"/>
                      </a:lnTo>
                      <a:lnTo>
                        <a:pt x="14" y="36"/>
                      </a:lnTo>
                      <a:lnTo>
                        <a:pt x="10" y="42"/>
                      </a:lnTo>
                      <a:lnTo>
                        <a:pt x="7" y="50"/>
                      </a:lnTo>
                      <a:lnTo>
                        <a:pt x="4" y="57"/>
                      </a:lnTo>
                      <a:lnTo>
                        <a:pt x="2" y="65"/>
                      </a:lnTo>
                      <a:lnTo>
                        <a:pt x="1" y="72"/>
                      </a:lnTo>
                      <a:lnTo>
                        <a:pt x="0" y="81"/>
                      </a:lnTo>
                      <a:lnTo>
                        <a:pt x="0" y="159"/>
                      </a:lnTo>
                      <a:lnTo>
                        <a:pt x="1" y="167"/>
                      </a:lnTo>
                      <a:lnTo>
                        <a:pt x="2" y="176"/>
                      </a:lnTo>
                      <a:lnTo>
                        <a:pt x="4" y="184"/>
                      </a:lnTo>
                      <a:lnTo>
                        <a:pt x="7" y="191"/>
                      </a:lnTo>
                      <a:lnTo>
                        <a:pt x="10" y="198"/>
                      </a:lnTo>
                      <a:lnTo>
                        <a:pt x="14" y="204"/>
                      </a:lnTo>
                      <a:lnTo>
                        <a:pt x="18" y="211"/>
                      </a:lnTo>
                      <a:lnTo>
                        <a:pt x="24" y="217"/>
                      </a:lnTo>
                      <a:lnTo>
                        <a:pt x="30" y="221"/>
                      </a:lnTo>
                      <a:lnTo>
                        <a:pt x="36" y="227"/>
                      </a:lnTo>
                      <a:lnTo>
                        <a:pt x="43" y="230"/>
                      </a:lnTo>
                      <a:lnTo>
                        <a:pt x="50" y="234"/>
                      </a:lnTo>
                      <a:lnTo>
                        <a:pt x="57" y="237"/>
                      </a:lnTo>
                      <a:lnTo>
                        <a:pt x="65" y="239"/>
                      </a:lnTo>
                      <a:lnTo>
                        <a:pt x="73" y="240"/>
                      </a:lnTo>
                      <a:lnTo>
                        <a:pt x="81" y="241"/>
                      </a:lnTo>
                      <a:close/>
                      <a:moveTo>
                        <a:pt x="61" y="77"/>
                      </a:moveTo>
                      <a:lnTo>
                        <a:pt x="267" y="77"/>
                      </a:lnTo>
                      <a:lnTo>
                        <a:pt x="269" y="77"/>
                      </a:lnTo>
                      <a:lnTo>
                        <a:pt x="270" y="78"/>
                      </a:lnTo>
                      <a:lnTo>
                        <a:pt x="272" y="80"/>
                      </a:lnTo>
                      <a:lnTo>
                        <a:pt x="272" y="82"/>
                      </a:lnTo>
                      <a:lnTo>
                        <a:pt x="272" y="84"/>
                      </a:lnTo>
                      <a:lnTo>
                        <a:pt x="270" y="86"/>
                      </a:lnTo>
                      <a:lnTo>
                        <a:pt x="269" y="88"/>
                      </a:lnTo>
                      <a:lnTo>
                        <a:pt x="267" y="88"/>
                      </a:lnTo>
                      <a:lnTo>
                        <a:pt x="61" y="88"/>
                      </a:lnTo>
                      <a:lnTo>
                        <a:pt x="58" y="88"/>
                      </a:lnTo>
                      <a:lnTo>
                        <a:pt x="57" y="86"/>
                      </a:lnTo>
                      <a:lnTo>
                        <a:pt x="55" y="84"/>
                      </a:lnTo>
                      <a:lnTo>
                        <a:pt x="55" y="82"/>
                      </a:lnTo>
                      <a:lnTo>
                        <a:pt x="55" y="80"/>
                      </a:lnTo>
                      <a:lnTo>
                        <a:pt x="57" y="78"/>
                      </a:lnTo>
                      <a:lnTo>
                        <a:pt x="58" y="77"/>
                      </a:lnTo>
                      <a:lnTo>
                        <a:pt x="61" y="77"/>
                      </a:lnTo>
                      <a:close/>
                      <a:moveTo>
                        <a:pt x="61" y="118"/>
                      </a:moveTo>
                      <a:lnTo>
                        <a:pt x="267" y="118"/>
                      </a:lnTo>
                      <a:lnTo>
                        <a:pt x="269" y="119"/>
                      </a:lnTo>
                      <a:lnTo>
                        <a:pt x="270" y="120"/>
                      </a:lnTo>
                      <a:lnTo>
                        <a:pt x="272" y="122"/>
                      </a:lnTo>
                      <a:lnTo>
                        <a:pt x="272" y="124"/>
                      </a:lnTo>
                      <a:lnTo>
                        <a:pt x="272" y="126"/>
                      </a:lnTo>
                      <a:lnTo>
                        <a:pt x="270" y="129"/>
                      </a:lnTo>
                      <a:lnTo>
                        <a:pt x="269" y="130"/>
                      </a:lnTo>
                      <a:lnTo>
                        <a:pt x="267" y="130"/>
                      </a:lnTo>
                      <a:lnTo>
                        <a:pt x="61" y="130"/>
                      </a:lnTo>
                      <a:lnTo>
                        <a:pt x="58" y="130"/>
                      </a:lnTo>
                      <a:lnTo>
                        <a:pt x="57" y="129"/>
                      </a:lnTo>
                      <a:lnTo>
                        <a:pt x="55" y="126"/>
                      </a:lnTo>
                      <a:lnTo>
                        <a:pt x="55" y="124"/>
                      </a:lnTo>
                      <a:lnTo>
                        <a:pt x="55" y="122"/>
                      </a:lnTo>
                      <a:lnTo>
                        <a:pt x="57" y="120"/>
                      </a:lnTo>
                      <a:lnTo>
                        <a:pt x="58" y="119"/>
                      </a:lnTo>
                      <a:lnTo>
                        <a:pt x="61" y="118"/>
                      </a:lnTo>
                      <a:close/>
                      <a:moveTo>
                        <a:pt x="61" y="163"/>
                      </a:moveTo>
                      <a:lnTo>
                        <a:pt x="189" y="163"/>
                      </a:lnTo>
                      <a:lnTo>
                        <a:pt x="191" y="163"/>
                      </a:lnTo>
                      <a:lnTo>
                        <a:pt x="192" y="164"/>
                      </a:lnTo>
                      <a:lnTo>
                        <a:pt x="194" y="166"/>
                      </a:lnTo>
                      <a:lnTo>
                        <a:pt x="194" y="169"/>
                      </a:lnTo>
                      <a:lnTo>
                        <a:pt x="194" y="171"/>
                      </a:lnTo>
                      <a:lnTo>
                        <a:pt x="192" y="173"/>
                      </a:lnTo>
                      <a:lnTo>
                        <a:pt x="191" y="174"/>
                      </a:lnTo>
                      <a:lnTo>
                        <a:pt x="189" y="175"/>
                      </a:lnTo>
                      <a:lnTo>
                        <a:pt x="61" y="175"/>
                      </a:lnTo>
                      <a:lnTo>
                        <a:pt x="58" y="174"/>
                      </a:lnTo>
                      <a:lnTo>
                        <a:pt x="57" y="173"/>
                      </a:lnTo>
                      <a:lnTo>
                        <a:pt x="55" y="171"/>
                      </a:lnTo>
                      <a:lnTo>
                        <a:pt x="55" y="169"/>
                      </a:lnTo>
                      <a:lnTo>
                        <a:pt x="55" y="166"/>
                      </a:lnTo>
                      <a:lnTo>
                        <a:pt x="57" y="164"/>
                      </a:lnTo>
                      <a:lnTo>
                        <a:pt x="58" y="163"/>
                      </a:lnTo>
                      <a:lnTo>
                        <a:pt x="61" y="163"/>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173">
                  <a:extLst>
                    <a:ext uri="{FF2B5EF4-FFF2-40B4-BE49-F238E27FC236}">
                      <a16:creationId xmlns:a16="http://schemas.microsoft.com/office/drawing/2014/main" id="{E57EC112-9814-91CB-A720-F06C4F6C76D0}"/>
                    </a:ext>
                  </a:extLst>
                </p:cNvPr>
                <p:cNvSpPr>
                  <a:spLocks/>
                </p:cNvSpPr>
                <p:nvPr/>
              </p:nvSpPr>
              <p:spPr bwMode="auto">
                <a:xfrm>
                  <a:off x="4699001" y="644525"/>
                  <a:ext cx="44450" cy="19050"/>
                </a:xfrm>
                <a:custGeom>
                  <a:avLst/>
                  <a:gdLst>
                    <a:gd name="T0" fmla="*/ 69 w 111"/>
                    <a:gd name="T1" fmla="*/ 0 h 51"/>
                    <a:gd name="T2" fmla="*/ 0 w 111"/>
                    <a:gd name="T3" fmla="*/ 0 h 51"/>
                    <a:gd name="T4" fmla="*/ 1 w 111"/>
                    <a:gd name="T5" fmla="*/ 2 h 51"/>
                    <a:gd name="T6" fmla="*/ 1 w 111"/>
                    <a:gd name="T7" fmla="*/ 3 h 51"/>
                    <a:gd name="T8" fmla="*/ 1 w 111"/>
                    <a:gd name="T9" fmla="*/ 8 h 51"/>
                    <a:gd name="T10" fmla="*/ 1 w 111"/>
                    <a:gd name="T11" fmla="*/ 15 h 51"/>
                    <a:gd name="T12" fmla="*/ 4 w 111"/>
                    <a:gd name="T13" fmla="*/ 27 h 51"/>
                    <a:gd name="T14" fmla="*/ 11 w 111"/>
                    <a:gd name="T15" fmla="*/ 29 h 51"/>
                    <a:gd name="T16" fmla="*/ 19 w 111"/>
                    <a:gd name="T17" fmla="*/ 29 h 51"/>
                    <a:gd name="T18" fmla="*/ 20 w 111"/>
                    <a:gd name="T19" fmla="*/ 28 h 51"/>
                    <a:gd name="T20" fmla="*/ 21 w 111"/>
                    <a:gd name="T21" fmla="*/ 26 h 51"/>
                    <a:gd name="T22" fmla="*/ 22 w 111"/>
                    <a:gd name="T23" fmla="*/ 26 h 51"/>
                    <a:gd name="T24" fmla="*/ 23 w 111"/>
                    <a:gd name="T25" fmla="*/ 26 h 51"/>
                    <a:gd name="T26" fmla="*/ 25 w 111"/>
                    <a:gd name="T27" fmla="*/ 27 h 51"/>
                    <a:gd name="T28" fmla="*/ 27 w 111"/>
                    <a:gd name="T29" fmla="*/ 28 h 51"/>
                    <a:gd name="T30" fmla="*/ 41 w 111"/>
                    <a:gd name="T31" fmla="*/ 38 h 51"/>
                    <a:gd name="T32" fmla="*/ 55 w 111"/>
                    <a:gd name="T33" fmla="*/ 46 h 51"/>
                    <a:gd name="T34" fmla="*/ 64 w 111"/>
                    <a:gd name="T35" fmla="*/ 48 h 51"/>
                    <a:gd name="T36" fmla="*/ 73 w 111"/>
                    <a:gd name="T37" fmla="*/ 50 h 51"/>
                    <a:gd name="T38" fmla="*/ 82 w 111"/>
                    <a:gd name="T39" fmla="*/ 51 h 51"/>
                    <a:gd name="T40" fmla="*/ 93 w 111"/>
                    <a:gd name="T41" fmla="*/ 51 h 51"/>
                    <a:gd name="T42" fmla="*/ 102 w 111"/>
                    <a:gd name="T43" fmla="*/ 50 h 51"/>
                    <a:gd name="T44" fmla="*/ 107 w 111"/>
                    <a:gd name="T45" fmla="*/ 48 h 51"/>
                    <a:gd name="T46" fmla="*/ 110 w 111"/>
                    <a:gd name="T47" fmla="*/ 44 h 51"/>
                    <a:gd name="T48" fmla="*/ 111 w 111"/>
                    <a:gd name="T49" fmla="*/ 41 h 51"/>
                    <a:gd name="T50" fmla="*/ 110 w 111"/>
                    <a:gd name="T51" fmla="*/ 37 h 51"/>
                    <a:gd name="T52" fmla="*/ 108 w 111"/>
                    <a:gd name="T53" fmla="*/ 33 h 51"/>
                    <a:gd name="T54" fmla="*/ 105 w 111"/>
                    <a:gd name="T55" fmla="*/ 28 h 51"/>
                    <a:gd name="T56" fmla="*/ 101 w 111"/>
                    <a:gd name="T57" fmla="*/ 24 h 51"/>
                    <a:gd name="T58" fmla="*/ 80 w 111"/>
                    <a:gd name="T59" fmla="*/ 8 h 51"/>
                    <a:gd name="T60" fmla="*/ 69 w 111"/>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51">
                      <a:moveTo>
                        <a:pt x="69" y="0"/>
                      </a:moveTo>
                      <a:lnTo>
                        <a:pt x="0" y="0"/>
                      </a:lnTo>
                      <a:lnTo>
                        <a:pt x="1" y="2"/>
                      </a:lnTo>
                      <a:lnTo>
                        <a:pt x="1" y="3"/>
                      </a:lnTo>
                      <a:lnTo>
                        <a:pt x="1" y="8"/>
                      </a:lnTo>
                      <a:lnTo>
                        <a:pt x="1" y="15"/>
                      </a:lnTo>
                      <a:lnTo>
                        <a:pt x="4" y="27"/>
                      </a:lnTo>
                      <a:lnTo>
                        <a:pt x="11" y="29"/>
                      </a:lnTo>
                      <a:lnTo>
                        <a:pt x="19" y="29"/>
                      </a:lnTo>
                      <a:lnTo>
                        <a:pt x="20" y="28"/>
                      </a:lnTo>
                      <a:lnTo>
                        <a:pt x="21" y="26"/>
                      </a:lnTo>
                      <a:lnTo>
                        <a:pt x="22" y="26"/>
                      </a:lnTo>
                      <a:lnTo>
                        <a:pt x="23" y="26"/>
                      </a:lnTo>
                      <a:lnTo>
                        <a:pt x="25" y="27"/>
                      </a:lnTo>
                      <a:lnTo>
                        <a:pt x="27" y="28"/>
                      </a:lnTo>
                      <a:lnTo>
                        <a:pt x="41" y="38"/>
                      </a:lnTo>
                      <a:lnTo>
                        <a:pt x="55" y="46"/>
                      </a:lnTo>
                      <a:lnTo>
                        <a:pt x="64" y="48"/>
                      </a:lnTo>
                      <a:lnTo>
                        <a:pt x="73" y="50"/>
                      </a:lnTo>
                      <a:lnTo>
                        <a:pt x="82" y="51"/>
                      </a:lnTo>
                      <a:lnTo>
                        <a:pt x="93" y="51"/>
                      </a:lnTo>
                      <a:lnTo>
                        <a:pt x="102" y="50"/>
                      </a:lnTo>
                      <a:lnTo>
                        <a:pt x="107" y="48"/>
                      </a:lnTo>
                      <a:lnTo>
                        <a:pt x="110" y="44"/>
                      </a:lnTo>
                      <a:lnTo>
                        <a:pt x="111" y="41"/>
                      </a:lnTo>
                      <a:lnTo>
                        <a:pt x="110" y="37"/>
                      </a:lnTo>
                      <a:lnTo>
                        <a:pt x="108" y="33"/>
                      </a:lnTo>
                      <a:lnTo>
                        <a:pt x="105" y="28"/>
                      </a:lnTo>
                      <a:lnTo>
                        <a:pt x="101" y="24"/>
                      </a:lnTo>
                      <a:lnTo>
                        <a:pt x="80" y="8"/>
                      </a:lnTo>
                      <a:lnTo>
                        <a:pt x="69" y="0"/>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174">
                  <a:extLst>
                    <a:ext uri="{FF2B5EF4-FFF2-40B4-BE49-F238E27FC236}">
                      <a16:creationId xmlns:a16="http://schemas.microsoft.com/office/drawing/2014/main" id="{38ADA0D6-2BAC-35A8-B8B3-811EFD035ED9}"/>
                    </a:ext>
                  </a:extLst>
                </p:cNvPr>
                <p:cNvSpPr>
                  <a:spLocks/>
                </p:cNvSpPr>
                <p:nvPr/>
              </p:nvSpPr>
              <p:spPr bwMode="auto">
                <a:xfrm>
                  <a:off x="4737101" y="619125"/>
                  <a:ext cx="34925" cy="15875"/>
                </a:xfrm>
                <a:custGeom>
                  <a:avLst/>
                  <a:gdLst>
                    <a:gd name="T0" fmla="*/ 55 w 88"/>
                    <a:gd name="T1" fmla="*/ 0 h 39"/>
                    <a:gd name="T2" fmla="*/ 0 w 88"/>
                    <a:gd name="T3" fmla="*/ 0 h 39"/>
                    <a:gd name="T4" fmla="*/ 1 w 88"/>
                    <a:gd name="T5" fmla="*/ 2 h 39"/>
                    <a:gd name="T6" fmla="*/ 1 w 88"/>
                    <a:gd name="T7" fmla="*/ 6 h 39"/>
                    <a:gd name="T8" fmla="*/ 3 w 88"/>
                    <a:gd name="T9" fmla="*/ 21 h 39"/>
                    <a:gd name="T10" fmla="*/ 9 w 88"/>
                    <a:gd name="T11" fmla="*/ 22 h 39"/>
                    <a:gd name="T12" fmla="*/ 14 w 88"/>
                    <a:gd name="T13" fmla="*/ 22 h 39"/>
                    <a:gd name="T14" fmla="*/ 15 w 88"/>
                    <a:gd name="T15" fmla="*/ 22 h 39"/>
                    <a:gd name="T16" fmla="*/ 16 w 88"/>
                    <a:gd name="T17" fmla="*/ 20 h 39"/>
                    <a:gd name="T18" fmla="*/ 19 w 88"/>
                    <a:gd name="T19" fmla="*/ 20 h 39"/>
                    <a:gd name="T20" fmla="*/ 22 w 88"/>
                    <a:gd name="T21" fmla="*/ 22 h 39"/>
                    <a:gd name="T22" fmla="*/ 33 w 88"/>
                    <a:gd name="T23" fmla="*/ 30 h 39"/>
                    <a:gd name="T24" fmla="*/ 44 w 88"/>
                    <a:gd name="T25" fmla="*/ 35 h 39"/>
                    <a:gd name="T26" fmla="*/ 51 w 88"/>
                    <a:gd name="T27" fmla="*/ 37 h 39"/>
                    <a:gd name="T28" fmla="*/ 57 w 88"/>
                    <a:gd name="T29" fmla="*/ 39 h 39"/>
                    <a:gd name="T30" fmla="*/ 66 w 88"/>
                    <a:gd name="T31" fmla="*/ 39 h 39"/>
                    <a:gd name="T32" fmla="*/ 74 w 88"/>
                    <a:gd name="T33" fmla="*/ 39 h 39"/>
                    <a:gd name="T34" fmla="*/ 80 w 88"/>
                    <a:gd name="T35" fmla="*/ 38 h 39"/>
                    <a:gd name="T36" fmla="*/ 84 w 88"/>
                    <a:gd name="T37" fmla="*/ 37 h 39"/>
                    <a:gd name="T38" fmla="*/ 88 w 88"/>
                    <a:gd name="T39" fmla="*/ 35 h 39"/>
                    <a:gd name="T40" fmla="*/ 88 w 88"/>
                    <a:gd name="T41" fmla="*/ 32 h 39"/>
                    <a:gd name="T42" fmla="*/ 88 w 88"/>
                    <a:gd name="T43" fmla="*/ 29 h 39"/>
                    <a:gd name="T44" fmla="*/ 86 w 88"/>
                    <a:gd name="T45" fmla="*/ 25 h 39"/>
                    <a:gd name="T46" fmla="*/ 83 w 88"/>
                    <a:gd name="T47" fmla="*/ 22 h 39"/>
                    <a:gd name="T48" fmla="*/ 79 w 88"/>
                    <a:gd name="T49" fmla="*/ 19 h 39"/>
                    <a:gd name="T50" fmla="*/ 64 w 88"/>
                    <a:gd name="T51" fmla="*/ 6 h 39"/>
                    <a:gd name="T52" fmla="*/ 55 w 88"/>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39">
                      <a:moveTo>
                        <a:pt x="55" y="0"/>
                      </a:moveTo>
                      <a:lnTo>
                        <a:pt x="0" y="0"/>
                      </a:lnTo>
                      <a:lnTo>
                        <a:pt x="1" y="2"/>
                      </a:lnTo>
                      <a:lnTo>
                        <a:pt x="1" y="6"/>
                      </a:lnTo>
                      <a:lnTo>
                        <a:pt x="3" y="21"/>
                      </a:lnTo>
                      <a:lnTo>
                        <a:pt x="9" y="22"/>
                      </a:lnTo>
                      <a:lnTo>
                        <a:pt x="14" y="22"/>
                      </a:lnTo>
                      <a:lnTo>
                        <a:pt x="15" y="22"/>
                      </a:lnTo>
                      <a:lnTo>
                        <a:pt x="16" y="20"/>
                      </a:lnTo>
                      <a:lnTo>
                        <a:pt x="19" y="20"/>
                      </a:lnTo>
                      <a:lnTo>
                        <a:pt x="22" y="22"/>
                      </a:lnTo>
                      <a:lnTo>
                        <a:pt x="33" y="30"/>
                      </a:lnTo>
                      <a:lnTo>
                        <a:pt x="44" y="35"/>
                      </a:lnTo>
                      <a:lnTo>
                        <a:pt x="51" y="37"/>
                      </a:lnTo>
                      <a:lnTo>
                        <a:pt x="57" y="39"/>
                      </a:lnTo>
                      <a:lnTo>
                        <a:pt x="66" y="39"/>
                      </a:lnTo>
                      <a:lnTo>
                        <a:pt x="74" y="39"/>
                      </a:lnTo>
                      <a:lnTo>
                        <a:pt x="80" y="38"/>
                      </a:lnTo>
                      <a:lnTo>
                        <a:pt x="84" y="37"/>
                      </a:lnTo>
                      <a:lnTo>
                        <a:pt x="88" y="35"/>
                      </a:lnTo>
                      <a:lnTo>
                        <a:pt x="88" y="32"/>
                      </a:lnTo>
                      <a:lnTo>
                        <a:pt x="88" y="29"/>
                      </a:lnTo>
                      <a:lnTo>
                        <a:pt x="86" y="25"/>
                      </a:lnTo>
                      <a:lnTo>
                        <a:pt x="83" y="22"/>
                      </a:lnTo>
                      <a:lnTo>
                        <a:pt x="79" y="19"/>
                      </a:lnTo>
                      <a:lnTo>
                        <a:pt x="64" y="6"/>
                      </a:lnTo>
                      <a:lnTo>
                        <a:pt x="55" y="0"/>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175">
                  <a:extLst>
                    <a:ext uri="{FF2B5EF4-FFF2-40B4-BE49-F238E27FC236}">
                      <a16:creationId xmlns:a16="http://schemas.microsoft.com/office/drawing/2014/main" id="{89CC60BD-14B7-EF8D-257D-5CED140BAE9D}"/>
                    </a:ext>
                  </a:extLst>
                </p:cNvPr>
                <p:cNvSpPr>
                  <a:spLocks/>
                </p:cNvSpPr>
                <p:nvPr/>
              </p:nvSpPr>
              <p:spPr bwMode="auto">
                <a:xfrm>
                  <a:off x="5062538" y="644525"/>
                  <a:ext cx="44450" cy="19050"/>
                </a:xfrm>
                <a:custGeom>
                  <a:avLst/>
                  <a:gdLst>
                    <a:gd name="T0" fmla="*/ 42 w 111"/>
                    <a:gd name="T1" fmla="*/ 0 h 51"/>
                    <a:gd name="T2" fmla="*/ 31 w 111"/>
                    <a:gd name="T3" fmla="*/ 8 h 51"/>
                    <a:gd name="T4" fmla="*/ 11 w 111"/>
                    <a:gd name="T5" fmla="*/ 24 h 51"/>
                    <a:gd name="T6" fmla="*/ 6 w 111"/>
                    <a:gd name="T7" fmla="*/ 28 h 51"/>
                    <a:gd name="T8" fmla="*/ 3 w 111"/>
                    <a:gd name="T9" fmla="*/ 33 h 51"/>
                    <a:gd name="T10" fmla="*/ 1 w 111"/>
                    <a:gd name="T11" fmla="*/ 37 h 51"/>
                    <a:gd name="T12" fmla="*/ 0 w 111"/>
                    <a:gd name="T13" fmla="*/ 41 h 51"/>
                    <a:gd name="T14" fmla="*/ 1 w 111"/>
                    <a:gd name="T15" fmla="*/ 44 h 51"/>
                    <a:gd name="T16" fmla="*/ 4 w 111"/>
                    <a:gd name="T17" fmla="*/ 48 h 51"/>
                    <a:gd name="T18" fmla="*/ 10 w 111"/>
                    <a:gd name="T19" fmla="*/ 50 h 51"/>
                    <a:gd name="T20" fmla="*/ 18 w 111"/>
                    <a:gd name="T21" fmla="*/ 51 h 51"/>
                    <a:gd name="T22" fmla="*/ 29 w 111"/>
                    <a:gd name="T23" fmla="*/ 51 h 51"/>
                    <a:gd name="T24" fmla="*/ 39 w 111"/>
                    <a:gd name="T25" fmla="*/ 50 h 51"/>
                    <a:gd name="T26" fmla="*/ 48 w 111"/>
                    <a:gd name="T27" fmla="*/ 48 h 51"/>
                    <a:gd name="T28" fmla="*/ 56 w 111"/>
                    <a:gd name="T29" fmla="*/ 46 h 51"/>
                    <a:gd name="T30" fmla="*/ 70 w 111"/>
                    <a:gd name="T31" fmla="*/ 38 h 51"/>
                    <a:gd name="T32" fmla="*/ 84 w 111"/>
                    <a:gd name="T33" fmla="*/ 28 h 51"/>
                    <a:gd name="T34" fmla="*/ 86 w 111"/>
                    <a:gd name="T35" fmla="*/ 27 h 51"/>
                    <a:gd name="T36" fmla="*/ 89 w 111"/>
                    <a:gd name="T37" fmla="*/ 26 h 51"/>
                    <a:gd name="T38" fmla="*/ 90 w 111"/>
                    <a:gd name="T39" fmla="*/ 26 h 51"/>
                    <a:gd name="T40" fmla="*/ 91 w 111"/>
                    <a:gd name="T41" fmla="*/ 26 h 51"/>
                    <a:gd name="T42" fmla="*/ 92 w 111"/>
                    <a:gd name="T43" fmla="*/ 28 h 51"/>
                    <a:gd name="T44" fmla="*/ 93 w 111"/>
                    <a:gd name="T45" fmla="*/ 29 h 51"/>
                    <a:gd name="T46" fmla="*/ 100 w 111"/>
                    <a:gd name="T47" fmla="*/ 29 h 51"/>
                    <a:gd name="T48" fmla="*/ 108 w 111"/>
                    <a:gd name="T49" fmla="*/ 27 h 51"/>
                    <a:gd name="T50" fmla="*/ 110 w 111"/>
                    <a:gd name="T51" fmla="*/ 15 h 51"/>
                    <a:gd name="T52" fmla="*/ 111 w 111"/>
                    <a:gd name="T53" fmla="*/ 8 h 51"/>
                    <a:gd name="T54" fmla="*/ 110 w 111"/>
                    <a:gd name="T55" fmla="*/ 3 h 51"/>
                    <a:gd name="T56" fmla="*/ 110 w 111"/>
                    <a:gd name="T57" fmla="*/ 2 h 51"/>
                    <a:gd name="T58" fmla="*/ 111 w 111"/>
                    <a:gd name="T59" fmla="*/ 0 h 51"/>
                    <a:gd name="T60" fmla="*/ 42 w 111"/>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51">
                      <a:moveTo>
                        <a:pt x="42" y="0"/>
                      </a:moveTo>
                      <a:lnTo>
                        <a:pt x="31" y="8"/>
                      </a:lnTo>
                      <a:lnTo>
                        <a:pt x="11" y="24"/>
                      </a:lnTo>
                      <a:lnTo>
                        <a:pt x="6" y="28"/>
                      </a:lnTo>
                      <a:lnTo>
                        <a:pt x="3" y="33"/>
                      </a:lnTo>
                      <a:lnTo>
                        <a:pt x="1" y="37"/>
                      </a:lnTo>
                      <a:lnTo>
                        <a:pt x="0" y="41"/>
                      </a:lnTo>
                      <a:lnTo>
                        <a:pt x="1" y="44"/>
                      </a:lnTo>
                      <a:lnTo>
                        <a:pt x="4" y="48"/>
                      </a:lnTo>
                      <a:lnTo>
                        <a:pt x="10" y="50"/>
                      </a:lnTo>
                      <a:lnTo>
                        <a:pt x="18" y="51"/>
                      </a:lnTo>
                      <a:lnTo>
                        <a:pt x="29" y="51"/>
                      </a:lnTo>
                      <a:lnTo>
                        <a:pt x="39" y="50"/>
                      </a:lnTo>
                      <a:lnTo>
                        <a:pt x="48" y="48"/>
                      </a:lnTo>
                      <a:lnTo>
                        <a:pt x="56" y="46"/>
                      </a:lnTo>
                      <a:lnTo>
                        <a:pt x="70" y="38"/>
                      </a:lnTo>
                      <a:lnTo>
                        <a:pt x="84" y="28"/>
                      </a:lnTo>
                      <a:lnTo>
                        <a:pt x="86" y="27"/>
                      </a:lnTo>
                      <a:lnTo>
                        <a:pt x="89" y="26"/>
                      </a:lnTo>
                      <a:lnTo>
                        <a:pt x="90" y="26"/>
                      </a:lnTo>
                      <a:lnTo>
                        <a:pt x="91" y="26"/>
                      </a:lnTo>
                      <a:lnTo>
                        <a:pt x="92" y="28"/>
                      </a:lnTo>
                      <a:lnTo>
                        <a:pt x="93" y="29"/>
                      </a:lnTo>
                      <a:lnTo>
                        <a:pt x="100" y="29"/>
                      </a:lnTo>
                      <a:lnTo>
                        <a:pt x="108" y="27"/>
                      </a:lnTo>
                      <a:lnTo>
                        <a:pt x="110" y="15"/>
                      </a:lnTo>
                      <a:lnTo>
                        <a:pt x="111" y="8"/>
                      </a:lnTo>
                      <a:lnTo>
                        <a:pt x="110" y="3"/>
                      </a:lnTo>
                      <a:lnTo>
                        <a:pt x="110" y="2"/>
                      </a:lnTo>
                      <a:lnTo>
                        <a:pt x="111" y="0"/>
                      </a:lnTo>
                      <a:lnTo>
                        <a:pt x="42" y="0"/>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176">
                  <a:extLst>
                    <a:ext uri="{FF2B5EF4-FFF2-40B4-BE49-F238E27FC236}">
                      <a16:creationId xmlns:a16="http://schemas.microsoft.com/office/drawing/2014/main" id="{54AD7B6D-D08E-E825-0359-8FFE1718123A}"/>
                    </a:ext>
                  </a:extLst>
                </p:cNvPr>
                <p:cNvSpPr>
                  <a:spLocks/>
                </p:cNvSpPr>
                <p:nvPr/>
              </p:nvSpPr>
              <p:spPr bwMode="auto">
                <a:xfrm>
                  <a:off x="5035551" y="619125"/>
                  <a:ext cx="34925" cy="15875"/>
                </a:xfrm>
                <a:custGeom>
                  <a:avLst/>
                  <a:gdLst>
                    <a:gd name="T0" fmla="*/ 73 w 87"/>
                    <a:gd name="T1" fmla="*/ 22 h 39"/>
                    <a:gd name="T2" fmla="*/ 79 w 87"/>
                    <a:gd name="T3" fmla="*/ 22 h 39"/>
                    <a:gd name="T4" fmla="*/ 85 w 87"/>
                    <a:gd name="T5" fmla="*/ 21 h 39"/>
                    <a:gd name="T6" fmla="*/ 87 w 87"/>
                    <a:gd name="T7" fmla="*/ 6 h 39"/>
                    <a:gd name="T8" fmla="*/ 86 w 87"/>
                    <a:gd name="T9" fmla="*/ 2 h 39"/>
                    <a:gd name="T10" fmla="*/ 87 w 87"/>
                    <a:gd name="T11" fmla="*/ 0 h 39"/>
                    <a:gd name="T12" fmla="*/ 33 w 87"/>
                    <a:gd name="T13" fmla="*/ 0 h 39"/>
                    <a:gd name="T14" fmla="*/ 25 w 87"/>
                    <a:gd name="T15" fmla="*/ 6 h 39"/>
                    <a:gd name="T16" fmla="*/ 8 w 87"/>
                    <a:gd name="T17" fmla="*/ 19 h 39"/>
                    <a:gd name="T18" fmla="*/ 4 w 87"/>
                    <a:gd name="T19" fmla="*/ 22 h 39"/>
                    <a:gd name="T20" fmla="*/ 2 w 87"/>
                    <a:gd name="T21" fmla="*/ 25 h 39"/>
                    <a:gd name="T22" fmla="*/ 0 w 87"/>
                    <a:gd name="T23" fmla="*/ 29 h 39"/>
                    <a:gd name="T24" fmla="*/ 0 w 87"/>
                    <a:gd name="T25" fmla="*/ 32 h 39"/>
                    <a:gd name="T26" fmla="*/ 0 w 87"/>
                    <a:gd name="T27" fmla="*/ 35 h 39"/>
                    <a:gd name="T28" fmla="*/ 3 w 87"/>
                    <a:gd name="T29" fmla="*/ 37 h 39"/>
                    <a:gd name="T30" fmla="*/ 7 w 87"/>
                    <a:gd name="T31" fmla="*/ 38 h 39"/>
                    <a:gd name="T32" fmla="*/ 14 w 87"/>
                    <a:gd name="T33" fmla="*/ 39 h 39"/>
                    <a:gd name="T34" fmla="*/ 22 w 87"/>
                    <a:gd name="T35" fmla="*/ 39 h 39"/>
                    <a:gd name="T36" fmla="*/ 30 w 87"/>
                    <a:gd name="T37" fmla="*/ 39 h 39"/>
                    <a:gd name="T38" fmla="*/ 37 w 87"/>
                    <a:gd name="T39" fmla="*/ 37 h 39"/>
                    <a:gd name="T40" fmla="*/ 43 w 87"/>
                    <a:gd name="T41" fmla="*/ 35 h 39"/>
                    <a:gd name="T42" fmla="*/ 55 w 87"/>
                    <a:gd name="T43" fmla="*/ 30 h 39"/>
                    <a:gd name="T44" fmla="*/ 66 w 87"/>
                    <a:gd name="T45" fmla="*/ 22 h 39"/>
                    <a:gd name="T46" fmla="*/ 70 w 87"/>
                    <a:gd name="T47" fmla="*/ 20 h 39"/>
                    <a:gd name="T48" fmla="*/ 71 w 87"/>
                    <a:gd name="T49" fmla="*/ 20 h 39"/>
                    <a:gd name="T50" fmla="*/ 72 w 87"/>
                    <a:gd name="T51" fmla="*/ 22 h 39"/>
                    <a:gd name="T52" fmla="*/ 73 w 87"/>
                    <a:gd name="T53"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39">
                      <a:moveTo>
                        <a:pt x="73" y="22"/>
                      </a:moveTo>
                      <a:lnTo>
                        <a:pt x="79" y="22"/>
                      </a:lnTo>
                      <a:lnTo>
                        <a:pt x="85" y="21"/>
                      </a:lnTo>
                      <a:lnTo>
                        <a:pt x="87" y="6"/>
                      </a:lnTo>
                      <a:lnTo>
                        <a:pt x="86" y="2"/>
                      </a:lnTo>
                      <a:lnTo>
                        <a:pt x="87" y="0"/>
                      </a:lnTo>
                      <a:lnTo>
                        <a:pt x="33" y="0"/>
                      </a:lnTo>
                      <a:lnTo>
                        <a:pt x="25" y="6"/>
                      </a:lnTo>
                      <a:lnTo>
                        <a:pt x="8" y="19"/>
                      </a:lnTo>
                      <a:lnTo>
                        <a:pt x="4" y="22"/>
                      </a:lnTo>
                      <a:lnTo>
                        <a:pt x="2" y="25"/>
                      </a:lnTo>
                      <a:lnTo>
                        <a:pt x="0" y="29"/>
                      </a:lnTo>
                      <a:lnTo>
                        <a:pt x="0" y="32"/>
                      </a:lnTo>
                      <a:lnTo>
                        <a:pt x="0" y="35"/>
                      </a:lnTo>
                      <a:lnTo>
                        <a:pt x="3" y="37"/>
                      </a:lnTo>
                      <a:lnTo>
                        <a:pt x="7" y="38"/>
                      </a:lnTo>
                      <a:lnTo>
                        <a:pt x="14" y="39"/>
                      </a:lnTo>
                      <a:lnTo>
                        <a:pt x="22" y="39"/>
                      </a:lnTo>
                      <a:lnTo>
                        <a:pt x="30" y="39"/>
                      </a:lnTo>
                      <a:lnTo>
                        <a:pt x="37" y="37"/>
                      </a:lnTo>
                      <a:lnTo>
                        <a:pt x="43" y="35"/>
                      </a:lnTo>
                      <a:lnTo>
                        <a:pt x="55" y="30"/>
                      </a:lnTo>
                      <a:lnTo>
                        <a:pt x="66" y="22"/>
                      </a:lnTo>
                      <a:lnTo>
                        <a:pt x="70" y="20"/>
                      </a:lnTo>
                      <a:lnTo>
                        <a:pt x="71" y="20"/>
                      </a:lnTo>
                      <a:lnTo>
                        <a:pt x="72" y="22"/>
                      </a:lnTo>
                      <a:lnTo>
                        <a:pt x="73" y="22"/>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177">
                  <a:extLst>
                    <a:ext uri="{FF2B5EF4-FFF2-40B4-BE49-F238E27FC236}">
                      <a16:creationId xmlns:a16="http://schemas.microsoft.com/office/drawing/2014/main" id="{7C6F299E-983D-C18B-4D89-9A17913C3F13}"/>
                    </a:ext>
                  </a:extLst>
                </p:cNvPr>
                <p:cNvSpPr>
                  <a:spLocks noEditPoints="1"/>
                </p:cNvSpPr>
                <p:nvPr/>
              </p:nvSpPr>
              <p:spPr bwMode="auto">
                <a:xfrm>
                  <a:off x="4610101" y="333375"/>
                  <a:ext cx="160338" cy="306388"/>
                </a:xfrm>
                <a:custGeom>
                  <a:avLst/>
                  <a:gdLst>
                    <a:gd name="T0" fmla="*/ 312 w 404"/>
                    <a:gd name="T1" fmla="*/ 458 h 772"/>
                    <a:gd name="T2" fmla="*/ 319 w 404"/>
                    <a:gd name="T3" fmla="*/ 710 h 772"/>
                    <a:gd name="T4" fmla="*/ 404 w 404"/>
                    <a:gd name="T5" fmla="*/ 427 h 772"/>
                    <a:gd name="T6" fmla="*/ 171 w 404"/>
                    <a:gd name="T7" fmla="*/ 427 h 772"/>
                    <a:gd name="T8" fmla="*/ 83 w 404"/>
                    <a:gd name="T9" fmla="*/ 212 h 772"/>
                    <a:gd name="T10" fmla="*/ 334 w 404"/>
                    <a:gd name="T11" fmla="*/ 277 h 772"/>
                    <a:gd name="T12" fmla="*/ 341 w 404"/>
                    <a:gd name="T13" fmla="*/ 225 h 772"/>
                    <a:gd name="T14" fmla="*/ 343 w 404"/>
                    <a:gd name="T15" fmla="*/ 245 h 772"/>
                    <a:gd name="T16" fmla="*/ 346 w 404"/>
                    <a:gd name="T17" fmla="*/ 266 h 772"/>
                    <a:gd name="T18" fmla="*/ 349 w 404"/>
                    <a:gd name="T19" fmla="*/ 235 h 772"/>
                    <a:gd name="T20" fmla="*/ 344 w 404"/>
                    <a:gd name="T21" fmla="*/ 174 h 772"/>
                    <a:gd name="T22" fmla="*/ 338 w 404"/>
                    <a:gd name="T23" fmla="*/ 128 h 772"/>
                    <a:gd name="T24" fmla="*/ 329 w 404"/>
                    <a:gd name="T25" fmla="*/ 83 h 772"/>
                    <a:gd name="T26" fmla="*/ 317 w 404"/>
                    <a:gd name="T27" fmla="*/ 44 h 772"/>
                    <a:gd name="T28" fmla="*/ 305 w 404"/>
                    <a:gd name="T29" fmla="*/ 21 h 772"/>
                    <a:gd name="T30" fmla="*/ 297 w 404"/>
                    <a:gd name="T31" fmla="*/ 10 h 772"/>
                    <a:gd name="T32" fmla="*/ 286 w 404"/>
                    <a:gd name="T33" fmla="*/ 2 h 772"/>
                    <a:gd name="T34" fmla="*/ 274 w 404"/>
                    <a:gd name="T35" fmla="*/ 0 h 772"/>
                    <a:gd name="T36" fmla="*/ 265 w 404"/>
                    <a:gd name="T37" fmla="*/ 2 h 772"/>
                    <a:gd name="T38" fmla="*/ 262 w 404"/>
                    <a:gd name="T39" fmla="*/ 213 h 772"/>
                    <a:gd name="T40" fmla="*/ 242 w 404"/>
                    <a:gd name="T41" fmla="*/ 27 h 772"/>
                    <a:gd name="T42" fmla="*/ 214 w 404"/>
                    <a:gd name="T43" fmla="*/ 13 h 772"/>
                    <a:gd name="T44" fmla="*/ 209 w 404"/>
                    <a:gd name="T45" fmla="*/ 39 h 772"/>
                    <a:gd name="T46" fmla="*/ 219 w 404"/>
                    <a:gd name="T47" fmla="*/ 223 h 772"/>
                    <a:gd name="T48" fmla="*/ 143 w 404"/>
                    <a:gd name="T49" fmla="*/ 2 h 772"/>
                    <a:gd name="T50" fmla="*/ 117 w 404"/>
                    <a:gd name="T51" fmla="*/ 0 h 772"/>
                    <a:gd name="T52" fmla="*/ 98 w 404"/>
                    <a:gd name="T53" fmla="*/ 3 h 772"/>
                    <a:gd name="T54" fmla="*/ 75 w 404"/>
                    <a:gd name="T55" fmla="*/ 14 h 772"/>
                    <a:gd name="T56" fmla="*/ 57 w 404"/>
                    <a:gd name="T57" fmla="*/ 27 h 772"/>
                    <a:gd name="T58" fmla="*/ 41 w 404"/>
                    <a:gd name="T59" fmla="*/ 44 h 772"/>
                    <a:gd name="T60" fmla="*/ 29 w 404"/>
                    <a:gd name="T61" fmla="*/ 64 h 772"/>
                    <a:gd name="T62" fmla="*/ 18 w 404"/>
                    <a:gd name="T63" fmla="*/ 84 h 772"/>
                    <a:gd name="T64" fmla="*/ 8 w 404"/>
                    <a:gd name="T65" fmla="*/ 119 h 772"/>
                    <a:gd name="T66" fmla="*/ 1 w 404"/>
                    <a:gd name="T67" fmla="*/ 165 h 772"/>
                    <a:gd name="T68" fmla="*/ 0 w 404"/>
                    <a:gd name="T69" fmla="*/ 210 h 772"/>
                    <a:gd name="T70" fmla="*/ 3 w 404"/>
                    <a:gd name="T71" fmla="*/ 247 h 772"/>
                    <a:gd name="T72" fmla="*/ 7 w 404"/>
                    <a:gd name="T73" fmla="*/ 273 h 772"/>
                    <a:gd name="T74" fmla="*/ 11 w 404"/>
                    <a:gd name="T75" fmla="*/ 283 h 772"/>
                    <a:gd name="T76" fmla="*/ 14 w 404"/>
                    <a:gd name="T77" fmla="*/ 286 h 772"/>
                    <a:gd name="T78" fmla="*/ 23 w 404"/>
                    <a:gd name="T79" fmla="*/ 292 h 772"/>
                    <a:gd name="T80" fmla="*/ 38 w 404"/>
                    <a:gd name="T81" fmla="*/ 348 h 772"/>
                    <a:gd name="T82" fmla="*/ 44 w 404"/>
                    <a:gd name="T83" fmla="*/ 417 h 772"/>
                    <a:gd name="T84" fmla="*/ 45 w 404"/>
                    <a:gd name="T85" fmla="*/ 430 h 772"/>
                    <a:gd name="T86" fmla="*/ 53 w 404"/>
                    <a:gd name="T87" fmla="*/ 473 h 772"/>
                    <a:gd name="T88" fmla="*/ 62 w 404"/>
                    <a:gd name="T89" fmla="*/ 498 h 772"/>
                    <a:gd name="T90" fmla="*/ 69 w 404"/>
                    <a:gd name="T91" fmla="*/ 508 h 772"/>
                    <a:gd name="T92" fmla="*/ 77 w 404"/>
                    <a:gd name="T93" fmla="*/ 512 h 772"/>
                    <a:gd name="T94" fmla="*/ 181 w 404"/>
                    <a:gd name="T95" fmla="*/ 527 h 772"/>
                    <a:gd name="T96" fmla="*/ 188 w 404"/>
                    <a:gd name="T97" fmla="*/ 527 h 772"/>
                    <a:gd name="T98" fmla="*/ 222 w 404"/>
                    <a:gd name="T99" fmla="*/ 772 h 772"/>
                    <a:gd name="T100" fmla="*/ 309 w 404"/>
                    <a:gd name="T101" fmla="*/ 463 h 772"/>
                    <a:gd name="T102" fmla="*/ 34 w 404"/>
                    <a:gd name="T103" fmla="*/ 298 h 772"/>
                    <a:gd name="T104" fmla="*/ 35 w 404"/>
                    <a:gd name="T105" fmla="*/ 314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4" h="772">
                      <a:moveTo>
                        <a:pt x="309" y="463"/>
                      </a:moveTo>
                      <a:lnTo>
                        <a:pt x="312" y="458"/>
                      </a:lnTo>
                      <a:lnTo>
                        <a:pt x="314" y="453"/>
                      </a:lnTo>
                      <a:lnTo>
                        <a:pt x="319" y="710"/>
                      </a:lnTo>
                      <a:lnTo>
                        <a:pt x="369" y="711"/>
                      </a:lnTo>
                      <a:lnTo>
                        <a:pt x="404" y="427"/>
                      </a:lnTo>
                      <a:lnTo>
                        <a:pt x="314" y="427"/>
                      </a:lnTo>
                      <a:lnTo>
                        <a:pt x="171" y="427"/>
                      </a:lnTo>
                      <a:lnTo>
                        <a:pt x="324" y="287"/>
                      </a:lnTo>
                      <a:lnTo>
                        <a:pt x="83" y="212"/>
                      </a:lnTo>
                      <a:lnTo>
                        <a:pt x="121" y="219"/>
                      </a:lnTo>
                      <a:lnTo>
                        <a:pt x="334" y="277"/>
                      </a:lnTo>
                      <a:lnTo>
                        <a:pt x="338" y="274"/>
                      </a:lnTo>
                      <a:lnTo>
                        <a:pt x="341" y="225"/>
                      </a:lnTo>
                      <a:lnTo>
                        <a:pt x="342" y="235"/>
                      </a:lnTo>
                      <a:lnTo>
                        <a:pt x="343" y="245"/>
                      </a:lnTo>
                      <a:lnTo>
                        <a:pt x="345" y="256"/>
                      </a:lnTo>
                      <a:lnTo>
                        <a:pt x="346" y="266"/>
                      </a:lnTo>
                      <a:lnTo>
                        <a:pt x="349" y="264"/>
                      </a:lnTo>
                      <a:lnTo>
                        <a:pt x="349" y="235"/>
                      </a:lnTo>
                      <a:lnTo>
                        <a:pt x="346" y="196"/>
                      </a:lnTo>
                      <a:lnTo>
                        <a:pt x="344" y="174"/>
                      </a:lnTo>
                      <a:lnTo>
                        <a:pt x="341" y="150"/>
                      </a:lnTo>
                      <a:lnTo>
                        <a:pt x="338" y="128"/>
                      </a:lnTo>
                      <a:lnTo>
                        <a:pt x="334" y="105"/>
                      </a:lnTo>
                      <a:lnTo>
                        <a:pt x="329" y="83"/>
                      </a:lnTo>
                      <a:lnTo>
                        <a:pt x="324" y="63"/>
                      </a:lnTo>
                      <a:lnTo>
                        <a:pt x="317" y="44"/>
                      </a:lnTo>
                      <a:lnTo>
                        <a:pt x="310" y="28"/>
                      </a:lnTo>
                      <a:lnTo>
                        <a:pt x="305" y="21"/>
                      </a:lnTo>
                      <a:lnTo>
                        <a:pt x="301" y="15"/>
                      </a:lnTo>
                      <a:lnTo>
                        <a:pt x="297" y="10"/>
                      </a:lnTo>
                      <a:lnTo>
                        <a:pt x="291" y="6"/>
                      </a:lnTo>
                      <a:lnTo>
                        <a:pt x="286" y="2"/>
                      </a:lnTo>
                      <a:lnTo>
                        <a:pt x="281" y="0"/>
                      </a:lnTo>
                      <a:lnTo>
                        <a:pt x="274" y="0"/>
                      </a:lnTo>
                      <a:lnTo>
                        <a:pt x="268" y="0"/>
                      </a:lnTo>
                      <a:lnTo>
                        <a:pt x="265" y="2"/>
                      </a:lnTo>
                      <a:lnTo>
                        <a:pt x="258" y="6"/>
                      </a:lnTo>
                      <a:lnTo>
                        <a:pt x="262" y="213"/>
                      </a:lnTo>
                      <a:lnTo>
                        <a:pt x="238" y="41"/>
                      </a:lnTo>
                      <a:lnTo>
                        <a:pt x="242" y="27"/>
                      </a:lnTo>
                      <a:lnTo>
                        <a:pt x="233" y="12"/>
                      </a:lnTo>
                      <a:lnTo>
                        <a:pt x="214" y="13"/>
                      </a:lnTo>
                      <a:lnTo>
                        <a:pt x="205" y="27"/>
                      </a:lnTo>
                      <a:lnTo>
                        <a:pt x="209" y="39"/>
                      </a:lnTo>
                      <a:lnTo>
                        <a:pt x="212" y="158"/>
                      </a:lnTo>
                      <a:lnTo>
                        <a:pt x="219" y="223"/>
                      </a:lnTo>
                      <a:lnTo>
                        <a:pt x="150" y="2"/>
                      </a:lnTo>
                      <a:lnTo>
                        <a:pt x="143" y="2"/>
                      </a:lnTo>
                      <a:lnTo>
                        <a:pt x="130" y="1"/>
                      </a:lnTo>
                      <a:lnTo>
                        <a:pt x="117" y="0"/>
                      </a:lnTo>
                      <a:lnTo>
                        <a:pt x="110" y="0"/>
                      </a:lnTo>
                      <a:lnTo>
                        <a:pt x="98" y="3"/>
                      </a:lnTo>
                      <a:lnTo>
                        <a:pt x="86" y="9"/>
                      </a:lnTo>
                      <a:lnTo>
                        <a:pt x="75" y="14"/>
                      </a:lnTo>
                      <a:lnTo>
                        <a:pt x="66" y="21"/>
                      </a:lnTo>
                      <a:lnTo>
                        <a:pt x="57" y="27"/>
                      </a:lnTo>
                      <a:lnTo>
                        <a:pt x="48" y="36"/>
                      </a:lnTo>
                      <a:lnTo>
                        <a:pt x="41" y="44"/>
                      </a:lnTo>
                      <a:lnTo>
                        <a:pt x="34" y="53"/>
                      </a:lnTo>
                      <a:lnTo>
                        <a:pt x="29" y="64"/>
                      </a:lnTo>
                      <a:lnTo>
                        <a:pt x="23" y="74"/>
                      </a:lnTo>
                      <a:lnTo>
                        <a:pt x="18" y="84"/>
                      </a:lnTo>
                      <a:lnTo>
                        <a:pt x="15" y="95"/>
                      </a:lnTo>
                      <a:lnTo>
                        <a:pt x="8" y="119"/>
                      </a:lnTo>
                      <a:lnTo>
                        <a:pt x="4" y="142"/>
                      </a:lnTo>
                      <a:lnTo>
                        <a:pt x="1" y="165"/>
                      </a:lnTo>
                      <a:lnTo>
                        <a:pt x="0" y="188"/>
                      </a:lnTo>
                      <a:lnTo>
                        <a:pt x="0" y="210"/>
                      </a:lnTo>
                      <a:lnTo>
                        <a:pt x="1" y="229"/>
                      </a:lnTo>
                      <a:lnTo>
                        <a:pt x="3" y="247"/>
                      </a:lnTo>
                      <a:lnTo>
                        <a:pt x="5" y="263"/>
                      </a:lnTo>
                      <a:lnTo>
                        <a:pt x="7" y="273"/>
                      </a:lnTo>
                      <a:lnTo>
                        <a:pt x="11" y="281"/>
                      </a:lnTo>
                      <a:lnTo>
                        <a:pt x="11" y="283"/>
                      </a:lnTo>
                      <a:lnTo>
                        <a:pt x="12" y="285"/>
                      </a:lnTo>
                      <a:lnTo>
                        <a:pt x="14" y="286"/>
                      </a:lnTo>
                      <a:lnTo>
                        <a:pt x="16" y="289"/>
                      </a:lnTo>
                      <a:lnTo>
                        <a:pt x="23" y="292"/>
                      </a:lnTo>
                      <a:lnTo>
                        <a:pt x="33" y="296"/>
                      </a:lnTo>
                      <a:lnTo>
                        <a:pt x="38" y="348"/>
                      </a:lnTo>
                      <a:lnTo>
                        <a:pt x="41" y="390"/>
                      </a:lnTo>
                      <a:lnTo>
                        <a:pt x="44" y="417"/>
                      </a:lnTo>
                      <a:lnTo>
                        <a:pt x="45" y="428"/>
                      </a:lnTo>
                      <a:lnTo>
                        <a:pt x="45" y="430"/>
                      </a:lnTo>
                      <a:lnTo>
                        <a:pt x="48" y="446"/>
                      </a:lnTo>
                      <a:lnTo>
                        <a:pt x="53" y="473"/>
                      </a:lnTo>
                      <a:lnTo>
                        <a:pt x="57" y="486"/>
                      </a:lnTo>
                      <a:lnTo>
                        <a:pt x="62" y="498"/>
                      </a:lnTo>
                      <a:lnTo>
                        <a:pt x="66" y="503"/>
                      </a:lnTo>
                      <a:lnTo>
                        <a:pt x="69" y="508"/>
                      </a:lnTo>
                      <a:lnTo>
                        <a:pt x="73" y="511"/>
                      </a:lnTo>
                      <a:lnTo>
                        <a:pt x="77" y="512"/>
                      </a:lnTo>
                      <a:lnTo>
                        <a:pt x="178" y="527"/>
                      </a:lnTo>
                      <a:lnTo>
                        <a:pt x="181" y="527"/>
                      </a:lnTo>
                      <a:lnTo>
                        <a:pt x="183" y="527"/>
                      </a:lnTo>
                      <a:lnTo>
                        <a:pt x="188" y="527"/>
                      </a:lnTo>
                      <a:lnTo>
                        <a:pt x="191" y="526"/>
                      </a:lnTo>
                      <a:lnTo>
                        <a:pt x="222" y="772"/>
                      </a:lnTo>
                      <a:lnTo>
                        <a:pt x="285" y="772"/>
                      </a:lnTo>
                      <a:lnTo>
                        <a:pt x="309" y="463"/>
                      </a:lnTo>
                      <a:close/>
                      <a:moveTo>
                        <a:pt x="35" y="314"/>
                      </a:moveTo>
                      <a:lnTo>
                        <a:pt x="34" y="298"/>
                      </a:lnTo>
                      <a:lnTo>
                        <a:pt x="113" y="320"/>
                      </a:lnTo>
                      <a:lnTo>
                        <a:pt x="35" y="314"/>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178">
                  <a:extLst>
                    <a:ext uri="{FF2B5EF4-FFF2-40B4-BE49-F238E27FC236}">
                      <a16:creationId xmlns:a16="http://schemas.microsoft.com/office/drawing/2014/main" id="{98648A0E-B868-DCE0-071F-8B2A21C86135}"/>
                    </a:ext>
                  </a:extLst>
                </p:cNvPr>
                <p:cNvSpPr>
                  <a:spLocks noEditPoints="1"/>
                </p:cNvSpPr>
                <p:nvPr/>
              </p:nvSpPr>
              <p:spPr bwMode="auto">
                <a:xfrm>
                  <a:off x="4641851" y="222250"/>
                  <a:ext cx="87313" cy="111125"/>
                </a:xfrm>
                <a:custGeom>
                  <a:avLst/>
                  <a:gdLst>
                    <a:gd name="T0" fmla="*/ 5 w 221"/>
                    <a:gd name="T1" fmla="*/ 165 h 282"/>
                    <a:gd name="T2" fmla="*/ 8 w 221"/>
                    <a:gd name="T3" fmla="*/ 181 h 282"/>
                    <a:gd name="T4" fmla="*/ 11 w 221"/>
                    <a:gd name="T5" fmla="*/ 186 h 282"/>
                    <a:gd name="T6" fmla="*/ 14 w 221"/>
                    <a:gd name="T7" fmla="*/ 186 h 282"/>
                    <a:gd name="T8" fmla="*/ 17 w 221"/>
                    <a:gd name="T9" fmla="*/ 182 h 282"/>
                    <a:gd name="T10" fmla="*/ 22 w 221"/>
                    <a:gd name="T11" fmla="*/ 189 h 282"/>
                    <a:gd name="T12" fmla="*/ 31 w 221"/>
                    <a:gd name="T13" fmla="*/ 210 h 282"/>
                    <a:gd name="T14" fmla="*/ 41 w 221"/>
                    <a:gd name="T15" fmla="*/ 229 h 282"/>
                    <a:gd name="T16" fmla="*/ 54 w 221"/>
                    <a:gd name="T17" fmla="*/ 246 h 282"/>
                    <a:gd name="T18" fmla="*/ 68 w 221"/>
                    <a:gd name="T19" fmla="*/ 260 h 282"/>
                    <a:gd name="T20" fmla="*/ 82 w 221"/>
                    <a:gd name="T21" fmla="*/ 270 h 282"/>
                    <a:gd name="T22" fmla="*/ 97 w 221"/>
                    <a:gd name="T23" fmla="*/ 278 h 282"/>
                    <a:gd name="T24" fmla="*/ 109 w 221"/>
                    <a:gd name="T25" fmla="*/ 282 h 282"/>
                    <a:gd name="T26" fmla="*/ 122 w 221"/>
                    <a:gd name="T27" fmla="*/ 282 h 282"/>
                    <a:gd name="T28" fmla="*/ 136 w 221"/>
                    <a:gd name="T29" fmla="*/ 278 h 282"/>
                    <a:gd name="T30" fmla="*/ 152 w 221"/>
                    <a:gd name="T31" fmla="*/ 272 h 282"/>
                    <a:gd name="T32" fmla="*/ 166 w 221"/>
                    <a:gd name="T33" fmla="*/ 260 h 282"/>
                    <a:gd name="T34" fmla="*/ 180 w 221"/>
                    <a:gd name="T35" fmla="*/ 246 h 282"/>
                    <a:gd name="T36" fmla="*/ 190 w 221"/>
                    <a:gd name="T37" fmla="*/ 228 h 282"/>
                    <a:gd name="T38" fmla="*/ 200 w 221"/>
                    <a:gd name="T39" fmla="*/ 209 h 282"/>
                    <a:gd name="T40" fmla="*/ 207 w 221"/>
                    <a:gd name="T41" fmla="*/ 186 h 282"/>
                    <a:gd name="T42" fmla="*/ 211 w 221"/>
                    <a:gd name="T43" fmla="*/ 168 h 282"/>
                    <a:gd name="T44" fmla="*/ 215 w 221"/>
                    <a:gd name="T45" fmla="*/ 134 h 282"/>
                    <a:gd name="T46" fmla="*/ 216 w 221"/>
                    <a:gd name="T47" fmla="*/ 117 h 282"/>
                    <a:gd name="T48" fmla="*/ 213 w 221"/>
                    <a:gd name="T49" fmla="*/ 115 h 282"/>
                    <a:gd name="T50" fmla="*/ 213 w 221"/>
                    <a:gd name="T51" fmla="*/ 102 h 282"/>
                    <a:gd name="T52" fmla="*/ 209 w 221"/>
                    <a:gd name="T53" fmla="*/ 88 h 282"/>
                    <a:gd name="T54" fmla="*/ 201 w 221"/>
                    <a:gd name="T55" fmla="*/ 90 h 282"/>
                    <a:gd name="T56" fmla="*/ 187 w 221"/>
                    <a:gd name="T57" fmla="*/ 89 h 282"/>
                    <a:gd name="T58" fmla="*/ 155 w 221"/>
                    <a:gd name="T59" fmla="*/ 77 h 282"/>
                    <a:gd name="T60" fmla="*/ 136 w 221"/>
                    <a:gd name="T61" fmla="*/ 67 h 282"/>
                    <a:gd name="T62" fmla="*/ 153 w 221"/>
                    <a:gd name="T63" fmla="*/ 75 h 282"/>
                    <a:gd name="T64" fmla="*/ 171 w 221"/>
                    <a:gd name="T65" fmla="*/ 78 h 282"/>
                    <a:gd name="T66" fmla="*/ 185 w 221"/>
                    <a:gd name="T67" fmla="*/ 77 h 282"/>
                    <a:gd name="T68" fmla="*/ 198 w 221"/>
                    <a:gd name="T69" fmla="*/ 72 h 282"/>
                    <a:gd name="T70" fmla="*/ 211 w 221"/>
                    <a:gd name="T71" fmla="*/ 60 h 282"/>
                    <a:gd name="T72" fmla="*/ 220 w 221"/>
                    <a:gd name="T73" fmla="*/ 46 h 282"/>
                    <a:gd name="T74" fmla="*/ 216 w 221"/>
                    <a:gd name="T75" fmla="*/ 40 h 282"/>
                    <a:gd name="T76" fmla="*/ 197 w 221"/>
                    <a:gd name="T77" fmla="*/ 27 h 282"/>
                    <a:gd name="T78" fmla="*/ 176 w 221"/>
                    <a:gd name="T79" fmla="*/ 17 h 282"/>
                    <a:gd name="T80" fmla="*/ 151 w 221"/>
                    <a:gd name="T81" fmla="*/ 7 h 282"/>
                    <a:gd name="T82" fmla="*/ 119 w 221"/>
                    <a:gd name="T83" fmla="*/ 2 h 282"/>
                    <a:gd name="T84" fmla="*/ 84 w 221"/>
                    <a:gd name="T85" fmla="*/ 3 h 282"/>
                    <a:gd name="T86" fmla="*/ 55 w 221"/>
                    <a:gd name="T87" fmla="*/ 9 h 282"/>
                    <a:gd name="T88" fmla="*/ 35 w 221"/>
                    <a:gd name="T89" fmla="*/ 17 h 282"/>
                    <a:gd name="T90" fmla="*/ 21 w 221"/>
                    <a:gd name="T91" fmla="*/ 25 h 282"/>
                    <a:gd name="T92" fmla="*/ 9 w 221"/>
                    <a:gd name="T93" fmla="*/ 46 h 282"/>
                    <a:gd name="T94" fmla="*/ 3 w 221"/>
                    <a:gd name="T95" fmla="*/ 67 h 282"/>
                    <a:gd name="T96" fmla="*/ 0 w 221"/>
                    <a:gd name="T97" fmla="*/ 83 h 282"/>
                    <a:gd name="T98" fmla="*/ 1 w 221"/>
                    <a:gd name="T99" fmla="*/ 98 h 282"/>
                    <a:gd name="T100" fmla="*/ 7 w 221"/>
                    <a:gd name="T101" fmla="*/ 111 h 282"/>
                    <a:gd name="T102" fmla="*/ 8 w 221"/>
                    <a:gd name="T103" fmla="*/ 120 h 282"/>
                    <a:gd name="T104" fmla="*/ 5 w 221"/>
                    <a:gd name="T105" fmla="*/ 139 h 282"/>
                    <a:gd name="T106" fmla="*/ 31 w 221"/>
                    <a:gd name="T107" fmla="*/ 48 h 282"/>
                    <a:gd name="T108" fmla="*/ 24 w 221"/>
                    <a:gd name="T109" fmla="*/ 54 h 282"/>
                    <a:gd name="T110" fmla="*/ 27 w 221"/>
                    <a:gd name="T111" fmla="*/ 50 h 282"/>
                    <a:gd name="T112" fmla="*/ 31 w 221"/>
                    <a:gd name="T113" fmla="*/ 48 h 282"/>
                    <a:gd name="T114" fmla="*/ 16 w 221"/>
                    <a:gd name="T115" fmla="*/ 97 h 282"/>
                    <a:gd name="T116" fmla="*/ 14 w 221"/>
                    <a:gd name="T117" fmla="*/ 106 h 282"/>
                    <a:gd name="T118" fmla="*/ 13 w 221"/>
                    <a:gd name="T119" fmla="*/ 116 h 282"/>
                    <a:gd name="T120" fmla="*/ 14 w 221"/>
                    <a:gd name="T121" fmla="*/ 10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1" h="282">
                      <a:moveTo>
                        <a:pt x="4" y="152"/>
                      </a:moveTo>
                      <a:lnTo>
                        <a:pt x="5" y="165"/>
                      </a:lnTo>
                      <a:lnTo>
                        <a:pt x="7" y="176"/>
                      </a:lnTo>
                      <a:lnTo>
                        <a:pt x="8" y="181"/>
                      </a:lnTo>
                      <a:lnTo>
                        <a:pt x="9" y="184"/>
                      </a:lnTo>
                      <a:lnTo>
                        <a:pt x="11" y="186"/>
                      </a:lnTo>
                      <a:lnTo>
                        <a:pt x="12" y="187"/>
                      </a:lnTo>
                      <a:lnTo>
                        <a:pt x="14" y="186"/>
                      </a:lnTo>
                      <a:lnTo>
                        <a:pt x="16" y="184"/>
                      </a:lnTo>
                      <a:lnTo>
                        <a:pt x="17" y="182"/>
                      </a:lnTo>
                      <a:lnTo>
                        <a:pt x="19" y="178"/>
                      </a:lnTo>
                      <a:lnTo>
                        <a:pt x="22" y="189"/>
                      </a:lnTo>
                      <a:lnTo>
                        <a:pt x="25" y="200"/>
                      </a:lnTo>
                      <a:lnTo>
                        <a:pt x="31" y="210"/>
                      </a:lnTo>
                      <a:lnTo>
                        <a:pt x="36" y="220"/>
                      </a:lnTo>
                      <a:lnTo>
                        <a:pt x="41" y="229"/>
                      </a:lnTo>
                      <a:lnTo>
                        <a:pt x="48" y="238"/>
                      </a:lnTo>
                      <a:lnTo>
                        <a:pt x="54" y="246"/>
                      </a:lnTo>
                      <a:lnTo>
                        <a:pt x="62" y="253"/>
                      </a:lnTo>
                      <a:lnTo>
                        <a:pt x="68" y="260"/>
                      </a:lnTo>
                      <a:lnTo>
                        <a:pt x="76" y="265"/>
                      </a:lnTo>
                      <a:lnTo>
                        <a:pt x="82" y="270"/>
                      </a:lnTo>
                      <a:lnTo>
                        <a:pt x="90" y="275"/>
                      </a:lnTo>
                      <a:lnTo>
                        <a:pt x="97" y="278"/>
                      </a:lnTo>
                      <a:lnTo>
                        <a:pt x="103" y="281"/>
                      </a:lnTo>
                      <a:lnTo>
                        <a:pt x="109" y="282"/>
                      </a:lnTo>
                      <a:lnTo>
                        <a:pt x="115" y="282"/>
                      </a:lnTo>
                      <a:lnTo>
                        <a:pt x="122" y="282"/>
                      </a:lnTo>
                      <a:lnTo>
                        <a:pt x="129" y="281"/>
                      </a:lnTo>
                      <a:lnTo>
                        <a:pt x="136" y="278"/>
                      </a:lnTo>
                      <a:lnTo>
                        <a:pt x="144" y="275"/>
                      </a:lnTo>
                      <a:lnTo>
                        <a:pt x="152" y="272"/>
                      </a:lnTo>
                      <a:lnTo>
                        <a:pt x="159" y="266"/>
                      </a:lnTo>
                      <a:lnTo>
                        <a:pt x="166" y="260"/>
                      </a:lnTo>
                      <a:lnTo>
                        <a:pt x="173" y="253"/>
                      </a:lnTo>
                      <a:lnTo>
                        <a:pt x="180" y="246"/>
                      </a:lnTo>
                      <a:lnTo>
                        <a:pt x="185" y="238"/>
                      </a:lnTo>
                      <a:lnTo>
                        <a:pt x="190" y="228"/>
                      </a:lnTo>
                      <a:lnTo>
                        <a:pt x="196" y="220"/>
                      </a:lnTo>
                      <a:lnTo>
                        <a:pt x="200" y="209"/>
                      </a:lnTo>
                      <a:lnTo>
                        <a:pt x="205" y="198"/>
                      </a:lnTo>
                      <a:lnTo>
                        <a:pt x="207" y="186"/>
                      </a:lnTo>
                      <a:lnTo>
                        <a:pt x="209" y="174"/>
                      </a:lnTo>
                      <a:lnTo>
                        <a:pt x="211" y="168"/>
                      </a:lnTo>
                      <a:lnTo>
                        <a:pt x="214" y="146"/>
                      </a:lnTo>
                      <a:lnTo>
                        <a:pt x="215" y="134"/>
                      </a:lnTo>
                      <a:lnTo>
                        <a:pt x="216" y="125"/>
                      </a:lnTo>
                      <a:lnTo>
                        <a:pt x="216" y="117"/>
                      </a:lnTo>
                      <a:lnTo>
                        <a:pt x="215" y="114"/>
                      </a:lnTo>
                      <a:lnTo>
                        <a:pt x="213" y="115"/>
                      </a:lnTo>
                      <a:lnTo>
                        <a:pt x="212" y="116"/>
                      </a:lnTo>
                      <a:lnTo>
                        <a:pt x="213" y="102"/>
                      </a:lnTo>
                      <a:lnTo>
                        <a:pt x="212" y="86"/>
                      </a:lnTo>
                      <a:lnTo>
                        <a:pt x="209" y="88"/>
                      </a:lnTo>
                      <a:lnTo>
                        <a:pt x="205" y="89"/>
                      </a:lnTo>
                      <a:lnTo>
                        <a:pt x="201" y="90"/>
                      </a:lnTo>
                      <a:lnTo>
                        <a:pt x="197" y="90"/>
                      </a:lnTo>
                      <a:lnTo>
                        <a:pt x="187" y="89"/>
                      </a:lnTo>
                      <a:lnTo>
                        <a:pt x="178" y="86"/>
                      </a:lnTo>
                      <a:lnTo>
                        <a:pt x="155" y="77"/>
                      </a:lnTo>
                      <a:lnTo>
                        <a:pt x="131" y="65"/>
                      </a:lnTo>
                      <a:lnTo>
                        <a:pt x="136" y="67"/>
                      </a:lnTo>
                      <a:lnTo>
                        <a:pt x="143" y="71"/>
                      </a:lnTo>
                      <a:lnTo>
                        <a:pt x="153" y="75"/>
                      </a:lnTo>
                      <a:lnTo>
                        <a:pt x="162" y="77"/>
                      </a:lnTo>
                      <a:lnTo>
                        <a:pt x="171" y="78"/>
                      </a:lnTo>
                      <a:lnTo>
                        <a:pt x="179" y="78"/>
                      </a:lnTo>
                      <a:lnTo>
                        <a:pt x="185" y="77"/>
                      </a:lnTo>
                      <a:lnTo>
                        <a:pt x="192" y="75"/>
                      </a:lnTo>
                      <a:lnTo>
                        <a:pt x="198" y="72"/>
                      </a:lnTo>
                      <a:lnTo>
                        <a:pt x="202" y="67"/>
                      </a:lnTo>
                      <a:lnTo>
                        <a:pt x="211" y="60"/>
                      </a:lnTo>
                      <a:lnTo>
                        <a:pt x="216" y="52"/>
                      </a:lnTo>
                      <a:lnTo>
                        <a:pt x="220" y="46"/>
                      </a:lnTo>
                      <a:lnTo>
                        <a:pt x="221" y="44"/>
                      </a:lnTo>
                      <a:lnTo>
                        <a:pt x="216" y="40"/>
                      </a:lnTo>
                      <a:lnTo>
                        <a:pt x="206" y="32"/>
                      </a:lnTo>
                      <a:lnTo>
                        <a:pt x="197" y="27"/>
                      </a:lnTo>
                      <a:lnTo>
                        <a:pt x="187" y="21"/>
                      </a:lnTo>
                      <a:lnTo>
                        <a:pt x="176" y="17"/>
                      </a:lnTo>
                      <a:lnTo>
                        <a:pt x="163" y="11"/>
                      </a:lnTo>
                      <a:lnTo>
                        <a:pt x="151" y="7"/>
                      </a:lnTo>
                      <a:lnTo>
                        <a:pt x="135" y="4"/>
                      </a:lnTo>
                      <a:lnTo>
                        <a:pt x="119" y="2"/>
                      </a:lnTo>
                      <a:lnTo>
                        <a:pt x="102" y="0"/>
                      </a:lnTo>
                      <a:lnTo>
                        <a:pt x="84" y="3"/>
                      </a:lnTo>
                      <a:lnTo>
                        <a:pt x="65" y="6"/>
                      </a:lnTo>
                      <a:lnTo>
                        <a:pt x="55" y="9"/>
                      </a:lnTo>
                      <a:lnTo>
                        <a:pt x="45" y="12"/>
                      </a:lnTo>
                      <a:lnTo>
                        <a:pt x="35" y="17"/>
                      </a:lnTo>
                      <a:lnTo>
                        <a:pt x="25" y="21"/>
                      </a:lnTo>
                      <a:lnTo>
                        <a:pt x="21" y="25"/>
                      </a:lnTo>
                      <a:lnTo>
                        <a:pt x="14" y="34"/>
                      </a:lnTo>
                      <a:lnTo>
                        <a:pt x="9" y="46"/>
                      </a:lnTo>
                      <a:lnTo>
                        <a:pt x="5" y="60"/>
                      </a:lnTo>
                      <a:lnTo>
                        <a:pt x="3" y="67"/>
                      </a:lnTo>
                      <a:lnTo>
                        <a:pt x="1" y="75"/>
                      </a:lnTo>
                      <a:lnTo>
                        <a:pt x="0" y="83"/>
                      </a:lnTo>
                      <a:lnTo>
                        <a:pt x="0" y="90"/>
                      </a:lnTo>
                      <a:lnTo>
                        <a:pt x="1" y="98"/>
                      </a:lnTo>
                      <a:lnTo>
                        <a:pt x="4" y="104"/>
                      </a:lnTo>
                      <a:lnTo>
                        <a:pt x="7" y="111"/>
                      </a:lnTo>
                      <a:lnTo>
                        <a:pt x="11" y="116"/>
                      </a:lnTo>
                      <a:lnTo>
                        <a:pt x="8" y="120"/>
                      </a:lnTo>
                      <a:lnTo>
                        <a:pt x="6" y="128"/>
                      </a:lnTo>
                      <a:lnTo>
                        <a:pt x="5" y="139"/>
                      </a:lnTo>
                      <a:lnTo>
                        <a:pt x="4" y="152"/>
                      </a:lnTo>
                      <a:close/>
                      <a:moveTo>
                        <a:pt x="31" y="48"/>
                      </a:moveTo>
                      <a:lnTo>
                        <a:pt x="27" y="51"/>
                      </a:lnTo>
                      <a:lnTo>
                        <a:pt x="24" y="54"/>
                      </a:lnTo>
                      <a:lnTo>
                        <a:pt x="25" y="52"/>
                      </a:lnTo>
                      <a:lnTo>
                        <a:pt x="27" y="50"/>
                      </a:lnTo>
                      <a:lnTo>
                        <a:pt x="28" y="49"/>
                      </a:lnTo>
                      <a:lnTo>
                        <a:pt x="31" y="48"/>
                      </a:lnTo>
                      <a:close/>
                      <a:moveTo>
                        <a:pt x="16" y="94"/>
                      </a:moveTo>
                      <a:lnTo>
                        <a:pt x="16" y="97"/>
                      </a:lnTo>
                      <a:lnTo>
                        <a:pt x="16" y="99"/>
                      </a:lnTo>
                      <a:lnTo>
                        <a:pt x="14" y="106"/>
                      </a:lnTo>
                      <a:lnTo>
                        <a:pt x="13" y="116"/>
                      </a:lnTo>
                      <a:lnTo>
                        <a:pt x="13" y="116"/>
                      </a:lnTo>
                      <a:lnTo>
                        <a:pt x="13" y="116"/>
                      </a:lnTo>
                      <a:lnTo>
                        <a:pt x="14" y="107"/>
                      </a:lnTo>
                      <a:lnTo>
                        <a:pt x="16" y="94"/>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179">
                  <a:extLst>
                    <a:ext uri="{FF2B5EF4-FFF2-40B4-BE49-F238E27FC236}">
                      <a16:creationId xmlns:a16="http://schemas.microsoft.com/office/drawing/2014/main" id="{3F5E5FC7-6D75-59F5-0A92-DBF29D34C89D}"/>
                    </a:ext>
                  </a:extLst>
                </p:cNvPr>
                <p:cNvSpPr>
                  <a:spLocks noEditPoints="1"/>
                </p:cNvSpPr>
                <p:nvPr/>
              </p:nvSpPr>
              <p:spPr bwMode="auto">
                <a:xfrm>
                  <a:off x="5035551" y="333375"/>
                  <a:ext cx="160338" cy="306388"/>
                </a:xfrm>
                <a:custGeom>
                  <a:avLst/>
                  <a:gdLst>
                    <a:gd name="T0" fmla="*/ 286 w 403"/>
                    <a:gd name="T1" fmla="*/ 0 h 772"/>
                    <a:gd name="T2" fmla="*/ 259 w 403"/>
                    <a:gd name="T3" fmla="*/ 2 h 772"/>
                    <a:gd name="T4" fmla="*/ 183 w 403"/>
                    <a:gd name="T5" fmla="*/ 223 h 772"/>
                    <a:gd name="T6" fmla="*/ 193 w 403"/>
                    <a:gd name="T7" fmla="*/ 39 h 772"/>
                    <a:gd name="T8" fmla="*/ 189 w 403"/>
                    <a:gd name="T9" fmla="*/ 13 h 772"/>
                    <a:gd name="T10" fmla="*/ 161 w 403"/>
                    <a:gd name="T11" fmla="*/ 27 h 772"/>
                    <a:gd name="T12" fmla="*/ 141 w 403"/>
                    <a:gd name="T13" fmla="*/ 213 h 772"/>
                    <a:gd name="T14" fmla="*/ 137 w 403"/>
                    <a:gd name="T15" fmla="*/ 2 h 772"/>
                    <a:gd name="T16" fmla="*/ 129 w 403"/>
                    <a:gd name="T17" fmla="*/ 0 h 772"/>
                    <a:gd name="T18" fmla="*/ 119 w 403"/>
                    <a:gd name="T19" fmla="*/ 2 h 772"/>
                    <a:gd name="T20" fmla="*/ 109 w 403"/>
                    <a:gd name="T21" fmla="*/ 8 h 772"/>
                    <a:gd name="T22" fmla="*/ 100 w 403"/>
                    <a:gd name="T23" fmla="*/ 16 h 772"/>
                    <a:gd name="T24" fmla="*/ 90 w 403"/>
                    <a:gd name="T25" fmla="*/ 36 h 772"/>
                    <a:gd name="T26" fmla="*/ 78 w 403"/>
                    <a:gd name="T27" fmla="*/ 68 h 772"/>
                    <a:gd name="T28" fmla="*/ 68 w 403"/>
                    <a:gd name="T29" fmla="*/ 107 h 772"/>
                    <a:gd name="T30" fmla="*/ 61 w 403"/>
                    <a:gd name="T31" fmla="*/ 149 h 772"/>
                    <a:gd name="T32" fmla="*/ 56 w 403"/>
                    <a:gd name="T33" fmla="*/ 209 h 772"/>
                    <a:gd name="T34" fmla="*/ 59 w 403"/>
                    <a:gd name="T35" fmla="*/ 246 h 772"/>
                    <a:gd name="T36" fmla="*/ 63 w 403"/>
                    <a:gd name="T37" fmla="*/ 225 h 772"/>
                    <a:gd name="T38" fmla="*/ 85 w 403"/>
                    <a:gd name="T39" fmla="*/ 272 h 772"/>
                    <a:gd name="T40" fmla="*/ 321 w 403"/>
                    <a:gd name="T41" fmla="*/ 212 h 772"/>
                    <a:gd name="T42" fmla="*/ 243 w 403"/>
                    <a:gd name="T43" fmla="*/ 427 h 772"/>
                    <a:gd name="T44" fmla="*/ 0 w 403"/>
                    <a:gd name="T45" fmla="*/ 427 h 772"/>
                    <a:gd name="T46" fmla="*/ 84 w 403"/>
                    <a:gd name="T47" fmla="*/ 710 h 772"/>
                    <a:gd name="T48" fmla="*/ 92 w 403"/>
                    <a:gd name="T49" fmla="*/ 458 h 772"/>
                    <a:gd name="T50" fmla="*/ 118 w 403"/>
                    <a:gd name="T51" fmla="*/ 772 h 772"/>
                    <a:gd name="T52" fmla="*/ 212 w 403"/>
                    <a:gd name="T53" fmla="*/ 526 h 772"/>
                    <a:gd name="T54" fmla="*/ 219 w 403"/>
                    <a:gd name="T55" fmla="*/ 527 h 772"/>
                    <a:gd name="T56" fmla="*/ 224 w 403"/>
                    <a:gd name="T57" fmla="*/ 527 h 772"/>
                    <a:gd name="T58" fmla="*/ 329 w 403"/>
                    <a:gd name="T59" fmla="*/ 511 h 772"/>
                    <a:gd name="T60" fmla="*/ 338 w 403"/>
                    <a:gd name="T61" fmla="*/ 503 h 772"/>
                    <a:gd name="T62" fmla="*/ 347 w 403"/>
                    <a:gd name="T63" fmla="*/ 486 h 772"/>
                    <a:gd name="T64" fmla="*/ 355 w 403"/>
                    <a:gd name="T65" fmla="*/ 446 h 772"/>
                    <a:gd name="T66" fmla="*/ 358 w 403"/>
                    <a:gd name="T67" fmla="*/ 428 h 772"/>
                    <a:gd name="T68" fmla="*/ 362 w 403"/>
                    <a:gd name="T69" fmla="*/ 390 h 772"/>
                    <a:gd name="T70" fmla="*/ 370 w 403"/>
                    <a:gd name="T71" fmla="*/ 296 h 772"/>
                    <a:gd name="T72" fmla="*/ 388 w 403"/>
                    <a:gd name="T73" fmla="*/ 289 h 772"/>
                    <a:gd name="T74" fmla="*/ 392 w 403"/>
                    <a:gd name="T75" fmla="*/ 285 h 772"/>
                    <a:gd name="T76" fmla="*/ 393 w 403"/>
                    <a:gd name="T77" fmla="*/ 281 h 772"/>
                    <a:gd name="T78" fmla="*/ 397 w 403"/>
                    <a:gd name="T79" fmla="*/ 263 h 772"/>
                    <a:gd name="T80" fmla="*/ 402 w 403"/>
                    <a:gd name="T81" fmla="*/ 229 h 772"/>
                    <a:gd name="T82" fmla="*/ 403 w 403"/>
                    <a:gd name="T83" fmla="*/ 188 h 772"/>
                    <a:gd name="T84" fmla="*/ 399 w 403"/>
                    <a:gd name="T85" fmla="*/ 142 h 772"/>
                    <a:gd name="T86" fmla="*/ 389 w 403"/>
                    <a:gd name="T87" fmla="*/ 95 h 772"/>
                    <a:gd name="T88" fmla="*/ 380 w 403"/>
                    <a:gd name="T89" fmla="*/ 74 h 772"/>
                    <a:gd name="T90" fmla="*/ 368 w 403"/>
                    <a:gd name="T91" fmla="*/ 53 h 772"/>
                    <a:gd name="T92" fmla="*/ 354 w 403"/>
                    <a:gd name="T93" fmla="*/ 36 h 772"/>
                    <a:gd name="T94" fmla="*/ 337 w 403"/>
                    <a:gd name="T95" fmla="*/ 21 h 772"/>
                    <a:gd name="T96" fmla="*/ 316 w 403"/>
                    <a:gd name="T97" fmla="*/ 9 h 772"/>
                    <a:gd name="T98" fmla="*/ 293 w 403"/>
                    <a:gd name="T99" fmla="*/ 0 h 772"/>
                    <a:gd name="T100" fmla="*/ 289 w 403"/>
                    <a:gd name="T101" fmla="*/ 320 h 772"/>
                    <a:gd name="T102" fmla="*/ 367 w 403"/>
                    <a:gd name="T103" fmla="*/ 314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772">
                      <a:moveTo>
                        <a:pt x="293" y="0"/>
                      </a:moveTo>
                      <a:lnTo>
                        <a:pt x="286" y="0"/>
                      </a:lnTo>
                      <a:lnTo>
                        <a:pt x="273" y="1"/>
                      </a:lnTo>
                      <a:lnTo>
                        <a:pt x="259" y="2"/>
                      </a:lnTo>
                      <a:lnTo>
                        <a:pt x="253" y="2"/>
                      </a:lnTo>
                      <a:lnTo>
                        <a:pt x="183" y="223"/>
                      </a:lnTo>
                      <a:lnTo>
                        <a:pt x="190" y="158"/>
                      </a:lnTo>
                      <a:lnTo>
                        <a:pt x="193" y="39"/>
                      </a:lnTo>
                      <a:lnTo>
                        <a:pt x="197" y="27"/>
                      </a:lnTo>
                      <a:lnTo>
                        <a:pt x="189" y="13"/>
                      </a:lnTo>
                      <a:lnTo>
                        <a:pt x="169" y="12"/>
                      </a:lnTo>
                      <a:lnTo>
                        <a:pt x="161" y="27"/>
                      </a:lnTo>
                      <a:lnTo>
                        <a:pt x="165" y="41"/>
                      </a:lnTo>
                      <a:lnTo>
                        <a:pt x="141" y="213"/>
                      </a:lnTo>
                      <a:lnTo>
                        <a:pt x="145" y="6"/>
                      </a:lnTo>
                      <a:lnTo>
                        <a:pt x="137" y="2"/>
                      </a:lnTo>
                      <a:lnTo>
                        <a:pt x="135" y="0"/>
                      </a:lnTo>
                      <a:lnTo>
                        <a:pt x="129" y="0"/>
                      </a:lnTo>
                      <a:lnTo>
                        <a:pt x="124" y="0"/>
                      </a:lnTo>
                      <a:lnTo>
                        <a:pt x="119" y="2"/>
                      </a:lnTo>
                      <a:lnTo>
                        <a:pt x="113" y="4"/>
                      </a:lnTo>
                      <a:lnTo>
                        <a:pt x="109" y="8"/>
                      </a:lnTo>
                      <a:lnTo>
                        <a:pt x="105" y="12"/>
                      </a:lnTo>
                      <a:lnTo>
                        <a:pt x="100" y="16"/>
                      </a:lnTo>
                      <a:lnTo>
                        <a:pt x="97" y="23"/>
                      </a:lnTo>
                      <a:lnTo>
                        <a:pt x="90" y="36"/>
                      </a:lnTo>
                      <a:lnTo>
                        <a:pt x="83" y="51"/>
                      </a:lnTo>
                      <a:lnTo>
                        <a:pt x="78" y="68"/>
                      </a:lnTo>
                      <a:lnTo>
                        <a:pt x="72" y="88"/>
                      </a:lnTo>
                      <a:lnTo>
                        <a:pt x="68" y="107"/>
                      </a:lnTo>
                      <a:lnTo>
                        <a:pt x="65" y="128"/>
                      </a:lnTo>
                      <a:lnTo>
                        <a:pt x="61" y="149"/>
                      </a:lnTo>
                      <a:lnTo>
                        <a:pt x="59" y="170"/>
                      </a:lnTo>
                      <a:lnTo>
                        <a:pt x="56" y="209"/>
                      </a:lnTo>
                      <a:lnTo>
                        <a:pt x="55" y="242"/>
                      </a:lnTo>
                      <a:lnTo>
                        <a:pt x="59" y="246"/>
                      </a:lnTo>
                      <a:lnTo>
                        <a:pt x="61" y="236"/>
                      </a:lnTo>
                      <a:lnTo>
                        <a:pt x="63" y="225"/>
                      </a:lnTo>
                      <a:lnTo>
                        <a:pt x="64" y="252"/>
                      </a:lnTo>
                      <a:lnTo>
                        <a:pt x="85" y="272"/>
                      </a:lnTo>
                      <a:lnTo>
                        <a:pt x="283" y="219"/>
                      </a:lnTo>
                      <a:lnTo>
                        <a:pt x="321" y="212"/>
                      </a:lnTo>
                      <a:lnTo>
                        <a:pt x="95" y="282"/>
                      </a:lnTo>
                      <a:lnTo>
                        <a:pt x="243" y="427"/>
                      </a:lnTo>
                      <a:lnTo>
                        <a:pt x="88" y="427"/>
                      </a:lnTo>
                      <a:lnTo>
                        <a:pt x="0" y="427"/>
                      </a:lnTo>
                      <a:lnTo>
                        <a:pt x="39" y="706"/>
                      </a:lnTo>
                      <a:lnTo>
                        <a:pt x="84" y="710"/>
                      </a:lnTo>
                      <a:lnTo>
                        <a:pt x="88" y="453"/>
                      </a:lnTo>
                      <a:lnTo>
                        <a:pt x="92" y="458"/>
                      </a:lnTo>
                      <a:lnTo>
                        <a:pt x="95" y="463"/>
                      </a:lnTo>
                      <a:lnTo>
                        <a:pt x="118" y="772"/>
                      </a:lnTo>
                      <a:lnTo>
                        <a:pt x="180" y="772"/>
                      </a:lnTo>
                      <a:lnTo>
                        <a:pt x="212" y="526"/>
                      </a:lnTo>
                      <a:lnTo>
                        <a:pt x="216" y="527"/>
                      </a:lnTo>
                      <a:lnTo>
                        <a:pt x="219" y="527"/>
                      </a:lnTo>
                      <a:lnTo>
                        <a:pt x="222" y="527"/>
                      </a:lnTo>
                      <a:lnTo>
                        <a:pt x="224" y="527"/>
                      </a:lnTo>
                      <a:lnTo>
                        <a:pt x="325" y="512"/>
                      </a:lnTo>
                      <a:lnTo>
                        <a:pt x="329" y="511"/>
                      </a:lnTo>
                      <a:lnTo>
                        <a:pt x="334" y="508"/>
                      </a:lnTo>
                      <a:lnTo>
                        <a:pt x="338" y="503"/>
                      </a:lnTo>
                      <a:lnTo>
                        <a:pt x="341" y="498"/>
                      </a:lnTo>
                      <a:lnTo>
                        <a:pt x="347" y="486"/>
                      </a:lnTo>
                      <a:lnTo>
                        <a:pt x="350" y="473"/>
                      </a:lnTo>
                      <a:lnTo>
                        <a:pt x="355" y="446"/>
                      </a:lnTo>
                      <a:lnTo>
                        <a:pt x="358" y="430"/>
                      </a:lnTo>
                      <a:lnTo>
                        <a:pt x="358" y="428"/>
                      </a:lnTo>
                      <a:lnTo>
                        <a:pt x="359" y="417"/>
                      </a:lnTo>
                      <a:lnTo>
                        <a:pt x="362" y="390"/>
                      </a:lnTo>
                      <a:lnTo>
                        <a:pt x="366" y="348"/>
                      </a:lnTo>
                      <a:lnTo>
                        <a:pt x="370" y="296"/>
                      </a:lnTo>
                      <a:lnTo>
                        <a:pt x="380" y="292"/>
                      </a:lnTo>
                      <a:lnTo>
                        <a:pt x="388" y="289"/>
                      </a:lnTo>
                      <a:lnTo>
                        <a:pt x="390" y="286"/>
                      </a:lnTo>
                      <a:lnTo>
                        <a:pt x="392" y="285"/>
                      </a:lnTo>
                      <a:lnTo>
                        <a:pt x="392" y="283"/>
                      </a:lnTo>
                      <a:lnTo>
                        <a:pt x="393" y="281"/>
                      </a:lnTo>
                      <a:lnTo>
                        <a:pt x="395" y="273"/>
                      </a:lnTo>
                      <a:lnTo>
                        <a:pt x="397" y="263"/>
                      </a:lnTo>
                      <a:lnTo>
                        <a:pt x="401" y="247"/>
                      </a:lnTo>
                      <a:lnTo>
                        <a:pt x="402" y="229"/>
                      </a:lnTo>
                      <a:lnTo>
                        <a:pt x="403" y="210"/>
                      </a:lnTo>
                      <a:lnTo>
                        <a:pt x="403" y="188"/>
                      </a:lnTo>
                      <a:lnTo>
                        <a:pt x="402" y="165"/>
                      </a:lnTo>
                      <a:lnTo>
                        <a:pt x="399" y="142"/>
                      </a:lnTo>
                      <a:lnTo>
                        <a:pt x="395" y="119"/>
                      </a:lnTo>
                      <a:lnTo>
                        <a:pt x="389" y="95"/>
                      </a:lnTo>
                      <a:lnTo>
                        <a:pt x="384" y="84"/>
                      </a:lnTo>
                      <a:lnTo>
                        <a:pt x="380" y="74"/>
                      </a:lnTo>
                      <a:lnTo>
                        <a:pt x="375" y="64"/>
                      </a:lnTo>
                      <a:lnTo>
                        <a:pt x="368" y="53"/>
                      </a:lnTo>
                      <a:lnTo>
                        <a:pt x="362" y="44"/>
                      </a:lnTo>
                      <a:lnTo>
                        <a:pt x="354" y="36"/>
                      </a:lnTo>
                      <a:lnTo>
                        <a:pt x="347" y="27"/>
                      </a:lnTo>
                      <a:lnTo>
                        <a:pt x="337" y="21"/>
                      </a:lnTo>
                      <a:lnTo>
                        <a:pt x="327" y="14"/>
                      </a:lnTo>
                      <a:lnTo>
                        <a:pt x="316" y="9"/>
                      </a:lnTo>
                      <a:lnTo>
                        <a:pt x="305" y="3"/>
                      </a:lnTo>
                      <a:lnTo>
                        <a:pt x="293" y="0"/>
                      </a:lnTo>
                      <a:close/>
                      <a:moveTo>
                        <a:pt x="367" y="314"/>
                      </a:moveTo>
                      <a:lnTo>
                        <a:pt x="289" y="320"/>
                      </a:lnTo>
                      <a:lnTo>
                        <a:pt x="368" y="298"/>
                      </a:lnTo>
                      <a:lnTo>
                        <a:pt x="367" y="314"/>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180">
                  <a:extLst>
                    <a:ext uri="{FF2B5EF4-FFF2-40B4-BE49-F238E27FC236}">
                      <a16:creationId xmlns:a16="http://schemas.microsoft.com/office/drawing/2014/main" id="{FBF9AEC4-1EE0-1267-F4D0-5E2BA4B20680}"/>
                    </a:ext>
                  </a:extLst>
                </p:cNvPr>
                <p:cNvSpPr>
                  <a:spLocks noEditPoints="1"/>
                </p:cNvSpPr>
                <p:nvPr/>
              </p:nvSpPr>
              <p:spPr bwMode="auto">
                <a:xfrm>
                  <a:off x="5076826" y="222250"/>
                  <a:ext cx="87313" cy="111125"/>
                </a:xfrm>
                <a:custGeom>
                  <a:avLst/>
                  <a:gdLst>
                    <a:gd name="T0" fmla="*/ 185 w 220"/>
                    <a:gd name="T1" fmla="*/ 17 h 282"/>
                    <a:gd name="T2" fmla="*/ 166 w 220"/>
                    <a:gd name="T3" fmla="*/ 9 h 282"/>
                    <a:gd name="T4" fmla="*/ 137 w 220"/>
                    <a:gd name="T5" fmla="*/ 3 h 282"/>
                    <a:gd name="T6" fmla="*/ 102 w 220"/>
                    <a:gd name="T7" fmla="*/ 2 h 282"/>
                    <a:gd name="T8" fmla="*/ 71 w 220"/>
                    <a:gd name="T9" fmla="*/ 7 h 282"/>
                    <a:gd name="T10" fmla="*/ 44 w 220"/>
                    <a:gd name="T11" fmla="*/ 17 h 282"/>
                    <a:gd name="T12" fmla="*/ 23 w 220"/>
                    <a:gd name="T13" fmla="*/ 27 h 282"/>
                    <a:gd name="T14" fmla="*/ 4 w 220"/>
                    <a:gd name="T15" fmla="*/ 40 h 282"/>
                    <a:gd name="T16" fmla="*/ 1 w 220"/>
                    <a:gd name="T17" fmla="*/ 46 h 282"/>
                    <a:gd name="T18" fmla="*/ 11 w 220"/>
                    <a:gd name="T19" fmla="*/ 60 h 282"/>
                    <a:gd name="T20" fmla="*/ 23 w 220"/>
                    <a:gd name="T21" fmla="*/ 72 h 282"/>
                    <a:gd name="T22" fmla="*/ 35 w 220"/>
                    <a:gd name="T23" fmla="*/ 77 h 282"/>
                    <a:gd name="T24" fmla="*/ 50 w 220"/>
                    <a:gd name="T25" fmla="*/ 78 h 282"/>
                    <a:gd name="T26" fmla="*/ 68 w 220"/>
                    <a:gd name="T27" fmla="*/ 75 h 282"/>
                    <a:gd name="T28" fmla="*/ 84 w 220"/>
                    <a:gd name="T29" fmla="*/ 67 h 282"/>
                    <a:gd name="T30" fmla="*/ 66 w 220"/>
                    <a:gd name="T31" fmla="*/ 77 h 282"/>
                    <a:gd name="T32" fmla="*/ 33 w 220"/>
                    <a:gd name="T33" fmla="*/ 89 h 282"/>
                    <a:gd name="T34" fmla="*/ 20 w 220"/>
                    <a:gd name="T35" fmla="*/ 90 h 282"/>
                    <a:gd name="T36" fmla="*/ 13 w 220"/>
                    <a:gd name="T37" fmla="*/ 88 h 282"/>
                    <a:gd name="T38" fmla="*/ 8 w 220"/>
                    <a:gd name="T39" fmla="*/ 102 h 282"/>
                    <a:gd name="T40" fmla="*/ 7 w 220"/>
                    <a:gd name="T41" fmla="*/ 115 h 282"/>
                    <a:gd name="T42" fmla="*/ 5 w 220"/>
                    <a:gd name="T43" fmla="*/ 117 h 282"/>
                    <a:gd name="T44" fmla="*/ 5 w 220"/>
                    <a:gd name="T45" fmla="*/ 134 h 282"/>
                    <a:gd name="T46" fmla="*/ 9 w 220"/>
                    <a:gd name="T47" fmla="*/ 168 h 282"/>
                    <a:gd name="T48" fmla="*/ 14 w 220"/>
                    <a:gd name="T49" fmla="*/ 186 h 282"/>
                    <a:gd name="T50" fmla="*/ 20 w 220"/>
                    <a:gd name="T51" fmla="*/ 209 h 282"/>
                    <a:gd name="T52" fmla="*/ 30 w 220"/>
                    <a:gd name="T53" fmla="*/ 228 h 282"/>
                    <a:gd name="T54" fmla="*/ 42 w 220"/>
                    <a:gd name="T55" fmla="*/ 246 h 282"/>
                    <a:gd name="T56" fmla="*/ 55 w 220"/>
                    <a:gd name="T57" fmla="*/ 260 h 282"/>
                    <a:gd name="T58" fmla="*/ 70 w 220"/>
                    <a:gd name="T59" fmla="*/ 272 h 282"/>
                    <a:gd name="T60" fmla="*/ 84 w 220"/>
                    <a:gd name="T61" fmla="*/ 278 h 282"/>
                    <a:gd name="T62" fmla="*/ 99 w 220"/>
                    <a:gd name="T63" fmla="*/ 282 h 282"/>
                    <a:gd name="T64" fmla="*/ 112 w 220"/>
                    <a:gd name="T65" fmla="*/ 282 h 282"/>
                    <a:gd name="T66" fmla="*/ 124 w 220"/>
                    <a:gd name="T67" fmla="*/ 278 h 282"/>
                    <a:gd name="T68" fmla="*/ 138 w 220"/>
                    <a:gd name="T69" fmla="*/ 270 h 282"/>
                    <a:gd name="T70" fmla="*/ 152 w 220"/>
                    <a:gd name="T71" fmla="*/ 260 h 282"/>
                    <a:gd name="T72" fmla="*/ 166 w 220"/>
                    <a:gd name="T73" fmla="*/ 246 h 282"/>
                    <a:gd name="T74" fmla="*/ 179 w 220"/>
                    <a:gd name="T75" fmla="*/ 229 h 282"/>
                    <a:gd name="T76" fmla="*/ 191 w 220"/>
                    <a:gd name="T77" fmla="*/ 210 h 282"/>
                    <a:gd name="T78" fmla="*/ 199 w 220"/>
                    <a:gd name="T79" fmla="*/ 189 h 282"/>
                    <a:gd name="T80" fmla="*/ 204 w 220"/>
                    <a:gd name="T81" fmla="*/ 182 h 282"/>
                    <a:gd name="T82" fmla="*/ 207 w 220"/>
                    <a:gd name="T83" fmla="*/ 186 h 282"/>
                    <a:gd name="T84" fmla="*/ 210 w 220"/>
                    <a:gd name="T85" fmla="*/ 186 h 282"/>
                    <a:gd name="T86" fmla="*/ 214 w 220"/>
                    <a:gd name="T87" fmla="*/ 181 h 282"/>
                    <a:gd name="T88" fmla="*/ 217 w 220"/>
                    <a:gd name="T89" fmla="*/ 165 h 282"/>
                    <a:gd name="T90" fmla="*/ 217 w 220"/>
                    <a:gd name="T91" fmla="*/ 139 h 282"/>
                    <a:gd name="T92" fmla="*/ 212 w 220"/>
                    <a:gd name="T93" fmla="*/ 120 h 282"/>
                    <a:gd name="T94" fmla="*/ 214 w 220"/>
                    <a:gd name="T95" fmla="*/ 111 h 282"/>
                    <a:gd name="T96" fmla="*/ 219 w 220"/>
                    <a:gd name="T97" fmla="*/ 98 h 282"/>
                    <a:gd name="T98" fmla="*/ 220 w 220"/>
                    <a:gd name="T99" fmla="*/ 83 h 282"/>
                    <a:gd name="T100" fmla="*/ 219 w 220"/>
                    <a:gd name="T101" fmla="*/ 67 h 282"/>
                    <a:gd name="T102" fmla="*/ 211 w 220"/>
                    <a:gd name="T103" fmla="*/ 46 h 282"/>
                    <a:gd name="T104" fmla="*/ 201 w 220"/>
                    <a:gd name="T105" fmla="*/ 25 h 282"/>
                    <a:gd name="T106" fmla="*/ 190 w 220"/>
                    <a:gd name="T107" fmla="*/ 48 h 282"/>
                    <a:gd name="T108" fmla="*/ 194 w 220"/>
                    <a:gd name="T109" fmla="*/ 50 h 282"/>
                    <a:gd name="T110" fmla="*/ 197 w 220"/>
                    <a:gd name="T111" fmla="*/ 54 h 282"/>
                    <a:gd name="T112" fmla="*/ 190 w 220"/>
                    <a:gd name="T113" fmla="*/ 48 h 282"/>
                    <a:gd name="T114" fmla="*/ 207 w 220"/>
                    <a:gd name="T115" fmla="*/ 106 h 282"/>
                    <a:gd name="T116" fmla="*/ 206 w 220"/>
                    <a:gd name="T117" fmla="*/ 97 h 282"/>
                    <a:gd name="T118" fmla="*/ 207 w 220"/>
                    <a:gd name="T119" fmla="*/ 107 h 282"/>
                    <a:gd name="T120" fmla="*/ 207 w 220"/>
                    <a:gd name="T121" fmla="*/ 11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0" h="282">
                      <a:moveTo>
                        <a:pt x="196" y="21"/>
                      </a:moveTo>
                      <a:lnTo>
                        <a:pt x="185" y="17"/>
                      </a:lnTo>
                      <a:lnTo>
                        <a:pt x="176" y="12"/>
                      </a:lnTo>
                      <a:lnTo>
                        <a:pt x="166" y="9"/>
                      </a:lnTo>
                      <a:lnTo>
                        <a:pt x="156" y="6"/>
                      </a:lnTo>
                      <a:lnTo>
                        <a:pt x="137" y="3"/>
                      </a:lnTo>
                      <a:lnTo>
                        <a:pt x="120" y="0"/>
                      </a:lnTo>
                      <a:lnTo>
                        <a:pt x="102" y="2"/>
                      </a:lnTo>
                      <a:lnTo>
                        <a:pt x="86" y="4"/>
                      </a:lnTo>
                      <a:lnTo>
                        <a:pt x="71" y="7"/>
                      </a:lnTo>
                      <a:lnTo>
                        <a:pt x="57" y="11"/>
                      </a:lnTo>
                      <a:lnTo>
                        <a:pt x="44" y="17"/>
                      </a:lnTo>
                      <a:lnTo>
                        <a:pt x="33" y="21"/>
                      </a:lnTo>
                      <a:lnTo>
                        <a:pt x="23" y="27"/>
                      </a:lnTo>
                      <a:lnTo>
                        <a:pt x="16" y="32"/>
                      </a:lnTo>
                      <a:lnTo>
                        <a:pt x="4" y="40"/>
                      </a:lnTo>
                      <a:lnTo>
                        <a:pt x="0" y="44"/>
                      </a:lnTo>
                      <a:lnTo>
                        <a:pt x="1" y="46"/>
                      </a:lnTo>
                      <a:lnTo>
                        <a:pt x="5" y="52"/>
                      </a:lnTo>
                      <a:lnTo>
                        <a:pt x="11" y="60"/>
                      </a:lnTo>
                      <a:lnTo>
                        <a:pt x="18" y="67"/>
                      </a:lnTo>
                      <a:lnTo>
                        <a:pt x="23" y="72"/>
                      </a:lnTo>
                      <a:lnTo>
                        <a:pt x="29" y="75"/>
                      </a:lnTo>
                      <a:lnTo>
                        <a:pt x="35" y="77"/>
                      </a:lnTo>
                      <a:lnTo>
                        <a:pt x="43" y="78"/>
                      </a:lnTo>
                      <a:lnTo>
                        <a:pt x="50" y="78"/>
                      </a:lnTo>
                      <a:lnTo>
                        <a:pt x="59" y="77"/>
                      </a:lnTo>
                      <a:lnTo>
                        <a:pt x="68" y="75"/>
                      </a:lnTo>
                      <a:lnTo>
                        <a:pt x="79" y="71"/>
                      </a:lnTo>
                      <a:lnTo>
                        <a:pt x="84" y="67"/>
                      </a:lnTo>
                      <a:lnTo>
                        <a:pt x="90" y="65"/>
                      </a:lnTo>
                      <a:lnTo>
                        <a:pt x="66" y="77"/>
                      </a:lnTo>
                      <a:lnTo>
                        <a:pt x="43" y="86"/>
                      </a:lnTo>
                      <a:lnTo>
                        <a:pt x="33" y="89"/>
                      </a:lnTo>
                      <a:lnTo>
                        <a:pt x="25" y="90"/>
                      </a:lnTo>
                      <a:lnTo>
                        <a:pt x="20" y="90"/>
                      </a:lnTo>
                      <a:lnTo>
                        <a:pt x="16" y="89"/>
                      </a:lnTo>
                      <a:lnTo>
                        <a:pt x="13" y="88"/>
                      </a:lnTo>
                      <a:lnTo>
                        <a:pt x="9" y="86"/>
                      </a:lnTo>
                      <a:lnTo>
                        <a:pt x="8" y="102"/>
                      </a:lnTo>
                      <a:lnTo>
                        <a:pt x="8" y="116"/>
                      </a:lnTo>
                      <a:lnTo>
                        <a:pt x="7" y="115"/>
                      </a:lnTo>
                      <a:lnTo>
                        <a:pt x="6" y="114"/>
                      </a:lnTo>
                      <a:lnTo>
                        <a:pt x="5" y="117"/>
                      </a:lnTo>
                      <a:lnTo>
                        <a:pt x="5" y="125"/>
                      </a:lnTo>
                      <a:lnTo>
                        <a:pt x="5" y="134"/>
                      </a:lnTo>
                      <a:lnTo>
                        <a:pt x="7" y="146"/>
                      </a:lnTo>
                      <a:lnTo>
                        <a:pt x="9" y="168"/>
                      </a:lnTo>
                      <a:lnTo>
                        <a:pt x="13" y="174"/>
                      </a:lnTo>
                      <a:lnTo>
                        <a:pt x="14" y="186"/>
                      </a:lnTo>
                      <a:lnTo>
                        <a:pt x="17" y="198"/>
                      </a:lnTo>
                      <a:lnTo>
                        <a:pt x="20" y="209"/>
                      </a:lnTo>
                      <a:lnTo>
                        <a:pt x="25" y="220"/>
                      </a:lnTo>
                      <a:lnTo>
                        <a:pt x="30" y="228"/>
                      </a:lnTo>
                      <a:lnTo>
                        <a:pt x="35" y="238"/>
                      </a:lnTo>
                      <a:lnTo>
                        <a:pt x="42" y="246"/>
                      </a:lnTo>
                      <a:lnTo>
                        <a:pt x="48" y="253"/>
                      </a:lnTo>
                      <a:lnTo>
                        <a:pt x="55" y="260"/>
                      </a:lnTo>
                      <a:lnTo>
                        <a:pt x="62" y="266"/>
                      </a:lnTo>
                      <a:lnTo>
                        <a:pt x="70" y="272"/>
                      </a:lnTo>
                      <a:lnTo>
                        <a:pt x="77" y="275"/>
                      </a:lnTo>
                      <a:lnTo>
                        <a:pt x="84" y="278"/>
                      </a:lnTo>
                      <a:lnTo>
                        <a:pt x="91" y="281"/>
                      </a:lnTo>
                      <a:lnTo>
                        <a:pt x="99" y="282"/>
                      </a:lnTo>
                      <a:lnTo>
                        <a:pt x="106" y="282"/>
                      </a:lnTo>
                      <a:lnTo>
                        <a:pt x="112" y="282"/>
                      </a:lnTo>
                      <a:lnTo>
                        <a:pt x="117" y="281"/>
                      </a:lnTo>
                      <a:lnTo>
                        <a:pt x="124" y="278"/>
                      </a:lnTo>
                      <a:lnTo>
                        <a:pt x="131" y="275"/>
                      </a:lnTo>
                      <a:lnTo>
                        <a:pt x="138" y="270"/>
                      </a:lnTo>
                      <a:lnTo>
                        <a:pt x="145" y="265"/>
                      </a:lnTo>
                      <a:lnTo>
                        <a:pt x="152" y="260"/>
                      </a:lnTo>
                      <a:lnTo>
                        <a:pt x="160" y="253"/>
                      </a:lnTo>
                      <a:lnTo>
                        <a:pt x="166" y="246"/>
                      </a:lnTo>
                      <a:lnTo>
                        <a:pt x="172" y="238"/>
                      </a:lnTo>
                      <a:lnTo>
                        <a:pt x="179" y="229"/>
                      </a:lnTo>
                      <a:lnTo>
                        <a:pt x="185" y="220"/>
                      </a:lnTo>
                      <a:lnTo>
                        <a:pt x="191" y="210"/>
                      </a:lnTo>
                      <a:lnTo>
                        <a:pt x="195" y="200"/>
                      </a:lnTo>
                      <a:lnTo>
                        <a:pt x="199" y="189"/>
                      </a:lnTo>
                      <a:lnTo>
                        <a:pt x="203" y="178"/>
                      </a:lnTo>
                      <a:lnTo>
                        <a:pt x="204" y="182"/>
                      </a:lnTo>
                      <a:lnTo>
                        <a:pt x="205" y="184"/>
                      </a:lnTo>
                      <a:lnTo>
                        <a:pt x="207" y="186"/>
                      </a:lnTo>
                      <a:lnTo>
                        <a:pt x="208" y="187"/>
                      </a:lnTo>
                      <a:lnTo>
                        <a:pt x="210" y="186"/>
                      </a:lnTo>
                      <a:lnTo>
                        <a:pt x="211" y="184"/>
                      </a:lnTo>
                      <a:lnTo>
                        <a:pt x="214" y="181"/>
                      </a:lnTo>
                      <a:lnTo>
                        <a:pt x="215" y="176"/>
                      </a:lnTo>
                      <a:lnTo>
                        <a:pt x="217" y="165"/>
                      </a:lnTo>
                      <a:lnTo>
                        <a:pt x="217" y="152"/>
                      </a:lnTo>
                      <a:lnTo>
                        <a:pt x="217" y="139"/>
                      </a:lnTo>
                      <a:lnTo>
                        <a:pt x="215" y="128"/>
                      </a:lnTo>
                      <a:lnTo>
                        <a:pt x="212" y="120"/>
                      </a:lnTo>
                      <a:lnTo>
                        <a:pt x="209" y="116"/>
                      </a:lnTo>
                      <a:lnTo>
                        <a:pt x="214" y="111"/>
                      </a:lnTo>
                      <a:lnTo>
                        <a:pt x="217" y="104"/>
                      </a:lnTo>
                      <a:lnTo>
                        <a:pt x="219" y="98"/>
                      </a:lnTo>
                      <a:lnTo>
                        <a:pt x="220" y="90"/>
                      </a:lnTo>
                      <a:lnTo>
                        <a:pt x="220" y="83"/>
                      </a:lnTo>
                      <a:lnTo>
                        <a:pt x="220" y="75"/>
                      </a:lnTo>
                      <a:lnTo>
                        <a:pt x="219" y="67"/>
                      </a:lnTo>
                      <a:lnTo>
                        <a:pt x="217" y="60"/>
                      </a:lnTo>
                      <a:lnTo>
                        <a:pt x="211" y="46"/>
                      </a:lnTo>
                      <a:lnTo>
                        <a:pt x="206" y="34"/>
                      </a:lnTo>
                      <a:lnTo>
                        <a:pt x="201" y="25"/>
                      </a:lnTo>
                      <a:lnTo>
                        <a:pt x="196" y="21"/>
                      </a:lnTo>
                      <a:close/>
                      <a:moveTo>
                        <a:pt x="190" y="48"/>
                      </a:moveTo>
                      <a:lnTo>
                        <a:pt x="192" y="49"/>
                      </a:lnTo>
                      <a:lnTo>
                        <a:pt x="194" y="50"/>
                      </a:lnTo>
                      <a:lnTo>
                        <a:pt x="195" y="52"/>
                      </a:lnTo>
                      <a:lnTo>
                        <a:pt x="197" y="54"/>
                      </a:lnTo>
                      <a:lnTo>
                        <a:pt x="194" y="51"/>
                      </a:lnTo>
                      <a:lnTo>
                        <a:pt x="190" y="48"/>
                      </a:lnTo>
                      <a:close/>
                      <a:moveTo>
                        <a:pt x="207" y="116"/>
                      </a:moveTo>
                      <a:lnTo>
                        <a:pt x="207" y="106"/>
                      </a:lnTo>
                      <a:lnTo>
                        <a:pt x="206" y="99"/>
                      </a:lnTo>
                      <a:lnTo>
                        <a:pt x="206" y="97"/>
                      </a:lnTo>
                      <a:lnTo>
                        <a:pt x="206" y="94"/>
                      </a:lnTo>
                      <a:lnTo>
                        <a:pt x="207" y="107"/>
                      </a:lnTo>
                      <a:lnTo>
                        <a:pt x="207" y="116"/>
                      </a:lnTo>
                      <a:lnTo>
                        <a:pt x="207" y="116"/>
                      </a:lnTo>
                      <a:lnTo>
                        <a:pt x="207" y="116"/>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181">
                  <a:extLst>
                    <a:ext uri="{FF2B5EF4-FFF2-40B4-BE49-F238E27FC236}">
                      <a16:creationId xmlns:a16="http://schemas.microsoft.com/office/drawing/2014/main" id="{1513989C-A6AB-24EC-44A5-6CF1941138C7}"/>
                    </a:ext>
                  </a:extLst>
                </p:cNvPr>
                <p:cNvSpPr>
                  <a:spLocks noEditPoints="1"/>
                </p:cNvSpPr>
                <p:nvPr/>
              </p:nvSpPr>
              <p:spPr bwMode="auto">
                <a:xfrm>
                  <a:off x="4695826" y="409575"/>
                  <a:ext cx="420688" cy="85725"/>
                </a:xfrm>
                <a:custGeom>
                  <a:avLst/>
                  <a:gdLst>
                    <a:gd name="T0" fmla="*/ 1059 w 1059"/>
                    <a:gd name="T1" fmla="*/ 217 h 217"/>
                    <a:gd name="T2" fmla="*/ 836 w 1059"/>
                    <a:gd name="T3" fmla="*/ 0 h 217"/>
                    <a:gd name="T4" fmla="*/ 237 w 1059"/>
                    <a:gd name="T5" fmla="*/ 0 h 217"/>
                    <a:gd name="T6" fmla="*/ 0 w 1059"/>
                    <a:gd name="T7" fmla="*/ 217 h 217"/>
                    <a:gd name="T8" fmla="*/ 1059 w 1059"/>
                    <a:gd name="T9" fmla="*/ 217 h 217"/>
                    <a:gd name="T10" fmla="*/ 888 w 1059"/>
                    <a:gd name="T11" fmla="*/ 86 h 217"/>
                    <a:gd name="T12" fmla="*/ 966 w 1059"/>
                    <a:gd name="T13" fmla="*/ 167 h 217"/>
                    <a:gd name="T14" fmla="*/ 761 w 1059"/>
                    <a:gd name="T15" fmla="*/ 167 h 217"/>
                    <a:gd name="T16" fmla="*/ 722 w 1059"/>
                    <a:gd name="T17" fmla="*/ 79 h 217"/>
                    <a:gd name="T18" fmla="*/ 888 w 1059"/>
                    <a:gd name="T19" fmla="*/ 86 h 217"/>
                    <a:gd name="T20" fmla="*/ 373 w 1059"/>
                    <a:gd name="T21" fmla="*/ 79 h 217"/>
                    <a:gd name="T22" fmla="*/ 334 w 1059"/>
                    <a:gd name="T23" fmla="*/ 167 h 217"/>
                    <a:gd name="T24" fmla="*/ 130 w 1059"/>
                    <a:gd name="T25" fmla="*/ 167 h 217"/>
                    <a:gd name="T26" fmla="*/ 208 w 1059"/>
                    <a:gd name="T27" fmla="*/ 86 h 217"/>
                    <a:gd name="T28" fmla="*/ 373 w 1059"/>
                    <a:gd name="T29" fmla="*/ 7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9" h="217">
                      <a:moveTo>
                        <a:pt x="1059" y="217"/>
                      </a:moveTo>
                      <a:lnTo>
                        <a:pt x="836" y="0"/>
                      </a:lnTo>
                      <a:lnTo>
                        <a:pt x="237" y="0"/>
                      </a:lnTo>
                      <a:lnTo>
                        <a:pt x="0" y="217"/>
                      </a:lnTo>
                      <a:lnTo>
                        <a:pt x="1059" y="217"/>
                      </a:lnTo>
                      <a:close/>
                      <a:moveTo>
                        <a:pt x="888" y="86"/>
                      </a:moveTo>
                      <a:lnTo>
                        <a:pt x="966" y="167"/>
                      </a:lnTo>
                      <a:lnTo>
                        <a:pt x="761" y="167"/>
                      </a:lnTo>
                      <a:lnTo>
                        <a:pt x="722" y="79"/>
                      </a:lnTo>
                      <a:lnTo>
                        <a:pt x="888" y="86"/>
                      </a:lnTo>
                      <a:close/>
                      <a:moveTo>
                        <a:pt x="373" y="79"/>
                      </a:moveTo>
                      <a:lnTo>
                        <a:pt x="334" y="167"/>
                      </a:lnTo>
                      <a:lnTo>
                        <a:pt x="130" y="167"/>
                      </a:lnTo>
                      <a:lnTo>
                        <a:pt x="208" y="86"/>
                      </a:lnTo>
                      <a:lnTo>
                        <a:pt x="373" y="79"/>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3" name="Oval 72">
                <a:extLst>
                  <a:ext uri="{FF2B5EF4-FFF2-40B4-BE49-F238E27FC236}">
                    <a16:creationId xmlns:a16="http://schemas.microsoft.com/office/drawing/2014/main" id="{0194042E-1FC6-93F6-F717-E164F96AA9B4}"/>
                  </a:ext>
                </a:extLst>
              </p:cNvPr>
              <p:cNvSpPr/>
              <p:nvPr/>
            </p:nvSpPr>
            <p:spPr>
              <a:xfrm>
                <a:off x="1567789" y="2044696"/>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prstClr val="white"/>
                  </a:solidFill>
                  <a:effectLst/>
                  <a:uLnTx/>
                  <a:uFillTx/>
                  <a:latin typeface="Arial"/>
                  <a:ea typeface="+mn-ea"/>
                  <a:cs typeface="+mn-cs"/>
                </a:endParaRPr>
              </a:p>
            </p:txBody>
          </p:sp>
          <p:pic>
            <p:nvPicPr>
              <p:cNvPr id="74" name="Picture 73">
                <a:extLst>
                  <a:ext uri="{FF2B5EF4-FFF2-40B4-BE49-F238E27FC236}">
                    <a16:creationId xmlns:a16="http://schemas.microsoft.com/office/drawing/2014/main" id="{F5CF4A0C-196F-9436-92ED-EA6EAE766371}"/>
                  </a:ext>
                </a:extLst>
              </p:cNvPr>
              <p:cNvPicPr>
                <a:picLocks noChangeAspect="1"/>
              </p:cNvPicPr>
              <p:nvPr/>
            </p:nvPicPr>
            <p:blipFill rotWithShape="1">
              <a:blip r:embed="rId4">
                <a:duotone>
                  <a:schemeClr val="accent1">
                    <a:shade val="45000"/>
                    <a:satMod val="135000"/>
                  </a:schemeClr>
                  <a:prstClr val="white"/>
                </a:duotone>
              </a:blip>
              <a:srcRect/>
              <a:stretch/>
            </p:blipFill>
            <p:spPr>
              <a:xfrm>
                <a:off x="1492112" y="2062953"/>
                <a:ext cx="457200" cy="457200"/>
              </a:xfrm>
              <a:prstGeom prst="rect">
                <a:avLst/>
              </a:prstGeom>
            </p:spPr>
          </p:pic>
          <p:pic>
            <p:nvPicPr>
              <p:cNvPr id="75" name="Picture 74">
                <a:extLst>
                  <a:ext uri="{FF2B5EF4-FFF2-40B4-BE49-F238E27FC236}">
                    <a16:creationId xmlns:a16="http://schemas.microsoft.com/office/drawing/2014/main" id="{32EBBE48-6395-71EB-5E11-A70F780A3472}"/>
                  </a:ext>
                </a:extLst>
              </p:cNvPr>
              <p:cNvPicPr>
                <a:picLocks noChangeAspect="1"/>
              </p:cNvPicPr>
              <p:nvPr/>
            </p:nvPicPr>
            <p:blipFill>
              <a:blip r:embed="rId5"/>
              <a:stretch>
                <a:fillRect/>
              </a:stretch>
            </p:blipFill>
            <p:spPr>
              <a:xfrm>
                <a:off x="1084973" y="2721806"/>
                <a:ext cx="365760" cy="365760"/>
              </a:xfrm>
              <a:prstGeom prst="rect">
                <a:avLst/>
              </a:prstGeom>
            </p:spPr>
          </p:pic>
          <p:pic>
            <p:nvPicPr>
              <p:cNvPr id="76" name="Picture 75">
                <a:extLst>
                  <a:ext uri="{FF2B5EF4-FFF2-40B4-BE49-F238E27FC236}">
                    <a16:creationId xmlns:a16="http://schemas.microsoft.com/office/drawing/2014/main" id="{CE2DB4A7-81CC-C5DC-7A63-D7569FCDB22A}"/>
                  </a:ext>
                </a:extLst>
              </p:cNvPr>
              <p:cNvPicPr>
                <a:picLocks noChangeAspect="1"/>
              </p:cNvPicPr>
              <p:nvPr/>
            </p:nvPicPr>
            <p:blipFill>
              <a:blip r:embed="rId6"/>
              <a:stretch>
                <a:fillRect/>
              </a:stretch>
            </p:blipFill>
            <p:spPr>
              <a:xfrm>
                <a:off x="1078373" y="4103027"/>
                <a:ext cx="365760" cy="365760"/>
              </a:xfrm>
              <a:prstGeom prst="rect">
                <a:avLst/>
              </a:prstGeom>
            </p:spPr>
          </p:pic>
          <p:pic>
            <p:nvPicPr>
              <p:cNvPr id="77" name="Picture 76">
                <a:extLst>
                  <a:ext uri="{FF2B5EF4-FFF2-40B4-BE49-F238E27FC236}">
                    <a16:creationId xmlns:a16="http://schemas.microsoft.com/office/drawing/2014/main" id="{01CAD63C-9CBE-869B-B1F3-26FACF5AA2DC}"/>
                  </a:ext>
                </a:extLst>
              </p:cNvPr>
              <p:cNvPicPr>
                <a:picLocks noChangeAspect="1"/>
              </p:cNvPicPr>
              <p:nvPr/>
            </p:nvPicPr>
            <p:blipFill>
              <a:blip r:embed="rId7"/>
              <a:stretch>
                <a:fillRect/>
              </a:stretch>
            </p:blipFill>
            <p:spPr>
              <a:xfrm>
                <a:off x="1609123" y="3437139"/>
                <a:ext cx="365760" cy="365760"/>
              </a:xfrm>
              <a:prstGeom prst="rect">
                <a:avLst/>
              </a:prstGeom>
            </p:spPr>
          </p:pic>
          <p:pic>
            <p:nvPicPr>
              <p:cNvPr id="78" name="Picture 77">
                <a:extLst>
                  <a:ext uri="{FF2B5EF4-FFF2-40B4-BE49-F238E27FC236}">
                    <a16:creationId xmlns:a16="http://schemas.microsoft.com/office/drawing/2014/main" id="{623945BE-2F74-7EF4-567C-A0AF7C90F0D3}"/>
                  </a:ext>
                </a:extLst>
              </p:cNvPr>
              <p:cNvPicPr>
                <a:picLocks noChangeAspect="1"/>
              </p:cNvPicPr>
              <p:nvPr/>
            </p:nvPicPr>
            <p:blipFill>
              <a:blip r:embed="rId8"/>
              <a:stretch>
                <a:fillRect/>
              </a:stretch>
            </p:blipFill>
            <p:spPr>
              <a:xfrm>
                <a:off x="1609123" y="4790348"/>
                <a:ext cx="365760" cy="365760"/>
              </a:xfrm>
              <a:prstGeom prst="rect">
                <a:avLst/>
              </a:prstGeom>
            </p:spPr>
          </p:pic>
          <p:pic>
            <p:nvPicPr>
              <p:cNvPr id="79" name="Picture 78">
                <a:extLst>
                  <a:ext uri="{FF2B5EF4-FFF2-40B4-BE49-F238E27FC236}">
                    <a16:creationId xmlns:a16="http://schemas.microsoft.com/office/drawing/2014/main" id="{1353C27A-C391-25E4-D71D-B07A27B56EBD}"/>
                  </a:ext>
                </a:extLst>
              </p:cNvPr>
              <p:cNvPicPr>
                <a:picLocks noChangeAspect="1"/>
              </p:cNvPicPr>
              <p:nvPr/>
            </p:nvPicPr>
            <p:blipFill>
              <a:blip r:embed="rId9"/>
              <a:stretch>
                <a:fillRect/>
              </a:stretch>
            </p:blipFill>
            <p:spPr>
              <a:xfrm>
                <a:off x="1084774" y="5456950"/>
                <a:ext cx="365760" cy="365760"/>
              </a:xfrm>
              <a:prstGeom prst="rect">
                <a:avLst/>
              </a:prstGeom>
            </p:spPr>
          </p:pic>
        </p:grpSp>
        <p:sp>
          <p:nvSpPr>
            <p:cNvPr id="15" name="Rectangle 14">
              <a:extLst>
                <a:ext uri="{FF2B5EF4-FFF2-40B4-BE49-F238E27FC236}">
                  <a16:creationId xmlns:a16="http://schemas.microsoft.com/office/drawing/2014/main" id="{DBEC9C96-8D10-9E8B-C143-9089799F7C02}"/>
                </a:ext>
              </a:extLst>
            </p:cNvPr>
            <p:cNvSpPr/>
            <p:nvPr/>
          </p:nvSpPr>
          <p:spPr>
            <a:xfrm>
              <a:off x="7041099" y="4501960"/>
              <a:ext cx="2560320" cy="467672"/>
            </a:xfrm>
            <a:prstGeom prst="rect">
              <a:avLst/>
            </a:prstGeom>
            <a:ln>
              <a:noFill/>
              <a:prstDash val="dash"/>
            </a:ln>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ea typeface="+mn-ea"/>
                  <a:cs typeface="+mn-cs"/>
                </a:rPr>
                <a:t>SECURITY</a:t>
              </a:r>
              <a:r>
                <a:rPr kumimoji="0" lang="en-US" sz="1200" b="0" i="0" u="none" strike="noStrike" kern="1200" cap="none" spc="0" normalizeH="0" baseline="0" noProof="0">
                  <a:ln>
                    <a:noFill/>
                  </a:ln>
                  <a:solidFill>
                    <a:sysClr val="windowText" lastClr="000000"/>
                  </a:solidFill>
                  <a:effectLst/>
                  <a:uLnTx/>
                  <a:uFillTx/>
                  <a:ea typeface="+mn-ea"/>
                  <a:cs typeface="+mn-cs"/>
                </a:rPr>
                <a:t>: Adherence to data privacy laws such as GDPR, PCI and HIPAA.</a:t>
              </a:r>
            </a:p>
          </p:txBody>
        </p:sp>
        <p:sp>
          <p:nvSpPr>
            <p:cNvPr id="16" name="Rectangle 15">
              <a:extLst>
                <a:ext uri="{FF2B5EF4-FFF2-40B4-BE49-F238E27FC236}">
                  <a16:creationId xmlns:a16="http://schemas.microsoft.com/office/drawing/2014/main" id="{354F5F83-7C6F-C787-6462-2E14DA48F211}"/>
                </a:ext>
              </a:extLst>
            </p:cNvPr>
            <p:cNvSpPr/>
            <p:nvPr/>
          </p:nvSpPr>
          <p:spPr>
            <a:xfrm>
              <a:off x="7389965" y="3889845"/>
              <a:ext cx="2250890" cy="467672"/>
            </a:xfrm>
            <a:prstGeom prst="rect">
              <a:avLst/>
            </a:prstGeom>
            <a:ln>
              <a:noFill/>
              <a:prstDash val="dash"/>
            </a:ln>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ea typeface="+mn-ea"/>
                  <a:cs typeface="+mn-cs"/>
                </a:rPr>
                <a:t>QUALITY</a:t>
              </a:r>
              <a:r>
                <a:rPr kumimoji="0" lang="en-US" sz="1200" b="0" i="0" u="none" strike="noStrike" kern="1200" cap="none" spc="0" normalizeH="0" baseline="0" noProof="0">
                  <a:ln>
                    <a:noFill/>
                  </a:ln>
                  <a:solidFill>
                    <a:sysClr val="windowText" lastClr="000000"/>
                  </a:solidFill>
                  <a:effectLst/>
                  <a:uLnTx/>
                  <a:uFillTx/>
                  <a:ea typeface="+mn-ea"/>
                  <a:cs typeface="+mn-cs"/>
                </a:rPr>
                <a:t>: Complete, controlled, conditioned data to maximize coverage and accuracy.</a:t>
              </a:r>
            </a:p>
          </p:txBody>
        </p:sp>
        <p:sp>
          <p:nvSpPr>
            <p:cNvPr id="17" name="Rectangle 16">
              <a:extLst>
                <a:ext uri="{FF2B5EF4-FFF2-40B4-BE49-F238E27FC236}">
                  <a16:creationId xmlns:a16="http://schemas.microsoft.com/office/drawing/2014/main" id="{97339CAB-E53F-6B20-4E48-54095FCF3ECD}"/>
                </a:ext>
              </a:extLst>
            </p:cNvPr>
            <p:cNvSpPr/>
            <p:nvPr/>
          </p:nvSpPr>
          <p:spPr>
            <a:xfrm>
              <a:off x="7041099" y="5765251"/>
              <a:ext cx="2560320" cy="467672"/>
            </a:xfrm>
            <a:prstGeom prst="rect">
              <a:avLst/>
            </a:prstGeom>
            <a:ln>
              <a:noFill/>
              <a:prstDash val="dash"/>
            </a:ln>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ea typeface="+mn-ea"/>
                  <a:cs typeface="+mn-cs"/>
                </a:rPr>
                <a:t>VERSETILITY</a:t>
              </a:r>
              <a:r>
                <a:rPr kumimoji="0" lang="en-US" sz="1200" i="0" u="none" strike="noStrike" kern="1200" cap="none" spc="0" normalizeH="0" baseline="0" noProof="0">
                  <a:ln>
                    <a:noFill/>
                  </a:ln>
                  <a:solidFill>
                    <a:sysClr val="windowText" lastClr="000000"/>
                  </a:solidFill>
                  <a:effectLst/>
                  <a:uLnTx/>
                  <a:uFillTx/>
                  <a:ea typeface="+mn-ea"/>
                  <a:cs typeface="+mn-cs"/>
                </a:rPr>
                <a:t>:</a:t>
              </a:r>
              <a:r>
                <a:rPr kumimoji="0" lang="en-US" sz="1200" b="0" i="0" u="none" strike="noStrike" kern="1200" cap="none" spc="0" normalizeH="0" baseline="0" noProof="0">
                  <a:ln>
                    <a:noFill/>
                  </a:ln>
                  <a:solidFill>
                    <a:sysClr val="windowText" lastClr="000000"/>
                  </a:solidFill>
                  <a:effectLst/>
                  <a:uLnTx/>
                  <a:uFillTx/>
                  <a:ea typeface="+mn-ea"/>
                  <a:cs typeface="+mn-cs"/>
                </a:rPr>
                <a:t> Ability to provision data in any format including legacy data formats</a:t>
              </a:r>
              <a:r>
                <a:rPr lang="en-US" sz="1200">
                  <a:solidFill>
                    <a:sysClr val="windowText" lastClr="000000"/>
                  </a:solidFill>
                </a:rPr>
                <a:t>.</a:t>
              </a:r>
              <a:endParaRPr kumimoji="0" lang="en-US" sz="1200" b="0" i="0" u="none" strike="noStrike" kern="1200" cap="none" spc="0" normalizeH="0" baseline="0" noProof="0">
                <a:ln>
                  <a:noFill/>
                </a:ln>
                <a:solidFill>
                  <a:sysClr val="windowText" lastClr="000000"/>
                </a:solidFill>
                <a:effectLst/>
                <a:uLnTx/>
                <a:uFillTx/>
                <a:ea typeface="+mn-ea"/>
                <a:cs typeface="+mn-cs"/>
              </a:endParaRPr>
            </a:p>
          </p:txBody>
        </p:sp>
        <p:sp>
          <p:nvSpPr>
            <p:cNvPr id="18" name="Rectangle 17">
              <a:extLst>
                <a:ext uri="{FF2B5EF4-FFF2-40B4-BE49-F238E27FC236}">
                  <a16:creationId xmlns:a16="http://schemas.microsoft.com/office/drawing/2014/main" id="{92C11B6C-0688-31C3-E8BE-86E02C7FD974}"/>
                </a:ext>
              </a:extLst>
            </p:cNvPr>
            <p:cNvSpPr/>
            <p:nvPr/>
          </p:nvSpPr>
          <p:spPr>
            <a:xfrm>
              <a:off x="7358160" y="5153136"/>
              <a:ext cx="2283969" cy="467672"/>
            </a:xfrm>
            <a:prstGeom prst="rect">
              <a:avLst/>
            </a:prstGeom>
            <a:ln>
              <a:noFill/>
              <a:prstDash val="dash"/>
            </a:ln>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ea typeface="+mn-ea"/>
                  <a:cs typeface="+mn-cs"/>
                </a:rPr>
                <a:t>USABILITY</a:t>
              </a:r>
              <a:r>
                <a:rPr kumimoji="0" lang="en-US" sz="1200" b="0" i="0" u="none" strike="noStrike" kern="1200" cap="none" spc="0" normalizeH="0" baseline="0" noProof="0">
                  <a:ln>
                    <a:noFill/>
                  </a:ln>
                  <a:solidFill>
                    <a:sysClr val="windowText" lastClr="000000"/>
                  </a:solidFill>
                  <a:effectLst/>
                  <a:uLnTx/>
                  <a:uFillTx/>
                  <a:ea typeface="+mn-ea"/>
                  <a:cs typeface="+mn-cs"/>
                </a:rPr>
                <a:t>: Easy to use platform for provisioning data on-demand.</a:t>
              </a:r>
            </a:p>
          </p:txBody>
        </p:sp>
      </p:grpSp>
      <p:sp>
        <p:nvSpPr>
          <p:cNvPr id="19" name="TextBox 18">
            <a:extLst>
              <a:ext uri="{FF2B5EF4-FFF2-40B4-BE49-F238E27FC236}">
                <a16:creationId xmlns:a16="http://schemas.microsoft.com/office/drawing/2014/main" id="{B6BA39F5-205D-D14F-5BFE-D588FF076B90}"/>
              </a:ext>
            </a:extLst>
          </p:cNvPr>
          <p:cNvSpPr txBox="1"/>
          <p:nvPr/>
        </p:nvSpPr>
        <p:spPr>
          <a:xfrm>
            <a:off x="893855" y="1855829"/>
            <a:ext cx="2834640" cy="523220"/>
          </a:xfrm>
          <a:prstGeom prst="rect">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n-US"/>
            </a:defPPr>
            <a:lvl1pPr>
              <a:defRPr sz="1600">
                <a:solidFill>
                  <a:schemeClr val="bg1"/>
                </a:solidFill>
                <a:latin typeface="Calibri" panose="020F0502020204030204"/>
              </a:defRPr>
            </a:lvl1pPr>
          </a:lstStyle>
          <a:p>
            <a:r>
              <a:rPr lang="en-US" sz="1400"/>
              <a:t>Protecting data privacy laws in traditional approach</a:t>
            </a:r>
          </a:p>
        </p:txBody>
      </p:sp>
      <p:sp>
        <p:nvSpPr>
          <p:cNvPr id="120" name="TextBox 119">
            <a:extLst>
              <a:ext uri="{FF2B5EF4-FFF2-40B4-BE49-F238E27FC236}">
                <a16:creationId xmlns:a16="http://schemas.microsoft.com/office/drawing/2014/main" id="{C8AC94B0-FBC6-D9C4-8524-716013780B59}"/>
              </a:ext>
            </a:extLst>
          </p:cNvPr>
          <p:cNvSpPr txBox="1"/>
          <p:nvPr/>
        </p:nvSpPr>
        <p:spPr>
          <a:xfrm>
            <a:off x="954762" y="5823813"/>
            <a:ext cx="2844300" cy="461665"/>
          </a:xfrm>
          <a:prstGeom prst="rect">
            <a:avLst/>
          </a:prstGeom>
          <a:noFill/>
        </p:spPr>
        <p:txBody>
          <a:bodyPr wrap="square" rtlCol="0">
            <a:spAutoFit/>
          </a:bodyPr>
          <a:lstStyle/>
          <a:p>
            <a:r>
              <a:rPr lang="en-US" sz="1200"/>
              <a:t>* </a:t>
            </a:r>
            <a:r>
              <a:rPr lang="en-US" sz="1200" i="1"/>
              <a:t>Test data extraction from production and data masking are done by client IT team</a:t>
            </a:r>
          </a:p>
        </p:txBody>
      </p:sp>
      <p:grpSp>
        <p:nvGrpSpPr>
          <p:cNvPr id="131" name="Group 130">
            <a:extLst>
              <a:ext uri="{FF2B5EF4-FFF2-40B4-BE49-F238E27FC236}">
                <a16:creationId xmlns:a16="http://schemas.microsoft.com/office/drawing/2014/main" id="{9CD05CFE-BFDB-6F52-15AB-1ACBE61B67A8}"/>
              </a:ext>
            </a:extLst>
          </p:cNvPr>
          <p:cNvGrpSpPr/>
          <p:nvPr/>
        </p:nvGrpSpPr>
        <p:grpSpPr>
          <a:xfrm>
            <a:off x="875252" y="2458015"/>
            <a:ext cx="2870216" cy="3218692"/>
            <a:chOff x="954762" y="2553431"/>
            <a:chExt cx="2870216" cy="3218692"/>
          </a:xfrm>
        </p:grpSpPr>
        <p:sp>
          <p:nvSpPr>
            <p:cNvPr id="101" name="TextBox 100">
              <a:extLst>
                <a:ext uri="{FF2B5EF4-FFF2-40B4-BE49-F238E27FC236}">
                  <a16:creationId xmlns:a16="http://schemas.microsoft.com/office/drawing/2014/main" id="{C0E3C4B9-6B81-6347-FD09-6C45B9433B85}"/>
                </a:ext>
              </a:extLst>
            </p:cNvPr>
            <p:cNvSpPr txBox="1"/>
            <p:nvPr/>
          </p:nvSpPr>
          <p:spPr>
            <a:xfrm>
              <a:off x="1297633" y="2611955"/>
              <a:ext cx="2437821" cy="461665"/>
            </a:xfrm>
            <a:prstGeom prst="rect">
              <a:avLst/>
            </a:prstGeom>
            <a:noFill/>
          </p:spPr>
          <p:txBody>
            <a:bodyPr wrap="square">
              <a:spAutoFit/>
            </a:bodyPr>
            <a:lstStyle/>
            <a:p>
              <a:r>
                <a:rPr lang="en-US" sz="1200">
                  <a:effectLst/>
                  <a:latin typeface="Calibri" panose="020F0502020204030204" pitchFamily="34" charset="0"/>
                  <a:ea typeface="Times New Roman" panose="02020603050405020304" pitchFamily="18" charset="0"/>
                </a:rPr>
                <a:t>Maintain Gold copy of test data and test data scripts</a:t>
              </a:r>
              <a:endParaRPr lang="en-US" sz="1200"/>
            </a:p>
          </p:txBody>
        </p:sp>
        <p:sp>
          <p:nvSpPr>
            <p:cNvPr id="115" name="TextBox 114">
              <a:extLst>
                <a:ext uri="{FF2B5EF4-FFF2-40B4-BE49-F238E27FC236}">
                  <a16:creationId xmlns:a16="http://schemas.microsoft.com/office/drawing/2014/main" id="{7FCC7CB9-70B1-2AD6-0ED6-2B9DD69A3268}"/>
                </a:ext>
              </a:extLst>
            </p:cNvPr>
            <p:cNvSpPr txBox="1"/>
            <p:nvPr/>
          </p:nvSpPr>
          <p:spPr>
            <a:xfrm>
              <a:off x="1261284" y="5411202"/>
              <a:ext cx="2437821" cy="276999"/>
            </a:xfrm>
            <a:prstGeom prst="rect">
              <a:avLst/>
            </a:prstGeom>
            <a:noFill/>
          </p:spPr>
          <p:txBody>
            <a:bodyPr wrap="square">
              <a:spAutoFit/>
            </a:bodyPr>
            <a:lstStyle/>
            <a:p>
              <a:r>
                <a:rPr lang="en-US" sz="1200">
                  <a:effectLst/>
                  <a:latin typeface="Calibri" panose="020F0502020204030204" pitchFamily="34" charset="0"/>
                  <a:ea typeface="Times New Roman" panose="02020603050405020304" pitchFamily="18" charset="0"/>
                </a:rPr>
                <a:t>Automation of TDM activities</a:t>
              </a:r>
              <a:endParaRPr lang="en-US" sz="1200"/>
            </a:p>
          </p:txBody>
        </p:sp>
        <p:sp>
          <p:nvSpPr>
            <p:cNvPr id="116" name="TextBox 115">
              <a:extLst>
                <a:ext uri="{FF2B5EF4-FFF2-40B4-BE49-F238E27FC236}">
                  <a16:creationId xmlns:a16="http://schemas.microsoft.com/office/drawing/2014/main" id="{EA31A3F2-6111-6207-B996-EFCD474F3951}"/>
                </a:ext>
              </a:extLst>
            </p:cNvPr>
            <p:cNvSpPr txBox="1"/>
            <p:nvPr/>
          </p:nvSpPr>
          <p:spPr>
            <a:xfrm>
              <a:off x="1534795" y="3041393"/>
              <a:ext cx="2186417" cy="461665"/>
            </a:xfrm>
            <a:prstGeom prst="rect">
              <a:avLst/>
            </a:prstGeom>
            <a:noFill/>
          </p:spPr>
          <p:txBody>
            <a:bodyPr wrap="square">
              <a:spAutoFit/>
            </a:bodyPr>
            <a:lstStyle/>
            <a:p>
              <a:r>
                <a:rPr lang="en-US" sz="1200" dirty="0">
                  <a:effectLst/>
                  <a:latin typeface="Calibri" panose="020F0502020204030204" pitchFamily="34" charset="0"/>
                  <a:ea typeface="Times New Roman" panose="02020603050405020304" pitchFamily="18" charset="0"/>
                </a:rPr>
                <a:t>Test data provisioning/ requisition and Data refresh</a:t>
              </a:r>
              <a:endParaRPr lang="en-US" sz="1200" dirty="0"/>
            </a:p>
          </p:txBody>
        </p:sp>
        <p:sp>
          <p:nvSpPr>
            <p:cNvPr id="117" name="TextBox 116">
              <a:extLst>
                <a:ext uri="{FF2B5EF4-FFF2-40B4-BE49-F238E27FC236}">
                  <a16:creationId xmlns:a16="http://schemas.microsoft.com/office/drawing/2014/main" id="{0AFB4771-1353-2DC6-7E6A-51C76AF53996}"/>
                </a:ext>
              </a:extLst>
            </p:cNvPr>
            <p:cNvSpPr txBox="1"/>
            <p:nvPr/>
          </p:nvSpPr>
          <p:spPr>
            <a:xfrm>
              <a:off x="1595401" y="4417158"/>
              <a:ext cx="2213138" cy="461665"/>
            </a:xfrm>
            <a:prstGeom prst="rect">
              <a:avLst/>
            </a:prstGeom>
            <a:noFill/>
          </p:spPr>
          <p:txBody>
            <a:bodyPr wrap="square">
              <a:spAutoFit/>
            </a:bodyPr>
            <a:lstStyle/>
            <a:p>
              <a:r>
                <a:rPr lang="en-US" sz="1200">
                  <a:effectLst/>
                  <a:latin typeface="Calibri" panose="020F0502020204030204" pitchFamily="34" charset="0"/>
                  <a:ea typeface="Times New Roman" panose="02020603050405020304" pitchFamily="18" charset="0"/>
                </a:rPr>
                <a:t>Perform data aging, archiving and recall. </a:t>
              </a:r>
              <a:endParaRPr lang="en-US" sz="1200"/>
            </a:p>
          </p:txBody>
        </p:sp>
        <p:sp>
          <p:nvSpPr>
            <p:cNvPr id="118" name="TextBox 117">
              <a:extLst>
                <a:ext uri="{FF2B5EF4-FFF2-40B4-BE49-F238E27FC236}">
                  <a16:creationId xmlns:a16="http://schemas.microsoft.com/office/drawing/2014/main" id="{32A948EB-F5C2-2E69-BC45-B0DDBDFF23B1}"/>
                </a:ext>
              </a:extLst>
            </p:cNvPr>
            <p:cNvSpPr txBox="1"/>
            <p:nvPr/>
          </p:nvSpPr>
          <p:spPr>
            <a:xfrm>
              <a:off x="1663304" y="3510581"/>
              <a:ext cx="2067605" cy="461665"/>
            </a:xfrm>
            <a:prstGeom prst="rect">
              <a:avLst/>
            </a:prstGeom>
            <a:noFill/>
          </p:spPr>
          <p:txBody>
            <a:bodyPr wrap="square">
              <a:spAutoFit/>
            </a:bodyPr>
            <a:lstStyle/>
            <a:p>
              <a:r>
                <a:rPr lang="en-US" sz="1200">
                  <a:effectLst/>
                  <a:latin typeface="Calibri" panose="020F0502020204030204" pitchFamily="34" charset="0"/>
                  <a:ea typeface="Times New Roman" panose="02020603050405020304" pitchFamily="18" charset="0"/>
                </a:rPr>
                <a:t>Test data updating and maintenance.</a:t>
              </a:r>
              <a:endParaRPr lang="en-US" sz="1200"/>
            </a:p>
          </p:txBody>
        </p:sp>
        <p:sp>
          <p:nvSpPr>
            <p:cNvPr id="119" name="TextBox 118">
              <a:extLst>
                <a:ext uri="{FF2B5EF4-FFF2-40B4-BE49-F238E27FC236}">
                  <a16:creationId xmlns:a16="http://schemas.microsoft.com/office/drawing/2014/main" id="{15657F70-7CEB-0C07-6F2A-4B532214202E}"/>
                </a:ext>
              </a:extLst>
            </p:cNvPr>
            <p:cNvSpPr txBox="1"/>
            <p:nvPr/>
          </p:nvSpPr>
          <p:spPr>
            <a:xfrm>
              <a:off x="1631914" y="3971821"/>
              <a:ext cx="2193064" cy="461665"/>
            </a:xfrm>
            <a:prstGeom prst="rect">
              <a:avLst/>
            </a:prstGeom>
            <a:noFill/>
          </p:spPr>
          <p:txBody>
            <a:bodyPr wrap="square">
              <a:spAutoFit/>
            </a:bodyPr>
            <a:lstStyle/>
            <a:p>
              <a:r>
                <a:rPr lang="en-US" sz="1200">
                  <a:effectLst/>
                  <a:latin typeface="Calibri" panose="020F0502020204030204" pitchFamily="34" charset="0"/>
                  <a:ea typeface="Times New Roman" panose="02020603050405020304" pitchFamily="18" charset="0"/>
                </a:rPr>
                <a:t>Data mining to ensure data coverage based on reservations.</a:t>
              </a:r>
              <a:endParaRPr lang="en-US" sz="1200"/>
            </a:p>
          </p:txBody>
        </p:sp>
        <p:grpSp>
          <p:nvGrpSpPr>
            <p:cNvPr id="123" name="Group 122">
              <a:extLst>
                <a:ext uri="{FF2B5EF4-FFF2-40B4-BE49-F238E27FC236}">
                  <a16:creationId xmlns:a16="http://schemas.microsoft.com/office/drawing/2014/main" id="{EA17F117-9701-7346-8795-771E8EF44CD7}"/>
                </a:ext>
              </a:extLst>
            </p:cNvPr>
            <p:cNvGrpSpPr/>
            <p:nvPr/>
          </p:nvGrpSpPr>
          <p:grpSpPr>
            <a:xfrm>
              <a:off x="954762" y="2553431"/>
              <a:ext cx="755373" cy="3218692"/>
              <a:chOff x="954762" y="2553431"/>
              <a:chExt cx="755373" cy="3218692"/>
            </a:xfrm>
          </p:grpSpPr>
          <p:sp>
            <p:nvSpPr>
              <p:cNvPr id="21" name="Freeform 6">
                <a:extLst>
                  <a:ext uri="{FF2B5EF4-FFF2-40B4-BE49-F238E27FC236}">
                    <a16:creationId xmlns:a16="http://schemas.microsoft.com/office/drawing/2014/main" id="{0FB4AF54-6520-1377-B5E2-96C0B1B4FD2E}"/>
                  </a:ext>
                </a:extLst>
              </p:cNvPr>
              <p:cNvSpPr>
                <a:spLocks/>
              </p:cNvSpPr>
              <p:nvPr/>
            </p:nvSpPr>
            <p:spPr bwMode="auto">
              <a:xfrm>
                <a:off x="954762" y="2553431"/>
                <a:ext cx="694051" cy="3218692"/>
              </a:xfrm>
              <a:custGeom>
                <a:avLst/>
                <a:gdLst/>
                <a:ahLst/>
                <a:cxnLst>
                  <a:cxn ang="0">
                    <a:pos x="2" y="1205"/>
                  </a:cxn>
                  <a:cxn ang="0">
                    <a:pos x="385" y="602"/>
                  </a:cxn>
                  <a:cxn ang="0">
                    <a:pos x="2" y="0"/>
                  </a:cxn>
                  <a:cxn ang="0">
                    <a:pos x="349" y="602"/>
                  </a:cxn>
                  <a:cxn ang="0">
                    <a:pos x="0" y="1206"/>
                  </a:cxn>
                </a:cxnLst>
                <a:rect l="0" t="0" r="r" b="b"/>
                <a:pathLst>
                  <a:path w="385" h="1206">
                    <a:moveTo>
                      <a:pt x="2" y="1205"/>
                    </a:moveTo>
                    <a:cubicBezTo>
                      <a:pt x="217" y="1104"/>
                      <a:pt x="385" y="860"/>
                      <a:pt x="385" y="602"/>
                    </a:cubicBezTo>
                    <a:cubicBezTo>
                      <a:pt x="385" y="345"/>
                      <a:pt x="217" y="101"/>
                      <a:pt x="2" y="0"/>
                    </a:cubicBezTo>
                    <a:cubicBezTo>
                      <a:pt x="210" y="120"/>
                      <a:pt x="349" y="345"/>
                      <a:pt x="349" y="602"/>
                    </a:cubicBezTo>
                    <a:cubicBezTo>
                      <a:pt x="349" y="861"/>
                      <a:pt x="209" y="1086"/>
                      <a:pt x="0" y="1206"/>
                    </a:cubicBezTo>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defRPr/>
                </a:pPr>
                <a:endParaRPr lang="en-GB" sz="900" b="0" kern="0">
                  <a:solidFill>
                    <a:sysClr val="windowText" lastClr="000000"/>
                  </a:solidFill>
                  <a:latin typeface="Arial"/>
                  <a:cs typeface="+mn-cs"/>
                </a:endParaRPr>
              </a:p>
            </p:txBody>
          </p:sp>
          <p:sp>
            <p:nvSpPr>
              <p:cNvPr id="22" name="Oval 21">
                <a:extLst>
                  <a:ext uri="{FF2B5EF4-FFF2-40B4-BE49-F238E27FC236}">
                    <a16:creationId xmlns:a16="http://schemas.microsoft.com/office/drawing/2014/main" id="{46D9750D-ADDE-0F2A-F2D5-768E9A38E4F8}"/>
                  </a:ext>
                </a:extLst>
              </p:cNvPr>
              <p:cNvSpPr/>
              <p:nvPr/>
            </p:nvSpPr>
            <p:spPr>
              <a:xfrm>
                <a:off x="1368130" y="3198959"/>
                <a:ext cx="184320" cy="184320"/>
              </a:xfrm>
              <a:prstGeom prst="ellipse">
                <a:avLst/>
              </a:prstGeom>
              <a:solidFill>
                <a:srgbClr val="6D2077"/>
              </a:solidFill>
              <a:ln w="12700" cap="rnd" cmpd="sng" algn="ctr">
                <a:solidFill>
                  <a:srgbClr val="FFFFFF"/>
                </a:solidFill>
                <a:prstDash val="solid"/>
              </a:ln>
              <a:effectLst/>
            </p:spPr>
            <p:txBody>
              <a:bodyPr rtlCol="0" anchor="ctr"/>
              <a:lstStyle/>
              <a:p>
                <a:pPr algn="ctr" defTabSz="914400" fontAlgn="auto">
                  <a:spcBef>
                    <a:spcPts val="0"/>
                  </a:spcBef>
                  <a:spcAft>
                    <a:spcPts val="0"/>
                  </a:spcAft>
                  <a:defRPr/>
                </a:pPr>
                <a:endParaRPr lang="en-GB" sz="900" b="0" kern="0">
                  <a:solidFill>
                    <a:srgbClr val="FFFFFF"/>
                  </a:solidFill>
                  <a:latin typeface="Arial"/>
                  <a:cs typeface="+mn-cs"/>
                </a:endParaRPr>
              </a:p>
            </p:txBody>
          </p:sp>
          <p:sp>
            <p:nvSpPr>
              <p:cNvPr id="23" name="Oval 22">
                <a:extLst>
                  <a:ext uri="{FF2B5EF4-FFF2-40B4-BE49-F238E27FC236}">
                    <a16:creationId xmlns:a16="http://schemas.microsoft.com/office/drawing/2014/main" id="{48A557B6-C25F-6C69-6B4A-47665420802C}"/>
                  </a:ext>
                </a:extLst>
              </p:cNvPr>
              <p:cNvSpPr/>
              <p:nvPr/>
            </p:nvSpPr>
            <p:spPr>
              <a:xfrm>
                <a:off x="1501962" y="3649739"/>
                <a:ext cx="184320" cy="184320"/>
              </a:xfrm>
              <a:prstGeom prst="ellipse">
                <a:avLst/>
              </a:prstGeom>
              <a:solidFill>
                <a:srgbClr val="470A68"/>
              </a:solidFill>
              <a:ln w="12700" cap="rnd" cmpd="sng" algn="ctr">
                <a:solidFill>
                  <a:srgbClr val="FFFFFF"/>
                </a:solidFill>
                <a:prstDash val="solid"/>
              </a:ln>
              <a:effectLst/>
            </p:spPr>
            <p:txBody>
              <a:bodyPr rtlCol="0" anchor="ctr"/>
              <a:lstStyle/>
              <a:p>
                <a:pPr algn="ctr" defTabSz="914400" fontAlgn="auto">
                  <a:spcBef>
                    <a:spcPts val="0"/>
                  </a:spcBef>
                  <a:spcAft>
                    <a:spcPts val="0"/>
                  </a:spcAft>
                  <a:defRPr/>
                </a:pPr>
                <a:endParaRPr lang="en-GB" sz="900" b="0" kern="0">
                  <a:solidFill>
                    <a:srgbClr val="8E258D"/>
                  </a:solidFill>
                  <a:latin typeface="Arial"/>
                  <a:cs typeface="+mn-cs"/>
                </a:endParaRPr>
              </a:p>
            </p:txBody>
          </p:sp>
          <p:sp>
            <p:nvSpPr>
              <p:cNvPr id="24" name="Oval 23">
                <a:extLst>
                  <a:ext uri="{FF2B5EF4-FFF2-40B4-BE49-F238E27FC236}">
                    <a16:creationId xmlns:a16="http://schemas.microsoft.com/office/drawing/2014/main" id="{BB49814F-FFAD-835A-F5A6-6A8E8D23BCE2}"/>
                  </a:ext>
                </a:extLst>
              </p:cNvPr>
              <p:cNvSpPr/>
              <p:nvPr/>
            </p:nvSpPr>
            <p:spPr>
              <a:xfrm>
                <a:off x="1525815" y="4100519"/>
                <a:ext cx="184320" cy="184320"/>
              </a:xfrm>
              <a:prstGeom prst="ellipse">
                <a:avLst/>
              </a:prstGeom>
              <a:solidFill>
                <a:srgbClr val="0091DA"/>
              </a:solidFill>
              <a:ln w="12700" cap="rnd" cmpd="sng" algn="ctr">
                <a:solidFill>
                  <a:srgbClr val="FFFFFF"/>
                </a:solidFill>
                <a:prstDash val="solid"/>
              </a:ln>
              <a:effectLst/>
            </p:spPr>
            <p:txBody>
              <a:bodyPr rtlCol="0" anchor="ctr"/>
              <a:lstStyle/>
              <a:p>
                <a:pPr algn="ctr" defTabSz="914400" fontAlgn="auto">
                  <a:spcBef>
                    <a:spcPts val="0"/>
                  </a:spcBef>
                  <a:spcAft>
                    <a:spcPts val="0"/>
                  </a:spcAft>
                  <a:defRPr/>
                </a:pPr>
                <a:endParaRPr lang="en-GB" sz="900" b="0" kern="0">
                  <a:solidFill>
                    <a:srgbClr val="FFFFFF"/>
                  </a:solidFill>
                  <a:latin typeface="Arial"/>
                  <a:cs typeface="+mn-cs"/>
                </a:endParaRPr>
              </a:p>
            </p:txBody>
          </p:sp>
          <p:sp>
            <p:nvSpPr>
              <p:cNvPr id="96" name="Oval 95">
                <a:extLst>
                  <a:ext uri="{FF2B5EF4-FFF2-40B4-BE49-F238E27FC236}">
                    <a16:creationId xmlns:a16="http://schemas.microsoft.com/office/drawing/2014/main" id="{379DA8EE-A027-0F04-13C2-8B049B20083A}"/>
                  </a:ext>
                </a:extLst>
              </p:cNvPr>
              <p:cNvSpPr/>
              <p:nvPr/>
            </p:nvSpPr>
            <p:spPr>
              <a:xfrm>
                <a:off x="1471447" y="4551299"/>
                <a:ext cx="184320" cy="184320"/>
              </a:xfrm>
              <a:prstGeom prst="ellipse">
                <a:avLst/>
              </a:prstGeom>
              <a:solidFill>
                <a:srgbClr val="005EB8"/>
              </a:solidFill>
              <a:ln w="12700" cap="rnd" cmpd="sng" algn="ctr">
                <a:solidFill>
                  <a:srgbClr val="FFFFFF"/>
                </a:solidFill>
                <a:prstDash val="solid"/>
              </a:ln>
              <a:effectLst/>
            </p:spPr>
            <p:txBody>
              <a:bodyPr rtlCol="0" anchor="ctr"/>
              <a:lstStyle/>
              <a:p>
                <a:pPr algn="ctr" defTabSz="914400" fontAlgn="auto">
                  <a:spcBef>
                    <a:spcPts val="0"/>
                  </a:spcBef>
                  <a:spcAft>
                    <a:spcPts val="0"/>
                  </a:spcAft>
                  <a:defRPr/>
                </a:pPr>
                <a:endParaRPr lang="en-GB" sz="900" b="0" kern="0">
                  <a:solidFill>
                    <a:srgbClr val="FFFFFF"/>
                  </a:solidFill>
                  <a:latin typeface="Arial"/>
                  <a:cs typeface="+mn-cs"/>
                </a:endParaRPr>
              </a:p>
            </p:txBody>
          </p:sp>
          <p:sp>
            <p:nvSpPr>
              <p:cNvPr id="98" name="Oval 97">
                <a:extLst>
                  <a:ext uri="{FF2B5EF4-FFF2-40B4-BE49-F238E27FC236}">
                    <a16:creationId xmlns:a16="http://schemas.microsoft.com/office/drawing/2014/main" id="{2D9F7465-7585-F4D5-AEDE-0862339B0D4B}"/>
                  </a:ext>
                </a:extLst>
              </p:cNvPr>
              <p:cNvSpPr/>
              <p:nvPr/>
            </p:nvSpPr>
            <p:spPr>
              <a:xfrm>
                <a:off x="1136109" y="2748179"/>
                <a:ext cx="184320" cy="184320"/>
              </a:xfrm>
              <a:prstGeom prst="ellipse">
                <a:avLst/>
              </a:prstGeom>
              <a:solidFill>
                <a:srgbClr val="00A3A1"/>
              </a:solidFill>
              <a:ln w="12700" cap="rnd" cmpd="sng" algn="ctr">
                <a:noFill/>
                <a:prstDash val="solid"/>
              </a:ln>
              <a:effectLst/>
            </p:spPr>
            <p:txBody>
              <a:bodyPr rtlCol="0" anchor="ctr"/>
              <a:lstStyle/>
              <a:p>
                <a:pPr algn="ctr" defTabSz="914400" fontAlgn="auto">
                  <a:spcBef>
                    <a:spcPts val="0"/>
                  </a:spcBef>
                  <a:spcAft>
                    <a:spcPts val="0"/>
                  </a:spcAft>
                  <a:defRPr/>
                </a:pPr>
                <a:endParaRPr lang="en-GB" sz="900" b="0" kern="0">
                  <a:solidFill>
                    <a:srgbClr val="FFFFFF"/>
                  </a:solidFill>
                  <a:latin typeface="Arial"/>
                  <a:cs typeface="+mn-cs"/>
                </a:endParaRPr>
              </a:p>
            </p:txBody>
          </p:sp>
          <p:sp>
            <p:nvSpPr>
              <p:cNvPr id="99" name="Oval 98">
                <a:extLst>
                  <a:ext uri="{FF2B5EF4-FFF2-40B4-BE49-F238E27FC236}">
                    <a16:creationId xmlns:a16="http://schemas.microsoft.com/office/drawing/2014/main" id="{C04662D2-1EFB-EA15-B00F-035849E4A86C}"/>
                  </a:ext>
                </a:extLst>
              </p:cNvPr>
              <p:cNvSpPr/>
              <p:nvPr/>
            </p:nvSpPr>
            <p:spPr>
              <a:xfrm>
                <a:off x="1106257" y="5452860"/>
                <a:ext cx="184320" cy="184320"/>
              </a:xfrm>
              <a:prstGeom prst="ellipse">
                <a:avLst/>
              </a:prstGeom>
              <a:solidFill>
                <a:schemeClr val="tx1"/>
              </a:solidFill>
              <a:ln w="12700" cap="rnd" cmpd="sng" algn="ctr">
                <a:solidFill>
                  <a:srgbClr val="FFFFFF"/>
                </a:solidFill>
                <a:prstDash val="solid"/>
              </a:ln>
              <a:effectLst/>
            </p:spPr>
            <p:txBody>
              <a:bodyPr rtlCol="0" anchor="ctr"/>
              <a:lstStyle/>
              <a:p>
                <a:pPr algn="ctr" defTabSz="914400" fontAlgn="auto">
                  <a:spcBef>
                    <a:spcPts val="0"/>
                  </a:spcBef>
                  <a:spcAft>
                    <a:spcPts val="0"/>
                  </a:spcAft>
                  <a:defRPr/>
                </a:pPr>
                <a:endParaRPr lang="en-GB" sz="900" b="0" kern="0">
                  <a:solidFill>
                    <a:srgbClr val="FFFFFF"/>
                  </a:solidFill>
                  <a:latin typeface="Arial"/>
                  <a:cs typeface="+mn-cs"/>
                </a:endParaRPr>
              </a:p>
            </p:txBody>
          </p:sp>
          <p:sp>
            <p:nvSpPr>
              <p:cNvPr id="121" name="Oval 120">
                <a:extLst>
                  <a:ext uri="{FF2B5EF4-FFF2-40B4-BE49-F238E27FC236}">
                    <a16:creationId xmlns:a16="http://schemas.microsoft.com/office/drawing/2014/main" id="{84DC8818-E732-7B85-DA1F-2BC4793BC5BD}"/>
                  </a:ext>
                </a:extLst>
              </p:cNvPr>
              <p:cNvSpPr/>
              <p:nvPr/>
            </p:nvSpPr>
            <p:spPr>
              <a:xfrm>
                <a:off x="1336331" y="5002079"/>
                <a:ext cx="184320" cy="184320"/>
              </a:xfrm>
              <a:prstGeom prst="ellipse">
                <a:avLst/>
              </a:prstGeom>
              <a:solidFill>
                <a:srgbClr val="00338D"/>
              </a:solidFill>
              <a:ln w="12700" cap="rnd" cmpd="sng" algn="ctr">
                <a:solidFill>
                  <a:srgbClr val="FFFFFF"/>
                </a:solidFill>
                <a:prstDash val="solid"/>
              </a:ln>
              <a:effectLst/>
            </p:spPr>
            <p:txBody>
              <a:bodyPr rtlCol="0" anchor="ctr"/>
              <a:lstStyle/>
              <a:p>
                <a:pPr algn="ctr"/>
                <a:endParaRPr lang="en-GB" sz="900" kern="0">
                  <a:solidFill>
                    <a:srgbClr val="FFFFFF"/>
                  </a:solidFill>
                  <a:latin typeface="Arial"/>
                </a:endParaRPr>
              </a:p>
            </p:txBody>
          </p:sp>
        </p:grpSp>
        <p:sp>
          <p:nvSpPr>
            <p:cNvPr id="122" name="TextBox 121">
              <a:extLst>
                <a:ext uri="{FF2B5EF4-FFF2-40B4-BE49-F238E27FC236}">
                  <a16:creationId xmlns:a16="http://schemas.microsoft.com/office/drawing/2014/main" id="{8065E879-C73D-68FB-930B-F5CCE0F39A47}"/>
                </a:ext>
              </a:extLst>
            </p:cNvPr>
            <p:cNvSpPr txBox="1"/>
            <p:nvPr/>
          </p:nvSpPr>
          <p:spPr>
            <a:xfrm>
              <a:off x="1492992" y="4870449"/>
              <a:ext cx="2268113" cy="461665"/>
            </a:xfrm>
            <a:prstGeom prst="rect">
              <a:avLst/>
            </a:prstGeom>
            <a:noFill/>
          </p:spPr>
          <p:txBody>
            <a:bodyPr wrap="square">
              <a:spAutoFit/>
            </a:bodyPr>
            <a:lstStyle/>
            <a:p>
              <a:r>
                <a:rPr lang="en-US" sz="1200">
                  <a:effectLst/>
                  <a:latin typeface="Calibri" panose="020F0502020204030204" pitchFamily="34" charset="0"/>
                  <a:ea typeface="Times New Roman" panose="02020603050405020304" pitchFamily="18" charset="0"/>
                </a:rPr>
                <a:t>Ensure optimized test data storage consumption</a:t>
              </a:r>
              <a:endParaRPr lang="en-US" sz="1200"/>
            </a:p>
          </p:txBody>
        </p:sp>
        <p:cxnSp>
          <p:nvCxnSpPr>
            <p:cNvPr id="124" name="Straight Connector 123">
              <a:extLst>
                <a:ext uri="{FF2B5EF4-FFF2-40B4-BE49-F238E27FC236}">
                  <a16:creationId xmlns:a16="http://schemas.microsoft.com/office/drawing/2014/main" id="{7E1C4CE1-32A0-68F9-953E-04742EF1763B}"/>
                </a:ext>
              </a:extLst>
            </p:cNvPr>
            <p:cNvCxnSpPr>
              <a:cxnSpLocks/>
            </p:cNvCxnSpPr>
            <p:nvPr/>
          </p:nvCxnSpPr>
          <p:spPr>
            <a:xfrm>
              <a:off x="1359627" y="3057294"/>
              <a:ext cx="23774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3354AE3-C01D-A671-7C30-3D068F4AD28B}"/>
                </a:ext>
              </a:extLst>
            </p:cNvPr>
            <p:cNvCxnSpPr>
              <a:cxnSpLocks/>
            </p:cNvCxnSpPr>
            <p:nvPr/>
          </p:nvCxnSpPr>
          <p:spPr>
            <a:xfrm>
              <a:off x="1296019" y="5352442"/>
              <a:ext cx="246888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8731F17-0B2C-D059-5894-942419024E84}"/>
                </a:ext>
              </a:extLst>
            </p:cNvPr>
            <p:cNvCxnSpPr>
              <a:cxnSpLocks/>
            </p:cNvCxnSpPr>
            <p:nvPr/>
          </p:nvCxnSpPr>
          <p:spPr>
            <a:xfrm>
              <a:off x="1542507" y="3508355"/>
              <a:ext cx="2194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3D1A42-2B74-87F3-15FA-8EB5404461D2}"/>
                </a:ext>
              </a:extLst>
            </p:cNvPr>
            <p:cNvCxnSpPr>
              <a:cxnSpLocks/>
            </p:cNvCxnSpPr>
            <p:nvPr/>
          </p:nvCxnSpPr>
          <p:spPr>
            <a:xfrm>
              <a:off x="1633947" y="3985580"/>
              <a:ext cx="210312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9FF3844-E406-464B-88B9-D6217AB9BC54}"/>
                </a:ext>
              </a:extLst>
            </p:cNvPr>
            <p:cNvCxnSpPr>
              <a:cxnSpLocks/>
            </p:cNvCxnSpPr>
            <p:nvPr/>
          </p:nvCxnSpPr>
          <p:spPr>
            <a:xfrm>
              <a:off x="1633947" y="4436641"/>
              <a:ext cx="210312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8C1D681-D516-D8E1-5381-0A16A7A298F1}"/>
                </a:ext>
              </a:extLst>
            </p:cNvPr>
            <p:cNvCxnSpPr>
              <a:cxnSpLocks/>
            </p:cNvCxnSpPr>
            <p:nvPr/>
          </p:nvCxnSpPr>
          <p:spPr>
            <a:xfrm>
              <a:off x="1542507" y="4854547"/>
              <a:ext cx="2194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61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Calibri" panose="020F0502020204030204"/>
                <a:ea typeface="+mn-ea"/>
                <a:cs typeface="+mn-cs"/>
              </a:rPr>
              <a:t>We strongly believe that it is worth evaluating already existing tools instead of reinventing the wheel. We follow below six steps to identify/create and standardize tools</a:t>
            </a: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Tooling approach and standardization</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At KPMG, we have implemented a standardized process that incorporates a shared set of tools and utilities for quicker turnaround times and minimal wastage of tools and licenses. This approach contributes significantly to reducing our overall carbon footprint.</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225425" indent="-1651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Maximizing reusability, which minimizes wastage of tools and licenses.</a:t>
            </a:r>
          </a:p>
          <a:p>
            <a:pPr marL="225425" indent="-1651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ROI-based tool analysis contributes to reducing the cost of tools and operations.</a:t>
            </a:r>
          </a:p>
          <a:p>
            <a:pPr marL="225425" indent="-1651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Developing new tools and utilities fosters innovation within the organization.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13CB2098-E6C9-06E1-2FAE-2005859ABDDD}"/>
              </a:ext>
            </a:extLst>
          </p:cNvPr>
          <p:cNvGrpSpPr/>
          <p:nvPr/>
        </p:nvGrpSpPr>
        <p:grpSpPr>
          <a:xfrm>
            <a:off x="2778068" y="2641158"/>
            <a:ext cx="4224560" cy="3578452"/>
            <a:chOff x="1929607" y="1532163"/>
            <a:chExt cx="5284787" cy="4476526"/>
          </a:xfrm>
        </p:grpSpPr>
        <p:sp>
          <p:nvSpPr>
            <p:cNvPr id="56" name="Freeform 5">
              <a:extLst>
                <a:ext uri="{FF2B5EF4-FFF2-40B4-BE49-F238E27FC236}">
                  <a16:creationId xmlns:a16="http://schemas.microsoft.com/office/drawing/2014/main" id="{D055FDFB-0B30-9DBA-B47F-5211E9AFDDC3}"/>
                </a:ext>
              </a:extLst>
            </p:cNvPr>
            <p:cNvSpPr>
              <a:spLocks/>
            </p:cNvSpPr>
            <p:nvPr/>
          </p:nvSpPr>
          <p:spPr bwMode="auto">
            <a:xfrm>
              <a:off x="1929607" y="4221927"/>
              <a:ext cx="1501057" cy="1786762"/>
            </a:xfrm>
            <a:custGeom>
              <a:avLst/>
              <a:gdLst>
                <a:gd name="T0" fmla="*/ 0 w 580"/>
                <a:gd name="T1" fmla="*/ 0 h 690"/>
                <a:gd name="T2" fmla="*/ 286 w 580"/>
                <a:gd name="T3" fmla="*/ 690 h 690"/>
                <a:gd name="T4" fmla="*/ 580 w 580"/>
                <a:gd name="T5" fmla="*/ 397 h 690"/>
                <a:gd name="T6" fmla="*/ 416 w 580"/>
                <a:gd name="T7" fmla="*/ 0 h 690"/>
                <a:gd name="T8" fmla="*/ 0 w 580"/>
                <a:gd name="T9" fmla="*/ 0 h 690"/>
              </a:gdLst>
              <a:ahLst/>
              <a:cxnLst>
                <a:cxn ang="0">
                  <a:pos x="T0" y="T1"/>
                </a:cxn>
                <a:cxn ang="0">
                  <a:pos x="T2" y="T3"/>
                </a:cxn>
                <a:cxn ang="0">
                  <a:pos x="T4" y="T5"/>
                </a:cxn>
                <a:cxn ang="0">
                  <a:pos x="T6" y="T7"/>
                </a:cxn>
                <a:cxn ang="0">
                  <a:pos x="T8" y="T9"/>
                </a:cxn>
              </a:cxnLst>
              <a:rect l="0" t="0" r="r" b="b"/>
              <a:pathLst>
                <a:path w="580" h="690">
                  <a:moveTo>
                    <a:pt x="0" y="0"/>
                  </a:moveTo>
                  <a:cubicBezTo>
                    <a:pt x="5" y="268"/>
                    <a:pt x="113" y="511"/>
                    <a:pt x="286" y="690"/>
                  </a:cubicBezTo>
                  <a:cubicBezTo>
                    <a:pt x="580" y="397"/>
                    <a:pt x="580" y="397"/>
                    <a:pt x="580" y="397"/>
                  </a:cubicBezTo>
                  <a:cubicBezTo>
                    <a:pt x="482" y="292"/>
                    <a:pt x="420" y="153"/>
                    <a:pt x="416" y="0"/>
                  </a:cubicBez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Freeform 6">
              <a:extLst>
                <a:ext uri="{FF2B5EF4-FFF2-40B4-BE49-F238E27FC236}">
                  <a16:creationId xmlns:a16="http://schemas.microsoft.com/office/drawing/2014/main" id="{95DF6F03-E5A2-95A3-FD4E-C693814ABECE}"/>
                </a:ext>
              </a:extLst>
            </p:cNvPr>
            <p:cNvSpPr>
              <a:spLocks/>
            </p:cNvSpPr>
            <p:nvPr/>
          </p:nvSpPr>
          <p:spPr bwMode="auto">
            <a:xfrm>
              <a:off x="1929607" y="2340424"/>
              <a:ext cx="1501057" cy="1785281"/>
            </a:xfrm>
            <a:custGeom>
              <a:avLst/>
              <a:gdLst>
                <a:gd name="T0" fmla="*/ 0 w 580"/>
                <a:gd name="T1" fmla="*/ 690 h 690"/>
                <a:gd name="T2" fmla="*/ 416 w 580"/>
                <a:gd name="T3" fmla="*/ 690 h 690"/>
                <a:gd name="T4" fmla="*/ 580 w 580"/>
                <a:gd name="T5" fmla="*/ 293 h 690"/>
                <a:gd name="T6" fmla="*/ 286 w 580"/>
                <a:gd name="T7" fmla="*/ 0 h 690"/>
                <a:gd name="T8" fmla="*/ 0 w 580"/>
                <a:gd name="T9" fmla="*/ 690 h 690"/>
              </a:gdLst>
              <a:ahLst/>
              <a:cxnLst>
                <a:cxn ang="0">
                  <a:pos x="T0" y="T1"/>
                </a:cxn>
                <a:cxn ang="0">
                  <a:pos x="T2" y="T3"/>
                </a:cxn>
                <a:cxn ang="0">
                  <a:pos x="T4" y="T5"/>
                </a:cxn>
                <a:cxn ang="0">
                  <a:pos x="T6" y="T7"/>
                </a:cxn>
                <a:cxn ang="0">
                  <a:pos x="T8" y="T9"/>
                </a:cxn>
              </a:cxnLst>
              <a:rect l="0" t="0" r="r" b="b"/>
              <a:pathLst>
                <a:path w="580" h="690">
                  <a:moveTo>
                    <a:pt x="0" y="690"/>
                  </a:moveTo>
                  <a:cubicBezTo>
                    <a:pt x="416" y="690"/>
                    <a:pt x="416" y="690"/>
                    <a:pt x="416" y="690"/>
                  </a:cubicBezTo>
                  <a:cubicBezTo>
                    <a:pt x="420" y="537"/>
                    <a:pt x="482" y="398"/>
                    <a:pt x="580" y="293"/>
                  </a:cubicBezTo>
                  <a:cubicBezTo>
                    <a:pt x="286" y="0"/>
                    <a:pt x="286" y="0"/>
                    <a:pt x="286" y="0"/>
                  </a:cubicBezTo>
                  <a:cubicBezTo>
                    <a:pt x="113" y="179"/>
                    <a:pt x="5" y="422"/>
                    <a:pt x="0" y="69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 name="Freeform 7">
              <a:extLst>
                <a:ext uri="{FF2B5EF4-FFF2-40B4-BE49-F238E27FC236}">
                  <a16:creationId xmlns:a16="http://schemas.microsoft.com/office/drawing/2014/main" id="{F49BF362-94EA-06B6-B7B4-5277121830BB}"/>
                </a:ext>
              </a:extLst>
            </p:cNvPr>
            <p:cNvSpPr>
              <a:spLocks/>
            </p:cNvSpPr>
            <p:nvPr/>
          </p:nvSpPr>
          <p:spPr bwMode="auto">
            <a:xfrm>
              <a:off x="2739349" y="1532163"/>
              <a:ext cx="1786762" cy="1499577"/>
            </a:xfrm>
            <a:custGeom>
              <a:avLst/>
              <a:gdLst>
                <a:gd name="T0" fmla="*/ 293 w 690"/>
                <a:gd name="T1" fmla="*/ 579 h 579"/>
                <a:gd name="T2" fmla="*/ 690 w 690"/>
                <a:gd name="T3" fmla="*/ 415 h 579"/>
                <a:gd name="T4" fmla="*/ 690 w 690"/>
                <a:gd name="T5" fmla="*/ 0 h 579"/>
                <a:gd name="T6" fmla="*/ 0 w 690"/>
                <a:gd name="T7" fmla="*/ 286 h 579"/>
                <a:gd name="T8" fmla="*/ 293 w 690"/>
                <a:gd name="T9" fmla="*/ 579 h 579"/>
              </a:gdLst>
              <a:ahLst/>
              <a:cxnLst>
                <a:cxn ang="0">
                  <a:pos x="T0" y="T1"/>
                </a:cxn>
                <a:cxn ang="0">
                  <a:pos x="T2" y="T3"/>
                </a:cxn>
                <a:cxn ang="0">
                  <a:pos x="T4" y="T5"/>
                </a:cxn>
                <a:cxn ang="0">
                  <a:pos x="T6" y="T7"/>
                </a:cxn>
                <a:cxn ang="0">
                  <a:pos x="T8" y="T9"/>
                </a:cxn>
              </a:cxnLst>
              <a:rect l="0" t="0" r="r" b="b"/>
              <a:pathLst>
                <a:path w="690" h="579">
                  <a:moveTo>
                    <a:pt x="293" y="579"/>
                  </a:moveTo>
                  <a:cubicBezTo>
                    <a:pt x="397" y="481"/>
                    <a:pt x="536" y="420"/>
                    <a:pt x="690" y="415"/>
                  </a:cubicBezTo>
                  <a:cubicBezTo>
                    <a:pt x="690" y="0"/>
                    <a:pt x="690" y="0"/>
                    <a:pt x="690" y="0"/>
                  </a:cubicBezTo>
                  <a:cubicBezTo>
                    <a:pt x="422" y="5"/>
                    <a:pt x="179" y="113"/>
                    <a:pt x="0" y="286"/>
                  </a:cubicBezTo>
                  <a:lnTo>
                    <a:pt x="293" y="579"/>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Freeform 8">
              <a:extLst>
                <a:ext uri="{FF2B5EF4-FFF2-40B4-BE49-F238E27FC236}">
                  <a16:creationId xmlns:a16="http://schemas.microsoft.com/office/drawing/2014/main" id="{8BA14D1F-17A0-BABF-5B92-B507CC250B4A}"/>
                </a:ext>
              </a:extLst>
            </p:cNvPr>
            <p:cNvSpPr>
              <a:spLocks/>
            </p:cNvSpPr>
            <p:nvPr/>
          </p:nvSpPr>
          <p:spPr bwMode="auto">
            <a:xfrm>
              <a:off x="4620851" y="1532163"/>
              <a:ext cx="1785281" cy="1499577"/>
            </a:xfrm>
            <a:custGeom>
              <a:avLst/>
              <a:gdLst>
                <a:gd name="T0" fmla="*/ 0 w 690"/>
                <a:gd name="T1" fmla="*/ 415 h 579"/>
                <a:gd name="T2" fmla="*/ 396 w 690"/>
                <a:gd name="T3" fmla="*/ 579 h 579"/>
                <a:gd name="T4" fmla="*/ 690 w 690"/>
                <a:gd name="T5" fmla="*/ 286 h 579"/>
                <a:gd name="T6" fmla="*/ 0 w 690"/>
                <a:gd name="T7" fmla="*/ 0 h 579"/>
                <a:gd name="T8" fmla="*/ 0 w 690"/>
                <a:gd name="T9" fmla="*/ 415 h 579"/>
              </a:gdLst>
              <a:ahLst/>
              <a:cxnLst>
                <a:cxn ang="0">
                  <a:pos x="T0" y="T1"/>
                </a:cxn>
                <a:cxn ang="0">
                  <a:pos x="T2" y="T3"/>
                </a:cxn>
                <a:cxn ang="0">
                  <a:pos x="T4" y="T5"/>
                </a:cxn>
                <a:cxn ang="0">
                  <a:pos x="T6" y="T7"/>
                </a:cxn>
                <a:cxn ang="0">
                  <a:pos x="T8" y="T9"/>
                </a:cxn>
              </a:cxnLst>
              <a:rect l="0" t="0" r="r" b="b"/>
              <a:pathLst>
                <a:path w="690" h="579">
                  <a:moveTo>
                    <a:pt x="0" y="415"/>
                  </a:moveTo>
                  <a:cubicBezTo>
                    <a:pt x="153" y="420"/>
                    <a:pt x="292" y="481"/>
                    <a:pt x="396" y="579"/>
                  </a:cubicBezTo>
                  <a:cubicBezTo>
                    <a:pt x="690" y="286"/>
                    <a:pt x="690" y="286"/>
                    <a:pt x="690" y="286"/>
                  </a:cubicBezTo>
                  <a:cubicBezTo>
                    <a:pt x="510" y="113"/>
                    <a:pt x="267" y="5"/>
                    <a:pt x="0" y="0"/>
                  </a:cubicBezTo>
                  <a:lnTo>
                    <a:pt x="0" y="415"/>
                  </a:lnTo>
                  <a:close/>
                </a:path>
              </a:pathLst>
            </a:cu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 name="Freeform 9">
              <a:extLst>
                <a:ext uri="{FF2B5EF4-FFF2-40B4-BE49-F238E27FC236}">
                  <a16:creationId xmlns:a16="http://schemas.microsoft.com/office/drawing/2014/main" id="{66FA1A53-1AB9-0DB9-0FD0-FE6B9C34D215}"/>
                </a:ext>
              </a:extLst>
            </p:cNvPr>
            <p:cNvSpPr>
              <a:spLocks/>
            </p:cNvSpPr>
            <p:nvPr/>
          </p:nvSpPr>
          <p:spPr bwMode="auto">
            <a:xfrm>
              <a:off x="5713337" y="4221927"/>
              <a:ext cx="1501057" cy="1786762"/>
            </a:xfrm>
            <a:custGeom>
              <a:avLst/>
              <a:gdLst>
                <a:gd name="T0" fmla="*/ 0 w 580"/>
                <a:gd name="T1" fmla="*/ 397 h 690"/>
                <a:gd name="T2" fmla="*/ 294 w 580"/>
                <a:gd name="T3" fmla="*/ 690 h 690"/>
                <a:gd name="T4" fmla="*/ 580 w 580"/>
                <a:gd name="T5" fmla="*/ 0 h 690"/>
                <a:gd name="T6" fmla="*/ 165 w 580"/>
                <a:gd name="T7" fmla="*/ 0 h 690"/>
                <a:gd name="T8" fmla="*/ 0 w 580"/>
                <a:gd name="T9" fmla="*/ 397 h 690"/>
              </a:gdLst>
              <a:ahLst/>
              <a:cxnLst>
                <a:cxn ang="0">
                  <a:pos x="T0" y="T1"/>
                </a:cxn>
                <a:cxn ang="0">
                  <a:pos x="T2" y="T3"/>
                </a:cxn>
                <a:cxn ang="0">
                  <a:pos x="T4" y="T5"/>
                </a:cxn>
                <a:cxn ang="0">
                  <a:pos x="T6" y="T7"/>
                </a:cxn>
                <a:cxn ang="0">
                  <a:pos x="T8" y="T9"/>
                </a:cxn>
              </a:cxnLst>
              <a:rect l="0" t="0" r="r" b="b"/>
              <a:pathLst>
                <a:path w="580" h="690">
                  <a:moveTo>
                    <a:pt x="0" y="397"/>
                  </a:moveTo>
                  <a:cubicBezTo>
                    <a:pt x="294" y="690"/>
                    <a:pt x="294" y="690"/>
                    <a:pt x="294" y="690"/>
                  </a:cubicBezTo>
                  <a:cubicBezTo>
                    <a:pt x="467" y="511"/>
                    <a:pt x="575" y="268"/>
                    <a:pt x="580" y="0"/>
                  </a:cubicBezTo>
                  <a:cubicBezTo>
                    <a:pt x="165" y="0"/>
                    <a:pt x="165" y="0"/>
                    <a:pt x="165" y="0"/>
                  </a:cubicBezTo>
                  <a:cubicBezTo>
                    <a:pt x="160" y="153"/>
                    <a:pt x="99" y="292"/>
                    <a:pt x="0" y="397"/>
                  </a:cubicBez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Freeform 10">
              <a:extLst>
                <a:ext uri="{FF2B5EF4-FFF2-40B4-BE49-F238E27FC236}">
                  <a16:creationId xmlns:a16="http://schemas.microsoft.com/office/drawing/2014/main" id="{3BBE1913-744E-3D34-349A-26DBD6BDD242}"/>
                </a:ext>
              </a:extLst>
            </p:cNvPr>
            <p:cNvSpPr>
              <a:spLocks/>
            </p:cNvSpPr>
            <p:nvPr/>
          </p:nvSpPr>
          <p:spPr bwMode="auto">
            <a:xfrm>
              <a:off x="5713337" y="2340424"/>
              <a:ext cx="1501057" cy="1785281"/>
            </a:xfrm>
            <a:custGeom>
              <a:avLst/>
              <a:gdLst>
                <a:gd name="T0" fmla="*/ 0 w 580"/>
                <a:gd name="T1" fmla="*/ 293 h 690"/>
                <a:gd name="T2" fmla="*/ 165 w 580"/>
                <a:gd name="T3" fmla="*/ 690 h 690"/>
                <a:gd name="T4" fmla="*/ 580 w 580"/>
                <a:gd name="T5" fmla="*/ 690 h 690"/>
                <a:gd name="T6" fmla="*/ 294 w 580"/>
                <a:gd name="T7" fmla="*/ 0 h 690"/>
                <a:gd name="T8" fmla="*/ 0 w 580"/>
                <a:gd name="T9" fmla="*/ 293 h 690"/>
              </a:gdLst>
              <a:ahLst/>
              <a:cxnLst>
                <a:cxn ang="0">
                  <a:pos x="T0" y="T1"/>
                </a:cxn>
                <a:cxn ang="0">
                  <a:pos x="T2" y="T3"/>
                </a:cxn>
                <a:cxn ang="0">
                  <a:pos x="T4" y="T5"/>
                </a:cxn>
                <a:cxn ang="0">
                  <a:pos x="T6" y="T7"/>
                </a:cxn>
                <a:cxn ang="0">
                  <a:pos x="T8" y="T9"/>
                </a:cxn>
              </a:cxnLst>
              <a:rect l="0" t="0" r="r" b="b"/>
              <a:pathLst>
                <a:path w="580" h="690">
                  <a:moveTo>
                    <a:pt x="0" y="293"/>
                  </a:moveTo>
                  <a:cubicBezTo>
                    <a:pt x="98" y="398"/>
                    <a:pt x="160" y="537"/>
                    <a:pt x="165" y="690"/>
                  </a:cubicBezTo>
                  <a:cubicBezTo>
                    <a:pt x="580" y="690"/>
                    <a:pt x="580" y="690"/>
                    <a:pt x="580" y="690"/>
                  </a:cubicBezTo>
                  <a:cubicBezTo>
                    <a:pt x="575" y="422"/>
                    <a:pt x="467" y="179"/>
                    <a:pt x="294" y="0"/>
                  </a:cubicBezTo>
                  <a:lnTo>
                    <a:pt x="0" y="293"/>
                  </a:lnTo>
                  <a:close/>
                </a:path>
              </a:pathLst>
            </a:custGeom>
            <a:solidFill>
              <a:srgbClr val="6D2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62" name="Group 61">
              <a:extLst>
                <a:ext uri="{FF2B5EF4-FFF2-40B4-BE49-F238E27FC236}">
                  <a16:creationId xmlns:a16="http://schemas.microsoft.com/office/drawing/2014/main" id="{88270045-E4C8-6D88-B69D-4B056B7E2F2E}"/>
                </a:ext>
              </a:extLst>
            </p:cNvPr>
            <p:cNvGrpSpPr/>
            <p:nvPr/>
          </p:nvGrpSpPr>
          <p:grpSpPr>
            <a:xfrm>
              <a:off x="5557902" y="3098355"/>
              <a:ext cx="581771" cy="1027351"/>
              <a:chOff x="5629276" y="2887663"/>
              <a:chExt cx="623888" cy="1101725"/>
            </a:xfrm>
          </p:grpSpPr>
          <p:sp>
            <p:nvSpPr>
              <p:cNvPr id="79" name="Freeform 16">
                <a:extLst>
                  <a:ext uri="{FF2B5EF4-FFF2-40B4-BE49-F238E27FC236}">
                    <a16:creationId xmlns:a16="http://schemas.microsoft.com/office/drawing/2014/main" id="{8F79B848-50EA-F573-4092-F2DC5A5D4EE7}"/>
                  </a:ext>
                </a:extLst>
              </p:cNvPr>
              <p:cNvSpPr>
                <a:spLocks/>
              </p:cNvSpPr>
              <p:nvPr/>
            </p:nvSpPr>
            <p:spPr bwMode="auto">
              <a:xfrm>
                <a:off x="5629276" y="2887663"/>
                <a:ext cx="623888" cy="1101725"/>
              </a:xfrm>
              <a:custGeom>
                <a:avLst/>
                <a:gdLst>
                  <a:gd name="T0" fmla="*/ 0 w 225"/>
                  <a:gd name="T1" fmla="*/ 61 h 397"/>
                  <a:gd name="T2" fmla="*/ 139 w 225"/>
                  <a:gd name="T3" fmla="*/ 397 h 397"/>
                  <a:gd name="T4" fmla="*/ 225 w 225"/>
                  <a:gd name="T5" fmla="*/ 397 h 397"/>
                  <a:gd name="T6" fmla="*/ 60 w 225"/>
                  <a:gd name="T7" fmla="*/ 0 h 397"/>
                  <a:gd name="T8" fmla="*/ 0 w 225"/>
                  <a:gd name="T9" fmla="*/ 61 h 397"/>
                </a:gdLst>
                <a:ahLst/>
                <a:cxnLst>
                  <a:cxn ang="0">
                    <a:pos x="T0" y="T1"/>
                  </a:cxn>
                  <a:cxn ang="0">
                    <a:pos x="T2" y="T3"/>
                  </a:cxn>
                  <a:cxn ang="0">
                    <a:pos x="T4" y="T5"/>
                  </a:cxn>
                  <a:cxn ang="0">
                    <a:pos x="T6" y="T7"/>
                  </a:cxn>
                  <a:cxn ang="0">
                    <a:pos x="T8" y="T9"/>
                  </a:cxn>
                </a:cxnLst>
                <a:rect l="0" t="0" r="r" b="b"/>
                <a:pathLst>
                  <a:path w="225" h="397">
                    <a:moveTo>
                      <a:pt x="0" y="61"/>
                    </a:moveTo>
                    <a:cubicBezTo>
                      <a:pt x="82" y="150"/>
                      <a:pt x="134" y="267"/>
                      <a:pt x="139" y="397"/>
                    </a:cubicBezTo>
                    <a:cubicBezTo>
                      <a:pt x="225" y="397"/>
                      <a:pt x="225" y="397"/>
                      <a:pt x="225" y="397"/>
                    </a:cubicBezTo>
                    <a:cubicBezTo>
                      <a:pt x="220" y="244"/>
                      <a:pt x="158" y="105"/>
                      <a:pt x="60" y="0"/>
                    </a:cubicBezTo>
                    <a:lnTo>
                      <a:pt x="0" y="61"/>
                    </a:lnTo>
                    <a:close/>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 name="Freeform 17">
                <a:extLst>
                  <a:ext uri="{FF2B5EF4-FFF2-40B4-BE49-F238E27FC236}">
                    <a16:creationId xmlns:a16="http://schemas.microsoft.com/office/drawing/2014/main" id="{14B2E498-68CF-AB94-E956-9E62283C2853}"/>
                  </a:ext>
                </a:extLst>
              </p:cNvPr>
              <p:cNvSpPr>
                <a:spLocks/>
              </p:cNvSpPr>
              <p:nvPr/>
            </p:nvSpPr>
            <p:spPr bwMode="auto">
              <a:xfrm>
                <a:off x="5748338" y="3287713"/>
                <a:ext cx="307975" cy="288925"/>
              </a:xfrm>
              <a:custGeom>
                <a:avLst/>
                <a:gdLst>
                  <a:gd name="T0" fmla="*/ 0 w 194"/>
                  <a:gd name="T1" fmla="*/ 159 h 182"/>
                  <a:gd name="T2" fmla="*/ 194 w 194"/>
                  <a:gd name="T3" fmla="*/ 182 h 182"/>
                  <a:gd name="T4" fmla="*/ 117 w 194"/>
                  <a:gd name="T5" fmla="*/ 0 h 182"/>
                  <a:gd name="T6" fmla="*/ 0 w 194"/>
                  <a:gd name="T7" fmla="*/ 159 h 182"/>
                </a:gdLst>
                <a:ahLst/>
                <a:cxnLst>
                  <a:cxn ang="0">
                    <a:pos x="T0" y="T1"/>
                  </a:cxn>
                  <a:cxn ang="0">
                    <a:pos x="T2" y="T3"/>
                  </a:cxn>
                  <a:cxn ang="0">
                    <a:pos x="T4" y="T5"/>
                  </a:cxn>
                  <a:cxn ang="0">
                    <a:pos x="T6" y="T7"/>
                  </a:cxn>
                </a:cxnLst>
                <a:rect l="0" t="0" r="r" b="b"/>
                <a:pathLst>
                  <a:path w="194" h="182">
                    <a:moveTo>
                      <a:pt x="0" y="159"/>
                    </a:moveTo>
                    <a:lnTo>
                      <a:pt x="194" y="182"/>
                    </a:lnTo>
                    <a:lnTo>
                      <a:pt x="117" y="0"/>
                    </a:lnTo>
                    <a:lnTo>
                      <a:pt x="0" y="159"/>
                    </a:lnTo>
                    <a:close/>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3" name="Group 62">
              <a:extLst>
                <a:ext uri="{FF2B5EF4-FFF2-40B4-BE49-F238E27FC236}">
                  <a16:creationId xmlns:a16="http://schemas.microsoft.com/office/drawing/2014/main" id="{0F092FC3-6B54-1DE2-9480-221E7ECA929E}"/>
                </a:ext>
              </a:extLst>
            </p:cNvPr>
            <p:cNvGrpSpPr/>
            <p:nvPr/>
          </p:nvGrpSpPr>
          <p:grpSpPr>
            <a:xfrm>
              <a:off x="4620851" y="2606884"/>
              <a:ext cx="1024390" cy="581771"/>
              <a:chOff x="4624388" y="2360613"/>
              <a:chExt cx="1098550" cy="623888"/>
            </a:xfrm>
            <a:solidFill>
              <a:srgbClr val="483698">
                <a:lumMod val="75000"/>
              </a:srgbClr>
            </a:solidFill>
          </p:grpSpPr>
          <p:sp>
            <p:nvSpPr>
              <p:cNvPr id="77" name="Freeform 14">
                <a:extLst>
                  <a:ext uri="{FF2B5EF4-FFF2-40B4-BE49-F238E27FC236}">
                    <a16:creationId xmlns:a16="http://schemas.microsoft.com/office/drawing/2014/main" id="{17EA63CC-5AA2-F0CE-497A-5EAD4F4A7290}"/>
                  </a:ext>
                </a:extLst>
              </p:cNvPr>
              <p:cNvSpPr>
                <a:spLocks/>
              </p:cNvSpPr>
              <p:nvPr/>
            </p:nvSpPr>
            <p:spPr bwMode="auto">
              <a:xfrm>
                <a:off x="4624388" y="2360613"/>
                <a:ext cx="1098550" cy="623888"/>
              </a:xfrm>
              <a:custGeom>
                <a:avLst/>
                <a:gdLst>
                  <a:gd name="T0" fmla="*/ 0 w 396"/>
                  <a:gd name="T1" fmla="*/ 86 h 225"/>
                  <a:gd name="T2" fmla="*/ 336 w 396"/>
                  <a:gd name="T3" fmla="*/ 225 h 225"/>
                  <a:gd name="T4" fmla="*/ 396 w 396"/>
                  <a:gd name="T5" fmla="*/ 164 h 225"/>
                  <a:gd name="T6" fmla="*/ 0 w 396"/>
                  <a:gd name="T7" fmla="*/ 0 h 225"/>
                  <a:gd name="T8" fmla="*/ 0 w 396"/>
                  <a:gd name="T9" fmla="*/ 86 h 225"/>
                </a:gdLst>
                <a:ahLst/>
                <a:cxnLst>
                  <a:cxn ang="0">
                    <a:pos x="T0" y="T1"/>
                  </a:cxn>
                  <a:cxn ang="0">
                    <a:pos x="T2" y="T3"/>
                  </a:cxn>
                  <a:cxn ang="0">
                    <a:pos x="T4" y="T5"/>
                  </a:cxn>
                  <a:cxn ang="0">
                    <a:pos x="T6" y="T7"/>
                  </a:cxn>
                  <a:cxn ang="0">
                    <a:pos x="T8" y="T9"/>
                  </a:cxn>
                </a:cxnLst>
                <a:rect l="0" t="0" r="r" b="b"/>
                <a:pathLst>
                  <a:path w="396" h="225">
                    <a:moveTo>
                      <a:pt x="0" y="86"/>
                    </a:moveTo>
                    <a:cubicBezTo>
                      <a:pt x="129" y="90"/>
                      <a:pt x="247" y="142"/>
                      <a:pt x="336" y="225"/>
                    </a:cubicBezTo>
                    <a:cubicBezTo>
                      <a:pt x="396" y="164"/>
                      <a:pt x="396" y="164"/>
                      <a:pt x="396" y="164"/>
                    </a:cubicBezTo>
                    <a:cubicBezTo>
                      <a:pt x="292" y="66"/>
                      <a:pt x="153" y="5"/>
                      <a:pt x="0" y="0"/>
                    </a:cubicBezTo>
                    <a:lnTo>
                      <a:pt x="0"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18">
                <a:extLst>
                  <a:ext uri="{FF2B5EF4-FFF2-40B4-BE49-F238E27FC236}">
                    <a16:creationId xmlns:a16="http://schemas.microsoft.com/office/drawing/2014/main" id="{A10D8A48-1939-C9EC-7332-790D191C0029}"/>
                  </a:ext>
                </a:extLst>
              </p:cNvPr>
              <p:cNvSpPr>
                <a:spLocks/>
              </p:cNvSpPr>
              <p:nvPr/>
            </p:nvSpPr>
            <p:spPr bwMode="auto">
              <a:xfrm>
                <a:off x="5002213" y="2541588"/>
                <a:ext cx="290513" cy="309563"/>
              </a:xfrm>
              <a:custGeom>
                <a:avLst/>
                <a:gdLst>
                  <a:gd name="T0" fmla="*/ 28 w 183"/>
                  <a:gd name="T1" fmla="*/ 195 h 195"/>
                  <a:gd name="T2" fmla="*/ 183 w 183"/>
                  <a:gd name="T3" fmla="*/ 73 h 195"/>
                  <a:gd name="T4" fmla="*/ 0 w 183"/>
                  <a:gd name="T5" fmla="*/ 0 h 195"/>
                  <a:gd name="T6" fmla="*/ 28 w 183"/>
                  <a:gd name="T7" fmla="*/ 195 h 195"/>
                </a:gdLst>
                <a:ahLst/>
                <a:cxnLst>
                  <a:cxn ang="0">
                    <a:pos x="T0" y="T1"/>
                  </a:cxn>
                  <a:cxn ang="0">
                    <a:pos x="T2" y="T3"/>
                  </a:cxn>
                  <a:cxn ang="0">
                    <a:pos x="T4" y="T5"/>
                  </a:cxn>
                  <a:cxn ang="0">
                    <a:pos x="T6" y="T7"/>
                  </a:cxn>
                </a:cxnLst>
                <a:rect l="0" t="0" r="r" b="b"/>
                <a:pathLst>
                  <a:path w="183" h="195">
                    <a:moveTo>
                      <a:pt x="28" y="195"/>
                    </a:moveTo>
                    <a:lnTo>
                      <a:pt x="183" y="73"/>
                    </a:lnTo>
                    <a:lnTo>
                      <a:pt x="0" y="0"/>
                    </a:lnTo>
                    <a:lnTo>
                      <a:pt x="28"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4" name="Group 63">
              <a:extLst>
                <a:ext uri="{FF2B5EF4-FFF2-40B4-BE49-F238E27FC236}">
                  <a16:creationId xmlns:a16="http://schemas.microsoft.com/office/drawing/2014/main" id="{23FE41E9-1CD6-F67D-9E72-E13CA43D0193}"/>
                </a:ext>
              </a:extLst>
            </p:cNvPr>
            <p:cNvGrpSpPr/>
            <p:nvPr/>
          </p:nvGrpSpPr>
          <p:grpSpPr>
            <a:xfrm>
              <a:off x="3498759" y="2606884"/>
              <a:ext cx="1027351" cy="581771"/>
              <a:chOff x="3421063" y="2360613"/>
              <a:chExt cx="1101725" cy="623888"/>
            </a:xfrm>
            <a:solidFill>
              <a:srgbClr val="0091DA">
                <a:lumMod val="75000"/>
              </a:srgbClr>
            </a:solidFill>
          </p:grpSpPr>
          <p:sp>
            <p:nvSpPr>
              <p:cNvPr id="75" name="Freeform 13">
                <a:extLst>
                  <a:ext uri="{FF2B5EF4-FFF2-40B4-BE49-F238E27FC236}">
                    <a16:creationId xmlns:a16="http://schemas.microsoft.com/office/drawing/2014/main" id="{8D9CA805-2855-6653-CE31-A652D3D3EB64}"/>
                  </a:ext>
                </a:extLst>
              </p:cNvPr>
              <p:cNvSpPr>
                <a:spLocks/>
              </p:cNvSpPr>
              <p:nvPr/>
            </p:nvSpPr>
            <p:spPr bwMode="auto">
              <a:xfrm>
                <a:off x="3421063" y="2360613"/>
                <a:ext cx="1101725" cy="623888"/>
              </a:xfrm>
              <a:custGeom>
                <a:avLst/>
                <a:gdLst>
                  <a:gd name="T0" fmla="*/ 61 w 397"/>
                  <a:gd name="T1" fmla="*/ 225 h 225"/>
                  <a:gd name="T2" fmla="*/ 397 w 397"/>
                  <a:gd name="T3" fmla="*/ 86 h 225"/>
                  <a:gd name="T4" fmla="*/ 397 w 397"/>
                  <a:gd name="T5" fmla="*/ 0 h 225"/>
                  <a:gd name="T6" fmla="*/ 0 w 397"/>
                  <a:gd name="T7" fmla="*/ 164 h 225"/>
                  <a:gd name="T8" fmla="*/ 61 w 397"/>
                  <a:gd name="T9" fmla="*/ 225 h 225"/>
                </a:gdLst>
                <a:ahLst/>
                <a:cxnLst>
                  <a:cxn ang="0">
                    <a:pos x="T0" y="T1"/>
                  </a:cxn>
                  <a:cxn ang="0">
                    <a:pos x="T2" y="T3"/>
                  </a:cxn>
                  <a:cxn ang="0">
                    <a:pos x="T4" y="T5"/>
                  </a:cxn>
                  <a:cxn ang="0">
                    <a:pos x="T6" y="T7"/>
                  </a:cxn>
                  <a:cxn ang="0">
                    <a:pos x="T8" y="T9"/>
                  </a:cxn>
                </a:cxnLst>
                <a:rect l="0" t="0" r="r" b="b"/>
                <a:pathLst>
                  <a:path w="397" h="225">
                    <a:moveTo>
                      <a:pt x="61" y="225"/>
                    </a:moveTo>
                    <a:cubicBezTo>
                      <a:pt x="149" y="142"/>
                      <a:pt x="267" y="90"/>
                      <a:pt x="397" y="86"/>
                    </a:cubicBezTo>
                    <a:cubicBezTo>
                      <a:pt x="397" y="0"/>
                      <a:pt x="397" y="0"/>
                      <a:pt x="397" y="0"/>
                    </a:cubicBezTo>
                    <a:cubicBezTo>
                      <a:pt x="243" y="5"/>
                      <a:pt x="104" y="66"/>
                      <a:pt x="0" y="164"/>
                    </a:cubicBezTo>
                    <a:lnTo>
                      <a:pt x="61"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 name="Freeform 19">
                <a:extLst>
                  <a:ext uri="{FF2B5EF4-FFF2-40B4-BE49-F238E27FC236}">
                    <a16:creationId xmlns:a16="http://schemas.microsoft.com/office/drawing/2014/main" id="{16CC24A9-2C7C-6311-45D3-79DBA6E1CC8C}"/>
                  </a:ext>
                </a:extLst>
              </p:cNvPr>
              <p:cNvSpPr>
                <a:spLocks/>
              </p:cNvSpPr>
              <p:nvPr/>
            </p:nvSpPr>
            <p:spPr bwMode="auto">
              <a:xfrm>
                <a:off x="3814763" y="2549526"/>
                <a:ext cx="285750" cy="311150"/>
              </a:xfrm>
              <a:custGeom>
                <a:avLst/>
                <a:gdLst>
                  <a:gd name="T0" fmla="*/ 157 w 180"/>
                  <a:gd name="T1" fmla="*/ 196 h 196"/>
                  <a:gd name="T2" fmla="*/ 180 w 180"/>
                  <a:gd name="T3" fmla="*/ 0 h 196"/>
                  <a:gd name="T4" fmla="*/ 0 w 180"/>
                  <a:gd name="T5" fmla="*/ 77 h 196"/>
                  <a:gd name="T6" fmla="*/ 157 w 180"/>
                  <a:gd name="T7" fmla="*/ 196 h 196"/>
                </a:gdLst>
                <a:ahLst/>
                <a:cxnLst>
                  <a:cxn ang="0">
                    <a:pos x="T0" y="T1"/>
                  </a:cxn>
                  <a:cxn ang="0">
                    <a:pos x="T2" y="T3"/>
                  </a:cxn>
                  <a:cxn ang="0">
                    <a:pos x="T4" y="T5"/>
                  </a:cxn>
                  <a:cxn ang="0">
                    <a:pos x="T6" y="T7"/>
                  </a:cxn>
                </a:cxnLst>
                <a:rect l="0" t="0" r="r" b="b"/>
                <a:pathLst>
                  <a:path w="180" h="196">
                    <a:moveTo>
                      <a:pt x="157" y="196"/>
                    </a:moveTo>
                    <a:lnTo>
                      <a:pt x="180" y="0"/>
                    </a:lnTo>
                    <a:lnTo>
                      <a:pt x="0" y="77"/>
                    </a:lnTo>
                    <a:lnTo>
                      <a:pt x="157"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5" name="Group 64">
              <a:extLst>
                <a:ext uri="{FF2B5EF4-FFF2-40B4-BE49-F238E27FC236}">
                  <a16:creationId xmlns:a16="http://schemas.microsoft.com/office/drawing/2014/main" id="{87502B5C-375B-4F81-9C60-E6B7A738F9F8}"/>
                </a:ext>
              </a:extLst>
            </p:cNvPr>
            <p:cNvGrpSpPr/>
            <p:nvPr/>
          </p:nvGrpSpPr>
          <p:grpSpPr>
            <a:xfrm>
              <a:off x="3005809" y="3098355"/>
              <a:ext cx="580290" cy="1027351"/>
              <a:chOff x="2892426" y="2887663"/>
              <a:chExt cx="622300" cy="1101725"/>
            </a:xfrm>
            <a:solidFill>
              <a:srgbClr val="005EB8">
                <a:lumMod val="75000"/>
              </a:srgbClr>
            </a:solidFill>
          </p:grpSpPr>
          <p:sp>
            <p:nvSpPr>
              <p:cNvPr id="73" name="Freeform 12">
                <a:extLst>
                  <a:ext uri="{FF2B5EF4-FFF2-40B4-BE49-F238E27FC236}">
                    <a16:creationId xmlns:a16="http://schemas.microsoft.com/office/drawing/2014/main" id="{44CD08F1-95AE-C526-F988-080EDFCE7B8A}"/>
                  </a:ext>
                </a:extLst>
              </p:cNvPr>
              <p:cNvSpPr>
                <a:spLocks/>
              </p:cNvSpPr>
              <p:nvPr/>
            </p:nvSpPr>
            <p:spPr bwMode="auto">
              <a:xfrm>
                <a:off x="2892426" y="2887663"/>
                <a:ext cx="622300" cy="1101725"/>
              </a:xfrm>
              <a:custGeom>
                <a:avLst/>
                <a:gdLst>
                  <a:gd name="T0" fmla="*/ 0 w 224"/>
                  <a:gd name="T1" fmla="*/ 397 h 397"/>
                  <a:gd name="T2" fmla="*/ 85 w 224"/>
                  <a:gd name="T3" fmla="*/ 397 h 397"/>
                  <a:gd name="T4" fmla="*/ 224 w 224"/>
                  <a:gd name="T5" fmla="*/ 61 h 397"/>
                  <a:gd name="T6" fmla="*/ 164 w 224"/>
                  <a:gd name="T7" fmla="*/ 0 h 397"/>
                  <a:gd name="T8" fmla="*/ 0 w 224"/>
                  <a:gd name="T9" fmla="*/ 397 h 397"/>
                </a:gdLst>
                <a:ahLst/>
                <a:cxnLst>
                  <a:cxn ang="0">
                    <a:pos x="T0" y="T1"/>
                  </a:cxn>
                  <a:cxn ang="0">
                    <a:pos x="T2" y="T3"/>
                  </a:cxn>
                  <a:cxn ang="0">
                    <a:pos x="T4" y="T5"/>
                  </a:cxn>
                  <a:cxn ang="0">
                    <a:pos x="T6" y="T7"/>
                  </a:cxn>
                  <a:cxn ang="0">
                    <a:pos x="T8" y="T9"/>
                  </a:cxn>
                </a:cxnLst>
                <a:rect l="0" t="0" r="r" b="b"/>
                <a:pathLst>
                  <a:path w="224" h="397">
                    <a:moveTo>
                      <a:pt x="0" y="397"/>
                    </a:moveTo>
                    <a:cubicBezTo>
                      <a:pt x="85" y="397"/>
                      <a:pt x="85" y="397"/>
                      <a:pt x="85" y="397"/>
                    </a:cubicBezTo>
                    <a:cubicBezTo>
                      <a:pt x="90" y="267"/>
                      <a:pt x="142" y="150"/>
                      <a:pt x="224" y="61"/>
                    </a:cubicBezTo>
                    <a:cubicBezTo>
                      <a:pt x="164" y="0"/>
                      <a:pt x="164" y="0"/>
                      <a:pt x="164" y="0"/>
                    </a:cubicBezTo>
                    <a:cubicBezTo>
                      <a:pt x="66" y="105"/>
                      <a:pt x="4" y="244"/>
                      <a:pt x="0"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20">
                <a:extLst>
                  <a:ext uri="{FF2B5EF4-FFF2-40B4-BE49-F238E27FC236}">
                    <a16:creationId xmlns:a16="http://schemas.microsoft.com/office/drawing/2014/main" id="{9F3B4600-3F7E-4FD6-31E6-B67280153E81}"/>
                  </a:ext>
                </a:extLst>
              </p:cNvPr>
              <p:cNvSpPr>
                <a:spLocks/>
              </p:cNvSpPr>
              <p:nvPr/>
            </p:nvSpPr>
            <p:spPr bwMode="auto">
              <a:xfrm>
                <a:off x="3065463" y="3316288"/>
                <a:ext cx="311150" cy="287338"/>
              </a:xfrm>
              <a:custGeom>
                <a:avLst/>
                <a:gdLst>
                  <a:gd name="T0" fmla="*/ 0 w 196"/>
                  <a:gd name="T1" fmla="*/ 181 h 181"/>
                  <a:gd name="T2" fmla="*/ 196 w 196"/>
                  <a:gd name="T3" fmla="*/ 155 h 181"/>
                  <a:gd name="T4" fmla="*/ 73 w 196"/>
                  <a:gd name="T5" fmla="*/ 0 h 181"/>
                  <a:gd name="T6" fmla="*/ 0 w 196"/>
                  <a:gd name="T7" fmla="*/ 181 h 181"/>
                </a:gdLst>
                <a:ahLst/>
                <a:cxnLst>
                  <a:cxn ang="0">
                    <a:pos x="T0" y="T1"/>
                  </a:cxn>
                  <a:cxn ang="0">
                    <a:pos x="T2" y="T3"/>
                  </a:cxn>
                  <a:cxn ang="0">
                    <a:pos x="T4" y="T5"/>
                  </a:cxn>
                  <a:cxn ang="0">
                    <a:pos x="T6" y="T7"/>
                  </a:cxn>
                </a:cxnLst>
                <a:rect l="0" t="0" r="r" b="b"/>
                <a:pathLst>
                  <a:path w="196" h="181">
                    <a:moveTo>
                      <a:pt x="0" y="181"/>
                    </a:moveTo>
                    <a:lnTo>
                      <a:pt x="196" y="155"/>
                    </a:lnTo>
                    <a:lnTo>
                      <a:pt x="73" y="0"/>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6" name="Group 65">
              <a:extLst>
                <a:ext uri="{FF2B5EF4-FFF2-40B4-BE49-F238E27FC236}">
                  <a16:creationId xmlns:a16="http://schemas.microsoft.com/office/drawing/2014/main" id="{AB2964D6-B948-936F-BAE2-F3FC2947926E}"/>
                </a:ext>
              </a:extLst>
            </p:cNvPr>
            <p:cNvGrpSpPr/>
            <p:nvPr/>
          </p:nvGrpSpPr>
          <p:grpSpPr>
            <a:xfrm>
              <a:off x="3005809" y="4221927"/>
              <a:ext cx="580290" cy="1027351"/>
              <a:chOff x="2892426" y="4092576"/>
              <a:chExt cx="622300" cy="1101725"/>
            </a:xfrm>
            <a:solidFill>
              <a:srgbClr val="00338D">
                <a:lumMod val="75000"/>
              </a:srgbClr>
            </a:solidFill>
          </p:grpSpPr>
          <p:sp>
            <p:nvSpPr>
              <p:cNvPr id="71" name="Freeform 11">
                <a:extLst>
                  <a:ext uri="{FF2B5EF4-FFF2-40B4-BE49-F238E27FC236}">
                    <a16:creationId xmlns:a16="http://schemas.microsoft.com/office/drawing/2014/main" id="{E3C8187D-430F-4987-1BCD-7CA6BA3A7B98}"/>
                  </a:ext>
                </a:extLst>
              </p:cNvPr>
              <p:cNvSpPr>
                <a:spLocks/>
              </p:cNvSpPr>
              <p:nvPr/>
            </p:nvSpPr>
            <p:spPr bwMode="auto">
              <a:xfrm>
                <a:off x="2892426" y="4092576"/>
                <a:ext cx="622300" cy="1101725"/>
              </a:xfrm>
              <a:custGeom>
                <a:avLst/>
                <a:gdLst>
                  <a:gd name="T0" fmla="*/ 0 w 224"/>
                  <a:gd name="T1" fmla="*/ 0 h 397"/>
                  <a:gd name="T2" fmla="*/ 164 w 224"/>
                  <a:gd name="T3" fmla="*/ 397 h 397"/>
                  <a:gd name="T4" fmla="*/ 224 w 224"/>
                  <a:gd name="T5" fmla="*/ 336 h 397"/>
                  <a:gd name="T6" fmla="*/ 85 w 224"/>
                  <a:gd name="T7" fmla="*/ 0 h 397"/>
                  <a:gd name="T8" fmla="*/ 0 w 224"/>
                  <a:gd name="T9" fmla="*/ 0 h 397"/>
                </a:gdLst>
                <a:ahLst/>
                <a:cxnLst>
                  <a:cxn ang="0">
                    <a:pos x="T0" y="T1"/>
                  </a:cxn>
                  <a:cxn ang="0">
                    <a:pos x="T2" y="T3"/>
                  </a:cxn>
                  <a:cxn ang="0">
                    <a:pos x="T4" y="T5"/>
                  </a:cxn>
                  <a:cxn ang="0">
                    <a:pos x="T6" y="T7"/>
                  </a:cxn>
                  <a:cxn ang="0">
                    <a:pos x="T8" y="T9"/>
                  </a:cxn>
                </a:cxnLst>
                <a:rect l="0" t="0" r="r" b="b"/>
                <a:pathLst>
                  <a:path w="224" h="397">
                    <a:moveTo>
                      <a:pt x="0" y="0"/>
                    </a:moveTo>
                    <a:cubicBezTo>
                      <a:pt x="4" y="153"/>
                      <a:pt x="66" y="292"/>
                      <a:pt x="164" y="397"/>
                    </a:cubicBezTo>
                    <a:cubicBezTo>
                      <a:pt x="224" y="336"/>
                      <a:pt x="224" y="336"/>
                      <a:pt x="224" y="336"/>
                    </a:cubicBezTo>
                    <a:cubicBezTo>
                      <a:pt x="142" y="247"/>
                      <a:pt x="90" y="130"/>
                      <a:pt x="8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Freeform 21">
                <a:extLst>
                  <a:ext uri="{FF2B5EF4-FFF2-40B4-BE49-F238E27FC236}">
                    <a16:creationId xmlns:a16="http://schemas.microsoft.com/office/drawing/2014/main" id="{4A5D4252-5976-74DF-9C95-7356E7C048F3}"/>
                  </a:ext>
                </a:extLst>
              </p:cNvPr>
              <p:cNvSpPr>
                <a:spLocks/>
              </p:cNvSpPr>
              <p:nvPr/>
            </p:nvSpPr>
            <p:spPr bwMode="auto">
              <a:xfrm>
                <a:off x="3073401" y="4506913"/>
                <a:ext cx="311150" cy="288925"/>
              </a:xfrm>
              <a:custGeom>
                <a:avLst/>
                <a:gdLst>
                  <a:gd name="T0" fmla="*/ 77 w 196"/>
                  <a:gd name="T1" fmla="*/ 182 h 182"/>
                  <a:gd name="T2" fmla="*/ 196 w 196"/>
                  <a:gd name="T3" fmla="*/ 24 h 182"/>
                  <a:gd name="T4" fmla="*/ 0 w 196"/>
                  <a:gd name="T5" fmla="*/ 0 h 182"/>
                  <a:gd name="T6" fmla="*/ 77 w 196"/>
                  <a:gd name="T7" fmla="*/ 182 h 182"/>
                </a:gdLst>
                <a:ahLst/>
                <a:cxnLst>
                  <a:cxn ang="0">
                    <a:pos x="T0" y="T1"/>
                  </a:cxn>
                  <a:cxn ang="0">
                    <a:pos x="T2" y="T3"/>
                  </a:cxn>
                  <a:cxn ang="0">
                    <a:pos x="T4" y="T5"/>
                  </a:cxn>
                  <a:cxn ang="0">
                    <a:pos x="T6" y="T7"/>
                  </a:cxn>
                </a:cxnLst>
                <a:rect l="0" t="0" r="r" b="b"/>
                <a:pathLst>
                  <a:path w="196" h="182">
                    <a:moveTo>
                      <a:pt x="77" y="182"/>
                    </a:moveTo>
                    <a:lnTo>
                      <a:pt x="196" y="24"/>
                    </a:lnTo>
                    <a:lnTo>
                      <a:pt x="0" y="0"/>
                    </a:lnTo>
                    <a:lnTo>
                      <a:pt x="77"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7" name="Group 66">
              <a:extLst>
                <a:ext uri="{FF2B5EF4-FFF2-40B4-BE49-F238E27FC236}">
                  <a16:creationId xmlns:a16="http://schemas.microsoft.com/office/drawing/2014/main" id="{91641D08-C721-0C6E-0D60-C5E1528FA850}"/>
                </a:ext>
              </a:extLst>
            </p:cNvPr>
            <p:cNvGrpSpPr/>
            <p:nvPr/>
          </p:nvGrpSpPr>
          <p:grpSpPr>
            <a:xfrm>
              <a:off x="5557902" y="4221927"/>
              <a:ext cx="581771" cy="1027351"/>
              <a:chOff x="5629276" y="4092576"/>
              <a:chExt cx="623888" cy="1101725"/>
            </a:xfrm>
            <a:solidFill>
              <a:srgbClr val="00A3A1">
                <a:lumMod val="75000"/>
              </a:srgbClr>
            </a:solidFill>
          </p:grpSpPr>
          <p:sp>
            <p:nvSpPr>
              <p:cNvPr id="69" name="Freeform 15">
                <a:extLst>
                  <a:ext uri="{FF2B5EF4-FFF2-40B4-BE49-F238E27FC236}">
                    <a16:creationId xmlns:a16="http://schemas.microsoft.com/office/drawing/2014/main" id="{27AB207D-4AED-6B1B-7280-98992857AF5B}"/>
                  </a:ext>
                </a:extLst>
              </p:cNvPr>
              <p:cNvSpPr>
                <a:spLocks/>
              </p:cNvSpPr>
              <p:nvPr/>
            </p:nvSpPr>
            <p:spPr bwMode="auto">
              <a:xfrm>
                <a:off x="5629276" y="4092576"/>
                <a:ext cx="623888" cy="1101725"/>
              </a:xfrm>
              <a:custGeom>
                <a:avLst/>
                <a:gdLst>
                  <a:gd name="T0" fmla="*/ 0 w 225"/>
                  <a:gd name="T1" fmla="*/ 336 h 397"/>
                  <a:gd name="T2" fmla="*/ 60 w 225"/>
                  <a:gd name="T3" fmla="*/ 397 h 397"/>
                  <a:gd name="T4" fmla="*/ 225 w 225"/>
                  <a:gd name="T5" fmla="*/ 0 h 397"/>
                  <a:gd name="T6" fmla="*/ 139 w 225"/>
                  <a:gd name="T7" fmla="*/ 0 h 397"/>
                  <a:gd name="T8" fmla="*/ 0 w 225"/>
                  <a:gd name="T9" fmla="*/ 336 h 397"/>
                </a:gdLst>
                <a:ahLst/>
                <a:cxnLst>
                  <a:cxn ang="0">
                    <a:pos x="T0" y="T1"/>
                  </a:cxn>
                  <a:cxn ang="0">
                    <a:pos x="T2" y="T3"/>
                  </a:cxn>
                  <a:cxn ang="0">
                    <a:pos x="T4" y="T5"/>
                  </a:cxn>
                  <a:cxn ang="0">
                    <a:pos x="T6" y="T7"/>
                  </a:cxn>
                  <a:cxn ang="0">
                    <a:pos x="T8" y="T9"/>
                  </a:cxn>
                </a:cxnLst>
                <a:rect l="0" t="0" r="r" b="b"/>
                <a:pathLst>
                  <a:path w="225" h="397">
                    <a:moveTo>
                      <a:pt x="0" y="336"/>
                    </a:moveTo>
                    <a:cubicBezTo>
                      <a:pt x="60" y="397"/>
                      <a:pt x="60" y="397"/>
                      <a:pt x="60" y="397"/>
                    </a:cubicBezTo>
                    <a:cubicBezTo>
                      <a:pt x="159" y="292"/>
                      <a:pt x="220" y="153"/>
                      <a:pt x="225" y="0"/>
                    </a:cubicBezTo>
                    <a:cubicBezTo>
                      <a:pt x="139" y="0"/>
                      <a:pt x="139" y="0"/>
                      <a:pt x="139" y="0"/>
                    </a:cubicBezTo>
                    <a:cubicBezTo>
                      <a:pt x="135" y="130"/>
                      <a:pt x="83" y="247"/>
                      <a:pt x="0"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Freeform 22">
                <a:extLst>
                  <a:ext uri="{FF2B5EF4-FFF2-40B4-BE49-F238E27FC236}">
                    <a16:creationId xmlns:a16="http://schemas.microsoft.com/office/drawing/2014/main" id="{9B375695-56A3-029D-CA4D-8570006415B4}"/>
                  </a:ext>
                </a:extLst>
              </p:cNvPr>
              <p:cNvSpPr>
                <a:spLocks/>
              </p:cNvSpPr>
              <p:nvPr/>
            </p:nvSpPr>
            <p:spPr bwMode="auto">
              <a:xfrm>
                <a:off x="5756276" y="4478338"/>
                <a:ext cx="307975" cy="292100"/>
              </a:xfrm>
              <a:custGeom>
                <a:avLst/>
                <a:gdLst>
                  <a:gd name="T0" fmla="*/ 121 w 194"/>
                  <a:gd name="T1" fmla="*/ 184 h 184"/>
                  <a:gd name="T2" fmla="*/ 194 w 194"/>
                  <a:gd name="T3" fmla="*/ 0 h 184"/>
                  <a:gd name="T4" fmla="*/ 0 w 194"/>
                  <a:gd name="T5" fmla="*/ 28 h 184"/>
                  <a:gd name="T6" fmla="*/ 121 w 194"/>
                  <a:gd name="T7" fmla="*/ 184 h 184"/>
                </a:gdLst>
                <a:ahLst/>
                <a:cxnLst>
                  <a:cxn ang="0">
                    <a:pos x="T0" y="T1"/>
                  </a:cxn>
                  <a:cxn ang="0">
                    <a:pos x="T2" y="T3"/>
                  </a:cxn>
                  <a:cxn ang="0">
                    <a:pos x="T4" y="T5"/>
                  </a:cxn>
                  <a:cxn ang="0">
                    <a:pos x="T6" y="T7"/>
                  </a:cxn>
                </a:cxnLst>
                <a:rect l="0" t="0" r="r" b="b"/>
                <a:pathLst>
                  <a:path w="194" h="184">
                    <a:moveTo>
                      <a:pt x="121" y="184"/>
                    </a:moveTo>
                    <a:lnTo>
                      <a:pt x="194" y="0"/>
                    </a:lnTo>
                    <a:lnTo>
                      <a:pt x="0" y="28"/>
                    </a:lnTo>
                    <a:lnTo>
                      <a:pt x="121"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pic>
        <p:nvPicPr>
          <p:cNvPr id="81" name="Picture 80">
            <a:extLst>
              <a:ext uri="{FF2B5EF4-FFF2-40B4-BE49-F238E27FC236}">
                <a16:creationId xmlns:a16="http://schemas.microsoft.com/office/drawing/2014/main" id="{47037761-6AE6-4ACD-4354-5B0012FEC4E5}"/>
              </a:ext>
            </a:extLst>
          </p:cNvPr>
          <p:cNvPicPr>
            <a:picLocks noChangeAspect="1"/>
          </p:cNvPicPr>
          <p:nvPr/>
        </p:nvPicPr>
        <p:blipFill>
          <a:blip r:embed="rId3"/>
          <a:stretch>
            <a:fillRect/>
          </a:stretch>
        </p:blipFill>
        <p:spPr>
          <a:xfrm>
            <a:off x="4202936" y="4100229"/>
            <a:ext cx="1371600" cy="1371600"/>
          </a:xfrm>
          <a:prstGeom prst="rect">
            <a:avLst/>
          </a:prstGeom>
        </p:spPr>
      </p:pic>
      <p:pic>
        <p:nvPicPr>
          <p:cNvPr id="82" name="Picture 81">
            <a:extLst>
              <a:ext uri="{FF2B5EF4-FFF2-40B4-BE49-F238E27FC236}">
                <a16:creationId xmlns:a16="http://schemas.microsoft.com/office/drawing/2014/main" id="{435CD844-44F3-4C82-2FE5-AA286058883C}"/>
              </a:ext>
            </a:extLst>
          </p:cNvPr>
          <p:cNvPicPr>
            <a:picLocks noChangeAspect="1"/>
          </p:cNvPicPr>
          <p:nvPr/>
        </p:nvPicPr>
        <p:blipFill>
          <a:blip r:embed="rId4"/>
          <a:stretch>
            <a:fillRect/>
          </a:stretch>
        </p:blipFill>
        <p:spPr>
          <a:xfrm>
            <a:off x="3100984" y="5048258"/>
            <a:ext cx="548640" cy="548640"/>
          </a:xfrm>
          <a:prstGeom prst="rect">
            <a:avLst/>
          </a:prstGeom>
        </p:spPr>
      </p:pic>
      <p:pic>
        <p:nvPicPr>
          <p:cNvPr id="83" name="Picture 82">
            <a:extLst>
              <a:ext uri="{FF2B5EF4-FFF2-40B4-BE49-F238E27FC236}">
                <a16:creationId xmlns:a16="http://schemas.microsoft.com/office/drawing/2014/main" id="{0DAA34DC-D535-A803-7A2A-04B21038033A}"/>
              </a:ext>
            </a:extLst>
          </p:cNvPr>
          <p:cNvPicPr>
            <a:picLocks noChangeAspect="1"/>
          </p:cNvPicPr>
          <p:nvPr/>
        </p:nvPicPr>
        <p:blipFill>
          <a:blip r:embed="rId5"/>
          <a:stretch>
            <a:fillRect/>
          </a:stretch>
        </p:blipFill>
        <p:spPr>
          <a:xfrm>
            <a:off x="3088516" y="3819940"/>
            <a:ext cx="548640" cy="548640"/>
          </a:xfrm>
          <a:prstGeom prst="rect">
            <a:avLst/>
          </a:prstGeom>
        </p:spPr>
      </p:pic>
      <p:pic>
        <p:nvPicPr>
          <p:cNvPr id="84" name="Picture 83">
            <a:extLst>
              <a:ext uri="{FF2B5EF4-FFF2-40B4-BE49-F238E27FC236}">
                <a16:creationId xmlns:a16="http://schemas.microsoft.com/office/drawing/2014/main" id="{0908A7DC-117F-F1FF-D728-56CEF2526A02}"/>
              </a:ext>
            </a:extLst>
          </p:cNvPr>
          <p:cNvPicPr>
            <a:picLocks noChangeAspect="1"/>
          </p:cNvPicPr>
          <p:nvPr/>
        </p:nvPicPr>
        <p:blipFill>
          <a:blip r:embed="rId6"/>
          <a:stretch>
            <a:fillRect/>
          </a:stretch>
        </p:blipFill>
        <p:spPr>
          <a:xfrm>
            <a:off x="4102615" y="2944027"/>
            <a:ext cx="548640" cy="548640"/>
          </a:xfrm>
          <a:prstGeom prst="rect">
            <a:avLst/>
          </a:prstGeom>
        </p:spPr>
      </p:pic>
      <p:pic>
        <p:nvPicPr>
          <p:cNvPr id="85" name="Picture 84">
            <a:extLst>
              <a:ext uri="{FF2B5EF4-FFF2-40B4-BE49-F238E27FC236}">
                <a16:creationId xmlns:a16="http://schemas.microsoft.com/office/drawing/2014/main" id="{8EC2D1BC-D424-A135-00B1-E545D19F5E3B}"/>
              </a:ext>
            </a:extLst>
          </p:cNvPr>
          <p:cNvPicPr>
            <a:picLocks noChangeAspect="1"/>
          </p:cNvPicPr>
          <p:nvPr/>
        </p:nvPicPr>
        <p:blipFill>
          <a:blip r:embed="rId7"/>
          <a:stretch>
            <a:fillRect/>
          </a:stretch>
        </p:blipFill>
        <p:spPr>
          <a:xfrm>
            <a:off x="5329400" y="2963999"/>
            <a:ext cx="548640" cy="548640"/>
          </a:xfrm>
          <a:prstGeom prst="rect">
            <a:avLst/>
          </a:prstGeom>
        </p:spPr>
      </p:pic>
      <p:pic>
        <p:nvPicPr>
          <p:cNvPr id="86" name="Picture 85">
            <a:extLst>
              <a:ext uri="{FF2B5EF4-FFF2-40B4-BE49-F238E27FC236}">
                <a16:creationId xmlns:a16="http://schemas.microsoft.com/office/drawing/2014/main" id="{1F421DAD-4D2D-F5A1-FA8A-C50F18CB33AA}"/>
              </a:ext>
            </a:extLst>
          </p:cNvPr>
          <p:cNvPicPr>
            <a:picLocks noChangeAspect="1"/>
          </p:cNvPicPr>
          <p:nvPr/>
        </p:nvPicPr>
        <p:blipFill>
          <a:blip r:embed="rId8"/>
          <a:stretch>
            <a:fillRect/>
          </a:stretch>
        </p:blipFill>
        <p:spPr>
          <a:xfrm>
            <a:off x="6192308" y="3848669"/>
            <a:ext cx="548640" cy="548640"/>
          </a:xfrm>
          <a:prstGeom prst="rect">
            <a:avLst/>
          </a:prstGeom>
        </p:spPr>
      </p:pic>
      <p:pic>
        <p:nvPicPr>
          <p:cNvPr id="87" name="Picture 86">
            <a:extLst>
              <a:ext uri="{FF2B5EF4-FFF2-40B4-BE49-F238E27FC236}">
                <a16:creationId xmlns:a16="http://schemas.microsoft.com/office/drawing/2014/main" id="{675EF8A5-FBE0-4C5C-8239-6CF7182EDC7E}"/>
              </a:ext>
            </a:extLst>
          </p:cNvPr>
          <p:cNvPicPr>
            <a:picLocks noChangeAspect="1"/>
          </p:cNvPicPr>
          <p:nvPr/>
        </p:nvPicPr>
        <p:blipFill>
          <a:blip r:embed="rId9"/>
          <a:stretch>
            <a:fillRect/>
          </a:stretch>
        </p:blipFill>
        <p:spPr>
          <a:xfrm>
            <a:off x="6150636" y="5014629"/>
            <a:ext cx="548640" cy="548640"/>
          </a:xfrm>
          <a:prstGeom prst="rect">
            <a:avLst/>
          </a:prstGeom>
        </p:spPr>
      </p:pic>
      <p:grpSp>
        <p:nvGrpSpPr>
          <p:cNvPr id="139" name="Group 138">
            <a:extLst>
              <a:ext uri="{FF2B5EF4-FFF2-40B4-BE49-F238E27FC236}">
                <a16:creationId xmlns:a16="http://schemas.microsoft.com/office/drawing/2014/main" id="{CC164EE2-7509-564C-15F6-7AB208C58D86}"/>
              </a:ext>
            </a:extLst>
          </p:cNvPr>
          <p:cNvGrpSpPr/>
          <p:nvPr/>
        </p:nvGrpSpPr>
        <p:grpSpPr>
          <a:xfrm>
            <a:off x="983967" y="5343859"/>
            <a:ext cx="1926069" cy="804003"/>
            <a:chOff x="1039991" y="5343859"/>
            <a:chExt cx="1926069" cy="804003"/>
          </a:xfrm>
        </p:grpSpPr>
        <p:sp>
          <p:nvSpPr>
            <p:cNvPr id="88" name="TextBox 87">
              <a:extLst>
                <a:ext uri="{FF2B5EF4-FFF2-40B4-BE49-F238E27FC236}">
                  <a16:creationId xmlns:a16="http://schemas.microsoft.com/office/drawing/2014/main" id="{695C2B27-EF43-3E7A-C300-3B8CEBDD54BA}"/>
                </a:ext>
              </a:extLst>
            </p:cNvPr>
            <p:cNvSpPr txBox="1"/>
            <p:nvPr/>
          </p:nvSpPr>
          <p:spPr>
            <a:xfrm flipH="1">
              <a:off x="1559816" y="5343859"/>
              <a:ext cx="1406244" cy="804003"/>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lang="en-GB" sz="1500" b="1" kern="0">
                  <a:solidFill>
                    <a:srgbClr val="00338D"/>
                  </a:solidFill>
                  <a:latin typeface="Arial" panose="020B0604020202020204" pitchFamily="34" charset="0"/>
                  <a:cs typeface="Arial" panose="020B0604020202020204" pitchFamily="34" charset="0"/>
                </a:rPr>
                <a:t>Internal tools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Evaluate fitment of tools that are already procured by the client</a:t>
              </a:r>
              <a:endParaRPr kumimoji="0" lang="en-GB" sz="1000" b="0" i="0" u="none" strike="noStrike" kern="0" cap="none" spc="0" normalizeH="0" baseline="0" noProof="0">
                <a:ln>
                  <a:noFill/>
                </a:ln>
                <a:solidFill>
                  <a:srgbClr val="000000"/>
                </a:solidFill>
                <a:effectLst/>
                <a:uLnTx/>
                <a:uFillTx/>
                <a:latin typeface="Arial"/>
              </a:endParaRPr>
            </a:p>
          </p:txBody>
        </p:sp>
        <p:sp>
          <p:nvSpPr>
            <p:cNvPr id="89" name="TextBox 88">
              <a:extLst>
                <a:ext uri="{FF2B5EF4-FFF2-40B4-BE49-F238E27FC236}">
                  <a16:creationId xmlns:a16="http://schemas.microsoft.com/office/drawing/2014/main" id="{18C2354C-24E3-6727-EA0F-06219725FF1B}"/>
                </a:ext>
              </a:extLst>
            </p:cNvPr>
            <p:cNvSpPr txBox="1"/>
            <p:nvPr/>
          </p:nvSpPr>
          <p:spPr>
            <a:xfrm>
              <a:off x="1039991" y="5343859"/>
              <a:ext cx="498942" cy="581698"/>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lang="en-GB" sz="5400" b="1" kern="0">
                  <a:solidFill>
                    <a:srgbClr val="00338D"/>
                  </a:solidFill>
                  <a:latin typeface="KPMG Bold" panose="020B0803030202040204" pitchFamily="34" charset="0"/>
                  <a:cs typeface="Arial" panose="020B0604020202020204" pitchFamily="34" charset="0"/>
                </a:rPr>
                <a:t>01</a:t>
              </a:r>
            </a:p>
          </p:txBody>
        </p:sp>
      </p:grpSp>
      <p:grpSp>
        <p:nvGrpSpPr>
          <p:cNvPr id="141" name="Group 140">
            <a:extLst>
              <a:ext uri="{FF2B5EF4-FFF2-40B4-BE49-F238E27FC236}">
                <a16:creationId xmlns:a16="http://schemas.microsoft.com/office/drawing/2014/main" id="{EF1E1CFD-2603-908A-556C-D6DFC2AF5626}"/>
              </a:ext>
            </a:extLst>
          </p:cNvPr>
          <p:cNvGrpSpPr/>
          <p:nvPr/>
        </p:nvGrpSpPr>
        <p:grpSpPr>
          <a:xfrm>
            <a:off x="983967" y="3714489"/>
            <a:ext cx="2020582" cy="825547"/>
            <a:chOff x="856751" y="3744492"/>
            <a:chExt cx="2020582" cy="825547"/>
          </a:xfrm>
        </p:grpSpPr>
        <p:sp>
          <p:nvSpPr>
            <p:cNvPr id="90" name="TextBox 89">
              <a:extLst>
                <a:ext uri="{FF2B5EF4-FFF2-40B4-BE49-F238E27FC236}">
                  <a16:creationId xmlns:a16="http://schemas.microsoft.com/office/drawing/2014/main" id="{1FCC014E-B8C3-D30B-5FD6-2F2F16B7AB41}"/>
                </a:ext>
              </a:extLst>
            </p:cNvPr>
            <p:cNvSpPr txBox="1"/>
            <p:nvPr/>
          </p:nvSpPr>
          <p:spPr>
            <a:xfrm flipH="1">
              <a:off x="1439628" y="3744492"/>
              <a:ext cx="1437705" cy="825547"/>
            </a:xfrm>
            <a:prstGeom prst="rect">
              <a:avLst/>
            </a:prstGeom>
            <a:noFill/>
          </p:spPr>
          <p:txBody>
            <a:bodyPr wrap="square" lIns="0" tIns="0" rIns="0" bIns="0" rtlCol="0">
              <a:spAutoFit/>
            </a:bodyPr>
            <a:lstStyle/>
            <a:p>
              <a:pPr>
                <a:lnSpc>
                  <a:spcPct val="70000"/>
                </a:lnSpc>
                <a:defRPr/>
              </a:pPr>
              <a:r>
                <a:rPr lang="en-GB" sz="1500" b="1" kern="0">
                  <a:solidFill>
                    <a:srgbClr val="005EB8"/>
                  </a:solidFill>
                  <a:latin typeface="Arial" panose="020B0604020202020204" pitchFamily="34" charset="0"/>
                  <a:cs typeface="Arial" panose="020B0604020202020204" pitchFamily="34" charset="0"/>
                </a:rPr>
                <a:t>Freeware tools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In case no internal tools are suitable, evaluate fitment of freeware tools</a:t>
              </a:r>
              <a:endParaRPr kumimoji="0" lang="en-GB" sz="1000" b="0" i="0" u="none" strike="noStrike" kern="0" cap="none" spc="0" normalizeH="0" baseline="0" noProof="0">
                <a:ln>
                  <a:noFill/>
                </a:ln>
                <a:solidFill>
                  <a:srgbClr val="000000"/>
                </a:solidFill>
                <a:effectLst/>
                <a:uLnTx/>
                <a:uFillTx/>
                <a:latin typeface="Arial"/>
              </a:endParaRPr>
            </a:p>
          </p:txBody>
        </p:sp>
        <p:sp>
          <p:nvSpPr>
            <p:cNvPr id="98" name="TextBox 97">
              <a:extLst>
                <a:ext uri="{FF2B5EF4-FFF2-40B4-BE49-F238E27FC236}">
                  <a16:creationId xmlns:a16="http://schemas.microsoft.com/office/drawing/2014/main" id="{B6BFE0F9-D121-E59C-7127-AB3D1DDD6F71}"/>
                </a:ext>
              </a:extLst>
            </p:cNvPr>
            <p:cNvSpPr txBox="1"/>
            <p:nvPr/>
          </p:nvSpPr>
          <p:spPr>
            <a:xfrm>
              <a:off x="856751" y="3744492"/>
              <a:ext cx="569184" cy="581698"/>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lang="en-GB" sz="5400" b="1" kern="0">
                  <a:solidFill>
                    <a:srgbClr val="005EB8"/>
                  </a:solidFill>
                  <a:latin typeface="KPMG Bold" panose="020B0803030202040204" pitchFamily="34" charset="0"/>
                  <a:cs typeface="Arial" panose="020B0604020202020204" pitchFamily="34" charset="0"/>
                </a:rPr>
                <a:t>02</a:t>
              </a:r>
            </a:p>
          </p:txBody>
        </p:sp>
      </p:grpSp>
      <p:grpSp>
        <p:nvGrpSpPr>
          <p:cNvPr id="136" name="Group 135">
            <a:extLst>
              <a:ext uri="{FF2B5EF4-FFF2-40B4-BE49-F238E27FC236}">
                <a16:creationId xmlns:a16="http://schemas.microsoft.com/office/drawing/2014/main" id="{D736D925-8679-0101-F0BD-1D84C55B96E4}"/>
              </a:ext>
            </a:extLst>
          </p:cNvPr>
          <p:cNvGrpSpPr/>
          <p:nvPr/>
        </p:nvGrpSpPr>
        <p:grpSpPr>
          <a:xfrm>
            <a:off x="983967" y="2511517"/>
            <a:ext cx="2783381" cy="787075"/>
            <a:chOff x="1251003" y="2500192"/>
            <a:chExt cx="2783381" cy="787075"/>
          </a:xfrm>
        </p:grpSpPr>
        <p:sp>
          <p:nvSpPr>
            <p:cNvPr id="99" name="TextBox 98">
              <a:extLst>
                <a:ext uri="{FF2B5EF4-FFF2-40B4-BE49-F238E27FC236}">
                  <a16:creationId xmlns:a16="http://schemas.microsoft.com/office/drawing/2014/main" id="{3E080C49-D584-14A8-A6BF-143BDE4C669A}"/>
                </a:ext>
              </a:extLst>
            </p:cNvPr>
            <p:cNvSpPr txBox="1"/>
            <p:nvPr/>
          </p:nvSpPr>
          <p:spPr>
            <a:xfrm flipH="1">
              <a:off x="1841070" y="2500192"/>
              <a:ext cx="2193314" cy="787075"/>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lang="en-GB" sz="1500" b="1" kern="0">
                  <a:solidFill>
                    <a:srgbClr val="0091DA"/>
                  </a:solidFill>
                  <a:latin typeface="Arial" panose="020B0604020202020204" pitchFamily="34" charset="0"/>
                  <a:cs typeface="Arial" panose="020B0604020202020204" pitchFamily="34" charset="0"/>
                </a:rPr>
                <a:t>Licensed tools</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In case no internal tools are suitable, evaluate fitment of licensed tools</a:t>
              </a:r>
              <a:endParaRPr kumimoji="0" lang="en-GB" sz="1000" b="0" i="0" u="none" strike="noStrike" kern="0" cap="none" spc="0" normalizeH="0" baseline="0" noProof="0">
                <a:ln>
                  <a:noFill/>
                </a:ln>
                <a:solidFill>
                  <a:srgbClr val="000000"/>
                </a:solidFill>
                <a:effectLst/>
                <a:uLnTx/>
                <a:uFillTx/>
                <a:latin typeface="Arial"/>
              </a:endParaRPr>
            </a:p>
          </p:txBody>
        </p:sp>
        <p:sp>
          <p:nvSpPr>
            <p:cNvPr id="100" name="TextBox 99">
              <a:extLst>
                <a:ext uri="{FF2B5EF4-FFF2-40B4-BE49-F238E27FC236}">
                  <a16:creationId xmlns:a16="http://schemas.microsoft.com/office/drawing/2014/main" id="{B3057AC9-B7C3-248F-88AA-F973EC6F9BFE}"/>
                </a:ext>
              </a:extLst>
            </p:cNvPr>
            <p:cNvSpPr txBox="1"/>
            <p:nvPr/>
          </p:nvSpPr>
          <p:spPr>
            <a:xfrm>
              <a:off x="1251003" y="2507086"/>
              <a:ext cx="569184" cy="581698"/>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lang="en-GB" sz="5400" b="1" kern="0">
                  <a:solidFill>
                    <a:srgbClr val="0091DA"/>
                  </a:solidFill>
                  <a:latin typeface="KPMG Bold" panose="020B0803030202040204" pitchFamily="34" charset="0"/>
                  <a:cs typeface="Arial" panose="020B0604020202020204" pitchFamily="34" charset="0"/>
                </a:rPr>
                <a:t>03</a:t>
              </a:r>
            </a:p>
          </p:txBody>
        </p:sp>
      </p:grpSp>
      <p:grpSp>
        <p:nvGrpSpPr>
          <p:cNvPr id="137" name="Group 136">
            <a:extLst>
              <a:ext uri="{FF2B5EF4-FFF2-40B4-BE49-F238E27FC236}">
                <a16:creationId xmlns:a16="http://schemas.microsoft.com/office/drawing/2014/main" id="{E334FE38-AA44-2109-FAF7-77AE950F4C46}"/>
              </a:ext>
            </a:extLst>
          </p:cNvPr>
          <p:cNvGrpSpPr/>
          <p:nvPr/>
        </p:nvGrpSpPr>
        <p:grpSpPr>
          <a:xfrm>
            <a:off x="6278042" y="2511517"/>
            <a:ext cx="3233690" cy="787075"/>
            <a:chOff x="6278042" y="2416101"/>
            <a:chExt cx="3233690" cy="787075"/>
          </a:xfrm>
        </p:grpSpPr>
        <p:sp>
          <p:nvSpPr>
            <p:cNvPr id="101" name="TextBox 100">
              <a:extLst>
                <a:ext uri="{FF2B5EF4-FFF2-40B4-BE49-F238E27FC236}">
                  <a16:creationId xmlns:a16="http://schemas.microsoft.com/office/drawing/2014/main" id="{5DD945E9-70F9-F94F-C548-4917670E3E91}"/>
                </a:ext>
              </a:extLst>
            </p:cNvPr>
            <p:cNvSpPr txBox="1"/>
            <p:nvPr/>
          </p:nvSpPr>
          <p:spPr>
            <a:xfrm flipH="1">
              <a:off x="6868106" y="2416101"/>
              <a:ext cx="2643626" cy="787075"/>
            </a:xfrm>
            <a:prstGeom prst="rect">
              <a:avLst/>
            </a:prstGeom>
            <a:noFill/>
          </p:spPr>
          <p:txBody>
            <a:bodyPr wrap="square" lIns="0" tIns="0" rIns="0" bIns="0" rtlCol="0">
              <a:spAutoFit/>
            </a:bodyPr>
            <a:lstStyle/>
            <a:p>
              <a:pPr>
                <a:lnSpc>
                  <a:spcPct val="110000"/>
                </a:lnSpc>
                <a:spcAft>
                  <a:spcPts val="300"/>
                </a:spcAft>
                <a:defRPr/>
              </a:pPr>
              <a:r>
                <a:rPr lang="en-GB" sz="1500" b="1" kern="0">
                  <a:solidFill>
                    <a:srgbClr val="483698"/>
                  </a:solidFill>
                  <a:latin typeface="Arial" panose="020B0604020202020204" pitchFamily="34" charset="0"/>
                  <a:cs typeface="Arial" panose="020B0604020202020204" pitchFamily="34" charset="0"/>
                </a:rPr>
                <a:t>Freeware Vs Licensed tool </a:t>
              </a:r>
            </a:p>
            <a:p>
              <a:pPr marL="171450" indent="-171450">
                <a:lnSpc>
                  <a:spcPct val="110000"/>
                </a:lnSpc>
                <a:spcAft>
                  <a:spcPts val="300"/>
                </a:spcAft>
                <a:buFont typeface="Wingdings" panose="05000000000000000000" pitchFamily="2" charset="2"/>
                <a:buChar char="ü"/>
                <a:defRPr/>
              </a:pPr>
              <a:r>
                <a:rPr lang="en-US" sz="1000" kern="0">
                  <a:solidFill>
                    <a:srgbClr val="000000"/>
                  </a:solidFill>
                  <a:latin typeface="Arial"/>
                </a:rPr>
                <a:t>Compare both freeware and licensed tools and select the right tool based on fitment and ROI </a:t>
              </a:r>
            </a:p>
          </p:txBody>
        </p:sp>
        <p:sp>
          <p:nvSpPr>
            <p:cNvPr id="102" name="TextBox 101">
              <a:extLst>
                <a:ext uri="{FF2B5EF4-FFF2-40B4-BE49-F238E27FC236}">
                  <a16:creationId xmlns:a16="http://schemas.microsoft.com/office/drawing/2014/main" id="{7DE456C6-E7F2-45E9-D0FF-2283259C7B21}"/>
                </a:ext>
              </a:extLst>
            </p:cNvPr>
            <p:cNvSpPr txBox="1"/>
            <p:nvPr/>
          </p:nvSpPr>
          <p:spPr>
            <a:xfrm>
              <a:off x="6278042" y="2422995"/>
              <a:ext cx="569184" cy="581698"/>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lang="en-GB" sz="5400" b="1" kern="0">
                  <a:solidFill>
                    <a:srgbClr val="483698"/>
                  </a:solidFill>
                  <a:latin typeface="KPMG Bold" panose="020B0803030202040204" pitchFamily="34" charset="0"/>
                  <a:cs typeface="Arial" panose="020B0604020202020204" pitchFamily="34" charset="0"/>
                </a:rPr>
                <a:t>04</a:t>
              </a:r>
            </a:p>
          </p:txBody>
        </p:sp>
      </p:grpSp>
      <p:grpSp>
        <p:nvGrpSpPr>
          <p:cNvPr id="138" name="Group 137">
            <a:extLst>
              <a:ext uri="{FF2B5EF4-FFF2-40B4-BE49-F238E27FC236}">
                <a16:creationId xmlns:a16="http://schemas.microsoft.com/office/drawing/2014/main" id="{4737CF45-45EB-D8E3-C1F5-728DC7E58CED}"/>
              </a:ext>
            </a:extLst>
          </p:cNvPr>
          <p:cNvGrpSpPr/>
          <p:nvPr/>
        </p:nvGrpSpPr>
        <p:grpSpPr>
          <a:xfrm>
            <a:off x="6921808" y="3714489"/>
            <a:ext cx="2589924" cy="1294906"/>
            <a:chOff x="6921808" y="3611126"/>
            <a:chExt cx="2589924" cy="1294906"/>
          </a:xfrm>
        </p:grpSpPr>
        <p:sp>
          <p:nvSpPr>
            <p:cNvPr id="103" name="TextBox 102">
              <a:extLst>
                <a:ext uri="{FF2B5EF4-FFF2-40B4-BE49-F238E27FC236}">
                  <a16:creationId xmlns:a16="http://schemas.microsoft.com/office/drawing/2014/main" id="{289B3B27-52BD-A38D-1388-A7EC552296C2}"/>
                </a:ext>
              </a:extLst>
            </p:cNvPr>
            <p:cNvSpPr txBox="1"/>
            <p:nvPr/>
          </p:nvSpPr>
          <p:spPr>
            <a:xfrm flipH="1">
              <a:off x="7573002" y="3611126"/>
              <a:ext cx="1938730" cy="1294906"/>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kumimoji="0" lang="en-GB" sz="1500" b="1" i="0" u="none" strike="noStrike" kern="0" cap="none" spc="0" normalizeH="0" baseline="0" noProof="0">
                  <a:ln>
                    <a:noFill/>
                  </a:ln>
                  <a:solidFill>
                    <a:srgbClr val="6D2077"/>
                  </a:solidFill>
                  <a:effectLst/>
                  <a:uLnTx/>
                  <a:uFillTx/>
                  <a:latin typeface="Arial"/>
                </a:rPr>
                <a:t>Build Inhouse tool</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rPr>
                <a:t>In case no tool  fits the requirement or ROI is not as expected, consider developing inhouse tool by  applying KPMG specific  design thinking approach.</a:t>
              </a:r>
            </a:p>
          </p:txBody>
        </p:sp>
        <p:sp>
          <p:nvSpPr>
            <p:cNvPr id="104" name="TextBox 103">
              <a:extLst>
                <a:ext uri="{FF2B5EF4-FFF2-40B4-BE49-F238E27FC236}">
                  <a16:creationId xmlns:a16="http://schemas.microsoft.com/office/drawing/2014/main" id="{CC45DF5A-3097-AEDB-C7E3-95B72248350F}"/>
                </a:ext>
              </a:extLst>
            </p:cNvPr>
            <p:cNvSpPr txBox="1"/>
            <p:nvPr/>
          </p:nvSpPr>
          <p:spPr>
            <a:xfrm>
              <a:off x="6921808" y="3611126"/>
              <a:ext cx="554131" cy="581698"/>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5400" b="0" i="0" u="none" strike="noStrike" kern="0" cap="none" spc="0" normalizeH="0" baseline="0" noProof="0">
                  <a:ln>
                    <a:noFill/>
                  </a:ln>
                  <a:solidFill>
                    <a:srgbClr val="6D2077"/>
                  </a:solidFill>
                  <a:effectLst/>
                  <a:uLnTx/>
                  <a:uFillTx/>
                  <a:latin typeface="KPMG Bold"/>
                </a:rPr>
                <a:t>05</a:t>
              </a:r>
            </a:p>
          </p:txBody>
        </p:sp>
      </p:grpSp>
      <p:grpSp>
        <p:nvGrpSpPr>
          <p:cNvPr id="140" name="Group 139">
            <a:extLst>
              <a:ext uri="{FF2B5EF4-FFF2-40B4-BE49-F238E27FC236}">
                <a16:creationId xmlns:a16="http://schemas.microsoft.com/office/drawing/2014/main" id="{7D4B148F-483A-027D-E9BA-3EE4B1DC2CA4}"/>
              </a:ext>
            </a:extLst>
          </p:cNvPr>
          <p:cNvGrpSpPr/>
          <p:nvPr/>
        </p:nvGrpSpPr>
        <p:grpSpPr>
          <a:xfrm>
            <a:off x="6890004" y="5343859"/>
            <a:ext cx="2621729" cy="956352"/>
            <a:chOff x="6890004" y="5378900"/>
            <a:chExt cx="2621729" cy="956352"/>
          </a:xfrm>
        </p:grpSpPr>
        <p:sp>
          <p:nvSpPr>
            <p:cNvPr id="111" name="TextBox 110">
              <a:extLst>
                <a:ext uri="{FF2B5EF4-FFF2-40B4-BE49-F238E27FC236}">
                  <a16:creationId xmlns:a16="http://schemas.microsoft.com/office/drawing/2014/main" id="{FA8D29AD-A05B-4CD2-D5D7-646E4AFD1C59}"/>
                </a:ext>
              </a:extLst>
            </p:cNvPr>
            <p:cNvSpPr txBox="1"/>
            <p:nvPr/>
          </p:nvSpPr>
          <p:spPr>
            <a:xfrm flipH="1">
              <a:off x="7476715" y="5378900"/>
              <a:ext cx="2035018" cy="956352"/>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lang="en-GB" sz="1500" b="1" kern="0">
                  <a:solidFill>
                    <a:srgbClr val="00A3A1"/>
                  </a:solidFill>
                  <a:latin typeface="Arial" panose="020B0604020202020204" pitchFamily="34" charset="0"/>
                  <a:cs typeface="Arial" panose="020B0604020202020204" pitchFamily="34" charset="0"/>
                </a:rPr>
                <a:t>Tools Standardization</a:t>
              </a:r>
            </a:p>
            <a:p>
              <a:pPr marL="171450" marR="0" lvl="0" indent="-171450" algn="l" defTabSz="914400" rtl="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000" b="0" i="0" u="none" strike="noStrike" kern="0" cap="none" spc="0" normalizeH="0" baseline="0" noProof="0">
                  <a:ln>
                    <a:noFill/>
                  </a:ln>
                  <a:solidFill>
                    <a:srgbClr val="000000"/>
                  </a:solidFill>
                  <a:effectLst/>
                  <a:uLnTx/>
                  <a:uFillTx/>
                  <a:latin typeface="Arial"/>
                  <a:ea typeface="+mn-ea"/>
                  <a:cs typeface="+mn-cs"/>
                </a:rPr>
                <a:t>Standardize the tools across the enterprise by conducting POC and looking for requirements for tool viability in ongoing projects</a:t>
              </a:r>
            </a:p>
          </p:txBody>
        </p:sp>
        <p:sp>
          <p:nvSpPr>
            <p:cNvPr id="135" name="TextBox 134">
              <a:extLst>
                <a:ext uri="{FF2B5EF4-FFF2-40B4-BE49-F238E27FC236}">
                  <a16:creationId xmlns:a16="http://schemas.microsoft.com/office/drawing/2014/main" id="{17D03029-DCCE-C434-1A92-40D5EA37E2BB}"/>
                </a:ext>
              </a:extLst>
            </p:cNvPr>
            <p:cNvSpPr txBox="1"/>
            <p:nvPr/>
          </p:nvSpPr>
          <p:spPr>
            <a:xfrm>
              <a:off x="6890004" y="5378900"/>
              <a:ext cx="554131" cy="581698"/>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lang="en-GB" sz="5400" b="1" kern="0">
                  <a:solidFill>
                    <a:srgbClr val="00A3A1"/>
                  </a:solidFill>
                  <a:latin typeface="KPMG Bold" panose="020B0803030202040204" pitchFamily="34" charset="0"/>
                  <a:cs typeface="Arial" panose="020B0604020202020204" pitchFamily="34" charset="0"/>
                </a:rPr>
                <a:t>06</a:t>
              </a:r>
            </a:p>
          </p:txBody>
        </p:sp>
      </p:grpSp>
      <p:sp>
        <p:nvSpPr>
          <p:cNvPr id="142" name="Title 1">
            <a:extLst>
              <a:ext uri="{FF2B5EF4-FFF2-40B4-BE49-F238E27FC236}">
                <a16:creationId xmlns:a16="http://schemas.microsoft.com/office/drawing/2014/main" id="{1559094E-CCD6-5A0A-2480-5895DFDD93B5}"/>
              </a:ext>
            </a:extLst>
          </p:cNvPr>
          <p:cNvSpPr txBox="1">
            <a:spLocks/>
          </p:cNvSpPr>
          <p:nvPr/>
        </p:nvSpPr>
        <p:spPr>
          <a:xfrm>
            <a:off x="3670835" y="5490138"/>
            <a:ext cx="2452111" cy="7386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400" i="0" u="none" strike="noStrike" kern="1200" cap="none" spc="0" normalizeH="0" baseline="0" noProof="0">
                <a:ln>
                  <a:noFill/>
                </a:ln>
                <a:solidFill>
                  <a:srgbClr val="000000"/>
                </a:solidFill>
                <a:uLnTx/>
                <a:uFillTx/>
                <a:latin typeface="KPMG Bold" panose="020B0803030202040204" pitchFamily="34" charset="0"/>
              </a:rPr>
              <a:t>KPMG  Approach for</a:t>
            </a:r>
          </a:p>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400" i="0" u="none" strike="noStrike" kern="1200" cap="none" spc="0" normalizeH="0" baseline="0" noProof="0">
                <a:ln>
                  <a:noFill/>
                </a:ln>
                <a:solidFill>
                  <a:srgbClr val="000000"/>
                </a:solidFill>
                <a:uLnTx/>
                <a:uFillTx/>
                <a:latin typeface="KPMG Bold" panose="020B0803030202040204" pitchFamily="34" charset="0"/>
              </a:rPr>
              <a:t>Tools Standardization</a:t>
            </a:r>
          </a:p>
        </p:txBody>
      </p:sp>
    </p:spTree>
    <p:extLst>
      <p:ext uri="{BB962C8B-B14F-4D97-AF65-F5344CB8AC3E}">
        <p14:creationId xmlns:p14="http://schemas.microsoft.com/office/powerpoint/2010/main" val="1880467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Cloud computing and IAC</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lIns="91440" tIns="45720" rIns="91440" bIns="45720" rtlCol="0" anchor="ctr">
            <a:noAutofit/>
          </a:bodyPr>
          <a:lstStyle/>
          <a:p>
            <a:pPr>
              <a:defRPr/>
            </a:pPr>
            <a:r>
              <a:rPr kumimoji="0" lang="en-US" sz="1400" b="0" i="0" u="none" strike="noStrike" kern="1200" cap="none" spc="0" normalizeH="0" baseline="0" noProof="0" dirty="0">
                <a:ln>
                  <a:noFill/>
                </a:ln>
                <a:effectLst/>
                <a:uLnTx/>
                <a:uFillTx/>
                <a:latin typeface="Calibri" panose="020F0502020204030204"/>
                <a:ea typeface="+mn-ea"/>
                <a:cs typeface="+mn-cs"/>
              </a:rPr>
              <a:t>To accelerate digital transformations via cloud technologies, we developed industry-specific, end-to-end automated test suites for cloud computing and Infrastructure as Code (IAC) testing. This approach maximizes asset reuse and enhances ROI. Through IAC, coupled with automated provisioning, we employ automated configuration and testing for the deployment of applications onto servers, streamlining operations and ensuring reliability.</a:t>
            </a:r>
            <a:endParaRPr lang="en-US" sz="1400" dirty="0">
              <a:latin typeface="Calibri" panose="020F0502020204030204"/>
            </a:endParaRP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lIns="91440" tIns="45720" rIns="91440" bIns="45720" rtlCol="0" anchor="t">
            <a:noAutofit/>
          </a:bodyPr>
          <a:lstStyle/>
          <a:p>
            <a:pPr marL="57150" indent="-57150">
              <a:buFont typeface="Wingdings" panose="05000000000000000000" pitchFamily="2" charset="2"/>
              <a:buChar char="ü"/>
              <a:defRPr/>
            </a:pPr>
            <a:r>
              <a:rPr lang="en-US" sz="1400" dirty="0">
                <a:latin typeface="Calibri" panose="020F0502020204030204"/>
              </a:rPr>
              <a:t>Enhances scalability</a:t>
            </a:r>
          </a:p>
          <a:p>
            <a:pPr marL="57150" indent="-57150">
              <a:buFont typeface="Wingdings" panose="05000000000000000000" pitchFamily="2" charset="2"/>
              <a:buChar char="ü"/>
              <a:defRPr/>
            </a:pPr>
            <a:r>
              <a:rPr lang="en-US" sz="1400" dirty="0">
                <a:latin typeface="Calibri" panose="020F0502020204030204"/>
              </a:rPr>
              <a:t>Fosters innovation and collaboration.</a:t>
            </a:r>
          </a:p>
          <a:p>
            <a:pPr marL="57150" indent="-57150">
              <a:buFont typeface="Wingdings" panose="05000000000000000000" pitchFamily="2" charset="2"/>
              <a:buChar char="ü"/>
              <a:defRPr/>
            </a:pPr>
            <a:r>
              <a:rPr lang="en-US" sz="1400" dirty="0">
                <a:latin typeface="Calibri" panose="020F0502020204030204"/>
              </a:rPr>
              <a:t>Improves resource efficiency</a:t>
            </a:r>
          </a:p>
          <a:p>
            <a:pPr marL="57150" indent="-57150">
              <a:buFont typeface="Wingdings" panose="05000000000000000000" pitchFamily="2" charset="2"/>
              <a:buChar char="ü"/>
              <a:defRPr/>
            </a:pPr>
            <a:r>
              <a:rPr lang="en-US" sz="1400" dirty="0">
                <a:latin typeface="Calibri" panose="020F0502020204030204"/>
              </a:rPr>
              <a:t>Facilitates anytime, anywhere operations through seamless connectivity.</a:t>
            </a:r>
          </a:p>
          <a:p>
            <a:pPr marL="57150" indent="-57150">
              <a:buFont typeface="Wingdings" panose="05000000000000000000" pitchFamily="2" charset="2"/>
              <a:buChar char="ü"/>
              <a:defRPr/>
            </a:pPr>
            <a:r>
              <a:rPr lang="en-US" sz="1400" dirty="0">
                <a:latin typeface="Calibri" panose="020F0502020204030204"/>
              </a:rPr>
              <a:t>Reduces energy consumption, contributing to environmental sustainability.</a:t>
            </a:r>
          </a:p>
          <a:p>
            <a:pPr marL="57150" indent="-57150">
              <a:buFont typeface="Wingdings" panose="05000000000000000000" pitchFamily="2" charset="2"/>
              <a:buChar char="ü"/>
              <a:defRPr/>
            </a:pPr>
            <a:r>
              <a:rPr lang="en-US" sz="1400" dirty="0">
                <a:latin typeface="Calibri" panose="020F0502020204030204"/>
              </a:rPr>
              <a:t>Achieves a high level of reusability across multiple platforms, aiding in the reduction of carbon footprint.</a:t>
            </a:r>
            <a:endParaRPr lang="en-US" sz="1800" b="0" i="0" u="none" strike="noStrike" kern="1200" cap="none" spc="0" normalizeH="0" baseline="0" noProof="0" dirty="0">
              <a:ln>
                <a:noFill/>
              </a:ln>
              <a:solidFill>
                <a:prstClr val="black"/>
              </a:solidFill>
              <a:effectLst/>
              <a:uLnTx/>
              <a:uFillTx/>
              <a:latin typeface="Calibri" panose="020F0502020204030204"/>
              <a:cs typeface="Calibri" panose="020F0502020204030204"/>
            </a:endParaRPr>
          </a:p>
        </p:txBody>
      </p:sp>
      <p:grpSp>
        <p:nvGrpSpPr>
          <p:cNvPr id="209" name="Group 208">
            <a:extLst>
              <a:ext uri="{FF2B5EF4-FFF2-40B4-BE49-F238E27FC236}">
                <a16:creationId xmlns:a16="http://schemas.microsoft.com/office/drawing/2014/main" id="{338F7D44-7A64-5468-A378-96C39AB76723}"/>
              </a:ext>
            </a:extLst>
          </p:cNvPr>
          <p:cNvGrpSpPr/>
          <p:nvPr/>
        </p:nvGrpSpPr>
        <p:grpSpPr>
          <a:xfrm>
            <a:off x="1045791" y="2045199"/>
            <a:ext cx="8298639" cy="4070155"/>
            <a:chOff x="1086431" y="2156959"/>
            <a:chExt cx="8298639" cy="4070155"/>
          </a:xfrm>
        </p:grpSpPr>
        <p:grpSp>
          <p:nvGrpSpPr>
            <p:cNvPr id="207" name="Group 206">
              <a:extLst>
                <a:ext uri="{FF2B5EF4-FFF2-40B4-BE49-F238E27FC236}">
                  <a16:creationId xmlns:a16="http://schemas.microsoft.com/office/drawing/2014/main" id="{F3EF73E3-7A95-76A0-2711-204C4649F73A}"/>
                </a:ext>
              </a:extLst>
            </p:cNvPr>
            <p:cNvGrpSpPr/>
            <p:nvPr/>
          </p:nvGrpSpPr>
          <p:grpSpPr>
            <a:xfrm>
              <a:off x="1086431" y="2475268"/>
              <a:ext cx="8298639" cy="3751846"/>
              <a:chOff x="934031" y="2515908"/>
              <a:chExt cx="8298639" cy="3751846"/>
            </a:xfrm>
          </p:grpSpPr>
          <p:pic>
            <p:nvPicPr>
              <p:cNvPr id="121" name="Picture 120">
                <a:extLst>
                  <a:ext uri="{FF2B5EF4-FFF2-40B4-BE49-F238E27FC236}">
                    <a16:creationId xmlns:a16="http://schemas.microsoft.com/office/drawing/2014/main" id="{EF2CE5E1-F196-ECB6-7D44-692F8EC66257}"/>
                  </a:ext>
                </a:extLst>
              </p:cNvPr>
              <p:cNvPicPr>
                <a:picLocks noChangeAspect="1"/>
              </p:cNvPicPr>
              <p:nvPr/>
            </p:nvPicPr>
            <p:blipFill>
              <a:blip r:embed="rId3"/>
              <a:stretch>
                <a:fillRect/>
              </a:stretch>
            </p:blipFill>
            <p:spPr>
              <a:xfrm>
                <a:off x="4075246" y="3544283"/>
                <a:ext cx="2011680" cy="1637867"/>
              </a:xfrm>
              <a:prstGeom prst="rect">
                <a:avLst/>
              </a:prstGeom>
            </p:spPr>
          </p:pic>
          <p:grpSp>
            <p:nvGrpSpPr>
              <p:cNvPr id="147" name="Group 146">
                <a:extLst>
                  <a:ext uri="{FF2B5EF4-FFF2-40B4-BE49-F238E27FC236}">
                    <a16:creationId xmlns:a16="http://schemas.microsoft.com/office/drawing/2014/main" id="{11F0348E-10B2-2AC8-C641-3604BE781FCA}"/>
                  </a:ext>
                </a:extLst>
              </p:cNvPr>
              <p:cNvGrpSpPr>
                <a:grpSpLocks noChangeAspect="1"/>
              </p:cNvGrpSpPr>
              <p:nvPr/>
            </p:nvGrpSpPr>
            <p:grpSpPr>
              <a:xfrm>
                <a:off x="2775621" y="2879312"/>
                <a:ext cx="4555529" cy="3108959"/>
                <a:chOff x="2629921" y="1233845"/>
                <a:chExt cx="6932158" cy="4730912"/>
              </a:xfrm>
            </p:grpSpPr>
            <p:sp>
              <p:nvSpPr>
                <p:cNvPr id="150" name="Freeform 59">
                  <a:extLst>
                    <a:ext uri="{FF2B5EF4-FFF2-40B4-BE49-F238E27FC236}">
                      <a16:creationId xmlns:a16="http://schemas.microsoft.com/office/drawing/2014/main" id="{1F740ADE-EF97-AC14-DC15-C994507EE428}"/>
                    </a:ext>
                  </a:extLst>
                </p:cNvPr>
                <p:cNvSpPr>
                  <a:spLocks/>
                </p:cNvSpPr>
                <p:nvPr/>
              </p:nvSpPr>
              <p:spPr bwMode="auto">
                <a:xfrm>
                  <a:off x="7740526" y="4629114"/>
                  <a:ext cx="1328318" cy="1335643"/>
                </a:xfrm>
                <a:custGeom>
                  <a:avLst/>
                  <a:gdLst>
                    <a:gd name="T0" fmla="*/ 0 w 1088"/>
                    <a:gd name="T1" fmla="*/ 1094 h 1094"/>
                    <a:gd name="T2" fmla="*/ 813 w 1088"/>
                    <a:gd name="T3" fmla="*/ 812 h 1094"/>
                    <a:gd name="T4" fmla="*/ 1088 w 1088"/>
                    <a:gd name="T5" fmla="*/ 0 h 1094"/>
                    <a:gd name="T6" fmla="*/ 0 w 1088"/>
                    <a:gd name="T7" fmla="*/ 1094 h 1094"/>
                  </a:gdLst>
                  <a:ahLst/>
                  <a:cxnLst>
                    <a:cxn ang="0">
                      <a:pos x="T0" y="T1"/>
                    </a:cxn>
                    <a:cxn ang="0">
                      <a:pos x="T2" y="T3"/>
                    </a:cxn>
                    <a:cxn ang="0">
                      <a:pos x="T4" y="T5"/>
                    </a:cxn>
                    <a:cxn ang="0">
                      <a:pos x="T6" y="T7"/>
                    </a:cxn>
                  </a:cxnLst>
                  <a:rect l="0" t="0" r="r" b="b"/>
                  <a:pathLst>
                    <a:path w="1088" h="1094">
                      <a:moveTo>
                        <a:pt x="0" y="1094"/>
                      </a:moveTo>
                      <a:lnTo>
                        <a:pt x="813" y="812"/>
                      </a:lnTo>
                      <a:lnTo>
                        <a:pt x="1088" y="0"/>
                      </a:lnTo>
                      <a:lnTo>
                        <a:pt x="0" y="1094"/>
                      </a:lnTo>
                      <a:close/>
                    </a:path>
                  </a:pathLst>
                </a:custGeom>
                <a:solidFill>
                  <a:srgbClr val="DC3061"/>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60">
                  <a:extLst>
                    <a:ext uri="{FF2B5EF4-FFF2-40B4-BE49-F238E27FC236}">
                      <a16:creationId xmlns:a16="http://schemas.microsoft.com/office/drawing/2014/main" id="{4AC092A6-8A0C-4BDD-5D96-5F2D8101F9C0}"/>
                    </a:ext>
                  </a:extLst>
                </p:cNvPr>
                <p:cNvSpPr>
                  <a:spLocks/>
                </p:cNvSpPr>
                <p:nvPr/>
              </p:nvSpPr>
              <p:spPr bwMode="auto">
                <a:xfrm>
                  <a:off x="7728317" y="1239950"/>
                  <a:ext cx="1336864" cy="1331981"/>
                </a:xfrm>
                <a:custGeom>
                  <a:avLst/>
                  <a:gdLst>
                    <a:gd name="T0" fmla="*/ 1095 w 1095"/>
                    <a:gd name="T1" fmla="*/ 1091 h 1091"/>
                    <a:gd name="T2" fmla="*/ 811 w 1095"/>
                    <a:gd name="T3" fmla="*/ 277 h 1091"/>
                    <a:gd name="T4" fmla="*/ 0 w 1095"/>
                    <a:gd name="T5" fmla="*/ 0 h 1091"/>
                    <a:gd name="T6" fmla="*/ 1095 w 1095"/>
                    <a:gd name="T7" fmla="*/ 1091 h 1091"/>
                  </a:gdLst>
                  <a:ahLst/>
                  <a:cxnLst>
                    <a:cxn ang="0">
                      <a:pos x="T0" y="T1"/>
                    </a:cxn>
                    <a:cxn ang="0">
                      <a:pos x="T2" y="T3"/>
                    </a:cxn>
                    <a:cxn ang="0">
                      <a:pos x="T4" y="T5"/>
                    </a:cxn>
                    <a:cxn ang="0">
                      <a:pos x="T6" y="T7"/>
                    </a:cxn>
                  </a:cxnLst>
                  <a:rect l="0" t="0" r="r" b="b"/>
                  <a:pathLst>
                    <a:path w="1095" h="1091">
                      <a:moveTo>
                        <a:pt x="1095" y="1091"/>
                      </a:moveTo>
                      <a:lnTo>
                        <a:pt x="811" y="277"/>
                      </a:lnTo>
                      <a:lnTo>
                        <a:pt x="0" y="0"/>
                      </a:lnTo>
                      <a:lnTo>
                        <a:pt x="1095" y="1091"/>
                      </a:lnTo>
                      <a:close/>
                    </a:path>
                  </a:pathLst>
                </a:custGeom>
                <a:solidFill>
                  <a:srgbClr val="6D2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61">
                  <a:extLst>
                    <a:ext uri="{FF2B5EF4-FFF2-40B4-BE49-F238E27FC236}">
                      <a16:creationId xmlns:a16="http://schemas.microsoft.com/office/drawing/2014/main" id="{55E46AA1-CA38-9E3A-F78C-0EE4BB0FDEE7}"/>
                    </a:ext>
                  </a:extLst>
                </p:cNvPr>
                <p:cNvSpPr>
                  <a:spLocks/>
                </p:cNvSpPr>
                <p:nvPr/>
              </p:nvSpPr>
              <p:spPr bwMode="auto">
                <a:xfrm>
                  <a:off x="9100586" y="2656171"/>
                  <a:ext cx="461493" cy="1886261"/>
                </a:xfrm>
                <a:custGeom>
                  <a:avLst/>
                  <a:gdLst>
                    <a:gd name="T0" fmla="*/ 4 w 378"/>
                    <a:gd name="T1" fmla="*/ 1545 h 1545"/>
                    <a:gd name="T2" fmla="*/ 378 w 378"/>
                    <a:gd name="T3" fmla="*/ 771 h 1545"/>
                    <a:gd name="T4" fmla="*/ 0 w 378"/>
                    <a:gd name="T5" fmla="*/ 0 h 1545"/>
                    <a:gd name="T6" fmla="*/ 4 w 378"/>
                    <a:gd name="T7" fmla="*/ 1545 h 1545"/>
                  </a:gdLst>
                  <a:ahLst/>
                  <a:cxnLst>
                    <a:cxn ang="0">
                      <a:pos x="T0" y="T1"/>
                    </a:cxn>
                    <a:cxn ang="0">
                      <a:pos x="T2" y="T3"/>
                    </a:cxn>
                    <a:cxn ang="0">
                      <a:pos x="T4" y="T5"/>
                    </a:cxn>
                    <a:cxn ang="0">
                      <a:pos x="T6" y="T7"/>
                    </a:cxn>
                  </a:cxnLst>
                  <a:rect l="0" t="0" r="r" b="b"/>
                  <a:pathLst>
                    <a:path w="378" h="1545">
                      <a:moveTo>
                        <a:pt x="4" y="1545"/>
                      </a:moveTo>
                      <a:lnTo>
                        <a:pt x="378" y="771"/>
                      </a:lnTo>
                      <a:lnTo>
                        <a:pt x="0" y="0"/>
                      </a:lnTo>
                      <a:lnTo>
                        <a:pt x="4" y="1545"/>
                      </a:lnTo>
                      <a:close/>
                    </a:path>
                  </a:pathLst>
                </a:custGeom>
                <a:solidFill>
                  <a:srgbClr val="43B0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2">
                  <a:extLst>
                    <a:ext uri="{FF2B5EF4-FFF2-40B4-BE49-F238E27FC236}">
                      <a16:creationId xmlns:a16="http://schemas.microsoft.com/office/drawing/2014/main" id="{A3AD0D2B-AE14-7AB9-6785-54C6AB7A75D6}"/>
                    </a:ext>
                  </a:extLst>
                </p:cNvPr>
                <p:cNvSpPr>
                  <a:spLocks/>
                </p:cNvSpPr>
                <p:nvPr/>
              </p:nvSpPr>
              <p:spPr bwMode="auto">
                <a:xfrm>
                  <a:off x="3129261" y="4629114"/>
                  <a:ext cx="1336864" cy="1329539"/>
                </a:xfrm>
                <a:custGeom>
                  <a:avLst/>
                  <a:gdLst>
                    <a:gd name="T0" fmla="*/ 1095 w 1095"/>
                    <a:gd name="T1" fmla="*/ 1089 h 1089"/>
                    <a:gd name="T2" fmla="*/ 279 w 1095"/>
                    <a:gd name="T3" fmla="*/ 812 h 1089"/>
                    <a:gd name="T4" fmla="*/ 0 w 1095"/>
                    <a:gd name="T5" fmla="*/ 0 h 1089"/>
                    <a:gd name="T6" fmla="*/ 1095 w 1095"/>
                    <a:gd name="T7" fmla="*/ 1089 h 1089"/>
                  </a:gdLst>
                  <a:ahLst/>
                  <a:cxnLst>
                    <a:cxn ang="0">
                      <a:pos x="T0" y="T1"/>
                    </a:cxn>
                    <a:cxn ang="0">
                      <a:pos x="T2" y="T3"/>
                    </a:cxn>
                    <a:cxn ang="0">
                      <a:pos x="T4" y="T5"/>
                    </a:cxn>
                    <a:cxn ang="0">
                      <a:pos x="T6" y="T7"/>
                    </a:cxn>
                  </a:cxnLst>
                  <a:rect l="0" t="0" r="r" b="b"/>
                  <a:pathLst>
                    <a:path w="1095" h="1089">
                      <a:moveTo>
                        <a:pt x="1095" y="1089"/>
                      </a:moveTo>
                      <a:lnTo>
                        <a:pt x="279" y="812"/>
                      </a:lnTo>
                      <a:lnTo>
                        <a:pt x="0" y="0"/>
                      </a:lnTo>
                      <a:lnTo>
                        <a:pt x="1095" y="1089"/>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3">
                  <a:extLst>
                    <a:ext uri="{FF2B5EF4-FFF2-40B4-BE49-F238E27FC236}">
                      <a16:creationId xmlns:a16="http://schemas.microsoft.com/office/drawing/2014/main" id="{4492A016-2E3B-4B2A-1647-90E24ED4D282}"/>
                    </a:ext>
                  </a:extLst>
                </p:cNvPr>
                <p:cNvSpPr>
                  <a:spLocks/>
                </p:cNvSpPr>
                <p:nvPr/>
              </p:nvSpPr>
              <p:spPr bwMode="auto">
                <a:xfrm>
                  <a:off x="3123157" y="1233845"/>
                  <a:ext cx="1328318" cy="1338085"/>
                </a:xfrm>
                <a:custGeom>
                  <a:avLst/>
                  <a:gdLst>
                    <a:gd name="T0" fmla="*/ 0 w 1088"/>
                    <a:gd name="T1" fmla="*/ 1096 h 1096"/>
                    <a:gd name="T2" fmla="*/ 277 w 1088"/>
                    <a:gd name="T3" fmla="*/ 282 h 1096"/>
                    <a:gd name="T4" fmla="*/ 1088 w 1088"/>
                    <a:gd name="T5" fmla="*/ 0 h 1096"/>
                    <a:gd name="T6" fmla="*/ 0 w 1088"/>
                    <a:gd name="T7" fmla="*/ 1096 h 1096"/>
                  </a:gdLst>
                  <a:ahLst/>
                  <a:cxnLst>
                    <a:cxn ang="0">
                      <a:pos x="T0" y="T1"/>
                    </a:cxn>
                    <a:cxn ang="0">
                      <a:pos x="T2" y="T3"/>
                    </a:cxn>
                    <a:cxn ang="0">
                      <a:pos x="T4" y="T5"/>
                    </a:cxn>
                    <a:cxn ang="0">
                      <a:pos x="T6" y="T7"/>
                    </a:cxn>
                  </a:cxnLst>
                  <a:rect l="0" t="0" r="r" b="b"/>
                  <a:pathLst>
                    <a:path w="1088" h="1096">
                      <a:moveTo>
                        <a:pt x="0" y="1096"/>
                      </a:moveTo>
                      <a:lnTo>
                        <a:pt x="277" y="282"/>
                      </a:lnTo>
                      <a:lnTo>
                        <a:pt x="1088" y="0"/>
                      </a:lnTo>
                      <a:lnTo>
                        <a:pt x="0" y="1096"/>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64">
                  <a:extLst>
                    <a:ext uri="{FF2B5EF4-FFF2-40B4-BE49-F238E27FC236}">
                      <a16:creationId xmlns:a16="http://schemas.microsoft.com/office/drawing/2014/main" id="{E62A12D3-8A5A-4237-6D5E-5899FDC4C78F}"/>
                    </a:ext>
                  </a:extLst>
                </p:cNvPr>
                <p:cNvSpPr>
                  <a:spLocks/>
                </p:cNvSpPr>
                <p:nvPr/>
              </p:nvSpPr>
              <p:spPr bwMode="auto">
                <a:xfrm>
                  <a:off x="2629921" y="2658613"/>
                  <a:ext cx="461493" cy="1883819"/>
                </a:xfrm>
                <a:custGeom>
                  <a:avLst/>
                  <a:gdLst>
                    <a:gd name="T0" fmla="*/ 378 w 378"/>
                    <a:gd name="T1" fmla="*/ 1543 h 1543"/>
                    <a:gd name="T2" fmla="*/ 0 w 378"/>
                    <a:gd name="T3" fmla="*/ 772 h 1543"/>
                    <a:gd name="T4" fmla="*/ 373 w 378"/>
                    <a:gd name="T5" fmla="*/ 0 h 1543"/>
                    <a:gd name="T6" fmla="*/ 378 w 378"/>
                    <a:gd name="T7" fmla="*/ 1543 h 1543"/>
                  </a:gdLst>
                  <a:ahLst/>
                  <a:cxnLst>
                    <a:cxn ang="0">
                      <a:pos x="T0" y="T1"/>
                    </a:cxn>
                    <a:cxn ang="0">
                      <a:pos x="T2" y="T3"/>
                    </a:cxn>
                    <a:cxn ang="0">
                      <a:pos x="T4" y="T5"/>
                    </a:cxn>
                    <a:cxn ang="0">
                      <a:pos x="T6" y="T7"/>
                    </a:cxn>
                  </a:cxnLst>
                  <a:rect l="0" t="0" r="r" b="b"/>
                  <a:pathLst>
                    <a:path w="378" h="1543">
                      <a:moveTo>
                        <a:pt x="378" y="1543"/>
                      </a:moveTo>
                      <a:lnTo>
                        <a:pt x="0" y="772"/>
                      </a:lnTo>
                      <a:lnTo>
                        <a:pt x="373" y="0"/>
                      </a:lnTo>
                      <a:lnTo>
                        <a:pt x="378" y="1543"/>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65">
                  <a:extLst>
                    <a:ext uri="{FF2B5EF4-FFF2-40B4-BE49-F238E27FC236}">
                      <a16:creationId xmlns:a16="http://schemas.microsoft.com/office/drawing/2014/main" id="{AA9D27E1-40C9-96C8-0852-E037131737B1}"/>
                    </a:ext>
                  </a:extLst>
                </p:cNvPr>
                <p:cNvSpPr>
                  <a:spLocks/>
                </p:cNvSpPr>
                <p:nvPr/>
              </p:nvSpPr>
              <p:spPr bwMode="auto">
                <a:xfrm>
                  <a:off x="2839912" y="2658613"/>
                  <a:ext cx="1218438" cy="1883819"/>
                </a:xfrm>
                <a:custGeom>
                  <a:avLst/>
                  <a:gdLst>
                    <a:gd name="T0" fmla="*/ 85 w 422"/>
                    <a:gd name="T1" fmla="*/ 0 h 652"/>
                    <a:gd name="T2" fmla="*/ 87 w 422"/>
                    <a:gd name="T3" fmla="*/ 652 h 652"/>
                    <a:gd name="T4" fmla="*/ 422 w 422"/>
                    <a:gd name="T5" fmla="*/ 513 h 652"/>
                    <a:gd name="T6" fmla="*/ 421 w 422"/>
                    <a:gd name="T7" fmla="*/ 138 h 652"/>
                    <a:gd name="T8" fmla="*/ 85 w 422"/>
                    <a:gd name="T9" fmla="*/ 0 h 652"/>
                  </a:gdLst>
                  <a:ahLst/>
                  <a:cxnLst>
                    <a:cxn ang="0">
                      <a:pos x="T0" y="T1"/>
                    </a:cxn>
                    <a:cxn ang="0">
                      <a:pos x="T2" y="T3"/>
                    </a:cxn>
                    <a:cxn ang="0">
                      <a:pos x="T4" y="T5"/>
                    </a:cxn>
                    <a:cxn ang="0">
                      <a:pos x="T6" y="T7"/>
                    </a:cxn>
                    <a:cxn ang="0">
                      <a:pos x="T8" y="T9"/>
                    </a:cxn>
                  </a:cxnLst>
                  <a:rect l="0" t="0" r="r" b="b"/>
                  <a:pathLst>
                    <a:path w="422" h="652">
                      <a:moveTo>
                        <a:pt x="85" y="0"/>
                      </a:moveTo>
                      <a:cubicBezTo>
                        <a:pt x="0" y="218"/>
                        <a:pt x="7" y="450"/>
                        <a:pt x="87" y="652"/>
                      </a:cubicBezTo>
                      <a:cubicBezTo>
                        <a:pt x="422" y="513"/>
                        <a:pt x="422" y="513"/>
                        <a:pt x="422" y="513"/>
                      </a:cubicBezTo>
                      <a:cubicBezTo>
                        <a:pt x="377" y="396"/>
                        <a:pt x="373" y="263"/>
                        <a:pt x="421" y="138"/>
                      </a:cubicBezTo>
                      <a:lnTo>
                        <a:pt x="85" y="0"/>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66">
                  <a:extLst>
                    <a:ext uri="{FF2B5EF4-FFF2-40B4-BE49-F238E27FC236}">
                      <a16:creationId xmlns:a16="http://schemas.microsoft.com/office/drawing/2014/main" id="{988DA5B1-0465-526C-6D43-DFD2F93F9E89}"/>
                    </a:ext>
                  </a:extLst>
                </p:cNvPr>
                <p:cNvSpPr>
                  <a:spLocks/>
                </p:cNvSpPr>
                <p:nvPr/>
              </p:nvSpPr>
              <p:spPr bwMode="auto">
                <a:xfrm>
                  <a:off x="3123157" y="1233845"/>
                  <a:ext cx="1732429" cy="1737313"/>
                </a:xfrm>
                <a:custGeom>
                  <a:avLst/>
                  <a:gdLst>
                    <a:gd name="T0" fmla="*/ 460 w 600"/>
                    <a:gd name="T1" fmla="*/ 0 h 601"/>
                    <a:gd name="T2" fmla="*/ 0 w 600"/>
                    <a:gd name="T3" fmla="*/ 463 h 601"/>
                    <a:gd name="T4" fmla="*/ 335 w 600"/>
                    <a:gd name="T5" fmla="*/ 601 h 601"/>
                    <a:gd name="T6" fmla="*/ 600 w 600"/>
                    <a:gd name="T7" fmla="*/ 335 h 601"/>
                    <a:gd name="T8" fmla="*/ 460 w 600"/>
                    <a:gd name="T9" fmla="*/ 0 h 601"/>
                  </a:gdLst>
                  <a:ahLst/>
                  <a:cxnLst>
                    <a:cxn ang="0">
                      <a:pos x="T0" y="T1"/>
                    </a:cxn>
                    <a:cxn ang="0">
                      <a:pos x="T2" y="T3"/>
                    </a:cxn>
                    <a:cxn ang="0">
                      <a:pos x="T4" y="T5"/>
                    </a:cxn>
                    <a:cxn ang="0">
                      <a:pos x="T6" y="T7"/>
                    </a:cxn>
                    <a:cxn ang="0">
                      <a:pos x="T8" y="T9"/>
                    </a:cxn>
                  </a:cxnLst>
                  <a:rect l="0" t="0" r="r" b="b"/>
                  <a:pathLst>
                    <a:path w="600" h="601">
                      <a:moveTo>
                        <a:pt x="460" y="0"/>
                      </a:moveTo>
                      <a:cubicBezTo>
                        <a:pt x="260" y="88"/>
                        <a:pt x="92" y="248"/>
                        <a:pt x="0" y="463"/>
                      </a:cubicBezTo>
                      <a:cubicBezTo>
                        <a:pt x="335" y="601"/>
                        <a:pt x="335" y="601"/>
                        <a:pt x="335" y="601"/>
                      </a:cubicBezTo>
                      <a:cubicBezTo>
                        <a:pt x="390" y="478"/>
                        <a:pt x="486" y="386"/>
                        <a:pt x="600" y="335"/>
                      </a:cubicBezTo>
                      <a:lnTo>
                        <a:pt x="46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7">
                  <a:extLst>
                    <a:ext uri="{FF2B5EF4-FFF2-40B4-BE49-F238E27FC236}">
                      <a16:creationId xmlns:a16="http://schemas.microsoft.com/office/drawing/2014/main" id="{9D7DC9BF-7834-A0C6-FE3F-34868A141376}"/>
                    </a:ext>
                  </a:extLst>
                </p:cNvPr>
                <p:cNvSpPr>
                  <a:spLocks/>
                </p:cNvSpPr>
                <p:nvPr/>
              </p:nvSpPr>
              <p:spPr bwMode="auto">
                <a:xfrm>
                  <a:off x="7330310" y="1239950"/>
                  <a:ext cx="1734871" cy="1733650"/>
                </a:xfrm>
                <a:custGeom>
                  <a:avLst/>
                  <a:gdLst>
                    <a:gd name="T0" fmla="*/ 601 w 601"/>
                    <a:gd name="T1" fmla="*/ 461 h 600"/>
                    <a:gd name="T2" fmla="*/ 138 w 601"/>
                    <a:gd name="T3" fmla="*/ 0 h 600"/>
                    <a:gd name="T4" fmla="*/ 0 w 601"/>
                    <a:gd name="T5" fmla="*/ 336 h 600"/>
                    <a:gd name="T6" fmla="*/ 266 w 601"/>
                    <a:gd name="T7" fmla="*/ 600 h 600"/>
                    <a:gd name="T8" fmla="*/ 601 w 601"/>
                    <a:gd name="T9" fmla="*/ 461 h 600"/>
                  </a:gdLst>
                  <a:ahLst/>
                  <a:cxnLst>
                    <a:cxn ang="0">
                      <a:pos x="T0" y="T1"/>
                    </a:cxn>
                    <a:cxn ang="0">
                      <a:pos x="T2" y="T3"/>
                    </a:cxn>
                    <a:cxn ang="0">
                      <a:pos x="T4" y="T5"/>
                    </a:cxn>
                    <a:cxn ang="0">
                      <a:pos x="T6" y="T7"/>
                    </a:cxn>
                    <a:cxn ang="0">
                      <a:pos x="T8" y="T9"/>
                    </a:cxn>
                  </a:cxnLst>
                  <a:rect l="0" t="0" r="r" b="b"/>
                  <a:pathLst>
                    <a:path w="601" h="600">
                      <a:moveTo>
                        <a:pt x="601" y="461"/>
                      </a:moveTo>
                      <a:cubicBezTo>
                        <a:pt x="513" y="261"/>
                        <a:pt x="353" y="93"/>
                        <a:pt x="138" y="0"/>
                      </a:cubicBezTo>
                      <a:cubicBezTo>
                        <a:pt x="0" y="336"/>
                        <a:pt x="0" y="336"/>
                        <a:pt x="0" y="336"/>
                      </a:cubicBezTo>
                      <a:cubicBezTo>
                        <a:pt x="123" y="391"/>
                        <a:pt x="214" y="486"/>
                        <a:pt x="266" y="600"/>
                      </a:cubicBezTo>
                      <a:lnTo>
                        <a:pt x="601" y="461"/>
                      </a:lnTo>
                      <a:close/>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8">
                  <a:extLst>
                    <a:ext uri="{FF2B5EF4-FFF2-40B4-BE49-F238E27FC236}">
                      <a16:creationId xmlns:a16="http://schemas.microsoft.com/office/drawing/2014/main" id="{139EBC7F-060F-DB21-1BE4-622FBDEA6BDE}"/>
                    </a:ext>
                  </a:extLst>
                </p:cNvPr>
                <p:cNvSpPr>
                  <a:spLocks/>
                </p:cNvSpPr>
                <p:nvPr/>
              </p:nvSpPr>
              <p:spPr bwMode="auto">
                <a:xfrm>
                  <a:off x="8132428" y="2656171"/>
                  <a:ext cx="1218438" cy="1886261"/>
                </a:xfrm>
                <a:custGeom>
                  <a:avLst/>
                  <a:gdLst>
                    <a:gd name="T0" fmla="*/ 337 w 422"/>
                    <a:gd name="T1" fmla="*/ 653 h 653"/>
                    <a:gd name="T2" fmla="*/ 335 w 422"/>
                    <a:gd name="T3" fmla="*/ 0 h 653"/>
                    <a:gd name="T4" fmla="*/ 0 w 422"/>
                    <a:gd name="T5" fmla="*/ 140 h 653"/>
                    <a:gd name="T6" fmla="*/ 1 w 422"/>
                    <a:gd name="T7" fmla="*/ 515 h 653"/>
                    <a:gd name="T8" fmla="*/ 337 w 422"/>
                    <a:gd name="T9" fmla="*/ 653 h 653"/>
                  </a:gdLst>
                  <a:ahLst/>
                  <a:cxnLst>
                    <a:cxn ang="0">
                      <a:pos x="T0" y="T1"/>
                    </a:cxn>
                    <a:cxn ang="0">
                      <a:pos x="T2" y="T3"/>
                    </a:cxn>
                    <a:cxn ang="0">
                      <a:pos x="T4" y="T5"/>
                    </a:cxn>
                    <a:cxn ang="0">
                      <a:pos x="T6" y="T7"/>
                    </a:cxn>
                    <a:cxn ang="0">
                      <a:pos x="T8" y="T9"/>
                    </a:cxn>
                  </a:cxnLst>
                  <a:rect l="0" t="0" r="r" b="b"/>
                  <a:pathLst>
                    <a:path w="422" h="653">
                      <a:moveTo>
                        <a:pt x="337" y="653"/>
                      </a:moveTo>
                      <a:cubicBezTo>
                        <a:pt x="422" y="435"/>
                        <a:pt x="415" y="203"/>
                        <a:pt x="335" y="0"/>
                      </a:cubicBezTo>
                      <a:cubicBezTo>
                        <a:pt x="0" y="140"/>
                        <a:pt x="0" y="140"/>
                        <a:pt x="0" y="140"/>
                      </a:cubicBezTo>
                      <a:cubicBezTo>
                        <a:pt x="45" y="257"/>
                        <a:pt x="49" y="390"/>
                        <a:pt x="1" y="515"/>
                      </a:cubicBezTo>
                      <a:lnTo>
                        <a:pt x="337" y="653"/>
                      </a:lnTo>
                      <a:close/>
                    </a:path>
                  </a:pathLst>
                </a:custGeom>
                <a:solidFill>
                  <a:srgbClr val="009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9">
                  <a:extLst>
                    <a:ext uri="{FF2B5EF4-FFF2-40B4-BE49-F238E27FC236}">
                      <a16:creationId xmlns:a16="http://schemas.microsoft.com/office/drawing/2014/main" id="{3EAD90AF-CFCB-75C6-CFB4-FB0D8AC3719D}"/>
                    </a:ext>
                  </a:extLst>
                </p:cNvPr>
                <p:cNvSpPr>
                  <a:spLocks/>
                </p:cNvSpPr>
                <p:nvPr/>
              </p:nvSpPr>
              <p:spPr bwMode="auto">
                <a:xfrm>
                  <a:off x="7338856" y="4231107"/>
                  <a:ext cx="1729988" cy="1733650"/>
                </a:xfrm>
                <a:custGeom>
                  <a:avLst/>
                  <a:gdLst>
                    <a:gd name="T0" fmla="*/ 0 w 599"/>
                    <a:gd name="T1" fmla="*/ 266 h 600"/>
                    <a:gd name="T2" fmla="*/ 139 w 599"/>
                    <a:gd name="T3" fmla="*/ 600 h 600"/>
                    <a:gd name="T4" fmla="*/ 599 w 599"/>
                    <a:gd name="T5" fmla="*/ 138 h 600"/>
                    <a:gd name="T6" fmla="*/ 264 w 599"/>
                    <a:gd name="T7" fmla="*/ 0 h 600"/>
                    <a:gd name="T8" fmla="*/ 0 w 599"/>
                    <a:gd name="T9" fmla="*/ 266 h 600"/>
                  </a:gdLst>
                  <a:ahLst/>
                  <a:cxnLst>
                    <a:cxn ang="0">
                      <a:pos x="T0" y="T1"/>
                    </a:cxn>
                    <a:cxn ang="0">
                      <a:pos x="T2" y="T3"/>
                    </a:cxn>
                    <a:cxn ang="0">
                      <a:pos x="T4" y="T5"/>
                    </a:cxn>
                    <a:cxn ang="0">
                      <a:pos x="T6" y="T7"/>
                    </a:cxn>
                    <a:cxn ang="0">
                      <a:pos x="T8" y="T9"/>
                    </a:cxn>
                  </a:cxnLst>
                  <a:rect l="0" t="0" r="r" b="b"/>
                  <a:pathLst>
                    <a:path w="599" h="600">
                      <a:moveTo>
                        <a:pt x="0" y="266"/>
                      </a:moveTo>
                      <a:cubicBezTo>
                        <a:pt x="139" y="600"/>
                        <a:pt x="139" y="600"/>
                        <a:pt x="139" y="600"/>
                      </a:cubicBezTo>
                      <a:cubicBezTo>
                        <a:pt x="339" y="513"/>
                        <a:pt x="507" y="353"/>
                        <a:pt x="599" y="138"/>
                      </a:cubicBezTo>
                      <a:cubicBezTo>
                        <a:pt x="264" y="0"/>
                        <a:pt x="264" y="0"/>
                        <a:pt x="264" y="0"/>
                      </a:cubicBezTo>
                      <a:cubicBezTo>
                        <a:pt x="209" y="122"/>
                        <a:pt x="114" y="214"/>
                        <a:pt x="0" y="266"/>
                      </a:cubicBezTo>
                      <a:close/>
                    </a:path>
                  </a:pathLst>
                </a:custGeom>
                <a:solidFill>
                  <a:srgbClr val="BC2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0">
                  <a:extLst>
                    <a:ext uri="{FF2B5EF4-FFF2-40B4-BE49-F238E27FC236}">
                      <a16:creationId xmlns:a16="http://schemas.microsoft.com/office/drawing/2014/main" id="{A69CCF21-52C1-EC1D-8A57-E37E86BC205C}"/>
                    </a:ext>
                  </a:extLst>
                </p:cNvPr>
                <p:cNvSpPr>
                  <a:spLocks/>
                </p:cNvSpPr>
                <p:nvPr/>
              </p:nvSpPr>
              <p:spPr bwMode="auto">
                <a:xfrm>
                  <a:off x="3129261" y="4227444"/>
                  <a:ext cx="1732429" cy="1731208"/>
                </a:xfrm>
                <a:custGeom>
                  <a:avLst/>
                  <a:gdLst>
                    <a:gd name="T0" fmla="*/ 0 w 600"/>
                    <a:gd name="T1" fmla="*/ 139 h 599"/>
                    <a:gd name="T2" fmla="*/ 462 w 600"/>
                    <a:gd name="T3" fmla="*/ 599 h 599"/>
                    <a:gd name="T4" fmla="*/ 600 w 600"/>
                    <a:gd name="T5" fmla="*/ 264 h 599"/>
                    <a:gd name="T6" fmla="*/ 334 w 600"/>
                    <a:gd name="T7" fmla="*/ 0 h 599"/>
                    <a:gd name="T8" fmla="*/ 0 w 600"/>
                    <a:gd name="T9" fmla="*/ 139 h 599"/>
                  </a:gdLst>
                  <a:ahLst/>
                  <a:cxnLst>
                    <a:cxn ang="0">
                      <a:pos x="T0" y="T1"/>
                    </a:cxn>
                    <a:cxn ang="0">
                      <a:pos x="T2" y="T3"/>
                    </a:cxn>
                    <a:cxn ang="0">
                      <a:pos x="T4" y="T5"/>
                    </a:cxn>
                    <a:cxn ang="0">
                      <a:pos x="T6" y="T7"/>
                    </a:cxn>
                    <a:cxn ang="0">
                      <a:pos x="T8" y="T9"/>
                    </a:cxn>
                  </a:cxnLst>
                  <a:rect l="0" t="0" r="r" b="b"/>
                  <a:pathLst>
                    <a:path w="600" h="599">
                      <a:moveTo>
                        <a:pt x="0" y="139"/>
                      </a:moveTo>
                      <a:cubicBezTo>
                        <a:pt x="87" y="339"/>
                        <a:pt x="247" y="507"/>
                        <a:pt x="462" y="599"/>
                      </a:cubicBezTo>
                      <a:cubicBezTo>
                        <a:pt x="600" y="264"/>
                        <a:pt x="600" y="264"/>
                        <a:pt x="600" y="264"/>
                      </a:cubicBezTo>
                      <a:cubicBezTo>
                        <a:pt x="478" y="209"/>
                        <a:pt x="386" y="113"/>
                        <a:pt x="334" y="0"/>
                      </a:cubicBezTo>
                      <a:lnTo>
                        <a:pt x="0" y="139"/>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1">
                  <a:extLst>
                    <a:ext uri="{FF2B5EF4-FFF2-40B4-BE49-F238E27FC236}">
                      <a16:creationId xmlns:a16="http://schemas.microsoft.com/office/drawing/2014/main" id="{2A7E6E7D-BD25-578B-03B6-9C9314232E9A}"/>
                    </a:ext>
                  </a:extLst>
                </p:cNvPr>
                <p:cNvSpPr>
                  <a:spLocks/>
                </p:cNvSpPr>
                <p:nvPr/>
              </p:nvSpPr>
              <p:spPr bwMode="auto">
                <a:xfrm>
                  <a:off x="3910379" y="3057840"/>
                  <a:ext cx="341846" cy="1082921"/>
                </a:xfrm>
                <a:custGeom>
                  <a:avLst/>
                  <a:gdLst>
                    <a:gd name="T0" fmla="*/ 117 w 118"/>
                    <a:gd name="T1" fmla="*/ 28 h 375"/>
                    <a:gd name="T2" fmla="*/ 48 w 118"/>
                    <a:gd name="T3" fmla="*/ 0 h 375"/>
                    <a:gd name="T4" fmla="*/ 49 w 118"/>
                    <a:gd name="T5" fmla="*/ 375 h 375"/>
                    <a:gd name="T6" fmla="*/ 118 w 118"/>
                    <a:gd name="T7" fmla="*/ 346 h 375"/>
                    <a:gd name="T8" fmla="*/ 117 w 118"/>
                    <a:gd name="T9" fmla="*/ 28 h 375"/>
                  </a:gdLst>
                  <a:ahLst/>
                  <a:cxnLst>
                    <a:cxn ang="0">
                      <a:pos x="T0" y="T1"/>
                    </a:cxn>
                    <a:cxn ang="0">
                      <a:pos x="T2" y="T3"/>
                    </a:cxn>
                    <a:cxn ang="0">
                      <a:pos x="T4" y="T5"/>
                    </a:cxn>
                    <a:cxn ang="0">
                      <a:pos x="T6" y="T7"/>
                    </a:cxn>
                    <a:cxn ang="0">
                      <a:pos x="T8" y="T9"/>
                    </a:cxn>
                  </a:cxnLst>
                  <a:rect l="0" t="0" r="r" b="b"/>
                  <a:pathLst>
                    <a:path w="118" h="375">
                      <a:moveTo>
                        <a:pt x="117" y="28"/>
                      </a:moveTo>
                      <a:cubicBezTo>
                        <a:pt x="48" y="0"/>
                        <a:pt x="48" y="0"/>
                        <a:pt x="48" y="0"/>
                      </a:cubicBezTo>
                      <a:cubicBezTo>
                        <a:pt x="0" y="125"/>
                        <a:pt x="4" y="258"/>
                        <a:pt x="49" y="375"/>
                      </a:cubicBezTo>
                      <a:cubicBezTo>
                        <a:pt x="118" y="346"/>
                        <a:pt x="118" y="346"/>
                        <a:pt x="118" y="346"/>
                      </a:cubicBezTo>
                      <a:cubicBezTo>
                        <a:pt x="80" y="247"/>
                        <a:pt x="77" y="134"/>
                        <a:pt x="117" y="28"/>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2">
                  <a:extLst>
                    <a:ext uri="{FF2B5EF4-FFF2-40B4-BE49-F238E27FC236}">
                      <a16:creationId xmlns:a16="http://schemas.microsoft.com/office/drawing/2014/main" id="{18CC4F6B-6584-E32B-98A9-632215340154}"/>
                    </a:ext>
                  </a:extLst>
                </p:cNvPr>
                <p:cNvSpPr>
                  <a:spLocks/>
                </p:cNvSpPr>
                <p:nvPr/>
              </p:nvSpPr>
              <p:spPr bwMode="auto">
                <a:xfrm>
                  <a:off x="4087933" y="2191405"/>
                  <a:ext cx="837693" cy="858230"/>
                </a:xfrm>
                <a:custGeom>
                  <a:avLst/>
                  <a:gdLst>
                    <a:gd name="T0" fmla="*/ 293 w 293"/>
                    <a:gd name="T1" fmla="*/ 69 h 294"/>
                    <a:gd name="T2" fmla="*/ 265 w 293"/>
                    <a:gd name="T3" fmla="*/ 0 h 294"/>
                    <a:gd name="T4" fmla="*/ 0 w 293"/>
                    <a:gd name="T5" fmla="*/ 266 h 294"/>
                    <a:gd name="T6" fmla="*/ 69 w 293"/>
                    <a:gd name="T7" fmla="*/ 294 h 294"/>
                    <a:gd name="T8" fmla="*/ 293 w 293"/>
                    <a:gd name="T9" fmla="*/ 69 h 294"/>
                  </a:gdLst>
                  <a:ahLst/>
                  <a:cxnLst>
                    <a:cxn ang="0">
                      <a:pos x="T0" y="T1"/>
                    </a:cxn>
                    <a:cxn ang="0">
                      <a:pos x="T2" y="T3"/>
                    </a:cxn>
                    <a:cxn ang="0">
                      <a:pos x="T4" y="T5"/>
                    </a:cxn>
                    <a:cxn ang="0">
                      <a:pos x="T6" y="T7"/>
                    </a:cxn>
                    <a:cxn ang="0">
                      <a:pos x="T8" y="T9"/>
                    </a:cxn>
                  </a:cxnLst>
                  <a:rect l="0" t="0" r="r" b="b"/>
                  <a:pathLst>
                    <a:path w="293" h="294">
                      <a:moveTo>
                        <a:pt x="293" y="69"/>
                      </a:moveTo>
                      <a:cubicBezTo>
                        <a:pt x="265" y="0"/>
                        <a:pt x="265" y="0"/>
                        <a:pt x="265" y="0"/>
                      </a:cubicBezTo>
                      <a:cubicBezTo>
                        <a:pt x="151" y="51"/>
                        <a:pt x="55" y="143"/>
                        <a:pt x="0" y="266"/>
                      </a:cubicBezTo>
                      <a:cubicBezTo>
                        <a:pt x="69" y="294"/>
                        <a:pt x="69" y="294"/>
                        <a:pt x="69" y="294"/>
                      </a:cubicBezTo>
                      <a:cubicBezTo>
                        <a:pt x="116" y="191"/>
                        <a:pt x="197" y="113"/>
                        <a:pt x="293" y="69"/>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3">
                  <a:extLst>
                    <a:ext uri="{FF2B5EF4-FFF2-40B4-BE49-F238E27FC236}">
                      <a16:creationId xmlns:a16="http://schemas.microsoft.com/office/drawing/2014/main" id="{444FC822-9720-5B56-47E6-AFE8485DD783}"/>
                    </a:ext>
                  </a:extLst>
                </p:cNvPr>
                <p:cNvSpPr>
                  <a:spLocks/>
                </p:cNvSpPr>
                <p:nvPr/>
              </p:nvSpPr>
              <p:spPr bwMode="auto">
                <a:xfrm>
                  <a:off x="7256082" y="2204199"/>
                  <a:ext cx="848512" cy="847291"/>
                </a:xfrm>
                <a:custGeom>
                  <a:avLst/>
                  <a:gdLst>
                    <a:gd name="T0" fmla="*/ 225 w 294"/>
                    <a:gd name="T1" fmla="*/ 293 h 293"/>
                    <a:gd name="T2" fmla="*/ 294 w 294"/>
                    <a:gd name="T3" fmla="*/ 264 h 293"/>
                    <a:gd name="T4" fmla="*/ 28 w 294"/>
                    <a:gd name="T5" fmla="*/ 0 h 293"/>
                    <a:gd name="T6" fmla="*/ 0 w 294"/>
                    <a:gd name="T7" fmla="*/ 69 h 293"/>
                    <a:gd name="T8" fmla="*/ 225 w 294"/>
                    <a:gd name="T9" fmla="*/ 293 h 293"/>
                  </a:gdLst>
                  <a:ahLst/>
                  <a:cxnLst>
                    <a:cxn ang="0">
                      <a:pos x="T0" y="T1"/>
                    </a:cxn>
                    <a:cxn ang="0">
                      <a:pos x="T2" y="T3"/>
                    </a:cxn>
                    <a:cxn ang="0">
                      <a:pos x="T4" y="T5"/>
                    </a:cxn>
                    <a:cxn ang="0">
                      <a:pos x="T6" y="T7"/>
                    </a:cxn>
                    <a:cxn ang="0">
                      <a:pos x="T8" y="T9"/>
                    </a:cxn>
                  </a:cxnLst>
                  <a:rect l="0" t="0" r="r" b="b"/>
                  <a:pathLst>
                    <a:path w="294" h="293">
                      <a:moveTo>
                        <a:pt x="225" y="293"/>
                      </a:moveTo>
                      <a:cubicBezTo>
                        <a:pt x="294" y="264"/>
                        <a:pt x="294" y="264"/>
                        <a:pt x="294" y="264"/>
                      </a:cubicBezTo>
                      <a:cubicBezTo>
                        <a:pt x="242" y="150"/>
                        <a:pt x="151" y="55"/>
                        <a:pt x="28" y="0"/>
                      </a:cubicBezTo>
                      <a:cubicBezTo>
                        <a:pt x="0" y="69"/>
                        <a:pt x="0" y="69"/>
                        <a:pt x="0" y="69"/>
                      </a:cubicBezTo>
                      <a:cubicBezTo>
                        <a:pt x="103" y="116"/>
                        <a:pt x="181" y="197"/>
                        <a:pt x="225" y="293"/>
                      </a:cubicBezTo>
                      <a:close/>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4">
                  <a:extLst>
                    <a:ext uri="{FF2B5EF4-FFF2-40B4-BE49-F238E27FC236}">
                      <a16:creationId xmlns:a16="http://schemas.microsoft.com/office/drawing/2014/main" id="{D6E605AA-78C5-57A9-3F92-207420F4F9BC}"/>
                    </a:ext>
                  </a:extLst>
                </p:cNvPr>
                <p:cNvSpPr>
                  <a:spLocks/>
                </p:cNvSpPr>
                <p:nvPr/>
              </p:nvSpPr>
              <p:spPr bwMode="auto">
                <a:xfrm>
                  <a:off x="7939775" y="3060282"/>
                  <a:ext cx="340626" cy="1084142"/>
                </a:xfrm>
                <a:custGeom>
                  <a:avLst/>
                  <a:gdLst>
                    <a:gd name="T0" fmla="*/ 1 w 118"/>
                    <a:gd name="T1" fmla="*/ 347 h 375"/>
                    <a:gd name="T2" fmla="*/ 70 w 118"/>
                    <a:gd name="T3" fmla="*/ 375 h 375"/>
                    <a:gd name="T4" fmla="*/ 69 w 118"/>
                    <a:gd name="T5" fmla="*/ 0 h 375"/>
                    <a:gd name="T6" fmla="*/ 0 w 118"/>
                    <a:gd name="T7" fmla="*/ 29 h 375"/>
                    <a:gd name="T8" fmla="*/ 1 w 118"/>
                    <a:gd name="T9" fmla="*/ 347 h 375"/>
                  </a:gdLst>
                  <a:ahLst/>
                  <a:cxnLst>
                    <a:cxn ang="0">
                      <a:pos x="T0" y="T1"/>
                    </a:cxn>
                    <a:cxn ang="0">
                      <a:pos x="T2" y="T3"/>
                    </a:cxn>
                    <a:cxn ang="0">
                      <a:pos x="T4" y="T5"/>
                    </a:cxn>
                    <a:cxn ang="0">
                      <a:pos x="T6" y="T7"/>
                    </a:cxn>
                    <a:cxn ang="0">
                      <a:pos x="T8" y="T9"/>
                    </a:cxn>
                  </a:cxnLst>
                  <a:rect l="0" t="0" r="r" b="b"/>
                  <a:pathLst>
                    <a:path w="118" h="375">
                      <a:moveTo>
                        <a:pt x="1" y="347"/>
                      </a:moveTo>
                      <a:cubicBezTo>
                        <a:pt x="70" y="375"/>
                        <a:pt x="70" y="375"/>
                        <a:pt x="70" y="375"/>
                      </a:cubicBezTo>
                      <a:cubicBezTo>
                        <a:pt x="118" y="250"/>
                        <a:pt x="114" y="117"/>
                        <a:pt x="69" y="0"/>
                      </a:cubicBezTo>
                      <a:cubicBezTo>
                        <a:pt x="0" y="29"/>
                        <a:pt x="0" y="29"/>
                        <a:pt x="0" y="29"/>
                      </a:cubicBezTo>
                      <a:cubicBezTo>
                        <a:pt x="38" y="128"/>
                        <a:pt x="41" y="240"/>
                        <a:pt x="1" y="347"/>
                      </a:cubicBezTo>
                      <a:close/>
                    </a:path>
                  </a:pathLst>
                </a:custGeom>
                <a:solidFill>
                  <a:srgbClr val="009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5">
                  <a:extLst>
                    <a:ext uri="{FF2B5EF4-FFF2-40B4-BE49-F238E27FC236}">
                      <a16:creationId xmlns:a16="http://schemas.microsoft.com/office/drawing/2014/main" id="{DF33A4AA-46C5-832D-B7C0-83DCAE87BC16}"/>
                    </a:ext>
                  </a:extLst>
                </p:cNvPr>
                <p:cNvSpPr>
                  <a:spLocks/>
                </p:cNvSpPr>
                <p:nvPr/>
              </p:nvSpPr>
              <p:spPr bwMode="auto">
                <a:xfrm>
                  <a:off x="7260965" y="4153216"/>
                  <a:ext cx="846070" cy="852175"/>
                </a:xfrm>
                <a:custGeom>
                  <a:avLst/>
                  <a:gdLst>
                    <a:gd name="T0" fmla="*/ 224 w 293"/>
                    <a:gd name="T1" fmla="*/ 0 h 295"/>
                    <a:gd name="T2" fmla="*/ 0 w 293"/>
                    <a:gd name="T3" fmla="*/ 226 h 295"/>
                    <a:gd name="T4" fmla="*/ 29 w 293"/>
                    <a:gd name="T5" fmla="*/ 295 h 295"/>
                    <a:gd name="T6" fmla="*/ 293 w 293"/>
                    <a:gd name="T7" fmla="*/ 29 h 295"/>
                    <a:gd name="T8" fmla="*/ 224 w 293"/>
                    <a:gd name="T9" fmla="*/ 0 h 295"/>
                  </a:gdLst>
                  <a:ahLst/>
                  <a:cxnLst>
                    <a:cxn ang="0">
                      <a:pos x="T0" y="T1"/>
                    </a:cxn>
                    <a:cxn ang="0">
                      <a:pos x="T2" y="T3"/>
                    </a:cxn>
                    <a:cxn ang="0">
                      <a:pos x="T4" y="T5"/>
                    </a:cxn>
                    <a:cxn ang="0">
                      <a:pos x="T6" y="T7"/>
                    </a:cxn>
                    <a:cxn ang="0">
                      <a:pos x="T8" y="T9"/>
                    </a:cxn>
                  </a:cxnLst>
                  <a:rect l="0" t="0" r="r" b="b"/>
                  <a:pathLst>
                    <a:path w="293" h="295">
                      <a:moveTo>
                        <a:pt x="224" y="0"/>
                      </a:moveTo>
                      <a:cubicBezTo>
                        <a:pt x="177" y="104"/>
                        <a:pt x="96" y="182"/>
                        <a:pt x="0" y="226"/>
                      </a:cubicBezTo>
                      <a:cubicBezTo>
                        <a:pt x="29" y="295"/>
                        <a:pt x="29" y="295"/>
                        <a:pt x="29" y="295"/>
                      </a:cubicBezTo>
                      <a:cubicBezTo>
                        <a:pt x="143" y="243"/>
                        <a:pt x="238" y="151"/>
                        <a:pt x="293" y="29"/>
                      </a:cubicBezTo>
                      <a:lnTo>
                        <a:pt x="224" y="0"/>
                      </a:lnTo>
                      <a:close/>
                    </a:path>
                  </a:pathLst>
                </a:custGeom>
                <a:solidFill>
                  <a:srgbClr val="BC204B"/>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6">
                  <a:extLst>
                    <a:ext uri="{FF2B5EF4-FFF2-40B4-BE49-F238E27FC236}">
                      <a16:creationId xmlns:a16="http://schemas.microsoft.com/office/drawing/2014/main" id="{55171967-D843-866C-DA8E-303DCB8D2D47}"/>
                    </a:ext>
                  </a:extLst>
                </p:cNvPr>
                <p:cNvSpPr>
                  <a:spLocks/>
                </p:cNvSpPr>
                <p:nvPr/>
              </p:nvSpPr>
              <p:spPr bwMode="auto">
                <a:xfrm>
                  <a:off x="4087406" y="4150774"/>
                  <a:ext cx="850954" cy="846071"/>
                </a:xfrm>
                <a:custGeom>
                  <a:avLst/>
                  <a:gdLst>
                    <a:gd name="T0" fmla="*/ 69 w 295"/>
                    <a:gd name="T1" fmla="*/ 0 h 293"/>
                    <a:gd name="T2" fmla="*/ 0 w 295"/>
                    <a:gd name="T3" fmla="*/ 29 h 293"/>
                    <a:gd name="T4" fmla="*/ 266 w 295"/>
                    <a:gd name="T5" fmla="*/ 293 h 293"/>
                    <a:gd name="T6" fmla="*/ 295 w 295"/>
                    <a:gd name="T7" fmla="*/ 224 h 293"/>
                    <a:gd name="T8" fmla="*/ 69 w 295"/>
                    <a:gd name="T9" fmla="*/ 0 h 293"/>
                  </a:gdLst>
                  <a:ahLst/>
                  <a:cxnLst>
                    <a:cxn ang="0">
                      <a:pos x="T0" y="T1"/>
                    </a:cxn>
                    <a:cxn ang="0">
                      <a:pos x="T2" y="T3"/>
                    </a:cxn>
                    <a:cxn ang="0">
                      <a:pos x="T4" y="T5"/>
                    </a:cxn>
                    <a:cxn ang="0">
                      <a:pos x="T6" y="T7"/>
                    </a:cxn>
                    <a:cxn ang="0">
                      <a:pos x="T8" y="T9"/>
                    </a:cxn>
                  </a:cxnLst>
                  <a:rect l="0" t="0" r="r" b="b"/>
                  <a:pathLst>
                    <a:path w="295" h="293">
                      <a:moveTo>
                        <a:pt x="69" y="0"/>
                      </a:moveTo>
                      <a:cubicBezTo>
                        <a:pt x="0" y="29"/>
                        <a:pt x="0" y="29"/>
                        <a:pt x="0" y="29"/>
                      </a:cubicBezTo>
                      <a:cubicBezTo>
                        <a:pt x="52" y="142"/>
                        <a:pt x="144" y="238"/>
                        <a:pt x="266" y="293"/>
                      </a:cubicBezTo>
                      <a:cubicBezTo>
                        <a:pt x="295" y="224"/>
                        <a:pt x="295" y="224"/>
                        <a:pt x="295" y="224"/>
                      </a:cubicBezTo>
                      <a:cubicBezTo>
                        <a:pt x="191" y="177"/>
                        <a:pt x="114" y="96"/>
                        <a:pt x="69" y="0"/>
                      </a:cubicBez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
                  <a:extLst>
                    <a:ext uri="{FF2B5EF4-FFF2-40B4-BE49-F238E27FC236}">
                      <a16:creationId xmlns:a16="http://schemas.microsoft.com/office/drawing/2014/main" id="{ADE3E4E7-79FD-0E4C-58F5-3B92953DFABF}"/>
                    </a:ext>
                  </a:extLst>
                </p:cNvPr>
                <p:cNvSpPr>
                  <a:spLocks/>
                </p:cNvSpPr>
                <p:nvPr/>
              </p:nvSpPr>
              <p:spPr bwMode="auto">
                <a:xfrm>
                  <a:off x="7550314" y="4421809"/>
                  <a:ext cx="274698" cy="274698"/>
                </a:xfrm>
                <a:custGeom>
                  <a:avLst/>
                  <a:gdLst>
                    <a:gd name="T0" fmla="*/ 64 w 225"/>
                    <a:gd name="T1" fmla="*/ 225 h 225"/>
                    <a:gd name="T2" fmla="*/ 0 w 225"/>
                    <a:gd name="T3" fmla="*/ 0 h 225"/>
                    <a:gd name="T4" fmla="*/ 225 w 225"/>
                    <a:gd name="T5" fmla="*/ 59 h 225"/>
                    <a:gd name="T6" fmla="*/ 64 w 225"/>
                    <a:gd name="T7" fmla="*/ 225 h 225"/>
                  </a:gdLst>
                  <a:ahLst/>
                  <a:cxnLst>
                    <a:cxn ang="0">
                      <a:pos x="T0" y="T1"/>
                    </a:cxn>
                    <a:cxn ang="0">
                      <a:pos x="T2" y="T3"/>
                    </a:cxn>
                    <a:cxn ang="0">
                      <a:pos x="T4" y="T5"/>
                    </a:cxn>
                    <a:cxn ang="0">
                      <a:pos x="T6" y="T7"/>
                    </a:cxn>
                  </a:cxnLst>
                  <a:rect l="0" t="0" r="r" b="b"/>
                  <a:pathLst>
                    <a:path w="225" h="225">
                      <a:moveTo>
                        <a:pt x="64" y="225"/>
                      </a:moveTo>
                      <a:lnTo>
                        <a:pt x="0" y="0"/>
                      </a:lnTo>
                      <a:lnTo>
                        <a:pt x="225" y="59"/>
                      </a:lnTo>
                      <a:lnTo>
                        <a:pt x="64" y="225"/>
                      </a:lnTo>
                      <a:close/>
                    </a:path>
                  </a:pathLst>
                </a:custGeom>
                <a:solidFill>
                  <a:srgbClr val="BC204B"/>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78">
                  <a:extLst>
                    <a:ext uri="{FF2B5EF4-FFF2-40B4-BE49-F238E27FC236}">
                      <a16:creationId xmlns:a16="http://schemas.microsoft.com/office/drawing/2014/main" id="{24B2C967-63D8-F6F4-9FB1-5B0EC43B4D87}"/>
                    </a:ext>
                  </a:extLst>
                </p:cNvPr>
                <p:cNvSpPr>
                  <a:spLocks/>
                </p:cNvSpPr>
                <p:nvPr/>
              </p:nvSpPr>
              <p:spPr bwMode="auto">
                <a:xfrm>
                  <a:off x="7882393" y="3442418"/>
                  <a:ext cx="247839" cy="283244"/>
                </a:xfrm>
                <a:custGeom>
                  <a:avLst/>
                  <a:gdLst>
                    <a:gd name="T0" fmla="*/ 203 w 203"/>
                    <a:gd name="T1" fmla="*/ 232 h 232"/>
                    <a:gd name="T2" fmla="*/ 0 w 203"/>
                    <a:gd name="T3" fmla="*/ 118 h 232"/>
                    <a:gd name="T4" fmla="*/ 201 w 203"/>
                    <a:gd name="T5" fmla="*/ 0 h 232"/>
                    <a:gd name="T6" fmla="*/ 203 w 203"/>
                    <a:gd name="T7" fmla="*/ 232 h 232"/>
                  </a:gdLst>
                  <a:ahLst/>
                  <a:cxnLst>
                    <a:cxn ang="0">
                      <a:pos x="T0" y="T1"/>
                    </a:cxn>
                    <a:cxn ang="0">
                      <a:pos x="T2" y="T3"/>
                    </a:cxn>
                    <a:cxn ang="0">
                      <a:pos x="T4" y="T5"/>
                    </a:cxn>
                    <a:cxn ang="0">
                      <a:pos x="T6" y="T7"/>
                    </a:cxn>
                  </a:cxnLst>
                  <a:rect l="0" t="0" r="r" b="b"/>
                  <a:pathLst>
                    <a:path w="203" h="232">
                      <a:moveTo>
                        <a:pt x="203" y="232"/>
                      </a:moveTo>
                      <a:lnTo>
                        <a:pt x="0" y="118"/>
                      </a:lnTo>
                      <a:lnTo>
                        <a:pt x="201" y="0"/>
                      </a:lnTo>
                      <a:lnTo>
                        <a:pt x="203" y="232"/>
                      </a:lnTo>
                      <a:close/>
                    </a:path>
                  </a:pathLst>
                </a:custGeom>
                <a:solidFill>
                  <a:srgbClr val="009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9">
                  <a:extLst>
                    <a:ext uri="{FF2B5EF4-FFF2-40B4-BE49-F238E27FC236}">
                      <a16:creationId xmlns:a16="http://schemas.microsoft.com/office/drawing/2014/main" id="{33ECB4C4-D33B-EAD0-0B53-2EB806129BA7}"/>
                    </a:ext>
                  </a:extLst>
                </p:cNvPr>
                <p:cNvSpPr>
                  <a:spLocks/>
                </p:cNvSpPr>
                <p:nvPr/>
              </p:nvSpPr>
              <p:spPr bwMode="auto">
                <a:xfrm>
                  <a:off x="7529559" y="2482560"/>
                  <a:ext cx="274698" cy="277140"/>
                </a:xfrm>
                <a:custGeom>
                  <a:avLst/>
                  <a:gdLst>
                    <a:gd name="T0" fmla="*/ 225 w 225"/>
                    <a:gd name="T1" fmla="*/ 163 h 227"/>
                    <a:gd name="T2" fmla="*/ 0 w 225"/>
                    <a:gd name="T3" fmla="*/ 227 h 227"/>
                    <a:gd name="T4" fmla="*/ 57 w 225"/>
                    <a:gd name="T5" fmla="*/ 0 h 227"/>
                    <a:gd name="T6" fmla="*/ 225 w 225"/>
                    <a:gd name="T7" fmla="*/ 163 h 227"/>
                  </a:gdLst>
                  <a:ahLst/>
                  <a:cxnLst>
                    <a:cxn ang="0">
                      <a:pos x="T0" y="T1"/>
                    </a:cxn>
                    <a:cxn ang="0">
                      <a:pos x="T2" y="T3"/>
                    </a:cxn>
                    <a:cxn ang="0">
                      <a:pos x="T4" y="T5"/>
                    </a:cxn>
                    <a:cxn ang="0">
                      <a:pos x="T6" y="T7"/>
                    </a:cxn>
                  </a:cxnLst>
                  <a:rect l="0" t="0" r="r" b="b"/>
                  <a:pathLst>
                    <a:path w="225" h="227">
                      <a:moveTo>
                        <a:pt x="225" y="163"/>
                      </a:moveTo>
                      <a:lnTo>
                        <a:pt x="0" y="227"/>
                      </a:lnTo>
                      <a:lnTo>
                        <a:pt x="57" y="0"/>
                      </a:lnTo>
                      <a:lnTo>
                        <a:pt x="225" y="163"/>
                      </a:lnTo>
                      <a:close/>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80">
                  <a:extLst>
                    <a:ext uri="{FF2B5EF4-FFF2-40B4-BE49-F238E27FC236}">
                      <a16:creationId xmlns:a16="http://schemas.microsoft.com/office/drawing/2014/main" id="{227B1CE3-3D44-A06F-7EF7-8A9F151D6BCE}"/>
                    </a:ext>
                  </a:extLst>
                </p:cNvPr>
                <p:cNvSpPr>
                  <a:spLocks/>
                </p:cNvSpPr>
                <p:nvPr/>
              </p:nvSpPr>
              <p:spPr bwMode="auto">
                <a:xfrm>
                  <a:off x="4370808" y="2475083"/>
                  <a:ext cx="275605" cy="277445"/>
                </a:xfrm>
                <a:custGeom>
                  <a:avLst/>
                  <a:gdLst>
                    <a:gd name="T0" fmla="*/ 164 w 228"/>
                    <a:gd name="T1" fmla="*/ 0 h 225"/>
                    <a:gd name="T2" fmla="*/ 228 w 228"/>
                    <a:gd name="T3" fmla="*/ 225 h 225"/>
                    <a:gd name="T4" fmla="*/ 0 w 228"/>
                    <a:gd name="T5" fmla="*/ 166 h 225"/>
                    <a:gd name="T6" fmla="*/ 164 w 228"/>
                    <a:gd name="T7" fmla="*/ 0 h 225"/>
                  </a:gdLst>
                  <a:ahLst/>
                  <a:cxnLst>
                    <a:cxn ang="0">
                      <a:pos x="T0" y="T1"/>
                    </a:cxn>
                    <a:cxn ang="0">
                      <a:pos x="T2" y="T3"/>
                    </a:cxn>
                    <a:cxn ang="0">
                      <a:pos x="T4" y="T5"/>
                    </a:cxn>
                    <a:cxn ang="0">
                      <a:pos x="T6" y="T7"/>
                    </a:cxn>
                  </a:cxnLst>
                  <a:rect l="0" t="0" r="r" b="b"/>
                  <a:pathLst>
                    <a:path w="228" h="225">
                      <a:moveTo>
                        <a:pt x="164" y="0"/>
                      </a:moveTo>
                      <a:lnTo>
                        <a:pt x="228" y="225"/>
                      </a:lnTo>
                      <a:lnTo>
                        <a:pt x="0" y="166"/>
                      </a:lnTo>
                      <a:lnTo>
                        <a:pt x="164"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81">
                  <a:extLst>
                    <a:ext uri="{FF2B5EF4-FFF2-40B4-BE49-F238E27FC236}">
                      <a16:creationId xmlns:a16="http://schemas.microsoft.com/office/drawing/2014/main" id="{980B3F09-7D36-6E76-E91D-79DADD520998}"/>
                    </a:ext>
                  </a:extLst>
                </p:cNvPr>
                <p:cNvSpPr>
                  <a:spLocks/>
                </p:cNvSpPr>
                <p:nvPr/>
              </p:nvSpPr>
              <p:spPr bwMode="auto">
                <a:xfrm>
                  <a:off x="4066651" y="3447302"/>
                  <a:ext cx="249060" cy="301558"/>
                </a:xfrm>
                <a:custGeom>
                  <a:avLst/>
                  <a:gdLst>
                    <a:gd name="T0" fmla="*/ 0 w 204"/>
                    <a:gd name="T1" fmla="*/ 0 h 247"/>
                    <a:gd name="T2" fmla="*/ 204 w 204"/>
                    <a:gd name="T3" fmla="*/ 114 h 247"/>
                    <a:gd name="T4" fmla="*/ 3 w 204"/>
                    <a:gd name="T5" fmla="*/ 247 h 247"/>
                    <a:gd name="T6" fmla="*/ 0 w 204"/>
                    <a:gd name="T7" fmla="*/ 0 h 247"/>
                  </a:gdLst>
                  <a:ahLst/>
                  <a:cxnLst>
                    <a:cxn ang="0">
                      <a:pos x="T0" y="T1"/>
                    </a:cxn>
                    <a:cxn ang="0">
                      <a:pos x="T2" y="T3"/>
                    </a:cxn>
                    <a:cxn ang="0">
                      <a:pos x="T4" y="T5"/>
                    </a:cxn>
                    <a:cxn ang="0">
                      <a:pos x="T6" y="T7"/>
                    </a:cxn>
                  </a:cxnLst>
                  <a:rect l="0" t="0" r="r" b="b"/>
                  <a:pathLst>
                    <a:path w="204" h="247">
                      <a:moveTo>
                        <a:pt x="0" y="0"/>
                      </a:moveTo>
                      <a:lnTo>
                        <a:pt x="204" y="114"/>
                      </a:lnTo>
                      <a:lnTo>
                        <a:pt x="3" y="247"/>
                      </a:lnTo>
                      <a:lnTo>
                        <a:pt x="0" y="0"/>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82">
                  <a:extLst>
                    <a:ext uri="{FF2B5EF4-FFF2-40B4-BE49-F238E27FC236}">
                      <a16:creationId xmlns:a16="http://schemas.microsoft.com/office/drawing/2014/main" id="{657AA906-D30F-7B13-709A-DD5DA82E6180}"/>
                    </a:ext>
                  </a:extLst>
                </p:cNvPr>
                <p:cNvSpPr>
                  <a:spLocks/>
                </p:cNvSpPr>
                <p:nvPr/>
              </p:nvSpPr>
              <p:spPr bwMode="auto">
                <a:xfrm>
                  <a:off x="4392626" y="4430356"/>
                  <a:ext cx="274698" cy="278361"/>
                </a:xfrm>
                <a:custGeom>
                  <a:avLst/>
                  <a:gdLst>
                    <a:gd name="T0" fmla="*/ 0 w 225"/>
                    <a:gd name="T1" fmla="*/ 64 h 228"/>
                    <a:gd name="T2" fmla="*/ 225 w 225"/>
                    <a:gd name="T3" fmla="*/ 0 h 228"/>
                    <a:gd name="T4" fmla="*/ 166 w 225"/>
                    <a:gd name="T5" fmla="*/ 228 h 228"/>
                    <a:gd name="T6" fmla="*/ 0 w 225"/>
                    <a:gd name="T7" fmla="*/ 64 h 228"/>
                  </a:gdLst>
                  <a:ahLst/>
                  <a:cxnLst>
                    <a:cxn ang="0">
                      <a:pos x="T0" y="T1"/>
                    </a:cxn>
                    <a:cxn ang="0">
                      <a:pos x="T2" y="T3"/>
                    </a:cxn>
                    <a:cxn ang="0">
                      <a:pos x="T4" y="T5"/>
                    </a:cxn>
                    <a:cxn ang="0">
                      <a:pos x="T6" y="T7"/>
                    </a:cxn>
                  </a:cxnLst>
                  <a:rect l="0" t="0" r="r" b="b"/>
                  <a:pathLst>
                    <a:path w="225" h="228">
                      <a:moveTo>
                        <a:pt x="0" y="64"/>
                      </a:moveTo>
                      <a:lnTo>
                        <a:pt x="225" y="0"/>
                      </a:lnTo>
                      <a:lnTo>
                        <a:pt x="166" y="228"/>
                      </a:lnTo>
                      <a:lnTo>
                        <a:pt x="0" y="64"/>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22" name="Picture 121">
                <a:extLst>
                  <a:ext uri="{FF2B5EF4-FFF2-40B4-BE49-F238E27FC236}">
                    <a16:creationId xmlns:a16="http://schemas.microsoft.com/office/drawing/2014/main" id="{715B20E9-EB67-E369-E61F-2C1C2334978F}"/>
                  </a:ext>
                </a:extLst>
              </p:cNvPr>
              <p:cNvPicPr>
                <a:picLocks noChangeAspect="1"/>
              </p:cNvPicPr>
              <p:nvPr/>
            </p:nvPicPr>
            <p:blipFill>
              <a:blip r:embed="rId4"/>
              <a:stretch>
                <a:fillRect/>
              </a:stretch>
            </p:blipFill>
            <p:spPr>
              <a:xfrm>
                <a:off x="3465249" y="5071390"/>
                <a:ext cx="548640" cy="548640"/>
              </a:xfrm>
              <a:prstGeom prst="rect">
                <a:avLst/>
              </a:prstGeom>
            </p:spPr>
          </p:pic>
          <p:pic>
            <p:nvPicPr>
              <p:cNvPr id="180" name="Picture 179">
                <a:extLst>
                  <a:ext uri="{FF2B5EF4-FFF2-40B4-BE49-F238E27FC236}">
                    <a16:creationId xmlns:a16="http://schemas.microsoft.com/office/drawing/2014/main" id="{03452B9C-71CE-0727-3870-F9EA89C1941F}"/>
                  </a:ext>
                </a:extLst>
              </p:cNvPr>
              <p:cNvPicPr>
                <a:picLocks noChangeAspect="1"/>
              </p:cNvPicPr>
              <p:nvPr/>
            </p:nvPicPr>
            <p:blipFill>
              <a:blip r:embed="rId5"/>
              <a:stretch>
                <a:fillRect/>
              </a:stretch>
            </p:blipFill>
            <p:spPr>
              <a:xfrm>
                <a:off x="3080071" y="4077965"/>
                <a:ext cx="548640" cy="548640"/>
              </a:xfrm>
              <a:prstGeom prst="rect">
                <a:avLst/>
              </a:prstGeom>
            </p:spPr>
          </p:pic>
          <p:pic>
            <p:nvPicPr>
              <p:cNvPr id="181" name="Picture 180">
                <a:extLst>
                  <a:ext uri="{FF2B5EF4-FFF2-40B4-BE49-F238E27FC236}">
                    <a16:creationId xmlns:a16="http://schemas.microsoft.com/office/drawing/2014/main" id="{E2251636-1F1A-90C5-BE0E-7766B6937248}"/>
                  </a:ext>
                </a:extLst>
              </p:cNvPr>
              <p:cNvPicPr>
                <a:picLocks noChangeAspect="1"/>
              </p:cNvPicPr>
              <p:nvPr/>
            </p:nvPicPr>
            <p:blipFill>
              <a:blip r:embed="rId6"/>
              <a:stretch>
                <a:fillRect/>
              </a:stretch>
            </p:blipFill>
            <p:spPr>
              <a:xfrm>
                <a:off x="3475619" y="3218912"/>
                <a:ext cx="548640" cy="548640"/>
              </a:xfrm>
              <a:prstGeom prst="rect">
                <a:avLst/>
              </a:prstGeom>
            </p:spPr>
          </p:pic>
          <p:pic>
            <p:nvPicPr>
              <p:cNvPr id="182" name="Picture 181">
                <a:extLst>
                  <a:ext uri="{FF2B5EF4-FFF2-40B4-BE49-F238E27FC236}">
                    <a16:creationId xmlns:a16="http://schemas.microsoft.com/office/drawing/2014/main" id="{2EA5F44B-E361-AF26-1B23-0702C2E84A92}"/>
                  </a:ext>
                </a:extLst>
              </p:cNvPr>
              <p:cNvPicPr>
                <a:picLocks noChangeAspect="1"/>
              </p:cNvPicPr>
              <p:nvPr/>
            </p:nvPicPr>
            <p:blipFill>
              <a:blip r:embed="rId7"/>
              <a:stretch>
                <a:fillRect/>
              </a:stretch>
            </p:blipFill>
            <p:spPr>
              <a:xfrm>
                <a:off x="6478517" y="4125086"/>
                <a:ext cx="548640" cy="548640"/>
              </a:xfrm>
              <a:prstGeom prst="rect">
                <a:avLst/>
              </a:prstGeom>
            </p:spPr>
          </p:pic>
          <p:pic>
            <p:nvPicPr>
              <p:cNvPr id="183" name="Picture 182">
                <a:extLst>
                  <a:ext uri="{FF2B5EF4-FFF2-40B4-BE49-F238E27FC236}">
                    <a16:creationId xmlns:a16="http://schemas.microsoft.com/office/drawing/2014/main" id="{7AF586AD-BE41-6914-A57C-109B8A186EF9}"/>
                  </a:ext>
                </a:extLst>
              </p:cNvPr>
              <p:cNvPicPr>
                <a:picLocks noChangeAspect="1"/>
              </p:cNvPicPr>
              <p:nvPr/>
            </p:nvPicPr>
            <p:blipFill>
              <a:blip r:embed="rId8"/>
              <a:stretch>
                <a:fillRect/>
              </a:stretch>
            </p:blipFill>
            <p:spPr>
              <a:xfrm>
                <a:off x="6147812" y="3190008"/>
                <a:ext cx="548640" cy="548640"/>
              </a:xfrm>
              <a:prstGeom prst="rect">
                <a:avLst/>
              </a:prstGeom>
            </p:spPr>
          </p:pic>
          <p:pic>
            <p:nvPicPr>
              <p:cNvPr id="184" name="Picture 183">
                <a:extLst>
                  <a:ext uri="{FF2B5EF4-FFF2-40B4-BE49-F238E27FC236}">
                    <a16:creationId xmlns:a16="http://schemas.microsoft.com/office/drawing/2014/main" id="{B07332FB-6F92-B002-43B6-06FAFA8032EC}"/>
                  </a:ext>
                </a:extLst>
              </p:cNvPr>
              <p:cNvPicPr>
                <a:picLocks noChangeAspect="1"/>
              </p:cNvPicPr>
              <p:nvPr/>
            </p:nvPicPr>
            <p:blipFill>
              <a:blip r:embed="rId9"/>
              <a:stretch>
                <a:fillRect/>
              </a:stretch>
            </p:blipFill>
            <p:spPr>
              <a:xfrm>
                <a:off x="6147812" y="5154830"/>
                <a:ext cx="548640" cy="548640"/>
              </a:xfrm>
              <a:prstGeom prst="rect">
                <a:avLst/>
              </a:prstGeom>
            </p:spPr>
          </p:pic>
          <p:grpSp>
            <p:nvGrpSpPr>
              <p:cNvPr id="195" name="Group 194">
                <a:extLst>
                  <a:ext uri="{FF2B5EF4-FFF2-40B4-BE49-F238E27FC236}">
                    <a16:creationId xmlns:a16="http://schemas.microsoft.com/office/drawing/2014/main" id="{19030AEA-9D96-3843-5008-8529A37A4C71}"/>
                  </a:ext>
                </a:extLst>
              </p:cNvPr>
              <p:cNvGrpSpPr/>
              <p:nvPr/>
            </p:nvGrpSpPr>
            <p:grpSpPr>
              <a:xfrm>
                <a:off x="934031" y="5120887"/>
                <a:ext cx="1920240" cy="1146867"/>
                <a:chOff x="1021270" y="5150210"/>
                <a:chExt cx="1920240" cy="1146867"/>
              </a:xfrm>
            </p:grpSpPr>
            <p:sp>
              <p:nvSpPr>
                <p:cNvPr id="185" name="TextBox 184">
                  <a:extLst>
                    <a:ext uri="{FF2B5EF4-FFF2-40B4-BE49-F238E27FC236}">
                      <a16:creationId xmlns:a16="http://schemas.microsoft.com/office/drawing/2014/main" id="{2F01864F-253E-3992-FA29-0A819EFE96E0}"/>
                    </a:ext>
                  </a:extLst>
                </p:cNvPr>
                <p:cNvSpPr txBox="1"/>
                <p:nvPr/>
              </p:nvSpPr>
              <p:spPr>
                <a:xfrm>
                  <a:off x="1021270" y="5150210"/>
                  <a:ext cx="1920240" cy="315870"/>
                </a:xfrm>
                <a:prstGeom prst="rect">
                  <a:avLst/>
                </a:pr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algn="ctr"/>
                  <a:r>
                    <a:rPr lang="en-US" sz="1400" b="1">
                      <a:solidFill>
                        <a:schemeClr val="bg1"/>
                      </a:solidFill>
                    </a:rPr>
                    <a:t>APIs &amp; Integrations</a:t>
                  </a:r>
                </a:p>
              </p:txBody>
            </p:sp>
            <p:sp>
              <p:nvSpPr>
                <p:cNvPr id="190" name="TextBox 189">
                  <a:extLst>
                    <a:ext uri="{FF2B5EF4-FFF2-40B4-BE49-F238E27FC236}">
                      <a16:creationId xmlns:a16="http://schemas.microsoft.com/office/drawing/2014/main" id="{2B9F61F9-74C2-B646-39DB-888436056BFE}"/>
                    </a:ext>
                  </a:extLst>
                </p:cNvPr>
                <p:cNvSpPr txBox="1"/>
                <p:nvPr/>
              </p:nvSpPr>
              <p:spPr>
                <a:xfrm>
                  <a:off x="1021270" y="5466080"/>
                  <a:ext cx="1920240" cy="8309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Integration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Contract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End to End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Test Automation</a:t>
                  </a:r>
                </a:p>
              </p:txBody>
            </p:sp>
          </p:grpSp>
          <p:grpSp>
            <p:nvGrpSpPr>
              <p:cNvPr id="196" name="Group 195">
                <a:extLst>
                  <a:ext uri="{FF2B5EF4-FFF2-40B4-BE49-F238E27FC236}">
                    <a16:creationId xmlns:a16="http://schemas.microsoft.com/office/drawing/2014/main" id="{5F2CE40F-0CEE-BF7D-DAB1-FB8C0FA0CC30}"/>
                  </a:ext>
                </a:extLst>
              </p:cNvPr>
              <p:cNvGrpSpPr/>
              <p:nvPr/>
            </p:nvGrpSpPr>
            <p:grpSpPr>
              <a:xfrm>
                <a:off x="934031" y="3785462"/>
                <a:ext cx="1920240" cy="962201"/>
                <a:chOff x="1009353" y="3779257"/>
                <a:chExt cx="1920240" cy="962201"/>
              </a:xfrm>
            </p:grpSpPr>
            <p:sp>
              <p:nvSpPr>
                <p:cNvPr id="191" name="TextBox 190">
                  <a:extLst>
                    <a:ext uri="{FF2B5EF4-FFF2-40B4-BE49-F238E27FC236}">
                      <a16:creationId xmlns:a16="http://schemas.microsoft.com/office/drawing/2014/main" id="{C9480EA6-356F-F0CC-A3C0-19BBD81E10A2}"/>
                    </a:ext>
                  </a:extLst>
                </p:cNvPr>
                <p:cNvSpPr txBox="1"/>
                <p:nvPr/>
              </p:nvSpPr>
              <p:spPr>
                <a:xfrm>
                  <a:off x="1009353" y="3779257"/>
                  <a:ext cx="1920240" cy="315870"/>
                </a:xfrm>
                <a:prstGeom prst="rect">
                  <a:avLst/>
                </a:pr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algn="ctr"/>
                  <a:r>
                    <a:rPr lang="en-US" sz="1400">
                      <a:solidFill>
                        <a:schemeClr val="bg1"/>
                      </a:solidFill>
                    </a:rPr>
                    <a:t>Security and Data</a:t>
                  </a:r>
                </a:p>
              </p:txBody>
            </p:sp>
            <p:sp>
              <p:nvSpPr>
                <p:cNvPr id="192" name="TextBox 191">
                  <a:extLst>
                    <a:ext uri="{FF2B5EF4-FFF2-40B4-BE49-F238E27FC236}">
                      <a16:creationId xmlns:a16="http://schemas.microsoft.com/office/drawing/2014/main" id="{22E53795-7427-D7C5-27F2-4C492FBFEDB8}"/>
                    </a:ext>
                  </a:extLst>
                </p:cNvPr>
                <p:cNvSpPr txBox="1"/>
                <p:nvPr/>
              </p:nvSpPr>
              <p:spPr>
                <a:xfrm>
                  <a:off x="1009353" y="4095127"/>
                  <a:ext cx="1920240"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Penetration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Data security and privacy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Data migration testing</a:t>
                  </a:r>
                </a:p>
              </p:txBody>
            </p:sp>
          </p:grpSp>
          <p:grpSp>
            <p:nvGrpSpPr>
              <p:cNvPr id="203" name="Group 202">
                <a:extLst>
                  <a:ext uri="{FF2B5EF4-FFF2-40B4-BE49-F238E27FC236}">
                    <a16:creationId xmlns:a16="http://schemas.microsoft.com/office/drawing/2014/main" id="{3B08BAFD-CF95-B0F4-A0FC-28B28E0F66B9}"/>
                  </a:ext>
                </a:extLst>
              </p:cNvPr>
              <p:cNvGrpSpPr/>
              <p:nvPr/>
            </p:nvGrpSpPr>
            <p:grpSpPr>
              <a:xfrm>
                <a:off x="934031" y="2515908"/>
                <a:ext cx="1920240" cy="1146867"/>
                <a:chOff x="998410" y="2515908"/>
                <a:chExt cx="1920240" cy="1146867"/>
              </a:xfrm>
            </p:grpSpPr>
            <p:sp>
              <p:nvSpPr>
                <p:cNvPr id="193" name="TextBox 192">
                  <a:extLst>
                    <a:ext uri="{FF2B5EF4-FFF2-40B4-BE49-F238E27FC236}">
                      <a16:creationId xmlns:a16="http://schemas.microsoft.com/office/drawing/2014/main" id="{067A1D75-B864-14E2-F549-EEADE60ADAD5}"/>
                    </a:ext>
                  </a:extLst>
                </p:cNvPr>
                <p:cNvSpPr txBox="1"/>
                <p:nvPr/>
              </p:nvSpPr>
              <p:spPr>
                <a:xfrm>
                  <a:off x="998410" y="2515908"/>
                  <a:ext cx="1920240" cy="315870"/>
                </a:xfrm>
                <a:prstGeom prst="rect">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r>
                    <a:rPr lang="en-US" sz="1400">
                      <a:solidFill>
                        <a:schemeClr val="bg1"/>
                      </a:solidFill>
                    </a:rPr>
                    <a:t>Performance/Scalability</a:t>
                  </a:r>
                </a:p>
              </p:txBody>
            </p:sp>
            <p:sp>
              <p:nvSpPr>
                <p:cNvPr id="194" name="TextBox 193">
                  <a:extLst>
                    <a:ext uri="{FF2B5EF4-FFF2-40B4-BE49-F238E27FC236}">
                      <a16:creationId xmlns:a16="http://schemas.microsoft.com/office/drawing/2014/main" id="{6BB3F9A2-9961-9E5A-6223-D7A6A048EAC2}"/>
                    </a:ext>
                  </a:extLst>
                </p:cNvPr>
                <p:cNvSpPr txBox="1"/>
                <p:nvPr/>
              </p:nvSpPr>
              <p:spPr>
                <a:xfrm>
                  <a:off x="998410" y="2831778"/>
                  <a:ext cx="1920240" cy="830997"/>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ü"/>
                    <a:defRPr/>
                  </a:pPr>
                  <a:r>
                    <a:rPr lang="en-US" sz="1200">
                      <a:latin typeface="Calibri"/>
                      <a:cs typeface="Calibri"/>
                    </a:rPr>
                    <a:t>Performance Testing</a:t>
                  </a:r>
                  <a:endPar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endParaRPr>
                </a:p>
                <a:p>
                  <a:pPr marL="171450" indent="-171450">
                    <a:buFont typeface="Wingdings" panose="05000000000000000000" pitchFamily="2" charset="2"/>
                    <a:buChar char="ü"/>
                    <a:defRPr/>
                  </a:pPr>
                  <a:r>
                    <a:rPr lang="en-US" sz="1200">
                      <a:latin typeface="Calibri"/>
                      <a:cs typeface="Calibri"/>
                    </a:rPr>
                    <a:t>Load Testing</a:t>
                  </a:r>
                  <a:endParaRPr lang="en-US" sz="1200" b="0" i="0" u="none" strike="noStrike" kern="1200" cap="none" spc="0" normalizeH="0" baseline="0" noProof="0">
                    <a:ln>
                      <a:noFill/>
                    </a:ln>
                    <a:effectLst/>
                    <a:uLnTx/>
                    <a:uFillTx/>
                    <a:latin typeface="Calibri" panose="020F0502020204030204" pitchFamily="34" charset="0"/>
                    <a:cs typeface="Calibri" panose="020F0502020204030204" pitchFamily="34" charset="0"/>
                  </a:endParaRPr>
                </a:p>
                <a:p>
                  <a:pPr marL="171450" indent="-171450">
                    <a:buFont typeface="Wingdings" panose="05000000000000000000" pitchFamily="2" charset="2"/>
                    <a:buChar char="ü"/>
                    <a:defRPr/>
                  </a:pPr>
                  <a:r>
                    <a:rPr lang="en-US" sz="1200">
                      <a:latin typeface="Calibri"/>
                      <a:cs typeface="Calibri"/>
                    </a:rPr>
                    <a:t>Stress Testing</a:t>
                  </a:r>
                  <a:endParaRPr lang="en-US" sz="1200" b="0" i="0" u="none" strike="noStrike" kern="1200" cap="none" spc="0" normalizeH="0" baseline="0" noProof="0">
                    <a:ln>
                      <a:noFill/>
                    </a:ln>
                    <a:effectLst/>
                    <a:uLnTx/>
                    <a:uFillTx/>
                    <a:latin typeface="Calibri" panose="020F0502020204030204" pitchFamily="34" charset="0"/>
                    <a:cs typeface="Calibri" panose="020F0502020204030204" pitchFamily="34" charset="0"/>
                  </a:endParaRPr>
                </a:p>
                <a:p>
                  <a:pPr marL="171450" indent="-171450">
                    <a:buFont typeface="Wingdings" panose="05000000000000000000" pitchFamily="2" charset="2"/>
                    <a:buChar char="ü"/>
                    <a:defRPr/>
                  </a:pPr>
                  <a:r>
                    <a:rPr lang="en-US" sz="1200">
                      <a:latin typeface="Calibri"/>
                      <a:cs typeface="Calibri"/>
                    </a:rPr>
                    <a:t>Endurance Testing</a:t>
                  </a:r>
                  <a:endParaRPr lang="en-US" sz="1200" b="0" i="0"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grpSp>
          <p:grpSp>
            <p:nvGrpSpPr>
              <p:cNvPr id="204" name="Group 203">
                <a:extLst>
                  <a:ext uri="{FF2B5EF4-FFF2-40B4-BE49-F238E27FC236}">
                    <a16:creationId xmlns:a16="http://schemas.microsoft.com/office/drawing/2014/main" id="{C9E33F13-302F-F643-BC01-51268D576DE8}"/>
                  </a:ext>
                </a:extLst>
              </p:cNvPr>
              <p:cNvGrpSpPr/>
              <p:nvPr/>
            </p:nvGrpSpPr>
            <p:grpSpPr>
              <a:xfrm>
                <a:off x="7312430" y="2515908"/>
                <a:ext cx="1920240" cy="1146867"/>
                <a:chOff x="7452911" y="2526007"/>
                <a:chExt cx="1920240" cy="1146867"/>
              </a:xfrm>
            </p:grpSpPr>
            <p:sp>
              <p:nvSpPr>
                <p:cNvPr id="197" name="TextBox 196">
                  <a:extLst>
                    <a:ext uri="{FF2B5EF4-FFF2-40B4-BE49-F238E27FC236}">
                      <a16:creationId xmlns:a16="http://schemas.microsoft.com/office/drawing/2014/main" id="{983B0027-6049-95A3-963D-788CCA4B13FC}"/>
                    </a:ext>
                  </a:extLst>
                </p:cNvPr>
                <p:cNvSpPr txBox="1"/>
                <p:nvPr/>
              </p:nvSpPr>
              <p:spPr>
                <a:xfrm>
                  <a:off x="7452911" y="2526007"/>
                  <a:ext cx="1920240" cy="315870"/>
                </a:xfrm>
                <a:prstGeom prst="rect">
                  <a:avLst/>
                </a:pr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algn="ctr"/>
                  <a:r>
                    <a:rPr lang="en-US" sz="1400">
                      <a:solidFill>
                        <a:schemeClr val="bg1"/>
                      </a:solidFill>
                    </a:rPr>
                    <a:t>Extreme Automation</a:t>
                  </a:r>
                </a:p>
              </p:txBody>
            </p:sp>
            <p:sp>
              <p:nvSpPr>
                <p:cNvPr id="198" name="TextBox 197">
                  <a:extLst>
                    <a:ext uri="{FF2B5EF4-FFF2-40B4-BE49-F238E27FC236}">
                      <a16:creationId xmlns:a16="http://schemas.microsoft.com/office/drawing/2014/main" id="{6E3E1294-6BEB-9C27-C069-9DD21F9E2F37}"/>
                    </a:ext>
                  </a:extLst>
                </p:cNvPr>
                <p:cNvSpPr txBox="1"/>
                <p:nvPr/>
              </p:nvSpPr>
              <p:spPr>
                <a:xfrm>
                  <a:off x="7452911" y="2841877"/>
                  <a:ext cx="1920240" cy="830997"/>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ü"/>
                    <a:defRPr/>
                  </a:pPr>
                  <a:r>
                    <a:rPr kumimoji="0" lang="en-US" sz="1200" b="0" i="0" u="none" strike="noStrike" kern="1200" cap="none" spc="0" normalizeH="0" baseline="0" noProof="0">
                      <a:ln>
                        <a:noFill/>
                      </a:ln>
                      <a:effectLst/>
                      <a:uLnTx/>
                      <a:uFillTx/>
                      <a:latin typeface="Calibri"/>
                      <a:cs typeface="Calibri"/>
                    </a:rPr>
                    <a:t>Automated testing in CI/CD</a:t>
                  </a:r>
                  <a:r>
                    <a:rPr lang="en-US" sz="1200">
                      <a:latin typeface="Calibri"/>
                      <a:cs typeface="Calibri"/>
                    </a:rPr>
                    <a:t> pipeline</a:t>
                  </a:r>
                  <a:endPar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endParaRPr>
                </a:p>
                <a:p>
                  <a:pPr marL="171450" indent="-171450">
                    <a:buFont typeface="Wingdings" panose="05000000000000000000" pitchFamily="2" charset="2"/>
                    <a:buChar char="ü"/>
                    <a:defRPr/>
                  </a:pPr>
                  <a:r>
                    <a:rPr kumimoji="0" lang="en-US" sz="1200" b="0" i="0" u="none" strike="noStrike" kern="1200" cap="none" spc="0" normalizeH="0" baseline="0" noProof="0">
                      <a:ln>
                        <a:noFill/>
                      </a:ln>
                      <a:effectLst/>
                      <a:uLnTx/>
                      <a:uFillTx/>
                      <a:latin typeface="Calibri"/>
                      <a:cs typeface="Calibri"/>
                    </a:rPr>
                    <a:t>Automated QA</a:t>
                  </a:r>
                  <a:r>
                    <a:rPr lang="en-US" sz="1200">
                      <a:latin typeface="Calibri"/>
                      <a:cs typeface="Calibri"/>
                    </a:rPr>
                    <a:t> env  </a:t>
                  </a:r>
                  <a:r>
                    <a:rPr kumimoji="0" lang="en-US" sz="1200" b="0" i="0" u="none" strike="noStrike" kern="1200" cap="none" spc="0" normalizeH="0" baseline="0" noProof="0">
                      <a:ln>
                        <a:noFill/>
                      </a:ln>
                      <a:effectLst/>
                      <a:uLnTx/>
                      <a:uFillTx/>
                      <a:latin typeface="Calibri"/>
                      <a:cs typeface="Calibri"/>
                    </a:rPr>
                    <a:t>provisioning</a:t>
                  </a:r>
                  <a:endParaRPr lang="en-US" sz="1200" b="0" i="0" u="none" strike="noStrike" kern="1200" cap="none" spc="0" normalizeH="0" baseline="0" noProof="0">
                    <a:ln>
                      <a:noFill/>
                    </a:ln>
                    <a:effectLst/>
                    <a:uLnTx/>
                    <a:uFillTx/>
                    <a:latin typeface="Calibri"/>
                    <a:cs typeface="Calibri"/>
                  </a:endParaRPr>
                </a:p>
              </p:txBody>
            </p:sp>
          </p:grpSp>
          <p:grpSp>
            <p:nvGrpSpPr>
              <p:cNvPr id="205" name="Group 204">
                <a:extLst>
                  <a:ext uri="{FF2B5EF4-FFF2-40B4-BE49-F238E27FC236}">
                    <a16:creationId xmlns:a16="http://schemas.microsoft.com/office/drawing/2014/main" id="{D334753F-B801-0D03-9CB7-3A57724152E1}"/>
                  </a:ext>
                </a:extLst>
              </p:cNvPr>
              <p:cNvGrpSpPr/>
              <p:nvPr/>
            </p:nvGrpSpPr>
            <p:grpSpPr>
              <a:xfrm>
                <a:off x="7312430" y="3785462"/>
                <a:ext cx="1920240" cy="1146867"/>
                <a:chOff x="7497069" y="3785462"/>
                <a:chExt cx="1920240" cy="1146867"/>
              </a:xfrm>
            </p:grpSpPr>
            <p:sp>
              <p:nvSpPr>
                <p:cNvPr id="199" name="TextBox 198">
                  <a:extLst>
                    <a:ext uri="{FF2B5EF4-FFF2-40B4-BE49-F238E27FC236}">
                      <a16:creationId xmlns:a16="http://schemas.microsoft.com/office/drawing/2014/main" id="{FA945B4C-10F9-7E53-2E31-042CD6F630BB}"/>
                    </a:ext>
                  </a:extLst>
                </p:cNvPr>
                <p:cNvSpPr txBox="1"/>
                <p:nvPr/>
              </p:nvSpPr>
              <p:spPr>
                <a:xfrm>
                  <a:off x="7497069" y="3785462"/>
                  <a:ext cx="1920240" cy="315870"/>
                </a:xfrm>
                <a:prstGeom prst="rect">
                  <a:avLst/>
                </a:prstGeom>
                <a:solidFill>
                  <a:srgbClr val="009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algn="ctr"/>
                  <a:r>
                    <a:rPr lang="en-US" sz="1400">
                      <a:solidFill>
                        <a:schemeClr val="bg1"/>
                      </a:solidFill>
                    </a:rPr>
                    <a:t>Mobile and Web</a:t>
                  </a:r>
                </a:p>
              </p:txBody>
            </p:sp>
            <p:sp>
              <p:nvSpPr>
                <p:cNvPr id="200" name="TextBox 199">
                  <a:extLst>
                    <a:ext uri="{FF2B5EF4-FFF2-40B4-BE49-F238E27FC236}">
                      <a16:creationId xmlns:a16="http://schemas.microsoft.com/office/drawing/2014/main" id="{D382AA88-9A9B-CC25-44B8-646D8C3A1057}"/>
                    </a:ext>
                  </a:extLst>
                </p:cNvPr>
                <p:cNvSpPr txBox="1"/>
                <p:nvPr/>
              </p:nvSpPr>
              <p:spPr>
                <a:xfrm>
                  <a:off x="7497069" y="4101332"/>
                  <a:ext cx="1920240" cy="8309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Automated UI and Functional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Cross-browser and multi-device testing</a:t>
                  </a:r>
                </a:p>
              </p:txBody>
            </p:sp>
          </p:grpSp>
          <p:grpSp>
            <p:nvGrpSpPr>
              <p:cNvPr id="206" name="Group 205">
                <a:extLst>
                  <a:ext uri="{FF2B5EF4-FFF2-40B4-BE49-F238E27FC236}">
                    <a16:creationId xmlns:a16="http://schemas.microsoft.com/office/drawing/2014/main" id="{AB7DE0AF-8B60-ED78-D5D3-5E773CE336B2}"/>
                  </a:ext>
                </a:extLst>
              </p:cNvPr>
              <p:cNvGrpSpPr/>
              <p:nvPr/>
            </p:nvGrpSpPr>
            <p:grpSpPr>
              <a:xfrm>
                <a:off x="7312430" y="5120887"/>
                <a:ext cx="1920240" cy="962201"/>
                <a:chOff x="7452911" y="5120887"/>
                <a:chExt cx="1920240" cy="962201"/>
              </a:xfrm>
            </p:grpSpPr>
            <p:sp>
              <p:nvSpPr>
                <p:cNvPr id="201" name="TextBox 200">
                  <a:extLst>
                    <a:ext uri="{FF2B5EF4-FFF2-40B4-BE49-F238E27FC236}">
                      <a16:creationId xmlns:a16="http://schemas.microsoft.com/office/drawing/2014/main" id="{683C8749-E0B6-B284-438C-6EB58CD842C7}"/>
                    </a:ext>
                  </a:extLst>
                </p:cNvPr>
                <p:cNvSpPr txBox="1"/>
                <p:nvPr/>
              </p:nvSpPr>
              <p:spPr>
                <a:xfrm>
                  <a:off x="7452911" y="5120887"/>
                  <a:ext cx="1920240" cy="315870"/>
                </a:xfrm>
                <a:prstGeom prst="rect">
                  <a:avLst/>
                </a:prstGeom>
                <a:solidFill>
                  <a:srgbClr val="BC204B"/>
                </a:solidFill>
                <a:ln>
                  <a:noFill/>
                </a:ln>
              </p:spPr>
              <p:txBody>
                <a:bodyPr vert="horz" wrap="square" lIns="91440" tIns="45720" rIns="91440" bIns="45720" numCol="1" anchor="t" anchorCtr="0" compatLnSpc="1">
                  <a:prstTxWarp prst="textNoShape">
                    <a:avLst/>
                  </a:prstTxWarp>
                </a:bodyPr>
                <a:lstStyle>
                  <a:defPPr>
                    <a:defRPr lang="en-US"/>
                  </a:defPPr>
                </a:lstStyle>
                <a:p>
                  <a:r>
                    <a:rPr lang="en-US" sz="1400">
                      <a:solidFill>
                        <a:schemeClr val="bg1"/>
                      </a:solidFill>
                    </a:rPr>
                    <a:t>Resiliency and Recovery</a:t>
                  </a:r>
                </a:p>
              </p:txBody>
            </p:sp>
            <p:sp>
              <p:nvSpPr>
                <p:cNvPr id="202" name="TextBox 201">
                  <a:extLst>
                    <a:ext uri="{FF2B5EF4-FFF2-40B4-BE49-F238E27FC236}">
                      <a16:creationId xmlns:a16="http://schemas.microsoft.com/office/drawing/2014/main" id="{ED310EE9-B850-6F98-85E7-C56B9FFE84F3}"/>
                    </a:ext>
                  </a:extLst>
                </p:cNvPr>
                <p:cNvSpPr txBox="1"/>
                <p:nvPr/>
              </p:nvSpPr>
              <p:spPr>
                <a:xfrm>
                  <a:off x="7452911" y="5436757"/>
                  <a:ext cx="1920240" cy="646331"/>
                </a:xfrm>
                <a:prstGeom prst="rect">
                  <a:avLst/>
                </a:prstGeom>
                <a:noFill/>
              </p:spPr>
              <p:txBody>
                <a:bodyPr wrap="square" lIns="91440" tIns="45720" rIns="91440" bIns="45720" anchor="t">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Chaos Engineering</a:t>
                  </a:r>
                </a:p>
                <a:p>
                  <a:pPr marL="171450" indent="-171450">
                    <a:buFont typeface="Wingdings" panose="05000000000000000000" pitchFamily="2" charset="2"/>
                    <a:buChar char="ü"/>
                    <a:defRPr/>
                  </a:pPr>
                  <a:r>
                    <a:rPr kumimoji="0" lang="en-US" sz="1200" b="0" i="0" u="none" strike="noStrike" kern="1200" cap="none" spc="0" normalizeH="0" baseline="0" noProof="0">
                      <a:ln>
                        <a:noFill/>
                      </a:ln>
                      <a:effectLst/>
                      <a:uLnTx/>
                      <a:uFillTx/>
                      <a:latin typeface="Calibri"/>
                      <a:cs typeface="Calibri"/>
                    </a:rPr>
                    <a:t>Failover </a:t>
                  </a:r>
                  <a:r>
                    <a:rPr lang="en-US" sz="1200">
                      <a:latin typeface="Calibri"/>
                      <a:cs typeface="Calibri"/>
                    </a:rPr>
                    <a:t>Testing</a:t>
                  </a:r>
                </a:p>
                <a:p>
                  <a:pPr marL="171450" indent="-171450">
                    <a:buFont typeface="Wingdings" panose="05000000000000000000" pitchFamily="2" charset="2"/>
                    <a:buChar char="ü"/>
                    <a:defRPr/>
                  </a:pPr>
                  <a:r>
                    <a:rPr lang="en-US" sz="1200">
                      <a:latin typeface="Calibri"/>
                      <a:cs typeface="Calibri"/>
                    </a:rPr>
                    <a:t>Disaster recovery</a:t>
                  </a:r>
                  <a:r>
                    <a:rPr kumimoji="0" lang="en-US" sz="1200" b="0" i="0" u="none" strike="noStrike" kern="1200" cap="none" spc="0" normalizeH="0" baseline="0" noProof="0">
                      <a:ln>
                        <a:noFill/>
                      </a:ln>
                      <a:effectLst/>
                      <a:uLnTx/>
                      <a:uFillTx/>
                      <a:latin typeface="Calibri"/>
                      <a:cs typeface="Calibri"/>
                    </a:rPr>
                    <a:t> testing</a:t>
                  </a:r>
                  <a:endParaRPr lang="en-US"/>
                </a:p>
              </p:txBody>
            </p:sp>
          </p:grpSp>
        </p:grpSp>
        <p:sp>
          <p:nvSpPr>
            <p:cNvPr id="208" name="Title 1">
              <a:extLst>
                <a:ext uri="{FF2B5EF4-FFF2-40B4-BE49-F238E27FC236}">
                  <a16:creationId xmlns:a16="http://schemas.microsoft.com/office/drawing/2014/main" id="{FA6EE2CC-433A-CAEA-8B06-33B1D94D9071}"/>
                </a:ext>
              </a:extLst>
            </p:cNvPr>
            <p:cNvSpPr txBox="1">
              <a:spLocks/>
            </p:cNvSpPr>
            <p:nvPr/>
          </p:nvSpPr>
          <p:spPr>
            <a:xfrm>
              <a:off x="4201972" y="2156959"/>
              <a:ext cx="2011680" cy="11079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400" i="0" u="none" strike="noStrike" kern="1200" cap="none" spc="0" normalizeH="0" baseline="0" noProof="0">
                  <a:ln>
                    <a:noFill/>
                  </a:ln>
                  <a:solidFill>
                    <a:srgbClr val="000000"/>
                  </a:solidFill>
                  <a:uLnTx/>
                  <a:uFillTx/>
                  <a:latin typeface="KPMG Bold" panose="020B0803030202040204" pitchFamily="34" charset="0"/>
                </a:rPr>
                <a:t>KPMG  Cloud computing &amp; IAC Testing Services</a:t>
              </a:r>
            </a:p>
          </p:txBody>
        </p:sp>
      </p:grpSp>
    </p:spTree>
    <p:extLst>
      <p:ext uri="{BB962C8B-B14F-4D97-AF65-F5344CB8AC3E}">
        <p14:creationId xmlns:p14="http://schemas.microsoft.com/office/powerpoint/2010/main" val="2332809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80D13C05-3505-4AEC-2DDC-4438A548CE9C}"/>
              </a:ext>
            </a:extLst>
          </p:cNvPr>
          <p:cNvCxnSpPr>
            <a:cxnSpLocks/>
          </p:cNvCxnSpPr>
          <p:nvPr/>
        </p:nvCxnSpPr>
        <p:spPr>
          <a:xfrm flipH="1" flipV="1">
            <a:off x="2300677" y="1770354"/>
            <a:ext cx="1696184" cy="24851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72BC8EAB-F08E-7EB8-FA55-A327CD754D97}"/>
              </a:ext>
            </a:extLst>
          </p:cNvPr>
          <p:cNvCxnSpPr>
            <a:cxnSpLocks/>
          </p:cNvCxnSpPr>
          <p:nvPr/>
        </p:nvCxnSpPr>
        <p:spPr>
          <a:xfrm flipV="1">
            <a:off x="6336325" y="1819889"/>
            <a:ext cx="1401497" cy="23779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Virtualization</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KPMG's virtualization services encompass Service, Device, and Data virtualization to reduce testing costs by minimizing dependency on the availability of upstream and downstream applications, devices, and data. This approach enables more efficient testing processes and resource utilization.</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91440" marR="0" lvl="0" indent="-91440" algn="l" defTabSz="914400" rtl="0" eaLnBrk="1" fontAlgn="auto" latinLnBrk="0" hangingPunct="1">
              <a:lnSpc>
                <a:spcPct val="100000"/>
              </a:lnSpc>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Reduces carbon footprint by minimizing the use of multiple devices.</a:t>
            </a:r>
          </a:p>
          <a:p>
            <a:pPr marL="91440" marR="0" lvl="0" indent="-91440" algn="l" defTabSz="914400" rtl="0" eaLnBrk="1" fontAlgn="auto" latinLnBrk="0" hangingPunct="1">
              <a:lnSpc>
                <a:spcPct val="100000"/>
              </a:lnSpc>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Decreases downtime caused by unavailability of applications, devices, or data.</a:t>
            </a:r>
          </a:p>
          <a:p>
            <a:pPr marL="91440" marR="0" lvl="0" indent="-91440" algn="l" defTabSz="914400" rtl="0" eaLnBrk="1" fontAlgn="auto" latinLnBrk="0" hangingPunct="1">
              <a:lnSpc>
                <a:spcPct val="100000"/>
              </a:lnSpc>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Improves efficiency and productivity throughout the testing process.</a:t>
            </a:r>
          </a:p>
          <a:p>
            <a:pPr marL="91440" marR="0" lvl="0" indent="-91440" algn="l" defTabSz="914400" rtl="0" eaLnBrk="1" fontAlgn="auto" latinLnBrk="0" hangingPunct="1">
              <a:lnSpc>
                <a:spcPct val="100000"/>
              </a:lnSpc>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Offers scalable simulations, such as virtual IoT devices.</a:t>
            </a:r>
          </a:p>
          <a:p>
            <a:pPr marL="91440" marR="0" lvl="0" indent="-91440" algn="l" defTabSz="914400" rtl="0" eaLnBrk="1" fontAlgn="auto" latinLnBrk="0" hangingPunct="1">
              <a:lnSpc>
                <a:spcPct val="100000"/>
              </a:lnSpc>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Enables remote testing without dependency on physical devices.</a:t>
            </a:r>
          </a:p>
          <a:p>
            <a:pPr marL="91440" marR="0" lvl="0" indent="-91440" algn="l" defTabSz="914400" rtl="0" eaLnBrk="1" fontAlgn="auto" latinLnBrk="0" hangingPunct="1">
              <a:lnSpc>
                <a:spcPct val="100000"/>
              </a:lnSpc>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Lowers overall testing costs.</a:t>
            </a:r>
          </a:p>
        </p:txBody>
      </p:sp>
      <p:grpSp>
        <p:nvGrpSpPr>
          <p:cNvPr id="70" name="Group 69">
            <a:extLst>
              <a:ext uri="{FF2B5EF4-FFF2-40B4-BE49-F238E27FC236}">
                <a16:creationId xmlns:a16="http://schemas.microsoft.com/office/drawing/2014/main" id="{F8462012-EDD3-2F68-3F5C-03ADFF97F44F}"/>
              </a:ext>
            </a:extLst>
          </p:cNvPr>
          <p:cNvGrpSpPr/>
          <p:nvPr/>
        </p:nvGrpSpPr>
        <p:grpSpPr>
          <a:xfrm>
            <a:off x="3780257" y="3802263"/>
            <a:ext cx="2834640" cy="2440739"/>
            <a:chOff x="3457252" y="3802263"/>
            <a:chExt cx="2834640" cy="2440739"/>
          </a:xfrm>
        </p:grpSpPr>
        <p:pic>
          <p:nvPicPr>
            <p:cNvPr id="48" name="Picture 47">
              <a:extLst>
                <a:ext uri="{FF2B5EF4-FFF2-40B4-BE49-F238E27FC236}">
                  <a16:creationId xmlns:a16="http://schemas.microsoft.com/office/drawing/2014/main" id="{88A67772-EBC2-A761-0C75-ECE3E34B5860}"/>
                </a:ext>
              </a:extLst>
            </p:cNvPr>
            <p:cNvPicPr>
              <a:picLocks noChangeAspect="1"/>
            </p:cNvPicPr>
            <p:nvPr/>
          </p:nvPicPr>
          <p:blipFill>
            <a:blip r:embed="rId3"/>
            <a:stretch>
              <a:fillRect/>
            </a:stretch>
          </p:blipFill>
          <p:spPr>
            <a:xfrm>
              <a:off x="3457252" y="3802263"/>
              <a:ext cx="2834640" cy="2440739"/>
            </a:xfrm>
            <a:prstGeom prst="rect">
              <a:avLst/>
            </a:prstGeom>
          </p:spPr>
        </p:pic>
        <p:pic>
          <p:nvPicPr>
            <p:cNvPr id="50" name="Picture 49">
              <a:extLst>
                <a:ext uri="{FF2B5EF4-FFF2-40B4-BE49-F238E27FC236}">
                  <a16:creationId xmlns:a16="http://schemas.microsoft.com/office/drawing/2014/main" id="{D24AB62F-6F18-9705-2D1D-D1BA96A51299}"/>
                </a:ext>
              </a:extLst>
            </p:cNvPr>
            <p:cNvPicPr>
              <a:picLocks noChangeAspect="1"/>
            </p:cNvPicPr>
            <p:nvPr/>
          </p:nvPicPr>
          <p:blipFill>
            <a:blip r:embed="rId4"/>
            <a:stretch>
              <a:fillRect/>
            </a:stretch>
          </p:blipFill>
          <p:spPr>
            <a:xfrm>
              <a:off x="3637833" y="4410634"/>
              <a:ext cx="457200" cy="457200"/>
            </a:xfrm>
            <a:prstGeom prst="rect">
              <a:avLst/>
            </a:prstGeom>
          </p:spPr>
        </p:pic>
        <p:pic>
          <p:nvPicPr>
            <p:cNvPr id="51" name="Picture 50">
              <a:extLst>
                <a:ext uri="{FF2B5EF4-FFF2-40B4-BE49-F238E27FC236}">
                  <a16:creationId xmlns:a16="http://schemas.microsoft.com/office/drawing/2014/main" id="{A060B645-92EF-B06D-5DD1-3C12AA433A55}"/>
                </a:ext>
              </a:extLst>
            </p:cNvPr>
            <p:cNvPicPr>
              <a:picLocks noChangeAspect="1"/>
            </p:cNvPicPr>
            <p:nvPr/>
          </p:nvPicPr>
          <p:blipFill>
            <a:blip r:embed="rId5"/>
            <a:stretch>
              <a:fillRect/>
            </a:stretch>
          </p:blipFill>
          <p:spPr>
            <a:xfrm>
              <a:off x="4645972" y="3953434"/>
              <a:ext cx="457200" cy="457200"/>
            </a:xfrm>
            <a:prstGeom prst="rect">
              <a:avLst/>
            </a:prstGeom>
          </p:spPr>
        </p:pic>
        <p:pic>
          <p:nvPicPr>
            <p:cNvPr id="52" name="Picture 51">
              <a:extLst>
                <a:ext uri="{FF2B5EF4-FFF2-40B4-BE49-F238E27FC236}">
                  <a16:creationId xmlns:a16="http://schemas.microsoft.com/office/drawing/2014/main" id="{44072245-820B-0966-B667-0FABC07FD45A}"/>
                </a:ext>
              </a:extLst>
            </p:cNvPr>
            <p:cNvPicPr>
              <a:picLocks noChangeAspect="1"/>
            </p:cNvPicPr>
            <p:nvPr/>
          </p:nvPicPr>
          <p:blipFill>
            <a:blip r:embed="rId6"/>
            <a:stretch>
              <a:fillRect/>
            </a:stretch>
          </p:blipFill>
          <p:spPr>
            <a:xfrm>
              <a:off x="5575192" y="4419702"/>
              <a:ext cx="548640" cy="548640"/>
            </a:xfrm>
            <a:prstGeom prst="rect">
              <a:avLst/>
            </a:prstGeom>
          </p:spPr>
        </p:pic>
        <p:pic>
          <p:nvPicPr>
            <p:cNvPr id="53" name="Picture 52">
              <a:extLst>
                <a:ext uri="{FF2B5EF4-FFF2-40B4-BE49-F238E27FC236}">
                  <a16:creationId xmlns:a16="http://schemas.microsoft.com/office/drawing/2014/main" id="{C2E62807-2EB8-CD4A-60B3-C3FA257924FD}"/>
                </a:ext>
              </a:extLst>
            </p:cNvPr>
            <p:cNvPicPr>
              <a:picLocks noChangeAspect="1"/>
            </p:cNvPicPr>
            <p:nvPr/>
          </p:nvPicPr>
          <p:blipFill>
            <a:blip r:embed="rId7"/>
            <a:stretch>
              <a:fillRect/>
            </a:stretch>
          </p:blipFill>
          <p:spPr>
            <a:xfrm>
              <a:off x="4504840" y="5235096"/>
              <a:ext cx="731520" cy="731520"/>
            </a:xfrm>
            <a:prstGeom prst="rect">
              <a:avLst/>
            </a:prstGeom>
          </p:spPr>
        </p:pic>
        <p:sp>
          <p:nvSpPr>
            <p:cNvPr id="54" name="TextBox 53">
              <a:extLst>
                <a:ext uri="{FF2B5EF4-FFF2-40B4-BE49-F238E27FC236}">
                  <a16:creationId xmlns:a16="http://schemas.microsoft.com/office/drawing/2014/main" id="{AD6D2F95-C382-680C-EA05-D1CE78579B17}"/>
                </a:ext>
              </a:extLst>
            </p:cNvPr>
            <p:cNvSpPr txBox="1"/>
            <p:nvPr/>
          </p:nvSpPr>
          <p:spPr>
            <a:xfrm>
              <a:off x="4355376" y="5030194"/>
              <a:ext cx="1038392" cy="995666"/>
            </a:xfrm>
            <a:prstGeom prst="rect">
              <a:avLst/>
            </a:prstGeom>
            <a:noFill/>
          </p:spPr>
          <p:txBody>
            <a:bodyPr wrap="square" rtlCol="0">
              <a:prstTxWarp prst="textCircle">
                <a:avLst>
                  <a:gd name="adj" fmla="val 10836369"/>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APPLICATION UNDER TEST</a:t>
              </a:r>
            </a:p>
          </p:txBody>
        </p:sp>
      </p:grpSp>
      <p:grpSp>
        <p:nvGrpSpPr>
          <p:cNvPr id="9" name="Group 8">
            <a:extLst>
              <a:ext uri="{FF2B5EF4-FFF2-40B4-BE49-F238E27FC236}">
                <a16:creationId xmlns:a16="http://schemas.microsoft.com/office/drawing/2014/main" id="{D656F780-2525-A3C4-7679-BD9159D84EFF}"/>
              </a:ext>
            </a:extLst>
          </p:cNvPr>
          <p:cNvGrpSpPr/>
          <p:nvPr/>
        </p:nvGrpSpPr>
        <p:grpSpPr>
          <a:xfrm>
            <a:off x="1825217" y="1849121"/>
            <a:ext cx="1737360" cy="1044372"/>
            <a:chOff x="1700526" y="1849121"/>
            <a:chExt cx="1737360" cy="1044372"/>
          </a:xfrm>
        </p:grpSpPr>
        <p:sp>
          <p:nvSpPr>
            <p:cNvPr id="7" name="Freeform: Shape 6">
              <a:extLst>
                <a:ext uri="{FF2B5EF4-FFF2-40B4-BE49-F238E27FC236}">
                  <a16:creationId xmlns:a16="http://schemas.microsoft.com/office/drawing/2014/main" id="{9FD36EAA-6204-686C-8077-8B418423637D}"/>
                </a:ext>
              </a:extLst>
            </p:cNvPr>
            <p:cNvSpPr/>
            <p:nvPr/>
          </p:nvSpPr>
          <p:spPr>
            <a:xfrm>
              <a:off x="1700526" y="1979093"/>
              <a:ext cx="1737360" cy="914400"/>
            </a:xfrm>
            <a:custGeom>
              <a:avLst/>
              <a:gdLst>
                <a:gd name="connsiteX0" fmla="*/ 751976 w 1714854"/>
                <a:gd name="connsiteY0" fmla="*/ 0 h 957854"/>
                <a:gd name="connsiteX1" fmla="*/ 1061032 w 1714854"/>
                <a:gd name="connsiteY1" fmla="*/ 164323 h 957854"/>
                <a:gd name="connsiteX2" fmla="*/ 1086002 w 1714854"/>
                <a:gd name="connsiteY2" fmla="*/ 210328 h 957854"/>
                <a:gd name="connsiteX3" fmla="*/ 1086591 w 1714854"/>
                <a:gd name="connsiteY3" fmla="*/ 210145 h 957854"/>
                <a:gd name="connsiteX4" fmla="*/ 1145784 w 1714854"/>
                <a:gd name="connsiteY4" fmla="*/ 204178 h 957854"/>
                <a:gd name="connsiteX5" fmla="*/ 1389334 w 1714854"/>
                <a:gd name="connsiteY5" fmla="*/ 333672 h 957854"/>
                <a:gd name="connsiteX6" fmla="*/ 1410186 w 1714854"/>
                <a:gd name="connsiteY6" fmla="*/ 372089 h 957854"/>
                <a:gd name="connsiteX7" fmla="*/ 1421143 w 1714854"/>
                <a:gd name="connsiteY7" fmla="*/ 370432 h 957854"/>
                <a:gd name="connsiteX8" fmla="*/ 1714854 w 1714854"/>
                <a:gd name="connsiteY8" fmla="*/ 664143 h 957854"/>
                <a:gd name="connsiteX9" fmla="*/ 1421143 w 1714854"/>
                <a:gd name="connsiteY9" fmla="*/ 957854 h 957854"/>
                <a:gd name="connsiteX10" fmla="*/ 1403675 w 1714854"/>
                <a:gd name="connsiteY10" fmla="*/ 956093 h 957854"/>
                <a:gd name="connsiteX11" fmla="*/ 371705 w 1714854"/>
                <a:gd name="connsiteY11" fmla="*/ 956093 h 957854"/>
                <a:gd name="connsiteX12" fmla="*/ 354236 w 1714854"/>
                <a:gd name="connsiteY12" fmla="*/ 957854 h 957854"/>
                <a:gd name="connsiteX13" fmla="*/ 336767 w 1714854"/>
                <a:gd name="connsiteY13" fmla="*/ 956093 h 957854"/>
                <a:gd name="connsiteX14" fmla="*/ 334575 w 1714854"/>
                <a:gd name="connsiteY14" fmla="*/ 956093 h 957854"/>
                <a:gd name="connsiteX15" fmla="*/ 334575 w 1714854"/>
                <a:gd name="connsiteY15" fmla="*/ 955872 h 957854"/>
                <a:gd name="connsiteX16" fmla="*/ 282845 w 1714854"/>
                <a:gd name="connsiteY16" fmla="*/ 950657 h 957854"/>
                <a:gd name="connsiteX17" fmla="*/ 0 w 1714854"/>
                <a:gd name="connsiteY17" fmla="*/ 603618 h 957854"/>
                <a:gd name="connsiteX18" fmla="*/ 354236 w 1714854"/>
                <a:gd name="connsiteY18" fmla="*/ 249382 h 957854"/>
                <a:gd name="connsiteX19" fmla="*/ 400363 w 1714854"/>
                <a:gd name="connsiteY19" fmla="*/ 254032 h 957854"/>
                <a:gd name="connsiteX20" fmla="*/ 408558 w 1714854"/>
                <a:gd name="connsiteY20" fmla="*/ 227633 h 957854"/>
                <a:gd name="connsiteX21" fmla="*/ 751976 w 1714854"/>
                <a:gd name="connsiteY21" fmla="*/ 0 h 9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854" h="957854">
                  <a:moveTo>
                    <a:pt x="751976" y="0"/>
                  </a:moveTo>
                  <a:cubicBezTo>
                    <a:pt x="880627" y="0"/>
                    <a:pt x="994053" y="65182"/>
                    <a:pt x="1061032" y="164323"/>
                  </a:cubicBezTo>
                  <a:lnTo>
                    <a:pt x="1086002" y="210328"/>
                  </a:lnTo>
                  <a:lnTo>
                    <a:pt x="1086591" y="210145"/>
                  </a:lnTo>
                  <a:cubicBezTo>
                    <a:pt x="1105711" y="206233"/>
                    <a:pt x="1125508" y="204178"/>
                    <a:pt x="1145784" y="204178"/>
                  </a:cubicBezTo>
                  <a:cubicBezTo>
                    <a:pt x="1247167" y="204178"/>
                    <a:pt x="1336552" y="255545"/>
                    <a:pt x="1389334" y="333672"/>
                  </a:cubicBezTo>
                  <a:lnTo>
                    <a:pt x="1410186" y="372089"/>
                  </a:lnTo>
                  <a:lnTo>
                    <a:pt x="1421143" y="370432"/>
                  </a:lnTo>
                  <a:cubicBezTo>
                    <a:pt x="1583355" y="370432"/>
                    <a:pt x="1714854" y="501931"/>
                    <a:pt x="1714854" y="664143"/>
                  </a:cubicBezTo>
                  <a:cubicBezTo>
                    <a:pt x="1714854" y="826355"/>
                    <a:pt x="1583355" y="957854"/>
                    <a:pt x="1421143" y="957854"/>
                  </a:cubicBezTo>
                  <a:lnTo>
                    <a:pt x="1403675" y="956093"/>
                  </a:lnTo>
                  <a:lnTo>
                    <a:pt x="371705" y="956093"/>
                  </a:lnTo>
                  <a:lnTo>
                    <a:pt x="354236" y="957854"/>
                  </a:lnTo>
                  <a:lnTo>
                    <a:pt x="336767" y="956093"/>
                  </a:lnTo>
                  <a:lnTo>
                    <a:pt x="334575" y="956093"/>
                  </a:lnTo>
                  <a:lnTo>
                    <a:pt x="334575" y="955872"/>
                  </a:lnTo>
                  <a:lnTo>
                    <a:pt x="282845" y="950657"/>
                  </a:lnTo>
                  <a:cubicBezTo>
                    <a:pt x="121426" y="917626"/>
                    <a:pt x="0" y="774802"/>
                    <a:pt x="0" y="603618"/>
                  </a:cubicBezTo>
                  <a:cubicBezTo>
                    <a:pt x="0" y="407979"/>
                    <a:pt x="158597" y="249382"/>
                    <a:pt x="354236" y="249382"/>
                  </a:cubicBezTo>
                  <a:lnTo>
                    <a:pt x="400363" y="254032"/>
                  </a:lnTo>
                  <a:lnTo>
                    <a:pt x="408558" y="227633"/>
                  </a:lnTo>
                  <a:cubicBezTo>
                    <a:pt x="465138" y="93863"/>
                    <a:pt x="597596" y="0"/>
                    <a:pt x="751976" y="0"/>
                  </a:cubicBezTo>
                  <a:close/>
                </a:path>
              </a:pathLst>
            </a:custGeom>
            <a:gradFill flip="none" rotWithShape="1">
              <a:gsLst>
                <a:gs pos="0">
                  <a:srgbClr val="E6E5E3"/>
                </a:gs>
                <a:gs pos="67282">
                  <a:schemeClr val="bg1"/>
                </a:gs>
                <a:gs pos="43000">
                  <a:srgbClr val="FFFFFF"/>
                </a:gs>
                <a:gs pos="100000">
                  <a:srgbClr val="E7E3E6"/>
                </a:gs>
              </a:gsLst>
              <a:lin ang="0" scaled="1"/>
              <a:tileRect/>
            </a:gradFill>
            <a:ln>
              <a:gradFill>
                <a:gsLst>
                  <a:gs pos="0">
                    <a:schemeClr val="bg1">
                      <a:lumMod val="95000"/>
                    </a:schemeClr>
                  </a:gs>
                  <a:gs pos="47000">
                    <a:schemeClr val="bg1"/>
                  </a:gs>
                  <a:gs pos="100000">
                    <a:schemeClr val="bg1">
                      <a:lumMod val="85000"/>
                    </a:schemeClr>
                  </a:gs>
                </a:gsLst>
                <a:lin ang="5400000" scaled="1"/>
              </a:gradFill>
            </a:ln>
            <a:effectLst>
              <a:outerShdw blurRad="508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3FE2694-EC57-A629-0F30-89F4620186A4}"/>
                </a:ext>
              </a:extLst>
            </p:cNvPr>
            <p:cNvSpPr/>
            <p:nvPr/>
          </p:nvSpPr>
          <p:spPr>
            <a:xfrm>
              <a:off x="2538031" y="1849121"/>
              <a:ext cx="822960" cy="457200"/>
            </a:xfrm>
            <a:custGeom>
              <a:avLst/>
              <a:gdLst>
                <a:gd name="connsiteX0" fmla="*/ 751976 w 1714854"/>
                <a:gd name="connsiteY0" fmla="*/ 0 h 957854"/>
                <a:gd name="connsiteX1" fmla="*/ 1061032 w 1714854"/>
                <a:gd name="connsiteY1" fmla="*/ 164323 h 957854"/>
                <a:gd name="connsiteX2" fmla="*/ 1086002 w 1714854"/>
                <a:gd name="connsiteY2" fmla="*/ 210328 h 957854"/>
                <a:gd name="connsiteX3" fmla="*/ 1086591 w 1714854"/>
                <a:gd name="connsiteY3" fmla="*/ 210145 h 957854"/>
                <a:gd name="connsiteX4" fmla="*/ 1145784 w 1714854"/>
                <a:gd name="connsiteY4" fmla="*/ 204178 h 957854"/>
                <a:gd name="connsiteX5" fmla="*/ 1389334 w 1714854"/>
                <a:gd name="connsiteY5" fmla="*/ 333672 h 957854"/>
                <a:gd name="connsiteX6" fmla="*/ 1410186 w 1714854"/>
                <a:gd name="connsiteY6" fmla="*/ 372089 h 957854"/>
                <a:gd name="connsiteX7" fmla="*/ 1421143 w 1714854"/>
                <a:gd name="connsiteY7" fmla="*/ 370432 h 957854"/>
                <a:gd name="connsiteX8" fmla="*/ 1714854 w 1714854"/>
                <a:gd name="connsiteY8" fmla="*/ 664143 h 957854"/>
                <a:gd name="connsiteX9" fmla="*/ 1421143 w 1714854"/>
                <a:gd name="connsiteY9" fmla="*/ 957854 h 957854"/>
                <a:gd name="connsiteX10" fmla="*/ 1403675 w 1714854"/>
                <a:gd name="connsiteY10" fmla="*/ 956093 h 957854"/>
                <a:gd name="connsiteX11" fmla="*/ 371705 w 1714854"/>
                <a:gd name="connsiteY11" fmla="*/ 956093 h 957854"/>
                <a:gd name="connsiteX12" fmla="*/ 354236 w 1714854"/>
                <a:gd name="connsiteY12" fmla="*/ 957854 h 957854"/>
                <a:gd name="connsiteX13" fmla="*/ 336767 w 1714854"/>
                <a:gd name="connsiteY13" fmla="*/ 956093 h 957854"/>
                <a:gd name="connsiteX14" fmla="*/ 334575 w 1714854"/>
                <a:gd name="connsiteY14" fmla="*/ 956093 h 957854"/>
                <a:gd name="connsiteX15" fmla="*/ 334575 w 1714854"/>
                <a:gd name="connsiteY15" fmla="*/ 955872 h 957854"/>
                <a:gd name="connsiteX16" fmla="*/ 282845 w 1714854"/>
                <a:gd name="connsiteY16" fmla="*/ 950657 h 957854"/>
                <a:gd name="connsiteX17" fmla="*/ 0 w 1714854"/>
                <a:gd name="connsiteY17" fmla="*/ 603618 h 957854"/>
                <a:gd name="connsiteX18" fmla="*/ 354236 w 1714854"/>
                <a:gd name="connsiteY18" fmla="*/ 249382 h 957854"/>
                <a:gd name="connsiteX19" fmla="*/ 400363 w 1714854"/>
                <a:gd name="connsiteY19" fmla="*/ 254032 h 957854"/>
                <a:gd name="connsiteX20" fmla="*/ 408558 w 1714854"/>
                <a:gd name="connsiteY20" fmla="*/ 227633 h 957854"/>
                <a:gd name="connsiteX21" fmla="*/ 751976 w 1714854"/>
                <a:gd name="connsiteY21" fmla="*/ 0 h 9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854" h="957854">
                  <a:moveTo>
                    <a:pt x="751976" y="0"/>
                  </a:moveTo>
                  <a:cubicBezTo>
                    <a:pt x="880627" y="0"/>
                    <a:pt x="994053" y="65182"/>
                    <a:pt x="1061032" y="164323"/>
                  </a:cubicBezTo>
                  <a:lnTo>
                    <a:pt x="1086002" y="210328"/>
                  </a:lnTo>
                  <a:lnTo>
                    <a:pt x="1086591" y="210145"/>
                  </a:lnTo>
                  <a:cubicBezTo>
                    <a:pt x="1105711" y="206233"/>
                    <a:pt x="1125508" y="204178"/>
                    <a:pt x="1145784" y="204178"/>
                  </a:cubicBezTo>
                  <a:cubicBezTo>
                    <a:pt x="1247167" y="204178"/>
                    <a:pt x="1336552" y="255545"/>
                    <a:pt x="1389334" y="333672"/>
                  </a:cubicBezTo>
                  <a:lnTo>
                    <a:pt x="1410186" y="372089"/>
                  </a:lnTo>
                  <a:lnTo>
                    <a:pt x="1421143" y="370432"/>
                  </a:lnTo>
                  <a:cubicBezTo>
                    <a:pt x="1583355" y="370432"/>
                    <a:pt x="1714854" y="501931"/>
                    <a:pt x="1714854" y="664143"/>
                  </a:cubicBezTo>
                  <a:cubicBezTo>
                    <a:pt x="1714854" y="826355"/>
                    <a:pt x="1583355" y="957854"/>
                    <a:pt x="1421143" y="957854"/>
                  </a:cubicBezTo>
                  <a:lnTo>
                    <a:pt x="1403675" y="956093"/>
                  </a:lnTo>
                  <a:lnTo>
                    <a:pt x="371705" y="956093"/>
                  </a:lnTo>
                  <a:lnTo>
                    <a:pt x="354236" y="957854"/>
                  </a:lnTo>
                  <a:lnTo>
                    <a:pt x="336767" y="956093"/>
                  </a:lnTo>
                  <a:lnTo>
                    <a:pt x="334575" y="956093"/>
                  </a:lnTo>
                  <a:lnTo>
                    <a:pt x="334575" y="955872"/>
                  </a:lnTo>
                  <a:lnTo>
                    <a:pt x="282845" y="950657"/>
                  </a:lnTo>
                  <a:cubicBezTo>
                    <a:pt x="121426" y="917626"/>
                    <a:pt x="0" y="774802"/>
                    <a:pt x="0" y="603618"/>
                  </a:cubicBezTo>
                  <a:cubicBezTo>
                    <a:pt x="0" y="407979"/>
                    <a:pt x="158597" y="249382"/>
                    <a:pt x="354236" y="249382"/>
                  </a:cubicBezTo>
                  <a:lnTo>
                    <a:pt x="400363" y="254032"/>
                  </a:lnTo>
                  <a:lnTo>
                    <a:pt x="408558" y="227633"/>
                  </a:lnTo>
                  <a:cubicBezTo>
                    <a:pt x="465138" y="93863"/>
                    <a:pt x="597596" y="0"/>
                    <a:pt x="751976" y="0"/>
                  </a:cubicBezTo>
                  <a:close/>
                </a:path>
              </a:pathLst>
            </a:custGeom>
            <a:gradFill flip="none" rotWithShape="1">
              <a:gsLst>
                <a:gs pos="0">
                  <a:srgbClr val="A0CDEC"/>
                </a:gs>
                <a:gs pos="67282">
                  <a:srgbClr val="C8E5F8"/>
                </a:gs>
                <a:gs pos="100000">
                  <a:srgbClr val="AAD3EF"/>
                </a:gs>
              </a:gsLst>
              <a:lin ang="0" scaled="1"/>
              <a:tileRect/>
            </a:gradFill>
            <a:ln>
              <a:gradFill>
                <a:gsLst>
                  <a:gs pos="0">
                    <a:srgbClr val="C8E5F8"/>
                  </a:gs>
                  <a:gs pos="47000">
                    <a:schemeClr val="bg1"/>
                  </a:gs>
                  <a:gs pos="100000">
                    <a:srgbClr val="A0CDEC"/>
                  </a:gs>
                </a:gsLst>
                <a:lin ang="5400000" scaled="1"/>
              </a:gradFill>
            </a:ln>
            <a:effectLst>
              <a:outerShdw blurRad="508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 name="Picture 70" descr="Logo&#10;&#10;Description automatically generated">
              <a:extLst>
                <a:ext uri="{FF2B5EF4-FFF2-40B4-BE49-F238E27FC236}">
                  <a16:creationId xmlns:a16="http://schemas.microsoft.com/office/drawing/2014/main" id="{98DCBDCE-7276-573B-7C7C-7A72F6BF75B6}"/>
                </a:ext>
              </a:extLst>
            </p:cNvPr>
            <p:cNvPicPr>
              <a:picLocks noChangeAspect="1"/>
            </p:cNvPicPr>
            <p:nvPr/>
          </p:nvPicPr>
          <p:blipFill rotWithShape="1">
            <a:blip r:embed="rId8">
              <a:extLst>
                <a:ext uri="{28A0092B-C50C-407E-A947-70E740481C1C}">
                  <a14:useLocalDpi xmlns:a14="http://schemas.microsoft.com/office/drawing/2010/main" val="0"/>
                </a:ext>
              </a:extLst>
            </a:blip>
            <a:srcRect l="14077" t="21286" r="18620" b="23786"/>
            <a:stretch/>
          </p:blipFill>
          <p:spPr>
            <a:xfrm>
              <a:off x="1806568" y="2467405"/>
              <a:ext cx="729408" cy="317452"/>
            </a:xfrm>
            <a:prstGeom prst="rect">
              <a:avLst/>
            </a:prstGeom>
          </p:spPr>
        </p:pic>
        <p:pic>
          <p:nvPicPr>
            <p:cNvPr id="97" name="Picture 96" descr="Logo&#10;&#10;Description automatically generated with medium confidence">
              <a:extLst>
                <a:ext uri="{FF2B5EF4-FFF2-40B4-BE49-F238E27FC236}">
                  <a16:creationId xmlns:a16="http://schemas.microsoft.com/office/drawing/2014/main" id="{C41E2DE2-0AA5-F32E-9841-32A8B2367A87}"/>
                </a:ext>
              </a:extLst>
            </p:cNvPr>
            <p:cNvPicPr>
              <a:picLocks noChangeAspect="1"/>
            </p:cNvPicPr>
            <p:nvPr/>
          </p:nvPicPr>
          <p:blipFill rotWithShape="1">
            <a:blip r:embed="rId9">
              <a:extLst>
                <a:ext uri="{28A0092B-C50C-407E-A947-70E740481C1C}">
                  <a14:useLocalDpi xmlns:a14="http://schemas.microsoft.com/office/drawing/2010/main" val="0"/>
                </a:ext>
              </a:extLst>
            </a:blip>
            <a:srcRect t="34630" b="34523"/>
            <a:stretch/>
          </p:blipFill>
          <p:spPr>
            <a:xfrm>
              <a:off x="2081732" y="2161925"/>
              <a:ext cx="1097280" cy="203178"/>
            </a:xfrm>
            <a:prstGeom prst="rect">
              <a:avLst/>
            </a:prstGeom>
          </p:spPr>
        </p:pic>
        <p:pic>
          <p:nvPicPr>
            <p:cNvPr id="98" name="Picture 97" descr="Logo, icon&#10;&#10;Description automatically generated">
              <a:extLst>
                <a:ext uri="{FF2B5EF4-FFF2-40B4-BE49-F238E27FC236}">
                  <a16:creationId xmlns:a16="http://schemas.microsoft.com/office/drawing/2014/main" id="{BE8F4C6D-0725-A1EB-58B1-3C2F7E699E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5349" y="2324200"/>
              <a:ext cx="623181" cy="449159"/>
            </a:xfrm>
            <a:prstGeom prst="rect">
              <a:avLst/>
            </a:prstGeom>
          </p:spPr>
        </p:pic>
      </p:grpSp>
      <p:sp>
        <p:nvSpPr>
          <p:cNvPr id="10" name="Freeform: Shape 9">
            <a:extLst>
              <a:ext uri="{FF2B5EF4-FFF2-40B4-BE49-F238E27FC236}">
                <a16:creationId xmlns:a16="http://schemas.microsoft.com/office/drawing/2014/main" id="{0FD5962B-D2B9-DFA6-B57E-73E7CBC39205}"/>
              </a:ext>
            </a:extLst>
          </p:cNvPr>
          <p:cNvSpPr>
            <a:spLocks noChangeAspect="1"/>
          </p:cNvSpPr>
          <p:nvPr/>
        </p:nvSpPr>
        <p:spPr>
          <a:xfrm>
            <a:off x="1096388" y="4418501"/>
            <a:ext cx="1828800" cy="945989"/>
          </a:xfrm>
          <a:custGeom>
            <a:avLst/>
            <a:gdLst>
              <a:gd name="connsiteX0" fmla="*/ 751976 w 1714854"/>
              <a:gd name="connsiteY0" fmla="*/ 0 h 957854"/>
              <a:gd name="connsiteX1" fmla="*/ 1061032 w 1714854"/>
              <a:gd name="connsiteY1" fmla="*/ 164323 h 957854"/>
              <a:gd name="connsiteX2" fmla="*/ 1086002 w 1714854"/>
              <a:gd name="connsiteY2" fmla="*/ 210328 h 957854"/>
              <a:gd name="connsiteX3" fmla="*/ 1086591 w 1714854"/>
              <a:gd name="connsiteY3" fmla="*/ 210145 h 957854"/>
              <a:gd name="connsiteX4" fmla="*/ 1145784 w 1714854"/>
              <a:gd name="connsiteY4" fmla="*/ 204178 h 957854"/>
              <a:gd name="connsiteX5" fmla="*/ 1389334 w 1714854"/>
              <a:gd name="connsiteY5" fmla="*/ 333672 h 957854"/>
              <a:gd name="connsiteX6" fmla="*/ 1410186 w 1714854"/>
              <a:gd name="connsiteY6" fmla="*/ 372089 h 957854"/>
              <a:gd name="connsiteX7" fmla="*/ 1421143 w 1714854"/>
              <a:gd name="connsiteY7" fmla="*/ 370432 h 957854"/>
              <a:gd name="connsiteX8" fmla="*/ 1714854 w 1714854"/>
              <a:gd name="connsiteY8" fmla="*/ 664143 h 957854"/>
              <a:gd name="connsiteX9" fmla="*/ 1421143 w 1714854"/>
              <a:gd name="connsiteY9" fmla="*/ 957854 h 957854"/>
              <a:gd name="connsiteX10" fmla="*/ 1403675 w 1714854"/>
              <a:gd name="connsiteY10" fmla="*/ 956093 h 957854"/>
              <a:gd name="connsiteX11" fmla="*/ 371705 w 1714854"/>
              <a:gd name="connsiteY11" fmla="*/ 956093 h 957854"/>
              <a:gd name="connsiteX12" fmla="*/ 354236 w 1714854"/>
              <a:gd name="connsiteY12" fmla="*/ 957854 h 957854"/>
              <a:gd name="connsiteX13" fmla="*/ 336767 w 1714854"/>
              <a:gd name="connsiteY13" fmla="*/ 956093 h 957854"/>
              <a:gd name="connsiteX14" fmla="*/ 334575 w 1714854"/>
              <a:gd name="connsiteY14" fmla="*/ 956093 h 957854"/>
              <a:gd name="connsiteX15" fmla="*/ 334575 w 1714854"/>
              <a:gd name="connsiteY15" fmla="*/ 955872 h 957854"/>
              <a:gd name="connsiteX16" fmla="*/ 282845 w 1714854"/>
              <a:gd name="connsiteY16" fmla="*/ 950657 h 957854"/>
              <a:gd name="connsiteX17" fmla="*/ 0 w 1714854"/>
              <a:gd name="connsiteY17" fmla="*/ 603618 h 957854"/>
              <a:gd name="connsiteX18" fmla="*/ 354236 w 1714854"/>
              <a:gd name="connsiteY18" fmla="*/ 249382 h 957854"/>
              <a:gd name="connsiteX19" fmla="*/ 400363 w 1714854"/>
              <a:gd name="connsiteY19" fmla="*/ 254032 h 957854"/>
              <a:gd name="connsiteX20" fmla="*/ 408558 w 1714854"/>
              <a:gd name="connsiteY20" fmla="*/ 227633 h 957854"/>
              <a:gd name="connsiteX21" fmla="*/ 751976 w 1714854"/>
              <a:gd name="connsiteY21" fmla="*/ 0 h 9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854" h="957854">
                <a:moveTo>
                  <a:pt x="751976" y="0"/>
                </a:moveTo>
                <a:cubicBezTo>
                  <a:pt x="880627" y="0"/>
                  <a:pt x="994053" y="65182"/>
                  <a:pt x="1061032" y="164323"/>
                </a:cubicBezTo>
                <a:lnTo>
                  <a:pt x="1086002" y="210328"/>
                </a:lnTo>
                <a:lnTo>
                  <a:pt x="1086591" y="210145"/>
                </a:lnTo>
                <a:cubicBezTo>
                  <a:pt x="1105711" y="206233"/>
                  <a:pt x="1125508" y="204178"/>
                  <a:pt x="1145784" y="204178"/>
                </a:cubicBezTo>
                <a:cubicBezTo>
                  <a:pt x="1247167" y="204178"/>
                  <a:pt x="1336552" y="255545"/>
                  <a:pt x="1389334" y="333672"/>
                </a:cubicBezTo>
                <a:lnTo>
                  <a:pt x="1410186" y="372089"/>
                </a:lnTo>
                <a:lnTo>
                  <a:pt x="1421143" y="370432"/>
                </a:lnTo>
                <a:cubicBezTo>
                  <a:pt x="1583355" y="370432"/>
                  <a:pt x="1714854" y="501931"/>
                  <a:pt x="1714854" y="664143"/>
                </a:cubicBezTo>
                <a:cubicBezTo>
                  <a:pt x="1714854" y="826355"/>
                  <a:pt x="1583355" y="957854"/>
                  <a:pt x="1421143" y="957854"/>
                </a:cubicBezTo>
                <a:lnTo>
                  <a:pt x="1403675" y="956093"/>
                </a:lnTo>
                <a:lnTo>
                  <a:pt x="371705" y="956093"/>
                </a:lnTo>
                <a:lnTo>
                  <a:pt x="354236" y="957854"/>
                </a:lnTo>
                <a:lnTo>
                  <a:pt x="336767" y="956093"/>
                </a:lnTo>
                <a:lnTo>
                  <a:pt x="334575" y="956093"/>
                </a:lnTo>
                <a:lnTo>
                  <a:pt x="334575" y="955872"/>
                </a:lnTo>
                <a:lnTo>
                  <a:pt x="282845" y="950657"/>
                </a:lnTo>
                <a:cubicBezTo>
                  <a:pt x="121426" y="917626"/>
                  <a:pt x="0" y="774802"/>
                  <a:pt x="0" y="603618"/>
                </a:cubicBezTo>
                <a:cubicBezTo>
                  <a:pt x="0" y="407979"/>
                  <a:pt x="158597" y="249382"/>
                  <a:pt x="354236" y="249382"/>
                </a:cubicBezTo>
                <a:lnTo>
                  <a:pt x="400363" y="254032"/>
                </a:lnTo>
                <a:lnTo>
                  <a:pt x="408558" y="227633"/>
                </a:lnTo>
                <a:cubicBezTo>
                  <a:pt x="465138" y="93863"/>
                  <a:pt x="597596" y="0"/>
                  <a:pt x="751976" y="0"/>
                </a:cubicBezTo>
                <a:close/>
              </a:path>
            </a:pathLst>
          </a:custGeom>
          <a:gradFill flip="none" rotWithShape="1">
            <a:gsLst>
              <a:gs pos="0">
                <a:srgbClr val="A0CDEC"/>
              </a:gs>
              <a:gs pos="67282">
                <a:srgbClr val="C8E5F8"/>
              </a:gs>
              <a:gs pos="100000">
                <a:srgbClr val="AAD3EF"/>
              </a:gs>
            </a:gsLst>
            <a:lin ang="0" scaled="1"/>
            <a:tileRect/>
          </a:gradFill>
          <a:ln>
            <a:gradFill>
              <a:gsLst>
                <a:gs pos="0">
                  <a:srgbClr val="C8E5F8"/>
                </a:gs>
                <a:gs pos="47000">
                  <a:schemeClr val="bg1"/>
                </a:gs>
                <a:gs pos="100000">
                  <a:srgbClr val="A0CDEC"/>
                </a:gs>
              </a:gsLst>
              <a:lin ang="5400000" scaled="1"/>
            </a:gradFill>
          </a:ln>
          <a:effectLst>
            <a:outerShdw blurRad="508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AB29B76-3FE8-DFB1-D87C-629315E5D1DD}"/>
              </a:ext>
            </a:extLst>
          </p:cNvPr>
          <p:cNvSpPr txBox="1"/>
          <p:nvPr/>
        </p:nvSpPr>
        <p:spPr>
          <a:xfrm>
            <a:off x="1247458" y="4757053"/>
            <a:ext cx="1465035" cy="461665"/>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haroni" panose="02010803020104030203" pitchFamily="2" charset="-79"/>
                <a:ea typeface="+mn-ea"/>
                <a:cs typeface="Aharoni" panose="02010803020104030203" pitchFamily="2" charset="-79"/>
              </a:rPr>
              <a:t>Communication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haroni" panose="02010803020104030203" pitchFamily="2" charset="-79"/>
                <a:ea typeface="+mn-ea"/>
                <a:cs typeface="Aharoni" panose="02010803020104030203" pitchFamily="2" charset="-79"/>
              </a:rPr>
              <a:t>Channel </a:t>
            </a:r>
          </a:p>
        </p:txBody>
      </p:sp>
      <p:grpSp>
        <p:nvGrpSpPr>
          <p:cNvPr id="12" name="Group 11">
            <a:extLst>
              <a:ext uri="{FF2B5EF4-FFF2-40B4-BE49-F238E27FC236}">
                <a16:creationId xmlns:a16="http://schemas.microsoft.com/office/drawing/2014/main" id="{EFFADF63-1AE4-3BA1-558F-7531810D06D4}"/>
              </a:ext>
            </a:extLst>
          </p:cNvPr>
          <p:cNvGrpSpPr/>
          <p:nvPr/>
        </p:nvGrpSpPr>
        <p:grpSpPr>
          <a:xfrm rot="5400000">
            <a:off x="2705613" y="4922104"/>
            <a:ext cx="923180" cy="1994251"/>
            <a:chOff x="98939" y="4097205"/>
            <a:chExt cx="923180" cy="1798624"/>
          </a:xfrm>
        </p:grpSpPr>
        <p:sp>
          <p:nvSpPr>
            <p:cNvPr id="13" name="Rectangle: Rounded Corners 12">
              <a:extLst>
                <a:ext uri="{FF2B5EF4-FFF2-40B4-BE49-F238E27FC236}">
                  <a16:creationId xmlns:a16="http://schemas.microsoft.com/office/drawing/2014/main" id="{03F3E02D-FBE2-5CFB-D293-67064B135003}"/>
                </a:ext>
              </a:extLst>
            </p:cNvPr>
            <p:cNvSpPr/>
            <p:nvPr/>
          </p:nvSpPr>
          <p:spPr>
            <a:xfrm>
              <a:off x="395471" y="4097205"/>
              <a:ext cx="552125" cy="1798624"/>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4472C4">
                    <a:lumMod val="75000"/>
                  </a:srgb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97616C5-6745-3DBE-112D-40FF4B62F86B}"/>
                </a:ext>
              </a:extLst>
            </p:cNvPr>
            <p:cNvSpPr txBox="1"/>
            <p:nvPr/>
          </p:nvSpPr>
          <p:spPr>
            <a:xfrm>
              <a:off x="98939" y="4097205"/>
              <a:ext cx="400110" cy="1445270"/>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Legacy  Systems</a:t>
              </a:r>
            </a:p>
          </p:txBody>
        </p:sp>
        <p:pic>
          <p:nvPicPr>
            <p:cNvPr id="15" name="Picture 14" descr="Logo&#10;&#10;Description automatically generated">
              <a:extLst>
                <a:ext uri="{FF2B5EF4-FFF2-40B4-BE49-F238E27FC236}">
                  <a16:creationId xmlns:a16="http://schemas.microsoft.com/office/drawing/2014/main" id="{B8ADCCCF-DB49-D7D0-E75B-6F344DF015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238685" y="4357128"/>
              <a:ext cx="702348" cy="351174"/>
            </a:xfrm>
            <a:prstGeom prst="rect">
              <a:avLst/>
            </a:prstGeom>
          </p:spPr>
        </p:pic>
        <p:pic>
          <p:nvPicPr>
            <p:cNvPr id="16" name="Picture 15" descr="Logo&#10;&#10;Description automatically generated">
              <a:extLst>
                <a:ext uri="{FF2B5EF4-FFF2-40B4-BE49-F238E27FC236}">
                  <a16:creationId xmlns:a16="http://schemas.microsoft.com/office/drawing/2014/main" id="{7F9CD291-FDC4-D4D6-BA98-A21F1F1B1E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245210" y="5385950"/>
              <a:ext cx="663083" cy="346917"/>
            </a:xfrm>
            <a:prstGeom prst="rect">
              <a:avLst/>
            </a:prstGeom>
          </p:spPr>
        </p:pic>
        <p:pic>
          <p:nvPicPr>
            <p:cNvPr id="17" name="Picture 16" descr="Logo&#10;&#10;Description automatically generated">
              <a:extLst>
                <a:ext uri="{FF2B5EF4-FFF2-40B4-BE49-F238E27FC236}">
                  <a16:creationId xmlns:a16="http://schemas.microsoft.com/office/drawing/2014/main" id="{100BA29C-F48B-6602-F7B8-A88AEB81C69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602460" y="4848053"/>
              <a:ext cx="376484" cy="462834"/>
            </a:xfrm>
            <a:prstGeom prst="rect">
              <a:avLst/>
            </a:prstGeom>
          </p:spPr>
        </p:pic>
      </p:grpSp>
      <p:grpSp>
        <p:nvGrpSpPr>
          <p:cNvPr id="18" name="Group 17">
            <a:extLst>
              <a:ext uri="{FF2B5EF4-FFF2-40B4-BE49-F238E27FC236}">
                <a16:creationId xmlns:a16="http://schemas.microsoft.com/office/drawing/2014/main" id="{D364BE1D-939A-05D4-F875-1B44A36A5E6B}"/>
              </a:ext>
            </a:extLst>
          </p:cNvPr>
          <p:cNvGrpSpPr/>
          <p:nvPr/>
        </p:nvGrpSpPr>
        <p:grpSpPr>
          <a:xfrm>
            <a:off x="1085826" y="3625910"/>
            <a:ext cx="1936407" cy="919472"/>
            <a:chOff x="1245098" y="5247555"/>
            <a:chExt cx="1936407" cy="919472"/>
          </a:xfrm>
        </p:grpSpPr>
        <p:grpSp>
          <p:nvGrpSpPr>
            <p:cNvPr id="19" name="Group 18">
              <a:extLst>
                <a:ext uri="{FF2B5EF4-FFF2-40B4-BE49-F238E27FC236}">
                  <a16:creationId xmlns:a16="http://schemas.microsoft.com/office/drawing/2014/main" id="{E551CA9B-908C-4DEF-FEB0-E02F743FB44B}"/>
                </a:ext>
              </a:extLst>
            </p:cNvPr>
            <p:cNvGrpSpPr/>
            <p:nvPr/>
          </p:nvGrpSpPr>
          <p:grpSpPr>
            <a:xfrm>
              <a:off x="1245098" y="5260280"/>
              <a:ext cx="1870498" cy="855666"/>
              <a:chOff x="1151967" y="3972795"/>
              <a:chExt cx="1870498" cy="740217"/>
            </a:xfrm>
          </p:grpSpPr>
          <p:sp>
            <p:nvSpPr>
              <p:cNvPr id="22" name="Rectangle: Rounded Corners 21">
                <a:extLst>
                  <a:ext uri="{FF2B5EF4-FFF2-40B4-BE49-F238E27FC236}">
                    <a16:creationId xmlns:a16="http://schemas.microsoft.com/office/drawing/2014/main" id="{0553F269-1B01-D700-081F-33B72132527F}"/>
                  </a:ext>
                </a:extLst>
              </p:cNvPr>
              <p:cNvSpPr/>
              <p:nvPr/>
            </p:nvSpPr>
            <p:spPr>
              <a:xfrm>
                <a:off x="1151967" y="3972795"/>
                <a:ext cx="1870498" cy="740217"/>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4472C4">
                      <a:lumMod val="75000"/>
                    </a:srgbClr>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F73AFA7-A1EE-1A37-7CD0-C92DEDF6961B}"/>
                  </a:ext>
                </a:extLst>
              </p:cNvPr>
              <p:cNvPicPr>
                <a:picLocks noChangeAspect="1"/>
              </p:cNvPicPr>
              <p:nvPr/>
            </p:nvPicPr>
            <p:blipFill>
              <a:blip r:embed="rId14"/>
              <a:stretch>
                <a:fillRect/>
              </a:stretch>
            </p:blipFill>
            <p:spPr>
              <a:xfrm>
                <a:off x="1187588" y="4163915"/>
                <a:ext cx="1785095" cy="384537"/>
              </a:xfrm>
              <a:prstGeom prst="rect">
                <a:avLst/>
              </a:prstGeom>
              <a:ln>
                <a:noFill/>
              </a:ln>
              <a:effectLst/>
              <a:scene3d>
                <a:camera prst="orthographicFront">
                  <a:rot lat="0" lon="0" rev="0"/>
                </a:camera>
                <a:lightRig rig="contrasting" dir="t">
                  <a:rot lat="0" lon="0" rev="1500000"/>
                </a:lightRig>
              </a:scene3d>
              <a:sp3d prstMaterial="metal">
                <a:bevelT w="88900" h="88900"/>
              </a:sp3d>
            </p:spPr>
          </p:pic>
        </p:grpSp>
        <p:sp>
          <p:nvSpPr>
            <p:cNvPr id="20" name="TextBox 19">
              <a:extLst>
                <a:ext uri="{FF2B5EF4-FFF2-40B4-BE49-F238E27FC236}">
                  <a16:creationId xmlns:a16="http://schemas.microsoft.com/office/drawing/2014/main" id="{B201A4CE-4AD2-AA93-F819-4720CB0BB843}"/>
                </a:ext>
              </a:extLst>
            </p:cNvPr>
            <p:cNvSpPr txBox="1"/>
            <p:nvPr/>
          </p:nvSpPr>
          <p:spPr>
            <a:xfrm>
              <a:off x="1655064" y="5247555"/>
              <a:ext cx="1526441" cy="27699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MIDDLEWARE</a:t>
              </a:r>
            </a:p>
          </p:txBody>
        </p:sp>
        <p:sp>
          <p:nvSpPr>
            <p:cNvPr id="21" name="TextBox 20">
              <a:extLst>
                <a:ext uri="{FF2B5EF4-FFF2-40B4-BE49-F238E27FC236}">
                  <a16:creationId xmlns:a16="http://schemas.microsoft.com/office/drawing/2014/main" id="{DBBEE819-BC09-06B0-A6EA-1E1476553257}"/>
                </a:ext>
              </a:extLst>
            </p:cNvPr>
            <p:cNvSpPr txBox="1"/>
            <p:nvPr/>
          </p:nvSpPr>
          <p:spPr>
            <a:xfrm>
              <a:off x="1492774" y="5874639"/>
              <a:ext cx="1410235" cy="292388"/>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RESTFUL</a:t>
              </a:r>
              <a:r>
                <a:rPr kumimoji="0" lang="en-US" sz="1300" b="1" i="0" u="none" strike="noStrike" kern="1200" cap="none" spc="0" normalizeH="0" baseline="0" noProof="0">
                  <a:ln>
                    <a:noFill/>
                  </a:ln>
                  <a:solidFill>
                    <a:srgbClr val="4472C4">
                      <a:lumMod val="75000"/>
                    </a:srgbClr>
                  </a:solidFill>
                  <a:effectLst/>
                  <a:uLnTx/>
                  <a:uFillTx/>
                  <a:latin typeface="Calibri" panose="020F0502020204030204"/>
                  <a:ea typeface="+mn-ea"/>
                  <a:cs typeface="+mn-cs"/>
                </a:rPr>
                <a:t> </a:t>
              </a:r>
              <a:r>
                <a:rPr kumimoji="0" lang="en-US" sz="12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SERVICES</a:t>
              </a:r>
            </a:p>
          </p:txBody>
        </p:sp>
      </p:grpSp>
      <p:sp>
        <p:nvSpPr>
          <p:cNvPr id="24" name="Rectangle: Rounded Corners 23">
            <a:extLst>
              <a:ext uri="{FF2B5EF4-FFF2-40B4-BE49-F238E27FC236}">
                <a16:creationId xmlns:a16="http://schemas.microsoft.com/office/drawing/2014/main" id="{BEC38DAB-57BC-1CAA-CF37-E539A94724A9}"/>
              </a:ext>
            </a:extLst>
          </p:cNvPr>
          <p:cNvSpPr/>
          <p:nvPr/>
        </p:nvSpPr>
        <p:spPr>
          <a:xfrm>
            <a:off x="998528" y="5737546"/>
            <a:ext cx="1049283" cy="544539"/>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Third party applications</a:t>
            </a:r>
          </a:p>
        </p:txBody>
      </p:sp>
      <p:sp>
        <p:nvSpPr>
          <p:cNvPr id="28" name="Arrow: Left-Right 27">
            <a:extLst>
              <a:ext uri="{FF2B5EF4-FFF2-40B4-BE49-F238E27FC236}">
                <a16:creationId xmlns:a16="http://schemas.microsoft.com/office/drawing/2014/main" id="{B14E76C2-7F22-4A81-419E-8C8B575971E7}"/>
              </a:ext>
            </a:extLst>
          </p:cNvPr>
          <p:cNvSpPr/>
          <p:nvPr/>
        </p:nvSpPr>
        <p:spPr>
          <a:xfrm rot="5400000">
            <a:off x="1505757" y="5444298"/>
            <a:ext cx="274320" cy="164711"/>
          </a:xfrm>
          <a:prstGeom prst="leftRightArrow">
            <a:avLst/>
          </a:prstGeom>
          <a:solidFill>
            <a:schemeClr val="accent5">
              <a:lumMod val="40000"/>
              <a:lumOff val="6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row: Left-Right 28">
            <a:extLst>
              <a:ext uri="{FF2B5EF4-FFF2-40B4-BE49-F238E27FC236}">
                <a16:creationId xmlns:a16="http://schemas.microsoft.com/office/drawing/2014/main" id="{08D66004-E3E6-6B61-F288-3647A2444291}"/>
              </a:ext>
            </a:extLst>
          </p:cNvPr>
          <p:cNvSpPr/>
          <p:nvPr/>
        </p:nvSpPr>
        <p:spPr>
          <a:xfrm rot="5400000">
            <a:off x="2195043" y="5459538"/>
            <a:ext cx="274320" cy="164711"/>
          </a:xfrm>
          <a:prstGeom prst="leftRightArrow">
            <a:avLst/>
          </a:prstGeom>
          <a:solidFill>
            <a:schemeClr val="accent5">
              <a:lumMod val="40000"/>
              <a:lumOff val="6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8DE45E74-D23E-F0E1-D03B-FF98F651A013}"/>
              </a:ext>
            </a:extLst>
          </p:cNvPr>
          <p:cNvPicPr>
            <a:picLocks noChangeAspect="1"/>
          </p:cNvPicPr>
          <p:nvPr/>
        </p:nvPicPr>
        <p:blipFill>
          <a:blip r:embed="rId15"/>
          <a:stretch>
            <a:fillRect/>
          </a:stretch>
        </p:blipFill>
        <p:spPr>
          <a:xfrm>
            <a:off x="7842922" y="5464353"/>
            <a:ext cx="457200" cy="457200"/>
          </a:xfrm>
          <a:prstGeom prst="rect">
            <a:avLst/>
          </a:prstGeom>
        </p:spPr>
      </p:pic>
      <p:pic>
        <p:nvPicPr>
          <p:cNvPr id="33" name="Picture 32">
            <a:extLst>
              <a:ext uri="{FF2B5EF4-FFF2-40B4-BE49-F238E27FC236}">
                <a16:creationId xmlns:a16="http://schemas.microsoft.com/office/drawing/2014/main" id="{D848DE99-D46C-8D6B-0C57-E2D2E4BF65C4}"/>
              </a:ext>
            </a:extLst>
          </p:cNvPr>
          <p:cNvPicPr>
            <a:picLocks noChangeAspect="1"/>
          </p:cNvPicPr>
          <p:nvPr/>
        </p:nvPicPr>
        <p:blipFill>
          <a:blip r:embed="rId16"/>
          <a:stretch>
            <a:fillRect/>
          </a:stretch>
        </p:blipFill>
        <p:spPr>
          <a:xfrm>
            <a:off x="6889378" y="5464353"/>
            <a:ext cx="457200" cy="457200"/>
          </a:xfrm>
          <a:prstGeom prst="rect">
            <a:avLst/>
          </a:prstGeom>
        </p:spPr>
      </p:pic>
      <p:pic>
        <p:nvPicPr>
          <p:cNvPr id="34" name="Picture 33">
            <a:extLst>
              <a:ext uri="{FF2B5EF4-FFF2-40B4-BE49-F238E27FC236}">
                <a16:creationId xmlns:a16="http://schemas.microsoft.com/office/drawing/2014/main" id="{0E079924-6139-D142-9FAD-D4A1796E5559}"/>
              </a:ext>
            </a:extLst>
          </p:cNvPr>
          <p:cNvPicPr>
            <a:picLocks noChangeAspect="1"/>
          </p:cNvPicPr>
          <p:nvPr/>
        </p:nvPicPr>
        <p:blipFill>
          <a:blip r:embed="rId17"/>
          <a:stretch>
            <a:fillRect/>
          </a:stretch>
        </p:blipFill>
        <p:spPr>
          <a:xfrm>
            <a:off x="8752488" y="5464353"/>
            <a:ext cx="457200" cy="457200"/>
          </a:xfrm>
          <a:prstGeom prst="rect">
            <a:avLst/>
          </a:prstGeom>
        </p:spPr>
      </p:pic>
      <p:sp>
        <p:nvSpPr>
          <p:cNvPr id="38" name="TextBox 37">
            <a:extLst>
              <a:ext uri="{FF2B5EF4-FFF2-40B4-BE49-F238E27FC236}">
                <a16:creationId xmlns:a16="http://schemas.microsoft.com/office/drawing/2014/main" id="{CE0EC1AE-FA23-44FD-A492-D51051542C41}"/>
              </a:ext>
            </a:extLst>
          </p:cNvPr>
          <p:cNvSpPr txBox="1"/>
          <p:nvPr/>
        </p:nvSpPr>
        <p:spPr>
          <a:xfrm>
            <a:off x="6450149" y="5918488"/>
            <a:ext cx="100584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On-premise databases</a:t>
            </a:r>
          </a:p>
        </p:txBody>
      </p:sp>
      <p:sp>
        <p:nvSpPr>
          <p:cNvPr id="39" name="TextBox 38">
            <a:extLst>
              <a:ext uri="{FF2B5EF4-FFF2-40B4-BE49-F238E27FC236}">
                <a16:creationId xmlns:a16="http://schemas.microsoft.com/office/drawing/2014/main" id="{3BF862FD-304B-11E2-18D0-7862E1AE2533}"/>
              </a:ext>
            </a:extLst>
          </p:cNvPr>
          <p:cNvSpPr txBox="1"/>
          <p:nvPr/>
        </p:nvSpPr>
        <p:spPr>
          <a:xfrm>
            <a:off x="7523842" y="5918488"/>
            <a:ext cx="100584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Cloud databases</a:t>
            </a:r>
          </a:p>
        </p:txBody>
      </p:sp>
      <p:sp>
        <p:nvSpPr>
          <p:cNvPr id="40" name="TextBox 39">
            <a:extLst>
              <a:ext uri="{FF2B5EF4-FFF2-40B4-BE49-F238E27FC236}">
                <a16:creationId xmlns:a16="http://schemas.microsoft.com/office/drawing/2014/main" id="{D6DB76A8-A788-A5B0-9B84-9121F7BE88C4}"/>
              </a:ext>
            </a:extLst>
          </p:cNvPr>
          <p:cNvSpPr txBox="1"/>
          <p:nvPr/>
        </p:nvSpPr>
        <p:spPr>
          <a:xfrm>
            <a:off x="8424747" y="5918488"/>
            <a:ext cx="123730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Xls</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CSV, JASON, XML </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etc</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pic>
        <p:nvPicPr>
          <p:cNvPr id="41" name="Picture 40">
            <a:extLst>
              <a:ext uri="{FF2B5EF4-FFF2-40B4-BE49-F238E27FC236}">
                <a16:creationId xmlns:a16="http://schemas.microsoft.com/office/drawing/2014/main" id="{B5BBAB56-858F-DEFE-9D75-5CA9C5206B6A}"/>
              </a:ext>
            </a:extLst>
          </p:cNvPr>
          <p:cNvPicPr>
            <a:picLocks noChangeAspect="1"/>
          </p:cNvPicPr>
          <p:nvPr/>
        </p:nvPicPr>
        <p:blipFill>
          <a:blip r:embed="rId18"/>
          <a:stretch>
            <a:fillRect/>
          </a:stretch>
        </p:blipFill>
        <p:spPr>
          <a:xfrm>
            <a:off x="7744663" y="4220732"/>
            <a:ext cx="640080" cy="640080"/>
          </a:xfrm>
          <a:prstGeom prst="rect">
            <a:avLst/>
          </a:prstGeom>
        </p:spPr>
      </p:pic>
      <p:sp>
        <p:nvSpPr>
          <p:cNvPr id="42" name="TextBox 41">
            <a:extLst>
              <a:ext uri="{FF2B5EF4-FFF2-40B4-BE49-F238E27FC236}">
                <a16:creationId xmlns:a16="http://schemas.microsoft.com/office/drawing/2014/main" id="{0F8EE7FF-EB9D-A693-F01A-229CD8395491}"/>
              </a:ext>
            </a:extLst>
          </p:cNvPr>
          <p:cNvSpPr txBox="1"/>
          <p:nvPr/>
        </p:nvSpPr>
        <p:spPr>
          <a:xfrm>
            <a:off x="8469725" y="4171135"/>
            <a:ext cx="1147350" cy="646331"/>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Database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Virtualization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Engine</a:t>
            </a:r>
          </a:p>
        </p:txBody>
      </p:sp>
      <p:cxnSp>
        <p:nvCxnSpPr>
          <p:cNvPr id="47" name="Connector: Elbow 46">
            <a:extLst>
              <a:ext uri="{FF2B5EF4-FFF2-40B4-BE49-F238E27FC236}">
                <a16:creationId xmlns:a16="http://schemas.microsoft.com/office/drawing/2014/main" id="{FE0CFB19-8625-B730-13D5-566C696FA297}"/>
              </a:ext>
            </a:extLst>
          </p:cNvPr>
          <p:cNvCxnSpPr>
            <a:cxnSpLocks/>
            <a:stCxn id="33" idx="0"/>
            <a:endCxn id="41" idx="2"/>
          </p:cNvCxnSpPr>
          <p:nvPr/>
        </p:nvCxnSpPr>
        <p:spPr>
          <a:xfrm rot="5400000" flipH="1" flipV="1">
            <a:off x="7289570" y="4689221"/>
            <a:ext cx="603541" cy="9467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AE45D734-4F3C-5648-8E80-C0192B02FACF}"/>
              </a:ext>
            </a:extLst>
          </p:cNvPr>
          <p:cNvCxnSpPr>
            <a:cxnSpLocks/>
            <a:stCxn id="34" idx="0"/>
            <a:endCxn id="41" idx="2"/>
          </p:cNvCxnSpPr>
          <p:nvPr/>
        </p:nvCxnSpPr>
        <p:spPr>
          <a:xfrm rot="16200000" flipV="1">
            <a:off x="8221126" y="4704390"/>
            <a:ext cx="603541" cy="9163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A4350DE6-09AA-E8E6-4B9F-6831706AF7DF}"/>
              </a:ext>
            </a:extLst>
          </p:cNvPr>
          <p:cNvCxnSpPr>
            <a:cxnSpLocks/>
            <a:stCxn id="32" idx="0"/>
            <a:endCxn id="41" idx="2"/>
          </p:cNvCxnSpPr>
          <p:nvPr/>
        </p:nvCxnSpPr>
        <p:spPr>
          <a:xfrm rot="16200000" flipV="1">
            <a:off x="7766343" y="5159173"/>
            <a:ext cx="603541" cy="68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7E68C59-F16C-12F6-0F22-B9C07F1C19E1}"/>
              </a:ext>
            </a:extLst>
          </p:cNvPr>
          <p:cNvSpPr txBox="1"/>
          <p:nvPr/>
        </p:nvSpPr>
        <p:spPr>
          <a:xfrm>
            <a:off x="8005831" y="5190563"/>
            <a:ext cx="41891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04" name="TextBox 103">
            <a:extLst>
              <a:ext uri="{FF2B5EF4-FFF2-40B4-BE49-F238E27FC236}">
                <a16:creationId xmlns:a16="http://schemas.microsoft.com/office/drawing/2014/main" id="{77B6AA98-64C3-6766-F64C-1E984D0A6F19}"/>
              </a:ext>
            </a:extLst>
          </p:cNvPr>
          <p:cNvSpPr txBox="1"/>
          <p:nvPr/>
        </p:nvSpPr>
        <p:spPr>
          <a:xfrm>
            <a:off x="7036321" y="5182407"/>
            <a:ext cx="51962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JDBC</a:t>
            </a:r>
          </a:p>
        </p:txBody>
      </p:sp>
      <p:sp>
        <p:nvSpPr>
          <p:cNvPr id="105" name="TextBox 104">
            <a:extLst>
              <a:ext uri="{FF2B5EF4-FFF2-40B4-BE49-F238E27FC236}">
                <a16:creationId xmlns:a16="http://schemas.microsoft.com/office/drawing/2014/main" id="{DD4C4118-6D46-C05A-0E5D-761B26756E39}"/>
              </a:ext>
            </a:extLst>
          </p:cNvPr>
          <p:cNvSpPr txBox="1"/>
          <p:nvPr/>
        </p:nvSpPr>
        <p:spPr>
          <a:xfrm>
            <a:off x="8893666" y="5122105"/>
            <a:ext cx="72768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JDBC/ API</a:t>
            </a:r>
          </a:p>
        </p:txBody>
      </p:sp>
      <p:pic>
        <p:nvPicPr>
          <p:cNvPr id="112" name="Picture 111">
            <a:extLst>
              <a:ext uri="{FF2B5EF4-FFF2-40B4-BE49-F238E27FC236}">
                <a16:creationId xmlns:a16="http://schemas.microsoft.com/office/drawing/2014/main" id="{4CC9E04C-C3E1-B837-1852-2B79598D6F3B}"/>
              </a:ext>
            </a:extLst>
          </p:cNvPr>
          <p:cNvPicPr>
            <a:picLocks noChangeAspect="1"/>
          </p:cNvPicPr>
          <p:nvPr/>
        </p:nvPicPr>
        <p:blipFill>
          <a:blip r:embed="rId19"/>
          <a:stretch>
            <a:fillRect/>
          </a:stretch>
        </p:blipFill>
        <p:spPr>
          <a:xfrm>
            <a:off x="7257197" y="3234294"/>
            <a:ext cx="457200" cy="457200"/>
          </a:xfrm>
          <a:prstGeom prst="rect">
            <a:avLst/>
          </a:prstGeom>
        </p:spPr>
      </p:pic>
      <p:pic>
        <p:nvPicPr>
          <p:cNvPr id="114" name="Picture 113">
            <a:extLst>
              <a:ext uri="{FF2B5EF4-FFF2-40B4-BE49-F238E27FC236}">
                <a16:creationId xmlns:a16="http://schemas.microsoft.com/office/drawing/2014/main" id="{57D38B6C-3F28-E300-28DE-5AAD3CF703C3}"/>
              </a:ext>
            </a:extLst>
          </p:cNvPr>
          <p:cNvPicPr>
            <a:picLocks noChangeAspect="1"/>
          </p:cNvPicPr>
          <p:nvPr/>
        </p:nvPicPr>
        <p:blipFill>
          <a:blip r:embed="rId19"/>
          <a:stretch>
            <a:fillRect/>
          </a:stretch>
        </p:blipFill>
        <p:spPr>
          <a:xfrm>
            <a:off x="7841232" y="3228051"/>
            <a:ext cx="457200" cy="457200"/>
          </a:xfrm>
          <a:prstGeom prst="rect">
            <a:avLst/>
          </a:prstGeom>
        </p:spPr>
      </p:pic>
      <p:pic>
        <p:nvPicPr>
          <p:cNvPr id="117" name="Picture 116">
            <a:extLst>
              <a:ext uri="{FF2B5EF4-FFF2-40B4-BE49-F238E27FC236}">
                <a16:creationId xmlns:a16="http://schemas.microsoft.com/office/drawing/2014/main" id="{EF89F11C-9DF7-7181-F973-04051F19F1FA}"/>
              </a:ext>
            </a:extLst>
          </p:cNvPr>
          <p:cNvPicPr>
            <a:picLocks noChangeAspect="1"/>
          </p:cNvPicPr>
          <p:nvPr/>
        </p:nvPicPr>
        <p:blipFill>
          <a:blip r:embed="rId19"/>
          <a:stretch>
            <a:fillRect/>
          </a:stretch>
        </p:blipFill>
        <p:spPr>
          <a:xfrm>
            <a:off x="8515444" y="3219665"/>
            <a:ext cx="457200" cy="457200"/>
          </a:xfrm>
          <a:prstGeom prst="rect">
            <a:avLst/>
          </a:prstGeom>
        </p:spPr>
      </p:pic>
      <p:cxnSp>
        <p:nvCxnSpPr>
          <p:cNvPr id="118" name="Connector: Elbow 117">
            <a:extLst>
              <a:ext uri="{FF2B5EF4-FFF2-40B4-BE49-F238E27FC236}">
                <a16:creationId xmlns:a16="http://schemas.microsoft.com/office/drawing/2014/main" id="{31AC0EA7-89E9-C3DB-481D-EEC74E00E697}"/>
              </a:ext>
            </a:extLst>
          </p:cNvPr>
          <p:cNvCxnSpPr>
            <a:cxnSpLocks/>
            <a:stCxn id="41" idx="0"/>
            <a:endCxn id="112" idx="2"/>
          </p:cNvCxnSpPr>
          <p:nvPr/>
        </p:nvCxnSpPr>
        <p:spPr>
          <a:xfrm rot="16200000" flipV="1">
            <a:off x="7510631" y="3666660"/>
            <a:ext cx="529238" cy="578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CAF12AD6-10FD-98C9-E641-646AAFE9715B}"/>
              </a:ext>
            </a:extLst>
          </p:cNvPr>
          <p:cNvCxnSpPr>
            <a:cxnSpLocks/>
            <a:stCxn id="41" idx="0"/>
            <a:endCxn id="117" idx="2"/>
          </p:cNvCxnSpPr>
          <p:nvPr/>
        </p:nvCxnSpPr>
        <p:spPr>
          <a:xfrm rot="5400000" flipH="1" flipV="1">
            <a:off x="8132440" y="3609129"/>
            <a:ext cx="543867" cy="67934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35032F9-09D3-01CA-B539-2FB9ED468A0C}"/>
              </a:ext>
            </a:extLst>
          </p:cNvPr>
          <p:cNvCxnSpPr>
            <a:cxnSpLocks/>
            <a:stCxn id="41" idx="0"/>
            <a:endCxn id="114" idx="2"/>
          </p:cNvCxnSpPr>
          <p:nvPr/>
        </p:nvCxnSpPr>
        <p:spPr>
          <a:xfrm rot="5400000" flipH="1" flipV="1">
            <a:off x="7799527" y="3950428"/>
            <a:ext cx="535481" cy="51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571A6CB8-9107-CCB9-EAB1-34B4D42E6CA5}"/>
              </a:ext>
            </a:extLst>
          </p:cNvPr>
          <p:cNvSpPr txBox="1"/>
          <p:nvPr/>
        </p:nvSpPr>
        <p:spPr>
          <a:xfrm>
            <a:off x="7083785" y="2780922"/>
            <a:ext cx="67421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Virtual Clone 1</a:t>
            </a:r>
          </a:p>
        </p:txBody>
      </p:sp>
      <p:sp>
        <p:nvSpPr>
          <p:cNvPr id="135" name="TextBox 134">
            <a:extLst>
              <a:ext uri="{FF2B5EF4-FFF2-40B4-BE49-F238E27FC236}">
                <a16:creationId xmlns:a16="http://schemas.microsoft.com/office/drawing/2014/main" id="{EE4D50D9-6EBE-99F3-1703-15C31B973CB1}"/>
              </a:ext>
            </a:extLst>
          </p:cNvPr>
          <p:cNvSpPr txBox="1"/>
          <p:nvPr/>
        </p:nvSpPr>
        <p:spPr>
          <a:xfrm>
            <a:off x="7675406" y="2780922"/>
            <a:ext cx="67421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Virtual Clone 2</a:t>
            </a:r>
          </a:p>
        </p:txBody>
      </p:sp>
      <p:sp>
        <p:nvSpPr>
          <p:cNvPr id="136" name="TextBox 135">
            <a:extLst>
              <a:ext uri="{FF2B5EF4-FFF2-40B4-BE49-F238E27FC236}">
                <a16:creationId xmlns:a16="http://schemas.microsoft.com/office/drawing/2014/main" id="{565B7C23-1D44-C841-69DF-B43961DE7A62}"/>
              </a:ext>
            </a:extLst>
          </p:cNvPr>
          <p:cNvSpPr txBox="1"/>
          <p:nvPr/>
        </p:nvSpPr>
        <p:spPr>
          <a:xfrm>
            <a:off x="8267027" y="2780922"/>
            <a:ext cx="67421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Virtual Clone 3</a:t>
            </a:r>
          </a:p>
        </p:txBody>
      </p:sp>
      <p:sp>
        <p:nvSpPr>
          <p:cNvPr id="144" name="Freeform: Shape 143">
            <a:extLst>
              <a:ext uri="{FF2B5EF4-FFF2-40B4-BE49-F238E27FC236}">
                <a16:creationId xmlns:a16="http://schemas.microsoft.com/office/drawing/2014/main" id="{8A153745-1F60-6B18-E265-7F33115EC678}"/>
              </a:ext>
            </a:extLst>
          </p:cNvPr>
          <p:cNvSpPr>
            <a:spLocks noChangeAspect="1"/>
          </p:cNvSpPr>
          <p:nvPr/>
        </p:nvSpPr>
        <p:spPr>
          <a:xfrm>
            <a:off x="3675721" y="1958155"/>
            <a:ext cx="3017520" cy="1693357"/>
          </a:xfrm>
          <a:custGeom>
            <a:avLst/>
            <a:gdLst>
              <a:gd name="connsiteX0" fmla="*/ 751976 w 1714854"/>
              <a:gd name="connsiteY0" fmla="*/ 0 h 957854"/>
              <a:gd name="connsiteX1" fmla="*/ 1061032 w 1714854"/>
              <a:gd name="connsiteY1" fmla="*/ 164323 h 957854"/>
              <a:gd name="connsiteX2" fmla="*/ 1086002 w 1714854"/>
              <a:gd name="connsiteY2" fmla="*/ 210328 h 957854"/>
              <a:gd name="connsiteX3" fmla="*/ 1086591 w 1714854"/>
              <a:gd name="connsiteY3" fmla="*/ 210145 h 957854"/>
              <a:gd name="connsiteX4" fmla="*/ 1145784 w 1714854"/>
              <a:gd name="connsiteY4" fmla="*/ 204178 h 957854"/>
              <a:gd name="connsiteX5" fmla="*/ 1389334 w 1714854"/>
              <a:gd name="connsiteY5" fmla="*/ 333672 h 957854"/>
              <a:gd name="connsiteX6" fmla="*/ 1410186 w 1714854"/>
              <a:gd name="connsiteY6" fmla="*/ 372089 h 957854"/>
              <a:gd name="connsiteX7" fmla="*/ 1421143 w 1714854"/>
              <a:gd name="connsiteY7" fmla="*/ 370432 h 957854"/>
              <a:gd name="connsiteX8" fmla="*/ 1714854 w 1714854"/>
              <a:gd name="connsiteY8" fmla="*/ 664143 h 957854"/>
              <a:gd name="connsiteX9" fmla="*/ 1421143 w 1714854"/>
              <a:gd name="connsiteY9" fmla="*/ 957854 h 957854"/>
              <a:gd name="connsiteX10" fmla="*/ 1403675 w 1714854"/>
              <a:gd name="connsiteY10" fmla="*/ 956093 h 957854"/>
              <a:gd name="connsiteX11" fmla="*/ 371705 w 1714854"/>
              <a:gd name="connsiteY11" fmla="*/ 956093 h 957854"/>
              <a:gd name="connsiteX12" fmla="*/ 354236 w 1714854"/>
              <a:gd name="connsiteY12" fmla="*/ 957854 h 957854"/>
              <a:gd name="connsiteX13" fmla="*/ 336767 w 1714854"/>
              <a:gd name="connsiteY13" fmla="*/ 956093 h 957854"/>
              <a:gd name="connsiteX14" fmla="*/ 334575 w 1714854"/>
              <a:gd name="connsiteY14" fmla="*/ 956093 h 957854"/>
              <a:gd name="connsiteX15" fmla="*/ 334575 w 1714854"/>
              <a:gd name="connsiteY15" fmla="*/ 955872 h 957854"/>
              <a:gd name="connsiteX16" fmla="*/ 282845 w 1714854"/>
              <a:gd name="connsiteY16" fmla="*/ 950657 h 957854"/>
              <a:gd name="connsiteX17" fmla="*/ 0 w 1714854"/>
              <a:gd name="connsiteY17" fmla="*/ 603618 h 957854"/>
              <a:gd name="connsiteX18" fmla="*/ 354236 w 1714854"/>
              <a:gd name="connsiteY18" fmla="*/ 249382 h 957854"/>
              <a:gd name="connsiteX19" fmla="*/ 400363 w 1714854"/>
              <a:gd name="connsiteY19" fmla="*/ 254032 h 957854"/>
              <a:gd name="connsiteX20" fmla="*/ 408558 w 1714854"/>
              <a:gd name="connsiteY20" fmla="*/ 227633 h 957854"/>
              <a:gd name="connsiteX21" fmla="*/ 751976 w 1714854"/>
              <a:gd name="connsiteY21" fmla="*/ 0 h 9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854" h="957854">
                <a:moveTo>
                  <a:pt x="751976" y="0"/>
                </a:moveTo>
                <a:cubicBezTo>
                  <a:pt x="880627" y="0"/>
                  <a:pt x="994053" y="65182"/>
                  <a:pt x="1061032" y="164323"/>
                </a:cubicBezTo>
                <a:lnTo>
                  <a:pt x="1086002" y="210328"/>
                </a:lnTo>
                <a:lnTo>
                  <a:pt x="1086591" y="210145"/>
                </a:lnTo>
                <a:cubicBezTo>
                  <a:pt x="1105711" y="206233"/>
                  <a:pt x="1125508" y="204178"/>
                  <a:pt x="1145784" y="204178"/>
                </a:cubicBezTo>
                <a:cubicBezTo>
                  <a:pt x="1247167" y="204178"/>
                  <a:pt x="1336552" y="255545"/>
                  <a:pt x="1389334" y="333672"/>
                </a:cubicBezTo>
                <a:lnTo>
                  <a:pt x="1410186" y="372089"/>
                </a:lnTo>
                <a:lnTo>
                  <a:pt x="1421143" y="370432"/>
                </a:lnTo>
                <a:cubicBezTo>
                  <a:pt x="1583355" y="370432"/>
                  <a:pt x="1714854" y="501931"/>
                  <a:pt x="1714854" y="664143"/>
                </a:cubicBezTo>
                <a:cubicBezTo>
                  <a:pt x="1714854" y="826355"/>
                  <a:pt x="1583355" y="957854"/>
                  <a:pt x="1421143" y="957854"/>
                </a:cubicBezTo>
                <a:lnTo>
                  <a:pt x="1403675" y="956093"/>
                </a:lnTo>
                <a:lnTo>
                  <a:pt x="371705" y="956093"/>
                </a:lnTo>
                <a:lnTo>
                  <a:pt x="354236" y="957854"/>
                </a:lnTo>
                <a:lnTo>
                  <a:pt x="336767" y="956093"/>
                </a:lnTo>
                <a:lnTo>
                  <a:pt x="334575" y="956093"/>
                </a:lnTo>
                <a:lnTo>
                  <a:pt x="334575" y="955872"/>
                </a:lnTo>
                <a:lnTo>
                  <a:pt x="282845" y="950657"/>
                </a:lnTo>
                <a:cubicBezTo>
                  <a:pt x="121426" y="917626"/>
                  <a:pt x="0" y="774802"/>
                  <a:pt x="0" y="603618"/>
                </a:cubicBezTo>
                <a:cubicBezTo>
                  <a:pt x="0" y="407979"/>
                  <a:pt x="158597" y="249382"/>
                  <a:pt x="354236" y="249382"/>
                </a:cubicBezTo>
                <a:lnTo>
                  <a:pt x="400363" y="254032"/>
                </a:lnTo>
                <a:lnTo>
                  <a:pt x="408558" y="227633"/>
                </a:lnTo>
                <a:cubicBezTo>
                  <a:pt x="465138" y="93863"/>
                  <a:pt x="597596" y="0"/>
                  <a:pt x="751976" y="0"/>
                </a:cubicBezTo>
                <a:close/>
              </a:path>
            </a:pathLst>
          </a:custGeom>
          <a:gradFill flip="none" rotWithShape="1">
            <a:gsLst>
              <a:gs pos="0">
                <a:srgbClr val="E6E5E3"/>
              </a:gs>
              <a:gs pos="67282">
                <a:schemeClr val="bg1"/>
              </a:gs>
              <a:gs pos="43000">
                <a:srgbClr val="FFFFFF"/>
              </a:gs>
              <a:gs pos="100000">
                <a:srgbClr val="E7E3E6"/>
              </a:gs>
            </a:gsLst>
            <a:lin ang="0" scaled="1"/>
            <a:tileRect/>
          </a:gradFill>
          <a:ln>
            <a:gradFill>
              <a:gsLst>
                <a:gs pos="0">
                  <a:schemeClr val="bg1">
                    <a:lumMod val="95000"/>
                  </a:schemeClr>
                </a:gs>
                <a:gs pos="47000">
                  <a:schemeClr val="bg1"/>
                </a:gs>
                <a:gs pos="100000">
                  <a:schemeClr val="bg1">
                    <a:lumMod val="85000"/>
                  </a:schemeClr>
                </a:gs>
              </a:gsLst>
              <a:lin ang="5400000" scaled="1"/>
            </a:gradFill>
          </a:ln>
          <a:effectLst>
            <a:outerShdw blurRad="508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a:extLst>
              <a:ext uri="{FF2B5EF4-FFF2-40B4-BE49-F238E27FC236}">
                <a16:creationId xmlns:a16="http://schemas.microsoft.com/office/drawing/2014/main" id="{0029969D-1277-B89E-D42E-5AF2B7889F58}"/>
              </a:ext>
            </a:extLst>
          </p:cNvPr>
          <p:cNvSpPr txBox="1"/>
          <p:nvPr/>
        </p:nvSpPr>
        <p:spPr>
          <a:xfrm>
            <a:off x="4402458" y="2210896"/>
            <a:ext cx="1452159" cy="492443"/>
          </a:xfrm>
          <a:prstGeom prst="rect">
            <a:avLst/>
          </a:prstGeom>
          <a:noFill/>
          <a:ln>
            <a:noFill/>
          </a:ln>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mn-ea"/>
                <a:cs typeface="+mn-cs"/>
              </a:rPr>
              <a:t>Cloud Device Simulator tools</a:t>
            </a:r>
          </a:p>
        </p:txBody>
      </p:sp>
      <p:pic>
        <p:nvPicPr>
          <p:cNvPr id="146" name="Picture 6">
            <a:extLst>
              <a:ext uri="{FF2B5EF4-FFF2-40B4-BE49-F238E27FC236}">
                <a16:creationId xmlns:a16="http://schemas.microsoft.com/office/drawing/2014/main" id="{A6DC329E-11C0-592E-6CB2-AD929768EE0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4022220" y="2764365"/>
            <a:ext cx="1463040" cy="8266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41E7599D-DA21-89D0-9222-A47A19E73282}"/>
              </a:ext>
            </a:extLst>
          </p:cNvPr>
          <p:cNvPicPr>
            <a:picLocks noChangeAspect="1"/>
          </p:cNvPicPr>
          <p:nvPr/>
        </p:nvPicPr>
        <p:blipFill>
          <a:blip r:embed="rId21"/>
          <a:stretch>
            <a:fillRect/>
          </a:stretch>
        </p:blipFill>
        <p:spPr>
          <a:xfrm>
            <a:off x="5609539" y="2869754"/>
            <a:ext cx="640080" cy="640080"/>
          </a:xfrm>
          <a:prstGeom prst="rect">
            <a:avLst/>
          </a:prstGeom>
        </p:spPr>
      </p:pic>
    </p:spTree>
    <p:extLst>
      <p:ext uri="{BB962C8B-B14F-4D97-AF65-F5344CB8AC3E}">
        <p14:creationId xmlns:p14="http://schemas.microsoft.com/office/powerpoint/2010/main" val="2175195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96576"/>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dirty="0">
                <a:solidFill>
                  <a:srgbClr val="00338D"/>
                </a:solidFill>
                <a:latin typeface="KPMG Extralight"/>
              </a:rPr>
              <a:t>Capture NFRs including sustainability goals</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We firmly believe that incorporating ESG goals into non-functional requirements is crucial for minimizing resource wastage, ensuring data protection, and designing applications that cater to the diverse needs of all individuals. This holistic approach promotes sustainability and inclusivity within our technology solutions.</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Minimizes waste and encourages optimal usage of resources.</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Enhances and diversifies the user experience.</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Increases overall system quality.</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Lowers risks by emphasizing resilience and disaster recovery.</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Reduces hardware and software costs for better budget efficiency.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4" name="Group 123">
            <a:extLst>
              <a:ext uri="{FF2B5EF4-FFF2-40B4-BE49-F238E27FC236}">
                <a16:creationId xmlns:a16="http://schemas.microsoft.com/office/drawing/2014/main" id="{AE76C90A-47CC-F2DD-2086-8C02BF8915D4}"/>
              </a:ext>
            </a:extLst>
          </p:cNvPr>
          <p:cNvGrpSpPr/>
          <p:nvPr/>
        </p:nvGrpSpPr>
        <p:grpSpPr>
          <a:xfrm>
            <a:off x="909319" y="1963825"/>
            <a:ext cx="8595360" cy="4290513"/>
            <a:chOff x="909319" y="1898513"/>
            <a:chExt cx="8595360" cy="4290513"/>
          </a:xfrm>
        </p:grpSpPr>
        <p:sp>
          <p:nvSpPr>
            <p:cNvPr id="9" name="Rounded Rectangle 3">
              <a:extLst>
                <a:ext uri="{FF2B5EF4-FFF2-40B4-BE49-F238E27FC236}">
                  <a16:creationId xmlns:a16="http://schemas.microsoft.com/office/drawing/2014/main" id="{B9E3EB7A-0508-6655-1A22-8EC01A8D0436}"/>
                </a:ext>
              </a:extLst>
            </p:cNvPr>
            <p:cNvSpPr/>
            <p:nvPr/>
          </p:nvSpPr>
          <p:spPr>
            <a:xfrm>
              <a:off x="1142812" y="4809155"/>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0" name="Rectangle 9">
              <a:extLst>
                <a:ext uri="{FF2B5EF4-FFF2-40B4-BE49-F238E27FC236}">
                  <a16:creationId xmlns:a16="http://schemas.microsoft.com/office/drawing/2014/main" id="{B9A44DA2-E55E-F002-19E4-E845A90A645E}"/>
                </a:ext>
              </a:extLst>
            </p:cNvPr>
            <p:cNvSpPr/>
            <p:nvPr/>
          </p:nvSpPr>
          <p:spPr>
            <a:xfrm>
              <a:off x="1649736" y="5052677"/>
              <a:ext cx="914400" cy="153888"/>
            </a:xfrm>
            <a:prstGeom prst="rect">
              <a:avLst/>
            </a:prstGeom>
          </p:spPr>
          <p:txBody>
            <a:bodyPr wrap="square" lIns="0" tIns="0" rIns="0" bIns="0">
              <a:spAutoFit/>
            </a:bodyPr>
            <a:lstStyle/>
            <a:p>
              <a:r>
                <a:rPr lang="en-US" sz="1000" b="1"/>
                <a:t>AVAILABILITY</a:t>
              </a:r>
            </a:p>
          </p:txBody>
        </p:sp>
        <p:sp>
          <p:nvSpPr>
            <p:cNvPr id="11" name="Rounded Rectangle 5">
              <a:extLst>
                <a:ext uri="{FF2B5EF4-FFF2-40B4-BE49-F238E27FC236}">
                  <a16:creationId xmlns:a16="http://schemas.microsoft.com/office/drawing/2014/main" id="{6754B19F-8A5C-B939-A166-77D396AE4EBE}"/>
                </a:ext>
              </a:extLst>
            </p:cNvPr>
            <p:cNvSpPr/>
            <p:nvPr/>
          </p:nvSpPr>
          <p:spPr>
            <a:xfrm>
              <a:off x="1142812" y="4081494"/>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2" name="Rectangle 11">
              <a:extLst>
                <a:ext uri="{FF2B5EF4-FFF2-40B4-BE49-F238E27FC236}">
                  <a16:creationId xmlns:a16="http://schemas.microsoft.com/office/drawing/2014/main" id="{79AAE43F-2D62-6B60-6C6F-24F9A3C61AED}"/>
                </a:ext>
              </a:extLst>
            </p:cNvPr>
            <p:cNvSpPr/>
            <p:nvPr/>
          </p:nvSpPr>
          <p:spPr>
            <a:xfrm>
              <a:off x="1649736" y="4306979"/>
              <a:ext cx="914400" cy="153888"/>
            </a:xfrm>
            <a:prstGeom prst="rect">
              <a:avLst/>
            </a:prstGeom>
          </p:spPr>
          <p:txBody>
            <a:bodyPr wrap="square" lIns="0" tIns="0" rIns="0" bIns="0">
              <a:spAutoFit/>
            </a:bodyPr>
            <a:lstStyle/>
            <a:p>
              <a:r>
                <a:rPr lang="en-US" sz="1000" b="1"/>
                <a:t>ACCESSIBILITY</a:t>
              </a:r>
            </a:p>
          </p:txBody>
        </p:sp>
        <p:sp>
          <p:nvSpPr>
            <p:cNvPr id="13" name="Rounded Rectangle 7">
              <a:extLst>
                <a:ext uri="{FF2B5EF4-FFF2-40B4-BE49-F238E27FC236}">
                  <a16:creationId xmlns:a16="http://schemas.microsoft.com/office/drawing/2014/main" id="{D2EE8EC1-0459-A702-0D87-85943819C2A2}"/>
                </a:ext>
              </a:extLst>
            </p:cNvPr>
            <p:cNvSpPr/>
            <p:nvPr/>
          </p:nvSpPr>
          <p:spPr>
            <a:xfrm>
              <a:off x="1142812" y="3353834"/>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4" name="Rectangle 13">
              <a:extLst>
                <a:ext uri="{FF2B5EF4-FFF2-40B4-BE49-F238E27FC236}">
                  <a16:creationId xmlns:a16="http://schemas.microsoft.com/office/drawing/2014/main" id="{64178F18-CCD0-DFD9-195C-68EC6D5E60EA}"/>
                </a:ext>
              </a:extLst>
            </p:cNvPr>
            <p:cNvSpPr/>
            <p:nvPr/>
          </p:nvSpPr>
          <p:spPr>
            <a:xfrm>
              <a:off x="1649736" y="3561281"/>
              <a:ext cx="914400" cy="153888"/>
            </a:xfrm>
            <a:prstGeom prst="rect">
              <a:avLst/>
            </a:prstGeom>
          </p:spPr>
          <p:txBody>
            <a:bodyPr wrap="square" lIns="0" tIns="0" rIns="0" bIns="0">
              <a:spAutoFit/>
            </a:bodyPr>
            <a:lstStyle/>
            <a:p>
              <a:r>
                <a:rPr lang="en-US" sz="1000" b="1"/>
                <a:t>INTEGRATION</a:t>
              </a:r>
            </a:p>
          </p:txBody>
        </p:sp>
        <p:sp>
          <p:nvSpPr>
            <p:cNvPr id="15" name="Rounded Rectangle 9">
              <a:extLst>
                <a:ext uri="{FF2B5EF4-FFF2-40B4-BE49-F238E27FC236}">
                  <a16:creationId xmlns:a16="http://schemas.microsoft.com/office/drawing/2014/main" id="{FC67444D-94D6-CF31-DDD3-229EDE595339}"/>
                </a:ext>
              </a:extLst>
            </p:cNvPr>
            <p:cNvSpPr/>
            <p:nvPr/>
          </p:nvSpPr>
          <p:spPr>
            <a:xfrm>
              <a:off x="1142812" y="2626173"/>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6" name="Rounded Rectangle 10">
              <a:extLst>
                <a:ext uri="{FF2B5EF4-FFF2-40B4-BE49-F238E27FC236}">
                  <a16:creationId xmlns:a16="http://schemas.microsoft.com/office/drawing/2014/main" id="{E3E789F2-51F4-3102-CC3C-0C577DAEBE49}"/>
                </a:ext>
              </a:extLst>
            </p:cNvPr>
            <p:cNvSpPr/>
            <p:nvPr/>
          </p:nvSpPr>
          <p:spPr>
            <a:xfrm>
              <a:off x="1142812" y="1898513"/>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2" name="Rectangle 21">
              <a:extLst>
                <a:ext uri="{FF2B5EF4-FFF2-40B4-BE49-F238E27FC236}">
                  <a16:creationId xmlns:a16="http://schemas.microsoft.com/office/drawing/2014/main" id="{1C9A4699-5B57-55A8-2B72-66208394F6A8}"/>
                </a:ext>
              </a:extLst>
            </p:cNvPr>
            <p:cNvSpPr/>
            <p:nvPr/>
          </p:nvSpPr>
          <p:spPr>
            <a:xfrm>
              <a:off x="1649736" y="2125542"/>
              <a:ext cx="914400" cy="153888"/>
            </a:xfrm>
            <a:prstGeom prst="rect">
              <a:avLst/>
            </a:prstGeom>
          </p:spPr>
          <p:txBody>
            <a:bodyPr wrap="square" lIns="0" tIns="0" rIns="0" bIns="0">
              <a:spAutoFit/>
            </a:bodyPr>
            <a:lstStyle/>
            <a:p>
              <a:r>
                <a:rPr lang="en-US" sz="1000" b="1"/>
                <a:t>SCALABILITY</a:t>
              </a:r>
            </a:p>
          </p:txBody>
        </p:sp>
        <p:sp>
          <p:nvSpPr>
            <p:cNvPr id="23" name="Rectangle 22">
              <a:extLst>
                <a:ext uri="{FF2B5EF4-FFF2-40B4-BE49-F238E27FC236}">
                  <a16:creationId xmlns:a16="http://schemas.microsoft.com/office/drawing/2014/main" id="{DDD439B8-DB5D-E18A-9187-7BE821282B58}"/>
                </a:ext>
              </a:extLst>
            </p:cNvPr>
            <p:cNvSpPr/>
            <p:nvPr/>
          </p:nvSpPr>
          <p:spPr>
            <a:xfrm>
              <a:off x="1649736" y="2863289"/>
              <a:ext cx="914400" cy="153888"/>
            </a:xfrm>
            <a:prstGeom prst="rect">
              <a:avLst/>
            </a:prstGeom>
          </p:spPr>
          <p:txBody>
            <a:bodyPr wrap="square" lIns="0" tIns="0" rIns="0" bIns="0">
              <a:spAutoFit/>
            </a:bodyPr>
            <a:lstStyle/>
            <a:p>
              <a:r>
                <a:rPr lang="en-US" sz="1000" b="1"/>
                <a:t>PERFORMANCE</a:t>
              </a:r>
            </a:p>
          </p:txBody>
        </p:sp>
        <p:sp>
          <p:nvSpPr>
            <p:cNvPr id="24" name="Rounded Rectangle 18">
              <a:extLst>
                <a:ext uri="{FF2B5EF4-FFF2-40B4-BE49-F238E27FC236}">
                  <a16:creationId xmlns:a16="http://schemas.microsoft.com/office/drawing/2014/main" id="{7DB5462B-2EA0-0086-0B6E-145B7D7E8C72}"/>
                </a:ext>
              </a:extLst>
            </p:cNvPr>
            <p:cNvSpPr/>
            <p:nvPr/>
          </p:nvSpPr>
          <p:spPr>
            <a:xfrm>
              <a:off x="5535399" y="4809155"/>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5" name="Rectangle 24">
              <a:extLst>
                <a:ext uri="{FF2B5EF4-FFF2-40B4-BE49-F238E27FC236}">
                  <a16:creationId xmlns:a16="http://schemas.microsoft.com/office/drawing/2014/main" id="{C7E09FCF-2C21-9D0D-CD42-8862BB1CA490}"/>
                </a:ext>
              </a:extLst>
            </p:cNvPr>
            <p:cNvSpPr/>
            <p:nvPr/>
          </p:nvSpPr>
          <p:spPr>
            <a:xfrm>
              <a:off x="6026471" y="4971451"/>
              <a:ext cx="914400" cy="307777"/>
            </a:xfrm>
            <a:prstGeom prst="rect">
              <a:avLst/>
            </a:prstGeom>
          </p:spPr>
          <p:txBody>
            <a:bodyPr wrap="square" lIns="0" tIns="0" rIns="0" bIns="0">
              <a:spAutoFit/>
            </a:bodyPr>
            <a:lstStyle/>
            <a:p>
              <a:r>
                <a:rPr lang="en-US" sz="1000" b="1"/>
                <a:t>ESG- SUSTAINABILITY</a:t>
              </a:r>
            </a:p>
          </p:txBody>
        </p:sp>
        <p:sp>
          <p:nvSpPr>
            <p:cNvPr id="26" name="Rounded Rectangle 20">
              <a:extLst>
                <a:ext uri="{FF2B5EF4-FFF2-40B4-BE49-F238E27FC236}">
                  <a16:creationId xmlns:a16="http://schemas.microsoft.com/office/drawing/2014/main" id="{2CD45559-4F8A-E55E-1D3C-461C3AD9C999}"/>
                </a:ext>
              </a:extLst>
            </p:cNvPr>
            <p:cNvSpPr/>
            <p:nvPr/>
          </p:nvSpPr>
          <p:spPr>
            <a:xfrm>
              <a:off x="5535399" y="4081494"/>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7" name="Rectangle 26">
              <a:extLst>
                <a:ext uri="{FF2B5EF4-FFF2-40B4-BE49-F238E27FC236}">
                  <a16:creationId xmlns:a16="http://schemas.microsoft.com/office/drawing/2014/main" id="{8B8B4E66-B30C-4FEF-19AE-BD9A94A92F3F}"/>
                </a:ext>
              </a:extLst>
            </p:cNvPr>
            <p:cNvSpPr/>
            <p:nvPr/>
          </p:nvSpPr>
          <p:spPr>
            <a:xfrm>
              <a:off x="6026471" y="4257843"/>
              <a:ext cx="914400" cy="307777"/>
            </a:xfrm>
            <a:prstGeom prst="rect">
              <a:avLst/>
            </a:prstGeom>
          </p:spPr>
          <p:txBody>
            <a:bodyPr wrap="square" lIns="0" tIns="0" rIns="0" bIns="0">
              <a:spAutoFit/>
            </a:bodyPr>
            <a:lstStyle/>
            <a:p>
              <a:r>
                <a:rPr lang="en-US" sz="1000" b="1"/>
                <a:t>ESG- WASTE MANAGEMENT</a:t>
              </a:r>
            </a:p>
          </p:txBody>
        </p:sp>
        <p:sp>
          <p:nvSpPr>
            <p:cNvPr id="28" name="Rounded Rectangle 22">
              <a:extLst>
                <a:ext uri="{FF2B5EF4-FFF2-40B4-BE49-F238E27FC236}">
                  <a16:creationId xmlns:a16="http://schemas.microsoft.com/office/drawing/2014/main" id="{60A80C29-0040-A714-7EFC-4CA1481F42B1}"/>
                </a:ext>
              </a:extLst>
            </p:cNvPr>
            <p:cNvSpPr/>
            <p:nvPr/>
          </p:nvSpPr>
          <p:spPr>
            <a:xfrm>
              <a:off x="5535399" y="3353834"/>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9" name="Rectangle 28">
              <a:extLst>
                <a:ext uri="{FF2B5EF4-FFF2-40B4-BE49-F238E27FC236}">
                  <a16:creationId xmlns:a16="http://schemas.microsoft.com/office/drawing/2014/main" id="{73070705-E6BC-A193-1A66-443D47F1A02B}"/>
                </a:ext>
              </a:extLst>
            </p:cNvPr>
            <p:cNvSpPr/>
            <p:nvPr/>
          </p:nvSpPr>
          <p:spPr>
            <a:xfrm>
              <a:off x="6026471" y="3528807"/>
              <a:ext cx="914400" cy="307777"/>
            </a:xfrm>
            <a:prstGeom prst="rect">
              <a:avLst/>
            </a:prstGeom>
          </p:spPr>
          <p:txBody>
            <a:bodyPr wrap="square" lIns="0" tIns="0" rIns="0" bIns="0">
              <a:spAutoFit/>
            </a:bodyPr>
            <a:lstStyle/>
            <a:p>
              <a:r>
                <a:rPr lang="en-US" sz="1000" b="1"/>
                <a:t>ESG-DATA PROTECTION</a:t>
              </a:r>
            </a:p>
          </p:txBody>
        </p:sp>
        <p:sp>
          <p:nvSpPr>
            <p:cNvPr id="30" name="Rounded Rectangle 24">
              <a:extLst>
                <a:ext uri="{FF2B5EF4-FFF2-40B4-BE49-F238E27FC236}">
                  <a16:creationId xmlns:a16="http://schemas.microsoft.com/office/drawing/2014/main" id="{1A9DEA60-5329-3C85-B018-FEE124785AE8}"/>
                </a:ext>
              </a:extLst>
            </p:cNvPr>
            <p:cNvSpPr/>
            <p:nvPr/>
          </p:nvSpPr>
          <p:spPr>
            <a:xfrm>
              <a:off x="5535399" y="2626173"/>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31" name="Rounded Rectangle 25">
              <a:extLst>
                <a:ext uri="{FF2B5EF4-FFF2-40B4-BE49-F238E27FC236}">
                  <a16:creationId xmlns:a16="http://schemas.microsoft.com/office/drawing/2014/main" id="{8F7335EA-E74D-7BDA-F296-5BBFB1A62788}"/>
                </a:ext>
              </a:extLst>
            </p:cNvPr>
            <p:cNvSpPr/>
            <p:nvPr/>
          </p:nvSpPr>
          <p:spPr>
            <a:xfrm>
              <a:off x="5535399" y="1898513"/>
              <a:ext cx="3877840" cy="6513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37" name="Rectangle 36">
              <a:extLst>
                <a:ext uri="{FF2B5EF4-FFF2-40B4-BE49-F238E27FC236}">
                  <a16:creationId xmlns:a16="http://schemas.microsoft.com/office/drawing/2014/main" id="{F02D06DB-5FF0-03B3-5918-BCD148A7C132}"/>
                </a:ext>
              </a:extLst>
            </p:cNvPr>
            <p:cNvSpPr/>
            <p:nvPr/>
          </p:nvSpPr>
          <p:spPr>
            <a:xfrm>
              <a:off x="6026471" y="2107214"/>
              <a:ext cx="914400" cy="153888"/>
            </a:xfrm>
            <a:prstGeom prst="rect">
              <a:avLst/>
            </a:prstGeom>
          </p:spPr>
          <p:txBody>
            <a:bodyPr wrap="square" lIns="0" tIns="0" rIns="0" bIns="0">
              <a:spAutoFit/>
            </a:bodyPr>
            <a:lstStyle/>
            <a:p>
              <a:r>
                <a:rPr lang="en-US" sz="1000" b="1"/>
                <a:t>SECURITY</a:t>
              </a:r>
            </a:p>
          </p:txBody>
        </p:sp>
        <p:sp>
          <p:nvSpPr>
            <p:cNvPr id="38" name="Rectangle 37">
              <a:extLst>
                <a:ext uri="{FF2B5EF4-FFF2-40B4-BE49-F238E27FC236}">
                  <a16:creationId xmlns:a16="http://schemas.microsoft.com/office/drawing/2014/main" id="{3372B95E-50AC-030A-4465-39D3F9BED055}"/>
                </a:ext>
              </a:extLst>
            </p:cNvPr>
            <p:cNvSpPr/>
            <p:nvPr/>
          </p:nvSpPr>
          <p:spPr>
            <a:xfrm>
              <a:off x="6026471" y="2828430"/>
              <a:ext cx="914400" cy="153888"/>
            </a:xfrm>
            <a:prstGeom prst="rect">
              <a:avLst/>
            </a:prstGeom>
          </p:spPr>
          <p:txBody>
            <a:bodyPr wrap="square" lIns="0" tIns="0" rIns="0" bIns="0">
              <a:spAutoFit/>
            </a:bodyPr>
            <a:lstStyle/>
            <a:p>
              <a:r>
                <a:rPr lang="en-US" sz="1000" b="1"/>
                <a:t>MONITORING</a:t>
              </a:r>
            </a:p>
          </p:txBody>
        </p:sp>
        <p:grpSp>
          <p:nvGrpSpPr>
            <p:cNvPr id="95" name="Group 94">
              <a:extLst>
                <a:ext uri="{FF2B5EF4-FFF2-40B4-BE49-F238E27FC236}">
                  <a16:creationId xmlns:a16="http://schemas.microsoft.com/office/drawing/2014/main" id="{E0AA4E08-43F3-12C8-7812-5474364EEF15}"/>
                </a:ext>
              </a:extLst>
            </p:cNvPr>
            <p:cNvGrpSpPr/>
            <p:nvPr/>
          </p:nvGrpSpPr>
          <p:grpSpPr>
            <a:xfrm>
              <a:off x="9323747" y="1907868"/>
              <a:ext cx="91440" cy="3562033"/>
              <a:chOff x="9269957" y="2020980"/>
              <a:chExt cx="143281" cy="3562033"/>
            </a:xfrm>
          </p:grpSpPr>
          <p:sp>
            <p:nvSpPr>
              <p:cNvPr id="44" name="Round Same Side Corner Rectangle 38">
                <a:extLst>
                  <a:ext uri="{FF2B5EF4-FFF2-40B4-BE49-F238E27FC236}">
                    <a16:creationId xmlns:a16="http://schemas.microsoft.com/office/drawing/2014/main" id="{52B30B09-1B0F-889D-86D1-98838D28FB95}"/>
                  </a:ext>
                </a:extLst>
              </p:cNvPr>
              <p:cNvSpPr/>
              <p:nvPr/>
            </p:nvSpPr>
            <p:spPr>
              <a:xfrm rot="16200000" flipH="1">
                <a:off x="9015901" y="2275036"/>
                <a:ext cx="651394" cy="143281"/>
              </a:xfrm>
              <a:prstGeom prst="round2SameRect">
                <a:avLst>
                  <a:gd name="adj1" fmla="val 0"/>
                  <a:gd name="adj2" fmla="val 50000"/>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45" name="Round Same Side Corner Rectangle 39">
                <a:extLst>
                  <a:ext uri="{FF2B5EF4-FFF2-40B4-BE49-F238E27FC236}">
                    <a16:creationId xmlns:a16="http://schemas.microsoft.com/office/drawing/2014/main" id="{91CEF18E-11AC-D0D6-530A-C11D4F22764D}"/>
                  </a:ext>
                </a:extLst>
              </p:cNvPr>
              <p:cNvSpPr/>
              <p:nvPr/>
            </p:nvSpPr>
            <p:spPr>
              <a:xfrm rot="16200000" flipH="1">
                <a:off x="9015901" y="3002693"/>
                <a:ext cx="651394" cy="143281"/>
              </a:xfrm>
              <a:prstGeom prst="round2SameRect">
                <a:avLst>
                  <a:gd name="adj1" fmla="val 0"/>
                  <a:gd name="adj2" fmla="val 5000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47" name="Round Same Side Corner Rectangle 40">
                <a:extLst>
                  <a:ext uri="{FF2B5EF4-FFF2-40B4-BE49-F238E27FC236}">
                    <a16:creationId xmlns:a16="http://schemas.microsoft.com/office/drawing/2014/main" id="{155E5620-DCE7-E6BB-0D03-7FAD3F02E295}"/>
                  </a:ext>
                </a:extLst>
              </p:cNvPr>
              <p:cNvSpPr/>
              <p:nvPr/>
            </p:nvSpPr>
            <p:spPr>
              <a:xfrm rot="16200000" flipH="1">
                <a:off x="9015901" y="3730354"/>
                <a:ext cx="651394" cy="143281"/>
              </a:xfrm>
              <a:prstGeom prst="round2SameRect">
                <a:avLst>
                  <a:gd name="adj1" fmla="val 0"/>
                  <a:gd name="adj2" fmla="val 50000"/>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48" name="Round Same Side Corner Rectangle 41">
                <a:extLst>
                  <a:ext uri="{FF2B5EF4-FFF2-40B4-BE49-F238E27FC236}">
                    <a16:creationId xmlns:a16="http://schemas.microsoft.com/office/drawing/2014/main" id="{892F6B79-20CD-5E67-191E-8CD72973B781}"/>
                  </a:ext>
                </a:extLst>
              </p:cNvPr>
              <p:cNvSpPr/>
              <p:nvPr/>
            </p:nvSpPr>
            <p:spPr>
              <a:xfrm rot="16200000" flipH="1">
                <a:off x="9015901" y="4458014"/>
                <a:ext cx="651394" cy="143281"/>
              </a:xfrm>
              <a:prstGeom prst="round2SameRect">
                <a:avLst>
                  <a:gd name="adj1" fmla="val 0"/>
                  <a:gd name="adj2" fmla="val 50000"/>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49" name="Round Same Side Corner Rectangle 42">
                <a:extLst>
                  <a:ext uri="{FF2B5EF4-FFF2-40B4-BE49-F238E27FC236}">
                    <a16:creationId xmlns:a16="http://schemas.microsoft.com/office/drawing/2014/main" id="{47531381-0C88-AD83-D2E2-1D091F1217FF}"/>
                  </a:ext>
                </a:extLst>
              </p:cNvPr>
              <p:cNvSpPr/>
              <p:nvPr/>
            </p:nvSpPr>
            <p:spPr>
              <a:xfrm rot="16200000" flipH="1">
                <a:off x="9015901" y="5185675"/>
                <a:ext cx="651394" cy="143281"/>
              </a:xfrm>
              <a:prstGeom prst="round2SameRect">
                <a:avLst>
                  <a:gd name="adj1" fmla="val 0"/>
                  <a:gd name="adj2" fmla="val 50000"/>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grpSp>
          <p:nvGrpSpPr>
            <p:cNvPr id="96" name="Group 95">
              <a:extLst>
                <a:ext uri="{FF2B5EF4-FFF2-40B4-BE49-F238E27FC236}">
                  <a16:creationId xmlns:a16="http://schemas.microsoft.com/office/drawing/2014/main" id="{EF268A5A-0DDF-69DA-AE02-118A446BE330}"/>
                </a:ext>
              </a:extLst>
            </p:cNvPr>
            <p:cNvGrpSpPr/>
            <p:nvPr/>
          </p:nvGrpSpPr>
          <p:grpSpPr>
            <a:xfrm>
              <a:off x="4931162" y="1907868"/>
              <a:ext cx="91440" cy="3562033"/>
              <a:chOff x="4877372" y="2020979"/>
              <a:chExt cx="143283" cy="3562033"/>
            </a:xfrm>
          </p:grpSpPr>
          <p:sp>
            <p:nvSpPr>
              <p:cNvPr id="39" name="Round Same Side Corner Rectangle 33">
                <a:extLst>
                  <a:ext uri="{FF2B5EF4-FFF2-40B4-BE49-F238E27FC236}">
                    <a16:creationId xmlns:a16="http://schemas.microsoft.com/office/drawing/2014/main" id="{73C385BD-E74B-BEDC-5673-7071BB6BCC3D}"/>
                  </a:ext>
                </a:extLst>
              </p:cNvPr>
              <p:cNvSpPr/>
              <p:nvPr/>
            </p:nvSpPr>
            <p:spPr>
              <a:xfrm rot="16200000" flipH="1">
                <a:off x="4623316" y="2275035"/>
                <a:ext cx="651394" cy="143281"/>
              </a:xfrm>
              <a:prstGeom prst="round2SameRect">
                <a:avLst>
                  <a:gd name="adj1" fmla="val 0"/>
                  <a:gd name="adj2"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40" name="Round Same Side Corner Rectangle 34">
                <a:extLst>
                  <a:ext uri="{FF2B5EF4-FFF2-40B4-BE49-F238E27FC236}">
                    <a16:creationId xmlns:a16="http://schemas.microsoft.com/office/drawing/2014/main" id="{613DA521-1C78-5665-B85B-4328A43D4BDD}"/>
                  </a:ext>
                </a:extLst>
              </p:cNvPr>
              <p:cNvSpPr/>
              <p:nvPr/>
            </p:nvSpPr>
            <p:spPr>
              <a:xfrm rot="16200000" flipH="1">
                <a:off x="4623316" y="3002692"/>
                <a:ext cx="651394" cy="143281"/>
              </a:xfrm>
              <a:prstGeom prst="round2SameRect">
                <a:avLst>
                  <a:gd name="adj1" fmla="val 0"/>
                  <a:gd name="adj2" fmla="val 5000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41" name="Round Same Side Corner Rectangle 35">
                <a:extLst>
                  <a:ext uri="{FF2B5EF4-FFF2-40B4-BE49-F238E27FC236}">
                    <a16:creationId xmlns:a16="http://schemas.microsoft.com/office/drawing/2014/main" id="{E9D5993B-E43D-5444-42AC-3A41B6E765D1}"/>
                  </a:ext>
                </a:extLst>
              </p:cNvPr>
              <p:cNvSpPr/>
              <p:nvPr/>
            </p:nvSpPr>
            <p:spPr>
              <a:xfrm rot="16200000" flipH="1">
                <a:off x="4623316" y="3730353"/>
                <a:ext cx="651394" cy="143281"/>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42" name="Round Same Side Corner Rectangle 36">
                <a:extLst>
                  <a:ext uri="{FF2B5EF4-FFF2-40B4-BE49-F238E27FC236}">
                    <a16:creationId xmlns:a16="http://schemas.microsoft.com/office/drawing/2014/main" id="{89C4BC78-4BD4-98B2-B588-8A24B8E1CDCC}"/>
                  </a:ext>
                </a:extLst>
              </p:cNvPr>
              <p:cNvSpPr/>
              <p:nvPr/>
            </p:nvSpPr>
            <p:spPr>
              <a:xfrm rot="16200000" flipH="1">
                <a:off x="4623317" y="4458013"/>
                <a:ext cx="651394" cy="143281"/>
              </a:xfrm>
              <a:prstGeom prst="round2SameRect">
                <a:avLst>
                  <a:gd name="adj1" fmla="val 0"/>
                  <a:gd name="adj2" fmla="val 5000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43" name="Round Same Side Corner Rectangle 37">
                <a:extLst>
                  <a:ext uri="{FF2B5EF4-FFF2-40B4-BE49-F238E27FC236}">
                    <a16:creationId xmlns:a16="http://schemas.microsoft.com/office/drawing/2014/main" id="{6ECDC3B1-3F64-B2E6-BCCE-D4CCB020CA7A}"/>
                  </a:ext>
                </a:extLst>
              </p:cNvPr>
              <p:cNvSpPr/>
              <p:nvPr/>
            </p:nvSpPr>
            <p:spPr>
              <a:xfrm rot="16200000" flipH="1">
                <a:off x="4623318" y="5185674"/>
                <a:ext cx="651394" cy="143281"/>
              </a:xfrm>
              <a:prstGeom prst="round2SameRect">
                <a:avLst>
                  <a:gd name="adj1" fmla="val 0"/>
                  <a:gd name="adj2" fmla="val 50000"/>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80" name="Round Same Side Corner Rectangle 33">
                <a:extLst>
                  <a:ext uri="{FF2B5EF4-FFF2-40B4-BE49-F238E27FC236}">
                    <a16:creationId xmlns:a16="http://schemas.microsoft.com/office/drawing/2014/main" id="{24A4573E-BC2B-565A-AE47-A10F17D1316E}"/>
                  </a:ext>
                </a:extLst>
              </p:cNvPr>
              <p:cNvSpPr/>
              <p:nvPr/>
            </p:nvSpPr>
            <p:spPr>
              <a:xfrm rot="16200000" flipH="1">
                <a:off x="4623317" y="2275036"/>
                <a:ext cx="651394" cy="143281"/>
              </a:xfrm>
              <a:prstGeom prst="round2SameRect">
                <a:avLst>
                  <a:gd name="adj1" fmla="val 0"/>
                  <a:gd name="adj2"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81" name="Round Same Side Corner Rectangle 34">
                <a:extLst>
                  <a:ext uri="{FF2B5EF4-FFF2-40B4-BE49-F238E27FC236}">
                    <a16:creationId xmlns:a16="http://schemas.microsoft.com/office/drawing/2014/main" id="{4998F602-A0D8-6DC5-7654-A8A749BBD627}"/>
                  </a:ext>
                </a:extLst>
              </p:cNvPr>
              <p:cNvSpPr/>
              <p:nvPr/>
            </p:nvSpPr>
            <p:spPr>
              <a:xfrm rot="16200000" flipH="1">
                <a:off x="4623317" y="3002693"/>
                <a:ext cx="651394" cy="143281"/>
              </a:xfrm>
              <a:prstGeom prst="round2SameRect">
                <a:avLst>
                  <a:gd name="adj1" fmla="val 0"/>
                  <a:gd name="adj2" fmla="val 5000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grpSp>
          <p:nvGrpSpPr>
            <p:cNvPr id="122" name="Group 121">
              <a:extLst>
                <a:ext uri="{FF2B5EF4-FFF2-40B4-BE49-F238E27FC236}">
                  <a16:creationId xmlns:a16="http://schemas.microsoft.com/office/drawing/2014/main" id="{A4FE5AC8-B240-9723-10DB-C9B6D93FFE1E}"/>
                </a:ext>
              </a:extLst>
            </p:cNvPr>
            <p:cNvGrpSpPr/>
            <p:nvPr/>
          </p:nvGrpSpPr>
          <p:grpSpPr>
            <a:xfrm>
              <a:off x="909319" y="1898513"/>
              <a:ext cx="651392" cy="3562035"/>
              <a:chOff x="909319" y="1898513"/>
              <a:chExt cx="651392" cy="3562035"/>
            </a:xfrm>
          </p:grpSpPr>
          <p:sp>
            <p:nvSpPr>
              <p:cNvPr id="17" name="Rounded Rectangle 11">
                <a:extLst>
                  <a:ext uri="{FF2B5EF4-FFF2-40B4-BE49-F238E27FC236}">
                    <a16:creationId xmlns:a16="http://schemas.microsoft.com/office/drawing/2014/main" id="{C32DFFE6-83E0-8CBD-A5F8-74149BB583DF}"/>
                  </a:ext>
                </a:extLst>
              </p:cNvPr>
              <p:cNvSpPr/>
              <p:nvPr/>
            </p:nvSpPr>
            <p:spPr>
              <a:xfrm>
                <a:off x="909319" y="1898513"/>
                <a:ext cx="651392" cy="651393"/>
              </a:xfrm>
              <a:prstGeom prst="round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sp>
            <p:nvSpPr>
              <p:cNvPr id="18" name="Rounded Rectangle 12">
                <a:extLst>
                  <a:ext uri="{FF2B5EF4-FFF2-40B4-BE49-F238E27FC236}">
                    <a16:creationId xmlns:a16="http://schemas.microsoft.com/office/drawing/2014/main" id="{FB45DBCA-0412-1A73-68D9-2682E88833C4}"/>
                  </a:ext>
                </a:extLst>
              </p:cNvPr>
              <p:cNvSpPr/>
              <p:nvPr/>
            </p:nvSpPr>
            <p:spPr>
              <a:xfrm>
                <a:off x="909319" y="2626173"/>
                <a:ext cx="651392" cy="651393"/>
              </a:xfrm>
              <a:prstGeom prst="round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sp>
            <p:nvSpPr>
              <p:cNvPr id="19" name="Rounded Rectangle 13">
                <a:extLst>
                  <a:ext uri="{FF2B5EF4-FFF2-40B4-BE49-F238E27FC236}">
                    <a16:creationId xmlns:a16="http://schemas.microsoft.com/office/drawing/2014/main" id="{CC80712E-1D2A-CC46-544E-17043AE2CD58}"/>
                  </a:ext>
                </a:extLst>
              </p:cNvPr>
              <p:cNvSpPr/>
              <p:nvPr/>
            </p:nvSpPr>
            <p:spPr>
              <a:xfrm>
                <a:off x="909319" y="3353834"/>
                <a:ext cx="651392" cy="6513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sp>
            <p:nvSpPr>
              <p:cNvPr id="20" name="Rounded Rectangle 14">
                <a:extLst>
                  <a:ext uri="{FF2B5EF4-FFF2-40B4-BE49-F238E27FC236}">
                    <a16:creationId xmlns:a16="http://schemas.microsoft.com/office/drawing/2014/main" id="{1AB86538-6045-04B1-42F7-8723EC158612}"/>
                  </a:ext>
                </a:extLst>
              </p:cNvPr>
              <p:cNvSpPr/>
              <p:nvPr/>
            </p:nvSpPr>
            <p:spPr>
              <a:xfrm>
                <a:off x="909319" y="4081494"/>
                <a:ext cx="651392" cy="651393"/>
              </a:xfrm>
              <a:prstGeom prst="round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sp>
            <p:nvSpPr>
              <p:cNvPr id="21" name="Rounded Rectangle 15">
                <a:extLst>
                  <a:ext uri="{FF2B5EF4-FFF2-40B4-BE49-F238E27FC236}">
                    <a16:creationId xmlns:a16="http://schemas.microsoft.com/office/drawing/2014/main" id="{8AC6A172-D3DC-EEEC-894B-0F7AF01FD07A}"/>
                  </a:ext>
                </a:extLst>
              </p:cNvPr>
              <p:cNvSpPr/>
              <p:nvPr/>
            </p:nvSpPr>
            <p:spPr>
              <a:xfrm>
                <a:off x="909319" y="4809155"/>
                <a:ext cx="651392" cy="651393"/>
              </a:xfrm>
              <a:prstGeom prst="round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pic>
            <p:nvPicPr>
              <p:cNvPr id="51" name="Picture 50">
                <a:extLst>
                  <a:ext uri="{FF2B5EF4-FFF2-40B4-BE49-F238E27FC236}">
                    <a16:creationId xmlns:a16="http://schemas.microsoft.com/office/drawing/2014/main" id="{E439C835-ACDB-3232-7539-D47A3BC6E7B5}"/>
                  </a:ext>
                </a:extLst>
              </p:cNvPr>
              <p:cNvPicPr>
                <a:picLocks noChangeAspect="1"/>
              </p:cNvPicPr>
              <p:nvPr/>
            </p:nvPicPr>
            <p:blipFill>
              <a:blip r:embed="rId3"/>
              <a:stretch>
                <a:fillRect/>
              </a:stretch>
            </p:blipFill>
            <p:spPr>
              <a:xfrm>
                <a:off x="963482" y="1949024"/>
                <a:ext cx="548640" cy="548640"/>
              </a:xfrm>
              <a:prstGeom prst="rect">
                <a:avLst/>
              </a:prstGeom>
            </p:spPr>
          </p:pic>
          <p:pic>
            <p:nvPicPr>
              <p:cNvPr id="53" name="Picture 52">
                <a:extLst>
                  <a:ext uri="{FF2B5EF4-FFF2-40B4-BE49-F238E27FC236}">
                    <a16:creationId xmlns:a16="http://schemas.microsoft.com/office/drawing/2014/main" id="{BF587209-BD1F-4CCB-52B1-9A6FF0C28A94}"/>
                  </a:ext>
                </a:extLst>
              </p:cNvPr>
              <p:cNvPicPr>
                <a:picLocks noChangeAspect="1"/>
              </p:cNvPicPr>
              <p:nvPr/>
            </p:nvPicPr>
            <p:blipFill>
              <a:blip r:embed="rId4"/>
              <a:stretch>
                <a:fillRect/>
              </a:stretch>
            </p:blipFill>
            <p:spPr>
              <a:xfrm>
                <a:off x="955615" y="2668033"/>
                <a:ext cx="548640" cy="548640"/>
              </a:xfrm>
              <a:prstGeom prst="rect">
                <a:avLst/>
              </a:prstGeom>
            </p:spPr>
          </p:pic>
          <p:pic>
            <p:nvPicPr>
              <p:cNvPr id="54" name="Picture 53">
                <a:extLst>
                  <a:ext uri="{FF2B5EF4-FFF2-40B4-BE49-F238E27FC236}">
                    <a16:creationId xmlns:a16="http://schemas.microsoft.com/office/drawing/2014/main" id="{B45A89D9-5A6E-1DC0-9C01-B1D85CD0A3C5}"/>
                  </a:ext>
                </a:extLst>
              </p:cNvPr>
              <p:cNvPicPr>
                <a:picLocks noChangeAspect="1"/>
              </p:cNvPicPr>
              <p:nvPr/>
            </p:nvPicPr>
            <p:blipFill>
              <a:blip r:embed="rId5"/>
              <a:stretch>
                <a:fillRect/>
              </a:stretch>
            </p:blipFill>
            <p:spPr>
              <a:xfrm>
                <a:off x="963123" y="3412076"/>
                <a:ext cx="548640" cy="548640"/>
              </a:xfrm>
              <a:prstGeom prst="rect">
                <a:avLst/>
              </a:prstGeom>
            </p:spPr>
          </p:pic>
          <p:pic>
            <p:nvPicPr>
              <p:cNvPr id="57" name="Picture 56">
                <a:extLst>
                  <a:ext uri="{FF2B5EF4-FFF2-40B4-BE49-F238E27FC236}">
                    <a16:creationId xmlns:a16="http://schemas.microsoft.com/office/drawing/2014/main" id="{FDB30B1B-160C-0AF7-8824-262B1F1BA59A}"/>
                  </a:ext>
                </a:extLst>
              </p:cNvPr>
              <p:cNvPicPr>
                <a:picLocks noChangeAspect="1"/>
              </p:cNvPicPr>
              <p:nvPr/>
            </p:nvPicPr>
            <p:blipFill>
              <a:blip r:embed="rId6"/>
              <a:stretch>
                <a:fillRect/>
              </a:stretch>
            </p:blipFill>
            <p:spPr>
              <a:xfrm>
                <a:off x="963123" y="4115774"/>
                <a:ext cx="548640" cy="548640"/>
              </a:xfrm>
              <a:prstGeom prst="rect">
                <a:avLst/>
              </a:prstGeom>
            </p:spPr>
          </p:pic>
          <p:pic>
            <p:nvPicPr>
              <p:cNvPr id="58" name="Picture 57">
                <a:extLst>
                  <a:ext uri="{FF2B5EF4-FFF2-40B4-BE49-F238E27FC236}">
                    <a16:creationId xmlns:a16="http://schemas.microsoft.com/office/drawing/2014/main" id="{5932FF12-AA5B-5DA9-CBDF-3A8018FDC252}"/>
                  </a:ext>
                </a:extLst>
              </p:cNvPr>
              <p:cNvPicPr>
                <a:picLocks noChangeAspect="1"/>
              </p:cNvPicPr>
              <p:nvPr/>
            </p:nvPicPr>
            <p:blipFill>
              <a:blip r:embed="rId7"/>
              <a:stretch>
                <a:fillRect/>
              </a:stretch>
            </p:blipFill>
            <p:spPr>
              <a:xfrm>
                <a:off x="963123" y="4860530"/>
                <a:ext cx="548640" cy="548640"/>
              </a:xfrm>
              <a:prstGeom prst="rect">
                <a:avLst/>
              </a:prstGeom>
            </p:spPr>
          </p:pic>
        </p:grpSp>
        <p:grpSp>
          <p:nvGrpSpPr>
            <p:cNvPr id="123" name="Group 122">
              <a:extLst>
                <a:ext uri="{FF2B5EF4-FFF2-40B4-BE49-F238E27FC236}">
                  <a16:creationId xmlns:a16="http://schemas.microsoft.com/office/drawing/2014/main" id="{7B966F31-838B-4E5E-62D9-1A9DC233EF1B}"/>
                </a:ext>
              </a:extLst>
            </p:cNvPr>
            <p:cNvGrpSpPr/>
            <p:nvPr/>
          </p:nvGrpSpPr>
          <p:grpSpPr>
            <a:xfrm>
              <a:off x="5301906" y="1898513"/>
              <a:ext cx="651392" cy="3562035"/>
              <a:chOff x="5301906" y="1898513"/>
              <a:chExt cx="651392" cy="3562035"/>
            </a:xfrm>
          </p:grpSpPr>
          <p:sp>
            <p:nvSpPr>
              <p:cNvPr id="32" name="Rounded Rectangle 26">
                <a:extLst>
                  <a:ext uri="{FF2B5EF4-FFF2-40B4-BE49-F238E27FC236}">
                    <a16:creationId xmlns:a16="http://schemas.microsoft.com/office/drawing/2014/main" id="{1D215EE8-B9E0-C0BB-7E3C-3398A285B1EB}"/>
                  </a:ext>
                </a:extLst>
              </p:cNvPr>
              <p:cNvSpPr/>
              <p:nvPr/>
            </p:nvSpPr>
            <p:spPr>
              <a:xfrm>
                <a:off x="5301906" y="1898513"/>
                <a:ext cx="651392" cy="651393"/>
              </a:xfrm>
              <a:prstGeom prst="round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sp>
            <p:nvSpPr>
              <p:cNvPr id="33" name="Rounded Rectangle 27">
                <a:extLst>
                  <a:ext uri="{FF2B5EF4-FFF2-40B4-BE49-F238E27FC236}">
                    <a16:creationId xmlns:a16="http://schemas.microsoft.com/office/drawing/2014/main" id="{D4C0F10C-6B33-3894-577B-443BB53D3242}"/>
                  </a:ext>
                </a:extLst>
              </p:cNvPr>
              <p:cNvSpPr/>
              <p:nvPr/>
            </p:nvSpPr>
            <p:spPr>
              <a:xfrm>
                <a:off x="5301906" y="2626173"/>
                <a:ext cx="651392" cy="651393"/>
              </a:xfrm>
              <a:prstGeom prst="round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sp>
            <p:nvSpPr>
              <p:cNvPr id="34" name="Rounded Rectangle 28">
                <a:extLst>
                  <a:ext uri="{FF2B5EF4-FFF2-40B4-BE49-F238E27FC236}">
                    <a16:creationId xmlns:a16="http://schemas.microsoft.com/office/drawing/2014/main" id="{62CFA81D-992C-F5A1-B741-D0B6069D1D10}"/>
                  </a:ext>
                </a:extLst>
              </p:cNvPr>
              <p:cNvSpPr/>
              <p:nvPr/>
            </p:nvSpPr>
            <p:spPr>
              <a:xfrm>
                <a:off x="5301906" y="3353834"/>
                <a:ext cx="651392" cy="651393"/>
              </a:xfrm>
              <a:prstGeom prst="round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sp>
            <p:nvSpPr>
              <p:cNvPr id="35" name="Rounded Rectangle 29">
                <a:extLst>
                  <a:ext uri="{FF2B5EF4-FFF2-40B4-BE49-F238E27FC236}">
                    <a16:creationId xmlns:a16="http://schemas.microsoft.com/office/drawing/2014/main" id="{8634208E-9576-947E-6693-428964FE61D6}"/>
                  </a:ext>
                </a:extLst>
              </p:cNvPr>
              <p:cNvSpPr/>
              <p:nvPr/>
            </p:nvSpPr>
            <p:spPr>
              <a:xfrm>
                <a:off x="5301906" y="4081494"/>
                <a:ext cx="651392" cy="651393"/>
              </a:xfrm>
              <a:prstGeom prst="round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sp>
            <p:nvSpPr>
              <p:cNvPr id="36" name="Rounded Rectangle 30">
                <a:extLst>
                  <a:ext uri="{FF2B5EF4-FFF2-40B4-BE49-F238E27FC236}">
                    <a16:creationId xmlns:a16="http://schemas.microsoft.com/office/drawing/2014/main" id="{E6479A14-A02E-D2C8-D51E-BE4F955D153F}"/>
                  </a:ext>
                </a:extLst>
              </p:cNvPr>
              <p:cNvSpPr/>
              <p:nvPr/>
            </p:nvSpPr>
            <p:spPr>
              <a:xfrm>
                <a:off x="5301906" y="4809155"/>
                <a:ext cx="651392" cy="651393"/>
              </a:xfrm>
              <a:prstGeom prst="round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ts val="3600"/>
                  </a:lnSpc>
                </a:pPr>
                <a:endParaRPr lang="en-US" sz="4000" b="1">
                  <a:solidFill>
                    <a:schemeClr val="bg1"/>
                  </a:solidFill>
                  <a:latin typeface="+mj-lt"/>
                </a:endParaRPr>
              </a:p>
            </p:txBody>
          </p:sp>
          <p:pic>
            <p:nvPicPr>
              <p:cNvPr id="59" name="Picture 58">
                <a:extLst>
                  <a:ext uri="{FF2B5EF4-FFF2-40B4-BE49-F238E27FC236}">
                    <a16:creationId xmlns:a16="http://schemas.microsoft.com/office/drawing/2014/main" id="{B713DDE6-E31D-2994-ECF8-D3B75344D6C3}"/>
                  </a:ext>
                </a:extLst>
              </p:cNvPr>
              <p:cNvPicPr>
                <a:picLocks noChangeAspect="1"/>
              </p:cNvPicPr>
              <p:nvPr/>
            </p:nvPicPr>
            <p:blipFill>
              <a:blip r:embed="rId8"/>
              <a:stretch>
                <a:fillRect/>
              </a:stretch>
            </p:blipFill>
            <p:spPr>
              <a:xfrm>
                <a:off x="5368536" y="1949024"/>
                <a:ext cx="548640" cy="548640"/>
              </a:xfrm>
              <a:prstGeom prst="rect">
                <a:avLst/>
              </a:prstGeom>
            </p:spPr>
          </p:pic>
          <p:pic>
            <p:nvPicPr>
              <p:cNvPr id="60" name="Picture 59">
                <a:extLst>
                  <a:ext uri="{FF2B5EF4-FFF2-40B4-BE49-F238E27FC236}">
                    <a16:creationId xmlns:a16="http://schemas.microsoft.com/office/drawing/2014/main" id="{C0652B36-DA49-EE0A-EE9A-D7D96F078A81}"/>
                  </a:ext>
                </a:extLst>
              </p:cNvPr>
              <p:cNvPicPr>
                <a:picLocks noChangeAspect="1"/>
              </p:cNvPicPr>
              <p:nvPr/>
            </p:nvPicPr>
            <p:blipFill>
              <a:blip r:embed="rId9"/>
              <a:stretch>
                <a:fillRect/>
              </a:stretch>
            </p:blipFill>
            <p:spPr>
              <a:xfrm>
                <a:off x="5353282" y="2675461"/>
                <a:ext cx="548640" cy="548640"/>
              </a:xfrm>
              <a:prstGeom prst="rect">
                <a:avLst/>
              </a:prstGeom>
            </p:spPr>
          </p:pic>
          <p:pic>
            <p:nvPicPr>
              <p:cNvPr id="61" name="Picture 60">
                <a:extLst>
                  <a:ext uri="{FF2B5EF4-FFF2-40B4-BE49-F238E27FC236}">
                    <a16:creationId xmlns:a16="http://schemas.microsoft.com/office/drawing/2014/main" id="{6F07E944-C988-0BAF-BB74-DEBD7C9458AD}"/>
                  </a:ext>
                </a:extLst>
              </p:cNvPr>
              <p:cNvPicPr>
                <a:picLocks noChangeAspect="1"/>
              </p:cNvPicPr>
              <p:nvPr/>
            </p:nvPicPr>
            <p:blipFill>
              <a:blip r:embed="rId10"/>
              <a:stretch>
                <a:fillRect/>
              </a:stretch>
            </p:blipFill>
            <p:spPr>
              <a:xfrm>
                <a:off x="5353282" y="3405209"/>
                <a:ext cx="548640" cy="548640"/>
              </a:xfrm>
              <a:prstGeom prst="rect">
                <a:avLst/>
              </a:prstGeom>
            </p:spPr>
          </p:pic>
          <p:pic>
            <p:nvPicPr>
              <p:cNvPr id="63" name="Picture 62">
                <a:extLst>
                  <a:ext uri="{FF2B5EF4-FFF2-40B4-BE49-F238E27FC236}">
                    <a16:creationId xmlns:a16="http://schemas.microsoft.com/office/drawing/2014/main" id="{9B320A5B-2F3C-C42F-B22B-EFF69739BC1C}"/>
                  </a:ext>
                </a:extLst>
              </p:cNvPr>
              <p:cNvPicPr>
                <a:picLocks noChangeAspect="1"/>
              </p:cNvPicPr>
              <p:nvPr/>
            </p:nvPicPr>
            <p:blipFill>
              <a:blip r:embed="rId11"/>
              <a:stretch>
                <a:fillRect/>
              </a:stretch>
            </p:blipFill>
            <p:spPr>
              <a:xfrm>
                <a:off x="5368536" y="4136444"/>
                <a:ext cx="548640" cy="548640"/>
              </a:xfrm>
              <a:prstGeom prst="rect">
                <a:avLst/>
              </a:prstGeom>
            </p:spPr>
          </p:pic>
          <p:pic>
            <p:nvPicPr>
              <p:cNvPr id="64" name="Picture 63">
                <a:extLst>
                  <a:ext uri="{FF2B5EF4-FFF2-40B4-BE49-F238E27FC236}">
                    <a16:creationId xmlns:a16="http://schemas.microsoft.com/office/drawing/2014/main" id="{5CA72A65-5B7E-A21E-0EBD-2ECA00466AFC}"/>
                  </a:ext>
                </a:extLst>
              </p:cNvPr>
              <p:cNvPicPr>
                <a:picLocks noChangeAspect="1"/>
              </p:cNvPicPr>
              <p:nvPr/>
            </p:nvPicPr>
            <p:blipFill>
              <a:blip r:embed="rId12"/>
              <a:stretch>
                <a:fillRect/>
              </a:stretch>
            </p:blipFill>
            <p:spPr>
              <a:xfrm>
                <a:off x="5352334" y="4870690"/>
                <a:ext cx="548640" cy="548640"/>
              </a:xfrm>
              <a:prstGeom prst="rect">
                <a:avLst/>
              </a:prstGeom>
            </p:spPr>
          </p:pic>
        </p:grpSp>
        <p:sp>
          <p:nvSpPr>
            <p:cNvPr id="65" name="TextBox 64">
              <a:extLst>
                <a:ext uri="{FF2B5EF4-FFF2-40B4-BE49-F238E27FC236}">
                  <a16:creationId xmlns:a16="http://schemas.microsoft.com/office/drawing/2014/main" id="{2EE6E3C7-C7DE-323A-DA32-274854F2F7C1}"/>
                </a:ext>
              </a:extLst>
            </p:cNvPr>
            <p:cNvSpPr txBox="1"/>
            <p:nvPr/>
          </p:nvSpPr>
          <p:spPr>
            <a:xfrm>
              <a:off x="2603077" y="2003269"/>
              <a:ext cx="2267297"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Handling Current/Future Loads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Optimum use of resources</a:t>
              </a:r>
            </a:p>
          </p:txBody>
        </p:sp>
        <p:sp>
          <p:nvSpPr>
            <p:cNvPr id="66" name="TextBox 65">
              <a:extLst>
                <a:ext uri="{FF2B5EF4-FFF2-40B4-BE49-F238E27FC236}">
                  <a16:creationId xmlns:a16="http://schemas.microsoft.com/office/drawing/2014/main" id="{49E10FBF-E6F9-7368-F837-E40A5D5F394B}"/>
                </a:ext>
              </a:extLst>
            </p:cNvPr>
            <p:cNvSpPr txBox="1"/>
            <p:nvPr/>
          </p:nvSpPr>
          <p:spPr>
            <a:xfrm>
              <a:off x="2603077" y="2733678"/>
              <a:ext cx="2267297"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Response Time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Bandwidth Constraints</a:t>
              </a:r>
            </a:p>
          </p:txBody>
        </p:sp>
        <p:sp>
          <p:nvSpPr>
            <p:cNvPr id="67" name="TextBox 66">
              <a:extLst>
                <a:ext uri="{FF2B5EF4-FFF2-40B4-BE49-F238E27FC236}">
                  <a16:creationId xmlns:a16="http://schemas.microsoft.com/office/drawing/2014/main" id="{F48ABA32-C455-5A7C-CF73-1FBB7389D6EF}"/>
                </a:ext>
              </a:extLst>
            </p:cNvPr>
            <p:cNvSpPr txBox="1"/>
            <p:nvPr/>
          </p:nvSpPr>
          <p:spPr>
            <a:xfrm>
              <a:off x="2603077" y="3459720"/>
              <a:ext cx="240065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In-bound/out-bound Integration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Standards Compliance</a:t>
              </a:r>
            </a:p>
          </p:txBody>
        </p:sp>
        <p:sp>
          <p:nvSpPr>
            <p:cNvPr id="68" name="TextBox 67">
              <a:extLst>
                <a:ext uri="{FF2B5EF4-FFF2-40B4-BE49-F238E27FC236}">
                  <a16:creationId xmlns:a16="http://schemas.microsoft.com/office/drawing/2014/main" id="{F28CF4E6-AD7B-275F-0DFC-AA43D17F8A4D}"/>
                </a:ext>
              </a:extLst>
            </p:cNvPr>
            <p:cNvSpPr txBox="1"/>
            <p:nvPr/>
          </p:nvSpPr>
          <p:spPr>
            <a:xfrm>
              <a:off x="2603077" y="4181960"/>
              <a:ext cx="2267297"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Confirming to WCAG 2.1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Confirming to ADA Audit</a:t>
              </a:r>
            </a:p>
          </p:txBody>
        </p:sp>
        <p:sp>
          <p:nvSpPr>
            <p:cNvPr id="69" name="TextBox 68">
              <a:extLst>
                <a:ext uri="{FF2B5EF4-FFF2-40B4-BE49-F238E27FC236}">
                  <a16:creationId xmlns:a16="http://schemas.microsoft.com/office/drawing/2014/main" id="{676F3D1B-0188-DD39-C0E7-B5E9F1E1A4FC}"/>
                </a:ext>
              </a:extLst>
            </p:cNvPr>
            <p:cNvSpPr txBox="1"/>
            <p:nvPr/>
          </p:nvSpPr>
          <p:spPr>
            <a:xfrm>
              <a:off x="2603077" y="4899194"/>
              <a:ext cx="2267297"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SLA Compliance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Offline Mode of Working</a:t>
              </a:r>
            </a:p>
          </p:txBody>
        </p:sp>
        <p:sp>
          <p:nvSpPr>
            <p:cNvPr id="75" name="TextBox 74">
              <a:extLst>
                <a:ext uri="{FF2B5EF4-FFF2-40B4-BE49-F238E27FC236}">
                  <a16:creationId xmlns:a16="http://schemas.microsoft.com/office/drawing/2014/main" id="{90134DCE-AA23-1DDE-638C-528534EB889E}"/>
                </a:ext>
              </a:extLst>
            </p:cNvPr>
            <p:cNvSpPr txBox="1"/>
            <p:nvPr/>
          </p:nvSpPr>
          <p:spPr>
            <a:xfrm>
              <a:off x="6991485" y="2007838"/>
              <a:ext cx="2267297"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Role/Privilege based access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Data Encryption</a:t>
              </a:r>
            </a:p>
          </p:txBody>
        </p:sp>
        <p:grpSp>
          <p:nvGrpSpPr>
            <p:cNvPr id="97" name="Group 96">
              <a:extLst>
                <a:ext uri="{FF2B5EF4-FFF2-40B4-BE49-F238E27FC236}">
                  <a16:creationId xmlns:a16="http://schemas.microsoft.com/office/drawing/2014/main" id="{6B96766B-7CB2-9F37-F35C-EA8A780C9720}"/>
                </a:ext>
              </a:extLst>
            </p:cNvPr>
            <p:cNvGrpSpPr/>
            <p:nvPr/>
          </p:nvGrpSpPr>
          <p:grpSpPr>
            <a:xfrm>
              <a:off x="2493309" y="1907868"/>
              <a:ext cx="91440" cy="3562033"/>
              <a:chOff x="2493309" y="2022308"/>
              <a:chExt cx="143283" cy="3562033"/>
            </a:xfrm>
          </p:grpSpPr>
          <p:sp>
            <p:nvSpPr>
              <p:cNvPr id="82" name="Round Same Side Corner Rectangle 33">
                <a:extLst>
                  <a:ext uri="{FF2B5EF4-FFF2-40B4-BE49-F238E27FC236}">
                    <a16:creationId xmlns:a16="http://schemas.microsoft.com/office/drawing/2014/main" id="{9C4A0EB9-A144-7E5F-C2EE-B75F56293A3E}"/>
                  </a:ext>
                </a:extLst>
              </p:cNvPr>
              <p:cNvSpPr/>
              <p:nvPr/>
            </p:nvSpPr>
            <p:spPr>
              <a:xfrm rot="5400000">
                <a:off x="2239253" y="2276364"/>
                <a:ext cx="651394" cy="143281"/>
              </a:xfrm>
              <a:prstGeom prst="round2SameRect">
                <a:avLst>
                  <a:gd name="adj1" fmla="val 0"/>
                  <a:gd name="adj2"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83" name="Round Same Side Corner Rectangle 34">
                <a:extLst>
                  <a:ext uri="{FF2B5EF4-FFF2-40B4-BE49-F238E27FC236}">
                    <a16:creationId xmlns:a16="http://schemas.microsoft.com/office/drawing/2014/main" id="{E15DE9C9-1D2E-D6DA-3CF1-5A1186614746}"/>
                  </a:ext>
                </a:extLst>
              </p:cNvPr>
              <p:cNvSpPr/>
              <p:nvPr/>
            </p:nvSpPr>
            <p:spPr>
              <a:xfrm rot="5400000">
                <a:off x="2239253" y="3004021"/>
                <a:ext cx="651394" cy="143281"/>
              </a:xfrm>
              <a:prstGeom prst="round2SameRect">
                <a:avLst>
                  <a:gd name="adj1" fmla="val 0"/>
                  <a:gd name="adj2" fmla="val 5000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84" name="Round Same Side Corner Rectangle 35">
                <a:extLst>
                  <a:ext uri="{FF2B5EF4-FFF2-40B4-BE49-F238E27FC236}">
                    <a16:creationId xmlns:a16="http://schemas.microsoft.com/office/drawing/2014/main" id="{E4FF5C83-CEEC-DFBB-2DE5-FF8869A98503}"/>
                  </a:ext>
                </a:extLst>
              </p:cNvPr>
              <p:cNvSpPr/>
              <p:nvPr/>
            </p:nvSpPr>
            <p:spPr>
              <a:xfrm rot="5400000">
                <a:off x="2239253" y="3731682"/>
                <a:ext cx="651394" cy="143281"/>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85" name="Round Same Side Corner Rectangle 36">
                <a:extLst>
                  <a:ext uri="{FF2B5EF4-FFF2-40B4-BE49-F238E27FC236}">
                    <a16:creationId xmlns:a16="http://schemas.microsoft.com/office/drawing/2014/main" id="{04B69E91-4274-FA22-6829-B48D55716D9B}"/>
                  </a:ext>
                </a:extLst>
              </p:cNvPr>
              <p:cNvSpPr/>
              <p:nvPr/>
            </p:nvSpPr>
            <p:spPr>
              <a:xfrm rot="5400000">
                <a:off x="2239254" y="4459342"/>
                <a:ext cx="651394" cy="143281"/>
              </a:xfrm>
              <a:prstGeom prst="round2SameRect">
                <a:avLst>
                  <a:gd name="adj1" fmla="val 0"/>
                  <a:gd name="adj2" fmla="val 5000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86" name="Round Same Side Corner Rectangle 37">
                <a:extLst>
                  <a:ext uri="{FF2B5EF4-FFF2-40B4-BE49-F238E27FC236}">
                    <a16:creationId xmlns:a16="http://schemas.microsoft.com/office/drawing/2014/main" id="{E8138281-6A78-C427-5DD8-F1D489EBFCA0}"/>
                  </a:ext>
                </a:extLst>
              </p:cNvPr>
              <p:cNvSpPr/>
              <p:nvPr/>
            </p:nvSpPr>
            <p:spPr>
              <a:xfrm rot="5400000">
                <a:off x="2239255" y="5187003"/>
                <a:ext cx="651394" cy="143281"/>
              </a:xfrm>
              <a:prstGeom prst="round2SameRect">
                <a:avLst>
                  <a:gd name="adj1" fmla="val 0"/>
                  <a:gd name="adj2" fmla="val 50000"/>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87" name="Round Same Side Corner Rectangle 33">
                <a:extLst>
                  <a:ext uri="{FF2B5EF4-FFF2-40B4-BE49-F238E27FC236}">
                    <a16:creationId xmlns:a16="http://schemas.microsoft.com/office/drawing/2014/main" id="{7B22E28C-9EC0-3B84-8465-38503B19005B}"/>
                  </a:ext>
                </a:extLst>
              </p:cNvPr>
              <p:cNvSpPr/>
              <p:nvPr/>
            </p:nvSpPr>
            <p:spPr>
              <a:xfrm rot="5400000">
                <a:off x="2239254" y="2276365"/>
                <a:ext cx="651394" cy="143281"/>
              </a:xfrm>
              <a:prstGeom prst="round2SameRect">
                <a:avLst>
                  <a:gd name="adj1" fmla="val 0"/>
                  <a:gd name="adj2"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88" name="Round Same Side Corner Rectangle 34">
                <a:extLst>
                  <a:ext uri="{FF2B5EF4-FFF2-40B4-BE49-F238E27FC236}">
                    <a16:creationId xmlns:a16="http://schemas.microsoft.com/office/drawing/2014/main" id="{60D6FAFD-08CA-8CF6-7C6D-22602511EA8A}"/>
                  </a:ext>
                </a:extLst>
              </p:cNvPr>
              <p:cNvSpPr/>
              <p:nvPr/>
            </p:nvSpPr>
            <p:spPr>
              <a:xfrm rot="5400000">
                <a:off x="2239254" y="3004022"/>
                <a:ext cx="651394" cy="143281"/>
              </a:xfrm>
              <a:prstGeom prst="round2SameRect">
                <a:avLst>
                  <a:gd name="adj1" fmla="val 0"/>
                  <a:gd name="adj2" fmla="val 5000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grpSp>
          <p:nvGrpSpPr>
            <p:cNvPr id="94" name="Group 93">
              <a:extLst>
                <a:ext uri="{FF2B5EF4-FFF2-40B4-BE49-F238E27FC236}">
                  <a16:creationId xmlns:a16="http://schemas.microsoft.com/office/drawing/2014/main" id="{5594A4A6-B6D4-B67D-7EB0-8A05C0A7EC56}"/>
                </a:ext>
              </a:extLst>
            </p:cNvPr>
            <p:cNvGrpSpPr/>
            <p:nvPr/>
          </p:nvGrpSpPr>
          <p:grpSpPr>
            <a:xfrm>
              <a:off x="6885891" y="1907868"/>
              <a:ext cx="91440" cy="3562033"/>
              <a:chOff x="6885891" y="2071489"/>
              <a:chExt cx="143281" cy="3562033"/>
            </a:xfrm>
          </p:grpSpPr>
          <p:sp>
            <p:nvSpPr>
              <p:cNvPr id="89" name="Round Same Side Corner Rectangle 38">
                <a:extLst>
                  <a:ext uri="{FF2B5EF4-FFF2-40B4-BE49-F238E27FC236}">
                    <a16:creationId xmlns:a16="http://schemas.microsoft.com/office/drawing/2014/main" id="{DDE1E959-34EF-0965-8714-A6A77C13042B}"/>
                  </a:ext>
                </a:extLst>
              </p:cNvPr>
              <p:cNvSpPr/>
              <p:nvPr/>
            </p:nvSpPr>
            <p:spPr>
              <a:xfrm rot="5400000">
                <a:off x="6631835" y="2325545"/>
                <a:ext cx="651394" cy="143281"/>
              </a:xfrm>
              <a:prstGeom prst="round2SameRect">
                <a:avLst>
                  <a:gd name="adj1" fmla="val 0"/>
                  <a:gd name="adj2" fmla="val 50000"/>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90" name="Round Same Side Corner Rectangle 39">
                <a:extLst>
                  <a:ext uri="{FF2B5EF4-FFF2-40B4-BE49-F238E27FC236}">
                    <a16:creationId xmlns:a16="http://schemas.microsoft.com/office/drawing/2014/main" id="{5A85AF92-DFB8-6946-6247-A53658E4908D}"/>
                  </a:ext>
                </a:extLst>
              </p:cNvPr>
              <p:cNvSpPr/>
              <p:nvPr/>
            </p:nvSpPr>
            <p:spPr>
              <a:xfrm rot="5400000">
                <a:off x="6631835" y="3053202"/>
                <a:ext cx="651394" cy="143281"/>
              </a:xfrm>
              <a:prstGeom prst="round2SameRect">
                <a:avLst>
                  <a:gd name="adj1" fmla="val 0"/>
                  <a:gd name="adj2" fmla="val 5000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91" name="Round Same Side Corner Rectangle 40">
                <a:extLst>
                  <a:ext uri="{FF2B5EF4-FFF2-40B4-BE49-F238E27FC236}">
                    <a16:creationId xmlns:a16="http://schemas.microsoft.com/office/drawing/2014/main" id="{E6D09ACE-5129-D3CE-8454-46A896A7D712}"/>
                  </a:ext>
                </a:extLst>
              </p:cNvPr>
              <p:cNvSpPr/>
              <p:nvPr/>
            </p:nvSpPr>
            <p:spPr>
              <a:xfrm rot="5400000">
                <a:off x="6631835" y="3780863"/>
                <a:ext cx="651394" cy="143281"/>
              </a:xfrm>
              <a:prstGeom prst="round2SameRect">
                <a:avLst>
                  <a:gd name="adj1" fmla="val 0"/>
                  <a:gd name="adj2" fmla="val 50000"/>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92" name="Round Same Side Corner Rectangle 41">
                <a:extLst>
                  <a:ext uri="{FF2B5EF4-FFF2-40B4-BE49-F238E27FC236}">
                    <a16:creationId xmlns:a16="http://schemas.microsoft.com/office/drawing/2014/main" id="{E9058C80-6CBB-479B-1F15-8307B4C3295E}"/>
                  </a:ext>
                </a:extLst>
              </p:cNvPr>
              <p:cNvSpPr/>
              <p:nvPr/>
            </p:nvSpPr>
            <p:spPr>
              <a:xfrm rot="5400000">
                <a:off x="6631835" y="4508523"/>
                <a:ext cx="651394" cy="143281"/>
              </a:xfrm>
              <a:prstGeom prst="round2SameRect">
                <a:avLst>
                  <a:gd name="adj1" fmla="val 0"/>
                  <a:gd name="adj2" fmla="val 50000"/>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93" name="Round Same Side Corner Rectangle 42">
                <a:extLst>
                  <a:ext uri="{FF2B5EF4-FFF2-40B4-BE49-F238E27FC236}">
                    <a16:creationId xmlns:a16="http://schemas.microsoft.com/office/drawing/2014/main" id="{605270AF-8F9A-36C3-8BFD-264A28CFF301}"/>
                  </a:ext>
                </a:extLst>
              </p:cNvPr>
              <p:cNvSpPr/>
              <p:nvPr/>
            </p:nvSpPr>
            <p:spPr>
              <a:xfrm rot="5400000">
                <a:off x="6631835" y="5236184"/>
                <a:ext cx="651394" cy="143281"/>
              </a:xfrm>
              <a:prstGeom prst="round2SameRect">
                <a:avLst>
                  <a:gd name="adj1" fmla="val 0"/>
                  <a:gd name="adj2" fmla="val 50000"/>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
          <p:nvSpPr>
            <p:cNvPr id="98" name="TextBox 97">
              <a:extLst>
                <a:ext uri="{FF2B5EF4-FFF2-40B4-BE49-F238E27FC236}">
                  <a16:creationId xmlns:a16="http://schemas.microsoft.com/office/drawing/2014/main" id="{5068B2DC-649A-D69F-13DD-1EABA7D82D95}"/>
                </a:ext>
              </a:extLst>
            </p:cNvPr>
            <p:cNvSpPr txBox="1"/>
            <p:nvPr/>
          </p:nvSpPr>
          <p:spPr>
            <a:xfrm>
              <a:off x="6979927" y="2738139"/>
              <a:ext cx="2267297"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Application Health Check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Utilization Monitoring</a:t>
              </a:r>
            </a:p>
          </p:txBody>
        </p:sp>
        <p:sp>
          <p:nvSpPr>
            <p:cNvPr id="99" name="TextBox 98">
              <a:extLst>
                <a:ext uri="{FF2B5EF4-FFF2-40B4-BE49-F238E27FC236}">
                  <a16:creationId xmlns:a16="http://schemas.microsoft.com/office/drawing/2014/main" id="{6A6152A8-4E40-C2DF-3147-A1C199AB5F02}"/>
                </a:ext>
              </a:extLst>
            </p:cNvPr>
            <p:cNvSpPr txBox="1"/>
            <p:nvPr/>
          </p:nvSpPr>
          <p:spPr>
            <a:xfrm>
              <a:off x="6979927" y="3464181"/>
              <a:ext cx="240065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Data Privacy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Data security</a:t>
              </a:r>
            </a:p>
          </p:txBody>
        </p:sp>
        <p:sp>
          <p:nvSpPr>
            <p:cNvPr id="100" name="TextBox 99">
              <a:extLst>
                <a:ext uri="{FF2B5EF4-FFF2-40B4-BE49-F238E27FC236}">
                  <a16:creationId xmlns:a16="http://schemas.microsoft.com/office/drawing/2014/main" id="{EF1510A2-3E63-7D27-85AE-6350DC943163}"/>
                </a:ext>
              </a:extLst>
            </p:cNvPr>
            <p:cNvSpPr txBox="1"/>
            <p:nvPr/>
          </p:nvSpPr>
          <p:spPr>
            <a:xfrm>
              <a:off x="6979927" y="4186421"/>
              <a:ext cx="2267297"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Data Redundancy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Infrastructure Planning</a:t>
              </a:r>
            </a:p>
          </p:txBody>
        </p:sp>
        <p:sp>
          <p:nvSpPr>
            <p:cNvPr id="101" name="TextBox 100">
              <a:extLst>
                <a:ext uri="{FF2B5EF4-FFF2-40B4-BE49-F238E27FC236}">
                  <a16:creationId xmlns:a16="http://schemas.microsoft.com/office/drawing/2014/main" id="{193373B8-AC87-942D-F86D-7D16F83F5A11}"/>
                </a:ext>
              </a:extLst>
            </p:cNvPr>
            <p:cNvSpPr txBox="1"/>
            <p:nvPr/>
          </p:nvSpPr>
          <p:spPr>
            <a:xfrm>
              <a:off x="6979927" y="4903655"/>
              <a:ext cx="2267297"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Capacity Planning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Management, Risk Analysis</a:t>
              </a:r>
            </a:p>
          </p:txBody>
        </p:sp>
        <p:sp>
          <p:nvSpPr>
            <p:cNvPr id="102" name="Chevron 196">
              <a:extLst>
                <a:ext uri="{FF2B5EF4-FFF2-40B4-BE49-F238E27FC236}">
                  <a16:creationId xmlns:a16="http://schemas.microsoft.com/office/drawing/2014/main" id="{21105D90-53DE-1702-D5B4-9CE48861CC0C}"/>
                </a:ext>
              </a:extLst>
            </p:cNvPr>
            <p:cNvSpPr/>
            <p:nvPr/>
          </p:nvSpPr>
          <p:spPr>
            <a:xfrm>
              <a:off x="909319" y="5521798"/>
              <a:ext cx="8595360" cy="667228"/>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500" b="1">
                <a:solidFill>
                  <a:schemeClr val="bg1"/>
                </a:solidFill>
              </a:endParaRPr>
            </a:p>
          </p:txBody>
        </p:sp>
        <p:grpSp>
          <p:nvGrpSpPr>
            <p:cNvPr id="103" name="Group 102">
              <a:extLst>
                <a:ext uri="{FF2B5EF4-FFF2-40B4-BE49-F238E27FC236}">
                  <a16:creationId xmlns:a16="http://schemas.microsoft.com/office/drawing/2014/main" id="{41F84659-046B-8227-BB99-0A8663397458}"/>
                </a:ext>
              </a:extLst>
            </p:cNvPr>
            <p:cNvGrpSpPr/>
            <p:nvPr/>
          </p:nvGrpSpPr>
          <p:grpSpPr>
            <a:xfrm>
              <a:off x="4004524" y="5592476"/>
              <a:ext cx="1029005" cy="462841"/>
              <a:chOff x="954756" y="6127642"/>
              <a:chExt cx="1029005" cy="569283"/>
            </a:xfrm>
            <a:solidFill>
              <a:srgbClr val="F1C44D"/>
            </a:solidFill>
            <a:scene3d>
              <a:camera prst="orthographicFront">
                <a:rot lat="0" lon="0" rev="0"/>
              </a:camera>
              <a:lightRig rig="balanced" dir="t">
                <a:rot lat="0" lon="0" rev="8700000"/>
              </a:lightRig>
            </a:scene3d>
          </p:grpSpPr>
          <p:sp>
            <p:nvSpPr>
              <p:cNvPr id="104" name="Rectangle 103">
                <a:extLst>
                  <a:ext uri="{FF2B5EF4-FFF2-40B4-BE49-F238E27FC236}">
                    <a16:creationId xmlns:a16="http://schemas.microsoft.com/office/drawing/2014/main" id="{827844B6-2C42-DCA0-397E-2912B9F2473D}"/>
                  </a:ext>
                </a:extLst>
              </p:cNvPr>
              <p:cNvSpPr/>
              <p:nvPr/>
            </p:nvSpPr>
            <p:spPr>
              <a:xfrm>
                <a:off x="967957" y="6127642"/>
                <a:ext cx="1015804" cy="562345"/>
              </a:xfrm>
              <a:prstGeom prst="rect">
                <a:avLst/>
              </a:prstGeom>
              <a:solidFill>
                <a:schemeClr val="accent1"/>
              </a:solidFill>
              <a:ln>
                <a:solidFill>
                  <a:srgbClr val="1E49E2"/>
                </a:solidFill>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rgbClr val="FFFFFF"/>
                  </a:solidFill>
                </a:endParaRPr>
              </a:p>
            </p:txBody>
          </p:sp>
          <p:sp>
            <p:nvSpPr>
              <p:cNvPr id="105" name="TextBox 104">
                <a:extLst>
                  <a:ext uri="{FF2B5EF4-FFF2-40B4-BE49-F238E27FC236}">
                    <a16:creationId xmlns:a16="http://schemas.microsoft.com/office/drawing/2014/main" id="{57EA5835-46A4-F91D-29BF-3117E7EE1039}"/>
                  </a:ext>
                </a:extLst>
              </p:cNvPr>
              <p:cNvSpPr txBox="1"/>
              <p:nvPr/>
            </p:nvSpPr>
            <p:spPr>
              <a:xfrm>
                <a:off x="954756" y="6129088"/>
                <a:ext cx="1015803" cy="567837"/>
              </a:xfrm>
              <a:prstGeom prst="rect">
                <a:avLst/>
              </a:prstGeom>
              <a:solidFill>
                <a:schemeClr val="accent1"/>
              </a:solidFill>
              <a:ln>
                <a:solidFill>
                  <a:srgbClr val="1E49E2"/>
                </a:solidFill>
              </a:ln>
              <a:effectLst>
                <a:outerShdw blurRad="44450" dist="27940" dir="5400000" algn="ctr">
                  <a:srgbClr val="000000">
                    <a:alpha val="32000"/>
                  </a:srgbClr>
                </a:outerShdw>
              </a:effectLst>
              <a:sp3d>
                <a:bevelT w="190500" h="38100"/>
              </a:sp3d>
            </p:spPr>
            <p:txBody>
              <a:bodyPr wrap="square" rtlCol="0" anchor="ctr">
                <a:spAutoFit/>
              </a:bodyPr>
              <a:lstStyle/>
              <a:p>
                <a:pPr algn="ctr"/>
                <a:r>
                  <a:rPr lang="en-US" sz="1200">
                    <a:solidFill>
                      <a:srgbClr val="FFFFFF"/>
                    </a:solidFill>
                  </a:rPr>
                  <a:t>Performance </a:t>
                </a:r>
              </a:p>
              <a:p>
                <a:pPr algn="ctr"/>
                <a:r>
                  <a:rPr lang="en-US" sz="1200">
                    <a:solidFill>
                      <a:srgbClr val="FFFFFF"/>
                    </a:solidFill>
                  </a:rPr>
                  <a:t>Testing</a:t>
                </a:r>
              </a:p>
            </p:txBody>
          </p:sp>
        </p:grpSp>
        <p:grpSp>
          <p:nvGrpSpPr>
            <p:cNvPr id="106" name="Group 105">
              <a:extLst>
                <a:ext uri="{FF2B5EF4-FFF2-40B4-BE49-F238E27FC236}">
                  <a16:creationId xmlns:a16="http://schemas.microsoft.com/office/drawing/2014/main" id="{5CF40A67-59DC-4538-6BA5-65057BEC9BA8}"/>
                </a:ext>
              </a:extLst>
            </p:cNvPr>
            <p:cNvGrpSpPr/>
            <p:nvPr/>
          </p:nvGrpSpPr>
          <p:grpSpPr>
            <a:xfrm>
              <a:off x="5308039" y="5592476"/>
              <a:ext cx="1029005" cy="462841"/>
              <a:chOff x="954756" y="6127642"/>
              <a:chExt cx="1029005" cy="569283"/>
            </a:xfrm>
            <a:solidFill>
              <a:srgbClr val="F1C44D"/>
            </a:solidFill>
            <a:scene3d>
              <a:camera prst="orthographicFront">
                <a:rot lat="0" lon="0" rev="0"/>
              </a:camera>
              <a:lightRig rig="balanced" dir="t">
                <a:rot lat="0" lon="0" rev="8700000"/>
              </a:lightRig>
            </a:scene3d>
          </p:grpSpPr>
          <p:sp>
            <p:nvSpPr>
              <p:cNvPr id="107" name="Rectangle 106">
                <a:extLst>
                  <a:ext uri="{FF2B5EF4-FFF2-40B4-BE49-F238E27FC236}">
                    <a16:creationId xmlns:a16="http://schemas.microsoft.com/office/drawing/2014/main" id="{E1C3E651-F0FA-BD5C-E063-CFD243BB2C8D}"/>
                  </a:ext>
                </a:extLst>
              </p:cNvPr>
              <p:cNvSpPr/>
              <p:nvPr/>
            </p:nvSpPr>
            <p:spPr>
              <a:xfrm>
                <a:off x="967957" y="6127642"/>
                <a:ext cx="1015804" cy="562345"/>
              </a:xfrm>
              <a:prstGeom prst="rect">
                <a:avLst/>
              </a:prstGeom>
              <a:solidFill>
                <a:schemeClr val="accent1"/>
              </a:solidFill>
              <a:ln>
                <a:solidFill>
                  <a:srgbClr val="1E49E2"/>
                </a:solidFill>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rgbClr val="FFFFFF"/>
                  </a:solidFill>
                </a:endParaRPr>
              </a:p>
            </p:txBody>
          </p:sp>
          <p:sp>
            <p:nvSpPr>
              <p:cNvPr id="108" name="TextBox 107">
                <a:extLst>
                  <a:ext uri="{FF2B5EF4-FFF2-40B4-BE49-F238E27FC236}">
                    <a16:creationId xmlns:a16="http://schemas.microsoft.com/office/drawing/2014/main" id="{041AA626-F4B0-FDE7-C121-B69D2A078186}"/>
                  </a:ext>
                </a:extLst>
              </p:cNvPr>
              <p:cNvSpPr txBox="1"/>
              <p:nvPr/>
            </p:nvSpPr>
            <p:spPr>
              <a:xfrm>
                <a:off x="954756" y="6129088"/>
                <a:ext cx="1015803" cy="567837"/>
              </a:xfrm>
              <a:prstGeom prst="rect">
                <a:avLst/>
              </a:prstGeom>
              <a:solidFill>
                <a:schemeClr val="accent1"/>
              </a:solidFill>
              <a:ln>
                <a:solidFill>
                  <a:srgbClr val="1E49E2"/>
                </a:solidFill>
              </a:ln>
              <a:effectLst>
                <a:outerShdw blurRad="44450" dist="27940" dir="5400000" algn="ctr">
                  <a:srgbClr val="000000">
                    <a:alpha val="32000"/>
                  </a:srgbClr>
                </a:outerShdw>
              </a:effectLst>
              <a:sp3d>
                <a:bevelT w="190500" h="38100"/>
              </a:sp3d>
            </p:spPr>
            <p:txBody>
              <a:bodyPr wrap="square" rtlCol="0" anchor="ctr">
                <a:spAutoFit/>
              </a:bodyPr>
              <a:lstStyle/>
              <a:p>
                <a:pPr algn="ctr"/>
                <a:r>
                  <a:rPr lang="en-US" sz="1200">
                    <a:solidFill>
                      <a:srgbClr val="FFFFFF"/>
                    </a:solidFill>
                  </a:rPr>
                  <a:t>Security </a:t>
                </a:r>
              </a:p>
              <a:p>
                <a:pPr algn="ctr"/>
                <a:r>
                  <a:rPr lang="en-US" sz="1200">
                    <a:solidFill>
                      <a:srgbClr val="FFFFFF"/>
                    </a:solidFill>
                  </a:rPr>
                  <a:t>Testing</a:t>
                </a:r>
              </a:p>
            </p:txBody>
          </p:sp>
        </p:grpSp>
        <p:grpSp>
          <p:nvGrpSpPr>
            <p:cNvPr id="109" name="Group 108">
              <a:extLst>
                <a:ext uri="{FF2B5EF4-FFF2-40B4-BE49-F238E27FC236}">
                  <a16:creationId xmlns:a16="http://schemas.microsoft.com/office/drawing/2014/main" id="{33BDA7E9-8598-D737-581D-533F5D0D0E9B}"/>
                </a:ext>
              </a:extLst>
            </p:cNvPr>
            <p:cNvGrpSpPr/>
            <p:nvPr/>
          </p:nvGrpSpPr>
          <p:grpSpPr>
            <a:xfrm>
              <a:off x="6611554" y="5592476"/>
              <a:ext cx="1029005" cy="462841"/>
              <a:chOff x="954756" y="6127642"/>
              <a:chExt cx="1029005" cy="569283"/>
            </a:xfrm>
            <a:solidFill>
              <a:srgbClr val="F1C44D"/>
            </a:solidFill>
            <a:scene3d>
              <a:camera prst="orthographicFront">
                <a:rot lat="0" lon="0" rev="0"/>
              </a:camera>
              <a:lightRig rig="balanced" dir="t">
                <a:rot lat="0" lon="0" rev="8700000"/>
              </a:lightRig>
            </a:scene3d>
          </p:grpSpPr>
          <p:sp>
            <p:nvSpPr>
              <p:cNvPr id="110" name="Rectangle 109">
                <a:extLst>
                  <a:ext uri="{FF2B5EF4-FFF2-40B4-BE49-F238E27FC236}">
                    <a16:creationId xmlns:a16="http://schemas.microsoft.com/office/drawing/2014/main" id="{F9026355-4A4B-E0F0-39D3-97E84AA4DFD9}"/>
                  </a:ext>
                </a:extLst>
              </p:cNvPr>
              <p:cNvSpPr/>
              <p:nvPr/>
            </p:nvSpPr>
            <p:spPr>
              <a:xfrm>
                <a:off x="967957" y="6127642"/>
                <a:ext cx="1015804" cy="562345"/>
              </a:xfrm>
              <a:prstGeom prst="rect">
                <a:avLst/>
              </a:prstGeom>
              <a:solidFill>
                <a:schemeClr val="accent1"/>
              </a:solidFill>
              <a:ln>
                <a:solidFill>
                  <a:srgbClr val="1E49E2"/>
                </a:solidFill>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rgbClr val="FFFFFF"/>
                  </a:solidFill>
                </a:endParaRPr>
              </a:p>
            </p:txBody>
          </p:sp>
          <p:sp>
            <p:nvSpPr>
              <p:cNvPr id="111" name="TextBox 110">
                <a:extLst>
                  <a:ext uri="{FF2B5EF4-FFF2-40B4-BE49-F238E27FC236}">
                    <a16:creationId xmlns:a16="http://schemas.microsoft.com/office/drawing/2014/main" id="{29CC5C3F-6A13-5F57-D38A-DF1781C7C47E}"/>
                  </a:ext>
                </a:extLst>
              </p:cNvPr>
              <p:cNvSpPr txBox="1"/>
              <p:nvPr/>
            </p:nvSpPr>
            <p:spPr>
              <a:xfrm>
                <a:off x="954756" y="6129088"/>
                <a:ext cx="1015803" cy="567837"/>
              </a:xfrm>
              <a:prstGeom prst="rect">
                <a:avLst/>
              </a:prstGeom>
              <a:solidFill>
                <a:schemeClr val="accent1"/>
              </a:solidFill>
              <a:ln>
                <a:solidFill>
                  <a:srgbClr val="1E49E2"/>
                </a:solidFill>
              </a:ln>
              <a:effectLst>
                <a:outerShdw blurRad="44450" dist="27940" dir="5400000" algn="ctr">
                  <a:srgbClr val="000000">
                    <a:alpha val="32000"/>
                  </a:srgbClr>
                </a:outerShdw>
              </a:effectLst>
              <a:sp3d>
                <a:bevelT w="190500" h="38100"/>
              </a:sp3d>
            </p:spPr>
            <p:txBody>
              <a:bodyPr wrap="square" rtlCol="0" anchor="ctr">
                <a:spAutoFit/>
              </a:bodyPr>
              <a:lstStyle/>
              <a:p>
                <a:pPr algn="ctr"/>
                <a:r>
                  <a:rPr lang="en-US" sz="1200">
                    <a:solidFill>
                      <a:srgbClr val="FFFFFF"/>
                    </a:solidFill>
                  </a:rPr>
                  <a:t>Accessibility </a:t>
                </a:r>
              </a:p>
              <a:p>
                <a:pPr algn="ctr"/>
                <a:r>
                  <a:rPr lang="en-US" sz="1200">
                    <a:solidFill>
                      <a:srgbClr val="FFFFFF"/>
                    </a:solidFill>
                  </a:rPr>
                  <a:t>Testing</a:t>
                </a:r>
              </a:p>
            </p:txBody>
          </p:sp>
        </p:grpSp>
        <p:grpSp>
          <p:nvGrpSpPr>
            <p:cNvPr id="112" name="Group 111">
              <a:extLst>
                <a:ext uri="{FF2B5EF4-FFF2-40B4-BE49-F238E27FC236}">
                  <a16:creationId xmlns:a16="http://schemas.microsoft.com/office/drawing/2014/main" id="{88B3BE27-D84A-8AF5-0200-243E235B51BE}"/>
                </a:ext>
              </a:extLst>
            </p:cNvPr>
            <p:cNvGrpSpPr/>
            <p:nvPr/>
          </p:nvGrpSpPr>
          <p:grpSpPr>
            <a:xfrm>
              <a:off x="7915068" y="5592476"/>
              <a:ext cx="1151496" cy="471285"/>
              <a:chOff x="908760" y="6110318"/>
              <a:chExt cx="1151496" cy="579669"/>
            </a:xfrm>
            <a:solidFill>
              <a:srgbClr val="F1C44D"/>
            </a:solidFill>
            <a:scene3d>
              <a:camera prst="orthographicFront">
                <a:rot lat="0" lon="0" rev="0"/>
              </a:camera>
              <a:lightRig rig="balanced" dir="t">
                <a:rot lat="0" lon="0" rev="8700000"/>
              </a:lightRig>
            </a:scene3d>
          </p:grpSpPr>
          <p:sp>
            <p:nvSpPr>
              <p:cNvPr id="113" name="Rectangle 112">
                <a:extLst>
                  <a:ext uri="{FF2B5EF4-FFF2-40B4-BE49-F238E27FC236}">
                    <a16:creationId xmlns:a16="http://schemas.microsoft.com/office/drawing/2014/main" id="{B204CCF2-A297-0203-4F96-2FA3E19F1C4B}"/>
                  </a:ext>
                </a:extLst>
              </p:cNvPr>
              <p:cNvSpPr/>
              <p:nvPr/>
            </p:nvSpPr>
            <p:spPr>
              <a:xfrm>
                <a:off x="967957" y="6127642"/>
                <a:ext cx="1015804" cy="562345"/>
              </a:xfrm>
              <a:prstGeom prst="rect">
                <a:avLst/>
              </a:prstGeom>
              <a:solidFill>
                <a:schemeClr val="accent1"/>
              </a:solidFill>
              <a:ln>
                <a:solidFill>
                  <a:srgbClr val="1E49E2"/>
                </a:solidFill>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rgbClr val="FFFFFF"/>
                  </a:solidFill>
                </a:endParaRPr>
              </a:p>
            </p:txBody>
          </p:sp>
          <p:sp>
            <p:nvSpPr>
              <p:cNvPr id="114" name="TextBox 113">
                <a:extLst>
                  <a:ext uri="{FF2B5EF4-FFF2-40B4-BE49-F238E27FC236}">
                    <a16:creationId xmlns:a16="http://schemas.microsoft.com/office/drawing/2014/main" id="{AB46C1A7-8304-6B77-C477-0AF4FDDD021B}"/>
                  </a:ext>
                </a:extLst>
              </p:cNvPr>
              <p:cNvSpPr txBox="1"/>
              <p:nvPr/>
            </p:nvSpPr>
            <p:spPr>
              <a:xfrm>
                <a:off x="908760" y="6110318"/>
                <a:ext cx="1151496" cy="567837"/>
              </a:xfrm>
              <a:prstGeom prst="rect">
                <a:avLst/>
              </a:prstGeom>
              <a:solidFill>
                <a:schemeClr val="accent1"/>
              </a:solidFill>
              <a:ln>
                <a:solidFill>
                  <a:srgbClr val="1E49E2"/>
                </a:solidFill>
              </a:ln>
              <a:effectLst>
                <a:outerShdw blurRad="44450" dist="27940" dir="5400000" algn="ctr">
                  <a:srgbClr val="000000">
                    <a:alpha val="32000"/>
                  </a:srgbClr>
                </a:outerShdw>
              </a:effectLst>
              <a:sp3d>
                <a:bevelT w="190500" h="38100"/>
              </a:sp3d>
            </p:spPr>
            <p:txBody>
              <a:bodyPr wrap="square" rtlCol="0" anchor="ctr">
                <a:spAutoFit/>
              </a:bodyPr>
              <a:lstStyle/>
              <a:p>
                <a:pPr algn="ctr"/>
                <a:r>
                  <a:rPr lang="en-US" sz="1200">
                    <a:solidFill>
                      <a:srgbClr val="FFFFFF"/>
                    </a:solidFill>
                  </a:rPr>
                  <a:t>Compatibility </a:t>
                </a:r>
              </a:p>
              <a:p>
                <a:pPr algn="ctr"/>
                <a:r>
                  <a:rPr lang="en-US" sz="1200">
                    <a:solidFill>
                      <a:srgbClr val="FFFFFF"/>
                    </a:solidFill>
                  </a:rPr>
                  <a:t>Testing</a:t>
                </a:r>
              </a:p>
            </p:txBody>
          </p:sp>
        </p:grpSp>
        <p:sp>
          <p:nvSpPr>
            <p:cNvPr id="115" name="TextBox 114">
              <a:extLst>
                <a:ext uri="{FF2B5EF4-FFF2-40B4-BE49-F238E27FC236}">
                  <a16:creationId xmlns:a16="http://schemas.microsoft.com/office/drawing/2014/main" id="{98E0157D-DC6C-AFE1-AEFA-759FF45CB9B9}"/>
                </a:ext>
              </a:extLst>
            </p:cNvPr>
            <p:cNvSpPr txBox="1"/>
            <p:nvPr/>
          </p:nvSpPr>
          <p:spPr>
            <a:xfrm>
              <a:off x="1468998" y="5704070"/>
              <a:ext cx="2685752" cy="338554"/>
            </a:xfrm>
            <a:prstGeom prst="rect">
              <a:avLst/>
            </a:prstGeom>
            <a:noFill/>
          </p:spPr>
          <p:txBody>
            <a:bodyPr wrap="square" rtlCol="0">
              <a:spAutoFit/>
            </a:bodyPr>
            <a:lstStyle/>
            <a:p>
              <a:r>
                <a:rPr lang="en-US" sz="1600" b="1">
                  <a:solidFill>
                    <a:schemeClr val="bg1"/>
                  </a:solidFill>
                </a:rPr>
                <a:t>Non- Functional Testing</a:t>
              </a:r>
            </a:p>
          </p:txBody>
        </p:sp>
      </p:grpSp>
    </p:spTree>
    <p:extLst>
      <p:ext uri="{BB962C8B-B14F-4D97-AF65-F5344CB8AC3E}">
        <p14:creationId xmlns:p14="http://schemas.microsoft.com/office/powerpoint/2010/main" val="1216730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61912"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Context based Risk Based Testing approach</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We firmly believe that the Risk-Based Testing (RBT) approach should be tailored to each specific project. Depending on various parameters within a project, we implement one of the six RBT approaches outlined in the below figure.</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Optimizes resource usage for testing, minimizing carbon footprint.</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Implementing an RBT strategy helps identify critical or major risks early in SDLC.</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Reduces project costs for better budget efficiency.</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Minimizes project risks, particularly in situations where cost and schedule pressures exist.</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Assists in prioritizing test cases for automation.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5">
            <a:extLst>
              <a:ext uri="{FF2B5EF4-FFF2-40B4-BE49-F238E27FC236}">
                <a16:creationId xmlns:a16="http://schemas.microsoft.com/office/drawing/2014/main" id="{DB74AC5D-10B0-32E9-0B2E-C4642E99FFDC}"/>
              </a:ext>
            </a:extLst>
          </p:cNvPr>
          <p:cNvSpPr>
            <a:spLocks/>
          </p:cNvSpPr>
          <p:nvPr/>
        </p:nvSpPr>
        <p:spPr bwMode="auto">
          <a:xfrm>
            <a:off x="5274717" y="2564472"/>
            <a:ext cx="3235872" cy="3714750"/>
          </a:xfrm>
          <a:custGeom>
            <a:avLst/>
            <a:gdLst>
              <a:gd name="T0" fmla="*/ 21 w 2022"/>
              <a:gd name="T1" fmla="*/ 2320 h 2340"/>
              <a:gd name="T2" fmla="*/ 21 w 2022"/>
              <a:gd name="T3" fmla="*/ 0 h 2340"/>
              <a:gd name="T4" fmla="*/ 0 w 2022"/>
              <a:gd name="T5" fmla="*/ 0 h 2340"/>
              <a:gd name="T6" fmla="*/ 0 w 2022"/>
              <a:gd name="T7" fmla="*/ 2320 h 2340"/>
              <a:gd name="T8" fmla="*/ 0 w 2022"/>
              <a:gd name="T9" fmla="*/ 2340 h 2340"/>
              <a:gd name="T10" fmla="*/ 21 w 2022"/>
              <a:gd name="T11" fmla="*/ 2340 h 2340"/>
              <a:gd name="T12" fmla="*/ 2022 w 2022"/>
              <a:gd name="T13" fmla="*/ 2340 h 2340"/>
              <a:gd name="T14" fmla="*/ 2022 w 2022"/>
              <a:gd name="T15" fmla="*/ 2320 h 2340"/>
              <a:gd name="T16" fmla="*/ 21 w 2022"/>
              <a:gd name="T17" fmla="*/ 2320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2" h="2340">
                <a:moveTo>
                  <a:pt x="21" y="2320"/>
                </a:moveTo>
                <a:lnTo>
                  <a:pt x="21" y="0"/>
                </a:lnTo>
                <a:lnTo>
                  <a:pt x="0" y="0"/>
                </a:lnTo>
                <a:lnTo>
                  <a:pt x="0" y="2320"/>
                </a:lnTo>
                <a:lnTo>
                  <a:pt x="0" y="2340"/>
                </a:lnTo>
                <a:lnTo>
                  <a:pt x="21" y="2340"/>
                </a:lnTo>
                <a:lnTo>
                  <a:pt x="2022" y="2340"/>
                </a:lnTo>
                <a:lnTo>
                  <a:pt x="2022" y="2320"/>
                </a:lnTo>
                <a:lnTo>
                  <a:pt x="21" y="2320"/>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6">
            <a:extLst>
              <a:ext uri="{FF2B5EF4-FFF2-40B4-BE49-F238E27FC236}">
                <a16:creationId xmlns:a16="http://schemas.microsoft.com/office/drawing/2014/main" id="{C62F5304-DCC9-FE24-5CB4-6CB47A37C694}"/>
              </a:ext>
            </a:extLst>
          </p:cNvPr>
          <p:cNvSpPr>
            <a:spLocks/>
          </p:cNvSpPr>
          <p:nvPr/>
        </p:nvSpPr>
        <p:spPr bwMode="auto">
          <a:xfrm>
            <a:off x="5415547" y="5264205"/>
            <a:ext cx="3095043" cy="867379"/>
          </a:xfrm>
          <a:custGeom>
            <a:avLst/>
            <a:gdLst>
              <a:gd name="T0" fmla="*/ 21 w 1934"/>
              <a:gd name="T1" fmla="*/ 821 h 842"/>
              <a:gd name="T2" fmla="*/ 21 w 1934"/>
              <a:gd name="T3" fmla="*/ 0 h 842"/>
              <a:gd name="T4" fmla="*/ 0 w 1934"/>
              <a:gd name="T5" fmla="*/ 0 h 842"/>
              <a:gd name="T6" fmla="*/ 0 w 1934"/>
              <a:gd name="T7" fmla="*/ 821 h 842"/>
              <a:gd name="T8" fmla="*/ 0 w 1934"/>
              <a:gd name="T9" fmla="*/ 842 h 842"/>
              <a:gd name="T10" fmla="*/ 21 w 1934"/>
              <a:gd name="T11" fmla="*/ 842 h 842"/>
              <a:gd name="T12" fmla="*/ 1934 w 1934"/>
              <a:gd name="T13" fmla="*/ 842 h 842"/>
              <a:gd name="T14" fmla="*/ 1934 w 1934"/>
              <a:gd name="T15" fmla="*/ 821 h 842"/>
              <a:gd name="T16" fmla="*/ 21 w 1934"/>
              <a:gd name="T17" fmla="*/ 821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4" h="842">
                <a:moveTo>
                  <a:pt x="21" y="821"/>
                </a:moveTo>
                <a:lnTo>
                  <a:pt x="21" y="0"/>
                </a:lnTo>
                <a:lnTo>
                  <a:pt x="0" y="0"/>
                </a:lnTo>
                <a:lnTo>
                  <a:pt x="0" y="821"/>
                </a:lnTo>
                <a:lnTo>
                  <a:pt x="0" y="842"/>
                </a:lnTo>
                <a:lnTo>
                  <a:pt x="21" y="842"/>
                </a:lnTo>
                <a:lnTo>
                  <a:pt x="1934" y="842"/>
                </a:lnTo>
                <a:lnTo>
                  <a:pt x="1934" y="821"/>
                </a:lnTo>
                <a:lnTo>
                  <a:pt x="21" y="821"/>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7">
            <a:extLst>
              <a:ext uri="{FF2B5EF4-FFF2-40B4-BE49-F238E27FC236}">
                <a16:creationId xmlns:a16="http://schemas.microsoft.com/office/drawing/2014/main" id="{DB93A142-C764-8831-E975-41790F42873A}"/>
              </a:ext>
            </a:extLst>
          </p:cNvPr>
          <p:cNvSpPr>
            <a:spLocks/>
          </p:cNvSpPr>
          <p:nvPr/>
        </p:nvSpPr>
        <p:spPr bwMode="auto">
          <a:xfrm>
            <a:off x="5345132" y="4066539"/>
            <a:ext cx="3165457" cy="2138071"/>
          </a:xfrm>
          <a:custGeom>
            <a:avLst/>
            <a:gdLst>
              <a:gd name="T0" fmla="*/ 21 w 1978"/>
              <a:gd name="T1" fmla="*/ 1518 h 1538"/>
              <a:gd name="T2" fmla="*/ 21 w 1978"/>
              <a:gd name="T3" fmla="*/ 0 h 1538"/>
              <a:gd name="T4" fmla="*/ 0 w 1978"/>
              <a:gd name="T5" fmla="*/ 0 h 1538"/>
              <a:gd name="T6" fmla="*/ 0 w 1978"/>
              <a:gd name="T7" fmla="*/ 1518 h 1538"/>
              <a:gd name="T8" fmla="*/ 0 w 1978"/>
              <a:gd name="T9" fmla="*/ 1538 h 1538"/>
              <a:gd name="T10" fmla="*/ 21 w 1978"/>
              <a:gd name="T11" fmla="*/ 1538 h 1538"/>
              <a:gd name="T12" fmla="*/ 1978 w 1978"/>
              <a:gd name="T13" fmla="*/ 1538 h 1538"/>
              <a:gd name="T14" fmla="*/ 1978 w 1978"/>
              <a:gd name="T15" fmla="*/ 1518 h 1538"/>
              <a:gd name="T16" fmla="*/ 21 w 1978"/>
              <a:gd name="T17" fmla="*/ 1518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8" h="1538">
                <a:moveTo>
                  <a:pt x="21" y="1518"/>
                </a:moveTo>
                <a:lnTo>
                  <a:pt x="21" y="0"/>
                </a:lnTo>
                <a:lnTo>
                  <a:pt x="0" y="0"/>
                </a:lnTo>
                <a:lnTo>
                  <a:pt x="0" y="1518"/>
                </a:lnTo>
                <a:lnTo>
                  <a:pt x="0" y="1538"/>
                </a:lnTo>
                <a:lnTo>
                  <a:pt x="21" y="1538"/>
                </a:lnTo>
                <a:lnTo>
                  <a:pt x="1978" y="1538"/>
                </a:lnTo>
                <a:lnTo>
                  <a:pt x="1978" y="1518"/>
                </a:lnTo>
                <a:lnTo>
                  <a:pt x="21" y="1518"/>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8">
            <a:extLst>
              <a:ext uri="{FF2B5EF4-FFF2-40B4-BE49-F238E27FC236}">
                <a16:creationId xmlns:a16="http://schemas.microsoft.com/office/drawing/2014/main" id="{B6557556-0DBB-7823-3E31-0DC5DC04D763}"/>
              </a:ext>
            </a:extLst>
          </p:cNvPr>
          <p:cNvSpPr>
            <a:spLocks/>
          </p:cNvSpPr>
          <p:nvPr/>
        </p:nvSpPr>
        <p:spPr bwMode="auto">
          <a:xfrm>
            <a:off x="2027643" y="4229760"/>
            <a:ext cx="3098243" cy="1974850"/>
          </a:xfrm>
          <a:custGeom>
            <a:avLst/>
            <a:gdLst>
              <a:gd name="T0" fmla="*/ 1915 w 1936"/>
              <a:gd name="T1" fmla="*/ 1224 h 1244"/>
              <a:gd name="T2" fmla="*/ 1915 w 1936"/>
              <a:gd name="T3" fmla="*/ 0 h 1244"/>
              <a:gd name="T4" fmla="*/ 1936 w 1936"/>
              <a:gd name="T5" fmla="*/ 0 h 1244"/>
              <a:gd name="T6" fmla="*/ 1936 w 1936"/>
              <a:gd name="T7" fmla="*/ 1224 h 1244"/>
              <a:gd name="T8" fmla="*/ 1936 w 1936"/>
              <a:gd name="T9" fmla="*/ 1244 h 1244"/>
              <a:gd name="T10" fmla="*/ 1915 w 1936"/>
              <a:gd name="T11" fmla="*/ 1244 h 1244"/>
              <a:gd name="T12" fmla="*/ 0 w 1936"/>
              <a:gd name="T13" fmla="*/ 1244 h 1244"/>
              <a:gd name="T14" fmla="*/ 0 w 1936"/>
              <a:gd name="T15" fmla="*/ 1224 h 1244"/>
              <a:gd name="T16" fmla="*/ 1915 w 1936"/>
              <a:gd name="T17" fmla="*/ 1224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 h="1244">
                <a:moveTo>
                  <a:pt x="1915" y="1224"/>
                </a:moveTo>
                <a:lnTo>
                  <a:pt x="1915" y="0"/>
                </a:lnTo>
                <a:lnTo>
                  <a:pt x="1936" y="0"/>
                </a:lnTo>
                <a:lnTo>
                  <a:pt x="1936" y="1224"/>
                </a:lnTo>
                <a:lnTo>
                  <a:pt x="1936" y="1244"/>
                </a:lnTo>
                <a:lnTo>
                  <a:pt x="1915" y="1244"/>
                </a:lnTo>
                <a:lnTo>
                  <a:pt x="0" y="1244"/>
                </a:lnTo>
                <a:lnTo>
                  <a:pt x="0" y="1224"/>
                </a:lnTo>
                <a:lnTo>
                  <a:pt x="1915" y="1224"/>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EEFA37F0-140F-0551-1A41-D6E80CE66E66}"/>
              </a:ext>
            </a:extLst>
          </p:cNvPr>
          <p:cNvSpPr>
            <a:spLocks/>
          </p:cNvSpPr>
          <p:nvPr/>
        </p:nvSpPr>
        <p:spPr bwMode="auto">
          <a:xfrm>
            <a:off x="2027643" y="3197885"/>
            <a:ext cx="3168658" cy="3081338"/>
          </a:xfrm>
          <a:custGeom>
            <a:avLst/>
            <a:gdLst>
              <a:gd name="T0" fmla="*/ 1959 w 1980"/>
              <a:gd name="T1" fmla="*/ 1921 h 1941"/>
              <a:gd name="T2" fmla="*/ 1959 w 1980"/>
              <a:gd name="T3" fmla="*/ 0 h 1941"/>
              <a:gd name="T4" fmla="*/ 1980 w 1980"/>
              <a:gd name="T5" fmla="*/ 0 h 1941"/>
              <a:gd name="T6" fmla="*/ 1980 w 1980"/>
              <a:gd name="T7" fmla="*/ 1921 h 1941"/>
              <a:gd name="T8" fmla="*/ 1980 w 1980"/>
              <a:gd name="T9" fmla="*/ 1941 h 1941"/>
              <a:gd name="T10" fmla="*/ 1959 w 1980"/>
              <a:gd name="T11" fmla="*/ 1941 h 1941"/>
              <a:gd name="T12" fmla="*/ 0 w 1980"/>
              <a:gd name="T13" fmla="*/ 1941 h 1941"/>
              <a:gd name="T14" fmla="*/ 0 w 1980"/>
              <a:gd name="T15" fmla="*/ 1921 h 1941"/>
              <a:gd name="T16" fmla="*/ 1959 w 1980"/>
              <a:gd name="T17" fmla="*/ 1921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0" h="1941">
                <a:moveTo>
                  <a:pt x="1959" y="1921"/>
                </a:moveTo>
                <a:lnTo>
                  <a:pt x="1959" y="0"/>
                </a:lnTo>
                <a:lnTo>
                  <a:pt x="1980" y="0"/>
                </a:lnTo>
                <a:lnTo>
                  <a:pt x="1980" y="1921"/>
                </a:lnTo>
                <a:lnTo>
                  <a:pt x="1980" y="1941"/>
                </a:lnTo>
                <a:lnTo>
                  <a:pt x="1959" y="1941"/>
                </a:lnTo>
                <a:lnTo>
                  <a:pt x="0" y="1941"/>
                </a:lnTo>
                <a:lnTo>
                  <a:pt x="0" y="1921"/>
                </a:lnTo>
                <a:lnTo>
                  <a:pt x="1959" y="1921"/>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1A39655A-EC35-66A7-DAE3-921E8CB1622E}"/>
              </a:ext>
            </a:extLst>
          </p:cNvPr>
          <p:cNvSpPr>
            <a:spLocks/>
          </p:cNvSpPr>
          <p:nvPr/>
        </p:nvSpPr>
        <p:spPr bwMode="auto">
          <a:xfrm>
            <a:off x="5275752" y="2001961"/>
            <a:ext cx="997008" cy="985838"/>
          </a:xfrm>
          <a:custGeom>
            <a:avLst/>
            <a:gdLst>
              <a:gd name="T0" fmla="*/ 212 w 425"/>
              <a:gd name="T1" fmla="*/ 0 h 425"/>
              <a:gd name="T2" fmla="*/ 212 w 425"/>
              <a:gd name="T3" fmla="*/ 0 h 425"/>
              <a:gd name="T4" fmla="*/ 0 w 425"/>
              <a:gd name="T5" fmla="*/ 212 h 425"/>
              <a:gd name="T6" fmla="*/ 0 w 425"/>
              <a:gd name="T7" fmla="*/ 212 h 425"/>
              <a:gd name="T8" fmla="*/ 0 w 425"/>
              <a:gd name="T9" fmla="*/ 425 h 425"/>
              <a:gd name="T10" fmla="*/ 212 w 425"/>
              <a:gd name="T11" fmla="*/ 425 h 425"/>
              <a:gd name="T12" fmla="*/ 212 w 425"/>
              <a:gd name="T13" fmla="*/ 425 h 425"/>
              <a:gd name="T14" fmla="*/ 425 w 425"/>
              <a:gd name="T15" fmla="*/ 212 h 425"/>
              <a:gd name="T16" fmla="*/ 425 w 425"/>
              <a:gd name="T17" fmla="*/ 212 h 425"/>
              <a:gd name="T18" fmla="*/ 425 w 425"/>
              <a:gd name="T19" fmla="*/ 0 h 425"/>
              <a:gd name="T20" fmla="*/ 212 w 425"/>
              <a:gd name="T2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425">
                <a:moveTo>
                  <a:pt x="212" y="0"/>
                </a:moveTo>
                <a:cubicBezTo>
                  <a:pt x="212" y="0"/>
                  <a:pt x="212" y="0"/>
                  <a:pt x="212" y="0"/>
                </a:cubicBezTo>
                <a:cubicBezTo>
                  <a:pt x="95" y="0"/>
                  <a:pt x="0" y="95"/>
                  <a:pt x="0" y="212"/>
                </a:cubicBezTo>
                <a:cubicBezTo>
                  <a:pt x="0" y="212"/>
                  <a:pt x="0" y="212"/>
                  <a:pt x="0" y="212"/>
                </a:cubicBezTo>
                <a:cubicBezTo>
                  <a:pt x="0" y="425"/>
                  <a:pt x="0" y="425"/>
                  <a:pt x="0" y="425"/>
                </a:cubicBezTo>
                <a:cubicBezTo>
                  <a:pt x="212" y="425"/>
                  <a:pt x="212" y="425"/>
                  <a:pt x="212" y="425"/>
                </a:cubicBezTo>
                <a:cubicBezTo>
                  <a:pt x="212" y="425"/>
                  <a:pt x="212" y="425"/>
                  <a:pt x="212" y="425"/>
                </a:cubicBezTo>
                <a:cubicBezTo>
                  <a:pt x="329" y="425"/>
                  <a:pt x="425" y="329"/>
                  <a:pt x="425" y="212"/>
                </a:cubicBezTo>
                <a:cubicBezTo>
                  <a:pt x="425" y="212"/>
                  <a:pt x="425" y="212"/>
                  <a:pt x="425" y="212"/>
                </a:cubicBezTo>
                <a:cubicBezTo>
                  <a:pt x="425" y="0"/>
                  <a:pt x="425" y="0"/>
                  <a:pt x="425" y="0"/>
                </a:cubicBezTo>
                <a:lnTo>
                  <a:pt x="212" y="0"/>
                </a:lnTo>
                <a:close/>
              </a:path>
            </a:pathLst>
          </a:custGeom>
          <a:solidFill>
            <a:srgbClr val="00A3A1"/>
          </a:solidFill>
          <a:ln w="26988"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1">
            <a:extLst>
              <a:ext uri="{FF2B5EF4-FFF2-40B4-BE49-F238E27FC236}">
                <a16:creationId xmlns:a16="http://schemas.microsoft.com/office/drawing/2014/main" id="{363A50E5-CC05-5519-F26C-4EDACD72F1EB}"/>
              </a:ext>
            </a:extLst>
          </p:cNvPr>
          <p:cNvSpPr>
            <a:spLocks/>
          </p:cNvSpPr>
          <p:nvPr/>
        </p:nvSpPr>
        <p:spPr bwMode="auto">
          <a:xfrm>
            <a:off x="5345132" y="3451203"/>
            <a:ext cx="997008" cy="984250"/>
          </a:xfrm>
          <a:custGeom>
            <a:avLst/>
            <a:gdLst>
              <a:gd name="T0" fmla="*/ 212 w 425"/>
              <a:gd name="T1" fmla="*/ 0 h 425"/>
              <a:gd name="T2" fmla="*/ 212 w 425"/>
              <a:gd name="T3" fmla="*/ 0 h 425"/>
              <a:gd name="T4" fmla="*/ 0 w 425"/>
              <a:gd name="T5" fmla="*/ 212 h 425"/>
              <a:gd name="T6" fmla="*/ 0 w 425"/>
              <a:gd name="T7" fmla="*/ 212 h 425"/>
              <a:gd name="T8" fmla="*/ 0 w 425"/>
              <a:gd name="T9" fmla="*/ 425 h 425"/>
              <a:gd name="T10" fmla="*/ 212 w 425"/>
              <a:gd name="T11" fmla="*/ 425 h 425"/>
              <a:gd name="T12" fmla="*/ 212 w 425"/>
              <a:gd name="T13" fmla="*/ 425 h 425"/>
              <a:gd name="T14" fmla="*/ 425 w 425"/>
              <a:gd name="T15" fmla="*/ 212 h 425"/>
              <a:gd name="T16" fmla="*/ 425 w 425"/>
              <a:gd name="T17" fmla="*/ 212 h 425"/>
              <a:gd name="T18" fmla="*/ 425 w 425"/>
              <a:gd name="T19" fmla="*/ 0 h 425"/>
              <a:gd name="T20" fmla="*/ 212 w 425"/>
              <a:gd name="T2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425">
                <a:moveTo>
                  <a:pt x="212" y="0"/>
                </a:moveTo>
                <a:cubicBezTo>
                  <a:pt x="212" y="0"/>
                  <a:pt x="212" y="0"/>
                  <a:pt x="212" y="0"/>
                </a:cubicBezTo>
                <a:cubicBezTo>
                  <a:pt x="95" y="0"/>
                  <a:pt x="0" y="95"/>
                  <a:pt x="0" y="212"/>
                </a:cubicBezTo>
                <a:cubicBezTo>
                  <a:pt x="0" y="212"/>
                  <a:pt x="0" y="212"/>
                  <a:pt x="0" y="212"/>
                </a:cubicBezTo>
                <a:cubicBezTo>
                  <a:pt x="0" y="425"/>
                  <a:pt x="0" y="425"/>
                  <a:pt x="0" y="425"/>
                </a:cubicBezTo>
                <a:cubicBezTo>
                  <a:pt x="212" y="425"/>
                  <a:pt x="212" y="425"/>
                  <a:pt x="212" y="425"/>
                </a:cubicBezTo>
                <a:cubicBezTo>
                  <a:pt x="212" y="425"/>
                  <a:pt x="212" y="425"/>
                  <a:pt x="212" y="425"/>
                </a:cubicBezTo>
                <a:cubicBezTo>
                  <a:pt x="329" y="425"/>
                  <a:pt x="425" y="329"/>
                  <a:pt x="425" y="212"/>
                </a:cubicBezTo>
                <a:cubicBezTo>
                  <a:pt x="425" y="212"/>
                  <a:pt x="425" y="212"/>
                  <a:pt x="425" y="212"/>
                </a:cubicBezTo>
                <a:cubicBezTo>
                  <a:pt x="425" y="0"/>
                  <a:pt x="425" y="0"/>
                  <a:pt x="425" y="0"/>
                </a:cubicBezTo>
                <a:lnTo>
                  <a:pt x="212" y="0"/>
                </a:lnTo>
                <a:close/>
              </a:path>
            </a:pathLst>
          </a:custGeom>
          <a:solidFill>
            <a:srgbClr val="470A68"/>
          </a:solidFill>
          <a:ln w="269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2">
            <a:extLst>
              <a:ext uri="{FF2B5EF4-FFF2-40B4-BE49-F238E27FC236}">
                <a16:creationId xmlns:a16="http://schemas.microsoft.com/office/drawing/2014/main" id="{4EC7B06E-E28A-A10B-17B6-D2853AF2AE06}"/>
              </a:ext>
            </a:extLst>
          </p:cNvPr>
          <p:cNvSpPr>
            <a:spLocks/>
          </p:cNvSpPr>
          <p:nvPr/>
        </p:nvSpPr>
        <p:spPr bwMode="auto">
          <a:xfrm>
            <a:off x="5388273" y="4796090"/>
            <a:ext cx="997008" cy="985838"/>
          </a:xfrm>
          <a:custGeom>
            <a:avLst/>
            <a:gdLst>
              <a:gd name="T0" fmla="*/ 212 w 425"/>
              <a:gd name="T1" fmla="*/ 0 h 425"/>
              <a:gd name="T2" fmla="*/ 212 w 425"/>
              <a:gd name="T3" fmla="*/ 0 h 425"/>
              <a:gd name="T4" fmla="*/ 0 w 425"/>
              <a:gd name="T5" fmla="*/ 212 h 425"/>
              <a:gd name="T6" fmla="*/ 0 w 425"/>
              <a:gd name="T7" fmla="*/ 212 h 425"/>
              <a:gd name="T8" fmla="*/ 0 w 425"/>
              <a:gd name="T9" fmla="*/ 425 h 425"/>
              <a:gd name="T10" fmla="*/ 212 w 425"/>
              <a:gd name="T11" fmla="*/ 425 h 425"/>
              <a:gd name="T12" fmla="*/ 212 w 425"/>
              <a:gd name="T13" fmla="*/ 425 h 425"/>
              <a:gd name="T14" fmla="*/ 425 w 425"/>
              <a:gd name="T15" fmla="*/ 212 h 425"/>
              <a:gd name="T16" fmla="*/ 425 w 425"/>
              <a:gd name="T17" fmla="*/ 212 h 425"/>
              <a:gd name="T18" fmla="*/ 425 w 425"/>
              <a:gd name="T19" fmla="*/ 0 h 425"/>
              <a:gd name="T20" fmla="*/ 212 w 425"/>
              <a:gd name="T2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425">
                <a:moveTo>
                  <a:pt x="212" y="0"/>
                </a:moveTo>
                <a:cubicBezTo>
                  <a:pt x="212" y="0"/>
                  <a:pt x="212" y="0"/>
                  <a:pt x="212" y="0"/>
                </a:cubicBezTo>
                <a:cubicBezTo>
                  <a:pt x="95" y="0"/>
                  <a:pt x="0" y="95"/>
                  <a:pt x="0" y="212"/>
                </a:cubicBezTo>
                <a:cubicBezTo>
                  <a:pt x="0" y="212"/>
                  <a:pt x="0" y="212"/>
                  <a:pt x="0" y="212"/>
                </a:cubicBezTo>
                <a:cubicBezTo>
                  <a:pt x="0" y="425"/>
                  <a:pt x="0" y="425"/>
                  <a:pt x="0" y="425"/>
                </a:cubicBezTo>
                <a:cubicBezTo>
                  <a:pt x="212" y="425"/>
                  <a:pt x="212" y="425"/>
                  <a:pt x="212" y="425"/>
                </a:cubicBezTo>
                <a:cubicBezTo>
                  <a:pt x="212" y="425"/>
                  <a:pt x="212" y="425"/>
                  <a:pt x="212" y="425"/>
                </a:cubicBezTo>
                <a:cubicBezTo>
                  <a:pt x="329" y="425"/>
                  <a:pt x="425" y="329"/>
                  <a:pt x="425" y="212"/>
                </a:cubicBezTo>
                <a:cubicBezTo>
                  <a:pt x="425" y="212"/>
                  <a:pt x="425" y="212"/>
                  <a:pt x="425" y="212"/>
                </a:cubicBezTo>
                <a:cubicBezTo>
                  <a:pt x="425" y="0"/>
                  <a:pt x="425" y="0"/>
                  <a:pt x="425" y="0"/>
                </a:cubicBezTo>
                <a:lnTo>
                  <a:pt x="212" y="0"/>
                </a:lnTo>
                <a:close/>
              </a:path>
            </a:pathLst>
          </a:custGeom>
          <a:solidFill>
            <a:srgbClr val="005EB8"/>
          </a:solidFill>
          <a:ln w="269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3">
            <a:extLst>
              <a:ext uri="{FF2B5EF4-FFF2-40B4-BE49-F238E27FC236}">
                <a16:creationId xmlns:a16="http://schemas.microsoft.com/office/drawing/2014/main" id="{9567D8E6-3965-3EE2-AEC1-28AFED98AAE1}"/>
              </a:ext>
            </a:extLst>
          </p:cNvPr>
          <p:cNvSpPr>
            <a:spLocks/>
          </p:cNvSpPr>
          <p:nvPr/>
        </p:nvSpPr>
        <p:spPr bwMode="auto">
          <a:xfrm>
            <a:off x="4215682" y="2242872"/>
            <a:ext cx="997008" cy="985838"/>
          </a:xfrm>
          <a:custGeom>
            <a:avLst/>
            <a:gdLst>
              <a:gd name="T0" fmla="*/ 213 w 425"/>
              <a:gd name="T1" fmla="*/ 0 h 425"/>
              <a:gd name="T2" fmla="*/ 213 w 425"/>
              <a:gd name="T3" fmla="*/ 0 h 425"/>
              <a:gd name="T4" fmla="*/ 425 w 425"/>
              <a:gd name="T5" fmla="*/ 213 h 425"/>
              <a:gd name="T6" fmla="*/ 425 w 425"/>
              <a:gd name="T7" fmla="*/ 213 h 425"/>
              <a:gd name="T8" fmla="*/ 425 w 425"/>
              <a:gd name="T9" fmla="*/ 425 h 425"/>
              <a:gd name="T10" fmla="*/ 213 w 425"/>
              <a:gd name="T11" fmla="*/ 425 h 425"/>
              <a:gd name="T12" fmla="*/ 213 w 425"/>
              <a:gd name="T13" fmla="*/ 425 h 425"/>
              <a:gd name="T14" fmla="*/ 0 w 425"/>
              <a:gd name="T15" fmla="*/ 213 h 425"/>
              <a:gd name="T16" fmla="*/ 0 w 425"/>
              <a:gd name="T17" fmla="*/ 213 h 425"/>
              <a:gd name="T18" fmla="*/ 0 w 425"/>
              <a:gd name="T19" fmla="*/ 0 h 425"/>
              <a:gd name="T20" fmla="*/ 213 w 425"/>
              <a:gd name="T2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425">
                <a:moveTo>
                  <a:pt x="213" y="0"/>
                </a:moveTo>
                <a:cubicBezTo>
                  <a:pt x="213" y="0"/>
                  <a:pt x="213" y="0"/>
                  <a:pt x="213" y="0"/>
                </a:cubicBezTo>
                <a:cubicBezTo>
                  <a:pt x="330" y="0"/>
                  <a:pt x="425" y="96"/>
                  <a:pt x="425" y="213"/>
                </a:cubicBezTo>
                <a:cubicBezTo>
                  <a:pt x="425" y="213"/>
                  <a:pt x="425" y="213"/>
                  <a:pt x="425" y="213"/>
                </a:cubicBezTo>
                <a:cubicBezTo>
                  <a:pt x="425" y="425"/>
                  <a:pt x="425" y="425"/>
                  <a:pt x="425" y="425"/>
                </a:cubicBezTo>
                <a:cubicBezTo>
                  <a:pt x="213" y="425"/>
                  <a:pt x="213" y="425"/>
                  <a:pt x="213" y="425"/>
                </a:cubicBezTo>
                <a:cubicBezTo>
                  <a:pt x="213" y="425"/>
                  <a:pt x="213" y="425"/>
                  <a:pt x="213" y="425"/>
                </a:cubicBezTo>
                <a:cubicBezTo>
                  <a:pt x="96" y="425"/>
                  <a:pt x="0" y="330"/>
                  <a:pt x="0" y="213"/>
                </a:cubicBezTo>
                <a:cubicBezTo>
                  <a:pt x="0" y="213"/>
                  <a:pt x="0" y="213"/>
                  <a:pt x="0" y="213"/>
                </a:cubicBezTo>
                <a:cubicBezTo>
                  <a:pt x="0" y="0"/>
                  <a:pt x="0" y="0"/>
                  <a:pt x="0" y="0"/>
                </a:cubicBezTo>
                <a:lnTo>
                  <a:pt x="213" y="0"/>
                </a:lnTo>
                <a:close/>
              </a:path>
            </a:pathLst>
          </a:custGeom>
          <a:solidFill>
            <a:srgbClr val="6D2077"/>
          </a:solidFill>
          <a:ln w="269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4">
            <a:extLst>
              <a:ext uri="{FF2B5EF4-FFF2-40B4-BE49-F238E27FC236}">
                <a16:creationId xmlns:a16="http://schemas.microsoft.com/office/drawing/2014/main" id="{990D6988-A65F-88E1-70CC-A58603A7B93A}"/>
              </a:ext>
            </a:extLst>
          </p:cNvPr>
          <p:cNvSpPr>
            <a:spLocks/>
          </p:cNvSpPr>
          <p:nvPr/>
        </p:nvSpPr>
        <p:spPr bwMode="auto">
          <a:xfrm>
            <a:off x="4126479" y="3645031"/>
            <a:ext cx="997008" cy="985838"/>
          </a:xfrm>
          <a:custGeom>
            <a:avLst/>
            <a:gdLst>
              <a:gd name="T0" fmla="*/ 213 w 425"/>
              <a:gd name="T1" fmla="*/ 0 h 425"/>
              <a:gd name="T2" fmla="*/ 213 w 425"/>
              <a:gd name="T3" fmla="*/ 0 h 425"/>
              <a:gd name="T4" fmla="*/ 425 w 425"/>
              <a:gd name="T5" fmla="*/ 213 h 425"/>
              <a:gd name="T6" fmla="*/ 425 w 425"/>
              <a:gd name="T7" fmla="*/ 213 h 425"/>
              <a:gd name="T8" fmla="*/ 425 w 425"/>
              <a:gd name="T9" fmla="*/ 425 h 425"/>
              <a:gd name="T10" fmla="*/ 213 w 425"/>
              <a:gd name="T11" fmla="*/ 425 h 425"/>
              <a:gd name="T12" fmla="*/ 213 w 425"/>
              <a:gd name="T13" fmla="*/ 425 h 425"/>
              <a:gd name="T14" fmla="*/ 0 w 425"/>
              <a:gd name="T15" fmla="*/ 213 h 425"/>
              <a:gd name="T16" fmla="*/ 0 w 425"/>
              <a:gd name="T17" fmla="*/ 213 h 425"/>
              <a:gd name="T18" fmla="*/ 0 w 425"/>
              <a:gd name="T19" fmla="*/ 0 h 425"/>
              <a:gd name="T20" fmla="*/ 213 w 425"/>
              <a:gd name="T2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425">
                <a:moveTo>
                  <a:pt x="213" y="0"/>
                </a:moveTo>
                <a:cubicBezTo>
                  <a:pt x="213" y="0"/>
                  <a:pt x="213" y="0"/>
                  <a:pt x="213" y="0"/>
                </a:cubicBezTo>
                <a:cubicBezTo>
                  <a:pt x="330" y="0"/>
                  <a:pt x="425" y="96"/>
                  <a:pt x="425" y="213"/>
                </a:cubicBezTo>
                <a:cubicBezTo>
                  <a:pt x="425" y="213"/>
                  <a:pt x="425" y="213"/>
                  <a:pt x="425" y="213"/>
                </a:cubicBezTo>
                <a:cubicBezTo>
                  <a:pt x="425" y="425"/>
                  <a:pt x="425" y="425"/>
                  <a:pt x="425" y="425"/>
                </a:cubicBezTo>
                <a:cubicBezTo>
                  <a:pt x="213" y="425"/>
                  <a:pt x="213" y="425"/>
                  <a:pt x="213" y="425"/>
                </a:cubicBezTo>
                <a:cubicBezTo>
                  <a:pt x="213" y="425"/>
                  <a:pt x="213" y="425"/>
                  <a:pt x="213" y="425"/>
                </a:cubicBezTo>
                <a:cubicBezTo>
                  <a:pt x="96" y="425"/>
                  <a:pt x="0" y="330"/>
                  <a:pt x="0" y="213"/>
                </a:cubicBezTo>
                <a:cubicBezTo>
                  <a:pt x="0" y="213"/>
                  <a:pt x="0" y="213"/>
                  <a:pt x="0" y="213"/>
                </a:cubicBezTo>
                <a:cubicBezTo>
                  <a:pt x="0" y="0"/>
                  <a:pt x="0" y="0"/>
                  <a:pt x="0" y="0"/>
                </a:cubicBezTo>
                <a:lnTo>
                  <a:pt x="213" y="0"/>
                </a:lnTo>
                <a:close/>
              </a:path>
            </a:pathLst>
          </a:custGeom>
          <a:solidFill>
            <a:srgbClr val="483698"/>
          </a:solidFill>
          <a:ln w="269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5">
            <a:extLst>
              <a:ext uri="{FF2B5EF4-FFF2-40B4-BE49-F238E27FC236}">
                <a16:creationId xmlns:a16="http://schemas.microsoft.com/office/drawing/2014/main" id="{5D8B8E97-E9A5-5DC7-78AF-4ED05C5B019D}"/>
              </a:ext>
            </a:extLst>
          </p:cNvPr>
          <p:cNvSpPr>
            <a:spLocks/>
          </p:cNvSpPr>
          <p:nvPr/>
        </p:nvSpPr>
        <p:spPr bwMode="auto">
          <a:xfrm>
            <a:off x="2027643" y="5423189"/>
            <a:ext cx="3023028" cy="708395"/>
          </a:xfrm>
          <a:custGeom>
            <a:avLst/>
            <a:gdLst>
              <a:gd name="T0" fmla="*/ 1868 w 1889"/>
              <a:gd name="T1" fmla="*/ 499 h 520"/>
              <a:gd name="T2" fmla="*/ 1868 w 1889"/>
              <a:gd name="T3" fmla="*/ 0 h 520"/>
              <a:gd name="T4" fmla="*/ 1889 w 1889"/>
              <a:gd name="T5" fmla="*/ 0 h 520"/>
              <a:gd name="T6" fmla="*/ 1889 w 1889"/>
              <a:gd name="T7" fmla="*/ 499 h 520"/>
              <a:gd name="T8" fmla="*/ 1889 w 1889"/>
              <a:gd name="T9" fmla="*/ 520 h 520"/>
              <a:gd name="T10" fmla="*/ 1868 w 1889"/>
              <a:gd name="T11" fmla="*/ 520 h 520"/>
              <a:gd name="T12" fmla="*/ 0 w 1889"/>
              <a:gd name="T13" fmla="*/ 520 h 520"/>
              <a:gd name="T14" fmla="*/ 0 w 1889"/>
              <a:gd name="T15" fmla="*/ 499 h 520"/>
              <a:gd name="T16" fmla="*/ 1868 w 1889"/>
              <a:gd name="T17" fmla="*/ 49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9" h="520">
                <a:moveTo>
                  <a:pt x="1868" y="499"/>
                </a:moveTo>
                <a:lnTo>
                  <a:pt x="1868" y="0"/>
                </a:lnTo>
                <a:lnTo>
                  <a:pt x="1889" y="0"/>
                </a:lnTo>
                <a:lnTo>
                  <a:pt x="1889" y="499"/>
                </a:lnTo>
                <a:lnTo>
                  <a:pt x="1889" y="520"/>
                </a:lnTo>
                <a:lnTo>
                  <a:pt x="1868" y="520"/>
                </a:lnTo>
                <a:lnTo>
                  <a:pt x="0" y="520"/>
                </a:lnTo>
                <a:lnTo>
                  <a:pt x="0" y="499"/>
                </a:lnTo>
                <a:lnTo>
                  <a:pt x="1868" y="499"/>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6">
            <a:extLst>
              <a:ext uri="{FF2B5EF4-FFF2-40B4-BE49-F238E27FC236}">
                <a16:creationId xmlns:a16="http://schemas.microsoft.com/office/drawing/2014/main" id="{0FA4A837-FAE7-C3C7-66DC-EB855C060D18}"/>
              </a:ext>
            </a:extLst>
          </p:cNvPr>
          <p:cNvSpPr>
            <a:spLocks/>
          </p:cNvSpPr>
          <p:nvPr/>
        </p:nvSpPr>
        <p:spPr bwMode="auto">
          <a:xfrm>
            <a:off x="4067010" y="4985085"/>
            <a:ext cx="997008" cy="985838"/>
          </a:xfrm>
          <a:custGeom>
            <a:avLst/>
            <a:gdLst>
              <a:gd name="T0" fmla="*/ 213 w 425"/>
              <a:gd name="T1" fmla="*/ 0 h 425"/>
              <a:gd name="T2" fmla="*/ 213 w 425"/>
              <a:gd name="T3" fmla="*/ 0 h 425"/>
              <a:gd name="T4" fmla="*/ 425 w 425"/>
              <a:gd name="T5" fmla="*/ 213 h 425"/>
              <a:gd name="T6" fmla="*/ 425 w 425"/>
              <a:gd name="T7" fmla="*/ 213 h 425"/>
              <a:gd name="T8" fmla="*/ 425 w 425"/>
              <a:gd name="T9" fmla="*/ 425 h 425"/>
              <a:gd name="T10" fmla="*/ 213 w 425"/>
              <a:gd name="T11" fmla="*/ 425 h 425"/>
              <a:gd name="T12" fmla="*/ 213 w 425"/>
              <a:gd name="T13" fmla="*/ 425 h 425"/>
              <a:gd name="T14" fmla="*/ 0 w 425"/>
              <a:gd name="T15" fmla="*/ 213 h 425"/>
              <a:gd name="T16" fmla="*/ 0 w 425"/>
              <a:gd name="T17" fmla="*/ 213 h 425"/>
              <a:gd name="T18" fmla="*/ 0 w 425"/>
              <a:gd name="T19" fmla="*/ 0 h 425"/>
              <a:gd name="T20" fmla="*/ 213 w 425"/>
              <a:gd name="T2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425">
                <a:moveTo>
                  <a:pt x="213" y="0"/>
                </a:moveTo>
                <a:cubicBezTo>
                  <a:pt x="213" y="0"/>
                  <a:pt x="213" y="0"/>
                  <a:pt x="213" y="0"/>
                </a:cubicBezTo>
                <a:cubicBezTo>
                  <a:pt x="330" y="0"/>
                  <a:pt x="425" y="96"/>
                  <a:pt x="425" y="213"/>
                </a:cubicBezTo>
                <a:cubicBezTo>
                  <a:pt x="425" y="213"/>
                  <a:pt x="425" y="213"/>
                  <a:pt x="425" y="213"/>
                </a:cubicBezTo>
                <a:cubicBezTo>
                  <a:pt x="425" y="425"/>
                  <a:pt x="425" y="425"/>
                  <a:pt x="425" y="425"/>
                </a:cubicBezTo>
                <a:cubicBezTo>
                  <a:pt x="213" y="425"/>
                  <a:pt x="213" y="425"/>
                  <a:pt x="213" y="425"/>
                </a:cubicBezTo>
                <a:cubicBezTo>
                  <a:pt x="213" y="425"/>
                  <a:pt x="213" y="425"/>
                  <a:pt x="213" y="425"/>
                </a:cubicBezTo>
                <a:cubicBezTo>
                  <a:pt x="96" y="425"/>
                  <a:pt x="0" y="330"/>
                  <a:pt x="0" y="213"/>
                </a:cubicBezTo>
                <a:cubicBezTo>
                  <a:pt x="0" y="213"/>
                  <a:pt x="0" y="213"/>
                  <a:pt x="0" y="213"/>
                </a:cubicBezTo>
                <a:cubicBezTo>
                  <a:pt x="0" y="0"/>
                  <a:pt x="0" y="0"/>
                  <a:pt x="0" y="0"/>
                </a:cubicBezTo>
                <a:lnTo>
                  <a:pt x="213" y="0"/>
                </a:lnTo>
                <a:close/>
              </a:path>
            </a:pathLst>
          </a:custGeom>
          <a:solidFill>
            <a:srgbClr val="00338D"/>
          </a:solidFill>
          <a:ln w="269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7D69D952-58EC-6640-B318-6E9D27270732}"/>
              </a:ext>
            </a:extLst>
          </p:cNvPr>
          <p:cNvSpPr txBox="1"/>
          <p:nvPr/>
        </p:nvSpPr>
        <p:spPr>
          <a:xfrm>
            <a:off x="5263841" y="3876116"/>
            <a:ext cx="7447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29" name="TextBox 28">
            <a:extLst>
              <a:ext uri="{FF2B5EF4-FFF2-40B4-BE49-F238E27FC236}">
                <a16:creationId xmlns:a16="http://schemas.microsoft.com/office/drawing/2014/main" id="{D83D3306-E509-4ECC-DE6E-2BE2F05C471F}"/>
              </a:ext>
            </a:extLst>
          </p:cNvPr>
          <p:cNvSpPr txBox="1"/>
          <p:nvPr/>
        </p:nvSpPr>
        <p:spPr>
          <a:xfrm>
            <a:off x="4513295" y="2629697"/>
            <a:ext cx="7447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30" name="TextBox 29">
            <a:extLst>
              <a:ext uri="{FF2B5EF4-FFF2-40B4-BE49-F238E27FC236}">
                <a16:creationId xmlns:a16="http://schemas.microsoft.com/office/drawing/2014/main" id="{F241B8EE-8A3A-8512-F83D-55835C05A738}"/>
              </a:ext>
            </a:extLst>
          </p:cNvPr>
          <p:cNvSpPr txBox="1"/>
          <p:nvPr/>
        </p:nvSpPr>
        <p:spPr>
          <a:xfrm>
            <a:off x="5300224" y="5209415"/>
            <a:ext cx="7447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31" name="TextBox 30">
            <a:extLst>
              <a:ext uri="{FF2B5EF4-FFF2-40B4-BE49-F238E27FC236}">
                <a16:creationId xmlns:a16="http://schemas.microsoft.com/office/drawing/2014/main" id="{776F82F7-9C0A-6835-720E-FA36F1BB13CA}"/>
              </a:ext>
            </a:extLst>
          </p:cNvPr>
          <p:cNvSpPr txBox="1"/>
          <p:nvPr/>
        </p:nvSpPr>
        <p:spPr>
          <a:xfrm>
            <a:off x="4457130" y="4046437"/>
            <a:ext cx="7447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33" name="TextBox 32">
            <a:extLst>
              <a:ext uri="{FF2B5EF4-FFF2-40B4-BE49-F238E27FC236}">
                <a16:creationId xmlns:a16="http://schemas.microsoft.com/office/drawing/2014/main" id="{31096BA9-28B2-F4D8-0E8B-6546335FEE05}"/>
              </a:ext>
            </a:extLst>
          </p:cNvPr>
          <p:cNvSpPr txBox="1"/>
          <p:nvPr/>
        </p:nvSpPr>
        <p:spPr>
          <a:xfrm>
            <a:off x="4423124" y="5377836"/>
            <a:ext cx="7447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
        <p:nvSpPr>
          <p:cNvPr id="34" name="TextBox 33">
            <a:extLst>
              <a:ext uri="{FF2B5EF4-FFF2-40B4-BE49-F238E27FC236}">
                <a16:creationId xmlns:a16="http://schemas.microsoft.com/office/drawing/2014/main" id="{6C8C645F-9A8F-D08B-F1BA-120C15E78AE4}"/>
              </a:ext>
            </a:extLst>
          </p:cNvPr>
          <p:cNvSpPr txBox="1"/>
          <p:nvPr/>
        </p:nvSpPr>
        <p:spPr>
          <a:xfrm>
            <a:off x="5182968" y="2401032"/>
            <a:ext cx="7447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38" name="TextBox 37">
            <a:extLst>
              <a:ext uri="{FF2B5EF4-FFF2-40B4-BE49-F238E27FC236}">
                <a16:creationId xmlns:a16="http://schemas.microsoft.com/office/drawing/2014/main" id="{5A2DB9A4-FD2D-E1A3-C0BE-CE01967C8478}"/>
              </a:ext>
            </a:extLst>
          </p:cNvPr>
          <p:cNvSpPr txBox="1"/>
          <p:nvPr/>
        </p:nvSpPr>
        <p:spPr>
          <a:xfrm>
            <a:off x="6309572" y="1768372"/>
            <a:ext cx="3291840" cy="16773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9999"/>
                </a:solidFill>
                <a:effectLst/>
                <a:uLnTx/>
                <a:uFillTx/>
                <a:latin typeface="Calibri" panose="020F0502020204030204"/>
                <a:ea typeface="+mn-ea"/>
                <a:cs typeface="+mn-cs"/>
              </a:rPr>
              <a:t>TEST CASE CRITICALITY</a:t>
            </a:r>
          </a:p>
          <a:p>
            <a:pPr marL="225425" indent="-165100" algn="just">
              <a:spcBef>
                <a:spcPts val="600"/>
              </a:spcBef>
              <a:spcAft>
                <a:spcPts val="300"/>
              </a:spcAft>
              <a:buFont typeface="Wingdings" panose="05000000000000000000" pitchFamily="2" charset="2"/>
              <a:buChar char="ü"/>
              <a:defRPr/>
            </a:pPr>
            <a:r>
              <a:rPr lang="en-US" sz="1200" dirty="0">
                <a:solidFill>
                  <a:prstClr val="black"/>
                </a:solidFill>
                <a:latin typeface="Calibri" panose="020F0502020204030204"/>
              </a:rPr>
              <a:t>Test cases are categorized into high, medium, and low criticality levels. As part of the RBT strategy, high-risk test cases are executed first, followed by medium and low critical test cases. This prioritization ensures that the most crucial aspects are addressed promptly and effectively.</a:t>
            </a:r>
          </a:p>
        </p:txBody>
      </p:sp>
      <p:sp>
        <p:nvSpPr>
          <p:cNvPr id="40" name="TextBox 39">
            <a:extLst>
              <a:ext uri="{FF2B5EF4-FFF2-40B4-BE49-F238E27FC236}">
                <a16:creationId xmlns:a16="http://schemas.microsoft.com/office/drawing/2014/main" id="{251AA0BA-B31A-3DCC-2C8F-27A65B9B7966}"/>
              </a:ext>
            </a:extLst>
          </p:cNvPr>
          <p:cNvSpPr txBox="1"/>
          <p:nvPr/>
        </p:nvSpPr>
        <p:spPr>
          <a:xfrm>
            <a:off x="852270" y="1822539"/>
            <a:ext cx="3291840"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60066"/>
                </a:solidFill>
                <a:effectLst/>
                <a:uLnTx/>
                <a:uFillTx/>
                <a:latin typeface="Calibri" panose="020F0502020204030204"/>
                <a:ea typeface="+mn-ea"/>
                <a:cs typeface="+mn-cs"/>
              </a:rPr>
              <a:t>BUSINESS FUNCTIONS</a:t>
            </a:r>
          </a:p>
          <a:p>
            <a:pPr marL="225425" marR="0" lvl="0" indent="-165100" algn="just" fontAlgn="auto">
              <a:lnSpc>
                <a:spcPct val="100000"/>
              </a:lnSpc>
              <a:buClrTx/>
              <a:buSzTx/>
              <a:buFont typeface="Wingdings" panose="05000000000000000000" pitchFamily="2" charset="2"/>
              <a:buChar char="ü"/>
              <a:tabLst/>
              <a:defRPr/>
            </a:pPr>
            <a:r>
              <a:rPr lang="en-US" sz="1200" dirty="0">
                <a:solidFill>
                  <a:prstClr val="black"/>
                </a:solidFill>
                <a:latin typeface="Calibri" panose="020F0502020204030204"/>
              </a:rPr>
              <a:t>Test cases are classified according to their corresponding business functions.</a:t>
            </a:r>
          </a:p>
          <a:p>
            <a:pPr marL="225425" marR="0" lvl="0" indent="-165100" algn="just" fontAlgn="auto">
              <a:lnSpc>
                <a:spcPct val="100000"/>
              </a:lnSpc>
              <a:buClrTx/>
              <a:buSzTx/>
              <a:buFont typeface="Wingdings" panose="05000000000000000000" pitchFamily="2" charset="2"/>
              <a:buChar char="ü"/>
              <a:tabLst/>
              <a:defRPr/>
            </a:pPr>
            <a:r>
              <a:rPr lang="en-US" sz="1200" dirty="0">
                <a:solidFill>
                  <a:prstClr val="black"/>
                </a:solidFill>
                <a:latin typeface="Calibri" panose="020F0502020204030204"/>
              </a:rPr>
              <a:t>For each project, the business team provides a list of impacted business functions due to changes in the application. </a:t>
            </a:r>
          </a:p>
          <a:p>
            <a:pPr marL="225425" marR="0" lvl="0" indent="-165100" algn="just" fontAlgn="auto">
              <a:lnSpc>
                <a:spcPct val="100000"/>
              </a:lnSpc>
              <a:buClrTx/>
              <a:buSzTx/>
              <a:buFont typeface="Wingdings" panose="05000000000000000000" pitchFamily="2" charset="2"/>
              <a:buChar char="ü"/>
              <a:tabLst/>
              <a:defRPr/>
            </a:pPr>
            <a:r>
              <a:rPr lang="en-US" sz="1200" dirty="0">
                <a:solidFill>
                  <a:prstClr val="black"/>
                </a:solidFill>
                <a:latin typeface="Calibri" panose="020F0502020204030204"/>
              </a:rPr>
              <a:t>Test cases are then executed based on the affected business functions, ensuring targeted and efficient testing.</a:t>
            </a:r>
          </a:p>
        </p:txBody>
      </p:sp>
      <p:sp>
        <p:nvSpPr>
          <p:cNvPr id="41" name="TextBox 40">
            <a:extLst>
              <a:ext uri="{FF2B5EF4-FFF2-40B4-BE49-F238E27FC236}">
                <a16:creationId xmlns:a16="http://schemas.microsoft.com/office/drawing/2014/main" id="{2E329BC7-FFB2-5169-17C8-7FB6DF22AE3D}"/>
              </a:ext>
            </a:extLst>
          </p:cNvPr>
          <p:cNvSpPr txBox="1"/>
          <p:nvPr/>
        </p:nvSpPr>
        <p:spPr>
          <a:xfrm>
            <a:off x="6309572" y="3455119"/>
            <a:ext cx="3291840" cy="13080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60066"/>
                </a:solidFill>
                <a:effectLst/>
                <a:uLnTx/>
                <a:uFillTx/>
                <a:latin typeface="Calibri" panose="020F0502020204030204"/>
                <a:ea typeface="+mn-ea"/>
                <a:cs typeface="+mn-cs"/>
              </a:rPr>
              <a:t>DEFECT PRONE AREAS</a:t>
            </a:r>
          </a:p>
          <a:p>
            <a:pPr marL="225425" indent="-165100" algn="just">
              <a:spcBef>
                <a:spcPts val="600"/>
              </a:spcBef>
              <a:spcAft>
                <a:spcPts val="300"/>
              </a:spcAft>
              <a:buFont typeface="Wingdings" panose="05000000000000000000" pitchFamily="2" charset="2"/>
              <a:buChar char="ü"/>
              <a:defRPr/>
            </a:pPr>
            <a:r>
              <a:rPr lang="en-US" sz="1200" dirty="0">
                <a:solidFill>
                  <a:prstClr val="black"/>
                </a:solidFill>
                <a:latin typeface="Calibri" panose="020F0502020204030204"/>
              </a:rPr>
              <a:t>Leveraging historical defect data, test cases are classified as defect-prone. As part of the RBT strategy, these defect-prone test cases are executed first to address potential problem areas and enhance overall application quality.</a:t>
            </a:r>
          </a:p>
        </p:txBody>
      </p:sp>
      <p:sp>
        <p:nvSpPr>
          <p:cNvPr id="42" name="TextBox 41">
            <a:extLst>
              <a:ext uri="{FF2B5EF4-FFF2-40B4-BE49-F238E27FC236}">
                <a16:creationId xmlns:a16="http://schemas.microsoft.com/office/drawing/2014/main" id="{5CACA3AB-F17C-03B5-99B0-A2468B984CD2}"/>
              </a:ext>
            </a:extLst>
          </p:cNvPr>
          <p:cNvSpPr txBox="1"/>
          <p:nvPr/>
        </p:nvSpPr>
        <p:spPr>
          <a:xfrm>
            <a:off x="852270" y="3576258"/>
            <a:ext cx="3291840" cy="14927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10DBC"/>
                </a:solidFill>
                <a:effectLst/>
                <a:uLnTx/>
                <a:uFillTx/>
                <a:latin typeface="Calibri" panose="020F0502020204030204"/>
                <a:ea typeface="+mn-ea"/>
                <a:cs typeface="+mn-cs"/>
              </a:rPr>
              <a:t>ORTHOGONAL ARRAY TECHNIQUES</a:t>
            </a:r>
          </a:p>
          <a:p>
            <a:pPr marL="225425" indent="-165100" algn="just">
              <a:spcBef>
                <a:spcPts val="600"/>
              </a:spcBef>
              <a:spcAft>
                <a:spcPts val="300"/>
              </a:spcAft>
              <a:buFont typeface="Wingdings" panose="05000000000000000000" pitchFamily="2" charset="2"/>
              <a:buChar char="ü"/>
              <a:defRPr/>
            </a:pPr>
            <a:r>
              <a:rPr lang="en-US" sz="1200" dirty="0">
                <a:solidFill>
                  <a:prstClr val="black"/>
                </a:solidFill>
                <a:latin typeface="Calibri" panose="020F0502020204030204"/>
              </a:rPr>
              <a:t>By utilizing Orthogonal Array Techniques, the minimum number of test cases necessary for maximizing coverage is identified. This method ensures that testing is efficient and comprehensive while minimizing the resources required.</a:t>
            </a:r>
          </a:p>
        </p:txBody>
      </p:sp>
      <p:sp>
        <p:nvSpPr>
          <p:cNvPr id="43" name="TextBox 42">
            <a:extLst>
              <a:ext uri="{FF2B5EF4-FFF2-40B4-BE49-F238E27FC236}">
                <a16:creationId xmlns:a16="http://schemas.microsoft.com/office/drawing/2014/main" id="{5BD7B44F-40DA-7FD8-98BB-7EEC53E6B38B}"/>
              </a:ext>
            </a:extLst>
          </p:cNvPr>
          <p:cNvSpPr txBox="1"/>
          <p:nvPr/>
        </p:nvSpPr>
        <p:spPr>
          <a:xfrm>
            <a:off x="6309572" y="4783884"/>
            <a:ext cx="3291840" cy="5693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E49E2"/>
                </a:solidFill>
                <a:effectLst/>
                <a:uLnTx/>
                <a:uFillTx/>
                <a:latin typeface="Calibri" panose="020F0502020204030204"/>
                <a:ea typeface="+mn-ea"/>
                <a:cs typeface="+mn-cs"/>
              </a:rPr>
              <a:t>COMBINATION APPROACH</a:t>
            </a:r>
          </a:p>
          <a:p>
            <a:pPr marL="225425" indent="-165100">
              <a:spcBef>
                <a:spcPts val="600"/>
              </a:spcBef>
              <a:spcAft>
                <a:spcPts val="300"/>
              </a:spcAft>
              <a:buFont typeface="Wingdings" panose="05000000000000000000" pitchFamily="2" charset="2"/>
              <a:buChar char="ü"/>
              <a:defRPr/>
            </a:pPr>
            <a:r>
              <a:rPr lang="en-US" sz="1200" dirty="0">
                <a:solidFill>
                  <a:prstClr val="black"/>
                </a:solidFill>
                <a:latin typeface="Calibri" panose="020F0502020204030204"/>
              </a:rPr>
              <a:t>Any combination of scenario 1,2,3 &amp; 4.</a:t>
            </a:r>
          </a:p>
        </p:txBody>
      </p:sp>
      <p:sp>
        <p:nvSpPr>
          <p:cNvPr id="44" name="TextBox 43">
            <a:extLst>
              <a:ext uri="{FF2B5EF4-FFF2-40B4-BE49-F238E27FC236}">
                <a16:creationId xmlns:a16="http://schemas.microsoft.com/office/drawing/2014/main" id="{E079F19B-13F3-91A4-C5B8-318D23CAA041}"/>
              </a:ext>
            </a:extLst>
          </p:cNvPr>
          <p:cNvSpPr txBox="1"/>
          <p:nvPr/>
        </p:nvSpPr>
        <p:spPr>
          <a:xfrm>
            <a:off x="852270" y="5008645"/>
            <a:ext cx="3291840" cy="9387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38D"/>
                </a:solidFill>
                <a:effectLst/>
                <a:uLnTx/>
                <a:uFillTx/>
                <a:latin typeface="Calibri" panose="020F0502020204030204"/>
                <a:ea typeface="+mn-ea"/>
                <a:cs typeface="+mn-cs"/>
              </a:rPr>
              <a:t>E2E WORKFLOWS</a:t>
            </a:r>
          </a:p>
          <a:p>
            <a:pPr marL="225425" indent="-165100" algn="just">
              <a:spcBef>
                <a:spcPts val="600"/>
              </a:spcBef>
              <a:spcAft>
                <a:spcPts val="300"/>
              </a:spcAft>
              <a:buFont typeface="Wingdings" panose="05000000000000000000" pitchFamily="2" charset="2"/>
              <a:buChar char="ü"/>
              <a:defRPr/>
            </a:pPr>
            <a:r>
              <a:rPr lang="en-US" sz="1200" dirty="0">
                <a:solidFill>
                  <a:prstClr val="black"/>
                </a:solidFill>
                <a:latin typeface="Calibri" panose="020F0502020204030204"/>
              </a:rPr>
              <a:t>As part of the RBT approach, automate 10 to 15 end-to-end critical workflows and execute them. </a:t>
            </a:r>
          </a:p>
        </p:txBody>
      </p:sp>
      <p:pic>
        <p:nvPicPr>
          <p:cNvPr id="3" name="Picture 2">
            <a:extLst>
              <a:ext uri="{FF2B5EF4-FFF2-40B4-BE49-F238E27FC236}">
                <a16:creationId xmlns:a16="http://schemas.microsoft.com/office/drawing/2014/main" id="{5ED8AF86-43B0-9173-2745-A5949B95FCED}"/>
              </a:ext>
            </a:extLst>
          </p:cNvPr>
          <p:cNvPicPr>
            <a:picLocks noChangeAspect="1"/>
          </p:cNvPicPr>
          <p:nvPr/>
        </p:nvPicPr>
        <p:blipFill>
          <a:blip r:embed="rId2"/>
          <a:stretch>
            <a:fillRect/>
          </a:stretch>
        </p:blipFill>
        <p:spPr>
          <a:xfrm>
            <a:off x="5697270" y="2101758"/>
            <a:ext cx="457200" cy="457200"/>
          </a:xfrm>
          <a:prstGeom prst="rect">
            <a:avLst/>
          </a:prstGeom>
        </p:spPr>
      </p:pic>
      <p:pic>
        <p:nvPicPr>
          <p:cNvPr id="8" name="Picture 7">
            <a:extLst>
              <a:ext uri="{FF2B5EF4-FFF2-40B4-BE49-F238E27FC236}">
                <a16:creationId xmlns:a16="http://schemas.microsoft.com/office/drawing/2014/main" id="{29FF0DFB-CE73-CE65-F88D-4147C71CA682}"/>
              </a:ext>
            </a:extLst>
          </p:cNvPr>
          <p:cNvPicPr>
            <a:picLocks noChangeAspect="1"/>
          </p:cNvPicPr>
          <p:nvPr/>
        </p:nvPicPr>
        <p:blipFill>
          <a:blip r:embed="rId3"/>
          <a:stretch>
            <a:fillRect/>
          </a:stretch>
        </p:blipFill>
        <p:spPr>
          <a:xfrm>
            <a:off x="4297576" y="2318673"/>
            <a:ext cx="457200" cy="457200"/>
          </a:xfrm>
          <a:prstGeom prst="rect">
            <a:avLst/>
          </a:prstGeom>
        </p:spPr>
      </p:pic>
      <p:pic>
        <p:nvPicPr>
          <p:cNvPr id="22" name="Picture 21">
            <a:extLst>
              <a:ext uri="{FF2B5EF4-FFF2-40B4-BE49-F238E27FC236}">
                <a16:creationId xmlns:a16="http://schemas.microsoft.com/office/drawing/2014/main" id="{DA3FFCC7-238B-F701-4EE1-4EBDD81C130E}"/>
              </a:ext>
            </a:extLst>
          </p:cNvPr>
          <p:cNvPicPr>
            <a:picLocks noChangeAspect="1"/>
          </p:cNvPicPr>
          <p:nvPr/>
        </p:nvPicPr>
        <p:blipFill>
          <a:blip r:embed="rId4"/>
          <a:stretch>
            <a:fillRect/>
          </a:stretch>
        </p:blipFill>
        <p:spPr>
          <a:xfrm>
            <a:off x="4215682" y="3739750"/>
            <a:ext cx="457200" cy="457200"/>
          </a:xfrm>
          <a:prstGeom prst="rect">
            <a:avLst/>
          </a:prstGeom>
        </p:spPr>
      </p:pic>
      <p:pic>
        <p:nvPicPr>
          <p:cNvPr id="23" name="Picture 22">
            <a:extLst>
              <a:ext uri="{FF2B5EF4-FFF2-40B4-BE49-F238E27FC236}">
                <a16:creationId xmlns:a16="http://schemas.microsoft.com/office/drawing/2014/main" id="{8ABE3FCE-8133-9CD3-EA8A-5C9110AE1E30}"/>
              </a:ext>
            </a:extLst>
          </p:cNvPr>
          <p:cNvPicPr>
            <a:picLocks noChangeAspect="1"/>
          </p:cNvPicPr>
          <p:nvPr/>
        </p:nvPicPr>
        <p:blipFill>
          <a:blip r:embed="rId5"/>
          <a:stretch>
            <a:fillRect/>
          </a:stretch>
        </p:blipFill>
        <p:spPr>
          <a:xfrm>
            <a:off x="5862770" y="4889080"/>
            <a:ext cx="457200" cy="457200"/>
          </a:xfrm>
          <a:prstGeom prst="rect">
            <a:avLst/>
          </a:prstGeom>
        </p:spPr>
      </p:pic>
      <p:pic>
        <p:nvPicPr>
          <p:cNvPr id="25" name="Picture 24">
            <a:extLst>
              <a:ext uri="{FF2B5EF4-FFF2-40B4-BE49-F238E27FC236}">
                <a16:creationId xmlns:a16="http://schemas.microsoft.com/office/drawing/2014/main" id="{A7AA6AAA-76F4-F280-5FEB-C5726322E744}"/>
              </a:ext>
            </a:extLst>
          </p:cNvPr>
          <p:cNvPicPr>
            <a:picLocks noChangeAspect="1"/>
          </p:cNvPicPr>
          <p:nvPr/>
        </p:nvPicPr>
        <p:blipFill>
          <a:blip r:embed="rId6"/>
          <a:stretch>
            <a:fillRect/>
          </a:stretch>
        </p:blipFill>
        <p:spPr>
          <a:xfrm>
            <a:off x="5746078" y="3549259"/>
            <a:ext cx="548640" cy="548640"/>
          </a:xfrm>
          <a:prstGeom prst="rect">
            <a:avLst/>
          </a:prstGeom>
        </p:spPr>
      </p:pic>
      <p:pic>
        <p:nvPicPr>
          <p:cNvPr id="26" name="Picture 25">
            <a:extLst>
              <a:ext uri="{FF2B5EF4-FFF2-40B4-BE49-F238E27FC236}">
                <a16:creationId xmlns:a16="http://schemas.microsoft.com/office/drawing/2014/main" id="{985E9654-A3DC-60D0-F484-70AAD00C0054}"/>
              </a:ext>
            </a:extLst>
          </p:cNvPr>
          <p:cNvPicPr>
            <a:picLocks noChangeAspect="1"/>
          </p:cNvPicPr>
          <p:nvPr/>
        </p:nvPicPr>
        <p:blipFill>
          <a:blip r:embed="rId7"/>
          <a:stretch>
            <a:fillRect/>
          </a:stretch>
        </p:blipFill>
        <p:spPr>
          <a:xfrm>
            <a:off x="4142563" y="5049683"/>
            <a:ext cx="457200" cy="568959"/>
          </a:xfrm>
          <a:prstGeom prst="rect">
            <a:avLst/>
          </a:prstGeom>
        </p:spPr>
      </p:pic>
    </p:spTree>
    <p:extLst>
      <p:ext uri="{BB962C8B-B14F-4D97-AF65-F5344CB8AC3E}">
        <p14:creationId xmlns:p14="http://schemas.microsoft.com/office/powerpoint/2010/main" val="1376666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Opkey Reusable assets for Powered testing</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KPMG's automation framework enables enterprises to keep up with accelerated release schedules while reducing risks, enhancing reusability, and ensuring business continuity. This comprehensive approach supports organizations in meeting their goals and delivering high-quality software solutions efficiently.</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indent="-114300">
              <a:spcBef>
                <a:spcPts val="600"/>
              </a:spcBef>
              <a:spcAft>
                <a:spcPts val="300"/>
              </a:spcAft>
              <a:buFont typeface="Wingdings" panose="05000000000000000000" pitchFamily="2" charset="2"/>
              <a:buChar char="ü"/>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Highly reusable components across multiple releases and regression cycles optimize resource utilization and storage space, enhancing efficiency.</a:t>
            </a:r>
          </a:p>
          <a:p>
            <a:pPr marL="114300" indent="-114300">
              <a:spcBef>
                <a:spcPts val="600"/>
              </a:spcBef>
              <a:spcAft>
                <a:spcPts val="300"/>
              </a:spcAft>
              <a:buFont typeface="Wingdings" panose="05000000000000000000" pitchFamily="2" charset="2"/>
              <a:buChar char="ü"/>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Rapid implementation conserves considerable effort and cost, adding value to the project.</a:t>
            </a:r>
          </a:p>
          <a:p>
            <a:pPr marL="114300" indent="-114300">
              <a:spcBef>
                <a:spcPts val="600"/>
              </a:spcBef>
              <a:spcAft>
                <a:spcPts val="300"/>
              </a:spcAft>
              <a:buFont typeface="Wingdings" panose="05000000000000000000" pitchFamily="2" charset="2"/>
              <a:buChar char="ü"/>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SaaS-based platform allows for effective storage and management of scripts, streamlining the overall testing process.</a:t>
            </a:r>
          </a:p>
        </p:txBody>
      </p:sp>
      <p:sp>
        <p:nvSpPr>
          <p:cNvPr id="55" name="Rectangle 54">
            <a:extLst>
              <a:ext uri="{FF2B5EF4-FFF2-40B4-BE49-F238E27FC236}">
                <a16:creationId xmlns:a16="http://schemas.microsoft.com/office/drawing/2014/main" id="{C094435E-649B-C045-44E7-576B74C50FA4}"/>
              </a:ext>
            </a:extLst>
          </p:cNvPr>
          <p:cNvSpPr/>
          <p:nvPr/>
        </p:nvSpPr>
        <p:spPr>
          <a:xfrm>
            <a:off x="894252" y="2160529"/>
            <a:ext cx="8595360" cy="6053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prstClr val="white"/>
              </a:solidFill>
              <a:effectLst/>
              <a:uLnTx/>
              <a:uFillTx/>
              <a:latin typeface="Arial"/>
              <a:ea typeface="+mn-ea"/>
              <a:cs typeface="+mn-cs"/>
            </a:endParaRPr>
          </a:p>
        </p:txBody>
      </p:sp>
      <p:sp>
        <p:nvSpPr>
          <p:cNvPr id="56" name="TextBox 55">
            <a:extLst>
              <a:ext uri="{FF2B5EF4-FFF2-40B4-BE49-F238E27FC236}">
                <a16:creationId xmlns:a16="http://schemas.microsoft.com/office/drawing/2014/main" id="{D0E04AEA-18EC-B97B-DB6F-D0F5CCD9F689}"/>
              </a:ext>
            </a:extLst>
          </p:cNvPr>
          <p:cNvSpPr txBox="1"/>
          <p:nvPr/>
        </p:nvSpPr>
        <p:spPr>
          <a:xfrm>
            <a:off x="1007330" y="2191139"/>
            <a:ext cx="848002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Arial"/>
                <a:ea typeface="+mn-ea"/>
                <a:cs typeface="+mn-cs"/>
              </a:rPr>
              <a:t>By automating process intelligence and testing, Opkey enables the world's largest enterprises to keep up with release schedules, minimize risks, and maintain business continuity.</a:t>
            </a:r>
          </a:p>
        </p:txBody>
      </p:sp>
      <p:pic>
        <p:nvPicPr>
          <p:cNvPr id="58" name="Picture 2" descr="TestFlix-2022 - Platinum Sponsor ACCELQ">
            <a:extLst>
              <a:ext uri="{FF2B5EF4-FFF2-40B4-BE49-F238E27FC236}">
                <a16:creationId xmlns:a16="http://schemas.microsoft.com/office/drawing/2014/main" id="{E31C97C8-7C10-21EF-5E76-A6BA7A888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350" y="1871925"/>
            <a:ext cx="640080" cy="281993"/>
          </a:xfrm>
          <a:prstGeom prst="rect">
            <a:avLst/>
          </a:prstGeom>
          <a:noFill/>
          <a:extLst>
            <a:ext uri="{909E8E84-426E-40DD-AFC4-6F175D3DCCD1}">
              <a14:hiddenFill xmlns:a14="http://schemas.microsoft.com/office/drawing/2010/main">
                <a:solidFill>
                  <a:srgbClr val="FFFFFF"/>
                </a:solidFill>
              </a14:hiddenFill>
            </a:ext>
          </a:extLst>
        </p:spPr>
      </p:pic>
      <p:grpSp>
        <p:nvGrpSpPr>
          <p:cNvPr id="107" name="Group 106">
            <a:extLst>
              <a:ext uri="{FF2B5EF4-FFF2-40B4-BE49-F238E27FC236}">
                <a16:creationId xmlns:a16="http://schemas.microsoft.com/office/drawing/2014/main" id="{AE10D3A3-39DF-2578-8402-9F48E2526141}"/>
              </a:ext>
            </a:extLst>
          </p:cNvPr>
          <p:cNvGrpSpPr/>
          <p:nvPr/>
        </p:nvGrpSpPr>
        <p:grpSpPr>
          <a:xfrm>
            <a:off x="1211817" y="2693015"/>
            <a:ext cx="7762501" cy="2286000"/>
            <a:chOff x="1103751" y="2693015"/>
            <a:chExt cx="7762501" cy="2286000"/>
          </a:xfrm>
        </p:grpSpPr>
        <p:pic>
          <p:nvPicPr>
            <p:cNvPr id="106" name="Picture 105">
              <a:extLst>
                <a:ext uri="{FF2B5EF4-FFF2-40B4-BE49-F238E27FC236}">
                  <a16:creationId xmlns:a16="http://schemas.microsoft.com/office/drawing/2014/main" id="{B42901C0-82E1-D48F-DC09-5FF5D9187A57}"/>
                </a:ext>
              </a:extLst>
            </p:cNvPr>
            <p:cNvPicPr>
              <a:picLocks noChangeAspect="1"/>
            </p:cNvPicPr>
            <p:nvPr/>
          </p:nvPicPr>
          <p:blipFill>
            <a:blip r:embed="rId4"/>
            <a:stretch>
              <a:fillRect/>
            </a:stretch>
          </p:blipFill>
          <p:spPr>
            <a:xfrm>
              <a:off x="1103751" y="2693015"/>
              <a:ext cx="7762501" cy="2286000"/>
            </a:xfrm>
            <a:prstGeom prst="rect">
              <a:avLst/>
            </a:prstGeom>
          </p:spPr>
        </p:pic>
        <p:pic>
          <p:nvPicPr>
            <p:cNvPr id="42" name="Picture 41">
              <a:extLst>
                <a:ext uri="{FF2B5EF4-FFF2-40B4-BE49-F238E27FC236}">
                  <a16:creationId xmlns:a16="http://schemas.microsoft.com/office/drawing/2014/main" id="{B2810026-11FE-66F7-25B5-6304DD139BF8}"/>
                </a:ext>
              </a:extLst>
            </p:cNvPr>
            <p:cNvPicPr>
              <a:picLocks noChangeAspect="1"/>
            </p:cNvPicPr>
            <p:nvPr/>
          </p:nvPicPr>
          <p:blipFill>
            <a:blip r:embed="rId5"/>
            <a:stretch>
              <a:fillRect/>
            </a:stretch>
          </p:blipFill>
          <p:spPr>
            <a:xfrm>
              <a:off x="1621286" y="2857399"/>
              <a:ext cx="457200" cy="457200"/>
            </a:xfrm>
            <a:prstGeom prst="rect">
              <a:avLst/>
            </a:prstGeom>
          </p:spPr>
        </p:pic>
        <p:pic>
          <p:nvPicPr>
            <p:cNvPr id="44" name="Picture 43">
              <a:extLst>
                <a:ext uri="{FF2B5EF4-FFF2-40B4-BE49-F238E27FC236}">
                  <a16:creationId xmlns:a16="http://schemas.microsoft.com/office/drawing/2014/main" id="{52233A08-7954-E3B0-23A0-5FFE8B769B65}"/>
                </a:ext>
              </a:extLst>
            </p:cNvPr>
            <p:cNvPicPr>
              <a:picLocks noChangeAspect="1"/>
            </p:cNvPicPr>
            <p:nvPr/>
          </p:nvPicPr>
          <p:blipFill>
            <a:blip r:embed="rId6"/>
            <a:stretch>
              <a:fillRect/>
            </a:stretch>
          </p:blipFill>
          <p:spPr>
            <a:xfrm>
              <a:off x="2977866" y="3254050"/>
              <a:ext cx="457200" cy="457200"/>
            </a:xfrm>
            <a:prstGeom prst="rect">
              <a:avLst/>
            </a:prstGeom>
          </p:spPr>
        </p:pic>
        <p:pic>
          <p:nvPicPr>
            <p:cNvPr id="48" name="Picture 47">
              <a:extLst>
                <a:ext uri="{FF2B5EF4-FFF2-40B4-BE49-F238E27FC236}">
                  <a16:creationId xmlns:a16="http://schemas.microsoft.com/office/drawing/2014/main" id="{C8DC5E2D-0B88-B12B-1B66-AA848459F08D}"/>
                </a:ext>
              </a:extLst>
            </p:cNvPr>
            <p:cNvPicPr>
              <a:picLocks noChangeAspect="1"/>
            </p:cNvPicPr>
            <p:nvPr/>
          </p:nvPicPr>
          <p:blipFill>
            <a:blip r:embed="rId7"/>
            <a:stretch>
              <a:fillRect/>
            </a:stretch>
          </p:blipFill>
          <p:spPr>
            <a:xfrm>
              <a:off x="4268648" y="2872145"/>
              <a:ext cx="457200" cy="457200"/>
            </a:xfrm>
            <a:prstGeom prst="rect">
              <a:avLst/>
            </a:prstGeom>
          </p:spPr>
        </p:pic>
        <p:pic>
          <p:nvPicPr>
            <p:cNvPr id="49" name="Picture 48">
              <a:extLst>
                <a:ext uri="{FF2B5EF4-FFF2-40B4-BE49-F238E27FC236}">
                  <a16:creationId xmlns:a16="http://schemas.microsoft.com/office/drawing/2014/main" id="{C7C310CC-DC8C-3D9F-2BD6-D99D08CBD015}"/>
                </a:ext>
              </a:extLst>
            </p:cNvPr>
            <p:cNvPicPr>
              <a:picLocks noChangeAspect="1"/>
            </p:cNvPicPr>
            <p:nvPr/>
          </p:nvPicPr>
          <p:blipFill>
            <a:blip r:embed="rId8"/>
            <a:stretch>
              <a:fillRect/>
            </a:stretch>
          </p:blipFill>
          <p:spPr>
            <a:xfrm>
              <a:off x="5559430" y="3288903"/>
              <a:ext cx="457200" cy="457200"/>
            </a:xfrm>
            <a:prstGeom prst="rect">
              <a:avLst/>
            </a:prstGeom>
          </p:spPr>
        </p:pic>
        <p:pic>
          <p:nvPicPr>
            <p:cNvPr id="52" name="Picture 51">
              <a:extLst>
                <a:ext uri="{FF2B5EF4-FFF2-40B4-BE49-F238E27FC236}">
                  <a16:creationId xmlns:a16="http://schemas.microsoft.com/office/drawing/2014/main" id="{94B7746B-A770-1D42-5BE6-63097FDF95B4}"/>
                </a:ext>
              </a:extLst>
            </p:cNvPr>
            <p:cNvPicPr>
              <a:picLocks noChangeAspect="1"/>
            </p:cNvPicPr>
            <p:nvPr/>
          </p:nvPicPr>
          <p:blipFill>
            <a:blip r:embed="rId9"/>
            <a:stretch>
              <a:fillRect/>
            </a:stretch>
          </p:blipFill>
          <p:spPr>
            <a:xfrm>
              <a:off x="6810859" y="2872145"/>
              <a:ext cx="457200" cy="457200"/>
            </a:xfrm>
            <a:prstGeom prst="rect">
              <a:avLst/>
            </a:prstGeom>
          </p:spPr>
        </p:pic>
        <p:pic>
          <p:nvPicPr>
            <p:cNvPr id="53" name="Picture 52">
              <a:extLst>
                <a:ext uri="{FF2B5EF4-FFF2-40B4-BE49-F238E27FC236}">
                  <a16:creationId xmlns:a16="http://schemas.microsoft.com/office/drawing/2014/main" id="{E03AAF97-E223-2984-341C-D48A1E22DDE7}"/>
                </a:ext>
              </a:extLst>
            </p:cNvPr>
            <p:cNvPicPr>
              <a:picLocks noChangeAspect="1"/>
            </p:cNvPicPr>
            <p:nvPr/>
          </p:nvPicPr>
          <p:blipFill>
            <a:blip r:embed="rId10"/>
            <a:stretch>
              <a:fillRect/>
            </a:stretch>
          </p:blipFill>
          <p:spPr>
            <a:xfrm>
              <a:off x="8094873" y="3254050"/>
              <a:ext cx="457200" cy="457200"/>
            </a:xfrm>
            <a:prstGeom prst="rect">
              <a:avLst/>
            </a:prstGeom>
          </p:spPr>
        </p:pic>
      </p:grpSp>
      <p:pic>
        <p:nvPicPr>
          <p:cNvPr id="132" name="Picture 131">
            <a:extLst>
              <a:ext uri="{FF2B5EF4-FFF2-40B4-BE49-F238E27FC236}">
                <a16:creationId xmlns:a16="http://schemas.microsoft.com/office/drawing/2014/main" id="{D1F8BD8E-448E-2128-EF58-27A8062DD12A}"/>
              </a:ext>
            </a:extLst>
          </p:cNvPr>
          <p:cNvPicPr>
            <a:picLocks noChangeAspect="1"/>
          </p:cNvPicPr>
          <p:nvPr/>
        </p:nvPicPr>
        <p:blipFill>
          <a:blip r:embed="rId11"/>
          <a:stretch>
            <a:fillRect/>
          </a:stretch>
        </p:blipFill>
        <p:spPr>
          <a:xfrm>
            <a:off x="1463984" y="4844456"/>
            <a:ext cx="7258165" cy="822960"/>
          </a:xfrm>
          <a:prstGeom prst="rect">
            <a:avLst/>
          </a:prstGeom>
        </p:spPr>
      </p:pic>
      <p:sp>
        <p:nvSpPr>
          <p:cNvPr id="133" name="TextBox 132">
            <a:extLst>
              <a:ext uri="{FF2B5EF4-FFF2-40B4-BE49-F238E27FC236}">
                <a16:creationId xmlns:a16="http://schemas.microsoft.com/office/drawing/2014/main" id="{58CD7A84-E0AF-6026-EE46-10A675C80BE2}"/>
              </a:ext>
            </a:extLst>
          </p:cNvPr>
          <p:cNvSpPr txBox="1"/>
          <p:nvPr/>
        </p:nvSpPr>
        <p:spPr>
          <a:xfrm>
            <a:off x="1686597" y="5635646"/>
            <a:ext cx="770466" cy="600164"/>
          </a:xfrm>
          <a:prstGeom prst="rect">
            <a:avLst/>
          </a:prstGeom>
          <a:noFill/>
        </p:spPr>
        <p:txBody>
          <a:bodyPr wrap="square" rtlCol="0">
            <a:spAutoFit/>
          </a:bodyPr>
          <a:lstStyle/>
          <a:p>
            <a:pPr algn="ctr"/>
            <a:r>
              <a:rPr lang="en-US" sz="1100" b="1">
                <a:solidFill>
                  <a:srgbClr val="C00000"/>
                </a:solidFill>
              </a:rPr>
              <a:t>4000+</a:t>
            </a:r>
            <a:r>
              <a:rPr lang="en-US" sz="1100"/>
              <a:t> reusable assets</a:t>
            </a:r>
          </a:p>
        </p:txBody>
      </p:sp>
      <p:sp>
        <p:nvSpPr>
          <p:cNvPr id="134" name="TextBox 133">
            <a:extLst>
              <a:ext uri="{FF2B5EF4-FFF2-40B4-BE49-F238E27FC236}">
                <a16:creationId xmlns:a16="http://schemas.microsoft.com/office/drawing/2014/main" id="{185C39B7-7864-8A2D-5F8A-4323CF05A5BA}"/>
              </a:ext>
            </a:extLst>
          </p:cNvPr>
          <p:cNvSpPr txBox="1"/>
          <p:nvPr/>
        </p:nvSpPr>
        <p:spPr>
          <a:xfrm>
            <a:off x="2447776" y="5635646"/>
            <a:ext cx="770466" cy="600164"/>
          </a:xfrm>
          <a:prstGeom prst="rect">
            <a:avLst/>
          </a:prstGeom>
          <a:noFill/>
        </p:spPr>
        <p:txBody>
          <a:bodyPr wrap="square" rtlCol="0">
            <a:spAutoFit/>
          </a:bodyPr>
          <a:lstStyle/>
          <a:p>
            <a:pPr algn="ctr"/>
            <a:r>
              <a:rPr lang="en-US" sz="1100" b="1">
                <a:solidFill>
                  <a:srgbClr val="C00000"/>
                </a:solidFill>
              </a:rPr>
              <a:t>700+ </a:t>
            </a:r>
            <a:r>
              <a:rPr lang="en-US" sz="1100"/>
              <a:t>reusable assets</a:t>
            </a:r>
          </a:p>
        </p:txBody>
      </p:sp>
      <p:cxnSp>
        <p:nvCxnSpPr>
          <p:cNvPr id="135" name="Straight Connector 134">
            <a:extLst>
              <a:ext uri="{FF2B5EF4-FFF2-40B4-BE49-F238E27FC236}">
                <a16:creationId xmlns:a16="http://schemas.microsoft.com/office/drawing/2014/main" id="{A1BDED47-E10B-59B5-0B8F-C3093691A1CF}"/>
              </a:ext>
            </a:extLst>
          </p:cNvPr>
          <p:cNvCxnSpPr/>
          <p:nvPr/>
        </p:nvCxnSpPr>
        <p:spPr>
          <a:xfrm>
            <a:off x="3279466" y="5711534"/>
            <a:ext cx="5367866" cy="0"/>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6C6D656-46F5-C527-4205-8560E7903ACA}"/>
              </a:ext>
            </a:extLst>
          </p:cNvPr>
          <p:cNvCxnSpPr/>
          <p:nvPr/>
        </p:nvCxnSpPr>
        <p:spPr>
          <a:xfrm>
            <a:off x="8672271" y="5711534"/>
            <a:ext cx="0" cy="490408"/>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98385FF-7591-76D7-A4FF-2A1BC3110DBD}"/>
              </a:ext>
            </a:extLst>
          </p:cNvPr>
          <p:cNvCxnSpPr/>
          <p:nvPr/>
        </p:nvCxnSpPr>
        <p:spPr>
          <a:xfrm>
            <a:off x="3312873" y="6202606"/>
            <a:ext cx="5367866" cy="0"/>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4158BF31-AF22-5737-99ED-8B7D3139EC58}"/>
              </a:ext>
            </a:extLst>
          </p:cNvPr>
          <p:cNvSpPr txBox="1"/>
          <p:nvPr/>
        </p:nvSpPr>
        <p:spPr>
          <a:xfrm>
            <a:off x="4228603" y="5819668"/>
            <a:ext cx="3530601" cy="276999"/>
          </a:xfrm>
          <a:prstGeom prst="rect">
            <a:avLst/>
          </a:prstGeom>
          <a:noFill/>
        </p:spPr>
        <p:txBody>
          <a:bodyPr wrap="square" rtlCol="0">
            <a:spAutoFit/>
          </a:bodyPr>
          <a:lstStyle/>
          <a:p>
            <a:pPr algn="ctr"/>
            <a:r>
              <a:rPr lang="en-US" sz="1200">
                <a:solidFill>
                  <a:schemeClr val="tx1">
                    <a:lumMod val="50000"/>
                    <a:lumOff val="50000"/>
                  </a:schemeClr>
                </a:solidFill>
              </a:rPr>
              <a:t>Under planning phase</a:t>
            </a:r>
          </a:p>
        </p:txBody>
      </p:sp>
      <p:cxnSp>
        <p:nvCxnSpPr>
          <p:cNvPr id="139" name="Straight Connector 138">
            <a:extLst>
              <a:ext uri="{FF2B5EF4-FFF2-40B4-BE49-F238E27FC236}">
                <a16:creationId xmlns:a16="http://schemas.microsoft.com/office/drawing/2014/main" id="{8DF637DA-0988-7B55-3903-35E2F4509492}"/>
              </a:ext>
            </a:extLst>
          </p:cNvPr>
          <p:cNvCxnSpPr/>
          <p:nvPr/>
        </p:nvCxnSpPr>
        <p:spPr>
          <a:xfrm>
            <a:off x="3288997" y="5711534"/>
            <a:ext cx="0" cy="457200"/>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313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KPMG Innovation approach</a:t>
            </a:r>
          </a:p>
        </p:txBody>
      </p:sp>
      <p:sp>
        <p:nvSpPr>
          <p:cNvPr id="3" name="TextBox 2">
            <a:extLst>
              <a:ext uri="{FF2B5EF4-FFF2-40B4-BE49-F238E27FC236}">
                <a16:creationId xmlns:a16="http://schemas.microsoft.com/office/drawing/2014/main" id="{83BB9099-11F4-283B-9FDB-F71EBBBE3A35}"/>
              </a:ext>
            </a:extLst>
          </p:cNvPr>
          <p:cNvSpPr txBox="1"/>
          <p:nvPr/>
        </p:nvSpPr>
        <p:spPr>
          <a:xfrm>
            <a:off x="838200" y="1780247"/>
            <a:ext cx="8686800" cy="4572000"/>
          </a:xfrm>
          <a:prstGeom prst="rect">
            <a:avLst/>
          </a:prstGeom>
          <a:no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450AA89-CD0E-02A3-45BD-D4330397F5EE}"/>
              </a:ext>
            </a:extLst>
          </p:cNvPr>
          <p:cNvSpPr txBox="1"/>
          <p:nvPr/>
        </p:nvSpPr>
        <p:spPr>
          <a:xfrm>
            <a:off x="9699661" y="1780247"/>
            <a:ext cx="2045923"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pic>
        <p:nvPicPr>
          <p:cNvPr id="102" name="Picture 101">
            <a:extLst>
              <a:ext uri="{FF2B5EF4-FFF2-40B4-BE49-F238E27FC236}">
                <a16:creationId xmlns:a16="http://schemas.microsoft.com/office/drawing/2014/main" id="{384C5DCA-C78C-D7BB-83CF-B6A7B472B743}"/>
              </a:ext>
            </a:extLst>
          </p:cNvPr>
          <p:cNvPicPr>
            <a:picLocks noChangeAspect="1"/>
          </p:cNvPicPr>
          <p:nvPr/>
        </p:nvPicPr>
        <p:blipFill>
          <a:blip r:embed="rId2"/>
          <a:stretch>
            <a:fillRect/>
          </a:stretch>
        </p:blipFill>
        <p:spPr>
          <a:xfrm>
            <a:off x="630590" y="2331424"/>
            <a:ext cx="8894410" cy="3657600"/>
          </a:xfrm>
          <a:prstGeom prst="rect">
            <a:avLst/>
          </a:prstGeom>
        </p:spPr>
      </p:pic>
      <p:sp>
        <p:nvSpPr>
          <p:cNvPr id="103" name="TextBox 102">
            <a:extLst>
              <a:ext uri="{FF2B5EF4-FFF2-40B4-BE49-F238E27FC236}">
                <a16:creationId xmlns:a16="http://schemas.microsoft.com/office/drawing/2014/main" id="{9D459421-3B0B-5EB6-1F08-7DC4AC5537EF}"/>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At KPMG, we foster a culture of innovation through a structured approach. We identify innovation opportunities by employing the Design Thinking innovation methodology and incorporating Lean concepts. This proactive and creative mindset drives continuous improvement and problem-solving within the organization.</a:t>
            </a:r>
          </a:p>
        </p:txBody>
      </p:sp>
      <p:sp>
        <p:nvSpPr>
          <p:cNvPr id="104" name="TextBox 103">
            <a:extLst>
              <a:ext uri="{FF2B5EF4-FFF2-40B4-BE49-F238E27FC236}">
                <a16:creationId xmlns:a16="http://schemas.microsoft.com/office/drawing/2014/main" id="{97D99058-8D70-DBD2-E4B6-BFFF6D7EBAA0}"/>
              </a:ext>
            </a:extLst>
          </p:cNvPr>
          <p:cNvSpPr txBox="1"/>
          <p:nvPr/>
        </p:nvSpPr>
        <p:spPr>
          <a:xfrm>
            <a:off x="9699661" y="2149577"/>
            <a:ext cx="2045923" cy="4206239"/>
          </a:xfrm>
          <a:prstGeom prst="rect">
            <a:avLst/>
          </a:prstGeom>
          <a:noFill/>
          <a:ln>
            <a:solidFill>
              <a:schemeClr val="tx1"/>
            </a:solidFill>
          </a:ln>
        </p:spPr>
        <p:txBody>
          <a:bodyPr wrap="square" rtlCol="0">
            <a:noAutofit/>
          </a:bodyPr>
          <a:lstStyle/>
          <a:p>
            <a:pPr marL="225425" marR="0" lvl="0" indent="-1651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Optimized usage of resources for testing to minimize carbon footprint.</a:t>
            </a:r>
          </a:p>
          <a:p>
            <a:pPr marL="225425" marR="0" lvl="0" indent="-1651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Saves cost to the project.</a:t>
            </a:r>
          </a:p>
          <a:p>
            <a:pPr marL="225425" marR="0" lvl="0" indent="-1651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Helps in governing quality and continuous improvement</a:t>
            </a:r>
          </a:p>
          <a:p>
            <a:pPr marL="225425" marR="0" lvl="0" indent="-1651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Eliminates non-value add processes.</a:t>
            </a:r>
          </a:p>
          <a:p>
            <a:pPr marL="225425" marR="0" lvl="0" indent="-165100" algn="l" defTabSz="914400"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Focuses on maximizing reusability</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5425" marR="0" lvl="0" indent="-163513"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428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KPMG Automation approach</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871096"/>
            <a:ext cx="10907384" cy="830494"/>
          </a:xfrm>
          <a:prstGeom prst="rect">
            <a:avLst/>
          </a:prstGeom>
          <a:no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Our team adheres to a clearly defined automation strategy aimed at helping clients attain a quicker Return on Investment (ROI). This approach results in expanded automation coverage, cost reduction, and accelerated time to market. Furthermore, we utilize our in-house accelerators to efficiently pinpoint reusable components for automation, streamlining the process of scripting and maintenance efforts.</a:t>
            </a:r>
          </a:p>
        </p:txBody>
      </p:sp>
      <p:sp>
        <p:nvSpPr>
          <p:cNvPr id="3" name="TextBox 2">
            <a:extLst>
              <a:ext uri="{FF2B5EF4-FFF2-40B4-BE49-F238E27FC236}">
                <a16:creationId xmlns:a16="http://schemas.microsoft.com/office/drawing/2014/main" id="{83BB9099-11F4-283B-9FDB-F71EBBBE3A35}"/>
              </a:ext>
            </a:extLst>
          </p:cNvPr>
          <p:cNvSpPr txBox="1"/>
          <p:nvPr/>
        </p:nvSpPr>
        <p:spPr>
          <a:xfrm>
            <a:off x="838200" y="1780247"/>
            <a:ext cx="8686800" cy="4572000"/>
          </a:xfrm>
          <a:prstGeom prst="rect">
            <a:avLst/>
          </a:prstGeom>
          <a:no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450AA89-CD0E-02A3-45BD-D4330397F5EE}"/>
              </a:ext>
            </a:extLst>
          </p:cNvPr>
          <p:cNvSpPr txBox="1"/>
          <p:nvPr/>
        </p:nvSpPr>
        <p:spPr>
          <a:xfrm>
            <a:off x="9699661" y="1780247"/>
            <a:ext cx="2045923"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99661" y="2149578"/>
            <a:ext cx="2045923" cy="4206240"/>
          </a:xfrm>
          <a:prstGeom prst="rect">
            <a:avLst/>
          </a:prstGeom>
          <a:noFill/>
          <a:ln>
            <a:solidFill>
              <a:schemeClr val="tx1"/>
            </a:solidFill>
          </a:ln>
        </p:spPr>
        <p:txBody>
          <a:bodyPr wrap="square" rtlCol="0">
            <a:noAutofit/>
          </a:bodyPr>
          <a:lstStyle/>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Optimized scripting effort saves storage space which helps to minimize carbon footprint.</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Maximized reusability through creation of reusable components</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Saves cost to the project.</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Helps in prioritizing the Test cases for automation based on ROI and criticality of application.</a:t>
            </a:r>
          </a:p>
        </p:txBody>
      </p:sp>
      <p:grpSp>
        <p:nvGrpSpPr>
          <p:cNvPr id="66" name="Group 65">
            <a:extLst>
              <a:ext uri="{FF2B5EF4-FFF2-40B4-BE49-F238E27FC236}">
                <a16:creationId xmlns:a16="http://schemas.microsoft.com/office/drawing/2014/main" id="{E8BF9D98-BFC2-F020-AF2B-9035128AAF68}"/>
              </a:ext>
            </a:extLst>
          </p:cNvPr>
          <p:cNvGrpSpPr/>
          <p:nvPr/>
        </p:nvGrpSpPr>
        <p:grpSpPr>
          <a:xfrm>
            <a:off x="879080" y="2073015"/>
            <a:ext cx="8630894" cy="3986464"/>
            <a:chOff x="879080" y="2073015"/>
            <a:chExt cx="8630894" cy="3986464"/>
          </a:xfrm>
        </p:grpSpPr>
        <p:cxnSp>
          <p:nvCxnSpPr>
            <p:cNvPr id="10" name="Connecteur droit avec flèche 62">
              <a:extLst>
                <a:ext uri="{FF2B5EF4-FFF2-40B4-BE49-F238E27FC236}">
                  <a16:creationId xmlns:a16="http://schemas.microsoft.com/office/drawing/2014/main" id="{A446784D-CD55-6A90-A5F6-451386605FB7}"/>
                </a:ext>
              </a:extLst>
            </p:cNvPr>
            <p:cNvCxnSpPr>
              <a:cxnSpLocks/>
            </p:cNvCxnSpPr>
            <p:nvPr/>
          </p:nvCxnSpPr>
          <p:spPr>
            <a:xfrm flipH="1">
              <a:off x="5166947" y="3013713"/>
              <a:ext cx="2" cy="15605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74">
              <a:extLst>
                <a:ext uri="{FF2B5EF4-FFF2-40B4-BE49-F238E27FC236}">
                  <a16:creationId xmlns:a16="http://schemas.microsoft.com/office/drawing/2014/main" id="{271AE4BC-D2C3-A187-5640-C1425E6E24DF}"/>
                </a:ext>
              </a:extLst>
            </p:cNvPr>
            <p:cNvCxnSpPr/>
            <p:nvPr/>
          </p:nvCxnSpPr>
          <p:spPr>
            <a:xfrm flipH="1">
              <a:off x="5166947" y="3675701"/>
              <a:ext cx="2" cy="15605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75">
              <a:extLst>
                <a:ext uri="{FF2B5EF4-FFF2-40B4-BE49-F238E27FC236}">
                  <a16:creationId xmlns:a16="http://schemas.microsoft.com/office/drawing/2014/main" id="{BCBC8347-E46C-6C39-FBD7-5C06BC0F1DCB}"/>
                </a:ext>
              </a:extLst>
            </p:cNvPr>
            <p:cNvCxnSpPr/>
            <p:nvPr/>
          </p:nvCxnSpPr>
          <p:spPr>
            <a:xfrm flipH="1">
              <a:off x="5166947" y="4347213"/>
              <a:ext cx="2" cy="15605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920EFA-9AD7-0A63-EE5B-0DC011FCE2D1}"/>
                </a:ext>
              </a:extLst>
            </p:cNvPr>
            <p:cNvSpPr txBox="1"/>
            <p:nvPr/>
          </p:nvSpPr>
          <p:spPr>
            <a:xfrm>
              <a:off x="892082" y="2073015"/>
              <a:ext cx="1188720" cy="260793"/>
            </a:xfrm>
            <a:prstGeom prst="rect">
              <a:avLst/>
            </a:prstGeom>
            <a:solidFill>
              <a:srgbClr val="006966"/>
            </a:solidFill>
            <a:ln>
              <a:noFill/>
            </a:ln>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Key inputs</a:t>
              </a:r>
            </a:p>
          </p:txBody>
        </p:sp>
        <p:sp>
          <p:nvSpPr>
            <p:cNvPr id="14" name="Rectangle 13">
              <a:extLst>
                <a:ext uri="{FF2B5EF4-FFF2-40B4-BE49-F238E27FC236}">
                  <a16:creationId xmlns:a16="http://schemas.microsoft.com/office/drawing/2014/main" id="{6908E1C8-027C-00F7-1E2C-D081287753B5}"/>
                </a:ext>
              </a:extLst>
            </p:cNvPr>
            <p:cNvSpPr/>
            <p:nvPr/>
          </p:nvSpPr>
          <p:spPr>
            <a:xfrm>
              <a:off x="8279692" y="2507845"/>
              <a:ext cx="1217071" cy="3551634"/>
            </a:xfrm>
            <a:prstGeom prst="rect">
              <a:avLst/>
            </a:prstGeom>
            <a:solidFill>
              <a:srgbClr val="00A3A1">
                <a:alpha val="10000"/>
              </a:srgbClr>
            </a:solidFill>
            <a:ln/>
            <a:effectLst/>
          </p:spPr>
          <p:style>
            <a:lnRef idx="0">
              <a:schemeClr val="accent2"/>
            </a:lnRef>
            <a:fillRef idx="3">
              <a:schemeClr val="accent2"/>
            </a:fillRef>
            <a:effectRef idx="3">
              <a:schemeClr val="accent2"/>
            </a:effectRef>
            <a:fontRef idx="minor">
              <a:schemeClr val="lt1"/>
            </a:fontRef>
          </p:style>
          <p:txBody>
            <a:bodyPr lIns="144000" tIns="144000" rIns="144000" bIns="144000" rtlCol="0" anchor="ct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KPMG in-house tool to Identify common Test Steps/ components across huge repository of test cases. These reusable components identified would help optimize automation scripting and maintenance effort. </a:t>
              </a:r>
            </a:p>
          </p:txBody>
        </p:sp>
        <p:sp>
          <p:nvSpPr>
            <p:cNvPr id="15" name="TextBox 78">
              <a:extLst>
                <a:ext uri="{FF2B5EF4-FFF2-40B4-BE49-F238E27FC236}">
                  <a16:creationId xmlns:a16="http://schemas.microsoft.com/office/drawing/2014/main" id="{DCB6E220-9BF4-4A78-BFA0-9DE11C8A5E40}"/>
                </a:ext>
              </a:extLst>
            </p:cNvPr>
            <p:cNvSpPr txBox="1"/>
            <p:nvPr/>
          </p:nvSpPr>
          <p:spPr>
            <a:xfrm>
              <a:off x="2134147" y="2073015"/>
              <a:ext cx="6035040" cy="260793"/>
            </a:xfrm>
            <a:prstGeom prst="rect">
              <a:avLst/>
            </a:prstGeom>
            <a:solidFill>
              <a:srgbClr val="006966"/>
            </a:solidFill>
            <a:ln>
              <a:noFill/>
            </a:ln>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Decision making process for Automation</a:t>
              </a:r>
            </a:p>
          </p:txBody>
        </p:sp>
        <p:sp>
          <p:nvSpPr>
            <p:cNvPr id="16" name="TextBox 78">
              <a:extLst>
                <a:ext uri="{FF2B5EF4-FFF2-40B4-BE49-F238E27FC236}">
                  <a16:creationId xmlns:a16="http://schemas.microsoft.com/office/drawing/2014/main" id="{AD47562B-C62F-8AFF-8A17-C577487DD3B1}"/>
                </a:ext>
              </a:extLst>
            </p:cNvPr>
            <p:cNvSpPr txBox="1"/>
            <p:nvPr/>
          </p:nvSpPr>
          <p:spPr>
            <a:xfrm>
              <a:off x="8229814" y="2073015"/>
              <a:ext cx="1280160" cy="260793"/>
            </a:xfrm>
            <a:prstGeom prst="rect">
              <a:avLst/>
            </a:prstGeom>
            <a:solidFill>
              <a:srgbClr val="006966"/>
            </a:solidFill>
            <a:ln>
              <a:noFill/>
            </a:ln>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KPMG Accelerator</a:t>
              </a:r>
            </a:p>
          </p:txBody>
        </p:sp>
        <p:cxnSp>
          <p:nvCxnSpPr>
            <p:cNvPr id="17" name="Connecteur droit 8">
              <a:extLst>
                <a:ext uri="{FF2B5EF4-FFF2-40B4-BE49-F238E27FC236}">
                  <a16:creationId xmlns:a16="http://schemas.microsoft.com/office/drawing/2014/main" id="{93C2D23D-2BE6-8673-E39A-41FEA0E637E6}"/>
                </a:ext>
              </a:extLst>
            </p:cNvPr>
            <p:cNvCxnSpPr/>
            <p:nvPr/>
          </p:nvCxnSpPr>
          <p:spPr>
            <a:xfrm>
              <a:off x="8279692" y="2507845"/>
              <a:ext cx="0" cy="3551634"/>
            </a:xfrm>
            <a:prstGeom prst="line">
              <a:avLst/>
            </a:prstGeom>
            <a:ln w="12700">
              <a:solidFill>
                <a:srgbClr val="006966"/>
              </a:solidFill>
            </a:ln>
          </p:spPr>
          <p:style>
            <a:lnRef idx="1">
              <a:schemeClr val="accent1"/>
            </a:lnRef>
            <a:fillRef idx="0">
              <a:schemeClr val="accent1"/>
            </a:fillRef>
            <a:effectRef idx="0">
              <a:schemeClr val="accent1"/>
            </a:effectRef>
            <a:fontRef idx="minor">
              <a:schemeClr val="tx1"/>
            </a:fontRef>
          </p:style>
        </p:cxnSp>
        <p:sp>
          <p:nvSpPr>
            <p:cNvPr id="18" name="Demi-cadre 9">
              <a:extLst>
                <a:ext uri="{FF2B5EF4-FFF2-40B4-BE49-F238E27FC236}">
                  <a16:creationId xmlns:a16="http://schemas.microsoft.com/office/drawing/2014/main" id="{6D07BEBB-1854-B11F-F523-6882D017BC73}"/>
                </a:ext>
              </a:extLst>
            </p:cNvPr>
            <p:cNvSpPr/>
            <p:nvPr/>
          </p:nvSpPr>
          <p:spPr>
            <a:xfrm rot="18900000">
              <a:off x="8169200" y="4173172"/>
              <a:ext cx="220980" cy="220980"/>
            </a:xfrm>
            <a:prstGeom prst="halfFrame">
              <a:avLst/>
            </a:prstGeom>
            <a:solidFill>
              <a:srgbClr val="0069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71F4C00-2849-DB0F-845C-5E4E4120776F}"/>
                </a:ext>
              </a:extLst>
            </p:cNvPr>
            <p:cNvSpPr/>
            <p:nvPr/>
          </p:nvSpPr>
          <p:spPr>
            <a:xfrm>
              <a:off x="879080" y="2507845"/>
              <a:ext cx="1166803" cy="3551634"/>
            </a:xfrm>
            <a:prstGeom prst="rect">
              <a:avLst/>
            </a:prstGeom>
            <a:solidFill>
              <a:srgbClr val="00A3A1">
                <a:alpha val="10000"/>
              </a:srgbClr>
            </a:solidFill>
            <a:ln/>
            <a:effectLst/>
          </p:spPr>
          <p:style>
            <a:lnRef idx="0">
              <a:schemeClr val="accent2"/>
            </a:lnRef>
            <a:fillRef idx="3">
              <a:schemeClr val="accent2"/>
            </a:fillRef>
            <a:effectRef idx="3">
              <a:schemeClr val="accent2"/>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Prerequisites and dependencies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Frequency of test execution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New Features/</a:t>
              </a:r>
              <a:b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b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Enhancements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Applications criticality</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Historical defect trends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pitchFamily="34" charset="0"/>
                </a:rPr>
                <a:t>Time to market requirements</a:t>
              </a:r>
            </a:p>
          </p:txBody>
        </p:sp>
        <p:sp>
          <p:nvSpPr>
            <p:cNvPr id="20" name="Hexagone 11">
              <a:extLst>
                <a:ext uri="{FF2B5EF4-FFF2-40B4-BE49-F238E27FC236}">
                  <a16:creationId xmlns:a16="http://schemas.microsoft.com/office/drawing/2014/main" id="{D92AA4B3-A1CA-6B91-19EA-E1B3DA13D385}"/>
                </a:ext>
              </a:extLst>
            </p:cNvPr>
            <p:cNvSpPr/>
            <p:nvPr/>
          </p:nvSpPr>
          <p:spPr>
            <a:xfrm>
              <a:off x="4469241" y="2507845"/>
              <a:ext cx="1395412" cy="461962"/>
            </a:xfrm>
            <a:prstGeom prst="hexagon">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Is time to market critical for the application?</a:t>
              </a:r>
            </a:p>
          </p:txBody>
        </p:sp>
        <p:sp>
          <p:nvSpPr>
            <p:cNvPr id="21" name="Hexagone 30">
              <a:extLst>
                <a:ext uri="{FF2B5EF4-FFF2-40B4-BE49-F238E27FC236}">
                  <a16:creationId xmlns:a16="http://schemas.microsoft.com/office/drawing/2014/main" id="{8F49D669-B578-7FF7-C09A-FA9EAE3A009E}"/>
                </a:ext>
              </a:extLst>
            </p:cNvPr>
            <p:cNvSpPr/>
            <p:nvPr/>
          </p:nvSpPr>
          <p:spPr>
            <a:xfrm>
              <a:off x="4469242" y="3174530"/>
              <a:ext cx="1395412" cy="461962"/>
            </a:xfrm>
            <a:prstGeom prst="hexagon">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Is application being sunset soon?</a:t>
              </a:r>
            </a:p>
          </p:txBody>
        </p:sp>
        <p:sp>
          <p:nvSpPr>
            <p:cNvPr id="22" name="Hexagone 31">
              <a:extLst>
                <a:ext uri="{FF2B5EF4-FFF2-40B4-BE49-F238E27FC236}">
                  <a16:creationId xmlns:a16="http://schemas.microsoft.com/office/drawing/2014/main" id="{4F0E3A6B-CECB-5CD9-E8B6-967BB3582335}"/>
                </a:ext>
              </a:extLst>
            </p:cNvPr>
            <p:cNvSpPr/>
            <p:nvPr/>
          </p:nvSpPr>
          <p:spPr>
            <a:xfrm>
              <a:off x="4469242" y="3841215"/>
              <a:ext cx="1395412" cy="461962"/>
            </a:xfrm>
            <a:prstGeom prst="hexagon">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Is application undergoing major modification?</a:t>
              </a:r>
            </a:p>
          </p:txBody>
        </p:sp>
        <p:sp>
          <p:nvSpPr>
            <p:cNvPr id="23" name="Rectangle 22">
              <a:extLst>
                <a:ext uri="{FF2B5EF4-FFF2-40B4-BE49-F238E27FC236}">
                  <a16:creationId xmlns:a16="http://schemas.microsoft.com/office/drawing/2014/main" id="{860E0813-E605-AA25-FB6D-1B6B2808DBF4}"/>
                </a:ext>
              </a:extLst>
            </p:cNvPr>
            <p:cNvSpPr/>
            <p:nvPr/>
          </p:nvSpPr>
          <p:spPr>
            <a:xfrm>
              <a:off x="4039394" y="4507900"/>
              <a:ext cx="2255108" cy="680169"/>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Calculate Return on investment based on manual execution productivity, frequency, automation scripting/ execution/ maintenance effort estimated</a:t>
              </a:r>
            </a:p>
          </p:txBody>
        </p:sp>
        <p:sp>
          <p:nvSpPr>
            <p:cNvPr id="24" name="Rectangle 23">
              <a:extLst>
                <a:ext uri="{FF2B5EF4-FFF2-40B4-BE49-F238E27FC236}">
                  <a16:creationId xmlns:a16="http://schemas.microsoft.com/office/drawing/2014/main" id="{99FEF303-B784-A6FE-6554-7850B73EA9DF}"/>
                </a:ext>
              </a:extLst>
            </p:cNvPr>
            <p:cNvSpPr/>
            <p:nvPr/>
          </p:nvSpPr>
          <p:spPr>
            <a:xfrm>
              <a:off x="3783668" y="5392792"/>
              <a:ext cx="2255109" cy="461962"/>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Split Regression testing activities and identify activities that are taking considerable time. Calculate automation ROI.</a:t>
              </a:r>
            </a:p>
          </p:txBody>
        </p:sp>
        <p:sp>
          <p:nvSpPr>
            <p:cNvPr id="25" name="Hexagone 34">
              <a:extLst>
                <a:ext uri="{FF2B5EF4-FFF2-40B4-BE49-F238E27FC236}">
                  <a16:creationId xmlns:a16="http://schemas.microsoft.com/office/drawing/2014/main" id="{0B2C3573-37C0-937B-B8A1-CEAAB32E0176}"/>
                </a:ext>
              </a:extLst>
            </p:cNvPr>
            <p:cNvSpPr/>
            <p:nvPr/>
          </p:nvSpPr>
          <p:spPr>
            <a:xfrm>
              <a:off x="6260376" y="5392792"/>
              <a:ext cx="1247104" cy="461962"/>
            </a:xfrm>
            <a:prstGeom prst="hexagon">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Is ROI within acceptable limits?</a:t>
              </a:r>
            </a:p>
          </p:txBody>
        </p:sp>
        <p:sp>
          <p:nvSpPr>
            <p:cNvPr id="26" name="Hexagone 35">
              <a:extLst>
                <a:ext uri="{FF2B5EF4-FFF2-40B4-BE49-F238E27FC236}">
                  <a16:creationId xmlns:a16="http://schemas.microsoft.com/office/drawing/2014/main" id="{8310C47A-846A-5EAC-0032-98DE5BCB4F8A}"/>
                </a:ext>
              </a:extLst>
            </p:cNvPr>
            <p:cNvSpPr/>
            <p:nvPr/>
          </p:nvSpPr>
          <p:spPr>
            <a:xfrm>
              <a:off x="2168953" y="5392792"/>
              <a:ext cx="1395412" cy="461962"/>
            </a:xfrm>
            <a:prstGeom prst="hexagon">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Is ROI within acceptable limits?</a:t>
              </a:r>
            </a:p>
          </p:txBody>
        </p:sp>
        <p:sp>
          <p:nvSpPr>
            <p:cNvPr id="27" name="Rectangle : coins arrondis 12">
              <a:extLst>
                <a:ext uri="{FF2B5EF4-FFF2-40B4-BE49-F238E27FC236}">
                  <a16:creationId xmlns:a16="http://schemas.microsoft.com/office/drawing/2014/main" id="{63F37AB0-7574-8EA7-315D-3B3BE8A8B9AA}"/>
                </a:ext>
              </a:extLst>
            </p:cNvPr>
            <p:cNvSpPr/>
            <p:nvPr/>
          </p:nvSpPr>
          <p:spPr>
            <a:xfrm>
              <a:off x="2223722" y="3875144"/>
              <a:ext cx="1285875" cy="39410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Automation not recommended</a:t>
              </a:r>
            </a:p>
          </p:txBody>
        </p:sp>
        <p:grpSp>
          <p:nvGrpSpPr>
            <p:cNvPr id="28" name="Groupe 13">
              <a:extLst>
                <a:ext uri="{FF2B5EF4-FFF2-40B4-BE49-F238E27FC236}">
                  <a16:creationId xmlns:a16="http://schemas.microsoft.com/office/drawing/2014/main" id="{AD19626B-722F-0A3B-3CE2-826B7AFA5D49}"/>
                </a:ext>
              </a:extLst>
            </p:cNvPr>
            <p:cNvGrpSpPr/>
            <p:nvPr/>
          </p:nvGrpSpPr>
          <p:grpSpPr>
            <a:xfrm flipH="1">
              <a:off x="1935395" y="2507845"/>
              <a:ext cx="220980" cy="3551634"/>
              <a:chOff x="3201893" y="2696766"/>
              <a:chExt cx="220980" cy="3551634"/>
            </a:xfrm>
          </p:grpSpPr>
          <p:cxnSp>
            <p:nvCxnSpPr>
              <p:cNvPr id="64" name="Connecteur droit 40">
                <a:extLst>
                  <a:ext uri="{FF2B5EF4-FFF2-40B4-BE49-F238E27FC236}">
                    <a16:creationId xmlns:a16="http://schemas.microsoft.com/office/drawing/2014/main" id="{40C586B6-0002-39E8-93B3-6C8457D3291C}"/>
                  </a:ext>
                </a:extLst>
              </p:cNvPr>
              <p:cNvCxnSpPr/>
              <p:nvPr/>
            </p:nvCxnSpPr>
            <p:spPr>
              <a:xfrm>
                <a:off x="3312385" y="2696766"/>
                <a:ext cx="0" cy="3551634"/>
              </a:xfrm>
              <a:prstGeom prst="line">
                <a:avLst/>
              </a:prstGeom>
              <a:ln w="12700">
                <a:solidFill>
                  <a:srgbClr val="006966"/>
                </a:solidFill>
              </a:ln>
            </p:spPr>
            <p:style>
              <a:lnRef idx="1">
                <a:schemeClr val="accent1"/>
              </a:lnRef>
              <a:fillRef idx="0">
                <a:schemeClr val="accent1"/>
              </a:fillRef>
              <a:effectRef idx="0">
                <a:schemeClr val="accent1"/>
              </a:effectRef>
              <a:fontRef idx="minor">
                <a:schemeClr val="tx1"/>
              </a:fontRef>
            </p:style>
          </p:cxnSp>
          <p:sp>
            <p:nvSpPr>
              <p:cNvPr id="65" name="Demi-cadre 41">
                <a:extLst>
                  <a:ext uri="{FF2B5EF4-FFF2-40B4-BE49-F238E27FC236}">
                    <a16:creationId xmlns:a16="http://schemas.microsoft.com/office/drawing/2014/main" id="{811DD8DB-6622-F6E4-F142-ED33D35F132E}"/>
                  </a:ext>
                </a:extLst>
              </p:cNvPr>
              <p:cNvSpPr/>
              <p:nvPr/>
            </p:nvSpPr>
            <p:spPr>
              <a:xfrm rot="18900000">
                <a:off x="3201893" y="4362093"/>
                <a:ext cx="220980" cy="220980"/>
              </a:xfrm>
              <a:prstGeom prst="halfFrame">
                <a:avLst/>
              </a:prstGeom>
              <a:solidFill>
                <a:srgbClr val="0069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sp>
          <p:nvSpPr>
            <p:cNvPr id="29" name="Rectangle : coins arrondis 42">
              <a:extLst>
                <a:ext uri="{FF2B5EF4-FFF2-40B4-BE49-F238E27FC236}">
                  <a16:creationId xmlns:a16="http://schemas.microsoft.com/office/drawing/2014/main" id="{107144EC-AB50-CA91-34E5-452164348E07}"/>
                </a:ext>
              </a:extLst>
            </p:cNvPr>
            <p:cNvSpPr/>
            <p:nvPr/>
          </p:nvSpPr>
          <p:spPr>
            <a:xfrm>
              <a:off x="6775841" y="3875144"/>
              <a:ext cx="1285875" cy="394104"/>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Prioritize application </a:t>
              </a:r>
              <a:b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CA" sz="800" b="0" i="0" u="none" strike="noStrike" kern="1200" cap="none" spc="0" normalizeH="0" baseline="0" noProof="0">
                  <a:ln>
                    <a:noFill/>
                  </a:ln>
                  <a:solidFill>
                    <a:prstClr val="white"/>
                  </a:solidFill>
                  <a:effectLst/>
                  <a:uLnTx/>
                  <a:uFillTx/>
                  <a:latin typeface="Calibri" panose="020F0502020204030204"/>
                  <a:ea typeface="+mn-ea"/>
                  <a:cs typeface="+mn-cs"/>
                </a:rPr>
                <a:t>for automation</a:t>
              </a:r>
            </a:p>
          </p:txBody>
        </p:sp>
        <p:cxnSp>
          <p:nvCxnSpPr>
            <p:cNvPr id="30" name="Connecteur : en angle 20">
              <a:extLst>
                <a:ext uri="{FF2B5EF4-FFF2-40B4-BE49-F238E27FC236}">
                  <a16:creationId xmlns:a16="http://schemas.microsoft.com/office/drawing/2014/main" id="{CBACF91F-564C-9F4B-7516-021D8200F4F3}"/>
                </a:ext>
              </a:extLst>
            </p:cNvPr>
            <p:cNvCxnSpPr>
              <a:stCxn id="20" idx="0"/>
              <a:endCxn id="29" idx="0"/>
            </p:cNvCxnSpPr>
            <p:nvPr/>
          </p:nvCxnSpPr>
          <p:spPr>
            <a:xfrm>
              <a:off x="5864654" y="2738826"/>
              <a:ext cx="1554125" cy="1136318"/>
            </a:xfrm>
            <a:prstGeom prst="bentConnector2">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Ellipse 21">
              <a:extLst>
                <a:ext uri="{FF2B5EF4-FFF2-40B4-BE49-F238E27FC236}">
                  <a16:creationId xmlns:a16="http://schemas.microsoft.com/office/drawing/2014/main" id="{43825B50-BA72-15BD-5BCE-594F40EF404B}"/>
                </a:ext>
              </a:extLst>
            </p:cNvPr>
            <p:cNvSpPr/>
            <p:nvPr/>
          </p:nvSpPr>
          <p:spPr>
            <a:xfrm>
              <a:off x="5796772" y="2688575"/>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32" name="ZoneTexte 24">
              <a:extLst>
                <a:ext uri="{FF2B5EF4-FFF2-40B4-BE49-F238E27FC236}">
                  <a16:creationId xmlns:a16="http://schemas.microsoft.com/office/drawing/2014/main" id="{914B7579-E674-DDA0-9413-6BCFC681AB6C}"/>
                </a:ext>
              </a:extLst>
            </p:cNvPr>
            <p:cNvSpPr txBox="1"/>
            <p:nvPr/>
          </p:nvSpPr>
          <p:spPr>
            <a:xfrm>
              <a:off x="5845737" y="2523554"/>
              <a:ext cx="1573042" cy="192412"/>
            </a:xfrm>
            <a:prstGeom prst="rect">
              <a:avLst/>
            </a:prstGeom>
            <a:noFill/>
          </p:spPr>
          <p:txBody>
            <a:bodyPr wrap="non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srgbClr val="00B050"/>
                  </a:solidFill>
                  <a:effectLst/>
                  <a:uLnTx/>
                  <a:uFillTx/>
                  <a:latin typeface="Calibri" panose="020F0502020204030204"/>
                  <a:ea typeface="+mn-ea"/>
                  <a:cs typeface="+mn-cs"/>
                </a:rPr>
                <a:t>Yes</a:t>
              </a:r>
            </a:p>
          </p:txBody>
        </p:sp>
        <p:cxnSp>
          <p:nvCxnSpPr>
            <p:cNvPr id="33" name="Connecteur : en angle 48">
              <a:extLst>
                <a:ext uri="{FF2B5EF4-FFF2-40B4-BE49-F238E27FC236}">
                  <a16:creationId xmlns:a16="http://schemas.microsoft.com/office/drawing/2014/main" id="{F565EDC3-DC61-4A06-9A8B-0C5038CB3745}"/>
                </a:ext>
              </a:extLst>
            </p:cNvPr>
            <p:cNvCxnSpPr>
              <a:cxnSpLocks/>
              <a:stCxn id="25" idx="0"/>
              <a:endCxn id="29" idx="2"/>
            </p:cNvCxnSpPr>
            <p:nvPr/>
          </p:nvCxnSpPr>
          <p:spPr>
            <a:xfrm flipH="1" flipV="1">
              <a:off x="7418779" y="4269248"/>
              <a:ext cx="88701" cy="1354525"/>
            </a:xfrm>
            <a:prstGeom prst="bentConnector4">
              <a:avLst>
                <a:gd name="adj1" fmla="val -429533"/>
                <a:gd name="adj2" fmla="val 58526"/>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Ellipse 52">
              <a:extLst>
                <a:ext uri="{FF2B5EF4-FFF2-40B4-BE49-F238E27FC236}">
                  <a16:creationId xmlns:a16="http://schemas.microsoft.com/office/drawing/2014/main" id="{F3442DC2-BD63-E7F9-F559-0968847F2463}"/>
                </a:ext>
              </a:extLst>
            </p:cNvPr>
            <p:cNvSpPr/>
            <p:nvPr/>
          </p:nvSpPr>
          <p:spPr>
            <a:xfrm>
              <a:off x="7446838" y="5574750"/>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cxnSp>
          <p:nvCxnSpPr>
            <p:cNvPr id="35" name="Connecteur : en angle 43">
              <a:extLst>
                <a:ext uri="{FF2B5EF4-FFF2-40B4-BE49-F238E27FC236}">
                  <a16:creationId xmlns:a16="http://schemas.microsoft.com/office/drawing/2014/main" id="{E15FB1F7-9E24-AF96-3C6F-4CD6917964CE}"/>
                </a:ext>
              </a:extLst>
            </p:cNvPr>
            <p:cNvCxnSpPr>
              <a:stCxn id="54" idx="4"/>
              <a:endCxn id="34" idx="6"/>
            </p:cNvCxnSpPr>
            <p:nvPr/>
          </p:nvCxnSpPr>
          <p:spPr>
            <a:xfrm rot="5400000" flipH="1" flipV="1">
              <a:off x="5065631" y="3424448"/>
              <a:ext cx="279573" cy="4677517"/>
            </a:xfrm>
            <a:prstGeom prst="bentConnector4">
              <a:avLst>
                <a:gd name="adj1" fmla="val -54512"/>
                <a:gd name="adj2" fmla="val 107331"/>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ZoneTexte 60">
              <a:extLst>
                <a:ext uri="{FF2B5EF4-FFF2-40B4-BE49-F238E27FC236}">
                  <a16:creationId xmlns:a16="http://schemas.microsoft.com/office/drawing/2014/main" id="{72EA5DC7-0D8A-879B-6F13-8462283D0611}"/>
                </a:ext>
              </a:extLst>
            </p:cNvPr>
            <p:cNvSpPr txBox="1"/>
            <p:nvPr/>
          </p:nvSpPr>
          <p:spPr>
            <a:xfrm>
              <a:off x="6297333" y="5840355"/>
              <a:ext cx="1573042" cy="192412"/>
            </a:xfrm>
            <a:prstGeom prst="rect">
              <a:avLst/>
            </a:prstGeom>
            <a:noFill/>
          </p:spPr>
          <p:txBody>
            <a:bodyPr wrap="none" lIns="54610" tIns="54610" rIns="54610" bIns="54610" rtlCol="0">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srgbClr val="00B050"/>
                  </a:solidFill>
                  <a:effectLst/>
                  <a:uLnTx/>
                  <a:uFillTx/>
                  <a:latin typeface="Calibri" panose="020F0502020204030204"/>
                  <a:ea typeface="+mn-ea"/>
                  <a:cs typeface="+mn-cs"/>
                </a:rPr>
                <a:t>Yes</a:t>
              </a:r>
            </a:p>
          </p:txBody>
        </p:sp>
        <p:sp>
          <p:nvSpPr>
            <p:cNvPr id="37" name="ZoneTexte 61">
              <a:extLst>
                <a:ext uri="{FF2B5EF4-FFF2-40B4-BE49-F238E27FC236}">
                  <a16:creationId xmlns:a16="http://schemas.microsoft.com/office/drawing/2014/main" id="{84E10453-1A0A-DBC5-1C17-31F4FA31B6EA}"/>
                </a:ext>
              </a:extLst>
            </p:cNvPr>
            <p:cNvSpPr txBox="1"/>
            <p:nvPr/>
          </p:nvSpPr>
          <p:spPr>
            <a:xfrm>
              <a:off x="7446837" y="5413979"/>
              <a:ext cx="423538" cy="192412"/>
            </a:xfrm>
            <a:prstGeom prst="rect">
              <a:avLst/>
            </a:prstGeom>
            <a:noFill/>
          </p:spPr>
          <p:txBody>
            <a:bodyPr wrap="none" lIns="54610" tIns="54610" rIns="54610" bIns="54610" rtlCol="0">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srgbClr val="00B050"/>
                  </a:solidFill>
                  <a:effectLst/>
                  <a:uLnTx/>
                  <a:uFillTx/>
                  <a:latin typeface="Calibri" panose="020F0502020204030204"/>
                  <a:ea typeface="+mn-ea"/>
                  <a:cs typeface="+mn-cs"/>
                </a:rPr>
                <a:t>Yes</a:t>
              </a:r>
            </a:p>
          </p:txBody>
        </p:sp>
        <p:sp>
          <p:nvSpPr>
            <p:cNvPr id="38" name="Ellipse 69">
              <a:extLst>
                <a:ext uri="{FF2B5EF4-FFF2-40B4-BE49-F238E27FC236}">
                  <a16:creationId xmlns:a16="http://schemas.microsoft.com/office/drawing/2014/main" id="{F75A6115-8672-4152-0E67-4D55A23401F5}"/>
                </a:ext>
              </a:extLst>
            </p:cNvPr>
            <p:cNvSpPr/>
            <p:nvPr/>
          </p:nvSpPr>
          <p:spPr>
            <a:xfrm>
              <a:off x="5118279" y="2921137"/>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39" name="Ellipse 70">
              <a:extLst>
                <a:ext uri="{FF2B5EF4-FFF2-40B4-BE49-F238E27FC236}">
                  <a16:creationId xmlns:a16="http://schemas.microsoft.com/office/drawing/2014/main" id="{911210AE-B1B2-9F96-77F4-EF9CCC675B9A}"/>
                </a:ext>
              </a:extLst>
            </p:cNvPr>
            <p:cNvSpPr/>
            <p:nvPr/>
          </p:nvSpPr>
          <p:spPr>
            <a:xfrm>
              <a:off x="5118279" y="3585435"/>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40" name="Ellipse 71">
              <a:extLst>
                <a:ext uri="{FF2B5EF4-FFF2-40B4-BE49-F238E27FC236}">
                  <a16:creationId xmlns:a16="http://schemas.microsoft.com/office/drawing/2014/main" id="{E11DFDCB-CFE9-4612-BB5F-C6D65E671E90}"/>
                </a:ext>
              </a:extLst>
            </p:cNvPr>
            <p:cNvSpPr/>
            <p:nvPr/>
          </p:nvSpPr>
          <p:spPr>
            <a:xfrm>
              <a:off x="5118279" y="4254508"/>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41" name="ZoneTexte 76">
              <a:extLst>
                <a:ext uri="{FF2B5EF4-FFF2-40B4-BE49-F238E27FC236}">
                  <a16:creationId xmlns:a16="http://schemas.microsoft.com/office/drawing/2014/main" id="{032159C5-A2C3-8D35-351D-A972B4745B9F}"/>
                </a:ext>
              </a:extLst>
            </p:cNvPr>
            <p:cNvSpPr txBox="1"/>
            <p:nvPr/>
          </p:nvSpPr>
          <p:spPr>
            <a:xfrm>
              <a:off x="5202810" y="2969807"/>
              <a:ext cx="331749" cy="207110"/>
            </a:xfrm>
            <a:prstGeom prst="rect">
              <a:avLst/>
            </a:prstGeom>
            <a:noFill/>
          </p:spPr>
          <p:txBody>
            <a:bodyPr wrap="none" lIns="54610" tIns="54610" rIns="54610" bIns="5461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prstClr val="black"/>
                  </a:solidFill>
                  <a:effectLst/>
                  <a:uLnTx/>
                  <a:uFillTx/>
                  <a:latin typeface="Calibri" panose="020F0502020204030204"/>
                  <a:ea typeface="+mn-ea"/>
                  <a:cs typeface="+mn-cs"/>
                </a:rPr>
                <a:t>No</a:t>
              </a:r>
            </a:p>
          </p:txBody>
        </p:sp>
        <p:sp>
          <p:nvSpPr>
            <p:cNvPr id="42" name="ZoneTexte 77">
              <a:extLst>
                <a:ext uri="{FF2B5EF4-FFF2-40B4-BE49-F238E27FC236}">
                  <a16:creationId xmlns:a16="http://schemas.microsoft.com/office/drawing/2014/main" id="{2CCBE9C5-D591-47D8-606E-A09377F77710}"/>
                </a:ext>
              </a:extLst>
            </p:cNvPr>
            <p:cNvSpPr txBox="1"/>
            <p:nvPr/>
          </p:nvSpPr>
          <p:spPr>
            <a:xfrm>
              <a:off x="5202810" y="3634175"/>
              <a:ext cx="331749" cy="207110"/>
            </a:xfrm>
            <a:prstGeom prst="rect">
              <a:avLst/>
            </a:prstGeom>
            <a:noFill/>
          </p:spPr>
          <p:txBody>
            <a:bodyPr wrap="none" lIns="54610" tIns="54610" rIns="54610" bIns="5461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prstClr val="black"/>
                  </a:solidFill>
                  <a:effectLst/>
                  <a:uLnTx/>
                  <a:uFillTx/>
                  <a:latin typeface="Calibri" panose="020F0502020204030204"/>
                  <a:ea typeface="+mn-ea"/>
                  <a:cs typeface="+mn-cs"/>
                </a:rPr>
                <a:t>No</a:t>
              </a:r>
            </a:p>
          </p:txBody>
        </p:sp>
        <p:sp>
          <p:nvSpPr>
            <p:cNvPr id="43" name="ZoneTexte 80">
              <a:extLst>
                <a:ext uri="{FF2B5EF4-FFF2-40B4-BE49-F238E27FC236}">
                  <a16:creationId xmlns:a16="http://schemas.microsoft.com/office/drawing/2014/main" id="{7B106BA5-7EA5-F929-7F98-D4BB0B0BAA0F}"/>
                </a:ext>
              </a:extLst>
            </p:cNvPr>
            <p:cNvSpPr txBox="1"/>
            <p:nvPr/>
          </p:nvSpPr>
          <p:spPr>
            <a:xfrm>
              <a:off x="5202810" y="4300925"/>
              <a:ext cx="331749" cy="207110"/>
            </a:xfrm>
            <a:prstGeom prst="rect">
              <a:avLst/>
            </a:prstGeom>
            <a:noFill/>
          </p:spPr>
          <p:txBody>
            <a:bodyPr wrap="none" lIns="54610" tIns="54610" rIns="54610" bIns="5461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prstClr val="black"/>
                  </a:solidFill>
                  <a:effectLst/>
                  <a:uLnTx/>
                  <a:uFillTx/>
                  <a:latin typeface="Calibri" panose="020F0502020204030204"/>
                  <a:ea typeface="+mn-ea"/>
                  <a:cs typeface="+mn-cs"/>
                </a:rPr>
                <a:t>No</a:t>
              </a:r>
            </a:p>
          </p:txBody>
        </p:sp>
        <p:sp>
          <p:nvSpPr>
            <p:cNvPr id="44" name="Ellipse 83">
              <a:extLst>
                <a:ext uri="{FF2B5EF4-FFF2-40B4-BE49-F238E27FC236}">
                  <a16:creationId xmlns:a16="http://schemas.microsoft.com/office/drawing/2014/main" id="{7C4FF841-1788-1E4C-1640-B8FCFD8DB42B}"/>
                </a:ext>
              </a:extLst>
            </p:cNvPr>
            <p:cNvSpPr/>
            <p:nvPr/>
          </p:nvSpPr>
          <p:spPr>
            <a:xfrm>
              <a:off x="6835259" y="5344122"/>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cxnSp>
          <p:nvCxnSpPr>
            <p:cNvPr id="45" name="Connecteur : en angle 64">
              <a:extLst>
                <a:ext uri="{FF2B5EF4-FFF2-40B4-BE49-F238E27FC236}">
                  <a16:creationId xmlns:a16="http://schemas.microsoft.com/office/drawing/2014/main" id="{A44898C9-B1C5-2E4F-932E-E0EFDA4A0486}"/>
                </a:ext>
              </a:extLst>
            </p:cNvPr>
            <p:cNvCxnSpPr>
              <a:cxnSpLocks/>
              <a:stCxn id="46" idx="6"/>
              <a:endCxn id="44" idx="0"/>
            </p:cNvCxnSpPr>
            <p:nvPr/>
          </p:nvCxnSpPr>
          <p:spPr>
            <a:xfrm>
              <a:off x="6343171" y="4847985"/>
              <a:ext cx="540758" cy="496137"/>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Ellipse 82">
              <a:extLst>
                <a:ext uri="{FF2B5EF4-FFF2-40B4-BE49-F238E27FC236}">
                  <a16:creationId xmlns:a16="http://schemas.microsoft.com/office/drawing/2014/main" id="{A67B2BC0-6738-1B89-182D-6242449A65B6}"/>
                </a:ext>
              </a:extLst>
            </p:cNvPr>
            <p:cNvSpPr/>
            <p:nvPr/>
          </p:nvSpPr>
          <p:spPr>
            <a:xfrm>
              <a:off x="6245832" y="4799315"/>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47" name="ZoneTexte 84">
              <a:extLst>
                <a:ext uri="{FF2B5EF4-FFF2-40B4-BE49-F238E27FC236}">
                  <a16:creationId xmlns:a16="http://schemas.microsoft.com/office/drawing/2014/main" id="{DBE29A26-CD69-992E-F238-3626A3A88A2A}"/>
                </a:ext>
              </a:extLst>
            </p:cNvPr>
            <p:cNvSpPr txBox="1"/>
            <p:nvPr/>
          </p:nvSpPr>
          <p:spPr>
            <a:xfrm>
              <a:off x="6322914" y="4644680"/>
              <a:ext cx="255693" cy="220206"/>
            </a:xfrm>
            <a:prstGeom prst="rect">
              <a:avLst/>
            </a:prstGeom>
            <a:noFill/>
          </p:spPr>
          <p:txBody>
            <a:bodyPr wrap="none" lIns="54610" tIns="54610" rIns="54610" bIns="5461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prstClr val="black"/>
                  </a:solidFill>
                  <a:effectLst/>
                  <a:uLnTx/>
                  <a:uFillTx/>
                  <a:latin typeface="Calibri" panose="020F0502020204030204"/>
                  <a:ea typeface="+mn-ea"/>
                  <a:cs typeface="+mn-cs"/>
                </a:rPr>
                <a:t>No</a:t>
              </a:r>
            </a:p>
          </p:txBody>
        </p:sp>
        <p:cxnSp>
          <p:nvCxnSpPr>
            <p:cNvPr id="48" name="Connecteur droit avec flèche 68">
              <a:extLst>
                <a:ext uri="{FF2B5EF4-FFF2-40B4-BE49-F238E27FC236}">
                  <a16:creationId xmlns:a16="http://schemas.microsoft.com/office/drawing/2014/main" id="{60055121-16E0-08D3-1511-E9494145B466}"/>
                </a:ext>
              </a:extLst>
            </p:cNvPr>
            <p:cNvCxnSpPr>
              <a:stCxn id="49" idx="2"/>
              <a:endCxn id="24" idx="3"/>
            </p:cNvCxnSpPr>
            <p:nvPr/>
          </p:nvCxnSpPr>
          <p:spPr>
            <a:xfrm flipH="1">
              <a:off x="6038777" y="5623420"/>
              <a:ext cx="179778" cy="35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Ellipse 86">
              <a:extLst>
                <a:ext uri="{FF2B5EF4-FFF2-40B4-BE49-F238E27FC236}">
                  <a16:creationId xmlns:a16="http://schemas.microsoft.com/office/drawing/2014/main" id="{C685BA8B-607C-934B-DD15-54D3C216C289}"/>
                </a:ext>
              </a:extLst>
            </p:cNvPr>
            <p:cNvSpPr/>
            <p:nvPr/>
          </p:nvSpPr>
          <p:spPr>
            <a:xfrm>
              <a:off x="6218555" y="5574750"/>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50" name="ZoneTexte 91">
              <a:extLst>
                <a:ext uri="{FF2B5EF4-FFF2-40B4-BE49-F238E27FC236}">
                  <a16:creationId xmlns:a16="http://schemas.microsoft.com/office/drawing/2014/main" id="{973DA048-51EF-80DC-35F7-61145E488763}"/>
                </a:ext>
              </a:extLst>
            </p:cNvPr>
            <p:cNvSpPr txBox="1"/>
            <p:nvPr/>
          </p:nvSpPr>
          <p:spPr>
            <a:xfrm>
              <a:off x="6029528" y="5377597"/>
              <a:ext cx="255693" cy="220206"/>
            </a:xfrm>
            <a:prstGeom prst="rect">
              <a:avLst/>
            </a:prstGeom>
            <a:noFill/>
          </p:spPr>
          <p:txBody>
            <a:bodyPr wrap="none" lIns="54610" tIns="54610" rIns="54610" bIns="5461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prstClr val="black"/>
                  </a:solidFill>
                  <a:effectLst/>
                  <a:uLnTx/>
                  <a:uFillTx/>
                  <a:latin typeface="Calibri" panose="020F0502020204030204"/>
                  <a:ea typeface="+mn-ea"/>
                  <a:cs typeface="+mn-cs"/>
                </a:rPr>
                <a:t>No</a:t>
              </a:r>
            </a:p>
          </p:txBody>
        </p:sp>
        <p:cxnSp>
          <p:nvCxnSpPr>
            <p:cNvPr id="51" name="Connecteur droit avec flèche 88">
              <a:extLst>
                <a:ext uri="{FF2B5EF4-FFF2-40B4-BE49-F238E27FC236}">
                  <a16:creationId xmlns:a16="http://schemas.microsoft.com/office/drawing/2014/main" id="{9E19D6BA-991C-EA2F-D993-3AC063EE6350}"/>
                </a:ext>
              </a:extLst>
            </p:cNvPr>
            <p:cNvCxnSpPr>
              <a:stCxn id="52" idx="2"/>
              <a:endCxn id="26" idx="0"/>
            </p:cNvCxnSpPr>
            <p:nvPr/>
          </p:nvCxnSpPr>
          <p:spPr>
            <a:xfrm flipH="1">
              <a:off x="3564365" y="5623420"/>
              <a:ext cx="167045" cy="35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Ellipse 93">
              <a:extLst>
                <a:ext uri="{FF2B5EF4-FFF2-40B4-BE49-F238E27FC236}">
                  <a16:creationId xmlns:a16="http://schemas.microsoft.com/office/drawing/2014/main" id="{B5375F12-7BB0-B080-AA99-E5E05F52A20C}"/>
                </a:ext>
              </a:extLst>
            </p:cNvPr>
            <p:cNvSpPr/>
            <p:nvPr/>
          </p:nvSpPr>
          <p:spPr>
            <a:xfrm>
              <a:off x="3731410" y="5574750"/>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53" name="ZoneTexte 96">
              <a:extLst>
                <a:ext uri="{FF2B5EF4-FFF2-40B4-BE49-F238E27FC236}">
                  <a16:creationId xmlns:a16="http://schemas.microsoft.com/office/drawing/2014/main" id="{8408AE72-0538-413A-7CEA-BE18A2ADD3D6}"/>
                </a:ext>
              </a:extLst>
            </p:cNvPr>
            <p:cNvSpPr txBox="1"/>
            <p:nvPr/>
          </p:nvSpPr>
          <p:spPr>
            <a:xfrm>
              <a:off x="3530168" y="5377597"/>
              <a:ext cx="255693" cy="220206"/>
            </a:xfrm>
            <a:prstGeom prst="rect">
              <a:avLst/>
            </a:prstGeom>
            <a:noFill/>
          </p:spPr>
          <p:txBody>
            <a:bodyPr wrap="none" lIns="54610" tIns="54610" rIns="54610" bIns="5461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prstClr val="black"/>
                  </a:solidFill>
                  <a:effectLst/>
                  <a:uLnTx/>
                  <a:uFillTx/>
                  <a:latin typeface="Calibri" panose="020F0502020204030204"/>
                  <a:ea typeface="+mn-ea"/>
                  <a:cs typeface="+mn-cs"/>
                </a:rPr>
                <a:t>No</a:t>
              </a:r>
            </a:p>
          </p:txBody>
        </p:sp>
        <p:sp>
          <p:nvSpPr>
            <p:cNvPr id="54" name="Ellipse 54">
              <a:extLst>
                <a:ext uri="{FF2B5EF4-FFF2-40B4-BE49-F238E27FC236}">
                  <a16:creationId xmlns:a16="http://schemas.microsoft.com/office/drawing/2014/main" id="{19807CD5-36FE-F10C-A4F4-719AAD283AEA}"/>
                </a:ext>
              </a:extLst>
            </p:cNvPr>
            <p:cNvSpPr/>
            <p:nvPr/>
          </p:nvSpPr>
          <p:spPr>
            <a:xfrm>
              <a:off x="2817990" y="5805654"/>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cxnSp>
          <p:nvCxnSpPr>
            <p:cNvPr id="55" name="Connecteur droit avec flèche 97">
              <a:extLst>
                <a:ext uri="{FF2B5EF4-FFF2-40B4-BE49-F238E27FC236}">
                  <a16:creationId xmlns:a16="http://schemas.microsoft.com/office/drawing/2014/main" id="{F50DF6EA-2E60-7567-B583-BCB8215DFB83}"/>
                </a:ext>
              </a:extLst>
            </p:cNvPr>
            <p:cNvCxnSpPr>
              <a:cxnSpLocks/>
              <a:stCxn id="56" idx="0"/>
              <a:endCxn id="27" idx="2"/>
            </p:cNvCxnSpPr>
            <p:nvPr/>
          </p:nvCxnSpPr>
          <p:spPr>
            <a:xfrm flipV="1">
              <a:off x="2866660" y="4269248"/>
              <a:ext cx="0" cy="10748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Ellipse 99">
              <a:extLst>
                <a:ext uri="{FF2B5EF4-FFF2-40B4-BE49-F238E27FC236}">
                  <a16:creationId xmlns:a16="http://schemas.microsoft.com/office/drawing/2014/main" id="{C9442CB1-16ED-D235-7861-88B4CFC1A26E}"/>
                </a:ext>
              </a:extLst>
            </p:cNvPr>
            <p:cNvSpPr/>
            <p:nvPr/>
          </p:nvSpPr>
          <p:spPr>
            <a:xfrm>
              <a:off x="2817990" y="5344122"/>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57" name="ZoneTexte 106">
              <a:extLst>
                <a:ext uri="{FF2B5EF4-FFF2-40B4-BE49-F238E27FC236}">
                  <a16:creationId xmlns:a16="http://schemas.microsoft.com/office/drawing/2014/main" id="{1D09D998-EE78-5284-0096-E5B094755433}"/>
                </a:ext>
              </a:extLst>
            </p:cNvPr>
            <p:cNvSpPr txBox="1"/>
            <p:nvPr/>
          </p:nvSpPr>
          <p:spPr>
            <a:xfrm>
              <a:off x="2596734" y="4644680"/>
              <a:ext cx="255693" cy="220206"/>
            </a:xfrm>
            <a:prstGeom prst="rect">
              <a:avLst/>
            </a:prstGeom>
            <a:noFill/>
          </p:spPr>
          <p:txBody>
            <a:bodyPr wrap="none" lIns="54610" tIns="54610" rIns="54610" bIns="5461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srgbClr val="FF0000"/>
                  </a:solidFill>
                  <a:effectLst/>
                  <a:uLnTx/>
                  <a:uFillTx/>
                  <a:latin typeface="Calibri" panose="020F0502020204030204"/>
                  <a:ea typeface="+mn-ea"/>
                  <a:cs typeface="+mn-cs"/>
                </a:rPr>
                <a:t>No</a:t>
              </a:r>
            </a:p>
          </p:txBody>
        </p:sp>
        <p:cxnSp>
          <p:nvCxnSpPr>
            <p:cNvPr id="58" name="Connecteur droit avec flèche 103">
              <a:extLst>
                <a:ext uri="{FF2B5EF4-FFF2-40B4-BE49-F238E27FC236}">
                  <a16:creationId xmlns:a16="http://schemas.microsoft.com/office/drawing/2014/main" id="{32265EE3-0065-0503-EED5-C15D7A0B5142}"/>
                </a:ext>
              </a:extLst>
            </p:cNvPr>
            <p:cNvCxnSpPr/>
            <p:nvPr/>
          </p:nvCxnSpPr>
          <p:spPr>
            <a:xfrm flipH="1" flipV="1">
              <a:off x="3509597" y="4072196"/>
              <a:ext cx="914362"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Ellipse 107">
              <a:extLst>
                <a:ext uri="{FF2B5EF4-FFF2-40B4-BE49-F238E27FC236}">
                  <a16:creationId xmlns:a16="http://schemas.microsoft.com/office/drawing/2014/main" id="{97A5303A-7E33-D972-35F3-3AA5FFD8CB0D}"/>
                </a:ext>
              </a:extLst>
            </p:cNvPr>
            <p:cNvSpPr/>
            <p:nvPr/>
          </p:nvSpPr>
          <p:spPr>
            <a:xfrm>
              <a:off x="4423959" y="4023527"/>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60" name="ZoneTexte 111">
              <a:extLst>
                <a:ext uri="{FF2B5EF4-FFF2-40B4-BE49-F238E27FC236}">
                  <a16:creationId xmlns:a16="http://schemas.microsoft.com/office/drawing/2014/main" id="{3CB1AFE6-C8D2-1009-2A1B-9403D05CD90D}"/>
                </a:ext>
              </a:extLst>
            </p:cNvPr>
            <p:cNvSpPr txBox="1"/>
            <p:nvPr/>
          </p:nvSpPr>
          <p:spPr>
            <a:xfrm>
              <a:off x="3838932" y="3868636"/>
              <a:ext cx="255693" cy="220206"/>
            </a:xfrm>
            <a:prstGeom prst="rect">
              <a:avLst/>
            </a:prstGeom>
            <a:noFill/>
          </p:spPr>
          <p:txBody>
            <a:bodyPr wrap="none" lIns="54610" tIns="54610" rIns="54610" bIns="5461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srgbClr val="FF0000"/>
                  </a:solidFill>
                  <a:effectLst/>
                  <a:uLnTx/>
                  <a:uFillTx/>
                  <a:latin typeface="Calibri" panose="020F0502020204030204"/>
                  <a:ea typeface="+mn-ea"/>
                  <a:cs typeface="+mn-cs"/>
                </a:rPr>
                <a:t>Yes</a:t>
              </a:r>
            </a:p>
          </p:txBody>
        </p:sp>
        <p:cxnSp>
          <p:nvCxnSpPr>
            <p:cNvPr id="61" name="Connecteur : en angle 105">
              <a:extLst>
                <a:ext uri="{FF2B5EF4-FFF2-40B4-BE49-F238E27FC236}">
                  <a16:creationId xmlns:a16="http://schemas.microsoft.com/office/drawing/2014/main" id="{82A6E70D-F95E-C035-9987-5A5B31D388CE}"/>
                </a:ext>
              </a:extLst>
            </p:cNvPr>
            <p:cNvCxnSpPr>
              <a:stCxn id="62" idx="2"/>
              <a:endCxn id="27" idx="0"/>
            </p:cNvCxnSpPr>
            <p:nvPr/>
          </p:nvCxnSpPr>
          <p:spPr>
            <a:xfrm rot="10800000" flipV="1">
              <a:off x="2866661" y="3405512"/>
              <a:ext cx="1557299" cy="46963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Ellipse 108">
              <a:extLst>
                <a:ext uri="{FF2B5EF4-FFF2-40B4-BE49-F238E27FC236}">
                  <a16:creationId xmlns:a16="http://schemas.microsoft.com/office/drawing/2014/main" id="{7424C8BE-BC1F-DC63-5B92-2C4B2A429C23}"/>
                </a:ext>
              </a:extLst>
            </p:cNvPr>
            <p:cNvSpPr/>
            <p:nvPr/>
          </p:nvSpPr>
          <p:spPr>
            <a:xfrm>
              <a:off x="4423959" y="3356842"/>
              <a:ext cx="97339" cy="97339"/>
            </a:xfrm>
            <a:prstGeom prst="ellipse">
              <a:avLst/>
            </a:prstGeom>
            <a:solidFill>
              <a:schemeClr val="bg1"/>
            </a:solidFill>
            <a:ln w="22225">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63" name="ZoneTexte 114">
              <a:extLst>
                <a:ext uri="{FF2B5EF4-FFF2-40B4-BE49-F238E27FC236}">
                  <a16:creationId xmlns:a16="http://schemas.microsoft.com/office/drawing/2014/main" id="{26775C1A-824D-25D7-C8A2-D446C285B160}"/>
                </a:ext>
              </a:extLst>
            </p:cNvPr>
            <p:cNvSpPr txBox="1"/>
            <p:nvPr/>
          </p:nvSpPr>
          <p:spPr>
            <a:xfrm>
              <a:off x="3838932" y="3201886"/>
              <a:ext cx="255693" cy="220206"/>
            </a:xfrm>
            <a:prstGeom prst="rect">
              <a:avLst/>
            </a:prstGeom>
            <a:noFill/>
          </p:spPr>
          <p:txBody>
            <a:bodyPr wrap="none" lIns="54610" tIns="54610" rIns="54610" bIns="5461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000" b="0" i="0" u="none" strike="noStrike" kern="1200" cap="none" spc="0" normalizeH="0" baseline="0" noProof="0">
                  <a:ln>
                    <a:noFill/>
                  </a:ln>
                  <a:solidFill>
                    <a:srgbClr val="FF0000"/>
                  </a:solidFill>
                  <a:effectLst/>
                  <a:uLnTx/>
                  <a:uFillTx/>
                  <a:latin typeface="Calibri" panose="020F0502020204030204"/>
                  <a:ea typeface="+mn-ea"/>
                  <a:cs typeface="+mn-cs"/>
                </a:rPr>
                <a:t>Yes</a:t>
              </a:r>
            </a:p>
          </p:txBody>
        </p:sp>
      </p:grpSp>
    </p:spTree>
    <p:extLst>
      <p:ext uri="{BB962C8B-B14F-4D97-AF65-F5344CB8AC3E}">
        <p14:creationId xmlns:p14="http://schemas.microsoft.com/office/powerpoint/2010/main" val="3655972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2E4C-EB97-4A9D-7066-2804ED9F84A6}"/>
              </a:ext>
            </a:extLst>
          </p:cNvPr>
          <p:cNvSpPr>
            <a:spLocks noGrp="1"/>
          </p:cNvSpPr>
          <p:nvPr>
            <p:ph type="title"/>
          </p:nvPr>
        </p:nvSpPr>
        <p:spPr>
          <a:xfrm>
            <a:off x="838199" y="1"/>
            <a:ext cx="11007903" cy="1119048"/>
          </a:xfrm>
        </p:spPr>
        <p:txBody>
          <a:bodyPr>
            <a:noAutofit/>
          </a:bodyPr>
          <a:lstStyle/>
          <a:p>
            <a:r>
              <a:rPr lang="en-US" sz="3600" dirty="0">
                <a:solidFill>
                  <a:srgbClr val="00338D"/>
                </a:solidFill>
                <a:latin typeface="KPMG Extralight"/>
              </a:rPr>
              <a:t>We recognize the importance of the global Sustainable Development Goals and are dedicated to making a positive impact through our ESG centric QE services</a:t>
            </a:r>
          </a:p>
        </p:txBody>
      </p:sp>
      <p:pic>
        <p:nvPicPr>
          <p:cNvPr id="3074" name="Picture 2">
            <a:extLst>
              <a:ext uri="{FF2B5EF4-FFF2-40B4-BE49-F238E27FC236}">
                <a16:creationId xmlns:a16="http://schemas.microsoft.com/office/drawing/2014/main" id="{89A80B94-428B-C5E3-0FEF-F6CCD387B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19049"/>
            <a:ext cx="6918521" cy="554097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FFED6A6-0CF4-BFF0-79E7-C1779D25986D}"/>
              </a:ext>
            </a:extLst>
          </p:cNvPr>
          <p:cNvSpPr/>
          <p:nvPr/>
        </p:nvSpPr>
        <p:spPr>
          <a:xfrm>
            <a:off x="7815713" y="1119049"/>
            <a:ext cx="440462" cy="5540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47CE481-0809-35A8-8FDE-B0DC22063711}"/>
              </a:ext>
            </a:extLst>
          </p:cNvPr>
          <p:cNvGrpSpPr/>
          <p:nvPr/>
        </p:nvGrpSpPr>
        <p:grpSpPr>
          <a:xfrm>
            <a:off x="8482316" y="1119049"/>
            <a:ext cx="2618304" cy="5540971"/>
            <a:chOff x="803274" y="1808164"/>
            <a:chExt cx="3931806" cy="4494600"/>
          </a:xfrm>
        </p:grpSpPr>
        <p:grpSp>
          <p:nvGrpSpPr>
            <p:cNvPr id="8" name="Group 7">
              <a:extLst>
                <a:ext uri="{FF2B5EF4-FFF2-40B4-BE49-F238E27FC236}">
                  <a16:creationId xmlns:a16="http://schemas.microsoft.com/office/drawing/2014/main" id="{B7D7C640-A3E3-C5CF-8958-D0C28EC58E5B}"/>
                </a:ext>
              </a:extLst>
            </p:cNvPr>
            <p:cNvGrpSpPr/>
            <p:nvPr/>
          </p:nvGrpSpPr>
          <p:grpSpPr>
            <a:xfrm>
              <a:off x="803274" y="1808164"/>
              <a:ext cx="3931806" cy="4494600"/>
              <a:chOff x="803274" y="1808164"/>
              <a:chExt cx="3931806" cy="4494600"/>
            </a:xfrm>
          </p:grpSpPr>
          <p:sp>
            <p:nvSpPr>
              <p:cNvPr id="10" name="Round Single Corner Rectangle 60">
                <a:extLst>
                  <a:ext uri="{FF2B5EF4-FFF2-40B4-BE49-F238E27FC236}">
                    <a16:creationId xmlns:a16="http://schemas.microsoft.com/office/drawing/2014/main" id="{103D6057-7A3E-71AF-6627-6D65620E2825}"/>
                  </a:ext>
                </a:extLst>
              </p:cNvPr>
              <p:cNvSpPr/>
              <p:nvPr/>
            </p:nvSpPr>
            <p:spPr>
              <a:xfrm>
                <a:off x="2769480" y="1808164"/>
                <a:ext cx="1965600" cy="2247300"/>
              </a:xfrm>
              <a:prstGeom prst="round1Rect">
                <a:avLst>
                  <a:gd name="adj" fmla="val 6262"/>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2000"/>
              </a:p>
            </p:txBody>
          </p:sp>
          <p:sp>
            <p:nvSpPr>
              <p:cNvPr id="11" name="Round Single Corner Rectangle 61">
                <a:extLst>
                  <a:ext uri="{FF2B5EF4-FFF2-40B4-BE49-F238E27FC236}">
                    <a16:creationId xmlns:a16="http://schemas.microsoft.com/office/drawing/2014/main" id="{376AFE2B-3041-B6BC-0CA6-37DD5DDCE299}"/>
                  </a:ext>
                </a:extLst>
              </p:cNvPr>
              <p:cNvSpPr/>
              <p:nvPr/>
            </p:nvSpPr>
            <p:spPr>
              <a:xfrm flipV="1">
                <a:off x="2769480" y="4055464"/>
                <a:ext cx="1965600" cy="2247300"/>
              </a:xfrm>
              <a:prstGeom prst="round1Rect">
                <a:avLst>
                  <a:gd name="adj" fmla="val 6262"/>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2000"/>
              </a:p>
            </p:txBody>
          </p:sp>
          <p:sp>
            <p:nvSpPr>
              <p:cNvPr id="12" name="Round Single Corner Rectangle 62">
                <a:extLst>
                  <a:ext uri="{FF2B5EF4-FFF2-40B4-BE49-F238E27FC236}">
                    <a16:creationId xmlns:a16="http://schemas.microsoft.com/office/drawing/2014/main" id="{46C76BCF-9EC6-62FE-15AC-36B4EA473710}"/>
                  </a:ext>
                </a:extLst>
              </p:cNvPr>
              <p:cNvSpPr/>
              <p:nvPr/>
            </p:nvSpPr>
            <p:spPr>
              <a:xfrm flipH="1">
                <a:off x="803274" y="1808164"/>
                <a:ext cx="1966205" cy="2247300"/>
              </a:xfrm>
              <a:prstGeom prst="round1Rect">
                <a:avLst>
                  <a:gd name="adj" fmla="val 6262"/>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2000"/>
              </a:p>
            </p:txBody>
          </p:sp>
          <p:sp>
            <p:nvSpPr>
              <p:cNvPr id="13" name="Round Single Corner Rectangle 63">
                <a:extLst>
                  <a:ext uri="{FF2B5EF4-FFF2-40B4-BE49-F238E27FC236}">
                    <a16:creationId xmlns:a16="http://schemas.microsoft.com/office/drawing/2014/main" id="{21D6CBE1-C2D3-062D-7D54-E331E87A611C}"/>
                  </a:ext>
                </a:extLst>
              </p:cNvPr>
              <p:cNvSpPr/>
              <p:nvPr/>
            </p:nvSpPr>
            <p:spPr>
              <a:xfrm flipH="1" flipV="1">
                <a:off x="803274" y="4055464"/>
                <a:ext cx="1966205" cy="2247300"/>
              </a:xfrm>
              <a:prstGeom prst="round1Rect">
                <a:avLst>
                  <a:gd name="adj" fmla="val 6262"/>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2000"/>
              </a:p>
            </p:txBody>
          </p:sp>
        </p:grpSp>
        <p:sp>
          <p:nvSpPr>
            <p:cNvPr id="9" name="Rectangle 8">
              <a:extLst>
                <a:ext uri="{FF2B5EF4-FFF2-40B4-BE49-F238E27FC236}">
                  <a16:creationId xmlns:a16="http://schemas.microsoft.com/office/drawing/2014/main" id="{E782A750-8EF5-DA28-99D3-4716191BEF46}"/>
                </a:ext>
              </a:extLst>
            </p:cNvPr>
            <p:cNvSpPr/>
            <p:nvPr/>
          </p:nvSpPr>
          <p:spPr>
            <a:xfrm>
              <a:off x="930951" y="1947688"/>
              <a:ext cx="3676453" cy="4215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2000"/>
            </a:p>
          </p:txBody>
        </p:sp>
      </p:grpSp>
      <p:sp>
        <p:nvSpPr>
          <p:cNvPr id="14" name="TextBox 13">
            <a:extLst>
              <a:ext uri="{FF2B5EF4-FFF2-40B4-BE49-F238E27FC236}">
                <a16:creationId xmlns:a16="http://schemas.microsoft.com/office/drawing/2014/main" id="{3CEEE6B3-3C73-62B2-5EA0-24F454D21137}"/>
              </a:ext>
            </a:extLst>
          </p:cNvPr>
          <p:cNvSpPr txBox="1"/>
          <p:nvPr/>
        </p:nvSpPr>
        <p:spPr>
          <a:xfrm>
            <a:off x="8578332" y="1535044"/>
            <a:ext cx="2426272" cy="4401205"/>
          </a:xfrm>
          <a:prstGeom prst="rect">
            <a:avLst/>
          </a:prstGeom>
          <a:noFill/>
        </p:spPr>
        <p:txBody>
          <a:bodyPr wrap="square" rtlCol="0">
            <a:spAutoFit/>
          </a:bodyPr>
          <a:lstStyle/>
          <a:p>
            <a:pPr>
              <a:spcBef>
                <a:spcPts val="600"/>
              </a:spcBef>
              <a:spcAft>
                <a:spcPts val="600"/>
              </a:spcAft>
            </a:pPr>
            <a:r>
              <a:rPr lang="en-US" sz="2000" dirty="0"/>
              <a:t>KPMG's Quality Engineering practice is dedicated to supporting the Global Sustainable Development Goals by offering ESG centric Quality Engineering services and aligning the activities with client specific ESG strategies and objectives.</a:t>
            </a:r>
          </a:p>
        </p:txBody>
      </p:sp>
    </p:spTree>
    <p:extLst>
      <p:ext uri="{BB962C8B-B14F-4D97-AF65-F5344CB8AC3E}">
        <p14:creationId xmlns:p14="http://schemas.microsoft.com/office/powerpoint/2010/main" val="1446387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Minimize redundancy</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KPMG, we have developed an AI-enabled solution that has received CII award for its ability to proactively minimize redundancy in designing manual test cases based on requirements. This innovative solution also identifies reusable components across test cases, reducing scripting efforts during automation and streamlining the overall process.</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Reduces redundancy in test case design.</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Conserves storage space, thereby decreasing the carbon footprint.</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Decreases maintenance efforts required.</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Results in cost and effort savings for the project.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23" name="TextBox 6222">
            <a:extLst>
              <a:ext uri="{FF2B5EF4-FFF2-40B4-BE49-F238E27FC236}">
                <a16:creationId xmlns:a16="http://schemas.microsoft.com/office/drawing/2014/main" id="{FFA91657-A33A-65CF-A453-1FD81F84252D}"/>
              </a:ext>
            </a:extLst>
          </p:cNvPr>
          <p:cNvSpPr txBox="1"/>
          <p:nvPr/>
        </p:nvSpPr>
        <p:spPr>
          <a:xfrm>
            <a:off x="2949326" y="1856717"/>
            <a:ext cx="5141730" cy="284531"/>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0F80786-49DE-5E87-8C1C-40A70761753C}"/>
              </a:ext>
            </a:extLst>
          </p:cNvPr>
          <p:cNvSpPr/>
          <p:nvPr/>
        </p:nvSpPr>
        <p:spPr>
          <a:xfrm>
            <a:off x="3180867" y="2094748"/>
            <a:ext cx="3048000" cy="233397"/>
          </a:xfrm>
          <a:prstGeom prst="rect">
            <a:avLst/>
          </a:prstGeom>
        </p:spPr>
        <p:txBody>
          <a:bodyPr wrap="square">
            <a:spAutoFit/>
          </a:bodyPr>
          <a:lstStyle/>
          <a:p>
            <a:pPr marL="0" marR="0" lvl="0" indent="0" algn="l" defTabSz="914400" rtl="0" eaLnBrk="1" fontAlgn="auto" latinLnBrk="0" hangingPunct="1">
              <a:lnSpc>
                <a:spcPts val="1100"/>
              </a:lnSpc>
              <a:spcBef>
                <a:spcPts val="0"/>
              </a:spcBef>
              <a:spcAft>
                <a:spcPts val="60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7194C4BC-AEAC-1D40-3C49-289A3F9425A8}"/>
              </a:ext>
            </a:extLst>
          </p:cNvPr>
          <p:cNvSpPr/>
          <p:nvPr/>
        </p:nvSpPr>
        <p:spPr>
          <a:xfrm>
            <a:off x="3180030" y="3361681"/>
            <a:ext cx="3048000" cy="233397"/>
          </a:xfrm>
          <a:prstGeom prst="rect">
            <a:avLst/>
          </a:prstGeom>
        </p:spPr>
        <p:txBody>
          <a:bodyPr wrap="square">
            <a:spAutoFit/>
          </a:bodyPr>
          <a:lstStyle/>
          <a:p>
            <a:pPr marL="0" marR="0" lvl="0" indent="0" algn="l" defTabSz="914400" rtl="0" eaLnBrk="1" fontAlgn="auto" latinLnBrk="0" hangingPunct="1">
              <a:lnSpc>
                <a:spcPts val="1100"/>
              </a:lnSpc>
              <a:spcBef>
                <a:spcPts val="0"/>
              </a:spcBef>
              <a:spcAft>
                <a:spcPts val="60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3E289413-5A69-76FF-0D53-AABA8E7EDD81}"/>
              </a:ext>
            </a:extLst>
          </p:cNvPr>
          <p:cNvSpPr/>
          <p:nvPr/>
        </p:nvSpPr>
        <p:spPr>
          <a:xfrm>
            <a:off x="3180030" y="4606783"/>
            <a:ext cx="3048000" cy="233397"/>
          </a:xfrm>
          <a:prstGeom prst="rect">
            <a:avLst/>
          </a:prstGeom>
        </p:spPr>
        <p:txBody>
          <a:bodyPr wrap="square">
            <a:spAutoFit/>
          </a:bodyPr>
          <a:lstStyle/>
          <a:p>
            <a:pPr marL="0" marR="0" lvl="0" indent="0" algn="l" defTabSz="914400" rtl="0" eaLnBrk="1" fontAlgn="auto" latinLnBrk="0" hangingPunct="1">
              <a:lnSpc>
                <a:spcPts val="1100"/>
              </a:lnSpc>
              <a:spcBef>
                <a:spcPts val="0"/>
              </a:spcBef>
              <a:spcAft>
                <a:spcPts val="60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Title 1">
            <a:extLst>
              <a:ext uri="{FF2B5EF4-FFF2-40B4-BE49-F238E27FC236}">
                <a16:creationId xmlns:a16="http://schemas.microsoft.com/office/drawing/2014/main" id="{4C17F950-80D2-75B1-01AC-0B0C173EEC20}"/>
              </a:ext>
            </a:extLst>
          </p:cNvPr>
          <p:cNvSpPr txBox="1">
            <a:spLocks noChangeAspect="1"/>
          </p:cNvSpPr>
          <p:nvPr/>
        </p:nvSpPr>
        <p:spPr>
          <a:xfrm>
            <a:off x="1771285" y="1735502"/>
            <a:ext cx="6852585" cy="477567"/>
          </a:xfrm>
          <a:prstGeom prst="rect">
            <a:avLst/>
          </a:prstGeom>
          <a:noFill/>
          <a:ln>
            <a:noFill/>
          </a:ln>
        </p:spPr>
        <p:txBody>
          <a:bodyPr vert="horz" wrap="square" lIns="90488" tIns="44450" rIns="90488" bIns="4445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2060"/>
                </a:solidFill>
                <a:effectLst/>
                <a:uLnTx/>
                <a:uFillTx/>
                <a:latin typeface="KPMG Bold" panose="020B0803030202040204" pitchFamily="34" charset="0"/>
                <a:ea typeface="+mj-ea"/>
                <a:cs typeface="+mj-cs"/>
              </a:rPr>
              <a:t>KPMG AI Enabled  Reusable Testcases &amp; Components Identifier</a:t>
            </a:r>
          </a:p>
        </p:txBody>
      </p:sp>
      <p:grpSp>
        <p:nvGrpSpPr>
          <p:cNvPr id="17" name="Group 16">
            <a:extLst>
              <a:ext uri="{FF2B5EF4-FFF2-40B4-BE49-F238E27FC236}">
                <a16:creationId xmlns:a16="http://schemas.microsoft.com/office/drawing/2014/main" id="{0A15893A-13CF-2D17-2C56-A542014AEAEF}"/>
              </a:ext>
            </a:extLst>
          </p:cNvPr>
          <p:cNvGrpSpPr/>
          <p:nvPr/>
        </p:nvGrpSpPr>
        <p:grpSpPr>
          <a:xfrm>
            <a:off x="6944873" y="2352054"/>
            <a:ext cx="1597572" cy="3770664"/>
            <a:chOff x="6944873" y="2352054"/>
            <a:chExt cx="1597572" cy="3770664"/>
          </a:xfrm>
        </p:grpSpPr>
        <p:sp>
          <p:nvSpPr>
            <p:cNvPr id="11" name="Freeform 6">
              <a:extLst>
                <a:ext uri="{FF2B5EF4-FFF2-40B4-BE49-F238E27FC236}">
                  <a16:creationId xmlns:a16="http://schemas.microsoft.com/office/drawing/2014/main" id="{0327312F-4D70-D562-5E90-1A392ECA27FA}"/>
                </a:ext>
              </a:extLst>
            </p:cNvPr>
            <p:cNvSpPr>
              <a:spLocks/>
            </p:cNvSpPr>
            <p:nvPr/>
          </p:nvSpPr>
          <p:spPr bwMode="auto">
            <a:xfrm rot="5400000">
              <a:off x="7419051" y="1986294"/>
              <a:ext cx="640080" cy="1371600"/>
            </a:xfrm>
            <a:custGeom>
              <a:avLst/>
              <a:gdLst>
                <a:gd name="T0" fmla="*/ 431 w 431"/>
                <a:gd name="T1" fmla="*/ 136 h 299"/>
                <a:gd name="T2" fmla="*/ 398 w 431"/>
                <a:gd name="T3" fmla="*/ 136 h 299"/>
                <a:gd name="T4" fmla="*/ 235 w 431"/>
                <a:gd name="T5" fmla="*/ 9 h 299"/>
                <a:gd name="T6" fmla="*/ 0 w 431"/>
                <a:gd name="T7" fmla="*/ 9 h 299"/>
                <a:gd name="T8" fmla="*/ 0 w 431"/>
                <a:gd name="T9" fmla="*/ 299 h 299"/>
                <a:gd name="T10" fmla="*/ 249 w 431"/>
                <a:gd name="T11" fmla="*/ 299 h 299"/>
                <a:gd name="T12" fmla="*/ 427 w 431"/>
                <a:gd name="T13" fmla="*/ 160 h 299"/>
                <a:gd name="T14" fmla="*/ 431 w 431"/>
                <a:gd name="T15" fmla="*/ 136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299">
                  <a:moveTo>
                    <a:pt x="431" y="136"/>
                  </a:moveTo>
                  <a:cubicBezTo>
                    <a:pt x="431" y="136"/>
                    <a:pt x="419" y="157"/>
                    <a:pt x="398" y="136"/>
                  </a:cubicBezTo>
                  <a:cubicBezTo>
                    <a:pt x="398" y="136"/>
                    <a:pt x="307" y="0"/>
                    <a:pt x="235" y="9"/>
                  </a:cubicBezTo>
                  <a:cubicBezTo>
                    <a:pt x="0" y="9"/>
                    <a:pt x="0" y="9"/>
                    <a:pt x="0" y="9"/>
                  </a:cubicBezTo>
                  <a:cubicBezTo>
                    <a:pt x="0" y="299"/>
                    <a:pt x="0" y="299"/>
                    <a:pt x="0" y="299"/>
                  </a:cubicBezTo>
                  <a:cubicBezTo>
                    <a:pt x="249" y="299"/>
                    <a:pt x="249" y="299"/>
                    <a:pt x="249" y="299"/>
                  </a:cubicBezTo>
                  <a:cubicBezTo>
                    <a:pt x="249" y="299"/>
                    <a:pt x="327" y="294"/>
                    <a:pt x="427" y="160"/>
                  </a:cubicBezTo>
                  <a:cubicBezTo>
                    <a:pt x="431" y="136"/>
                    <a:pt x="431" y="136"/>
                    <a:pt x="431" y="136"/>
                  </a:cubicBezTo>
                </a:path>
              </a:pathLst>
            </a:custGeom>
            <a:solidFill>
              <a:srgbClr val="BEE3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2" name="Freeform 28">
              <a:extLst>
                <a:ext uri="{FF2B5EF4-FFF2-40B4-BE49-F238E27FC236}">
                  <a16:creationId xmlns:a16="http://schemas.microsoft.com/office/drawing/2014/main" id="{0C248933-2A9D-6B52-6445-0BC74F249227}"/>
                </a:ext>
              </a:extLst>
            </p:cNvPr>
            <p:cNvSpPr>
              <a:spLocks/>
            </p:cNvSpPr>
            <p:nvPr/>
          </p:nvSpPr>
          <p:spPr bwMode="auto">
            <a:xfrm rot="5400000">
              <a:off x="6129214" y="3830560"/>
              <a:ext cx="3212716" cy="1371600"/>
            </a:xfrm>
            <a:custGeom>
              <a:avLst/>
              <a:gdLst>
                <a:gd name="connsiteX0" fmla="*/ 1098441 w 7756799"/>
                <a:gd name="connsiteY0" fmla="*/ 198 h 1150744"/>
                <a:gd name="connsiteX1" fmla="*/ 1117687 w 7756799"/>
                <a:gd name="connsiteY1" fmla="*/ 375 h 1150744"/>
                <a:gd name="connsiteX2" fmla="*/ 3736678 w 7756799"/>
                <a:gd name="connsiteY2" fmla="*/ 375 h 1150744"/>
                <a:gd name="connsiteX3" fmla="*/ 3826773 w 7756799"/>
                <a:gd name="connsiteY3" fmla="*/ 375 h 1150744"/>
                <a:gd name="connsiteX4" fmla="*/ 3828156 w 7756799"/>
                <a:gd name="connsiteY4" fmla="*/ 198 h 1150744"/>
                <a:gd name="connsiteX5" fmla="*/ 3847402 w 7756799"/>
                <a:gd name="connsiteY5" fmla="*/ 375 h 1150744"/>
                <a:gd name="connsiteX6" fmla="*/ 3855037 w 7756799"/>
                <a:gd name="connsiteY6" fmla="*/ 375 h 1150744"/>
                <a:gd name="connsiteX7" fmla="*/ 3908486 w 7756799"/>
                <a:gd name="connsiteY7" fmla="*/ 375 h 1150744"/>
                <a:gd name="connsiteX8" fmla="*/ 4053561 w 7756799"/>
                <a:gd name="connsiteY8" fmla="*/ 375 h 1150744"/>
                <a:gd name="connsiteX9" fmla="*/ 4336077 w 7756799"/>
                <a:gd name="connsiteY9" fmla="*/ 375 h 1150744"/>
                <a:gd name="connsiteX10" fmla="*/ 4338931 w 7756799"/>
                <a:gd name="connsiteY10" fmla="*/ 375 h 1150744"/>
                <a:gd name="connsiteX11" fmla="*/ 4543191 w 7756799"/>
                <a:gd name="connsiteY11" fmla="*/ 375 h 1150744"/>
                <a:gd name="connsiteX12" fmla="*/ 4801845 w 7756799"/>
                <a:gd name="connsiteY12" fmla="*/ 375 h 1150744"/>
                <a:gd name="connsiteX13" fmla="*/ 5027084 w 7756799"/>
                <a:gd name="connsiteY13" fmla="*/ 375 h 1150744"/>
                <a:gd name="connsiteX14" fmla="*/ 5117765 w 7756799"/>
                <a:gd name="connsiteY14" fmla="*/ 375 h 1150744"/>
                <a:gd name="connsiteX15" fmla="*/ 7756799 w 7756799"/>
                <a:gd name="connsiteY15" fmla="*/ 375 h 1150744"/>
                <a:gd name="connsiteX16" fmla="*/ 7756799 w 7756799"/>
                <a:gd name="connsiteY16" fmla="*/ 1149540 h 1150744"/>
                <a:gd name="connsiteX17" fmla="*/ 5238539 w 7756799"/>
                <a:gd name="connsiteY17" fmla="*/ 1149540 h 1150744"/>
                <a:gd name="connsiteX18" fmla="*/ 5027084 w 7756799"/>
                <a:gd name="connsiteY18" fmla="*/ 1149540 h 1150744"/>
                <a:gd name="connsiteX19" fmla="*/ 4828854 w 7756799"/>
                <a:gd name="connsiteY19" fmla="*/ 1149540 h 1150744"/>
                <a:gd name="connsiteX20" fmla="*/ 4659449 w 7756799"/>
                <a:gd name="connsiteY20" fmla="*/ 1149540 h 1150744"/>
                <a:gd name="connsiteX21" fmla="*/ 4557205 w 7756799"/>
                <a:gd name="connsiteY21" fmla="*/ 1149540 h 1150744"/>
                <a:gd name="connsiteX22" fmla="*/ 4109351 w 7756799"/>
                <a:gd name="connsiteY22" fmla="*/ 1149540 h 1150744"/>
                <a:gd name="connsiteX23" fmla="*/ 3997763 w 7756799"/>
                <a:gd name="connsiteY23" fmla="*/ 1149540 h 1150744"/>
                <a:gd name="connsiteX24" fmla="*/ 3805581 w 7756799"/>
                <a:gd name="connsiteY24" fmla="*/ 1149540 h 1150744"/>
                <a:gd name="connsiteX25" fmla="*/ 1268048 w 7756799"/>
                <a:gd name="connsiteY25" fmla="*/ 1149540 h 1150744"/>
                <a:gd name="connsiteX26" fmla="*/ 370892 w 7756799"/>
                <a:gd name="connsiteY26" fmla="*/ 679989 h 1150744"/>
                <a:gd name="connsiteX27" fmla="*/ 0 w 7756799"/>
                <a:gd name="connsiteY27" fmla="*/ 861219 h 1150744"/>
                <a:gd name="connsiteX28" fmla="*/ 1098441 w 7756799"/>
                <a:gd name="connsiteY28" fmla="*/ 198 h 11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56799" h="1150744">
                  <a:moveTo>
                    <a:pt x="1098441" y="198"/>
                  </a:moveTo>
                  <a:cubicBezTo>
                    <a:pt x="1111187" y="-333"/>
                    <a:pt x="1117687" y="375"/>
                    <a:pt x="1117687" y="375"/>
                  </a:cubicBezTo>
                  <a:cubicBezTo>
                    <a:pt x="1117687" y="375"/>
                    <a:pt x="1117687" y="375"/>
                    <a:pt x="3736678" y="375"/>
                  </a:cubicBezTo>
                  <a:lnTo>
                    <a:pt x="3826773" y="375"/>
                  </a:lnTo>
                  <a:lnTo>
                    <a:pt x="3828156" y="198"/>
                  </a:lnTo>
                  <a:cubicBezTo>
                    <a:pt x="3840902" y="-333"/>
                    <a:pt x="3847402" y="375"/>
                    <a:pt x="3847402" y="375"/>
                  </a:cubicBezTo>
                  <a:lnTo>
                    <a:pt x="3855037" y="375"/>
                  </a:lnTo>
                  <a:lnTo>
                    <a:pt x="3908486" y="375"/>
                  </a:lnTo>
                  <a:lnTo>
                    <a:pt x="4053561" y="375"/>
                  </a:lnTo>
                  <a:lnTo>
                    <a:pt x="4336077" y="375"/>
                  </a:lnTo>
                  <a:lnTo>
                    <a:pt x="4338931" y="375"/>
                  </a:lnTo>
                  <a:lnTo>
                    <a:pt x="4543191" y="375"/>
                  </a:lnTo>
                  <a:lnTo>
                    <a:pt x="4801845" y="375"/>
                  </a:lnTo>
                  <a:lnTo>
                    <a:pt x="5027084" y="375"/>
                  </a:lnTo>
                  <a:lnTo>
                    <a:pt x="5117765" y="375"/>
                  </a:lnTo>
                  <a:cubicBezTo>
                    <a:pt x="5695203" y="375"/>
                    <a:pt x="6535112" y="375"/>
                    <a:pt x="7756799" y="375"/>
                  </a:cubicBezTo>
                  <a:cubicBezTo>
                    <a:pt x="7756799" y="375"/>
                    <a:pt x="7756799" y="375"/>
                    <a:pt x="7756799" y="1149540"/>
                  </a:cubicBezTo>
                  <a:cubicBezTo>
                    <a:pt x="7756799" y="1149540"/>
                    <a:pt x="7756799" y="1149540"/>
                    <a:pt x="5238539" y="1149540"/>
                  </a:cubicBezTo>
                  <a:lnTo>
                    <a:pt x="5027084" y="1149540"/>
                  </a:lnTo>
                  <a:cubicBezTo>
                    <a:pt x="5027084" y="1149540"/>
                    <a:pt x="5027084" y="1149540"/>
                    <a:pt x="4828854" y="1149540"/>
                  </a:cubicBezTo>
                  <a:lnTo>
                    <a:pt x="4659449" y="1149540"/>
                  </a:lnTo>
                  <a:lnTo>
                    <a:pt x="4557205" y="1149540"/>
                  </a:lnTo>
                  <a:cubicBezTo>
                    <a:pt x="4439735" y="1149540"/>
                    <a:pt x="4292898" y="1149540"/>
                    <a:pt x="4109351" y="1149540"/>
                  </a:cubicBezTo>
                  <a:lnTo>
                    <a:pt x="3997763" y="1149540"/>
                  </a:lnTo>
                  <a:lnTo>
                    <a:pt x="3805581" y="1149540"/>
                  </a:lnTo>
                  <a:cubicBezTo>
                    <a:pt x="3250352" y="1149540"/>
                    <a:pt x="2442747" y="1149540"/>
                    <a:pt x="1268048" y="1149540"/>
                  </a:cubicBezTo>
                  <a:cubicBezTo>
                    <a:pt x="771856" y="1178372"/>
                    <a:pt x="370892" y="679989"/>
                    <a:pt x="370892" y="679989"/>
                  </a:cubicBezTo>
                  <a:lnTo>
                    <a:pt x="0" y="861219"/>
                  </a:lnTo>
                  <a:cubicBezTo>
                    <a:pt x="613976" y="68336"/>
                    <a:pt x="1009223" y="3914"/>
                    <a:pt x="1098441" y="198"/>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918DD4DA-02B7-19E7-3733-8A8DDD9ECDF6}"/>
                </a:ext>
              </a:extLst>
            </p:cNvPr>
            <p:cNvSpPr txBox="1"/>
            <p:nvPr/>
          </p:nvSpPr>
          <p:spPr>
            <a:xfrm>
              <a:off x="6944873" y="2472098"/>
              <a:ext cx="159757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a:ea typeface="+mn-ea"/>
                  <a:cs typeface="+mn-cs"/>
                </a:rPr>
                <a:t>OUTPUT</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245" name="Picture 6244">
              <a:extLst>
                <a:ext uri="{FF2B5EF4-FFF2-40B4-BE49-F238E27FC236}">
                  <a16:creationId xmlns:a16="http://schemas.microsoft.com/office/drawing/2014/main" id="{538BF801-1F85-F078-D0FE-B5D2DC13F722}"/>
                </a:ext>
              </a:extLst>
            </p:cNvPr>
            <p:cNvPicPr>
              <a:picLocks noChangeAspect="1"/>
            </p:cNvPicPr>
            <p:nvPr/>
          </p:nvPicPr>
          <p:blipFill>
            <a:blip r:embed="rId3"/>
            <a:stretch>
              <a:fillRect/>
            </a:stretch>
          </p:blipFill>
          <p:spPr>
            <a:xfrm>
              <a:off x="7212370" y="4219125"/>
              <a:ext cx="1062578" cy="745245"/>
            </a:xfrm>
            <a:prstGeom prst="rect">
              <a:avLst/>
            </a:prstGeom>
            <a:effectLst/>
          </p:spPr>
        </p:pic>
        <p:sp>
          <p:nvSpPr>
            <p:cNvPr id="6246" name="Rectangle 6245">
              <a:extLst>
                <a:ext uri="{FF2B5EF4-FFF2-40B4-BE49-F238E27FC236}">
                  <a16:creationId xmlns:a16="http://schemas.microsoft.com/office/drawing/2014/main" id="{EB62631E-01CC-3311-239B-25A7D3F45CFF}"/>
                </a:ext>
              </a:extLst>
            </p:cNvPr>
            <p:cNvSpPr/>
            <p:nvPr/>
          </p:nvSpPr>
          <p:spPr>
            <a:xfrm>
              <a:off x="7151836" y="5017295"/>
              <a:ext cx="1183645" cy="1061829"/>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prstClr val="black"/>
                  </a:solidFill>
                  <a:effectLst/>
                  <a:uLnTx/>
                  <a:uFillTx/>
                  <a:latin typeface="Calibri" panose="020F0502020204030204"/>
                  <a:ea typeface="+mn-ea"/>
                  <a:cs typeface="+mn-cs"/>
                </a:rPr>
                <a:t>Reusable TCs with % match to requirements &amp; Reusable components across TCs</a:t>
              </a:r>
            </a:p>
          </p:txBody>
        </p:sp>
        <p:pic>
          <p:nvPicPr>
            <p:cNvPr id="6247" name="Picture 6246">
              <a:extLst>
                <a:ext uri="{FF2B5EF4-FFF2-40B4-BE49-F238E27FC236}">
                  <a16:creationId xmlns:a16="http://schemas.microsoft.com/office/drawing/2014/main" id="{C6F7FA1C-FF09-9813-B1AD-F4F3AE508DA8}"/>
                </a:ext>
              </a:extLst>
            </p:cNvPr>
            <p:cNvPicPr>
              <a:picLocks noChangeAspect="1"/>
            </p:cNvPicPr>
            <p:nvPr/>
          </p:nvPicPr>
          <p:blipFill>
            <a:blip r:embed="rId4"/>
            <a:stretch>
              <a:fillRect/>
            </a:stretch>
          </p:blipFill>
          <p:spPr>
            <a:xfrm>
              <a:off x="7396902" y="3388162"/>
              <a:ext cx="640080" cy="640080"/>
            </a:xfrm>
            <a:prstGeom prst="rect">
              <a:avLst/>
            </a:prstGeom>
          </p:spPr>
        </p:pic>
      </p:grpSp>
      <p:grpSp>
        <p:nvGrpSpPr>
          <p:cNvPr id="25" name="Group 24">
            <a:extLst>
              <a:ext uri="{FF2B5EF4-FFF2-40B4-BE49-F238E27FC236}">
                <a16:creationId xmlns:a16="http://schemas.microsoft.com/office/drawing/2014/main" id="{321542F6-5B62-48EF-D0B3-A2DE55815A83}"/>
              </a:ext>
            </a:extLst>
          </p:cNvPr>
          <p:cNvGrpSpPr/>
          <p:nvPr/>
        </p:nvGrpSpPr>
        <p:grpSpPr>
          <a:xfrm>
            <a:off x="1945299" y="2352054"/>
            <a:ext cx="1615188" cy="3730226"/>
            <a:chOff x="1945299" y="2352054"/>
            <a:chExt cx="1615188" cy="3730226"/>
          </a:xfrm>
        </p:grpSpPr>
        <p:sp>
          <p:nvSpPr>
            <p:cNvPr id="19" name="Freeform 6">
              <a:extLst>
                <a:ext uri="{FF2B5EF4-FFF2-40B4-BE49-F238E27FC236}">
                  <a16:creationId xmlns:a16="http://schemas.microsoft.com/office/drawing/2014/main" id="{AE697503-103D-67B9-7B81-F6CA63738D99}"/>
                </a:ext>
              </a:extLst>
            </p:cNvPr>
            <p:cNvSpPr>
              <a:spLocks/>
            </p:cNvSpPr>
            <p:nvPr/>
          </p:nvSpPr>
          <p:spPr bwMode="auto">
            <a:xfrm rot="5400000">
              <a:off x="2389207" y="1986294"/>
              <a:ext cx="640080" cy="1371600"/>
            </a:xfrm>
            <a:custGeom>
              <a:avLst/>
              <a:gdLst>
                <a:gd name="T0" fmla="*/ 431 w 431"/>
                <a:gd name="T1" fmla="*/ 136 h 299"/>
                <a:gd name="T2" fmla="*/ 398 w 431"/>
                <a:gd name="T3" fmla="*/ 136 h 299"/>
                <a:gd name="T4" fmla="*/ 235 w 431"/>
                <a:gd name="T5" fmla="*/ 9 h 299"/>
                <a:gd name="T6" fmla="*/ 0 w 431"/>
                <a:gd name="T7" fmla="*/ 9 h 299"/>
                <a:gd name="T8" fmla="*/ 0 w 431"/>
                <a:gd name="T9" fmla="*/ 299 h 299"/>
                <a:gd name="T10" fmla="*/ 249 w 431"/>
                <a:gd name="T11" fmla="*/ 299 h 299"/>
                <a:gd name="T12" fmla="*/ 427 w 431"/>
                <a:gd name="T13" fmla="*/ 160 h 299"/>
                <a:gd name="T14" fmla="*/ 431 w 431"/>
                <a:gd name="T15" fmla="*/ 136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299">
                  <a:moveTo>
                    <a:pt x="431" y="136"/>
                  </a:moveTo>
                  <a:cubicBezTo>
                    <a:pt x="431" y="136"/>
                    <a:pt x="419" y="157"/>
                    <a:pt x="398" y="136"/>
                  </a:cubicBezTo>
                  <a:cubicBezTo>
                    <a:pt x="398" y="136"/>
                    <a:pt x="307" y="0"/>
                    <a:pt x="235" y="9"/>
                  </a:cubicBezTo>
                  <a:cubicBezTo>
                    <a:pt x="0" y="9"/>
                    <a:pt x="0" y="9"/>
                    <a:pt x="0" y="9"/>
                  </a:cubicBezTo>
                  <a:cubicBezTo>
                    <a:pt x="0" y="299"/>
                    <a:pt x="0" y="299"/>
                    <a:pt x="0" y="299"/>
                  </a:cubicBezTo>
                  <a:cubicBezTo>
                    <a:pt x="249" y="299"/>
                    <a:pt x="249" y="299"/>
                    <a:pt x="249" y="299"/>
                  </a:cubicBezTo>
                  <a:cubicBezTo>
                    <a:pt x="249" y="299"/>
                    <a:pt x="327" y="294"/>
                    <a:pt x="427" y="160"/>
                  </a:cubicBezTo>
                  <a:cubicBezTo>
                    <a:pt x="431" y="136"/>
                    <a:pt x="431" y="136"/>
                    <a:pt x="431" y="136"/>
                  </a:cubicBezTo>
                </a:path>
              </a:pathLst>
            </a:custGeom>
            <a:solidFill>
              <a:srgbClr val="D8E7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20" name="Freeform 33">
              <a:extLst>
                <a:ext uri="{FF2B5EF4-FFF2-40B4-BE49-F238E27FC236}">
                  <a16:creationId xmlns:a16="http://schemas.microsoft.com/office/drawing/2014/main" id="{3DDD75E8-12E7-4D48-C946-A824DF6B8037}"/>
                </a:ext>
              </a:extLst>
            </p:cNvPr>
            <p:cNvSpPr>
              <a:spLocks/>
            </p:cNvSpPr>
            <p:nvPr/>
          </p:nvSpPr>
          <p:spPr bwMode="auto">
            <a:xfrm rot="5400000">
              <a:off x="1024739" y="3790121"/>
              <a:ext cx="3212719" cy="1371600"/>
            </a:xfrm>
            <a:custGeom>
              <a:avLst/>
              <a:gdLst>
                <a:gd name="connsiteX0" fmla="*/ 1098441 w 7756799"/>
                <a:gd name="connsiteY0" fmla="*/ 173 h 1008229"/>
                <a:gd name="connsiteX1" fmla="*/ 1117687 w 7756799"/>
                <a:gd name="connsiteY1" fmla="*/ 328 h 1008229"/>
                <a:gd name="connsiteX2" fmla="*/ 3736678 w 7756799"/>
                <a:gd name="connsiteY2" fmla="*/ 328 h 1008229"/>
                <a:gd name="connsiteX3" fmla="*/ 3826773 w 7756799"/>
                <a:gd name="connsiteY3" fmla="*/ 328 h 1008229"/>
                <a:gd name="connsiteX4" fmla="*/ 3828156 w 7756799"/>
                <a:gd name="connsiteY4" fmla="*/ 173 h 1008229"/>
                <a:gd name="connsiteX5" fmla="*/ 3847402 w 7756799"/>
                <a:gd name="connsiteY5" fmla="*/ 328 h 1008229"/>
                <a:gd name="connsiteX6" fmla="*/ 3855037 w 7756799"/>
                <a:gd name="connsiteY6" fmla="*/ 328 h 1008229"/>
                <a:gd name="connsiteX7" fmla="*/ 3908486 w 7756799"/>
                <a:gd name="connsiteY7" fmla="*/ 328 h 1008229"/>
                <a:gd name="connsiteX8" fmla="*/ 4053561 w 7756799"/>
                <a:gd name="connsiteY8" fmla="*/ 328 h 1008229"/>
                <a:gd name="connsiteX9" fmla="*/ 4336077 w 7756799"/>
                <a:gd name="connsiteY9" fmla="*/ 328 h 1008229"/>
                <a:gd name="connsiteX10" fmla="*/ 4338931 w 7756799"/>
                <a:gd name="connsiteY10" fmla="*/ 328 h 1008229"/>
                <a:gd name="connsiteX11" fmla="*/ 4801845 w 7756799"/>
                <a:gd name="connsiteY11" fmla="*/ 328 h 1008229"/>
                <a:gd name="connsiteX12" fmla="*/ 5027084 w 7756799"/>
                <a:gd name="connsiteY12" fmla="*/ 328 h 1008229"/>
                <a:gd name="connsiteX13" fmla="*/ 5117765 w 7756799"/>
                <a:gd name="connsiteY13" fmla="*/ 328 h 1008229"/>
                <a:gd name="connsiteX14" fmla="*/ 7756799 w 7756799"/>
                <a:gd name="connsiteY14" fmla="*/ 328 h 1008229"/>
                <a:gd name="connsiteX15" fmla="*/ 7756799 w 7756799"/>
                <a:gd name="connsiteY15" fmla="*/ 1007174 h 1008229"/>
                <a:gd name="connsiteX16" fmla="*/ 5238539 w 7756799"/>
                <a:gd name="connsiteY16" fmla="*/ 1007174 h 1008229"/>
                <a:gd name="connsiteX17" fmla="*/ 5027084 w 7756799"/>
                <a:gd name="connsiteY17" fmla="*/ 1007174 h 1008229"/>
                <a:gd name="connsiteX18" fmla="*/ 4828854 w 7756799"/>
                <a:gd name="connsiteY18" fmla="*/ 1007174 h 1008229"/>
                <a:gd name="connsiteX19" fmla="*/ 4659449 w 7756799"/>
                <a:gd name="connsiteY19" fmla="*/ 1007174 h 1008229"/>
                <a:gd name="connsiteX20" fmla="*/ 4557205 w 7756799"/>
                <a:gd name="connsiteY20" fmla="*/ 1007174 h 1008229"/>
                <a:gd name="connsiteX21" fmla="*/ 4109351 w 7756799"/>
                <a:gd name="connsiteY21" fmla="*/ 1007174 h 1008229"/>
                <a:gd name="connsiteX22" fmla="*/ 3997763 w 7756799"/>
                <a:gd name="connsiteY22" fmla="*/ 1007174 h 1008229"/>
                <a:gd name="connsiteX23" fmla="*/ 3805581 w 7756799"/>
                <a:gd name="connsiteY23" fmla="*/ 1007174 h 1008229"/>
                <a:gd name="connsiteX24" fmla="*/ 1268048 w 7756799"/>
                <a:gd name="connsiteY24" fmla="*/ 1007174 h 1008229"/>
                <a:gd name="connsiteX25" fmla="*/ 370892 w 7756799"/>
                <a:gd name="connsiteY25" fmla="*/ 595774 h 1008229"/>
                <a:gd name="connsiteX26" fmla="*/ 0 w 7756799"/>
                <a:gd name="connsiteY26" fmla="*/ 754560 h 1008229"/>
                <a:gd name="connsiteX27" fmla="*/ 1098441 w 7756799"/>
                <a:gd name="connsiteY27" fmla="*/ 173 h 10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56799" h="1008229">
                  <a:moveTo>
                    <a:pt x="1098441" y="173"/>
                  </a:moveTo>
                  <a:cubicBezTo>
                    <a:pt x="1111187" y="-292"/>
                    <a:pt x="1117687" y="328"/>
                    <a:pt x="1117687" y="328"/>
                  </a:cubicBezTo>
                  <a:cubicBezTo>
                    <a:pt x="1117687" y="328"/>
                    <a:pt x="1117687" y="328"/>
                    <a:pt x="3736678" y="328"/>
                  </a:cubicBezTo>
                  <a:lnTo>
                    <a:pt x="3826773" y="328"/>
                  </a:lnTo>
                  <a:lnTo>
                    <a:pt x="3828156" y="173"/>
                  </a:lnTo>
                  <a:cubicBezTo>
                    <a:pt x="3840902" y="-292"/>
                    <a:pt x="3847402" y="328"/>
                    <a:pt x="3847402" y="328"/>
                  </a:cubicBezTo>
                  <a:lnTo>
                    <a:pt x="3855037" y="328"/>
                  </a:lnTo>
                  <a:lnTo>
                    <a:pt x="3908486" y="328"/>
                  </a:lnTo>
                  <a:lnTo>
                    <a:pt x="4053561" y="328"/>
                  </a:lnTo>
                  <a:lnTo>
                    <a:pt x="4336077" y="328"/>
                  </a:lnTo>
                  <a:lnTo>
                    <a:pt x="4338931" y="328"/>
                  </a:lnTo>
                  <a:lnTo>
                    <a:pt x="4801845" y="328"/>
                  </a:lnTo>
                  <a:lnTo>
                    <a:pt x="5027084" y="328"/>
                  </a:lnTo>
                  <a:lnTo>
                    <a:pt x="5117765" y="328"/>
                  </a:lnTo>
                  <a:cubicBezTo>
                    <a:pt x="5695203" y="328"/>
                    <a:pt x="6535112" y="328"/>
                    <a:pt x="7756799" y="328"/>
                  </a:cubicBezTo>
                  <a:cubicBezTo>
                    <a:pt x="7756799" y="328"/>
                    <a:pt x="7756799" y="328"/>
                    <a:pt x="7756799" y="1007174"/>
                  </a:cubicBezTo>
                  <a:cubicBezTo>
                    <a:pt x="7756799" y="1007174"/>
                    <a:pt x="7756799" y="1007174"/>
                    <a:pt x="5238539" y="1007174"/>
                  </a:cubicBezTo>
                  <a:lnTo>
                    <a:pt x="5027084" y="1007174"/>
                  </a:lnTo>
                  <a:cubicBezTo>
                    <a:pt x="5027084" y="1007174"/>
                    <a:pt x="5027084" y="1007174"/>
                    <a:pt x="4828854" y="1007174"/>
                  </a:cubicBezTo>
                  <a:lnTo>
                    <a:pt x="4659449" y="1007174"/>
                  </a:lnTo>
                  <a:lnTo>
                    <a:pt x="4557205" y="1007174"/>
                  </a:lnTo>
                  <a:cubicBezTo>
                    <a:pt x="4439735" y="1007174"/>
                    <a:pt x="4292898" y="1007174"/>
                    <a:pt x="4109351" y="1007174"/>
                  </a:cubicBezTo>
                  <a:lnTo>
                    <a:pt x="3997763" y="1007174"/>
                  </a:lnTo>
                  <a:lnTo>
                    <a:pt x="3805581" y="1007174"/>
                  </a:lnTo>
                  <a:cubicBezTo>
                    <a:pt x="3250352" y="1007174"/>
                    <a:pt x="2442747" y="1007174"/>
                    <a:pt x="1268048" y="1007174"/>
                  </a:cubicBezTo>
                  <a:cubicBezTo>
                    <a:pt x="771856" y="1032435"/>
                    <a:pt x="370892" y="595774"/>
                    <a:pt x="370892" y="595774"/>
                  </a:cubicBezTo>
                  <a:lnTo>
                    <a:pt x="0" y="754560"/>
                  </a:lnTo>
                  <a:cubicBezTo>
                    <a:pt x="613976" y="59872"/>
                    <a:pt x="1009223" y="3429"/>
                    <a:pt x="1098441" y="173"/>
                  </a:cubicBez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660143F9-A84B-7707-C403-2984C719A01A}"/>
                </a:ext>
              </a:extLst>
            </p:cNvPr>
            <p:cNvSpPr txBox="1"/>
            <p:nvPr/>
          </p:nvSpPr>
          <p:spPr>
            <a:xfrm>
              <a:off x="1962915" y="2472098"/>
              <a:ext cx="159757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a:ea typeface="+mn-ea"/>
                  <a:cs typeface="+mn-cs"/>
                </a:rPr>
                <a:t>REQUIREMENTS</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6B71EE5E-64E6-B4DD-0D22-6F0D3F3EC81F}"/>
                </a:ext>
              </a:extLst>
            </p:cNvPr>
            <p:cNvPicPr>
              <a:picLocks noChangeAspect="1"/>
            </p:cNvPicPr>
            <p:nvPr/>
          </p:nvPicPr>
          <p:blipFill>
            <a:blip r:embed="rId5"/>
            <a:stretch>
              <a:fillRect/>
            </a:stretch>
          </p:blipFill>
          <p:spPr>
            <a:xfrm>
              <a:off x="2153176" y="4792360"/>
              <a:ext cx="413300" cy="457200"/>
            </a:xfrm>
            <a:prstGeom prst="rect">
              <a:avLst/>
            </a:prstGeom>
            <a:effectLst/>
          </p:spPr>
        </p:pic>
        <p:pic>
          <p:nvPicPr>
            <p:cNvPr id="27" name="Picture 26">
              <a:extLst>
                <a:ext uri="{FF2B5EF4-FFF2-40B4-BE49-F238E27FC236}">
                  <a16:creationId xmlns:a16="http://schemas.microsoft.com/office/drawing/2014/main" id="{19220CE6-2A13-2F57-A13F-F884ECC75CEB}"/>
                </a:ext>
              </a:extLst>
            </p:cNvPr>
            <p:cNvPicPr>
              <a:picLocks noChangeAspect="1"/>
            </p:cNvPicPr>
            <p:nvPr/>
          </p:nvPicPr>
          <p:blipFill>
            <a:blip r:embed="rId6"/>
            <a:stretch>
              <a:fillRect/>
            </a:stretch>
          </p:blipFill>
          <p:spPr>
            <a:xfrm>
              <a:off x="2717675" y="4745586"/>
              <a:ext cx="366010" cy="457200"/>
            </a:xfrm>
            <a:prstGeom prst="rect">
              <a:avLst/>
            </a:prstGeom>
            <a:effectLst/>
          </p:spPr>
        </p:pic>
        <p:pic>
          <p:nvPicPr>
            <p:cNvPr id="28" name="Picture 2" descr="File format, extension, text, txt file, data file, text file, document icon  - Download">
              <a:extLst>
                <a:ext uri="{FF2B5EF4-FFF2-40B4-BE49-F238E27FC236}">
                  <a16:creationId xmlns:a16="http://schemas.microsoft.com/office/drawing/2014/main" id="{5244CFCC-315C-D61D-DE06-F4FFB97375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7332" y="5393513"/>
              <a:ext cx="497360" cy="4572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 name="Picture 4" descr="Sent Email Icons - Download Free Vector Icons | Noun Project">
              <a:extLst>
                <a:ext uri="{FF2B5EF4-FFF2-40B4-BE49-F238E27FC236}">
                  <a16:creationId xmlns:a16="http://schemas.microsoft.com/office/drawing/2014/main" id="{9EF37936-BBF6-5463-89CF-FEDCF3F3746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4673" y="5380557"/>
              <a:ext cx="497360" cy="4572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588E4CEB-8A2E-DD9D-94F2-94AFA6CF634E}"/>
                </a:ext>
              </a:extLst>
            </p:cNvPr>
            <p:cNvSpPr/>
            <p:nvPr/>
          </p:nvSpPr>
          <p:spPr>
            <a:xfrm>
              <a:off x="2050230" y="4368724"/>
              <a:ext cx="1147312" cy="1569802"/>
            </a:xfrm>
            <a:prstGeom prst="roundRect">
              <a:avLst/>
            </a:prstGeom>
            <a:noFill/>
            <a:ln w="38100" cap="flat" cmpd="sng" algn="ctr">
              <a:solidFill>
                <a:srgbClr val="4472C4">
                  <a:shade val="50000"/>
                  <a:alpha val="84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977202D4-CAFB-733A-5688-2B4469A589E5}"/>
                </a:ext>
              </a:extLst>
            </p:cNvPr>
            <p:cNvSpPr txBox="1"/>
            <p:nvPr/>
          </p:nvSpPr>
          <p:spPr>
            <a:xfrm>
              <a:off x="2143543" y="4368724"/>
              <a:ext cx="997549" cy="307777"/>
            </a:xfrm>
            <a:prstGeom prst="rect">
              <a:avLst/>
            </a:prstGeom>
            <a:noFill/>
            <a:ln>
              <a:noFill/>
            </a:ln>
            <a:effectLst/>
            <a:scene3d>
              <a:camera prst="orthographicFront">
                <a:rot lat="0" lon="0" rev="0"/>
              </a:camera>
              <a:lightRig rig="glow" dir="t">
                <a:rot lat="0" lon="0" rev="4800000"/>
              </a:lightRig>
            </a:scene3d>
            <a:sp3d prstMaterial="matte">
              <a:bevelT w="127000" h="63500"/>
            </a:sp3d>
          </p:spPr>
          <p:txBody>
            <a:bodyPr wrap="square" rtlCol="0" anchor="ctr">
              <a:spAutoFit/>
            </a:bodyPr>
            <a:lstStyle>
              <a:defPPr>
                <a:defRPr lang="en-US"/>
              </a:defPPr>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panose="020F0502020204030204"/>
                  <a:ea typeface="+mn-ea"/>
                  <a:cs typeface="+mn-cs"/>
                </a:rPr>
                <a:t>Sources</a:t>
              </a:r>
            </a:p>
          </p:txBody>
        </p:sp>
        <p:pic>
          <p:nvPicPr>
            <p:cNvPr id="33" name="Picture 32">
              <a:extLst>
                <a:ext uri="{FF2B5EF4-FFF2-40B4-BE49-F238E27FC236}">
                  <a16:creationId xmlns:a16="http://schemas.microsoft.com/office/drawing/2014/main" id="{7CFA75D8-EFF9-7EBF-4AFD-0361E5A6B752}"/>
                </a:ext>
              </a:extLst>
            </p:cNvPr>
            <p:cNvPicPr>
              <a:picLocks noChangeAspect="1"/>
            </p:cNvPicPr>
            <p:nvPr/>
          </p:nvPicPr>
          <p:blipFill>
            <a:blip r:embed="rId9"/>
            <a:stretch>
              <a:fillRect/>
            </a:stretch>
          </p:blipFill>
          <p:spPr>
            <a:xfrm>
              <a:off x="2249936" y="3341984"/>
              <a:ext cx="731520" cy="731520"/>
            </a:xfrm>
            <a:prstGeom prst="rect">
              <a:avLst/>
            </a:prstGeom>
          </p:spPr>
        </p:pic>
        <p:sp>
          <p:nvSpPr>
            <p:cNvPr id="6248" name="Isosceles Triangle 6247">
              <a:extLst>
                <a:ext uri="{FF2B5EF4-FFF2-40B4-BE49-F238E27FC236}">
                  <a16:creationId xmlns:a16="http://schemas.microsoft.com/office/drawing/2014/main" id="{9410E512-9708-9F78-C964-2137FD344A2B}"/>
                </a:ext>
              </a:extLst>
            </p:cNvPr>
            <p:cNvSpPr/>
            <p:nvPr/>
          </p:nvSpPr>
          <p:spPr>
            <a:xfrm rot="5400000">
              <a:off x="2730310" y="4642059"/>
              <a:ext cx="1463040" cy="182880"/>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9DAE1B17-0C91-C174-82F1-42D6AA98003B}"/>
              </a:ext>
            </a:extLst>
          </p:cNvPr>
          <p:cNvGrpSpPr/>
          <p:nvPr/>
        </p:nvGrpSpPr>
        <p:grpSpPr>
          <a:xfrm>
            <a:off x="3560487" y="2352054"/>
            <a:ext cx="1672274" cy="3757339"/>
            <a:chOff x="3560487" y="2352054"/>
            <a:chExt cx="1672274" cy="3757339"/>
          </a:xfrm>
        </p:grpSpPr>
        <p:sp>
          <p:nvSpPr>
            <p:cNvPr id="23" name="Freeform 6">
              <a:extLst>
                <a:ext uri="{FF2B5EF4-FFF2-40B4-BE49-F238E27FC236}">
                  <a16:creationId xmlns:a16="http://schemas.microsoft.com/office/drawing/2014/main" id="{4929649D-D420-10B9-DE93-1A093A3561C9}"/>
                </a:ext>
              </a:extLst>
            </p:cNvPr>
            <p:cNvSpPr>
              <a:spLocks/>
            </p:cNvSpPr>
            <p:nvPr/>
          </p:nvSpPr>
          <p:spPr bwMode="auto">
            <a:xfrm rot="5400000">
              <a:off x="3991765" y="1986294"/>
              <a:ext cx="640080" cy="1371600"/>
            </a:xfrm>
            <a:custGeom>
              <a:avLst/>
              <a:gdLst>
                <a:gd name="T0" fmla="*/ 431 w 431"/>
                <a:gd name="T1" fmla="*/ 136 h 299"/>
                <a:gd name="T2" fmla="*/ 398 w 431"/>
                <a:gd name="T3" fmla="*/ 136 h 299"/>
                <a:gd name="T4" fmla="*/ 235 w 431"/>
                <a:gd name="T5" fmla="*/ 9 h 299"/>
                <a:gd name="T6" fmla="*/ 0 w 431"/>
                <a:gd name="T7" fmla="*/ 9 h 299"/>
                <a:gd name="T8" fmla="*/ 0 w 431"/>
                <a:gd name="T9" fmla="*/ 299 h 299"/>
                <a:gd name="T10" fmla="*/ 249 w 431"/>
                <a:gd name="T11" fmla="*/ 299 h 299"/>
                <a:gd name="T12" fmla="*/ 427 w 431"/>
                <a:gd name="T13" fmla="*/ 160 h 299"/>
                <a:gd name="T14" fmla="*/ 431 w 431"/>
                <a:gd name="T15" fmla="*/ 136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299">
                  <a:moveTo>
                    <a:pt x="431" y="136"/>
                  </a:moveTo>
                  <a:cubicBezTo>
                    <a:pt x="431" y="136"/>
                    <a:pt x="419" y="157"/>
                    <a:pt x="398" y="136"/>
                  </a:cubicBezTo>
                  <a:cubicBezTo>
                    <a:pt x="398" y="136"/>
                    <a:pt x="307" y="0"/>
                    <a:pt x="235" y="9"/>
                  </a:cubicBezTo>
                  <a:cubicBezTo>
                    <a:pt x="0" y="9"/>
                    <a:pt x="0" y="9"/>
                    <a:pt x="0" y="9"/>
                  </a:cubicBezTo>
                  <a:cubicBezTo>
                    <a:pt x="0" y="299"/>
                    <a:pt x="0" y="299"/>
                    <a:pt x="0" y="299"/>
                  </a:cubicBezTo>
                  <a:cubicBezTo>
                    <a:pt x="249" y="299"/>
                    <a:pt x="249" y="299"/>
                    <a:pt x="249" y="299"/>
                  </a:cubicBezTo>
                  <a:cubicBezTo>
                    <a:pt x="249" y="299"/>
                    <a:pt x="327" y="294"/>
                    <a:pt x="427" y="160"/>
                  </a:cubicBezTo>
                  <a:cubicBezTo>
                    <a:pt x="431" y="136"/>
                    <a:pt x="431" y="136"/>
                    <a:pt x="431" y="136"/>
                  </a:cubicBezTo>
                </a:path>
              </a:pathLst>
            </a:custGeom>
            <a:solidFill>
              <a:srgbClr val="F4E0C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D6E71"/>
                </a:solidFill>
                <a:effectLst/>
                <a:uLnTx/>
                <a:uFillTx/>
                <a:latin typeface="Calibri" panose="020F0502020204030204"/>
                <a:ea typeface="+mn-ea"/>
                <a:cs typeface="+mn-cs"/>
              </a:endParaRPr>
            </a:p>
          </p:txBody>
        </p:sp>
        <p:sp>
          <p:nvSpPr>
            <p:cNvPr id="24" name="Freeform 29">
              <a:extLst>
                <a:ext uri="{FF2B5EF4-FFF2-40B4-BE49-F238E27FC236}">
                  <a16:creationId xmlns:a16="http://schemas.microsoft.com/office/drawing/2014/main" id="{2BB00A7D-AA6F-7962-32F1-648996A5C65B}"/>
                </a:ext>
              </a:extLst>
            </p:cNvPr>
            <p:cNvSpPr>
              <a:spLocks/>
            </p:cNvSpPr>
            <p:nvPr/>
          </p:nvSpPr>
          <p:spPr bwMode="auto">
            <a:xfrm rot="5400000">
              <a:off x="2686567" y="3812164"/>
              <a:ext cx="3222859" cy="1371600"/>
            </a:xfrm>
            <a:custGeom>
              <a:avLst/>
              <a:gdLst>
                <a:gd name="connsiteX0" fmla="*/ 1103794 w 7781294"/>
                <a:gd name="connsiteY0" fmla="*/ 194 h 1132480"/>
                <a:gd name="connsiteX1" fmla="*/ 1123133 w 7781294"/>
                <a:gd name="connsiteY1" fmla="*/ 369 h 1132480"/>
                <a:gd name="connsiteX2" fmla="*/ 3754885 w 7781294"/>
                <a:gd name="connsiteY2" fmla="*/ 369 h 1132480"/>
                <a:gd name="connsiteX3" fmla="*/ 3832119 w 7781294"/>
                <a:gd name="connsiteY3" fmla="*/ 369 h 1132480"/>
                <a:gd name="connsiteX4" fmla="*/ 3833509 w 7781294"/>
                <a:gd name="connsiteY4" fmla="*/ 194 h 1132480"/>
                <a:gd name="connsiteX5" fmla="*/ 3852848 w 7781294"/>
                <a:gd name="connsiteY5" fmla="*/ 369 h 1132480"/>
                <a:gd name="connsiteX6" fmla="*/ 3860521 w 7781294"/>
                <a:gd name="connsiteY6" fmla="*/ 369 h 1132480"/>
                <a:gd name="connsiteX7" fmla="*/ 3914230 w 7781294"/>
                <a:gd name="connsiteY7" fmla="*/ 369 h 1132480"/>
                <a:gd name="connsiteX8" fmla="*/ 4060013 w 7781294"/>
                <a:gd name="connsiteY8" fmla="*/ 369 h 1132480"/>
                <a:gd name="connsiteX9" fmla="*/ 4343904 w 7781294"/>
                <a:gd name="connsiteY9" fmla="*/ 369 h 1132480"/>
                <a:gd name="connsiteX10" fmla="*/ 4360073 w 7781294"/>
                <a:gd name="connsiteY10" fmla="*/ 369 h 1132480"/>
                <a:gd name="connsiteX11" fmla="*/ 4552027 w 7781294"/>
                <a:gd name="connsiteY11" fmla="*/ 369 h 1132480"/>
                <a:gd name="connsiteX12" fmla="*/ 4811942 w 7781294"/>
                <a:gd name="connsiteY12" fmla="*/ 369 h 1132480"/>
                <a:gd name="connsiteX13" fmla="*/ 5051579 w 7781294"/>
                <a:gd name="connsiteY13" fmla="*/ 369 h 1132480"/>
                <a:gd name="connsiteX14" fmla="*/ 5129401 w 7781294"/>
                <a:gd name="connsiteY14" fmla="*/ 369 h 1132480"/>
                <a:gd name="connsiteX15" fmla="*/ 7781294 w 7781294"/>
                <a:gd name="connsiteY15" fmla="*/ 369 h 1132480"/>
                <a:gd name="connsiteX16" fmla="*/ 7781294 w 7781294"/>
                <a:gd name="connsiteY16" fmla="*/ 1131295 h 1132480"/>
                <a:gd name="connsiteX17" fmla="*/ 5250764 w 7781294"/>
                <a:gd name="connsiteY17" fmla="*/ 1131295 h 1132480"/>
                <a:gd name="connsiteX18" fmla="*/ 5051579 w 7781294"/>
                <a:gd name="connsiteY18" fmla="*/ 1131295 h 1132480"/>
                <a:gd name="connsiteX19" fmla="*/ 4852383 w 7781294"/>
                <a:gd name="connsiteY19" fmla="*/ 1131295 h 1132480"/>
                <a:gd name="connsiteX20" fmla="*/ 4668852 w 7781294"/>
                <a:gd name="connsiteY20" fmla="*/ 1131295 h 1132480"/>
                <a:gd name="connsiteX21" fmla="*/ 4579410 w 7781294"/>
                <a:gd name="connsiteY21" fmla="*/ 1131295 h 1132480"/>
                <a:gd name="connsiteX22" fmla="*/ 4129374 w 7781294"/>
                <a:gd name="connsiteY22" fmla="*/ 1131295 h 1132480"/>
                <a:gd name="connsiteX23" fmla="*/ 4003942 w 7781294"/>
                <a:gd name="connsiteY23" fmla="*/ 1131295 h 1132480"/>
                <a:gd name="connsiteX24" fmla="*/ 3824124 w 7781294"/>
                <a:gd name="connsiteY24" fmla="*/ 1131295 h 1132480"/>
                <a:gd name="connsiteX25" fmla="*/ 1274227 w 7781294"/>
                <a:gd name="connsiteY25" fmla="*/ 1131295 h 1132480"/>
                <a:gd name="connsiteX26" fmla="*/ 372699 w 7781294"/>
                <a:gd name="connsiteY26" fmla="*/ 669196 h 1132480"/>
                <a:gd name="connsiteX27" fmla="*/ 0 w 7781294"/>
                <a:gd name="connsiteY27" fmla="*/ 847550 h 1132480"/>
                <a:gd name="connsiteX28" fmla="*/ 1103794 w 7781294"/>
                <a:gd name="connsiteY28" fmla="*/ 194 h 113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81294" h="1132480">
                  <a:moveTo>
                    <a:pt x="1103794" y="194"/>
                  </a:moveTo>
                  <a:cubicBezTo>
                    <a:pt x="1116601" y="-328"/>
                    <a:pt x="1123133" y="369"/>
                    <a:pt x="1123133" y="369"/>
                  </a:cubicBezTo>
                  <a:cubicBezTo>
                    <a:pt x="1123133" y="369"/>
                    <a:pt x="1123133" y="369"/>
                    <a:pt x="3754885" y="369"/>
                  </a:cubicBezTo>
                  <a:lnTo>
                    <a:pt x="3832119" y="369"/>
                  </a:lnTo>
                  <a:lnTo>
                    <a:pt x="3833509" y="194"/>
                  </a:lnTo>
                  <a:cubicBezTo>
                    <a:pt x="3846317" y="-328"/>
                    <a:pt x="3852848" y="369"/>
                    <a:pt x="3852848" y="369"/>
                  </a:cubicBezTo>
                  <a:lnTo>
                    <a:pt x="3860521" y="369"/>
                  </a:lnTo>
                  <a:lnTo>
                    <a:pt x="3914230" y="369"/>
                  </a:lnTo>
                  <a:lnTo>
                    <a:pt x="4060013" y="369"/>
                  </a:lnTo>
                  <a:lnTo>
                    <a:pt x="4343904" y="369"/>
                  </a:lnTo>
                  <a:lnTo>
                    <a:pt x="4360073" y="369"/>
                  </a:lnTo>
                  <a:lnTo>
                    <a:pt x="4552027" y="369"/>
                  </a:lnTo>
                  <a:lnTo>
                    <a:pt x="4811942" y="369"/>
                  </a:lnTo>
                  <a:lnTo>
                    <a:pt x="5051579" y="369"/>
                  </a:lnTo>
                  <a:lnTo>
                    <a:pt x="5129401" y="369"/>
                  </a:lnTo>
                  <a:cubicBezTo>
                    <a:pt x="5709653" y="369"/>
                    <a:pt x="6553655" y="369"/>
                    <a:pt x="7781294" y="369"/>
                  </a:cubicBezTo>
                  <a:cubicBezTo>
                    <a:pt x="7781294" y="369"/>
                    <a:pt x="7781294" y="369"/>
                    <a:pt x="7781294" y="1131295"/>
                  </a:cubicBezTo>
                  <a:cubicBezTo>
                    <a:pt x="7781294" y="1131295"/>
                    <a:pt x="7781294" y="1131295"/>
                    <a:pt x="5250764" y="1131295"/>
                  </a:cubicBezTo>
                  <a:lnTo>
                    <a:pt x="5051579" y="1131295"/>
                  </a:lnTo>
                  <a:cubicBezTo>
                    <a:pt x="5051579" y="1131295"/>
                    <a:pt x="5051579" y="1131295"/>
                    <a:pt x="4852383" y="1131295"/>
                  </a:cubicBezTo>
                  <a:lnTo>
                    <a:pt x="4668852" y="1131295"/>
                  </a:lnTo>
                  <a:lnTo>
                    <a:pt x="4579410" y="1131295"/>
                  </a:lnTo>
                  <a:cubicBezTo>
                    <a:pt x="4461368" y="1131295"/>
                    <a:pt x="4313815" y="1131295"/>
                    <a:pt x="4129374" y="1131295"/>
                  </a:cubicBezTo>
                  <a:lnTo>
                    <a:pt x="4003942" y="1131295"/>
                  </a:lnTo>
                  <a:lnTo>
                    <a:pt x="3824124" y="1131295"/>
                  </a:lnTo>
                  <a:cubicBezTo>
                    <a:pt x="3266190" y="1131295"/>
                    <a:pt x="2454650" y="1131295"/>
                    <a:pt x="1274227" y="1131295"/>
                  </a:cubicBezTo>
                  <a:cubicBezTo>
                    <a:pt x="775617" y="1159669"/>
                    <a:pt x="372699" y="669196"/>
                    <a:pt x="372699" y="669196"/>
                  </a:cubicBezTo>
                  <a:lnTo>
                    <a:pt x="0" y="847550"/>
                  </a:lnTo>
                  <a:cubicBezTo>
                    <a:pt x="616968" y="67251"/>
                    <a:pt x="1014141" y="3852"/>
                    <a:pt x="1103794" y="194"/>
                  </a:cubicBezTo>
                  <a:close/>
                </a:path>
              </a:pathLst>
            </a:custGeom>
            <a:solidFill>
              <a:schemeClr val="accent4">
                <a:lumMod val="40000"/>
                <a:lumOff val="6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D6E71"/>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AD4621C-212E-6794-A61A-F3B60F947C10}"/>
                </a:ext>
              </a:extLst>
            </p:cNvPr>
            <p:cNvSpPr txBox="1"/>
            <p:nvPr/>
          </p:nvSpPr>
          <p:spPr>
            <a:xfrm>
              <a:off x="3560487" y="2472098"/>
              <a:ext cx="159757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a:ea typeface="+mn-ea"/>
                  <a:cs typeface="+mn-cs"/>
                </a:rPr>
                <a:t>AI/ML MODELS</a:t>
              </a:r>
            </a:p>
          </p:txBody>
        </p:sp>
        <p:pic>
          <p:nvPicPr>
            <p:cNvPr id="45" name="Picture 44">
              <a:extLst>
                <a:ext uri="{FF2B5EF4-FFF2-40B4-BE49-F238E27FC236}">
                  <a16:creationId xmlns:a16="http://schemas.microsoft.com/office/drawing/2014/main" id="{F3CB4202-2E00-9182-4BA6-0B6B95D43656}"/>
                </a:ext>
              </a:extLst>
            </p:cNvPr>
            <p:cNvPicPr>
              <a:picLocks noChangeAspect="1"/>
            </p:cNvPicPr>
            <p:nvPr/>
          </p:nvPicPr>
          <p:blipFill>
            <a:blip r:embed="rId10"/>
            <a:stretch>
              <a:fillRect/>
            </a:stretch>
          </p:blipFill>
          <p:spPr>
            <a:xfrm>
              <a:off x="3926069" y="3493340"/>
              <a:ext cx="731520" cy="731520"/>
            </a:xfrm>
            <a:prstGeom prst="rect">
              <a:avLst/>
            </a:prstGeom>
          </p:spPr>
        </p:pic>
        <p:grpSp>
          <p:nvGrpSpPr>
            <p:cNvPr id="47" name="Group 46">
              <a:extLst>
                <a:ext uri="{FF2B5EF4-FFF2-40B4-BE49-F238E27FC236}">
                  <a16:creationId xmlns:a16="http://schemas.microsoft.com/office/drawing/2014/main" id="{3F7F7CD3-6A50-E212-DA48-EE7DCDBD2896}"/>
                </a:ext>
              </a:extLst>
            </p:cNvPr>
            <p:cNvGrpSpPr/>
            <p:nvPr/>
          </p:nvGrpSpPr>
          <p:grpSpPr>
            <a:xfrm>
              <a:off x="3695601" y="3334504"/>
              <a:ext cx="1205782" cy="1794072"/>
              <a:chOff x="2957513" y="1771649"/>
              <a:chExt cx="3257550" cy="4534204"/>
            </a:xfrm>
            <a:effectLst/>
          </p:grpSpPr>
          <p:sp>
            <p:nvSpPr>
              <p:cNvPr id="48" name="Rectangle: Rounded Corners 47">
                <a:extLst>
                  <a:ext uri="{FF2B5EF4-FFF2-40B4-BE49-F238E27FC236}">
                    <a16:creationId xmlns:a16="http://schemas.microsoft.com/office/drawing/2014/main" id="{C54BB5FB-A96C-9601-EC60-8B4F3AF9A730}"/>
                  </a:ext>
                </a:extLst>
              </p:cNvPr>
              <p:cNvSpPr/>
              <p:nvPr/>
            </p:nvSpPr>
            <p:spPr>
              <a:xfrm>
                <a:off x="2957513" y="1771649"/>
                <a:ext cx="3257550" cy="4529139"/>
              </a:xfrm>
              <a:prstGeom prst="roundRect">
                <a:avLst/>
              </a:prstGeom>
              <a:noFill/>
              <a:ln w="38100" cap="flat" cmpd="sng" algn="ctr">
                <a:solidFill>
                  <a:srgbClr val="4472C4">
                    <a:shade val="5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88">
                <a:extLst>
                  <a:ext uri="{FF2B5EF4-FFF2-40B4-BE49-F238E27FC236}">
                    <a16:creationId xmlns:a16="http://schemas.microsoft.com/office/drawing/2014/main" id="{BF42A6A9-6EC9-5DD2-3FF7-C0F43C26D0E9}"/>
                  </a:ext>
                </a:extLst>
              </p:cNvPr>
              <p:cNvGrpSpPr>
                <a:grpSpLocks noChangeAspect="1"/>
              </p:cNvGrpSpPr>
              <p:nvPr/>
            </p:nvGrpSpPr>
            <p:grpSpPr bwMode="auto">
              <a:xfrm>
                <a:off x="3968999" y="4620490"/>
                <a:ext cx="1335418" cy="1685363"/>
                <a:chOff x="2002" y="-72"/>
                <a:chExt cx="3423" cy="4320"/>
              </a:xfrm>
              <a:solidFill>
                <a:srgbClr val="002060"/>
              </a:solidFill>
            </p:grpSpPr>
            <p:sp>
              <p:nvSpPr>
                <p:cNvPr id="50" name="Freeform 89">
                  <a:extLst>
                    <a:ext uri="{FF2B5EF4-FFF2-40B4-BE49-F238E27FC236}">
                      <a16:creationId xmlns:a16="http://schemas.microsoft.com/office/drawing/2014/main" id="{2F50F4FC-396D-6DBD-1BEC-AE4A780AF6FE}"/>
                    </a:ext>
                  </a:extLst>
                </p:cNvPr>
                <p:cNvSpPr>
                  <a:spLocks noEditPoints="1"/>
                </p:cNvSpPr>
                <p:nvPr/>
              </p:nvSpPr>
              <p:spPr bwMode="auto">
                <a:xfrm>
                  <a:off x="2002" y="-72"/>
                  <a:ext cx="3197" cy="4320"/>
                </a:xfrm>
                <a:custGeom>
                  <a:avLst/>
                  <a:gdLst>
                    <a:gd name="T0" fmla="*/ 1024 w 1420"/>
                    <a:gd name="T1" fmla="*/ 830 h 1920"/>
                    <a:gd name="T2" fmla="*/ 1184 w 1420"/>
                    <a:gd name="T3" fmla="*/ 670 h 1920"/>
                    <a:gd name="T4" fmla="*/ 1061 w 1420"/>
                    <a:gd name="T5" fmla="*/ 478 h 1920"/>
                    <a:gd name="T6" fmla="*/ 1024 w 1420"/>
                    <a:gd name="T7" fmla="*/ 574 h 1920"/>
                    <a:gd name="T8" fmla="*/ 928 w 1420"/>
                    <a:gd name="T9" fmla="*/ 377 h 1920"/>
                    <a:gd name="T10" fmla="*/ 864 w 1420"/>
                    <a:gd name="T11" fmla="*/ 377 h 1920"/>
                    <a:gd name="T12" fmla="*/ 704 w 1420"/>
                    <a:gd name="T13" fmla="*/ 0 h 1920"/>
                    <a:gd name="T14" fmla="*/ 253 w 1420"/>
                    <a:gd name="T15" fmla="*/ 1360 h 1920"/>
                    <a:gd name="T16" fmla="*/ 336 w 1420"/>
                    <a:gd name="T17" fmla="*/ 1824 h 1920"/>
                    <a:gd name="T18" fmla="*/ 1072 w 1420"/>
                    <a:gd name="T19" fmla="*/ 1821 h 1920"/>
                    <a:gd name="T20" fmla="*/ 968 w 1420"/>
                    <a:gd name="T21" fmla="*/ 1600 h 1920"/>
                    <a:gd name="T22" fmla="*/ 800 w 1420"/>
                    <a:gd name="T23" fmla="*/ 1086 h 1920"/>
                    <a:gd name="T24" fmla="*/ 928 w 1420"/>
                    <a:gd name="T25" fmla="*/ 1156 h 1920"/>
                    <a:gd name="T26" fmla="*/ 992 w 1420"/>
                    <a:gd name="T27" fmla="*/ 1156 h 1920"/>
                    <a:gd name="T28" fmla="*/ 864 w 1420"/>
                    <a:gd name="T29" fmla="*/ 1054 h 1920"/>
                    <a:gd name="T30" fmla="*/ 1024 w 1420"/>
                    <a:gd name="T31" fmla="*/ 958 h 1920"/>
                    <a:gd name="T32" fmla="*/ 1402 w 1420"/>
                    <a:gd name="T33" fmla="*/ 830 h 1920"/>
                    <a:gd name="T34" fmla="*/ 1120 w 1420"/>
                    <a:gd name="T35" fmla="*/ 446 h 1920"/>
                    <a:gd name="T36" fmla="*/ 64 w 1420"/>
                    <a:gd name="T37" fmla="*/ 650 h 1920"/>
                    <a:gd name="T38" fmla="*/ 618 w 1420"/>
                    <a:gd name="T39" fmla="*/ 316 h 1920"/>
                    <a:gd name="T40" fmla="*/ 516 w 1420"/>
                    <a:gd name="T41" fmla="*/ 325 h 1920"/>
                    <a:gd name="T42" fmla="*/ 401 w 1420"/>
                    <a:gd name="T43" fmla="*/ 481 h 1920"/>
                    <a:gd name="T44" fmla="*/ 270 w 1420"/>
                    <a:gd name="T45" fmla="*/ 615 h 1920"/>
                    <a:gd name="T46" fmla="*/ 224 w 1420"/>
                    <a:gd name="T47" fmla="*/ 712 h 1920"/>
                    <a:gd name="T48" fmla="*/ 306 w 1420"/>
                    <a:gd name="T49" fmla="*/ 886 h 1920"/>
                    <a:gd name="T50" fmla="*/ 357 w 1420"/>
                    <a:gd name="T51" fmla="*/ 1066 h 1920"/>
                    <a:gd name="T52" fmla="*/ 415 w 1420"/>
                    <a:gd name="T53" fmla="*/ 1149 h 1920"/>
                    <a:gd name="T54" fmla="*/ 608 w 1420"/>
                    <a:gd name="T55" fmla="*/ 1171 h 1920"/>
                    <a:gd name="T56" fmla="*/ 672 w 1420"/>
                    <a:gd name="T57" fmla="*/ 1600 h 1920"/>
                    <a:gd name="T58" fmla="*/ 672 w 1420"/>
                    <a:gd name="T59" fmla="*/ 1053 h 1920"/>
                    <a:gd name="T60" fmla="*/ 585 w 1420"/>
                    <a:gd name="T61" fmla="*/ 1097 h 1920"/>
                    <a:gd name="T62" fmla="*/ 472 w 1420"/>
                    <a:gd name="T63" fmla="*/ 1111 h 1920"/>
                    <a:gd name="T64" fmla="*/ 401 w 1420"/>
                    <a:gd name="T65" fmla="*/ 984 h 1920"/>
                    <a:gd name="T66" fmla="*/ 373 w 1420"/>
                    <a:gd name="T67" fmla="*/ 885 h 1920"/>
                    <a:gd name="T68" fmla="*/ 288 w 1420"/>
                    <a:gd name="T69" fmla="*/ 738 h 1920"/>
                    <a:gd name="T70" fmla="*/ 364 w 1420"/>
                    <a:gd name="T71" fmla="*/ 613 h 1920"/>
                    <a:gd name="T72" fmla="*/ 436 w 1420"/>
                    <a:gd name="T73" fmla="*/ 539 h 1920"/>
                    <a:gd name="T74" fmla="*/ 521 w 1420"/>
                    <a:gd name="T75" fmla="*/ 393 h 1920"/>
                    <a:gd name="T76" fmla="*/ 667 w 1420"/>
                    <a:gd name="T77" fmla="*/ 395 h 1920"/>
                    <a:gd name="T78" fmla="*/ 672 w 1420"/>
                    <a:gd name="T79" fmla="*/ 545 h 1920"/>
                    <a:gd name="T80" fmla="*/ 1008 w 1420"/>
                    <a:gd name="T81" fmla="*/ 1824 h 1920"/>
                    <a:gd name="T82" fmla="*/ 400 w 1420"/>
                    <a:gd name="T83" fmla="*/ 1821 h 1920"/>
                    <a:gd name="T84" fmla="*/ 1008 w 1420"/>
                    <a:gd name="T85" fmla="*/ 1824 h 1920"/>
                    <a:gd name="T86" fmla="*/ 968 w 1420"/>
                    <a:gd name="T87" fmla="*/ 1725 h 1920"/>
                    <a:gd name="T88" fmla="*/ 438 w 1420"/>
                    <a:gd name="T89" fmla="*/ 1663 h 1920"/>
                    <a:gd name="T90" fmla="*/ 992 w 1420"/>
                    <a:gd name="T91" fmla="*/ 1246 h 1920"/>
                    <a:gd name="T92" fmla="*/ 896 w 1420"/>
                    <a:gd name="T93" fmla="*/ 254 h 1920"/>
                    <a:gd name="T94" fmla="*/ 896 w 1420"/>
                    <a:gd name="T95" fmla="*/ 254 h 1920"/>
                    <a:gd name="T96" fmla="*/ 960 w 1420"/>
                    <a:gd name="T97" fmla="*/ 606 h 1920"/>
                    <a:gd name="T98" fmla="*/ 1312 w 1420"/>
                    <a:gd name="T99" fmla="*/ 830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0" h="1920">
                      <a:moveTo>
                        <a:pt x="1402" y="830"/>
                      </a:moveTo>
                      <a:cubicBezTo>
                        <a:pt x="1389" y="792"/>
                        <a:pt x="1353" y="766"/>
                        <a:pt x="1312" y="766"/>
                      </a:cubicBezTo>
                      <a:cubicBezTo>
                        <a:pt x="1271" y="767"/>
                        <a:pt x="1235" y="792"/>
                        <a:pt x="1222" y="830"/>
                      </a:cubicBezTo>
                      <a:cubicBezTo>
                        <a:pt x="1024" y="830"/>
                        <a:pt x="1024" y="830"/>
                        <a:pt x="1024" y="830"/>
                      </a:cubicBezTo>
                      <a:cubicBezTo>
                        <a:pt x="1024" y="702"/>
                        <a:pt x="1024" y="702"/>
                        <a:pt x="1024" y="702"/>
                      </a:cubicBezTo>
                      <a:cubicBezTo>
                        <a:pt x="1152" y="702"/>
                        <a:pt x="1152" y="702"/>
                        <a:pt x="1152" y="702"/>
                      </a:cubicBezTo>
                      <a:cubicBezTo>
                        <a:pt x="1170" y="702"/>
                        <a:pt x="1184" y="688"/>
                        <a:pt x="1184" y="670"/>
                      </a:cubicBezTo>
                      <a:cubicBezTo>
                        <a:pt x="1184" y="670"/>
                        <a:pt x="1184" y="670"/>
                        <a:pt x="1184" y="670"/>
                      </a:cubicBezTo>
                      <a:cubicBezTo>
                        <a:pt x="1184" y="537"/>
                        <a:pt x="1184" y="537"/>
                        <a:pt x="1184" y="537"/>
                      </a:cubicBezTo>
                      <a:cubicBezTo>
                        <a:pt x="1234" y="519"/>
                        <a:pt x="1260" y="464"/>
                        <a:pt x="1243" y="414"/>
                      </a:cubicBezTo>
                      <a:cubicBezTo>
                        <a:pt x="1225" y="364"/>
                        <a:pt x="1170" y="338"/>
                        <a:pt x="1120" y="356"/>
                      </a:cubicBezTo>
                      <a:cubicBezTo>
                        <a:pt x="1070" y="373"/>
                        <a:pt x="1044" y="428"/>
                        <a:pt x="1061" y="478"/>
                      </a:cubicBezTo>
                      <a:cubicBezTo>
                        <a:pt x="1071" y="505"/>
                        <a:pt x="1093" y="527"/>
                        <a:pt x="1120" y="537"/>
                      </a:cubicBezTo>
                      <a:cubicBezTo>
                        <a:pt x="1120" y="638"/>
                        <a:pt x="1120" y="638"/>
                        <a:pt x="1120" y="638"/>
                      </a:cubicBezTo>
                      <a:cubicBezTo>
                        <a:pt x="1024" y="638"/>
                        <a:pt x="1024" y="638"/>
                        <a:pt x="1024" y="638"/>
                      </a:cubicBezTo>
                      <a:cubicBezTo>
                        <a:pt x="1024" y="574"/>
                        <a:pt x="1024" y="574"/>
                        <a:pt x="1024" y="574"/>
                      </a:cubicBezTo>
                      <a:cubicBezTo>
                        <a:pt x="1024" y="557"/>
                        <a:pt x="1010" y="542"/>
                        <a:pt x="992" y="542"/>
                      </a:cubicBezTo>
                      <a:cubicBezTo>
                        <a:pt x="992" y="542"/>
                        <a:pt x="992" y="542"/>
                        <a:pt x="992" y="542"/>
                      </a:cubicBezTo>
                      <a:cubicBezTo>
                        <a:pt x="928" y="542"/>
                        <a:pt x="928" y="542"/>
                        <a:pt x="928" y="542"/>
                      </a:cubicBezTo>
                      <a:cubicBezTo>
                        <a:pt x="928" y="377"/>
                        <a:pt x="928" y="377"/>
                        <a:pt x="928" y="377"/>
                      </a:cubicBezTo>
                      <a:cubicBezTo>
                        <a:pt x="978" y="359"/>
                        <a:pt x="1004" y="304"/>
                        <a:pt x="987" y="254"/>
                      </a:cubicBezTo>
                      <a:cubicBezTo>
                        <a:pt x="969" y="204"/>
                        <a:pt x="914" y="178"/>
                        <a:pt x="864" y="196"/>
                      </a:cubicBezTo>
                      <a:cubicBezTo>
                        <a:pt x="814" y="213"/>
                        <a:pt x="788" y="268"/>
                        <a:pt x="805" y="318"/>
                      </a:cubicBezTo>
                      <a:cubicBezTo>
                        <a:pt x="815" y="345"/>
                        <a:pt x="837" y="367"/>
                        <a:pt x="864" y="377"/>
                      </a:cubicBezTo>
                      <a:cubicBezTo>
                        <a:pt x="864" y="542"/>
                        <a:pt x="864" y="542"/>
                        <a:pt x="864" y="542"/>
                      </a:cubicBezTo>
                      <a:cubicBezTo>
                        <a:pt x="736" y="542"/>
                        <a:pt x="736" y="542"/>
                        <a:pt x="736" y="542"/>
                      </a:cubicBezTo>
                      <a:cubicBezTo>
                        <a:pt x="736" y="32"/>
                        <a:pt x="736" y="32"/>
                        <a:pt x="736" y="32"/>
                      </a:cubicBezTo>
                      <a:cubicBezTo>
                        <a:pt x="736" y="14"/>
                        <a:pt x="722" y="0"/>
                        <a:pt x="704" y="0"/>
                      </a:cubicBezTo>
                      <a:cubicBezTo>
                        <a:pt x="704" y="0"/>
                        <a:pt x="704" y="0"/>
                        <a:pt x="704" y="0"/>
                      </a:cubicBezTo>
                      <a:cubicBezTo>
                        <a:pt x="309" y="0"/>
                        <a:pt x="0" y="285"/>
                        <a:pt x="0" y="650"/>
                      </a:cubicBezTo>
                      <a:cubicBezTo>
                        <a:pt x="0" y="824"/>
                        <a:pt x="69" y="1053"/>
                        <a:pt x="180" y="1249"/>
                      </a:cubicBezTo>
                      <a:cubicBezTo>
                        <a:pt x="199" y="1284"/>
                        <a:pt x="225" y="1321"/>
                        <a:pt x="253" y="1360"/>
                      </a:cubicBezTo>
                      <a:cubicBezTo>
                        <a:pt x="311" y="1443"/>
                        <a:pt x="376" y="1536"/>
                        <a:pt x="383" y="1617"/>
                      </a:cubicBezTo>
                      <a:cubicBezTo>
                        <a:pt x="358" y="1635"/>
                        <a:pt x="344" y="1663"/>
                        <a:pt x="344" y="1693"/>
                      </a:cubicBezTo>
                      <a:cubicBezTo>
                        <a:pt x="344" y="1715"/>
                        <a:pt x="352" y="1736"/>
                        <a:pt x="365" y="1753"/>
                      </a:cubicBezTo>
                      <a:cubicBezTo>
                        <a:pt x="346" y="1771"/>
                        <a:pt x="336" y="1797"/>
                        <a:pt x="336" y="1824"/>
                      </a:cubicBezTo>
                      <a:cubicBezTo>
                        <a:pt x="336" y="1877"/>
                        <a:pt x="379" y="1920"/>
                        <a:pt x="432" y="1920"/>
                      </a:cubicBezTo>
                      <a:cubicBezTo>
                        <a:pt x="976" y="1920"/>
                        <a:pt x="976" y="1920"/>
                        <a:pt x="976" y="1920"/>
                      </a:cubicBezTo>
                      <a:cubicBezTo>
                        <a:pt x="1029" y="1919"/>
                        <a:pt x="1072" y="1876"/>
                        <a:pt x="1072" y="1822"/>
                      </a:cubicBezTo>
                      <a:cubicBezTo>
                        <a:pt x="1072" y="1822"/>
                        <a:pt x="1072" y="1822"/>
                        <a:pt x="1072" y="1821"/>
                      </a:cubicBezTo>
                      <a:cubicBezTo>
                        <a:pt x="1072" y="1795"/>
                        <a:pt x="1061" y="1770"/>
                        <a:pt x="1043" y="1752"/>
                      </a:cubicBezTo>
                      <a:cubicBezTo>
                        <a:pt x="1056" y="1735"/>
                        <a:pt x="1064" y="1713"/>
                        <a:pt x="1064" y="1691"/>
                      </a:cubicBezTo>
                      <a:cubicBezTo>
                        <a:pt x="1064" y="1640"/>
                        <a:pt x="1023" y="1599"/>
                        <a:pt x="972" y="1599"/>
                      </a:cubicBezTo>
                      <a:cubicBezTo>
                        <a:pt x="971" y="1599"/>
                        <a:pt x="969" y="1600"/>
                        <a:pt x="968" y="1600"/>
                      </a:cubicBezTo>
                      <a:cubicBezTo>
                        <a:pt x="736" y="1600"/>
                        <a:pt x="736" y="1600"/>
                        <a:pt x="736" y="1600"/>
                      </a:cubicBezTo>
                      <a:cubicBezTo>
                        <a:pt x="736" y="990"/>
                        <a:pt x="736" y="990"/>
                        <a:pt x="736" y="990"/>
                      </a:cubicBezTo>
                      <a:cubicBezTo>
                        <a:pt x="800" y="990"/>
                        <a:pt x="800" y="990"/>
                        <a:pt x="800" y="990"/>
                      </a:cubicBezTo>
                      <a:cubicBezTo>
                        <a:pt x="800" y="1086"/>
                        <a:pt x="800" y="1086"/>
                        <a:pt x="800" y="1086"/>
                      </a:cubicBezTo>
                      <a:cubicBezTo>
                        <a:pt x="800" y="1104"/>
                        <a:pt x="814" y="1118"/>
                        <a:pt x="832" y="1118"/>
                      </a:cubicBezTo>
                      <a:cubicBezTo>
                        <a:pt x="832" y="1118"/>
                        <a:pt x="832" y="1118"/>
                        <a:pt x="832" y="1118"/>
                      </a:cubicBezTo>
                      <a:cubicBezTo>
                        <a:pt x="928" y="1118"/>
                        <a:pt x="928" y="1118"/>
                        <a:pt x="928" y="1118"/>
                      </a:cubicBezTo>
                      <a:cubicBezTo>
                        <a:pt x="928" y="1156"/>
                        <a:pt x="928" y="1156"/>
                        <a:pt x="928" y="1156"/>
                      </a:cubicBezTo>
                      <a:cubicBezTo>
                        <a:pt x="878" y="1174"/>
                        <a:pt x="852" y="1229"/>
                        <a:pt x="869" y="1279"/>
                      </a:cubicBezTo>
                      <a:cubicBezTo>
                        <a:pt x="887" y="1329"/>
                        <a:pt x="942" y="1355"/>
                        <a:pt x="992" y="1337"/>
                      </a:cubicBezTo>
                      <a:cubicBezTo>
                        <a:pt x="1042" y="1320"/>
                        <a:pt x="1068" y="1265"/>
                        <a:pt x="1051" y="1215"/>
                      </a:cubicBezTo>
                      <a:cubicBezTo>
                        <a:pt x="1041" y="1188"/>
                        <a:pt x="1019" y="1166"/>
                        <a:pt x="992" y="1156"/>
                      </a:cubicBezTo>
                      <a:cubicBezTo>
                        <a:pt x="992" y="1086"/>
                        <a:pt x="992" y="1086"/>
                        <a:pt x="992" y="1086"/>
                      </a:cubicBezTo>
                      <a:cubicBezTo>
                        <a:pt x="992" y="1069"/>
                        <a:pt x="978" y="1054"/>
                        <a:pt x="960" y="1054"/>
                      </a:cubicBezTo>
                      <a:cubicBezTo>
                        <a:pt x="960" y="1054"/>
                        <a:pt x="960" y="1054"/>
                        <a:pt x="960" y="1054"/>
                      </a:cubicBezTo>
                      <a:cubicBezTo>
                        <a:pt x="864" y="1054"/>
                        <a:pt x="864" y="1054"/>
                        <a:pt x="864" y="1054"/>
                      </a:cubicBezTo>
                      <a:cubicBezTo>
                        <a:pt x="864" y="990"/>
                        <a:pt x="864" y="990"/>
                        <a:pt x="864" y="990"/>
                      </a:cubicBezTo>
                      <a:cubicBezTo>
                        <a:pt x="992" y="990"/>
                        <a:pt x="992" y="990"/>
                        <a:pt x="992" y="990"/>
                      </a:cubicBezTo>
                      <a:cubicBezTo>
                        <a:pt x="1010" y="990"/>
                        <a:pt x="1024" y="976"/>
                        <a:pt x="1024" y="958"/>
                      </a:cubicBezTo>
                      <a:cubicBezTo>
                        <a:pt x="1024" y="958"/>
                        <a:pt x="1024" y="958"/>
                        <a:pt x="1024" y="958"/>
                      </a:cubicBezTo>
                      <a:cubicBezTo>
                        <a:pt x="1024" y="894"/>
                        <a:pt x="1024" y="894"/>
                        <a:pt x="1024" y="894"/>
                      </a:cubicBezTo>
                      <a:cubicBezTo>
                        <a:pt x="1222" y="894"/>
                        <a:pt x="1222" y="894"/>
                        <a:pt x="1222" y="894"/>
                      </a:cubicBezTo>
                      <a:cubicBezTo>
                        <a:pt x="1240" y="944"/>
                        <a:pt x="1294" y="970"/>
                        <a:pt x="1344" y="953"/>
                      </a:cubicBezTo>
                      <a:cubicBezTo>
                        <a:pt x="1394" y="935"/>
                        <a:pt x="1420" y="880"/>
                        <a:pt x="1402" y="830"/>
                      </a:cubicBezTo>
                      <a:close/>
                      <a:moveTo>
                        <a:pt x="1152" y="414"/>
                      </a:moveTo>
                      <a:cubicBezTo>
                        <a:pt x="1170" y="414"/>
                        <a:pt x="1184" y="429"/>
                        <a:pt x="1184" y="446"/>
                      </a:cubicBezTo>
                      <a:cubicBezTo>
                        <a:pt x="1184" y="464"/>
                        <a:pt x="1170" y="478"/>
                        <a:pt x="1152" y="478"/>
                      </a:cubicBezTo>
                      <a:cubicBezTo>
                        <a:pt x="1134" y="478"/>
                        <a:pt x="1120" y="464"/>
                        <a:pt x="1120" y="446"/>
                      </a:cubicBezTo>
                      <a:cubicBezTo>
                        <a:pt x="1120" y="429"/>
                        <a:pt x="1134" y="414"/>
                        <a:pt x="1152" y="414"/>
                      </a:cubicBezTo>
                      <a:close/>
                      <a:moveTo>
                        <a:pt x="305" y="1324"/>
                      </a:moveTo>
                      <a:cubicBezTo>
                        <a:pt x="279" y="1286"/>
                        <a:pt x="254" y="1250"/>
                        <a:pt x="235" y="1218"/>
                      </a:cubicBezTo>
                      <a:cubicBezTo>
                        <a:pt x="131" y="1033"/>
                        <a:pt x="64" y="811"/>
                        <a:pt x="64" y="650"/>
                      </a:cubicBezTo>
                      <a:cubicBezTo>
                        <a:pt x="64" y="331"/>
                        <a:pt x="329" y="79"/>
                        <a:pt x="672" y="64"/>
                      </a:cubicBezTo>
                      <a:cubicBezTo>
                        <a:pt x="672" y="288"/>
                        <a:pt x="672" y="288"/>
                        <a:pt x="672" y="288"/>
                      </a:cubicBezTo>
                      <a:cubicBezTo>
                        <a:pt x="664" y="288"/>
                        <a:pt x="655" y="289"/>
                        <a:pt x="646" y="290"/>
                      </a:cubicBezTo>
                      <a:cubicBezTo>
                        <a:pt x="632" y="292"/>
                        <a:pt x="621" y="302"/>
                        <a:pt x="618" y="316"/>
                      </a:cubicBezTo>
                      <a:cubicBezTo>
                        <a:pt x="608" y="362"/>
                        <a:pt x="608" y="362"/>
                        <a:pt x="608" y="362"/>
                      </a:cubicBezTo>
                      <a:cubicBezTo>
                        <a:pt x="600" y="364"/>
                        <a:pt x="592" y="366"/>
                        <a:pt x="584" y="368"/>
                      </a:cubicBezTo>
                      <a:cubicBezTo>
                        <a:pt x="552" y="333"/>
                        <a:pt x="552" y="333"/>
                        <a:pt x="552" y="333"/>
                      </a:cubicBezTo>
                      <a:cubicBezTo>
                        <a:pt x="543" y="323"/>
                        <a:pt x="529" y="319"/>
                        <a:pt x="516" y="325"/>
                      </a:cubicBezTo>
                      <a:cubicBezTo>
                        <a:pt x="480" y="340"/>
                        <a:pt x="446" y="360"/>
                        <a:pt x="415" y="383"/>
                      </a:cubicBezTo>
                      <a:cubicBezTo>
                        <a:pt x="404" y="392"/>
                        <a:pt x="400" y="406"/>
                        <a:pt x="404" y="419"/>
                      </a:cubicBezTo>
                      <a:cubicBezTo>
                        <a:pt x="419" y="464"/>
                        <a:pt x="419" y="464"/>
                        <a:pt x="419" y="464"/>
                      </a:cubicBezTo>
                      <a:cubicBezTo>
                        <a:pt x="413" y="469"/>
                        <a:pt x="407" y="475"/>
                        <a:pt x="401" y="481"/>
                      </a:cubicBezTo>
                      <a:cubicBezTo>
                        <a:pt x="357" y="467"/>
                        <a:pt x="357" y="467"/>
                        <a:pt x="357" y="467"/>
                      </a:cubicBezTo>
                      <a:cubicBezTo>
                        <a:pt x="344" y="462"/>
                        <a:pt x="329" y="467"/>
                        <a:pt x="321" y="478"/>
                      </a:cubicBezTo>
                      <a:cubicBezTo>
                        <a:pt x="297" y="509"/>
                        <a:pt x="278" y="543"/>
                        <a:pt x="262" y="579"/>
                      </a:cubicBezTo>
                      <a:cubicBezTo>
                        <a:pt x="257" y="591"/>
                        <a:pt x="260" y="606"/>
                        <a:pt x="270" y="615"/>
                      </a:cubicBezTo>
                      <a:cubicBezTo>
                        <a:pt x="306" y="647"/>
                        <a:pt x="306" y="647"/>
                        <a:pt x="306" y="647"/>
                      </a:cubicBezTo>
                      <a:cubicBezTo>
                        <a:pt x="304" y="655"/>
                        <a:pt x="301" y="663"/>
                        <a:pt x="300" y="671"/>
                      </a:cubicBezTo>
                      <a:cubicBezTo>
                        <a:pt x="250" y="681"/>
                        <a:pt x="250" y="681"/>
                        <a:pt x="250" y="681"/>
                      </a:cubicBezTo>
                      <a:cubicBezTo>
                        <a:pt x="235" y="683"/>
                        <a:pt x="224" y="697"/>
                        <a:pt x="224" y="712"/>
                      </a:cubicBezTo>
                      <a:cubicBezTo>
                        <a:pt x="224" y="821"/>
                        <a:pt x="224" y="821"/>
                        <a:pt x="224" y="821"/>
                      </a:cubicBezTo>
                      <a:cubicBezTo>
                        <a:pt x="224" y="836"/>
                        <a:pt x="235" y="849"/>
                        <a:pt x="250" y="852"/>
                      </a:cubicBezTo>
                      <a:cubicBezTo>
                        <a:pt x="300" y="862"/>
                        <a:pt x="300" y="862"/>
                        <a:pt x="300" y="862"/>
                      </a:cubicBezTo>
                      <a:cubicBezTo>
                        <a:pt x="301" y="870"/>
                        <a:pt x="304" y="878"/>
                        <a:pt x="306" y="886"/>
                      </a:cubicBezTo>
                      <a:cubicBezTo>
                        <a:pt x="270" y="918"/>
                        <a:pt x="270" y="918"/>
                        <a:pt x="270" y="918"/>
                      </a:cubicBezTo>
                      <a:cubicBezTo>
                        <a:pt x="260" y="927"/>
                        <a:pt x="257" y="942"/>
                        <a:pt x="262" y="954"/>
                      </a:cubicBezTo>
                      <a:cubicBezTo>
                        <a:pt x="278" y="990"/>
                        <a:pt x="297" y="1024"/>
                        <a:pt x="321" y="1055"/>
                      </a:cubicBezTo>
                      <a:cubicBezTo>
                        <a:pt x="329" y="1066"/>
                        <a:pt x="344" y="1070"/>
                        <a:pt x="357" y="1066"/>
                      </a:cubicBezTo>
                      <a:cubicBezTo>
                        <a:pt x="401" y="1051"/>
                        <a:pt x="401" y="1051"/>
                        <a:pt x="401" y="1051"/>
                      </a:cubicBezTo>
                      <a:cubicBezTo>
                        <a:pt x="407" y="1058"/>
                        <a:pt x="413" y="1063"/>
                        <a:pt x="419" y="1069"/>
                      </a:cubicBezTo>
                      <a:cubicBezTo>
                        <a:pt x="404" y="1114"/>
                        <a:pt x="404" y="1114"/>
                        <a:pt x="404" y="1114"/>
                      </a:cubicBezTo>
                      <a:cubicBezTo>
                        <a:pt x="400" y="1127"/>
                        <a:pt x="404" y="1141"/>
                        <a:pt x="415" y="1149"/>
                      </a:cubicBezTo>
                      <a:cubicBezTo>
                        <a:pt x="446" y="1173"/>
                        <a:pt x="480" y="1193"/>
                        <a:pt x="516" y="1208"/>
                      </a:cubicBezTo>
                      <a:cubicBezTo>
                        <a:pt x="529" y="1214"/>
                        <a:pt x="543" y="1210"/>
                        <a:pt x="552" y="1200"/>
                      </a:cubicBezTo>
                      <a:cubicBezTo>
                        <a:pt x="584" y="1165"/>
                        <a:pt x="584" y="1165"/>
                        <a:pt x="584" y="1165"/>
                      </a:cubicBezTo>
                      <a:cubicBezTo>
                        <a:pt x="592" y="1167"/>
                        <a:pt x="600" y="1169"/>
                        <a:pt x="608" y="1171"/>
                      </a:cubicBezTo>
                      <a:cubicBezTo>
                        <a:pt x="618" y="1217"/>
                        <a:pt x="618" y="1217"/>
                        <a:pt x="618" y="1217"/>
                      </a:cubicBezTo>
                      <a:cubicBezTo>
                        <a:pt x="621" y="1231"/>
                        <a:pt x="632" y="1241"/>
                        <a:pt x="646" y="1243"/>
                      </a:cubicBezTo>
                      <a:cubicBezTo>
                        <a:pt x="655" y="1244"/>
                        <a:pt x="664" y="1244"/>
                        <a:pt x="672" y="1245"/>
                      </a:cubicBezTo>
                      <a:cubicBezTo>
                        <a:pt x="672" y="1600"/>
                        <a:pt x="672" y="1600"/>
                        <a:pt x="672" y="1600"/>
                      </a:cubicBezTo>
                      <a:cubicBezTo>
                        <a:pt x="445" y="1600"/>
                        <a:pt x="445" y="1600"/>
                        <a:pt x="445" y="1600"/>
                      </a:cubicBezTo>
                      <a:cubicBezTo>
                        <a:pt x="432" y="1505"/>
                        <a:pt x="365" y="1409"/>
                        <a:pt x="305" y="1324"/>
                      </a:cubicBezTo>
                      <a:close/>
                      <a:moveTo>
                        <a:pt x="416" y="766"/>
                      </a:moveTo>
                      <a:cubicBezTo>
                        <a:pt x="416" y="913"/>
                        <a:pt x="526" y="1036"/>
                        <a:pt x="672" y="1053"/>
                      </a:cubicBezTo>
                      <a:cubicBezTo>
                        <a:pt x="672" y="1163"/>
                        <a:pt x="672" y="1163"/>
                        <a:pt x="672" y="1163"/>
                      </a:cubicBezTo>
                      <a:cubicBezTo>
                        <a:pt x="667" y="1137"/>
                        <a:pt x="667" y="1137"/>
                        <a:pt x="667" y="1137"/>
                      </a:cubicBezTo>
                      <a:cubicBezTo>
                        <a:pt x="664" y="1125"/>
                        <a:pt x="654" y="1115"/>
                        <a:pt x="641" y="1112"/>
                      </a:cubicBezTo>
                      <a:cubicBezTo>
                        <a:pt x="622" y="1109"/>
                        <a:pt x="603" y="1104"/>
                        <a:pt x="585" y="1097"/>
                      </a:cubicBezTo>
                      <a:cubicBezTo>
                        <a:pt x="582" y="1096"/>
                        <a:pt x="578" y="1096"/>
                        <a:pt x="574" y="1096"/>
                      </a:cubicBezTo>
                      <a:cubicBezTo>
                        <a:pt x="565" y="1096"/>
                        <a:pt x="557" y="1099"/>
                        <a:pt x="551" y="1106"/>
                      </a:cubicBezTo>
                      <a:cubicBezTo>
                        <a:pt x="521" y="1140"/>
                        <a:pt x="521" y="1140"/>
                        <a:pt x="521" y="1140"/>
                      </a:cubicBezTo>
                      <a:cubicBezTo>
                        <a:pt x="504" y="1131"/>
                        <a:pt x="488" y="1122"/>
                        <a:pt x="472" y="1111"/>
                      </a:cubicBezTo>
                      <a:cubicBezTo>
                        <a:pt x="486" y="1069"/>
                        <a:pt x="486" y="1069"/>
                        <a:pt x="486" y="1069"/>
                      </a:cubicBezTo>
                      <a:cubicBezTo>
                        <a:pt x="490" y="1057"/>
                        <a:pt x="487" y="1043"/>
                        <a:pt x="477" y="1035"/>
                      </a:cubicBezTo>
                      <a:cubicBezTo>
                        <a:pt x="462" y="1022"/>
                        <a:pt x="448" y="1009"/>
                        <a:pt x="436" y="994"/>
                      </a:cubicBezTo>
                      <a:cubicBezTo>
                        <a:pt x="427" y="984"/>
                        <a:pt x="414" y="980"/>
                        <a:pt x="401" y="984"/>
                      </a:cubicBezTo>
                      <a:cubicBezTo>
                        <a:pt x="359" y="998"/>
                        <a:pt x="359" y="998"/>
                        <a:pt x="359" y="998"/>
                      </a:cubicBezTo>
                      <a:cubicBezTo>
                        <a:pt x="348" y="983"/>
                        <a:pt x="339" y="967"/>
                        <a:pt x="331" y="950"/>
                      </a:cubicBezTo>
                      <a:cubicBezTo>
                        <a:pt x="364" y="920"/>
                        <a:pt x="364" y="920"/>
                        <a:pt x="364" y="920"/>
                      </a:cubicBezTo>
                      <a:cubicBezTo>
                        <a:pt x="374" y="911"/>
                        <a:pt x="377" y="897"/>
                        <a:pt x="373" y="885"/>
                      </a:cubicBezTo>
                      <a:cubicBezTo>
                        <a:pt x="366" y="867"/>
                        <a:pt x="361" y="848"/>
                        <a:pt x="358" y="829"/>
                      </a:cubicBezTo>
                      <a:cubicBezTo>
                        <a:pt x="356" y="816"/>
                        <a:pt x="346" y="806"/>
                        <a:pt x="333" y="804"/>
                      </a:cubicBezTo>
                      <a:cubicBezTo>
                        <a:pt x="288" y="795"/>
                        <a:pt x="288" y="795"/>
                        <a:pt x="288" y="795"/>
                      </a:cubicBezTo>
                      <a:cubicBezTo>
                        <a:pt x="288" y="738"/>
                        <a:pt x="288" y="738"/>
                        <a:pt x="288" y="738"/>
                      </a:cubicBezTo>
                      <a:cubicBezTo>
                        <a:pt x="333" y="729"/>
                        <a:pt x="333" y="729"/>
                        <a:pt x="333" y="729"/>
                      </a:cubicBezTo>
                      <a:cubicBezTo>
                        <a:pt x="346" y="727"/>
                        <a:pt x="356" y="716"/>
                        <a:pt x="358" y="704"/>
                      </a:cubicBezTo>
                      <a:cubicBezTo>
                        <a:pt x="361" y="685"/>
                        <a:pt x="366" y="666"/>
                        <a:pt x="373" y="648"/>
                      </a:cubicBezTo>
                      <a:cubicBezTo>
                        <a:pt x="377" y="635"/>
                        <a:pt x="374" y="622"/>
                        <a:pt x="364" y="613"/>
                      </a:cubicBezTo>
                      <a:cubicBezTo>
                        <a:pt x="331" y="583"/>
                        <a:pt x="331" y="583"/>
                        <a:pt x="331" y="583"/>
                      </a:cubicBezTo>
                      <a:cubicBezTo>
                        <a:pt x="339" y="566"/>
                        <a:pt x="348" y="550"/>
                        <a:pt x="359" y="535"/>
                      </a:cubicBezTo>
                      <a:cubicBezTo>
                        <a:pt x="401" y="549"/>
                        <a:pt x="401" y="549"/>
                        <a:pt x="401" y="549"/>
                      </a:cubicBezTo>
                      <a:cubicBezTo>
                        <a:pt x="414" y="553"/>
                        <a:pt x="427" y="549"/>
                        <a:pt x="436" y="539"/>
                      </a:cubicBezTo>
                      <a:cubicBezTo>
                        <a:pt x="448" y="524"/>
                        <a:pt x="462" y="511"/>
                        <a:pt x="477" y="498"/>
                      </a:cubicBezTo>
                      <a:cubicBezTo>
                        <a:pt x="487" y="490"/>
                        <a:pt x="490" y="476"/>
                        <a:pt x="486" y="464"/>
                      </a:cubicBezTo>
                      <a:cubicBezTo>
                        <a:pt x="472" y="421"/>
                        <a:pt x="472" y="421"/>
                        <a:pt x="472" y="421"/>
                      </a:cubicBezTo>
                      <a:cubicBezTo>
                        <a:pt x="488" y="411"/>
                        <a:pt x="504" y="401"/>
                        <a:pt x="521" y="393"/>
                      </a:cubicBezTo>
                      <a:cubicBezTo>
                        <a:pt x="551" y="427"/>
                        <a:pt x="551" y="427"/>
                        <a:pt x="551" y="427"/>
                      </a:cubicBezTo>
                      <a:cubicBezTo>
                        <a:pt x="559" y="436"/>
                        <a:pt x="573" y="440"/>
                        <a:pt x="585" y="435"/>
                      </a:cubicBezTo>
                      <a:cubicBezTo>
                        <a:pt x="603" y="429"/>
                        <a:pt x="622" y="424"/>
                        <a:pt x="641" y="420"/>
                      </a:cubicBezTo>
                      <a:cubicBezTo>
                        <a:pt x="654" y="418"/>
                        <a:pt x="664" y="408"/>
                        <a:pt x="667" y="395"/>
                      </a:cubicBezTo>
                      <a:cubicBezTo>
                        <a:pt x="672" y="370"/>
                        <a:pt x="672" y="370"/>
                        <a:pt x="672" y="370"/>
                      </a:cubicBezTo>
                      <a:cubicBezTo>
                        <a:pt x="672" y="480"/>
                        <a:pt x="672" y="480"/>
                        <a:pt x="672" y="480"/>
                      </a:cubicBezTo>
                      <a:cubicBezTo>
                        <a:pt x="526" y="497"/>
                        <a:pt x="416" y="620"/>
                        <a:pt x="416" y="766"/>
                      </a:cubicBezTo>
                      <a:close/>
                      <a:moveTo>
                        <a:pt x="672" y="545"/>
                      </a:moveTo>
                      <a:cubicBezTo>
                        <a:pt x="672" y="988"/>
                        <a:pt x="672" y="988"/>
                        <a:pt x="672" y="988"/>
                      </a:cubicBezTo>
                      <a:cubicBezTo>
                        <a:pt x="550" y="970"/>
                        <a:pt x="465" y="857"/>
                        <a:pt x="482" y="735"/>
                      </a:cubicBezTo>
                      <a:cubicBezTo>
                        <a:pt x="496" y="636"/>
                        <a:pt x="574" y="559"/>
                        <a:pt x="672" y="545"/>
                      </a:cubicBezTo>
                      <a:close/>
                      <a:moveTo>
                        <a:pt x="1008" y="1824"/>
                      </a:moveTo>
                      <a:cubicBezTo>
                        <a:pt x="1008" y="1841"/>
                        <a:pt x="994" y="1856"/>
                        <a:pt x="976" y="1856"/>
                      </a:cubicBezTo>
                      <a:cubicBezTo>
                        <a:pt x="432" y="1856"/>
                        <a:pt x="432" y="1856"/>
                        <a:pt x="432" y="1856"/>
                      </a:cubicBezTo>
                      <a:cubicBezTo>
                        <a:pt x="414" y="1855"/>
                        <a:pt x="400" y="1840"/>
                        <a:pt x="400" y="1822"/>
                      </a:cubicBezTo>
                      <a:cubicBezTo>
                        <a:pt x="400" y="1822"/>
                        <a:pt x="400" y="1822"/>
                        <a:pt x="400" y="1821"/>
                      </a:cubicBezTo>
                      <a:cubicBezTo>
                        <a:pt x="400" y="1804"/>
                        <a:pt x="414" y="1789"/>
                        <a:pt x="432" y="1789"/>
                      </a:cubicBezTo>
                      <a:cubicBezTo>
                        <a:pt x="976" y="1789"/>
                        <a:pt x="976" y="1789"/>
                        <a:pt x="976" y="1789"/>
                      </a:cubicBezTo>
                      <a:cubicBezTo>
                        <a:pt x="994" y="1790"/>
                        <a:pt x="1008" y="1804"/>
                        <a:pt x="1008" y="1822"/>
                      </a:cubicBezTo>
                      <a:cubicBezTo>
                        <a:pt x="1008" y="1823"/>
                        <a:pt x="1008" y="1823"/>
                        <a:pt x="1008" y="1824"/>
                      </a:cubicBezTo>
                      <a:close/>
                      <a:moveTo>
                        <a:pt x="968" y="1664"/>
                      </a:moveTo>
                      <a:cubicBezTo>
                        <a:pt x="984" y="1662"/>
                        <a:pt x="998" y="1674"/>
                        <a:pt x="1000" y="1690"/>
                      </a:cubicBezTo>
                      <a:cubicBezTo>
                        <a:pt x="1000" y="1691"/>
                        <a:pt x="1000" y="1692"/>
                        <a:pt x="1000" y="1693"/>
                      </a:cubicBezTo>
                      <a:cubicBezTo>
                        <a:pt x="1000" y="1711"/>
                        <a:pt x="985" y="1725"/>
                        <a:pt x="968" y="1725"/>
                      </a:cubicBezTo>
                      <a:cubicBezTo>
                        <a:pt x="440" y="1725"/>
                        <a:pt x="440" y="1725"/>
                        <a:pt x="440" y="1725"/>
                      </a:cubicBezTo>
                      <a:cubicBezTo>
                        <a:pt x="422" y="1725"/>
                        <a:pt x="408" y="1710"/>
                        <a:pt x="408" y="1692"/>
                      </a:cubicBezTo>
                      <a:cubicBezTo>
                        <a:pt x="408" y="1692"/>
                        <a:pt x="408" y="1691"/>
                        <a:pt x="408" y="1691"/>
                      </a:cubicBezTo>
                      <a:cubicBezTo>
                        <a:pt x="409" y="1675"/>
                        <a:pt x="422" y="1663"/>
                        <a:pt x="438" y="1663"/>
                      </a:cubicBezTo>
                      <a:cubicBezTo>
                        <a:pt x="439" y="1663"/>
                        <a:pt x="440" y="1663"/>
                        <a:pt x="440" y="1664"/>
                      </a:cubicBezTo>
                      <a:cubicBezTo>
                        <a:pt x="968" y="1664"/>
                        <a:pt x="968" y="1664"/>
                        <a:pt x="968" y="1664"/>
                      </a:cubicBezTo>
                      <a:close/>
                      <a:moveTo>
                        <a:pt x="960" y="1214"/>
                      </a:moveTo>
                      <a:cubicBezTo>
                        <a:pt x="978" y="1214"/>
                        <a:pt x="992" y="1229"/>
                        <a:pt x="992" y="1246"/>
                      </a:cubicBezTo>
                      <a:cubicBezTo>
                        <a:pt x="992" y="1264"/>
                        <a:pt x="978" y="1278"/>
                        <a:pt x="960" y="1278"/>
                      </a:cubicBezTo>
                      <a:cubicBezTo>
                        <a:pt x="942" y="1278"/>
                        <a:pt x="928" y="1264"/>
                        <a:pt x="928" y="1246"/>
                      </a:cubicBezTo>
                      <a:cubicBezTo>
                        <a:pt x="928" y="1229"/>
                        <a:pt x="942" y="1214"/>
                        <a:pt x="960" y="1214"/>
                      </a:cubicBezTo>
                      <a:close/>
                      <a:moveTo>
                        <a:pt x="896" y="254"/>
                      </a:moveTo>
                      <a:cubicBezTo>
                        <a:pt x="914" y="254"/>
                        <a:pt x="928" y="269"/>
                        <a:pt x="928" y="286"/>
                      </a:cubicBezTo>
                      <a:cubicBezTo>
                        <a:pt x="928" y="304"/>
                        <a:pt x="914" y="318"/>
                        <a:pt x="896" y="318"/>
                      </a:cubicBezTo>
                      <a:cubicBezTo>
                        <a:pt x="878" y="318"/>
                        <a:pt x="864" y="304"/>
                        <a:pt x="864" y="286"/>
                      </a:cubicBezTo>
                      <a:cubicBezTo>
                        <a:pt x="864" y="269"/>
                        <a:pt x="878" y="254"/>
                        <a:pt x="896" y="254"/>
                      </a:cubicBezTo>
                      <a:close/>
                      <a:moveTo>
                        <a:pt x="960" y="926"/>
                      </a:moveTo>
                      <a:cubicBezTo>
                        <a:pt x="736" y="926"/>
                        <a:pt x="736" y="926"/>
                        <a:pt x="736" y="926"/>
                      </a:cubicBezTo>
                      <a:cubicBezTo>
                        <a:pt x="736" y="606"/>
                        <a:pt x="736" y="606"/>
                        <a:pt x="736" y="606"/>
                      </a:cubicBezTo>
                      <a:cubicBezTo>
                        <a:pt x="960" y="606"/>
                        <a:pt x="960" y="606"/>
                        <a:pt x="960" y="606"/>
                      </a:cubicBezTo>
                      <a:lnTo>
                        <a:pt x="960" y="926"/>
                      </a:lnTo>
                      <a:close/>
                      <a:moveTo>
                        <a:pt x="1312" y="894"/>
                      </a:moveTo>
                      <a:cubicBezTo>
                        <a:pt x="1294" y="894"/>
                        <a:pt x="1280" y="880"/>
                        <a:pt x="1280" y="862"/>
                      </a:cubicBezTo>
                      <a:cubicBezTo>
                        <a:pt x="1280" y="845"/>
                        <a:pt x="1294" y="830"/>
                        <a:pt x="1312" y="830"/>
                      </a:cubicBezTo>
                      <a:cubicBezTo>
                        <a:pt x="1330" y="830"/>
                        <a:pt x="1344" y="845"/>
                        <a:pt x="1344" y="862"/>
                      </a:cubicBezTo>
                      <a:cubicBezTo>
                        <a:pt x="1344" y="880"/>
                        <a:pt x="1330" y="894"/>
                        <a:pt x="1312" y="8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Freeform 90">
                  <a:extLst>
                    <a:ext uri="{FF2B5EF4-FFF2-40B4-BE49-F238E27FC236}">
                      <a16:creationId xmlns:a16="http://schemas.microsoft.com/office/drawing/2014/main" id="{F928861D-6BE6-E610-B053-7FC043BDA55E}"/>
                    </a:ext>
                  </a:extLst>
                </p:cNvPr>
                <p:cNvSpPr>
                  <a:spLocks/>
                </p:cNvSpPr>
                <p:nvPr/>
              </p:nvSpPr>
              <p:spPr bwMode="auto">
                <a:xfrm>
                  <a:off x="4468" y="3289"/>
                  <a:ext cx="194" cy="194"/>
                </a:xfrm>
                <a:custGeom>
                  <a:avLst/>
                  <a:gdLst>
                    <a:gd name="T0" fmla="*/ 30 w 86"/>
                    <a:gd name="T1" fmla="*/ 0 h 86"/>
                    <a:gd name="T2" fmla="*/ 0 w 86"/>
                    <a:gd name="T3" fmla="*/ 63 h 86"/>
                    <a:gd name="T4" fmla="*/ 59 w 86"/>
                    <a:gd name="T5" fmla="*/ 86 h 86"/>
                    <a:gd name="T6" fmla="*/ 86 w 86"/>
                    <a:gd name="T7" fmla="*/ 31 h 86"/>
                    <a:gd name="T8" fmla="*/ 30 w 86"/>
                    <a:gd name="T9" fmla="*/ 0 h 86"/>
                  </a:gdLst>
                  <a:ahLst/>
                  <a:cxnLst>
                    <a:cxn ang="0">
                      <a:pos x="T0" y="T1"/>
                    </a:cxn>
                    <a:cxn ang="0">
                      <a:pos x="T2" y="T3"/>
                    </a:cxn>
                    <a:cxn ang="0">
                      <a:pos x="T4" y="T5"/>
                    </a:cxn>
                    <a:cxn ang="0">
                      <a:pos x="T6" y="T7"/>
                    </a:cxn>
                    <a:cxn ang="0">
                      <a:pos x="T8" y="T9"/>
                    </a:cxn>
                  </a:cxnLst>
                  <a:rect l="0" t="0" r="r" b="b"/>
                  <a:pathLst>
                    <a:path w="86" h="86">
                      <a:moveTo>
                        <a:pt x="30" y="0"/>
                      </a:moveTo>
                      <a:cubicBezTo>
                        <a:pt x="18" y="20"/>
                        <a:pt x="8" y="41"/>
                        <a:pt x="0" y="63"/>
                      </a:cubicBezTo>
                      <a:cubicBezTo>
                        <a:pt x="59" y="86"/>
                        <a:pt x="59" y="86"/>
                        <a:pt x="59" y="86"/>
                      </a:cubicBezTo>
                      <a:cubicBezTo>
                        <a:pt x="67" y="67"/>
                        <a:pt x="76" y="49"/>
                        <a:pt x="86" y="31"/>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91">
                  <a:extLst>
                    <a:ext uri="{FF2B5EF4-FFF2-40B4-BE49-F238E27FC236}">
                      <a16:creationId xmlns:a16="http://schemas.microsoft.com/office/drawing/2014/main" id="{7C69ADF7-A8F8-892B-F891-3F6D467F69ED}"/>
                    </a:ext>
                  </a:extLst>
                </p:cNvPr>
                <p:cNvSpPr>
                  <a:spLocks/>
                </p:cNvSpPr>
                <p:nvPr/>
              </p:nvSpPr>
              <p:spPr bwMode="auto">
                <a:xfrm>
                  <a:off x="4612" y="3037"/>
                  <a:ext cx="203" cy="201"/>
                </a:xfrm>
                <a:custGeom>
                  <a:avLst/>
                  <a:gdLst>
                    <a:gd name="T0" fmla="*/ 38 w 90"/>
                    <a:gd name="T1" fmla="*/ 0 h 89"/>
                    <a:gd name="T2" fmla="*/ 0 w 90"/>
                    <a:gd name="T3" fmla="*/ 55 h 89"/>
                    <a:gd name="T4" fmla="*/ 54 w 90"/>
                    <a:gd name="T5" fmla="*/ 89 h 89"/>
                    <a:gd name="T6" fmla="*/ 90 w 90"/>
                    <a:gd name="T7" fmla="*/ 36 h 89"/>
                    <a:gd name="T8" fmla="*/ 38 w 90"/>
                    <a:gd name="T9" fmla="*/ 0 h 89"/>
                  </a:gdLst>
                  <a:ahLst/>
                  <a:cxnLst>
                    <a:cxn ang="0">
                      <a:pos x="T0" y="T1"/>
                    </a:cxn>
                    <a:cxn ang="0">
                      <a:pos x="T2" y="T3"/>
                    </a:cxn>
                    <a:cxn ang="0">
                      <a:pos x="T4" y="T5"/>
                    </a:cxn>
                    <a:cxn ang="0">
                      <a:pos x="T6" y="T7"/>
                    </a:cxn>
                    <a:cxn ang="0">
                      <a:pos x="T8" y="T9"/>
                    </a:cxn>
                  </a:cxnLst>
                  <a:rect l="0" t="0" r="r" b="b"/>
                  <a:pathLst>
                    <a:path w="90" h="89">
                      <a:moveTo>
                        <a:pt x="38" y="0"/>
                      </a:moveTo>
                      <a:cubicBezTo>
                        <a:pt x="25" y="18"/>
                        <a:pt x="12" y="36"/>
                        <a:pt x="0" y="55"/>
                      </a:cubicBezTo>
                      <a:cubicBezTo>
                        <a:pt x="54" y="89"/>
                        <a:pt x="54" y="89"/>
                        <a:pt x="54" y="89"/>
                      </a:cubicBezTo>
                      <a:cubicBezTo>
                        <a:pt x="66" y="71"/>
                        <a:pt x="78" y="54"/>
                        <a:pt x="90" y="36"/>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Freeform 92">
                  <a:extLst>
                    <a:ext uri="{FF2B5EF4-FFF2-40B4-BE49-F238E27FC236}">
                      <a16:creationId xmlns:a16="http://schemas.microsoft.com/office/drawing/2014/main" id="{1B4FA670-60BA-3DB6-011A-F49536B7440C}"/>
                    </a:ext>
                  </a:extLst>
                </p:cNvPr>
                <p:cNvSpPr>
                  <a:spLocks/>
                </p:cNvSpPr>
                <p:nvPr/>
              </p:nvSpPr>
              <p:spPr bwMode="auto">
                <a:xfrm>
                  <a:off x="4781" y="2797"/>
                  <a:ext cx="203" cy="202"/>
                </a:xfrm>
                <a:custGeom>
                  <a:avLst/>
                  <a:gdLst>
                    <a:gd name="T0" fmla="*/ 35 w 90"/>
                    <a:gd name="T1" fmla="*/ 0 h 90"/>
                    <a:gd name="T2" fmla="*/ 0 w 90"/>
                    <a:gd name="T3" fmla="*/ 53 h 90"/>
                    <a:gd name="T4" fmla="*/ 53 w 90"/>
                    <a:gd name="T5" fmla="*/ 90 h 90"/>
                    <a:gd name="T6" fmla="*/ 90 w 90"/>
                    <a:gd name="T7" fmla="*/ 34 h 90"/>
                    <a:gd name="T8" fmla="*/ 35 w 90"/>
                    <a:gd name="T9" fmla="*/ 0 h 90"/>
                  </a:gdLst>
                  <a:ahLst/>
                  <a:cxnLst>
                    <a:cxn ang="0">
                      <a:pos x="T0" y="T1"/>
                    </a:cxn>
                    <a:cxn ang="0">
                      <a:pos x="T2" y="T3"/>
                    </a:cxn>
                    <a:cxn ang="0">
                      <a:pos x="T4" y="T5"/>
                    </a:cxn>
                    <a:cxn ang="0">
                      <a:pos x="T6" y="T7"/>
                    </a:cxn>
                    <a:cxn ang="0">
                      <a:pos x="T8" y="T9"/>
                    </a:cxn>
                  </a:cxnLst>
                  <a:rect l="0" t="0" r="r" b="b"/>
                  <a:pathLst>
                    <a:path w="90" h="90">
                      <a:moveTo>
                        <a:pt x="35" y="0"/>
                      </a:moveTo>
                      <a:cubicBezTo>
                        <a:pt x="25" y="17"/>
                        <a:pt x="13" y="35"/>
                        <a:pt x="0" y="53"/>
                      </a:cubicBezTo>
                      <a:cubicBezTo>
                        <a:pt x="53" y="90"/>
                        <a:pt x="53" y="90"/>
                        <a:pt x="53" y="90"/>
                      </a:cubicBezTo>
                      <a:cubicBezTo>
                        <a:pt x="66" y="71"/>
                        <a:pt x="78" y="52"/>
                        <a:pt x="90" y="34"/>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93">
                  <a:extLst>
                    <a:ext uri="{FF2B5EF4-FFF2-40B4-BE49-F238E27FC236}">
                      <a16:creationId xmlns:a16="http://schemas.microsoft.com/office/drawing/2014/main" id="{BC414A1E-8C94-F817-69B2-3115D6658B62}"/>
                    </a:ext>
                  </a:extLst>
                </p:cNvPr>
                <p:cNvSpPr>
                  <a:spLocks/>
                </p:cNvSpPr>
                <p:nvPr/>
              </p:nvSpPr>
              <p:spPr bwMode="auto">
                <a:xfrm>
                  <a:off x="4932" y="2547"/>
                  <a:ext cx="193" cy="196"/>
                </a:xfrm>
                <a:custGeom>
                  <a:avLst/>
                  <a:gdLst>
                    <a:gd name="T0" fmla="*/ 28 w 86"/>
                    <a:gd name="T1" fmla="*/ 0 h 87"/>
                    <a:gd name="T2" fmla="*/ 0 w 86"/>
                    <a:gd name="T3" fmla="*/ 56 h 87"/>
                    <a:gd name="T4" fmla="*/ 56 w 86"/>
                    <a:gd name="T5" fmla="*/ 87 h 87"/>
                    <a:gd name="T6" fmla="*/ 86 w 86"/>
                    <a:gd name="T7" fmla="*/ 27 h 87"/>
                    <a:gd name="T8" fmla="*/ 28 w 86"/>
                    <a:gd name="T9" fmla="*/ 0 h 87"/>
                  </a:gdLst>
                  <a:ahLst/>
                  <a:cxnLst>
                    <a:cxn ang="0">
                      <a:pos x="T0" y="T1"/>
                    </a:cxn>
                    <a:cxn ang="0">
                      <a:pos x="T2" y="T3"/>
                    </a:cxn>
                    <a:cxn ang="0">
                      <a:pos x="T4" y="T5"/>
                    </a:cxn>
                    <a:cxn ang="0">
                      <a:pos x="T6" y="T7"/>
                    </a:cxn>
                    <a:cxn ang="0">
                      <a:pos x="T8" y="T9"/>
                    </a:cxn>
                  </a:cxnLst>
                  <a:rect l="0" t="0" r="r" b="b"/>
                  <a:pathLst>
                    <a:path w="86" h="87">
                      <a:moveTo>
                        <a:pt x="28" y="0"/>
                      </a:moveTo>
                      <a:cubicBezTo>
                        <a:pt x="19" y="19"/>
                        <a:pt x="10" y="38"/>
                        <a:pt x="0" y="56"/>
                      </a:cubicBezTo>
                      <a:cubicBezTo>
                        <a:pt x="56" y="87"/>
                        <a:pt x="56" y="87"/>
                        <a:pt x="56" y="87"/>
                      </a:cubicBezTo>
                      <a:cubicBezTo>
                        <a:pt x="67" y="67"/>
                        <a:pt x="77" y="47"/>
                        <a:pt x="86" y="27"/>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Freeform 94">
                  <a:extLst>
                    <a:ext uri="{FF2B5EF4-FFF2-40B4-BE49-F238E27FC236}">
                      <a16:creationId xmlns:a16="http://schemas.microsoft.com/office/drawing/2014/main" id="{09ACBCDC-E4F5-3633-873D-D264B2B1A68C}"/>
                    </a:ext>
                  </a:extLst>
                </p:cNvPr>
                <p:cNvSpPr>
                  <a:spLocks/>
                </p:cNvSpPr>
                <p:nvPr/>
              </p:nvSpPr>
              <p:spPr bwMode="auto">
                <a:xfrm>
                  <a:off x="5056" y="2281"/>
                  <a:ext cx="186" cy="189"/>
                </a:xfrm>
                <a:custGeom>
                  <a:avLst/>
                  <a:gdLst>
                    <a:gd name="T0" fmla="*/ 23 w 83"/>
                    <a:gd name="T1" fmla="*/ 0 h 84"/>
                    <a:gd name="T2" fmla="*/ 0 w 83"/>
                    <a:gd name="T3" fmla="*/ 59 h 84"/>
                    <a:gd name="T4" fmla="*/ 59 w 83"/>
                    <a:gd name="T5" fmla="*/ 84 h 84"/>
                    <a:gd name="T6" fmla="*/ 83 w 83"/>
                    <a:gd name="T7" fmla="*/ 23 h 84"/>
                    <a:gd name="T8" fmla="*/ 23 w 83"/>
                    <a:gd name="T9" fmla="*/ 0 h 84"/>
                  </a:gdLst>
                  <a:ahLst/>
                  <a:cxnLst>
                    <a:cxn ang="0">
                      <a:pos x="T0" y="T1"/>
                    </a:cxn>
                    <a:cxn ang="0">
                      <a:pos x="T2" y="T3"/>
                    </a:cxn>
                    <a:cxn ang="0">
                      <a:pos x="T4" y="T5"/>
                    </a:cxn>
                    <a:cxn ang="0">
                      <a:pos x="T6" y="T7"/>
                    </a:cxn>
                    <a:cxn ang="0">
                      <a:pos x="T8" y="T9"/>
                    </a:cxn>
                  </a:cxnLst>
                  <a:rect l="0" t="0" r="r" b="b"/>
                  <a:pathLst>
                    <a:path w="83" h="84">
                      <a:moveTo>
                        <a:pt x="23" y="0"/>
                      </a:moveTo>
                      <a:cubicBezTo>
                        <a:pt x="16" y="20"/>
                        <a:pt x="8" y="40"/>
                        <a:pt x="0" y="59"/>
                      </a:cubicBezTo>
                      <a:cubicBezTo>
                        <a:pt x="59" y="84"/>
                        <a:pt x="59" y="84"/>
                        <a:pt x="59" y="84"/>
                      </a:cubicBezTo>
                      <a:cubicBezTo>
                        <a:pt x="67" y="64"/>
                        <a:pt x="76" y="43"/>
                        <a:pt x="83"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Freeform 95">
                  <a:extLst>
                    <a:ext uri="{FF2B5EF4-FFF2-40B4-BE49-F238E27FC236}">
                      <a16:creationId xmlns:a16="http://schemas.microsoft.com/office/drawing/2014/main" id="{18FD6A8F-6D31-BD07-C7A2-135AA609BAC0}"/>
                    </a:ext>
                  </a:extLst>
                </p:cNvPr>
                <p:cNvSpPr>
                  <a:spLocks/>
                </p:cNvSpPr>
                <p:nvPr/>
              </p:nvSpPr>
              <p:spPr bwMode="auto">
                <a:xfrm>
                  <a:off x="5276" y="1449"/>
                  <a:ext cx="149" cy="153"/>
                </a:xfrm>
                <a:custGeom>
                  <a:avLst/>
                  <a:gdLst>
                    <a:gd name="T0" fmla="*/ 66 w 66"/>
                    <a:gd name="T1" fmla="*/ 0 h 68"/>
                    <a:gd name="T2" fmla="*/ 2 w 66"/>
                    <a:gd name="T3" fmla="*/ 0 h 68"/>
                    <a:gd name="T4" fmla="*/ 2 w 66"/>
                    <a:gd name="T5" fmla="*/ 6 h 68"/>
                    <a:gd name="T6" fmla="*/ 0 w 66"/>
                    <a:gd name="T7" fmla="*/ 63 h 68"/>
                    <a:gd name="T8" fmla="*/ 63 w 66"/>
                    <a:gd name="T9" fmla="*/ 68 h 68"/>
                    <a:gd name="T10" fmla="*/ 66 w 66"/>
                    <a:gd name="T11" fmla="*/ 6 h 68"/>
                    <a:gd name="T12" fmla="*/ 66 w 6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6" h="68">
                      <a:moveTo>
                        <a:pt x="66" y="0"/>
                      </a:moveTo>
                      <a:cubicBezTo>
                        <a:pt x="2" y="0"/>
                        <a:pt x="2" y="0"/>
                        <a:pt x="2" y="0"/>
                      </a:cubicBezTo>
                      <a:cubicBezTo>
                        <a:pt x="2" y="6"/>
                        <a:pt x="2" y="6"/>
                        <a:pt x="2" y="6"/>
                      </a:cubicBezTo>
                      <a:cubicBezTo>
                        <a:pt x="2" y="24"/>
                        <a:pt x="1" y="43"/>
                        <a:pt x="0" y="63"/>
                      </a:cubicBezTo>
                      <a:cubicBezTo>
                        <a:pt x="63" y="68"/>
                        <a:pt x="63" y="68"/>
                        <a:pt x="63" y="68"/>
                      </a:cubicBezTo>
                      <a:cubicBezTo>
                        <a:pt x="65" y="47"/>
                        <a:pt x="66" y="26"/>
                        <a:pt x="66" y="6"/>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Freeform 96">
                  <a:extLst>
                    <a:ext uri="{FF2B5EF4-FFF2-40B4-BE49-F238E27FC236}">
                      <a16:creationId xmlns:a16="http://schemas.microsoft.com/office/drawing/2014/main" id="{75F9A23C-7910-6346-9E59-B1B80DFAF8FE}"/>
                    </a:ext>
                  </a:extLst>
                </p:cNvPr>
                <p:cNvSpPr>
                  <a:spLocks/>
                </p:cNvSpPr>
                <p:nvPr/>
              </p:nvSpPr>
              <p:spPr bwMode="auto">
                <a:xfrm>
                  <a:off x="5247" y="1143"/>
                  <a:ext cx="169" cy="169"/>
                </a:xfrm>
                <a:custGeom>
                  <a:avLst/>
                  <a:gdLst>
                    <a:gd name="T0" fmla="*/ 63 w 75"/>
                    <a:gd name="T1" fmla="*/ 0 h 75"/>
                    <a:gd name="T2" fmla="*/ 0 w 75"/>
                    <a:gd name="T3" fmla="*/ 14 h 75"/>
                    <a:gd name="T4" fmla="*/ 11 w 75"/>
                    <a:gd name="T5" fmla="*/ 75 h 75"/>
                    <a:gd name="T6" fmla="*/ 75 w 75"/>
                    <a:gd name="T7" fmla="*/ 67 h 75"/>
                    <a:gd name="T8" fmla="*/ 63 w 75"/>
                    <a:gd name="T9" fmla="*/ 0 h 75"/>
                  </a:gdLst>
                  <a:ahLst/>
                  <a:cxnLst>
                    <a:cxn ang="0">
                      <a:pos x="T0" y="T1"/>
                    </a:cxn>
                    <a:cxn ang="0">
                      <a:pos x="T2" y="T3"/>
                    </a:cxn>
                    <a:cxn ang="0">
                      <a:pos x="T4" y="T5"/>
                    </a:cxn>
                    <a:cxn ang="0">
                      <a:pos x="T6" y="T7"/>
                    </a:cxn>
                    <a:cxn ang="0">
                      <a:pos x="T8" y="T9"/>
                    </a:cxn>
                  </a:cxnLst>
                  <a:rect l="0" t="0" r="r" b="b"/>
                  <a:pathLst>
                    <a:path w="75" h="75">
                      <a:moveTo>
                        <a:pt x="63" y="0"/>
                      </a:moveTo>
                      <a:cubicBezTo>
                        <a:pt x="0" y="14"/>
                        <a:pt x="0" y="14"/>
                        <a:pt x="0" y="14"/>
                      </a:cubicBezTo>
                      <a:cubicBezTo>
                        <a:pt x="5" y="34"/>
                        <a:pt x="9" y="54"/>
                        <a:pt x="11" y="75"/>
                      </a:cubicBezTo>
                      <a:cubicBezTo>
                        <a:pt x="75" y="67"/>
                        <a:pt x="75" y="67"/>
                        <a:pt x="75" y="67"/>
                      </a:cubicBezTo>
                      <a:cubicBezTo>
                        <a:pt x="72" y="45"/>
                        <a:pt x="68" y="22"/>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Freeform 97">
                  <a:extLst>
                    <a:ext uri="{FF2B5EF4-FFF2-40B4-BE49-F238E27FC236}">
                      <a16:creationId xmlns:a16="http://schemas.microsoft.com/office/drawing/2014/main" id="{561845C7-1349-A635-2303-435D06E7E371}"/>
                    </a:ext>
                  </a:extLst>
                </p:cNvPr>
                <p:cNvSpPr>
                  <a:spLocks/>
                </p:cNvSpPr>
                <p:nvPr/>
              </p:nvSpPr>
              <p:spPr bwMode="auto">
                <a:xfrm>
                  <a:off x="5155" y="850"/>
                  <a:ext cx="189" cy="192"/>
                </a:xfrm>
                <a:custGeom>
                  <a:avLst/>
                  <a:gdLst>
                    <a:gd name="T0" fmla="*/ 58 w 84"/>
                    <a:gd name="T1" fmla="*/ 0 h 85"/>
                    <a:gd name="T2" fmla="*/ 0 w 84"/>
                    <a:gd name="T3" fmla="*/ 28 h 85"/>
                    <a:gd name="T4" fmla="*/ 24 w 84"/>
                    <a:gd name="T5" fmla="*/ 85 h 85"/>
                    <a:gd name="T6" fmla="*/ 84 w 84"/>
                    <a:gd name="T7" fmla="*/ 64 h 85"/>
                    <a:gd name="T8" fmla="*/ 58 w 84"/>
                    <a:gd name="T9" fmla="*/ 0 h 85"/>
                  </a:gdLst>
                  <a:ahLst/>
                  <a:cxnLst>
                    <a:cxn ang="0">
                      <a:pos x="T0" y="T1"/>
                    </a:cxn>
                    <a:cxn ang="0">
                      <a:pos x="T2" y="T3"/>
                    </a:cxn>
                    <a:cxn ang="0">
                      <a:pos x="T4" y="T5"/>
                    </a:cxn>
                    <a:cxn ang="0">
                      <a:pos x="T6" y="T7"/>
                    </a:cxn>
                    <a:cxn ang="0">
                      <a:pos x="T8" y="T9"/>
                    </a:cxn>
                  </a:cxnLst>
                  <a:rect l="0" t="0" r="r" b="b"/>
                  <a:pathLst>
                    <a:path w="84" h="85">
                      <a:moveTo>
                        <a:pt x="58" y="0"/>
                      </a:moveTo>
                      <a:cubicBezTo>
                        <a:pt x="0" y="28"/>
                        <a:pt x="0" y="28"/>
                        <a:pt x="0" y="28"/>
                      </a:cubicBezTo>
                      <a:cubicBezTo>
                        <a:pt x="9" y="47"/>
                        <a:pt x="17" y="66"/>
                        <a:pt x="24" y="85"/>
                      </a:cubicBezTo>
                      <a:cubicBezTo>
                        <a:pt x="84" y="64"/>
                        <a:pt x="84" y="64"/>
                        <a:pt x="84" y="64"/>
                      </a:cubicBezTo>
                      <a:cubicBezTo>
                        <a:pt x="77" y="42"/>
                        <a:pt x="68" y="21"/>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Freeform 98">
                  <a:extLst>
                    <a:ext uri="{FF2B5EF4-FFF2-40B4-BE49-F238E27FC236}">
                      <a16:creationId xmlns:a16="http://schemas.microsoft.com/office/drawing/2014/main" id="{4A3309E0-E2A2-924E-720A-BC5D35D3B32C}"/>
                    </a:ext>
                  </a:extLst>
                </p:cNvPr>
                <p:cNvSpPr>
                  <a:spLocks/>
                </p:cNvSpPr>
                <p:nvPr/>
              </p:nvSpPr>
              <p:spPr bwMode="auto">
                <a:xfrm>
                  <a:off x="5006" y="589"/>
                  <a:ext cx="203" cy="205"/>
                </a:xfrm>
                <a:custGeom>
                  <a:avLst/>
                  <a:gdLst>
                    <a:gd name="T0" fmla="*/ 50 w 90"/>
                    <a:gd name="T1" fmla="*/ 0 h 91"/>
                    <a:gd name="T2" fmla="*/ 0 w 90"/>
                    <a:gd name="T3" fmla="*/ 40 h 91"/>
                    <a:gd name="T4" fmla="*/ 36 w 90"/>
                    <a:gd name="T5" fmla="*/ 91 h 91"/>
                    <a:gd name="T6" fmla="*/ 90 w 90"/>
                    <a:gd name="T7" fmla="*/ 56 h 91"/>
                    <a:gd name="T8" fmla="*/ 50 w 90"/>
                    <a:gd name="T9" fmla="*/ 0 h 91"/>
                  </a:gdLst>
                  <a:ahLst/>
                  <a:cxnLst>
                    <a:cxn ang="0">
                      <a:pos x="T0" y="T1"/>
                    </a:cxn>
                    <a:cxn ang="0">
                      <a:pos x="T2" y="T3"/>
                    </a:cxn>
                    <a:cxn ang="0">
                      <a:pos x="T4" y="T5"/>
                    </a:cxn>
                    <a:cxn ang="0">
                      <a:pos x="T6" y="T7"/>
                    </a:cxn>
                    <a:cxn ang="0">
                      <a:pos x="T8" y="T9"/>
                    </a:cxn>
                  </a:cxnLst>
                  <a:rect l="0" t="0" r="r" b="b"/>
                  <a:pathLst>
                    <a:path w="90" h="91">
                      <a:moveTo>
                        <a:pt x="50" y="0"/>
                      </a:moveTo>
                      <a:cubicBezTo>
                        <a:pt x="0" y="40"/>
                        <a:pt x="0" y="40"/>
                        <a:pt x="0" y="40"/>
                      </a:cubicBezTo>
                      <a:cubicBezTo>
                        <a:pt x="13" y="56"/>
                        <a:pt x="25" y="73"/>
                        <a:pt x="36" y="91"/>
                      </a:cubicBezTo>
                      <a:cubicBezTo>
                        <a:pt x="90" y="56"/>
                        <a:pt x="90" y="56"/>
                        <a:pt x="90" y="56"/>
                      </a:cubicBezTo>
                      <a:cubicBezTo>
                        <a:pt x="78" y="37"/>
                        <a:pt x="65" y="18"/>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Freeform 99">
                  <a:extLst>
                    <a:ext uri="{FF2B5EF4-FFF2-40B4-BE49-F238E27FC236}">
                      <a16:creationId xmlns:a16="http://schemas.microsoft.com/office/drawing/2014/main" id="{89766402-12C5-A91B-4DB3-A942D601F056}"/>
                    </a:ext>
                  </a:extLst>
                </p:cNvPr>
                <p:cNvSpPr>
                  <a:spLocks/>
                </p:cNvSpPr>
                <p:nvPr/>
              </p:nvSpPr>
              <p:spPr bwMode="auto">
                <a:xfrm>
                  <a:off x="4812" y="371"/>
                  <a:ext cx="205" cy="205"/>
                </a:xfrm>
                <a:custGeom>
                  <a:avLst/>
                  <a:gdLst>
                    <a:gd name="T0" fmla="*/ 41 w 91"/>
                    <a:gd name="T1" fmla="*/ 0 h 91"/>
                    <a:gd name="T2" fmla="*/ 0 w 91"/>
                    <a:gd name="T3" fmla="*/ 49 h 91"/>
                    <a:gd name="T4" fmla="*/ 45 w 91"/>
                    <a:gd name="T5" fmla="*/ 91 h 91"/>
                    <a:gd name="T6" fmla="*/ 91 w 91"/>
                    <a:gd name="T7" fmla="*/ 46 h 91"/>
                    <a:gd name="T8" fmla="*/ 41 w 91"/>
                    <a:gd name="T9" fmla="*/ 0 h 91"/>
                  </a:gdLst>
                  <a:ahLst/>
                  <a:cxnLst>
                    <a:cxn ang="0">
                      <a:pos x="T0" y="T1"/>
                    </a:cxn>
                    <a:cxn ang="0">
                      <a:pos x="T2" y="T3"/>
                    </a:cxn>
                    <a:cxn ang="0">
                      <a:pos x="T4" y="T5"/>
                    </a:cxn>
                    <a:cxn ang="0">
                      <a:pos x="T6" y="T7"/>
                    </a:cxn>
                    <a:cxn ang="0">
                      <a:pos x="T8" y="T9"/>
                    </a:cxn>
                  </a:cxnLst>
                  <a:rect l="0" t="0" r="r" b="b"/>
                  <a:pathLst>
                    <a:path w="91" h="91">
                      <a:moveTo>
                        <a:pt x="41" y="0"/>
                      </a:moveTo>
                      <a:cubicBezTo>
                        <a:pt x="0" y="49"/>
                        <a:pt x="0" y="49"/>
                        <a:pt x="0" y="49"/>
                      </a:cubicBezTo>
                      <a:cubicBezTo>
                        <a:pt x="16" y="62"/>
                        <a:pt x="31" y="76"/>
                        <a:pt x="45" y="91"/>
                      </a:cubicBezTo>
                      <a:cubicBezTo>
                        <a:pt x="91" y="46"/>
                        <a:pt x="91" y="46"/>
                        <a:pt x="91" y="46"/>
                      </a:cubicBezTo>
                      <a:cubicBezTo>
                        <a:pt x="75" y="30"/>
                        <a:pt x="58" y="14"/>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Freeform 100">
                  <a:extLst>
                    <a:ext uri="{FF2B5EF4-FFF2-40B4-BE49-F238E27FC236}">
                      <a16:creationId xmlns:a16="http://schemas.microsoft.com/office/drawing/2014/main" id="{0BA3E37D-341B-F3D7-187A-1FDCD949F5F5}"/>
                    </a:ext>
                  </a:extLst>
                </p:cNvPr>
                <p:cNvSpPr>
                  <a:spLocks/>
                </p:cNvSpPr>
                <p:nvPr/>
              </p:nvSpPr>
              <p:spPr bwMode="auto">
                <a:xfrm>
                  <a:off x="4581" y="198"/>
                  <a:ext cx="200" cy="200"/>
                </a:xfrm>
                <a:custGeom>
                  <a:avLst/>
                  <a:gdLst>
                    <a:gd name="T0" fmla="*/ 30 w 89"/>
                    <a:gd name="T1" fmla="*/ 0 h 89"/>
                    <a:gd name="T2" fmla="*/ 0 w 89"/>
                    <a:gd name="T3" fmla="*/ 57 h 89"/>
                    <a:gd name="T4" fmla="*/ 53 w 89"/>
                    <a:gd name="T5" fmla="*/ 89 h 89"/>
                    <a:gd name="T6" fmla="*/ 89 w 89"/>
                    <a:gd name="T7" fmla="*/ 36 h 89"/>
                    <a:gd name="T8" fmla="*/ 30 w 89"/>
                    <a:gd name="T9" fmla="*/ 0 h 89"/>
                  </a:gdLst>
                  <a:ahLst/>
                  <a:cxnLst>
                    <a:cxn ang="0">
                      <a:pos x="T0" y="T1"/>
                    </a:cxn>
                    <a:cxn ang="0">
                      <a:pos x="T2" y="T3"/>
                    </a:cxn>
                    <a:cxn ang="0">
                      <a:pos x="T4" y="T5"/>
                    </a:cxn>
                    <a:cxn ang="0">
                      <a:pos x="T6" y="T7"/>
                    </a:cxn>
                    <a:cxn ang="0">
                      <a:pos x="T8" y="T9"/>
                    </a:cxn>
                  </a:cxnLst>
                  <a:rect l="0" t="0" r="r" b="b"/>
                  <a:pathLst>
                    <a:path w="89" h="89">
                      <a:moveTo>
                        <a:pt x="30" y="0"/>
                      </a:moveTo>
                      <a:cubicBezTo>
                        <a:pt x="0" y="57"/>
                        <a:pt x="0" y="57"/>
                        <a:pt x="0" y="57"/>
                      </a:cubicBezTo>
                      <a:cubicBezTo>
                        <a:pt x="18" y="67"/>
                        <a:pt x="36" y="77"/>
                        <a:pt x="53" y="89"/>
                      </a:cubicBezTo>
                      <a:cubicBezTo>
                        <a:pt x="89" y="36"/>
                        <a:pt x="89" y="36"/>
                        <a:pt x="89" y="36"/>
                      </a:cubicBezTo>
                      <a:cubicBezTo>
                        <a:pt x="70" y="23"/>
                        <a:pt x="50" y="11"/>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Freeform 101">
                  <a:extLst>
                    <a:ext uri="{FF2B5EF4-FFF2-40B4-BE49-F238E27FC236}">
                      <a16:creationId xmlns:a16="http://schemas.microsoft.com/office/drawing/2014/main" id="{6756D0D1-3BFB-1906-C19D-890951D97B29}"/>
                    </a:ext>
                  </a:extLst>
                </p:cNvPr>
                <p:cNvSpPr>
                  <a:spLocks/>
                </p:cNvSpPr>
                <p:nvPr/>
              </p:nvSpPr>
              <p:spPr bwMode="auto">
                <a:xfrm>
                  <a:off x="4324" y="79"/>
                  <a:ext cx="187" cy="186"/>
                </a:xfrm>
                <a:custGeom>
                  <a:avLst/>
                  <a:gdLst>
                    <a:gd name="T0" fmla="*/ 19 w 83"/>
                    <a:gd name="T1" fmla="*/ 0 h 83"/>
                    <a:gd name="T2" fmla="*/ 0 w 83"/>
                    <a:gd name="T3" fmla="*/ 61 h 83"/>
                    <a:gd name="T4" fmla="*/ 58 w 83"/>
                    <a:gd name="T5" fmla="*/ 83 h 83"/>
                    <a:gd name="T6" fmla="*/ 83 w 83"/>
                    <a:gd name="T7" fmla="*/ 24 h 83"/>
                    <a:gd name="T8" fmla="*/ 19 w 83"/>
                    <a:gd name="T9" fmla="*/ 0 h 83"/>
                  </a:gdLst>
                  <a:ahLst/>
                  <a:cxnLst>
                    <a:cxn ang="0">
                      <a:pos x="T0" y="T1"/>
                    </a:cxn>
                    <a:cxn ang="0">
                      <a:pos x="T2" y="T3"/>
                    </a:cxn>
                    <a:cxn ang="0">
                      <a:pos x="T4" y="T5"/>
                    </a:cxn>
                    <a:cxn ang="0">
                      <a:pos x="T6" y="T7"/>
                    </a:cxn>
                    <a:cxn ang="0">
                      <a:pos x="T8" y="T9"/>
                    </a:cxn>
                  </a:cxnLst>
                  <a:rect l="0" t="0" r="r" b="b"/>
                  <a:pathLst>
                    <a:path w="83" h="83">
                      <a:moveTo>
                        <a:pt x="19" y="0"/>
                      </a:moveTo>
                      <a:cubicBezTo>
                        <a:pt x="0" y="61"/>
                        <a:pt x="0" y="61"/>
                        <a:pt x="0" y="61"/>
                      </a:cubicBezTo>
                      <a:cubicBezTo>
                        <a:pt x="19" y="68"/>
                        <a:pt x="39" y="75"/>
                        <a:pt x="58" y="83"/>
                      </a:cubicBezTo>
                      <a:cubicBezTo>
                        <a:pt x="83" y="24"/>
                        <a:pt x="83" y="24"/>
                        <a:pt x="83" y="24"/>
                      </a:cubicBezTo>
                      <a:cubicBezTo>
                        <a:pt x="62" y="15"/>
                        <a:pt x="41"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Freeform 102">
                  <a:extLst>
                    <a:ext uri="{FF2B5EF4-FFF2-40B4-BE49-F238E27FC236}">
                      <a16:creationId xmlns:a16="http://schemas.microsoft.com/office/drawing/2014/main" id="{994E9DB2-E1DB-91DD-4DCA-4D0D543F7F91}"/>
                    </a:ext>
                  </a:extLst>
                </p:cNvPr>
                <p:cNvSpPr>
                  <a:spLocks/>
                </p:cNvSpPr>
                <p:nvPr/>
              </p:nvSpPr>
              <p:spPr bwMode="auto">
                <a:xfrm>
                  <a:off x="4049" y="13"/>
                  <a:ext cx="169" cy="167"/>
                </a:xfrm>
                <a:custGeom>
                  <a:avLst/>
                  <a:gdLst>
                    <a:gd name="T0" fmla="*/ 8 w 75"/>
                    <a:gd name="T1" fmla="*/ 0 h 74"/>
                    <a:gd name="T2" fmla="*/ 0 w 75"/>
                    <a:gd name="T3" fmla="*/ 64 h 74"/>
                    <a:gd name="T4" fmla="*/ 61 w 75"/>
                    <a:gd name="T5" fmla="*/ 74 h 74"/>
                    <a:gd name="T6" fmla="*/ 75 w 75"/>
                    <a:gd name="T7" fmla="*/ 12 h 74"/>
                    <a:gd name="T8" fmla="*/ 8 w 75"/>
                    <a:gd name="T9" fmla="*/ 0 h 74"/>
                  </a:gdLst>
                  <a:ahLst/>
                  <a:cxnLst>
                    <a:cxn ang="0">
                      <a:pos x="T0" y="T1"/>
                    </a:cxn>
                    <a:cxn ang="0">
                      <a:pos x="T2" y="T3"/>
                    </a:cxn>
                    <a:cxn ang="0">
                      <a:pos x="T4" y="T5"/>
                    </a:cxn>
                    <a:cxn ang="0">
                      <a:pos x="T6" y="T7"/>
                    </a:cxn>
                    <a:cxn ang="0">
                      <a:pos x="T8" y="T9"/>
                    </a:cxn>
                  </a:cxnLst>
                  <a:rect l="0" t="0" r="r" b="b"/>
                  <a:pathLst>
                    <a:path w="75" h="74">
                      <a:moveTo>
                        <a:pt x="8" y="0"/>
                      </a:moveTo>
                      <a:cubicBezTo>
                        <a:pt x="0" y="64"/>
                        <a:pt x="0" y="64"/>
                        <a:pt x="0" y="64"/>
                      </a:cubicBezTo>
                      <a:cubicBezTo>
                        <a:pt x="21" y="66"/>
                        <a:pt x="41" y="70"/>
                        <a:pt x="61" y="74"/>
                      </a:cubicBezTo>
                      <a:cubicBezTo>
                        <a:pt x="75" y="12"/>
                        <a:pt x="75" y="12"/>
                        <a:pt x="75" y="12"/>
                      </a:cubicBezTo>
                      <a:cubicBezTo>
                        <a:pt x="53" y="7"/>
                        <a:pt x="31"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6208" name="TextBox 6207">
              <a:extLst>
                <a:ext uri="{FF2B5EF4-FFF2-40B4-BE49-F238E27FC236}">
                  <a16:creationId xmlns:a16="http://schemas.microsoft.com/office/drawing/2014/main" id="{AE251DB0-2E5E-B425-E9AB-F1CEED1EFB44}"/>
                </a:ext>
              </a:extLst>
            </p:cNvPr>
            <p:cNvSpPr txBox="1"/>
            <p:nvPr/>
          </p:nvSpPr>
          <p:spPr>
            <a:xfrm>
              <a:off x="3687427" y="5065206"/>
              <a:ext cx="1280160" cy="232798"/>
            </a:xfrm>
            <a:prstGeom prst="rect">
              <a:avLst/>
            </a:prstGeom>
            <a:solidFill>
              <a:srgbClr val="002060"/>
            </a:solidFill>
            <a:ln>
              <a:noFill/>
            </a:ln>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RAKE Algorithm</a:t>
              </a:r>
            </a:p>
          </p:txBody>
        </p:sp>
        <p:sp>
          <p:nvSpPr>
            <p:cNvPr id="6209" name="Rectangle 6208">
              <a:extLst>
                <a:ext uri="{FF2B5EF4-FFF2-40B4-BE49-F238E27FC236}">
                  <a16:creationId xmlns:a16="http://schemas.microsoft.com/office/drawing/2014/main" id="{EE45D627-8AF2-019F-2EE7-9411CE5DBFD8}"/>
                </a:ext>
              </a:extLst>
            </p:cNvPr>
            <p:cNvSpPr/>
            <p:nvPr/>
          </p:nvSpPr>
          <p:spPr>
            <a:xfrm>
              <a:off x="3765569" y="5388893"/>
              <a:ext cx="1153838" cy="577081"/>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prstClr val="black"/>
                  </a:solidFill>
                  <a:effectLst/>
                  <a:uLnTx/>
                  <a:uFillTx/>
                  <a:latin typeface="Calibri" panose="020F0502020204030204"/>
                  <a:ea typeface="+mn-ea"/>
                  <a:cs typeface="+mn-cs"/>
                </a:rPr>
                <a:t>*RAKE - Rapid Automatic Keywords Extract</a:t>
              </a:r>
            </a:p>
          </p:txBody>
        </p:sp>
        <p:sp>
          <p:nvSpPr>
            <p:cNvPr id="6249" name="Isosceles Triangle 6248">
              <a:extLst>
                <a:ext uri="{FF2B5EF4-FFF2-40B4-BE49-F238E27FC236}">
                  <a16:creationId xmlns:a16="http://schemas.microsoft.com/office/drawing/2014/main" id="{348F5B4F-6096-A6C6-69A1-24A676D8614D}"/>
                </a:ext>
              </a:extLst>
            </p:cNvPr>
            <p:cNvSpPr/>
            <p:nvPr/>
          </p:nvSpPr>
          <p:spPr>
            <a:xfrm rot="5400000">
              <a:off x="4409801" y="4642046"/>
              <a:ext cx="1463040" cy="182880"/>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D5282514-0A59-152E-1FB5-DBF25BD736CE}"/>
              </a:ext>
            </a:extLst>
          </p:cNvPr>
          <p:cNvGrpSpPr/>
          <p:nvPr/>
        </p:nvGrpSpPr>
        <p:grpSpPr>
          <a:xfrm>
            <a:off x="5236889" y="2352054"/>
            <a:ext cx="1703857" cy="3757341"/>
            <a:chOff x="5236889" y="2352054"/>
            <a:chExt cx="1703857" cy="3757341"/>
          </a:xfrm>
        </p:grpSpPr>
        <p:sp>
          <p:nvSpPr>
            <p:cNvPr id="15" name="Freeform 6">
              <a:extLst>
                <a:ext uri="{FF2B5EF4-FFF2-40B4-BE49-F238E27FC236}">
                  <a16:creationId xmlns:a16="http://schemas.microsoft.com/office/drawing/2014/main" id="{995AC7A3-CF0D-6B4D-D47C-7C79A6616320}"/>
                </a:ext>
              </a:extLst>
            </p:cNvPr>
            <p:cNvSpPr>
              <a:spLocks/>
            </p:cNvSpPr>
            <p:nvPr/>
          </p:nvSpPr>
          <p:spPr bwMode="auto">
            <a:xfrm rot="5400000">
              <a:off x="5727077" y="1986294"/>
              <a:ext cx="640080" cy="1371600"/>
            </a:xfrm>
            <a:custGeom>
              <a:avLst/>
              <a:gdLst>
                <a:gd name="T0" fmla="*/ 431 w 431"/>
                <a:gd name="T1" fmla="*/ 136 h 299"/>
                <a:gd name="T2" fmla="*/ 398 w 431"/>
                <a:gd name="T3" fmla="*/ 136 h 299"/>
                <a:gd name="T4" fmla="*/ 235 w 431"/>
                <a:gd name="T5" fmla="*/ 9 h 299"/>
                <a:gd name="T6" fmla="*/ 0 w 431"/>
                <a:gd name="T7" fmla="*/ 9 h 299"/>
                <a:gd name="T8" fmla="*/ 0 w 431"/>
                <a:gd name="T9" fmla="*/ 299 h 299"/>
                <a:gd name="T10" fmla="*/ 249 w 431"/>
                <a:gd name="T11" fmla="*/ 299 h 299"/>
                <a:gd name="T12" fmla="*/ 427 w 431"/>
                <a:gd name="T13" fmla="*/ 160 h 299"/>
                <a:gd name="T14" fmla="*/ 431 w 431"/>
                <a:gd name="T15" fmla="*/ 136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299">
                  <a:moveTo>
                    <a:pt x="431" y="136"/>
                  </a:moveTo>
                  <a:cubicBezTo>
                    <a:pt x="431" y="136"/>
                    <a:pt x="419" y="157"/>
                    <a:pt x="398" y="136"/>
                  </a:cubicBezTo>
                  <a:cubicBezTo>
                    <a:pt x="398" y="136"/>
                    <a:pt x="307" y="0"/>
                    <a:pt x="235" y="9"/>
                  </a:cubicBezTo>
                  <a:cubicBezTo>
                    <a:pt x="0" y="9"/>
                    <a:pt x="0" y="9"/>
                    <a:pt x="0" y="9"/>
                  </a:cubicBezTo>
                  <a:cubicBezTo>
                    <a:pt x="0" y="299"/>
                    <a:pt x="0" y="299"/>
                    <a:pt x="0" y="299"/>
                  </a:cubicBezTo>
                  <a:cubicBezTo>
                    <a:pt x="249" y="299"/>
                    <a:pt x="249" y="299"/>
                    <a:pt x="249" y="299"/>
                  </a:cubicBezTo>
                  <a:cubicBezTo>
                    <a:pt x="249" y="299"/>
                    <a:pt x="327" y="294"/>
                    <a:pt x="427" y="160"/>
                  </a:cubicBezTo>
                  <a:cubicBezTo>
                    <a:pt x="431" y="136"/>
                    <a:pt x="431" y="136"/>
                    <a:pt x="431" y="136"/>
                  </a:cubicBezTo>
                </a:path>
              </a:pathLst>
            </a:custGeom>
            <a:solidFill>
              <a:srgbClr val="FCDDD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6" name="Freeform 29">
              <a:extLst>
                <a:ext uri="{FF2B5EF4-FFF2-40B4-BE49-F238E27FC236}">
                  <a16:creationId xmlns:a16="http://schemas.microsoft.com/office/drawing/2014/main" id="{1F1FB071-29F9-8130-814A-BD5F9E7DDBD9}"/>
                </a:ext>
              </a:extLst>
            </p:cNvPr>
            <p:cNvSpPr>
              <a:spLocks/>
            </p:cNvSpPr>
            <p:nvPr/>
          </p:nvSpPr>
          <p:spPr bwMode="auto">
            <a:xfrm rot="5400000">
              <a:off x="4405278" y="3812166"/>
              <a:ext cx="3222859" cy="1371600"/>
            </a:xfrm>
            <a:custGeom>
              <a:avLst/>
              <a:gdLst>
                <a:gd name="connsiteX0" fmla="*/ 1103794 w 7781294"/>
                <a:gd name="connsiteY0" fmla="*/ 194 h 1132480"/>
                <a:gd name="connsiteX1" fmla="*/ 1123133 w 7781294"/>
                <a:gd name="connsiteY1" fmla="*/ 369 h 1132480"/>
                <a:gd name="connsiteX2" fmla="*/ 3754885 w 7781294"/>
                <a:gd name="connsiteY2" fmla="*/ 369 h 1132480"/>
                <a:gd name="connsiteX3" fmla="*/ 3832119 w 7781294"/>
                <a:gd name="connsiteY3" fmla="*/ 369 h 1132480"/>
                <a:gd name="connsiteX4" fmla="*/ 3833509 w 7781294"/>
                <a:gd name="connsiteY4" fmla="*/ 194 h 1132480"/>
                <a:gd name="connsiteX5" fmla="*/ 3852848 w 7781294"/>
                <a:gd name="connsiteY5" fmla="*/ 369 h 1132480"/>
                <a:gd name="connsiteX6" fmla="*/ 3860521 w 7781294"/>
                <a:gd name="connsiteY6" fmla="*/ 369 h 1132480"/>
                <a:gd name="connsiteX7" fmla="*/ 3914230 w 7781294"/>
                <a:gd name="connsiteY7" fmla="*/ 369 h 1132480"/>
                <a:gd name="connsiteX8" fmla="*/ 4060013 w 7781294"/>
                <a:gd name="connsiteY8" fmla="*/ 369 h 1132480"/>
                <a:gd name="connsiteX9" fmla="*/ 4343904 w 7781294"/>
                <a:gd name="connsiteY9" fmla="*/ 369 h 1132480"/>
                <a:gd name="connsiteX10" fmla="*/ 4360073 w 7781294"/>
                <a:gd name="connsiteY10" fmla="*/ 369 h 1132480"/>
                <a:gd name="connsiteX11" fmla="*/ 4552027 w 7781294"/>
                <a:gd name="connsiteY11" fmla="*/ 369 h 1132480"/>
                <a:gd name="connsiteX12" fmla="*/ 4811942 w 7781294"/>
                <a:gd name="connsiteY12" fmla="*/ 369 h 1132480"/>
                <a:gd name="connsiteX13" fmla="*/ 5051579 w 7781294"/>
                <a:gd name="connsiteY13" fmla="*/ 369 h 1132480"/>
                <a:gd name="connsiteX14" fmla="*/ 5129401 w 7781294"/>
                <a:gd name="connsiteY14" fmla="*/ 369 h 1132480"/>
                <a:gd name="connsiteX15" fmla="*/ 7781294 w 7781294"/>
                <a:gd name="connsiteY15" fmla="*/ 369 h 1132480"/>
                <a:gd name="connsiteX16" fmla="*/ 7781294 w 7781294"/>
                <a:gd name="connsiteY16" fmla="*/ 1131295 h 1132480"/>
                <a:gd name="connsiteX17" fmla="*/ 5250764 w 7781294"/>
                <a:gd name="connsiteY17" fmla="*/ 1131295 h 1132480"/>
                <a:gd name="connsiteX18" fmla="*/ 5051579 w 7781294"/>
                <a:gd name="connsiteY18" fmla="*/ 1131295 h 1132480"/>
                <a:gd name="connsiteX19" fmla="*/ 4852383 w 7781294"/>
                <a:gd name="connsiteY19" fmla="*/ 1131295 h 1132480"/>
                <a:gd name="connsiteX20" fmla="*/ 4668852 w 7781294"/>
                <a:gd name="connsiteY20" fmla="*/ 1131295 h 1132480"/>
                <a:gd name="connsiteX21" fmla="*/ 4579410 w 7781294"/>
                <a:gd name="connsiteY21" fmla="*/ 1131295 h 1132480"/>
                <a:gd name="connsiteX22" fmla="*/ 4129374 w 7781294"/>
                <a:gd name="connsiteY22" fmla="*/ 1131295 h 1132480"/>
                <a:gd name="connsiteX23" fmla="*/ 4003942 w 7781294"/>
                <a:gd name="connsiteY23" fmla="*/ 1131295 h 1132480"/>
                <a:gd name="connsiteX24" fmla="*/ 3824124 w 7781294"/>
                <a:gd name="connsiteY24" fmla="*/ 1131295 h 1132480"/>
                <a:gd name="connsiteX25" fmla="*/ 1274227 w 7781294"/>
                <a:gd name="connsiteY25" fmla="*/ 1131295 h 1132480"/>
                <a:gd name="connsiteX26" fmla="*/ 372699 w 7781294"/>
                <a:gd name="connsiteY26" fmla="*/ 669196 h 1132480"/>
                <a:gd name="connsiteX27" fmla="*/ 0 w 7781294"/>
                <a:gd name="connsiteY27" fmla="*/ 847550 h 1132480"/>
                <a:gd name="connsiteX28" fmla="*/ 1103794 w 7781294"/>
                <a:gd name="connsiteY28" fmla="*/ 194 h 113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81294" h="1132480">
                  <a:moveTo>
                    <a:pt x="1103794" y="194"/>
                  </a:moveTo>
                  <a:cubicBezTo>
                    <a:pt x="1116601" y="-328"/>
                    <a:pt x="1123133" y="369"/>
                    <a:pt x="1123133" y="369"/>
                  </a:cubicBezTo>
                  <a:cubicBezTo>
                    <a:pt x="1123133" y="369"/>
                    <a:pt x="1123133" y="369"/>
                    <a:pt x="3754885" y="369"/>
                  </a:cubicBezTo>
                  <a:lnTo>
                    <a:pt x="3832119" y="369"/>
                  </a:lnTo>
                  <a:lnTo>
                    <a:pt x="3833509" y="194"/>
                  </a:lnTo>
                  <a:cubicBezTo>
                    <a:pt x="3846317" y="-328"/>
                    <a:pt x="3852848" y="369"/>
                    <a:pt x="3852848" y="369"/>
                  </a:cubicBezTo>
                  <a:lnTo>
                    <a:pt x="3860521" y="369"/>
                  </a:lnTo>
                  <a:lnTo>
                    <a:pt x="3914230" y="369"/>
                  </a:lnTo>
                  <a:lnTo>
                    <a:pt x="4060013" y="369"/>
                  </a:lnTo>
                  <a:lnTo>
                    <a:pt x="4343904" y="369"/>
                  </a:lnTo>
                  <a:lnTo>
                    <a:pt x="4360073" y="369"/>
                  </a:lnTo>
                  <a:lnTo>
                    <a:pt x="4552027" y="369"/>
                  </a:lnTo>
                  <a:lnTo>
                    <a:pt x="4811942" y="369"/>
                  </a:lnTo>
                  <a:lnTo>
                    <a:pt x="5051579" y="369"/>
                  </a:lnTo>
                  <a:lnTo>
                    <a:pt x="5129401" y="369"/>
                  </a:lnTo>
                  <a:cubicBezTo>
                    <a:pt x="5709653" y="369"/>
                    <a:pt x="6553655" y="369"/>
                    <a:pt x="7781294" y="369"/>
                  </a:cubicBezTo>
                  <a:cubicBezTo>
                    <a:pt x="7781294" y="369"/>
                    <a:pt x="7781294" y="369"/>
                    <a:pt x="7781294" y="1131295"/>
                  </a:cubicBezTo>
                  <a:cubicBezTo>
                    <a:pt x="7781294" y="1131295"/>
                    <a:pt x="7781294" y="1131295"/>
                    <a:pt x="5250764" y="1131295"/>
                  </a:cubicBezTo>
                  <a:lnTo>
                    <a:pt x="5051579" y="1131295"/>
                  </a:lnTo>
                  <a:cubicBezTo>
                    <a:pt x="5051579" y="1131295"/>
                    <a:pt x="5051579" y="1131295"/>
                    <a:pt x="4852383" y="1131295"/>
                  </a:cubicBezTo>
                  <a:lnTo>
                    <a:pt x="4668852" y="1131295"/>
                  </a:lnTo>
                  <a:lnTo>
                    <a:pt x="4579410" y="1131295"/>
                  </a:lnTo>
                  <a:cubicBezTo>
                    <a:pt x="4461368" y="1131295"/>
                    <a:pt x="4313815" y="1131295"/>
                    <a:pt x="4129374" y="1131295"/>
                  </a:cubicBezTo>
                  <a:lnTo>
                    <a:pt x="4003942" y="1131295"/>
                  </a:lnTo>
                  <a:lnTo>
                    <a:pt x="3824124" y="1131295"/>
                  </a:lnTo>
                  <a:cubicBezTo>
                    <a:pt x="3266190" y="1131295"/>
                    <a:pt x="2454650" y="1131295"/>
                    <a:pt x="1274227" y="1131295"/>
                  </a:cubicBezTo>
                  <a:cubicBezTo>
                    <a:pt x="775617" y="1159669"/>
                    <a:pt x="372699" y="669196"/>
                    <a:pt x="372699" y="669196"/>
                  </a:cubicBezTo>
                  <a:lnTo>
                    <a:pt x="0" y="847550"/>
                  </a:lnTo>
                  <a:cubicBezTo>
                    <a:pt x="616968" y="67251"/>
                    <a:pt x="1014141" y="3852"/>
                    <a:pt x="1103794" y="194"/>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DC209856-C658-2C6A-B352-6AE32FCF1219}"/>
                </a:ext>
              </a:extLst>
            </p:cNvPr>
            <p:cNvSpPr txBox="1"/>
            <p:nvPr/>
          </p:nvSpPr>
          <p:spPr>
            <a:xfrm>
              <a:off x="5236889" y="2472098"/>
              <a:ext cx="159757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a:ea typeface="+mn-ea"/>
                  <a:cs typeface="+mn-cs"/>
                </a:rPr>
                <a:t>CORE ENGINE </a:t>
              </a:r>
            </a:p>
          </p:txBody>
        </p:sp>
        <p:sp>
          <p:nvSpPr>
            <p:cNvPr id="6218" name="Rectangle: Rounded Corners 6217">
              <a:extLst>
                <a:ext uri="{FF2B5EF4-FFF2-40B4-BE49-F238E27FC236}">
                  <a16:creationId xmlns:a16="http://schemas.microsoft.com/office/drawing/2014/main" id="{87EC48C7-DFBF-0B72-909B-31E9E69E9DEF}"/>
                </a:ext>
              </a:extLst>
            </p:cNvPr>
            <p:cNvSpPr/>
            <p:nvPr/>
          </p:nvSpPr>
          <p:spPr>
            <a:xfrm>
              <a:off x="5409250" y="3327928"/>
              <a:ext cx="1193707" cy="1132232"/>
            </a:xfrm>
            <a:prstGeom prst="roundRect">
              <a:avLst/>
            </a:prstGeom>
            <a:noFill/>
            <a:ln w="38100" cap="flat" cmpd="sng" algn="ctr">
              <a:solidFill>
                <a:srgbClr val="4472C4">
                  <a:shade val="5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235" name="Picture 6234">
              <a:extLst>
                <a:ext uri="{FF2B5EF4-FFF2-40B4-BE49-F238E27FC236}">
                  <a16:creationId xmlns:a16="http://schemas.microsoft.com/office/drawing/2014/main" id="{C53DEA9F-60E2-0904-6E6D-699BACABA25C}"/>
                </a:ext>
              </a:extLst>
            </p:cNvPr>
            <p:cNvPicPr>
              <a:picLocks noChangeAspect="1"/>
            </p:cNvPicPr>
            <p:nvPr/>
          </p:nvPicPr>
          <p:blipFill>
            <a:blip r:embed="rId11"/>
            <a:stretch>
              <a:fillRect/>
            </a:stretch>
          </p:blipFill>
          <p:spPr>
            <a:xfrm>
              <a:off x="5479207" y="3595631"/>
              <a:ext cx="640080" cy="640080"/>
            </a:xfrm>
            <a:prstGeom prst="rect">
              <a:avLst/>
            </a:prstGeom>
          </p:spPr>
        </p:pic>
        <p:pic>
          <p:nvPicPr>
            <p:cNvPr id="6236" name="Picture 6235">
              <a:extLst>
                <a:ext uri="{FF2B5EF4-FFF2-40B4-BE49-F238E27FC236}">
                  <a16:creationId xmlns:a16="http://schemas.microsoft.com/office/drawing/2014/main" id="{F6D967FE-0164-90CA-5CE7-4704BE146F3A}"/>
                </a:ext>
              </a:extLst>
            </p:cNvPr>
            <p:cNvPicPr>
              <a:picLocks noChangeAspect="1"/>
            </p:cNvPicPr>
            <p:nvPr/>
          </p:nvPicPr>
          <p:blipFill>
            <a:blip r:embed="rId12"/>
            <a:stretch>
              <a:fillRect/>
            </a:stretch>
          </p:blipFill>
          <p:spPr>
            <a:xfrm>
              <a:off x="5998304" y="3638779"/>
              <a:ext cx="548640" cy="548640"/>
            </a:xfrm>
            <a:prstGeom prst="rect">
              <a:avLst/>
            </a:prstGeom>
          </p:spPr>
        </p:pic>
        <p:pic>
          <p:nvPicPr>
            <p:cNvPr id="6237" name="Picture 6236">
              <a:extLst>
                <a:ext uri="{FF2B5EF4-FFF2-40B4-BE49-F238E27FC236}">
                  <a16:creationId xmlns:a16="http://schemas.microsoft.com/office/drawing/2014/main" id="{66FB6C6E-9B47-8C67-0C4B-BC14664E8456}"/>
                </a:ext>
              </a:extLst>
            </p:cNvPr>
            <p:cNvPicPr>
              <a:picLocks noChangeAspect="1"/>
            </p:cNvPicPr>
            <p:nvPr/>
          </p:nvPicPr>
          <p:blipFill>
            <a:blip r:embed="rId13"/>
            <a:stretch>
              <a:fillRect/>
            </a:stretch>
          </p:blipFill>
          <p:spPr>
            <a:xfrm>
              <a:off x="5648327" y="4925063"/>
              <a:ext cx="731520" cy="731520"/>
            </a:xfrm>
            <a:prstGeom prst="rect">
              <a:avLst/>
            </a:prstGeom>
          </p:spPr>
        </p:pic>
        <p:sp>
          <p:nvSpPr>
            <p:cNvPr id="6238" name="Arrow: Up 6237">
              <a:extLst>
                <a:ext uri="{FF2B5EF4-FFF2-40B4-BE49-F238E27FC236}">
                  <a16:creationId xmlns:a16="http://schemas.microsoft.com/office/drawing/2014/main" id="{9079E049-419A-115E-C935-BB044A47C218}"/>
                </a:ext>
              </a:extLst>
            </p:cNvPr>
            <p:cNvSpPr/>
            <p:nvPr/>
          </p:nvSpPr>
          <p:spPr>
            <a:xfrm>
              <a:off x="5905976" y="4497808"/>
              <a:ext cx="198404" cy="3657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39" name="TextBox 6238">
              <a:extLst>
                <a:ext uri="{FF2B5EF4-FFF2-40B4-BE49-F238E27FC236}">
                  <a16:creationId xmlns:a16="http://schemas.microsoft.com/office/drawing/2014/main" id="{8D166360-95C6-519F-5F39-8A117DE13BAA}"/>
                </a:ext>
              </a:extLst>
            </p:cNvPr>
            <p:cNvSpPr txBox="1"/>
            <p:nvPr/>
          </p:nvSpPr>
          <p:spPr>
            <a:xfrm>
              <a:off x="5537475" y="5627997"/>
              <a:ext cx="997549" cy="461665"/>
            </a:xfrm>
            <a:prstGeom prst="rect">
              <a:avLst/>
            </a:prstGeom>
            <a:noFill/>
            <a:ln>
              <a:noFill/>
            </a:ln>
            <a:effectLst/>
            <a:scene3d>
              <a:camera prst="orthographicFront">
                <a:rot lat="0" lon="0" rev="0"/>
              </a:camera>
              <a:lightRig rig="glow" dir="t">
                <a:rot lat="0" lon="0" rev="4800000"/>
              </a:lightRig>
            </a:scene3d>
            <a:sp3d prstMaterial="matte">
              <a:bevelT w="127000" h="63500"/>
            </a:sp3d>
          </p:spPr>
          <p:txBody>
            <a:bodyPr wrap="square" rtlCol="0" anchor="ctr">
              <a:spAutoFit/>
            </a:bodyPr>
            <a:lstStyle>
              <a:defPPr>
                <a:defRPr lang="en-US"/>
              </a:defPPr>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black"/>
                  </a:solidFill>
                  <a:effectLst/>
                  <a:uLnTx/>
                  <a:uFillTx/>
                  <a:latin typeface="Calibri" panose="020F0502020204030204"/>
                  <a:ea typeface="+mn-ea"/>
                  <a:cs typeface="+mn-cs"/>
                </a:rPr>
                <a:t>Test cases repository</a:t>
              </a:r>
            </a:p>
          </p:txBody>
        </p:sp>
        <p:sp>
          <p:nvSpPr>
            <p:cNvPr id="6250" name="Isosceles Triangle 6249">
              <a:extLst>
                <a:ext uri="{FF2B5EF4-FFF2-40B4-BE49-F238E27FC236}">
                  <a16:creationId xmlns:a16="http://schemas.microsoft.com/office/drawing/2014/main" id="{466191BD-BEFE-67F8-451B-C1B0B970CA40}"/>
                </a:ext>
              </a:extLst>
            </p:cNvPr>
            <p:cNvSpPr/>
            <p:nvPr/>
          </p:nvSpPr>
          <p:spPr>
            <a:xfrm rot="5400000">
              <a:off x="6117786" y="4642054"/>
              <a:ext cx="1463040" cy="1828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93468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5" name="Straight Arrow Connector 1034">
            <a:extLst>
              <a:ext uri="{FF2B5EF4-FFF2-40B4-BE49-F238E27FC236}">
                <a16:creationId xmlns:a16="http://schemas.microsoft.com/office/drawing/2014/main" id="{18DDDB9F-25EB-4E29-CB92-0EB80EBAE5C3}"/>
              </a:ext>
            </a:extLst>
          </p:cNvPr>
          <p:cNvCxnSpPr>
            <a:stCxn id="46" idx="0"/>
            <a:endCxn id="46" idx="2"/>
          </p:cNvCxnSpPr>
          <p:nvPr/>
        </p:nvCxnSpPr>
        <p:spPr>
          <a:xfrm>
            <a:off x="5197577" y="1780247"/>
            <a:ext cx="0" cy="4575570"/>
          </a:xfrm>
          <a:prstGeom prst="straightConnector1">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9" name="Picture 4" descr="Majesco">
            <a:extLst>
              <a:ext uri="{FF2B5EF4-FFF2-40B4-BE49-F238E27FC236}">
                <a16:creationId xmlns:a16="http://schemas.microsoft.com/office/drawing/2014/main" id="{97E5406E-274B-CDBF-617B-C5C08A8D62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61" t="37117" r="17332" b="36701"/>
          <a:stretch/>
        </p:blipFill>
        <p:spPr bwMode="auto">
          <a:xfrm>
            <a:off x="942259" y="4521793"/>
            <a:ext cx="1005840" cy="23667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Script-less / Low code platforms &amp; automation tools </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a:defRPr/>
            </a:pPr>
            <a:r>
              <a:rPr lang="en-US" sz="1400" dirty="0">
                <a:latin typeface="Calibri" panose="020F0502020204030204"/>
              </a:rPr>
              <a:t>As we strive to maintain a lasting competitive advantage in the future, we deliver Quality Engineering services to our clients by employing script-less/low-code platforms and automation tools. This approach emphasizes maximizing reusability, accelerating time to market, and minimizing the carbon footprint, ensuring sustainable growth and success for our clients</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Enhances reusability, thereby lowering the carbon footprint.</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Boosts efficiency in application development and testing processes.</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Decreases automation scripting effort and associated costs.</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Ease of maintenance.</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Accelerates time to market.</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Promotes improved sustainability practices.</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Reduces reliance on highly technical resources, making the process more accessible.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FBFA144C-E16C-A578-2E9B-F65B5B92E76B}"/>
              </a:ext>
            </a:extLst>
          </p:cNvPr>
          <p:cNvGrpSpPr/>
          <p:nvPr/>
        </p:nvGrpSpPr>
        <p:grpSpPr>
          <a:xfrm>
            <a:off x="1988610" y="2274946"/>
            <a:ext cx="6427230" cy="3961098"/>
            <a:chOff x="2395930" y="1903184"/>
            <a:chExt cx="6427230" cy="3961098"/>
          </a:xfrm>
        </p:grpSpPr>
        <p:sp>
          <p:nvSpPr>
            <p:cNvPr id="69" name="Rounded Rectangle 155">
              <a:extLst>
                <a:ext uri="{FF2B5EF4-FFF2-40B4-BE49-F238E27FC236}">
                  <a16:creationId xmlns:a16="http://schemas.microsoft.com/office/drawing/2014/main" id="{15FD540E-CD6B-B6D8-9D83-45CA6A2EC1F5}"/>
                </a:ext>
              </a:extLst>
            </p:cNvPr>
            <p:cNvSpPr/>
            <p:nvPr/>
          </p:nvSpPr>
          <p:spPr>
            <a:xfrm>
              <a:off x="2395930" y="4743299"/>
              <a:ext cx="3200400" cy="647281"/>
            </a:xfrm>
            <a:prstGeom prst="roundRect">
              <a:avLst>
                <a:gd name="adj" fmla="val 50000"/>
              </a:avLst>
            </a:prstGeom>
            <a:noFill/>
            <a:ln w="12700" cap="flat" cmpd="sng" algn="ctr">
              <a:solidFill>
                <a:srgbClr val="00A3A1"/>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Arial"/>
                <a:ea typeface="+mn-ea"/>
                <a:cs typeface="+mn-cs"/>
              </a:endParaRPr>
            </a:p>
          </p:txBody>
        </p:sp>
        <p:grpSp>
          <p:nvGrpSpPr>
            <p:cNvPr id="70" name="Group 69">
              <a:extLst>
                <a:ext uri="{FF2B5EF4-FFF2-40B4-BE49-F238E27FC236}">
                  <a16:creationId xmlns:a16="http://schemas.microsoft.com/office/drawing/2014/main" id="{4DCC9524-7724-2E01-9F73-850DF00E89FE}"/>
                </a:ext>
              </a:extLst>
            </p:cNvPr>
            <p:cNvGrpSpPr/>
            <p:nvPr/>
          </p:nvGrpSpPr>
          <p:grpSpPr>
            <a:xfrm>
              <a:off x="5082993" y="2297871"/>
              <a:ext cx="604670" cy="3157395"/>
              <a:chOff x="5082993" y="2297871"/>
              <a:chExt cx="604670" cy="3157395"/>
            </a:xfrm>
          </p:grpSpPr>
          <p:sp>
            <p:nvSpPr>
              <p:cNvPr id="95" name="Freeform 5">
                <a:extLst>
                  <a:ext uri="{FF2B5EF4-FFF2-40B4-BE49-F238E27FC236}">
                    <a16:creationId xmlns:a16="http://schemas.microsoft.com/office/drawing/2014/main" id="{6AD7B5CA-B913-5CB1-6634-6E25B9F49664}"/>
                  </a:ext>
                </a:extLst>
              </p:cNvPr>
              <p:cNvSpPr>
                <a:spLocks/>
              </p:cNvSpPr>
              <p:nvPr/>
            </p:nvSpPr>
            <p:spPr bwMode="auto">
              <a:xfrm>
                <a:off x="5099440" y="3088149"/>
                <a:ext cx="584353" cy="777891"/>
              </a:xfrm>
              <a:custGeom>
                <a:avLst/>
                <a:gdLst>
                  <a:gd name="T0" fmla="*/ 482 w 484"/>
                  <a:gd name="T1" fmla="*/ 245 h 505"/>
                  <a:gd name="T2" fmla="*/ 389 w 484"/>
                  <a:gd name="T3" fmla="*/ 85 h 505"/>
                  <a:gd name="T4" fmla="*/ 389 w 484"/>
                  <a:gd name="T5" fmla="*/ 84 h 505"/>
                  <a:gd name="T6" fmla="*/ 345 w 484"/>
                  <a:gd name="T7" fmla="*/ 8 h 505"/>
                  <a:gd name="T8" fmla="*/ 332 w 484"/>
                  <a:gd name="T9" fmla="*/ 0 h 505"/>
                  <a:gd name="T10" fmla="*/ 57 w 484"/>
                  <a:gd name="T11" fmla="*/ 0 h 505"/>
                  <a:gd name="T12" fmla="*/ 44 w 484"/>
                  <a:gd name="T13" fmla="*/ 8 h 505"/>
                  <a:gd name="T14" fmla="*/ 0 w 484"/>
                  <a:gd name="T15" fmla="*/ 84 h 505"/>
                  <a:gd name="T16" fmla="*/ 283 w 484"/>
                  <a:gd name="T17" fmla="*/ 84 h 505"/>
                  <a:gd name="T18" fmla="*/ 296 w 484"/>
                  <a:gd name="T19" fmla="*/ 92 h 505"/>
                  <a:gd name="T20" fmla="*/ 385 w 484"/>
                  <a:gd name="T21" fmla="*/ 245 h 505"/>
                  <a:gd name="T22" fmla="*/ 385 w 484"/>
                  <a:gd name="T23" fmla="*/ 260 h 505"/>
                  <a:gd name="T24" fmla="*/ 296 w 484"/>
                  <a:gd name="T25" fmla="*/ 414 h 505"/>
                  <a:gd name="T26" fmla="*/ 283 w 484"/>
                  <a:gd name="T27" fmla="*/ 421 h 505"/>
                  <a:gd name="T28" fmla="*/ 0 w 484"/>
                  <a:gd name="T29" fmla="*/ 421 h 505"/>
                  <a:gd name="T30" fmla="*/ 44 w 484"/>
                  <a:gd name="T31" fmla="*/ 498 h 505"/>
                  <a:gd name="T32" fmla="*/ 57 w 484"/>
                  <a:gd name="T33" fmla="*/ 505 h 505"/>
                  <a:gd name="T34" fmla="*/ 332 w 484"/>
                  <a:gd name="T35" fmla="*/ 505 h 505"/>
                  <a:gd name="T36" fmla="*/ 345 w 484"/>
                  <a:gd name="T37" fmla="*/ 498 h 505"/>
                  <a:gd name="T38" fmla="*/ 389 w 484"/>
                  <a:gd name="T39" fmla="*/ 421 h 505"/>
                  <a:gd name="T40" fmla="*/ 389 w 484"/>
                  <a:gd name="T41" fmla="*/ 420 h 505"/>
                  <a:gd name="T42" fmla="*/ 482 w 484"/>
                  <a:gd name="T43" fmla="*/ 260 h 505"/>
                  <a:gd name="T44" fmla="*/ 482 w 484"/>
                  <a:gd name="T45" fmla="*/ 24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482" y="245"/>
                    </a:moveTo>
                    <a:cubicBezTo>
                      <a:pt x="389" y="85"/>
                      <a:pt x="389" y="85"/>
                      <a:pt x="389" y="85"/>
                    </a:cubicBezTo>
                    <a:cubicBezTo>
                      <a:pt x="389" y="84"/>
                      <a:pt x="389" y="84"/>
                      <a:pt x="389" y="84"/>
                    </a:cubicBezTo>
                    <a:cubicBezTo>
                      <a:pt x="345" y="8"/>
                      <a:pt x="345" y="8"/>
                      <a:pt x="345" y="8"/>
                    </a:cubicBezTo>
                    <a:cubicBezTo>
                      <a:pt x="342" y="3"/>
                      <a:pt x="337" y="0"/>
                      <a:pt x="332" y="0"/>
                    </a:cubicBezTo>
                    <a:cubicBezTo>
                      <a:pt x="57" y="0"/>
                      <a:pt x="57" y="0"/>
                      <a:pt x="57" y="0"/>
                    </a:cubicBezTo>
                    <a:cubicBezTo>
                      <a:pt x="52" y="0"/>
                      <a:pt x="47" y="3"/>
                      <a:pt x="44" y="8"/>
                    </a:cubicBezTo>
                    <a:cubicBezTo>
                      <a:pt x="0" y="84"/>
                      <a:pt x="0" y="84"/>
                      <a:pt x="0" y="84"/>
                    </a:cubicBezTo>
                    <a:cubicBezTo>
                      <a:pt x="283" y="84"/>
                      <a:pt x="283" y="84"/>
                      <a:pt x="283" y="84"/>
                    </a:cubicBezTo>
                    <a:cubicBezTo>
                      <a:pt x="288" y="84"/>
                      <a:pt x="293" y="87"/>
                      <a:pt x="296" y="92"/>
                    </a:cubicBezTo>
                    <a:cubicBezTo>
                      <a:pt x="385" y="245"/>
                      <a:pt x="385" y="245"/>
                      <a:pt x="385" y="245"/>
                    </a:cubicBezTo>
                    <a:cubicBezTo>
                      <a:pt x="387" y="250"/>
                      <a:pt x="387" y="256"/>
                      <a:pt x="385" y="260"/>
                    </a:cubicBezTo>
                    <a:cubicBezTo>
                      <a:pt x="296" y="414"/>
                      <a:pt x="296" y="414"/>
                      <a:pt x="296" y="414"/>
                    </a:cubicBezTo>
                    <a:cubicBezTo>
                      <a:pt x="293" y="418"/>
                      <a:pt x="288" y="421"/>
                      <a:pt x="283" y="421"/>
                    </a:cubicBezTo>
                    <a:cubicBezTo>
                      <a:pt x="0" y="421"/>
                      <a:pt x="0" y="421"/>
                      <a:pt x="0" y="421"/>
                    </a:cubicBezTo>
                    <a:cubicBezTo>
                      <a:pt x="44" y="498"/>
                      <a:pt x="44" y="498"/>
                      <a:pt x="44" y="498"/>
                    </a:cubicBezTo>
                    <a:cubicBezTo>
                      <a:pt x="47" y="502"/>
                      <a:pt x="52" y="505"/>
                      <a:pt x="57" y="505"/>
                    </a:cubicBezTo>
                    <a:cubicBezTo>
                      <a:pt x="332" y="505"/>
                      <a:pt x="332" y="505"/>
                      <a:pt x="332" y="505"/>
                    </a:cubicBezTo>
                    <a:cubicBezTo>
                      <a:pt x="337" y="505"/>
                      <a:pt x="342" y="502"/>
                      <a:pt x="345" y="498"/>
                    </a:cubicBezTo>
                    <a:cubicBezTo>
                      <a:pt x="389" y="421"/>
                      <a:pt x="389" y="421"/>
                      <a:pt x="389" y="421"/>
                    </a:cubicBezTo>
                    <a:cubicBezTo>
                      <a:pt x="389" y="420"/>
                      <a:pt x="389" y="420"/>
                      <a:pt x="389" y="420"/>
                    </a:cubicBezTo>
                    <a:cubicBezTo>
                      <a:pt x="482" y="260"/>
                      <a:pt x="482" y="260"/>
                      <a:pt x="482" y="260"/>
                    </a:cubicBezTo>
                    <a:cubicBezTo>
                      <a:pt x="484" y="256"/>
                      <a:pt x="484" y="250"/>
                      <a:pt x="482" y="245"/>
                    </a:cubicBez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96" name="Freeform 8">
                <a:extLst>
                  <a:ext uri="{FF2B5EF4-FFF2-40B4-BE49-F238E27FC236}">
                    <a16:creationId xmlns:a16="http://schemas.microsoft.com/office/drawing/2014/main" id="{5E00FCC1-7C44-23F8-FB50-FAB25CB3018C}"/>
                  </a:ext>
                </a:extLst>
              </p:cNvPr>
              <p:cNvSpPr>
                <a:spLocks/>
              </p:cNvSpPr>
              <p:nvPr/>
            </p:nvSpPr>
            <p:spPr bwMode="auto">
              <a:xfrm>
                <a:off x="5104277" y="2297871"/>
                <a:ext cx="583386" cy="777891"/>
              </a:xfrm>
              <a:custGeom>
                <a:avLst/>
                <a:gdLst>
                  <a:gd name="T0" fmla="*/ 481 w 483"/>
                  <a:gd name="T1" fmla="*/ 245 h 505"/>
                  <a:gd name="T2" fmla="*/ 388 w 483"/>
                  <a:gd name="T3" fmla="*/ 85 h 505"/>
                  <a:gd name="T4" fmla="*/ 388 w 483"/>
                  <a:gd name="T5" fmla="*/ 84 h 505"/>
                  <a:gd name="T6" fmla="*/ 344 w 483"/>
                  <a:gd name="T7" fmla="*/ 8 h 505"/>
                  <a:gd name="T8" fmla="*/ 331 w 483"/>
                  <a:gd name="T9" fmla="*/ 0 h 505"/>
                  <a:gd name="T10" fmla="*/ 57 w 483"/>
                  <a:gd name="T11" fmla="*/ 0 h 505"/>
                  <a:gd name="T12" fmla="*/ 44 w 483"/>
                  <a:gd name="T13" fmla="*/ 8 h 505"/>
                  <a:gd name="T14" fmla="*/ 0 w 483"/>
                  <a:gd name="T15" fmla="*/ 84 h 505"/>
                  <a:gd name="T16" fmla="*/ 282 w 483"/>
                  <a:gd name="T17" fmla="*/ 84 h 505"/>
                  <a:gd name="T18" fmla="*/ 295 w 483"/>
                  <a:gd name="T19" fmla="*/ 91 h 505"/>
                  <a:gd name="T20" fmla="*/ 384 w 483"/>
                  <a:gd name="T21" fmla="*/ 245 h 505"/>
                  <a:gd name="T22" fmla="*/ 384 w 483"/>
                  <a:gd name="T23" fmla="*/ 260 h 505"/>
                  <a:gd name="T24" fmla="*/ 295 w 483"/>
                  <a:gd name="T25" fmla="*/ 413 h 505"/>
                  <a:gd name="T26" fmla="*/ 282 w 483"/>
                  <a:gd name="T27" fmla="*/ 421 h 505"/>
                  <a:gd name="T28" fmla="*/ 0 w 483"/>
                  <a:gd name="T29" fmla="*/ 421 h 505"/>
                  <a:gd name="T30" fmla="*/ 44 w 483"/>
                  <a:gd name="T31" fmla="*/ 497 h 505"/>
                  <a:gd name="T32" fmla="*/ 57 w 483"/>
                  <a:gd name="T33" fmla="*/ 505 h 505"/>
                  <a:gd name="T34" fmla="*/ 331 w 483"/>
                  <a:gd name="T35" fmla="*/ 505 h 505"/>
                  <a:gd name="T36" fmla="*/ 344 w 483"/>
                  <a:gd name="T37" fmla="*/ 497 h 505"/>
                  <a:gd name="T38" fmla="*/ 388 w 483"/>
                  <a:gd name="T39" fmla="*/ 421 h 505"/>
                  <a:gd name="T40" fmla="*/ 388 w 483"/>
                  <a:gd name="T41" fmla="*/ 420 h 505"/>
                  <a:gd name="T42" fmla="*/ 481 w 483"/>
                  <a:gd name="T43" fmla="*/ 260 h 505"/>
                  <a:gd name="T44" fmla="*/ 481 w 483"/>
                  <a:gd name="T45" fmla="*/ 24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3" h="505">
                    <a:moveTo>
                      <a:pt x="481" y="245"/>
                    </a:moveTo>
                    <a:cubicBezTo>
                      <a:pt x="388" y="85"/>
                      <a:pt x="388" y="85"/>
                      <a:pt x="388" y="85"/>
                    </a:cubicBezTo>
                    <a:cubicBezTo>
                      <a:pt x="388" y="84"/>
                      <a:pt x="388" y="84"/>
                      <a:pt x="388" y="84"/>
                    </a:cubicBezTo>
                    <a:cubicBezTo>
                      <a:pt x="344" y="8"/>
                      <a:pt x="344" y="8"/>
                      <a:pt x="344" y="8"/>
                    </a:cubicBezTo>
                    <a:cubicBezTo>
                      <a:pt x="341" y="3"/>
                      <a:pt x="336" y="0"/>
                      <a:pt x="331" y="0"/>
                    </a:cubicBezTo>
                    <a:cubicBezTo>
                      <a:pt x="57" y="0"/>
                      <a:pt x="57" y="0"/>
                      <a:pt x="57" y="0"/>
                    </a:cubicBezTo>
                    <a:cubicBezTo>
                      <a:pt x="51" y="0"/>
                      <a:pt x="46" y="3"/>
                      <a:pt x="44" y="8"/>
                    </a:cubicBezTo>
                    <a:cubicBezTo>
                      <a:pt x="0" y="84"/>
                      <a:pt x="0" y="84"/>
                      <a:pt x="0" y="84"/>
                    </a:cubicBezTo>
                    <a:cubicBezTo>
                      <a:pt x="282" y="84"/>
                      <a:pt x="282" y="84"/>
                      <a:pt x="282" y="84"/>
                    </a:cubicBezTo>
                    <a:cubicBezTo>
                      <a:pt x="288" y="84"/>
                      <a:pt x="293" y="87"/>
                      <a:pt x="295" y="91"/>
                    </a:cubicBezTo>
                    <a:cubicBezTo>
                      <a:pt x="384" y="245"/>
                      <a:pt x="384" y="245"/>
                      <a:pt x="384" y="245"/>
                    </a:cubicBezTo>
                    <a:cubicBezTo>
                      <a:pt x="387" y="250"/>
                      <a:pt x="387" y="255"/>
                      <a:pt x="384" y="260"/>
                    </a:cubicBezTo>
                    <a:cubicBezTo>
                      <a:pt x="295" y="413"/>
                      <a:pt x="295" y="413"/>
                      <a:pt x="295" y="413"/>
                    </a:cubicBezTo>
                    <a:cubicBezTo>
                      <a:pt x="293" y="418"/>
                      <a:pt x="288" y="421"/>
                      <a:pt x="282" y="421"/>
                    </a:cubicBezTo>
                    <a:cubicBezTo>
                      <a:pt x="0" y="421"/>
                      <a:pt x="0" y="421"/>
                      <a:pt x="0" y="421"/>
                    </a:cubicBezTo>
                    <a:cubicBezTo>
                      <a:pt x="44" y="497"/>
                      <a:pt x="44" y="497"/>
                      <a:pt x="44" y="497"/>
                    </a:cubicBezTo>
                    <a:cubicBezTo>
                      <a:pt x="46" y="502"/>
                      <a:pt x="51" y="505"/>
                      <a:pt x="57" y="505"/>
                    </a:cubicBezTo>
                    <a:cubicBezTo>
                      <a:pt x="331" y="505"/>
                      <a:pt x="331" y="505"/>
                      <a:pt x="331" y="505"/>
                    </a:cubicBezTo>
                    <a:cubicBezTo>
                      <a:pt x="336" y="505"/>
                      <a:pt x="341" y="502"/>
                      <a:pt x="344" y="497"/>
                    </a:cubicBezTo>
                    <a:cubicBezTo>
                      <a:pt x="388" y="421"/>
                      <a:pt x="388" y="421"/>
                      <a:pt x="388" y="421"/>
                    </a:cubicBezTo>
                    <a:cubicBezTo>
                      <a:pt x="388" y="420"/>
                      <a:pt x="388" y="420"/>
                      <a:pt x="388" y="420"/>
                    </a:cubicBezTo>
                    <a:cubicBezTo>
                      <a:pt x="481" y="260"/>
                      <a:pt x="481" y="260"/>
                      <a:pt x="481" y="260"/>
                    </a:cubicBezTo>
                    <a:cubicBezTo>
                      <a:pt x="483" y="255"/>
                      <a:pt x="483" y="250"/>
                      <a:pt x="481" y="24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97" name="Freeform 9">
                <a:extLst>
                  <a:ext uri="{FF2B5EF4-FFF2-40B4-BE49-F238E27FC236}">
                    <a16:creationId xmlns:a16="http://schemas.microsoft.com/office/drawing/2014/main" id="{922F0E6F-465E-C8C1-9D6B-B7518EF40C60}"/>
                  </a:ext>
                </a:extLst>
              </p:cNvPr>
              <p:cNvSpPr>
                <a:spLocks/>
              </p:cNvSpPr>
              <p:nvPr/>
            </p:nvSpPr>
            <p:spPr bwMode="auto">
              <a:xfrm>
                <a:off x="5099440" y="3878427"/>
                <a:ext cx="584353" cy="777891"/>
              </a:xfrm>
              <a:custGeom>
                <a:avLst/>
                <a:gdLst>
                  <a:gd name="T0" fmla="*/ 482 w 484"/>
                  <a:gd name="T1" fmla="*/ 245 h 505"/>
                  <a:gd name="T2" fmla="*/ 389 w 484"/>
                  <a:gd name="T3" fmla="*/ 85 h 505"/>
                  <a:gd name="T4" fmla="*/ 389 w 484"/>
                  <a:gd name="T5" fmla="*/ 84 h 505"/>
                  <a:gd name="T6" fmla="*/ 345 w 484"/>
                  <a:gd name="T7" fmla="*/ 8 h 505"/>
                  <a:gd name="T8" fmla="*/ 332 w 484"/>
                  <a:gd name="T9" fmla="*/ 0 h 505"/>
                  <a:gd name="T10" fmla="*/ 57 w 484"/>
                  <a:gd name="T11" fmla="*/ 0 h 505"/>
                  <a:gd name="T12" fmla="*/ 44 w 484"/>
                  <a:gd name="T13" fmla="*/ 8 h 505"/>
                  <a:gd name="T14" fmla="*/ 0 w 484"/>
                  <a:gd name="T15" fmla="*/ 84 h 505"/>
                  <a:gd name="T16" fmla="*/ 283 w 484"/>
                  <a:gd name="T17" fmla="*/ 84 h 505"/>
                  <a:gd name="T18" fmla="*/ 296 w 484"/>
                  <a:gd name="T19" fmla="*/ 92 h 505"/>
                  <a:gd name="T20" fmla="*/ 385 w 484"/>
                  <a:gd name="T21" fmla="*/ 245 h 505"/>
                  <a:gd name="T22" fmla="*/ 385 w 484"/>
                  <a:gd name="T23" fmla="*/ 260 h 505"/>
                  <a:gd name="T24" fmla="*/ 296 w 484"/>
                  <a:gd name="T25" fmla="*/ 414 h 505"/>
                  <a:gd name="T26" fmla="*/ 283 w 484"/>
                  <a:gd name="T27" fmla="*/ 421 h 505"/>
                  <a:gd name="T28" fmla="*/ 0 w 484"/>
                  <a:gd name="T29" fmla="*/ 421 h 505"/>
                  <a:gd name="T30" fmla="*/ 44 w 484"/>
                  <a:gd name="T31" fmla="*/ 498 h 505"/>
                  <a:gd name="T32" fmla="*/ 57 w 484"/>
                  <a:gd name="T33" fmla="*/ 505 h 505"/>
                  <a:gd name="T34" fmla="*/ 332 w 484"/>
                  <a:gd name="T35" fmla="*/ 505 h 505"/>
                  <a:gd name="T36" fmla="*/ 345 w 484"/>
                  <a:gd name="T37" fmla="*/ 498 h 505"/>
                  <a:gd name="T38" fmla="*/ 389 w 484"/>
                  <a:gd name="T39" fmla="*/ 421 h 505"/>
                  <a:gd name="T40" fmla="*/ 389 w 484"/>
                  <a:gd name="T41" fmla="*/ 420 h 505"/>
                  <a:gd name="T42" fmla="*/ 482 w 484"/>
                  <a:gd name="T43" fmla="*/ 260 h 505"/>
                  <a:gd name="T44" fmla="*/ 482 w 484"/>
                  <a:gd name="T45" fmla="*/ 24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482" y="245"/>
                    </a:moveTo>
                    <a:cubicBezTo>
                      <a:pt x="389" y="85"/>
                      <a:pt x="389" y="85"/>
                      <a:pt x="389" y="85"/>
                    </a:cubicBezTo>
                    <a:cubicBezTo>
                      <a:pt x="389" y="84"/>
                      <a:pt x="389" y="84"/>
                      <a:pt x="389" y="84"/>
                    </a:cubicBezTo>
                    <a:cubicBezTo>
                      <a:pt x="345" y="8"/>
                      <a:pt x="345" y="8"/>
                      <a:pt x="345" y="8"/>
                    </a:cubicBezTo>
                    <a:cubicBezTo>
                      <a:pt x="342" y="3"/>
                      <a:pt x="337" y="0"/>
                      <a:pt x="332" y="0"/>
                    </a:cubicBezTo>
                    <a:cubicBezTo>
                      <a:pt x="57" y="0"/>
                      <a:pt x="57" y="0"/>
                      <a:pt x="57" y="0"/>
                    </a:cubicBezTo>
                    <a:cubicBezTo>
                      <a:pt x="52" y="0"/>
                      <a:pt x="47" y="3"/>
                      <a:pt x="44" y="8"/>
                    </a:cubicBezTo>
                    <a:cubicBezTo>
                      <a:pt x="0" y="84"/>
                      <a:pt x="0" y="84"/>
                      <a:pt x="0" y="84"/>
                    </a:cubicBezTo>
                    <a:cubicBezTo>
                      <a:pt x="283" y="84"/>
                      <a:pt x="283" y="84"/>
                      <a:pt x="283" y="84"/>
                    </a:cubicBezTo>
                    <a:cubicBezTo>
                      <a:pt x="288" y="84"/>
                      <a:pt x="293" y="87"/>
                      <a:pt x="296" y="92"/>
                    </a:cubicBezTo>
                    <a:cubicBezTo>
                      <a:pt x="385" y="245"/>
                      <a:pt x="385" y="245"/>
                      <a:pt x="385" y="245"/>
                    </a:cubicBezTo>
                    <a:cubicBezTo>
                      <a:pt x="387" y="250"/>
                      <a:pt x="387" y="256"/>
                      <a:pt x="385" y="260"/>
                    </a:cubicBezTo>
                    <a:cubicBezTo>
                      <a:pt x="296" y="414"/>
                      <a:pt x="296" y="414"/>
                      <a:pt x="296" y="414"/>
                    </a:cubicBezTo>
                    <a:cubicBezTo>
                      <a:pt x="293" y="418"/>
                      <a:pt x="288" y="421"/>
                      <a:pt x="283" y="421"/>
                    </a:cubicBezTo>
                    <a:cubicBezTo>
                      <a:pt x="0" y="421"/>
                      <a:pt x="0" y="421"/>
                      <a:pt x="0" y="421"/>
                    </a:cubicBezTo>
                    <a:cubicBezTo>
                      <a:pt x="44" y="498"/>
                      <a:pt x="44" y="498"/>
                      <a:pt x="44" y="498"/>
                    </a:cubicBezTo>
                    <a:cubicBezTo>
                      <a:pt x="47" y="502"/>
                      <a:pt x="52" y="505"/>
                      <a:pt x="57" y="505"/>
                    </a:cubicBezTo>
                    <a:cubicBezTo>
                      <a:pt x="332" y="505"/>
                      <a:pt x="332" y="505"/>
                      <a:pt x="332" y="505"/>
                    </a:cubicBezTo>
                    <a:cubicBezTo>
                      <a:pt x="337" y="505"/>
                      <a:pt x="342" y="502"/>
                      <a:pt x="345" y="498"/>
                    </a:cubicBezTo>
                    <a:cubicBezTo>
                      <a:pt x="389" y="421"/>
                      <a:pt x="389" y="421"/>
                      <a:pt x="389" y="421"/>
                    </a:cubicBezTo>
                    <a:cubicBezTo>
                      <a:pt x="389" y="420"/>
                      <a:pt x="389" y="420"/>
                      <a:pt x="389" y="420"/>
                    </a:cubicBezTo>
                    <a:cubicBezTo>
                      <a:pt x="482" y="260"/>
                      <a:pt x="482" y="260"/>
                      <a:pt x="482" y="260"/>
                    </a:cubicBezTo>
                    <a:cubicBezTo>
                      <a:pt x="484" y="256"/>
                      <a:pt x="484" y="250"/>
                      <a:pt x="482" y="245"/>
                    </a:cubicBezTo>
                    <a:close/>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98" name="Freeform 11">
                <a:extLst>
                  <a:ext uri="{FF2B5EF4-FFF2-40B4-BE49-F238E27FC236}">
                    <a16:creationId xmlns:a16="http://schemas.microsoft.com/office/drawing/2014/main" id="{B00B5EFC-EA8C-9C87-E0B4-97EB7AE4CB00}"/>
                  </a:ext>
                </a:extLst>
              </p:cNvPr>
              <p:cNvSpPr>
                <a:spLocks/>
              </p:cNvSpPr>
              <p:nvPr/>
            </p:nvSpPr>
            <p:spPr bwMode="auto">
              <a:xfrm>
                <a:off x="5082993" y="4678614"/>
                <a:ext cx="582418" cy="776652"/>
              </a:xfrm>
              <a:custGeom>
                <a:avLst/>
                <a:gdLst>
                  <a:gd name="T0" fmla="*/ 481 w 483"/>
                  <a:gd name="T1" fmla="*/ 244 h 504"/>
                  <a:gd name="T2" fmla="*/ 388 w 483"/>
                  <a:gd name="T3" fmla="*/ 84 h 504"/>
                  <a:gd name="T4" fmla="*/ 388 w 483"/>
                  <a:gd name="T5" fmla="*/ 83 h 504"/>
                  <a:gd name="T6" fmla="*/ 344 w 483"/>
                  <a:gd name="T7" fmla="*/ 7 h 504"/>
                  <a:gd name="T8" fmla="*/ 331 w 483"/>
                  <a:gd name="T9" fmla="*/ 0 h 504"/>
                  <a:gd name="T10" fmla="*/ 57 w 483"/>
                  <a:gd name="T11" fmla="*/ 0 h 504"/>
                  <a:gd name="T12" fmla="*/ 44 w 483"/>
                  <a:gd name="T13" fmla="*/ 7 h 504"/>
                  <a:gd name="T14" fmla="*/ 0 w 483"/>
                  <a:gd name="T15" fmla="*/ 83 h 504"/>
                  <a:gd name="T16" fmla="*/ 282 w 483"/>
                  <a:gd name="T17" fmla="*/ 83 h 504"/>
                  <a:gd name="T18" fmla="*/ 295 w 483"/>
                  <a:gd name="T19" fmla="*/ 91 h 504"/>
                  <a:gd name="T20" fmla="*/ 384 w 483"/>
                  <a:gd name="T21" fmla="*/ 244 h 504"/>
                  <a:gd name="T22" fmla="*/ 384 w 483"/>
                  <a:gd name="T23" fmla="*/ 259 h 504"/>
                  <a:gd name="T24" fmla="*/ 295 w 483"/>
                  <a:gd name="T25" fmla="*/ 413 h 504"/>
                  <a:gd name="T26" fmla="*/ 282 w 483"/>
                  <a:gd name="T27" fmla="*/ 420 h 504"/>
                  <a:gd name="T28" fmla="*/ 0 w 483"/>
                  <a:gd name="T29" fmla="*/ 420 h 504"/>
                  <a:gd name="T30" fmla="*/ 44 w 483"/>
                  <a:gd name="T31" fmla="*/ 497 h 504"/>
                  <a:gd name="T32" fmla="*/ 57 w 483"/>
                  <a:gd name="T33" fmla="*/ 504 h 504"/>
                  <a:gd name="T34" fmla="*/ 331 w 483"/>
                  <a:gd name="T35" fmla="*/ 504 h 504"/>
                  <a:gd name="T36" fmla="*/ 344 w 483"/>
                  <a:gd name="T37" fmla="*/ 497 h 504"/>
                  <a:gd name="T38" fmla="*/ 388 w 483"/>
                  <a:gd name="T39" fmla="*/ 420 h 504"/>
                  <a:gd name="T40" fmla="*/ 388 w 483"/>
                  <a:gd name="T41" fmla="*/ 420 h 504"/>
                  <a:gd name="T42" fmla="*/ 481 w 483"/>
                  <a:gd name="T43" fmla="*/ 259 h 504"/>
                  <a:gd name="T44" fmla="*/ 481 w 483"/>
                  <a:gd name="T45" fmla="*/ 24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3" h="504">
                    <a:moveTo>
                      <a:pt x="481" y="244"/>
                    </a:moveTo>
                    <a:cubicBezTo>
                      <a:pt x="388" y="84"/>
                      <a:pt x="388" y="84"/>
                      <a:pt x="388" y="84"/>
                    </a:cubicBezTo>
                    <a:cubicBezTo>
                      <a:pt x="388" y="83"/>
                      <a:pt x="388" y="83"/>
                      <a:pt x="388" y="83"/>
                    </a:cubicBezTo>
                    <a:cubicBezTo>
                      <a:pt x="344" y="7"/>
                      <a:pt x="344" y="7"/>
                      <a:pt x="344" y="7"/>
                    </a:cubicBezTo>
                    <a:cubicBezTo>
                      <a:pt x="341" y="2"/>
                      <a:pt x="336" y="0"/>
                      <a:pt x="331" y="0"/>
                    </a:cubicBezTo>
                    <a:cubicBezTo>
                      <a:pt x="57" y="0"/>
                      <a:pt x="57" y="0"/>
                      <a:pt x="57" y="0"/>
                    </a:cubicBezTo>
                    <a:cubicBezTo>
                      <a:pt x="51" y="0"/>
                      <a:pt x="46" y="2"/>
                      <a:pt x="44" y="7"/>
                    </a:cubicBezTo>
                    <a:cubicBezTo>
                      <a:pt x="0" y="83"/>
                      <a:pt x="0" y="83"/>
                      <a:pt x="0" y="83"/>
                    </a:cubicBezTo>
                    <a:cubicBezTo>
                      <a:pt x="282" y="83"/>
                      <a:pt x="282" y="83"/>
                      <a:pt x="282" y="83"/>
                    </a:cubicBezTo>
                    <a:cubicBezTo>
                      <a:pt x="288" y="83"/>
                      <a:pt x="293" y="86"/>
                      <a:pt x="295" y="91"/>
                    </a:cubicBezTo>
                    <a:cubicBezTo>
                      <a:pt x="384" y="244"/>
                      <a:pt x="384" y="244"/>
                      <a:pt x="384" y="244"/>
                    </a:cubicBezTo>
                    <a:cubicBezTo>
                      <a:pt x="387" y="249"/>
                      <a:pt x="387" y="255"/>
                      <a:pt x="384" y="259"/>
                    </a:cubicBezTo>
                    <a:cubicBezTo>
                      <a:pt x="295" y="413"/>
                      <a:pt x="295" y="413"/>
                      <a:pt x="295" y="413"/>
                    </a:cubicBezTo>
                    <a:cubicBezTo>
                      <a:pt x="293" y="418"/>
                      <a:pt x="288" y="420"/>
                      <a:pt x="282" y="420"/>
                    </a:cubicBezTo>
                    <a:cubicBezTo>
                      <a:pt x="0" y="420"/>
                      <a:pt x="0" y="420"/>
                      <a:pt x="0" y="420"/>
                    </a:cubicBezTo>
                    <a:cubicBezTo>
                      <a:pt x="44" y="497"/>
                      <a:pt x="44" y="497"/>
                      <a:pt x="44" y="497"/>
                    </a:cubicBezTo>
                    <a:cubicBezTo>
                      <a:pt x="46" y="501"/>
                      <a:pt x="51" y="504"/>
                      <a:pt x="57" y="504"/>
                    </a:cubicBezTo>
                    <a:cubicBezTo>
                      <a:pt x="331" y="504"/>
                      <a:pt x="331" y="504"/>
                      <a:pt x="331" y="504"/>
                    </a:cubicBezTo>
                    <a:cubicBezTo>
                      <a:pt x="336" y="504"/>
                      <a:pt x="341" y="501"/>
                      <a:pt x="344" y="497"/>
                    </a:cubicBezTo>
                    <a:cubicBezTo>
                      <a:pt x="388" y="420"/>
                      <a:pt x="388" y="420"/>
                      <a:pt x="388" y="420"/>
                    </a:cubicBezTo>
                    <a:cubicBezTo>
                      <a:pt x="388" y="420"/>
                      <a:pt x="388" y="420"/>
                      <a:pt x="388" y="420"/>
                    </a:cubicBezTo>
                    <a:cubicBezTo>
                      <a:pt x="481" y="259"/>
                      <a:pt x="481" y="259"/>
                      <a:pt x="481" y="259"/>
                    </a:cubicBezTo>
                    <a:cubicBezTo>
                      <a:pt x="483" y="255"/>
                      <a:pt x="483" y="249"/>
                      <a:pt x="481" y="244"/>
                    </a:cubicBez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grpSp>
        <p:sp>
          <p:nvSpPr>
            <p:cNvPr id="71" name="Rounded Rectangle 16">
              <a:extLst>
                <a:ext uri="{FF2B5EF4-FFF2-40B4-BE49-F238E27FC236}">
                  <a16:creationId xmlns:a16="http://schemas.microsoft.com/office/drawing/2014/main" id="{F9EB3A09-C265-13FD-85CE-1A9C4CD43389}"/>
                </a:ext>
              </a:extLst>
            </p:cNvPr>
            <p:cNvSpPr/>
            <p:nvPr/>
          </p:nvSpPr>
          <p:spPr>
            <a:xfrm>
              <a:off x="5607844" y="2762490"/>
              <a:ext cx="3200400" cy="647281"/>
            </a:xfrm>
            <a:prstGeom prst="roundRect">
              <a:avLst>
                <a:gd name="adj" fmla="val 50000"/>
              </a:avLst>
            </a:prstGeom>
            <a:noFill/>
            <a:ln w="12700" cap="flat" cmpd="sng" algn="ctr">
              <a:solidFill>
                <a:srgbClr val="005EB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Arial"/>
                <a:ea typeface="+mn-ea"/>
                <a:cs typeface="+mn-cs"/>
              </a:endParaRPr>
            </a:p>
          </p:txBody>
        </p:sp>
        <p:sp>
          <p:nvSpPr>
            <p:cNvPr id="72" name="Rounded Rectangle 148">
              <a:extLst>
                <a:ext uri="{FF2B5EF4-FFF2-40B4-BE49-F238E27FC236}">
                  <a16:creationId xmlns:a16="http://schemas.microsoft.com/office/drawing/2014/main" id="{E1F42497-59ED-4950-D38F-4FA2DB925A14}"/>
                </a:ext>
              </a:extLst>
            </p:cNvPr>
            <p:cNvSpPr/>
            <p:nvPr/>
          </p:nvSpPr>
          <p:spPr>
            <a:xfrm>
              <a:off x="2401294" y="2363598"/>
              <a:ext cx="3200400" cy="647281"/>
            </a:xfrm>
            <a:prstGeom prst="roundRect">
              <a:avLst>
                <a:gd name="adj" fmla="val 50000"/>
              </a:avLst>
            </a:prstGeom>
            <a:noFill/>
            <a:ln w="12700" cap="flat" cmpd="sng" algn="ctr">
              <a:solidFill>
                <a:srgbClr val="00338D"/>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Arial"/>
                <a:ea typeface="+mn-ea"/>
                <a:cs typeface="+mn-cs"/>
              </a:endParaRPr>
            </a:p>
          </p:txBody>
        </p:sp>
        <p:sp>
          <p:nvSpPr>
            <p:cNvPr id="73" name="Rounded Rectangle 149">
              <a:extLst>
                <a:ext uri="{FF2B5EF4-FFF2-40B4-BE49-F238E27FC236}">
                  <a16:creationId xmlns:a16="http://schemas.microsoft.com/office/drawing/2014/main" id="{D694A7B4-785B-43BC-9FA9-853D9121BD23}"/>
                </a:ext>
              </a:extLst>
            </p:cNvPr>
            <p:cNvSpPr/>
            <p:nvPr/>
          </p:nvSpPr>
          <p:spPr>
            <a:xfrm>
              <a:off x="5607844" y="3551689"/>
              <a:ext cx="3200400" cy="647281"/>
            </a:xfrm>
            <a:prstGeom prst="roundRect">
              <a:avLst>
                <a:gd name="adj" fmla="val 50000"/>
              </a:avLst>
            </a:prstGeom>
            <a:noFill/>
            <a:ln w="12700" cap="flat" cmpd="sng" algn="ctr">
              <a:solidFill>
                <a:srgbClr val="48369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Arial"/>
                <a:ea typeface="+mn-ea"/>
                <a:cs typeface="+mn-cs"/>
              </a:endParaRPr>
            </a:p>
          </p:txBody>
        </p:sp>
        <p:sp>
          <p:nvSpPr>
            <p:cNvPr id="74" name="Rounded Rectangle 150">
              <a:extLst>
                <a:ext uri="{FF2B5EF4-FFF2-40B4-BE49-F238E27FC236}">
                  <a16:creationId xmlns:a16="http://schemas.microsoft.com/office/drawing/2014/main" id="{D4223316-AB16-0CE8-1829-1841F7C48C03}"/>
                </a:ext>
              </a:extLst>
            </p:cNvPr>
            <p:cNvSpPr/>
            <p:nvPr/>
          </p:nvSpPr>
          <p:spPr>
            <a:xfrm>
              <a:off x="2395930" y="3152862"/>
              <a:ext cx="3200400" cy="647281"/>
            </a:xfrm>
            <a:prstGeom prst="roundRect">
              <a:avLst>
                <a:gd name="adj" fmla="val 50000"/>
              </a:avLst>
            </a:prstGeom>
            <a:noFill/>
            <a:ln w="12700" cap="flat" cmpd="sng" algn="ctr">
              <a:solidFill>
                <a:srgbClr val="0091DA"/>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Arial"/>
                <a:ea typeface="+mn-ea"/>
                <a:cs typeface="+mn-cs"/>
              </a:endParaRPr>
            </a:p>
          </p:txBody>
        </p:sp>
        <p:sp>
          <p:nvSpPr>
            <p:cNvPr id="75" name="Rounded Rectangle 151">
              <a:extLst>
                <a:ext uri="{FF2B5EF4-FFF2-40B4-BE49-F238E27FC236}">
                  <a16:creationId xmlns:a16="http://schemas.microsoft.com/office/drawing/2014/main" id="{FB7BB1A0-5F6D-5029-032C-C01E62EAB639}"/>
                </a:ext>
              </a:extLst>
            </p:cNvPr>
            <p:cNvSpPr/>
            <p:nvPr/>
          </p:nvSpPr>
          <p:spPr>
            <a:xfrm>
              <a:off x="2395930" y="3946867"/>
              <a:ext cx="3200400" cy="647281"/>
            </a:xfrm>
            <a:prstGeom prst="roundRect">
              <a:avLst>
                <a:gd name="adj" fmla="val 50000"/>
              </a:avLst>
            </a:prstGeom>
            <a:noFill/>
            <a:ln w="12700" cap="flat" cmpd="sng" algn="ctr">
              <a:solidFill>
                <a:srgbClr val="470A6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Arial"/>
                <a:ea typeface="+mn-ea"/>
                <a:cs typeface="+mn-cs"/>
              </a:endParaRPr>
            </a:p>
          </p:txBody>
        </p:sp>
        <p:sp>
          <p:nvSpPr>
            <p:cNvPr id="76" name="Rounded Rectangle 152">
              <a:extLst>
                <a:ext uri="{FF2B5EF4-FFF2-40B4-BE49-F238E27FC236}">
                  <a16:creationId xmlns:a16="http://schemas.microsoft.com/office/drawing/2014/main" id="{F35BFCBE-4EBF-DFF4-7AB5-150EB618D2DD}"/>
                </a:ext>
              </a:extLst>
            </p:cNvPr>
            <p:cNvSpPr/>
            <p:nvPr/>
          </p:nvSpPr>
          <p:spPr>
            <a:xfrm>
              <a:off x="5622760" y="4348715"/>
              <a:ext cx="3200400" cy="647281"/>
            </a:xfrm>
            <a:prstGeom prst="roundRect">
              <a:avLst>
                <a:gd name="adj" fmla="val 50000"/>
              </a:avLst>
            </a:prstGeom>
            <a:noFill/>
            <a:ln w="12700" cap="flat" cmpd="sng" algn="ctr">
              <a:solidFill>
                <a:srgbClr val="6D2077"/>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Arial"/>
                <a:ea typeface="+mn-ea"/>
                <a:cs typeface="+mn-cs"/>
              </a:endParaRPr>
            </a:p>
          </p:txBody>
        </p:sp>
        <p:sp>
          <p:nvSpPr>
            <p:cNvPr id="77" name="Rounded Rectangle 153">
              <a:extLst>
                <a:ext uri="{FF2B5EF4-FFF2-40B4-BE49-F238E27FC236}">
                  <a16:creationId xmlns:a16="http://schemas.microsoft.com/office/drawing/2014/main" id="{D416C286-0A92-223D-B6B9-A3591DA5842A}"/>
                </a:ext>
              </a:extLst>
            </p:cNvPr>
            <p:cNvSpPr/>
            <p:nvPr/>
          </p:nvSpPr>
          <p:spPr>
            <a:xfrm>
              <a:off x="5607844" y="5145741"/>
              <a:ext cx="3200400" cy="647281"/>
            </a:xfrm>
            <a:prstGeom prst="roundRect">
              <a:avLst>
                <a:gd name="adj" fmla="val 50000"/>
              </a:avLst>
            </a:prstGeom>
            <a:noFill/>
            <a:ln w="12700" cap="flat" cmpd="sng" algn="ctr">
              <a:solidFill>
                <a:srgbClr val="009A44"/>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Arial"/>
                <a:ea typeface="+mn-ea"/>
                <a:cs typeface="+mn-cs"/>
              </a:endParaRPr>
            </a:p>
          </p:txBody>
        </p:sp>
        <p:sp>
          <p:nvSpPr>
            <p:cNvPr id="78" name="Rounded Rectangle 16">
              <a:extLst>
                <a:ext uri="{FF2B5EF4-FFF2-40B4-BE49-F238E27FC236}">
                  <a16:creationId xmlns:a16="http://schemas.microsoft.com/office/drawing/2014/main" id="{8399B1BF-711D-FA7F-6510-4D29EE09BE9F}"/>
                </a:ext>
              </a:extLst>
            </p:cNvPr>
            <p:cNvSpPr/>
            <p:nvPr/>
          </p:nvSpPr>
          <p:spPr>
            <a:xfrm>
              <a:off x="5614877" y="1968948"/>
              <a:ext cx="3200400" cy="647281"/>
            </a:xfrm>
            <a:prstGeom prst="roundRect">
              <a:avLst>
                <a:gd name="adj" fmla="val 50000"/>
              </a:avLst>
            </a:prstGeom>
            <a:noFill/>
            <a:ln w="12700" cap="flat" cmpd="sng" algn="ctr">
              <a:solidFill>
                <a:srgbClr val="00B8F5"/>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Arial"/>
                <a:ea typeface="+mn-ea"/>
                <a:cs typeface="+mn-cs"/>
              </a:endParaRPr>
            </a:p>
          </p:txBody>
        </p:sp>
        <p:grpSp>
          <p:nvGrpSpPr>
            <p:cNvPr id="79" name="Group 78">
              <a:extLst>
                <a:ext uri="{FF2B5EF4-FFF2-40B4-BE49-F238E27FC236}">
                  <a16:creationId xmlns:a16="http://schemas.microsoft.com/office/drawing/2014/main" id="{C2D8C8AD-6F85-17BE-7FE3-D436316338A7}"/>
                </a:ext>
              </a:extLst>
            </p:cNvPr>
            <p:cNvGrpSpPr/>
            <p:nvPr/>
          </p:nvGrpSpPr>
          <p:grpSpPr>
            <a:xfrm>
              <a:off x="5505778" y="1903184"/>
              <a:ext cx="886671" cy="3961098"/>
              <a:chOff x="5505778" y="1903184"/>
              <a:chExt cx="886671" cy="3961098"/>
            </a:xfrm>
          </p:grpSpPr>
          <p:sp>
            <p:nvSpPr>
              <p:cNvPr id="85" name="Freeform 6">
                <a:extLst>
                  <a:ext uri="{FF2B5EF4-FFF2-40B4-BE49-F238E27FC236}">
                    <a16:creationId xmlns:a16="http://schemas.microsoft.com/office/drawing/2014/main" id="{5099A539-11AF-B66B-CEF9-8BA535F1B224}"/>
                  </a:ext>
                </a:extLst>
              </p:cNvPr>
              <p:cNvSpPr>
                <a:spLocks/>
              </p:cNvSpPr>
              <p:nvPr/>
            </p:nvSpPr>
            <p:spPr bwMode="auto">
              <a:xfrm>
                <a:off x="5522225" y="2696726"/>
                <a:ext cx="584353" cy="777891"/>
              </a:xfrm>
              <a:custGeom>
                <a:avLst/>
                <a:gdLst>
                  <a:gd name="T0" fmla="*/ 3 w 484"/>
                  <a:gd name="T1" fmla="*/ 260 h 505"/>
                  <a:gd name="T2" fmla="*/ 95 w 484"/>
                  <a:gd name="T3" fmla="*/ 420 h 505"/>
                  <a:gd name="T4" fmla="*/ 96 w 484"/>
                  <a:gd name="T5" fmla="*/ 421 h 505"/>
                  <a:gd name="T6" fmla="*/ 140 w 484"/>
                  <a:gd name="T7" fmla="*/ 497 h 505"/>
                  <a:gd name="T8" fmla="*/ 153 w 484"/>
                  <a:gd name="T9" fmla="*/ 505 h 505"/>
                  <a:gd name="T10" fmla="*/ 427 w 484"/>
                  <a:gd name="T11" fmla="*/ 505 h 505"/>
                  <a:gd name="T12" fmla="*/ 440 w 484"/>
                  <a:gd name="T13" fmla="*/ 497 h 505"/>
                  <a:gd name="T14" fmla="*/ 484 w 484"/>
                  <a:gd name="T15" fmla="*/ 421 h 505"/>
                  <a:gd name="T16" fmla="*/ 201 w 484"/>
                  <a:gd name="T17" fmla="*/ 421 h 505"/>
                  <a:gd name="T18" fmla="*/ 188 w 484"/>
                  <a:gd name="T19" fmla="*/ 413 h 505"/>
                  <a:gd name="T20" fmla="*/ 100 w 484"/>
                  <a:gd name="T21" fmla="*/ 260 h 505"/>
                  <a:gd name="T22" fmla="*/ 100 w 484"/>
                  <a:gd name="T23" fmla="*/ 245 h 505"/>
                  <a:gd name="T24" fmla="*/ 188 w 484"/>
                  <a:gd name="T25" fmla="*/ 91 h 505"/>
                  <a:gd name="T26" fmla="*/ 201 w 484"/>
                  <a:gd name="T27" fmla="*/ 84 h 505"/>
                  <a:gd name="T28" fmla="*/ 484 w 484"/>
                  <a:gd name="T29" fmla="*/ 84 h 505"/>
                  <a:gd name="T30" fmla="*/ 440 w 484"/>
                  <a:gd name="T31" fmla="*/ 7 h 505"/>
                  <a:gd name="T32" fmla="*/ 427 w 484"/>
                  <a:gd name="T33" fmla="*/ 0 h 505"/>
                  <a:gd name="T34" fmla="*/ 153 w 484"/>
                  <a:gd name="T35" fmla="*/ 0 h 505"/>
                  <a:gd name="T36" fmla="*/ 140 w 484"/>
                  <a:gd name="T37" fmla="*/ 7 h 505"/>
                  <a:gd name="T38" fmla="*/ 96 w 484"/>
                  <a:gd name="T39" fmla="*/ 84 h 505"/>
                  <a:gd name="T40" fmla="*/ 95 w 484"/>
                  <a:gd name="T41" fmla="*/ 85 h 505"/>
                  <a:gd name="T42" fmla="*/ 3 w 484"/>
                  <a:gd name="T43" fmla="*/ 245 h 505"/>
                  <a:gd name="T44" fmla="*/ 3 w 484"/>
                  <a:gd name="T45" fmla="*/ 26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3" y="260"/>
                    </a:moveTo>
                    <a:cubicBezTo>
                      <a:pt x="95" y="420"/>
                      <a:pt x="95" y="420"/>
                      <a:pt x="95" y="420"/>
                    </a:cubicBezTo>
                    <a:cubicBezTo>
                      <a:pt x="96" y="421"/>
                      <a:pt x="96" y="421"/>
                      <a:pt x="96" y="421"/>
                    </a:cubicBezTo>
                    <a:cubicBezTo>
                      <a:pt x="140" y="497"/>
                      <a:pt x="140" y="497"/>
                      <a:pt x="140" y="497"/>
                    </a:cubicBezTo>
                    <a:cubicBezTo>
                      <a:pt x="143" y="502"/>
                      <a:pt x="148" y="505"/>
                      <a:pt x="153" y="505"/>
                    </a:cubicBezTo>
                    <a:cubicBezTo>
                      <a:pt x="427" y="505"/>
                      <a:pt x="427" y="505"/>
                      <a:pt x="427" y="505"/>
                    </a:cubicBezTo>
                    <a:cubicBezTo>
                      <a:pt x="432" y="505"/>
                      <a:pt x="437" y="502"/>
                      <a:pt x="440" y="497"/>
                    </a:cubicBezTo>
                    <a:cubicBezTo>
                      <a:pt x="484" y="421"/>
                      <a:pt x="484" y="421"/>
                      <a:pt x="484" y="421"/>
                    </a:cubicBezTo>
                    <a:cubicBezTo>
                      <a:pt x="201" y="421"/>
                      <a:pt x="201" y="421"/>
                      <a:pt x="201" y="421"/>
                    </a:cubicBezTo>
                    <a:cubicBezTo>
                      <a:pt x="196" y="421"/>
                      <a:pt x="191" y="418"/>
                      <a:pt x="188" y="413"/>
                    </a:cubicBezTo>
                    <a:cubicBezTo>
                      <a:pt x="100" y="260"/>
                      <a:pt x="100" y="260"/>
                      <a:pt x="100" y="260"/>
                    </a:cubicBezTo>
                    <a:cubicBezTo>
                      <a:pt x="97" y="255"/>
                      <a:pt x="97" y="249"/>
                      <a:pt x="100" y="245"/>
                    </a:cubicBezTo>
                    <a:cubicBezTo>
                      <a:pt x="188" y="91"/>
                      <a:pt x="188" y="91"/>
                      <a:pt x="188" y="91"/>
                    </a:cubicBezTo>
                    <a:cubicBezTo>
                      <a:pt x="191" y="87"/>
                      <a:pt x="196" y="84"/>
                      <a:pt x="201" y="84"/>
                    </a:cubicBezTo>
                    <a:cubicBezTo>
                      <a:pt x="484" y="84"/>
                      <a:pt x="484" y="84"/>
                      <a:pt x="484" y="84"/>
                    </a:cubicBezTo>
                    <a:cubicBezTo>
                      <a:pt x="440" y="7"/>
                      <a:pt x="440" y="7"/>
                      <a:pt x="440" y="7"/>
                    </a:cubicBezTo>
                    <a:cubicBezTo>
                      <a:pt x="437" y="3"/>
                      <a:pt x="432" y="0"/>
                      <a:pt x="427" y="0"/>
                    </a:cubicBezTo>
                    <a:cubicBezTo>
                      <a:pt x="153" y="0"/>
                      <a:pt x="153" y="0"/>
                      <a:pt x="153" y="0"/>
                    </a:cubicBezTo>
                    <a:cubicBezTo>
                      <a:pt x="148" y="0"/>
                      <a:pt x="143" y="3"/>
                      <a:pt x="140" y="7"/>
                    </a:cubicBezTo>
                    <a:cubicBezTo>
                      <a:pt x="96" y="84"/>
                      <a:pt x="96" y="84"/>
                      <a:pt x="96" y="84"/>
                    </a:cubicBezTo>
                    <a:cubicBezTo>
                      <a:pt x="95" y="85"/>
                      <a:pt x="95" y="85"/>
                      <a:pt x="95" y="85"/>
                    </a:cubicBezTo>
                    <a:cubicBezTo>
                      <a:pt x="3" y="245"/>
                      <a:pt x="3" y="245"/>
                      <a:pt x="3" y="245"/>
                    </a:cubicBezTo>
                    <a:cubicBezTo>
                      <a:pt x="0" y="249"/>
                      <a:pt x="0" y="255"/>
                      <a:pt x="3" y="26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86" name="Freeform 7">
                <a:extLst>
                  <a:ext uri="{FF2B5EF4-FFF2-40B4-BE49-F238E27FC236}">
                    <a16:creationId xmlns:a16="http://schemas.microsoft.com/office/drawing/2014/main" id="{47B09B7D-2459-5EA5-3745-3A578FC8C640}"/>
                  </a:ext>
                </a:extLst>
              </p:cNvPr>
              <p:cNvSpPr>
                <a:spLocks/>
              </p:cNvSpPr>
              <p:nvPr/>
            </p:nvSpPr>
            <p:spPr bwMode="auto">
              <a:xfrm>
                <a:off x="5523193" y="3487004"/>
                <a:ext cx="584353" cy="776652"/>
              </a:xfrm>
              <a:custGeom>
                <a:avLst/>
                <a:gdLst>
                  <a:gd name="T0" fmla="*/ 3 w 484"/>
                  <a:gd name="T1" fmla="*/ 260 h 504"/>
                  <a:gd name="T2" fmla="*/ 95 w 484"/>
                  <a:gd name="T3" fmla="*/ 420 h 504"/>
                  <a:gd name="T4" fmla="*/ 96 w 484"/>
                  <a:gd name="T5" fmla="*/ 421 h 504"/>
                  <a:gd name="T6" fmla="*/ 140 w 484"/>
                  <a:gd name="T7" fmla="*/ 497 h 504"/>
                  <a:gd name="T8" fmla="*/ 153 w 484"/>
                  <a:gd name="T9" fmla="*/ 504 h 504"/>
                  <a:gd name="T10" fmla="*/ 427 w 484"/>
                  <a:gd name="T11" fmla="*/ 504 h 504"/>
                  <a:gd name="T12" fmla="*/ 440 w 484"/>
                  <a:gd name="T13" fmla="*/ 497 h 504"/>
                  <a:gd name="T14" fmla="*/ 484 w 484"/>
                  <a:gd name="T15" fmla="*/ 421 h 504"/>
                  <a:gd name="T16" fmla="*/ 201 w 484"/>
                  <a:gd name="T17" fmla="*/ 421 h 504"/>
                  <a:gd name="T18" fmla="*/ 188 w 484"/>
                  <a:gd name="T19" fmla="*/ 413 h 504"/>
                  <a:gd name="T20" fmla="*/ 100 w 484"/>
                  <a:gd name="T21" fmla="*/ 260 h 504"/>
                  <a:gd name="T22" fmla="*/ 100 w 484"/>
                  <a:gd name="T23" fmla="*/ 245 h 504"/>
                  <a:gd name="T24" fmla="*/ 188 w 484"/>
                  <a:gd name="T25" fmla="*/ 91 h 504"/>
                  <a:gd name="T26" fmla="*/ 201 w 484"/>
                  <a:gd name="T27" fmla="*/ 84 h 504"/>
                  <a:gd name="T28" fmla="*/ 484 w 484"/>
                  <a:gd name="T29" fmla="*/ 84 h 504"/>
                  <a:gd name="T30" fmla="*/ 440 w 484"/>
                  <a:gd name="T31" fmla="*/ 7 h 504"/>
                  <a:gd name="T32" fmla="*/ 427 w 484"/>
                  <a:gd name="T33" fmla="*/ 0 h 504"/>
                  <a:gd name="T34" fmla="*/ 153 w 484"/>
                  <a:gd name="T35" fmla="*/ 0 h 504"/>
                  <a:gd name="T36" fmla="*/ 140 w 484"/>
                  <a:gd name="T37" fmla="*/ 7 h 504"/>
                  <a:gd name="T38" fmla="*/ 96 w 484"/>
                  <a:gd name="T39" fmla="*/ 84 h 504"/>
                  <a:gd name="T40" fmla="*/ 95 w 484"/>
                  <a:gd name="T41" fmla="*/ 84 h 504"/>
                  <a:gd name="T42" fmla="*/ 3 w 484"/>
                  <a:gd name="T43" fmla="*/ 245 h 504"/>
                  <a:gd name="T44" fmla="*/ 3 w 484"/>
                  <a:gd name="T45" fmla="*/ 26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4">
                    <a:moveTo>
                      <a:pt x="3" y="260"/>
                    </a:moveTo>
                    <a:cubicBezTo>
                      <a:pt x="95" y="420"/>
                      <a:pt x="95" y="420"/>
                      <a:pt x="95" y="420"/>
                    </a:cubicBezTo>
                    <a:cubicBezTo>
                      <a:pt x="96" y="421"/>
                      <a:pt x="96" y="421"/>
                      <a:pt x="96" y="421"/>
                    </a:cubicBezTo>
                    <a:cubicBezTo>
                      <a:pt x="140" y="497"/>
                      <a:pt x="140" y="497"/>
                      <a:pt x="140" y="497"/>
                    </a:cubicBezTo>
                    <a:cubicBezTo>
                      <a:pt x="143" y="502"/>
                      <a:pt x="148" y="504"/>
                      <a:pt x="153" y="504"/>
                    </a:cubicBezTo>
                    <a:cubicBezTo>
                      <a:pt x="427" y="504"/>
                      <a:pt x="427" y="504"/>
                      <a:pt x="427" y="504"/>
                    </a:cubicBezTo>
                    <a:cubicBezTo>
                      <a:pt x="432" y="504"/>
                      <a:pt x="437" y="502"/>
                      <a:pt x="440" y="497"/>
                    </a:cubicBezTo>
                    <a:cubicBezTo>
                      <a:pt x="484" y="421"/>
                      <a:pt x="484" y="421"/>
                      <a:pt x="484" y="421"/>
                    </a:cubicBezTo>
                    <a:cubicBezTo>
                      <a:pt x="201" y="421"/>
                      <a:pt x="201" y="421"/>
                      <a:pt x="201" y="421"/>
                    </a:cubicBezTo>
                    <a:cubicBezTo>
                      <a:pt x="196" y="421"/>
                      <a:pt x="191" y="418"/>
                      <a:pt x="188" y="413"/>
                    </a:cubicBezTo>
                    <a:cubicBezTo>
                      <a:pt x="100" y="260"/>
                      <a:pt x="100" y="260"/>
                      <a:pt x="100" y="260"/>
                    </a:cubicBezTo>
                    <a:cubicBezTo>
                      <a:pt x="97" y="255"/>
                      <a:pt x="97" y="249"/>
                      <a:pt x="100" y="245"/>
                    </a:cubicBezTo>
                    <a:cubicBezTo>
                      <a:pt x="188" y="91"/>
                      <a:pt x="188" y="91"/>
                      <a:pt x="188" y="91"/>
                    </a:cubicBezTo>
                    <a:cubicBezTo>
                      <a:pt x="191" y="86"/>
                      <a:pt x="196" y="84"/>
                      <a:pt x="201" y="84"/>
                    </a:cubicBezTo>
                    <a:cubicBezTo>
                      <a:pt x="484" y="84"/>
                      <a:pt x="484" y="84"/>
                      <a:pt x="484" y="84"/>
                    </a:cubicBezTo>
                    <a:cubicBezTo>
                      <a:pt x="440" y="7"/>
                      <a:pt x="440" y="7"/>
                      <a:pt x="440" y="7"/>
                    </a:cubicBezTo>
                    <a:cubicBezTo>
                      <a:pt x="437" y="3"/>
                      <a:pt x="432" y="0"/>
                      <a:pt x="427" y="0"/>
                    </a:cubicBezTo>
                    <a:cubicBezTo>
                      <a:pt x="153" y="0"/>
                      <a:pt x="153" y="0"/>
                      <a:pt x="153" y="0"/>
                    </a:cubicBezTo>
                    <a:cubicBezTo>
                      <a:pt x="148" y="0"/>
                      <a:pt x="143" y="3"/>
                      <a:pt x="140" y="7"/>
                    </a:cubicBezTo>
                    <a:cubicBezTo>
                      <a:pt x="96" y="84"/>
                      <a:pt x="96" y="84"/>
                      <a:pt x="96" y="84"/>
                    </a:cubicBezTo>
                    <a:cubicBezTo>
                      <a:pt x="95" y="84"/>
                      <a:pt x="95" y="84"/>
                      <a:pt x="95" y="84"/>
                    </a:cubicBezTo>
                    <a:cubicBezTo>
                      <a:pt x="3" y="245"/>
                      <a:pt x="3" y="245"/>
                      <a:pt x="3" y="245"/>
                    </a:cubicBezTo>
                    <a:cubicBezTo>
                      <a:pt x="0" y="249"/>
                      <a:pt x="0" y="255"/>
                      <a:pt x="3" y="260"/>
                    </a:cubicBezTo>
                    <a:close/>
                  </a:path>
                </a:pathLst>
              </a:cu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87" name="Freeform 10">
                <a:extLst>
                  <a:ext uri="{FF2B5EF4-FFF2-40B4-BE49-F238E27FC236}">
                    <a16:creationId xmlns:a16="http://schemas.microsoft.com/office/drawing/2014/main" id="{AA6AFA40-68B3-76AB-26DE-FF84FED2BBA9}"/>
                  </a:ext>
                </a:extLst>
              </p:cNvPr>
              <p:cNvSpPr>
                <a:spLocks/>
              </p:cNvSpPr>
              <p:nvPr/>
            </p:nvSpPr>
            <p:spPr bwMode="auto">
              <a:xfrm>
                <a:off x="5518355" y="4283475"/>
                <a:ext cx="584353" cy="777891"/>
              </a:xfrm>
              <a:custGeom>
                <a:avLst/>
                <a:gdLst>
                  <a:gd name="T0" fmla="*/ 3 w 484"/>
                  <a:gd name="T1" fmla="*/ 260 h 505"/>
                  <a:gd name="T2" fmla="*/ 95 w 484"/>
                  <a:gd name="T3" fmla="*/ 420 h 505"/>
                  <a:gd name="T4" fmla="*/ 96 w 484"/>
                  <a:gd name="T5" fmla="*/ 421 h 505"/>
                  <a:gd name="T6" fmla="*/ 140 w 484"/>
                  <a:gd name="T7" fmla="*/ 497 h 505"/>
                  <a:gd name="T8" fmla="*/ 153 w 484"/>
                  <a:gd name="T9" fmla="*/ 505 h 505"/>
                  <a:gd name="T10" fmla="*/ 427 w 484"/>
                  <a:gd name="T11" fmla="*/ 505 h 505"/>
                  <a:gd name="T12" fmla="*/ 440 w 484"/>
                  <a:gd name="T13" fmla="*/ 497 h 505"/>
                  <a:gd name="T14" fmla="*/ 484 w 484"/>
                  <a:gd name="T15" fmla="*/ 421 h 505"/>
                  <a:gd name="T16" fmla="*/ 201 w 484"/>
                  <a:gd name="T17" fmla="*/ 421 h 505"/>
                  <a:gd name="T18" fmla="*/ 188 w 484"/>
                  <a:gd name="T19" fmla="*/ 414 h 505"/>
                  <a:gd name="T20" fmla="*/ 100 w 484"/>
                  <a:gd name="T21" fmla="*/ 260 h 505"/>
                  <a:gd name="T22" fmla="*/ 100 w 484"/>
                  <a:gd name="T23" fmla="*/ 245 h 505"/>
                  <a:gd name="T24" fmla="*/ 188 w 484"/>
                  <a:gd name="T25" fmla="*/ 92 h 505"/>
                  <a:gd name="T26" fmla="*/ 201 w 484"/>
                  <a:gd name="T27" fmla="*/ 84 h 505"/>
                  <a:gd name="T28" fmla="*/ 484 w 484"/>
                  <a:gd name="T29" fmla="*/ 84 h 505"/>
                  <a:gd name="T30" fmla="*/ 440 w 484"/>
                  <a:gd name="T31" fmla="*/ 8 h 505"/>
                  <a:gd name="T32" fmla="*/ 427 w 484"/>
                  <a:gd name="T33" fmla="*/ 0 h 505"/>
                  <a:gd name="T34" fmla="*/ 153 w 484"/>
                  <a:gd name="T35" fmla="*/ 0 h 505"/>
                  <a:gd name="T36" fmla="*/ 140 w 484"/>
                  <a:gd name="T37" fmla="*/ 8 h 505"/>
                  <a:gd name="T38" fmla="*/ 96 w 484"/>
                  <a:gd name="T39" fmla="*/ 84 h 505"/>
                  <a:gd name="T40" fmla="*/ 95 w 484"/>
                  <a:gd name="T41" fmla="*/ 85 h 505"/>
                  <a:gd name="T42" fmla="*/ 3 w 484"/>
                  <a:gd name="T43" fmla="*/ 245 h 505"/>
                  <a:gd name="T44" fmla="*/ 3 w 484"/>
                  <a:gd name="T45" fmla="*/ 26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3" y="260"/>
                    </a:moveTo>
                    <a:cubicBezTo>
                      <a:pt x="95" y="420"/>
                      <a:pt x="95" y="420"/>
                      <a:pt x="95" y="420"/>
                    </a:cubicBezTo>
                    <a:cubicBezTo>
                      <a:pt x="96" y="421"/>
                      <a:pt x="96" y="421"/>
                      <a:pt x="96" y="421"/>
                    </a:cubicBezTo>
                    <a:cubicBezTo>
                      <a:pt x="140" y="497"/>
                      <a:pt x="140" y="497"/>
                      <a:pt x="140" y="497"/>
                    </a:cubicBezTo>
                    <a:cubicBezTo>
                      <a:pt x="143" y="502"/>
                      <a:pt x="148" y="505"/>
                      <a:pt x="153" y="505"/>
                    </a:cubicBezTo>
                    <a:cubicBezTo>
                      <a:pt x="427" y="505"/>
                      <a:pt x="427" y="505"/>
                      <a:pt x="427" y="505"/>
                    </a:cubicBezTo>
                    <a:cubicBezTo>
                      <a:pt x="432" y="505"/>
                      <a:pt x="437" y="502"/>
                      <a:pt x="440" y="497"/>
                    </a:cubicBezTo>
                    <a:cubicBezTo>
                      <a:pt x="484" y="421"/>
                      <a:pt x="484" y="421"/>
                      <a:pt x="484" y="421"/>
                    </a:cubicBezTo>
                    <a:cubicBezTo>
                      <a:pt x="201" y="421"/>
                      <a:pt x="201" y="421"/>
                      <a:pt x="201" y="421"/>
                    </a:cubicBezTo>
                    <a:cubicBezTo>
                      <a:pt x="196" y="421"/>
                      <a:pt x="191" y="418"/>
                      <a:pt x="188" y="414"/>
                    </a:cubicBezTo>
                    <a:cubicBezTo>
                      <a:pt x="100" y="260"/>
                      <a:pt x="100" y="260"/>
                      <a:pt x="100" y="260"/>
                    </a:cubicBezTo>
                    <a:cubicBezTo>
                      <a:pt x="97" y="255"/>
                      <a:pt x="97" y="250"/>
                      <a:pt x="100" y="245"/>
                    </a:cubicBezTo>
                    <a:cubicBezTo>
                      <a:pt x="188" y="92"/>
                      <a:pt x="188" y="92"/>
                      <a:pt x="188" y="92"/>
                    </a:cubicBezTo>
                    <a:cubicBezTo>
                      <a:pt x="191" y="87"/>
                      <a:pt x="196" y="84"/>
                      <a:pt x="201" y="84"/>
                    </a:cubicBezTo>
                    <a:cubicBezTo>
                      <a:pt x="484" y="84"/>
                      <a:pt x="484" y="84"/>
                      <a:pt x="484" y="84"/>
                    </a:cubicBezTo>
                    <a:cubicBezTo>
                      <a:pt x="440" y="8"/>
                      <a:pt x="440" y="8"/>
                      <a:pt x="440" y="8"/>
                    </a:cubicBezTo>
                    <a:cubicBezTo>
                      <a:pt x="437" y="3"/>
                      <a:pt x="432" y="0"/>
                      <a:pt x="427" y="0"/>
                    </a:cubicBezTo>
                    <a:cubicBezTo>
                      <a:pt x="153" y="0"/>
                      <a:pt x="153" y="0"/>
                      <a:pt x="153" y="0"/>
                    </a:cubicBezTo>
                    <a:cubicBezTo>
                      <a:pt x="148" y="0"/>
                      <a:pt x="143" y="3"/>
                      <a:pt x="140" y="8"/>
                    </a:cubicBezTo>
                    <a:cubicBezTo>
                      <a:pt x="96" y="84"/>
                      <a:pt x="96" y="84"/>
                      <a:pt x="96" y="84"/>
                    </a:cubicBezTo>
                    <a:cubicBezTo>
                      <a:pt x="95" y="85"/>
                      <a:pt x="95" y="85"/>
                      <a:pt x="95" y="85"/>
                    </a:cubicBezTo>
                    <a:cubicBezTo>
                      <a:pt x="3" y="245"/>
                      <a:pt x="3" y="245"/>
                      <a:pt x="3" y="245"/>
                    </a:cubicBezTo>
                    <a:cubicBezTo>
                      <a:pt x="0" y="250"/>
                      <a:pt x="0" y="255"/>
                      <a:pt x="3" y="260"/>
                    </a:cubicBezTo>
                    <a:close/>
                  </a:path>
                </a:pathLst>
              </a:custGeom>
              <a:solidFill>
                <a:srgbClr val="6D2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88" name="Freeform 12">
                <a:extLst>
                  <a:ext uri="{FF2B5EF4-FFF2-40B4-BE49-F238E27FC236}">
                    <a16:creationId xmlns:a16="http://schemas.microsoft.com/office/drawing/2014/main" id="{401F6FC6-5E78-030F-7CD0-9D7932ABBD1C}"/>
                  </a:ext>
                </a:extLst>
              </p:cNvPr>
              <p:cNvSpPr>
                <a:spLocks/>
              </p:cNvSpPr>
              <p:nvPr/>
            </p:nvSpPr>
            <p:spPr bwMode="auto">
              <a:xfrm>
                <a:off x="5505778" y="5087379"/>
                <a:ext cx="583386" cy="776652"/>
              </a:xfrm>
              <a:custGeom>
                <a:avLst/>
                <a:gdLst>
                  <a:gd name="T0" fmla="*/ 3 w 484"/>
                  <a:gd name="T1" fmla="*/ 260 h 504"/>
                  <a:gd name="T2" fmla="*/ 95 w 484"/>
                  <a:gd name="T3" fmla="*/ 420 h 504"/>
                  <a:gd name="T4" fmla="*/ 96 w 484"/>
                  <a:gd name="T5" fmla="*/ 421 h 504"/>
                  <a:gd name="T6" fmla="*/ 140 w 484"/>
                  <a:gd name="T7" fmla="*/ 497 h 504"/>
                  <a:gd name="T8" fmla="*/ 153 w 484"/>
                  <a:gd name="T9" fmla="*/ 504 h 504"/>
                  <a:gd name="T10" fmla="*/ 427 w 484"/>
                  <a:gd name="T11" fmla="*/ 504 h 504"/>
                  <a:gd name="T12" fmla="*/ 440 w 484"/>
                  <a:gd name="T13" fmla="*/ 497 h 504"/>
                  <a:gd name="T14" fmla="*/ 484 w 484"/>
                  <a:gd name="T15" fmla="*/ 421 h 504"/>
                  <a:gd name="T16" fmla="*/ 201 w 484"/>
                  <a:gd name="T17" fmla="*/ 421 h 504"/>
                  <a:gd name="T18" fmla="*/ 188 w 484"/>
                  <a:gd name="T19" fmla="*/ 413 h 504"/>
                  <a:gd name="T20" fmla="*/ 99 w 484"/>
                  <a:gd name="T21" fmla="*/ 260 h 504"/>
                  <a:gd name="T22" fmla="*/ 99 w 484"/>
                  <a:gd name="T23" fmla="*/ 245 h 504"/>
                  <a:gd name="T24" fmla="*/ 188 w 484"/>
                  <a:gd name="T25" fmla="*/ 91 h 504"/>
                  <a:gd name="T26" fmla="*/ 201 w 484"/>
                  <a:gd name="T27" fmla="*/ 84 h 504"/>
                  <a:gd name="T28" fmla="*/ 484 w 484"/>
                  <a:gd name="T29" fmla="*/ 84 h 504"/>
                  <a:gd name="T30" fmla="*/ 440 w 484"/>
                  <a:gd name="T31" fmla="*/ 7 h 504"/>
                  <a:gd name="T32" fmla="*/ 427 w 484"/>
                  <a:gd name="T33" fmla="*/ 0 h 504"/>
                  <a:gd name="T34" fmla="*/ 153 w 484"/>
                  <a:gd name="T35" fmla="*/ 0 h 504"/>
                  <a:gd name="T36" fmla="*/ 140 w 484"/>
                  <a:gd name="T37" fmla="*/ 7 h 504"/>
                  <a:gd name="T38" fmla="*/ 96 w 484"/>
                  <a:gd name="T39" fmla="*/ 84 h 504"/>
                  <a:gd name="T40" fmla="*/ 95 w 484"/>
                  <a:gd name="T41" fmla="*/ 84 h 504"/>
                  <a:gd name="T42" fmla="*/ 3 w 484"/>
                  <a:gd name="T43" fmla="*/ 245 h 504"/>
                  <a:gd name="T44" fmla="*/ 3 w 484"/>
                  <a:gd name="T45" fmla="*/ 26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4">
                    <a:moveTo>
                      <a:pt x="3" y="260"/>
                    </a:moveTo>
                    <a:cubicBezTo>
                      <a:pt x="95" y="420"/>
                      <a:pt x="95" y="420"/>
                      <a:pt x="95" y="420"/>
                    </a:cubicBezTo>
                    <a:cubicBezTo>
                      <a:pt x="96" y="421"/>
                      <a:pt x="96" y="421"/>
                      <a:pt x="96" y="421"/>
                    </a:cubicBezTo>
                    <a:cubicBezTo>
                      <a:pt x="140" y="497"/>
                      <a:pt x="140" y="497"/>
                      <a:pt x="140" y="497"/>
                    </a:cubicBezTo>
                    <a:cubicBezTo>
                      <a:pt x="142" y="502"/>
                      <a:pt x="147" y="504"/>
                      <a:pt x="153" y="504"/>
                    </a:cubicBezTo>
                    <a:cubicBezTo>
                      <a:pt x="427" y="504"/>
                      <a:pt x="427" y="504"/>
                      <a:pt x="427" y="504"/>
                    </a:cubicBezTo>
                    <a:cubicBezTo>
                      <a:pt x="432" y="504"/>
                      <a:pt x="437" y="502"/>
                      <a:pt x="440" y="497"/>
                    </a:cubicBezTo>
                    <a:cubicBezTo>
                      <a:pt x="484" y="421"/>
                      <a:pt x="484" y="421"/>
                      <a:pt x="484" y="421"/>
                    </a:cubicBezTo>
                    <a:cubicBezTo>
                      <a:pt x="201" y="421"/>
                      <a:pt x="201" y="421"/>
                      <a:pt x="201" y="421"/>
                    </a:cubicBezTo>
                    <a:cubicBezTo>
                      <a:pt x="196" y="421"/>
                      <a:pt x="191" y="418"/>
                      <a:pt x="188" y="413"/>
                    </a:cubicBezTo>
                    <a:cubicBezTo>
                      <a:pt x="99" y="260"/>
                      <a:pt x="99" y="260"/>
                      <a:pt x="99" y="260"/>
                    </a:cubicBezTo>
                    <a:cubicBezTo>
                      <a:pt x="97" y="255"/>
                      <a:pt x="97" y="249"/>
                      <a:pt x="99" y="245"/>
                    </a:cubicBezTo>
                    <a:cubicBezTo>
                      <a:pt x="188" y="91"/>
                      <a:pt x="188" y="91"/>
                      <a:pt x="188" y="91"/>
                    </a:cubicBezTo>
                    <a:cubicBezTo>
                      <a:pt x="191" y="86"/>
                      <a:pt x="196" y="84"/>
                      <a:pt x="201" y="84"/>
                    </a:cubicBezTo>
                    <a:cubicBezTo>
                      <a:pt x="484" y="84"/>
                      <a:pt x="484" y="84"/>
                      <a:pt x="484" y="84"/>
                    </a:cubicBezTo>
                    <a:cubicBezTo>
                      <a:pt x="440" y="7"/>
                      <a:pt x="440" y="7"/>
                      <a:pt x="440" y="7"/>
                    </a:cubicBezTo>
                    <a:cubicBezTo>
                      <a:pt x="437" y="3"/>
                      <a:pt x="432" y="0"/>
                      <a:pt x="427" y="0"/>
                    </a:cubicBezTo>
                    <a:cubicBezTo>
                      <a:pt x="153" y="0"/>
                      <a:pt x="153" y="0"/>
                      <a:pt x="153" y="0"/>
                    </a:cubicBezTo>
                    <a:cubicBezTo>
                      <a:pt x="147" y="0"/>
                      <a:pt x="142" y="3"/>
                      <a:pt x="140" y="7"/>
                    </a:cubicBezTo>
                    <a:cubicBezTo>
                      <a:pt x="96" y="84"/>
                      <a:pt x="96" y="84"/>
                      <a:pt x="96" y="84"/>
                    </a:cubicBezTo>
                    <a:cubicBezTo>
                      <a:pt x="95" y="84"/>
                      <a:pt x="95" y="84"/>
                      <a:pt x="95" y="84"/>
                    </a:cubicBezTo>
                    <a:cubicBezTo>
                      <a:pt x="3" y="245"/>
                      <a:pt x="3" y="245"/>
                      <a:pt x="3" y="245"/>
                    </a:cubicBezTo>
                    <a:cubicBezTo>
                      <a:pt x="0" y="249"/>
                      <a:pt x="0" y="255"/>
                      <a:pt x="3" y="260"/>
                    </a:cubicBezTo>
                    <a:close/>
                  </a:path>
                </a:pathLst>
              </a:custGeom>
              <a:solidFill>
                <a:srgbClr val="009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89" name="Freeform 6">
                <a:extLst>
                  <a:ext uri="{FF2B5EF4-FFF2-40B4-BE49-F238E27FC236}">
                    <a16:creationId xmlns:a16="http://schemas.microsoft.com/office/drawing/2014/main" id="{66C6217A-E16F-4018-86DC-91510ABD8371}"/>
                  </a:ext>
                </a:extLst>
              </p:cNvPr>
              <p:cNvSpPr>
                <a:spLocks/>
              </p:cNvSpPr>
              <p:nvPr/>
            </p:nvSpPr>
            <p:spPr bwMode="auto">
              <a:xfrm>
                <a:off x="5529258" y="1903184"/>
                <a:ext cx="584353" cy="777891"/>
              </a:xfrm>
              <a:custGeom>
                <a:avLst/>
                <a:gdLst>
                  <a:gd name="T0" fmla="*/ 3 w 484"/>
                  <a:gd name="T1" fmla="*/ 260 h 505"/>
                  <a:gd name="T2" fmla="*/ 95 w 484"/>
                  <a:gd name="T3" fmla="*/ 420 h 505"/>
                  <a:gd name="T4" fmla="*/ 96 w 484"/>
                  <a:gd name="T5" fmla="*/ 421 h 505"/>
                  <a:gd name="T6" fmla="*/ 140 w 484"/>
                  <a:gd name="T7" fmla="*/ 497 h 505"/>
                  <a:gd name="T8" fmla="*/ 153 w 484"/>
                  <a:gd name="T9" fmla="*/ 505 h 505"/>
                  <a:gd name="T10" fmla="*/ 427 w 484"/>
                  <a:gd name="T11" fmla="*/ 505 h 505"/>
                  <a:gd name="T12" fmla="*/ 440 w 484"/>
                  <a:gd name="T13" fmla="*/ 497 h 505"/>
                  <a:gd name="T14" fmla="*/ 484 w 484"/>
                  <a:gd name="T15" fmla="*/ 421 h 505"/>
                  <a:gd name="T16" fmla="*/ 201 w 484"/>
                  <a:gd name="T17" fmla="*/ 421 h 505"/>
                  <a:gd name="T18" fmla="*/ 188 w 484"/>
                  <a:gd name="T19" fmla="*/ 413 h 505"/>
                  <a:gd name="T20" fmla="*/ 100 w 484"/>
                  <a:gd name="T21" fmla="*/ 260 h 505"/>
                  <a:gd name="T22" fmla="*/ 100 w 484"/>
                  <a:gd name="T23" fmla="*/ 245 h 505"/>
                  <a:gd name="T24" fmla="*/ 188 w 484"/>
                  <a:gd name="T25" fmla="*/ 91 h 505"/>
                  <a:gd name="T26" fmla="*/ 201 w 484"/>
                  <a:gd name="T27" fmla="*/ 84 h 505"/>
                  <a:gd name="T28" fmla="*/ 484 w 484"/>
                  <a:gd name="T29" fmla="*/ 84 h 505"/>
                  <a:gd name="T30" fmla="*/ 440 w 484"/>
                  <a:gd name="T31" fmla="*/ 7 h 505"/>
                  <a:gd name="T32" fmla="*/ 427 w 484"/>
                  <a:gd name="T33" fmla="*/ 0 h 505"/>
                  <a:gd name="T34" fmla="*/ 153 w 484"/>
                  <a:gd name="T35" fmla="*/ 0 h 505"/>
                  <a:gd name="T36" fmla="*/ 140 w 484"/>
                  <a:gd name="T37" fmla="*/ 7 h 505"/>
                  <a:gd name="T38" fmla="*/ 96 w 484"/>
                  <a:gd name="T39" fmla="*/ 84 h 505"/>
                  <a:gd name="T40" fmla="*/ 95 w 484"/>
                  <a:gd name="T41" fmla="*/ 85 h 505"/>
                  <a:gd name="T42" fmla="*/ 3 w 484"/>
                  <a:gd name="T43" fmla="*/ 245 h 505"/>
                  <a:gd name="T44" fmla="*/ 3 w 484"/>
                  <a:gd name="T45" fmla="*/ 26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3" y="260"/>
                    </a:moveTo>
                    <a:cubicBezTo>
                      <a:pt x="95" y="420"/>
                      <a:pt x="95" y="420"/>
                      <a:pt x="95" y="420"/>
                    </a:cubicBezTo>
                    <a:cubicBezTo>
                      <a:pt x="96" y="421"/>
                      <a:pt x="96" y="421"/>
                      <a:pt x="96" y="421"/>
                    </a:cubicBezTo>
                    <a:cubicBezTo>
                      <a:pt x="140" y="497"/>
                      <a:pt x="140" y="497"/>
                      <a:pt x="140" y="497"/>
                    </a:cubicBezTo>
                    <a:cubicBezTo>
                      <a:pt x="143" y="502"/>
                      <a:pt x="148" y="505"/>
                      <a:pt x="153" y="505"/>
                    </a:cubicBezTo>
                    <a:cubicBezTo>
                      <a:pt x="427" y="505"/>
                      <a:pt x="427" y="505"/>
                      <a:pt x="427" y="505"/>
                    </a:cubicBezTo>
                    <a:cubicBezTo>
                      <a:pt x="432" y="505"/>
                      <a:pt x="437" y="502"/>
                      <a:pt x="440" y="497"/>
                    </a:cubicBezTo>
                    <a:cubicBezTo>
                      <a:pt x="484" y="421"/>
                      <a:pt x="484" y="421"/>
                      <a:pt x="484" y="421"/>
                    </a:cubicBezTo>
                    <a:cubicBezTo>
                      <a:pt x="201" y="421"/>
                      <a:pt x="201" y="421"/>
                      <a:pt x="201" y="421"/>
                    </a:cubicBezTo>
                    <a:cubicBezTo>
                      <a:pt x="196" y="421"/>
                      <a:pt x="191" y="418"/>
                      <a:pt x="188" y="413"/>
                    </a:cubicBezTo>
                    <a:cubicBezTo>
                      <a:pt x="100" y="260"/>
                      <a:pt x="100" y="260"/>
                      <a:pt x="100" y="260"/>
                    </a:cubicBezTo>
                    <a:cubicBezTo>
                      <a:pt x="97" y="255"/>
                      <a:pt x="97" y="249"/>
                      <a:pt x="100" y="245"/>
                    </a:cubicBezTo>
                    <a:cubicBezTo>
                      <a:pt x="188" y="91"/>
                      <a:pt x="188" y="91"/>
                      <a:pt x="188" y="91"/>
                    </a:cubicBezTo>
                    <a:cubicBezTo>
                      <a:pt x="191" y="87"/>
                      <a:pt x="196" y="84"/>
                      <a:pt x="201" y="84"/>
                    </a:cubicBezTo>
                    <a:cubicBezTo>
                      <a:pt x="484" y="84"/>
                      <a:pt x="484" y="84"/>
                      <a:pt x="484" y="84"/>
                    </a:cubicBezTo>
                    <a:cubicBezTo>
                      <a:pt x="440" y="7"/>
                      <a:pt x="440" y="7"/>
                      <a:pt x="440" y="7"/>
                    </a:cubicBezTo>
                    <a:cubicBezTo>
                      <a:pt x="437" y="3"/>
                      <a:pt x="432" y="0"/>
                      <a:pt x="427" y="0"/>
                    </a:cubicBezTo>
                    <a:cubicBezTo>
                      <a:pt x="153" y="0"/>
                      <a:pt x="153" y="0"/>
                      <a:pt x="153" y="0"/>
                    </a:cubicBezTo>
                    <a:cubicBezTo>
                      <a:pt x="148" y="0"/>
                      <a:pt x="143" y="3"/>
                      <a:pt x="140" y="7"/>
                    </a:cubicBezTo>
                    <a:cubicBezTo>
                      <a:pt x="96" y="84"/>
                      <a:pt x="96" y="84"/>
                      <a:pt x="96" y="84"/>
                    </a:cubicBezTo>
                    <a:cubicBezTo>
                      <a:pt x="95" y="85"/>
                      <a:pt x="95" y="85"/>
                      <a:pt x="95" y="85"/>
                    </a:cubicBezTo>
                    <a:cubicBezTo>
                      <a:pt x="3" y="245"/>
                      <a:pt x="3" y="245"/>
                      <a:pt x="3" y="245"/>
                    </a:cubicBezTo>
                    <a:cubicBezTo>
                      <a:pt x="0" y="249"/>
                      <a:pt x="0" y="255"/>
                      <a:pt x="3" y="260"/>
                    </a:cubicBezTo>
                    <a:close/>
                  </a:path>
                </a:pathLst>
              </a:custGeom>
              <a:solidFill>
                <a:srgbClr val="00B8F5"/>
              </a:solidFill>
              <a:ln w="9525">
                <a:solidFill>
                  <a:srgbClr val="00B8F5"/>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90" name="Freeform 6">
                <a:extLst>
                  <a:ext uri="{FF2B5EF4-FFF2-40B4-BE49-F238E27FC236}">
                    <a16:creationId xmlns:a16="http://schemas.microsoft.com/office/drawing/2014/main" id="{2B9E4068-1576-613F-7074-9B3B5A44F53B}"/>
                  </a:ext>
                </a:extLst>
              </p:cNvPr>
              <p:cNvSpPr>
                <a:spLocks/>
              </p:cNvSpPr>
              <p:nvPr/>
            </p:nvSpPr>
            <p:spPr bwMode="auto">
              <a:xfrm flipH="1">
                <a:off x="5801063" y="2696977"/>
                <a:ext cx="584353" cy="777891"/>
              </a:xfrm>
              <a:custGeom>
                <a:avLst/>
                <a:gdLst>
                  <a:gd name="T0" fmla="*/ 3 w 484"/>
                  <a:gd name="T1" fmla="*/ 260 h 505"/>
                  <a:gd name="T2" fmla="*/ 95 w 484"/>
                  <a:gd name="T3" fmla="*/ 420 h 505"/>
                  <a:gd name="T4" fmla="*/ 96 w 484"/>
                  <a:gd name="T5" fmla="*/ 421 h 505"/>
                  <a:gd name="T6" fmla="*/ 140 w 484"/>
                  <a:gd name="T7" fmla="*/ 497 h 505"/>
                  <a:gd name="T8" fmla="*/ 153 w 484"/>
                  <a:gd name="T9" fmla="*/ 505 h 505"/>
                  <a:gd name="T10" fmla="*/ 427 w 484"/>
                  <a:gd name="T11" fmla="*/ 505 h 505"/>
                  <a:gd name="T12" fmla="*/ 440 w 484"/>
                  <a:gd name="T13" fmla="*/ 497 h 505"/>
                  <a:gd name="T14" fmla="*/ 484 w 484"/>
                  <a:gd name="T15" fmla="*/ 421 h 505"/>
                  <a:gd name="T16" fmla="*/ 201 w 484"/>
                  <a:gd name="T17" fmla="*/ 421 h 505"/>
                  <a:gd name="T18" fmla="*/ 188 w 484"/>
                  <a:gd name="T19" fmla="*/ 413 h 505"/>
                  <a:gd name="T20" fmla="*/ 100 w 484"/>
                  <a:gd name="T21" fmla="*/ 260 h 505"/>
                  <a:gd name="T22" fmla="*/ 100 w 484"/>
                  <a:gd name="T23" fmla="*/ 245 h 505"/>
                  <a:gd name="T24" fmla="*/ 188 w 484"/>
                  <a:gd name="T25" fmla="*/ 91 h 505"/>
                  <a:gd name="T26" fmla="*/ 201 w 484"/>
                  <a:gd name="T27" fmla="*/ 84 h 505"/>
                  <a:gd name="T28" fmla="*/ 484 w 484"/>
                  <a:gd name="T29" fmla="*/ 84 h 505"/>
                  <a:gd name="T30" fmla="*/ 440 w 484"/>
                  <a:gd name="T31" fmla="*/ 7 h 505"/>
                  <a:gd name="T32" fmla="*/ 427 w 484"/>
                  <a:gd name="T33" fmla="*/ 0 h 505"/>
                  <a:gd name="T34" fmla="*/ 153 w 484"/>
                  <a:gd name="T35" fmla="*/ 0 h 505"/>
                  <a:gd name="T36" fmla="*/ 140 w 484"/>
                  <a:gd name="T37" fmla="*/ 7 h 505"/>
                  <a:gd name="T38" fmla="*/ 96 w 484"/>
                  <a:gd name="T39" fmla="*/ 84 h 505"/>
                  <a:gd name="T40" fmla="*/ 95 w 484"/>
                  <a:gd name="T41" fmla="*/ 85 h 505"/>
                  <a:gd name="T42" fmla="*/ 3 w 484"/>
                  <a:gd name="T43" fmla="*/ 245 h 505"/>
                  <a:gd name="T44" fmla="*/ 3 w 484"/>
                  <a:gd name="T45" fmla="*/ 26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3" y="260"/>
                    </a:moveTo>
                    <a:cubicBezTo>
                      <a:pt x="95" y="420"/>
                      <a:pt x="95" y="420"/>
                      <a:pt x="95" y="420"/>
                    </a:cubicBezTo>
                    <a:cubicBezTo>
                      <a:pt x="96" y="421"/>
                      <a:pt x="96" y="421"/>
                      <a:pt x="96" y="421"/>
                    </a:cubicBezTo>
                    <a:cubicBezTo>
                      <a:pt x="140" y="497"/>
                      <a:pt x="140" y="497"/>
                      <a:pt x="140" y="497"/>
                    </a:cubicBezTo>
                    <a:cubicBezTo>
                      <a:pt x="143" y="502"/>
                      <a:pt x="148" y="505"/>
                      <a:pt x="153" y="505"/>
                    </a:cubicBezTo>
                    <a:cubicBezTo>
                      <a:pt x="427" y="505"/>
                      <a:pt x="427" y="505"/>
                      <a:pt x="427" y="505"/>
                    </a:cubicBezTo>
                    <a:cubicBezTo>
                      <a:pt x="432" y="505"/>
                      <a:pt x="437" y="502"/>
                      <a:pt x="440" y="497"/>
                    </a:cubicBezTo>
                    <a:cubicBezTo>
                      <a:pt x="484" y="421"/>
                      <a:pt x="484" y="421"/>
                      <a:pt x="484" y="421"/>
                    </a:cubicBezTo>
                    <a:cubicBezTo>
                      <a:pt x="201" y="421"/>
                      <a:pt x="201" y="421"/>
                      <a:pt x="201" y="421"/>
                    </a:cubicBezTo>
                    <a:cubicBezTo>
                      <a:pt x="196" y="421"/>
                      <a:pt x="191" y="418"/>
                      <a:pt x="188" y="413"/>
                    </a:cubicBezTo>
                    <a:cubicBezTo>
                      <a:pt x="100" y="260"/>
                      <a:pt x="100" y="260"/>
                      <a:pt x="100" y="260"/>
                    </a:cubicBezTo>
                    <a:cubicBezTo>
                      <a:pt x="97" y="255"/>
                      <a:pt x="97" y="249"/>
                      <a:pt x="100" y="245"/>
                    </a:cubicBezTo>
                    <a:cubicBezTo>
                      <a:pt x="188" y="91"/>
                      <a:pt x="188" y="91"/>
                      <a:pt x="188" y="91"/>
                    </a:cubicBezTo>
                    <a:cubicBezTo>
                      <a:pt x="191" y="87"/>
                      <a:pt x="196" y="84"/>
                      <a:pt x="201" y="84"/>
                    </a:cubicBezTo>
                    <a:cubicBezTo>
                      <a:pt x="484" y="84"/>
                      <a:pt x="484" y="84"/>
                      <a:pt x="484" y="84"/>
                    </a:cubicBezTo>
                    <a:cubicBezTo>
                      <a:pt x="440" y="7"/>
                      <a:pt x="440" y="7"/>
                      <a:pt x="440" y="7"/>
                    </a:cubicBezTo>
                    <a:cubicBezTo>
                      <a:pt x="437" y="3"/>
                      <a:pt x="432" y="0"/>
                      <a:pt x="427" y="0"/>
                    </a:cubicBezTo>
                    <a:cubicBezTo>
                      <a:pt x="153" y="0"/>
                      <a:pt x="153" y="0"/>
                      <a:pt x="153" y="0"/>
                    </a:cubicBezTo>
                    <a:cubicBezTo>
                      <a:pt x="148" y="0"/>
                      <a:pt x="143" y="3"/>
                      <a:pt x="140" y="7"/>
                    </a:cubicBezTo>
                    <a:cubicBezTo>
                      <a:pt x="96" y="84"/>
                      <a:pt x="96" y="84"/>
                      <a:pt x="96" y="84"/>
                    </a:cubicBezTo>
                    <a:cubicBezTo>
                      <a:pt x="95" y="85"/>
                      <a:pt x="95" y="85"/>
                      <a:pt x="95" y="85"/>
                    </a:cubicBezTo>
                    <a:cubicBezTo>
                      <a:pt x="3" y="245"/>
                      <a:pt x="3" y="245"/>
                      <a:pt x="3" y="245"/>
                    </a:cubicBezTo>
                    <a:cubicBezTo>
                      <a:pt x="0" y="249"/>
                      <a:pt x="0" y="255"/>
                      <a:pt x="3" y="26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91" name="Freeform 7">
                <a:extLst>
                  <a:ext uri="{FF2B5EF4-FFF2-40B4-BE49-F238E27FC236}">
                    <a16:creationId xmlns:a16="http://schemas.microsoft.com/office/drawing/2014/main" id="{14B1994A-C392-1495-6FE6-2CFC30A66534}"/>
                  </a:ext>
                </a:extLst>
              </p:cNvPr>
              <p:cNvSpPr>
                <a:spLocks/>
              </p:cNvSpPr>
              <p:nvPr/>
            </p:nvSpPr>
            <p:spPr bwMode="auto">
              <a:xfrm flipH="1">
                <a:off x="5802031" y="3487255"/>
                <a:ext cx="584353" cy="776652"/>
              </a:xfrm>
              <a:custGeom>
                <a:avLst/>
                <a:gdLst>
                  <a:gd name="T0" fmla="*/ 3 w 484"/>
                  <a:gd name="T1" fmla="*/ 260 h 504"/>
                  <a:gd name="T2" fmla="*/ 95 w 484"/>
                  <a:gd name="T3" fmla="*/ 420 h 504"/>
                  <a:gd name="T4" fmla="*/ 96 w 484"/>
                  <a:gd name="T5" fmla="*/ 421 h 504"/>
                  <a:gd name="T6" fmla="*/ 140 w 484"/>
                  <a:gd name="T7" fmla="*/ 497 h 504"/>
                  <a:gd name="T8" fmla="*/ 153 w 484"/>
                  <a:gd name="T9" fmla="*/ 504 h 504"/>
                  <a:gd name="T10" fmla="*/ 427 w 484"/>
                  <a:gd name="T11" fmla="*/ 504 h 504"/>
                  <a:gd name="T12" fmla="*/ 440 w 484"/>
                  <a:gd name="T13" fmla="*/ 497 h 504"/>
                  <a:gd name="T14" fmla="*/ 484 w 484"/>
                  <a:gd name="T15" fmla="*/ 421 h 504"/>
                  <a:gd name="T16" fmla="*/ 201 w 484"/>
                  <a:gd name="T17" fmla="*/ 421 h 504"/>
                  <a:gd name="T18" fmla="*/ 188 w 484"/>
                  <a:gd name="T19" fmla="*/ 413 h 504"/>
                  <a:gd name="T20" fmla="*/ 100 w 484"/>
                  <a:gd name="T21" fmla="*/ 260 h 504"/>
                  <a:gd name="T22" fmla="*/ 100 w 484"/>
                  <a:gd name="T23" fmla="*/ 245 h 504"/>
                  <a:gd name="T24" fmla="*/ 188 w 484"/>
                  <a:gd name="T25" fmla="*/ 91 h 504"/>
                  <a:gd name="T26" fmla="*/ 201 w 484"/>
                  <a:gd name="T27" fmla="*/ 84 h 504"/>
                  <a:gd name="T28" fmla="*/ 484 w 484"/>
                  <a:gd name="T29" fmla="*/ 84 h 504"/>
                  <a:gd name="T30" fmla="*/ 440 w 484"/>
                  <a:gd name="T31" fmla="*/ 7 h 504"/>
                  <a:gd name="T32" fmla="*/ 427 w 484"/>
                  <a:gd name="T33" fmla="*/ 0 h 504"/>
                  <a:gd name="T34" fmla="*/ 153 w 484"/>
                  <a:gd name="T35" fmla="*/ 0 h 504"/>
                  <a:gd name="T36" fmla="*/ 140 w 484"/>
                  <a:gd name="T37" fmla="*/ 7 h 504"/>
                  <a:gd name="T38" fmla="*/ 96 w 484"/>
                  <a:gd name="T39" fmla="*/ 84 h 504"/>
                  <a:gd name="T40" fmla="*/ 95 w 484"/>
                  <a:gd name="T41" fmla="*/ 84 h 504"/>
                  <a:gd name="T42" fmla="*/ 3 w 484"/>
                  <a:gd name="T43" fmla="*/ 245 h 504"/>
                  <a:gd name="T44" fmla="*/ 3 w 484"/>
                  <a:gd name="T45" fmla="*/ 26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4">
                    <a:moveTo>
                      <a:pt x="3" y="260"/>
                    </a:moveTo>
                    <a:cubicBezTo>
                      <a:pt x="95" y="420"/>
                      <a:pt x="95" y="420"/>
                      <a:pt x="95" y="420"/>
                    </a:cubicBezTo>
                    <a:cubicBezTo>
                      <a:pt x="96" y="421"/>
                      <a:pt x="96" y="421"/>
                      <a:pt x="96" y="421"/>
                    </a:cubicBezTo>
                    <a:cubicBezTo>
                      <a:pt x="140" y="497"/>
                      <a:pt x="140" y="497"/>
                      <a:pt x="140" y="497"/>
                    </a:cubicBezTo>
                    <a:cubicBezTo>
                      <a:pt x="143" y="502"/>
                      <a:pt x="148" y="504"/>
                      <a:pt x="153" y="504"/>
                    </a:cubicBezTo>
                    <a:cubicBezTo>
                      <a:pt x="427" y="504"/>
                      <a:pt x="427" y="504"/>
                      <a:pt x="427" y="504"/>
                    </a:cubicBezTo>
                    <a:cubicBezTo>
                      <a:pt x="432" y="504"/>
                      <a:pt x="437" y="502"/>
                      <a:pt x="440" y="497"/>
                    </a:cubicBezTo>
                    <a:cubicBezTo>
                      <a:pt x="484" y="421"/>
                      <a:pt x="484" y="421"/>
                      <a:pt x="484" y="421"/>
                    </a:cubicBezTo>
                    <a:cubicBezTo>
                      <a:pt x="201" y="421"/>
                      <a:pt x="201" y="421"/>
                      <a:pt x="201" y="421"/>
                    </a:cubicBezTo>
                    <a:cubicBezTo>
                      <a:pt x="196" y="421"/>
                      <a:pt x="191" y="418"/>
                      <a:pt x="188" y="413"/>
                    </a:cubicBezTo>
                    <a:cubicBezTo>
                      <a:pt x="100" y="260"/>
                      <a:pt x="100" y="260"/>
                      <a:pt x="100" y="260"/>
                    </a:cubicBezTo>
                    <a:cubicBezTo>
                      <a:pt x="97" y="255"/>
                      <a:pt x="97" y="249"/>
                      <a:pt x="100" y="245"/>
                    </a:cubicBezTo>
                    <a:cubicBezTo>
                      <a:pt x="188" y="91"/>
                      <a:pt x="188" y="91"/>
                      <a:pt x="188" y="91"/>
                    </a:cubicBezTo>
                    <a:cubicBezTo>
                      <a:pt x="191" y="86"/>
                      <a:pt x="196" y="84"/>
                      <a:pt x="201" y="84"/>
                    </a:cubicBezTo>
                    <a:cubicBezTo>
                      <a:pt x="484" y="84"/>
                      <a:pt x="484" y="84"/>
                      <a:pt x="484" y="84"/>
                    </a:cubicBezTo>
                    <a:cubicBezTo>
                      <a:pt x="440" y="7"/>
                      <a:pt x="440" y="7"/>
                      <a:pt x="440" y="7"/>
                    </a:cubicBezTo>
                    <a:cubicBezTo>
                      <a:pt x="437" y="3"/>
                      <a:pt x="432" y="0"/>
                      <a:pt x="427" y="0"/>
                    </a:cubicBezTo>
                    <a:cubicBezTo>
                      <a:pt x="153" y="0"/>
                      <a:pt x="153" y="0"/>
                      <a:pt x="153" y="0"/>
                    </a:cubicBezTo>
                    <a:cubicBezTo>
                      <a:pt x="148" y="0"/>
                      <a:pt x="143" y="3"/>
                      <a:pt x="140" y="7"/>
                    </a:cubicBezTo>
                    <a:cubicBezTo>
                      <a:pt x="96" y="84"/>
                      <a:pt x="96" y="84"/>
                      <a:pt x="96" y="84"/>
                    </a:cubicBezTo>
                    <a:cubicBezTo>
                      <a:pt x="95" y="84"/>
                      <a:pt x="95" y="84"/>
                      <a:pt x="95" y="84"/>
                    </a:cubicBezTo>
                    <a:cubicBezTo>
                      <a:pt x="3" y="245"/>
                      <a:pt x="3" y="245"/>
                      <a:pt x="3" y="245"/>
                    </a:cubicBezTo>
                    <a:cubicBezTo>
                      <a:pt x="0" y="249"/>
                      <a:pt x="0" y="255"/>
                      <a:pt x="3" y="260"/>
                    </a:cubicBezTo>
                    <a:close/>
                  </a:path>
                </a:pathLst>
              </a:cu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92" name="Freeform 10">
                <a:extLst>
                  <a:ext uri="{FF2B5EF4-FFF2-40B4-BE49-F238E27FC236}">
                    <a16:creationId xmlns:a16="http://schemas.microsoft.com/office/drawing/2014/main" id="{DC0B6463-43AE-C5BA-D5DE-96F0CF0E5454}"/>
                  </a:ext>
                </a:extLst>
              </p:cNvPr>
              <p:cNvSpPr>
                <a:spLocks/>
              </p:cNvSpPr>
              <p:nvPr/>
            </p:nvSpPr>
            <p:spPr bwMode="auto">
              <a:xfrm flipH="1">
                <a:off x="5797193" y="4283726"/>
                <a:ext cx="584353" cy="777891"/>
              </a:xfrm>
              <a:custGeom>
                <a:avLst/>
                <a:gdLst>
                  <a:gd name="T0" fmla="*/ 3 w 484"/>
                  <a:gd name="T1" fmla="*/ 260 h 505"/>
                  <a:gd name="T2" fmla="*/ 95 w 484"/>
                  <a:gd name="T3" fmla="*/ 420 h 505"/>
                  <a:gd name="T4" fmla="*/ 96 w 484"/>
                  <a:gd name="T5" fmla="*/ 421 h 505"/>
                  <a:gd name="T6" fmla="*/ 140 w 484"/>
                  <a:gd name="T7" fmla="*/ 497 h 505"/>
                  <a:gd name="T8" fmla="*/ 153 w 484"/>
                  <a:gd name="T9" fmla="*/ 505 h 505"/>
                  <a:gd name="T10" fmla="*/ 427 w 484"/>
                  <a:gd name="T11" fmla="*/ 505 h 505"/>
                  <a:gd name="T12" fmla="*/ 440 w 484"/>
                  <a:gd name="T13" fmla="*/ 497 h 505"/>
                  <a:gd name="T14" fmla="*/ 484 w 484"/>
                  <a:gd name="T15" fmla="*/ 421 h 505"/>
                  <a:gd name="T16" fmla="*/ 201 w 484"/>
                  <a:gd name="T17" fmla="*/ 421 h 505"/>
                  <a:gd name="T18" fmla="*/ 188 w 484"/>
                  <a:gd name="T19" fmla="*/ 414 h 505"/>
                  <a:gd name="T20" fmla="*/ 100 w 484"/>
                  <a:gd name="T21" fmla="*/ 260 h 505"/>
                  <a:gd name="T22" fmla="*/ 100 w 484"/>
                  <a:gd name="T23" fmla="*/ 245 h 505"/>
                  <a:gd name="T24" fmla="*/ 188 w 484"/>
                  <a:gd name="T25" fmla="*/ 92 h 505"/>
                  <a:gd name="T26" fmla="*/ 201 w 484"/>
                  <a:gd name="T27" fmla="*/ 84 h 505"/>
                  <a:gd name="T28" fmla="*/ 484 w 484"/>
                  <a:gd name="T29" fmla="*/ 84 h 505"/>
                  <a:gd name="T30" fmla="*/ 440 w 484"/>
                  <a:gd name="T31" fmla="*/ 8 h 505"/>
                  <a:gd name="T32" fmla="*/ 427 w 484"/>
                  <a:gd name="T33" fmla="*/ 0 h 505"/>
                  <a:gd name="T34" fmla="*/ 153 w 484"/>
                  <a:gd name="T35" fmla="*/ 0 h 505"/>
                  <a:gd name="T36" fmla="*/ 140 w 484"/>
                  <a:gd name="T37" fmla="*/ 8 h 505"/>
                  <a:gd name="T38" fmla="*/ 96 w 484"/>
                  <a:gd name="T39" fmla="*/ 84 h 505"/>
                  <a:gd name="T40" fmla="*/ 95 w 484"/>
                  <a:gd name="T41" fmla="*/ 85 h 505"/>
                  <a:gd name="T42" fmla="*/ 3 w 484"/>
                  <a:gd name="T43" fmla="*/ 245 h 505"/>
                  <a:gd name="T44" fmla="*/ 3 w 484"/>
                  <a:gd name="T45" fmla="*/ 26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3" y="260"/>
                    </a:moveTo>
                    <a:cubicBezTo>
                      <a:pt x="95" y="420"/>
                      <a:pt x="95" y="420"/>
                      <a:pt x="95" y="420"/>
                    </a:cubicBezTo>
                    <a:cubicBezTo>
                      <a:pt x="96" y="421"/>
                      <a:pt x="96" y="421"/>
                      <a:pt x="96" y="421"/>
                    </a:cubicBezTo>
                    <a:cubicBezTo>
                      <a:pt x="140" y="497"/>
                      <a:pt x="140" y="497"/>
                      <a:pt x="140" y="497"/>
                    </a:cubicBezTo>
                    <a:cubicBezTo>
                      <a:pt x="143" y="502"/>
                      <a:pt x="148" y="505"/>
                      <a:pt x="153" y="505"/>
                    </a:cubicBezTo>
                    <a:cubicBezTo>
                      <a:pt x="427" y="505"/>
                      <a:pt x="427" y="505"/>
                      <a:pt x="427" y="505"/>
                    </a:cubicBezTo>
                    <a:cubicBezTo>
                      <a:pt x="432" y="505"/>
                      <a:pt x="437" y="502"/>
                      <a:pt x="440" y="497"/>
                    </a:cubicBezTo>
                    <a:cubicBezTo>
                      <a:pt x="484" y="421"/>
                      <a:pt x="484" y="421"/>
                      <a:pt x="484" y="421"/>
                    </a:cubicBezTo>
                    <a:cubicBezTo>
                      <a:pt x="201" y="421"/>
                      <a:pt x="201" y="421"/>
                      <a:pt x="201" y="421"/>
                    </a:cubicBezTo>
                    <a:cubicBezTo>
                      <a:pt x="196" y="421"/>
                      <a:pt x="191" y="418"/>
                      <a:pt x="188" y="414"/>
                    </a:cubicBezTo>
                    <a:cubicBezTo>
                      <a:pt x="100" y="260"/>
                      <a:pt x="100" y="260"/>
                      <a:pt x="100" y="260"/>
                    </a:cubicBezTo>
                    <a:cubicBezTo>
                      <a:pt x="97" y="255"/>
                      <a:pt x="97" y="250"/>
                      <a:pt x="100" y="245"/>
                    </a:cubicBezTo>
                    <a:cubicBezTo>
                      <a:pt x="188" y="92"/>
                      <a:pt x="188" y="92"/>
                      <a:pt x="188" y="92"/>
                    </a:cubicBezTo>
                    <a:cubicBezTo>
                      <a:pt x="191" y="87"/>
                      <a:pt x="196" y="84"/>
                      <a:pt x="201" y="84"/>
                    </a:cubicBezTo>
                    <a:cubicBezTo>
                      <a:pt x="484" y="84"/>
                      <a:pt x="484" y="84"/>
                      <a:pt x="484" y="84"/>
                    </a:cubicBezTo>
                    <a:cubicBezTo>
                      <a:pt x="440" y="8"/>
                      <a:pt x="440" y="8"/>
                      <a:pt x="440" y="8"/>
                    </a:cubicBezTo>
                    <a:cubicBezTo>
                      <a:pt x="437" y="3"/>
                      <a:pt x="432" y="0"/>
                      <a:pt x="427" y="0"/>
                    </a:cubicBezTo>
                    <a:cubicBezTo>
                      <a:pt x="153" y="0"/>
                      <a:pt x="153" y="0"/>
                      <a:pt x="153" y="0"/>
                    </a:cubicBezTo>
                    <a:cubicBezTo>
                      <a:pt x="148" y="0"/>
                      <a:pt x="143" y="3"/>
                      <a:pt x="140" y="8"/>
                    </a:cubicBezTo>
                    <a:cubicBezTo>
                      <a:pt x="96" y="84"/>
                      <a:pt x="96" y="84"/>
                      <a:pt x="96" y="84"/>
                    </a:cubicBezTo>
                    <a:cubicBezTo>
                      <a:pt x="95" y="85"/>
                      <a:pt x="95" y="85"/>
                      <a:pt x="95" y="85"/>
                    </a:cubicBezTo>
                    <a:cubicBezTo>
                      <a:pt x="3" y="245"/>
                      <a:pt x="3" y="245"/>
                      <a:pt x="3" y="245"/>
                    </a:cubicBezTo>
                    <a:cubicBezTo>
                      <a:pt x="0" y="250"/>
                      <a:pt x="0" y="255"/>
                      <a:pt x="3" y="260"/>
                    </a:cubicBezTo>
                    <a:close/>
                  </a:path>
                </a:pathLst>
              </a:custGeom>
              <a:solidFill>
                <a:srgbClr val="6D2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93" name="Freeform 12">
                <a:extLst>
                  <a:ext uri="{FF2B5EF4-FFF2-40B4-BE49-F238E27FC236}">
                    <a16:creationId xmlns:a16="http://schemas.microsoft.com/office/drawing/2014/main" id="{906801A4-BD3E-4630-6229-6120483B5BE2}"/>
                  </a:ext>
                </a:extLst>
              </p:cNvPr>
              <p:cNvSpPr>
                <a:spLocks/>
              </p:cNvSpPr>
              <p:nvPr/>
            </p:nvSpPr>
            <p:spPr bwMode="auto">
              <a:xfrm flipH="1">
                <a:off x="5784616" y="5087630"/>
                <a:ext cx="583386" cy="776652"/>
              </a:xfrm>
              <a:custGeom>
                <a:avLst/>
                <a:gdLst>
                  <a:gd name="T0" fmla="*/ 3 w 484"/>
                  <a:gd name="T1" fmla="*/ 260 h 504"/>
                  <a:gd name="T2" fmla="*/ 95 w 484"/>
                  <a:gd name="T3" fmla="*/ 420 h 504"/>
                  <a:gd name="T4" fmla="*/ 96 w 484"/>
                  <a:gd name="T5" fmla="*/ 421 h 504"/>
                  <a:gd name="T6" fmla="*/ 140 w 484"/>
                  <a:gd name="T7" fmla="*/ 497 h 504"/>
                  <a:gd name="T8" fmla="*/ 153 w 484"/>
                  <a:gd name="T9" fmla="*/ 504 h 504"/>
                  <a:gd name="T10" fmla="*/ 427 w 484"/>
                  <a:gd name="T11" fmla="*/ 504 h 504"/>
                  <a:gd name="T12" fmla="*/ 440 w 484"/>
                  <a:gd name="T13" fmla="*/ 497 h 504"/>
                  <a:gd name="T14" fmla="*/ 484 w 484"/>
                  <a:gd name="T15" fmla="*/ 421 h 504"/>
                  <a:gd name="T16" fmla="*/ 201 w 484"/>
                  <a:gd name="T17" fmla="*/ 421 h 504"/>
                  <a:gd name="T18" fmla="*/ 188 w 484"/>
                  <a:gd name="T19" fmla="*/ 413 h 504"/>
                  <a:gd name="T20" fmla="*/ 99 w 484"/>
                  <a:gd name="T21" fmla="*/ 260 h 504"/>
                  <a:gd name="T22" fmla="*/ 99 w 484"/>
                  <a:gd name="T23" fmla="*/ 245 h 504"/>
                  <a:gd name="T24" fmla="*/ 188 w 484"/>
                  <a:gd name="T25" fmla="*/ 91 h 504"/>
                  <a:gd name="T26" fmla="*/ 201 w 484"/>
                  <a:gd name="T27" fmla="*/ 84 h 504"/>
                  <a:gd name="T28" fmla="*/ 484 w 484"/>
                  <a:gd name="T29" fmla="*/ 84 h 504"/>
                  <a:gd name="T30" fmla="*/ 440 w 484"/>
                  <a:gd name="T31" fmla="*/ 7 h 504"/>
                  <a:gd name="T32" fmla="*/ 427 w 484"/>
                  <a:gd name="T33" fmla="*/ 0 h 504"/>
                  <a:gd name="T34" fmla="*/ 153 w 484"/>
                  <a:gd name="T35" fmla="*/ 0 h 504"/>
                  <a:gd name="T36" fmla="*/ 140 w 484"/>
                  <a:gd name="T37" fmla="*/ 7 h 504"/>
                  <a:gd name="T38" fmla="*/ 96 w 484"/>
                  <a:gd name="T39" fmla="*/ 84 h 504"/>
                  <a:gd name="T40" fmla="*/ 95 w 484"/>
                  <a:gd name="T41" fmla="*/ 84 h 504"/>
                  <a:gd name="T42" fmla="*/ 3 w 484"/>
                  <a:gd name="T43" fmla="*/ 245 h 504"/>
                  <a:gd name="T44" fmla="*/ 3 w 484"/>
                  <a:gd name="T45" fmla="*/ 26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4">
                    <a:moveTo>
                      <a:pt x="3" y="260"/>
                    </a:moveTo>
                    <a:cubicBezTo>
                      <a:pt x="95" y="420"/>
                      <a:pt x="95" y="420"/>
                      <a:pt x="95" y="420"/>
                    </a:cubicBezTo>
                    <a:cubicBezTo>
                      <a:pt x="96" y="421"/>
                      <a:pt x="96" y="421"/>
                      <a:pt x="96" y="421"/>
                    </a:cubicBezTo>
                    <a:cubicBezTo>
                      <a:pt x="140" y="497"/>
                      <a:pt x="140" y="497"/>
                      <a:pt x="140" y="497"/>
                    </a:cubicBezTo>
                    <a:cubicBezTo>
                      <a:pt x="142" y="502"/>
                      <a:pt x="147" y="504"/>
                      <a:pt x="153" y="504"/>
                    </a:cubicBezTo>
                    <a:cubicBezTo>
                      <a:pt x="427" y="504"/>
                      <a:pt x="427" y="504"/>
                      <a:pt x="427" y="504"/>
                    </a:cubicBezTo>
                    <a:cubicBezTo>
                      <a:pt x="432" y="504"/>
                      <a:pt x="437" y="502"/>
                      <a:pt x="440" y="497"/>
                    </a:cubicBezTo>
                    <a:cubicBezTo>
                      <a:pt x="484" y="421"/>
                      <a:pt x="484" y="421"/>
                      <a:pt x="484" y="421"/>
                    </a:cubicBezTo>
                    <a:cubicBezTo>
                      <a:pt x="201" y="421"/>
                      <a:pt x="201" y="421"/>
                      <a:pt x="201" y="421"/>
                    </a:cubicBezTo>
                    <a:cubicBezTo>
                      <a:pt x="196" y="421"/>
                      <a:pt x="191" y="418"/>
                      <a:pt x="188" y="413"/>
                    </a:cubicBezTo>
                    <a:cubicBezTo>
                      <a:pt x="99" y="260"/>
                      <a:pt x="99" y="260"/>
                      <a:pt x="99" y="260"/>
                    </a:cubicBezTo>
                    <a:cubicBezTo>
                      <a:pt x="97" y="255"/>
                      <a:pt x="97" y="249"/>
                      <a:pt x="99" y="245"/>
                    </a:cubicBezTo>
                    <a:cubicBezTo>
                      <a:pt x="188" y="91"/>
                      <a:pt x="188" y="91"/>
                      <a:pt x="188" y="91"/>
                    </a:cubicBezTo>
                    <a:cubicBezTo>
                      <a:pt x="191" y="86"/>
                      <a:pt x="196" y="84"/>
                      <a:pt x="201" y="84"/>
                    </a:cubicBezTo>
                    <a:cubicBezTo>
                      <a:pt x="484" y="84"/>
                      <a:pt x="484" y="84"/>
                      <a:pt x="484" y="84"/>
                    </a:cubicBezTo>
                    <a:cubicBezTo>
                      <a:pt x="440" y="7"/>
                      <a:pt x="440" y="7"/>
                      <a:pt x="440" y="7"/>
                    </a:cubicBezTo>
                    <a:cubicBezTo>
                      <a:pt x="437" y="3"/>
                      <a:pt x="432" y="0"/>
                      <a:pt x="427" y="0"/>
                    </a:cubicBezTo>
                    <a:cubicBezTo>
                      <a:pt x="153" y="0"/>
                      <a:pt x="153" y="0"/>
                      <a:pt x="153" y="0"/>
                    </a:cubicBezTo>
                    <a:cubicBezTo>
                      <a:pt x="147" y="0"/>
                      <a:pt x="142" y="3"/>
                      <a:pt x="140" y="7"/>
                    </a:cubicBezTo>
                    <a:cubicBezTo>
                      <a:pt x="96" y="84"/>
                      <a:pt x="96" y="84"/>
                      <a:pt x="96" y="84"/>
                    </a:cubicBezTo>
                    <a:cubicBezTo>
                      <a:pt x="95" y="84"/>
                      <a:pt x="95" y="84"/>
                      <a:pt x="95" y="84"/>
                    </a:cubicBezTo>
                    <a:cubicBezTo>
                      <a:pt x="3" y="245"/>
                      <a:pt x="3" y="245"/>
                      <a:pt x="3" y="245"/>
                    </a:cubicBezTo>
                    <a:cubicBezTo>
                      <a:pt x="0" y="249"/>
                      <a:pt x="0" y="255"/>
                      <a:pt x="3" y="260"/>
                    </a:cubicBezTo>
                    <a:close/>
                  </a:path>
                </a:pathLst>
              </a:custGeom>
              <a:solidFill>
                <a:srgbClr val="009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94" name="Freeform 6">
                <a:extLst>
                  <a:ext uri="{FF2B5EF4-FFF2-40B4-BE49-F238E27FC236}">
                    <a16:creationId xmlns:a16="http://schemas.microsoft.com/office/drawing/2014/main" id="{5C46B8A9-19EC-C5FB-7777-FC1558E17294}"/>
                  </a:ext>
                </a:extLst>
              </p:cNvPr>
              <p:cNvSpPr>
                <a:spLocks/>
              </p:cNvSpPr>
              <p:nvPr/>
            </p:nvSpPr>
            <p:spPr bwMode="auto">
              <a:xfrm flipH="1">
                <a:off x="5808096" y="1903435"/>
                <a:ext cx="584353" cy="777891"/>
              </a:xfrm>
              <a:custGeom>
                <a:avLst/>
                <a:gdLst>
                  <a:gd name="T0" fmla="*/ 3 w 484"/>
                  <a:gd name="T1" fmla="*/ 260 h 505"/>
                  <a:gd name="T2" fmla="*/ 95 w 484"/>
                  <a:gd name="T3" fmla="*/ 420 h 505"/>
                  <a:gd name="T4" fmla="*/ 96 w 484"/>
                  <a:gd name="T5" fmla="*/ 421 h 505"/>
                  <a:gd name="T6" fmla="*/ 140 w 484"/>
                  <a:gd name="T7" fmla="*/ 497 h 505"/>
                  <a:gd name="T8" fmla="*/ 153 w 484"/>
                  <a:gd name="T9" fmla="*/ 505 h 505"/>
                  <a:gd name="T10" fmla="*/ 427 w 484"/>
                  <a:gd name="T11" fmla="*/ 505 h 505"/>
                  <a:gd name="T12" fmla="*/ 440 w 484"/>
                  <a:gd name="T13" fmla="*/ 497 h 505"/>
                  <a:gd name="T14" fmla="*/ 484 w 484"/>
                  <a:gd name="T15" fmla="*/ 421 h 505"/>
                  <a:gd name="T16" fmla="*/ 201 w 484"/>
                  <a:gd name="T17" fmla="*/ 421 h 505"/>
                  <a:gd name="T18" fmla="*/ 188 w 484"/>
                  <a:gd name="T19" fmla="*/ 413 h 505"/>
                  <a:gd name="T20" fmla="*/ 100 w 484"/>
                  <a:gd name="T21" fmla="*/ 260 h 505"/>
                  <a:gd name="T22" fmla="*/ 100 w 484"/>
                  <a:gd name="T23" fmla="*/ 245 h 505"/>
                  <a:gd name="T24" fmla="*/ 188 w 484"/>
                  <a:gd name="T25" fmla="*/ 91 h 505"/>
                  <a:gd name="T26" fmla="*/ 201 w 484"/>
                  <a:gd name="T27" fmla="*/ 84 h 505"/>
                  <a:gd name="T28" fmla="*/ 484 w 484"/>
                  <a:gd name="T29" fmla="*/ 84 h 505"/>
                  <a:gd name="T30" fmla="*/ 440 w 484"/>
                  <a:gd name="T31" fmla="*/ 7 h 505"/>
                  <a:gd name="T32" fmla="*/ 427 w 484"/>
                  <a:gd name="T33" fmla="*/ 0 h 505"/>
                  <a:gd name="T34" fmla="*/ 153 w 484"/>
                  <a:gd name="T35" fmla="*/ 0 h 505"/>
                  <a:gd name="T36" fmla="*/ 140 w 484"/>
                  <a:gd name="T37" fmla="*/ 7 h 505"/>
                  <a:gd name="T38" fmla="*/ 96 w 484"/>
                  <a:gd name="T39" fmla="*/ 84 h 505"/>
                  <a:gd name="T40" fmla="*/ 95 w 484"/>
                  <a:gd name="T41" fmla="*/ 85 h 505"/>
                  <a:gd name="T42" fmla="*/ 3 w 484"/>
                  <a:gd name="T43" fmla="*/ 245 h 505"/>
                  <a:gd name="T44" fmla="*/ 3 w 484"/>
                  <a:gd name="T45" fmla="*/ 26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3" y="260"/>
                    </a:moveTo>
                    <a:cubicBezTo>
                      <a:pt x="95" y="420"/>
                      <a:pt x="95" y="420"/>
                      <a:pt x="95" y="420"/>
                    </a:cubicBezTo>
                    <a:cubicBezTo>
                      <a:pt x="96" y="421"/>
                      <a:pt x="96" y="421"/>
                      <a:pt x="96" y="421"/>
                    </a:cubicBezTo>
                    <a:cubicBezTo>
                      <a:pt x="140" y="497"/>
                      <a:pt x="140" y="497"/>
                      <a:pt x="140" y="497"/>
                    </a:cubicBezTo>
                    <a:cubicBezTo>
                      <a:pt x="143" y="502"/>
                      <a:pt x="148" y="505"/>
                      <a:pt x="153" y="505"/>
                    </a:cubicBezTo>
                    <a:cubicBezTo>
                      <a:pt x="427" y="505"/>
                      <a:pt x="427" y="505"/>
                      <a:pt x="427" y="505"/>
                    </a:cubicBezTo>
                    <a:cubicBezTo>
                      <a:pt x="432" y="505"/>
                      <a:pt x="437" y="502"/>
                      <a:pt x="440" y="497"/>
                    </a:cubicBezTo>
                    <a:cubicBezTo>
                      <a:pt x="484" y="421"/>
                      <a:pt x="484" y="421"/>
                      <a:pt x="484" y="421"/>
                    </a:cubicBezTo>
                    <a:cubicBezTo>
                      <a:pt x="201" y="421"/>
                      <a:pt x="201" y="421"/>
                      <a:pt x="201" y="421"/>
                    </a:cubicBezTo>
                    <a:cubicBezTo>
                      <a:pt x="196" y="421"/>
                      <a:pt x="191" y="418"/>
                      <a:pt x="188" y="413"/>
                    </a:cubicBezTo>
                    <a:cubicBezTo>
                      <a:pt x="100" y="260"/>
                      <a:pt x="100" y="260"/>
                      <a:pt x="100" y="260"/>
                    </a:cubicBezTo>
                    <a:cubicBezTo>
                      <a:pt x="97" y="255"/>
                      <a:pt x="97" y="249"/>
                      <a:pt x="100" y="245"/>
                    </a:cubicBezTo>
                    <a:cubicBezTo>
                      <a:pt x="188" y="91"/>
                      <a:pt x="188" y="91"/>
                      <a:pt x="188" y="91"/>
                    </a:cubicBezTo>
                    <a:cubicBezTo>
                      <a:pt x="191" y="87"/>
                      <a:pt x="196" y="84"/>
                      <a:pt x="201" y="84"/>
                    </a:cubicBezTo>
                    <a:cubicBezTo>
                      <a:pt x="484" y="84"/>
                      <a:pt x="484" y="84"/>
                      <a:pt x="484" y="84"/>
                    </a:cubicBezTo>
                    <a:cubicBezTo>
                      <a:pt x="440" y="7"/>
                      <a:pt x="440" y="7"/>
                      <a:pt x="440" y="7"/>
                    </a:cubicBezTo>
                    <a:cubicBezTo>
                      <a:pt x="437" y="3"/>
                      <a:pt x="432" y="0"/>
                      <a:pt x="427" y="0"/>
                    </a:cubicBezTo>
                    <a:cubicBezTo>
                      <a:pt x="153" y="0"/>
                      <a:pt x="153" y="0"/>
                      <a:pt x="153" y="0"/>
                    </a:cubicBezTo>
                    <a:cubicBezTo>
                      <a:pt x="148" y="0"/>
                      <a:pt x="143" y="3"/>
                      <a:pt x="140" y="7"/>
                    </a:cubicBezTo>
                    <a:cubicBezTo>
                      <a:pt x="96" y="84"/>
                      <a:pt x="96" y="84"/>
                      <a:pt x="96" y="84"/>
                    </a:cubicBezTo>
                    <a:cubicBezTo>
                      <a:pt x="95" y="85"/>
                      <a:pt x="95" y="85"/>
                      <a:pt x="95" y="85"/>
                    </a:cubicBezTo>
                    <a:cubicBezTo>
                      <a:pt x="3" y="245"/>
                      <a:pt x="3" y="245"/>
                      <a:pt x="3" y="245"/>
                    </a:cubicBezTo>
                    <a:cubicBezTo>
                      <a:pt x="0" y="249"/>
                      <a:pt x="0" y="255"/>
                      <a:pt x="3" y="260"/>
                    </a:cubicBezTo>
                    <a:close/>
                  </a:path>
                </a:pathLst>
              </a:custGeom>
              <a:solidFill>
                <a:srgbClr val="00B8F5"/>
              </a:solidFill>
              <a:ln w="9525">
                <a:solidFill>
                  <a:srgbClr val="00B8F5"/>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grpSp>
        <p:grpSp>
          <p:nvGrpSpPr>
            <p:cNvPr id="80" name="Group 79">
              <a:extLst>
                <a:ext uri="{FF2B5EF4-FFF2-40B4-BE49-F238E27FC236}">
                  <a16:creationId xmlns:a16="http://schemas.microsoft.com/office/drawing/2014/main" id="{5666069C-BD66-D80D-21B4-5938F1A32F67}"/>
                </a:ext>
              </a:extLst>
            </p:cNvPr>
            <p:cNvGrpSpPr/>
            <p:nvPr/>
          </p:nvGrpSpPr>
          <p:grpSpPr>
            <a:xfrm>
              <a:off x="4814929" y="2297871"/>
              <a:ext cx="604670" cy="3157395"/>
              <a:chOff x="4814929" y="2275977"/>
              <a:chExt cx="604670" cy="3157395"/>
            </a:xfrm>
          </p:grpSpPr>
          <p:sp>
            <p:nvSpPr>
              <p:cNvPr id="81" name="Freeform 5">
                <a:extLst>
                  <a:ext uri="{FF2B5EF4-FFF2-40B4-BE49-F238E27FC236}">
                    <a16:creationId xmlns:a16="http://schemas.microsoft.com/office/drawing/2014/main" id="{BFD596D4-1380-C83B-D93D-A72EAE0B7FB2}"/>
                  </a:ext>
                </a:extLst>
              </p:cNvPr>
              <p:cNvSpPr>
                <a:spLocks/>
              </p:cNvSpPr>
              <p:nvPr/>
            </p:nvSpPr>
            <p:spPr bwMode="auto">
              <a:xfrm flipH="1">
                <a:off x="4831376" y="3066255"/>
                <a:ext cx="584353" cy="777891"/>
              </a:xfrm>
              <a:custGeom>
                <a:avLst/>
                <a:gdLst>
                  <a:gd name="T0" fmla="*/ 482 w 484"/>
                  <a:gd name="T1" fmla="*/ 245 h 505"/>
                  <a:gd name="T2" fmla="*/ 389 w 484"/>
                  <a:gd name="T3" fmla="*/ 85 h 505"/>
                  <a:gd name="T4" fmla="*/ 389 w 484"/>
                  <a:gd name="T5" fmla="*/ 84 h 505"/>
                  <a:gd name="T6" fmla="*/ 345 w 484"/>
                  <a:gd name="T7" fmla="*/ 8 h 505"/>
                  <a:gd name="T8" fmla="*/ 332 w 484"/>
                  <a:gd name="T9" fmla="*/ 0 h 505"/>
                  <a:gd name="T10" fmla="*/ 57 w 484"/>
                  <a:gd name="T11" fmla="*/ 0 h 505"/>
                  <a:gd name="T12" fmla="*/ 44 w 484"/>
                  <a:gd name="T13" fmla="*/ 8 h 505"/>
                  <a:gd name="T14" fmla="*/ 0 w 484"/>
                  <a:gd name="T15" fmla="*/ 84 h 505"/>
                  <a:gd name="T16" fmla="*/ 283 w 484"/>
                  <a:gd name="T17" fmla="*/ 84 h 505"/>
                  <a:gd name="T18" fmla="*/ 296 w 484"/>
                  <a:gd name="T19" fmla="*/ 92 h 505"/>
                  <a:gd name="T20" fmla="*/ 385 w 484"/>
                  <a:gd name="T21" fmla="*/ 245 h 505"/>
                  <a:gd name="T22" fmla="*/ 385 w 484"/>
                  <a:gd name="T23" fmla="*/ 260 h 505"/>
                  <a:gd name="T24" fmla="*/ 296 w 484"/>
                  <a:gd name="T25" fmla="*/ 414 h 505"/>
                  <a:gd name="T26" fmla="*/ 283 w 484"/>
                  <a:gd name="T27" fmla="*/ 421 h 505"/>
                  <a:gd name="T28" fmla="*/ 0 w 484"/>
                  <a:gd name="T29" fmla="*/ 421 h 505"/>
                  <a:gd name="T30" fmla="*/ 44 w 484"/>
                  <a:gd name="T31" fmla="*/ 498 h 505"/>
                  <a:gd name="T32" fmla="*/ 57 w 484"/>
                  <a:gd name="T33" fmla="*/ 505 h 505"/>
                  <a:gd name="T34" fmla="*/ 332 w 484"/>
                  <a:gd name="T35" fmla="*/ 505 h 505"/>
                  <a:gd name="T36" fmla="*/ 345 w 484"/>
                  <a:gd name="T37" fmla="*/ 498 h 505"/>
                  <a:gd name="T38" fmla="*/ 389 w 484"/>
                  <a:gd name="T39" fmla="*/ 421 h 505"/>
                  <a:gd name="T40" fmla="*/ 389 w 484"/>
                  <a:gd name="T41" fmla="*/ 420 h 505"/>
                  <a:gd name="T42" fmla="*/ 482 w 484"/>
                  <a:gd name="T43" fmla="*/ 260 h 505"/>
                  <a:gd name="T44" fmla="*/ 482 w 484"/>
                  <a:gd name="T45" fmla="*/ 24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482" y="245"/>
                    </a:moveTo>
                    <a:cubicBezTo>
                      <a:pt x="389" y="85"/>
                      <a:pt x="389" y="85"/>
                      <a:pt x="389" y="85"/>
                    </a:cubicBezTo>
                    <a:cubicBezTo>
                      <a:pt x="389" y="84"/>
                      <a:pt x="389" y="84"/>
                      <a:pt x="389" y="84"/>
                    </a:cubicBezTo>
                    <a:cubicBezTo>
                      <a:pt x="345" y="8"/>
                      <a:pt x="345" y="8"/>
                      <a:pt x="345" y="8"/>
                    </a:cubicBezTo>
                    <a:cubicBezTo>
                      <a:pt x="342" y="3"/>
                      <a:pt x="337" y="0"/>
                      <a:pt x="332" y="0"/>
                    </a:cubicBezTo>
                    <a:cubicBezTo>
                      <a:pt x="57" y="0"/>
                      <a:pt x="57" y="0"/>
                      <a:pt x="57" y="0"/>
                    </a:cubicBezTo>
                    <a:cubicBezTo>
                      <a:pt x="52" y="0"/>
                      <a:pt x="47" y="3"/>
                      <a:pt x="44" y="8"/>
                    </a:cubicBezTo>
                    <a:cubicBezTo>
                      <a:pt x="0" y="84"/>
                      <a:pt x="0" y="84"/>
                      <a:pt x="0" y="84"/>
                    </a:cubicBezTo>
                    <a:cubicBezTo>
                      <a:pt x="283" y="84"/>
                      <a:pt x="283" y="84"/>
                      <a:pt x="283" y="84"/>
                    </a:cubicBezTo>
                    <a:cubicBezTo>
                      <a:pt x="288" y="84"/>
                      <a:pt x="293" y="87"/>
                      <a:pt x="296" y="92"/>
                    </a:cubicBezTo>
                    <a:cubicBezTo>
                      <a:pt x="385" y="245"/>
                      <a:pt x="385" y="245"/>
                      <a:pt x="385" y="245"/>
                    </a:cubicBezTo>
                    <a:cubicBezTo>
                      <a:pt x="387" y="250"/>
                      <a:pt x="387" y="256"/>
                      <a:pt x="385" y="260"/>
                    </a:cubicBezTo>
                    <a:cubicBezTo>
                      <a:pt x="296" y="414"/>
                      <a:pt x="296" y="414"/>
                      <a:pt x="296" y="414"/>
                    </a:cubicBezTo>
                    <a:cubicBezTo>
                      <a:pt x="293" y="418"/>
                      <a:pt x="288" y="421"/>
                      <a:pt x="283" y="421"/>
                    </a:cubicBezTo>
                    <a:cubicBezTo>
                      <a:pt x="0" y="421"/>
                      <a:pt x="0" y="421"/>
                      <a:pt x="0" y="421"/>
                    </a:cubicBezTo>
                    <a:cubicBezTo>
                      <a:pt x="44" y="498"/>
                      <a:pt x="44" y="498"/>
                      <a:pt x="44" y="498"/>
                    </a:cubicBezTo>
                    <a:cubicBezTo>
                      <a:pt x="47" y="502"/>
                      <a:pt x="52" y="505"/>
                      <a:pt x="57" y="505"/>
                    </a:cubicBezTo>
                    <a:cubicBezTo>
                      <a:pt x="332" y="505"/>
                      <a:pt x="332" y="505"/>
                      <a:pt x="332" y="505"/>
                    </a:cubicBezTo>
                    <a:cubicBezTo>
                      <a:pt x="337" y="505"/>
                      <a:pt x="342" y="502"/>
                      <a:pt x="345" y="498"/>
                    </a:cubicBezTo>
                    <a:cubicBezTo>
                      <a:pt x="389" y="421"/>
                      <a:pt x="389" y="421"/>
                      <a:pt x="389" y="421"/>
                    </a:cubicBezTo>
                    <a:cubicBezTo>
                      <a:pt x="389" y="420"/>
                      <a:pt x="389" y="420"/>
                      <a:pt x="389" y="420"/>
                    </a:cubicBezTo>
                    <a:cubicBezTo>
                      <a:pt x="482" y="260"/>
                      <a:pt x="482" y="260"/>
                      <a:pt x="482" y="260"/>
                    </a:cubicBezTo>
                    <a:cubicBezTo>
                      <a:pt x="484" y="256"/>
                      <a:pt x="484" y="250"/>
                      <a:pt x="482" y="245"/>
                    </a:cubicBez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82" name="Freeform 8">
                <a:extLst>
                  <a:ext uri="{FF2B5EF4-FFF2-40B4-BE49-F238E27FC236}">
                    <a16:creationId xmlns:a16="http://schemas.microsoft.com/office/drawing/2014/main" id="{95CF7030-65F3-A52B-9EA8-ECDBAC14FD48}"/>
                  </a:ext>
                </a:extLst>
              </p:cNvPr>
              <p:cNvSpPr>
                <a:spLocks/>
              </p:cNvSpPr>
              <p:nvPr/>
            </p:nvSpPr>
            <p:spPr bwMode="auto">
              <a:xfrm flipH="1">
                <a:off x="4836213" y="2275977"/>
                <a:ext cx="583386" cy="777891"/>
              </a:xfrm>
              <a:custGeom>
                <a:avLst/>
                <a:gdLst>
                  <a:gd name="T0" fmla="*/ 481 w 483"/>
                  <a:gd name="T1" fmla="*/ 245 h 505"/>
                  <a:gd name="T2" fmla="*/ 388 w 483"/>
                  <a:gd name="T3" fmla="*/ 85 h 505"/>
                  <a:gd name="T4" fmla="*/ 388 w 483"/>
                  <a:gd name="T5" fmla="*/ 84 h 505"/>
                  <a:gd name="T6" fmla="*/ 344 w 483"/>
                  <a:gd name="T7" fmla="*/ 8 h 505"/>
                  <a:gd name="T8" fmla="*/ 331 w 483"/>
                  <a:gd name="T9" fmla="*/ 0 h 505"/>
                  <a:gd name="T10" fmla="*/ 57 w 483"/>
                  <a:gd name="T11" fmla="*/ 0 h 505"/>
                  <a:gd name="T12" fmla="*/ 44 w 483"/>
                  <a:gd name="T13" fmla="*/ 8 h 505"/>
                  <a:gd name="T14" fmla="*/ 0 w 483"/>
                  <a:gd name="T15" fmla="*/ 84 h 505"/>
                  <a:gd name="T16" fmla="*/ 282 w 483"/>
                  <a:gd name="T17" fmla="*/ 84 h 505"/>
                  <a:gd name="T18" fmla="*/ 295 w 483"/>
                  <a:gd name="T19" fmla="*/ 91 h 505"/>
                  <a:gd name="T20" fmla="*/ 384 w 483"/>
                  <a:gd name="T21" fmla="*/ 245 h 505"/>
                  <a:gd name="T22" fmla="*/ 384 w 483"/>
                  <a:gd name="T23" fmla="*/ 260 h 505"/>
                  <a:gd name="T24" fmla="*/ 295 w 483"/>
                  <a:gd name="T25" fmla="*/ 413 h 505"/>
                  <a:gd name="T26" fmla="*/ 282 w 483"/>
                  <a:gd name="T27" fmla="*/ 421 h 505"/>
                  <a:gd name="T28" fmla="*/ 0 w 483"/>
                  <a:gd name="T29" fmla="*/ 421 h 505"/>
                  <a:gd name="T30" fmla="*/ 44 w 483"/>
                  <a:gd name="T31" fmla="*/ 497 h 505"/>
                  <a:gd name="T32" fmla="*/ 57 w 483"/>
                  <a:gd name="T33" fmla="*/ 505 h 505"/>
                  <a:gd name="T34" fmla="*/ 331 w 483"/>
                  <a:gd name="T35" fmla="*/ 505 h 505"/>
                  <a:gd name="T36" fmla="*/ 344 w 483"/>
                  <a:gd name="T37" fmla="*/ 497 h 505"/>
                  <a:gd name="T38" fmla="*/ 388 w 483"/>
                  <a:gd name="T39" fmla="*/ 421 h 505"/>
                  <a:gd name="T40" fmla="*/ 388 w 483"/>
                  <a:gd name="T41" fmla="*/ 420 h 505"/>
                  <a:gd name="T42" fmla="*/ 481 w 483"/>
                  <a:gd name="T43" fmla="*/ 260 h 505"/>
                  <a:gd name="T44" fmla="*/ 481 w 483"/>
                  <a:gd name="T45" fmla="*/ 24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3" h="505">
                    <a:moveTo>
                      <a:pt x="481" y="245"/>
                    </a:moveTo>
                    <a:cubicBezTo>
                      <a:pt x="388" y="85"/>
                      <a:pt x="388" y="85"/>
                      <a:pt x="388" y="85"/>
                    </a:cubicBezTo>
                    <a:cubicBezTo>
                      <a:pt x="388" y="84"/>
                      <a:pt x="388" y="84"/>
                      <a:pt x="388" y="84"/>
                    </a:cubicBezTo>
                    <a:cubicBezTo>
                      <a:pt x="344" y="8"/>
                      <a:pt x="344" y="8"/>
                      <a:pt x="344" y="8"/>
                    </a:cubicBezTo>
                    <a:cubicBezTo>
                      <a:pt x="341" y="3"/>
                      <a:pt x="336" y="0"/>
                      <a:pt x="331" y="0"/>
                    </a:cubicBezTo>
                    <a:cubicBezTo>
                      <a:pt x="57" y="0"/>
                      <a:pt x="57" y="0"/>
                      <a:pt x="57" y="0"/>
                    </a:cubicBezTo>
                    <a:cubicBezTo>
                      <a:pt x="51" y="0"/>
                      <a:pt x="46" y="3"/>
                      <a:pt x="44" y="8"/>
                    </a:cubicBezTo>
                    <a:cubicBezTo>
                      <a:pt x="0" y="84"/>
                      <a:pt x="0" y="84"/>
                      <a:pt x="0" y="84"/>
                    </a:cubicBezTo>
                    <a:cubicBezTo>
                      <a:pt x="282" y="84"/>
                      <a:pt x="282" y="84"/>
                      <a:pt x="282" y="84"/>
                    </a:cubicBezTo>
                    <a:cubicBezTo>
                      <a:pt x="288" y="84"/>
                      <a:pt x="293" y="87"/>
                      <a:pt x="295" y="91"/>
                    </a:cubicBezTo>
                    <a:cubicBezTo>
                      <a:pt x="384" y="245"/>
                      <a:pt x="384" y="245"/>
                      <a:pt x="384" y="245"/>
                    </a:cubicBezTo>
                    <a:cubicBezTo>
                      <a:pt x="387" y="250"/>
                      <a:pt x="387" y="255"/>
                      <a:pt x="384" y="260"/>
                    </a:cubicBezTo>
                    <a:cubicBezTo>
                      <a:pt x="295" y="413"/>
                      <a:pt x="295" y="413"/>
                      <a:pt x="295" y="413"/>
                    </a:cubicBezTo>
                    <a:cubicBezTo>
                      <a:pt x="293" y="418"/>
                      <a:pt x="288" y="421"/>
                      <a:pt x="282" y="421"/>
                    </a:cubicBezTo>
                    <a:cubicBezTo>
                      <a:pt x="0" y="421"/>
                      <a:pt x="0" y="421"/>
                      <a:pt x="0" y="421"/>
                    </a:cubicBezTo>
                    <a:cubicBezTo>
                      <a:pt x="44" y="497"/>
                      <a:pt x="44" y="497"/>
                      <a:pt x="44" y="497"/>
                    </a:cubicBezTo>
                    <a:cubicBezTo>
                      <a:pt x="46" y="502"/>
                      <a:pt x="51" y="505"/>
                      <a:pt x="57" y="505"/>
                    </a:cubicBezTo>
                    <a:cubicBezTo>
                      <a:pt x="331" y="505"/>
                      <a:pt x="331" y="505"/>
                      <a:pt x="331" y="505"/>
                    </a:cubicBezTo>
                    <a:cubicBezTo>
                      <a:pt x="336" y="505"/>
                      <a:pt x="341" y="502"/>
                      <a:pt x="344" y="497"/>
                    </a:cubicBezTo>
                    <a:cubicBezTo>
                      <a:pt x="388" y="421"/>
                      <a:pt x="388" y="421"/>
                      <a:pt x="388" y="421"/>
                    </a:cubicBezTo>
                    <a:cubicBezTo>
                      <a:pt x="388" y="420"/>
                      <a:pt x="388" y="420"/>
                      <a:pt x="388" y="420"/>
                    </a:cubicBezTo>
                    <a:cubicBezTo>
                      <a:pt x="481" y="260"/>
                      <a:pt x="481" y="260"/>
                      <a:pt x="481" y="260"/>
                    </a:cubicBezTo>
                    <a:cubicBezTo>
                      <a:pt x="483" y="255"/>
                      <a:pt x="483" y="250"/>
                      <a:pt x="481" y="24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83" name="Freeform 9">
                <a:extLst>
                  <a:ext uri="{FF2B5EF4-FFF2-40B4-BE49-F238E27FC236}">
                    <a16:creationId xmlns:a16="http://schemas.microsoft.com/office/drawing/2014/main" id="{FC66EF7E-273E-BA87-F94A-10E89D1FC65D}"/>
                  </a:ext>
                </a:extLst>
              </p:cNvPr>
              <p:cNvSpPr>
                <a:spLocks/>
              </p:cNvSpPr>
              <p:nvPr/>
            </p:nvSpPr>
            <p:spPr bwMode="auto">
              <a:xfrm flipH="1">
                <a:off x="4831376" y="3856533"/>
                <a:ext cx="584353" cy="777891"/>
              </a:xfrm>
              <a:custGeom>
                <a:avLst/>
                <a:gdLst>
                  <a:gd name="T0" fmla="*/ 482 w 484"/>
                  <a:gd name="T1" fmla="*/ 245 h 505"/>
                  <a:gd name="T2" fmla="*/ 389 w 484"/>
                  <a:gd name="T3" fmla="*/ 85 h 505"/>
                  <a:gd name="T4" fmla="*/ 389 w 484"/>
                  <a:gd name="T5" fmla="*/ 84 h 505"/>
                  <a:gd name="T6" fmla="*/ 345 w 484"/>
                  <a:gd name="T7" fmla="*/ 8 h 505"/>
                  <a:gd name="T8" fmla="*/ 332 w 484"/>
                  <a:gd name="T9" fmla="*/ 0 h 505"/>
                  <a:gd name="T10" fmla="*/ 57 w 484"/>
                  <a:gd name="T11" fmla="*/ 0 h 505"/>
                  <a:gd name="T12" fmla="*/ 44 w 484"/>
                  <a:gd name="T13" fmla="*/ 8 h 505"/>
                  <a:gd name="T14" fmla="*/ 0 w 484"/>
                  <a:gd name="T15" fmla="*/ 84 h 505"/>
                  <a:gd name="T16" fmla="*/ 283 w 484"/>
                  <a:gd name="T17" fmla="*/ 84 h 505"/>
                  <a:gd name="T18" fmla="*/ 296 w 484"/>
                  <a:gd name="T19" fmla="*/ 92 h 505"/>
                  <a:gd name="T20" fmla="*/ 385 w 484"/>
                  <a:gd name="T21" fmla="*/ 245 h 505"/>
                  <a:gd name="T22" fmla="*/ 385 w 484"/>
                  <a:gd name="T23" fmla="*/ 260 h 505"/>
                  <a:gd name="T24" fmla="*/ 296 w 484"/>
                  <a:gd name="T25" fmla="*/ 414 h 505"/>
                  <a:gd name="T26" fmla="*/ 283 w 484"/>
                  <a:gd name="T27" fmla="*/ 421 h 505"/>
                  <a:gd name="T28" fmla="*/ 0 w 484"/>
                  <a:gd name="T29" fmla="*/ 421 h 505"/>
                  <a:gd name="T30" fmla="*/ 44 w 484"/>
                  <a:gd name="T31" fmla="*/ 498 h 505"/>
                  <a:gd name="T32" fmla="*/ 57 w 484"/>
                  <a:gd name="T33" fmla="*/ 505 h 505"/>
                  <a:gd name="T34" fmla="*/ 332 w 484"/>
                  <a:gd name="T35" fmla="*/ 505 h 505"/>
                  <a:gd name="T36" fmla="*/ 345 w 484"/>
                  <a:gd name="T37" fmla="*/ 498 h 505"/>
                  <a:gd name="T38" fmla="*/ 389 w 484"/>
                  <a:gd name="T39" fmla="*/ 421 h 505"/>
                  <a:gd name="T40" fmla="*/ 389 w 484"/>
                  <a:gd name="T41" fmla="*/ 420 h 505"/>
                  <a:gd name="T42" fmla="*/ 482 w 484"/>
                  <a:gd name="T43" fmla="*/ 260 h 505"/>
                  <a:gd name="T44" fmla="*/ 482 w 484"/>
                  <a:gd name="T45" fmla="*/ 24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05">
                    <a:moveTo>
                      <a:pt x="482" y="245"/>
                    </a:moveTo>
                    <a:cubicBezTo>
                      <a:pt x="389" y="85"/>
                      <a:pt x="389" y="85"/>
                      <a:pt x="389" y="85"/>
                    </a:cubicBezTo>
                    <a:cubicBezTo>
                      <a:pt x="389" y="84"/>
                      <a:pt x="389" y="84"/>
                      <a:pt x="389" y="84"/>
                    </a:cubicBezTo>
                    <a:cubicBezTo>
                      <a:pt x="345" y="8"/>
                      <a:pt x="345" y="8"/>
                      <a:pt x="345" y="8"/>
                    </a:cubicBezTo>
                    <a:cubicBezTo>
                      <a:pt x="342" y="3"/>
                      <a:pt x="337" y="0"/>
                      <a:pt x="332" y="0"/>
                    </a:cubicBezTo>
                    <a:cubicBezTo>
                      <a:pt x="57" y="0"/>
                      <a:pt x="57" y="0"/>
                      <a:pt x="57" y="0"/>
                    </a:cubicBezTo>
                    <a:cubicBezTo>
                      <a:pt x="52" y="0"/>
                      <a:pt x="47" y="3"/>
                      <a:pt x="44" y="8"/>
                    </a:cubicBezTo>
                    <a:cubicBezTo>
                      <a:pt x="0" y="84"/>
                      <a:pt x="0" y="84"/>
                      <a:pt x="0" y="84"/>
                    </a:cubicBezTo>
                    <a:cubicBezTo>
                      <a:pt x="283" y="84"/>
                      <a:pt x="283" y="84"/>
                      <a:pt x="283" y="84"/>
                    </a:cubicBezTo>
                    <a:cubicBezTo>
                      <a:pt x="288" y="84"/>
                      <a:pt x="293" y="87"/>
                      <a:pt x="296" y="92"/>
                    </a:cubicBezTo>
                    <a:cubicBezTo>
                      <a:pt x="385" y="245"/>
                      <a:pt x="385" y="245"/>
                      <a:pt x="385" y="245"/>
                    </a:cubicBezTo>
                    <a:cubicBezTo>
                      <a:pt x="387" y="250"/>
                      <a:pt x="387" y="256"/>
                      <a:pt x="385" y="260"/>
                    </a:cubicBezTo>
                    <a:cubicBezTo>
                      <a:pt x="296" y="414"/>
                      <a:pt x="296" y="414"/>
                      <a:pt x="296" y="414"/>
                    </a:cubicBezTo>
                    <a:cubicBezTo>
                      <a:pt x="293" y="418"/>
                      <a:pt x="288" y="421"/>
                      <a:pt x="283" y="421"/>
                    </a:cubicBezTo>
                    <a:cubicBezTo>
                      <a:pt x="0" y="421"/>
                      <a:pt x="0" y="421"/>
                      <a:pt x="0" y="421"/>
                    </a:cubicBezTo>
                    <a:cubicBezTo>
                      <a:pt x="44" y="498"/>
                      <a:pt x="44" y="498"/>
                      <a:pt x="44" y="498"/>
                    </a:cubicBezTo>
                    <a:cubicBezTo>
                      <a:pt x="47" y="502"/>
                      <a:pt x="52" y="505"/>
                      <a:pt x="57" y="505"/>
                    </a:cubicBezTo>
                    <a:cubicBezTo>
                      <a:pt x="332" y="505"/>
                      <a:pt x="332" y="505"/>
                      <a:pt x="332" y="505"/>
                    </a:cubicBezTo>
                    <a:cubicBezTo>
                      <a:pt x="337" y="505"/>
                      <a:pt x="342" y="502"/>
                      <a:pt x="345" y="498"/>
                    </a:cubicBezTo>
                    <a:cubicBezTo>
                      <a:pt x="389" y="421"/>
                      <a:pt x="389" y="421"/>
                      <a:pt x="389" y="421"/>
                    </a:cubicBezTo>
                    <a:cubicBezTo>
                      <a:pt x="389" y="420"/>
                      <a:pt x="389" y="420"/>
                      <a:pt x="389" y="420"/>
                    </a:cubicBezTo>
                    <a:cubicBezTo>
                      <a:pt x="482" y="260"/>
                      <a:pt x="482" y="260"/>
                      <a:pt x="482" y="260"/>
                    </a:cubicBezTo>
                    <a:cubicBezTo>
                      <a:pt x="484" y="256"/>
                      <a:pt x="484" y="250"/>
                      <a:pt x="482" y="245"/>
                    </a:cubicBezTo>
                    <a:close/>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84" name="Freeform 11">
                <a:extLst>
                  <a:ext uri="{FF2B5EF4-FFF2-40B4-BE49-F238E27FC236}">
                    <a16:creationId xmlns:a16="http://schemas.microsoft.com/office/drawing/2014/main" id="{63F5989A-E7BC-3C4A-8C85-DC38DAC167DA}"/>
                  </a:ext>
                </a:extLst>
              </p:cNvPr>
              <p:cNvSpPr>
                <a:spLocks/>
              </p:cNvSpPr>
              <p:nvPr/>
            </p:nvSpPr>
            <p:spPr bwMode="auto">
              <a:xfrm flipH="1">
                <a:off x="4814929" y="4656720"/>
                <a:ext cx="582418" cy="776652"/>
              </a:xfrm>
              <a:custGeom>
                <a:avLst/>
                <a:gdLst>
                  <a:gd name="T0" fmla="*/ 481 w 483"/>
                  <a:gd name="T1" fmla="*/ 244 h 504"/>
                  <a:gd name="T2" fmla="*/ 388 w 483"/>
                  <a:gd name="T3" fmla="*/ 84 h 504"/>
                  <a:gd name="T4" fmla="*/ 388 w 483"/>
                  <a:gd name="T5" fmla="*/ 83 h 504"/>
                  <a:gd name="T6" fmla="*/ 344 w 483"/>
                  <a:gd name="T7" fmla="*/ 7 h 504"/>
                  <a:gd name="T8" fmla="*/ 331 w 483"/>
                  <a:gd name="T9" fmla="*/ 0 h 504"/>
                  <a:gd name="T10" fmla="*/ 57 w 483"/>
                  <a:gd name="T11" fmla="*/ 0 h 504"/>
                  <a:gd name="T12" fmla="*/ 44 w 483"/>
                  <a:gd name="T13" fmla="*/ 7 h 504"/>
                  <a:gd name="T14" fmla="*/ 0 w 483"/>
                  <a:gd name="T15" fmla="*/ 83 h 504"/>
                  <a:gd name="T16" fmla="*/ 282 w 483"/>
                  <a:gd name="T17" fmla="*/ 83 h 504"/>
                  <a:gd name="T18" fmla="*/ 295 w 483"/>
                  <a:gd name="T19" fmla="*/ 91 h 504"/>
                  <a:gd name="T20" fmla="*/ 384 w 483"/>
                  <a:gd name="T21" fmla="*/ 244 h 504"/>
                  <a:gd name="T22" fmla="*/ 384 w 483"/>
                  <a:gd name="T23" fmla="*/ 259 h 504"/>
                  <a:gd name="T24" fmla="*/ 295 w 483"/>
                  <a:gd name="T25" fmla="*/ 413 h 504"/>
                  <a:gd name="T26" fmla="*/ 282 w 483"/>
                  <a:gd name="T27" fmla="*/ 420 h 504"/>
                  <a:gd name="T28" fmla="*/ 0 w 483"/>
                  <a:gd name="T29" fmla="*/ 420 h 504"/>
                  <a:gd name="T30" fmla="*/ 44 w 483"/>
                  <a:gd name="T31" fmla="*/ 497 h 504"/>
                  <a:gd name="T32" fmla="*/ 57 w 483"/>
                  <a:gd name="T33" fmla="*/ 504 h 504"/>
                  <a:gd name="T34" fmla="*/ 331 w 483"/>
                  <a:gd name="T35" fmla="*/ 504 h 504"/>
                  <a:gd name="T36" fmla="*/ 344 w 483"/>
                  <a:gd name="T37" fmla="*/ 497 h 504"/>
                  <a:gd name="T38" fmla="*/ 388 w 483"/>
                  <a:gd name="T39" fmla="*/ 420 h 504"/>
                  <a:gd name="T40" fmla="*/ 388 w 483"/>
                  <a:gd name="T41" fmla="*/ 420 h 504"/>
                  <a:gd name="T42" fmla="*/ 481 w 483"/>
                  <a:gd name="T43" fmla="*/ 259 h 504"/>
                  <a:gd name="T44" fmla="*/ 481 w 483"/>
                  <a:gd name="T45" fmla="*/ 24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3" h="504">
                    <a:moveTo>
                      <a:pt x="481" y="244"/>
                    </a:moveTo>
                    <a:cubicBezTo>
                      <a:pt x="388" y="84"/>
                      <a:pt x="388" y="84"/>
                      <a:pt x="388" y="84"/>
                    </a:cubicBezTo>
                    <a:cubicBezTo>
                      <a:pt x="388" y="83"/>
                      <a:pt x="388" y="83"/>
                      <a:pt x="388" y="83"/>
                    </a:cubicBezTo>
                    <a:cubicBezTo>
                      <a:pt x="344" y="7"/>
                      <a:pt x="344" y="7"/>
                      <a:pt x="344" y="7"/>
                    </a:cubicBezTo>
                    <a:cubicBezTo>
                      <a:pt x="341" y="2"/>
                      <a:pt x="336" y="0"/>
                      <a:pt x="331" y="0"/>
                    </a:cubicBezTo>
                    <a:cubicBezTo>
                      <a:pt x="57" y="0"/>
                      <a:pt x="57" y="0"/>
                      <a:pt x="57" y="0"/>
                    </a:cubicBezTo>
                    <a:cubicBezTo>
                      <a:pt x="51" y="0"/>
                      <a:pt x="46" y="2"/>
                      <a:pt x="44" y="7"/>
                    </a:cubicBezTo>
                    <a:cubicBezTo>
                      <a:pt x="0" y="83"/>
                      <a:pt x="0" y="83"/>
                      <a:pt x="0" y="83"/>
                    </a:cubicBezTo>
                    <a:cubicBezTo>
                      <a:pt x="282" y="83"/>
                      <a:pt x="282" y="83"/>
                      <a:pt x="282" y="83"/>
                    </a:cubicBezTo>
                    <a:cubicBezTo>
                      <a:pt x="288" y="83"/>
                      <a:pt x="293" y="86"/>
                      <a:pt x="295" y="91"/>
                    </a:cubicBezTo>
                    <a:cubicBezTo>
                      <a:pt x="384" y="244"/>
                      <a:pt x="384" y="244"/>
                      <a:pt x="384" y="244"/>
                    </a:cubicBezTo>
                    <a:cubicBezTo>
                      <a:pt x="387" y="249"/>
                      <a:pt x="387" y="255"/>
                      <a:pt x="384" y="259"/>
                    </a:cubicBezTo>
                    <a:cubicBezTo>
                      <a:pt x="295" y="413"/>
                      <a:pt x="295" y="413"/>
                      <a:pt x="295" y="413"/>
                    </a:cubicBezTo>
                    <a:cubicBezTo>
                      <a:pt x="293" y="418"/>
                      <a:pt x="288" y="420"/>
                      <a:pt x="282" y="420"/>
                    </a:cubicBezTo>
                    <a:cubicBezTo>
                      <a:pt x="0" y="420"/>
                      <a:pt x="0" y="420"/>
                      <a:pt x="0" y="420"/>
                    </a:cubicBezTo>
                    <a:cubicBezTo>
                      <a:pt x="44" y="497"/>
                      <a:pt x="44" y="497"/>
                      <a:pt x="44" y="497"/>
                    </a:cubicBezTo>
                    <a:cubicBezTo>
                      <a:pt x="46" y="501"/>
                      <a:pt x="51" y="504"/>
                      <a:pt x="57" y="504"/>
                    </a:cubicBezTo>
                    <a:cubicBezTo>
                      <a:pt x="331" y="504"/>
                      <a:pt x="331" y="504"/>
                      <a:pt x="331" y="504"/>
                    </a:cubicBezTo>
                    <a:cubicBezTo>
                      <a:pt x="336" y="504"/>
                      <a:pt x="341" y="501"/>
                      <a:pt x="344" y="497"/>
                    </a:cubicBezTo>
                    <a:cubicBezTo>
                      <a:pt x="388" y="420"/>
                      <a:pt x="388" y="420"/>
                      <a:pt x="388" y="420"/>
                    </a:cubicBezTo>
                    <a:cubicBezTo>
                      <a:pt x="388" y="420"/>
                      <a:pt x="388" y="420"/>
                      <a:pt x="388" y="420"/>
                    </a:cubicBezTo>
                    <a:cubicBezTo>
                      <a:pt x="481" y="259"/>
                      <a:pt x="481" y="259"/>
                      <a:pt x="481" y="259"/>
                    </a:cubicBezTo>
                    <a:cubicBezTo>
                      <a:pt x="483" y="255"/>
                      <a:pt x="483" y="249"/>
                      <a:pt x="481" y="244"/>
                    </a:cubicBez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grpSp>
      </p:grpSp>
      <p:pic>
        <p:nvPicPr>
          <p:cNvPr id="99" name="Picture 98">
            <a:extLst>
              <a:ext uri="{FF2B5EF4-FFF2-40B4-BE49-F238E27FC236}">
                <a16:creationId xmlns:a16="http://schemas.microsoft.com/office/drawing/2014/main" id="{8E25EDFA-5705-CBE8-BC2F-FC23D3C2BF53}"/>
              </a:ext>
            </a:extLst>
          </p:cNvPr>
          <p:cNvPicPr>
            <a:picLocks noChangeAspect="1"/>
          </p:cNvPicPr>
          <p:nvPr/>
        </p:nvPicPr>
        <p:blipFill>
          <a:blip r:embed="rId4"/>
          <a:stretch>
            <a:fillRect/>
          </a:stretch>
        </p:blipFill>
        <p:spPr>
          <a:xfrm>
            <a:off x="5351291" y="2449598"/>
            <a:ext cx="457200" cy="457200"/>
          </a:xfrm>
          <a:prstGeom prst="rect">
            <a:avLst/>
          </a:prstGeom>
        </p:spPr>
      </p:pic>
      <p:pic>
        <p:nvPicPr>
          <p:cNvPr id="100" name="Picture 99">
            <a:extLst>
              <a:ext uri="{FF2B5EF4-FFF2-40B4-BE49-F238E27FC236}">
                <a16:creationId xmlns:a16="http://schemas.microsoft.com/office/drawing/2014/main" id="{E7FECBA2-842B-2027-7B17-64818623D7AF}"/>
              </a:ext>
            </a:extLst>
          </p:cNvPr>
          <p:cNvPicPr>
            <a:picLocks noChangeAspect="1"/>
          </p:cNvPicPr>
          <p:nvPr/>
        </p:nvPicPr>
        <p:blipFill>
          <a:blip r:embed="rId5"/>
          <a:stretch>
            <a:fillRect/>
          </a:stretch>
        </p:blipFill>
        <p:spPr>
          <a:xfrm>
            <a:off x="5322272" y="3225379"/>
            <a:ext cx="457200" cy="457200"/>
          </a:xfrm>
          <a:prstGeom prst="rect">
            <a:avLst/>
          </a:prstGeom>
        </p:spPr>
      </p:pic>
      <p:pic>
        <p:nvPicPr>
          <p:cNvPr id="101" name="Picture 100">
            <a:extLst>
              <a:ext uri="{FF2B5EF4-FFF2-40B4-BE49-F238E27FC236}">
                <a16:creationId xmlns:a16="http://schemas.microsoft.com/office/drawing/2014/main" id="{F0BCD50C-4977-1071-5B16-0B882BEAD91A}"/>
              </a:ext>
            </a:extLst>
          </p:cNvPr>
          <p:cNvPicPr>
            <a:picLocks noChangeAspect="1"/>
          </p:cNvPicPr>
          <p:nvPr/>
        </p:nvPicPr>
        <p:blipFill>
          <a:blip r:embed="rId6"/>
          <a:stretch>
            <a:fillRect/>
          </a:stretch>
        </p:blipFill>
        <p:spPr>
          <a:xfrm>
            <a:off x="5295042" y="5619118"/>
            <a:ext cx="457200" cy="457200"/>
          </a:xfrm>
          <a:prstGeom prst="rect">
            <a:avLst/>
          </a:prstGeom>
        </p:spPr>
      </p:pic>
      <p:pic>
        <p:nvPicPr>
          <p:cNvPr id="103" name="Picture 102">
            <a:extLst>
              <a:ext uri="{FF2B5EF4-FFF2-40B4-BE49-F238E27FC236}">
                <a16:creationId xmlns:a16="http://schemas.microsoft.com/office/drawing/2014/main" id="{A0040E52-8AD2-0088-6F0D-DE98A9BC7F4F}"/>
              </a:ext>
            </a:extLst>
          </p:cNvPr>
          <p:cNvPicPr>
            <a:picLocks noChangeAspect="1"/>
          </p:cNvPicPr>
          <p:nvPr/>
        </p:nvPicPr>
        <p:blipFill>
          <a:blip r:embed="rId7"/>
          <a:stretch>
            <a:fillRect/>
          </a:stretch>
        </p:blipFill>
        <p:spPr>
          <a:xfrm>
            <a:off x="5320287" y="4034552"/>
            <a:ext cx="457200" cy="457200"/>
          </a:xfrm>
          <a:prstGeom prst="rect">
            <a:avLst/>
          </a:prstGeom>
        </p:spPr>
      </p:pic>
      <p:pic>
        <p:nvPicPr>
          <p:cNvPr id="104" name="Picture 103">
            <a:extLst>
              <a:ext uri="{FF2B5EF4-FFF2-40B4-BE49-F238E27FC236}">
                <a16:creationId xmlns:a16="http://schemas.microsoft.com/office/drawing/2014/main" id="{706A6F64-7A09-E18E-D64A-B38B38D2DF2A}"/>
              </a:ext>
            </a:extLst>
          </p:cNvPr>
          <p:cNvPicPr>
            <a:picLocks noChangeAspect="1"/>
          </p:cNvPicPr>
          <p:nvPr/>
        </p:nvPicPr>
        <p:blipFill>
          <a:blip r:embed="rId8"/>
          <a:stretch>
            <a:fillRect/>
          </a:stretch>
        </p:blipFill>
        <p:spPr>
          <a:xfrm>
            <a:off x="5310018" y="4807439"/>
            <a:ext cx="457200" cy="457200"/>
          </a:xfrm>
          <a:prstGeom prst="rect">
            <a:avLst/>
          </a:prstGeom>
        </p:spPr>
      </p:pic>
      <p:pic>
        <p:nvPicPr>
          <p:cNvPr id="109" name="Picture 108">
            <a:extLst>
              <a:ext uri="{FF2B5EF4-FFF2-40B4-BE49-F238E27FC236}">
                <a16:creationId xmlns:a16="http://schemas.microsoft.com/office/drawing/2014/main" id="{594B985C-3E79-47B0-B308-ECC954628AF8}"/>
              </a:ext>
            </a:extLst>
          </p:cNvPr>
          <p:cNvPicPr>
            <a:picLocks noChangeAspect="1"/>
          </p:cNvPicPr>
          <p:nvPr/>
        </p:nvPicPr>
        <p:blipFill>
          <a:blip r:embed="rId9"/>
          <a:stretch>
            <a:fillRect/>
          </a:stretch>
        </p:blipFill>
        <p:spPr>
          <a:xfrm>
            <a:off x="4639620" y="2811903"/>
            <a:ext cx="457200" cy="457200"/>
          </a:xfrm>
          <a:prstGeom prst="rect">
            <a:avLst/>
          </a:prstGeom>
        </p:spPr>
      </p:pic>
      <p:pic>
        <p:nvPicPr>
          <p:cNvPr id="110" name="Picture 109">
            <a:extLst>
              <a:ext uri="{FF2B5EF4-FFF2-40B4-BE49-F238E27FC236}">
                <a16:creationId xmlns:a16="http://schemas.microsoft.com/office/drawing/2014/main" id="{E0998C9C-6832-EFA4-C232-2076F85F3A2E}"/>
              </a:ext>
            </a:extLst>
          </p:cNvPr>
          <p:cNvPicPr>
            <a:picLocks noChangeAspect="1"/>
          </p:cNvPicPr>
          <p:nvPr/>
        </p:nvPicPr>
        <p:blipFill>
          <a:blip r:embed="rId10"/>
          <a:stretch>
            <a:fillRect/>
          </a:stretch>
        </p:blipFill>
        <p:spPr>
          <a:xfrm>
            <a:off x="4620051" y="3596675"/>
            <a:ext cx="457200" cy="457200"/>
          </a:xfrm>
          <a:prstGeom prst="rect">
            <a:avLst/>
          </a:prstGeom>
        </p:spPr>
      </p:pic>
      <p:pic>
        <p:nvPicPr>
          <p:cNvPr id="111" name="Picture 110">
            <a:extLst>
              <a:ext uri="{FF2B5EF4-FFF2-40B4-BE49-F238E27FC236}">
                <a16:creationId xmlns:a16="http://schemas.microsoft.com/office/drawing/2014/main" id="{EAF5265B-EBE7-2C1D-A028-BACFF3D3EC6E}"/>
              </a:ext>
            </a:extLst>
          </p:cNvPr>
          <p:cNvPicPr>
            <a:picLocks noChangeAspect="1"/>
          </p:cNvPicPr>
          <p:nvPr/>
        </p:nvPicPr>
        <p:blipFill>
          <a:blip r:embed="rId11"/>
          <a:stretch>
            <a:fillRect/>
          </a:stretch>
        </p:blipFill>
        <p:spPr>
          <a:xfrm>
            <a:off x="4631928" y="4413669"/>
            <a:ext cx="457200" cy="457200"/>
          </a:xfrm>
          <a:prstGeom prst="rect">
            <a:avLst/>
          </a:prstGeom>
        </p:spPr>
      </p:pic>
      <p:pic>
        <p:nvPicPr>
          <p:cNvPr id="112" name="Picture 111">
            <a:extLst>
              <a:ext uri="{FF2B5EF4-FFF2-40B4-BE49-F238E27FC236}">
                <a16:creationId xmlns:a16="http://schemas.microsoft.com/office/drawing/2014/main" id="{934B8BDE-7D4E-6349-CF65-17272D3787A3}"/>
              </a:ext>
            </a:extLst>
          </p:cNvPr>
          <p:cNvPicPr>
            <a:picLocks noChangeAspect="1"/>
          </p:cNvPicPr>
          <p:nvPr/>
        </p:nvPicPr>
        <p:blipFill>
          <a:blip r:embed="rId12"/>
          <a:stretch>
            <a:fillRect/>
          </a:stretch>
        </p:blipFill>
        <p:spPr>
          <a:xfrm>
            <a:off x="4601969" y="5221635"/>
            <a:ext cx="457200" cy="457200"/>
          </a:xfrm>
          <a:prstGeom prst="rect">
            <a:avLst/>
          </a:prstGeom>
        </p:spPr>
      </p:pic>
      <p:pic>
        <p:nvPicPr>
          <p:cNvPr id="1026" name="Picture 2" descr="ServiceNow vs Jira Service Management: Explore ITSM Similarities and ...">
            <a:extLst>
              <a:ext uri="{FF2B5EF4-FFF2-40B4-BE49-F238E27FC236}">
                <a16:creationId xmlns:a16="http://schemas.microsoft.com/office/drawing/2014/main" id="{4E85B4C7-D8ED-4F83-C55D-70DC6084DE7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3699" y="2983399"/>
            <a:ext cx="914400" cy="134426"/>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257817D2-75D5-850B-C969-5BBC7F666462}"/>
              </a:ext>
            </a:extLst>
          </p:cNvPr>
          <p:cNvSpPr txBox="1"/>
          <p:nvPr/>
        </p:nvSpPr>
        <p:spPr>
          <a:xfrm>
            <a:off x="1988416" y="2749052"/>
            <a:ext cx="2613553"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lang="en-US" sz="1200"/>
              <a:t>ITSM, Operations, HR, CRM, Chatbot, Now Mobile, Field Service Management, GRC, Security </a:t>
            </a:r>
            <a:r>
              <a:rPr lang="en-US" sz="1200" err="1"/>
              <a:t>etc</a:t>
            </a: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15" name="TextBox 114">
            <a:extLst>
              <a:ext uri="{FF2B5EF4-FFF2-40B4-BE49-F238E27FC236}">
                <a16:creationId xmlns:a16="http://schemas.microsoft.com/office/drawing/2014/main" id="{F13DE0BE-3462-2F66-51E4-46993BDB4E67}"/>
              </a:ext>
            </a:extLst>
          </p:cNvPr>
          <p:cNvSpPr txBox="1"/>
          <p:nvPr/>
        </p:nvSpPr>
        <p:spPr>
          <a:xfrm>
            <a:off x="1991189" y="3624660"/>
            <a:ext cx="2521111" cy="46166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lang="en-US" sz="1200"/>
              <a:t>HR, Finance, Banking, Health, Insurance </a:t>
            </a:r>
            <a:r>
              <a:rPr lang="en-US" sz="1200" err="1"/>
              <a:t>etc</a:t>
            </a: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16" name="TextBox 115">
            <a:extLst>
              <a:ext uri="{FF2B5EF4-FFF2-40B4-BE49-F238E27FC236}">
                <a16:creationId xmlns:a16="http://schemas.microsoft.com/office/drawing/2014/main" id="{C87180C3-8504-E522-EA88-B2B6B80B4AC1}"/>
              </a:ext>
            </a:extLst>
          </p:cNvPr>
          <p:cNvSpPr txBox="1"/>
          <p:nvPr/>
        </p:nvSpPr>
        <p:spPr>
          <a:xfrm>
            <a:off x="1972483" y="4487068"/>
            <a:ext cx="2521111"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lang="en-US" sz="1200"/>
              <a:t>Insurance, Finance, Banking </a:t>
            </a:r>
            <a:r>
              <a:rPr lang="en-US" sz="1200" err="1"/>
              <a:t>etc</a:t>
            </a: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17" name="TextBox 116">
            <a:extLst>
              <a:ext uri="{FF2B5EF4-FFF2-40B4-BE49-F238E27FC236}">
                <a16:creationId xmlns:a16="http://schemas.microsoft.com/office/drawing/2014/main" id="{86CB5F32-3F18-D209-D412-0AAAD620C80D}"/>
              </a:ext>
            </a:extLst>
          </p:cNvPr>
          <p:cNvSpPr txBox="1"/>
          <p:nvPr/>
        </p:nvSpPr>
        <p:spPr>
          <a:xfrm>
            <a:off x="1967399" y="5270359"/>
            <a:ext cx="2521111"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lang="en-US" sz="1200"/>
              <a:t>Insurance, Finance, Banking </a:t>
            </a:r>
            <a:r>
              <a:rPr lang="en-US" sz="1200" err="1"/>
              <a:t>etc</a:t>
            </a:r>
            <a:endParaRPr kumimoji="0" lang="en-US" sz="1200" b="0" i="0" u="none" strike="noStrike" kern="1200" cap="none" spc="0" normalizeH="0" baseline="0" noProof="0">
              <a:ln>
                <a:noFill/>
              </a:ln>
              <a:solidFill>
                <a:prstClr val="black"/>
              </a:solidFill>
              <a:effectLst/>
              <a:uLnTx/>
              <a:uFillTx/>
              <a:ea typeface="+mn-ea"/>
              <a:cs typeface="+mn-cs"/>
            </a:endParaRPr>
          </a:p>
        </p:txBody>
      </p:sp>
      <p:pic>
        <p:nvPicPr>
          <p:cNvPr id="118" name="Picture 2" descr="Appian Named a Leader in Everest Group's Process Orchestration Products ...">
            <a:extLst>
              <a:ext uri="{FF2B5EF4-FFF2-40B4-BE49-F238E27FC236}">
                <a16:creationId xmlns:a16="http://schemas.microsoft.com/office/drawing/2014/main" id="{E7749E96-FC53-71E1-1B96-A0E16FBB4D5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99459" y="3740176"/>
            <a:ext cx="548640" cy="28705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Unqork Closes $80 Million Series B Funding Round Led by CapitalG ...">
            <a:extLst>
              <a:ext uri="{FF2B5EF4-FFF2-40B4-BE49-F238E27FC236}">
                <a16:creationId xmlns:a16="http://schemas.microsoft.com/office/drawing/2014/main" id="{AB784CFD-7930-250D-4DD0-9AC431E0946B}"/>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23240" b="22101"/>
          <a:stretch/>
        </p:blipFill>
        <p:spPr bwMode="auto">
          <a:xfrm>
            <a:off x="1216579" y="5345517"/>
            <a:ext cx="731520" cy="209436"/>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ServiceNow vs Jira Service Management: Explore ITSM Similarities and ...">
            <a:extLst>
              <a:ext uri="{FF2B5EF4-FFF2-40B4-BE49-F238E27FC236}">
                <a16:creationId xmlns:a16="http://schemas.microsoft.com/office/drawing/2014/main" id="{744BE635-97AA-3143-B195-F6DD84FE86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47370" y="3281654"/>
            <a:ext cx="911159" cy="134426"/>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CDCE2907-E17E-496C-4D1F-D8E5F5757C27}"/>
              </a:ext>
            </a:extLst>
          </p:cNvPr>
          <p:cNvSpPr txBox="1"/>
          <p:nvPr/>
        </p:nvSpPr>
        <p:spPr>
          <a:xfrm>
            <a:off x="8345530" y="3379125"/>
            <a:ext cx="1338610" cy="261610"/>
          </a:xfrm>
          <a:prstGeom prst="rect">
            <a:avLst/>
          </a:prstGeom>
          <a:noFill/>
        </p:spPr>
        <p:txBody>
          <a:bodyPr wrap="square" rtlCol="0">
            <a:spAutoFit/>
          </a:bodyPr>
          <a:lstStyle/>
          <a:p>
            <a:r>
              <a:rPr lang="en-US" sz="1050">
                <a:latin typeface="KPMG Bold" panose="020B0803030202040204" pitchFamily="34" charset="0"/>
              </a:rPr>
              <a:t>Automated Test Framework</a:t>
            </a:r>
          </a:p>
        </p:txBody>
      </p:sp>
      <p:pic>
        <p:nvPicPr>
          <p:cNvPr id="124" name="Picture 2" descr="TestFlix-2022 - Platinum Sponsor ACCELQ">
            <a:extLst>
              <a:ext uri="{FF2B5EF4-FFF2-40B4-BE49-F238E27FC236}">
                <a16:creationId xmlns:a16="http://schemas.microsoft.com/office/drawing/2014/main" id="{623498BA-EAA5-FEAD-44CC-F087C88995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7370" y="2475372"/>
            <a:ext cx="640080" cy="281993"/>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descr="Katalon Studio Logo">
            <a:extLst>
              <a:ext uri="{FF2B5EF4-FFF2-40B4-BE49-F238E27FC236}">
                <a16:creationId xmlns:a16="http://schemas.microsoft.com/office/drawing/2014/main" id="{2CC07544-692C-7F49-B325-C82BDF60A36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47370" y="4733995"/>
            <a:ext cx="914400" cy="20828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6" descr="Cypress.io">
            <a:extLst>
              <a:ext uri="{FF2B5EF4-FFF2-40B4-BE49-F238E27FC236}">
                <a16:creationId xmlns:a16="http://schemas.microsoft.com/office/drawing/2014/main" id="{C585213C-DD4E-53B2-8202-4516D931D0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47370" y="5092809"/>
            <a:ext cx="731520" cy="2438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8 Best Behavior Driven Development (BDD) Tools and Testing Frameworks">
            <a:extLst>
              <a:ext uri="{FF2B5EF4-FFF2-40B4-BE49-F238E27FC236}">
                <a16:creationId xmlns:a16="http://schemas.microsoft.com/office/drawing/2014/main" id="{E1D448E3-489A-2737-E7E3-1D37C3CF2D7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47370" y="4105403"/>
            <a:ext cx="822960" cy="178308"/>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F94D771F-E264-060E-CA5F-FE0F22573329}"/>
              </a:ext>
            </a:extLst>
          </p:cNvPr>
          <p:cNvSpPr txBox="1"/>
          <p:nvPr/>
        </p:nvSpPr>
        <p:spPr>
          <a:xfrm>
            <a:off x="5898327" y="2428175"/>
            <a:ext cx="2613553" cy="46166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lang="en-US" sz="1200"/>
              <a:t>Low Code automation platform for all packaged applications</a:t>
            </a: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024" name="TextBox 1023">
            <a:extLst>
              <a:ext uri="{FF2B5EF4-FFF2-40B4-BE49-F238E27FC236}">
                <a16:creationId xmlns:a16="http://schemas.microsoft.com/office/drawing/2014/main" id="{AC384E18-D1E6-CB92-C7D4-C6AA44A7D54B}"/>
              </a:ext>
            </a:extLst>
          </p:cNvPr>
          <p:cNvSpPr txBox="1"/>
          <p:nvPr/>
        </p:nvSpPr>
        <p:spPr>
          <a:xfrm>
            <a:off x="5924777" y="3212781"/>
            <a:ext cx="2521111" cy="46166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lang="en-US" sz="1200"/>
              <a:t>Low code Automation framework for ServiceNow platform</a:t>
            </a: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025" name="TextBox 1024">
            <a:extLst>
              <a:ext uri="{FF2B5EF4-FFF2-40B4-BE49-F238E27FC236}">
                <a16:creationId xmlns:a16="http://schemas.microsoft.com/office/drawing/2014/main" id="{D72742A7-73C9-2547-20CB-39D0FCC4225A}"/>
              </a:ext>
            </a:extLst>
          </p:cNvPr>
          <p:cNvSpPr txBox="1"/>
          <p:nvPr/>
        </p:nvSpPr>
        <p:spPr>
          <a:xfrm>
            <a:off x="5906071" y="4008685"/>
            <a:ext cx="2521111" cy="46166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lang="en-US" sz="1200"/>
              <a:t>Script-less Automation tool for Appian automation</a:t>
            </a: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027" name="TextBox 1026">
            <a:extLst>
              <a:ext uri="{FF2B5EF4-FFF2-40B4-BE49-F238E27FC236}">
                <a16:creationId xmlns:a16="http://schemas.microsoft.com/office/drawing/2014/main" id="{C2E981BF-5AFE-F6C3-C083-3F448B2FABDC}"/>
              </a:ext>
            </a:extLst>
          </p:cNvPr>
          <p:cNvSpPr txBox="1"/>
          <p:nvPr/>
        </p:nvSpPr>
        <p:spPr>
          <a:xfrm>
            <a:off x="5900987" y="4800289"/>
            <a:ext cx="2521111" cy="46166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lang="en-US" sz="1200"/>
              <a:t>Script-less Automation tool for functional automation</a:t>
            </a: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031" name="TextBox 1030">
            <a:extLst>
              <a:ext uri="{FF2B5EF4-FFF2-40B4-BE49-F238E27FC236}">
                <a16:creationId xmlns:a16="http://schemas.microsoft.com/office/drawing/2014/main" id="{C1F71C96-EE8F-B5FA-FF0D-B454F789D248}"/>
              </a:ext>
            </a:extLst>
          </p:cNvPr>
          <p:cNvSpPr txBox="1"/>
          <p:nvPr/>
        </p:nvSpPr>
        <p:spPr>
          <a:xfrm>
            <a:off x="5887340" y="5518129"/>
            <a:ext cx="2521111"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lang="en-US" sz="1200"/>
              <a:t>Script-less Automation tool based on AI for functional &amp; API automation</a:t>
            </a:r>
          </a:p>
        </p:txBody>
      </p:sp>
      <p:sp>
        <p:nvSpPr>
          <p:cNvPr id="1032" name="Title 1">
            <a:extLst>
              <a:ext uri="{FF2B5EF4-FFF2-40B4-BE49-F238E27FC236}">
                <a16:creationId xmlns:a16="http://schemas.microsoft.com/office/drawing/2014/main" id="{21985CE9-1B69-E6DB-A551-214482F54F5E}"/>
              </a:ext>
            </a:extLst>
          </p:cNvPr>
          <p:cNvSpPr txBox="1">
            <a:spLocks/>
          </p:cNvSpPr>
          <p:nvPr/>
        </p:nvSpPr>
        <p:spPr>
          <a:xfrm>
            <a:off x="1017505" y="1847807"/>
            <a:ext cx="4023360" cy="307777"/>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000" i="0" u="none" strike="noStrike" kern="1200" cap="none" spc="0" normalizeH="0" baseline="0" noProof="0">
                <a:ln>
                  <a:noFill/>
                </a:ln>
                <a:solidFill>
                  <a:srgbClr val="000000"/>
                </a:solidFill>
                <a:uLnTx/>
                <a:uFillTx/>
                <a:latin typeface="KPMG Bold" panose="020B0803030202040204" pitchFamily="34" charset="0"/>
              </a:rPr>
              <a:t>LOW CODE PLATFORMS EXPERTISE</a:t>
            </a:r>
          </a:p>
        </p:txBody>
      </p:sp>
      <p:sp>
        <p:nvSpPr>
          <p:cNvPr id="1033" name="Title 1">
            <a:extLst>
              <a:ext uri="{FF2B5EF4-FFF2-40B4-BE49-F238E27FC236}">
                <a16:creationId xmlns:a16="http://schemas.microsoft.com/office/drawing/2014/main" id="{19B75AA9-8AD7-D3C6-68B9-629BAC3D36DE}"/>
              </a:ext>
            </a:extLst>
          </p:cNvPr>
          <p:cNvSpPr txBox="1">
            <a:spLocks/>
          </p:cNvSpPr>
          <p:nvPr/>
        </p:nvSpPr>
        <p:spPr>
          <a:xfrm>
            <a:off x="5353231" y="1847807"/>
            <a:ext cx="4023360" cy="307777"/>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000" i="0" u="none" strike="noStrike" kern="1200" cap="none" spc="0" normalizeH="0" baseline="0" noProof="0">
                <a:ln>
                  <a:noFill/>
                </a:ln>
                <a:solidFill>
                  <a:srgbClr val="000000"/>
                </a:solidFill>
                <a:uLnTx/>
                <a:uFillTx/>
                <a:latin typeface="KPMG Bold" panose="020B0803030202040204" pitchFamily="34" charset="0"/>
              </a:rPr>
              <a:t>SCRIPT-LESS/ LOW CODE AUTOMATION TOOLS EXPERTISE</a:t>
            </a:r>
          </a:p>
        </p:txBody>
      </p:sp>
      <p:pic>
        <p:nvPicPr>
          <p:cNvPr id="1038" name="Picture 6" descr="Sauce Labs Authorised Partner|Sauce Labs Solutions Provider in India">
            <a:extLst>
              <a:ext uri="{FF2B5EF4-FFF2-40B4-BE49-F238E27FC236}">
                <a16:creationId xmlns:a16="http://schemas.microsoft.com/office/drawing/2014/main" id="{58FE589C-FAC2-979F-8FDB-993C57E4906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47370" y="5734162"/>
            <a:ext cx="1097280" cy="22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96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dirty="0">
                <a:solidFill>
                  <a:srgbClr val="00338D"/>
                </a:solidFill>
                <a:latin typeface="KPMG Extralight"/>
              </a:rPr>
              <a:t>Generative AI for Test design &amp; execution</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KPMG, we employ AI-based systems like ChatGPT to refine test design and execution activities. Although there are limitations to ChatGPT as an independent AI-based system, through its integration into our processes, ChatGPT streamlines test design and execution activities, leading to significant savings in time and resources while enhancing product quality.</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Maximizes reusability thus reducing carbon footprint. </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lang="en-US" sz="1400" dirty="0">
                <a:solidFill>
                  <a:prstClr val="black"/>
                </a:solidFill>
                <a:latin typeface="Calibri" panose="020F0502020204030204"/>
              </a:rPr>
              <a:t>Helps in minimizing redundancy in test assets.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Improves efficiency in test design and execution.</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Reduces automation scripting effort and cost.</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Ease of maintenance.</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Faster time to market.</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lang="en-US" sz="1400" dirty="0">
                <a:solidFill>
                  <a:prstClr val="black"/>
                </a:solidFill>
                <a:latin typeface="Calibri" panose="020F0502020204030204"/>
              </a:rPr>
              <a:t>Improves quality of deliverables.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Improved sustainability </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Reduces reliance on highly technical resources.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D06635A2-BEAB-B6F7-6C9E-A425E0A643B4}"/>
              </a:ext>
            </a:extLst>
          </p:cNvPr>
          <p:cNvGrpSpPr/>
          <p:nvPr/>
        </p:nvGrpSpPr>
        <p:grpSpPr>
          <a:xfrm>
            <a:off x="838199" y="1780247"/>
            <a:ext cx="8718756" cy="4586080"/>
            <a:chOff x="838199" y="1780247"/>
            <a:chExt cx="8718756" cy="4586080"/>
          </a:xfrm>
        </p:grpSpPr>
        <p:cxnSp>
          <p:nvCxnSpPr>
            <p:cNvPr id="1035" name="Straight Arrow Connector 1034">
              <a:extLst>
                <a:ext uri="{FF2B5EF4-FFF2-40B4-BE49-F238E27FC236}">
                  <a16:creationId xmlns:a16="http://schemas.microsoft.com/office/drawing/2014/main" id="{18DDDB9F-25EB-4E29-CB92-0EB80EBAE5C3}"/>
                </a:ext>
              </a:extLst>
            </p:cNvPr>
            <p:cNvCxnSpPr/>
            <p:nvPr/>
          </p:nvCxnSpPr>
          <p:spPr>
            <a:xfrm>
              <a:off x="5197577" y="1790757"/>
              <a:ext cx="0" cy="4575570"/>
            </a:xfrm>
            <a:prstGeom prst="straightConnector1">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2" name="Title 1">
              <a:extLst>
                <a:ext uri="{FF2B5EF4-FFF2-40B4-BE49-F238E27FC236}">
                  <a16:creationId xmlns:a16="http://schemas.microsoft.com/office/drawing/2014/main" id="{21985CE9-1B69-E6DB-A551-214482F54F5E}"/>
                </a:ext>
              </a:extLst>
            </p:cNvPr>
            <p:cNvSpPr txBox="1">
              <a:spLocks/>
            </p:cNvSpPr>
            <p:nvPr/>
          </p:nvSpPr>
          <p:spPr>
            <a:xfrm>
              <a:off x="1087640" y="1847807"/>
              <a:ext cx="3566160" cy="307777"/>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KPMG Bold" panose="020B0803030202040204" pitchFamily="34" charset="0"/>
                  <a:ea typeface="+mj-ea"/>
                  <a:cs typeface="+mj-cs"/>
                </a:rPr>
                <a:t>Test Design</a:t>
              </a:r>
            </a:p>
          </p:txBody>
        </p:sp>
        <p:sp>
          <p:nvSpPr>
            <p:cNvPr id="1033" name="Title 1">
              <a:extLst>
                <a:ext uri="{FF2B5EF4-FFF2-40B4-BE49-F238E27FC236}">
                  <a16:creationId xmlns:a16="http://schemas.microsoft.com/office/drawing/2014/main" id="{19B75AA9-8AD7-D3C6-68B9-629BAC3D36DE}"/>
                </a:ext>
              </a:extLst>
            </p:cNvPr>
            <p:cNvSpPr txBox="1">
              <a:spLocks/>
            </p:cNvSpPr>
            <p:nvPr/>
          </p:nvSpPr>
          <p:spPr>
            <a:xfrm>
              <a:off x="5780145" y="1847807"/>
              <a:ext cx="3566160" cy="307777"/>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KPMG Bold" panose="020B0803030202040204" pitchFamily="34" charset="0"/>
                  <a:ea typeface="+mj-ea"/>
                  <a:cs typeface="+mj-cs"/>
                </a:rPr>
                <a:t>Test Execution</a:t>
              </a:r>
            </a:p>
          </p:txBody>
        </p:sp>
        <p:sp>
          <p:nvSpPr>
            <p:cNvPr id="29" name="Rectangle 28">
              <a:extLst>
                <a:ext uri="{FF2B5EF4-FFF2-40B4-BE49-F238E27FC236}">
                  <a16:creationId xmlns:a16="http://schemas.microsoft.com/office/drawing/2014/main" id="{093C2B09-9D4F-1C64-A643-E41275F9A179}"/>
                </a:ext>
              </a:extLst>
            </p:cNvPr>
            <p:cNvSpPr/>
            <p:nvPr/>
          </p:nvSpPr>
          <p:spPr>
            <a:xfrm rot="5400000">
              <a:off x="2639015" y="2491066"/>
              <a:ext cx="457200" cy="3586351"/>
            </a:xfrm>
            <a:prstGeom prst="rect">
              <a:avLst/>
            </a:prstGeom>
            <a:gradFill>
              <a:gsLst>
                <a:gs pos="43000">
                  <a:srgbClr val="EF6E50"/>
                </a:gs>
                <a:gs pos="100000">
                  <a:srgbClr val="4D051B"/>
                </a:gs>
              </a:gsLst>
              <a:lin ang="5400000" scaled="1"/>
            </a:gra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1BC5908-C37C-F054-B56D-E55E541BDA9A}"/>
                </a:ext>
              </a:extLst>
            </p:cNvPr>
            <p:cNvSpPr/>
            <p:nvPr/>
          </p:nvSpPr>
          <p:spPr>
            <a:xfrm rot="5400000">
              <a:off x="2639015" y="1922292"/>
              <a:ext cx="457200" cy="3586351"/>
            </a:xfrm>
            <a:prstGeom prst="rect">
              <a:avLst/>
            </a:prstGeom>
            <a:gradFill>
              <a:gsLst>
                <a:gs pos="43000">
                  <a:srgbClr val="92D1FE"/>
                </a:gs>
                <a:gs pos="100000">
                  <a:srgbClr val="017BC6"/>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9BCBD36A-C386-88BF-2F04-CD0CDB1D8877}"/>
                </a:ext>
              </a:extLst>
            </p:cNvPr>
            <p:cNvSpPr/>
            <p:nvPr/>
          </p:nvSpPr>
          <p:spPr>
            <a:xfrm rot="5400000">
              <a:off x="2639015" y="1353519"/>
              <a:ext cx="457200" cy="3586351"/>
            </a:xfrm>
            <a:prstGeom prst="rect">
              <a:avLst/>
            </a:prstGeom>
            <a:gradFill>
              <a:gsLst>
                <a:gs pos="43000">
                  <a:srgbClr val="7E7E7E"/>
                </a:gs>
                <a:gs pos="100000">
                  <a:schemeClr val="tx1"/>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86A96003-B36D-3C86-6B58-CD56A6DFC5BD}"/>
                </a:ext>
              </a:extLst>
            </p:cNvPr>
            <p:cNvSpPr/>
            <p:nvPr/>
          </p:nvSpPr>
          <p:spPr>
            <a:xfrm rot="5400000">
              <a:off x="2639015" y="784746"/>
              <a:ext cx="457200" cy="3586351"/>
            </a:xfrm>
            <a:prstGeom prst="rect">
              <a:avLst/>
            </a:prstGeom>
            <a:gradFill>
              <a:gsLst>
                <a:gs pos="43000">
                  <a:srgbClr val="017BC6"/>
                </a:gs>
                <a:gs pos="100000">
                  <a:srgbClr val="051838"/>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2535F9F-BDFC-CD42-1DFD-0FF586F444B1}"/>
                </a:ext>
              </a:extLst>
            </p:cNvPr>
            <p:cNvSpPr/>
            <p:nvPr/>
          </p:nvSpPr>
          <p:spPr>
            <a:xfrm rot="5400000">
              <a:off x="2639015" y="3059840"/>
              <a:ext cx="457200" cy="3586351"/>
            </a:xfrm>
            <a:prstGeom prst="rect">
              <a:avLst/>
            </a:prstGeom>
            <a:gradFill>
              <a:gsLst>
                <a:gs pos="43000">
                  <a:srgbClr val="92D1FE"/>
                </a:gs>
                <a:gs pos="100000">
                  <a:srgbClr val="017BC6"/>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3009D60-D074-1FE2-9B10-85EB43611A1F}"/>
                </a:ext>
              </a:extLst>
            </p:cNvPr>
            <p:cNvSpPr/>
            <p:nvPr/>
          </p:nvSpPr>
          <p:spPr>
            <a:xfrm rot="5400000">
              <a:off x="2639015" y="3628614"/>
              <a:ext cx="457200" cy="3586351"/>
            </a:xfrm>
            <a:prstGeom prst="rect">
              <a:avLst/>
            </a:prstGeom>
            <a:gradFill>
              <a:gsLst>
                <a:gs pos="43000">
                  <a:srgbClr val="7E7E7E"/>
                </a:gs>
                <a:gs pos="100000">
                  <a:schemeClr val="tx1"/>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1563619-DFF3-911D-FBA3-B57469F593D3}"/>
                </a:ext>
              </a:extLst>
            </p:cNvPr>
            <p:cNvSpPr/>
            <p:nvPr/>
          </p:nvSpPr>
          <p:spPr>
            <a:xfrm rot="5400000">
              <a:off x="2639015" y="4197387"/>
              <a:ext cx="457200" cy="3586351"/>
            </a:xfrm>
            <a:prstGeom prst="rect">
              <a:avLst/>
            </a:prstGeom>
            <a:gradFill>
              <a:gsLst>
                <a:gs pos="43000">
                  <a:srgbClr val="017BC6"/>
                </a:gs>
                <a:gs pos="100000">
                  <a:srgbClr val="051838"/>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3448425-91D2-9B5D-17AD-7961A0E6AB42}"/>
                </a:ext>
              </a:extLst>
            </p:cNvPr>
            <p:cNvSpPr/>
            <p:nvPr/>
          </p:nvSpPr>
          <p:spPr>
            <a:xfrm rot="5400000">
              <a:off x="2399195" y="4037118"/>
              <a:ext cx="4056608" cy="506032"/>
            </a:xfrm>
            <a:prstGeom prst="rect">
              <a:avLst/>
            </a:prstGeom>
            <a:gradFill flip="none" rotWithShape="1">
              <a:gsLst>
                <a:gs pos="73000">
                  <a:srgbClr val="EEEEEE">
                    <a:alpha val="22000"/>
                  </a:srgbClr>
                </a:gs>
                <a:gs pos="100000">
                  <a:schemeClr val="tx1">
                    <a:alpha val="28000"/>
                  </a:schemeClr>
                </a:gs>
                <a:gs pos="50000">
                  <a:schemeClr val="bg1">
                    <a:alpha val="0"/>
                  </a:schemeClr>
                </a:gs>
              </a:gsLst>
              <a:lin ang="162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084ECA4-30A3-236D-C2DF-664285AC54EB}"/>
                </a:ext>
              </a:extLst>
            </p:cNvPr>
            <p:cNvSpPr/>
            <p:nvPr/>
          </p:nvSpPr>
          <p:spPr>
            <a:xfrm rot="16200000">
              <a:off x="7310747" y="4197387"/>
              <a:ext cx="457200" cy="3586351"/>
            </a:xfrm>
            <a:prstGeom prst="rect">
              <a:avLst/>
            </a:prstGeom>
            <a:gradFill>
              <a:gsLst>
                <a:gs pos="43000">
                  <a:srgbClr val="EF6E50"/>
                </a:gs>
                <a:gs pos="100000">
                  <a:srgbClr val="4D051B"/>
                </a:gs>
              </a:gsLst>
              <a:lin ang="5400000" scaled="1"/>
            </a:gra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3CA5097-49B5-4AC3-CAF5-1213AB8C40AB}"/>
                </a:ext>
              </a:extLst>
            </p:cNvPr>
            <p:cNvSpPr/>
            <p:nvPr/>
          </p:nvSpPr>
          <p:spPr>
            <a:xfrm rot="16200000">
              <a:off x="7310746" y="3709866"/>
              <a:ext cx="457200" cy="3586351"/>
            </a:xfrm>
            <a:prstGeom prst="rect">
              <a:avLst/>
            </a:prstGeom>
            <a:gradFill>
              <a:gsLst>
                <a:gs pos="43000">
                  <a:srgbClr val="92D1FE"/>
                </a:gs>
                <a:gs pos="100000">
                  <a:srgbClr val="017BC6"/>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3BEE534-7F00-7BD0-8940-46C5754CCF7D}"/>
                </a:ext>
              </a:extLst>
            </p:cNvPr>
            <p:cNvSpPr/>
            <p:nvPr/>
          </p:nvSpPr>
          <p:spPr>
            <a:xfrm rot="16200000">
              <a:off x="7310746" y="3222346"/>
              <a:ext cx="457200" cy="3586351"/>
            </a:xfrm>
            <a:prstGeom prst="rect">
              <a:avLst/>
            </a:prstGeom>
            <a:gradFill>
              <a:gsLst>
                <a:gs pos="43000">
                  <a:srgbClr val="7E7E7E"/>
                </a:gs>
                <a:gs pos="100000">
                  <a:schemeClr val="tx1"/>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FC56E48-DA9F-8BEA-A6BD-7A6224169FEF}"/>
                </a:ext>
              </a:extLst>
            </p:cNvPr>
            <p:cNvSpPr/>
            <p:nvPr/>
          </p:nvSpPr>
          <p:spPr>
            <a:xfrm rot="16200000">
              <a:off x="7310746" y="2734826"/>
              <a:ext cx="457200" cy="3586351"/>
            </a:xfrm>
            <a:prstGeom prst="rect">
              <a:avLst/>
            </a:prstGeom>
            <a:gradFill>
              <a:gsLst>
                <a:gs pos="43000">
                  <a:srgbClr val="017BC6"/>
                </a:gs>
                <a:gs pos="100000">
                  <a:srgbClr val="051838"/>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2948FC1-B426-D517-4025-E766B1947BEC}"/>
                </a:ext>
              </a:extLst>
            </p:cNvPr>
            <p:cNvSpPr/>
            <p:nvPr/>
          </p:nvSpPr>
          <p:spPr>
            <a:xfrm rot="16200000">
              <a:off x="7310746" y="784746"/>
              <a:ext cx="457200" cy="3586351"/>
            </a:xfrm>
            <a:prstGeom prst="rect">
              <a:avLst/>
            </a:prstGeom>
            <a:gradFill>
              <a:gsLst>
                <a:gs pos="43000">
                  <a:srgbClr val="EF6E50"/>
                </a:gs>
                <a:gs pos="100000">
                  <a:srgbClr val="4D051B"/>
                </a:gs>
              </a:gsLst>
              <a:lin ang="5400000" scaled="1"/>
            </a:gra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00BF752-3CFA-8C14-F3C7-38F8C77A895D}"/>
                </a:ext>
              </a:extLst>
            </p:cNvPr>
            <p:cNvSpPr/>
            <p:nvPr/>
          </p:nvSpPr>
          <p:spPr>
            <a:xfrm rot="16200000">
              <a:off x="7310746" y="1272266"/>
              <a:ext cx="457200" cy="3586351"/>
            </a:xfrm>
            <a:prstGeom prst="rect">
              <a:avLst/>
            </a:prstGeom>
            <a:gradFill>
              <a:gsLst>
                <a:gs pos="43000">
                  <a:srgbClr val="92D1FE"/>
                </a:gs>
                <a:gs pos="100000">
                  <a:srgbClr val="017BC6"/>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57EFB5E-C455-F50D-FCDC-28402ADA170F}"/>
                </a:ext>
              </a:extLst>
            </p:cNvPr>
            <p:cNvSpPr/>
            <p:nvPr/>
          </p:nvSpPr>
          <p:spPr>
            <a:xfrm rot="16200000">
              <a:off x="7310746" y="1759786"/>
              <a:ext cx="457200" cy="3586351"/>
            </a:xfrm>
            <a:prstGeom prst="rect">
              <a:avLst/>
            </a:prstGeom>
            <a:gradFill>
              <a:gsLst>
                <a:gs pos="43000">
                  <a:srgbClr val="7E7E7E"/>
                </a:gs>
                <a:gs pos="100000">
                  <a:schemeClr val="tx1"/>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3C3B8398-121C-C037-F8A7-85F29A714C3E}"/>
                </a:ext>
              </a:extLst>
            </p:cNvPr>
            <p:cNvSpPr/>
            <p:nvPr/>
          </p:nvSpPr>
          <p:spPr>
            <a:xfrm rot="16200000">
              <a:off x="7310746" y="2247306"/>
              <a:ext cx="457200" cy="3586351"/>
            </a:xfrm>
            <a:prstGeom prst="rect">
              <a:avLst/>
            </a:prstGeom>
            <a:gradFill>
              <a:gsLst>
                <a:gs pos="43000">
                  <a:srgbClr val="017BC6"/>
                </a:gs>
                <a:gs pos="100000">
                  <a:srgbClr val="051838"/>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5D84290-1DBA-99F5-1291-8AC224C458D0}"/>
                </a:ext>
              </a:extLst>
            </p:cNvPr>
            <p:cNvSpPr/>
            <p:nvPr/>
          </p:nvSpPr>
          <p:spPr>
            <a:xfrm rot="16200000">
              <a:off x="3977854" y="4037117"/>
              <a:ext cx="4056608" cy="506032"/>
            </a:xfrm>
            <a:prstGeom prst="rect">
              <a:avLst/>
            </a:prstGeom>
            <a:gradFill flip="none" rotWithShape="1">
              <a:gsLst>
                <a:gs pos="73000">
                  <a:srgbClr val="EEEEEE">
                    <a:alpha val="22000"/>
                  </a:srgbClr>
                </a:gs>
                <a:gs pos="100000">
                  <a:schemeClr val="tx1">
                    <a:alpha val="28000"/>
                  </a:schemeClr>
                </a:gs>
                <a:gs pos="50000">
                  <a:schemeClr val="bg1">
                    <a:alpha val="0"/>
                  </a:schemeClr>
                </a:gs>
              </a:gsLst>
              <a:lin ang="162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A54E224-98F8-D4F5-DBE0-3C4BB2349995}"/>
                </a:ext>
              </a:extLst>
            </p:cNvPr>
            <p:cNvSpPr txBox="1"/>
            <p:nvPr/>
          </p:nvSpPr>
          <p:spPr>
            <a:xfrm>
              <a:off x="1101135" y="2360809"/>
              <a:ext cx="3482809" cy="430887"/>
            </a:xfrm>
            <a:prstGeom prst="rect">
              <a:avLst/>
            </a:prstGeom>
            <a:noFill/>
          </p:spPr>
          <p:txBody>
            <a:bodyPr wrap="square" rtlCol="0">
              <a:spAutoFit/>
            </a:bodyPr>
            <a:lstStyle/>
            <a:p>
              <a:r>
                <a:rPr lang="en-US" sz="1100" b="1" dirty="0">
                  <a:solidFill>
                    <a:srgbClr val="FFFF00"/>
                  </a:solidFill>
                </a:rPr>
                <a:t>REQUIREMENTS ANALYSIS </a:t>
              </a:r>
              <a:r>
                <a:rPr lang="en-US" sz="1100" dirty="0">
                  <a:solidFill>
                    <a:schemeClr val="bg1"/>
                  </a:solidFill>
                </a:rPr>
                <a:t>:  extracts essential information to help testers design specific test cases </a:t>
              </a:r>
            </a:p>
          </p:txBody>
        </p:sp>
        <p:sp>
          <p:nvSpPr>
            <p:cNvPr id="12" name="TextBox 11">
              <a:extLst>
                <a:ext uri="{FF2B5EF4-FFF2-40B4-BE49-F238E27FC236}">
                  <a16:creationId xmlns:a16="http://schemas.microsoft.com/office/drawing/2014/main" id="{A1BFED96-937E-F402-47C6-B92B7E02DDD7}"/>
                </a:ext>
              </a:extLst>
            </p:cNvPr>
            <p:cNvSpPr txBox="1"/>
            <p:nvPr/>
          </p:nvSpPr>
          <p:spPr>
            <a:xfrm>
              <a:off x="1101135" y="2933557"/>
              <a:ext cx="3482809" cy="430887"/>
            </a:xfrm>
            <a:prstGeom prst="rect">
              <a:avLst/>
            </a:prstGeom>
            <a:noFill/>
          </p:spPr>
          <p:txBody>
            <a:bodyPr wrap="square" rtlCol="0">
              <a:spAutoFit/>
            </a:bodyPr>
            <a:lstStyle/>
            <a:p>
              <a:r>
                <a:rPr lang="en-US" sz="1100" b="1" dirty="0">
                  <a:solidFill>
                    <a:srgbClr val="FFFF00"/>
                  </a:solidFill>
                </a:rPr>
                <a:t>GENERATE TEST CASES</a:t>
              </a:r>
              <a:r>
                <a:rPr lang="en-US" sz="1100" dirty="0">
                  <a:solidFill>
                    <a:schemeClr val="bg1"/>
                  </a:solidFill>
                </a:rPr>
                <a:t>:  generates test cases based on user stories and acceptance criteria </a:t>
              </a:r>
            </a:p>
          </p:txBody>
        </p:sp>
        <p:sp>
          <p:nvSpPr>
            <p:cNvPr id="13" name="TextBox 12">
              <a:extLst>
                <a:ext uri="{FF2B5EF4-FFF2-40B4-BE49-F238E27FC236}">
                  <a16:creationId xmlns:a16="http://schemas.microsoft.com/office/drawing/2014/main" id="{BEFF728D-790C-FC93-8021-3B2F5809C94B}"/>
                </a:ext>
              </a:extLst>
            </p:cNvPr>
            <p:cNvSpPr txBox="1"/>
            <p:nvPr/>
          </p:nvSpPr>
          <p:spPr>
            <a:xfrm>
              <a:off x="1101135" y="3489679"/>
              <a:ext cx="3482809" cy="430887"/>
            </a:xfrm>
            <a:prstGeom prst="rect">
              <a:avLst/>
            </a:prstGeom>
            <a:noFill/>
          </p:spPr>
          <p:txBody>
            <a:bodyPr wrap="square" rtlCol="0">
              <a:spAutoFit/>
            </a:bodyPr>
            <a:lstStyle/>
            <a:p>
              <a:r>
                <a:rPr lang="en-US" sz="1100" b="1" dirty="0">
                  <a:solidFill>
                    <a:srgbClr val="FFFF00"/>
                  </a:solidFill>
                </a:rPr>
                <a:t>TEST DATA GENERATION</a:t>
              </a:r>
              <a:r>
                <a:rPr lang="en-US" sz="1100" dirty="0">
                  <a:solidFill>
                    <a:schemeClr val="bg1"/>
                  </a:solidFill>
                </a:rPr>
                <a:t>:  by providing input constraints and preconditions, the AI may generate test data</a:t>
              </a:r>
            </a:p>
          </p:txBody>
        </p:sp>
        <p:sp>
          <p:nvSpPr>
            <p:cNvPr id="14" name="TextBox 13">
              <a:extLst>
                <a:ext uri="{FF2B5EF4-FFF2-40B4-BE49-F238E27FC236}">
                  <a16:creationId xmlns:a16="http://schemas.microsoft.com/office/drawing/2014/main" id="{058B1794-E259-E5FB-221B-0F83C25B0A65}"/>
                </a:ext>
              </a:extLst>
            </p:cNvPr>
            <p:cNvSpPr txBox="1"/>
            <p:nvPr/>
          </p:nvSpPr>
          <p:spPr>
            <a:xfrm>
              <a:off x="1101135" y="4079053"/>
              <a:ext cx="3482809" cy="430887"/>
            </a:xfrm>
            <a:prstGeom prst="rect">
              <a:avLst/>
            </a:prstGeom>
            <a:noFill/>
          </p:spPr>
          <p:txBody>
            <a:bodyPr wrap="square" rtlCol="0">
              <a:spAutoFit/>
            </a:bodyPr>
            <a:lstStyle/>
            <a:p>
              <a:r>
                <a:rPr lang="en-US" sz="1100" b="1" dirty="0">
                  <a:solidFill>
                    <a:srgbClr val="FFFF00"/>
                  </a:solidFill>
                </a:rPr>
                <a:t>PRIORITIZE TCs</a:t>
              </a:r>
              <a:r>
                <a:rPr lang="en-US" sz="1100" dirty="0">
                  <a:solidFill>
                    <a:schemeClr val="bg1"/>
                  </a:solidFill>
                </a:rPr>
                <a:t>:  ranks TCs by importance/high-risk based on historical data or other prioritization strategies </a:t>
              </a:r>
            </a:p>
          </p:txBody>
        </p:sp>
        <p:sp>
          <p:nvSpPr>
            <p:cNvPr id="15" name="TextBox 14">
              <a:extLst>
                <a:ext uri="{FF2B5EF4-FFF2-40B4-BE49-F238E27FC236}">
                  <a16:creationId xmlns:a16="http://schemas.microsoft.com/office/drawing/2014/main" id="{4A851C82-4E6D-BF5E-4145-428413BAFC4B}"/>
                </a:ext>
              </a:extLst>
            </p:cNvPr>
            <p:cNvSpPr txBox="1"/>
            <p:nvPr/>
          </p:nvSpPr>
          <p:spPr>
            <a:xfrm>
              <a:off x="1101135" y="4651801"/>
              <a:ext cx="3482809" cy="430887"/>
            </a:xfrm>
            <a:prstGeom prst="rect">
              <a:avLst/>
            </a:prstGeom>
            <a:noFill/>
          </p:spPr>
          <p:txBody>
            <a:bodyPr wrap="square" rtlCol="0">
              <a:spAutoFit/>
            </a:bodyPr>
            <a:lstStyle/>
            <a:p>
              <a:r>
                <a:rPr lang="en-US" sz="1100" b="1" dirty="0">
                  <a:solidFill>
                    <a:srgbClr val="FFFF00"/>
                  </a:solidFill>
                </a:rPr>
                <a:t>COLLABORATION</a:t>
              </a:r>
              <a:r>
                <a:rPr lang="en-US" sz="1100" dirty="0">
                  <a:solidFill>
                    <a:schemeClr val="bg1"/>
                  </a:solidFill>
                </a:rPr>
                <a:t>:  summarizes long documents, provides improvement suggestions on existing workflows/ideas </a:t>
              </a:r>
            </a:p>
          </p:txBody>
        </p:sp>
        <p:sp>
          <p:nvSpPr>
            <p:cNvPr id="16" name="TextBox 15">
              <a:extLst>
                <a:ext uri="{FF2B5EF4-FFF2-40B4-BE49-F238E27FC236}">
                  <a16:creationId xmlns:a16="http://schemas.microsoft.com/office/drawing/2014/main" id="{587C3D7B-E01B-B49A-CB58-E092A21EE12B}"/>
                </a:ext>
              </a:extLst>
            </p:cNvPr>
            <p:cNvSpPr txBox="1"/>
            <p:nvPr/>
          </p:nvSpPr>
          <p:spPr>
            <a:xfrm>
              <a:off x="1101135" y="5224549"/>
              <a:ext cx="3482809" cy="430887"/>
            </a:xfrm>
            <a:prstGeom prst="rect">
              <a:avLst/>
            </a:prstGeom>
            <a:noFill/>
          </p:spPr>
          <p:txBody>
            <a:bodyPr wrap="square" rtlCol="0">
              <a:spAutoFit/>
            </a:bodyPr>
            <a:lstStyle/>
            <a:p>
              <a:r>
                <a:rPr lang="en-US" sz="1100" b="1" dirty="0">
                  <a:solidFill>
                    <a:srgbClr val="FFFF00"/>
                  </a:solidFill>
                </a:rPr>
                <a:t>ERROR DETECTION</a:t>
              </a:r>
              <a:r>
                <a:rPr lang="en-US" sz="1100" dirty="0">
                  <a:solidFill>
                    <a:schemeClr val="bg1"/>
                  </a:solidFill>
                </a:rPr>
                <a:t>:  notices common patterns or errors in test design and recommends improvements </a:t>
              </a:r>
            </a:p>
          </p:txBody>
        </p:sp>
        <p:sp>
          <p:nvSpPr>
            <p:cNvPr id="18" name="TextBox 17">
              <a:extLst>
                <a:ext uri="{FF2B5EF4-FFF2-40B4-BE49-F238E27FC236}">
                  <a16:creationId xmlns:a16="http://schemas.microsoft.com/office/drawing/2014/main" id="{5E1DADE7-8F73-C4B9-70BF-37584513732D}"/>
                </a:ext>
              </a:extLst>
            </p:cNvPr>
            <p:cNvSpPr txBox="1"/>
            <p:nvPr/>
          </p:nvSpPr>
          <p:spPr>
            <a:xfrm>
              <a:off x="1101135" y="5797296"/>
              <a:ext cx="3482809" cy="430887"/>
            </a:xfrm>
            <a:prstGeom prst="rect">
              <a:avLst/>
            </a:prstGeom>
            <a:noFill/>
          </p:spPr>
          <p:txBody>
            <a:bodyPr wrap="square" rtlCol="0">
              <a:spAutoFit/>
            </a:bodyPr>
            <a:lstStyle/>
            <a:p>
              <a:r>
                <a:rPr lang="en-US" sz="1100" b="1" dirty="0">
                  <a:solidFill>
                    <a:srgbClr val="FFFF00"/>
                  </a:solidFill>
                </a:rPr>
                <a:t>TEST MAINTENANCE</a:t>
              </a:r>
              <a:r>
                <a:rPr lang="en-US" sz="1100" dirty="0">
                  <a:solidFill>
                    <a:schemeClr val="bg1"/>
                  </a:solidFill>
                </a:rPr>
                <a:t>:  helps in identifying redundant TCs and  tracks changes in current requirements</a:t>
              </a:r>
            </a:p>
          </p:txBody>
        </p:sp>
        <p:sp>
          <p:nvSpPr>
            <p:cNvPr id="26" name="TextBox 25">
              <a:extLst>
                <a:ext uri="{FF2B5EF4-FFF2-40B4-BE49-F238E27FC236}">
                  <a16:creationId xmlns:a16="http://schemas.microsoft.com/office/drawing/2014/main" id="{F3AA20A3-69F1-DEE4-F106-9EF909955D5C}"/>
                </a:ext>
              </a:extLst>
            </p:cNvPr>
            <p:cNvSpPr txBox="1"/>
            <p:nvPr/>
          </p:nvSpPr>
          <p:spPr>
            <a:xfrm>
              <a:off x="5742729" y="2361880"/>
              <a:ext cx="3566160" cy="430887"/>
            </a:xfrm>
            <a:prstGeom prst="rect">
              <a:avLst/>
            </a:prstGeom>
            <a:noFill/>
          </p:spPr>
          <p:txBody>
            <a:bodyPr wrap="square" rtlCol="0">
              <a:spAutoFit/>
            </a:bodyPr>
            <a:lstStyle/>
            <a:p>
              <a:r>
                <a:rPr lang="en-US" sz="1100" b="1" dirty="0">
                  <a:solidFill>
                    <a:srgbClr val="FFFF00"/>
                  </a:solidFill>
                </a:rPr>
                <a:t>TEST AUTOMATION</a:t>
              </a:r>
              <a:r>
                <a:rPr lang="en-US" sz="1100" dirty="0">
                  <a:solidFill>
                    <a:schemeClr val="bg1"/>
                  </a:solidFill>
                </a:rPr>
                <a:t>:  generates scripts for automated test cases based on the test designs</a:t>
              </a:r>
            </a:p>
          </p:txBody>
        </p:sp>
        <p:sp>
          <p:nvSpPr>
            <p:cNvPr id="27" name="TextBox 26">
              <a:extLst>
                <a:ext uri="{FF2B5EF4-FFF2-40B4-BE49-F238E27FC236}">
                  <a16:creationId xmlns:a16="http://schemas.microsoft.com/office/drawing/2014/main" id="{9446DB98-6262-7BE7-027C-2B04BAAC66B1}"/>
                </a:ext>
              </a:extLst>
            </p:cNvPr>
            <p:cNvSpPr txBox="1"/>
            <p:nvPr/>
          </p:nvSpPr>
          <p:spPr>
            <a:xfrm>
              <a:off x="5742729" y="2852654"/>
              <a:ext cx="3566160" cy="430887"/>
            </a:xfrm>
            <a:prstGeom prst="rect">
              <a:avLst/>
            </a:prstGeom>
            <a:noFill/>
          </p:spPr>
          <p:txBody>
            <a:bodyPr wrap="square" rtlCol="0">
              <a:spAutoFit/>
            </a:bodyPr>
            <a:lstStyle/>
            <a:p>
              <a:r>
                <a:rPr lang="en-US" sz="1100" b="1" dirty="0">
                  <a:solidFill>
                    <a:srgbClr val="FFFF00"/>
                  </a:solidFill>
                </a:rPr>
                <a:t>MONITOR TEST PROGRESS</a:t>
              </a:r>
              <a:r>
                <a:rPr lang="en-US" sz="1100" dirty="0">
                  <a:solidFill>
                    <a:schemeClr val="bg1"/>
                  </a:solidFill>
                </a:rPr>
                <a:t>:  can be trained to interpret real-time test execution data and provide regular updates </a:t>
              </a:r>
            </a:p>
          </p:txBody>
        </p:sp>
        <p:sp>
          <p:nvSpPr>
            <p:cNvPr id="28" name="TextBox 27">
              <a:extLst>
                <a:ext uri="{FF2B5EF4-FFF2-40B4-BE49-F238E27FC236}">
                  <a16:creationId xmlns:a16="http://schemas.microsoft.com/office/drawing/2014/main" id="{9B20AF2C-59D3-1853-3EB8-723788608003}"/>
                </a:ext>
              </a:extLst>
            </p:cNvPr>
            <p:cNvSpPr txBox="1"/>
            <p:nvPr/>
          </p:nvSpPr>
          <p:spPr>
            <a:xfrm>
              <a:off x="5742729" y="3343428"/>
              <a:ext cx="3566160" cy="430887"/>
            </a:xfrm>
            <a:prstGeom prst="rect">
              <a:avLst/>
            </a:prstGeom>
            <a:noFill/>
          </p:spPr>
          <p:txBody>
            <a:bodyPr wrap="square" rtlCol="0">
              <a:spAutoFit/>
            </a:bodyPr>
            <a:lstStyle/>
            <a:p>
              <a:r>
                <a:rPr lang="en-US" sz="1100" b="1" dirty="0">
                  <a:solidFill>
                    <a:srgbClr val="FFFF00"/>
                  </a:solidFill>
                </a:rPr>
                <a:t>IDENTIFY </a:t>
              </a:r>
              <a:r>
                <a:rPr lang="en-US" sz="1100" b="1" dirty="0" err="1">
                  <a:solidFill>
                    <a:srgbClr val="FFFF00"/>
                  </a:solidFill>
                </a:rPr>
                <a:t>BOTTLENECKS</a:t>
              </a:r>
              <a:r>
                <a:rPr lang="en-US" sz="1100" b="1" dirty="0" err="1">
                  <a:solidFill>
                    <a:schemeClr val="bg1"/>
                  </a:solidFill>
                </a:rPr>
                <a:t>:</a:t>
              </a:r>
              <a:r>
                <a:rPr lang="en-US" sz="1100" dirty="0" err="1">
                  <a:solidFill>
                    <a:schemeClr val="bg1"/>
                  </a:solidFill>
                </a:rPr>
                <a:t>identifies</a:t>
              </a:r>
              <a:r>
                <a:rPr lang="en-US" sz="1100" dirty="0">
                  <a:solidFill>
                    <a:schemeClr val="bg1"/>
                  </a:solidFill>
                </a:rPr>
                <a:t> bottleneck/performance issues by analyzing test execution times and patterns</a:t>
              </a:r>
            </a:p>
          </p:txBody>
        </p:sp>
        <p:sp>
          <p:nvSpPr>
            <p:cNvPr id="33" name="TextBox 32">
              <a:extLst>
                <a:ext uri="{FF2B5EF4-FFF2-40B4-BE49-F238E27FC236}">
                  <a16:creationId xmlns:a16="http://schemas.microsoft.com/office/drawing/2014/main" id="{AA3E22CD-F2A7-669B-8ABB-9718CFBE3D35}"/>
                </a:ext>
              </a:extLst>
            </p:cNvPr>
            <p:cNvSpPr txBox="1"/>
            <p:nvPr/>
          </p:nvSpPr>
          <p:spPr>
            <a:xfrm>
              <a:off x="5742729" y="3834202"/>
              <a:ext cx="3566160" cy="430887"/>
            </a:xfrm>
            <a:prstGeom prst="rect">
              <a:avLst/>
            </a:prstGeom>
            <a:noFill/>
          </p:spPr>
          <p:txBody>
            <a:bodyPr wrap="square" rtlCol="0">
              <a:spAutoFit/>
            </a:bodyPr>
            <a:lstStyle/>
            <a:p>
              <a:r>
                <a:rPr lang="en-US" sz="1100" b="1" dirty="0">
                  <a:solidFill>
                    <a:srgbClr val="FFFF00"/>
                  </a:solidFill>
                </a:rPr>
                <a:t>TEST RESULTS ANALYSIS </a:t>
              </a:r>
              <a:r>
                <a:rPr lang="en-US" sz="1100" dirty="0">
                  <a:solidFill>
                    <a:schemeClr val="bg1"/>
                  </a:solidFill>
                </a:rPr>
                <a:t>:  assists in analyzing test results and identifying patterns that  helps in RCA of failures</a:t>
              </a:r>
            </a:p>
          </p:txBody>
        </p:sp>
        <p:sp>
          <p:nvSpPr>
            <p:cNvPr id="38" name="TextBox 37">
              <a:extLst>
                <a:ext uri="{FF2B5EF4-FFF2-40B4-BE49-F238E27FC236}">
                  <a16:creationId xmlns:a16="http://schemas.microsoft.com/office/drawing/2014/main" id="{73194EDA-A975-3BF4-D41E-D998405A313C}"/>
                </a:ext>
              </a:extLst>
            </p:cNvPr>
            <p:cNvSpPr txBox="1"/>
            <p:nvPr/>
          </p:nvSpPr>
          <p:spPr>
            <a:xfrm>
              <a:off x="5742729" y="4324976"/>
              <a:ext cx="3566160" cy="430887"/>
            </a:xfrm>
            <a:prstGeom prst="rect">
              <a:avLst/>
            </a:prstGeom>
            <a:noFill/>
          </p:spPr>
          <p:txBody>
            <a:bodyPr wrap="square" rtlCol="0">
              <a:spAutoFit/>
            </a:bodyPr>
            <a:lstStyle/>
            <a:p>
              <a:r>
                <a:rPr lang="en-US" sz="1100" b="1" dirty="0">
                  <a:solidFill>
                    <a:srgbClr val="FFFF00"/>
                  </a:solidFill>
                </a:rPr>
                <a:t>PRIORITIZE TEST EXECUTION</a:t>
              </a:r>
              <a:r>
                <a:rPr lang="en-US" sz="1100" dirty="0">
                  <a:solidFill>
                    <a:schemeClr val="bg1"/>
                  </a:solidFill>
                </a:rPr>
                <a:t>:  prioritize the execution of TCs based on historical data, dependencies, and risk factors</a:t>
              </a:r>
            </a:p>
          </p:txBody>
        </p:sp>
        <p:sp>
          <p:nvSpPr>
            <p:cNvPr id="39" name="TextBox 38">
              <a:extLst>
                <a:ext uri="{FF2B5EF4-FFF2-40B4-BE49-F238E27FC236}">
                  <a16:creationId xmlns:a16="http://schemas.microsoft.com/office/drawing/2014/main" id="{30557206-EEE2-B5C3-C940-1C736540D868}"/>
                </a:ext>
              </a:extLst>
            </p:cNvPr>
            <p:cNvSpPr txBox="1"/>
            <p:nvPr/>
          </p:nvSpPr>
          <p:spPr>
            <a:xfrm>
              <a:off x="5742729" y="4815750"/>
              <a:ext cx="3566160" cy="430887"/>
            </a:xfrm>
            <a:prstGeom prst="rect">
              <a:avLst/>
            </a:prstGeom>
            <a:noFill/>
          </p:spPr>
          <p:txBody>
            <a:bodyPr wrap="square" rtlCol="0">
              <a:spAutoFit/>
            </a:bodyPr>
            <a:lstStyle/>
            <a:p>
              <a:r>
                <a:rPr lang="en-US" sz="1100" b="1" dirty="0">
                  <a:solidFill>
                    <a:srgbClr val="FFFF00"/>
                  </a:solidFill>
                </a:rPr>
                <a:t>ERROR CLASSIFICATION</a:t>
              </a:r>
              <a:r>
                <a:rPr lang="en-US" sz="1100" dirty="0">
                  <a:solidFill>
                    <a:schemeClr val="bg1"/>
                  </a:solidFill>
                </a:rPr>
                <a:t>:  helps in classifying the errors according to their severity, priority, and nature of the error</a:t>
              </a:r>
            </a:p>
          </p:txBody>
        </p:sp>
        <p:sp>
          <p:nvSpPr>
            <p:cNvPr id="40" name="TextBox 39">
              <a:extLst>
                <a:ext uri="{FF2B5EF4-FFF2-40B4-BE49-F238E27FC236}">
                  <a16:creationId xmlns:a16="http://schemas.microsoft.com/office/drawing/2014/main" id="{F57EC03E-B5D0-0085-936B-F0E9E478BA2B}"/>
                </a:ext>
              </a:extLst>
            </p:cNvPr>
            <p:cNvSpPr txBox="1"/>
            <p:nvPr/>
          </p:nvSpPr>
          <p:spPr>
            <a:xfrm>
              <a:off x="5742729" y="5196571"/>
              <a:ext cx="3566160" cy="600164"/>
            </a:xfrm>
            <a:prstGeom prst="rect">
              <a:avLst/>
            </a:prstGeom>
            <a:noFill/>
          </p:spPr>
          <p:txBody>
            <a:bodyPr wrap="square" rtlCol="0">
              <a:spAutoFit/>
            </a:bodyPr>
            <a:lstStyle/>
            <a:p>
              <a:r>
                <a:rPr lang="en-US" sz="1100" b="1" dirty="0">
                  <a:solidFill>
                    <a:srgbClr val="FFFF00"/>
                  </a:solidFill>
                </a:rPr>
                <a:t>TEST ENV. MGMT</a:t>
              </a:r>
              <a:r>
                <a:rPr lang="en-US" sz="1100" dirty="0">
                  <a:solidFill>
                    <a:schemeClr val="bg1"/>
                  </a:solidFill>
                </a:rPr>
                <a:t>:  suggests recommendations on env. configuration, validating system compatibility, and ensuring optimal test execution conditions.</a:t>
              </a:r>
            </a:p>
          </p:txBody>
        </p:sp>
        <p:sp>
          <p:nvSpPr>
            <p:cNvPr id="58" name="TextBox 57">
              <a:extLst>
                <a:ext uri="{FF2B5EF4-FFF2-40B4-BE49-F238E27FC236}">
                  <a16:creationId xmlns:a16="http://schemas.microsoft.com/office/drawing/2014/main" id="{5CA48FFC-0A04-A616-E5C2-B29DF4C228DA}"/>
                </a:ext>
              </a:extLst>
            </p:cNvPr>
            <p:cNvSpPr txBox="1"/>
            <p:nvPr/>
          </p:nvSpPr>
          <p:spPr>
            <a:xfrm>
              <a:off x="5742729" y="5797296"/>
              <a:ext cx="3566160" cy="430887"/>
            </a:xfrm>
            <a:prstGeom prst="rect">
              <a:avLst/>
            </a:prstGeom>
            <a:noFill/>
          </p:spPr>
          <p:txBody>
            <a:bodyPr wrap="square" rtlCol="0">
              <a:spAutoFit/>
            </a:bodyPr>
            <a:lstStyle/>
            <a:p>
              <a:r>
                <a:rPr lang="en-US" sz="1100" b="1" dirty="0">
                  <a:solidFill>
                    <a:srgbClr val="FFFF00"/>
                  </a:solidFill>
                </a:rPr>
                <a:t>REGRESSION TESTING</a:t>
              </a:r>
              <a:r>
                <a:rPr lang="en-US" sz="1100" dirty="0">
                  <a:solidFill>
                    <a:schemeClr val="bg1"/>
                  </a:solidFill>
                </a:rPr>
                <a:t>:  helps in the selection of relevant test cases for regression testing</a:t>
              </a:r>
            </a:p>
          </p:txBody>
        </p:sp>
        <p:pic>
          <p:nvPicPr>
            <p:cNvPr id="2050" name="Picture 2" descr="Chip">
              <a:extLst>
                <a:ext uri="{FF2B5EF4-FFF2-40B4-BE49-F238E27FC236}">
                  <a16:creationId xmlns:a16="http://schemas.microsoft.com/office/drawing/2014/main" id="{3C619A63-ED0D-8317-9A3E-DA41001C8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817" y="360385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chine learning">
              <a:extLst>
                <a:ext uri="{FF2B5EF4-FFF2-40B4-BE49-F238E27FC236}">
                  <a16:creationId xmlns:a16="http://schemas.microsoft.com/office/drawing/2014/main" id="{8896A3EA-1044-0FC8-74B5-DE22CA37E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817" y="1936126"/>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elligence">
              <a:extLst>
                <a:ext uri="{FF2B5EF4-FFF2-40B4-BE49-F238E27FC236}">
                  <a16:creationId xmlns:a16="http://schemas.microsoft.com/office/drawing/2014/main" id="{2BD41338-371A-83B9-2EC7-6855C6AC6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1817" y="5271575"/>
              <a:ext cx="731520" cy="7315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20745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le 3">
            <a:extLst>
              <a:ext uri="{FF2B5EF4-FFF2-40B4-BE49-F238E27FC236}">
                <a16:creationId xmlns:a16="http://schemas.microsoft.com/office/drawing/2014/main" id="{DD247599-5FB3-3231-F178-76B420C843FF}"/>
              </a:ext>
            </a:extLst>
          </p:cNvPr>
          <p:cNvSpPr txBox="1">
            <a:spLocks/>
          </p:cNvSpPr>
          <p:nvPr/>
        </p:nvSpPr>
        <p:spPr>
          <a:xfrm>
            <a:off x="838199" y="388308"/>
            <a:ext cx="7188989" cy="1021424"/>
          </a:xfrm>
          <a:prstGeom prst="rect">
            <a:avLst/>
          </a:prstGeom>
        </p:spPr>
        <p:txBody>
          <a:bodyPr vert="horz" lIns="91440" tIns="45720" rIns="91440" bIns="45720" rtlCol="0" anchor="b" anchorCtr="0">
            <a:normAutofit/>
          </a:bodyPr>
          <a:lstStyle>
            <a:lvl1pPr algn="l" defTabSz="914400" rtl="0" eaLnBrk="1" latinLnBrk="0" hangingPunct="1">
              <a:lnSpc>
                <a:spcPct val="70000"/>
              </a:lnSpc>
              <a:spcBef>
                <a:spcPct val="0"/>
              </a:spcBef>
              <a:buNone/>
              <a:defRPr sz="11000" kern="1200"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4800">
                <a:solidFill>
                  <a:prstClr val="white"/>
                </a:solidFill>
                <a:latin typeface="KPMG Extralight"/>
              </a:rPr>
              <a:t>SOCI</a:t>
            </a:r>
            <a:r>
              <a:rPr kumimoji="0" lang="en-US" sz="4800" b="0" i="0" u="none" strike="noStrike" kern="1200" cap="none" spc="0" normalizeH="0" baseline="0" noProof="0">
                <a:ln>
                  <a:noFill/>
                </a:ln>
                <a:solidFill>
                  <a:prstClr val="white"/>
                </a:solidFill>
                <a:effectLst/>
                <a:uLnTx/>
                <a:uFillTx/>
                <a:latin typeface="KPMG Extralight"/>
                <a:ea typeface="+mj-ea"/>
                <a:cs typeface="+mj-cs"/>
              </a:rPr>
              <a:t>AL IMPACT - DETAILED SLIDES</a:t>
            </a:r>
          </a:p>
        </p:txBody>
      </p:sp>
      <p:cxnSp>
        <p:nvCxnSpPr>
          <p:cNvPr id="1040" name="Straight Connector 103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B76DB3-B49E-D016-1155-F4AC956D8670}"/>
              </a:ext>
            </a:extLst>
          </p:cNvPr>
          <p:cNvGrpSpPr/>
          <p:nvPr/>
        </p:nvGrpSpPr>
        <p:grpSpPr>
          <a:xfrm>
            <a:off x="3901440" y="1659478"/>
            <a:ext cx="4389120" cy="4389120"/>
            <a:chOff x="3901440" y="1659478"/>
            <a:chExt cx="4389120" cy="4389120"/>
          </a:xfrm>
        </p:grpSpPr>
        <p:pic>
          <p:nvPicPr>
            <p:cNvPr id="14" name="Picture 2">
              <a:extLst>
                <a:ext uri="{FF2B5EF4-FFF2-40B4-BE49-F238E27FC236}">
                  <a16:creationId xmlns:a16="http://schemas.microsoft.com/office/drawing/2014/main" id="{31B0D973-8105-0099-5CC0-8A6EF1CCA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70" t="18979" r="10349" b="8441"/>
            <a:stretch/>
          </p:blipFill>
          <p:spPr bwMode="auto">
            <a:xfrm>
              <a:off x="3901440" y="1659478"/>
              <a:ext cx="4389120" cy="43891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F76619C-3903-FF12-2624-9FE6EAB387D7}"/>
                </a:ext>
              </a:extLst>
            </p:cNvPr>
            <p:cNvPicPr>
              <a:picLocks noChangeAspect="1"/>
            </p:cNvPicPr>
            <p:nvPr/>
          </p:nvPicPr>
          <p:blipFill rotWithShape="1">
            <a:blip r:embed="rId3"/>
            <a:srcRect l="34087" t="31790" r="33872" b="32157"/>
            <a:stretch/>
          </p:blipFill>
          <p:spPr>
            <a:xfrm>
              <a:off x="5002160" y="2468215"/>
              <a:ext cx="2286000" cy="2366547"/>
            </a:xfrm>
            <a:prstGeom prst="rect">
              <a:avLst/>
            </a:prstGeom>
          </p:spPr>
        </p:pic>
      </p:grpSp>
    </p:spTree>
    <p:extLst>
      <p:ext uri="{BB962C8B-B14F-4D97-AF65-F5344CB8AC3E}">
        <p14:creationId xmlns:p14="http://schemas.microsoft.com/office/powerpoint/2010/main" val="2072313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CC71783-6A4A-4C69-4A58-5F506D82BC4C}"/>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67" y="1842671"/>
            <a:ext cx="6949440" cy="36576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IDE Initiatives</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a:defRPr/>
            </a:pPr>
            <a:r>
              <a:rPr lang="en-US" sz="1400" dirty="0">
                <a:latin typeface="Calibri" panose="020F0502020204030204"/>
              </a:rPr>
              <a:t>At KPMG, the Global Inclusion, Diversity, and Equity (IDE) team works hand in hand with our Global IDE Council to execute our IDE Collective Action Plan. This plan outlines the measures KPMG is implementing to foster IDE both internally within our firm and externally within the communities we are honored to serve.</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Fosters a diverse and balanced team composition.</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Provides equal opportunities for all members of the workforce.</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Establishes a safe and trust-based environment to support diverse groups.</a:t>
            </a:r>
          </a:p>
          <a:p>
            <a:pPr marL="225425" marR="0" lvl="0" indent="-163513"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32A1B1A3-4AA1-90B8-42DE-8BA52EE6A351}"/>
              </a:ext>
            </a:extLst>
          </p:cNvPr>
          <p:cNvPicPr>
            <a:picLocks noChangeAspect="1"/>
          </p:cNvPicPr>
          <p:nvPr/>
        </p:nvPicPr>
        <p:blipFill>
          <a:blip r:embed="rId4"/>
          <a:stretch>
            <a:fillRect/>
          </a:stretch>
        </p:blipFill>
        <p:spPr>
          <a:xfrm>
            <a:off x="897867" y="2262591"/>
            <a:ext cx="6949440" cy="394237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Picture 12">
            <a:extLst>
              <a:ext uri="{FF2B5EF4-FFF2-40B4-BE49-F238E27FC236}">
                <a16:creationId xmlns:a16="http://schemas.microsoft.com/office/drawing/2014/main" id="{BE5FEB8E-C3CC-E034-596A-9C634169434B}"/>
              </a:ext>
            </a:extLst>
          </p:cNvPr>
          <p:cNvPicPr>
            <a:picLocks noChangeAspect="1"/>
          </p:cNvPicPr>
          <p:nvPr/>
        </p:nvPicPr>
        <p:blipFill>
          <a:blip r:embed="rId5"/>
          <a:stretch>
            <a:fillRect/>
          </a:stretch>
        </p:blipFill>
        <p:spPr>
          <a:xfrm>
            <a:off x="3096513" y="1842671"/>
            <a:ext cx="2571862" cy="3657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4" name="TextBox 13">
            <a:extLst>
              <a:ext uri="{FF2B5EF4-FFF2-40B4-BE49-F238E27FC236}">
                <a16:creationId xmlns:a16="http://schemas.microsoft.com/office/drawing/2014/main" id="{A9CF5581-E03F-F6B4-8CD2-BADCAD359E96}"/>
              </a:ext>
            </a:extLst>
          </p:cNvPr>
          <p:cNvSpPr txBox="1"/>
          <p:nvPr/>
        </p:nvSpPr>
        <p:spPr>
          <a:xfrm>
            <a:off x="7947394" y="1784290"/>
            <a:ext cx="1499616" cy="461665"/>
          </a:xfrm>
          <a:prstGeom prst="rect">
            <a:avLst/>
          </a:prstGeom>
          <a:noFill/>
        </p:spPr>
        <p:txBody>
          <a:bodyPr wrap="square" rtlCol="0">
            <a:spAutoFit/>
          </a:bodyPr>
          <a:lstStyle/>
          <a:p>
            <a:pPr algn="ctr"/>
            <a:r>
              <a:rPr lang="en-US" sz="1200" b="1" i="0">
                <a:solidFill>
                  <a:srgbClr val="510DBC"/>
                </a:solidFill>
                <a:effectLst/>
              </a:rPr>
              <a:t>OUR EMPLOYEE RESOURCE GROUPS</a:t>
            </a:r>
            <a:endParaRPr lang="en-US" sz="1600">
              <a:solidFill>
                <a:srgbClr val="510DBC"/>
              </a:solidFill>
            </a:endParaRPr>
          </a:p>
        </p:txBody>
      </p:sp>
      <p:sp>
        <p:nvSpPr>
          <p:cNvPr id="18" name="TextBox 17">
            <a:extLst>
              <a:ext uri="{FF2B5EF4-FFF2-40B4-BE49-F238E27FC236}">
                <a16:creationId xmlns:a16="http://schemas.microsoft.com/office/drawing/2014/main" id="{811871B8-23D3-E6F7-37AC-5D3D7F072C3D}"/>
              </a:ext>
            </a:extLst>
          </p:cNvPr>
          <p:cNvSpPr txBox="1"/>
          <p:nvPr/>
        </p:nvSpPr>
        <p:spPr>
          <a:xfrm>
            <a:off x="7849822" y="3737427"/>
            <a:ext cx="1756640" cy="276999"/>
          </a:xfrm>
          <a:prstGeom prst="rect">
            <a:avLst/>
          </a:prstGeom>
          <a:noFill/>
        </p:spPr>
        <p:txBody>
          <a:bodyPr wrap="square">
            <a:spAutoFit/>
          </a:bodyPr>
          <a:lstStyle/>
          <a:p>
            <a:r>
              <a:rPr lang="en-US" sz="1200" b="1">
                <a:solidFill>
                  <a:srgbClr val="510DBC"/>
                </a:solidFill>
              </a:rPr>
              <a:t>AWARENESS PROGRAMS</a:t>
            </a:r>
          </a:p>
        </p:txBody>
      </p:sp>
      <p:sp>
        <p:nvSpPr>
          <p:cNvPr id="22" name="TextBox 21">
            <a:extLst>
              <a:ext uri="{FF2B5EF4-FFF2-40B4-BE49-F238E27FC236}">
                <a16:creationId xmlns:a16="http://schemas.microsoft.com/office/drawing/2014/main" id="{ED88857A-8CDA-DB56-6953-6ABAF92515C2}"/>
              </a:ext>
            </a:extLst>
          </p:cNvPr>
          <p:cNvSpPr txBox="1"/>
          <p:nvPr/>
        </p:nvSpPr>
        <p:spPr>
          <a:xfrm>
            <a:off x="7778634" y="4061826"/>
            <a:ext cx="1847845" cy="2123658"/>
          </a:xfrm>
          <a:prstGeom prst="rect">
            <a:avLst/>
          </a:prstGeom>
          <a:noFill/>
        </p:spPr>
        <p:txBody>
          <a:bodyPr wrap="square">
            <a:spAutoFit/>
          </a:bodyPr>
          <a:lstStyle/>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S.H.E Leadership Series</a:t>
            </a:r>
          </a:p>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IDE- L&amp;D Initiatives</a:t>
            </a:r>
          </a:p>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Say it Loud</a:t>
            </a:r>
          </a:p>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Consulting Diversity Exit Survey2.0</a:t>
            </a:r>
          </a:p>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Parents to be -“KILKARI”</a:t>
            </a:r>
          </a:p>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PM Inclusion Survey</a:t>
            </a:r>
          </a:p>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PWD/ diversity Hiring</a:t>
            </a:r>
          </a:p>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Diversity at Manager + roles</a:t>
            </a:r>
          </a:p>
        </p:txBody>
      </p:sp>
      <p:sp>
        <p:nvSpPr>
          <p:cNvPr id="23" name="TextBox 22">
            <a:extLst>
              <a:ext uri="{FF2B5EF4-FFF2-40B4-BE49-F238E27FC236}">
                <a16:creationId xmlns:a16="http://schemas.microsoft.com/office/drawing/2014/main" id="{36146F65-0CC2-F569-873D-599FF8DCE9CA}"/>
              </a:ext>
            </a:extLst>
          </p:cNvPr>
          <p:cNvSpPr txBox="1"/>
          <p:nvPr/>
        </p:nvSpPr>
        <p:spPr>
          <a:xfrm>
            <a:off x="7785825" y="2278596"/>
            <a:ext cx="1847845" cy="1384995"/>
          </a:xfrm>
          <a:prstGeom prst="rect">
            <a:avLst/>
          </a:prstGeom>
          <a:noFill/>
        </p:spPr>
        <p:txBody>
          <a:bodyPr wrap="square">
            <a:spAutoFit/>
          </a:bodyPr>
          <a:lstStyle/>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00338D"/>
                </a:solidFill>
                <a:effectLst/>
                <a:uLnTx/>
                <a:uFillTx/>
                <a:latin typeface="Calibri" panose="020F0502020204030204"/>
                <a:ea typeface="+mn-ea"/>
                <a:cs typeface="+mn-cs"/>
              </a:rPr>
              <a:t>SANGAM</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 LGBTQ+ inclusion ERG network to help LGBTQ+ person  feel safe and included</a:t>
            </a:r>
          </a:p>
          <a:p>
            <a:pPr marL="225425" marR="0" lvl="0" indent="-165100" algn="l" defTabSz="914400" rtl="0" eaLnBrk="1" fontAlgn="auto" latinLnBrk="0" hangingPunct="1">
              <a:lnSpc>
                <a:spcPct val="100000"/>
              </a:lnSpc>
              <a:buClrTx/>
              <a:buSzTx/>
              <a:buFont typeface="Wingdings" panose="05000000000000000000" pitchFamily="2" charset="2"/>
              <a:buChar char="ü"/>
              <a:tabLst/>
              <a:defRPr/>
            </a:pPr>
            <a:r>
              <a:rPr lang="en-US" sz="1200" b="1">
                <a:solidFill>
                  <a:srgbClr val="00338D"/>
                </a:solidFill>
                <a:latin typeface="Calibri" panose="020F0502020204030204"/>
              </a:rPr>
              <a:t>EKYAM</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 To bring our PWD+ allies together on a platforms.</a:t>
            </a:r>
          </a:p>
        </p:txBody>
      </p:sp>
      <p:pic>
        <p:nvPicPr>
          <p:cNvPr id="25" name="Picture 24">
            <a:extLst>
              <a:ext uri="{FF2B5EF4-FFF2-40B4-BE49-F238E27FC236}">
                <a16:creationId xmlns:a16="http://schemas.microsoft.com/office/drawing/2014/main" id="{AC53C3F5-BA00-441D-A190-FADC6C7BE6C7}"/>
              </a:ext>
            </a:extLst>
          </p:cNvPr>
          <p:cNvPicPr>
            <a:picLocks noChangeAspect="1"/>
          </p:cNvPicPr>
          <p:nvPr/>
        </p:nvPicPr>
        <p:blipFill rotWithShape="1">
          <a:blip r:embed="rId6"/>
          <a:srcRect l="7742" t="1687" r="1862" b="1596"/>
          <a:stretch/>
        </p:blipFill>
        <p:spPr>
          <a:xfrm>
            <a:off x="9889478" y="4562430"/>
            <a:ext cx="1645920" cy="1756830"/>
          </a:xfrm>
          <a:prstGeom prst="round2DiagRect">
            <a:avLst>
              <a:gd name="adj1" fmla="val 16667"/>
              <a:gd name="adj2" fmla="val 0"/>
            </a:avLst>
          </a:prstGeom>
          <a:ln w="88900" cap="sq">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684642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5888" marR="0" lvl="0" indent="-115888"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Encourages diversity.</a:t>
            </a:r>
          </a:p>
          <a:p>
            <a:pPr marL="115888" marR="0" lvl="0" indent="-115888"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Optimizes the cost of services and resources.</a:t>
            </a:r>
          </a:p>
          <a:p>
            <a:pPr marL="115888" marR="0" lvl="0" indent="-115888"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Utilizes the follow-the-sun model to extend support hours across different time zones.</a:t>
            </a:r>
          </a:p>
          <a:p>
            <a:pPr marL="115888" marR="0" lvl="0" indent="-115888"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Contributes to maintaining business continuity and operational resilience.</a:t>
            </a:r>
          </a:p>
        </p:txBody>
      </p:sp>
      <p:grpSp>
        <p:nvGrpSpPr>
          <p:cNvPr id="52" name="Group 51">
            <a:extLst>
              <a:ext uri="{FF2B5EF4-FFF2-40B4-BE49-F238E27FC236}">
                <a16:creationId xmlns:a16="http://schemas.microsoft.com/office/drawing/2014/main" id="{8E497E22-1D72-A743-19ED-2249508CE349}"/>
              </a:ext>
            </a:extLst>
          </p:cNvPr>
          <p:cNvGrpSpPr>
            <a:grpSpLocks noChangeAspect="1"/>
          </p:cNvGrpSpPr>
          <p:nvPr/>
        </p:nvGrpSpPr>
        <p:grpSpPr>
          <a:xfrm>
            <a:off x="9793816" y="4539197"/>
            <a:ext cx="1828800" cy="1828800"/>
            <a:chOff x="9720340" y="4359586"/>
            <a:chExt cx="2011680" cy="2011680"/>
          </a:xfrm>
        </p:grpSpPr>
        <p:pic>
          <p:nvPicPr>
            <p:cNvPr id="51" name="Picture 50">
              <a:extLst>
                <a:ext uri="{FF2B5EF4-FFF2-40B4-BE49-F238E27FC236}">
                  <a16:creationId xmlns:a16="http://schemas.microsoft.com/office/drawing/2014/main" id="{20E36ECE-CE13-C723-FA64-4A77DC8C84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340" y="4359586"/>
              <a:ext cx="2011680" cy="2011680"/>
            </a:xfrm>
            <a:prstGeom prst="rect">
              <a:avLst/>
            </a:prstGeom>
          </p:spPr>
        </p:pic>
        <p:grpSp>
          <p:nvGrpSpPr>
            <p:cNvPr id="68" name="Group 67">
              <a:extLst>
                <a:ext uri="{FF2B5EF4-FFF2-40B4-BE49-F238E27FC236}">
                  <a16:creationId xmlns:a16="http://schemas.microsoft.com/office/drawing/2014/main" id="{DFC93BEC-9064-F9EB-1111-DE901D91F38A}"/>
                </a:ext>
              </a:extLst>
            </p:cNvPr>
            <p:cNvGrpSpPr>
              <a:grpSpLocks noChangeAspect="1"/>
            </p:cNvGrpSpPr>
            <p:nvPr/>
          </p:nvGrpSpPr>
          <p:grpSpPr>
            <a:xfrm>
              <a:off x="9739876" y="5203428"/>
              <a:ext cx="1902066" cy="1164257"/>
              <a:chOff x="4183501" y="2378832"/>
              <a:chExt cx="5189048" cy="3176224"/>
            </a:xfrm>
          </p:grpSpPr>
          <p:sp>
            <p:nvSpPr>
              <p:cNvPr id="69" name="Freeform 20">
                <a:extLst>
                  <a:ext uri="{FF2B5EF4-FFF2-40B4-BE49-F238E27FC236}">
                    <a16:creationId xmlns:a16="http://schemas.microsoft.com/office/drawing/2014/main" id="{5368C98A-E9AB-18A8-9595-91CB9FEE249A}"/>
                  </a:ext>
                </a:extLst>
              </p:cNvPr>
              <p:cNvSpPr>
                <a:spLocks/>
              </p:cNvSpPr>
              <p:nvPr/>
            </p:nvSpPr>
            <p:spPr bwMode="auto">
              <a:xfrm>
                <a:off x="7808265" y="4798145"/>
                <a:ext cx="126152" cy="106528"/>
              </a:xfrm>
              <a:custGeom>
                <a:avLst/>
                <a:gdLst>
                  <a:gd name="T0" fmla="*/ 79 w 91"/>
                  <a:gd name="T1" fmla="*/ 0 h 77"/>
                  <a:gd name="T2" fmla="*/ 13 w 91"/>
                  <a:gd name="T3" fmla="*/ 6 h 77"/>
                  <a:gd name="T4" fmla="*/ 17 w 91"/>
                  <a:gd name="T5" fmla="*/ 20 h 77"/>
                  <a:gd name="T6" fmla="*/ 17 w 91"/>
                  <a:gd name="T7" fmla="*/ 34 h 77"/>
                  <a:gd name="T8" fmla="*/ 13 w 91"/>
                  <a:gd name="T9" fmla="*/ 47 h 77"/>
                  <a:gd name="T10" fmla="*/ 0 w 91"/>
                  <a:gd name="T11" fmla="*/ 71 h 77"/>
                  <a:gd name="T12" fmla="*/ 91 w 91"/>
                  <a:gd name="T13" fmla="*/ 77 h 77"/>
                  <a:gd name="T14" fmla="*/ 79 w 91"/>
                  <a:gd name="T15" fmla="*/ 39 h 77"/>
                  <a:gd name="T16" fmla="*/ 78 w 91"/>
                  <a:gd name="T17" fmla="*/ 33 h 77"/>
                  <a:gd name="T18" fmla="*/ 78 w 91"/>
                  <a:gd name="T19" fmla="*/ 27 h 77"/>
                  <a:gd name="T20" fmla="*/ 79 w 91"/>
                  <a:gd name="T2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7">
                    <a:moveTo>
                      <a:pt x="79" y="0"/>
                    </a:moveTo>
                    <a:lnTo>
                      <a:pt x="13" y="6"/>
                    </a:lnTo>
                    <a:lnTo>
                      <a:pt x="17" y="20"/>
                    </a:lnTo>
                    <a:lnTo>
                      <a:pt x="17" y="34"/>
                    </a:lnTo>
                    <a:lnTo>
                      <a:pt x="13" y="47"/>
                    </a:lnTo>
                    <a:lnTo>
                      <a:pt x="0" y="71"/>
                    </a:lnTo>
                    <a:lnTo>
                      <a:pt x="91" y="77"/>
                    </a:lnTo>
                    <a:lnTo>
                      <a:pt x="79" y="39"/>
                    </a:lnTo>
                    <a:lnTo>
                      <a:pt x="78" y="33"/>
                    </a:lnTo>
                    <a:lnTo>
                      <a:pt x="78" y="27"/>
                    </a:lnTo>
                    <a:lnTo>
                      <a:pt x="7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1">
                <a:extLst>
                  <a:ext uri="{FF2B5EF4-FFF2-40B4-BE49-F238E27FC236}">
                    <a16:creationId xmlns:a16="http://schemas.microsoft.com/office/drawing/2014/main" id="{661D4D36-C262-4394-9086-49E989FE0C61}"/>
                  </a:ext>
                </a:extLst>
              </p:cNvPr>
              <p:cNvSpPr>
                <a:spLocks/>
              </p:cNvSpPr>
              <p:nvPr/>
            </p:nvSpPr>
            <p:spPr bwMode="auto">
              <a:xfrm>
                <a:off x="7791445" y="4918690"/>
                <a:ext cx="151382" cy="19624"/>
              </a:xfrm>
              <a:custGeom>
                <a:avLst/>
                <a:gdLst>
                  <a:gd name="T0" fmla="*/ 97 w 107"/>
                  <a:gd name="T1" fmla="*/ 14 h 14"/>
                  <a:gd name="T2" fmla="*/ 11 w 107"/>
                  <a:gd name="T3" fmla="*/ 14 h 14"/>
                  <a:gd name="T4" fmla="*/ 7 w 107"/>
                  <a:gd name="T5" fmla="*/ 14 h 14"/>
                  <a:gd name="T6" fmla="*/ 3 w 107"/>
                  <a:gd name="T7" fmla="*/ 12 h 14"/>
                  <a:gd name="T8" fmla="*/ 1 w 107"/>
                  <a:gd name="T9" fmla="*/ 9 h 14"/>
                  <a:gd name="T10" fmla="*/ 0 w 107"/>
                  <a:gd name="T11" fmla="*/ 4 h 14"/>
                  <a:gd name="T12" fmla="*/ 0 w 107"/>
                  <a:gd name="T13" fmla="*/ 0 h 14"/>
                  <a:gd name="T14" fmla="*/ 107 w 107"/>
                  <a:gd name="T15" fmla="*/ 0 h 14"/>
                  <a:gd name="T16" fmla="*/ 107 w 107"/>
                  <a:gd name="T17" fmla="*/ 4 h 14"/>
                  <a:gd name="T18" fmla="*/ 107 w 107"/>
                  <a:gd name="T19" fmla="*/ 9 h 14"/>
                  <a:gd name="T20" fmla="*/ 105 w 107"/>
                  <a:gd name="T21" fmla="*/ 12 h 14"/>
                  <a:gd name="T22" fmla="*/ 102 w 107"/>
                  <a:gd name="T23" fmla="*/ 14 h 14"/>
                  <a:gd name="T24" fmla="*/ 97 w 107"/>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
                    <a:moveTo>
                      <a:pt x="97" y="14"/>
                    </a:moveTo>
                    <a:lnTo>
                      <a:pt x="11" y="14"/>
                    </a:lnTo>
                    <a:lnTo>
                      <a:pt x="7" y="14"/>
                    </a:lnTo>
                    <a:lnTo>
                      <a:pt x="3" y="12"/>
                    </a:lnTo>
                    <a:lnTo>
                      <a:pt x="1" y="9"/>
                    </a:lnTo>
                    <a:lnTo>
                      <a:pt x="0" y="4"/>
                    </a:lnTo>
                    <a:lnTo>
                      <a:pt x="0" y="0"/>
                    </a:lnTo>
                    <a:lnTo>
                      <a:pt x="107" y="0"/>
                    </a:lnTo>
                    <a:lnTo>
                      <a:pt x="107" y="4"/>
                    </a:lnTo>
                    <a:lnTo>
                      <a:pt x="107" y="9"/>
                    </a:lnTo>
                    <a:lnTo>
                      <a:pt x="105" y="12"/>
                    </a:lnTo>
                    <a:lnTo>
                      <a:pt x="102" y="14"/>
                    </a:lnTo>
                    <a:lnTo>
                      <a:pt x="97" y="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2">
                <a:extLst>
                  <a:ext uri="{FF2B5EF4-FFF2-40B4-BE49-F238E27FC236}">
                    <a16:creationId xmlns:a16="http://schemas.microsoft.com/office/drawing/2014/main" id="{605DC98C-2615-3731-D0CE-5ED5F8A6DC2E}"/>
                  </a:ext>
                </a:extLst>
              </p:cNvPr>
              <p:cNvSpPr>
                <a:spLocks/>
              </p:cNvSpPr>
              <p:nvPr/>
            </p:nvSpPr>
            <p:spPr bwMode="auto">
              <a:xfrm>
                <a:off x="7794248" y="4865426"/>
                <a:ext cx="145776" cy="53264"/>
              </a:xfrm>
              <a:custGeom>
                <a:avLst/>
                <a:gdLst>
                  <a:gd name="T0" fmla="*/ 53 w 105"/>
                  <a:gd name="T1" fmla="*/ 0 h 40"/>
                  <a:gd name="T2" fmla="*/ 33 w 105"/>
                  <a:gd name="T3" fmla="*/ 3 h 40"/>
                  <a:gd name="T4" fmla="*/ 16 w 105"/>
                  <a:gd name="T5" fmla="*/ 11 h 40"/>
                  <a:gd name="T6" fmla="*/ 5 w 105"/>
                  <a:gd name="T7" fmla="*/ 24 h 40"/>
                  <a:gd name="T8" fmla="*/ 0 w 105"/>
                  <a:gd name="T9" fmla="*/ 40 h 40"/>
                  <a:gd name="T10" fmla="*/ 105 w 105"/>
                  <a:gd name="T11" fmla="*/ 40 h 40"/>
                  <a:gd name="T12" fmla="*/ 101 w 105"/>
                  <a:gd name="T13" fmla="*/ 24 h 40"/>
                  <a:gd name="T14" fmla="*/ 89 w 105"/>
                  <a:gd name="T15" fmla="*/ 11 h 40"/>
                  <a:gd name="T16" fmla="*/ 74 w 105"/>
                  <a:gd name="T17" fmla="*/ 3 h 40"/>
                  <a:gd name="T18" fmla="*/ 53 w 105"/>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0">
                    <a:moveTo>
                      <a:pt x="53" y="0"/>
                    </a:moveTo>
                    <a:lnTo>
                      <a:pt x="33" y="3"/>
                    </a:lnTo>
                    <a:lnTo>
                      <a:pt x="16" y="11"/>
                    </a:lnTo>
                    <a:lnTo>
                      <a:pt x="5" y="24"/>
                    </a:lnTo>
                    <a:lnTo>
                      <a:pt x="0" y="40"/>
                    </a:lnTo>
                    <a:lnTo>
                      <a:pt x="105" y="40"/>
                    </a:lnTo>
                    <a:lnTo>
                      <a:pt x="101" y="24"/>
                    </a:lnTo>
                    <a:lnTo>
                      <a:pt x="89" y="11"/>
                    </a:lnTo>
                    <a:lnTo>
                      <a:pt x="74"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
                <a:extLst>
                  <a:ext uri="{FF2B5EF4-FFF2-40B4-BE49-F238E27FC236}">
                    <a16:creationId xmlns:a16="http://schemas.microsoft.com/office/drawing/2014/main" id="{91FF2664-1C4A-A7F1-44B7-2C5E61C5B480}"/>
                  </a:ext>
                </a:extLst>
              </p:cNvPr>
              <p:cNvSpPr>
                <a:spLocks/>
              </p:cNvSpPr>
              <p:nvPr/>
            </p:nvSpPr>
            <p:spPr bwMode="auto">
              <a:xfrm>
                <a:off x="7799855" y="4865426"/>
                <a:ext cx="137365" cy="53264"/>
              </a:xfrm>
              <a:custGeom>
                <a:avLst/>
                <a:gdLst>
                  <a:gd name="T0" fmla="*/ 50 w 99"/>
                  <a:gd name="T1" fmla="*/ 0 h 39"/>
                  <a:gd name="T2" fmla="*/ 31 w 99"/>
                  <a:gd name="T3" fmla="*/ 3 h 39"/>
                  <a:gd name="T4" fmla="*/ 16 w 99"/>
                  <a:gd name="T5" fmla="*/ 12 h 39"/>
                  <a:gd name="T6" fmla="*/ 4 w 99"/>
                  <a:gd name="T7" fmla="*/ 23 h 39"/>
                  <a:gd name="T8" fmla="*/ 0 w 99"/>
                  <a:gd name="T9" fmla="*/ 39 h 39"/>
                  <a:gd name="T10" fmla="*/ 99 w 99"/>
                  <a:gd name="T11" fmla="*/ 39 h 39"/>
                  <a:gd name="T12" fmla="*/ 95 w 99"/>
                  <a:gd name="T13" fmla="*/ 23 h 39"/>
                  <a:gd name="T14" fmla="*/ 85 w 99"/>
                  <a:gd name="T15" fmla="*/ 12 h 39"/>
                  <a:gd name="T16" fmla="*/ 69 w 99"/>
                  <a:gd name="T17" fmla="*/ 3 h 39"/>
                  <a:gd name="T18" fmla="*/ 50 w 9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9">
                    <a:moveTo>
                      <a:pt x="50" y="0"/>
                    </a:moveTo>
                    <a:lnTo>
                      <a:pt x="31" y="3"/>
                    </a:lnTo>
                    <a:lnTo>
                      <a:pt x="16" y="12"/>
                    </a:lnTo>
                    <a:lnTo>
                      <a:pt x="4" y="23"/>
                    </a:lnTo>
                    <a:lnTo>
                      <a:pt x="0" y="39"/>
                    </a:lnTo>
                    <a:lnTo>
                      <a:pt x="99" y="39"/>
                    </a:lnTo>
                    <a:lnTo>
                      <a:pt x="95" y="23"/>
                    </a:lnTo>
                    <a:lnTo>
                      <a:pt x="85" y="12"/>
                    </a:lnTo>
                    <a:lnTo>
                      <a:pt x="69" y="3"/>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4">
                <a:extLst>
                  <a:ext uri="{FF2B5EF4-FFF2-40B4-BE49-F238E27FC236}">
                    <a16:creationId xmlns:a16="http://schemas.microsoft.com/office/drawing/2014/main" id="{0DCABA05-1DDF-F426-53B6-3683826864E8}"/>
                  </a:ext>
                </a:extLst>
              </p:cNvPr>
              <p:cNvSpPr>
                <a:spLocks/>
              </p:cNvSpPr>
              <p:nvPr/>
            </p:nvSpPr>
            <p:spPr bwMode="auto">
              <a:xfrm>
                <a:off x="8054962" y="4798145"/>
                <a:ext cx="123349" cy="106528"/>
              </a:xfrm>
              <a:custGeom>
                <a:avLst/>
                <a:gdLst>
                  <a:gd name="T0" fmla="*/ 9 w 89"/>
                  <a:gd name="T1" fmla="*/ 0 h 77"/>
                  <a:gd name="T2" fmla="*/ 76 w 89"/>
                  <a:gd name="T3" fmla="*/ 6 h 77"/>
                  <a:gd name="T4" fmla="*/ 73 w 89"/>
                  <a:gd name="T5" fmla="*/ 20 h 77"/>
                  <a:gd name="T6" fmla="*/ 72 w 89"/>
                  <a:gd name="T7" fmla="*/ 34 h 77"/>
                  <a:gd name="T8" fmla="*/ 76 w 89"/>
                  <a:gd name="T9" fmla="*/ 47 h 77"/>
                  <a:gd name="T10" fmla="*/ 89 w 89"/>
                  <a:gd name="T11" fmla="*/ 71 h 77"/>
                  <a:gd name="T12" fmla="*/ 0 w 89"/>
                  <a:gd name="T13" fmla="*/ 77 h 77"/>
                  <a:gd name="T14" fmla="*/ 9 w 89"/>
                  <a:gd name="T15" fmla="*/ 39 h 77"/>
                  <a:gd name="T16" fmla="*/ 11 w 89"/>
                  <a:gd name="T17" fmla="*/ 33 h 77"/>
                  <a:gd name="T18" fmla="*/ 11 w 89"/>
                  <a:gd name="T19" fmla="*/ 27 h 77"/>
                  <a:gd name="T20" fmla="*/ 9 w 89"/>
                  <a:gd name="T2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7">
                    <a:moveTo>
                      <a:pt x="9" y="0"/>
                    </a:moveTo>
                    <a:lnTo>
                      <a:pt x="76" y="6"/>
                    </a:lnTo>
                    <a:lnTo>
                      <a:pt x="73" y="20"/>
                    </a:lnTo>
                    <a:lnTo>
                      <a:pt x="72" y="34"/>
                    </a:lnTo>
                    <a:lnTo>
                      <a:pt x="76" y="47"/>
                    </a:lnTo>
                    <a:lnTo>
                      <a:pt x="89" y="71"/>
                    </a:lnTo>
                    <a:lnTo>
                      <a:pt x="0" y="77"/>
                    </a:lnTo>
                    <a:lnTo>
                      <a:pt x="9" y="39"/>
                    </a:lnTo>
                    <a:lnTo>
                      <a:pt x="11" y="33"/>
                    </a:lnTo>
                    <a:lnTo>
                      <a:pt x="11" y="27"/>
                    </a:lnTo>
                    <a:lnTo>
                      <a:pt x="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5">
                <a:extLst>
                  <a:ext uri="{FF2B5EF4-FFF2-40B4-BE49-F238E27FC236}">
                    <a16:creationId xmlns:a16="http://schemas.microsoft.com/office/drawing/2014/main" id="{EF1D1CEC-84CD-B97E-75DC-9A1A8B26AB16}"/>
                  </a:ext>
                </a:extLst>
              </p:cNvPr>
              <p:cNvSpPr>
                <a:spLocks/>
              </p:cNvSpPr>
              <p:nvPr/>
            </p:nvSpPr>
            <p:spPr bwMode="auto">
              <a:xfrm>
                <a:off x="8043749" y="4918690"/>
                <a:ext cx="151382" cy="19624"/>
              </a:xfrm>
              <a:custGeom>
                <a:avLst/>
                <a:gdLst>
                  <a:gd name="T0" fmla="*/ 11 w 107"/>
                  <a:gd name="T1" fmla="*/ 14 h 14"/>
                  <a:gd name="T2" fmla="*/ 97 w 107"/>
                  <a:gd name="T3" fmla="*/ 14 h 14"/>
                  <a:gd name="T4" fmla="*/ 101 w 107"/>
                  <a:gd name="T5" fmla="*/ 14 h 14"/>
                  <a:gd name="T6" fmla="*/ 104 w 107"/>
                  <a:gd name="T7" fmla="*/ 12 h 14"/>
                  <a:gd name="T8" fmla="*/ 107 w 107"/>
                  <a:gd name="T9" fmla="*/ 9 h 14"/>
                  <a:gd name="T10" fmla="*/ 107 w 107"/>
                  <a:gd name="T11" fmla="*/ 4 h 14"/>
                  <a:gd name="T12" fmla="*/ 107 w 107"/>
                  <a:gd name="T13" fmla="*/ 0 h 14"/>
                  <a:gd name="T14" fmla="*/ 0 w 107"/>
                  <a:gd name="T15" fmla="*/ 0 h 14"/>
                  <a:gd name="T16" fmla="*/ 0 w 107"/>
                  <a:gd name="T17" fmla="*/ 4 h 14"/>
                  <a:gd name="T18" fmla="*/ 0 w 107"/>
                  <a:gd name="T19" fmla="*/ 9 h 14"/>
                  <a:gd name="T20" fmla="*/ 2 w 107"/>
                  <a:gd name="T21" fmla="*/ 12 h 14"/>
                  <a:gd name="T22" fmla="*/ 7 w 107"/>
                  <a:gd name="T23" fmla="*/ 14 h 14"/>
                  <a:gd name="T24" fmla="*/ 11 w 107"/>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
                    <a:moveTo>
                      <a:pt x="11" y="14"/>
                    </a:moveTo>
                    <a:lnTo>
                      <a:pt x="97" y="14"/>
                    </a:lnTo>
                    <a:lnTo>
                      <a:pt x="101" y="14"/>
                    </a:lnTo>
                    <a:lnTo>
                      <a:pt x="104" y="12"/>
                    </a:lnTo>
                    <a:lnTo>
                      <a:pt x="107" y="9"/>
                    </a:lnTo>
                    <a:lnTo>
                      <a:pt x="107" y="4"/>
                    </a:lnTo>
                    <a:lnTo>
                      <a:pt x="107" y="0"/>
                    </a:lnTo>
                    <a:lnTo>
                      <a:pt x="0" y="0"/>
                    </a:lnTo>
                    <a:lnTo>
                      <a:pt x="0" y="4"/>
                    </a:lnTo>
                    <a:lnTo>
                      <a:pt x="0" y="9"/>
                    </a:lnTo>
                    <a:lnTo>
                      <a:pt x="2" y="12"/>
                    </a:lnTo>
                    <a:lnTo>
                      <a:pt x="7" y="14"/>
                    </a:lnTo>
                    <a:lnTo>
                      <a:pt x="11" y="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6">
                <a:extLst>
                  <a:ext uri="{FF2B5EF4-FFF2-40B4-BE49-F238E27FC236}">
                    <a16:creationId xmlns:a16="http://schemas.microsoft.com/office/drawing/2014/main" id="{5A5B9D7E-D79D-1A27-CA66-92BF8E23DCD8}"/>
                  </a:ext>
                </a:extLst>
              </p:cNvPr>
              <p:cNvSpPr>
                <a:spLocks/>
              </p:cNvSpPr>
              <p:nvPr/>
            </p:nvSpPr>
            <p:spPr bwMode="auto">
              <a:xfrm>
                <a:off x="8046552" y="4865426"/>
                <a:ext cx="145776" cy="53264"/>
              </a:xfrm>
              <a:custGeom>
                <a:avLst/>
                <a:gdLst>
                  <a:gd name="T0" fmla="*/ 52 w 105"/>
                  <a:gd name="T1" fmla="*/ 0 h 40"/>
                  <a:gd name="T2" fmla="*/ 73 w 105"/>
                  <a:gd name="T3" fmla="*/ 3 h 40"/>
                  <a:gd name="T4" fmla="*/ 89 w 105"/>
                  <a:gd name="T5" fmla="*/ 11 h 40"/>
                  <a:gd name="T6" fmla="*/ 100 w 105"/>
                  <a:gd name="T7" fmla="*/ 24 h 40"/>
                  <a:gd name="T8" fmla="*/ 105 w 105"/>
                  <a:gd name="T9" fmla="*/ 40 h 40"/>
                  <a:gd name="T10" fmla="*/ 0 w 105"/>
                  <a:gd name="T11" fmla="*/ 40 h 40"/>
                  <a:gd name="T12" fmla="*/ 4 w 105"/>
                  <a:gd name="T13" fmla="*/ 24 h 40"/>
                  <a:gd name="T14" fmla="*/ 15 w 105"/>
                  <a:gd name="T15" fmla="*/ 11 h 40"/>
                  <a:gd name="T16" fmla="*/ 32 w 105"/>
                  <a:gd name="T17" fmla="*/ 3 h 40"/>
                  <a:gd name="T18" fmla="*/ 52 w 105"/>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0">
                    <a:moveTo>
                      <a:pt x="52" y="0"/>
                    </a:moveTo>
                    <a:lnTo>
                      <a:pt x="73" y="3"/>
                    </a:lnTo>
                    <a:lnTo>
                      <a:pt x="89" y="11"/>
                    </a:lnTo>
                    <a:lnTo>
                      <a:pt x="100" y="24"/>
                    </a:lnTo>
                    <a:lnTo>
                      <a:pt x="105" y="40"/>
                    </a:lnTo>
                    <a:lnTo>
                      <a:pt x="0" y="40"/>
                    </a:lnTo>
                    <a:lnTo>
                      <a:pt x="4" y="24"/>
                    </a:lnTo>
                    <a:lnTo>
                      <a:pt x="15" y="11"/>
                    </a:lnTo>
                    <a:lnTo>
                      <a:pt x="32" y="3"/>
                    </a:lnTo>
                    <a:lnTo>
                      <a:pt x="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
                <a:extLst>
                  <a:ext uri="{FF2B5EF4-FFF2-40B4-BE49-F238E27FC236}">
                    <a16:creationId xmlns:a16="http://schemas.microsoft.com/office/drawing/2014/main" id="{0C803C4F-F98C-C433-8487-8F9AD0DA263B}"/>
                  </a:ext>
                </a:extLst>
              </p:cNvPr>
              <p:cNvSpPr>
                <a:spLocks/>
              </p:cNvSpPr>
              <p:nvPr/>
            </p:nvSpPr>
            <p:spPr bwMode="auto">
              <a:xfrm>
                <a:off x="8049355" y="4865426"/>
                <a:ext cx="140169" cy="53264"/>
              </a:xfrm>
              <a:custGeom>
                <a:avLst/>
                <a:gdLst>
                  <a:gd name="T0" fmla="*/ 49 w 99"/>
                  <a:gd name="T1" fmla="*/ 0 h 39"/>
                  <a:gd name="T2" fmla="*/ 69 w 99"/>
                  <a:gd name="T3" fmla="*/ 3 h 39"/>
                  <a:gd name="T4" fmla="*/ 85 w 99"/>
                  <a:gd name="T5" fmla="*/ 12 h 39"/>
                  <a:gd name="T6" fmla="*/ 94 w 99"/>
                  <a:gd name="T7" fmla="*/ 23 h 39"/>
                  <a:gd name="T8" fmla="*/ 99 w 99"/>
                  <a:gd name="T9" fmla="*/ 39 h 39"/>
                  <a:gd name="T10" fmla="*/ 0 w 99"/>
                  <a:gd name="T11" fmla="*/ 39 h 39"/>
                  <a:gd name="T12" fmla="*/ 4 w 99"/>
                  <a:gd name="T13" fmla="*/ 23 h 39"/>
                  <a:gd name="T14" fmla="*/ 14 w 99"/>
                  <a:gd name="T15" fmla="*/ 12 h 39"/>
                  <a:gd name="T16" fmla="*/ 31 w 99"/>
                  <a:gd name="T17" fmla="*/ 3 h 39"/>
                  <a:gd name="T18" fmla="*/ 49 w 9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9">
                    <a:moveTo>
                      <a:pt x="49" y="0"/>
                    </a:moveTo>
                    <a:lnTo>
                      <a:pt x="69" y="3"/>
                    </a:lnTo>
                    <a:lnTo>
                      <a:pt x="85" y="12"/>
                    </a:lnTo>
                    <a:lnTo>
                      <a:pt x="94" y="23"/>
                    </a:lnTo>
                    <a:lnTo>
                      <a:pt x="99" y="39"/>
                    </a:lnTo>
                    <a:lnTo>
                      <a:pt x="0" y="39"/>
                    </a:lnTo>
                    <a:lnTo>
                      <a:pt x="4" y="23"/>
                    </a:lnTo>
                    <a:lnTo>
                      <a:pt x="14" y="12"/>
                    </a:lnTo>
                    <a:lnTo>
                      <a:pt x="31" y="3"/>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8">
                <a:extLst>
                  <a:ext uri="{FF2B5EF4-FFF2-40B4-BE49-F238E27FC236}">
                    <a16:creationId xmlns:a16="http://schemas.microsoft.com/office/drawing/2014/main" id="{C8CCA48D-A76E-1B8C-05C6-186350CB7FC8}"/>
                  </a:ext>
                </a:extLst>
              </p:cNvPr>
              <p:cNvSpPr>
                <a:spLocks/>
              </p:cNvSpPr>
              <p:nvPr/>
            </p:nvSpPr>
            <p:spPr bwMode="auto">
              <a:xfrm>
                <a:off x="7872743" y="2804945"/>
                <a:ext cx="241090" cy="790552"/>
              </a:xfrm>
              <a:custGeom>
                <a:avLst/>
                <a:gdLst>
                  <a:gd name="T0" fmla="*/ 173 w 173"/>
                  <a:gd name="T1" fmla="*/ 31 h 564"/>
                  <a:gd name="T2" fmla="*/ 84 w 173"/>
                  <a:gd name="T3" fmla="*/ 0 h 564"/>
                  <a:gd name="T4" fmla="*/ 0 w 173"/>
                  <a:gd name="T5" fmla="*/ 30 h 564"/>
                  <a:gd name="T6" fmla="*/ 63 w 173"/>
                  <a:gd name="T7" fmla="*/ 341 h 564"/>
                  <a:gd name="T8" fmla="*/ 63 w 173"/>
                  <a:gd name="T9" fmla="*/ 564 h 564"/>
                  <a:gd name="T10" fmla="*/ 111 w 173"/>
                  <a:gd name="T11" fmla="*/ 564 h 564"/>
                  <a:gd name="T12" fmla="*/ 111 w 173"/>
                  <a:gd name="T13" fmla="*/ 341 h 564"/>
                  <a:gd name="T14" fmla="*/ 173 w 173"/>
                  <a:gd name="T15" fmla="*/ 31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564">
                    <a:moveTo>
                      <a:pt x="173" y="31"/>
                    </a:moveTo>
                    <a:lnTo>
                      <a:pt x="84" y="0"/>
                    </a:lnTo>
                    <a:lnTo>
                      <a:pt x="0" y="30"/>
                    </a:lnTo>
                    <a:lnTo>
                      <a:pt x="63" y="341"/>
                    </a:lnTo>
                    <a:lnTo>
                      <a:pt x="63" y="564"/>
                    </a:lnTo>
                    <a:lnTo>
                      <a:pt x="111" y="564"/>
                    </a:lnTo>
                    <a:lnTo>
                      <a:pt x="111" y="341"/>
                    </a:lnTo>
                    <a:lnTo>
                      <a:pt x="173" y="31"/>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9">
                <a:extLst>
                  <a:ext uri="{FF2B5EF4-FFF2-40B4-BE49-F238E27FC236}">
                    <a16:creationId xmlns:a16="http://schemas.microsoft.com/office/drawing/2014/main" id="{016681B4-CDF1-E7CC-3F18-267F062966D0}"/>
                  </a:ext>
                </a:extLst>
              </p:cNvPr>
              <p:cNvSpPr>
                <a:spLocks/>
              </p:cNvSpPr>
              <p:nvPr/>
            </p:nvSpPr>
            <p:spPr bwMode="auto">
              <a:xfrm>
                <a:off x="7993288" y="2807749"/>
                <a:ext cx="120545" cy="787748"/>
              </a:xfrm>
              <a:custGeom>
                <a:avLst/>
                <a:gdLst>
                  <a:gd name="T0" fmla="*/ 0 w 86"/>
                  <a:gd name="T1" fmla="*/ 0 h 563"/>
                  <a:gd name="T2" fmla="*/ 0 w 86"/>
                  <a:gd name="T3" fmla="*/ 563 h 563"/>
                  <a:gd name="T4" fmla="*/ 24 w 86"/>
                  <a:gd name="T5" fmla="*/ 563 h 563"/>
                  <a:gd name="T6" fmla="*/ 24 w 86"/>
                  <a:gd name="T7" fmla="*/ 340 h 563"/>
                  <a:gd name="T8" fmla="*/ 86 w 86"/>
                  <a:gd name="T9" fmla="*/ 30 h 563"/>
                  <a:gd name="T10" fmla="*/ 0 w 86"/>
                  <a:gd name="T11" fmla="*/ 0 h 563"/>
                </a:gdLst>
                <a:ahLst/>
                <a:cxnLst>
                  <a:cxn ang="0">
                    <a:pos x="T0" y="T1"/>
                  </a:cxn>
                  <a:cxn ang="0">
                    <a:pos x="T2" y="T3"/>
                  </a:cxn>
                  <a:cxn ang="0">
                    <a:pos x="T4" y="T5"/>
                  </a:cxn>
                  <a:cxn ang="0">
                    <a:pos x="T6" y="T7"/>
                  </a:cxn>
                  <a:cxn ang="0">
                    <a:pos x="T8" y="T9"/>
                  </a:cxn>
                  <a:cxn ang="0">
                    <a:pos x="T10" y="T11"/>
                  </a:cxn>
                </a:cxnLst>
                <a:rect l="0" t="0" r="r" b="b"/>
                <a:pathLst>
                  <a:path w="86" h="563">
                    <a:moveTo>
                      <a:pt x="0" y="0"/>
                    </a:moveTo>
                    <a:lnTo>
                      <a:pt x="0" y="563"/>
                    </a:lnTo>
                    <a:lnTo>
                      <a:pt x="24" y="563"/>
                    </a:lnTo>
                    <a:lnTo>
                      <a:pt x="24" y="340"/>
                    </a:lnTo>
                    <a:lnTo>
                      <a:pt x="86" y="30"/>
                    </a:lnTo>
                    <a:lnTo>
                      <a:pt x="0" y="0"/>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30">
                <a:extLst>
                  <a:ext uri="{FF2B5EF4-FFF2-40B4-BE49-F238E27FC236}">
                    <a16:creationId xmlns:a16="http://schemas.microsoft.com/office/drawing/2014/main" id="{E47E5A45-AF0C-C4EB-7EC7-EF1EF0BBE3EA}"/>
                  </a:ext>
                </a:extLst>
              </p:cNvPr>
              <p:cNvSpPr>
                <a:spLocks noChangeArrowheads="1"/>
              </p:cNvSpPr>
              <p:nvPr/>
            </p:nvSpPr>
            <p:spPr bwMode="auto">
              <a:xfrm>
                <a:off x="7785838" y="3553446"/>
                <a:ext cx="412096" cy="39247"/>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1">
                <a:extLst>
                  <a:ext uri="{FF2B5EF4-FFF2-40B4-BE49-F238E27FC236}">
                    <a16:creationId xmlns:a16="http://schemas.microsoft.com/office/drawing/2014/main" id="{71F5E313-AF78-37FF-C163-D184E8C498F6}"/>
                  </a:ext>
                </a:extLst>
              </p:cNvPr>
              <p:cNvSpPr>
                <a:spLocks/>
              </p:cNvSpPr>
              <p:nvPr/>
            </p:nvSpPr>
            <p:spPr bwMode="auto">
              <a:xfrm>
                <a:off x="7883956" y="2723647"/>
                <a:ext cx="218663" cy="249500"/>
              </a:xfrm>
              <a:custGeom>
                <a:avLst/>
                <a:gdLst>
                  <a:gd name="T0" fmla="*/ 151 w 157"/>
                  <a:gd name="T1" fmla="*/ 0 h 178"/>
                  <a:gd name="T2" fmla="*/ 4 w 157"/>
                  <a:gd name="T3" fmla="*/ 0 h 178"/>
                  <a:gd name="T4" fmla="*/ 0 w 157"/>
                  <a:gd name="T5" fmla="*/ 93 h 178"/>
                  <a:gd name="T6" fmla="*/ 78 w 157"/>
                  <a:gd name="T7" fmla="*/ 178 h 178"/>
                  <a:gd name="T8" fmla="*/ 157 w 157"/>
                  <a:gd name="T9" fmla="*/ 93 h 178"/>
                  <a:gd name="T10" fmla="*/ 151 w 157"/>
                  <a:gd name="T11" fmla="*/ 0 h 178"/>
                </a:gdLst>
                <a:ahLst/>
                <a:cxnLst>
                  <a:cxn ang="0">
                    <a:pos x="T0" y="T1"/>
                  </a:cxn>
                  <a:cxn ang="0">
                    <a:pos x="T2" y="T3"/>
                  </a:cxn>
                  <a:cxn ang="0">
                    <a:pos x="T4" y="T5"/>
                  </a:cxn>
                  <a:cxn ang="0">
                    <a:pos x="T6" y="T7"/>
                  </a:cxn>
                  <a:cxn ang="0">
                    <a:pos x="T8" y="T9"/>
                  </a:cxn>
                  <a:cxn ang="0">
                    <a:pos x="T10" y="T11"/>
                  </a:cxn>
                </a:cxnLst>
                <a:rect l="0" t="0" r="r" b="b"/>
                <a:pathLst>
                  <a:path w="157" h="178">
                    <a:moveTo>
                      <a:pt x="151" y="0"/>
                    </a:moveTo>
                    <a:lnTo>
                      <a:pt x="4" y="0"/>
                    </a:lnTo>
                    <a:lnTo>
                      <a:pt x="0" y="93"/>
                    </a:lnTo>
                    <a:lnTo>
                      <a:pt x="78" y="178"/>
                    </a:lnTo>
                    <a:lnTo>
                      <a:pt x="157" y="93"/>
                    </a:lnTo>
                    <a:lnTo>
                      <a:pt x="151" y="0"/>
                    </a:lnTo>
                    <a:close/>
                  </a:path>
                </a:pathLst>
              </a:custGeom>
              <a:solidFill>
                <a:srgbClr val="D4B5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32">
                <a:extLst>
                  <a:ext uri="{FF2B5EF4-FFF2-40B4-BE49-F238E27FC236}">
                    <a16:creationId xmlns:a16="http://schemas.microsoft.com/office/drawing/2014/main" id="{A3D068AC-F53E-6D5C-0536-CE67C21F603B}"/>
                  </a:ext>
                </a:extLst>
              </p:cNvPr>
              <p:cNvSpPr>
                <a:spLocks/>
              </p:cNvSpPr>
              <p:nvPr/>
            </p:nvSpPr>
            <p:spPr bwMode="auto">
              <a:xfrm>
                <a:off x="7948434" y="2939507"/>
                <a:ext cx="92511" cy="454147"/>
              </a:xfrm>
              <a:custGeom>
                <a:avLst/>
                <a:gdLst>
                  <a:gd name="T0" fmla="*/ 54 w 67"/>
                  <a:gd name="T1" fmla="*/ 0 h 324"/>
                  <a:gd name="T2" fmla="*/ 12 w 67"/>
                  <a:gd name="T3" fmla="*/ 0 h 324"/>
                  <a:gd name="T4" fmla="*/ 7 w 67"/>
                  <a:gd name="T5" fmla="*/ 2 h 324"/>
                  <a:gd name="T6" fmla="*/ 4 w 67"/>
                  <a:gd name="T7" fmla="*/ 3 h 324"/>
                  <a:gd name="T8" fmla="*/ 2 w 67"/>
                  <a:gd name="T9" fmla="*/ 6 h 324"/>
                  <a:gd name="T10" fmla="*/ 0 w 67"/>
                  <a:gd name="T11" fmla="*/ 9 h 324"/>
                  <a:gd name="T12" fmla="*/ 0 w 67"/>
                  <a:gd name="T13" fmla="*/ 13 h 324"/>
                  <a:gd name="T14" fmla="*/ 2 w 67"/>
                  <a:gd name="T15" fmla="*/ 16 h 324"/>
                  <a:gd name="T16" fmla="*/ 21 w 67"/>
                  <a:gd name="T17" fmla="*/ 45 h 324"/>
                  <a:gd name="T18" fmla="*/ 23 w 67"/>
                  <a:gd name="T19" fmla="*/ 47 h 324"/>
                  <a:gd name="T20" fmla="*/ 23 w 67"/>
                  <a:gd name="T21" fmla="*/ 47 h 324"/>
                  <a:gd name="T22" fmla="*/ 3 w 67"/>
                  <a:gd name="T23" fmla="*/ 290 h 324"/>
                  <a:gd name="T24" fmla="*/ 33 w 67"/>
                  <a:gd name="T25" fmla="*/ 324 h 324"/>
                  <a:gd name="T26" fmla="*/ 62 w 67"/>
                  <a:gd name="T27" fmla="*/ 290 h 324"/>
                  <a:gd name="T28" fmla="*/ 43 w 67"/>
                  <a:gd name="T29" fmla="*/ 47 h 324"/>
                  <a:gd name="T30" fmla="*/ 43 w 67"/>
                  <a:gd name="T31" fmla="*/ 47 h 324"/>
                  <a:gd name="T32" fmla="*/ 44 w 67"/>
                  <a:gd name="T33" fmla="*/ 45 h 324"/>
                  <a:gd name="T34" fmla="*/ 64 w 67"/>
                  <a:gd name="T35" fmla="*/ 16 h 324"/>
                  <a:gd name="T36" fmla="*/ 67 w 67"/>
                  <a:gd name="T37" fmla="*/ 13 h 324"/>
                  <a:gd name="T38" fmla="*/ 67 w 67"/>
                  <a:gd name="T39" fmla="*/ 9 h 324"/>
                  <a:gd name="T40" fmla="*/ 64 w 67"/>
                  <a:gd name="T41" fmla="*/ 6 h 324"/>
                  <a:gd name="T42" fmla="*/ 62 w 67"/>
                  <a:gd name="T43" fmla="*/ 3 h 324"/>
                  <a:gd name="T44" fmla="*/ 58 w 67"/>
                  <a:gd name="T45" fmla="*/ 2 h 324"/>
                  <a:gd name="T46" fmla="*/ 54 w 67"/>
                  <a:gd name="T4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324">
                    <a:moveTo>
                      <a:pt x="54" y="0"/>
                    </a:moveTo>
                    <a:lnTo>
                      <a:pt x="12" y="0"/>
                    </a:lnTo>
                    <a:lnTo>
                      <a:pt x="7" y="2"/>
                    </a:lnTo>
                    <a:lnTo>
                      <a:pt x="4" y="3"/>
                    </a:lnTo>
                    <a:lnTo>
                      <a:pt x="2" y="6"/>
                    </a:lnTo>
                    <a:lnTo>
                      <a:pt x="0" y="9"/>
                    </a:lnTo>
                    <a:lnTo>
                      <a:pt x="0" y="13"/>
                    </a:lnTo>
                    <a:lnTo>
                      <a:pt x="2" y="16"/>
                    </a:lnTo>
                    <a:lnTo>
                      <a:pt x="21" y="45"/>
                    </a:lnTo>
                    <a:lnTo>
                      <a:pt x="23" y="47"/>
                    </a:lnTo>
                    <a:lnTo>
                      <a:pt x="23" y="47"/>
                    </a:lnTo>
                    <a:lnTo>
                      <a:pt x="3" y="290"/>
                    </a:lnTo>
                    <a:lnTo>
                      <a:pt x="33" y="324"/>
                    </a:lnTo>
                    <a:lnTo>
                      <a:pt x="62" y="290"/>
                    </a:lnTo>
                    <a:lnTo>
                      <a:pt x="43" y="47"/>
                    </a:lnTo>
                    <a:lnTo>
                      <a:pt x="43" y="47"/>
                    </a:lnTo>
                    <a:lnTo>
                      <a:pt x="44" y="45"/>
                    </a:lnTo>
                    <a:lnTo>
                      <a:pt x="64" y="16"/>
                    </a:lnTo>
                    <a:lnTo>
                      <a:pt x="67" y="13"/>
                    </a:lnTo>
                    <a:lnTo>
                      <a:pt x="67" y="9"/>
                    </a:lnTo>
                    <a:lnTo>
                      <a:pt x="64" y="6"/>
                    </a:lnTo>
                    <a:lnTo>
                      <a:pt x="62" y="3"/>
                    </a:lnTo>
                    <a:lnTo>
                      <a:pt x="58" y="2"/>
                    </a:lnTo>
                    <a:lnTo>
                      <a:pt x="54" y="0"/>
                    </a:lnTo>
                    <a:close/>
                  </a:path>
                </a:pathLst>
              </a:custGeom>
              <a:solidFill>
                <a:srgbClr val="0CD6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33">
                <a:extLst>
                  <a:ext uri="{FF2B5EF4-FFF2-40B4-BE49-F238E27FC236}">
                    <a16:creationId xmlns:a16="http://schemas.microsoft.com/office/drawing/2014/main" id="{F28D7F50-6215-2412-59B6-369055BA2620}"/>
                  </a:ext>
                </a:extLst>
              </p:cNvPr>
              <p:cNvSpPr>
                <a:spLocks/>
              </p:cNvSpPr>
              <p:nvPr/>
            </p:nvSpPr>
            <p:spPr bwMode="auto">
              <a:xfrm>
                <a:off x="7883956" y="2841389"/>
                <a:ext cx="218663" cy="140169"/>
              </a:xfrm>
              <a:custGeom>
                <a:avLst/>
                <a:gdLst>
                  <a:gd name="T0" fmla="*/ 78 w 157"/>
                  <a:gd name="T1" fmla="*/ 62 h 99"/>
                  <a:gd name="T2" fmla="*/ 0 w 157"/>
                  <a:gd name="T3" fmla="*/ 0 h 99"/>
                  <a:gd name="T4" fmla="*/ 3 w 157"/>
                  <a:gd name="T5" fmla="*/ 10 h 99"/>
                  <a:gd name="T6" fmla="*/ 45 w 157"/>
                  <a:gd name="T7" fmla="*/ 99 h 99"/>
                  <a:gd name="T8" fmla="*/ 78 w 157"/>
                  <a:gd name="T9" fmla="*/ 69 h 99"/>
                  <a:gd name="T10" fmla="*/ 110 w 157"/>
                  <a:gd name="T11" fmla="*/ 99 h 99"/>
                  <a:gd name="T12" fmla="*/ 157 w 157"/>
                  <a:gd name="T13" fmla="*/ 8 h 99"/>
                  <a:gd name="T14" fmla="*/ 157 w 157"/>
                  <a:gd name="T15" fmla="*/ 1 h 99"/>
                  <a:gd name="T16" fmla="*/ 78 w 157"/>
                  <a:gd name="T17" fmla="*/ 6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9">
                    <a:moveTo>
                      <a:pt x="78" y="62"/>
                    </a:moveTo>
                    <a:lnTo>
                      <a:pt x="0" y="0"/>
                    </a:lnTo>
                    <a:lnTo>
                      <a:pt x="3" y="10"/>
                    </a:lnTo>
                    <a:lnTo>
                      <a:pt x="45" y="99"/>
                    </a:lnTo>
                    <a:lnTo>
                      <a:pt x="78" y="69"/>
                    </a:lnTo>
                    <a:lnTo>
                      <a:pt x="110" y="99"/>
                    </a:lnTo>
                    <a:lnTo>
                      <a:pt x="157" y="8"/>
                    </a:lnTo>
                    <a:lnTo>
                      <a:pt x="157" y="1"/>
                    </a:lnTo>
                    <a:lnTo>
                      <a:pt x="78" y="62"/>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34">
                <a:extLst>
                  <a:ext uri="{FF2B5EF4-FFF2-40B4-BE49-F238E27FC236}">
                    <a16:creationId xmlns:a16="http://schemas.microsoft.com/office/drawing/2014/main" id="{E1780773-DE11-BC27-19B0-404F8EAE85EE}"/>
                  </a:ext>
                </a:extLst>
              </p:cNvPr>
              <p:cNvSpPr>
                <a:spLocks/>
              </p:cNvSpPr>
              <p:nvPr/>
            </p:nvSpPr>
            <p:spPr bwMode="auto">
              <a:xfrm>
                <a:off x="7993288" y="2939507"/>
                <a:ext cx="47657" cy="454147"/>
              </a:xfrm>
              <a:custGeom>
                <a:avLst/>
                <a:gdLst>
                  <a:gd name="T0" fmla="*/ 31 w 34"/>
                  <a:gd name="T1" fmla="*/ 16 h 324"/>
                  <a:gd name="T2" fmla="*/ 34 w 34"/>
                  <a:gd name="T3" fmla="*/ 13 h 324"/>
                  <a:gd name="T4" fmla="*/ 34 w 34"/>
                  <a:gd name="T5" fmla="*/ 9 h 324"/>
                  <a:gd name="T6" fmla="*/ 31 w 34"/>
                  <a:gd name="T7" fmla="*/ 6 h 324"/>
                  <a:gd name="T8" fmla="*/ 29 w 34"/>
                  <a:gd name="T9" fmla="*/ 3 h 324"/>
                  <a:gd name="T10" fmla="*/ 25 w 34"/>
                  <a:gd name="T11" fmla="*/ 2 h 324"/>
                  <a:gd name="T12" fmla="*/ 21 w 34"/>
                  <a:gd name="T13" fmla="*/ 0 h 324"/>
                  <a:gd name="T14" fmla="*/ 0 w 34"/>
                  <a:gd name="T15" fmla="*/ 0 h 324"/>
                  <a:gd name="T16" fmla="*/ 0 w 34"/>
                  <a:gd name="T17" fmla="*/ 324 h 324"/>
                  <a:gd name="T18" fmla="*/ 0 w 34"/>
                  <a:gd name="T19" fmla="*/ 324 h 324"/>
                  <a:gd name="T20" fmla="*/ 29 w 34"/>
                  <a:gd name="T21" fmla="*/ 290 h 324"/>
                  <a:gd name="T22" fmla="*/ 10 w 34"/>
                  <a:gd name="T23" fmla="*/ 47 h 324"/>
                  <a:gd name="T24" fmla="*/ 10 w 34"/>
                  <a:gd name="T25" fmla="*/ 47 h 324"/>
                  <a:gd name="T26" fmla="*/ 11 w 34"/>
                  <a:gd name="T27" fmla="*/ 45 h 324"/>
                  <a:gd name="T28" fmla="*/ 31 w 34"/>
                  <a:gd name="T29" fmla="*/ 1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24">
                    <a:moveTo>
                      <a:pt x="31" y="16"/>
                    </a:moveTo>
                    <a:lnTo>
                      <a:pt x="34" y="13"/>
                    </a:lnTo>
                    <a:lnTo>
                      <a:pt x="34" y="9"/>
                    </a:lnTo>
                    <a:lnTo>
                      <a:pt x="31" y="6"/>
                    </a:lnTo>
                    <a:lnTo>
                      <a:pt x="29" y="3"/>
                    </a:lnTo>
                    <a:lnTo>
                      <a:pt x="25" y="2"/>
                    </a:lnTo>
                    <a:lnTo>
                      <a:pt x="21" y="0"/>
                    </a:lnTo>
                    <a:lnTo>
                      <a:pt x="0" y="0"/>
                    </a:lnTo>
                    <a:lnTo>
                      <a:pt x="0" y="324"/>
                    </a:lnTo>
                    <a:lnTo>
                      <a:pt x="0" y="324"/>
                    </a:lnTo>
                    <a:lnTo>
                      <a:pt x="29" y="290"/>
                    </a:lnTo>
                    <a:lnTo>
                      <a:pt x="10" y="47"/>
                    </a:lnTo>
                    <a:lnTo>
                      <a:pt x="10" y="47"/>
                    </a:lnTo>
                    <a:lnTo>
                      <a:pt x="11" y="45"/>
                    </a:lnTo>
                    <a:lnTo>
                      <a:pt x="31" y="16"/>
                    </a:lnTo>
                    <a:close/>
                  </a:path>
                </a:pathLst>
              </a:custGeom>
              <a:solidFill>
                <a:srgbClr val="0093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35">
                <a:extLst>
                  <a:ext uri="{FF2B5EF4-FFF2-40B4-BE49-F238E27FC236}">
                    <a16:creationId xmlns:a16="http://schemas.microsoft.com/office/drawing/2014/main" id="{ACBFA6D5-4C9D-04A2-EB9F-225DFE89DE2A}"/>
                  </a:ext>
                </a:extLst>
              </p:cNvPr>
              <p:cNvSpPr>
                <a:spLocks/>
              </p:cNvSpPr>
              <p:nvPr/>
            </p:nvSpPr>
            <p:spPr bwMode="auto">
              <a:xfrm>
                <a:off x="7993288" y="2844192"/>
                <a:ext cx="109332" cy="137365"/>
              </a:xfrm>
              <a:custGeom>
                <a:avLst/>
                <a:gdLst>
                  <a:gd name="T0" fmla="*/ 0 w 79"/>
                  <a:gd name="T1" fmla="*/ 61 h 98"/>
                  <a:gd name="T2" fmla="*/ 0 w 79"/>
                  <a:gd name="T3" fmla="*/ 68 h 98"/>
                  <a:gd name="T4" fmla="*/ 32 w 79"/>
                  <a:gd name="T5" fmla="*/ 98 h 98"/>
                  <a:gd name="T6" fmla="*/ 79 w 79"/>
                  <a:gd name="T7" fmla="*/ 7 h 98"/>
                  <a:gd name="T8" fmla="*/ 79 w 79"/>
                  <a:gd name="T9" fmla="*/ 0 h 98"/>
                  <a:gd name="T10" fmla="*/ 0 w 79"/>
                  <a:gd name="T11" fmla="*/ 61 h 98"/>
                </a:gdLst>
                <a:ahLst/>
                <a:cxnLst>
                  <a:cxn ang="0">
                    <a:pos x="T0" y="T1"/>
                  </a:cxn>
                  <a:cxn ang="0">
                    <a:pos x="T2" y="T3"/>
                  </a:cxn>
                  <a:cxn ang="0">
                    <a:pos x="T4" y="T5"/>
                  </a:cxn>
                  <a:cxn ang="0">
                    <a:pos x="T6" y="T7"/>
                  </a:cxn>
                  <a:cxn ang="0">
                    <a:pos x="T8" y="T9"/>
                  </a:cxn>
                  <a:cxn ang="0">
                    <a:pos x="T10" y="T11"/>
                  </a:cxn>
                </a:cxnLst>
                <a:rect l="0" t="0" r="r" b="b"/>
                <a:pathLst>
                  <a:path w="79" h="98">
                    <a:moveTo>
                      <a:pt x="0" y="61"/>
                    </a:moveTo>
                    <a:lnTo>
                      <a:pt x="0" y="68"/>
                    </a:lnTo>
                    <a:lnTo>
                      <a:pt x="32" y="98"/>
                    </a:lnTo>
                    <a:lnTo>
                      <a:pt x="79" y="7"/>
                    </a:lnTo>
                    <a:lnTo>
                      <a:pt x="79" y="0"/>
                    </a:lnTo>
                    <a:lnTo>
                      <a:pt x="0" y="61"/>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36">
                <a:extLst>
                  <a:ext uri="{FF2B5EF4-FFF2-40B4-BE49-F238E27FC236}">
                    <a16:creationId xmlns:a16="http://schemas.microsoft.com/office/drawing/2014/main" id="{39804FEA-A38D-4DE0-CF55-DEE371393F71}"/>
                  </a:ext>
                </a:extLst>
              </p:cNvPr>
              <p:cNvSpPr>
                <a:spLocks/>
              </p:cNvSpPr>
              <p:nvPr/>
            </p:nvSpPr>
            <p:spPr bwMode="auto">
              <a:xfrm>
                <a:off x="7755001" y="3592693"/>
                <a:ext cx="476574" cy="1272732"/>
              </a:xfrm>
              <a:custGeom>
                <a:avLst/>
                <a:gdLst>
                  <a:gd name="T0" fmla="*/ 33 w 339"/>
                  <a:gd name="T1" fmla="*/ 909 h 909"/>
                  <a:gd name="T2" fmla="*/ 129 w 339"/>
                  <a:gd name="T3" fmla="*/ 909 h 909"/>
                  <a:gd name="T4" fmla="*/ 151 w 339"/>
                  <a:gd name="T5" fmla="*/ 245 h 909"/>
                  <a:gd name="T6" fmla="*/ 153 w 339"/>
                  <a:gd name="T7" fmla="*/ 239 h 909"/>
                  <a:gd name="T8" fmla="*/ 156 w 339"/>
                  <a:gd name="T9" fmla="*/ 234 h 909"/>
                  <a:gd name="T10" fmla="*/ 158 w 339"/>
                  <a:gd name="T11" fmla="*/ 231 h 909"/>
                  <a:gd name="T12" fmla="*/ 164 w 339"/>
                  <a:gd name="T13" fmla="*/ 228 h 909"/>
                  <a:gd name="T14" fmla="*/ 170 w 339"/>
                  <a:gd name="T15" fmla="*/ 227 h 909"/>
                  <a:gd name="T16" fmla="*/ 175 w 339"/>
                  <a:gd name="T17" fmla="*/ 228 h 909"/>
                  <a:gd name="T18" fmla="*/ 181 w 339"/>
                  <a:gd name="T19" fmla="*/ 231 h 909"/>
                  <a:gd name="T20" fmla="*/ 185 w 339"/>
                  <a:gd name="T21" fmla="*/ 234 h 909"/>
                  <a:gd name="T22" fmla="*/ 187 w 339"/>
                  <a:gd name="T23" fmla="*/ 239 h 909"/>
                  <a:gd name="T24" fmla="*/ 188 w 339"/>
                  <a:gd name="T25" fmla="*/ 245 h 909"/>
                  <a:gd name="T26" fmla="*/ 211 w 339"/>
                  <a:gd name="T27" fmla="*/ 883 h 909"/>
                  <a:gd name="T28" fmla="*/ 307 w 339"/>
                  <a:gd name="T29" fmla="*/ 893 h 909"/>
                  <a:gd name="T30" fmla="*/ 339 w 339"/>
                  <a:gd name="T31" fmla="*/ 167 h 909"/>
                  <a:gd name="T32" fmla="*/ 339 w 339"/>
                  <a:gd name="T33" fmla="*/ 118 h 909"/>
                  <a:gd name="T34" fmla="*/ 317 w 339"/>
                  <a:gd name="T35" fmla="*/ 0 h 909"/>
                  <a:gd name="T36" fmla="*/ 23 w 339"/>
                  <a:gd name="T37" fmla="*/ 0 h 909"/>
                  <a:gd name="T38" fmla="*/ 0 w 339"/>
                  <a:gd name="T39" fmla="*/ 118 h 909"/>
                  <a:gd name="T40" fmla="*/ 0 w 339"/>
                  <a:gd name="T41" fmla="*/ 167 h 909"/>
                  <a:gd name="T42" fmla="*/ 33 w 339"/>
                  <a:gd name="T43"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9" h="909">
                    <a:moveTo>
                      <a:pt x="33" y="909"/>
                    </a:moveTo>
                    <a:lnTo>
                      <a:pt x="129" y="909"/>
                    </a:lnTo>
                    <a:lnTo>
                      <a:pt x="151" y="245"/>
                    </a:lnTo>
                    <a:lnTo>
                      <a:pt x="153" y="239"/>
                    </a:lnTo>
                    <a:lnTo>
                      <a:pt x="156" y="234"/>
                    </a:lnTo>
                    <a:lnTo>
                      <a:pt x="158" y="231"/>
                    </a:lnTo>
                    <a:lnTo>
                      <a:pt x="164" y="228"/>
                    </a:lnTo>
                    <a:lnTo>
                      <a:pt x="170" y="227"/>
                    </a:lnTo>
                    <a:lnTo>
                      <a:pt x="175" y="228"/>
                    </a:lnTo>
                    <a:lnTo>
                      <a:pt x="181" y="231"/>
                    </a:lnTo>
                    <a:lnTo>
                      <a:pt x="185" y="234"/>
                    </a:lnTo>
                    <a:lnTo>
                      <a:pt x="187" y="239"/>
                    </a:lnTo>
                    <a:lnTo>
                      <a:pt x="188" y="245"/>
                    </a:lnTo>
                    <a:lnTo>
                      <a:pt x="211" y="883"/>
                    </a:lnTo>
                    <a:lnTo>
                      <a:pt x="307" y="893"/>
                    </a:lnTo>
                    <a:lnTo>
                      <a:pt x="339" y="167"/>
                    </a:lnTo>
                    <a:lnTo>
                      <a:pt x="339" y="118"/>
                    </a:lnTo>
                    <a:lnTo>
                      <a:pt x="317" y="0"/>
                    </a:lnTo>
                    <a:lnTo>
                      <a:pt x="23" y="0"/>
                    </a:lnTo>
                    <a:lnTo>
                      <a:pt x="0" y="118"/>
                    </a:lnTo>
                    <a:lnTo>
                      <a:pt x="0" y="167"/>
                    </a:lnTo>
                    <a:lnTo>
                      <a:pt x="33" y="909"/>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37">
                <a:extLst>
                  <a:ext uri="{FF2B5EF4-FFF2-40B4-BE49-F238E27FC236}">
                    <a16:creationId xmlns:a16="http://schemas.microsoft.com/office/drawing/2014/main" id="{C1888DC3-8928-0147-C7A8-64E50E1E6C44}"/>
                  </a:ext>
                </a:extLst>
              </p:cNvPr>
              <p:cNvSpPr>
                <a:spLocks/>
              </p:cNvSpPr>
              <p:nvPr/>
            </p:nvSpPr>
            <p:spPr bwMode="auto">
              <a:xfrm>
                <a:off x="7993288" y="3592693"/>
                <a:ext cx="238287" cy="1272732"/>
              </a:xfrm>
              <a:custGeom>
                <a:avLst/>
                <a:gdLst>
                  <a:gd name="T0" fmla="*/ 18 w 169"/>
                  <a:gd name="T1" fmla="*/ 245 h 909"/>
                  <a:gd name="T2" fmla="*/ 41 w 169"/>
                  <a:gd name="T3" fmla="*/ 909 h 909"/>
                  <a:gd name="T4" fmla="*/ 137 w 169"/>
                  <a:gd name="T5" fmla="*/ 909 h 909"/>
                  <a:gd name="T6" fmla="*/ 169 w 169"/>
                  <a:gd name="T7" fmla="*/ 167 h 909"/>
                  <a:gd name="T8" fmla="*/ 169 w 169"/>
                  <a:gd name="T9" fmla="*/ 118 h 909"/>
                  <a:gd name="T10" fmla="*/ 147 w 169"/>
                  <a:gd name="T11" fmla="*/ 0 h 909"/>
                  <a:gd name="T12" fmla="*/ 0 w 169"/>
                  <a:gd name="T13" fmla="*/ 0 h 909"/>
                  <a:gd name="T14" fmla="*/ 0 w 169"/>
                  <a:gd name="T15" fmla="*/ 227 h 909"/>
                  <a:gd name="T16" fmla="*/ 5 w 169"/>
                  <a:gd name="T17" fmla="*/ 228 h 909"/>
                  <a:gd name="T18" fmla="*/ 11 w 169"/>
                  <a:gd name="T19" fmla="*/ 231 h 909"/>
                  <a:gd name="T20" fmla="*/ 15 w 169"/>
                  <a:gd name="T21" fmla="*/ 234 h 909"/>
                  <a:gd name="T22" fmla="*/ 17 w 169"/>
                  <a:gd name="T23" fmla="*/ 239 h 909"/>
                  <a:gd name="T24" fmla="*/ 18 w 169"/>
                  <a:gd name="T25" fmla="*/ 245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909">
                    <a:moveTo>
                      <a:pt x="18" y="245"/>
                    </a:moveTo>
                    <a:lnTo>
                      <a:pt x="41" y="909"/>
                    </a:lnTo>
                    <a:lnTo>
                      <a:pt x="137" y="909"/>
                    </a:lnTo>
                    <a:lnTo>
                      <a:pt x="169" y="167"/>
                    </a:lnTo>
                    <a:lnTo>
                      <a:pt x="169" y="118"/>
                    </a:lnTo>
                    <a:lnTo>
                      <a:pt x="147" y="0"/>
                    </a:lnTo>
                    <a:lnTo>
                      <a:pt x="0" y="0"/>
                    </a:lnTo>
                    <a:lnTo>
                      <a:pt x="0" y="227"/>
                    </a:lnTo>
                    <a:lnTo>
                      <a:pt x="5" y="228"/>
                    </a:lnTo>
                    <a:lnTo>
                      <a:pt x="11" y="231"/>
                    </a:lnTo>
                    <a:lnTo>
                      <a:pt x="15" y="234"/>
                    </a:lnTo>
                    <a:lnTo>
                      <a:pt x="17" y="239"/>
                    </a:lnTo>
                    <a:lnTo>
                      <a:pt x="18" y="24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38">
                <a:extLst>
                  <a:ext uri="{FF2B5EF4-FFF2-40B4-BE49-F238E27FC236}">
                    <a16:creationId xmlns:a16="http://schemas.microsoft.com/office/drawing/2014/main" id="{F43E234C-187D-FEFB-1DD4-1687DB5FA8C0}"/>
                  </a:ext>
                </a:extLst>
              </p:cNvPr>
              <p:cNvSpPr>
                <a:spLocks/>
              </p:cNvSpPr>
              <p:nvPr/>
            </p:nvSpPr>
            <p:spPr bwMode="auto">
              <a:xfrm>
                <a:off x="8183917" y="3601104"/>
                <a:ext cx="109332" cy="297158"/>
              </a:xfrm>
              <a:custGeom>
                <a:avLst/>
                <a:gdLst>
                  <a:gd name="T0" fmla="*/ 24 w 76"/>
                  <a:gd name="T1" fmla="*/ 87 h 211"/>
                  <a:gd name="T2" fmla="*/ 28 w 76"/>
                  <a:gd name="T3" fmla="*/ 82 h 211"/>
                  <a:gd name="T4" fmla="*/ 32 w 76"/>
                  <a:gd name="T5" fmla="*/ 78 h 211"/>
                  <a:gd name="T6" fmla="*/ 34 w 76"/>
                  <a:gd name="T7" fmla="*/ 72 h 211"/>
                  <a:gd name="T8" fmla="*/ 34 w 76"/>
                  <a:gd name="T9" fmla="*/ 67 h 211"/>
                  <a:gd name="T10" fmla="*/ 28 w 76"/>
                  <a:gd name="T11" fmla="*/ 10 h 211"/>
                  <a:gd name="T12" fmla="*/ 76 w 76"/>
                  <a:gd name="T13" fmla="*/ 0 h 211"/>
                  <a:gd name="T14" fmla="*/ 69 w 76"/>
                  <a:gd name="T15" fmla="*/ 82 h 211"/>
                  <a:gd name="T16" fmla="*/ 69 w 76"/>
                  <a:gd name="T17" fmla="*/ 82 h 211"/>
                  <a:gd name="T18" fmla="*/ 59 w 76"/>
                  <a:gd name="T19" fmla="*/ 142 h 211"/>
                  <a:gd name="T20" fmla="*/ 55 w 76"/>
                  <a:gd name="T21" fmla="*/ 154 h 211"/>
                  <a:gd name="T22" fmla="*/ 48 w 76"/>
                  <a:gd name="T23" fmla="*/ 166 h 211"/>
                  <a:gd name="T24" fmla="*/ 37 w 76"/>
                  <a:gd name="T25" fmla="*/ 180 h 211"/>
                  <a:gd name="T26" fmla="*/ 23 w 76"/>
                  <a:gd name="T27" fmla="*/ 197 h 211"/>
                  <a:gd name="T28" fmla="*/ 7 w 76"/>
                  <a:gd name="T29" fmla="*/ 210 h 211"/>
                  <a:gd name="T30" fmla="*/ 3 w 76"/>
                  <a:gd name="T31" fmla="*/ 211 h 211"/>
                  <a:gd name="T32" fmla="*/ 1 w 76"/>
                  <a:gd name="T33" fmla="*/ 208 h 211"/>
                  <a:gd name="T34" fmla="*/ 0 w 76"/>
                  <a:gd name="T35" fmla="*/ 203 h 211"/>
                  <a:gd name="T36" fmla="*/ 1 w 76"/>
                  <a:gd name="T37" fmla="*/ 195 h 211"/>
                  <a:gd name="T38" fmla="*/ 3 w 76"/>
                  <a:gd name="T39" fmla="*/ 187 h 211"/>
                  <a:gd name="T40" fmla="*/ 7 w 76"/>
                  <a:gd name="T41" fmla="*/ 181 h 211"/>
                  <a:gd name="T42" fmla="*/ 14 w 76"/>
                  <a:gd name="T43" fmla="*/ 170 h 211"/>
                  <a:gd name="T44" fmla="*/ 18 w 76"/>
                  <a:gd name="T45" fmla="*/ 156 h 211"/>
                  <a:gd name="T46" fmla="*/ 21 w 76"/>
                  <a:gd name="T47" fmla="*/ 143 h 211"/>
                  <a:gd name="T48" fmla="*/ 21 w 76"/>
                  <a:gd name="T49" fmla="*/ 133 h 211"/>
                  <a:gd name="T50" fmla="*/ 23 w 76"/>
                  <a:gd name="T51" fmla="*/ 130 h 211"/>
                  <a:gd name="T52" fmla="*/ 21 w 76"/>
                  <a:gd name="T53" fmla="*/ 132 h 211"/>
                  <a:gd name="T54" fmla="*/ 18 w 76"/>
                  <a:gd name="T55" fmla="*/ 139 h 211"/>
                  <a:gd name="T56" fmla="*/ 14 w 76"/>
                  <a:gd name="T57" fmla="*/ 150 h 211"/>
                  <a:gd name="T58" fmla="*/ 10 w 76"/>
                  <a:gd name="T59" fmla="*/ 163 h 211"/>
                  <a:gd name="T60" fmla="*/ 8 w 76"/>
                  <a:gd name="T61" fmla="*/ 166 h 211"/>
                  <a:gd name="T62" fmla="*/ 7 w 76"/>
                  <a:gd name="T63" fmla="*/ 167 h 211"/>
                  <a:gd name="T64" fmla="*/ 4 w 76"/>
                  <a:gd name="T65" fmla="*/ 167 h 211"/>
                  <a:gd name="T66" fmla="*/ 1 w 76"/>
                  <a:gd name="T67" fmla="*/ 166 h 211"/>
                  <a:gd name="T68" fmla="*/ 0 w 76"/>
                  <a:gd name="T69" fmla="*/ 163 h 211"/>
                  <a:gd name="T70" fmla="*/ 0 w 76"/>
                  <a:gd name="T71" fmla="*/ 162 h 211"/>
                  <a:gd name="T72" fmla="*/ 3 w 76"/>
                  <a:gd name="T73" fmla="*/ 142 h 211"/>
                  <a:gd name="T74" fmla="*/ 6 w 76"/>
                  <a:gd name="T75" fmla="*/ 125 h 211"/>
                  <a:gd name="T76" fmla="*/ 10 w 76"/>
                  <a:gd name="T77" fmla="*/ 109 h 211"/>
                  <a:gd name="T78" fmla="*/ 14 w 76"/>
                  <a:gd name="T79" fmla="*/ 98 h 211"/>
                  <a:gd name="T80" fmla="*/ 17 w 76"/>
                  <a:gd name="T81" fmla="*/ 92 h 211"/>
                  <a:gd name="T82" fmla="*/ 21 w 76"/>
                  <a:gd name="T83" fmla="*/ 88 h 211"/>
                  <a:gd name="T84" fmla="*/ 24 w 76"/>
                  <a:gd name="T85" fmla="*/ 8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211">
                    <a:moveTo>
                      <a:pt x="24" y="87"/>
                    </a:moveTo>
                    <a:lnTo>
                      <a:pt x="28" y="82"/>
                    </a:lnTo>
                    <a:lnTo>
                      <a:pt x="32" y="78"/>
                    </a:lnTo>
                    <a:lnTo>
                      <a:pt x="34" y="72"/>
                    </a:lnTo>
                    <a:lnTo>
                      <a:pt x="34" y="67"/>
                    </a:lnTo>
                    <a:lnTo>
                      <a:pt x="28" y="10"/>
                    </a:lnTo>
                    <a:lnTo>
                      <a:pt x="76" y="0"/>
                    </a:lnTo>
                    <a:lnTo>
                      <a:pt x="69" y="82"/>
                    </a:lnTo>
                    <a:lnTo>
                      <a:pt x="69" y="82"/>
                    </a:lnTo>
                    <a:lnTo>
                      <a:pt x="59" y="142"/>
                    </a:lnTo>
                    <a:lnTo>
                      <a:pt x="55" y="154"/>
                    </a:lnTo>
                    <a:lnTo>
                      <a:pt x="48" y="166"/>
                    </a:lnTo>
                    <a:lnTo>
                      <a:pt x="37" y="180"/>
                    </a:lnTo>
                    <a:lnTo>
                      <a:pt x="23" y="197"/>
                    </a:lnTo>
                    <a:lnTo>
                      <a:pt x="7" y="210"/>
                    </a:lnTo>
                    <a:lnTo>
                      <a:pt x="3" y="211"/>
                    </a:lnTo>
                    <a:lnTo>
                      <a:pt x="1" y="208"/>
                    </a:lnTo>
                    <a:lnTo>
                      <a:pt x="0" y="203"/>
                    </a:lnTo>
                    <a:lnTo>
                      <a:pt x="1" y="195"/>
                    </a:lnTo>
                    <a:lnTo>
                      <a:pt x="3" y="187"/>
                    </a:lnTo>
                    <a:lnTo>
                      <a:pt x="7" y="181"/>
                    </a:lnTo>
                    <a:lnTo>
                      <a:pt x="14" y="170"/>
                    </a:lnTo>
                    <a:lnTo>
                      <a:pt x="18" y="156"/>
                    </a:lnTo>
                    <a:lnTo>
                      <a:pt x="21" y="143"/>
                    </a:lnTo>
                    <a:lnTo>
                      <a:pt x="21" y="133"/>
                    </a:lnTo>
                    <a:lnTo>
                      <a:pt x="23" y="130"/>
                    </a:lnTo>
                    <a:lnTo>
                      <a:pt x="21" y="132"/>
                    </a:lnTo>
                    <a:lnTo>
                      <a:pt x="18" y="139"/>
                    </a:lnTo>
                    <a:lnTo>
                      <a:pt x="14" y="150"/>
                    </a:lnTo>
                    <a:lnTo>
                      <a:pt x="10" y="163"/>
                    </a:lnTo>
                    <a:lnTo>
                      <a:pt x="8" y="166"/>
                    </a:lnTo>
                    <a:lnTo>
                      <a:pt x="7" y="167"/>
                    </a:lnTo>
                    <a:lnTo>
                      <a:pt x="4" y="167"/>
                    </a:lnTo>
                    <a:lnTo>
                      <a:pt x="1" y="166"/>
                    </a:lnTo>
                    <a:lnTo>
                      <a:pt x="0" y="163"/>
                    </a:lnTo>
                    <a:lnTo>
                      <a:pt x="0" y="162"/>
                    </a:lnTo>
                    <a:lnTo>
                      <a:pt x="3" y="142"/>
                    </a:lnTo>
                    <a:lnTo>
                      <a:pt x="6" y="125"/>
                    </a:lnTo>
                    <a:lnTo>
                      <a:pt x="10" y="109"/>
                    </a:lnTo>
                    <a:lnTo>
                      <a:pt x="14" y="98"/>
                    </a:lnTo>
                    <a:lnTo>
                      <a:pt x="17" y="92"/>
                    </a:lnTo>
                    <a:lnTo>
                      <a:pt x="21" y="88"/>
                    </a:lnTo>
                    <a:lnTo>
                      <a:pt x="24" y="87"/>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39">
                <a:extLst>
                  <a:ext uri="{FF2B5EF4-FFF2-40B4-BE49-F238E27FC236}">
                    <a16:creationId xmlns:a16="http://schemas.microsoft.com/office/drawing/2014/main" id="{38614FCD-CC86-D10E-79AA-1923B763E75F}"/>
                  </a:ext>
                </a:extLst>
              </p:cNvPr>
              <p:cNvSpPr>
                <a:spLocks/>
              </p:cNvSpPr>
              <p:nvPr/>
            </p:nvSpPr>
            <p:spPr bwMode="auto">
              <a:xfrm>
                <a:off x="7693327" y="3601104"/>
                <a:ext cx="106528" cy="297158"/>
              </a:xfrm>
              <a:custGeom>
                <a:avLst/>
                <a:gdLst>
                  <a:gd name="T0" fmla="*/ 53 w 77"/>
                  <a:gd name="T1" fmla="*/ 87 h 211"/>
                  <a:gd name="T2" fmla="*/ 48 w 77"/>
                  <a:gd name="T3" fmla="*/ 82 h 211"/>
                  <a:gd name="T4" fmla="*/ 45 w 77"/>
                  <a:gd name="T5" fmla="*/ 78 h 211"/>
                  <a:gd name="T6" fmla="*/ 43 w 77"/>
                  <a:gd name="T7" fmla="*/ 72 h 211"/>
                  <a:gd name="T8" fmla="*/ 43 w 77"/>
                  <a:gd name="T9" fmla="*/ 67 h 211"/>
                  <a:gd name="T10" fmla="*/ 48 w 77"/>
                  <a:gd name="T11" fmla="*/ 10 h 211"/>
                  <a:gd name="T12" fmla="*/ 0 w 77"/>
                  <a:gd name="T13" fmla="*/ 0 h 211"/>
                  <a:gd name="T14" fmla="*/ 7 w 77"/>
                  <a:gd name="T15" fmla="*/ 82 h 211"/>
                  <a:gd name="T16" fmla="*/ 7 w 77"/>
                  <a:gd name="T17" fmla="*/ 82 h 211"/>
                  <a:gd name="T18" fmla="*/ 17 w 77"/>
                  <a:gd name="T19" fmla="*/ 142 h 211"/>
                  <a:gd name="T20" fmla="*/ 21 w 77"/>
                  <a:gd name="T21" fmla="*/ 154 h 211"/>
                  <a:gd name="T22" fmla="*/ 29 w 77"/>
                  <a:gd name="T23" fmla="*/ 166 h 211"/>
                  <a:gd name="T24" fmla="*/ 40 w 77"/>
                  <a:gd name="T25" fmla="*/ 180 h 211"/>
                  <a:gd name="T26" fmla="*/ 54 w 77"/>
                  <a:gd name="T27" fmla="*/ 197 h 211"/>
                  <a:gd name="T28" fmla="*/ 70 w 77"/>
                  <a:gd name="T29" fmla="*/ 210 h 211"/>
                  <a:gd name="T30" fmla="*/ 74 w 77"/>
                  <a:gd name="T31" fmla="*/ 211 h 211"/>
                  <a:gd name="T32" fmla="*/ 77 w 77"/>
                  <a:gd name="T33" fmla="*/ 208 h 211"/>
                  <a:gd name="T34" fmla="*/ 77 w 77"/>
                  <a:gd name="T35" fmla="*/ 203 h 211"/>
                  <a:gd name="T36" fmla="*/ 75 w 77"/>
                  <a:gd name="T37" fmla="*/ 195 h 211"/>
                  <a:gd name="T38" fmla="*/ 74 w 77"/>
                  <a:gd name="T39" fmla="*/ 187 h 211"/>
                  <a:gd name="T40" fmla="*/ 70 w 77"/>
                  <a:gd name="T41" fmla="*/ 181 h 211"/>
                  <a:gd name="T42" fmla="*/ 64 w 77"/>
                  <a:gd name="T43" fmla="*/ 170 h 211"/>
                  <a:gd name="T44" fmla="*/ 60 w 77"/>
                  <a:gd name="T45" fmla="*/ 156 h 211"/>
                  <a:gd name="T46" fmla="*/ 57 w 77"/>
                  <a:gd name="T47" fmla="*/ 143 h 211"/>
                  <a:gd name="T48" fmla="*/ 55 w 77"/>
                  <a:gd name="T49" fmla="*/ 133 h 211"/>
                  <a:gd name="T50" fmla="*/ 54 w 77"/>
                  <a:gd name="T51" fmla="*/ 130 h 211"/>
                  <a:gd name="T52" fmla="*/ 55 w 77"/>
                  <a:gd name="T53" fmla="*/ 132 h 211"/>
                  <a:gd name="T54" fmla="*/ 58 w 77"/>
                  <a:gd name="T55" fmla="*/ 139 h 211"/>
                  <a:gd name="T56" fmla="*/ 62 w 77"/>
                  <a:gd name="T57" fmla="*/ 150 h 211"/>
                  <a:gd name="T58" fmla="*/ 67 w 77"/>
                  <a:gd name="T59" fmla="*/ 163 h 211"/>
                  <a:gd name="T60" fmla="*/ 68 w 77"/>
                  <a:gd name="T61" fmla="*/ 166 h 211"/>
                  <a:gd name="T62" fmla="*/ 71 w 77"/>
                  <a:gd name="T63" fmla="*/ 167 h 211"/>
                  <a:gd name="T64" fmla="*/ 72 w 77"/>
                  <a:gd name="T65" fmla="*/ 167 h 211"/>
                  <a:gd name="T66" fmla="*/ 75 w 77"/>
                  <a:gd name="T67" fmla="*/ 166 h 211"/>
                  <a:gd name="T68" fmla="*/ 77 w 77"/>
                  <a:gd name="T69" fmla="*/ 163 h 211"/>
                  <a:gd name="T70" fmla="*/ 77 w 77"/>
                  <a:gd name="T71" fmla="*/ 162 h 211"/>
                  <a:gd name="T72" fmla="*/ 74 w 77"/>
                  <a:gd name="T73" fmla="*/ 142 h 211"/>
                  <a:gd name="T74" fmla="*/ 71 w 77"/>
                  <a:gd name="T75" fmla="*/ 125 h 211"/>
                  <a:gd name="T76" fmla="*/ 67 w 77"/>
                  <a:gd name="T77" fmla="*/ 109 h 211"/>
                  <a:gd name="T78" fmla="*/ 62 w 77"/>
                  <a:gd name="T79" fmla="*/ 98 h 211"/>
                  <a:gd name="T80" fmla="*/ 60 w 77"/>
                  <a:gd name="T81" fmla="*/ 92 h 211"/>
                  <a:gd name="T82" fmla="*/ 55 w 77"/>
                  <a:gd name="T83" fmla="*/ 88 h 211"/>
                  <a:gd name="T84" fmla="*/ 53 w 77"/>
                  <a:gd name="T85" fmla="*/ 8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11">
                    <a:moveTo>
                      <a:pt x="53" y="87"/>
                    </a:moveTo>
                    <a:lnTo>
                      <a:pt x="48" y="82"/>
                    </a:lnTo>
                    <a:lnTo>
                      <a:pt x="45" y="78"/>
                    </a:lnTo>
                    <a:lnTo>
                      <a:pt x="43" y="72"/>
                    </a:lnTo>
                    <a:lnTo>
                      <a:pt x="43" y="67"/>
                    </a:lnTo>
                    <a:lnTo>
                      <a:pt x="48" y="10"/>
                    </a:lnTo>
                    <a:lnTo>
                      <a:pt x="0" y="0"/>
                    </a:lnTo>
                    <a:lnTo>
                      <a:pt x="7" y="82"/>
                    </a:lnTo>
                    <a:lnTo>
                      <a:pt x="7" y="82"/>
                    </a:lnTo>
                    <a:lnTo>
                      <a:pt x="17" y="142"/>
                    </a:lnTo>
                    <a:lnTo>
                      <a:pt x="21" y="154"/>
                    </a:lnTo>
                    <a:lnTo>
                      <a:pt x="29" y="166"/>
                    </a:lnTo>
                    <a:lnTo>
                      <a:pt x="40" y="180"/>
                    </a:lnTo>
                    <a:lnTo>
                      <a:pt x="54" y="197"/>
                    </a:lnTo>
                    <a:lnTo>
                      <a:pt x="70" y="210"/>
                    </a:lnTo>
                    <a:lnTo>
                      <a:pt x="74" y="211"/>
                    </a:lnTo>
                    <a:lnTo>
                      <a:pt x="77" y="208"/>
                    </a:lnTo>
                    <a:lnTo>
                      <a:pt x="77" y="203"/>
                    </a:lnTo>
                    <a:lnTo>
                      <a:pt x="75" y="195"/>
                    </a:lnTo>
                    <a:lnTo>
                      <a:pt x="74" y="187"/>
                    </a:lnTo>
                    <a:lnTo>
                      <a:pt x="70" y="181"/>
                    </a:lnTo>
                    <a:lnTo>
                      <a:pt x="64" y="170"/>
                    </a:lnTo>
                    <a:lnTo>
                      <a:pt x="60" y="156"/>
                    </a:lnTo>
                    <a:lnTo>
                      <a:pt x="57" y="143"/>
                    </a:lnTo>
                    <a:lnTo>
                      <a:pt x="55" y="133"/>
                    </a:lnTo>
                    <a:lnTo>
                      <a:pt x="54" y="130"/>
                    </a:lnTo>
                    <a:lnTo>
                      <a:pt x="55" y="132"/>
                    </a:lnTo>
                    <a:lnTo>
                      <a:pt x="58" y="139"/>
                    </a:lnTo>
                    <a:lnTo>
                      <a:pt x="62" y="150"/>
                    </a:lnTo>
                    <a:lnTo>
                      <a:pt x="67" y="163"/>
                    </a:lnTo>
                    <a:lnTo>
                      <a:pt x="68" y="166"/>
                    </a:lnTo>
                    <a:lnTo>
                      <a:pt x="71" y="167"/>
                    </a:lnTo>
                    <a:lnTo>
                      <a:pt x="72" y="167"/>
                    </a:lnTo>
                    <a:lnTo>
                      <a:pt x="75" y="166"/>
                    </a:lnTo>
                    <a:lnTo>
                      <a:pt x="77" y="163"/>
                    </a:lnTo>
                    <a:lnTo>
                      <a:pt x="77" y="162"/>
                    </a:lnTo>
                    <a:lnTo>
                      <a:pt x="74" y="142"/>
                    </a:lnTo>
                    <a:lnTo>
                      <a:pt x="71" y="125"/>
                    </a:lnTo>
                    <a:lnTo>
                      <a:pt x="67" y="109"/>
                    </a:lnTo>
                    <a:lnTo>
                      <a:pt x="62" y="98"/>
                    </a:lnTo>
                    <a:lnTo>
                      <a:pt x="60" y="92"/>
                    </a:lnTo>
                    <a:lnTo>
                      <a:pt x="55" y="88"/>
                    </a:lnTo>
                    <a:lnTo>
                      <a:pt x="53" y="87"/>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4F5369BE-6735-035F-5A64-FCB1F6188CA8}"/>
                  </a:ext>
                </a:extLst>
              </p:cNvPr>
              <p:cNvSpPr>
                <a:spLocks/>
              </p:cNvSpPr>
              <p:nvPr/>
            </p:nvSpPr>
            <p:spPr bwMode="auto">
              <a:xfrm>
                <a:off x="7645669" y="2981558"/>
                <a:ext cx="159792" cy="717664"/>
              </a:xfrm>
              <a:custGeom>
                <a:avLst/>
                <a:gdLst>
                  <a:gd name="T0" fmla="*/ 82 w 115"/>
                  <a:gd name="T1" fmla="*/ 506 h 512"/>
                  <a:gd name="T2" fmla="*/ 36 w 115"/>
                  <a:gd name="T3" fmla="*/ 512 h 512"/>
                  <a:gd name="T4" fmla="*/ 0 w 115"/>
                  <a:gd name="T5" fmla="*/ 225 h 512"/>
                  <a:gd name="T6" fmla="*/ 10 w 115"/>
                  <a:gd name="T7" fmla="*/ 0 h 512"/>
                  <a:gd name="T8" fmla="*/ 115 w 115"/>
                  <a:gd name="T9" fmla="*/ 13 h 512"/>
                  <a:gd name="T10" fmla="*/ 79 w 115"/>
                  <a:gd name="T11" fmla="*/ 225 h 512"/>
                  <a:gd name="T12" fmla="*/ 92 w 115"/>
                  <a:gd name="T13" fmla="*/ 311 h 512"/>
                  <a:gd name="T14" fmla="*/ 82 w 115"/>
                  <a:gd name="T15" fmla="*/ 506 h 5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12">
                    <a:moveTo>
                      <a:pt x="82" y="506"/>
                    </a:moveTo>
                    <a:lnTo>
                      <a:pt x="36" y="512"/>
                    </a:lnTo>
                    <a:lnTo>
                      <a:pt x="0" y="225"/>
                    </a:lnTo>
                    <a:lnTo>
                      <a:pt x="10" y="0"/>
                    </a:lnTo>
                    <a:lnTo>
                      <a:pt x="115" y="13"/>
                    </a:lnTo>
                    <a:lnTo>
                      <a:pt x="79" y="225"/>
                    </a:lnTo>
                    <a:lnTo>
                      <a:pt x="92" y="311"/>
                    </a:lnTo>
                    <a:lnTo>
                      <a:pt x="82" y="506"/>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41">
                <a:extLst>
                  <a:ext uri="{FF2B5EF4-FFF2-40B4-BE49-F238E27FC236}">
                    <a16:creationId xmlns:a16="http://schemas.microsoft.com/office/drawing/2014/main" id="{BC60CAB6-5186-8DEA-06E3-22B0CD814B67}"/>
                  </a:ext>
                </a:extLst>
              </p:cNvPr>
              <p:cNvSpPr>
                <a:spLocks/>
              </p:cNvSpPr>
              <p:nvPr/>
            </p:nvSpPr>
            <p:spPr bwMode="auto">
              <a:xfrm>
                <a:off x="8178311" y="2981558"/>
                <a:ext cx="162596" cy="717664"/>
              </a:xfrm>
              <a:custGeom>
                <a:avLst/>
                <a:gdLst>
                  <a:gd name="T0" fmla="*/ 34 w 114"/>
                  <a:gd name="T1" fmla="*/ 506 h 512"/>
                  <a:gd name="T2" fmla="*/ 79 w 114"/>
                  <a:gd name="T3" fmla="*/ 512 h 512"/>
                  <a:gd name="T4" fmla="*/ 114 w 114"/>
                  <a:gd name="T5" fmla="*/ 225 h 512"/>
                  <a:gd name="T6" fmla="*/ 104 w 114"/>
                  <a:gd name="T7" fmla="*/ 0 h 512"/>
                  <a:gd name="T8" fmla="*/ 0 w 114"/>
                  <a:gd name="T9" fmla="*/ 13 h 512"/>
                  <a:gd name="T10" fmla="*/ 36 w 114"/>
                  <a:gd name="T11" fmla="*/ 225 h 512"/>
                  <a:gd name="T12" fmla="*/ 22 w 114"/>
                  <a:gd name="T13" fmla="*/ 311 h 512"/>
                  <a:gd name="T14" fmla="*/ 34 w 114"/>
                  <a:gd name="T15" fmla="*/ 506 h 5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12">
                    <a:moveTo>
                      <a:pt x="34" y="506"/>
                    </a:moveTo>
                    <a:lnTo>
                      <a:pt x="79" y="512"/>
                    </a:lnTo>
                    <a:lnTo>
                      <a:pt x="114" y="225"/>
                    </a:lnTo>
                    <a:lnTo>
                      <a:pt x="104" y="0"/>
                    </a:lnTo>
                    <a:lnTo>
                      <a:pt x="0" y="13"/>
                    </a:lnTo>
                    <a:lnTo>
                      <a:pt x="36" y="225"/>
                    </a:lnTo>
                    <a:lnTo>
                      <a:pt x="22" y="311"/>
                    </a:lnTo>
                    <a:lnTo>
                      <a:pt x="34" y="506"/>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8208E068-A2AE-B3E0-580A-D40590BAAD98}"/>
                  </a:ext>
                </a:extLst>
              </p:cNvPr>
              <p:cNvSpPr>
                <a:spLocks/>
              </p:cNvSpPr>
              <p:nvPr/>
            </p:nvSpPr>
            <p:spPr bwMode="auto">
              <a:xfrm>
                <a:off x="7659686" y="2846996"/>
                <a:ext cx="299961" cy="843816"/>
              </a:xfrm>
              <a:custGeom>
                <a:avLst/>
                <a:gdLst>
                  <a:gd name="T0" fmla="*/ 214 w 214"/>
                  <a:gd name="T1" fmla="*/ 601 h 602"/>
                  <a:gd name="T2" fmla="*/ 214 w 214"/>
                  <a:gd name="T3" fmla="*/ 311 h 602"/>
                  <a:gd name="T4" fmla="*/ 151 w 214"/>
                  <a:gd name="T5" fmla="*/ 0 h 602"/>
                  <a:gd name="T6" fmla="*/ 58 w 214"/>
                  <a:gd name="T7" fmla="*/ 34 h 602"/>
                  <a:gd name="T8" fmla="*/ 38 w 214"/>
                  <a:gd name="T9" fmla="*/ 41 h 602"/>
                  <a:gd name="T10" fmla="*/ 23 w 214"/>
                  <a:gd name="T11" fmla="*/ 52 h 602"/>
                  <a:gd name="T12" fmla="*/ 10 w 214"/>
                  <a:gd name="T13" fmla="*/ 66 h 602"/>
                  <a:gd name="T14" fmla="*/ 3 w 214"/>
                  <a:gd name="T15" fmla="*/ 84 h 602"/>
                  <a:gd name="T16" fmla="*/ 0 w 214"/>
                  <a:gd name="T17" fmla="*/ 104 h 602"/>
                  <a:gd name="T18" fmla="*/ 0 w 214"/>
                  <a:gd name="T19" fmla="*/ 158 h 602"/>
                  <a:gd name="T20" fmla="*/ 81 w 214"/>
                  <a:gd name="T21" fmla="*/ 158 h 602"/>
                  <a:gd name="T22" fmla="*/ 91 w 214"/>
                  <a:gd name="T23" fmla="*/ 397 h 602"/>
                  <a:gd name="T24" fmla="*/ 72 w 214"/>
                  <a:gd name="T25" fmla="*/ 602 h 602"/>
                  <a:gd name="T26" fmla="*/ 214 w 214"/>
                  <a:gd name="T27" fmla="*/ 6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02">
                    <a:moveTo>
                      <a:pt x="214" y="601"/>
                    </a:moveTo>
                    <a:lnTo>
                      <a:pt x="214" y="311"/>
                    </a:lnTo>
                    <a:lnTo>
                      <a:pt x="151" y="0"/>
                    </a:lnTo>
                    <a:lnTo>
                      <a:pt x="58" y="34"/>
                    </a:lnTo>
                    <a:lnTo>
                      <a:pt x="38" y="41"/>
                    </a:lnTo>
                    <a:lnTo>
                      <a:pt x="23" y="52"/>
                    </a:lnTo>
                    <a:lnTo>
                      <a:pt x="10" y="66"/>
                    </a:lnTo>
                    <a:lnTo>
                      <a:pt x="3" y="84"/>
                    </a:lnTo>
                    <a:lnTo>
                      <a:pt x="0" y="104"/>
                    </a:lnTo>
                    <a:lnTo>
                      <a:pt x="0" y="158"/>
                    </a:lnTo>
                    <a:lnTo>
                      <a:pt x="81" y="158"/>
                    </a:lnTo>
                    <a:lnTo>
                      <a:pt x="91" y="397"/>
                    </a:lnTo>
                    <a:lnTo>
                      <a:pt x="72" y="602"/>
                    </a:lnTo>
                    <a:lnTo>
                      <a:pt x="214" y="601"/>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135419BF-78A1-86F9-657E-05449F63C1F6}"/>
                  </a:ext>
                </a:extLst>
              </p:cNvPr>
              <p:cNvSpPr>
                <a:spLocks/>
              </p:cNvSpPr>
              <p:nvPr/>
            </p:nvSpPr>
            <p:spPr bwMode="auto">
              <a:xfrm>
                <a:off x="7802658" y="2841389"/>
                <a:ext cx="156989" cy="440130"/>
              </a:xfrm>
              <a:custGeom>
                <a:avLst/>
                <a:gdLst>
                  <a:gd name="T0" fmla="*/ 112 w 112"/>
                  <a:gd name="T1" fmla="*/ 314 h 314"/>
                  <a:gd name="T2" fmla="*/ 58 w 112"/>
                  <a:gd name="T3" fmla="*/ 0 h 314"/>
                  <a:gd name="T4" fmla="*/ 0 w 112"/>
                  <a:gd name="T5" fmla="*/ 21 h 314"/>
                  <a:gd name="T6" fmla="*/ 112 w 112"/>
                  <a:gd name="T7" fmla="*/ 314 h 314"/>
                </a:gdLst>
                <a:ahLst/>
                <a:cxnLst>
                  <a:cxn ang="0">
                    <a:pos x="T0" y="T1"/>
                  </a:cxn>
                  <a:cxn ang="0">
                    <a:pos x="T2" y="T3"/>
                  </a:cxn>
                  <a:cxn ang="0">
                    <a:pos x="T4" y="T5"/>
                  </a:cxn>
                  <a:cxn ang="0">
                    <a:pos x="T6" y="T7"/>
                  </a:cxn>
                </a:cxnLst>
                <a:rect l="0" t="0" r="r" b="b"/>
                <a:pathLst>
                  <a:path w="112" h="314">
                    <a:moveTo>
                      <a:pt x="112" y="314"/>
                    </a:moveTo>
                    <a:lnTo>
                      <a:pt x="58" y="0"/>
                    </a:lnTo>
                    <a:lnTo>
                      <a:pt x="0" y="21"/>
                    </a:lnTo>
                    <a:lnTo>
                      <a:pt x="112" y="314"/>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44">
                <a:extLst>
                  <a:ext uri="{FF2B5EF4-FFF2-40B4-BE49-F238E27FC236}">
                    <a16:creationId xmlns:a16="http://schemas.microsoft.com/office/drawing/2014/main" id="{26F60425-F8E3-2B65-E65C-C14C0C7DF55A}"/>
                  </a:ext>
                </a:extLst>
              </p:cNvPr>
              <p:cNvSpPr>
                <a:spLocks/>
              </p:cNvSpPr>
              <p:nvPr/>
            </p:nvSpPr>
            <p:spPr bwMode="auto">
              <a:xfrm>
                <a:off x="8026928" y="2846996"/>
                <a:ext cx="299961" cy="843816"/>
              </a:xfrm>
              <a:custGeom>
                <a:avLst/>
                <a:gdLst>
                  <a:gd name="T0" fmla="*/ 0 w 213"/>
                  <a:gd name="T1" fmla="*/ 601 h 602"/>
                  <a:gd name="T2" fmla="*/ 0 w 213"/>
                  <a:gd name="T3" fmla="*/ 311 h 602"/>
                  <a:gd name="T4" fmla="*/ 62 w 213"/>
                  <a:gd name="T5" fmla="*/ 0 h 602"/>
                  <a:gd name="T6" fmla="*/ 157 w 213"/>
                  <a:gd name="T7" fmla="*/ 34 h 602"/>
                  <a:gd name="T8" fmla="*/ 175 w 213"/>
                  <a:gd name="T9" fmla="*/ 41 h 602"/>
                  <a:gd name="T10" fmla="*/ 191 w 213"/>
                  <a:gd name="T11" fmla="*/ 52 h 602"/>
                  <a:gd name="T12" fmla="*/ 203 w 213"/>
                  <a:gd name="T13" fmla="*/ 66 h 602"/>
                  <a:gd name="T14" fmla="*/ 210 w 213"/>
                  <a:gd name="T15" fmla="*/ 84 h 602"/>
                  <a:gd name="T16" fmla="*/ 213 w 213"/>
                  <a:gd name="T17" fmla="*/ 104 h 602"/>
                  <a:gd name="T18" fmla="*/ 213 w 213"/>
                  <a:gd name="T19" fmla="*/ 158 h 602"/>
                  <a:gd name="T20" fmla="*/ 134 w 213"/>
                  <a:gd name="T21" fmla="*/ 158 h 602"/>
                  <a:gd name="T22" fmla="*/ 123 w 213"/>
                  <a:gd name="T23" fmla="*/ 397 h 602"/>
                  <a:gd name="T24" fmla="*/ 143 w 213"/>
                  <a:gd name="T25" fmla="*/ 602 h 602"/>
                  <a:gd name="T26" fmla="*/ 0 w 213"/>
                  <a:gd name="T27" fmla="*/ 6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602">
                    <a:moveTo>
                      <a:pt x="0" y="601"/>
                    </a:moveTo>
                    <a:lnTo>
                      <a:pt x="0" y="311"/>
                    </a:lnTo>
                    <a:lnTo>
                      <a:pt x="62" y="0"/>
                    </a:lnTo>
                    <a:lnTo>
                      <a:pt x="157" y="34"/>
                    </a:lnTo>
                    <a:lnTo>
                      <a:pt x="175" y="41"/>
                    </a:lnTo>
                    <a:lnTo>
                      <a:pt x="191" y="52"/>
                    </a:lnTo>
                    <a:lnTo>
                      <a:pt x="203" y="66"/>
                    </a:lnTo>
                    <a:lnTo>
                      <a:pt x="210" y="84"/>
                    </a:lnTo>
                    <a:lnTo>
                      <a:pt x="213" y="104"/>
                    </a:lnTo>
                    <a:lnTo>
                      <a:pt x="213" y="158"/>
                    </a:lnTo>
                    <a:lnTo>
                      <a:pt x="134" y="158"/>
                    </a:lnTo>
                    <a:lnTo>
                      <a:pt x="123" y="397"/>
                    </a:lnTo>
                    <a:lnTo>
                      <a:pt x="143" y="602"/>
                    </a:lnTo>
                    <a:lnTo>
                      <a:pt x="0" y="601"/>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45">
                <a:extLst>
                  <a:ext uri="{FF2B5EF4-FFF2-40B4-BE49-F238E27FC236}">
                    <a16:creationId xmlns:a16="http://schemas.microsoft.com/office/drawing/2014/main" id="{5B057E35-540A-5B87-AECE-054144A58816}"/>
                  </a:ext>
                </a:extLst>
              </p:cNvPr>
              <p:cNvSpPr>
                <a:spLocks/>
              </p:cNvSpPr>
              <p:nvPr/>
            </p:nvSpPr>
            <p:spPr bwMode="auto">
              <a:xfrm>
                <a:off x="8026928" y="2844192"/>
                <a:ext cx="156989" cy="437326"/>
              </a:xfrm>
              <a:custGeom>
                <a:avLst/>
                <a:gdLst>
                  <a:gd name="T0" fmla="*/ 0 w 111"/>
                  <a:gd name="T1" fmla="*/ 313 h 313"/>
                  <a:gd name="T2" fmla="*/ 55 w 111"/>
                  <a:gd name="T3" fmla="*/ 0 h 313"/>
                  <a:gd name="T4" fmla="*/ 111 w 111"/>
                  <a:gd name="T5" fmla="*/ 20 h 313"/>
                  <a:gd name="T6" fmla="*/ 0 w 111"/>
                  <a:gd name="T7" fmla="*/ 313 h 313"/>
                </a:gdLst>
                <a:ahLst/>
                <a:cxnLst>
                  <a:cxn ang="0">
                    <a:pos x="T0" y="T1"/>
                  </a:cxn>
                  <a:cxn ang="0">
                    <a:pos x="T2" y="T3"/>
                  </a:cxn>
                  <a:cxn ang="0">
                    <a:pos x="T4" y="T5"/>
                  </a:cxn>
                  <a:cxn ang="0">
                    <a:pos x="T6" y="T7"/>
                  </a:cxn>
                </a:cxnLst>
                <a:rect l="0" t="0" r="r" b="b"/>
                <a:pathLst>
                  <a:path w="111" h="313">
                    <a:moveTo>
                      <a:pt x="0" y="313"/>
                    </a:moveTo>
                    <a:lnTo>
                      <a:pt x="55" y="0"/>
                    </a:lnTo>
                    <a:lnTo>
                      <a:pt x="111" y="20"/>
                    </a:lnTo>
                    <a:lnTo>
                      <a:pt x="0" y="3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6">
                <a:extLst>
                  <a:ext uri="{FF2B5EF4-FFF2-40B4-BE49-F238E27FC236}">
                    <a16:creationId xmlns:a16="http://schemas.microsoft.com/office/drawing/2014/main" id="{BF5A2D1D-8161-B9C0-542F-829DAFFCC0DB}"/>
                  </a:ext>
                </a:extLst>
              </p:cNvPr>
              <p:cNvSpPr>
                <a:spLocks/>
              </p:cNvSpPr>
              <p:nvPr/>
            </p:nvSpPr>
            <p:spPr bwMode="auto">
              <a:xfrm>
                <a:off x="7993288" y="2415276"/>
                <a:ext cx="142972" cy="291551"/>
              </a:xfrm>
              <a:custGeom>
                <a:avLst/>
                <a:gdLst>
                  <a:gd name="T0" fmla="*/ 28 w 103"/>
                  <a:gd name="T1" fmla="*/ 0 h 208"/>
                  <a:gd name="T2" fmla="*/ 12 w 103"/>
                  <a:gd name="T3" fmla="*/ 0 h 208"/>
                  <a:gd name="T4" fmla="*/ 3 w 103"/>
                  <a:gd name="T5" fmla="*/ 0 h 208"/>
                  <a:gd name="T6" fmla="*/ 0 w 103"/>
                  <a:gd name="T7" fmla="*/ 0 h 208"/>
                  <a:gd name="T8" fmla="*/ 0 w 103"/>
                  <a:gd name="T9" fmla="*/ 208 h 208"/>
                  <a:gd name="T10" fmla="*/ 15 w 103"/>
                  <a:gd name="T11" fmla="*/ 208 h 208"/>
                  <a:gd name="T12" fmla="*/ 39 w 103"/>
                  <a:gd name="T13" fmla="*/ 204 h 208"/>
                  <a:gd name="T14" fmla="*/ 59 w 103"/>
                  <a:gd name="T15" fmla="*/ 194 h 208"/>
                  <a:gd name="T16" fmla="*/ 78 w 103"/>
                  <a:gd name="T17" fmla="*/ 177 h 208"/>
                  <a:gd name="T18" fmla="*/ 92 w 103"/>
                  <a:gd name="T19" fmla="*/ 156 h 208"/>
                  <a:gd name="T20" fmla="*/ 100 w 103"/>
                  <a:gd name="T21" fmla="*/ 132 h 208"/>
                  <a:gd name="T22" fmla="*/ 103 w 103"/>
                  <a:gd name="T23" fmla="*/ 105 h 208"/>
                  <a:gd name="T24" fmla="*/ 103 w 103"/>
                  <a:gd name="T25" fmla="*/ 102 h 208"/>
                  <a:gd name="T26" fmla="*/ 99 w 103"/>
                  <a:gd name="T27" fmla="*/ 73 h 208"/>
                  <a:gd name="T28" fmla="*/ 89 w 103"/>
                  <a:gd name="T29" fmla="*/ 46 h 208"/>
                  <a:gd name="T30" fmla="*/ 73 w 103"/>
                  <a:gd name="T31" fmla="*/ 24 h 208"/>
                  <a:gd name="T32" fmla="*/ 52 w 103"/>
                  <a:gd name="T33" fmla="*/ 9 h 208"/>
                  <a:gd name="T34" fmla="*/ 28 w 103"/>
                  <a:gd name="T3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08">
                    <a:moveTo>
                      <a:pt x="28" y="0"/>
                    </a:moveTo>
                    <a:lnTo>
                      <a:pt x="12" y="0"/>
                    </a:lnTo>
                    <a:lnTo>
                      <a:pt x="3" y="0"/>
                    </a:lnTo>
                    <a:lnTo>
                      <a:pt x="0" y="0"/>
                    </a:lnTo>
                    <a:lnTo>
                      <a:pt x="0" y="208"/>
                    </a:lnTo>
                    <a:lnTo>
                      <a:pt x="15" y="208"/>
                    </a:lnTo>
                    <a:lnTo>
                      <a:pt x="39" y="204"/>
                    </a:lnTo>
                    <a:lnTo>
                      <a:pt x="59" y="194"/>
                    </a:lnTo>
                    <a:lnTo>
                      <a:pt x="78" y="177"/>
                    </a:lnTo>
                    <a:lnTo>
                      <a:pt x="92" y="156"/>
                    </a:lnTo>
                    <a:lnTo>
                      <a:pt x="100" y="132"/>
                    </a:lnTo>
                    <a:lnTo>
                      <a:pt x="103" y="105"/>
                    </a:lnTo>
                    <a:lnTo>
                      <a:pt x="103" y="102"/>
                    </a:lnTo>
                    <a:lnTo>
                      <a:pt x="99" y="73"/>
                    </a:lnTo>
                    <a:lnTo>
                      <a:pt x="89" y="46"/>
                    </a:lnTo>
                    <a:lnTo>
                      <a:pt x="73" y="24"/>
                    </a:lnTo>
                    <a:lnTo>
                      <a:pt x="52" y="9"/>
                    </a:lnTo>
                    <a:lnTo>
                      <a:pt x="28" y="0"/>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47">
                <a:extLst>
                  <a:ext uri="{FF2B5EF4-FFF2-40B4-BE49-F238E27FC236}">
                    <a16:creationId xmlns:a16="http://schemas.microsoft.com/office/drawing/2014/main" id="{1B874CFB-1656-51D8-1F63-2C21C1C2DC0D}"/>
                  </a:ext>
                </a:extLst>
              </p:cNvPr>
              <p:cNvSpPr>
                <a:spLocks/>
              </p:cNvSpPr>
              <p:nvPr/>
            </p:nvSpPr>
            <p:spPr bwMode="auto">
              <a:xfrm>
                <a:off x="7847512" y="2415276"/>
                <a:ext cx="145776" cy="291551"/>
              </a:xfrm>
              <a:custGeom>
                <a:avLst/>
                <a:gdLst>
                  <a:gd name="T0" fmla="*/ 74 w 103"/>
                  <a:gd name="T1" fmla="*/ 0 h 208"/>
                  <a:gd name="T2" fmla="*/ 89 w 103"/>
                  <a:gd name="T3" fmla="*/ 0 h 208"/>
                  <a:gd name="T4" fmla="*/ 99 w 103"/>
                  <a:gd name="T5" fmla="*/ 0 h 208"/>
                  <a:gd name="T6" fmla="*/ 103 w 103"/>
                  <a:gd name="T7" fmla="*/ 0 h 208"/>
                  <a:gd name="T8" fmla="*/ 103 w 103"/>
                  <a:gd name="T9" fmla="*/ 208 h 208"/>
                  <a:gd name="T10" fmla="*/ 87 w 103"/>
                  <a:gd name="T11" fmla="*/ 208 h 208"/>
                  <a:gd name="T12" fmla="*/ 63 w 103"/>
                  <a:gd name="T13" fmla="*/ 204 h 208"/>
                  <a:gd name="T14" fmla="*/ 42 w 103"/>
                  <a:gd name="T15" fmla="*/ 194 h 208"/>
                  <a:gd name="T16" fmla="*/ 25 w 103"/>
                  <a:gd name="T17" fmla="*/ 177 h 208"/>
                  <a:gd name="T18" fmla="*/ 11 w 103"/>
                  <a:gd name="T19" fmla="*/ 156 h 208"/>
                  <a:gd name="T20" fmla="*/ 2 w 103"/>
                  <a:gd name="T21" fmla="*/ 132 h 208"/>
                  <a:gd name="T22" fmla="*/ 0 w 103"/>
                  <a:gd name="T23" fmla="*/ 105 h 208"/>
                  <a:gd name="T24" fmla="*/ 0 w 103"/>
                  <a:gd name="T25" fmla="*/ 102 h 208"/>
                  <a:gd name="T26" fmla="*/ 2 w 103"/>
                  <a:gd name="T27" fmla="*/ 73 h 208"/>
                  <a:gd name="T28" fmla="*/ 14 w 103"/>
                  <a:gd name="T29" fmla="*/ 46 h 208"/>
                  <a:gd name="T30" fmla="*/ 29 w 103"/>
                  <a:gd name="T31" fmla="*/ 24 h 208"/>
                  <a:gd name="T32" fmla="*/ 50 w 103"/>
                  <a:gd name="T33" fmla="*/ 9 h 208"/>
                  <a:gd name="T34" fmla="*/ 74 w 103"/>
                  <a:gd name="T3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08">
                    <a:moveTo>
                      <a:pt x="74" y="0"/>
                    </a:moveTo>
                    <a:lnTo>
                      <a:pt x="89" y="0"/>
                    </a:lnTo>
                    <a:lnTo>
                      <a:pt x="99" y="0"/>
                    </a:lnTo>
                    <a:lnTo>
                      <a:pt x="103" y="0"/>
                    </a:lnTo>
                    <a:lnTo>
                      <a:pt x="103" y="208"/>
                    </a:lnTo>
                    <a:lnTo>
                      <a:pt x="87" y="208"/>
                    </a:lnTo>
                    <a:lnTo>
                      <a:pt x="63" y="204"/>
                    </a:lnTo>
                    <a:lnTo>
                      <a:pt x="42" y="194"/>
                    </a:lnTo>
                    <a:lnTo>
                      <a:pt x="25" y="177"/>
                    </a:lnTo>
                    <a:lnTo>
                      <a:pt x="11" y="156"/>
                    </a:lnTo>
                    <a:lnTo>
                      <a:pt x="2" y="132"/>
                    </a:lnTo>
                    <a:lnTo>
                      <a:pt x="0" y="105"/>
                    </a:lnTo>
                    <a:lnTo>
                      <a:pt x="0" y="102"/>
                    </a:lnTo>
                    <a:lnTo>
                      <a:pt x="2" y="73"/>
                    </a:lnTo>
                    <a:lnTo>
                      <a:pt x="14" y="46"/>
                    </a:lnTo>
                    <a:lnTo>
                      <a:pt x="29" y="24"/>
                    </a:lnTo>
                    <a:lnTo>
                      <a:pt x="50" y="9"/>
                    </a:lnTo>
                    <a:lnTo>
                      <a:pt x="74" y="0"/>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8">
                <a:extLst>
                  <a:ext uri="{FF2B5EF4-FFF2-40B4-BE49-F238E27FC236}">
                    <a16:creationId xmlns:a16="http://schemas.microsoft.com/office/drawing/2014/main" id="{0B32B0A3-91DB-7139-5DEE-852F8174417A}"/>
                  </a:ext>
                </a:extLst>
              </p:cNvPr>
              <p:cNvSpPr>
                <a:spLocks/>
              </p:cNvSpPr>
              <p:nvPr/>
            </p:nvSpPr>
            <p:spPr bwMode="auto">
              <a:xfrm>
                <a:off x="7844709" y="2605906"/>
                <a:ext cx="28034" cy="86905"/>
              </a:xfrm>
              <a:custGeom>
                <a:avLst/>
                <a:gdLst>
                  <a:gd name="T0" fmla="*/ 10 w 19"/>
                  <a:gd name="T1" fmla="*/ 62 h 62"/>
                  <a:gd name="T2" fmla="*/ 5 w 19"/>
                  <a:gd name="T3" fmla="*/ 61 h 62"/>
                  <a:gd name="T4" fmla="*/ 3 w 19"/>
                  <a:gd name="T5" fmla="*/ 60 h 62"/>
                  <a:gd name="T6" fmla="*/ 0 w 19"/>
                  <a:gd name="T7" fmla="*/ 57 h 62"/>
                  <a:gd name="T8" fmla="*/ 0 w 19"/>
                  <a:gd name="T9" fmla="*/ 52 h 62"/>
                  <a:gd name="T10" fmla="*/ 0 w 19"/>
                  <a:gd name="T11" fmla="*/ 10 h 62"/>
                  <a:gd name="T12" fmla="*/ 0 w 19"/>
                  <a:gd name="T13" fmla="*/ 6 h 62"/>
                  <a:gd name="T14" fmla="*/ 3 w 19"/>
                  <a:gd name="T15" fmla="*/ 3 h 62"/>
                  <a:gd name="T16" fmla="*/ 5 w 19"/>
                  <a:gd name="T17" fmla="*/ 0 h 62"/>
                  <a:gd name="T18" fmla="*/ 10 w 19"/>
                  <a:gd name="T19" fmla="*/ 0 h 62"/>
                  <a:gd name="T20" fmla="*/ 14 w 19"/>
                  <a:gd name="T21" fmla="*/ 0 h 62"/>
                  <a:gd name="T22" fmla="*/ 17 w 19"/>
                  <a:gd name="T23" fmla="*/ 3 h 62"/>
                  <a:gd name="T24" fmla="*/ 18 w 19"/>
                  <a:gd name="T25" fmla="*/ 6 h 62"/>
                  <a:gd name="T26" fmla="*/ 19 w 19"/>
                  <a:gd name="T27" fmla="*/ 10 h 62"/>
                  <a:gd name="T28" fmla="*/ 19 w 19"/>
                  <a:gd name="T29" fmla="*/ 52 h 62"/>
                  <a:gd name="T30" fmla="*/ 18 w 19"/>
                  <a:gd name="T31" fmla="*/ 57 h 62"/>
                  <a:gd name="T32" fmla="*/ 17 w 19"/>
                  <a:gd name="T33" fmla="*/ 60 h 62"/>
                  <a:gd name="T34" fmla="*/ 14 w 19"/>
                  <a:gd name="T35" fmla="*/ 61 h 62"/>
                  <a:gd name="T36" fmla="*/ 10 w 19"/>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62">
                    <a:moveTo>
                      <a:pt x="10" y="62"/>
                    </a:moveTo>
                    <a:lnTo>
                      <a:pt x="5" y="61"/>
                    </a:lnTo>
                    <a:lnTo>
                      <a:pt x="3" y="60"/>
                    </a:lnTo>
                    <a:lnTo>
                      <a:pt x="0" y="57"/>
                    </a:lnTo>
                    <a:lnTo>
                      <a:pt x="0" y="52"/>
                    </a:lnTo>
                    <a:lnTo>
                      <a:pt x="0" y="10"/>
                    </a:lnTo>
                    <a:lnTo>
                      <a:pt x="0" y="6"/>
                    </a:lnTo>
                    <a:lnTo>
                      <a:pt x="3" y="3"/>
                    </a:lnTo>
                    <a:lnTo>
                      <a:pt x="5" y="0"/>
                    </a:lnTo>
                    <a:lnTo>
                      <a:pt x="10" y="0"/>
                    </a:lnTo>
                    <a:lnTo>
                      <a:pt x="14" y="0"/>
                    </a:lnTo>
                    <a:lnTo>
                      <a:pt x="17" y="3"/>
                    </a:lnTo>
                    <a:lnTo>
                      <a:pt x="18" y="6"/>
                    </a:lnTo>
                    <a:lnTo>
                      <a:pt x="19" y="10"/>
                    </a:lnTo>
                    <a:lnTo>
                      <a:pt x="19" y="52"/>
                    </a:lnTo>
                    <a:lnTo>
                      <a:pt x="18" y="57"/>
                    </a:lnTo>
                    <a:lnTo>
                      <a:pt x="17" y="60"/>
                    </a:lnTo>
                    <a:lnTo>
                      <a:pt x="14" y="61"/>
                    </a:lnTo>
                    <a:lnTo>
                      <a:pt x="10" y="62"/>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49">
                <a:extLst>
                  <a:ext uri="{FF2B5EF4-FFF2-40B4-BE49-F238E27FC236}">
                    <a16:creationId xmlns:a16="http://schemas.microsoft.com/office/drawing/2014/main" id="{D1D43948-0349-912F-AE3C-99535FEB28EC}"/>
                  </a:ext>
                </a:extLst>
              </p:cNvPr>
              <p:cNvSpPr>
                <a:spLocks/>
              </p:cNvSpPr>
              <p:nvPr/>
            </p:nvSpPr>
            <p:spPr bwMode="auto">
              <a:xfrm>
                <a:off x="8113833" y="2605906"/>
                <a:ext cx="28034" cy="86905"/>
              </a:xfrm>
              <a:custGeom>
                <a:avLst/>
                <a:gdLst>
                  <a:gd name="T0" fmla="*/ 10 w 20"/>
                  <a:gd name="T1" fmla="*/ 62 h 62"/>
                  <a:gd name="T2" fmla="*/ 6 w 20"/>
                  <a:gd name="T3" fmla="*/ 61 h 62"/>
                  <a:gd name="T4" fmla="*/ 3 w 20"/>
                  <a:gd name="T5" fmla="*/ 60 h 62"/>
                  <a:gd name="T6" fmla="*/ 0 w 20"/>
                  <a:gd name="T7" fmla="*/ 57 h 62"/>
                  <a:gd name="T8" fmla="*/ 0 w 20"/>
                  <a:gd name="T9" fmla="*/ 52 h 62"/>
                  <a:gd name="T10" fmla="*/ 0 w 20"/>
                  <a:gd name="T11" fmla="*/ 10 h 62"/>
                  <a:gd name="T12" fmla="*/ 0 w 20"/>
                  <a:gd name="T13" fmla="*/ 6 h 62"/>
                  <a:gd name="T14" fmla="*/ 3 w 20"/>
                  <a:gd name="T15" fmla="*/ 3 h 62"/>
                  <a:gd name="T16" fmla="*/ 6 w 20"/>
                  <a:gd name="T17" fmla="*/ 0 h 62"/>
                  <a:gd name="T18" fmla="*/ 10 w 20"/>
                  <a:gd name="T19" fmla="*/ 0 h 62"/>
                  <a:gd name="T20" fmla="*/ 14 w 20"/>
                  <a:gd name="T21" fmla="*/ 0 h 62"/>
                  <a:gd name="T22" fmla="*/ 17 w 20"/>
                  <a:gd name="T23" fmla="*/ 3 h 62"/>
                  <a:gd name="T24" fmla="*/ 20 w 20"/>
                  <a:gd name="T25" fmla="*/ 6 h 62"/>
                  <a:gd name="T26" fmla="*/ 20 w 20"/>
                  <a:gd name="T27" fmla="*/ 10 h 62"/>
                  <a:gd name="T28" fmla="*/ 20 w 20"/>
                  <a:gd name="T29" fmla="*/ 52 h 62"/>
                  <a:gd name="T30" fmla="*/ 20 w 20"/>
                  <a:gd name="T31" fmla="*/ 57 h 62"/>
                  <a:gd name="T32" fmla="*/ 17 w 20"/>
                  <a:gd name="T33" fmla="*/ 60 h 62"/>
                  <a:gd name="T34" fmla="*/ 14 w 20"/>
                  <a:gd name="T35" fmla="*/ 61 h 62"/>
                  <a:gd name="T36" fmla="*/ 10 w 20"/>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2">
                    <a:moveTo>
                      <a:pt x="10" y="62"/>
                    </a:moveTo>
                    <a:lnTo>
                      <a:pt x="6" y="61"/>
                    </a:lnTo>
                    <a:lnTo>
                      <a:pt x="3" y="60"/>
                    </a:lnTo>
                    <a:lnTo>
                      <a:pt x="0" y="57"/>
                    </a:lnTo>
                    <a:lnTo>
                      <a:pt x="0" y="52"/>
                    </a:lnTo>
                    <a:lnTo>
                      <a:pt x="0" y="10"/>
                    </a:lnTo>
                    <a:lnTo>
                      <a:pt x="0" y="6"/>
                    </a:lnTo>
                    <a:lnTo>
                      <a:pt x="3" y="3"/>
                    </a:lnTo>
                    <a:lnTo>
                      <a:pt x="6" y="0"/>
                    </a:lnTo>
                    <a:lnTo>
                      <a:pt x="10" y="0"/>
                    </a:lnTo>
                    <a:lnTo>
                      <a:pt x="14" y="0"/>
                    </a:lnTo>
                    <a:lnTo>
                      <a:pt x="17" y="3"/>
                    </a:lnTo>
                    <a:lnTo>
                      <a:pt x="20" y="6"/>
                    </a:lnTo>
                    <a:lnTo>
                      <a:pt x="20" y="10"/>
                    </a:lnTo>
                    <a:lnTo>
                      <a:pt x="20" y="52"/>
                    </a:lnTo>
                    <a:lnTo>
                      <a:pt x="20" y="57"/>
                    </a:lnTo>
                    <a:lnTo>
                      <a:pt x="17" y="60"/>
                    </a:lnTo>
                    <a:lnTo>
                      <a:pt x="14" y="61"/>
                    </a:lnTo>
                    <a:lnTo>
                      <a:pt x="10" y="62"/>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0">
                <a:extLst>
                  <a:ext uri="{FF2B5EF4-FFF2-40B4-BE49-F238E27FC236}">
                    <a16:creationId xmlns:a16="http://schemas.microsoft.com/office/drawing/2014/main" id="{2E3BBC52-2C24-ADAE-87AA-F78185C09D9F}"/>
                  </a:ext>
                </a:extLst>
              </p:cNvPr>
              <p:cNvSpPr>
                <a:spLocks/>
              </p:cNvSpPr>
              <p:nvPr/>
            </p:nvSpPr>
            <p:spPr bwMode="auto">
              <a:xfrm>
                <a:off x="7864333" y="2471344"/>
                <a:ext cx="257911" cy="353225"/>
              </a:xfrm>
              <a:custGeom>
                <a:avLst/>
                <a:gdLst>
                  <a:gd name="T0" fmla="*/ 121 w 184"/>
                  <a:gd name="T1" fmla="*/ 0 h 252"/>
                  <a:gd name="T2" fmla="*/ 62 w 184"/>
                  <a:gd name="T3" fmla="*/ 0 h 252"/>
                  <a:gd name="T4" fmla="*/ 44 w 184"/>
                  <a:gd name="T5" fmla="*/ 5 h 252"/>
                  <a:gd name="T6" fmla="*/ 27 w 184"/>
                  <a:gd name="T7" fmla="*/ 13 h 252"/>
                  <a:gd name="T8" fmla="*/ 14 w 184"/>
                  <a:gd name="T9" fmla="*/ 29 h 252"/>
                  <a:gd name="T10" fmla="*/ 4 w 184"/>
                  <a:gd name="T11" fmla="*/ 47 h 252"/>
                  <a:gd name="T12" fmla="*/ 0 w 184"/>
                  <a:gd name="T13" fmla="*/ 68 h 252"/>
                  <a:gd name="T14" fmla="*/ 0 w 184"/>
                  <a:gd name="T15" fmla="*/ 172 h 252"/>
                  <a:gd name="T16" fmla="*/ 3 w 184"/>
                  <a:gd name="T17" fmla="*/ 186 h 252"/>
                  <a:gd name="T18" fmla="*/ 11 w 184"/>
                  <a:gd name="T19" fmla="*/ 198 h 252"/>
                  <a:gd name="T20" fmla="*/ 21 w 184"/>
                  <a:gd name="T21" fmla="*/ 210 h 252"/>
                  <a:gd name="T22" fmla="*/ 32 w 184"/>
                  <a:gd name="T23" fmla="*/ 221 h 252"/>
                  <a:gd name="T24" fmla="*/ 52 w 184"/>
                  <a:gd name="T25" fmla="*/ 238 h 252"/>
                  <a:gd name="T26" fmla="*/ 71 w 184"/>
                  <a:gd name="T27" fmla="*/ 248 h 252"/>
                  <a:gd name="T28" fmla="*/ 90 w 184"/>
                  <a:gd name="T29" fmla="*/ 252 h 252"/>
                  <a:gd name="T30" fmla="*/ 93 w 184"/>
                  <a:gd name="T31" fmla="*/ 252 h 252"/>
                  <a:gd name="T32" fmla="*/ 113 w 184"/>
                  <a:gd name="T33" fmla="*/ 248 h 252"/>
                  <a:gd name="T34" fmla="*/ 131 w 184"/>
                  <a:gd name="T35" fmla="*/ 238 h 252"/>
                  <a:gd name="T36" fmla="*/ 150 w 184"/>
                  <a:gd name="T37" fmla="*/ 221 h 252"/>
                  <a:gd name="T38" fmla="*/ 162 w 184"/>
                  <a:gd name="T39" fmla="*/ 210 h 252"/>
                  <a:gd name="T40" fmla="*/ 172 w 184"/>
                  <a:gd name="T41" fmla="*/ 198 h 252"/>
                  <a:gd name="T42" fmla="*/ 181 w 184"/>
                  <a:gd name="T43" fmla="*/ 186 h 252"/>
                  <a:gd name="T44" fmla="*/ 184 w 184"/>
                  <a:gd name="T45" fmla="*/ 172 h 252"/>
                  <a:gd name="T46" fmla="*/ 184 w 184"/>
                  <a:gd name="T47" fmla="*/ 68 h 252"/>
                  <a:gd name="T48" fmla="*/ 178 w 184"/>
                  <a:gd name="T49" fmla="*/ 47 h 252"/>
                  <a:gd name="T50" fmla="*/ 170 w 184"/>
                  <a:gd name="T51" fmla="*/ 29 h 252"/>
                  <a:gd name="T52" fmla="*/ 155 w 184"/>
                  <a:gd name="T53" fmla="*/ 13 h 252"/>
                  <a:gd name="T54" fmla="*/ 140 w 184"/>
                  <a:gd name="T55" fmla="*/ 5 h 252"/>
                  <a:gd name="T56" fmla="*/ 121 w 184"/>
                  <a:gd name="T5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252">
                    <a:moveTo>
                      <a:pt x="121" y="0"/>
                    </a:moveTo>
                    <a:lnTo>
                      <a:pt x="62" y="0"/>
                    </a:lnTo>
                    <a:lnTo>
                      <a:pt x="44" y="5"/>
                    </a:lnTo>
                    <a:lnTo>
                      <a:pt x="27" y="13"/>
                    </a:lnTo>
                    <a:lnTo>
                      <a:pt x="14" y="29"/>
                    </a:lnTo>
                    <a:lnTo>
                      <a:pt x="4" y="47"/>
                    </a:lnTo>
                    <a:lnTo>
                      <a:pt x="0" y="68"/>
                    </a:lnTo>
                    <a:lnTo>
                      <a:pt x="0" y="172"/>
                    </a:lnTo>
                    <a:lnTo>
                      <a:pt x="3" y="186"/>
                    </a:lnTo>
                    <a:lnTo>
                      <a:pt x="11" y="198"/>
                    </a:lnTo>
                    <a:lnTo>
                      <a:pt x="21" y="210"/>
                    </a:lnTo>
                    <a:lnTo>
                      <a:pt x="32" y="221"/>
                    </a:lnTo>
                    <a:lnTo>
                      <a:pt x="52" y="238"/>
                    </a:lnTo>
                    <a:lnTo>
                      <a:pt x="71" y="248"/>
                    </a:lnTo>
                    <a:lnTo>
                      <a:pt x="90" y="252"/>
                    </a:lnTo>
                    <a:lnTo>
                      <a:pt x="93" y="252"/>
                    </a:lnTo>
                    <a:lnTo>
                      <a:pt x="113" y="248"/>
                    </a:lnTo>
                    <a:lnTo>
                      <a:pt x="131" y="238"/>
                    </a:lnTo>
                    <a:lnTo>
                      <a:pt x="150" y="221"/>
                    </a:lnTo>
                    <a:lnTo>
                      <a:pt x="162" y="210"/>
                    </a:lnTo>
                    <a:lnTo>
                      <a:pt x="172" y="198"/>
                    </a:lnTo>
                    <a:lnTo>
                      <a:pt x="181" y="186"/>
                    </a:lnTo>
                    <a:lnTo>
                      <a:pt x="184" y="172"/>
                    </a:lnTo>
                    <a:lnTo>
                      <a:pt x="184" y="68"/>
                    </a:lnTo>
                    <a:lnTo>
                      <a:pt x="178" y="47"/>
                    </a:lnTo>
                    <a:lnTo>
                      <a:pt x="170" y="29"/>
                    </a:lnTo>
                    <a:lnTo>
                      <a:pt x="155" y="13"/>
                    </a:lnTo>
                    <a:lnTo>
                      <a:pt x="140" y="5"/>
                    </a:lnTo>
                    <a:lnTo>
                      <a:pt x="121"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1">
                <a:extLst>
                  <a:ext uri="{FF2B5EF4-FFF2-40B4-BE49-F238E27FC236}">
                    <a16:creationId xmlns:a16="http://schemas.microsoft.com/office/drawing/2014/main" id="{FA6EC8E0-458A-4765-A23B-3AA97FA14854}"/>
                  </a:ext>
                </a:extLst>
              </p:cNvPr>
              <p:cNvSpPr>
                <a:spLocks/>
              </p:cNvSpPr>
              <p:nvPr/>
            </p:nvSpPr>
            <p:spPr bwMode="auto">
              <a:xfrm>
                <a:off x="7993288" y="2471344"/>
                <a:ext cx="128955" cy="353225"/>
              </a:xfrm>
              <a:custGeom>
                <a:avLst/>
                <a:gdLst>
                  <a:gd name="T0" fmla="*/ 29 w 92"/>
                  <a:gd name="T1" fmla="*/ 0 h 252"/>
                  <a:gd name="T2" fmla="*/ 0 w 92"/>
                  <a:gd name="T3" fmla="*/ 0 h 252"/>
                  <a:gd name="T4" fmla="*/ 0 w 92"/>
                  <a:gd name="T5" fmla="*/ 252 h 252"/>
                  <a:gd name="T6" fmla="*/ 1 w 92"/>
                  <a:gd name="T7" fmla="*/ 252 h 252"/>
                  <a:gd name="T8" fmla="*/ 21 w 92"/>
                  <a:gd name="T9" fmla="*/ 248 h 252"/>
                  <a:gd name="T10" fmla="*/ 39 w 92"/>
                  <a:gd name="T11" fmla="*/ 238 h 252"/>
                  <a:gd name="T12" fmla="*/ 58 w 92"/>
                  <a:gd name="T13" fmla="*/ 221 h 252"/>
                  <a:gd name="T14" fmla="*/ 70 w 92"/>
                  <a:gd name="T15" fmla="*/ 210 h 252"/>
                  <a:gd name="T16" fmla="*/ 80 w 92"/>
                  <a:gd name="T17" fmla="*/ 198 h 252"/>
                  <a:gd name="T18" fmla="*/ 89 w 92"/>
                  <a:gd name="T19" fmla="*/ 186 h 252"/>
                  <a:gd name="T20" fmla="*/ 92 w 92"/>
                  <a:gd name="T21" fmla="*/ 172 h 252"/>
                  <a:gd name="T22" fmla="*/ 92 w 92"/>
                  <a:gd name="T23" fmla="*/ 68 h 252"/>
                  <a:gd name="T24" fmla="*/ 86 w 92"/>
                  <a:gd name="T25" fmla="*/ 47 h 252"/>
                  <a:gd name="T26" fmla="*/ 78 w 92"/>
                  <a:gd name="T27" fmla="*/ 29 h 252"/>
                  <a:gd name="T28" fmla="*/ 63 w 92"/>
                  <a:gd name="T29" fmla="*/ 13 h 252"/>
                  <a:gd name="T30" fmla="*/ 48 w 92"/>
                  <a:gd name="T31" fmla="*/ 5 h 252"/>
                  <a:gd name="T32" fmla="*/ 29 w 92"/>
                  <a:gd name="T3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252">
                    <a:moveTo>
                      <a:pt x="29" y="0"/>
                    </a:moveTo>
                    <a:lnTo>
                      <a:pt x="0" y="0"/>
                    </a:lnTo>
                    <a:lnTo>
                      <a:pt x="0" y="252"/>
                    </a:lnTo>
                    <a:lnTo>
                      <a:pt x="1" y="252"/>
                    </a:lnTo>
                    <a:lnTo>
                      <a:pt x="21" y="248"/>
                    </a:lnTo>
                    <a:lnTo>
                      <a:pt x="39" y="238"/>
                    </a:lnTo>
                    <a:lnTo>
                      <a:pt x="58" y="221"/>
                    </a:lnTo>
                    <a:lnTo>
                      <a:pt x="70" y="210"/>
                    </a:lnTo>
                    <a:lnTo>
                      <a:pt x="80" y="198"/>
                    </a:lnTo>
                    <a:lnTo>
                      <a:pt x="89" y="186"/>
                    </a:lnTo>
                    <a:lnTo>
                      <a:pt x="92" y="172"/>
                    </a:lnTo>
                    <a:lnTo>
                      <a:pt x="92" y="68"/>
                    </a:lnTo>
                    <a:lnTo>
                      <a:pt x="86" y="47"/>
                    </a:lnTo>
                    <a:lnTo>
                      <a:pt x="78" y="29"/>
                    </a:lnTo>
                    <a:lnTo>
                      <a:pt x="63" y="13"/>
                    </a:lnTo>
                    <a:lnTo>
                      <a:pt x="48" y="5"/>
                    </a:lnTo>
                    <a:lnTo>
                      <a:pt x="29"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2">
                <a:extLst>
                  <a:ext uri="{FF2B5EF4-FFF2-40B4-BE49-F238E27FC236}">
                    <a16:creationId xmlns:a16="http://schemas.microsoft.com/office/drawing/2014/main" id="{99CF7AE2-6237-1475-57CC-C27DBB6EBDE9}"/>
                  </a:ext>
                </a:extLst>
              </p:cNvPr>
              <p:cNvSpPr>
                <a:spLocks noEditPoints="1"/>
              </p:cNvSpPr>
              <p:nvPr/>
            </p:nvSpPr>
            <p:spPr bwMode="auto">
              <a:xfrm>
                <a:off x="7858726" y="2575069"/>
                <a:ext cx="269124" cy="89708"/>
              </a:xfrm>
              <a:custGeom>
                <a:avLst/>
                <a:gdLst>
                  <a:gd name="T0" fmla="*/ 120 w 192"/>
                  <a:gd name="T1" fmla="*/ 58 h 64"/>
                  <a:gd name="T2" fmla="*/ 113 w 192"/>
                  <a:gd name="T3" fmla="*/ 51 h 64"/>
                  <a:gd name="T4" fmla="*/ 104 w 192"/>
                  <a:gd name="T5" fmla="*/ 34 h 64"/>
                  <a:gd name="T6" fmla="*/ 99 w 192"/>
                  <a:gd name="T7" fmla="*/ 24 h 64"/>
                  <a:gd name="T8" fmla="*/ 92 w 192"/>
                  <a:gd name="T9" fmla="*/ 25 h 64"/>
                  <a:gd name="T10" fmla="*/ 84 w 192"/>
                  <a:gd name="T11" fmla="*/ 44 h 64"/>
                  <a:gd name="T12" fmla="*/ 76 w 192"/>
                  <a:gd name="T13" fmla="*/ 54 h 64"/>
                  <a:gd name="T14" fmla="*/ 62 w 192"/>
                  <a:gd name="T15" fmla="*/ 62 h 64"/>
                  <a:gd name="T16" fmla="*/ 26 w 192"/>
                  <a:gd name="T17" fmla="*/ 61 h 64"/>
                  <a:gd name="T18" fmla="*/ 14 w 192"/>
                  <a:gd name="T19" fmla="*/ 48 h 64"/>
                  <a:gd name="T20" fmla="*/ 9 w 192"/>
                  <a:gd name="T21" fmla="*/ 37 h 64"/>
                  <a:gd name="T22" fmla="*/ 7 w 192"/>
                  <a:gd name="T23" fmla="*/ 27 h 64"/>
                  <a:gd name="T24" fmla="*/ 5 w 192"/>
                  <a:gd name="T25" fmla="*/ 20 h 64"/>
                  <a:gd name="T26" fmla="*/ 1 w 192"/>
                  <a:gd name="T27" fmla="*/ 16 h 64"/>
                  <a:gd name="T28" fmla="*/ 0 w 192"/>
                  <a:gd name="T29" fmla="*/ 4 h 64"/>
                  <a:gd name="T30" fmla="*/ 14 w 192"/>
                  <a:gd name="T31" fmla="*/ 0 h 64"/>
                  <a:gd name="T32" fmla="*/ 43 w 192"/>
                  <a:gd name="T33" fmla="*/ 0 h 64"/>
                  <a:gd name="T34" fmla="*/ 75 w 192"/>
                  <a:gd name="T35" fmla="*/ 4 h 64"/>
                  <a:gd name="T36" fmla="*/ 92 w 192"/>
                  <a:gd name="T37" fmla="*/ 8 h 64"/>
                  <a:gd name="T38" fmla="*/ 101 w 192"/>
                  <a:gd name="T39" fmla="*/ 8 h 64"/>
                  <a:gd name="T40" fmla="*/ 127 w 192"/>
                  <a:gd name="T41" fmla="*/ 1 h 64"/>
                  <a:gd name="T42" fmla="*/ 155 w 192"/>
                  <a:gd name="T43" fmla="*/ 0 h 64"/>
                  <a:gd name="T44" fmla="*/ 189 w 192"/>
                  <a:gd name="T45" fmla="*/ 3 h 64"/>
                  <a:gd name="T46" fmla="*/ 192 w 192"/>
                  <a:gd name="T47" fmla="*/ 7 h 64"/>
                  <a:gd name="T48" fmla="*/ 189 w 192"/>
                  <a:gd name="T49" fmla="*/ 18 h 64"/>
                  <a:gd name="T50" fmla="*/ 185 w 192"/>
                  <a:gd name="T51" fmla="*/ 21 h 64"/>
                  <a:gd name="T52" fmla="*/ 183 w 192"/>
                  <a:gd name="T53" fmla="*/ 30 h 64"/>
                  <a:gd name="T54" fmla="*/ 181 w 192"/>
                  <a:gd name="T55" fmla="*/ 40 h 64"/>
                  <a:gd name="T56" fmla="*/ 176 w 192"/>
                  <a:gd name="T57" fmla="*/ 52 h 64"/>
                  <a:gd name="T58" fmla="*/ 155 w 192"/>
                  <a:gd name="T59" fmla="*/ 64 h 64"/>
                  <a:gd name="T60" fmla="*/ 134 w 192"/>
                  <a:gd name="T61" fmla="*/ 8 h 64"/>
                  <a:gd name="T62" fmla="*/ 111 w 192"/>
                  <a:gd name="T63" fmla="*/ 18 h 64"/>
                  <a:gd name="T64" fmla="*/ 113 w 192"/>
                  <a:gd name="T65" fmla="*/ 37 h 64"/>
                  <a:gd name="T66" fmla="*/ 130 w 192"/>
                  <a:gd name="T67" fmla="*/ 55 h 64"/>
                  <a:gd name="T68" fmla="*/ 158 w 192"/>
                  <a:gd name="T69" fmla="*/ 57 h 64"/>
                  <a:gd name="T70" fmla="*/ 175 w 192"/>
                  <a:gd name="T71" fmla="*/ 32 h 64"/>
                  <a:gd name="T72" fmla="*/ 169 w 192"/>
                  <a:gd name="T73" fmla="*/ 10 h 64"/>
                  <a:gd name="T74" fmla="*/ 158 w 192"/>
                  <a:gd name="T75" fmla="*/ 7 h 64"/>
                  <a:gd name="T76" fmla="*/ 34 w 192"/>
                  <a:gd name="T77" fmla="*/ 7 h 64"/>
                  <a:gd name="T78" fmla="*/ 21 w 192"/>
                  <a:gd name="T79" fmla="*/ 10 h 64"/>
                  <a:gd name="T80" fmla="*/ 17 w 192"/>
                  <a:gd name="T81" fmla="*/ 32 h 64"/>
                  <a:gd name="T82" fmla="*/ 34 w 192"/>
                  <a:gd name="T83" fmla="*/ 57 h 64"/>
                  <a:gd name="T84" fmla="*/ 62 w 192"/>
                  <a:gd name="T85" fmla="*/ 55 h 64"/>
                  <a:gd name="T86" fmla="*/ 79 w 192"/>
                  <a:gd name="T87" fmla="*/ 37 h 64"/>
                  <a:gd name="T88" fmla="*/ 80 w 192"/>
                  <a:gd name="T89" fmla="*/ 18 h 64"/>
                  <a:gd name="T90" fmla="*/ 58 w 192"/>
                  <a:gd name="T91"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64">
                    <a:moveTo>
                      <a:pt x="142" y="64"/>
                    </a:moveTo>
                    <a:lnTo>
                      <a:pt x="130" y="62"/>
                    </a:lnTo>
                    <a:lnTo>
                      <a:pt x="120" y="58"/>
                    </a:lnTo>
                    <a:lnTo>
                      <a:pt x="117" y="57"/>
                    </a:lnTo>
                    <a:lnTo>
                      <a:pt x="116" y="54"/>
                    </a:lnTo>
                    <a:lnTo>
                      <a:pt x="113" y="51"/>
                    </a:lnTo>
                    <a:lnTo>
                      <a:pt x="110" y="48"/>
                    </a:lnTo>
                    <a:lnTo>
                      <a:pt x="107" y="44"/>
                    </a:lnTo>
                    <a:lnTo>
                      <a:pt x="104" y="34"/>
                    </a:lnTo>
                    <a:lnTo>
                      <a:pt x="101" y="30"/>
                    </a:lnTo>
                    <a:lnTo>
                      <a:pt x="100" y="25"/>
                    </a:lnTo>
                    <a:lnTo>
                      <a:pt x="99" y="24"/>
                    </a:lnTo>
                    <a:lnTo>
                      <a:pt x="96" y="23"/>
                    </a:lnTo>
                    <a:lnTo>
                      <a:pt x="93" y="24"/>
                    </a:lnTo>
                    <a:lnTo>
                      <a:pt x="92" y="25"/>
                    </a:lnTo>
                    <a:lnTo>
                      <a:pt x="89" y="30"/>
                    </a:lnTo>
                    <a:lnTo>
                      <a:pt x="87" y="34"/>
                    </a:lnTo>
                    <a:lnTo>
                      <a:pt x="84" y="44"/>
                    </a:lnTo>
                    <a:lnTo>
                      <a:pt x="82" y="48"/>
                    </a:lnTo>
                    <a:lnTo>
                      <a:pt x="79" y="51"/>
                    </a:lnTo>
                    <a:lnTo>
                      <a:pt x="76" y="54"/>
                    </a:lnTo>
                    <a:lnTo>
                      <a:pt x="73" y="57"/>
                    </a:lnTo>
                    <a:lnTo>
                      <a:pt x="72" y="58"/>
                    </a:lnTo>
                    <a:lnTo>
                      <a:pt x="62" y="62"/>
                    </a:lnTo>
                    <a:lnTo>
                      <a:pt x="48" y="64"/>
                    </a:lnTo>
                    <a:lnTo>
                      <a:pt x="36" y="64"/>
                    </a:lnTo>
                    <a:lnTo>
                      <a:pt x="26" y="61"/>
                    </a:lnTo>
                    <a:lnTo>
                      <a:pt x="18" y="57"/>
                    </a:lnTo>
                    <a:lnTo>
                      <a:pt x="15" y="52"/>
                    </a:lnTo>
                    <a:lnTo>
                      <a:pt x="14" y="48"/>
                    </a:lnTo>
                    <a:lnTo>
                      <a:pt x="11" y="44"/>
                    </a:lnTo>
                    <a:lnTo>
                      <a:pt x="11" y="40"/>
                    </a:lnTo>
                    <a:lnTo>
                      <a:pt x="9" y="37"/>
                    </a:lnTo>
                    <a:lnTo>
                      <a:pt x="9" y="34"/>
                    </a:lnTo>
                    <a:lnTo>
                      <a:pt x="8" y="30"/>
                    </a:lnTo>
                    <a:lnTo>
                      <a:pt x="7" y="27"/>
                    </a:lnTo>
                    <a:lnTo>
                      <a:pt x="7" y="24"/>
                    </a:lnTo>
                    <a:lnTo>
                      <a:pt x="5" y="21"/>
                    </a:lnTo>
                    <a:lnTo>
                      <a:pt x="5" y="20"/>
                    </a:lnTo>
                    <a:lnTo>
                      <a:pt x="5" y="20"/>
                    </a:lnTo>
                    <a:lnTo>
                      <a:pt x="2" y="18"/>
                    </a:lnTo>
                    <a:lnTo>
                      <a:pt x="1" y="16"/>
                    </a:lnTo>
                    <a:lnTo>
                      <a:pt x="1" y="14"/>
                    </a:lnTo>
                    <a:lnTo>
                      <a:pt x="0" y="7"/>
                    </a:lnTo>
                    <a:lnTo>
                      <a:pt x="0" y="4"/>
                    </a:lnTo>
                    <a:lnTo>
                      <a:pt x="1" y="3"/>
                    </a:lnTo>
                    <a:lnTo>
                      <a:pt x="2" y="3"/>
                    </a:lnTo>
                    <a:lnTo>
                      <a:pt x="14" y="0"/>
                    </a:lnTo>
                    <a:lnTo>
                      <a:pt x="26" y="0"/>
                    </a:lnTo>
                    <a:lnTo>
                      <a:pt x="36" y="0"/>
                    </a:lnTo>
                    <a:lnTo>
                      <a:pt x="43" y="0"/>
                    </a:lnTo>
                    <a:lnTo>
                      <a:pt x="53" y="0"/>
                    </a:lnTo>
                    <a:lnTo>
                      <a:pt x="65" y="1"/>
                    </a:lnTo>
                    <a:lnTo>
                      <a:pt x="75" y="4"/>
                    </a:lnTo>
                    <a:lnTo>
                      <a:pt x="83" y="6"/>
                    </a:lnTo>
                    <a:lnTo>
                      <a:pt x="87" y="7"/>
                    </a:lnTo>
                    <a:lnTo>
                      <a:pt x="92" y="8"/>
                    </a:lnTo>
                    <a:lnTo>
                      <a:pt x="96" y="8"/>
                    </a:lnTo>
                    <a:lnTo>
                      <a:pt x="96" y="8"/>
                    </a:lnTo>
                    <a:lnTo>
                      <a:pt x="101" y="8"/>
                    </a:lnTo>
                    <a:lnTo>
                      <a:pt x="108" y="6"/>
                    </a:lnTo>
                    <a:lnTo>
                      <a:pt x="117" y="4"/>
                    </a:lnTo>
                    <a:lnTo>
                      <a:pt x="127" y="1"/>
                    </a:lnTo>
                    <a:lnTo>
                      <a:pt x="138" y="0"/>
                    </a:lnTo>
                    <a:lnTo>
                      <a:pt x="148" y="0"/>
                    </a:lnTo>
                    <a:lnTo>
                      <a:pt x="155" y="0"/>
                    </a:lnTo>
                    <a:lnTo>
                      <a:pt x="165" y="0"/>
                    </a:lnTo>
                    <a:lnTo>
                      <a:pt x="178" y="0"/>
                    </a:lnTo>
                    <a:lnTo>
                      <a:pt x="189" y="3"/>
                    </a:lnTo>
                    <a:lnTo>
                      <a:pt x="190" y="3"/>
                    </a:lnTo>
                    <a:lnTo>
                      <a:pt x="192" y="4"/>
                    </a:lnTo>
                    <a:lnTo>
                      <a:pt x="192" y="7"/>
                    </a:lnTo>
                    <a:lnTo>
                      <a:pt x="190" y="13"/>
                    </a:lnTo>
                    <a:lnTo>
                      <a:pt x="190" y="16"/>
                    </a:lnTo>
                    <a:lnTo>
                      <a:pt x="189" y="18"/>
                    </a:lnTo>
                    <a:lnTo>
                      <a:pt x="186" y="20"/>
                    </a:lnTo>
                    <a:lnTo>
                      <a:pt x="186" y="20"/>
                    </a:lnTo>
                    <a:lnTo>
                      <a:pt x="185" y="21"/>
                    </a:lnTo>
                    <a:lnTo>
                      <a:pt x="185" y="24"/>
                    </a:lnTo>
                    <a:lnTo>
                      <a:pt x="183" y="27"/>
                    </a:lnTo>
                    <a:lnTo>
                      <a:pt x="183" y="30"/>
                    </a:lnTo>
                    <a:lnTo>
                      <a:pt x="182" y="34"/>
                    </a:lnTo>
                    <a:lnTo>
                      <a:pt x="181" y="37"/>
                    </a:lnTo>
                    <a:lnTo>
                      <a:pt x="181" y="40"/>
                    </a:lnTo>
                    <a:lnTo>
                      <a:pt x="179" y="44"/>
                    </a:lnTo>
                    <a:lnTo>
                      <a:pt x="178" y="48"/>
                    </a:lnTo>
                    <a:lnTo>
                      <a:pt x="176" y="52"/>
                    </a:lnTo>
                    <a:lnTo>
                      <a:pt x="172" y="57"/>
                    </a:lnTo>
                    <a:lnTo>
                      <a:pt x="165" y="61"/>
                    </a:lnTo>
                    <a:lnTo>
                      <a:pt x="155" y="64"/>
                    </a:lnTo>
                    <a:lnTo>
                      <a:pt x="142" y="64"/>
                    </a:lnTo>
                    <a:close/>
                    <a:moveTo>
                      <a:pt x="151" y="7"/>
                    </a:moveTo>
                    <a:lnTo>
                      <a:pt x="134" y="8"/>
                    </a:lnTo>
                    <a:lnTo>
                      <a:pt x="120" y="11"/>
                    </a:lnTo>
                    <a:lnTo>
                      <a:pt x="113" y="16"/>
                    </a:lnTo>
                    <a:lnTo>
                      <a:pt x="111" y="18"/>
                    </a:lnTo>
                    <a:lnTo>
                      <a:pt x="110" y="21"/>
                    </a:lnTo>
                    <a:lnTo>
                      <a:pt x="110" y="27"/>
                    </a:lnTo>
                    <a:lnTo>
                      <a:pt x="113" y="37"/>
                    </a:lnTo>
                    <a:lnTo>
                      <a:pt x="117" y="45"/>
                    </a:lnTo>
                    <a:lnTo>
                      <a:pt x="124" y="54"/>
                    </a:lnTo>
                    <a:lnTo>
                      <a:pt x="130" y="55"/>
                    </a:lnTo>
                    <a:lnTo>
                      <a:pt x="135" y="58"/>
                    </a:lnTo>
                    <a:lnTo>
                      <a:pt x="144" y="58"/>
                    </a:lnTo>
                    <a:lnTo>
                      <a:pt x="158" y="57"/>
                    </a:lnTo>
                    <a:lnTo>
                      <a:pt x="168" y="52"/>
                    </a:lnTo>
                    <a:lnTo>
                      <a:pt x="172" y="44"/>
                    </a:lnTo>
                    <a:lnTo>
                      <a:pt x="175" y="32"/>
                    </a:lnTo>
                    <a:lnTo>
                      <a:pt x="174" y="21"/>
                    </a:lnTo>
                    <a:lnTo>
                      <a:pt x="171" y="11"/>
                    </a:lnTo>
                    <a:lnTo>
                      <a:pt x="169" y="10"/>
                    </a:lnTo>
                    <a:lnTo>
                      <a:pt x="166" y="8"/>
                    </a:lnTo>
                    <a:lnTo>
                      <a:pt x="164" y="8"/>
                    </a:lnTo>
                    <a:lnTo>
                      <a:pt x="158" y="7"/>
                    </a:lnTo>
                    <a:lnTo>
                      <a:pt x="151" y="7"/>
                    </a:lnTo>
                    <a:close/>
                    <a:moveTo>
                      <a:pt x="41" y="7"/>
                    </a:moveTo>
                    <a:lnTo>
                      <a:pt x="34" y="7"/>
                    </a:lnTo>
                    <a:lnTo>
                      <a:pt x="28" y="8"/>
                    </a:lnTo>
                    <a:lnTo>
                      <a:pt x="24" y="8"/>
                    </a:lnTo>
                    <a:lnTo>
                      <a:pt x="21" y="10"/>
                    </a:lnTo>
                    <a:lnTo>
                      <a:pt x="19" y="11"/>
                    </a:lnTo>
                    <a:lnTo>
                      <a:pt x="17" y="21"/>
                    </a:lnTo>
                    <a:lnTo>
                      <a:pt x="17" y="32"/>
                    </a:lnTo>
                    <a:lnTo>
                      <a:pt x="19" y="44"/>
                    </a:lnTo>
                    <a:lnTo>
                      <a:pt x="24" y="52"/>
                    </a:lnTo>
                    <a:lnTo>
                      <a:pt x="34" y="57"/>
                    </a:lnTo>
                    <a:lnTo>
                      <a:pt x="48" y="58"/>
                    </a:lnTo>
                    <a:lnTo>
                      <a:pt x="56" y="58"/>
                    </a:lnTo>
                    <a:lnTo>
                      <a:pt x="62" y="55"/>
                    </a:lnTo>
                    <a:lnTo>
                      <a:pt x="67" y="54"/>
                    </a:lnTo>
                    <a:lnTo>
                      <a:pt x="73" y="45"/>
                    </a:lnTo>
                    <a:lnTo>
                      <a:pt x="79" y="37"/>
                    </a:lnTo>
                    <a:lnTo>
                      <a:pt x="80" y="27"/>
                    </a:lnTo>
                    <a:lnTo>
                      <a:pt x="82" y="21"/>
                    </a:lnTo>
                    <a:lnTo>
                      <a:pt x="80" y="18"/>
                    </a:lnTo>
                    <a:lnTo>
                      <a:pt x="79" y="16"/>
                    </a:lnTo>
                    <a:lnTo>
                      <a:pt x="72" y="11"/>
                    </a:lnTo>
                    <a:lnTo>
                      <a:pt x="58" y="8"/>
                    </a:lnTo>
                    <a:lnTo>
                      <a:pt x="41" y="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3">
                <a:extLst>
                  <a:ext uri="{FF2B5EF4-FFF2-40B4-BE49-F238E27FC236}">
                    <a16:creationId xmlns:a16="http://schemas.microsoft.com/office/drawing/2014/main" id="{B0B64403-7070-B330-3B0D-FA80AF0B027A}"/>
                  </a:ext>
                </a:extLst>
              </p:cNvPr>
              <p:cNvSpPr>
                <a:spLocks/>
              </p:cNvSpPr>
              <p:nvPr/>
            </p:nvSpPr>
            <p:spPr bwMode="auto">
              <a:xfrm>
                <a:off x="6790640" y="4848605"/>
                <a:ext cx="103725" cy="84101"/>
              </a:xfrm>
              <a:custGeom>
                <a:avLst/>
                <a:gdLst>
                  <a:gd name="T0" fmla="*/ 73 w 74"/>
                  <a:gd name="T1" fmla="*/ 31 h 59"/>
                  <a:gd name="T2" fmla="*/ 68 w 74"/>
                  <a:gd name="T3" fmla="*/ 18 h 59"/>
                  <a:gd name="T4" fmla="*/ 61 w 74"/>
                  <a:gd name="T5" fmla="*/ 8 h 59"/>
                  <a:gd name="T6" fmla="*/ 51 w 74"/>
                  <a:gd name="T7" fmla="*/ 1 h 59"/>
                  <a:gd name="T8" fmla="*/ 39 w 74"/>
                  <a:gd name="T9" fmla="*/ 0 h 59"/>
                  <a:gd name="T10" fmla="*/ 37 w 74"/>
                  <a:gd name="T11" fmla="*/ 0 h 59"/>
                  <a:gd name="T12" fmla="*/ 25 w 74"/>
                  <a:gd name="T13" fmla="*/ 1 h 59"/>
                  <a:gd name="T14" fmla="*/ 15 w 74"/>
                  <a:gd name="T15" fmla="*/ 8 h 59"/>
                  <a:gd name="T16" fmla="*/ 6 w 74"/>
                  <a:gd name="T17" fmla="*/ 18 h 59"/>
                  <a:gd name="T18" fmla="*/ 3 w 74"/>
                  <a:gd name="T19" fmla="*/ 31 h 59"/>
                  <a:gd name="T20" fmla="*/ 0 w 74"/>
                  <a:gd name="T21" fmla="*/ 59 h 59"/>
                  <a:gd name="T22" fmla="*/ 74 w 74"/>
                  <a:gd name="T23" fmla="*/ 59 h 59"/>
                  <a:gd name="T24" fmla="*/ 73 w 74"/>
                  <a:gd name="T25"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9">
                    <a:moveTo>
                      <a:pt x="73" y="31"/>
                    </a:moveTo>
                    <a:lnTo>
                      <a:pt x="68" y="18"/>
                    </a:lnTo>
                    <a:lnTo>
                      <a:pt x="61" y="8"/>
                    </a:lnTo>
                    <a:lnTo>
                      <a:pt x="51" y="1"/>
                    </a:lnTo>
                    <a:lnTo>
                      <a:pt x="39" y="0"/>
                    </a:lnTo>
                    <a:lnTo>
                      <a:pt x="37" y="0"/>
                    </a:lnTo>
                    <a:lnTo>
                      <a:pt x="25" y="1"/>
                    </a:lnTo>
                    <a:lnTo>
                      <a:pt x="15" y="8"/>
                    </a:lnTo>
                    <a:lnTo>
                      <a:pt x="6" y="18"/>
                    </a:lnTo>
                    <a:lnTo>
                      <a:pt x="3" y="31"/>
                    </a:lnTo>
                    <a:lnTo>
                      <a:pt x="0" y="59"/>
                    </a:lnTo>
                    <a:lnTo>
                      <a:pt x="74" y="59"/>
                    </a:lnTo>
                    <a:lnTo>
                      <a:pt x="73" y="31"/>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54">
                <a:extLst>
                  <a:ext uri="{FF2B5EF4-FFF2-40B4-BE49-F238E27FC236}">
                    <a16:creationId xmlns:a16="http://schemas.microsoft.com/office/drawing/2014/main" id="{689E6200-EDEF-1F64-8FEF-F542063D62EA}"/>
                  </a:ext>
                </a:extLst>
              </p:cNvPr>
              <p:cNvSpPr>
                <a:spLocks/>
              </p:cNvSpPr>
              <p:nvPr/>
            </p:nvSpPr>
            <p:spPr bwMode="auto">
              <a:xfrm>
                <a:off x="6801853" y="4736470"/>
                <a:ext cx="81298" cy="179416"/>
              </a:xfrm>
              <a:custGeom>
                <a:avLst/>
                <a:gdLst>
                  <a:gd name="T0" fmla="*/ 0 w 58"/>
                  <a:gd name="T1" fmla="*/ 105 h 129"/>
                  <a:gd name="T2" fmla="*/ 0 w 58"/>
                  <a:gd name="T3" fmla="*/ 105 h 129"/>
                  <a:gd name="T4" fmla="*/ 1 w 58"/>
                  <a:gd name="T5" fmla="*/ 115 h 129"/>
                  <a:gd name="T6" fmla="*/ 7 w 58"/>
                  <a:gd name="T7" fmla="*/ 122 h 129"/>
                  <a:gd name="T8" fmla="*/ 16 w 58"/>
                  <a:gd name="T9" fmla="*/ 127 h 129"/>
                  <a:gd name="T10" fmla="*/ 27 w 58"/>
                  <a:gd name="T11" fmla="*/ 129 h 129"/>
                  <a:gd name="T12" fmla="*/ 40 w 58"/>
                  <a:gd name="T13" fmla="*/ 129 h 129"/>
                  <a:gd name="T14" fmla="*/ 49 w 58"/>
                  <a:gd name="T15" fmla="*/ 126 h 129"/>
                  <a:gd name="T16" fmla="*/ 57 w 58"/>
                  <a:gd name="T17" fmla="*/ 120 h 129"/>
                  <a:gd name="T18" fmla="*/ 58 w 58"/>
                  <a:gd name="T19" fmla="*/ 112 h 129"/>
                  <a:gd name="T20" fmla="*/ 52 w 58"/>
                  <a:gd name="T21" fmla="*/ 65 h 129"/>
                  <a:gd name="T22" fmla="*/ 54 w 58"/>
                  <a:gd name="T23" fmla="*/ 0 h 129"/>
                  <a:gd name="T24" fmla="*/ 1 w 58"/>
                  <a:gd name="T25" fmla="*/ 14 h 129"/>
                  <a:gd name="T26" fmla="*/ 7 w 58"/>
                  <a:gd name="T27" fmla="*/ 55 h 129"/>
                  <a:gd name="T28" fmla="*/ 7 w 58"/>
                  <a:gd name="T29" fmla="*/ 62 h 129"/>
                  <a:gd name="T30" fmla="*/ 6 w 58"/>
                  <a:gd name="T31" fmla="*/ 75 h 129"/>
                  <a:gd name="T32" fmla="*/ 3 w 58"/>
                  <a:gd name="T33" fmla="*/ 91 h 129"/>
                  <a:gd name="T34" fmla="*/ 0 w 58"/>
                  <a:gd name="T35" fmla="*/ 10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29">
                    <a:moveTo>
                      <a:pt x="0" y="105"/>
                    </a:moveTo>
                    <a:lnTo>
                      <a:pt x="0" y="105"/>
                    </a:lnTo>
                    <a:lnTo>
                      <a:pt x="1" y="115"/>
                    </a:lnTo>
                    <a:lnTo>
                      <a:pt x="7" y="122"/>
                    </a:lnTo>
                    <a:lnTo>
                      <a:pt x="16" y="127"/>
                    </a:lnTo>
                    <a:lnTo>
                      <a:pt x="27" y="129"/>
                    </a:lnTo>
                    <a:lnTo>
                      <a:pt x="40" y="129"/>
                    </a:lnTo>
                    <a:lnTo>
                      <a:pt x="49" y="126"/>
                    </a:lnTo>
                    <a:lnTo>
                      <a:pt x="57" y="120"/>
                    </a:lnTo>
                    <a:lnTo>
                      <a:pt x="58" y="112"/>
                    </a:lnTo>
                    <a:lnTo>
                      <a:pt x="52" y="65"/>
                    </a:lnTo>
                    <a:lnTo>
                      <a:pt x="54" y="0"/>
                    </a:lnTo>
                    <a:lnTo>
                      <a:pt x="1" y="14"/>
                    </a:lnTo>
                    <a:lnTo>
                      <a:pt x="7" y="55"/>
                    </a:lnTo>
                    <a:lnTo>
                      <a:pt x="7" y="62"/>
                    </a:lnTo>
                    <a:lnTo>
                      <a:pt x="6" y="75"/>
                    </a:lnTo>
                    <a:lnTo>
                      <a:pt x="3" y="91"/>
                    </a:lnTo>
                    <a:lnTo>
                      <a:pt x="0" y="105"/>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55">
                <a:extLst>
                  <a:ext uri="{FF2B5EF4-FFF2-40B4-BE49-F238E27FC236}">
                    <a16:creationId xmlns:a16="http://schemas.microsoft.com/office/drawing/2014/main" id="{E6DE666F-835F-E56C-E703-F75F65AC1229}"/>
                  </a:ext>
                </a:extLst>
              </p:cNvPr>
              <p:cNvSpPr>
                <a:spLocks/>
              </p:cNvSpPr>
              <p:nvPr/>
            </p:nvSpPr>
            <p:spPr bwMode="auto">
              <a:xfrm>
                <a:off x="6787837" y="4932707"/>
                <a:ext cx="109332" cy="14017"/>
              </a:xfrm>
              <a:custGeom>
                <a:avLst/>
                <a:gdLst>
                  <a:gd name="T0" fmla="*/ 78 w 78"/>
                  <a:gd name="T1" fmla="*/ 0 h 10"/>
                  <a:gd name="T2" fmla="*/ 0 w 78"/>
                  <a:gd name="T3" fmla="*/ 0 h 10"/>
                  <a:gd name="T4" fmla="*/ 0 w 78"/>
                  <a:gd name="T5" fmla="*/ 3 h 10"/>
                  <a:gd name="T6" fmla="*/ 1 w 78"/>
                  <a:gd name="T7" fmla="*/ 7 h 10"/>
                  <a:gd name="T8" fmla="*/ 3 w 78"/>
                  <a:gd name="T9" fmla="*/ 10 h 10"/>
                  <a:gd name="T10" fmla="*/ 7 w 78"/>
                  <a:gd name="T11" fmla="*/ 10 h 10"/>
                  <a:gd name="T12" fmla="*/ 71 w 78"/>
                  <a:gd name="T13" fmla="*/ 10 h 10"/>
                  <a:gd name="T14" fmla="*/ 74 w 78"/>
                  <a:gd name="T15" fmla="*/ 10 h 10"/>
                  <a:gd name="T16" fmla="*/ 76 w 78"/>
                  <a:gd name="T17" fmla="*/ 7 h 10"/>
                  <a:gd name="T18" fmla="*/ 78 w 78"/>
                  <a:gd name="T19" fmla="*/ 3 h 10"/>
                  <a:gd name="T20" fmla="*/ 78 w 7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
                    <a:moveTo>
                      <a:pt x="78" y="0"/>
                    </a:moveTo>
                    <a:lnTo>
                      <a:pt x="0" y="0"/>
                    </a:lnTo>
                    <a:lnTo>
                      <a:pt x="0" y="3"/>
                    </a:lnTo>
                    <a:lnTo>
                      <a:pt x="1" y="7"/>
                    </a:lnTo>
                    <a:lnTo>
                      <a:pt x="3" y="10"/>
                    </a:lnTo>
                    <a:lnTo>
                      <a:pt x="7" y="10"/>
                    </a:lnTo>
                    <a:lnTo>
                      <a:pt x="71" y="10"/>
                    </a:lnTo>
                    <a:lnTo>
                      <a:pt x="74" y="10"/>
                    </a:lnTo>
                    <a:lnTo>
                      <a:pt x="76" y="7"/>
                    </a:lnTo>
                    <a:lnTo>
                      <a:pt x="78" y="3"/>
                    </a:lnTo>
                    <a:lnTo>
                      <a:pt x="78"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56">
                <a:extLst>
                  <a:ext uri="{FF2B5EF4-FFF2-40B4-BE49-F238E27FC236}">
                    <a16:creationId xmlns:a16="http://schemas.microsoft.com/office/drawing/2014/main" id="{1583FDF4-B379-FF8A-74DB-568467A2D9F9}"/>
                  </a:ext>
                </a:extLst>
              </p:cNvPr>
              <p:cNvSpPr>
                <a:spLocks/>
              </p:cNvSpPr>
              <p:nvPr/>
            </p:nvSpPr>
            <p:spPr bwMode="auto">
              <a:xfrm>
                <a:off x="6703735" y="3505789"/>
                <a:ext cx="224270" cy="1345620"/>
              </a:xfrm>
              <a:custGeom>
                <a:avLst/>
                <a:gdLst>
                  <a:gd name="T0" fmla="*/ 159 w 159"/>
                  <a:gd name="T1" fmla="*/ 25 h 958"/>
                  <a:gd name="T2" fmla="*/ 45 w 159"/>
                  <a:gd name="T3" fmla="*/ 0 h 958"/>
                  <a:gd name="T4" fmla="*/ 39 w 159"/>
                  <a:gd name="T5" fmla="*/ 15 h 958"/>
                  <a:gd name="T6" fmla="*/ 29 w 159"/>
                  <a:gd name="T7" fmla="*/ 48 h 958"/>
                  <a:gd name="T8" fmla="*/ 19 w 159"/>
                  <a:gd name="T9" fmla="*/ 87 h 958"/>
                  <a:gd name="T10" fmla="*/ 11 w 159"/>
                  <a:gd name="T11" fmla="*/ 130 h 958"/>
                  <a:gd name="T12" fmla="*/ 5 w 159"/>
                  <a:gd name="T13" fmla="*/ 171 h 958"/>
                  <a:gd name="T14" fmla="*/ 0 w 159"/>
                  <a:gd name="T15" fmla="*/ 205 h 958"/>
                  <a:gd name="T16" fmla="*/ 0 w 159"/>
                  <a:gd name="T17" fmla="*/ 206 h 958"/>
                  <a:gd name="T18" fmla="*/ 0 w 159"/>
                  <a:gd name="T19" fmla="*/ 227 h 958"/>
                  <a:gd name="T20" fmla="*/ 1 w 159"/>
                  <a:gd name="T21" fmla="*/ 247 h 958"/>
                  <a:gd name="T22" fmla="*/ 60 w 159"/>
                  <a:gd name="T23" fmla="*/ 559 h 958"/>
                  <a:gd name="T24" fmla="*/ 60 w 159"/>
                  <a:gd name="T25" fmla="*/ 565 h 958"/>
                  <a:gd name="T26" fmla="*/ 59 w 159"/>
                  <a:gd name="T27" fmla="*/ 576 h 958"/>
                  <a:gd name="T28" fmla="*/ 56 w 159"/>
                  <a:gd name="T29" fmla="*/ 592 h 958"/>
                  <a:gd name="T30" fmla="*/ 55 w 159"/>
                  <a:gd name="T31" fmla="*/ 610 h 958"/>
                  <a:gd name="T32" fmla="*/ 52 w 159"/>
                  <a:gd name="T33" fmla="*/ 629 h 958"/>
                  <a:gd name="T34" fmla="*/ 49 w 159"/>
                  <a:gd name="T35" fmla="*/ 646 h 958"/>
                  <a:gd name="T36" fmla="*/ 48 w 159"/>
                  <a:gd name="T37" fmla="*/ 660 h 958"/>
                  <a:gd name="T38" fmla="*/ 46 w 159"/>
                  <a:gd name="T39" fmla="*/ 670 h 958"/>
                  <a:gd name="T40" fmla="*/ 45 w 159"/>
                  <a:gd name="T41" fmla="*/ 674 h 958"/>
                  <a:gd name="T42" fmla="*/ 45 w 159"/>
                  <a:gd name="T43" fmla="*/ 694 h 958"/>
                  <a:gd name="T44" fmla="*/ 46 w 159"/>
                  <a:gd name="T45" fmla="*/ 715 h 958"/>
                  <a:gd name="T46" fmla="*/ 77 w 159"/>
                  <a:gd name="T47" fmla="*/ 937 h 958"/>
                  <a:gd name="T48" fmla="*/ 120 w 159"/>
                  <a:gd name="T49" fmla="*/ 958 h 958"/>
                  <a:gd name="T50" fmla="*/ 151 w 159"/>
                  <a:gd name="T51" fmla="*/ 202 h 958"/>
                  <a:gd name="T52" fmla="*/ 151 w 159"/>
                  <a:gd name="T53" fmla="*/ 200 h 958"/>
                  <a:gd name="T54" fmla="*/ 152 w 159"/>
                  <a:gd name="T55" fmla="*/ 200 h 958"/>
                  <a:gd name="T56" fmla="*/ 155 w 159"/>
                  <a:gd name="T57" fmla="*/ 200 h 958"/>
                  <a:gd name="T58" fmla="*/ 157 w 159"/>
                  <a:gd name="T59" fmla="*/ 202 h 958"/>
                  <a:gd name="T60" fmla="*/ 159 w 159"/>
                  <a:gd name="T61" fmla="*/ 203 h 958"/>
                  <a:gd name="T62" fmla="*/ 159 w 159"/>
                  <a:gd name="T63" fmla="*/ 25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958">
                    <a:moveTo>
                      <a:pt x="159" y="25"/>
                    </a:moveTo>
                    <a:lnTo>
                      <a:pt x="45" y="0"/>
                    </a:lnTo>
                    <a:lnTo>
                      <a:pt x="39" y="15"/>
                    </a:lnTo>
                    <a:lnTo>
                      <a:pt x="29" y="48"/>
                    </a:lnTo>
                    <a:lnTo>
                      <a:pt x="19" y="87"/>
                    </a:lnTo>
                    <a:lnTo>
                      <a:pt x="11" y="130"/>
                    </a:lnTo>
                    <a:lnTo>
                      <a:pt x="5" y="171"/>
                    </a:lnTo>
                    <a:lnTo>
                      <a:pt x="0" y="205"/>
                    </a:lnTo>
                    <a:lnTo>
                      <a:pt x="0" y="206"/>
                    </a:lnTo>
                    <a:lnTo>
                      <a:pt x="0" y="227"/>
                    </a:lnTo>
                    <a:lnTo>
                      <a:pt x="1" y="247"/>
                    </a:lnTo>
                    <a:lnTo>
                      <a:pt x="60" y="559"/>
                    </a:lnTo>
                    <a:lnTo>
                      <a:pt x="60" y="565"/>
                    </a:lnTo>
                    <a:lnTo>
                      <a:pt x="59" y="576"/>
                    </a:lnTo>
                    <a:lnTo>
                      <a:pt x="56" y="592"/>
                    </a:lnTo>
                    <a:lnTo>
                      <a:pt x="55" y="610"/>
                    </a:lnTo>
                    <a:lnTo>
                      <a:pt x="52" y="629"/>
                    </a:lnTo>
                    <a:lnTo>
                      <a:pt x="49" y="646"/>
                    </a:lnTo>
                    <a:lnTo>
                      <a:pt x="48" y="660"/>
                    </a:lnTo>
                    <a:lnTo>
                      <a:pt x="46" y="670"/>
                    </a:lnTo>
                    <a:lnTo>
                      <a:pt x="45" y="674"/>
                    </a:lnTo>
                    <a:lnTo>
                      <a:pt x="45" y="694"/>
                    </a:lnTo>
                    <a:lnTo>
                      <a:pt x="46" y="715"/>
                    </a:lnTo>
                    <a:lnTo>
                      <a:pt x="77" y="937"/>
                    </a:lnTo>
                    <a:lnTo>
                      <a:pt x="120" y="958"/>
                    </a:lnTo>
                    <a:lnTo>
                      <a:pt x="151" y="202"/>
                    </a:lnTo>
                    <a:lnTo>
                      <a:pt x="151" y="200"/>
                    </a:lnTo>
                    <a:lnTo>
                      <a:pt x="152" y="200"/>
                    </a:lnTo>
                    <a:lnTo>
                      <a:pt x="155" y="200"/>
                    </a:lnTo>
                    <a:lnTo>
                      <a:pt x="157" y="202"/>
                    </a:lnTo>
                    <a:lnTo>
                      <a:pt x="159" y="203"/>
                    </a:lnTo>
                    <a:lnTo>
                      <a:pt x="159" y="25"/>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57">
                <a:extLst>
                  <a:ext uri="{FF2B5EF4-FFF2-40B4-BE49-F238E27FC236}">
                    <a16:creationId xmlns:a16="http://schemas.microsoft.com/office/drawing/2014/main" id="{72E6AE6F-1707-D22D-AC50-B4713ED65813}"/>
                  </a:ext>
                </a:extLst>
              </p:cNvPr>
              <p:cNvSpPr>
                <a:spLocks/>
              </p:cNvSpPr>
              <p:nvPr/>
            </p:nvSpPr>
            <p:spPr bwMode="auto">
              <a:xfrm>
                <a:off x="6804657" y="4229060"/>
                <a:ext cx="78495" cy="126152"/>
              </a:xfrm>
              <a:custGeom>
                <a:avLst/>
                <a:gdLst>
                  <a:gd name="T0" fmla="*/ 34 w 57"/>
                  <a:gd name="T1" fmla="*/ 91 h 91"/>
                  <a:gd name="T2" fmla="*/ 22 w 57"/>
                  <a:gd name="T3" fmla="*/ 91 h 91"/>
                  <a:gd name="T4" fmla="*/ 16 w 57"/>
                  <a:gd name="T5" fmla="*/ 91 h 91"/>
                  <a:gd name="T6" fmla="*/ 10 w 57"/>
                  <a:gd name="T7" fmla="*/ 88 h 91"/>
                  <a:gd name="T8" fmla="*/ 6 w 57"/>
                  <a:gd name="T9" fmla="*/ 84 h 91"/>
                  <a:gd name="T10" fmla="*/ 3 w 57"/>
                  <a:gd name="T11" fmla="*/ 79 h 91"/>
                  <a:gd name="T12" fmla="*/ 0 w 57"/>
                  <a:gd name="T13" fmla="*/ 75 h 91"/>
                  <a:gd name="T14" fmla="*/ 0 w 57"/>
                  <a:gd name="T15" fmla="*/ 68 h 91"/>
                  <a:gd name="T16" fmla="*/ 0 w 57"/>
                  <a:gd name="T17" fmla="*/ 23 h 91"/>
                  <a:gd name="T18" fmla="*/ 0 w 57"/>
                  <a:gd name="T19" fmla="*/ 17 h 91"/>
                  <a:gd name="T20" fmla="*/ 3 w 57"/>
                  <a:gd name="T21" fmla="*/ 11 h 91"/>
                  <a:gd name="T22" fmla="*/ 6 w 57"/>
                  <a:gd name="T23" fmla="*/ 7 h 91"/>
                  <a:gd name="T24" fmla="*/ 10 w 57"/>
                  <a:gd name="T25" fmla="*/ 4 h 91"/>
                  <a:gd name="T26" fmla="*/ 16 w 57"/>
                  <a:gd name="T27" fmla="*/ 2 h 91"/>
                  <a:gd name="T28" fmla="*/ 22 w 57"/>
                  <a:gd name="T29" fmla="*/ 0 h 91"/>
                  <a:gd name="T30" fmla="*/ 34 w 57"/>
                  <a:gd name="T31" fmla="*/ 0 h 91"/>
                  <a:gd name="T32" fmla="*/ 40 w 57"/>
                  <a:gd name="T33" fmla="*/ 2 h 91"/>
                  <a:gd name="T34" fmla="*/ 46 w 57"/>
                  <a:gd name="T35" fmla="*/ 4 h 91"/>
                  <a:gd name="T36" fmla="*/ 50 w 57"/>
                  <a:gd name="T37" fmla="*/ 7 h 91"/>
                  <a:gd name="T38" fmla="*/ 54 w 57"/>
                  <a:gd name="T39" fmla="*/ 11 h 91"/>
                  <a:gd name="T40" fmla="*/ 56 w 57"/>
                  <a:gd name="T41" fmla="*/ 17 h 91"/>
                  <a:gd name="T42" fmla="*/ 57 w 57"/>
                  <a:gd name="T43" fmla="*/ 23 h 91"/>
                  <a:gd name="T44" fmla="*/ 57 w 57"/>
                  <a:gd name="T45" fmla="*/ 68 h 91"/>
                  <a:gd name="T46" fmla="*/ 56 w 57"/>
                  <a:gd name="T47" fmla="*/ 75 h 91"/>
                  <a:gd name="T48" fmla="*/ 54 w 57"/>
                  <a:gd name="T49" fmla="*/ 79 h 91"/>
                  <a:gd name="T50" fmla="*/ 50 w 57"/>
                  <a:gd name="T51" fmla="*/ 84 h 91"/>
                  <a:gd name="T52" fmla="*/ 46 w 57"/>
                  <a:gd name="T53" fmla="*/ 88 h 91"/>
                  <a:gd name="T54" fmla="*/ 40 w 57"/>
                  <a:gd name="T55" fmla="*/ 91 h 91"/>
                  <a:gd name="T56" fmla="*/ 34 w 57"/>
                  <a:gd name="T5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91">
                    <a:moveTo>
                      <a:pt x="34" y="91"/>
                    </a:moveTo>
                    <a:lnTo>
                      <a:pt x="22" y="91"/>
                    </a:lnTo>
                    <a:lnTo>
                      <a:pt x="16" y="91"/>
                    </a:lnTo>
                    <a:lnTo>
                      <a:pt x="10" y="88"/>
                    </a:lnTo>
                    <a:lnTo>
                      <a:pt x="6" y="84"/>
                    </a:lnTo>
                    <a:lnTo>
                      <a:pt x="3" y="79"/>
                    </a:lnTo>
                    <a:lnTo>
                      <a:pt x="0" y="75"/>
                    </a:lnTo>
                    <a:lnTo>
                      <a:pt x="0" y="68"/>
                    </a:lnTo>
                    <a:lnTo>
                      <a:pt x="0" y="23"/>
                    </a:lnTo>
                    <a:lnTo>
                      <a:pt x="0" y="17"/>
                    </a:lnTo>
                    <a:lnTo>
                      <a:pt x="3" y="11"/>
                    </a:lnTo>
                    <a:lnTo>
                      <a:pt x="6" y="7"/>
                    </a:lnTo>
                    <a:lnTo>
                      <a:pt x="10" y="4"/>
                    </a:lnTo>
                    <a:lnTo>
                      <a:pt x="16" y="2"/>
                    </a:lnTo>
                    <a:lnTo>
                      <a:pt x="22" y="0"/>
                    </a:lnTo>
                    <a:lnTo>
                      <a:pt x="34" y="0"/>
                    </a:lnTo>
                    <a:lnTo>
                      <a:pt x="40" y="2"/>
                    </a:lnTo>
                    <a:lnTo>
                      <a:pt x="46" y="4"/>
                    </a:lnTo>
                    <a:lnTo>
                      <a:pt x="50" y="7"/>
                    </a:lnTo>
                    <a:lnTo>
                      <a:pt x="54" y="11"/>
                    </a:lnTo>
                    <a:lnTo>
                      <a:pt x="56" y="17"/>
                    </a:lnTo>
                    <a:lnTo>
                      <a:pt x="57" y="23"/>
                    </a:lnTo>
                    <a:lnTo>
                      <a:pt x="57" y="68"/>
                    </a:lnTo>
                    <a:lnTo>
                      <a:pt x="56" y="75"/>
                    </a:lnTo>
                    <a:lnTo>
                      <a:pt x="54" y="79"/>
                    </a:lnTo>
                    <a:lnTo>
                      <a:pt x="50" y="84"/>
                    </a:lnTo>
                    <a:lnTo>
                      <a:pt x="46" y="88"/>
                    </a:lnTo>
                    <a:lnTo>
                      <a:pt x="40" y="91"/>
                    </a:lnTo>
                    <a:lnTo>
                      <a:pt x="34" y="91"/>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58">
                <a:extLst>
                  <a:ext uri="{FF2B5EF4-FFF2-40B4-BE49-F238E27FC236}">
                    <a16:creationId xmlns:a16="http://schemas.microsoft.com/office/drawing/2014/main" id="{39D700C4-4110-9CD7-A7D1-437CD4C098E2}"/>
                  </a:ext>
                </a:extLst>
              </p:cNvPr>
              <p:cNvSpPr>
                <a:spLocks/>
              </p:cNvSpPr>
              <p:nvPr/>
            </p:nvSpPr>
            <p:spPr bwMode="auto">
              <a:xfrm>
                <a:off x="6928005" y="3505789"/>
                <a:ext cx="227073" cy="1345620"/>
              </a:xfrm>
              <a:custGeom>
                <a:avLst/>
                <a:gdLst>
                  <a:gd name="T0" fmla="*/ 0 w 162"/>
                  <a:gd name="T1" fmla="*/ 25 h 958"/>
                  <a:gd name="T2" fmla="*/ 115 w 162"/>
                  <a:gd name="T3" fmla="*/ 0 h 958"/>
                  <a:gd name="T4" fmla="*/ 121 w 162"/>
                  <a:gd name="T5" fmla="*/ 15 h 958"/>
                  <a:gd name="T6" fmla="*/ 132 w 162"/>
                  <a:gd name="T7" fmla="*/ 48 h 958"/>
                  <a:gd name="T8" fmla="*/ 140 w 162"/>
                  <a:gd name="T9" fmla="*/ 87 h 958"/>
                  <a:gd name="T10" fmla="*/ 149 w 162"/>
                  <a:gd name="T11" fmla="*/ 130 h 958"/>
                  <a:gd name="T12" fmla="*/ 156 w 162"/>
                  <a:gd name="T13" fmla="*/ 171 h 958"/>
                  <a:gd name="T14" fmla="*/ 160 w 162"/>
                  <a:gd name="T15" fmla="*/ 205 h 958"/>
                  <a:gd name="T16" fmla="*/ 160 w 162"/>
                  <a:gd name="T17" fmla="*/ 206 h 958"/>
                  <a:gd name="T18" fmla="*/ 162 w 162"/>
                  <a:gd name="T19" fmla="*/ 227 h 958"/>
                  <a:gd name="T20" fmla="*/ 159 w 162"/>
                  <a:gd name="T21" fmla="*/ 247 h 958"/>
                  <a:gd name="T22" fmla="*/ 99 w 162"/>
                  <a:gd name="T23" fmla="*/ 559 h 958"/>
                  <a:gd name="T24" fmla="*/ 99 w 162"/>
                  <a:gd name="T25" fmla="*/ 565 h 958"/>
                  <a:gd name="T26" fmla="*/ 101 w 162"/>
                  <a:gd name="T27" fmla="*/ 576 h 958"/>
                  <a:gd name="T28" fmla="*/ 104 w 162"/>
                  <a:gd name="T29" fmla="*/ 592 h 958"/>
                  <a:gd name="T30" fmla="*/ 105 w 162"/>
                  <a:gd name="T31" fmla="*/ 610 h 958"/>
                  <a:gd name="T32" fmla="*/ 108 w 162"/>
                  <a:gd name="T33" fmla="*/ 629 h 958"/>
                  <a:gd name="T34" fmla="*/ 111 w 162"/>
                  <a:gd name="T35" fmla="*/ 646 h 958"/>
                  <a:gd name="T36" fmla="*/ 112 w 162"/>
                  <a:gd name="T37" fmla="*/ 660 h 958"/>
                  <a:gd name="T38" fmla="*/ 114 w 162"/>
                  <a:gd name="T39" fmla="*/ 670 h 958"/>
                  <a:gd name="T40" fmla="*/ 115 w 162"/>
                  <a:gd name="T41" fmla="*/ 674 h 958"/>
                  <a:gd name="T42" fmla="*/ 115 w 162"/>
                  <a:gd name="T43" fmla="*/ 694 h 958"/>
                  <a:gd name="T44" fmla="*/ 114 w 162"/>
                  <a:gd name="T45" fmla="*/ 715 h 958"/>
                  <a:gd name="T46" fmla="*/ 84 w 162"/>
                  <a:gd name="T47" fmla="*/ 937 h 958"/>
                  <a:gd name="T48" fmla="*/ 41 w 162"/>
                  <a:gd name="T49" fmla="*/ 958 h 958"/>
                  <a:gd name="T50" fmla="*/ 9 w 162"/>
                  <a:gd name="T51" fmla="*/ 202 h 958"/>
                  <a:gd name="T52" fmla="*/ 9 w 162"/>
                  <a:gd name="T53" fmla="*/ 200 h 958"/>
                  <a:gd name="T54" fmla="*/ 8 w 162"/>
                  <a:gd name="T55" fmla="*/ 200 h 958"/>
                  <a:gd name="T56" fmla="*/ 6 w 162"/>
                  <a:gd name="T57" fmla="*/ 200 h 958"/>
                  <a:gd name="T58" fmla="*/ 3 w 162"/>
                  <a:gd name="T59" fmla="*/ 202 h 958"/>
                  <a:gd name="T60" fmla="*/ 0 w 162"/>
                  <a:gd name="T61" fmla="*/ 203 h 958"/>
                  <a:gd name="T62" fmla="*/ 0 w 162"/>
                  <a:gd name="T63" fmla="*/ 25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2" h="958">
                    <a:moveTo>
                      <a:pt x="0" y="25"/>
                    </a:moveTo>
                    <a:lnTo>
                      <a:pt x="115" y="0"/>
                    </a:lnTo>
                    <a:lnTo>
                      <a:pt x="121" y="15"/>
                    </a:lnTo>
                    <a:lnTo>
                      <a:pt x="132" y="48"/>
                    </a:lnTo>
                    <a:lnTo>
                      <a:pt x="140" y="87"/>
                    </a:lnTo>
                    <a:lnTo>
                      <a:pt x="149" y="130"/>
                    </a:lnTo>
                    <a:lnTo>
                      <a:pt x="156" y="171"/>
                    </a:lnTo>
                    <a:lnTo>
                      <a:pt x="160" y="205"/>
                    </a:lnTo>
                    <a:lnTo>
                      <a:pt x="160" y="206"/>
                    </a:lnTo>
                    <a:lnTo>
                      <a:pt x="162" y="227"/>
                    </a:lnTo>
                    <a:lnTo>
                      <a:pt x="159" y="247"/>
                    </a:lnTo>
                    <a:lnTo>
                      <a:pt x="99" y="559"/>
                    </a:lnTo>
                    <a:lnTo>
                      <a:pt x="99" y="565"/>
                    </a:lnTo>
                    <a:lnTo>
                      <a:pt x="101" y="576"/>
                    </a:lnTo>
                    <a:lnTo>
                      <a:pt x="104" y="592"/>
                    </a:lnTo>
                    <a:lnTo>
                      <a:pt x="105" y="610"/>
                    </a:lnTo>
                    <a:lnTo>
                      <a:pt x="108" y="629"/>
                    </a:lnTo>
                    <a:lnTo>
                      <a:pt x="111" y="646"/>
                    </a:lnTo>
                    <a:lnTo>
                      <a:pt x="112" y="660"/>
                    </a:lnTo>
                    <a:lnTo>
                      <a:pt x="114" y="670"/>
                    </a:lnTo>
                    <a:lnTo>
                      <a:pt x="115" y="674"/>
                    </a:lnTo>
                    <a:lnTo>
                      <a:pt x="115" y="694"/>
                    </a:lnTo>
                    <a:lnTo>
                      <a:pt x="114" y="715"/>
                    </a:lnTo>
                    <a:lnTo>
                      <a:pt x="84" y="937"/>
                    </a:lnTo>
                    <a:lnTo>
                      <a:pt x="41" y="958"/>
                    </a:lnTo>
                    <a:lnTo>
                      <a:pt x="9" y="202"/>
                    </a:lnTo>
                    <a:lnTo>
                      <a:pt x="9" y="200"/>
                    </a:lnTo>
                    <a:lnTo>
                      <a:pt x="8" y="200"/>
                    </a:lnTo>
                    <a:lnTo>
                      <a:pt x="6" y="200"/>
                    </a:lnTo>
                    <a:lnTo>
                      <a:pt x="3" y="202"/>
                    </a:lnTo>
                    <a:lnTo>
                      <a:pt x="0" y="203"/>
                    </a:lnTo>
                    <a:lnTo>
                      <a:pt x="0" y="25"/>
                    </a:lnTo>
                    <a:close/>
                  </a:path>
                </a:pathLst>
              </a:custGeom>
              <a:solidFill>
                <a:srgbClr val="DBC2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59">
                <a:extLst>
                  <a:ext uri="{FF2B5EF4-FFF2-40B4-BE49-F238E27FC236}">
                    <a16:creationId xmlns:a16="http://schemas.microsoft.com/office/drawing/2014/main" id="{89CA9A43-9EC3-1F23-805B-455BF2BE98D7}"/>
                  </a:ext>
                </a:extLst>
              </p:cNvPr>
              <p:cNvSpPr>
                <a:spLocks/>
              </p:cNvSpPr>
              <p:nvPr/>
            </p:nvSpPr>
            <p:spPr bwMode="auto">
              <a:xfrm>
                <a:off x="6978466" y="4229060"/>
                <a:ext cx="78495" cy="126152"/>
              </a:xfrm>
              <a:custGeom>
                <a:avLst/>
                <a:gdLst>
                  <a:gd name="T0" fmla="*/ 35 w 56"/>
                  <a:gd name="T1" fmla="*/ 91 h 91"/>
                  <a:gd name="T2" fmla="*/ 22 w 56"/>
                  <a:gd name="T3" fmla="*/ 91 h 91"/>
                  <a:gd name="T4" fmla="*/ 17 w 56"/>
                  <a:gd name="T5" fmla="*/ 91 h 91"/>
                  <a:gd name="T6" fmla="*/ 11 w 56"/>
                  <a:gd name="T7" fmla="*/ 88 h 91"/>
                  <a:gd name="T8" fmla="*/ 7 w 56"/>
                  <a:gd name="T9" fmla="*/ 84 h 91"/>
                  <a:gd name="T10" fmla="*/ 3 w 56"/>
                  <a:gd name="T11" fmla="*/ 79 h 91"/>
                  <a:gd name="T12" fmla="*/ 1 w 56"/>
                  <a:gd name="T13" fmla="*/ 75 h 91"/>
                  <a:gd name="T14" fmla="*/ 0 w 56"/>
                  <a:gd name="T15" fmla="*/ 68 h 91"/>
                  <a:gd name="T16" fmla="*/ 0 w 56"/>
                  <a:gd name="T17" fmla="*/ 23 h 91"/>
                  <a:gd name="T18" fmla="*/ 1 w 56"/>
                  <a:gd name="T19" fmla="*/ 17 h 91"/>
                  <a:gd name="T20" fmla="*/ 3 w 56"/>
                  <a:gd name="T21" fmla="*/ 11 h 91"/>
                  <a:gd name="T22" fmla="*/ 7 w 56"/>
                  <a:gd name="T23" fmla="*/ 7 h 91"/>
                  <a:gd name="T24" fmla="*/ 11 w 56"/>
                  <a:gd name="T25" fmla="*/ 4 h 91"/>
                  <a:gd name="T26" fmla="*/ 17 w 56"/>
                  <a:gd name="T27" fmla="*/ 2 h 91"/>
                  <a:gd name="T28" fmla="*/ 22 w 56"/>
                  <a:gd name="T29" fmla="*/ 0 h 91"/>
                  <a:gd name="T30" fmla="*/ 35 w 56"/>
                  <a:gd name="T31" fmla="*/ 0 h 91"/>
                  <a:gd name="T32" fmla="*/ 41 w 56"/>
                  <a:gd name="T33" fmla="*/ 2 h 91"/>
                  <a:gd name="T34" fmla="*/ 46 w 56"/>
                  <a:gd name="T35" fmla="*/ 4 h 91"/>
                  <a:gd name="T36" fmla="*/ 51 w 56"/>
                  <a:gd name="T37" fmla="*/ 7 h 91"/>
                  <a:gd name="T38" fmla="*/ 54 w 56"/>
                  <a:gd name="T39" fmla="*/ 11 h 91"/>
                  <a:gd name="T40" fmla="*/ 56 w 56"/>
                  <a:gd name="T41" fmla="*/ 17 h 91"/>
                  <a:gd name="T42" fmla="*/ 56 w 56"/>
                  <a:gd name="T43" fmla="*/ 23 h 91"/>
                  <a:gd name="T44" fmla="*/ 56 w 56"/>
                  <a:gd name="T45" fmla="*/ 68 h 91"/>
                  <a:gd name="T46" fmla="*/ 56 w 56"/>
                  <a:gd name="T47" fmla="*/ 75 h 91"/>
                  <a:gd name="T48" fmla="*/ 54 w 56"/>
                  <a:gd name="T49" fmla="*/ 79 h 91"/>
                  <a:gd name="T50" fmla="*/ 51 w 56"/>
                  <a:gd name="T51" fmla="*/ 84 h 91"/>
                  <a:gd name="T52" fmla="*/ 46 w 56"/>
                  <a:gd name="T53" fmla="*/ 88 h 91"/>
                  <a:gd name="T54" fmla="*/ 41 w 56"/>
                  <a:gd name="T55" fmla="*/ 91 h 91"/>
                  <a:gd name="T56" fmla="*/ 35 w 56"/>
                  <a:gd name="T5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1">
                    <a:moveTo>
                      <a:pt x="35" y="91"/>
                    </a:moveTo>
                    <a:lnTo>
                      <a:pt x="22" y="91"/>
                    </a:lnTo>
                    <a:lnTo>
                      <a:pt x="17" y="91"/>
                    </a:lnTo>
                    <a:lnTo>
                      <a:pt x="11" y="88"/>
                    </a:lnTo>
                    <a:lnTo>
                      <a:pt x="7" y="84"/>
                    </a:lnTo>
                    <a:lnTo>
                      <a:pt x="3" y="79"/>
                    </a:lnTo>
                    <a:lnTo>
                      <a:pt x="1" y="75"/>
                    </a:lnTo>
                    <a:lnTo>
                      <a:pt x="0" y="68"/>
                    </a:lnTo>
                    <a:lnTo>
                      <a:pt x="0" y="23"/>
                    </a:lnTo>
                    <a:lnTo>
                      <a:pt x="1" y="17"/>
                    </a:lnTo>
                    <a:lnTo>
                      <a:pt x="3" y="11"/>
                    </a:lnTo>
                    <a:lnTo>
                      <a:pt x="7" y="7"/>
                    </a:lnTo>
                    <a:lnTo>
                      <a:pt x="11" y="4"/>
                    </a:lnTo>
                    <a:lnTo>
                      <a:pt x="17" y="2"/>
                    </a:lnTo>
                    <a:lnTo>
                      <a:pt x="22" y="0"/>
                    </a:lnTo>
                    <a:lnTo>
                      <a:pt x="35" y="0"/>
                    </a:lnTo>
                    <a:lnTo>
                      <a:pt x="41" y="2"/>
                    </a:lnTo>
                    <a:lnTo>
                      <a:pt x="46" y="4"/>
                    </a:lnTo>
                    <a:lnTo>
                      <a:pt x="51" y="7"/>
                    </a:lnTo>
                    <a:lnTo>
                      <a:pt x="54" y="11"/>
                    </a:lnTo>
                    <a:lnTo>
                      <a:pt x="56" y="17"/>
                    </a:lnTo>
                    <a:lnTo>
                      <a:pt x="56" y="23"/>
                    </a:lnTo>
                    <a:lnTo>
                      <a:pt x="56" y="68"/>
                    </a:lnTo>
                    <a:lnTo>
                      <a:pt x="56" y="75"/>
                    </a:lnTo>
                    <a:lnTo>
                      <a:pt x="54" y="79"/>
                    </a:lnTo>
                    <a:lnTo>
                      <a:pt x="51" y="84"/>
                    </a:lnTo>
                    <a:lnTo>
                      <a:pt x="46" y="88"/>
                    </a:lnTo>
                    <a:lnTo>
                      <a:pt x="41" y="91"/>
                    </a:lnTo>
                    <a:lnTo>
                      <a:pt x="35" y="91"/>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0">
                <a:extLst>
                  <a:ext uri="{FF2B5EF4-FFF2-40B4-BE49-F238E27FC236}">
                    <a16:creationId xmlns:a16="http://schemas.microsoft.com/office/drawing/2014/main" id="{CBF2C677-C35B-D623-50DC-496F8303724F}"/>
                  </a:ext>
                </a:extLst>
              </p:cNvPr>
              <p:cNvSpPr>
                <a:spLocks/>
              </p:cNvSpPr>
              <p:nvPr/>
            </p:nvSpPr>
            <p:spPr bwMode="auto">
              <a:xfrm>
                <a:off x="6964449" y="4845802"/>
                <a:ext cx="103725" cy="86905"/>
              </a:xfrm>
              <a:custGeom>
                <a:avLst/>
                <a:gdLst>
                  <a:gd name="T0" fmla="*/ 3 w 75"/>
                  <a:gd name="T1" fmla="*/ 31 h 61"/>
                  <a:gd name="T2" fmla="*/ 7 w 75"/>
                  <a:gd name="T3" fmla="*/ 19 h 61"/>
                  <a:gd name="T4" fmla="*/ 14 w 75"/>
                  <a:gd name="T5" fmla="*/ 9 h 61"/>
                  <a:gd name="T6" fmla="*/ 24 w 75"/>
                  <a:gd name="T7" fmla="*/ 3 h 61"/>
                  <a:gd name="T8" fmla="*/ 37 w 75"/>
                  <a:gd name="T9" fmla="*/ 0 h 61"/>
                  <a:gd name="T10" fmla="*/ 38 w 75"/>
                  <a:gd name="T11" fmla="*/ 0 h 61"/>
                  <a:gd name="T12" fmla="*/ 51 w 75"/>
                  <a:gd name="T13" fmla="*/ 3 h 61"/>
                  <a:gd name="T14" fmla="*/ 61 w 75"/>
                  <a:gd name="T15" fmla="*/ 9 h 61"/>
                  <a:gd name="T16" fmla="*/ 68 w 75"/>
                  <a:gd name="T17" fmla="*/ 19 h 61"/>
                  <a:gd name="T18" fmla="*/ 72 w 75"/>
                  <a:gd name="T19" fmla="*/ 31 h 61"/>
                  <a:gd name="T20" fmla="*/ 75 w 75"/>
                  <a:gd name="T21" fmla="*/ 61 h 61"/>
                  <a:gd name="T22" fmla="*/ 0 w 75"/>
                  <a:gd name="T23" fmla="*/ 61 h 61"/>
                  <a:gd name="T24" fmla="*/ 3 w 75"/>
                  <a:gd name="T25"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1">
                    <a:moveTo>
                      <a:pt x="3" y="31"/>
                    </a:moveTo>
                    <a:lnTo>
                      <a:pt x="7" y="19"/>
                    </a:lnTo>
                    <a:lnTo>
                      <a:pt x="14" y="9"/>
                    </a:lnTo>
                    <a:lnTo>
                      <a:pt x="24" y="3"/>
                    </a:lnTo>
                    <a:lnTo>
                      <a:pt x="37" y="0"/>
                    </a:lnTo>
                    <a:lnTo>
                      <a:pt x="38" y="0"/>
                    </a:lnTo>
                    <a:lnTo>
                      <a:pt x="51" y="3"/>
                    </a:lnTo>
                    <a:lnTo>
                      <a:pt x="61" y="9"/>
                    </a:lnTo>
                    <a:lnTo>
                      <a:pt x="68" y="19"/>
                    </a:lnTo>
                    <a:lnTo>
                      <a:pt x="72" y="31"/>
                    </a:lnTo>
                    <a:lnTo>
                      <a:pt x="75" y="61"/>
                    </a:lnTo>
                    <a:lnTo>
                      <a:pt x="0" y="61"/>
                    </a:lnTo>
                    <a:lnTo>
                      <a:pt x="3" y="31"/>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1">
                <a:extLst>
                  <a:ext uri="{FF2B5EF4-FFF2-40B4-BE49-F238E27FC236}">
                    <a16:creationId xmlns:a16="http://schemas.microsoft.com/office/drawing/2014/main" id="{2FBD7C4C-F618-6D9F-8B9A-2FBDF013854A}"/>
                  </a:ext>
                </a:extLst>
              </p:cNvPr>
              <p:cNvSpPr>
                <a:spLocks/>
              </p:cNvSpPr>
              <p:nvPr/>
            </p:nvSpPr>
            <p:spPr bwMode="auto">
              <a:xfrm>
                <a:off x="6975663" y="4736470"/>
                <a:ext cx="81298" cy="176613"/>
              </a:xfrm>
              <a:custGeom>
                <a:avLst/>
                <a:gdLst>
                  <a:gd name="T0" fmla="*/ 58 w 58"/>
                  <a:gd name="T1" fmla="*/ 105 h 127"/>
                  <a:gd name="T2" fmla="*/ 58 w 58"/>
                  <a:gd name="T3" fmla="*/ 103 h 127"/>
                  <a:gd name="T4" fmla="*/ 57 w 58"/>
                  <a:gd name="T5" fmla="*/ 113 h 127"/>
                  <a:gd name="T6" fmla="*/ 51 w 58"/>
                  <a:gd name="T7" fmla="*/ 122 h 127"/>
                  <a:gd name="T8" fmla="*/ 41 w 58"/>
                  <a:gd name="T9" fmla="*/ 126 h 127"/>
                  <a:gd name="T10" fmla="*/ 30 w 58"/>
                  <a:gd name="T11" fmla="*/ 127 h 127"/>
                  <a:gd name="T12" fmla="*/ 19 w 58"/>
                  <a:gd name="T13" fmla="*/ 127 h 127"/>
                  <a:gd name="T14" fmla="*/ 9 w 58"/>
                  <a:gd name="T15" fmla="*/ 125 h 127"/>
                  <a:gd name="T16" fmla="*/ 2 w 58"/>
                  <a:gd name="T17" fmla="*/ 119 h 127"/>
                  <a:gd name="T18" fmla="*/ 0 w 58"/>
                  <a:gd name="T19" fmla="*/ 112 h 127"/>
                  <a:gd name="T20" fmla="*/ 0 w 58"/>
                  <a:gd name="T21" fmla="*/ 112 h 127"/>
                  <a:gd name="T22" fmla="*/ 5 w 58"/>
                  <a:gd name="T23" fmla="*/ 64 h 127"/>
                  <a:gd name="T24" fmla="*/ 5 w 58"/>
                  <a:gd name="T25" fmla="*/ 13 h 127"/>
                  <a:gd name="T26" fmla="*/ 57 w 58"/>
                  <a:gd name="T27" fmla="*/ 0 h 127"/>
                  <a:gd name="T28" fmla="*/ 51 w 58"/>
                  <a:gd name="T29" fmla="*/ 55 h 127"/>
                  <a:gd name="T30" fmla="*/ 51 w 58"/>
                  <a:gd name="T31" fmla="*/ 62 h 127"/>
                  <a:gd name="T32" fmla="*/ 53 w 58"/>
                  <a:gd name="T33" fmla="*/ 75 h 127"/>
                  <a:gd name="T34" fmla="*/ 56 w 58"/>
                  <a:gd name="T35" fmla="*/ 89 h 127"/>
                  <a:gd name="T36" fmla="*/ 58 w 58"/>
                  <a:gd name="T37" fmla="*/ 10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27">
                    <a:moveTo>
                      <a:pt x="58" y="105"/>
                    </a:moveTo>
                    <a:lnTo>
                      <a:pt x="58" y="103"/>
                    </a:lnTo>
                    <a:lnTo>
                      <a:pt x="57" y="113"/>
                    </a:lnTo>
                    <a:lnTo>
                      <a:pt x="51" y="122"/>
                    </a:lnTo>
                    <a:lnTo>
                      <a:pt x="41" y="126"/>
                    </a:lnTo>
                    <a:lnTo>
                      <a:pt x="30" y="127"/>
                    </a:lnTo>
                    <a:lnTo>
                      <a:pt x="19" y="127"/>
                    </a:lnTo>
                    <a:lnTo>
                      <a:pt x="9" y="125"/>
                    </a:lnTo>
                    <a:lnTo>
                      <a:pt x="2" y="119"/>
                    </a:lnTo>
                    <a:lnTo>
                      <a:pt x="0" y="112"/>
                    </a:lnTo>
                    <a:lnTo>
                      <a:pt x="0" y="112"/>
                    </a:lnTo>
                    <a:lnTo>
                      <a:pt x="5" y="64"/>
                    </a:lnTo>
                    <a:lnTo>
                      <a:pt x="5" y="13"/>
                    </a:lnTo>
                    <a:lnTo>
                      <a:pt x="57" y="0"/>
                    </a:lnTo>
                    <a:lnTo>
                      <a:pt x="51" y="55"/>
                    </a:lnTo>
                    <a:lnTo>
                      <a:pt x="51" y="62"/>
                    </a:lnTo>
                    <a:lnTo>
                      <a:pt x="53" y="75"/>
                    </a:lnTo>
                    <a:lnTo>
                      <a:pt x="56" y="89"/>
                    </a:lnTo>
                    <a:lnTo>
                      <a:pt x="58" y="105"/>
                    </a:lnTo>
                    <a:close/>
                  </a:path>
                </a:pathLst>
              </a:custGeom>
              <a:solidFill>
                <a:srgbClr val="DBC2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2">
                <a:extLst>
                  <a:ext uri="{FF2B5EF4-FFF2-40B4-BE49-F238E27FC236}">
                    <a16:creationId xmlns:a16="http://schemas.microsoft.com/office/drawing/2014/main" id="{8A2CAB7B-4D9E-2EC4-152F-32FB9816AB61}"/>
                  </a:ext>
                </a:extLst>
              </p:cNvPr>
              <p:cNvSpPr>
                <a:spLocks/>
              </p:cNvSpPr>
              <p:nvPr/>
            </p:nvSpPr>
            <p:spPr bwMode="auto">
              <a:xfrm>
                <a:off x="6961646" y="4929903"/>
                <a:ext cx="109332" cy="16820"/>
              </a:xfrm>
              <a:custGeom>
                <a:avLst/>
                <a:gdLst>
                  <a:gd name="T0" fmla="*/ 0 w 78"/>
                  <a:gd name="T1" fmla="*/ 0 h 11"/>
                  <a:gd name="T2" fmla="*/ 78 w 78"/>
                  <a:gd name="T3" fmla="*/ 0 h 11"/>
                  <a:gd name="T4" fmla="*/ 78 w 78"/>
                  <a:gd name="T5" fmla="*/ 3 h 11"/>
                  <a:gd name="T6" fmla="*/ 77 w 78"/>
                  <a:gd name="T7" fmla="*/ 7 h 11"/>
                  <a:gd name="T8" fmla="*/ 74 w 78"/>
                  <a:gd name="T9" fmla="*/ 10 h 11"/>
                  <a:gd name="T10" fmla="*/ 71 w 78"/>
                  <a:gd name="T11" fmla="*/ 11 h 11"/>
                  <a:gd name="T12" fmla="*/ 8 w 78"/>
                  <a:gd name="T13" fmla="*/ 11 h 11"/>
                  <a:gd name="T14" fmla="*/ 5 w 78"/>
                  <a:gd name="T15" fmla="*/ 10 h 11"/>
                  <a:gd name="T16" fmla="*/ 2 w 78"/>
                  <a:gd name="T17" fmla="*/ 7 h 11"/>
                  <a:gd name="T18" fmla="*/ 0 w 78"/>
                  <a:gd name="T19" fmla="*/ 3 h 11"/>
                  <a:gd name="T20" fmla="*/ 0 w 78"/>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0"/>
                    </a:moveTo>
                    <a:lnTo>
                      <a:pt x="78" y="0"/>
                    </a:lnTo>
                    <a:lnTo>
                      <a:pt x="78" y="3"/>
                    </a:lnTo>
                    <a:lnTo>
                      <a:pt x="77" y="7"/>
                    </a:lnTo>
                    <a:lnTo>
                      <a:pt x="74" y="10"/>
                    </a:lnTo>
                    <a:lnTo>
                      <a:pt x="71" y="11"/>
                    </a:lnTo>
                    <a:lnTo>
                      <a:pt x="8" y="11"/>
                    </a:lnTo>
                    <a:lnTo>
                      <a:pt x="5" y="10"/>
                    </a:lnTo>
                    <a:lnTo>
                      <a:pt x="2" y="7"/>
                    </a:lnTo>
                    <a:lnTo>
                      <a:pt x="0" y="3"/>
                    </a:lnTo>
                    <a:lnTo>
                      <a:pt x="0"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3">
                <a:extLst>
                  <a:ext uri="{FF2B5EF4-FFF2-40B4-BE49-F238E27FC236}">
                    <a16:creationId xmlns:a16="http://schemas.microsoft.com/office/drawing/2014/main" id="{E633C93B-3FA0-0BA0-132A-883501D6A371}"/>
                  </a:ext>
                </a:extLst>
              </p:cNvPr>
              <p:cNvSpPr>
                <a:spLocks/>
              </p:cNvSpPr>
              <p:nvPr/>
            </p:nvSpPr>
            <p:spPr bwMode="auto">
              <a:xfrm>
                <a:off x="6728966" y="2457327"/>
                <a:ext cx="199040" cy="602726"/>
              </a:xfrm>
              <a:custGeom>
                <a:avLst/>
                <a:gdLst>
                  <a:gd name="T0" fmla="*/ 135 w 142"/>
                  <a:gd name="T1" fmla="*/ 0 h 431"/>
                  <a:gd name="T2" fmla="*/ 107 w 142"/>
                  <a:gd name="T3" fmla="*/ 3 h 431"/>
                  <a:gd name="T4" fmla="*/ 82 w 142"/>
                  <a:gd name="T5" fmla="*/ 11 h 431"/>
                  <a:gd name="T6" fmla="*/ 59 w 142"/>
                  <a:gd name="T7" fmla="*/ 27 h 431"/>
                  <a:gd name="T8" fmla="*/ 41 w 142"/>
                  <a:gd name="T9" fmla="*/ 45 h 431"/>
                  <a:gd name="T10" fmla="*/ 25 w 142"/>
                  <a:gd name="T11" fmla="*/ 68 h 431"/>
                  <a:gd name="T12" fmla="*/ 19 w 142"/>
                  <a:gd name="T13" fmla="*/ 84 h 431"/>
                  <a:gd name="T14" fmla="*/ 14 w 142"/>
                  <a:gd name="T15" fmla="*/ 108 h 431"/>
                  <a:gd name="T16" fmla="*/ 10 w 142"/>
                  <a:gd name="T17" fmla="*/ 136 h 431"/>
                  <a:gd name="T18" fmla="*/ 7 w 142"/>
                  <a:gd name="T19" fmla="*/ 170 h 431"/>
                  <a:gd name="T20" fmla="*/ 2 w 142"/>
                  <a:gd name="T21" fmla="*/ 207 h 431"/>
                  <a:gd name="T22" fmla="*/ 1 w 142"/>
                  <a:gd name="T23" fmla="*/ 243 h 431"/>
                  <a:gd name="T24" fmla="*/ 0 w 142"/>
                  <a:gd name="T25" fmla="*/ 280 h 431"/>
                  <a:gd name="T26" fmla="*/ 0 w 142"/>
                  <a:gd name="T27" fmla="*/ 314 h 431"/>
                  <a:gd name="T28" fmla="*/ 1 w 142"/>
                  <a:gd name="T29" fmla="*/ 345 h 431"/>
                  <a:gd name="T30" fmla="*/ 4 w 142"/>
                  <a:gd name="T31" fmla="*/ 368 h 431"/>
                  <a:gd name="T32" fmla="*/ 7 w 142"/>
                  <a:gd name="T33" fmla="*/ 385 h 431"/>
                  <a:gd name="T34" fmla="*/ 17 w 142"/>
                  <a:gd name="T35" fmla="*/ 400 h 431"/>
                  <a:gd name="T36" fmla="*/ 31 w 142"/>
                  <a:gd name="T37" fmla="*/ 413 h 431"/>
                  <a:gd name="T38" fmla="*/ 46 w 142"/>
                  <a:gd name="T39" fmla="*/ 421 h 431"/>
                  <a:gd name="T40" fmla="*/ 66 w 142"/>
                  <a:gd name="T41" fmla="*/ 427 h 431"/>
                  <a:gd name="T42" fmla="*/ 86 w 142"/>
                  <a:gd name="T43" fmla="*/ 430 h 431"/>
                  <a:gd name="T44" fmla="*/ 106 w 142"/>
                  <a:gd name="T45" fmla="*/ 431 h 431"/>
                  <a:gd name="T46" fmla="*/ 142 w 142"/>
                  <a:gd name="T47" fmla="*/ 431 h 431"/>
                  <a:gd name="T48" fmla="*/ 142 w 142"/>
                  <a:gd name="T49" fmla="*/ 0 h 431"/>
                  <a:gd name="T50" fmla="*/ 135 w 142"/>
                  <a:gd name="T51"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431">
                    <a:moveTo>
                      <a:pt x="135" y="0"/>
                    </a:moveTo>
                    <a:lnTo>
                      <a:pt x="107" y="3"/>
                    </a:lnTo>
                    <a:lnTo>
                      <a:pt x="82" y="11"/>
                    </a:lnTo>
                    <a:lnTo>
                      <a:pt x="59" y="27"/>
                    </a:lnTo>
                    <a:lnTo>
                      <a:pt x="41" y="45"/>
                    </a:lnTo>
                    <a:lnTo>
                      <a:pt x="25" y="68"/>
                    </a:lnTo>
                    <a:lnTo>
                      <a:pt x="19" y="84"/>
                    </a:lnTo>
                    <a:lnTo>
                      <a:pt x="14" y="108"/>
                    </a:lnTo>
                    <a:lnTo>
                      <a:pt x="10" y="136"/>
                    </a:lnTo>
                    <a:lnTo>
                      <a:pt x="7" y="170"/>
                    </a:lnTo>
                    <a:lnTo>
                      <a:pt x="2" y="207"/>
                    </a:lnTo>
                    <a:lnTo>
                      <a:pt x="1" y="243"/>
                    </a:lnTo>
                    <a:lnTo>
                      <a:pt x="0" y="280"/>
                    </a:lnTo>
                    <a:lnTo>
                      <a:pt x="0" y="314"/>
                    </a:lnTo>
                    <a:lnTo>
                      <a:pt x="1" y="345"/>
                    </a:lnTo>
                    <a:lnTo>
                      <a:pt x="4" y="368"/>
                    </a:lnTo>
                    <a:lnTo>
                      <a:pt x="7" y="385"/>
                    </a:lnTo>
                    <a:lnTo>
                      <a:pt x="17" y="400"/>
                    </a:lnTo>
                    <a:lnTo>
                      <a:pt x="31" y="413"/>
                    </a:lnTo>
                    <a:lnTo>
                      <a:pt x="46" y="421"/>
                    </a:lnTo>
                    <a:lnTo>
                      <a:pt x="66" y="427"/>
                    </a:lnTo>
                    <a:lnTo>
                      <a:pt x="86" y="430"/>
                    </a:lnTo>
                    <a:lnTo>
                      <a:pt x="106" y="431"/>
                    </a:lnTo>
                    <a:lnTo>
                      <a:pt x="142" y="431"/>
                    </a:lnTo>
                    <a:lnTo>
                      <a:pt x="142" y="0"/>
                    </a:lnTo>
                    <a:lnTo>
                      <a:pt x="135" y="0"/>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64">
                <a:extLst>
                  <a:ext uri="{FF2B5EF4-FFF2-40B4-BE49-F238E27FC236}">
                    <a16:creationId xmlns:a16="http://schemas.microsoft.com/office/drawing/2014/main" id="{EB80C762-4EE1-F323-FFB6-E3C7351B0E8E}"/>
                  </a:ext>
                </a:extLst>
              </p:cNvPr>
              <p:cNvSpPr>
                <a:spLocks/>
              </p:cNvSpPr>
              <p:nvPr/>
            </p:nvSpPr>
            <p:spPr bwMode="auto">
              <a:xfrm>
                <a:off x="6928005" y="2457327"/>
                <a:ext cx="201843" cy="602726"/>
              </a:xfrm>
              <a:custGeom>
                <a:avLst/>
                <a:gdLst>
                  <a:gd name="T0" fmla="*/ 9 w 143"/>
                  <a:gd name="T1" fmla="*/ 0 h 431"/>
                  <a:gd name="T2" fmla="*/ 36 w 143"/>
                  <a:gd name="T3" fmla="*/ 3 h 431"/>
                  <a:gd name="T4" fmla="*/ 61 w 143"/>
                  <a:gd name="T5" fmla="*/ 11 h 431"/>
                  <a:gd name="T6" fmla="*/ 84 w 143"/>
                  <a:gd name="T7" fmla="*/ 27 h 431"/>
                  <a:gd name="T8" fmla="*/ 102 w 143"/>
                  <a:gd name="T9" fmla="*/ 45 h 431"/>
                  <a:gd name="T10" fmla="*/ 118 w 143"/>
                  <a:gd name="T11" fmla="*/ 68 h 431"/>
                  <a:gd name="T12" fmla="*/ 123 w 143"/>
                  <a:gd name="T13" fmla="*/ 84 h 431"/>
                  <a:gd name="T14" fmla="*/ 129 w 143"/>
                  <a:gd name="T15" fmla="*/ 108 h 431"/>
                  <a:gd name="T16" fmla="*/ 133 w 143"/>
                  <a:gd name="T17" fmla="*/ 136 h 431"/>
                  <a:gd name="T18" fmla="*/ 138 w 143"/>
                  <a:gd name="T19" fmla="*/ 170 h 431"/>
                  <a:gd name="T20" fmla="*/ 140 w 143"/>
                  <a:gd name="T21" fmla="*/ 207 h 431"/>
                  <a:gd name="T22" fmla="*/ 143 w 143"/>
                  <a:gd name="T23" fmla="*/ 243 h 431"/>
                  <a:gd name="T24" fmla="*/ 143 w 143"/>
                  <a:gd name="T25" fmla="*/ 280 h 431"/>
                  <a:gd name="T26" fmla="*/ 143 w 143"/>
                  <a:gd name="T27" fmla="*/ 314 h 431"/>
                  <a:gd name="T28" fmla="*/ 143 w 143"/>
                  <a:gd name="T29" fmla="*/ 345 h 431"/>
                  <a:gd name="T30" fmla="*/ 140 w 143"/>
                  <a:gd name="T31" fmla="*/ 368 h 431"/>
                  <a:gd name="T32" fmla="*/ 136 w 143"/>
                  <a:gd name="T33" fmla="*/ 385 h 431"/>
                  <a:gd name="T34" fmla="*/ 126 w 143"/>
                  <a:gd name="T35" fmla="*/ 400 h 431"/>
                  <a:gd name="T36" fmla="*/ 114 w 143"/>
                  <a:gd name="T37" fmla="*/ 413 h 431"/>
                  <a:gd name="T38" fmla="*/ 97 w 143"/>
                  <a:gd name="T39" fmla="*/ 421 h 431"/>
                  <a:gd name="T40" fmla="*/ 78 w 143"/>
                  <a:gd name="T41" fmla="*/ 427 h 431"/>
                  <a:gd name="T42" fmla="*/ 58 w 143"/>
                  <a:gd name="T43" fmla="*/ 430 h 431"/>
                  <a:gd name="T44" fmla="*/ 37 w 143"/>
                  <a:gd name="T45" fmla="*/ 431 h 431"/>
                  <a:gd name="T46" fmla="*/ 0 w 143"/>
                  <a:gd name="T47" fmla="*/ 431 h 431"/>
                  <a:gd name="T48" fmla="*/ 0 w 143"/>
                  <a:gd name="T49" fmla="*/ 0 h 431"/>
                  <a:gd name="T50" fmla="*/ 9 w 143"/>
                  <a:gd name="T51"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431">
                    <a:moveTo>
                      <a:pt x="9" y="0"/>
                    </a:moveTo>
                    <a:lnTo>
                      <a:pt x="36" y="3"/>
                    </a:lnTo>
                    <a:lnTo>
                      <a:pt x="61" y="11"/>
                    </a:lnTo>
                    <a:lnTo>
                      <a:pt x="84" y="27"/>
                    </a:lnTo>
                    <a:lnTo>
                      <a:pt x="102" y="45"/>
                    </a:lnTo>
                    <a:lnTo>
                      <a:pt x="118" y="68"/>
                    </a:lnTo>
                    <a:lnTo>
                      <a:pt x="123" y="84"/>
                    </a:lnTo>
                    <a:lnTo>
                      <a:pt x="129" y="108"/>
                    </a:lnTo>
                    <a:lnTo>
                      <a:pt x="133" y="136"/>
                    </a:lnTo>
                    <a:lnTo>
                      <a:pt x="138" y="170"/>
                    </a:lnTo>
                    <a:lnTo>
                      <a:pt x="140" y="207"/>
                    </a:lnTo>
                    <a:lnTo>
                      <a:pt x="143" y="243"/>
                    </a:lnTo>
                    <a:lnTo>
                      <a:pt x="143" y="280"/>
                    </a:lnTo>
                    <a:lnTo>
                      <a:pt x="143" y="314"/>
                    </a:lnTo>
                    <a:lnTo>
                      <a:pt x="143" y="345"/>
                    </a:lnTo>
                    <a:lnTo>
                      <a:pt x="140" y="368"/>
                    </a:lnTo>
                    <a:lnTo>
                      <a:pt x="136" y="385"/>
                    </a:lnTo>
                    <a:lnTo>
                      <a:pt x="126" y="400"/>
                    </a:lnTo>
                    <a:lnTo>
                      <a:pt x="114" y="413"/>
                    </a:lnTo>
                    <a:lnTo>
                      <a:pt x="97" y="421"/>
                    </a:lnTo>
                    <a:lnTo>
                      <a:pt x="78" y="427"/>
                    </a:lnTo>
                    <a:lnTo>
                      <a:pt x="58" y="430"/>
                    </a:lnTo>
                    <a:lnTo>
                      <a:pt x="37" y="431"/>
                    </a:lnTo>
                    <a:lnTo>
                      <a:pt x="0" y="431"/>
                    </a:lnTo>
                    <a:lnTo>
                      <a:pt x="0" y="0"/>
                    </a:lnTo>
                    <a:lnTo>
                      <a:pt x="9" y="0"/>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5">
                <a:extLst>
                  <a:ext uri="{FF2B5EF4-FFF2-40B4-BE49-F238E27FC236}">
                    <a16:creationId xmlns:a16="http://schemas.microsoft.com/office/drawing/2014/main" id="{C6054FD3-A101-4C2B-5A32-B1D242A6D28D}"/>
                  </a:ext>
                </a:extLst>
              </p:cNvPr>
              <p:cNvSpPr>
                <a:spLocks/>
              </p:cNvSpPr>
              <p:nvPr/>
            </p:nvSpPr>
            <p:spPr bwMode="auto">
              <a:xfrm>
                <a:off x="6703735" y="3505789"/>
                <a:ext cx="451343" cy="784945"/>
              </a:xfrm>
              <a:custGeom>
                <a:avLst/>
                <a:gdLst>
                  <a:gd name="T0" fmla="*/ 280 w 321"/>
                  <a:gd name="T1" fmla="*/ 552 h 559"/>
                  <a:gd name="T2" fmla="*/ 318 w 321"/>
                  <a:gd name="T3" fmla="*/ 247 h 559"/>
                  <a:gd name="T4" fmla="*/ 321 w 321"/>
                  <a:gd name="T5" fmla="*/ 227 h 559"/>
                  <a:gd name="T6" fmla="*/ 319 w 321"/>
                  <a:gd name="T7" fmla="*/ 206 h 559"/>
                  <a:gd name="T8" fmla="*/ 319 w 321"/>
                  <a:gd name="T9" fmla="*/ 205 h 559"/>
                  <a:gd name="T10" fmla="*/ 315 w 321"/>
                  <a:gd name="T11" fmla="*/ 171 h 559"/>
                  <a:gd name="T12" fmla="*/ 308 w 321"/>
                  <a:gd name="T13" fmla="*/ 130 h 559"/>
                  <a:gd name="T14" fmla="*/ 299 w 321"/>
                  <a:gd name="T15" fmla="*/ 87 h 559"/>
                  <a:gd name="T16" fmla="*/ 291 w 321"/>
                  <a:gd name="T17" fmla="*/ 48 h 559"/>
                  <a:gd name="T18" fmla="*/ 280 w 321"/>
                  <a:gd name="T19" fmla="*/ 15 h 559"/>
                  <a:gd name="T20" fmla="*/ 274 w 321"/>
                  <a:gd name="T21" fmla="*/ 0 h 559"/>
                  <a:gd name="T22" fmla="*/ 45 w 321"/>
                  <a:gd name="T23" fmla="*/ 0 h 559"/>
                  <a:gd name="T24" fmla="*/ 39 w 321"/>
                  <a:gd name="T25" fmla="*/ 15 h 559"/>
                  <a:gd name="T26" fmla="*/ 29 w 321"/>
                  <a:gd name="T27" fmla="*/ 48 h 559"/>
                  <a:gd name="T28" fmla="*/ 19 w 321"/>
                  <a:gd name="T29" fmla="*/ 87 h 559"/>
                  <a:gd name="T30" fmla="*/ 11 w 321"/>
                  <a:gd name="T31" fmla="*/ 130 h 559"/>
                  <a:gd name="T32" fmla="*/ 5 w 321"/>
                  <a:gd name="T33" fmla="*/ 171 h 559"/>
                  <a:gd name="T34" fmla="*/ 0 w 321"/>
                  <a:gd name="T35" fmla="*/ 205 h 559"/>
                  <a:gd name="T36" fmla="*/ 0 w 321"/>
                  <a:gd name="T37" fmla="*/ 206 h 559"/>
                  <a:gd name="T38" fmla="*/ 0 w 321"/>
                  <a:gd name="T39" fmla="*/ 227 h 559"/>
                  <a:gd name="T40" fmla="*/ 1 w 321"/>
                  <a:gd name="T41" fmla="*/ 247 h 559"/>
                  <a:gd name="T42" fmla="*/ 32 w 321"/>
                  <a:gd name="T43" fmla="*/ 559 h 559"/>
                  <a:gd name="T44" fmla="*/ 222 w 321"/>
                  <a:gd name="T45" fmla="*/ 552 h 559"/>
                  <a:gd name="T46" fmla="*/ 234 w 321"/>
                  <a:gd name="T47" fmla="*/ 306 h 559"/>
                  <a:gd name="T48" fmla="*/ 244 w 321"/>
                  <a:gd name="T49" fmla="*/ 552 h 559"/>
                  <a:gd name="T50" fmla="*/ 280 w 321"/>
                  <a:gd name="T51" fmla="*/ 552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1" h="559">
                    <a:moveTo>
                      <a:pt x="280" y="552"/>
                    </a:moveTo>
                    <a:lnTo>
                      <a:pt x="318" y="247"/>
                    </a:lnTo>
                    <a:lnTo>
                      <a:pt x="321" y="227"/>
                    </a:lnTo>
                    <a:lnTo>
                      <a:pt x="319" y="206"/>
                    </a:lnTo>
                    <a:lnTo>
                      <a:pt x="319" y="205"/>
                    </a:lnTo>
                    <a:lnTo>
                      <a:pt x="315" y="171"/>
                    </a:lnTo>
                    <a:lnTo>
                      <a:pt x="308" y="130"/>
                    </a:lnTo>
                    <a:lnTo>
                      <a:pt x="299" y="87"/>
                    </a:lnTo>
                    <a:lnTo>
                      <a:pt x="291" y="48"/>
                    </a:lnTo>
                    <a:lnTo>
                      <a:pt x="280" y="15"/>
                    </a:lnTo>
                    <a:lnTo>
                      <a:pt x="274" y="0"/>
                    </a:lnTo>
                    <a:lnTo>
                      <a:pt x="45" y="0"/>
                    </a:lnTo>
                    <a:lnTo>
                      <a:pt x="39" y="15"/>
                    </a:lnTo>
                    <a:lnTo>
                      <a:pt x="29" y="48"/>
                    </a:lnTo>
                    <a:lnTo>
                      <a:pt x="19" y="87"/>
                    </a:lnTo>
                    <a:lnTo>
                      <a:pt x="11" y="130"/>
                    </a:lnTo>
                    <a:lnTo>
                      <a:pt x="5" y="171"/>
                    </a:lnTo>
                    <a:lnTo>
                      <a:pt x="0" y="205"/>
                    </a:lnTo>
                    <a:lnTo>
                      <a:pt x="0" y="206"/>
                    </a:lnTo>
                    <a:lnTo>
                      <a:pt x="0" y="227"/>
                    </a:lnTo>
                    <a:lnTo>
                      <a:pt x="1" y="247"/>
                    </a:lnTo>
                    <a:lnTo>
                      <a:pt x="32" y="559"/>
                    </a:lnTo>
                    <a:lnTo>
                      <a:pt x="222" y="552"/>
                    </a:lnTo>
                    <a:lnTo>
                      <a:pt x="234" y="306"/>
                    </a:lnTo>
                    <a:lnTo>
                      <a:pt x="244" y="552"/>
                    </a:lnTo>
                    <a:lnTo>
                      <a:pt x="280" y="552"/>
                    </a:lnTo>
                    <a:close/>
                  </a:path>
                </a:pathLst>
              </a:custGeom>
              <a:solidFill>
                <a:srgbClr val="FB0A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6">
                <a:extLst>
                  <a:ext uri="{FF2B5EF4-FFF2-40B4-BE49-F238E27FC236}">
                    <a16:creationId xmlns:a16="http://schemas.microsoft.com/office/drawing/2014/main" id="{FF38D15E-FE6A-A374-8372-E810A2EE9781}"/>
                  </a:ext>
                </a:extLst>
              </p:cNvPr>
              <p:cNvSpPr>
                <a:spLocks/>
              </p:cNvSpPr>
              <p:nvPr/>
            </p:nvSpPr>
            <p:spPr bwMode="auto">
              <a:xfrm>
                <a:off x="6928005" y="3505789"/>
                <a:ext cx="227073" cy="779338"/>
              </a:xfrm>
              <a:custGeom>
                <a:avLst/>
                <a:gdLst>
                  <a:gd name="T0" fmla="*/ 160 w 162"/>
                  <a:gd name="T1" fmla="*/ 206 h 555"/>
                  <a:gd name="T2" fmla="*/ 160 w 162"/>
                  <a:gd name="T3" fmla="*/ 205 h 555"/>
                  <a:gd name="T4" fmla="*/ 156 w 162"/>
                  <a:gd name="T5" fmla="*/ 171 h 555"/>
                  <a:gd name="T6" fmla="*/ 149 w 162"/>
                  <a:gd name="T7" fmla="*/ 130 h 555"/>
                  <a:gd name="T8" fmla="*/ 140 w 162"/>
                  <a:gd name="T9" fmla="*/ 87 h 555"/>
                  <a:gd name="T10" fmla="*/ 132 w 162"/>
                  <a:gd name="T11" fmla="*/ 48 h 555"/>
                  <a:gd name="T12" fmla="*/ 121 w 162"/>
                  <a:gd name="T13" fmla="*/ 15 h 555"/>
                  <a:gd name="T14" fmla="*/ 115 w 162"/>
                  <a:gd name="T15" fmla="*/ 0 h 555"/>
                  <a:gd name="T16" fmla="*/ 0 w 162"/>
                  <a:gd name="T17" fmla="*/ 0 h 555"/>
                  <a:gd name="T18" fmla="*/ 0 w 162"/>
                  <a:gd name="T19" fmla="*/ 555 h 555"/>
                  <a:gd name="T20" fmla="*/ 63 w 162"/>
                  <a:gd name="T21" fmla="*/ 552 h 555"/>
                  <a:gd name="T22" fmla="*/ 75 w 162"/>
                  <a:gd name="T23" fmla="*/ 306 h 555"/>
                  <a:gd name="T24" fmla="*/ 85 w 162"/>
                  <a:gd name="T25" fmla="*/ 552 h 555"/>
                  <a:gd name="T26" fmla="*/ 121 w 162"/>
                  <a:gd name="T27" fmla="*/ 552 h 555"/>
                  <a:gd name="T28" fmla="*/ 159 w 162"/>
                  <a:gd name="T29" fmla="*/ 247 h 555"/>
                  <a:gd name="T30" fmla="*/ 162 w 162"/>
                  <a:gd name="T31" fmla="*/ 227 h 555"/>
                  <a:gd name="T32" fmla="*/ 160 w 162"/>
                  <a:gd name="T33" fmla="*/ 206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555">
                    <a:moveTo>
                      <a:pt x="160" y="206"/>
                    </a:moveTo>
                    <a:lnTo>
                      <a:pt x="160" y="205"/>
                    </a:lnTo>
                    <a:lnTo>
                      <a:pt x="156" y="171"/>
                    </a:lnTo>
                    <a:lnTo>
                      <a:pt x="149" y="130"/>
                    </a:lnTo>
                    <a:lnTo>
                      <a:pt x="140" y="87"/>
                    </a:lnTo>
                    <a:lnTo>
                      <a:pt x="132" y="48"/>
                    </a:lnTo>
                    <a:lnTo>
                      <a:pt x="121" y="15"/>
                    </a:lnTo>
                    <a:lnTo>
                      <a:pt x="115" y="0"/>
                    </a:lnTo>
                    <a:lnTo>
                      <a:pt x="0" y="0"/>
                    </a:lnTo>
                    <a:lnTo>
                      <a:pt x="0" y="555"/>
                    </a:lnTo>
                    <a:lnTo>
                      <a:pt x="63" y="552"/>
                    </a:lnTo>
                    <a:lnTo>
                      <a:pt x="75" y="306"/>
                    </a:lnTo>
                    <a:lnTo>
                      <a:pt x="85" y="552"/>
                    </a:lnTo>
                    <a:lnTo>
                      <a:pt x="121" y="552"/>
                    </a:lnTo>
                    <a:lnTo>
                      <a:pt x="159" y="247"/>
                    </a:lnTo>
                    <a:lnTo>
                      <a:pt x="162" y="227"/>
                    </a:lnTo>
                    <a:lnTo>
                      <a:pt x="160" y="206"/>
                    </a:lnTo>
                    <a:close/>
                  </a:path>
                </a:pathLst>
              </a:custGeom>
              <a:solidFill>
                <a:srgbClr val="BC00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7">
                <a:extLst>
                  <a:ext uri="{FF2B5EF4-FFF2-40B4-BE49-F238E27FC236}">
                    <a16:creationId xmlns:a16="http://schemas.microsoft.com/office/drawing/2014/main" id="{508D2918-6BA1-91BB-3962-36A6FB74D208}"/>
                  </a:ext>
                </a:extLst>
              </p:cNvPr>
              <p:cNvSpPr>
                <a:spLocks/>
              </p:cNvSpPr>
              <p:nvPr/>
            </p:nvSpPr>
            <p:spPr bwMode="auto">
              <a:xfrm>
                <a:off x="6670095" y="3545036"/>
                <a:ext cx="103725" cy="336405"/>
              </a:xfrm>
              <a:custGeom>
                <a:avLst/>
                <a:gdLst>
                  <a:gd name="T0" fmla="*/ 51 w 75"/>
                  <a:gd name="T1" fmla="*/ 119 h 241"/>
                  <a:gd name="T2" fmla="*/ 47 w 75"/>
                  <a:gd name="T3" fmla="*/ 115 h 241"/>
                  <a:gd name="T4" fmla="*/ 44 w 75"/>
                  <a:gd name="T5" fmla="*/ 111 h 241"/>
                  <a:gd name="T6" fmla="*/ 43 w 75"/>
                  <a:gd name="T7" fmla="*/ 106 h 241"/>
                  <a:gd name="T8" fmla="*/ 41 w 75"/>
                  <a:gd name="T9" fmla="*/ 101 h 241"/>
                  <a:gd name="T10" fmla="*/ 47 w 75"/>
                  <a:gd name="T11" fmla="*/ 0 h 241"/>
                  <a:gd name="T12" fmla="*/ 0 w 75"/>
                  <a:gd name="T13" fmla="*/ 36 h 241"/>
                  <a:gd name="T14" fmla="*/ 7 w 75"/>
                  <a:gd name="T15" fmla="*/ 115 h 241"/>
                  <a:gd name="T16" fmla="*/ 7 w 75"/>
                  <a:gd name="T17" fmla="*/ 115 h 241"/>
                  <a:gd name="T18" fmla="*/ 17 w 75"/>
                  <a:gd name="T19" fmla="*/ 173 h 241"/>
                  <a:gd name="T20" fmla="*/ 21 w 75"/>
                  <a:gd name="T21" fmla="*/ 186 h 241"/>
                  <a:gd name="T22" fmla="*/ 27 w 75"/>
                  <a:gd name="T23" fmla="*/ 197 h 241"/>
                  <a:gd name="T24" fmla="*/ 38 w 75"/>
                  <a:gd name="T25" fmla="*/ 211 h 241"/>
                  <a:gd name="T26" fmla="*/ 53 w 75"/>
                  <a:gd name="T27" fmla="*/ 227 h 241"/>
                  <a:gd name="T28" fmla="*/ 67 w 75"/>
                  <a:gd name="T29" fmla="*/ 239 h 241"/>
                  <a:gd name="T30" fmla="*/ 72 w 75"/>
                  <a:gd name="T31" fmla="*/ 241 h 241"/>
                  <a:gd name="T32" fmla="*/ 74 w 75"/>
                  <a:gd name="T33" fmla="*/ 236 h 241"/>
                  <a:gd name="T34" fmla="*/ 74 w 75"/>
                  <a:gd name="T35" fmla="*/ 228 h 241"/>
                  <a:gd name="T36" fmla="*/ 72 w 75"/>
                  <a:gd name="T37" fmla="*/ 218 h 241"/>
                  <a:gd name="T38" fmla="*/ 68 w 75"/>
                  <a:gd name="T39" fmla="*/ 211 h 241"/>
                  <a:gd name="T40" fmla="*/ 61 w 75"/>
                  <a:gd name="T41" fmla="*/ 200 h 241"/>
                  <a:gd name="T42" fmla="*/ 57 w 75"/>
                  <a:gd name="T43" fmla="*/ 187 h 241"/>
                  <a:gd name="T44" fmla="*/ 55 w 75"/>
                  <a:gd name="T45" fmla="*/ 174 h 241"/>
                  <a:gd name="T46" fmla="*/ 54 w 75"/>
                  <a:gd name="T47" fmla="*/ 164 h 241"/>
                  <a:gd name="T48" fmla="*/ 53 w 75"/>
                  <a:gd name="T49" fmla="*/ 162 h 241"/>
                  <a:gd name="T50" fmla="*/ 54 w 75"/>
                  <a:gd name="T51" fmla="*/ 164 h 241"/>
                  <a:gd name="T52" fmla="*/ 57 w 75"/>
                  <a:gd name="T53" fmla="*/ 171 h 241"/>
                  <a:gd name="T54" fmla="*/ 61 w 75"/>
                  <a:gd name="T55" fmla="*/ 181 h 241"/>
                  <a:gd name="T56" fmla="*/ 65 w 75"/>
                  <a:gd name="T57" fmla="*/ 194 h 241"/>
                  <a:gd name="T58" fmla="*/ 67 w 75"/>
                  <a:gd name="T59" fmla="*/ 195 h 241"/>
                  <a:gd name="T60" fmla="*/ 68 w 75"/>
                  <a:gd name="T61" fmla="*/ 197 h 241"/>
                  <a:gd name="T62" fmla="*/ 71 w 75"/>
                  <a:gd name="T63" fmla="*/ 197 h 241"/>
                  <a:gd name="T64" fmla="*/ 72 w 75"/>
                  <a:gd name="T65" fmla="*/ 197 h 241"/>
                  <a:gd name="T66" fmla="*/ 74 w 75"/>
                  <a:gd name="T67" fmla="*/ 194 h 241"/>
                  <a:gd name="T68" fmla="*/ 75 w 75"/>
                  <a:gd name="T69" fmla="*/ 191 h 241"/>
                  <a:gd name="T70" fmla="*/ 72 w 75"/>
                  <a:gd name="T71" fmla="*/ 173 h 241"/>
                  <a:gd name="T72" fmla="*/ 68 w 75"/>
                  <a:gd name="T73" fmla="*/ 156 h 241"/>
                  <a:gd name="T74" fmla="*/ 65 w 75"/>
                  <a:gd name="T75" fmla="*/ 140 h 241"/>
                  <a:gd name="T76" fmla="*/ 61 w 75"/>
                  <a:gd name="T77" fmla="*/ 130 h 241"/>
                  <a:gd name="T78" fmla="*/ 58 w 75"/>
                  <a:gd name="T79" fmla="*/ 125 h 241"/>
                  <a:gd name="T80" fmla="*/ 54 w 75"/>
                  <a:gd name="T81" fmla="*/ 121 h 241"/>
                  <a:gd name="T82" fmla="*/ 51 w 75"/>
                  <a:gd name="T83" fmla="*/ 11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1">
                    <a:moveTo>
                      <a:pt x="51" y="119"/>
                    </a:moveTo>
                    <a:lnTo>
                      <a:pt x="47" y="115"/>
                    </a:lnTo>
                    <a:lnTo>
                      <a:pt x="44" y="111"/>
                    </a:lnTo>
                    <a:lnTo>
                      <a:pt x="43" y="106"/>
                    </a:lnTo>
                    <a:lnTo>
                      <a:pt x="41" y="101"/>
                    </a:lnTo>
                    <a:lnTo>
                      <a:pt x="47" y="0"/>
                    </a:lnTo>
                    <a:lnTo>
                      <a:pt x="0" y="36"/>
                    </a:lnTo>
                    <a:lnTo>
                      <a:pt x="7" y="115"/>
                    </a:lnTo>
                    <a:lnTo>
                      <a:pt x="7" y="115"/>
                    </a:lnTo>
                    <a:lnTo>
                      <a:pt x="17" y="173"/>
                    </a:lnTo>
                    <a:lnTo>
                      <a:pt x="21" y="186"/>
                    </a:lnTo>
                    <a:lnTo>
                      <a:pt x="27" y="197"/>
                    </a:lnTo>
                    <a:lnTo>
                      <a:pt x="38" y="211"/>
                    </a:lnTo>
                    <a:lnTo>
                      <a:pt x="53" y="227"/>
                    </a:lnTo>
                    <a:lnTo>
                      <a:pt x="67" y="239"/>
                    </a:lnTo>
                    <a:lnTo>
                      <a:pt x="72" y="241"/>
                    </a:lnTo>
                    <a:lnTo>
                      <a:pt x="74" y="236"/>
                    </a:lnTo>
                    <a:lnTo>
                      <a:pt x="74" y="228"/>
                    </a:lnTo>
                    <a:lnTo>
                      <a:pt x="72" y="218"/>
                    </a:lnTo>
                    <a:lnTo>
                      <a:pt x="68" y="211"/>
                    </a:lnTo>
                    <a:lnTo>
                      <a:pt x="61" y="200"/>
                    </a:lnTo>
                    <a:lnTo>
                      <a:pt x="57" y="187"/>
                    </a:lnTo>
                    <a:lnTo>
                      <a:pt x="55" y="174"/>
                    </a:lnTo>
                    <a:lnTo>
                      <a:pt x="54" y="164"/>
                    </a:lnTo>
                    <a:lnTo>
                      <a:pt x="53" y="162"/>
                    </a:lnTo>
                    <a:lnTo>
                      <a:pt x="54" y="164"/>
                    </a:lnTo>
                    <a:lnTo>
                      <a:pt x="57" y="171"/>
                    </a:lnTo>
                    <a:lnTo>
                      <a:pt x="61" y="181"/>
                    </a:lnTo>
                    <a:lnTo>
                      <a:pt x="65" y="194"/>
                    </a:lnTo>
                    <a:lnTo>
                      <a:pt x="67" y="195"/>
                    </a:lnTo>
                    <a:lnTo>
                      <a:pt x="68" y="197"/>
                    </a:lnTo>
                    <a:lnTo>
                      <a:pt x="71" y="197"/>
                    </a:lnTo>
                    <a:lnTo>
                      <a:pt x="72" y="197"/>
                    </a:lnTo>
                    <a:lnTo>
                      <a:pt x="74" y="194"/>
                    </a:lnTo>
                    <a:lnTo>
                      <a:pt x="75" y="191"/>
                    </a:lnTo>
                    <a:lnTo>
                      <a:pt x="72" y="173"/>
                    </a:lnTo>
                    <a:lnTo>
                      <a:pt x="68" y="156"/>
                    </a:lnTo>
                    <a:lnTo>
                      <a:pt x="65" y="140"/>
                    </a:lnTo>
                    <a:lnTo>
                      <a:pt x="61" y="130"/>
                    </a:lnTo>
                    <a:lnTo>
                      <a:pt x="58" y="125"/>
                    </a:lnTo>
                    <a:lnTo>
                      <a:pt x="54" y="121"/>
                    </a:lnTo>
                    <a:lnTo>
                      <a:pt x="51" y="119"/>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8">
                <a:extLst>
                  <a:ext uri="{FF2B5EF4-FFF2-40B4-BE49-F238E27FC236}">
                    <a16:creationId xmlns:a16="http://schemas.microsoft.com/office/drawing/2014/main" id="{020F621A-B756-2B3F-4478-3205907770CB}"/>
                  </a:ext>
                </a:extLst>
              </p:cNvPr>
              <p:cNvSpPr>
                <a:spLocks/>
              </p:cNvSpPr>
              <p:nvPr/>
            </p:nvSpPr>
            <p:spPr bwMode="auto">
              <a:xfrm>
                <a:off x="6622437" y="3046035"/>
                <a:ext cx="137365" cy="616742"/>
              </a:xfrm>
              <a:custGeom>
                <a:avLst/>
                <a:gdLst>
                  <a:gd name="T0" fmla="*/ 79 w 97"/>
                  <a:gd name="T1" fmla="*/ 355 h 440"/>
                  <a:gd name="T2" fmla="*/ 36 w 97"/>
                  <a:gd name="T3" fmla="*/ 440 h 440"/>
                  <a:gd name="T4" fmla="*/ 1 w 97"/>
                  <a:gd name="T5" fmla="*/ 193 h 440"/>
                  <a:gd name="T6" fmla="*/ 0 w 97"/>
                  <a:gd name="T7" fmla="*/ 163 h 440"/>
                  <a:gd name="T8" fmla="*/ 12 w 97"/>
                  <a:gd name="T9" fmla="*/ 0 h 440"/>
                  <a:gd name="T10" fmla="*/ 97 w 97"/>
                  <a:gd name="T11" fmla="*/ 0 h 440"/>
                  <a:gd name="T12" fmla="*/ 89 w 97"/>
                  <a:gd name="T13" fmla="*/ 60 h 440"/>
                  <a:gd name="T14" fmla="*/ 69 w 97"/>
                  <a:gd name="T15" fmla="*/ 169 h 440"/>
                  <a:gd name="T16" fmla="*/ 83 w 97"/>
                  <a:gd name="T17" fmla="*/ 252 h 440"/>
                  <a:gd name="T18" fmla="*/ 85 w 97"/>
                  <a:gd name="T19" fmla="*/ 259 h 440"/>
                  <a:gd name="T20" fmla="*/ 85 w 97"/>
                  <a:gd name="T21" fmla="*/ 266 h 440"/>
                  <a:gd name="T22" fmla="*/ 83 w 97"/>
                  <a:gd name="T23" fmla="*/ 273 h 440"/>
                  <a:gd name="T24" fmla="*/ 79 w 97"/>
                  <a:gd name="T25" fmla="*/ 35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440">
                    <a:moveTo>
                      <a:pt x="79" y="355"/>
                    </a:moveTo>
                    <a:lnTo>
                      <a:pt x="36" y="440"/>
                    </a:lnTo>
                    <a:lnTo>
                      <a:pt x="1" y="193"/>
                    </a:lnTo>
                    <a:lnTo>
                      <a:pt x="0" y="163"/>
                    </a:lnTo>
                    <a:lnTo>
                      <a:pt x="12" y="0"/>
                    </a:lnTo>
                    <a:lnTo>
                      <a:pt x="97" y="0"/>
                    </a:lnTo>
                    <a:lnTo>
                      <a:pt x="89" y="60"/>
                    </a:lnTo>
                    <a:lnTo>
                      <a:pt x="69" y="169"/>
                    </a:lnTo>
                    <a:lnTo>
                      <a:pt x="83" y="252"/>
                    </a:lnTo>
                    <a:lnTo>
                      <a:pt x="85" y="259"/>
                    </a:lnTo>
                    <a:lnTo>
                      <a:pt x="85" y="266"/>
                    </a:lnTo>
                    <a:lnTo>
                      <a:pt x="83" y="273"/>
                    </a:lnTo>
                    <a:lnTo>
                      <a:pt x="79" y="355"/>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9">
                <a:extLst>
                  <a:ext uri="{FF2B5EF4-FFF2-40B4-BE49-F238E27FC236}">
                    <a16:creationId xmlns:a16="http://schemas.microsoft.com/office/drawing/2014/main" id="{676F714A-0C4D-30D1-B53E-1036FD14DF9B}"/>
                  </a:ext>
                </a:extLst>
              </p:cNvPr>
              <p:cNvSpPr>
                <a:spLocks/>
              </p:cNvSpPr>
              <p:nvPr/>
            </p:nvSpPr>
            <p:spPr bwMode="auto">
              <a:xfrm>
                <a:off x="6636454" y="2835782"/>
                <a:ext cx="583102" cy="672810"/>
              </a:xfrm>
              <a:custGeom>
                <a:avLst/>
                <a:gdLst>
                  <a:gd name="T0" fmla="*/ 411 w 415"/>
                  <a:gd name="T1" fmla="*/ 128 h 479"/>
                  <a:gd name="T2" fmla="*/ 408 w 415"/>
                  <a:gd name="T3" fmla="*/ 110 h 479"/>
                  <a:gd name="T4" fmla="*/ 400 w 415"/>
                  <a:gd name="T5" fmla="*/ 91 h 479"/>
                  <a:gd name="T6" fmla="*/ 388 w 415"/>
                  <a:gd name="T7" fmla="*/ 77 h 479"/>
                  <a:gd name="T8" fmla="*/ 373 w 415"/>
                  <a:gd name="T9" fmla="*/ 66 h 479"/>
                  <a:gd name="T10" fmla="*/ 355 w 415"/>
                  <a:gd name="T11" fmla="*/ 59 h 479"/>
                  <a:gd name="T12" fmla="*/ 207 w 415"/>
                  <a:gd name="T13" fmla="*/ 0 h 479"/>
                  <a:gd name="T14" fmla="*/ 60 w 415"/>
                  <a:gd name="T15" fmla="*/ 59 h 479"/>
                  <a:gd name="T16" fmla="*/ 42 w 415"/>
                  <a:gd name="T17" fmla="*/ 66 h 479"/>
                  <a:gd name="T18" fmla="*/ 26 w 415"/>
                  <a:gd name="T19" fmla="*/ 77 h 479"/>
                  <a:gd name="T20" fmla="*/ 15 w 415"/>
                  <a:gd name="T21" fmla="*/ 91 h 479"/>
                  <a:gd name="T22" fmla="*/ 8 w 415"/>
                  <a:gd name="T23" fmla="*/ 110 h 479"/>
                  <a:gd name="T24" fmla="*/ 5 w 415"/>
                  <a:gd name="T25" fmla="*/ 128 h 479"/>
                  <a:gd name="T26" fmla="*/ 0 w 415"/>
                  <a:gd name="T27" fmla="*/ 181 h 479"/>
                  <a:gd name="T28" fmla="*/ 82 w 415"/>
                  <a:gd name="T29" fmla="*/ 192 h 479"/>
                  <a:gd name="T30" fmla="*/ 72 w 415"/>
                  <a:gd name="T31" fmla="*/ 251 h 479"/>
                  <a:gd name="T32" fmla="*/ 75 w 415"/>
                  <a:gd name="T33" fmla="*/ 261 h 479"/>
                  <a:gd name="T34" fmla="*/ 76 w 415"/>
                  <a:gd name="T35" fmla="*/ 271 h 479"/>
                  <a:gd name="T36" fmla="*/ 80 w 415"/>
                  <a:gd name="T37" fmla="*/ 294 h 479"/>
                  <a:gd name="T38" fmla="*/ 86 w 415"/>
                  <a:gd name="T39" fmla="*/ 322 h 479"/>
                  <a:gd name="T40" fmla="*/ 92 w 415"/>
                  <a:gd name="T41" fmla="*/ 353 h 479"/>
                  <a:gd name="T42" fmla="*/ 96 w 415"/>
                  <a:gd name="T43" fmla="*/ 386 h 479"/>
                  <a:gd name="T44" fmla="*/ 99 w 415"/>
                  <a:gd name="T45" fmla="*/ 418 h 479"/>
                  <a:gd name="T46" fmla="*/ 99 w 415"/>
                  <a:gd name="T47" fmla="*/ 449 h 479"/>
                  <a:gd name="T48" fmla="*/ 93 w 415"/>
                  <a:gd name="T49" fmla="*/ 478 h 479"/>
                  <a:gd name="T50" fmla="*/ 93 w 415"/>
                  <a:gd name="T51" fmla="*/ 479 h 479"/>
                  <a:gd name="T52" fmla="*/ 118 w 415"/>
                  <a:gd name="T53" fmla="*/ 479 h 479"/>
                  <a:gd name="T54" fmla="*/ 151 w 415"/>
                  <a:gd name="T55" fmla="*/ 479 h 479"/>
                  <a:gd name="T56" fmla="*/ 188 w 415"/>
                  <a:gd name="T57" fmla="*/ 479 h 479"/>
                  <a:gd name="T58" fmla="*/ 322 w 415"/>
                  <a:gd name="T59" fmla="*/ 479 h 479"/>
                  <a:gd name="T60" fmla="*/ 322 w 415"/>
                  <a:gd name="T61" fmla="*/ 478 h 479"/>
                  <a:gd name="T62" fmla="*/ 316 w 415"/>
                  <a:gd name="T63" fmla="*/ 449 h 479"/>
                  <a:gd name="T64" fmla="*/ 316 w 415"/>
                  <a:gd name="T65" fmla="*/ 418 h 479"/>
                  <a:gd name="T66" fmla="*/ 319 w 415"/>
                  <a:gd name="T67" fmla="*/ 386 h 479"/>
                  <a:gd name="T68" fmla="*/ 323 w 415"/>
                  <a:gd name="T69" fmla="*/ 353 h 479"/>
                  <a:gd name="T70" fmla="*/ 329 w 415"/>
                  <a:gd name="T71" fmla="*/ 322 h 479"/>
                  <a:gd name="T72" fmla="*/ 335 w 415"/>
                  <a:gd name="T73" fmla="*/ 294 h 479"/>
                  <a:gd name="T74" fmla="*/ 339 w 415"/>
                  <a:gd name="T75" fmla="*/ 271 h 479"/>
                  <a:gd name="T76" fmla="*/ 340 w 415"/>
                  <a:gd name="T77" fmla="*/ 261 h 479"/>
                  <a:gd name="T78" fmla="*/ 343 w 415"/>
                  <a:gd name="T79" fmla="*/ 251 h 479"/>
                  <a:gd name="T80" fmla="*/ 333 w 415"/>
                  <a:gd name="T81" fmla="*/ 192 h 479"/>
                  <a:gd name="T82" fmla="*/ 415 w 415"/>
                  <a:gd name="T83" fmla="*/ 181 h 479"/>
                  <a:gd name="T84" fmla="*/ 411 w 415"/>
                  <a:gd name="T85" fmla="*/ 128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5" h="479">
                    <a:moveTo>
                      <a:pt x="411" y="128"/>
                    </a:moveTo>
                    <a:lnTo>
                      <a:pt x="408" y="110"/>
                    </a:lnTo>
                    <a:lnTo>
                      <a:pt x="400" y="91"/>
                    </a:lnTo>
                    <a:lnTo>
                      <a:pt x="388" y="77"/>
                    </a:lnTo>
                    <a:lnTo>
                      <a:pt x="373" y="66"/>
                    </a:lnTo>
                    <a:lnTo>
                      <a:pt x="355" y="59"/>
                    </a:lnTo>
                    <a:lnTo>
                      <a:pt x="207" y="0"/>
                    </a:lnTo>
                    <a:lnTo>
                      <a:pt x="60" y="59"/>
                    </a:lnTo>
                    <a:lnTo>
                      <a:pt x="42" y="66"/>
                    </a:lnTo>
                    <a:lnTo>
                      <a:pt x="26" y="77"/>
                    </a:lnTo>
                    <a:lnTo>
                      <a:pt x="15" y="91"/>
                    </a:lnTo>
                    <a:lnTo>
                      <a:pt x="8" y="110"/>
                    </a:lnTo>
                    <a:lnTo>
                      <a:pt x="5" y="128"/>
                    </a:lnTo>
                    <a:lnTo>
                      <a:pt x="0" y="181"/>
                    </a:lnTo>
                    <a:lnTo>
                      <a:pt x="82" y="192"/>
                    </a:lnTo>
                    <a:lnTo>
                      <a:pt x="72" y="251"/>
                    </a:lnTo>
                    <a:lnTo>
                      <a:pt x="75" y="261"/>
                    </a:lnTo>
                    <a:lnTo>
                      <a:pt x="76" y="271"/>
                    </a:lnTo>
                    <a:lnTo>
                      <a:pt x="80" y="294"/>
                    </a:lnTo>
                    <a:lnTo>
                      <a:pt x="86" y="322"/>
                    </a:lnTo>
                    <a:lnTo>
                      <a:pt x="92" y="353"/>
                    </a:lnTo>
                    <a:lnTo>
                      <a:pt x="96" y="386"/>
                    </a:lnTo>
                    <a:lnTo>
                      <a:pt x="99" y="418"/>
                    </a:lnTo>
                    <a:lnTo>
                      <a:pt x="99" y="449"/>
                    </a:lnTo>
                    <a:lnTo>
                      <a:pt x="93" y="478"/>
                    </a:lnTo>
                    <a:lnTo>
                      <a:pt x="93" y="479"/>
                    </a:lnTo>
                    <a:lnTo>
                      <a:pt x="118" y="479"/>
                    </a:lnTo>
                    <a:lnTo>
                      <a:pt x="151" y="479"/>
                    </a:lnTo>
                    <a:lnTo>
                      <a:pt x="188" y="479"/>
                    </a:lnTo>
                    <a:lnTo>
                      <a:pt x="322" y="479"/>
                    </a:lnTo>
                    <a:lnTo>
                      <a:pt x="322" y="478"/>
                    </a:lnTo>
                    <a:lnTo>
                      <a:pt x="316" y="449"/>
                    </a:lnTo>
                    <a:lnTo>
                      <a:pt x="316" y="418"/>
                    </a:lnTo>
                    <a:lnTo>
                      <a:pt x="319" y="386"/>
                    </a:lnTo>
                    <a:lnTo>
                      <a:pt x="323" y="353"/>
                    </a:lnTo>
                    <a:lnTo>
                      <a:pt x="329" y="322"/>
                    </a:lnTo>
                    <a:lnTo>
                      <a:pt x="335" y="294"/>
                    </a:lnTo>
                    <a:lnTo>
                      <a:pt x="339" y="271"/>
                    </a:lnTo>
                    <a:lnTo>
                      <a:pt x="340" y="261"/>
                    </a:lnTo>
                    <a:lnTo>
                      <a:pt x="343" y="251"/>
                    </a:lnTo>
                    <a:lnTo>
                      <a:pt x="333" y="192"/>
                    </a:lnTo>
                    <a:lnTo>
                      <a:pt x="415" y="181"/>
                    </a:lnTo>
                    <a:lnTo>
                      <a:pt x="411" y="128"/>
                    </a:lnTo>
                    <a:close/>
                  </a:path>
                </a:pathLst>
              </a:custGeom>
              <a:solidFill>
                <a:srgbClr val="FB0A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0">
                <a:extLst>
                  <a:ext uri="{FF2B5EF4-FFF2-40B4-BE49-F238E27FC236}">
                    <a16:creationId xmlns:a16="http://schemas.microsoft.com/office/drawing/2014/main" id="{3B1AC913-2BDE-EF0B-90FD-48FD3165E0FD}"/>
                  </a:ext>
                </a:extLst>
              </p:cNvPr>
              <p:cNvSpPr>
                <a:spLocks/>
              </p:cNvSpPr>
              <p:nvPr/>
            </p:nvSpPr>
            <p:spPr bwMode="auto">
              <a:xfrm>
                <a:off x="7084994" y="3545036"/>
                <a:ext cx="103725" cy="336405"/>
              </a:xfrm>
              <a:custGeom>
                <a:avLst/>
                <a:gdLst>
                  <a:gd name="T0" fmla="*/ 23 w 74"/>
                  <a:gd name="T1" fmla="*/ 119 h 241"/>
                  <a:gd name="T2" fmla="*/ 27 w 74"/>
                  <a:gd name="T3" fmla="*/ 115 h 241"/>
                  <a:gd name="T4" fmla="*/ 31 w 74"/>
                  <a:gd name="T5" fmla="*/ 111 h 241"/>
                  <a:gd name="T6" fmla="*/ 33 w 74"/>
                  <a:gd name="T7" fmla="*/ 106 h 241"/>
                  <a:gd name="T8" fmla="*/ 33 w 74"/>
                  <a:gd name="T9" fmla="*/ 101 h 241"/>
                  <a:gd name="T10" fmla="*/ 27 w 74"/>
                  <a:gd name="T11" fmla="*/ 0 h 241"/>
                  <a:gd name="T12" fmla="*/ 74 w 74"/>
                  <a:gd name="T13" fmla="*/ 36 h 241"/>
                  <a:gd name="T14" fmla="*/ 67 w 74"/>
                  <a:gd name="T15" fmla="*/ 115 h 241"/>
                  <a:gd name="T16" fmla="*/ 68 w 74"/>
                  <a:gd name="T17" fmla="*/ 115 h 241"/>
                  <a:gd name="T18" fmla="*/ 57 w 74"/>
                  <a:gd name="T19" fmla="*/ 173 h 241"/>
                  <a:gd name="T20" fmla="*/ 54 w 74"/>
                  <a:gd name="T21" fmla="*/ 186 h 241"/>
                  <a:gd name="T22" fmla="*/ 47 w 74"/>
                  <a:gd name="T23" fmla="*/ 197 h 241"/>
                  <a:gd name="T24" fmla="*/ 36 w 74"/>
                  <a:gd name="T25" fmla="*/ 211 h 241"/>
                  <a:gd name="T26" fmla="*/ 21 w 74"/>
                  <a:gd name="T27" fmla="*/ 227 h 241"/>
                  <a:gd name="T28" fmla="*/ 7 w 74"/>
                  <a:gd name="T29" fmla="*/ 239 h 241"/>
                  <a:gd name="T30" fmla="*/ 3 w 74"/>
                  <a:gd name="T31" fmla="*/ 241 h 241"/>
                  <a:gd name="T32" fmla="*/ 0 w 74"/>
                  <a:gd name="T33" fmla="*/ 236 h 241"/>
                  <a:gd name="T34" fmla="*/ 0 w 74"/>
                  <a:gd name="T35" fmla="*/ 228 h 241"/>
                  <a:gd name="T36" fmla="*/ 3 w 74"/>
                  <a:gd name="T37" fmla="*/ 218 h 241"/>
                  <a:gd name="T38" fmla="*/ 6 w 74"/>
                  <a:gd name="T39" fmla="*/ 211 h 241"/>
                  <a:gd name="T40" fmla="*/ 13 w 74"/>
                  <a:gd name="T41" fmla="*/ 200 h 241"/>
                  <a:gd name="T42" fmla="*/ 17 w 74"/>
                  <a:gd name="T43" fmla="*/ 187 h 241"/>
                  <a:gd name="T44" fmla="*/ 20 w 74"/>
                  <a:gd name="T45" fmla="*/ 174 h 241"/>
                  <a:gd name="T46" fmla="*/ 21 w 74"/>
                  <a:gd name="T47" fmla="*/ 164 h 241"/>
                  <a:gd name="T48" fmla="*/ 21 w 74"/>
                  <a:gd name="T49" fmla="*/ 162 h 241"/>
                  <a:gd name="T50" fmla="*/ 20 w 74"/>
                  <a:gd name="T51" fmla="*/ 164 h 241"/>
                  <a:gd name="T52" fmla="*/ 17 w 74"/>
                  <a:gd name="T53" fmla="*/ 171 h 241"/>
                  <a:gd name="T54" fmla="*/ 14 w 74"/>
                  <a:gd name="T55" fmla="*/ 181 h 241"/>
                  <a:gd name="T56" fmla="*/ 9 w 74"/>
                  <a:gd name="T57" fmla="*/ 194 h 241"/>
                  <a:gd name="T58" fmla="*/ 7 w 74"/>
                  <a:gd name="T59" fmla="*/ 195 h 241"/>
                  <a:gd name="T60" fmla="*/ 6 w 74"/>
                  <a:gd name="T61" fmla="*/ 197 h 241"/>
                  <a:gd name="T62" fmla="*/ 3 w 74"/>
                  <a:gd name="T63" fmla="*/ 197 h 241"/>
                  <a:gd name="T64" fmla="*/ 2 w 74"/>
                  <a:gd name="T65" fmla="*/ 197 h 241"/>
                  <a:gd name="T66" fmla="*/ 0 w 74"/>
                  <a:gd name="T67" fmla="*/ 194 h 241"/>
                  <a:gd name="T68" fmla="*/ 0 w 74"/>
                  <a:gd name="T69" fmla="*/ 191 h 241"/>
                  <a:gd name="T70" fmla="*/ 3 w 74"/>
                  <a:gd name="T71" fmla="*/ 173 h 241"/>
                  <a:gd name="T72" fmla="*/ 6 w 74"/>
                  <a:gd name="T73" fmla="*/ 156 h 241"/>
                  <a:gd name="T74" fmla="*/ 9 w 74"/>
                  <a:gd name="T75" fmla="*/ 140 h 241"/>
                  <a:gd name="T76" fmla="*/ 13 w 74"/>
                  <a:gd name="T77" fmla="*/ 130 h 241"/>
                  <a:gd name="T78" fmla="*/ 17 w 74"/>
                  <a:gd name="T79" fmla="*/ 125 h 241"/>
                  <a:gd name="T80" fmla="*/ 20 w 74"/>
                  <a:gd name="T81" fmla="*/ 121 h 241"/>
                  <a:gd name="T82" fmla="*/ 23 w 74"/>
                  <a:gd name="T83" fmla="*/ 11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241">
                    <a:moveTo>
                      <a:pt x="23" y="119"/>
                    </a:moveTo>
                    <a:lnTo>
                      <a:pt x="27" y="115"/>
                    </a:lnTo>
                    <a:lnTo>
                      <a:pt x="31" y="111"/>
                    </a:lnTo>
                    <a:lnTo>
                      <a:pt x="33" y="106"/>
                    </a:lnTo>
                    <a:lnTo>
                      <a:pt x="33" y="101"/>
                    </a:lnTo>
                    <a:lnTo>
                      <a:pt x="27" y="0"/>
                    </a:lnTo>
                    <a:lnTo>
                      <a:pt x="74" y="36"/>
                    </a:lnTo>
                    <a:lnTo>
                      <a:pt x="67" y="115"/>
                    </a:lnTo>
                    <a:lnTo>
                      <a:pt x="68" y="115"/>
                    </a:lnTo>
                    <a:lnTo>
                      <a:pt x="57" y="173"/>
                    </a:lnTo>
                    <a:lnTo>
                      <a:pt x="54" y="186"/>
                    </a:lnTo>
                    <a:lnTo>
                      <a:pt x="47" y="197"/>
                    </a:lnTo>
                    <a:lnTo>
                      <a:pt x="36" y="211"/>
                    </a:lnTo>
                    <a:lnTo>
                      <a:pt x="21" y="227"/>
                    </a:lnTo>
                    <a:lnTo>
                      <a:pt x="7" y="239"/>
                    </a:lnTo>
                    <a:lnTo>
                      <a:pt x="3" y="241"/>
                    </a:lnTo>
                    <a:lnTo>
                      <a:pt x="0" y="236"/>
                    </a:lnTo>
                    <a:lnTo>
                      <a:pt x="0" y="228"/>
                    </a:lnTo>
                    <a:lnTo>
                      <a:pt x="3" y="218"/>
                    </a:lnTo>
                    <a:lnTo>
                      <a:pt x="6" y="211"/>
                    </a:lnTo>
                    <a:lnTo>
                      <a:pt x="13" y="200"/>
                    </a:lnTo>
                    <a:lnTo>
                      <a:pt x="17" y="187"/>
                    </a:lnTo>
                    <a:lnTo>
                      <a:pt x="20" y="174"/>
                    </a:lnTo>
                    <a:lnTo>
                      <a:pt x="21" y="164"/>
                    </a:lnTo>
                    <a:lnTo>
                      <a:pt x="21" y="162"/>
                    </a:lnTo>
                    <a:lnTo>
                      <a:pt x="20" y="164"/>
                    </a:lnTo>
                    <a:lnTo>
                      <a:pt x="17" y="171"/>
                    </a:lnTo>
                    <a:lnTo>
                      <a:pt x="14" y="181"/>
                    </a:lnTo>
                    <a:lnTo>
                      <a:pt x="9" y="194"/>
                    </a:lnTo>
                    <a:lnTo>
                      <a:pt x="7" y="195"/>
                    </a:lnTo>
                    <a:lnTo>
                      <a:pt x="6" y="197"/>
                    </a:lnTo>
                    <a:lnTo>
                      <a:pt x="3" y="197"/>
                    </a:lnTo>
                    <a:lnTo>
                      <a:pt x="2" y="197"/>
                    </a:lnTo>
                    <a:lnTo>
                      <a:pt x="0" y="194"/>
                    </a:lnTo>
                    <a:lnTo>
                      <a:pt x="0" y="191"/>
                    </a:lnTo>
                    <a:lnTo>
                      <a:pt x="3" y="173"/>
                    </a:lnTo>
                    <a:lnTo>
                      <a:pt x="6" y="156"/>
                    </a:lnTo>
                    <a:lnTo>
                      <a:pt x="9" y="140"/>
                    </a:lnTo>
                    <a:lnTo>
                      <a:pt x="13" y="130"/>
                    </a:lnTo>
                    <a:lnTo>
                      <a:pt x="17" y="125"/>
                    </a:lnTo>
                    <a:lnTo>
                      <a:pt x="20" y="121"/>
                    </a:lnTo>
                    <a:lnTo>
                      <a:pt x="23" y="119"/>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
                <a:extLst>
                  <a:ext uri="{FF2B5EF4-FFF2-40B4-BE49-F238E27FC236}">
                    <a16:creationId xmlns:a16="http://schemas.microsoft.com/office/drawing/2014/main" id="{DFAD57A7-3B5E-8E9A-FD0E-83B1FD295C5B}"/>
                  </a:ext>
                </a:extLst>
              </p:cNvPr>
              <p:cNvSpPr>
                <a:spLocks/>
              </p:cNvSpPr>
              <p:nvPr/>
            </p:nvSpPr>
            <p:spPr bwMode="auto">
              <a:xfrm>
                <a:off x="7096208" y="3046035"/>
                <a:ext cx="137365" cy="616742"/>
              </a:xfrm>
              <a:custGeom>
                <a:avLst/>
                <a:gdLst>
                  <a:gd name="T0" fmla="*/ 18 w 97"/>
                  <a:gd name="T1" fmla="*/ 355 h 440"/>
                  <a:gd name="T2" fmla="*/ 60 w 97"/>
                  <a:gd name="T3" fmla="*/ 440 h 440"/>
                  <a:gd name="T4" fmla="*/ 97 w 97"/>
                  <a:gd name="T5" fmla="*/ 193 h 440"/>
                  <a:gd name="T6" fmla="*/ 97 w 97"/>
                  <a:gd name="T7" fmla="*/ 163 h 440"/>
                  <a:gd name="T8" fmla="*/ 84 w 97"/>
                  <a:gd name="T9" fmla="*/ 0 h 440"/>
                  <a:gd name="T10" fmla="*/ 0 w 97"/>
                  <a:gd name="T11" fmla="*/ 0 h 440"/>
                  <a:gd name="T12" fmla="*/ 8 w 97"/>
                  <a:gd name="T13" fmla="*/ 60 h 440"/>
                  <a:gd name="T14" fmla="*/ 28 w 97"/>
                  <a:gd name="T15" fmla="*/ 169 h 440"/>
                  <a:gd name="T16" fmla="*/ 14 w 97"/>
                  <a:gd name="T17" fmla="*/ 252 h 440"/>
                  <a:gd name="T18" fmla="*/ 14 w 97"/>
                  <a:gd name="T19" fmla="*/ 259 h 440"/>
                  <a:gd name="T20" fmla="*/ 14 w 97"/>
                  <a:gd name="T21" fmla="*/ 266 h 440"/>
                  <a:gd name="T22" fmla="*/ 14 w 97"/>
                  <a:gd name="T23" fmla="*/ 273 h 440"/>
                  <a:gd name="T24" fmla="*/ 18 w 97"/>
                  <a:gd name="T25" fmla="*/ 35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440">
                    <a:moveTo>
                      <a:pt x="18" y="355"/>
                    </a:moveTo>
                    <a:lnTo>
                      <a:pt x="60" y="440"/>
                    </a:lnTo>
                    <a:lnTo>
                      <a:pt x="97" y="193"/>
                    </a:lnTo>
                    <a:lnTo>
                      <a:pt x="97" y="163"/>
                    </a:lnTo>
                    <a:lnTo>
                      <a:pt x="84" y="0"/>
                    </a:lnTo>
                    <a:lnTo>
                      <a:pt x="0" y="0"/>
                    </a:lnTo>
                    <a:lnTo>
                      <a:pt x="8" y="60"/>
                    </a:lnTo>
                    <a:lnTo>
                      <a:pt x="28" y="169"/>
                    </a:lnTo>
                    <a:lnTo>
                      <a:pt x="14" y="252"/>
                    </a:lnTo>
                    <a:lnTo>
                      <a:pt x="14" y="259"/>
                    </a:lnTo>
                    <a:lnTo>
                      <a:pt x="14" y="266"/>
                    </a:lnTo>
                    <a:lnTo>
                      <a:pt x="14" y="273"/>
                    </a:lnTo>
                    <a:lnTo>
                      <a:pt x="18" y="355"/>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2">
                <a:extLst>
                  <a:ext uri="{FF2B5EF4-FFF2-40B4-BE49-F238E27FC236}">
                    <a16:creationId xmlns:a16="http://schemas.microsoft.com/office/drawing/2014/main" id="{F2A0B002-0E6E-7DFE-4D28-8A86B15A67E0}"/>
                  </a:ext>
                </a:extLst>
              </p:cNvPr>
              <p:cNvSpPr>
                <a:spLocks/>
              </p:cNvSpPr>
              <p:nvPr/>
            </p:nvSpPr>
            <p:spPr bwMode="auto">
              <a:xfrm>
                <a:off x="6928005" y="2835782"/>
                <a:ext cx="291551" cy="672810"/>
              </a:xfrm>
              <a:custGeom>
                <a:avLst/>
                <a:gdLst>
                  <a:gd name="T0" fmla="*/ 208 w 208"/>
                  <a:gd name="T1" fmla="*/ 181 h 479"/>
                  <a:gd name="T2" fmla="*/ 204 w 208"/>
                  <a:gd name="T3" fmla="*/ 128 h 479"/>
                  <a:gd name="T4" fmla="*/ 201 w 208"/>
                  <a:gd name="T5" fmla="*/ 110 h 479"/>
                  <a:gd name="T6" fmla="*/ 193 w 208"/>
                  <a:gd name="T7" fmla="*/ 91 h 479"/>
                  <a:gd name="T8" fmla="*/ 181 w 208"/>
                  <a:gd name="T9" fmla="*/ 77 h 479"/>
                  <a:gd name="T10" fmla="*/ 166 w 208"/>
                  <a:gd name="T11" fmla="*/ 66 h 479"/>
                  <a:gd name="T12" fmla="*/ 148 w 208"/>
                  <a:gd name="T13" fmla="*/ 59 h 479"/>
                  <a:gd name="T14" fmla="*/ 0 w 208"/>
                  <a:gd name="T15" fmla="*/ 0 h 479"/>
                  <a:gd name="T16" fmla="*/ 0 w 208"/>
                  <a:gd name="T17" fmla="*/ 463 h 479"/>
                  <a:gd name="T18" fmla="*/ 5 w 208"/>
                  <a:gd name="T19" fmla="*/ 463 h 479"/>
                  <a:gd name="T20" fmla="*/ 16 w 208"/>
                  <a:gd name="T21" fmla="*/ 466 h 479"/>
                  <a:gd name="T22" fmla="*/ 33 w 208"/>
                  <a:gd name="T23" fmla="*/ 469 h 479"/>
                  <a:gd name="T24" fmla="*/ 54 w 208"/>
                  <a:gd name="T25" fmla="*/ 472 h 479"/>
                  <a:gd name="T26" fmla="*/ 75 w 208"/>
                  <a:gd name="T27" fmla="*/ 475 h 479"/>
                  <a:gd name="T28" fmla="*/ 97 w 208"/>
                  <a:gd name="T29" fmla="*/ 478 h 479"/>
                  <a:gd name="T30" fmla="*/ 115 w 208"/>
                  <a:gd name="T31" fmla="*/ 479 h 479"/>
                  <a:gd name="T32" fmla="*/ 115 w 208"/>
                  <a:gd name="T33" fmla="*/ 478 h 479"/>
                  <a:gd name="T34" fmla="*/ 109 w 208"/>
                  <a:gd name="T35" fmla="*/ 449 h 479"/>
                  <a:gd name="T36" fmla="*/ 109 w 208"/>
                  <a:gd name="T37" fmla="*/ 418 h 479"/>
                  <a:gd name="T38" fmla="*/ 112 w 208"/>
                  <a:gd name="T39" fmla="*/ 386 h 479"/>
                  <a:gd name="T40" fmla="*/ 116 w 208"/>
                  <a:gd name="T41" fmla="*/ 353 h 479"/>
                  <a:gd name="T42" fmla="*/ 122 w 208"/>
                  <a:gd name="T43" fmla="*/ 322 h 479"/>
                  <a:gd name="T44" fmla="*/ 128 w 208"/>
                  <a:gd name="T45" fmla="*/ 294 h 479"/>
                  <a:gd name="T46" fmla="*/ 132 w 208"/>
                  <a:gd name="T47" fmla="*/ 271 h 479"/>
                  <a:gd name="T48" fmla="*/ 133 w 208"/>
                  <a:gd name="T49" fmla="*/ 261 h 479"/>
                  <a:gd name="T50" fmla="*/ 136 w 208"/>
                  <a:gd name="T51" fmla="*/ 251 h 479"/>
                  <a:gd name="T52" fmla="*/ 126 w 208"/>
                  <a:gd name="T53" fmla="*/ 192 h 479"/>
                  <a:gd name="T54" fmla="*/ 208 w 208"/>
                  <a:gd name="T55" fmla="*/ 18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 h="479">
                    <a:moveTo>
                      <a:pt x="208" y="181"/>
                    </a:moveTo>
                    <a:lnTo>
                      <a:pt x="204" y="128"/>
                    </a:lnTo>
                    <a:lnTo>
                      <a:pt x="201" y="110"/>
                    </a:lnTo>
                    <a:lnTo>
                      <a:pt x="193" y="91"/>
                    </a:lnTo>
                    <a:lnTo>
                      <a:pt x="181" y="77"/>
                    </a:lnTo>
                    <a:lnTo>
                      <a:pt x="166" y="66"/>
                    </a:lnTo>
                    <a:lnTo>
                      <a:pt x="148" y="59"/>
                    </a:lnTo>
                    <a:lnTo>
                      <a:pt x="0" y="0"/>
                    </a:lnTo>
                    <a:lnTo>
                      <a:pt x="0" y="463"/>
                    </a:lnTo>
                    <a:lnTo>
                      <a:pt x="5" y="463"/>
                    </a:lnTo>
                    <a:lnTo>
                      <a:pt x="16" y="466"/>
                    </a:lnTo>
                    <a:lnTo>
                      <a:pt x="33" y="469"/>
                    </a:lnTo>
                    <a:lnTo>
                      <a:pt x="54" y="472"/>
                    </a:lnTo>
                    <a:lnTo>
                      <a:pt x="75" y="475"/>
                    </a:lnTo>
                    <a:lnTo>
                      <a:pt x="97" y="478"/>
                    </a:lnTo>
                    <a:lnTo>
                      <a:pt x="115" y="479"/>
                    </a:lnTo>
                    <a:lnTo>
                      <a:pt x="115" y="478"/>
                    </a:lnTo>
                    <a:lnTo>
                      <a:pt x="109" y="449"/>
                    </a:lnTo>
                    <a:lnTo>
                      <a:pt x="109" y="418"/>
                    </a:lnTo>
                    <a:lnTo>
                      <a:pt x="112" y="386"/>
                    </a:lnTo>
                    <a:lnTo>
                      <a:pt x="116" y="353"/>
                    </a:lnTo>
                    <a:lnTo>
                      <a:pt x="122" y="322"/>
                    </a:lnTo>
                    <a:lnTo>
                      <a:pt x="128" y="294"/>
                    </a:lnTo>
                    <a:lnTo>
                      <a:pt x="132" y="271"/>
                    </a:lnTo>
                    <a:lnTo>
                      <a:pt x="133" y="261"/>
                    </a:lnTo>
                    <a:lnTo>
                      <a:pt x="136" y="251"/>
                    </a:lnTo>
                    <a:lnTo>
                      <a:pt x="126" y="192"/>
                    </a:lnTo>
                    <a:lnTo>
                      <a:pt x="208" y="181"/>
                    </a:lnTo>
                    <a:close/>
                  </a:path>
                </a:pathLst>
              </a:custGeom>
              <a:solidFill>
                <a:srgbClr val="BC00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3">
                <a:extLst>
                  <a:ext uri="{FF2B5EF4-FFF2-40B4-BE49-F238E27FC236}">
                    <a16:creationId xmlns:a16="http://schemas.microsoft.com/office/drawing/2014/main" id="{874BF9FB-479C-526E-6F49-D2DABBA7D0F4}"/>
                  </a:ext>
                </a:extLst>
              </p:cNvPr>
              <p:cNvSpPr>
                <a:spLocks/>
              </p:cNvSpPr>
              <p:nvPr/>
            </p:nvSpPr>
            <p:spPr bwMode="auto">
              <a:xfrm>
                <a:off x="6838297" y="2788125"/>
                <a:ext cx="182219" cy="168202"/>
              </a:xfrm>
              <a:custGeom>
                <a:avLst/>
                <a:gdLst>
                  <a:gd name="T0" fmla="*/ 129 w 129"/>
                  <a:gd name="T1" fmla="*/ 66 h 120"/>
                  <a:gd name="T2" fmla="*/ 127 w 129"/>
                  <a:gd name="T3" fmla="*/ 69 h 120"/>
                  <a:gd name="T4" fmla="*/ 120 w 129"/>
                  <a:gd name="T5" fmla="*/ 89 h 120"/>
                  <a:gd name="T6" fmla="*/ 107 w 129"/>
                  <a:gd name="T7" fmla="*/ 104 h 120"/>
                  <a:gd name="T8" fmla="*/ 90 w 129"/>
                  <a:gd name="T9" fmla="*/ 114 h 120"/>
                  <a:gd name="T10" fmla="*/ 73 w 129"/>
                  <a:gd name="T11" fmla="*/ 120 h 120"/>
                  <a:gd name="T12" fmla="*/ 55 w 129"/>
                  <a:gd name="T13" fmla="*/ 120 h 120"/>
                  <a:gd name="T14" fmla="*/ 37 w 129"/>
                  <a:gd name="T15" fmla="*/ 114 h 120"/>
                  <a:gd name="T16" fmla="*/ 20 w 129"/>
                  <a:gd name="T17" fmla="*/ 104 h 120"/>
                  <a:gd name="T18" fmla="*/ 8 w 129"/>
                  <a:gd name="T19" fmla="*/ 89 h 120"/>
                  <a:gd name="T20" fmla="*/ 0 w 129"/>
                  <a:gd name="T21" fmla="*/ 69 h 120"/>
                  <a:gd name="T22" fmla="*/ 0 w 129"/>
                  <a:gd name="T23" fmla="*/ 66 h 120"/>
                  <a:gd name="T24" fmla="*/ 0 w 129"/>
                  <a:gd name="T25" fmla="*/ 0 h 120"/>
                  <a:gd name="T26" fmla="*/ 129 w 129"/>
                  <a:gd name="T27" fmla="*/ 0 h 120"/>
                  <a:gd name="T28" fmla="*/ 129 w 129"/>
                  <a:gd name="T29" fmla="*/ 6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9" h="120">
                    <a:moveTo>
                      <a:pt x="129" y="66"/>
                    </a:moveTo>
                    <a:lnTo>
                      <a:pt x="127" y="69"/>
                    </a:lnTo>
                    <a:lnTo>
                      <a:pt x="120" y="89"/>
                    </a:lnTo>
                    <a:lnTo>
                      <a:pt x="107" y="104"/>
                    </a:lnTo>
                    <a:lnTo>
                      <a:pt x="90" y="114"/>
                    </a:lnTo>
                    <a:lnTo>
                      <a:pt x="73" y="120"/>
                    </a:lnTo>
                    <a:lnTo>
                      <a:pt x="55" y="120"/>
                    </a:lnTo>
                    <a:lnTo>
                      <a:pt x="37" y="114"/>
                    </a:lnTo>
                    <a:lnTo>
                      <a:pt x="20" y="104"/>
                    </a:lnTo>
                    <a:lnTo>
                      <a:pt x="8" y="89"/>
                    </a:lnTo>
                    <a:lnTo>
                      <a:pt x="0" y="69"/>
                    </a:lnTo>
                    <a:lnTo>
                      <a:pt x="0" y="66"/>
                    </a:lnTo>
                    <a:lnTo>
                      <a:pt x="0" y="0"/>
                    </a:lnTo>
                    <a:lnTo>
                      <a:pt x="129" y="0"/>
                    </a:lnTo>
                    <a:lnTo>
                      <a:pt x="129" y="66"/>
                    </a:lnTo>
                    <a:close/>
                  </a:path>
                </a:pathLst>
              </a:custGeom>
              <a:solidFill>
                <a:srgbClr val="E1CDC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4">
                <a:extLst>
                  <a:ext uri="{FF2B5EF4-FFF2-40B4-BE49-F238E27FC236}">
                    <a16:creationId xmlns:a16="http://schemas.microsoft.com/office/drawing/2014/main" id="{78FC1E1D-BDD9-3B2E-FF53-A93CF9D314B8}"/>
                  </a:ext>
                </a:extLst>
              </p:cNvPr>
              <p:cNvSpPr>
                <a:spLocks/>
              </p:cNvSpPr>
              <p:nvPr/>
            </p:nvSpPr>
            <p:spPr bwMode="auto">
              <a:xfrm>
                <a:off x="6807460" y="2524608"/>
                <a:ext cx="241090" cy="330798"/>
              </a:xfrm>
              <a:custGeom>
                <a:avLst/>
                <a:gdLst>
                  <a:gd name="T0" fmla="*/ 115 w 173"/>
                  <a:gd name="T1" fmla="*/ 0 h 236"/>
                  <a:gd name="T2" fmla="*/ 58 w 173"/>
                  <a:gd name="T3" fmla="*/ 0 h 236"/>
                  <a:gd name="T4" fmla="*/ 41 w 173"/>
                  <a:gd name="T5" fmla="*/ 3 h 236"/>
                  <a:gd name="T6" fmla="*/ 26 w 173"/>
                  <a:gd name="T7" fmla="*/ 13 h 236"/>
                  <a:gd name="T8" fmla="*/ 14 w 173"/>
                  <a:gd name="T9" fmla="*/ 26 h 236"/>
                  <a:gd name="T10" fmla="*/ 4 w 173"/>
                  <a:gd name="T11" fmla="*/ 44 h 236"/>
                  <a:gd name="T12" fmla="*/ 0 w 173"/>
                  <a:gd name="T13" fmla="*/ 64 h 236"/>
                  <a:gd name="T14" fmla="*/ 0 w 173"/>
                  <a:gd name="T15" fmla="*/ 142 h 236"/>
                  <a:gd name="T16" fmla="*/ 3 w 173"/>
                  <a:gd name="T17" fmla="*/ 159 h 236"/>
                  <a:gd name="T18" fmla="*/ 12 w 173"/>
                  <a:gd name="T19" fmla="*/ 176 h 236"/>
                  <a:gd name="T20" fmla="*/ 23 w 173"/>
                  <a:gd name="T21" fmla="*/ 194 h 236"/>
                  <a:gd name="T22" fmla="*/ 37 w 173"/>
                  <a:gd name="T23" fmla="*/ 209 h 236"/>
                  <a:gd name="T24" fmla="*/ 54 w 173"/>
                  <a:gd name="T25" fmla="*/ 224 h 236"/>
                  <a:gd name="T26" fmla="*/ 69 w 173"/>
                  <a:gd name="T27" fmla="*/ 232 h 236"/>
                  <a:gd name="T28" fmla="*/ 85 w 173"/>
                  <a:gd name="T29" fmla="*/ 236 h 236"/>
                  <a:gd name="T30" fmla="*/ 89 w 173"/>
                  <a:gd name="T31" fmla="*/ 236 h 236"/>
                  <a:gd name="T32" fmla="*/ 103 w 173"/>
                  <a:gd name="T33" fmla="*/ 232 h 236"/>
                  <a:gd name="T34" fmla="*/ 120 w 173"/>
                  <a:gd name="T35" fmla="*/ 224 h 236"/>
                  <a:gd name="T36" fmla="*/ 136 w 173"/>
                  <a:gd name="T37" fmla="*/ 209 h 236"/>
                  <a:gd name="T38" fmla="*/ 150 w 173"/>
                  <a:gd name="T39" fmla="*/ 194 h 236"/>
                  <a:gd name="T40" fmla="*/ 163 w 173"/>
                  <a:gd name="T41" fmla="*/ 176 h 236"/>
                  <a:gd name="T42" fmla="*/ 170 w 173"/>
                  <a:gd name="T43" fmla="*/ 159 h 236"/>
                  <a:gd name="T44" fmla="*/ 173 w 173"/>
                  <a:gd name="T45" fmla="*/ 142 h 236"/>
                  <a:gd name="T46" fmla="*/ 173 w 173"/>
                  <a:gd name="T47" fmla="*/ 64 h 236"/>
                  <a:gd name="T48" fmla="*/ 168 w 173"/>
                  <a:gd name="T49" fmla="*/ 44 h 236"/>
                  <a:gd name="T50" fmla="*/ 160 w 173"/>
                  <a:gd name="T51" fmla="*/ 26 h 236"/>
                  <a:gd name="T52" fmla="*/ 147 w 173"/>
                  <a:gd name="T53" fmla="*/ 13 h 236"/>
                  <a:gd name="T54" fmla="*/ 132 w 173"/>
                  <a:gd name="T55" fmla="*/ 3 h 236"/>
                  <a:gd name="T56" fmla="*/ 115 w 173"/>
                  <a:gd name="T5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236">
                    <a:moveTo>
                      <a:pt x="115" y="0"/>
                    </a:moveTo>
                    <a:lnTo>
                      <a:pt x="58" y="0"/>
                    </a:lnTo>
                    <a:lnTo>
                      <a:pt x="41" y="3"/>
                    </a:lnTo>
                    <a:lnTo>
                      <a:pt x="26" y="13"/>
                    </a:lnTo>
                    <a:lnTo>
                      <a:pt x="14" y="26"/>
                    </a:lnTo>
                    <a:lnTo>
                      <a:pt x="4" y="44"/>
                    </a:lnTo>
                    <a:lnTo>
                      <a:pt x="0" y="64"/>
                    </a:lnTo>
                    <a:lnTo>
                      <a:pt x="0" y="142"/>
                    </a:lnTo>
                    <a:lnTo>
                      <a:pt x="3" y="159"/>
                    </a:lnTo>
                    <a:lnTo>
                      <a:pt x="12" y="176"/>
                    </a:lnTo>
                    <a:lnTo>
                      <a:pt x="23" y="194"/>
                    </a:lnTo>
                    <a:lnTo>
                      <a:pt x="37" y="209"/>
                    </a:lnTo>
                    <a:lnTo>
                      <a:pt x="54" y="224"/>
                    </a:lnTo>
                    <a:lnTo>
                      <a:pt x="69" y="232"/>
                    </a:lnTo>
                    <a:lnTo>
                      <a:pt x="85" y="236"/>
                    </a:lnTo>
                    <a:lnTo>
                      <a:pt x="89" y="236"/>
                    </a:lnTo>
                    <a:lnTo>
                      <a:pt x="103" y="232"/>
                    </a:lnTo>
                    <a:lnTo>
                      <a:pt x="120" y="224"/>
                    </a:lnTo>
                    <a:lnTo>
                      <a:pt x="136" y="209"/>
                    </a:lnTo>
                    <a:lnTo>
                      <a:pt x="150" y="194"/>
                    </a:lnTo>
                    <a:lnTo>
                      <a:pt x="163" y="176"/>
                    </a:lnTo>
                    <a:lnTo>
                      <a:pt x="170" y="159"/>
                    </a:lnTo>
                    <a:lnTo>
                      <a:pt x="173" y="142"/>
                    </a:lnTo>
                    <a:lnTo>
                      <a:pt x="173" y="64"/>
                    </a:lnTo>
                    <a:lnTo>
                      <a:pt x="168" y="44"/>
                    </a:lnTo>
                    <a:lnTo>
                      <a:pt x="160" y="26"/>
                    </a:lnTo>
                    <a:lnTo>
                      <a:pt x="147" y="13"/>
                    </a:lnTo>
                    <a:lnTo>
                      <a:pt x="132" y="3"/>
                    </a:lnTo>
                    <a:lnTo>
                      <a:pt x="115"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5">
                <a:extLst>
                  <a:ext uri="{FF2B5EF4-FFF2-40B4-BE49-F238E27FC236}">
                    <a16:creationId xmlns:a16="http://schemas.microsoft.com/office/drawing/2014/main" id="{A896581F-9CC2-12C7-597F-2FF5E3D9F1A8}"/>
                  </a:ext>
                </a:extLst>
              </p:cNvPr>
              <p:cNvSpPr>
                <a:spLocks/>
              </p:cNvSpPr>
              <p:nvPr/>
            </p:nvSpPr>
            <p:spPr bwMode="auto">
              <a:xfrm>
                <a:off x="6790640" y="2647956"/>
                <a:ext cx="25230" cy="81298"/>
              </a:xfrm>
              <a:custGeom>
                <a:avLst/>
                <a:gdLst>
                  <a:gd name="T0" fmla="*/ 9 w 19"/>
                  <a:gd name="T1" fmla="*/ 58 h 58"/>
                  <a:gd name="T2" fmla="*/ 6 w 19"/>
                  <a:gd name="T3" fmla="*/ 58 h 58"/>
                  <a:gd name="T4" fmla="*/ 3 w 19"/>
                  <a:gd name="T5" fmla="*/ 55 h 58"/>
                  <a:gd name="T6" fmla="*/ 0 w 19"/>
                  <a:gd name="T7" fmla="*/ 53 h 58"/>
                  <a:gd name="T8" fmla="*/ 0 w 19"/>
                  <a:gd name="T9" fmla="*/ 48 h 58"/>
                  <a:gd name="T10" fmla="*/ 0 w 19"/>
                  <a:gd name="T11" fmla="*/ 9 h 58"/>
                  <a:gd name="T12" fmla="*/ 0 w 19"/>
                  <a:gd name="T13" fmla="*/ 6 h 58"/>
                  <a:gd name="T14" fmla="*/ 3 w 19"/>
                  <a:gd name="T15" fmla="*/ 3 h 58"/>
                  <a:gd name="T16" fmla="*/ 6 w 19"/>
                  <a:gd name="T17" fmla="*/ 0 h 58"/>
                  <a:gd name="T18" fmla="*/ 9 w 19"/>
                  <a:gd name="T19" fmla="*/ 0 h 58"/>
                  <a:gd name="T20" fmla="*/ 13 w 19"/>
                  <a:gd name="T21" fmla="*/ 0 h 58"/>
                  <a:gd name="T22" fmla="*/ 16 w 19"/>
                  <a:gd name="T23" fmla="*/ 3 h 58"/>
                  <a:gd name="T24" fmla="*/ 19 w 19"/>
                  <a:gd name="T25" fmla="*/ 6 h 58"/>
                  <a:gd name="T26" fmla="*/ 19 w 19"/>
                  <a:gd name="T27" fmla="*/ 9 h 58"/>
                  <a:gd name="T28" fmla="*/ 19 w 19"/>
                  <a:gd name="T29" fmla="*/ 48 h 58"/>
                  <a:gd name="T30" fmla="*/ 19 w 19"/>
                  <a:gd name="T31" fmla="*/ 53 h 58"/>
                  <a:gd name="T32" fmla="*/ 16 w 19"/>
                  <a:gd name="T33" fmla="*/ 55 h 58"/>
                  <a:gd name="T34" fmla="*/ 13 w 19"/>
                  <a:gd name="T35" fmla="*/ 58 h 58"/>
                  <a:gd name="T36" fmla="*/ 9 w 19"/>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8">
                    <a:moveTo>
                      <a:pt x="9" y="58"/>
                    </a:moveTo>
                    <a:lnTo>
                      <a:pt x="6" y="58"/>
                    </a:lnTo>
                    <a:lnTo>
                      <a:pt x="3" y="55"/>
                    </a:lnTo>
                    <a:lnTo>
                      <a:pt x="0" y="53"/>
                    </a:lnTo>
                    <a:lnTo>
                      <a:pt x="0" y="48"/>
                    </a:lnTo>
                    <a:lnTo>
                      <a:pt x="0" y="9"/>
                    </a:lnTo>
                    <a:lnTo>
                      <a:pt x="0" y="6"/>
                    </a:lnTo>
                    <a:lnTo>
                      <a:pt x="3" y="3"/>
                    </a:lnTo>
                    <a:lnTo>
                      <a:pt x="6" y="0"/>
                    </a:lnTo>
                    <a:lnTo>
                      <a:pt x="9" y="0"/>
                    </a:lnTo>
                    <a:lnTo>
                      <a:pt x="13" y="0"/>
                    </a:lnTo>
                    <a:lnTo>
                      <a:pt x="16" y="3"/>
                    </a:lnTo>
                    <a:lnTo>
                      <a:pt x="19" y="6"/>
                    </a:lnTo>
                    <a:lnTo>
                      <a:pt x="19" y="9"/>
                    </a:lnTo>
                    <a:lnTo>
                      <a:pt x="19" y="48"/>
                    </a:lnTo>
                    <a:lnTo>
                      <a:pt x="19" y="53"/>
                    </a:lnTo>
                    <a:lnTo>
                      <a:pt x="16" y="55"/>
                    </a:lnTo>
                    <a:lnTo>
                      <a:pt x="13" y="58"/>
                    </a:lnTo>
                    <a:lnTo>
                      <a:pt x="9" y="58"/>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6">
                <a:extLst>
                  <a:ext uri="{FF2B5EF4-FFF2-40B4-BE49-F238E27FC236}">
                    <a16:creationId xmlns:a16="http://schemas.microsoft.com/office/drawing/2014/main" id="{CF26EED7-84EA-F7F7-11CF-1495660B3C0B}"/>
                  </a:ext>
                </a:extLst>
              </p:cNvPr>
              <p:cNvSpPr>
                <a:spLocks/>
              </p:cNvSpPr>
              <p:nvPr/>
            </p:nvSpPr>
            <p:spPr bwMode="auto">
              <a:xfrm>
                <a:off x="7042944" y="2647956"/>
                <a:ext cx="25230" cy="81298"/>
              </a:xfrm>
              <a:custGeom>
                <a:avLst/>
                <a:gdLst>
                  <a:gd name="T0" fmla="*/ 10 w 20"/>
                  <a:gd name="T1" fmla="*/ 58 h 58"/>
                  <a:gd name="T2" fmla="*/ 6 w 20"/>
                  <a:gd name="T3" fmla="*/ 58 h 58"/>
                  <a:gd name="T4" fmla="*/ 3 w 20"/>
                  <a:gd name="T5" fmla="*/ 55 h 58"/>
                  <a:gd name="T6" fmla="*/ 1 w 20"/>
                  <a:gd name="T7" fmla="*/ 53 h 58"/>
                  <a:gd name="T8" fmla="*/ 0 w 20"/>
                  <a:gd name="T9" fmla="*/ 48 h 58"/>
                  <a:gd name="T10" fmla="*/ 0 w 20"/>
                  <a:gd name="T11" fmla="*/ 9 h 58"/>
                  <a:gd name="T12" fmla="*/ 1 w 20"/>
                  <a:gd name="T13" fmla="*/ 6 h 58"/>
                  <a:gd name="T14" fmla="*/ 3 w 20"/>
                  <a:gd name="T15" fmla="*/ 3 h 58"/>
                  <a:gd name="T16" fmla="*/ 6 w 20"/>
                  <a:gd name="T17" fmla="*/ 0 h 58"/>
                  <a:gd name="T18" fmla="*/ 10 w 20"/>
                  <a:gd name="T19" fmla="*/ 0 h 58"/>
                  <a:gd name="T20" fmla="*/ 14 w 20"/>
                  <a:gd name="T21" fmla="*/ 0 h 58"/>
                  <a:gd name="T22" fmla="*/ 17 w 20"/>
                  <a:gd name="T23" fmla="*/ 3 h 58"/>
                  <a:gd name="T24" fmla="*/ 18 w 20"/>
                  <a:gd name="T25" fmla="*/ 6 h 58"/>
                  <a:gd name="T26" fmla="*/ 20 w 20"/>
                  <a:gd name="T27" fmla="*/ 9 h 58"/>
                  <a:gd name="T28" fmla="*/ 20 w 20"/>
                  <a:gd name="T29" fmla="*/ 48 h 58"/>
                  <a:gd name="T30" fmla="*/ 18 w 20"/>
                  <a:gd name="T31" fmla="*/ 53 h 58"/>
                  <a:gd name="T32" fmla="*/ 17 w 20"/>
                  <a:gd name="T33" fmla="*/ 55 h 58"/>
                  <a:gd name="T34" fmla="*/ 14 w 20"/>
                  <a:gd name="T35" fmla="*/ 58 h 58"/>
                  <a:gd name="T36" fmla="*/ 10 w 20"/>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58">
                    <a:moveTo>
                      <a:pt x="10" y="58"/>
                    </a:moveTo>
                    <a:lnTo>
                      <a:pt x="6" y="58"/>
                    </a:lnTo>
                    <a:lnTo>
                      <a:pt x="3" y="55"/>
                    </a:lnTo>
                    <a:lnTo>
                      <a:pt x="1" y="53"/>
                    </a:lnTo>
                    <a:lnTo>
                      <a:pt x="0" y="48"/>
                    </a:lnTo>
                    <a:lnTo>
                      <a:pt x="0" y="9"/>
                    </a:lnTo>
                    <a:lnTo>
                      <a:pt x="1" y="6"/>
                    </a:lnTo>
                    <a:lnTo>
                      <a:pt x="3" y="3"/>
                    </a:lnTo>
                    <a:lnTo>
                      <a:pt x="6" y="0"/>
                    </a:lnTo>
                    <a:lnTo>
                      <a:pt x="10" y="0"/>
                    </a:lnTo>
                    <a:lnTo>
                      <a:pt x="14" y="0"/>
                    </a:lnTo>
                    <a:lnTo>
                      <a:pt x="17" y="3"/>
                    </a:lnTo>
                    <a:lnTo>
                      <a:pt x="18" y="6"/>
                    </a:lnTo>
                    <a:lnTo>
                      <a:pt x="20" y="9"/>
                    </a:lnTo>
                    <a:lnTo>
                      <a:pt x="20" y="48"/>
                    </a:lnTo>
                    <a:lnTo>
                      <a:pt x="18" y="53"/>
                    </a:lnTo>
                    <a:lnTo>
                      <a:pt x="17" y="55"/>
                    </a:lnTo>
                    <a:lnTo>
                      <a:pt x="14" y="58"/>
                    </a:lnTo>
                    <a:lnTo>
                      <a:pt x="10" y="58"/>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7">
                <a:extLst>
                  <a:ext uri="{FF2B5EF4-FFF2-40B4-BE49-F238E27FC236}">
                    <a16:creationId xmlns:a16="http://schemas.microsoft.com/office/drawing/2014/main" id="{228F8419-9E36-A1FB-7E9B-35F5BB221C0E}"/>
                  </a:ext>
                </a:extLst>
              </p:cNvPr>
              <p:cNvSpPr>
                <a:spLocks/>
              </p:cNvSpPr>
              <p:nvPr/>
            </p:nvSpPr>
            <p:spPr bwMode="auto">
              <a:xfrm>
                <a:off x="6928005" y="2524608"/>
                <a:ext cx="120545" cy="330798"/>
              </a:xfrm>
              <a:custGeom>
                <a:avLst/>
                <a:gdLst>
                  <a:gd name="T0" fmla="*/ 29 w 87"/>
                  <a:gd name="T1" fmla="*/ 0 h 236"/>
                  <a:gd name="T2" fmla="*/ 0 w 87"/>
                  <a:gd name="T3" fmla="*/ 0 h 236"/>
                  <a:gd name="T4" fmla="*/ 0 w 87"/>
                  <a:gd name="T5" fmla="*/ 236 h 236"/>
                  <a:gd name="T6" fmla="*/ 3 w 87"/>
                  <a:gd name="T7" fmla="*/ 236 h 236"/>
                  <a:gd name="T8" fmla="*/ 17 w 87"/>
                  <a:gd name="T9" fmla="*/ 232 h 236"/>
                  <a:gd name="T10" fmla="*/ 34 w 87"/>
                  <a:gd name="T11" fmla="*/ 224 h 236"/>
                  <a:gd name="T12" fmla="*/ 50 w 87"/>
                  <a:gd name="T13" fmla="*/ 209 h 236"/>
                  <a:gd name="T14" fmla="*/ 64 w 87"/>
                  <a:gd name="T15" fmla="*/ 194 h 236"/>
                  <a:gd name="T16" fmla="*/ 77 w 87"/>
                  <a:gd name="T17" fmla="*/ 176 h 236"/>
                  <a:gd name="T18" fmla="*/ 84 w 87"/>
                  <a:gd name="T19" fmla="*/ 159 h 236"/>
                  <a:gd name="T20" fmla="*/ 87 w 87"/>
                  <a:gd name="T21" fmla="*/ 142 h 236"/>
                  <a:gd name="T22" fmla="*/ 87 w 87"/>
                  <a:gd name="T23" fmla="*/ 64 h 236"/>
                  <a:gd name="T24" fmla="*/ 82 w 87"/>
                  <a:gd name="T25" fmla="*/ 44 h 236"/>
                  <a:gd name="T26" fmla="*/ 74 w 87"/>
                  <a:gd name="T27" fmla="*/ 26 h 236"/>
                  <a:gd name="T28" fmla="*/ 61 w 87"/>
                  <a:gd name="T29" fmla="*/ 13 h 236"/>
                  <a:gd name="T30" fmla="*/ 46 w 87"/>
                  <a:gd name="T31" fmla="*/ 3 h 236"/>
                  <a:gd name="T32" fmla="*/ 29 w 87"/>
                  <a:gd name="T3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236">
                    <a:moveTo>
                      <a:pt x="29" y="0"/>
                    </a:moveTo>
                    <a:lnTo>
                      <a:pt x="0" y="0"/>
                    </a:lnTo>
                    <a:lnTo>
                      <a:pt x="0" y="236"/>
                    </a:lnTo>
                    <a:lnTo>
                      <a:pt x="3" y="236"/>
                    </a:lnTo>
                    <a:lnTo>
                      <a:pt x="17" y="232"/>
                    </a:lnTo>
                    <a:lnTo>
                      <a:pt x="34" y="224"/>
                    </a:lnTo>
                    <a:lnTo>
                      <a:pt x="50" y="209"/>
                    </a:lnTo>
                    <a:lnTo>
                      <a:pt x="64" y="194"/>
                    </a:lnTo>
                    <a:lnTo>
                      <a:pt x="77" y="176"/>
                    </a:lnTo>
                    <a:lnTo>
                      <a:pt x="84" y="159"/>
                    </a:lnTo>
                    <a:lnTo>
                      <a:pt x="87" y="142"/>
                    </a:lnTo>
                    <a:lnTo>
                      <a:pt x="87" y="64"/>
                    </a:lnTo>
                    <a:lnTo>
                      <a:pt x="82" y="44"/>
                    </a:lnTo>
                    <a:lnTo>
                      <a:pt x="74" y="26"/>
                    </a:lnTo>
                    <a:lnTo>
                      <a:pt x="61" y="13"/>
                    </a:lnTo>
                    <a:lnTo>
                      <a:pt x="46" y="3"/>
                    </a:lnTo>
                    <a:lnTo>
                      <a:pt x="29"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8">
                <a:extLst>
                  <a:ext uri="{FF2B5EF4-FFF2-40B4-BE49-F238E27FC236}">
                    <a16:creationId xmlns:a16="http://schemas.microsoft.com/office/drawing/2014/main" id="{D4320722-2ADB-DCA3-B965-FADEDDCBED47}"/>
                  </a:ext>
                </a:extLst>
              </p:cNvPr>
              <p:cNvSpPr>
                <a:spLocks/>
              </p:cNvSpPr>
              <p:nvPr/>
            </p:nvSpPr>
            <p:spPr bwMode="auto">
              <a:xfrm>
                <a:off x="6869134" y="2476950"/>
                <a:ext cx="58871" cy="92511"/>
              </a:xfrm>
              <a:custGeom>
                <a:avLst/>
                <a:gdLst>
                  <a:gd name="T0" fmla="*/ 34 w 42"/>
                  <a:gd name="T1" fmla="*/ 0 h 67"/>
                  <a:gd name="T2" fmla="*/ 25 w 42"/>
                  <a:gd name="T3" fmla="*/ 0 h 67"/>
                  <a:gd name="T4" fmla="*/ 14 w 42"/>
                  <a:gd name="T5" fmla="*/ 2 h 67"/>
                  <a:gd name="T6" fmla="*/ 6 w 42"/>
                  <a:gd name="T7" fmla="*/ 4 h 67"/>
                  <a:gd name="T8" fmla="*/ 0 w 42"/>
                  <a:gd name="T9" fmla="*/ 14 h 67"/>
                  <a:gd name="T10" fmla="*/ 0 w 42"/>
                  <a:gd name="T11" fmla="*/ 24 h 67"/>
                  <a:gd name="T12" fmla="*/ 4 w 42"/>
                  <a:gd name="T13" fmla="*/ 36 h 67"/>
                  <a:gd name="T14" fmla="*/ 11 w 42"/>
                  <a:gd name="T15" fmla="*/ 46 h 67"/>
                  <a:gd name="T16" fmla="*/ 25 w 42"/>
                  <a:gd name="T17" fmla="*/ 57 h 67"/>
                  <a:gd name="T18" fmla="*/ 42 w 42"/>
                  <a:gd name="T19" fmla="*/ 67 h 67"/>
                  <a:gd name="T20" fmla="*/ 42 w 42"/>
                  <a:gd name="T21" fmla="*/ 2 h 67"/>
                  <a:gd name="T22" fmla="*/ 38 w 42"/>
                  <a:gd name="T23" fmla="*/ 0 h 67"/>
                  <a:gd name="T24" fmla="*/ 34 w 42"/>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67">
                    <a:moveTo>
                      <a:pt x="34" y="0"/>
                    </a:moveTo>
                    <a:lnTo>
                      <a:pt x="25" y="0"/>
                    </a:lnTo>
                    <a:lnTo>
                      <a:pt x="14" y="2"/>
                    </a:lnTo>
                    <a:lnTo>
                      <a:pt x="6" y="4"/>
                    </a:lnTo>
                    <a:lnTo>
                      <a:pt x="0" y="14"/>
                    </a:lnTo>
                    <a:lnTo>
                      <a:pt x="0" y="24"/>
                    </a:lnTo>
                    <a:lnTo>
                      <a:pt x="4" y="36"/>
                    </a:lnTo>
                    <a:lnTo>
                      <a:pt x="11" y="46"/>
                    </a:lnTo>
                    <a:lnTo>
                      <a:pt x="25" y="57"/>
                    </a:lnTo>
                    <a:lnTo>
                      <a:pt x="42" y="67"/>
                    </a:lnTo>
                    <a:lnTo>
                      <a:pt x="42" y="2"/>
                    </a:lnTo>
                    <a:lnTo>
                      <a:pt x="38" y="0"/>
                    </a:lnTo>
                    <a:lnTo>
                      <a:pt x="34" y="0"/>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9">
                <a:extLst>
                  <a:ext uri="{FF2B5EF4-FFF2-40B4-BE49-F238E27FC236}">
                    <a16:creationId xmlns:a16="http://schemas.microsoft.com/office/drawing/2014/main" id="{A0012E6E-9929-14FF-B436-9CAA6AD266A2}"/>
                  </a:ext>
                </a:extLst>
              </p:cNvPr>
              <p:cNvSpPr>
                <a:spLocks/>
              </p:cNvSpPr>
              <p:nvPr/>
            </p:nvSpPr>
            <p:spPr bwMode="auto">
              <a:xfrm>
                <a:off x="6928005" y="2476950"/>
                <a:ext cx="128955" cy="196236"/>
              </a:xfrm>
              <a:custGeom>
                <a:avLst/>
                <a:gdLst>
                  <a:gd name="T0" fmla="*/ 92 w 92"/>
                  <a:gd name="T1" fmla="*/ 90 h 140"/>
                  <a:gd name="T2" fmla="*/ 90 w 92"/>
                  <a:gd name="T3" fmla="*/ 73 h 140"/>
                  <a:gd name="T4" fmla="*/ 82 w 92"/>
                  <a:gd name="T5" fmla="*/ 58 h 140"/>
                  <a:gd name="T6" fmla="*/ 71 w 92"/>
                  <a:gd name="T7" fmla="*/ 42 h 140"/>
                  <a:gd name="T8" fmla="*/ 60 w 92"/>
                  <a:gd name="T9" fmla="*/ 29 h 140"/>
                  <a:gd name="T10" fmla="*/ 47 w 92"/>
                  <a:gd name="T11" fmla="*/ 17 h 140"/>
                  <a:gd name="T12" fmla="*/ 30 w 92"/>
                  <a:gd name="T13" fmla="*/ 7 h 140"/>
                  <a:gd name="T14" fmla="*/ 16 w 92"/>
                  <a:gd name="T15" fmla="*/ 1 h 140"/>
                  <a:gd name="T16" fmla="*/ 0 w 92"/>
                  <a:gd name="T17" fmla="*/ 0 h 140"/>
                  <a:gd name="T18" fmla="*/ 0 w 92"/>
                  <a:gd name="T19" fmla="*/ 65 h 140"/>
                  <a:gd name="T20" fmla="*/ 17 w 92"/>
                  <a:gd name="T21" fmla="*/ 72 h 140"/>
                  <a:gd name="T22" fmla="*/ 34 w 92"/>
                  <a:gd name="T23" fmla="*/ 79 h 140"/>
                  <a:gd name="T24" fmla="*/ 51 w 92"/>
                  <a:gd name="T25" fmla="*/ 87 h 140"/>
                  <a:gd name="T26" fmla="*/ 66 w 92"/>
                  <a:gd name="T27" fmla="*/ 99 h 140"/>
                  <a:gd name="T28" fmla="*/ 73 w 92"/>
                  <a:gd name="T29" fmla="*/ 107 h 140"/>
                  <a:gd name="T30" fmla="*/ 78 w 92"/>
                  <a:gd name="T31" fmla="*/ 118 h 140"/>
                  <a:gd name="T32" fmla="*/ 80 w 92"/>
                  <a:gd name="T33" fmla="*/ 130 h 140"/>
                  <a:gd name="T34" fmla="*/ 74 w 92"/>
                  <a:gd name="T35" fmla="*/ 140 h 140"/>
                  <a:gd name="T36" fmla="*/ 85 w 92"/>
                  <a:gd name="T37" fmla="*/ 124 h 140"/>
                  <a:gd name="T38" fmla="*/ 91 w 92"/>
                  <a:gd name="T39" fmla="*/ 109 h 140"/>
                  <a:gd name="T40" fmla="*/ 92 w 92"/>
                  <a:gd name="T41"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0">
                    <a:moveTo>
                      <a:pt x="92" y="90"/>
                    </a:moveTo>
                    <a:lnTo>
                      <a:pt x="90" y="73"/>
                    </a:lnTo>
                    <a:lnTo>
                      <a:pt x="82" y="58"/>
                    </a:lnTo>
                    <a:lnTo>
                      <a:pt x="71" y="42"/>
                    </a:lnTo>
                    <a:lnTo>
                      <a:pt x="60" y="29"/>
                    </a:lnTo>
                    <a:lnTo>
                      <a:pt x="47" y="17"/>
                    </a:lnTo>
                    <a:lnTo>
                      <a:pt x="30" y="7"/>
                    </a:lnTo>
                    <a:lnTo>
                      <a:pt x="16" y="1"/>
                    </a:lnTo>
                    <a:lnTo>
                      <a:pt x="0" y="0"/>
                    </a:lnTo>
                    <a:lnTo>
                      <a:pt x="0" y="65"/>
                    </a:lnTo>
                    <a:lnTo>
                      <a:pt x="17" y="72"/>
                    </a:lnTo>
                    <a:lnTo>
                      <a:pt x="34" y="79"/>
                    </a:lnTo>
                    <a:lnTo>
                      <a:pt x="51" y="87"/>
                    </a:lnTo>
                    <a:lnTo>
                      <a:pt x="66" y="99"/>
                    </a:lnTo>
                    <a:lnTo>
                      <a:pt x="73" y="107"/>
                    </a:lnTo>
                    <a:lnTo>
                      <a:pt x="78" y="118"/>
                    </a:lnTo>
                    <a:lnTo>
                      <a:pt x="80" y="130"/>
                    </a:lnTo>
                    <a:lnTo>
                      <a:pt x="74" y="140"/>
                    </a:lnTo>
                    <a:lnTo>
                      <a:pt x="85" y="124"/>
                    </a:lnTo>
                    <a:lnTo>
                      <a:pt x="91" y="109"/>
                    </a:lnTo>
                    <a:lnTo>
                      <a:pt x="92" y="90"/>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80">
                <a:extLst>
                  <a:ext uri="{FF2B5EF4-FFF2-40B4-BE49-F238E27FC236}">
                    <a16:creationId xmlns:a16="http://schemas.microsoft.com/office/drawing/2014/main" id="{797585CB-98BA-E33E-8720-BF675058C56B}"/>
                  </a:ext>
                </a:extLst>
              </p:cNvPr>
              <p:cNvSpPr>
                <a:spLocks/>
              </p:cNvSpPr>
              <p:nvPr/>
            </p:nvSpPr>
            <p:spPr bwMode="auto">
              <a:xfrm>
                <a:off x="6768213" y="3427294"/>
                <a:ext cx="319585" cy="78494"/>
              </a:xfrm>
              <a:custGeom>
                <a:avLst/>
                <a:gdLst>
                  <a:gd name="T0" fmla="*/ 223 w 229"/>
                  <a:gd name="T1" fmla="*/ 0 h 57"/>
                  <a:gd name="T2" fmla="*/ 6 w 229"/>
                  <a:gd name="T3" fmla="*/ 0 h 57"/>
                  <a:gd name="T4" fmla="*/ 6 w 229"/>
                  <a:gd name="T5" fmla="*/ 31 h 57"/>
                  <a:gd name="T6" fmla="*/ 0 w 229"/>
                  <a:gd name="T7" fmla="*/ 57 h 57"/>
                  <a:gd name="T8" fmla="*/ 229 w 229"/>
                  <a:gd name="T9" fmla="*/ 57 h 57"/>
                  <a:gd name="T10" fmla="*/ 225 w 229"/>
                  <a:gd name="T11" fmla="*/ 31 h 57"/>
                  <a:gd name="T12" fmla="*/ 223 w 22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229" h="57">
                    <a:moveTo>
                      <a:pt x="223" y="0"/>
                    </a:moveTo>
                    <a:lnTo>
                      <a:pt x="6" y="0"/>
                    </a:lnTo>
                    <a:lnTo>
                      <a:pt x="6" y="31"/>
                    </a:lnTo>
                    <a:lnTo>
                      <a:pt x="0" y="57"/>
                    </a:lnTo>
                    <a:lnTo>
                      <a:pt x="229" y="57"/>
                    </a:lnTo>
                    <a:lnTo>
                      <a:pt x="225" y="31"/>
                    </a:lnTo>
                    <a:lnTo>
                      <a:pt x="2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81">
                <a:extLst>
                  <a:ext uri="{FF2B5EF4-FFF2-40B4-BE49-F238E27FC236}">
                    <a16:creationId xmlns:a16="http://schemas.microsoft.com/office/drawing/2014/main" id="{8E19D0D5-F706-DF5F-1EB2-933B85C29B66}"/>
                  </a:ext>
                </a:extLst>
              </p:cNvPr>
              <p:cNvSpPr>
                <a:spLocks/>
              </p:cNvSpPr>
              <p:nvPr/>
            </p:nvSpPr>
            <p:spPr bwMode="auto">
              <a:xfrm>
                <a:off x="6928005" y="3427294"/>
                <a:ext cx="159792" cy="78494"/>
              </a:xfrm>
              <a:custGeom>
                <a:avLst/>
                <a:gdLst>
                  <a:gd name="T0" fmla="*/ 109 w 115"/>
                  <a:gd name="T1" fmla="*/ 0 h 57"/>
                  <a:gd name="T2" fmla="*/ 0 w 115"/>
                  <a:gd name="T3" fmla="*/ 0 h 57"/>
                  <a:gd name="T4" fmla="*/ 0 w 115"/>
                  <a:gd name="T5" fmla="*/ 57 h 57"/>
                  <a:gd name="T6" fmla="*/ 115 w 115"/>
                  <a:gd name="T7" fmla="*/ 57 h 57"/>
                  <a:gd name="T8" fmla="*/ 111 w 115"/>
                  <a:gd name="T9" fmla="*/ 31 h 57"/>
                  <a:gd name="T10" fmla="*/ 109 w 115"/>
                  <a:gd name="T11" fmla="*/ 0 h 57"/>
                </a:gdLst>
                <a:ahLst/>
                <a:cxnLst>
                  <a:cxn ang="0">
                    <a:pos x="T0" y="T1"/>
                  </a:cxn>
                  <a:cxn ang="0">
                    <a:pos x="T2" y="T3"/>
                  </a:cxn>
                  <a:cxn ang="0">
                    <a:pos x="T4" y="T5"/>
                  </a:cxn>
                  <a:cxn ang="0">
                    <a:pos x="T6" y="T7"/>
                  </a:cxn>
                  <a:cxn ang="0">
                    <a:pos x="T8" y="T9"/>
                  </a:cxn>
                  <a:cxn ang="0">
                    <a:pos x="T10" y="T11"/>
                  </a:cxn>
                </a:cxnLst>
                <a:rect l="0" t="0" r="r" b="b"/>
                <a:pathLst>
                  <a:path w="115" h="57">
                    <a:moveTo>
                      <a:pt x="109" y="0"/>
                    </a:moveTo>
                    <a:lnTo>
                      <a:pt x="0" y="0"/>
                    </a:lnTo>
                    <a:lnTo>
                      <a:pt x="0" y="57"/>
                    </a:lnTo>
                    <a:lnTo>
                      <a:pt x="115" y="57"/>
                    </a:lnTo>
                    <a:lnTo>
                      <a:pt x="111" y="31"/>
                    </a:lnTo>
                    <a:lnTo>
                      <a:pt x="10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82">
                <a:extLst>
                  <a:ext uri="{FF2B5EF4-FFF2-40B4-BE49-F238E27FC236}">
                    <a16:creationId xmlns:a16="http://schemas.microsoft.com/office/drawing/2014/main" id="{B75198FA-0704-1715-67E2-6B8768410C13}"/>
                  </a:ext>
                </a:extLst>
              </p:cNvPr>
              <p:cNvSpPr>
                <a:spLocks/>
              </p:cNvSpPr>
              <p:nvPr/>
            </p:nvSpPr>
            <p:spPr bwMode="auto">
              <a:xfrm>
                <a:off x="7362528" y="4761701"/>
                <a:ext cx="126152" cy="106528"/>
              </a:xfrm>
              <a:custGeom>
                <a:avLst/>
                <a:gdLst>
                  <a:gd name="T0" fmla="*/ 79 w 91"/>
                  <a:gd name="T1" fmla="*/ 0 h 75"/>
                  <a:gd name="T2" fmla="*/ 13 w 91"/>
                  <a:gd name="T3" fmla="*/ 6 h 75"/>
                  <a:gd name="T4" fmla="*/ 16 w 91"/>
                  <a:gd name="T5" fmla="*/ 20 h 75"/>
                  <a:gd name="T6" fmla="*/ 17 w 91"/>
                  <a:gd name="T7" fmla="*/ 34 h 75"/>
                  <a:gd name="T8" fmla="*/ 13 w 91"/>
                  <a:gd name="T9" fmla="*/ 47 h 75"/>
                  <a:gd name="T10" fmla="*/ 0 w 91"/>
                  <a:gd name="T11" fmla="*/ 69 h 75"/>
                  <a:gd name="T12" fmla="*/ 91 w 91"/>
                  <a:gd name="T13" fmla="*/ 75 h 75"/>
                  <a:gd name="T14" fmla="*/ 79 w 91"/>
                  <a:gd name="T15" fmla="*/ 38 h 75"/>
                  <a:gd name="T16" fmla="*/ 78 w 91"/>
                  <a:gd name="T17" fmla="*/ 32 h 75"/>
                  <a:gd name="T18" fmla="*/ 78 w 91"/>
                  <a:gd name="T19" fmla="*/ 27 h 75"/>
                  <a:gd name="T20" fmla="*/ 79 w 91"/>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79" y="0"/>
                    </a:moveTo>
                    <a:lnTo>
                      <a:pt x="13" y="6"/>
                    </a:lnTo>
                    <a:lnTo>
                      <a:pt x="16" y="20"/>
                    </a:lnTo>
                    <a:lnTo>
                      <a:pt x="17" y="34"/>
                    </a:lnTo>
                    <a:lnTo>
                      <a:pt x="13" y="47"/>
                    </a:lnTo>
                    <a:lnTo>
                      <a:pt x="0" y="69"/>
                    </a:lnTo>
                    <a:lnTo>
                      <a:pt x="91" y="75"/>
                    </a:lnTo>
                    <a:lnTo>
                      <a:pt x="79" y="38"/>
                    </a:lnTo>
                    <a:lnTo>
                      <a:pt x="78" y="32"/>
                    </a:lnTo>
                    <a:lnTo>
                      <a:pt x="78" y="27"/>
                    </a:lnTo>
                    <a:lnTo>
                      <a:pt x="79"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3">
                <a:extLst>
                  <a:ext uri="{FF2B5EF4-FFF2-40B4-BE49-F238E27FC236}">
                    <a16:creationId xmlns:a16="http://schemas.microsoft.com/office/drawing/2014/main" id="{C9E4C01E-1918-390B-2183-145C98CFB82F}"/>
                  </a:ext>
                </a:extLst>
              </p:cNvPr>
              <p:cNvSpPr>
                <a:spLocks/>
              </p:cNvSpPr>
              <p:nvPr/>
            </p:nvSpPr>
            <p:spPr bwMode="auto">
              <a:xfrm>
                <a:off x="7345708" y="4882246"/>
                <a:ext cx="151382" cy="19624"/>
              </a:xfrm>
              <a:custGeom>
                <a:avLst/>
                <a:gdLst>
                  <a:gd name="T0" fmla="*/ 97 w 107"/>
                  <a:gd name="T1" fmla="*/ 14 h 14"/>
                  <a:gd name="T2" fmla="*/ 11 w 107"/>
                  <a:gd name="T3" fmla="*/ 14 h 14"/>
                  <a:gd name="T4" fmla="*/ 7 w 107"/>
                  <a:gd name="T5" fmla="*/ 14 h 14"/>
                  <a:gd name="T6" fmla="*/ 3 w 107"/>
                  <a:gd name="T7" fmla="*/ 11 h 14"/>
                  <a:gd name="T8" fmla="*/ 0 w 107"/>
                  <a:gd name="T9" fmla="*/ 8 h 14"/>
                  <a:gd name="T10" fmla="*/ 0 w 107"/>
                  <a:gd name="T11" fmla="*/ 4 h 14"/>
                  <a:gd name="T12" fmla="*/ 0 w 107"/>
                  <a:gd name="T13" fmla="*/ 0 h 14"/>
                  <a:gd name="T14" fmla="*/ 107 w 107"/>
                  <a:gd name="T15" fmla="*/ 0 h 14"/>
                  <a:gd name="T16" fmla="*/ 107 w 107"/>
                  <a:gd name="T17" fmla="*/ 4 h 14"/>
                  <a:gd name="T18" fmla="*/ 107 w 107"/>
                  <a:gd name="T19" fmla="*/ 8 h 14"/>
                  <a:gd name="T20" fmla="*/ 104 w 107"/>
                  <a:gd name="T21" fmla="*/ 11 h 14"/>
                  <a:gd name="T22" fmla="*/ 102 w 107"/>
                  <a:gd name="T23" fmla="*/ 14 h 14"/>
                  <a:gd name="T24" fmla="*/ 97 w 107"/>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
                    <a:moveTo>
                      <a:pt x="97" y="14"/>
                    </a:moveTo>
                    <a:lnTo>
                      <a:pt x="11" y="14"/>
                    </a:lnTo>
                    <a:lnTo>
                      <a:pt x="7" y="14"/>
                    </a:lnTo>
                    <a:lnTo>
                      <a:pt x="3" y="11"/>
                    </a:lnTo>
                    <a:lnTo>
                      <a:pt x="0" y="8"/>
                    </a:lnTo>
                    <a:lnTo>
                      <a:pt x="0" y="4"/>
                    </a:lnTo>
                    <a:lnTo>
                      <a:pt x="0" y="0"/>
                    </a:lnTo>
                    <a:lnTo>
                      <a:pt x="107" y="0"/>
                    </a:lnTo>
                    <a:lnTo>
                      <a:pt x="107" y="4"/>
                    </a:lnTo>
                    <a:lnTo>
                      <a:pt x="107" y="8"/>
                    </a:lnTo>
                    <a:lnTo>
                      <a:pt x="104" y="11"/>
                    </a:lnTo>
                    <a:lnTo>
                      <a:pt x="102" y="14"/>
                    </a:lnTo>
                    <a:lnTo>
                      <a:pt x="97" y="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84">
                <a:extLst>
                  <a:ext uri="{FF2B5EF4-FFF2-40B4-BE49-F238E27FC236}">
                    <a16:creationId xmlns:a16="http://schemas.microsoft.com/office/drawing/2014/main" id="{1228A41D-FE49-022C-2B9F-F29EA17747C3}"/>
                  </a:ext>
                </a:extLst>
              </p:cNvPr>
              <p:cNvSpPr>
                <a:spLocks/>
              </p:cNvSpPr>
              <p:nvPr/>
            </p:nvSpPr>
            <p:spPr bwMode="auto">
              <a:xfrm>
                <a:off x="7348512" y="4828982"/>
                <a:ext cx="145776" cy="56067"/>
              </a:xfrm>
              <a:custGeom>
                <a:avLst/>
                <a:gdLst>
                  <a:gd name="T0" fmla="*/ 53 w 105"/>
                  <a:gd name="T1" fmla="*/ 0 h 39"/>
                  <a:gd name="T2" fmla="*/ 33 w 105"/>
                  <a:gd name="T3" fmla="*/ 2 h 39"/>
                  <a:gd name="T4" fmla="*/ 16 w 105"/>
                  <a:gd name="T5" fmla="*/ 11 h 39"/>
                  <a:gd name="T6" fmla="*/ 4 w 105"/>
                  <a:gd name="T7" fmla="*/ 24 h 39"/>
                  <a:gd name="T8" fmla="*/ 0 w 105"/>
                  <a:gd name="T9" fmla="*/ 39 h 39"/>
                  <a:gd name="T10" fmla="*/ 105 w 105"/>
                  <a:gd name="T11" fmla="*/ 39 h 39"/>
                  <a:gd name="T12" fmla="*/ 101 w 105"/>
                  <a:gd name="T13" fmla="*/ 24 h 39"/>
                  <a:gd name="T14" fmla="*/ 89 w 105"/>
                  <a:gd name="T15" fmla="*/ 11 h 39"/>
                  <a:gd name="T16" fmla="*/ 74 w 105"/>
                  <a:gd name="T17" fmla="*/ 2 h 39"/>
                  <a:gd name="T18" fmla="*/ 53 w 105"/>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39">
                    <a:moveTo>
                      <a:pt x="53" y="0"/>
                    </a:moveTo>
                    <a:lnTo>
                      <a:pt x="33" y="2"/>
                    </a:lnTo>
                    <a:lnTo>
                      <a:pt x="16" y="11"/>
                    </a:lnTo>
                    <a:lnTo>
                      <a:pt x="4" y="24"/>
                    </a:lnTo>
                    <a:lnTo>
                      <a:pt x="0" y="39"/>
                    </a:lnTo>
                    <a:lnTo>
                      <a:pt x="105" y="39"/>
                    </a:lnTo>
                    <a:lnTo>
                      <a:pt x="101" y="24"/>
                    </a:lnTo>
                    <a:lnTo>
                      <a:pt x="89" y="11"/>
                    </a:lnTo>
                    <a:lnTo>
                      <a:pt x="74" y="2"/>
                    </a:lnTo>
                    <a:lnTo>
                      <a:pt x="53"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5">
                <a:extLst>
                  <a:ext uri="{FF2B5EF4-FFF2-40B4-BE49-F238E27FC236}">
                    <a16:creationId xmlns:a16="http://schemas.microsoft.com/office/drawing/2014/main" id="{148F5DC2-2C60-432C-660A-A9C03ABFD861}"/>
                  </a:ext>
                </a:extLst>
              </p:cNvPr>
              <p:cNvSpPr>
                <a:spLocks/>
              </p:cNvSpPr>
              <p:nvPr/>
            </p:nvSpPr>
            <p:spPr bwMode="auto">
              <a:xfrm>
                <a:off x="7354118" y="4831785"/>
                <a:ext cx="137365" cy="53264"/>
              </a:xfrm>
              <a:custGeom>
                <a:avLst/>
                <a:gdLst>
                  <a:gd name="T0" fmla="*/ 50 w 99"/>
                  <a:gd name="T1" fmla="*/ 0 h 38"/>
                  <a:gd name="T2" fmla="*/ 31 w 99"/>
                  <a:gd name="T3" fmla="*/ 3 h 38"/>
                  <a:gd name="T4" fmla="*/ 14 w 99"/>
                  <a:gd name="T5" fmla="*/ 11 h 38"/>
                  <a:gd name="T6" fmla="*/ 4 w 99"/>
                  <a:gd name="T7" fmla="*/ 23 h 38"/>
                  <a:gd name="T8" fmla="*/ 0 w 99"/>
                  <a:gd name="T9" fmla="*/ 38 h 38"/>
                  <a:gd name="T10" fmla="*/ 99 w 99"/>
                  <a:gd name="T11" fmla="*/ 38 h 38"/>
                  <a:gd name="T12" fmla="*/ 95 w 99"/>
                  <a:gd name="T13" fmla="*/ 23 h 38"/>
                  <a:gd name="T14" fmla="*/ 85 w 99"/>
                  <a:gd name="T15" fmla="*/ 11 h 38"/>
                  <a:gd name="T16" fmla="*/ 69 w 99"/>
                  <a:gd name="T17" fmla="*/ 3 h 38"/>
                  <a:gd name="T18" fmla="*/ 50 w 9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50" y="0"/>
                    </a:moveTo>
                    <a:lnTo>
                      <a:pt x="31" y="3"/>
                    </a:lnTo>
                    <a:lnTo>
                      <a:pt x="14" y="11"/>
                    </a:lnTo>
                    <a:lnTo>
                      <a:pt x="4" y="23"/>
                    </a:lnTo>
                    <a:lnTo>
                      <a:pt x="0" y="38"/>
                    </a:lnTo>
                    <a:lnTo>
                      <a:pt x="99" y="38"/>
                    </a:lnTo>
                    <a:lnTo>
                      <a:pt x="95" y="23"/>
                    </a:lnTo>
                    <a:lnTo>
                      <a:pt x="85" y="11"/>
                    </a:lnTo>
                    <a:lnTo>
                      <a:pt x="69" y="3"/>
                    </a:lnTo>
                    <a:lnTo>
                      <a:pt x="50" y="0"/>
                    </a:lnTo>
                    <a:close/>
                  </a:path>
                </a:pathLst>
              </a:custGeom>
              <a:solidFill>
                <a:srgbClr val="2E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6">
                <a:extLst>
                  <a:ext uri="{FF2B5EF4-FFF2-40B4-BE49-F238E27FC236}">
                    <a16:creationId xmlns:a16="http://schemas.microsoft.com/office/drawing/2014/main" id="{16D53690-9555-C132-BF67-4D792DEC3FC5}"/>
                  </a:ext>
                </a:extLst>
              </p:cNvPr>
              <p:cNvSpPr>
                <a:spLocks/>
              </p:cNvSpPr>
              <p:nvPr/>
            </p:nvSpPr>
            <p:spPr bwMode="auto">
              <a:xfrm>
                <a:off x="7609225" y="4761701"/>
                <a:ext cx="123349" cy="106528"/>
              </a:xfrm>
              <a:custGeom>
                <a:avLst/>
                <a:gdLst>
                  <a:gd name="T0" fmla="*/ 10 w 90"/>
                  <a:gd name="T1" fmla="*/ 0 h 75"/>
                  <a:gd name="T2" fmla="*/ 77 w 90"/>
                  <a:gd name="T3" fmla="*/ 6 h 75"/>
                  <a:gd name="T4" fmla="*/ 74 w 90"/>
                  <a:gd name="T5" fmla="*/ 20 h 75"/>
                  <a:gd name="T6" fmla="*/ 73 w 90"/>
                  <a:gd name="T7" fmla="*/ 34 h 75"/>
                  <a:gd name="T8" fmla="*/ 77 w 90"/>
                  <a:gd name="T9" fmla="*/ 47 h 75"/>
                  <a:gd name="T10" fmla="*/ 90 w 90"/>
                  <a:gd name="T11" fmla="*/ 69 h 75"/>
                  <a:gd name="T12" fmla="*/ 0 w 90"/>
                  <a:gd name="T13" fmla="*/ 75 h 75"/>
                  <a:gd name="T14" fmla="*/ 10 w 90"/>
                  <a:gd name="T15" fmla="*/ 38 h 75"/>
                  <a:gd name="T16" fmla="*/ 12 w 90"/>
                  <a:gd name="T17" fmla="*/ 32 h 75"/>
                  <a:gd name="T18" fmla="*/ 12 w 90"/>
                  <a:gd name="T19" fmla="*/ 27 h 75"/>
                  <a:gd name="T20" fmla="*/ 10 w 90"/>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5">
                    <a:moveTo>
                      <a:pt x="10" y="0"/>
                    </a:moveTo>
                    <a:lnTo>
                      <a:pt x="77" y="6"/>
                    </a:lnTo>
                    <a:lnTo>
                      <a:pt x="74" y="20"/>
                    </a:lnTo>
                    <a:lnTo>
                      <a:pt x="73" y="34"/>
                    </a:lnTo>
                    <a:lnTo>
                      <a:pt x="77" y="47"/>
                    </a:lnTo>
                    <a:lnTo>
                      <a:pt x="90" y="69"/>
                    </a:lnTo>
                    <a:lnTo>
                      <a:pt x="0" y="75"/>
                    </a:lnTo>
                    <a:lnTo>
                      <a:pt x="10" y="38"/>
                    </a:lnTo>
                    <a:lnTo>
                      <a:pt x="12" y="32"/>
                    </a:lnTo>
                    <a:lnTo>
                      <a:pt x="12" y="27"/>
                    </a:lnTo>
                    <a:lnTo>
                      <a:pt x="10"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87">
                <a:extLst>
                  <a:ext uri="{FF2B5EF4-FFF2-40B4-BE49-F238E27FC236}">
                    <a16:creationId xmlns:a16="http://schemas.microsoft.com/office/drawing/2014/main" id="{25550A3C-E28D-F07B-CDF5-98086FA8C2C4}"/>
                  </a:ext>
                </a:extLst>
              </p:cNvPr>
              <p:cNvSpPr>
                <a:spLocks/>
              </p:cNvSpPr>
              <p:nvPr/>
            </p:nvSpPr>
            <p:spPr bwMode="auto">
              <a:xfrm>
                <a:off x="7598012" y="4882246"/>
                <a:ext cx="151382" cy="19624"/>
              </a:xfrm>
              <a:custGeom>
                <a:avLst/>
                <a:gdLst>
                  <a:gd name="T0" fmla="*/ 10 w 108"/>
                  <a:gd name="T1" fmla="*/ 14 h 14"/>
                  <a:gd name="T2" fmla="*/ 98 w 108"/>
                  <a:gd name="T3" fmla="*/ 14 h 14"/>
                  <a:gd name="T4" fmla="*/ 102 w 108"/>
                  <a:gd name="T5" fmla="*/ 14 h 14"/>
                  <a:gd name="T6" fmla="*/ 105 w 108"/>
                  <a:gd name="T7" fmla="*/ 11 h 14"/>
                  <a:gd name="T8" fmla="*/ 108 w 108"/>
                  <a:gd name="T9" fmla="*/ 8 h 14"/>
                  <a:gd name="T10" fmla="*/ 108 w 108"/>
                  <a:gd name="T11" fmla="*/ 4 h 14"/>
                  <a:gd name="T12" fmla="*/ 108 w 108"/>
                  <a:gd name="T13" fmla="*/ 0 h 14"/>
                  <a:gd name="T14" fmla="*/ 0 w 108"/>
                  <a:gd name="T15" fmla="*/ 0 h 14"/>
                  <a:gd name="T16" fmla="*/ 0 w 108"/>
                  <a:gd name="T17" fmla="*/ 4 h 14"/>
                  <a:gd name="T18" fmla="*/ 0 w 108"/>
                  <a:gd name="T19" fmla="*/ 8 h 14"/>
                  <a:gd name="T20" fmla="*/ 3 w 108"/>
                  <a:gd name="T21" fmla="*/ 11 h 14"/>
                  <a:gd name="T22" fmla="*/ 6 w 108"/>
                  <a:gd name="T23" fmla="*/ 14 h 14"/>
                  <a:gd name="T24" fmla="*/ 10 w 108"/>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4">
                    <a:moveTo>
                      <a:pt x="10" y="14"/>
                    </a:moveTo>
                    <a:lnTo>
                      <a:pt x="98" y="14"/>
                    </a:lnTo>
                    <a:lnTo>
                      <a:pt x="102" y="14"/>
                    </a:lnTo>
                    <a:lnTo>
                      <a:pt x="105" y="11"/>
                    </a:lnTo>
                    <a:lnTo>
                      <a:pt x="108" y="8"/>
                    </a:lnTo>
                    <a:lnTo>
                      <a:pt x="108" y="4"/>
                    </a:lnTo>
                    <a:lnTo>
                      <a:pt x="108" y="0"/>
                    </a:lnTo>
                    <a:lnTo>
                      <a:pt x="0" y="0"/>
                    </a:lnTo>
                    <a:lnTo>
                      <a:pt x="0" y="4"/>
                    </a:lnTo>
                    <a:lnTo>
                      <a:pt x="0" y="8"/>
                    </a:lnTo>
                    <a:lnTo>
                      <a:pt x="3" y="11"/>
                    </a:lnTo>
                    <a:lnTo>
                      <a:pt x="6" y="14"/>
                    </a:lnTo>
                    <a:lnTo>
                      <a:pt x="10" y="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88">
                <a:extLst>
                  <a:ext uri="{FF2B5EF4-FFF2-40B4-BE49-F238E27FC236}">
                    <a16:creationId xmlns:a16="http://schemas.microsoft.com/office/drawing/2014/main" id="{4EFC0CC6-5885-083D-3818-8D1FBA7D75A7}"/>
                  </a:ext>
                </a:extLst>
              </p:cNvPr>
              <p:cNvSpPr>
                <a:spLocks/>
              </p:cNvSpPr>
              <p:nvPr/>
            </p:nvSpPr>
            <p:spPr bwMode="auto">
              <a:xfrm>
                <a:off x="7600815" y="4828982"/>
                <a:ext cx="145776" cy="56067"/>
              </a:xfrm>
              <a:custGeom>
                <a:avLst/>
                <a:gdLst>
                  <a:gd name="T0" fmla="*/ 52 w 104"/>
                  <a:gd name="T1" fmla="*/ 0 h 39"/>
                  <a:gd name="T2" fmla="*/ 72 w 104"/>
                  <a:gd name="T3" fmla="*/ 2 h 39"/>
                  <a:gd name="T4" fmla="*/ 89 w 104"/>
                  <a:gd name="T5" fmla="*/ 11 h 39"/>
                  <a:gd name="T6" fmla="*/ 100 w 104"/>
                  <a:gd name="T7" fmla="*/ 24 h 39"/>
                  <a:gd name="T8" fmla="*/ 104 w 104"/>
                  <a:gd name="T9" fmla="*/ 39 h 39"/>
                  <a:gd name="T10" fmla="*/ 0 w 104"/>
                  <a:gd name="T11" fmla="*/ 39 h 39"/>
                  <a:gd name="T12" fmla="*/ 4 w 104"/>
                  <a:gd name="T13" fmla="*/ 24 h 39"/>
                  <a:gd name="T14" fmla="*/ 15 w 104"/>
                  <a:gd name="T15" fmla="*/ 11 h 39"/>
                  <a:gd name="T16" fmla="*/ 32 w 104"/>
                  <a:gd name="T17" fmla="*/ 2 h 39"/>
                  <a:gd name="T18" fmla="*/ 52 w 10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9">
                    <a:moveTo>
                      <a:pt x="52" y="0"/>
                    </a:moveTo>
                    <a:lnTo>
                      <a:pt x="72" y="2"/>
                    </a:lnTo>
                    <a:lnTo>
                      <a:pt x="89" y="11"/>
                    </a:lnTo>
                    <a:lnTo>
                      <a:pt x="100" y="24"/>
                    </a:lnTo>
                    <a:lnTo>
                      <a:pt x="104" y="39"/>
                    </a:lnTo>
                    <a:lnTo>
                      <a:pt x="0" y="39"/>
                    </a:lnTo>
                    <a:lnTo>
                      <a:pt x="4" y="24"/>
                    </a:lnTo>
                    <a:lnTo>
                      <a:pt x="15" y="11"/>
                    </a:lnTo>
                    <a:lnTo>
                      <a:pt x="32" y="2"/>
                    </a:lnTo>
                    <a:lnTo>
                      <a:pt x="52"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9">
                <a:extLst>
                  <a:ext uri="{FF2B5EF4-FFF2-40B4-BE49-F238E27FC236}">
                    <a16:creationId xmlns:a16="http://schemas.microsoft.com/office/drawing/2014/main" id="{9280FB01-B8D7-5521-9CCA-35B7FF46139E}"/>
                  </a:ext>
                </a:extLst>
              </p:cNvPr>
              <p:cNvSpPr>
                <a:spLocks/>
              </p:cNvSpPr>
              <p:nvPr/>
            </p:nvSpPr>
            <p:spPr bwMode="auto">
              <a:xfrm>
                <a:off x="7603619" y="4831785"/>
                <a:ext cx="140169" cy="53264"/>
              </a:xfrm>
              <a:custGeom>
                <a:avLst/>
                <a:gdLst>
                  <a:gd name="T0" fmla="*/ 49 w 99"/>
                  <a:gd name="T1" fmla="*/ 0 h 38"/>
                  <a:gd name="T2" fmla="*/ 69 w 99"/>
                  <a:gd name="T3" fmla="*/ 3 h 38"/>
                  <a:gd name="T4" fmla="*/ 84 w 99"/>
                  <a:gd name="T5" fmla="*/ 11 h 38"/>
                  <a:gd name="T6" fmla="*/ 94 w 99"/>
                  <a:gd name="T7" fmla="*/ 23 h 38"/>
                  <a:gd name="T8" fmla="*/ 99 w 99"/>
                  <a:gd name="T9" fmla="*/ 38 h 38"/>
                  <a:gd name="T10" fmla="*/ 0 w 99"/>
                  <a:gd name="T11" fmla="*/ 38 h 38"/>
                  <a:gd name="T12" fmla="*/ 4 w 99"/>
                  <a:gd name="T13" fmla="*/ 23 h 38"/>
                  <a:gd name="T14" fmla="*/ 14 w 99"/>
                  <a:gd name="T15" fmla="*/ 11 h 38"/>
                  <a:gd name="T16" fmla="*/ 29 w 99"/>
                  <a:gd name="T17" fmla="*/ 3 h 38"/>
                  <a:gd name="T18" fmla="*/ 49 w 9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49" y="0"/>
                    </a:moveTo>
                    <a:lnTo>
                      <a:pt x="69" y="3"/>
                    </a:lnTo>
                    <a:lnTo>
                      <a:pt x="84" y="11"/>
                    </a:lnTo>
                    <a:lnTo>
                      <a:pt x="94" y="23"/>
                    </a:lnTo>
                    <a:lnTo>
                      <a:pt x="99" y="38"/>
                    </a:lnTo>
                    <a:lnTo>
                      <a:pt x="0" y="38"/>
                    </a:lnTo>
                    <a:lnTo>
                      <a:pt x="4" y="23"/>
                    </a:lnTo>
                    <a:lnTo>
                      <a:pt x="14" y="11"/>
                    </a:lnTo>
                    <a:lnTo>
                      <a:pt x="29" y="3"/>
                    </a:lnTo>
                    <a:lnTo>
                      <a:pt x="49" y="0"/>
                    </a:lnTo>
                    <a:close/>
                  </a:path>
                </a:pathLst>
              </a:custGeom>
              <a:solidFill>
                <a:srgbClr val="2E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0">
                <a:extLst>
                  <a:ext uri="{FF2B5EF4-FFF2-40B4-BE49-F238E27FC236}">
                    <a16:creationId xmlns:a16="http://schemas.microsoft.com/office/drawing/2014/main" id="{2689363F-0765-08D3-421C-F94394D42BA8}"/>
                  </a:ext>
                </a:extLst>
              </p:cNvPr>
              <p:cNvSpPr>
                <a:spLocks/>
              </p:cNvSpPr>
              <p:nvPr/>
            </p:nvSpPr>
            <p:spPr bwMode="auto">
              <a:xfrm>
                <a:off x="7427006" y="2768501"/>
                <a:ext cx="241090" cy="790552"/>
              </a:xfrm>
              <a:custGeom>
                <a:avLst/>
                <a:gdLst>
                  <a:gd name="T0" fmla="*/ 173 w 173"/>
                  <a:gd name="T1" fmla="*/ 31 h 564"/>
                  <a:gd name="T2" fmla="*/ 84 w 173"/>
                  <a:gd name="T3" fmla="*/ 0 h 564"/>
                  <a:gd name="T4" fmla="*/ 0 w 173"/>
                  <a:gd name="T5" fmla="*/ 29 h 564"/>
                  <a:gd name="T6" fmla="*/ 63 w 173"/>
                  <a:gd name="T7" fmla="*/ 340 h 564"/>
                  <a:gd name="T8" fmla="*/ 63 w 173"/>
                  <a:gd name="T9" fmla="*/ 564 h 564"/>
                  <a:gd name="T10" fmla="*/ 111 w 173"/>
                  <a:gd name="T11" fmla="*/ 564 h 564"/>
                  <a:gd name="T12" fmla="*/ 111 w 173"/>
                  <a:gd name="T13" fmla="*/ 340 h 564"/>
                  <a:gd name="T14" fmla="*/ 173 w 173"/>
                  <a:gd name="T15" fmla="*/ 31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564">
                    <a:moveTo>
                      <a:pt x="173" y="31"/>
                    </a:moveTo>
                    <a:lnTo>
                      <a:pt x="84" y="0"/>
                    </a:lnTo>
                    <a:lnTo>
                      <a:pt x="0" y="29"/>
                    </a:lnTo>
                    <a:lnTo>
                      <a:pt x="63" y="340"/>
                    </a:lnTo>
                    <a:lnTo>
                      <a:pt x="63" y="564"/>
                    </a:lnTo>
                    <a:lnTo>
                      <a:pt x="111" y="564"/>
                    </a:lnTo>
                    <a:lnTo>
                      <a:pt x="111" y="340"/>
                    </a:lnTo>
                    <a:lnTo>
                      <a:pt x="173" y="31"/>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91">
                <a:extLst>
                  <a:ext uri="{FF2B5EF4-FFF2-40B4-BE49-F238E27FC236}">
                    <a16:creationId xmlns:a16="http://schemas.microsoft.com/office/drawing/2014/main" id="{61FA3890-BAD8-75BC-9BFD-0F28E74DF39F}"/>
                  </a:ext>
                </a:extLst>
              </p:cNvPr>
              <p:cNvSpPr>
                <a:spLocks/>
              </p:cNvSpPr>
              <p:nvPr/>
            </p:nvSpPr>
            <p:spPr bwMode="auto">
              <a:xfrm>
                <a:off x="7547551" y="2771305"/>
                <a:ext cx="120545" cy="787748"/>
              </a:xfrm>
              <a:custGeom>
                <a:avLst/>
                <a:gdLst>
                  <a:gd name="T0" fmla="*/ 0 w 86"/>
                  <a:gd name="T1" fmla="*/ 0 h 563"/>
                  <a:gd name="T2" fmla="*/ 0 w 86"/>
                  <a:gd name="T3" fmla="*/ 563 h 563"/>
                  <a:gd name="T4" fmla="*/ 24 w 86"/>
                  <a:gd name="T5" fmla="*/ 563 h 563"/>
                  <a:gd name="T6" fmla="*/ 24 w 86"/>
                  <a:gd name="T7" fmla="*/ 339 h 563"/>
                  <a:gd name="T8" fmla="*/ 86 w 86"/>
                  <a:gd name="T9" fmla="*/ 30 h 563"/>
                  <a:gd name="T10" fmla="*/ 0 w 86"/>
                  <a:gd name="T11" fmla="*/ 0 h 563"/>
                </a:gdLst>
                <a:ahLst/>
                <a:cxnLst>
                  <a:cxn ang="0">
                    <a:pos x="T0" y="T1"/>
                  </a:cxn>
                  <a:cxn ang="0">
                    <a:pos x="T2" y="T3"/>
                  </a:cxn>
                  <a:cxn ang="0">
                    <a:pos x="T4" y="T5"/>
                  </a:cxn>
                  <a:cxn ang="0">
                    <a:pos x="T6" y="T7"/>
                  </a:cxn>
                  <a:cxn ang="0">
                    <a:pos x="T8" y="T9"/>
                  </a:cxn>
                  <a:cxn ang="0">
                    <a:pos x="T10" y="T11"/>
                  </a:cxn>
                </a:cxnLst>
                <a:rect l="0" t="0" r="r" b="b"/>
                <a:pathLst>
                  <a:path w="86" h="563">
                    <a:moveTo>
                      <a:pt x="0" y="0"/>
                    </a:moveTo>
                    <a:lnTo>
                      <a:pt x="0" y="563"/>
                    </a:lnTo>
                    <a:lnTo>
                      <a:pt x="24" y="563"/>
                    </a:lnTo>
                    <a:lnTo>
                      <a:pt x="24" y="339"/>
                    </a:lnTo>
                    <a:lnTo>
                      <a:pt x="86" y="30"/>
                    </a:lnTo>
                    <a:lnTo>
                      <a:pt x="0" y="0"/>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Rectangle 92">
                <a:extLst>
                  <a:ext uri="{FF2B5EF4-FFF2-40B4-BE49-F238E27FC236}">
                    <a16:creationId xmlns:a16="http://schemas.microsoft.com/office/drawing/2014/main" id="{5EDE4B18-12E9-84F7-5FC8-519907CE1389}"/>
                  </a:ext>
                </a:extLst>
              </p:cNvPr>
              <p:cNvSpPr>
                <a:spLocks noChangeArrowheads="1"/>
              </p:cNvSpPr>
              <p:nvPr/>
            </p:nvSpPr>
            <p:spPr bwMode="auto">
              <a:xfrm>
                <a:off x="7340101" y="3517002"/>
                <a:ext cx="412096" cy="39247"/>
              </a:xfrm>
              <a:prstGeom prst="rect">
                <a:avLst/>
              </a:prstGeom>
              <a:solidFill>
                <a:srgbClr val="3A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93">
                <a:extLst>
                  <a:ext uri="{FF2B5EF4-FFF2-40B4-BE49-F238E27FC236}">
                    <a16:creationId xmlns:a16="http://schemas.microsoft.com/office/drawing/2014/main" id="{77AA669E-8A8B-5852-378B-7B22036A39EA}"/>
                  </a:ext>
                </a:extLst>
              </p:cNvPr>
              <p:cNvSpPr>
                <a:spLocks/>
              </p:cNvSpPr>
              <p:nvPr/>
            </p:nvSpPr>
            <p:spPr bwMode="auto">
              <a:xfrm>
                <a:off x="7438220" y="2687203"/>
                <a:ext cx="218663" cy="249500"/>
              </a:xfrm>
              <a:custGeom>
                <a:avLst/>
                <a:gdLst>
                  <a:gd name="T0" fmla="*/ 151 w 155"/>
                  <a:gd name="T1" fmla="*/ 0 h 178"/>
                  <a:gd name="T2" fmla="*/ 4 w 155"/>
                  <a:gd name="T3" fmla="*/ 0 h 178"/>
                  <a:gd name="T4" fmla="*/ 0 w 155"/>
                  <a:gd name="T5" fmla="*/ 93 h 178"/>
                  <a:gd name="T6" fmla="*/ 78 w 155"/>
                  <a:gd name="T7" fmla="*/ 178 h 178"/>
                  <a:gd name="T8" fmla="*/ 155 w 155"/>
                  <a:gd name="T9" fmla="*/ 93 h 178"/>
                  <a:gd name="T10" fmla="*/ 151 w 155"/>
                  <a:gd name="T11" fmla="*/ 0 h 178"/>
                </a:gdLst>
                <a:ahLst/>
                <a:cxnLst>
                  <a:cxn ang="0">
                    <a:pos x="T0" y="T1"/>
                  </a:cxn>
                  <a:cxn ang="0">
                    <a:pos x="T2" y="T3"/>
                  </a:cxn>
                  <a:cxn ang="0">
                    <a:pos x="T4" y="T5"/>
                  </a:cxn>
                  <a:cxn ang="0">
                    <a:pos x="T6" y="T7"/>
                  </a:cxn>
                  <a:cxn ang="0">
                    <a:pos x="T8" y="T9"/>
                  </a:cxn>
                  <a:cxn ang="0">
                    <a:pos x="T10" y="T11"/>
                  </a:cxn>
                </a:cxnLst>
                <a:rect l="0" t="0" r="r" b="b"/>
                <a:pathLst>
                  <a:path w="155" h="178">
                    <a:moveTo>
                      <a:pt x="151" y="0"/>
                    </a:moveTo>
                    <a:lnTo>
                      <a:pt x="4" y="0"/>
                    </a:lnTo>
                    <a:lnTo>
                      <a:pt x="0" y="93"/>
                    </a:lnTo>
                    <a:lnTo>
                      <a:pt x="78" y="178"/>
                    </a:lnTo>
                    <a:lnTo>
                      <a:pt x="155" y="93"/>
                    </a:lnTo>
                    <a:lnTo>
                      <a:pt x="151"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94">
                <a:extLst>
                  <a:ext uri="{FF2B5EF4-FFF2-40B4-BE49-F238E27FC236}">
                    <a16:creationId xmlns:a16="http://schemas.microsoft.com/office/drawing/2014/main" id="{3C5E8FCE-AE2B-F61D-4583-48B7A759B862}"/>
                  </a:ext>
                </a:extLst>
              </p:cNvPr>
              <p:cNvSpPr>
                <a:spLocks/>
              </p:cNvSpPr>
              <p:nvPr/>
            </p:nvSpPr>
            <p:spPr bwMode="auto">
              <a:xfrm>
                <a:off x="7499894" y="2903063"/>
                <a:ext cx="92511" cy="454147"/>
              </a:xfrm>
              <a:custGeom>
                <a:avLst/>
                <a:gdLst>
                  <a:gd name="T0" fmla="*/ 55 w 66"/>
                  <a:gd name="T1" fmla="*/ 0 h 323"/>
                  <a:gd name="T2" fmla="*/ 12 w 66"/>
                  <a:gd name="T3" fmla="*/ 0 h 323"/>
                  <a:gd name="T4" fmla="*/ 8 w 66"/>
                  <a:gd name="T5" fmla="*/ 1 h 323"/>
                  <a:gd name="T6" fmla="*/ 4 w 66"/>
                  <a:gd name="T7" fmla="*/ 2 h 323"/>
                  <a:gd name="T8" fmla="*/ 3 w 66"/>
                  <a:gd name="T9" fmla="*/ 5 h 323"/>
                  <a:gd name="T10" fmla="*/ 1 w 66"/>
                  <a:gd name="T11" fmla="*/ 8 h 323"/>
                  <a:gd name="T12" fmla="*/ 0 w 66"/>
                  <a:gd name="T13" fmla="*/ 12 h 323"/>
                  <a:gd name="T14" fmla="*/ 3 w 66"/>
                  <a:gd name="T15" fmla="*/ 15 h 323"/>
                  <a:gd name="T16" fmla="*/ 22 w 66"/>
                  <a:gd name="T17" fmla="*/ 45 h 323"/>
                  <a:gd name="T18" fmla="*/ 24 w 66"/>
                  <a:gd name="T19" fmla="*/ 46 h 323"/>
                  <a:gd name="T20" fmla="*/ 24 w 66"/>
                  <a:gd name="T21" fmla="*/ 46 h 323"/>
                  <a:gd name="T22" fmla="*/ 4 w 66"/>
                  <a:gd name="T23" fmla="*/ 290 h 323"/>
                  <a:gd name="T24" fmla="*/ 34 w 66"/>
                  <a:gd name="T25" fmla="*/ 323 h 323"/>
                  <a:gd name="T26" fmla="*/ 63 w 66"/>
                  <a:gd name="T27" fmla="*/ 290 h 323"/>
                  <a:gd name="T28" fmla="*/ 44 w 66"/>
                  <a:gd name="T29" fmla="*/ 46 h 323"/>
                  <a:gd name="T30" fmla="*/ 44 w 66"/>
                  <a:gd name="T31" fmla="*/ 46 h 323"/>
                  <a:gd name="T32" fmla="*/ 45 w 66"/>
                  <a:gd name="T33" fmla="*/ 45 h 323"/>
                  <a:gd name="T34" fmla="*/ 65 w 66"/>
                  <a:gd name="T35" fmla="*/ 15 h 323"/>
                  <a:gd name="T36" fmla="*/ 66 w 66"/>
                  <a:gd name="T37" fmla="*/ 12 h 323"/>
                  <a:gd name="T38" fmla="*/ 66 w 66"/>
                  <a:gd name="T39" fmla="*/ 8 h 323"/>
                  <a:gd name="T40" fmla="*/ 65 w 66"/>
                  <a:gd name="T41" fmla="*/ 5 h 323"/>
                  <a:gd name="T42" fmla="*/ 63 w 66"/>
                  <a:gd name="T43" fmla="*/ 2 h 323"/>
                  <a:gd name="T44" fmla="*/ 59 w 66"/>
                  <a:gd name="T45" fmla="*/ 1 h 323"/>
                  <a:gd name="T46" fmla="*/ 55 w 66"/>
                  <a:gd name="T4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323">
                    <a:moveTo>
                      <a:pt x="55" y="0"/>
                    </a:moveTo>
                    <a:lnTo>
                      <a:pt x="12" y="0"/>
                    </a:lnTo>
                    <a:lnTo>
                      <a:pt x="8" y="1"/>
                    </a:lnTo>
                    <a:lnTo>
                      <a:pt x="4" y="2"/>
                    </a:lnTo>
                    <a:lnTo>
                      <a:pt x="3" y="5"/>
                    </a:lnTo>
                    <a:lnTo>
                      <a:pt x="1" y="8"/>
                    </a:lnTo>
                    <a:lnTo>
                      <a:pt x="0" y="12"/>
                    </a:lnTo>
                    <a:lnTo>
                      <a:pt x="3" y="15"/>
                    </a:lnTo>
                    <a:lnTo>
                      <a:pt x="22" y="45"/>
                    </a:lnTo>
                    <a:lnTo>
                      <a:pt x="24" y="46"/>
                    </a:lnTo>
                    <a:lnTo>
                      <a:pt x="24" y="46"/>
                    </a:lnTo>
                    <a:lnTo>
                      <a:pt x="4" y="290"/>
                    </a:lnTo>
                    <a:lnTo>
                      <a:pt x="34" y="323"/>
                    </a:lnTo>
                    <a:lnTo>
                      <a:pt x="63" y="290"/>
                    </a:lnTo>
                    <a:lnTo>
                      <a:pt x="44" y="46"/>
                    </a:lnTo>
                    <a:lnTo>
                      <a:pt x="44" y="46"/>
                    </a:lnTo>
                    <a:lnTo>
                      <a:pt x="45" y="45"/>
                    </a:lnTo>
                    <a:lnTo>
                      <a:pt x="65" y="15"/>
                    </a:lnTo>
                    <a:lnTo>
                      <a:pt x="66" y="12"/>
                    </a:lnTo>
                    <a:lnTo>
                      <a:pt x="66" y="8"/>
                    </a:lnTo>
                    <a:lnTo>
                      <a:pt x="65" y="5"/>
                    </a:lnTo>
                    <a:lnTo>
                      <a:pt x="63" y="2"/>
                    </a:lnTo>
                    <a:lnTo>
                      <a:pt x="59" y="1"/>
                    </a:lnTo>
                    <a:lnTo>
                      <a:pt x="55" y="0"/>
                    </a:lnTo>
                    <a:close/>
                  </a:path>
                </a:pathLst>
              </a:custGeom>
              <a:solidFill>
                <a:srgbClr val="A3F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95">
                <a:extLst>
                  <a:ext uri="{FF2B5EF4-FFF2-40B4-BE49-F238E27FC236}">
                    <a16:creationId xmlns:a16="http://schemas.microsoft.com/office/drawing/2014/main" id="{7B24412A-C7B7-9151-9004-381DCF9FD747}"/>
                  </a:ext>
                </a:extLst>
              </p:cNvPr>
              <p:cNvSpPr>
                <a:spLocks/>
              </p:cNvSpPr>
              <p:nvPr/>
            </p:nvSpPr>
            <p:spPr bwMode="auto">
              <a:xfrm>
                <a:off x="7438220" y="2807749"/>
                <a:ext cx="218663" cy="137365"/>
              </a:xfrm>
              <a:custGeom>
                <a:avLst/>
                <a:gdLst>
                  <a:gd name="T0" fmla="*/ 78 w 155"/>
                  <a:gd name="T1" fmla="*/ 63 h 99"/>
                  <a:gd name="T2" fmla="*/ 0 w 155"/>
                  <a:gd name="T3" fmla="*/ 0 h 99"/>
                  <a:gd name="T4" fmla="*/ 3 w 155"/>
                  <a:gd name="T5" fmla="*/ 10 h 99"/>
                  <a:gd name="T6" fmla="*/ 45 w 155"/>
                  <a:gd name="T7" fmla="*/ 99 h 99"/>
                  <a:gd name="T8" fmla="*/ 78 w 155"/>
                  <a:gd name="T9" fmla="*/ 70 h 99"/>
                  <a:gd name="T10" fmla="*/ 110 w 155"/>
                  <a:gd name="T11" fmla="*/ 99 h 99"/>
                  <a:gd name="T12" fmla="*/ 155 w 155"/>
                  <a:gd name="T13" fmla="*/ 9 h 99"/>
                  <a:gd name="T14" fmla="*/ 155 w 155"/>
                  <a:gd name="T15" fmla="*/ 2 h 99"/>
                  <a:gd name="T16" fmla="*/ 78 w 155"/>
                  <a:gd name="T17"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99">
                    <a:moveTo>
                      <a:pt x="78" y="63"/>
                    </a:moveTo>
                    <a:lnTo>
                      <a:pt x="0" y="0"/>
                    </a:lnTo>
                    <a:lnTo>
                      <a:pt x="3" y="10"/>
                    </a:lnTo>
                    <a:lnTo>
                      <a:pt x="45" y="99"/>
                    </a:lnTo>
                    <a:lnTo>
                      <a:pt x="78" y="70"/>
                    </a:lnTo>
                    <a:lnTo>
                      <a:pt x="110" y="99"/>
                    </a:lnTo>
                    <a:lnTo>
                      <a:pt x="155" y="9"/>
                    </a:lnTo>
                    <a:lnTo>
                      <a:pt x="155" y="2"/>
                    </a:lnTo>
                    <a:lnTo>
                      <a:pt x="78" y="63"/>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96">
                <a:extLst>
                  <a:ext uri="{FF2B5EF4-FFF2-40B4-BE49-F238E27FC236}">
                    <a16:creationId xmlns:a16="http://schemas.microsoft.com/office/drawing/2014/main" id="{AB4512CC-D3DC-94F1-F71B-75C213C12B80}"/>
                  </a:ext>
                </a:extLst>
              </p:cNvPr>
              <p:cNvSpPr>
                <a:spLocks/>
              </p:cNvSpPr>
              <p:nvPr/>
            </p:nvSpPr>
            <p:spPr bwMode="auto">
              <a:xfrm>
                <a:off x="7547551" y="2903063"/>
                <a:ext cx="44854" cy="454147"/>
              </a:xfrm>
              <a:custGeom>
                <a:avLst/>
                <a:gdLst>
                  <a:gd name="T0" fmla="*/ 31 w 32"/>
                  <a:gd name="T1" fmla="*/ 15 h 323"/>
                  <a:gd name="T2" fmla="*/ 32 w 32"/>
                  <a:gd name="T3" fmla="*/ 12 h 323"/>
                  <a:gd name="T4" fmla="*/ 32 w 32"/>
                  <a:gd name="T5" fmla="*/ 8 h 323"/>
                  <a:gd name="T6" fmla="*/ 31 w 32"/>
                  <a:gd name="T7" fmla="*/ 5 h 323"/>
                  <a:gd name="T8" fmla="*/ 29 w 32"/>
                  <a:gd name="T9" fmla="*/ 2 h 323"/>
                  <a:gd name="T10" fmla="*/ 25 w 32"/>
                  <a:gd name="T11" fmla="*/ 1 h 323"/>
                  <a:gd name="T12" fmla="*/ 21 w 32"/>
                  <a:gd name="T13" fmla="*/ 0 h 323"/>
                  <a:gd name="T14" fmla="*/ 0 w 32"/>
                  <a:gd name="T15" fmla="*/ 0 h 323"/>
                  <a:gd name="T16" fmla="*/ 0 w 32"/>
                  <a:gd name="T17" fmla="*/ 323 h 323"/>
                  <a:gd name="T18" fmla="*/ 0 w 32"/>
                  <a:gd name="T19" fmla="*/ 323 h 323"/>
                  <a:gd name="T20" fmla="*/ 29 w 32"/>
                  <a:gd name="T21" fmla="*/ 290 h 323"/>
                  <a:gd name="T22" fmla="*/ 10 w 32"/>
                  <a:gd name="T23" fmla="*/ 46 h 323"/>
                  <a:gd name="T24" fmla="*/ 10 w 32"/>
                  <a:gd name="T25" fmla="*/ 46 h 323"/>
                  <a:gd name="T26" fmla="*/ 11 w 32"/>
                  <a:gd name="T27" fmla="*/ 45 h 323"/>
                  <a:gd name="T28" fmla="*/ 31 w 32"/>
                  <a:gd name="T29" fmla="*/ 1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23">
                    <a:moveTo>
                      <a:pt x="31" y="15"/>
                    </a:moveTo>
                    <a:lnTo>
                      <a:pt x="32" y="12"/>
                    </a:lnTo>
                    <a:lnTo>
                      <a:pt x="32" y="8"/>
                    </a:lnTo>
                    <a:lnTo>
                      <a:pt x="31" y="5"/>
                    </a:lnTo>
                    <a:lnTo>
                      <a:pt x="29" y="2"/>
                    </a:lnTo>
                    <a:lnTo>
                      <a:pt x="25" y="1"/>
                    </a:lnTo>
                    <a:lnTo>
                      <a:pt x="21" y="0"/>
                    </a:lnTo>
                    <a:lnTo>
                      <a:pt x="0" y="0"/>
                    </a:lnTo>
                    <a:lnTo>
                      <a:pt x="0" y="323"/>
                    </a:lnTo>
                    <a:lnTo>
                      <a:pt x="0" y="323"/>
                    </a:lnTo>
                    <a:lnTo>
                      <a:pt x="29" y="290"/>
                    </a:lnTo>
                    <a:lnTo>
                      <a:pt x="10" y="46"/>
                    </a:lnTo>
                    <a:lnTo>
                      <a:pt x="10" y="46"/>
                    </a:lnTo>
                    <a:lnTo>
                      <a:pt x="11" y="45"/>
                    </a:lnTo>
                    <a:lnTo>
                      <a:pt x="31" y="15"/>
                    </a:lnTo>
                    <a:close/>
                  </a:path>
                </a:pathLst>
              </a:custGeom>
              <a:solidFill>
                <a:srgbClr val="66FF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97">
                <a:extLst>
                  <a:ext uri="{FF2B5EF4-FFF2-40B4-BE49-F238E27FC236}">
                    <a16:creationId xmlns:a16="http://schemas.microsoft.com/office/drawing/2014/main" id="{E814F3DA-1599-494D-A29D-F6B5634A001F}"/>
                  </a:ext>
                </a:extLst>
              </p:cNvPr>
              <p:cNvSpPr>
                <a:spLocks/>
              </p:cNvSpPr>
              <p:nvPr/>
            </p:nvSpPr>
            <p:spPr bwMode="auto">
              <a:xfrm>
                <a:off x="7547551" y="2807749"/>
                <a:ext cx="109332" cy="137365"/>
              </a:xfrm>
              <a:custGeom>
                <a:avLst/>
                <a:gdLst>
                  <a:gd name="T0" fmla="*/ 0 w 77"/>
                  <a:gd name="T1" fmla="*/ 61 h 97"/>
                  <a:gd name="T2" fmla="*/ 0 w 77"/>
                  <a:gd name="T3" fmla="*/ 68 h 97"/>
                  <a:gd name="T4" fmla="*/ 32 w 77"/>
                  <a:gd name="T5" fmla="*/ 97 h 97"/>
                  <a:gd name="T6" fmla="*/ 77 w 77"/>
                  <a:gd name="T7" fmla="*/ 7 h 97"/>
                  <a:gd name="T8" fmla="*/ 77 w 77"/>
                  <a:gd name="T9" fmla="*/ 0 h 97"/>
                  <a:gd name="T10" fmla="*/ 0 w 77"/>
                  <a:gd name="T11" fmla="*/ 61 h 97"/>
                </a:gdLst>
                <a:ahLst/>
                <a:cxnLst>
                  <a:cxn ang="0">
                    <a:pos x="T0" y="T1"/>
                  </a:cxn>
                  <a:cxn ang="0">
                    <a:pos x="T2" y="T3"/>
                  </a:cxn>
                  <a:cxn ang="0">
                    <a:pos x="T4" y="T5"/>
                  </a:cxn>
                  <a:cxn ang="0">
                    <a:pos x="T6" y="T7"/>
                  </a:cxn>
                  <a:cxn ang="0">
                    <a:pos x="T8" y="T9"/>
                  </a:cxn>
                  <a:cxn ang="0">
                    <a:pos x="T10" y="T11"/>
                  </a:cxn>
                </a:cxnLst>
                <a:rect l="0" t="0" r="r" b="b"/>
                <a:pathLst>
                  <a:path w="77" h="97">
                    <a:moveTo>
                      <a:pt x="0" y="61"/>
                    </a:moveTo>
                    <a:lnTo>
                      <a:pt x="0" y="68"/>
                    </a:lnTo>
                    <a:lnTo>
                      <a:pt x="32" y="97"/>
                    </a:lnTo>
                    <a:lnTo>
                      <a:pt x="77" y="7"/>
                    </a:lnTo>
                    <a:lnTo>
                      <a:pt x="77" y="0"/>
                    </a:lnTo>
                    <a:lnTo>
                      <a:pt x="0" y="61"/>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98">
                <a:extLst>
                  <a:ext uri="{FF2B5EF4-FFF2-40B4-BE49-F238E27FC236}">
                    <a16:creationId xmlns:a16="http://schemas.microsoft.com/office/drawing/2014/main" id="{71EEC5E8-4E60-A32C-592B-FBC762108971}"/>
                  </a:ext>
                </a:extLst>
              </p:cNvPr>
              <p:cNvSpPr>
                <a:spLocks/>
              </p:cNvSpPr>
              <p:nvPr/>
            </p:nvSpPr>
            <p:spPr bwMode="auto">
              <a:xfrm>
                <a:off x="7309264" y="3556250"/>
                <a:ext cx="476574" cy="1275535"/>
              </a:xfrm>
              <a:custGeom>
                <a:avLst/>
                <a:gdLst>
                  <a:gd name="T0" fmla="*/ 32 w 339"/>
                  <a:gd name="T1" fmla="*/ 909 h 909"/>
                  <a:gd name="T2" fmla="*/ 129 w 339"/>
                  <a:gd name="T3" fmla="*/ 909 h 909"/>
                  <a:gd name="T4" fmla="*/ 151 w 339"/>
                  <a:gd name="T5" fmla="*/ 244 h 909"/>
                  <a:gd name="T6" fmla="*/ 153 w 339"/>
                  <a:gd name="T7" fmla="*/ 239 h 909"/>
                  <a:gd name="T8" fmla="*/ 155 w 339"/>
                  <a:gd name="T9" fmla="*/ 233 h 909"/>
                  <a:gd name="T10" fmla="*/ 158 w 339"/>
                  <a:gd name="T11" fmla="*/ 230 h 909"/>
                  <a:gd name="T12" fmla="*/ 164 w 339"/>
                  <a:gd name="T13" fmla="*/ 227 h 909"/>
                  <a:gd name="T14" fmla="*/ 170 w 339"/>
                  <a:gd name="T15" fmla="*/ 226 h 909"/>
                  <a:gd name="T16" fmla="*/ 175 w 339"/>
                  <a:gd name="T17" fmla="*/ 227 h 909"/>
                  <a:gd name="T18" fmla="*/ 181 w 339"/>
                  <a:gd name="T19" fmla="*/ 230 h 909"/>
                  <a:gd name="T20" fmla="*/ 184 w 339"/>
                  <a:gd name="T21" fmla="*/ 233 h 909"/>
                  <a:gd name="T22" fmla="*/ 187 w 339"/>
                  <a:gd name="T23" fmla="*/ 239 h 909"/>
                  <a:gd name="T24" fmla="*/ 188 w 339"/>
                  <a:gd name="T25" fmla="*/ 244 h 909"/>
                  <a:gd name="T26" fmla="*/ 211 w 339"/>
                  <a:gd name="T27" fmla="*/ 882 h 909"/>
                  <a:gd name="T28" fmla="*/ 307 w 339"/>
                  <a:gd name="T29" fmla="*/ 892 h 909"/>
                  <a:gd name="T30" fmla="*/ 339 w 339"/>
                  <a:gd name="T31" fmla="*/ 167 h 909"/>
                  <a:gd name="T32" fmla="*/ 339 w 339"/>
                  <a:gd name="T33" fmla="*/ 117 h 909"/>
                  <a:gd name="T34" fmla="*/ 317 w 339"/>
                  <a:gd name="T35" fmla="*/ 0 h 909"/>
                  <a:gd name="T36" fmla="*/ 23 w 339"/>
                  <a:gd name="T37" fmla="*/ 0 h 909"/>
                  <a:gd name="T38" fmla="*/ 0 w 339"/>
                  <a:gd name="T39" fmla="*/ 117 h 909"/>
                  <a:gd name="T40" fmla="*/ 0 w 339"/>
                  <a:gd name="T41" fmla="*/ 167 h 909"/>
                  <a:gd name="T42" fmla="*/ 32 w 339"/>
                  <a:gd name="T43"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9" h="909">
                    <a:moveTo>
                      <a:pt x="32" y="909"/>
                    </a:moveTo>
                    <a:lnTo>
                      <a:pt x="129" y="909"/>
                    </a:lnTo>
                    <a:lnTo>
                      <a:pt x="151" y="244"/>
                    </a:lnTo>
                    <a:lnTo>
                      <a:pt x="153" y="239"/>
                    </a:lnTo>
                    <a:lnTo>
                      <a:pt x="155" y="233"/>
                    </a:lnTo>
                    <a:lnTo>
                      <a:pt x="158" y="230"/>
                    </a:lnTo>
                    <a:lnTo>
                      <a:pt x="164" y="227"/>
                    </a:lnTo>
                    <a:lnTo>
                      <a:pt x="170" y="226"/>
                    </a:lnTo>
                    <a:lnTo>
                      <a:pt x="175" y="227"/>
                    </a:lnTo>
                    <a:lnTo>
                      <a:pt x="181" y="230"/>
                    </a:lnTo>
                    <a:lnTo>
                      <a:pt x="184" y="233"/>
                    </a:lnTo>
                    <a:lnTo>
                      <a:pt x="187" y="239"/>
                    </a:lnTo>
                    <a:lnTo>
                      <a:pt x="188" y="244"/>
                    </a:lnTo>
                    <a:lnTo>
                      <a:pt x="211" y="882"/>
                    </a:lnTo>
                    <a:lnTo>
                      <a:pt x="307" y="892"/>
                    </a:lnTo>
                    <a:lnTo>
                      <a:pt x="339" y="167"/>
                    </a:lnTo>
                    <a:lnTo>
                      <a:pt x="339" y="117"/>
                    </a:lnTo>
                    <a:lnTo>
                      <a:pt x="317" y="0"/>
                    </a:lnTo>
                    <a:lnTo>
                      <a:pt x="23" y="0"/>
                    </a:lnTo>
                    <a:lnTo>
                      <a:pt x="0" y="117"/>
                    </a:lnTo>
                    <a:lnTo>
                      <a:pt x="0" y="167"/>
                    </a:lnTo>
                    <a:lnTo>
                      <a:pt x="32" y="90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99">
                <a:extLst>
                  <a:ext uri="{FF2B5EF4-FFF2-40B4-BE49-F238E27FC236}">
                    <a16:creationId xmlns:a16="http://schemas.microsoft.com/office/drawing/2014/main" id="{7A51FA34-FBBC-8960-3764-C4E170555A45}"/>
                  </a:ext>
                </a:extLst>
              </p:cNvPr>
              <p:cNvSpPr>
                <a:spLocks/>
              </p:cNvSpPr>
              <p:nvPr/>
            </p:nvSpPr>
            <p:spPr bwMode="auto">
              <a:xfrm>
                <a:off x="7547551" y="3556250"/>
                <a:ext cx="238287" cy="1275535"/>
              </a:xfrm>
              <a:custGeom>
                <a:avLst/>
                <a:gdLst>
                  <a:gd name="T0" fmla="*/ 18 w 169"/>
                  <a:gd name="T1" fmla="*/ 244 h 909"/>
                  <a:gd name="T2" fmla="*/ 41 w 169"/>
                  <a:gd name="T3" fmla="*/ 909 h 909"/>
                  <a:gd name="T4" fmla="*/ 137 w 169"/>
                  <a:gd name="T5" fmla="*/ 909 h 909"/>
                  <a:gd name="T6" fmla="*/ 169 w 169"/>
                  <a:gd name="T7" fmla="*/ 167 h 909"/>
                  <a:gd name="T8" fmla="*/ 169 w 169"/>
                  <a:gd name="T9" fmla="*/ 117 h 909"/>
                  <a:gd name="T10" fmla="*/ 147 w 169"/>
                  <a:gd name="T11" fmla="*/ 0 h 909"/>
                  <a:gd name="T12" fmla="*/ 0 w 169"/>
                  <a:gd name="T13" fmla="*/ 0 h 909"/>
                  <a:gd name="T14" fmla="*/ 0 w 169"/>
                  <a:gd name="T15" fmla="*/ 226 h 909"/>
                  <a:gd name="T16" fmla="*/ 5 w 169"/>
                  <a:gd name="T17" fmla="*/ 227 h 909"/>
                  <a:gd name="T18" fmla="*/ 11 w 169"/>
                  <a:gd name="T19" fmla="*/ 230 h 909"/>
                  <a:gd name="T20" fmla="*/ 14 w 169"/>
                  <a:gd name="T21" fmla="*/ 233 h 909"/>
                  <a:gd name="T22" fmla="*/ 17 w 169"/>
                  <a:gd name="T23" fmla="*/ 239 h 909"/>
                  <a:gd name="T24" fmla="*/ 18 w 169"/>
                  <a:gd name="T25" fmla="*/ 244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909">
                    <a:moveTo>
                      <a:pt x="18" y="244"/>
                    </a:moveTo>
                    <a:lnTo>
                      <a:pt x="41" y="909"/>
                    </a:lnTo>
                    <a:lnTo>
                      <a:pt x="137" y="909"/>
                    </a:lnTo>
                    <a:lnTo>
                      <a:pt x="169" y="167"/>
                    </a:lnTo>
                    <a:lnTo>
                      <a:pt x="169" y="117"/>
                    </a:lnTo>
                    <a:lnTo>
                      <a:pt x="147" y="0"/>
                    </a:lnTo>
                    <a:lnTo>
                      <a:pt x="0" y="0"/>
                    </a:lnTo>
                    <a:lnTo>
                      <a:pt x="0" y="226"/>
                    </a:lnTo>
                    <a:lnTo>
                      <a:pt x="5" y="227"/>
                    </a:lnTo>
                    <a:lnTo>
                      <a:pt x="11" y="230"/>
                    </a:lnTo>
                    <a:lnTo>
                      <a:pt x="14" y="233"/>
                    </a:lnTo>
                    <a:lnTo>
                      <a:pt x="17" y="239"/>
                    </a:lnTo>
                    <a:lnTo>
                      <a:pt x="18" y="24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00">
                <a:extLst>
                  <a:ext uri="{FF2B5EF4-FFF2-40B4-BE49-F238E27FC236}">
                    <a16:creationId xmlns:a16="http://schemas.microsoft.com/office/drawing/2014/main" id="{146734AF-5A00-57E0-1D1D-5A3DDBC88CA1}"/>
                  </a:ext>
                </a:extLst>
              </p:cNvPr>
              <p:cNvSpPr>
                <a:spLocks/>
              </p:cNvSpPr>
              <p:nvPr/>
            </p:nvSpPr>
            <p:spPr bwMode="auto">
              <a:xfrm>
                <a:off x="7738181" y="3564660"/>
                <a:ext cx="109332" cy="297158"/>
              </a:xfrm>
              <a:custGeom>
                <a:avLst/>
                <a:gdLst>
                  <a:gd name="T0" fmla="*/ 24 w 76"/>
                  <a:gd name="T1" fmla="*/ 86 h 211"/>
                  <a:gd name="T2" fmla="*/ 28 w 76"/>
                  <a:gd name="T3" fmla="*/ 82 h 211"/>
                  <a:gd name="T4" fmla="*/ 31 w 76"/>
                  <a:gd name="T5" fmla="*/ 78 h 211"/>
                  <a:gd name="T6" fmla="*/ 34 w 76"/>
                  <a:gd name="T7" fmla="*/ 72 h 211"/>
                  <a:gd name="T8" fmla="*/ 34 w 76"/>
                  <a:gd name="T9" fmla="*/ 66 h 211"/>
                  <a:gd name="T10" fmla="*/ 28 w 76"/>
                  <a:gd name="T11" fmla="*/ 10 h 211"/>
                  <a:gd name="T12" fmla="*/ 76 w 76"/>
                  <a:gd name="T13" fmla="*/ 0 h 211"/>
                  <a:gd name="T14" fmla="*/ 69 w 76"/>
                  <a:gd name="T15" fmla="*/ 82 h 211"/>
                  <a:gd name="T16" fmla="*/ 69 w 76"/>
                  <a:gd name="T17" fmla="*/ 82 h 211"/>
                  <a:gd name="T18" fmla="*/ 59 w 76"/>
                  <a:gd name="T19" fmla="*/ 141 h 211"/>
                  <a:gd name="T20" fmla="*/ 55 w 76"/>
                  <a:gd name="T21" fmla="*/ 154 h 211"/>
                  <a:gd name="T22" fmla="*/ 48 w 76"/>
                  <a:gd name="T23" fmla="*/ 165 h 211"/>
                  <a:gd name="T24" fmla="*/ 37 w 76"/>
                  <a:gd name="T25" fmla="*/ 179 h 211"/>
                  <a:gd name="T26" fmla="*/ 22 w 76"/>
                  <a:gd name="T27" fmla="*/ 196 h 211"/>
                  <a:gd name="T28" fmla="*/ 7 w 76"/>
                  <a:gd name="T29" fmla="*/ 209 h 211"/>
                  <a:gd name="T30" fmla="*/ 3 w 76"/>
                  <a:gd name="T31" fmla="*/ 211 h 211"/>
                  <a:gd name="T32" fmla="*/ 1 w 76"/>
                  <a:gd name="T33" fmla="*/ 208 h 211"/>
                  <a:gd name="T34" fmla="*/ 0 w 76"/>
                  <a:gd name="T35" fmla="*/ 202 h 211"/>
                  <a:gd name="T36" fmla="*/ 1 w 76"/>
                  <a:gd name="T37" fmla="*/ 195 h 211"/>
                  <a:gd name="T38" fmla="*/ 3 w 76"/>
                  <a:gd name="T39" fmla="*/ 187 h 211"/>
                  <a:gd name="T40" fmla="*/ 7 w 76"/>
                  <a:gd name="T41" fmla="*/ 181 h 211"/>
                  <a:gd name="T42" fmla="*/ 12 w 76"/>
                  <a:gd name="T43" fmla="*/ 170 h 211"/>
                  <a:gd name="T44" fmla="*/ 18 w 76"/>
                  <a:gd name="T45" fmla="*/ 155 h 211"/>
                  <a:gd name="T46" fmla="*/ 20 w 76"/>
                  <a:gd name="T47" fmla="*/ 143 h 211"/>
                  <a:gd name="T48" fmla="*/ 21 w 76"/>
                  <a:gd name="T49" fmla="*/ 133 h 211"/>
                  <a:gd name="T50" fmla="*/ 22 w 76"/>
                  <a:gd name="T51" fmla="*/ 130 h 211"/>
                  <a:gd name="T52" fmla="*/ 21 w 76"/>
                  <a:gd name="T53" fmla="*/ 131 h 211"/>
                  <a:gd name="T54" fmla="*/ 18 w 76"/>
                  <a:gd name="T55" fmla="*/ 138 h 211"/>
                  <a:gd name="T56" fmla="*/ 14 w 76"/>
                  <a:gd name="T57" fmla="*/ 150 h 211"/>
                  <a:gd name="T58" fmla="*/ 10 w 76"/>
                  <a:gd name="T59" fmla="*/ 163 h 211"/>
                  <a:gd name="T60" fmla="*/ 8 w 76"/>
                  <a:gd name="T61" fmla="*/ 165 h 211"/>
                  <a:gd name="T62" fmla="*/ 5 w 76"/>
                  <a:gd name="T63" fmla="*/ 167 h 211"/>
                  <a:gd name="T64" fmla="*/ 4 w 76"/>
                  <a:gd name="T65" fmla="*/ 165 h 211"/>
                  <a:gd name="T66" fmla="*/ 1 w 76"/>
                  <a:gd name="T67" fmla="*/ 165 h 211"/>
                  <a:gd name="T68" fmla="*/ 0 w 76"/>
                  <a:gd name="T69" fmla="*/ 163 h 211"/>
                  <a:gd name="T70" fmla="*/ 0 w 76"/>
                  <a:gd name="T71" fmla="*/ 161 h 211"/>
                  <a:gd name="T72" fmla="*/ 3 w 76"/>
                  <a:gd name="T73" fmla="*/ 141 h 211"/>
                  <a:gd name="T74" fmla="*/ 5 w 76"/>
                  <a:gd name="T75" fmla="*/ 124 h 211"/>
                  <a:gd name="T76" fmla="*/ 10 w 76"/>
                  <a:gd name="T77" fmla="*/ 109 h 211"/>
                  <a:gd name="T78" fmla="*/ 14 w 76"/>
                  <a:gd name="T79" fmla="*/ 97 h 211"/>
                  <a:gd name="T80" fmla="*/ 17 w 76"/>
                  <a:gd name="T81" fmla="*/ 92 h 211"/>
                  <a:gd name="T82" fmla="*/ 21 w 76"/>
                  <a:gd name="T83" fmla="*/ 88 h 211"/>
                  <a:gd name="T84" fmla="*/ 24 w 76"/>
                  <a:gd name="T85" fmla="*/ 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211">
                    <a:moveTo>
                      <a:pt x="24" y="86"/>
                    </a:moveTo>
                    <a:lnTo>
                      <a:pt x="28" y="82"/>
                    </a:lnTo>
                    <a:lnTo>
                      <a:pt x="31" y="78"/>
                    </a:lnTo>
                    <a:lnTo>
                      <a:pt x="34" y="72"/>
                    </a:lnTo>
                    <a:lnTo>
                      <a:pt x="34" y="66"/>
                    </a:lnTo>
                    <a:lnTo>
                      <a:pt x="28" y="10"/>
                    </a:lnTo>
                    <a:lnTo>
                      <a:pt x="76" y="0"/>
                    </a:lnTo>
                    <a:lnTo>
                      <a:pt x="69" y="82"/>
                    </a:lnTo>
                    <a:lnTo>
                      <a:pt x="69" y="82"/>
                    </a:lnTo>
                    <a:lnTo>
                      <a:pt x="59" y="141"/>
                    </a:lnTo>
                    <a:lnTo>
                      <a:pt x="55" y="154"/>
                    </a:lnTo>
                    <a:lnTo>
                      <a:pt x="48" y="165"/>
                    </a:lnTo>
                    <a:lnTo>
                      <a:pt x="37" y="179"/>
                    </a:lnTo>
                    <a:lnTo>
                      <a:pt x="22" y="196"/>
                    </a:lnTo>
                    <a:lnTo>
                      <a:pt x="7" y="209"/>
                    </a:lnTo>
                    <a:lnTo>
                      <a:pt x="3" y="211"/>
                    </a:lnTo>
                    <a:lnTo>
                      <a:pt x="1" y="208"/>
                    </a:lnTo>
                    <a:lnTo>
                      <a:pt x="0" y="202"/>
                    </a:lnTo>
                    <a:lnTo>
                      <a:pt x="1" y="195"/>
                    </a:lnTo>
                    <a:lnTo>
                      <a:pt x="3" y="187"/>
                    </a:lnTo>
                    <a:lnTo>
                      <a:pt x="7" y="181"/>
                    </a:lnTo>
                    <a:lnTo>
                      <a:pt x="12" y="170"/>
                    </a:lnTo>
                    <a:lnTo>
                      <a:pt x="18" y="155"/>
                    </a:lnTo>
                    <a:lnTo>
                      <a:pt x="20" y="143"/>
                    </a:lnTo>
                    <a:lnTo>
                      <a:pt x="21" y="133"/>
                    </a:lnTo>
                    <a:lnTo>
                      <a:pt x="22" y="130"/>
                    </a:lnTo>
                    <a:lnTo>
                      <a:pt x="21" y="131"/>
                    </a:lnTo>
                    <a:lnTo>
                      <a:pt x="18" y="138"/>
                    </a:lnTo>
                    <a:lnTo>
                      <a:pt x="14" y="150"/>
                    </a:lnTo>
                    <a:lnTo>
                      <a:pt x="10" y="163"/>
                    </a:lnTo>
                    <a:lnTo>
                      <a:pt x="8" y="165"/>
                    </a:lnTo>
                    <a:lnTo>
                      <a:pt x="5" y="167"/>
                    </a:lnTo>
                    <a:lnTo>
                      <a:pt x="4" y="165"/>
                    </a:lnTo>
                    <a:lnTo>
                      <a:pt x="1" y="165"/>
                    </a:lnTo>
                    <a:lnTo>
                      <a:pt x="0" y="163"/>
                    </a:lnTo>
                    <a:lnTo>
                      <a:pt x="0" y="161"/>
                    </a:lnTo>
                    <a:lnTo>
                      <a:pt x="3" y="141"/>
                    </a:lnTo>
                    <a:lnTo>
                      <a:pt x="5" y="124"/>
                    </a:lnTo>
                    <a:lnTo>
                      <a:pt x="10" y="109"/>
                    </a:lnTo>
                    <a:lnTo>
                      <a:pt x="14" y="97"/>
                    </a:lnTo>
                    <a:lnTo>
                      <a:pt x="17" y="92"/>
                    </a:lnTo>
                    <a:lnTo>
                      <a:pt x="21" y="88"/>
                    </a:lnTo>
                    <a:lnTo>
                      <a:pt x="24" y="86"/>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01">
                <a:extLst>
                  <a:ext uri="{FF2B5EF4-FFF2-40B4-BE49-F238E27FC236}">
                    <a16:creationId xmlns:a16="http://schemas.microsoft.com/office/drawing/2014/main" id="{46C26FAA-D82D-0508-A78C-6D5DB3DB0238}"/>
                  </a:ext>
                </a:extLst>
              </p:cNvPr>
              <p:cNvSpPr>
                <a:spLocks/>
              </p:cNvSpPr>
              <p:nvPr/>
            </p:nvSpPr>
            <p:spPr bwMode="auto">
              <a:xfrm>
                <a:off x="7247590" y="3564660"/>
                <a:ext cx="106528" cy="297158"/>
              </a:xfrm>
              <a:custGeom>
                <a:avLst/>
                <a:gdLst>
                  <a:gd name="T0" fmla="*/ 52 w 76"/>
                  <a:gd name="T1" fmla="*/ 86 h 211"/>
                  <a:gd name="T2" fmla="*/ 48 w 76"/>
                  <a:gd name="T3" fmla="*/ 82 h 211"/>
                  <a:gd name="T4" fmla="*/ 45 w 76"/>
                  <a:gd name="T5" fmla="*/ 78 h 211"/>
                  <a:gd name="T6" fmla="*/ 43 w 76"/>
                  <a:gd name="T7" fmla="*/ 72 h 211"/>
                  <a:gd name="T8" fmla="*/ 43 w 76"/>
                  <a:gd name="T9" fmla="*/ 66 h 211"/>
                  <a:gd name="T10" fmla="*/ 48 w 76"/>
                  <a:gd name="T11" fmla="*/ 10 h 211"/>
                  <a:gd name="T12" fmla="*/ 0 w 76"/>
                  <a:gd name="T13" fmla="*/ 0 h 211"/>
                  <a:gd name="T14" fmla="*/ 7 w 76"/>
                  <a:gd name="T15" fmla="*/ 82 h 211"/>
                  <a:gd name="T16" fmla="*/ 7 w 76"/>
                  <a:gd name="T17" fmla="*/ 82 h 211"/>
                  <a:gd name="T18" fmla="*/ 17 w 76"/>
                  <a:gd name="T19" fmla="*/ 141 h 211"/>
                  <a:gd name="T20" fmla="*/ 21 w 76"/>
                  <a:gd name="T21" fmla="*/ 154 h 211"/>
                  <a:gd name="T22" fmla="*/ 28 w 76"/>
                  <a:gd name="T23" fmla="*/ 165 h 211"/>
                  <a:gd name="T24" fmla="*/ 40 w 76"/>
                  <a:gd name="T25" fmla="*/ 179 h 211"/>
                  <a:gd name="T26" fmla="*/ 54 w 76"/>
                  <a:gd name="T27" fmla="*/ 196 h 211"/>
                  <a:gd name="T28" fmla="*/ 69 w 76"/>
                  <a:gd name="T29" fmla="*/ 209 h 211"/>
                  <a:gd name="T30" fmla="*/ 74 w 76"/>
                  <a:gd name="T31" fmla="*/ 211 h 211"/>
                  <a:gd name="T32" fmla="*/ 75 w 76"/>
                  <a:gd name="T33" fmla="*/ 208 h 211"/>
                  <a:gd name="T34" fmla="*/ 76 w 76"/>
                  <a:gd name="T35" fmla="*/ 202 h 211"/>
                  <a:gd name="T36" fmla="*/ 75 w 76"/>
                  <a:gd name="T37" fmla="*/ 195 h 211"/>
                  <a:gd name="T38" fmla="*/ 74 w 76"/>
                  <a:gd name="T39" fmla="*/ 187 h 211"/>
                  <a:gd name="T40" fmla="*/ 69 w 76"/>
                  <a:gd name="T41" fmla="*/ 181 h 211"/>
                  <a:gd name="T42" fmla="*/ 64 w 76"/>
                  <a:gd name="T43" fmla="*/ 170 h 211"/>
                  <a:gd name="T44" fmla="*/ 58 w 76"/>
                  <a:gd name="T45" fmla="*/ 155 h 211"/>
                  <a:gd name="T46" fmla="*/ 57 w 76"/>
                  <a:gd name="T47" fmla="*/ 143 h 211"/>
                  <a:gd name="T48" fmla="*/ 55 w 76"/>
                  <a:gd name="T49" fmla="*/ 133 h 211"/>
                  <a:gd name="T50" fmla="*/ 54 w 76"/>
                  <a:gd name="T51" fmla="*/ 130 h 211"/>
                  <a:gd name="T52" fmla="*/ 55 w 76"/>
                  <a:gd name="T53" fmla="*/ 131 h 211"/>
                  <a:gd name="T54" fmla="*/ 58 w 76"/>
                  <a:gd name="T55" fmla="*/ 138 h 211"/>
                  <a:gd name="T56" fmla="*/ 62 w 76"/>
                  <a:gd name="T57" fmla="*/ 150 h 211"/>
                  <a:gd name="T58" fmla="*/ 67 w 76"/>
                  <a:gd name="T59" fmla="*/ 163 h 211"/>
                  <a:gd name="T60" fmla="*/ 68 w 76"/>
                  <a:gd name="T61" fmla="*/ 165 h 211"/>
                  <a:gd name="T62" fmla="*/ 71 w 76"/>
                  <a:gd name="T63" fmla="*/ 167 h 211"/>
                  <a:gd name="T64" fmla="*/ 72 w 76"/>
                  <a:gd name="T65" fmla="*/ 165 h 211"/>
                  <a:gd name="T66" fmla="*/ 75 w 76"/>
                  <a:gd name="T67" fmla="*/ 165 h 211"/>
                  <a:gd name="T68" fmla="*/ 76 w 76"/>
                  <a:gd name="T69" fmla="*/ 163 h 211"/>
                  <a:gd name="T70" fmla="*/ 76 w 76"/>
                  <a:gd name="T71" fmla="*/ 161 h 211"/>
                  <a:gd name="T72" fmla="*/ 74 w 76"/>
                  <a:gd name="T73" fmla="*/ 141 h 211"/>
                  <a:gd name="T74" fmla="*/ 71 w 76"/>
                  <a:gd name="T75" fmla="*/ 124 h 211"/>
                  <a:gd name="T76" fmla="*/ 67 w 76"/>
                  <a:gd name="T77" fmla="*/ 109 h 211"/>
                  <a:gd name="T78" fmla="*/ 62 w 76"/>
                  <a:gd name="T79" fmla="*/ 97 h 211"/>
                  <a:gd name="T80" fmla="*/ 59 w 76"/>
                  <a:gd name="T81" fmla="*/ 92 h 211"/>
                  <a:gd name="T82" fmla="*/ 55 w 76"/>
                  <a:gd name="T83" fmla="*/ 88 h 211"/>
                  <a:gd name="T84" fmla="*/ 52 w 76"/>
                  <a:gd name="T85" fmla="*/ 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211">
                    <a:moveTo>
                      <a:pt x="52" y="86"/>
                    </a:moveTo>
                    <a:lnTo>
                      <a:pt x="48" y="82"/>
                    </a:lnTo>
                    <a:lnTo>
                      <a:pt x="45" y="78"/>
                    </a:lnTo>
                    <a:lnTo>
                      <a:pt x="43" y="72"/>
                    </a:lnTo>
                    <a:lnTo>
                      <a:pt x="43" y="66"/>
                    </a:lnTo>
                    <a:lnTo>
                      <a:pt x="48" y="10"/>
                    </a:lnTo>
                    <a:lnTo>
                      <a:pt x="0" y="0"/>
                    </a:lnTo>
                    <a:lnTo>
                      <a:pt x="7" y="82"/>
                    </a:lnTo>
                    <a:lnTo>
                      <a:pt x="7" y="82"/>
                    </a:lnTo>
                    <a:lnTo>
                      <a:pt x="17" y="141"/>
                    </a:lnTo>
                    <a:lnTo>
                      <a:pt x="21" y="154"/>
                    </a:lnTo>
                    <a:lnTo>
                      <a:pt x="28" y="165"/>
                    </a:lnTo>
                    <a:lnTo>
                      <a:pt x="40" y="179"/>
                    </a:lnTo>
                    <a:lnTo>
                      <a:pt x="54" y="196"/>
                    </a:lnTo>
                    <a:lnTo>
                      <a:pt x="69" y="209"/>
                    </a:lnTo>
                    <a:lnTo>
                      <a:pt x="74" y="211"/>
                    </a:lnTo>
                    <a:lnTo>
                      <a:pt x="75" y="208"/>
                    </a:lnTo>
                    <a:lnTo>
                      <a:pt x="76" y="202"/>
                    </a:lnTo>
                    <a:lnTo>
                      <a:pt x="75" y="195"/>
                    </a:lnTo>
                    <a:lnTo>
                      <a:pt x="74" y="187"/>
                    </a:lnTo>
                    <a:lnTo>
                      <a:pt x="69" y="181"/>
                    </a:lnTo>
                    <a:lnTo>
                      <a:pt x="64" y="170"/>
                    </a:lnTo>
                    <a:lnTo>
                      <a:pt x="58" y="155"/>
                    </a:lnTo>
                    <a:lnTo>
                      <a:pt x="57" y="143"/>
                    </a:lnTo>
                    <a:lnTo>
                      <a:pt x="55" y="133"/>
                    </a:lnTo>
                    <a:lnTo>
                      <a:pt x="54" y="130"/>
                    </a:lnTo>
                    <a:lnTo>
                      <a:pt x="55" y="131"/>
                    </a:lnTo>
                    <a:lnTo>
                      <a:pt x="58" y="138"/>
                    </a:lnTo>
                    <a:lnTo>
                      <a:pt x="62" y="150"/>
                    </a:lnTo>
                    <a:lnTo>
                      <a:pt x="67" y="163"/>
                    </a:lnTo>
                    <a:lnTo>
                      <a:pt x="68" y="165"/>
                    </a:lnTo>
                    <a:lnTo>
                      <a:pt x="71" y="167"/>
                    </a:lnTo>
                    <a:lnTo>
                      <a:pt x="72" y="165"/>
                    </a:lnTo>
                    <a:lnTo>
                      <a:pt x="75" y="165"/>
                    </a:lnTo>
                    <a:lnTo>
                      <a:pt x="76" y="163"/>
                    </a:lnTo>
                    <a:lnTo>
                      <a:pt x="76" y="161"/>
                    </a:lnTo>
                    <a:lnTo>
                      <a:pt x="74" y="141"/>
                    </a:lnTo>
                    <a:lnTo>
                      <a:pt x="71" y="124"/>
                    </a:lnTo>
                    <a:lnTo>
                      <a:pt x="67" y="109"/>
                    </a:lnTo>
                    <a:lnTo>
                      <a:pt x="62" y="97"/>
                    </a:lnTo>
                    <a:lnTo>
                      <a:pt x="59" y="92"/>
                    </a:lnTo>
                    <a:lnTo>
                      <a:pt x="55" y="88"/>
                    </a:lnTo>
                    <a:lnTo>
                      <a:pt x="52" y="86"/>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02">
                <a:extLst>
                  <a:ext uri="{FF2B5EF4-FFF2-40B4-BE49-F238E27FC236}">
                    <a16:creationId xmlns:a16="http://schemas.microsoft.com/office/drawing/2014/main" id="{B0A7937B-495A-4BB4-8E9B-0222402A5ADE}"/>
                  </a:ext>
                </a:extLst>
              </p:cNvPr>
              <p:cNvSpPr>
                <a:spLocks/>
              </p:cNvSpPr>
              <p:nvPr/>
            </p:nvSpPr>
            <p:spPr bwMode="auto">
              <a:xfrm>
                <a:off x="7199933" y="2945114"/>
                <a:ext cx="159792" cy="717664"/>
              </a:xfrm>
              <a:custGeom>
                <a:avLst/>
                <a:gdLst>
                  <a:gd name="T0" fmla="*/ 81 w 115"/>
                  <a:gd name="T1" fmla="*/ 505 h 512"/>
                  <a:gd name="T2" fmla="*/ 36 w 115"/>
                  <a:gd name="T3" fmla="*/ 512 h 512"/>
                  <a:gd name="T4" fmla="*/ 0 w 115"/>
                  <a:gd name="T5" fmla="*/ 225 h 512"/>
                  <a:gd name="T6" fmla="*/ 10 w 115"/>
                  <a:gd name="T7" fmla="*/ 0 h 512"/>
                  <a:gd name="T8" fmla="*/ 115 w 115"/>
                  <a:gd name="T9" fmla="*/ 13 h 512"/>
                  <a:gd name="T10" fmla="*/ 79 w 115"/>
                  <a:gd name="T11" fmla="*/ 225 h 512"/>
                  <a:gd name="T12" fmla="*/ 92 w 115"/>
                  <a:gd name="T13" fmla="*/ 311 h 512"/>
                  <a:gd name="T14" fmla="*/ 81 w 115"/>
                  <a:gd name="T15" fmla="*/ 505 h 5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12">
                    <a:moveTo>
                      <a:pt x="81" y="505"/>
                    </a:moveTo>
                    <a:lnTo>
                      <a:pt x="36" y="512"/>
                    </a:lnTo>
                    <a:lnTo>
                      <a:pt x="0" y="225"/>
                    </a:lnTo>
                    <a:lnTo>
                      <a:pt x="10" y="0"/>
                    </a:lnTo>
                    <a:lnTo>
                      <a:pt x="115" y="13"/>
                    </a:lnTo>
                    <a:lnTo>
                      <a:pt x="79" y="225"/>
                    </a:lnTo>
                    <a:lnTo>
                      <a:pt x="92" y="311"/>
                    </a:lnTo>
                    <a:lnTo>
                      <a:pt x="81" y="50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03">
                <a:extLst>
                  <a:ext uri="{FF2B5EF4-FFF2-40B4-BE49-F238E27FC236}">
                    <a16:creationId xmlns:a16="http://schemas.microsoft.com/office/drawing/2014/main" id="{392FFC02-7BD6-77FB-F955-DE4B0798807E}"/>
                  </a:ext>
                </a:extLst>
              </p:cNvPr>
              <p:cNvSpPr>
                <a:spLocks/>
              </p:cNvSpPr>
              <p:nvPr/>
            </p:nvSpPr>
            <p:spPr bwMode="auto">
              <a:xfrm>
                <a:off x="7732574" y="2945114"/>
                <a:ext cx="162596" cy="717664"/>
              </a:xfrm>
              <a:custGeom>
                <a:avLst/>
                <a:gdLst>
                  <a:gd name="T0" fmla="*/ 33 w 114"/>
                  <a:gd name="T1" fmla="*/ 505 h 512"/>
                  <a:gd name="T2" fmla="*/ 79 w 114"/>
                  <a:gd name="T3" fmla="*/ 512 h 512"/>
                  <a:gd name="T4" fmla="*/ 114 w 114"/>
                  <a:gd name="T5" fmla="*/ 225 h 512"/>
                  <a:gd name="T6" fmla="*/ 104 w 114"/>
                  <a:gd name="T7" fmla="*/ 0 h 512"/>
                  <a:gd name="T8" fmla="*/ 0 w 114"/>
                  <a:gd name="T9" fmla="*/ 13 h 512"/>
                  <a:gd name="T10" fmla="*/ 36 w 114"/>
                  <a:gd name="T11" fmla="*/ 225 h 512"/>
                  <a:gd name="T12" fmla="*/ 22 w 114"/>
                  <a:gd name="T13" fmla="*/ 311 h 512"/>
                  <a:gd name="T14" fmla="*/ 33 w 114"/>
                  <a:gd name="T15" fmla="*/ 505 h 5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12">
                    <a:moveTo>
                      <a:pt x="33" y="505"/>
                    </a:moveTo>
                    <a:lnTo>
                      <a:pt x="79" y="512"/>
                    </a:lnTo>
                    <a:lnTo>
                      <a:pt x="114" y="225"/>
                    </a:lnTo>
                    <a:lnTo>
                      <a:pt x="104" y="0"/>
                    </a:lnTo>
                    <a:lnTo>
                      <a:pt x="0" y="13"/>
                    </a:lnTo>
                    <a:lnTo>
                      <a:pt x="36" y="225"/>
                    </a:lnTo>
                    <a:lnTo>
                      <a:pt x="22" y="311"/>
                    </a:lnTo>
                    <a:lnTo>
                      <a:pt x="33" y="50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04">
                <a:extLst>
                  <a:ext uri="{FF2B5EF4-FFF2-40B4-BE49-F238E27FC236}">
                    <a16:creationId xmlns:a16="http://schemas.microsoft.com/office/drawing/2014/main" id="{4AFDF941-9048-3B18-19FF-1C3ED5850DD6}"/>
                  </a:ext>
                </a:extLst>
              </p:cNvPr>
              <p:cNvSpPr>
                <a:spLocks/>
              </p:cNvSpPr>
              <p:nvPr/>
            </p:nvSpPr>
            <p:spPr bwMode="auto">
              <a:xfrm>
                <a:off x="7213950" y="2810552"/>
                <a:ext cx="299961" cy="843816"/>
              </a:xfrm>
              <a:custGeom>
                <a:avLst/>
                <a:gdLst>
                  <a:gd name="T0" fmla="*/ 214 w 214"/>
                  <a:gd name="T1" fmla="*/ 601 h 601"/>
                  <a:gd name="T2" fmla="*/ 214 w 214"/>
                  <a:gd name="T3" fmla="*/ 311 h 601"/>
                  <a:gd name="T4" fmla="*/ 151 w 214"/>
                  <a:gd name="T5" fmla="*/ 0 h 601"/>
                  <a:gd name="T6" fmla="*/ 57 w 214"/>
                  <a:gd name="T7" fmla="*/ 34 h 601"/>
                  <a:gd name="T8" fmla="*/ 38 w 214"/>
                  <a:gd name="T9" fmla="*/ 41 h 601"/>
                  <a:gd name="T10" fmla="*/ 23 w 214"/>
                  <a:gd name="T11" fmla="*/ 53 h 601"/>
                  <a:gd name="T12" fmla="*/ 10 w 214"/>
                  <a:gd name="T13" fmla="*/ 67 h 601"/>
                  <a:gd name="T14" fmla="*/ 3 w 214"/>
                  <a:gd name="T15" fmla="*/ 85 h 601"/>
                  <a:gd name="T16" fmla="*/ 0 w 214"/>
                  <a:gd name="T17" fmla="*/ 105 h 601"/>
                  <a:gd name="T18" fmla="*/ 0 w 214"/>
                  <a:gd name="T19" fmla="*/ 159 h 601"/>
                  <a:gd name="T20" fmla="*/ 79 w 214"/>
                  <a:gd name="T21" fmla="*/ 159 h 601"/>
                  <a:gd name="T22" fmla="*/ 91 w 214"/>
                  <a:gd name="T23" fmla="*/ 398 h 601"/>
                  <a:gd name="T24" fmla="*/ 71 w 214"/>
                  <a:gd name="T25" fmla="*/ 601 h 601"/>
                  <a:gd name="T26" fmla="*/ 214 w 214"/>
                  <a:gd name="T27"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01">
                    <a:moveTo>
                      <a:pt x="214" y="601"/>
                    </a:moveTo>
                    <a:lnTo>
                      <a:pt x="214" y="311"/>
                    </a:lnTo>
                    <a:lnTo>
                      <a:pt x="151" y="0"/>
                    </a:lnTo>
                    <a:lnTo>
                      <a:pt x="57" y="34"/>
                    </a:lnTo>
                    <a:lnTo>
                      <a:pt x="38" y="41"/>
                    </a:lnTo>
                    <a:lnTo>
                      <a:pt x="23" y="53"/>
                    </a:lnTo>
                    <a:lnTo>
                      <a:pt x="10" y="67"/>
                    </a:lnTo>
                    <a:lnTo>
                      <a:pt x="3" y="85"/>
                    </a:lnTo>
                    <a:lnTo>
                      <a:pt x="0" y="105"/>
                    </a:lnTo>
                    <a:lnTo>
                      <a:pt x="0" y="159"/>
                    </a:lnTo>
                    <a:lnTo>
                      <a:pt x="79" y="159"/>
                    </a:lnTo>
                    <a:lnTo>
                      <a:pt x="91" y="398"/>
                    </a:lnTo>
                    <a:lnTo>
                      <a:pt x="71" y="601"/>
                    </a:lnTo>
                    <a:lnTo>
                      <a:pt x="214" y="60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05">
                <a:extLst>
                  <a:ext uri="{FF2B5EF4-FFF2-40B4-BE49-F238E27FC236}">
                    <a16:creationId xmlns:a16="http://schemas.microsoft.com/office/drawing/2014/main" id="{27FA0977-F0AC-C252-56E6-9896B6FAC3D8}"/>
                  </a:ext>
                </a:extLst>
              </p:cNvPr>
              <p:cNvSpPr>
                <a:spLocks/>
              </p:cNvSpPr>
              <p:nvPr/>
            </p:nvSpPr>
            <p:spPr bwMode="auto">
              <a:xfrm>
                <a:off x="7356922" y="2807749"/>
                <a:ext cx="156989" cy="440130"/>
              </a:xfrm>
              <a:custGeom>
                <a:avLst/>
                <a:gdLst>
                  <a:gd name="T0" fmla="*/ 112 w 112"/>
                  <a:gd name="T1" fmla="*/ 314 h 314"/>
                  <a:gd name="T2" fmla="*/ 58 w 112"/>
                  <a:gd name="T3" fmla="*/ 0 h 314"/>
                  <a:gd name="T4" fmla="*/ 0 w 112"/>
                  <a:gd name="T5" fmla="*/ 22 h 314"/>
                  <a:gd name="T6" fmla="*/ 112 w 112"/>
                  <a:gd name="T7" fmla="*/ 314 h 314"/>
                </a:gdLst>
                <a:ahLst/>
                <a:cxnLst>
                  <a:cxn ang="0">
                    <a:pos x="T0" y="T1"/>
                  </a:cxn>
                  <a:cxn ang="0">
                    <a:pos x="T2" y="T3"/>
                  </a:cxn>
                  <a:cxn ang="0">
                    <a:pos x="T4" y="T5"/>
                  </a:cxn>
                  <a:cxn ang="0">
                    <a:pos x="T6" y="T7"/>
                  </a:cxn>
                </a:cxnLst>
                <a:rect l="0" t="0" r="r" b="b"/>
                <a:pathLst>
                  <a:path w="112" h="314">
                    <a:moveTo>
                      <a:pt x="112" y="314"/>
                    </a:moveTo>
                    <a:lnTo>
                      <a:pt x="58" y="0"/>
                    </a:lnTo>
                    <a:lnTo>
                      <a:pt x="0" y="22"/>
                    </a:lnTo>
                    <a:lnTo>
                      <a:pt x="112" y="3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06">
                <a:extLst>
                  <a:ext uri="{FF2B5EF4-FFF2-40B4-BE49-F238E27FC236}">
                    <a16:creationId xmlns:a16="http://schemas.microsoft.com/office/drawing/2014/main" id="{FAE9E09A-4978-D77E-FB21-5170DFF9E926}"/>
                  </a:ext>
                </a:extLst>
              </p:cNvPr>
              <p:cNvSpPr>
                <a:spLocks/>
              </p:cNvSpPr>
              <p:nvPr/>
            </p:nvSpPr>
            <p:spPr bwMode="auto">
              <a:xfrm>
                <a:off x="7581192" y="2810552"/>
                <a:ext cx="299961" cy="843816"/>
              </a:xfrm>
              <a:custGeom>
                <a:avLst/>
                <a:gdLst>
                  <a:gd name="T0" fmla="*/ 0 w 213"/>
                  <a:gd name="T1" fmla="*/ 601 h 601"/>
                  <a:gd name="T2" fmla="*/ 0 w 213"/>
                  <a:gd name="T3" fmla="*/ 311 h 601"/>
                  <a:gd name="T4" fmla="*/ 62 w 213"/>
                  <a:gd name="T5" fmla="*/ 0 h 601"/>
                  <a:gd name="T6" fmla="*/ 157 w 213"/>
                  <a:gd name="T7" fmla="*/ 34 h 601"/>
                  <a:gd name="T8" fmla="*/ 175 w 213"/>
                  <a:gd name="T9" fmla="*/ 41 h 601"/>
                  <a:gd name="T10" fmla="*/ 191 w 213"/>
                  <a:gd name="T11" fmla="*/ 53 h 601"/>
                  <a:gd name="T12" fmla="*/ 203 w 213"/>
                  <a:gd name="T13" fmla="*/ 67 h 601"/>
                  <a:gd name="T14" fmla="*/ 210 w 213"/>
                  <a:gd name="T15" fmla="*/ 85 h 601"/>
                  <a:gd name="T16" fmla="*/ 213 w 213"/>
                  <a:gd name="T17" fmla="*/ 105 h 601"/>
                  <a:gd name="T18" fmla="*/ 213 w 213"/>
                  <a:gd name="T19" fmla="*/ 159 h 601"/>
                  <a:gd name="T20" fmla="*/ 134 w 213"/>
                  <a:gd name="T21" fmla="*/ 159 h 601"/>
                  <a:gd name="T22" fmla="*/ 123 w 213"/>
                  <a:gd name="T23" fmla="*/ 398 h 601"/>
                  <a:gd name="T24" fmla="*/ 142 w 213"/>
                  <a:gd name="T25" fmla="*/ 601 h 601"/>
                  <a:gd name="T26" fmla="*/ 0 w 213"/>
                  <a:gd name="T27"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601">
                    <a:moveTo>
                      <a:pt x="0" y="601"/>
                    </a:moveTo>
                    <a:lnTo>
                      <a:pt x="0" y="311"/>
                    </a:lnTo>
                    <a:lnTo>
                      <a:pt x="62" y="0"/>
                    </a:lnTo>
                    <a:lnTo>
                      <a:pt x="157" y="34"/>
                    </a:lnTo>
                    <a:lnTo>
                      <a:pt x="175" y="41"/>
                    </a:lnTo>
                    <a:lnTo>
                      <a:pt x="191" y="53"/>
                    </a:lnTo>
                    <a:lnTo>
                      <a:pt x="203" y="67"/>
                    </a:lnTo>
                    <a:lnTo>
                      <a:pt x="210" y="85"/>
                    </a:lnTo>
                    <a:lnTo>
                      <a:pt x="213" y="105"/>
                    </a:lnTo>
                    <a:lnTo>
                      <a:pt x="213" y="159"/>
                    </a:lnTo>
                    <a:lnTo>
                      <a:pt x="134" y="159"/>
                    </a:lnTo>
                    <a:lnTo>
                      <a:pt x="123" y="398"/>
                    </a:lnTo>
                    <a:lnTo>
                      <a:pt x="142" y="601"/>
                    </a:lnTo>
                    <a:lnTo>
                      <a:pt x="0" y="60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07">
                <a:extLst>
                  <a:ext uri="{FF2B5EF4-FFF2-40B4-BE49-F238E27FC236}">
                    <a16:creationId xmlns:a16="http://schemas.microsoft.com/office/drawing/2014/main" id="{1FDDE2E6-C396-CB2B-9016-D8455361C042}"/>
                  </a:ext>
                </a:extLst>
              </p:cNvPr>
              <p:cNvSpPr>
                <a:spLocks/>
              </p:cNvSpPr>
              <p:nvPr/>
            </p:nvSpPr>
            <p:spPr bwMode="auto">
              <a:xfrm>
                <a:off x="7581192" y="2807749"/>
                <a:ext cx="156989" cy="440130"/>
              </a:xfrm>
              <a:custGeom>
                <a:avLst/>
                <a:gdLst>
                  <a:gd name="T0" fmla="*/ 0 w 111"/>
                  <a:gd name="T1" fmla="*/ 312 h 312"/>
                  <a:gd name="T2" fmla="*/ 53 w 111"/>
                  <a:gd name="T3" fmla="*/ 0 h 312"/>
                  <a:gd name="T4" fmla="*/ 111 w 111"/>
                  <a:gd name="T5" fmla="*/ 20 h 312"/>
                  <a:gd name="T6" fmla="*/ 0 w 111"/>
                  <a:gd name="T7" fmla="*/ 312 h 312"/>
                </a:gdLst>
                <a:ahLst/>
                <a:cxnLst>
                  <a:cxn ang="0">
                    <a:pos x="T0" y="T1"/>
                  </a:cxn>
                  <a:cxn ang="0">
                    <a:pos x="T2" y="T3"/>
                  </a:cxn>
                  <a:cxn ang="0">
                    <a:pos x="T4" y="T5"/>
                  </a:cxn>
                  <a:cxn ang="0">
                    <a:pos x="T6" y="T7"/>
                  </a:cxn>
                </a:cxnLst>
                <a:rect l="0" t="0" r="r" b="b"/>
                <a:pathLst>
                  <a:path w="111" h="312">
                    <a:moveTo>
                      <a:pt x="0" y="312"/>
                    </a:moveTo>
                    <a:lnTo>
                      <a:pt x="53" y="0"/>
                    </a:lnTo>
                    <a:lnTo>
                      <a:pt x="111" y="20"/>
                    </a:lnTo>
                    <a:lnTo>
                      <a:pt x="0" y="3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08">
                <a:extLst>
                  <a:ext uri="{FF2B5EF4-FFF2-40B4-BE49-F238E27FC236}">
                    <a16:creationId xmlns:a16="http://schemas.microsoft.com/office/drawing/2014/main" id="{353311A2-F707-20F8-E49C-FC62A341927C}"/>
                  </a:ext>
                </a:extLst>
              </p:cNvPr>
              <p:cNvSpPr>
                <a:spLocks/>
              </p:cNvSpPr>
              <p:nvPr/>
            </p:nvSpPr>
            <p:spPr bwMode="auto">
              <a:xfrm>
                <a:off x="7547551" y="2378832"/>
                <a:ext cx="137365" cy="280337"/>
              </a:xfrm>
              <a:custGeom>
                <a:avLst/>
                <a:gdLst>
                  <a:gd name="T0" fmla="*/ 26 w 99"/>
                  <a:gd name="T1" fmla="*/ 0 h 199"/>
                  <a:gd name="T2" fmla="*/ 12 w 99"/>
                  <a:gd name="T3" fmla="*/ 0 h 199"/>
                  <a:gd name="T4" fmla="*/ 2 w 99"/>
                  <a:gd name="T5" fmla="*/ 0 h 199"/>
                  <a:gd name="T6" fmla="*/ 0 w 99"/>
                  <a:gd name="T7" fmla="*/ 0 h 199"/>
                  <a:gd name="T8" fmla="*/ 0 w 99"/>
                  <a:gd name="T9" fmla="*/ 199 h 199"/>
                  <a:gd name="T10" fmla="*/ 14 w 99"/>
                  <a:gd name="T11" fmla="*/ 199 h 199"/>
                  <a:gd name="T12" fmla="*/ 36 w 99"/>
                  <a:gd name="T13" fmla="*/ 195 h 199"/>
                  <a:gd name="T14" fmla="*/ 58 w 99"/>
                  <a:gd name="T15" fmla="*/ 185 h 199"/>
                  <a:gd name="T16" fmla="*/ 75 w 99"/>
                  <a:gd name="T17" fmla="*/ 170 h 199"/>
                  <a:gd name="T18" fmla="*/ 87 w 99"/>
                  <a:gd name="T19" fmla="*/ 150 h 199"/>
                  <a:gd name="T20" fmla="*/ 96 w 99"/>
                  <a:gd name="T21" fmla="*/ 126 h 199"/>
                  <a:gd name="T22" fmla="*/ 99 w 99"/>
                  <a:gd name="T23" fmla="*/ 100 h 199"/>
                  <a:gd name="T24" fmla="*/ 99 w 99"/>
                  <a:gd name="T25" fmla="*/ 98 h 199"/>
                  <a:gd name="T26" fmla="*/ 94 w 99"/>
                  <a:gd name="T27" fmla="*/ 69 h 199"/>
                  <a:gd name="T28" fmla="*/ 84 w 99"/>
                  <a:gd name="T29" fmla="*/ 44 h 199"/>
                  <a:gd name="T30" fmla="*/ 69 w 99"/>
                  <a:gd name="T31" fmla="*/ 23 h 199"/>
                  <a:gd name="T32" fmla="*/ 51 w 99"/>
                  <a:gd name="T33" fmla="*/ 8 h 199"/>
                  <a:gd name="T34" fmla="*/ 26 w 99"/>
                  <a:gd name="T35"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99">
                    <a:moveTo>
                      <a:pt x="26" y="0"/>
                    </a:moveTo>
                    <a:lnTo>
                      <a:pt x="12" y="0"/>
                    </a:lnTo>
                    <a:lnTo>
                      <a:pt x="2" y="0"/>
                    </a:lnTo>
                    <a:lnTo>
                      <a:pt x="0" y="0"/>
                    </a:lnTo>
                    <a:lnTo>
                      <a:pt x="0" y="199"/>
                    </a:lnTo>
                    <a:lnTo>
                      <a:pt x="14" y="199"/>
                    </a:lnTo>
                    <a:lnTo>
                      <a:pt x="36" y="195"/>
                    </a:lnTo>
                    <a:lnTo>
                      <a:pt x="58" y="185"/>
                    </a:lnTo>
                    <a:lnTo>
                      <a:pt x="75" y="170"/>
                    </a:lnTo>
                    <a:lnTo>
                      <a:pt x="87" y="150"/>
                    </a:lnTo>
                    <a:lnTo>
                      <a:pt x="96" y="126"/>
                    </a:lnTo>
                    <a:lnTo>
                      <a:pt x="99" y="100"/>
                    </a:lnTo>
                    <a:lnTo>
                      <a:pt x="99" y="98"/>
                    </a:lnTo>
                    <a:lnTo>
                      <a:pt x="94" y="69"/>
                    </a:lnTo>
                    <a:lnTo>
                      <a:pt x="84" y="44"/>
                    </a:lnTo>
                    <a:lnTo>
                      <a:pt x="69" y="23"/>
                    </a:lnTo>
                    <a:lnTo>
                      <a:pt x="51" y="8"/>
                    </a:lnTo>
                    <a:lnTo>
                      <a:pt x="26"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09">
                <a:extLst>
                  <a:ext uri="{FF2B5EF4-FFF2-40B4-BE49-F238E27FC236}">
                    <a16:creationId xmlns:a16="http://schemas.microsoft.com/office/drawing/2014/main" id="{3BD560E5-8A94-DB5D-83D6-87B65F2532EC}"/>
                  </a:ext>
                </a:extLst>
              </p:cNvPr>
              <p:cNvSpPr>
                <a:spLocks/>
              </p:cNvSpPr>
              <p:nvPr/>
            </p:nvSpPr>
            <p:spPr bwMode="auto">
              <a:xfrm>
                <a:off x="7407382" y="2378832"/>
                <a:ext cx="140169" cy="280337"/>
              </a:xfrm>
              <a:custGeom>
                <a:avLst/>
                <a:gdLst>
                  <a:gd name="T0" fmla="*/ 70 w 99"/>
                  <a:gd name="T1" fmla="*/ 0 h 199"/>
                  <a:gd name="T2" fmla="*/ 86 w 99"/>
                  <a:gd name="T3" fmla="*/ 0 h 199"/>
                  <a:gd name="T4" fmla="*/ 94 w 99"/>
                  <a:gd name="T5" fmla="*/ 0 h 199"/>
                  <a:gd name="T6" fmla="*/ 99 w 99"/>
                  <a:gd name="T7" fmla="*/ 0 h 199"/>
                  <a:gd name="T8" fmla="*/ 99 w 99"/>
                  <a:gd name="T9" fmla="*/ 199 h 199"/>
                  <a:gd name="T10" fmla="*/ 83 w 99"/>
                  <a:gd name="T11" fmla="*/ 199 h 199"/>
                  <a:gd name="T12" fmla="*/ 60 w 99"/>
                  <a:gd name="T13" fmla="*/ 195 h 199"/>
                  <a:gd name="T14" fmla="*/ 41 w 99"/>
                  <a:gd name="T15" fmla="*/ 185 h 199"/>
                  <a:gd name="T16" fmla="*/ 24 w 99"/>
                  <a:gd name="T17" fmla="*/ 170 h 199"/>
                  <a:gd name="T18" fmla="*/ 11 w 99"/>
                  <a:gd name="T19" fmla="*/ 150 h 199"/>
                  <a:gd name="T20" fmla="*/ 2 w 99"/>
                  <a:gd name="T21" fmla="*/ 126 h 199"/>
                  <a:gd name="T22" fmla="*/ 0 w 99"/>
                  <a:gd name="T23" fmla="*/ 100 h 199"/>
                  <a:gd name="T24" fmla="*/ 0 w 99"/>
                  <a:gd name="T25" fmla="*/ 98 h 199"/>
                  <a:gd name="T26" fmla="*/ 2 w 99"/>
                  <a:gd name="T27" fmla="*/ 69 h 199"/>
                  <a:gd name="T28" fmla="*/ 12 w 99"/>
                  <a:gd name="T29" fmla="*/ 44 h 199"/>
                  <a:gd name="T30" fmla="*/ 28 w 99"/>
                  <a:gd name="T31" fmla="*/ 23 h 199"/>
                  <a:gd name="T32" fmla="*/ 48 w 99"/>
                  <a:gd name="T33" fmla="*/ 8 h 199"/>
                  <a:gd name="T34" fmla="*/ 70 w 99"/>
                  <a:gd name="T35"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99">
                    <a:moveTo>
                      <a:pt x="70" y="0"/>
                    </a:moveTo>
                    <a:lnTo>
                      <a:pt x="86" y="0"/>
                    </a:lnTo>
                    <a:lnTo>
                      <a:pt x="94" y="0"/>
                    </a:lnTo>
                    <a:lnTo>
                      <a:pt x="99" y="0"/>
                    </a:lnTo>
                    <a:lnTo>
                      <a:pt x="99" y="199"/>
                    </a:lnTo>
                    <a:lnTo>
                      <a:pt x="83" y="199"/>
                    </a:lnTo>
                    <a:lnTo>
                      <a:pt x="60" y="195"/>
                    </a:lnTo>
                    <a:lnTo>
                      <a:pt x="41" y="185"/>
                    </a:lnTo>
                    <a:lnTo>
                      <a:pt x="24" y="170"/>
                    </a:lnTo>
                    <a:lnTo>
                      <a:pt x="11" y="150"/>
                    </a:lnTo>
                    <a:lnTo>
                      <a:pt x="2" y="126"/>
                    </a:lnTo>
                    <a:lnTo>
                      <a:pt x="0" y="100"/>
                    </a:lnTo>
                    <a:lnTo>
                      <a:pt x="0" y="98"/>
                    </a:lnTo>
                    <a:lnTo>
                      <a:pt x="2" y="69"/>
                    </a:lnTo>
                    <a:lnTo>
                      <a:pt x="12" y="44"/>
                    </a:lnTo>
                    <a:lnTo>
                      <a:pt x="28" y="23"/>
                    </a:lnTo>
                    <a:lnTo>
                      <a:pt x="48" y="8"/>
                    </a:lnTo>
                    <a:lnTo>
                      <a:pt x="70" y="0"/>
                    </a:lnTo>
                    <a:close/>
                  </a:path>
                </a:pathLst>
              </a:custGeom>
              <a:solidFill>
                <a:srgbClr val="DEC1B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10">
                <a:extLst>
                  <a:ext uri="{FF2B5EF4-FFF2-40B4-BE49-F238E27FC236}">
                    <a16:creationId xmlns:a16="http://schemas.microsoft.com/office/drawing/2014/main" id="{A00399D9-BD30-175D-EA9C-0A267A8F5FF5}"/>
                  </a:ext>
                </a:extLst>
              </p:cNvPr>
              <p:cNvSpPr>
                <a:spLocks/>
              </p:cNvSpPr>
              <p:nvPr/>
            </p:nvSpPr>
            <p:spPr bwMode="auto">
              <a:xfrm>
                <a:off x="7404579" y="2561052"/>
                <a:ext cx="25230" cy="84101"/>
              </a:xfrm>
              <a:custGeom>
                <a:avLst/>
                <a:gdLst>
                  <a:gd name="T0" fmla="*/ 8 w 18"/>
                  <a:gd name="T1" fmla="*/ 59 h 59"/>
                  <a:gd name="T2" fmla="*/ 5 w 18"/>
                  <a:gd name="T3" fmla="*/ 59 h 59"/>
                  <a:gd name="T4" fmla="*/ 3 w 18"/>
                  <a:gd name="T5" fmla="*/ 57 h 59"/>
                  <a:gd name="T6" fmla="*/ 0 w 18"/>
                  <a:gd name="T7" fmla="*/ 54 h 59"/>
                  <a:gd name="T8" fmla="*/ 0 w 18"/>
                  <a:gd name="T9" fmla="*/ 50 h 59"/>
                  <a:gd name="T10" fmla="*/ 0 w 18"/>
                  <a:gd name="T11" fmla="*/ 10 h 59"/>
                  <a:gd name="T12" fmla="*/ 0 w 18"/>
                  <a:gd name="T13" fmla="*/ 6 h 59"/>
                  <a:gd name="T14" fmla="*/ 3 w 18"/>
                  <a:gd name="T15" fmla="*/ 3 h 59"/>
                  <a:gd name="T16" fmla="*/ 5 w 18"/>
                  <a:gd name="T17" fmla="*/ 1 h 59"/>
                  <a:gd name="T18" fmla="*/ 8 w 18"/>
                  <a:gd name="T19" fmla="*/ 0 h 59"/>
                  <a:gd name="T20" fmla="*/ 13 w 18"/>
                  <a:gd name="T21" fmla="*/ 1 h 59"/>
                  <a:gd name="T22" fmla="*/ 15 w 18"/>
                  <a:gd name="T23" fmla="*/ 3 h 59"/>
                  <a:gd name="T24" fmla="*/ 18 w 18"/>
                  <a:gd name="T25" fmla="*/ 6 h 59"/>
                  <a:gd name="T26" fmla="*/ 18 w 18"/>
                  <a:gd name="T27" fmla="*/ 10 h 59"/>
                  <a:gd name="T28" fmla="*/ 18 w 18"/>
                  <a:gd name="T29" fmla="*/ 50 h 59"/>
                  <a:gd name="T30" fmla="*/ 18 w 18"/>
                  <a:gd name="T31" fmla="*/ 54 h 59"/>
                  <a:gd name="T32" fmla="*/ 15 w 18"/>
                  <a:gd name="T33" fmla="*/ 57 h 59"/>
                  <a:gd name="T34" fmla="*/ 13 w 18"/>
                  <a:gd name="T35" fmla="*/ 59 h 59"/>
                  <a:gd name="T36" fmla="*/ 8 w 18"/>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9">
                    <a:moveTo>
                      <a:pt x="8" y="59"/>
                    </a:moveTo>
                    <a:lnTo>
                      <a:pt x="5" y="59"/>
                    </a:lnTo>
                    <a:lnTo>
                      <a:pt x="3" y="57"/>
                    </a:lnTo>
                    <a:lnTo>
                      <a:pt x="0" y="54"/>
                    </a:lnTo>
                    <a:lnTo>
                      <a:pt x="0" y="50"/>
                    </a:lnTo>
                    <a:lnTo>
                      <a:pt x="0" y="10"/>
                    </a:lnTo>
                    <a:lnTo>
                      <a:pt x="0" y="6"/>
                    </a:lnTo>
                    <a:lnTo>
                      <a:pt x="3" y="3"/>
                    </a:lnTo>
                    <a:lnTo>
                      <a:pt x="5" y="1"/>
                    </a:lnTo>
                    <a:lnTo>
                      <a:pt x="8" y="0"/>
                    </a:lnTo>
                    <a:lnTo>
                      <a:pt x="13" y="1"/>
                    </a:lnTo>
                    <a:lnTo>
                      <a:pt x="15" y="3"/>
                    </a:lnTo>
                    <a:lnTo>
                      <a:pt x="18" y="6"/>
                    </a:lnTo>
                    <a:lnTo>
                      <a:pt x="18" y="10"/>
                    </a:lnTo>
                    <a:lnTo>
                      <a:pt x="18" y="50"/>
                    </a:lnTo>
                    <a:lnTo>
                      <a:pt x="18" y="54"/>
                    </a:lnTo>
                    <a:lnTo>
                      <a:pt x="15" y="57"/>
                    </a:lnTo>
                    <a:lnTo>
                      <a:pt x="13" y="59"/>
                    </a:lnTo>
                    <a:lnTo>
                      <a:pt x="8" y="59"/>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11">
                <a:extLst>
                  <a:ext uri="{FF2B5EF4-FFF2-40B4-BE49-F238E27FC236}">
                    <a16:creationId xmlns:a16="http://schemas.microsoft.com/office/drawing/2014/main" id="{AA7A58A5-AE80-AD45-5945-9497E942E1FD}"/>
                  </a:ext>
                </a:extLst>
              </p:cNvPr>
              <p:cNvSpPr>
                <a:spLocks/>
              </p:cNvSpPr>
              <p:nvPr/>
            </p:nvSpPr>
            <p:spPr bwMode="auto">
              <a:xfrm>
                <a:off x="7662490" y="2561052"/>
                <a:ext cx="28034" cy="84101"/>
              </a:xfrm>
              <a:custGeom>
                <a:avLst/>
                <a:gdLst>
                  <a:gd name="T0" fmla="*/ 10 w 19"/>
                  <a:gd name="T1" fmla="*/ 59 h 59"/>
                  <a:gd name="T2" fmla="*/ 5 w 19"/>
                  <a:gd name="T3" fmla="*/ 59 h 59"/>
                  <a:gd name="T4" fmla="*/ 2 w 19"/>
                  <a:gd name="T5" fmla="*/ 57 h 59"/>
                  <a:gd name="T6" fmla="*/ 1 w 19"/>
                  <a:gd name="T7" fmla="*/ 54 h 59"/>
                  <a:gd name="T8" fmla="*/ 0 w 19"/>
                  <a:gd name="T9" fmla="*/ 50 h 59"/>
                  <a:gd name="T10" fmla="*/ 0 w 19"/>
                  <a:gd name="T11" fmla="*/ 10 h 59"/>
                  <a:gd name="T12" fmla="*/ 1 w 19"/>
                  <a:gd name="T13" fmla="*/ 6 h 59"/>
                  <a:gd name="T14" fmla="*/ 2 w 19"/>
                  <a:gd name="T15" fmla="*/ 3 h 59"/>
                  <a:gd name="T16" fmla="*/ 5 w 19"/>
                  <a:gd name="T17" fmla="*/ 1 h 59"/>
                  <a:gd name="T18" fmla="*/ 10 w 19"/>
                  <a:gd name="T19" fmla="*/ 0 h 59"/>
                  <a:gd name="T20" fmla="*/ 14 w 19"/>
                  <a:gd name="T21" fmla="*/ 1 h 59"/>
                  <a:gd name="T22" fmla="*/ 17 w 19"/>
                  <a:gd name="T23" fmla="*/ 3 h 59"/>
                  <a:gd name="T24" fmla="*/ 18 w 19"/>
                  <a:gd name="T25" fmla="*/ 6 h 59"/>
                  <a:gd name="T26" fmla="*/ 19 w 19"/>
                  <a:gd name="T27" fmla="*/ 10 h 59"/>
                  <a:gd name="T28" fmla="*/ 19 w 19"/>
                  <a:gd name="T29" fmla="*/ 50 h 59"/>
                  <a:gd name="T30" fmla="*/ 18 w 19"/>
                  <a:gd name="T31" fmla="*/ 54 h 59"/>
                  <a:gd name="T32" fmla="*/ 17 w 19"/>
                  <a:gd name="T33" fmla="*/ 57 h 59"/>
                  <a:gd name="T34" fmla="*/ 14 w 19"/>
                  <a:gd name="T35" fmla="*/ 59 h 59"/>
                  <a:gd name="T36" fmla="*/ 10 w 19"/>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9">
                    <a:moveTo>
                      <a:pt x="10" y="59"/>
                    </a:moveTo>
                    <a:lnTo>
                      <a:pt x="5" y="59"/>
                    </a:lnTo>
                    <a:lnTo>
                      <a:pt x="2" y="57"/>
                    </a:lnTo>
                    <a:lnTo>
                      <a:pt x="1" y="54"/>
                    </a:lnTo>
                    <a:lnTo>
                      <a:pt x="0" y="50"/>
                    </a:lnTo>
                    <a:lnTo>
                      <a:pt x="0" y="10"/>
                    </a:lnTo>
                    <a:lnTo>
                      <a:pt x="1" y="6"/>
                    </a:lnTo>
                    <a:lnTo>
                      <a:pt x="2" y="3"/>
                    </a:lnTo>
                    <a:lnTo>
                      <a:pt x="5" y="1"/>
                    </a:lnTo>
                    <a:lnTo>
                      <a:pt x="10" y="0"/>
                    </a:lnTo>
                    <a:lnTo>
                      <a:pt x="14" y="1"/>
                    </a:lnTo>
                    <a:lnTo>
                      <a:pt x="17" y="3"/>
                    </a:lnTo>
                    <a:lnTo>
                      <a:pt x="18" y="6"/>
                    </a:lnTo>
                    <a:lnTo>
                      <a:pt x="19" y="10"/>
                    </a:lnTo>
                    <a:lnTo>
                      <a:pt x="19" y="50"/>
                    </a:lnTo>
                    <a:lnTo>
                      <a:pt x="18" y="54"/>
                    </a:lnTo>
                    <a:lnTo>
                      <a:pt x="17" y="57"/>
                    </a:lnTo>
                    <a:lnTo>
                      <a:pt x="14" y="59"/>
                    </a:lnTo>
                    <a:lnTo>
                      <a:pt x="10" y="59"/>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12">
                <a:extLst>
                  <a:ext uri="{FF2B5EF4-FFF2-40B4-BE49-F238E27FC236}">
                    <a16:creationId xmlns:a16="http://schemas.microsoft.com/office/drawing/2014/main" id="{ABBCF3A1-D4B0-46F1-01E3-F694038B10CB}"/>
                  </a:ext>
                </a:extLst>
              </p:cNvPr>
              <p:cNvSpPr>
                <a:spLocks/>
              </p:cNvSpPr>
              <p:nvPr/>
            </p:nvSpPr>
            <p:spPr bwMode="auto">
              <a:xfrm>
                <a:off x="7421399" y="2434900"/>
                <a:ext cx="249500" cy="336405"/>
              </a:xfrm>
              <a:custGeom>
                <a:avLst/>
                <a:gdLst>
                  <a:gd name="T0" fmla="*/ 117 w 176"/>
                  <a:gd name="T1" fmla="*/ 0 h 240"/>
                  <a:gd name="T2" fmla="*/ 59 w 176"/>
                  <a:gd name="T3" fmla="*/ 0 h 240"/>
                  <a:gd name="T4" fmla="*/ 42 w 176"/>
                  <a:gd name="T5" fmla="*/ 2 h 240"/>
                  <a:gd name="T6" fmla="*/ 26 w 176"/>
                  <a:gd name="T7" fmla="*/ 12 h 240"/>
                  <a:gd name="T8" fmla="*/ 14 w 176"/>
                  <a:gd name="T9" fmla="*/ 26 h 240"/>
                  <a:gd name="T10" fmla="*/ 5 w 176"/>
                  <a:gd name="T11" fmla="*/ 43 h 240"/>
                  <a:gd name="T12" fmla="*/ 0 w 176"/>
                  <a:gd name="T13" fmla="*/ 65 h 240"/>
                  <a:gd name="T14" fmla="*/ 0 w 176"/>
                  <a:gd name="T15" fmla="*/ 164 h 240"/>
                  <a:gd name="T16" fmla="*/ 2 w 176"/>
                  <a:gd name="T17" fmla="*/ 178 h 240"/>
                  <a:gd name="T18" fmla="*/ 11 w 176"/>
                  <a:gd name="T19" fmla="*/ 189 h 240"/>
                  <a:gd name="T20" fmla="*/ 21 w 176"/>
                  <a:gd name="T21" fmla="*/ 200 h 240"/>
                  <a:gd name="T22" fmla="*/ 32 w 176"/>
                  <a:gd name="T23" fmla="*/ 210 h 240"/>
                  <a:gd name="T24" fmla="*/ 50 w 176"/>
                  <a:gd name="T25" fmla="*/ 227 h 240"/>
                  <a:gd name="T26" fmla="*/ 69 w 176"/>
                  <a:gd name="T27" fmla="*/ 237 h 240"/>
                  <a:gd name="T28" fmla="*/ 86 w 176"/>
                  <a:gd name="T29" fmla="*/ 240 h 240"/>
                  <a:gd name="T30" fmla="*/ 90 w 176"/>
                  <a:gd name="T31" fmla="*/ 240 h 240"/>
                  <a:gd name="T32" fmla="*/ 108 w 176"/>
                  <a:gd name="T33" fmla="*/ 237 h 240"/>
                  <a:gd name="T34" fmla="*/ 127 w 176"/>
                  <a:gd name="T35" fmla="*/ 227 h 240"/>
                  <a:gd name="T36" fmla="*/ 145 w 176"/>
                  <a:gd name="T37" fmla="*/ 210 h 240"/>
                  <a:gd name="T38" fmla="*/ 156 w 176"/>
                  <a:gd name="T39" fmla="*/ 200 h 240"/>
                  <a:gd name="T40" fmla="*/ 166 w 176"/>
                  <a:gd name="T41" fmla="*/ 189 h 240"/>
                  <a:gd name="T42" fmla="*/ 173 w 176"/>
                  <a:gd name="T43" fmla="*/ 178 h 240"/>
                  <a:gd name="T44" fmla="*/ 176 w 176"/>
                  <a:gd name="T45" fmla="*/ 164 h 240"/>
                  <a:gd name="T46" fmla="*/ 176 w 176"/>
                  <a:gd name="T47" fmla="*/ 65 h 240"/>
                  <a:gd name="T48" fmla="*/ 172 w 176"/>
                  <a:gd name="T49" fmla="*/ 43 h 240"/>
                  <a:gd name="T50" fmla="*/ 162 w 176"/>
                  <a:gd name="T51" fmla="*/ 26 h 240"/>
                  <a:gd name="T52" fmla="*/ 149 w 176"/>
                  <a:gd name="T53" fmla="*/ 12 h 240"/>
                  <a:gd name="T54" fmla="*/ 135 w 176"/>
                  <a:gd name="T55" fmla="*/ 2 h 240"/>
                  <a:gd name="T56" fmla="*/ 117 w 176"/>
                  <a:gd name="T5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240">
                    <a:moveTo>
                      <a:pt x="117" y="0"/>
                    </a:moveTo>
                    <a:lnTo>
                      <a:pt x="59" y="0"/>
                    </a:lnTo>
                    <a:lnTo>
                      <a:pt x="42" y="2"/>
                    </a:lnTo>
                    <a:lnTo>
                      <a:pt x="26" y="12"/>
                    </a:lnTo>
                    <a:lnTo>
                      <a:pt x="14" y="26"/>
                    </a:lnTo>
                    <a:lnTo>
                      <a:pt x="5" y="43"/>
                    </a:lnTo>
                    <a:lnTo>
                      <a:pt x="0" y="65"/>
                    </a:lnTo>
                    <a:lnTo>
                      <a:pt x="0" y="164"/>
                    </a:lnTo>
                    <a:lnTo>
                      <a:pt x="2" y="178"/>
                    </a:lnTo>
                    <a:lnTo>
                      <a:pt x="11" y="189"/>
                    </a:lnTo>
                    <a:lnTo>
                      <a:pt x="21" y="200"/>
                    </a:lnTo>
                    <a:lnTo>
                      <a:pt x="32" y="210"/>
                    </a:lnTo>
                    <a:lnTo>
                      <a:pt x="50" y="227"/>
                    </a:lnTo>
                    <a:lnTo>
                      <a:pt x="69" y="237"/>
                    </a:lnTo>
                    <a:lnTo>
                      <a:pt x="86" y="240"/>
                    </a:lnTo>
                    <a:lnTo>
                      <a:pt x="90" y="240"/>
                    </a:lnTo>
                    <a:lnTo>
                      <a:pt x="108" y="237"/>
                    </a:lnTo>
                    <a:lnTo>
                      <a:pt x="127" y="227"/>
                    </a:lnTo>
                    <a:lnTo>
                      <a:pt x="145" y="210"/>
                    </a:lnTo>
                    <a:lnTo>
                      <a:pt x="156" y="200"/>
                    </a:lnTo>
                    <a:lnTo>
                      <a:pt x="166" y="189"/>
                    </a:lnTo>
                    <a:lnTo>
                      <a:pt x="173" y="178"/>
                    </a:lnTo>
                    <a:lnTo>
                      <a:pt x="176" y="164"/>
                    </a:lnTo>
                    <a:lnTo>
                      <a:pt x="176" y="65"/>
                    </a:lnTo>
                    <a:lnTo>
                      <a:pt x="172" y="43"/>
                    </a:lnTo>
                    <a:lnTo>
                      <a:pt x="162" y="26"/>
                    </a:lnTo>
                    <a:lnTo>
                      <a:pt x="149" y="12"/>
                    </a:lnTo>
                    <a:lnTo>
                      <a:pt x="135" y="2"/>
                    </a:lnTo>
                    <a:lnTo>
                      <a:pt x="117"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13">
                <a:extLst>
                  <a:ext uri="{FF2B5EF4-FFF2-40B4-BE49-F238E27FC236}">
                    <a16:creationId xmlns:a16="http://schemas.microsoft.com/office/drawing/2014/main" id="{BADD1632-A1EF-8494-A656-F98E90695CB5}"/>
                  </a:ext>
                </a:extLst>
              </p:cNvPr>
              <p:cNvSpPr>
                <a:spLocks/>
              </p:cNvSpPr>
              <p:nvPr/>
            </p:nvSpPr>
            <p:spPr bwMode="auto">
              <a:xfrm>
                <a:off x="7547551" y="2434900"/>
                <a:ext cx="123349" cy="336405"/>
              </a:xfrm>
              <a:custGeom>
                <a:avLst/>
                <a:gdLst>
                  <a:gd name="T0" fmla="*/ 28 w 87"/>
                  <a:gd name="T1" fmla="*/ 0 h 240"/>
                  <a:gd name="T2" fmla="*/ 0 w 87"/>
                  <a:gd name="T3" fmla="*/ 0 h 240"/>
                  <a:gd name="T4" fmla="*/ 0 w 87"/>
                  <a:gd name="T5" fmla="*/ 240 h 240"/>
                  <a:gd name="T6" fmla="*/ 1 w 87"/>
                  <a:gd name="T7" fmla="*/ 240 h 240"/>
                  <a:gd name="T8" fmla="*/ 19 w 87"/>
                  <a:gd name="T9" fmla="*/ 237 h 240"/>
                  <a:gd name="T10" fmla="*/ 38 w 87"/>
                  <a:gd name="T11" fmla="*/ 227 h 240"/>
                  <a:gd name="T12" fmla="*/ 56 w 87"/>
                  <a:gd name="T13" fmla="*/ 210 h 240"/>
                  <a:gd name="T14" fmla="*/ 67 w 87"/>
                  <a:gd name="T15" fmla="*/ 200 h 240"/>
                  <a:gd name="T16" fmla="*/ 77 w 87"/>
                  <a:gd name="T17" fmla="*/ 189 h 240"/>
                  <a:gd name="T18" fmla="*/ 84 w 87"/>
                  <a:gd name="T19" fmla="*/ 178 h 240"/>
                  <a:gd name="T20" fmla="*/ 87 w 87"/>
                  <a:gd name="T21" fmla="*/ 164 h 240"/>
                  <a:gd name="T22" fmla="*/ 87 w 87"/>
                  <a:gd name="T23" fmla="*/ 65 h 240"/>
                  <a:gd name="T24" fmla="*/ 83 w 87"/>
                  <a:gd name="T25" fmla="*/ 43 h 240"/>
                  <a:gd name="T26" fmla="*/ 73 w 87"/>
                  <a:gd name="T27" fmla="*/ 26 h 240"/>
                  <a:gd name="T28" fmla="*/ 60 w 87"/>
                  <a:gd name="T29" fmla="*/ 12 h 240"/>
                  <a:gd name="T30" fmla="*/ 46 w 87"/>
                  <a:gd name="T31" fmla="*/ 2 h 240"/>
                  <a:gd name="T32" fmla="*/ 28 w 87"/>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240">
                    <a:moveTo>
                      <a:pt x="28" y="0"/>
                    </a:moveTo>
                    <a:lnTo>
                      <a:pt x="0" y="0"/>
                    </a:lnTo>
                    <a:lnTo>
                      <a:pt x="0" y="240"/>
                    </a:lnTo>
                    <a:lnTo>
                      <a:pt x="1" y="240"/>
                    </a:lnTo>
                    <a:lnTo>
                      <a:pt x="19" y="237"/>
                    </a:lnTo>
                    <a:lnTo>
                      <a:pt x="38" y="227"/>
                    </a:lnTo>
                    <a:lnTo>
                      <a:pt x="56" y="210"/>
                    </a:lnTo>
                    <a:lnTo>
                      <a:pt x="67" y="200"/>
                    </a:lnTo>
                    <a:lnTo>
                      <a:pt x="77" y="189"/>
                    </a:lnTo>
                    <a:lnTo>
                      <a:pt x="84" y="178"/>
                    </a:lnTo>
                    <a:lnTo>
                      <a:pt x="87" y="164"/>
                    </a:lnTo>
                    <a:lnTo>
                      <a:pt x="87" y="65"/>
                    </a:lnTo>
                    <a:lnTo>
                      <a:pt x="83" y="43"/>
                    </a:lnTo>
                    <a:lnTo>
                      <a:pt x="73" y="26"/>
                    </a:lnTo>
                    <a:lnTo>
                      <a:pt x="60" y="12"/>
                    </a:lnTo>
                    <a:lnTo>
                      <a:pt x="46" y="2"/>
                    </a:lnTo>
                    <a:lnTo>
                      <a:pt x="2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14">
                <a:extLst>
                  <a:ext uri="{FF2B5EF4-FFF2-40B4-BE49-F238E27FC236}">
                    <a16:creationId xmlns:a16="http://schemas.microsoft.com/office/drawing/2014/main" id="{8F13B423-B0E2-224C-6CB5-E4055165F766}"/>
                  </a:ext>
                </a:extLst>
              </p:cNvPr>
              <p:cNvSpPr>
                <a:spLocks/>
              </p:cNvSpPr>
              <p:nvPr/>
            </p:nvSpPr>
            <p:spPr bwMode="auto">
              <a:xfrm>
                <a:off x="7418596" y="2558248"/>
                <a:ext cx="128955" cy="238287"/>
              </a:xfrm>
              <a:custGeom>
                <a:avLst/>
                <a:gdLst>
                  <a:gd name="T0" fmla="*/ 82 w 92"/>
                  <a:gd name="T1" fmla="*/ 96 h 169"/>
                  <a:gd name="T2" fmla="*/ 92 w 92"/>
                  <a:gd name="T3" fmla="*/ 96 h 169"/>
                  <a:gd name="T4" fmla="*/ 92 w 92"/>
                  <a:gd name="T5" fmla="*/ 80 h 169"/>
                  <a:gd name="T6" fmla="*/ 82 w 92"/>
                  <a:gd name="T7" fmla="*/ 80 h 169"/>
                  <a:gd name="T8" fmla="*/ 65 w 92"/>
                  <a:gd name="T9" fmla="*/ 84 h 169"/>
                  <a:gd name="T10" fmla="*/ 52 w 92"/>
                  <a:gd name="T11" fmla="*/ 94 h 169"/>
                  <a:gd name="T12" fmla="*/ 42 w 92"/>
                  <a:gd name="T13" fmla="*/ 87 h 169"/>
                  <a:gd name="T14" fmla="*/ 32 w 92"/>
                  <a:gd name="T15" fmla="*/ 77 h 169"/>
                  <a:gd name="T16" fmla="*/ 21 w 92"/>
                  <a:gd name="T17" fmla="*/ 68 h 169"/>
                  <a:gd name="T18" fmla="*/ 11 w 92"/>
                  <a:gd name="T19" fmla="*/ 56 h 169"/>
                  <a:gd name="T20" fmla="*/ 3 w 92"/>
                  <a:gd name="T21" fmla="*/ 45 h 169"/>
                  <a:gd name="T22" fmla="*/ 3 w 92"/>
                  <a:gd name="T23" fmla="*/ 36 h 169"/>
                  <a:gd name="T24" fmla="*/ 3 w 92"/>
                  <a:gd name="T25" fmla="*/ 29 h 169"/>
                  <a:gd name="T26" fmla="*/ 3 w 92"/>
                  <a:gd name="T27" fmla="*/ 21 h 169"/>
                  <a:gd name="T28" fmla="*/ 3 w 92"/>
                  <a:gd name="T29" fmla="*/ 18 h 169"/>
                  <a:gd name="T30" fmla="*/ 1 w 92"/>
                  <a:gd name="T31" fmla="*/ 15 h 169"/>
                  <a:gd name="T32" fmla="*/ 1 w 92"/>
                  <a:gd name="T33" fmla="*/ 11 h 169"/>
                  <a:gd name="T34" fmla="*/ 0 w 92"/>
                  <a:gd name="T35" fmla="*/ 7 h 169"/>
                  <a:gd name="T36" fmla="*/ 0 w 92"/>
                  <a:gd name="T37" fmla="*/ 4 h 169"/>
                  <a:gd name="T38" fmla="*/ 0 w 92"/>
                  <a:gd name="T39" fmla="*/ 1 h 169"/>
                  <a:gd name="T40" fmla="*/ 0 w 92"/>
                  <a:gd name="T41" fmla="*/ 0 h 169"/>
                  <a:gd name="T42" fmla="*/ 0 w 92"/>
                  <a:gd name="T43" fmla="*/ 90 h 169"/>
                  <a:gd name="T44" fmla="*/ 3 w 92"/>
                  <a:gd name="T45" fmla="*/ 104 h 169"/>
                  <a:gd name="T46" fmla="*/ 10 w 92"/>
                  <a:gd name="T47" fmla="*/ 117 h 169"/>
                  <a:gd name="T48" fmla="*/ 21 w 92"/>
                  <a:gd name="T49" fmla="*/ 128 h 169"/>
                  <a:gd name="T50" fmla="*/ 32 w 92"/>
                  <a:gd name="T51" fmla="*/ 138 h 169"/>
                  <a:gd name="T52" fmla="*/ 51 w 92"/>
                  <a:gd name="T53" fmla="*/ 155 h 169"/>
                  <a:gd name="T54" fmla="*/ 70 w 92"/>
                  <a:gd name="T55" fmla="*/ 166 h 169"/>
                  <a:gd name="T56" fmla="*/ 89 w 92"/>
                  <a:gd name="T57" fmla="*/ 169 h 169"/>
                  <a:gd name="T58" fmla="*/ 92 w 92"/>
                  <a:gd name="T59" fmla="*/ 169 h 169"/>
                  <a:gd name="T60" fmla="*/ 92 w 92"/>
                  <a:gd name="T61" fmla="*/ 140 h 169"/>
                  <a:gd name="T62" fmla="*/ 89 w 92"/>
                  <a:gd name="T63" fmla="*/ 140 h 169"/>
                  <a:gd name="T64" fmla="*/ 72 w 92"/>
                  <a:gd name="T65" fmla="*/ 135 h 169"/>
                  <a:gd name="T66" fmla="*/ 56 w 92"/>
                  <a:gd name="T67" fmla="*/ 128 h 169"/>
                  <a:gd name="T68" fmla="*/ 56 w 92"/>
                  <a:gd name="T69" fmla="*/ 121 h 169"/>
                  <a:gd name="T70" fmla="*/ 59 w 92"/>
                  <a:gd name="T71" fmla="*/ 109 h 169"/>
                  <a:gd name="T72" fmla="*/ 69 w 92"/>
                  <a:gd name="T73" fmla="*/ 99 h 169"/>
                  <a:gd name="T74" fmla="*/ 82 w 92"/>
                  <a:gd name="T75" fmla="*/ 9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 h="169">
                    <a:moveTo>
                      <a:pt x="82" y="96"/>
                    </a:moveTo>
                    <a:lnTo>
                      <a:pt x="92" y="96"/>
                    </a:lnTo>
                    <a:lnTo>
                      <a:pt x="92" y="80"/>
                    </a:lnTo>
                    <a:lnTo>
                      <a:pt x="82" y="80"/>
                    </a:lnTo>
                    <a:lnTo>
                      <a:pt x="65" y="84"/>
                    </a:lnTo>
                    <a:lnTo>
                      <a:pt x="52" y="94"/>
                    </a:lnTo>
                    <a:lnTo>
                      <a:pt x="42" y="87"/>
                    </a:lnTo>
                    <a:lnTo>
                      <a:pt x="32" y="77"/>
                    </a:lnTo>
                    <a:lnTo>
                      <a:pt x="21" y="68"/>
                    </a:lnTo>
                    <a:lnTo>
                      <a:pt x="11" y="56"/>
                    </a:lnTo>
                    <a:lnTo>
                      <a:pt x="3" y="45"/>
                    </a:lnTo>
                    <a:lnTo>
                      <a:pt x="3" y="36"/>
                    </a:lnTo>
                    <a:lnTo>
                      <a:pt x="3" y="29"/>
                    </a:lnTo>
                    <a:lnTo>
                      <a:pt x="3" y="21"/>
                    </a:lnTo>
                    <a:lnTo>
                      <a:pt x="3" y="18"/>
                    </a:lnTo>
                    <a:lnTo>
                      <a:pt x="1" y="15"/>
                    </a:lnTo>
                    <a:lnTo>
                      <a:pt x="1" y="11"/>
                    </a:lnTo>
                    <a:lnTo>
                      <a:pt x="0" y="7"/>
                    </a:lnTo>
                    <a:lnTo>
                      <a:pt x="0" y="4"/>
                    </a:lnTo>
                    <a:lnTo>
                      <a:pt x="0" y="1"/>
                    </a:lnTo>
                    <a:lnTo>
                      <a:pt x="0" y="0"/>
                    </a:lnTo>
                    <a:lnTo>
                      <a:pt x="0" y="90"/>
                    </a:lnTo>
                    <a:lnTo>
                      <a:pt x="3" y="104"/>
                    </a:lnTo>
                    <a:lnTo>
                      <a:pt x="10" y="117"/>
                    </a:lnTo>
                    <a:lnTo>
                      <a:pt x="21" y="128"/>
                    </a:lnTo>
                    <a:lnTo>
                      <a:pt x="32" y="138"/>
                    </a:lnTo>
                    <a:lnTo>
                      <a:pt x="51" y="155"/>
                    </a:lnTo>
                    <a:lnTo>
                      <a:pt x="70" y="166"/>
                    </a:lnTo>
                    <a:lnTo>
                      <a:pt x="89" y="169"/>
                    </a:lnTo>
                    <a:lnTo>
                      <a:pt x="92" y="169"/>
                    </a:lnTo>
                    <a:lnTo>
                      <a:pt x="92" y="140"/>
                    </a:lnTo>
                    <a:lnTo>
                      <a:pt x="89" y="140"/>
                    </a:lnTo>
                    <a:lnTo>
                      <a:pt x="72" y="135"/>
                    </a:lnTo>
                    <a:lnTo>
                      <a:pt x="56" y="128"/>
                    </a:lnTo>
                    <a:lnTo>
                      <a:pt x="56" y="121"/>
                    </a:lnTo>
                    <a:lnTo>
                      <a:pt x="59" y="109"/>
                    </a:lnTo>
                    <a:lnTo>
                      <a:pt x="69" y="99"/>
                    </a:lnTo>
                    <a:lnTo>
                      <a:pt x="82" y="9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15">
                <a:extLst>
                  <a:ext uri="{FF2B5EF4-FFF2-40B4-BE49-F238E27FC236}">
                    <a16:creationId xmlns:a16="http://schemas.microsoft.com/office/drawing/2014/main" id="{02CE6340-131C-33B4-E543-F65526773C33}"/>
                  </a:ext>
                </a:extLst>
              </p:cNvPr>
              <p:cNvSpPr>
                <a:spLocks/>
              </p:cNvSpPr>
              <p:nvPr/>
            </p:nvSpPr>
            <p:spPr bwMode="auto">
              <a:xfrm>
                <a:off x="7547551" y="2558248"/>
                <a:ext cx="128955" cy="238287"/>
              </a:xfrm>
              <a:custGeom>
                <a:avLst/>
                <a:gdLst>
                  <a:gd name="T0" fmla="*/ 8 w 92"/>
                  <a:gd name="T1" fmla="*/ 96 h 169"/>
                  <a:gd name="T2" fmla="*/ 0 w 92"/>
                  <a:gd name="T3" fmla="*/ 96 h 169"/>
                  <a:gd name="T4" fmla="*/ 0 w 92"/>
                  <a:gd name="T5" fmla="*/ 80 h 169"/>
                  <a:gd name="T6" fmla="*/ 8 w 92"/>
                  <a:gd name="T7" fmla="*/ 80 h 169"/>
                  <a:gd name="T8" fmla="*/ 25 w 92"/>
                  <a:gd name="T9" fmla="*/ 84 h 169"/>
                  <a:gd name="T10" fmla="*/ 38 w 92"/>
                  <a:gd name="T11" fmla="*/ 94 h 169"/>
                  <a:gd name="T12" fmla="*/ 48 w 92"/>
                  <a:gd name="T13" fmla="*/ 87 h 169"/>
                  <a:gd name="T14" fmla="*/ 58 w 92"/>
                  <a:gd name="T15" fmla="*/ 77 h 169"/>
                  <a:gd name="T16" fmla="*/ 69 w 92"/>
                  <a:gd name="T17" fmla="*/ 68 h 169"/>
                  <a:gd name="T18" fmla="*/ 79 w 92"/>
                  <a:gd name="T19" fmla="*/ 56 h 169"/>
                  <a:gd name="T20" fmla="*/ 87 w 92"/>
                  <a:gd name="T21" fmla="*/ 45 h 169"/>
                  <a:gd name="T22" fmla="*/ 87 w 92"/>
                  <a:gd name="T23" fmla="*/ 36 h 169"/>
                  <a:gd name="T24" fmla="*/ 87 w 92"/>
                  <a:gd name="T25" fmla="*/ 29 h 169"/>
                  <a:gd name="T26" fmla="*/ 87 w 92"/>
                  <a:gd name="T27" fmla="*/ 21 h 169"/>
                  <a:gd name="T28" fmla="*/ 87 w 92"/>
                  <a:gd name="T29" fmla="*/ 18 h 169"/>
                  <a:gd name="T30" fmla="*/ 89 w 92"/>
                  <a:gd name="T31" fmla="*/ 15 h 169"/>
                  <a:gd name="T32" fmla="*/ 89 w 92"/>
                  <a:gd name="T33" fmla="*/ 11 h 169"/>
                  <a:gd name="T34" fmla="*/ 90 w 92"/>
                  <a:gd name="T35" fmla="*/ 7 h 169"/>
                  <a:gd name="T36" fmla="*/ 90 w 92"/>
                  <a:gd name="T37" fmla="*/ 4 h 169"/>
                  <a:gd name="T38" fmla="*/ 92 w 92"/>
                  <a:gd name="T39" fmla="*/ 1 h 169"/>
                  <a:gd name="T40" fmla="*/ 92 w 92"/>
                  <a:gd name="T41" fmla="*/ 0 h 169"/>
                  <a:gd name="T42" fmla="*/ 92 w 92"/>
                  <a:gd name="T43" fmla="*/ 90 h 169"/>
                  <a:gd name="T44" fmla="*/ 87 w 92"/>
                  <a:gd name="T45" fmla="*/ 104 h 169"/>
                  <a:gd name="T46" fmla="*/ 80 w 92"/>
                  <a:gd name="T47" fmla="*/ 117 h 169"/>
                  <a:gd name="T48" fmla="*/ 69 w 92"/>
                  <a:gd name="T49" fmla="*/ 128 h 169"/>
                  <a:gd name="T50" fmla="*/ 58 w 92"/>
                  <a:gd name="T51" fmla="*/ 138 h 169"/>
                  <a:gd name="T52" fmla="*/ 39 w 92"/>
                  <a:gd name="T53" fmla="*/ 155 h 169"/>
                  <a:gd name="T54" fmla="*/ 19 w 92"/>
                  <a:gd name="T55" fmla="*/ 166 h 169"/>
                  <a:gd name="T56" fmla="*/ 1 w 92"/>
                  <a:gd name="T57" fmla="*/ 169 h 169"/>
                  <a:gd name="T58" fmla="*/ 0 w 92"/>
                  <a:gd name="T59" fmla="*/ 169 h 169"/>
                  <a:gd name="T60" fmla="*/ 0 w 92"/>
                  <a:gd name="T61" fmla="*/ 140 h 169"/>
                  <a:gd name="T62" fmla="*/ 1 w 92"/>
                  <a:gd name="T63" fmla="*/ 140 h 169"/>
                  <a:gd name="T64" fmla="*/ 18 w 92"/>
                  <a:gd name="T65" fmla="*/ 135 h 169"/>
                  <a:gd name="T66" fmla="*/ 34 w 92"/>
                  <a:gd name="T67" fmla="*/ 128 h 169"/>
                  <a:gd name="T68" fmla="*/ 34 w 92"/>
                  <a:gd name="T69" fmla="*/ 121 h 169"/>
                  <a:gd name="T70" fmla="*/ 31 w 92"/>
                  <a:gd name="T71" fmla="*/ 109 h 169"/>
                  <a:gd name="T72" fmla="*/ 21 w 92"/>
                  <a:gd name="T73" fmla="*/ 99 h 169"/>
                  <a:gd name="T74" fmla="*/ 8 w 92"/>
                  <a:gd name="T75" fmla="*/ 9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 h="169">
                    <a:moveTo>
                      <a:pt x="8" y="96"/>
                    </a:moveTo>
                    <a:lnTo>
                      <a:pt x="0" y="96"/>
                    </a:lnTo>
                    <a:lnTo>
                      <a:pt x="0" y="80"/>
                    </a:lnTo>
                    <a:lnTo>
                      <a:pt x="8" y="80"/>
                    </a:lnTo>
                    <a:lnTo>
                      <a:pt x="25" y="84"/>
                    </a:lnTo>
                    <a:lnTo>
                      <a:pt x="38" y="94"/>
                    </a:lnTo>
                    <a:lnTo>
                      <a:pt x="48" y="87"/>
                    </a:lnTo>
                    <a:lnTo>
                      <a:pt x="58" y="77"/>
                    </a:lnTo>
                    <a:lnTo>
                      <a:pt x="69" y="68"/>
                    </a:lnTo>
                    <a:lnTo>
                      <a:pt x="79" y="56"/>
                    </a:lnTo>
                    <a:lnTo>
                      <a:pt x="87" y="45"/>
                    </a:lnTo>
                    <a:lnTo>
                      <a:pt x="87" y="36"/>
                    </a:lnTo>
                    <a:lnTo>
                      <a:pt x="87" y="29"/>
                    </a:lnTo>
                    <a:lnTo>
                      <a:pt x="87" y="21"/>
                    </a:lnTo>
                    <a:lnTo>
                      <a:pt x="87" y="18"/>
                    </a:lnTo>
                    <a:lnTo>
                      <a:pt x="89" y="15"/>
                    </a:lnTo>
                    <a:lnTo>
                      <a:pt x="89" y="11"/>
                    </a:lnTo>
                    <a:lnTo>
                      <a:pt x="90" y="7"/>
                    </a:lnTo>
                    <a:lnTo>
                      <a:pt x="90" y="4"/>
                    </a:lnTo>
                    <a:lnTo>
                      <a:pt x="92" y="1"/>
                    </a:lnTo>
                    <a:lnTo>
                      <a:pt x="92" y="0"/>
                    </a:lnTo>
                    <a:lnTo>
                      <a:pt x="92" y="90"/>
                    </a:lnTo>
                    <a:lnTo>
                      <a:pt x="87" y="104"/>
                    </a:lnTo>
                    <a:lnTo>
                      <a:pt x="80" y="117"/>
                    </a:lnTo>
                    <a:lnTo>
                      <a:pt x="69" y="128"/>
                    </a:lnTo>
                    <a:lnTo>
                      <a:pt x="58" y="138"/>
                    </a:lnTo>
                    <a:lnTo>
                      <a:pt x="39" y="155"/>
                    </a:lnTo>
                    <a:lnTo>
                      <a:pt x="19" y="166"/>
                    </a:lnTo>
                    <a:lnTo>
                      <a:pt x="1" y="169"/>
                    </a:lnTo>
                    <a:lnTo>
                      <a:pt x="0" y="169"/>
                    </a:lnTo>
                    <a:lnTo>
                      <a:pt x="0" y="140"/>
                    </a:lnTo>
                    <a:lnTo>
                      <a:pt x="1" y="140"/>
                    </a:lnTo>
                    <a:lnTo>
                      <a:pt x="18" y="135"/>
                    </a:lnTo>
                    <a:lnTo>
                      <a:pt x="34" y="128"/>
                    </a:lnTo>
                    <a:lnTo>
                      <a:pt x="34" y="121"/>
                    </a:lnTo>
                    <a:lnTo>
                      <a:pt x="31" y="109"/>
                    </a:lnTo>
                    <a:lnTo>
                      <a:pt x="21" y="99"/>
                    </a:lnTo>
                    <a:lnTo>
                      <a:pt x="8" y="9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16">
                <a:extLst>
                  <a:ext uri="{FF2B5EF4-FFF2-40B4-BE49-F238E27FC236}">
                    <a16:creationId xmlns:a16="http://schemas.microsoft.com/office/drawing/2014/main" id="{B8E0B3C7-853F-E34F-D46E-864B9605B317}"/>
                  </a:ext>
                </a:extLst>
              </p:cNvPr>
              <p:cNvSpPr>
                <a:spLocks noEditPoints="1"/>
              </p:cNvSpPr>
              <p:nvPr/>
            </p:nvSpPr>
            <p:spPr bwMode="auto">
              <a:xfrm>
                <a:off x="7412989" y="2538625"/>
                <a:ext cx="269124" cy="89708"/>
              </a:xfrm>
              <a:custGeom>
                <a:avLst/>
                <a:gdLst>
                  <a:gd name="T0" fmla="*/ 131 w 193"/>
                  <a:gd name="T1" fmla="*/ 62 h 63"/>
                  <a:gd name="T2" fmla="*/ 116 w 193"/>
                  <a:gd name="T3" fmla="*/ 53 h 63"/>
                  <a:gd name="T4" fmla="*/ 108 w 193"/>
                  <a:gd name="T5" fmla="*/ 43 h 63"/>
                  <a:gd name="T6" fmla="*/ 101 w 193"/>
                  <a:gd name="T7" fmla="*/ 25 h 63"/>
                  <a:gd name="T8" fmla="*/ 94 w 193"/>
                  <a:gd name="T9" fmla="*/ 24 h 63"/>
                  <a:gd name="T10" fmla="*/ 88 w 193"/>
                  <a:gd name="T11" fmla="*/ 33 h 63"/>
                  <a:gd name="T12" fmla="*/ 80 w 193"/>
                  <a:gd name="T13" fmla="*/ 50 h 63"/>
                  <a:gd name="T14" fmla="*/ 73 w 193"/>
                  <a:gd name="T15" fmla="*/ 57 h 63"/>
                  <a:gd name="T16" fmla="*/ 37 w 193"/>
                  <a:gd name="T17" fmla="*/ 62 h 63"/>
                  <a:gd name="T18" fmla="*/ 16 w 193"/>
                  <a:gd name="T19" fmla="*/ 52 h 63"/>
                  <a:gd name="T20" fmla="*/ 12 w 193"/>
                  <a:gd name="T21" fmla="*/ 39 h 63"/>
                  <a:gd name="T22" fmla="*/ 9 w 193"/>
                  <a:gd name="T23" fmla="*/ 29 h 63"/>
                  <a:gd name="T24" fmla="*/ 6 w 193"/>
                  <a:gd name="T25" fmla="*/ 21 h 63"/>
                  <a:gd name="T26" fmla="*/ 3 w 193"/>
                  <a:gd name="T27" fmla="*/ 18 h 63"/>
                  <a:gd name="T28" fmla="*/ 0 w 193"/>
                  <a:gd name="T29" fmla="*/ 7 h 63"/>
                  <a:gd name="T30" fmla="*/ 3 w 193"/>
                  <a:gd name="T31" fmla="*/ 2 h 63"/>
                  <a:gd name="T32" fmla="*/ 37 w 193"/>
                  <a:gd name="T33" fmla="*/ 0 h 63"/>
                  <a:gd name="T34" fmla="*/ 64 w 193"/>
                  <a:gd name="T35" fmla="*/ 1 h 63"/>
                  <a:gd name="T36" fmla="*/ 91 w 193"/>
                  <a:gd name="T37" fmla="*/ 8 h 63"/>
                  <a:gd name="T38" fmla="*/ 102 w 193"/>
                  <a:gd name="T39" fmla="*/ 8 h 63"/>
                  <a:gd name="T40" fmla="*/ 128 w 193"/>
                  <a:gd name="T41" fmla="*/ 1 h 63"/>
                  <a:gd name="T42" fmla="*/ 156 w 193"/>
                  <a:gd name="T43" fmla="*/ 0 h 63"/>
                  <a:gd name="T44" fmla="*/ 190 w 193"/>
                  <a:gd name="T45" fmla="*/ 2 h 63"/>
                  <a:gd name="T46" fmla="*/ 193 w 193"/>
                  <a:gd name="T47" fmla="*/ 7 h 63"/>
                  <a:gd name="T48" fmla="*/ 190 w 193"/>
                  <a:gd name="T49" fmla="*/ 18 h 63"/>
                  <a:gd name="T50" fmla="*/ 186 w 193"/>
                  <a:gd name="T51" fmla="*/ 21 h 63"/>
                  <a:gd name="T52" fmla="*/ 184 w 193"/>
                  <a:gd name="T53" fmla="*/ 29 h 63"/>
                  <a:gd name="T54" fmla="*/ 181 w 193"/>
                  <a:gd name="T55" fmla="*/ 39 h 63"/>
                  <a:gd name="T56" fmla="*/ 177 w 193"/>
                  <a:gd name="T57" fmla="*/ 52 h 63"/>
                  <a:gd name="T58" fmla="*/ 156 w 193"/>
                  <a:gd name="T59" fmla="*/ 62 h 63"/>
                  <a:gd name="T60" fmla="*/ 135 w 193"/>
                  <a:gd name="T61" fmla="*/ 8 h 63"/>
                  <a:gd name="T62" fmla="*/ 111 w 193"/>
                  <a:gd name="T63" fmla="*/ 18 h 63"/>
                  <a:gd name="T64" fmla="*/ 114 w 193"/>
                  <a:gd name="T65" fmla="*/ 36 h 63"/>
                  <a:gd name="T66" fmla="*/ 129 w 193"/>
                  <a:gd name="T67" fmla="*/ 55 h 63"/>
                  <a:gd name="T68" fmla="*/ 157 w 193"/>
                  <a:gd name="T69" fmla="*/ 56 h 63"/>
                  <a:gd name="T70" fmla="*/ 174 w 193"/>
                  <a:gd name="T71" fmla="*/ 32 h 63"/>
                  <a:gd name="T72" fmla="*/ 170 w 193"/>
                  <a:gd name="T73" fmla="*/ 9 h 63"/>
                  <a:gd name="T74" fmla="*/ 159 w 193"/>
                  <a:gd name="T75" fmla="*/ 7 h 63"/>
                  <a:gd name="T76" fmla="*/ 34 w 193"/>
                  <a:gd name="T77" fmla="*/ 7 h 63"/>
                  <a:gd name="T78" fmla="*/ 22 w 193"/>
                  <a:gd name="T79" fmla="*/ 9 h 63"/>
                  <a:gd name="T80" fmla="*/ 17 w 193"/>
                  <a:gd name="T81" fmla="*/ 32 h 63"/>
                  <a:gd name="T82" fmla="*/ 34 w 193"/>
                  <a:gd name="T83" fmla="*/ 56 h 63"/>
                  <a:gd name="T84" fmla="*/ 63 w 193"/>
                  <a:gd name="T85" fmla="*/ 55 h 63"/>
                  <a:gd name="T86" fmla="*/ 78 w 193"/>
                  <a:gd name="T87" fmla="*/ 36 h 63"/>
                  <a:gd name="T88" fmla="*/ 81 w 193"/>
                  <a:gd name="T89" fmla="*/ 18 h 63"/>
                  <a:gd name="T90" fmla="*/ 58 w 193"/>
                  <a:gd name="T91"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 h="63">
                    <a:moveTo>
                      <a:pt x="143" y="63"/>
                    </a:moveTo>
                    <a:lnTo>
                      <a:pt x="143" y="63"/>
                    </a:lnTo>
                    <a:lnTo>
                      <a:pt x="131" y="62"/>
                    </a:lnTo>
                    <a:lnTo>
                      <a:pt x="121" y="57"/>
                    </a:lnTo>
                    <a:lnTo>
                      <a:pt x="118" y="56"/>
                    </a:lnTo>
                    <a:lnTo>
                      <a:pt x="116" y="53"/>
                    </a:lnTo>
                    <a:lnTo>
                      <a:pt x="114" y="50"/>
                    </a:lnTo>
                    <a:lnTo>
                      <a:pt x="111" y="48"/>
                    </a:lnTo>
                    <a:lnTo>
                      <a:pt x="108" y="43"/>
                    </a:lnTo>
                    <a:lnTo>
                      <a:pt x="104" y="33"/>
                    </a:lnTo>
                    <a:lnTo>
                      <a:pt x="102" y="29"/>
                    </a:lnTo>
                    <a:lnTo>
                      <a:pt x="101" y="25"/>
                    </a:lnTo>
                    <a:lnTo>
                      <a:pt x="99" y="24"/>
                    </a:lnTo>
                    <a:lnTo>
                      <a:pt x="97" y="22"/>
                    </a:lnTo>
                    <a:lnTo>
                      <a:pt x="94" y="24"/>
                    </a:lnTo>
                    <a:lnTo>
                      <a:pt x="92" y="25"/>
                    </a:lnTo>
                    <a:lnTo>
                      <a:pt x="90" y="29"/>
                    </a:lnTo>
                    <a:lnTo>
                      <a:pt x="88" y="33"/>
                    </a:lnTo>
                    <a:lnTo>
                      <a:pt x="85" y="43"/>
                    </a:lnTo>
                    <a:lnTo>
                      <a:pt x="82" y="48"/>
                    </a:lnTo>
                    <a:lnTo>
                      <a:pt x="80" y="50"/>
                    </a:lnTo>
                    <a:lnTo>
                      <a:pt x="77" y="53"/>
                    </a:lnTo>
                    <a:lnTo>
                      <a:pt x="74" y="56"/>
                    </a:lnTo>
                    <a:lnTo>
                      <a:pt x="73" y="57"/>
                    </a:lnTo>
                    <a:lnTo>
                      <a:pt x="63" y="62"/>
                    </a:lnTo>
                    <a:lnTo>
                      <a:pt x="49" y="63"/>
                    </a:lnTo>
                    <a:lnTo>
                      <a:pt x="37" y="62"/>
                    </a:lnTo>
                    <a:lnTo>
                      <a:pt x="27" y="60"/>
                    </a:lnTo>
                    <a:lnTo>
                      <a:pt x="19" y="56"/>
                    </a:lnTo>
                    <a:lnTo>
                      <a:pt x="16" y="52"/>
                    </a:lnTo>
                    <a:lnTo>
                      <a:pt x="13" y="48"/>
                    </a:lnTo>
                    <a:lnTo>
                      <a:pt x="12" y="43"/>
                    </a:lnTo>
                    <a:lnTo>
                      <a:pt x="12" y="39"/>
                    </a:lnTo>
                    <a:lnTo>
                      <a:pt x="10" y="36"/>
                    </a:lnTo>
                    <a:lnTo>
                      <a:pt x="10" y="33"/>
                    </a:lnTo>
                    <a:lnTo>
                      <a:pt x="9" y="29"/>
                    </a:lnTo>
                    <a:lnTo>
                      <a:pt x="8" y="26"/>
                    </a:lnTo>
                    <a:lnTo>
                      <a:pt x="8" y="24"/>
                    </a:lnTo>
                    <a:lnTo>
                      <a:pt x="6" y="21"/>
                    </a:lnTo>
                    <a:lnTo>
                      <a:pt x="6" y="19"/>
                    </a:lnTo>
                    <a:lnTo>
                      <a:pt x="5" y="19"/>
                    </a:lnTo>
                    <a:lnTo>
                      <a:pt x="3" y="18"/>
                    </a:lnTo>
                    <a:lnTo>
                      <a:pt x="2" y="15"/>
                    </a:lnTo>
                    <a:lnTo>
                      <a:pt x="0" y="12"/>
                    </a:lnTo>
                    <a:lnTo>
                      <a:pt x="0" y="7"/>
                    </a:lnTo>
                    <a:lnTo>
                      <a:pt x="0" y="4"/>
                    </a:lnTo>
                    <a:lnTo>
                      <a:pt x="2" y="2"/>
                    </a:lnTo>
                    <a:lnTo>
                      <a:pt x="3" y="2"/>
                    </a:lnTo>
                    <a:lnTo>
                      <a:pt x="15" y="0"/>
                    </a:lnTo>
                    <a:lnTo>
                      <a:pt x="27" y="0"/>
                    </a:lnTo>
                    <a:lnTo>
                      <a:pt x="37" y="0"/>
                    </a:lnTo>
                    <a:lnTo>
                      <a:pt x="43" y="0"/>
                    </a:lnTo>
                    <a:lnTo>
                      <a:pt x="54" y="0"/>
                    </a:lnTo>
                    <a:lnTo>
                      <a:pt x="64" y="1"/>
                    </a:lnTo>
                    <a:lnTo>
                      <a:pt x="75" y="4"/>
                    </a:lnTo>
                    <a:lnTo>
                      <a:pt x="84" y="5"/>
                    </a:lnTo>
                    <a:lnTo>
                      <a:pt x="91" y="8"/>
                    </a:lnTo>
                    <a:lnTo>
                      <a:pt x="97" y="8"/>
                    </a:lnTo>
                    <a:lnTo>
                      <a:pt x="97" y="8"/>
                    </a:lnTo>
                    <a:lnTo>
                      <a:pt x="102" y="8"/>
                    </a:lnTo>
                    <a:lnTo>
                      <a:pt x="109" y="5"/>
                    </a:lnTo>
                    <a:lnTo>
                      <a:pt x="118" y="4"/>
                    </a:lnTo>
                    <a:lnTo>
                      <a:pt x="128" y="1"/>
                    </a:lnTo>
                    <a:lnTo>
                      <a:pt x="139" y="0"/>
                    </a:lnTo>
                    <a:lnTo>
                      <a:pt x="149" y="0"/>
                    </a:lnTo>
                    <a:lnTo>
                      <a:pt x="156" y="0"/>
                    </a:lnTo>
                    <a:lnTo>
                      <a:pt x="166" y="0"/>
                    </a:lnTo>
                    <a:lnTo>
                      <a:pt x="179" y="0"/>
                    </a:lnTo>
                    <a:lnTo>
                      <a:pt x="190" y="2"/>
                    </a:lnTo>
                    <a:lnTo>
                      <a:pt x="191" y="2"/>
                    </a:lnTo>
                    <a:lnTo>
                      <a:pt x="193" y="4"/>
                    </a:lnTo>
                    <a:lnTo>
                      <a:pt x="193" y="7"/>
                    </a:lnTo>
                    <a:lnTo>
                      <a:pt x="191" y="12"/>
                    </a:lnTo>
                    <a:lnTo>
                      <a:pt x="191" y="15"/>
                    </a:lnTo>
                    <a:lnTo>
                      <a:pt x="190" y="18"/>
                    </a:lnTo>
                    <a:lnTo>
                      <a:pt x="187" y="19"/>
                    </a:lnTo>
                    <a:lnTo>
                      <a:pt x="187" y="19"/>
                    </a:lnTo>
                    <a:lnTo>
                      <a:pt x="186" y="21"/>
                    </a:lnTo>
                    <a:lnTo>
                      <a:pt x="186" y="24"/>
                    </a:lnTo>
                    <a:lnTo>
                      <a:pt x="184" y="26"/>
                    </a:lnTo>
                    <a:lnTo>
                      <a:pt x="184" y="29"/>
                    </a:lnTo>
                    <a:lnTo>
                      <a:pt x="183" y="33"/>
                    </a:lnTo>
                    <a:lnTo>
                      <a:pt x="181" y="36"/>
                    </a:lnTo>
                    <a:lnTo>
                      <a:pt x="181" y="39"/>
                    </a:lnTo>
                    <a:lnTo>
                      <a:pt x="180" y="43"/>
                    </a:lnTo>
                    <a:lnTo>
                      <a:pt x="179" y="48"/>
                    </a:lnTo>
                    <a:lnTo>
                      <a:pt x="177" y="52"/>
                    </a:lnTo>
                    <a:lnTo>
                      <a:pt x="173" y="56"/>
                    </a:lnTo>
                    <a:lnTo>
                      <a:pt x="166" y="60"/>
                    </a:lnTo>
                    <a:lnTo>
                      <a:pt x="156" y="62"/>
                    </a:lnTo>
                    <a:lnTo>
                      <a:pt x="143" y="63"/>
                    </a:lnTo>
                    <a:close/>
                    <a:moveTo>
                      <a:pt x="152" y="7"/>
                    </a:moveTo>
                    <a:lnTo>
                      <a:pt x="135" y="8"/>
                    </a:lnTo>
                    <a:lnTo>
                      <a:pt x="121" y="11"/>
                    </a:lnTo>
                    <a:lnTo>
                      <a:pt x="112" y="15"/>
                    </a:lnTo>
                    <a:lnTo>
                      <a:pt x="111" y="18"/>
                    </a:lnTo>
                    <a:lnTo>
                      <a:pt x="111" y="21"/>
                    </a:lnTo>
                    <a:lnTo>
                      <a:pt x="111" y="26"/>
                    </a:lnTo>
                    <a:lnTo>
                      <a:pt x="114" y="36"/>
                    </a:lnTo>
                    <a:lnTo>
                      <a:pt x="118" y="45"/>
                    </a:lnTo>
                    <a:lnTo>
                      <a:pt x="125" y="53"/>
                    </a:lnTo>
                    <a:lnTo>
                      <a:pt x="129" y="55"/>
                    </a:lnTo>
                    <a:lnTo>
                      <a:pt x="136" y="57"/>
                    </a:lnTo>
                    <a:lnTo>
                      <a:pt x="143" y="57"/>
                    </a:lnTo>
                    <a:lnTo>
                      <a:pt x="157" y="56"/>
                    </a:lnTo>
                    <a:lnTo>
                      <a:pt x="169" y="50"/>
                    </a:lnTo>
                    <a:lnTo>
                      <a:pt x="173" y="43"/>
                    </a:lnTo>
                    <a:lnTo>
                      <a:pt x="174" y="32"/>
                    </a:lnTo>
                    <a:lnTo>
                      <a:pt x="174" y="21"/>
                    </a:lnTo>
                    <a:lnTo>
                      <a:pt x="172" y="11"/>
                    </a:lnTo>
                    <a:lnTo>
                      <a:pt x="170" y="9"/>
                    </a:lnTo>
                    <a:lnTo>
                      <a:pt x="167" y="8"/>
                    </a:lnTo>
                    <a:lnTo>
                      <a:pt x="164" y="8"/>
                    </a:lnTo>
                    <a:lnTo>
                      <a:pt x="159" y="7"/>
                    </a:lnTo>
                    <a:lnTo>
                      <a:pt x="152" y="7"/>
                    </a:lnTo>
                    <a:close/>
                    <a:moveTo>
                      <a:pt x="41" y="7"/>
                    </a:moveTo>
                    <a:lnTo>
                      <a:pt x="34" y="7"/>
                    </a:lnTo>
                    <a:lnTo>
                      <a:pt x="29" y="8"/>
                    </a:lnTo>
                    <a:lnTo>
                      <a:pt x="24" y="8"/>
                    </a:lnTo>
                    <a:lnTo>
                      <a:pt x="22" y="9"/>
                    </a:lnTo>
                    <a:lnTo>
                      <a:pt x="20" y="11"/>
                    </a:lnTo>
                    <a:lnTo>
                      <a:pt x="17" y="21"/>
                    </a:lnTo>
                    <a:lnTo>
                      <a:pt x="17" y="32"/>
                    </a:lnTo>
                    <a:lnTo>
                      <a:pt x="20" y="43"/>
                    </a:lnTo>
                    <a:lnTo>
                      <a:pt x="24" y="50"/>
                    </a:lnTo>
                    <a:lnTo>
                      <a:pt x="34" y="56"/>
                    </a:lnTo>
                    <a:lnTo>
                      <a:pt x="49" y="57"/>
                    </a:lnTo>
                    <a:lnTo>
                      <a:pt x="57" y="57"/>
                    </a:lnTo>
                    <a:lnTo>
                      <a:pt x="63" y="55"/>
                    </a:lnTo>
                    <a:lnTo>
                      <a:pt x="68" y="53"/>
                    </a:lnTo>
                    <a:lnTo>
                      <a:pt x="74" y="45"/>
                    </a:lnTo>
                    <a:lnTo>
                      <a:pt x="78" y="36"/>
                    </a:lnTo>
                    <a:lnTo>
                      <a:pt x="81" y="26"/>
                    </a:lnTo>
                    <a:lnTo>
                      <a:pt x="81" y="21"/>
                    </a:lnTo>
                    <a:lnTo>
                      <a:pt x="81" y="18"/>
                    </a:lnTo>
                    <a:lnTo>
                      <a:pt x="80" y="15"/>
                    </a:lnTo>
                    <a:lnTo>
                      <a:pt x="73" y="11"/>
                    </a:lnTo>
                    <a:lnTo>
                      <a:pt x="58" y="8"/>
                    </a:lnTo>
                    <a:lnTo>
                      <a:pt x="41" y="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17">
                <a:extLst>
                  <a:ext uri="{FF2B5EF4-FFF2-40B4-BE49-F238E27FC236}">
                    <a16:creationId xmlns:a16="http://schemas.microsoft.com/office/drawing/2014/main" id="{0186D017-C954-88F8-5556-5D2A3FDD9AF0}"/>
                  </a:ext>
                </a:extLst>
              </p:cNvPr>
              <p:cNvSpPr>
                <a:spLocks/>
              </p:cNvSpPr>
              <p:nvPr/>
            </p:nvSpPr>
            <p:spPr bwMode="auto">
              <a:xfrm>
                <a:off x="8371744" y="4809358"/>
                <a:ext cx="103725" cy="86905"/>
              </a:xfrm>
              <a:custGeom>
                <a:avLst/>
                <a:gdLst>
                  <a:gd name="T0" fmla="*/ 71 w 73"/>
                  <a:gd name="T1" fmla="*/ 31 h 61"/>
                  <a:gd name="T2" fmla="*/ 68 w 73"/>
                  <a:gd name="T3" fmla="*/ 18 h 61"/>
                  <a:gd name="T4" fmla="*/ 59 w 73"/>
                  <a:gd name="T5" fmla="*/ 8 h 61"/>
                  <a:gd name="T6" fmla="*/ 49 w 73"/>
                  <a:gd name="T7" fmla="*/ 3 h 61"/>
                  <a:gd name="T8" fmla="*/ 37 w 73"/>
                  <a:gd name="T9" fmla="*/ 0 h 61"/>
                  <a:gd name="T10" fmla="*/ 35 w 73"/>
                  <a:gd name="T11" fmla="*/ 0 h 61"/>
                  <a:gd name="T12" fmla="*/ 24 w 73"/>
                  <a:gd name="T13" fmla="*/ 3 h 61"/>
                  <a:gd name="T14" fmla="*/ 13 w 73"/>
                  <a:gd name="T15" fmla="*/ 8 h 61"/>
                  <a:gd name="T16" fmla="*/ 5 w 73"/>
                  <a:gd name="T17" fmla="*/ 18 h 61"/>
                  <a:gd name="T18" fmla="*/ 1 w 73"/>
                  <a:gd name="T19" fmla="*/ 31 h 61"/>
                  <a:gd name="T20" fmla="*/ 0 w 73"/>
                  <a:gd name="T21" fmla="*/ 61 h 61"/>
                  <a:gd name="T22" fmla="*/ 73 w 73"/>
                  <a:gd name="T23" fmla="*/ 61 h 61"/>
                  <a:gd name="T24" fmla="*/ 71 w 73"/>
                  <a:gd name="T25"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61">
                    <a:moveTo>
                      <a:pt x="71" y="31"/>
                    </a:moveTo>
                    <a:lnTo>
                      <a:pt x="68" y="18"/>
                    </a:lnTo>
                    <a:lnTo>
                      <a:pt x="59" y="8"/>
                    </a:lnTo>
                    <a:lnTo>
                      <a:pt x="49" y="3"/>
                    </a:lnTo>
                    <a:lnTo>
                      <a:pt x="37" y="0"/>
                    </a:lnTo>
                    <a:lnTo>
                      <a:pt x="35" y="0"/>
                    </a:lnTo>
                    <a:lnTo>
                      <a:pt x="24" y="3"/>
                    </a:lnTo>
                    <a:lnTo>
                      <a:pt x="13" y="8"/>
                    </a:lnTo>
                    <a:lnTo>
                      <a:pt x="5" y="18"/>
                    </a:lnTo>
                    <a:lnTo>
                      <a:pt x="1" y="31"/>
                    </a:lnTo>
                    <a:lnTo>
                      <a:pt x="0" y="61"/>
                    </a:lnTo>
                    <a:lnTo>
                      <a:pt x="73" y="61"/>
                    </a:lnTo>
                    <a:lnTo>
                      <a:pt x="71" y="31"/>
                    </a:lnTo>
                    <a:close/>
                  </a:path>
                </a:pathLst>
              </a:custGeom>
              <a:solidFill>
                <a:srgbClr val="F89F4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18">
                <a:extLst>
                  <a:ext uri="{FF2B5EF4-FFF2-40B4-BE49-F238E27FC236}">
                    <a16:creationId xmlns:a16="http://schemas.microsoft.com/office/drawing/2014/main" id="{D19F9988-2C1A-F4AE-31D7-F43BB88FD351}"/>
                  </a:ext>
                </a:extLst>
              </p:cNvPr>
              <p:cNvSpPr>
                <a:spLocks/>
              </p:cNvSpPr>
              <p:nvPr/>
            </p:nvSpPr>
            <p:spPr bwMode="auto">
              <a:xfrm>
                <a:off x="8382957" y="4700026"/>
                <a:ext cx="81298" cy="179416"/>
              </a:xfrm>
              <a:custGeom>
                <a:avLst/>
                <a:gdLst>
                  <a:gd name="T0" fmla="*/ 0 w 58"/>
                  <a:gd name="T1" fmla="*/ 104 h 128"/>
                  <a:gd name="T2" fmla="*/ 0 w 58"/>
                  <a:gd name="T3" fmla="*/ 104 h 128"/>
                  <a:gd name="T4" fmla="*/ 0 w 58"/>
                  <a:gd name="T5" fmla="*/ 114 h 128"/>
                  <a:gd name="T6" fmla="*/ 6 w 58"/>
                  <a:gd name="T7" fmla="*/ 121 h 128"/>
                  <a:gd name="T8" fmla="*/ 16 w 58"/>
                  <a:gd name="T9" fmla="*/ 126 h 128"/>
                  <a:gd name="T10" fmla="*/ 27 w 58"/>
                  <a:gd name="T11" fmla="*/ 128 h 128"/>
                  <a:gd name="T12" fmla="*/ 38 w 58"/>
                  <a:gd name="T13" fmla="*/ 127 h 128"/>
                  <a:gd name="T14" fmla="*/ 48 w 58"/>
                  <a:gd name="T15" fmla="*/ 124 h 128"/>
                  <a:gd name="T16" fmla="*/ 55 w 58"/>
                  <a:gd name="T17" fmla="*/ 118 h 128"/>
                  <a:gd name="T18" fmla="*/ 58 w 58"/>
                  <a:gd name="T19" fmla="*/ 111 h 128"/>
                  <a:gd name="T20" fmla="*/ 58 w 58"/>
                  <a:gd name="T21" fmla="*/ 111 h 128"/>
                  <a:gd name="T22" fmla="*/ 53 w 58"/>
                  <a:gd name="T23" fmla="*/ 63 h 128"/>
                  <a:gd name="T24" fmla="*/ 53 w 58"/>
                  <a:gd name="T25" fmla="*/ 0 h 128"/>
                  <a:gd name="T26" fmla="*/ 0 w 58"/>
                  <a:gd name="T27" fmla="*/ 14 h 128"/>
                  <a:gd name="T28" fmla="*/ 6 w 58"/>
                  <a:gd name="T29" fmla="*/ 55 h 128"/>
                  <a:gd name="T30" fmla="*/ 6 w 58"/>
                  <a:gd name="T31" fmla="*/ 62 h 128"/>
                  <a:gd name="T32" fmla="*/ 5 w 58"/>
                  <a:gd name="T33" fmla="*/ 75 h 128"/>
                  <a:gd name="T34" fmla="*/ 3 w 58"/>
                  <a:gd name="T35" fmla="*/ 89 h 128"/>
                  <a:gd name="T36" fmla="*/ 0 w 58"/>
                  <a:gd name="T37"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28">
                    <a:moveTo>
                      <a:pt x="0" y="104"/>
                    </a:moveTo>
                    <a:lnTo>
                      <a:pt x="0" y="104"/>
                    </a:lnTo>
                    <a:lnTo>
                      <a:pt x="0" y="114"/>
                    </a:lnTo>
                    <a:lnTo>
                      <a:pt x="6" y="121"/>
                    </a:lnTo>
                    <a:lnTo>
                      <a:pt x="16" y="126"/>
                    </a:lnTo>
                    <a:lnTo>
                      <a:pt x="27" y="128"/>
                    </a:lnTo>
                    <a:lnTo>
                      <a:pt x="38" y="127"/>
                    </a:lnTo>
                    <a:lnTo>
                      <a:pt x="48" y="124"/>
                    </a:lnTo>
                    <a:lnTo>
                      <a:pt x="55" y="118"/>
                    </a:lnTo>
                    <a:lnTo>
                      <a:pt x="58" y="111"/>
                    </a:lnTo>
                    <a:lnTo>
                      <a:pt x="58" y="111"/>
                    </a:lnTo>
                    <a:lnTo>
                      <a:pt x="53" y="63"/>
                    </a:lnTo>
                    <a:lnTo>
                      <a:pt x="53" y="0"/>
                    </a:lnTo>
                    <a:lnTo>
                      <a:pt x="0" y="14"/>
                    </a:lnTo>
                    <a:lnTo>
                      <a:pt x="6" y="55"/>
                    </a:lnTo>
                    <a:lnTo>
                      <a:pt x="6" y="62"/>
                    </a:lnTo>
                    <a:lnTo>
                      <a:pt x="5" y="75"/>
                    </a:lnTo>
                    <a:lnTo>
                      <a:pt x="3" y="89"/>
                    </a:lnTo>
                    <a:lnTo>
                      <a:pt x="0" y="104"/>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19">
                <a:extLst>
                  <a:ext uri="{FF2B5EF4-FFF2-40B4-BE49-F238E27FC236}">
                    <a16:creationId xmlns:a16="http://schemas.microsoft.com/office/drawing/2014/main" id="{DBCF2AE3-F238-676D-03F6-70AADC00642C}"/>
                  </a:ext>
                </a:extLst>
              </p:cNvPr>
              <p:cNvSpPr>
                <a:spLocks/>
              </p:cNvSpPr>
              <p:nvPr/>
            </p:nvSpPr>
            <p:spPr bwMode="auto">
              <a:xfrm>
                <a:off x="8366137" y="4893459"/>
                <a:ext cx="109332" cy="16820"/>
              </a:xfrm>
              <a:custGeom>
                <a:avLst/>
                <a:gdLst>
                  <a:gd name="T0" fmla="*/ 78 w 78"/>
                  <a:gd name="T1" fmla="*/ 0 h 12"/>
                  <a:gd name="T2" fmla="*/ 0 w 78"/>
                  <a:gd name="T3" fmla="*/ 0 h 12"/>
                  <a:gd name="T4" fmla="*/ 0 w 78"/>
                  <a:gd name="T5" fmla="*/ 5 h 12"/>
                  <a:gd name="T6" fmla="*/ 1 w 78"/>
                  <a:gd name="T7" fmla="*/ 7 h 12"/>
                  <a:gd name="T8" fmla="*/ 4 w 78"/>
                  <a:gd name="T9" fmla="*/ 10 h 12"/>
                  <a:gd name="T10" fmla="*/ 8 w 78"/>
                  <a:gd name="T11" fmla="*/ 12 h 12"/>
                  <a:gd name="T12" fmla="*/ 71 w 78"/>
                  <a:gd name="T13" fmla="*/ 12 h 12"/>
                  <a:gd name="T14" fmla="*/ 75 w 78"/>
                  <a:gd name="T15" fmla="*/ 10 h 12"/>
                  <a:gd name="T16" fmla="*/ 76 w 78"/>
                  <a:gd name="T17" fmla="*/ 7 h 12"/>
                  <a:gd name="T18" fmla="*/ 78 w 78"/>
                  <a:gd name="T19" fmla="*/ 5 h 12"/>
                  <a:gd name="T20" fmla="*/ 78 w 78"/>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2">
                    <a:moveTo>
                      <a:pt x="78" y="0"/>
                    </a:moveTo>
                    <a:lnTo>
                      <a:pt x="0" y="0"/>
                    </a:lnTo>
                    <a:lnTo>
                      <a:pt x="0" y="5"/>
                    </a:lnTo>
                    <a:lnTo>
                      <a:pt x="1" y="7"/>
                    </a:lnTo>
                    <a:lnTo>
                      <a:pt x="4" y="10"/>
                    </a:lnTo>
                    <a:lnTo>
                      <a:pt x="8" y="12"/>
                    </a:lnTo>
                    <a:lnTo>
                      <a:pt x="71" y="12"/>
                    </a:lnTo>
                    <a:lnTo>
                      <a:pt x="75" y="10"/>
                    </a:lnTo>
                    <a:lnTo>
                      <a:pt x="76" y="7"/>
                    </a:lnTo>
                    <a:lnTo>
                      <a:pt x="78" y="5"/>
                    </a:lnTo>
                    <a:lnTo>
                      <a:pt x="78"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20">
                <a:extLst>
                  <a:ext uri="{FF2B5EF4-FFF2-40B4-BE49-F238E27FC236}">
                    <a16:creationId xmlns:a16="http://schemas.microsoft.com/office/drawing/2014/main" id="{2575FB48-064B-B59D-CDD0-4F7C0ED5299A}"/>
                  </a:ext>
                </a:extLst>
              </p:cNvPr>
              <p:cNvSpPr>
                <a:spLocks/>
              </p:cNvSpPr>
              <p:nvPr/>
            </p:nvSpPr>
            <p:spPr bwMode="auto">
              <a:xfrm>
                <a:off x="8284839" y="3472148"/>
                <a:ext cx="224270" cy="1311979"/>
              </a:xfrm>
              <a:custGeom>
                <a:avLst/>
                <a:gdLst>
                  <a:gd name="T0" fmla="*/ 161 w 161"/>
                  <a:gd name="T1" fmla="*/ 0 h 937"/>
                  <a:gd name="T2" fmla="*/ 46 w 161"/>
                  <a:gd name="T3" fmla="*/ 0 h 937"/>
                  <a:gd name="T4" fmla="*/ 41 w 161"/>
                  <a:gd name="T5" fmla="*/ 14 h 937"/>
                  <a:gd name="T6" fmla="*/ 29 w 161"/>
                  <a:gd name="T7" fmla="*/ 48 h 937"/>
                  <a:gd name="T8" fmla="*/ 19 w 161"/>
                  <a:gd name="T9" fmla="*/ 88 h 937"/>
                  <a:gd name="T10" fmla="*/ 12 w 161"/>
                  <a:gd name="T11" fmla="*/ 130 h 937"/>
                  <a:gd name="T12" fmla="*/ 5 w 161"/>
                  <a:gd name="T13" fmla="*/ 170 h 937"/>
                  <a:gd name="T14" fmla="*/ 1 w 161"/>
                  <a:gd name="T15" fmla="*/ 205 h 937"/>
                  <a:gd name="T16" fmla="*/ 1 w 161"/>
                  <a:gd name="T17" fmla="*/ 206 h 937"/>
                  <a:gd name="T18" fmla="*/ 0 w 161"/>
                  <a:gd name="T19" fmla="*/ 226 h 937"/>
                  <a:gd name="T20" fmla="*/ 2 w 161"/>
                  <a:gd name="T21" fmla="*/ 247 h 937"/>
                  <a:gd name="T22" fmla="*/ 60 w 161"/>
                  <a:gd name="T23" fmla="*/ 560 h 937"/>
                  <a:gd name="T24" fmla="*/ 60 w 161"/>
                  <a:gd name="T25" fmla="*/ 566 h 937"/>
                  <a:gd name="T26" fmla="*/ 59 w 161"/>
                  <a:gd name="T27" fmla="*/ 577 h 937"/>
                  <a:gd name="T28" fmla="*/ 58 w 161"/>
                  <a:gd name="T29" fmla="*/ 592 h 937"/>
                  <a:gd name="T30" fmla="*/ 55 w 161"/>
                  <a:gd name="T31" fmla="*/ 609 h 937"/>
                  <a:gd name="T32" fmla="*/ 52 w 161"/>
                  <a:gd name="T33" fmla="*/ 628 h 937"/>
                  <a:gd name="T34" fmla="*/ 50 w 161"/>
                  <a:gd name="T35" fmla="*/ 645 h 937"/>
                  <a:gd name="T36" fmla="*/ 48 w 161"/>
                  <a:gd name="T37" fmla="*/ 659 h 937"/>
                  <a:gd name="T38" fmla="*/ 46 w 161"/>
                  <a:gd name="T39" fmla="*/ 669 h 937"/>
                  <a:gd name="T40" fmla="*/ 46 w 161"/>
                  <a:gd name="T41" fmla="*/ 673 h 937"/>
                  <a:gd name="T42" fmla="*/ 45 w 161"/>
                  <a:gd name="T43" fmla="*/ 694 h 937"/>
                  <a:gd name="T44" fmla="*/ 48 w 161"/>
                  <a:gd name="T45" fmla="*/ 714 h 937"/>
                  <a:gd name="T46" fmla="*/ 77 w 161"/>
                  <a:gd name="T47" fmla="*/ 937 h 937"/>
                  <a:gd name="T48" fmla="*/ 123 w 161"/>
                  <a:gd name="T49" fmla="*/ 932 h 937"/>
                  <a:gd name="T50" fmla="*/ 151 w 161"/>
                  <a:gd name="T51" fmla="*/ 208 h 937"/>
                  <a:gd name="T52" fmla="*/ 161 w 161"/>
                  <a:gd name="T53" fmla="*/ 204 h 937"/>
                  <a:gd name="T54" fmla="*/ 161 w 161"/>
                  <a:gd name="T5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937">
                    <a:moveTo>
                      <a:pt x="161" y="0"/>
                    </a:moveTo>
                    <a:lnTo>
                      <a:pt x="46" y="0"/>
                    </a:lnTo>
                    <a:lnTo>
                      <a:pt x="41" y="14"/>
                    </a:lnTo>
                    <a:lnTo>
                      <a:pt x="29" y="48"/>
                    </a:lnTo>
                    <a:lnTo>
                      <a:pt x="19" y="88"/>
                    </a:lnTo>
                    <a:lnTo>
                      <a:pt x="12" y="130"/>
                    </a:lnTo>
                    <a:lnTo>
                      <a:pt x="5" y="170"/>
                    </a:lnTo>
                    <a:lnTo>
                      <a:pt x="1" y="205"/>
                    </a:lnTo>
                    <a:lnTo>
                      <a:pt x="1" y="206"/>
                    </a:lnTo>
                    <a:lnTo>
                      <a:pt x="0" y="226"/>
                    </a:lnTo>
                    <a:lnTo>
                      <a:pt x="2" y="247"/>
                    </a:lnTo>
                    <a:lnTo>
                      <a:pt x="60" y="560"/>
                    </a:lnTo>
                    <a:lnTo>
                      <a:pt x="60" y="566"/>
                    </a:lnTo>
                    <a:lnTo>
                      <a:pt x="59" y="577"/>
                    </a:lnTo>
                    <a:lnTo>
                      <a:pt x="58" y="592"/>
                    </a:lnTo>
                    <a:lnTo>
                      <a:pt x="55" y="609"/>
                    </a:lnTo>
                    <a:lnTo>
                      <a:pt x="52" y="628"/>
                    </a:lnTo>
                    <a:lnTo>
                      <a:pt x="50" y="645"/>
                    </a:lnTo>
                    <a:lnTo>
                      <a:pt x="48" y="659"/>
                    </a:lnTo>
                    <a:lnTo>
                      <a:pt x="46" y="669"/>
                    </a:lnTo>
                    <a:lnTo>
                      <a:pt x="46" y="673"/>
                    </a:lnTo>
                    <a:lnTo>
                      <a:pt x="45" y="694"/>
                    </a:lnTo>
                    <a:lnTo>
                      <a:pt x="48" y="714"/>
                    </a:lnTo>
                    <a:lnTo>
                      <a:pt x="77" y="937"/>
                    </a:lnTo>
                    <a:lnTo>
                      <a:pt x="123" y="932"/>
                    </a:lnTo>
                    <a:lnTo>
                      <a:pt x="151" y="208"/>
                    </a:lnTo>
                    <a:lnTo>
                      <a:pt x="161" y="204"/>
                    </a:lnTo>
                    <a:lnTo>
                      <a:pt x="161"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1">
                <a:extLst>
                  <a:ext uri="{FF2B5EF4-FFF2-40B4-BE49-F238E27FC236}">
                    <a16:creationId xmlns:a16="http://schemas.microsoft.com/office/drawing/2014/main" id="{4F92F408-2544-8967-B7F9-7D0893B6D8BE}"/>
                  </a:ext>
                </a:extLst>
              </p:cNvPr>
              <p:cNvSpPr>
                <a:spLocks/>
              </p:cNvSpPr>
              <p:nvPr/>
            </p:nvSpPr>
            <p:spPr bwMode="auto">
              <a:xfrm>
                <a:off x="8545553" y="4809358"/>
                <a:ext cx="103725" cy="84101"/>
              </a:xfrm>
              <a:custGeom>
                <a:avLst/>
                <a:gdLst>
                  <a:gd name="T0" fmla="*/ 3 w 74"/>
                  <a:gd name="T1" fmla="*/ 32 h 61"/>
                  <a:gd name="T2" fmla="*/ 6 w 74"/>
                  <a:gd name="T3" fmla="*/ 20 h 61"/>
                  <a:gd name="T4" fmla="*/ 13 w 74"/>
                  <a:gd name="T5" fmla="*/ 10 h 61"/>
                  <a:gd name="T6" fmla="*/ 24 w 74"/>
                  <a:gd name="T7" fmla="*/ 3 h 61"/>
                  <a:gd name="T8" fmla="*/ 37 w 74"/>
                  <a:gd name="T9" fmla="*/ 0 h 61"/>
                  <a:gd name="T10" fmla="*/ 37 w 74"/>
                  <a:gd name="T11" fmla="*/ 0 h 61"/>
                  <a:gd name="T12" fmla="*/ 50 w 74"/>
                  <a:gd name="T13" fmla="*/ 3 h 61"/>
                  <a:gd name="T14" fmla="*/ 61 w 74"/>
                  <a:gd name="T15" fmla="*/ 10 h 61"/>
                  <a:gd name="T16" fmla="*/ 68 w 74"/>
                  <a:gd name="T17" fmla="*/ 20 h 61"/>
                  <a:gd name="T18" fmla="*/ 71 w 74"/>
                  <a:gd name="T19" fmla="*/ 32 h 61"/>
                  <a:gd name="T20" fmla="*/ 74 w 74"/>
                  <a:gd name="T21" fmla="*/ 61 h 61"/>
                  <a:gd name="T22" fmla="*/ 0 w 74"/>
                  <a:gd name="T23" fmla="*/ 61 h 61"/>
                  <a:gd name="T24" fmla="*/ 3 w 74"/>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61">
                    <a:moveTo>
                      <a:pt x="3" y="32"/>
                    </a:moveTo>
                    <a:lnTo>
                      <a:pt x="6" y="20"/>
                    </a:lnTo>
                    <a:lnTo>
                      <a:pt x="13" y="10"/>
                    </a:lnTo>
                    <a:lnTo>
                      <a:pt x="24" y="3"/>
                    </a:lnTo>
                    <a:lnTo>
                      <a:pt x="37" y="0"/>
                    </a:lnTo>
                    <a:lnTo>
                      <a:pt x="37" y="0"/>
                    </a:lnTo>
                    <a:lnTo>
                      <a:pt x="50" y="3"/>
                    </a:lnTo>
                    <a:lnTo>
                      <a:pt x="61" y="10"/>
                    </a:lnTo>
                    <a:lnTo>
                      <a:pt x="68" y="20"/>
                    </a:lnTo>
                    <a:lnTo>
                      <a:pt x="71" y="32"/>
                    </a:lnTo>
                    <a:lnTo>
                      <a:pt x="74" y="61"/>
                    </a:lnTo>
                    <a:lnTo>
                      <a:pt x="0" y="61"/>
                    </a:lnTo>
                    <a:lnTo>
                      <a:pt x="3" y="32"/>
                    </a:lnTo>
                    <a:close/>
                  </a:path>
                </a:pathLst>
              </a:custGeom>
              <a:solidFill>
                <a:srgbClr val="F87A1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22">
                <a:extLst>
                  <a:ext uri="{FF2B5EF4-FFF2-40B4-BE49-F238E27FC236}">
                    <a16:creationId xmlns:a16="http://schemas.microsoft.com/office/drawing/2014/main" id="{DF024670-B57F-7251-6DA0-46B6750A96EA}"/>
                  </a:ext>
                </a:extLst>
              </p:cNvPr>
              <p:cNvSpPr>
                <a:spLocks/>
              </p:cNvSpPr>
              <p:nvPr/>
            </p:nvSpPr>
            <p:spPr bwMode="auto">
              <a:xfrm>
                <a:off x="8556766" y="4700026"/>
                <a:ext cx="81298" cy="176613"/>
              </a:xfrm>
              <a:custGeom>
                <a:avLst/>
                <a:gdLst>
                  <a:gd name="T0" fmla="*/ 58 w 58"/>
                  <a:gd name="T1" fmla="*/ 103 h 127"/>
                  <a:gd name="T2" fmla="*/ 58 w 58"/>
                  <a:gd name="T3" fmla="*/ 103 h 127"/>
                  <a:gd name="T4" fmla="*/ 58 w 58"/>
                  <a:gd name="T5" fmla="*/ 113 h 127"/>
                  <a:gd name="T6" fmla="*/ 53 w 58"/>
                  <a:gd name="T7" fmla="*/ 120 h 127"/>
                  <a:gd name="T8" fmla="*/ 43 w 58"/>
                  <a:gd name="T9" fmla="*/ 124 h 127"/>
                  <a:gd name="T10" fmla="*/ 31 w 58"/>
                  <a:gd name="T11" fmla="*/ 127 h 127"/>
                  <a:gd name="T12" fmla="*/ 20 w 58"/>
                  <a:gd name="T13" fmla="*/ 127 h 127"/>
                  <a:gd name="T14" fmla="*/ 10 w 58"/>
                  <a:gd name="T15" fmla="*/ 123 h 127"/>
                  <a:gd name="T16" fmla="*/ 3 w 58"/>
                  <a:gd name="T17" fmla="*/ 118 h 127"/>
                  <a:gd name="T18" fmla="*/ 0 w 58"/>
                  <a:gd name="T19" fmla="*/ 110 h 127"/>
                  <a:gd name="T20" fmla="*/ 0 w 58"/>
                  <a:gd name="T21" fmla="*/ 110 h 127"/>
                  <a:gd name="T22" fmla="*/ 6 w 58"/>
                  <a:gd name="T23" fmla="*/ 62 h 127"/>
                  <a:gd name="T24" fmla="*/ 5 w 58"/>
                  <a:gd name="T25" fmla="*/ 12 h 127"/>
                  <a:gd name="T26" fmla="*/ 58 w 58"/>
                  <a:gd name="T27" fmla="*/ 0 h 127"/>
                  <a:gd name="T28" fmla="*/ 51 w 58"/>
                  <a:gd name="T29" fmla="*/ 53 h 127"/>
                  <a:gd name="T30" fmla="*/ 51 w 58"/>
                  <a:gd name="T31" fmla="*/ 60 h 127"/>
                  <a:gd name="T32" fmla="*/ 53 w 58"/>
                  <a:gd name="T33" fmla="*/ 73 h 127"/>
                  <a:gd name="T34" fmla="*/ 55 w 58"/>
                  <a:gd name="T35" fmla="*/ 89 h 127"/>
                  <a:gd name="T36" fmla="*/ 58 w 58"/>
                  <a:gd name="T37" fmla="*/ 10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27">
                    <a:moveTo>
                      <a:pt x="58" y="103"/>
                    </a:moveTo>
                    <a:lnTo>
                      <a:pt x="58" y="103"/>
                    </a:lnTo>
                    <a:lnTo>
                      <a:pt x="58" y="113"/>
                    </a:lnTo>
                    <a:lnTo>
                      <a:pt x="53" y="120"/>
                    </a:lnTo>
                    <a:lnTo>
                      <a:pt x="43" y="124"/>
                    </a:lnTo>
                    <a:lnTo>
                      <a:pt x="31" y="127"/>
                    </a:lnTo>
                    <a:lnTo>
                      <a:pt x="20" y="127"/>
                    </a:lnTo>
                    <a:lnTo>
                      <a:pt x="10" y="123"/>
                    </a:lnTo>
                    <a:lnTo>
                      <a:pt x="3" y="118"/>
                    </a:lnTo>
                    <a:lnTo>
                      <a:pt x="0" y="110"/>
                    </a:lnTo>
                    <a:lnTo>
                      <a:pt x="0" y="110"/>
                    </a:lnTo>
                    <a:lnTo>
                      <a:pt x="6" y="62"/>
                    </a:lnTo>
                    <a:lnTo>
                      <a:pt x="5" y="12"/>
                    </a:lnTo>
                    <a:lnTo>
                      <a:pt x="58" y="0"/>
                    </a:lnTo>
                    <a:lnTo>
                      <a:pt x="51" y="53"/>
                    </a:lnTo>
                    <a:lnTo>
                      <a:pt x="51" y="60"/>
                    </a:lnTo>
                    <a:lnTo>
                      <a:pt x="53" y="73"/>
                    </a:lnTo>
                    <a:lnTo>
                      <a:pt x="55" y="89"/>
                    </a:lnTo>
                    <a:lnTo>
                      <a:pt x="58" y="103"/>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23">
                <a:extLst>
                  <a:ext uri="{FF2B5EF4-FFF2-40B4-BE49-F238E27FC236}">
                    <a16:creationId xmlns:a16="http://schemas.microsoft.com/office/drawing/2014/main" id="{48E78A72-20D2-2180-20AE-78F505134F45}"/>
                  </a:ext>
                </a:extLst>
              </p:cNvPr>
              <p:cNvSpPr>
                <a:spLocks/>
              </p:cNvSpPr>
              <p:nvPr/>
            </p:nvSpPr>
            <p:spPr bwMode="auto">
              <a:xfrm>
                <a:off x="8542749" y="4890656"/>
                <a:ext cx="109332" cy="16820"/>
              </a:xfrm>
              <a:custGeom>
                <a:avLst/>
                <a:gdLst>
                  <a:gd name="T0" fmla="*/ 0 w 78"/>
                  <a:gd name="T1" fmla="*/ 0 h 11"/>
                  <a:gd name="T2" fmla="*/ 78 w 78"/>
                  <a:gd name="T3" fmla="*/ 0 h 11"/>
                  <a:gd name="T4" fmla="*/ 78 w 78"/>
                  <a:gd name="T5" fmla="*/ 4 h 11"/>
                  <a:gd name="T6" fmla="*/ 78 w 78"/>
                  <a:gd name="T7" fmla="*/ 8 h 11"/>
                  <a:gd name="T8" fmla="*/ 75 w 78"/>
                  <a:gd name="T9" fmla="*/ 11 h 11"/>
                  <a:gd name="T10" fmla="*/ 71 w 78"/>
                  <a:gd name="T11" fmla="*/ 11 h 11"/>
                  <a:gd name="T12" fmla="*/ 9 w 78"/>
                  <a:gd name="T13" fmla="*/ 11 h 11"/>
                  <a:gd name="T14" fmla="*/ 5 w 78"/>
                  <a:gd name="T15" fmla="*/ 11 h 11"/>
                  <a:gd name="T16" fmla="*/ 2 w 78"/>
                  <a:gd name="T17" fmla="*/ 8 h 11"/>
                  <a:gd name="T18" fmla="*/ 0 w 78"/>
                  <a:gd name="T19" fmla="*/ 4 h 11"/>
                  <a:gd name="T20" fmla="*/ 0 w 78"/>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0"/>
                    </a:moveTo>
                    <a:lnTo>
                      <a:pt x="78" y="0"/>
                    </a:lnTo>
                    <a:lnTo>
                      <a:pt x="78" y="4"/>
                    </a:lnTo>
                    <a:lnTo>
                      <a:pt x="78" y="8"/>
                    </a:lnTo>
                    <a:lnTo>
                      <a:pt x="75" y="11"/>
                    </a:lnTo>
                    <a:lnTo>
                      <a:pt x="71" y="11"/>
                    </a:lnTo>
                    <a:lnTo>
                      <a:pt x="9" y="11"/>
                    </a:lnTo>
                    <a:lnTo>
                      <a:pt x="5" y="11"/>
                    </a:lnTo>
                    <a:lnTo>
                      <a:pt x="2" y="8"/>
                    </a:lnTo>
                    <a:lnTo>
                      <a:pt x="0" y="4"/>
                    </a:lnTo>
                    <a:lnTo>
                      <a:pt x="0"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24">
                <a:extLst>
                  <a:ext uri="{FF2B5EF4-FFF2-40B4-BE49-F238E27FC236}">
                    <a16:creationId xmlns:a16="http://schemas.microsoft.com/office/drawing/2014/main" id="{BD31F442-949E-C56A-46C7-A3B2D8E975D1}"/>
                  </a:ext>
                </a:extLst>
              </p:cNvPr>
              <p:cNvSpPr>
                <a:spLocks/>
              </p:cNvSpPr>
              <p:nvPr/>
            </p:nvSpPr>
            <p:spPr bwMode="auto">
              <a:xfrm>
                <a:off x="8509109" y="3472148"/>
                <a:ext cx="224270" cy="1303569"/>
              </a:xfrm>
              <a:custGeom>
                <a:avLst/>
                <a:gdLst>
                  <a:gd name="T0" fmla="*/ 0 w 160"/>
                  <a:gd name="T1" fmla="*/ 0 h 930"/>
                  <a:gd name="T2" fmla="*/ 113 w 160"/>
                  <a:gd name="T3" fmla="*/ 0 h 930"/>
                  <a:gd name="T4" fmla="*/ 119 w 160"/>
                  <a:gd name="T5" fmla="*/ 14 h 930"/>
                  <a:gd name="T6" fmla="*/ 130 w 160"/>
                  <a:gd name="T7" fmla="*/ 48 h 930"/>
                  <a:gd name="T8" fmla="*/ 140 w 160"/>
                  <a:gd name="T9" fmla="*/ 88 h 930"/>
                  <a:gd name="T10" fmla="*/ 147 w 160"/>
                  <a:gd name="T11" fmla="*/ 130 h 930"/>
                  <a:gd name="T12" fmla="*/ 154 w 160"/>
                  <a:gd name="T13" fmla="*/ 170 h 930"/>
                  <a:gd name="T14" fmla="*/ 158 w 160"/>
                  <a:gd name="T15" fmla="*/ 205 h 930"/>
                  <a:gd name="T16" fmla="*/ 158 w 160"/>
                  <a:gd name="T17" fmla="*/ 206 h 930"/>
                  <a:gd name="T18" fmla="*/ 160 w 160"/>
                  <a:gd name="T19" fmla="*/ 226 h 930"/>
                  <a:gd name="T20" fmla="*/ 157 w 160"/>
                  <a:gd name="T21" fmla="*/ 247 h 930"/>
                  <a:gd name="T22" fmla="*/ 99 w 160"/>
                  <a:gd name="T23" fmla="*/ 560 h 930"/>
                  <a:gd name="T24" fmla="*/ 99 w 160"/>
                  <a:gd name="T25" fmla="*/ 566 h 930"/>
                  <a:gd name="T26" fmla="*/ 100 w 160"/>
                  <a:gd name="T27" fmla="*/ 577 h 930"/>
                  <a:gd name="T28" fmla="*/ 102 w 160"/>
                  <a:gd name="T29" fmla="*/ 592 h 930"/>
                  <a:gd name="T30" fmla="*/ 104 w 160"/>
                  <a:gd name="T31" fmla="*/ 609 h 930"/>
                  <a:gd name="T32" fmla="*/ 107 w 160"/>
                  <a:gd name="T33" fmla="*/ 628 h 930"/>
                  <a:gd name="T34" fmla="*/ 109 w 160"/>
                  <a:gd name="T35" fmla="*/ 645 h 930"/>
                  <a:gd name="T36" fmla="*/ 111 w 160"/>
                  <a:gd name="T37" fmla="*/ 659 h 930"/>
                  <a:gd name="T38" fmla="*/ 113 w 160"/>
                  <a:gd name="T39" fmla="*/ 669 h 930"/>
                  <a:gd name="T40" fmla="*/ 113 w 160"/>
                  <a:gd name="T41" fmla="*/ 673 h 930"/>
                  <a:gd name="T42" fmla="*/ 114 w 160"/>
                  <a:gd name="T43" fmla="*/ 694 h 930"/>
                  <a:gd name="T44" fmla="*/ 111 w 160"/>
                  <a:gd name="T45" fmla="*/ 714 h 930"/>
                  <a:gd name="T46" fmla="*/ 83 w 160"/>
                  <a:gd name="T47" fmla="*/ 930 h 930"/>
                  <a:gd name="T48" fmla="*/ 37 w 160"/>
                  <a:gd name="T49" fmla="*/ 925 h 930"/>
                  <a:gd name="T50" fmla="*/ 8 w 160"/>
                  <a:gd name="T51" fmla="*/ 208 h 930"/>
                  <a:gd name="T52" fmla="*/ 0 w 160"/>
                  <a:gd name="T53" fmla="*/ 204 h 930"/>
                  <a:gd name="T54" fmla="*/ 0 w 160"/>
                  <a:gd name="T55"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930">
                    <a:moveTo>
                      <a:pt x="0" y="0"/>
                    </a:moveTo>
                    <a:lnTo>
                      <a:pt x="113" y="0"/>
                    </a:lnTo>
                    <a:lnTo>
                      <a:pt x="119" y="14"/>
                    </a:lnTo>
                    <a:lnTo>
                      <a:pt x="130" y="48"/>
                    </a:lnTo>
                    <a:lnTo>
                      <a:pt x="140" y="88"/>
                    </a:lnTo>
                    <a:lnTo>
                      <a:pt x="147" y="130"/>
                    </a:lnTo>
                    <a:lnTo>
                      <a:pt x="154" y="170"/>
                    </a:lnTo>
                    <a:lnTo>
                      <a:pt x="158" y="205"/>
                    </a:lnTo>
                    <a:lnTo>
                      <a:pt x="158" y="206"/>
                    </a:lnTo>
                    <a:lnTo>
                      <a:pt x="160" y="226"/>
                    </a:lnTo>
                    <a:lnTo>
                      <a:pt x="157" y="247"/>
                    </a:lnTo>
                    <a:lnTo>
                      <a:pt x="99" y="560"/>
                    </a:lnTo>
                    <a:lnTo>
                      <a:pt x="99" y="566"/>
                    </a:lnTo>
                    <a:lnTo>
                      <a:pt x="100" y="577"/>
                    </a:lnTo>
                    <a:lnTo>
                      <a:pt x="102" y="592"/>
                    </a:lnTo>
                    <a:lnTo>
                      <a:pt x="104" y="609"/>
                    </a:lnTo>
                    <a:lnTo>
                      <a:pt x="107" y="628"/>
                    </a:lnTo>
                    <a:lnTo>
                      <a:pt x="109" y="645"/>
                    </a:lnTo>
                    <a:lnTo>
                      <a:pt x="111" y="659"/>
                    </a:lnTo>
                    <a:lnTo>
                      <a:pt x="113" y="669"/>
                    </a:lnTo>
                    <a:lnTo>
                      <a:pt x="113" y="673"/>
                    </a:lnTo>
                    <a:lnTo>
                      <a:pt x="114" y="694"/>
                    </a:lnTo>
                    <a:lnTo>
                      <a:pt x="111" y="714"/>
                    </a:lnTo>
                    <a:lnTo>
                      <a:pt x="83" y="930"/>
                    </a:lnTo>
                    <a:lnTo>
                      <a:pt x="37" y="925"/>
                    </a:lnTo>
                    <a:lnTo>
                      <a:pt x="8" y="208"/>
                    </a:lnTo>
                    <a:lnTo>
                      <a:pt x="0" y="204"/>
                    </a:lnTo>
                    <a:lnTo>
                      <a:pt x="0"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25">
                <a:extLst>
                  <a:ext uri="{FF2B5EF4-FFF2-40B4-BE49-F238E27FC236}">
                    <a16:creationId xmlns:a16="http://schemas.microsoft.com/office/drawing/2014/main" id="{56B60D70-CB84-05B2-04D5-C99AAB46C4B3}"/>
                  </a:ext>
                </a:extLst>
              </p:cNvPr>
              <p:cNvSpPr>
                <a:spLocks/>
              </p:cNvSpPr>
              <p:nvPr/>
            </p:nvSpPr>
            <p:spPr bwMode="auto">
              <a:xfrm>
                <a:off x="8307266" y="2418080"/>
                <a:ext cx="201843" cy="605529"/>
              </a:xfrm>
              <a:custGeom>
                <a:avLst/>
                <a:gdLst>
                  <a:gd name="T0" fmla="*/ 135 w 144"/>
                  <a:gd name="T1" fmla="*/ 0 h 433"/>
                  <a:gd name="T2" fmla="*/ 108 w 144"/>
                  <a:gd name="T3" fmla="*/ 4 h 433"/>
                  <a:gd name="T4" fmla="*/ 83 w 144"/>
                  <a:gd name="T5" fmla="*/ 13 h 433"/>
                  <a:gd name="T6" fmla="*/ 60 w 144"/>
                  <a:gd name="T7" fmla="*/ 27 h 433"/>
                  <a:gd name="T8" fmla="*/ 41 w 144"/>
                  <a:gd name="T9" fmla="*/ 47 h 433"/>
                  <a:gd name="T10" fmla="*/ 25 w 144"/>
                  <a:gd name="T11" fmla="*/ 70 h 433"/>
                  <a:gd name="T12" fmla="*/ 19 w 144"/>
                  <a:gd name="T13" fmla="*/ 85 h 433"/>
                  <a:gd name="T14" fmla="*/ 15 w 144"/>
                  <a:gd name="T15" fmla="*/ 108 h 433"/>
                  <a:gd name="T16" fmla="*/ 11 w 144"/>
                  <a:gd name="T17" fmla="*/ 137 h 433"/>
                  <a:gd name="T18" fmla="*/ 7 w 144"/>
                  <a:gd name="T19" fmla="*/ 171 h 433"/>
                  <a:gd name="T20" fmla="*/ 4 w 144"/>
                  <a:gd name="T21" fmla="*/ 207 h 433"/>
                  <a:gd name="T22" fmla="*/ 1 w 144"/>
                  <a:gd name="T23" fmla="*/ 245 h 433"/>
                  <a:gd name="T24" fmla="*/ 0 w 144"/>
                  <a:gd name="T25" fmla="*/ 282 h 433"/>
                  <a:gd name="T26" fmla="*/ 0 w 144"/>
                  <a:gd name="T27" fmla="*/ 316 h 433"/>
                  <a:gd name="T28" fmla="*/ 1 w 144"/>
                  <a:gd name="T29" fmla="*/ 345 h 433"/>
                  <a:gd name="T30" fmla="*/ 4 w 144"/>
                  <a:gd name="T31" fmla="*/ 369 h 433"/>
                  <a:gd name="T32" fmla="*/ 8 w 144"/>
                  <a:gd name="T33" fmla="*/ 385 h 433"/>
                  <a:gd name="T34" fmla="*/ 17 w 144"/>
                  <a:gd name="T35" fmla="*/ 402 h 433"/>
                  <a:gd name="T36" fmla="*/ 31 w 144"/>
                  <a:gd name="T37" fmla="*/ 413 h 433"/>
                  <a:gd name="T38" fmla="*/ 48 w 144"/>
                  <a:gd name="T39" fmla="*/ 422 h 433"/>
                  <a:gd name="T40" fmla="*/ 66 w 144"/>
                  <a:gd name="T41" fmla="*/ 429 h 433"/>
                  <a:gd name="T42" fmla="*/ 86 w 144"/>
                  <a:gd name="T43" fmla="*/ 432 h 433"/>
                  <a:gd name="T44" fmla="*/ 107 w 144"/>
                  <a:gd name="T45" fmla="*/ 433 h 433"/>
                  <a:gd name="T46" fmla="*/ 144 w 144"/>
                  <a:gd name="T47" fmla="*/ 433 h 433"/>
                  <a:gd name="T48" fmla="*/ 144 w 144"/>
                  <a:gd name="T49" fmla="*/ 0 h 433"/>
                  <a:gd name="T50" fmla="*/ 135 w 144"/>
                  <a:gd name="T5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433">
                    <a:moveTo>
                      <a:pt x="135" y="0"/>
                    </a:moveTo>
                    <a:lnTo>
                      <a:pt x="108" y="4"/>
                    </a:lnTo>
                    <a:lnTo>
                      <a:pt x="83" y="13"/>
                    </a:lnTo>
                    <a:lnTo>
                      <a:pt x="60" y="27"/>
                    </a:lnTo>
                    <a:lnTo>
                      <a:pt x="41" y="47"/>
                    </a:lnTo>
                    <a:lnTo>
                      <a:pt x="25" y="70"/>
                    </a:lnTo>
                    <a:lnTo>
                      <a:pt x="19" y="85"/>
                    </a:lnTo>
                    <a:lnTo>
                      <a:pt x="15" y="108"/>
                    </a:lnTo>
                    <a:lnTo>
                      <a:pt x="11" y="137"/>
                    </a:lnTo>
                    <a:lnTo>
                      <a:pt x="7" y="171"/>
                    </a:lnTo>
                    <a:lnTo>
                      <a:pt x="4" y="207"/>
                    </a:lnTo>
                    <a:lnTo>
                      <a:pt x="1" y="245"/>
                    </a:lnTo>
                    <a:lnTo>
                      <a:pt x="0" y="282"/>
                    </a:lnTo>
                    <a:lnTo>
                      <a:pt x="0" y="316"/>
                    </a:lnTo>
                    <a:lnTo>
                      <a:pt x="1" y="345"/>
                    </a:lnTo>
                    <a:lnTo>
                      <a:pt x="4" y="369"/>
                    </a:lnTo>
                    <a:lnTo>
                      <a:pt x="8" y="385"/>
                    </a:lnTo>
                    <a:lnTo>
                      <a:pt x="17" y="402"/>
                    </a:lnTo>
                    <a:lnTo>
                      <a:pt x="31" y="413"/>
                    </a:lnTo>
                    <a:lnTo>
                      <a:pt x="48" y="422"/>
                    </a:lnTo>
                    <a:lnTo>
                      <a:pt x="66" y="429"/>
                    </a:lnTo>
                    <a:lnTo>
                      <a:pt x="86" y="432"/>
                    </a:lnTo>
                    <a:lnTo>
                      <a:pt x="107" y="433"/>
                    </a:lnTo>
                    <a:lnTo>
                      <a:pt x="144" y="433"/>
                    </a:lnTo>
                    <a:lnTo>
                      <a:pt x="144" y="0"/>
                    </a:lnTo>
                    <a:lnTo>
                      <a:pt x="1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26">
                <a:extLst>
                  <a:ext uri="{FF2B5EF4-FFF2-40B4-BE49-F238E27FC236}">
                    <a16:creationId xmlns:a16="http://schemas.microsoft.com/office/drawing/2014/main" id="{49247822-E66E-1A0E-3791-CBA5E35D24B9}"/>
                  </a:ext>
                </a:extLst>
              </p:cNvPr>
              <p:cNvSpPr>
                <a:spLocks/>
              </p:cNvSpPr>
              <p:nvPr/>
            </p:nvSpPr>
            <p:spPr bwMode="auto">
              <a:xfrm>
                <a:off x="8509109" y="2418080"/>
                <a:ext cx="201843" cy="605529"/>
              </a:xfrm>
              <a:custGeom>
                <a:avLst/>
                <a:gdLst>
                  <a:gd name="T0" fmla="*/ 9 w 145"/>
                  <a:gd name="T1" fmla="*/ 0 h 433"/>
                  <a:gd name="T2" fmla="*/ 37 w 145"/>
                  <a:gd name="T3" fmla="*/ 4 h 433"/>
                  <a:gd name="T4" fmla="*/ 61 w 145"/>
                  <a:gd name="T5" fmla="*/ 13 h 433"/>
                  <a:gd name="T6" fmla="*/ 84 w 145"/>
                  <a:gd name="T7" fmla="*/ 27 h 433"/>
                  <a:gd name="T8" fmla="*/ 104 w 145"/>
                  <a:gd name="T9" fmla="*/ 47 h 433"/>
                  <a:gd name="T10" fmla="*/ 119 w 145"/>
                  <a:gd name="T11" fmla="*/ 70 h 433"/>
                  <a:gd name="T12" fmla="*/ 125 w 145"/>
                  <a:gd name="T13" fmla="*/ 85 h 433"/>
                  <a:gd name="T14" fmla="*/ 129 w 145"/>
                  <a:gd name="T15" fmla="*/ 108 h 433"/>
                  <a:gd name="T16" fmla="*/ 133 w 145"/>
                  <a:gd name="T17" fmla="*/ 137 h 433"/>
                  <a:gd name="T18" fmla="*/ 138 w 145"/>
                  <a:gd name="T19" fmla="*/ 171 h 433"/>
                  <a:gd name="T20" fmla="*/ 140 w 145"/>
                  <a:gd name="T21" fmla="*/ 207 h 433"/>
                  <a:gd name="T22" fmla="*/ 143 w 145"/>
                  <a:gd name="T23" fmla="*/ 245 h 433"/>
                  <a:gd name="T24" fmla="*/ 145 w 145"/>
                  <a:gd name="T25" fmla="*/ 282 h 433"/>
                  <a:gd name="T26" fmla="*/ 145 w 145"/>
                  <a:gd name="T27" fmla="*/ 316 h 433"/>
                  <a:gd name="T28" fmla="*/ 143 w 145"/>
                  <a:gd name="T29" fmla="*/ 345 h 433"/>
                  <a:gd name="T30" fmla="*/ 140 w 145"/>
                  <a:gd name="T31" fmla="*/ 369 h 433"/>
                  <a:gd name="T32" fmla="*/ 136 w 145"/>
                  <a:gd name="T33" fmla="*/ 385 h 433"/>
                  <a:gd name="T34" fmla="*/ 128 w 145"/>
                  <a:gd name="T35" fmla="*/ 402 h 433"/>
                  <a:gd name="T36" fmla="*/ 113 w 145"/>
                  <a:gd name="T37" fmla="*/ 413 h 433"/>
                  <a:gd name="T38" fmla="*/ 97 w 145"/>
                  <a:gd name="T39" fmla="*/ 422 h 433"/>
                  <a:gd name="T40" fmla="*/ 78 w 145"/>
                  <a:gd name="T41" fmla="*/ 429 h 433"/>
                  <a:gd name="T42" fmla="*/ 58 w 145"/>
                  <a:gd name="T43" fmla="*/ 432 h 433"/>
                  <a:gd name="T44" fmla="*/ 39 w 145"/>
                  <a:gd name="T45" fmla="*/ 433 h 433"/>
                  <a:gd name="T46" fmla="*/ 0 w 145"/>
                  <a:gd name="T47" fmla="*/ 433 h 433"/>
                  <a:gd name="T48" fmla="*/ 0 w 145"/>
                  <a:gd name="T49" fmla="*/ 0 h 433"/>
                  <a:gd name="T50" fmla="*/ 9 w 145"/>
                  <a:gd name="T5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433">
                    <a:moveTo>
                      <a:pt x="9" y="0"/>
                    </a:moveTo>
                    <a:lnTo>
                      <a:pt x="37" y="4"/>
                    </a:lnTo>
                    <a:lnTo>
                      <a:pt x="61" y="13"/>
                    </a:lnTo>
                    <a:lnTo>
                      <a:pt x="84" y="27"/>
                    </a:lnTo>
                    <a:lnTo>
                      <a:pt x="104" y="47"/>
                    </a:lnTo>
                    <a:lnTo>
                      <a:pt x="119" y="70"/>
                    </a:lnTo>
                    <a:lnTo>
                      <a:pt x="125" y="85"/>
                    </a:lnTo>
                    <a:lnTo>
                      <a:pt x="129" y="108"/>
                    </a:lnTo>
                    <a:lnTo>
                      <a:pt x="133" y="137"/>
                    </a:lnTo>
                    <a:lnTo>
                      <a:pt x="138" y="171"/>
                    </a:lnTo>
                    <a:lnTo>
                      <a:pt x="140" y="207"/>
                    </a:lnTo>
                    <a:lnTo>
                      <a:pt x="143" y="245"/>
                    </a:lnTo>
                    <a:lnTo>
                      <a:pt x="145" y="282"/>
                    </a:lnTo>
                    <a:lnTo>
                      <a:pt x="145" y="316"/>
                    </a:lnTo>
                    <a:lnTo>
                      <a:pt x="143" y="345"/>
                    </a:lnTo>
                    <a:lnTo>
                      <a:pt x="140" y="369"/>
                    </a:lnTo>
                    <a:lnTo>
                      <a:pt x="136" y="385"/>
                    </a:lnTo>
                    <a:lnTo>
                      <a:pt x="128" y="402"/>
                    </a:lnTo>
                    <a:lnTo>
                      <a:pt x="113" y="413"/>
                    </a:lnTo>
                    <a:lnTo>
                      <a:pt x="97" y="422"/>
                    </a:lnTo>
                    <a:lnTo>
                      <a:pt x="78" y="429"/>
                    </a:lnTo>
                    <a:lnTo>
                      <a:pt x="58" y="432"/>
                    </a:lnTo>
                    <a:lnTo>
                      <a:pt x="39" y="433"/>
                    </a:lnTo>
                    <a:lnTo>
                      <a:pt x="0" y="433"/>
                    </a:lnTo>
                    <a:lnTo>
                      <a:pt x="0" y="0"/>
                    </a:lnTo>
                    <a:lnTo>
                      <a:pt x="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27">
                <a:extLst>
                  <a:ext uri="{FF2B5EF4-FFF2-40B4-BE49-F238E27FC236}">
                    <a16:creationId xmlns:a16="http://schemas.microsoft.com/office/drawing/2014/main" id="{40EE6813-1F90-D77B-1042-469044EB7A74}"/>
                  </a:ext>
                </a:extLst>
              </p:cNvPr>
              <p:cNvSpPr>
                <a:spLocks/>
              </p:cNvSpPr>
              <p:nvPr/>
            </p:nvSpPr>
            <p:spPr bwMode="auto">
              <a:xfrm>
                <a:off x="8217558" y="2799338"/>
                <a:ext cx="583102" cy="672810"/>
              </a:xfrm>
              <a:custGeom>
                <a:avLst/>
                <a:gdLst>
                  <a:gd name="T0" fmla="*/ 410 w 414"/>
                  <a:gd name="T1" fmla="*/ 130 h 479"/>
                  <a:gd name="T2" fmla="*/ 407 w 414"/>
                  <a:gd name="T3" fmla="*/ 110 h 479"/>
                  <a:gd name="T4" fmla="*/ 400 w 414"/>
                  <a:gd name="T5" fmla="*/ 93 h 479"/>
                  <a:gd name="T6" fmla="*/ 387 w 414"/>
                  <a:gd name="T7" fmla="*/ 79 h 479"/>
                  <a:gd name="T8" fmla="*/ 372 w 414"/>
                  <a:gd name="T9" fmla="*/ 68 h 479"/>
                  <a:gd name="T10" fmla="*/ 353 w 414"/>
                  <a:gd name="T11" fmla="*/ 61 h 479"/>
                  <a:gd name="T12" fmla="*/ 208 w 414"/>
                  <a:gd name="T13" fmla="*/ 0 h 479"/>
                  <a:gd name="T14" fmla="*/ 61 w 414"/>
                  <a:gd name="T15" fmla="*/ 61 h 479"/>
                  <a:gd name="T16" fmla="*/ 42 w 414"/>
                  <a:gd name="T17" fmla="*/ 68 h 479"/>
                  <a:gd name="T18" fmla="*/ 27 w 414"/>
                  <a:gd name="T19" fmla="*/ 79 h 479"/>
                  <a:gd name="T20" fmla="*/ 14 w 414"/>
                  <a:gd name="T21" fmla="*/ 93 h 479"/>
                  <a:gd name="T22" fmla="*/ 7 w 414"/>
                  <a:gd name="T23" fmla="*/ 110 h 479"/>
                  <a:gd name="T24" fmla="*/ 4 w 414"/>
                  <a:gd name="T25" fmla="*/ 130 h 479"/>
                  <a:gd name="T26" fmla="*/ 0 w 414"/>
                  <a:gd name="T27" fmla="*/ 182 h 479"/>
                  <a:gd name="T28" fmla="*/ 81 w 414"/>
                  <a:gd name="T29" fmla="*/ 193 h 479"/>
                  <a:gd name="T30" fmla="*/ 72 w 414"/>
                  <a:gd name="T31" fmla="*/ 251 h 479"/>
                  <a:gd name="T32" fmla="*/ 73 w 414"/>
                  <a:gd name="T33" fmla="*/ 261 h 479"/>
                  <a:gd name="T34" fmla="*/ 76 w 414"/>
                  <a:gd name="T35" fmla="*/ 271 h 479"/>
                  <a:gd name="T36" fmla="*/ 79 w 414"/>
                  <a:gd name="T37" fmla="*/ 295 h 479"/>
                  <a:gd name="T38" fmla="*/ 85 w 414"/>
                  <a:gd name="T39" fmla="*/ 322 h 479"/>
                  <a:gd name="T40" fmla="*/ 90 w 414"/>
                  <a:gd name="T41" fmla="*/ 353 h 479"/>
                  <a:gd name="T42" fmla="*/ 96 w 414"/>
                  <a:gd name="T43" fmla="*/ 386 h 479"/>
                  <a:gd name="T44" fmla="*/ 99 w 414"/>
                  <a:gd name="T45" fmla="*/ 418 h 479"/>
                  <a:gd name="T46" fmla="*/ 97 w 414"/>
                  <a:gd name="T47" fmla="*/ 451 h 479"/>
                  <a:gd name="T48" fmla="*/ 93 w 414"/>
                  <a:gd name="T49" fmla="*/ 479 h 479"/>
                  <a:gd name="T50" fmla="*/ 93 w 414"/>
                  <a:gd name="T51" fmla="*/ 479 h 479"/>
                  <a:gd name="T52" fmla="*/ 119 w 414"/>
                  <a:gd name="T53" fmla="*/ 479 h 479"/>
                  <a:gd name="T54" fmla="*/ 151 w 414"/>
                  <a:gd name="T55" fmla="*/ 479 h 479"/>
                  <a:gd name="T56" fmla="*/ 187 w 414"/>
                  <a:gd name="T57" fmla="*/ 479 h 479"/>
                  <a:gd name="T58" fmla="*/ 321 w 414"/>
                  <a:gd name="T59" fmla="*/ 479 h 479"/>
                  <a:gd name="T60" fmla="*/ 321 w 414"/>
                  <a:gd name="T61" fmla="*/ 479 h 479"/>
                  <a:gd name="T62" fmla="*/ 317 w 414"/>
                  <a:gd name="T63" fmla="*/ 451 h 479"/>
                  <a:gd name="T64" fmla="*/ 315 w 414"/>
                  <a:gd name="T65" fmla="*/ 418 h 479"/>
                  <a:gd name="T66" fmla="*/ 318 w 414"/>
                  <a:gd name="T67" fmla="*/ 386 h 479"/>
                  <a:gd name="T68" fmla="*/ 324 w 414"/>
                  <a:gd name="T69" fmla="*/ 353 h 479"/>
                  <a:gd name="T70" fmla="*/ 329 w 414"/>
                  <a:gd name="T71" fmla="*/ 322 h 479"/>
                  <a:gd name="T72" fmla="*/ 335 w 414"/>
                  <a:gd name="T73" fmla="*/ 295 h 479"/>
                  <a:gd name="T74" fmla="*/ 339 w 414"/>
                  <a:gd name="T75" fmla="*/ 271 h 479"/>
                  <a:gd name="T76" fmla="*/ 341 w 414"/>
                  <a:gd name="T77" fmla="*/ 261 h 479"/>
                  <a:gd name="T78" fmla="*/ 342 w 414"/>
                  <a:gd name="T79" fmla="*/ 251 h 479"/>
                  <a:gd name="T80" fmla="*/ 334 w 414"/>
                  <a:gd name="T81" fmla="*/ 193 h 479"/>
                  <a:gd name="T82" fmla="*/ 414 w 414"/>
                  <a:gd name="T83" fmla="*/ 182 h 479"/>
                  <a:gd name="T84" fmla="*/ 410 w 414"/>
                  <a:gd name="T85" fmla="*/ 13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479">
                    <a:moveTo>
                      <a:pt x="410" y="130"/>
                    </a:moveTo>
                    <a:lnTo>
                      <a:pt x="407" y="110"/>
                    </a:lnTo>
                    <a:lnTo>
                      <a:pt x="400" y="93"/>
                    </a:lnTo>
                    <a:lnTo>
                      <a:pt x="387" y="79"/>
                    </a:lnTo>
                    <a:lnTo>
                      <a:pt x="372" y="68"/>
                    </a:lnTo>
                    <a:lnTo>
                      <a:pt x="353" y="61"/>
                    </a:lnTo>
                    <a:lnTo>
                      <a:pt x="208" y="0"/>
                    </a:lnTo>
                    <a:lnTo>
                      <a:pt x="61" y="61"/>
                    </a:lnTo>
                    <a:lnTo>
                      <a:pt x="42" y="68"/>
                    </a:lnTo>
                    <a:lnTo>
                      <a:pt x="27" y="79"/>
                    </a:lnTo>
                    <a:lnTo>
                      <a:pt x="14" y="93"/>
                    </a:lnTo>
                    <a:lnTo>
                      <a:pt x="7" y="110"/>
                    </a:lnTo>
                    <a:lnTo>
                      <a:pt x="4" y="130"/>
                    </a:lnTo>
                    <a:lnTo>
                      <a:pt x="0" y="182"/>
                    </a:lnTo>
                    <a:lnTo>
                      <a:pt x="81" y="193"/>
                    </a:lnTo>
                    <a:lnTo>
                      <a:pt x="72" y="251"/>
                    </a:lnTo>
                    <a:lnTo>
                      <a:pt x="73" y="261"/>
                    </a:lnTo>
                    <a:lnTo>
                      <a:pt x="76" y="271"/>
                    </a:lnTo>
                    <a:lnTo>
                      <a:pt x="79" y="295"/>
                    </a:lnTo>
                    <a:lnTo>
                      <a:pt x="85" y="322"/>
                    </a:lnTo>
                    <a:lnTo>
                      <a:pt x="90" y="353"/>
                    </a:lnTo>
                    <a:lnTo>
                      <a:pt x="96" y="386"/>
                    </a:lnTo>
                    <a:lnTo>
                      <a:pt x="99" y="418"/>
                    </a:lnTo>
                    <a:lnTo>
                      <a:pt x="97" y="451"/>
                    </a:lnTo>
                    <a:lnTo>
                      <a:pt x="93" y="479"/>
                    </a:lnTo>
                    <a:lnTo>
                      <a:pt x="93" y="479"/>
                    </a:lnTo>
                    <a:lnTo>
                      <a:pt x="119" y="479"/>
                    </a:lnTo>
                    <a:lnTo>
                      <a:pt x="151" y="479"/>
                    </a:lnTo>
                    <a:lnTo>
                      <a:pt x="187" y="479"/>
                    </a:lnTo>
                    <a:lnTo>
                      <a:pt x="321" y="479"/>
                    </a:lnTo>
                    <a:lnTo>
                      <a:pt x="321" y="479"/>
                    </a:lnTo>
                    <a:lnTo>
                      <a:pt x="317" y="451"/>
                    </a:lnTo>
                    <a:lnTo>
                      <a:pt x="315" y="418"/>
                    </a:lnTo>
                    <a:lnTo>
                      <a:pt x="318" y="386"/>
                    </a:lnTo>
                    <a:lnTo>
                      <a:pt x="324" y="353"/>
                    </a:lnTo>
                    <a:lnTo>
                      <a:pt x="329" y="322"/>
                    </a:lnTo>
                    <a:lnTo>
                      <a:pt x="335" y="295"/>
                    </a:lnTo>
                    <a:lnTo>
                      <a:pt x="339" y="271"/>
                    </a:lnTo>
                    <a:lnTo>
                      <a:pt x="341" y="261"/>
                    </a:lnTo>
                    <a:lnTo>
                      <a:pt x="342" y="251"/>
                    </a:lnTo>
                    <a:lnTo>
                      <a:pt x="334" y="193"/>
                    </a:lnTo>
                    <a:lnTo>
                      <a:pt x="414" y="182"/>
                    </a:lnTo>
                    <a:lnTo>
                      <a:pt x="410" y="13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28">
                <a:extLst>
                  <a:ext uri="{FF2B5EF4-FFF2-40B4-BE49-F238E27FC236}">
                    <a16:creationId xmlns:a16="http://schemas.microsoft.com/office/drawing/2014/main" id="{DFE2AE60-15B7-C9BD-724D-E9C9DBC61D2F}"/>
                  </a:ext>
                </a:extLst>
              </p:cNvPr>
              <p:cNvSpPr>
                <a:spLocks/>
              </p:cNvSpPr>
              <p:nvPr/>
            </p:nvSpPr>
            <p:spPr bwMode="auto">
              <a:xfrm>
                <a:off x="8509109" y="2799338"/>
                <a:ext cx="291551" cy="672810"/>
              </a:xfrm>
              <a:custGeom>
                <a:avLst/>
                <a:gdLst>
                  <a:gd name="T0" fmla="*/ 206 w 206"/>
                  <a:gd name="T1" fmla="*/ 182 h 479"/>
                  <a:gd name="T2" fmla="*/ 202 w 206"/>
                  <a:gd name="T3" fmla="*/ 130 h 479"/>
                  <a:gd name="T4" fmla="*/ 199 w 206"/>
                  <a:gd name="T5" fmla="*/ 110 h 479"/>
                  <a:gd name="T6" fmla="*/ 192 w 206"/>
                  <a:gd name="T7" fmla="*/ 93 h 479"/>
                  <a:gd name="T8" fmla="*/ 179 w 206"/>
                  <a:gd name="T9" fmla="*/ 79 h 479"/>
                  <a:gd name="T10" fmla="*/ 164 w 206"/>
                  <a:gd name="T11" fmla="*/ 68 h 479"/>
                  <a:gd name="T12" fmla="*/ 145 w 206"/>
                  <a:gd name="T13" fmla="*/ 61 h 479"/>
                  <a:gd name="T14" fmla="*/ 0 w 206"/>
                  <a:gd name="T15" fmla="*/ 0 h 479"/>
                  <a:gd name="T16" fmla="*/ 0 w 206"/>
                  <a:gd name="T17" fmla="*/ 464 h 479"/>
                  <a:gd name="T18" fmla="*/ 4 w 206"/>
                  <a:gd name="T19" fmla="*/ 465 h 479"/>
                  <a:gd name="T20" fmla="*/ 15 w 206"/>
                  <a:gd name="T21" fmla="*/ 466 h 479"/>
                  <a:gd name="T22" fmla="*/ 32 w 206"/>
                  <a:gd name="T23" fmla="*/ 469 h 479"/>
                  <a:gd name="T24" fmla="*/ 52 w 206"/>
                  <a:gd name="T25" fmla="*/ 473 h 479"/>
                  <a:gd name="T26" fmla="*/ 73 w 206"/>
                  <a:gd name="T27" fmla="*/ 476 h 479"/>
                  <a:gd name="T28" fmla="*/ 95 w 206"/>
                  <a:gd name="T29" fmla="*/ 478 h 479"/>
                  <a:gd name="T30" fmla="*/ 113 w 206"/>
                  <a:gd name="T31" fmla="*/ 479 h 479"/>
                  <a:gd name="T32" fmla="*/ 113 w 206"/>
                  <a:gd name="T33" fmla="*/ 479 h 479"/>
                  <a:gd name="T34" fmla="*/ 109 w 206"/>
                  <a:gd name="T35" fmla="*/ 451 h 479"/>
                  <a:gd name="T36" fmla="*/ 107 w 206"/>
                  <a:gd name="T37" fmla="*/ 418 h 479"/>
                  <a:gd name="T38" fmla="*/ 110 w 206"/>
                  <a:gd name="T39" fmla="*/ 386 h 479"/>
                  <a:gd name="T40" fmla="*/ 116 w 206"/>
                  <a:gd name="T41" fmla="*/ 353 h 479"/>
                  <a:gd name="T42" fmla="*/ 121 w 206"/>
                  <a:gd name="T43" fmla="*/ 322 h 479"/>
                  <a:gd name="T44" fmla="*/ 127 w 206"/>
                  <a:gd name="T45" fmla="*/ 295 h 479"/>
                  <a:gd name="T46" fmla="*/ 131 w 206"/>
                  <a:gd name="T47" fmla="*/ 271 h 479"/>
                  <a:gd name="T48" fmla="*/ 133 w 206"/>
                  <a:gd name="T49" fmla="*/ 261 h 479"/>
                  <a:gd name="T50" fmla="*/ 134 w 206"/>
                  <a:gd name="T51" fmla="*/ 251 h 479"/>
                  <a:gd name="T52" fmla="*/ 126 w 206"/>
                  <a:gd name="T53" fmla="*/ 193 h 479"/>
                  <a:gd name="T54" fmla="*/ 206 w 206"/>
                  <a:gd name="T55" fmla="*/ 182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479">
                    <a:moveTo>
                      <a:pt x="206" y="182"/>
                    </a:moveTo>
                    <a:lnTo>
                      <a:pt x="202" y="130"/>
                    </a:lnTo>
                    <a:lnTo>
                      <a:pt x="199" y="110"/>
                    </a:lnTo>
                    <a:lnTo>
                      <a:pt x="192" y="93"/>
                    </a:lnTo>
                    <a:lnTo>
                      <a:pt x="179" y="79"/>
                    </a:lnTo>
                    <a:lnTo>
                      <a:pt x="164" y="68"/>
                    </a:lnTo>
                    <a:lnTo>
                      <a:pt x="145" y="61"/>
                    </a:lnTo>
                    <a:lnTo>
                      <a:pt x="0" y="0"/>
                    </a:lnTo>
                    <a:lnTo>
                      <a:pt x="0" y="464"/>
                    </a:lnTo>
                    <a:lnTo>
                      <a:pt x="4" y="465"/>
                    </a:lnTo>
                    <a:lnTo>
                      <a:pt x="15" y="466"/>
                    </a:lnTo>
                    <a:lnTo>
                      <a:pt x="32" y="469"/>
                    </a:lnTo>
                    <a:lnTo>
                      <a:pt x="52" y="473"/>
                    </a:lnTo>
                    <a:lnTo>
                      <a:pt x="73" y="476"/>
                    </a:lnTo>
                    <a:lnTo>
                      <a:pt x="95" y="478"/>
                    </a:lnTo>
                    <a:lnTo>
                      <a:pt x="113" y="479"/>
                    </a:lnTo>
                    <a:lnTo>
                      <a:pt x="113" y="479"/>
                    </a:lnTo>
                    <a:lnTo>
                      <a:pt x="109" y="451"/>
                    </a:lnTo>
                    <a:lnTo>
                      <a:pt x="107" y="418"/>
                    </a:lnTo>
                    <a:lnTo>
                      <a:pt x="110" y="386"/>
                    </a:lnTo>
                    <a:lnTo>
                      <a:pt x="116" y="353"/>
                    </a:lnTo>
                    <a:lnTo>
                      <a:pt x="121" y="322"/>
                    </a:lnTo>
                    <a:lnTo>
                      <a:pt x="127" y="295"/>
                    </a:lnTo>
                    <a:lnTo>
                      <a:pt x="131" y="271"/>
                    </a:lnTo>
                    <a:lnTo>
                      <a:pt x="133" y="261"/>
                    </a:lnTo>
                    <a:lnTo>
                      <a:pt x="134" y="251"/>
                    </a:lnTo>
                    <a:lnTo>
                      <a:pt x="126" y="193"/>
                    </a:lnTo>
                    <a:lnTo>
                      <a:pt x="206" y="182"/>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29">
                <a:extLst>
                  <a:ext uri="{FF2B5EF4-FFF2-40B4-BE49-F238E27FC236}">
                    <a16:creationId xmlns:a16="http://schemas.microsoft.com/office/drawing/2014/main" id="{BA5DF6DA-D443-851D-84D8-416EEE183869}"/>
                  </a:ext>
                </a:extLst>
              </p:cNvPr>
              <p:cNvSpPr>
                <a:spLocks/>
              </p:cNvSpPr>
              <p:nvPr/>
            </p:nvSpPr>
            <p:spPr bwMode="auto">
              <a:xfrm>
                <a:off x="8419401" y="2754484"/>
                <a:ext cx="179416" cy="165399"/>
              </a:xfrm>
              <a:custGeom>
                <a:avLst/>
                <a:gdLst>
                  <a:gd name="T0" fmla="*/ 128 w 128"/>
                  <a:gd name="T1" fmla="*/ 65 h 119"/>
                  <a:gd name="T2" fmla="*/ 65 w 128"/>
                  <a:gd name="T3" fmla="*/ 119 h 119"/>
                  <a:gd name="T4" fmla="*/ 0 w 128"/>
                  <a:gd name="T5" fmla="*/ 65 h 119"/>
                  <a:gd name="T6" fmla="*/ 0 w 128"/>
                  <a:gd name="T7" fmla="*/ 0 h 119"/>
                  <a:gd name="T8" fmla="*/ 128 w 128"/>
                  <a:gd name="T9" fmla="*/ 0 h 119"/>
                  <a:gd name="T10" fmla="*/ 128 w 128"/>
                  <a:gd name="T11" fmla="*/ 65 h 119"/>
                </a:gdLst>
                <a:ahLst/>
                <a:cxnLst>
                  <a:cxn ang="0">
                    <a:pos x="T0" y="T1"/>
                  </a:cxn>
                  <a:cxn ang="0">
                    <a:pos x="T2" y="T3"/>
                  </a:cxn>
                  <a:cxn ang="0">
                    <a:pos x="T4" y="T5"/>
                  </a:cxn>
                  <a:cxn ang="0">
                    <a:pos x="T6" y="T7"/>
                  </a:cxn>
                  <a:cxn ang="0">
                    <a:pos x="T8" y="T9"/>
                  </a:cxn>
                  <a:cxn ang="0">
                    <a:pos x="T10" y="T11"/>
                  </a:cxn>
                </a:cxnLst>
                <a:rect l="0" t="0" r="r" b="b"/>
                <a:pathLst>
                  <a:path w="128" h="119">
                    <a:moveTo>
                      <a:pt x="128" y="65"/>
                    </a:moveTo>
                    <a:lnTo>
                      <a:pt x="65" y="119"/>
                    </a:lnTo>
                    <a:lnTo>
                      <a:pt x="0" y="65"/>
                    </a:lnTo>
                    <a:lnTo>
                      <a:pt x="0" y="0"/>
                    </a:lnTo>
                    <a:lnTo>
                      <a:pt x="128" y="0"/>
                    </a:lnTo>
                    <a:lnTo>
                      <a:pt x="128" y="65"/>
                    </a:lnTo>
                    <a:close/>
                  </a:path>
                </a:pathLst>
              </a:custGeom>
              <a:solidFill>
                <a:srgbClr val="4005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30">
                <a:extLst>
                  <a:ext uri="{FF2B5EF4-FFF2-40B4-BE49-F238E27FC236}">
                    <a16:creationId xmlns:a16="http://schemas.microsoft.com/office/drawing/2014/main" id="{7364D6E2-F313-2E46-7BC1-3AA38F2D1CBD}"/>
                  </a:ext>
                </a:extLst>
              </p:cNvPr>
              <p:cNvSpPr>
                <a:spLocks/>
              </p:cNvSpPr>
              <p:nvPr/>
            </p:nvSpPr>
            <p:spPr bwMode="auto">
              <a:xfrm>
                <a:off x="8388564" y="2488164"/>
                <a:ext cx="243894" cy="327995"/>
              </a:xfrm>
              <a:custGeom>
                <a:avLst/>
                <a:gdLst>
                  <a:gd name="T0" fmla="*/ 116 w 174"/>
                  <a:gd name="T1" fmla="*/ 0 h 234"/>
                  <a:gd name="T2" fmla="*/ 58 w 174"/>
                  <a:gd name="T3" fmla="*/ 0 h 234"/>
                  <a:gd name="T4" fmla="*/ 41 w 174"/>
                  <a:gd name="T5" fmla="*/ 3 h 234"/>
                  <a:gd name="T6" fmla="*/ 27 w 174"/>
                  <a:gd name="T7" fmla="*/ 11 h 234"/>
                  <a:gd name="T8" fmla="*/ 14 w 174"/>
                  <a:gd name="T9" fmla="*/ 25 h 234"/>
                  <a:gd name="T10" fmla="*/ 6 w 174"/>
                  <a:gd name="T11" fmla="*/ 42 h 234"/>
                  <a:gd name="T12" fmla="*/ 0 w 174"/>
                  <a:gd name="T13" fmla="*/ 63 h 234"/>
                  <a:gd name="T14" fmla="*/ 0 w 174"/>
                  <a:gd name="T15" fmla="*/ 141 h 234"/>
                  <a:gd name="T16" fmla="*/ 3 w 174"/>
                  <a:gd name="T17" fmla="*/ 157 h 234"/>
                  <a:gd name="T18" fmla="*/ 11 w 174"/>
                  <a:gd name="T19" fmla="*/ 175 h 234"/>
                  <a:gd name="T20" fmla="*/ 24 w 174"/>
                  <a:gd name="T21" fmla="*/ 193 h 234"/>
                  <a:gd name="T22" fmla="*/ 38 w 174"/>
                  <a:gd name="T23" fmla="*/ 209 h 234"/>
                  <a:gd name="T24" fmla="*/ 54 w 174"/>
                  <a:gd name="T25" fmla="*/ 222 h 234"/>
                  <a:gd name="T26" fmla="*/ 69 w 174"/>
                  <a:gd name="T27" fmla="*/ 232 h 234"/>
                  <a:gd name="T28" fmla="*/ 85 w 174"/>
                  <a:gd name="T29" fmla="*/ 234 h 234"/>
                  <a:gd name="T30" fmla="*/ 89 w 174"/>
                  <a:gd name="T31" fmla="*/ 234 h 234"/>
                  <a:gd name="T32" fmla="*/ 105 w 174"/>
                  <a:gd name="T33" fmla="*/ 232 h 234"/>
                  <a:gd name="T34" fmla="*/ 120 w 174"/>
                  <a:gd name="T35" fmla="*/ 222 h 234"/>
                  <a:gd name="T36" fmla="*/ 136 w 174"/>
                  <a:gd name="T37" fmla="*/ 209 h 234"/>
                  <a:gd name="T38" fmla="*/ 150 w 174"/>
                  <a:gd name="T39" fmla="*/ 193 h 234"/>
                  <a:gd name="T40" fmla="*/ 163 w 174"/>
                  <a:gd name="T41" fmla="*/ 175 h 234"/>
                  <a:gd name="T42" fmla="*/ 171 w 174"/>
                  <a:gd name="T43" fmla="*/ 157 h 234"/>
                  <a:gd name="T44" fmla="*/ 174 w 174"/>
                  <a:gd name="T45" fmla="*/ 141 h 234"/>
                  <a:gd name="T46" fmla="*/ 174 w 174"/>
                  <a:gd name="T47" fmla="*/ 63 h 234"/>
                  <a:gd name="T48" fmla="*/ 168 w 174"/>
                  <a:gd name="T49" fmla="*/ 42 h 234"/>
                  <a:gd name="T50" fmla="*/ 160 w 174"/>
                  <a:gd name="T51" fmla="*/ 25 h 234"/>
                  <a:gd name="T52" fmla="*/ 147 w 174"/>
                  <a:gd name="T53" fmla="*/ 11 h 234"/>
                  <a:gd name="T54" fmla="*/ 133 w 174"/>
                  <a:gd name="T55" fmla="*/ 3 h 234"/>
                  <a:gd name="T56" fmla="*/ 116 w 174"/>
                  <a:gd name="T5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234">
                    <a:moveTo>
                      <a:pt x="116" y="0"/>
                    </a:moveTo>
                    <a:lnTo>
                      <a:pt x="58" y="0"/>
                    </a:lnTo>
                    <a:lnTo>
                      <a:pt x="41" y="3"/>
                    </a:lnTo>
                    <a:lnTo>
                      <a:pt x="27" y="11"/>
                    </a:lnTo>
                    <a:lnTo>
                      <a:pt x="14" y="25"/>
                    </a:lnTo>
                    <a:lnTo>
                      <a:pt x="6" y="42"/>
                    </a:lnTo>
                    <a:lnTo>
                      <a:pt x="0" y="63"/>
                    </a:lnTo>
                    <a:lnTo>
                      <a:pt x="0" y="141"/>
                    </a:lnTo>
                    <a:lnTo>
                      <a:pt x="3" y="157"/>
                    </a:lnTo>
                    <a:lnTo>
                      <a:pt x="11" y="175"/>
                    </a:lnTo>
                    <a:lnTo>
                      <a:pt x="24" y="193"/>
                    </a:lnTo>
                    <a:lnTo>
                      <a:pt x="38" y="209"/>
                    </a:lnTo>
                    <a:lnTo>
                      <a:pt x="54" y="222"/>
                    </a:lnTo>
                    <a:lnTo>
                      <a:pt x="69" y="232"/>
                    </a:lnTo>
                    <a:lnTo>
                      <a:pt x="85" y="234"/>
                    </a:lnTo>
                    <a:lnTo>
                      <a:pt x="89" y="234"/>
                    </a:lnTo>
                    <a:lnTo>
                      <a:pt x="105" y="232"/>
                    </a:lnTo>
                    <a:lnTo>
                      <a:pt x="120" y="222"/>
                    </a:lnTo>
                    <a:lnTo>
                      <a:pt x="136" y="209"/>
                    </a:lnTo>
                    <a:lnTo>
                      <a:pt x="150" y="193"/>
                    </a:lnTo>
                    <a:lnTo>
                      <a:pt x="163" y="175"/>
                    </a:lnTo>
                    <a:lnTo>
                      <a:pt x="171" y="157"/>
                    </a:lnTo>
                    <a:lnTo>
                      <a:pt x="174" y="141"/>
                    </a:lnTo>
                    <a:lnTo>
                      <a:pt x="174" y="63"/>
                    </a:lnTo>
                    <a:lnTo>
                      <a:pt x="168" y="42"/>
                    </a:lnTo>
                    <a:lnTo>
                      <a:pt x="160" y="25"/>
                    </a:lnTo>
                    <a:lnTo>
                      <a:pt x="147" y="11"/>
                    </a:lnTo>
                    <a:lnTo>
                      <a:pt x="133" y="3"/>
                    </a:lnTo>
                    <a:lnTo>
                      <a:pt x="116"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31">
                <a:extLst>
                  <a:ext uri="{FF2B5EF4-FFF2-40B4-BE49-F238E27FC236}">
                    <a16:creationId xmlns:a16="http://schemas.microsoft.com/office/drawing/2014/main" id="{CCC151FD-2776-8D01-081D-5B89F6473B7A}"/>
                  </a:ext>
                </a:extLst>
              </p:cNvPr>
              <p:cNvSpPr>
                <a:spLocks/>
              </p:cNvSpPr>
              <p:nvPr/>
            </p:nvSpPr>
            <p:spPr bwMode="auto">
              <a:xfrm>
                <a:off x="8368940" y="2611512"/>
                <a:ext cx="25230" cy="81298"/>
              </a:xfrm>
              <a:custGeom>
                <a:avLst/>
                <a:gdLst>
                  <a:gd name="T0" fmla="*/ 10 w 19"/>
                  <a:gd name="T1" fmla="*/ 60 h 60"/>
                  <a:gd name="T2" fmla="*/ 6 w 19"/>
                  <a:gd name="T3" fmla="*/ 58 h 60"/>
                  <a:gd name="T4" fmla="*/ 3 w 19"/>
                  <a:gd name="T5" fmla="*/ 57 h 60"/>
                  <a:gd name="T6" fmla="*/ 2 w 19"/>
                  <a:gd name="T7" fmla="*/ 54 h 60"/>
                  <a:gd name="T8" fmla="*/ 0 w 19"/>
                  <a:gd name="T9" fmla="*/ 50 h 60"/>
                  <a:gd name="T10" fmla="*/ 0 w 19"/>
                  <a:gd name="T11" fmla="*/ 10 h 60"/>
                  <a:gd name="T12" fmla="*/ 2 w 19"/>
                  <a:gd name="T13" fmla="*/ 6 h 60"/>
                  <a:gd name="T14" fmla="*/ 3 w 19"/>
                  <a:gd name="T15" fmla="*/ 3 h 60"/>
                  <a:gd name="T16" fmla="*/ 6 w 19"/>
                  <a:gd name="T17" fmla="*/ 2 h 60"/>
                  <a:gd name="T18" fmla="*/ 10 w 19"/>
                  <a:gd name="T19" fmla="*/ 0 h 60"/>
                  <a:gd name="T20" fmla="*/ 13 w 19"/>
                  <a:gd name="T21" fmla="*/ 2 h 60"/>
                  <a:gd name="T22" fmla="*/ 16 w 19"/>
                  <a:gd name="T23" fmla="*/ 3 h 60"/>
                  <a:gd name="T24" fmla="*/ 19 w 19"/>
                  <a:gd name="T25" fmla="*/ 6 h 60"/>
                  <a:gd name="T26" fmla="*/ 19 w 19"/>
                  <a:gd name="T27" fmla="*/ 10 h 60"/>
                  <a:gd name="T28" fmla="*/ 19 w 19"/>
                  <a:gd name="T29" fmla="*/ 50 h 60"/>
                  <a:gd name="T30" fmla="*/ 19 w 19"/>
                  <a:gd name="T31" fmla="*/ 54 h 60"/>
                  <a:gd name="T32" fmla="*/ 16 w 19"/>
                  <a:gd name="T33" fmla="*/ 57 h 60"/>
                  <a:gd name="T34" fmla="*/ 13 w 19"/>
                  <a:gd name="T35" fmla="*/ 58 h 60"/>
                  <a:gd name="T36" fmla="*/ 10 w 19"/>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60">
                    <a:moveTo>
                      <a:pt x="10" y="60"/>
                    </a:moveTo>
                    <a:lnTo>
                      <a:pt x="6" y="58"/>
                    </a:lnTo>
                    <a:lnTo>
                      <a:pt x="3" y="57"/>
                    </a:lnTo>
                    <a:lnTo>
                      <a:pt x="2" y="54"/>
                    </a:lnTo>
                    <a:lnTo>
                      <a:pt x="0" y="50"/>
                    </a:lnTo>
                    <a:lnTo>
                      <a:pt x="0" y="10"/>
                    </a:lnTo>
                    <a:lnTo>
                      <a:pt x="2" y="6"/>
                    </a:lnTo>
                    <a:lnTo>
                      <a:pt x="3" y="3"/>
                    </a:lnTo>
                    <a:lnTo>
                      <a:pt x="6" y="2"/>
                    </a:lnTo>
                    <a:lnTo>
                      <a:pt x="10" y="0"/>
                    </a:lnTo>
                    <a:lnTo>
                      <a:pt x="13" y="2"/>
                    </a:lnTo>
                    <a:lnTo>
                      <a:pt x="16" y="3"/>
                    </a:lnTo>
                    <a:lnTo>
                      <a:pt x="19" y="6"/>
                    </a:lnTo>
                    <a:lnTo>
                      <a:pt x="19" y="10"/>
                    </a:lnTo>
                    <a:lnTo>
                      <a:pt x="19" y="50"/>
                    </a:lnTo>
                    <a:lnTo>
                      <a:pt x="19" y="54"/>
                    </a:lnTo>
                    <a:lnTo>
                      <a:pt x="16" y="57"/>
                    </a:lnTo>
                    <a:lnTo>
                      <a:pt x="13" y="58"/>
                    </a:lnTo>
                    <a:lnTo>
                      <a:pt x="10" y="6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32">
                <a:extLst>
                  <a:ext uri="{FF2B5EF4-FFF2-40B4-BE49-F238E27FC236}">
                    <a16:creationId xmlns:a16="http://schemas.microsoft.com/office/drawing/2014/main" id="{99C08C9A-6198-E279-88B0-60918BA505A9}"/>
                  </a:ext>
                </a:extLst>
              </p:cNvPr>
              <p:cNvSpPr>
                <a:spLocks/>
              </p:cNvSpPr>
              <p:nvPr/>
            </p:nvSpPr>
            <p:spPr bwMode="auto">
              <a:xfrm>
                <a:off x="8624047" y="2611512"/>
                <a:ext cx="25230" cy="81298"/>
              </a:xfrm>
              <a:custGeom>
                <a:avLst/>
                <a:gdLst>
                  <a:gd name="T0" fmla="*/ 9 w 19"/>
                  <a:gd name="T1" fmla="*/ 60 h 60"/>
                  <a:gd name="T2" fmla="*/ 6 w 19"/>
                  <a:gd name="T3" fmla="*/ 58 h 60"/>
                  <a:gd name="T4" fmla="*/ 3 w 19"/>
                  <a:gd name="T5" fmla="*/ 57 h 60"/>
                  <a:gd name="T6" fmla="*/ 0 w 19"/>
                  <a:gd name="T7" fmla="*/ 54 h 60"/>
                  <a:gd name="T8" fmla="*/ 0 w 19"/>
                  <a:gd name="T9" fmla="*/ 50 h 60"/>
                  <a:gd name="T10" fmla="*/ 0 w 19"/>
                  <a:gd name="T11" fmla="*/ 10 h 60"/>
                  <a:gd name="T12" fmla="*/ 0 w 19"/>
                  <a:gd name="T13" fmla="*/ 6 h 60"/>
                  <a:gd name="T14" fmla="*/ 3 w 19"/>
                  <a:gd name="T15" fmla="*/ 3 h 60"/>
                  <a:gd name="T16" fmla="*/ 6 w 19"/>
                  <a:gd name="T17" fmla="*/ 2 h 60"/>
                  <a:gd name="T18" fmla="*/ 9 w 19"/>
                  <a:gd name="T19" fmla="*/ 0 h 60"/>
                  <a:gd name="T20" fmla="*/ 13 w 19"/>
                  <a:gd name="T21" fmla="*/ 2 h 60"/>
                  <a:gd name="T22" fmla="*/ 16 w 19"/>
                  <a:gd name="T23" fmla="*/ 3 h 60"/>
                  <a:gd name="T24" fmla="*/ 19 w 19"/>
                  <a:gd name="T25" fmla="*/ 6 h 60"/>
                  <a:gd name="T26" fmla="*/ 19 w 19"/>
                  <a:gd name="T27" fmla="*/ 10 h 60"/>
                  <a:gd name="T28" fmla="*/ 19 w 19"/>
                  <a:gd name="T29" fmla="*/ 50 h 60"/>
                  <a:gd name="T30" fmla="*/ 19 w 19"/>
                  <a:gd name="T31" fmla="*/ 54 h 60"/>
                  <a:gd name="T32" fmla="*/ 16 w 19"/>
                  <a:gd name="T33" fmla="*/ 57 h 60"/>
                  <a:gd name="T34" fmla="*/ 13 w 19"/>
                  <a:gd name="T35" fmla="*/ 58 h 60"/>
                  <a:gd name="T36" fmla="*/ 9 w 19"/>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60">
                    <a:moveTo>
                      <a:pt x="9" y="60"/>
                    </a:moveTo>
                    <a:lnTo>
                      <a:pt x="6" y="58"/>
                    </a:lnTo>
                    <a:lnTo>
                      <a:pt x="3" y="57"/>
                    </a:lnTo>
                    <a:lnTo>
                      <a:pt x="0" y="54"/>
                    </a:lnTo>
                    <a:lnTo>
                      <a:pt x="0" y="50"/>
                    </a:lnTo>
                    <a:lnTo>
                      <a:pt x="0" y="10"/>
                    </a:lnTo>
                    <a:lnTo>
                      <a:pt x="0" y="6"/>
                    </a:lnTo>
                    <a:lnTo>
                      <a:pt x="3" y="3"/>
                    </a:lnTo>
                    <a:lnTo>
                      <a:pt x="6" y="2"/>
                    </a:lnTo>
                    <a:lnTo>
                      <a:pt x="9" y="0"/>
                    </a:lnTo>
                    <a:lnTo>
                      <a:pt x="13" y="2"/>
                    </a:lnTo>
                    <a:lnTo>
                      <a:pt x="16" y="3"/>
                    </a:lnTo>
                    <a:lnTo>
                      <a:pt x="19" y="6"/>
                    </a:lnTo>
                    <a:lnTo>
                      <a:pt x="19" y="10"/>
                    </a:lnTo>
                    <a:lnTo>
                      <a:pt x="19" y="50"/>
                    </a:lnTo>
                    <a:lnTo>
                      <a:pt x="19" y="54"/>
                    </a:lnTo>
                    <a:lnTo>
                      <a:pt x="16" y="57"/>
                    </a:lnTo>
                    <a:lnTo>
                      <a:pt x="13" y="58"/>
                    </a:lnTo>
                    <a:lnTo>
                      <a:pt x="9" y="6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33">
                <a:extLst>
                  <a:ext uri="{FF2B5EF4-FFF2-40B4-BE49-F238E27FC236}">
                    <a16:creationId xmlns:a16="http://schemas.microsoft.com/office/drawing/2014/main" id="{EFA303ED-EF3A-30CB-4918-0D27D1126EB9}"/>
                  </a:ext>
                </a:extLst>
              </p:cNvPr>
              <p:cNvSpPr>
                <a:spLocks/>
              </p:cNvSpPr>
              <p:nvPr/>
            </p:nvSpPr>
            <p:spPr bwMode="auto">
              <a:xfrm>
                <a:off x="8509109" y="2488164"/>
                <a:ext cx="123349" cy="327995"/>
              </a:xfrm>
              <a:custGeom>
                <a:avLst/>
                <a:gdLst>
                  <a:gd name="T0" fmla="*/ 30 w 88"/>
                  <a:gd name="T1" fmla="*/ 0 h 234"/>
                  <a:gd name="T2" fmla="*/ 0 w 88"/>
                  <a:gd name="T3" fmla="*/ 0 h 234"/>
                  <a:gd name="T4" fmla="*/ 0 w 88"/>
                  <a:gd name="T5" fmla="*/ 234 h 234"/>
                  <a:gd name="T6" fmla="*/ 3 w 88"/>
                  <a:gd name="T7" fmla="*/ 234 h 234"/>
                  <a:gd name="T8" fmla="*/ 19 w 88"/>
                  <a:gd name="T9" fmla="*/ 232 h 234"/>
                  <a:gd name="T10" fmla="*/ 34 w 88"/>
                  <a:gd name="T11" fmla="*/ 222 h 234"/>
                  <a:gd name="T12" fmla="*/ 50 w 88"/>
                  <a:gd name="T13" fmla="*/ 209 h 234"/>
                  <a:gd name="T14" fmla="*/ 64 w 88"/>
                  <a:gd name="T15" fmla="*/ 193 h 234"/>
                  <a:gd name="T16" fmla="*/ 77 w 88"/>
                  <a:gd name="T17" fmla="*/ 175 h 234"/>
                  <a:gd name="T18" fmla="*/ 85 w 88"/>
                  <a:gd name="T19" fmla="*/ 157 h 234"/>
                  <a:gd name="T20" fmla="*/ 88 w 88"/>
                  <a:gd name="T21" fmla="*/ 141 h 234"/>
                  <a:gd name="T22" fmla="*/ 88 w 88"/>
                  <a:gd name="T23" fmla="*/ 63 h 234"/>
                  <a:gd name="T24" fmla="*/ 82 w 88"/>
                  <a:gd name="T25" fmla="*/ 42 h 234"/>
                  <a:gd name="T26" fmla="*/ 74 w 88"/>
                  <a:gd name="T27" fmla="*/ 25 h 234"/>
                  <a:gd name="T28" fmla="*/ 61 w 88"/>
                  <a:gd name="T29" fmla="*/ 11 h 234"/>
                  <a:gd name="T30" fmla="*/ 47 w 88"/>
                  <a:gd name="T31" fmla="*/ 3 h 234"/>
                  <a:gd name="T32" fmla="*/ 30 w 88"/>
                  <a:gd name="T3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34">
                    <a:moveTo>
                      <a:pt x="30" y="0"/>
                    </a:moveTo>
                    <a:lnTo>
                      <a:pt x="0" y="0"/>
                    </a:lnTo>
                    <a:lnTo>
                      <a:pt x="0" y="234"/>
                    </a:lnTo>
                    <a:lnTo>
                      <a:pt x="3" y="234"/>
                    </a:lnTo>
                    <a:lnTo>
                      <a:pt x="19" y="232"/>
                    </a:lnTo>
                    <a:lnTo>
                      <a:pt x="34" y="222"/>
                    </a:lnTo>
                    <a:lnTo>
                      <a:pt x="50" y="209"/>
                    </a:lnTo>
                    <a:lnTo>
                      <a:pt x="64" y="193"/>
                    </a:lnTo>
                    <a:lnTo>
                      <a:pt x="77" y="175"/>
                    </a:lnTo>
                    <a:lnTo>
                      <a:pt x="85" y="157"/>
                    </a:lnTo>
                    <a:lnTo>
                      <a:pt x="88" y="141"/>
                    </a:lnTo>
                    <a:lnTo>
                      <a:pt x="88" y="63"/>
                    </a:lnTo>
                    <a:lnTo>
                      <a:pt x="82" y="42"/>
                    </a:lnTo>
                    <a:lnTo>
                      <a:pt x="74" y="25"/>
                    </a:lnTo>
                    <a:lnTo>
                      <a:pt x="61" y="11"/>
                    </a:lnTo>
                    <a:lnTo>
                      <a:pt x="47" y="3"/>
                    </a:lnTo>
                    <a:lnTo>
                      <a:pt x="30"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134">
                <a:extLst>
                  <a:ext uri="{FF2B5EF4-FFF2-40B4-BE49-F238E27FC236}">
                    <a16:creationId xmlns:a16="http://schemas.microsoft.com/office/drawing/2014/main" id="{351B2972-DF0B-17F2-78A4-F9BA0C952620}"/>
                  </a:ext>
                </a:extLst>
              </p:cNvPr>
              <p:cNvSpPr>
                <a:spLocks/>
              </p:cNvSpPr>
              <p:nvPr/>
            </p:nvSpPr>
            <p:spPr bwMode="auto">
              <a:xfrm>
                <a:off x="8450238" y="2440507"/>
                <a:ext cx="58871" cy="89708"/>
              </a:xfrm>
              <a:custGeom>
                <a:avLst/>
                <a:gdLst>
                  <a:gd name="T0" fmla="*/ 34 w 43"/>
                  <a:gd name="T1" fmla="*/ 0 h 65"/>
                  <a:gd name="T2" fmla="*/ 24 w 43"/>
                  <a:gd name="T3" fmla="*/ 0 h 65"/>
                  <a:gd name="T4" fmla="*/ 13 w 43"/>
                  <a:gd name="T5" fmla="*/ 0 h 65"/>
                  <a:gd name="T6" fmla="*/ 6 w 43"/>
                  <a:gd name="T7" fmla="*/ 4 h 65"/>
                  <a:gd name="T8" fmla="*/ 0 w 43"/>
                  <a:gd name="T9" fmla="*/ 13 h 65"/>
                  <a:gd name="T10" fmla="*/ 0 w 43"/>
                  <a:gd name="T11" fmla="*/ 24 h 65"/>
                  <a:gd name="T12" fmla="*/ 3 w 43"/>
                  <a:gd name="T13" fmla="*/ 35 h 65"/>
                  <a:gd name="T14" fmla="*/ 12 w 43"/>
                  <a:gd name="T15" fmla="*/ 45 h 65"/>
                  <a:gd name="T16" fmla="*/ 26 w 43"/>
                  <a:gd name="T17" fmla="*/ 56 h 65"/>
                  <a:gd name="T18" fmla="*/ 43 w 43"/>
                  <a:gd name="T19" fmla="*/ 65 h 65"/>
                  <a:gd name="T20" fmla="*/ 43 w 43"/>
                  <a:gd name="T21" fmla="*/ 0 h 65"/>
                  <a:gd name="T22" fmla="*/ 39 w 43"/>
                  <a:gd name="T23" fmla="*/ 0 h 65"/>
                  <a:gd name="T24" fmla="*/ 34 w 43"/>
                  <a:gd name="T2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65">
                    <a:moveTo>
                      <a:pt x="34" y="0"/>
                    </a:moveTo>
                    <a:lnTo>
                      <a:pt x="24" y="0"/>
                    </a:lnTo>
                    <a:lnTo>
                      <a:pt x="13" y="0"/>
                    </a:lnTo>
                    <a:lnTo>
                      <a:pt x="6" y="4"/>
                    </a:lnTo>
                    <a:lnTo>
                      <a:pt x="0" y="13"/>
                    </a:lnTo>
                    <a:lnTo>
                      <a:pt x="0" y="24"/>
                    </a:lnTo>
                    <a:lnTo>
                      <a:pt x="3" y="35"/>
                    </a:lnTo>
                    <a:lnTo>
                      <a:pt x="12" y="45"/>
                    </a:lnTo>
                    <a:lnTo>
                      <a:pt x="26" y="56"/>
                    </a:lnTo>
                    <a:lnTo>
                      <a:pt x="43" y="65"/>
                    </a:lnTo>
                    <a:lnTo>
                      <a:pt x="43" y="0"/>
                    </a:lnTo>
                    <a:lnTo>
                      <a:pt x="39" y="0"/>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35">
                <a:extLst>
                  <a:ext uri="{FF2B5EF4-FFF2-40B4-BE49-F238E27FC236}">
                    <a16:creationId xmlns:a16="http://schemas.microsoft.com/office/drawing/2014/main" id="{5F582D8D-1F7F-5849-B1A2-0E35D1B2B2AC}"/>
                  </a:ext>
                </a:extLst>
              </p:cNvPr>
              <p:cNvSpPr>
                <a:spLocks/>
              </p:cNvSpPr>
              <p:nvPr/>
            </p:nvSpPr>
            <p:spPr bwMode="auto">
              <a:xfrm>
                <a:off x="8509109" y="2440507"/>
                <a:ext cx="128955" cy="196236"/>
              </a:xfrm>
              <a:custGeom>
                <a:avLst/>
                <a:gdLst>
                  <a:gd name="T0" fmla="*/ 94 w 94"/>
                  <a:gd name="T1" fmla="*/ 92 h 140"/>
                  <a:gd name="T2" fmla="*/ 89 w 94"/>
                  <a:gd name="T3" fmla="*/ 75 h 140"/>
                  <a:gd name="T4" fmla="*/ 82 w 94"/>
                  <a:gd name="T5" fmla="*/ 59 h 140"/>
                  <a:gd name="T6" fmla="*/ 72 w 94"/>
                  <a:gd name="T7" fmla="*/ 44 h 140"/>
                  <a:gd name="T8" fmla="*/ 60 w 94"/>
                  <a:gd name="T9" fmla="*/ 29 h 140"/>
                  <a:gd name="T10" fmla="*/ 47 w 94"/>
                  <a:gd name="T11" fmla="*/ 17 h 140"/>
                  <a:gd name="T12" fmla="*/ 30 w 94"/>
                  <a:gd name="T13" fmla="*/ 7 h 140"/>
                  <a:gd name="T14" fmla="*/ 16 w 94"/>
                  <a:gd name="T15" fmla="*/ 3 h 140"/>
                  <a:gd name="T16" fmla="*/ 0 w 94"/>
                  <a:gd name="T17" fmla="*/ 0 h 140"/>
                  <a:gd name="T18" fmla="*/ 0 w 94"/>
                  <a:gd name="T19" fmla="*/ 65 h 140"/>
                  <a:gd name="T20" fmla="*/ 17 w 94"/>
                  <a:gd name="T21" fmla="*/ 72 h 140"/>
                  <a:gd name="T22" fmla="*/ 34 w 94"/>
                  <a:gd name="T23" fmla="*/ 80 h 140"/>
                  <a:gd name="T24" fmla="*/ 51 w 94"/>
                  <a:gd name="T25" fmla="*/ 89 h 140"/>
                  <a:gd name="T26" fmla="*/ 65 w 94"/>
                  <a:gd name="T27" fmla="*/ 99 h 140"/>
                  <a:gd name="T28" fmla="*/ 74 w 94"/>
                  <a:gd name="T29" fmla="*/ 109 h 140"/>
                  <a:gd name="T30" fmla="*/ 80 w 94"/>
                  <a:gd name="T31" fmla="*/ 120 h 140"/>
                  <a:gd name="T32" fmla="*/ 80 w 94"/>
                  <a:gd name="T33" fmla="*/ 130 h 140"/>
                  <a:gd name="T34" fmla="*/ 75 w 94"/>
                  <a:gd name="T35" fmla="*/ 140 h 140"/>
                  <a:gd name="T36" fmla="*/ 85 w 94"/>
                  <a:gd name="T37" fmla="*/ 126 h 140"/>
                  <a:gd name="T38" fmla="*/ 92 w 94"/>
                  <a:gd name="T39" fmla="*/ 109 h 140"/>
                  <a:gd name="T40" fmla="*/ 94 w 94"/>
                  <a:gd name="T41"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40">
                    <a:moveTo>
                      <a:pt x="94" y="92"/>
                    </a:moveTo>
                    <a:lnTo>
                      <a:pt x="89" y="75"/>
                    </a:lnTo>
                    <a:lnTo>
                      <a:pt x="82" y="59"/>
                    </a:lnTo>
                    <a:lnTo>
                      <a:pt x="72" y="44"/>
                    </a:lnTo>
                    <a:lnTo>
                      <a:pt x="60" y="29"/>
                    </a:lnTo>
                    <a:lnTo>
                      <a:pt x="47" y="17"/>
                    </a:lnTo>
                    <a:lnTo>
                      <a:pt x="30" y="7"/>
                    </a:lnTo>
                    <a:lnTo>
                      <a:pt x="16" y="3"/>
                    </a:lnTo>
                    <a:lnTo>
                      <a:pt x="0" y="0"/>
                    </a:lnTo>
                    <a:lnTo>
                      <a:pt x="0" y="65"/>
                    </a:lnTo>
                    <a:lnTo>
                      <a:pt x="17" y="72"/>
                    </a:lnTo>
                    <a:lnTo>
                      <a:pt x="34" y="80"/>
                    </a:lnTo>
                    <a:lnTo>
                      <a:pt x="51" y="89"/>
                    </a:lnTo>
                    <a:lnTo>
                      <a:pt x="65" y="99"/>
                    </a:lnTo>
                    <a:lnTo>
                      <a:pt x="74" y="109"/>
                    </a:lnTo>
                    <a:lnTo>
                      <a:pt x="80" y="120"/>
                    </a:lnTo>
                    <a:lnTo>
                      <a:pt x="80" y="130"/>
                    </a:lnTo>
                    <a:lnTo>
                      <a:pt x="75" y="140"/>
                    </a:lnTo>
                    <a:lnTo>
                      <a:pt x="85" y="126"/>
                    </a:lnTo>
                    <a:lnTo>
                      <a:pt x="92" y="109"/>
                    </a:lnTo>
                    <a:lnTo>
                      <a:pt x="94" y="9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8CEB3D8F-306A-7B27-B23F-89032E73555F}"/>
                  </a:ext>
                </a:extLst>
              </p:cNvPr>
              <p:cNvSpPr>
                <a:spLocks/>
              </p:cNvSpPr>
              <p:nvPr/>
            </p:nvSpPr>
            <p:spPr bwMode="auto">
              <a:xfrm>
                <a:off x="8284839" y="3214238"/>
                <a:ext cx="448540" cy="1034445"/>
              </a:xfrm>
              <a:custGeom>
                <a:avLst/>
                <a:gdLst>
                  <a:gd name="T0" fmla="*/ 319 w 321"/>
                  <a:gd name="T1" fmla="*/ 389 h 738"/>
                  <a:gd name="T2" fmla="*/ 315 w 321"/>
                  <a:gd name="T3" fmla="*/ 354 h 738"/>
                  <a:gd name="T4" fmla="*/ 308 w 321"/>
                  <a:gd name="T5" fmla="*/ 314 h 738"/>
                  <a:gd name="T6" fmla="*/ 301 w 321"/>
                  <a:gd name="T7" fmla="*/ 272 h 738"/>
                  <a:gd name="T8" fmla="*/ 291 w 321"/>
                  <a:gd name="T9" fmla="*/ 232 h 738"/>
                  <a:gd name="T10" fmla="*/ 280 w 321"/>
                  <a:gd name="T11" fmla="*/ 198 h 738"/>
                  <a:gd name="T12" fmla="*/ 274 w 321"/>
                  <a:gd name="T13" fmla="*/ 184 h 738"/>
                  <a:gd name="T14" fmla="*/ 270 w 321"/>
                  <a:gd name="T15" fmla="*/ 156 h 738"/>
                  <a:gd name="T16" fmla="*/ 268 w 321"/>
                  <a:gd name="T17" fmla="*/ 123 h 738"/>
                  <a:gd name="T18" fmla="*/ 271 w 321"/>
                  <a:gd name="T19" fmla="*/ 91 h 738"/>
                  <a:gd name="T20" fmla="*/ 277 w 321"/>
                  <a:gd name="T21" fmla="*/ 58 h 738"/>
                  <a:gd name="T22" fmla="*/ 282 w 321"/>
                  <a:gd name="T23" fmla="*/ 27 h 738"/>
                  <a:gd name="T24" fmla="*/ 288 w 321"/>
                  <a:gd name="T25" fmla="*/ 0 h 738"/>
                  <a:gd name="T26" fmla="*/ 32 w 321"/>
                  <a:gd name="T27" fmla="*/ 0 h 738"/>
                  <a:gd name="T28" fmla="*/ 38 w 321"/>
                  <a:gd name="T29" fmla="*/ 27 h 738"/>
                  <a:gd name="T30" fmla="*/ 43 w 321"/>
                  <a:gd name="T31" fmla="*/ 58 h 738"/>
                  <a:gd name="T32" fmla="*/ 49 w 321"/>
                  <a:gd name="T33" fmla="*/ 91 h 738"/>
                  <a:gd name="T34" fmla="*/ 52 w 321"/>
                  <a:gd name="T35" fmla="*/ 123 h 738"/>
                  <a:gd name="T36" fmla="*/ 50 w 321"/>
                  <a:gd name="T37" fmla="*/ 156 h 738"/>
                  <a:gd name="T38" fmla="*/ 46 w 321"/>
                  <a:gd name="T39" fmla="*/ 184 h 738"/>
                  <a:gd name="T40" fmla="*/ 41 w 321"/>
                  <a:gd name="T41" fmla="*/ 198 h 738"/>
                  <a:gd name="T42" fmla="*/ 29 w 321"/>
                  <a:gd name="T43" fmla="*/ 232 h 738"/>
                  <a:gd name="T44" fmla="*/ 19 w 321"/>
                  <a:gd name="T45" fmla="*/ 272 h 738"/>
                  <a:gd name="T46" fmla="*/ 12 w 321"/>
                  <a:gd name="T47" fmla="*/ 314 h 738"/>
                  <a:gd name="T48" fmla="*/ 5 w 321"/>
                  <a:gd name="T49" fmla="*/ 354 h 738"/>
                  <a:gd name="T50" fmla="*/ 1 w 321"/>
                  <a:gd name="T51" fmla="*/ 389 h 738"/>
                  <a:gd name="T52" fmla="*/ 1 w 321"/>
                  <a:gd name="T53" fmla="*/ 390 h 738"/>
                  <a:gd name="T54" fmla="*/ 0 w 321"/>
                  <a:gd name="T55" fmla="*/ 410 h 738"/>
                  <a:gd name="T56" fmla="*/ 2 w 321"/>
                  <a:gd name="T57" fmla="*/ 431 h 738"/>
                  <a:gd name="T58" fmla="*/ 46 w 321"/>
                  <a:gd name="T59" fmla="*/ 738 h 738"/>
                  <a:gd name="T60" fmla="*/ 264 w 321"/>
                  <a:gd name="T61" fmla="*/ 738 h 738"/>
                  <a:gd name="T62" fmla="*/ 318 w 321"/>
                  <a:gd name="T63" fmla="*/ 431 h 738"/>
                  <a:gd name="T64" fmla="*/ 321 w 321"/>
                  <a:gd name="T65" fmla="*/ 410 h 738"/>
                  <a:gd name="T66" fmla="*/ 319 w 321"/>
                  <a:gd name="T67" fmla="*/ 390 h 738"/>
                  <a:gd name="T68" fmla="*/ 319 w 321"/>
                  <a:gd name="T69" fmla="*/ 38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1" h="738">
                    <a:moveTo>
                      <a:pt x="319" y="389"/>
                    </a:moveTo>
                    <a:lnTo>
                      <a:pt x="315" y="354"/>
                    </a:lnTo>
                    <a:lnTo>
                      <a:pt x="308" y="314"/>
                    </a:lnTo>
                    <a:lnTo>
                      <a:pt x="301" y="272"/>
                    </a:lnTo>
                    <a:lnTo>
                      <a:pt x="291" y="232"/>
                    </a:lnTo>
                    <a:lnTo>
                      <a:pt x="280" y="198"/>
                    </a:lnTo>
                    <a:lnTo>
                      <a:pt x="274" y="184"/>
                    </a:lnTo>
                    <a:lnTo>
                      <a:pt x="270" y="156"/>
                    </a:lnTo>
                    <a:lnTo>
                      <a:pt x="268" y="123"/>
                    </a:lnTo>
                    <a:lnTo>
                      <a:pt x="271" y="91"/>
                    </a:lnTo>
                    <a:lnTo>
                      <a:pt x="277" y="58"/>
                    </a:lnTo>
                    <a:lnTo>
                      <a:pt x="282" y="27"/>
                    </a:lnTo>
                    <a:lnTo>
                      <a:pt x="288" y="0"/>
                    </a:lnTo>
                    <a:lnTo>
                      <a:pt x="32" y="0"/>
                    </a:lnTo>
                    <a:lnTo>
                      <a:pt x="38" y="27"/>
                    </a:lnTo>
                    <a:lnTo>
                      <a:pt x="43" y="58"/>
                    </a:lnTo>
                    <a:lnTo>
                      <a:pt x="49" y="91"/>
                    </a:lnTo>
                    <a:lnTo>
                      <a:pt x="52" y="123"/>
                    </a:lnTo>
                    <a:lnTo>
                      <a:pt x="50" y="156"/>
                    </a:lnTo>
                    <a:lnTo>
                      <a:pt x="46" y="184"/>
                    </a:lnTo>
                    <a:lnTo>
                      <a:pt x="41" y="198"/>
                    </a:lnTo>
                    <a:lnTo>
                      <a:pt x="29" y="232"/>
                    </a:lnTo>
                    <a:lnTo>
                      <a:pt x="19" y="272"/>
                    </a:lnTo>
                    <a:lnTo>
                      <a:pt x="12" y="314"/>
                    </a:lnTo>
                    <a:lnTo>
                      <a:pt x="5" y="354"/>
                    </a:lnTo>
                    <a:lnTo>
                      <a:pt x="1" y="389"/>
                    </a:lnTo>
                    <a:lnTo>
                      <a:pt x="1" y="390"/>
                    </a:lnTo>
                    <a:lnTo>
                      <a:pt x="0" y="410"/>
                    </a:lnTo>
                    <a:lnTo>
                      <a:pt x="2" y="431"/>
                    </a:lnTo>
                    <a:lnTo>
                      <a:pt x="46" y="738"/>
                    </a:lnTo>
                    <a:lnTo>
                      <a:pt x="264" y="738"/>
                    </a:lnTo>
                    <a:lnTo>
                      <a:pt x="318" y="431"/>
                    </a:lnTo>
                    <a:lnTo>
                      <a:pt x="321" y="410"/>
                    </a:lnTo>
                    <a:lnTo>
                      <a:pt x="319" y="390"/>
                    </a:lnTo>
                    <a:lnTo>
                      <a:pt x="319" y="389"/>
                    </a:lnTo>
                    <a:close/>
                  </a:path>
                </a:pathLst>
              </a:custGeom>
              <a:solidFill>
                <a:srgbClr val="F89F4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E5A4FAD6-6AF0-D307-7B68-7539CB5FA98B}"/>
                  </a:ext>
                </a:extLst>
              </p:cNvPr>
              <p:cNvSpPr>
                <a:spLocks/>
              </p:cNvSpPr>
              <p:nvPr/>
            </p:nvSpPr>
            <p:spPr bwMode="auto">
              <a:xfrm>
                <a:off x="8251198" y="3508592"/>
                <a:ext cx="103725" cy="336405"/>
              </a:xfrm>
              <a:custGeom>
                <a:avLst/>
                <a:gdLst>
                  <a:gd name="T0" fmla="*/ 49 w 73"/>
                  <a:gd name="T1" fmla="*/ 117 h 240"/>
                  <a:gd name="T2" fmla="*/ 45 w 73"/>
                  <a:gd name="T3" fmla="*/ 114 h 240"/>
                  <a:gd name="T4" fmla="*/ 42 w 73"/>
                  <a:gd name="T5" fmla="*/ 110 h 240"/>
                  <a:gd name="T6" fmla="*/ 41 w 73"/>
                  <a:gd name="T7" fmla="*/ 105 h 240"/>
                  <a:gd name="T8" fmla="*/ 41 w 73"/>
                  <a:gd name="T9" fmla="*/ 99 h 240"/>
                  <a:gd name="T10" fmla="*/ 46 w 73"/>
                  <a:gd name="T11" fmla="*/ 0 h 240"/>
                  <a:gd name="T12" fmla="*/ 0 w 73"/>
                  <a:gd name="T13" fmla="*/ 34 h 240"/>
                  <a:gd name="T14" fmla="*/ 5 w 73"/>
                  <a:gd name="T15" fmla="*/ 114 h 240"/>
                  <a:gd name="T16" fmla="*/ 5 w 73"/>
                  <a:gd name="T17" fmla="*/ 114 h 240"/>
                  <a:gd name="T18" fmla="*/ 15 w 73"/>
                  <a:gd name="T19" fmla="*/ 171 h 240"/>
                  <a:gd name="T20" fmla="*/ 19 w 73"/>
                  <a:gd name="T21" fmla="*/ 184 h 240"/>
                  <a:gd name="T22" fmla="*/ 26 w 73"/>
                  <a:gd name="T23" fmla="*/ 195 h 240"/>
                  <a:gd name="T24" fmla="*/ 38 w 73"/>
                  <a:gd name="T25" fmla="*/ 209 h 240"/>
                  <a:gd name="T26" fmla="*/ 50 w 73"/>
                  <a:gd name="T27" fmla="*/ 225 h 240"/>
                  <a:gd name="T28" fmla="*/ 66 w 73"/>
                  <a:gd name="T29" fmla="*/ 239 h 240"/>
                  <a:gd name="T30" fmla="*/ 70 w 73"/>
                  <a:gd name="T31" fmla="*/ 240 h 240"/>
                  <a:gd name="T32" fmla="*/ 73 w 73"/>
                  <a:gd name="T33" fmla="*/ 235 h 240"/>
                  <a:gd name="T34" fmla="*/ 73 w 73"/>
                  <a:gd name="T35" fmla="*/ 226 h 240"/>
                  <a:gd name="T36" fmla="*/ 70 w 73"/>
                  <a:gd name="T37" fmla="*/ 218 h 240"/>
                  <a:gd name="T38" fmla="*/ 66 w 73"/>
                  <a:gd name="T39" fmla="*/ 211 h 240"/>
                  <a:gd name="T40" fmla="*/ 60 w 73"/>
                  <a:gd name="T41" fmla="*/ 199 h 240"/>
                  <a:gd name="T42" fmla="*/ 56 w 73"/>
                  <a:gd name="T43" fmla="*/ 187 h 240"/>
                  <a:gd name="T44" fmla="*/ 53 w 73"/>
                  <a:gd name="T45" fmla="*/ 174 h 240"/>
                  <a:gd name="T46" fmla="*/ 52 w 73"/>
                  <a:gd name="T47" fmla="*/ 164 h 240"/>
                  <a:gd name="T48" fmla="*/ 52 w 73"/>
                  <a:gd name="T49" fmla="*/ 160 h 240"/>
                  <a:gd name="T50" fmla="*/ 52 w 73"/>
                  <a:gd name="T51" fmla="*/ 163 h 240"/>
                  <a:gd name="T52" fmla="*/ 55 w 73"/>
                  <a:gd name="T53" fmla="*/ 170 h 240"/>
                  <a:gd name="T54" fmla="*/ 59 w 73"/>
                  <a:gd name="T55" fmla="*/ 179 h 240"/>
                  <a:gd name="T56" fmla="*/ 63 w 73"/>
                  <a:gd name="T57" fmla="*/ 192 h 240"/>
                  <a:gd name="T58" fmla="*/ 65 w 73"/>
                  <a:gd name="T59" fmla="*/ 195 h 240"/>
                  <a:gd name="T60" fmla="*/ 67 w 73"/>
                  <a:gd name="T61" fmla="*/ 196 h 240"/>
                  <a:gd name="T62" fmla="*/ 69 w 73"/>
                  <a:gd name="T63" fmla="*/ 196 h 240"/>
                  <a:gd name="T64" fmla="*/ 72 w 73"/>
                  <a:gd name="T65" fmla="*/ 195 h 240"/>
                  <a:gd name="T66" fmla="*/ 73 w 73"/>
                  <a:gd name="T67" fmla="*/ 194 h 240"/>
                  <a:gd name="T68" fmla="*/ 73 w 73"/>
                  <a:gd name="T69" fmla="*/ 191 h 240"/>
                  <a:gd name="T70" fmla="*/ 70 w 73"/>
                  <a:gd name="T71" fmla="*/ 172 h 240"/>
                  <a:gd name="T72" fmla="*/ 67 w 73"/>
                  <a:gd name="T73" fmla="*/ 155 h 240"/>
                  <a:gd name="T74" fmla="*/ 63 w 73"/>
                  <a:gd name="T75" fmla="*/ 140 h 240"/>
                  <a:gd name="T76" fmla="*/ 59 w 73"/>
                  <a:gd name="T77" fmla="*/ 129 h 240"/>
                  <a:gd name="T78" fmla="*/ 56 w 73"/>
                  <a:gd name="T79" fmla="*/ 124 h 240"/>
                  <a:gd name="T80" fmla="*/ 53 w 73"/>
                  <a:gd name="T81" fmla="*/ 120 h 240"/>
                  <a:gd name="T82" fmla="*/ 49 w 73"/>
                  <a:gd name="T83" fmla="*/ 11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240">
                    <a:moveTo>
                      <a:pt x="49" y="117"/>
                    </a:moveTo>
                    <a:lnTo>
                      <a:pt x="45" y="114"/>
                    </a:lnTo>
                    <a:lnTo>
                      <a:pt x="42" y="110"/>
                    </a:lnTo>
                    <a:lnTo>
                      <a:pt x="41" y="105"/>
                    </a:lnTo>
                    <a:lnTo>
                      <a:pt x="41" y="99"/>
                    </a:lnTo>
                    <a:lnTo>
                      <a:pt x="46" y="0"/>
                    </a:lnTo>
                    <a:lnTo>
                      <a:pt x="0" y="34"/>
                    </a:lnTo>
                    <a:lnTo>
                      <a:pt x="5" y="114"/>
                    </a:lnTo>
                    <a:lnTo>
                      <a:pt x="5" y="114"/>
                    </a:lnTo>
                    <a:lnTo>
                      <a:pt x="15" y="171"/>
                    </a:lnTo>
                    <a:lnTo>
                      <a:pt x="19" y="184"/>
                    </a:lnTo>
                    <a:lnTo>
                      <a:pt x="26" y="195"/>
                    </a:lnTo>
                    <a:lnTo>
                      <a:pt x="38" y="209"/>
                    </a:lnTo>
                    <a:lnTo>
                      <a:pt x="50" y="225"/>
                    </a:lnTo>
                    <a:lnTo>
                      <a:pt x="66" y="239"/>
                    </a:lnTo>
                    <a:lnTo>
                      <a:pt x="70" y="240"/>
                    </a:lnTo>
                    <a:lnTo>
                      <a:pt x="73" y="235"/>
                    </a:lnTo>
                    <a:lnTo>
                      <a:pt x="73" y="226"/>
                    </a:lnTo>
                    <a:lnTo>
                      <a:pt x="70" y="218"/>
                    </a:lnTo>
                    <a:lnTo>
                      <a:pt x="66" y="211"/>
                    </a:lnTo>
                    <a:lnTo>
                      <a:pt x="60" y="199"/>
                    </a:lnTo>
                    <a:lnTo>
                      <a:pt x="56" y="187"/>
                    </a:lnTo>
                    <a:lnTo>
                      <a:pt x="53" y="174"/>
                    </a:lnTo>
                    <a:lnTo>
                      <a:pt x="52" y="164"/>
                    </a:lnTo>
                    <a:lnTo>
                      <a:pt x="52" y="160"/>
                    </a:lnTo>
                    <a:lnTo>
                      <a:pt x="52" y="163"/>
                    </a:lnTo>
                    <a:lnTo>
                      <a:pt x="55" y="170"/>
                    </a:lnTo>
                    <a:lnTo>
                      <a:pt x="59" y="179"/>
                    </a:lnTo>
                    <a:lnTo>
                      <a:pt x="63" y="192"/>
                    </a:lnTo>
                    <a:lnTo>
                      <a:pt x="65" y="195"/>
                    </a:lnTo>
                    <a:lnTo>
                      <a:pt x="67" y="196"/>
                    </a:lnTo>
                    <a:lnTo>
                      <a:pt x="69" y="196"/>
                    </a:lnTo>
                    <a:lnTo>
                      <a:pt x="72" y="195"/>
                    </a:lnTo>
                    <a:lnTo>
                      <a:pt x="73" y="194"/>
                    </a:lnTo>
                    <a:lnTo>
                      <a:pt x="73" y="191"/>
                    </a:lnTo>
                    <a:lnTo>
                      <a:pt x="70" y="172"/>
                    </a:lnTo>
                    <a:lnTo>
                      <a:pt x="67" y="155"/>
                    </a:lnTo>
                    <a:lnTo>
                      <a:pt x="63" y="140"/>
                    </a:lnTo>
                    <a:lnTo>
                      <a:pt x="59" y="129"/>
                    </a:lnTo>
                    <a:lnTo>
                      <a:pt x="56" y="124"/>
                    </a:lnTo>
                    <a:lnTo>
                      <a:pt x="53" y="120"/>
                    </a:lnTo>
                    <a:lnTo>
                      <a:pt x="49" y="117"/>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965AD7B5-4150-6152-7A7A-19065E72114C}"/>
                  </a:ext>
                </a:extLst>
              </p:cNvPr>
              <p:cNvSpPr>
                <a:spLocks/>
              </p:cNvSpPr>
              <p:nvPr/>
            </p:nvSpPr>
            <p:spPr bwMode="auto">
              <a:xfrm>
                <a:off x="8203541" y="3012395"/>
                <a:ext cx="137365" cy="613939"/>
              </a:xfrm>
              <a:custGeom>
                <a:avLst/>
                <a:gdLst>
                  <a:gd name="T0" fmla="*/ 80 w 97"/>
                  <a:gd name="T1" fmla="*/ 355 h 438"/>
                  <a:gd name="T2" fmla="*/ 38 w 97"/>
                  <a:gd name="T3" fmla="*/ 438 h 438"/>
                  <a:gd name="T4" fmla="*/ 1 w 97"/>
                  <a:gd name="T5" fmla="*/ 192 h 438"/>
                  <a:gd name="T6" fmla="*/ 0 w 97"/>
                  <a:gd name="T7" fmla="*/ 161 h 438"/>
                  <a:gd name="T8" fmla="*/ 14 w 97"/>
                  <a:gd name="T9" fmla="*/ 0 h 438"/>
                  <a:gd name="T10" fmla="*/ 97 w 97"/>
                  <a:gd name="T11" fmla="*/ 0 h 438"/>
                  <a:gd name="T12" fmla="*/ 90 w 97"/>
                  <a:gd name="T13" fmla="*/ 59 h 438"/>
                  <a:gd name="T14" fmla="*/ 69 w 97"/>
                  <a:gd name="T15" fmla="*/ 167 h 438"/>
                  <a:gd name="T16" fmla="*/ 83 w 97"/>
                  <a:gd name="T17" fmla="*/ 250 h 438"/>
                  <a:gd name="T18" fmla="*/ 84 w 97"/>
                  <a:gd name="T19" fmla="*/ 257 h 438"/>
                  <a:gd name="T20" fmla="*/ 84 w 97"/>
                  <a:gd name="T21" fmla="*/ 264 h 438"/>
                  <a:gd name="T22" fmla="*/ 84 w 97"/>
                  <a:gd name="T23" fmla="*/ 273 h 438"/>
                  <a:gd name="T24" fmla="*/ 80 w 97"/>
                  <a:gd name="T2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438">
                    <a:moveTo>
                      <a:pt x="80" y="355"/>
                    </a:moveTo>
                    <a:lnTo>
                      <a:pt x="38" y="438"/>
                    </a:lnTo>
                    <a:lnTo>
                      <a:pt x="1" y="192"/>
                    </a:lnTo>
                    <a:lnTo>
                      <a:pt x="0" y="161"/>
                    </a:lnTo>
                    <a:lnTo>
                      <a:pt x="14" y="0"/>
                    </a:lnTo>
                    <a:lnTo>
                      <a:pt x="97" y="0"/>
                    </a:lnTo>
                    <a:lnTo>
                      <a:pt x="90" y="59"/>
                    </a:lnTo>
                    <a:lnTo>
                      <a:pt x="69" y="167"/>
                    </a:lnTo>
                    <a:lnTo>
                      <a:pt x="83" y="250"/>
                    </a:lnTo>
                    <a:lnTo>
                      <a:pt x="84" y="257"/>
                    </a:lnTo>
                    <a:lnTo>
                      <a:pt x="84" y="264"/>
                    </a:lnTo>
                    <a:lnTo>
                      <a:pt x="84" y="273"/>
                    </a:lnTo>
                    <a:lnTo>
                      <a:pt x="80" y="355"/>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E119CD34-CFEF-6F5A-3A25-DF65BFB3C11E}"/>
                  </a:ext>
                </a:extLst>
              </p:cNvPr>
              <p:cNvSpPr>
                <a:spLocks/>
              </p:cNvSpPr>
              <p:nvPr/>
            </p:nvSpPr>
            <p:spPr bwMode="auto">
              <a:xfrm>
                <a:off x="8509109" y="3214238"/>
                <a:ext cx="224270" cy="1034445"/>
              </a:xfrm>
              <a:custGeom>
                <a:avLst/>
                <a:gdLst>
                  <a:gd name="T0" fmla="*/ 158 w 160"/>
                  <a:gd name="T1" fmla="*/ 390 h 738"/>
                  <a:gd name="T2" fmla="*/ 158 w 160"/>
                  <a:gd name="T3" fmla="*/ 389 h 738"/>
                  <a:gd name="T4" fmla="*/ 154 w 160"/>
                  <a:gd name="T5" fmla="*/ 354 h 738"/>
                  <a:gd name="T6" fmla="*/ 147 w 160"/>
                  <a:gd name="T7" fmla="*/ 314 h 738"/>
                  <a:gd name="T8" fmla="*/ 140 w 160"/>
                  <a:gd name="T9" fmla="*/ 272 h 738"/>
                  <a:gd name="T10" fmla="*/ 130 w 160"/>
                  <a:gd name="T11" fmla="*/ 232 h 738"/>
                  <a:gd name="T12" fmla="*/ 119 w 160"/>
                  <a:gd name="T13" fmla="*/ 198 h 738"/>
                  <a:gd name="T14" fmla="*/ 113 w 160"/>
                  <a:gd name="T15" fmla="*/ 184 h 738"/>
                  <a:gd name="T16" fmla="*/ 109 w 160"/>
                  <a:gd name="T17" fmla="*/ 156 h 738"/>
                  <a:gd name="T18" fmla="*/ 107 w 160"/>
                  <a:gd name="T19" fmla="*/ 123 h 738"/>
                  <a:gd name="T20" fmla="*/ 110 w 160"/>
                  <a:gd name="T21" fmla="*/ 91 h 738"/>
                  <a:gd name="T22" fmla="*/ 116 w 160"/>
                  <a:gd name="T23" fmla="*/ 58 h 738"/>
                  <a:gd name="T24" fmla="*/ 121 w 160"/>
                  <a:gd name="T25" fmla="*/ 27 h 738"/>
                  <a:gd name="T26" fmla="*/ 127 w 160"/>
                  <a:gd name="T27" fmla="*/ 0 h 738"/>
                  <a:gd name="T28" fmla="*/ 0 w 160"/>
                  <a:gd name="T29" fmla="*/ 0 h 738"/>
                  <a:gd name="T30" fmla="*/ 0 w 160"/>
                  <a:gd name="T31" fmla="*/ 738 h 738"/>
                  <a:gd name="T32" fmla="*/ 103 w 160"/>
                  <a:gd name="T33" fmla="*/ 738 h 738"/>
                  <a:gd name="T34" fmla="*/ 157 w 160"/>
                  <a:gd name="T35" fmla="*/ 431 h 738"/>
                  <a:gd name="T36" fmla="*/ 160 w 160"/>
                  <a:gd name="T37" fmla="*/ 410 h 738"/>
                  <a:gd name="T38" fmla="*/ 158 w 160"/>
                  <a:gd name="T39" fmla="*/ 3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738">
                    <a:moveTo>
                      <a:pt x="158" y="390"/>
                    </a:moveTo>
                    <a:lnTo>
                      <a:pt x="158" y="389"/>
                    </a:lnTo>
                    <a:lnTo>
                      <a:pt x="154" y="354"/>
                    </a:lnTo>
                    <a:lnTo>
                      <a:pt x="147" y="314"/>
                    </a:lnTo>
                    <a:lnTo>
                      <a:pt x="140" y="272"/>
                    </a:lnTo>
                    <a:lnTo>
                      <a:pt x="130" y="232"/>
                    </a:lnTo>
                    <a:lnTo>
                      <a:pt x="119" y="198"/>
                    </a:lnTo>
                    <a:lnTo>
                      <a:pt x="113" y="184"/>
                    </a:lnTo>
                    <a:lnTo>
                      <a:pt x="109" y="156"/>
                    </a:lnTo>
                    <a:lnTo>
                      <a:pt x="107" y="123"/>
                    </a:lnTo>
                    <a:lnTo>
                      <a:pt x="110" y="91"/>
                    </a:lnTo>
                    <a:lnTo>
                      <a:pt x="116" y="58"/>
                    </a:lnTo>
                    <a:lnTo>
                      <a:pt x="121" y="27"/>
                    </a:lnTo>
                    <a:lnTo>
                      <a:pt x="127" y="0"/>
                    </a:lnTo>
                    <a:lnTo>
                      <a:pt x="0" y="0"/>
                    </a:lnTo>
                    <a:lnTo>
                      <a:pt x="0" y="738"/>
                    </a:lnTo>
                    <a:lnTo>
                      <a:pt x="103" y="738"/>
                    </a:lnTo>
                    <a:lnTo>
                      <a:pt x="157" y="431"/>
                    </a:lnTo>
                    <a:lnTo>
                      <a:pt x="160" y="410"/>
                    </a:lnTo>
                    <a:lnTo>
                      <a:pt x="158" y="390"/>
                    </a:lnTo>
                    <a:close/>
                  </a:path>
                </a:pathLst>
              </a:custGeom>
              <a:solidFill>
                <a:srgbClr val="F87A1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5C3A88D7-E8C6-8CD8-4559-D1FF53AF8BCD}"/>
                  </a:ext>
                </a:extLst>
              </p:cNvPr>
              <p:cNvSpPr>
                <a:spLocks/>
              </p:cNvSpPr>
              <p:nvPr/>
            </p:nvSpPr>
            <p:spPr bwMode="auto">
              <a:xfrm>
                <a:off x="8666098" y="3508592"/>
                <a:ext cx="100922" cy="336405"/>
              </a:xfrm>
              <a:custGeom>
                <a:avLst/>
                <a:gdLst>
                  <a:gd name="T0" fmla="*/ 24 w 74"/>
                  <a:gd name="T1" fmla="*/ 117 h 240"/>
                  <a:gd name="T2" fmla="*/ 28 w 74"/>
                  <a:gd name="T3" fmla="*/ 114 h 240"/>
                  <a:gd name="T4" fmla="*/ 31 w 74"/>
                  <a:gd name="T5" fmla="*/ 110 h 240"/>
                  <a:gd name="T6" fmla="*/ 33 w 74"/>
                  <a:gd name="T7" fmla="*/ 105 h 240"/>
                  <a:gd name="T8" fmla="*/ 33 w 74"/>
                  <a:gd name="T9" fmla="*/ 99 h 240"/>
                  <a:gd name="T10" fmla="*/ 27 w 74"/>
                  <a:gd name="T11" fmla="*/ 0 h 240"/>
                  <a:gd name="T12" fmla="*/ 74 w 74"/>
                  <a:gd name="T13" fmla="*/ 34 h 240"/>
                  <a:gd name="T14" fmla="*/ 68 w 74"/>
                  <a:gd name="T15" fmla="*/ 114 h 240"/>
                  <a:gd name="T16" fmla="*/ 68 w 74"/>
                  <a:gd name="T17" fmla="*/ 114 h 240"/>
                  <a:gd name="T18" fmla="*/ 58 w 74"/>
                  <a:gd name="T19" fmla="*/ 171 h 240"/>
                  <a:gd name="T20" fmla="*/ 54 w 74"/>
                  <a:gd name="T21" fmla="*/ 184 h 240"/>
                  <a:gd name="T22" fmla="*/ 47 w 74"/>
                  <a:gd name="T23" fmla="*/ 195 h 240"/>
                  <a:gd name="T24" fmla="*/ 35 w 74"/>
                  <a:gd name="T25" fmla="*/ 209 h 240"/>
                  <a:gd name="T26" fmla="*/ 23 w 74"/>
                  <a:gd name="T27" fmla="*/ 225 h 240"/>
                  <a:gd name="T28" fmla="*/ 7 w 74"/>
                  <a:gd name="T29" fmla="*/ 239 h 240"/>
                  <a:gd name="T30" fmla="*/ 3 w 74"/>
                  <a:gd name="T31" fmla="*/ 240 h 240"/>
                  <a:gd name="T32" fmla="*/ 0 w 74"/>
                  <a:gd name="T33" fmla="*/ 235 h 240"/>
                  <a:gd name="T34" fmla="*/ 0 w 74"/>
                  <a:gd name="T35" fmla="*/ 226 h 240"/>
                  <a:gd name="T36" fmla="*/ 3 w 74"/>
                  <a:gd name="T37" fmla="*/ 218 h 240"/>
                  <a:gd name="T38" fmla="*/ 7 w 74"/>
                  <a:gd name="T39" fmla="*/ 211 h 240"/>
                  <a:gd name="T40" fmla="*/ 13 w 74"/>
                  <a:gd name="T41" fmla="*/ 199 h 240"/>
                  <a:gd name="T42" fmla="*/ 17 w 74"/>
                  <a:gd name="T43" fmla="*/ 187 h 240"/>
                  <a:gd name="T44" fmla="*/ 20 w 74"/>
                  <a:gd name="T45" fmla="*/ 174 h 240"/>
                  <a:gd name="T46" fmla="*/ 21 w 74"/>
                  <a:gd name="T47" fmla="*/ 164 h 240"/>
                  <a:gd name="T48" fmla="*/ 21 w 74"/>
                  <a:gd name="T49" fmla="*/ 160 h 240"/>
                  <a:gd name="T50" fmla="*/ 21 w 74"/>
                  <a:gd name="T51" fmla="*/ 163 h 240"/>
                  <a:gd name="T52" fmla="*/ 18 w 74"/>
                  <a:gd name="T53" fmla="*/ 170 h 240"/>
                  <a:gd name="T54" fmla="*/ 14 w 74"/>
                  <a:gd name="T55" fmla="*/ 179 h 240"/>
                  <a:gd name="T56" fmla="*/ 10 w 74"/>
                  <a:gd name="T57" fmla="*/ 192 h 240"/>
                  <a:gd name="T58" fmla="*/ 9 w 74"/>
                  <a:gd name="T59" fmla="*/ 195 h 240"/>
                  <a:gd name="T60" fmla="*/ 6 w 74"/>
                  <a:gd name="T61" fmla="*/ 196 h 240"/>
                  <a:gd name="T62" fmla="*/ 4 w 74"/>
                  <a:gd name="T63" fmla="*/ 196 h 240"/>
                  <a:gd name="T64" fmla="*/ 1 w 74"/>
                  <a:gd name="T65" fmla="*/ 195 h 240"/>
                  <a:gd name="T66" fmla="*/ 0 w 74"/>
                  <a:gd name="T67" fmla="*/ 194 h 240"/>
                  <a:gd name="T68" fmla="*/ 0 w 74"/>
                  <a:gd name="T69" fmla="*/ 191 h 240"/>
                  <a:gd name="T70" fmla="*/ 3 w 74"/>
                  <a:gd name="T71" fmla="*/ 172 h 240"/>
                  <a:gd name="T72" fmla="*/ 6 w 74"/>
                  <a:gd name="T73" fmla="*/ 155 h 240"/>
                  <a:gd name="T74" fmla="*/ 10 w 74"/>
                  <a:gd name="T75" fmla="*/ 140 h 240"/>
                  <a:gd name="T76" fmla="*/ 14 w 74"/>
                  <a:gd name="T77" fmla="*/ 129 h 240"/>
                  <a:gd name="T78" fmla="*/ 17 w 74"/>
                  <a:gd name="T79" fmla="*/ 124 h 240"/>
                  <a:gd name="T80" fmla="*/ 20 w 74"/>
                  <a:gd name="T81" fmla="*/ 120 h 240"/>
                  <a:gd name="T82" fmla="*/ 24 w 74"/>
                  <a:gd name="T83" fmla="*/ 11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240">
                    <a:moveTo>
                      <a:pt x="24" y="117"/>
                    </a:moveTo>
                    <a:lnTo>
                      <a:pt x="28" y="114"/>
                    </a:lnTo>
                    <a:lnTo>
                      <a:pt x="31" y="110"/>
                    </a:lnTo>
                    <a:lnTo>
                      <a:pt x="33" y="105"/>
                    </a:lnTo>
                    <a:lnTo>
                      <a:pt x="33" y="99"/>
                    </a:lnTo>
                    <a:lnTo>
                      <a:pt x="27" y="0"/>
                    </a:lnTo>
                    <a:lnTo>
                      <a:pt x="74" y="34"/>
                    </a:lnTo>
                    <a:lnTo>
                      <a:pt x="68" y="114"/>
                    </a:lnTo>
                    <a:lnTo>
                      <a:pt x="68" y="114"/>
                    </a:lnTo>
                    <a:lnTo>
                      <a:pt x="58" y="171"/>
                    </a:lnTo>
                    <a:lnTo>
                      <a:pt x="54" y="184"/>
                    </a:lnTo>
                    <a:lnTo>
                      <a:pt x="47" y="195"/>
                    </a:lnTo>
                    <a:lnTo>
                      <a:pt x="35" y="209"/>
                    </a:lnTo>
                    <a:lnTo>
                      <a:pt x="23" y="225"/>
                    </a:lnTo>
                    <a:lnTo>
                      <a:pt x="7" y="239"/>
                    </a:lnTo>
                    <a:lnTo>
                      <a:pt x="3" y="240"/>
                    </a:lnTo>
                    <a:lnTo>
                      <a:pt x="0" y="235"/>
                    </a:lnTo>
                    <a:lnTo>
                      <a:pt x="0" y="226"/>
                    </a:lnTo>
                    <a:lnTo>
                      <a:pt x="3" y="218"/>
                    </a:lnTo>
                    <a:lnTo>
                      <a:pt x="7" y="211"/>
                    </a:lnTo>
                    <a:lnTo>
                      <a:pt x="13" y="199"/>
                    </a:lnTo>
                    <a:lnTo>
                      <a:pt x="17" y="187"/>
                    </a:lnTo>
                    <a:lnTo>
                      <a:pt x="20" y="174"/>
                    </a:lnTo>
                    <a:lnTo>
                      <a:pt x="21" y="164"/>
                    </a:lnTo>
                    <a:lnTo>
                      <a:pt x="21" y="160"/>
                    </a:lnTo>
                    <a:lnTo>
                      <a:pt x="21" y="163"/>
                    </a:lnTo>
                    <a:lnTo>
                      <a:pt x="18" y="170"/>
                    </a:lnTo>
                    <a:lnTo>
                      <a:pt x="14" y="179"/>
                    </a:lnTo>
                    <a:lnTo>
                      <a:pt x="10" y="192"/>
                    </a:lnTo>
                    <a:lnTo>
                      <a:pt x="9" y="195"/>
                    </a:lnTo>
                    <a:lnTo>
                      <a:pt x="6" y="196"/>
                    </a:lnTo>
                    <a:lnTo>
                      <a:pt x="4" y="196"/>
                    </a:lnTo>
                    <a:lnTo>
                      <a:pt x="1" y="195"/>
                    </a:lnTo>
                    <a:lnTo>
                      <a:pt x="0" y="194"/>
                    </a:lnTo>
                    <a:lnTo>
                      <a:pt x="0" y="191"/>
                    </a:lnTo>
                    <a:lnTo>
                      <a:pt x="3" y="172"/>
                    </a:lnTo>
                    <a:lnTo>
                      <a:pt x="6" y="155"/>
                    </a:lnTo>
                    <a:lnTo>
                      <a:pt x="10" y="140"/>
                    </a:lnTo>
                    <a:lnTo>
                      <a:pt x="14" y="129"/>
                    </a:lnTo>
                    <a:lnTo>
                      <a:pt x="17" y="124"/>
                    </a:lnTo>
                    <a:lnTo>
                      <a:pt x="20" y="120"/>
                    </a:lnTo>
                    <a:lnTo>
                      <a:pt x="24" y="117"/>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41">
                <a:extLst>
                  <a:ext uri="{FF2B5EF4-FFF2-40B4-BE49-F238E27FC236}">
                    <a16:creationId xmlns:a16="http://schemas.microsoft.com/office/drawing/2014/main" id="{C7BABA37-88E2-82FC-A359-7DC01DF5A463}"/>
                  </a:ext>
                </a:extLst>
              </p:cNvPr>
              <p:cNvSpPr>
                <a:spLocks/>
              </p:cNvSpPr>
              <p:nvPr/>
            </p:nvSpPr>
            <p:spPr bwMode="auto">
              <a:xfrm>
                <a:off x="8677311" y="3012395"/>
                <a:ext cx="137365" cy="613939"/>
              </a:xfrm>
              <a:custGeom>
                <a:avLst/>
                <a:gdLst>
                  <a:gd name="T0" fmla="*/ 17 w 98"/>
                  <a:gd name="T1" fmla="*/ 355 h 438"/>
                  <a:gd name="T2" fmla="*/ 59 w 98"/>
                  <a:gd name="T3" fmla="*/ 438 h 438"/>
                  <a:gd name="T4" fmla="*/ 96 w 98"/>
                  <a:gd name="T5" fmla="*/ 192 h 438"/>
                  <a:gd name="T6" fmla="*/ 98 w 98"/>
                  <a:gd name="T7" fmla="*/ 161 h 438"/>
                  <a:gd name="T8" fmla="*/ 83 w 98"/>
                  <a:gd name="T9" fmla="*/ 0 h 438"/>
                  <a:gd name="T10" fmla="*/ 0 w 98"/>
                  <a:gd name="T11" fmla="*/ 0 h 438"/>
                  <a:gd name="T12" fmla="*/ 7 w 98"/>
                  <a:gd name="T13" fmla="*/ 59 h 438"/>
                  <a:gd name="T14" fmla="*/ 28 w 98"/>
                  <a:gd name="T15" fmla="*/ 167 h 438"/>
                  <a:gd name="T16" fmla="*/ 14 w 98"/>
                  <a:gd name="T17" fmla="*/ 250 h 438"/>
                  <a:gd name="T18" fmla="*/ 13 w 98"/>
                  <a:gd name="T19" fmla="*/ 257 h 438"/>
                  <a:gd name="T20" fmla="*/ 13 w 98"/>
                  <a:gd name="T21" fmla="*/ 264 h 438"/>
                  <a:gd name="T22" fmla="*/ 13 w 98"/>
                  <a:gd name="T23" fmla="*/ 273 h 438"/>
                  <a:gd name="T24" fmla="*/ 17 w 98"/>
                  <a:gd name="T2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438">
                    <a:moveTo>
                      <a:pt x="17" y="355"/>
                    </a:moveTo>
                    <a:lnTo>
                      <a:pt x="59" y="438"/>
                    </a:lnTo>
                    <a:lnTo>
                      <a:pt x="96" y="192"/>
                    </a:lnTo>
                    <a:lnTo>
                      <a:pt x="98" y="161"/>
                    </a:lnTo>
                    <a:lnTo>
                      <a:pt x="83" y="0"/>
                    </a:lnTo>
                    <a:lnTo>
                      <a:pt x="0" y="0"/>
                    </a:lnTo>
                    <a:lnTo>
                      <a:pt x="7" y="59"/>
                    </a:lnTo>
                    <a:lnTo>
                      <a:pt x="28" y="167"/>
                    </a:lnTo>
                    <a:lnTo>
                      <a:pt x="14" y="250"/>
                    </a:lnTo>
                    <a:lnTo>
                      <a:pt x="13" y="257"/>
                    </a:lnTo>
                    <a:lnTo>
                      <a:pt x="13" y="264"/>
                    </a:lnTo>
                    <a:lnTo>
                      <a:pt x="13" y="273"/>
                    </a:lnTo>
                    <a:lnTo>
                      <a:pt x="17" y="355"/>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42">
                <a:extLst>
                  <a:ext uri="{FF2B5EF4-FFF2-40B4-BE49-F238E27FC236}">
                    <a16:creationId xmlns:a16="http://schemas.microsoft.com/office/drawing/2014/main" id="{E5849E97-9D81-58E0-5CE1-DAC3524BF23C}"/>
                  </a:ext>
                </a:extLst>
              </p:cNvPr>
              <p:cNvSpPr>
                <a:spLocks/>
              </p:cNvSpPr>
              <p:nvPr/>
            </p:nvSpPr>
            <p:spPr bwMode="auto">
              <a:xfrm>
                <a:off x="8315676" y="3068462"/>
                <a:ext cx="173809" cy="179416"/>
              </a:xfrm>
              <a:custGeom>
                <a:avLst/>
                <a:gdLst>
                  <a:gd name="T0" fmla="*/ 125 w 125"/>
                  <a:gd name="T1" fmla="*/ 55 h 129"/>
                  <a:gd name="T2" fmla="*/ 122 w 125"/>
                  <a:gd name="T3" fmla="*/ 74 h 129"/>
                  <a:gd name="T4" fmla="*/ 113 w 125"/>
                  <a:gd name="T5" fmla="*/ 88 h 129"/>
                  <a:gd name="T6" fmla="*/ 101 w 125"/>
                  <a:gd name="T7" fmla="*/ 100 h 129"/>
                  <a:gd name="T8" fmla="*/ 85 w 125"/>
                  <a:gd name="T9" fmla="*/ 107 h 129"/>
                  <a:gd name="T10" fmla="*/ 67 w 125"/>
                  <a:gd name="T11" fmla="*/ 110 h 129"/>
                  <a:gd name="T12" fmla="*/ 65 w 125"/>
                  <a:gd name="T13" fmla="*/ 110 h 129"/>
                  <a:gd name="T14" fmla="*/ 45 w 125"/>
                  <a:gd name="T15" fmla="*/ 107 h 129"/>
                  <a:gd name="T16" fmla="*/ 28 w 125"/>
                  <a:gd name="T17" fmla="*/ 98 h 129"/>
                  <a:gd name="T18" fmla="*/ 16 w 125"/>
                  <a:gd name="T19" fmla="*/ 83 h 129"/>
                  <a:gd name="T20" fmla="*/ 9 w 125"/>
                  <a:gd name="T21" fmla="*/ 65 h 129"/>
                  <a:gd name="T22" fmla="*/ 9 w 125"/>
                  <a:gd name="T23" fmla="*/ 45 h 129"/>
                  <a:gd name="T24" fmla="*/ 12 w 125"/>
                  <a:gd name="T25" fmla="*/ 0 h 129"/>
                  <a:gd name="T26" fmla="*/ 0 w 125"/>
                  <a:gd name="T27" fmla="*/ 58 h 129"/>
                  <a:gd name="T28" fmla="*/ 0 w 125"/>
                  <a:gd name="T29" fmla="*/ 79 h 129"/>
                  <a:gd name="T30" fmla="*/ 7 w 125"/>
                  <a:gd name="T31" fmla="*/ 98 h 129"/>
                  <a:gd name="T32" fmla="*/ 21 w 125"/>
                  <a:gd name="T33" fmla="*/ 115 h 129"/>
                  <a:gd name="T34" fmla="*/ 40 w 125"/>
                  <a:gd name="T35" fmla="*/ 124 h 129"/>
                  <a:gd name="T36" fmla="*/ 61 w 125"/>
                  <a:gd name="T37" fmla="*/ 129 h 129"/>
                  <a:gd name="T38" fmla="*/ 62 w 125"/>
                  <a:gd name="T39" fmla="*/ 129 h 129"/>
                  <a:gd name="T40" fmla="*/ 82 w 125"/>
                  <a:gd name="T41" fmla="*/ 126 h 129"/>
                  <a:gd name="T42" fmla="*/ 99 w 125"/>
                  <a:gd name="T43" fmla="*/ 117 h 129"/>
                  <a:gd name="T44" fmla="*/ 113 w 125"/>
                  <a:gd name="T45" fmla="*/ 105 h 129"/>
                  <a:gd name="T46" fmla="*/ 122 w 125"/>
                  <a:gd name="T47" fmla="*/ 88 h 129"/>
                  <a:gd name="T48" fmla="*/ 125 w 125"/>
                  <a:gd name="T49" fmla="*/ 69 h 129"/>
                  <a:gd name="T50" fmla="*/ 125 w 125"/>
                  <a:gd name="T51"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29">
                    <a:moveTo>
                      <a:pt x="125" y="55"/>
                    </a:moveTo>
                    <a:lnTo>
                      <a:pt x="122" y="74"/>
                    </a:lnTo>
                    <a:lnTo>
                      <a:pt x="113" y="88"/>
                    </a:lnTo>
                    <a:lnTo>
                      <a:pt x="101" y="100"/>
                    </a:lnTo>
                    <a:lnTo>
                      <a:pt x="85" y="107"/>
                    </a:lnTo>
                    <a:lnTo>
                      <a:pt x="67" y="110"/>
                    </a:lnTo>
                    <a:lnTo>
                      <a:pt x="65" y="110"/>
                    </a:lnTo>
                    <a:lnTo>
                      <a:pt x="45" y="107"/>
                    </a:lnTo>
                    <a:lnTo>
                      <a:pt x="28" y="98"/>
                    </a:lnTo>
                    <a:lnTo>
                      <a:pt x="16" y="83"/>
                    </a:lnTo>
                    <a:lnTo>
                      <a:pt x="9" y="65"/>
                    </a:lnTo>
                    <a:lnTo>
                      <a:pt x="9" y="45"/>
                    </a:lnTo>
                    <a:lnTo>
                      <a:pt x="12" y="0"/>
                    </a:lnTo>
                    <a:lnTo>
                      <a:pt x="0" y="58"/>
                    </a:lnTo>
                    <a:lnTo>
                      <a:pt x="0" y="79"/>
                    </a:lnTo>
                    <a:lnTo>
                      <a:pt x="7" y="98"/>
                    </a:lnTo>
                    <a:lnTo>
                      <a:pt x="21" y="115"/>
                    </a:lnTo>
                    <a:lnTo>
                      <a:pt x="40" y="124"/>
                    </a:lnTo>
                    <a:lnTo>
                      <a:pt x="61" y="129"/>
                    </a:lnTo>
                    <a:lnTo>
                      <a:pt x="62" y="129"/>
                    </a:lnTo>
                    <a:lnTo>
                      <a:pt x="82" y="126"/>
                    </a:lnTo>
                    <a:lnTo>
                      <a:pt x="99" y="117"/>
                    </a:lnTo>
                    <a:lnTo>
                      <a:pt x="113" y="105"/>
                    </a:lnTo>
                    <a:lnTo>
                      <a:pt x="122" y="88"/>
                    </a:lnTo>
                    <a:lnTo>
                      <a:pt x="125" y="69"/>
                    </a:lnTo>
                    <a:lnTo>
                      <a:pt x="125" y="55"/>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43">
                <a:extLst>
                  <a:ext uri="{FF2B5EF4-FFF2-40B4-BE49-F238E27FC236}">
                    <a16:creationId xmlns:a16="http://schemas.microsoft.com/office/drawing/2014/main" id="{0EAF7598-30B9-A15A-B446-87E66FA48579}"/>
                  </a:ext>
                </a:extLst>
              </p:cNvPr>
              <p:cNvSpPr>
                <a:spLocks/>
              </p:cNvSpPr>
              <p:nvPr/>
            </p:nvSpPr>
            <p:spPr bwMode="auto">
              <a:xfrm>
                <a:off x="8528733" y="3068462"/>
                <a:ext cx="173809" cy="179416"/>
              </a:xfrm>
              <a:custGeom>
                <a:avLst/>
                <a:gdLst>
                  <a:gd name="T0" fmla="*/ 0 w 124"/>
                  <a:gd name="T1" fmla="*/ 55 h 129"/>
                  <a:gd name="T2" fmla="*/ 2 w 124"/>
                  <a:gd name="T3" fmla="*/ 74 h 129"/>
                  <a:gd name="T4" fmla="*/ 11 w 124"/>
                  <a:gd name="T5" fmla="*/ 88 h 129"/>
                  <a:gd name="T6" fmla="*/ 24 w 124"/>
                  <a:gd name="T7" fmla="*/ 100 h 129"/>
                  <a:gd name="T8" fmla="*/ 39 w 124"/>
                  <a:gd name="T9" fmla="*/ 107 h 129"/>
                  <a:gd name="T10" fmla="*/ 57 w 124"/>
                  <a:gd name="T11" fmla="*/ 110 h 129"/>
                  <a:gd name="T12" fmla="*/ 59 w 124"/>
                  <a:gd name="T13" fmla="*/ 110 h 129"/>
                  <a:gd name="T14" fmla="*/ 79 w 124"/>
                  <a:gd name="T15" fmla="*/ 107 h 129"/>
                  <a:gd name="T16" fmla="*/ 96 w 124"/>
                  <a:gd name="T17" fmla="*/ 98 h 129"/>
                  <a:gd name="T18" fmla="*/ 108 w 124"/>
                  <a:gd name="T19" fmla="*/ 83 h 129"/>
                  <a:gd name="T20" fmla="*/ 115 w 124"/>
                  <a:gd name="T21" fmla="*/ 65 h 129"/>
                  <a:gd name="T22" fmla="*/ 114 w 124"/>
                  <a:gd name="T23" fmla="*/ 45 h 129"/>
                  <a:gd name="T24" fmla="*/ 113 w 124"/>
                  <a:gd name="T25" fmla="*/ 0 h 129"/>
                  <a:gd name="T26" fmla="*/ 124 w 124"/>
                  <a:gd name="T27" fmla="*/ 58 h 129"/>
                  <a:gd name="T28" fmla="*/ 124 w 124"/>
                  <a:gd name="T29" fmla="*/ 79 h 129"/>
                  <a:gd name="T30" fmla="*/ 117 w 124"/>
                  <a:gd name="T31" fmla="*/ 98 h 129"/>
                  <a:gd name="T32" fmla="*/ 103 w 124"/>
                  <a:gd name="T33" fmla="*/ 115 h 129"/>
                  <a:gd name="T34" fmla="*/ 84 w 124"/>
                  <a:gd name="T35" fmla="*/ 124 h 129"/>
                  <a:gd name="T36" fmla="*/ 63 w 124"/>
                  <a:gd name="T37" fmla="*/ 129 h 129"/>
                  <a:gd name="T38" fmla="*/ 62 w 124"/>
                  <a:gd name="T39" fmla="*/ 129 h 129"/>
                  <a:gd name="T40" fmla="*/ 42 w 124"/>
                  <a:gd name="T41" fmla="*/ 126 h 129"/>
                  <a:gd name="T42" fmla="*/ 25 w 124"/>
                  <a:gd name="T43" fmla="*/ 117 h 129"/>
                  <a:gd name="T44" fmla="*/ 11 w 124"/>
                  <a:gd name="T45" fmla="*/ 105 h 129"/>
                  <a:gd name="T46" fmla="*/ 2 w 124"/>
                  <a:gd name="T47" fmla="*/ 88 h 129"/>
                  <a:gd name="T48" fmla="*/ 0 w 124"/>
                  <a:gd name="T49" fmla="*/ 69 h 129"/>
                  <a:gd name="T50" fmla="*/ 0 w 124"/>
                  <a:gd name="T51"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9">
                    <a:moveTo>
                      <a:pt x="0" y="55"/>
                    </a:moveTo>
                    <a:lnTo>
                      <a:pt x="2" y="74"/>
                    </a:lnTo>
                    <a:lnTo>
                      <a:pt x="11" y="88"/>
                    </a:lnTo>
                    <a:lnTo>
                      <a:pt x="24" y="100"/>
                    </a:lnTo>
                    <a:lnTo>
                      <a:pt x="39" y="107"/>
                    </a:lnTo>
                    <a:lnTo>
                      <a:pt x="57" y="110"/>
                    </a:lnTo>
                    <a:lnTo>
                      <a:pt x="59" y="110"/>
                    </a:lnTo>
                    <a:lnTo>
                      <a:pt x="79" y="107"/>
                    </a:lnTo>
                    <a:lnTo>
                      <a:pt x="96" y="98"/>
                    </a:lnTo>
                    <a:lnTo>
                      <a:pt x="108" y="83"/>
                    </a:lnTo>
                    <a:lnTo>
                      <a:pt x="115" y="65"/>
                    </a:lnTo>
                    <a:lnTo>
                      <a:pt x="114" y="45"/>
                    </a:lnTo>
                    <a:lnTo>
                      <a:pt x="113" y="0"/>
                    </a:lnTo>
                    <a:lnTo>
                      <a:pt x="124" y="58"/>
                    </a:lnTo>
                    <a:lnTo>
                      <a:pt x="124" y="79"/>
                    </a:lnTo>
                    <a:lnTo>
                      <a:pt x="117" y="98"/>
                    </a:lnTo>
                    <a:lnTo>
                      <a:pt x="103" y="115"/>
                    </a:lnTo>
                    <a:lnTo>
                      <a:pt x="84" y="124"/>
                    </a:lnTo>
                    <a:lnTo>
                      <a:pt x="63" y="129"/>
                    </a:lnTo>
                    <a:lnTo>
                      <a:pt x="62" y="129"/>
                    </a:lnTo>
                    <a:lnTo>
                      <a:pt x="42" y="126"/>
                    </a:lnTo>
                    <a:lnTo>
                      <a:pt x="25" y="117"/>
                    </a:lnTo>
                    <a:lnTo>
                      <a:pt x="11" y="105"/>
                    </a:lnTo>
                    <a:lnTo>
                      <a:pt x="2" y="88"/>
                    </a:lnTo>
                    <a:lnTo>
                      <a:pt x="0" y="69"/>
                    </a:lnTo>
                    <a:lnTo>
                      <a:pt x="0" y="55"/>
                    </a:lnTo>
                    <a:close/>
                  </a:path>
                </a:pathLst>
              </a:custGeom>
              <a:solidFill>
                <a:srgbClr val="3D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44">
                <a:extLst>
                  <a:ext uri="{FF2B5EF4-FFF2-40B4-BE49-F238E27FC236}">
                    <a16:creationId xmlns:a16="http://schemas.microsoft.com/office/drawing/2014/main" id="{F7F228B2-0DBC-110C-0691-A0B3A61ECD3F}"/>
                  </a:ext>
                </a:extLst>
              </p:cNvPr>
              <p:cNvSpPr>
                <a:spLocks/>
              </p:cNvSpPr>
              <p:nvPr/>
            </p:nvSpPr>
            <p:spPr bwMode="auto">
              <a:xfrm>
                <a:off x="8315676" y="2855406"/>
                <a:ext cx="193433" cy="398079"/>
              </a:xfrm>
              <a:custGeom>
                <a:avLst/>
                <a:gdLst>
                  <a:gd name="T0" fmla="*/ 122 w 137"/>
                  <a:gd name="T1" fmla="*/ 245 h 286"/>
                  <a:gd name="T2" fmla="*/ 113 w 137"/>
                  <a:gd name="T3" fmla="*/ 232 h 286"/>
                  <a:gd name="T4" fmla="*/ 105 w 137"/>
                  <a:gd name="T5" fmla="*/ 219 h 286"/>
                  <a:gd name="T6" fmla="*/ 88 w 137"/>
                  <a:gd name="T7" fmla="*/ 204 h 286"/>
                  <a:gd name="T8" fmla="*/ 67 w 137"/>
                  <a:gd name="T9" fmla="*/ 193 h 286"/>
                  <a:gd name="T10" fmla="*/ 45 w 137"/>
                  <a:gd name="T11" fmla="*/ 187 h 286"/>
                  <a:gd name="T12" fmla="*/ 21 w 137"/>
                  <a:gd name="T13" fmla="*/ 188 h 286"/>
                  <a:gd name="T14" fmla="*/ 21 w 137"/>
                  <a:gd name="T15" fmla="*/ 178 h 286"/>
                  <a:gd name="T16" fmla="*/ 23 w 137"/>
                  <a:gd name="T17" fmla="*/ 160 h 286"/>
                  <a:gd name="T18" fmla="*/ 26 w 137"/>
                  <a:gd name="T19" fmla="*/ 137 h 286"/>
                  <a:gd name="T20" fmla="*/ 27 w 137"/>
                  <a:gd name="T21" fmla="*/ 112 h 286"/>
                  <a:gd name="T22" fmla="*/ 30 w 137"/>
                  <a:gd name="T23" fmla="*/ 87 h 286"/>
                  <a:gd name="T24" fmla="*/ 33 w 137"/>
                  <a:gd name="T25" fmla="*/ 60 h 286"/>
                  <a:gd name="T26" fmla="*/ 34 w 137"/>
                  <a:gd name="T27" fmla="*/ 37 h 286"/>
                  <a:gd name="T28" fmla="*/ 37 w 137"/>
                  <a:gd name="T29" fmla="*/ 17 h 286"/>
                  <a:gd name="T30" fmla="*/ 38 w 137"/>
                  <a:gd name="T31" fmla="*/ 5 h 286"/>
                  <a:gd name="T32" fmla="*/ 38 w 137"/>
                  <a:gd name="T33" fmla="*/ 0 h 286"/>
                  <a:gd name="T34" fmla="*/ 24 w 137"/>
                  <a:gd name="T35" fmla="*/ 6 h 286"/>
                  <a:gd name="T36" fmla="*/ 4 w 137"/>
                  <a:gd name="T37" fmla="*/ 194 h 286"/>
                  <a:gd name="T38" fmla="*/ 2 w 137"/>
                  <a:gd name="T39" fmla="*/ 210 h 286"/>
                  <a:gd name="T40" fmla="*/ 0 w 137"/>
                  <a:gd name="T41" fmla="*/ 212 h 286"/>
                  <a:gd name="T42" fmla="*/ 0 w 137"/>
                  <a:gd name="T43" fmla="*/ 235 h 286"/>
                  <a:gd name="T44" fmla="*/ 7 w 137"/>
                  <a:gd name="T45" fmla="*/ 255 h 286"/>
                  <a:gd name="T46" fmla="*/ 21 w 137"/>
                  <a:gd name="T47" fmla="*/ 272 h 286"/>
                  <a:gd name="T48" fmla="*/ 40 w 137"/>
                  <a:gd name="T49" fmla="*/ 282 h 286"/>
                  <a:gd name="T50" fmla="*/ 61 w 137"/>
                  <a:gd name="T51" fmla="*/ 286 h 286"/>
                  <a:gd name="T52" fmla="*/ 62 w 137"/>
                  <a:gd name="T53" fmla="*/ 286 h 286"/>
                  <a:gd name="T54" fmla="*/ 79 w 137"/>
                  <a:gd name="T55" fmla="*/ 283 h 286"/>
                  <a:gd name="T56" fmla="*/ 94 w 137"/>
                  <a:gd name="T57" fmla="*/ 277 h 286"/>
                  <a:gd name="T58" fmla="*/ 109 w 137"/>
                  <a:gd name="T59" fmla="*/ 270 h 286"/>
                  <a:gd name="T60" fmla="*/ 125 w 137"/>
                  <a:gd name="T61" fmla="*/ 265 h 286"/>
                  <a:gd name="T62" fmla="*/ 132 w 137"/>
                  <a:gd name="T63" fmla="*/ 263 h 286"/>
                  <a:gd name="T64" fmla="*/ 137 w 137"/>
                  <a:gd name="T65" fmla="*/ 263 h 286"/>
                  <a:gd name="T66" fmla="*/ 137 w 137"/>
                  <a:gd name="T67" fmla="*/ 255 h 286"/>
                  <a:gd name="T68" fmla="*/ 133 w 137"/>
                  <a:gd name="T69" fmla="*/ 253 h 286"/>
                  <a:gd name="T70" fmla="*/ 129 w 137"/>
                  <a:gd name="T71" fmla="*/ 252 h 286"/>
                  <a:gd name="T72" fmla="*/ 125 w 137"/>
                  <a:gd name="T73" fmla="*/ 249 h 286"/>
                  <a:gd name="T74" fmla="*/ 122 w 137"/>
                  <a:gd name="T75" fmla="*/ 2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286">
                    <a:moveTo>
                      <a:pt x="122" y="245"/>
                    </a:moveTo>
                    <a:lnTo>
                      <a:pt x="113" y="232"/>
                    </a:lnTo>
                    <a:lnTo>
                      <a:pt x="105" y="219"/>
                    </a:lnTo>
                    <a:lnTo>
                      <a:pt x="88" y="204"/>
                    </a:lnTo>
                    <a:lnTo>
                      <a:pt x="67" y="193"/>
                    </a:lnTo>
                    <a:lnTo>
                      <a:pt x="45" y="187"/>
                    </a:lnTo>
                    <a:lnTo>
                      <a:pt x="21" y="188"/>
                    </a:lnTo>
                    <a:lnTo>
                      <a:pt x="21" y="178"/>
                    </a:lnTo>
                    <a:lnTo>
                      <a:pt x="23" y="160"/>
                    </a:lnTo>
                    <a:lnTo>
                      <a:pt x="26" y="137"/>
                    </a:lnTo>
                    <a:lnTo>
                      <a:pt x="27" y="112"/>
                    </a:lnTo>
                    <a:lnTo>
                      <a:pt x="30" y="87"/>
                    </a:lnTo>
                    <a:lnTo>
                      <a:pt x="33" y="60"/>
                    </a:lnTo>
                    <a:lnTo>
                      <a:pt x="34" y="37"/>
                    </a:lnTo>
                    <a:lnTo>
                      <a:pt x="37" y="17"/>
                    </a:lnTo>
                    <a:lnTo>
                      <a:pt x="38" y="5"/>
                    </a:lnTo>
                    <a:lnTo>
                      <a:pt x="38" y="0"/>
                    </a:lnTo>
                    <a:lnTo>
                      <a:pt x="24" y="6"/>
                    </a:lnTo>
                    <a:lnTo>
                      <a:pt x="4" y="194"/>
                    </a:lnTo>
                    <a:lnTo>
                      <a:pt x="2" y="210"/>
                    </a:lnTo>
                    <a:lnTo>
                      <a:pt x="0" y="212"/>
                    </a:lnTo>
                    <a:lnTo>
                      <a:pt x="0" y="235"/>
                    </a:lnTo>
                    <a:lnTo>
                      <a:pt x="7" y="255"/>
                    </a:lnTo>
                    <a:lnTo>
                      <a:pt x="21" y="272"/>
                    </a:lnTo>
                    <a:lnTo>
                      <a:pt x="40" y="282"/>
                    </a:lnTo>
                    <a:lnTo>
                      <a:pt x="61" y="286"/>
                    </a:lnTo>
                    <a:lnTo>
                      <a:pt x="62" y="286"/>
                    </a:lnTo>
                    <a:lnTo>
                      <a:pt x="79" y="283"/>
                    </a:lnTo>
                    <a:lnTo>
                      <a:pt x="94" y="277"/>
                    </a:lnTo>
                    <a:lnTo>
                      <a:pt x="109" y="270"/>
                    </a:lnTo>
                    <a:lnTo>
                      <a:pt x="125" y="265"/>
                    </a:lnTo>
                    <a:lnTo>
                      <a:pt x="132" y="263"/>
                    </a:lnTo>
                    <a:lnTo>
                      <a:pt x="137" y="263"/>
                    </a:lnTo>
                    <a:lnTo>
                      <a:pt x="137" y="255"/>
                    </a:lnTo>
                    <a:lnTo>
                      <a:pt x="133" y="253"/>
                    </a:lnTo>
                    <a:lnTo>
                      <a:pt x="129" y="252"/>
                    </a:lnTo>
                    <a:lnTo>
                      <a:pt x="125" y="249"/>
                    </a:lnTo>
                    <a:lnTo>
                      <a:pt x="122" y="245"/>
                    </a:lnTo>
                    <a:close/>
                  </a:path>
                </a:pathLst>
              </a:custGeom>
              <a:solidFill>
                <a:srgbClr val="FEB0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45">
                <a:extLst>
                  <a:ext uri="{FF2B5EF4-FFF2-40B4-BE49-F238E27FC236}">
                    <a16:creationId xmlns:a16="http://schemas.microsoft.com/office/drawing/2014/main" id="{D9522B69-CEB4-5671-9FD6-5017D69B517B}"/>
                  </a:ext>
                </a:extLst>
              </p:cNvPr>
              <p:cNvSpPr>
                <a:spLocks/>
              </p:cNvSpPr>
              <p:nvPr/>
            </p:nvSpPr>
            <p:spPr bwMode="auto">
              <a:xfrm>
                <a:off x="8509109" y="2855406"/>
                <a:ext cx="193433" cy="398079"/>
              </a:xfrm>
              <a:custGeom>
                <a:avLst/>
                <a:gdLst>
                  <a:gd name="T0" fmla="*/ 17 w 139"/>
                  <a:gd name="T1" fmla="*/ 245 h 286"/>
                  <a:gd name="T2" fmla="*/ 26 w 139"/>
                  <a:gd name="T3" fmla="*/ 232 h 286"/>
                  <a:gd name="T4" fmla="*/ 34 w 139"/>
                  <a:gd name="T5" fmla="*/ 219 h 286"/>
                  <a:gd name="T6" fmla="*/ 51 w 139"/>
                  <a:gd name="T7" fmla="*/ 204 h 286"/>
                  <a:gd name="T8" fmla="*/ 71 w 139"/>
                  <a:gd name="T9" fmla="*/ 193 h 286"/>
                  <a:gd name="T10" fmla="*/ 94 w 139"/>
                  <a:gd name="T11" fmla="*/ 187 h 286"/>
                  <a:gd name="T12" fmla="*/ 118 w 139"/>
                  <a:gd name="T13" fmla="*/ 188 h 286"/>
                  <a:gd name="T14" fmla="*/ 116 w 139"/>
                  <a:gd name="T15" fmla="*/ 178 h 286"/>
                  <a:gd name="T16" fmla="*/ 115 w 139"/>
                  <a:gd name="T17" fmla="*/ 160 h 286"/>
                  <a:gd name="T18" fmla="*/ 113 w 139"/>
                  <a:gd name="T19" fmla="*/ 137 h 286"/>
                  <a:gd name="T20" fmla="*/ 112 w 139"/>
                  <a:gd name="T21" fmla="*/ 112 h 286"/>
                  <a:gd name="T22" fmla="*/ 109 w 139"/>
                  <a:gd name="T23" fmla="*/ 87 h 286"/>
                  <a:gd name="T24" fmla="*/ 106 w 139"/>
                  <a:gd name="T25" fmla="*/ 60 h 286"/>
                  <a:gd name="T26" fmla="*/ 105 w 139"/>
                  <a:gd name="T27" fmla="*/ 37 h 286"/>
                  <a:gd name="T28" fmla="*/ 102 w 139"/>
                  <a:gd name="T29" fmla="*/ 17 h 286"/>
                  <a:gd name="T30" fmla="*/ 101 w 139"/>
                  <a:gd name="T31" fmla="*/ 5 h 286"/>
                  <a:gd name="T32" fmla="*/ 101 w 139"/>
                  <a:gd name="T33" fmla="*/ 0 h 286"/>
                  <a:gd name="T34" fmla="*/ 115 w 139"/>
                  <a:gd name="T35" fmla="*/ 6 h 286"/>
                  <a:gd name="T36" fmla="*/ 135 w 139"/>
                  <a:gd name="T37" fmla="*/ 194 h 286"/>
                  <a:gd name="T38" fmla="*/ 138 w 139"/>
                  <a:gd name="T39" fmla="*/ 210 h 286"/>
                  <a:gd name="T40" fmla="*/ 139 w 139"/>
                  <a:gd name="T41" fmla="*/ 212 h 286"/>
                  <a:gd name="T42" fmla="*/ 139 w 139"/>
                  <a:gd name="T43" fmla="*/ 235 h 286"/>
                  <a:gd name="T44" fmla="*/ 132 w 139"/>
                  <a:gd name="T45" fmla="*/ 255 h 286"/>
                  <a:gd name="T46" fmla="*/ 118 w 139"/>
                  <a:gd name="T47" fmla="*/ 272 h 286"/>
                  <a:gd name="T48" fmla="*/ 99 w 139"/>
                  <a:gd name="T49" fmla="*/ 282 h 286"/>
                  <a:gd name="T50" fmla="*/ 77 w 139"/>
                  <a:gd name="T51" fmla="*/ 286 h 286"/>
                  <a:gd name="T52" fmla="*/ 75 w 139"/>
                  <a:gd name="T53" fmla="*/ 286 h 286"/>
                  <a:gd name="T54" fmla="*/ 60 w 139"/>
                  <a:gd name="T55" fmla="*/ 283 h 286"/>
                  <a:gd name="T56" fmla="*/ 46 w 139"/>
                  <a:gd name="T57" fmla="*/ 277 h 286"/>
                  <a:gd name="T58" fmla="*/ 30 w 139"/>
                  <a:gd name="T59" fmla="*/ 270 h 286"/>
                  <a:gd name="T60" fmla="*/ 15 w 139"/>
                  <a:gd name="T61" fmla="*/ 265 h 286"/>
                  <a:gd name="T62" fmla="*/ 7 w 139"/>
                  <a:gd name="T63" fmla="*/ 263 h 286"/>
                  <a:gd name="T64" fmla="*/ 0 w 139"/>
                  <a:gd name="T65" fmla="*/ 263 h 286"/>
                  <a:gd name="T66" fmla="*/ 0 w 139"/>
                  <a:gd name="T67" fmla="*/ 255 h 286"/>
                  <a:gd name="T68" fmla="*/ 6 w 139"/>
                  <a:gd name="T69" fmla="*/ 253 h 286"/>
                  <a:gd name="T70" fmla="*/ 10 w 139"/>
                  <a:gd name="T71" fmla="*/ 252 h 286"/>
                  <a:gd name="T72" fmla="*/ 13 w 139"/>
                  <a:gd name="T73" fmla="*/ 249 h 286"/>
                  <a:gd name="T74" fmla="*/ 17 w 139"/>
                  <a:gd name="T75" fmla="*/ 2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286">
                    <a:moveTo>
                      <a:pt x="17" y="245"/>
                    </a:moveTo>
                    <a:lnTo>
                      <a:pt x="26" y="232"/>
                    </a:lnTo>
                    <a:lnTo>
                      <a:pt x="34" y="219"/>
                    </a:lnTo>
                    <a:lnTo>
                      <a:pt x="51" y="204"/>
                    </a:lnTo>
                    <a:lnTo>
                      <a:pt x="71" y="193"/>
                    </a:lnTo>
                    <a:lnTo>
                      <a:pt x="94" y="187"/>
                    </a:lnTo>
                    <a:lnTo>
                      <a:pt x="118" y="188"/>
                    </a:lnTo>
                    <a:lnTo>
                      <a:pt x="116" y="178"/>
                    </a:lnTo>
                    <a:lnTo>
                      <a:pt x="115" y="160"/>
                    </a:lnTo>
                    <a:lnTo>
                      <a:pt x="113" y="137"/>
                    </a:lnTo>
                    <a:lnTo>
                      <a:pt x="112" y="112"/>
                    </a:lnTo>
                    <a:lnTo>
                      <a:pt x="109" y="87"/>
                    </a:lnTo>
                    <a:lnTo>
                      <a:pt x="106" y="60"/>
                    </a:lnTo>
                    <a:lnTo>
                      <a:pt x="105" y="37"/>
                    </a:lnTo>
                    <a:lnTo>
                      <a:pt x="102" y="17"/>
                    </a:lnTo>
                    <a:lnTo>
                      <a:pt x="101" y="5"/>
                    </a:lnTo>
                    <a:lnTo>
                      <a:pt x="101" y="0"/>
                    </a:lnTo>
                    <a:lnTo>
                      <a:pt x="115" y="6"/>
                    </a:lnTo>
                    <a:lnTo>
                      <a:pt x="135" y="194"/>
                    </a:lnTo>
                    <a:lnTo>
                      <a:pt x="138" y="210"/>
                    </a:lnTo>
                    <a:lnTo>
                      <a:pt x="139" y="212"/>
                    </a:lnTo>
                    <a:lnTo>
                      <a:pt x="139" y="235"/>
                    </a:lnTo>
                    <a:lnTo>
                      <a:pt x="132" y="255"/>
                    </a:lnTo>
                    <a:lnTo>
                      <a:pt x="118" y="272"/>
                    </a:lnTo>
                    <a:lnTo>
                      <a:pt x="99" y="282"/>
                    </a:lnTo>
                    <a:lnTo>
                      <a:pt x="77" y="286"/>
                    </a:lnTo>
                    <a:lnTo>
                      <a:pt x="75" y="286"/>
                    </a:lnTo>
                    <a:lnTo>
                      <a:pt x="60" y="283"/>
                    </a:lnTo>
                    <a:lnTo>
                      <a:pt x="46" y="277"/>
                    </a:lnTo>
                    <a:lnTo>
                      <a:pt x="30" y="270"/>
                    </a:lnTo>
                    <a:lnTo>
                      <a:pt x="15" y="265"/>
                    </a:lnTo>
                    <a:lnTo>
                      <a:pt x="7" y="263"/>
                    </a:lnTo>
                    <a:lnTo>
                      <a:pt x="0" y="263"/>
                    </a:lnTo>
                    <a:lnTo>
                      <a:pt x="0" y="255"/>
                    </a:lnTo>
                    <a:lnTo>
                      <a:pt x="6" y="253"/>
                    </a:lnTo>
                    <a:lnTo>
                      <a:pt x="10" y="252"/>
                    </a:lnTo>
                    <a:lnTo>
                      <a:pt x="13" y="249"/>
                    </a:lnTo>
                    <a:lnTo>
                      <a:pt x="17" y="245"/>
                    </a:lnTo>
                    <a:close/>
                  </a:path>
                </a:pathLst>
              </a:custGeom>
              <a:solidFill>
                <a:srgbClr val="FA891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46">
                <a:extLst>
                  <a:ext uri="{FF2B5EF4-FFF2-40B4-BE49-F238E27FC236}">
                    <a16:creationId xmlns:a16="http://schemas.microsoft.com/office/drawing/2014/main" id="{2D2BCCCF-8EE3-BDBB-E697-701D9FE63C45}"/>
                  </a:ext>
                </a:extLst>
              </p:cNvPr>
              <p:cNvSpPr>
                <a:spLocks/>
              </p:cNvSpPr>
              <p:nvPr/>
            </p:nvSpPr>
            <p:spPr bwMode="auto">
              <a:xfrm>
                <a:off x="8349317" y="3390851"/>
                <a:ext cx="319585" cy="86905"/>
              </a:xfrm>
              <a:custGeom>
                <a:avLst/>
                <a:gdLst>
                  <a:gd name="T0" fmla="*/ 222 w 228"/>
                  <a:gd name="T1" fmla="*/ 0 h 64"/>
                  <a:gd name="T2" fmla="*/ 6 w 228"/>
                  <a:gd name="T3" fmla="*/ 0 h 64"/>
                  <a:gd name="T4" fmla="*/ 4 w 228"/>
                  <a:gd name="T5" fmla="*/ 31 h 64"/>
                  <a:gd name="T6" fmla="*/ 0 w 228"/>
                  <a:gd name="T7" fmla="*/ 58 h 64"/>
                  <a:gd name="T8" fmla="*/ 75 w 228"/>
                  <a:gd name="T9" fmla="*/ 64 h 64"/>
                  <a:gd name="T10" fmla="*/ 152 w 228"/>
                  <a:gd name="T11" fmla="*/ 64 h 64"/>
                  <a:gd name="T12" fmla="*/ 228 w 228"/>
                  <a:gd name="T13" fmla="*/ 58 h 64"/>
                  <a:gd name="T14" fmla="*/ 224 w 228"/>
                  <a:gd name="T15" fmla="*/ 31 h 64"/>
                  <a:gd name="T16" fmla="*/ 222 w 228"/>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64">
                    <a:moveTo>
                      <a:pt x="222" y="0"/>
                    </a:moveTo>
                    <a:lnTo>
                      <a:pt x="6" y="0"/>
                    </a:lnTo>
                    <a:lnTo>
                      <a:pt x="4" y="31"/>
                    </a:lnTo>
                    <a:lnTo>
                      <a:pt x="0" y="58"/>
                    </a:lnTo>
                    <a:lnTo>
                      <a:pt x="75" y="64"/>
                    </a:lnTo>
                    <a:lnTo>
                      <a:pt x="152" y="64"/>
                    </a:lnTo>
                    <a:lnTo>
                      <a:pt x="228" y="58"/>
                    </a:lnTo>
                    <a:lnTo>
                      <a:pt x="224" y="31"/>
                    </a:lnTo>
                    <a:lnTo>
                      <a:pt x="22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47">
                <a:extLst>
                  <a:ext uri="{FF2B5EF4-FFF2-40B4-BE49-F238E27FC236}">
                    <a16:creationId xmlns:a16="http://schemas.microsoft.com/office/drawing/2014/main" id="{7DEC96B3-7972-BE0B-F132-A890078F9644}"/>
                  </a:ext>
                </a:extLst>
              </p:cNvPr>
              <p:cNvSpPr>
                <a:spLocks/>
              </p:cNvSpPr>
              <p:nvPr/>
            </p:nvSpPr>
            <p:spPr bwMode="auto">
              <a:xfrm>
                <a:off x="8509109" y="3390851"/>
                <a:ext cx="159792" cy="86905"/>
              </a:xfrm>
              <a:custGeom>
                <a:avLst/>
                <a:gdLst>
                  <a:gd name="T0" fmla="*/ 107 w 113"/>
                  <a:gd name="T1" fmla="*/ 0 h 64"/>
                  <a:gd name="T2" fmla="*/ 0 w 113"/>
                  <a:gd name="T3" fmla="*/ 0 h 64"/>
                  <a:gd name="T4" fmla="*/ 0 w 113"/>
                  <a:gd name="T5" fmla="*/ 64 h 64"/>
                  <a:gd name="T6" fmla="*/ 113 w 113"/>
                  <a:gd name="T7" fmla="*/ 58 h 64"/>
                  <a:gd name="T8" fmla="*/ 109 w 113"/>
                  <a:gd name="T9" fmla="*/ 31 h 64"/>
                  <a:gd name="T10" fmla="*/ 107 w 113"/>
                  <a:gd name="T11" fmla="*/ 0 h 64"/>
                </a:gdLst>
                <a:ahLst/>
                <a:cxnLst>
                  <a:cxn ang="0">
                    <a:pos x="T0" y="T1"/>
                  </a:cxn>
                  <a:cxn ang="0">
                    <a:pos x="T2" y="T3"/>
                  </a:cxn>
                  <a:cxn ang="0">
                    <a:pos x="T4" y="T5"/>
                  </a:cxn>
                  <a:cxn ang="0">
                    <a:pos x="T6" y="T7"/>
                  </a:cxn>
                  <a:cxn ang="0">
                    <a:pos x="T8" y="T9"/>
                  </a:cxn>
                  <a:cxn ang="0">
                    <a:pos x="T10" y="T11"/>
                  </a:cxn>
                </a:cxnLst>
                <a:rect l="0" t="0" r="r" b="b"/>
                <a:pathLst>
                  <a:path w="113" h="64">
                    <a:moveTo>
                      <a:pt x="107" y="0"/>
                    </a:moveTo>
                    <a:lnTo>
                      <a:pt x="0" y="0"/>
                    </a:lnTo>
                    <a:lnTo>
                      <a:pt x="0" y="64"/>
                    </a:lnTo>
                    <a:lnTo>
                      <a:pt x="113" y="58"/>
                    </a:lnTo>
                    <a:lnTo>
                      <a:pt x="109" y="31"/>
                    </a:lnTo>
                    <a:lnTo>
                      <a:pt x="10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48">
                <a:extLst>
                  <a:ext uri="{FF2B5EF4-FFF2-40B4-BE49-F238E27FC236}">
                    <a16:creationId xmlns:a16="http://schemas.microsoft.com/office/drawing/2014/main" id="{58F35C70-478A-8357-55DF-CBE22386F61D}"/>
                  </a:ext>
                </a:extLst>
              </p:cNvPr>
              <p:cNvSpPr>
                <a:spLocks/>
              </p:cNvSpPr>
              <p:nvPr/>
            </p:nvSpPr>
            <p:spPr bwMode="auto">
              <a:xfrm>
                <a:off x="8604424" y="5028021"/>
                <a:ext cx="126152" cy="106528"/>
              </a:xfrm>
              <a:custGeom>
                <a:avLst/>
                <a:gdLst>
                  <a:gd name="T0" fmla="*/ 79 w 89"/>
                  <a:gd name="T1" fmla="*/ 0 h 77"/>
                  <a:gd name="T2" fmla="*/ 12 w 89"/>
                  <a:gd name="T3" fmla="*/ 6 h 77"/>
                  <a:gd name="T4" fmla="*/ 15 w 89"/>
                  <a:gd name="T5" fmla="*/ 20 h 77"/>
                  <a:gd name="T6" fmla="*/ 17 w 89"/>
                  <a:gd name="T7" fmla="*/ 34 h 77"/>
                  <a:gd name="T8" fmla="*/ 12 w 89"/>
                  <a:gd name="T9" fmla="*/ 47 h 77"/>
                  <a:gd name="T10" fmla="*/ 0 w 89"/>
                  <a:gd name="T11" fmla="*/ 71 h 77"/>
                  <a:gd name="T12" fmla="*/ 89 w 89"/>
                  <a:gd name="T13" fmla="*/ 77 h 77"/>
                  <a:gd name="T14" fmla="*/ 79 w 89"/>
                  <a:gd name="T15" fmla="*/ 39 h 77"/>
                  <a:gd name="T16" fmla="*/ 77 w 89"/>
                  <a:gd name="T17" fmla="*/ 33 h 77"/>
                  <a:gd name="T18" fmla="*/ 77 w 89"/>
                  <a:gd name="T19" fmla="*/ 27 h 77"/>
                  <a:gd name="T20" fmla="*/ 79 w 89"/>
                  <a:gd name="T2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7">
                    <a:moveTo>
                      <a:pt x="79" y="0"/>
                    </a:moveTo>
                    <a:lnTo>
                      <a:pt x="12" y="6"/>
                    </a:lnTo>
                    <a:lnTo>
                      <a:pt x="15" y="20"/>
                    </a:lnTo>
                    <a:lnTo>
                      <a:pt x="17" y="34"/>
                    </a:lnTo>
                    <a:lnTo>
                      <a:pt x="12" y="47"/>
                    </a:lnTo>
                    <a:lnTo>
                      <a:pt x="0" y="71"/>
                    </a:lnTo>
                    <a:lnTo>
                      <a:pt x="89" y="77"/>
                    </a:lnTo>
                    <a:lnTo>
                      <a:pt x="79" y="39"/>
                    </a:lnTo>
                    <a:lnTo>
                      <a:pt x="77" y="33"/>
                    </a:lnTo>
                    <a:lnTo>
                      <a:pt x="77" y="27"/>
                    </a:lnTo>
                    <a:lnTo>
                      <a:pt x="7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49">
                <a:extLst>
                  <a:ext uri="{FF2B5EF4-FFF2-40B4-BE49-F238E27FC236}">
                    <a16:creationId xmlns:a16="http://schemas.microsoft.com/office/drawing/2014/main" id="{AC7A2164-B79B-EAE9-7AD7-DDB2E882AE06}"/>
                  </a:ext>
                </a:extLst>
              </p:cNvPr>
              <p:cNvSpPr>
                <a:spLocks/>
              </p:cNvSpPr>
              <p:nvPr/>
            </p:nvSpPr>
            <p:spPr bwMode="auto">
              <a:xfrm>
                <a:off x="8590407" y="5148566"/>
                <a:ext cx="148579" cy="19624"/>
              </a:xfrm>
              <a:custGeom>
                <a:avLst/>
                <a:gdLst>
                  <a:gd name="T0" fmla="*/ 96 w 108"/>
                  <a:gd name="T1" fmla="*/ 16 h 16"/>
                  <a:gd name="T2" fmla="*/ 10 w 108"/>
                  <a:gd name="T3" fmla="*/ 16 h 16"/>
                  <a:gd name="T4" fmla="*/ 6 w 108"/>
                  <a:gd name="T5" fmla="*/ 14 h 16"/>
                  <a:gd name="T6" fmla="*/ 3 w 108"/>
                  <a:gd name="T7" fmla="*/ 12 h 16"/>
                  <a:gd name="T8" fmla="*/ 0 w 108"/>
                  <a:gd name="T9" fmla="*/ 9 h 16"/>
                  <a:gd name="T10" fmla="*/ 0 w 108"/>
                  <a:gd name="T11" fmla="*/ 4 h 16"/>
                  <a:gd name="T12" fmla="*/ 0 w 108"/>
                  <a:gd name="T13" fmla="*/ 0 h 16"/>
                  <a:gd name="T14" fmla="*/ 108 w 108"/>
                  <a:gd name="T15" fmla="*/ 0 h 16"/>
                  <a:gd name="T16" fmla="*/ 108 w 108"/>
                  <a:gd name="T17" fmla="*/ 4 h 16"/>
                  <a:gd name="T18" fmla="*/ 108 w 108"/>
                  <a:gd name="T19" fmla="*/ 9 h 16"/>
                  <a:gd name="T20" fmla="*/ 105 w 108"/>
                  <a:gd name="T21" fmla="*/ 12 h 16"/>
                  <a:gd name="T22" fmla="*/ 101 w 108"/>
                  <a:gd name="T23" fmla="*/ 14 h 16"/>
                  <a:gd name="T24" fmla="*/ 96 w 108"/>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6">
                    <a:moveTo>
                      <a:pt x="96" y="16"/>
                    </a:moveTo>
                    <a:lnTo>
                      <a:pt x="10" y="16"/>
                    </a:lnTo>
                    <a:lnTo>
                      <a:pt x="6" y="14"/>
                    </a:lnTo>
                    <a:lnTo>
                      <a:pt x="3" y="12"/>
                    </a:lnTo>
                    <a:lnTo>
                      <a:pt x="0" y="9"/>
                    </a:lnTo>
                    <a:lnTo>
                      <a:pt x="0" y="4"/>
                    </a:lnTo>
                    <a:lnTo>
                      <a:pt x="0" y="0"/>
                    </a:lnTo>
                    <a:lnTo>
                      <a:pt x="108" y="0"/>
                    </a:lnTo>
                    <a:lnTo>
                      <a:pt x="108" y="4"/>
                    </a:lnTo>
                    <a:lnTo>
                      <a:pt x="108" y="9"/>
                    </a:lnTo>
                    <a:lnTo>
                      <a:pt x="105" y="12"/>
                    </a:lnTo>
                    <a:lnTo>
                      <a:pt x="101" y="14"/>
                    </a:lnTo>
                    <a:lnTo>
                      <a:pt x="96" y="1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50">
                <a:extLst>
                  <a:ext uri="{FF2B5EF4-FFF2-40B4-BE49-F238E27FC236}">
                    <a16:creationId xmlns:a16="http://schemas.microsoft.com/office/drawing/2014/main" id="{B441DF84-7F01-2E09-3900-A92DFB578BF2}"/>
                  </a:ext>
                </a:extLst>
              </p:cNvPr>
              <p:cNvSpPr>
                <a:spLocks/>
              </p:cNvSpPr>
              <p:nvPr/>
            </p:nvSpPr>
            <p:spPr bwMode="auto">
              <a:xfrm>
                <a:off x="8590407" y="5095302"/>
                <a:ext cx="148579" cy="53264"/>
              </a:xfrm>
              <a:custGeom>
                <a:avLst/>
                <a:gdLst>
                  <a:gd name="T0" fmla="*/ 52 w 104"/>
                  <a:gd name="T1" fmla="*/ 0 h 40"/>
                  <a:gd name="T2" fmla="*/ 31 w 104"/>
                  <a:gd name="T3" fmla="*/ 3 h 40"/>
                  <a:gd name="T4" fmla="*/ 15 w 104"/>
                  <a:gd name="T5" fmla="*/ 11 h 40"/>
                  <a:gd name="T6" fmla="*/ 4 w 104"/>
                  <a:gd name="T7" fmla="*/ 24 h 40"/>
                  <a:gd name="T8" fmla="*/ 0 w 104"/>
                  <a:gd name="T9" fmla="*/ 40 h 40"/>
                  <a:gd name="T10" fmla="*/ 104 w 104"/>
                  <a:gd name="T11" fmla="*/ 40 h 40"/>
                  <a:gd name="T12" fmla="*/ 100 w 104"/>
                  <a:gd name="T13" fmla="*/ 24 h 40"/>
                  <a:gd name="T14" fmla="*/ 89 w 104"/>
                  <a:gd name="T15" fmla="*/ 11 h 40"/>
                  <a:gd name="T16" fmla="*/ 72 w 104"/>
                  <a:gd name="T17" fmla="*/ 3 h 40"/>
                  <a:gd name="T18" fmla="*/ 52 w 104"/>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40">
                    <a:moveTo>
                      <a:pt x="52" y="0"/>
                    </a:moveTo>
                    <a:lnTo>
                      <a:pt x="31" y="3"/>
                    </a:lnTo>
                    <a:lnTo>
                      <a:pt x="15" y="11"/>
                    </a:lnTo>
                    <a:lnTo>
                      <a:pt x="4" y="24"/>
                    </a:lnTo>
                    <a:lnTo>
                      <a:pt x="0" y="40"/>
                    </a:lnTo>
                    <a:lnTo>
                      <a:pt x="104" y="40"/>
                    </a:lnTo>
                    <a:lnTo>
                      <a:pt x="100" y="24"/>
                    </a:lnTo>
                    <a:lnTo>
                      <a:pt x="89" y="11"/>
                    </a:lnTo>
                    <a:lnTo>
                      <a:pt x="72" y="3"/>
                    </a:lnTo>
                    <a:lnTo>
                      <a:pt x="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51">
                <a:extLst>
                  <a:ext uri="{FF2B5EF4-FFF2-40B4-BE49-F238E27FC236}">
                    <a16:creationId xmlns:a16="http://schemas.microsoft.com/office/drawing/2014/main" id="{903197DC-7931-67D0-A38D-5F3CFE7E352D}"/>
                  </a:ext>
                </a:extLst>
              </p:cNvPr>
              <p:cNvSpPr>
                <a:spLocks/>
              </p:cNvSpPr>
              <p:nvPr/>
            </p:nvSpPr>
            <p:spPr bwMode="auto">
              <a:xfrm>
                <a:off x="8596014" y="5098106"/>
                <a:ext cx="137365" cy="50461"/>
              </a:xfrm>
              <a:custGeom>
                <a:avLst/>
                <a:gdLst>
                  <a:gd name="T0" fmla="*/ 49 w 99"/>
                  <a:gd name="T1" fmla="*/ 0 h 37"/>
                  <a:gd name="T2" fmla="*/ 29 w 99"/>
                  <a:gd name="T3" fmla="*/ 3 h 37"/>
                  <a:gd name="T4" fmla="*/ 14 w 99"/>
                  <a:gd name="T5" fmla="*/ 10 h 37"/>
                  <a:gd name="T6" fmla="*/ 4 w 99"/>
                  <a:gd name="T7" fmla="*/ 23 h 37"/>
                  <a:gd name="T8" fmla="*/ 0 w 99"/>
                  <a:gd name="T9" fmla="*/ 37 h 37"/>
                  <a:gd name="T10" fmla="*/ 99 w 99"/>
                  <a:gd name="T11" fmla="*/ 37 h 37"/>
                  <a:gd name="T12" fmla="*/ 94 w 99"/>
                  <a:gd name="T13" fmla="*/ 23 h 37"/>
                  <a:gd name="T14" fmla="*/ 84 w 99"/>
                  <a:gd name="T15" fmla="*/ 10 h 37"/>
                  <a:gd name="T16" fmla="*/ 69 w 99"/>
                  <a:gd name="T17" fmla="*/ 3 h 37"/>
                  <a:gd name="T18" fmla="*/ 49 w 9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49" y="0"/>
                    </a:moveTo>
                    <a:lnTo>
                      <a:pt x="29" y="3"/>
                    </a:lnTo>
                    <a:lnTo>
                      <a:pt x="14" y="10"/>
                    </a:lnTo>
                    <a:lnTo>
                      <a:pt x="4" y="23"/>
                    </a:lnTo>
                    <a:lnTo>
                      <a:pt x="0" y="37"/>
                    </a:lnTo>
                    <a:lnTo>
                      <a:pt x="99" y="37"/>
                    </a:lnTo>
                    <a:lnTo>
                      <a:pt x="94" y="23"/>
                    </a:lnTo>
                    <a:lnTo>
                      <a:pt x="84" y="10"/>
                    </a:lnTo>
                    <a:lnTo>
                      <a:pt x="69" y="3"/>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52">
                <a:extLst>
                  <a:ext uri="{FF2B5EF4-FFF2-40B4-BE49-F238E27FC236}">
                    <a16:creationId xmlns:a16="http://schemas.microsoft.com/office/drawing/2014/main" id="{8571F4CF-D0C1-E6ED-C5F4-3BF3E0C85828}"/>
                  </a:ext>
                </a:extLst>
              </p:cNvPr>
              <p:cNvSpPr>
                <a:spLocks/>
              </p:cNvSpPr>
              <p:nvPr/>
            </p:nvSpPr>
            <p:spPr bwMode="auto">
              <a:xfrm>
                <a:off x="8848317" y="5028021"/>
                <a:ext cx="128955" cy="106528"/>
              </a:xfrm>
              <a:custGeom>
                <a:avLst/>
                <a:gdLst>
                  <a:gd name="T0" fmla="*/ 11 w 90"/>
                  <a:gd name="T1" fmla="*/ 0 h 77"/>
                  <a:gd name="T2" fmla="*/ 77 w 90"/>
                  <a:gd name="T3" fmla="*/ 6 h 77"/>
                  <a:gd name="T4" fmla="*/ 73 w 90"/>
                  <a:gd name="T5" fmla="*/ 20 h 77"/>
                  <a:gd name="T6" fmla="*/ 73 w 90"/>
                  <a:gd name="T7" fmla="*/ 34 h 77"/>
                  <a:gd name="T8" fmla="*/ 77 w 90"/>
                  <a:gd name="T9" fmla="*/ 47 h 77"/>
                  <a:gd name="T10" fmla="*/ 90 w 90"/>
                  <a:gd name="T11" fmla="*/ 71 h 77"/>
                  <a:gd name="T12" fmla="*/ 0 w 90"/>
                  <a:gd name="T13" fmla="*/ 77 h 77"/>
                  <a:gd name="T14" fmla="*/ 11 w 90"/>
                  <a:gd name="T15" fmla="*/ 39 h 77"/>
                  <a:gd name="T16" fmla="*/ 12 w 90"/>
                  <a:gd name="T17" fmla="*/ 33 h 77"/>
                  <a:gd name="T18" fmla="*/ 12 w 90"/>
                  <a:gd name="T19" fmla="*/ 27 h 77"/>
                  <a:gd name="T20" fmla="*/ 11 w 90"/>
                  <a:gd name="T2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7">
                    <a:moveTo>
                      <a:pt x="11" y="0"/>
                    </a:moveTo>
                    <a:lnTo>
                      <a:pt x="77" y="6"/>
                    </a:lnTo>
                    <a:lnTo>
                      <a:pt x="73" y="20"/>
                    </a:lnTo>
                    <a:lnTo>
                      <a:pt x="73" y="34"/>
                    </a:lnTo>
                    <a:lnTo>
                      <a:pt x="77" y="47"/>
                    </a:lnTo>
                    <a:lnTo>
                      <a:pt x="90" y="71"/>
                    </a:lnTo>
                    <a:lnTo>
                      <a:pt x="0" y="77"/>
                    </a:lnTo>
                    <a:lnTo>
                      <a:pt x="11" y="39"/>
                    </a:lnTo>
                    <a:lnTo>
                      <a:pt x="12" y="33"/>
                    </a:lnTo>
                    <a:lnTo>
                      <a:pt x="12" y="27"/>
                    </a:lnTo>
                    <a:lnTo>
                      <a:pt x="1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53">
                <a:extLst>
                  <a:ext uri="{FF2B5EF4-FFF2-40B4-BE49-F238E27FC236}">
                    <a16:creationId xmlns:a16="http://schemas.microsoft.com/office/drawing/2014/main" id="{E4C24370-9689-9A15-58D5-546ACB76CBF7}"/>
                  </a:ext>
                </a:extLst>
              </p:cNvPr>
              <p:cNvSpPr>
                <a:spLocks/>
              </p:cNvSpPr>
              <p:nvPr/>
            </p:nvSpPr>
            <p:spPr bwMode="auto">
              <a:xfrm>
                <a:off x="8839907" y="5148566"/>
                <a:ext cx="151382" cy="19624"/>
              </a:xfrm>
              <a:custGeom>
                <a:avLst/>
                <a:gdLst>
                  <a:gd name="T0" fmla="*/ 10 w 107"/>
                  <a:gd name="T1" fmla="*/ 16 h 16"/>
                  <a:gd name="T2" fmla="*/ 96 w 107"/>
                  <a:gd name="T3" fmla="*/ 16 h 16"/>
                  <a:gd name="T4" fmla="*/ 100 w 107"/>
                  <a:gd name="T5" fmla="*/ 14 h 16"/>
                  <a:gd name="T6" fmla="*/ 105 w 107"/>
                  <a:gd name="T7" fmla="*/ 12 h 16"/>
                  <a:gd name="T8" fmla="*/ 106 w 107"/>
                  <a:gd name="T9" fmla="*/ 9 h 16"/>
                  <a:gd name="T10" fmla="*/ 107 w 107"/>
                  <a:gd name="T11" fmla="*/ 4 h 16"/>
                  <a:gd name="T12" fmla="*/ 107 w 107"/>
                  <a:gd name="T13" fmla="*/ 0 h 16"/>
                  <a:gd name="T14" fmla="*/ 0 w 107"/>
                  <a:gd name="T15" fmla="*/ 0 h 16"/>
                  <a:gd name="T16" fmla="*/ 0 w 107"/>
                  <a:gd name="T17" fmla="*/ 4 h 16"/>
                  <a:gd name="T18" fmla="*/ 0 w 107"/>
                  <a:gd name="T19" fmla="*/ 9 h 16"/>
                  <a:gd name="T20" fmla="*/ 3 w 107"/>
                  <a:gd name="T21" fmla="*/ 12 h 16"/>
                  <a:gd name="T22" fmla="*/ 6 w 107"/>
                  <a:gd name="T23" fmla="*/ 14 h 16"/>
                  <a:gd name="T24" fmla="*/ 10 w 107"/>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6">
                    <a:moveTo>
                      <a:pt x="10" y="16"/>
                    </a:moveTo>
                    <a:lnTo>
                      <a:pt x="96" y="16"/>
                    </a:lnTo>
                    <a:lnTo>
                      <a:pt x="100" y="14"/>
                    </a:lnTo>
                    <a:lnTo>
                      <a:pt x="105" y="12"/>
                    </a:lnTo>
                    <a:lnTo>
                      <a:pt x="106" y="9"/>
                    </a:lnTo>
                    <a:lnTo>
                      <a:pt x="107" y="4"/>
                    </a:lnTo>
                    <a:lnTo>
                      <a:pt x="107" y="0"/>
                    </a:lnTo>
                    <a:lnTo>
                      <a:pt x="0" y="0"/>
                    </a:lnTo>
                    <a:lnTo>
                      <a:pt x="0" y="4"/>
                    </a:lnTo>
                    <a:lnTo>
                      <a:pt x="0" y="9"/>
                    </a:lnTo>
                    <a:lnTo>
                      <a:pt x="3" y="12"/>
                    </a:lnTo>
                    <a:lnTo>
                      <a:pt x="6" y="14"/>
                    </a:lnTo>
                    <a:lnTo>
                      <a:pt x="10" y="1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54">
                <a:extLst>
                  <a:ext uri="{FF2B5EF4-FFF2-40B4-BE49-F238E27FC236}">
                    <a16:creationId xmlns:a16="http://schemas.microsoft.com/office/drawing/2014/main" id="{6BDB7C35-45CE-D0F5-1530-44374634712E}"/>
                  </a:ext>
                </a:extLst>
              </p:cNvPr>
              <p:cNvSpPr>
                <a:spLocks/>
              </p:cNvSpPr>
              <p:nvPr/>
            </p:nvSpPr>
            <p:spPr bwMode="auto">
              <a:xfrm>
                <a:off x="8842711" y="5095302"/>
                <a:ext cx="145776" cy="53264"/>
              </a:xfrm>
              <a:custGeom>
                <a:avLst/>
                <a:gdLst>
                  <a:gd name="T0" fmla="*/ 53 w 105"/>
                  <a:gd name="T1" fmla="*/ 0 h 40"/>
                  <a:gd name="T2" fmla="*/ 72 w 105"/>
                  <a:gd name="T3" fmla="*/ 3 h 40"/>
                  <a:gd name="T4" fmla="*/ 89 w 105"/>
                  <a:gd name="T5" fmla="*/ 11 h 40"/>
                  <a:gd name="T6" fmla="*/ 101 w 105"/>
                  <a:gd name="T7" fmla="*/ 24 h 40"/>
                  <a:gd name="T8" fmla="*/ 105 w 105"/>
                  <a:gd name="T9" fmla="*/ 40 h 40"/>
                  <a:gd name="T10" fmla="*/ 0 w 105"/>
                  <a:gd name="T11" fmla="*/ 40 h 40"/>
                  <a:gd name="T12" fmla="*/ 5 w 105"/>
                  <a:gd name="T13" fmla="*/ 24 h 40"/>
                  <a:gd name="T14" fmla="*/ 16 w 105"/>
                  <a:gd name="T15" fmla="*/ 11 h 40"/>
                  <a:gd name="T16" fmla="*/ 31 w 105"/>
                  <a:gd name="T17" fmla="*/ 3 h 40"/>
                  <a:gd name="T18" fmla="*/ 53 w 105"/>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0">
                    <a:moveTo>
                      <a:pt x="53" y="0"/>
                    </a:moveTo>
                    <a:lnTo>
                      <a:pt x="72" y="3"/>
                    </a:lnTo>
                    <a:lnTo>
                      <a:pt x="89" y="11"/>
                    </a:lnTo>
                    <a:lnTo>
                      <a:pt x="101" y="24"/>
                    </a:lnTo>
                    <a:lnTo>
                      <a:pt x="105" y="40"/>
                    </a:lnTo>
                    <a:lnTo>
                      <a:pt x="0" y="40"/>
                    </a:lnTo>
                    <a:lnTo>
                      <a:pt x="5" y="24"/>
                    </a:lnTo>
                    <a:lnTo>
                      <a:pt x="16" y="11"/>
                    </a:lnTo>
                    <a:lnTo>
                      <a:pt x="31"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55">
                <a:extLst>
                  <a:ext uri="{FF2B5EF4-FFF2-40B4-BE49-F238E27FC236}">
                    <a16:creationId xmlns:a16="http://schemas.microsoft.com/office/drawing/2014/main" id="{3371A488-89F1-75FD-4514-4DDDCF7F69C8}"/>
                  </a:ext>
                </a:extLst>
              </p:cNvPr>
              <p:cNvSpPr>
                <a:spLocks/>
              </p:cNvSpPr>
              <p:nvPr/>
            </p:nvSpPr>
            <p:spPr bwMode="auto">
              <a:xfrm>
                <a:off x="8848317" y="5098106"/>
                <a:ext cx="137365" cy="50461"/>
              </a:xfrm>
              <a:custGeom>
                <a:avLst/>
                <a:gdLst>
                  <a:gd name="T0" fmla="*/ 50 w 99"/>
                  <a:gd name="T1" fmla="*/ 0 h 37"/>
                  <a:gd name="T2" fmla="*/ 68 w 99"/>
                  <a:gd name="T3" fmla="*/ 3 h 37"/>
                  <a:gd name="T4" fmla="*/ 85 w 99"/>
                  <a:gd name="T5" fmla="*/ 10 h 37"/>
                  <a:gd name="T6" fmla="*/ 95 w 99"/>
                  <a:gd name="T7" fmla="*/ 23 h 37"/>
                  <a:gd name="T8" fmla="*/ 99 w 99"/>
                  <a:gd name="T9" fmla="*/ 37 h 37"/>
                  <a:gd name="T10" fmla="*/ 0 w 99"/>
                  <a:gd name="T11" fmla="*/ 37 h 37"/>
                  <a:gd name="T12" fmla="*/ 4 w 99"/>
                  <a:gd name="T13" fmla="*/ 23 h 37"/>
                  <a:gd name="T14" fmla="*/ 14 w 99"/>
                  <a:gd name="T15" fmla="*/ 10 h 37"/>
                  <a:gd name="T16" fmla="*/ 30 w 99"/>
                  <a:gd name="T17" fmla="*/ 3 h 37"/>
                  <a:gd name="T18" fmla="*/ 50 w 9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50" y="0"/>
                    </a:moveTo>
                    <a:lnTo>
                      <a:pt x="68" y="3"/>
                    </a:lnTo>
                    <a:lnTo>
                      <a:pt x="85" y="10"/>
                    </a:lnTo>
                    <a:lnTo>
                      <a:pt x="95" y="23"/>
                    </a:lnTo>
                    <a:lnTo>
                      <a:pt x="99" y="37"/>
                    </a:lnTo>
                    <a:lnTo>
                      <a:pt x="0" y="37"/>
                    </a:lnTo>
                    <a:lnTo>
                      <a:pt x="4" y="23"/>
                    </a:lnTo>
                    <a:lnTo>
                      <a:pt x="14" y="10"/>
                    </a:lnTo>
                    <a:lnTo>
                      <a:pt x="30" y="3"/>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56">
                <a:extLst>
                  <a:ext uri="{FF2B5EF4-FFF2-40B4-BE49-F238E27FC236}">
                    <a16:creationId xmlns:a16="http://schemas.microsoft.com/office/drawing/2014/main" id="{AC8DB5FE-CD6F-4F9F-D103-5280116236DA}"/>
                  </a:ext>
                </a:extLst>
              </p:cNvPr>
              <p:cNvSpPr>
                <a:spLocks/>
              </p:cNvSpPr>
              <p:nvPr/>
            </p:nvSpPr>
            <p:spPr bwMode="auto">
              <a:xfrm>
                <a:off x="8668901" y="3037625"/>
                <a:ext cx="241090" cy="787748"/>
              </a:xfrm>
              <a:custGeom>
                <a:avLst/>
                <a:gdLst>
                  <a:gd name="T0" fmla="*/ 172 w 172"/>
                  <a:gd name="T1" fmla="*/ 30 h 563"/>
                  <a:gd name="T2" fmla="*/ 83 w 172"/>
                  <a:gd name="T3" fmla="*/ 0 h 563"/>
                  <a:gd name="T4" fmla="*/ 0 w 172"/>
                  <a:gd name="T5" fmla="*/ 30 h 563"/>
                  <a:gd name="T6" fmla="*/ 62 w 172"/>
                  <a:gd name="T7" fmla="*/ 340 h 563"/>
                  <a:gd name="T8" fmla="*/ 62 w 172"/>
                  <a:gd name="T9" fmla="*/ 563 h 563"/>
                  <a:gd name="T10" fmla="*/ 110 w 172"/>
                  <a:gd name="T11" fmla="*/ 563 h 563"/>
                  <a:gd name="T12" fmla="*/ 110 w 172"/>
                  <a:gd name="T13" fmla="*/ 340 h 563"/>
                  <a:gd name="T14" fmla="*/ 172 w 172"/>
                  <a:gd name="T15" fmla="*/ 30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63">
                    <a:moveTo>
                      <a:pt x="172" y="30"/>
                    </a:moveTo>
                    <a:lnTo>
                      <a:pt x="83" y="0"/>
                    </a:lnTo>
                    <a:lnTo>
                      <a:pt x="0" y="30"/>
                    </a:lnTo>
                    <a:lnTo>
                      <a:pt x="62" y="340"/>
                    </a:lnTo>
                    <a:lnTo>
                      <a:pt x="62" y="563"/>
                    </a:lnTo>
                    <a:lnTo>
                      <a:pt x="110" y="563"/>
                    </a:lnTo>
                    <a:lnTo>
                      <a:pt x="110" y="340"/>
                    </a:lnTo>
                    <a:lnTo>
                      <a:pt x="172" y="30"/>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57">
                <a:extLst>
                  <a:ext uri="{FF2B5EF4-FFF2-40B4-BE49-F238E27FC236}">
                    <a16:creationId xmlns:a16="http://schemas.microsoft.com/office/drawing/2014/main" id="{24CBCEF7-1695-0FB9-D090-4CAE5D530514}"/>
                  </a:ext>
                </a:extLst>
              </p:cNvPr>
              <p:cNvSpPr>
                <a:spLocks/>
              </p:cNvSpPr>
              <p:nvPr/>
            </p:nvSpPr>
            <p:spPr bwMode="auto">
              <a:xfrm>
                <a:off x="8789446" y="3037625"/>
                <a:ext cx="120545" cy="787748"/>
              </a:xfrm>
              <a:custGeom>
                <a:avLst/>
                <a:gdLst>
                  <a:gd name="T0" fmla="*/ 0 w 86"/>
                  <a:gd name="T1" fmla="*/ 0 h 563"/>
                  <a:gd name="T2" fmla="*/ 0 w 86"/>
                  <a:gd name="T3" fmla="*/ 563 h 563"/>
                  <a:gd name="T4" fmla="*/ 24 w 86"/>
                  <a:gd name="T5" fmla="*/ 563 h 563"/>
                  <a:gd name="T6" fmla="*/ 24 w 86"/>
                  <a:gd name="T7" fmla="*/ 340 h 563"/>
                  <a:gd name="T8" fmla="*/ 86 w 86"/>
                  <a:gd name="T9" fmla="*/ 30 h 563"/>
                  <a:gd name="T10" fmla="*/ 0 w 86"/>
                  <a:gd name="T11" fmla="*/ 0 h 563"/>
                </a:gdLst>
                <a:ahLst/>
                <a:cxnLst>
                  <a:cxn ang="0">
                    <a:pos x="T0" y="T1"/>
                  </a:cxn>
                  <a:cxn ang="0">
                    <a:pos x="T2" y="T3"/>
                  </a:cxn>
                  <a:cxn ang="0">
                    <a:pos x="T4" y="T5"/>
                  </a:cxn>
                  <a:cxn ang="0">
                    <a:pos x="T6" y="T7"/>
                  </a:cxn>
                  <a:cxn ang="0">
                    <a:pos x="T8" y="T9"/>
                  </a:cxn>
                  <a:cxn ang="0">
                    <a:pos x="T10" y="T11"/>
                  </a:cxn>
                </a:cxnLst>
                <a:rect l="0" t="0" r="r" b="b"/>
                <a:pathLst>
                  <a:path w="86" h="563">
                    <a:moveTo>
                      <a:pt x="0" y="0"/>
                    </a:moveTo>
                    <a:lnTo>
                      <a:pt x="0" y="563"/>
                    </a:lnTo>
                    <a:lnTo>
                      <a:pt x="24" y="563"/>
                    </a:lnTo>
                    <a:lnTo>
                      <a:pt x="24" y="340"/>
                    </a:lnTo>
                    <a:lnTo>
                      <a:pt x="86" y="30"/>
                    </a:lnTo>
                    <a:lnTo>
                      <a:pt x="0" y="0"/>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158">
                <a:extLst>
                  <a:ext uri="{FF2B5EF4-FFF2-40B4-BE49-F238E27FC236}">
                    <a16:creationId xmlns:a16="http://schemas.microsoft.com/office/drawing/2014/main" id="{65013B1E-F61E-6566-AA76-9C353DFFD5F0}"/>
                  </a:ext>
                </a:extLst>
              </p:cNvPr>
              <p:cNvSpPr>
                <a:spLocks noChangeArrowheads="1"/>
              </p:cNvSpPr>
              <p:nvPr/>
            </p:nvSpPr>
            <p:spPr bwMode="auto">
              <a:xfrm>
                <a:off x="8584800" y="3783323"/>
                <a:ext cx="412096" cy="39247"/>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59">
                <a:extLst>
                  <a:ext uri="{FF2B5EF4-FFF2-40B4-BE49-F238E27FC236}">
                    <a16:creationId xmlns:a16="http://schemas.microsoft.com/office/drawing/2014/main" id="{5916769A-096E-7AE7-228B-C60C23AFC1F2}"/>
                  </a:ext>
                </a:extLst>
              </p:cNvPr>
              <p:cNvSpPr>
                <a:spLocks/>
              </p:cNvSpPr>
              <p:nvPr/>
            </p:nvSpPr>
            <p:spPr bwMode="auto">
              <a:xfrm>
                <a:off x="8680115" y="2956327"/>
                <a:ext cx="218663" cy="249500"/>
              </a:xfrm>
              <a:custGeom>
                <a:avLst/>
                <a:gdLst>
                  <a:gd name="T0" fmla="*/ 152 w 156"/>
                  <a:gd name="T1" fmla="*/ 0 h 179"/>
                  <a:gd name="T2" fmla="*/ 5 w 156"/>
                  <a:gd name="T3" fmla="*/ 0 h 179"/>
                  <a:gd name="T4" fmla="*/ 0 w 156"/>
                  <a:gd name="T5" fmla="*/ 92 h 179"/>
                  <a:gd name="T6" fmla="*/ 78 w 156"/>
                  <a:gd name="T7" fmla="*/ 179 h 179"/>
                  <a:gd name="T8" fmla="*/ 156 w 156"/>
                  <a:gd name="T9" fmla="*/ 92 h 179"/>
                  <a:gd name="T10" fmla="*/ 152 w 156"/>
                  <a:gd name="T11" fmla="*/ 0 h 179"/>
                </a:gdLst>
                <a:ahLst/>
                <a:cxnLst>
                  <a:cxn ang="0">
                    <a:pos x="T0" y="T1"/>
                  </a:cxn>
                  <a:cxn ang="0">
                    <a:pos x="T2" y="T3"/>
                  </a:cxn>
                  <a:cxn ang="0">
                    <a:pos x="T4" y="T5"/>
                  </a:cxn>
                  <a:cxn ang="0">
                    <a:pos x="T6" y="T7"/>
                  </a:cxn>
                  <a:cxn ang="0">
                    <a:pos x="T8" y="T9"/>
                  </a:cxn>
                  <a:cxn ang="0">
                    <a:pos x="T10" y="T11"/>
                  </a:cxn>
                </a:cxnLst>
                <a:rect l="0" t="0" r="r" b="b"/>
                <a:pathLst>
                  <a:path w="156" h="179">
                    <a:moveTo>
                      <a:pt x="152" y="0"/>
                    </a:moveTo>
                    <a:lnTo>
                      <a:pt x="5" y="0"/>
                    </a:lnTo>
                    <a:lnTo>
                      <a:pt x="0" y="92"/>
                    </a:lnTo>
                    <a:lnTo>
                      <a:pt x="78" y="179"/>
                    </a:lnTo>
                    <a:lnTo>
                      <a:pt x="156" y="92"/>
                    </a:lnTo>
                    <a:lnTo>
                      <a:pt x="152"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60">
                <a:extLst>
                  <a:ext uri="{FF2B5EF4-FFF2-40B4-BE49-F238E27FC236}">
                    <a16:creationId xmlns:a16="http://schemas.microsoft.com/office/drawing/2014/main" id="{5FEA528A-748A-278B-2365-A83A613EFCAF}"/>
                  </a:ext>
                </a:extLst>
              </p:cNvPr>
              <p:cNvSpPr>
                <a:spLocks/>
              </p:cNvSpPr>
              <p:nvPr/>
            </p:nvSpPr>
            <p:spPr bwMode="auto">
              <a:xfrm>
                <a:off x="8741789" y="3172187"/>
                <a:ext cx="92511" cy="451343"/>
              </a:xfrm>
              <a:custGeom>
                <a:avLst/>
                <a:gdLst>
                  <a:gd name="T0" fmla="*/ 55 w 67"/>
                  <a:gd name="T1" fmla="*/ 0 h 322"/>
                  <a:gd name="T2" fmla="*/ 13 w 67"/>
                  <a:gd name="T3" fmla="*/ 0 h 322"/>
                  <a:gd name="T4" fmla="*/ 9 w 67"/>
                  <a:gd name="T5" fmla="*/ 0 h 322"/>
                  <a:gd name="T6" fmla="*/ 4 w 67"/>
                  <a:gd name="T7" fmla="*/ 1 h 322"/>
                  <a:gd name="T8" fmla="*/ 2 w 67"/>
                  <a:gd name="T9" fmla="*/ 4 h 322"/>
                  <a:gd name="T10" fmla="*/ 0 w 67"/>
                  <a:gd name="T11" fmla="*/ 7 h 322"/>
                  <a:gd name="T12" fmla="*/ 0 w 67"/>
                  <a:gd name="T13" fmla="*/ 11 h 322"/>
                  <a:gd name="T14" fmla="*/ 2 w 67"/>
                  <a:gd name="T15" fmla="*/ 14 h 322"/>
                  <a:gd name="T16" fmla="*/ 23 w 67"/>
                  <a:gd name="T17" fmla="*/ 45 h 322"/>
                  <a:gd name="T18" fmla="*/ 24 w 67"/>
                  <a:gd name="T19" fmla="*/ 45 h 322"/>
                  <a:gd name="T20" fmla="*/ 24 w 67"/>
                  <a:gd name="T21" fmla="*/ 45 h 322"/>
                  <a:gd name="T22" fmla="*/ 4 w 67"/>
                  <a:gd name="T23" fmla="*/ 288 h 322"/>
                  <a:gd name="T24" fmla="*/ 34 w 67"/>
                  <a:gd name="T25" fmla="*/ 322 h 322"/>
                  <a:gd name="T26" fmla="*/ 62 w 67"/>
                  <a:gd name="T27" fmla="*/ 288 h 322"/>
                  <a:gd name="T28" fmla="*/ 43 w 67"/>
                  <a:gd name="T29" fmla="*/ 45 h 322"/>
                  <a:gd name="T30" fmla="*/ 44 w 67"/>
                  <a:gd name="T31" fmla="*/ 45 h 322"/>
                  <a:gd name="T32" fmla="*/ 44 w 67"/>
                  <a:gd name="T33" fmla="*/ 45 h 322"/>
                  <a:gd name="T34" fmla="*/ 65 w 67"/>
                  <a:gd name="T35" fmla="*/ 14 h 322"/>
                  <a:gd name="T36" fmla="*/ 67 w 67"/>
                  <a:gd name="T37" fmla="*/ 11 h 322"/>
                  <a:gd name="T38" fmla="*/ 67 w 67"/>
                  <a:gd name="T39" fmla="*/ 7 h 322"/>
                  <a:gd name="T40" fmla="*/ 65 w 67"/>
                  <a:gd name="T41" fmla="*/ 4 h 322"/>
                  <a:gd name="T42" fmla="*/ 62 w 67"/>
                  <a:gd name="T43" fmla="*/ 1 h 322"/>
                  <a:gd name="T44" fmla="*/ 60 w 67"/>
                  <a:gd name="T45" fmla="*/ 0 h 322"/>
                  <a:gd name="T46" fmla="*/ 55 w 67"/>
                  <a:gd name="T4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322">
                    <a:moveTo>
                      <a:pt x="55" y="0"/>
                    </a:moveTo>
                    <a:lnTo>
                      <a:pt x="13" y="0"/>
                    </a:lnTo>
                    <a:lnTo>
                      <a:pt x="9" y="0"/>
                    </a:lnTo>
                    <a:lnTo>
                      <a:pt x="4" y="1"/>
                    </a:lnTo>
                    <a:lnTo>
                      <a:pt x="2" y="4"/>
                    </a:lnTo>
                    <a:lnTo>
                      <a:pt x="0" y="7"/>
                    </a:lnTo>
                    <a:lnTo>
                      <a:pt x="0" y="11"/>
                    </a:lnTo>
                    <a:lnTo>
                      <a:pt x="2" y="14"/>
                    </a:lnTo>
                    <a:lnTo>
                      <a:pt x="23" y="45"/>
                    </a:lnTo>
                    <a:lnTo>
                      <a:pt x="24" y="45"/>
                    </a:lnTo>
                    <a:lnTo>
                      <a:pt x="24" y="45"/>
                    </a:lnTo>
                    <a:lnTo>
                      <a:pt x="4" y="288"/>
                    </a:lnTo>
                    <a:lnTo>
                      <a:pt x="34" y="322"/>
                    </a:lnTo>
                    <a:lnTo>
                      <a:pt x="62" y="288"/>
                    </a:lnTo>
                    <a:lnTo>
                      <a:pt x="43" y="45"/>
                    </a:lnTo>
                    <a:lnTo>
                      <a:pt x="44" y="45"/>
                    </a:lnTo>
                    <a:lnTo>
                      <a:pt x="44" y="45"/>
                    </a:lnTo>
                    <a:lnTo>
                      <a:pt x="65" y="14"/>
                    </a:lnTo>
                    <a:lnTo>
                      <a:pt x="67" y="11"/>
                    </a:lnTo>
                    <a:lnTo>
                      <a:pt x="67" y="7"/>
                    </a:lnTo>
                    <a:lnTo>
                      <a:pt x="65" y="4"/>
                    </a:lnTo>
                    <a:lnTo>
                      <a:pt x="62" y="1"/>
                    </a:lnTo>
                    <a:lnTo>
                      <a:pt x="60" y="0"/>
                    </a:lnTo>
                    <a:lnTo>
                      <a:pt x="55" y="0"/>
                    </a:lnTo>
                    <a:close/>
                  </a:path>
                </a:pathLst>
              </a:custGeom>
              <a:solidFill>
                <a:srgbClr val="0CD6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61">
                <a:extLst>
                  <a:ext uri="{FF2B5EF4-FFF2-40B4-BE49-F238E27FC236}">
                    <a16:creationId xmlns:a16="http://schemas.microsoft.com/office/drawing/2014/main" id="{CD027F0B-1667-FDBD-59D0-B978D11DE904}"/>
                  </a:ext>
                </a:extLst>
              </p:cNvPr>
              <p:cNvSpPr>
                <a:spLocks/>
              </p:cNvSpPr>
              <p:nvPr/>
            </p:nvSpPr>
            <p:spPr bwMode="auto">
              <a:xfrm>
                <a:off x="8680115" y="3071266"/>
                <a:ext cx="218663" cy="140169"/>
              </a:xfrm>
              <a:custGeom>
                <a:avLst/>
                <a:gdLst>
                  <a:gd name="T0" fmla="*/ 78 w 156"/>
                  <a:gd name="T1" fmla="*/ 63 h 99"/>
                  <a:gd name="T2" fmla="*/ 0 w 156"/>
                  <a:gd name="T3" fmla="*/ 0 h 99"/>
                  <a:gd name="T4" fmla="*/ 2 w 156"/>
                  <a:gd name="T5" fmla="*/ 11 h 99"/>
                  <a:gd name="T6" fmla="*/ 46 w 156"/>
                  <a:gd name="T7" fmla="*/ 99 h 99"/>
                  <a:gd name="T8" fmla="*/ 78 w 156"/>
                  <a:gd name="T9" fmla="*/ 71 h 99"/>
                  <a:gd name="T10" fmla="*/ 111 w 156"/>
                  <a:gd name="T11" fmla="*/ 99 h 99"/>
                  <a:gd name="T12" fmla="*/ 156 w 156"/>
                  <a:gd name="T13" fmla="*/ 8 h 99"/>
                  <a:gd name="T14" fmla="*/ 156 w 156"/>
                  <a:gd name="T15" fmla="*/ 1 h 99"/>
                  <a:gd name="T16" fmla="*/ 78 w 156"/>
                  <a:gd name="T17"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99">
                    <a:moveTo>
                      <a:pt x="78" y="63"/>
                    </a:moveTo>
                    <a:lnTo>
                      <a:pt x="0" y="0"/>
                    </a:lnTo>
                    <a:lnTo>
                      <a:pt x="2" y="11"/>
                    </a:lnTo>
                    <a:lnTo>
                      <a:pt x="46" y="99"/>
                    </a:lnTo>
                    <a:lnTo>
                      <a:pt x="78" y="71"/>
                    </a:lnTo>
                    <a:lnTo>
                      <a:pt x="111" y="99"/>
                    </a:lnTo>
                    <a:lnTo>
                      <a:pt x="156" y="8"/>
                    </a:lnTo>
                    <a:lnTo>
                      <a:pt x="156" y="1"/>
                    </a:lnTo>
                    <a:lnTo>
                      <a:pt x="78" y="63"/>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162">
                <a:extLst>
                  <a:ext uri="{FF2B5EF4-FFF2-40B4-BE49-F238E27FC236}">
                    <a16:creationId xmlns:a16="http://schemas.microsoft.com/office/drawing/2014/main" id="{8EAF133B-E6F8-F27C-95F4-0B827D87D186}"/>
                  </a:ext>
                </a:extLst>
              </p:cNvPr>
              <p:cNvSpPr>
                <a:spLocks/>
              </p:cNvSpPr>
              <p:nvPr/>
            </p:nvSpPr>
            <p:spPr bwMode="auto">
              <a:xfrm>
                <a:off x="8789446" y="3172187"/>
                <a:ext cx="44854" cy="451343"/>
              </a:xfrm>
              <a:custGeom>
                <a:avLst/>
                <a:gdLst>
                  <a:gd name="T0" fmla="*/ 31 w 33"/>
                  <a:gd name="T1" fmla="*/ 14 h 322"/>
                  <a:gd name="T2" fmla="*/ 33 w 33"/>
                  <a:gd name="T3" fmla="*/ 11 h 322"/>
                  <a:gd name="T4" fmla="*/ 33 w 33"/>
                  <a:gd name="T5" fmla="*/ 7 h 322"/>
                  <a:gd name="T6" fmla="*/ 31 w 33"/>
                  <a:gd name="T7" fmla="*/ 4 h 322"/>
                  <a:gd name="T8" fmla="*/ 28 w 33"/>
                  <a:gd name="T9" fmla="*/ 1 h 322"/>
                  <a:gd name="T10" fmla="*/ 26 w 33"/>
                  <a:gd name="T11" fmla="*/ 0 h 322"/>
                  <a:gd name="T12" fmla="*/ 21 w 33"/>
                  <a:gd name="T13" fmla="*/ 0 h 322"/>
                  <a:gd name="T14" fmla="*/ 0 w 33"/>
                  <a:gd name="T15" fmla="*/ 0 h 322"/>
                  <a:gd name="T16" fmla="*/ 0 w 33"/>
                  <a:gd name="T17" fmla="*/ 322 h 322"/>
                  <a:gd name="T18" fmla="*/ 0 w 33"/>
                  <a:gd name="T19" fmla="*/ 322 h 322"/>
                  <a:gd name="T20" fmla="*/ 28 w 33"/>
                  <a:gd name="T21" fmla="*/ 288 h 322"/>
                  <a:gd name="T22" fmla="*/ 9 w 33"/>
                  <a:gd name="T23" fmla="*/ 45 h 322"/>
                  <a:gd name="T24" fmla="*/ 10 w 33"/>
                  <a:gd name="T25" fmla="*/ 45 h 322"/>
                  <a:gd name="T26" fmla="*/ 10 w 33"/>
                  <a:gd name="T27" fmla="*/ 45 h 322"/>
                  <a:gd name="T28" fmla="*/ 31 w 33"/>
                  <a:gd name="T29" fmla="*/ 1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2">
                    <a:moveTo>
                      <a:pt x="31" y="14"/>
                    </a:moveTo>
                    <a:lnTo>
                      <a:pt x="33" y="11"/>
                    </a:lnTo>
                    <a:lnTo>
                      <a:pt x="33" y="7"/>
                    </a:lnTo>
                    <a:lnTo>
                      <a:pt x="31" y="4"/>
                    </a:lnTo>
                    <a:lnTo>
                      <a:pt x="28" y="1"/>
                    </a:lnTo>
                    <a:lnTo>
                      <a:pt x="26" y="0"/>
                    </a:lnTo>
                    <a:lnTo>
                      <a:pt x="21" y="0"/>
                    </a:lnTo>
                    <a:lnTo>
                      <a:pt x="0" y="0"/>
                    </a:lnTo>
                    <a:lnTo>
                      <a:pt x="0" y="322"/>
                    </a:lnTo>
                    <a:lnTo>
                      <a:pt x="0" y="322"/>
                    </a:lnTo>
                    <a:lnTo>
                      <a:pt x="28" y="288"/>
                    </a:lnTo>
                    <a:lnTo>
                      <a:pt x="9" y="45"/>
                    </a:lnTo>
                    <a:lnTo>
                      <a:pt x="10" y="45"/>
                    </a:lnTo>
                    <a:lnTo>
                      <a:pt x="10" y="45"/>
                    </a:lnTo>
                    <a:lnTo>
                      <a:pt x="31" y="14"/>
                    </a:lnTo>
                    <a:close/>
                  </a:path>
                </a:pathLst>
              </a:custGeom>
              <a:solidFill>
                <a:srgbClr val="0093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63">
                <a:extLst>
                  <a:ext uri="{FF2B5EF4-FFF2-40B4-BE49-F238E27FC236}">
                    <a16:creationId xmlns:a16="http://schemas.microsoft.com/office/drawing/2014/main" id="{60C50302-387F-0430-657D-C70D0852C636}"/>
                  </a:ext>
                </a:extLst>
              </p:cNvPr>
              <p:cNvSpPr>
                <a:spLocks/>
              </p:cNvSpPr>
              <p:nvPr/>
            </p:nvSpPr>
            <p:spPr bwMode="auto">
              <a:xfrm>
                <a:off x="8789446" y="3074069"/>
                <a:ext cx="109332" cy="137365"/>
              </a:xfrm>
              <a:custGeom>
                <a:avLst/>
                <a:gdLst>
                  <a:gd name="T0" fmla="*/ 0 w 78"/>
                  <a:gd name="T1" fmla="*/ 62 h 98"/>
                  <a:gd name="T2" fmla="*/ 0 w 78"/>
                  <a:gd name="T3" fmla="*/ 70 h 98"/>
                  <a:gd name="T4" fmla="*/ 33 w 78"/>
                  <a:gd name="T5" fmla="*/ 98 h 98"/>
                  <a:gd name="T6" fmla="*/ 78 w 78"/>
                  <a:gd name="T7" fmla="*/ 7 h 98"/>
                  <a:gd name="T8" fmla="*/ 78 w 78"/>
                  <a:gd name="T9" fmla="*/ 0 h 98"/>
                  <a:gd name="T10" fmla="*/ 0 w 78"/>
                  <a:gd name="T11" fmla="*/ 62 h 98"/>
                </a:gdLst>
                <a:ahLst/>
                <a:cxnLst>
                  <a:cxn ang="0">
                    <a:pos x="T0" y="T1"/>
                  </a:cxn>
                  <a:cxn ang="0">
                    <a:pos x="T2" y="T3"/>
                  </a:cxn>
                  <a:cxn ang="0">
                    <a:pos x="T4" y="T5"/>
                  </a:cxn>
                  <a:cxn ang="0">
                    <a:pos x="T6" y="T7"/>
                  </a:cxn>
                  <a:cxn ang="0">
                    <a:pos x="T8" y="T9"/>
                  </a:cxn>
                  <a:cxn ang="0">
                    <a:pos x="T10" y="T11"/>
                  </a:cxn>
                </a:cxnLst>
                <a:rect l="0" t="0" r="r" b="b"/>
                <a:pathLst>
                  <a:path w="78" h="98">
                    <a:moveTo>
                      <a:pt x="0" y="62"/>
                    </a:moveTo>
                    <a:lnTo>
                      <a:pt x="0" y="70"/>
                    </a:lnTo>
                    <a:lnTo>
                      <a:pt x="33" y="98"/>
                    </a:lnTo>
                    <a:lnTo>
                      <a:pt x="78" y="7"/>
                    </a:lnTo>
                    <a:lnTo>
                      <a:pt x="78" y="0"/>
                    </a:lnTo>
                    <a:lnTo>
                      <a:pt x="0" y="62"/>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164">
                <a:extLst>
                  <a:ext uri="{FF2B5EF4-FFF2-40B4-BE49-F238E27FC236}">
                    <a16:creationId xmlns:a16="http://schemas.microsoft.com/office/drawing/2014/main" id="{9A7479D3-2159-B4E0-6522-01DF385523CB}"/>
                  </a:ext>
                </a:extLst>
              </p:cNvPr>
              <p:cNvSpPr>
                <a:spLocks/>
              </p:cNvSpPr>
              <p:nvPr/>
            </p:nvSpPr>
            <p:spPr bwMode="auto">
              <a:xfrm>
                <a:off x="8551160" y="3822570"/>
                <a:ext cx="476574" cy="1275535"/>
              </a:xfrm>
              <a:custGeom>
                <a:avLst/>
                <a:gdLst>
                  <a:gd name="T0" fmla="*/ 32 w 340"/>
                  <a:gd name="T1" fmla="*/ 911 h 911"/>
                  <a:gd name="T2" fmla="*/ 129 w 340"/>
                  <a:gd name="T3" fmla="*/ 911 h 911"/>
                  <a:gd name="T4" fmla="*/ 152 w 340"/>
                  <a:gd name="T5" fmla="*/ 245 h 911"/>
                  <a:gd name="T6" fmla="*/ 152 w 340"/>
                  <a:gd name="T7" fmla="*/ 239 h 911"/>
                  <a:gd name="T8" fmla="*/ 155 w 340"/>
                  <a:gd name="T9" fmla="*/ 235 h 911"/>
                  <a:gd name="T10" fmla="*/ 159 w 340"/>
                  <a:gd name="T11" fmla="*/ 231 h 911"/>
                  <a:gd name="T12" fmla="*/ 164 w 340"/>
                  <a:gd name="T13" fmla="*/ 228 h 911"/>
                  <a:gd name="T14" fmla="*/ 170 w 340"/>
                  <a:gd name="T15" fmla="*/ 227 h 911"/>
                  <a:gd name="T16" fmla="*/ 176 w 340"/>
                  <a:gd name="T17" fmla="*/ 228 h 911"/>
                  <a:gd name="T18" fmla="*/ 180 w 340"/>
                  <a:gd name="T19" fmla="*/ 231 h 911"/>
                  <a:gd name="T20" fmla="*/ 184 w 340"/>
                  <a:gd name="T21" fmla="*/ 235 h 911"/>
                  <a:gd name="T22" fmla="*/ 187 w 340"/>
                  <a:gd name="T23" fmla="*/ 239 h 911"/>
                  <a:gd name="T24" fmla="*/ 189 w 340"/>
                  <a:gd name="T25" fmla="*/ 245 h 911"/>
                  <a:gd name="T26" fmla="*/ 211 w 340"/>
                  <a:gd name="T27" fmla="*/ 884 h 911"/>
                  <a:gd name="T28" fmla="*/ 307 w 340"/>
                  <a:gd name="T29" fmla="*/ 893 h 911"/>
                  <a:gd name="T30" fmla="*/ 340 w 340"/>
                  <a:gd name="T31" fmla="*/ 169 h 911"/>
                  <a:gd name="T32" fmla="*/ 340 w 340"/>
                  <a:gd name="T33" fmla="*/ 119 h 911"/>
                  <a:gd name="T34" fmla="*/ 317 w 340"/>
                  <a:gd name="T35" fmla="*/ 0 h 911"/>
                  <a:gd name="T36" fmla="*/ 23 w 340"/>
                  <a:gd name="T37" fmla="*/ 0 h 911"/>
                  <a:gd name="T38" fmla="*/ 0 w 340"/>
                  <a:gd name="T39" fmla="*/ 119 h 911"/>
                  <a:gd name="T40" fmla="*/ 0 w 340"/>
                  <a:gd name="T41" fmla="*/ 169 h 911"/>
                  <a:gd name="T42" fmla="*/ 32 w 340"/>
                  <a:gd name="T43" fmla="*/ 911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0" h="911">
                    <a:moveTo>
                      <a:pt x="32" y="911"/>
                    </a:moveTo>
                    <a:lnTo>
                      <a:pt x="129" y="911"/>
                    </a:lnTo>
                    <a:lnTo>
                      <a:pt x="152" y="245"/>
                    </a:lnTo>
                    <a:lnTo>
                      <a:pt x="152" y="239"/>
                    </a:lnTo>
                    <a:lnTo>
                      <a:pt x="155" y="235"/>
                    </a:lnTo>
                    <a:lnTo>
                      <a:pt x="159" y="231"/>
                    </a:lnTo>
                    <a:lnTo>
                      <a:pt x="164" y="228"/>
                    </a:lnTo>
                    <a:lnTo>
                      <a:pt x="170" y="227"/>
                    </a:lnTo>
                    <a:lnTo>
                      <a:pt x="176" y="228"/>
                    </a:lnTo>
                    <a:lnTo>
                      <a:pt x="180" y="231"/>
                    </a:lnTo>
                    <a:lnTo>
                      <a:pt x="184" y="235"/>
                    </a:lnTo>
                    <a:lnTo>
                      <a:pt x="187" y="239"/>
                    </a:lnTo>
                    <a:lnTo>
                      <a:pt x="189" y="245"/>
                    </a:lnTo>
                    <a:lnTo>
                      <a:pt x="211" y="884"/>
                    </a:lnTo>
                    <a:lnTo>
                      <a:pt x="307" y="893"/>
                    </a:lnTo>
                    <a:lnTo>
                      <a:pt x="340" y="169"/>
                    </a:lnTo>
                    <a:lnTo>
                      <a:pt x="340" y="119"/>
                    </a:lnTo>
                    <a:lnTo>
                      <a:pt x="317" y="0"/>
                    </a:lnTo>
                    <a:lnTo>
                      <a:pt x="23" y="0"/>
                    </a:lnTo>
                    <a:lnTo>
                      <a:pt x="0" y="119"/>
                    </a:lnTo>
                    <a:lnTo>
                      <a:pt x="0" y="169"/>
                    </a:lnTo>
                    <a:lnTo>
                      <a:pt x="32" y="9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65">
                <a:extLst>
                  <a:ext uri="{FF2B5EF4-FFF2-40B4-BE49-F238E27FC236}">
                    <a16:creationId xmlns:a16="http://schemas.microsoft.com/office/drawing/2014/main" id="{E13274B8-AED1-64E4-045D-5F7AFBAFB039}"/>
                  </a:ext>
                </a:extLst>
              </p:cNvPr>
              <p:cNvSpPr>
                <a:spLocks/>
              </p:cNvSpPr>
              <p:nvPr/>
            </p:nvSpPr>
            <p:spPr bwMode="auto">
              <a:xfrm>
                <a:off x="8789446" y="3822570"/>
                <a:ext cx="238287" cy="1275535"/>
              </a:xfrm>
              <a:custGeom>
                <a:avLst/>
                <a:gdLst>
                  <a:gd name="T0" fmla="*/ 19 w 170"/>
                  <a:gd name="T1" fmla="*/ 245 h 911"/>
                  <a:gd name="T2" fmla="*/ 41 w 170"/>
                  <a:gd name="T3" fmla="*/ 911 h 911"/>
                  <a:gd name="T4" fmla="*/ 137 w 170"/>
                  <a:gd name="T5" fmla="*/ 911 h 911"/>
                  <a:gd name="T6" fmla="*/ 170 w 170"/>
                  <a:gd name="T7" fmla="*/ 169 h 911"/>
                  <a:gd name="T8" fmla="*/ 170 w 170"/>
                  <a:gd name="T9" fmla="*/ 119 h 911"/>
                  <a:gd name="T10" fmla="*/ 147 w 170"/>
                  <a:gd name="T11" fmla="*/ 0 h 911"/>
                  <a:gd name="T12" fmla="*/ 0 w 170"/>
                  <a:gd name="T13" fmla="*/ 0 h 911"/>
                  <a:gd name="T14" fmla="*/ 0 w 170"/>
                  <a:gd name="T15" fmla="*/ 227 h 911"/>
                  <a:gd name="T16" fmla="*/ 6 w 170"/>
                  <a:gd name="T17" fmla="*/ 228 h 911"/>
                  <a:gd name="T18" fmla="*/ 10 w 170"/>
                  <a:gd name="T19" fmla="*/ 231 h 911"/>
                  <a:gd name="T20" fmla="*/ 14 w 170"/>
                  <a:gd name="T21" fmla="*/ 235 h 911"/>
                  <a:gd name="T22" fmla="*/ 17 w 170"/>
                  <a:gd name="T23" fmla="*/ 239 h 911"/>
                  <a:gd name="T24" fmla="*/ 19 w 170"/>
                  <a:gd name="T25" fmla="*/ 245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911">
                    <a:moveTo>
                      <a:pt x="19" y="245"/>
                    </a:moveTo>
                    <a:lnTo>
                      <a:pt x="41" y="911"/>
                    </a:lnTo>
                    <a:lnTo>
                      <a:pt x="137" y="911"/>
                    </a:lnTo>
                    <a:lnTo>
                      <a:pt x="170" y="169"/>
                    </a:lnTo>
                    <a:lnTo>
                      <a:pt x="170" y="119"/>
                    </a:lnTo>
                    <a:lnTo>
                      <a:pt x="147" y="0"/>
                    </a:lnTo>
                    <a:lnTo>
                      <a:pt x="0" y="0"/>
                    </a:lnTo>
                    <a:lnTo>
                      <a:pt x="0" y="227"/>
                    </a:lnTo>
                    <a:lnTo>
                      <a:pt x="6" y="228"/>
                    </a:lnTo>
                    <a:lnTo>
                      <a:pt x="10" y="231"/>
                    </a:lnTo>
                    <a:lnTo>
                      <a:pt x="14" y="235"/>
                    </a:lnTo>
                    <a:lnTo>
                      <a:pt x="17" y="239"/>
                    </a:lnTo>
                    <a:lnTo>
                      <a:pt x="19" y="24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66">
                <a:extLst>
                  <a:ext uri="{FF2B5EF4-FFF2-40B4-BE49-F238E27FC236}">
                    <a16:creationId xmlns:a16="http://schemas.microsoft.com/office/drawing/2014/main" id="{9CD49B7A-C153-C78D-074A-FC31948D69F7}"/>
                  </a:ext>
                </a:extLst>
              </p:cNvPr>
              <p:cNvSpPr>
                <a:spLocks/>
              </p:cNvSpPr>
              <p:nvPr/>
            </p:nvSpPr>
            <p:spPr bwMode="auto">
              <a:xfrm>
                <a:off x="8982879" y="3830980"/>
                <a:ext cx="103725" cy="297158"/>
              </a:xfrm>
              <a:custGeom>
                <a:avLst/>
                <a:gdLst>
                  <a:gd name="T0" fmla="*/ 24 w 75"/>
                  <a:gd name="T1" fmla="*/ 87 h 212"/>
                  <a:gd name="T2" fmla="*/ 29 w 75"/>
                  <a:gd name="T3" fmla="*/ 82 h 212"/>
                  <a:gd name="T4" fmla="*/ 31 w 75"/>
                  <a:gd name="T5" fmla="*/ 78 h 212"/>
                  <a:gd name="T6" fmla="*/ 33 w 75"/>
                  <a:gd name="T7" fmla="*/ 74 h 212"/>
                  <a:gd name="T8" fmla="*/ 34 w 75"/>
                  <a:gd name="T9" fmla="*/ 68 h 212"/>
                  <a:gd name="T10" fmla="*/ 29 w 75"/>
                  <a:gd name="T11" fmla="*/ 12 h 212"/>
                  <a:gd name="T12" fmla="*/ 75 w 75"/>
                  <a:gd name="T13" fmla="*/ 0 h 212"/>
                  <a:gd name="T14" fmla="*/ 70 w 75"/>
                  <a:gd name="T15" fmla="*/ 82 h 212"/>
                  <a:gd name="T16" fmla="*/ 70 w 75"/>
                  <a:gd name="T17" fmla="*/ 84 h 212"/>
                  <a:gd name="T18" fmla="*/ 60 w 75"/>
                  <a:gd name="T19" fmla="*/ 142 h 212"/>
                  <a:gd name="T20" fmla="*/ 55 w 75"/>
                  <a:gd name="T21" fmla="*/ 155 h 212"/>
                  <a:gd name="T22" fmla="*/ 48 w 75"/>
                  <a:gd name="T23" fmla="*/ 166 h 212"/>
                  <a:gd name="T24" fmla="*/ 37 w 75"/>
                  <a:gd name="T25" fmla="*/ 181 h 212"/>
                  <a:gd name="T26" fmla="*/ 23 w 75"/>
                  <a:gd name="T27" fmla="*/ 197 h 212"/>
                  <a:gd name="T28" fmla="*/ 7 w 75"/>
                  <a:gd name="T29" fmla="*/ 211 h 212"/>
                  <a:gd name="T30" fmla="*/ 3 w 75"/>
                  <a:gd name="T31" fmla="*/ 212 h 212"/>
                  <a:gd name="T32" fmla="*/ 0 w 75"/>
                  <a:gd name="T33" fmla="*/ 208 h 212"/>
                  <a:gd name="T34" fmla="*/ 0 w 75"/>
                  <a:gd name="T35" fmla="*/ 203 h 212"/>
                  <a:gd name="T36" fmla="*/ 0 w 75"/>
                  <a:gd name="T37" fmla="*/ 196 h 212"/>
                  <a:gd name="T38" fmla="*/ 3 w 75"/>
                  <a:gd name="T39" fmla="*/ 187 h 212"/>
                  <a:gd name="T40" fmla="*/ 7 w 75"/>
                  <a:gd name="T41" fmla="*/ 181 h 212"/>
                  <a:gd name="T42" fmla="*/ 13 w 75"/>
                  <a:gd name="T43" fmla="*/ 170 h 212"/>
                  <a:gd name="T44" fmla="*/ 17 w 75"/>
                  <a:gd name="T45" fmla="*/ 156 h 212"/>
                  <a:gd name="T46" fmla="*/ 20 w 75"/>
                  <a:gd name="T47" fmla="*/ 143 h 212"/>
                  <a:gd name="T48" fmla="*/ 22 w 75"/>
                  <a:gd name="T49" fmla="*/ 133 h 212"/>
                  <a:gd name="T50" fmla="*/ 22 w 75"/>
                  <a:gd name="T51" fmla="*/ 130 h 212"/>
                  <a:gd name="T52" fmla="*/ 22 w 75"/>
                  <a:gd name="T53" fmla="*/ 133 h 212"/>
                  <a:gd name="T54" fmla="*/ 19 w 75"/>
                  <a:gd name="T55" fmla="*/ 140 h 212"/>
                  <a:gd name="T56" fmla="*/ 14 w 75"/>
                  <a:gd name="T57" fmla="*/ 150 h 212"/>
                  <a:gd name="T58" fmla="*/ 10 w 75"/>
                  <a:gd name="T59" fmla="*/ 163 h 212"/>
                  <a:gd name="T60" fmla="*/ 9 w 75"/>
                  <a:gd name="T61" fmla="*/ 166 h 212"/>
                  <a:gd name="T62" fmla="*/ 6 w 75"/>
                  <a:gd name="T63" fmla="*/ 167 h 212"/>
                  <a:gd name="T64" fmla="*/ 5 w 75"/>
                  <a:gd name="T65" fmla="*/ 167 h 212"/>
                  <a:gd name="T66" fmla="*/ 2 w 75"/>
                  <a:gd name="T67" fmla="*/ 166 h 212"/>
                  <a:gd name="T68" fmla="*/ 0 w 75"/>
                  <a:gd name="T69" fmla="*/ 164 h 212"/>
                  <a:gd name="T70" fmla="*/ 0 w 75"/>
                  <a:gd name="T71" fmla="*/ 162 h 212"/>
                  <a:gd name="T72" fmla="*/ 3 w 75"/>
                  <a:gd name="T73" fmla="*/ 143 h 212"/>
                  <a:gd name="T74" fmla="*/ 6 w 75"/>
                  <a:gd name="T75" fmla="*/ 125 h 212"/>
                  <a:gd name="T76" fmla="*/ 10 w 75"/>
                  <a:gd name="T77" fmla="*/ 109 h 212"/>
                  <a:gd name="T78" fmla="*/ 14 w 75"/>
                  <a:gd name="T79" fmla="*/ 98 h 212"/>
                  <a:gd name="T80" fmla="*/ 17 w 75"/>
                  <a:gd name="T81" fmla="*/ 92 h 212"/>
                  <a:gd name="T82" fmla="*/ 22 w 75"/>
                  <a:gd name="T83" fmla="*/ 89 h 212"/>
                  <a:gd name="T84" fmla="*/ 24 w 75"/>
                  <a:gd name="T85" fmla="*/ 8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 h="212">
                    <a:moveTo>
                      <a:pt x="24" y="87"/>
                    </a:moveTo>
                    <a:lnTo>
                      <a:pt x="29" y="82"/>
                    </a:lnTo>
                    <a:lnTo>
                      <a:pt x="31" y="78"/>
                    </a:lnTo>
                    <a:lnTo>
                      <a:pt x="33" y="74"/>
                    </a:lnTo>
                    <a:lnTo>
                      <a:pt x="34" y="68"/>
                    </a:lnTo>
                    <a:lnTo>
                      <a:pt x="29" y="12"/>
                    </a:lnTo>
                    <a:lnTo>
                      <a:pt x="75" y="0"/>
                    </a:lnTo>
                    <a:lnTo>
                      <a:pt x="70" y="82"/>
                    </a:lnTo>
                    <a:lnTo>
                      <a:pt x="70" y="84"/>
                    </a:lnTo>
                    <a:lnTo>
                      <a:pt x="60" y="142"/>
                    </a:lnTo>
                    <a:lnTo>
                      <a:pt x="55" y="155"/>
                    </a:lnTo>
                    <a:lnTo>
                      <a:pt x="48" y="166"/>
                    </a:lnTo>
                    <a:lnTo>
                      <a:pt x="37" y="181"/>
                    </a:lnTo>
                    <a:lnTo>
                      <a:pt x="23" y="197"/>
                    </a:lnTo>
                    <a:lnTo>
                      <a:pt x="7" y="211"/>
                    </a:lnTo>
                    <a:lnTo>
                      <a:pt x="3" y="212"/>
                    </a:lnTo>
                    <a:lnTo>
                      <a:pt x="0" y="208"/>
                    </a:lnTo>
                    <a:lnTo>
                      <a:pt x="0" y="203"/>
                    </a:lnTo>
                    <a:lnTo>
                      <a:pt x="0" y="196"/>
                    </a:lnTo>
                    <a:lnTo>
                      <a:pt x="3" y="187"/>
                    </a:lnTo>
                    <a:lnTo>
                      <a:pt x="7" y="181"/>
                    </a:lnTo>
                    <a:lnTo>
                      <a:pt x="13" y="170"/>
                    </a:lnTo>
                    <a:lnTo>
                      <a:pt x="17" y="156"/>
                    </a:lnTo>
                    <a:lnTo>
                      <a:pt x="20" y="143"/>
                    </a:lnTo>
                    <a:lnTo>
                      <a:pt x="22" y="133"/>
                    </a:lnTo>
                    <a:lnTo>
                      <a:pt x="22" y="130"/>
                    </a:lnTo>
                    <a:lnTo>
                      <a:pt x="22" y="133"/>
                    </a:lnTo>
                    <a:lnTo>
                      <a:pt x="19" y="140"/>
                    </a:lnTo>
                    <a:lnTo>
                      <a:pt x="14" y="150"/>
                    </a:lnTo>
                    <a:lnTo>
                      <a:pt x="10" y="163"/>
                    </a:lnTo>
                    <a:lnTo>
                      <a:pt x="9" y="166"/>
                    </a:lnTo>
                    <a:lnTo>
                      <a:pt x="6" y="167"/>
                    </a:lnTo>
                    <a:lnTo>
                      <a:pt x="5" y="167"/>
                    </a:lnTo>
                    <a:lnTo>
                      <a:pt x="2" y="166"/>
                    </a:lnTo>
                    <a:lnTo>
                      <a:pt x="0" y="164"/>
                    </a:lnTo>
                    <a:lnTo>
                      <a:pt x="0" y="162"/>
                    </a:lnTo>
                    <a:lnTo>
                      <a:pt x="3" y="143"/>
                    </a:lnTo>
                    <a:lnTo>
                      <a:pt x="6" y="125"/>
                    </a:lnTo>
                    <a:lnTo>
                      <a:pt x="10" y="109"/>
                    </a:lnTo>
                    <a:lnTo>
                      <a:pt x="14" y="98"/>
                    </a:lnTo>
                    <a:lnTo>
                      <a:pt x="17" y="92"/>
                    </a:lnTo>
                    <a:lnTo>
                      <a:pt x="22" y="89"/>
                    </a:lnTo>
                    <a:lnTo>
                      <a:pt x="24" y="87"/>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67">
                <a:extLst>
                  <a:ext uri="{FF2B5EF4-FFF2-40B4-BE49-F238E27FC236}">
                    <a16:creationId xmlns:a16="http://schemas.microsoft.com/office/drawing/2014/main" id="{8351710F-DCAF-5E09-B290-6CE5686EAEA4}"/>
                  </a:ext>
                </a:extLst>
              </p:cNvPr>
              <p:cNvSpPr>
                <a:spLocks/>
              </p:cNvSpPr>
              <p:nvPr/>
            </p:nvSpPr>
            <p:spPr bwMode="auto">
              <a:xfrm>
                <a:off x="8489485" y="3830980"/>
                <a:ext cx="106528" cy="297158"/>
              </a:xfrm>
              <a:custGeom>
                <a:avLst/>
                <a:gdLst>
                  <a:gd name="T0" fmla="*/ 52 w 76"/>
                  <a:gd name="T1" fmla="*/ 87 h 211"/>
                  <a:gd name="T2" fmla="*/ 48 w 76"/>
                  <a:gd name="T3" fmla="*/ 82 h 211"/>
                  <a:gd name="T4" fmla="*/ 43 w 76"/>
                  <a:gd name="T5" fmla="*/ 78 h 211"/>
                  <a:gd name="T6" fmla="*/ 42 w 76"/>
                  <a:gd name="T7" fmla="*/ 74 h 211"/>
                  <a:gd name="T8" fmla="*/ 42 w 76"/>
                  <a:gd name="T9" fmla="*/ 68 h 211"/>
                  <a:gd name="T10" fmla="*/ 48 w 76"/>
                  <a:gd name="T11" fmla="*/ 12 h 211"/>
                  <a:gd name="T12" fmla="*/ 0 w 76"/>
                  <a:gd name="T13" fmla="*/ 0 h 211"/>
                  <a:gd name="T14" fmla="*/ 7 w 76"/>
                  <a:gd name="T15" fmla="*/ 82 h 211"/>
                  <a:gd name="T16" fmla="*/ 7 w 76"/>
                  <a:gd name="T17" fmla="*/ 84 h 211"/>
                  <a:gd name="T18" fmla="*/ 17 w 76"/>
                  <a:gd name="T19" fmla="*/ 142 h 211"/>
                  <a:gd name="T20" fmla="*/ 21 w 76"/>
                  <a:gd name="T21" fmla="*/ 155 h 211"/>
                  <a:gd name="T22" fmla="*/ 28 w 76"/>
                  <a:gd name="T23" fmla="*/ 166 h 211"/>
                  <a:gd name="T24" fmla="*/ 39 w 76"/>
                  <a:gd name="T25" fmla="*/ 181 h 211"/>
                  <a:gd name="T26" fmla="*/ 53 w 76"/>
                  <a:gd name="T27" fmla="*/ 197 h 211"/>
                  <a:gd name="T28" fmla="*/ 68 w 76"/>
                  <a:gd name="T29" fmla="*/ 211 h 211"/>
                  <a:gd name="T30" fmla="*/ 73 w 76"/>
                  <a:gd name="T31" fmla="*/ 211 h 211"/>
                  <a:gd name="T32" fmla="*/ 76 w 76"/>
                  <a:gd name="T33" fmla="*/ 207 h 211"/>
                  <a:gd name="T34" fmla="*/ 76 w 76"/>
                  <a:gd name="T35" fmla="*/ 198 h 211"/>
                  <a:gd name="T36" fmla="*/ 73 w 76"/>
                  <a:gd name="T37" fmla="*/ 188 h 211"/>
                  <a:gd name="T38" fmla="*/ 69 w 76"/>
                  <a:gd name="T39" fmla="*/ 181 h 211"/>
                  <a:gd name="T40" fmla="*/ 62 w 76"/>
                  <a:gd name="T41" fmla="*/ 170 h 211"/>
                  <a:gd name="T42" fmla="*/ 58 w 76"/>
                  <a:gd name="T43" fmla="*/ 156 h 211"/>
                  <a:gd name="T44" fmla="*/ 55 w 76"/>
                  <a:gd name="T45" fmla="*/ 143 h 211"/>
                  <a:gd name="T46" fmla="*/ 53 w 76"/>
                  <a:gd name="T47" fmla="*/ 133 h 211"/>
                  <a:gd name="T48" fmla="*/ 53 w 76"/>
                  <a:gd name="T49" fmla="*/ 130 h 211"/>
                  <a:gd name="T50" fmla="*/ 55 w 76"/>
                  <a:gd name="T51" fmla="*/ 133 h 211"/>
                  <a:gd name="T52" fmla="*/ 58 w 76"/>
                  <a:gd name="T53" fmla="*/ 140 h 211"/>
                  <a:gd name="T54" fmla="*/ 62 w 76"/>
                  <a:gd name="T55" fmla="*/ 150 h 211"/>
                  <a:gd name="T56" fmla="*/ 66 w 76"/>
                  <a:gd name="T57" fmla="*/ 163 h 211"/>
                  <a:gd name="T58" fmla="*/ 68 w 76"/>
                  <a:gd name="T59" fmla="*/ 166 h 211"/>
                  <a:gd name="T60" fmla="*/ 69 w 76"/>
                  <a:gd name="T61" fmla="*/ 167 h 211"/>
                  <a:gd name="T62" fmla="*/ 72 w 76"/>
                  <a:gd name="T63" fmla="*/ 167 h 211"/>
                  <a:gd name="T64" fmla="*/ 75 w 76"/>
                  <a:gd name="T65" fmla="*/ 166 h 211"/>
                  <a:gd name="T66" fmla="*/ 76 w 76"/>
                  <a:gd name="T67" fmla="*/ 164 h 211"/>
                  <a:gd name="T68" fmla="*/ 76 w 76"/>
                  <a:gd name="T69" fmla="*/ 162 h 211"/>
                  <a:gd name="T70" fmla="*/ 73 w 76"/>
                  <a:gd name="T71" fmla="*/ 143 h 211"/>
                  <a:gd name="T72" fmla="*/ 70 w 76"/>
                  <a:gd name="T73" fmla="*/ 125 h 211"/>
                  <a:gd name="T74" fmla="*/ 66 w 76"/>
                  <a:gd name="T75" fmla="*/ 109 h 211"/>
                  <a:gd name="T76" fmla="*/ 62 w 76"/>
                  <a:gd name="T77" fmla="*/ 98 h 211"/>
                  <a:gd name="T78" fmla="*/ 59 w 76"/>
                  <a:gd name="T79" fmla="*/ 92 h 211"/>
                  <a:gd name="T80" fmla="*/ 55 w 76"/>
                  <a:gd name="T81" fmla="*/ 89 h 211"/>
                  <a:gd name="T82" fmla="*/ 52 w 76"/>
                  <a:gd name="T83" fmla="*/ 8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 h="211">
                    <a:moveTo>
                      <a:pt x="52" y="87"/>
                    </a:moveTo>
                    <a:lnTo>
                      <a:pt x="48" y="82"/>
                    </a:lnTo>
                    <a:lnTo>
                      <a:pt x="43" y="78"/>
                    </a:lnTo>
                    <a:lnTo>
                      <a:pt x="42" y="74"/>
                    </a:lnTo>
                    <a:lnTo>
                      <a:pt x="42" y="68"/>
                    </a:lnTo>
                    <a:lnTo>
                      <a:pt x="48" y="12"/>
                    </a:lnTo>
                    <a:lnTo>
                      <a:pt x="0" y="0"/>
                    </a:lnTo>
                    <a:lnTo>
                      <a:pt x="7" y="82"/>
                    </a:lnTo>
                    <a:lnTo>
                      <a:pt x="7" y="84"/>
                    </a:lnTo>
                    <a:lnTo>
                      <a:pt x="17" y="142"/>
                    </a:lnTo>
                    <a:lnTo>
                      <a:pt x="21" y="155"/>
                    </a:lnTo>
                    <a:lnTo>
                      <a:pt x="28" y="166"/>
                    </a:lnTo>
                    <a:lnTo>
                      <a:pt x="39" y="181"/>
                    </a:lnTo>
                    <a:lnTo>
                      <a:pt x="53" y="197"/>
                    </a:lnTo>
                    <a:lnTo>
                      <a:pt x="68" y="211"/>
                    </a:lnTo>
                    <a:lnTo>
                      <a:pt x="73" y="211"/>
                    </a:lnTo>
                    <a:lnTo>
                      <a:pt x="76" y="207"/>
                    </a:lnTo>
                    <a:lnTo>
                      <a:pt x="76" y="198"/>
                    </a:lnTo>
                    <a:lnTo>
                      <a:pt x="73" y="188"/>
                    </a:lnTo>
                    <a:lnTo>
                      <a:pt x="69" y="181"/>
                    </a:lnTo>
                    <a:lnTo>
                      <a:pt x="62" y="170"/>
                    </a:lnTo>
                    <a:lnTo>
                      <a:pt x="58" y="156"/>
                    </a:lnTo>
                    <a:lnTo>
                      <a:pt x="55" y="143"/>
                    </a:lnTo>
                    <a:lnTo>
                      <a:pt x="53" y="133"/>
                    </a:lnTo>
                    <a:lnTo>
                      <a:pt x="53" y="130"/>
                    </a:lnTo>
                    <a:lnTo>
                      <a:pt x="55" y="133"/>
                    </a:lnTo>
                    <a:lnTo>
                      <a:pt x="58" y="140"/>
                    </a:lnTo>
                    <a:lnTo>
                      <a:pt x="62" y="150"/>
                    </a:lnTo>
                    <a:lnTo>
                      <a:pt x="66" y="163"/>
                    </a:lnTo>
                    <a:lnTo>
                      <a:pt x="68" y="166"/>
                    </a:lnTo>
                    <a:lnTo>
                      <a:pt x="69" y="167"/>
                    </a:lnTo>
                    <a:lnTo>
                      <a:pt x="72" y="167"/>
                    </a:lnTo>
                    <a:lnTo>
                      <a:pt x="75" y="166"/>
                    </a:lnTo>
                    <a:lnTo>
                      <a:pt x="76" y="164"/>
                    </a:lnTo>
                    <a:lnTo>
                      <a:pt x="76" y="162"/>
                    </a:lnTo>
                    <a:lnTo>
                      <a:pt x="73" y="143"/>
                    </a:lnTo>
                    <a:lnTo>
                      <a:pt x="70" y="125"/>
                    </a:lnTo>
                    <a:lnTo>
                      <a:pt x="66" y="109"/>
                    </a:lnTo>
                    <a:lnTo>
                      <a:pt x="62" y="98"/>
                    </a:lnTo>
                    <a:lnTo>
                      <a:pt x="59" y="92"/>
                    </a:lnTo>
                    <a:lnTo>
                      <a:pt x="55" y="89"/>
                    </a:lnTo>
                    <a:lnTo>
                      <a:pt x="52" y="87"/>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68">
                <a:extLst>
                  <a:ext uri="{FF2B5EF4-FFF2-40B4-BE49-F238E27FC236}">
                    <a16:creationId xmlns:a16="http://schemas.microsoft.com/office/drawing/2014/main" id="{F698904E-489B-0B0C-3CD7-57B24217E8C6}"/>
                  </a:ext>
                </a:extLst>
              </p:cNvPr>
              <p:cNvSpPr>
                <a:spLocks/>
              </p:cNvSpPr>
              <p:nvPr/>
            </p:nvSpPr>
            <p:spPr bwMode="auto">
              <a:xfrm>
                <a:off x="8441828" y="3211435"/>
                <a:ext cx="162596" cy="720467"/>
              </a:xfrm>
              <a:custGeom>
                <a:avLst/>
                <a:gdLst>
                  <a:gd name="T0" fmla="*/ 82 w 116"/>
                  <a:gd name="T1" fmla="*/ 506 h 513"/>
                  <a:gd name="T2" fmla="*/ 37 w 116"/>
                  <a:gd name="T3" fmla="*/ 513 h 513"/>
                  <a:gd name="T4" fmla="*/ 0 w 116"/>
                  <a:gd name="T5" fmla="*/ 225 h 513"/>
                  <a:gd name="T6" fmla="*/ 12 w 116"/>
                  <a:gd name="T7" fmla="*/ 0 h 513"/>
                  <a:gd name="T8" fmla="*/ 116 w 116"/>
                  <a:gd name="T9" fmla="*/ 13 h 513"/>
                  <a:gd name="T10" fmla="*/ 79 w 116"/>
                  <a:gd name="T11" fmla="*/ 225 h 513"/>
                  <a:gd name="T12" fmla="*/ 94 w 116"/>
                  <a:gd name="T13" fmla="*/ 311 h 513"/>
                  <a:gd name="T14" fmla="*/ 82 w 116"/>
                  <a:gd name="T15" fmla="*/ 506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13">
                    <a:moveTo>
                      <a:pt x="82" y="506"/>
                    </a:moveTo>
                    <a:lnTo>
                      <a:pt x="37" y="513"/>
                    </a:lnTo>
                    <a:lnTo>
                      <a:pt x="0" y="225"/>
                    </a:lnTo>
                    <a:lnTo>
                      <a:pt x="12" y="0"/>
                    </a:lnTo>
                    <a:lnTo>
                      <a:pt x="116" y="13"/>
                    </a:lnTo>
                    <a:lnTo>
                      <a:pt x="79" y="225"/>
                    </a:lnTo>
                    <a:lnTo>
                      <a:pt x="94" y="311"/>
                    </a:lnTo>
                    <a:lnTo>
                      <a:pt x="82" y="50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69">
                <a:extLst>
                  <a:ext uri="{FF2B5EF4-FFF2-40B4-BE49-F238E27FC236}">
                    <a16:creationId xmlns:a16="http://schemas.microsoft.com/office/drawing/2014/main" id="{8C1880FA-5DB4-92BB-BE9B-49FC5FC1B0E9}"/>
                  </a:ext>
                </a:extLst>
              </p:cNvPr>
              <p:cNvSpPr>
                <a:spLocks/>
              </p:cNvSpPr>
              <p:nvPr/>
            </p:nvSpPr>
            <p:spPr bwMode="auto">
              <a:xfrm>
                <a:off x="8977273" y="3211435"/>
                <a:ext cx="159792" cy="720467"/>
              </a:xfrm>
              <a:custGeom>
                <a:avLst/>
                <a:gdLst>
                  <a:gd name="T0" fmla="*/ 33 w 115"/>
                  <a:gd name="T1" fmla="*/ 506 h 513"/>
                  <a:gd name="T2" fmla="*/ 79 w 115"/>
                  <a:gd name="T3" fmla="*/ 513 h 513"/>
                  <a:gd name="T4" fmla="*/ 115 w 115"/>
                  <a:gd name="T5" fmla="*/ 225 h 513"/>
                  <a:gd name="T6" fmla="*/ 105 w 115"/>
                  <a:gd name="T7" fmla="*/ 0 h 513"/>
                  <a:gd name="T8" fmla="*/ 0 w 115"/>
                  <a:gd name="T9" fmla="*/ 13 h 513"/>
                  <a:gd name="T10" fmla="*/ 35 w 115"/>
                  <a:gd name="T11" fmla="*/ 225 h 513"/>
                  <a:gd name="T12" fmla="*/ 23 w 115"/>
                  <a:gd name="T13" fmla="*/ 311 h 513"/>
                  <a:gd name="T14" fmla="*/ 33 w 115"/>
                  <a:gd name="T15" fmla="*/ 506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13">
                    <a:moveTo>
                      <a:pt x="33" y="506"/>
                    </a:moveTo>
                    <a:lnTo>
                      <a:pt x="79" y="513"/>
                    </a:lnTo>
                    <a:lnTo>
                      <a:pt x="115" y="225"/>
                    </a:lnTo>
                    <a:lnTo>
                      <a:pt x="105" y="0"/>
                    </a:lnTo>
                    <a:lnTo>
                      <a:pt x="0" y="13"/>
                    </a:lnTo>
                    <a:lnTo>
                      <a:pt x="35" y="225"/>
                    </a:lnTo>
                    <a:lnTo>
                      <a:pt x="23" y="311"/>
                    </a:lnTo>
                    <a:lnTo>
                      <a:pt x="33" y="50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70">
                <a:extLst>
                  <a:ext uri="{FF2B5EF4-FFF2-40B4-BE49-F238E27FC236}">
                    <a16:creationId xmlns:a16="http://schemas.microsoft.com/office/drawing/2014/main" id="{7A2566C5-5ED4-DD83-B399-C7BD0E34EA22}"/>
                  </a:ext>
                </a:extLst>
              </p:cNvPr>
              <p:cNvSpPr>
                <a:spLocks/>
              </p:cNvSpPr>
              <p:nvPr/>
            </p:nvSpPr>
            <p:spPr bwMode="auto">
              <a:xfrm>
                <a:off x="8455845" y="3079676"/>
                <a:ext cx="299961" cy="841012"/>
              </a:xfrm>
              <a:custGeom>
                <a:avLst/>
                <a:gdLst>
                  <a:gd name="T0" fmla="*/ 213 w 213"/>
                  <a:gd name="T1" fmla="*/ 600 h 601"/>
                  <a:gd name="T2" fmla="*/ 213 w 213"/>
                  <a:gd name="T3" fmla="*/ 310 h 601"/>
                  <a:gd name="T4" fmla="*/ 151 w 213"/>
                  <a:gd name="T5" fmla="*/ 0 h 601"/>
                  <a:gd name="T6" fmla="*/ 56 w 213"/>
                  <a:gd name="T7" fmla="*/ 33 h 601"/>
                  <a:gd name="T8" fmla="*/ 38 w 213"/>
                  <a:gd name="T9" fmla="*/ 40 h 601"/>
                  <a:gd name="T10" fmla="*/ 22 w 213"/>
                  <a:gd name="T11" fmla="*/ 51 h 601"/>
                  <a:gd name="T12" fmla="*/ 10 w 213"/>
                  <a:gd name="T13" fmla="*/ 67 h 601"/>
                  <a:gd name="T14" fmla="*/ 2 w 213"/>
                  <a:gd name="T15" fmla="*/ 84 h 601"/>
                  <a:gd name="T16" fmla="*/ 0 w 213"/>
                  <a:gd name="T17" fmla="*/ 103 h 601"/>
                  <a:gd name="T18" fmla="*/ 0 w 213"/>
                  <a:gd name="T19" fmla="*/ 157 h 601"/>
                  <a:gd name="T20" fmla="*/ 79 w 213"/>
                  <a:gd name="T21" fmla="*/ 157 h 601"/>
                  <a:gd name="T22" fmla="*/ 90 w 213"/>
                  <a:gd name="T23" fmla="*/ 396 h 601"/>
                  <a:gd name="T24" fmla="*/ 70 w 213"/>
                  <a:gd name="T25" fmla="*/ 601 h 601"/>
                  <a:gd name="T26" fmla="*/ 213 w 213"/>
                  <a:gd name="T27" fmla="*/ 60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601">
                    <a:moveTo>
                      <a:pt x="213" y="600"/>
                    </a:moveTo>
                    <a:lnTo>
                      <a:pt x="213" y="310"/>
                    </a:lnTo>
                    <a:lnTo>
                      <a:pt x="151" y="0"/>
                    </a:lnTo>
                    <a:lnTo>
                      <a:pt x="56" y="33"/>
                    </a:lnTo>
                    <a:lnTo>
                      <a:pt x="38" y="40"/>
                    </a:lnTo>
                    <a:lnTo>
                      <a:pt x="22" y="51"/>
                    </a:lnTo>
                    <a:lnTo>
                      <a:pt x="10" y="67"/>
                    </a:lnTo>
                    <a:lnTo>
                      <a:pt x="2" y="84"/>
                    </a:lnTo>
                    <a:lnTo>
                      <a:pt x="0" y="103"/>
                    </a:lnTo>
                    <a:lnTo>
                      <a:pt x="0" y="157"/>
                    </a:lnTo>
                    <a:lnTo>
                      <a:pt x="79" y="157"/>
                    </a:lnTo>
                    <a:lnTo>
                      <a:pt x="90" y="396"/>
                    </a:lnTo>
                    <a:lnTo>
                      <a:pt x="70" y="601"/>
                    </a:lnTo>
                    <a:lnTo>
                      <a:pt x="213" y="60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71">
                <a:extLst>
                  <a:ext uri="{FF2B5EF4-FFF2-40B4-BE49-F238E27FC236}">
                    <a16:creationId xmlns:a16="http://schemas.microsoft.com/office/drawing/2014/main" id="{21C7F6F6-D05A-7EE2-6F5A-A0A04FBE4DF8}"/>
                  </a:ext>
                </a:extLst>
              </p:cNvPr>
              <p:cNvSpPr>
                <a:spLocks/>
              </p:cNvSpPr>
              <p:nvPr/>
            </p:nvSpPr>
            <p:spPr bwMode="auto">
              <a:xfrm>
                <a:off x="8598817" y="3071266"/>
                <a:ext cx="156989" cy="440130"/>
              </a:xfrm>
              <a:custGeom>
                <a:avLst/>
                <a:gdLst>
                  <a:gd name="T0" fmla="*/ 112 w 112"/>
                  <a:gd name="T1" fmla="*/ 314 h 314"/>
                  <a:gd name="T2" fmla="*/ 58 w 112"/>
                  <a:gd name="T3" fmla="*/ 0 h 314"/>
                  <a:gd name="T4" fmla="*/ 0 w 112"/>
                  <a:gd name="T5" fmla="*/ 21 h 314"/>
                  <a:gd name="T6" fmla="*/ 112 w 112"/>
                  <a:gd name="T7" fmla="*/ 314 h 314"/>
                </a:gdLst>
                <a:ahLst/>
                <a:cxnLst>
                  <a:cxn ang="0">
                    <a:pos x="T0" y="T1"/>
                  </a:cxn>
                  <a:cxn ang="0">
                    <a:pos x="T2" y="T3"/>
                  </a:cxn>
                  <a:cxn ang="0">
                    <a:pos x="T4" y="T5"/>
                  </a:cxn>
                  <a:cxn ang="0">
                    <a:pos x="T6" y="T7"/>
                  </a:cxn>
                </a:cxnLst>
                <a:rect l="0" t="0" r="r" b="b"/>
                <a:pathLst>
                  <a:path w="112" h="314">
                    <a:moveTo>
                      <a:pt x="112" y="314"/>
                    </a:moveTo>
                    <a:lnTo>
                      <a:pt x="58" y="0"/>
                    </a:lnTo>
                    <a:lnTo>
                      <a:pt x="0" y="21"/>
                    </a:lnTo>
                    <a:lnTo>
                      <a:pt x="112" y="3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72">
                <a:extLst>
                  <a:ext uri="{FF2B5EF4-FFF2-40B4-BE49-F238E27FC236}">
                    <a16:creationId xmlns:a16="http://schemas.microsoft.com/office/drawing/2014/main" id="{69050AF8-2D27-82B7-3B6A-F8F0F4BF36EC}"/>
                  </a:ext>
                </a:extLst>
              </p:cNvPr>
              <p:cNvSpPr>
                <a:spLocks/>
              </p:cNvSpPr>
              <p:nvPr/>
            </p:nvSpPr>
            <p:spPr bwMode="auto">
              <a:xfrm>
                <a:off x="8823087" y="3079676"/>
                <a:ext cx="299961" cy="841012"/>
              </a:xfrm>
              <a:custGeom>
                <a:avLst/>
                <a:gdLst>
                  <a:gd name="T0" fmla="*/ 0 w 214"/>
                  <a:gd name="T1" fmla="*/ 600 h 601"/>
                  <a:gd name="T2" fmla="*/ 0 w 214"/>
                  <a:gd name="T3" fmla="*/ 310 h 601"/>
                  <a:gd name="T4" fmla="*/ 62 w 214"/>
                  <a:gd name="T5" fmla="*/ 0 h 601"/>
                  <a:gd name="T6" fmla="*/ 156 w 214"/>
                  <a:gd name="T7" fmla="*/ 33 h 601"/>
                  <a:gd name="T8" fmla="*/ 176 w 214"/>
                  <a:gd name="T9" fmla="*/ 40 h 601"/>
                  <a:gd name="T10" fmla="*/ 191 w 214"/>
                  <a:gd name="T11" fmla="*/ 51 h 601"/>
                  <a:gd name="T12" fmla="*/ 204 w 214"/>
                  <a:gd name="T13" fmla="*/ 67 h 601"/>
                  <a:gd name="T14" fmla="*/ 211 w 214"/>
                  <a:gd name="T15" fmla="*/ 84 h 601"/>
                  <a:gd name="T16" fmla="*/ 214 w 214"/>
                  <a:gd name="T17" fmla="*/ 103 h 601"/>
                  <a:gd name="T18" fmla="*/ 214 w 214"/>
                  <a:gd name="T19" fmla="*/ 157 h 601"/>
                  <a:gd name="T20" fmla="*/ 133 w 214"/>
                  <a:gd name="T21" fmla="*/ 157 h 601"/>
                  <a:gd name="T22" fmla="*/ 123 w 214"/>
                  <a:gd name="T23" fmla="*/ 396 h 601"/>
                  <a:gd name="T24" fmla="*/ 142 w 214"/>
                  <a:gd name="T25" fmla="*/ 601 h 601"/>
                  <a:gd name="T26" fmla="*/ 0 w 214"/>
                  <a:gd name="T27" fmla="*/ 60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01">
                    <a:moveTo>
                      <a:pt x="0" y="600"/>
                    </a:moveTo>
                    <a:lnTo>
                      <a:pt x="0" y="310"/>
                    </a:lnTo>
                    <a:lnTo>
                      <a:pt x="62" y="0"/>
                    </a:lnTo>
                    <a:lnTo>
                      <a:pt x="156" y="33"/>
                    </a:lnTo>
                    <a:lnTo>
                      <a:pt x="176" y="40"/>
                    </a:lnTo>
                    <a:lnTo>
                      <a:pt x="191" y="51"/>
                    </a:lnTo>
                    <a:lnTo>
                      <a:pt x="204" y="67"/>
                    </a:lnTo>
                    <a:lnTo>
                      <a:pt x="211" y="84"/>
                    </a:lnTo>
                    <a:lnTo>
                      <a:pt x="214" y="103"/>
                    </a:lnTo>
                    <a:lnTo>
                      <a:pt x="214" y="157"/>
                    </a:lnTo>
                    <a:lnTo>
                      <a:pt x="133" y="157"/>
                    </a:lnTo>
                    <a:lnTo>
                      <a:pt x="123" y="396"/>
                    </a:lnTo>
                    <a:lnTo>
                      <a:pt x="142" y="601"/>
                    </a:lnTo>
                    <a:lnTo>
                      <a:pt x="0" y="60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73">
                <a:extLst>
                  <a:ext uri="{FF2B5EF4-FFF2-40B4-BE49-F238E27FC236}">
                    <a16:creationId xmlns:a16="http://schemas.microsoft.com/office/drawing/2014/main" id="{AEBDA0C0-79D5-F662-5575-93321D1DCDFB}"/>
                  </a:ext>
                </a:extLst>
              </p:cNvPr>
              <p:cNvSpPr>
                <a:spLocks/>
              </p:cNvSpPr>
              <p:nvPr/>
            </p:nvSpPr>
            <p:spPr bwMode="auto">
              <a:xfrm>
                <a:off x="8823087" y="3074069"/>
                <a:ext cx="156989" cy="437326"/>
              </a:xfrm>
              <a:custGeom>
                <a:avLst/>
                <a:gdLst>
                  <a:gd name="T0" fmla="*/ 0 w 112"/>
                  <a:gd name="T1" fmla="*/ 313 h 313"/>
                  <a:gd name="T2" fmla="*/ 54 w 112"/>
                  <a:gd name="T3" fmla="*/ 0 h 313"/>
                  <a:gd name="T4" fmla="*/ 112 w 112"/>
                  <a:gd name="T5" fmla="*/ 20 h 313"/>
                  <a:gd name="T6" fmla="*/ 0 w 112"/>
                  <a:gd name="T7" fmla="*/ 313 h 313"/>
                </a:gdLst>
                <a:ahLst/>
                <a:cxnLst>
                  <a:cxn ang="0">
                    <a:pos x="T0" y="T1"/>
                  </a:cxn>
                  <a:cxn ang="0">
                    <a:pos x="T2" y="T3"/>
                  </a:cxn>
                  <a:cxn ang="0">
                    <a:pos x="T4" y="T5"/>
                  </a:cxn>
                  <a:cxn ang="0">
                    <a:pos x="T6" y="T7"/>
                  </a:cxn>
                </a:cxnLst>
                <a:rect l="0" t="0" r="r" b="b"/>
                <a:pathLst>
                  <a:path w="112" h="313">
                    <a:moveTo>
                      <a:pt x="0" y="313"/>
                    </a:moveTo>
                    <a:lnTo>
                      <a:pt x="54" y="0"/>
                    </a:lnTo>
                    <a:lnTo>
                      <a:pt x="112" y="20"/>
                    </a:lnTo>
                    <a:lnTo>
                      <a:pt x="0" y="3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74">
                <a:extLst>
                  <a:ext uri="{FF2B5EF4-FFF2-40B4-BE49-F238E27FC236}">
                    <a16:creationId xmlns:a16="http://schemas.microsoft.com/office/drawing/2014/main" id="{9C9D4021-B614-CD34-FDA3-F8553B62160A}"/>
                  </a:ext>
                </a:extLst>
              </p:cNvPr>
              <p:cNvSpPr>
                <a:spLocks/>
              </p:cNvSpPr>
              <p:nvPr/>
            </p:nvSpPr>
            <p:spPr bwMode="auto">
              <a:xfrm>
                <a:off x="8626851" y="2605906"/>
                <a:ext cx="159792" cy="327995"/>
              </a:xfrm>
              <a:custGeom>
                <a:avLst/>
                <a:gdLst>
                  <a:gd name="T0" fmla="*/ 77 w 115"/>
                  <a:gd name="T1" fmla="*/ 4 h 235"/>
                  <a:gd name="T2" fmla="*/ 62 w 115"/>
                  <a:gd name="T3" fmla="*/ 7 h 235"/>
                  <a:gd name="T4" fmla="*/ 47 w 115"/>
                  <a:gd name="T5" fmla="*/ 11 h 235"/>
                  <a:gd name="T6" fmla="*/ 31 w 115"/>
                  <a:gd name="T7" fmla="*/ 17 h 235"/>
                  <a:gd name="T8" fmla="*/ 17 w 115"/>
                  <a:gd name="T9" fmla="*/ 24 h 235"/>
                  <a:gd name="T10" fmla="*/ 6 w 115"/>
                  <a:gd name="T11" fmla="*/ 34 h 235"/>
                  <a:gd name="T12" fmla="*/ 0 w 115"/>
                  <a:gd name="T13" fmla="*/ 48 h 235"/>
                  <a:gd name="T14" fmla="*/ 0 w 115"/>
                  <a:gd name="T15" fmla="*/ 58 h 235"/>
                  <a:gd name="T16" fmla="*/ 2 w 115"/>
                  <a:gd name="T17" fmla="*/ 72 h 235"/>
                  <a:gd name="T18" fmla="*/ 3 w 115"/>
                  <a:gd name="T19" fmla="*/ 89 h 235"/>
                  <a:gd name="T20" fmla="*/ 6 w 115"/>
                  <a:gd name="T21" fmla="*/ 105 h 235"/>
                  <a:gd name="T22" fmla="*/ 9 w 115"/>
                  <a:gd name="T23" fmla="*/ 119 h 235"/>
                  <a:gd name="T24" fmla="*/ 12 w 115"/>
                  <a:gd name="T25" fmla="*/ 129 h 235"/>
                  <a:gd name="T26" fmla="*/ 13 w 115"/>
                  <a:gd name="T27" fmla="*/ 133 h 235"/>
                  <a:gd name="T28" fmla="*/ 16 w 115"/>
                  <a:gd name="T29" fmla="*/ 160 h 235"/>
                  <a:gd name="T30" fmla="*/ 24 w 115"/>
                  <a:gd name="T31" fmla="*/ 184 h 235"/>
                  <a:gd name="T32" fmla="*/ 38 w 115"/>
                  <a:gd name="T33" fmla="*/ 205 h 235"/>
                  <a:gd name="T34" fmla="*/ 55 w 115"/>
                  <a:gd name="T35" fmla="*/ 221 h 235"/>
                  <a:gd name="T36" fmla="*/ 77 w 115"/>
                  <a:gd name="T37" fmla="*/ 232 h 235"/>
                  <a:gd name="T38" fmla="*/ 99 w 115"/>
                  <a:gd name="T39" fmla="*/ 235 h 235"/>
                  <a:gd name="T40" fmla="*/ 115 w 115"/>
                  <a:gd name="T41" fmla="*/ 235 h 235"/>
                  <a:gd name="T42" fmla="*/ 115 w 115"/>
                  <a:gd name="T43" fmla="*/ 0 h 235"/>
                  <a:gd name="T44" fmla="*/ 77 w 115"/>
                  <a:gd name="T45" fmla="*/ 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5" h="235">
                    <a:moveTo>
                      <a:pt x="77" y="4"/>
                    </a:moveTo>
                    <a:lnTo>
                      <a:pt x="62" y="7"/>
                    </a:lnTo>
                    <a:lnTo>
                      <a:pt x="47" y="11"/>
                    </a:lnTo>
                    <a:lnTo>
                      <a:pt x="31" y="17"/>
                    </a:lnTo>
                    <a:lnTo>
                      <a:pt x="17" y="24"/>
                    </a:lnTo>
                    <a:lnTo>
                      <a:pt x="6" y="34"/>
                    </a:lnTo>
                    <a:lnTo>
                      <a:pt x="0" y="48"/>
                    </a:lnTo>
                    <a:lnTo>
                      <a:pt x="0" y="58"/>
                    </a:lnTo>
                    <a:lnTo>
                      <a:pt x="2" y="72"/>
                    </a:lnTo>
                    <a:lnTo>
                      <a:pt x="3" y="89"/>
                    </a:lnTo>
                    <a:lnTo>
                      <a:pt x="6" y="105"/>
                    </a:lnTo>
                    <a:lnTo>
                      <a:pt x="9" y="119"/>
                    </a:lnTo>
                    <a:lnTo>
                      <a:pt x="12" y="129"/>
                    </a:lnTo>
                    <a:lnTo>
                      <a:pt x="13" y="133"/>
                    </a:lnTo>
                    <a:lnTo>
                      <a:pt x="16" y="160"/>
                    </a:lnTo>
                    <a:lnTo>
                      <a:pt x="24" y="184"/>
                    </a:lnTo>
                    <a:lnTo>
                      <a:pt x="38" y="205"/>
                    </a:lnTo>
                    <a:lnTo>
                      <a:pt x="55" y="221"/>
                    </a:lnTo>
                    <a:lnTo>
                      <a:pt x="77" y="232"/>
                    </a:lnTo>
                    <a:lnTo>
                      <a:pt x="99" y="235"/>
                    </a:lnTo>
                    <a:lnTo>
                      <a:pt x="115" y="235"/>
                    </a:lnTo>
                    <a:lnTo>
                      <a:pt x="115" y="0"/>
                    </a:lnTo>
                    <a:lnTo>
                      <a:pt x="77" y="4"/>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75">
                <a:extLst>
                  <a:ext uri="{FF2B5EF4-FFF2-40B4-BE49-F238E27FC236}">
                    <a16:creationId xmlns:a16="http://schemas.microsoft.com/office/drawing/2014/main" id="{CC1645E1-4C78-1ECF-F207-FF724A7F5F2C}"/>
                  </a:ext>
                </a:extLst>
              </p:cNvPr>
              <p:cNvSpPr>
                <a:spLocks/>
              </p:cNvSpPr>
              <p:nvPr/>
            </p:nvSpPr>
            <p:spPr bwMode="auto">
              <a:xfrm>
                <a:off x="8786643" y="2605906"/>
                <a:ext cx="162596" cy="327995"/>
              </a:xfrm>
              <a:custGeom>
                <a:avLst/>
                <a:gdLst>
                  <a:gd name="T0" fmla="*/ 116 w 116"/>
                  <a:gd name="T1" fmla="*/ 48 h 235"/>
                  <a:gd name="T2" fmla="*/ 110 w 116"/>
                  <a:gd name="T3" fmla="*/ 34 h 235"/>
                  <a:gd name="T4" fmla="*/ 99 w 116"/>
                  <a:gd name="T5" fmla="*/ 24 h 235"/>
                  <a:gd name="T6" fmla="*/ 85 w 116"/>
                  <a:gd name="T7" fmla="*/ 17 h 235"/>
                  <a:gd name="T8" fmla="*/ 69 w 116"/>
                  <a:gd name="T9" fmla="*/ 11 h 235"/>
                  <a:gd name="T10" fmla="*/ 53 w 116"/>
                  <a:gd name="T11" fmla="*/ 7 h 235"/>
                  <a:gd name="T12" fmla="*/ 39 w 116"/>
                  <a:gd name="T13" fmla="*/ 4 h 235"/>
                  <a:gd name="T14" fmla="*/ 0 w 116"/>
                  <a:gd name="T15" fmla="*/ 0 h 235"/>
                  <a:gd name="T16" fmla="*/ 0 w 116"/>
                  <a:gd name="T17" fmla="*/ 235 h 235"/>
                  <a:gd name="T18" fmla="*/ 17 w 116"/>
                  <a:gd name="T19" fmla="*/ 235 h 235"/>
                  <a:gd name="T20" fmla="*/ 39 w 116"/>
                  <a:gd name="T21" fmla="*/ 232 h 235"/>
                  <a:gd name="T22" fmla="*/ 61 w 116"/>
                  <a:gd name="T23" fmla="*/ 221 h 235"/>
                  <a:gd name="T24" fmla="*/ 79 w 116"/>
                  <a:gd name="T25" fmla="*/ 205 h 235"/>
                  <a:gd name="T26" fmla="*/ 92 w 116"/>
                  <a:gd name="T27" fmla="*/ 184 h 235"/>
                  <a:gd name="T28" fmla="*/ 100 w 116"/>
                  <a:gd name="T29" fmla="*/ 160 h 235"/>
                  <a:gd name="T30" fmla="*/ 104 w 116"/>
                  <a:gd name="T31" fmla="*/ 133 h 235"/>
                  <a:gd name="T32" fmla="*/ 104 w 116"/>
                  <a:gd name="T33" fmla="*/ 129 h 235"/>
                  <a:gd name="T34" fmla="*/ 107 w 116"/>
                  <a:gd name="T35" fmla="*/ 119 h 235"/>
                  <a:gd name="T36" fmla="*/ 110 w 116"/>
                  <a:gd name="T37" fmla="*/ 105 h 235"/>
                  <a:gd name="T38" fmla="*/ 113 w 116"/>
                  <a:gd name="T39" fmla="*/ 89 h 235"/>
                  <a:gd name="T40" fmla="*/ 116 w 116"/>
                  <a:gd name="T41" fmla="*/ 72 h 235"/>
                  <a:gd name="T42" fmla="*/ 116 w 116"/>
                  <a:gd name="T43" fmla="*/ 58 h 235"/>
                  <a:gd name="T44" fmla="*/ 116 w 116"/>
                  <a:gd name="T45" fmla="*/ 4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35">
                    <a:moveTo>
                      <a:pt x="116" y="48"/>
                    </a:moveTo>
                    <a:lnTo>
                      <a:pt x="110" y="34"/>
                    </a:lnTo>
                    <a:lnTo>
                      <a:pt x="99" y="24"/>
                    </a:lnTo>
                    <a:lnTo>
                      <a:pt x="85" y="17"/>
                    </a:lnTo>
                    <a:lnTo>
                      <a:pt x="69" y="11"/>
                    </a:lnTo>
                    <a:lnTo>
                      <a:pt x="53" y="7"/>
                    </a:lnTo>
                    <a:lnTo>
                      <a:pt x="39" y="4"/>
                    </a:lnTo>
                    <a:lnTo>
                      <a:pt x="0" y="0"/>
                    </a:lnTo>
                    <a:lnTo>
                      <a:pt x="0" y="235"/>
                    </a:lnTo>
                    <a:lnTo>
                      <a:pt x="17" y="235"/>
                    </a:lnTo>
                    <a:lnTo>
                      <a:pt x="39" y="232"/>
                    </a:lnTo>
                    <a:lnTo>
                      <a:pt x="61" y="221"/>
                    </a:lnTo>
                    <a:lnTo>
                      <a:pt x="79" y="205"/>
                    </a:lnTo>
                    <a:lnTo>
                      <a:pt x="92" y="184"/>
                    </a:lnTo>
                    <a:lnTo>
                      <a:pt x="100" y="160"/>
                    </a:lnTo>
                    <a:lnTo>
                      <a:pt x="104" y="133"/>
                    </a:lnTo>
                    <a:lnTo>
                      <a:pt x="104" y="129"/>
                    </a:lnTo>
                    <a:lnTo>
                      <a:pt x="107" y="119"/>
                    </a:lnTo>
                    <a:lnTo>
                      <a:pt x="110" y="105"/>
                    </a:lnTo>
                    <a:lnTo>
                      <a:pt x="113" y="89"/>
                    </a:lnTo>
                    <a:lnTo>
                      <a:pt x="116" y="72"/>
                    </a:lnTo>
                    <a:lnTo>
                      <a:pt x="116" y="58"/>
                    </a:lnTo>
                    <a:lnTo>
                      <a:pt x="116" y="48"/>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76">
                <a:extLst>
                  <a:ext uri="{FF2B5EF4-FFF2-40B4-BE49-F238E27FC236}">
                    <a16:creationId xmlns:a16="http://schemas.microsoft.com/office/drawing/2014/main" id="{8D1F3894-D36A-7936-F9C2-2DDD0BFB3EF3}"/>
                  </a:ext>
                </a:extLst>
              </p:cNvPr>
              <p:cNvSpPr>
                <a:spLocks/>
              </p:cNvSpPr>
              <p:nvPr/>
            </p:nvSpPr>
            <p:spPr bwMode="auto">
              <a:xfrm>
                <a:off x="8640868" y="2835782"/>
                <a:ext cx="28034" cy="86905"/>
              </a:xfrm>
              <a:custGeom>
                <a:avLst/>
                <a:gdLst>
                  <a:gd name="T0" fmla="*/ 10 w 20"/>
                  <a:gd name="T1" fmla="*/ 62 h 62"/>
                  <a:gd name="T2" fmla="*/ 6 w 20"/>
                  <a:gd name="T3" fmla="*/ 61 h 62"/>
                  <a:gd name="T4" fmla="*/ 3 w 20"/>
                  <a:gd name="T5" fmla="*/ 60 h 62"/>
                  <a:gd name="T6" fmla="*/ 0 w 20"/>
                  <a:gd name="T7" fmla="*/ 55 h 62"/>
                  <a:gd name="T8" fmla="*/ 0 w 20"/>
                  <a:gd name="T9" fmla="*/ 52 h 62"/>
                  <a:gd name="T10" fmla="*/ 0 w 20"/>
                  <a:gd name="T11" fmla="*/ 10 h 62"/>
                  <a:gd name="T12" fmla="*/ 0 w 20"/>
                  <a:gd name="T13" fmla="*/ 6 h 62"/>
                  <a:gd name="T14" fmla="*/ 3 w 20"/>
                  <a:gd name="T15" fmla="*/ 3 h 62"/>
                  <a:gd name="T16" fmla="*/ 6 w 20"/>
                  <a:gd name="T17" fmla="*/ 0 h 62"/>
                  <a:gd name="T18" fmla="*/ 10 w 20"/>
                  <a:gd name="T19" fmla="*/ 0 h 62"/>
                  <a:gd name="T20" fmla="*/ 13 w 20"/>
                  <a:gd name="T21" fmla="*/ 0 h 62"/>
                  <a:gd name="T22" fmla="*/ 17 w 20"/>
                  <a:gd name="T23" fmla="*/ 3 h 62"/>
                  <a:gd name="T24" fmla="*/ 18 w 20"/>
                  <a:gd name="T25" fmla="*/ 6 h 62"/>
                  <a:gd name="T26" fmla="*/ 20 w 20"/>
                  <a:gd name="T27" fmla="*/ 10 h 62"/>
                  <a:gd name="T28" fmla="*/ 20 w 20"/>
                  <a:gd name="T29" fmla="*/ 52 h 62"/>
                  <a:gd name="T30" fmla="*/ 18 w 20"/>
                  <a:gd name="T31" fmla="*/ 55 h 62"/>
                  <a:gd name="T32" fmla="*/ 17 w 20"/>
                  <a:gd name="T33" fmla="*/ 60 h 62"/>
                  <a:gd name="T34" fmla="*/ 13 w 20"/>
                  <a:gd name="T35" fmla="*/ 61 h 62"/>
                  <a:gd name="T36" fmla="*/ 10 w 20"/>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2">
                    <a:moveTo>
                      <a:pt x="10" y="62"/>
                    </a:moveTo>
                    <a:lnTo>
                      <a:pt x="6" y="61"/>
                    </a:lnTo>
                    <a:lnTo>
                      <a:pt x="3" y="60"/>
                    </a:lnTo>
                    <a:lnTo>
                      <a:pt x="0" y="55"/>
                    </a:lnTo>
                    <a:lnTo>
                      <a:pt x="0" y="52"/>
                    </a:lnTo>
                    <a:lnTo>
                      <a:pt x="0" y="10"/>
                    </a:lnTo>
                    <a:lnTo>
                      <a:pt x="0" y="6"/>
                    </a:lnTo>
                    <a:lnTo>
                      <a:pt x="3" y="3"/>
                    </a:lnTo>
                    <a:lnTo>
                      <a:pt x="6" y="0"/>
                    </a:lnTo>
                    <a:lnTo>
                      <a:pt x="10" y="0"/>
                    </a:lnTo>
                    <a:lnTo>
                      <a:pt x="13" y="0"/>
                    </a:lnTo>
                    <a:lnTo>
                      <a:pt x="17" y="3"/>
                    </a:lnTo>
                    <a:lnTo>
                      <a:pt x="18" y="6"/>
                    </a:lnTo>
                    <a:lnTo>
                      <a:pt x="20" y="10"/>
                    </a:lnTo>
                    <a:lnTo>
                      <a:pt x="20" y="52"/>
                    </a:lnTo>
                    <a:lnTo>
                      <a:pt x="18" y="55"/>
                    </a:lnTo>
                    <a:lnTo>
                      <a:pt x="17" y="60"/>
                    </a:lnTo>
                    <a:lnTo>
                      <a:pt x="13" y="61"/>
                    </a:lnTo>
                    <a:lnTo>
                      <a:pt x="10" y="62"/>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77">
                <a:extLst>
                  <a:ext uri="{FF2B5EF4-FFF2-40B4-BE49-F238E27FC236}">
                    <a16:creationId xmlns:a16="http://schemas.microsoft.com/office/drawing/2014/main" id="{EB5FAEB7-2342-6F64-33C0-42ABC6D2E13B}"/>
                  </a:ext>
                </a:extLst>
              </p:cNvPr>
              <p:cNvSpPr>
                <a:spLocks/>
              </p:cNvSpPr>
              <p:nvPr/>
            </p:nvSpPr>
            <p:spPr bwMode="auto">
              <a:xfrm>
                <a:off x="8907188" y="2835782"/>
                <a:ext cx="28034" cy="86905"/>
              </a:xfrm>
              <a:custGeom>
                <a:avLst/>
                <a:gdLst>
                  <a:gd name="T0" fmla="*/ 10 w 20"/>
                  <a:gd name="T1" fmla="*/ 62 h 62"/>
                  <a:gd name="T2" fmla="*/ 7 w 20"/>
                  <a:gd name="T3" fmla="*/ 61 h 62"/>
                  <a:gd name="T4" fmla="*/ 3 w 20"/>
                  <a:gd name="T5" fmla="*/ 60 h 62"/>
                  <a:gd name="T6" fmla="*/ 1 w 20"/>
                  <a:gd name="T7" fmla="*/ 55 h 62"/>
                  <a:gd name="T8" fmla="*/ 0 w 20"/>
                  <a:gd name="T9" fmla="*/ 52 h 62"/>
                  <a:gd name="T10" fmla="*/ 0 w 20"/>
                  <a:gd name="T11" fmla="*/ 10 h 62"/>
                  <a:gd name="T12" fmla="*/ 1 w 20"/>
                  <a:gd name="T13" fmla="*/ 6 h 62"/>
                  <a:gd name="T14" fmla="*/ 3 w 20"/>
                  <a:gd name="T15" fmla="*/ 3 h 62"/>
                  <a:gd name="T16" fmla="*/ 7 w 20"/>
                  <a:gd name="T17" fmla="*/ 0 h 62"/>
                  <a:gd name="T18" fmla="*/ 10 w 20"/>
                  <a:gd name="T19" fmla="*/ 0 h 62"/>
                  <a:gd name="T20" fmla="*/ 14 w 20"/>
                  <a:gd name="T21" fmla="*/ 0 h 62"/>
                  <a:gd name="T22" fmla="*/ 17 w 20"/>
                  <a:gd name="T23" fmla="*/ 3 h 62"/>
                  <a:gd name="T24" fmla="*/ 20 w 20"/>
                  <a:gd name="T25" fmla="*/ 6 h 62"/>
                  <a:gd name="T26" fmla="*/ 20 w 20"/>
                  <a:gd name="T27" fmla="*/ 10 h 62"/>
                  <a:gd name="T28" fmla="*/ 20 w 20"/>
                  <a:gd name="T29" fmla="*/ 52 h 62"/>
                  <a:gd name="T30" fmla="*/ 20 w 20"/>
                  <a:gd name="T31" fmla="*/ 55 h 62"/>
                  <a:gd name="T32" fmla="*/ 17 w 20"/>
                  <a:gd name="T33" fmla="*/ 60 h 62"/>
                  <a:gd name="T34" fmla="*/ 14 w 20"/>
                  <a:gd name="T35" fmla="*/ 61 h 62"/>
                  <a:gd name="T36" fmla="*/ 10 w 20"/>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2">
                    <a:moveTo>
                      <a:pt x="10" y="62"/>
                    </a:moveTo>
                    <a:lnTo>
                      <a:pt x="7" y="61"/>
                    </a:lnTo>
                    <a:lnTo>
                      <a:pt x="3" y="60"/>
                    </a:lnTo>
                    <a:lnTo>
                      <a:pt x="1" y="55"/>
                    </a:lnTo>
                    <a:lnTo>
                      <a:pt x="0" y="52"/>
                    </a:lnTo>
                    <a:lnTo>
                      <a:pt x="0" y="10"/>
                    </a:lnTo>
                    <a:lnTo>
                      <a:pt x="1" y="6"/>
                    </a:lnTo>
                    <a:lnTo>
                      <a:pt x="3" y="3"/>
                    </a:lnTo>
                    <a:lnTo>
                      <a:pt x="7" y="0"/>
                    </a:lnTo>
                    <a:lnTo>
                      <a:pt x="10" y="0"/>
                    </a:lnTo>
                    <a:lnTo>
                      <a:pt x="14" y="0"/>
                    </a:lnTo>
                    <a:lnTo>
                      <a:pt x="17" y="3"/>
                    </a:lnTo>
                    <a:lnTo>
                      <a:pt x="20" y="6"/>
                    </a:lnTo>
                    <a:lnTo>
                      <a:pt x="20" y="10"/>
                    </a:lnTo>
                    <a:lnTo>
                      <a:pt x="20" y="52"/>
                    </a:lnTo>
                    <a:lnTo>
                      <a:pt x="20" y="55"/>
                    </a:lnTo>
                    <a:lnTo>
                      <a:pt x="17" y="60"/>
                    </a:lnTo>
                    <a:lnTo>
                      <a:pt x="14" y="61"/>
                    </a:lnTo>
                    <a:lnTo>
                      <a:pt x="10" y="62"/>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178">
                <a:extLst>
                  <a:ext uri="{FF2B5EF4-FFF2-40B4-BE49-F238E27FC236}">
                    <a16:creationId xmlns:a16="http://schemas.microsoft.com/office/drawing/2014/main" id="{A0AECCA1-91F5-7BE0-3310-129EAFFA6A6E}"/>
                  </a:ext>
                </a:extLst>
              </p:cNvPr>
              <p:cNvSpPr>
                <a:spLocks/>
              </p:cNvSpPr>
              <p:nvPr/>
            </p:nvSpPr>
            <p:spPr bwMode="auto">
              <a:xfrm>
                <a:off x="8660491" y="2701220"/>
                <a:ext cx="255107" cy="350422"/>
              </a:xfrm>
              <a:custGeom>
                <a:avLst/>
                <a:gdLst>
                  <a:gd name="T0" fmla="*/ 122 w 183"/>
                  <a:gd name="T1" fmla="*/ 0 h 251"/>
                  <a:gd name="T2" fmla="*/ 61 w 183"/>
                  <a:gd name="T3" fmla="*/ 0 h 251"/>
                  <a:gd name="T4" fmla="*/ 43 w 183"/>
                  <a:gd name="T5" fmla="*/ 5 h 251"/>
                  <a:gd name="T6" fmla="*/ 27 w 183"/>
                  <a:gd name="T7" fmla="*/ 13 h 251"/>
                  <a:gd name="T8" fmla="*/ 14 w 183"/>
                  <a:gd name="T9" fmla="*/ 29 h 251"/>
                  <a:gd name="T10" fmla="*/ 4 w 183"/>
                  <a:gd name="T11" fmla="*/ 47 h 251"/>
                  <a:gd name="T12" fmla="*/ 0 w 183"/>
                  <a:gd name="T13" fmla="*/ 68 h 251"/>
                  <a:gd name="T14" fmla="*/ 0 w 183"/>
                  <a:gd name="T15" fmla="*/ 172 h 251"/>
                  <a:gd name="T16" fmla="*/ 3 w 183"/>
                  <a:gd name="T17" fmla="*/ 186 h 251"/>
                  <a:gd name="T18" fmla="*/ 10 w 183"/>
                  <a:gd name="T19" fmla="*/ 198 h 251"/>
                  <a:gd name="T20" fmla="*/ 21 w 183"/>
                  <a:gd name="T21" fmla="*/ 210 h 251"/>
                  <a:gd name="T22" fmla="*/ 33 w 183"/>
                  <a:gd name="T23" fmla="*/ 220 h 251"/>
                  <a:gd name="T24" fmla="*/ 51 w 183"/>
                  <a:gd name="T25" fmla="*/ 237 h 251"/>
                  <a:gd name="T26" fmla="*/ 71 w 183"/>
                  <a:gd name="T27" fmla="*/ 248 h 251"/>
                  <a:gd name="T28" fmla="*/ 89 w 183"/>
                  <a:gd name="T29" fmla="*/ 251 h 251"/>
                  <a:gd name="T30" fmla="*/ 94 w 183"/>
                  <a:gd name="T31" fmla="*/ 251 h 251"/>
                  <a:gd name="T32" fmla="*/ 112 w 183"/>
                  <a:gd name="T33" fmla="*/ 248 h 251"/>
                  <a:gd name="T34" fmla="*/ 132 w 183"/>
                  <a:gd name="T35" fmla="*/ 237 h 251"/>
                  <a:gd name="T36" fmla="*/ 150 w 183"/>
                  <a:gd name="T37" fmla="*/ 220 h 251"/>
                  <a:gd name="T38" fmla="*/ 161 w 183"/>
                  <a:gd name="T39" fmla="*/ 210 h 251"/>
                  <a:gd name="T40" fmla="*/ 173 w 183"/>
                  <a:gd name="T41" fmla="*/ 198 h 251"/>
                  <a:gd name="T42" fmla="*/ 180 w 183"/>
                  <a:gd name="T43" fmla="*/ 186 h 251"/>
                  <a:gd name="T44" fmla="*/ 183 w 183"/>
                  <a:gd name="T45" fmla="*/ 172 h 251"/>
                  <a:gd name="T46" fmla="*/ 183 w 183"/>
                  <a:gd name="T47" fmla="*/ 68 h 251"/>
                  <a:gd name="T48" fmla="*/ 178 w 183"/>
                  <a:gd name="T49" fmla="*/ 47 h 251"/>
                  <a:gd name="T50" fmla="*/ 169 w 183"/>
                  <a:gd name="T51" fmla="*/ 29 h 251"/>
                  <a:gd name="T52" fmla="*/ 156 w 183"/>
                  <a:gd name="T53" fmla="*/ 13 h 251"/>
                  <a:gd name="T54" fmla="*/ 140 w 183"/>
                  <a:gd name="T55" fmla="*/ 5 h 251"/>
                  <a:gd name="T56" fmla="*/ 122 w 183"/>
                  <a:gd name="T5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3" h="251">
                    <a:moveTo>
                      <a:pt x="122" y="0"/>
                    </a:moveTo>
                    <a:lnTo>
                      <a:pt x="61" y="0"/>
                    </a:lnTo>
                    <a:lnTo>
                      <a:pt x="43" y="5"/>
                    </a:lnTo>
                    <a:lnTo>
                      <a:pt x="27" y="13"/>
                    </a:lnTo>
                    <a:lnTo>
                      <a:pt x="14" y="29"/>
                    </a:lnTo>
                    <a:lnTo>
                      <a:pt x="4" y="47"/>
                    </a:lnTo>
                    <a:lnTo>
                      <a:pt x="0" y="68"/>
                    </a:lnTo>
                    <a:lnTo>
                      <a:pt x="0" y="172"/>
                    </a:lnTo>
                    <a:lnTo>
                      <a:pt x="3" y="186"/>
                    </a:lnTo>
                    <a:lnTo>
                      <a:pt x="10" y="198"/>
                    </a:lnTo>
                    <a:lnTo>
                      <a:pt x="21" y="210"/>
                    </a:lnTo>
                    <a:lnTo>
                      <a:pt x="33" y="220"/>
                    </a:lnTo>
                    <a:lnTo>
                      <a:pt x="51" y="237"/>
                    </a:lnTo>
                    <a:lnTo>
                      <a:pt x="71" y="248"/>
                    </a:lnTo>
                    <a:lnTo>
                      <a:pt x="89" y="251"/>
                    </a:lnTo>
                    <a:lnTo>
                      <a:pt x="94" y="251"/>
                    </a:lnTo>
                    <a:lnTo>
                      <a:pt x="112" y="248"/>
                    </a:lnTo>
                    <a:lnTo>
                      <a:pt x="132" y="237"/>
                    </a:lnTo>
                    <a:lnTo>
                      <a:pt x="150" y="220"/>
                    </a:lnTo>
                    <a:lnTo>
                      <a:pt x="161" y="210"/>
                    </a:lnTo>
                    <a:lnTo>
                      <a:pt x="173" y="198"/>
                    </a:lnTo>
                    <a:lnTo>
                      <a:pt x="180" y="186"/>
                    </a:lnTo>
                    <a:lnTo>
                      <a:pt x="183" y="172"/>
                    </a:lnTo>
                    <a:lnTo>
                      <a:pt x="183" y="68"/>
                    </a:lnTo>
                    <a:lnTo>
                      <a:pt x="178" y="47"/>
                    </a:lnTo>
                    <a:lnTo>
                      <a:pt x="169" y="29"/>
                    </a:lnTo>
                    <a:lnTo>
                      <a:pt x="156" y="13"/>
                    </a:lnTo>
                    <a:lnTo>
                      <a:pt x="140" y="5"/>
                    </a:lnTo>
                    <a:lnTo>
                      <a:pt x="122"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79">
                <a:extLst>
                  <a:ext uri="{FF2B5EF4-FFF2-40B4-BE49-F238E27FC236}">
                    <a16:creationId xmlns:a16="http://schemas.microsoft.com/office/drawing/2014/main" id="{92F09125-92BC-6C5D-CAAF-FEEF8B5A4CC3}"/>
                  </a:ext>
                </a:extLst>
              </p:cNvPr>
              <p:cNvSpPr>
                <a:spLocks/>
              </p:cNvSpPr>
              <p:nvPr/>
            </p:nvSpPr>
            <p:spPr bwMode="auto">
              <a:xfrm>
                <a:off x="8789446" y="2701220"/>
                <a:ext cx="126152" cy="350422"/>
              </a:xfrm>
              <a:custGeom>
                <a:avLst/>
                <a:gdLst>
                  <a:gd name="T0" fmla="*/ 30 w 91"/>
                  <a:gd name="T1" fmla="*/ 0 h 251"/>
                  <a:gd name="T2" fmla="*/ 0 w 91"/>
                  <a:gd name="T3" fmla="*/ 0 h 251"/>
                  <a:gd name="T4" fmla="*/ 0 w 91"/>
                  <a:gd name="T5" fmla="*/ 251 h 251"/>
                  <a:gd name="T6" fmla="*/ 2 w 91"/>
                  <a:gd name="T7" fmla="*/ 251 h 251"/>
                  <a:gd name="T8" fmla="*/ 20 w 91"/>
                  <a:gd name="T9" fmla="*/ 248 h 251"/>
                  <a:gd name="T10" fmla="*/ 40 w 91"/>
                  <a:gd name="T11" fmla="*/ 237 h 251"/>
                  <a:gd name="T12" fmla="*/ 58 w 91"/>
                  <a:gd name="T13" fmla="*/ 220 h 251"/>
                  <a:gd name="T14" fmla="*/ 69 w 91"/>
                  <a:gd name="T15" fmla="*/ 210 h 251"/>
                  <a:gd name="T16" fmla="*/ 81 w 91"/>
                  <a:gd name="T17" fmla="*/ 198 h 251"/>
                  <a:gd name="T18" fmla="*/ 88 w 91"/>
                  <a:gd name="T19" fmla="*/ 186 h 251"/>
                  <a:gd name="T20" fmla="*/ 91 w 91"/>
                  <a:gd name="T21" fmla="*/ 172 h 251"/>
                  <a:gd name="T22" fmla="*/ 91 w 91"/>
                  <a:gd name="T23" fmla="*/ 68 h 251"/>
                  <a:gd name="T24" fmla="*/ 86 w 91"/>
                  <a:gd name="T25" fmla="*/ 47 h 251"/>
                  <a:gd name="T26" fmla="*/ 77 w 91"/>
                  <a:gd name="T27" fmla="*/ 29 h 251"/>
                  <a:gd name="T28" fmla="*/ 64 w 91"/>
                  <a:gd name="T29" fmla="*/ 13 h 251"/>
                  <a:gd name="T30" fmla="*/ 48 w 91"/>
                  <a:gd name="T31" fmla="*/ 5 h 251"/>
                  <a:gd name="T32" fmla="*/ 30 w 91"/>
                  <a:gd name="T3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251">
                    <a:moveTo>
                      <a:pt x="30" y="0"/>
                    </a:moveTo>
                    <a:lnTo>
                      <a:pt x="0" y="0"/>
                    </a:lnTo>
                    <a:lnTo>
                      <a:pt x="0" y="251"/>
                    </a:lnTo>
                    <a:lnTo>
                      <a:pt x="2" y="251"/>
                    </a:lnTo>
                    <a:lnTo>
                      <a:pt x="20" y="248"/>
                    </a:lnTo>
                    <a:lnTo>
                      <a:pt x="40" y="237"/>
                    </a:lnTo>
                    <a:lnTo>
                      <a:pt x="58" y="220"/>
                    </a:lnTo>
                    <a:lnTo>
                      <a:pt x="69" y="210"/>
                    </a:lnTo>
                    <a:lnTo>
                      <a:pt x="81" y="198"/>
                    </a:lnTo>
                    <a:lnTo>
                      <a:pt x="88" y="186"/>
                    </a:lnTo>
                    <a:lnTo>
                      <a:pt x="91" y="172"/>
                    </a:lnTo>
                    <a:lnTo>
                      <a:pt x="91" y="68"/>
                    </a:lnTo>
                    <a:lnTo>
                      <a:pt x="86" y="47"/>
                    </a:lnTo>
                    <a:lnTo>
                      <a:pt x="77" y="29"/>
                    </a:lnTo>
                    <a:lnTo>
                      <a:pt x="64" y="13"/>
                    </a:lnTo>
                    <a:lnTo>
                      <a:pt x="48" y="5"/>
                    </a:lnTo>
                    <a:lnTo>
                      <a:pt x="3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180">
                <a:extLst>
                  <a:ext uri="{FF2B5EF4-FFF2-40B4-BE49-F238E27FC236}">
                    <a16:creationId xmlns:a16="http://schemas.microsoft.com/office/drawing/2014/main" id="{88A67348-0228-48A8-4F84-F979319D6DD3}"/>
                  </a:ext>
                </a:extLst>
              </p:cNvPr>
              <p:cNvSpPr>
                <a:spLocks/>
              </p:cNvSpPr>
              <p:nvPr/>
            </p:nvSpPr>
            <p:spPr bwMode="auto">
              <a:xfrm>
                <a:off x="8654884" y="2774108"/>
                <a:ext cx="131759" cy="291551"/>
              </a:xfrm>
              <a:custGeom>
                <a:avLst/>
                <a:gdLst>
                  <a:gd name="T0" fmla="*/ 85 w 95"/>
                  <a:gd name="T1" fmla="*/ 131 h 208"/>
                  <a:gd name="T2" fmla="*/ 95 w 95"/>
                  <a:gd name="T3" fmla="*/ 131 h 208"/>
                  <a:gd name="T4" fmla="*/ 95 w 95"/>
                  <a:gd name="T5" fmla="*/ 116 h 208"/>
                  <a:gd name="T6" fmla="*/ 85 w 95"/>
                  <a:gd name="T7" fmla="*/ 116 h 208"/>
                  <a:gd name="T8" fmla="*/ 68 w 95"/>
                  <a:gd name="T9" fmla="*/ 120 h 208"/>
                  <a:gd name="T10" fmla="*/ 55 w 95"/>
                  <a:gd name="T11" fmla="*/ 130 h 208"/>
                  <a:gd name="T12" fmla="*/ 45 w 95"/>
                  <a:gd name="T13" fmla="*/ 121 h 208"/>
                  <a:gd name="T14" fmla="*/ 34 w 95"/>
                  <a:gd name="T15" fmla="*/ 113 h 208"/>
                  <a:gd name="T16" fmla="*/ 23 w 95"/>
                  <a:gd name="T17" fmla="*/ 102 h 208"/>
                  <a:gd name="T18" fmla="*/ 11 w 95"/>
                  <a:gd name="T19" fmla="*/ 90 h 208"/>
                  <a:gd name="T20" fmla="*/ 4 w 95"/>
                  <a:gd name="T21" fmla="*/ 78 h 208"/>
                  <a:gd name="T22" fmla="*/ 4 w 95"/>
                  <a:gd name="T23" fmla="*/ 66 h 208"/>
                  <a:gd name="T24" fmla="*/ 4 w 95"/>
                  <a:gd name="T25" fmla="*/ 49 h 208"/>
                  <a:gd name="T26" fmla="*/ 4 w 95"/>
                  <a:gd name="T27" fmla="*/ 34 h 208"/>
                  <a:gd name="T28" fmla="*/ 4 w 95"/>
                  <a:gd name="T29" fmla="*/ 22 h 208"/>
                  <a:gd name="T30" fmla="*/ 3 w 95"/>
                  <a:gd name="T31" fmla="*/ 20 h 208"/>
                  <a:gd name="T32" fmla="*/ 3 w 95"/>
                  <a:gd name="T33" fmla="*/ 15 h 208"/>
                  <a:gd name="T34" fmla="*/ 1 w 95"/>
                  <a:gd name="T35" fmla="*/ 11 h 208"/>
                  <a:gd name="T36" fmla="*/ 1 w 95"/>
                  <a:gd name="T37" fmla="*/ 7 h 208"/>
                  <a:gd name="T38" fmla="*/ 0 w 95"/>
                  <a:gd name="T39" fmla="*/ 3 h 208"/>
                  <a:gd name="T40" fmla="*/ 0 w 95"/>
                  <a:gd name="T41" fmla="*/ 0 h 208"/>
                  <a:gd name="T42" fmla="*/ 0 w 95"/>
                  <a:gd name="T43" fmla="*/ 126 h 208"/>
                  <a:gd name="T44" fmla="*/ 3 w 95"/>
                  <a:gd name="T45" fmla="*/ 140 h 208"/>
                  <a:gd name="T46" fmla="*/ 11 w 95"/>
                  <a:gd name="T47" fmla="*/ 152 h 208"/>
                  <a:gd name="T48" fmla="*/ 23 w 95"/>
                  <a:gd name="T49" fmla="*/ 164 h 208"/>
                  <a:gd name="T50" fmla="*/ 34 w 95"/>
                  <a:gd name="T51" fmla="*/ 175 h 208"/>
                  <a:gd name="T52" fmla="*/ 54 w 95"/>
                  <a:gd name="T53" fmla="*/ 193 h 208"/>
                  <a:gd name="T54" fmla="*/ 74 w 95"/>
                  <a:gd name="T55" fmla="*/ 205 h 208"/>
                  <a:gd name="T56" fmla="*/ 93 w 95"/>
                  <a:gd name="T57" fmla="*/ 208 h 208"/>
                  <a:gd name="T58" fmla="*/ 95 w 95"/>
                  <a:gd name="T59" fmla="*/ 208 h 208"/>
                  <a:gd name="T60" fmla="*/ 95 w 95"/>
                  <a:gd name="T61" fmla="*/ 177 h 208"/>
                  <a:gd name="T62" fmla="*/ 93 w 95"/>
                  <a:gd name="T63" fmla="*/ 177 h 208"/>
                  <a:gd name="T64" fmla="*/ 76 w 95"/>
                  <a:gd name="T65" fmla="*/ 172 h 208"/>
                  <a:gd name="T66" fmla="*/ 59 w 95"/>
                  <a:gd name="T67" fmla="*/ 164 h 208"/>
                  <a:gd name="T68" fmla="*/ 59 w 95"/>
                  <a:gd name="T69" fmla="*/ 157 h 208"/>
                  <a:gd name="T70" fmla="*/ 62 w 95"/>
                  <a:gd name="T71" fmla="*/ 144 h 208"/>
                  <a:gd name="T72" fmla="*/ 72 w 95"/>
                  <a:gd name="T73" fmla="*/ 134 h 208"/>
                  <a:gd name="T74" fmla="*/ 85 w 95"/>
                  <a:gd name="T75" fmla="*/ 13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208">
                    <a:moveTo>
                      <a:pt x="85" y="131"/>
                    </a:moveTo>
                    <a:lnTo>
                      <a:pt x="95" y="131"/>
                    </a:lnTo>
                    <a:lnTo>
                      <a:pt x="95" y="116"/>
                    </a:lnTo>
                    <a:lnTo>
                      <a:pt x="85" y="116"/>
                    </a:lnTo>
                    <a:lnTo>
                      <a:pt x="68" y="120"/>
                    </a:lnTo>
                    <a:lnTo>
                      <a:pt x="55" y="130"/>
                    </a:lnTo>
                    <a:lnTo>
                      <a:pt x="45" y="121"/>
                    </a:lnTo>
                    <a:lnTo>
                      <a:pt x="34" y="113"/>
                    </a:lnTo>
                    <a:lnTo>
                      <a:pt x="23" y="102"/>
                    </a:lnTo>
                    <a:lnTo>
                      <a:pt x="11" y="90"/>
                    </a:lnTo>
                    <a:lnTo>
                      <a:pt x="4" y="78"/>
                    </a:lnTo>
                    <a:lnTo>
                      <a:pt x="4" y="66"/>
                    </a:lnTo>
                    <a:lnTo>
                      <a:pt x="4" y="49"/>
                    </a:lnTo>
                    <a:lnTo>
                      <a:pt x="4" y="34"/>
                    </a:lnTo>
                    <a:lnTo>
                      <a:pt x="4" y="22"/>
                    </a:lnTo>
                    <a:lnTo>
                      <a:pt x="3" y="20"/>
                    </a:lnTo>
                    <a:lnTo>
                      <a:pt x="3" y="15"/>
                    </a:lnTo>
                    <a:lnTo>
                      <a:pt x="1" y="11"/>
                    </a:lnTo>
                    <a:lnTo>
                      <a:pt x="1" y="7"/>
                    </a:lnTo>
                    <a:lnTo>
                      <a:pt x="0" y="3"/>
                    </a:lnTo>
                    <a:lnTo>
                      <a:pt x="0" y="0"/>
                    </a:lnTo>
                    <a:lnTo>
                      <a:pt x="0" y="126"/>
                    </a:lnTo>
                    <a:lnTo>
                      <a:pt x="3" y="140"/>
                    </a:lnTo>
                    <a:lnTo>
                      <a:pt x="11" y="152"/>
                    </a:lnTo>
                    <a:lnTo>
                      <a:pt x="23" y="164"/>
                    </a:lnTo>
                    <a:lnTo>
                      <a:pt x="34" y="175"/>
                    </a:lnTo>
                    <a:lnTo>
                      <a:pt x="54" y="193"/>
                    </a:lnTo>
                    <a:lnTo>
                      <a:pt x="74" y="205"/>
                    </a:lnTo>
                    <a:lnTo>
                      <a:pt x="93" y="208"/>
                    </a:lnTo>
                    <a:lnTo>
                      <a:pt x="95" y="208"/>
                    </a:lnTo>
                    <a:lnTo>
                      <a:pt x="95" y="177"/>
                    </a:lnTo>
                    <a:lnTo>
                      <a:pt x="93" y="177"/>
                    </a:lnTo>
                    <a:lnTo>
                      <a:pt x="76" y="172"/>
                    </a:lnTo>
                    <a:lnTo>
                      <a:pt x="59" y="164"/>
                    </a:lnTo>
                    <a:lnTo>
                      <a:pt x="59" y="157"/>
                    </a:lnTo>
                    <a:lnTo>
                      <a:pt x="62" y="144"/>
                    </a:lnTo>
                    <a:lnTo>
                      <a:pt x="72" y="134"/>
                    </a:lnTo>
                    <a:lnTo>
                      <a:pt x="85" y="131"/>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81">
                <a:extLst>
                  <a:ext uri="{FF2B5EF4-FFF2-40B4-BE49-F238E27FC236}">
                    <a16:creationId xmlns:a16="http://schemas.microsoft.com/office/drawing/2014/main" id="{9163F23E-757D-E934-AE24-87839684FA55}"/>
                  </a:ext>
                </a:extLst>
              </p:cNvPr>
              <p:cNvSpPr>
                <a:spLocks/>
              </p:cNvSpPr>
              <p:nvPr/>
            </p:nvSpPr>
            <p:spPr bwMode="auto">
              <a:xfrm>
                <a:off x="8786643" y="2774108"/>
                <a:ext cx="134562" cy="291551"/>
              </a:xfrm>
              <a:custGeom>
                <a:avLst/>
                <a:gdLst>
                  <a:gd name="T0" fmla="*/ 11 w 96"/>
                  <a:gd name="T1" fmla="*/ 131 h 208"/>
                  <a:gd name="T2" fmla="*/ 0 w 96"/>
                  <a:gd name="T3" fmla="*/ 131 h 208"/>
                  <a:gd name="T4" fmla="*/ 0 w 96"/>
                  <a:gd name="T5" fmla="*/ 116 h 208"/>
                  <a:gd name="T6" fmla="*/ 11 w 96"/>
                  <a:gd name="T7" fmla="*/ 116 h 208"/>
                  <a:gd name="T8" fmla="*/ 28 w 96"/>
                  <a:gd name="T9" fmla="*/ 120 h 208"/>
                  <a:gd name="T10" fmla="*/ 41 w 96"/>
                  <a:gd name="T11" fmla="*/ 130 h 208"/>
                  <a:gd name="T12" fmla="*/ 51 w 96"/>
                  <a:gd name="T13" fmla="*/ 121 h 208"/>
                  <a:gd name="T14" fmla="*/ 62 w 96"/>
                  <a:gd name="T15" fmla="*/ 113 h 208"/>
                  <a:gd name="T16" fmla="*/ 73 w 96"/>
                  <a:gd name="T17" fmla="*/ 102 h 208"/>
                  <a:gd name="T18" fmla="*/ 85 w 96"/>
                  <a:gd name="T19" fmla="*/ 90 h 208"/>
                  <a:gd name="T20" fmla="*/ 92 w 96"/>
                  <a:gd name="T21" fmla="*/ 78 h 208"/>
                  <a:gd name="T22" fmla="*/ 92 w 96"/>
                  <a:gd name="T23" fmla="*/ 66 h 208"/>
                  <a:gd name="T24" fmla="*/ 92 w 96"/>
                  <a:gd name="T25" fmla="*/ 49 h 208"/>
                  <a:gd name="T26" fmla="*/ 92 w 96"/>
                  <a:gd name="T27" fmla="*/ 34 h 208"/>
                  <a:gd name="T28" fmla="*/ 92 w 96"/>
                  <a:gd name="T29" fmla="*/ 22 h 208"/>
                  <a:gd name="T30" fmla="*/ 93 w 96"/>
                  <a:gd name="T31" fmla="*/ 20 h 208"/>
                  <a:gd name="T32" fmla="*/ 93 w 96"/>
                  <a:gd name="T33" fmla="*/ 15 h 208"/>
                  <a:gd name="T34" fmla="*/ 94 w 96"/>
                  <a:gd name="T35" fmla="*/ 11 h 208"/>
                  <a:gd name="T36" fmla="*/ 94 w 96"/>
                  <a:gd name="T37" fmla="*/ 7 h 208"/>
                  <a:gd name="T38" fmla="*/ 96 w 96"/>
                  <a:gd name="T39" fmla="*/ 3 h 208"/>
                  <a:gd name="T40" fmla="*/ 96 w 96"/>
                  <a:gd name="T41" fmla="*/ 0 h 208"/>
                  <a:gd name="T42" fmla="*/ 96 w 96"/>
                  <a:gd name="T43" fmla="*/ 126 h 208"/>
                  <a:gd name="T44" fmla="*/ 93 w 96"/>
                  <a:gd name="T45" fmla="*/ 140 h 208"/>
                  <a:gd name="T46" fmla="*/ 85 w 96"/>
                  <a:gd name="T47" fmla="*/ 152 h 208"/>
                  <a:gd name="T48" fmla="*/ 73 w 96"/>
                  <a:gd name="T49" fmla="*/ 164 h 208"/>
                  <a:gd name="T50" fmla="*/ 62 w 96"/>
                  <a:gd name="T51" fmla="*/ 175 h 208"/>
                  <a:gd name="T52" fmla="*/ 42 w 96"/>
                  <a:gd name="T53" fmla="*/ 193 h 208"/>
                  <a:gd name="T54" fmla="*/ 22 w 96"/>
                  <a:gd name="T55" fmla="*/ 205 h 208"/>
                  <a:gd name="T56" fmla="*/ 3 w 96"/>
                  <a:gd name="T57" fmla="*/ 208 h 208"/>
                  <a:gd name="T58" fmla="*/ 0 w 96"/>
                  <a:gd name="T59" fmla="*/ 208 h 208"/>
                  <a:gd name="T60" fmla="*/ 0 w 96"/>
                  <a:gd name="T61" fmla="*/ 177 h 208"/>
                  <a:gd name="T62" fmla="*/ 3 w 96"/>
                  <a:gd name="T63" fmla="*/ 177 h 208"/>
                  <a:gd name="T64" fmla="*/ 20 w 96"/>
                  <a:gd name="T65" fmla="*/ 172 h 208"/>
                  <a:gd name="T66" fmla="*/ 36 w 96"/>
                  <a:gd name="T67" fmla="*/ 164 h 208"/>
                  <a:gd name="T68" fmla="*/ 36 w 96"/>
                  <a:gd name="T69" fmla="*/ 157 h 208"/>
                  <a:gd name="T70" fmla="*/ 34 w 96"/>
                  <a:gd name="T71" fmla="*/ 144 h 208"/>
                  <a:gd name="T72" fmla="*/ 24 w 96"/>
                  <a:gd name="T73" fmla="*/ 134 h 208"/>
                  <a:gd name="T74" fmla="*/ 11 w 96"/>
                  <a:gd name="T75" fmla="*/ 13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208">
                    <a:moveTo>
                      <a:pt x="11" y="131"/>
                    </a:moveTo>
                    <a:lnTo>
                      <a:pt x="0" y="131"/>
                    </a:lnTo>
                    <a:lnTo>
                      <a:pt x="0" y="116"/>
                    </a:lnTo>
                    <a:lnTo>
                      <a:pt x="11" y="116"/>
                    </a:lnTo>
                    <a:lnTo>
                      <a:pt x="28" y="120"/>
                    </a:lnTo>
                    <a:lnTo>
                      <a:pt x="41" y="130"/>
                    </a:lnTo>
                    <a:lnTo>
                      <a:pt x="51" y="121"/>
                    </a:lnTo>
                    <a:lnTo>
                      <a:pt x="62" y="113"/>
                    </a:lnTo>
                    <a:lnTo>
                      <a:pt x="73" y="102"/>
                    </a:lnTo>
                    <a:lnTo>
                      <a:pt x="85" y="90"/>
                    </a:lnTo>
                    <a:lnTo>
                      <a:pt x="92" y="78"/>
                    </a:lnTo>
                    <a:lnTo>
                      <a:pt x="92" y="66"/>
                    </a:lnTo>
                    <a:lnTo>
                      <a:pt x="92" y="49"/>
                    </a:lnTo>
                    <a:lnTo>
                      <a:pt x="92" y="34"/>
                    </a:lnTo>
                    <a:lnTo>
                      <a:pt x="92" y="22"/>
                    </a:lnTo>
                    <a:lnTo>
                      <a:pt x="93" y="20"/>
                    </a:lnTo>
                    <a:lnTo>
                      <a:pt x="93" y="15"/>
                    </a:lnTo>
                    <a:lnTo>
                      <a:pt x="94" y="11"/>
                    </a:lnTo>
                    <a:lnTo>
                      <a:pt x="94" y="7"/>
                    </a:lnTo>
                    <a:lnTo>
                      <a:pt x="96" y="3"/>
                    </a:lnTo>
                    <a:lnTo>
                      <a:pt x="96" y="0"/>
                    </a:lnTo>
                    <a:lnTo>
                      <a:pt x="96" y="126"/>
                    </a:lnTo>
                    <a:lnTo>
                      <a:pt x="93" y="140"/>
                    </a:lnTo>
                    <a:lnTo>
                      <a:pt x="85" y="152"/>
                    </a:lnTo>
                    <a:lnTo>
                      <a:pt x="73" y="164"/>
                    </a:lnTo>
                    <a:lnTo>
                      <a:pt x="62" y="175"/>
                    </a:lnTo>
                    <a:lnTo>
                      <a:pt x="42" y="193"/>
                    </a:lnTo>
                    <a:lnTo>
                      <a:pt x="22" y="205"/>
                    </a:lnTo>
                    <a:lnTo>
                      <a:pt x="3" y="208"/>
                    </a:lnTo>
                    <a:lnTo>
                      <a:pt x="0" y="208"/>
                    </a:lnTo>
                    <a:lnTo>
                      <a:pt x="0" y="177"/>
                    </a:lnTo>
                    <a:lnTo>
                      <a:pt x="3" y="177"/>
                    </a:lnTo>
                    <a:lnTo>
                      <a:pt x="20" y="172"/>
                    </a:lnTo>
                    <a:lnTo>
                      <a:pt x="36" y="164"/>
                    </a:lnTo>
                    <a:lnTo>
                      <a:pt x="36" y="157"/>
                    </a:lnTo>
                    <a:lnTo>
                      <a:pt x="34" y="144"/>
                    </a:lnTo>
                    <a:lnTo>
                      <a:pt x="24" y="134"/>
                    </a:lnTo>
                    <a:lnTo>
                      <a:pt x="11" y="131"/>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82">
                <a:extLst>
                  <a:ext uri="{FF2B5EF4-FFF2-40B4-BE49-F238E27FC236}">
                    <a16:creationId xmlns:a16="http://schemas.microsoft.com/office/drawing/2014/main" id="{76B828C6-C9AC-9E9D-D031-56024873903D}"/>
                  </a:ext>
                </a:extLst>
              </p:cNvPr>
              <p:cNvSpPr>
                <a:spLocks/>
              </p:cNvSpPr>
              <p:nvPr/>
            </p:nvSpPr>
            <p:spPr bwMode="auto">
              <a:xfrm>
                <a:off x="6372937" y="4803751"/>
                <a:ext cx="100922" cy="86905"/>
              </a:xfrm>
              <a:custGeom>
                <a:avLst/>
                <a:gdLst>
                  <a:gd name="T0" fmla="*/ 72 w 74"/>
                  <a:gd name="T1" fmla="*/ 31 h 60"/>
                  <a:gd name="T2" fmla="*/ 68 w 74"/>
                  <a:gd name="T3" fmla="*/ 18 h 60"/>
                  <a:gd name="T4" fmla="*/ 61 w 74"/>
                  <a:gd name="T5" fmla="*/ 8 h 60"/>
                  <a:gd name="T6" fmla="*/ 50 w 74"/>
                  <a:gd name="T7" fmla="*/ 1 h 60"/>
                  <a:gd name="T8" fmla="*/ 38 w 74"/>
                  <a:gd name="T9" fmla="*/ 0 h 60"/>
                  <a:gd name="T10" fmla="*/ 37 w 74"/>
                  <a:gd name="T11" fmla="*/ 0 h 60"/>
                  <a:gd name="T12" fmla="*/ 24 w 74"/>
                  <a:gd name="T13" fmla="*/ 2 h 60"/>
                  <a:gd name="T14" fmla="*/ 14 w 74"/>
                  <a:gd name="T15" fmla="*/ 8 h 60"/>
                  <a:gd name="T16" fmla="*/ 6 w 74"/>
                  <a:gd name="T17" fmla="*/ 18 h 60"/>
                  <a:gd name="T18" fmla="*/ 3 w 74"/>
                  <a:gd name="T19" fmla="*/ 31 h 60"/>
                  <a:gd name="T20" fmla="*/ 0 w 74"/>
                  <a:gd name="T21" fmla="*/ 60 h 60"/>
                  <a:gd name="T22" fmla="*/ 74 w 74"/>
                  <a:gd name="T23" fmla="*/ 60 h 60"/>
                  <a:gd name="T24" fmla="*/ 72 w 74"/>
                  <a:gd name="T25"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60">
                    <a:moveTo>
                      <a:pt x="72" y="31"/>
                    </a:moveTo>
                    <a:lnTo>
                      <a:pt x="68" y="18"/>
                    </a:lnTo>
                    <a:lnTo>
                      <a:pt x="61" y="8"/>
                    </a:lnTo>
                    <a:lnTo>
                      <a:pt x="50" y="1"/>
                    </a:lnTo>
                    <a:lnTo>
                      <a:pt x="38" y="0"/>
                    </a:lnTo>
                    <a:lnTo>
                      <a:pt x="37" y="0"/>
                    </a:lnTo>
                    <a:lnTo>
                      <a:pt x="24" y="2"/>
                    </a:lnTo>
                    <a:lnTo>
                      <a:pt x="14" y="8"/>
                    </a:lnTo>
                    <a:lnTo>
                      <a:pt x="6" y="18"/>
                    </a:lnTo>
                    <a:lnTo>
                      <a:pt x="3" y="31"/>
                    </a:lnTo>
                    <a:lnTo>
                      <a:pt x="0" y="60"/>
                    </a:lnTo>
                    <a:lnTo>
                      <a:pt x="74" y="60"/>
                    </a:lnTo>
                    <a:lnTo>
                      <a:pt x="72" y="31"/>
                    </a:lnTo>
                    <a:close/>
                  </a:path>
                </a:pathLst>
              </a:custGeom>
              <a:solidFill>
                <a:srgbClr val="FEA1E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83">
                <a:extLst>
                  <a:ext uri="{FF2B5EF4-FFF2-40B4-BE49-F238E27FC236}">
                    <a16:creationId xmlns:a16="http://schemas.microsoft.com/office/drawing/2014/main" id="{0A3979DC-76B6-0510-753B-2A408AAFA7A8}"/>
                  </a:ext>
                </a:extLst>
              </p:cNvPr>
              <p:cNvSpPr>
                <a:spLocks/>
              </p:cNvSpPr>
              <p:nvPr/>
            </p:nvSpPr>
            <p:spPr bwMode="auto">
              <a:xfrm>
                <a:off x="6384150" y="4691616"/>
                <a:ext cx="81298" cy="179416"/>
              </a:xfrm>
              <a:custGeom>
                <a:avLst/>
                <a:gdLst>
                  <a:gd name="T0" fmla="*/ 0 w 58"/>
                  <a:gd name="T1" fmla="*/ 105 h 129"/>
                  <a:gd name="T2" fmla="*/ 0 w 58"/>
                  <a:gd name="T3" fmla="*/ 105 h 129"/>
                  <a:gd name="T4" fmla="*/ 1 w 58"/>
                  <a:gd name="T5" fmla="*/ 115 h 129"/>
                  <a:gd name="T6" fmla="*/ 7 w 58"/>
                  <a:gd name="T7" fmla="*/ 123 h 129"/>
                  <a:gd name="T8" fmla="*/ 15 w 58"/>
                  <a:gd name="T9" fmla="*/ 127 h 129"/>
                  <a:gd name="T10" fmla="*/ 26 w 58"/>
                  <a:gd name="T11" fmla="*/ 129 h 129"/>
                  <a:gd name="T12" fmla="*/ 39 w 58"/>
                  <a:gd name="T13" fmla="*/ 129 h 129"/>
                  <a:gd name="T14" fmla="*/ 49 w 58"/>
                  <a:gd name="T15" fmla="*/ 126 h 129"/>
                  <a:gd name="T16" fmla="*/ 56 w 58"/>
                  <a:gd name="T17" fmla="*/ 120 h 129"/>
                  <a:gd name="T18" fmla="*/ 58 w 58"/>
                  <a:gd name="T19" fmla="*/ 113 h 129"/>
                  <a:gd name="T20" fmla="*/ 52 w 58"/>
                  <a:gd name="T21" fmla="*/ 65 h 129"/>
                  <a:gd name="T22" fmla="*/ 53 w 58"/>
                  <a:gd name="T23" fmla="*/ 0 h 129"/>
                  <a:gd name="T24" fmla="*/ 1 w 58"/>
                  <a:gd name="T25" fmla="*/ 14 h 129"/>
                  <a:gd name="T26" fmla="*/ 7 w 58"/>
                  <a:gd name="T27" fmla="*/ 57 h 129"/>
                  <a:gd name="T28" fmla="*/ 7 w 58"/>
                  <a:gd name="T29" fmla="*/ 64 h 129"/>
                  <a:gd name="T30" fmla="*/ 5 w 58"/>
                  <a:gd name="T31" fmla="*/ 75 h 129"/>
                  <a:gd name="T32" fmla="*/ 2 w 58"/>
                  <a:gd name="T33" fmla="*/ 91 h 129"/>
                  <a:gd name="T34" fmla="*/ 0 w 58"/>
                  <a:gd name="T35" fmla="*/ 10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29">
                    <a:moveTo>
                      <a:pt x="0" y="105"/>
                    </a:moveTo>
                    <a:lnTo>
                      <a:pt x="0" y="105"/>
                    </a:lnTo>
                    <a:lnTo>
                      <a:pt x="1" y="115"/>
                    </a:lnTo>
                    <a:lnTo>
                      <a:pt x="7" y="123"/>
                    </a:lnTo>
                    <a:lnTo>
                      <a:pt x="15" y="127"/>
                    </a:lnTo>
                    <a:lnTo>
                      <a:pt x="26" y="129"/>
                    </a:lnTo>
                    <a:lnTo>
                      <a:pt x="39" y="129"/>
                    </a:lnTo>
                    <a:lnTo>
                      <a:pt x="49" y="126"/>
                    </a:lnTo>
                    <a:lnTo>
                      <a:pt x="56" y="120"/>
                    </a:lnTo>
                    <a:lnTo>
                      <a:pt x="58" y="113"/>
                    </a:lnTo>
                    <a:lnTo>
                      <a:pt x="52" y="65"/>
                    </a:lnTo>
                    <a:lnTo>
                      <a:pt x="53" y="0"/>
                    </a:lnTo>
                    <a:lnTo>
                      <a:pt x="1" y="14"/>
                    </a:lnTo>
                    <a:lnTo>
                      <a:pt x="7" y="57"/>
                    </a:lnTo>
                    <a:lnTo>
                      <a:pt x="7" y="64"/>
                    </a:lnTo>
                    <a:lnTo>
                      <a:pt x="5" y="75"/>
                    </a:lnTo>
                    <a:lnTo>
                      <a:pt x="2" y="91"/>
                    </a:lnTo>
                    <a:lnTo>
                      <a:pt x="0" y="105"/>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84">
                <a:extLst>
                  <a:ext uri="{FF2B5EF4-FFF2-40B4-BE49-F238E27FC236}">
                    <a16:creationId xmlns:a16="http://schemas.microsoft.com/office/drawing/2014/main" id="{BC4177CF-12DE-1DCA-CD78-23C0A7B070E1}"/>
                  </a:ext>
                </a:extLst>
              </p:cNvPr>
              <p:cNvSpPr>
                <a:spLocks/>
              </p:cNvSpPr>
              <p:nvPr/>
            </p:nvSpPr>
            <p:spPr bwMode="auto">
              <a:xfrm>
                <a:off x="6370134" y="4887853"/>
                <a:ext cx="109332" cy="16820"/>
              </a:xfrm>
              <a:custGeom>
                <a:avLst/>
                <a:gdLst>
                  <a:gd name="T0" fmla="*/ 77 w 77"/>
                  <a:gd name="T1" fmla="*/ 0 h 11"/>
                  <a:gd name="T2" fmla="*/ 0 w 77"/>
                  <a:gd name="T3" fmla="*/ 0 h 11"/>
                  <a:gd name="T4" fmla="*/ 0 w 77"/>
                  <a:gd name="T5" fmla="*/ 3 h 11"/>
                  <a:gd name="T6" fmla="*/ 0 w 77"/>
                  <a:gd name="T7" fmla="*/ 7 h 11"/>
                  <a:gd name="T8" fmla="*/ 3 w 77"/>
                  <a:gd name="T9" fmla="*/ 10 h 11"/>
                  <a:gd name="T10" fmla="*/ 7 w 77"/>
                  <a:gd name="T11" fmla="*/ 11 h 11"/>
                  <a:gd name="T12" fmla="*/ 69 w 77"/>
                  <a:gd name="T13" fmla="*/ 11 h 11"/>
                  <a:gd name="T14" fmla="*/ 73 w 77"/>
                  <a:gd name="T15" fmla="*/ 10 h 11"/>
                  <a:gd name="T16" fmla="*/ 76 w 77"/>
                  <a:gd name="T17" fmla="*/ 7 h 11"/>
                  <a:gd name="T18" fmla="*/ 77 w 77"/>
                  <a:gd name="T19" fmla="*/ 3 h 11"/>
                  <a:gd name="T20" fmla="*/ 77 w 7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1">
                    <a:moveTo>
                      <a:pt x="77" y="0"/>
                    </a:moveTo>
                    <a:lnTo>
                      <a:pt x="0" y="0"/>
                    </a:lnTo>
                    <a:lnTo>
                      <a:pt x="0" y="3"/>
                    </a:lnTo>
                    <a:lnTo>
                      <a:pt x="0" y="7"/>
                    </a:lnTo>
                    <a:lnTo>
                      <a:pt x="3" y="10"/>
                    </a:lnTo>
                    <a:lnTo>
                      <a:pt x="7" y="11"/>
                    </a:lnTo>
                    <a:lnTo>
                      <a:pt x="69" y="11"/>
                    </a:lnTo>
                    <a:lnTo>
                      <a:pt x="73" y="10"/>
                    </a:lnTo>
                    <a:lnTo>
                      <a:pt x="76" y="7"/>
                    </a:lnTo>
                    <a:lnTo>
                      <a:pt x="77" y="3"/>
                    </a:lnTo>
                    <a:lnTo>
                      <a:pt x="77"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85">
                <a:extLst>
                  <a:ext uri="{FF2B5EF4-FFF2-40B4-BE49-F238E27FC236}">
                    <a16:creationId xmlns:a16="http://schemas.microsoft.com/office/drawing/2014/main" id="{0BDA812F-7D37-83E4-4928-306325661E37}"/>
                  </a:ext>
                </a:extLst>
              </p:cNvPr>
              <p:cNvSpPr>
                <a:spLocks/>
              </p:cNvSpPr>
              <p:nvPr/>
            </p:nvSpPr>
            <p:spPr bwMode="auto">
              <a:xfrm>
                <a:off x="6286032" y="3463738"/>
                <a:ext cx="224270" cy="1314783"/>
              </a:xfrm>
              <a:custGeom>
                <a:avLst/>
                <a:gdLst>
                  <a:gd name="T0" fmla="*/ 160 w 160"/>
                  <a:gd name="T1" fmla="*/ 0 h 937"/>
                  <a:gd name="T2" fmla="*/ 46 w 160"/>
                  <a:gd name="T3" fmla="*/ 0 h 937"/>
                  <a:gd name="T4" fmla="*/ 40 w 160"/>
                  <a:gd name="T5" fmla="*/ 14 h 937"/>
                  <a:gd name="T6" fmla="*/ 29 w 160"/>
                  <a:gd name="T7" fmla="*/ 48 h 937"/>
                  <a:gd name="T8" fmla="*/ 20 w 160"/>
                  <a:gd name="T9" fmla="*/ 87 h 937"/>
                  <a:gd name="T10" fmla="*/ 12 w 160"/>
                  <a:gd name="T11" fmla="*/ 128 h 937"/>
                  <a:gd name="T12" fmla="*/ 6 w 160"/>
                  <a:gd name="T13" fmla="*/ 169 h 937"/>
                  <a:gd name="T14" fmla="*/ 0 w 160"/>
                  <a:gd name="T15" fmla="*/ 205 h 937"/>
                  <a:gd name="T16" fmla="*/ 0 w 160"/>
                  <a:gd name="T17" fmla="*/ 205 h 937"/>
                  <a:gd name="T18" fmla="*/ 0 w 160"/>
                  <a:gd name="T19" fmla="*/ 226 h 937"/>
                  <a:gd name="T20" fmla="*/ 2 w 160"/>
                  <a:gd name="T21" fmla="*/ 247 h 937"/>
                  <a:gd name="T22" fmla="*/ 61 w 160"/>
                  <a:gd name="T23" fmla="*/ 560 h 937"/>
                  <a:gd name="T24" fmla="*/ 61 w 160"/>
                  <a:gd name="T25" fmla="*/ 564 h 937"/>
                  <a:gd name="T26" fmla="*/ 60 w 160"/>
                  <a:gd name="T27" fmla="*/ 575 h 937"/>
                  <a:gd name="T28" fmla="*/ 57 w 160"/>
                  <a:gd name="T29" fmla="*/ 591 h 937"/>
                  <a:gd name="T30" fmla="*/ 55 w 160"/>
                  <a:gd name="T31" fmla="*/ 609 h 937"/>
                  <a:gd name="T32" fmla="*/ 53 w 160"/>
                  <a:gd name="T33" fmla="*/ 628 h 937"/>
                  <a:gd name="T34" fmla="*/ 50 w 160"/>
                  <a:gd name="T35" fmla="*/ 645 h 937"/>
                  <a:gd name="T36" fmla="*/ 48 w 160"/>
                  <a:gd name="T37" fmla="*/ 659 h 937"/>
                  <a:gd name="T38" fmla="*/ 47 w 160"/>
                  <a:gd name="T39" fmla="*/ 669 h 937"/>
                  <a:gd name="T40" fmla="*/ 46 w 160"/>
                  <a:gd name="T41" fmla="*/ 673 h 937"/>
                  <a:gd name="T42" fmla="*/ 46 w 160"/>
                  <a:gd name="T43" fmla="*/ 693 h 937"/>
                  <a:gd name="T44" fmla="*/ 47 w 160"/>
                  <a:gd name="T45" fmla="*/ 714 h 937"/>
                  <a:gd name="T46" fmla="*/ 78 w 160"/>
                  <a:gd name="T47" fmla="*/ 937 h 937"/>
                  <a:gd name="T48" fmla="*/ 122 w 160"/>
                  <a:gd name="T49" fmla="*/ 930 h 937"/>
                  <a:gd name="T50" fmla="*/ 152 w 160"/>
                  <a:gd name="T51" fmla="*/ 208 h 937"/>
                  <a:gd name="T52" fmla="*/ 160 w 160"/>
                  <a:gd name="T53" fmla="*/ 202 h 937"/>
                  <a:gd name="T54" fmla="*/ 160 w 160"/>
                  <a:gd name="T5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937">
                    <a:moveTo>
                      <a:pt x="160" y="0"/>
                    </a:moveTo>
                    <a:lnTo>
                      <a:pt x="46" y="0"/>
                    </a:lnTo>
                    <a:lnTo>
                      <a:pt x="40" y="14"/>
                    </a:lnTo>
                    <a:lnTo>
                      <a:pt x="29" y="48"/>
                    </a:lnTo>
                    <a:lnTo>
                      <a:pt x="20" y="87"/>
                    </a:lnTo>
                    <a:lnTo>
                      <a:pt x="12" y="128"/>
                    </a:lnTo>
                    <a:lnTo>
                      <a:pt x="6" y="169"/>
                    </a:lnTo>
                    <a:lnTo>
                      <a:pt x="0" y="205"/>
                    </a:lnTo>
                    <a:lnTo>
                      <a:pt x="0" y="205"/>
                    </a:lnTo>
                    <a:lnTo>
                      <a:pt x="0" y="226"/>
                    </a:lnTo>
                    <a:lnTo>
                      <a:pt x="2" y="247"/>
                    </a:lnTo>
                    <a:lnTo>
                      <a:pt x="61" y="560"/>
                    </a:lnTo>
                    <a:lnTo>
                      <a:pt x="61" y="564"/>
                    </a:lnTo>
                    <a:lnTo>
                      <a:pt x="60" y="575"/>
                    </a:lnTo>
                    <a:lnTo>
                      <a:pt x="57" y="591"/>
                    </a:lnTo>
                    <a:lnTo>
                      <a:pt x="55" y="609"/>
                    </a:lnTo>
                    <a:lnTo>
                      <a:pt x="53" y="628"/>
                    </a:lnTo>
                    <a:lnTo>
                      <a:pt x="50" y="645"/>
                    </a:lnTo>
                    <a:lnTo>
                      <a:pt x="48" y="659"/>
                    </a:lnTo>
                    <a:lnTo>
                      <a:pt x="47" y="669"/>
                    </a:lnTo>
                    <a:lnTo>
                      <a:pt x="46" y="673"/>
                    </a:lnTo>
                    <a:lnTo>
                      <a:pt x="46" y="693"/>
                    </a:lnTo>
                    <a:lnTo>
                      <a:pt x="47" y="714"/>
                    </a:lnTo>
                    <a:lnTo>
                      <a:pt x="78" y="937"/>
                    </a:lnTo>
                    <a:lnTo>
                      <a:pt x="122" y="930"/>
                    </a:lnTo>
                    <a:lnTo>
                      <a:pt x="152" y="208"/>
                    </a:lnTo>
                    <a:lnTo>
                      <a:pt x="160" y="202"/>
                    </a:lnTo>
                    <a:lnTo>
                      <a:pt x="160"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86">
                <a:extLst>
                  <a:ext uri="{FF2B5EF4-FFF2-40B4-BE49-F238E27FC236}">
                    <a16:creationId xmlns:a16="http://schemas.microsoft.com/office/drawing/2014/main" id="{26FE551D-7FF1-373B-5DED-81DC9801FBCD}"/>
                  </a:ext>
                </a:extLst>
              </p:cNvPr>
              <p:cNvSpPr>
                <a:spLocks/>
              </p:cNvSpPr>
              <p:nvPr/>
            </p:nvSpPr>
            <p:spPr bwMode="auto">
              <a:xfrm>
                <a:off x="6546746" y="4803751"/>
                <a:ext cx="103725" cy="84101"/>
              </a:xfrm>
              <a:custGeom>
                <a:avLst/>
                <a:gdLst>
                  <a:gd name="T0" fmla="*/ 2 w 75"/>
                  <a:gd name="T1" fmla="*/ 31 h 61"/>
                  <a:gd name="T2" fmla="*/ 7 w 75"/>
                  <a:gd name="T3" fmla="*/ 19 h 61"/>
                  <a:gd name="T4" fmla="*/ 14 w 75"/>
                  <a:gd name="T5" fmla="*/ 9 h 61"/>
                  <a:gd name="T6" fmla="*/ 24 w 75"/>
                  <a:gd name="T7" fmla="*/ 3 h 61"/>
                  <a:gd name="T8" fmla="*/ 36 w 75"/>
                  <a:gd name="T9" fmla="*/ 0 h 61"/>
                  <a:gd name="T10" fmla="*/ 38 w 75"/>
                  <a:gd name="T11" fmla="*/ 0 h 61"/>
                  <a:gd name="T12" fmla="*/ 50 w 75"/>
                  <a:gd name="T13" fmla="*/ 3 h 61"/>
                  <a:gd name="T14" fmla="*/ 60 w 75"/>
                  <a:gd name="T15" fmla="*/ 9 h 61"/>
                  <a:gd name="T16" fmla="*/ 67 w 75"/>
                  <a:gd name="T17" fmla="*/ 19 h 61"/>
                  <a:gd name="T18" fmla="*/ 72 w 75"/>
                  <a:gd name="T19" fmla="*/ 31 h 61"/>
                  <a:gd name="T20" fmla="*/ 75 w 75"/>
                  <a:gd name="T21" fmla="*/ 61 h 61"/>
                  <a:gd name="T22" fmla="*/ 0 w 75"/>
                  <a:gd name="T23" fmla="*/ 61 h 61"/>
                  <a:gd name="T24" fmla="*/ 2 w 75"/>
                  <a:gd name="T25"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1">
                    <a:moveTo>
                      <a:pt x="2" y="31"/>
                    </a:moveTo>
                    <a:lnTo>
                      <a:pt x="7" y="19"/>
                    </a:lnTo>
                    <a:lnTo>
                      <a:pt x="14" y="9"/>
                    </a:lnTo>
                    <a:lnTo>
                      <a:pt x="24" y="3"/>
                    </a:lnTo>
                    <a:lnTo>
                      <a:pt x="36" y="0"/>
                    </a:lnTo>
                    <a:lnTo>
                      <a:pt x="38" y="0"/>
                    </a:lnTo>
                    <a:lnTo>
                      <a:pt x="50" y="3"/>
                    </a:lnTo>
                    <a:lnTo>
                      <a:pt x="60" y="9"/>
                    </a:lnTo>
                    <a:lnTo>
                      <a:pt x="67" y="19"/>
                    </a:lnTo>
                    <a:lnTo>
                      <a:pt x="72" y="31"/>
                    </a:lnTo>
                    <a:lnTo>
                      <a:pt x="75" y="61"/>
                    </a:lnTo>
                    <a:lnTo>
                      <a:pt x="0" y="61"/>
                    </a:lnTo>
                    <a:lnTo>
                      <a:pt x="2" y="31"/>
                    </a:lnTo>
                    <a:close/>
                  </a:path>
                </a:pathLst>
              </a:custGeom>
              <a:solidFill>
                <a:srgbClr val="FC78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87">
                <a:extLst>
                  <a:ext uri="{FF2B5EF4-FFF2-40B4-BE49-F238E27FC236}">
                    <a16:creationId xmlns:a16="http://schemas.microsoft.com/office/drawing/2014/main" id="{1EFCA1AA-98D2-1F4C-DC4A-2A64B108725E}"/>
                  </a:ext>
                </a:extLst>
              </p:cNvPr>
              <p:cNvSpPr>
                <a:spLocks/>
              </p:cNvSpPr>
              <p:nvPr/>
            </p:nvSpPr>
            <p:spPr bwMode="auto">
              <a:xfrm>
                <a:off x="6555156" y="4691616"/>
                <a:ext cx="81298" cy="179416"/>
              </a:xfrm>
              <a:custGeom>
                <a:avLst/>
                <a:gdLst>
                  <a:gd name="T0" fmla="*/ 58 w 58"/>
                  <a:gd name="T1" fmla="*/ 105 h 129"/>
                  <a:gd name="T2" fmla="*/ 58 w 58"/>
                  <a:gd name="T3" fmla="*/ 105 h 129"/>
                  <a:gd name="T4" fmla="*/ 58 w 58"/>
                  <a:gd name="T5" fmla="*/ 115 h 129"/>
                  <a:gd name="T6" fmla="*/ 52 w 58"/>
                  <a:gd name="T7" fmla="*/ 122 h 129"/>
                  <a:gd name="T8" fmla="*/ 42 w 58"/>
                  <a:gd name="T9" fmla="*/ 126 h 129"/>
                  <a:gd name="T10" fmla="*/ 31 w 58"/>
                  <a:gd name="T11" fmla="*/ 129 h 129"/>
                  <a:gd name="T12" fmla="*/ 19 w 58"/>
                  <a:gd name="T13" fmla="*/ 127 h 129"/>
                  <a:gd name="T14" fmla="*/ 10 w 58"/>
                  <a:gd name="T15" fmla="*/ 124 h 129"/>
                  <a:gd name="T16" fmla="*/ 2 w 58"/>
                  <a:gd name="T17" fmla="*/ 119 h 129"/>
                  <a:gd name="T18" fmla="*/ 0 w 58"/>
                  <a:gd name="T19" fmla="*/ 112 h 129"/>
                  <a:gd name="T20" fmla="*/ 0 w 58"/>
                  <a:gd name="T21" fmla="*/ 112 h 129"/>
                  <a:gd name="T22" fmla="*/ 5 w 58"/>
                  <a:gd name="T23" fmla="*/ 64 h 129"/>
                  <a:gd name="T24" fmla="*/ 5 w 58"/>
                  <a:gd name="T25" fmla="*/ 13 h 129"/>
                  <a:gd name="T26" fmla="*/ 58 w 58"/>
                  <a:gd name="T27" fmla="*/ 0 h 129"/>
                  <a:gd name="T28" fmla="*/ 52 w 58"/>
                  <a:gd name="T29" fmla="*/ 55 h 129"/>
                  <a:gd name="T30" fmla="*/ 52 w 58"/>
                  <a:gd name="T31" fmla="*/ 62 h 129"/>
                  <a:gd name="T32" fmla="*/ 53 w 58"/>
                  <a:gd name="T33" fmla="*/ 75 h 129"/>
                  <a:gd name="T34" fmla="*/ 56 w 58"/>
                  <a:gd name="T35" fmla="*/ 89 h 129"/>
                  <a:gd name="T36" fmla="*/ 58 w 58"/>
                  <a:gd name="T37" fmla="*/ 10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29">
                    <a:moveTo>
                      <a:pt x="58" y="105"/>
                    </a:moveTo>
                    <a:lnTo>
                      <a:pt x="58" y="105"/>
                    </a:lnTo>
                    <a:lnTo>
                      <a:pt x="58" y="115"/>
                    </a:lnTo>
                    <a:lnTo>
                      <a:pt x="52" y="122"/>
                    </a:lnTo>
                    <a:lnTo>
                      <a:pt x="42" y="126"/>
                    </a:lnTo>
                    <a:lnTo>
                      <a:pt x="31" y="129"/>
                    </a:lnTo>
                    <a:lnTo>
                      <a:pt x="19" y="127"/>
                    </a:lnTo>
                    <a:lnTo>
                      <a:pt x="10" y="124"/>
                    </a:lnTo>
                    <a:lnTo>
                      <a:pt x="2" y="119"/>
                    </a:lnTo>
                    <a:lnTo>
                      <a:pt x="0" y="112"/>
                    </a:lnTo>
                    <a:lnTo>
                      <a:pt x="0" y="112"/>
                    </a:lnTo>
                    <a:lnTo>
                      <a:pt x="5" y="64"/>
                    </a:lnTo>
                    <a:lnTo>
                      <a:pt x="5" y="13"/>
                    </a:lnTo>
                    <a:lnTo>
                      <a:pt x="58" y="0"/>
                    </a:lnTo>
                    <a:lnTo>
                      <a:pt x="52" y="55"/>
                    </a:lnTo>
                    <a:lnTo>
                      <a:pt x="52" y="62"/>
                    </a:lnTo>
                    <a:lnTo>
                      <a:pt x="53" y="75"/>
                    </a:lnTo>
                    <a:lnTo>
                      <a:pt x="56" y="89"/>
                    </a:lnTo>
                    <a:lnTo>
                      <a:pt x="58" y="105"/>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88">
                <a:extLst>
                  <a:ext uri="{FF2B5EF4-FFF2-40B4-BE49-F238E27FC236}">
                    <a16:creationId xmlns:a16="http://schemas.microsoft.com/office/drawing/2014/main" id="{DB2AE734-389D-7A26-C1D6-E2E3AF2B8BE3}"/>
                  </a:ext>
                </a:extLst>
              </p:cNvPr>
              <p:cNvSpPr>
                <a:spLocks/>
              </p:cNvSpPr>
              <p:nvPr/>
            </p:nvSpPr>
            <p:spPr bwMode="auto">
              <a:xfrm>
                <a:off x="6543943" y="4885049"/>
                <a:ext cx="109332" cy="16820"/>
              </a:xfrm>
              <a:custGeom>
                <a:avLst/>
                <a:gdLst>
                  <a:gd name="T0" fmla="*/ 0 w 78"/>
                  <a:gd name="T1" fmla="*/ 0 h 11"/>
                  <a:gd name="T2" fmla="*/ 78 w 78"/>
                  <a:gd name="T3" fmla="*/ 0 h 11"/>
                  <a:gd name="T4" fmla="*/ 78 w 78"/>
                  <a:gd name="T5" fmla="*/ 4 h 11"/>
                  <a:gd name="T6" fmla="*/ 77 w 78"/>
                  <a:gd name="T7" fmla="*/ 7 h 11"/>
                  <a:gd name="T8" fmla="*/ 74 w 78"/>
                  <a:gd name="T9" fmla="*/ 10 h 11"/>
                  <a:gd name="T10" fmla="*/ 71 w 78"/>
                  <a:gd name="T11" fmla="*/ 11 h 11"/>
                  <a:gd name="T12" fmla="*/ 7 w 78"/>
                  <a:gd name="T13" fmla="*/ 11 h 11"/>
                  <a:gd name="T14" fmla="*/ 4 w 78"/>
                  <a:gd name="T15" fmla="*/ 10 h 11"/>
                  <a:gd name="T16" fmla="*/ 2 w 78"/>
                  <a:gd name="T17" fmla="*/ 7 h 11"/>
                  <a:gd name="T18" fmla="*/ 0 w 78"/>
                  <a:gd name="T19" fmla="*/ 4 h 11"/>
                  <a:gd name="T20" fmla="*/ 0 w 78"/>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0"/>
                    </a:moveTo>
                    <a:lnTo>
                      <a:pt x="78" y="0"/>
                    </a:lnTo>
                    <a:lnTo>
                      <a:pt x="78" y="4"/>
                    </a:lnTo>
                    <a:lnTo>
                      <a:pt x="77" y="7"/>
                    </a:lnTo>
                    <a:lnTo>
                      <a:pt x="74" y="10"/>
                    </a:lnTo>
                    <a:lnTo>
                      <a:pt x="71" y="11"/>
                    </a:lnTo>
                    <a:lnTo>
                      <a:pt x="7" y="11"/>
                    </a:lnTo>
                    <a:lnTo>
                      <a:pt x="4" y="10"/>
                    </a:lnTo>
                    <a:lnTo>
                      <a:pt x="2" y="7"/>
                    </a:lnTo>
                    <a:lnTo>
                      <a:pt x="0" y="4"/>
                    </a:lnTo>
                    <a:lnTo>
                      <a:pt x="0"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89">
                <a:extLst>
                  <a:ext uri="{FF2B5EF4-FFF2-40B4-BE49-F238E27FC236}">
                    <a16:creationId xmlns:a16="http://schemas.microsoft.com/office/drawing/2014/main" id="{FAFC8000-48DA-0165-E531-8129A2C67D43}"/>
                  </a:ext>
                </a:extLst>
              </p:cNvPr>
              <p:cNvSpPr>
                <a:spLocks/>
              </p:cNvSpPr>
              <p:nvPr/>
            </p:nvSpPr>
            <p:spPr bwMode="auto">
              <a:xfrm>
                <a:off x="6510302" y="3463738"/>
                <a:ext cx="227073" cy="1306373"/>
              </a:xfrm>
              <a:custGeom>
                <a:avLst/>
                <a:gdLst>
                  <a:gd name="T0" fmla="*/ 0 w 161"/>
                  <a:gd name="T1" fmla="*/ 0 h 930"/>
                  <a:gd name="T2" fmla="*/ 115 w 161"/>
                  <a:gd name="T3" fmla="*/ 0 h 930"/>
                  <a:gd name="T4" fmla="*/ 120 w 161"/>
                  <a:gd name="T5" fmla="*/ 14 h 930"/>
                  <a:gd name="T6" fmla="*/ 132 w 161"/>
                  <a:gd name="T7" fmla="*/ 48 h 930"/>
                  <a:gd name="T8" fmla="*/ 140 w 161"/>
                  <a:gd name="T9" fmla="*/ 87 h 930"/>
                  <a:gd name="T10" fmla="*/ 149 w 161"/>
                  <a:gd name="T11" fmla="*/ 128 h 930"/>
                  <a:gd name="T12" fmla="*/ 154 w 161"/>
                  <a:gd name="T13" fmla="*/ 169 h 930"/>
                  <a:gd name="T14" fmla="*/ 160 w 161"/>
                  <a:gd name="T15" fmla="*/ 205 h 930"/>
                  <a:gd name="T16" fmla="*/ 160 w 161"/>
                  <a:gd name="T17" fmla="*/ 205 h 930"/>
                  <a:gd name="T18" fmla="*/ 161 w 161"/>
                  <a:gd name="T19" fmla="*/ 226 h 930"/>
                  <a:gd name="T20" fmla="*/ 158 w 161"/>
                  <a:gd name="T21" fmla="*/ 247 h 930"/>
                  <a:gd name="T22" fmla="*/ 99 w 161"/>
                  <a:gd name="T23" fmla="*/ 560 h 930"/>
                  <a:gd name="T24" fmla="*/ 99 w 161"/>
                  <a:gd name="T25" fmla="*/ 564 h 930"/>
                  <a:gd name="T26" fmla="*/ 101 w 161"/>
                  <a:gd name="T27" fmla="*/ 575 h 930"/>
                  <a:gd name="T28" fmla="*/ 103 w 161"/>
                  <a:gd name="T29" fmla="*/ 591 h 930"/>
                  <a:gd name="T30" fmla="*/ 105 w 161"/>
                  <a:gd name="T31" fmla="*/ 609 h 930"/>
                  <a:gd name="T32" fmla="*/ 108 w 161"/>
                  <a:gd name="T33" fmla="*/ 628 h 930"/>
                  <a:gd name="T34" fmla="*/ 110 w 161"/>
                  <a:gd name="T35" fmla="*/ 645 h 930"/>
                  <a:gd name="T36" fmla="*/ 112 w 161"/>
                  <a:gd name="T37" fmla="*/ 659 h 930"/>
                  <a:gd name="T38" fmla="*/ 113 w 161"/>
                  <a:gd name="T39" fmla="*/ 669 h 930"/>
                  <a:gd name="T40" fmla="*/ 115 w 161"/>
                  <a:gd name="T41" fmla="*/ 673 h 930"/>
                  <a:gd name="T42" fmla="*/ 115 w 161"/>
                  <a:gd name="T43" fmla="*/ 693 h 930"/>
                  <a:gd name="T44" fmla="*/ 113 w 161"/>
                  <a:gd name="T45" fmla="*/ 714 h 930"/>
                  <a:gd name="T46" fmla="*/ 85 w 161"/>
                  <a:gd name="T47" fmla="*/ 930 h 930"/>
                  <a:gd name="T48" fmla="*/ 38 w 161"/>
                  <a:gd name="T49" fmla="*/ 925 h 930"/>
                  <a:gd name="T50" fmla="*/ 9 w 161"/>
                  <a:gd name="T51" fmla="*/ 208 h 930"/>
                  <a:gd name="T52" fmla="*/ 0 w 161"/>
                  <a:gd name="T53" fmla="*/ 202 h 930"/>
                  <a:gd name="T54" fmla="*/ 0 w 161"/>
                  <a:gd name="T55"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930">
                    <a:moveTo>
                      <a:pt x="0" y="0"/>
                    </a:moveTo>
                    <a:lnTo>
                      <a:pt x="115" y="0"/>
                    </a:lnTo>
                    <a:lnTo>
                      <a:pt x="120" y="14"/>
                    </a:lnTo>
                    <a:lnTo>
                      <a:pt x="132" y="48"/>
                    </a:lnTo>
                    <a:lnTo>
                      <a:pt x="140" y="87"/>
                    </a:lnTo>
                    <a:lnTo>
                      <a:pt x="149" y="128"/>
                    </a:lnTo>
                    <a:lnTo>
                      <a:pt x="154" y="169"/>
                    </a:lnTo>
                    <a:lnTo>
                      <a:pt x="160" y="205"/>
                    </a:lnTo>
                    <a:lnTo>
                      <a:pt x="160" y="205"/>
                    </a:lnTo>
                    <a:lnTo>
                      <a:pt x="161" y="226"/>
                    </a:lnTo>
                    <a:lnTo>
                      <a:pt x="158" y="247"/>
                    </a:lnTo>
                    <a:lnTo>
                      <a:pt x="99" y="560"/>
                    </a:lnTo>
                    <a:lnTo>
                      <a:pt x="99" y="564"/>
                    </a:lnTo>
                    <a:lnTo>
                      <a:pt x="101" y="575"/>
                    </a:lnTo>
                    <a:lnTo>
                      <a:pt x="103" y="591"/>
                    </a:lnTo>
                    <a:lnTo>
                      <a:pt x="105" y="609"/>
                    </a:lnTo>
                    <a:lnTo>
                      <a:pt x="108" y="628"/>
                    </a:lnTo>
                    <a:lnTo>
                      <a:pt x="110" y="645"/>
                    </a:lnTo>
                    <a:lnTo>
                      <a:pt x="112" y="659"/>
                    </a:lnTo>
                    <a:lnTo>
                      <a:pt x="113" y="669"/>
                    </a:lnTo>
                    <a:lnTo>
                      <a:pt x="115" y="673"/>
                    </a:lnTo>
                    <a:lnTo>
                      <a:pt x="115" y="693"/>
                    </a:lnTo>
                    <a:lnTo>
                      <a:pt x="113" y="714"/>
                    </a:lnTo>
                    <a:lnTo>
                      <a:pt x="85" y="930"/>
                    </a:lnTo>
                    <a:lnTo>
                      <a:pt x="38" y="925"/>
                    </a:lnTo>
                    <a:lnTo>
                      <a:pt x="9" y="208"/>
                    </a:lnTo>
                    <a:lnTo>
                      <a:pt x="0" y="202"/>
                    </a:lnTo>
                    <a:lnTo>
                      <a:pt x="0"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90">
                <a:extLst>
                  <a:ext uri="{FF2B5EF4-FFF2-40B4-BE49-F238E27FC236}">
                    <a16:creationId xmlns:a16="http://schemas.microsoft.com/office/drawing/2014/main" id="{52463C06-D8F0-6376-1768-5741191E32EB}"/>
                  </a:ext>
                </a:extLst>
              </p:cNvPr>
              <p:cNvSpPr>
                <a:spLocks/>
              </p:cNvSpPr>
              <p:nvPr/>
            </p:nvSpPr>
            <p:spPr bwMode="auto">
              <a:xfrm>
                <a:off x="6311263" y="2412473"/>
                <a:ext cx="199040" cy="384062"/>
              </a:xfrm>
              <a:custGeom>
                <a:avLst/>
                <a:gdLst>
                  <a:gd name="T0" fmla="*/ 136 w 143"/>
                  <a:gd name="T1" fmla="*/ 0 h 274"/>
                  <a:gd name="T2" fmla="*/ 108 w 143"/>
                  <a:gd name="T3" fmla="*/ 3 h 274"/>
                  <a:gd name="T4" fmla="*/ 82 w 143"/>
                  <a:gd name="T5" fmla="*/ 13 h 274"/>
                  <a:gd name="T6" fmla="*/ 60 w 143"/>
                  <a:gd name="T7" fmla="*/ 27 h 274"/>
                  <a:gd name="T8" fmla="*/ 41 w 143"/>
                  <a:gd name="T9" fmla="*/ 45 h 274"/>
                  <a:gd name="T10" fmla="*/ 26 w 143"/>
                  <a:gd name="T11" fmla="*/ 69 h 274"/>
                  <a:gd name="T12" fmla="*/ 16 w 143"/>
                  <a:gd name="T13" fmla="*/ 91 h 274"/>
                  <a:gd name="T14" fmla="*/ 7 w 143"/>
                  <a:gd name="T15" fmla="*/ 117 h 274"/>
                  <a:gd name="T16" fmla="*/ 2 w 143"/>
                  <a:gd name="T17" fmla="*/ 147 h 274"/>
                  <a:gd name="T18" fmla="*/ 0 w 143"/>
                  <a:gd name="T19" fmla="*/ 175 h 274"/>
                  <a:gd name="T20" fmla="*/ 2 w 143"/>
                  <a:gd name="T21" fmla="*/ 204 h 274"/>
                  <a:gd name="T22" fmla="*/ 7 w 143"/>
                  <a:gd name="T23" fmla="*/ 228 h 274"/>
                  <a:gd name="T24" fmla="*/ 17 w 143"/>
                  <a:gd name="T25" fmla="*/ 243 h 274"/>
                  <a:gd name="T26" fmla="*/ 31 w 143"/>
                  <a:gd name="T27" fmla="*/ 256 h 274"/>
                  <a:gd name="T28" fmla="*/ 47 w 143"/>
                  <a:gd name="T29" fmla="*/ 264 h 274"/>
                  <a:gd name="T30" fmla="*/ 67 w 143"/>
                  <a:gd name="T31" fmla="*/ 270 h 274"/>
                  <a:gd name="T32" fmla="*/ 87 w 143"/>
                  <a:gd name="T33" fmla="*/ 274 h 274"/>
                  <a:gd name="T34" fmla="*/ 106 w 143"/>
                  <a:gd name="T35" fmla="*/ 274 h 274"/>
                  <a:gd name="T36" fmla="*/ 143 w 143"/>
                  <a:gd name="T37" fmla="*/ 274 h 274"/>
                  <a:gd name="T38" fmla="*/ 143 w 143"/>
                  <a:gd name="T39" fmla="*/ 0 h 274"/>
                  <a:gd name="T40" fmla="*/ 136 w 143"/>
                  <a:gd name="T4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 h="274">
                    <a:moveTo>
                      <a:pt x="136" y="0"/>
                    </a:moveTo>
                    <a:lnTo>
                      <a:pt x="108" y="3"/>
                    </a:lnTo>
                    <a:lnTo>
                      <a:pt x="82" y="13"/>
                    </a:lnTo>
                    <a:lnTo>
                      <a:pt x="60" y="27"/>
                    </a:lnTo>
                    <a:lnTo>
                      <a:pt x="41" y="45"/>
                    </a:lnTo>
                    <a:lnTo>
                      <a:pt x="26" y="69"/>
                    </a:lnTo>
                    <a:lnTo>
                      <a:pt x="16" y="91"/>
                    </a:lnTo>
                    <a:lnTo>
                      <a:pt x="7" y="117"/>
                    </a:lnTo>
                    <a:lnTo>
                      <a:pt x="2" y="147"/>
                    </a:lnTo>
                    <a:lnTo>
                      <a:pt x="0" y="175"/>
                    </a:lnTo>
                    <a:lnTo>
                      <a:pt x="2" y="204"/>
                    </a:lnTo>
                    <a:lnTo>
                      <a:pt x="7" y="228"/>
                    </a:lnTo>
                    <a:lnTo>
                      <a:pt x="17" y="243"/>
                    </a:lnTo>
                    <a:lnTo>
                      <a:pt x="31" y="256"/>
                    </a:lnTo>
                    <a:lnTo>
                      <a:pt x="47" y="264"/>
                    </a:lnTo>
                    <a:lnTo>
                      <a:pt x="67" y="270"/>
                    </a:lnTo>
                    <a:lnTo>
                      <a:pt x="87" y="274"/>
                    </a:lnTo>
                    <a:lnTo>
                      <a:pt x="106" y="274"/>
                    </a:lnTo>
                    <a:lnTo>
                      <a:pt x="143" y="274"/>
                    </a:lnTo>
                    <a:lnTo>
                      <a:pt x="143" y="0"/>
                    </a:lnTo>
                    <a:lnTo>
                      <a:pt x="13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91">
                <a:extLst>
                  <a:ext uri="{FF2B5EF4-FFF2-40B4-BE49-F238E27FC236}">
                    <a16:creationId xmlns:a16="http://schemas.microsoft.com/office/drawing/2014/main" id="{E3C9C8A2-4D06-B539-5C2C-7C86AE7FE938}"/>
                  </a:ext>
                </a:extLst>
              </p:cNvPr>
              <p:cNvSpPr>
                <a:spLocks/>
              </p:cNvSpPr>
              <p:nvPr/>
            </p:nvSpPr>
            <p:spPr bwMode="auto">
              <a:xfrm>
                <a:off x="6510302" y="2412473"/>
                <a:ext cx="199040" cy="384062"/>
              </a:xfrm>
              <a:custGeom>
                <a:avLst/>
                <a:gdLst>
                  <a:gd name="T0" fmla="*/ 7 w 143"/>
                  <a:gd name="T1" fmla="*/ 0 h 274"/>
                  <a:gd name="T2" fmla="*/ 35 w 143"/>
                  <a:gd name="T3" fmla="*/ 3 h 274"/>
                  <a:gd name="T4" fmla="*/ 61 w 143"/>
                  <a:gd name="T5" fmla="*/ 13 h 274"/>
                  <a:gd name="T6" fmla="*/ 84 w 143"/>
                  <a:gd name="T7" fmla="*/ 27 h 274"/>
                  <a:gd name="T8" fmla="*/ 102 w 143"/>
                  <a:gd name="T9" fmla="*/ 45 h 274"/>
                  <a:gd name="T10" fmla="*/ 117 w 143"/>
                  <a:gd name="T11" fmla="*/ 69 h 274"/>
                  <a:gd name="T12" fmla="*/ 127 w 143"/>
                  <a:gd name="T13" fmla="*/ 91 h 274"/>
                  <a:gd name="T14" fmla="*/ 136 w 143"/>
                  <a:gd name="T15" fmla="*/ 117 h 274"/>
                  <a:gd name="T16" fmla="*/ 142 w 143"/>
                  <a:gd name="T17" fmla="*/ 147 h 274"/>
                  <a:gd name="T18" fmla="*/ 143 w 143"/>
                  <a:gd name="T19" fmla="*/ 175 h 274"/>
                  <a:gd name="T20" fmla="*/ 142 w 143"/>
                  <a:gd name="T21" fmla="*/ 204 h 274"/>
                  <a:gd name="T22" fmla="*/ 136 w 143"/>
                  <a:gd name="T23" fmla="*/ 228 h 274"/>
                  <a:gd name="T24" fmla="*/ 126 w 143"/>
                  <a:gd name="T25" fmla="*/ 243 h 274"/>
                  <a:gd name="T26" fmla="*/ 113 w 143"/>
                  <a:gd name="T27" fmla="*/ 256 h 274"/>
                  <a:gd name="T28" fmla="*/ 96 w 143"/>
                  <a:gd name="T29" fmla="*/ 264 h 274"/>
                  <a:gd name="T30" fmla="*/ 78 w 143"/>
                  <a:gd name="T31" fmla="*/ 270 h 274"/>
                  <a:gd name="T32" fmla="*/ 57 w 143"/>
                  <a:gd name="T33" fmla="*/ 274 h 274"/>
                  <a:gd name="T34" fmla="*/ 37 w 143"/>
                  <a:gd name="T35" fmla="*/ 274 h 274"/>
                  <a:gd name="T36" fmla="*/ 0 w 143"/>
                  <a:gd name="T37" fmla="*/ 274 h 274"/>
                  <a:gd name="T38" fmla="*/ 0 w 143"/>
                  <a:gd name="T39" fmla="*/ 0 h 274"/>
                  <a:gd name="T40" fmla="*/ 7 w 143"/>
                  <a:gd name="T4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 h="274">
                    <a:moveTo>
                      <a:pt x="7" y="0"/>
                    </a:moveTo>
                    <a:lnTo>
                      <a:pt x="35" y="3"/>
                    </a:lnTo>
                    <a:lnTo>
                      <a:pt x="61" y="13"/>
                    </a:lnTo>
                    <a:lnTo>
                      <a:pt x="84" y="27"/>
                    </a:lnTo>
                    <a:lnTo>
                      <a:pt x="102" y="45"/>
                    </a:lnTo>
                    <a:lnTo>
                      <a:pt x="117" y="69"/>
                    </a:lnTo>
                    <a:lnTo>
                      <a:pt x="127" y="91"/>
                    </a:lnTo>
                    <a:lnTo>
                      <a:pt x="136" y="117"/>
                    </a:lnTo>
                    <a:lnTo>
                      <a:pt x="142" y="147"/>
                    </a:lnTo>
                    <a:lnTo>
                      <a:pt x="143" y="175"/>
                    </a:lnTo>
                    <a:lnTo>
                      <a:pt x="142" y="204"/>
                    </a:lnTo>
                    <a:lnTo>
                      <a:pt x="136" y="228"/>
                    </a:lnTo>
                    <a:lnTo>
                      <a:pt x="126" y="243"/>
                    </a:lnTo>
                    <a:lnTo>
                      <a:pt x="113" y="256"/>
                    </a:lnTo>
                    <a:lnTo>
                      <a:pt x="96" y="264"/>
                    </a:lnTo>
                    <a:lnTo>
                      <a:pt x="78" y="270"/>
                    </a:lnTo>
                    <a:lnTo>
                      <a:pt x="57" y="274"/>
                    </a:lnTo>
                    <a:lnTo>
                      <a:pt x="37" y="274"/>
                    </a:lnTo>
                    <a:lnTo>
                      <a:pt x="0" y="274"/>
                    </a:lnTo>
                    <a:lnTo>
                      <a:pt x="0" y="0"/>
                    </a:lnTo>
                    <a:lnTo>
                      <a:pt x="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92">
                <a:extLst>
                  <a:ext uri="{FF2B5EF4-FFF2-40B4-BE49-F238E27FC236}">
                    <a16:creationId xmlns:a16="http://schemas.microsoft.com/office/drawing/2014/main" id="{DDD95F92-3485-57A3-2288-A3BC40A75414}"/>
                  </a:ext>
                </a:extLst>
              </p:cNvPr>
              <p:cNvSpPr>
                <a:spLocks/>
              </p:cNvSpPr>
              <p:nvPr/>
            </p:nvSpPr>
            <p:spPr bwMode="auto">
              <a:xfrm>
                <a:off x="6218751" y="2793732"/>
                <a:ext cx="583102" cy="670007"/>
              </a:xfrm>
              <a:custGeom>
                <a:avLst/>
                <a:gdLst>
                  <a:gd name="T0" fmla="*/ 410 w 416"/>
                  <a:gd name="T1" fmla="*/ 131 h 480"/>
                  <a:gd name="T2" fmla="*/ 409 w 416"/>
                  <a:gd name="T3" fmla="*/ 111 h 480"/>
                  <a:gd name="T4" fmla="*/ 400 w 416"/>
                  <a:gd name="T5" fmla="*/ 94 h 480"/>
                  <a:gd name="T6" fmla="*/ 389 w 416"/>
                  <a:gd name="T7" fmla="*/ 78 h 480"/>
                  <a:gd name="T8" fmla="*/ 374 w 416"/>
                  <a:gd name="T9" fmla="*/ 67 h 480"/>
                  <a:gd name="T10" fmla="*/ 355 w 416"/>
                  <a:gd name="T11" fmla="*/ 61 h 480"/>
                  <a:gd name="T12" fmla="*/ 208 w 416"/>
                  <a:gd name="T13" fmla="*/ 0 h 480"/>
                  <a:gd name="T14" fmla="*/ 61 w 416"/>
                  <a:gd name="T15" fmla="*/ 61 h 480"/>
                  <a:gd name="T16" fmla="*/ 43 w 416"/>
                  <a:gd name="T17" fmla="*/ 67 h 480"/>
                  <a:gd name="T18" fmla="*/ 27 w 416"/>
                  <a:gd name="T19" fmla="*/ 78 h 480"/>
                  <a:gd name="T20" fmla="*/ 16 w 416"/>
                  <a:gd name="T21" fmla="*/ 94 h 480"/>
                  <a:gd name="T22" fmla="*/ 9 w 416"/>
                  <a:gd name="T23" fmla="*/ 111 h 480"/>
                  <a:gd name="T24" fmla="*/ 6 w 416"/>
                  <a:gd name="T25" fmla="*/ 131 h 480"/>
                  <a:gd name="T26" fmla="*/ 0 w 416"/>
                  <a:gd name="T27" fmla="*/ 183 h 480"/>
                  <a:gd name="T28" fmla="*/ 82 w 416"/>
                  <a:gd name="T29" fmla="*/ 193 h 480"/>
                  <a:gd name="T30" fmla="*/ 72 w 416"/>
                  <a:gd name="T31" fmla="*/ 252 h 480"/>
                  <a:gd name="T32" fmla="*/ 75 w 416"/>
                  <a:gd name="T33" fmla="*/ 262 h 480"/>
                  <a:gd name="T34" fmla="*/ 77 w 416"/>
                  <a:gd name="T35" fmla="*/ 272 h 480"/>
                  <a:gd name="T36" fmla="*/ 81 w 416"/>
                  <a:gd name="T37" fmla="*/ 295 h 480"/>
                  <a:gd name="T38" fmla="*/ 87 w 416"/>
                  <a:gd name="T39" fmla="*/ 323 h 480"/>
                  <a:gd name="T40" fmla="*/ 92 w 416"/>
                  <a:gd name="T41" fmla="*/ 354 h 480"/>
                  <a:gd name="T42" fmla="*/ 96 w 416"/>
                  <a:gd name="T43" fmla="*/ 386 h 480"/>
                  <a:gd name="T44" fmla="*/ 99 w 416"/>
                  <a:gd name="T45" fmla="*/ 419 h 480"/>
                  <a:gd name="T46" fmla="*/ 99 w 416"/>
                  <a:gd name="T47" fmla="*/ 450 h 480"/>
                  <a:gd name="T48" fmla="*/ 94 w 416"/>
                  <a:gd name="T49" fmla="*/ 480 h 480"/>
                  <a:gd name="T50" fmla="*/ 94 w 416"/>
                  <a:gd name="T51" fmla="*/ 480 h 480"/>
                  <a:gd name="T52" fmla="*/ 323 w 416"/>
                  <a:gd name="T53" fmla="*/ 480 h 480"/>
                  <a:gd name="T54" fmla="*/ 323 w 416"/>
                  <a:gd name="T55" fmla="*/ 480 h 480"/>
                  <a:gd name="T56" fmla="*/ 317 w 416"/>
                  <a:gd name="T57" fmla="*/ 450 h 480"/>
                  <a:gd name="T58" fmla="*/ 317 w 416"/>
                  <a:gd name="T59" fmla="*/ 419 h 480"/>
                  <a:gd name="T60" fmla="*/ 320 w 416"/>
                  <a:gd name="T61" fmla="*/ 386 h 480"/>
                  <a:gd name="T62" fmla="*/ 324 w 416"/>
                  <a:gd name="T63" fmla="*/ 354 h 480"/>
                  <a:gd name="T64" fmla="*/ 330 w 416"/>
                  <a:gd name="T65" fmla="*/ 323 h 480"/>
                  <a:gd name="T66" fmla="*/ 335 w 416"/>
                  <a:gd name="T67" fmla="*/ 295 h 480"/>
                  <a:gd name="T68" fmla="*/ 340 w 416"/>
                  <a:gd name="T69" fmla="*/ 272 h 480"/>
                  <a:gd name="T70" fmla="*/ 341 w 416"/>
                  <a:gd name="T71" fmla="*/ 262 h 480"/>
                  <a:gd name="T72" fmla="*/ 344 w 416"/>
                  <a:gd name="T73" fmla="*/ 252 h 480"/>
                  <a:gd name="T74" fmla="*/ 334 w 416"/>
                  <a:gd name="T75" fmla="*/ 193 h 480"/>
                  <a:gd name="T76" fmla="*/ 416 w 416"/>
                  <a:gd name="T77" fmla="*/ 183 h 480"/>
                  <a:gd name="T78" fmla="*/ 410 w 416"/>
                  <a:gd name="T79" fmla="*/ 13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6" h="480">
                    <a:moveTo>
                      <a:pt x="410" y="131"/>
                    </a:moveTo>
                    <a:lnTo>
                      <a:pt x="409" y="111"/>
                    </a:lnTo>
                    <a:lnTo>
                      <a:pt x="400" y="94"/>
                    </a:lnTo>
                    <a:lnTo>
                      <a:pt x="389" y="78"/>
                    </a:lnTo>
                    <a:lnTo>
                      <a:pt x="374" y="67"/>
                    </a:lnTo>
                    <a:lnTo>
                      <a:pt x="355" y="61"/>
                    </a:lnTo>
                    <a:lnTo>
                      <a:pt x="208" y="0"/>
                    </a:lnTo>
                    <a:lnTo>
                      <a:pt x="61" y="61"/>
                    </a:lnTo>
                    <a:lnTo>
                      <a:pt x="43" y="67"/>
                    </a:lnTo>
                    <a:lnTo>
                      <a:pt x="27" y="78"/>
                    </a:lnTo>
                    <a:lnTo>
                      <a:pt x="16" y="94"/>
                    </a:lnTo>
                    <a:lnTo>
                      <a:pt x="9" y="111"/>
                    </a:lnTo>
                    <a:lnTo>
                      <a:pt x="6" y="131"/>
                    </a:lnTo>
                    <a:lnTo>
                      <a:pt x="0" y="183"/>
                    </a:lnTo>
                    <a:lnTo>
                      <a:pt x="82" y="193"/>
                    </a:lnTo>
                    <a:lnTo>
                      <a:pt x="72" y="252"/>
                    </a:lnTo>
                    <a:lnTo>
                      <a:pt x="75" y="262"/>
                    </a:lnTo>
                    <a:lnTo>
                      <a:pt x="77" y="272"/>
                    </a:lnTo>
                    <a:lnTo>
                      <a:pt x="81" y="295"/>
                    </a:lnTo>
                    <a:lnTo>
                      <a:pt x="87" y="323"/>
                    </a:lnTo>
                    <a:lnTo>
                      <a:pt x="92" y="354"/>
                    </a:lnTo>
                    <a:lnTo>
                      <a:pt x="96" y="386"/>
                    </a:lnTo>
                    <a:lnTo>
                      <a:pt x="99" y="419"/>
                    </a:lnTo>
                    <a:lnTo>
                      <a:pt x="99" y="450"/>
                    </a:lnTo>
                    <a:lnTo>
                      <a:pt x="94" y="480"/>
                    </a:lnTo>
                    <a:lnTo>
                      <a:pt x="94" y="480"/>
                    </a:lnTo>
                    <a:lnTo>
                      <a:pt x="323" y="480"/>
                    </a:lnTo>
                    <a:lnTo>
                      <a:pt x="323" y="480"/>
                    </a:lnTo>
                    <a:lnTo>
                      <a:pt x="317" y="450"/>
                    </a:lnTo>
                    <a:lnTo>
                      <a:pt x="317" y="419"/>
                    </a:lnTo>
                    <a:lnTo>
                      <a:pt x="320" y="386"/>
                    </a:lnTo>
                    <a:lnTo>
                      <a:pt x="324" y="354"/>
                    </a:lnTo>
                    <a:lnTo>
                      <a:pt x="330" y="323"/>
                    </a:lnTo>
                    <a:lnTo>
                      <a:pt x="335" y="295"/>
                    </a:lnTo>
                    <a:lnTo>
                      <a:pt x="340" y="272"/>
                    </a:lnTo>
                    <a:lnTo>
                      <a:pt x="341" y="262"/>
                    </a:lnTo>
                    <a:lnTo>
                      <a:pt x="344" y="252"/>
                    </a:lnTo>
                    <a:lnTo>
                      <a:pt x="334" y="193"/>
                    </a:lnTo>
                    <a:lnTo>
                      <a:pt x="416" y="183"/>
                    </a:lnTo>
                    <a:lnTo>
                      <a:pt x="410" y="131"/>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93">
                <a:extLst>
                  <a:ext uri="{FF2B5EF4-FFF2-40B4-BE49-F238E27FC236}">
                    <a16:creationId xmlns:a16="http://schemas.microsoft.com/office/drawing/2014/main" id="{1B8613FA-74C7-F3AA-7BA2-B07EF203AB11}"/>
                  </a:ext>
                </a:extLst>
              </p:cNvPr>
              <p:cNvSpPr>
                <a:spLocks/>
              </p:cNvSpPr>
              <p:nvPr/>
            </p:nvSpPr>
            <p:spPr bwMode="auto">
              <a:xfrm>
                <a:off x="6510302" y="2793732"/>
                <a:ext cx="291551" cy="670007"/>
              </a:xfrm>
              <a:custGeom>
                <a:avLst/>
                <a:gdLst>
                  <a:gd name="T0" fmla="*/ 208 w 208"/>
                  <a:gd name="T1" fmla="*/ 183 h 480"/>
                  <a:gd name="T2" fmla="*/ 202 w 208"/>
                  <a:gd name="T3" fmla="*/ 131 h 480"/>
                  <a:gd name="T4" fmla="*/ 201 w 208"/>
                  <a:gd name="T5" fmla="*/ 111 h 480"/>
                  <a:gd name="T6" fmla="*/ 192 w 208"/>
                  <a:gd name="T7" fmla="*/ 94 h 480"/>
                  <a:gd name="T8" fmla="*/ 181 w 208"/>
                  <a:gd name="T9" fmla="*/ 78 h 480"/>
                  <a:gd name="T10" fmla="*/ 166 w 208"/>
                  <a:gd name="T11" fmla="*/ 67 h 480"/>
                  <a:gd name="T12" fmla="*/ 147 w 208"/>
                  <a:gd name="T13" fmla="*/ 61 h 480"/>
                  <a:gd name="T14" fmla="*/ 0 w 208"/>
                  <a:gd name="T15" fmla="*/ 0 h 480"/>
                  <a:gd name="T16" fmla="*/ 0 w 208"/>
                  <a:gd name="T17" fmla="*/ 464 h 480"/>
                  <a:gd name="T18" fmla="*/ 4 w 208"/>
                  <a:gd name="T19" fmla="*/ 466 h 480"/>
                  <a:gd name="T20" fmla="*/ 16 w 208"/>
                  <a:gd name="T21" fmla="*/ 467 h 480"/>
                  <a:gd name="T22" fmla="*/ 33 w 208"/>
                  <a:gd name="T23" fmla="*/ 470 h 480"/>
                  <a:gd name="T24" fmla="*/ 54 w 208"/>
                  <a:gd name="T25" fmla="*/ 473 h 480"/>
                  <a:gd name="T26" fmla="*/ 75 w 208"/>
                  <a:gd name="T27" fmla="*/ 477 h 480"/>
                  <a:gd name="T28" fmla="*/ 96 w 208"/>
                  <a:gd name="T29" fmla="*/ 478 h 480"/>
                  <a:gd name="T30" fmla="*/ 115 w 208"/>
                  <a:gd name="T31" fmla="*/ 480 h 480"/>
                  <a:gd name="T32" fmla="*/ 115 w 208"/>
                  <a:gd name="T33" fmla="*/ 480 h 480"/>
                  <a:gd name="T34" fmla="*/ 109 w 208"/>
                  <a:gd name="T35" fmla="*/ 450 h 480"/>
                  <a:gd name="T36" fmla="*/ 109 w 208"/>
                  <a:gd name="T37" fmla="*/ 419 h 480"/>
                  <a:gd name="T38" fmla="*/ 112 w 208"/>
                  <a:gd name="T39" fmla="*/ 386 h 480"/>
                  <a:gd name="T40" fmla="*/ 116 w 208"/>
                  <a:gd name="T41" fmla="*/ 354 h 480"/>
                  <a:gd name="T42" fmla="*/ 122 w 208"/>
                  <a:gd name="T43" fmla="*/ 323 h 480"/>
                  <a:gd name="T44" fmla="*/ 127 w 208"/>
                  <a:gd name="T45" fmla="*/ 295 h 480"/>
                  <a:gd name="T46" fmla="*/ 132 w 208"/>
                  <a:gd name="T47" fmla="*/ 272 h 480"/>
                  <a:gd name="T48" fmla="*/ 133 w 208"/>
                  <a:gd name="T49" fmla="*/ 262 h 480"/>
                  <a:gd name="T50" fmla="*/ 136 w 208"/>
                  <a:gd name="T51" fmla="*/ 252 h 480"/>
                  <a:gd name="T52" fmla="*/ 126 w 208"/>
                  <a:gd name="T53" fmla="*/ 193 h 480"/>
                  <a:gd name="T54" fmla="*/ 208 w 208"/>
                  <a:gd name="T55" fmla="*/ 18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 h="480">
                    <a:moveTo>
                      <a:pt x="208" y="183"/>
                    </a:moveTo>
                    <a:lnTo>
                      <a:pt x="202" y="131"/>
                    </a:lnTo>
                    <a:lnTo>
                      <a:pt x="201" y="111"/>
                    </a:lnTo>
                    <a:lnTo>
                      <a:pt x="192" y="94"/>
                    </a:lnTo>
                    <a:lnTo>
                      <a:pt x="181" y="78"/>
                    </a:lnTo>
                    <a:lnTo>
                      <a:pt x="166" y="67"/>
                    </a:lnTo>
                    <a:lnTo>
                      <a:pt x="147" y="61"/>
                    </a:lnTo>
                    <a:lnTo>
                      <a:pt x="0" y="0"/>
                    </a:lnTo>
                    <a:lnTo>
                      <a:pt x="0" y="464"/>
                    </a:lnTo>
                    <a:lnTo>
                      <a:pt x="4" y="466"/>
                    </a:lnTo>
                    <a:lnTo>
                      <a:pt x="16" y="467"/>
                    </a:lnTo>
                    <a:lnTo>
                      <a:pt x="33" y="470"/>
                    </a:lnTo>
                    <a:lnTo>
                      <a:pt x="54" y="473"/>
                    </a:lnTo>
                    <a:lnTo>
                      <a:pt x="75" y="477"/>
                    </a:lnTo>
                    <a:lnTo>
                      <a:pt x="96" y="478"/>
                    </a:lnTo>
                    <a:lnTo>
                      <a:pt x="115" y="480"/>
                    </a:lnTo>
                    <a:lnTo>
                      <a:pt x="115" y="480"/>
                    </a:lnTo>
                    <a:lnTo>
                      <a:pt x="109" y="450"/>
                    </a:lnTo>
                    <a:lnTo>
                      <a:pt x="109" y="419"/>
                    </a:lnTo>
                    <a:lnTo>
                      <a:pt x="112" y="386"/>
                    </a:lnTo>
                    <a:lnTo>
                      <a:pt x="116" y="354"/>
                    </a:lnTo>
                    <a:lnTo>
                      <a:pt x="122" y="323"/>
                    </a:lnTo>
                    <a:lnTo>
                      <a:pt x="127" y="295"/>
                    </a:lnTo>
                    <a:lnTo>
                      <a:pt x="132" y="272"/>
                    </a:lnTo>
                    <a:lnTo>
                      <a:pt x="133" y="262"/>
                    </a:lnTo>
                    <a:lnTo>
                      <a:pt x="136" y="252"/>
                    </a:lnTo>
                    <a:lnTo>
                      <a:pt x="126" y="193"/>
                    </a:lnTo>
                    <a:lnTo>
                      <a:pt x="208" y="183"/>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94">
                <a:extLst>
                  <a:ext uri="{FF2B5EF4-FFF2-40B4-BE49-F238E27FC236}">
                    <a16:creationId xmlns:a16="http://schemas.microsoft.com/office/drawing/2014/main" id="{FD0FD32D-03B4-5006-21FE-FD2D289CEA72}"/>
                  </a:ext>
                </a:extLst>
              </p:cNvPr>
              <p:cNvSpPr>
                <a:spLocks/>
              </p:cNvSpPr>
              <p:nvPr/>
            </p:nvSpPr>
            <p:spPr bwMode="auto">
              <a:xfrm>
                <a:off x="6286032" y="3205828"/>
                <a:ext cx="451343" cy="684023"/>
              </a:xfrm>
              <a:custGeom>
                <a:avLst/>
                <a:gdLst>
                  <a:gd name="T0" fmla="*/ 10 w 321"/>
                  <a:gd name="T1" fmla="*/ 489 h 489"/>
                  <a:gd name="T2" fmla="*/ 309 w 321"/>
                  <a:gd name="T3" fmla="*/ 489 h 489"/>
                  <a:gd name="T4" fmla="*/ 318 w 321"/>
                  <a:gd name="T5" fmla="*/ 432 h 489"/>
                  <a:gd name="T6" fmla="*/ 321 w 321"/>
                  <a:gd name="T7" fmla="*/ 411 h 489"/>
                  <a:gd name="T8" fmla="*/ 320 w 321"/>
                  <a:gd name="T9" fmla="*/ 390 h 489"/>
                  <a:gd name="T10" fmla="*/ 320 w 321"/>
                  <a:gd name="T11" fmla="*/ 390 h 489"/>
                  <a:gd name="T12" fmla="*/ 314 w 321"/>
                  <a:gd name="T13" fmla="*/ 354 h 489"/>
                  <a:gd name="T14" fmla="*/ 309 w 321"/>
                  <a:gd name="T15" fmla="*/ 313 h 489"/>
                  <a:gd name="T16" fmla="*/ 300 w 321"/>
                  <a:gd name="T17" fmla="*/ 272 h 489"/>
                  <a:gd name="T18" fmla="*/ 292 w 321"/>
                  <a:gd name="T19" fmla="*/ 233 h 489"/>
                  <a:gd name="T20" fmla="*/ 280 w 321"/>
                  <a:gd name="T21" fmla="*/ 199 h 489"/>
                  <a:gd name="T22" fmla="*/ 275 w 321"/>
                  <a:gd name="T23" fmla="*/ 185 h 489"/>
                  <a:gd name="T24" fmla="*/ 269 w 321"/>
                  <a:gd name="T25" fmla="*/ 155 h 489"/>
                  <a:gd name="T26" fmla="*/ 269 w 321"/>
                  <a:gd name="T27" fmla="*/ 124 h 489"/>
                  <a:gd name="T28" fmla="*/ 272 w 321"/>
                  <a:gd name="T29" fmla="*/ 91 h 489"/>
                  <a:gd name="T30" fmla="*/ 276 w 321"/>
                  <a:gd name="T31" fmla="*/ 59 h 489"/>
                  <a:gd name="T32" fmla="*/ 282 w 321"/>
                  <a:gd name="T33" fmla="*/ 28 h 489"/>
                  <a:gd name="T34" fmla="*/ 287 w 321"/>
                  <a:gd name="T35" fmla="*/ 0 h 489"/>
                  <a:gd name="T36" fmla="*/ 33 w 321"/>
                  <a:gd name="T37" fmla="*/ 0 h 489"/>
                  <a:gd name="T38" fmla="*/ 39 w 321"/>
                  <a:gd name="T39" fmla="*/ 28 h 489"/>
                  <a:gd name="T40" fmla="*/ 44 w 321"/>
                  <a:gd name="T41" fmla="*/ 59 h 489"/>
                  <a:gd name="T42" fmla="*/ 48 w 321"/>
                  <a:gd name="T43" fmla="*/ 91 h 489"/>
                  <a:gd name="T44" fmla="*/ 51 w 321"/>
                  <a:gd name="T45" fmla="*/ 124 h 489"/>
                  <a:gd name="T46" fmla="*/ 51 w 321"/>
                  <a:gd name="T47" fmla="*/ 155 h 489"/>
                  <a:gd name="T48" fmla="*/ 46 w 321"/>
                  <a:gd name="T49" fmla="*/ 185 h 489"/>
                  <a:gd name="T50" fmla="*/ 40 w 321"/>
                  <a:gd name="T51" fmla="*/ 199 h 489"/>
                  <a:gd name="T52" fmla="*/ 29 w 321"/>
                  <a:gd name="T53" fmla="*/ 233 h 489"/>
                  <a:gd name="T54" fmla="*/ 20 w 321"/>
                  <a:gd name="T55" fmla="*/ 272 h 489"/>
                  <a:gd name="T56" fmla="*/ 12 w 321"/>
                  <a:gd name="T57" fmla="*/ 313 h 489"/>
                  <a:gd name="T58" fmla="*/ 6 w 321"/>
                  <a:gd name="T59" fmla="*/ 354 h 489"/>
                  <a:gd name="T60" fmla="*/ 0 w 321"/>
                  <a:gd name="T61" fmla="*/ 390 h 489"/>
                  <a:gd name="T62" fmla="*/ 0 w 321"/>
                  <a:gd name="T63" fmla="*/ 390 h 489"/>
                  <a:gd name="T64" fmla="*/ 0 w 321"/>
                  <a:gd name="T65" fmla="*/ 411 h 489"/>
                  <a:gd name="T66" fmla="*/ 2 w 321"/>
                  <a:gd name="T67" fmla="*/ 432 h 489"/>
                  <a:gd name="T68" fmla="*/ 10 w 321"/>
                  <a:gd name="T6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1" h="489">
                    <a:moveTo>
                      <a:pt x="10" y="489"/>
                    </a:moveTo>
                    <a:lnTo>
                      <a:pt x="309" y="489"/>
                    </a:lnTo>
                    <a:lnTo>
                      <a:pt x="318" y="432"/>
                    </a:lnTo>
                    <a:lnTo>
                      <a:pt x="321" y="411"/>
                    </a:lnTo>
                    <a:lnTo>
                      <a:pt x="320" y="390"/>
                    </a:lnTo>
                    <a:lnTo>
                      <a:pt x="320" y="390"/>
                    </a:lnTo>
                    <a:lnTo>
                      <a:pt x="314" y="354"/>
                    </a:lnTo>
                    <a:lnTo>
                      <a:pt x="309" y="313"/>
                    </a:lnTo>
                    <a:lnTo>
                      <a:pt x="300" y="272"/>
                    </a:lnTo>
                    <a:lnTo>
                      <a:pt x="292" y="233"/>
                    </a:lnTo>
                    <a:lnTo>
                      <a:pt x="280" y="199"/>
                    </a:lnTo>
                    <a:lnTo>
                      <a:pt x="275" y="185"/>
                    </a:lnTo>
                    <a:lnTo>
                      <a:pt x="269" y="155"/>
                    </a:lnTo>
                    <a:lnTo>
                      <a:pt x="269" y="124"/>
                    </a:lnTo>
                    <a:lnTo>
                      <a:pt x="272" y="91"/>
                    </a:lnTo>
                    <a:lnTo>
                      <a:pt x="276" y="59"/>
                    </a:lnTo>
                    <a:lnTo>
                      <a:pt x="282" y="28"/>
                    </a:lnTo>
                    <a:lnTo>
                      <a:pt x="287" y="0"/>
                    </a:lnTo>
                    <a:lnTo>
                      <a:pt x="33" y="0"/>
                    </a:lnTo>
                    <a:lnTo>
                      <a:pt x="39" y="28"/>
                    </a:lnTo>
                    <a:lnTo>
                      <a:pt x="44" y="59"/>
                    </a:lnTo>
                    <a:lnTo>
                      <a:pt x="48" y="91"/>
                    </a:lnTo>
                    <a:lnTo>
                      <a:pt x="51" y="124"/>
                    </a:lnTo>
                    <a:lnTo>
                      <a:pt x="51" y="155"/>
                    </a:lnTo>
                    <a:lnTo>
                      <a:pt x="46" y="185"/>
                    </a:lnTo>
                    <a:lnTo>
                      <a:pt x="40" y="199"/>
                    </a:lnTo>
                    <a:lnTo>
                      <a:pt x="29" y="233"/>
                    </a:lnTo>
                    <a:lnTo>
                      <a:pt x="20" y="272"/>
                    </a:lnTo>
                    <a:lnTo>
                      <a:pt x="12" y="313"/>
                    </a:lnTo>
                    <a:lnTo>
                      <a:pt x="6" y="354"/>
                    </a:lnTo>
                    <a:lnTo>
                      <a:pt x="0" y="390"/>
                    </a:lnTo>
                    <a:lnTo>
                      <a:pt x="0" y="390"/>
                    </a:lnTo>
                    <a:lnTo>
                      <a:pt x="0" y="411"/>
                    </a:lnTo>
                    <a:lnTo>
                      <a:pt x="2" y="432"/>
                    </a:lnTo>
                    <a:lnTo>
                      <a:pt x="10" y="489"/>
                    </a:lnTo>
                    <a:close/>
                  </a:path>
                </a:pathLst>
              </a:custGeom>
              <a:solidFill>
                <a:srgbClr val="F986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95">
                <a:extLst>
                  <a:ext uri="{FF2B5EF4-FFF2-40B4-BE49-F238E27FC236}">
                    <a16:creationId xmlns:a16="http://schemas.microsoft.com/office/drawing/2014/main" id="{93C9AB57-6C30-6B21-CA04-76BE8BD1ACEE}"/>
                  </a:ext>
                </a:extLst>
              </p:cNvPr>
              <p:cNvSpPr>
                <a:spLocks/>
              </p:cNvSpPr>
              <p:nvPr/>
            </p:nvSpPr>
            <p:spPr bwMode="auto">
              <a:xfrm>
                <a:off x="6420594" y="2746074"/>
                <a:ext cx="182219" cy="168202"/>
              </a:xfrm>
              <a:custGeom>
                <a:avLst/>
                <a:gdLst>
                  <a:gd name="T0" fmla="*/ 130 w 130"/>
                  <a:gd name="T1" fmla="*/ 66 h 120"/>
                  <a:gd name="T2" fmla="*/ 65 w 130"/>
                  <a:gd name="T3" fmla="*/ 120 h 120"/>
                  <a:gd name="T4" fmla="*/ 0 w 130"/>
                  <a:gd name="T5" fmla="*/ 66 h 120"/>
                  <a:gd name="T6" fmla="*/ 0 w 130"/>
                  <a:gd name="T7" fmla="*/ 0 h 120"/>
                  <a:gd name="T8" fmla="*/ 130 w 130"/>
                  <a:gd name="T9" fmla="*/ 0 h 120"/>
                  <a:gd name="T10" fmla="*/ 130 w 130"/>
                  <a:gd name="T11" fmla="*/ 66 h 120"/>
                </a:gdLst>
                <a:ahLst/>
                <a:cxnLst>
                  <a:cxn ang="0">
                    <a:pos x="T0" y="T1"/>
                  </a:cxn>
                  <a:cxn ang="0">
                    <a:pos x="T2" y="T3"/>
                  </a:cxn>
                  <a:cxn ang="0">
                    <a:pos x="T4" y="T5"/>
                  </a:cxn>
                  <a:cxn ang="0">
                    <a:pos x="T6" y="T7"/>
                  </a:cxn>
                  <a:cxn ang="0">
                    <a:pos x="T8" y="T9"/>
                  </a:cxn>
                  <a:cxn ang="0">
                    <a:pos x="T10" y="T11"/>
                  </a:cxn>
                </a:cxnLst>
                <a:rect l="0" t="0" r="r" b="b"/>
                <a:pathLst>
                  <a:path w="130" h="120">
                    <a:moveTo>
                      <a:pt x="130" y="66"/>
                    </a:moveTo>
                    <a:lnTo>
                      <a:pt x="65" y="120"/>
                    </a:lnTo>
                    <a:lnTo>
                      <a:pt x="0" y="66"/>
                    </a:lnTo>
                    <a:lnTo>
                      <a:pt x="0" y="0"/>
                    </a:lnTo>
                    <a:lnTo>
                      <a:pt x="130" y="0"/>
                    </a:lnTo>
                    <a:lnTo>
                      <a:pt x="130" y="66"/>
                    </a:lnTo>
                    <a:close/>
                  </a:path>
                </a:pathLst>
              </a:custGeom>
              <a:solidFill>
                <a:srgbClr val="4005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96">
                <a:extLst>
                  <a:ext uri="{FF2B5EF4-FFF2-40B4-BE49-F238E27FC236}">
                    <a16:creationId xmlns:a16="http://schemas.microsoft.com/office/drawing/2014/main" id="{2E705DB7-2347-7737-A43D-E66C56773DE3}"/>
                  </a:ext>
                </a:extLst>
              </p:cNvPr>
              <p:cNvSpPr>
                <a:spLocks/>
              </p:cNvSpPr>
              <p:nvPr/>
            </p:nvSpPr>
            <p:spPr bwMode="auto">
              <a:xfrm>
                <a:off x="6389757" y="2479754"/>
                <a:ext cx="241090" cy="330798"/>
              </a:xfrm>
              <a:custGeom>
                <a:avLst/>
                <a:gdLst>
                  <a:gd name="T0" fmla="*/ 114 w 172"/>
                  <a:gd name="T1" fmla="*/ 0 h 236"/>
                  <a:gd name="T2" fmla="*/ 58 w 172"/>
                  <a:gd name="T3" fmla="*/ 0 h 236"/>
                  <a:gd name="T4" fmla="*/ 41 w 172"/>
                  <a:gd name="T5" fmla="*/ 4 h 236"/>
                  <a:gd name="T6" fmla="*/ 25 w 172"/>
                  <a:gd name="T7" fmla="*/ 13 h 236"/>
                  <a:gd name="T8" fmla="*/ 13 w 172"/>
                  <a:gd name="T9" fmla="*/ 27 h 236"/>
                  <a:gd name="T10" fmla="*/ 4 w 172"/>
                  <a:gd name="T11" fmla="*/ 44 h 236"/>
                  <a:gd name="T12" fmla="*/ 0 w 172"/>
                  <a:gd name="T13" fmla="*/ 65 h 236"/>
                  <a:gd name="T14" fmla="*/ 0 w 172"/>
                  <a:gd name="T15" fmla="*/ 141 h 236"/>
                  <a:gd name="T16" fmla="*/ 3 w 172"/>
                  <a:gd name="T17" fmla="*/ 158 h 236"/>
                  <a:gd name="T18" fmla="*/ 11 w 172"/>
                  <a:gd name="T19" fmla="*/ 177 h 236"/>
                  <a:gd name="T20" fmla="*/ 22 w 172"/>
                  <a:gd name="T21" fmla="*/ 194 h 236"/>
                  <a:gd name="T22" fmla="*/ 37 w 172"/>
                  <a:gd name="T23" fmla="*/ 211 h 236"/>
                  <a:gd name="T24" fmla="*/ 54 w 172"/>
                  <a:gd name="T25" fmla="*/ 223 h 236"/>
                  <a:gd name="T26" fmla="*/ 69 w 172"/>
                  <a:gd name="T27" fmla="*/ 233 h 236"/>
                  <a:gd name="T28" fmla="*/ 83 w 172"/>
                  <a:gd name="T29" fmla="*/ 236 h 236"/>
                  <a:gd name="T30" fmla="*/ 89 w 172"/>
                  <a:gd name="T31" fmla="*/ 236 h 236"/>
                  <a:gd name="T32" fmla="*/ 103 w 172"/>
                  <a:gd name="T33" fmla="*/ 233 h 236"/>
                  <a:gd name="T34" fmla="*/ 119 w 172"/>
                  <a:gd name="T35" fmla="*/ 223 h 236"/>
                  <a:gd name="T36" fmla="*/ 136 w 172"/>
                  <a:gd name="T37" fmla="*/ 211 h 236"/>
                  <a:gd name="T38" fmla="*/ 150 w 172"/>
                  <a:gd name="T39" fmla="*/ 194 h 236"/>
                  <a:gd name="T40" fmla="*/ 162 w 172"/>
                  <a:gd name="T41" fmla="*/ 177 h 236"/>
                  <a:gd name="T42" fmla="*/ 170 w 172"/>
                  <a:gd name="T43" fmla="*/ 158 h 236"/>
                  <a:gd name="T44" fmla="*/ 172 w 172"/>
                  <a:gd name="T45" fmla="*/ 141 h 236"/>
                  <a:gd name="T46" fmla="*/ 172 w 172"/>
                  <a:gd name="T47" fmla="*/ 65 h 236"/>
                  <a:gd name="T48" fmla="*/ 168 w 172"/>
                  <a:gd name="T49" fmla="*/ 44 h 236"/>
                  <a:gd name="T50" fmla="*/ 160 w 172"/>
                  <a:gd name="T51" fmla="*/ 27 h 236"/>
                  <a:gd name="T52" fmla="*/ 147 w 172"/>
                  <a:gd name="T53" fmla="*/ 13 h 236"/>
                  <a:gd name="T54" fmla="*/ 131 w 172"/>
                  <a:gd name="T55" fmla="*/ 4 h 236"/>
                  <a:gd name="T56" fmla="*/ 114 w 172"/>
                  <a:gd name="T5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2" h="236">
                    <a:moveTo>
                      <a:pt x="114" y="0"/>
                    </a:moveTo>
                    <a:lnTo>
                      <a:pt x="58" y="0"/>
                    </a:lnTo>
                    <a:lnTo>
                      <a:pt x="41" y="4"/>
                    </a:lnTo>
                    <a:lnTo>
                      <a:pt x="25" y="13"/>
                    </a:lnTo>
                    <a:lnTo>
                      <a:pt x="13" y="27"/>
                    </a:lnTo>
                    <a:lnTo>
                      <a:pt x="4" y="44"/>
                    </a:lnTo>
                    <a:lnTo>
                      <a:pt x="0" y="65"/>
                    </a:lnTo>
                    <a:lnTo>
                      <a:pt x="0" y="141"/>
                    </a:lnTo>
                    <a:lnTo>
                      <a:pt x="3" y="158"/>
                    </a:lnTo>
                    <a:lnTo>
                      <a:pt x="11" y="177"/>
                    </a:lnTo>
                    <a:lnTo>
                      <a:pt x="22" y="194"/>
                    </a:lnTo>
                    <a:lnTo>
                      <a:pt x="37" y="211"/>
                    </a:lnTo>
                    <a:lnTo>
                      <a:pt x="54" y="223"/>
                    </a:lnTo>
                    <a:lnTo>
                      <a:pt x="69" y="233"/>
                    </a:lnTo>
                    <a:lnTo>
                      <a:pt x="83" y="236"/>
                    </a:lnTo>
                    <a:lnTo>
                      <a:pt x="89" y="236"/>
                    </a:lnTo>
                    <a:lnTo>
                      <a:pt x="103" y="233"/>
                    </a:lnTo>
                    <a:lnTo>
                      <a:pt x="119" y="223"/>
                    </a:lnTo>
                    <a:lnTo>
                      <a:pt x="136" y="211"/>
                    </a:lnTo>
                    <a:lnTo>
                      <a:pt x="150" y="194"/>
                    </a:lnTo>
                    <a:lnTo>
                      <a:pt x="162" y="177"/>
                    </a:lnTo>
                    <a:lnTo>
                      <a:pt x="170" y="158"/>
                    </a:lnTo>
                    <a:lnTo>
                      <a:pt x="172" y="141"/>
                    </a:lnTo>
                    <a:lnTo>
                      <a:pt x="172" y="65"/>
                    </a:lnTo>
                    <a:lnTo>
                      <a:pt x="168" y="44"/>
                    </a:lnTo>
                    <a:lnTo>
                      <a:pt x="160" y="27"/>
                    </a:lnTo>
                    <a:lnTo>
                      <a:pt x="147" y="13"/>
                    </a:lnTo>
                    <a:lnTo>
                      <a:pt x="131" y="4"/>
                    </a:lnTo>
                    <a:lnTo>
                      <a:pt x="114"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97">
                <a:extLst>
                  <a:ext uri="{FF2B5EF4-FFF2-40B4-BE49-F238E27FC236}">
                    <a16:creationId xmlns:a16="http://schemas.microsoft.com/office/drawing/2014/main" id="{5E2AD98F-FB4B-D2F9-FBE4-80F37134D7DE}"/>
                  </a:ext>
                </a:extLst>
              </p:cNvPr>
              <p:cNvSpPr>
                <a:spLocks/>
              </p:cNvSpPr>
              <p:nvPr/>
            </p:nvSpPr>
            <p:spPr bwMode="auto">
              <a:xfrm>
                <a:off x="6372937" y="2605906"/>
                <a:ext cx="25230" cy="81298"/>
              </a:xfrm>
              <a:custGeom>
                <a:avLst/>
                <a:gdLst>
                  <a:gd name="T0" fmla="*/ 9 w 19"/>
                  <a:gd name="T1" fmla="*/ 58 h 58"/>
                  <a:gd name="T2" fmla="*/ 6 w 19"/>
                  <a:gd name="T3" fmla="*/ 58 h 58"/>
                  <a:gd name="T4" fmla="*/ 3 w 19"/>
                  <a:gd name="T5" fmla="*/ 55 h 58"/>
                  <a:gd name="T6" fmla="*/ 0 w 19"/>
                  <a:gd name="T7" fmla="*/ 52 h 58"/>
                  <a:gd name="T8" fmla="*/ 0 w 19"/>
                  <a:gd name="T9" fmla="*/ 50 h 58"/>
                  <a:gd name="T10" fmla="*/ 0 w 19"/>
                  <a:gd name="T11" fmla="*/ 10 h 58"/>
                  <a:gd name="T12" fmla="*/ 0 w 19"/>
                  <a:gd name="T13" fmla="*/ 6 h 58"/>
                  <a:gd name="T14" fmla="*/ 3 w 19"/>
                  <a:gd name="T15" fmla="*/ 3 h 58"/>
                  <a:gd name="T16" fmla="*/ 6 w 19"/>
                  <a:gd name="T17" fmla="*/ 0 h 58"/>
                  <a:gd name="T18" fmla="*/ 9 w 19"/>
                  <a:gd name="T19" fmla="*/ 0 h 58"/>
                  <a:gd name="T20" fmla="*/ 13 w 19"/>
                  <a:gd name="T21" fmla="*/ 0 h 58"/>
                  <a:gd name="T22" fmla="*/ 16 w 19"/>
                  <a:gd name="T23" fmla="*/ 3 h 58"/>
                  <a:gd name="T24" fmla="*/ 17 w 19"/>
                  <a:gd name="T25" fmla="*/ 6 h 58"/>
                  <a:gd name="T26" fmla="*/ 19 w 19"/>
                  <a:gd name="T27" fmla="*/ 10 h 58"/>
                  <a:gd name="T28" fmla="*/ 19 w 19"/>
                  <a:gd name="T29" fmla="*/ 50 h 58"/>
                  <a:gd name="T30" fmla="*/ 17 w 19"/>
                  <a:gd name="T31" fmla="*/ 52 h 58"/>
                  <a:gd name="T32" fmla="*/ 16 w 19"/>
                  <a:gd name="T33" fmla="*/ 55 h 58"/>
                  <a:gd name="T34" fmla="*/ 13 w 19"/>
                  <a:gd name="T35" fmla="*/ 58 h 58"/>
                  <a:gd name="T36" fmla="*/ 9 w 19"/>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8">
                    <a:moveTo>
                      <a:pt x="9" y="58"/>
                    </a:moveTo>
                    <a:lnTo>
                      <a:pt x="6" y="58"/>
                    </a:lnTo>
                    <a:lnTo>
                      <a:pt x="3" y="55"/>
                    </a:lnTo>
                    <a:lnTo>
                      <a:pt x="0" y="52"/>
                    </a:lnTo>
                    <a:lnTo>
                      <a:pt x="0" y="50"/>
                    </a:lnTo>
                    <a:lnTo>
                      <a:pt x="0" y="10"/>
                    </a:lnTo>
                    <a:lnTo>
                      <a:pt x="0" y="6"/>
                    </a:lnTo>
                    <a:lnTo>
                      <a:pt x="3" y="3"/>
                    </a:lnTo>
                    <a:lnTo>
                      <a:pt x="6" y="0"/>
                    </a:lnTo>
                    <a:lnTo>
                      <a:pt x="9" y="0"/>
                    </a:lnTo>
                    <a:lnTo>
                      <a:pt x="13" y="0"/>
                    </a:lnTo>
                    <a:lnTo>
                      <a:pt x="16" y="3"/>
                    </a:lnTo>
                    <a:lnTo>
                      <a:pt x="17" y="6"/>
                    </a:lnTo>
                    <a:lnTo>
                      <a:pt x="19" y="10"/>
                    </a:lnTo>
                    <a:lnTo>
                      <a:pt x="19" y="50"/>
                    </a:lnTo>
                    <a:lnTo>
                      <a:pt x="17" y="52"/>
                    </a:lnTo>
                    <a:lnTo>
                      <a:pt x="16" y="55"/>
                    </a:lnTo>
                    <a:lnTo>
                      <a:pt x="13" y="58"/>
                    </a:lnTo>
                    <a:lnTo>
                      <a:pt x="9" y="58"/>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98">
                <a:extLst>
                  <a:ext uri="{FF2B5EF4-FFF2-40B4-BE49-F238E27FC236}">
                    <a16:creationId xmlns:a16="http://schemas.microsoft.com/office/drawing/2014/main" id="{7017B929-0D2F-8852-D383-4E55D7554E95}"/>
                  </a:ext>
                </a:extLst>
              </p:cNvPr>
              <p:cNvSpPr>
                <a:spLocks/>
              </p:cNvSpPr>
              <p:nvPr/>
            </p:nvSpPr>
            <p:spPr bwMode="auto">
              <a:xfrm>
                <a:off x="6622437" y="2605906"/>
                <a:ext cx="28034" cy="81298"/>
              </a:xfrm>
              <a:custGeom>
                <a:avLst/>
                <a:gdLst>
                  <a:gd name="T0" fmla="*/ 10 w 20"/>
                  <a:gd name="T1" fmla="*/ 58 h 58"/>
                  <a:gd name="T2" fmla="*/ 5 w 20"/>
                  <a:gd name="T3" fmla="*/ 58 h 58"/>
                  <a:gd name="T4" fmla="*/ 3 w 20"/>
                  <a:gd name="T5" fmla="*/ 55 h 58"/>
                  <a:gd name="T6" fmla="*/ 1 w 20"/>
                  <a:gd name="T7" fmla="*/ 52 h 58"/>
                  <a:gd name="T8" fmla="*/ 0 w 20"/>
                  <a:gd name="T9" fmla="*/ 50 h 58"/>
                  <a:gd name="T10" fmla="*/ 0 w 20"/>
                  <a:gd name="T11" fmla="*/ 10 h 58"/>
                  <a:gd name="T12" fmla="*/ 1 w 20"/>
                  <a:gd name="T13" fmla="*/ 6 h 58"/>
                  <a:gd name="T14" fmla="*/ 3 w 20"/>
                  <a:gd name="T15" fmla="*/ 3 h 58"/>
                  <a:gd name="T16" fmla="*/ 5 w 20"/>
                  <a:gd name="T17" fmla="*/ 0 h 58"/>
                  <a:gd name="T18" fmla="*/ 10 w 20"/>
                  <a:gd name="T19" fmla="*/ 0 h 58"/>
                  <a:gd name="T20" fmla="*/ 12 w 20"/>
                  <a:gd name="T21" fmla="*/ 0 h 58"/>
                  <a:gd name="T22" fmla="*/ 17 w 20"/>
                  <a:gd name="T23" fmla="*/ 3 h 58"/>
                  <a:gd name="T24" fmla="*/ 18 w 20"/>
                  <a:gd name="T25" fmla="*/ 6 h 58"/>
                  <a:gd name="T26" fmla="*/ 20 w 20"/>
                  <a:gd name="T27" fmla="*/ 10 h 58"/>
                  <a:gd name="T28" fmla="*/ 20 w 20"/>
                  <a:gd name="T29" fmla="*/ 50 h 58"/>
                  <a:gd name="T30" fmla="*/ 18 w 20"/>
                  <a:gd name="T31" fmla="*/ 52 h 58"/>
                  <a:gd name="T32" fmla="*/ 17 w 20"/>
                  <a:gd name="T33" fmla="*/ 55 h 58"/>
                  <a:gd name="T34" fmla="*/ 12 w 20"/>
                  <a:gd name="T35" fmla="*/ 58 h 58"/>
                  <a:gd name="T36" fmla="*/ 10 w 20"/>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58">
                    <a:moveTo>
                      <a:pt x="10" y="58"/>
                    </a:moveTo>
                    <a:lnTo>
                      <a:pt x="5" y="58"/>
                    </a:lnTo>
                    <a:lnTo>
                      <a:pt x="3" y="55"/>
                    </a:lnTo>
                    <a:lnTo>
                      <a:pt x="1" y="52"/>
                    </a:lnTo>
                    <a:lnTo>
                      <a:pt x="0" y="50"/>
                    </a:lnTo>
                    <a:lnTo>
                      <a:pt x="0" y="10"/>
                    </a:lnTo>
                    <a:lnTo>
                      <a:pt x="1" y="6"/>
                    </a:lnTo>
                    <a:lnTo>
                      <a:pt x="3" y="3"/>
                    </a:lnTo>
                    <a:lnTo>
                      <a:pt x="5" y="0"/>
                    </a:lnTo>
                    <a:lnTo>
                      <a:pt x="10" y="0"/>
                    </a:lnTo>
                    <a:lnTo>
                      <a:pt x="12" y="0"/>
                    </a:lnTo>
                    <a:lnTo>
                      <a:pt x="17" y="3"/>
                    </a:lnTo>
                    <a:lnTo>
                      <a:pt x="18" y="6"/>
                    </a:lnTo>
                    <a:lnTo>
                      <a:pt x="20" y="10"/>
                    </a:lnTo>
                    <a:lnTo>
                      <a:pt x="20" y="50"/>
                    </a:lnTo>
                    <a:lnTo>
                      <a:pt x="18" y="52"/>
                    </a:lnTo>
                    <a:lnTo>
                      <a:pt x="17" y="55"/>
                    </a:lnTo>
                    <a:lnTo>
                      <a:pt x="12" y="58"/>
                    </a:lnTo>
                    <a:lnTo>
                      <a:pt x="10" y="58"/>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99">
                <a:extLst>
                  <a:ext uri="{FF2B5EF4-FFF2-40B4-BE49-F238E27FC236}">
                    <a16:creationId xmlns:a16="http://schemas.microsoft.com/office/drawing/2014/main" id="{1F6E0796-A105-1FF6-6723-5A54C059CB37}"/>
                  </a:ext>
                </a:extLst>
              </p:cNvPr>
              <p:cNvSpPr>
                <a:spLocks/>
              </p:cNvSpPr>
              <p:nvPr/>
            </p:nvSpPr>
            <p:spPr bwMode="auto">
              <a:xfrm>
                <a:off x="6510302" y="2479754"/>
                <a:ext cx="120545" cy="330798"/>
              </a:xfrm>
              <a:custGeom>
                <a:avLst/>
                <a:gdLst>
                  <a:gd name="T0" fmla="*/ 28 w 86"/>
                  <a:gd name="T1" fmla="*/ 0 h 236"/>
                  <a:gd name="T2" fmla="*/ 0 w 86"/>
                  <a:gd name="T3" fmla="*/ 0 h 236"/>
                  <a:gd name="T4" fmla="*/ 0 w 86"/>
                  <a:gd name="T5" fmla="*/ 236 h 236"/>
                  <a:gd name="T6" fmla="*/ 3 w 86"/>
                  <a:gd name="T7" fmla="*/ 236 h 236"/>
                  <a:gd name="T8" fmla="*/ 17 w 86"/>
                  <a:gd name="T9" fmla="*/ 233 h 236"/>
                  <a:gd name="T10" fmla="*/ 33 w 86"/>
                  <a:gd name="T11" fmla="*/ 223 h 236"/>
                  <a:gd name="T12" fmla="*/ 50 w 86"/>
                  <a:gd name="T13" fmla="*/ 211 h 236"/>
                  <a:gd name="T14" fmla="*/ 64 w 86"/>
                  <a:gd name="T15" fmla="*/ 194 h 236"/>
                  <a:gd name="T16" fmla="*/ 76 w 86"/>
                  <a:gd name="T17" fmla="*/ 177 h 236"/>
                  <a:gd name="T18" fmla="*/ 84 w 86"/>
                  <a:gd name="T19" fmla="*/ 158 h 236"/>
                  <a:gd name="T20" fmla="*/ 86 w 86"/>
                  <a:gd name="T21" fmla="*/ 141 h 236"/>
                  <a:gd name="T22" fmla="*/ 86 w 86"/>
                  <a:gd name="T23" fmla="*/ 65 h 236"/>
                  <a:gd name="T24" fmla="*/ 82 w 86"/>
                  <a:gd name="T25" fmla="*/ 44 h 236"/>
                  <a:gd name="T26" fmla="*/ 74 w 86"/>
                  <a:gd name="T27" fmla="*/ 27 h 236"/>
                  <a:gd name="T28" fmla="*/ 61 w 86"/>
                  <a:gd name="T29" fmla="*/ 13 h 236"/>
                  <a:gd name="T30" fmla="*/ 45 w 86"/>
                  <a:gd name="T31" fmla="*/ 4 h 236"/>
                  <a:gd name="T32" fmla="*/ 28 w 86"/>
                  <a:gd name="T3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236">
                    <a:moveTo>
                      <a:pt x="28" y="0"/>
                    </a:moveTo>
                    <a:lnTo>
                      <a:pt x="0" y="0"/>
                    </a:lnTo>
                    <a:lnTo>
                      <a:pt x="0" y="236"/>
                    </a:lnTo>
                    <a:lnTo>
                      <a:pt x="3" y="236"/>
                    </a:lnTo>
                    <a:lnTo>
                      <a:pt x="17" y="233"/>
                    </a:lnTo>
                    <a:lnTo>
                      <a:pt x="33" y="223"/>
                    </a:lnTo>
                    <a:lnTo>
                      <a:pt x="50" y="211"/>
                    </a:lnTo>
                    <a:lnTo>
                      <a:pt x="64" y="194"/>
                    </a:lnTo>
                    <a:lnTo>
                      <a:pt x="76" y="177"/>
                    </a:lnTo>
                    <a:lnTo>
                      <a:pt x="84" y="158"/>
                    </a:lnTo>
                    <a:lnTo>
                      <a:pt x="86" y="141"/>
                    </a:lnTo>
                    <a:lnTo>
                      <a:pt x="86" y="65"/>
                    </a:lnTo>
                    <a:lnTo>
                      <a:pt x="82" y="44"/>
                    </a:lnTo>
                    <a:lnTo>
                      <a:pt x="74" y="27"/>
                    </a:lnTo>
                    <a:lnTo>
                      <a:pt x="61" y="13"/>
                    </a:lnTo>
                    <a:lnTo>
                      <a:pt x="45" y="4"/>
                    </a:lnTo>
                    <a:lnTo>
                      <a:pt x="28"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00">
                <a:extLst>
                  <a:ext uri="{FF2B5EF4-FFF2-40B4-BE49-F238E27FC236}">
                    <a16:creationId xmlns:a16="http://schemas.microsoft.com/office/drawing/2014/main" id="{A91733C9-B802-F439-320B-470713BBA41B}"/>
                  </a:ext>
                </a:extLst>
              </p:cNvPr>
              <p:cNvSpPr>
                <a:spLocks/>
              </p:cNvSpPr>
              <p:nvPr/>
            </p:nvSpPr>
            <p:spPr bwMode="auto">
              <a:xfrm>
                <a:off x="6451431" y="2432096"/>
                <a:ext cx="58871" cy="92511"/>
              </a:xfrm>
              <a:custGeom>
                <a:avLst/>
                <a:gdLst>
                  <a:gd name="T0" fmla="*/ 34 w 42"/>
                  <a:gd name="T1" fmla="*/ 0 h 67"/>
                  <a:gd name="T2" fmla="*/ 25 w 42"/>
                  <a:gd name="T3" fmla="*/ 0 h 67"/>
                  <a:gd name="T4" fmla="*/ 14 w 42"/>
                  <a:gd name="T5" fmla="*/ 2 h 67"/>
                  <a:gd name="T6" fmla="*/ 5 w 42"/>
                  <a:gd name="T7" fmla="*/ 4 h 67"/>
                  <a:gd name="T8" fmla="*/ 0 w 42"/>
                  <a:gd name="T9" fmla="*/ 14 h 67"/>
                  <a:gd name="T10" fmla="*/ 0 w 42"/>
                  <a:gd name="T11" fmla="*/ 26 h 67"/>
                  <a:gd name="T12" fmla="*/ 4 w 42"/>
                  <a:gd name="T13" fmla="*/ 35 h 67"/>
                  <a:gd name="T14" fmla="*/ 11 w 42"/>
                  <a:gd name="T15" fmla="*/ 45 h 67"/>
                  <a:gd name="T16" fmla="*/ 25 w 42"/>
                  <a:gd name="T17" fmla="*/ 57 h 67"/>
                  <a:gd name="T18" fmla="*/ 42 w 42"/>
                  <a:gd name="T19" fmla="*/ 67 h 67"/>
                  <a:gd name="T20" fmla="*/ 42 w 42"/>
                  <a:gd name="T21" fmla="*/ 2 h 67"/>
                  <a:gd name="T22" fmla="*/ 38 w 42"/>
                  <a:gd name="T23" fmla="*/ 2 h 67"/>
                  <a:gd name="T24" fmla="*/ 34 w 42"/>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67">
                    <a:moveTo>
                      <a:pt x="34" y="0"/>
                    </a:moveTo>
                    <a:lnTo>
                      <a:pt x="25" y="0"/>
                    </a:lnTo>
                    <a:lnTo>
                      <a:pt x="14" y="2"/>
                    </a:lnTo>
                    <a:lnTo>
                      <a:pt x="5" y="4"/>
                    </a:lnTo>
                    <a:lnTo>
                      <a:pt x="0" y="14"/>
                    </a:lnTo>
                    <a:lnTo>
                      <a:pt x="0" y="26"/>
                    </a:lnTo>
                    <a:lnTo>
                      <a:pt x="4" y="35"/>
                    </a:lnTo>
                    <a:lnTo>
                      <a:pt x="11" y="45"/>
                    </a:lnTo>
                    <a:lnTo>
                      <a:pt x="25" y="57"/>
                    </a:lnTo>
                    <a:lnTo>
                      <a:pt x="42" y="67"/>
                    </a:lnTo>
                    <a:lnTo>
                      <a:pt x="42" y="2"/>
                    </a:lnTo>
                    <a:lnTo>
                      <a:pt x="38" y="2"/>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01">
                <a:extLst>
                  <a:ext uri="{FF2B5EF4-FFF2-40B4-BE49-F238E27FC236}">
                    <a16:creationId xmlns:a16="http://schemas.microsoft.com/office/drawing/2014/main" id="{A0EAFE0B-0C86-8914-F2AC-6C75B8C01B08}"/>
                  </a:ext>
                </a:extLst>
              </p:cNvPr>
              <p:cNvSpPr>
                <a:spLocks/>
              </p:cNvSpPr>
              <p:nvPr/>
            </p:nvSpPr>
            <p:spPr bwMode="auto">
              <a:xfrm>
                <a:off x="6510302" y="2434900"/>
                <a:ext cx="128955" cy="196236"/>
              </a:xfrm>
              <a:custGeom>
                <a:avLst/>
                <a:gdLst>
                  <a:gd name="T0" fmla="*/ 92 w 92"/>
                  <a:gd name="T1" fmla="*/ 91 h 140"/>
                  <a:gd name="T2" fmla="*/ 89 w 92"/>
                  <a:gd name="T3" fmla="*/ 75 h 140"/>
                  <a:gd name="T4" fmla="*/ 82 w 92"/>
                  <a:gd name="T5" fmla="*/ 58 h 140"/>
                  <a:gd name="T6" fmla="*/ 71 w 92"/>
                  <a:gd name="T7" fmla="*/ 43 h 140"/>
                  <a:gd name="T8" fmla="*/ 60 w 92"/>
                  <a:gd name="T9" fmla="*/ 29 h 140"/>
                  <a:gd name="T10" fmla="*/ 45 w 92"/>
                  <a:gd name="T11" fmla="*/ 17 h 140"/>
                  <a:gd name="T12" fmla="*/ 28 w 92"/>
                  <a:gd name="T13" fmla="*/ 7 h 140"/>
                  <a:gd name="T14" fmla="*/ 16 w 92"/>
                  <a:gd name="T15" fmla="*/ 2 h 140"/>
                  <a:gd name="T16" fmla="*/ 0 w 92"/>
                  <a:gd name="T17" fmla="*/ 0 h 140"/>
                  <a:gd name="T18" fmla="*/ 0 w 92"/>
                  <a:gd name="T19" fmla="*/ 65 h 140"/>
                  <a:gd name="T20" fmla="*/ 16 w 92"/>
                  <a:gd name="T21" fmla="*/ 72 h 140"/>
                  <a:gd name="T22" fmla="*/ 34 w 92"/>
                  <a:gd name="T23" fmla="*/ 80 h 140"/>
                  <a:gd name="T24" fmla="*/ 51 w 92"/>
                  <a:gd name="T25" fmla="*/ 89 h 140"/>
                  <a:gd name="T26" fmla="*/ 65 w 92"/>
                  <a:gd name="T27" fmla="*/ 99 h 140"/>
                  <a:gd name="T28" fmla="*/ 72 w 92"/>
                  <a:gd name="T29" fmla="*/ 108 h 140"/>
                  <a:gd name="T30" fmla="*/ 78 w 92"/>
                  <a:gd name="T31" fmla="*/ 118 h 140"/>
                  <a:gd name="T32" fmla="*/ 79 w 92"/>
                  <a:gd name="T33" fmla="*/ 130 h 140"/>
                  <a:gd name="T34" fmla="*/ 74 w 92"/>
                  <a:gd name="T35" fmla="*/ 140 h 140"/>
                  <a:gd name="T36" fmla="*/ 85 w 92"/>
                  <a:gd name="T37" fmla="*/ 124 h 140"/>
                  <a:gd name="T38" fmla="*/ 91 w 92"/>
                  <a:gd name="T39" fmla="*/ 108 h 140"/>
                  <a:gd name="T40" fmla="*/ 92 w 92"/>
                  <a:gd name="T41" fmla="*/ 9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0">
                    <a:moveTo>
                      <a:pt x="92" y="91"/>
                    </a:moveTo>
                    <a:lnTo>
                      <a:pt x="89" y="75"/>
                    </a:lnTo>
                    <a:lnTo>
                      <a:pt x="82" y="58"/>
                    </a:lnTo>
                    <a:lnTo>
                      <a:pt x="71" y="43"/>
                    </a:lnTo>
                    <a:lnTo>
                      <a:pt x="60" y="29"/>
                    </a:lnTo>
                    <a:lnTo>
                      <a:pt x="45" y="17"/>
                    </a:lnTo>
                    <a:lnTo>
                      <a:pt x="28" y="7"/>
                    </a:lnTo>
                    <a:lnTo>
                      <a:pt x="16" y="2"/>
                    </a:lnTo>
                    <a:lnTo>
                      <a:pt x="0" y="0"/>
                    </a:lnTo>
                    <a:lnTo>
                      <a:pt x="0" y="65"/>
                    </a:lnTo>
                    <a:lnTo>
                      <a:pt x="16" y="72"/>
                    </a:lnTo>
                    <a:lnTo>
                      <a:pt x="34" y="80"/>
                    </a:lnTo>
                    <a:lnTo>
                      <a:pt x="51" y="89"/>
                    </a:lnTo>
                    <a:lnTo>
                      <a:pt x="65" y="99"/>
                    </a:lnTo>
                    <a:lnTo>
                      <a:pt x="72" y="108"/>
                    </a:lnTo>
                    <a:lnTo>
                      <a:pt x="78" y="118"/>
                    </a:lnTo>
                    <a:lnTo>
                      <a:pt x="79" y="130"/>
                    </a:lnTo>
                    <a:lnTo>
                      <a:pt x="74" y="140"/>
                    </a:lnTo>
                    <a:lnTo>
                      <a:pt x="85" y="124"/>
                    </a:lnTo>
                    <a:lnTo>
                      <a:pt x="91" y="108"/>
                    </a:lnTo>
                    <a:lnTo>
                      <a:pt x="92" y="9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202">
                <a:extLst>
                  <a:ext uri="{FF2B5EF4-FFF2-40B4-BE49-F238E27FC236}">
                    <a16:creationId xmlns:a16="http://schemas.microsoft.com/office/drawing/2014/main" id="{EFDE7B17-5065-9170-7252-DDAD477BAC65}"/>
                  </a:ext>
                </a:extLst>
              </p:cNvPr>
              <p:cNvSpPr>
                <a:spLocks/>
              </p:cNvSpPr>
              <p:nvPr/>
            </p:nvSpPr>
            <p:spPr bwMode="auto">
              <a:xfrm>
                <a:off x="6249588" y="3500182"/>
                <a:ext cx="106528" cy="336405"/>
              </a:xfrm>
              <a:custGeom>
                <a:avLst/>
                <a:gdLst>
                  <a:gd name="T0" fmla="*/ 51 w 75"/>
                  <a:gd name="T1" fmla="*/ 119 h 241"/>
                  <a:gd name="T2" fmla="*/ 47 w 75"/>
                  <a:gd name="T3" fmla="*/ 116 h 241"/>
                  <a:gd name="T4" fmla="*/ 44 w 75"/>
                  <a:gd name="T5" fmla="*/ 112 h 241"/>
                  <a:gd name="T6" fmla="*/ 42 w 75"/>
                  <a:gd name="T7" fmla="*/ 106 h 241"/>
                  <a:gd name="T8" fmla="*/ 41 w 75"/>
                  <a:gd name="T9" fmla="*/ 101 h 241"/>
                  <a:gd name="T10" fmla="*/ 47 w 75"/>
                  <a:gd name="T11" fmla="*/ 0 h 241"/>
                  <a:gd name="T12" fmla="*/ 0 w 75"/>
                  <a:gd name="T13" fmla="*/ 36 h 241"/>
                  <a:gd name="T14" fmla="*/ 7 w 75"/>
                  <a:gd name="T15" fmla="*/ 116 h 241"/>
                  <a:gd name="T16" fmla="*/ 7 w 75"/>
                  <a:gd name="T17" fmla="*/ 116 h 241"/>
                  <a:gd name="T18" fmla="*/ 17 w 75"/>
                  <a:gd name="T19" fmla="*/ 173 h 241"/>
                  <a:gd name="T20" fmla="*/ 21 w 75"/>
                  <a:gd name="T21" fmla="*/ 185 h 241"/>
                  <a:gd name="T22" fmla="*/ 27 w 75"/>
                  <a:gd name="T23" fmla="*/ 197 h 241"/>
                  <a:gd name="T24" fmla="*/ 38 w 75"/>
                  <a:gd name="T25" fmla="*/ 211 h 241"/>
                  <a:gd name="T26" fmla="*/ 52 w 75"/>
                  <a:gd name="T27" fmla="*/ 226 h 241"/>
                  <a:gd name="T28" fmla="*/ 66 w 75"/>
                  <a:gd name="T29" fmla="*/ 239 h 241"/>
                  <a:gd name="T30" fmla="*/ 72 w 75"/>
                  <a:gd name="T31" fmla="*/ 241 h 241"/>
                  <a:gd name="T32" fmla="*/ 73 w 75"/>
                  <a:gd name="T33" fmla="*/ 236 h 241"/>
                  <a:gd name="T34" fmla="*/ 73 w 75"/>
                  <a:gd name="T35" fmla="*/ 228 h 241"/>
                  <a:gd name="T36" fmla="*/ 72 w 75"/>
                  <a:gd name="T37" fmla="*/ 219 h 241"/>
                  <a:gd name="T38" fmla="*/ 68 w 75"/>
                  <a:gd name="T39" fmla="*/ 211 h 241"/>
                  <a:gd name="T40" fmla="*/ 61 w 75"/>
                  <a:gd name="T41" fmla="*/ 200 h 241"/>
                  <a:gd name="T42" fmla="*/ 56 w 75"/>
                  <a:gd name="T43" fmla="*/ 187 h 241"/>
                  <a:gd name="T44" fmla="*/ 54 w 75"/>
                  <a:gd name="T45" fmla="*/ 174 h 241"/>
                  <a:gd name="T46" fmla="*/ 54 w 75"/>
                  <a:gd name="T47" fmla="*/ 166 h 241"/>
                  <a:gd name="T48" fmla="*/ 52 w 75"/>
                  <a:gd name="T49" fmla="*/ 161 h 241"/>
                  <a:gd name="T50" fmla="*/ 54 w 75"/>
                  <a:gd name="T51" fmla="*/ 164 h 241"/>
                  <a:gd name="T52" fmla="*/ 56 w 75"/>
                  <a:gd name="T53" fmla="*/ 171 h 241"/>
                  <a:gd name="T54" fmla="*/ 61 w 75"/>
                  <a:gd name="T55" fmla="*/ 181 h 241"/>
                  <a:gd name="T56" fmla="*/ 65 w 75"/>
                  <a:gd name="T57" fmla="*/ 194 h 241"/>
                  <a:gd name="T58" fmla="*/ 66 w 75"/>
                  <a:gd name="T59" fmla="*/ 197 h 241"/>
                  <a:gd name="T60" fmla="*/ 68 w 75"/>
                  <a:gd name="T61" fmla="*/ 197 h 241"/>
                  <a:gd name="T62" fmla="*/ 71 w 75"/>
                  <a:gd name="T63" fmla="*/ 197 h 241"/>
                  <a:gd name="T64" fmla="*/ 72 w 75"/>
                  <a:gd name="T65" fmla="*/ 197 h 241"/>
                  <a:gd name="T66" fmla="*/ 73 w 75"/>
                  <a:gd name="T67" fmla="*/ 194 h 241"/>
                  <a:gd name="T68" fmla="*/ 75 w 75"/>
                  <a:gd name="T69" fmla="*/ 193 h 241"/>
                  <a:gd name="T70" fmla="*/ 72 w 75"/>
                  <a:gd name="T71" fmla="*/ 174 h 241"/>
                  <a:gd name="T72" fmla="*/ 68 w 75"/>
                  <a:gd name="T73" fmla="*/ 156 h 241"/>
                  <a:gd name="T74" fmla="*/ 65 w 75"/>
                  <a:gd name="T75" fmla="*/ 142 h 241"/>
                  <a:gd name="T76" fmla="*/ 61 w 75"/>
                  <a:gd name="T77" fmla="*/ 130 h 241"/>
                  <a:gd name="T78" fmla="*/ 58 w 75"/>
                  <a:gd name="T79" fmla="*/ 125 h 241"/>
                  <a:gd name="T80" fmla="*/ 54 w 75"/>
                  <a:gd name="T81" fmla="*/ 122 h 241"/>
                  <a:gd name="T82" fmla="*/ 51 w 75"/>
                  <a:gd name="T83" fmla="*/ 11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1">
                    <a:moveTo>
                      <a:pt x="51" y="119"/>
                    </a:moveTo>
                    <a:lnTo>
                      <a:pt x="47" y="116"/>
                    </a:lnTo>
                    <a:lnTo>
                      <a:pt x="44" y="112"/>
                    </a:lnTo>
                    <a:lnTo>
                      <a:pt x="42" y="106"/>
                    </a:lnTo>
                    <a:lnTo>
                      <a:pt x="41" y="101"/>
                    </a:lnTo>
                    <a:lnTo>
                      <a:pt x="47" y="0"/>
                    </a:lnTo>
                    <a:lnTo>
                      <a:pt x="0" y="36"/>
                    </a:lnTo>
                    <a:lnTo>
                      <a:pt x="7" y="116"/>
                    </a:lnTo>
                    <a:lnTo>
                      <a:pt x="7" y="116"/>
                    </a:lnTo>
                    <a:lnTo>
                      <a:pt x="17" y="173"/>
                    </a:lnTo>
                    <a:lnTo>
                      <a:pt x="21" y="185"/>
                    </a:lnTo>
                    <a:lnTo>
                      <a:pt x="27" y="197"/>
                    </a:lnTo>
                    <a:lnTo>
                      <a:pt x="38" y="211"/>
                    </a:lnTo>
                    <a:lnTo>
                      <a:pt x="52" y="226"/>
                    </a:lnTo>
                    <a:lnTo>
                      <a:pt x="66" y="239"/>
                    </a:lnTo>
                    <a:lnTo>
                      <a:pt x="72" y="241"/>
                    </a:lnTo>
                    <a:lnTo>
                      <a:pt x="73" y="236"/>
                    </a:lnTo>
                    <a:lnTo>
                      <a:pt x="73" y="228"/>
                    </a:lnTo>
                    <a:lnTo>
                      <a:pt x="72" y="219"/>
                    </a:lnTo>
                    <a:lnTo>
                      <a:pt x="68" y="211"/>
                    </a:lnTo>
                    <a:lnTo>
                      <a:pt x="61" y="200"/>
                    </a:lnTo>
                    <a:lnTo>
                      <a:pt x="56" y="187"/>
                    </a:lnTo>
                    <a:lnTo>
                      <a:pt x="54" y="174"/>
                    </a:lnTo>
                    <a:lnTo>
                      <a:pt x="54" y="166"/>
                    </a:lnTo>
                    <a:lnTo>
                      <a:pt x="52" y="161"/>
                    </a:lnTo>
                    <a:lnTo>
                      <a:pt x="54" y="164"/>
                    </a:lnTo>
                    <a:lnTo>
                      <a:pt x="56" y="171"/>
                    </a:lnTo>
                    <a:lnTo>
                      <a:pt x="61" y="181"/>
                    </a:lnTo>
                    <a:lnTo>
                      <a:pt x="65" y="194"/>
                    </a:lnTo>
                    <a:lnTo>
                      <a:pt x="66" y="197"/>
                    </a:lnTo>
                    <a:lnTo>
                      <a:pt x="68" y="197"/>
                    </a:lnTo>
                    <a:lnTo>
                      <a:pt x="71" y="197"/>
                    </a:lnTo>
                    <a:lnTo>
                      <a:pt x="72" y="197"/>
                    </a:lnTo>
                    <a:lnTo>
                      <a:pt x="73" y="194"/>
                    </a:lnTo>
                    <a:lnTo>
                      <a:pt x="75" y="193"/>
                    </a:lnTo>
                    <a:lnTo>
                      <a:pt x="72" y="174"/>
                    </a:lnTo>
                    <a:lnTo>
                      <a:pt x="68" y="156"/>
                    </a:lnTo>
                    <a:lnTo>
                      <a:pt x="65" y="142"/>
                    </a:lnTo>
                    <a:lnTo>
                      <a:pt x="61" y="130"/>
                    </a:lnTo>
                    <a:lnTo>
                      <a:pt x="58" y="125"/>
                    </a:lnTo>
                    <a:lnTo>
                      <a:pt x="54" y="122"/>
                    </a:lnTo>
                    <a:lnTo>
                      <a:pt x="51" y="119"/>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203">
                <a:extLst>
                  <a:ext uri="{FF2B5EF4-FFF2-40B4-BE49-F238E27FC236}">
                    <a16:creationId xmlns:a16="http://schemas.microsoft.com/office/drawing/2014/main" id="{45FC653A-F625-CCF9-7888-B178ABB98386}"/>
                  </a:ext>
                </a:extLst>
              </p:cNvPr>
              <p:cNvSpPr>
                <a:spLocks/>
              </p:cNvSpPr>
              <p:nvPr/>
            </p:nvSpPr>
            <p:spPr bwMode="auto">
              <a:xfrm>
                <a:off x="6204734" y="3003985"/>
                <a:ext cx="137365" cy="616742"/>
              </a:xfrm>
              <a:custGeom>
                <a:avLst/>
                <a:gdLst>
                  <a:gd name="T0" fmla="*/ 80 w 98"/>
                  <a:gd name="T1" fmla="*/ 353 h 438"/>
                  <a:gd name="T2" fmla="*/ 37 w 98"/>
                  <a:gd name="T3" fmla="*/ 438 h 438"/>
                  <a:gd name="T4" fmla="*/ 2 w 98"/>
                  <a:gd name="T5" fmla="*/ 192 h 438"/>
                  <a:gd name="T6" fmla="*/ 0 w 98"/>
                  <a:gd name="T7" fmla="*/ 161 h 438"/>
                  <a:gd name="T8" fmla="*/ 13 w 98"/>
                  <a:gd name="T9" fmla="*/ 0 h 438"/>
                  <a:gd name="T10" fmla="*/ 98 w 98"/>
                  <a:gd name="T11" fmla="*/ 0 h 438"/>
                  <a:gd name="T12" fmla="*/ 89 w 98"/>
                  <a:gd name="T13" fmla="*/ 59 h 438"/>
                  <a:gd name="T14" fmla="*/ 70 w 98"/>
                  <a:gd name="T15" fmla="*/ 167 h 438"/>
                  <a:gd name="T16" fmla="*/ 84 w 98"/>
                  <a:gd name="T17" fmla="*/ 250 h 438"/>
                  <a:gd name="T18" fmla="*/ 85 w 98"/>
                  <a:gd name="T19" fmla="*/ 257 h 438"/>
                  <a:gd name="T20" fmla="*/ 85 w 98"/>
                  <a:gd name="T21" fmla="*/ 264 h 438"/>
                  <a:gd name="T22" fmla="*/ 84 w 98"/>
                  <a:gd name="T23" fmla="*/ 273 h 438"/>
                  <a:gd name="T24" fmla="*/ 80 w 98"/>
                  <a:gd name="T25" fmla="*/ 3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438">
                    <a:moveTo>
                      <a:pt x="80" y="353"/>
                    </a:moveTo>
                    <a:lnTo>
                      <a:pt x="37" y="438"/>
                    </a:lnTo>
                    <a:lnTo>
                      <a:pt x="2" y="192"/>
                    </a:lnTo>
                    <a:lnTo>
                      <a:pt x="0" y="161"/>
                    </a:lnTo>
                    <a:lnTo>
                      <a:pt x="13" y="0"/>
                    </a:lnTo>
                    <a:lnTo>
                      <a:pt x="98" y="0"/>
                    </a:lnTo>
                    <a:lnTo>
                      <a:pt x="89" y="59"/>
                    </a:lnTo>
                    <a:lnTo>
                      <a:pt x="70" y="167"/>
                    </a:lnTo>
                    <a:lnTo>
                      <a:pt x="84" y="250"/>
                    </a:lnTo>
                    <a:lnTo>
                      <a:pt x="85" y="257"/>
                    </a:lnTo>
                    <a:lnTo>
                      <a:pt x="85" y="264"/>
                    </a:lnTo>
                    <a:lnTo>
                      <a:pt x="84" y="273"/>
                    </a:lnTo>
                    <a:lnTo>
                      <a:pt x="80" y="353"/>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204">
                <a:extLst>
                  <a:ext uri="{FF2B5EF4-FFF2-40B4-BE49-F238E27FC236}">
                    <a16:creationId xmlns:a16="http://schemas.microsoft.com/office/drawing/2014/main" id="{A0F7060E-A5CE-1FEE-18A4-280AF571DB2A}"/>
                  </a:ext>
                </a:extLst>
              </p:cNvPr>
              <p:cNvSpPr>
                <a:spLocks/>
              </p:cNvSpPr>
              <p:nvPr/>
            </p:nvSpPr>
            <p:spPr bwMode="auto">
              <a:xfrm>
                <a:off x="6510302" y="3205828"/>
                <a:ext cx="227073" cy="684023"/>
              </a:xfrm>
              <a:custGeom>
                <a:avLst/>
                <a:gdLst>
                  <a:gd name="T0" fmla="*/ 149 w 161"/>
                  <a:gd name="T1" fmla="*/ 489 h 489"/>
                  <a:gd name="T2" fmla="*/ 158 w 161"/>
                  <a:gd name="T3" fmla="*/ 432 h 489"/>
                  <a:gd name="T4" fmla="*/ 161 w 161"/>
                  <a:gd name="T5" fmla="*/ 411 h 489"/>
                  <a:gd name="T6" fmla="*/ 160 w 161"/>
                  <a:gd name="T7" fmla="*/ 390 h 489"/>
                  <a:gd name="T8" fmla="*/ 160 w 161"/>
                  <a:gd name="T9" fmla="*/ 390 h 489"/>
                  <a:gd name="T10" fmla="*/ 154 w 161"/>
                  <a:gd name="T11" fmla="*/ 354 h 489"/>
                  <a:gd name="T12" fmla="*/ 149 w 161"/>
                  <a:gd name="T13" fmla="*/ 313 h 489"/>
                  <a:gd name="T14" fmla="*/ 140 w 161"/>
                  <a:gd name="T15" fmla="*/ 272 h 489"/>
                  <a:gd name="T16" fmla="*/ 132 w 161"/>
                  <a:gd name="T17" fmla="*/ 233 h 489"/>
                  <a:gd name="T18" fmla="*/ 120 w 161"/>
                  <a:gd name="T19" fmla="*/ 199 h 489"/>
                  <a:gd name="T20" fmla="*/ 115 w 161"/>
                  <a:gd name="T21" fmla="*/ 185 h 489"/>
                  <a:gd name="T22" fmla="*/ 109 w 161"/>
                  <a:gd name="T23" fmla="*/ 155 h 489"/>
                  <a:gd name="T24" fmla="*/ 109 w 161"/>
                  <a:gd name="T25" fmla="*/ 124 h 489"/>
                  <a:gd name="T26" fmla="*/ 112 w 161"/>
                  <a:gd name="T27" fmla="*/ 91 h 489"/>
                  <a:gd name="T28" fmla="*/ 116 w 161"/>
                  <a:gd name="T29" fmla="*/ 59 h 489"/>
                  <a:gd name="T30" fmla="*/ 122 w 161"/>
                  <a:gd name="T31" fmla="*/ 28 h 489"/>
                  <a:gd name="T32" fmla="*/ 127 w 161"/>
                  <a:gd name="T33" fmla="*/ 0 h 489"/>
                  <a:gd name="T34" fmla="*/ 0 w 161"/>
                  <a:gd name="T35" fmla="*/ 0 h 489"/>
                  <a:gd name="T36" fmla="*/ 0 w 161"/>
                  <a:gd name="T37" fmla="*/ 489 h 489"/>
                  <a:gd name="T38" fmla="*/ 149 w 161"/>
                  <a:gd name="T3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489">
                    <a:moveTo>
                      <a:pt x="149" y="489"/>
                    </a:moveTo>
                    <a:lnTo>
                      <a:pt x="158" y="432"/>
                    </a:lnTo>
                    <a:lnTo>
                      <a:pt x="161" y="411"/>
                    </a:lnTo>
                    <a:lnTo>
                      <a:pt x="160" y="390"/>
                    </a:lnTo>
                    <a:lnTo>
                      <a:pt x="160" y="390"/>
                    </a:lnTo>
                    <a:lnTo>
                      <a:pt x="154" y="354"/>
                    </a:lnTo>
                    <a:lnTo>
                      <a:pt x="149" y="313"/>
                    </a:lnTo>
                    <a:lnTo>
                      <a:pt x="140" y="272"/>
                    </a:lnTo>
                    <a:lnTo>
                      <a:pt x="132" y="233"/>
                    </a:lnTo>
                    <a:lnTo>
                      <a:pt x="120" y="199"/>
                    </a:lnTo>
                    <a:lnTo>
                      <a:pt x="115" y="185"/>
                    </a:lnTo>
                    <a:lnTo>
                      <a:pt x="109" y="155"/>
                    </a:lnTo>
                    <a:lnTo>
                      <a:pt x="109" y="124"/>
                    </a:lnTo>
                    <a:lnTo>
                      <a:pt x="112" y="91"/>
                    </a:lnTo>
                    <a:lnTo>
                      <a:pt x="116" y="59"/>
                    </a:lnTo>
                    <a:lnTo>
                      <a:pt x="122" y="28"/>
                    </a:lnTo>
                    <a:lnTo>
                      <a:pt x="127" y="0"/>
                    </a:lnTo>
                    <a:lnTo>
                      <a:pt x="0" y="0"/>
                    </a:lnTo>
                    <a:lnTo>
                      <a:pt x="0" y="489"/>
                    </a:lnTo>
                    <a:lnTo>
                      <a:pt x="149" y="489"/>
                    </a:lnTo>
                    <a:close/>
                  </a:path>
                </a:pathLst>
              </a:custGeom>
              <a:solidFill>
                <a:srgbClr val="FB60E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54" name="Group 406">
                <a:extLst>
                  <a:ext uri="{FF2B5EF4-FFF2-40B4-BE49-F238E27FC236}">
                    <a16:creationId xmlns:a16="http://schemas.microsoft.com/office/drawing/2014/main" id="{A45FA296-516D-55F2-B943-A8B776185F54}"/>
                  </a:ext>
                </a:extLst>
              </p:cNvPr>
              <p:cNvGrpSpPr>
                <a:grpSpLocks/>
              </p:cNvGrpSpPr>
              <p:nvPr/>
            </p:nvGrpSpPr>
            <p:grpSpPr bwMode="auto">
              <a:xfrm>
                <a:off x="4183501" y="2429293"/>
                <a:ext cx="5189048" cy="2954757"/>
                <a:chOff x="3446" y="1824"/>
                <a:chExt cx="1851" cy="1054"/>
              </a:xfrm>
            </p:grpSpPr>
            <p:sp>
              <p:nvSpPr>
                <p:cNvPr id="692" name="Freeform 206">
                  <a:extLst>
                    <a:ext uri="{FF2B5EF4-FFF2-40B4-BE49-F238E27FC236}">
                      <a16:creationId xmlns:a16="http://schemas.microsoft.com/office/drawing/2014/main" id="{E1643FD2-3954-2598-6C30-10A2D19D853F}"/>
                    </a:ext>
                  </a:extLst>
                </p:cNvPr>
                <p:cNvSpPr>
                  <a:spLocks/>
                </p:cNvSpPr>
                <p:nvPr/>
              </p:nvSpPr>
              <p:spPr bwMode="auto">
                <a:xfrm>
                  <a:off x="4332" y="2206"/>
                  <a:ext cx="37" cy="120"/>
                </a:xfrm>
                <a:custGeom>
                  <a:avLst/>
                  <a:gdLst>
                    <a:gd name="T0" fmla="*/ 22 w 73"/>
                    <a:gd name="T1" fmla="*/ 119 h 241"/>
                    <a:gd name="T2" fmla="*/ 27 w 73"/>
                    <a:gd name="T3" fmla="*/ 116 h 241"/>
                    <a:gd name="T4" fmla="*/ 30 w 73"/>
                    <a:gd name="T5" fmla="*/ 112 h 241"/>
                    <a:gd name="T6" fmla="*/ 32 w 73"/>
                    <a:gd name="T7" fmla="*/ 106 h 241"/>
                    <a:gd name="T8" fmla="*/ 32 w 73"/>
                    <a:gd name="T9" fmla="*/ 101 h 241"/>
                    <a:gd name="T10" fmla="*/ 27 w 73"/>
                    <a:gd name="T11" fmla="*/ 0 h 241"/>
                    <a:gd name="T12" fmla="*/ 73 w 73"/>
                    <a:gd name="T13" fmla="*/ 36 h 241"/>
                    <a:gd name="T14" fmla="*/ 66 w 73"/>
                    <a:gd name="T15" fmla="*/ 116 h 241"/>
                    <a:gd name="T16" fmla="*/ 66 w 73"/>
                    <a:gd name="T17" fmla="*/ 116 h 241"/>
                    <a:gd name="T18" fmla="*/ 56 w 73"/>
                    <a:gd name="T19" fmla="*/ 173 h 241"/>
                    <a:gd name="T20" fmla="*/ 54 w 73"/>
                    <a:gd name="T21" fmla="*/ 185 h 241"/>
                    <a:gd name="T22" fmla="*/ 46 w 73"/>
                    <a:gd name="T23" fmla="*/ 197 h 241"/>
                    <a:gd name="T24" fmla="*/ 35 w 73"/>
                    <a:gd name="T25" fmla="*/ 211 h 241"/>
                    <a:gd name="T26" fmla="*/ 21 w 73"/>
                    <a:gd name="T27" fmla="*/ 226 h 241"/>
                    <a:gd name="T28" fmla="*/ 7 w 73"/>
                    <a:gd name="T29" fmla="*/ 239 h 241"/>
                    <a:gd name="T30" fmla="*/ 1 w 73"/>
                    <a:gd name="T31" fmla="*/ 241 h 241"/>
                    <a:gd name="T32" fmla="*/ 0 w 73"/>
                    <a:gd name="T33" fmla="*/ 236 h 241"/>
                    <a:gd name="T34" fmla="*/ 0 w 73"/>
                    <a:gd name="T35" fmla="*/ 228 h 241"/>
                    <a:gd name="T36" fmla="*/ 1 w 73"/>
                    <a:gd name="T37" fmla="*/ 219 h 241"/>
                    <a:gd name="T38" fmla="*/ 5 w 73"/>
                    <a:gd name="T39" fmla="*/ 211 h 241"/>
                    <a:gd name="T40" fmla="*/ 13 w 73"/>
                    <a:gd name="T41" fmla="*/ 200 h 241"/>
                    <a:gd name="T42" fmla="*/ 17 w 73"/>
                    <a:gd name="T43" fmla="*/ 187 h 241"/>
                    <a:gd name="T44" fmla="*/ 20 w 73"/>
                    <a:gd name="T45" fmla="*/ 174 h 241"/>
                    <a:gd name="T46" fmla="*/ 21 w 73"/>
                    <a:gd name="T47" fmla="*/ 166 h 241"/>
                    <a:gd name="T48" fmla="*/ 21 w 73"/>
                    <a:gd name="T49" fmla="*/ 161 h 241"/>
                    <a:gd name="T50" fmla="*/ 20 w 73"/>
                    <a:gd name="T51" fmla="*/ 164 h 241"/>
                    <a:gd name="T52" fmla="*/ 17 w 73"/>
                    <a:gd name="T53" fmla="*/ 171 h 241"/>
                    <a:gd name="T54" fmla="*/ 14 w 73"/>
                    <a:gd name="T55" fmla="*/ 181 h 241"/>
                    <a:gd name="T56" fmla="*/ 8 w 73"/>
                    <a:gd name="T57" fmla="*/ 194 h 241"/>
                    <a:gd name="T58" fmla="*/ 7 w 73"/>
                    <a:gd name="T59" fmla="*/ 197 h 241"/>
                    <a:gd name="T60" fmla="*/ 5 w 73"/>
                    <a:gd name="T61" fmla="*/ 197 h 241"/>
                    <a:gd name="T62" fmla="*/ 3 w 73"/>
                    <a:gd name="T63" fmla="*/ 197 h 241"/>
                    <a:gd name="T64" fmla="*/ 1 w 73"/>
                    <a:gd name="T65" fmla="*/ 197 h 241"/>
                    <a:gd name="T66" fmla="*/ 0 w 73"/>
                    <a:gd name="T67" fmla="*/ 194 h 241"/>
                    <a:gd name="T68" fmla="*/ 0 w 73"/>
                    <a:gd name="T69" fmla="*/ 193 h 241"/>
                    <a:gd name="T70" fmla="*/ 3 w 73"/>
                    <a:gd name="T71" fmla="*/ 174 h 241"/>
                    <a:gd name="T72" fmla="*/ 5 w 73"/>
                    <a:gd name="T73" fmla="*/ 156 h 241"/>
                    <a:gd name="T74" fmla="*/ 8 w 73"/>
                    <a:gd name="T75" fmla="*/ 142 h 241"/>
                    <a:gd name="T76" fmla="*/ 13 w 73"/>
                    <a:gd name="T77" fmla="*/ 130 h 241"/>
                    <a:gd name="T78" fmla="*/ 17 w 73"/>
                    <a:gd name="T79" fmla="*/ 125 h 241"/>
                    <a:gd name="T80" fmla="*/ 20 w 73"/>
                    <a:gd name="T81" fmla="*/ 122 h 241"/>
                    <a:gd name="T82" fmla="*/ 22 w 73"/>
                    <a:gd name="T83" fmla="*/ 11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241">
                      <a:moveTo>
                        <a:pt x="22" y="119"/>
                      </a:moveTo>
                      <a:lnTo>
                        <a:pt x="27" y="116"/>
                      </a:lnTo>
                      <a:lnTo>
                        <a:pt x="30" y="112"/>
                      </a:lnTo>
                      <a:lnTo>
                        <a:pt x="32" y="106"/>
                      </a:lnTo>
                      <a:lnTo>
                        <a:pt x="32" y="101"/>
                      </a:lnTo>
                      <a:lnTo>
                        <a:pt x="27" y="0"/>
                      </a:lnTo>
                      <a:lnTo>
                        <a:pt x="73" y="36"/>
                      </a:lnTo>
                      <a:lnTo>
                        <a:pt x="66" y="116"/>
                      </a:lnTo>
                      <a:lnTo>
                        <a:pt x="66" y="116"/>
                      </a:lnTo>
                      <a:lnTo>
                        <a:pt x="56" y="173"/>
                      </a:lnTo>
                      <a:lnTo>
                        <a:pt x="54" y="185"/>
                      </a:lnTo>
                      <a:lnTo>
                        <a:pt x="46" y="197"/>
                      </a:lnTo>
                      <a:lnTo>
                        <a:pt x="35" y="211"/>
                      </a:lnTo>
                      <a:lnTo>
                        <a:pt x="21" y="226"/>
                      </a:lnTo>
                      <a:lnTo>
                        <a:pt x="7" y="239"/>
                      </a:lnTo>
                      <a:lnTo>
                        <a:pt x="1" y="241"/>
                      </a:lnTo>
                      <a:lnTo>
                        <a:pt x="0" y="236"/>
                      </a:lnTo>
                      <a:lnTo>
                        <a:pt x="0" y="228"/>
                      </a:lnTo>
                      <a:lnTo>
                        <a:pt x="1" y="219"/>
                      </a:lnTo>
                      <a:lnTo>
                        <a:pt x="5" y="211"/>
                      </a:lnTo>
                      <a:lnTo>
                        <a:pt x="13" y="200"/>
                      </a:lnTo>
                      <a:lnTo>
                        <a:pt x="17" y="187"/>
                      </a:lnTo>
                      <a:lnTo>
                        <a:pt x="20" y="174"/>
                      </a:lnTo>
                      <a:lnTo>
                        <a:pt x="21" y="166"/>
                      </a:lnTo>
                      <a:lnTo>
                        <a:pt x="21" y="161"/>
                      </a:lnTo>
                      <a:lnTo>
                        <a:pt x="20" y="164"/>
                      </a:lnTo>
                      <a:lnTo>
                        <a:pt x="17" y="171"/>
                      </a:lnTo>
                      <a:lnTo>
                        <a:pt x="14" y="181"/>
                      </a:lnTo>
                      <a:lnTo>
                        <a:pt x="8" y="194"/>
                      </a:lnTo>
                      <a:lnTo>
                        <a:pt x="7" y="197"/>
                      </a:lnTo>
                      <a:lnTo>
                        <a:pt x="5" y="197"/>
                      </a:lnTo>
                      <a:lnTo>
                        <a:pt x="3" y="197"/>
                      </a:lnTo>
                      <a:lnTo>
                        <a:pt x="1" y="197"/>
                      </a:lnTo>
                      <a:lnTo>
                        <a:pt x="0" y="194"/>
                      </a:lnTo>
                      <a:lnTo>
                        <a:pt x="0" y="193"/>
                      </a:lnTo>
                      <a:lnTo>
                        <a:pt x="3" y="174"/>
                      </a:lnTo>
                      <a:lnTo>
                        <a:pt x="5" y="156"/>
                      </a:lnTo>
                      <a:lnTo>
                        <a:pt x="8" y="142"/>
                      </a:lnTo>
                      <a:lnTo>
                        <a:pt x="13" y="130"/>
                      </a:lnTo>
                      <a:lnTo>
                        <a:pt x="17" y="125"/>
                      </a:lnTo>
                      <a:lnTo>
                        <a:pt x="20" y="122"/>
                      </a:lnTo>
                      <a:lnTo>
                        <a:pt x="22" y="119"/>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207">
                  <a:extLst>
                    <a:ext uri="{FF2B5EF4-FFF2-40B4-BE49-F238E27FC236}">
                      <a16:creationId xmlns:a16="http://schemas.microsoft.com/office/drawing/2014/main" id="{B505102C-E86C-10A6-D159-ABFB73D0A9FD}"/>
                    </a:ext>
                  </a:extLst>
                </p:cNvPr>
                <p:cNvSpPr>
                  <a:spLocks/>
                </p:cNvSpPr>
                <p:nvPr/>
              </p:nvSpPr>
              <p:spPr bwMode="auto">
                <a:xfrm>
                  <a:off x="4336" y="2029"/>
                  <a:ext cx="49" cy="220"/>
                </a:xfrm>
                <a:custGeom>
                  <a:avLst/>
                  <a:gdLst>
                    <a:gd name="T0" fmla="*/ 19 w 98"/>
                    <a:gd name="T1" fmla="*/ 353 h 438"/>
                    <a:gd name="T2" fmla="*/ 61 w 98"/>
                    <a:gd name="T3" fmla="*/ 438 h 438"/>
                    <a:gd name="T4" fmla="*/ 96 w 98"/>
                    <a:gd name="T5" fmla="*/ 192 h 438"/>
                    <a:gd name="T6" fmla="*/ 98 w 98"/>
                    <a:gd name="T7" fmla="*/ 161 h 438"/>
                    <a:gd name="T8" fmla="*/ 85 w 98"/>
                    <a:gd name="T9" fmla="*/ 0 h 438"/>
                    <a:gd name="T10" fmla="*/ 0 w 98"/>
                    <a:gd name="T11" fmla="*/ 0 h 438"/>
                    <a:gd name="T12" fmla="*/ 9 w 98"/>
                    <a:gd name="T13" fmla="*/ 59 h 438"/>
                    <a:gd name="T14" fmla="*/ 29 w 98"/>
                    <a:gd name="T15" fmla="*/ 167 h 438"/>
                    <a:gd name="T16" fmla="*/ 14 w 98"/>
                    <a:gd name="T17" fmla="*/ 250 h 438"/>
                    <a:gd name="T18" fmla="*/ 14 w 98"/>
                    <a:gd name="T19" fmla="*/ 257 h 438"/>
                    <a:gd name="T20" fmla="*/ 13 w 98"/>
                    <a:gd name="T21" fmla="*/ 264 h 438"/>
                    <a:gd name="T22" fmla="*/ 14 w 98"/>
                    <a:gd name="T23" fmla="*/ 273 h 438"/>
                    <a:gd name="T24" fmla="*/ 19 w 98"/>
                    <a:gd name="T25" fmla="*/ 3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438">
                      <a:moveTo>
                        <a:pt x="19" y="353"/>
                      </a:moveTo>
                      <a:lnTo>
                        <a:pt x="61" y="438"/>
                      </a:lnTo>
                      <a:lnTo>
                        <a:pt x="96" y="192"/>
                      </a:lnTo>
                      <a:lnTo>
                        <a:pt x="98" y="161"/>
                      </a:lnTo>
                      <a:lnTo>
                        <a:pt x="85" y="0"/>
                      </a:lnTo>
                      <a:lnTo>
                        <a:pt x="0" y="0"/>
                      </a:lnTo>
                      <a:lnTo>
                        <a:pt x="9" y="59"/>
                      </a:lnTo>
                      <a:lnTo>
                        <a:pt x="29" y="167"/>
                      </a:lnTo>
                      <a:lnTo>
                        <a:pt x="14" y="250"/>
                      </a:lnTo>
                      <a:lnTo>
                        <a:pt x="14" y="257"/>
                      </a:lnTo>
                      <a:lnTo>
                        <a:pt x="13" y="264"/>
                      </a:lnTo>
                      <a:lnTo>
                        <a:pt x="14" y="273"/>
                      </a:lnTo>
                      <a:lnTo>
                        <a:pt x="19" y="353"/>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208">
                  <a:extLst>
                    <a:ext uri="{FF2B5EF4-FFF2-40B4-BE49-F238E27FC236}">
                      <a16:creationId xmlns:a16="http://schemas.microsoft.com/office/drawing/2014/main" id="{8B6B40AD-8D40-B6D4-7982-3B9E981EBAC6}"/>
                    </a:ext>
                  </a:extLst>
                </p:cNvPr>
                <p:cNvSpPr>
                  <a:spLocks/>
                </p:cNvSpPr>
                <p:nvPr/>
              </p:nvSpPr>
              <p:spPr bwMode="auto">
                <a:xfrm>
                  <a:off x="4207" y="2049"/>
                  <a:ext cx="63" cy="65"/>
                </a:xfrm>
                <a:custGeom>
                  <a:avLst/>
                  <a:gdLst>
                    <a:gd name="T0" fmla="*/ 123 w 124"/>
                    <a:gd name="T1" fmla="*/ 57 h 130"/>
                    <a:gd name="T2" fmla="*/ 120 w 124"/>
                    <a:gd name="T3" fmla="*/ 74 h 130"/>
                    <a:gd name="T4" fmla="*/ 113 w 124"/>
                    <a:gd name="T5" fmla="*/ 89 h 130"/>
                    <a:gd name="T6" fmla="*/ 100 w 124"/>
                    <a:gd name="T7" fmla="*/ 101 h 130"/>
                    <a:gd name="T8" fmla="*/ 85 w 124"/>
                    <a:gd name="T9" fmla="*/ 109 h 130"/>
                    <a:gd name="T10" fmla="*/ 66 w 124"/>
                    <a:gd name="T11" fmla="*/ 112 h 130"/>
                    <a:gd name="T12" fmla="*/ 65 w 124"/>
                    <a:gd name="T13" fmla="*/ 112 h 130"/>
                    <a:gd name="T14" fmla="*/ 44 w 124"/>
                    <a:gd name="T15" fmla="*/ 109 h 130"/>
                    <a:gd name="T16" fmla="*/ 27 w 124"/>
                    <a:gd name="T17" fmla="*/ 99 h 130"/>
                    <a:gd name="T18" fmla="*/ 16 w 124"/>
                    <a:gd name="T19" fmla="*/ 84 h 130"/>
                    <a:gd name="T20" fmla="*/ 8 w 124"/>
                    <a:gd name="T21" fmla="*/ 67 h 130"/>
                    <a:gd name="T22" fmla="*/ 8 w 124"/>
                    <a:gd name="T23" fmla="*/ 47 h 130"/>
                    <a:gd name="T24" fmla="*/ 11 w 124"/>
                    <a:gd name="T25" fmla="*/ 0 h 130"/>
                    <a:gd name="T26" fmla="*/ 0 w 124"/>
                    <a:gd name="T27" fmla="*/ 58 h 130"/>
                    <a:gd name="T28" fmla="*/ 0 w 124"/>
                    <a:gd name="T29" fmla="*/ 81 h 130"/>
                    <a:gd name="T30" fmla="*/ 7 w 124"/>
                    <a:gd name="T31" fmla="*/ 99 h 130"/>
                    <a:gd name="T32" fmla="*/ 20 w 124"/>
                    <a:gd name="T33" fmla="*/ 115 h 130"/>
                    <a:gd name="T34" fmla="*/ 38 w 124"/>
                    <a:gd name="T35" fmla="*/ 126 h 130"/>
                    <a:gd name="T36" fmla="*/ 61 w 124"/>
                    <a:gd name="T37" fmla="*/ 130 h 130"/>
                    <a:gd name="T38" fmla="*/ 62 w 124"/>
                    <a:gd name="T39" fmla="*/ 130 h 130"/>
                    <a:gd name="T40" fmla="*/ 82 w 124"/>
                    <a:gd name="T41" fmla="*/ 126 h 130"/>
                    <a:gd name="T42" fmla="*/ 99 w 124"/>
                    <a:gd name="T43" fmla="*/ 118 h 130"/>
                    <a:gd name="T44" fmla="*/ 112 w 124"/>
                    <a:gd name="T45" fmla="*/ 105 h 130"/>
                    <a:gd name="T46" fmla="*/ 120 w 124"/>
                    <a:gd name="T47" fmla="*/ 89 h 130"/>
                    <a:gd name="T48" fmla="*/ 124 w 124"/>
                    <a:gd name="T49" fmla="*/ 70 h 130"/>
                    <a:gd name="T50" fmla="*/ 123 w 124"/>
                    <a:gd name="T51"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30">
                      <a:moveTo>
                        <a:pt x="123" y="57"/>
                      </a:moveTo>
                      <a:lnTo>
                        <a:pt x="120" y="74"/>
                      </a:lnTo>
                      <a:lnTo>
                        <a:pt x="113" y="89"/>
                      </a:lnTo>
                      <a:lnTo>
                        <a:pt x="100" y="101"/>
                      </a:lnTo>
                      <a:lnTo>
                        <a:pt x="85" y="109"/>
                      </a:lnTo>
                      <a:lnTo>
                        <a:pt x="66" y="112"/>
                      </a:lnTo>
                      <a:lnTo>
                        <a:pt x="65" y="112"/>
                      </a:lnTo>
                      <a:lnTo>
                        <a:pt x="44" y="109"/>
                      </a:lnTo>
                      <a:lnTo>
                        <a:pt x="27" y="99"/>
                      </a:lnTo>
                      <a:lnTo>
                        <a:pt x="16" y="84"/>
                      </a:lnTo>
                      <a:lnTo>
                        <a:pt x="8" y="67"/>
                      </a:lnTo>
                      <a:lnTo>
                        <a:pt x="8" y="47"/>
                      </a:lnTo>
                      <a:lnTo>
                        <a:pt x="11" y="0"/>
                      </a:lnTo>
                      <a:lnTo>
                        <a:pt x="0" y="58"/>
                      </a:lnTo>
                      <a:lnTo>
                        <a:pt x="0" y="81"/>
                      </a:lnTo>
                      <a:lnTo>
                        <a:pt x="7" y="99"/>
                      </a:lnTo>
                      <a:lnTo>
                        <a:pt x="20" y="115"/>
                      </a:lnTo>
                      <a:lnTo>
                        <a:pt x="38" y="126"/>
                      </a:lnTo>
                      <a:lnTo>
                        <a:pt x="61" y="130"/>
                      </a:lnTo>
                      <a:lnTo>
                        <a:pt x="62" y="130"/>
                      </a:lnTo>
                      <a:lnTo>
                        <a:pt x="82" y="126"/>
                      </a:lnTo>
                      <a:lnTo>
                        <a:pt x="99" y="118"/>
                      </a:lnTo>
                      <a:lnTo>
                        <a:pt x="112" y="105"/>
                      </a:lnTo>
                      <a:lnTo>
                        <a:pt x="120" y="89"/>
                      </a:lnTo>
                      <a:lnTo>
                        <a:pt x="124" y="70"/>
                      </a:lnTo>
                      <a:lnTo>
                        <a:pt x="123" y="57"/>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209">
                  <a:extLst>
                    <a:ext uri="{FF2B5EF4-FFF2-40B4-BE49-F238E27FC236}">
                      <a16:creationId xmlns:a16="http://schemas.microsoft.com/office/drawing/2014/main" id="{18558E23-1BF9-C002-99CA-EF2647E4EF9C}"/>
                    </a:ext>
                  </a:extLst>
                </p:cNvPr>
                <p:cNvSpPr>
                  <a:spLocks/>
                </p:cNvSpPr>
                <p:nvPr/>
              </p:nvSpPr>
              <p:spPr bwMode="auto">
                <a:xfrm>
                  <a:off x="4282" y="2049"/>
                  <a:ext cx="63" cy="65"/>
                </a:xfrm>
                <a:custGeom>
                  <a:avLst/>
                  <a:gdLst>
                    <a:gd name="T0" fmla="*/ 1 w 124"/>
                    <a:gd name="T1" fmla="*/ 57 h 130"/>
                    <a:gd name="T2" fmla="*/ 4 w 124"/>
                    <a:gd name="T3" fmla="*/ 74 h 130"/>
                    <a:gd name="T4" fmla="*/ 11 w 124"/>
                    <a:gd name="T5" fmla="*/ 89 h 130"/>
                    <a:gd name="T6" fmla="*/ 24 w 124"/>
                    <a:gd name="T7" fmla="*/ 101 h 130"/>
                    <a:gd name="T8" fmla="*/ 39 w 124"/>
                    <a:gd name="T9" fmla="*/ 109 h 130"/>
                    <a:gd name="T10" fmla="*/ 58 w 124"/>
                    <a:gd name="T11" fmla="*/ 112 h 130"/>
                    <a:gd name="T12" fmla="*/ 59 w 124"/>
                    <a:gd name="T13" fmla="*/ 112 h 130"/>
                    <a:gd name="T14" fmla="*/ 79 w 124"/>
                    <a:gd name="T15" fmla="*/ 109 h 130"/>
                    <a:gd name="T16" fmla="*/ 96 w 124"/>
                    <a:gd name="T17" fmla="*/ 99 h 130"/>
                    <a:gd name="T18" fmla="*/ 109 w 124"/>
                    <a:gd name="T19" fmla="*/ 84 h 130"/>
                    <a:gd name="T20" fmla="*/ 116 w 124"/>
                    <a:gd name="T21" fmla="*/ 67 h 130"/>
                    <a:gd name="T22" fmla="*/ 116 w 124"/>
                    <a:gd name="T23" fmla="*/ 47 h 130"/>
                    <a:gd name="T24" fmla="*/ 113 w 124"/>
                    <a:gd name="T25" fmla="*/ 0 h 130"/>
                    <a:gd name="T26" fmla="*/ 124 w 124"/>
                    <a:gd name="T27" fmla="*/ 58 h 130"/>
                    <a:gd name="T28" fmla="*/ 124 w 124"/>
                    <a:gd name="T29" fmla="*/ 81 h 130"/>
                    <a:gd name="T30" fmla="*/ 117 w 124"/>
                    <a:gd name="T31" fmla="*/ 99 h 130"/>
                    <a:gd name="T32" fmla="*/ 104 w 124"/>
                    <a:gd name="T33" fmla="*/ 115 h 130"/>
                    <a:gd name="T34" fmla="*/ 86 w 124"/>
                    <a:gd name="T35" fmla="*/ 126 h 130"/>
                    <a:gd name="T36" fmla="*/ 63 w 124"/>
                    <a:gd name="T37" fmla="*/ 130 h 130"/>
                    <a:gd name="T38" fmla="*/ 62 w 124"/>
                    <a:gd name="T39" fmla="*/ 130 h 130"/>
                    <a:gd name="T40" fmla="*/ 42 w 124"/>
                    <a:gd name="T41" fmla="*/ 126 h 130"/>
                    <a:gd name="T42" fmla="*/ 25 w 124"/>
                    <a:gd name="T43" fmla="*/ 118 h 130"/>
                    <a:gd name="T44" fmla="*/ 13 w 124"/>
                    <a:gd name="T45" fmla="*/ 105 h 130"/>
                    <a:gd name="T46" fmla="*/ 4 w 124"/>
                    <a:gd name="T47" fmla="*/ 89 h 130"/>
                    <a:gd name="T48" fmla="*/ 0 w 124"/>
                    <a:gd name="T49" fmla="*/ 70 h 130"/>
                    <a:gd name="T50" fmla="*/ 1 w 124"/>
                    <a:gd name="T51"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30">
                      <a:moveTo>
                        <a:pt x="1" y="57"/>
                      </a:moveTo>
                      <a:lnTo>
                        <a:pt x="4" y="74"/>
                      </a:lnTo>
                      <a:lnTo>
                        <a:pt x="11" y="89"/>
                      </a:lnTo>
                      <a:lnTo>
                        <a:pt x="24" y="101"/>
                      </a:lnTo>
                      <a:lnTo>
                        <a:pt x="39" y="109"/>
                      </a:lnTo>
                      <a:lnTo>
                        <a:pt x="58" y="112"/>
                      </a:lnTo>
                      <a:lnTo>
                        <a:pt x="59" y="112"/>
                      </a:lnTo>
                      <a:lnTo>
                        <a:pt x="79" y="109"/>
                      </a:lnTo>
                      <a:lnTo>
                        <a:pt x="96" y="99"/>
                      </a:lnTo>
                      <a:lnTo>
                        <a:pt x="109" y="84"/>
                      </a:lnTo>
                      <a:lnTo>
                        <a:pt x="116" y="67"/>
                      </a:lnTo>
                      <a:lnTo>
                        <a:pt x="116" y="47"/>
                      </a:lnTo>
                      <a:lnTo>
                        <a:pt x="113" y="0"/>
                      </a:lnTo>
                      <a:lnTo>
                        <a:pt x="124" y="58"/>
                      </a:lnTo>
                      <a:lnTo>
                        <a:pt x="124" y="81"/>
                      </a:lnTo>
                      <a:lnTo>
                        <a:pt x="117" y="99"/>
                      </a:lnTo>
                      <a:lnTo>
                        <a:pt x="104" y="115"/>
                      </a:lnTo>
                      <a:lnTo>
                        <a:pt x="86" y="126"/>
                      </a:lnTo>
                      <a:lnTo>
                        <a:pt x="63" y="130"/>
                      </a:lnTo>
                      <a:lnTo>
                        <a:pt x="62" y="130"/>
                      </a:lnTo>
                      <a:lnTo>
                        <a:pt x="42" y="126"/>
                      </a:lnTo>
                      <a:lnTo>
                        <a:pt x="25" y="118"/>
                      </a:lnTo>
                      <a:lnTo>
                        <a:pt x="13" y="105"/>
                      </a:lnTo>
                      <a:lnTo>
                        <a:pt x="4" y="89"/>
                      </a:lnTo>
                      <a:lnTo>
                        <a:pt x="0" y="70"/>
                      </a:lnTo>
                      <a:lnTo>
                        <a:pt x="1" y="57"/>
                      </a:lnTo>
                      <a:close/>
                    </a:path>
                  </a:pathLst>
                </a:custGeom>
                <a:solidFill>
                  <a:srgbClr val="3D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210">
                  <a:extLst>
                    <a:ext uri="{FF2B5EF4-FFF2-40B4-BE49-F238E27FC236}">
                      <a16:creationId xmlns:a16="http://schemas.microsoft.com/office/drawing/2014/main" id="{BAF2BCB7-1CCD-4AF7-B10E-31B8294CFA62}"/>
                    </a:ext>
                  </a:extLst>
                </p:cNvPr>
                <p:cNvSpPr>
                  <a:spLocks/>
                </p:cNvSpPr>
                <p:nvPr/>
              </p:nvSpPr>
              <p:spPr bwMode="auto">
                <a:xfrm>
                  <a:off x="4207" y="1974"/>
                  <a:ext cx="69" cy="142"/>
                </a:xfrm>
                <a:custGeom>
                  <a:avLst/>
                  <a:gdLst>
                    <a:gd name="T0" fmla="*/ 120 w 137"/>
                    <a:gd name="T1" fmla="*/ 245 h 286"/>
                    <a:gd name="T2" fmla="*/ 117 w 137"/>
                    <a:gd name="T3" fmla="*/ 239 h 286"/>
                    <a:gd name="T4" fmla="*/ 113 w 137"/>
                    <a:gd name="T5" fmla="*/ 226 h 286"/>
                    <a:gd name="T6" fmla="*/ 106 w 137"/>
                    <a:gd name="T7" fmla="*/ 208 h 286"/>
                    <a:gd name="T8" fmla="*/ 99 w 137"/>
                    <a:gd name="T9" fmla="*/ 185 h 286"/>
                    <a:gd name="T10" fmla="*/ 90 w 137"/>
                    <a:gd name="T11" fmla="*/ 160 h 286"/>
                    <a:gd name="T12" fmla="*/ 81 w 137"/>
                    <a:gd name="T13" fmla="*/ 133 h 286"/>
                    <a:gd name="T14" fmla="*/ 72 w 137"/>
                    <a:gd name="T15" fmla="*/ 106 h 286"/>
                    <a:gd name="T16" fmla="*/ 64 w 137"/>
                    <a:gd name="T17" fmla="*/ 79 h 286"/>
                    <a:gd name="T18" fmla="*/ 55 w 137"/>
                    <a:gd name="T19" fmla="*/ 54 h 286"/>
                    <a:gd name="T20" fmla="*/ 48 w 137"/>
                    <a:gd name="T21" fmla="*/ 33 h 286"/>
                    <a:gd name="T22" fmla="*/ 42 w 137"/>
                    <a:gd name="T23" fmla="*/ 16 h 286"/>
                    <a:gd name="T24" fmla="*/ 38 w 137"/>
                    <a:gd name="T25" fmla="*/ 4 h 286"/>
                    <a:gd name="T26" fmla="*/ 37 w 137"/>
                    <a:gd name="T27" fmla="*/ 0 h 286"/>
                    <a:gd name="T28" fmla="*/ 24 w 137"/>
                    <a:gd name="T29" fmla="*/ 6 h 286"/>
                    <a:gd name="T30" fmla="*/ 3 w 137"/>
                    <a:gd name="T31" fmla="*/ 194 h 286"/>
                    <a:gd name="T32" fmla="*/ 0 w 137"/>
                    <a:gd name="T33" fmla="*/ 208 h 286"/>
                    <a:gd name="T34" fmla="*/ 0 w 137"/>
                    <a:gd name="T35" fmla="*/ 212 h 286"/>
                    <a:gd name="T36" fmla="*/ 0 w 137"/>
                    <a:gd name="T37" fmla="*/ 235 h 286"/>
                    <a:gd name="T38" fmla="*/ 7 w 137"/>
                    <a:gd name="T39" fmla="*/ 255 h 286"/>
                    <a:gd name="T40" fmla="*/ 20 w 137"/>
                    <a:gd name="T41" fmla="*/ 270 h 286"/>
                    <a:gd name="T42" fmla="*/ 38 w 137"/>
                    <a:gd name="T43" fmla="*/ 281 h 286"/>
                    <a:gd name="T44" fmla="*/ 61 w 137"/>
                    <a:gd name="T45" fmla="*/ 286 h 286"/>
                    <a:gd name="T46" fmla="*/ 62 w 137"/>
                    <a:gd name="T47" fmla="*/ 286 h 286"/>
                    <a:gd name="T48" fmla="*/ 78 w 137"/>
                    <a:gd name="T49" fmla="*/ 283 h 286"/>
                    <a:gd name="T50" fmla="*/ 93 w 137"/>
                    <a:gd name="T51" fmla="*/ 276 h 286"/>
                    <a:gd name="T52" fmla="*/ 107 w 137"/>
                    <a:gd name="T53" fmla="*/ 269 h 286"/>
                    <a:gd name="T54" fmla="*/ 123 w 137"/>
                    <a:gd name="T55" fmla="*/ 264 h 286"/>
                    <a:gd name="T56" fmla="*/ 130 w 137"/>
                    <a:gd name="T57" fmla="*/ 263 h 286"/>
                    <a:gd name="T58" fmla="*/ 137 w 137"/>
                    <a:gd name="T59" fmla="*/ 263 h 286"/>
                    <a:gd name="T60" fmla="*/ 137 w 137"/>
                    <a:gd name="T61" fmla="*/ 255 h 286"/>
                    <a:gd name="T62" fmla="*/ 133 w 137"/>
                    <a:gd name="T63" fmla="*/ 253 h 286"/>
                    <a:gd name="T64" fmla="*/ 129 w 137"/>
                    <a:gd name="T65" fmla="*/ 252 h 286"/>
                    <a:gd name="T66" fmla="*/ 124 w 137"/>
                    <a:gd name="T67" fmla="*/ 249 h 286"/>
                    <a:gd name="T68" fmla="*/ 120 w 137"/>
                    <a:gd name="T69" fmla="*/ 2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286">
                      <a:moveTo>
                        <a:pt x="120" y="245"/>
                      </a:moveTo>
                      <a:lnTo>
                        <a:pt x="117" y="239"/>
                      </a:lnTo>
                      <a:lnTo>
                        <a:pt x="113" y="226"/>
                      </a:lnTo>
                      <a:lnTo>
                        <a:pt x="106" y="208"/>
                      </a:lnTo>
                      <a:lnTo>
                        <a:pt x="99" y="185"/>
                      </a:lnTo>
                      <a:lnTo>
                        <a:pt x="90" y="160"/>
                      </a:lnTo>
                      <a:lnTo>
                        <a:pt x="81" y="133"/>
                      </a:lnTo>
                      <a:lnTo>
                        <a:pt x="72" y="106"/>
                      </a:lnTo>
                      <a:lnTo>
                        <a:pt x="64" y="79"/>
                      </a:lnTo>
                      <a:lnTo>
                        <a:pt x="55" y="54"/>
                      </a:lnTo>
                      <a:lnTo>
                        <a:pt x="48" y="33"/>
                      </a:lnTo>
                      <a:lnTo>
                        <a:pt x="42" y="16"/>
                      </a:lnTo>
                      <a:lnTo>
                        <a:pt x="38" y="4"/>
                      </a:lnTo>
                      <a:lnTo>
                        <a:pt x="37" y="0"/>
                      </a:lnTo>
                      <a:lnTo>
                        <a:pt x="24" y="6"/>
                      </a:lnTo>
                      <a:lnTo>
                        <a:pt x="3" y="194"/>
                      </a:lnTo>
                      <a:lnTo>
                        <a:pt x="0" y="208"/>
                      </a:lnTo>
                      <a:lnTo>
                        <a:pt x="0" y="212"/>
                      </a:lnTo>
                      <a:lnTo>
                        <a:pt x="0" y="235"/>
                      </a:lnTo>
                      <a:lnTo>
                        <a:pt x="7" y="255"/>
                      </a:lnTo>
                      <a:lnTo>
                        <a:pt x="20" y="270"/>
                      </a:lnTo>
                      <a:lnTo>
                        <a:pt x="38" y="281"/>
                      </a:lnTo>
                      <a:lnTo>
                        <a:pt x="61" y="286"/>
                      </a:lnTo>
                      <a:lnTo>
                        <a:pt x="62" y="286"/>
                      </a:lnTo>
                      <a:lnTo>
                        <a:pt x="78" y="283"/>
                      </a:lnTo>
                      <a:lnTo>
                        <a:pt x="93" y="276"/>
                      </a:lnTo>
                      <a:lnTo>
                        <a:pt x="107" y="269"/>
                      </a:lnTo>
                      <a:lnTo>
                        <a:pt x="123" y="264"/>
                      </a:lnTo>
                      <a:lnTo>
                        <a:pt x="130" y="263"/>
                      </a:lnTo>
                      <a:lnTo>
                        <a:pt x="137" y="263"/>
                      </a:lnTo>
                      <a:lnTo>
                        <a:pt x="137" y="255"/>
                      </a:lnTo>
                      <a:lnTo>
                        <a:pt x="133" y="253"/>
                      </a:lnTo>
                      <a:lnTo>
                        <a:pt x="129" y="252"/>
                      </a:lnTo>
                      <a:lnTo>
                        <a:pt x="124" y="249"/>
                      </a:lnTo>
                      <a:lnTo>
                        <a:pt x="120" y="245"/>
                      </a:lnTo>
                      <a:close/>
                    </a:path>
                  </a:pathLst>
                </a:custGeom>
                <a:solidFill>
                  <a:srgbClr val="FEA1E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211">
                  <a:extLst>
                    <a:ext uri="{FF2B5EF4-FFF2-40B4-BE49-F238E27FC236}">
                      <a16:creationId xmlns:a16="http://schemas.microsoft.com/office/drawing/2014/main" id="{3A78068C-6103-D363-F6F6-876125FB132A}"/>
                    </a:ext>
                  </a:extLst>
                </p:cNvPr>
                <p:cNvSpPr>
                  <a:spLocks/>
                </p:cNvSpPr>
                <p:nvPr/>
              </p:nvSpPr>
              <p:spPr bwMode="auto">
                <a:xfrm>
                  <a:off x="4276" y="1974"/>
                  <a:ext cx="69" cy="142"/>
                </a:xfrm>
                <a:custGeom>
                  <a:avLst/>
                  <a:gdLst>
                    <a:gd name="T0" fmla="*/ 17 w 137"/>
                    <a:gd name="T1" fmla="*/ 245 h 286"/>
                    <a:gd name="T2" fmla="*/ 20 w 137"/>
                    <a:gd name="T3" fmla="*/ 239 h 286"/>
                    <a:gd name="T4" fmla="*/ 24 w 137"/>
                    <a:gd name="T5" fmla="*/ 226 h 286"/>
                    <a:gd name="T6" fmla="*/ 30 w 137"/>
                    <a:gd name="T7" fmla="*/ 208 h 286"/>
                    <a:gd name="T8" fmla="*/ 38 w 137"/>
                    <a:gd name="T9" fmla="*/ 185 h 286"/>
                    <a:gd name="T10" fmla="*/ 47 w 137"/>
                    <a:gd name="T11" fmla="*/ 160 h 286"/>
                    <a:gd name="T12" fmla="*/ 57 w 137"/>
                    <a:gd name="T13" fmla="*/ 133 h 286"/>
                    <a:gd name="T14" fmla="*/ 65 w 137"/>
                    <a:gd name="T15" fmla="*/ 106 h 286"/>
                    <a:gd name="T16" fmla="*/ 74 w 137"/>
                    <a:gd name="T17" fmla="*/ 79 h 286"/>
                    <a:gd name="T18" fmla="*/ 82 w 137"/>
                    <a:gd name="T19" fmla="*/ 54 h 286"/>
                    <a:gd name="T20" fmla="*/ 89 w 137"/>
                    <a:gd name="T21" fmla="*/ 33 h 286"/>
                    <a:gd name="T22" fmla="*/ 95 w 137"/>
                    <a:gd name="T23" fmla="*/ 16 h 286"/>
                    <a:gd name="T24" fmla="*/ 99 w 137"/>
                    <a:gd name="T25" fmla="*/ 4 h 286"/>
                    <a:gd name="T26" fmla="*/ 101 w 137"/>
                    <a:gd name="T27" fmla="*/ 0 h 286"/>
                    <a:gd name="T28" fmla="*/ 113 w 137"/>
                    <a:gd name="T29" fmla="*/ 6 h 286"/>
                    <a:gd name="T30" fmla="*/ 134 w 137"/>
                    <a:gd name="T31" fmla="*/ 194 h 286"/>
                    <a:gd name="T32" fmla="*/ 137 w 137"/>
                    <a:gd name="T33" fmla="*/ 208 h 286"/>
                    <a:gd name="T34" fmla="*/ 137 w 137"/>
                    <a:gd name="T35" fmla="*/ 212 h 286"/>
                    <a:gd name="T36" fmla="*/ 137 w 137"/>
                    <a:gd name="T37" fmla="*/ 235 h 286"/>
                    <a:gd name="T38" fmla="*/ 130 w 137"/>
                    <a:gd name="T39" fmla="*/ 255 h 286"/>
                    <a:gd name="T40" fmla="*/ 117 w 137"/>
                    <a:gd name="T41" fmla="*/ 270 h 286"/>
                    <a:gd name="T42" fmla="*/ 99 w 137"/>
                    <a:gd name="T43" fmla="*/ 281 h 286"/>
                    <a:gd name="T44" fmla="*/ 76 w 137"/>
                    <a:gd name="T45" fmla="*/ 286 h 286"/>
                    <a:gd name="T46" fmla="*/ 75 w 137"/>
                    <a:gd name="T47" fmla="*/ 286 h 286"/>
                    <a:gd name="T48" fmla="*/ 60 w 137"/>
                    <a:gd name="T49" fmla="*/ 283 h 286"/>
                    <a:gd name="T50" fmla="*/ 44 w 137"/>
                    <a:gd name="T51" fmla="*/ 276 h 286"/>
                    <a:gd name="T52" fmla="*/ 30 w 137"/>
                    <a:gd name="T53" fmla="*/ 269 h 286"/>
                    <a:gd name="T54" fmla="*/ 14 w 137"/>
                    <a:gd name="T55" fmla="*/ 264 h 286"/>
                    <a:gd name="T56" fmla="*/ 7 w 137"/>
                    <a:gd name="T57" fmla="*/ 263 h 286"/>
                    <a:gd name="T58" fmla="*/ 0 w 137"/>
                    <a:gd name="T59" fmla="*/ 263 h 286"/>
                    <a:gd name="T60" fmla="*/ 0 w 137"/>
                    <a:gd name="T61" fmla="*/ 255 h 286"/>
                    <a:gd name="T62" fmla="*/ 4 w 137"/>
                    <a:gd name="T63" fmla="*/ 253 h 286"/>
                    <a:gd name="T64" fmla="*/ 9 w 137"/>
                    <a:gd name="T65" fmla="*/ 252 h 286"/>
                    <a:gd name="T66" fmla="*/ 13 w 137"/>
                    <a:gd name="T67" fmla="*/ 249 h 286"/>
                    <a:gd name="T68" fmla="*/ 17 w 137"/>
                    <a:gd name="T69" fmla="*/ 2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286">
                      <a:moveTo>
                        <a:pt x="17" y="245"/>
                      </a:moveTo>
                      <a:lnTo>
                        <a:pt x="20" y="239"/>
                      </a:lnTo>
                      <a:lnTo>
                        <a:pt x="24" y="226"/>
                      </a:lnTo>
                      <a:lnTo>
                        <a:pt x="30" y="208"/>
                      </a:lnTo>
                      <a:lnTo>
                        <a:pt x="38" y="185"/>
                      </a:lnTo>
                      <a:lnTo>
                        <a:pt x="47" y="160"/>
                      </a:lnTo>
                      <a:lnTo>
                        <a:pt x="57" y="133"/>
                      </a:lnTo>
                      <a:lnTo>
                        <a:pt x="65" y="106"/>
                      </a:lnTo>
                      <a:lnTo>
                        <a:pt x="74" y="79"/>
                      </a:lnTo>
                      <a:lnTo>
                        <a:pt x="82" y="54"/>
                      </a:lnTo>
                      <a:lnTo>
                        <a:pt x="89" y="33"/>
                      </a:lnTo>
                      <a:lnTo>
                        <a:pt x="95" y="16"/>
                      </a:lnTo>
                      <a:lnTo>
                        <a:pt x="99" y="4"/>
                      </a:lnTo>
                      <a:lnTo>
                        <a:pt x="101" y="0"/>
                      </a:lnTo>
                      <a:lnTo>
                        <a:pt x="113" y="6"/>
                      </a:lnTo>
                      <a:lnTo>
                        <a:pt x="134" y="194"/>
                      </a:lnTo>
                      <a:lnTo>
                        <a:pt x="137" y="208"/>
                      </a:lnTo>
                      <a:lnTo>
                        <a:pt x="137" y="212"/>
                      </a:lnTo>
                      <a:lnTo>
                        <a:pt x="137" y="235"/>
                      </a:lnTo>
                      <a:lnTo>
                        <a:pt x="130" y="255"/>
                      </a:lnTo>
                      <a:lnTo>
                        <a:pt x="117" y="270"/>
                      </a:lnTo>
                      <a:lnTo>
                        <a:pt x="99" y="281"/>
                      </a:lnTo>
                      <a:lnTo>
                        <a:pt x="76" y="286"/>
                      </a:lnTo>
                      <a:lnTo>
                        <a:pt x="75" y="286"/>
                      </a:lnTo>
                      <a:lnTo>
                        <a:pt x="60" y="283"/>
                      </a:lnTo>
                      <a:lnTo>
                        <a:pt x="44" y="276"/>
                      </a:lnTo>
                      <a:lnTo>
                        <a:pt x="30" y="269"/>
                      </a:lnTo>
                      <a:lnTo>
                        <a:pt x="14" y="264"/>
                      </a:lnTo>
                      <a:lnTo>
                        <a:pt x="7" y="263"/>
                      </a:lnTo>
                      <a:lnTo>
                        <a:pt x="0" y="263"/>
                      </a:lnTo>
                      <a:lnTo>
                        <a:pt x="0" y="255"/>
                      </a:lnTo>
                      <a:lnTo>
                        <a:pt x="4" y="253"/>
                      </a:lnTo>
                      <a:lnTo>
                        <a:pt x="9" y="252"/>
                      </a:lnTo>
                      <a:lnTo>
                        <a:pt x="13" y="249"/>
                      </a:lnTo>
                      <a:lnTo>
                        <a:pt x="17" y="245"/>
                      </a:lnTo>
                      <a:close/>
                    </a:path>
                  </a:pathLst>
                </a:custGeom>
                <a:solidFill>
                  <a:srgbClr val="FC78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212">
                  <a:extLst>
                    <a:ext uri="{FF2B5EF4-FFF2-40B4-BE49-F238E27FC236}">
                      <a16:creationId xmlns:a16="http://schemas.microsoft.com/office/drawing/2014/main" id="{30B2AF53-7480-317F-3D30-4E11B8D792C8}"/>
                    </a:ext>
                  </a:extLst>
                </p:cNvPr>
                <p:cNvSpPr>
                  <a:spLocks/>
                </p:cNvSpPr>
                <p:nvPr/>
              </p:nvSpPr>
              <p:spPr bwMode="auto">
                <a:xfrm>
                  <a:off x="4219" y="2164"/>
                  <a:ext cx="114" cy="32"/>
                </a:xfrm>
                <a:custGeom>
                  <a:avLst/>
                  <a:gdLst>
                    <a:gd name="T0" fmla="*/ 223 w 229"/>
                    <a:gd name="T1" fmla="*/ 0 h 63"/>
                    <a:gd name="T2" fmla="*/ 5 w 229"/>
                    <a:gd name="T3" fmla="*/ 0 h 63"/>
                    <a:gd name="T4" fmla="*/ 5 w 229"/>
                    <a:gd name="T5" fmla="*/ 31 h 63"/>
                    <a:gd name="T6" fmla="*/ 0 w 229"/>
                    <a:gd name="T7" fmla="*/ 58 h 63"/>
                    <a:gd name="T8" fmla="*/ 76 w 229"/>
                    <a:gd name="T9" fmla="*/ 63 h 63"/>
                    <a:gd name="T10" fmla="*/ 152 w 229"/>
                    <a:gd name="T11" fmla="*/ 63 h 63"/>
                    <a:gd name="T12" fmla="*/ 229 w 229"/>
                    <a:gd name="T13" fmla="*/ 58 h 63"/>
                    <a:gd name="T14" fmla="*/ 224 w 229"/>
                    <a:gd name="T15" fmla="*/ 31 h 63"/>
                    <a:gd name="T16" fmla="*/ 223 w 229"/>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63">
                      <a:moveTo>
                        <a:pt x="223" y="0"/>
                      </a:moveTo>
                      <a:lnTo>
                        <a:pt x="5" y="0"/>
                      </a:lnTo>
                      <a:lnTo>
                        <a:pt x="5" y="31"/>
                      </a:lnTo>
                      <a:lnTo>
                        <a:pt x="0" y="58"/>
                      </a:lnTo>
                      <a:lnTo>
                        <a:pt x="76" y="63"/>
                      </a:lnTo>
                      <a:lnTo>
                        <a:pt x="152" y="63"/>
                      </a:lnTo>
                      <a:lnTo>
                        <a:pt x="229" y="58"/>
                      </a:lnTo>
                      <a:lnTo>
                        <a:pt x="224" y="31"/>
                      </a:lnTo>
                      <a:lnTo>
                        <a:pt x="22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213">
                  <a:extLst>
                    <a:ext uri="{FF2B5EF4-FFF2-40B4-BE49-F238E27FC236}">
                      <a16:creationId xmlns:a16="http://schemas.microsoft.com/office/drawing/2014/main" id="{D464E5DD-F7B8-8953-F59D-A5CD624AA081}"/>
                    </a:ext>
                  </a:extLst>
                </p:cNvPr>
                <p:cNvSpPr>
                  <a:spLocks/>
                </p:cNvSpPr>
                <p:nvPr/>
              </p:nvSpPr>
              <p:spPr bwMode="auto">
                <a:xfrm>
                  <a:off x="4276" y="2164"/>
                  <a:ext cx="57" cy="32"/>
                </a:xfrm>
                <a:custGeom>
                  <a:avLst/>
                  <a:gdLst>
                    <a:gd name="T0" fmla="*/ 109 w 115"/>
                    <a:gd name="T1" fmla="*/ 0 h 63"/>
                    <a:gd name="T2" fmla="*/ 0 w 115"/>
                    <a:gd name="T3" fmla="*/ 0 h 63"/>
                    <a:gd name="T4" fmla="*/ 0 w 115"/>
                    <a:gd name="T5" fmla="*/ 63 h 63"/>
                    <a:gd name="T6" fmla="*/ 115 w 115"/>
                    <a:gd name="T7" fmla="*/ 58 h 63"/>
                    <a:gd name="T8" fmla="*/ 110 w 115"/>
                    <a:gd name="T9" fmla="*/ 31 h 63"/>
                    <a:gd name="T10" fmla="*/ 109 w 115"/>
                    <a:gd name="T11" fmla="*/ 0 h 63"/>
                  </a:gdLst>
                  <a:ahLst/>
                  <a:cxnLst>
                    <a:cxn ang="0">
                      <a:pos x="T0" y="T1"/>
                    </a:cxn>
                    <a:cxn ang="0">
                      <a:pos x="T2" y="T3"/>
                    </a:cxn>
                    <a:cxn ang="0">
                      <a:pos x="T4" y="T5"/>
                    </a:cxn>
                    <a:cxn ang="0">
                      <a:pos x="T6" y="T7"/>
                    </a:cxn>
                    <a:cxn ang="0">
                      <a:pos x="T8" y="T9"/>
                    </a:cxn>
                    <a:cxn ang="0">
                      <a:pos x="T10" y="T11"/>
                    </a:cxn>
                  </a:cxnLst>
                  <a:rect l="0" t="0" r="r" b="b"/>
                  <a:pathLst>
                    <a:path w="115" h="63">
                      <a:moveTo>
                        <a:pt x="109" y="0"/>
                      </a:moveTo>
                      <a:lnTo>
                        <a:pt x="0" y="0"/>
                      </a:lnTo>
                      <a:lnTo>
                        <a:pt x="0" y="63"/>
                      </a:lnTo>
                      <a:lnTo>
                        <a:pt x="115" y="58"/>
                      </a:lnTo>
                      <a:lnTo>
                        <a:pt x="110" y="31"/>
                      </a:lnTo>
                      <a:lnTo>
                        <a:pt x="109" y="0"/>
                      </a:lnTo>
                      <a:close/>
                    </a:path>
                  </a:pathLst>
                </a:custGeom>
                <a:solidFill>
                  <a:srgbClr val="E7EE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214">
                  <a:extLst>
                    <a:ext uri="{FF2B5EF4-FFF2-40B4-BE49-F238E27FC236}">
                      <a16:creationId xmlns:a16="http://schemas.microsoft.com/office/drawing/2014/main" id="{9913B382-C84F-E587-BD20-4B8E482F9395}"/>
                    </a:ext>
                  </a:extLst>
                </p:cNvPr>
                <p:cNvSpPr>
                  <a:spLocks/>
                </p:cNvSpPr>
                <p:nvPr/>
              </p:nvSpPr>
              <p:spPr bwMode="auto">
                <a:xfrm>
                  <a:off x="5139" y="2842"/>
                  <a:ext cx="36" cy="30"/>
                </a:xfrm>
                <a:custGeom>
                  <a:avLst/>
                  <a:gdLst>
                    <a:gd name="T0" fmla="*/ 72 w 74"/>
                    <a:gd name="T1" fmla="*/ 31 h 59"/>
                    <a:gd name="T2" fmla="*/ 68 w 74"/>
                    <a:gd name="T3" fmla="*/ 18 h 59"/>
                    <a:gd name="T4" fmla="*/ 61 w 74"/>
                    <a:gd name="T5" fmla="*/ 8 h 59"/>
                    <a:gd name="T6" fmla="*/ 50 w 74"/>
                    <a:gd name="T7" fmla="*/ 1 h 59"/>
                    <a:gd name="T8" fmla="*/ 38 w 74"/>
                    <a:gd name="T9" fmla="*/ 0 h 59"/>
                    <a:gd name="T10" fmla="*/ 37 w 74"/>
                    <a:gd name="T11" fmla="*/ 0 h 59"/>
                    <a:gd name="T12" fmla="*/ 24 w 74"/>
                    <a:gd name="T13" fmla="*/ 1 h 59"/>
                    <a:gd name="T14" fmla="*/ 14 w 74"/>
                    <a:gd name="T15" fmla="*/ 8 h 59"/>
                    <a:gd name="T16" fmla="*/ 6 w 74"/>
                    <a:gd name="T17" fmla="*/ 18 h 59"/>
                    <a:gd name="T18" fmla="*/ 3 w 74"/>
                    <a:gd name="T19" fmla="*/ 31 h 59"/>
                    <a:gd name="T20" fmla="*/ 0 w 74"/>
                    <a:gd name="T21" fmla="*/ 59 h 59"/>
                    <a:gd name="T22" fmla="*/ 74 w 74"/>
                    <a:gd name="T23" fmla="*/ 59 h 59"/>
                    <a:gd name="T24" fmla="*/ 72 w 74"/>
                    <a:gd name="T25"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9">
                      <a:moveTo>
                        <a:pt x="72" y="31"/>
                      </a:moveTo>
                      <a:lnTo>
                        <a:pt x="68" y="18"/>
                      </a:lnTo>
                      <a:lnTo>
                        <a:pt x="61" y="8"/>
                      </a:lnTo>
                      <a:lnTo>
                        <a:pt x="50" y="1"/>
                      </a:lnTo>
                      <a:lnTo>
                        <a:pt x="38" y="0"/>
                      </a:lnTo>
                      <a:lnTo>
                        <a:pt x="37" y="0"/>
                      </a:lnTo>
                      <a:lnTo>
                        <a:pt x="24" y="1"/>
                      </a:lnTo>
                      <a:lnTo>
                        <a:pt x="14" y="8"/>
                      </a:lnTo>
                      <a:lnTo>
                        <a:pt x="6" y="18"/>
                      </a:lnTo>
                      <a:lnTo>
                        <a:pt x="3" y="31"/>
                      </a:lnTo>
                      <a:lnTo>
                        <a:pt x="0" y="59"/>
                      </a:lnTo>
                      <a:lnTo>
                        <a:pt x="74" y="59"/>
                      </a:lnTo>
                      <a:lnTo>
                        <a:pt x="72" y="31"/>
                      </a:lnTo>
                      <a:close/>
                    </a:path>
                  </a:pathLst>
                </a:custGeom>
                <a:solidFill>
                  <a:srgbClr val="71FA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215">
                  <a:extLst>
                    <a:ext uri="{FF2B5EF4-FFF2-40B4-BE49-F238E27FC236}">
                      <a16:creationId xmlns:a16="http://schemas.microsoft.com/office/drawing/2014/main" id="{D7810884-6C3E-32DA-A59C-05D9D8675093}"/>
                    </a:ext>
                  </a:extLst>
                </p:cNvPr>
                <p:cNvSpPr>
                  <a:spLocks/>
                </p:cNvSpPr>
                <p:nvPr/>
              </p:nvSpPr>
              <p:spPr bwMode="auto">
                <a:xfrm>
                  <a:off x="5143" y="2802"/>
                  <a:ext cx="29" cy="64"/>
                </a:xfrm>
                <a:custGeom>
                  <a:avLst/>
                  <a:gdLst>
                    <a:gd name="T0" fmla="*/ 0 w 58"/>
                    <a:gd name="T1" fmla="*/ 105 h 129"/>
                    <a:gd name="T2" fmla="*/ 0 w 58"/>
                    <a:gd name="T3" fmla="*/ 105 h 129"/>
                    <a:gd name="T4" fmla="*/ 1 w 58"/>
                    <a:gd name="T5" fmla="*/ 115 h 129"/>
                    <a:gd name="T6" fmla="*/ 7 w 58"/>
                    <a:gd name="T7" fmla="*/ 122 h 129"/>
                    <a:gd name="T8" fmla="*/ 15 w 58"/>
                    <a:gd name="T9" fmla="*/ 127 h 129"/>
                    <a:gd name="T10" fmla="*/ 26 w 58"/>
                    <a:gd name="T11" fmla="*/ 129 h 129"/>
                    <a:gd name="T12" fmla="*/ 39 w 58"/>
                    <a:gd name="T13" fmla="*/ 129 h 129"/>
                    <a:gd name="T14" fmla="*/ 49 w 58"/>
                    <a:gd name="T15" fmla="*/ 126 h 129"/>
                    <a:gd name="T16" fmla="*/ 56 w 58"/>
                    <a:gd name="T17" fmla="*/ 120 h 129"/>
                    <a:gd name="T18" fmla="*/ 58 w 58"/>
                    <a:gd name="T19" fmla="*/ 112 h 129"/>
                    <a:gd name="T20" fmla="*/ 58 w 58"/>
                    <a:gd name="T21" fmla="*/ 112 h 129"/>
                    <a:gd name="T22" fmla="*/ 52 w 58"/>
                    <a:gd name="T23" fmla="*/ 65 h 129"/>
                    <a:gd name="T24" fmla="*/ 53 w 58"/>
                    <a:gd name="T25" fmla="*/ 0 h 129"/>
                    <a:gd name="T26" fmla="*/ 1 w 58"/>
                    <a:gd name="T27" fmla="*/ 14 h 129"/>
                    <a:gd name="T28" fmla="*/ 7 w 58"/>
                    <a:gd name="T29" fmla="*/ 55 h 129"/>
                    <a:gd name="T30" fmla="*/ 7 w 58"/>
                    <a:gd name="T31" fmla="*/ 64 h 129"/>
                    <a:gd name="T32" fmla="*/ 5 w 58"/>
                    <a:gd name="T33" fmla="*/ 75 h 129"/>
                    <a:gd name="T34" fmla="*/ 2 w 58"/>
                    <a:gd name="T35" fmla="*/ 91 h 129"/>
                    <a:gd name="T36" fmla="*/ 0 w 58"/>
                    <a:gd name="T37" fmla="*/ 10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29">
                      <a:moveTo>
                        <a:pt x="0" y="105"/>
                      </a:moveTo>
                      <a:lnTo>
                        <a:pt x="0" y="105"/>
                      </a:lnTo>
                      <a:lnTo>
                        <a:pt x="1" y="115"/>
                      </a:lnTo>
                      <a:lnTo>
                        <a:pt x="7" y="122"/>
                      </a:lnTo>
                      <a:lnTo>
                        <a:pt x="15" y="127"/>
                      </a:lnTo>
                      <a:lnTo>
                        <a:pt x="26" y="129"/>
                      </a:lnTo>
                      <a:lnTo>
                        <a:pt x="39" y="129"/>
                      </a:lnTo>
                      <a:lnTo>
                        <a:pt x="49" y="126"/>
                      </a:lnTo>
                      <a:lnTo>
                        <a:pt x="56" y="120"/>
                      </a:lnTo>
                      <a:lnTo>
                        <a:pt x="58" y="112"/>
                      </a:lnTo>
                      <a:lnTo>
                        <a:pt x="58" y="112"/>
                      </a:lnTo>
                      <a:lnTo>
                        <a:pt x="52" y="65"/>
                      </a:lnTo>
                      <a:lnTo>
                        <a:pt x="53" y="0"/>
                      </a:lnTo>
                      <a:lnTo>
                        <a:pt x="1" y="14"/>
                      </a:lnTo>
                      <a:lnTo>
                        <a:pt x="7" y="55"/>
                      </a:lnTo>
                      <a:lnTo>
                        <a:pt x="7" y="64"/>
                      </a:lnTo>
                      <a:lnTo>
                        <a:pt x="5" y="75"/>
                      </a:lnTo>
                      <a:lnTo>
                        <a:pt x="2" y="91"/>
                      </a:lnTo>
                      <a:lnTo>
                        <a:pt x="0" y="105"/>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216">
                  <a:extLst>
                    <a:ext uri="{FF2B5EF4-FFF2-40B4-BE49-F238E27FC236}">
                      <a16:creationId xmlns:a16="http://schemas.microsoft.com/office/drawing/2014/main" id="{7F1D22B7-E354-28F7-8753-5919F91FCD88}"/>
                    </a:ext>
                  </a:extLst>
                </p:cNvPr>
                <p:cNvSpPr>
                  <a:spLocks/>
                </p:cNvSpPr>
                <p:nvPr/>
              </p:nvSpPr>
              <p:spPr bwMode="auto">
                <a:xfrm>
                  <a:off x="5138" y="2872"/>
                  <a:ext cx="39" cy="6"/>
                </a:xfrm>
                <a:custGeom>
                  <a:avLst/>
                  <a:gdLst>
                    <a:gd name="T0" fmla="*/ 77 w 77"/>
                    <a:gd name="T1" fmla="*/ 0 h 12"/>
                    <a:gd name="T2" fmla="*/ 0 w 77"/>
                    <a:gd name="T3" fmla="*/ 0 h 12"/>
                    <a:gd name="T4" fmla="*/ 0 w 77"/>
                    <a:gd name="T5" fmla="*/ 3 h 12"/>
                    <a:gd name="T6" fmla="*/ 1 w 77"/>
                    <a:gd name="T7" fmla="*/ 7 h 12"/>
                    <a:gd name="T8" fmla="*/ 3 w 77"/>
                    <a:gd name="T9" fmla="*/ 10 h 12"/>
                    <a:gd name="T10" fmla="*/ 7 w 77"/>
                    <a:gd name="T11" fmla="*/ 12 h 12"/>
                    <a:gd name="T12" fmla="*/ 69 w 77"/>
                    <a:gd name="T13" fmla="*/ 12 h 12"/>
                    <a:gd name="T14" fmla="*/ 73 w 77"/>
                    <a:gd name="T15" fmla="*/ 10 h 12"/>
                    <a:gd name="T16" fmla="*/ 76 w 77"/>
                    <a:gd name="T17" fmla="*/ 7 h 12"/>
                    <a:gd name="T18" fmla="*/ 77 w 77"/>
                    <a:gd name="T19" fmla="*/ 3 h 12"/>
                    <a:gd name="T20" fmla="*/ 77 w 77"/>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
                      <a:moveTo>
                        <a:pt x="77" y="0"/>
                      </a:moveTo>
                      <a:lnTo>
                        <a:pt x="0" y="0"/>
                      </a:lnTo>
                      <a:lnTo>
                        <a:pt x="0" y="3"/>
                      </a:lnTo>
                      <a:lnTo>
                        <a:pt x="1" y="7"/>
                      </a:lnTo>
                      <a:lnTo>
                        <a:pt x="3" y="10"/>
                      </a:lnTo>
                      <a:lnTo>
                        <a:pt x="7" y="12"/>
                      </a:lnTo>
                      <a:lnTo>
                        <a:pt x="69" y="12"/>
                      </a:lnTo>
                      <a:lnTo>
                        <a:pt x="73" y="10"/>
                      </a:lnTo>
                      <a:lnTo>
                        <a:pt x="76" y="7"/>
                      </a:lnTo>
                      <a:lnTo>
                        <a:pt x="77" y="3"/>
                      </a:lnTo>
                      <a:lnTo>
                        <a:pt x="77"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217">
                  <a:extLst>
                    <a:ext uri="{FF2B5EF4-FFF2-40B4-BE49-F238E27FC236}">
                      <a16:creationId xmlns:a16="http://schemas.microsoft.com/office/drawing/2014/main" id="{D5DA89E2-00E9-A956-FF1C-883791B47F7A}"/>
                    </a:ext>
                  </a:extLst>
                </p:cNvPr>
                <p:cNvSpPr>
                  <a:spLocks/>
                </p:cNvSpPr>
                <p:nvPr/>
              </p:nvSpPr>
              <p:spPr bwMode="auto">
                <a:xfrm>
                  <a:off x="5108" y="2364"/>
                  <a:ext cx="80" cy="469"/>
                </a:xfrm>
                <a:custGeom>
                  <a:avLst/>
                  <a:gdLst>
                    <a:gd name="T0" fmla="*/ 160 w 160"/>
                    <a:gd name="T1" fmla="*/ 0 h 937"/>
                    <a:gd name="T2" fmla="*/ 46 w 160"/>
                    <a:gd name="T3" fmla="*/ 0 h 937"/>
                    <a:gd name="T4" fmla="*/ 40 w 160"/>
                    <a:gd name="T5" fmla="*/ 15 h 937"/>
                    <a:gd name="T6" fmla="*/ 29 w 160"/>
                    <a:gd name="T7" fmla="*/ 48 h 937"/>
                    <a:gd name="T8" fmla="*/ 20 w 160"/>
                    <a:gd name="T9" fmla="*/ 87 h 937"/>
                    <a:gd name="T10" fmla="*/ 12 w 160"/>
                    <a:gd name="T11" fmla="*/ 130 h 937"/>
                    <a:gd name="T12" fmla="*/ 6 w 160"/>
                    <a:gd name="T13" fmla="*/ 171 h 937"/>
                    <a:gd name="T14" fmla="*/ 0 w 160"/>
                    <a:gd name="T15" fmla="*/ 205 h 937"/>
                    <a:gd name="T16" fmla="*/ 0 w 160"/>
                    <a:gd name="T17" fmla="*/ 206 h 937"/>
                    <a:gd name="T18" fmla="*/ 0 w 160"/>
                    <a:gd name="T19" fmla="*/ 227 h 937"/>
                    <a:gd name="T20" fmla="*/ 2 w 160"/>
                    <a:gd name="T21" fmla="*/ 247 h 937"/>
                    <a:gd name="T22" fmla="*/ 61 w 160"/>
                    <a:gd name="T23" fmla="*/ 559 h 937"/>
                    <a:gd name="T24" fmla="*/ 61 w 160"/>
                    <a:gd name="T25" fmla="*/ 565 h 937"/>
                    <a:gd name="T26" fmla="*/ 60 w 160"/>
                    <a:gd name="T27" fmla="*/ 576 h 937"/>
                    <a:gd name="T28" fmla="*/ 57 w 160"/>
                    <a:gd name="T29" fmla="*/ 592 h 937"/>
                    <a:gd name="T30" fmla="*/ 55 w 160"/>
                    <a:gd name="T31" fmla="*/ 610 h 937"/>
                    <a:gd name="T32" fmla="*/ 53 w 160"/>
                    <a:gd name="T33" fmla="*/ 629 h 937"/>
                    <a:gd name="T34" fmla="*/ 50 w 160"/>
                    <a:gd name="T35" fmla="*/ 646 h 937"/>
                    <a:gd name="T36" fmla="*/ 48 w 160"/>
                    <a:gd name="T37" fmla="*/ 660 h 937"/>
                    <a:gd name="T38" fmla="*/ 47 w 160"/>
                    <a:gd name="T39" fmla="*/ 670 h 937"/>
                    <a:gd name="T40" fmla="*/ 46 w 160"/>
                    <a:gd name="T41" fmla="*/ 674 h 937"/>
                    <a:gd name="T42" fmla="*/ 46 w 160"/>
                    <a:gd name="T43" fmla="*/ 694 h 937"/>
                    <a:gd name="T44" fmla="*/ 47 w 160"/>
                    <a:gd name="T45" fmla="*/ 715 h 937"/>
                    <a:gd name="T46" fmla="*/ 78 w 160"/>
                    <a:gd name="T47" fmla="*/ 937 h 937"/>
                    <a:gd name="T48" fmla="*/ 122 w 160"/>
                    <a:gd name="T49" fmla="*/ 931 h 937"/>
                    <a:gd name="T50" fmla="*/ 152 w 160"/>
                    <a:gd name="T51" fmla="*/ 207 h 937"/>
                    <a:gd name="T52" fmla="*/ 160 w 160"/>
                    <a:gd name="T53" fmla="*/ 203 h 937"/>
                    <a:gd name="T54" fmla="*/ 160 w 160"/>
                    <a:gd name="T5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937">
                      <a:moveTo>
                        <a:pt x="160" y="0"/>
                      </a:moveTo>
                      <a:lnTo>
                        <a:pt x="46" y="0"/>
                      </a:lnTo>
                      <a:lnTo>
                        <a:pt x="40" y="15"/>
                      </a:lnTo>
                      <a:lnTo>
                        <a:pt x="29" y="48"/>
                      </a:lnTo>
                      <a:lnTo>
                        <a:pt x="20" y="87"/>
                      </a:lnTo>
                      <a:lnTo>
                        <a:pt x="12" y="130"/>
                      </a:lnTo>
                      <a:lnTo>
                        <a:pt x="6" y="171"/>
                      </a:lnTo>
                      <a:lnTo>
                        <a:pt x="0" y="205"/>
                      </a:lnTo>
                      <a:lnTo>
                        <a:pt x="0" y="206"/>
                      </a:lnTo>
                      <a:lnTo>
                        <a:pt x="0" y="227"/>
                      </a:lnTo>
                      <a:lnTo>
                        <a:pt x="2" y="247"/>
                      </a:lnTo>
                      <a:lnTo>
                        <a:pt x="61" y="559"/>
                      </a:lnTo>
                      <a:lnTo>
                        <a:pt x="61" y="565"/>
                      </a:lnTo>
                      <a:lnTo>
                        <a:pt x="60" y="576"/>
                      </a:lnTo>
                      <a:lnTo>
                        <a:pt x="57" y="592"/>
                      </a:lnTo>
                      <a:lnTo>
                        <a:pt x="55" y="610"/>
                      </a:lnTo>
                      <a:lnTo>
                        <a:pt x="53" y="629"/>
                      </a:lnTo>
                      <a:lnTo>
                        <a:pt x="50" y="646"/>
                      </a:lnTo>
                      <a:lnTo>
                        <a:pt x="48" y="660"/>
                      </a:lnTo>
                      <a:lnTo>
                        <a:pt x="47" y="670"/>
                      </a:lnTo>
                      <a:lnTo>
                        <a:pt x="46" y="674"/>
                      </a:lnTo>
                      <a:lnTo>
                        <a:pt x="46" y="694"/>
                      </a:lnTo>
                      <a:lnTo>
                        <a:pt x="47" y="715"/>
                      </a:lnTo>
                      <a:lnTo>
                        <a:pt x="78" y="937"/>
                      </a:lnTo>
                      <a:lnTo>
                        <a:pt x="122" y="931"/>
                      </a:lnTo>
                      <a:lnTo>
                        <a:pt x="152" y="207"/>
                      </a:lnTo>
                      <a:lnTo>
                        <a:pt x="160" y="203"/>
                      </a:lnTo>
                      <a:lnTo>
                        <a:pt x="160"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218">
                  <a:extLst>
                    <a:ext uri="{FF2B5EF4-FFF2-40B4-BE49-F238E27FC236}">
                      <a16:creationId xmlns:a16="http://schemas.microsoft.com/office/drawing/2014/main" id="{92A9A006-F691-ACF0-6650-CFA98D7E91DF}"/>
                    </a:ext>
                  </a:extLst>
                </p:cNvPr>
                <p:cNvSpPr>
                  <a:spLocks/>
                </p:cNvSpPr>
                <p:nvPr/>
              </p:nvSpPr>
              <p:spPr bwMode="auto">
                <a:xfrm>
                  <a:off x="5201" y="2842"/>
                  <a:ext cx="37" cy="30"/>
                </a:xfrm>
                <a:custGeom>
                  <a:avLst/>
                  <a:gdLst>
                    <a:gd name="T0" fmla="*/ 2 w 74"/>
                    <a:gd name="T1" fmla="*/ 32 h 61"/>
                    <a:gd name="T2" fmla="*/ 7 w 74"/>
                    <a:gd name="T3" fmla="*/ 19 h 61"/>
                    <a:gd name="T4" fmla="*/ 14 w 74"/>
                    <a:gd name="T5" fmla="*/ 9 h 61"/>
                    <a:gd name="T6" fmla="*/ 24 w 74"/>
                    <a:gd name="T7" fmla="*/ 3 h 61"/>
                    <a:gd name="T8" fmla="*/ 36 w 74"/>
                    <a:gd name="T9" fmla="*/ 0 h 61"/>
                    <a:gd name="T10" fmla="*/ 38 w 74"/>
                    <a:gd name="T11" fmla="*/ 0 h 61"/>
                    <a:gd name="T12" fmla="*/ 50 w 74"/>
                    <a:gd name="T13" fmla="*/ 3 h 61"/>
                    <a:gd name="T14" fmla="*/ 60 w 74"/>
                    <a:gd name="T15" fmla="*/ 9 h 61"/>
                    <a:gd name="T16" fmla="*/ 67 w 74"/>
                    <a:gd name="T17" fmla="*/ 19 h 61"/>
                    <a:gd name="T18" fmla="*/ 72 w 74"/>
                    <a:gd name="T19" fmla="*/ 32 h 61"/>
                    <a:gd name="T20" fmla="*/ 74 w 74"/>
                    <a:gd name="T21" fmla="*/ 61 h 61"/>
                    <a:gd name="T22" fmla="*/ 0 w 74"/>
                    <a:gd name="T23" fmla="*/ 61 h 61"/>
                    <a:gd name="T24" fmla="*/ 2 w 74"/>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61">
                      <a:moveTo>
                        <a:pt x="2" y="32"/>
                      </a:moveTo>
                      <a:lnTo>
                        <a:pt x="7" y="19"/>
                      </a:lnTo>
                      <a:lnTo>
                        <a:pt x="14" y="9"/>
                      </a:lnTo>
                      <a:lnTo>
                        <a:pt x="24" y="3"/>
                      </a:lnTo>
                      <a:lnTo>
                        <a:pt x="36" y="0"/>
                      </a:lnTo>
                      <a:lnTo>
                        <a:pt x="38" y="0"/>
                      </a:lnTo>
                      <a:lnTo>
                        <a:pt x="50" y="3"/>
                      </a:lnTo>
                      <a:lnTo>
                        <a:pt x="60" y="9"/>
                      </a:lnTo>
                      <a:lnTo>
                        <a:pt x="67" y="19"/>
                      </a:lnTo>
                      <a:lnTo>
                        <a:pt x="72" y="32"/>
                      </a:lnTo>
                      <a:lnTo>
                        <a:pt x="74" y="61"/>
                      </a:lnTo>
                      <a:lnTo>
                        <a:pt x="0" y="61"/>
                      </a:lnTo>
                      <a:lnTo>
                        <a:pt x="2" y="32"/>
                      </a:lnTo>
                      <a:close/>
                    </a:path>
                  </a:pathLst>
                </a:custGeom>
                <a:solidFill>
                  <a:srgbClr val="49FF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219">
                  <a:extLst>
                    <a:ext uri="{FF2B5EF4-FFF2-40B4-BE49-F238E27FC236}">
                      <a16:creationId xmlns:a16="http://schemas.microsoft.com/office/drawing/2014/main" id="{DF8471E8-C107-2F43-442A-6411C7D88EA3}"/>
                    </a:ext>
                  </a:extLst>
                </p:cNvPr>
                <p:cNvSpPr>
                  <a:spLocks/>
                </p:cNvSpPr>
                <p:nvPr/>
              </p:nvSpPr>
              <p:spPr bwMode="auto">
                <a:xfrm>
                  <a:off x="5205" y="2802"/>
                  <a:ext cx="29" cy="64"/>
                </a:xfrm>
                <a:custGeom>
                  <a:avLst/>
                  <a:gdLst>
                    <a:gd name="T0" fmla="*/ 58 w 58"/>
                    <a:gd name="T1" fmla="*/ 105 h 127"/>
                    <a:gd name="T2" fmla="*/ 58 w 58"/>
                    <a:gd name="T3" fmla="*/ 105 h 127"/>
                    <a:gd name="T4" fmla="*/ 57 w 58"/>
                    <a:gd name="T5" fmla="*/ 115 h 127"/>
                    <a:gd name="T6" fmla="*/ 51 w 58"/>
                    <a:gd name="T7" fmla="*/ 122 h 127"/>
                    <a:gd name="T8" fmla="*/ 41 w 58"/>
                    <a:gd name="T9" fmla="*/ 126 h 127"/>
                    <a:gd name="T10" fmla="*/ 30 w 58"/>
                    <a:gd name="T11" fmla="*/ 127 h 127"/>
                    <a:gd name="T12" fmla="*/ 18 w 58"/>
                    <a:gd name="T13" fmla="*/ 127 h 127"/>
                    <a:gd name="T14" fmla="*/ 9 w 58"/>
                    <a:gd name="T15" fmla="*/ 125 h 127"/>
                    <a:gd name="T16" fmla="*/ 1 w 58"/>
                    <a:gd name="T17" fmla="*/ 119 h 127"/>
                    <a:gd name="T18" fmla="*/ 0 w 58"/>
                    <a:gd name="T19" fmla="*/ 112 h 127"/>
                    <a:gd name="T20" fmla="*/ 4 w 58"/>
                    <a:gd name="T21" fmla="*/ 64 h 127"/>
                    <a:gd name="T22" fmla="*/ 4 w 58"/>
                    <a:gd name="T23" fmla="*/ 13 h 127"/>
                    <a:gd name="T24" fmla="*/ 57 w 58"/>
                    <a:gd name="T25" fmla="*/ 0 h 127"/>
                    <a:gd name="T26" fmla="*/ 51 w 58"/>
                    <a:gd name="T27" fmla="*/ 55 h 127"/>
                    <a:gd name="T28" fmla="*/ 51 w 58"/>
                    <a:gd name="T29" fmla="*/ 62 h 127"/>
                    <a:gd name="T30" fmla="*/ 52 w 58"/>
                    <a:gd name="T31" fmla="*/ 75 h 127"/>
                    <a:gd name="T32" fmla="*/ 55 w 58"/>
                    <a:gd name="T33" fmla="*/ 89 h 127"/>
                    <a:gd name="T34" fmla="*/ 58 w 58"/>
                    <a:gd name="T35" fmla="*/ 10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27">
                      <a:moveTo>
                        <a:pt x="58" y="105"/>
                      </a:moveTo>
                      <a:lnTo>
                        <a:pt x="58" y="105"/>
                      </a:lnTo>
                      <a:lnTo>
                        <a:pt x="57" y="115"/>
                      </a:lnTo>
                      <a:lnTo>
                        <a:pt x="51" y="122"/>
                      </a:lnTo>
                      <a:lnTo>
                        <a:pt x="41" y="126"/>
                      </a:lnTo>
                      <a:lnTo>
                        <a:pt x="30" y="127"/>
                      </a:lnTo>
                      <a:lnTo>
                        <a:pt x="18" y="127"/>
                      </a:lnTo>
                      <a:lnTo>
                        <a:pt x="9" y="125"/>
                      </a:lnTo>
                      <a:lnTo>
                        <a:pt x="1" y="119"/>
                      </a:lnTo>
                      <a:lnTo>
                        <a:pt x="0" y="112"/>
                      </a:lnTo>
                      <a:lnTo>
                        <a:pt x="4" y="64"/>
                      </a:lnTo>
                      <a:lnTo>
                        <a:pt x="4" y="13"/>
                      </a:lnTo>
                      <a:lnTo>
                        <a:pt x="57" y="0"/>
                      </a:lnTo>
                      <a:lnTo>
                        <a:pt x="51" y="55"/>
                      </a:lnTo>
                      <a:lnTo>
                        <a:pt x="51" y="62"/>
                      </a:lnTo>
                      <a:lnTo>
                        <a:pt x="52" y="75"/>
                      </a:lnTo>
                      <a:lnTo>
                        <a:pt x="55" y="89"/>
                      </a:lnTo>
                      <a:lnTo>
                        <a:pt x="58" y="105"/>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220">
                  <a:extLst>
                    <a:ext uri="{FF2B5EF4-FFF2-40B4-BE49-F238E27FC236}">
                      <a16:creationId xmlns:a16="http://schemas.microsoft.com/office/drawing/2014/main" id="{163E256F-239F-D81D-AE5B-ADE8610FFD4A}"/>
                    </a:ext>
                  </a:extLst>
                </p:cNvPr>
                <p:cNvSpPr>
                  <a:spLocks/>
                </p:cNvSpPr>
                <p:nvPr/>
              </p:nvSpPr>
              <p:spPr bwMode="auto">
                <a:xfrm>
                  <a:off x="5200" y="2871"/>
                  <a:ext cx="39" cy="6"/>
                </a:xfrm>
                <a:custGeom>
                  <a:avLst/>
                  <a:gdLst>
                    <a:gd name="T0" fmla="*/ 0 w 78"/>
                    <a:gd name="T1" fmla="*/ 0 h 11"/>
                    <a:gd name="T2" fmla="*/ 78 w 78"/>
                    <a:gd name="T3" fmla="*/ 0 h 11"/>
                    <a:gd name="T4" fmla="*/ 78 w 78"/>
                    <a:gd name="T5" fmla="*/ 3 h 11"/>
                    <a:gd name="T6" fmla="*/ 76 w 78"/>
                    <a:gd name="T7" fmla="*/ 7 h 11"/>
                    <a:gd name="T8" fmla="*/ 74 w 78"/>
                    <a:gd name="T9" fmla="*/ 10 h 11"/>
                    <a:gd name="T10" fmla="*/ 71 w 78"/>
                    <a:gd name="T11" fmla="*/ 11 h 11"/>
                    <a:gd name="T12" fmla="*/ 7 w 78"/>
                    <a:gd name="T13" fmla="*/ 11 h 11"/>
                    <a:gd name="T14" fmla="*/ 4 w 78"/>
                    <a:gd name="T15" fmla="*/ 10 h 11"/>
                    <a:gd name="T16" fmla="*/ 2 w 78"/>
                    <a:gd name="T17" fmla="*/ 7 h 11"/>
                    <a:gd name="T18" fmla="*/ 0 w 78"/>
                    <a:gd name="T19" fmla="*/ 3 h 11"/>
                    <a:gd name="T20" fmla="*/ 0 w 78"/>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0"/>
                      </a:moveTo>
                      <a:lnTo>
                        <a:pt x="78" y="0"/>
                      </a:lnTo>
                      <a:lnTo>
                        <a:pt x="78" y="3"/>
                      </a:lnTo>
                      <a:lnTo>
                        <a:pt x="76" y="7"/>
                      </a:lnTo>
                      <a:lnTo>
                        <a:pt x="74" y="10"/>
                      </a:lnTo>
                      <a:lnTo>
                        <a:pt x="71" y="11"/>
                      </a:lnTo>
                      <a:lnTo>
                        <a:pt x="7" y="11"/>
                      </a:lnTo>
                      <a:lnTo>
                        <a:pt x="4" y="10"/>
                      </a:lnTo>
                      <a:lnTo>
                        <a:pt x="2" y="7"/>
                      </a:lnTo>
                      <a:lnTo>
                        <a:pt x="0" y="3"/>
                      </a:lnTo>
                      <a:lnTo>
                        <a:pt x="0"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221">
                  <a:extLst>
                    <a:ext uri="{FF2B5EF4-FFF2-40B4-BE49-F238E27FC236}">
                      <a16:creationId xmlns:a16="http://schemas.microsoft.com/office/drawing/2014/main" id="{F652E314-2003-2DED-CAA7-857AF1D2B20A}"/>
                    </a:ext>
                  </a:extLst>
                </p:cNvPr>
                <p:cNvSpPr>
                  <a:spLocks/>
                </p:cNvSpPr>
                <p:nvPr/>
              </p:nvSpPr>
              <p:spPr bwMode="auto">
                <a:xfrm>
                  <a:off x="5188" y="2364"/>
                  <a:ext cx="81" cy="466"/>
                </a:xfrm>
                <a:custGeom>
                  <a:avLst/>
                  <a:gdLst>
                    <a:gd name="T0" fmla="*/ 0 w 161"/>
                    <a:gd name="T1" fmla="*/ 0 h 931"/>
                    <a:gd name="T2" fmla="*/ 115 w 161"/>
                    <a:gd name="T3" fmla="*/ 0 h 931"/>
                    <a:gd name="T4" fmla="*/ 120 w 161"/>
                    <a:gd name="T5" fmla="*/ 15 h 931"/>
                    <a:gd name="T6" fmla="*/ 132 w 161"/>
                    <a:gd name="T7" fmla="*/ 48 h 931"/>
                    <a:gd name="T8" fmla="*/ 140 w 161"/>
                    <a:gd name="T9" fmla="*/ 87 h 931"/>
                    <a:gd name="T10" fmla="*/ 149 w 161"/>
                    <a:gd name="T11" fmla="*/ 130 h 931"/>
                    <a:gd name="T12" fmla="*/ 156 w 161"/>
                    <a:gd name="T13" fmla="*/ 171 h 931"/>
                    <a:gd name="T14" fmla="*/ 160 w 161"/>
                    <a:gd name="T15" fmla="*/ 205 h 931"/>
                    <a:gd name="T16" fmla="*/ 160 w 161"/>
                    <a:gd name="T17" fmla="*/ 206 h 931"/>
                    <a:gd name="T18" fmla="*/ 161 w 161"/>
                    <a:gd name="T19" fmla="*/ 227 h 931"/>
                    <a:gd name="T20" fmla="*/ 158 w 161"/>
                    <a:gd name="T21" fmla="*/ 247 h 931"/>
                    <a:gd name="T22" fmla="*/ 99 w 161"/>
                    <a:gd name="T23" fmla="*/ 559 h 931"/>
                    <a:gd name="T24" fmla="*/ 99 w 161"/>
                    <a:gd name="T25" fmla="*/ 565 h 931"/>
                    <a:gd name="T26" fmla="*/ 100 w 161"/>
                    <a:gd name="T27" fmla="*/ 576 h 931"/>
                    <a:gd name="T28" fmla="*/ 103 w 161"/>
                    <a:gd name="T29" fmla="*/ 592 h 931"/>
                    <a:gd name="T30" fmla="*/ 105 w 161"/>
                    <a:gd name="T31" fmla="*/ 610 h 931"/>
                    <a:gd name="T32" fmla="*/ 108 w 161"/>
                    <a:gd name="T33" fmla="*/ 629 h 931"/>
                    <a:gd name="T34" fmla="*/ 110 w 161"/>
                    <a:gd name="T35" fmla="*/ 646 h 931"/>
                    <a:gd name="T36" fmla="*/ 112 w 161"/>
                    <a:gd name="T37" fmla="*/ 660 h 931"/>
                    <a:gd name="T38" fmla="*/ 113 w 161"/>
                    <a:gd name="T39" fmla="*/ 670 h 931"/>
                    <a:gd name="T40" fmla="*/ 115 w 161"/>
                    <a:gd name="T41" fmla="*/ 674 h 931"/>
                    <a:gd name="T42" fmla="*/ 115 w 161"/>
                    <a:gd name="T43" fmla="*/ 694 h 931"/>
                    <a:gd name="T44" fmla="*/ 113 w 161"/>
                    <a:gd name="T45" fmla="*/ 715 h 931"/>
                    <a:gd name="T46" fmla="*/ 85 w 161"/>
                    <a:gd name="T47" fmla="*/ 931 h 931"/>
                    <a:gd name="T48" fmla="*/ 38 w 161"/>
                    <a:gd name="T49" fmla="*/ 926 h 931"/>
                    <a:gd name="T50" fmla="*/ 9 w 161"/>
                    <a:gd name="T51" fmla="*/ 207 h 931"/>
                    <a:gd name="T52" fmla="*/ 0 w 161"/>
                    <a:gd name="T53" fmla="*/ 203 h 931"/>
                    <a:gd name="T54" fmla="*/ 0 w 161"/>
                    <a:gd name="T55"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931">
                      <a:moveTo>
                        <a:pt x="0" y="0"/>
                      </a:moveTo>
                      <a:lnTo>
                        <a:pt x="115" y="0"/>
                      </a:lnTo>
                      <a:lnTo>
                        <a:pt x="120" y="15"/>
                      </a:lnTo>
                      <a:lnTo>
                        <a:pt x="132" y="48"/>
                      </a:lnTo>
                      <a:lnTo>
                        <a:pt x="140" y="87"/>
                      </a:lnTo>
                      <a:lnTo>
                        <a:pt x="149" y="130"/>
                      </a:lnTo>
                      <a:lnTo>
                        <a:pt x="156" y="171"/>
                      </a:lnTo>
                      <a:lnTo>
                        <a:pt x="160" y="205"/>
                      </a:lnTo>
                      <a:lnTo>
                        <a:pt x="160" y="206"/>
                      </a:lnTo>
                      <a:lnTo>
                        <a:pt x="161" y="227"/>
                      </a:lnTo>
                      <a:lnTo>
                        <a:pt x="158" y="247"/>
                      </a:lnTo>
                      <a:lnTo>
                        <a:pt x="99" y="559"/>
                      </a:lnTo>
                      <a:lnTo>
                        <a:pt x="99" y="565"/>
                      </a:lnTo>
                      <a:lnTo>
                        <a:pt x="100" y="576"/>
                      </a:lnTo>
                      <a:lnTo>
                        <a:pt x="103" y="592"/>
                      </a:lnTo>
                      <a:lnTo>
                        <a:pt x="105" y="610"/>
                      </a:lnTo>
                      <a:lnTo>
                        <a:pt x="108" y="629"/>
                      </a:lnTo>
                      <a:lnTo>
                        <a:pt x="110" y="646"/>
                      </a:lnTo>
                      <a:lnTo>
                        <a:pt x="112" y="660"/>
                      </a:lnTo>
                      <a:lnTo>
                        <a:pt x="113" y="670"/>
                      </a:lnTo>
                      <a:lnTo>
                        <a:pt x="115" y="674"/>
                      </a:lnTo>
                      <a:lnTo>
                        <a:pt x="115" y="694"/>
                      </a:lnTo>
                      <a:lnTo>
                        <a:pt x="113" y="715"/>
                      </a:lnTo>
                      <a:lnTo>
                        <a:pt x="85" y="931"/>
                      </a:lnTo>
                      <a:lnTo>
                        <a:pt x="38" y="926"/>
                      </a:lnTo>
                      <a:lnTo>
                        <a:pt x="9" y="207"/>
                      </a:lnTo>
                      <a:lnTo>
                        <a:pt x="0" y="203"/>
                      </a:lnTo>
                      <a:lnTo>
                        <a:pt x="0"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222">
                  <a:extLst>
                    <a:ext uri="{FF2B5EF4-FFF2-40B4-BE49-F238E27FC236}">
                      <a16:creationId xmlns:a16="http://schemas.microsoft.com/office/drawing/2014/main" id="{508C09F7-1367-181C-513D-938F1BA3A891}"/>
                    </a:ext>
                  </a:extLst>
                </p:cNvPr>
                <p:cNvSpPr>
                  <a:spLocks/>
                </p:cNvSpPr>
                <p:nvPr/>
              </p:nvSpPr>
              <p:spPr bwMode="auto">
                <a:xfrm>
                  <a:off x="5117" y="1989"/>
                  <a:ext cx="71" cy="137"/>
                </a:xfrm>
                <a:custGeom>
                  <a:avLst/>
                  <a:gdLst>
                    <a:gd name="T0" fmla="*/ 136 w 143"/>
                    <a:gd name="T1" fmla="*/ 0 h 274"/>
                    <a:gd name="T2" fmla="*/ 108 w 143"/>
                    <a:gd name="T3" fmla="*/ 3 h 274"/>
                    <a:gd name="T4" fmla="*/ 82 w 143"/>
                    <a:gd name="T5" fmla="*/ 13 h 274"/>
                    <a:gd name="T6" fmla="*/ 60 w 143"/>
                    <a:gd name="T7" fmla="*/ 27 h 274"/>
                    <a:gd name="T8" fmla="*/ 41 w 143"/>
                    <a:gd name="T9" fmla="*/ 45 h 274"/>
                    <a:gd name="T10" fmla="*/ 26 w 143"/>
                    <a:gd name="T11" fmla="*/ 69 h 274"/>
                    <a:gd name="T12" fmla="*/ 16 w 143"/>
                    <a:gd name="T13" fmla="*/ 91 h 274"/>
                    <a:gd name="T14" fmla="*/ 7 w 143"/>
                    <a:gd name="T15" fmla="*/ 118 h 274"/>
                    <a:gd name="T16" fmla="*/ 2 w 143"/>
                    <a:gd name="T17" fmla="*/ 147 h 274"/>
                    <a:gd name="T18" fmla="*/ 0 w 143"/>
                    <a:gd name="T19" fmla="*/ 176 h 274"/>
                    <a:gd name="T20" fmla="*/ 2 w 143"/>
                    <a:gd name="T21" fmla="*/ 204 h 274"/>
                    <a:gd name="T22" fmla="*/ 7 w 143"/>
                    <a:gd name="T23" fmla="*/ 228 h 274"/>
                    <a:gd name="T24" fmla="*/ 17 w 143"/>
                    <a:gd name="T25" fmla="*/ 243 h 274"/>
                    <a:gd name="T26" fmla="*/ 31 w 143"/>
                    <a:gd name="T27" fmla="*/ 256 h 274"/>
                    <a:gd name="T28" fmla="*/ 47 w 143"/>
                    <a:gd name="T29" fmla="*/ 265 h 274"/>
                    <a:gd name="T30" fmla="*/ 67 w 143"/>
                    <a:gd name="T31" fmla="*/ 270 h 274"/>
                    <a:gd name="T32" fmla="*/ 87 w 143"/>
                    <a:gd name="T33" fmla="*/ 273 h 274"/>
                    <a:gd name="T34" fmla="*/ 106 w 143"/>
                    <a:gd name="T35" fmla="*/ 274 h 274"/>
                    <a:gd name="T36" fmla="*/ 143 w 143"/>
                    <a:gd name="T37" fmla="*/ 274 h 274"/>
                    <a:gd name="T38" fmla="*/ 143 w 143"/>
                    <a:gd name="T39" fmla="*/ 0 h 274"/>
                    <a:gd name="T40" fmla="*/ 136 w 143"/>
                    <a:gd name="T4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 h="274">
                      <a:moveTo>
                        <a:pt x="136" y="0"/>
                      </a:moveTo>
                      <a:lnTo>
                        <a:pt x="108" y="3"/>
                      </a:lnTo>
                      <a:lnTo>
                        <a:pt x="82" y="13"/>
                      </a:lnTo>
                      <a:lnTo>
                        <a:pt x="60" y="27"/>
                      </a:lnTo>
                      <a:lnTo>
                        <a:pt x="41" y="45"/>
                      </a:lnTo>
                      <a:lnTo>
                        <a:pt x="26" y="69"/>
                      </a:lnTo>
                      <a:lnTo>
                        <a:pt x="16" y="91"/>
                      </a:lnTo>
                      <a:lnTo>
                        <a:pt x="7" y="118"/>
                      </a:lnTo>
                      <a:lnTo>
                        <a:pt x="2" y="147"/>
                      </a:lnTo>
                      <a:lnTo>
                        <a:pt x="0" y="176"/>
                      </a:lnTo>
                      <a:lnTo>
                        <a:pt x="2" y="204"/>
                      </a:lnTo>
                      <a:lnTo>
                        <a:pt x="7" y="228"/>
                      </a:lnTo>
                      <a:lnTo>
                        <a:pt x="17" y="243"/>
                      </a:lnTo>
                      <a:lnTo>
                        <a:pt x="31" y="256"/>
                      </a:lnTo>
                      <a:lnTo>
                        <a:pt x="47" y="265"/>
                      </a:lnTo>
                      <a:lnTo>
                        <a:pt x="67" y="270"/>
                      </a:lnTo>
                      <a:lnTo>
                        <a:pt x="87" y="273"/>
                      </a:lnTo>
                      <a:lnTo>
                        <a:pt x="106" y="274"/>
                      </a:lnTo>
                      <a:lnTo>
                        <a:pt x="143" y="274"/>
                      </a:lnTo>
                      <a:lnTo>
                        <a:pt x="143" y="0"/>
                      </a:lnTo>
                      <a:lnTo>
                        <a:pt x="13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223">
                  <a:extLst>
                    <a:ext uri="{FF2B5EF4-FFF2-40B4-BE49-F238E27FC236}">
                      <a16:creationId xmlns:a16="http://schemas.microsoft.com/office/drawing/2014/main" id="{5DD4DA30-284E-6588-1841-E4CDA54A9C3D}"/>
                    </a:ext>
                  </a:extLst>
                </p:cNvPr>
                <p:cNvSpPr>
                  <a:spLocks/>
                </p:cNvSpPr>
                <p:nvPr/>
              </p:nvSpPr>
              <p:spPr bwMode="auto">
                <a:xfrm>
                  <a:off x="5188" y="1989"/>
                  <a:ext cx="71" cy="137"/>
                </a:xfrm>
                <a:custGeom>
                  <a:avLst/>
                  <a:gdLst>
                    <a:gd name="T0" fmla="*/ 9 w 143"/>
                    <a:gd name="T1" fmla="*/ 0 h 274"/>
                    <a:gd name="T2" fmla="*/ 35 w 143"/>
                    <a:gd name="T3" fmla="*/ 3 h 274"/>
                    <a:gd name="T4" fmla="*/ 61 w 143"/>
                    <a:gd name="T5" fmla="*/ 13 h 274"/>
                    <a:gd name="T6" fmla="*/ 84 w 143"/>
                    <a:gd name="T7" fmla="*/ 27 h 274"/>
                    <a:gd name="T8" fmla="*/ 102 w 143"/>
                    <a:gd name="T9" fmla="*/ 45 h 274"/>
                    <a:gd name="T10" fmla="*/ 117 w 143"/>
                    <a:gd name="T11" fmla="*/ 69 h 274"/>
                    <a:gd name="T12" fmla="*/ 127 w 143"/>
                    <a:gd name="T13" fmla="*/ 91 h 274"/>
                    <a:gd name="T14" fmla="*/ 136 w 143"/>
                    <a:gd name="T15" fmla="*/ 118 h 274"/>
                    <a:gd name="T16" fmla="*/ 141 w 143"/>
                    <a:gd name="T17" fmla="*/ 147 h 274"/>
                    <a:gd name="T18" fmla="*/ 143 w 143"/>
                    <a:gd name="T19" fmla="*/ 176 h 274"/>
                    <a:gd name="T20" fmla="*/ 141 w 143"/>
                    <a:gd name="T21" fmla="*/ 204 h 274"/>
                    <a:gd name="T22" fmla="*/ 136 w 143"/>
                    <a:gd name="T23" fmla="*/ 228 h 274"/>
                    <a:gd name="T24" fmla="*/ 126 w 143"/>
                    <a:gd name="T25" fmla="*/ 243 h 274"/>
                    <a:gd name="T26" fmla="*/ 113 w 143"/>
                    <a:gd name="T27" fmla="*/ 256 h 274"/>
                    <a:gd name="T28" fmla="*/ 96 w 143"/>
                    <a:gd name="T29" fmla="*/ 265 h 274"/>
                    <a:gd name="T30" fmla="*/ 78 w 143"/>
                    <a:gd name="T31" fmla="*/ 270 h 274"/>
                    <a:gd name="T32" fmla="*/ 58 w 143"/>
                    <a:gd name="T33" fmla="*/ 273 h 274"/>
                    <a:gd name="T34" fmla="*/ 37 w 143"/>
                    <a:gd name="T35" fmla="*/ 274 h 274"/>
                    <a:gd name="T36" fmla="*/ 0 w 143"/>
                    <a:gd name="T37" fmla="*/ 274 h 274"/>
                    <a:gd name="T38" fmla="*/ 0 w 143"/>
                    <a:gd name="T39" fmla="*/ 0 h 274"/>
                    <a:gd name="T40" fmla="*/ 9 w 143"/>
                    <a:gd name="T4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 h="274">
                      <a:moveTo>
                        <a:pt x="9" y="0"/>
                      </a:moveTo>
                      <a:lnTo>
                        <a:pt x="35" y="3"/>
                      </a:lnTo>
                      <a:lnTo>
                        <a:pt x="61" y="13"/>
                      </a:lnTo>
                      <a:lnTo>
                        <a:pt x="84" y="27"/>
                      </a:lnTo>
                      <a:lnTo>
                        <a:pt x="102" y="45"/>
                      </a:lnTo>
                      <a:lnTo>
                        <a:pt x="117" y="69"/>
                      </a:lnTo>
                      <a:lnTo>
                        <a:pt x="127" y="91"/>
                      </a:lnTo>
                      <a:lnTo>
                        <a:pt x="136" y="118"/>
                      </a:lnTo>
                      <a:lnTo>
                        <a:pt x="141" y="147"/>
                      </a:lnTo>
                      <a:lnTo>
                        <a:pt x="143" y="176"/>
                      </a:lnTo>
                      <a:lnTo>
                        <a:pt x="141" y="204"/>
                      </a:lnTo>
                      <a:lnTo>
                        <a:pt x="136" y="228"/>
                      </a:lnTo>
                      <a:lnTo>
                        <a:pt x="126" y="243"/>
                      </a:lnTo>
                      <a:lnTo>
                        <a:pt x="113" y="256"/>
                      </a:lnTo>
                      <a:lnTo>
                        <a:pt x="96" y="265"/>
                      </a:lnTo>
                      <a:lnTo>
                        <a:pt x="78" y="270"/>
                      </a:lnTo>
                      <a:lnTo>
                        <a:pt x="58" y="273"/>
                      </a:lnTo>
                      <a:lnTo>
                        <a:pt x="37" y="274"/>
                      </a:lnTo>
                      <a:lnTo>
                        <a:pt x="0" y="274"/>
                      </a:lnTo>
                      <a:lnTo>
                        <a:pt x="0" y="0"/>
                      </a:lnTo>
                      <a:lnTo>
                        <a:pt x="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224">
                  <a:extLst>
                    <a:ext uri="{FF2B5EF4-FFF2-40B4-BE49-F238E27FC236}">
                      <a16:creationId xmlns:a16="http://schemas.microsoft.com/office/drawing/2014/main" id="{2ECD5427-73BA-D273-7E64-7D7D0078986C}"/>
                    </a:ext>
                  </a:extLst>
                </p:cNvPr>
                <p:cNvSpPr>
                  <a:spLocks/>
                </p:cNvSpPr>
                <p:nvPr/>
              </p:nvSpPr>
              <p:spPr bwMode="auto">
                <a:xfrm>
                  <a:off x="5084" y="2125"/>
                  <a:ext cx="208" cy="239"/>
                </a:xfrm>
                <a:custGeom>
                  <a:avLst/>
                  <a:gdLst>
                    <a:gd name="T0" fmla="*/ 412 w 416"/>
                    <a:gd name="T1" fmla="*/ 130 h 479"/>
                    <a:gd name="T2" fmla="*/ 409 w 416"/>
                    <a:gd name="T3" fmla="*/ 110 h 479"/>
                    <a:gd name="T4" fmla="*/ 400 w 416"/>
                    <a:gd name="T5" fmla="*/ 93 h 479"/>
                    <a:gd name="T6" fmla="*/ 389 w 416"/>
                    <a:gd name="T7" fmla="*/ 77 h 479"/>
                    <a:gd name="T8" fmla="*/ 374 w 416"/>
                    <a:gd name="T9" fmla="*/ 66 h 479"/>
                    <a:gd name="T10" fmla="*/ 355 w 416"/>
                    <a:gd name="T11" fmla="*/ 60 h 479"/>
                    <a:gd name="T12" fmla="*/ 208 w 416"/>
                    <a:gd name="T13" fmla="*/ 0 h 479"/>
                    <a:gd name="T14" fmla="*/ 61 w 416"/>
                    <a:gd name="T15" fmla="*/ 60 h 479"/>
                    <a:gd name="T16" fmla="*/ 43 w 416"/>
                    <a:gd name="T17" fmla="*/ 66 h 479"/>
                    <a:gd name="T18" fmla="*/ 27 w 416"/>
                    <a:gd name="T19" fmla="*/ 77 h 479"/>
                    <a:gd name="T20" fmla="*/ 16 w 416"/>
                    <a:gd name="T21" fmla="*/ 93 h 479"/>
                    <a:gd name="T22" fmla="*/ 9 w 416"/>
                    <a:gd name="T23" fmla="*/ 110 h 479"/>
                    <a:gd name="T24" fmla="*/ 6 w 416"/>
                    <a:gd name="T25" fmla="*/ 130 h 479"/>
                    <a:gd name="T26" fmla="*/ 0 w 416"/>
                    <a:gd name="T27" fmla="*/ 181 h 479"/>
                    <a:gd name="T28" fmla="*/ 82 w 416"/>
                    <a:gd name="T29" fmla="*/ 192 h 479"/>
                    <a:gd name="T30" fmla="*/ 72 w 416"/>
                    <a:gd name="T31" fmla="*/ 251 h 479"/>
                    <a:gd name="T32" fmla="*/ 75 w 416"/>
                    <a:gd name="T33" fmla="*/ 261 h 479"/>
                    <a:gd name="T34" fmla="*/ 77 w 416"/>
                    <a:gd name="T35" fmla="*/ 271 h 479"/>
                    <a:gd name="T36" fmla="*/ 81 w 416"/>
                    <a:gd name="T37" fmla="*/ 294 h 479"/>
                    <a:gd name="T38" fmla="*/ 87 w 416"/>
                    <a:gd name="T39" fmla="*/ 322 h 479"/>
                    <a:gd name="T40" fmla="*/ 92 w 416"/>
                    <a:gd name="T41" fmla="*/ 353 h 479"/>
                    <a:gd name="T42" fmla="*/ 96 w 416"/>
                    <a:gd name="T43" fmla="*/ 386 h 479"/>
                    <a:gd name="T44" fmla="*/ 99 w 416"/>
                    <a:gd name="T45" fmla="*/ 418 h 479"/>
                    <a:gd name="T46" fmla="*/ 99 w 416"/>
                    <a:gd name="T47" fmla="*/ 449 h 479"/>
                    <a:gd name="T48" fmla="*/ 94 w 416"/>
                    <a:gd name="T49" fmla="*/ 478 h 479"/>
                    <a:gd name="T50" fmla="*/ 94 w 416"/>
                    <a:gd name="T51" fmla="*/ 479 h 479"/>
                    <a:gd name="T52" fmla="*/ 226 w 416"/>
                    <a:gd name="T53" fmla="*/ 479 h 479"/>
                    <a:gd name="T54" fmla="*/ 263 w 416"/>
                    <a:gd name="T55" fmla="*/ 479 h 479"/>
                    <a:gd name="T56" fmla="*/ 296 w 416"/>
                    <a:gd name="T57" fmla="*/ 479 h 479"/>
                    <a:gd name="T58" fmla="*/ 323 w 416"/>
                    <a:gd name="T59" fmla="*/ 479 h 479"/>
                    <a:gd name="T60" fmla="*/ 323 w 416"/>
                    <a:gd name="T61" fmla="*/ 478 h 479"/>
                    <a:gd name="T62" fmla="*/ 317 w 416"/>
                    <a:gd name="T63" fmla="*/ 449 h 479"/>
                    <a:gd name="T64" fmla="*/ 317 w 416"/>
                    <a:gd name="T65" fmla="*/ 418 h 479"/>
                    <a:gd name="T66" fmla="*/ 320 w 416"/>
                    <a:gd name="T67" fmla="*/ 386 h 479"/>
                    <a:gd name="T68" fmla="*/ 324 w 416"/>
                    <a:gd name="T69" fmla="*/ 353 h 479"/>
                    <a:gd name="T70" fmla="*/ 330 w 416"/>
                    <a:gd name="T71" fmla="*/ 322 h 479"/>
                    <a:gd name="T72" fmla="*/ 335 w 416"/>
                    <a:gd name="T73" fmla="*/ 294 h 479"/>
                    <a:gd name="T74" fmla="*/ 340 w 416"/>
                    <a:gd name="T75" fmla="*/ 271 h 479"/>
                    <a:gd name="T76" fmla="*/ 341 w 416"/>
                    <a:gd name="T77" fmla="*/ 261 h 479"/>
                    <a:gd name="T78" fmla="*/ 344 w 416"/>
                    <a:gd name="T79" fmla="*/ 251 h 479"/>
                    <a:gd name="T80" fmla="*/ 334 w 416"/>
                    <a:gd name="T81" fmla="*/ 192 h 479"/>
                    <a:gd name="T82" fmla="*/ 416 w 416"/>
                    <a:gd name="T83" fmla="*/ 181 h 479"/>
                    <a:gd name="T84" fmla="*/ 412 w 416"/>
                    <a:gd name="T85" fmla="*/ 13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6" h="479">
                      <a:moveTo>
                        <a:pt x="412" y="130"/>
                      </a:moveTo>
                      <a:lnTo>
                        <a:pt x="409" y="110"/>
                      </a:lnTo>
                      <a:lnTo>
                        <a:pt x="400" y="93"/>
                      </a:lnTo>
                      <a:lnTo>
                        <a:pt x="389" y="77"/>
                      </a:lnTo>
                      <a:lnTo>
                        <a:pt x="374" y="66"/>
                      </a:lnTo>
                      <a:lnTo>
                        <a:pt x="355" y="60"/>
                      </a:lnTo>
                      <a:lnTo>
                        <a:pt x="208" y="0"/>
                      </a:lnTo>
                      <a:lnTo>
                        <a:pt x="61" y="60"/>
                      </a:lnTo>
                      <a:lnTo>
                        <a:pt x="43" y="66"/>
                      </a:lnTo>
                      <a:lnTo>
                        <a:pt x="27" y="77"/>
                      </a:lnTo>
                      <a:lnTo>
                        <a:pt x="16" y="93"/>
                      </a:lnTo>
                      <a:lnTo>
                        <a:pt x="9" y="110"/>
                      </a:lnTo>
                      <a:lnTo>
                        <a:pt x="6" y="130"/>
                      </a:lnTo>
                      <a:lnTo>
                        <a:pt x="0" y="181"/>
                      </a:lnTo>
                      <a:lnTo>
                        <a:pt x="82" y="192"/>
                      </a:lnTo>
                      <a:lnTo>
                        <a:pt x="72" y="251"/>
                      </a:lnTo>
                      <a:lnTo>
                        <a:pt x="75" y="261"/>
                      </a:lnTo>
                      <a:lnTo>
                        <a:pt x="77" y="271"/>
                      </a:lnTo>
                      <a:lnTo>
                        <a:pt x="81" y="294"/>
                      </a:lnTo>
                      <a:lnTo>
                        <a:pt x="87" y="322"/>
                      </a:lnTo>
                      <a:lnTo>
                        <a:pt x="92" y="353"/>
                      </a:lnTo>
                      <a:lnTo>
                        <a:pt x="96" y="386"/>
                      </a:lnTo>
                      <a:lnTo>
                        <a:pt x="99" y="418"/>
                      </a:lnTo>
                      <a:lnTo>
                        <a:pt x="99" y="449"/>
                      </a:lnTo>
                      <a:lnTo>
                        <a:pt x="94" y="478"/>
                      </a:lnTo>
                      <a:lnTo>
                        <a:pt x="94" y="479"/>
                      </a:lnTo>
                      <a:lnTo>
                        <a:pt x="226" y="479"/>
                      </a:lnTo>
                      <a:lnTo>
                        <a:pt x="263" y="479"/>
                      </a:lnTo>
                      <a:lnTo>
                        <a:pt x="296" y="479"/>
                      </a:lnTo>
                      <a:lnTo>
                        <a:pt x="323" y="479"/>
                      </a:lnTo>
                      <a:lnTo>
                        <a:pt x="323" y="478"/>
                      </a:lnTo>
                      <a:lnTo>
                        <a:pt x="317" y="449"/>
                      </a:lnTo>
                      <a:lnTo>
                        <a:pt x="317" y="418"/>
                      </a:lnTo>
                      <a:lnTo>
                        <a:pt x="320" y="386"/>
                      </a:lnTo>
                      <a:lnTo>
                        <a:pt x="324" y="353"/>
                      </a:lnTo>
                      <a:lnTo>
                        <a:pt x="330" y="322"/>
                      </a:lnTo>
                      <a:lnTo>
                        <a:pt x="335" y="294"/>
                      </a:lnTo>
                      <a:lnTo>
                        <a:pt x="340" y="271"/>
                      </a:lnTo>
                      <a:lnTo>
                        <a:pt x="341" y="261"/>
                      </a:lnTo>
                      <a:lnTo>
                        <a:pt x="344" y="251"/>
                      </a:lnTo>
                      <a:lnTo>
                        <a:pt x="334" y="192"/>
                      </a:lnTo>
                      <a:lnTo>
                        <a:pt x="416" y="181"/>
                      </a:lnTo>
                      <a:lnTo>
                        <a:pt x="412" y="13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225">
                  <a:extLst>
                    <a:ext uri="{FF2B5EF4-FFF2-40B4-BE49-F238E27FC236}">
                      <a16:creationId xmlns:a16="http://schemas.microsoft.com/office/drawing/2014/main" id="{E234D275-F3C2-4C58-9B1E-1333A04D5C90}"/>
                    </a:ext>
                  </a:extLst>
                </p:cNvPr>
                <p:cNvSpPr>
                  <a:spLocks/>
                </p:cNvSpPr>
                <p:nvPr/>
              </p:nvSpPr>
              <p:spPr bwMode="auto">
                <a:xfrm>
                  <a:off x="5188" y="2125"/>
                  <a:ext cx="104" cy="239"/>
                </a:xfrm>
                <a:custGeom>
                  <a:avLst/>
                  <a:gdLst>
                    <a:gd name="T0" fmla="*/ 208 w 208"/>
                    <a:gd name="T1" fmla="*/ 181 h 479"/>
                    <a:gd name="T2" fmla="*/ 204 w 208"/>
                    <a:gd name="T3" fmla="*/ 130 h 479"/>
                    <a:gd name="T4" fmla="*/ 201 w 208"/>
                    <a:gd name="T5" fmla="*/ 110 h 479"/>
                    <a:gd name="T6" fmla="*/ 192 w 208"/>
                    <a:gd name="T7" fmla="*/ 93 h 479"/>
                    <a:gd name="T8" fmla="*/ 181 w 208"/>
                    <a:gd name="T9" fmla="*/ 77 h 479"/>
                    <a:gd name="T10" fmla="*/ 166 w 208"/>
                    <a:gd name="T11" fmla="*/ 66 h 479"/>
                    <a:gd name="T12" fmla="*/ 147 w 208"/>
                    <a:gd name="T13" fmla="*/ 60 h 479"/>
                    <a:gd name="T14" fmla="*/ 0 w 208"/>
                    <a:gd name="T15" fmla="*/ 0 h 479"/>
                    <a:gd name="T16" fmla="*/ 0 w 208"/>
                    <a:gd name="T17" fmla="*/ 463 h 479"/>
                    <a:gd name="T18" fmla="*/ 4 w 208"/>
                    <a:gd name="T19" fmla="*/ 463 h 479"/>
                    <a:gd name="T20" fmla="*/ 16 w 208"/>
                    <a:gd name="T21" fmla="*/ 466 h 479"/>
                    <a:gd name="T22" fmla="*/ 33 w 208"/>
                    <a:gd name="T23" fmla="*/ 469 h 479"/>
                    <a:gd name="T24" fmla="*/ 54 w 208"/>
                    <a:gd name="T25" fmla="*/ 472 h 479"/>
                    <a:gd name="T26" fmla="*/ 75 w 208"/>
                    <a:gd name="T27" fmla="*/ 475 h 479"/>
                    <a:gd name="T28" fmla="*/ 96 w 208"/>
                    <a:gd name="T29" fmla="*/ 478 h 479"/>
                    <a:gd name="T30" fmla="*/ 115 w 208"/>
                    <a:gd name="T31" fmla="*/ 479 h 479"/>
                    <a:gd name="T32" fmla="*/ 115 w 208"/>
                    <a:gd name="T33" fmla="*/ 478 h 479"/>
                    <a:gd name="T34" fmla="*/ 109 w 208"/>
                    <a:gd name="T35" fmla="*/ 449 h 479"/>
                    <a:gd name="T36" fmla="*/ 109 w 208"/>
                    <a:gd name="T37" fmla="*/ 418 h 479"/>
                    <a:gd name="T38" fmla="*/ 112 w 208"/>
                    <a:gd name="T39" fmla="*/ 386 h 479"/>
                    <a:gd name="T40" fmla="*/ 116 w 208"/>
                    <a:gd name="T41" fmla="*/ 353 h 479"/>
                    <a:gd name="T42" fmla="*/ 122 w 208"/>
                    <a:gd name="T43" fmla="*/ 322 h 479"/>
                    <a:gd name="T44" fmla="*/ 127 w 208"/>
                    <a:gd name="T45" fmla="*/ 294 h 479"/>
                    <a:gd name="T46" fmla="*/ 132 w 208"/>
                    <a:gd name="T47" fmla="*/ 271 h 479"/>
                    <a:gd name="T48" fmla="*/ 133 w 208"/>
                    <a:gd name="T49" fmla="*/ 261 h 479"/>
                    <a:gd name="T50" fmla="*/ 136 w 208"/>
                    <a:gd name="T51" fmla="*/ 251 h 479"/>
                    <a:gd name="T52" fmla="*/ 126 w 208"/>
                    <a:gd name="T53" fmla="*/ 192 h 479"/>
                    <a:gd name="T54" fmla="*/ 208 w 208"/>
                    <a:gd name="T55" fmla="*/ 18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 h="479">
                      <a:moveTo>
                        <a:pt x="208" y="181"/>
                      </a:moveTo>
                      <a:lnTo>
                        <a:pt x="204" y="130"/>
                      </a:lnTo>
                      <a:lnTo>
                        <a:pt x="201" y="110"/>
                      </a:lnTo>
                      <a:lnTo>
                        <a:pt x="192" y="93"/>
                      </a:lnTo>
                      <a:lnTo>
                        <a:pt x="181" y="77"/>
                      </a:lnTo>
                      <a:lnTo>
                        <a:pt x="166" y="66"/>
                      </a:lnTo>
                      <a:lnTo>
                        <a:pt x="147" y="60"/>
                      </a:lnTo>
                      <a:lnTo>
                        <a:pt x="0" y="0"/>
                      </a:lnTo>
                      <a:lnTo>
                        <a:pt x="0" y="463"/>
                      </a:lnTo>
                      <a:lnTo>
                        <a:pt x="4" y="463"/>
                      </a:lnTo>
                      <a:lnTo>
                        <a:pt x="16" y="466"/>
                      </a:lnTo>
                      <a:lnTo>
                        <a:pt x="33" y="469"/>
                      </a:lnTo>
                      <a:lnTo>
                        <a:pt x="54" y="472"/>
                      </a:lnTo>
                      <a:lnTo>
                        <a:pt x="75" y="475"/>
                      </a:lnTo>
                      <a:lnTo>
                        <a:pt x="96" y="478"/>
                      </a:lnTo>
                      <a:lnTo>
                        <a:pt x="115" y="479"/>
                      </a:lnTo>
                      <a:lnTo>
                        <a:pt x="115" y="478"/>
                      </a:lnTo>
                      <a:lnTo>
                        <a:pt x="109" y="449"/>
                      </a:lnTo>
                      <a:lnTo>
                        <a:pt x="109" y="418"/>
                      </a:lnTo>
                      <a:lnTo>
                        <a:pt x="112" y="386"/>
                      </a:lnTo>
                      <a:lnTo>
                        <a:pt x="116" y="353"/>
                      </a:lnTo>
                      <a:lnTo>
                        <a:pt x="122" y="322"/>
                      </a:lnTo>
                      <a:lnTo>
                        <a:pt x="127" y="294"/>
                      </a:lnTo>
                      <a:lnTo>
                        <a:pt x="132" y="271"/>
                      </a:lnTo>
                      <a:lnTo>
                        <a:pt x="133" y="261"/>
                      </a:lnTo>
                      <a:lnTo>
                        <a:pt x="136" y="251"/>
                      </a:lnTo>
                      <a:lnTo>
                        <a:pt x="126" y="192"/>
                      </a:lnTo>
                      <a:lnTo>
                        <a:pt x="208" y="181"/>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226">
                  <a:extLst>
                    <a:ext uri="{FF2B5EF4-FFF2-40B4-BE49-F238E27FC236}">
                      <a16:creationId xmlns:a16="http://schemas.microsoft.com/office/drawing/2014/main" id="{F8E9E4F0-95B4-8B67-11E1-C9BDBC431ECF}"/>
                    </a:ext>
                  </a:extLst>
                </p:cNvPr>
                <p:cNvSpPr>
                  <a:spLocks/>
                </p:cNvSpPr>
                <p:nvPr/>
              </p:nvSpPr>
              <p:spPr bwMode="auto">
                <a:xfrm>
                  <a:off x="5108" y="2272"/>
                  <a:ext cx="161" cy="244"/>
                </a:xfrm>
                <a:custGeom>
                  <a:avLst/>
                  <a:gdLst>
                    <a:gd name="T0" fmla="*/ 10 w 321"/>
                    <a:gd name="T1" fmla="*/ 488 h 488"/>
                    <a:gd name="T2" fmla="*/ 309 w 321"/>
                    <a:gd name="T3" fmla="*/ 488 h 488"/>
                    <a:gd name="T4" fmla="*/ 318 w 321"/>
                    <a:gd name="T5" fmla="*/ 431 h 488"/>
                    <a:gd name="T6" fmla="*/ 321 w 321"/>
                    <a:gd name="T7" fmla="*/ 411 h 488"/>
                    <a:gd name="T8" fmla="*/ 320 w 321"/>
                    <a:gd name="T9" fmla="*/ 390 h 488"/>
                    <a:gd name="T10" fmla="*/ 320 w 321"/>
                    <a:gd name="T11" fmla="*/ 389 h 488"/>
                    <a:gd name="T12" fmla="*/ 316 w 321"/>
                    <a:gd name="T13" fmla="*/ 355 h 488"/>
                    <a:gd name="T14" fmla="*/ 309 w 321"/>
                    <a:gd name="T15" fmla="*/ 314 h 488"/>
                    <a:gd name="T16" fmla="*/ 300 w 321"/>
                    <a:gd name="T17" fmla="*/ 271 h 488"/>
                    <a:gd name="T18" fmla="*/ 292 w 321"/>
                    <a:gd name="T19" fmla="*/ 232 h 488"/>
                    <a:gd name="T20" fmla="*/ 280 w 321"/>
                    <a:gd name="T21" fmla="*/ 199 h 488"/>
                    <a:gd name="T22" fmla="*/ 275 w 321"/>
                    <a:gd name="T23" fmla="*/ 184 h 488"/>
                    <a:gd name="T24" fmla="*/ 269 w 321"/>
                    <a:gd name="T25" fmla="*/ 155 h 488"/>
                    <a:gd name="T26" fmla="*/ 269 w 321"/>
                    <a:gd name="T27" fmla="*/ 124 h 488"/>
                    <a:gd name="T28" fmla="*/ 272 w 321"/>
                    <a:gd name="T29" fmla="*/ 92 h 488"/>
                    <a:gd name="T30" fmla="*/ 276 w 321"/>
                    <a:gd name="T31" fmla="*/ 59 h 488"/>
                    <a:gd name="T32" fmla="*/ 282 w 321"/>
                    <a:gd name="T33" fmla="*/ 28 h 488"/>
                    <a:gd name="T34" fmla="*/ 287 w 321"/>
                    <a:gd name="T35" fmla="*/ 0 h 488"/>
                    <a:gd name="T36" fmla="*/ 33 w 321"/>
                    <a:gd name="T37" fmla="*/ 0 h 488"/>
                    <a:gd name="T38" fmla="*/ 39 w 321"/>
                    <a:gd name="T39" fmla="*/ 28 h 488"/>
                    <a:gd name="T40" fmla="*/ 44 w 321"/>
                    <a:gd name="T41" fmla="*/ 59 h 488"/>
                    <a:gd name="T42" fmla="*/ 48 w 321"/>
                    <a:gd name="T43" fmla="*/ 92 h 488"/>
                    <a:gd name="T44" fmla="*/ 51 w 321"/>
                    <a:gd name="T45" fmla="*/ 124 h 488"/>
                    <a:gd name="T46" fmla="*/ 51 w 321"/>
                    <a:gd name="T47" fmla="*/ 155 h 488"/>
                    <a:gd name="T48" fmla="*/ 46 w 321"/>
                    <a:gd name="T49" fmla="*/ 184 h 488"/>
                    <a:gd name="T50" fmla="*/ 40 w 321"/>
                    <a:gd name="T51" fmla="*/ 199 h 488"/>
                    <a:gd name="T52" fmla="*/ 29 w 321"/>
                    <a:gd name="T53" fmla="*/ 232 h 488"/>
                    <a:gd name="T54" fmla="*/ 20 w 321"/>
                    <a:gd name="T55" fmla="*/ 271 h 488"/>
                    <a:gd name="T56" fmla="*/ 12 w 321"/>
                    <a:gd name="T57" fmla="*/ 314 h 488"/>
                    <a:gd name="T58" fmla="*/ 6 w 321"/>
                    <a:gd name="T59" fmla="*/ 355 h 488"/>
                    <a:gd name="T60" fmla="*/ 0 w 321"/>
                    <a:gd name="T61" fmla="*/ 389 h 488"/>
                    <a:gd name="T62" fmla="*/ 0 w 321"/>
                    <a:gd name="T63" fmla="*/ 390 h 488"/>
                    <a:gd name="T64" fmla="*/ 0 w 321"/>
                    <a:gd name="T65" fmla="*/ 411 h 488"/>
                    <a:gd name="T66" fmla="*/ 2 w 321"/>
                    <a:gd name="T67" fmla="*/ 431 h 488"/>
                    <a:gd name="T68" fmla="*/ 10 w 321"/>
                    <a:gd name="T69"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1" h="488">
                      <a:moveTo>
                        <a:pt x="10" y="488"/>
                      </a:moveTo>
                      <a:lnTo>
                        <a:pt x="309" y="488"/>
                      </a:lnTo>
                      <a:lnTo>
                        <a:pt x="318" y="431"/>
                      </a:lnTo>
                      <a:lnTo>
                        <a:pt x="321" y="411"/>
                      </a:lnTo>
                      <a:lnTo>
                        <a:pt x="320" y="390"/>
                      </a:lnTo>
                      <a:lnTo>
                        <a:pt x="320" y="389"/>
                      </a:lnTo>
                      <a:lnTo>
                        <a:pt x="316" y="355"/>
                      </a:lnTo>
                      <a:lnTo>
                        <a:pt x="309" y="314"/>
                      </a:lnTo>
                      <a:lnTo>
                        <a:pt x="300" y="271"/>
                      </a:lnTo>
                      <a:lnTo>
                        <a:pt x="292" y="232"/>
                      </a:lnTo>
                      <a:lnTo>
                        <a:pt x="280" y="199"/>
                      </a:lnTo>
                      <a:lnTo>
                        <a:pt x="275" y="184"/>
                      </a:lnTo>
                      <a:lnTo>
                        <a:pt x="269" y="155"/>
                      </a:lnTo>
                      <a:lnTo>
                        <a:pt x="269" y="124"/>
                      </a:lnTo>
                      <a:lnTo>
                        <a:pt x="272" y="92"/>
                      </a:lnTo>
                      <a:lnTo>
                        <a:pt x="276" y="59"/>
                      </a:lnTo>
                      <a:lnTo>
                        <a:pt x="282" y="28"/>
                      </a:lnTo>
                      <a:lnTo>
                        <a:pt x="287" y="0"/>
                      </a:lnTo>
                      <a:lnTo>
                        <a:pt x="33" y="0"/>
                      </a:lnTo>
                      <a:lnTo>
                        <a:pt x="39" y="28"/>
                      </a:lnTo>
                      <a:lnTo>
                        <a:pt x="44" y="59"/>
                      </a:lnTo>
                      <a:lnTo>
                        <a:pt x="48" y="92"/>
                      </a:lnTo>
                      <a:lnTo>
                        <a:pt x="51" y="124"/>
                      </a:lnTo>
                      <a:lnTo>
                        <a:pt x="51" y="155"/>
                      </a:lnTo>
                      <a:lnTo>
                        <a:pt x="46" y="184"/>
                      </a:lnTo>
                      <a:lnTo>
                        <a:pt x="40" y="199"/>
                      </a:lnTo>
                      <a:lnTo>
                        <a:pt x="29" y="232"/>
                      </a:lnTo>
                      <a:lnTo>
                        <a:pt x="20" y="271"/>
                      </a:lnTo>
                      <a:lnTo>
                        <a:pt x="12" y="314"/>
                      </a:lnTo>
                      <a:lnTo>
                        <a:pt x="6" y="355"/>
                      </a:lnTo>
                      <a:lnTo>
                        <a:pt x="0" y="389"/>
                      </a:lnTo>
                      <a:lnTo>
                        <a:pt x="0" y="390"/>
                      </a:lnTo>
                      <a:lnTo>
                        <a:pt x="0" y="411"/>
                      </a:lnTo>
                      <a:lnTo>
                        <a:pt x="2" y="431"/>
                      </a:lnTo>
                      <a:lnTo>
                        <a:pt x="10" y="488"/>
                      </a:lnTo>
                      <a:close/>
                    </a:path>
                  </a:pathLst>
                </a:custGeom>
                <a:solidFill>
                  <a:srgbClr val="71FA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227">
                  <a:extLst>
                    <a:ext uri="{FF2B5EF4-FFF2-40B4-BE49-F238E27FC236}">
                      <a16:creationId xmlns:a16="http://schemas.microsoft.com/office/drawing/2014/main" id="{3E1170D9-2675-5A70-3435-3D2AD9D80D0C}"/>
                    </a:ext>
                  </a:extLst>
                </p:cNvPr>
                <p:cNvSpPr>
                  <a:spLocks/>
                </p:cNvSpPr>
                <p:nvPr/>
              </p:nvSpPr>
              <p:spPr bwMode="auto">
                <a:xfrm>
                  <a:off x="5156" y="2108"/>
                  <a:ext cx="65" cy="60"/>
                </a:xfrm>
                <a:custGeom>
                  <a:avLst/>
                  <a:gdLst>
                    <a:gd name="T0" fmla="*/ 129 w 129"/>
                    <a:gd name="T1" fmla="*/ 66 h 120"/>
                    <a:gd name="T2" fmla="*/ 64 w 129"/>
                    <a:gd name="T3" fmla="*/ 120 h 120"/>
                    <a:gd name="T4" fmla="*/ 0 w 129"/>
                    <a:gd name="T5" fmla="*/ 66 h 120"/>
                    <a:gd name="T6" fmla="*/ 0 w 129"/>
                    <a:gd name="T7" fmla="*/ 0 h 120"/>
                    <a:gd name="T8" fmla="*/ 129 w 129"/>
                    <a:gd name="T9" fmla="*/ 0 h 120"/>
                    <a:gd name="T10" fmla="*/ 129 w 129"/>
                    <a:gd name="T11" fmla="*/ 66 h 120"/>
                  </a:gdLst>
                  <a:ahLst/>
                  <a:cxnLst>
                    <a:cxn ang="0">
                      <a:pos x="T0" y="T1"/>
                    </a:cxn>
                    <a:cxn ang="0">
                      <a:pos x="T2" y="T3"/>
                    </a:cxn>
                    <a:cxn ang="0">
                      <a:pos x="T4" y="T5"/>
                    </a:cxn>
                    <a:cxn ang="0">
                      <a:pos x="T6" y="T7"/>
                    </a:cxn>
                    <a:cxn ang="0">
                      <a:pos x="T8" y="T9"/>
                    </a:cxn>
                    <a:cxn ang="0">
                      <a:pos x="T10" y="T11"/>
                    </a:cxn>
                  </a:cxnLst>
                  <a:rect l="0" t="0" r="r" b="b"/>
                  <a:pathLst>
                    <a:path w="129" h="120">
                      <a:moveTo>
                        <a:pt x="129" y="66"/>
                      </a:moveTo>
                      <a:lnTo>
                        <a:pt x="64" y="120"/>
                      </a:lnTo>
                      <a:lnTo>
                        <a:pt x="0" y="66"/>
                      </a:lnTo>
                      <a:lnTo>
                        <a:pt x="0" y="0"/>
                      </a:lnTo>
                      <a:lnTo>
                        <a:pt x="129" y="0"/>
                      </a:lnTo>
                      <a:lnTo>
                        <a:pt x="129" y="66"/>
                      </a:lnTo>
                      <a:close/>
                    </a:path>
                  </a:pathLst>
                </a:custGeom>
                <a:solidFill>
                  <a:srgbClr val="4005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228">
                  <a:extLst>
                    <a:ext uri="{FF2B5EF4-FFF2-40B4-BE49-F238E27FC236}">
                      <a16:creationId xmlns:a16="http://schemas.microsoft.com/office/drawing/2014/main" id="{E7A635F2-4E6A-84E3-D93B-BFC020E74A1F}"/>
                    </a:ext>
                  </a:extLst>
                </p:cNvPr>
                <p:cNvSpPr>
                  <a:spLocks/>
                </p:cNvSpPr>
                <p:nvPr/>
              </p:nvSpPr>
              <p:spPr bwMode="auto">
                <a:xfrm>
                  <a:off x="5145" y="2013"/>
                  <a:ext cx="86" cy="118"/>
                </a:xfrm>
                <a:custGeom>
                  <a:avLst/>
                  <a:gdLst>
                    <a:gd name="T0" fmla="*/ 114 w 172"/>
                    <a:gd name="T1" fmla="*/ 0 h 236"/>
                    <a:gd name="T2" fmla="*/ 58 w 172"/>
                    <a:gd name="T3" fmla="*/ 0 h 236"/>
                    <a:gd name="T4" fmla="*/ 41 w 172"/>
                    <a:gd name="T5" fmla="*/ 3 h 236"/>
                    <a:gd name="T6" fmla="*/ 25 w 172"/>
                    <a:gd name="T7" fmla="*/ 13 h 236"/>
                    <a:gd name="T8" fmla="*/ 14 w 172"/>
                    <a:gd name="T9" fmla="*/ 26 h 236"/>
                    <a:gd name="T10" fmla="*/ 4 w 172"/>
                    <a:gd name="T11" fmla="*/ 44 h 236"/>
                    <a:gd name="T12" fmla="*/ 0 w 172"/>
                    <a:gd name="T13" fmla="*/ 64 h 236"/>
                    <a:gd name="T14" fmla="*/ 0 w 172"/>
                    <a:gd name="T15" fmla="*/ 142 h 236"/>
                    <a:gd name="T16" fmla="*/ 3 w 172"/>
                    <a:gd name="T17" fmla="*/ 159 h 236"/>
                    <a:gd name="T18" fmla="*/ 11 w 172"/>
                    <a:gd name="T19" fmla="*/ 176 h 236"/>
                    <a:gd name="T20" fmla="*/ 22 w 172"/>
                    <a:gd name="T21" fmla="*/ 194 h 236"/>
                    <a:gd name="T22" fmla="*/ 37 w 172"/>
                    <a:gd name="T23" fmla="*/ 211 h 236"/>
                    <a:gd name="T24" fmla="*/ 54 w 172"/>
                    <a:gd name="T25" fmla="*/ 224 h 236"/>
                    <a:gd name="T26" fmla="*/ 69 w 172"/>
                    <a:gd name="T27" fmla="*/ 232 h 236"/>
                    <a:gd name="T28" fmla="*/ 85 w 172"/>
                    <a:gd name="T29" fmla="*/ 236 h 236"/>
                    <a:gd name="T30" fmla="*/ 89 w 172"/>
                    <a:gd name="T31" fmla="*/ 236 h 236"/>
                    <a:gd name="T32" fmla="*/ 103 w 172"/>
                    <a:gd name="T33" fmla="*/ 232 h 236"/>
                    <a:gd name="T34" fmla="*/ 119 w 172"/>
                    <a:gd name="T35" fmla="*/ 224 h 236"/>
                    <a:gd name="T36" fmla="*/ 136 w 172"/>
                    <a:gd name="T37" fmla="*/ 211 h 236"/>
                    <a:gd name="T38" fmla="*/ 150 w 172"/>
                    <a:gd name="T39" fmla="*/ 194 h 236"/>
                    <a:gd name="T40" fmla="*/ 162 w 172"/>
                    <a:gd name="T41" fmla="*/ 176 h 236"/>
                    <a:gd name="T42" fmla="*/ 170 w 172"/>
                    <a:gd name="T43" fmla="*/ 159 h 236"/>
                    <a:gd name="T44" fmla="*/ 172 w 172"/>
                    <a:gd name="T45" fmla="*/ 142 h 236"/>
                    <a:gd name="T46" fmla="*/ 172 w 172"/>
                    <a:gd name="T47" fmla="*/ 64 h 236"/>
                    <a:gd name="T48" fmla="*/ 168 w 172"/>
                    <a:gd name="T49" fmla="*/ 44 h 236"/>
                    <a:gd name="T50" fmla="*/ 160 w 172"/>
                    <a:gd name="T51" fmla="*/ 26 h 236"/>
                    <a:gd name="T52" fmla="*/ 147 w 172"/>
                    <a:gd name="T53" fmla="*/ 13 h 236"/>
                    <a:gd name="T54" fmla="*/ 131 w 172"/>
                    <a:gd name="T55" fmla="*/ 3 h 236"/>
                    <a:gd name="T56" fmla="*/ 114 w 172"/>
                    <a:gd name="T5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2" h="236">
                      <a:moveTo>
                        <a:pt x="114" y="0"/>
                      </a:moveTo>
                      <a:lnTo>
                        <a:pt x="58" y="0"/>
                      </a:lnTo>
                      <a:lnTo>
                        <a:pt x="41" y="3"/>
                      </a:lnTo>
                      <a:lnTo>
                        <a:pt x="25" y="13"/>
                      </a:lnTo>
                      <a:lnTo>
                        <a:pt x="14" y="26"/>
                      </a:lnTo>
                      <a:lnTo>
                        <a:pt x="4" y="44"/>
                      </a:lnTo>
                      <a:lnTo>
                        <a:pt x="0" y="64"/>
                      </a:lnTo>
                      <a:lnTo>
                        <a:pt x="0" y="142"/>
                      </a:lnTo>
                      <a:lnTo>
                        <a:pt x="3" y="159"/>
                      </a:lnTo>
                      <a:lnTo>
                        <a:pt x="11" y="176"/>
                      </a:lnTo>
                      <a:lnTo>
                        <a:pt x="22" y="194"/>
                      </a:lnTo>
                      <a:lnTo>
                        <a:pt x="37" y="211"/>
                      </a:lnTo>
                      <a:lnTo>
                        <a:pt x="54" y="224"/>
                      </a:lnTo>
                      <a:lnTo>
                        <a:pt x="69" y="232"/>
                      </a:lnTo>
                      <a:lnTo>
                        <a:pt x="85" y="236"/>
                      </a:lnTo>
                      <a:lnTo>
                        <a:pt x="89" y="236"/>
                      </a:lnTo>
                      <a:lnTo>
                        <a:pt x="103" y="232"/>
                      </a:lnTo>
                      <a:lnTo>
                        <a:pt x="119" y="224"/>
                      </a:lnTo>
                      <a:lnTo>
                        <a:pt x="136" y="211"/>
                      </a:lnTo>
                      <a:lnTo>
                        <a:pt x="150" y="194"/>
                      </a:lnTo>
                      <a:lnTo>
                        <a:pt x="162" y="176"/>
                      </a:lnTo>
                      <a:lnTo>
                        <a:pt x="170" y="159"/>
                      </a:lnTo>
                      <a:lnTo>
                        <a:pt x="172" y="142"/>
                      </a:lnTo>
                      <a:lnTo>
                        <a:pt x="172" y="64"/>
                      </a:lnTo>
                      <a:lnTo>
                        <a:pt x="168" y="44"/>
                      </a:lnTo>
                      <a:lnTo>
                        <a:pt x="160" y="26"/>
                      </a:lnTo>
                      <a:lnTo>
                        <a:pt x="147" y="13"/>
                      </a:lnTo>
                      <a:lnTo>
                        <a:pt x="131" y="3"/>
                      </a:lnTo>
                      <a:lnTo>
                        <a:pt x="114"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229">
                  <a:extLst>
                    <a:ext uri="{FF2B5EF4-FFF2-40B4-BE49-F238E27FC236}">
                      <a16:creationId xmlns:a16="http://schemas.microsoft.com/office/drawing/2014/main" id="{8EE6677C-D159-54D5-C992-F6242EA58F02}"/>
                    </a:ext>
                  </a:extLst>
                </p:cNvPr>
                <p:cNvSpPr>
                  <a:spLocks/>
                </p:cNvSpPr>
                <p:nvPr/>
              </p:nvSpPr>
              <p:spPr bwMode="auto">
                <a:xfrm>
                  <a:off x="5139" y="2058"/>
                  <a:ext cx="9" cy="29"/>
                </a:xfrm>
                <a:custGeom>
                  <a:avLst/>
                  <a:gdLst>
                    <a:gd name="T0" fmla="*/ 9 w 19"/>
                    <a:gd name="T1" fmla="*/ 58 h 58"/>
                    <a:gd name="T2" fmla="*/ 6 w 19"/>
                    <a:gd name="T3" fmla="*/ 58 h 58"/>
                    <a:gd name="T4" fmla="*/ 3 w 19"/>
                    <a:gd name="T5" fmla="*/ 55 h 58"/>
                    <a:gd name="T6" fmla="*/ 0 w 19"/>
                    <a:gd name="T7" fmla="*/ 53 h 58"/>
                    <a:gd name="T8" fmla="*/ 0 w 19"/>
                    <a:gd name="T9" fmla="*/ 48 h 58"/>
                    <a:gd name="T10" fmla="*/ 0 w 19"/>
                    <a:gd name="T11" fmla="*/ 10 h 58"/>
                    <a:gd name="T12" fmla="*/ 0 w 19"/>
                    <a:gd name="T13" fmla="*/ 6 h 58"/>
                    <a:gd name="T14" fmla="*/ 3 w 19"/>
                    <a:gd name="T15" fmla="*/ 3 h 58"/>
                    <a:gd name="T16" fmla="*/ 6 w 19"/>
                    <a:gd name="T17" fmla="*/ 0 h 58"/>
                    <a:gd name="T18" fmla="*/ 9 w 19"/>
                    <a:gd name="T19" fmla="*/ 0 h 58"/>
                    <a:gd name="T20" fmla="*/ 13 w 19"/>
                    <a:gd name="T21" fmla="*/ 0 h 58"/>
                    <a:gd name="T22" fmla="*/ 16 w 19"/>
                    <a:gd name="T23" fmla="*/ 3 h 58"/>
                    <a:gd name="T24" fmla="*/ 17 w 19"/>
                    <a:gd name="T25" fmla="*/ 6 h 58"/>
                    <a:gd name="T26" fmla="*/ 19 w 19"/>
                    <a:gd name="T27" fmla="*/ 10 h 58"/>
                    <a:gd name="T28" fmla="*/ 19 w 19"/>
                    <a:gd name="T29" fmla="*/ 48 h 58"/>
                    <a:gd name="T30" fmla="*/ 17 w 19"/>
                    <a:gd name="T31" fmla="*/ 53 h 58"/>
                    <a:gd name="T32" fmla="*/ 16 w 19"/>
                    <a:gd name="T33" fmla="*/ 55 h 58"/>
                    <a:gd name="T34" fmla="*/ 13 w 19"/>
                    <a:gd name="T35" fmla="*/ 58 h 58"/>
                    <a:gd name="T36" fmla="*/ 9 w 19"/>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8">
                      <a:moveTo>
                        <a:pt x="9" y="58"/>
                      </a:moveTo>
                      <a:lnTo>
                        <a:pt x="6" y="58"/>
                      </a:lnTo>
                      <a:lnTo>
                        <a:pt x="3" y="55"/>
                      </a:lnTo>
                      <a:lnTo>
                        <a:pt x="0" y="53"/>
                      </a:lnTo>
                      <a:lnTo>
                        <a:pt x="0" y="48"/>
                      </a:lnTo>
                      <a:lnTo>
                        <a:pt x="0" y="10"/>
                      </a:lnTo>
                      <a:lnTo>
                        <a:pt x="0" y="6"/>
                      </a:lnTo>
                      <a:lnTo>
                        <a:pt x="3" y="3"/>
                      </a:lnTo>
                      <a:lnTo>
                        <a:pt x="6" y="0"/>
                      </a:lnTo>
                      <a:lnTo>
                        <a:pt x="9" y="0"/>
                      </a:lnTo>
                      <a:lnTo>
                        <a:pt x="13" y="0"/>
                      </a:lnTo>
                      <a:lnTo>
                        <a:pt x="16" y="3"/>
                      </a:lnTo>
                      <a:lnTo>
                        <a:pt x="17" y="6"/>
                      </a:lnTo>
                      <a:lnTo>
                        <a:pt x="19" y="10"/>
                      </a:lnTo>
                      <a:lnTo>
                        <a:pt x="19" y="48"/>
                      </a:lnTo>
                      <a:lnTo>
                        <a:pt x="17" y="53"/>
                      </a:lnTo>
                      <a:lnTo>
                        <a:pt x="16" y="55"/>
                      </a:lnTo>
                      <a:lnTo>
                        <a:pt x="13" y="58"/>
                      </a:lnTo>
                      <a:lnTo>
                        <a:pt x="9" y="58"/>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230">
                  <a:extLst>
                    <a:ext uri="{FF2B5EF4-FFF2-40B4-BE49-F238E27FC236}">
                      <a16:creationId xmlns:a16="http://schemas.microsoft.com/office/drawing/2014/main" id="{7BFE49FC-FDED-BA66-2BF9-8EC4F3F77889}"/>
                    </a:ext>
                  </a:extLst>
                </p:cNvPr>
                <p:cNvSpPr>
                  <a:spLocks/>
                </p:cNvSpPr>
                <p:nvPr/>
              </p:nvSpPr>
              <p:spPr bwMode="auto">
                <a:xfrm>
                  <a:off x="5228" y="2058"/>
                  <a:ext cx="10" cy="29"/>
                </a:xfrm>
                <a:custGeom>
                  <a:avLst/>
                  <a:gdLst>
                    <a:gd name="T0" fmla="*/ 10 w 19"/>
                    <a:gd name="T1" fmla="*/ 58 h 58"/>
                    <a:gd name="T2" fmla="*/ 5 w 19"/>
                    <a:gd name="T3" fmla="*/ 58 h 58"/>
                    <a:gd name="T4" fmla="*/ 3 w 19"/>
                    <a:gd name="T5" fmla="*/ 55 h 58"/>
                    <a:gd name="T6" fmla="*/ 1 w 19"/>
                    <a:gd name="T7" fmla="*/ 53 h 58"/>
                    <a:gd name="T8" fmla="*/ 0 w 19"/>
                    <a:gd name="T9" fmla="*/ 48 h 58"/>
                    <a:gd name="T10" fmla="*/ 0 w 19"/>
                    <a:gd name="T11" fmla="*/ 10 h 58"/>
                    <a:gd name="T12" fmla="*/ 1 w 19"/>
                    <a:gd name="T13" fmla="*/ 6 h 58"/>
                    <a:gd name="T14" fmla="*/ 3 w 19"/>
                    <a:gd name="T15" fmla="*/ 3 h 58"/>
                    <a:gd name="T16" fmla="*/ 5 w 19"/>
                    <a:gd name="T17" fmla="*/ 0 h 58"/>
                    <a:gd name="T18" fmla="*/ 10 w 19"/>
                    <a:gd name="T19" fmla="*/ 0 h 58"/>
                    <a:gd name="T20" fmla="*/ 14 w 19"/>
                    <a:gd name="T21" fmla="*/ 0 h 58"/>
                    <a:gd name="T22" fmla="*/ 17 w 19"/>
                    <a:gd name="T23" fmla="*/ 3 h 58"/>
                    <a:gd name="T24" fmla="*/ 18 w 19"/>
                    <a:gd name="T25" fmla="*/ 6 h 58"/>
                    <a:gd name="T26" fmla="*/ 19 w 19"/>
                    <a:gd name="T27" fmla="*/ 10 h 58"/>
                    <a:gd name="T28" fmla="*/ 19 w 19"/>
                    <a:gd name="T29" fmla="*/ 48 h 58"/>
                    <a:gd name="T30" fmla="*/ 18 w 19"/>
                    <a:gd name="T31" fmla="*/ 53 h 58"/>
                    <a:gd name="T32" fmla="*/ 17 w 19"/>
                    <a:gd name="T33" fmla="*/ 55 h 58"/>
                    <a:gd name="T34" fmla="*/ 14 w 19"/>
                    <a:gd name="T35" fmla="*/ 58 h 58"/>
                    <a:gd name="T36" fmla="*/ 10 w 19"/>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8">
                      <a:moveTo>
                        <a:pt x="10" y="58"/>
                      </a:moveTo>
                      <a:lnTo>
                        <a:pt x="5" y="58"/>
                      </a:lnTo>
                      <a:lnTo>
                        <a:pt x="3" y="55"/>
                      </a:lnTo>
                      <a:lnTo>
                        <a:pt x="1" y="53"/>
                      </a:lnTo>
                      <a:lnTo>
                        <a:pt x="0" y="48"/>
                      </a:lnTo>
                      <a:lnTo>
                        <a:pt x="0" y="10"/>
                      </a:lnTo>
                      <a:lnTo>
                        <a:pt x="1" y="6"/>
                      </a:lnTo>
                      <a:lnTo>
                        <a:pt x="3" y="3"/>
                      </a:lnTo>
                      <a:lnTo>
                        <a:pt x="5" y="0"/>
                      </a:lnTo>
                      <a:lnTo>
                        <a:pt x="10" y="0"/>
                      </a:lnTo>
                      <a:lnTo>
                        <a:pt x="14" y="0"/>
                      </a:lnTo>
                      <a:lnTo>
                        <a:pt x="17" y="3"/>
                      </a:lnTo>
                      <a:lnTo>
                        <a:pt x="18" y="6"/>
                      </a:lnTo>
                      <a:lnTo>
                        <a:pt x="19" y="10"/>
                      </a:lnTo>
                      <a:lnTo>
                        <a:pt x="19" y="48"/>
                      </a:lnTo>
                      <a:lnTo>
                        <a:pt x="18" y="53"/>
                      </a:lnTo>
                      <a:lnTo>
                        <a:pt x="17" y="55"/>
                      </a:lnTo>
                      <a:lnTo>
                        <a:pt x="14" y="58"/>
                      </a:lnTo>
                      <a:lnTo>
                        <a:pt x="10" y="58"/>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231">
                  <a:extLst>
                    <a:ext uri="{FF2B5EF4-FFF2-40B4-BE49-F238E27FC236}">
                      <a16:creationId xmlns:a16="http://schemas.microsoft.com/office/drawing/2014/main" id="{FD2C15BA-AE8A-CCFD-226A-18B5D126F4F3}"/>
                    </a:ext>
                  </a:extLst>
                </p:cNvPr>
                <p:cNvSpPr>
                  <a:spLocks/>
                </p:cNvSpPr>
                <p:nvPr/>
              </p:nvSpPr>
              <p:spPr bwMode="auto">
                <a:xfrm>
                  <a:off x="5188" y="2013"/>
                  <a:ext cx="43" cy="118"/>
                </a:xfrm>
                <a:custGeom>
                  <a:avLst/>
                  <a:gdLst>
                    <a:gd name="T0" fmla="*/ 28 w 86"/>
                    <a:gd name="T1" fmla="*/ 0 h 236"/>
                    <a:gd name="T2" fmla="*/ 0 w 86"/>
                    <a:gd name="T3" fmla="*/ 0 h 236"/>
                    <a:gd name="T4" fmla="*/ 0 w 86"/>
                    <a:gd name="T5" fmla="*/ 236 h 236"/>
                    <a:gd name="T6" fmla="*/ 3 w 86"/>
                    <a:gd name="T7" fmla="*/ 236 h 236"/>
                    <a:gd name="T8" fmla="*/ 17 w 86"/>
                    <a:gd name="T9" fmla="*/ 232 h 236"/>
                    <a:gd name="T10" fmla="*/ 33 w 86"/>
                    <a:gd name="T11" fmla="*/ 224 h 236"/>
                    <a:gd name="T12" fmla="*/ 50 w 86"/>
                    <a:gd name="T13" fmla="*/ 211 h 236"/>
                    <a:gd name="T14" fmla="*/ 64 w 86"/>
                    <a:gd name="T15" fmla="*/ 194 h 236"/>
                    <a:gd name="T16" fmla="*/ 76 w 86"/>
                    <a:gd name="T17" fmla="*/ 176 h 236"/>
                    <a:gd name="T18" fmla="*/ 84 w 86"/>
                    <a:gd name="T19" fmla="*/ 159 h 236"/>
                    <a:gd name="T20" fmla="*/ 86 w 86"/>
                    <a:gd name="T21" fmla="*/ 142 h 236"/>
                    <a:gd name="T22" fmla="*/ 86 w 86"/>
                    <a:gd name="T23" fmla="*/ 64 h 236"/>
                    <a:gd name="T24" fmla="*/ 82 w 86"/>
                    <a:gd name="T25" fmla="*/ 44 h 236"/>
                    <a:gd name="T26" fmla="*/ 74 w 86"/>
                    <a:gd name="T27" fmla="*/ 26 h 236"/>
                    <a:gd name="T28" fmla="*/ 61 w 86"/>
                    <a:gd name="T29" fmla="*/ 13 h 236"/>
                    <a:gd name="T30" fmla="*/ 45 w 86"/>
                    <a:gd name="T31" fmla="*/ 3 h 236"/>
                    <a:gd name="T32" fmla="*/ 28 w 86"/>
                    <a:gd name="T3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236">
                      <a:moveTo>
                        <a:pt x="28" y="0"/>
                      </a:moveTo>
                      <a:lnTo>
                        <a:pt x="0" y="0"/>
                      </a:lnTo>
                      <a:lnTo>
                        <a:pt x="0" y="236"/>
                      </a:lnTo>
                      <a:lnTo>
                        <a:pt x="3" y="236"/>
                      </a:lnTo>
                      <a:lnTo>
                        <a:pt x="17" y="232"/>
                      </a:lnTo>
                      <a:lnTo>
                        <a:pt x="33" y="224"/>
                      </a:lnTo>
                      <a:lnTo>
                        <a:pt x="50" y="211"/>
                      </a:lnTo>
                      <a:lnTo>
                        <a:pt x="64" y="194"/>
                      </a:lnTo>
                      <a:lnTo>
                        <a:pt x="76" y="176"/>
                      </a:lnTo>
                      <a:lnTo>
                        <a:pt x="84" y="159"/>
                      </a:lnTo>
                      <a:lnTo>
                        <a:pt x="86" y="142"/>
                      </a:lnTo>
                      <a:lnTo>
                        <a:pt x="86" y="64"/>
                      </a:lnTo>
                      <a:lnTo>
                        <a:pt x="82" y="44"/>
                      </a:lnTo>
                      <a:lnTo>
                        <a:pt x="74" y="26"/>
                      </a:lnTo>
                      <a:lnTo>
                        <a:pt x="61" y="13"/>
                      </a:lnTo>
                      <a:lnTo>
                        <a:pt x="45" y="3"/>
                      </a:lnTo>
                      <a:lnTo>
                        <a:pt x="28"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232">
                  <a:extLst>
                    <a:ext uri="{FF2B5EF4-FFF2-40B4-BE49-F238E27FC236}">
                      <a16:creationId xmlns:a16="http://schemas.microsoft.com/office/drawing/2014/main" id="{D7AE8F4B-3061-7360-1289-21AD8DB296F8}"/>
                    </a:ext>
                  </a:extLst>
                </p:cNvPr>
                <p:cNvSpPr>
                  <a:spLocks/>
                </p:cNvSpPr>
                <p:nvPr/>
              </p:nvSpPr>
              <p:spPr bwMode="auto">
                <a:xfrm>
                  <a:off x="5167" y="1996"/>
                  <a:ext cx="21" cy="33"/>
                </a:xfrm>
                <a:custGeom>
                  <a:avLst/>
                  <a:gdLst>
                    <a:gd name="T0" fmla="*/ 34 w 42"/>
                    <a:gd name="T1" fmla="*/ 0 h 67"/>
                    <a:gd name="T2" fmla="*/ 25 w 42"/>
                    <a:gd name="T3" fmla="*/ 0 h 67"/>
                    <a:gd name="T4" fmla="*/ 14 w 42"/>
                    <a:gd name="T5" fmla="*/ 2 h 67"/>
                    <a:gd name="T6" fmla="*/ 5 w 42"/>
                    <a:gd name="T7" fmla="*/ 5 h 67"/>
                    <a:gd name="T8" fmla="*/ 0 w 42"/>
                    <a:gd name="T9" fmla="*/ 14 h 67"/>
                    <a:gd name="T10" fmla="*/ 0 w 42"/>
                    <a:gd name="T11" fmla="*/ 24 h 67"/>
                    <a:gd name="T12" fmla="*/ 4 w 42"/>
                    <a:gd name="T13" fmla="*/ 36 h 67"/>
                    <a:gd name="T14" fmla="*/ 11 w 42"/>
                    <a:gd name="T15" fmla="*/ 46 h 67"/>
                    <a:gd name="T16" fmla="*/ 25 w 42"/>
                    <a:gd name="T17" fmla="*/ 57 h 67"/>
                    <a:gd name="T18" fmla="*/ 42 w 42"/>
                    <a:gd name="T19" fmla="*/ 67 h 67"/>
                    <a:gd name="T20" fmla="*/ 42 w 42"/>
                    <a:gd name="T21" fmla="*/ 2 h 67"/>
                    <a:gd name="T22" fmla="*/ 38 w 42"/>
                    <a:gd name="T23" fmla="*/ 0 h 67"/>
                    <a:gd name="T24" fmla="*/ 34 w 42"/>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67">
                      <a:moveTo>
                        <a:pt x="34" y="0"/>
                      </a:moveTo>
                      <a:lnTo>
                        <a:pt x="25" y="0"/>
                      </a:lnTo>
                      <a:lnTo>
                        <a:pt x="14" y="2"/>
                      </a:lnTo>
                      <a:lnTo>
                        <a:pt x="5" y="5"/>
                      </a:lnTo>
                      <a:lnTo>
                        <a:pt x="0" y="14"/>
                      </a:lnTo>
                      <a:lnTo>
                        <a:pt x="0" y="24"/>
                      </a:lnTo>
                      <a:lnTo>
                        <a:pt x="4" y="36"/>
                      </a:lnTo>
                      <a:lnTo>
                        <a:pt x="11" y="46"/>
                      </a:lnTo>
                      <a:lnTo>
                        <a:pt x="25" y="57"/>
                      </a:lnTo>
                      <a:lnTo>
                        <a:pt x="42" y="67"/>
                      </a:lnTo>
                      <a:lnTo>
                        <a:pt x="42" y="2"/>
                      </a:lnTo>
                      <a:lnTo>
                        <a:pt x="38" y="0"/>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233">
                  <a:extLst>
                    <a:ext uri="{FF2B5EF4-FFF2-40B4-BE49-F238E27FC236}">
                      <a16:creationId xmlns:a16="http://schemas.microsoft.com/office/drawing/2014/main" id="{275BC7CC-1377-1695-9028-213DB7CE0F18}"/>
                    </a:ext>
                  </a:extLst>
                </p:cNvPr>
                <p:cNvSpPr>
                  <a:spLocks/>
                </p:cNvSpPr>
                <p:nvPr/>
              </p:nvSpPr>
              <p:spPr bwMode="auto">
                <a:xfrm>
                  <a:off x="5188" y="1997"/>
                  <a:ext cx="46" cy="70"/>
                </a:xfrm>
                <a:custGeom>
                  <a:avLst/>
                  <a:gdLst>
                    <a:gd name="T0" fmla="*/ 92 w 92"/>
                    <a:gd name="T1" fmla="*/ 92 h 140"/>
                    <a:gd name="T2" fmla="*/ 89 w 92"/>
                    <a:gd name="T3" fmla="*/ 75 h 140"/>
                    <a:gd name="T4" fmla="*/ 82 w 92"/>
                    <a:gd name="T5" fmla="*/ 58 h 140"/>
                    <a:gd name="T6" fmla="*/ 71 w 92"/>
                    <a:gd name="T7" fmla="*/ 42 h 140"/>
                    <a:gd name="T8" fmla="*/ 59 w 92"/>
                    <a:gd name="T9" fmla="*/ 29 h 140"/>
                    <a:gd name="T10" fmla="*/ 47 w 92"/>
                    <a:gd name="T11" fmla="*/ 17 h 140"/>
                    <a:gd name="T12" fmla="*/ 30 w 92"/>
                    <a:gd name="T13" fmla="*/ 7 h 140"/>
                    <a:gd name="T14" fmla="*/ 16 w 92"/>
                    <a:gd name="T15" fmla="*/ 1 h 140"/>
                    <a:gd name="T16" fmla="*/ 0 w 92"/>
                    <a:gd name="T17" fmla="*/ 0 h 140"/>
                    <a:gd name="T18" fmla="*/ 0 w 92"/>
                    <a:gd name="T19" fmla="*/ 65 h 140"/>
                    <a:gd name="T20" fmla="*/ 17 w 92"/>
                    <a:gd name="T21" fmla="*/ 72 h 140"/>
                    <a:gd name="T22" fmla="*/ 34 w 92"/>
                    <a:gd name="T23" fmla="*/ 79 h 140"/>
                    <a:gd name="T24" fmla="*/ 51 w 92"/>
                    <a:gd name="T25" fmla="*/ 87 h 140"/>
                    <a:gd name="T26" fmla="*/ 65 w 92"/>
                    <a:gd name="T27" fmla="*/ 99 h 140"/>
                    <a:gd name="T28" fmla="*/ 72 w 92"/>
                    <a:gd name="T29" fmla="*/ 109 h 140"/>
                    <a:gd name="T30" fmla="*/ 78 w 92"/>
                    <a:gd name="T31" fmla="*/ 119 h 140"/>
                    <a:gd name="T32" fmla="*/ 79 w 92"/>
                    <a:gd name="T33" fmla="*/ 130 h 140"/>
                    <a:gd name="T34" fmla="*/ 74 w 92"/>
                    <a:gd name="T35" fmla="*/ 140 h 140"/>
                    <a:gd name="T36" fmla="*/ 85 w 92"/>
                    <a:gd name="T37" fmla="*/ 124 h 140"/>
                    <a:gd name="T38" fmla="*/ 91 w 92"/>
                    <a:gd name="T39" fmla="*/ 109 h 140"/>
                    <a:gd name="T40" fmla="*/ 92 w 92"/>
                    <a:gd name="T41"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0">
                      <a:moveTo>
                        <a:pt x="92" y="92"/>
                      </a:moveTo>
                      <a:lnTo>
                        <a:pt x="89" y="75"/>
                      </a:lnTo>
                      <a:lnTo>
                        <a:pt x="82" y="58"/>
                      </a:lnTo>
                      <a:lnTo>
                        <a:pt x="71" y="42"/>
                      </a:lnTo>
                      <a:lnTo>
                        <a:pt x="59" y="29"/>
                      </a:lnTo>
                      <a:lnTo>
                        <a:pt x="47" y="17"/>
                      </a:lnTo>
                      <a:lnTo>
                        <a:pt x="30" y="7"/>
                      </a:lnTo>
                      <a:lnTo>
                        <a:pt x="16" y="1"/>
                      </a:lnTo>
                      <a:lnTo>
                        <a:pt x="0" y="0"/>
                      </a:lnTo>
                      <a:lnTo>
                        <a:pt x="0" y="65"/>
                      </a:lnTo>
                      <a:lnTo>
                        <a:pt x="17" y="72"/>
                      </a:lnTo>
                      <a:lnTo>
                        <a:pt x="34" y="79"/>
                      </a:lnTo>
                      <a:lnTo>
                        <a:pt x="51" y="87"/>
                      </a:lnTo>
                      <a:lnTo>
                        <a:pt x="65" y="99"/>
                      </a:lnTo>
                      <a:lnTo>
                        <a:pt x="72" y="109"/>
                      </a:lnTo>
                      <a:lnTo>
                        <a:pt x="78" y="119"/>
                      </a:lnTo>
                      <a:lnTo>
                        <a:pt x="79" y="130"/>
                      </a:lnTo>
                      <a:lnTo>
                        <a:pt x="74" y="140"/>
                      </a:lnTo>
                      <a:lnTo>
                        <a:pt x="85" y="124"/>
                      </a:lnTo>
                      <a:lnTo>
                        <a:pt x="91" y="109"/>
                      </a:lnTo>
                      <a:lnTo>
                        <a:pt x="92" y="9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234">
                  <a:extLst>
                    <a:ext uri="{FF2B5EF4-FFF2-40B4-BE49-F238E27FC236}">
                      <a16:creationId xmlns:a16="http://schemas.microsoft.com/office/drawing/2014/main" id="{B91F9228-2B83-F940-0169-B371336110AB}"/>
                    </a:ext>
                  </a:extLst>
                </p:cNvPr>
                <p:cNvSpPr>
                  <a:spLocks/>
                </p:cNvSpPr>
                <p:nvPr/>
              </p:nvSpPr>
              <p:spPr bwMode="auto">
                <a:xfrm>
                  <a:off x="5095" y="2377"/>
                  <a:ext cx="38" cy="120"/>
                </a:xfrm>
                <a:custGeom>
                  <a:avLst/>
                  <a:gdLst>
                    <a:gd name="T0" fmla="*/ 51 w 75"/>
                    <a:gd name="T1" fmla="*/ 119 h 241"/>
                    <a:gd name="T2" fmla="*/ 47 w 75"/>
                    <a:gd name="T3" fmla="*/ 115 h 241"/>
                    <a:gd name="T4" fmla="*/ 44 w 75"/>
                    <a:gd name="T5" fmla="*/ 111 h 241"/>
                    <a:gd name="T6" fmla="*/ 42 w 75"/>
                    <a:gd name="T7" fmla="*/ 106 h 241"/>
                    <a:gd name="T8" fmla="*/ 41 w 75"/>
                    <a:gd name="T9" fmla="*/ 101 h 241"/>
                    <a:gd name="T10" fmla="*/ 47 w 75"/>
                    <a:gd name="T11" fmla="*/ 0 h 241"/>
                    <a:gd name="T12" fmla="*/ 0 w 75"/>
                    <a:gd name="T13" fmla="*/ 36 h 241"/>
                    <a:gd name="T14" fmla="*/ 7 w 75"/>
                    <a:gd name="T15" fmla="*/ 115 h 241"/>
                    <a:gd name="T16" fmla="*/ 7 w 75"/>
                    <a:gd name="T17" fmla="*/ 115 h 241"/>
                    <a:gd name="T18" fmla="*/ 17 w 75"/>
                    <a:gd name="T19" fmla="*/ 173 h 241"/>
                    <a:gd name="T20" fmla="*/ 21 w 75"/>
                    <a:gd name="T21" fmla="*/ 186 h 241"/>
                    <a:gd name="T22" fmla="*/ 27 w 75"/>
                    <a:gd name="T23" fmla="*/ 197 h 241"/>
                    <a:gd name="T24" fmla="*/ 38 w 75"/>
                    <a:gd name="T25" fmla="*/ 211 h 241"/>
                    <a:gd name="T26" fmla="*/ 52 w 75"/>
                    <a:gd name="T27" fmla="*/ 227 h 241"/>
                    <a:gd name="T28" fmla="*/ 66 w 75"/>
                    <a:gd name="T29" fmla="*/ 239 h 241"/>
                    <a:gd name="T30" fmla="*/ 72 w 75"/>
                    <a:gd name="T31" fmla="*/ 241 h 241"/>
                    <a:gd name="T32" fmla="*/ 73 w 75"/>
                    <a:gd name="T33" fmla="*/ 237 h 241"/>
                    <a:gd name="T34" fmla="*/ 73 w 75"/>
                    <a:gd name="T35" fmla="*/ 228 h 241"/>
                    <a:gd name="T36" fmla="*/ 72 w 75"/>
                    <a:gd name="T37" fmla="*/ 220 h 241"/>
                    <a:gd name="T38" fmla="*/ 68 w 75"/>
                    <a:gd name="T39" fmla="*/ 211 h 241"/>
                    <a:gd name="T40" fmla="*/ 61 w 75"/>
                    <a:gd name="T41" fmla="*/ 200 h 241"/>
                    <a:gd name="T42" fmla="*/ 56 w 75"/>
                    <a:gd name="T43" fmla="*/ 187 h 241"/>
                    <a:gd name="T44" fmla="*/ 55 w 75"/>
                    <a:gd name="T45" fmla="*/ 174 h 241"/>
                    <a:gd name="T46" fmla="*/ 54 w 75"/>
                    <a:gd name="T47" fmla="*/ 166 h 241"/>
                    <a:gd name="T48" fmla="*/ 52 w 75"/>
                    <a:gd name="T49" fmla="*/ 162 h 241"/>
                    <a:gd name="T50" fmla="*/ 54 w 75"/>
                    <a:gd name="T51" fmla="*/ 164 h 241"/>
                    <a:gd name="T52" fmla="*/ 56 w 75"/>
                    <a:gd name="T53" fmla="*/ 172 h 241"/>
                    <a:gd name="T54" fmla="*/ 61 w 75"/>
                    <a:gd name="T55" fmla="*/ 181 h 241"/>
                    <a:gd name="T56" fmla="*/ 65 w 75"/>
                    <a:gd name="T57" fmla="*/ 194 h 241"/>
                    <a:gd name="T58" fmla="*/ 66 w 75"/>
                    <a:gd name="T59" fmla="*/ 197 h 241"/>
                    <a:gd name="T60" fmla="*/ 68 w 75"/>
                    <a:gd name="T61" fmla="*/ 197 h 241"/>
                    <a:gd name="T62" fmla="*/ 71 w 75"/>
                    <a:gd name="T63" fmla="*/ 197 h 241"/>
                    <a:gd name="T64" fmla="*/ 72 w 75"/>
                    <a:gd name="T65" fmla="*/ 197 h 241"/>
                    <a:gd name="T66" fmla="*/ 73 w 75"/>
                    <a:gd name="T67" fmla="*/ 194 h 241"/>
                    <a:gd name="T68" fmla="*/ 75 w 75"/>
                    <a:gd name="T69" fmla="*/ 191 h 241"/>
                    <a:gd name="T70" fmla="*/ 72 w 75"/>
                    <a:gd name="T71" fmla="*/ 174 h 241"/>
                    <a:gd name="T72" fmla="*/ 68 w 75"/>
                    <a:gd name="T73" fmla="*/ 156 h 241"/>
                    <a:gd name="T74" fmla="*/ 65 w 75"/>
                    <a:gd name="T75" fmla="*/ 140 h 241"/>
                    <a:gd name="T76" fmla="*/ 61 w 75"/>
                    <a:gd name="T77" fmla="*/ 131 h 241"/>
                    <a:gd name="T78" fmla="*/ 58 w 75"/>
                    <a:gd name="T79" fmla="*/ 125 h 241"/>
                    <a:gd name="T80" fmla="*/ 54 w 75"/>
                    <a:gd name="T81" fmla="*/ 121 h 241"/>
                    <a:gd name="T82" fmla="*/ 51 w 75"/>
                    <a:gd name="T83" fmla="*/ 11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1">
                      <a:moveTo>
                        <a:pt x="51" y="119"/>
                      </a:moveTo>
                      <a:lnTo>
                        <a:pt x="47" y="115"/>
                      </a:lnTo>
                      <a:lnTo>
                        <a:pt x="44" y="111"/>
                      </a:lnTo>
                      <a:lnTo>
                        <a:pt x="42" y="106"/>
                      </a:lnTo>
                      <a:lnTo>
                        <a:pt x="41" y="101"/>
                      </a:lnTo>
                      <a:lnTo>
                        <a:pt x="47" y="0"/>
                      </a:lnTo>
                      <a:lnTo>
                        <a:pt x="0" y="36"/>
                      </a:lnTo>
                      <a:lnTo>
                        <a:pt x="7" y="115"/>
                      </a:lnTo>
                      <a:lnTo>
                        <a:pt x="7" y="115"/>
                      </a:lnTo>
                      <a:lnTo>
                        <a:pt x="17" y="173"/>
                      </a:lnTo>
                      <a:lnTo>
                        <a:pt x="21" y="186"/>
                      </a:lnTo>
                      <a:lnTo>
                        <a:pt x="27" y="197"/>
                      </a:lnTo>
                      <a:lnTo>
                        <a:pt x="38" y="211"/>
                      </a:lnTo>
                      <a:lnTo>
                        <a:pt x="52" y="227"/>
                      </a:lnTo>
                      <a:lnTo>
                        <a:pt x="66" y="239"/>
                      </a:lnTo>
                      <a:lnTo>
                        <a:pt x="72" y="241"/>
                      </a:lnTo>
                      <a:lnTo>
                        <a:pt x="73" y="237"/>
                      </a:lnTo>
                      <a:lnTo>
                        <a:pt x="73" y="228"/>
                      </a:lnTo>
                      <a:lnTo>
                        <a:pt x="72" y="220"/>
                      </a:lnTo>
                      <a:lnTo>
                        <a:pt x="68" y="211"/>
                      </a:lnTo>
                      <a:lnTo>
                        <a:pt x="61" y="200"/>
                      </a:lnTo>
                      <a:lnTo>
                        <a:pt x="56" y="187"/>
                      </a:lnTo>
                      <a:lnTo>
                        <a:pt x="55" y="174"/>
                      </a:lnTo>
                      <a:lnTo>
                        <a:pt x="54" y="166"/>
                      </a:lnTo>
                      <a:lnTo>
                        <a:pt x="52" y="162"/>
                      </a:lnTo>
                      <a:lnTo>
                        <a:pt x="54" y="164"/>
                      </a:lnTo>
                      <a:lnTo>
                        <a:pt x="56" y="172"/>
                      </a:lnTo>
                      <a:lnTo>
                        <a:pt x="61" y="181"/>
                      </a:lnTo>
                      <a:lnTo>
                        <a:pt x="65" y="194"/>
                      </a:lnTo>
                      <a:lnTo>
                        <a:pt x="66" y="197"/>
                      </a:lnTo>
                      <a:lnTo>
                        <a:pt x="68" y="197"/>
                      </a:lnTo>
                      <a:lnTo>
                        <a:pt x="71" y="197"/>
                      </a:lnTo>
                      <a:lnTo>
                        <a:pt x="72" y="197"/>
                      </a:lnTo>
                      <a:lnTo>
                        <a:pt x="73" y="194"/>
                      </a:lnTo>
                      <a:lnTo>
                        <a:pt x="75" y="191"/>
                      </a:lnTo>
                      <a:lnTo>
                        <a:pt x="72" y="174"/>
                      </a:lnTo>
                      <a:lnTo>
                        <a:pt x="68" y="156"/>
                      </a:lnTo>
                      <a:lnTo>
                        <a:pt x="65" y="140"/>
                      </a:lnTo>
                      <a:lnTo>
                        <a:pt x="61" y="131"/>
                      </a:lnTo>
                      <a:lnTo>
                        <a:pt x="58" y="125"/>
                      </a:lnTo>
                      <a:lnTo>
                        <a:pt x="54" y="121"/>
                      </a:lnTo>
                      <a:lnTo>
                        <a:pt x="51" y="119"/>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235">
                  <a:extLst>
                    <a:ext uri="{FF2B5EF4-FFF2-40B4-BE49-F238E27FC236}">
                      <a16:creationId xmlns:a16="http://schemas.microsoft.com/office/drawing/2014/main" id="{ADC353C0-B603-3A9E-3759-63B97F787303}"/>
                    </a:ext>
                  </a:extLst>
                </p:cNvPr>
                <p:cNvSpPr>
                  <a:spLocks/>
                </p:cNvSpPr>
                <p:nvPr/>
              </p:nvSpPr>
              <p:spPr bwMode="auto">
                <a:xfrm>
                  <a:off x="5079" y="2200"/>
                  <a:ext cx="49" cy="220"/>
                </a:xfrm>
                <a:custGeom>
                  <a:avLst/>
                  <a:gdLst>
                    <a:gd name="T0" fmla="*/ 80 w 98"/>
                    <a:gd name="T1" fmla="*/ 354 h 439"/>
                    <a:gd name="T2" fmla="*/ 37 w 98"/>
                    <a:gd name="T3" fmla="*/ 439 h 439"/>
                    <a:gd name="T4" fmla="*/ 2 w 98"/>
                    <a:gd name="T5" fmla="*/ 192 h 439"/>
                    <a:gd name="T6" fmla="*/ 0 w 98"/>
                    <a:gd name="T7" fmla="*/ 162 h 439"/>
                    <a:gd name="T8" fmla="*/ 13 w 98"/>
                    <a:gd name="T9" fmla="*/ 0 h 439"/>
                    <a:gd name="T10" fmla="*/ 98 w 98"/>
                    <a:gd name="T11" fmla="*/ 0 h 439"/>
                    <a:gd name="T12" fmla="*/ 89 w 98"/>
                    <a:gd name="T13" fmla="*/ 59 h 439"/>
                    <a:gd name="T14" fmla="*/ 70 w 98"/>
                    <a:gd name="T15" fmla="*/ 168 h 439"/>
                    <a:gd name="T16" fmla="*/ 84 w 98"/>
                    <a:gd name="T17" fmla="*/ 251 h 439"/>
                    <a:gd name="T18" fmla="*/ 85 w 98"/>
                    <a:gd name="T19" fmla="*/ 258 h 439"/>
                    <a:gd name="T20" fmla="*/ 85 w 98"/>
                    <a:gd name="T21" fmla="*/ 265 h 439"/>
                    <a:gd name="T22" fmla="*/ 84 w 98"/>
                    <a:gd name="T23" fmla="*/ 272 h 439"/>
                    <a:gd name="T24" fmla="*/ 80 w 98"/>
                    <a:gd name="T25" fmla="*/ 35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439">
                      <a:moveTo>
                        <a:pt x="80" y="354"/>
                      </a:moveTo>
                      <a:lnTo>
                        <a:pt x="37" y="439"/>
                      </a:lnTo>
                      <a:lnTo>
                        <a:pt x="2" y="192"/>
                      </a:lnTo>
                      <a:lnTo>
                        <a:pt x="0" y="162"/>
                      </a:lnTo>
                      <a:lnTo>
                        <a:pt x="13" y="0"/>
                      </a:lnTo>
                      <a:lnTo>
                        <a:pt x="98" y="0"/>
                      </a:lnTo>
                      <a:lnTo>
                        <a:pt x="89" y="59"/>
                      </a:lnTo>
                      <a:lnTo>
                        <a:pt x="70" y="168"/>
                      </a:lnTo>
                      <a:lnTo>
                        <a:pt x="84" y="251"/>
                      </a:lnTo>
                      <a:lnTo>
                        <a:pt x="85" y="258"/>
                      </a:lnTo>
                      <a:lnTo>
                        <a:pt x="85" y="265"/>
                      </a:lnTo>
                      <a:lnTo>
                        <a:pt x="84" y="272"/>
                      </a:lnTo>
                      <a:lnTo>
                        <a:pt x="80" y="354"/>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236">
                  <a:extLst>
                    <a:ext uri="{FF2B5EF4-FFF2-40B4-BE49-F238E27FC236}">
                      <a16:creationId xmlns:a16="http://schemas.microsoft.com/office/drawing/2014/main" id="{9E40F5EE-41EC-C06E-68F9-AB6493FFA2E0}"/>
                    </a:ext>
                  </a:extLst>
                </p:cNvPr>
                <p:cNvSpPr>
                  <a:spLocks/>
                </p:cNvSpPr>
                <p:nvPr/>
              </p:nvSpPr>
              <p:spPr bwMode="auto">
                <a:xfrm>
                  <a:off x="5188" y="2272"/>
                  <a:ext cx="81" cy="244"/>
                </a:xfrm>
                <a:custGeom>
                  <a:avLst/>
                  <a:gdLst>
                    <a:gd name="T0" fmla="*/ 149 w 161"/>
                    <a:gd name="T1" fmla="*/ 488 h 488"/>
                    <a:gd name="T2" fmla="*/ 158 w 161"/>
                    <a:gd name="T3" fmla="*/ 431 h 488"/>
                    <a:gd name="T4" fmla="*/ 161 w 161"/>
                    <a:gd name="T5" fmla="*/ 411 h 488"/>
                    <a:gd name="T6" fmla="*/ 160 w 161"/>
                    <a:gd name="T7" fmla="*/ 390 h 488"/>
                    <a:gd name="T8" fmla="*/ 160 w 161"/>
                    <a:gd name="T9" fmla="*/ 389 h 488"/>
                    <a:gd name="T10" fmla="*/ 156 w 161"/>
                    <a:gd name="T11" fmla="*/ 355 h 488"/>
                    <a:gd name="T12" fmla="*/ 149 w 161"/>
                    <a:gd name="T13" fmla="*/ 314 h 488"/>
                    <a:gd name="T14" fmla="*/ 140 w 161"/>
                    <a:gd name="T15" fmla="*/ 271 h 488"/>
                    <a:gd name="T16" fmla="*/ 132 w 161"/>
                    <a:gd name="T17" fmla="*/ 232 h 488"/>
                    <a:gd name="T18" fmla="*/ 120 w 161"/>
                    <a:gd name="T19" fmla="*/ 199 h 488"/>
                    <a:gd name="T20" fmla="*/ 115 w 161"/>
                    <a:gd name="T21" fmla="*/ 184 h 488"/>
                    <a:gd name="T22" fmla="*/ 109 w 161"/>
                    <a:gd name="T23" fmla="*/ 155 h 488"/>
                    <a:gd name="T24" fmla="*/ 109 w 161"/>
                    <a:gd name="T25" fmla="*/ 124 h 488"/>
                    <a:gd name="T26" fmla="*/ 112 w 161"/>
                    <a:gd name="T27" fmla="*/ 92 h 488"/>
                    <a:gd name="T28" fmla="*/ 116 w 161"/>
                    <a:gd name="T29" fmla="*/ 59 h 488"/>
                    <a:gd name="T30" fmla="*/ 122 w 161"/>
                    <a:gd name="T31" fmla="*/ 28 h 488"/>
                    <a:gd name="T32" fmla="*/ 127 w 161"/>
                    <a:gd name="T33" fmla="*/ 0 h 488"/>
                    <a:gd name="T34" fmla="*/ 0 w 161"/>
                    <a:gd name="T35" fmla="*/ 0 h 488"/>
                    <a:gd name="T36" fmla="*/ 0 w 161"/>
                    <a:gd name="T37" fmla="*/ 488 h 488"/>
                    <a:gd name="T38" fmla="*/ 149 w 161"/>
                    <a:gd name="T39"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488">
                      <a:moveTo>
                        <a:pt x="149" y="488"/>
                      </a:moveTo>
                      <a:lnTo>
                        <a:pt x="158" y="431"/>
                      </a:lnTo>
                      <a:lnTo>
                        <a:pt x="161" y="411"/>
                      </a:lnTo>
                      <a:lnTo>
                        <a:pt x="160" y="390"/>
                      </a:lnTo>
                      <a:lnTo>
                        <a:pt x="160" y="389"/>
                      </a:lnTo>
                      <a:lnTo>
                        <a:pt x="156" y="355"/>
                      </a:lnTo>
                      <a:lnTo>
                        <a:pt x="149" y="314"/>
                      </a:lnTo>
                      <a:lnTo>
                        <a:pt x="140" y="271"/>
                      </a:lnTo>
                      <a:lnTo>
                        <a:pt x="132" y="232"/>
                      </a:lnTo>
                      <a:lnTo>
                        <a:pt x="120" y="199"/>
                      </a:lnTo>
                      <a:lnTo>
                        <a:pt x="115" y="184"/>
                      </a:lnTo>
                      <a:lnTo>
                        <a:pt x="109" y="155"/>
                      </a:lnTo>
                      <a:lnTo>
                        <a:pt x="109" y="124"/>
                      </a:lnTo>
                      <a:lnTo>
                        <a:pt x="112" y="92"/>
                      </a:lnTo>
                      <a:lnTo>
                        <a:pt x="116" y="59"/>
                      </a:lnTo>
                      <a:lnTo>
                        <a:pt x="122" y="28"/>
                      </a:lnTo>
                      <a:lnTo>
                        <a:pt x="127" y="0"/>
                      </a:lnTo>
                      <a:lnTo>
                        <a:pt x="0" y="0"/>
                      </a:lnTo>
                      <a:lnTo>
                        <a:pt x="0" y="488"/>
                      </a:lnTo>
                      <a:lnTo>
                        <a:pt x="149" y="488"/>
                      </a:lnTo>
                      <a:close/>
                    </a:path>
                  </a:pathLst>
                </a:custGeom>
                <a:solidFill>
                  <a:srgbClr val="49FF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237">
                  <a:extLst>
                    <a:ext uri="{FF2B5EF4-FFF2-40B4-BE49-F238E27FC236}">
                      <a16:creationId xmlns:a16="http://schemas.microsoft.com/office/drawing/2014/main" id="{CDEE0184-8F19-0B95-09C6-7646E10CE2FD}"/>
                    </a:ext>
                  </a:extLst>
                </p:cNvPr>
                <p:cNvSpPr>
                  <a:spLocks/>
                </p:cNvSpPr>
                <p:nvPr/>
              </p:nvSpPr>
              <p:spPr bwMode="auto">
                <a:xfrm>
                  <a:off x="5244" y="2377"/>
                  <a:ext cx="37" cy="120"/>
                </a:xfrm>
                <a:custGeom>
                  <a:avLst/>
                  <a:gdLst>
                    <a:gd name="T0" fmla="*/ 22 w 73"/>
                    <a:gd name="T1" fmla="*/ 119 h 241"/>
                    <a:gd name="T2" fmla="*/ 27 w 73"/>
                    <a:gd name="T3" fmla="*/ 115 h 241"/>
                    <a:gd name="T4" fmla="*/ 31 w 73"/>
                    <a:gd name="T5" fmla="*/ 111 h 241"/>
                    <a:gd name="T6" fmla="*/ 32 w 73"/>
                    <a:gd name="T7" fmla="*/ 106 h 241"/>
                    <a:gd name="T8" fmla="*/ 32 w 73"/>
                    <a:gd name="T9" fmla="*/ 101 h 241"/>
                    <a:gd name="T10" fmla="*/ 27 w 73"/>
                    <a:gd name="T11" fmla="*/ 0 h 241"/>
                    <a:gd name="T12" fmla="*/ 73 w 73"/>
                    <a:gd name="T13" fmla="*/ 36 h 241"/>
                    <a:gd name="T14" fmla="*/ 66 w 73"/>
                    <a:gd name="T15" fmla="*/ 115 h 241"/>
                    <a:gd name="T16" fmla="*/ 66 w 73"/>
                    <a:gd name="T17" fmla="*/ 115 h 241"/>
                    <a:gd name="T18" fmla="*/ 56 w 73"/>
                    <a:gd name="T19" fmla="*/ 173 h 241"/>
                    <a:gd name="T20" fmla="*/ 54 w 73"/>
                    <a:gd name="T21" fmla="*/ 186 h 241"/>
                    <a:gd name="T22" fmla="*/ 46 w 73"/>
                    <a:gd name="T23" fmla="*/ 197 h 241"/>
                    <a:gd name="T24" fmla="*/ 35 w 73"/>
                    <a:gd name="T25" fmla="*/ 211 h 241"/>
                    <a:gd name="T26" fmla="*/ 21 w 73"/>
                    <a:gd name="T27" fmla="*/ 227 h 241"/>
                    <a:gd name="T28" fmla="*/ 7 w 73"/>
                    <a:gd name="T29" fmla="*/ 239 h 241"/>
                    <a:gd name="T30" fmla="*/ 1 w 73"/>
                    <a:gd name="T31" fmla="*/ 241 h 241"/>
                    <a:gd name="T32" fmla="*/ 0 w 73"/>
                    <a:gd name="T33" fmla="*/ 237 h 241"/>
                    <a:gd name="T34" fmla="*/ 0 w 73"/>
                    <a:gd name="T35" fmla="*/ 228 h 241"/>
                    <a:gd name="T36" fmla="*/ 1 w 73"/>
                    <a:gd name="T37" fmla="*/ 220 h 241"/>
                    <a:gd name="T38" fmla="*/ 5 w 73"/>
                    <a:gd name="T39" fmla="*/ 211 h 241"/>
                    <a:gd name="T40" fmla="*/ 13 w 73"/>
                    <a:gd name="T41" fmla="*/ 200 h 241"/>
                    <a:gd name="T42" fmla="*/ 17 w 73"/>
                    <a:gd name="T43" fmla="*/ 187 h 241"/>
                    <a:gd name="T44" fmla="*/ 20 w 73"/>
                    <a:gd name="T45" fmla="*/ 174 h 241"/>
                    <a:gd name="T46" fmla="*/ 21 w 73"/>
                    <a:gd name="T47" fmla="*/ 166 h 241"/>
                    <a:gd name="T48" fmla="*/ 21 w 73"/>
                    <a:gd name="T49" fmla="*/ 162 h 241"/>
                    <a:gd name="T50" fmla="*/ 20 w 73"/>
                    <a:gd name="T51" fmla="*/ 164 h 241"/>
                    <a:gd name="T52" fmla="*/ 17 w 73"/>
                    <a:gd name="T53" fmla="*/ 172 h 241"/>
                    <a:gd name="T54" fmla="*/ 14 w 73"/>
                    <a:gd name="T55" fmla="*/ 181 h 241"/>
                    <a:gd name="T56" fmla="*/ 8 w 73"/>
                    <a:gd name="T57" fmla="*/ 194 h 241"/>
                    <a:gd name="T58" fmla="*/ 7 w 73"/>
                    <a:gd name="T59" fmla="*/ 197 h 241"/>
                    <a:gd name="T60" fmla="*/ 5 w 73"/>
                    <a:gd name="T61" fmla="*/ 197 h 241"/>
                    <a:gd name="T62" fmla="*/ 3 w 73"/>
                    <a:gd name="T63" fmla="*/ 197 h 241"/>
                    <a:gd name="T64" fmla="*/ 1 w 73"/>
                    <a:gd name="T65" fmla="*/ 197 h 241"/>
                    <a:gd name="T66" fmla="*/ 0 w 73"/>
                    <a:gd name="T67" fmla="*/ 194 h 241"/>
                    <a:gd name="T68" fmla="*/ 0 w 73"/>
                    <a:gd name="T69" fmla="*/ 191 h 241"/>
                    <a:gd name="T70" fmla="*/ 3 w 73"/>
                    <a:gd name="T71" fmla="*/ 174 h 241"/>
                    <a:gd name="T72" fmla="*/ 5 w 73"/>
                    <a:gd name="T73" fmla="*/ 156 h 241"/>
                    <a:gd name="T74" fmla="*/ 8 w 73"/>
                    <a:gd name="T75" fmla="*/ 140 h 241"/>
                    <a:gd name="T76" fmla="*/ 13 w 73"/>
                    <a:gd name="T77" fmla="*/ 131 h 241"/>
                    <a:gd name="T78" fmla="*/ 17 w 73"/>
                    <a:gd name="T79" fmla="*/ 125 h 241"/>
                    <a:gd name="T80" fmla="*/ 20 w 73"/>
                    <a:gd name="T81" fmla="*/ 121 h 241"/>
                    <a:gd name="T82" fmla="*/ 22 w 73"/>
                    <a:gd name="T83" fmla="*/ 11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241">
                      <a:moveTo>
                        <a:pt x="22" y="119"/>
                      </a:moveTo>
                      <a:lnTo>
                        <a:pt x="27" y="115"/>
                      </a:lnTo>
                      <a:lnTo>
                        <a:pt x="31" y="111"/>
                      </a:lnTo>
                      <a:lnTo>
                        <a:pt x="32" y="106"/>
                      </a:lnTo>
                      <a:lnTo>
                        <a:pt x="32" y="101"/>
                      </a:lnTo>
                      <a:lnTo>
                        <a:pt x="27" y="0"/>
                      </a:lnTo>
                      <a:lnTo>
                        <a:pt x="73" y="36"/>
                      </a:lnTo>
                      <a:lnTo>
                        <a:pt x="66" y="115"/>
                      </a:lnTo>
                      <a:lnTo>
                        <a:pt x="66" y="115"/>
                      </a:lnTo>
                      <a:lnTo>
                        <a:pt x="56" y="173"/>
                      </a:lnTo>
                      <a:lnTo>
                        <a:pt x="54" y="186"/>
                      </a:lnTo>
                      <a:lnTo>
                        <a:pt x="46" y="197"/>
                      </a:lnTo>
                      <a:lnTo>
                        <a:pt x="35" y="211"/>
                      </a:lnTo>
                      <a:lnTo>
                        <a:pt x="21" y="227"/>
                      </a:lnTo>
                      <a:lnTo>
                        <a:pt x="7" y="239"/>
                      </a:lnTo>
                      <a:lnTo>
                        <a:pt x="1" y="241"/>
                      </a:lnTo>
                      <a:lnTo>
                        <a:pt x="0" y="237"/>
                      </a:lnTo>
                      <a:lnTo>
                        <a:pt x="0" y="228"/>
                      </a:lnTo>
                      <a:lnTo>
                        <a:pt x="1" y="220"/>
                      </a:lnTo>
                      <a:lnTo>
                        <a:pt x="5" y="211"/>
                      </a:lnTo>
                      <a:lnTo>
                        <a:pt x="13" y="200"/>
                      </a:lnTo>
                      <a:lnTo>
                        <a:pt x="17" y="187"/>
                      </a:lnTo>
                      <a:lnTo>
                        <a:pt x="20" y="174"/>
                      </a:lnTo>
                      <a:lnTo>
                        <a:pt x="21" y="166"/>
                      </a:lnTo>
                      <a:lnTo>
                        <a:pt x="21" y="162"/>
                      </a:lnTo>
                      <a:lnTo>
                        <a:pt x="20" y="164"/>
                      </a:lnTo>
                      <a:lnTo>
                        <a:pt x="17" y="172"/>
                      </a:lnTo>
                      <a:lnTo>
                        <a:pt x="14" y="181"/>
                      </a:lnTo>
                      <a:lnTo>
                        <a:pt x="8" y="194"/>
                      </a:lnTo>
                      <a:lnTo>
                        <a:pt x="7" y="197"/>
                      </a:lnTo>
                      <a:lnTo>
                        <a:pt x="5" y="197"/>
                      </a:lnTo>
                      <a:lnTo>
                        <a:pt x="3" y="197"/>
                      </a:lnTo>
                      <a:lnTo>
                        <a:pt x="1" y="197"/>
                      </a:lnTo>
                      <a:lnTo>
                        <a:pt x="0" y="194"/>
                      </a:lnTo>
                      <a:lnTo>
                        <a:pt x="0" y="191"/>
                      </a:lnTo>
                      <a:lnTo>
                        <a:pt x="3" y="174"/>
                      </a:lnTo>
                      <a:lnTo>
                        <a:pt x="5" y="156"/>
                      </a:lnTo>
                      <a:lnTo>
                        <a:pt x="8" y="140"/>
                      </a:lnTo>
                      <a:lnTo>
                        <a:pt x="13" y="131"/>
                      </a:lnTo>
                      <a:lnTo>
                        <a:pt x="17" y="125"/>
                      </a:lnTo>
                      <a:lnTo>
                        <a:pt x="20" y="121"/>
                      </a:lnTo>
                      <a:lnTo>
                        <a:pt x="22" y="119"/>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238">
                  <a:extLst>
                    <a:ext uri="{FF2B5EF4-FFF2-40B4-BE49-F238E27FC236}">
                      <a16:creationId xmlns:a16="http://schemas.microsoft.com/office/drawing/2014/main" id="{72DA52DD-FDC9-FA8E-0817-CA278732A625}"/>
                    </a:ext>
                  </a:extLst>
                </p:cNvPr>
                <p:cNvSpPr>
                  <a:spLocks/>
                </p:cNvSpPr>
                <p:nvPr/>
              </p:nvSpPr>
              <p:spPr bwMode="auto">
                <a:xfrm>
                  <a:off x="5248" y="2200"/>
                  <a:ext cx="49" cy="220"/>
                </a:xfrm>
                <a:custGeom>
                  <a:avLst/>
                  <a:gdLst>
                    <a:gd name="T0" fmla="*/ 19 w 98"/>
                    <a:gd name="T1" fmla="*/ 354 h 439"/>
                    <a:gd name="T2" fmla="*/ 61 w 98"/>
                    <a:gd name="T3" fmla="*/ 439 h 439"/>
                    <a:gd name="T4" fmla="*/ 96 w 98"/>
                    <a:gd name="T5" fmla="*/ 192 h 439"/>
                    <a:gd name="T6" fmla="*/ 98 w 98"/>
                    <a:gd name="T7" fmla="*/ 162 h 439"/>
                    <a:gd name="T8" fmla="*/ 85 w 98"/>
                    <a:gd name="T9" fmla="*/ 0 h 439"/>
                    <a:gd name="T10" fmla="*/ 0 w 98"/>
                    <a:gd name="T11" fmla="*/ 0 h 439"/>
                    <a:gd name="T12" fmla="*/ 9 w 98"/>
                    <a:gd name="T13" fmla="*/ 59 h 439"/>
                    <a:gd name="T14" fmla="*/ 29 w 98"/>
                    <a:gd name="T15" fmla="*/ 168 h 439"/>
                    <a:gd name="T16" fmla="*/ 14 w 98"/>
                    <a:gd name="T17" fmla="*/ 251 h 439"/>
                    <a:gd name="T18" fmla="*/ 14 w 98"/>
                    <a:gd name="T19" fmla="*/ 258 h 439"/>
                    <a:gd name="T20" fmla="*/ 13 w 98"/>
                    <a:gd name="T21" fmla="*/ 265 h 439"/>
                    <a:gd name="T22" fmla="*/ 14 w 98"/>
                    <a:gd name="T23" fmla="*/ 272 h 439"/>
                    <a:gd name="T24" fmla="*/ 19 w 98"/>
                    <a:gd name="T25" fmla="*/ 35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439">
                      <a:moveTo>
                        <a:pt x="19" y="354"/>
                      </a:moveTo>
                      <a:lnTo>
                        <a:pt x="61" y="439"/>
                      </a:lnTo>
                      <a:lnTo>
                        <a:pt x="96" y="192"/>
                      </a:lnTo>
                      <a:lnTo>
                        <a:pt x="98" y="162"/>
                      </a:lnTo>
                      <a:lnTo>
                        <a:pt x="85" y="0"/>
                      </a:lnTo>
                      <a:lnTo>
                        <a:pt x="0" y="0"/>
                      </a:lnTo>
                      <a:lnTo>
                        <a:pt x="9" y="59"/>
                      </a:lnTo>
                      <a:lnTo>
                        <a:pt x="29" y="168"/>
                      </a:lnTo>
                      <a:lnTo>
                        <a:pt x="14" y="251"/>
                      </a:lnTo>
                      <a:lnTo>
                        <a:pt x="14" y="258"/>
                      </a:lnTo>
                      <a:lnTo>
                        <a:pt x="13" y="265"/>
                      </a:lnTo>
                      <a:lnTo>
                        <a:pt x="14" y="272"/>
                      </a:lnTo>
                      <a:lnTo>
                        <a:pt x="19" y="354"/>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239">
                  <a:extLst>
                    <a:ext uri="{FF2B5EF4-FFF2-40B4-BE49-F238E27FC236}">
                      <a16:creationId xmlns:a16="http://schemas.microsoft.com/office/drawing/2014/main" id="{12F3ED98-FA7F-30B5-A1C2-74573A42D263}"/>
                    </a:ext>
                  </a:extLst>
                </p:cNvPr>
                <p:cNvSpPr>
                  <a:spLocks/>
                </p:cNvSpPr>
                <p:nvPr/>
              </p:nvSpPr>
              <p:spPr bwMode="auto">
                <a:xfrm>
                  <a:off x="5119" y="2220"/>
                  <a:ext cx="63" cy="65"/>
                </a:xfrm>
                <a:custGeom>
                  <a:avLst/>
                  <a:gdLst>
                    <a:gd name="T0" fmla="*/ 123 w 124"/>
                    <a:gd name="T1" fmla="*/ 56 h 128"/>
                    <a:gd name="T2" fmla="*/ 120 w 124"/>
                    <a:gd name="T3" fmla="*/ 73 h 128"/>
                    <a:gd name="T4" fmla="*/ 113 w 124"/>
                    <a:gd name="T5" fmla="*/ 89 h 128"/>
                    <a:gd name="T6" fmla="*/ 100 w 124"/>
                    <a:gd name="T7" fmla="*/ 100 h 128"/>
                    <a:gd name="T8" fmla="*/ 85 w 124"/>
                    <a:gd name="T9" fmla="*/ 108 h 128"/>
                    <a:gd name="T10" fmla="*/ 66 w 124"/>
                    <a:gd name="T11" fmla="*/ 111 h 128"/>
                    <a:gd name="T12" fmla="*/ 65 w 124"/>
                    <a:gd name="T13" fmla="*/ 111 h 128"/>
                    <a:gd name="T14" fmla="*/ 45 w 124"/>
                    <a:gd name="T15" fmla="*/ 107 h 128"/>
                    <a:gd name="T16" fmla="*/ 27 w 124"/>
                    <a:gd name="T17" fmla="*/ 97 h 128"/>
                    <a:gd name="T18" fmla="*/ 16 w 124"/>
                    <a:gd name="T19" fmla="*/ 83 h 128"/>
                    <a:gd name="T20" fmla="*/ 8 w 124"/>
                    <a:gd name="T21" fmla="*/ 65 h 128"/>
                    <a:gd name="T22" fmla="*/ 8 w 124"/>
                    <a:gd name="T23" fmla="*/ 45 h 128"/>
                    <a:gd name="T24" fmla="*/ 11 w 124"/>
                    <a:gd name="T25" fmla="*/ 0 h 128"/>
                    <a:gd name="T26" fmla="*/ 0 w 124"/>
                    <a:gd name="T27" fmla="*/ 58 h 128"/>
                    <a:gd name="T28" fmla="*/ 0 w 124"/>
                    <a:gd name="T29" fmla="*/ 79 h 128"/>
                    <a:gd name="T30" fmla="*/ 7 w 124"/>
                    <a:gd name="T31" fmla="*/ 99 h 128"/>
                    <a:gd name="T32" fmla="*/ 20 w 124"/>
                    <a:gd name="T33" fmla="*/ 114 h 128"/>
                    <a:gd name="T34" fmla="*/ 38 w 124"/>
                    <a:gd name="T35" fmla="*/ 125 h 128"/>
                    <a:gd name="T36" fmla="*/ 61 w 124"/>
                    <a:gd name="T37" fmla="*/ 128 h 128"/>
                    <a:gd name="T38" fmla="*/ 62 w 124"/>
                    <a:gd name="T39" fmla="*/ 128 h 128"/>
                    <a:gd name="T40" fmla="*/ 82 w 124"/>
                    <a:gd name="T41" fmla="*/ 125 h 128"/>
                    <a:gd name="T42" fmla="*/ 99 w 124"/>
                    <a:gd name="T43" fmla="*/ 117 h 128"/>
                    <a:gd name="T44" fmla="*/ 112 w 124"/>
                    <a:gd name="T45" fmla="*/ 104 h 128"/>
                    <a:gd name="T46" fmla="*/ 120 w 124"/>
                    <a:gd name="T47" fmla="*/ 87 h 128"/>
                    <a:gd name="T48" fmla="*/ 124 w 124"/>
                    <a:gd name="T49" fmla="*/ 69 h 128"/>
                    <a:gd name="T50" fmla="*/ 123 w 124"/>
                    <a:gd name="T51"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8">
                      <a:moveTo>
                        <a:pt x="123" y="56"/>
                      </a:moveTo>
                      <a:lnTo>
                        <a:pt x="120" y="73"/>
                      </a:lnTo>
                      <a:lnTo>
                        <a:pt x="113" y="89"/>
                      </a:lnTo>
                      <a:lnTo>
                        <a:pt x="100" y="100"/>
                      </a:lnTo>
                      <a:lnTo>
                        <a:pt x="85" y="108"/>
                      </a:lnTo>
                      <a:lnTo>
                        <a:pt x="66" y="111"/>
                      </a:lnTo>
                      <a:lnTo>
                        <a:pt x="65" y="111"/>
                      </a:lnTo>
                      <a:lnTo>
                        <a:pt x="45" y="107"/>
                      </a:lnTo>
                      <a:lnTo>
                        <a:pt x="27" y="97"/>
                      </a:lnTo>
                      <a:lnTo>
                        <a:pt x="16" y="83"/>
                      </a:lnTo>
                      <a:lnTo>
                        <a:pt x="8" y="65"/>
                      </a:lnTo>
                      <a:lnTo>
                        <a:pt x="8" y="45"/>
                      </a:lnTo>
                      <a:lnTo>
                        <a:pt x="11" y="0"/>
                      </a:lnTo>
                      <a:lnTo>
                        <a:pt x="0" y="58"/>
                      </a:lnTo>
                      <a:lnTo>
                        <a:pt x="0" y="79"/>
                      </a:lnTo>
                      <a:lnTo>
                        <a:pt x="7" y="99"/>
                      </a:lnTo>
                      <a:lnTo>
                        <a:pt x="20" y="114"/>
                      </a:lnTo>
                      <a:lnTo>
                        <a:pt x="38" y="125"/>
                      </a:lnTo>
                      <a:lnTo>
                        <a:pt x="61" y="128"/>
                      </a:lnTo>
                      <a:lnTo>
                        <a:pt x="62" y="128"/>
                      </a:lnTo>
                      <a:lnTo>
                        <a:pt x="82" y="125"/>
                      </a:lnTo>
                      <a:lnTo>
                        <a:pt x="99" y="117"/>
                      </a:lnTo>
                      <a:lnTo>
                        <a:pt x="112" y="104"/>
                      </a:lnTo>
                      <a:lnTo>
                        <a:pt x="120" y="87"/>
                      </a:lnTo>
                      <a:lnTo>
                        <a:pt x="124" y="69"/>
                      </a:lnTo>
                      <a:lnTo>
                        <a:pt x="123" y="56"/>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240">
                  <a:extLst>
                    <a:ext uri="{FF2B5EF4-FFF2-40B4-BE49-F238E27FC236}">
                      <a16:creationId xmlns:a16="http://schemas.microsoft.com/office/drawing/2014/main" id="{67359282-1618-E4A1-CA01-D6B8F1C46922}"/>
                    </a:ext>
                  </a:extLst>
                </p:cNvPr>
                <p:cNvSpPr>
                  <a:spLocks/>
                </p:cNvSpPr>
                <p:nvPr/>
              </p:nvSpPr>
              <p:spPr bwMode="auto">
                <a:xfrm>
                  <a:off x="5194" y="2220"/>
                  <a:ext cx="63" cy="65"/>
                </a:xfrm>
                <a:custGeom>
                  <a:avLst/>
                  <a:gdLst>
                    <a:gd name="T0" fmla="*/ 1 w 124"/>
                    <a:gd name="T1" fmla="*/ 56 h 128"/>
                    <a:gd name="T2" fmla="*/ 4 w 124"/>
                    <a:gd name="T3" fmla="*/ 73 h 128"/>
                    <a:gd name="T4" fmla="*/ 11 w 124"/>
                    <a:gd name="T5" fmla="*/ 89 h 128"/>
                    <a:gd name="T6" fmla="*/ 24 w 124"/>
                    <a:gd name="T7" fmla="*/ 100 h 128"/>
                    <a:gd name="T8" fmla="*/ 39 w 124"/>
                    <a:gd name="T9" fmla="*/ 108 h 128"/>
                    <a:gd name="T10" fmla="*/ 58 w 124"/>
                    <a:gd name="T11" fmla="*/ 111 h 128"/>
                    <a:gd name="T12" fmla="*/ 59 w 124"/>
                    <a:gd name="T13" fmla="*/ 111 h 128"/>
                    <a:gd name="T14" fmla="*/ 79 w 124"/>
                    <a:gd name="T15" fmla="*/ 107 h 128"/>
                    <a:gd name="T16" fmla="*/ 97 w 124"/>
                    <a:gd name="T17" fmla="*/ 97 h 128"/>
                    <a:gd name="T18" fmla="*/ 109 w 124"/>
                    <a:gd name="T19" fmla="*/ 83 h 128"/>
                    <a:gd name="T20" fmla="*/ 116 w 124"/>
                    <a:gd name="T21" fmla="*/ 65 h 128"/>
                    <a:gd name="T22" fmla="*/ 116 w 124"/>
                    <a:gd name="T23" fmla="*/ 45 h 128"/>
                    <a:gd name="T24" fmla="*/ 113 w 124"/>
                    <a:gd name="T25" fmla="*/ 0 h 128"/>
                    <a:gd name="T26" fmla="*/ 124 w 124"/>
                    <a:gd name="T27" fmla="*/ 58 h 128"/>
                    <a:gd name="T28" fmla="*/ 124 w 124"/>
                    <a:gd name="T29" fmla="*/ 79 h 128"/>
                    <a:gd name="T30" fmla="*/ 117 w 124"/>
                    <a:gd name="T31" fmla="*/ 99 h 128"/>
                    <a:gd name="T32" fmla="*/ 104 w 124"/>
                    <a:gd name="T33" fmla="*/ 114 h 128"/>
                    <a:gd name="T34" fmla="*/ 86 w 124"/>
                    <a:gd name="T35" fmla="*/ 125 h 128"/>
                    <a:gd name="T36" fmla="*/ 63 w 124"/>
                    <a:gd name="T37" fmla="*/ 128 h 128"/>
                    <a:gd name="T38" fmla="*/ 62 w 124"/>
                    <a:gd name="T39" fmla="*/ 128 h 128"/>
                    <a:gd name="T40" fmla="*/ 42 w 124"/>
                    <a:gd name="T41" fmla="*/ 125 h 128"/>
                    <a:gd name="T42" fmla="*/ 25 w 124"/>
                    <a:gd name="T43" fmla="*/ 117 h 128"/>
                    <a:gd name="T44" fmla="*/ 13 w 124"/>
                    <a:gd name="T45" fmla="*/ 104 h 128"/>
                    <a:gd name="T46" fmla="*/ 4 w 124"/>
                    <a:gd name="T47" fmla="*/ 87 h 128"/>
                    <a:gd name="T48" fmla="*/ 0 w 124"/>
                    <a:gd name="T49" fmla="*/ 69 h 128"/>
                    <a:gd name="T50" fmla="*/ 1 w 124"/>
                    <a:gd name="T51"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8">
                      <a:moveTo>
                        <a:pt x="1" y="56"/>
                      </a:moveTo>
                      <a:lnTo>
                        <a:pt x="4" y="73"/>
                      </a:lnTo>
                      <a:lnTo>
                        <a:pt x="11" y="89"/>
                      </a:lnTo>
                      <a:lnTo>
                        <a:pt x="24" y="100"/>
                      </a:lnTo>
                      <a:lnTo>
                        <a:pt x="39" y="108"/>
                      </a:lnTo>
                      <a:lnTo>
                        <a:pt x="58" y="111"/>
                      </a:lnTo>
                      <a:lnTo>
                        <a:pt x="59" y="111"/>
                      </a:lnTo>
                      <a:lnTo>
                        <a:pt x="79" y="107"/>
                      </a:lnTo>
                      <a:lnTo>
                        <a:pt x="97" y="97"/>
                      </a:lnTo>
                      <a:lnTo>
                        <a:pt x="109" y="83"/>
                      </a:lnTo>
                      <a:lnTo>
                        <a:pt x="116" y="65"/>
                      </a:lnTo>
                      <a:lnTo>
                        <a:pt x="116" y="45"/>
                      </a:lnTo>
                      <a:lnTo>
                        <a:pt x="113" y="0"/>
                      </a:lnTo>
                      <a:lnTo>
                        <a:pt x="124" y="58"/>
                      </a:lnTo>
                      <a:lnTo>
                        <a:pt x="124" y="79"/>
                      </a:lnTo>
                      <a:lnTo>
                        <a:pt x="117" y="99"/>
                      </a:lnTo>
                      <a:lnTo>
                        <a:pt x="104" y="114"/>
                      </a:lnTo>
                      <a:lnTo>
                        <a:pt x="86" y="125"/>
                      </a:lnTo>
                      <a:lnTo>
                        <a:pt x="63" y="128"/>
                      </a:lnTo>
                      <a:lnTo>
                        <a:pt x="62" y="128"/>
                      </a:lnTo>
                      <a:lnTo>
                        <a:pt x="42" y="125"/>
                      </a:lnTo>
                      <a:lnTo>
                        <a:pt x="25" y="117"/>
                      </a:lnTo>
                      <a:lnTo>
                        <a:pt x="13" y="104"/>
                      </a:lnTo>
                      <a:lnTo>
                        <a:pt x="4" y="87"/>
                      </a:lnTo>
                      <a:lnTo>
                        <a:pt x="0" y="69"/>
                      </a:lnTo>
                      <a:lnTo>
                        <a:pt x="1" y="56"/>
                      </a:lnTo>
                      <a:close/>
                    </a:path>
                  </a:pathLst>
                </a:custGeom>
                <a:solidFill>
                  <a:srgbClr val="3D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241">
                  <a:extLst>
                    <a:ext uri="{FF2B5EF4-FFF2-40B4-BE49-F238E27FC236}">
                      <a16:creationId xmlns:a16="http://schemas.microsoft.com/office/drawing/2014/main" id="{D0B000E6-BF3F-86F1-E741-82892FB87AE4}"/>
                    </a:ext>
                  </a:extLst>
                </p:cNvPr>
                <p:cNvSpPr>
                  <a:spLocks/>
                </p:cNvSpPr>
                <p:nvPr/>
              </p:nvSpPr>
              <p:spPr bwMode="auto">
                <a:xfrm>
                  <a:off x="5119" y="2145"/>
                  <a:ext cx="69" cy="142"/>
                </a:xfrm>
                <a:custGeom>
                  <a:avLst/>
                  <a:gdLst>
                    <a:gd name="T0" fmla="*/ 120 w 137"/>
                    <a:gd name="T1" fmla="*/ 88 h 286"/>
                    <a:gd name="T2" fmla="*/ 117 w 137"/>
                    <a:gd name="T3" fmla="*/ 84 h 286"/>
                    <a:gd name="T4" fmla="*/ 109 w 137"/>
                    <a:gd name="T5" fmla="*/ 75 h 286"/>
                    <a:gd name="T6" fmla="*/ 100 w 137"/>
                    <a:gd name="T7" fmla="*/ 65 h 286"/>
                    <a:gd name="T8" fmla="*/ 89 w 137"/>
                    <a:gd name="T9" fmla="*/ 54 h 286"/>
                    <a:gd name="T10" fmla="*/ 76 w 137"/>
                    <a:gd name="T11" fmla="*/ 41 h 286"/>
                    <a:gd name="T12" fmla="*/ 65 w 137"/>
                    <a:gd name="T13" fmla="*/ 29 h 286"/>
                    <a:gd name="T14" fmla="*/ 54 w 137"/>
                    <a:gd name="T15" fmla="*/ 17 h 286"/>
                    <a:gd name="T16" fmla="*/ 45 w 137"/>
                    <a:gd name="T17" fmla="*/ 9 h 286"/>
                    <a:gd name="T18" fmla="*/ 40 w 137"/>
                    <a:gd name="T19" fmla="*/ 2 h 286"/>
                    <a:gd name="T20" fmla="*/ 37 w 137"/>
                    <a:gd name="T21" fmla="*/ 0 h 286"/>
                    <a:gd name="T22" fmla="*/ 24 w 137"/>
                    <a:gd name="T23" fmla="*/ 6 h 286"/>
                    <a:gd name="T24" fmla="*/ 3 w 137"/>
                    <a:gd name="T25" fmla="*/ 194 h 286"/>
                    <a:gd name="T26" fmla="*/ 0 w 137"/>
                    <a:gd name="T27" fmla="*/ 208 h 286"/>
                    <a:gd name="T28" fmla="*/ 0 w 137"/>
                    <a:gd name="T29" fmla="*/ 211 h 286"/>
                    <a:gd name="T30" fmla="*/ 0 w 137"/>
                    <a:gd name="T31" fmla="*/ 234 h 286"/>
                    <a:gd name="T32" fmla="*/ 7 w 137"/>
                    <a:gd name="T33" fmla="*/ 255 h 286"/>
                    <a:gd name="T34" fmla="*/ 20 w 137"/>
                    <a:gd name="T35" fmla="*/ 270 h 286"/>
                    <a:gd name="T36" fmla="*/ 38 w 137"/>
                    <a:gd name="T37" fmla="*/ 282 h 286"/>
                    <a:gd name="T38" fmla="*/ 61 w 137"/>
                    <a:gd name="T39" fmla="*/ 286 h 286"/>
                    <a:gd name="T40" fmla="*/ 62 w 137"/>
                    <a:gd name="T41" fmla="*/ 286 h 286"/>
                    <a:gd name="T42" fmla="*/ 78 w 137"/>
                    <a:gd name="T43" fmla="*/ 283 h 286"/>
                    <a:gd name="T44" fmla="*/ 93 w 137"/>
                    <a:gd name="T45" fmla="*/ 276 h 286"/>
                    <a:gd name="T46" fmla="*/ 107 w 137"/>
                    <a:gd name="T47" fmla="*/ 269 h 286"/>
                    <a:gd name="T48" fmla="*/ 123 w 137"/>
                    <a:gd name="T49" fmla="*/ 263 h 286"/>
                    <a:gd name="T50" fmla="*/ 130 w 137"/>
                    <a:gd name="T51" fmla="*/ 263 h 286"/>
                    <a:gd name="T52" fmla="*/ 137 w 137"/>
                    <a:gd name="T53" fmla="*/ 263 h 286"/>
                    <a:gd name="T54" fmla="*/ 137 w 137"/>
                    <a:gd name="T55" fmla="*/ 96 h 286"/>
                    <a:gd name="T56" fmla="*/ 133 w 137"/>
                    <a:gd name="T57" fmla="*/ 96 h 286"/>
                    <a:gd name="T58" fmla="*/ 129 w 137"/>
                    <a:gd name="T59" fmla="*/ 94 h 286"/>
                    <a:gd name="T60" fmla="*/ 124 w 137"/>
                    <a:gd name="T61" fmla="*/ 92 h 286"/>
                    <a:gd name="T62" fmla="*/ 120 w 137"/>
                    <a:gd name="T63" fmla="*/ 8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286">
                      <a:moveTo>
                        <a:pt x="120" y="88"/>
                      </a:moveTo>
                      <a:lnTo>
                        <a:pt x="117" y="84"/>
                      </a:lnTo>
                      <a:lnTo>
                        <a:pt x="109" y="75"/>
                      </a:lnTo>
                      <a:lnTo>
                        <a:pt x="100" y="65"/>
                      </a:lnTo>
                      <a:lnTo>
                        <a:pt x="89" y="54"/>
                      </a:lnTo>
                      <a:lnTo>
                        <a:pt x="76" y="41"/>
                      </a:lnTo>
                      <a:lnTo>
                        <a:pt x="65" y="29"/>
                      </a:lnTo>
                      <a:lnTo>
                        <a:pt x="54" y="17"/>
                      </a:lnTo>
                      <a:lnTo>
                        <a:pt x="45" y="9"/>
                      </a:lnTo>
                      <a:lnTo>
                        <a:pt x="40" y="2"/>
                      </a:lnTo>
                      <a:lnTo>
                        <a:pt x="37" y="0"/>
                      </a:lnTo>
                      <a:lnTo>
                        <a:pt x="24" y="6"/>
                      </a:lnTo>
                      <a:lnTo>
                        <a:pt x="3" y="194"/>
                      </a:lnTo>
                      <a:lnTo>
                        <a:pt x="0" y="208"/>
                      </a:lnTo>
                      <a:lnTo>
                        <a:pt x="0" y="211"/>
                      </a:lnTo>
                      <a:lnTo>
                        <a:pt x="0" y="234"/>
                      </a:lnTo>
                      <a:lnTo>
                        <a:pt x="7" y="255"/>
                      </a:lnTo>
                      <a:lnTo>
                        <a:pt x="20" y="270"/>
                      </a:lnTo>
                      <a:lnTo>
                        <a:pt x="38" y="282"/>
                      </a:lnTo>
                      <a:lnTo>
                        <a:pt x="61" y="286"/>
                      </a:lnTo>
                      <a:lnTo>
                        <a:pt x="62" y="286"/>
                      </a:lnTo>
                      <a:lnTo>
                        <a:pt x="78" y="283"/>
                      </a:lnTo>
                      <a:lnTo>
                        <a:pt x="93" y="276"/>
                      </a:lnTo>
                      <a:lnTo>
                        <a:pt x="107" y="269"/>
                      </a:lnTo>
                      <a:lnTo>
                        <a:pt x="123" y="263"/>
                      </a:lnTo>
                      <a:lnTo>
                        <a:pt x="130" y="263"/>
                      </a:lnTo>
                      <a:lnTo>
                        <a:pt x="137" y="263"/>
                      </a:lnTo>
                      <a:lnTo>
                        <a:pt x="137" y="96"/>
                      </a:lnTo>
                      <a:lnTo>
                        <a:pt x="133" y="96"/>
                      </a:lnTo>
                      <a:lnTo>
                        <a:pt x="129" y="94"/>
                      </a:lnTo>
                      <a:lnTo>
                        <a:pt x="124" y="92"/>
                      </a:lnTo>
                      <a:lnTo>
                        <a:pt x="120" y="88"/>
                      </a:lnTo>
                      <a:close/>
                    </a:path>
                  </a:pathLst>
                </a:custGeom>
                <a:solidFill>
                  <a:srgbClr val="83FD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242">
                  <a:extLst>
                    <a:ext uri="{FF2B5EF4-FFF2-40B4-BE49-F238E27FC236}">
                      <a16:creationId xmlns:a16="http://schemas.microsoft.com/office/drawing/2014/main" id="{D153CBB2-A460-977B-647C-F296A956C2A6}"/>
                    </a:ext>
                  </a:extLst>
                </p:cNvPr>
                <p:cNvSpPr>
                  <a:spLocks/>
                </p:cNvSpPr>
                <p:nvPr/>
              </p:nvSpPr>
              <p:spPr bwMode="auto">
                <a:xfrm>
                  <a:off x="5188" y="2145"/>
                  <a:ext cx="69" cy="142"/>
                </a:xfrm>
                <a:custGeom>
                  <a:avLst/>
                  <a:gdLst>
                    <a:gd name="T0" fmla="*/ 17 w 137"/>
                    <a:gd name="T1" fmla="*/ 88 h 286"/>
                    <a:gd name="T2" fmla="*/ 20 w 137"/>
                    <a:gd name="T3" fmla="*/ 84 h 286"/>
                    <a:gd name="T4" fmla="*/ 28 w 137"/>
                    <a:gd name="T5" fmla="*/ 75 h 286"/>
                    <a:gd name="T6" fmla="*/ 37 w 137"/>
                    <a:gd name="T7" fmla="*/ 65 h 286"/>
                    <a:gd name="T8" fmla="*/ 48 w 137"/>
                    <a:gd name="T9" fmla="*/ 54 h 286"/>
                    <a:gd name="T10" fmla="*/ 61 w 137"/>
                    <a:gd name="T11" fmla="*/ 41 h 286"/>
                    <a:gd name="T12" fmla="*/ 72 w 137"/>
                    <a:gd name="T13" fmla="*/ 29 h 286"/>
                    <a:gd name="T14" fmla="*/ 84 w 137"/>
                    <a:gd name="T15" fmla="*/ 17 h 286"/>
                    <a:gd name="T16" fmla="*/ 92 w 137"/>
                    <a:gd name="T17" fmla="*/ 9 h 286"/>
                    <a:gd name="T18" fmla="*/ 98 w 137"/>
                    <a:gd name="T19" fmla="*/ 2 h 286"/>
                    <a:gd name="T20" fmla="*/ 100 w 137"/>
                    <a:gd name="T21" fmla="*/ 0 h 286"/>
                    <a:gd name="T22" fmla="*/ 113 w 137"/>
                    <a:gd name="T23" fmla="*/ 6 h 286"/>
                    <a:gd name="T24" fmla="*/ 134 w 137"/>
                    <a:gd name="T25" fmla="*/ 194 h 286"/>
                    <a:gd name="T26" fmla="*/ 137 w 137"/>
                    <a:gd name="T27" fmla="*/ 208 h 286"/>
                    <a:gd name="T28" fmla="*/ 137 w 137"/>
                    <a:gd name="T29" fmla="*/ 211 h 286"/>
                    <a:gd name="T30" fmla="*/ 137 w 137"/>
                    <a:gd name="T31" fmla="*/ 234 h 286"/>
                    <a:gd name="T32" fmla="*/ 130 w 137"/>
                    <a:gd name="T33" fmla="*/ 255 h 286"/>
                    <a:gd name="T34" fmla="*/ 117 w 137"/>
                    <a:gd name="T35" fmla="*/ 270 h 286"/>
                    <a:gd name="T36" fmla="*/ 99 w 137"/>
                    <a:gd name="T37" fmla="*/ 282 h 286"/>
                    <a:gd name="T38" fmla="*/ 76 w 137"/>
                    <a:gd name="T39" fmla="*/ 286 h 286"/>
                    <a:gd name="T40" fmla="*/ 75 w 137"/>
                    <a:gd name="T41" fmla="*/ 286 h 286"/>
                    <a:gd name="T42" fmla="*/ 59 w 137"/>
                    <a:gd name="T43" fmla="*/ 283 h 286"/>
                    <a:gd name="T44" fmla="*/ 44 w 137"/>
                    <a:gd name="T45" fmla="*/ 276 h 286"/>
                    <a:gd name="T46" fmla="*/ 30 w 137"/>
                    <a:gd name="T47" fmla="*/ 269 h 286"/>
                    <a:gd name="T48" fmla="*/ 14 w 137"/>
                    <a:gd name="T49" fmla="*/ 263 h 286"/>
                    <a:gd name="T50" fmla="*/ 7 w 137"/>
                    <a:gd name="T51" fmla="*/ 263 h 286"/>
                    <a:gd name="T52" fmla="*/ 0 w 137"/>
                    <a:gd name="T53" fmla="*/ 263 h 286"/>
                    <a:gd name="T54" fmla="*/ 0 w 137"/>
                    <a:gd name="T55" fmla="*/ 96 h 286"/>
                    <a:gd name="T56" fmla="*/ 4 w 137"/>
                    <a:gd name="T57" fmla="*/ 96 h 286"/>
                    <a:gd name="T58" fmla="*/ 9 w 137"/>
                    <a:gd name="T59" fmla="*/ 94 h 286"/>
                    <a:gd name="T60" fmla="*/ 13 w 137"/>
                    <a:gd name="T61" fmla="*/ 92 h 286"/>
                    <a:gd name="T62" fmla="*/ 17 w 137"/>
                    <a:gd name="T63" fmla="*/ 8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286">
                      <a:moveTo>
                        <a:pt x="17" y="88"/>
                      </a:moveTo>
                      <a:lnTo>
                        <a:pt x="20" y="84"/>
                      </a:lnTo>
                      <a:lnTo>
                        <a:pt x="28" y="75"/>
                      </a:lnTo>
                      <a:lnTo>
                        <a:pt x="37" y="65"/>
                      </a:lnTo>
                      <a:lnTo>
                        <a:pt x="48" y="54"/>
                      </a:lnTo>
                      <a:lnTo>
                        <a:pt x="61" y="41"/>
                      </a:lnTo>
                      <a:lnTo>
                        <a:pt x="72" y="29"/>
                      </a:lnTo>
                      <a:lnTo>
                        <a:pt x="84" y="17"/>
                      </a:lnTo>
                      <a:lnTo>
                        <a:pt x="92" y="9"/>
                      </a:lnTo>
                      <a:lnTo>
                        <a:pt x="98" y="2"/>
                      </a:lnTo>
                      <a:lnTo>
                        <a:pt x="100" y="0"/>
                      </a:lnTo>
                      <a:lnTo>
                        <a:pt x="113" y="6"/>
                      </a:lnTo>
                      <a:lnTo>
                        <a:pt x="134" y="194"/>
                      </a:lnTo>
                      <a:lnTo>
                        <a:pt x="137" y="208"/>
                      </a:lnTo>
                      <a:lnTo>
                        <a:pt x="137" y="211"/>
                      </a:lnTo>
                      <a:lnTo>
                        <a:pt x="137" y="234"/>
                      </a:lnTo>
                      <a:lnTo>
                        <a:pt x="130" y="255"/>
                      </a:lnTo>
                      <a:lnTo>
                        <a:pt x="117" y="270"/>
                      </a:lnTo>
                      <a:lnTo>
                        <a:pt x="99" y="282"/>
                      </a:lnTo>
                      <a:lnTo>
                        <a:pt x="76" y="286"/>
                      </a:lnTo>
                      <a:lnTo>
                        <a:pt x="75" y="286"/>
                      </a:lnTo>
                      <a:lnTo>
                        <a:pt x="59" y="283"/>
                      </a:lnTo>
                      <a:lnTo>
                        <a:pt x="44" y="276"/>
                      </a:lnTo>
                      <a:lnTo>
                        <a:pt x="30" y="269"/>
                      </a:lnTo>
                      <a:lnTo>
                        <a:pt x="14" y="263"/>
                      </a:lnTo>
                      <a:lnTo>
                        <a:pt x="7" y="263"/>
                      </a:lnTo>
                      <a:lnTo>
                        <a:pt x="0" y="263"/>
                      </a:lnTo>
                      <a:lnTo>
                        <a:pt x="0" y="96"/>
                      </a:lnTo>
                      <a:lnTo>
                        <a:pt x="4" y="96"/>
                      </a:lnTo>
                      <a:lnTo>
                        <a:pt x="9" y="94"/>
                      </a:lnTo>
                      <a:lnTo>
                        <a:pt x="13" y="92"/>
                      </a:lnTo>
                      <a:lnTo>
                        <a:pt x="17" y="88"/>
                      </a:lnTo>
                      <a:close/>
                    </a:path>
                  </a:pathLst>
                </a:custGeom>
                <a:solidFill>
                  <a:srgbClr val="60FA7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243">
                  <a:extLst>
                    <a:ext uri="{FF2B5EF4-FFF2-40B4-BE49-F238E27FC236}">
                      <a16:creationId xmlns:a16="http://schemas.microsoft.com/office/drawing/2014/main" id="{FAF29005-630E-523E-A5F6-77B5E1B42194}"/>
                    </a:ext>
                  </a:extLst>
                </p:cNvPr>
                <p:cNvSpPr>
                  <a:spLocks/>
                </p:cNvSpPr>
                <p:nvPr/>
              </p:nvSpPr>
              <p:spPr bwMode="auto">
                <a:xfrm>
                  <a:off x="5131" y="2336"/>
                  <a:ext cx="114" cy="31"/>
                </a:xfrm>
                <a:custGeom>
                  <a:avLst/>
                  <a:gdLst>
                    <a:gd name="T0" fmla="*/ 223 w 229"/>
                    <a:gd name="T1" fmla="*/ 0 h 62"/>
                    <a:gd name="T2" fmla="*/ 7 w 229"/>
                    <a:gd name="T3" fmla="*/ 0 h 62"/>
                    <a:gd name="T4" fmla="*/ 5 w 229"/>
                    <a:gd name="T5" fmla="*/ 31 h 62"/>
                    <a:gd name="T6" fmla="*/ 0 w 229"/>
                    <a:gd name="T7" fmla="*/ 57 h 62"/>
                    <a:gd name="T8" fmla="*/ 76 w 229"/>
                    <a:gd name="T9" fmla="*/ 62 h 62"/>
                    <a:gd name="T10" fmla="*/ 152 w 229"/>
                    <a:gd name="T11" fmla="*/ 62 h 62"/>
                    <a:gd name="T12" fmla="*/ 229 w 229"/>
                    <a:gd name="T13" fmla="*/ 57 h 62"/>
                    <a:gd name="T14" fmla="*/ 224 w 229"/>
                    <a:gd name="T15" fmla="*/ 31 h 62"/>
                    <a:gd name="T16" fmla="*/ 223 w 22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62">
                      <a:moveTo>
                        <a:pt x="223" y="0"/>
                      </a:moveTo>
                      <a:lnTo>
                        <a:pt x="7" y="0"/>
                      </a:lnTo>
                      <a:lnTo>
                        <a:pt x="5" y="31"/>
                      </a:lnTo>
                      <a:lnTo>
                        <a:pt x="0" y="57"/>
                      </a:lnTo>
                      <a:lnTo>
                        <a:pt x="76" y="62"/>
                      </a:lnTo>
                      <a:lnTo>
                        <a:pt x="152" y="62"/>
                      </a:lnTo>
                      <a:lnTo>
                        <a:pt x="229" y="57"/>
                      </a:lnTo>
                      <a:lnTo>
                        <a:pt x="224" y="31"/>
                      </a:lnTo>
                      <a:lnTo>
                        <a:pt x="22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244">
                  <a:extLst>
                    <a:ext uri="{FF2B5EF4-FFF2-40B4-BE49-F238E27FC236}">
                      <a16:creationId xmlns:a16="http://schemas.microsoft.com/office/drawing/2014/main" id="{FC3CA665-FFE3-C0DD-9155-97D136CE9BDC}"/>
                    </a:ext>
                  </a:extLst>
                </p:cNvPr>
                <p:cNvSpPr>
                  <a:spLocks/>
                </p:cNvSpPr>
                <p:nvPr/>
              </p:nvSpPr>
              <p:spPr bwMode="auto">
                <a:xfrm>
                  <a:off x="5188" y="2336"/>
                  <a:ext cx="57" cy="31"/>
                </a:xfrm>
                <a:custGeom>
                  <a:avLst/>
                  <a:gdLst>
                    <a:gd name="T0" fmla="*/ 109 w 115"/>
                    <a:gd name="T1" fmla="*/ 0 h 64"/>
                    <a:gd name="T2" fmla="*/ 0 w 115"/>
                    <a:gd name="T3" fmla="*/ 0 h 64"/>
                    <a:gd name="T4" fmla="*/ 0 w 115"/>
                    <a:gd name="T5" fmla="*/ 64 h 64"/>
                    <a:gd name="T6" fmla="*/ 115 w 115"/>
                    <a:gd name="T7" fmla="*/ 57 h 64"/>
                    <a:gd name="T8" fmla="*/ 110 w 115"/>
                    <a:gd name="T9" fmla="*/ 31 h 64"/>
                    <a:gd name="T10" fmla="*/ 109 w 115"/>
                    <a:gd name="T11" fmla="*/ 0 h 64"/>
                  </a:gdLst>
                  <a:ahLst/>
                  <a:cxnLst>
                    <a:cxn ang="0">
                      <a:pos x="T0" y="T1"/>
                    </a:cxn>
                    <a:cxn ang="0">
                      <a:pos x="T2" y="T3"/>
                    </a:cxn>
                    <a:cxn ang="0">
                      <a:pos x="T4" y="T5"/>
                    </a:cxn>
                    <a:cxn ang="0">
                      <a:pos x="T6" y="T7"/>
                    </a:cxn>
                    <a:cxn ang="0">
                      <a:pos x="T8" y="T9"/>
                    </a:cxn>
                    <a:cxn ang="0">
                      <a:pos x="T10" y="T11"/>
                    </a:cxn>
                  </a:cxnLst>
                  <a:rect l="0" t="0" r="r" b="b"/>
                  <a:pathLst>
                    <a:path w="115" h="64">
                      <a:moveTo>
                        <a:pt x="109" y="0"/>
                      </a:moveTo>
                      <a:lnTo>
                        <a:pt x="0" y="0"/>
                      </a:lnTo>
                      <a:lnTo>
                        <a:pt x="0" y="64"/>
                      </a:lnTo>
                      <a:lnTo>
                        <a:pt x="115" y="57"/>
                      </a:lnTo>
                      <a:lnTo>
                        <a:pt x="110" y="31"/>
                      </a:lnTo>
                      <a:lnTo>
                        <a:pt x="109" y="0"/>
                      </a:lnTo>
                      <a:close/>
                    </a:path>
                  </a:pathLst>
                </a:custGeom>
                <a:solidFill>
                  <a:srgbClr val="E7EE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245">
                  <a:extLst>
                    <a:ext uri="{FF2B5EF4-FFF2-40B4-BE49-F238E27FC236}">
                      <a16:creationId xmlns:a16="http://schemas.microsoft.com/office/drawing/2014/main" id="{A5F46E74-FE94-C441-9C49-7C259BCD46B7}"/>
                    </a:ext>
                  </a:extLst>
                </p:cNvPr>
                <p:cNvSpPr>
                  <a:spLocks/>
                </p:cNvSpPr>
                <p:nvPr/>
              </p:nvSpPr>
              <p:spPr bwMode="auto">
                <a:xfrm>
                  <a:off x="3678" y="2709"/>
                  <a:ext cx="37" cy="30"/>
                </a:xfrm>
                <a:custGeom>
                  <a:avLst/>
                  <a:gdLst>
                    <a:gd name="T0" fmla="*/ 72 w 75"/>
                    <a:gd name="T1" fmla="*/ 31 h 60"/>
                    <a:gd name="T2" fmla="*/ 69 w 75"/>
                    <a:gd name="T3" fmla="*/ 18 h 60"/>
                    <a:gd name="T4" fmla="*/ 62 w 75"/>
                    <a:gd name="T5" fmla="*/ 8 h 60"/>
                    <a:gd name="T6" fmla="*/ 51 w 75"/>
                    <a:gd name="T7" fmla="*/ 1 h 60"/>
                    <a:gd name="T8" fmla="*/ 38 w 75"/>
                    <a:gd name="T9" fmla="*/ 0 h 60"/>
                    <a:gd name="T10" fmla="*/ 37 w 75"/>
                    <a:gd name="T11" fmla="*/ 0 h 60"/>
                    <a:gd name="T12" fmla="*/ 25 w 75"/>
                    <a:gd name="T13" fmla="*/ 1 h 60"/>
                    <a:gd name="T14" fmla="*/ 14 w 75"/>
                    <a:gd name="T15" fmla="*/ 8 h 60"/>
                    <a:gd name="T16" fmla="*/ 7 w 75"/>
                    <a:gd name="T17" fmla="*/ 18 h 60"/>
                    <a:gd name="T18" fmla="*/ 3 w 75"/>
                    <a:gd name="T19" fmla="*/ 31 h 60"/>
                    <a:gd name="T20" fmla="*/ 0 w 75"/>
                    <a:gd name="T21" fmla="*/ 60 h 60"/>
                    <a:gd name="T22" fmla="*/ 75 w 75"/>
                    <a:gd name="T23" fmla="*/ 60 h 60"/>
                    <a:gd name="T24" fmla="*/ 72 w 75"/>
                    <a:gd name="T25"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0">
                      <a:moveTo>
                        <a:pt x="72" y="31"/>
                      </a:moveTo>
                      <a:lnTo>
                        <a:pt x="69" y="18"/>
                      </a:lnTo>
                      <a:lnTo>
                        <a:pt x="62" y="8"/>
                      </a:lnTo>
                      <a:lnTo>
                        <a:pt x="51" y="1"/>
                      </a:lnTo>
                      <a:lnTo>
                        <a:pt x="38" y="0"/>
                      </a:lnTo>
                      <a:lnTo>
                        <a:pt x="37" y="0"/>
                      </a:lnTo>
                      <a:lnTo>
                        <a:pt x="25" y="1"/>
                      </a:lnTo>
                      <a:lnTo>
                        <a:pt x="14" y="8"/>
                      </a:lnTo>
                      <a:lnTo>
                        <a:pt x="7" y="18"/>
                      </a:lnTo>
                      <a:lnTo>
                        <a:pt x="3" y="31"/>
                      </a:lnTo>
                      <a:lnTo>
                        <a:pt x="0" y="60"/>
                      </a:lnTo>
                      <a:lnTo>
                        <a:pt x="75" y="60"/>
                      </a:lnTo>
                      <a:lnTo>
                        <a:pt x="72" y="31"/>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246">
                  <a:extLst>
                    <a:ext uri="{FF2B5EF4-FFF2-40B4-BE49-F238E27FC236}">
                      <a16:creationId xmlns:a16="http://schemas.microsoft.com/office/drawing/2014/main" id="{FFA228F1-F522-EB2D-3E44-A5F115D2B416}"/>
                    </a:ext>
                  </a:extLst>
                </p:cNvPr>
                <p:cNvSpPr>
                  <a:spLocks/>
                </p:cNvSpPr>
                <p:nvPr/>
              </p:nvSpPr>
              <p:spPr bwMode="auto">
                <a:xfrm>
                  <a:off x="3683" y="2668"/>
                  <a:ext cx="29" cy="65"/>
                </a:xfrm>
                <a:custGeom>
                  <a:avLst/>
                  <a:gdLst>
                    <a:gd name="T0" fmla="*/ 0 w 58"/>
                    <a:gd name="T1" fmla="*/ 106 h 129"/>
                    <a:gd name="T2" fmla="*/ 0 w 58"/>
                    <a:gd name="T3" fmla="*/ 105 h 129"/>
                    <a:gd name="T4" fmla="*/ 0 w 58"/>
                    <a:gd name="T5" fmla="*/ 116 h 129"/>
                    <a:gd name="T6" fmla="*/ 5 w 58"/>
                    <a:gd name="T7" fmla="*/ 123 h 129"/>
                    <a:gd name="T8" fmla="*/ 15 w 58"/>
                    <a:gd name="T9" fmla="*/ 127 h 129"/>
                    <a:gd name="T10" fmla="*/ 27 w 58"/>
                    <a:gd name="T11" fmla="*/ 129 h 129"/>
                    <a:gd name="T12" fmla="*/ 38 w 58"/>
                    <a:gd name="T13" fmla="*/ 129 h 129"/>
                    <a:gd name="T14" fmla="*/ 48 w 58"/>
                    <a:gd name="T15" fmla="*/ 126 h 129"/>
                    <a:gd name="T16" fmla="*/ 55 w 58"/>
                    <a:gd name="T17" fmla="*/ 120 h 129"/>
                    <a:gd name="T18" fmla="*/ 58 w 58"/>
                    <a:gd name="T19" fmla="*/ 113 h 129"/>
                    <a:gd name="T20" fmla="*/ 52 w 58"/>
                    <a:gd name="T21" fmla="*/ 65 h 129"/>
                    <a:gd name="T22" fmla="*/ 54 w 58"/>
                    <a:gd name="T23" fmla="*/ 0 h 129"/>
                    <a:gd name="T24" fmla="*/ 0 w 58"/>
                    <a:gd name="T25" fmla="*/ 14 h 129"/>
                    <a:gd name="T26" fmla="*/ 5 w 58"/>
                    <a:gd name="T27" fmla="*/ 55 h 129"/>
                    <a:gd name="T28" fmla="*/ 5 w 58"/>
                    <a:gd name="T29" fmla="*/ 64 h 129"/>
                    <a:gd name="T30" fmla="*/ 4 w 58"/>
                    <a:gd name="T31" fmla="*/ 75 h 129"/>
                    <a:gd name="T32" fmla="*/ 3 w 58"/>
                    <a:gd name="T33" fmla="*/ 90 h 129"/>
                    <a:gd name="T34" fmla="*/ 0 w 58"/>
                    <a:gd name="T35" fmla="*/ 10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29">
                      <a:moveTo>
                        <a:pt x="0" y="106"/>
                      </a:moveTo>
                      <a:lnTo>
                        <a:pt x="0" y="105"/>
                      </a:lnTo>
                      <a:lnTo>
                        <a:pt x="0" y="116"/>
                      </a:lnTo>
                      <a:lnTo>
                        <a:pt x="5" y="123"/>
                      </a:lnTo>
                      <a:lnTo>
                        <a:pt x="15" y="127"/>
                      </a:lnTo>
                      <a:lnTo>
                        <a:pt x="27" y="129"/>
                      </a:lnTo>
                      <a:lnTo>
                        <a:pt x="38" y="129"/>
                      </a:lnTo>
                      <a:lnTo>
                        <a:pt x="48" y="126"/>
                      </a:lnTo>
                      <a:lnTo>
                        <a:pt x="55" y="120"/>
                      </a:lnTo>
                      <a:lnTo>
                        <a:pt x="58" y="113"/>
                      </a:lnTo>
                      <a:lnTo>
                        <a:pt x="52" y="65"/>
                      </a:lnTo>
                      <a:lnTo>
                        <a:pt x="54" y="0"/>
                      </a:lnTo>
                      <a:lnTo>
                        <a:pt x="0" y="14"/>
                      </a:lnTo>
                      <a:lnTo>
                        <a:pt x="5" y="55"/>
                      </a:lnTo>
                      <a:lnTo>
                        <a:pt x="5" y="64"/>
                      </a:lnTo>
                      <a:lnTo>
                        <a:pt x="4" y="75"/>
                      </a:lnTo>
                      <a:lnTo>
                        <a:pt x="3" y="90"/>
                      </a:lnTo>
                      <a:lnTo>
                        <a:pt x="0" y="106"/>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247">
                  <a:extLst>
                    <a:ext uri="{FF2B5EF4-FFF2-40B4-BE49-F238E27FC236}">
                      <a16:creationId xmlns:a16="http://schemas.microsoft.com/office/drawing/2014/main" id="{FABA4C57-9BA3-773F-EC5E-9EC84A3A8BCD}"/>
                    </a:ext>
                  </a:extLst>
                </p:cNvPr>
                <p:cNvSpPr>
                  <a:spLocks/>
                </p:cNvSpPr>
                <p:nvPr/>
              </p:nvSpPr>
              <p:spPr bwMode="auto">
                <a:xfrm>
                  <a:off x="3677" y="2738"/>
                  <a:ext cx="39" cy="6"/>
                </a:xfrm>
                <a:custGeom>
                  <a:avLst/>
                  <a:gdLst>
                    <a:gd name="T0" fmla="*/ 77 w 77"/>
                    <a:gd name="T1" fmla="*/ 0 h 11"/>
                    <a:gd name="T2" fmla="*/ 0 w 77"/>
                    <a:gd name="T3" fmla="*/ 0 h 11"/>
                    <a:gd name="T4" fmla="*/ 0 w 77"/>
                    <a:gd name="T5" fmla="*/ 4 h 11"/>
                    <a:gd name="T6" fmla="*/ 1 w 77"/>
                    <a:gd name="T7" fmla="*/ 7 h 11"/>
                    <a:gd name="T8" fmla="*/ 4 w 77"/>
                    <a:gd name="T9" fmla="*/ 10 h 11"/>
                    <a:gd name="T10" fmla="*/ 7 w 77"/>
                    <a:gd name="T11" fmla="*/ 11 h 11"/>
                    <a:gd name="T12" fmla="*/ 70 w 77"/>
                    <a:gd name="T13" fmla="*/ 11 h 11"/>
                    <a:gd name="T14" fmla="*/ 74 w 77"/>
                    <a:gd name="T15" fmla="*/ 10 h 11"/>
                    <a:gd name="T16" fmla="*/ 77 w 77"/>
                    <a:gd name="T17" fmla="*/ 7 h 11"/>
                    <a:gd name="T18" fmla="*/ 77 w 77"/>
                    <a:gd name="T19" fmla="*/ 4 h 11"/>
                    <a:gd name="T20" fmla="*/ 77 w 7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1">
                      <a:moveTo>
                        <a:pt x="77" y="0"/>
                      </a:moveTo>
                      <a:lnTo>
                        <a:pt x="0" y="0"/>
                      </a:lnTo>
                      <a:lnTo>
                        <a:pt x="0" y="4"/>
                      </a:lnTo>
                      <a:lnTo>
                        <a:pt x="1" y="7"/>
                      </a:lnTo>
                      <a:lnTo>
                        <a:pt x="4" y="10"/>
                      </a:lnTo>
                      <a:lnTo>
                        <a:pt x="7" y="11"/>
                      </a:lnTo>
                      <a:lnTo>
                        <a:pt x="70" y="11"/>
                      </a:lnTo>
                      <a:lnTo>
                        <a:pt x="74" y="10"/>
                      </a:lnTo>
                      <a:lnTo>
                        <a:pt x="77" y="7"/>
                      </a:lnTo>
                      <a:lnTo>
                        <a:pt x="77" y="4"/>
                      </a:lnTo>
                      <a:lnTo>
                        <a:pt x="77"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248">
                  <a:extLst>
                    <a:ext uri="{FF2B5EF4-FFF2-40B4-BE49-F238E27FC236}">
                      <a16:creationId xmlns:a16="http://schemas.microsoft.com/office/drawing/2014/main" id="{38BA4A0D-B3A0-5C5D-33F8-F2A238B373E3}"/>
                    </a:ext>
                  </a:extLst>
                </p:cNvPr>
                <p:cNvSpPr>
                  <a:spLocks/>
                </p:cNvSpPr>
                <p:nvPr/>
              </p:nvSpPr>
              <p:spPr bwMode="auto">
                <a:xfrm>
                  <a:off x="3648" y="2227"/>
                  <a:ext cx="80" cy="470"/>
                </a:xfrm>
                <a:custGeom>
                  <a:avLst/>
                  <a:gdLst>
                    <a:gd name="T0" fmla="*/ 161 w 161"/>
                    <a:gd name="T1" fmla="*/ 0 h 939"/>
                    <a:gd name="T2" fmla="*/ 45 w 161"/>
                    <a:gd name="T3" fmla="*/ 0 h 939"/>
                    <a:gd name="T4" fmla="*/ 40 w 161"/>
                    <a:gd name="T5" fmla="*/ 14 h 939"/>
                    <a:gd name="T6" fmla="*/ 31 w 161"/>
                    <a:gd name="T7" fmla="*/ 42 h 939"/>
                    <a:gd name="T8" fmla="*/ 23 w 161"/>
                    <a:gd name="T9" fmla="*/ 75 h 939"/>
                    <a:gd name="T10" fmla="*/ 16 w 161"/>
                    <a:gd name="T11" fmla="*/ 109 h 939"/>
                    <a:gd name="T12" fmla="*/ 10 w 161"/>
                    <a:gd name="T13" fmla="*/ 144 h 939"/>
                    <a:gd name="T14" fmla="*/ 4 w 161"/>
                    <a:gd name="T15" fmla="*/ 176 h 939"/>
                    <a:gd name="T16" fmla="*/ 0 w 161"/>
                    <a:gd name="T17" fmla="*/ 206 h 939"/>
                    <a:gd name="T18" fmla="*/ 0 w 161"/>
                    <a:gd name="T19" fmla="*/ 208 h 939"/>
                    <a:gd name="T20" fmla="*/ 0 w 161"/>
                    <a:gd name="T21" fmla="*/ 227 h 939"/>
                    <a:gd name="T22" fmla="*/ 2 w 161"/>
                    <a:gd name="T23" fmla="*/ 249 h 939"/>
                    <a:gd name="T24" fmla="*/ 61 w 161"/>
                    <a:gd name="T25" fmla="*/ 939 h 939"/>
                    <a:gd name="T26" fmla="*/ 136 w 161"/>
                    <a:gd name="T27" fmla="*/ 939 h 939"/>
                    <a:gd name="T28" fmla="*/ 153 w 161"/>
                    <a:gd name="T29" fmla="*/ 209 h 939"/>
                    <a:gd name="T30" fmla="*/ 161 w 161"/>
                    <a:gd name="T31" fmla="*/ 205 h 939"/>
                    <a:gd name="T32" fmla="*/ 161 w 161"/>
                    <a:gd name="T33" fmla="*/ 0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939">
                      <a:moveTo>
                        <a:pt x="161" y="0"/>
                      </a:moveTo>
                      <a:lnTo>
                        <a:pt x="45" y="0"/>
                      </a:lnTo>
                      <a:lnTo>
                        <a:pt x="40" y="14"/>
                      </a:lnTo>
                      <a:lnTo>
                        <a:pt x="31" y="42"/>
                      </a:lnTo>
                      <a:lnTo>
                        <a:pt x="23" y="75"/>
                      </a:lnTo>
                      <a:lnTo>
                        <a:pt x="16" y="109"/>
                      </a:lnTo>
                      <a:lnTo>
                        <a:pt x="10" y="144"/>
                      </a:lnTo>
                      <a:lnTo>
                        <a:pt x="4" y="176"/>
                      </a:lnTo>
                      <a:lnTo>
                        <a:pt x="0" y="206"/>
                      </a:lnTo>
                      <a:lnTo>
                        <a:pt x="0" y="208"/>
                      </a:lnTo>
                      <a:lnTo>
                        <a:pt x="0" y="227"/>
                      </a:lnTo>
                      <a:lnTo>
                        <a:pt x="2" y="249"/>
                      </a:lnTo>
                      <a:lnTo>
                        <a:pt x="61" y="939"/>
                      </a:lnTo>
                      <a:lnTo>
                        <a:pt x="136" y="939"/>
                      </a:lnTo>
                      <a:lnTo>
                        <a:pt x="153" y="209"/>
                      </a:lnTo>
                      <a:lnTo>
                        <a:pt x="161" y="205"/>
                      </a:lnTo>
                      <a:lnTo>
                        <a:pt x="16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249">
                  <a:extLst>
                    <a:ext uri="{FF2B5EF4-FFF2-40B4-BE49-F238E27FC236}">
                      <a16:creationId xmlns:a16="http://schemas.microsoft.com/office/drawing/2014/main" id="{F8AA2563-128D-6224-5A94-450CF94DF33F}"/>
                    </a:ext>
                  </a:extLst>
                </p:cNvPr>
                <p:cNvSpPr>
                  <a:spLocks/>
                </p:cNvSpPr>
                <p:nvPr/>
              </p:nvSpPr>
              <p:spPr bwMode="auto">
                <a:xfrm>
                  <a:off x="3741" y="2708"/>
                  <a:ext cx="37" cy="30"/>
                </a:xfrm>
                <a:custGeom>
                  <a:avLst/>
                  <a:gdLst>
                    <a:gd name="T0" fmla="*/ 3 w 75"/>
                    <a:gd name="T1" fmla="*/ 31 h 61"/>
                    <a:gd name="T2" fmla="*/ 7 w 75"/>
                    <a:gd name="T3" fmla="*/ 19 h 61"/>
                    <a:gd name="T4" fmla="*/ 14 w 75"/>
                    <a:gd name="T5" fmla="*/ 9 h 61"/>
                    <a:gd name="T6" fmla="*/ 24 w 75"/>
                    <a:gd name="T7" fmla="*/ 3 h 61"/>
                    <a:gd name="T8" fmla="*/ 37 w 75"/>
                    <a:gd name="T9" fmla="*/ 0 h 61"/>
                    <a:gd name="T10" fmla="*/ 38 w 75"/>
                    <a:gd name="T11" fmla="*/ 0 h 61"/>
                    <a:gd name="T12" fmla="*/ 51 w 75"/>
                    <a:gd name="T13" fmla="*/ 3 h 61"/>
                    <a:gd name="T14" fmla="*/ 61 w 75"/>
                    <a:gd name="T15" fmla="*/ 9 h 61"/>
                    <a:gd name="T16" fmla="*/ 69 w 75"/>
                    <a:gd name="T17" fmla="*/ 19 h 61"/>
                    <a:gd name="T18" fmla="*/ 72 w 75"/>
                    <a:gd name="T19" fmla="*/ 31 h 61"/>
                    <a:gd name="T20" fmla="*/ 75 w 75"/>
                    <a:gd name="T21" fmla="*/ 61 h 61"/>
                    <a:gd name="T22" fmla="*/ 0 w 75"/>
                    <a:gd name="T23" fmla="*/ 61 h 61"/>
                    <a:gd name="T24" fmla="*/ 3 w 75"/>
                    <a:gd name="T25"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1">
                      <a:moveTo>
                        <a:pt x="3" y="31"/>
                      </a:moveTo>
                      <a:lnTo>
                        <a:pt x="7" y="19"/>
                      </a:lnTo>
                      <a:lnTo>
                        <a:pt x="14" y="9"/>
                      </a:lnTo>
                      <a:lnTo>
                        <a:pt x="24" y="3"/>
                      </a:lnTo>
                      <a:lnTo>
                        <a:pt x="37" y="0"/>
                      </a:lnTo>
                      <a:lnTo>
                        <a:pt x="38" y="0"/>
                      </a:lnTo>
                      <a:lnTo>
                        <a:pt x="51" y="3"/>
                      </a:lnTo>
                      <a:lnTo>
                        <a:pt x="61" y="9"/>
                      </a:lnTo>
                      <a:lnTo>
                        <a:pt x="69" y="19"/>
                      </a:lnTo>
                      <a:lnTo>
                        <a:pt x="72" y="31"/>
                      </a:lnTo>
                      <a:lnTo>
                        <a:pt x="75" y="61"/>
                      </a:lnTo>
                      <a:lnTo>
                        <a:pt x="0" y="61"/>
                      </a:lnTo>
                      <a:lnTo>
                        <a:pt x="3" y="31"/>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250">
                  <a:extLst>
                    <a:ext uri="{FF2B5EF4-FFF2-40B4-BE49-F238E27FC236}">
                      <a16:creationId xmlns:a16="http://schemas.microsoft.com/office/drawing/2014/main" id="{2FCBA42E-6B80-FBA3-0F2F-30C9E882C495}"/>
                    </a:ext>
                  </a:extLst>
                </p:cNvPr>
                <p:cNvSpPr>
                  <a:spLocks/>
                </p:cNvSpPr>
                <p:nvPr/>
              </p:nvSpPr>
              <p:spPr bwMode="auto">
                <a:xfrm>
                  <a:off x="3744" y="2668"/>
                  <a:ext cx="30" cy="65"/>
                </a:xfrm>
                <a:custGeom>
                  <a:avLst/>
                  <a:gdLst>
                    <a:gd name="T0" fmla="*/ 59 w 59"/>
                    <a:gd name="T1" fmla="*/ 105 h 129"/>
                    <a:gd name="T2" fmla="*/ 59 w 59"/>
                    <a:gd name="T3" fmla="*/ 105 h 129"/>
                    <a:gd name="T4" fmla="*/ 58 w 59"/>
                    <a:gd name="T5" fmla="*/ 115 h 129"/>
                    <a:gd name="T6" fmla="*/ 52 w 59"/>
                    <a:gd name="T7" fmla="*/ 122 h 129"/>
                    <a:gd name="T8" fmla="*/ 44 w 59"/>
                    <a:gd name="T9" fmla="*/ 126 h 129"/>
                    <a:gd name="T10" fmla="*/ 32 w 59"/>
                    <a:gd name="T11" fmla="*/ 129 h 129"/>
                    <a:gd name="T12" fmla="*/ 20 w 59"/>
                    <a:gd name="T13" fmla="*/ 127 h 129"/>
                    <a:gd name="T14" fmla="*/ 10 w 59"/>
                    <a:gd name="T15" fmla="*/ 124 h 129"/>
                    <a:gd name="T16" fmla="*/ 3 w 59"/>
                    <a:gd name="T17" fmla="*/ 119 h 129"/>
                    <a:gd name="T18" fmla="*/ 0 w 59"/>
                    <a:gd name="T19" fmla="*/ 112 h 129"/>
                    <a:gd name="T20" fmla="*/ 5 w 59"/>
                    <a:gd name="T21" fmla="*/ 64 h 129"/>
                    <a:gd name="T22" fmla="*/ 5 w 59"/>
                    <a:gd name="T23" fmla="*/ 13 h 129"/>
                    <a:gd name="T24" fmla="*/ 59 w 59"/>
                    <a:gd name="T25" fmla="*/ 0 h 129"/>
                    <a:gd name="T26" fmla="*/ 52 w 59"/>
                    <a:gd name="T27" fmla="*/ 55 h 129"/>
                    <a:gd name="T28" fmla="*/ 52 w 59"/>
                    <a:gd name="T29" fmla="*/ 62 h 129"/>
                    <a:gd name="T30" fmla="*/ 54 w 59"/>
                    <a:gd name="T31" fmla="*/ 75 h 129"/>
                    <a:gd name="T32" fmla="*/ 56 w 59"/>
                    <a:gd name="T33" fmla="*/ 89 h 129"/>
                    <a:gd name="T34" fmla="*/ 59 w 59"/>
                    <a:gd name="T35" fmla="*/ 10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29">
                      <a:moveTo>
                        <a:pt x="59" y="105"/>
                      </a:moveTo>
                      <a:lnTo>
                        <a:pt x="59" y="105"/>
                      </a:lnTo>
                      <a:lnTo>
                        <a:pt x="58" y="115"/>
                      </a:lnTo>
                      <a:lnTo>
                        <a:pt x="52" y="122"/>
                      </a:lnTo>
                      <a:lnTo>
                        <a:pt x="44" y="126"/>
                      </a:lnTo>
                      <a:lnTo>
                        <a:pt x="32" y="129"/>
                      </a:lnTo>
                      <a:lnTo>
                        <a:pt x="20" y="127"/>
                      </a:lnTo>
                      <a:lnTo>
                        <a:pt x="10" y="124"/>
                      </a:lnTo>
                      <a:lnTo>
                        <a:pt x="3" y="119"/>
                      </a:lnTo>
                      <a:lnTo>
                        <a:pt x="0" y="112"/>
                      </a:lnTo>
                      <a:lnTo>
                        <a:pt x="5" y="64"/>
                      </a:lnTo>
                      <a:lnTo>
                        <a:pt x="5" y="13"/>
                      </a:lnTo>
                      <a:lnTo>
                        <a:pt x="59" y="0"/>
                      </a:lnTo>
                      <a:lnTo>
                        <a:pt x="52" y="55"/>
                      </a:lnTo>
                      <a:lnTo>
                        <a:pt x="52" y="62"/>
                      </a:lnTo>
                      <a:lnTo>
                        <a:pt x="54" y="75"/>
                      </a:lnTo>
                      <a:lnTo>
                        <a:pt x="56" y="89"/>
                      </a:lnTo>
                      <a:lnTo>
                        <a:pt x="59" y="105"/>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251">
                  <a:extLst>
                    <a:ext uri="{FF2B5EF4-FFF2-40B4-BE49-F238E27FC236}">
                      <a16:creationId xmlns:a16="http://schemas.microsoft.com/office/drawing/2014/main" id="{5D6409A2-FDD3-5FA0-3F48-6957F383D6AE}"/>
                    </a:ext>
                  </a:extLst>
                </p:cNvPr>
                <p:cNvSpPr>
                  <a:spLocks/>
                </p:cNvSpPr>
                <p:nvPr/>
              </p:nvSpPr>
              <p:spPr bwMode="auto">
                <a:xfrm>
                  <a:off x="3740" y="2738"/>
                  <a:ext cx="39" cy="5"/>
                </a:xfrm>
                <a:custGeom>
                  <a:avLst/>
                  <a:gdLst>
                    <a:gd name="T0" fmla="*/ 0 w 78"/>
                    <a:gd name="T1" fmla="*/ 0 h 11"/>
                    <a:gd name="T2" fmla="*/ 78 w 78"/>
                    <a:gd name="T3" fmla="*/ 0 h 11"/>
                    <a:gd name="T4" fmla="*/ 78 w 78"/>
                    <a:gd name="T5" fmla="*/ 4 h 11"/>
                    <a:gd name="T6" fmla="*/ 78 w 78"/>
                    <a:gd name="T7" fmla="*/ 8 h 11"/>
                    <a:gd name="T8" fmla="*/ 75 w 78"/>
                    <a:gd name="T9" fmla="*/ 11 h 11"/>
                    <a:gd name="T10" fmla="*/ 71 w 78"/>
                    <a:gd name="T11" fmla="*/ 11 h 11"/>
                    <a:gd name="T12" fmla="*/ 7 w 78"/>
                    <a:gd name="T13" fmla="*/ 11 h 11"/>
                    <a:gd name="T14" fmla="*/ 5 w 78"/>
                    <a:gd name="T15" fmla="*/ 11 h 11"/>
                    <a:gd name="T16" fmla="*/ 2 w 78"/>
                    <a:gd name="T17" fmla="*/ 8 h 11"/>
                    <a:gd name="T18" fmla="*/ 0 w 78"/>
                    <a:gd name="T19" fmla="*/ 4 h 11"/>
                    <a:gd name="T20" fmla="*/ 0 w 78"/>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0"/>
                      </a:moveTo>
                      <a:lnTo>
                        <a:pt x="78" y="0"/>
                      </a:lnTo>
                      <a:lnTo>
                        <a:pt x="78" y="4"/>
                      </a:lnTo>
                      <a:lnTo>
                        <a:pt x="78" y="8"/>
                      </a:lnTo>
                      <a:lnTo>
                        <a:pt x="75" y="11"/>
                      </a:lnTo>
                      <a:lnTo>
                        <a:pt x="71" y="11"/>
                      </a:lnTo>
                      <a:lnTo>
                        <a:pt x="7" y="11"/>
                      </a:lnTo>
                      <a:lnTo>
                        <a:pt x="5" y="11"/>
                      </a:lnTo>
                      <a:lnTo>
                        <a:pt x="2" y="8"/>
                      </a:lnTo>
                      <a:lnTo>
                        <a:pt x="0" y="4"/>
                      </a:lnTo>
                      <a:lnTo>
                        <a:pt x="0"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252">
                  <a:extLst>
                    <a:ext uri="{FF2B5EF4-FFF2-40B4-BE49-F238E27FC236}">
                      <a16:creationId xmlns:a16="http://schemas.microsoft.com/office/drawing/2014/main" id="{C7526D67-AE79-F917-35C5-854975939576}"/>
                    </a:ext>
                  </a:extLst>
                </p:cNvPr>
                <p:cNvSpPr>
                  <a:spLocks/>
                </p:cNvSpPr>
                <p:nvPr/>
              </p:nvSpPr>
              <p:spPr bwMode="auto">
                <a:xfrm>
                  <a:off x="3728" y="2227"/>
                  <a:ext cx="81" cy="470"/>
                </a:xfrm>
                <a:custGeom>
                  <a:avLst/>
                  <a:gdLst>
                    <a:gd name="T0" fmla="*/ 0 w 162"/>
                    <a:gd name="T1" fmla="*/ 0 h 939"/>
                    <a:gd name="T2" fmla="*/ 115 w 162"/>
                    <a:gd name="T3" fmla="*/ 0 h 939"/>
                    <a:gd name="T4" fmla="*/ 121 w 162"/>
                    <a:gd name="T5" fmla="*/ 14 h 939"/>
                    <a:gd name="T6" fmla="*/ 130 w 162"/>
                    <a:gd name="T7" fmla="*/ 42 h 939"/>
                    <a:gd name="T8" fmla="*/ 139 w 162"/>
                    <a:gd name="T9" fmla="*/ 75 h 939"/>
                    <a:gd name="T10" fmla="*/ 146 w 162"/>
                    <a:gd name="T11" fmla="*/ 109 h 939"/>
                    <a:gd name="T12" fmla="*/ 152 w 162"/>
                    <a:gd name="T13" fmla="*/ 144 h 939"/>
                    <a:gd name="T14" fmla="*/ 157 w 162"/>
                    <a:gd name="T15" fmla="*/ 176 h 939"/>
                    <a:gd name="T16" fmla="*/ 160 w 162"/>
                    <a:gd name="T17" fmla="*/ 206 h 939"/>
                    <a:gd name="T18" fmla="*/ 162 w 162"/>
                    <a:gd name="T19" fmla="*/ 208 h 939"/>
                    <a:gd name="T20" fmla="*/ 162 w 162"/>
                    <a:gd name="T21" fmla="*/ 227 h 939"/>
                    <a:gd name="T22" fmla="*/ 160 w 162"/>
                    <a:gd name="T23" fmla="*/ 249 h 939"/>
                    <a:gd name="T24" fmla="*/ 99 w 162"/>
                    <a:gd name="T25" fmla="*/ 939 h 939"/>
                    <a:gd name="T26" fmla="*/ 26 w 162"/>
                    <a:gd name="T27" fmla="*/ 939 h 939"/>
                    <a:gd name="T28" fmla="*/ 9 w 162"/>
                    <a:gd name="T29" fmla="*/ 209 h 939"/>
                    <a:gd name="T30" fmla="*/ 0 w 162"/>
                    <a:gd name="T31" fmla="*/ 205 h 939"/>
                    <a:gd name="T32" fmla="*/ 0 w 162"/>
                    <a:gd name="T33" fmla="*/ 0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939">
                      <a:moveTo>
                        <a:pt x="0" y="0"/>
                      </a:moveTo>
                      <a:lnTo>
                        <a:pt x="115" y="0"/>
                      </a:lnTo>
                      <a:lnTo>
                        <a:pt x="121" y="14"/>
                      </a:lnTo>
                      <a:lnTo>
                        <a:pt x="130" y="42"/>
                      </a:lnTo>
                      <a:lnTo>
                        <a:pt x="139" y="75"/>
                      </a:lnTo>
                      <a:lnTo>
                        <a:pt x="146" y="109"/>
                      </a:lnTo>
                      <a:lnTo>
                        <a:pt x="152" y="144"/>
                      </a:lnTo>
                      <a:lnTo>
                        <a:pt x="157" y="176"/>
                      </a:lnTo>
                      <a:lnTo>
                        <a:pt x="160" y="206"/>
                      </a:lnTo>
                      <a:lnTo>
                        <a:pt x="162" y="208"/>
                      </a:lnTo>
                      <a:lnTo>
                        <a:pt x="162" y="227"/>
                      </a:lnTo>
                      <a:lnTo>
                        <a:pt x="160" y="249"/>
                      </a:lnTo>
                      <a:lnTo>
                        <a:pt x="99" y="939"/>
                      </a:lnTo>
                      <a:lnTo>
                        <a:pt x="26" y="939"/>
                      </a:lnTo>
                      <a:lnTo>
                        <a:pt x="9" y="209"/>
                      </a:lnTo>
                      <a:lnTo>
                        <a:pt x="0" y="20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253">
                  <a:extLst>
                    <a:ext uri="{FF2B5EF4-FFF2-40B4-BE49-F238E27FC236}">
                      <a16:creationId xmlns:a16="http://schemas.microsoft.com/office/drawing/2014/main" id="{3540E63A-C961-B44D-CD50-034C82F9EC31}"/>
                    </a:ext>
                  </a:extLst>
                </p:cNvPr>
                <p:cNvSpPr>
                  <a:spLocks/>
                </p:cNvSpPr>
                <p:nvPr/>
              </p:nvSpPr>
              <p:spPr bwMode="auto">
                <a:xfrm>
                  <a:off x="3635" y="2241"/>
                  <a:ext cx="37" cy="121"/>
                </a:xfrm>
                <a:custGeom>
                  <a:avLst/>
                  <a:gdLst>
                    <a:gd name="T0" fmla="*/ 51 w 75"/>
                    <a:gd name="T1" fmla="*/ 118 h 241"/>
                    <a:gd name="T2" fmla="*/ 46 w 75"/>
                    <a:gd name="T3" fmla="*/ 115 h 241"/>
                    <a:gd name="T4" fmla="*/ 44 w 75"/>
                    <a:gd name="T5" fmla="*/ 111 h 241"/>
                    <a:gd name="T6" fmla="*/ 42 w 75"/>
                    <a:gd name="T7" fmla="*/ 106 h 241"/>
                    <a:gd name="T8" fmla="*/ 42 w 75"/>
                    <a:gd name="T9" fmla="*/ 100 h 241"/>
                    <a:gd name="T10" fmla="*/ 46 w 75"/>
                    <a:gd name="T11" fmla="*/ 0 h 241"/>
                    <a:gd name="T12" fmla="*/ 0 w 75"/>
                    <a:gd name="T13" fmla="*/ 33 h 241"/>
                    <a:gd name="T14" fmla="*/ 7 w 75"/>
                    <a:gd name="T15" fmla="*/ 115 h 241"/>
                    <a:gd name="T16" fmla="*/ 7 w 75"/>
                    <a:gd name="T17" fmla="*/ 115 h 241"/>
                    <a:gd name="T18" fmla="*/ 17 w 75"/>
                    <a:gd name="T19" fmla="*/ 172 h 241"/>
                    <a:gd name="T20" fmla="*/ 21 w 75"/>
                    <a:gd name="T21" fmla="*/ 185 h 241"/>
                    <a:gd name="T22" fmla="*/ 27 w 75"/>
                    <a:gd name="T23" fmla="*/ 197 h 241"/>
                    <a:gd name="T24" fmla="*/ 38 w 75"/>
                    <a:gd name="T25" fmla="*/ 212 h 241"/>
                    <a:gd name="T26" fmla="*/ 52 w 75"/>
                    <a:gd name="T27" fmla="*/ 227 h 241"/>
                    <a:gd name="T28" fmla="*/ 68 w 75"/>
                    <a:gd name="T29" fmla="*/ 240 h 241"/>
                    <a:gd name="T30" fmla="*/ 72 w 75"/>
                    <a:gd name="T31" fmla="*/ 241 h 241"/>
                    <a:gd name="T32" fmla="*/ 75 w 75"/>
                    <a:gd name="T33" fmla="*/ 236 h 241"/>
                    <a:gd name="T34" fmla="*/ 75 w 75"/>
                    <a:gd name="T35" fmla="*/ 229 h 241"/>
                    <a:gd name="T36" fmla="*/ 72 w 75"/>
                    <a:gd name="T37" fmla="*/ 219 h 241"/>
                    <a:gd name="T38" fmla="*/ 68 w 75"/>
                    <a:gd name="T39" fmla="*/ 212 h 241"/>
                    <a:gd name="T40" fmla="*/ 62 w 75"/>
                    <a:gd name="T41" fmla="*/ 200 h 241"/>
                    <a:gd name="T42" fmla="*/ 56 w 75"/>
                    <a:gd name="T43" fmla="*/ 188 h 241"/>
                    <a:gd name="T44" fmla="*/ 55 w 75"/>
                    <a:gd name="T45" fmla="*/ 175 h 241"/>
                    <a:gd name="T46" fmla="*/ 53 w 75"/>
                    <a:gd name="T47" fmla="*/ 165 h 241"/>
                    <a:gd name="T48" fmla="*/ 52 w 75"/>
                    <a:gd name="T49" fmla="*/ 161 h 241"/>
                    <a:gd name="T50" fmla="*/ 53 w 75"/>
                    <a:gd name="T51" fmla="*/ 164 h 241"/>
                    <a:gd name="T52" fmla="*/ 56 w 75"/>
                    <a:gd name="T53" fmla="*/ 171 h 241"/>
                    <a:gd name="T54" fmla="*/ 60 w 75"/>
                    <a:gd name="T55" fmla="*/ 181 h 241"/>
                    <a:gd name="T56" fmla="*/ 65 w 75"/>
                    <a:gd name="T57" fmla="*/ 195 h 241"/>
                    <a:gd name="T58" fmla="*/ 66 w 75"/>
                    <a:gd name="T59" fmla="*/ 196 h 241"/>
                    <a:gd name="T60" fmla="*/ 68 w 75"/>
                    <a:gd name="T61" fmla="*/ 197 h 241"/>
                    <a:gd name="T62" fmla="*/ 70 w 75"/>
                    <a:gd name="T63" fmla="*/ 197 h 241"/>
                    <a:gd name="T64" fmla="*/ 73 w 75"/>
                    <a:gd name="T65" fmla="*/ 196 h 241"/>
                    <a:gd name="T66" fmla="*/ 75 w 75"/>
                    <a:gd name="T67" fmla="*/ 195 h 241"/>
                    <a:gd name="T68" fmla="*/ 75 w 75"/>
                    <a:gd name="T69" fmla="*/ 192 h 241"/>
                    <a:gd name="T70" fmla="*/ 72 w 75"/>
                    <a:gd name="T71" fmla="*/ 173 h 241"/>
                    <a:gd name="T72" fmla="*/ 69 w 75"/>
                    <a:gd name="T73" fmla="*/ 156 h 241"/>
                    <a:gd name="T74" fmla="*/ 65 w 75"/>
                    <a:gd name="T75" fmla="*/ 141 h 241"/>
                    <a:gd name="T76" fmla="*/ 60 w 75"/>
                    <a:gd name="T77" fmla="*/ 130 h 241"/>
                    <a:gd name="T78" fmla="*/ 58 w 75"/>
                    <a:gd name="T79" fmla="*/ 124 h 241"/>
                    <a:gd name="T80" fmla="*/ 53 w 75"/>
                    <a:gd name="T81" fmla="*/ 121 h 241"/>
                    <a:gd name="T82" fmla="*/ 51 w 75"/>
                    <a:gd name="T83" fmla="*/ 11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1">
                      <a:moveTo>
                        <a:pt x="51" y="118"/>
                      </a:moveTo>
                      <a:lnTo>
                        <a:pt x="46" y="115"/>
                      </a:lnTo>
                      <a:lnTo>
                        <a:pt x="44" y="111"/>
                      </a:lnTo>
                      <a:lnTo>
                        <a:pt x="42" y="106"/>
                      </a:lnTo>
                      <a:lnTo>
                        <a:pt x="42" y="100"/>
                      </a:lnTo>
                      <a:lnTo>
                        <a:pt x="46" y="0"/>
                      </a:lnTo>
                      <a:lnTo>
                        <a:pt x="0" y="33"/>
                      </a:lnTo>
                      <a:lnTo>
                        <a:pt x="7" y="115"/>
                      </a:lnTo>
                      <a:lnTo>
                        <a:pt x="7" y="115"/>
                      </a:lnTo>
                      <a:lnTo>
                        <a:pt x="17" y="172"/>
                      </a:lnTo>
                      <a:lnTo>
                        <a:pt x="21" y="185"/>
                      </a:lnTo>
                      <a:lnTo>
                        <a:pt x="27" y="197"/>
                      </a:lnTo>
                      <a:lnTo>
                        <a:pt x="38" y="212"/>
                      </a:lnTo>
                      <a:lnTo>
                        <a:pt x="52" y="227"/>
                      </a:lnTo>
                      <a:lnTo>
                        <a:pt x="68" y="240"/>
                      </a:lnTo>
                      <a:lnTo>
                        <a:pt x="72" y="241"/>
                      </a:lnTo>
                      <a:lnTo>
                        <a:pt x="75" y="236"/>
                      </a:lnTo>
                      <a:lnTo>
                        <a:pt x="75" y="229"/>
                      </a:lnTo>
                      <a:lnTo>
                        <a:pt x="72" y="219"/>
                      </a:lnTo>
                      <a:lnTo>
                        <a:pt x="68" y="212"/>
                      </a:lnTo>
                      <a:lnTo>
                        <a:pt x="62" y="200"/>
                      </a:lnTo>
                      <a:lnTo>
                        <a:pt x="56" y="188"/>
                      </a:lnTo>
                      <a:lnTo>
                        <a:pt x="55" y="175"/>
                      </a:lnTo>
                      <a:lnTo>
                        <a:pt x="53" y="165"/>
                      </a:lnTo>
                      <a:lnTo>
                        <a:pt x="52" y="161"/>
                      </a:lnTo>
                      <a:lnTo>
                        <a:pt x="53" y="164"/>
                      </a:lnTo>
                      <a:lnTo>
                        <a:pt x="56" y="171"/>
                      </a:lnTo>
                      <a:lnTo>
                        <a:pt x="60" y="181"/>
                      </a:lnTo>
                      <a:lnTo>
                        <a:pt x="65" y="195"/>
                      </a:lnTo>
                      <a:lnTo>
                        <a:pt x="66" y="196"/>
                      </a:lnTo>
                      <a:lnTo>
                        <a:pt x="68" y="197"/>
                      </a:lnTo>
                      <a:lnTo>
                        <a:pt x="70" y="197"/>
                      </a:lnTo>
                      <a:lnTo>
                        <a:pt x="73" y="196"/>
                      </a:lnTo>
                      <a:lnTo>
                        <a:pt x="75" y="195"/>
                      </a:lnTo>
                      <a:lnTo>
                        <a:pt x="75" y="192"/>
                      </a:lnTo>
                      <a:lnTo>
                        <a:pt x="72" y="173"/>
                      </a:lnTo>
                      <a:lnTo>
                        <a:pt x="69" y="156"/>
                      </a:lnTo>
                      <a:lnTo>
                        <a:pt x="65" y="141"/>
                      </a:lnTo>
                      <a:lnTo>
                        <a:pt x="60" y="130"/>
                      </a:lnTo>
                      <a:lnTo>
                        <a:pt x="58" y="124"/>
                      </a:lnTo>
                      <a:lnTo>
                        <a:pt x="53" y="121"/>
                      </a:lnTo>
                      <a:lnTo>
                        <a:pt x="51" y="118"/>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254">
                  <a:extLst>
                    <a:ext uri="{FF2B5EF4-FFF2-40B4-BE49-F238E27FC236}">
                      <a16:creationId xmlns:a16="http://schemas.microsoft.com/office/drawing/2014/main" id="{E65A833A-B090-EA72-75B2-1E0DC0CD6E8B}"/>
                    </a:ext>
                  </a:extLst>
                </p:cNvPr>
                <p:cNvSpPr>
                  <a:spLocks/>
                </p:cNvSpPr>
                <p:nvPr/>
              </p:nvSpPr>
              <p:spPr bwMode="auto">
                <a:xfrm>
                  <a:off x="3619" y="2062"/>
                  <a:ext cx="48" cy="221"/>
                </a:xfrm>
                <a:custGeom>
                  <a:avLst/>
                  <a:gdLst>
                    <a:gd name="T0" fmla="*/ 79 w 98"/>
                    <a:gd name="T1" fmla="*/ 358 h 442"/>
                    <a:gd name="T2" fmla="*/ 37 w 98"/>
                    <a:gd name="T3" fmla="*/ 442 h 442"/>
                    <a:gd name="T4" fmla="*/ 0 w 98"/>
                    <a:gd name="T5" fmla="*/ 194 h 442"/>
                    <a:gd name="T6" fmla="*/ 0 w 98"/>
                    <a:gd name="T7" fmla="*/ 162 h 442"/>
                    <a:gd name="T8" fmla="*/ 13 w 98"/>
                    <a:gd name="T9" fmla="*/ 0 h 442"/>
                    <a:gd name="T10" fmla="*/ 98 w 98"/>
                    <a:gd name="T11" fmla="*/ 0 h 442"/>
                    <a:gd name="T12" fmla="*/ 91 w 98"/>
                    <a:gd name="T13" fmla="*/ 61 h 442"/>
                    <a:gd name="T14" fmla="*/ 69 w 98"/>
                    <a:gd name="T15" fmla="*/ 168 h 442"/>
                    <a:gd name="T16" fmla="*/ 84 w 98"/>
                    <a:gd name="T17" fmla="*/ 253 h 442"/>
                    <a:gd name="T18" fmla="*/ 85 w 98"/>
                    <a:gd name="T19" fmla="*/ 260 h 442"/>
                    <a:gd name="T20" fmla="*/ 85 w 98"/>
                    <a:gd name="T21" fmla="*/ 267 h 442"/>
                    <a:gd name="T22" fmla="*/ 84 w 98"/>
                    <a:gd name="T23" fmla="*/ 276 h 442"/>
                    <a:gd name="T24" fmla="*/ 79 w 98"/>
                    <a:gd name="T25" fmla="*/ 35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442">
                      <a:moveTo>
                        <a:pt x="79" y="358"/>
                      </a:moveTo>
                      <a:lnTo>
                        <a:pt x="37" y="442"/>
                      </a:lnTo>
                      <a:lnTo>
                        <a:pt x="0" y="194"/>
                      </a:lnTo>
                      <a:lnTo>
                        <a:pt x="0" y="162"/>
                      </a:lnTo>
                      <a:lnTo>
                        <a:pt x="13" y="0"/>
                      </a:lnTo>
                      <a:lnTo>
                        <a:pt x="98" y="0"/>
                      </a:lnTo>
                      <a:lnTo>
                        <a:pt x="91" y="61"/>
                      </a:lnTo>
                      <a:lnTo>
                        <a:pt x="69" y="168"/>
                      </a:lnTo>
                      <a:lnTo>
                        <a:pt x="84" y="253"/>
                      </a:lnTo>
                      <a:lnTo>
                        <a:pt x="85" y="260"/>
                      </a:lnTo>
                      <a:lnTo>
                        <a:pt x="85" y="267"/>
                      </a:lnTo>
                      <a:lnTo>
                        <a:pt x="84" y="276"/>
                      </a:lnTo>
                      <a:lnTo>
                        <a:pt x="79" y="358"/>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255">
                  <a:extLst>
                    <a:ext uri="{FF2B5EF4-FFF2-40B4-BE49-F238E27FC236}">
                      <a16:creationId xmlns:a16="http://schemas.microsoft.com/office/drawing/2014/main" id="{26002BA8-D0C6-2877-4E24-4C7C64483E17}"/>
                    </a:ext>
                  </a:extLst>
                </p:cNvPr>
                <p:cNvSpPr>
                  <a:spLocks/>
                </p:cNvSpPr>
                <p:nvPr/>
              </p:nvSpPr>
              <p:spPr bwMode="auto">
                <a:xfrm>
                  <a:off x="3624" y="1986"/>
                  <a:ext cx="209" cy="241"/>
                </a:xfrm>
                <a:custGeom>
                  <a:avLst/>
                  <a:gdLst>
                    <a:gd name="T0" fmla="*/ 413 w 419"/>
                    <a:gd name="T1" fmla="*/ 130 h 482"/>
                    <a:gd name="T2" fmla="*/ 410 w 419"/>
                    <a:gd name="T3" fmla="*/ 111 h 482"/>
                    <a:gd name="T4" fmla="*/ 403 w 419"/>
                    <a:gd name="T5" fmla="*/ 93 h 482"/>
                    <a:gd name="T6" fmla="*/ 392 w 419"/>
                    <a:gd name="T7" fmla="*/ 79 h 482"/>
                    <a:gd name="T8" fmla="*/ 376 w 419"/>
                    <a:gd name="T9" fmla="*/ 67 h 482"/>
                    <a:gd name="T10" fmla="*/ 356 w 419"/>
                    <a:gd name="T11" fmla="*/ 60 h 482"/>
                    <a:gd name="T12" fmla="*/ 209 w 419"/>
                    <a:gd name="T13" fmla="*/ 0 h 482"/>
                    <a:gd name="T14" fmla="*/ 61 w 419"/>
                    <a:gd name="T15" fmla="*/ 60 h 482"/>
                    <a:gd name="T16" fmla="*/ 42 w 419"/>
                    <a:gd name="T17" fmla="*/ 67 h 482"/>
                    <a:gd name="T18" fmla="*/ 27 w 419"/>
                    <a:gd name="T19" fmla="*/ 79 h 482"/>
                    <a:gd name="T20" fmla="*/ 16 w 419"/>
                    <a:gd name="T21" fmla="*/ 93 h 482"/>
                    <a:gd name="T22" fmla="*/ 7 w 419"/>
                    <a:gd name="T23" fmla="*/ 111 h 482"/>
                    <a:gd name="T24" fmla="*/ 4 w 419"/>
                    <a:gd name="T25" fmla="*/ 130 h 482"/>
                    <a:gd name="T26" fmla="*/ 0 w 419"/>
                    <a:gd name="T27" fmla="*/ 182 h 482"/>
                    <a:gd name="T28" fmla="*/ 82 w 419"/>
                    <a:gd name="T29" fmla="*/ 193 h 482"/>
                    <a:gd name="T30" fmla="*/ 72 w 419"/>
                    <a:gd name="T31" fmla="*/ 253 h 482"/>
                    <a:gd name="T32" fmla="*/ 75 w 419"/>
                    <a:gd name="T33" fmla="*/ 263 h 482"/>
                    <a:gd name="T34" fmla="*/ 76 w 419"/>
                    <a:gd name="T35" fmla="*/ 272 h 482"/>
                    <a:gd name="T36" fmla="*/ 81 w 419"/>
                    <a:gd name="T37" fmla="*/ 296 h 482"/>
                    <a:gd name="T38" fmla="*/ 86 w 419"/>
                    <a:gd name="T39" fmla="*/ 325 h 482"/>
                    <a:gd name="T40" fmla="*/ 92 w 419"/>
                    <a:gd name="T41" fmla="*/ 356 h 482"/>
                    <a:gd name="T42" fmla="*/ 98 w 419"/>
                    <a:gd name="T43" fmla="*/ 388 h 482"/>
                    <a:gd name="T44" fmla="*/ 100 w 419"/>
                    <a:gd name="T45" fmla="*/ 421 h 482"/>
                    <a:gd name="T46" fmla="*/ 99 w 419"/>
                    <a:gd name="T47" fmla="*/ 452 h 482"/>
                    <a:gd name="T48" fmla="*/ 93 w 419"/>
                    <a:gd name="T49" fmla="*/ 482 h 482"/>
                    <a:gd name="T50" fmla="*/ 93 w 419"/>
                    <a:gd name="T51" fmla="*/ 482 h 482"/>
                    <a:gd name="T52" fmla="*/ 228 w 419"/>
                    <a:gd name="T53" fmla="*/ 482 h 482"/>
                    <a:gd name="T54" fmla="*/ 264 w 419"/>
                    <a:gd name="T55" fmla="*/ 482 h 482"/>
                    <a:gd name="T56" fmla="*/ 297 w 419"/>
                    <a:gd name="T57" fmla="*/ 482 h 482"/>
                    <a:gd name="T58" fmla="*/ 324 w 419"/>
                    <a:gd name="T59" fmla="*/ 482 h 482"/>
                    <a:gd name="T60" fmla="*/ 324 w 419"/>
                    <a:gd name="T61" fmla="*/ 482 h 482"/>
                    <a:gd name="T62" fmla="*/ 320 w 419"/>
                    <a:gd name="T63" fmla="*/ 452 h 482"/>
                    <a:gd name="T64" fmla="*/ 318 w 419"/>
                    <a:gd name="T65" fmla="*/ 421 h 482"/>
                    <a:gd name="T66" fmla="*/ 321 w 419"/>
                    <a:gd name="T67" fmla="*/ 388 h 482"/>
                    <a:gd name="T68" fmla="*/ 327 w 419"/>
                    <a:gd name="T69" fmla="*/ 356 h 482"/>
                    <a:gd name="T70" fmla="*/ 332 w 419"/>
                    <a:gd name="T71" fmla="*/ 325 h 482"/>
                    <a:gd name="T72" fmla="*/ 338 w 419"/>
                    <a:gd name="T73" fmla="*/ 296 h 482"/>
                    <a:gd name="T74" fmla="*/ 341 w 419"/>
                    <a:gd name="T75" fmla="*/ 272 h 482"/>
                    <a:gd name="T76" fmla="*/ 344 w 419"/>
                    <a:gd name="T77" fmla="*/ 263 h 482"/>
                    <a:gd name="T78" fmla="*/ 345 w 419"/>
                    <a:gd name="T79" fmla="*/ 253 h 482"/>
                    <a:gd name="T80" fmla="*/ 337 w 419"/>
                    <a:gd name="T81" fmla="*/ 193 h 482"/>
                    <a:gd name="T82" fmla="*/ 419 w 419"/>
                    <a:gd name="T83" fmla="*/ 182 h 482"/>
                    <a:gd name="T84" fmla="*/ 413 w 419"/>
                    <a:gd name="T85" fmla="*/ 13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9" h="482">
                      <a:moveTo>
                        <a:pt x="413" y="130"/>
                      </a:moveTo>
                      <a:lnTo>
                        <a:pt x="410" y="111"/>
                      </a:lnTo>
                      <a:lnTo>
                        <a:pt x="403" y="93"/>
                      </a:lnTo>
                      <a:lnTo>
                        <a:pt x="392" y="79"/>
                      </a:lnTo>
                      <a:lnTo>
                        <a:pt x="376" y="67"/>
                      </a:lnTo>
                      <a:lnTo>
                        <a:pt x="356" y="60"/>
                      </a:lnTo>
                      <a:lnTo>
                        <a:pt x="209" y="0"/>
                      </a:lnTo>
                      <a:lnTo>
                        <a:pt x="61" y="60"/>
                      </a:lnTo>
                      <a:lnTo>
                        <a:pt x="42" y="67"/>
                      </a:lnTo>
                      <a:lnTo>
                        <a:pt x="27" y="79"/>
                      </a:lnTo>
                      <a:lnTo>
                        <a:pt x="16" y="93"/>
                      </a:lnTo>
                      <a:lnTo>
                        <a:pt x="7" y="111"/>
                      </a:lnTo>
                      <a:lnTo>
                        <a:pt x="4" y="130"/>
                      </a:lnTo>
                      <a:lnTo>
                        <a:pt x="0" y="182"/>
                      </a:lnTo>
                      <a:lnTo>
                        <a:pt x="82" y="193"/>
                      </a:lnTo>
                      <a:lnTo>
                        <a:pt x="72" y="253"/>
                      </a:lnTo>
                      <a:lnTo>
                        <a:pt x="75" y="263"/>
                      </a:lnTo>
                      <a:lnTo>
                        <a:pt x="76" y="272"/>
                      </a:lnTo>
                      <a:lnTo>
                        <a:pt x="81" y="296"/>
                      </a:lnTo>
                      <a:lnTo>
                        <a:pt x="86" y="325"/>
                      </a:lnTo>
                      <a:lnTo>
                        <a:pt x="92" y="356"/>
                      </a:lnTo>
                      <a:lnTo>
                        <a:pt x="98" y="388"/>
                      </a:lnTo>
                      <a:lnTo>
                        <a:pt x="100" y="421"/>
                      </a:lnTo>
                      <a:lnTo>
                        <a:pt x="99" y="452"/>
                      </a:lnTo>
                      <a:lnTo>
                        <a:pt x="93" y="482"/>
                      </a:lnTo>
                      <a:lnTo>
                        <a:pt x="93" y="482"/>
                      </a:lnTo>
                      <a:lnTo>
                        <a:pt x="228" y="482"/>
                      </a:lnTo>
                      <a:lnTo>
                        <a:pt x="264" y="482"/>
                      </a:lnTo>
                      <a:lnTo>
                        <a:pt x="297" y="482"/>
                      </a:lnTo>
                      <a:lnTo>
                        <a:pt x="324" y="482"/>
                      </a:lnTo>
                      <a:lnTo>
                        <a:pt x="324" y="482"/>
                      </a:lnTo>
                      <a:lnTo>
                        <a:pt x="320" y="452"/>
                      </a:lnTo>
                      <a:lnTo>
                        <a:pt x="318" y="421"/>
                      </a:lnTo>
                      <a:lnTo>
                        <a:pt x="321" y="388"/>
                      </a:lnTo>
                      <a:lnTo>
                        <a:pt x="327" y="356"/>
                      </a:lnTo>
                      <a:lnTo>
                        <a:pt x="332" y="325"/>
                      </a:lnTo>
                      <a:lnTo>
                        <a:pt x="338" y="296"/>
                      </a:lnTo>
                      <a:lnTo>
                        <a:pt x="341" y="272"/>
                      </a:lnTo>
                      <a:lnTo>
                        <a:pt x="344" y="263"/>
                      </a:lnTo>
                      <a:lnTo>
                        <a:pt x="345" y="253"/>
                      </a:lnTo>
                      <a:lnTo>
                        <a:pt x="337" y="193"/>
                      </a:lnTo>
                      <a:lnTo>
                        <a:pt x="419" y="182"/>
                      </a:lnTo>
                      <a:lnTo>
                        <a:pt x="413"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256">
                  <a:extLst>
                    <a:ext uri="{FF2B5EF4-FFF2-40B4-BE49-F238E27FC236}">
                      <a16:creationId xmlns:a16="http://schemas.microsoft.com/office/drawing/2014/main" id="{3403AB9C-E031-09EA-54C3-594D7B10E5B6}"/>
                    </a:ext>
                  </a:extLst>
                </p:cNvPr>
                <p:cNvSpPr>
                  <a:spLocks/>
                </p:cNvSpPr>
                <p:nvPr/>
              </p:nvSpPr>
              <p:spPr bwMode="auto">
                <a:xfrm>
                  <a:off x="3784" y="2241"/>
                  <a:ext cx="37" cy="121"/>
                </a:xfrm>
                <a:custGeom>
                  <a:avLst/>
                  <a:gdLst>
                    <a:gd name="T0" fmla="*/ 24 w 75"/>
                    <a:gd name="T1" fmla="*/ 118 h 241"/>
                    <a:gd name="T2" fmla="*/ 28 w 75"/>
                    <a:gd name="T3" fmla="*/ 115 h 241"/>
                    <a:gd name="T4" fmla="*/ 31 w 75"/>
                    <a:gd name="T5" fmla="*/ 111 h 241"/>
                    <a:gd name="T6" fmla="*/ 33 w 75"/>
                    <a:gd name="T7" fmla="*/ 106 h 241"/>
                    <a:gd name="T8" fmla="*/ 33 w 75"/>
                    <a:gd name="T9" fmla="*/ 100 h 241"/>
                    <a:gd name="T10" fmla="*/ 27 w 75"/>
                    <a:gd name="T11" fmla="*/ 0 h 241"/>
                    <a:gd name="T12" fmla="*/ 75 w 75"/>
                    <a:gd name="T13" fmla="*/ 33 h 241"/>
                    <a:gd name="T14" fmla="*/ 68 w 75"/>
                    <a:gd name="T15" fmla="*/ 115 h 241"/>
                    <a:gd name="T16" fmla="*/ 68 w 75"/>
                    <a:gd name="T17" fmla="*/ 115 h 241"/>
                    <a:gd name="T18" fmla="*/ 58 w 75"/>
                    <a:gd name="T19" fmla="*/ 172 h 241"/>
                    <a:gd name="T20" fmla="*/ 54 w 75"/>
                    <a:gd name="T21" fmla="*/ 185 h 241"/>
                    <a:gd name="T22" fmla="*/ 47 w 75"/>
                    <a:gd name="T23" fmla="*/ 197 h 241"/>
                    <a:gd name="T24" fmla="*/ 35 w 75"/>
                    <a:gd name="T25" fmla="*/ 212 h 241"/>
                    <a:gd name="T26" fmla="*/ 23 w 75"/>
                    <a:gd name="T27" fmla="*/ 227 h 241"/>
                    <a:gd name="T28" fmla="*/ 7 w 75"/>
                    <a:gd name="T29" fmla="*/ 240 h 241"/>
                    <a:gd name="T30" fmla="*/ 3 w 75"/>
                    <a:gd name="T31" fmla="*/ 241 h 241"/>
                    <a:gd name="T32" fmla="*/ 0 w 75"/>
                    <a:gd name="T33" fmla="*/ 236 h 241"/>
                    <a:gd name="T34" fmla="*/ 0 w 75"/>
                    <a:gd name="T35" fmla="*/ 229 h 241"/>
                    <a:gd name="T36" fmla="*/ 3 w 75"/>
                    <a:gd name="T37" fmla="*/ 219 h 241"/>
                    <a:gd name="T38" fmla="*/ 7 w 75"/>
                    <a:gd name="T39" fmla="*/ 212 h 241"/>
                    <a:gd name="T40" fmla="*/ 13 w 75"/>
                    <a:gd name="T41" fmla="*/ 200 h 241"/>
                    <a:gd name="T42" fmla="*/ 17 w 75"/>
                    <a:gd name="T43" fmla="*/ 188 h 241"/>
                    <a:gd name="T44" fmla="*/ 20 w 75"/>
                    <a:gd name="T45" fmla="*/ 175 h 241"/>
                    <a:gd name="T46" fmla="*/ 21 w 75"/>
                    <a:gd name="T47" fmla="*/ 165 h 241"/>
                    <a:gd name="T48" fmla="*/ 21 w 75"/>
                    <a:gd name="T49" fmla="*/ 161 h 241"/>
                    <a:gd name="T50" fmla="*/ 21 w 75"/>
                    <a:gd name="T51" fmla="*/ 164 h 241"/>
                    <a:gd name="T52" fmla="*/ 18 w 75"/>
                    <a:gd name="T53" fmla="*/ 171 h 241"/>
                    <a:gd name="T54" fmla="*/ 14 w 75"/>
                    <a:gd name="T55" fmla="*/ 181 h 241"/>
                    <a:gd name="T56" fmla="*/ 10 w 75"/>
                    <a:gd name="T57" fmla="*/ 195 h 241"/>
                    <a:gd name="T58" fmla="*/ 9 w 75"/>
                    <a:gd name="T59" fmla="*/ 196 h 241"/>
                    <a:gd name="T60" fmla="*/ 6 w 75"/>
                    <a:gd name="T61" fmla="*/ 197 h 241"/>
                    <a:gd name="T62" fmla="*/ 4 w 75"/>
                    <a:gd name="T63" fmla="*/ 197 h 241"/>
                    <a:gd name="T64" fmla="*/ 1 w 75"/>
                    <a:gd name="T65" fmla="*/ 196 h 241"/>
                    <a:gd name="T66" fmla="*/ 0 w 75"/>
                    <a:gd name="T67" fmla="*/ 195 h 241"/>
                    <a:gd name="T68" fmla="*/ 0 w 75"/>
                    <a:gd name="T69" fmla="*/ 192 h 241"/>
                    <a:gd name="T70" fmla="*/ 3 w 75"/>
                    <a:gd name="T71" fmla="*/ 173 h 241"/>
                    <a:gd name="T72" fmla="*/ 6 w 75"/>
                    <a:gd name="T73" fmla="*/ 155 h 241"/>
                    <a:gd name="T74" fmla="*/ 10 w 75"/>
                    <a:gd name="T75" fmla="*/ 141 h 241"/>
                    <a:gd name="T76" fmla="*/ 14 w 75"/>
                    <a:gd name="T77" fmla="*/ 130 h 241"/>
                    <a:gd name="T78" fmla="*/ 17 w 75"/>
                    <a:gd name="T79" fmla="*/ 124 h 241"/>
                    <a:gd name="T80" fmla="*/ 20 w 75"/>
                    <a:gd name="T81" fmla="*/ 121 h 241"/>
                    <a:gd name="T82" fmla="*/ 24 w 75"/>
                    <a:gd name="T83" fmla="*/ 11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1">
                      <a:moveTo>
                        <a:pt x="24" y="118"/>
                      </a:moveTo>
                      <a:lnTo>
                        <a:pt x="28" y="115"/>
                      </a:lnTo>
                      <a:lnTo>
                        <a:pt x="31" y="111"/>
                      </a:lnTo>
                      <a:lnTo>
                        <a:pt x="33" y="106"/>
                      </a:lnTo>
                      <a:lnTo>
                        <a:pt x="33" y="100"/>
                      </a:lnTo>
                      <a:lnTo>
                        <a:pt x="27" y="0"/>
                      </a:lnTo>
                      <a:lnTo>
                        <a:pt x="75" y="33"/>
                      </a:lnTo>
                      <a:lnTo>
                        <a:pt x="68" y="115"/>
                      </a:lnTo>
                      <a:lnTo>
                        <a:pt x="68" y="115"/>
                      </a:lnTo>
                      <a:lnTo>
                        <a:pt x="58" y="172"/>
                      </a:lnTo>
                      <a:lnTo>
                        <a:pt x="54" y="185"/>
                      </a:lnTo>
                      <a:lnTo>
                        <a:pt x="47" y="197"/>
                      </a:lnTo>
                      <a:lnTo>
                        <a:pt x="35" y="212"/>
                      </a:lnTo>
                      <a:lnTo>
                        <a:pt x="23" y="227"/>
                      </a:lnTo>
                      <a:lnTo>
                        <a:pt x="7" y="240"/>
                      </a:lnTo>
                      <a:lnTo>
                        <a:pt x="3" y="241"/>
                      </a:lnTo>
                      <a:lnTo>
                        <a:pt x="0" y="236"/>
                      </a:lnTo>
                      <a:lnTo>
                        <a:pt x="0" y="229"/>
                      </a:lnTo>
                      <a:lnTo>
                        <a:pt x="3" y="219"/>
                      </a:lnTo>
                      <a:lnTo>
                        <a:pt x="7" y="212"/>
                      </a:lnTo>
                      <a:lnTo>
                        <a:pt x="13" y="200"/>
                      </a:lnTo>
                      <a:lnTo>
                        <a:pt x="17" y="188"/>
                      </a:lnTo>
                      <a:lnTo>
                        <a:pt x="20" y="175"/>
                      </a:lnTo>
                      <a:lnTo>
                        <a:pt x="21" y="165"/>
                      </a:lnTo>
                      <a:lnTo>
                        <a:pt x="21" y="161"/>
                      </a:lnTo>
                      <a:lnTo>
                        <a:pt x="21" y="164"/>
                      </a:lnTo>
                      <a:lnTo>
                        <a:pt x="18" y="171"/>
                      </a:lnTo>
                      <a:lnTo>
                        <a:pt x="14" y="181"/>
                      </a:lnTo>
                      <a:lnTo>
                        <a:pt x="10" y="195"/>
                      </a:lnTo>
                      <a:lnTo>
                        <a:pt x="9" y="196"/>
                      </a:lnTo>
                      <a:lnTo>
                        <a:pt x="6" y="197"/>
                      </a:lnTo>
                      <a:lnTo>
                        <a:pt x="4" y="197"/>
                      </a:lnTo>
                      <a:lnTo>
                        <a:pt x="1" y="196"/>
                      </a:lnTo>
                      <a:lnTo>
                        <a:pt x="0" y="195"/>
                      </a:lnTo>
                      <a:lnTo>
                        <a:pt x="0" y="192"/>
                      </a:lnTo>
                      <a:lnTo>
                        <a:pt x="3" y="173"/>
                      </a:lnTo>
                      <a:lnTo>
                        <a:pt x="6" y="155"/>
                      </a:lnTo>
                      <a:lnTo>
                        <a:pt x="10" y="141"/>
                      </a:lnTo>
                      <a:lnTo>
                        <a:pt x="14" y="130"/>
                      </a:lnTo>
                      <a:lnTo>
                        <a:pt x="17" y="124"/>
                      </a:lnTo>
                      <a:lnTo>
                        <a:pt x="20" y="121"/>
                      </a:lnTo>
                      <a:lnTo>
                        <a:pt x="24" y="118"/>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257">
                  <a:extLst>
                    <a:ext uri="{FF2B5EF4-FFF2-40B4-BE49-F238E27FC236}">
                      <a16:creationId xmlns:a16="http://schemas.microsoft.com/office/drawing/2014/main" id="{075AD6C0-D635-DA39-C7B0-40772DB4B052}"/>
                    </a:ext>
                  </a:extLst>
                </p:cNvPr>
                <p:cNvSpPr>
                  <a:spLocks/>
                </p:cNvSpPr>
                <p:nvPr/>
              </p:nvSpPr>
              <p:spPr bwMode="auto">
                <a:xfrm>
                  <a:off x="3789" y="2062"/>
                  <a:ext cx="49" cy="221"/>
                </a:xfrm>
                <a:custGeom>
                  <a:avLst/>
                  <a:gdLst>
                    <a:gd name="T0" fmla="*/ 17 w 97"/>
                    <a:gd name="T1" fmla="*/ 358 h 442"/>
                    <a:gd name="T2" fmla="*/ 61 w 97"/>
                    <a:gd name="T3" fmla="*/ 442 h 442"/>
                    <a:gd name="T4" fmla="*/ 96 w 97"/>
                    <a:gd name="T5" fmla="*/ 194 h 442"/>
                    <a:gd name="T6" fmla="*/ 97 w 97"/>
                    <a:gd name="T7" fmla="*/ 162 h 442"/>
                    <a:gd name="T8" fmla="*/ 85 w 97"/>
                    <a:gd name="T9" fmla="*/ 0 h 442"/>
                    <a:gd name="T10" fmla="*/ 0 w 97"/>
                    <a:gd name="T11" fmla="*/ 0 h 442"/>
                    <a:gd name="T12" fmla="*/ 7 w 97"/>
                    <a:gd name="T13" fmla="*/ 61 h 442"/>
                    <a:gd name="T14" fmla="*/ 28 w 97"/>
                    <a:gd name="T15" fmla="*/ 168 h 442"/>
                    <a:gd name="T16" fmla="*/ 14 w 97"/>
                    <a:gd name="T17" fmla="*/ 253 h 442"/>
                    <a:gd name="T18" fmla="*/ 13 w 97"/>
                    <a:gd name="T19" fmla="*/ 260 h 442"/>
                    <a:gd name="T20" fmla="*/ 13 w 97"/>
                    <a:gd name="T21" fmla="*/ 267 h 442"/>
                    <a:gd name="T22" fmla="*/ 13 w 97"/>
                    <a:gd name="T23" fmla="*/ 276 h 442"/>
                    <a:gd name="T24" fmla="*/ 17 w 97"/>
                    <a:gd name="T25" fmla="*/ 35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442">
                      <a:moveTo>
                        <a:pt x="17" y="358"/>
                      </a:moveTo>
                      <a:lnTo>
                        <a:pt x="61" y="442"/>
                      </a:lnTo>
                      <a:lnTo>
                        <a:pt x="96" y="194"/>
                      </a:lnTo>
                      <a:lnTo>
                        <a:pt x="97" y="162"/>
                      </a:lnTo>
                      <a:lnTo>
                        <a:pt x="85" y="0"/>
                      </a:lnTo>
                      <a:lnTo>
                        <a:pt x="0" y="0"/>
                      </a:lnTo>
                      <a:lnTo>
                        <a:pt x="7" y="61"/>
                      </a:lnTo>
                      <a:lnTo>
                        <a:pt x="28" y="168"/>
                      </a:lnTo>
                      <a:lnTo>
                        <a:pt x="14" y="253"/>
                      </a:lnTo>
                      <a:lnTo>
                        <a:pt x="13" y="260"/>
                      </a:lnTo>
                      <a:lnTo>
                        <a:pt x="13" y="267"/>
                      </a:lnTo>
                      <a:lnTo>
                        <a:pt x="13" y="276"/>
                      </a:lnTo>
                      <a:lnTo>
                        <a:pt x="17" y="358"/>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258">
                  <a:extLst>
                    <a:ext uri="{FF2B5EF4-FFF2-40B4-BE49-F238E27FC236}">
                      <a16:creationId xmlns:a16="http://schemas.microsoft.com/office/drawing/2014/main" id="{35CA49A3-6452-B2E3-086A-BF93C62A7205}"/>
                    </a:ext>
                  </a:extLst>
                </p:cNvPr>
                <p:cNvSpPr>
                  <a:spLocks/>
                </p:cNvSpPr>
                <p:nvPr/>
              </p:nvSpPr>
              <p:spPr bwMode="auto">
                <a:xfrm>
                  <a:off x="3728" y="1986"/>
                  <a:ext cx="105" cy="241"/>
                </a:xfrm>
                <a:custGeom>
                  <a:avLst/>
                  <a:gdLst>
                    <a:gd name="T0" fmla="*/ 210 w 210"/>
                    <a:gd name="T1" fmla="*/ 182 h 482"/>
                    <a:gd name="T2" fmla="*/ 204 w 210"/>
                    <a:gd name="T3" fmla="*/ 130 h 482"/>
                    <a:gd name="T4" fmla="*/ 201 w 210"/>
                    <a:gd name="T5" fmla="*/ 111 h 482"/>
                    <a:gd name="T6" fmla="*/ 194 w 210"/>
                    <a:gd name="T7" fmla="*/ 93 h 482"/>
                    <a:gd name="T8" fmla="*/ 183 w 210"/>
                    <a:gd name="T9" fmla="*/ 79 h 482"/>
                    <a:gd name="T10" fmla="*/ 167 w 210"/>
                    <a:gd name="T11" fmla="*/ 67 h 482"/>
                    <a:gd name="T12" fmla="*/ 147 w 210"/>
                    <a:gd name="T13" fmla="*/ 60 h 482"/>
                    <a:gd name="T14" fmla="*/ 0 w 210"/>
                    <a:gd name="T15" fmla="*/ 0 h 482"/>
                    <a:gd name="T16" fmla="*/ 0 w 210"/>
                    <a:gd name="T17" fmla="*/ 466 h 482"/>
                    <a:gd name="T18" fmla="*/ 5 w 210"/>
                    <a:gd name="T19" fmla="*/ 468 h 482"/>
                    <a:gd name="T20" fmla="*/ 16 w 210"/>
                    <a:gd name="T21" fmla="*/ 469 h 482"/>
                    <a:gd name="T22" fmla="*/ 33 w 210"/>
                    <a:gd name="T23" fmla="*/ 472 h 482"/>
                    <a:gd name="T24" fmla="*/ 54 w 210"/>
                    <a:gd name="T25" fmla="*/ 476 h 482"/>
                    <a:gd name="T26" fmla="*/ 75 w 210"/>
                    <a:gd name="T27" fmla="*/ 479 h 482"/>
                    <a:gd name="T28" fmla="*/ 96 w 210"/>
                    <a:gd name="T29" fmla="*/ 480 h 482"/>
                    <a:gd name="T30" fmla="*/ 115 w 210"/>
                    <a:gd name="T31" fmla="*/ 482 h 482"/>
                    <a:gd name="T32" fmla="*/ 115 w 210"/>
                    <a:gd name="T33" fmla="*/ 482 h 482"/>
                    <a:gd name="T34" fmla="*/ 111 w 210"/>
                    <a:gd name="T35" fmla="*/ 452 h 482"/>
                    <a:gd name="T36" fmla="*/ 109 w 210"/>
                    <a:gd name="T37" fmla="*/ 421 h 482"/>
                    <a:gd name="T38" fmla="*/ 112 w 210"/>
                    <a:gd name="T39" fmla="*/ 388 h 482"/>
                    <a:gd name="T40" fmla="*/ 118 w 210"/>
                    <a:gd name="T41" fmla="*/ 356 h 482"/>
                    <a:gd name="T42" fmla="*/ 123 w 210"/>
                    <a:gd name="T43" fmla="*/ 325 h 482"/>
                    <a:gd name="T44" fmla="*/ 129 w 210"/>
                    <a:gd name="T45" fmla="*/ 296 h 482"/>
                    <a:gd name="T46" fmla="*/ 132 w 210"/>
                    <a:gd name="T47" fmla="*/ 272 h 482"/>
                    <a:gd name="T48" fmla="*/ 135 w 210"/>
                    <a:gd name="T49" fmla="*/ 263 h 482"/>
                    <a:gd name="T50" fmla="*/ 136 w 210"/>
                    <a:gd name="T51" fmla="*/ 253 h 482"/>
                    <a:gd name="T52" fmla="*/ 128 w 210"/>
                    <a:gd name="T53" fmla="*/ 193 h 482"/>
                    <a:gd name="T54" fmla="*/ 210 w 210"/>
                    <a:gd name="T55" fmla="*/ 1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482">
                      <a:moveTo>
                        <a:pt x="210" y="182"/>
                      </a:moveTo>
                      <a:lnTo>
                        <a:pt x="204" y="130"/>
                      </a:lnTo>
                      <a:lnTo>
                        <a:pt x="201" y="111"/>
                      </a:lnTo>
                      <a:lnTo>
                        <a:pt x="194" y="93"/>
                      </a:lnTo>
                      <a:lnTo>
                        <a:pt x="183" y="79"/>
                      </a:lnTo>
                      <a:lnTo>
                        <a:pt x="167" y="67"/>
                      </a:lnTo>
                      <a:lnTo>
                        <a:pt x="147" y="60"/>
                      </a:lnTo>
                      <a:lnTo>
                        <a:pt x="0" y="0"/>
                      </a:lnTo>
                      <a:lnTo>
                        <a:pt x="0" y="466"/>
                      </a:lnTo>
                      <a:lnTo>
                        <a:pt x="5" y="468"/>
                      </a:lnTo>
                      <a:lnTo>
                        <a:pt x="16" y="469"/>
                      </a:lnTo>
                      <a:lnTo>
                        <a:pt x="33" y="472"/>
                      </a:lnTo>
                      <a:lnTo>
                        <a:pt x="54" y="476"/>
                      </a:lnTo>
                      <a:lnTo>
                        <a:pt x="75" y="479"/>
                      </a:lnTo>
                      <a:lnTo>
                        <a:pt x="96" y="480"/>
                      </a:lnTo>
                      <a:lnTo>
                        <a:pt x="115" y="482"/>
                      </a:lnTo>
                      <a:lnTo>
                        <a:pt x="115" y="482"/>
                      </a:lnTo>
                      <a:lnTo>
                        <a:pt x="111" y="452"/>
                      </a:lnTo>
                      <a:lnTo>
                        <a:pt x="109" y="421"/>
                      </a:lnTo>
                      <a:lnTo>
                        <a:pt x="112" y="388"/>
                      </a:lnTo>
                      <a:lnTo>
                        <a:pt x="118" y="356"/>
                      </a:lnTo>
                      <a:lnTo>
                        <a:pt x="123" y="325"/>
                      </a:lnTo>
                      <a:lnTo>
                        <a:pt x="129" y="296"/>
                      </a:lnTo>
                      <a:lnTo>
                        <a:pt x="132" y="272"/>
                      </a:lnTo>
                      <a:lnTo>
                        <a:pt x="135" y="263"/>
                      </a:lnTo>
                      <a:lnTo>
                        <a:pt x="136" y="253"/>
                      </a:lnTo>
                      <a:lnTo>
                        <a:pt x="128" y="193"/>
                      </a:lnTo>
                      <a:lnTo>
                        <a:pt x="210" y="182"/>
                      </a:lnTo>
                      <a:close/>
                    </a:path>
                  </a:pathLst>
                </a:custGeom>
                <a:solidFill>
                  <a:srgbClr val="CCDB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259">
                  <a:extLst>
                    <a:ext uri="{FF2B5EF4-FFF2-40B4-BE49-F238E27FC236}">
                      <a16:creationId xmlns:a16="http://schemas.microsoft.com/office/drawing/2014/main" id="{39D5E9B5-C9A9-B14E-B2EB-F1D55346FCDF}"/>
                    </a:ext>
                  </a:extLst>
                </p:cNvPr>
                <p:cNvSpPr>
                  <a:spLocks/>
                </p:cNvSpPr>
                <p:nvPr/>
              </p:nvSpPr>
              <p:spPr bwMode="auto">
                <a:xfrm>
                  <a:off x="3670" y="2198"/>
                  <a:ext cx="116" cy="34"/>
                </a:xfrm>
                <a:custGeom>
                  <a:avLst/>
                  <a:gdLst>
                    <a:gd name="T0" fmla="*/ 227 w 232"/>
                    <a:gd name="T1" fmla="*/ 0 h 66"/>
                    <a:gd name="T2" fmla="*/ 6 w 232"/>
                    <a:gd name="T3" fmla="*/ 0 h 66"/>
                    <a:gd name="T4" fmla="*/ 6 w 232"/>
                    <a:gd name="T5" fmla="*/ 22 h 66"/>
                    <a:gd name="T6" fmla="*/ 3 w 232"/>
                    <a:gd name="T7" fmla="*/ 42 h 66"/>
                    <a:gd name="T8" fmla="*/ 0 w 232"/>
                    <a:gd name="T9" fmla="*/ 61 h 66"/>
                    <a:gd name="T10" fmla="*/ 77 w 232"/>
                    <a:gd name="T11" fmla="*/ 66 h 66"/>
                    <a:gd name="T12" fmla="*/ 154 w 232"/>
                    <a:gd name="T13" fmla="*/ 66 h 66"/>
                    <a:gd name="T14" fmla="*/ 232 w 232"/>
                    <a:gd name="T15" fmla="*/ 61 h 66"/>
                    <a:gd name="T16" fmla="*/ 229 w 232"/>
                    <a:gd name="T17" fmla="*/ 42 h 66"/>
                    <a:gd name="T18" fmla="*/ 227 w 232"/>
                    <a:gd name="T19" fmla="*/ 22 h 66"/>
                    <a:gd name="T20" fmla="*/ 227 w 232"/>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66">
                      <a:moveTo>
                        <a:pt x="227" y="0"/>
                      </a:moveTo>
                      <a:lnTo>
                        <a:pt x="6" y="0"/>
                      </a:lnTo>
                      <a:lnTo>
                        <a:pt x="6" y="22"/>
                      </a:lnTo>
                      <a:lnTo>
                        <a:pt x="3" y="42"/>
                      </a:lnTo>
                      <a:lnTo>
                        <a:pt x="0" y="61"/>
                      </a:lnTo>
                      <a:lnTo>
                        <a:pt x="77" y="66"/>
                      </a:lnTo>
                      <a:lnTo>
                        <a:pt x="154" y="66"/>
                      </a:lnTo>
                      <a:lnTo>
                        <a:pt x="232" y="61"/>
                      </a:lnTo>
                      <a:lnTo>
                        <a:pt x="229" y="42"/>
                      </a:lnTo>
                      <a:lnTo>
                        <a:pt x="227" y="22"/>
                      </a:lnTo>
                      <a:lnTo>
                        <a:pt x="22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260">
                  <a:extLst>
                    <a:ext uri="{FF2B5EF4-FFF2-40B4-BE49-F238E27FC236}">
                      <a16:creationId xmlns:a16="http://schemas.microsoft.com/office/drawing/2014/main" id="{A0865E0D-3998-1416-86C5-A932BBB5DB22}"/>
                    </a:ext>
                  </a:extLst>
                </p:cNvPr>
                <p:cNvSpPr>
                  <a:spLocks/>
                </p:cNvSpPr>
                <p:nvPr/>
              </p:nvSpPr>
              <p:spPr bwMode="auto">
                <a:xfrm>
                  <a:off x="3728" y="2198"/>
                  <a:ext cx="58" cy="34"/>
                </a:xfrm>
                <a:custGeom>
                  <a:avLst/>
                  <a:gdLst>
                    <a:gd name="T0" fmla="*/ 111 w 116"/>
                    <a:gd name="T1" fmla="*/ 0 h 68"/>
                    <a:gd name="T2" fmla="*/ 0 w 116"/>
                    <a:gd name="T3" fmla="*/ 0 h 68"/>
                    <a:gd name="T4" fmla="*/ 0 w 116"/>
                    <a:gd name="T5" fmla="*/ 68 h 68"/>
                    <a:gd name="T6" fmla="*/ 58 w 116"/>
                    <a:gd name="T7" fmla="*/ 65 h 68"/>
                    <a:gd name="T8" fmla="*/ 116 w 116"/>
                    <a:gd name="T9" fmla="*/ 61 h 68"/>
                    <a:gd name="T10" fmla="*/ 113 w 116"/>
                    <a:gd name="T11" fmla="*/ 42 h 68"/>
                    <a:gd name="T12" fmla="*/ 111 w 116"/>
                    <a:gd name="T13" fmla="*/ 22 h 68"/>
                    <a:gd name="T14" fmla="*/ 111 w 116"/>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68">
                      <a:moveTo>
                        <a:pt x="111" y="0"/>
                      </a:moveTo>
                      <a:lnTo>
                        <a:pt x="0" y="0"/>
                      </a:lnTo>
                      <a:lnTo>
                        <a:pt x="0" y="68"/>
                      </a:lnTo>
                      <a:lnTo>
                        <a:pt x="58" y="65"/>
                      </a:lnTo>
                      <a:lnTo>
                        <a:pt x="116" y="61"/>
                      </a:lnTo>
                      <a:lnTo>
                        <a:pt x="113" y="42"/>
                      </a:lnTo>
                      <a:lnTo>
                        <a:pt x="111" y="22"/>
                      </a:lnTo>
                      <a:lnTo>
                        <a:pt x="11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261">
                  <a:extLst>
                    <a:ext uri="{FF2B5EF4-FFF2-40B4-BE49-F238E27FC236}">
                      <a16:creationId xmlns:a16="http://schemas.microsoft.com/office/drawing/2014/main" id="{E596D3F3-7F8F-D19E-C105-806439948E8A}"/>
                    </a:ext>
                  </a:extLst>
                </p:cNvPr>
                <p:cNvSpPr>
                  <a:spLocks/>
                </p:cNvSpPr>
                <p:nvPr/>
              </p:nvSpPr>
              <p:spPr bwMode="auto">
                <a:xfrm>
                  <a:off x="3656" y="1851"/>
                  <a:ext cx="72" cy="144"/>
                </a:xfrm>
                <a:custGeom>
                  <a:avLst/>
                  <a:gdLst>
                    <a:gd name="T0" fmla="*/ 136 w 144"/>
                    <a:gd name="T1" fmla="*/ 0 h 287"/>
                    <a:gd name="T2" fmla="*/ 109 w 144"/>
                    <a:gd name="T3" fmla="*/ 3 h 287"/>
                    <a:gd name="T4" fmla="*/ 84 w 144"/>
                    <a:gd name="T5" fmla="*/ 12 h 287"/>
                    <a:gd name="T6" fmla="*/ 61 w 144"/>
                    <a:gd name="T7" fmla="*/ 26 h 287"/>
                    <a:gd name="T8" fmla="*/ 41 w 144"/>
                    <a:gd name="T9" fmla="*/ 46 h 287"/>
                    <a:gd name="T10" fmla="*/ 26 w 144"/>
                    <a:gd name="T11" fmla="*/ 68 h 287"/>
                    <a:gd name="T12" fmla="*/ 16 w 144"/>
                    <a:gd name="T13" fmla="*/ 90 h 287"/>
                    <a:gd name="T14" fmla="*/ 9 w 144"/>
                    <a:gd name="T15" fmla="*/ 114 h 287"/>
                    <a:gd name="T16" fmla="*/ 3 w 144"/>
                    <a:gd name="T17" fmla="*/ 139 h 287"/>
                    <a:gd name="T18" fmla="*/ 0 w 144"/>
                    <a:gd name="T19" fmla="*/ 163 h 287"/>
                    <a:gd name="T20" fmla="*/ 2 w 144"/>
                    <a:gd name="T21" fmla="*/ 189 h 287"/>
                    <a:gd name="T22" fmla="*/ 9 w 144"/>
                    <a:gd name="T23" fmla="*/ 211 h 287"/>
                    <a:gd name="T24" fmla="*/ 20 w 144"/>
                    <a:gd name="T25" fmla="*/ 232 h 287"/>
                    <a:gd name="T26" fmla="*/ 37 w 144"/>
                    <a:gd name="T27" fmla="*/ 254 h 287"/>
                    <a:gd name="T28" fmla="*/ 59 w 144"/>
                    <a:gd name="T29" fmla="*/ 271 h 287"/>
                    <a:gd name="T30" fmla="*/ 82 w 144"/>
                    <a:gd name="T31" fmla="*/ 283 h 287"/>
                    <a:gd name="T32" fmla="*/ 108 w 144"/>
                    <a:gd name="T33" fmla="*/ 287 h 287"/>
                    <a:gd name="T34" fmla="*/ 144 w 144"/>
                    <a:gd name="T35" fmla="*/ 287 h 287"/>
                    <a:gd name="T36" fmla="*/ 144 w 144"/>
                    <a:gd name="T37" fmla="*/ 0 h 287"/>
                    <a:gd name="T38" fmla="*/ 136 w 144"/>
                    <a:gd name="T3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287">
                      <a:moveTo>
                        <a:pt x="136" y="0"/>
                      </a:moveTo>
                      <a:lnTo>
                        <a:pt x="109" y="3"/>
                      </a:lnTo>
                      <a:lnTo>
                        <a:pt x="84" y="12"/>
                      </a:lnTo>
                      <a:lnTo>
                        <a:pt x="61" y="26"/>
                      </a:lnTo>
                      <a:lnTo>
                        <a:pt x="41" y="46"/>
                      </a:lnTo>
                      <a:lnTo>
                        <a:pt x="26" y="68"/>
                      </a:lnTo>
                      <a:lnTo>
                        <a:pt x="16" y="90"/>
                      </a:lnTo>
                      <a:lnTo>
                        <a:pt x="9" y="114"/>
                      </a:lnTo>
                      <a:lnTo>
                        <a:pt x="3" y="139"/>
                      </a:lnTo>
                      <a:lnTo>
                        <a:pt x="0" y="163"/>
                      </a:lnTo>
                      <a:lnTo>
                        <a:pt x="2" y="189"/>
                      </a:lnTo>
                      <a:lnTo>
                        <a:pt x="9" y="211"/>
                      </a:lnTo>
                      <a:lnTo>
                        <a:pt x="20" y="232"/>
                      </a:lnTo>
                      <a:lnTo>
                        <a:pt x="37" y="254"/>
                      </a:lnTo>
                      <a:lnTo>
                        <a:pt x="59" y="271"/>
                      </a:lnTo>
                      <a:lnTo>
                        <a:pt x="82" y="283"/>
                      </a:lnTo>
                      <a:lnTo>
                        <a:pt x="108" y="287"/>
                      </a:lnTo>
                      <a:lnTo>
                        <a:pt x="144" y="287"/>
                      </a:lnTo>
                      <a:lnTo>
                        <a:pt x="144" y="0"/>
                      </a:lnTo>
                      <a:lnTo>
                        <a:pt x="136" y="0"/>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8" name="Freeform 262">
                  <a:extLst>
                    <a:ext uri="{FF2B5EF4-FFF2-40B4-BE49-F238E27FC236}">
                      <a16:creationId xmlns:a16="http://schemas.microsoft.com/office/drawing/2014/main" id="{C2E1467E-C3C5-CCF4-F812-DC25BFF9A618}"/>
                    </a:ext>
                  </a:extLst>
                </p:cNvPr>
                <p:cNvSpPr>
                  <a:spLocks/>
                </p:cNvSpPr>
                <p:nvPr/>
              </p:nvSpPr>
              <p:spPr bwMode="auto">
                <a:xfrm>
                  <a:off x="3728" y="1851"/>
                  <a:ext cx="72" cy="144"/>
                </a:xfrm>
                <a:custGeom>
                  <a:avLst/>
                  <a:gdLst>
                    <a:gd name="T0" fmla="*/ 7 w 145"/>
                    <a:gd name="T1" fmla="*/ 0 h 287"/>
                    <a:gd name="T2" fmla="*/ 36 w 145"/>
                    <a:gd name="T3" fmla="*/ 3 h 287"/>
                    <a:gd name="T4" fmla="*/ 61 w 145"/>
                    <a:gd name="T5" fmla="*/ 12 h 287"/>
                    <a:gd name="T6" fmla="*/ 84 w 145"/>
                    <a:gd name="T7" fmla="*/ 26 h 287"/>
                    <a:gd name="T8" fmla="*/ 102 w 145"/>
                    <a:gd name="T9" fmla="*/ 46 h 287"/>
                    <a:gd name="T10" fmla="*/ 118 w 145"/>
                    <a:gd name="T11" fmla="*/ 68 h 287"/>
                    <a:gd name="T12" fmla="*/ 128 w 145"/>
                    <a:gd name="T13" fmla="*/ 90 h 287"/>
                    <a:gd name="T14" fmla="*/ 136 w 145"/>
                    <a:gd name="T15" fmla="*/ 114 h 287"/>
                    <a:gd name="T16" fmla="*/ 142 w 145"/>
                    <a:gd name="T17" fmla="*/ 139 h 287"/>
                    <a:gd name="T18" fmla="*/ 145 w 145"/>
                    <a:gd name="T19" fmla="*/ 163 h 287"/>
                    <a:gd name="T20" fmla="*/ 142 w 145"/>
                    <a:gd name="T21" fmla="*/ 189 h 287"/>
                    <a:gd name="T22" fmla="*/ 136 w 145"/>
                    <a:gd name="T23" fmla="*/ 211 h 287"/>
                    <a:gd name="T24" fmla="*/ 125 w 145"/>
                    <a:gd name="T25" fmla="*/ 232 h 287"/>
                    <a:gd name="T26" fmla="*/ 106 w 145"/>
                    <a:gd name="T27" fmla="*/ 254 h 287"/>
                    <a:gd name="T28" fmla="*/ 85 w 145"/>
                    <a:gd name="T29" fmla="*/ 271 h 287"/>
                    <a:gd name="T30" fmla="*/ 61 w 145"/>
                    <a:gd name="T31" fmla="*/ 283 h 287"/>
                    <a:gd name="T32" fmla="*/ 37 w 145"/>
                    <a:gd name="T33" fmla="*/ 287 h 287"/>
                    <a:gd name="T34" fmla="*/ 0 w 145"/>
                    <a:gd name="T35" fmla="*/ 287 h 287"/>
                    <a:gd name="T36" fmla="*/ 0 w 145"/>
                    <a:gd name="T37" fmla="*/ 0 h 287"/>
                    <a:gd name="T38" fmla="*/ 7 w 145"/>
                    <a:gd name="T3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87">
                      <a:moveTo>
                        <a:pt x="7" y="0"/>
                      </a:moveTo>
                      <a:lnTo>
                        <a:pt x="36" y="3"/>
                      </a:lnTo>
                      <a:lnTo>
                        <a:pt x="61" y="12"/>
                      </a:lnTo>
                      <a:lnTo>
                        <a:pt x="84" y="26"/>
                      </a:lnTo>
                      <a:lnTo>
                        <a:pt x="102" y="46"/>
                      </a:lnTo>
                      <a:lnTo>
                        <a:pt x="118" y="68"/>
                      </a:lnTo>
                      <a:lnTo>
                        <a:pt x="128" y="90"/>
                      </a:lnTo>
                      <a:lnTo>
                        <a:pt x="136" y="114"/>
                      </a:lnTo>
                      <a:lnTo>
                        <a:pt x="142" y="139"/>
                      </a:lnTo>
                      <a:lnTo>
                        <a:pt x="145" y="163"/>
                      </a:lnTo>
                      <a:lnTo>
                        <a:pt x="142" y="189"/>
                      </a:lnTo>
                      <a:lnTo>
                        <a:pt x="136" y="211"/>
                      </a:lnTo>
                      <a:lnTo>
                        <a:pt x="125" y="232"/>
                      </a:lnTo>
                      <a:lnTo>
                        <a:pt x="106" y="254"/>
                      </a:lnTo>
                      <a:lnTo>
                        <a:pt x="85" y="271"/>
                      </a:lnTo>
                      <a:lnTo>
                        <a:pt x="61" y="283"/>
                      </a:lnTo>
                      <a:lnTo>
                        <a:pt x="37" y="287"/>
                      </a:lnTo>
                      <a:lnTo>
                        <a:pt x="0" y="287"/>
                      </a:lnTo>
                      <a:lnTo>
                        <a:pt x="0" y="0"/>
                      </a:lnTo>
                      <a:lnTo>
                        <a:pt x="7" y="0"/>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9" name="Freeform 263">
                  <a:extLst>
                    <a:ext uri="{FF2B5EF4-FFF2-40B4-BE49-F238E27FC236}">
                      <a16:creationId xmlns:a16="http://schemas.microsoft.com/office/drawing/2014/main" id="{ADAD01C2-BBAA-B084-0145-E8FEDA76A956}"/>
                    </a:ext>
                  </a:extLst>
                </p:cNvPr>
                <p:cNvSpPr>
                  <a:spLocks/>
                </p:cNvSpPr>
                <p:nvPr/>
              </p:nvSpPr>
              <p:spPr bwMode="auto">
                <a:xfrm>
                  <a:off x="3696" y="1971"/>
                  <a:ext cx="65" cy="90"/>
                </a:xfrm>
                <a:custGeom>
                  <a:avLst/>
                  <a:gdLst>
                    <a:gd name="T0" fmla="*/ 130 w 130"/>
                    <a:gd name="T1" fmla="*/ 67 h 181"/>
                    <a:gd name="T2" fmla="*/ 82 w 130"/>
                    <a:gd name="T3" fmla="*/ 170 h 181"/>
                    <a:gd name="T4" fmla="*/ 75 w 130"/>
                    <a:gd name="T5" fmla="*/ 179 h 181"/>
                    <a:gd name="T6" fmla="*/ 65 w 130"/>
                    <a:gd name="T7" fmla="*/ 181 h 181"/>
                    <a:gd name="T8" fmla="*/ 55 w 130"/>
                    <a:gd name="T9" fmla="*/ 179 h 181"/>
                    <a:gd name="T10" fmla="*/ 48 w 130"/>
                    <a:gd name="T11" fmla="*/ 170 h 181"/>
                    <a:gd name="T12" fmla="*/ 0 w 130"/>
                    <a:gd name="T13" fmla="*/ 67 h 181"/>
                    <a:gd name="T14" fmla="*/ 0 w 130"/>
                    <a:gd name="T15" fmla="*/ 0 h 181"/>
                    <a:gd name="T16" fmla="*/ 130 w 130"/>
                    <a:gd name="T17" fmla="*/ 0 h 181"/>
                    <a:gd name="T18" fmla="*/ 130 w 130"/>
                    <a:gd name="T19" fmla="*/ 6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81">
                      <a:moveTo>
                        <a:pt x="130" y="67"/>
                      </a:moveTo>
                      <a:lnTo>
                        <a:pt x="82" y="170"/>
                      </a:lnTo>
                      <a:lnTo>
                        <a:pt x="75" y="179"/>
                      </a:lnTo>
                      <a:lnTo>
                        <a:pt x="65" y="181"/>
                      </a:lnTo>
                      <a:lnTo>
                        <a:pt x="55" y="179"/>
                      </a:lnTo>
                      <a:lnTo>
                        <a:pt x="48" y="170"/>
                      </a:lnTo>
                      <a:lnTo>
                        <a:pt x="0" y="67"/>
                      </a:lnTo>
                      <a:lnTo>
                        <a:pt x="0" y="0"/>
                      </a:lnTo>
                      <a:lnTo>
                        <a:pt x="130" y="0"/>
                      </a:lnTo>
                      <a:lnTo>
                        <a:pt x="130" y="67"/>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264">
                  <a:extLst>
                    <a:ext uri="{FF2B5EF4-FFF2-40B4-BE49-F238E27FC236}">
                      <a16:creationId xmlns:a16="http://schemas.microsoft.com/office/drawing/2014/main" id="{7A7A1FDD-69B7-8C29-941F-722871DDBB9F}"/>
                    </a:ext>
                  </a:extLst>
                </p:cNvPr>
                <p:cNvSpPr>
                  <a:spLocks/>
                </p:cNvSpPr>
                <p:nvPr/>
              </p:nvSpPr>
              <p:spPr bwMode="auto">
                <a:xfrm>
                  <a:off x="3684" y="1875"/>
                  <a:ext cx="87" cy="118"/>
                </a:xfrm>
                <a:custGeom>
                  <a:avLst/>
                  <a:gdLst>
                    <a:gd name="T0" fmla="*/ 116 w 174"/>
                    <a:gd name="T1" fmla="*/ 0 h 236"/>
                    <a:gd name="T2" fmla="*/ 58 w 174"/>
                    <a:gd name="T3" fmla="*/ 0 h 236"/>
                    <a:gd name="T4" fmla="*/ 41 w 174"/>
                    <a:gd name="T5" fmla="*/ 2 h 236"/>
                    <a:gd name="T6" fmla="*/ 27 w 174"/>
                    <a:gd name="T7" fmla="*/ 12 h 236"/>
                    <a:gd name="T8" fmla="*/ 14 w 174"/>
                    <a:gd name="T9" fmla="*/ 25 h 236"/>
                    <a:gd name="T10" fmla="*/ 5 w 174"/>
                    <a:gd name="T11" fmla="*/ 43 h 236"/>
                    <a:gd name="T12" fmla="*/ 0 w 174"/>
                    <a:gd name="T13" fmla="*/ 65 h 236"/>
                    <a:gd name="T14" fmla="*/ 0 w 174"/>
                    <a:gd name="T15" fmla="*/ 141 h 236"/>
                    <a:gd name="T16" fmla="*/ 2 w 174"/>
                    <a:gd name="T17" fmla="*/ 158 h 236"/>
                    <a:gd name="T18" fmla="*/ 11 w 174"/>
                    <a:gd name="T19" fmla="*/ 176 h 236"/>
                    <a:gd name="T20" fmla="*/ 24 w 174"/>
                    <a:gd name="T21" fmla="*/ 193 h 236"/>
                    <a:gd name="T22" fmla="*/ 38 w 174"/>
                    <a:gd name="T23" fmla="*/ 210 h 236"/>
                    <a:gd name="T24" fmla="*/ 53 w 174"/>
                    <a:gd name="T25" fmla="*/ 224 h 236"/>
                    <a:gd name="T26" fmla="*/ 70 w 174"/>
                    <a:gd name="T27" fmla="*/ 233 h 236"/>
                    <a:gd name="T28" fmla="*/ 84 w 174"/>
                    <a:gd name="T29" fmla="*/ 236 h 236"/>
                    <a:gd name="T30" fmla="*/ 89 w 174"/>
                    <a:gd name="T31" fmla="*/ 236 h 236"/>
                    <a:gd name="T32" fmla="*/ 104 w 174"/>
                    <a:gd name="T33" fmla="*/ 233 h 236"/>
                    <a:gd name="T34" fmla="*/ 120 w 174"/>
                    <a:gd name="T35" fmla="*/ 224 h 236"/>
                    <a:gd name="T36" fmla="*/ 137 w 174"/>
                    <a:gd name="T37" fmla="*/ 210 h 236"/>
                    <a:gd name="T38" fmla="*/ 151 w 174"/>
                    <a:gd name="T39" fmla="*/ 193 h 236"/>
                    <a:gd name="T40" fmla="*/ 162 w 174"/>
                    <a:gd name="T41" fmla="*/ 176 h 236"/>
                    <a:gd name="T42" fmla="*/ 171 w 174"/>
                    <a:gd name="T43" fmla="*/ 158 h 236"/>
                    <a:gd name="T44" fmla="*/ 174 w 174"/>
                    <a:gd name="T45" fmla="*/ 141 h 236"/>
                    <a:gd name="T46" fmla="*/ 174 w 174"/>
                    <a:gd name="T47" fmla="*/ 65 h 236"/>
                    <a:gd name="T48" fmla="*/ 169 w 174"/>
                    <a:gd name="T49" fmla="*/ 43 h 236"/>
                    <a:gd name="T50" fmla="*/ 161 w 174"/>
                    <a:gd name="T51" fmla="*/ 25 h 236"/>
                    <a:gd name="T52" fmla="*/ 148 w 174"/>
                    <a:gd name="T53" fmla="*/ 12 h 236"/>
                    <a:gd name="T54" fmla="*/ 133 w 174"/>
                    <a:gd name="T55" fmla="*/ 2 h 236"/>
                    <a:gd name="T56" fmla="*/ 116 w 174"/>
                    <a:gd name="T5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236">
                      <a:moveTo>
                        <a:pt x="116" y="0"/>
                      </a:moveTo>
                      <a:lnTo>
                        <a:pt x="58" y="0"/>
                      </a:lnTo>
                      <a:lnTo>
                        <a:pt x="41" y="2"/>
                      </a:lnTo>
                      <a:lnTo>
                        <a:pt x="27" y="12"/>
                      </a:lnTo>
                      <a:lnTo>
                        <a:pt x="14" y="25"/>
                      </a:lnTo>
                      <a:lnTo>
                        <a:pt x="5" y="43"/>
                      </a:lnTo>
                      <a:lnTo>
                        <a:pt x="0" y="65"/>
                      </a:lnTo>
                      <a:lnTo>
                        <a:pt x="0" y="141"/>
                      </a:lnTo>
                      <a:lnTo>
                        <a:pt x="2" y="158"/>
                      </a:lnTo>
                      <a:lnTo>
                        <a:pt x="11" y="176"/>
                      </a:lnTo>
                      <a:lnTo>
                        <a:pt x="24" y="193"/>
                      </a:lnTo>
                      <a:lnTo>
                        <a:pt x="38" y="210"/>
                      </a:lnTo>
                      <a:lnTo>
                        <a:pt x="53" y="224"/>
                      </a:lnTo>
                      <a:lnTo>
                        <a:pt x="70" y="233"/>
                      </a:lnTo>
                      <a:lnTo>
                        <a:pt x="84" y="236"/>
                      </a:lnTo>
                      <a:lnTo>
                        <a:pt x="89" y="236"/>
                      </a:lnTo>
                      <a:lnTo>
                        <a:pt x="104" y="233"/>
                      </a:lnTo>
                      <a:lnTo>
                        <a:pt x="120" y="224"/>
                      </a:lnTo>
                      <a:lnTo>
                        <a:pt x="137" y="210"/>
                      </a:lnTo>
                      <a:lnTo>
                        <a:pt x="151" y="193"/>
                      </a:lnTo>
                      <a:lnTo>
                        <a:pt x="162" y="176"/>
                      </a:lnTo>
                      <a:lnTo>
                        <a:pt x="171" y="158"/>
                      </a:lnTo>
                      <a:lnTo>
                        <a:pt x="174" y="141"/>
                      </a:lnTo>
                      <a:lnTo>
                        <a:pt x="174" y="65"/>
                      </a:lnTo>
                      <a:lnTo>
                        <a:pt x="169" y="43"/>
                      </a:lnTo>
                      <a:lnTo>
                        <a:pt x="161" y="25"/>
                      </a:lnTo>
                      <a:lnTo>
                        <a:pt x="148" y="12"/>
                      </a:lnTo>
                      <a:lnTo>
                        <a:pt x="133" y="2"/>
                      </a:lnTo>
                      <a:lnTo>
                        <a:pt x="116"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265">
                  <a:extLst>
                    <a:ext uri="{FF2B5EF4-FFF2-40B4-BE49-F238E27FC236}">
                      <a16:creationId xmlns:a16="http://schemas.microsoft.com/office/drawing/2014/main" id="{B42C8A7C-426A-E42F-45A7-AA409A14ADF3}"/>
                    </a:ext>
                  </a:extLst>
                </p:cNvPr>
                <p:cNvSpPr>
                  <a:spLocks/>
                </p:cNvSpPr>
                <p:nvPr/>
              </p:nvSpPr>
              <p:spPr bwMode="auto">
                <a:xfrm>
                  <a:off x="3678" y="1920"/>
                  <a:ext cx="9" cy="29"/>
                </a:xfrm>
                <a:custGeom>
                  <a:avLst/>
                  <a:gdLst>
                    <a:gd name="T0" fmla="*/ 10 w 18"/>
                    <a:gd name="T1" fmla="*/ 58 h 58"/>
                    <a:gd name="T2" fmla="*/ 6 w 18"/>
                    <a:gd name="T3" fmla="*/ 58 h 58"/>
                    <a:gd name="T4" fmla="*/ 3 w 18"/>
                    <a:gd name="T5" fmla="*/ 55 h 58"/>
                    <a:gd name="T6" fmla="*/ 0 w 18"/>
                    <a:gd name="T7" fmla="*/ 52 h 58"/>
                    <a:gd name="T8" fmla="*/ 0 w 18"/>
                    <a:gd name="T9" fmla="*/ 49 h 58"/>
                    <a:gd name="T10" fmla="*/ 0 w 18"/>
                    <a:gd name="T11" fmla="*/ 10 h 58"/>
                    <a:gd name="T12" fmla="*/ 0 w 18"/>
                    <a:gd name="T13" fmla="*/ 5 h 58"/>
                    <a:gd name="T14" fmla="*/ 3 w 18"/>
                    <a:gd name="T15" fmla="*/ 2 h 58"/>
                    <a:gd name="T16" fmla="*/ 6 w 18"/>
                    <a:gd name="T17" fmla="*/ 0 h 58"/>
                    <a:gd name="T18" fmla="*/ 10 w 18"/>
                    <a:gd name="T19" fmla="*/ 0 h 58"/>
                    <a:gd name="T20" fmla="*/ 13 w 18"/>
                    <a:gd name="T21" fmla="*/ 0 h 58"/>
                    <a:gd name="T22" fmla="*/ 15 w 18"/>
                    <a:gd name="T23" fmla="*/ 2 h 58"/>
                    <a:gd name="T24" fmla="*/ 18 w 18"/>
                    <a:gd name="T25" fmla="*/ 5 h 58"/>
                    <a:gd name="T26" fmla="*/ 18 w 18"/>
                    <a:gd name="T27" fmla="*/ 10 h 58"/>
                    <a:gd name="T28" fmla="*/ 18 w 18"/>
                    <a:gd name="T29" fmla="*/ 49 h 58"/>
                    <a:gd name="T30" fmla="*/ 18 w 18"/>
                    <a:gd name="T31" fmla="*/ 52 h 58"/>
                    <a:gd name="T32" fmla="*/ 15 w 18"/>
                    <a:gd name="T33" fmla="*/ 55 h 58"/>
                    <a:gd name="T34" fmla="*/ 13 w 18"/>
                    <a:gd name="T35" fmla="*/ 58 h 58"/>
                    <a:gd name="T36" fmla="*/ 10 w 18"/>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8">
                      <a:moveTo>
                        <a:pt x="10" y="58"/>
                      </a:moveTo>
                      <a:lnTo>
                        <a:pt x="6" y="58"/>
                      </a:lnTo>
                      <a:lnTo>
                        <a:pt x="3" y="55"/>
                      </a:lnTo>
                      <a:lnTo>
                        <a:pt x="0" y="52"/>
                      </a:lnTo>
                      <a:lnTo>
                        <a:pt x="0" y="49"/>
                      </a:lnTo>
                      <a:lnTo>
                        <a:pt x="0" y="10"/>
                      </a:lnTo>
                      <a:lnTo>
                        <a:pt x="0" y="5"/>
                      </a:lnTo>
                      <a:lnTo>
                        <a:pt x="3" y="2"/>
                      </a:lnTo>
                      <a:lnTo>
                        <a:pt x="6" y="0"/>
                      </a:lnTo>
                      <a:lnTo>
                        <a:pt x="10" y="0"/>
                      </a:lnTo>
                      <a:lnTo>
                        <a:pt x="13" y="0"/>
                      </a:lnTo>
                      <a:lnTo>
                        <a:pt x="15" y="2"/>
                      </a:lnTo>
                      <a:lnTo>
                        <a:pt x="18" y="5"/>
                      </a:lnTo>
                      <a:lnTo>
                        <a:pt x="18" y="10"/>
                      </a:lnTo>
                      <a:lnTo>
                        <a:pt x="18" y="49"/>
                      </a:lnTo>
                      <a:lnTo>
                        <a:pt x="18" y="52"/>
                      </a:lnTo>
                      <a:lnTo>
                        <a:pt x="15" y="55"/>
                      </a:lnTo>
                      <a:lnTo>
                        <a:pt x="13" y="58"/>
                      </a:lnTo>
                      <a:lnTo>
                        <a:pt x="10" y="58"/>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266">
                  <a:extLst>
                    <a:ext uri="{FF2B5EF4-FFF2-40B4-BE49-F238E27FC236}">
                      <a16:creationId xmlns:a16="http://schemas.microsoft.com/office/drawing/2014/main" id="{A2040667-9D1A-E983-7302-83C504023481}"/>
                    </a:ext>
                  </a:extLst>
                </p:cNvPr>
                <p:cNvSpPr>
                  <a:spLocks/>
                </p:cNvSpPr>
                <p:nvPr/>
              </p:nvSpPr>
              <p:spPr bwMode="auto">
                <a:xfrm>
                  <a:off x="3768" y="1920"/>
                  <a:ext cx="10" cy="29"/>
                </a:xfrm>
                <a:custGeom>
                  <a:avLst/>
                  <a:gdLst>
                    <a:gd name="T0" fmla="*/ 10 w 20"/>
                    <a:gd name="T1" fmla="*/ 58 h 58"/>
                    <a:gd name="T2" fmla="*/ 6 w 20"/>
                    <a:gd name="T3" fmla="*/ 58 h 58"/>
                    <a:gd name="T4" fmla="*/ 3 w 20"/>
                    <a:gd name="T5" fmla="*/ 55 h 58"/>
                    <a:gd name="T6" fmla="*/ 1 w 20"/>
                    <a:gd name="T7" fmla="*/ 52 h 58"/>
                    <a:gd name="T8" fmla="*/ 0 w 20"/>
                    <a:gd name="T9" fmla="*/ 49 h 58"/>
                    <a:gd name="T10" fmla="*/ 0 w 20"/>
                    <a:gd name="T11" fmla="*/ 10 h 58"/>
                    <a:gd name="T12" fmla="*/ 1 w 20"/>
                    <a:gd name="T13" fmla="*/ 5 h 58"/>
                    <a:gd name="T14" fmla="*/ 3 w 20"/>
                    <a:gd name="T15" fmla="*/ 2 h 58"/>
                    <a:gd name="T16" fmla="*/ 6 w 20"/>
                    <a:gd name="T17" fmla="*/ 0 h 58"/>
                    <a:gd name="T18" fmla="*/ 10 w 20"/>
                    <a:gd name="T19" fmla="*/ 0 h 58"/>
                    <a:gd name="T20" fmla="*/ 13 w 20"/>
                    <a:gd name="T21" fmla="*/ 0 h 58"/>
                    <a:gd name="T22" fmla="*/ 17 w 20"/>
                    <a:gd name="T23" fmla="*/ 2 h 58"/>
                    <a:gd name="T24" fmla="*/ 18 w 20"/>
                    <a:gd name="T25" fmla="*/ 5 h 58"/>
                    <a:gd name="T26" fmla="*/ 20 w 20"/>
                    <a:gd name="T27" fmla="*/ 10 h 58"/>
                    <a:gd name="T28" fmla="*/ 20 w 20"/>
                    <a:gd name="T29" fmla="*/ 49 h 58"/>
                    <a:gd name="T30" fmla="*/ 18 w 20"/>
                    <a:gd name="T31" fmla="*/ 52 h 58"/>
                    <a:gd name="T32" fmla="*/ 17 w 20"/>
                    <a:gd name="T33" fmla="*/ 55 h 58"/>
                    <a:gd name="T34" fmla="*/ 13 w 20"/>
                    <a:gd name="T35" fmla="*/ 58 h 58"/>
                    <a:gd name="T36" fmla="*/ 10 w 20"/>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58">
                      <a:moveTo>
                        <a:pt x="10" y="58"/>
                      </a:moveTo>
                      <a:lnTo>
                        <a:pt x="6" y="58"/>
                      </a:lnTo>
                      <a:lnTo>
                        <a:pt x="3" y="55"/>
                      </a:lnTo>
                      <a:lnTo>
                        <a:pt x="1" y="52"/>
                      </a:lnTo>
                      <a:lnTo>
                        <a:pt x="0" y="49"/>
                      </a:lnTo>
                      <a:lnTo>
                        <a:pt x="0" y="10"/>
                      </a:lnTo>
                      <a:lnTo>
                        <a:pt x="1" y="5"/>
                      </a:lnTo>
                      <a:lnTo>
                        <a:pt x="3" y="2"/>
                      </a:lnTo>
                      <a:lnTo>
                        <a:pt x="6" y="0"/>
                      </a:lnTo>
                      <a:lnTo>
                        <a:pt x="10" y="0"/>
                      </a:lnTo>
                      <a:lnTo>
                        <a:pt x="13" y="0"/>
                      </a:lnTo>
                      <a:lnTo>
                        <a:pt x="17" y="2"/>
                      </a:lnTo>
                      <a:lnTo>
                        <a:pt x="18" y="5"/>
                      </a:lnTo>
                      <a:lnTo>
                        <a:pt x="20" y="10"/>
                      </a:lnTo>
                      <a:lnTo>
                        <a:pt x="20" y="49"/>
                      </a:lnTo>
                      <a:lnTo>
                        <a:pt x="18" y="52"/>
                      </a:lnTo>
                      <a:lnTo>
                        <a:pt x="17" y="55"/>
                      </a:lnTo>
                      <a:lnTo>
                        <a:pt x="13" y="58"/>
                      </a:lnTo>
                      <a:lnTo>
                        <a:pt x="10" y="58"/>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3" name="Freeform 267">
                  <a:extLst>
                    <a:ext uri="{FF2B5EF4-FFF2-40B4-BE49-F238E27FC236}">
                      <a16:creationId xmlns:a16="http://schemas.microsoft.com/office/drawing/2014/main" id="{42F4E39B-E522-4F03-C8CD-6D0B3C885124}"/>
                    </a:ext>
                  </a:extLst>
                </p:cNvPr>
                <p:cNvSpPr>
                  <a:spLocks/>
                </p:cNvSpPr>
                <p:nvPr/>
              </p:nvSpPr>
              <p:spPr bwMode="auto">
                <a:xfrm>
                  <a:off x="3728" y="1875"/>
                  <a:ext cx="43" cy="118"/>
                </a:xfrm>
                <a:custGeom>
                  <a:avLst/>
                  <a:gdLst>
                    <a:gd name="T0" fmla="*/ 29 w 87"/>
                    <a:gd name="T1" fmla="*/ 0 h 236"/>
                    <a:gd name="T2" fmla="*/ 0 w 87"/>
                    <a:gd name="T3" fmla="*/ 0 h 236"/>
                    <a:gd name="T4" fmla="*/ 0 w 87"/>
                    <a:gd name="T5" fmla="*/ 236 h 236"/>
                    <a:gd name="T6" fmla="*/ 2 w 87"/>
                    <a:gd name="T7" fmla="*/ 236 h 236"/>
                    <a:gd name="T8" fmla="*/ 17 w 87"/>
                    <a:gd name="T9" fmla="*/ 233 h 236"/>
                    <a:gd name="T10" fmla="*/ 33 w 87"/>
                    <a:gd name="T11" fmla="*/ 224 h 236"/>
                    <a:gd name="T12" fmla="*/ 50 w 87"/>
                    <a:gd name="T13" fmla="*/ 210 h 236"/>
                    <a:gd name="T14" fmla="*/ 64 w 87"/>
                    <a:gd name="T15" fmla="*/ 193 h 236"/>
                    <a:gd name="T16" fmla="*/ 75 w 87"/>
                    <a:gd name="T17" fmla="*/ 176 h 236"/>
                    <a:gd name="T18" fmla="*/ 84 w 87"/>
                    <a:gd name="T19" fmla="*/ 158 h 236"/>
                    <a:gd name="T20" fmla="*/ 87 w 87"/>
                    <a:gd name="T21" fmla="*/ 141 h 236"/>
                    <a:gd name="T22" fmla="*/ 87 w 87"/>
                    <a:gd name="T23" fmla="*/ 63 h 236"/>
                    <a:gd name="T24" fmla="*/ 82 w 87"/>
                    <a:gd name="T25" fmla="*/ 43 h 236"/>
                    <a:gd name="T26" fmla="*/ 74 w 87"/>
                    <a:gd name="T27" fmla="*/ 25 h 236"/>
                    <a:gd name="T28" fmla="*/ 61 w 87"/>
                    <a:gd name="T29" fmla="*/ 12 h 236"/>
                    <a:gd name="T30" fmla="*/ 46 w 87"/>
                    <a:gd name="T31" fmla="*/ 2 h 236"/>
                    <a:gd name="T32" fmla="*/ 29 w 87"/>
                    <a:gd name="T3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236">
                      <a:moveTo>
                        <a:pt x="29" y="0"/>
                      </a:moveTo>
                      <a:lnTo>
                        <a:pt x="0" y="0"/>
                      </a:lnTo>
                      <a:lnTo>
                        <a:pt x="0" y="236"/>
                      </a:lnTo>
                      <a:lnTo>
                        <a:pt x="2" y="236"/>
                      </a:lnTo>
                      <a:lnTo>
                        <a:pt x="17" y="233"/>
                      </a:lnTo>
                      <a:lnTo>
                        <a:pt x="33" y="224"/>
                      </a:lnTo>
                      <a:lnTo>
                        <a:pt x="50" y="210"/>
                      </a:lnTo>
                      <a:lnTo>
                        <a:pt x="64" y="193"/>
                      </a:lnTo>
                      <a:lnTo>
                        <a:pt x="75" y="176"/>
                      </a:lnTo>
                      <a:lnTo>
                        <a:pt x="84" y="158"/>
                      </a:lnTo>
                      <a:lnTo>
                        <a:pt x="87" y="141"/>
                      </a:lnTo>
                      <a:lnTo>
                        <a:pt x="87" y="63"/>
                      </a:lnTo>
                      <a:lnTo>
                        <a:pt x="82" y="43"/>
                      </a:lnTo>
                      <a:lnTo>
                        <a:pt x="74" y="25"/>
                      </a:lnTo>
                      <a:lnTo>
                        <a:pt x="61" y="12"/>
                      </a:lnTo>
                      <a:lnTo>
                        <a:pt x="46" y="2"/>
                      </a:lnTo>
                      <a:lnTo>
                        <a:pt x="29"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4" name="Freeform 268">
                  <a:extLst>
                    <a:ext uri="{FF2B5EF4-FFF2-40B4-BE49-F238E27FC236}">
                      <a16:creationId xmlns:a16="http://schemas.microsoft.com/office/drawing/2014/main" id="{630451FC-CE55-DF9D-3699-36A1EEDF7D7E}"/>
                    </a:ext>
                  </a:extLst>
                </p:cNvPr>
                <p:cNvSpPr>
                  <a:spLocks/>
                </p:cNvSpPr>
                <p:nvPr/>
              </p:nvSpPr>
              <p:spPr bwMode="auto">
                <a:xfrm>
                  <a:off x="3707" y="1858"/>
                  <a:ext cx="21" cy="34"/>
                </a:xfrm>
                <a:custGeom>
                  <a:avLst/>
                  <a:gdLst>
                    <a:gd name="T0" fmla="*/ 34 w 42"/>
                    <a:gd name="T1" fmla="*/ 0 h 66"/>
                    <a:gd name="T2" fmla="*/ 24 w 42"/>
                    <a:gd name="T3" fmla="*/ 0 h 66"/>
                    <a:gd name="T4" fmla="*/ 13 w 42"/>
                    <a:gd name="T5" fmla="*/ 1 h 66"/>
                    <a:gd name="T6" fmla="*/ 6 w 42"/>
                    <a:gd name="T7" fmla="*/ 4 h 66"/>
                    <a:gd name="T8" fmla="*/ 0 w 42"/>
                    <a:gd name="T9" fmla="*/ 14 h 66"/>
                    <a:gd name="T10" fmla="*/ 0 w 42"/>
                    <a:gd name="T11" fmla="*/ 24 h 66"/>
                    <a:gd name="T12" fmla="*/ 3 w 42"/>
                    <a:gd name="T13" fmla="*/ 35 h 66"/>
                    <a:gd name="T14" fmla="*/ 11 w 42"/>
                    <a:gd name="T15" fmla="*/ 45 h 66"/>
                    <a:gd name="T16" fmla="*/ 25 w 42"/>
                    <a:gd name="T17" fmla="*/ 56 h 66"/>
                    <a:gd name="T18" fmla="*/ 42 w 42"/>
                    <a:gd name="T19" fmla="*/ 66 h 66"/>
                    <a:gd name="T20" fmla="*/ 42 w 42"/>
                    <a:gd name="T21" fmla="*/ 1 h 66"/>
                    <a:gd name="T22" fmla="*/ 38 w 42"/>
                    <a:gd name="T23" fmla="*/ 0 h 66"/>
                    <a:gd name="T24" fmla="*/ 34 w 42"/>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66">
                      <a:moveTo>
                        <a:pt x="34" y="0"/>
                      </a:moveTo>
                      <a:lnTo>
                        <a:pt x="24" y="0"/>
                      </a:lnTo>
                      <a:lnTo>
                        <a:pt x="13" y="1"/>
                      </a:lnTo>
                      <a:lnTo>
                        <a:pt x="6" y="4"/>
                      </a:lnTo>
                      <a:lnTo>
                        <a:pt x="0" y="14"/>
                      </a:lnTo>
                      <a:lnTo>
                        <a:pt x="0" y="24"/>
                      </a:lnTo>
                      <a:lnTo>
                        <a:pt x="3" y="35"/>
                      </a:lnTo>
                      <a:lnTo>
                        <a:pt x="11" y="45"/>
                      </a:lnTo>
                      <a:lnTo>
                        <a:pt x="25" y="56"/>
                      </a:lnTo>
                      <a:lnTo>
                        <a:pt x="42" y="66"/>
                      </a:lnTo>
                      <a:lnTo>
                        <a:pt x="42" y="1"/>
                      </a:lnTo>
                      <a:lnTo>
                        <a:pt x="38" y="0"/>
                      </a:lnTo>
                      <a:lnTo>
                        <a:pt x="34" y="0"/>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269">
                  <a:extLst>
                    <a:ext uri="{FF2B5EF4-FFF2-40B4-BE49-F238E27FC236}">
                      <a16:creationId xmlns:a16="http://schemas.microsoft.com/office/drawing/2014/main" id="{38FC7C44-3363-0CED-0251-133D388AF77D}"/>
                    </a:ext>
                  </a:extLst>
                </p:cNvPr>
                <p:cNvSpPr>
                  <a:spLocks/>
                </p:cNvSpPr>
                <p:nvPr/>
              </p:nvSpPr>
              <p:spPr bwMode="auto">
                <a:xfrm>
                  <a:off x="3728" y="1859"/>
                  <a:ext cx="46" cy="70"/>
                </a:xfrm>
                <a:custGeom>
                  <a:avLst/>
                  <a:gdLst>
                    <a:gd name="T0" fmla="*/ 92 w 92"/>
                    <a:gd name="T1" fmla="*/ 92 h 140"/>
                    <a:gd name="T2" fmla="*/ 89 w 92"/>
                    <a:gd name="T3" fmla="*/ 75 h 140"/>
                    <a:gd name="T4" fmla="*/ 82 w 92"/>
                    <a:gd name="T5" fmla="*/ 58 h 140"/>
                    <a:gd name="T6" fmla="*/ 71 w 92"/>
                    <a:gd name="T7" fmla="*/ 42 h 140"/>
                    <a:gd name="T8" fmla="*/ 60 w 92"/>
                    <a:gd name="T9" fmla="*/ 28 h 140"/>
                    <a:gd name="T10" fmla="*/ 46 w 92"/>
                    <a:gd name="T11" fmla="*/ 17 h 140"/>
                    <a:gd name="T12" fmla="*/ 29 w 92"/>
                    <a:gd name="T13" fmla="*/ 6 h 140"/>
                    <a:gd name="T14" fmla="*/ 14 w 92"/>
                    <a:gd name="T15" fmla="*/ 1 h 140"/>
                    <a:gd name="T16" fmla="*/ 0 w 92"/>
                    <a:gd name="T17" fmla="*/ 0 h 140"/>
                    <a:gd name="T18" fmla="*/ 0 w 92"/>
                    <a:gd name="T19" fmla="*/ 65 h 140"/>
                    <a:gd name="T20" fmla="*/ 16 w 92"/>
                    <a:gd name="T21" fmla="*/ 72 h 140"/>
                    <a:gd name="T22" fmla="*/ 34 w 92"/>
                    <a:gd name="T23" fmla="*/ 79 h 140"/>
                    <a:gd name="T24" fmla="*/ 50 w 92"/>
                    <a:gd name="T25" fmla="*/ 88 h 140"/>
                    <a:gd name="T26" fmla="*/ 65 w 92"/>
                    <a:gd name="T27" fmla="*/ 99 h 140"/>
                    <a:gd name="T28" fmla="*/ 72 w 92"/>
                    <a:gd name="T29" fmla="*/ 109 h 140"/>
                    <a:gd name="T30" fmla="*/ 78 w 92"/>
                    <a:gd name="T31" fmla="*/ 119 h 140"/>
                    <a:gd name="T32" fmla="*/ 79 w 92"/>
                    <a:gd name="T33" fmla="*/ 130 h 140"/>
                    <a:gd name="T34" fmla="*/ 74 w 92"/>
                    <a:gd name="T35" fmla="*/ 140 h 140"/>
                    <a:gd name="T36" fmla="*/ 85 w 92"/>
                    <a:gd name="T37" fmla="*/ 124 h 140"/>
                    <a:gd name="T38" fmla="*/ 91 w 92"/>
                    <a:gd name="T39" fmla="*/ 109 h 140"/>
                    <a:gd name="T40" fmla="*/ 92 w 92"/>
                    <a:gd name="T41"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0">
                      <a:moveTo>
                        <a:pt x="92" y="92"/>
                      </a:moveTo>
                      <a:lnTo>
                        <a:pt x="89" y="75"/>
                      </a:lnTo>
                      <a:lnTo>
                        <a:pt x="82" y="58"/>
                      </a:lnTo>
                      <a:lnTo>
                        <a:pt x="71" y="42"/>
                      </a:lnTo>
                      <a:lnTo>
                        <a:pt x="60" y="28"/>
                      </a:lnTo>
                      <a:lnTo>
                        <a:pt x="46" y="17"/>
                      </a:lnTo>
                      <a:lnTo>
                        <a:pt x="29" y="6"/>
                      </a:lnTo>
                      <a:lnTo>
                        <a:pt x="14" y="1"/>
                      </a:lnTo>
                      <a:lnTo>
                        <a:pt x="0" y="0"/>
                      </a:lnTo>
                      <a:lnTo>
                        <a:pt x="0" y="65"/>
                      </a:lnTo>
                      <a:lnTo>
                        <a:pt x="16" y="72"/>
                      </a:lnTo>
                      <a:lnTo>
                        <a:pt x="34" y="79"/>
                      </a:lnTo>
                      <a:lnTo>
                        <a:pt x="50" y="88"/>
                      </a:lnTo>
                      <a:lnTo>
                        <a:pt x="65" y="99"/>
                      </a:lnTo>
                      <a:lnTo>
                        <a:pt x="72" y="109"/>
                      </a:lnTo>
                      <a:lnTo>
                        <a:pt x="78" y="119"/>
                      </a:lnTo>
                      <a:lnTo>
                        <a:pt x="79" y="130"/>
                      </a:lnTo>
                      <a:lnTo>
                        <a:pt x="74" y="140"/>
                      </a:lnTo>
                      <a:lnTo>
                        <a:pt x="85" y="124"/>
                      </a:lnTo>
                      <a:lnTo>
                        <a:pt x="91" y="109"/>
                      </a:lnTo>
                      <a:lnTo>
                        <a:pt x="92" y="92"/>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270">
                  <a:extLst>
                    <a:ext uri="{FF2B5EF4-FFF2-40B4-BE49-F238E27FC236}">
                      <a16:creationId xmlns:a16="http://schemas.microsoft.com/office/drawing/2014/main" id="{87577096-51B5-0037-6B45-6EEFBF7D4F39}"/>
                    </a:ext>
                  </a:extLst>
                </p:cNvPr>
                <p:cNvSpPr>
                  <a:spLocks/>
                </p:cNvSpPr>
                <p:nvPr/>
              </p:nvSpPr>
              <p:spPr bwMode="auto">
                <a:xfrm>
                  <a:off x="3508" y="2807"/>
                  <a:ext cx="38" cy="31"/>
                </a:xfrm>
                <a:custGeom>
                  <a:avLst/>
                  <a:gdLst>
                    <a:gd name="T0" fmla="*/ 74 w 77"/>
                    <a:gd name="T1" fmla="*/ 31 h 62"/>
                    <a:gd name="T2" fmla="*/ 71 w 77"/>
                    <a:gd name="T3" fmla="*/ 18 h 62"/>
                    <a:gd name="T4" fmla="*/ 62 w 77"/>
                    <a:gd name="T5" fmla="*/ 9 h 62"/>
                    <a:gd name="T6" fmla="*/ 51 w 77"/>
                    <a:gd name="T7" fmla="*/ 2 h 62"/>
                    <a:gd name="T8" fmla="*/ 38 w 77"/>
                    <a:gd name="T9" fmla="*/ 0 h 62"/>
                    <a:gd name="T10" fmla="*/ 38 w 77"/>
                    <a:gd name="T11" fmla="*/ 0 h 62"/>
                    <a:gd name="T12" fmla="*/ 24 w 77"/>
                    <a:gd name="T13" fmla="*/ 2 h 62"/>
                    <a:gd name="T14" fmla="*/ 14 w 77"/>
                    <a:gd name="T15" fmla="*/ 9 h 62"/>
                    <a:gd name="T16" fmla="*/ 6 w 77"/>
                    <a:gd name="T17" fmla="*/ 18 h 62"/>
                    <a:gd name="T18" fmla="*/ 3 w 77"/>
                    <a:gd name="T19" fmla="*/ 31 h 62"/>
                    <a:gd name="T20" fmla="*/ 0 w 77"/>
                    <a:gd name="T21" fmla="*/ 62 h 62"/>
                    <a:gd name="T22" fmla="*/ 77 w 77"/>
                    <a:gd name="T23" fmla="*/ 62 h 62"/>
                    <a:gd name="T24" fmla="*/ 74 w 77"/>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2">
                      <a:moveTo>
                        <a:pt x="74" y="31"/>
                      </a:moveTo>
                      <a:lnTo>
                        <a:pt x="71" y="18"/>
                      </a:lnTo>
                      <a:lnTo>
                        <a:pt x="62" y="9"/>
                      </a:lnTo>
                      <a:lnTo>
                        <a:pt x="51" y="2"/>
                      </a:lnTo>
                      <a:lnTo>
                        <a:pt x="38" y="0"/>
                      </a:lnTo>
                      <a:lnTo>
                        <a:pt x="38" y="0"/>
                      </a:lnTo>
                      <a:lnTo>
                        <a:pt x="24" y="2"/>
                      </a:lnTo>
                      <a:lnTo>
                        <a:pt x="14" y="9"/>
                      </a:lnTo>
                      <a:lnTo>
                        <a:pt x="6" y="18"/>
                      </a:lnTo>
                      <a:lnTo>
                        <a:pt x="3" y="31"/>
                      </a:lnTo>
                      <a:lnTo>
                        <a:pt x="0" y="62"/>
                      </a:lnTo>
                      <a:lnTo>
                        <a:pt x="77" y="62"/>
                      </a:lnTo>
                      <a:lnTo>
                        <a:pt x="74" y="31"/>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271">
                  <a:extLst>
                    <a:ext uri="{FF2B5EF4-FFF2-40B4-BE49-F238E27FC236}">
                      <a16:creationId xmlns:a16="http://schemas.microsoft.com/office/drawing/2014/main" id="{EC6AA426-569A-34EE-5B1D-7ADEFAA8D80F}"/>
                    </a:ext>
                  </a:extLst>
                </p:cNvPr>
                <p:cNvSpPr>
                  <a:spLocks/>
                </p:cNvSpPr>
                <p:nvPr/>
              </p:nvSpPr>
              <p:spPr bwMode="auto">
                <a:xfrm>
                  <a:off x="3512" y="2765"/>
                  <a:ext cx="30" cy="67"/>
                </a:xfrm>
                <a:custGeom>
                  <a:avLst/>
                  <a:gdLst>
                    <a:gd name="T0" fmla="*/ 0 w 60"/>
                    <a:gd name="T1" fmla="*/ 109 h 133"/>
                    <a:gd name="T2" fmla="*/ 0 w 60"/>
                    <a:gd name="T3" fmla="*/ 109 h 133"/>
                    <a:gd name="T4" fmla="*/ 1 w 60"/>
                    <a:gd name="T5" fmla="*/ 118 h 133"/>
                    <a:gd name="T6" fmla="*/ 7 w 60"/>
                    <a:gd name="T7" fmla="*/ 126 h 133"/>
                    <a:gd name="T8" fmla="*/ 17 w 60"/>
                    <a:gd name="T9" fmla="*/ 131 h 133"/>
                    <a:gd name="T10" fmla="*/ 28 w 60"/>
                    <a:gd name="T11" fmla="*/ 133 h 133"/>
                    <a:gd name="T12" fmla="*/ 39 w 60"/>
                    <a:gd name="T13" fmla="*/ 133 h 133"/>
                    <a:gd name="T14" fmla="*/ 51 w 60"/>
                    <a:gd name="T15" fmla="*/ 130 h 133"/>
                    <a:gd name="T16" fmla="*/ 58 w 60"/>
                    <a:gd name="T17" fmla="*/ 124 h 133"/>
                    <a:gd name="T18" fmla="*/ 60 w 60"/>
                    <a:gd name="T19" fmla="*/ 116 h 133"/>
                    <a:gd name="T20" fmla="*/ 60 w 60"/>
                    <a:gd name="T21" fmla="*/ 116 h 133"/>
                    <a:gd name="T22" fmla="*/ 55 w 60"/>
                    <a:gd name="T23" fmla="*/ 66 h 133"/>
                    <a:gd name="T24" fmla="*/ 55 w 60"/>
                    <a:gd name="T25" fmla="*/ 0 h 133"/>
                    <a:gd name="T26" fmla="*/ 1 w 60"/>
                    <a:gd name="T27" fmla="*/ 14 h 133"/>
                    <a:gd name="T28" fmla="*/ 7 w 60"/>
                    <a:gd name="T29" fmla="*/ 58 h 133"/>
                    <a:gd name="T30" fmla="*/ 7 w 60"/>
                    <a:gd name="T31" fmla="*/ 65 h 133"/>
                    <a:gd name="T32" fmla="*/ 5 w 60"/>
                    <a:gd name="T33" fmla="*/ 77 h 133"/>
                    <a:gd name="T34" fmla="*/ 2 w 60"/>
                    <a:gd name="T35" fmla="*/ 93 h 133"/>
                    <a:gd name="T36" fmla="*/ 0 w 60"/>
                    <a:gd name="T37" fmla="*/ 10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33">
                      <a:moveTo>
                        <a:pt x="0" y="109"/>
                      </a:moveTo>
                      <a:lnTo>
                        <a:pt x="0" y="109"/>
                      </a:lnTo>
                      <a:lnTo>
                        <a:pt x="1" y="118"/>
                      </a:lnTo>
                      <a:lnTo>
                        <a:pt x="7" y="126"/>
                      </a:lnTo>
                      <a:lnTo>
                        <a:pt x="17" y="131"/>
                      </a:lnTo>
                      <a:lnTo>
                        <a:pt x="28" y="133"/>
                      </a:lnTo>
                      <a:lnTo>
                        <a:pt x="39" y="133"/>
                      </a:lnTo>
                      <a:lnTo>
                        <a:pt x="51" y="130"/>
                      </a:lnTo>
                      <a:lnTo>
                        <a:pt x="58" y="124"/>
                      </a:lnTo>
                      <a:lnTo>
                        <a:pt x="60" y="116"/>
                      </a:lnTo>
                      <a:lnTo>
                        <a:pt x="60" y="116"/>
                      </a:lnTo>
                      <a:lnTo>
                        <a:pt x="55" y="66"/>
                      </a:lnTo>
                      <a:lnTo>
                        <a:pt x="55" y="0"/>
                      </a:lnTo>
                      <a:lnTo>
                        <a:pt x="1" y="14"/>
                      </a:lnTo>
                      <a:lnTo>
                        <a:pt x="7" y="58"/>
                      </a:lnTo>
                      <a:lnTo>
                        <a:pt x="7" y="65"/>
                      </a:lnTo>
                      <a:lnTo>
                        <a:pt x="5" y="77"/>
                      </a:lnTo>
                      <a:lnTo>
                        <a:pt x="2" y="93"/>
                      </a:lnTo>
                      <a:lnTo>
                        <a:pt x="0" y="109"/>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272">
                  <a:extLst>
                    <a:ext uri="{FF2B5EF4-FFF2-40B4-BE49-F238E27FC236}">
                      <a16:creationId xmlns:a16="http://schemas.microsoft.com/office/drawing/2014/main" id="{BCA519EC-679F-249E-C58C-4B64381F217F}"/>
                    </a:ext>
                  </a:extLst>
                </p:cNvPr>
                <p:cNvSpPr>
                  <a:spLocks/>
                </p:cNvSpPr>
                <p:nvPr/>
              </p:nvSpPr>
              <p:spPr bwMode="auto">
                <a:xfrm>
                  <a:off x="3506" y="2837"/>
                  <a:ext cx="40" cy="6"/>
                </a:xfrm>
                <a:custGeom>
                  <a:avLst/>
                  <a:gdLst>
                    <a:gd name="T0" fmla="*/ 81 w 81"/>
                    <a:gd name="T1" fmla="*/ 0 h 11"/>
                    <a:gd name="T2" fmla="*/ 0 w 81"/>
                    <a:gd name="T3" fmla="*/ 0 h 11"/>
                    <a:gd name="T4" fmla="*/ 0 w 81"/>
                    <a:gd name="T5" fmla="*/ 4 h 11"/>
                    <a:gd name="T6" fmla="*/ 2 w 81"/>
                    <a:gd name="T7" fmla="*/ 7 h 11"/>
                    <a:gd name="T8" fmla="*/ 3 w 81"/>
                    <a:gd name="T9" fmla="*/ 10 h 11"/>
                    <a:gd name="T10" fmla="*/ 6 w 81"/>
                    <a:gd name="T11" fmla="*/ 11 h 11"/>
                    <a:gd name="T12" fmla="*/ 9 w 81"/>
                    <a:gd name="T13" fmla="*/ 11 h 11"/>
                    <a:gd name="T14" fmla="*/ 74 w 81"/>
                    <a:gd name="T15" fmla="*/ 11 h 11"/>
                    <a:gd name="T16" fmla="*/ 77 w 81"/>
                    <a:gd name="T17" fmla="*/ 11 h 11"/>
                    <a:gd name="T18" fmla="*/ 80 w 81"/>
                    <a:gd name="T19" fmla="*/ 10 h 11"/>
                    <a:gd name="T20" fmla="*/ 81 w 81"/>
                    <a:gd name="T21" fmla="*/ 7 h 11"/>
                    <a:gd name="T22" fmla="*/ 81 w 81"/>
                    <a:gd name="T23" fmla="*/ 4 h 11"/>
                    <a:gd name="T24" fmla="*/ 81 w 81"/>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1">
                      <a:moveTo>
                        <a:pt x="81" y="0"/>
                      </a:moveTo>
                      <a:lnTo>
                        <a:pt x="0" y="0"/>
                      </a:lnTo>
                      <a:lnTo>
                        <a:pt x="0" y="4"/>
                      </a:lnTo>
                      <a:lnTo>
                        <a:pt x="2" y="7"/>
                      </a:lnTo>
                      <a:lnTo>
                        <a:pt x="3" y="10"/>
                      </a:lnTo>
                      <a:lnTo>
                        <a:pt x="6" y="11"/>
                      </a:lnTo>
                      <a:lnTo>
                        <a:pt x="9" y="11"/>
                      </a:lnTo>
                      <a:lnTo>
                        <a:pt x="74" y="11"/>
                      </a:lnTo>
                      <a:lnTo>
                        <a:pt x="77" y="11"/>
                      </a:lnTo>
                      <a:lnTo>
                        <a:pt x="80" y="10"/>
                      </a:lnTo>
                      <a:lnTo>
                        <a:pt x="81" y="7"/>
                      </a:lnTo>
                      <a:lnTo>
                        <a:pt x="81" y="4"/>
                      </a:lnTo>
                      <a:lnTo>
                        <a:pt x="81"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273">
                  <a:extLst>
                    <a:ext uri="{FF2B5EF4-FFF2-40B4-BE49-F238E27FC236}">
                      <a16:creationId xmlns:a16="http://schemas.microsoft.com/office/drawing/2014/main" id="{2BFCA857-4036-409A-D348-C6DB2FBF2AE7}"/>
                    </a:ext>
                  </a:extLst>
                </p:cNvPr>
                <p:cNvSpPr>
                  <a:spLocks/>
                </p:cNvSpPr>
                <p:nvPr/>
              </p:nvSpPr>
              <p:spPr bwMode="auto">
                <a:xfrm>
                  <a:off x="3476" y="2312"/>
                  <a:ext cx="82" cy="496"/>
                </a:xfrm>
                <a:custGeom>
                  <a:avLst/>
                  <a:gdLst>
                    <a:gd name="T0" fmla="*/ 165 w 165"/>
                    <a:gd name="T1" fmla="*/ 26 h 992"/>
                    <a:gd name="T2" fmla="*/ 48 w 165"/>
                    <a:gd name="T3" fmla="*/ 0 h 992"/>
                    <a:gd name="T4" fmla="*/ 41 w 165"/>
                    <a:gd name="T5" fmla="*/ 16 h 992"/>
                    <a:gd name="T6" fmla="*/ 32 w 165"/>
                    <a:gd name="T7" fmla="*/ 44 h 992"/>
                    <a:gd name="T8" fmla="*/ 24 w 165"/>
                    <a:gd name="T9" fmla="*/ 77 h 992"/>
                    <a:gd name="T10" fmla="*/ 15 w 165"/>
                    <a:gd name="T11" fmla="*/ 113 h 992"/>
                    <a:gd name="T12" fmla="*/ 9 w 165"/>
                    <a:gd name="T13" fmla="*/ 149 h 992"/>
                    <a:gd name="T14" fmla="*/ 4 w 165"/>
                    <a:gd name="T15" fmla="*/ 183 h 992"/>
                    <a:gd name="T16" fmla="*/ 1 w 165"/>
                    <a:gd name="T17" fmla="*/ 212 h 992"/>
                    <a:gd name="T18" fmla="*/ 0 w 165"/>
                    <a:gd name="T19" fmla="*/ 214 h 992"/>
                    <a:gd name="T20" fmla="*/ 0 w 165"/>
                    <a:gd name="T21" fmla="*/ 235 h 992"/>
                    <a:gd name="T22" fmla="*/ 1 w 165"/>
                    <a:gd name="T23" fmla="*/ 256 h 992"/>
                    <a:gd name="T24" fmla="*/ 63 w 165"/>
                    <a:gd name="T25" fmla="*/ 580 h 992"/>
                    <a:gd name="T26" fmla="*/ 62 w 165"/>
                    <a:gd name="T27" fmla="*/ 586 h 992"/>
                    <a:gd name="T28" fmla="*/ 60 w 165"/>
                    <a:gd name="T29" fmla="*/ 597 h 992"/>
                    <a:gd name="T30" fmla="*/ 59 w 165"/>
                    <a:gd name="T31" fmla="*/ 613 h 992"/>
                    <a:gd name="T32" fmla="*/ 56 w 165"/>
                    <a:gd name="T33" fmla="*/ 631 h 992"/>
                    <a:gd name="T34" fmla="*/ 53 w 165"/>
                    <a:gd name="T35" fmla="*/ 651 h 992"/>
                    <a:gd name="T36" fmla="*/ 52 w 165"/>
                    <a:gd name="T37" fmla="*/ 668 h 992"/>
                    <a:gd name="T38" fmla="*/ 49 w 165"/>
                    <a:gd name="T39" fmla="*/ 683 h 992"/>
                    <a:gd name="T40" fmla="*/ 48 w 165"/>
                    <a:gd name="T41" fmla="*/ 693 h 992"/>
                    <a:gd name="T42" fmla="*/ 48 w 165"/>
                    <a:gd name="T43" fmla="*/ 697 h 992"/>
                    <a:gd name="T44" fmla="*/ 46 w 165"/>
                    <a:gd name="T45" fmla="*/ 719 h 992"/>
                    <a:gd name="T46" fmla="*/ 49 w 165"/>
                    <a:gd name="T47" fmla="*/ 740 h 992"/>
                    <a:gd name="T48" fmla="*/ 80 w 165"/>
                    <a:gd name="T49" fmla="*/ 970 h 992"/>
                    <a:gd name="T50" fmla="*/ 124 w 165"/>
                    <a:gd name="T51" fmla="*/ 992 h 992"/>
                    <a:gd name="T52" fmla="*/ 156 w 165"/>
                    <a:gd name="T53" fmla="*/ 210 h 992"/>
                    <a:gd name="T54" fmla="*/ 156 w 165"/>
                    <a:gd name="T55" fmla="*/ 208 h 992"/>
                    <a:gd name="T56" fmla="*/ 158 w 165"/>
                    <a:gd name="T57" fmla="*/ 207 h 992"/>
                    <a:gd name="T58" fmla="*/ 161 w 165"/>
                    <a:gd name="T59" fmla="*/ 208 h 992"/>
                    <a:gd name="T60" fmla="*/ 162 w 165"/>
                    <a:gd name="T61" fmla="*/ 208 h 992"/>
                    <a:gd name="T62" fmla="*/ 165 w 165"/>
                    <a:gd name="T63" fmla="*/ 211 h 992"/>
                    <a:gd name="T64" fmla="*/ 165 w 165"/>
                    <a:gd name="T65" fmla="*/ 26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992">
                      <a:moveTo>
                        <a:pt x="165" y="26"/>
                      </a:moveTo>
                      <a:lnTo>
                        <a:pt x="48" y="0"/>
                      </a:lnTo>
                      <a:lnTo>
                        <a:pt x="41" y="16"/>
                      </a:lnTo>
                      <a:lnTo>
                        <a:pt x="32" y="44"/>
                      </a:lnTo>
                      <a:lnTo>
                        <a:pt x="24" y="77"/>
                      </a:lnTo>
                      <a:lnTo>
                        <a:pt x="15" y="113"/>
                      </a:lnTo>
                      <a:lnTo>
                        <a:pt x="9" y="149"/>
                      </a:lnTo>
                      <a:lnTo>
                        <a:pt x="4" y="183"/>
                      </a:lnTo>
                      <a:lnTo>
                        <a:pt x="1" y="212"/>
                      </a:lnTo>
                      <a:lnTo>
                        <a:pt x="0" y="214"/>
                      </a:lnTo>
                      <a:lnTo>
                        <a:pt x="0" y="235"/>
                      </a:lnTo>
                      <a:lnTo>
                        <a:pt x="1" y="256"/>
                      </a:lnTo>
                      <a:lnTo>
                        <a:pt x="63" y="580"/>
                      </a:lnTo>
                      <a:lnTo>
                        <a:pt x="62" y="586"/>
                      </a:lnTo>
                      <a:lnTo>
                        <a:pt x="60" y="597"/>
                      </a:lnTo>
                      <a:lnTo>
                        <a:pt x="59" y="613"/>
                      </a:lnTo>
                      <a:lnTo>
                        <a:pt x="56" y="631"/>
                      </a:lnTo>
                      <a:lnTo>
                        <a:pt x="53" y="651"/>
                      </a:lnTo>
                      <a:lnTo>
                        <a:pt x="52" y="668"/>
                      </a:lnTo>
                      <a:lnTo>
                        <a:pt x="49" y="683"/>
                      </a:lnTo>
                      <a:lnTo>
                        <a:pt x="48" y="693"/>
                      </a:lnTo>
                      <a:lnTo>
                        <a:pt x="48" y="697"/>
                      </a:lnTo>
                      <a:lnTo>
                        <a:pt x="46" y="719"/>
                      </a:lnTo>
                      <a:lnTo>
                        <a:pt x="49" y="740"/>
                      </a:lnTo>
                      <a:lnTo>
                        <a:pt x="80" y="970"/>
                      </a:lnTo>
                      <a:lnTo>
                        <a:pt x="124" y="992"/>
                      </a:lnTo>
                      <a:lnTo>
                        <a:pt x="156" y="210"/>
                      </a:lnTo>
                      <a:lnTo>
                        <a:pt x="156" y="208"/>
                      </a:lnTo>
                      <a:lnTo>
                        <a:pt x="158" y="207"/>
                      </a:lnTo>
                      <a:lnTo>
                        <a:pt x="161" y="208"/>
                      </a:lnTo>
                      <a:lnTo>
                        <a:pt x="162" y="208"/>
                      </a:lnTo>
                      <a:lnTo>
                        <a:pt x="165" y="211"/>
                      </a:lnTo>
                      <a:lnTo>
                        <a:pt x="165" y="26"/>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274">
                  <a:extLst>
                    <a:ext uri="{FF2B5EF4-FFF2-40B4-BE49-F238E27FC236}">
                      <a16:creationId xmlns:a16="http://schemas.microsoft.com/office/drawing/2014/main" id="{72C167A5-0D31-EFC6-DC40-29E7C71D08A4}"/>
                    </a:ext>
                  </a:extLst>
                </p:cNvPr>
                <p:cNvSpPr>
                  <a:spLocks/>
                </p:cNvSpPr>
                <p:nvPr/>
              </p:nvSpPr>
              <p:spPr bwMode="auto">
                <a:xfrm>
                  <a:off x="3512" y="2579"/>
                  <a:ext cx="30" cy="46"/>
                </a:xfrm>
                <a:custGeom>
                  <a:avLst/>
                  <a:gdLst>
                    <a:gd name="T0" fmla="*/ 36 w 59"/>
                    <a:gd name="T1" fmla="*/ 94 h 94"/>
                    <a:gd name="T2" fmla="*/ 24 w 59"/>
                    <a:gd name="T3" fmla="*/ 94 h 94"/>
                    <a:gd name="T4" fmla="*/ 12 w 59"/>
                    <a:gd name="T5" fmla="*/ 89 h 94"/>
                    <a:gd name="T6" fmla="*/ 4 w 59"/>
                    <a:gd name="T7" fmla="*/ 82 h 94"/>
                    <a:gd name="T8" fmla="*/ 0 w 59"/>
                    <a:gd name="T9" fmla="*/ 70 h 94"/>
                    <a:gd name="T10" fmla="*/ 0 w 59"/>
                    <a:gd name="T11" fmla="*/ 23 h 94"/>
                    <a:gd name="T12" fmla="*/ 4 w 59"/>
                    <a:gd name="T13" fmla="*/ 12 h 94"/>
                    <a:gd name="T14" fmla="*/ 12 w 59"/>
                    <a:gd name="T15" fmla="*/ 3 h 94"/>
                    <a:gd name="T16" fmla="*/ 24 w 59"/>
                    <a:gd name="T17" fmla="*/ 0 h 94"/>
                    <a:gd name="T18" fmla="*/ 36 w 59"/>
                    <a:gd name="T19" fmla="*/ 0 h 94"/>
                    <a:gd name="T20" fmla="*/ 48 w 59"/>
                    <a:gd name="T21" fmla="*/ 3 h 94"/>
                    <a:gd name="T22" fmla="*/ 56 w 59"/>
                    <a:gd name="T23" fmla="*/ 12 h 94"/>
                    <a:gd name="T24" fmla="*/ 59 w 59"/>
                    <a:gd name="T25" fmla="*/ 23 h 94"/>
                    <a:gd name="T26" fmla="*/ 59 w 59"/>
                    <a:gd name="T27" fmla="*/ 70 h 94"/>
                    <a:gd name="T28" fmla="*/ 56 w 59"/>
                    <a:gd name="T29" fmla="*/ 82 h 94"/>
                    <a:gd name="T30" fmla="*/ 48 w 59"/>
                    <a:gd name="T31" fmla="*/ 89 h 94"/>
                    <a:gd name="T32" fmla="*/ 36 w 59"/>
                    <a:gd name="T3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94">
                      <a:moveTo>
                        <a:pt x="36" y="94"/>
                      </a:moveTo>
                      <a:lnTo>
                        <a:pt x="24" y="94"/>
                      </a:lnTo>
                      <a:lnTo>
                        <a:pt x="12" y="89"/>
                      </a:lnTo>
                      <a:lnTo>
                        <a:pt x="4" y="82"/>
                      </a:lnTo>
                      <a:lnTo>
                        <a:pt x="0" y="70"/>
                      </a:lnTo>
                      <a:lnTo>
                        <a:pt x="0" y="23"/>
                      </a:lnTo>
                      <a:lnTo>
                        <a:pt x="4" y="12"/>
                      </a:lnTo>
                      <a:lnTo>
                        <a:pt x="12" y="3"/>
                      </a:lnTo>
                      <a:lnTo>
                        <a:pt x="24" y="0"/>
                      </a:lnTo>
                      <a:lnTo>
                        <a:pt x="36" y="0"/>
                      </a:lnTo>
                      <a:lnTo>
                        <a:pt x="48" y="3"/>
                      </a:lnTo>
                      <a:lnTo>
                        <a:pt x="56" y="12"/>
                      </a:lnTo>
                      <a:lnTo>
                        <a:pt x="59" y="23"/>
                      </a:lnTo>
                      <a:lnTo>
                        <a:pt x="59" y="70"/>
                      </a:lnTo>
                      <a:lnTo>
                        <a:pt x="56" y="82"/>
                      </a:lnTo>
                      <a:lnTo>
                        <a:pt x="48" y="89"/>
                      </a:lnTo>
                      <a:lnTo>
                        <a:pt x="36" y="94"/>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275">
                  <a:extLst>
                    <a:ext uri="{FF2B5EF4-FFF2-40B4-BE49-F238E27FC236}">
                      <a16:creationId xmlns:a16="http://schemas.microsoft.com/office/drawing/2014/main" id="{2651A330-8C9F-4817-BAF8-8C4425E0CB68}"/>
                    </a:ext>
                  </a:extLst>
                </p:cNvPr>
                <p:cNvSpPr>
                  <a:spLocks/>
                </p:cNvSpPr>
                <p:nvPr/>
              </p:nvSpPr>
              <p:spPr bwMode="auto">
                <a:xfrm>
                  <a:off x="3558" y="2312"/>
                  <a:ext cx="84" cy="496"/>
                </a:xfrm>
                <a:custGeom>
                  <a:avLst/>
                  <a:gdLst>
                    <a:gd name="T0" fmla="*/ 0 w 167"/>
                    <a:gd name="T1" fmla="*/ 26 h 992"/>
                    <a:gd name="T2" fmla="*/ 119 w 167"/>
                    <a:gd name="T3" fmla="*/ 0 h 992"/>
                    <a:gd name="T4" fmla="*/ 124 w 167"/>
                    <a:gd name="T5" fmla="*/ 16 h 992"/>
                    <a:gd name="T6" fmla="*/ 134 w 167"/>
                    <a:gd name="T7" fmla="*/ 44 h 992"/>
                    <a:gd name="T8" fmla="*/ 143 w 167"/>
                    <a:gd name="T9" fmla="*/ 77 h 992"/>
                    <a:gd name="T10" fmla="*/ 150 w 167"/>
                    <a:gd name="T11" fmla="*/ 113 h 992"/>
                    <a:gd name="T12" fmla="*/ 156 w 167"/>
                    <a:gd name="T13" fmla="*/ 149 h 992"/>
                    <a:gd name="T14" fmla="*/ 161 w 167"/>
                    <a:gd name="T15" fmla="*/ 183 h 992"/>
                    <a:gd name="T16" fmla="*/ 165 w 167"/>
                    <a:gd name="T17" fmla="*/ 212 h 992"/>
                    <a:gd name="T18" fmla="*/ 165 w 167"/>
                    <a:gd name="T19" fmla="*/ 214 h 992"/>
                    <a:gd name="T20" fmla="*/ 167 w 167"/>
                    <a:gd name="T21" fmla="*/ 235 h 992"/>
                    <a:gd name="T22" fmla="*/ 164 w 167"/>
                    <a:gd name="T23" fmla="*/ 256 h 992"/>
                    <a:gd name="T24" fmla="*/ 103 w 167"/>
                    <a:gd name="T25" fmla="*/ 580 h 992"/>
                    <a:gd name="T26" fmla="*/ 103 w 167"/>
                    <a:gd name="T27" fmla="*/ 586 h 992"/>
                    <a:gd name="T28" fmla="*/ 105 w 167"/>
                    <a:gd name="T29" fmla="*/ 597 h 992"/>
                    <a:gd name="T30" fmla="*/ 106 w 167"/>
                    <a:gd name="T31" fmla="*/ 613 h 992"/>
                    <a:gd name="T32" fmla="*/ 109 w 167"/>
                    <a:gd name="T33" fmla="*/ 631 h 992"/>
                    <a:gd name="T34" fmla="*/ 112 w 167"/>
                    <a:gd name="T35" fmla="*/ 651 h 992"/>
                    <a:gd name="T36" fmla="*/ 114 w 167"/>
                    <a:gd name="T37" fmla="*/ 668 h 992"/>
                    <a:gd name="T38" fmla="*/ 116 w 167"/>
                    <a:gd name="T39" fmla="*/ 683 h 992"/>
                    <a:gd name="T40" fmla="*/ 117 w 167"/>
                    <a:gd name="T41" fmla="*/ 693 h 992"/>
                    <a:gd name="T42" fmla="*/ 119 w 167"/>
                    <a:gd name="T43" fmla="*/ 697 h 992"/>
                    <a:gd name="T44" fmla="*/ 119 w 167"/>
                    <a:gd name="T45" fmla="*/ 719 h 992"/>
                    <a:gd name="T46" fmla="*/ 117 w 167"/>
                    <a:gd name="T47" fmla="*/ 740 h 992"/>
                    <a:gd name="T48" fmla="*/ 86 w 167"/>
                    <a:gd name="T49" fmla="*/ 970 h 992"/>
                    <a:gd name="T50" fmla="*/ 42 w 167"/>
                    <a:gd name="T51" fmla="*/ 992 h 992"/>
                    <a:gd name="T52" fmla="*/ 10 w 167"/>
                    <a:gd name="T53" fmla="*/ 210 h 992"/>
                    <a:gd name="T54" fmla="*/ 8 w 167"/>
                    <a:gd name="T55" fmla="*/ 208 h 992"/>
                    <a:gd name="T56" fmla="*/ 7 w 167"/>
                    <a:gd name="T57" fmla="*/ 207 h 992"/>
                    <a:gd name="T58" fmla="*/ 6 w 167"/>
                    <a:gd name="T59" fmla="*/ 208 h 992"/>
                    <a:gd name="T60" fmla="*/ 3 w 167"/>
                    <a:gd name="T61" fmla="*/ 208 h 992"/>
                    <a:gd name="T62" fmla="*/ 0 w 167"/>
                    <a:gd name="T63" fmla="*/ 211 h 992"/>
                    <a:gd name="T64" fmla="*/ 0 w 167"/>
                    <a:gd name="T65" fmla="*/ 26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992">
                      <a:moveTo>
                        <a:pt x="0" y="26"/>
                      </a:moveTo>
                      <a:lnTo>
                        <a:pt x="119" y="0"/>
                      </a:lnTo>
                      <a:lnTo>
                        <a:pt x="124" y="16"/>
                      </a:lnTo>
                      <a:lnTo>
                        <a:pt x="134" y="44"/>
                      </a:lnTo>
                      <a:lnTo>
                        <a:pt x="143" y="77"/>
                      </a:lnTo>
                      <a:lnTo>
                        <a:pt x="150" y="113"/>
                      </a:lnTo>
                      <a:lnTo>
                        <a:pt x="156" y="149"/>
                      </a:lnTo>
                      <a:lnTo>
                        <a:pt x="161" y="183"/>
                      </a:lnTo>
                      <a:lnTo>
                        <a:pt x="165" y="212"/>
                      </a:lnTo>
                      <a:lnTo>
                        <a:pt x="165" y="214"/>
                      </a:lnTo>
                      <a:lnTo>
                        <a:pt x="167" y="235"/>
                      </a:lnTo>
                      <a:lnTo>
                        <a:pt x="164" y="256"/>
                      </a:lnTo>
                      <a:lnTo>
                        <a:pt x="103" y="580"/>
                      </a:lnTo>
                      <a:lnTo>
                        <a:pt x="103" y="586"/>
                      </a:lnTo>
                      <a:lnTo>
                        <a:pt x="105" y="597"/>
                      </a:lnTo>
                      <a:lnTo>
                        <a:pt x="106" y="613"/>
                      </a:lnTo>
                      <a:lnTo>
                        <a:pt x="109" y="631"/>
                      </a:lnTo>
                      <a:lnTo>
                        <a:pt x="112" y="651"/>
                      </a:lnTo>
                      <a:lnTo>
                        <a:pt x="114" y="668"/>
                      </a:lnTo>
                      <a:lnTo>
                        <a:pt x="116" y="683"/>
                      </a:lnTo>
                      <a:lnTo>
                        <a:pt x="117" y="693"/>
                      </a:lnTo>
                      <a:lnTo>
                        <a:pt x="119" y="697"/>
                      </a:lnTo>
                      <a:lnTo>
                        <a:pt x="119" y="719"/>
                      </a:lnTo>
                      <a:lnTo>
                        <a:pt x="117" y="740"/>
                      </a:lnTo>
                      <a:lnTo>
                        <a:pt x="86" y="970"/>
                      </a:lnTo>
                      <a:lnTo>
                        <a:pt x="42" y="992"/>
                      </a:lnTo>
                      <a:lnTo>
                        <a:pt x="10" y="210"/>
                      </a:lnTo>
                      <a:lnTo>
                        <a:pt x="8" y="208"/>
                      </a:lnTo>
                      <a:lnTo>
                        <a:pt x="7" y="207"/>
                      </a:lnTo>
                      <a:lnTo>
                        <a:pt x="6" y="208"/>
                      </a:lnTo>
                      <a:lnTo>
                        <a:pt x="3" y="208"/>
                      </a:lnTo>
                      <a:lnTo>
                        <a:pt x="0" y="211"/>
                      </a:lnTo>
                      <a:lnTo>
                        <a:pt x="0" y="26"/>
                      </a:lnTo>
                      <a:close/>
                    </a:path>
                  </a:pathLst>
                </a:custGeom>
                <a:solidFill>
                  <a:srgbClr val="DBC2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276">
                  <a:extLst>
                    <a:ext uri="{FF2B5EF4-FFF2-40B4-BE49-F238E27FC236}">
                      <a16:creationId xmlns:a16="http://schemas.microsoft.com/office/drawing/2014/main" id="{98C3F171-0A8E-F656-51EC-58F20DB38F6F}"/>
                    </a:ext>
                  </a:extLst>
                </p:cNvPr>
                <p:cNvSpPr>
                  <a:spLocks/>
                </p:cNvSpPr>
                <p:nvPr/>
              </p:nvSpPr>
              <p:spPr bwMode="auto">
                <a:xfrm>
                  <a:off x="3577" y="2579"/>
                  <a:ext cx="30" cy="46"/>
                </a:xfrm>
                <a:custGeom>
                  <a:avLst/>
                  <a:gdLst>
                    <a:gd name="T0" fmla="*/ 35 w 59"/>
                    <a:gd name="T1" fmla="*/ 94 h 94"/>
                    <a:gd name="T2" fmla="*/ 24 w 59"/>
                    <a:gd name="T3" fmla="*/ 94 h 94"/>
                    <a:gd name="T4" fmla="*/ 11 w 59"/>
                    <a:gd name="T5" fmla="*/ 89 h 94"/>
                    <a:gd name="T6" fmla="*/ 3 w 59"/>
                    <a:gd name="T7" fmla="*/ 82 h 94"/>
                    <a:gd name="T8" fmla="*/ 0 w 59"/>
                    <a:gd name="T9" fmla="*/ 70 h 94"/>
                    <a:gd name="T10" fmla="*/ 0 w 59"/>
                    <a:gd name="T11" fmla="*/ 23 h 94"/>
                    <a:gd name="T12" fmla="*/ 3 w 59"/>
                    <a:gd name="T13" fmla="*/ 12 h 94"/>
                    <a:gd name="T14" fmla="*/ 11 w 59"/>
                    <a:gd name="T15" fmla="*/ 3 h 94"/>
                    <a:gd name="T16" fmla="*/ 24 w 59"/>
                    <a:gd name="T17" fmla="*/ 0 h 94"/>
                    <a:gd name="T18" fmla="*/ 35 w 59"/>
                    <a:gd name="T19" fmla="*/ 0 h 94"/>
                    <a:gd name="T20" fmla="*/ 48 w 59"/>
                    <a:gd name="T21" fmla="*/ 3 h 94"/>
                    <a:gd name="T22" fmla="*/ 55 w 59"/>
                    <a:gd name="T23" fmla="*/ 12 h 94"/>
                    <a:gd name="T24" fmla="*/ 59 w 59"/>
                    <a:gd name="T25" fmla="*/ 23 h 94"/>
                    <a:gd name="T26" fmla="*/ 59 w 59"/>
                    <a:gd name="T27" fmla="*/ 70 h 94"/>
                    <a:gd name="T28" fmla="*/ 55 w 59"/>
                    <a:gd name="T29" fmla="*/ 82 h 94"/>
                    <a:gd name="T30" fmla="*/ 48 w 59"/>
                    <a:gd name="T31" fmla="*/ 89 h 94"/>
                    <a:gd name="T32" fmla="*/ 35 w 59"/>
                    <a:gd name="T3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94">
                      <a:moveTo>
                        <a:pt x="35" y="94"/>
                      </a:moveTo>
                      <a:lnTo>
                        <a:pt x="24" y="94"/>
                      </a:lnTo>
                      <a:lnTo>
                        <a:pt x="11" y="89"/>
                      </a:lnTo>
                      <a:lnTo>
                        <a:pt x="3" y="82"/>
                      </a:lnTo>
                      <a:lnTo>
                        <a:pt x="0" y="70"/>
                      </a:lnTo>
                      <a:lnTo>
                        <a:pt x="0" y="23"/>
                      </a:lnTo>
                      <a:lnTo>
                        <a:pt x="3" y="12"/>
                      </a:lnTo>
                      <a:lnTo>
                        <a:pt x="11" y="3"/>
                      </a:lnTo>
                      <a:lnTo>
                        <a:pt x="24" y="0"/>
                      </a:lnTo>
                      <a:lnTo>
                        <a:pt x="35" y="0"/>
                      </a:lnTo>
                      <a:lnTo>
                        <a:pt x="48" y="3"/>
                      </a:lnTo>
                      <a:lnTo>
                        <a:pt x="55" y="12"/>
                      </a:lnTo>
                      <a:lnTo>
                        <a:pt x="59" y="23"/>
                      </a:lnTo>
                      <a:lnTo>
                        <a:pt x="59" y="70"/>
                      </a:lnTo>
                      <a:lnTo>
                        <a:pt x="55" y="82"/>
                      </a:lnTo>
                      <a:lnTo>
                        <a:pt x="48" y="89"/>
                      </a:lnTo>
                      <a:lnTo>
                        <a:pt x="35" y="94"/>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Freeform 277">
                  <a:extLst>
                    <a:ext uri="{FF2B5EF4-FFF2-40B4-BE49-F238E27FC236}">
                      <a16:creationId xmlns:a16="http://schemas.microsoft.com/office/drawing/2014/main" id="{01A72EC0-4877-3251-3283-FAE7D3120E16}"/>
                    </a:ext>
                  </a:extLst>
                </p:cNvPr>
                <p:cNvSpPr>
                  <a:spLocks/>
                </p:cNvSpPr>
                <p:nvPr/>
              </p:nvSpPr>
              <p:spPr bwMode="auto">
                <a:xfrm>
                  <a:off x="3572" y="2806"/>
                  <a:ext cx="38" cy="31"/>
                </a:xfrm>
                <a:custGeom>
                  <a:avLst/>
                  <a:gdLst>
                    <a:gd name="T0" fmla="*/ 3 w 76"/>
                    <a:gd name="T1" fmla="*/ 32 h 62"/>
                    <a:gd name="T2" fmla="*/ 5 w 76"/>
                    <a:gd name="T3" fmla="*/ 19 h 62"/>
                    <a:gd name="T4" fmla="*/ 14 w 76"/>
                    <a:gd name="T5" fmla="*/ 8 h 62"/>
                    <a:gd name="T6" fmla="*/ 25 w 76"/>
                    <a:gd name="T7" fmla="*/ 3 h 62"/>
                    <a:gd name="T8" fmla="*/ 38 w 76"/>
                    <a:gd name="T9" fmla="*/ 0 h 62"/>
                    <a:gd name="T10" fmla="*/ 38 w 76"/>
                    <a:gd name="T11" fmla="*/ 0 h 62"/>
                    <a:gd name="T12" fmla="*/ 52 w 76"/>
                    <a:gd name="T13" fmla="*/ 3 h 62"/>
                    <a:gd name="T14" fmla="*/ 62 w 76"/>
                    <a:gd name="T15" fmla="*/ 8 h 62"/>
                    <a:gd name="T16" fmla="*/ 71 w 76"/>
                    <a:gd name="T17" fmla="*/ 19 h 62"/>
                    <a:gd name="T18" fmla="*/ 73 w 76"/>
                    <a:gd name="T19" fmla="*/ 32 h 62"/>
                    <a:gd name="T20" fmla="*/ 76 w 76"/>
                    <a:gd name="T21" fmla="*/ 62 h 62"/>
                    <a:gd name="T22" fmla="*/ 0 w 76"/>
                    <a:gd name="T23" fmla="*/ 62 h 62"/>
                    <a:gd name="T24" fmla="*/ 3 w 76"/>
                    <a:gd name="T2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2">
                      <a:moveTo>
                        <a:pt x="3" y="32"/>
                      </a:moveTo>
                      <a:lnTo>
                        <a:pt x="5" y="19"/>
                      </a:lnTo>
                      <a:lnTo>
                        <a:pt x="14" y="8"/>
                      </a:lnTo>
                      <a:lnTo>
                        <a:pt x="25" y="3"/>
                      </a:lnTo>
                      <a:lnTo>
                        <a:pt x="38" y="0"/>
                      </a:lnTo>
                      <a:lnTo>
                        <a:pt x="38" y="0"/>
                      </a:lnTo>
                      <a:lnTo>
                        <a:pt x="52" y="3"/>
                      </a:lnTo>
                      <a:lnTo>
                        <a:pt x="62" y="8"/>
                      </a:lnTo>
                      <a:lnTo>
                        <a:pt x="71" y="19"/>
                      </a:lnTo>
                      <a:lnTo>
                        <a:pt x="73" y="32"/>
                      </a:lnTo>
                      <a:lnTo>
                        <a:pt x="76" y="62"/>
                      </a:lnTo>
                      <a:lnTo>
                        <a:pt x="0" y="62"/>
                      </a:lnTo>
                      <a:lnTo>
                        <a:pt x="3" y="32"/>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4" name="Freeform 278">
                  <a:extLst>
                    <a:ext uri="{FF2B5EF4-FFF2-40B4-BE49-F238E27FC236}">
                      <a16:creationId xmlns:a16="http://schemas.microsoft.com/office/drawing/2014/main" id="{7670A0B6-3A1A-2A5C-2E9B-436FFE7B3175}"/>
                    </a:ext>
                  </a:extLst>
                </p:cNvPr>
                <p:cNvSpPr>
                  <a:spLocks/>
                </p:cNvSpPr>
                <p:nvPr/>
              </p:nvSpPr>
              <p:spPr bwMode="auto">
                <a:xfrm>
                  <a:off x="3575" y="2765"/>
                  <a:ext cx="31" cy="67"/>
                </a:xfrm>
                <a:custGeom>
                  <a:avLst/>
                  <a:gdLst>
                    <a:gd name="T0" fmla="*/ 61 w 61"/>
                    <a:gd name="T1" fmla="*/ 107 h 133"/>
                    <a:gd name="T2" fmla="*/ 61 w 61"/>
                    <a:gd name="T3" fmla="*/ 107 h 133"/>
                    <a:gd name="T4" fmla="*/ 59 w 61"/>
                    <a:gd name="T5" fmla="*/ 117 h 133"/>
                    <a:gd name="T6" fmla="*/ 54 w 61"/>
                    <a:gd name="T7" fmla="*/ 126 h 133"/>
                    <a:gd name="T8" fmla="*/ 44 w 61"/>
                    <a:gd name="T9" fmla="*/ 130 h 133"/>
                    <a:gd name="T10" fmla="*/ 32 w 61"/>
                    <a:gd name="T11" fmla="*/ 133 h 133"/>
                    <a:gd name="T12" fmla="*/ 21 w 61"/>
                    <a:gd name="T13" fmla="*/ 131 h 133"/>
                    <a:gd name="T14" fmla="*/ 10 w 61"/>
                    <a:gd name="T15" fmla="*/ 128 h 133"/>
                    <a:gd name="T16" fmla="*/ 3 w 61"/>
                    <a:gd name="T17" fmla="*/ 123 h 133"/>
                    <a:gd name="T18" fmla="*/ 0 w 61"/>
                    <a:gd name="T19" fmla="*/ 116 h 133"/>
                    <a:gd name="T20" fmla="*/ 0 w 61"/>
                    <a:gd name="T21" fmla="*/ 116 h 133"/>
                    <a:gd name="T22" fmla="*/ 6 w 61"/>
                    <a:gd name="T23" fmla="*/ 66 h 133"/>
                    <a:gd name="T24" fmla="*/ 6 w 61"/>
                    <a:gd name="T25" fmla="*/ 14 h 133"/>
                    <a:gd name="T26" fmla="*/ 61 w 61"/>
                    <a:gd name="T27" fmla="*/ 0 h 133"/>
                    <a:gd name="T28" fmla="*/ 54 w 61"/>
                    <a:gd name="T29" fmla="*/ 56 h 133"/>
                    <a:gd name="T30" fmla="*/ 54 w 61"/>
                    <a:gd name="T31" fmla="*/ 63 h 133"/>
                    <a:gd name="T32" fmla="*/ 55 w 61"/>
                    <a:gd name="T33" fmla="*/ 77 h 133"/>
                    <a:gd name="T34" fmla="*/ 58 w 61"/>
                    <a:gd name="T35" fmla="*/ 92 h 133"/>
                    <a:gd name="T36" fmla="*/ 61 w 61"/>
                    <a:gd name="T37" fmla="*/ 10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133">
                      <a:moveTo>
                        <a:pt x="61" y="107"/>
                      </a:moveTo>
                      <a:lnTo>
                        <a:pt x="61" y="107"/>
                      </a:lnTo>
                      <a:lnTo>
                        <a:pt x="59" y="117"/>
                      </a:lnTo>
                      <a:lnTo>
                        <a:pt x="54" y="126"/>
                      </a:lnTo>
                      <a:lnTo>
                        <a:pt x="44" y="130"/>
                      </a:lnTo>
                      <a:lnTo>
                        <a:pt x="32" y="133"/>
                      </a:lnTo>
                      <a:lnTo>
                        <a:pt x="21" y="131"/>
                      </a:lnTo>
                      <a:lnTo>
                        <a:pt x="10" y="128"/>
                      </a:lnTo>
                      <a:lnTo>
                        <a:pt x="3" y="123"/>
                      </a:lnTo>
                      <a:lnTo>
                        <a:pt x="0" y="116"/>
                      </a:lnTo>
                      <a:lnTo>
                        <a:pt x="0" y="116"/>
                      </a:lnTo>
                      <a:lnTo>
                        <a:pt x="6" y="66"/>
                      </a:lnTo>
                      <a:lnTo>
                        <a:pt x="6" y="14"/>
                      </a:lnTo>
                      <a:lnTo>
                        <a:pt x="61" y="0"/>
                      </a:lnTo>
                      <a:lnTo>
                        <a:pt x="54" y="56"/>
                      </a:lnTo>
                      <a:lnTo>
                        <a:pt x="54" y="63"/>
                      </a:lnTo>
                      <a:lnTo>
                        <a:pt x="55" y="77"/>
                      </a:lnTo>
                      <a:lnTo>
                        <a:pt x="58" y="92"/>
                      </a:lnTo>
                      <a:lnTo>
                        <a:pt x="61" y="107"/>
                      </a:lnTo>
                      <a:close/>
                    </a:path>
                  </a:pathLst>
                </a:custGeom>
                <a:solidFill>
                  <a:srgbClr val="DBC2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279">
                  <a:extLst>
                    <a:ext uri="{FF2B5EF4-FFF2-40B4-BE49-F238E27FC236}">
                      <a16:creationId xmlns:a16="http://schemas.microsoft.com/office/drawing/2014/main" id="{6A7B156D-4CD4-4F3A-9576-B70859EF0442}"/>
                    </a:ext>
                  </a:extLst>
                </p:cNvPr>
                <p:cNvSpPr>
                  <a:spLocks/>
                </p:cNvSpPr>
                <p:nvPr/>
              </p:nvSpPr>
              <p:spPr bwMode="auto">
                <a:xfrm>
                  <a:off x="3571" y="2837"/>
                  <a:ext cx="41" cy="6"/>
                </a:xfrm>
                <a:custGeom>
                  <a:avLst/>
                  <a:gdLst>
                    <a:gd name="T0" fmla="*/ 0 w 81"/>
                    <a:gd name="T1" fmla="*/ 0 h 13"/>
                    <a:gd name="T2" fmla="*/ 81 w 81"/>
                    <a:gd name="T3" fmla="*/ 0 h 13"/>
                    <a:gd name="T4" fmla="*/ 81 w 81"/>
                    <a:gd name="T5" fmla="*/ 5 h 13"/>
                    <a:gd name="T6" fmla="*/ 80 w 81"/>
                    <a:gd name="T7" fmla="*/ 8 h 13"/>
                    <a:gd name="T8" fmla="*/ 78 w 81"/>
                    <a:gd name="T9" fmla="*/ 10 h 13"/>
                    <a:gd name="T10" fmla="*/ 75 w 81"/>
                    <a:gd name="T11" fmla="*/ 12 h 13"/>
                    <a:gd name="T12" fmla="*/ 73 w 81"/>
                    <a:gd name="T13" fmla="*/ 13 h 13"/>
                    <a:gd name="T14" fmla="*/ 7 w 81"/>
                    <a:gd name="T15" fmla="*/ 13 h 13"/>
                    <a:gd name="T16" fmla="*/ 5 w 81"/>
                    <a:gd name="T17" fmla="*/ 12 h 13"/>
                    <a:gd name="T18" fmla="*/ 2 w 81"/>
                    <a:gd name="T19" fmla="*/ 10 h 13"/>
                    <a:gd name="T20" fmla="*/ 0 w 81"/>
                    <a:gd name="T21" fmla="*/ 8 h 13"/>
                    <a:gd name="T22" fmla="*/ 0 w 81"/>
                    <a:gd name="T23" fmla="*/ 5 h 13"/>
                    <a:gd name="T24" fmla="*/ 0 w 81"/>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
                      <a:moveTo>
                        <a:pt x="0" y="0"/>
                      </a:moveTo>
                      <a:lnTo>
                        <a:pt x="81" y="0"/>
                      </a:lnTo>
                      <a:lnTo>
                        <a:pt x="81" y="5"/>
                      </a:lnTo>
                      <a:lnTo>
                        <a:pt x="80" y="8"/>
                      </a:lnTo>
                      <a:lnTo>
                        <a:pt x="78" y="10"/>
                      </a:lnTo>
                      <a:lnTo>
                        <a:pt x="75" y="12"/>
                      </a:lnTo>
                      <a:lnTo>
                        <a:pt x="73" y="13"/>
                      </a:lnTo>
                      <a:lnTo>
                        <a:pt x="7" y="13"/>
                      </a:lnTo>
                      <a:lnTo>
                        <a:pt x="5" y="12"/>
                      </a:lnTo>
                      <a:lnTo>
                        <a:pt x="2" y="10"/>
                      </a:lnTo>
                      <a:lnTo>
                        <a:pt x="0" y="8"/>
                      </a:lnTo>
                      <a:lnTo>
                        <a:pt x="0" y="5"/>
                      </a:lnTo>
                      <a:lnTo>
                        <a:pt x="0"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280">
                  <a:extLst>
                    <a:ext uri="{FF2B5EF4-FFF2-40B4-BE49-F238E27FC236}">
                      <a16:creationId xmlns:a16="http://schemas.microsoft.com/office/drawing/2014/main" id="{DBAFB17E-EDC5-ACA7-5E77-97285E1D5FE3}"/>
                    </a:ext>
                  </a:extLst>
                </p:cNvPr>
                <p:cNvSpPr>
                  <a:spLocks/>
                </p:cNvSpPr>
                <p:nvPr/>
              </p:nvSpPr>
              <p:spPr bwMode="auto">
                <a:xfrm>
                  <a:off x="3484" y="1924"/>
                  <a:ext cx="74" cy="223"/>
                </a:xfrm>
                <a:custGeom>
                  <a:avLst/>
                  <a:gdLst>
                    <a:gd name="T0" fmla="*/ 141 w 148"/>
                    <a:gd name="T1" fmla="*/ 0 h 447"/>
                    <a:gd name="T2" fmla="*/ 111 w 148"/>
                    <a:gd name="T3" fmla="*/ 4 h 447"/>
                    <a:gd name="T4" fmla="*/ 86 w 148"/>
                    <a:gd name="T5" fmla="*/ 13 h 447"/>
                    <a:gd name="T6" fmla="*/ 62 w 148"/>
                    <a:gd name="T7" fmla="*/ 28 h 447"/>
                    <a:gd name="T8" fmla="*/ 43 w 148"/>
                    <a:gd name="T9" fmla="*/ 48 h 447"/>
                    <a:gd name="T10" fmla="*/ 26 w 148"/>
                    <a:gd name="T11" fmla="*/ 72 h 447"/>
                    <a:gd name="T12" fmla="*/ 21 w 148"/>
                    <a:gd name="T13" fmla="*/ 86 h 447"/>
                    <a:gd name="T14" fmla="*/ 16 w 148"/>
                    <a:gd name="T15" fmla="*/ 108 h 447"/>
                    <a:gd name="T16" fmla="*/ 12 w 148"/>
                    <a:gd name="T17" fmla="*/ 133 h 447"/>
                    <a:gd name="T18" fmla="*/ 8 w 148"/>
                    <a:gd name="T19" fmla="*/ 164 h 447"/>
                    <a:gd name="T20" fmla="*/ 5 w 148"/>
                    <a:gd name="T21" fmla="*/ 198 h 447"/>
                    <a:gd name="T22" fmla="*/ 2 w 148"/>
                    <a:gd name="T23" fmla="*/ 233 h 447"/>
                    <a:gd name="T24" fmla="*/ 1 w 148"/>
                    <a:gd name="T25" fmla="*/ 269 h 447"/>
                    <a:gd name="T26" fmla="*/ 0 w 148"/>
                    <a:gd name="T27" fmla="*/ 303 h 447"/>
                    <a:gd name="T28" fmla="*/ 1 w 148"/>
                    <a:gd name="T29" fmla="*/ 334 h 447"/>
                    <a:gd name="T30" fmla="*/ 2 w 148"/>
                    <a:gd name="T31" fmla="*/ 362 h 447"/>
                    <a:gd name="T32" fmla="*/ 4 w 148"/>
                    <a:gd name="T33" fmla="*/ 383 h 447"/>
                    <a:gd name="T34" fmla="*/ 8 w 148"/>
                    <a:gd name="T35" fmla="*/ 399 h 447"/>
                    <a:gd name="T36" fmla="*/ 18 w 148"/>
                    <a:gd name="T37" fmla="*/ 414 h 447"/>
                    <a:gd name="T38" fmla="*/ 32 w 148"/>
                    <a:gd name="T39" fmla="*/ 427 h 447"/>
                    <a:gd name="T40" fmla="*/ 49 w 148"/>
                    <a:gd name="T41" fmla="*/ 437 h 447"/>
                    <a:gd name="T42" fmla="*/ 69 w 148"/>
                    <a:gd name="T43" fmla="*/ 443 h 447"/>
                    <a:gd name="T44" fmla="*/ 89 w 148"/>
                    <a:gd name="T45" fmla="*/ 445 h 447"/>
                    <a:gd name="T46" fmla="*/ 110 w 148"/>
                    <a:gd name="T47" fmla="*/ 447 h 447"/>
                    <a:gd name="T48" fmla="*/ 148 w 148"/>
                    <a:gd name="T49" fmla="*/ 447 h 447"/>
                    <a:gd name="T50" fmla="*/ 148 w 148"/>
                    <a:gd name="T51" fmla="*/ 0 h 447"/>
                    <a:gd name="T52" fmla="*/ 141 w 148"/>
                    <a:gd name="T53"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447">
                      <a:moveTo>
                        <a:pt x="141" y="0"/>
                      </a:moveTo>
                      <a:lnTo>
                        <a:pt x="111" y="4"/>
                      </a:lnTo>
                      <a:lnTo>
                        <a:pt x="86" y="13"/>
                      </a:lnTo>
                      <a:lnTo>
                        <a:pt x="62" y="28"/>
                      </a:lnTo>
                      <a:lnTo>
                        <a:pt x="43" y="48"/>
                      </a:lnTo>
                      <a:lnTo>
                        <a:pt x="26" y="72"/>
                      </a:lnTo>
                      <a:lnTo>
                        <a:pt x="21" y="86"/>
                      </a:lnTo>
                      <a:lnTo>
                        <a:pt x="16" y="108"/>
                      </a:lnTo>
                      <a:lnTo>
                        <a:pt x="12" y="133"/>
                      </a:lnTo>
                      <a:lnTo>
                        <a:pt x="8" y="164"/>
                      </a:lnTo>
                      <a:lnTo>
                        <a:pt x="5" y="198"/>
                      </a:lnTo>
                      <a:lnTo>
                        <a:pt x="2" y="233"/>
                      </a:lnTo>
                      <a:lnTo>
                        <a:pt x="1" y="269"/>
                      </a:lnTo>
                      <a:lnTo>
                        <a:pt x="0" y="303"/>
                      </a:lnTo>
                      <a:lnTo>
                        <a:pt x="1" y="334"/>
                      </a:lnTo>
                      <a:lnTo>
                        <a:pt x="2" y="362"/>
                      </a:lnTo>
                      <a:lnTo>
                        <a:pt x="4" y="383"/>
                      </a:lnTo>
                      <a:lnTo>
                        <a:pt x="8" y="399"/>
                      </a:lnTo>
                      <a:lnTo>
                        <a:pt x="18" y="414"/>
                      </a:lnTo>
                      <a:lnTo>
                        <a:pt x="32" y="427"/>
                      </a:lnTo>
                      <a:lnTo>
                        <a:pt x="49" y="437"/>
                      </a:lnTo>
                      <a:lnTo>
                        <a:pt x="69" y="443"/>
                      </a:lnTo>
                      <a:lnTo>
                        <a:pt x="89" y="445"/>
                      </a:lnTo>
                      <a:lnTo>
                        <a:pt x="110" y="447"/>
                      </a:lnTo>
                      <a:lnTo>
                        <a:pt x="148" y="447"/>
                      </a:lnTo>
                      <a:lnTo>
                        <a:pt x="148" y="0"/>
                      </a:lnTo>
                      <a:lnTo>
                        <a:pt x="141" y="0"/>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281">
                  <a:extLst>
                    <a:ext uri="{FF2B5EF4-FFF2-40B4-BE49-F238E27FC236}">
                      <a16:creationId xmlns:a16="http://schemas.microsoft.com/office/drawing/2014/main" id="{F5DCE91D-B9A2-4AC3-4E85-2E848BD6FABA}"/>
                    </a:ext>
                  </a:extLst>
                </p:cNvPr>
                <p:cNvSpPr>
                  <a:spLocks/>
                </p:cNvSpPr>
                <p:nvPr/>
              </p:nvSpPr>
              <p:spPr bwMode="auto">
                <a:xfrm>
                  <a:off x="3558" y="1924"/>
                  <a:ext cx="75" cy="223"/>
                </a:xfrm>
                <a:custGeom>
                  <a:avLst/>
                  <a:gdLst>
                    <a:gd name="T0" fmla="*/ 8 w 148"/>
                    <a:gd name="T1" fmla="*/ 0 h 447"/>
                    <a:gd name="T2" fmla="*/ 37 w 148"/>
                    <a:gd name="T3" fmla="*/ 4 h 447"/>
                    <a:gd name="T4" fmla="*/ 64 w 148"/>
                    <a:gd name="T5" fmla="*/ 13 h 447"/>
                    <a:gd name="T6" fmla="*/ 86 w 148"/>
                    <a:gd name="T7" fmla="*/ 28 h 447"/>
                    <a:gd name="T8" fmla="*/ 106 w 148"/>
                    <a:gd name="T9" fmla="*/ 48 h 447"/>
                    <a:gd name="T10" fmla="*/ 122 w 148"/>
                    <a:gd name="T11" fmla="*/ 72 h 447"/>
                    <a:gd name="T12" fmla="*/ 127 w 148"/>
                    <a:gd name="T13" fmla="*/ 86 h 447"/>
                    <a:gd name="T14" fmla="*/ 131 w 148"/>
                    <a:gd name="T15" fmla="*/ 108 h 447"/>
                    <a:gd name="T16" fmla="*/ 137 w 148"/>
                    <a:gd name="T17" fmla="*/ 133 h 447"/>
                    <a:gd name="T18" fmla="*/ 140 w 148"/>
                    <a:gd name="T19" fmla="*/ 164 h 447"/>
                    <a:gd name="T20" fmla="*/ 144 w 148"/>
                    <a:gd name="T21" fmla="*/ 198 h 447"/>
                    <a:gd name="T22" fmla="*/ 146 w 148"/>
                    <a:gd name="T23" fmla="*/ 233 h 447"/>
                    <a:gd name="T24" fmla="*/ 147 w 148"/>
                    <a:gd name="T25" fmla="*/ 269 h 447"/>
                    <a:gd name="T26" fmla="*/ 148 w 148"/>
                    <a:gd name="T27" fmla="*/ 303 h 447"/>
                    <a:gd name="T28" fmla="*/ 148 w 148"/>
                    <a:gd name="T29" fmla="*/ 334 h 447"/>
                    <a:gd name="T30" fmla="*/ 147 w 148"/>
                    <a:gd name="T31" fmla="*/ 362 h 447"/>
                    <a:gd name="T32" fmla="*/ 144 w 148"/>
                    <a:gd name="T33" fmla="*/ 383 h 447"/>
                    <a:gd name="T34" fmla="*/ 140 w 148"/>
                    <a:gd name="T35" fmla="*/ 399 h 447"/>
                    <a:gd name="T36" fmla="*/ 130 w 148"/>
                    <a:gd name="T37" fmla="*/ 414 h 447"/>
                    <a:gd name="T38" fmla="*/ 116 w 148"/>
                    <a:gd name="T39" fmla="*/ 427 h 447"/>
                    <a:gd name="T40" fmla="*/ 99 w 148"/>
                    <a:gd name="T41" fmla="*/ 437 h 447"/>
                    <a:gd name="T42" fmla="*/ 81 w 148"/>
                    <a:gd name="T43" fmla="*/ 443 h 447"/>
                    <a:gd name="T44" fmla="*/ 59 w 148"/>
                    <a:gd name="T45" fmla="*/ 445 h 447"/>
                    <a:gd name="T46" fmla="*/ 38 w 148"/>
                    <a:gd name="T47" fmla="*/ 447 h 447"/>
                    <a:gd name="T48" fmla="*/ 0 w 148"/>
                    <a:gd name="T49" fmla="*/ 447 h 447"/>
                    <a:gd name="T50" fmla="*/ 0 w 148"/>
                    <a:gd name="T51" fmla="*/ 0 h 447"/>
                    <a:gd name="T52" fmla="*/ 8 w 148"/>
                    <a:gd name="T53"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447">
                      <a:moveTo>
                        <a:pt x="8" y="0"/>
                      </a:moveTo>
                      <a:lnTo>
                        <a:pt x="37" y="4"/>
                      </a:lnTo>
                      <a:lnTo>
                        <a:pt x="64" y="13"/>
                      </a:lnTo>
                      <a:lnTo>
                        <a:pt x="86" y="28"/>
                      </a:lnTo>
                      <a:lnTo>
                        <a:pt x="106" y="48"/>
                      </a:lnTo>
                      <a:lnTo>
                        <a:pt x="122" y="72"/>
                      </a:lnTo>
                      <a:lnTo>
                        <a:pt x="127" y="86"/>
                      </a:lnTo>
                      <a:lnTo>
                        <a:pt x="131" y="108"/>
                      </a:lnTo>
                      <a:lnTo>
                        <a:pt x="137" y="133"/>
                      </a:lnTo>
                      <a:lnTo>
                        <a:pt x="140" y="164"/>
                      </a:lnTo>
                      <a:lnTo>
                        <a:pt x="144" y="198"/>
                      </a:lnTo>
                      <a:lnTo>
                        <a:pt x="146" y="233"/>
                      </a:lnTo>
                      <a:lnTo>
                        <a:pt x="147" y="269"/>
                      </a:lnTo>
                      <a:lnTo>
                        <a:pt x="148" y="303"/>
                      </a:lnTo>
                      <a:lnTo>
                        <a:pt x="148" y="334"/>
                      </a:lnTo>
                      <a:lnTo>
                        <a:pt x="147" y="362"/>
                      </a:lnTo>
                      <a:lnTo>
                        <a:pt x="144" y="383"/>
                      </a:lnTo>
                      <a:lnTo>
                        <a:pt x="140" y="399"/>
                      </a:lnTo>
                      <a:lnTo>
                        <a:pt x="130" y="414"/>
                      </a:lnTo>
                      <a:lnTo>
                        <a:pt x="116" y="427"/>
                      </a:lnTo>
                      <a:lnTo>
                        <a:pt x="99" y="437"/>
                      </a:lnTo>
                      <a:lnTo>
                        <a:pt x="81" y="443"/>
                      </a:lnTo>
                      <a:lnTo>
                        <a:pt x="59" y="445"/>
                      </a:lnTo>
                      <a:lnTo>
                        <a:pt x="38" y="447"/>
                      </a:lnTo>
                      <a:lnTo>
                        <a:pt x="0" y="447"/>
                      </a:lnTo>
                      <a:lnTo>
                        <a:pt x="0" y="0"/>
                      </a:lnTo>
                      <a:lnTo>
                        <a:pt x="8" y="0"/>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8" name="Freeform 282">
                  <a:extLst>
                    <a:ext uri="{FF2B5EF4-FFF2-40B4-BE49-F238E27FC236}">
                      <a16:creationId xmlns:a16="http://schemas.microsoft.com/office/drawing/2014/main" id="{82D6C19B-6A62-54FF-4583-2B18D594A9C4}"/>
                    </a:ext>
                  </a:extLst>
                </p:cNvPr>
                <p:cNvSpPr>
                  <a:spLocks/>
                </p:cNvSpPr>
                <p:nvPr/>
              </p:nvSpPr>
              <p:spPr bwMode="auto">
                <a:xfrm>
                  <a:off x="3476" y="2312"/>
                  <a:ext cx="166" cy="290"/>
                </a:xfrm>
                <a:custGeom>
                  <a:avLst/>
                  <a:gdLst>
                    <a:gd name="T0" fmla="*/ 289 w 332"/>
                    <a:gd name="T1" fmla="*/ 572 h 580"/>
                    <a:gd name="T2" fmla="*/ 329 w 332"/>
                    <a:gd name="T3" fmla="*/ 256 h 580"/>
                    <a:gd name="T4" fmla="*/ 332 w 332"/>
                    <a:gd name="T5" fmla="*/ 235 h 580"/>
                    <a:gd name="T6" fmla="*/ 330 w 332"/>
                    <a:gd name="T7" fmla="*/ 214 h 580"/>
                    <a:gd name="T8" fmla="*/ 330 w 332"/>
                    <a:gd name="T9" fmla="*/ 212 h 580"/>
                    <a:gd name="T10" fmla="*/ 326 w 332"/>
                    <a:gd name="T11" fmla="*/ 183 h 580"/>
                    <a:gd name="T12" fmla="*/ 321 w 332"/>
                    <a:gd name="T13" fmla="*/ 149 h 580"/>
                    <a:gd name="T14" fmla="*/ 315 w 332"/>
                    <a:gd name="T15" fmla="*/ 113 h 580"/>
                    <a:gd name="T16" fmla="*/ 308 w 332"/>
                    <a:gd name="T17" fmla="*/ 77 h 580"/>
                    <a:gd name="T18" fmla="*/ 299 w 332"/>
                    <a:gd name="T19" fmla="*/ 44 h 580"/>
                    <a:gd name="T20" fmla="*/ 289 w 332"/>
                    <a:gd name="T21" fmla="*/ 16 h 580"/>
                    <a:gd name="T22" fmla="*/ 284 w 332"/>
                    <a:gd name="T23" fmla="*/ 0 h 580"/>
                    <a:gd name="T24" fmla="*/ 48 w 332"/>
                    <a:gd name="T25" fmla="*/ 0 h 580"/>
                    <a:gd name="T26" fmla="*/ 41 w 332"/>
                    <a:gd name="T27" fmla="*/ 16 h 580"/>
                    <a:gd name="T28" fmla="*/ 32 w 332"/>
                    <a:gd name="T29" fmla="*/ 44 h 580"/>
                    <a:gd name="T30" fmla="*/ 24 w 332"/>
                    <a:gd name="T31" fmla="*/ 77 h 580"/>
                    <a:gd name="T32" fmla="*/ 15 w 332"/>
                    <a:gd name="T33" fmla="*/ 113 h 580"/>
                    <a:gd name="T34" fmla="*/ 9 w 332"/>
                    <a:gd name="T35" fmla="*/ 149 h 580"/>
                    <a:gd name="T36" fmla="*/ 4 w 332"/>
                    <a:gd name="T37" fmla="*/ 183 h 580"/>
                    <a:gd name="T38" fmla="*/ 1 w 332"/>
                    <a:gd name="T39" fmla="*/ 212 h 580"/>
                    <a:gd name="T40" fmla="*/ 0 w 332"/>
                    <a:gd name="T41" fmla="*/ 214 h 580"/>
                    <a:gd name="T42" fmla="*/ 0 w 332"/>
                    <a:gd name="T43" fmla="*/ 235 h 580"/>
                    <a:gd name="T44" fmla="*/ 1 w 332"/>
                    <a:gd name="T45" fmla="*/ 256 h 580"/>
                    <a:gd name="T46" fmla="*/ 33 w 332"/>
                    <a:gd name="T47" fmla="*/ 580 h 580"/>
                    <a:gd name="T48" fmla="*/ 229 w 332"/>
                    <a:gd name="T49" fmla="*/ 572 h 580"/>
                    <a:gd name="T50" fmla="*/ 243 w 332"/>
                    <a:gd name="T51" fmla="*/ 317 h 580"/>
                    <a:gd name="T52" fmla="*/ 253 w 332"/>
                    <a:gd name="T53" fmla="*/ 572 h 580"/>
                    <a:gd name="T54" fmla="*/ 289 w 332"/>
                    <a:gd name="T55" fmla="*/ 572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580">
                      <a:moveTo>
                        <a:pt x="289" y="572"/>
                      </a:moveTo>
                      <a:lnTo>
                        <a:pt x="329" y="256"/>
                      </a:lnTo>
                      <a:lnTo>
                        <a:pt x="332" y="235"/>
                      </a:lnTo>
                      <a:lnTo>
                        <a:pt x="330" y="214"/>
                      </a:lnTo>
                      <a:lnTo>
                        <a:pt x="330" y="212"/>
                      </a:lnTo>
                      <a:lnTo>
                        <a:pt x="326" y="183"/>
                      </a:lnTo>
                      <a:lnTo>
                        <a:pt x="321" y="149"/>
                      </a:lnTo>
                      <a:lnTo>
                        <a:pt x="315" y="113"/>
                      </a:lnTo>
                      <a:lnTo>
                        <a:pt x="308" y="77"/>
                      </a:lnTo>
                      <a:lnTo>
                        <a:pt x="299" y="44"/>
                      </a:lnTo>
                      <a:lnTo>
                        <a:pt x="289" y="16"/>
                      </a:lnTo>
                      <a:lnTo>
                        <a:pt x="284" y="0"/>
                      </a:lnTo>
                      <a:lnTo>
                        <a:pt x="48" y="0"/>
                      </a:lnTo>
                      <a:lnTo>
                        <a:pt x="41" y="16"/>
                      </a:lnTo>
                      <a:lnTo>
                        <a:pt x="32" y="44"/>
                      </a:lnTo>
                      <a:lnTo>
                        <a:pt x="24" y="77"/>
                      </a:lnTo>
                      <a:lnTo>
                        <a:pt x="15" y="113"/>
                      </a:lnTo>
                      <a:lnTo>
                        <a:pt x="9" y="149"/>
                      </a:lnTo>
                      <a:lnTo>
                        <a:pt x="4" y="183"/>
                      </a:lnTo>
                      <a:lnTo>
                        <a:pt x="1" y="212"/>
                      </a:lnTo>
                      <a:lnTo>
                        <a:pt x="0" y="214"/>
                      </a:lnTo>
                      <a:lnTo>
                        <a:pt x="0" y="235"/>
                      </a:lnTo>
                      <a:lnTo>
                        <a:pt x="1" y="256"/>
                      </a:lnTo>
                      <a:lnTo>
                        <a:pt x="33" y="580"/>
                      </a:lnTo>
                      <a:lnTo>
                        <a:pt x="229" y="572"/>
                      </a:lnTo>
                      <a:lnTo>
                        <a:pt x="243" y="317"/>
                      </a:lnTo>
                      <a:lnTo>
                        <a:pt x="253" y="572"/>
                      </a:lnTo>
                      <a:lnTo>
                        <a:pt x="289" y="572"/>
                      </a:lnTo>
                      <a:close/>
                    </a:path>
                  </a:pathLst>
                </a:custGeom>
                <a:solidFill>
                  <a:srgbClr val="22F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283">
                  <a:extLst>
                    <a:ext uri="{FF2B5EF4-FFF2-40B4-BE49-F238E27FC236}">
                      <a16:creationId xmlns:a16="http://schemas.microsoft.com/office/drawing/2014/main" id="{939C7BB4-A2ED-5242-2E47-43454BBE7CF3}"/>
                    </a:ext>
                  </a:extLst>
                </p:cNvPr>
                <p:cNvSpPr>
                  <a:spLocks/>
                </p:cNvSpPr>
                <p:nvPr/>
              </p:nvSpPr>
              <p:spPr bwMode="auto">
                <a:xfrm>
                  <a:off x="3558" y="2312"/>
                  <a:ext cx="84" cy="287"/>
                </a:xfrm>
                <a:custGeom>
                  <a:avLst/>
                  <a:gdLst>
                    <a:gd name="T0" fmla="*/ 165 w 167"/>
                    <a:gd name="T1" fmla="*/ 214 h 574"/>
                    <a:gd name="T2" fmla="*/ 165 w 167"/>
                    <a:gd name="T3" fmla="*/ 212 h 574"/>
                    <a:gd name="T4" fmla="*/ 161 w 167"/>
                    <a:gd name="T5" fmla="*/ 183 h 574"/>
                    <a:gd name="T6" fmla="*/ 156 w 167"/>
                    <a:gd name="T7" fmla="*/ 149 h 574"/>
                    <a:gd name="T8" fmla="*/ 150 w 167"/>
                    <a:gd name="T9" fmla="*/ 113 h 574"/>
                    <a:gd name="T10" fmla="*/ 143 w 167"/>
                    <a:gd name="T11" fmla="*/ 77 h 574"/>
                    <a:gd name="T12" fmla="*/ 134 w 167"/>
                    <a:gd name="T13" fmla="*/ 44 h 574"/>
                    <a:gd name="T14" fmla="*/ 124 w 167"/>
                    <a:gd name="T15" fmla="*/ 16 h 574"/>
                    <a:gd name="T16" fmla="*/ 119 w 167"/>
                    <a:gd name="T17" fmla="*/ 0 h 574"/>
                    <a:gd name="T18" fmla="*/ 0 w 167"/>
                    <a:gd name="T19" fmla="*/ 0 h 574"/>
                    <a:gd name="T20" fmla="*/ 0 w 167"/>
                    <a:gd name="T21" fmla="*/ 574 h 574"/>
                    <a:gd name="T22" fmla="*/ 64 w 167"/>
                    <a:gd name="T23" fmla="*/ 572 h 574"/>
                    <a:gd name="T24" fmla="*/ 78 w 167"/>
                    <a:gd name="T25" fmla="*/ 317 h 574"/>
                    <a:gd name="T26" fmla="*/ 88 w 167"/>
                    <a:gd name="T27" fmla="*/ 572 h 574"/>
                    <a:gd name="T28" fmla="*/ 124 w 167"/>
                    <a:gd name="T29" fmla="*/ 572 h 574"/>
                    <a:gd name="T30" fmla="*/ 164 w 167"/>
                    <a:gd name="T31" fmla="*/ 256 h 574"/>
                    <a:gd name="T32" fmla="*/ 167 w 167"/>
                    <a:gd name="T33" fmla="*/ 235 h 574"/>
                    <a:gd name="T34" fmla="*/ 165 w 167"/>
                    <a:gd name="T35" fmla="*/ 21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7" h="574">
                      <a:moveTo>
                        <a:pt x="165" y="214"/>
                      </a:moveTo>
                      <a:lnTo>
                        <a:pt x="165" y="212"/>
                      </a:lnTo>
                      <a:lnTo>
                        <a:pt x="161" y="183"/>
                      </a:lnTo>
                      <a:lnTo>
                        <a:pt x="156" y="149"/>
                      </a:lnTo>
                      <a:lnTo>
                        <a:pt x="150" y="113"/>
                      </a:lnTo>
                      <a:lnTo>
                        <a:pt x="143" y="77"/>
                      </a:lnTo>
                      <a:lnTo>
                        <a:pt x="134" y="44"/>
                      </a:lnTo>
                      <a:lnTo>
                        <a:pt x="124" y="16"/>
                      </a:lnTo>
                      <a:lnTo>
                        <a:pt x="119" y="0"/>
                      </a:lnTo>
                      <a:lnTo>
                        <a:pt x="0" y="0"/>
                      </a:lnTo>
                      <a:lnTo>
                        <a:pt x="0" y="574"/>
                      </a:lnTo>
                      <a:lnTo>
                        <a:pt x="64" y="572"/>
                      </a:lnTo>
                      <a:lnTo>
                        <a:pt x="78" y="317"/>
                      </a:lnTo>
                      <a:lnTo>
                        <a:pt x="88" y="572"/>
                      </a:lnTo>
                      <a:lnTo>
                        <a:pt x="124" y="572"/>
                      </a:lnTo>
                      <a:lnTo>
                        <a:pt x="164" y="256"/>
                      </a:lnTo>
                      <a:lnTo>
                        <a:pt x="167" y="235"/>
                      </a:lnTo>
                      <a:lnTo>
                        <a:pt x="165" y="214"/>
                      </a:lnTo>
                      <a:close/>
                    </a:path>
                  </a:pathLst>
                </a:custGeom>
                <a:solidFill>
                  <a:srgbClr val="05E1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284">
                  <a:extLst>
                    <a:ext uri="{FF2B5EF4-FFF2-40B4-BE49-F238E27FC236}">
                      <a16:creationId xmlns:a16="http://schemas.microsoft.com/office/drawing/2014/main" id="{32C0FB42-4CA6-EC02-CCAF-CF376A67F98F}"/>
                    </a:ext>
                  </a:extLst>
                </p:cNvPr>
                <p:cNvSpPr>
                  <a:spLocks/>
                </p:cNvSpPr>
                <p:nvPr/>
              </p:nvSpPr>
              <p:spPr bwMode="auto">
                <a:xfrm>
                  <a:off x="3463" y="2326"/>
                  <a:ext cx="38" cy="125"/>
                </a:xfrm>
                <a:custGeom>
                  <a:avLst/>
                  <a:gdLst>
                    <a:gd name="T0" fmla="*/ 52 w 76"/>
                    <a:gd name="T1" fmla="*/ 123 h 250"/>
                    <a:gd name="T2" fmla="*/ 47 w 76"/>
                    <a:gd name="T3" fmla="*/ 120 h 250"/>
                    <a:gd name="T4" fmla="*/ 44 w 76"/>
                    <a:gd name="T5" fmla="*/ 115 h 250"/>
                    <a:gd name="T6" fmla="*/ 43 w 76"/>
                    <a:gd name="T7" fmla="*/ 111 h 250"/>
                    <a:gd name="T8" fmla="*/ 43 w 76"/>
                    <a:gd name="T9" fmla="*/ 105 h 250"/>
                    <a:gd name="T10" fmla="*/ 48 w 76"/>
                    <a:gd name="T11" fmla="*/ 0 h 250"/>
                    <a:gd name="T12" fmla="*/ 0 w 76"/>
                    <a:gd name="T13" fmla="*/ 37 h 250"/>
                    <a:gd name="T14" fmla="*/ 7 w 76"/>
                    <a:gd name="T15" fmla="*/ 120 h 250"/>
                    <a:gd name="T16" fmla="*/ 6 w 76"/>
                    <a:gd name="T17" fmla="*/ 120 h 250"/>
                    <a:gd name="T18" fmla="*/ 17 w 76"/>
                    <a:gd name="T19" fmla="*/ 178 h 250"/>
                    <a:gd name="T20" fmla="*/ 21 w 76"/>
                    <a:gd name="T21" fmla="*/ 193 h 250"/>
                    <a:gd name="T22" fmla="*/ 28 w 76"/>
                    <a:gd name="T23" fmla="*/ 204 h 250"/>
                    <a:gd name="T24" fmla="*/ 40 w 76"/>
                    <a:gd name="T25" fmla="*/ 218 h 250"/>
                    <a:gd name="T26" fmla="*/ 54 w 76"/>
                    <a:gd name="T27" fmla="*/ 235 h 250"/>
                    <a:gd name="T28" fmla="*/ 69 w 76"/>
                    <a:gd name="T29" fmla="*/ 249 h 250"/>
                    <a:gd name="T30" fmla="*/ 74 w 76"/>
                    <a:gd name="T31" fmla="*/ 250 h 250"/>
                    <a:gd name="T32" fmla="*/ 75 w 76"/>
                    <a:gd name="T33" fmla="*/ 246 h 250"/>
                    <a:gd name="T34" fmla="*/ 76 w 76"/>
                    <a:gd name="T35" fmla="*/ 241 h 250"/>
                    <a:gd name="T36" fmla="*/ 75 w 76"/>
                    <a:gd name="T37" fmla="*/ 234 h 250"/>
                    <a:gd name="T38" fmla="*/ 74 w 76"/>
                    <a:gd name="T39" fmla="*/ 225 h 250"/>
                    <a:gd name="T40" fmla="*/ 69 w 76"/>
                    <a:gd name="T41" fmla="*/ 219 h 250"/>
                    <a:gd name="T42" fmla="*/ 62 w 76"/>
                    <a:gd name="T43" fmla="*/ 208 h 250"/>
                    <a:gd name="T44" fmla="*/ 58 w 76"/>
                    <a:gd name="T45" fmla="*/ 194 h 250"/>
                    <a:gd name="T46" fmla="*/ 55 w 76"/>
                    <a:gd name="T47" fmla="*/ 181 h 250"/>
                    <a:gd name="T48" fmla="*/ 54 w 76"/>
                    <a:gd name="T49" fmla="*/ 171 h 250"/>
                    <a:gd name="T50" fmla="*/ 54 w 76"/>
                    <a:gd name="T51" fmla="*/ 167 h 250"/>
                    <a:gd name="T52" fmla="*/ 55 w 76"/>
                    <a:gd name="T53" fmla="*/ 170 h 250"/>
                    <a:gd name="T54" fmla="*/ 58 w 76"/>
                    <a:gd name="T55" fmla="*/ 177 h 250"/>
                    <a:gd name="T56" fmla="*/ 62 w 76"/>
                    <a:gd name="T57" fmla="*/ 188 h 250"/>
                    <a:gd name="T58" fmla="*/ 67 w 76"/>
                    <a:gd name="T59" fmla="*/ 201 h 250"/>
                    <a:gd name="T60" fmla="*/ 68 w 76"/>
                    <a:gd name="T61" fmla="*/ 204 h 250"/>
                    <a:gd name="T62" fmla="*/ 71 w 76"/>
                    <a:gd name="T63" fmla="*/ 204 h 250"/>
                    <a:gd name="T64" fmla="*/ 72 w 76"/>
                    <a:gd name="T65" fmla="*/ 204 h 250"/>
                    <a:gd name="T66" fmla="*/ 75 w 76"/>
                    <a:gd name="T67" fmla="*/ 204 h 250"/>
                    <a:gd name="T68" fmla="*/ 76 w 76"/>
                    <a:gd name="T69" fmla="*/ 201 h 250"/>
                    <a:gd name="T70" fmla="*/ 76 w 76"/>
                    <a:gd name="T71" fmla="*/ 200 h 250"/>
                    <a:gd name="T72" fmla="*/ 74 w 76"/>
                    <a:gd name="T73" fmla="*/ 180 h 250"/>
                    <a:gd name="T74" fmla="*/ 71 w 76"/>
                    <a:gd name="T75" fmla="*/ 161 h 250"/>
                    <a:gd name="T76" fmla="*/ 67 w 76"/>
                    <a:gd name="T77" fmla="*/ 146 h 250"/>
                    <a:gd name="T78" fmla="*/ 62 w 76"/>
                    <a:gd name="T79" fmla="*/ 135 h 250"/>
                    <a:gd name="T80" fmla="*/ 59 w 76"/>
                    <a:gd name="T81" fmla="*/ 129 h 250"/>
                    <a:gd name="T82" fmla="*/ 55 w 76"/>
                    <a:gd name="T83" fmla="*/ 126 h 250"/>
                    <a:gd name="T84" fmla="*/ 52 w 76"/>
                    <a:gd name="T85" fmla="*/ 12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250">
                      <a:moveTo>
                        <a:pt x="52" y="123"/>
                      </a:moveTo>
                      <a:lnTo>
                        <a:pt x="47" y="120"/>
                      </a:lnTo>
                      <a:lnTo>
                        <a:pt x="44" y="115"/>
                      </a:lnTo>
                      <a:lnTo>
                        <a:pt x="43" y="111"/>
                      </a:lnTo>
                      <a:lnTo>
                        <a:pt x="43" y="105"/>
                      </a:lnTo>
                      <a:lnTo>
                        <a:pt x="48" y="0"/>
                      </a:lnTo>
                      <a:lnTo>
                        <a:pt x="0" y="37"/>
                      </a:lnTo>
                      <a:lnTo>
                        <a:pt x="7" y="120"/>
                      </a:lnTo>
                      <a:lnTo>
                        <a:pt x="6" y="120"/>
                      </a:lnTo>
                      <a:lnTo>
                        <a:pt x="17" y="178"/>
                      </a:lnTo>
                      <a:lnTo>
                        <a:pt x="21" y="193"/>
                      </a:lnTo>
                      <a:lnTo>
                        <a:pt x="28" y="204"/>
                      </a:lnTo>
                      <a:lnTo>
                        <a:pt x="40" y="218"/>
                      </a:lnTo>
                      <a:lnTo>
                        <a:pt x="54" y="235"/>
                      </a:lnTo>
                      <a:lnTo>
                        <a:pt x="69" y="249"/>
                      </a:lnTo>
                      <a:lnTo>
                        <a:pt x="74" y="250"/>
                      </a:lnTo>
                      <a:lnTo>
                        <a:pt x="75" y="246"/>
                      </a:lnTo>
                      <a:lnTo>
                        <a:pt x="76" y="241"/>
                      </a:lnTo>
                      <a:lnTo>
                        <a:pt x="75" y="234"/>
                      </a:lnTo>
                      <a:lnTo>
                        <a:pt x="74" y="225"/>
                      </a:lnTo>
                      <a:lnTo>
                        <a:pt x="69" y="219"/>
                      </a:lnTo>
                      <a:lnTo>
                        <a:pt x="62" y="208"/>
                      </a:lnTo>
                      <a:lnTo>
                        <a:pt x="58" y="194"/>
                      </a:lnTo>
                      <a:lnTo>
                        <a:pt x="55" y="181"/>
                      </a:lnTo>
                      <a:lnTo>
                        <a:pt x="54" y="171"/>
                      </a:lnTo>
                      <a:lnTo>
                        <a:pt x="54" y="167"/>
                      </a:lnTo>
                      <a:lnTo>
                        <a:pt x="55" y="170"/>
                      </a:lnTo>
                      <a:lnTo>
                        <a:pt x="58" y="177"/>
                      </a:lnTo>
                      <a:lnTo>
                        <a:pt x="62" y="188"/>
                      </a:lnTo>
                      <a:lnTo>
                        <a:pt x="67" y="201"/>
                      </a:lnTo>
                      <a:lnTo>
                        <a:pt x="68" y="204"/>
                      </a:lnTo>
                      <a:lnTo>
                        <a:pt x="71" y="204"/>
                      </a:lnTo>
                      <a:lnTo>
                        <a:pt x="72" y="204"/>
                      </a:lnTo>
                      <a:lnTo>
                        <a:pt x="75" y="204"/>
                      </a:lnTo>
                      <a:lnTo>
                        <a:pt x="76" y="201"/>
                      </a:lnTo>
                      <a:lnTo>
                        <a:pt x="76" y="200"/>
                      </a:lnTo>
                      <a:lnTo>
                        <a:pt x="74" y="180"/>
                      </a:lnTo>
                      <a:lnTo>
                        <a:pt x="71" y="161"/>
                      </a:lnTo>
                      <a:lnTo>
                        <a:pt x="67" y="146"/>
                      </a:lnTo>
                      <a:lnTo>
                        <a:pt x="62" y="135"/>
                      </a:lnTo>
                      <a:lnTo>
                        <a:pt x="59" y="129"/>
                      </a:lnTo>
                      <a:lnTo>
                        <a:pt x="55" y="126"/>
                      </a:lnTo>
                      <a:lnTo>
                        <a:pt x="52" y="123"/>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285">
                  <a:extLst>
                    <a:ext uri="{FF2B5EF4-FFF2-40B4-BE49-F238E27FC236}">
                      <a16:creationId xmlns:a16="http://schemas.microsoft.com/office/drawing/2014/main" id="{46C1FAF1-1A29-8768-8E05-79779A2BC8FA}"/>
                    </a:ext>
                  </a:extLst>
                </p:cNvPr>
                <p:cNvSpPr>
                  <a:spLocks/>
                </p:cNvSpPr>
                <p:nvPr/>
              </p:nvSpPr>
              <p:spPr bwMode="auto">
                <a:xfrm>
                  <a:off x="3446" y="2143"/>
                  <a:ext cx="50" cy="226"/>
                </a:xfrm>
                <a:custGeom>
                  <a:avLst/>
                  <a:gdLst>
                    <a:gd name="T0" fmla="*/ 82 w 101"/>
                    <a:gd name="T1" fmla="*/ 366 h 454"/>
                    <a:gd name="T2" fmla="*/ 38 w 101"/>
                    <a:gd name="T3" fmla="*/ 454 h 454"/>
                    <a:gd name="T4" fmla="*/ 2 w 101"/>
                    <a:gd name="T5" fmla="*/ 199 h 454"/>
                    <a:gd name="T6" fmla="*/ 0 w 101"/>
                    <a:gd name="T7" fmla="*/ 167 h 454"/>
                    <a:gd name="T8" fmla="*/ 13 w 101"/>
                    <a:gd name="T9" fmla="*/ 0 h 454"/>
                    <a:gd name="T10" fmla="*/ 101 w 101"/>
                    <a:gd name="T11" fmla="*/ 0 h 454"/>
                    <a:gd name="T12" fmla="*/ 92 w 101"/>
                    <a:gd name="T13" fmla="*/ 62 h 454"/>
                    <a:gd name="T14" fmla="*/ 71 w 101"/>
                    <a:gd name="T15" fmla="*/ 173 h 454"/>
                    <a:gd name="T16" fmla="*/ 86 w 101"/>
                    <a:gd name="T17" fmla="*/ 260 h 454"/>
                    <a:gd name="T18" fmla="*/ 88 w 101"/>
                    <a:gd name="T19" fmla="*/ 270 h 454"/>
                    <a:gd name="T20" fmla="*/ 86 w 101"/>
                    <a:gd name="T21" fmla="*/ 283 h 454"/>
                    <a:gd name="T22" fmla="*/ 82 w 101"/>
                    <a:gd name="T23" fmla="*/ 36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454">
                      <a:moveTo>
                        <a:pt x="82" y="366"/>
                      </a:moveTo>
                      <a:lnTo>
                        <a:pt x="38" y="454"/>
                      </a:lnTo>
                      <a:lnTo>
                        <a:pt x="2" y="199"/>
                      </a:lnTo>
                      <a:lnTo>
                        <a:pt x="0" y="167"/>
                      </a:lnTo>
                      <a:lnTo>
                        <a:pt x="13" y="0"/>
                      </a:lnTo>
                      <a:lnTo>
                        <a:pt x="101" y="0"/>
                      </a:lnTo>
                      <a:lnTo>
                        <a:pt x="92" y="62"/>
                      </a:lnTo>
                      <a:lnTo>
                        <a:pt x="71" y="173"/>
                      </a:lnTo>
                      <a:lnTo>
                        <a:pt x="86" y="260"/>
                      </a:lnTo>
                      <a:lnTo>
                        <a:pt x="88" y="270"/>
                      </a:lnTo>
                      <a:lnTo>
                        <a:pt x="86" y="283"/>
                      </a:lnTo>
                      <a:lnTo>
                        <a:pt x="82" y="366"/>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286">
                  <a:extLst>
                    <a:ext uri="{FF2B5EF4-FFF2-40B4-BE49-F238E27FC236}">
                      <a16:creationId xmlns:a16="http://schemas.microsoft.com/office/drawing/2014/main" id="{B422C324-AC5D-8248-6872-9E00E163F0A9}"/>
                    </a:ext>
                  </a:extLst>
                </p:cNvPr>
                <p:cNvSpPr>
                  <a:spLocks/>
                </p:cNvSpPr>
                <p:nvPr/>
              </p:nvSpPr>
              <p:spPr bwMode="auto">
                <a:xfrm>
                  <a:off x="3451" y="2065"/>
                  <a:ext cx="215" cy="247"/>
                </a:xfrm>
                <a:custGeom>
                  <a:avLst/>
                  <a:gdLst>
                    <a:gd name="T0" fmla="*/ 426 w 430"/>
                    <a:gd name="T1" fmla="*/ 135 h 495"/>
                    <a:gd name="T2" fmla="*/ 423 w 430"/>
                    <a:gd name="T3" fmla="*/ 115 h 495"/>
                    <a:gd name="T4" fmla="*/ 414 w 430"/>
                    <a:gd name="T5" fmla="*/ 97 h 495"/>
                    <a:gd name="T6" fmla="*/ 402 w 430"/>
                    <a:gd name="T7" fmla="*/ 81 h 495"/>
                    <a:gd name="T8" fmla="*/ 386 w 430"/>
                    <a:gd name="T9" fmla="*/ 70 h 495"/>
                    <a:gd name="T10" fmla="*/ 368 w 430"/>
                    <a:gd name="T11" fmla="*/ 63 h 495"/>
                    <a:gd name="T12" fmla="*/ 215 w 430"/>
                    <a:gd name="T13" fmla="*/ 0 h 495"/>
                    <a:gd name="T14" fmla="*/ 64 w 430"/>
                    <a:gd name="T15" fmla="*/ 63 h 495"/>
                    <a:gd name="T16" fmla="*/ 44 w 430"/>
                    <a:gd name="T17" fmla="*/ 70 h 495"/>
                    <a:gd name="T18" fmla="*/ 28 w 430"/>
                    <a:gd name="T19" fmla="*/ 81 h 495"/>
                    <a:gd name="T20" fmla="*/ 16 w 430"/>
                    <a:gd name="T21" fmla="*/ 97 h 495"/>
                    <a:gd name="T22" fmla="*/ 9 w 430"/>
                    <a:gd name="T23" fmla="*/ 115 h 495"/>
                    <a:gd name="T24" fmla="*/ 6 w 430"/>
                    <a:gd name="T25" fmla="*/ 135 h 495"/>
                    <a:gd name="T26" fmla="*/ 0 w 430"/>
                    <a:gd name="T27" fmla="*/ 189 h 495"/>
                    <a:gd name="T28" fmla="*/ 85 w 430"/>
                    <a:gd name="T29" fmla="*/ 200 h 495"/>
                    <a:gd name="T30" fmla="*/ 75 w 430"/>
                    <a:gd name="T31" fmla="*/ 261 h 495"/>
                    <a:gd name="T32" fmla="*/ 78 w 430"/>
                    <a:gd name="T33" fmla="*/ 271 h 495"/>
                    <a:gd name="T34" fmla="*/ 79 w 430"/>
                    <a:gd name="T35" fmla="*/ 282 h 495"/>
                    <a:gd name="T36" fmla="*/ 83 w 430"/>
                    <a:gd name="T37" fmla="*/ 306 h 495"/>
                    <a:gd name="T38" fmla="*/ 89 w 430"/>
                    <a:gd name="T39" fmla="*/ 334 h 495"/>
                    <a:gd name="T40" fmla="*/ 95 w 430"/>
                    <a:gd name="T41" fmla="*/ 365 h 495"/>
                    <a:gd name="T42" fmla="*/ 100 w 430"/>
                    <a:gd name="T43" fmla="*/ 399 h 495"/>
                    <a:gd name="T44" fmla="*/ 103 w 430"/>
                    <a:gd name="T45" fmla="*/ 433 h 495"/>
                    <a:gd name="T46" fmla="*/ 102 w 430"/>
                    <a:gd name="T47" fmla="*/ 466 h 495"/>
                    <a:gd name="T48" fmla="*/ 98 w 430"/>
                    <a:gd name="T49" fmla="*/ 495 h 495"/>
                    <a:gd name="T50" fmla="*/ 98 w 430"/>
                    <a:gd name="T51" fmla="*/ 495 h 495"/>
                    <a:gd name="T52" fmla="*/ 123 w 430"/>
                    <a:gd name="T53" fmla="*/ 495 h 495"/>
                    <a:gd name="T54" fmla="*/ 157 w 430"/>
                    <a:gd name="T55" fmla="*/ 495 h 495"/>
                    <a:gd name="T56" fmla="*/ 195 w 430"/>
                    <a:gd name="T57" fmla="*/ 495 h 495"/>
                    <a:gd name="T58" fmla="*/ 334 w 430"/>
                    <a:gd name="T59" fmla="*/ 495 h 495"/>
                    <a:gd name="T60" fmla="*/ 334 w 430"/>
                    <a:gd name="T61" fmla="*/ 495 h 495"/>
                    <a:gd name="T62" fmla="*/ 328 w 430"/>
                    <a:gd name="T63" fmla="*/ 466 h 495"/>
                    <a:gd name="T64" fmla="*/ 328 w 430"/>
                    <a:gd name="T65" fmla="*/ 433 h 495"/>
                    <a:gd name="T66" fmla="*/ 331 w 430"/>
                    <a:gd name="T67" fmla="*/ 399 h 495"/>
                    <a:gd name="T68" fmla="*/ 335 w 430"/>
                    <a:gd name="T69" fmla="*/ 365 h 495"/>
                    <a:gd name="T70" fmla="*/ 341 w 430"/>
                    <a:gd name="T71" fmla="*/ 334 h 495"/>
                    <a:gd name="T72" fmla="*/ 346 w 430"/>
                    <a:gd name="T73" fmla="*/ 306 h 495"/>
                    <a:gd name="T74" fmla="*/ 351 w 430"/>
                    <a:gd name="T75" fmla="*/ 282 h 495"/>
                    <a:gd name="T76" fmla="*/ 354 w 430"/>
                    <a:gd name="T77" fmla="*/ 271 h 495"/>
                    <a:gd name="T78" fmla="*/ 355 w 430"/>
                    <a:gd name="T79" fmla="*/ 261 h 495"/>
                    <a:gd name="T80" fmla="*/ 345 w 430"/>
                    <a:gd name="T81" fmla="*/ 200 h 495"/>
                    <a:gd name="T82" fmla="*/ 430 w 430"/>
                    <a:gd name="T83" fmla="*/ 189 h 495"/>
                    <a:gd name="T84" fmla="*/ 426 w 430"/>
                    <a:gd name="T85" fmla="*/ 13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0" h="495">
                      <a:moveTo>
                        <a:pt x="426" y="135"/>
                      </a:moveTo>
                      <a:lnTo>
                        <a:pt x="423" y="115"/>
                      </a:lnTo>
                      <a:lnTo>
                        <a:pt x="414" y="97"/>
                      </a:lnTo>
                      <a:lnTo>
                        <a:pt x="402" y="81"/>
                      </a:lnTo>
                      <a:lnTo>
                        <a:pt x="386" y="70"/>
                      </a:lnTo>
                      <a:lnTo>
                        <a:pt x="368" y="63"/>
                      </a:lnTo>
                      <a:lnTo>
                        <a:pt x="215" y="0"/>
                      </a:lnTo>
                      <a:lnTo>
                        <a:pt x="64" y="63"/>
                      </a:lnTo>
                      <a:lnTo>
                        <a:pt x="44" y="70"/>
                      </a:lnTo>
                      <a:lnTo>
                        <a:pt x="28" y="81"/>
                      </a:lnTo>
                      <a:lnTo>
                        <a:pt x="16" y="97"/>
                      </a:lnTo>
                      <a:lnTo>
                        <a:pt x="9" y="115"/>
                      </a:lnTo>
                      <a:lnTo>
                        <a:pt x="6" y="135"/>
                      </a:lnTo>
                      <a:lnTo>
                        <a:pt x="0" y="189"/>
                      </a:lnTo>
                      <a:lnTo>
                        <a:pt x="85" y="200"/>
                      </a:lnTo>
                      <a:lnTo>
                        <a:pt x="75" y="261"/>
                      </a:lnTo>
                      <a:lnTo>
                        <a:pt x="78" y="271"/>
                      </a:lnTo>
                      <a:lnTo>
                        <a:pt x="79" y="282"/>
                      </a:lnTo>
                      <a:lnTo>
                        <a:pt x="83" y="306"/>
                      </a:lnTo>
                      <a:lnTo>
                        <a:pt x="89" y="334"/>
                      </a:lnTo>
                      <a:lnTo>
                        <a:pt x="95" y="365"/>
                      </a:lnTo>
                      <a:lnTo>
                        <a:pt x="100" y="399"/>
                      </a:lnTo>
                      <a:lnTo>
                        <a:pt x="103" y="433"/>
                      </a:lnTo>
                      <a:lnTo>
                        <a:pt x="102" y="466"/>
                      </a:lnTo>
                      <a:lnTo>
                        <a:pt x="98" y="495"/>
                      </a:lnTo>
                      <a:lnTo>
                        <a:pt x="98" y="495"/>
                      </a:lnTo>
                      <a:lnTo>
                        <a:pt x="123" y="495"/>
                      </a:lnTo>
                      <a:lnTo>
                        <a:pt x="157" y="495"/>
                      </a:lnTo>
                      <a:lnTo>
                        <a:pt x="195" y="495"/>
                      </a:lnTo>
                      <a:lnTo>
                        <a:pt x="334" y="495"/>
                      </a:lnTo>
                      <a:lnTo>
                        <a:pt x="334" y="495"/>
                      </a:lnTo>
                      <a:lnTo>
                        <a:pt x="328" y="466"/>
                      </a:lnTo>
                      <a:lnTo>
                        <a:pt x="328" y="433"/>
                      </a:lnTo>
                      <a:lnTo>
                        <a:pt x="331" y="399"/>
                      </a:lnTo>
                      <a:lnTo>
                        <a:pt x="335" y="365"/>
                      </a:lnTo>
                      <a:lnTo>
                        <a:pt x="341" y="334"/>
                      </a:lnTo>
                      <a:lnTo>
                        <a:pt x="346" y="306"/>
                      </a:lnTo>
                      <a:lnTo>
                        <a:pt x="351" y="282"/>
                      </a:lnTo>
                      <a:lnTo>
                        <a:pt x="354" y="271"/>
                      </a:lnTo>
                      <a:lnTo>
                        <a:pt x="355" y="261"/>
                      </a:lnTo>
                      <a:lnTo>
                        <a:pt x="345" y="200"/>
                      </a:lnTo>
                      <a:lnTo>
                        <a:pt x="430" y="189"/>
                      </a:lnTo>
                      <a:lnTo>
                        <a:pt x="426" y="135"/>
                      </a:lnTo>
                      <a:close/>
                    </a:path>
                  </a:pathLst>
                </a:custGeom>
                <a:solidFill>
                  <a:srgbClr val="22FF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3" name="Freeform 287">
                  <a:extLst>
                    <a:ext uri="{FF2B5EF4-FFF2-40B4-BE49-F238E27FC236}">
                      <a16:creationId xmlns:a16="http://schemas.microsoft.com/office/drawing/2014/main" id="{B582C36F-5C35-02AA-95F5-B02974C71EFE}"/>
                    </a:ext>
                  </a:extLst>
                </p:cNvPr>
                <p:cNvSpPr>
                  <a:spLocks/>
                </p:cNvSpPr>
                <p:nvPr/>
              </p:nvSpPr>
              <p:spPr bwMode="auto">
                <a:xfrm>
                  <a:off x="3616" y="2326"/>
                  <a:ext cx="39" cy="125"/>
                </a:xfrm>
                <a:custGeom>
                  <a:avLst/>
                  <a:gdLst>
                    <a:gd name="T0" fmla="*/ 26 w 78"/>
                    <a:gd name="T1" fmla="*/ 123 h 250"/>
                    <a:gd name="T2" fmla="*/ 30 w 78"/>
                    <a:gd name="T3" fmla="*/ 120 h 250"/>
                    <a:gd name="T4" fmla="*/ 33 w 78"/>
                    <a:gd name="T5" fmla="*/ 115 h 250"/>
                    <a:gd name="T6" fmla="*/ 34 w 78"/>
                    <a:gd name="T7" fmla="*/ 111 h 250"/>
                    <a:gd name="T8" fmla="*/ 34 w 78"/>
                    <a:gd name="T9" fmla="*/ 105 h 250"/>
                    <a:gd name="T10" fmla="*/ 29 w 78"/>
                    <a:gd name="T11" fmla="*/ 0 h 250"/>
                    <a:gd name="T12" fmla="*/ 78 w 78"/>
                    <a:gd name="T13" fmla="*/ 37 h 250"/>
                    <a:gd name="T14" fmla="*/ 71 w 78"/>
                    <a:gd name="T15" fmla="*/ 120 h 250"/>
                    <a:gd name="T16" fmla="*/ 71 w 78"/>
                    <a:gd name="T17" fmla="*/ 120 h 250"/>
                    <a:gd name="T18" fmla="*/ 61 w 78"/>
                    <a:gd name="T19" fmla="*/ 178 h 250"/>
                    <a:gd name="T20" fmla="*/ 57 w 78"/>
                    <a:gd name="T21" fmla="*/ 193 h 250"/>
                    <a:gd name="T22" fmla="*/ 50 w 78"/>
                    <a:gd name="T23" fmla="*/ 204 h 250"/>
                    <a:gd name="T24" fmla="*/ 39 w 78"/>
                    <a:gd name="T25" fmla="*/ 218 h 250"/>
                    <a:gd name="T26" fmla="*/ 25 w 78"/>
                    <a:gd name="T27" fmla="*/ 235 h 250"/>
                    <a:gd name="T28" fmla="*/ 9 w 78"/>
                    <a:gd name="T29" fmla="*/ 249 h 250"/>
                    <a:gd name="T30" fmla="*/ 5 w 78"/>
                    <a:gd name="T31" fmla="*/ 250 h 250"/>
                    <a:gd name="T32" fmla="*/ 2 w 78"/>
                    <a:gd name="T33" fmla="*/ 246 h 250"/>
                    <a:gd name="T34" fmla="*/ 2 w 78"/>
                    <a:gd name="T35" fmla="*/ 241 h 250"/>
                    <a:gd name="T36" fmla="*/ 2 w 78"/>
                    <a:gd name="T37" fmla="*/ 234 h 250"/>
                    <a:gd name="T38" fmla="*/ 5 w 78"/>
                    <a:gd name="T39" fmla="*/ 225 h 250"/>
                    <a:gd name="T40" fmla="*/ 8 w 78"/>
                    <a:gd name="T41" fmla="*/ 219 h 250"/>
                    <a:gd name="T42" fmla="*/ 15 w 78"/>
                    <a:gd name="T43" fmla="*/ 208 h 250"/>
                    <a:gd name="T44" fmla="*/ 19 w 78"/>
                    <a:gd name="T45" fmla="*/ 194 h 250"/>
                    <a:gd name="T46" fmla="*/ 22 w 78"/>
                    <a:gd name="T47" fmla="*/ 181 h 250"/>
                    <a:gd name="T48" fmla="*/ 23 w 78"/>
                    <a:gd name="T49" fmla="*/ 171 h 250"/>
                    <a:gd name="T50" fmla="*/ 23 w 78"/>
                    <a:gd name="T51" fmla="*/ 167 h 250"/>
                    <a:gd name="T52" fmla="*/ 22 w 78"/>
                    <a:gd name="T53" fmla="*/ 170 h 250"/>
                    <a:gd name="T54" fmla="*/ 20 w 78"/>
                    <a:gd name="T55" fmla="*/ 177 h 250"/>
                    <a:gd name="T56" fmla="*/ 16 w 78"/>
                    <a:gd name="T57" fmla="*/ 188 h 250"/>
                    <a:gd name="T58" fmla="*/ 10 w 78"/>
                    <a:gd name="T59" fmla="*/ 201 h 250"/>
                    <a:gd name="T60" fmla="*/ 9 w 78"/>
                    <a:gd name="T61" fmla="*/ 204 h 250"/>
                    <a:gd name="T62" fmla="*/ 8 w 78"/>
                    <a:gd name="T63" fmla="*/ 204 h 250"/>
                    <a:gd name="T64" fmla="*/ 5 w 78"/>
                    <a:gd name="T65" fmla="*/ 204 h 250"/>
                    <a:gd name="T66" fmla="*/ 3 w 78"/>
                    <a:gd name="T67" fmla="*/ 204 h 250"/>
                    <a:gd name="T68" fmla="*/ 2 w 78"/>
                    <a:gd name="T69" fmla="*/ 201 h 250"/>
                    <a:gd name="T70" fmla="*/ 0 w 78"/>
                    <a:gd name="T71" fmla="*/ 200 h 250"/>
                    <a:gd name="T72" fmla="*/ 3 w 78"/>
                    <a:gd name="T73" fmla="*/ 180 h 250"/>
                    <a:gd name="T74" fmla="*/ 8 w 78"/>
                    <a:gd name="T75" fmla="*/ 161 h 250"/>
                    <a:gd name="T76" fmla="*/ 10 w 78"/>
                    <a:gd name="T77" fmla="*/ 146 h 250"/>
                    <a:gd name="T78" fmla="*/ 15 w 78"/>
                    <a:gd name="T79" fmla="*/ 135 h 250"/>
                    <a:gd name="T80" fmla="*/ 19 w 78"/>
                    <a:gd name="T81" fmla="*/ 129 h 250"/>
                    <a:gd name="T82" fmla="*/ 22 w 78"/>
                    <a:gd name="T83" fmla="*/ 126 h 250"/>
                    <a:gd name="T84" fmla="*/ 26 w 78"/>
                    <a:gd name="T85" fmla="*/ 12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250">
                      <a:moveTo>
                        <a:pt x="26" y="123"/>
                      </a:moveTo>
                      <a:lnTo>
                        <a:pt x="30" y="120"/>
                      </a:lnTo>
                      <a:lnTo>
                        <a:pt x="33" y="115"/>
                      </a:lnTo>
                      <a:lnTo>
                        <a:pt x="34" y="111"/>
                      </a:lnTo>
                      <a:lnTo>
                        <a:pt x="34" y="105"/>
                      </a:lnTo>
                      <a:lnTo>
                        <a:pt x="29" y="0"/>
                      </a:lnTo>
                      <a:lnTo>
                        <a:pt x="78" y="37"/>
                      </a:lnTo>
                      <a:lnTo>
                        <a:pt x="71" y="120"/>
                      </a:lnTo>
                      <a:lnTo>
                        <a:pt x="71" y="120"/>
                      </a:lnTo>
                      <a:lnTo>
                        <a:pt x="61" y="178"/>
                      </a:lnTo>
                      <a:lnTo>
                        <a:pt x="57" y="193"/>
                      </a:lnTo>
                      <a:lnTo>
                        <a:pt x="50" y="204"/>
                      </a:lnTo>
                      <a:lnTo>
                        <a:pt x="39" y="218"/>
                      </a:lnTo>
                      <a:lnTo>
                        <a:pt x="25" y="235"/>
                      </a:lnTo>
                      <a:lnTo>
                        <a:pt x="9" y="249"/>
                      </a:lnTo>
                      <a:lnTo>
                        <a:pt x="5" y="250"/>
                      </a:lnTo>
                      <a:lnTo>
                        <a:pt x="2" y="246"/>
                      </a:lnTo>
                      <a:lnTo>
                        <a:pt x="2" y="241"/>
                      </a:lnTo>
                      <a:lnTo>
                        <a:pt x="2" y="234"/>
                      </a:lnTo>
                      <a:lnTo>
                        <a:pt x="5" y="225"/>
                      </a:lnTo>
                      <a:lnTo>
                        <a:pt x="8" y="219"/>
                      </a:lnTo>
                      <a:lnTo>
                        <a:pt x="15" y="208"/>
                      </a:lnTo>
                      <a:lnTo>
                        <a:pt x="19" y="194"/>
                      </a:lnTo>
                      <a:lnTo>
                        <a:pt x="22" y="181"/>
                      </a:lnTo>
                      <a:lnTo>
                        <a:pt x="23" y="171"/>
                      </a:lnTo>
                      <a:lnTo>
                        <a:pt x="23" y="167"/>
                      </a:lnTo>
                      <a:lnTo>
                        <a:pt x="22" y="170"/>
                      </a:lnTo>
                      <a:lnTo>
                        <a:pt x="20" y="177"/>
                      </a:lnTo>
                      <a:lnTo>
                        <a:pt x="16" y="188"/>
                      </a:lnTo>
                      <a:lnTo>
                        <a:pt x="10" y="201"/>
                      </a:lnTo>
                      <a:lnTo>
                        <a:pt x="9" y="204"/>
                      </a:lnTo>
                      <a:lnTo>
                        <a:pt x="8" y="204"/>
                      </a:lnTo>
                      <a:lnTo>
                        <a:pt x="5" y="204"/>
                      </a:lnTo>
                      <a:lnTo>
                        <a:pt x="3" y="204"/>
                      </a:lnTo>
                      <a:lnTo>
                        <a:pt x="2" y="201"/>
                      </a:lnTo>
                      <a:lnTo>
                        <a:pt x="0" y="200"/>
                      </a:lnTo>
                      <a:lnTo>
                        <a:pt x="3" y="180"/>
                      </a:lnTo>
                      <a:lnTo>
                        <a:pt x="8" y="161"/>
                      </a:lnTo>
                      <a:lnTo>
                        <a:pt x="10" y="146"/>
                      </a:lnTo>
                      <a:lnTo>
                        <a:pt x="15" y="135"/>
                      </a:lnTo>
                      <a:lnTo>
                        <a:pt x="19" y="129"/>
                      </a:lnTo>
                      <a:lnTo>
                        <a:pt x="22" y="126"/>
                      </a:lnTo>
                      <a:lnTo>
                        <a:pt x="26" y="123"/>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4" name="Freeform 288">
                  <a:extLst>
                    <a:ext uri="{FF2B5EF4-FFF2-40B4-BE49-F238E27FC236}">
                      <a16:creationId xmlns:a16="http://schemas.microsoft.com/office/drawing/2014/main" id="{DBCDC0F4-7667-82BE-122E-A84CD490DA27}"/>
                    </a:ext>
                  </a:extLst>
                </p:cNvPr>
                <p:cNvSpPr>
                  <a:spLocks/>
                </p:cNvSpPr>
                <p:nvPr/>
              </p:nvSpPr>
              <p:spPr bwMode="auto">
                <a:xfrm>
                  <a:off x="3621" y="2143"/>
                  <a:ext cx="51" cy="226"/>
                </a:xfrm>
                <a:custGeom>
                  <a:avLst/>
                  <a:gdLst>
                    <a:gd name="T0" fmla="*/ 19 w 102"/>
                    <a:gd name="T1" fmla="*/ 366 h 454"/>
                    <a:gd name="T2" fmla="*/ 64 w 102"/>
                    <a:gd name="T3" fmla="*/ 454 h 454"/>
                    <a:gd name="T4" fmla="*/ 101 w 102"/>
                    <a:gd name="T5" fmla="*/ 199 h 454"/>
                    <a:gd name="T6" fmla="*/ 102 w 102"/>
                    <a:gd name="T7" fmla="*/ 167 h 454"/>
                    <a:gd name="T8" fmla="*/ 88 w 102"/>
                    <a:gd name="T9" fmla="*/ 0 h 454"/>
                    <a:gd name="T10" fmla="*/ 0 w 102"/>
                    <a:gd name="T11" fmla="*/ 0 h 454"/>
                    <a:gd name="T12" fmla="*/ 9 w 102"/>
                    <a:gd name="T13" fmla="*/ 62 h 454"/>
                    <a:gd name="T14" fmla="*/ 30 w 102"/>
                    <a:gd name="T15" fmla="*/ 173 h 454"/>
                    <a:gd name="T16" fmla="*/ 16 w 102"/>
                    <a:gd name="T17" fmla="*/ 260 h 454"/>
                    <a:gd name="T18" fmla="*/ 15 w 102"/>
                    <a:gd name="T19" fmla="*/ 270 h 454"/>
                    <a:gd name="T20" fmla="*/ 15 w 102"/>
                    <a:gd name="T21" fmla="*/ 283 h 454"/>
                    <a:gd name="T22" fmla="*/ 19 w 102"/>
                    <a:gd name="T23" fmla="*/ 36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454">
                      <a:moveTo>
                        <a:pt x="19" y="366"/>
                      </a:moveTo>
                      <a:lnTo>
                        <a:pt x="64" y="454"/>
                      </a:lnTo>
                      <a:lnTo>
                        <a:pt x="101" y="199"/>
                      </a:lnTo>
                      <a:lnTo>
                        <a:pt x="102" y="167"/>
                      </a:lnTo>
                      <a:lnTo>
                        <a:pt x="88" y="0"/>
                      </a:lnTo>
                      <a:lnTo>
                        <a:pt x="0" y="0"/>
                      </a:lnTo>
                      <a:lnTo>
                        <a:pt x="9" y="62"/>
                      </a:lnTo>
                      <a:lnTo>
                        <a:pt x="30" y="173"/>
                      </a:lnTo>
                      <a:lnTo>
                        <a:pt x="16" y="260"/>
                      </a:lnTo>
                      <a:lnTo>
                        <a:pt x="15" y="270"/>
                      </a:lnTo>
                      <a:lnTo>
                        <a:pt x="15" y="283"/>
                      </a:lnTo>
                      <a:lnTo>
                        <a:pt x="19" y="366"/>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289">
                  <a:extLst>
                    <a:ext uri="{FF2B5EF4-FFF2-40B4-BE49-F238E27FC236}">
                      <a16:creationId xmlns:a16="http://schemas.microsoft.com/office/drawing/2014/main" id="{AF3E8BF9-250F-D21D-BA83-BFD9F8354EAF}"/>
                    </a:ext>
                  </a:extLst>
                </p:cNvPr>
                <p:cNvSpPr>
                  <a:spLocks/>
                </p:cNvSpPr>
                <p:nvPr/>
              </p:nvSpPr>
              <p:spPr bwMode="auto">
                <a:xfrm>
                  <a:off x="3558" y="2065"/>
                  <a:ext cx="108" cy="247"/>
                </a:xfrm>
                <a:custGeom>
                  <a:avLst/>
                  <a:gdLst>
                    <a:gd name="T0" fmla="*/ 215 w 215"/>
                    <a:gd name="T1" fmla="*/ 189 h 495"/>
                    <a:gd name="T2" fmla="*/ 211 w 215"/>
                    <a:gd name="T3" fmla="*/ 135 h 495"/>
                    <a:gd name="T4" fmla="*/ 208 w 215"/>
                    <a:gd name="T5" fmla="*/ 115 h 495"/>
                    <a:gd name="T6" fmla="*/ 199 w 215"/>
                    <a:gd name="T7" fmla="*/ 97 h 495"/>
                    <a:gd name="T8" fmla="*/ 187 w 215"/>
                    <a:gd name="T9" fmla="*/ 81 h 495"/>
                    <a:gd name="T10" fmla="*/ 171 w 215"/>
                    <a:gd name="T11" fmla="*/ 70 h 495"/>
                    <a:gd name="T12" fmla="*/ 153 w 215"/>
                    <a:gd name="T13" fmla="*/ 63 h 495"/>
                    <a:gd name="T14" fmla="*/ 0 w 215"/>
                    <a:gd name="T15" fmla="*/ 0 h 495"/>
                    <a:gd name="T16" fmla="*/ 0 w 215"/>
                    <a:gd name="T17" fmla="*/ 480 h 495"/>
                    <a:gd name="T18" fmla="*/ 4 w 215"/>
                    <a:gd name="T19" fmla="*/ 481 h 495"/>
                    <a:gd name="T20" fmla="*/ 13 w 215"/>
                    <a:gd name="T21" fmla="*/ 483 h 495"/>
                    <a:gd name="T22" fmla="*/ 27 w 215"/>
                    <a:gd name="T23" fmla="*/ 485 h 495"/>
                    <a:gd name="T24" fmla="*/ 44 w 215"/>
                    <a:gd name="T25" fmla="*/ 488 h 495"/>
                    <a:gd name="T26" fmla="*/ 64 w 215"/>
                    <a:gd name="T27" fmla="*/ 491 h 495"/>
                    <a:gd name="T28" fmla="*/ 83 w 215"/>
                    <a:gd name="T29" fmla="*/ 494 h 495"/>
                    <a:gd name="T30" fmla="*/ 102 w 215"/>
                    <a:gd name="T31" fmla="*/ 495 h 495"/>
                    <a:gd name="T32" fmla="*/ 119 w 215"/>
                    <a:gd name="T33" fmla="*/ 495 h 495"/>
                    <a:gd name="T34" fmla="*/ 119 w 215"/>
                    <a:gd name="T35" fmla="*/ 495 h 495"/>
                    <a:gd name="T36" fmla="*/ 113 w 215"/>
                    <a:gd name="T37" fmla="*/ 466 h 495"/>
                    <a:gd name="T38" fmla="*/ 113 w 215"/>
                    <a:gd name="T39" fmla="*/ 433 h 495"/>
                    <a:gd name="T40" fmla="*/ 116 w 215"/>
                    <a:gd name="T41" fmla="*/ 399 h 495"/>
                    <a:gd name="T42" fmla="*/ 120 w 215"/>
                    <a:gd name="T43" fmla="*/ 365 h 495"/>
                    <a:gd name="T44" fmla="*/ 126 w 215"/>
                    <a:gd name="T45" fmla="*/ 334 h 495"/>
                    <a:gd name="T46" fmla="*/ 131 w 215"/>
                    <a:gd name="T47" fmla="*/ 306 h 495"/>
                    <a:gd name="T48" fmla="*/ 136 w 215"/>
                    <a:gd name="T49" fmla="*/ 282 h 495"/>
                    <a:gd name="T50" fmla="*/ 139 w 215"/>
                    <a:gd name="T51" fmla="*/ 271 h 495"/>
                    <a:gd name="T52" fmla="*/ 140 w 215"/>
                    <a:gd name="T53" fmla="*/ 261 h 495"/>
                    <a:gd name="T54" fmla="*/ 130 w 215"/>
                    <a:gd name="T55" fmla="*/ 200 h 495"/>
                    <a:gd name="T56" fmla="*/ 215 w 215"/>
                    <a:gd name="T57" fmla="*/ 18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5" h="495">
                      <a:moveTo>
                        <a:pt x="215" y="189"/>
                      </a:moveTo>
                      <a:lnTo>
                        <a:pt x="211" y="135"/>
                      </a:lnTo>
                      <a:lnTo>
                        <a:pt x="208" y="115"/>
                      </a:lnTo>
                      <a:lnTo>
                        <a:pt x="199" y="97"/>
                      </a:lnTo>
                      <a:lnTo>
                        <a:pt x="187" y="81"/>
                      </a:lnTo>
                      <a:lnTo>
                        <a:pt x="171" y="70"/>
                      </a:lnTo>
                      <a:lnTo>
                        <a:pt x="153" y="63"/>
                      </a:lnTo>
                      <a:lnTo>
                        <a:pt x="0" y="0"/>
                      </a:lnTo>
                      <a:lnTo>
                        <a:pt x="0" y="480"/>
                      </a:lnTo>
                      <a:lnTo>
                        <a:pt x="4" y="481"/>
                      </a:lnTo>
                      <a:lnTo>
                        <a:pt x="13" y="483"/>
                      </a:lnTo>
                      <a:lnTo>
                        <a:pt x="27" y="485"/>
                      </a:lnTo>
                      <a:lnTo>
                        <a:pt x="44" y="488"/>
                      </a:lnTo>
                      <a:lnTo>
                        <a:pt x="64" y="491"/>
                      </a:lnTo>
                      <a:lnTo>
                        <a:pt x="83" y="494"/>
                      </a:lnTo>
                      <a:lnTo>
                        <a:pt x="102" y="495"/>
                      </a:lnTo>
                      <a:lnTo>
                        <a:pt x="119" y="495"/>
                      </a:lnTo>
                      <a:lnTo>
                        <a:pt x="119" y="495"/>
                      </a:lnTo>
                      <a:lnTo>
                        <a:pt x="113" y="466"/>
                      </a:lnTo>
                      <a:lnTo>
                        <a:pt x="113" y="433"/>
                      </a:lnTo>
                      <a:lnTo>
                        <a:pt x="116" y="399"/>
                      </a:lnTo>
                      <a:lnTo>
                        <a:pt x="120" y="365"/>
                      </a:lnTo>
                      <a:lnTo>
                        <a:pt x="126" y="334"/>
                      </a:lnTo>
                      <a:lnTo>
                        <a:pt x="131" y="306"/>
                      </a:lnTo>
                      <a:lnTo>
                        <a:pt x="136" y="282"/>
                      </a:lnTo>
                      <a:lnTo>
                        <a:pt x="139" y="271"/>
                      </a:lnTo>
                      <a:lnTo>
                        <a:pt x="140" y="261"/>
                      </a:lnTo>
                      <a:lnTo>
                        <a:pt x="130" y="200"/>
                      </a:lnTo>
                      <a:lnTo>
                        <a:pt x="215" y="189"/>
                      </a:lnTo>
                      <a:close/>
                    </a:path>
                  </a:pathLst>
                </a:custGeom>
                <a:solidFill>
                  <a:srgbClr val="05E1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290">
                  <a:extLst>
                    <a:ext uri="{FF2B5EF4-FFF2-40B4-BE49-F238E27FC236}">
                      <a16:creationId xmlns:a16="http://schemas.microsoft.com/office/drawing/2014/main" id="{9B4F207D-811D-DA0B-032C-0B19F34708FA}"/>
                    </a:ext>
                  </a:extLst>
                </p:cNvPr>
                <p:cNvSpPr>
                  <a:spLocks/>
                </p:cNvSpPr>
                <p:nvPr/>
              </p:nvSpPr>
              <p:spPr bwMode="auto">
                <a:xfrm>
                  <a:off x="3525" y="2047"/>
                  <a:ext cx="67" cy="62"/>
                </a:xfrm>
                <a:custGeom>
                  <a:avLst/>
                  <a:gdLst>
                    <a:gd name="T0" fmla="*/ 132 w 132"/>
                    <a:gd name="T1" fmla="*/ 69 h 125"/>
                    <a:gd name="T2" fmla="*/ 132 w 132"/>
                    <a:gd name="T3" fmla="*/ 72 h 125"/>
                    <a:gd name="T4" fmla="*/ 125 w 132"/>
                    <a:gd name="T5" fmla="*/ 91 h 125"/>
                    <a:gd name="T6" fmla="*/ 114 w 132"/>
                    <a:gd name="T7" fmla="*/ 106 h 125"/>
                    <a:gd name="T8" fmla="*/ 100 w 132"/>
                    <a:gd name="T9" fmla="*/ 116 h 125"/>
                    <a:gd name="T10" fmla="*/ 83 w 132"/>
                    <a:gd name="T11" fmla="*/ 123 h 125"/>
                    <a:gd name="T12" fmla="*/ 66 w 132"/>
                    <a:gd name="T13" fmla="*/ 125 h 125"/>
                    <a:gd name="T14" fmla="*/ 49 w 132"/>
                    <a:gd name="T15" fmla="*/ 123 h 125"/>
                    <a:gd name="T16" fmla="*/ 32 w 132"/>
                    <a:gd name="T17" fmla="*/ 116 h 125"/>
                    <a:gd name="T18" fmla="*/ 18 w 132"/>
                    <a:gd name="T19" fmla="*/ 106 h 125"/>
                    <a:gd name="T20" fmla="*/ 8 w 132"/>
                    <a:gd name="T21" fmla="*/ 91 h 125"/>
                    <a:gd name="T22" fmla="*/ 1 w 132"/>
                    <a:gd name="T23" fmla="*/ 72 h 125"/>
                    <a:gd name="T24" fmla="*/ 0 w 132"/>
                    <a:gd name="T25" fmla="*/ 69 h 125"/>
                    <a:gd name="T26" fmla="*/ 0 w 132"/>
                    <a:gd name="T27" fmla="*/ 0 h 125"/>
                    <a:gd name="T28" fmla="*/ 132 w 132"/>
                    <a:gd name="T29" fmla="*/ 0 h 125"/>
                    <a:gd name="T30" fmla="*/ 132 w 132"/>
                    <a:gd name="T31" fmla="*/ 6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25">
                      <a:moveTo>
                        <a:pt x="132" y="69"/>
                      </a:moveTo>
                      <a:lnTo>
                        <a:pt x="132" y="72"/>
                      </a:lnTo>
                      <a:lnTo>
                        <a:pt x="125" y="91"/>
                      </a:lnTo>
                      <a:lnTo>
                        <a:pt x="114" y="106"/>
                      </a:lnTo>
                      <a:lnTo>
                        <a:pt x="100" y="116"/>
                      </a:lnTo>
                      <a:lnTo>
                        <a:pt x="83" y="123"/>
                      </a:lnTo>
                      <a:lnTo>
                        <a:pt x="66" y="125"/>
                      </a:lnTo>
                      <a:lnTo>
                        <a:pt x="49" y="123"/>
                      </a:lnTo>
                      <a:lnTo>
                        <a:pt x="32" y="116"/>
                      </a:lnTo>
                      <a:lnTo>
                        <a:pt x="18" y="106"/>
                      </a:lnTo>
                      <a:lnTo>
                        <a:pt x="8" y="91"/>
                      </a:lnTo>
                      <a:lnTo>
                        <a:pt x="1" y="72"/>
                      </a:lnTo>
                      <a:lnTo>
                        <a:pt x="0" y="69"/>
                      </a:lnTo>
                      <a:lnTo>
                        <a:pt x="0" y="0"/>
                      </a:lnTo>
                      <a:lnTo>
                        <a:pt x="132" y="0"/>
                      </a:lnTo>
                      <a:lnTo>
                        <a:pt x="132" y="69"/>
                      </a:lnTo>
                      <a:close/>
                    </a:path>
                  </a:pathLst>
                </a:custGeom>
                <a:solidFill>
                  <a:srgbClr val="E1CDC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291">
                  <a:extLst>
                    <a:ext uri="{FF2B5EF4-FFF2-40B4-BE49-F238E27FC236}">
                      <a16:creationId xmlns:a16="http://schemas.microsoft.com/office/drawing/2014/main" id="{431D4872-46C6-F74C-BF81-3AF4329887A7}"/>
                    </a:ext>
                  </a:extLst>
                </p:cNvPr>
                <p:cNvSpPr>
                  <a:spLocks/>
                </p:cNvSpPr>
                <p:nvPr/>
              </p:nvSpPr>
              <p:spPr bwMode="auto">
                <a:xfrm>
                  <a:off x="3514" y="1950"/>
                  <a:ext cx="90" cy="121"/>
                </a:xfrm>
                <a:custGeom>
                  <a:avLst/>
                  <a:gdLst>
                    <a:gd name="T0" fmla="*/ 119 w 179"/>
                    <a:gd name="T1" fmla="*/ 0 h 243"/>
                    <a:gd name="T2" fmla="*/ 59 w 179"/>
                    <a:gd name="T3" fmla="*/ 0 h 243"/>
                    <a:gd name="T4" fmla="*/ 42 w 179"/>
                    <a:gd name="T5" fmla="*/ 3 h 243"/>
                    <a:gd name="T6" fmla="*/ 27 w 179"/>
                    <a:gd name="T7" fmla="*/ 13 h 243"/>
                    <a:gd name="T8" fmla="*/ 14 w 179"/>
                    <a:gd name="T9" fmla="*/ 27 h 243"/>
                    <a:gd name="T10" fmla="*/ 4 w 179"/>
                    <a:gd name="T11" fmla="*/ 45 h 243"/>
                    <a:gd name="T12" fmla="*/ 0 w 179"/>
                    <a:gd name="T13" fmla="*/ 66 h 243"/>
                    <a:gd name="T14" fmla="*/ 0 w 179"/>
                    <a:gd name="T15" fmla="*/ 146 h 243"/>
                    <a:gd name="T16" fmla="*/ 3 w 179"/>
                    <a:gd name="T17" fmla="*/ 163 h 243"/>
                    <a:gd name="T18" fmla="*/ 11 w 179"/>
                    <a:gd name="T19" fmla="*/ 181 h 243"/>
                    <a:gd name="T20" fmla="*/ 24 w 179"/>
                    <a:gd name="T21" fmla="*/ 199 h 243"/>
                    <a:gd name="T22" fmla="*/ 38 w 179"/>
                    <a:gd name="T23" fmla="*/ 216 h 243"/>
                    <a:gd name="T24" fmla="*/ 55 w 179"/>
                    <a:gd name="T25" fmla="*/ 230 h 243"/>
                    <a:gd name="T26" fmla="*/ 72 w 179"/>
                    <a:gd name="T27" fmla="*/ 240 h 243"/>
                    <a:gd name="T28" fmla="*/ 88 w 179"/>
                    <a:gd name="T29" fmla="*/ 243 h 243"/>
                    <a:gd name="T30" fmla="*/ 92 w 179"/>
                    <a:gd name="T31" fmla="*/ 243 h 243"/>
                    <a:gd name="T32" fmla="*/ 107 w 179"/>
                    <a:gd name="T33" fmla="*/ 240 h 243"/>
                    <a:gd name="T34" fmla="*/ 123 w 179"/>
                    <a:gd name="T35" fmla="*/ 230 h 243"/>
                    <a:gd name="T36" fmla="*/ 140 w 179"/>
                    <a:gd name="T37" fmla="*/ 216 h 243"/>
                    <a:gd name="T38" fmla="*/ 155 w 179"/>
                    <a:gd name="T39" fmla="*/ 199 h 243"/>
                    <a:gd name="T40" fmla="*/ 167 w 179"/>
                    <a:gd name="T41" fmla="*/ 181 h 243"/>
                    <a:gd name="T42" fmla="*/ 175 w 179"/>
                    <a:gd name="T43" fmla="*/ 163 h 243"/>
                    <a:gd name="T44" fmla="*/ 179 w 179"/>
                    <a:gd name="T45" fmla="*/ 146 h 243"/>
                    <a:gd name="T46" fmla="*/ 179 w 179"/>
                    <a:gd name="T47" fmla="*/ 66 h 243"/>
                    <a:gd name="T48" fmla="*/ 174 w 179"/>
                    <a:gd name="T49" fmla="*/ 45 h 243"/>
                    <a:gd name="T50" fmla="*/ 165 w 179"/>
                    <a:gd name="T51" fmla="*/ 27 h 243"/>
                    <a:gd name="T52" fmla="*/ 153 w 179"/>
                    <a:gd name="T53" fmla="*/ 13 h 243"/>
                    <a:gd name="T54" fmla="*/ 137 w 179"/>
                    <a:gd name="T55" fmla="*/ 3 h 243"/>
                    <a:gd name="T56" fmla="*/ 119 w 179"/>
                    <a:gd name="T5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 h="243">
                      <a:moveTo>
                        <a:pt x="119" y="0"/>
                      </a:moveTo>
                      <a:lnTo>
                        <a:pt x="59" y="0"/>
                      </a:lnTo>
                      <a:lnTo>
                        <a:pt x="42" y="3"/>
                      </a:lnTo>
                      <a:lnTo>
                        <a:pt x="27" y="13"/>
                      </a:lnTo>
                      <a:lnTo>
                        <a:pt x="14" y="27"/>
                      </a:lnTo>
                      <a:lnTo>
                        <a:pt x="4" y="45"/>
                      </a:lnTo>
                      <a:lnTo>
                        <a:pt x="0" y="66"/>
                      </a:lnTo>
                      <a:lnTo>
                        <a:pt x="0" y="146"/>
                      </a:lnTo>
                      <a:lnTo>
                        <a:pt x="3" y="163"/>
                      </a:lnTo>
                      <a:lnTo>
                        <a:pt x="11" y="181"/>
                      </a:lnTo>
                      <a:lnTo>
                        <a:pt x="24" y="199"/>
                      </a:lnTo>
                      <a:lnTo>
                        <a:pt x="38" y="216"/>
                      </a:lnTo>
                      <a:lnTo>
                        <a:pt x="55" y="230"/>
                      </a:lnTo>
                      <a:lnTo>
                        <a:pt x="72" y="240"/>
                      </a:lnTo>
                      <a:lnTo>
                        <a:pt x="88" y="243"/>
                      </a:lnTo>
                      <a:lnTo>
                        <a:pt x="92" y="243"/>
                      </a:lnTo>
                      <a:lnTo>
                        <a:pt x="107" y="240"/>
                      </a:lnTo>
                      <a:lnTo>
                        <a:pt x="123" y="230"/>
                      </a:lnTo>
                      <a:lnTo>
                        <a:pt x="140" y="216"/>
                      </a:lnTo>
                      <a:lnTo>
                        <a:pt x="155" y="199"/>
                      </a:lnTo>
                      <a:lnTo>
                        <a:pt x="167" y="181"/>
                      </a:lnTo>
                      <a:lnTo>
                        <a:pt x="175" y="163"/>
                      </a:lnTo>
                      <a:lnTo>
                        <a:pt x="179" y="146"/>
                      </a:lnTo>
                      <a:lnTo>
                        <a:pt x="179" y="66"/>
                      </a:lnTo>
                      <a:lnTo>
                        <a:pt x="174" y="45"/>
                      </a:lnTo>
                      <a:lnTo>
                        <a:pt x="165" y="27"/>
                      </a:lnTo>
                      <a:lnTo>
                        <a:pt x="153" y="13"/>
                      </a:lnTo>
                      <a:lnTo>
                        <a:pt x="137" y="3"/>
                      </a:lnTo>
                      <a:lnTo>
                        <a:pt x="119"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Freeform 292">
                  <a:extLst>
                    <a:ext uri="{FF2B5EF4-FFF2-40B4-BE49-F238E27FC236}">
                      <a16:creationId xmlns:a16="http://schemas.microsoft.com/office/drawing/2014/main" id="{E10428FB-8AF5-A6A3-FB98-30B7C5D9CED8}"/>
                    </a:ext>
                  </a:extLst>
                </p:cNvPr>
                <p:cNvSpPr>
                  <a:spLocks/>
                </p:cNvSpPr>
                <p:nvPr/>
              </p:nvSpPr>
              <p:spPr bwMode="auto">
                <a:xfrm>
                  <a:off x="3507" y="1995"/>
                  <a:ext cx="10" cy="30"/>
                </a:xfrm>
                <a:custGeom>
                  <a:avLst/>
                  <a:gdLst>
                    <a:gd name="T0" fmla="*/ 10 w 20"/>
                    <a:gd name="T1" fmla="*/ 59 h 59"/>
                    <a:gd name="T2" fmla="*/ 5 w 20"/>
                    <a:gd name="T3" fmla="*/ 59 h 59"/>
                    <a:gd name="T4" fmla="*/ 3 w 20"/>
                    <a:gd name="T5" fmla="*/ 56 h 59"/>
                    <a:gd name="T6" fmla="*/ 1 w 20"/>
                    <a:gd name="T7" fmla="*/ 54 h 59"/>
                    <a:gd name="T8" fmla="*/ 0 w 20"/>
                    <a:gd name="T9" fmla="*/ 49 h 59"/>
                    <a:gd name="T10" fmla="*/ 0 w 20"/>
                    <a:gd name="T11" fmla="*/ 10 h 59"/>
                    <a:gd name="T12" fmla="*/ 1 w 20"/>
                    <a:gd name="T13" fmla="*/ 6 h 59"/>
                    <a:gd name="T14" fmla="*/ 3 w 20"/>
                    <a:gd name="T15" fmla="*/ 3 h 59"/>
                    <a:gd name="T16" fmla="*/ 5 w 20"/>
                    <a:gd name="T17" fmla="*/ 0 h 59"/>
                    <a:gd name="T18" fmla="*/ 10 w 20"/>
                    <a:gd name="T19" fmla="*/ 0 h 59"/>
                    <a:gd name="T20" fmla="*/ 14 w 20"/>
                    <a:gd name="T21" fmla="*/ 0 h 59"/>
                    <a:gd name="T22" fmla="*/ 17 w 20"/>
                    <a:gd name="T23" fmla="*/ 3 h 59"/>
                    <a:gd name="T24" fmla="*/ 20 w 20"/>
                    <a:gd name="T25" fmla="*/ 6 h 59"/>
                    <a:gd name="T26" fmla="*/ 20 w 20"/>
                    <a:gd name="T27" fmla="*/ 10 h 59"/>
                    <a:gd name="T28" fmla="*/ 20 w 20"/>
                    <a:gd name="T29" fmla="*/ 49 h 59"/>
                    <a:gd name="T30" fmla="*/ 20 w 20"/>
                    <a:gd name="T31" fmla="*/ 54 h 59"/>
                    <a:gd name="T32" fmla="*/ 17 w 20"/>
                    <a:gd name="T33" fmla="*/ 56 h 59"/>
                    <a:gd name="T34" fmla="*/ 14 w 20"/>
                    <a:gd name="T35" fmla="*/ 59 h 59"/>
                    <a:gd name="T36" fmla="*/ 10 w 20"/>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59">
                      <a:moveTo>
                        <a:pt x="10" y="59"/>
                      </a:moveTo>
                      <a:lnTo>
                        <a:pt x="5" y="59"/>
                      </a:lnTo>
                      <a:lnTo>
                        <a:pt x="3" y="56"/>
                      </a:lnTo>
                      <a:lnTo>
                        <a:pt x="1" y="54"/>
                      </a:lnTo>
                      <a:lnTo>
                        <a:pt x="0" y="49"/>
                      </a:lnTo>
                      <a:lnTo>
                        <a:pt x="0" y="10"/>
                      </a:lnTo>
                      <a:lnTo>
                        <a:pt x="1" y="6"/>
                      </a:lnTo>
                      <a:lnTo>
                        <a:pt x="3" y="3"/>
                      </a:lnTo>
                      <a:lnTo>
                        <a:pt x="5" y="0"/>
                      </a:lnTo>
                      <a:lnTo>
                        <a:pt x="10" y="0"/>
                      </a:lnTo>
                      <a:lnTo>
                        <a:pt x="14" y="0"/>
                      </a:lnTo>
                      <a:lnTo>
                        <a:pt x="17" y="3"/>
                      </a:lnTo>
                      <a:lnTo>
                        <a:pt x="20" y="6"/>
                      </a:lnTo>
                      <a:lnTo>
                        <a:pt x="20" y="10"/>
                      </a:lnTo>
                      <a:lnTo>
                        <a:pt x="20" y="49"/>
                      </a:lnTo>
                      <a:lnTo>
                        <a:pt x="20" y="54"/>
                      </a:lnTo>
                      <a:lnTo>
                        <a:pt x="17" y="56"/>
                      </a:lnTo>
                      <a:lnTo>
                        <a:pt x="14" y="59"/>
                      </a:lnTo>
                      <a:lnTo>
                        <a:pt x="10" y="59"/>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293">
                  <a:extLst>
                    <a:ext uri="{FF2B5EF4-FFF2-40B4-BE49-F238E27FC236}">
                      <a16:creationId xmlns:a16="http://schemas.microsoft.com/office/drawing/2014/main" id="{34B643B7-8F02-5369-8AB7-50D90A713BC0}"/>
                    </a:ext>
                  </a:extLst>
                </p:cNvPr>
                <p:cNvSpPr>
                  <a:spLocks/>
                </p:cNvSpPr>
                <p:nvPr/>
              </p:nvSpPr>
              <p:spPr bwMode="auto">
                <a:xfrm>
                  <a:off x="3600" y="1995"/>
                  <a:ext cx="10" cy="30"/>
                </a:xfrm>
                <a:custGeom>
                  <a:avLst/>
                  <a:gdLst>
                    <a:gd name="T0" fmla="*/ 10 w 20"/>
                    <a:gd name="T1" fmla="*/ 59 h 59"/>
                    <a:gd name="T2" fmla="*/ 7 w 20"/>
                    <a:gd name="T3" fmla="*/ 59 h 59"/>
                    <a:gd name="T4" fmla="*/ 3 w 20"/>
                    <a:gd name="T5" fmla="*/ 56 h 59"/>
                    <a:gd name="T6" fmla="*/ 2 w 20"/>
                    <a:gd name="T7" fmla="*/ 54 h 59"/>
                    <a:gd name="T8" fmla="*/ 0 w 20"/>
                    <a:gd name="T9" fmla="*/ 49 h 59"/>
                    <a:gd name="T10" fmla="*/ 0 w 20"/>
                    <a:gd name="T11" fmla="*/ 10 h 59"/>
                    <a:gd name="T12" fmla="*/ 2 w 20"/>
                    <a:gd name="T13" fmla="*/ 6 h 59"/>
                    <a:gd name="T14" fmla="*/ 3 w 20"/>
                    <a:gd name="T15" fmla="*/ 3 h 59"/>
                    <a:gd name="T16" fmla="*/ 7 w 20"/>
                    <a:gd name="T17" fmla="*/ 0 h 59"/>
                    <a:gd name="T18" fmla="*/ 10 w 20"/>
                    <a:gd name="T19" fmla="*/ 0 h 59"/>
                    <a:gd name="T20" fmla="*/ 15 w 20"/>
                    <a:gd name="T21" fmla="*/ 0 h 59"/>
                    <a:gd name="T22" fmla="*/ 17 w 20"/>
                    <a:gd name="T23" fmla="*/ 3 h 59"/>
                    <a:gd name="T24" fmla="*/ 20 w 20"/>
                    <a:gd name="T25" fmla="*/ 6 h 59"/>
                    <a:gd name="T26" fmla="*/ 20 w 20"/>
                    <a:gd name="T27" fmla="*/ 10 h 59"/>
                    <a:gd name="T28" fmla="*/ 20 w 20"/>
                    <a:gd name="T29" fmla="*/ 49 h 59"/>
                    <a:gd name="T30" fmla="*/ 20 w 20"/>
                    <a:gd name="T31" fmla="*/ 54 h 59"/>
                    <a:gd name="T32" fmla="*/ 17 w 20"/>
                    <a:gd name="T33" fmla="*/ 56 h 59"/>
                    <a:gd name="T34" fmla="*/ 15 w 20"/>
                    <a:gd name="T35" fmla="*/ 59 h 59"/>
                    <a:gd name="T36" fmla="*/ 10 w 20"/>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59">
                      <a:moveTo>
                        <a:pt x="10" y="59"/>
                      </a:moveTo>
                      <a:lnTo>
                        <a:pt x="7" y="59"/>
                      </a:lnTo>
                      <a:lnTo>
                        <a:pt x="3" y="56"/>
                      </a:lnTo>
                      <a:lnTo>
                        <a:pt x="2" y="54"/>
                      </a:lnTo>
                      <a:lnTo>
                        <a:pt x="0" y="49"/>
                      </a:lnTo>
                      <a:lnTo>
                        <a:pt x="0" y="10"/>
                      </a:lnTo>
                      <a:lnTo>
                        <a:pt x="2" y="6"/>
                      </a:lnTo>
                      <a:lnTo>
                        <a:pt x="3" y="3"/>
                      </a:lnTo>
                      <a:lnTo>
                        <a:pt x="7" y="0"/>
                      </a:lnTo>
                      <a:lnTo>
                        <a:pt x="10" y="0"/>
                      </a:lnTo>
                      <a:lnTo>
                        <a:pt x="15" y="0"/>
                      </a:lnTo>
                      <a:lnTo>
                        <a:pt x="17" y="3"/>
                      </a:lnTo>
                      <a:lnTo>
                        <a:pt x="20" y="6"/>
                      </a:lnTo>
                      <a:lnTo>
                        <a:pt x="20" y="10"/>
                      </a:lnTo>
                      <a:lnTo>
                        <a:pt x="20" y="49"/>
                      </a:lnTo>
                      <a:lnTo>
                        <a:pt x="20" y="54"/>
                      </a:lnTo>
                      <a:lnTo>
                        <a:pt x="17" y="56"/>
                      </a:lnTo>
                      <a:lnTo>
                        <a:pt x="15" y="59"/>
                      </a:lnTo>
                      <a:lnTo>
                        <a:pt x="10" y="59"/>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294">
                  <a:extLst>
                    <a:ext uri="{FF2B5EF4-FFF2-40B4-BE49-F238E27FC236}">
                      <a16:creationId xmlns:a16="http://schemas.microsoft.com/office/drawing/2014/main" id="{C3534D45-8C91-00A2-6D05-157C622C4941}"/>
                    </a:ext>
                  </a:extLst>
                </p:cNvPr>
                <p:cNvSpPr>
                  <a:spLocks/>
                </p:cNvSpPr>
                <p:nvPr/>
              </p:nvSpPr>
              <p:spPr bwMode="auto">
                <a:xfrm>
                  <a:off x="3558" y="1950"/>
                  <a:ext cx="46" cy="121"/>
                </a:xfrm>
                <a:custGeom>
                  <a:avLst/>
                  <a:gdLst>
                    <a:gd name="T0" fmla="*/ 30 w 90"/>
                    <a:gd name="T1" fmla="*/ 0 h 243"/>
                    <a:gd name="T2" fmla="*/ 0 w 90"/>
                    <a:gd name="T3" fmla="*/ 0 h 243"/>
                    <a:gd name="T4" fmla="*/ 0 w 90"/>
                    <a:gd name="T5" fmla="*/ 243 h 243"/>
                    <a:gd name="T6" fmla="*/ 3 w 90"/>
                    <a:gd name="T7" fmla="*/ 243 h 243"/>
                    <a:gd name="T8" fmla="*/ 18 w 90"/>
                    <a:gd name="T9" fmla="*/ 240 h 243"/>
                    <a:gd name="T10" fmla="*/ 34 w 90"/>
                    <a:gd name="T11" fmla="*/ 230 h 243"/>
                    <a:gd name="T12" fmla="*/ 51 w 90"/>
                    <a:gd name="T13" fmla="*/ 216 h 243"/>
                    <a:gd name="T14" fmla="*/ 66 w 90"/>
                    <a:gd name="T15" fmla="*/ 199 h 243"/>
                    <a:gd name="T16" fmla="*/ 78 w 90"/>
                    <a:gd name="T17" fmla="*/ 181 h 243"/>
                    <a:gd name="T18" fmla="*/ 86 w 90"/>
                    <a:gd name="T19" fmla="*/ 163 h 243"/>
                    <a:gd name="T20" fmla="*/ 90 w 90"/>
                    <a:gd name="T21" fmla="*/ 146 h 243"/>
                    <a:gd name="T22" fmla="*/ 90 w 90"/>
                    <a:gd name="T23" fmla="*/ 66 h 243"/>
                    <a:gd name="T24" fmla="*/ 85 w 90"/>
                    <a:gd name="T25" fmla="*/ 45 h 243"/>
                    <a:gd name="T26" fmla="*/ 76 w 90"/>
                    <a:gd name="T27" fmla="*/ 27 h 243"/>
                    <a:gd name="T28" fmla="*/ 64 w 90"/>
                    <a:gd name="T29" fmla="*/ 13 h 243"/>
                    <a:gd name="T30" fmla="*/ 48 w 90"/>
                    <a:gd name="T31" fmla="*/ 3 h 243"/>
                    <a:gd name="T32" fmla="*/ 30 w 90"/>
                    <a:gd name="T33"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243">
                      <a:moveTo>
                        <a:pt x="30" y="0"/>
                      </a:moveTo>
                      <a:lnTo>
                        <a:pt x="0" y="0"/>
                      </a:lnTo>
                      <a:lnTo>
                        <a:pt x="0" y="243"/>
                      </a:lnTo>
                      <a:lnTo>
                        <a:pt x="3" y="243"/>
                      </a:lnTo>
                      <a:lnTo>
                        <a:pt x="18" y="240"/>
                      </a:lnTo>
                      <a:lnTo>
                        <a:pt x="34" y="230"/>
                      </a:lnTo>
                      <a:lnTo>
                        <a:pt x="51" y="216"/>
                      </a:lnTo>
                      <a:lnTo>
                        <a:pt x="66" y="199"/>
                      </a:lnTo>
                      <a:lnTo>
                        <a:pt x="78" y="181"/>
                      </a:lnTo>
                      <a:lnTo>
                        <a:pt x="86" y="163"/>
                      </a:lnTo>
                      <a:lnTo>
                        <a:pt x="90" y="146"/>
                      </a:lnTo>
                      <a:lnTo>
                        <a:pt x="90" y="66"/>
                      </a:lnTo>
                      <a:lnTo>
                        <a:pt x="85" y="45"/>
                      </a:lnTo>
                      <a:lnTo>
                        <a:pt x="76" y="27"/>
                      </a:lnTo>
                      <a:lnTo>
                        <a:pt x="64" y="13"/>
                      </a:lnTo>
                      <a:lnTo>
                        <a:pt x="48" y="3"/>
                      </a:lnTo>
                      <a:lnTo>
                        <a:pt x="30"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295">
                  <a:extLst>
                    <a:ext uri="{FF2B5EF4-FFF2-40B4-BE49-F238E27FC236}">
                      <a16:creationId xmlns:a16="http://schemas.microsoft.com/office/drawing/2014/main" id="{B4D0AD4C-D8BA-1BA9-616A-7FFEDDC636AA}"/>
                    </a:ext>
                  </a:extLst>
                </p:cNvPr>
                <p:cNvSpPr>
                  <a:spLocks/>
                </p:cNvSpPr>
                <p:nvPr/>
              </p:nvSpPr>
              <p:spPr bwMode="auto">
                <a:xfrm>
                  <a:off x="3537" y="1932"/>
                  <a:ext cx="21" cy="34"/>
                </a:xfrm>
                <a:custGeom>
                  <a:avLst/>
                  <a:gdLst>
                    <a:gd name="T0" fmla="*/ 35 w 44"/>
                    <a:gd name="T1" fmla="*/ 0 h 68"/>
                    <a:gd name="T2" fmla="*/ 26 w 44"/>
                    <a:gd name="T3" fmla="*/ 0 h 68"/>
                    <a:gd name="T4" fmla="*/ 14 w 44"/>
                    <a:gd name="T5" fmla="*/ 1 h 68"/>
                    <a:gd name="T6" fmla="*/ 7 w 44"/>
                    <a:gd name="T7" fmla="*/ 4 h 68"/>
                    <a:gd name="T8" fmla="*/ 2 w 44"/>
                    <a:gd name="T9" fmla="*/ 14 h 68"/>
                    <a:gd name="T10" fmla="*/ 0 w 44"/>
                    <a:gd name="T11" fmla="*/ 25 h 68"/>
                    <a:gd name="T12" fmla="*/ 4 w 44"/>
                    <a:gd name="T13" fmla="*/ 36 h 68"/>
                    <a:gd name="T14" fmla="*/ 13 w 44"/>
                    <a:gd name="T15" fmla="*/ 46 h 68"/>
                    <a:gd name="T16" fmla="*/ 27 w 44"/>
                    <a:gd name="T17" fmla="*/ 58 h 68"/>
                    <a:gd name="T18" fmla="*/ 44 w 44"/>
                    <a:gd name="T19" fmla="*/ 68 h 68"/>
                    <a:gd name="T20" fmla="*/ 44 w 44"/>
                    <a:gd name="T21" fmla="*/ 1 h 68"/>
                    <a:gd name="T22" fmla="*/ 40 w 44"/>
                    <a:gd name="T23" fmla="*/ 0 h 68"/>
                    <a:gd name="T24" fmla="*/ 35 w 44"/>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68">
                      <a:moveTo>
                        <a:pt x="35" y="0"/>
                      </a:moveTo>
                      <a:lnTo>
                        <a:pt x="26" y="0"/>
                      </a:lnTo>
                      <a:lnTo>
                        <a:pt x="14" y="1"/>
                      </a:lnTo>
                      <a:lnTo>
                        <a:pt x="7" y="4"/>
                      </a:lnTo>
                      <a:lnTo>
                        <a:pt x="2" y="14"/>
                      </a:lnTo>
                      <a:lnTo>
                        <a:pt x="0" y="25"/>
                      </a:lnTo>
                      <a:lnTo>
                        <a:pt x="4" y="36"/>
                      </a:lnTo>
                      <a:lnTo>
                        <a:pt x="13" y="46"/>
                      </a:lnTo>
                      <a:lnTo>
                        <a:pt x="27" y="58"/>
                      </a:lnTo>
                      <a:lnTo>
                        <a:pt x="44" y="68"/>
                      </a:lnTo>
                      <a:lnTo>
                        <a:pt x="44" y="1"/>
                      </a:lnTo>
                      <a:lnTo>
                        <a:pt x="40" y="0"/>
                      </a:lnTo>
                      <a:lnTo>
                        <a:pt x="35" y="0"/>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296">
                  <a:extLst>
                    <a:ext uri="{FF2B5EF4-FFF2-40B4-BE49-F238E27FC236}">
                      <a16:creationId xmlns:a16="http://schemas.microsoft.com/office/drawing/2014/main" id="{E5FE9FE5-1AC3-A811-7BE0-54F47D17ECB5}"/>
                    </a:ext>
                  </a:extLst>
                </p:cNvPr>
                <p:cNvSpPr>
                  <a:spLocks/>
                </p:cNvSpPr>
                <p:nvPr/>
              </p:nvSpPr>
              <p:spPr bwMode="auto">
                <a:xfrm>
                  <a:off x="3558" y="1933"/>
                  <a:ext cx="49" cy="72"/>
                </a:xfrm>
                <a:custGeom>
                  <a:avLst/>
                  <a:gdLst>
                    <a:gd name="T0" fmla="*/ 96 w 96"/>
                    <a:gd name="T1" fmla="*/ 95 h 144"/>
                    <a:gd name="T2" fmla="*/ 92 w 96"/>
                    <a:gd name="T3" fmla="*/ 76 h 144"/>
                    <a:gd name="T4" fmla="*/ 85 w 96"/>
                    <a:gd name="T5" fmla="*/ 61 h 144"/>
                    <a:gd name="T6" fmla="*/ 73 w 96"/>
                    <a:gd name="T7" fmla="*/ 44 h 144"/>
                    <a:gd name="T8" fmla="*/ 62 w 96"/>
                    <a:gd name="T9" fmla="*/ 30 h 144"/>
                    <a:gd name="T10" fmla="*/ 48 w 96"/>
                    <a:gd name="T11" fmla="*/ 17 h 144"/>
                    <a:gd name="T12" fmla="*/ 30 w 96"/>
                    <a:gd name="T13" fmla="*/ 7 h 144"/>
                    <a:gd name="T14" fmla="*/ 16 w 96"/>
                    <a:gd name="T15" fmla="*/ 1 h 144"/>
                    <a:gd name="T16" fmla="*/ 0 w 96"/>
                    <a:gd name="T17" fmla="*/ 0 h 144"/>
                    <a:gd name="T18" fmla="*/ 0 w 96"/>
                    <a:gd name="T19" fmla="*/ 67 h 144"/>
                    <a:gd name="T20" fmla="*/ 17 w 96"/>
                    <a:gd name="T21" fmla="*/ 75 h 144"/>
                    <a:gd name="T22" fmla="*/ 35 w 96"/>
                    <a:gd name="T23" fmla="*/ 82 h 144"/>
                    <a:gd name="T24" fmla="*/ 52 w 96"/>
                    <a:gd name="T25" fmla="*/ 91 h 144"/>
                    <a:gd name="T26" fmla="*/ 66 w 96"/>
                    <a:gd name="T27" fmla="*/ 102 h 144"/>
                    <a:gd name="T28" fmla="*/ 75 w 96"/>
                    <a:gd name="T29" fmla="*/ 112 h 144"/>
                    <a:gd name="T30" fmla="*/ 81 w 96"/>
                    <a:gd name="T31" fmla="*/ 123 h 144"/>
                    <a:gd name="T32" fmla="*/ 82 w 96"/>
                    <a:gd name="T33" fmla="*/ 134 h 144"/>
                    <a:gd name="T34" fmla="*/ 76 w 96"/>
                    <a:gd name="T35" fmla="*/ 144 h 144"/>
                    <a:gd name="T36" fmla="*/ 88 w 96"/>
                    <a:gd name="T37" fmla="*/ 129 h 144"/>
                    <a:gd name="T38" fmla="*/ 93 w 96"/>
                    <a:gd name="T39" fmla="*/ 112 h 144"/>
                    <a:gd name="T40" fmla="*/ 96 w 96"/>
                    <a:gd name="T41" fmla="*/ 9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44">
                      <a:moveTo>
                        <a:pt x="96" y="95"/>
                      </a:moveTo>
                      <a:lnTo>
                        <a:pt x="92" y="76"/>
                      </a:lnTo>
                      <a:lnTo>
                        <a:pt x="85" y="61"/>
                      </a:lnTo>
                      <a:lnTo>
                        <a:pt x="73" y="44"/>
                      </a:lnTo>
                      <a:lnTo>
                        <a:pt x="62" y="30"/>
                      </a:lnTo>
                      <a:lnTo>
                        <a:pt x="48" y="17"/>
                      </a:lnTo>
                      <a:lnTo>
                        <a:pt x="30" y="7"/>
                      </a:lnTo>
                      <a:lnTo>
                        <a:pt x="16" y="1"/>
                      </a:lnTo>
                      <a:lnTo>
                        <a:pt x="0" y="0"/>
                      </a:lnTo>
                      <a:lnTo>
                        <a:pt x="0" y="67"/>
                      </a:lnTo>
                      <a:lnTo>
                        <a:pt x="17" y="75"/>
                      </a:lnTo>
                      <a:lnTo>
                        <a:pt x="35" y="82"/>
                      </a:lnTo>
                      <a:lnTo>
                        <a:pt x="52" y="91"/>
                      </a:lnTo>
                      <a:lnTo>
                        <a:pt x="66" y="102"/>
                      </a:lnTo>
                      <a:lnTo>
                        <a:pt x="75" y="112"/>
                      </a:lnTo>
                      <a:lnTo>
                        <a:pt x="81" y="123"/>
                      </a:lnTo>
                      <a:lnTo>
                        <a:pt x="82" y="134"/>
                      </a:lnTo>
                      <a:lnTo>
                        <a:pt x="76" y="144"/>
                      </a:lnTo>
                      <a:lnTo>
                        <a:pt x="88" y="129"/>
                      </a:lnTo>
                      <a:lnTo>
                        <a:pt x="93" y="112"/>
                      </a:lnTo>
                      <a:lnTo>
                        <a:pt x="96" y="95"/>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297">
                  <a:extLst>
                    <a:ext uri="{FF2B5EF4-FFF2-40B4-BE49-F238E27FC236}">
                      <a16:creationId xmlns:a16="http://schemas.microsoft.com/office/drawing/2014/main" id="{2D8035BC-ACC2-CE33-1C09-2F2860013113}"/>
                    </a:ext>
                  </a:extLst>
                </p:cNvPr>
                <p:cNvSpPr>
                  <a:spLocks/>
                </p:cNvSpPr>
                <p:nvPr/>
              </p:nvSpPr>
              <p:spPr bwMode="auto">
                <a:xfrm>
                  <a:off x="3500" y="2282"/>
                  <a:ext cx="118" cy="30"/>
                </a:xfrm>
                <a:custGeom>
                  <a:avLst/>
                  <a:gdLst>
                    <a:gd name="T0" fmla="*/ 229 w 236"/>
                    <a:gd name="T1" fmla="*/ 0 h 59"/>
                    <a:gd name="T2" fmla="*/ 5 w 236"/>
                    <a:gd name="T3" fmla="*/ 0 h 59"/>
                    <a:gd name="T4" fmla="*/ 5 w 236"/>
                    <a:gd name="T5" fmla="*/ 23 h 59"/>
                    <a:gd name="T6" fmla="*/ 2 w 236"/>
                    <a:gd name="T7" fmla="*/ 42 h 59"/>
                    <a:gd name="T8" fmla="*/ 0 w 236"/>
                    <a:gd name="T9" fmla="*/ 59 h 59"/>
                    <a:gd name="T10" fmla="*/ 236 w 236"/>
                    <a:gd name="T11" fmla="*/ 59 h 59"/>
                    <a:gd name="T12" fmla="*/ 231 w 236"/>
                    <a:gd name="T13" fmla="*/ 42 h 59"/>
                    <a:gd name="T14" fmla="*/ 230 w 236"/>
                    <a:gd name="T15" fmla="*/ 23 h 59"/>
                    <a:gd name="T16" fmla="*/ 229 w 236"/>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9">
                      <a:moveTo>
                        <a:pt x="229" y="0"/>
                      </a:moveTo>
                      <a:lnTo>
                        <a:pt x="5" y="0"/>
                      </a:lnTo>
                      <a:lnTo>
                        <a:pt x="5" y="23"/>
                      </a:lnTo>
                      <a:lnTo>
                        <a:pt x="2" y="42"/>
                      </a:lnTo>
                      <a:lnTo>
                        <a:pt x="0" y="59"/>
                      </a:lnTo>
                      <a:lnTo>
                        <a:pt x="236" y="59"/>
                      </a:lnTo>
                      <a:lnTo>
                        <a:pt x="231" y="42"/>
                      </a:lnTo>
                      <a:lnTo>
                        <a:pt x="230" y="23"/>
                      </a:lnTo>
                      <a:lnTo>
                        <a:pt x="2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298">
                  <a:extLst>
                    <a:ext uri="{FF2B5EF4-FFF2-40B4-BE49-F238E27FC236}">
                      <a16:creationId xmlns:a16="http://schemas.microsoft.com/office/drawing/2014/main" id="{A980A4A0-C408-7BF8-8AE8-C6D622F5A5EC}"/>
                    </a:ext>
                  </a:extLst>
                </p:cNvPr>
                <p:cNvSpPr>
                  <a:spLocks/>
                </p:cNvSpPr>
                <p:nvPr/>
              </p:nvSpPr>
              <p:spPr bwMode="auto">
                <a:xfrm>
                  <a:off x="3558" y="2282"/>
                  <a:ext cx="60" cy="30"/>
                </a:xfrm>
                <a:custGeom>
                  <a:avLst/>
                  <a:gdLst>
                    <a:gd name="T0" fmla="*/ 112 w 119"/>
                    <a:gd name="T1" fmla="*/ 0 h 59"/>
                    <a:gd name="T2" fmla="*/ 0 w 119"/>
                    <a:gd name="T3" fmla="*/ 0 h 59"/>
                    <a:gd name="T4" fmla="*/ 0 w 119"/>
                    <a:gd name="T5" fmla="*/ 59 h 59"/>
                    <a:gd name="T6" fmla="*/ 119 w 119"/>
                    <a:gd name="T7" fmla="*/ 59 h 59"/>
                    <a:gd name="T8" fmla="*/ 114 w 119"/>
                    <a:gd name="T9" fmla="*/ 42 h 59"/>
                    <a:gd name="T10" fmla="*/ 113 w 119"/>
                    <a:gd name="T11" fmla="*/ 23 h 59"/>
                    <a:gd name="T12" fmla="*/ 112 w 11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19" h="59">
                      <a:moveTo>
                        <a:pt x="112" y="0"/>
                      </a:moveTo>
                      <a:lnTo>
                        <a:pt x="0" y="0"/>
                      </a:lnTo>
                      <a:lnTo>
                        <a:pt x="0" y="59"/>
                      </a:lnTo>
                      <a:lnTo>
                        <a:pt x="119" y="59"/>
                      </a:lnTo>
                      <a:lnTo>
                        <a:pt x="114" y="42"/>
                      </a:lnTo>
                      <a:lnTo>
                        <a:pt x="113" y="23"/>
                      </a:lnTo>
                      <a:lnTo>
                        <a:pt x="11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299">
                  <a:extLst>
                    <a:ext uri="{FF2B5EF4-FFF2-40B4-BE49-F238E27FC236}">
                      <a16:creationId xmlns:a16="http://schemas.microsoft.com/office/drawing/2014/main" id="{22D4A499-D896-BEDB-42CB-6CC9F91444A1}"/>
                    </a:ext>
                  </a:extLst>
                </p:cNvPr>
                <p:cNvSpPr>
                  <a:spLocks noEditPoints="1"/>
                </p:cNvSpPr>
                <p:nvPr/>
              </p:nvSpPr>
              <p:spPr bwMode="auto">
                <a:xfrm>
                  <a:off x="3510" y="1984"/>
                  <a:ext cx="99" cy="33"/>
                </a:xfrm>
                <a:custGeom>
                  <a:avLst/>
                  <a:gdLst>
                    <a:gd name="T0" fmla="*/ 135 w 198"/>
                    <a:gd name="T1" fmla="*/ 65 h 67"/>
                    <a:gd name="T2" fmla="*/ 119 w 198"/>
                    <a:gd name="T3" fmla="*/ 57 h 67"/>
                    <a:gd name="T4" fmla="*/ 111 w 198"/>
                    <a:gd name="T5" fmla="*/ 46 h 67"/>
                    <a:gd name="T6" fmla="*/ 104 w 198"/>
                    <a:gd name="T7" fmla="*/ 27 h 67"/>
                    <a:gd name="T8" fmla="*/ 97 w 198"/>
                    <a:gd name="T9" fmla="*/ 26 h 67"/>
                    <a:gd name="T10" fmla="*/ 91 w 198"/>
                    <a:gd name="T11" fmla="*/ 36 h 67"/>
                    <a:gd name="T12" fmla="*/ 82 w 198"/>
                    <a:gd name="T13" fmla="*/ 54 h 67"/>
                    <a:gd name="T14" fmla="*/ 75 w 198"/>
                    <a:gd name="T15" fmla="*/ 60 h 67"/>
                    <a:gd name="T16" fmla="*/ 39 w 198"/>
                    <a:gd name="T17" fmla="*/ 65 h 67"/>
                    <a:gd name="T18" fmla="*/ 17 w 198"/>
                    <a:gd name="T19" fmla="*/ 55 h 67"/>
                    <a:gd name="T20" fmla="*/ 12 w 198"/>
                    <a:gd name="T21" fmla="*/ 41 h 67"/>
                    <a:gd name="T22" fmla="*/ 10 w 198"/>
                    <a:gd name="T23" fmla="*/ 31 h 67"/>
                    <a:gd name="T24" fmla="*/ 7 w 198"/>
                    <a:gd name="T25" fmla="*/ 23 h 67"/>
                    <a:gd name="T26" fmla="*/ 3 w 198"/>
                    <a:gd name="T27" fmla="*/ 20 h 67"/>
                    <a:gd name="T28" fmla="*/ 0 w 198"/>
                    <a:gd name="T29" fmla="*/ 7 h 67"/>
                    <a:gd name="T30" fmla="*/ 5 w 198"/>
                    <a:gd name="T31" fmla="*/ 3 h 67"/>
                    <a:gd name="T32" fmla="*/ 39 w 198"/>
                    <a:gd name="T33" fmla="*/ 0 h 67"/>
                    <a:gd name="T34" fmla="*/ 67 w 198"/>
                    <a:gd name="T35" fmla="*/ 3 h 67"/>
                    <a:gd name="T36" fmla="*/ 87 w 198"/>
                    <a:gd name="T37" fmla="*/ 7 h 67"/>
                    <a:gd name="T38" fmla="*/ 99 w 198"/>
                    <a:gd name="T39" fmla="*/ 10 h 67"/>
                    <a:gd name="T40" fmla="*/ 108 w 198"/>
                    <a:gd name="T41" fmla="*/ 9 h 67"/>
                    <a:gd name="T42" fmla="*/ 125 w 198"/>
                    <a:gd name="T43" fmla="*/ 5 h 67"/>
                    <a:gd name="T44" fmla="*/ 153 w 198"/>
                    <a:gd name="T45" fmla="*/ 0 h 67"/>
                    <a:gd name="T46" fmla="*/ 183 w 198"/>
                    <a:gd name="T47" fmla="*/ 2 h 67"/>
                    <a:gd name="T48" fmla="*/ 198 w 198"/>
                    <a:gd name="T49" fmla="*/ 6 h 67"/>
                    <a:gd name="T50" fmla="*/ 197 w 198"/>
                    <a:gd name="T51" fmla="*/ 17 h 67"/>
                    <a:gd name="T52" fmla="*/ 193 w 198"/>
                    <a:gd name="T53" fmla="*/ 21 h 67"/>
                    <a:gd name="T54" fmla="*/ 190 w 198"/>
                    <a:gd name="T55" fmla="*/ 29 h 67"/>
                    <a:gd name="T56" fmla="*/ 187 w 198"/>
                    <a:gd name="T57" fmla="*/ 40 h 67"/>
                    <a:gd name="T58" fmla="*/ 184 w 198"/>
                    <a:gd name="T59" fmla="*/ 51 h 67"/>
                    <a:gd name="T60" fmla="*/ 171 w 198"/>
                    <a:gd name="T61" fmla="*/ 62 h 67"/>
                    <a:gd name="T62" fmla="*/ 156 w 198"/>
                    <a:gd name="T63" fmla="*/ 9 h 67"/>
                    <a:gd name="T64" fmla="*/ 116 w 198"/>
                    <a:gd name="T65" fmla="*/ 16 h 67"/>
                    <a:gd name="T66" fmla="*/ 115 w 198"/>
                    <a:gd name="T67" fmla="*/ 29 h 67"/>
                    <a:gd name="T68" fmla="*/ 129 w 198"/>
                    <a:gd name="T69" fmla="*/ 55 h 67"/>
                    <a:gd name="T70" fmla="*/ 149 w 198"/>
                    <a:gd name="T71" fmla="*/ 61 h 67"/>
                    <a:gd name="T72" fmla="*/ 179 w 198"/>
                    <a:gd name="T73" fmla="*/ 46 h 67"/>
                    <a:gd name="T74" fmla="*/ 177 w 198"/>
                    <a:gd name="T75" fmla="*/ 13 h 67"/>
                    <a:gd name="T76" fmla="*/ 169 w 198"/>
                    <a:gd name="T77" fmla="*/ 9 h 67"/>
                    <a:gd name="T78" fmla="*/ 43 w 198"/>
                    <a:gd name="T79" fmla="*/ 9 h 67"/>
                    <a:gd name="T80" fmla="*/ 26 w 198"/>
                    <a:gd name="T81" fmla="*/ 10 h 67"/>
                    <a:gd name="T82" fmla="*/ 19 w 198"/>
                    <a:gd name="T83" fmla="*/ 21 h 67"/>
                    <a:gd name="T84" fmla="*/ 26 w 198"/>
                    <a:gd name="T85" fmla="*/ 54 h 67"/>
                    <a:gd name="T86" fmla="*/ 58 w 198"/>
                    <a:gd name="T87" fmla="*/ 60 h 67"/>
                    <a:gd name="T88" fmla="*/ 77 w 198"/>
                    <a:gd name="T89" fmla="*/ 48 h 67"/>
                    <a:gd name="T90" fmla="*/ 84 w 198"/>
                    <a:gd name="T91" fmla="*/ 23 h 67"/>
                    <a:gd name="T92" fmla="*/ 75 w 198"/>
                    <a:gd name="T93"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67">
                      <a:moveTo>
                        <a:pt x="149" y="67"/>
                      </a:moveTo>
                      <a:lnTo>
                        <a:pt x="149" y="67"/>
                      </a:lnTo>
                      <a:lnTo>
                        <a:pt x="135" y="65"/>
                      </a:lnTo>
                      <a:lnTo>
                        <a:pt x="123" y="60"/>
                      </a:lnTo>
                      <a:lnTo>
                        <a:pt x="122" y="58"/>
                      </a:lnTo>
                      <a:lnTo>
                        <a:pt x="119" y="57"/>
                      </a:lnTo>
                      <a:lnTo>
                        <a:pt x="116" y="54"/>
                      </a:lnTo>
                      <a:lnTo>
                        <a:pt x="114" y="50"/>
                      </a:lnTo>
                      <a:lnTo>
                        <a:pt x="111" y="46"/>
                      </a:lnTo>
                      <a:lnTo>
                        <a:pt x="108" y="36"/>
                      </a:lnTo>
                      <a:lnTo>
                        <a:pt x="106" y="31"/>
                      </a:lnTo>
                      <a:lnTo>
                        <a:pt x="104" y="27"/>
                      </a:lnTo>
                      <a:lnTo>
                        <a:pt x="102" y="26"/>
                      </a:lnTo>
                      <a:lnTo>
                        <a:pt x="99" y="24"/>
                      </a:lnTo>
                      <a:lnTo>
                        <a:pt x="97" y="26"/>
                      </a:lnTo>
                      <a:lnTo>
                        <a:pt x="95" y="27"/>
                      </a:lnTo>
                      <a:lnTo>
                        <a:pt x="94" y="31"/>
                      </a:lnTo>
                      <a:lnTo>
                        <a:pt x="91" y="36"/>
                      </a:lnTo>
                      <a:lnTo>
                        <a:pt x="88" y="46"/>
                      </a:lnTo>
                      <a:lnTo>
                        <a:pt x="85" y="50"/>
                      </a:lnTo>
                      <a:lnTo>
                        <a:pt x="82" y="54"/>
                      </a:lnTo>
                      <a:lnTo>
                        <a:pt x="80" y="57"/>
                      </a:lnTo>
                      <a:lnTo>
                        <a:pt x="77" y="58"/>
                      </a:lnTo>
                      <a:lnTo>
                        <a:pt x="75" y="60"/>
                      </a:lnTo>
                      <a:lnTo>
                        <a:pt x="65" y="65"/>
                      </a:lnTo>
                      <a:lnTo>
                        <a:pt x="51" y="67"/>
                      </a:lnTo>
                      <a:lnTo>
                        <a:pt x="39" y="65"/>
                      </a:lnTo>
                      <a:lnTo>
                        <a:pt x="29" y="62"/>
                      </a:lnTo>
                      <a:lnTo>
                        <a:pt x="20" y="58"/>
                      </a:lnTo>
                      <a:lnTo>
                        <a:pt x="17" y="55"/>
                      </a:lnTo>
                      <a:lnTo>
                        <a:pt x="15" y="51"/>
                      </a:lnTo>
                      <a:lnTo>
                        <a:pt x="13" y="46"/>
                      </a:lnTo>
                      <a:lnTo>
                        <a:pt x="12" y="41"/>
                      </a:lnTo>
                      <a:lnTo>
                        <a:pt x="12" y="40"/>
                      </a:lnTo>
                      <a:lnTo>
                        <a:pt x="10" y="36"/>
                      </a:lnTo>
                      <a:lnTo>
                        <a:pt x="10" y="31"/>
                      </a:lnTo>
                      <a:lnTo>
                        <a:pt x="9" y="29"/>
                      </a:lnTo>
                      <a:lnTo>
                        <a:pt x="7" y="26"/>
                      </a:lnTo>
                      <a:lnTo>
                        <a:pt x="7" y="23"/>
                      </a:lnTo>
                      <a:lnTo>
                        <a:pt x="7" y="21"/>
                      </a:lnTo>
                      <a:lnTo>
                        <a:pt x="6" y="21"/>
                      </a:lnTo>
                      <a:lnTo>
                        <a:pt x="3" y="20"/>
                      </a:lnTo>
                      <a:lnTo>
                        <a:pt x="2" y="17"/>
                      </a:lnTo>
                      <a:lnTo>
                        <a:pt x="2" y="14"/>
                      </a:lnTo>
                      <a:lnTo>
                        <a:pt x="0" y="7"/>
                      </a:lnTo>
                      <a:lnTo>
                        <a:pt x="2" y="6"/>
                      </a:lnTo>
                      <a:lnTo>
                        <a:pt x="2" y="5"/>
                      </a:lnTo>
                      <a:lnTo>
                        <a:pt x="5" y="3"/>
                      </a:lnTo>
                      <a:lnTo>
                        <a:pt x="16" y="2"/>
                      </a:lnTo>
                      <a:lnTo>
                        <a:pt x="29" y="0"/>
                      </a:lnTo>
                      <a:lnTo>
                        <a:pt x="39" y="0"/>
                      </a:lnTo>
                      <a:lnTo>
                        <a:pt x="46" y="0"/>
                      </a:lnTo>
                      <a:lnTo>
                        <a:pt x="57" y="2"/>
                      </a:lnTo>
                      <a:lnTo>
                        <a:pt x="67" y="3"/>
                      </a:lnTo>
                      <a:lnTo>
                        <a:pt x="74" y="5"/>
                      </a:lnTo>
                      <a:lnTo>
                        <a:pt x="81" y="6"/>
                      </a:lnTo>
                      <a:lnTo>
                        <a:pt x="87" y="7"/>
                      </a:lnTo>
                      <a:lnTo>
                        <a:pt x="91" y="9"/>
                      </a:lnTo>
                      <a:lnTo>
                        <a:pt x="95" y="9"/>
                      </a:lnTo>
                      <a:lnTo>
                        <a:pt x="99" y="10"/>
                      </a:lnTo>
                      <a:lnTo>
                        <a:pt x="99" y="10"/>
                      </a:lnTo>
                      <a:lnTo>
                        <a:pt x="104" y="9"/>
                      </a:lnTo>
                      <a:lnTo>
                        <a:pt x="108" y="9"/>
                      </a:lnTo>
                      <a:lnTo>
                        <a:pt x="112" y="7"/>
                      </a:lnTo>
                      <a:lnTo>
                        <a:pt x="118" y="6"/>
                      </a:lnTo>
                      <a:lnTo>
                        <a:pt x="125" y="5"/>
                      </a:lnTo>
                      <a:lnTo>
                        <a:pt x="132" y="3"/>
                      </a:lnTo>
                      <a:lnTo>
                        <a:pt x="143" y="2"/>
                      </a:lnTo>
                      <a:lnTo>
                        <a:pt x="153" y="0"/>
                      </a:lnTo>
                      <a:lnTo>
                        <a:pt x="160" y="0"/>
                      </a:lnTo>
                      <a:lnTo>
                        <a:pt x="170" y="0"/>
                      </a:lnTo>
                      <a:lnTo>
                        <a:pt x="183" y="2"/>
                      </a:lnTo>
                      <a:lnTo>
                        <a:pt x="196" y="3"/>
                      </a:lnTo>
                      <a:lnTo>
                        <a:pt x="197" y="5"/>
                      </a:lnTo>
                      <a:lnTo>
                        <a:pt x="198" y="6"/>
                      </a:lnTo>
                      <a:lnTo>
                        <a:pt x="198" y="7"/>
                      </a:lnTo>
                      <a:lnTo>
                        <a:pt x="197" y="14"/>
                      </a:lnTo>
                      <a:lnTo>
                        <a:pt x="197" y="17"/>
                      </a:lnTo>
                      <a:lnTo>
                        <a:pt x="196" y="20"/>
                      </a:lnTo>
                      <a:lnTo>
                        <a:pt x="193" y="21"/>
                      </a:lnTo>
                      <a:lnTo>
                        <a:pt x="193" y="21"/>
                      </a:lnTo>
                      <a:lnTo>
                        <a:pt x="191" y="23"/>
                      </a:lnTo>
                      <a:lnTo>
                        <a:pt x="191" y="26"/>
                      </a:lnTo>
                      <a:lnTo>
                        <a:pt x="190" y="29"/>
                      </a:lnTo>
                      <a:lnTo>
                        <a:pt x="190" y="31"/>
                      </a:lnTo>
                      <a:lnTo>
                        <a:pt x="188" y="36"/>
                      </a:lnTo>
                      <a:lnTo>
                        <a:pt x="187" y="40"/>
                      </a:lnTo>
                      <a:lnTo>
                        <a:pt x="187" y="41"/>
                      </a:lnTo>
                      <a:lnTo>
                        <a:pt x="186" y="46"/>
                      </a:lnTo>
                      <a:lnTo>
                        <a:pt x="184" y="51"/>
                      </a:lnTo>
                      <a:lnTo>
                        <a:pt x="181" y="55"/>
                      </a:lnTo>
                      <a:lnTo>
                        <a:pt x="179" y="58"/>
                      </a:lnTo>
                      <a:lnTo>
                        <a:pt x="171" y="62"/>
                      </a:lnTo>
                      <a:lnTo>
                        <a:pt x="160" y="65"/>
                      </a:lnTo>
                      <a:lnTo>
                        <a:pt x="149" y="67"/>
                      </a:lnTo>
                      <a:close/>
                      <a:moveTo>
                        <a:pt x="156" y="9"/>
                      </a:moveTo>
                      <a:lnTo>
                        <a:pt x="139" y="9"/>
                      </a:lnTo>
                      <a:lnTo>
                        <a:pt x="125" y="13"/>
                      </a:lnTo>
                      <a:lnTo>
                        <a:pt x="116" y="16"/>
                      </a:lnTo>
                      <a:lnTo>
                        <a:pt x="115" y="19"/>
                      </a:lnTo>
                      <a:lnTo>
                        <a:pt x="115" y="23"/>
                      </a:lnTo>
                      <a:lnTo>
                        <a:pt x="115" y="29"/>
                      </a:lnTo>
                      <a:lnTo>
                        <a:pt x="118" y="38"/>
                      </a:lnTo>
                      <a:lnTo>
                        <a:pt x="122" y="48"/>
                      </a:lnTo>
                      <a:lnTo>
                        <a:pt x="129" y="55"/>
                      </a:lnTo>
                      <a:lnTo>
                        <a:pt x="133" y="58"/>
                      </a:lnTo>
                      <a:lnTo>
                        <a:pt x="140" y="60"/>
                      </a:lnTo>
                      <a:lnTo>
                        <a:pt x="149" y="61"/>
                      </a:lnTo>
                      <a:lnTo>
                        <a:pt x="163" y="58"/>
                      </a:lnTo>
                      <a:lnTo>
                        <a:pt x="173" y="54"/>
                      </a:lnTo>
                      <a:lnTo>
                        <a:pt x="179" y="46"/>
                      </a:lnTo>
                      <a:lnTo>
                        <a:pt x="180" y="34"/>
                      </a:lnTo>
                      <a:lnTo>
                        <a:pt x="180" y="21"/>
                      </a:lnTo>
                      <a:lnTo>
                        <a:pt x="177" y="13"/>
                      </a:lnTo>
                      <a:lnTo>
                        <a:pt x="176" y="12"/>
                      </a:lnTo>
                      <a:lnTo>
                        <a:pt x="173" y="10"/>
                      </a:lnTo>
                      <a:lnTo>
                        <a:pt x="169" y="9"/>
                      </a:lnTo>
                      <a:lnTo>
                        <a:pt x="163" y="9"/>
                      </a:lnTo>
                      <a:lnTo>
                        <a:pt x="156" y="9"/>
                      </a:lnTo>
                      <a:close/>
                      <a:moveTo>
                        <a:pt x="43" y="9"/>
                      </a:moveTo>
                      <a:lnTo>
                        <a:pt x="36" y="9"/>
                      </a:lnTo>
                      <a:lnTo>
                        <a:pt x="30" y="9"/>
                      </a:lnTo>
                      <a:lnTo>
                        <a:pt x="26" y="10"/>
                      </a:lnTo>
                      <a:lnTo>
                        <a:pt x="23" y="12"/>
                      </a:lnTo>
                      <a:lnTo>
                        <a:pt x="22" y="13"/>
                      </a:lnTo>
                      <a:lnTo>
                        <a:pt x="19" y="21"/>
                      </a:lnTo>
                      <a:lnTo>
                        <a:pt x="19" y="34"/>
                      </a:lnTo>
                      <a:lnTo>
                        <a:pt x="20" y="46"/>
                      </a:lnTo>
                      <a:lnTo>
                        <a:pt x="26" y="54"/>
                      </a:lnTo>
                      <a:lnTo>
                        <a:pt x="36" y="58"/>
                      </a:lnTo>
                      <a:lnTo>
                        <a:pt x="51" y="61"/>
                      </a:lnTo>
                      <a:lnTo>
                        <a:pt x="58" y="60"/>
                      </a:lnTo>
                      <a:lnTo>
                        <a:pt x="65" y="58"/>
                      </a:lnTo>
                      <a:lnTo>
                        <a:pt x="70" y="55"/>
                      </a:lnTo>
                      <a:lnTo>
                        <a:pt x="77" y="48"/>
                      </a:lnTo>
                      <a:lnTo>
                        <a:pt x="81" y="38"/>
                      </a:lnTo>
                      <a:lnTo>
                        <a:pt x="84" y="29"/>
                      </a:lnTo>
                      <a:lnTo>
                        <a:pt x="84" y="23"/>
                      </a:lnTo>
                      <a:lnTo>
                        <a:pt x="84" y="19"/>
                      </a:lnTo>
                      <a:lnTo>
                        <a:pt x="82" y="16"/>
                      </a:lnTo>
                      <a:lnTo>
                        <a:pt x="75" y="13"/>
                      </a:lnTo>
                      <a:lnTo>
                        <a:pt x="60" y="9"/>
                      </a:lnTo>
                      <a:lnTo>
                        <a:pt x="43" y="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Freeform 300">
                  <a:extLst>
                    <a:ext uri="{FF2B5EF4-FFF2-40B4-BE49-F238E27FC236}">
                      <a16:creationId xmlns:a16="http://schemas.microsoft.com/office/drawing/2014/main" id="{EE6C6C1E-1B8E-0828-4CB5-0465FC04C603}"/>
                    </a:ext>
                  </a:extLst>
                </p:cNvPr>
                <p:cNvSpPr>
                  <a:spLocks/>
                </p:cNvSpPr>
                <p:nvPr/>
              </p:nvSpPr>
              <p:spPr bwMode="auto">
                <a:xfrm>
                  <a:off x="3833" y="2677"/>
                  <a:ext cx="45" cy="37"/>
                </a:xfrm>
                <a:custGeom>
                  <a:avLst/>
                  <a:gdLst>
                    <a:gd name="T0" fmla="*/ 79 w 90"/>
                    <a:gd name="T1" fmla="*/ 0 h 75"/>
                    <a:gd name="T2" fmla="*/ 12 w 90"/>
                    <a:gd name="T3" fmla="*/ 6 h 75"/>
                    <a:gd name="T4" fmla="*/ 15 w 90"/>
                    <a:gd name="T5" fmla="*/ 18 h 75"/>
                    <a:gd name="T6" fmla="*/ 17 w 90"/>
                    <a:gd name="T7" fmla="*/ 32 h 75"/>
                    <a:gd name="T8" fmla="*/ 12 w 90"/>
                    <a:gd name="T9" fmla="*/ 47 h 75"/>
                    <a:gd name="T10" fmla="*/ 0 w 90"/>
                    <a:gd name="T11" fmla="*/ 69 h 75"/>
                    <a:gd name="T12" fmla="*/ 90 w 90"/>
                    <a:gd name="T13" fmla="*/ 75 h 75"/>
                    <a:gd name="T14" fmla="*/ 79 w 90"/>
                    <a:gd name="T15" fmla="*/ 38 h 75"/>
                    <a:gd name="T16" fmla="*/ 77 w 90"/>
                    <a:gd name="T17" fmla="*/ 32 h 75"/>
                    <a:gd name="T18" fmla="*/ 77 w 90"/>
                    <a:gd name="T19" fmla="*/ 27 h 75"/>
                    <a:gd name="T20" fmla="*/ 79 w 90"/>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5">
                      <a:moveTo>
                        <a:pt x="79" y="0"/>
                      </a:moveTo>
                      <a:lnTo>
                        <a:pt x="12" y="6"/>
                      </a:lnTo>
                      <a:lnTo>
                        <a:pt x="15" y="18"/>
                      </a:lnTo>
                      <a:lnTo>
                        <a:pt x="17" y="32"/>
                      </a:lnTo>
                      <a:lnTo>
                        <a:pt x="12" y="47"/>
                      </a:lnTo>
                      <a:lnTo>
                        <a:pt x="0" y="69"/>
                      </a:lnTo>
                      <a:lnTo>
                        <a:pt x="90" y="75"/>
                      </a:lnTo>
                      <a:lnTo>
                        <a:pt x="79" y="38"/>
                      </a:lnTo>
                      <a:lnTo>
                        <a:pt x="77" y="32"/>
                      </a:lnTo>
                      <a:lnTo>
                        <a:pt x="77" y="27"/>
                      </a:lnTo>
                      <a:lnTo>
                        <a:pt x="7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301">
                  <a:extLst>
                    <a:ext uri="{FF2B5EF4-FFF2-40B4-BE49-F238E27FC236}">
                      <a16:creationId xmlns:a16="http://schemas.microsoft.com/office/drawing/2014/main" id="{492B93F9-DEBC-A5C1-3745-D901AF4879D3}"/>
                    </a:ext>
                  </a:extLst>
                </p:cNvPr>
                <p:cNvSpPr>
                  <a:spLocks/>
                </p:cNvSpPr>
                <p:nvPr/>
              </p:nvSpPr>
              <p:spPr bwMode="auto">
                <a:xfrm>
                  <a:off x="3827" y="2719"/>
                  <a:ext cx="54" cy="7"/>
                </a:xfrm>
                <a:custGeom>
                  <a:avLst/>
                  <a:gdLst>
                    <a:gd name="T0" fmla="*/ 98 w 108"/>
                    <a:gd name="T1" fmla="*/ 14 h 14"/>
                    <a:gd name="T2" fmla="*/ 10 w 108"/>
                    <a:gd name="T3" fmla="*/ 14 h 14"/>
                    <a:gd name="T4" fmla="*/ 6 w 108"/>
                    <a:gd name="T5" fmla="*/ 14 h 14"/>
                    <a:gd name="T6" fmla="*/ 3 w 108"/>
                    <a:gd name="T7" fmla="*/ 11 h 14"/>
                    <a:gd name="T8" fmla="*/ 0 w 108"/>
                    <a:gd name="T9" fmla="*/ 8 h 14"/>
                    <a:gd name="T10" fmla="*/ 0 w 108"/>
                    <a:gd name="T11" fmla="*/ 4 h 14"/>
                    <a:gd name="T12" fmla="*/ 0 w 108"/>
                    <a:gd name="T13" fmla="*/ 0 h 14"/>
                    <a:gd name="T14" fmla="*/ 108 w 108"/>
                    <a:gd name="T15" fmla="*/ 0 h 14"/>
                    <a:gd name="T16" fmla="*/ 108 w 108"/>
                    <a:gd name="T17" fmla="*/ 4 h 14"/>
                    <a:gd name="T18" fmla="*/ 108 w 108"/>
                    <a:gd name="T19" fmla="*/ 8 h 14"/>
                    <a:gd name="T20" fmla="*/ 105 w 108"/>
                    <a:gd name="T21" fmla="*/ 11 h 14"/>
                    <a:gd name="T22" fmla="*/ 102 w 108"/>
                    <a:gd name="T23" fmla="*/ 14 h 14"/>
                    <a:gd name="T24" fmla="*/ 98 w 108"/>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4">
                      <a:moveTo>
                        <a:pt x="98" y="14"/>
                      </a:moveTo>
                      <a:lnTo>
                        <a:pt x="10" y="14"/>
                      </a:lnTo>
                      <a:lnTo>
                        <a:pt x="6" y="14"/>
                      </a:lnTo>
                      <a:lnTo>
                        <a:pt x="3" y="11"/>
                      </a:lnTo>
                      <a:lnTo>
                        <a:pt x="0" y="8"/>
                      </a:lnTo>
                      <a:lnTo>
                        <a:pt x="0" y="4"/>
                      </a:lnTo>
                      <a:lnTo>
                        <a:pt x="0" y="0"/>
                      </a:lnTo>
                      <a:lnTo>
                        <a:pt x="108" y="0"/>
                      </a:lnTo>
                      <a:lnTo>
                        <a:pt x="108" y="4"/>
                      </a:lnTo>
                      <a:lnTo>
                        <a:pt x="108" y="8"/>
                      </a:lnTo>
                      <a:lnTo>
                        <a:pt x="105" y="11"/>
                      </a:lnTo>
                      <a:lnTo>
                        <a:pt x="102" y="14"/>
                      </a:lnTo>
                      <a:lnTo>
                        <a:pt x="98" y="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302">
                  <a:extLst>
                    <a:ext uri="{FF2B5EF4-FFF2-40B4-BE49-F238E27FC236}">
                      <a16:creationId xmlns:a16="http://schemas.microsoft.com/office/drawing/2014/main" id="{77135013-1B1B-397E-4D19-90E7568111A2}"/>
                    </a:ext>
                  </a:extLst>
                </p:cNvPr>
                <p:cNvSpPr>
                  <a:spLocks/>
                </p:cNvSpPr>
                <p:nvPr/>
              </p:nvSpPr>
              <p:spPr bwMode="auto">
                <a:xfrm>
                  <a:off x="3828" y="2700"/>
                  <a:ext cx="52" cy="20"/>
                </a:xfrm>
                <a:custGeom>
                  <a:avLst/>
                  <a:gdLst>
                    <a:gd name="T0" fmla="*/ 52 w 104"/>
                    <a:gd name="T1" fmla="*/ 0 h 39"/>
                    <a:gd name="T2" fmla="*/ 32 w 104"/>
                    <a:gd name="T3" fmla="*/ 2 h 39"/>
                    <a:gd name="T4" fmla="*/ 15 w 104"/>
                    <a:gd name="T5" fmla="*/ 11 h 39"/>
                    <a:gd name="T6" fmla="*/ 4 w 104"/>
                    <a:gd name="T7" fmla="*/ 24 h 39"/>
                    <a:gd name="T8" fmla="*/ 0 w 104"/>
                    <a:gd name="T9" fmla="*/ 39 h 39"/>
                    <a:gd name="T10" fmla="*/ 104 w 104"/>
                    <a:gd name="T11" fmla="*/ 39 h 39"/>
                    <a:gd name="T12" fmla="*/ 100 w 104"/>
                    <a:gd name="T13" fmla="*/ 24 h 39"/>
                    <a:gd name="T14" fmla="*/ 89 w 104"/>
                    <a:gd name="T15" fmla="*/ 11 h 39"/>
                    <a:gd name="T16" fmla="*/ 73 w 104"/>
                    <a:gd name="T17" fmla="*/ 2 h 39"/>
                    <a:gd name="T18" fmla="*/ 52 w 10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9">
                      <a:moveTo>
                        <a:pt x="52" y="0"/>
                      </a:moveTo>
                      <a:lnTo>
                        <a:pt x="32" y="2"/>
                      </a:lnTo>
                      <a:lnTo>
                        <a:pt x="15" y="11"/>
                      </a:lnTo>
                      <a:lnTo>
                        <a:pt x="4" y="24"/>
                      </a:lnTo>
                      <a:lnTo>
                        <a:pt x="0" y="39"/>
                      </a:lnTo>
                      <a:lnTo>
                        <a:pt x="104" y="39"/>
                      </a:lnTo>
                      <a:lnTo>
                        <a:pt x="100" y="24"/>
                      </a:lnTo>
                      <a:lnTo>
                        <a:pt x="89" y="11"/>
                      </a:lnTo>
                      <a:lnTo>
                        <a:pt x="73" y="2"/>
                      </a:lnTo>
                      <a:lnTo>
                        <a:pt x="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303">
                  <a:extLst>
                    <a:ext uri="{FF2B5EF4-FFF2-40B4-BE49-F238E27FC236}">
                      <a16:creationId xmlns:a16="http://schemas.microsoft.com/office/drawing/2014/main" id="{6B974B22-2725-1934-24B7-86E3A2C3A42E}"/>
                    </a:ext>
                  </a:extLst>
                </p:cNvPr>
                <p:cNvSpPr>
                  <a:spLocks/>
                </p:cNvSpPr>
                <p:nvPr/>
              </p:nvSpPr>
              <p:spPr bwMode="auto">
                <a:xfrm>
                  <a:off x="3829" y="2701"/>
                  <a:ext cx="50" cy="19"/>
                </a:xfrm>
                <a:custGeom>
                  <a:avLst/>
                  <a:gdLst>
                    <a:gd name="T0" fmla="*/ 49 w 98"/>
                    <a:gd name="T1" fmla="*/ 0 h 38"/>
                    <a:gd name="T2" fmla="*/ 31 w 98"/>
                    <a:gd name="T3" fmla="*/ 3 h 38"/>
                    <a:gd name="T4" fmla="*/ 14 w 98"/>
                    <a:gd name="T5" fmla="*/ 11 h 38"/>
                    <a:gd name="T6" fmla="*/ 4 w 98"/>
                    <a:gd name="T7" fmla="*/ 23 h 38"/>
                    <a:gd name="T8" fmla="*/ 0 w 98"/>
                    <a:gd name="T9" fmla="*/ 38 h 38"/>
                    <a:gd name="T10" fmla="*/ 98 w 98"/>
                    <a:gd name="T11" fmla="*/ 38 h 38"/>
                    <a:gd name="T12" fmla="*/ 94 w 98"/>
                    <a:gd name="T13" fmla="*/ 23 h 38"/>
                    <a:gd name="T14" fmla="*/ 84 w 98"/>
                    <a:gd name="T15" fmla="*/ 11 h 38"/>
                    <a:gd name="T16" fmla="*/ 69 w 98"/>
                    <a:gd name="T17" fmla="*/ 3 h 38"/>
                    <a:gd name="T18" fmla="*/ 49 w 98"/>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8">
                      <a:moveTo>
                        <a:pt x="49" y="0"/>
                      </a:moveTo>
                      <a:lnTo>
                        <a:pt x="31" y="3"/>
                      </a:lnTo>
                      <a:lnTo>
                        <a:pt x="14" y="11"/>
                      </a:lnTo>
                      <a:lnTo>
                        <a:pt x="4" y="23"/>
                      </a:lnTo>
                      <a:lnTo>
                        <a:pt x="0" y="38"/>
                      </a:lnTo>
                      <a:lnTo>
                        <a:pt x="98" y="38"/>
                      </a:lnTo>
                      <a:lnTo>
                        <a:pt x="94" y="23"/>
                      </a:lnTo>
                      <a:lnTo>
                        <a:pt x="84" y="11"/>
                      </a:lnTo>
                      <a:lnTo>
                        <a:pt x="69" y="3"/>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304">
                  <a:extLst>
                    <a:ext uri="{FF2B5EF4-FFF2-40B4-BE49-F238E27FC236}">
                      <a16:creationId xmlns:a16="http://schemas.microsoft.com/office/drawing/2014/main" id="{AD0FF915-4C24-7AD2-EB53-B9D4B7B4BEFC}"/>
                    </a:ext>
                  </a:extLst>
                </p:cNvPr>
                <p:cNvSpPr>
                  <a:spLocks/>
                </p:cNvSpPr>
                <p:nvPr/>
              </p:nvSpPr>
              <p:spPr bwMode="auto">
                <a:xfrm>
                  <a:off x="3920" y="2677"/>
                  <a:ext cx="46" cy="37"/>
                </a:xfrm>
                <a:custGeom>
                  <a:avLst/>
                  <a:gdLst>
                    <a:gd name="T0" fmla="*/ 11 w 90"/>
                    <a:gd name="T1" fmla="*/ 0 h 75"/>
                    <a:gd name="T2" fmla="*/ 78 w 90"/>
                    <a:gd name="T3" fmla="*/ 6 h 75"/>
                    <a:gd name="T4" fmla="*/ 73 w 90"/>
                    <a:gd name="T5" fmla="*/ 18 h 75"/>
                    <a:gd name="T6" fmla="*/ 73 w 90"/>
                    <a:gd name="T7" fmla="*/ 32 h 75"/>
                    <a:gd name="T8" fmla="*/ 78 w 90"/>
                    <a:gd name="T9" fmla="*/ 47 h 75"/>
                    <a:gd name="T10" fmla="*/ 90 w 90"/>
                    <a:gd name="T11" fmla="*/ 69 h 75"/>
                    <a:gd name="T12" fmla="*/ 0 w 90"/>
                    <a:gd name="T13" fmla="*/ 75 h 75"/>
                    <a:gd name="T14" fmla="*/ 11 w 90"/>
                    <a:gd name="T15" fmla="*/ 38 h 75"/>
                    <a:gd name="T16" fmla="*/ 11 w 90"/>
                    <a:gd name="T17" fmla="*/ 32 h 75"/>
                    <a:gd name="T18" fmla="*/ 11 w 90"/>
                    <a:gd name="T19" fmla="*/ 27 h 75"/>
                    <a:gd name="T20" fmla="*/ 11 w 90"/>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5">
                      <a:moveTo>
                        <a:pt x="11" y="0"/>
                      </a:moveTo>
                      <a:lnTo>
                        <a:pt x="78" y="6"/>
                      </a:lnTo>
                      <a:lnTo>
                        <a:pt x="73" y="18"/>
                      </a:lnTo>
                      <a:lnTo>
                        <a:pt x="73" y="32"/>
                      </a:lnTo>
                      <a:lnTo>
                        <a:pt x="78" y="47"/>
                      </a:lnTo>
                      <a:lnTo>
                        <a:pt x="90" y="69"/>
                      </a:lnTo>
                      <a:lnTo>
                        <a:pt x="0" y="75"/>
                      </a:lnTo>
                      <a:lnTo>
                        <a:pt x="11" y="38"/>
                      </a:lnTo>
                      <a:lnTo>
                        <a:pt x="11" y="32"/>
                      </a:lnTo>
                      <a:lnTo>
                        <a:pt x="11" y="27"/>
                      </a:lnTo>
                      <a:lnTo>
                        <a:pt x="1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305">
                  <a:extLst>
                    <a:ext uri="{FF2B5EF4-FFF2-40B4-BE49-F238E27FC236}">
                      <a16:creationId xmlns:a16="http://schemas.microsoft.com/office/drawing/2014/main" id="{BDB621CA-83D7-BBF6-9630-BEDABF920AEF}"/>
                    </a:ext>
                  </a:extLst>
                </p:cNvPr>
                <p:cNvSpPr>
                  <a:spLocks/>
                </p:cNvSpPr>
                <p:nvPr/>
              </p:nvSpPr>
              <p:spPr bwMode="auto">
                <a:xfrm>
                  <a:off x="3917" y="2719"/>
                  <a:ext cx="54" cy="7"/>
                </a:xfrm>
                <a:custGeom>
                  <a:avLst/>
                  <a:gdLst>
                    <a:gd name="T0" fmla="*/ 11 w 109"/>
                    <a:gd name="T1" fmla="*/ 14 h 14"/>
                    <a:gd name="T2" fmla="*/ 97 w 109"/>
                    <a:gd name="T3" fmla="*/ 14 h 14"/>
                    <a:gd name="T4" fmla="*/ 102 w 109"/>
                    <a:gd name="T5" fmla="*/ 14 h 14"/>
                    <a:gd name="T6" fmla="*/ 106 w 109"/>
                    <a:gd name="T7" fmla="*/ 11 h 14"/>
                    <a:gd name="T8" fmla="*/ 107 w 109"/>
                    <a:gd name="T9" fmla="*/ 8 h 14"/>
                    <a:gd name="T10" fmla="*/ 109 w 109"/>
                    <a:gd name="T11" fmla="*/ 4 h 14"/>
                    <a:gd name="T12" fmla="*/ 109 w 109"/>
                    <a:gd name="T13" fmla="*/ 0 h 14"/>
                    <a:gd name="T14" fmla="*/ 0 w 109"/>
                    <a:gd name="T15" fmla="*/ 0 h 14"/>
                    <a:gd name="T16" fmla="*/ 0 w 109"/>
                    <a:gd name="T17" fmla="*/ 4 h 14"/>
                    <a:gd name="T18" fmla="*/ 1 w 109"/>
                    <a:gd name="T19" fmla="*/ 8 h 14"/>
                    <a:gd name="T20" fmla="*/ 3 w 109"/>
                    <a:gd name="T21" fmla="*/ 11 h 14"/>
                    <a:gd name="T22" fmla="*/ 7 w 109"/>
                    <a:gd name="T23" fmla="*/ 14 h 14"/>
                    <a:gd name="T24" fmla="*/ 11 w 109"/>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4">
                      <a:moveTo>
                        <a:pt x="11" y="14"/>
                      </a:moveTo>
                      <a:lnTo>
                        <a:pt x="97" y="14"/>
                      </a:lnTo>
                      <a:lnTo>
                        <a:pt x="102" y="14"/>
                      </a:lnTo>
                      <a:lnTo>
                        <a:pt x="106" y="11"/>
                      </a:lnTo>
                      <a:lnTo>
                        <a:pt x="107" y="8"/>
                      </a:lnTo>
                      <a:lnTo>
                        <a:pt x="109" y="4"/>
                      </a:lnTo>
                      <a:lnTo>
                        <a:pt x="109" y="0"/>
                      </a:lnTo>
                      <a:lnTo>
                        <a:pt x="0" y="0"/>
                      </a:lnTo>
                      <a:lnTo>
                        <a:pt x="0" y="4"/>
                      </a:lnTo>
                      <a:lnTo>
                        <a:pt x="1" y="8"/>
                      </a:lnTo>
                      <a:lnTo>
                        <a:pt x="3" y="11"/>
                      </a:lnTo>
                      <a:lnTo>
                        <a:pt x="7" y="14"/>
                      </a:lnTo>
                      <a:lnTo>
                        <a:pt x="11" y="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306">
                  <a:extLst>
                    <a:ext uri="{FF2B5EF4-FFF2-40B4-BE49-F238E27FC236}">
                      <a16:creationId xmlns:a16="http://schemas.microsoft.com/office/drawing/2014/main" id="{9BAF391E-B1D8-61D7-2B46-7C598D20BEE8}"/>
                    </a:ext>
                  </a:extLst>
                </p:cNvPr>
                <p:cNvSpPr>
                  <a:spLocks/>
                </p:cNvSpPr>
                <p:nvPr/>
              </p:nvSpPr>
              <p:spPr bwMode="auto">
                <a:xfrm>
                  <a:off x="3918" y="2700"/>
                  <a:ext cx="53" cy="20"/>
                </a:xfrm>
                <a:custGeom>
                  <a:avLst/>
                  <a:gdLst>
                    <a:gd name="T0" fmla="*/ 53 w 106"/>
                    <a:gd name="T1" fmla="*/ 0 h 39"/>
                    <a:gd name="T2" fmla="*/ 74 w 106"/>
                    <a:gd name="T3" fmla="*/ 2 h 39"/>
                    <a:gd name="T4" fmla="*/ 91 w 106"/>
                    <a:gd name="T5" fmla="*/ 11 h 39"/>
                    <a:gd name="T6" fmla="*/ 102 w 106"/>
                    <a:gd name="T7" fmla="*/ 24 h 39"/>
                    <a:gd name="T8" fmla="*/ 106 w 106"/>
                    <a:gd name="T9" fmla="*/ 39 h 39"/>
                    <a:gd name="T10" fmla="*/ 0 w 106"/>
                    <a:gd name="T11" fmla="*/ 39 h 39"/>
                    <a:gd name="T12" fmla="*/ 4 w 106"/>
                    <a:gd name="T13" fmla="*/ 24 h 39"/>
                    <a:gd name="T14" fmla="*/ 16 w 106"/>
                    <a:gd name="T15" fmla="*/ 11 h 39"/>
                    <a:gd name="T16" fmla="*/ 33 w 106"/>
                    <a:gd name="T17" fmla="*/ 2 h 39"/>
                    <a:gd name="T18" fmla="*/ 53 w 10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39">
                      <a:moveTo>
                        <a:pt x="53" y="0"/>
                      </a:moveTo>
                      <a:lnTo>
                        <a:pt x="74" y="2"/>
                      </a:lnTo>
                      <a:lnTo>
                        <a:pt x="91" y="11"/>
                      </a:lnTo>
                      <a:lnTo>
                        <a:pt x="102" y="24"/>
                      </a:lnTo>
                      <a:lnTo>
                        <a:pt x="106" y="39"/>
                      </a:lnTo>
                      <a:lnTo>
                        <a:pt x="0" y="39"/>
                      </a:lnTo>
                      <a:lnTo>
                        <a:pt x="4" y="24"/>
                      </a:lnTo>
                      <a:lnTo>
                        <a:pt x="16" y="11"/>
                      </a:lnTo>
                      <a:lnTo>
                        <a:pt x="33" y="2"/>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307">
                  <a:extLst>
                    <a:ext uri="{FF2B5EF4-FFF2-40B4-BE49-F238E27FC236}">
                      <a16:creationId xmlns:a16="http://schemas.microsoft.com/office/drawing/2014/main" id="{DAE8FA94-E1DD-4178-A770-08CE8345A226}"/>
                    </a:ext>
                  </a:extLst>
                </p:cNvPr>
                <p:cNvSpPr>
                  <a:spLocks/>
                </p:cNvSpPr>
                <p:nvPr/>
              </p:nvSpPr>
              <p:spPr bwMode="auto">
                <a:xfrm>
                  <a:off x="3919" y="2701"/>
                  <a:ext cx="50" cy="19"/>
                </a:xfrm>
                <a:custGeom>
                  <a:avLst/>
                  <a:gdLst>
                    <a:gd name="T0" fmla="*/ 50 w 99"/>
                    <a:gd name="T1" fmla="*/ 0 h 38"/>
                    <a:gd name="T2" fmla="*/ 69 w 99"/>
                    <a:gd name="T3" fmla="*/ 3 h 38"/>
                    <a:gd name="T4" fmla="*/ 85 w 99"/>
                    <a:gd name="T5" fmla="*/ 11 h 38"/>
                    <a:gd name="T6" fmla="*/ 96 w 99"/>
                    <a:gd name="T7" fmla="*/ 23 h 38"/>
                    <a:gd name="T8" fmla="*/ 99 w 99"/>
                    <a:gd name="T9" fmla="*/ 38 h 38"/>
                    <a:gd name="T10" fmla="*/ 0 w 99"/>
                    <a:gd name="T11" fmla="*/ 38 h 38"/>
                    <a:gd name="T12" fmla="*/ 4 w 99"/>
                    <a:gd name="T13" fmla="*/ 23 h 38"/>
                    <a:gd name="T14" fmla="*/ 16 w 99"/>
                    <a:gd name="T15" fmla="*/ 11 h 38"/>
                    <a:gd name="T16" fmla="*/ 31 w 99"/>
                    <a:gd name="T17" fmla="*/ 3 h 38"/>
                    <a:gd name="T18" fmla="*/ 50 w 9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50" y="0"/>
                      </a:moveTo>
                      <a:lnTo>
                        <a:pt x="69" y="3"/>
                      </a:lnTo>
                      <a:lnTo>
                        <a:pt x="85" y="11"/>
                      </a:lnTo>
                      <a:lnTo>
                        <a:pt x="96" y="23"/>
                      </a:lnTo>
                      <a:lnTo>
                        <a:pt x="99" y="38"/>
                      </a:lnTo>
                      <a:lnTo>
                        <a:pt x="0" y="38"/>
                      </a:lnTo>
                      <a:lnTo>
                        <a:pt x="4" y="23"/>
                      </a:lnTo>
                      <a:lnTo>
                        <a:pt x="16" y="11"/>
                      </a:lnTo>
                      <a:lnTo>
                        <a:pt x="31" y="3"/>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Freeform 308">
                  <a:extLst>
                    <a:ext uri="{FF2B5EF4-FFF2-40B4-BE49-F238E27FC236}">
                      <a16:creationId xmlns:a16="http://schemas.microsoft.com/office/drawing/2014/main" id="{D2217C5D-0B4F-8788-25F5-38F75907F0DF}"/>
                    </a:ext>
                  </a:extLst>
                </p:cNvPr>
                <p:cNvSpPr>
                  <a:spLocks/>
                </p:cNvSpPr>
                <p:nvPr/>
              </p:nvSpPr>
              <p:spPr bwMode="auto">
                <a:xfrm>
                  <a:off x="3855" y="1964"/>
                  <a:ext cx="87" cy="282"/>
                </a:xfrm>
                <a:custGeom>
                  <a:avLst/>
                  <a:gdLst>
                    <a:gd name="T0" fmla="*/ 174 w 174"/>
                    <a:gd name="T1" fmla="*/ 31 h 564"/>
                    <a:gd name="T2" fmla="*/ 83 w 174"/>
                    <a:gd name="T3" fmla="*/ 0 h 564"/>
                    <a:gd name="T4" fmla="*/ 0 w 174"/>
                    <a:gd name="T5" fmla="*/ 30 h 564"/>
                    <a:gd name="T6" fmla="*/ 62 w 174"/>
                    <a:gd name="T7" fmla="*/ 341 h 564"/>
                    <a:gd name="T8" fmla="*/ 62 w 174"/>
                    <a:gd name="T9" fmla="*/ 564 h 564"/>
                    <a:gd name="T10" fmla="*/ 110 w 174"/>
                    <a:gd name="T11" fmla="*/ 564 h 564"/>
                    <a:gd name="T12" fmla="*/ 110 w 174"/>
                    <a:gd name="T13" fmla="*/ 341 h 564"/>
                    <a:gd name="T14" fmla="*/ 174 w 174"/>
                    <a:gd name="T15" fmla="*/ 31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564">
                      <a:moveTo>
                        <a:pt x="174" y="31"/>
                      </a:moveTo>
                      <a:lnTo>
                        <a:pt x="83" y="0"/>
                      </a:lnTo>
                      <a:lnTo>
                        <a:pt x="0" y="30"/>
                      </a:lnTo>
                      <a:lnTo>
                        <a:pt x="62" y="341"/>
                      </a:lnTo>
                      <a:lnTo>
                        <a:pt x="62" y="564"/>
                      </a:lnTo>
                      <a:lnTo>
                        <a:pt x="110" y="564"/>
                      </a:lnTo>
                      <a:lnTo>
                        <a:pt x="110" y="341"/>
                      </a:lnTo>
                      <a:lnTo>
                        <a:pt x="174" y="31"/>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5" name="Freeform 309">
                  <a:extLst>
                    <a:ext uri="{FF2B5EF4-FFF2-40B4-BE49-F238E27FC236}">
                      <a16:creationId xmlns:a16="http://schemas.microsoft.com/office/drawing/2014/main" id="{6F5FFAF9-F9AE-2F6C-7D34-6C3B99739B50}"/>
                    </a:ext>
                  </a:extLst>
                </p:cNvPr>
                <p:cNvSpPr>
                  <a:spLocks/>
                </p:cNvSpPr>
                <p:nvPr/>
              </p:nvSpPr>
              <p:spPr bwMode="auto">
                <a:xfrm>
                  <a:off x="3899" y="1964"/>
                  <a:ext cx="43" cy="282"/>
                </a:xfrm>
                <a:custGeom>
                  <a:avLst/>
                  <a:gdLst>
                    <a:gd name="T0" fmla="*/ 0 w 88"/>
                    <a:gd name="T1" fmla="*/ 0 h 564"/>
                    <a:gd name="T2" fmla="*/ 0 w 88"/>
                    <a:gd name="T3" fmla="*/ 564 h 564"/>
                    <a:gd name="T4" fmla="*/ 24 w 88"/>
                    <a:gd name="T5" fmla="*/ 564 h 564"/>
                    <a:gd name="T6" fmla="*/ 24 w 88"/>
                    <a:gd name="T7" fmla="*/ 341 h 564"/>
                    <a:gd name="T8" fmla="*/ 88 w 88"/>
                    <a:gd name="T9" fmla="*/ 31 h 564"/>
                    <a:gd name="T10" fmla="*/ 0 w 88"/>
                    <a:gd name="T11" fmla="*/ 0 h 564"/>
                  </a:gdLst>
                  <a:ahLst/>
                  <a:cxnLst>
                    <a:cxn ang="0">
                      <a:pos x="T0" y="T1"/>
                    </a:cxn>
                    <a:cxn ang="0">
                      <a:pos x="T2" y="T3"/>
                    </a:cxn>
                    <a:cxn ang="0">
                      <a:pos x="T4" y="T5"/>
                    </a:cxn>
                    <a:cxn ang="0">
                      <a:pos x="T6" y="T7"/>
                    </a:cxn>
                    <a:cxn ang="0">
                      <a:pos x="T8" y="T9"/>
                    </a:cxn>
                    <a:cxn ang="0">
                      <a:pos x="T10" y="T11"/>
                    </a:cxn>
                  </a:cxnLst>
                  <a:rect l="0" t="0" r="r" b="b"/>
                  <a:pathLst>
                    <a:path w="88" h="564">
                      <a:moveTo>
                        <a:pt x="0" y="0"/>
                      </a:moveTo>
                      <a:lnTo>
                        <a:pt x="0" y="564"/>
                      </a:lnTo>
                      <a:lnTo>
                        <a:pt x="24" y="564"/>
                      </a:lnTo>
                      <a:lnTo>
                        <a:pt x="24" y="341"/>
                      </a:lnTo>
                      <a:lnTo>
                        <a:pt x="88" y="31"/>
                      </a:lnTo>
                      <a:lnTo>
                        <a:pt x="0" y="0"/>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310">
                  <a:extLst>
                    <a:ext uri="{FF2B5EF4-FFF2-40B4-BE49-F238E27FC236}">
                      <a16:creationId xmlns:a16="http://schemas.microsoft.com/office/drawing/2014/main" id="{8AEEABD1-B38F-DED0-7966-E1ED1A382A4A}"/>
                    </a:ext>
                  </a:extLst>
                </p:cNvPr>
                <p:cNvSpPr>
                  <a:spLocks noChangeArrowheads="1"/>
                </p:cNvSpPr>
                <p:nvPr/>
              </p:nvSpPr>
              <p:spPr bwMode="auto">
                <a:xfrm>
                  <a:off x="3825" y="2230"/>
                  <a:ext cx="147" cy="1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311">
                  <a:extLst>
                    <a:ext uri="{FF2B5EF4-FFF2-40B4-BE49-F238E27FC236}">
                      <a16:creationId xmlns:a16="http://schemas.microsoft.com/office/drawing/2014/main" id="{1A54612A-3040-F396-DEA6-A559199B4455}"/>
                    </a:ext>
                  </a:extLst>
                </p:cNvPr>
                <p:cNvSpPr>
                  <a:spLocks/>
                </p:cNvSpPr>
                <p:nvPr/>
              </p:nvSpPr>
              <p:spPr bwMode="auto">
                <a:xfrm>
                  <a:off x="3860" y="1934"/>
                  <a:ext cx="78" cy="90"/>
                </a:xfrm>
                <a:custGeom>
                  <a:avLst/>
                  <a:gdLst>
                    <a:gd name="T0" fmla="*/ 153 w 157"/>
                    <a:gd name="T1" fmla="*/ 0 h 179"/>
                    <a:gd name="T2" fmla="*/ 5 w 157"/>
                    <a:gd name="T3" fmla="*/ 0 h 179"/>
                    <a:gd name="T4" fmla="*/ 0 w 157"/>
                    <a:gd name="T5" fmla="*/ 93 h 179"/>
                    <a:gd name="T6" fmla="*/ 78 w 157"/>
                    <a:gd name="T7" fmla="*/ 179 h 179"/>
                    <a:gd name="T8" fmla="*/ 157 w 157"/>
                    <a:gd name="T9" fmla="*/ 93 h 179"/>
                    <a:gd name="T10" fmla="*/ 153 w 157"/>
                    <a:gd name="T11" fmla="*/ 0 h 179"/>
                  </a:gdLst>
                  <a:ahLst/>
                  <a:cxnLst>
                    <a:cxn ang="0">
                      <a:pos x="T0" y="T1"/>
                    </a:cxn>
                    <a:cxn ang="0">
                      <a:pos x="T2" y="T3"/>
                    </a:cxn>
                    <a:cxn ang="0">
                      <a:pos x="T4" y="T5"/>
                    </a:cxn>
                    <a:cxn ang="0">
                      <a:pos x="T6" y="T7"/>
                    </a:cxn>
                    <a:cxn ang="0">
                      <a:pos x="T8" y="T9"/>
                    </a:cxn>
                    <a:cxn ang="0">
                      <a:pos x="T10" y="T11"/>
                    </a:cxn>
                  </a:cxnLst>
                  <a:rect l="0" t="0" r="r" b="b"/>
                  <a:pathLst>
                    <a:path w="157" h="179">
                      <a:moveTo>
                        <a:pt x="153" y="0"/>
                      </a:moveTo>
                      <a:lnTo>
                        <a:pt x="5" y="0"/>
                      </a:lnTo>
                      <a:lnTo>
                        <a:pt x="0" y="93"/>
                      </a:lnTo>
                      <a:lnTo>
                        <a:pt x="78" y="179"/>
                      </a:lnTo>
                      <a:lnTo>
                        <a:pt x="157" y="93"/>
                      </a:lnTo>
                      <a:lnTo>
                        <a:pt x="153" y="0"/>
                      </a:lnTo>
                      <a:close/>
                    </a:path>
                  </a:pathLst>
                </a:custGeom>
                <a:solidFill>
                  <a:srgbClr val="D4B5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312">
                  <a:extLst>
                    <a:ext uri="{FF2B5EF4-FFF2-40B4-BE49-F238E27FC236}">
                      <a16:creationId xmlns:a16="http://schemas.microsoft.com/office/drawing/2014/main" id="{CA9D8AF5-2958-3E32-7DB5-86826F39DCFF}"/>
                    </a:ext>
                  </a:extLst>
                </p:cNvPr>
                <p:cNvSpPr>
                  <a:spLocks/>
                </p:cNvSpPr>
                <p:nvPr/>
              </p:nvSpPr>
              <p:spPr bwMode="auto">
                <a:xfrm>
                  <a:off x="3882" y="2012"/>
                  <a:ext cx="34" cy="162"/>
                </a:xfrm>
                <a:custGeom>
                  <a:avLst/>
                  <a:gdLst>
                    <a:gd name="T0" fmla="*/ 53 w 66"/>
                    <a:gd name="T1" fmla="*/ 0 h 324"/>
                    <a:gd name="T2" fmla="*/ 11 w 66"/>
                    <a:gd name="T3" fmla="*/ 0 h 324"/>
                    <a:gd name="T4" fmla="*/ 7 w 66"/>
                    <a:gd name="T5" fmla="*/ 0 h 324"/>
                    <a:gd name="T6" fmla="*/ 4 w 66"/>
                    <a:gd name="T7" fmla="*/ 3 h 324"/>
                    <a:gd name="T8" fmla="*/ 1 w 66"/>
                    <a:gd name="T9" fmla="*/ 5 h 324"/>
                    <a:gd name="T10" fmla="*/ 0 w 66"/>
                    <a:gd name="T11" fmla="*/ 9 h 324"/>
                    <a:gd name="T12" fmla="*/ 0 w 66"/>
                    <a:gd name="T13" fmla="*/ 12 h 324"/>
                    <a:gd name="T14" fmla="*/ 1 w 66"/>
                    <a:gd name="T15" fmla="*/ 16 h 324"/>
                    <a:gd name="T16" fmla="*/ 22 w 66"/>
                    <a:gd name="T17" fmla="*/ 46 h 324"/>
                    <a:gd name="T18" fmla="*/ 22 w 66"/>
                    <a:gd name="T19" fmla="*/ 46 h 324"/>
                    <a:gd name="T20" fmla="*/ 24 w 66"/>
                    <a:gd name="T21" fmla="*/ 47 h 324"/>
                    <a:gd name="T22" fmla="*/ 2 w 66"/>
                    <a:gd name="T23" fmla="*/ 290 h 324"/>
                    <a:gd name="T24" fmla="*/ 32 w 66"/>
                    <a:gd name="T25" fmla="*/ 324 h 324"/>
                    <a:gd name="T26" fmla="*/ 62 w 66"/>
                    <a:gd name="T27" fmla="*/ 290 h 324"/>
                    <a:gd name="T28" fmla="*/ 42 w 66"/>
                    <a:gd name="T29" fmla="*/ 47 h 324"/>
                    <a:gd name="T30" fmla="*/ 42 w 66"/>
                    <a:gd name="T31" fmla="*/ 46 h 324"/>
                    <a:gd name="T32" fmla="*/ 43 w 66"/>
                    <a:gd name="T33" fmla="*/ 46 h 324"/>
                    <a:gd name="T34" fmla="*/ 65 w 66"/>
                    <a:gd name="T35" fmla="*/ 16 h 324"/>
                    <a:gd name="T36" fmla="*/ 66 w 66"/>
                    <a:gd name="T37" fmla="*/ 12 h 324"/>
                    <a:gd name="T38" fmla="*/ 66 w 66"/>
                    <a:gd name="T39" fmla="*/ 9 h 324"/>
                    <a:gd name="T40" fmla="*/ 65 w 66"/>
                    <a:gd name="T41" fmla="*/ 5 h 324"/>
                    <a:gd name="T42" fmla="*/ 62 w 66"/>
                    <a:gd name="T43" fmla="*/ 3 h 324"/>
                    <a:gd name="T44" fmla="*/ 58 w 66"/>
                    <a:gd name="T45" fmla="*/ 0 h 324"/>
                    <a:gd name="T46" fmla="*/ 53 w 66"/>
                    <a:gd name="T4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324">
                      <a:moveTo>
                        <a:pt x="53" y="0"/>
                      </a:moveTo>
                      <a:lnTo>
                        <a:pt x="11" y="0"/>
                      </a:lnTo>
                      <a:lnTo>
                        <a:pt x="7" y="0"/>
                      </a:lnTo>
                      <a:lnTo>
                        <a:pt x="4" y="3"/>
                      </a:lnTo>
                      <a:lnTo>
                        <a:pt x="1" y="5"/>
                      </a:lnTo>
                      <a:lnTo>
                        <a:pt x="0" y="9"/>
                      </a:lnTo>
                      <a:lnTo>
                        <a:pt x="0" y="12"/>
                      </a:lnTo>
                      <a:lnTo>
                        <a:pt x="1" y="16"/>
                      </a:lnTo>
                      <a:lnTo>
                        <a:pt x="22" y="46"/>
                      </a:lnTo>
                      <a:lnTo>
                        <a:pt x="22" y="46"/>
                      </a:lnTo>
                      <a:lnTo>
                        <a:pt x="24" y="47"/>
                      </a:lnTo>
                      <a:lnTo>
                        <a:pt x="2" y="290"/>
                      </a:lnTo>
                      <a:lnTo>
                        <a:pt x="32" y="324"/>
                      </a:lnTo>
                      <a:lnTo>
                        <a:pt x="62" y="290"/>
                      </a:lnTo>
                      <a:lnTo>
                        <a:pt x="42" y="47"/>
                      </a:lnTo>
                      <a:lnTo>
                        <a:pt x="42" y="46"/>
                      </a:lnTo>
                      <a:lnTo>
                        <a:pt x="43" y="46"/>
                      </a:lnTo>
                      <a:lnTo>
                        <a:pt x="65" y="16"/>
                      </a:lnTo>
                      <a:lnTo>
                        <a:pt x="66" y="12"/>
                      </a:lnTo>
                      <a:lnTo>
                        <a:pt x="66" y="9"/>
                      </a:lnTo>
                      <a:lnTo>
                        <a:pt x="65" y="5"/>
                      </a:lnTo>
                      <a:lnTo>
                        <a:pt x="62" y="3"/>
                      </a:lnTo>
                      <a:lnTo>
                        <a:pt x="58" y="0"/>
                      </a:lnTo>
                      <a:lnTo>
                        <a:pt x="53" y="0"/>
                      </a:lnTo>
                      <a:close/>
                    </a:path>
                  </a:pathLst>
                </a:custGeom>
                <a:solidFill>
                  <a:srgbClr val="0CD6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Freeform 313">
                  <a:extLst>
                    <a:ext uri="{FF2B5EF4-FFF2-40B4-BE49-F238E27FC236}">
                      <a16:creationId xmlns:a16="http://schemas.microsoft.com/office/drawing/2014/main" id="{B6092BB0-0615-1DCC-6FFF-D9C73285E374}"/>
                    </a:ext>
                  </a:extLst>
                </p:cNvPr>
                <p:cNvSpPr>
                  <a:spLocks/>
                </p:cNvSpPr>
                <p:nvPr/>
              </p:nvSpPr>
              <p:spPr bwMode="auto">
                <a:xfrm>
                  <a:off x="3860" y="1976"/>
                  <a:ext cx="78" cy="51"/>
                </a:xfrm>
                <a:custGeom>
                  <a:avLst/>
                  <a:gdLst>
                    <a:gd name="T0" fmla="*/ 78 w 157"/>
                    <a:gd name="T1" fmla="*/ 63 h 100"/>
                    <a:gd name="T2" fmla="*/ 0 w 157"/>
                    <a:gd name="T3" fmla="*/ 0 h 100"/>
                    <a:gd name="T4" fmla="*/ 3 w 157"/>
                    <a:gd name="T5" fmla="*/ 11 h 100"/>
                    <a:gd name="T6" fmla="*/ 46 w 157"/>
                    <a:gd name="T7" fmla="*/ 100 h 100"/>
                    <a:gd name="T8" fmla="*/ 78 w 157"/>
                    <a:gd name="T9" fmla="*/ 70 h 100"/>
                    <a:gd name="T10" fmla="*/ 111 w 157"/>
                    <a:gd name="T11" fmla="*/ 100 h 100"/>
                    <a:gd name="T12" fmla="*/ 157 w 157"/>
                    <a:gd name="T13" fmla="*/ 8 h 100"/>
                    <a:gd name="T14" fmla="*/ 157 w 157"/>
                    <a:gd name="T15" fmla="*/ 1 h 100"/>
                    <a:gd name="T16" fmla="*/ 78 w 157"/>
                    <a:gd name="T17" fmla="*/ 6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00">
                      <a:moveTo>
                        <a:pt x="78" y="63"/>
                      </a:moveTo>
                      <a:lnTo>
                        <a:pt x="0" y="0"/>
                      </a:lnTo>
                      <a:lnTo>
                        <a:pt x="3" y="11"/>
                      </a:lnTo>
                      <a:lnTo>
                        <a:pt x="46" y="100"/>
                      </a:lnTo>
                      <a:lnTo>
                        <a:pt x="78" y="70"/>
                      </a:lnTo>
                      <a:lnTo>
                        <a:pt x="111" y="100"/>
                      </a:lnTo>
                      <a:lnTo>
                        <a:pt x="157" y="8"/>
                      </a:lnTo>
                      <a:lnTo>
                        <a:pt x="157" y="1"/>
                      </a:lnTo>
                      <a:lnTo>
                        <a:pt x="78" y="63"/>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0" name="Freeform 314">
                  <a:extLst>
                    <a:ext uri="{FF2B5EF4-FFF2-40B4-BE49-F238E27FC236}">
                      <a16:creationId xmlns:a16="http://schemas.microsoft.com/office/drawing/2014/main" id="{F62D3253-5142-1DD2-DC0E-FF312FE2CCAD}"/>
                    </a:ext>
                  </a:extLst>
                </p:cNvPr>
                <p:cNvSpPr>
                  <a:spLocks/>
                </p:cNvSpPr>
                <p:nvPr/>
              </p:nvSpPr>
              <p:spPr bwMode="auto">
                <a:xfrm>
                  <a:off x="3899" y="2012"/>
                  <a:ext cx="17" cy="162"/>
                </a:xfrm>
                <a:custGeom>
                  <a:avLst/>
                  <a:gdLst>
                    <a:gd name="T0" fmla="*/ 33 w 34"/>
                    <a:gd name="T1" fmla="*/ 16 h 324"/>
                    <a:gd name="T2" fmla="*/ 34 w 34"/>
                    <a:gd name="T3" fmla="*/ 12 h 324"/>
                    <a:gd name="T4" fmla="*/ 34 w 34"/>
                    <a:gd name="T5" fmla="*/ 9 h 324"/>
                    <a:gd name="T6" fmla="*/ 33 w 34"/>
                    <a:gd name="T7" fmla="*/ 5 h 324"/>
                    <a:gd name="T8" fmla="*/ 30 w 34"/>
                    <a:gd name="T9" fmla="*/ 3 h 324"/>
                    <a:gd name="T10" fmla="*/ 26 w 34"/>
                    <a:gd name="T11" fmla="*/ 0 h 324"/>
                    <a:gd name="T12" fmla="*/ 21 w 34"/>
                    <a:gd name="T13" fmla="*/ 0 h 324"/>
                    <a:gd name="T14" fmla="*/ 0 w 34"/>
                    <a:gd name="T15" fmla="*/ 0 h 324"/>
                    <a:gd name="T16" fmla="*/ 0 w 34"/>
                    <a:gd name="T17" fmla="*/ 324 h 324"/>
                    <a:gd name="T18" fmla="*/ 0 w 34"/>
                    <a:gd name="T19" fmla="*/ 324 h 324"/>
                    <a:gd name="T20" fmla="*/ 30 w 34"/>
                    <a:gd name="T21" fmla="*/ 290 h 324"/>
                    <a:gd name="T22" fmla="*/ 10 w 34"/>
                    <a:gd name="T23" fmla="*/ 47 h 324"/>
                    <a:gd name="T24" fmla="*/ 10 w 34"/>
                    <a:gd name="T25" fmla="*/ 46 h 324"/>
                    <a:gd name="T26" fmla="*/ 11 w 34"/>
                    <a:gd name="T27" fmla="*/ 46 h 324"/>
                    <a:gd name="T28" fmla="*/ 33 w 34"/>
                    <a:gd name="T29" fmla="*/ 1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24">
                      <a:moveTo>
                        <a:pt x="33" y="16"/>
                      </a:moveTo>
                      <a:lnTo>
                        <a:pt x="34" y="12"/>
                      </a:lnTo>
                      <a:lnTo>
                        <a:pt x="34" y="9"/>
                      </a:lnTo>
                      <a:lnTo>
                        <a:pt x="33" y="5"/>
                      </a:lnTo>
                      <a:lnTo>
                        <a:pt x="30" y="3"/>
                      </a:lnTo>
                      <a:lnTo>
                        <a:pt x="26" y="0"/>
                      </a:lnTo>
                      <a:lnTo>
                        <a:pt x="21" y="0"/>
                      </a:lnTo>
                      <a:lnTo>
                        <a:pt x="0" y="0"/>
                      </a:lnTo>
                      <a:lnTo>
                        <a:pt x="0" y="324"/>
                      </a:lnTo>
                      <a:lnTo>
                        <a:pt x="0" y="324"/>
                      </a:lnTo>
                      <a:lnTo>
                        <a:pt x="30" y="290"/>
                      </a:lnTo>
                      <a:lnTo>
                        <a:pt x="10" y="47"/>
                      </a:lnTo>
                      <a:lnTo>
                        <a:pt x="10" y="46"/>
                      </a:lnTo>
                      <a:lnTo>
                        <a:pt x="11" y="46"/>
                      </a:lnTo>
                      <a:lnTo>
                        <a:pt x="33" y="16"/>
                      </a:lnTo>
                      <a:close/>
                    </a:path>
                  </a:pathLst>
                </a:custGeom>
                <a:solidFill>
                  <a:srgbClr val="0093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1" name="Freeform 315">
                  <a:extLst>
                    <a:ext uri="{FF2B5EF4-FFF2-40B4-BE49-F238E27FC236}">
                      <a16:creationId xmlns:a16="http://schemas.microsoft.com/office/drawing/2014/main" id="{EDDB6141-D0D4-B223-9927-8C7F1BFC08A3}"/>
                    </a:ext>
                  </a:extLst>
                </p:cNvPr>
                <p:cNvSpPr>
                  <a:spLocks/>
                </p:cNvSpPr>
                <p:nvPr/>
              </p:nvSpPr>
              <p:spPr bwMode="auto">
                <a:xfrm>
                  <a:off x="3899" y="1977"/>
                  <a:ext cx="39" cy="50"/>
                </a:xfrm>
                <a:custGeom>
                  <a:avLst/>
                  <a:gdLst>
                    <a:gd name="T0" fmla="*/ 0 w 79"/>
                    <a:gd name="T1" fmla="*/ 62 h 99"/>
                    <a:gd name="T2" fmla="*/ 0 w 79"/>
                    <a:gd name="T3" fmla="*/ 69 h 99"/>
                    <a:gd name="T4" fmla="*/ 33 w 79"/>
                    <a:gd name="T5" fmla="*/ 99 h 99"/>
                    <a:gd name="T6" fmla="*/ 79 w 79"/>
                    <a:gd name="T7" fmla="*/ 7 h 99"/>
                    <a:gd name="T8" fmla="*/ 79 w 79"/>
                    <a:gd name="T9" fmla="*/ 0 h 99"/>
                    <a:gd name="T10" fmla="*/ 0 w 79"/>
                    <a:gd name="T11" fmla="*/ 62 h 99"/>
                  </a:gdLst>
                  <a:ahLst/>
                  <a:cxnLst>
                    <a:cxn ang="0">
                      <a:pos x="T0" y="T1"/>
                    </a:cxn>
                    <a:cxn ang="0">
                      <a:pos x="T2" y="T3"/>
                    </a:cxn>
                    <a:cxn ang="0">
                      <a:pos x="T4" y="T5"/>
                    </a:cxn>
                    <a:cxn ang="0">
                      <a:pos x="T6" y="T7"/>
                    </a:cxn>
                    <a:cxn ang="0">
                      <a:pos x="T8" y="T9"/>
                    </a:cxn>
                    <a:cxn ang="0">
                      <a:pos x="T10" y="T11"/>
                    </a:cxn>
                  </a:cxnLst>
                  <a:rect l="0" t="0" r="r" b="b"/>
                  <a:pathLst>
                    <a:path w="79" h="99">
                      <a:moveTo>
                        <a:pt x="0" y="62"/>
                      </a:moveTo>
                      <a:lnTo>
                        <a:pt x="0" y="69"/>
                      </a:lnTo>
                      <a:lnTo>
                        <a:pt x="33" y="99"/>
                      </a:lnTo>
                      <a:lnTo>
                        <a:pt x="79" y="7"/>
                      </a:lnTo>
                      <a:lnTo>
                        <a:pt x="79" y="0"/>
                      </a:lnTo>
                      <a:lnTo>
                        <a:pt x="0" y="62"/>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Freeform 316">
                  <a:extLst>
                    <a:ext uri="{FF2B5EF4-FFF2-40B4-BE49-F238E27FC236}">
                      <a16:creationId xmlns:a16="http://schemas.microsoft.com/office/drawing/2014/main" id="{3567FBD1-96E2-64C1-87E3-FDC4719695F9}"/>
                    </a:ext>
                  </a:extLst>
                </p:cNvPr>
                <p:cNvSpPr>
                  <a:spLocks/>
                </p:cNvSpPr>
                <p:nvPr/>
              </p:nvSpPr>
              <p:spPr bwMode="auto">
                <a:xfrm>
                  <a:off x="3814" y="2244"/>
                  <a:ext cx="170" cy="457"/>
                </a:xfrm>
                <a:custGeom>
                  <a:avLst/>
                  <a:gdLst>
                    <a:gd name="T0" fmla="*/ 33 w 341"/>
                    <a:gd name="T1" fmla="*/ 913 h 913"/>
                    <a:gd name="T2" fmla="*/ 129 w 341"/>
                    <a:gd name="T3" fmla="*/ 913 h 913"/>
                    <a:gd name="T4" fmla="*/ 152 w 341"/>
                    <a:gd name="T5" fmla="*/ 246 h 913"/>
                    <a:gd name="T6" fmla="*/ 153 w 341"/>
                    <a:gd name="T7" fmla="*/ 240 h 913"/>
                    <a:gd name="T8" fmla="*/ 156 w 341"/>
                    <a:gd name="T9" fmla="*/ 236 h 913"/>
                    <a:gd name="T10" fmla="*/ 160 w 341"/>
                    <a:gd name="T11" fmla="*/ 232 h 913"/>
                    <a:gd name="T12" fmla="*/ 164 w 341"/>
                    <a:gd name="T13" fmla="*/ 229 h 913"/>
                    <a:gd name="T14" fmla="*/ 170 w 341"/>
                    <a:gd name="T15" fmla="*/ 227 h 913"/>
                    <a:gd name="T16" fmla="*/ 176 w 341"/>
                    <a:gd name="T17" fmla="*/ 229 h 913"/>
                    <a:gd name="T18" fmla="*/ 181 w 341"/>
                    <a:gd name="T19" fmla="*/ 232 h 913"/>
                    <a:gd name="T20" fmla="*/ 186 w 341"/>
                    <a:gd name="T21" fmla="*/ 236 h 913"/>
                    <a:gd name="T22" fmla="*/ 188 w 341"/>
                    <a:gd name="T23" fmla="*/ 240 h 913"/>
                    <a:gd name="T24" fmla="*/ 188 w 341"/>
                    <a:gd name="T25" fmla="*/ 246 h 913"/>
                    <a:gd name="T26" fmla="*/ 211 w 341"/>
                    <a:gd name="T27" fmla="*/ 886 h 913"/>
                    <a:gd name="T28" fmla="*/ 309 w 341"/>
                    <a:gd name="T29" fmla="*/ 895 h 913"/>
                    <a:gd name="T30" fmla="*/ 341 w 341"/>
                    <a:gd name="T31" fmla="*/ 168 h 913"/>
                    <a:gd name="T32" fmla="*/ 341 w 341"/>
                    <a:gd name="T33" fmla="*/ 118 h 913"/>
                    <a:gd name="T34" fmla="*/ 317 w 341"/>
                    <a:gd name="T35" fmla="*/ 0 h 913"/>
                    <a:gd name="T36" fmla="*/ 23 w 341"/>
                    <a:gd name="T37" fmla="*/ 0 h 913"/>
                    <a:gd name="T38" fmla="*/ 0 w 341"/>
                    <a:gd name="T39" fmla="*/ 118 h 913"/>
                    <a:gd name="T40" fmla="*/ 0 w 341"/>
                    <a:gd name="T41" fmla="*/ 168 h 913"/>
                    <a:gd name="T42" fmla="*/ 33 w 341"/>
                    <a:gd name="T43"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1" h="913">
                      <a:moveTo>
                        <a:pt x="33" y="913"/>
                      </a:moveTo>
                      <a:lnTo>
                        <a:pt x="129" y="913"/>
                      </a:lnTo>
                      <a:lnTo>
                        <a:pt x="152" y="246"/>
                      </a:lnTo>
                      <a:lnTo>
                        <a:pt x="153" y="240"/>
                      </a:lnTo>
                      <a:lnTo>
                        <a:pt x="156" y="236"/>
                      </a:lnTo>
                      <a:lnTo>
                        <a:pt x="160" y="232"/>
                      </a:lnTo>
                      <a:lnTo>
                        <a:pt x="164" y="229"/>
                      </a:lnTo>
                      <a:lnTo>
                        <a:pt x="170" y="227"/>
                      </a:lnTo>
                      <a:lnTo>
                        <a:pt x="176" y="229"/>
                      </a:lnTo>
                      <a:lnTo>
                        <a:pt x="181" y="232"/>
                      </a:lnTo>
                      <a:lnTo>
                        <a:pt x="186" y="236"/>
                      </a:lnTo>
                      <a:lnTo>
                        <a:pt x="188" y="240"/>
                      </a:lnTo>
                      <a:lnTo>
                        <a:pt x="188" y="246"/>
                      </a:lnTo>
                      <a:lnTo>
                        <a:pt x="211" y="886"/>
                      </a:lnTo>
                      <a:lnTo>
                        <a:pt x="309" y="895"/>
                      </a:lnTo>
                      <a:lnTo>
                        <a:pt x="341" y="168"/>
                      </a:lnTo>
                      <a:lnTo>
                        <a:pt x="341" y="118"/>
                      </a:lnTo>
                      <a:lnTo>
                        <a:pt x="317" y="0"/>
                      </a:lnTo>
                      <a:lnTo>
                        <a:pt x="23" y="0"/>
                      </a:lnTo>
                      <a:lnTo>
                        <a:pt x="0" y="118"/>
                      </a:lnTo>
                      <a:lnTo>
                        <a:pt x="0" y="168"/>
                      </a:lnTo>
                      <a:lnTo>
                        <a:pt x="33" y="913"/>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3" name="Freeform 317">
                  <a:extLst>
                    <a:ext uri="{FF2B5EF4-FFF2-40B4-BE49-F238E27FC236}">
                      <a16:creationId xmlns:a16="http://schemas.microsoft.com/office/drawing/2014/main" id="{D7225D75-FAEB-CEAB-EB00-BD2AD4F1729B}"/>
                    </a:ext>
                  </a:extLst>
                </p:cNvPr>
                <p:cNvSpPr>
                  <a:spLocks/>
                </p:cNvSpPr>
                <p:nvPr/>
              </p:nvSpPr>
              <p:spPr bwMode="auto">
                <a:xfrm>
                  <a:off x="3899" y="2244"/>
                  <a:ext cx="85" cy="457"/>
                </a:xfrm>
                <a:custGeom>
                  <a:avLst/>
                  <a:gdLst>
                    <a:gd name="T0" fmla="*/ 18 w 171"/>
                    <a:gd name="T1" fmla="*/ 246 h 913"/>
                    <a:gd name="T2" fmla="*/ 41 w 171"/>
                    <a:gd name="T3" fmla="*/ 913 h 913"/>
                    <a:gd name="T4" fmla="*/ 139 w 171"/>
                    <a:gd name="T5" fmla="*/ 913 h 913"/>
                    <a:gd name="T6" fmla="*/ 171 w 171"/>
                    <a:gd name="T7" fmla="*/ 168 h 913"/>
                    <a:gd name="T8" fmla="*/ 171 w 171"/>
                    <a:gd name="T9" fmla="*/ 118 h 913"/>
                    <a:gd name="T10" fmla="*/ 147 w 171"/>
                    <a:gd name="T11" fmla="*/ 0 h 913"/>
                    <a:gd name="T12" fmla="*/ 0 w 171"/>
                    <a:gd name="T13" fmla="*/ 0 h 913"/>
                    <a:gd name="T14" fmla="*/ 0 w 171"/>
                    <a:gd name="T15" fmla="*/ 227 h 913"/>
                    <a:gd name="T16" fmla="*/ 6 w 171"/>
                    <a:gd name="T17" fmla="*/ 229 h 913"/>
                    <a:gd name="T18" fmla="*/ 11 w 171"/>
                    <a:gd name="T19" fmla="*/ 232 h 913"/>
                    <a:gd name="T20" fmla="*/ 16 w 171"/>
                    <a:gd name="T21" fmla="*/ 236 h 913"/>
                    <a:gd name="T22" fmla="*/ 18 w 171"/>
                    <a:gd name="T23" fmla="*/ 240 h 913"/>
                    <a:gd name="T24" fmla="*/ 18 w 171"/>
                    <a:gd name="T25" fmla="*/ 24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913">
                      <a:moveTo>
                        <a:pt x="18" y="246"/>
                      </a:moveTo>
                      <a:lnTo>
                        <a:pt x="41" y="913"/>
                      </a:lnTo>
                      <a:lnTo>
                        <a:pt x="139" y="913"/>
                      </a:lnTo>
                      <a:lnTo>
                        <a:pt x="171" y="168"/>
                      </a:lnTo>
                      <a:lnTo>
                        <a:pt x="171" y="118"/>
                      </a:lnTo>
                      <a:lnTo>
                        <a:pt x="147" y="0"/>
                      </a:lnTo>
                      <a:lnTo>
                        <a:pt x="0" y="0"/>
                      </a:lnTo>
                      <a:lnTo>
                        <a:pt x="0" y="227"/>
                      </a:lnTo>
                      <a:lnTo>
                        <a:pt x="6" y="229"/>
                      </a:lnTo>
                      <a:lnTo>
                        <a:pt x="11" y="232"/>
                      </a:lnTo>
                      <a:lnTo>
                        <a:pt x="16" y="236"/>
                      </a:lnTo>
                      <a:lnTo>
                        <a:pt x="18" y="240"/>
                      </a:lnTo>
                      <a:lnTo>
                        <a:pt x="18" y="24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4" name="Freeform 318">
                  <a:extLst>
                    <a:ext uri="{FF2B5EF4-FFF2-40B4-BE49-F238E27FC236}">
                      <a16:creationId xmlns:a16="http://schemas.microsoft.com/office/drawing/2014/main" id="{E532FFD3-5635-4ABA-6270-B209265D5E87}"/>
                    </a:ext>
                  </a:extLst>
                </p:cNvPr>
                <p:cNvSpPr>
                  <a:spLocks/>
                </p:cNvSpPr>
                <p:nvPr/>
              </p:nvSpPr>
              <p:spPr bwMode="auto">
                <a:xfrm>
                  <a:off x="3968" y="2249"/>
                  <a:ext cx="37" cy="105"/>
                </a:xfrm>
                <a:custGeom>
                  <a:avLst/>
                  <a:gdLst>
                    <a:gd name="T0" fmla="*/ 24 w 75"/>
                    <a:gd name="T1" fmla="*/ 85 h 211"/>
                    <a:gd name="T2" fmla="*/ 28 w 75"/>
                    <a:gd name="T3" fmla="*/ 82 h 211"/>
                    <a:gd name="T4" fmla="*/ 31 w 75"/>
                    <a:gd name="T5" fmla="*/ 78 h 211"/>
                    <a:gd name="T6" fmla="*/ 32 w 75"/>
                    <a:gd name="T7" fmla="*/ 72 h 211"/>
                    <a:gd name="T8" fmla="*/ 32 w 75"/>
                    <a:gd name="T9" fmla="*/ 67 h 211"/>
                    <a:gd name="T10" fmla="*/ 28 w 75"/>
                    <a:gd name="T11" fmla="*/ 10 h 211"/>
                    <a:gd name="T12" fmla="*/ 75 w 75"/>
                    <a:gd name="T13" fmla="*/ 0 h 211"/>
                    <a:gd name="T14" fmla="*/ 69 w 75"/>
                    <a:gd name="T15" fmla="*/ 82 h 211"/>
                    <a:gd name="T16" fmla="*/ 69 w 75"/>
                    <a:gd name="T17" fmla="*/ 82 h 211"/>
                    <a:gd name="T18" fmla="*/ 58 w 75"/>
                    <a:gd name="T19" fmla="*/ 141 h 211"/>
                    <a:gd name="T20" fmla="*/ 55 w 75"/>
                    <a:gd name="T21" fmla="*/ 154 h 211"/>
                    <a:gd name="T22" fmla="*/ 48 w 75"/>
                    <a:gd name="T23" fmla="*/ 166 h 211"/>
                    <a:gd name="T24" fmla="*/ 36 w 75"/>
                    <a:gd name="T25" fmla="*/ 181 h 211"/>
                    <a:gd name="T26" fmla="*/ 22 w 75"/>
                    <a:gd name="T27" fmla="*/ 197 h 211"/>
                    <a:gd name="T28" fmla="*/ 7 w 75"/>
                    <a:gd name="T29" fmla="*/ 209 h 211"/>
                    <a:gd name="T30" fmla="*/ 2 w 75"/>
                    <a:gd name="T31" fmla="*/ 211 h 211"/>
                    <a:gd name="T32" fmla="*/ 0 w 75"/>
                    <a:gd name="T33" fmla="*/ 208 h 211"/>
                    <a:gd name="T34" fmla="*/ 0 w 75"/>
                    <a:gd name="T35" fmla="*/ 202 h 211"/>
                    <a:gd name="T36" fmla="*/ 0 w 75"/>
                    <a:gd name="T37" fmla="*/ 195 h 211"/>
                    <a:gd name="T38" fmla="*/ 2 w 75"/>
                    <a:gd name="T39" fmla="*/ 187 h 211"/>
                    <a:gd name="T40" fmla="*/ 5 w 75"/>
                    <a:gd name="T41" fmla="*/ 181 h 211"/>
                    <a:gd name="T42" fmla="*/ 12 w 75"/>
                    <a:gd name="T43" fmla="*/ 170 h 211"/>
                    <a:gd name="T44" fmla="*/ 17 w 75"/>
                    <a:gd name="T45" fmla="*/ 156 h 211"/>
                    <a:gd name="T46" fmla="*/ 19 w 75"/>
                    <a:gd name="T47" fmla="*/ 143 h 211"/>
                    <a:gd name="T48" fmla="*/ 21 w 75"/>
                    <a:gd name="T49" fmla="*/ 133 h 211"/>
                    <a:gd name="T50" fmla="*/ 21 w 75"/>
                    <a:gd name="T51" fmla="*/ 130 h 211"/>
                    <a:gd name="T52" fmla="*/ 21 w 75"/>
                    <a:gd name="T53" fmla="*/ 132 h 211"/>
                    <a:gd name="T54" fmla="*/ 18 w 75"/>
                    <a:gd name="T55" fmla="*/ 139 h 211"/>
                    <a:gd name="T56" fmla="*/ 14 w 75"/>
                    <a:gd name="T57" fmla="*/ 150 h 211"/>
                    <a:gd name="T58" fmla="*/ 10 w 75"/>
                    <a:gd name="T59" fmla="*/ 163 h 211"/>
                    <a:gd name="T60" fmla="*/ 7 w 75"/>
                    <a:gd name="T61" fmla="*/ 166 h 211"/>
                    <a:gd name="T62" fmla="*/ 5 w 75"/>
                    <a:gd name="T63" fmla="*/ 167 h 211"/>
                    <a:gd name="T64" fmla="*/ 2 w 75"/>
                    <a:gd name="T65" fmla="*/ 167 h 211"/>
                    <a:gd name="T66" fmla="*/ 1 w 75"/>
                    <a:gd name="T67" fmla="*/ 166 h 211"/>
                    <a:gd name="T68" fmla="*/ 0 w 75"/>
                    <a:gd name="T69" fmla="*/ 164 h 211"/>
                    <a:gd name="T70" fmla="*/ 0 w 75"/>
                    <a:gd name="T71" fmla="*/ 161 h 211"/>
                    <a:gd name="T72" fmla="*/ 2 w 75"/>
                    <a:gd name="T73" fmla="*/ 141 h 211"/>
                    <a:gd name="T74" fmla="*/ 5 w 75"/>
                    <a:gd name="T75" fmla="*/ 125 h 211"/>
                    <a:gd name="T76" fmla="*/ 10 w 75"/>
                    <a:gd name="T77" fmla="*/ 109 h 211"/>
                    <a:gd name="T78" fmla="*/ 12 w 75"/>
                    <a:gd name="T79" fmla="*/ 98 h 211"/>
                    <a:gd name="T80" fmla="*/ 17 w 75"/>
                    <a:gd name="T81" fmla="*/ 92 h 211"/>
                    <a:gd name="T82" fmla="*/ 19 w 75"/>
                    <a:gd name="T83" fmla="*/ 88 h 211"/>
                    <a:gd name="T84" fmla="*/ 24 w 75"/>
                    <a:gd name="T85" fmla="*/ 8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 h="211">
                      <a:moveTo>
                        <a:pt x="24" y="85"/>
                      </a:moveTo>
                      <a:lnTo>
                        <a:pt x="28" y="82"/>
                      </a:lnTo>
                      <a:lnTo>
                        <a:pt x="31" y="78"/>
                      </a:lnTo>
                      <a:lnTo>
                        <a:pt x="32" y="72"/>
                      </a:lnTo>
                      <a:lnTo>
                        <a:pt x="32" y="67"/>
                      </a:lnTo>
                      <a:lnTo>
                        <a:pt x="28" y="10"/>
                      </a:lnTo>
                      <a:lnTo>
                        <a:pt x="75" y="0"/>
                      </a:lnTo>
                      <a:lnTo>
                        <a:pt x="69" y="82"/>
                      </a:lnTo>
                      <a:lnTo>
                        <a:pt x="69" y="82"/>
                      </a:lnTo>
                      <a:lnTo>
                        <a:pt x="58" y="141"/>
                      </a:lnTo>
                      <a:lnTo>
                        <a:pt x="55" y="154"/>
                      </a:lnTo>
                      <a:lnTo>
                        <a:pt x="48" y="166"/>
                      </a:lnTo>
                      <a:lnTo>
                        <a:pt x="36" y="181"/>
                      </a:lnTo>
                      <a:lnTo>
                        <a:pt x="22" y="197"/>
                      </a:lnTo>
                      <a:lnTo>
                        <a:pt x="7" y="209"/>
                      </a:lnTo>
                      <a:lnTo>
                        <a:pt x="2" y="211"/>
                      </a:lnTo>
                      <a:lnTo>
                        <a:pt x="0" y="208"/>
                      </a:lnTo>
                      <a:lnTo>
                        <a:pt x="0" y="202"/>
                      </a:lnTo>
                      <a:lnTo>
                        <a:pt x="0" y="195"/>
                      </a:lnTo>
                      <a:lnTo>
                        <a:pt x="2" y="187"/>
                      </a:lnTo>
                      <a:lnTo>
                        <a:pt x="5" y="181"/>
                      </a:lnTo>
                      <a:lnTo>
                        <a:pt x="12" y="170"/>
                      </a:lnTo>
                      <a:lnTo>
                        <a:pt x="17" y="156"/>
                      </a:lnTo>
                      <a:lnTo>
                        <a:pt x="19" y="143"/>
                      </a:lnTo>
                      <a:lnTo>
                        <a:pt x="21" y="133"/>
                      </a:lnTo>
                      <a:lnTo>
                        <a:pt x="21" y="130"/>
                      </a:lnTo>
                      <a:lnTo>
                        <a:pt x="21" y="132"/>
                      </a:lnTo>
                      <a:lnTo>
                        <a:pt x="18" y="139"/>
                      </a:lnTo>
                      <a:lnTo>
                        <a:pt x="14" y="150"/>
                      </a:lnTo>
                      <a:lnTo>
                        <a:pt x="10" y="163"/>
                      </a:lnTo>
                      <a:lnTo>
                        <a:pt x="7" y="166"/>
                      </a:lnTo>
                      <a:lnTo>
                        <a:pt x="5" y="167"/>
                      </a:lnTo>
                      <a:lnTo>
                        <a:pt x="2" y="167"/>
                      </a:lnTo>
                      <a:lnTo>
                        <a:pt x="1" y="166"/>
                      </a:lnTo>
                      <a:lnTo>
                        <a:pt x="0" y="164"/>
                      </a:lnTo>
                      <a:lnTo>
                        <a:pt x="0" y="161"/>
                      </a:lnTo>
                      <a:lnTo>
                        <a:pt x="2" y="141"/>
                      </a:lnTo>
                      <a:lnTo>
                        <a:pt x="5" y="125"/>
                      </a:lnTo>
                      <a:lnTo>
                        <a:pt x="10" y="109"/>
                      </a:lnTo>
                      <a:lnTo>
                        <a:pt x="12" y="98"/>
                      </a:lnTo>
                      <a:lnTo>
                        <a:pt x="17" y="92"/>
                      </a:lnTo>
                      <a:lnTo>
                        <a:pt x="19" y="88"/>
                      </a:lnTo>
                      <a:lnTo>
                        <a:pt x="24" y="85"/>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5" name="Freeform 319">
                  <a:extLst>
                    <a:ext uri="{FF2B5EF4-FFF2-40B4-BE49-F238E27FC236}">
                      <a16:creationId xmlns:a16="http://schemas.microsoft.com/office/drawing/2014/main" id="{E1B1098C-38B9-1BC6-087B-7626E1193BFB}"/>
                    </a:ext>
                  </a:extLst>
                </p:cNvPr>
                <p:cNvSpPr>
                  <a:spLocks/>
                </p:cNvSpPr>
                <p:nvPr/>
              </p:nvSpPr>
              <p:spPr bwMode="auto">
                <a:xfrm>
                  <a:off x="3792" y="2249"/>
                  <a:ext cx="38" cy="105"/>
                </a:xfrm>
                <a:custGeom>
                  <a:avLst/>
                  <a:gdLst>
                    <a:gd name="T0" fmla="*/ 52 w 76"/>
                    <a:gd name="T1" fmla="*/ 85 h 211"/>
                    <a:gd name="T2" fmla="*/ 48 w 76"/>
                    <a:gd name="T3" fmla="*/ 82 h 211"/>
                    <a:gd name="T4" fmla="*/ 43 w 76"/>
                    <a:gd name="T5" fmla="*/ 78 h 211"/>
                    <a:gd name="T6" fmla="*/ 42 w 76"/>
                    <a:gd name="T7" fmla="*/ 72 h 211"/>
                    <a:gd name="T8" fmla="*/ 42 w 76"/>
                    <a:gd name="T9" fmla="*/ 67 h 211"/>
                    <a:gd name="T10" fmla="*/ 48 w 76"/>
                    <a:gd name="T11" fmla="*/ 10 h 211"/>
                    <a:gd name="T12" fmla="*/ 0 w 76"/>
                    <a:gd name="T13" fmla="*/ 0 h 211"/>
                    <a:gd name="T14" fmla="*/ 7 w 76"/>
                    <a:gd name="T15" fmla="*/ 82 h 211"/>
                    <a:gd name="T16" fmla="*/ 7 w 76"/>
                    <a:gd name="T17" fmla="*/ 82 h 211"/>
                    <a:gd name="T18" fmla="*/ 17 w 76"/>
                    <a:gd name="T19" fmla="*/ 141 h 211"/>
                    <a:gd name="T20" fmla="*/ 21 w 76"/>
                    <a:gd name="T21" fmla="*/ 154 h 211"/>
                    <a:gd name="T22" fmla="*/ 28 w 76"/>
                    <a:gd name="T23" fmla="*/ 166 h 211"/>
                    <a:gd name="T24" fmla="*/ 39 w 76"/>
                    <a:gd name="T25" fmla="*/ 181 h 211"/>
                    <a:gd name="T26" fmla="*/ 53 w 76"/>
                    <a:gd name="T27" fmla="*/ 197 h 211"/>
                    <a:gd name="T28" fmla="*/ 69 w 76"/>
                    <a:gd name="T29" fmla="*/ 209 h 211"/>
                    <a:gd name="T30" fmla="*/ 73 w 76"/>
                    <a:gd name="T31" fmla="*/ 211 h 211"/>
                    <a:gd name="T32" fmla="*/ 75 w 76"/>
                    <a:gd name="T33" fmla="*/ 208 h 211"/>
                    <a:gd name="T34" fmla="*/ 76 w 76"/>
                    <a:gd name="T35" fmla="*/ 202 h 211"/>
                    <a:gd name="T36" fmla="*/ 75 w 76"/>
                    <a:gd name="T37" fmla="*/ 195 h 211"/>
                    <a:gd name="T38" fmla="*/ 73 w 76"/>
                    <a:gd name="T39" fmla="*/ 187 h 211"/>
                    <a:gd name="T40" fmla="*/ 69 w 76"/>
                    <a:gd name="T41" fmla="*/ 181 h 211"/>
                    <a:gd name="T42" fmla="*/ 62 w 76"/>
                    <a:gd name="T43" fmla="*/ 170 h 211"/>
                    <a:gd name="T44" fmla="*/ 58 w 76"/>
                    <a:gd name="T45" fmla="*/ 156 h 211"/>
                    <a:gd name="T46" fmla="*/ 55 w 76"/>
                    <a:gd name="T47" fmla="*/ 143 h 211"/>
                    <a:gd name="T48" fmla="*/ 53 w 76"/>
                    <a:gd name="T49" fmla="*/ 133 h 211"/>
                    <a:gd name="T50" fmla="*/ 53 w 76"/>
                    <a:gd name="T51" fmla="*/ 130 h 211"/>
                    <a:gd name="T52" fmla="*/ 55 w 76"/>
                    <a:gd name="T53" fmla="*/ 132 h 211"/>
                    <a:gd name="T54" fmla="*/ 58 w 76"/>
                    <a:gd name="T55" fmla="*/ 139 h 211"/>
                    <a:gd name="T56" fmla="*/ 62 w 76"/>
                    <a:gd name="T57" fmla="*/ 150 h 211"/>
                    <a:gd name="T58" fmla="*/ 66 w 76"/>
                    <a:gd name="T59" fmla="*/ 163 h 211"/>
                    <a:gd name="T60" fmla="*/ 67 w 76"/>
                    <a:gd name="T61" fmla="*/ 166 h 211"/>
                    <a:gd name="T62" fmla="*/ 69 w 76"/>
                    <a:gd name="T63" fmla="*/ 167 h 211"/>
                    <a:gd name="T64" fmla="*/ 72 w 76"/>
                    <a:gd name="T65" fmla="*/ 167 h 211"/>
                    <a:gd name="T66" fmla="*/ 75 w 76"/>
                    <a:gd name="T67" fmla="*/ 166 h 211"/>
                    <a:gd name="T68" fmla="*/ 76 w 76"/>
                    <a:gd name="T69" fmla="*/ 164 h 211"/>
                    <a:gd name="T70" fmla="*/ 76 w 76"/>
                    <a:gd name="T71" fmla="*/ 161 h 211"/>
                    <a:gd name="T72" fmla="*/ 73 w 76"/>
                    <a:gd name="T73" fmla="*/ 141 h 211"/>
                    <a:gd name="T74" fmla="*/ 70 w 76"/>
                    <a:gd name="T75" fmla="*/ 125 h 211"/>
                    <a:gd name="T76" fmla="*/ 66 w 76"/>
                    <a:gd name="T77" fmla="*/ 109 h 211"/>
                    <a:gd name="T78" fmla="*/ 62 w 76"/>
                    <a:gd name="T79" fmla="*/ 98 h 211"/>
                    <a:gd name="T80" fmla="*/ 59 w 76"/>
                    <a:gd name="T81" fmla="*/ 92 h 211"/>
                    <a:gd name="T82" fmla="*/ 55 w 76"/>
                    <a:gd name="T83" fmla="*/ 88 h 211"/>
                    <a:gd name="T84" fmla="*/ 52 w 76"/>
                    <a:gd name="T85" fmla="*/ 8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211">
                      <a:moveTo>
                        <a:pt x="52" y="85"/>
                      </a:moveTo>
                      <a:lnTo>
                        <a:pt x="48" y="82"/>
                      </a:lnTo>
                      <a:lnTo>
                        <a:pt x="43" y="78"/>
                      </a:lnTo>
                      <a:lnTo>
                        <a:pt x="42" y="72"/>
                      </a:lnTo>
                      <a:lnTo>
                        <a:pt x="42" y="67"/>
                      </a:lnTo>
                      <a:lnTo>
                        <a:pt x="48" y="10"/>
                      </a:lnTo>
                      <a:lnTo>
                        <a:pt x="0" y="0"/>
                      </a:lnTo>
                      <a:lnTo>
                        <a:pt x="7" y="82"/>
                      </a:lnTo>
                      <a:lnTo>
                        <a:pt x="7" y="82"/>
                      </a:lnTo>
                      <a:lnTo>
                        <a:pt x="17" y="141"/>
                      </a:lnTo>
                      <a:lnTo>
                        <a:pt x="21" y="154"/>
                      </a:lnTo>
                      <a:lnTo>
                        <a:pt x="28" y="166"/>
                      </a:lnTo>
                      <a:lnTo>
                        <a:pt x="39" y="181"/>
                      </a:lnTo>
                      <a:lnTo>
                        <a:pt x="53" y="197"/>
                      </a:lnTo>
                      <a:lnTo>
                        <a:pt x="69" y="209"/>
                      </a:lnTo>
                      <a:lnTo>
                        <a:pt x="73" y="211"/>
                      </a:lnTo>
                      <a:lnTo>
                        <a:pt x="75" y="208"/>
                      </a:lnTo>
                      <a:lnTo>
                        <a:pt x="76" y="202"/>
                      </a:lnTo>
                      <a:lnTo>
                        <a:pt x="75" y="195"/>
                      </a:lnTo>
                      <a:lnTo>
                        <a:pt x="73" y="187"/>
                      </a:lnTo>
                      <a:lnTo>
                        <a:pt x="69" y="181"/>
                      </a:lnTo>
                      <a:lnTo>
                        <a:pt x="62" y="170"/>
                      </a:lnTo>
                      <a:lnTo>
                        <a:pt x="58" y="156"/>
                      </a:lnTo>
                      <a:lnTo>
                        <a:pt x="55" y="143"/>
                      </a:lnTo>
                      <a:lnTo>
                        <a:pt x="53" y="133"/>
                      </a:lnTo>
                      <a:lnTo>
                        <a:pt x="53" y="130"/>
                      </a:lnTo>
                      <a:lnTo>
                        <a:pt x="55" y="132"/>
                      </a:lnTo>
                      <a:lnTo>
                        <a:pt x="58" y="139"/>
                      </a:lnTo>
                      <a:lnTo>
                        <a:pt x="62" y="150"/>
                      </a:lnTo>
                      <a:lnTo>
                        <a:pt x="66" y="163"/>
                      </a:lnTo>
                      <a:lnTo>
                        <a:pt x="67" y="166"/>
                      </a:lnTo>
                      <a:lnTo>
                        <a:pt x="69" y="167"/>
                      </a:lnTo>
                      <a:lnTo>
                        <a:pt x="72" y="167"/>
                      </a:lnTo>
                      <a:lnTo>
                        <a:pt x="75" y="166"/>
                      </a:lnTo>
                      <a:lnTo>
                        <a:pt x="76" y="164"/>
                      </a:lnTo>
                      <a:lnTo>
                        <a:pt x="76" y="161"/>
                      </a:lnTo>
                      <a:lnTo>
                        <a:pt x="73" y="141"/>
                      </a:lnTo>
                      <a:lnTo>
                        <a:pt x="70" y="125"/>
                      </a:lnTo>
                      <a:lnTo>
                        <a:pt x="66" y="109"/>
                      </a:lnTo>
                      <a:lnTo>
                        <a:pt x="62" y="98"/>
                      </a:lnTo>
                      <a:lnTo>
                        <a:pt x="59" y="92"/>
                      </a:lnTo>
                      <a:lnTo>
                        <a:pt x="55" y="88"/>
                      </a:lnTo>
                      <a:lnTo>
                        <a:pt x="52" y="85"/>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6" name="Freeform 320">
                  <a:extLst>
                    <a:ext uri="{FF2B5EF4-FFF2-40B4-BE49-F238E27FC236}">
                      <a16:creationId xmlns:a16="http://schemas.microsoft.com/office/drawing/2014/main" id="{7D1FF80A-E626-7AD8-4A96-18BA87470837}"/>
                    </a:ext>
                  </a:extLst>
                </p:cNvPr>
                <p:cNvSpPr>
                  <a:spLocks/>
                </p:cNvSpPr>
                <p:nvPr/>
              </p:nvSpPr>
              <p:spPr bwMode="auto">
                <a:xfrm>
                  <a:off x="3774" y="2027"/>
                  <a:ext cx="58" cy="256"/>
                </a:xfrm>
                <a:custGeom>
                  <a:avLst/>
                  <a:gdLst>
                    <a:gd name="T0" fmla="*/ 82 w 116"/>
                    <a:gd name="T1" fmla="*/ 506 h 513"/>
                    <a:gd name="T2" fmla="*/ 37 w 116"/>
                    <a:gd name="T3" fmla="*/ 513 h 513"/>
                    <a:gd name="T4" fmla="*/ 0 w 116"/>
                    <a:gd name="T5" fmla="*/ 225 h 513"/>
                    <a:gd name="T6" fmla="*/ 10 w 116"/>
                    <a:gd name="T7" fmla="*/ 0 h 513"/>
                    <a:gd name="T8" fmla="*/ 116 w 116"/>
                    <a:gd name="T9" fmla="*/ 11 h 513"/>
                    <a:gd name="T10" fmla="*/ 79 w 116"/>
                    <a:gd name="T11" fmla="*/ 225 h 513"/>
                    <a:gd name="T12" fmla="*/ 94 w 116"/>
                    <a:gd name="T13" fmla="*/ 313 h 513"/>
                    <a:gd name="T14" fmla="*/ 82 w 116"/>
                    <a:gd name="T15" fmla="*/ 506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13">
                      <a:moveTo>
                        <a:pt x="82" y="506"/>
                      </a:moveTo>
                      <a:lnTo>
                        <a:pt x="37" y="513"/>
                      </a:lnTo>
                      <a:lnTo>
                        <a:pt x="0" y="225"/>
                      </a:lnTo>
                      <a:lnTo>
                        <a:pt x="10" y="0"/>
                      </a:lnTo>
                      <a:lnTo>
                        <a:pt x="116" y="11"/>
                      </a:lnTo>
                      <a:lnTo>
                        <a:pt x="79" y="225"/>
                      </a:lnTo>
                      <a:lnTo>
                        <a:pt x="94" y="313"/>
                      </a:lnTo>
                      <a:lnTo>
                        <a:pt x="82" y="506"/>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7" name="Freeform 321">
                  <a:extLst>
                    <a:ext uri="{FF2B5EF4-FFF2-40B4-BE49-F238E27FC236}">
                      <a16:creationId xmlns:a16="http://schemas.microsoft.com/office/drawing/2014/main" id="{3C41C5DC-6F18-23B1-D5E4-32CBF6388F90}"/>
                    </a:ext>
                  </a:extLst>
                </p:cNvPr>
                <p:cNvSpPr>
                  <a:spLocks/>
                </p:cNvSpPr>
                <p:nvPr/>
              </p:nvSpPr>
              <p:spPr bwMode="auto">
                <a:xfrm>
                  <a:off x="3965" y="2027"/>
                  <a:ext cx="58" cy="256"/>
                </a:xfrm>
                <a:custGeom>
                  <a:avLst/>
                  <a:gdLst>
                    <a:gd name="T0" fmla="*/ 34 w 116"/>
                    <a:gd name="T1" fmla="*/ 506 h 513"/>
                    <a:gd name="T2" fmla="*/ 79 w 116"/>
                    <a:gd name="T3" fmla="*/ 513 h 513"/>
                    <a:gd name="T4" fmla="*/ 116 w 116"/>
                    <a:gd name="T5" fmla="*/ 225 h 513"/>
                    <a:gd name="T6" fmla="*/ 106 w 116"/>
                    <a:gd name="T7" fmla="*/ 0 h 513"/>
                    <a:gd name="T8" fmla="*/ 0 w 116"/>
                    <a:gd name="T9" fmla="*/ 11 h 513"/>
                    <a:gd name="T10" fmla="*/ 37 w 116"/>
                    <a:gd name="T11" fmla="*/ 225 h 513"/>
                    <a:gd name="T12" fmla="*/ 24 w 116"/>
                    <a:gd name="T13" fmla="*/ 313 h 513"/>
                    <a:gd name="T14" fmla="*/ 34 w 116"/>
                    <a:gd name="T15" fmla="*/ 506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13">
                      <a:moveTo>
                        <a:pt x="34" y="506"/>
                      </a:moveTo>
                      <a:lnTo>
                        <a:pt x="79" y="513"/>
                      </a:lnTo>
                      <a:lnTo>
                        <a:pt x="116" y="225"/>
                      </a:lnTo>
                      <a:lnTo>
                        <a:pt x="106" y="0"/>
                      </a:lnTo>
                      <a:lnTo>
                        <a:pt x="0" y="11"/>
                      </a:lnTo>
                      <a:lnTo>
                        <a:pt x="37" y="225"/>
                      </a:lnTo>
                      <a:lnTo>
                        <a:pt x="24" y="313"/>
                      </a:lnTo>
                      <a:lnTo>
                        <a:pt x="34" y="506"/>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8" name="Freeform 322">
                  <a:extLst>
                    <a:ext uri="{FF2B5EF4-FFF2-40B4-BE49-F238E27FC236}">
                      <a16:creationId xmlns:a16="http://schemas.microsoft.com/office/drawing/2014/main" id="{1D4BD15C-FD65-D97D-49FD-00618521CF39}"/>
                    </a:ext>
                  </a:extLst>
                </p:cNvPr>
                <p:cNvSpPr>
                  <a:spLocks/>
                </p:cNvSpPr>
                <p:nvPr/>
              </p:nvSpPr>
              <p:spPr bwMode="auto">
                <a:xfrm>
                  <a:off x="3779" y="1978"/>
                  <a:ext cx="108" cy="302"/>
                </a:xfrm>
                <a:custGeom>
                  <a:avLst/>
                  <a:gdLst>
                    <a:gd name="T0" fmla="*/ 215 w 215"/>
                    <a:gd name="T1" fmla="*/ 602 h 602"/>
                    <a:gd name="T2" fmla="*/ 215 w 215"/>
                    <a:gd name="T3" fmla="*/ 311 h 602"/>
                    <a:gd name="T4" fmla="*/ 153 w 215"/>
                    <a:gd name="T5" fmla="*/ 0 h 602"/>
                    <a:gd name="T6" fmla="*/ 58 w 215"/>
                    <a:gd name="T7" fmla="*/ 32 h 602"/>
                    <a:gd name="T8" fmla="*/ 40 w 215"/>
                    <a:gd name="T9" fmla="*/ 40 h 602"/>
                    <a:gd name="T10" fmla="*/ 24 w 215"/>
                    <a:gd name="T11" fmla="*/ 51 h 602"/>
                    <a:gd name="T12" fmla="*/ 11 w 215"/>
                    <a:gd name="T13" fmla="*/ 66 h 602"/>
                    <a:gd name="T14" fmla="*/ 3 w 215"/>
                    <a:gd name="T15" fmla="*/ 85 h 602"/>
                    <a:gd name="T16" fmla="*/ 0 w 215"/>
                    <a:gd name="T17" fmla="*/ 105 h 602"/>
                    <a:gd name="T18" fmla="*/ 0 w 215"/>
                    <a:gd name="T19" fmla="*/ 158 h 602"/>
                    <a:gd name="T20" fmla="*/ 81 w 215"/>
                    <a:gd name="T21" fmla="*/ 158 h 602"/>
                    <a:gd name="T22" fmla="*/ 92 w 215"/>
                    <a:gd name="T23" fmla="*/ 397 h 602"/>
                    <a:gd name="T24" fmla="*/ 72 w 215"/>
                    <a:gd name="T25" fmla="*/ 602 h 602"/>
                    <a:gd name="T26" fmla="*/ 215 w 215"/>
                    <a:gd name="T27"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602">
                      <a:moveTo>
                        <a:pt x="215" y="602"/>
                      </a:moveTo>
                      <a:lnTo>
                        <a:pt x="215" y="311"/>
                      </a:lnTo>
                      <a:lnTo>
                        <a:pt x="153" y="0"/>
                      </a:lnTo>
                      <a:lnTo>
                        <a:pt x="58" y="32"/>
                      </a:lnTo>
                      <a:lnTo>
                        <a:pt x="40" y="40"/>
                      </a:lnTo>
                      <a:lnTo>
                        <a:pt x="24" y="51"/>
                      </a:lnTo>
                      <a:lnTo>
                        <a:pt x="11" y="66"/>
                      </a:lnTo>
                      <a:lnTo>
                        <a:pt x="3" y="85"/>
                      </a:lnTo>
                      <a:lnTo>
                        <a:pt x="0" y="105"/>
                      </a:lnTo>
                      <a:lnTo>
                        <a:pt x="0" y="158"/>
                      </a:lnTo>
                      <a:lnTo>
                        <a:pt x="81" y="158"/>
                      </a:lnTo>
                      <a:lnTo>
                        <a:pt x="92" y="397"/>
                      </a:lnTo>
                      <a:lnTo>
                        <a:pt x="72" y="602"/>
                      </a:lnTo>
                      <a:lnTo>
                        <a:pt x="215" y="602"/>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9" name="Freeform 323">
                  <a:extLst>
                    <a:ext uri="{FF2B5EF4-FFF2-40B4-BE49-F238E27FC236}">
                      <a16:creationId xmlns:a16="http://schemas.microsoft.com/office/drawing/2014/main" id="{92A0FB87-BBBE-DB94-48ED-0143C8CB96B9}"/>
                    </a:ext>
                  </a:extLst>
                </p:cNvPr>
                <p:cNvSpPr>
                  <a:spLocks/>
                </p:cNvSpPr>
                <p:nvPr/>
              </p:nvSpPr>
              <p:spPr bwMode="auto">
                <a:xfrm>
                  <a:off x="3831" y="1976"/>
                  <a:ext cx="56" cy="158"/>
                </a:xfrm>
                <a:custGeom>
                  <a:avLst/>
                  <a:gdLst>
                    <a:gd name="T0" fmla="*/ 112 w 112"/>
                    <a:gd name="T1" fmla="*/ 315 h 315"/>
                    <a:gd name="T2" fmla="*/ 58 w 112"/>
                    <a:gd name="T3" fmla="*/ 0 h 315"/>
                    <a:gd name="T4" fmla="*/ 0 w 112"/>
                    <a:gd name="T5" fmla="*/ 21 h 315"/>
                    <a:gd name="T6" fmla="*/ 112 w 112"/>
                    <a:gd name="T7" fmla="*/ 315 h 315"/>
                  </a:gdLst>
                  <a:ahLst/>
                  <a:cxnLst>
                    <a:cxn ang="0">
                      <a:pos x="T0" y="T1"/>
                    </a:cxn>
                    <a:cxn ang="0">
                      <a:pos x="T2" y="T3"/>
                    </a:cxn>
                    <a:cxn ang="0">
                      <a:pos x="T4" y="T5"/>
                    </a:cxn>
                    <a:cxn ang="0">
                      <a:pos x="T6" y="T7"/>
                    </a:cxn>
                  </a:cxnLst>
                  <a:rect l="0" t="0" r="r" b="b"/>
                  <a:pathLst>
                    <a:path w="112" h="315">
                      <a:moveTo>
                        <a:pt x="112" y="315"/>
                      </a:moveTo>
                      <a:lnTo>
                        <a:pt x="58" y="0"/>
                      </a:lnTo>
                      <a:lnTo>
                        <a:pt x="0" y="21"/>
                      </a:lnTo>
                      <a:lnTo>
                        <a:pt x="112" y="315"/>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324">
                  <a:extLst>
                    <a:ext uri="{FF2B5EF4-FFF2-40B4-BE49-F238E27FC236}">
                      <a16:creationId xmlns:a16="http://schemas.microsoft.com/office/drawing/2014/main" id="{AF821CBF-BF63-7551-6EE5-9AEB71C68DC3}"/>
                    </a:ext>
                  </a:extLst>
                </p:cNvPr>
                <p:cNvSpPr>
                  <a:spLocks/>
                </p:cNvSpPr>
                <p:nvPr/>
              </p:nvSpPr>
              <p:spPr bwMode="auto">
                <a:xfrm>
                  <a:off x="3911" y="1978"/>
                  <a:ext cx="107" cy="302"/>
                </a:xfrm>
                <a:custGeom>
                  <a:avLst/>
                  <a:gdLst>
                    <a:gd name="T0" fmla="*/ 0 w 215"/>
                    <a:gd name="T1" fmla="*/ 602 h 602"/>
                    <a:gd name="T2" fmla="*/ 0 w 215"/>
                    <a:gd name="T3" fmla="*/ 311 h 602"/>
                    <a:gd name="T4" fmla="*/ 64 w 215"/>
                    <a:gd name="T5" fmla="*/ 0 h 602"/>
                    <a:gd name="T6" fmla="*/ 157 w 215"/>
                    <a:gd name="T7" fmla="*/ 32 h 602"/>
                    <a:gd name="T8" fmla="*/ 177 w 215"/>
                    <a:gd name="T9" fmla="*/ 40 h 602"/>
                    <a:gd name="T10" fmla="*/ 192 w 215"/>
                    <a:gd name="T11" fmla="*/ 51 h 602"/>
                    <a:gd name="T12" fmla="*/ 204 w 215"/>
                    <a:gd name="T13" fmla="*/ 66 h 602"/>
                    <a:gd name="T14" fmla="*/ 212 w 215"/>
                    <a:gd name="T15" fmla="*/ 85 h 602"/>
                    <a:gd name="T16" fmla="*/ 215 w 215"/>
                    <a:gd name="T17" fmla="*/ 105 h 602"/>
                    <a:gd name="T18" fmla="*/ 215 w 215"/>
                    <a:gd name="T19" fmla="*/ 158 h 602"/>
                    <a:gd name="T20" fmla="*/ 134 w 215"/>
                    <a:gd name="T21" fmla="*/ 158 h 602"/>
                    <a:gd name="T22" fmla="*/ 123 w 215"/>
                    <a:gd name="T23" fmla="*/ 397 h 602"/>
                    <a:gd name="T24" fmla="*/ 143 w 215"/>
                    <a:gd name="T25" fmla="*/ 602 h 602"/>
                    <a:gd name="T26" fmla="*/ 0 w 215"/>
                    <a:gd name="T27"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602">
                      <a:moveTo>
                        <a:pt x="0" y="602"/>
                      </a:moveTo>
                      <a:lnTo>
                        <a:pt x="0" y="311"/>
                      </a:lnTo>
                      <a:lnTo>
                        <a:pt x="64" y="0"/>
                      </a:lnTo>
                      <a:lnTo>
                        <a:pt x="157" y="32"/>
                      </a:lnTo>
                      <a:lnTo>
                        <a:pt x="177" y="40"/>
                      </a:lnTo>
                      <a:lnTo>
                        <a:pt x="192" y="51"/>
                      </a:lnTo>
                      <a:lnTo>
                        <a:pt x="204" y="66"/>
                      </a:lnTo>
                      <a:lnTo>
                        <a:pt x="212" y="85"/>
                      </a:lnTo>
                      <a:lnTo>
                        <a:pt x="215" y="105"/>
                      </a:lnTo>
                      <a:lnTo>
                        <a:pt x="215" y="158"/>
                      </a:lnTo>
                      <a:lnTo>
                        <a:pt x="134" y="158"/>
                      </a:lnTo>
                      <a:lnTo>
                        <a:pt x="123" y="397"/>
                      </a:lnTo>
                      <a:lnTo>
                        <a:pt x="143" y="602"/>
                      </a:lnTo>
                      <a:lnTo>
                        <a:pt x="0" y="602"/>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325">
                  <a:extLst>
                    <a:ext uri="{FF2B5EF4-FFF2-40B4-BE49-F238E27FC236}">
                      <a16:creationId xmlns:a16="http://schemas.microsoft.com/office/drawing/2014/main" id="{B8E6C3BD-25D0-FEE2-DBD3-E91D8C1CD7AC}"/>
                    </a:ext>
                  </a:extLst>
                </p:cNvPr>
                <p:cNvSpPr>
                  <a:spLocks/>
                </p:cNvSpPr>
                <p:nvPr/>
              </p:nvSpPr>
              <p:spPr bwMode="auto">
                <a:xfrm>
                  <a:off x="3911" y="1977"/>
                  <a:ext cx="56" cy="157"/>
                </a:xfrm>
                <a:custGeom>
                  <a:avLst/>
                  <a:gdLst>
                    <a:gd name="T0" fmla="*/ 0 w 113"/>
                    <a:gd name="T1" fmla="*/ 314 h 314"/>
                    <a:gd name="T2" fmla="*/ 55 w 113"/>
                    <a:gd name="T3" fmla="*/ 0 h 314"/>
                    <a:gd name="T4" fmla="*/ 113 w 113"/>
                    <a:gd name="T5" fmla="*/ 20 h 314"/>
                    <a:gd name="T6" fmla="*/ 0 w 113"/>
                    <a:gd name="T7" fmla="*/ 314 h 314"/>
                  </a:gdLst>
                  <a:ahLst/>
                  <a:cxnLst>
                    <a:cxn ang="0">
                      <a:pos x="T0" y="T1"/>
                    </a:cxn>
                    <a:cxn ang="0">
                      <a:pos x="T2" y="T3"/>
                    </a:cxn>
                    <a:cxn ang="0">
                      <a:pos x="T4" y="T5"/>
                    </a:cxn>
                    <a:cxn ang="0">
                      <a:pos x="T6" y="T7"/>
                    </a:cxn>
                  </a:cxnLst>
                  <a:rect l="0" t="0" r="r" b="b"/>
                  <a:pathLst>
                    <a:path w="113" h="314">
                      <a:moveTo>
                        <a:pt x="0" y="314"/>
                      </a:moveTo>
                      <a:lnTo>
                        <a:pt x="55" y="0"/>
                      </a:lnTo>
                      <a:lnTo>
                        <a:pt x="113" y="20"/>
                      </a:lnTo>
                      <a:lnTo>
                        <a:pt x="0" y="3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326">
                  <a:extLst>
                    <a:ext uri="{FF2B5EF4-FFF2-40B4-BE49-F238E27FC236}">
                      <a16:creationId xmlns:a16="http://schemas.microsoft.com/office/drawing/2014/main" id="{8805BD5D-1E69-31DB-B600-4761BC64FA70}"/>
                    </a:ext>
                  </a:extLst>
                </p:cNvPr>
                <p:cNvSpPr>
                  <a:spLocks/>
                </p:cNvSpPr>
                <p:nvPr/>
              </p:nvSpPr>
              <p:spPr bwMode="auto">
                <a:xfrm>
                  <a:off x="3899" y="1824"/>
                  <a:ext cx="51" cy="104"/>
                </a:xfrm>
                <a:custGeom>
                  <a:avLst/>
                  <a:gdLst>
                    <a:gd name="T0" fmla="*/ 28 w 103"/>
                    <a:gd name="T1" fmla="*/ 0 h 208"/>
                    <a:gd name="T2" fmla="*/ 14 w 103"/>
                    <a:gd name="T3" fmla="*/ 0 h 208"/>
                    <a:gd name="T4" fmla="*/ 3 w 103"/>
                    <a:gd name="T5" fmla="*/ 0 h 208"/>
                    <a:gd name="T6" fmla="*/ 0 w 103"/>
                    <a:gd name="T7" fmla="*/ 0 h 208"/>
                    <a:gd name="T8" fmla="*/ 0 w 103"/>
                    <a:gd name="T9" fmla="*/ 208 h 208"/>
                    <a:gd name="T10" fmla="*/ 16 w 103"/>
                    <a:gd name="T11" fmla="*/ 208 h 208"/>
                    <a:gd name="T12" fmla="*/ 40 w 103"/>
                    <a:gd name="T13" fmla="*/ 204 h 208"/>
                    <a:gd name="T14" fmla="*/ 61 w 103"/>
                    <a:gd name="T15" fmla="*/ 194 h 208"/>
                    <a:gd name="T16" fmla="*/ 78 w 103"/>
                    <a:gd name="T17" fmla="*/ 177 h 208"/>
                    <a:gd name="T18" fmla="*/ 92 w 103"/>
                    <a:gd name="T19" fmla="*/ 156 h 208"/>
                    <a:gd name="T20" fmla="*/ 100 w 103"/>
                    <a:gd name="T21" fmla="*/ 132 h 208"/>
                    <a:gd name="T22" fmla="*/ 103 w 103"/>
                    <a:gd name="T23" fmla="*/ 105 h 208"/>
                    <a:gd name="T24" fmla="*/ 103 w 103"/>
                    <a:gd name="T25" fmla="*/ 102 h 208"/>
                    <a:gd name="T26" fmla="*/ 100 w 103"/>
                    <a:gd name="T27" fmla="*/ 72 h 208"/>
                    <a:gd name="T28" fmla="*/ 89 w 103"/>
                    <a:gd name="T29" fmla="*/ 46 h 208"/>
                    <a:gd name="T30" fmla="*/ 74 w 103"/>
                    <a:gd name="T31" fmla="*/ 24 h 208"/>
                    <a:gd name="T32" fmla="*/ 52 w 103"/>
                    <a:gd name="T33" fmla="*/ 9 h 208"/>
                    <a:gd name="T34" fmla="*/ 28 w 103"/>
                    <a:gd name="T3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08">
                      <a:moveTo>
                        <a:pt x="28" y="0"/>
                      </a:moveTo>
                      <a:lnTo>
                        <a:pt x="14" y="0"/>
                      </a:lnTo>
                      <a:lnTo>
                        <a:pt x="3" y="0"/>
                      </a:lnTo>
                      <a:lnTo>
                        <a:pt x="0" y="0"/>
                      </a:lnTo>
                      <a:lnTo>
                        <a:pt x="0" y="208"/>
                      </a:lnTo>
                      <a:lnTo>
                        <a:pt x="16" y="208"/>
                      </a:lnTo>
                      <a:lnTo>
                        <a:pt x="40" y="204"/>
                      </a:lnTo>
                      <a:lnTo>
                        <a:pt x="61" y="194"/>
                      </a:lnTo>
                      <a:lnTo>
                        <a:pt x="78" y="177"/>
                      </a:lnTo>
                      <a:lnTo>
                        <a:pt x="92" y="156"/>
                      </a:lnTo>
                      <a:lnTo>
                        <a:pt x="100" y="132"/>
                      </a:lnTo>
                      <a:lnTo>
                        <a:pt x="103" y="105"/>
                      </a:lnTo>
                      <a:lnTo>
                        <a:pt x="103" y="102"/>
                      </a:lnTo>
                      <a:lnTo>
                        <a:pt x="100" y="72"/>
                      </a:lnTo>
                      <a:lnTo>
                        <a:pt x="89" y="46"/>
                      </a:lnTo>
                      <a:lnTo>
                        <a:pt x="74" y="24"/>
                      </a:lnTo>
                      <a:lnTo>
                        <a:pt x="52" y="9"/>
                      </a:lnTo>
                      <a:lnTo>
                        <a:pt x="28" y="0"/>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327">
                  <a:extLst>
                    <a:ext uri="{FF2B5EF4-FFF2-40B4-BE49-F238E27FC236}">
                      <a16:creationId xmlns:a16="http://schemas.microsoft.com/office/drawing/2014/main" id="{980770B0-0656-A056-F635-292E948A85E2}"/>
                    </a:ext>
                  </a:extLst>
                </p:cNvPr>
                <p:cNvSpPr>
                  <a:spLocks/>
                </p:cNvSpPr>
                <p:nvPr/>
              </p:nvSpPr>
              <p:spPr bwMode="auto">
                <a:xfrm>
                  <a:off x="3847" y="1824"/>
                  <a:ext cx="52" cy="104"/>
                </a:xfrm>
                <a:custGeom>
                  <a:avLst/>
                  <a:gdLst>
                    <a:gd name="T0" fmla="*/ 75 w 103"/>
                    <a:gd name="T1" fmla="*/ 0 h 208"/>
                    <a:gd name="T2" fmla="*/ 90 w 103"/>
                    <a:gd name="T3" fmla="*/ 0 h 208"/>
                    <a:gd name="T4" fmla="*/ 100 w 103"/>
                    <a:gd name="T5" fmla="*/ 0 h 208"/>
                    <a:gd name="T6" fmla="*/ 103 w 103"/>
                    <a:gd name="T7" fmla="*/ 0 h 208"/>
                    <a:gd name="T8" fmla="*/ 103 w 103"/>
                    <a:gd name="T9" fmla="*/ 208 h 208"/>
                    <a:gd name="T10" fmla="*/ 88 w 103"/>
                    <a:gd name="T11" fmla="*/ 208 h 208"/>
                    <a:gd name="T12" fmla="*/ 63 w 103"/>
                    <a:gd name="T13" fmla="*/ 204 h 208"/>
                    <a:gd name="T14" fmla="*/ 42 w 103"/>
                    <a:gd name="T15" fmla="*/ 194 h 208"/>
                    <a:gd name="T16" fmla="*/ 25 w 103"/>
                    <a:gd name="T17" fmla="*/ 177 h 208"/>
                    <a:gd name="T18" fmla="*/ 11 w 103"/>
                    <a:gd name="T19" fmla="*/ 156 h 208"/>
                    <a:gd name="T20" fmla="*/ 3 w 103"/>
                    <a:gd name="T21" fmla="*/ 132 h 208"/>
                    <a:gd name="T22" fmla="*/ 0 w 103"/>
                    <a:gd name="T23" fmla="*/ 105 h 208"/>
                    <a:gd name="T24" fmla="*/ 0 w 103"/>
                    <a:gd name="T25" fmla="*/ 102 h 208"/>
                    <a:gd name="T26" fmla="*/ 3 w 103"/>
                    <a:gd name="T27" fmla="*/ 72 h 208"/>
                    <a:gd name="T28" fmla="*/ 14 w 103"/>
                    <a:gd name="T29" fmla="*/ 46 h 208"/>
                    <a:gd name="T30" fmla="*/ 30 w 103"/>
                    <a:gd name="T31" fmla="*/ 24 h 208"/>
                    <a:gd name="T32" fmla="*/ 51 w 103"/>
                    <a:gd name="T33" fmla="*/ 9 h 208"/>
                    <a:gd name="T34" fmla="*/ 75 w 103"/>
                    <a:gd name="T3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08">
                      <a:moveTo>
                        <a:pt x="75" y="0"/>
                      </a:moveTo>
                      <a:lnTo>
                        <a:pt x="90" y="0"/>
                      </a:lnTo>
                      <a:lnTo>
                        <a:pt x="100" y="0"/>
                      </a:lnTo>
                      <a:lnTo>
                        <a:pt x="103" y="0"/>
                      </a:lnTo>
                      <a:lnTo>
                        <a:pt x="103" y="208"/>
                      </a:lnTo>
                      <a:lnTo>
                        <a:pt x="88" y="208"/>
                      </a:lnTo>
                      <a:lnTo>
                        <a:pt x="63" y="204"/>
                      </a:lnTo>
                      <a:lnTo>
                        <a:pt x="42" y="194"/>
                      </a:lnTo>
                      <a:lnTo>
                        <a:pt x="25" y="177"/>
                      </a:lnTo>
                      <a:lnTo>
                        <a:pt x="11" y="156"/>
                      </a:lnTo>
                      <a:lnTo>
                        <a:pt x="3" y="132"/>
                      </a:lnTo>
                      <a:lnTo>
                        <a:pt x="0" y="105"/>
                      </a:lnTo>
                      <a:lnTo>
                        <a:pt x="0" y="102"/>
                      </a:lnTo>
                      <a:lnTo>
                        <a:pt x="3" y="72"/>
                      </a:lnTo>
                      <a:lnTo>
                        <a:pt x="14" y="46"/>
                      </a:lnTo>
                      <a:lnTo>
                        <a:pt x="30" y="24"/>
                      </a:lnTo>
                      <a:lnTo>
                        <a:pt x="51" y="9"/>
                      </a:lnTo>
                      <a:lnTo>
                        <a:pt x="75" y="0"/>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328">
                  <a:extLst>
                    <a:ext uri="{FF2B5EF4-FFF2-40B4-BE49-F238E27FC236}">
                      <a16:creationId xmlns:a16="http://schemas.microsoft.com/office/drawing/2014/main" id="{56CB796E-3782-766A-D6AF-86AB693C2DD6}"/>
                    </a:ext>
                  </a:extLst>
                </p:cNvPr>
                <p:cNvSpPr>
                  <a:spLocks/>
                </p:cNvSpPr>
                <p:nvPr/>
              </p:nvSpPr>
              <p:spPr bwMode="auto">
                <a:xfrm>
                  <a:off x="3846" y="1892"/>
                  <a:ext cx="9" cy="31"/>
                </a:xfrm>
                <a:custGeom>
                  <a:avLst/>
                  <a:gdLst>
                    <a:gd name="T0" fmla="*/ 10 w 20"/>
                    <a:gd name="T1" fmla="*/ 62 h 62"/>
                    <a:gd name="T2" fmla="*/ 6 w 20"/>
                    <a:gd name="T3" fmla="*/ 61 h 62"/>
                    <a:gd name="T4" fmla="*/ 3 w 20"/>
                    <a:gd name="T5" fmla="*/ 59 h 62"/>
                    <a:gd name="T6" fmla="*/ 0 w 20"/>
                    <a:gd name="T7" fmla="*/ 57 h 62"/>
                    <a:gd name="T8" fmla="*/ 0 w 20"/>
                    <a:gd name="T9" fmla="*/ 52 h 62"/>
                    <a:gd name="T10" fmla="*/ 0 w 20"/>
                    <a:gd name="T11" fmla="*/ 10 h 62"/>
                    <a:gd name="T12" fmla="*/ 0 w 20"/>
                    <a:gd name="T13" fmla="*/ 6 h 62"/>
                    <a:gd name="T14" fmla="*/ 3 w 20"/>
                    <a:gd name="T15" fmla="*/ 3 h 62"/>
                    <a:gd name="T16" fmla="*/ 6 w 20"/>
                    <a:gd name="T17" fmla="*/ 0 h 62"/>
                    <a:gd name="T18" fmla="*/ 10 w 20"/>
                    <a:gd name="T19" fmla="*/ 0 h 62"/>
                    <a:gd name="T20" fmla="*/ 14 w 20"/>
                    <a:gd name="T21" fmla="*/ 0 h 62"/>
                    <a:gd name="T22" fmla="*/ 17 w 20"/>
                    <a:gd name="T23" fmla="*/ 3 h 62"/>
                    <a:gd name="T24" fmla="*/ 18 w 20"/>
                    <a:gd name="T25" fmla="*/ 6 h 62"/>
                    <a:gd name="T26" fmla="*/ 20 w 20"/>
                    <a:gd name="T27" fmla="*/ 10 h 62"/>
                    <a:gd name="T28" fmla="*/ 20 w 20"/>
                    <a:gd name="T29" fmla="*/ 52 h 62"/>
                    <a:gd name="T30" fmla="*/ 18 w 20"/>
                    <a:gd name="T31" fmla="*/ 57 h 62"/>
                    <a:gd name="T32" fmla="*/ 17 w 20"/>
                    <a:gd name="T33" fmla="*/ 59 h 62"/>
                    <a:gd name="T34" fmla="*/ 14 w 20"/>
                    <a:gd name="T35" fmla="*/ 61 h 62"/>
                    <a:gd name="T36" fmla="*/ 10 w 20"/>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2">
                      <a:moveTo>
                        <a:pt x="10" y="62"/>
                      </a:moveTo>
                      <a:lnTo>
                        <a:pt x="6" y="61"/>
                      </a:lnTo>
                      <a:lnTo>
                        <a:pt x="3" y="59"/>
                      </a:lnTo>
                      <a:lnTo>
                        <a:pt x="0" y="57"/>
                      </a:lnTo>
                      <a:lnTo>
                        <a:pt x="0" y="52"/>
                      </a:lnTo>
                      <a:lnTo>
                        <a:pt x="0" y="10"/>
                      </a:lnTo>
                      <a:lnTo>
                        <a:pt x="0" y="6"/>
                      </a:lnTo>
                      <a:lnTo>
                        <a:pt x="3" y="3"/>
                      </a:lnTo>
                      <a:lnTo>
                        <a:pt x="6" y="0"/>
                      </a:lnTo>
                      <a:lnTo>
                        <a:pt x="10" y="0"/>
                      </a:lnTo>
                      <a:lnTo>
                        <a:pt x="14" y="0"/>
                      </a:lnTo>
                      <a:lnTo>
                        <a:pt x="17" y="3"/>
                      </a:lnTo>
                      <a:lnTo>
                        <a:pt x="18" y="6"/>
                      </a:lnTo>
                      <a:lnTo>
                        <a:pt x="20" y="10"/>
                      </a:lnTo>
                      <a:lnTo>
                        <a:pt x="20" y="52"/>
                      </a:lnTo>
                      <a:lnTo>
                        <a:pt x="18" y="57"/>
                      </a:lnTo>
                      <a:lnTo>
                        <a:pt x="17" y="59"/>
                      </a:lnTo>
                      <a:lnTo>
                        <a:pt x="14" y="61"/>
                      </a:lnTo>
                      <a:lnTo>
                        <a:pt x="10" y="62"/>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Freeform 329">
                  <a:extLst>
                    <a:ext uri="{FF2B5EF4-FFF2-40B4-BE49-F238E27FC236}">
                      <a16:creationId xmlns:a16="http://schemas.microsoft.com/office/drawing/2014/main" id="{1EE7E7E1-B06A-E591-2466-AD67AB244EA5}"/>
                    </a:ext>
                  </a:extLst>
                </p:cNvPr>
                <p:cNvSpPr>
                  <a:spLocks/>
                </p:cNvSpPr>
                <p:nvPr/>
              </p:nvSpPr>
              <p:spPr bwMode="auto">
                <a:xfrm>
                  <a:off x="3942" y="1892"/>
                  <a:ext cx="10" cy="31"/>
                </a:xfrm>
                <a:custGeom>
                  <a:avLst/>
                  <a:gdLst>
                    <a:gd name="T0" fmla="*/ 10 w 20"/>
                    <a:gd name="T1" fmla="*/ 62 h 62"/>
                    <a:gd name="T2" fmla="*/ 7 w 20"/>
                    <a:gd name="T3" fmla="*/ 61 h 62"/>
                    <a:gd name="T4" fmla="*/ 3 w 20"/>
                    <a:gd name="T5" fmla="*/ 59 h 62"/>
                    <a:gd name="T6" fmla="*/ 2 w 20"/>
                    <a:gd name="T7" fmla="*/ 57 h 62"/>
                    <a:gd name="T8" fmla="*/ 0 w 20"/>
                    <a:gd name="T9" fmla="*/ 52 h 62"/>
                    <a:gd name="T10" fmla="*/ 0 w 20"/>
                    <a:gd name="T11" fmla="*/ 10 h 62"/>
                    <a:gd name="T12" fmla="*/ 2 w 20"/>
                    <a:gd name="T13" fmla="*/ 6 h 62"/>
                    <a:gd name="T14" fmla="*/ 3 w 20"/>
                    <a:gd name="T15" fmla="*/ 3 h 62"/>
                    <a:gd name="T16" fmla="*/ 7 w 20"/>
                    <a:gd name="T17" fmla="*/ 0 h 62"/>
                    <a:gd name="T18" fmla="*/ 10 w 20"/>
                    <a:gd name="T19" fmla="*/ 0 h 62"/>
                    <a:gd name="T20" fmla="*/ 14 w 20"/>
                    <a:gd name="T21" fmla="*/ 0 h 62"/>
                    <a:gd name="T22" fmla="*/ 17 w 20"/>
                    <a:gd name="T23" fmla="*/ 3 h 62"/>
                    <a:gd name="T24" fmla="*/ 20 w 20"/>
                    <a:gd name="T25" fmla="*/ 6 h 62"/>
                    <a:gd name="T26" fmla="*/ 20 w 20"/>
                    <a:gd name="T27" fmla="*/ 10 h 62"/>
                    <a:gd name="T28" fmla="*/ 20 w 20"/>
                    <a:gd name="T29" fmla="*/ 52 h 62"/>
                    <a:gd name="T30" fmla="*/ 20 w 20"/>
                    <a:gd name="T31" fmla="*/ 57 h 62"/>
                    <a:gd name="T32" fmla="*/ 17 w 20"/>
                    <a:gd name="T33" fmla="*/ 59 h 62"/>
                    <a:gd name="T34" fmla="*/ 14 w 20"/>
                    <a:gd name="T35" fmla="*/ 61 h 62"/>
                    <a:gd name="T36" fmla="*/ 10 w 20"/>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2">
                      <a:moveTo>
                        <a:pt x="10" y="62"/>
                      </a:moveTo>
                      <a:lnTo>
                        <a:pt x="7" y="61"/>
                      </a:lnTo>
                      <a:lnTo>
                        <a:pt x="3" y="59"/>
                      </a:lnTo>
                      <a:lnTo>
                        <a:pt x="2" y="57"/>
                      </a:lnTo>
                      <a:lnTo>
                        <a:pt x="0" y="52"/>
                      </a:lnTo>
                      <a:lnTo>
                        <a:pt x="0" y="10"/>
                      </a:lnTo>
                      <a:lnTo>
                        <a:pt x="2" y="6"/>
                      </a:lnTo>
                      <a:lnTo>
                        <a:pt x="3" y="3"/>
                      </a:lnTo>
                      <a:lnTo>
                        <a:pt x="7" y="0"/>
                      </a:lnTo>
                      <a:lnTo>
                        <a:pt x="10" y="0"/>
                      </a:lnTo>
                      <a:lnTo>
                        <a:pt x="14" y="0"/>
                      </a:lnTo>
                      <a:lnTo>
                        <a:pt x="17" y="3"/>
                      </a:lnTo>
                      <a:lnTo>
                        <a:pt x="20" y="6"/>
                      </a:lnTo>
                      <a:lnTo>
                        <a:pt x="20" y="10"/>
                      </a:lnTo>
                      <a:lnTo>
                        <a:pt x="20" y="52"/>
                      </a:lnTo>
                      <a:lnTo>
                        <a:pt x="20" y="57"/>
                      </a:lnTo>
                      <a:lnTo>
                        <a:pt x="17" y="59"/>
                      </a:lnTo>
                      <a:lnTo>
                        <a:pt x="14" y="61"/>
                      </a:lnTo>
                      <a:lnTo>
                        <a:pt x="10" y="62"/>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6" name="Freeform 330">
                  <a:extLst>
                    <a:ext uri="{FF2B5EF4-FFF2-40B4-BE49-F238E27FC236}">
                      <a16:creationId xmlns:a16="http://schemas.microsoft.com/office/drawing/2014/main" id="{1E9162DB-7CB9-3E8C-0B01-45178E6F422F}"/>
                    </a:ext>
                  </a:extLst>
                </p:cNvPr>
                <p:cNvSpPr>
                  <a:spLocks/>
                </p:cNvSpPr>
                <p:nvPr/>
              </p:nvSpPr>
              <p:spPr bwMode="auto">
                <a:xfrm>
                  <a:off x="3853" y="1844"/>
                  <a:ext cx="91" cy="126"/>
                </a:xfrm>
                <a:custGeom>
                  <a:avLst/>
                  <a:gdLst>
                    <a:gd name="T0" fmla="*/ 122 w 184"/>
                    <a:gd name="T1" fmla="*/ 0 h 252"/>
                    <a:gd name="T2" fmla="*/ 62 w 184"/>
                    <a:gd name="T3" fmla="*/ 0 h 252"/>
                    <a:gd name="T4" fmla="*/ 44 w 184"/>
                    <a:gd name="T5" fmla="*/ 3 h 252"/>
                    <a:gd name="T6" fmla="*/ 27 w 184"/>
                    <a:gd name="T7" fmla="*/ 13 h 252"/>
                    <a:gd name="T8" fmla="*/ 14 w 184"/>
                    <a:gd name="T9" fmla="*/ 27 h 252"/>
                    <a:gd name="T10" fmla="*/ 4 w 184"/>
                    <a:gd name="T11" fmla="*/ 47 h 252"/>
                    <a:gd name="T12" fmla="*/ 0 w 184"/>
                    <a:gd name="T13" fmla="*/ 68 h 252"/>
                    <a:gd name="T14" fmla="*/ 0 w 184"/>
                    <a:gd name="T15" fmla="*/ 171 h 252"/>
                    <a:gd name="T16" fmla="*/ 3 w 184"/>
                    <a:gd name="T17" fmla="*/ 187 h 252"/>
                    <a:gd name="T18" fmla="*/ 11 w 184"/>
                    <a:gd name="T19" fmla="*/ 198 h 252"/>
                    <a:gd name="T20" fmla="*/ 21 w 184"/>
                    <a:gd name="T21" fmla="*/ 210 h 252"/>
                    <a:gd name="T22" fmla="*/ 33 w 184"/>
                    <a:gd name="T23" fmla="*/ 221 h 252"/>
                    <a:gd name="T24" fmla="*/ 52 w 184"/>
                    <a:gd name="T25" fmla="*/ 238 h 252"/>
                    <a:gd name="T26" fmla="*/ 71 w 184"/>
                    <a:gd name="T27" fmla="*/ 248 h 252"/>
                    <a:gd name="T28" fmla="*/ 91 w 184"/>
                    <a:gd name="T29" fmla="*/ 252 h 252"/>
                    <a:gd name="T30" fmla="*/ 93 w 184"/>
                    <a:gd name="T31" fmla="*/ 252 h 252"/>
                    <a:gd name="T32" fmla="*/ 113 w 184"/>
                    <a:gd name="T33" fmla="*/ 248 h 252"/>
                    <a:gd name="T34" fmla="*/ 132 w 184"/>
                    <a:gd name="T35" fmla="*/ 238 h 252"/>
                    <a:gd name="T36" fmla="*/ 151 w 184"/>
                    <a:gd name="T37" fmla="*/ 221 h 252"/>
                    <a:gd name="T38" fmla="*/ 163 w 184"/>
                    <a:gd name="T39" fmla="*/ 210 h 252"/>
                    <a:gd name="T40" fmla="*/ 173 w 184"/>
                    <a:gd name="T41" fmla="*/ 198 h 252"/>
                    <a:gd name="T42" fmla="*/ 181 w 184"/>
                    <a:gd name="T43" fmla="*/ 187 h 252"/>
                    <a:gd name="T44" fmla="*/ 184 w 184"/>
                    <a:gd name="T45" fmla="*/ 171 h 252"/>
                    <a:gd name="T46" fmla="*/ 184 w 184"/>
                    <a:gd name="T47" fmla="*/ 68 h 252"/>
                    <a:gd name="T48" fmla="*/ 180 w 184"/>
                    <a:gd name="T49" fmla="*/ 47 h 252"/>
                    <a:gd name="T50" fmla="*/ 170 w 184"/>
                    <a:gd name="T51" fmla="*/ 27 h 252"/>
                    <a:gd name="T52" fmla="*/ 157 w 184"/>
                    <a:gd name="T53" fmla="*/ 13 h 252"/>
                    <a:gd name="T54" fmla="*/ 140 w 184"/>
                    <a:gd name="T55" fmla="*/ 3 h 252"/>
                    <a:gd name="T56" fmla="*/ 122 w 184"/>
                    <a:gd name="T5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252">
                      <a:moveTo>
                        <a:pt x="122" y="0"/>
                      </a:moveTo>
                      <a:lnTo>
                        <a:pt x="62" y="0"/>
                      </a:lnTo>
                      <a:lnTo>
                        <a:pt x="44" y="3"/>
                      </a:lnTo>
                      <a:lnTo>
                        <a:pt x="27" y="13"/>
                      </a:lnTo>
                      <a:lnTo>
                        <a:pt x="14" y="27"/>
                      </a:lnTo>
                      <a:lnTo>
                        <a:pt x="4" y="47"/>
                      </a:lnTo>
                      <a:lnTo>
                        <a:pt x="0" y="68"/>
                      </a:lnTo>
                      <a:lnTo>
                        <a:pt x="0" y="171"/>
                      </a:lnTo>
                      <a:lnTo>
                        <a:pt x="3" y="187"/>
                      </a:lnTo>
                      <a:lnTo>
                        <a:pt x="11" y="198"/>
                      </a:lnTo>
                      <a:lnTo>
                        <a:pt x="21" y="210"/>
                      </a:lnTo>
                      <a:lnTo>
                        <a:pt x="33" y="221"/>
                      </a:lnTo>
                      <a:lnTo>
                        <a:pt x="52" y="238"/>
                      </a:lnTo>
                      <a:lnTo>
                        <a:pt x="71" y="248"/>
                      </a:lnTo>
                      <a:lnTo>
                        <a:pt x="91" y="252"/>
                      </a:lnTo>
                      <a:lnTo>
                        <a:pt x="93" y="252"/>
                      </a:lnTo>
                      <a:lnTo>
                        <a:pt x="113" y="248"/>
                      </a:lnTo>
                      <a:lnTo>
                        <a:pt x="132" y="238"/>
                      </a:lnTo>
                      <a:lnTo>
                        <a:pt x="151" y="221"/>
                      </a:lnTo>
                      <a:lnTo>
                        <a:pt x="163" y="210"/>
                      </a:lnTo>
                      <a:lnTo>
                        <a:pt x="173" y="198"/>
                      </a:lnTo>
                      <a:lnTo>
                        <a:pt x="181" y="187"/>
                      </a:lnTo>
                      <a:lnTo>
                        <a:pt x="184" y="171"/>
                      </a:lnTo>
                      <a:lnTo>
                        <a:pt x="184" y="68"/>
                      </a:lnTo>
                      <a:lnTo>
                        <a:pt x="180" y="47"/>
                      </a:lnTo>
                      <a:lnTo>
                        <a:pt x="170" y="27"/>
                      </a:lnTo>
                      <a:lnTo>
                        <a:pt x="157" y="13"/>
                      </a:lnTo>
                      <a:lnTo>
                        <a:pt x="140" y="3"/>
                      </a:lnTo>
                      <a:lnTo>
                        <a:pt x="122"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331">
                  <a:extLst>
                    <a:ext uri="{FF2B5EF4-FFF2-40B4-BE49-F238E27FC236}">
                      <a16:creationId xmlns:a16="http://schemas.microsoft.com/office/drawing/2014/main" id="{7DC9C4C0-0133-7011-B29C-443A55C34536}"/>
                    </a:ext>
                  </a:extLst>
                </p:cNvPr>
                <p:cNvSpPr>
                  <a:spLocks/>
                </p:cNvSpPr>
                <p:nvPr/>
              </p:nvSpPr>
              <p:spPr bwMode="auto">
                <a:xfrm>
                  <a:off x="3899" y="1844"/>
                  <a:ext cx="45" cy="126"/>
                </a:xfrm>
                <a:custGeom>
                  <a:avLst/>
                  <a:gdLst>
                    <a:gd name="T0" fmla="*/ 30 w 92"/>
                    <a:gd name="T1" fmla="*/ 0 h 252"/>
                    <a:gd name="T2" fmla="*/ 0 w 92"/>
                    <a:gd name="T3" fmla="*/ 0 h 252"/>
                    <a:gd name="T4" fmla="*/ 0 w 92"/>
                    <a:gd name="T5" fmla="*/ 252 h 252"/>
                    <a:gd name="T6" fmla="*/ 1 w 92"/>
                    <a:gd name="T7" fmla="*/ 252 h 252"/>
                    <a:gd name="T8" fmla="*/ 21 w 92"/>
                    <a:gd name="T9" fmla="*/ 248 h 252"/>
                    <a:gd name="T10" fmla="*/ 40 w 92"/>
                    <a:gd name="T11" fmla="*/ 238 h 252"/>
                    <a:gd name="T12" fmla="*/ 59 w 92"/>
                    <a:gd name="T13" fmla="*/ 221 h 252"/>
                    <a:gd name="T14" fmla="*/ 71 w 92"/>
                    <a:gd name="T15" fmla="*/ 210 h 252"/>
                    <a:gd name="T16" fmla="*/ 81 w 92"/>
                    <a:gd name="T17" fmla="*/ 198 h 252"/>
                    <a:gd name="T18" fmla="*/ 89 w 92"/>
                    <a:gd name="T19" fmla="*/ 187 h 252"/>
                    <a:gd name="T20" fmla="*/ 92 w 92"/>
                    <a:gd name="T21" fmla="*/ 171 h 252"/>
                    <a:gd name="T22" fmla="*/ 92 w 92"/>
                    <a:gd name="T23" fmla="*/ 68 h 252"/>
                    <a:gd name="T24" fmla="*/ 88 w 92"/>
                    <a:gd name="T25" fmla="*/ 47 h 252"/>
                    <a:gd name="T26" fmla="*/ 78 w 92"/>
                    <a:gd name="T27" fmla="*/ 27 h 252"/>
                    <a:gd name="T28" fmla="*/ 65 w 92"/>
                    <a:gd name="T29" fmla="*/ 13 h 252"/>
                    <a:gd name="T30" fmla="*/ 48 w 92"/>
                    <a:gd name="T31" fmla="*/ 3 h 252"/>
                    <a:gd name="T32" fmla="*/ 30 w 92"/>
                    <a:gd name="T3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252">
                      <a:moveTo>
                        <a:pt x="30" y="0"/>
                      </a:moveTo>
                      <a:lnTo>
                        <a:pt x="0" y="0"/>
                      </a:lnTo>
                      <a:lnTo>
                        <a:pt x="0" y="252"/>
                      </a:lnTo>
                      <a:lnTo>
                        <a:pt x="1" y="252"/>
                      </a:lnTo>
                      <a:lnTo>
                        <a:pt x="21" y="248"/>
                      </a:lnTo>
                      <a:lnTo>
                        <a:pt x="40" y="238"/>
                      </a:lnTo>
                      <a:lnTo>
                        <a:pt x="59" y="221"/>
                      </a:lnTo>
                      <a:lnTo>
                        <a:pt x="71" y="210"/>
                      </a:lnTo>
                      <a:lnTo>
                        <a:pt x="81" y="198"/>
                      </a:lnTo>
                      <a:lnTo>
                        <a:pt x="89" y="187"/>
                      </a:lnTo>
                      <a:lnTo>
                        <a:pt x="92" y="171"/>
                      </a:lnTo>
                      <a:lnTo>
                        <a:pt x="92" y="68"/>
                      </a:lnTo>
                      <a:lnTo>
                        <a:pt x="88" y="47"/>
                      </a:lnTo>
                      <a:lnTo>
                        <a:pt x="78" y="27"/>
                      </a:lnTo>
                      <a:lnTo>
                        <a:pt x="65" y="13"/>
                      </a:lnTo>
                      <a:lnTo>
                        <a:pt x="48" y="3"/>
                      </a:lnTo>
                      <a:lnTo>
                        <a:pt x="30"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332">
                  <a:extLst>
                    <a:ext uri="{FF2B5EF4-FFF2-40B4-BE49-F238E27FC236}">
                      <a16:creationId xmlns:a16="http://schemas.microsoft.com/office/drawing/2014/main" id="{DDADB085-FD8A-435B-D845-289A6EB74ECD}"/>
                    </a:ext>
                  </a:extLst>
                </p:cNvPr>
                <p:cNvSpPr>
                  <a:spLocks/>
                </p:cNvSpPr>
                <p:nvPr/>
              </p:nvSpPr>
              <p:spPr bwMode="auto">
                <a:xfrm>
                  <a:off x="4043" y="2705"/>
                  <a:ext cx="37" cy="31"/>
                </a:xfrm>
                <a:custGeom>
                  <a:avLst/>
                  <a:gdLst>
                    <a:gd name="T0" fmla="*/ 72 w 74"/>
                    <a:gd name="T1" fmla="*/ 31 h 62"/>
                    <a:gd name="T2" fmla="*/ 69 w 74"/>
                    <a:gd name="T3" fmla="*/ 20 h 62"/>
                    <a:gd name="T4" fmla="*/ 60 w 74"/>
                    <a:gd name="T5" fmla="*/ 9 h 62"/>
                    <a:gd name="T6" fmla="*/ 50 w 74"/>
                    <a:gd name="T7" fmla="*/ 3 h 62"/>
                    <a:gd name="T8" fmla="*/ 38 w 74"/>
                    <a:gd name="T9" fmla="*/ 0 h 62"/>
                    <a:gd name="T10" fmla="*/ 36 w 74"/>
                    <a:gd name="T11" fmla="*/ 0 h 62"/>
                    <a:gd name="T12" fmla="*/ 24 w 74"/>
                    <a:gd name="T13" fmla="*/ 3 h 62"/>
                    <a:gd name="T14" fmla="*/ 12 w 74"/>
                    <a:gd name="T15" fmla="*/ 9 h 62"/>
                    <a:gd name="T16" fmla="*/ 5 w 74"/>
                    <a:gd name="T17" fmla="*/ 20 h 62"/>
                    <a:gd name="T18" fmla="*/ 1 w 74"/>
                    <a:gd name="T19" fmla="*/ 31 h 62"/>
                    <a:gd name="T20" fmla="*/ 0 w 74"/>
                    <a:gd name="T21" fmla="*/ 62 h 62"/>
                    <a:gd name="T22" fmla="*/ 74 w 74"/>
                    <a:gd name="T23" fmla="*/ 62 h 62"/>
                    <a:gd name="T24" fmla="*/ 72 w 74"/>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62">
                      <a:moveTo>
                        <a:pt x="72" y="31"/>
                      </a:moveTo>
                      <a:lnTo>
                        <a:pt x="69" y="20"/>
                      </a:lnTo>
                      <a:lnTo>
                        <a:pt x="60" y="9"/>
                      </a:lnTo>
                      <a:lnTo>
                        <a:pt x="50" y="3"/>
                      </a:lnTo>
                      <a:lnTo>
                        <a:pt x="38" y="0"/>
                      </a:lnTo>
                      <a:lnTo>
                        <a:pt x="36" y="0"/>
                      </a:lnTo>
                      <a:lnTo>
                        <a:pt x="24" y="3"/>
                      </a:lnTo>
                      <a:lnTo>
                        <a:pt x="12" y="9"/>
                      </a:lnTo>
                      <a:lnTo>
                        <a:pt x="5" y="20"/>
                      </a:lnTo>
                      <a:lnTo>
                        <a:pt x="1" y="31"/>
                      </a:lnTo>
                      <a:lnTo>
                        <a:pt x="0" y="62"/>
                      </a:lnTo>
                      <a:lnTo>
                        <a:pt x="74" y="62"/>
                      </a:lnTo>
                      <a:lnTo>
                        <a:pt x="72" y="31"/>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333">
                  <a:extLst>
                    <a:ext uri="{FF2B5EF4-FFF2-40B4-BE49-F238E27FC236}">
                      <a16:creationId xmlns:a16="http://schemas.microsoft.com/office/drawing/2014/main" id="{7AC78E3A-EF7B-4A23-DEB8-81BE22ACE660}"/>
                    </a:ext>
                  </a:extLst>
                </p:cNvPr>
                <p:cNvSpPr>
                  <a:spLocks/>
                </p:cNvSpPr>
                <p:nvPr/>
              </p:nvSpPr>
              <p:spPr bwMode="auto">
                <a:xfrm>
                  <a:off x="4047" y="2664"/>
                  <a:ext cx="30" cy="65"/>
                </a:xfrm>
                <a:custGeom>
                  <a:avLst/>
                  <a:gdLst>
                    <a:gd name="T0" fmla="*/ 0 w 59"/>
                    <a:gd name="T1" fmla="*/ 108 h 132"/>
                    <a:gd name="T2" fmla="*/ 0 w 59"/>
                    <a:gd name="T3" fmla="*/ 108 h 132"/>
                    <a:gd name="T4" fmla="*/ 0 w 59"/>
                    <a:gd name="T5" fmla="*/ 117 h 132"/>
                    <a:gd name="T6" fmla="*/ 6 w 59"/>
                    <a:gd name="T7" fmla="*/ 125 h 132"/>
                    <a:gd name="T8" fmla="*/ 16 w 59"/>
                    <a:gd name="T9" fmla="*/ 130 h 132"/>
                    <a:gd name="T10" fmla="*/ 27 w 59"/>
                    <a:gd name="T11" fmla="*/ 132 h 132"/>
                    <a:gd name="T12" fmla="*/ 40 w 59"/>
                    <a:gd name="T13" fmla="*/ 132 h 132"/>
                    <a:gd name="T14" fmla="*/ 49 w 59"/>
                    <a:gd name="T15" fmla="*/ 129 h 132"/>
                    <a:gd name="T16" fmla="*/ 57 w 59"/>
                    <a:gd name="T17" fmla="*/ 123 h 132"/>
                    <a:gd name="T18" fmla="*/ 59 w 59"/>
                    <a:gd name="T19" fmla="*/ 115 h 132"/>
                    <a:gd name="T20" fmla="*/ 59 w 59"/>
                    <a:gd name="T21" fmla="*/ 115 h 132"/>
                    <a:gd name="T22" fmla="*/ 54 w 59"/>
                    <a:gd name="T23" fmla="*/ 67 h 132"/>
                    <a:gd name="T24" fmla="*/ 54 w 59"/>
                    <a:gd name="T25" fmla="*/ 0 h 132"/>
                    <a:gd name="T26" fmla="*/ 1 w 59"/>
                    <a:gd name="T27" fmla="*/ 14 h 132"/>
                    <a:gd name="T28" fmla="*/ 7 w 59"/>
                    <a:gd name="T29" fmla="*/ 57 h 132"/>
                    <a:gd name="T30" fmla="*/ 7 w 59"/>
                    <a:gd name="T31" fmla="*/ 65 h 132"/>
                    <a:gd name="T32" fmla="*/ 6 w 59"/>
                    <a:gd name="T33" fmla="*/ 78 h 132"/>
                    <a:gd name="T34" fmla="*/ 3 w 59"/>
                    <a:gd name="T35" fmla="*/ 92 h 132"/>
                    <a:gd name="T36" fmla="*/ 0 w 59"/>
                    <a:gd name="T37" fmla="*/ 10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32">
                      <a:moveTo>
                        <a:pt x="0" y="108"/>
                      </a:moveTo>
                      <a:lnTo>
                        <a:pt x="0" y="108"/>
                      </a:lnTo>
                      <a:lnTo>
                        <a:pt x="0" y="117"/>
                      </a:lnTo>
                      <a:lnTo>
                        <a:pt x="6" y="125"/>
                      </a:lnTo>
                      <a:lnTo>
                        <a:pt x="16" y="130"/>
                      </a:lnTo>
                      <a:lnTo>
                        <a:pt x="27" y="132"/>
                      </a:lnTo>
                      <a:lnTo>
                        <a:pt x="40" y="132"/>
                      </a:lnTo>
                      <a:lnTo>
                        <a:pt x="49" y="129"/>
                      </a:lnTo>
                      <a:lnTo>
                        <a:pt x="57" y="123"/>
                      </a:lnTo>
                      <a:lnTo>
                        <a:pt x="59" y="115"/>
                      </a:lnTo>
                      <a:lnTo>
                        <a:pt x="59" y="115"/>
                      </a:lnTo>
                      <a:lnTo>
                        <a:pt x="54" y="67"/>
                      </a:lnTo>
                      <a:lnTo>
                        <a:pt x="54" y="0"/>
                      </a:lnTo>
                      <a:lnTo>
                        <a:pt x="1" y="14"/>
                      </a:lnTo>
                      <a:lnTo>
                        <a:pt x="7" y="57"/>
                      </a:lnTo>
                      <a:lnTo>
                        <a:pt x="7" y="65"/>
                      </a:lnTo>
                      <a:lnTo>
                        <a:pt x="6" y="78"/>
                      </a:lnTo>
                      <a:lnTo>
                        <a:pt x="3" y="92"/>
                      </a:lnTo>
                      <a:lnTo>
                        <a:pt x="0" y="108"/>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334">
                  <a:extLst>
                    <a:ext uri="{FF2B5EF4-FFF2-40B4-BE49-F238E27FC236}">
                      <a16:creationId xmlns:a16="http://schemas.microsoft.com/office/drawing/2014/main" id="{BB0BEB29-C4FD-85F9-7C7D-2F5AA7474552}"/>
                    </a:ext>
                  </a:extLst>
                </p:cNvPr>
                <p:cNvSpPr>
                  <a:spLocks/>
                </p:cNvSpPr>
                <p:nvPr/>
              </p:nvSpPr>
              <p:spPr bwMode="auto">
                <a:xfrm>
                  <a:off x="4041" y="2735"/>
                  <a:ext cx="41" cy="6"/>
                </a:xfrm>
                <a:custGeom>
                  <a:avLst/>
                  <a:gdLst>
                    <a:gd name="T0" fmla="*/ 80 w 80"/>
                    <a:gd name="T1" fmla="*/ 0 h 11"/>
                    <a:gd name="T2" fmla="*/ 0 w 80"/>
                    <a:gd name="T3" fmla="*/ 0 h 11"/>
                    <a:gd name="T4" fmla="*/ 0 w 80"/>
                    <a:gd name="T5" fmla="*/ 4 h 11"/>
                    <a:gd name="T6" fmla="*/ 1 w 80"/>
                    <a:gd name="T7" fmla="*/ 7 h 11"/>
                    <a:gd name="T8" fmla="*/ 3 w 80"/>
                    <a:gd name="T9" fmla="*/ 8 h 11"/>
                    <a:gd name="T10" fmla="*/ 5 w 80"/>
                    <a:gd name="T11" fmla="*/ 11 h 11"/>
                    <a:gd name="T12" fmla="*/ 8 w 80"/>
                    <a:gd name="T13" fmla="*/ 11 h 11"/>
                    <a:gd name="T14" fmla="*/ 72 w 80"/>
                    <a:gd name="T15" fmla="*/ 11 h 11"/>
                    <a:gd name="T16" fmla="*/ 75 w 80"/>
                    <a:gd name="T17" fmla="*/ 11 h 11"/>
                    <a:gd name="T18" fmla="*/ 77 w 80"/>
                    <a:gd name="T19" fmla="*/ 8 h 11"/>
                    <a:gd name="T20" fmla="*/ 79 w 80"/>
                    <a:gd name="T21" fmla="*/ 7 h 11"/>
                    <a:gd name="T22" fmla="*/ 80 w 80"/>
                    <a:gd name="T23" fmla="*/ 4 h 11"/>
                    <a:gd name="T24" fmla="*/ 80 w 80"/>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1">
                      <a:moveTo>
                        <a:pt x="80" y="0"/>
                      </a:moveTo>
                      <a:lnTo>
                        <a:pt x="0" y="0"/>
                      </a:lnTo>
                      <a:lnTo>
                        <a:pt x="0" y="4"/>
                      </a:lnTo>
                      <a:lnTo>
                        <a:pt x="1" y="7"/>
                      </a:lnTo>
                      <a:lnTo>
                        <a:pt x="3" y="8"/>
                      </a:lnTo>
                      <a:lnTo>
                        <a:pt x="5" y="11"/>
                      </a:lnTo>
                      <a:lnTo>
                        <a:pt x="8" y="11"/>
                      </a:lnTo>
                      <a:lnTo>
                        <a:pt x="72" y="11"/>
                      </a:lnTo>
                      <a:lnTo>
                        <a:pt x="75" y="11"/>
                      </a:lnTo>
                      <a:lnTo>
                        <a:pt x="77" y="8"/>
                      </a:lnTo>
                      <a:lnTo>
                        <a:pt x="79" y="7"/>
                      </a:lnTo>
                      <a:lnTo>
                        <a:pt x="80" y="4"/>
                      </a:lnTo>
                      <a:lnTo>
                        <a:pt x="80"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335">
                  <a:extLst>
                    <a:ext uri="{FF2B5EF4-FFF2-40B4-BE49-F238E27FC236}">
                      <a16:creationId xmlns:a16="http://schemas.microsoft.com/office/drawing/2014/main" id="{49903384-2CBC-37D9-DB6C-CA658E1EBF56}"/>
                    </a:ext>
                  </a:extLst>
                </p:cNvPr>
                <p:cNvSpPr>
                  <a:spLocks/>
                </p:cNvSpPr>
                <p:nvPr/>
              </p:nvSpPr>
              <p:spPr bwMode="auto">
                <a:xfrm>
                  <a:off x="4011" y="2215"/>
                  <a:ext cx="82" cy="478"/>
                </a:xfrm>
                <a:custGeom>
                  <a:avLst/>
                  <a:gdLst>
                    <a:gd name="T0" fmla="*/ 164 w 164"/>
                    <a:gd name="T1" fmla="*/ 0 h 954"/>
                    <a:gd name="T2" fmla="*/ 47 w 164"/>
                    <a:gd name="T3" fmla="*/ 0 h 954"/>
                    <a:gd name="T4" fmla="*/ 41 w 164"/>
                    <a:gd name="T5" fmla="*/ 15 h 954"/>
                    <a:gd name="T6" fmla="*/ 32 w 164"/>
                    <a:gd name="T7" fmla="*/ 43 h 954"/>
                    <a:gd name="T8" fmla="*/ 24 w 164"/>
                    <a:gd name="T9" fmla="*/ 76 h 954"/>
                    <a:gd name="T10" fmla="*/ 17 w 164"/>
                    <a:gd name="T11" fmla="*/ 111 h 954"/>
                    <a:gd name="T12" fmla="*/ 10 w 164"/>
                    <a:gd name="T13" fmla="*/ 147 h 954"/>
                    <a:gd name="T14" fmla="*/ 6 w 164"/>
                    <a:gd name="T15" fmla="*/ 181 h 954"/>
                    <a:gd name="T16" fmla="*/ 1 w 164"/>
                    <a:gd name="T17" fmla="*/ 210 h 954"/>
                    <a:gd name="T18" fmla="*/ 1 w 164"/>
                    <a:gd name="T19" fmla="*/ 212 h 954"/>
                    <a:gd name="T20" fmla="*/ 0 w 164"/>
                    <a:gd name="T21" fmla="*/ 233 h 954"/>
                    <a:gd name="T22" fmla="*/ 3 w 164"/>
                    <a:gd name="T23" fmla="*/ 253 h 954"/>
                    <a:gd name="T24" fmla="*/ 64 w 164"/>
                    <a:gd name="T25" fmla="*/ 954 h 954"/>
                    <a:gd name="T26" fmla="*/ 138 w 164"/>
                    <a:gd name="T27" fmla="*/ 954 h 954"/>
                    <a:gd name="T28" fmla="*/ 155 w 164"/>
                    <a:gd name="T29" fmla="*/ 213 h 954"/>
                    <a:gd name="T30" fmla="*/ 164 w 164"/>
                    <a:gd name="T31" fmla="*/ 207 h 954"/>
                    <a:gd name="T32" fmla="*/ 164 w 164"/>
                    <a:gd name="T33"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954">
                      <a:moveTo>
                        <a:pt x="164" y="0"/>
                      </a:moveTo>
                      <a:lnTo>
                        <a:pt x="47" y="0"/>
                      </a:lnTo>
                      <a:lnTo>
                        <a:pt x="41" y="15"/>
                      </a:lnTo>
                      <a:lnTo>
                        <a:pt x="32" y="43"/>
                      </a:lnTo>
                      <a:lnTo>
                        <a:pt x="24" y="76"/>
                      </a:lnTo>
                      <a:lnTo>
                        <a:pt x="17" y="111"/>
                      </a:lnTo>
                      <a:lnTo>
                        <a:pt x="10" y="147"/>
                      </a:lnTo>
                      <a:lnTo>
                        <a:pt x="6" y="181"/>
                      </a:lnTo>
                      <a:lnTo>
                        <a:pt x="1" y="210"/>
                      </a:lnTo>
                      <a:lnTo>
                        <a:pt x="1" y="212"/>
                      </a:lnTo>
                      <a:lnTo>
                        <a:pt x="0" y="233"/>
                      </a:lnTo>
                      <a:lnTo>
                        <a:pt x="3" y="253"/>
                      </a:lnTo>
                      <a:lnTo>
                        <a:pt x="64" y="954"/>
                      </a:lnTo>
                      <a:lnTo>
                        <a:pt x="138" y="954"/>
                      </a:lnTo>
                      <a:lnTo>
                        <a:pt x="155" y="213"/>
                      </a:lnTo>
                      <a:lnTo>
                        <a:pt x="164" y="207"/>
                      </a:lnTo>
                      <a:lnTo>
                        <a:pt x="16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336">
                  <a:extLst>
                    <a:ext uri="{FF2B5EF4-FFF2-40B4-BE49-F238E27FC236}">
                      <a16:creationId xmlns:a16="http://schemas.microsoft.com/office/drawing/2014/main" id="{371B2AFB-3A17-20AE-A44F-90FB4C8C673C}"/>
                    </a:ext>
                  </a:extLst>
                </p:cNvPr>
                <p:cNvSpPr>
                  <a:spLocks/>
                </p:cNvSpPr>
                <p:nvPr/>
              </p:nvSpPr>
              <p:spPr bwMode="auto">
                <a:xfrm>
                  <a:off x="4106" y="2704"/>
                  <a:ext cx="38" cy="31"/>
                </a:xfrm>
                <a:custGeom>
                  <a:avLst/>
                  <a:gdLst>
                    <a:gd name="T0" fmla="*/ 3 w 75"/>
                    <a:gd name="T1" fmla="*/ 32 h 62"/>
                    <a:gd name="T2" fmla="*/ 5 w 75"/>
                    <a:gd name="T3" fmla="*/ 19 h 62"/>
                    <a:gd name="T4" fmla="*/ 14 w 75"/>
                    <a:gd name="T5" fmla="*/ 10 h 62"/>
                    <a:gd name="T6" fmla="*/ 24 w 75"/>
                    <a:gd name="T7" fmla="*/ 3 h 62"/>
                    <a:gd name="T8" fmla="*/ 37 w 75"/>
                    <a:gd name="T9" fmla="*/ 0 h 62"/>
                    <a:gd name="T10" fmla="*/ 38 w 75"/>
                    <a:gd name="T11" fmla="*/ 0 h 62"/>
                    <a:gd name="T12" fmla="*/ 51 w 75"/>
                    <a:gd name="T13" fmla="*/ 3 h 62"/>
                    <a:gd name="T14" fmla="*/ 62 w 75"/>
                    <a:gd name="T15" fmla="*/ 10 h 62"/>
                    <a:gd name="T16" fmla="*/ 69 w 75"/>
                    <a:gd name="T17" fmla="*/ 19 h 62"/>
                    <a:gd name="T18" fmla="*/ 73 w 75"/>
                    <a:gd name="T19" fmla="*/ 32 h 62"/>
                    <a:gd name="T20" fmla="*/ 75 w 75"/>
                    <a:gd name="T21" fmla="*/ 62 h 62"/>
                    <a:gd name="T22" fmla="*/ 0 w 75"/>
                    <a:gd name="T23" fmla="*/ 62 h 62"/>
                    <a:gd name="T24" fmla="*/ 3 w 75"/>
                    <a:gd name="T2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2">
                      <a:moveTo>
                        <a:pt x="3" y="32"/>
                      </a:moveTo>
                      <a:lnTo>
                        <a:pt x="5" y="19"/>
                      </a:lnTo>
                      <a:lnTo>
                        <a:pt x="14" y="10"/>
                      </a:lnTo>
                      <a:lnTo>
                        <a:pt x="24" y="3"/>
                      </a:lnTo>
                      <a:lnTo>
                        <a:pt x="37" y="0"/>
                      </a:lnTo>
                      <a:lnTo>
                        <a:pt x="38" y="0"/>
                      </a:lnTo>
                      <a:lnTo>
                        <a:pt x="51" y="3"/>
                      </a:lnTo>
                      <a:lnTo>
                        <a:pt x="62" y="10"/>
                      </a:lnTo>
                      <a:lnTo>
                        <a:pt x="69" y="19"/>
                      </a:lnTo>
                      <a:lnTo>
                        <a:pt x="73" y="32"/>
                      </a:lnTo>
                      <a:lnTo>
                        <a:pt x="75" y="62"/>
                      </a:lnTo>
                      <a:lnTo>
                        <a:pt x="0" y="62"/>
                      </a:lnTo>
                      <a:lnTo>
                        <a:pt x="3" y="32"/>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337">
                  <a:extLst>
                    <a:ext uri="{FF2B5EF4-FFF2-40B4-BE49-F238E27FC236}">
                      <a16:creationId xmlns:a16="http://schemas.microsoft.com/office/drawing/2014/main" id="{E65D3B34-CC20-052C-5D1B-AD602C1552ED}"/>
                    </a:ext>
                  </a:extLst>
                </p:cNvPr>
                <p:cNvSpPr>
                  <a:spLocks/>
                </p:cNvSpPr>
                <p:nvPr/>
              </p:nvSpPr>
              <p:spPr bwMode="auto">
                <a:xfrm>
                  <a:off x="4110" y="2664"/>
                  <a:ext cx="30" cy="65"/>
                </a:xfrm>
                <a:custGeom>
                  <a:avLst/>
                  <a:gdLst>
                    <a:gd name="T0" fmla="*/ 59 w 59"/>
                    <a:gd name="T1" fmla="*/ 106 h 130"/>
                    <a:gd name="T2" fmla="*/ 59 w 59"/>
                    <a:gd name="T3" fmla="*/ 106 h 130"/>
                    <a:gd name="T4" fmla="*/ 59 w 59"/>
                    <a:gd name="T5" fmla="*/ 116 h 130"/>
                    <a:gd name="T6" fmla="*/ 54 w 59"/>
                    <a:gd name="T7" fmla="*/ 125 h 130"/>
                    <a:gd name="T8" fmla="*/ 44 w 59"/>
                    <a:gd name="T9" fmla="*/ 129 h 130"/>
                    <a:gd name="T10" fmla="*/ 32 w 59"/>
                    <a:gd name="T11" fmla="*/ 130 h 130"/>
                    <a:gd name="T12" fmla="*/ 20 w 59"/>
                    <a:gd name="T13" fmla="*/ 130 h 130"/>
                    <a:gd name="T14" fmla="*/ 10 w 59"/>
                    <a:gd name="T15" fmla="*/ 127 h 130"/>
                    <a:gd name="T16" fmla="*/ 3 w 59"/>
                    <a:gd name="T17" fmla="*/ 122 h 130"/>
                    <a:gd name="T18" fmla="*/ 0 w 59"/>
                    <a:gd name="T19" fmla="*/ 115 h 130"/>
                    <a:gd name="T20" fmla="*/ 0 w 59"/>
                    <a:gd name="T21" fmla="*/ 115 h 130"/>
                    <a:gd name="T22" fmla="*/ 5 w 59"/>
                    <a:gd name="T23" fmla="*/ 65 h 130"/>
                    <a:gd name="T24" fmla="*/ 4 w 59"/>
                    <a:gd name="T25" fmla="*/ 14 h 130"/>
                    <a:gd name="T26" fmla="*/ 59 w 59"/>
                    <a:gd name="T27" fmla="*/ 0 h 130"/>
                    <a:gd name="T28" fmla="*/ 52 w 59"/>
                    <a:gd name="T29" fmla="*/ 57 h 130"/>
                    <a:gd name="T30" fmla="*/ 52 w 59"/>
                    <a:gd name="T31" fmla="*/ 64 h 130"/>
                    <a:gd name="T32" fmla="*/ 54 w 59"/>
                    <a:gd name="T33" fmla="*/ 76 h 130"/>
                    <a:gd name="T34" fmla="*/ 56 w 59"/>
                    <a:gd name="T35" fmla="*/ 92 h 130"/>
                    <a:gd name="T36" fmla="*/ 59 w 59"/>
                    <a:gd name="T37" fmla="*/ 10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30">
                      <a:moveTo>
                        <a:pt x="59" y="106"/>
                      </a:moveTo>
                      <a:lnTo>
                        <a:pt x="59" y="106"/>
                      </a:lnTo>
                      <a:lnTo>
                        <a:pt x="59" y="116"/>
                      </a:lnTo>
                      <a:lnTo>
                        <a:pt x="54" y="125"/>
                      </a:lnTo>
                      <a:lnTo>
                        <a:pt x="44" y="129"/>
                      </a:lnTo>
                      <a:lnTo>
                        <a:pt x="32" y="130"/>
                      </a:lnTo>
                      <a:lnTo>
                        <a:pt x="20" y="130"/>
                      </a:lnTo>
                      <a:lnTo>
                        <a:pt x="10" y="127"/>
                      </a:lnTo>
                      <a:lnTo>
                        <a:pt x="3" y="122"/>
                      </a:lnTo>
                      <a:lnTo>
                        <a:pt x="0" y="115"/>
                      </a:lnTo>
                      <a:lnTo>
                        <a:pt x="0" y="115"/>
                      </a:lnTo>
                      <a:lnTo>
                        <a:pt x="5" y="65"/>
                      </a:lnTo>
                      <a:lnTo>
                        <a:pt x="4" y="14"/>
                      </a:lnTo>
                      <a:lnTo>
                        <a:pt x="59" y="0"/>
                      </a:lnTo>
                      <a:lnTo>
                        <a:pt x="52" y="57"/>
                      </a:lnTo>
                      <a:lnTo>
                        <a:pt x="52" y="64"/>
                      </a:lnTo>
                      <a:lnTo>
                        <a:pt x="54" y="76"/>
                      </a:lnTo>
                      <a:lnTo>
                        <a:pt x="56" y="92"/>
                      </a:lnTo>
                      <a:lnTo>
                        <a:pt x="59" y="106"/>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338">
                  <a:extLst>
                    <a:ext uri="{FF2B5EF4-FFF2-40B4-BE49-F238E27FC236}">
                      <a16:creationId xmlns:a16="http://schemas.microsoft.com/office/drawing/2014/main" id="{CD092030-4906-EB36-E68F-8EF7FA5A417E}"/>
                    </a:ext>
                  </a:extLst>
                </p:cNvPr>
                <p:cNvSpPr>
                  <a:spLocks/>
                </p:cNvSpPr>
                <p:nvPr/>
              </p:nvSpPr>
              <p:spPr bwMode="auto">
                <a:xfrm>
                  <a:off x="4105" y="2734"/>
                  <a:ext cx="40" cy="6"/>
                </a:xfrm>
                <a:custGeom>
                  <a:avLst/>
                  <a:gdLst>
                    <a:gd name="T0" fmla="*/ 0 w 81"/>
                    <a:gd name="T1" fmla="*/ 0 h 12"/>
                    <a:gd name="T2" fmla="*/ 81 w 81"/>
                    <a:gd name="T3" fmla="*/ 0 h 12"/>
                    <a:gd name="T4" fmla="*/ 81 w 81"/>
                    <a:gd name="T5" fmla="*/ 5 h 12"/>
                    <a:gd name="T6" fmla="*/ 79 w 81"/>
                    <a:gd name="T7" fmla="*/ 8 h 12"/>
                    <a:gd name="T8" fmla="*/ 78 w 81"/>
                    <a:gd name="T9" fmla="*/ 10 h 12"/>
                    <a:gd name="T10" fmla="*/ 75 w 81"/>
                    <a:gd name="T11" fmla="*/ 12 h 12"/>
                    <a:gd name="T12" fmla="*/ 72 w 81"/>
                    <a:gd name="T13" fmla="*/ 12 h 12"/>
                    <a:gd name="T14" fmla="*/ 8 w 81"/>
                    <a:gd name="T15" fmla="*/ 12 h 12"/>
                    <a:gd name="T16" fmla="*/ 6 w 81"/>
                    <a:gd name="T17" fmla="*/ 12 h 12"/>
                    <a:gd name="T18" fmla="*/ 3 w 81"/>
                    <a:gd name="T19" fmla="*/ 10 h 12"/>
                    <a:gd name="T20" fmla="*/ 1 w 81"/>
                    <a:gd name="T21" fmla="*/ 8 h 12"/>
                    <a:gd name="T22" fmla="*/ 0 w 81"/>
                    <a:gd name="T23" fmla="*/ 5 h 12"/>
                    <a:gd name="T24" fmla="*/ 0 w 81"/>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2">
                      <a:moveTo>
                        <a:pt x="0" y="0"/>
                      </a:moveTo>
                      <a:lnTo>
                        <a:pt x="81" y="0"/>
                      </a:lnTo>
                      <a:lnTo>
                        <a:pt x="81" y="5"/>
                      </a:lnTo>
                      <a:lnTo>
                        <a:pt x="79" y="8"/>
                      </a:lnTo>
                      <a:lnTo>
                        <a:pt x="78" y="10"/>
                      </a:lnTo>
                      <a:lnTo>
                        <a:pt x="75" y="12"/>
                      </a:lnTo>
                      <a:lnTo>
                        <a:pt x="72" y="12"/>
                      </a:lnTo>
                      <a:lnTo>
                        <a:pt x="8" y="12"/>
                      </a:lnTo>
                      <a:lnTo>
                        <a:pt x="6" y="12"/>
                      </a:lnTo>
                      <a:lnTo>
                        <a:pt x="3" y="10"/>
                      </a:lnTo>
                      <a:lnTo>
                        <a:pt x="1" y="8"/>
                      </a:lnTo>
                      <a:lnTo>
                        <a:pt x="0" y="5"/>
                      </a:lnTo>
                      <a:lnTo>
                        <a:pt x="0"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39">
                  <a:extLst>
                    <a:ext uri="{FF2B5EF4-FFF2-40B4-BE49-F238E27FC236}">
                      <a16:creationId xmlns:a16="http://schemas.microsoft.com/office/drawing/2014/main" id="{01BEE0FF-D96F-165D-639B-53BAF528A916}"/>
                    </a:ext>
                  </a:extLst>
                </p:cNvPr>
                <p:cNvSpPr>
                  <a:spLocks/>
                </p:cNvSpPr>
                <p:nvPr/>
              </p:nvSpPr>
              <p:spPr bwMode="auto">
                <a:xfrm>
                  <a:off x="4093" y="2215"/>
                  <a:ext cx="82" cy="478"/>
                </a:xfrm>
                <a:custGeom>
                  <a:avLst/>
                  <a:gdLst>
                    <a:gd name="T0" fmla="*/ 0 w 164"/>
                    <a:gd name="T1" fmla="*/ 0 h 954"/>
                    <a:gd name="T2" fmla="*/ 117 w 164"/>
                    <a:gd name="T3" fmla="*/ 0 h 954"/>
                    <a:gd name="T4" fmla="*/ 123 w 164"/>
                    <a:gd name="T5" fmla="*/ 15 h 954"/>
                    <a:gd name="T6" fmla="*/ 133 w 164"/>
                    <a:gd name="T7" fmla="*/ 43 h 954"/>
                    <a:gd name="T8" fmla="*/ 141 w 164"/>
                    <a:gd name="T9" fmla="*/ 76 h 954"/>
                    <a:gd name="T10" fmla="*/ 148 w 164"/>
                    <a:gd name="T11" fmla="*/ 111 h 954"/>
                    <a:gd name="T12" fmla="*/ 154 w 164"/>
                    <a:gd name="T13" fmla="*/ 147 h 954"/>
                    <a:gd name="T14" fmla="*/ 160 w 164"/>
                    <a:gd name="T15" fmla="*/ 181 h 954"/>
                    <a:gd name="T16" fmla="*/ 164 w 164"/>
                    <a:gd name="T17" fmla="*/ 210 h 954"/>
                    <a:gd name="T18" fmla="*/ 164 w 164"/>
                    <a:gd name="T19" fmla="*/ 212 h 954"/>
                    <a:gd name="T20" fmla="*/ 164 w 164"/>
                    <a:gd name="T21" fmla="*/ 233 h 954"/>
                    <a:gd name="T22" fmla="*/ 163 w 164"/>
                    <a:gd name="T23" fmla="*/ 253 h 954"/>
                    <a:gd name="T24" fmla="*/ 102 w 164"/>
                    <a:gd name="T25" fmla="*/ 954 h 954"/>
                    <a:gd name="T26" fmla="*/ 25 w 164"/>
                    <a:gd name="T27" fmla="*/ 954 h 954"/>
                    <a:gd name="T28" fmla="*/ 10 w 164"/>
                    <a:gd name="T29" fmla="*/ 213 h 954"/>
                    <a:gd name="T30" fmla="*/ 0 w 164"/>
                    <a:gd name="T31" fmla="*/ 207 h 954"/>
                    <a:gd name="T32" fmla="*/ 0 w 164"/>
                    <a:gd name="T33"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954">
                      <a:moveTo>
                        <a:pt x="0" y="0"/>
                      </a:moveTo>
                      <a:lnTo>
                        <a:pt x="117" y="0"/>
                      </a:lnTo>
                      <a:lnTo>
                        <a:pt x="123" y="15"/>
                      </a:lnTo>
                      <a:lnTo>
                        <a:pt x="133" y="43"/>
                      </a:lnTo>
                      <a:lnTo>
                        <a:pt x="141" y="76"/>
                      </a:lnTo>
                      <a:lnTo>
                        <a:pt x="148" y="111"/>
                      </a:lnTo>
                      <a:lnTo>
                        <a:pt x="154" y="147"/>
                      </a:lnTo>
                      <a:lnTo>
                        <a:pt x="160" y="181"/>
                      </a:lnTo>
                      <a:lnTo>
                        <a:pt x="164" y="210"/>
                      </a:lnTo>
                      <a:lnTo>
                        <a:pt x="164" y="212"/>
                      </a:lnTo>
                      <a:lnTo>
                        <a:pt x="164" y="233"/>
                      </a:lnTo>
                      <a:lnTo>
                        <a:pt x="163" y="253"/>
                      </a:lnTo>
                      <a:lnTo>
                        <a:pt x="102" y="954"/>
                      </a:lnTo>
                      <a:lnTo>
                        <a:pt x="25" y="954"/>
                      </a:lnTo>
                      <a:lnTo>
                        <a:pt x="10" y="213"/>
                      </a:lnTo>
                      <a:lnTo>
                        <a:pt x="0" y="20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Freeform 340">
                  <a:extLst>
                    <a:ext uri="{FF2B5EF4-FFF2-40B4-BE49-F238E27FC236}">
                      <a16:creationId xmlns:a16="http://schemas.microsoft.com/office/drawing/2014/main" id="{C627C259-246B-F850-8B81-78C0F3CBEC2D}"/>
                    </a:ext>
                  </a:extLst>
                </p:cNvPr>
                <p:cNvSpPr>
                  <a:spLocks/>
                </p:cNvSpPr>
                <p:nvPr/>
              </p:nvSpPr>
              <p:spPr bwMode="auto">
                <a:xfrm>
                  <a:off x="4020" y="1832"/>
                  <a:ext cx="73" cy="221"/>
                </a:xfrm>
                <a:custGeom>
                  <a:avLst/>
                  <a:gdLst>
                    <a:gd name="T0" fmla="*/ 139 w 146"/>
                    <a:gd name="T1" fmla="*/ 0 h 441"/>
                    <a:gd name="T2" fmla="*/ 111 w 146"/>
                    <a:gd name="T3" fmla="*/ 3 h 441"/>
                    <a:gd name="T4" fmla="*/ 84 w 146"/>
                    <a:gd name="T5" fmla="*/ 13 h 441"/>
                    <a:gd name="T6" fmla="*/ 61 w 146"/>
                    <a:gd name="T7" fmla="*/ 27 h 441"/>
                    <a:gd name="T8" fmla="*/ 41 w 146"/>
                    <a:gd name="T9" fmla="*/ 47 h 441"/>
                    <a:gd name="T10" fmla="*/ 26 w 146"/>
                    <a:gd name="T11" fmla="*/ 71 h 441"/>
                    <a:gd name="T12" fmla="*/ 20 w 146"/>
                    <a:gd name="T13" fmla="*/ 87 h 441"/>
                    <a:gd name="T14" fmla="*/ 14 w 146"/>
                    <a:gd name="T15" fmla="*/ 109 h 441"/>
                    <a:gd name="T16" fmla="*/ 10 w 146"/>
                    <a:gd name="T17" fmla="*/ 140 h 441"/>
                    <a:gd name="T18" fmla="*/ 6 w 146"/>
                    <a:gd name="T19" fmla="*/ 174 h 441"/>
                    <a:gd name="T20" fmla="*/ 3 w 146"/>
                    <a:gd name="T21" fmla="*/ 211 h 441"/>
                    <a:gd name="T22" fmla="*/ 2 w 146"/>
                    <a:gd name="T23" fmla="*/ 249 h 441"/>
                    <a:gd name="T24" fmla="*/ 0 w 146"/>
                    <a:gd name="T25" fmla="*/ 287 h 441"/>
                    <a:gd name="T26" fmla="*/ 0 w 146"/>
                    <a:gd name="T27" fmla="*/ 323 h 441"/>
                    <a:gd name="T28" fmla="*/ 0 w 146"/>
                    <a:gd name="T29" fmla="*/ 352 h 441"/>
                    <a:gd name="T30" fmla="*/ 3 w 146"/>
                    <a:gd name="T31" fmla="*/ 376 h 441"/>
                    <a:gd name="T32" fmla="*/ 7 w 146"/>
                    <a:gd name="T33" fmla="*/ 393 h 441"/>
                    <a:gd name="T34" fmla="*/ 17 w 146"/>
                    <a:gd name="T35" fmla="*/ 409 h 441"/>
                    <a:gd name="T36" fmla="*/ 31 w 146"/>
                    <a:gd name="T37" fmla="*/ 422 h 441"/>
                    <a:gd name="T38" fmla="*/ 48 w 146"/>
                    <a:gd name="T39" fmla="*/ 432 h 441"/>
                    <a:gd name="T40" fmla="*/ 67 w 146"/>
                    <a:gd name="T41" fmla="*/ 437 h 441"/>
                    <a:gd name="T42" fmla="*/ 88 w 146"/>
                    <a:gd name="T43" fmla="*/ 440 h 441"/>
                    <a:gd name="T44" fmla="*/ 109 w 146"/>
                    <a:gd name="T45" fmla="*/ 441 h 441"/>
                    <a:gd name="T46" fmla="*/ 146 w 146"/>
                    <a:gd name="T47" fmla="*/ 441 h 441"/>
                    <a:gd name="T48" fmla="*/ 146 w 146"/>
                    <a:gd name="T49" fmla="*/ 0 h 441"/>
                    <a:gd name="T50" fmla="*/ 139 w 146"/>
                    <a:gd name="T51"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441">
                      <a:moveTo>
                        <a:pt x="139" y="0"/>
                      </a:moveTo>
                      <a:lnTo>
                        <a:pt x="111" y="3"/>
                      </a:lnTo>
                      <a:lnTo>
                        <a:pt x="84" y="13"/>
                      </a:lnTo>
                      <a:lnTo>
                        <a:pt x="61" y="27"/>
                      </a:lnTo>
                      <a:lnTo>
                        <a:pt x="41" y="47"/>
                      </a:lnTo>
                      <a:lnTo>
                        <a:pt x="26" y="71"/>
                      </a:lnTo>
                      <a:lnTo>
                        <a:pt x="20" y="87"/>
                      </a:lnTo>
                      <a:lnTo>
                        <a:pt x="14" y="109"/>
                      </a:lnTo>
                      <a:lnTo>
                        <a:pt x="10" y="140"/>
                      </a:lnTo>
                      <a:lnTo>
                        <a:pt x="6" y="174"/>
                      </a:lnTo>
                      <a:lnTo>
                        <a:pt x="3" y="211"/>
                      </a:lnTo>
                      <a:lnTo>
                        <a:pt x="2" y="249"/>
                      </a:lnTo>
                      <a:lnTo>
                        <a:pt x="0" y="287"/>
                      </a:lnTo>
                      <a:lnTo>
                        <a:pt x="0" y="323"/>
                      </a:lnTo>
                      <a:lnTo>
                        <a:pt x="0" y="352"/>
                      </a:lnTo>
                      <a:lnTo>
                        <a:pt x="3" y="376"/>
                      </a:lnTo>
                      <a:lnTo>
                        <a:pt x="7" y="393"/>
                      </a:lnTo>
                      <a:lnTo>
                        <a:pt x="17" y="409"/>
                      </a:lnTo>
                      <a:lnTo>
                        <a:pt x="31" y="422"/>
                      </a:lnTo>
                      <a:lnTo>
                        <a:pt x="48" y="432"/>
                      </a:lnTo>
                      <a:lnTo>
                        <a:pt x="67" y="437"/>
                      </a:lnTo>
                      <a:lnTo>
                        <a:pt x="88" y="440"/>
                      </a:lnTo>
                      <a:lnTo>
                        <a:pt x="109" y="441"/>
                      </a:lnTo>
                      <a:lnTo>
                        <a:pt x="146" y="441"/>
                      </a:lnTo>
                      <a:lnTo>
                        <a:pt x="146" y="0"/>
                      </a:lnTo>
                      <a:lnTo>
                        <a:pt x="13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341">
                  <a:extLst>
                    <a:ext uri="{FF2B5EF4-FFF2-40B4-BE49-F238E27FC236}">
                      <a16:creationId xmlns:a16="http://schemas.microsoft.com/office/drawing/2014/main" id="{E112362F-24E2-7A9E-D4D5-32C08CB8B016}"/>
                    </a:ext>
                  </a:extLst>
                </p:cNvPr>
                <p:cNvSpPr>
                  <a:spLocks/>
                </p:cNvSpPr>
                <p:nvPr/>
              </p:nvSpPr>
              <p:spPr bwMode="auto">
                <a:xfrm>
                  <a:off x="4093" y="1832"/>
                  <a:ext cx="73" cy="221"/>
                </a:xfrm>
                <a:custGeom>
                  <a:avLst/>
                  <a:gdLst>
                    <a:gd name="T0" fmla="*/ 8 w 147"/>
                    <a:gd name="T1" fmla="*/ 0 h 441"/>
                    <a:gd name="T2" fmla="*/ 37 w 147"/>
                    <a:gd name="T3" fmla="*/ 3 h 441"/>
                    <a:gd name="T4" fmla="*/ 62 w 147"/>
                    <a:gd name="T5" fmla="*/ 13 h 441"/>
                    <a:gd name="T6" fmla="*/ 85 w 147"/>
                    <a:gd name="T7" fmla="*/ 27 h 441"/>
                    <a:gd name="T8" fmla="*/ 105 w 147"/>
                    <a:gd name="T9" fmla="*/ 47 h 441"/>
                    <a:gd name="T10" fmla="*/ 120 w 147"/>
                    <a:gd name="T11" fmla="*/ 71 h 441"/>
                    <a:gd name="T12" fmla="*/ 126 w 147"/>
                    <a:gd name="T13" fmla="*/ 87 h 441"/>
                    <a:gd name="T14" fmla="*/ 131 w 147"/>
                    <a:gd name="T15" fmla="*/ 109 h 441"/>
                    <a:gd name="T16" fmla="*/ 136 w 147"/>
                    <a:gd name="T17" fmla="*/ 140 h 441"/>
                    <a:gd name="T18" fmla="*/ 140 w 147"/>
                    <a:gd name="T19" fmla="*/ 174 h 441"/>
                    <a:gd name="T20" fmla="*/ 143 w 147"/>
                    <a:gd name="T21" fmla="*/ 211 h 441"/>
                    <a:gd name="T22" fmla="*/ 146 w 147"/>
                    <a:gd name="T23" fmla="*/ 249 h 441"/>
                    <a:gd name="T24" fmla="*/ 147 w 147"/>
                    <a:gd name="T25" fmla="*/ 287 h 441"/>
                    <a:gd name="T26" fmla="*/ 147 w 147"/>
                    <a:gd name="T27" fmla="*/ 323 h 441"/>
                    <a:gd name="T28" fmla="*/ 146 w 147"/>
                    <a:gd name="T29" fmla="*/ 352 h 441"/>
                    <a:gd name="T30" fmla="*/ 143 w 147"/>
                    <a:gd name="T31" fmla="*/ 376 h 441"/>
                    <a:gd name="T32" fmla="*/ 138 w 147"/>
                    <a:gd name="T33" fmla="*/ 393 h 441"/>
                    <a:gd name="T34" fmla="*/ 129 w 147"/>
                    <a:gd name="T35" fmla="*/ 409 h 441"/>
                    <a:gd name="T36" fmla="*/ 116 w 147"/>
                    <a:gd name="T37" fmla="*/ 422 h 441"/>
                    <a:gd name="T38" fmla="*/ 99 w 147"/>
                    <a:gd name="T39" fmla="*/ 432 h 441"/>
                    <a:gd name="T40" fmla="*/ 79 w 147"/>
                    <a:gd name="T41" fmla="*/ 437 h 441"/>
                    <a:gd name="T42" fmla="*/ 58 w 147"/>
                    <a:gd name="T43" fmla="*/ 440 h 441"/>
                    <a:gd name="T44" fmla="*/ 38 w 147"/>
                    <a:gd name="T45" fmla="*/ 441 h 441"/>
                    <a:gd name="T46" fmla="*/ 0 w 147"/>
                    <a:gd name="T47" fmla="*/ 441 h 441"/>
                    <a:gd name="T48" fmla="*/ 0 w 147"/>
                    <a:gd name="T49" fmla="*/ 0 h 441"/>
                    <a:gd name="T50" fmla="*/ 8 w 147"/>
                    <a:gd name="T51"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441">
                      <a:moveTo>
                        <a:pt x="8" y="0"/>
                      </a:moveTo>
                      <a:lnTo>
                        <a:pt x="37" y="3"/>
                      </a:lnTo>
                      <a:lnTo>
                        <a:pt x="62" y="13"/>
                      </a:lnTo>
                      <a:lnTo>
                        <a:pt x="85" y="27"/>
                      </a:lnTo>
                      <a:lnTo>
                        <a:pt x="105" y="47"/>
                      </a:lnTo>
                      <a:lnTo>
                        <a:pt x="120" y="71"/>
                      </a:lnTo>
                      <a:lnTo>
                        <a:pt x="126" y="87"/>
                      </a:lnTo>
                      <a:lnTo>
                        <a:pt x="131" y="109"/>
                      </a:lnTo>
                      <a:lnTo>
                        <a:pt x="136" y="140"/>
                      </a:lnTo>
                      <a:lnTo>
                        <a:pt x="140" y="174"/>
                      </a:lnTo>
                      <a:lnTo>
                        <a:pt x="143" y="211"/>
                      </a:lnTo>
                      <a:lnTo>
                        <a:pt x="146" y="249"/>
                      </a:lnTo>
                      <a:lnTo>
                        <a:pt x="147" y="287"/>
                      </a:lnTo>
                      <a:lnTo>
                        <a:pt x="147" y="323"/>
                      </a:lnTo>
                      <a:lnTo>
                        <a:pt x="146" y="352"/>
                      </a:lnTo>
                      <a:lnTo>
                        <a:pt x="143" y="376"/>
                      </a:lnTo>
                      <a:lnTo>
                        <a:pt x="138" y="393"/>
                      </a:lnTo>
                      <a:lnTo>
                        <a:pt x="129" y="409"/>
                      </a:lnTo>
                      <a:lnTo>
                        <a:pt x="116" y="422"/>
                      </a:lnTo>
                      <a:lnTo>
                        <a:pt x="99" y="432"/>
                      </a:lnTo>
                      <a:lnTo>
                        <a:pt x="79" y="437"/>
                      </a:lnTo>
                      <a:lnTo>
                        <a:pt x="58" y="440"/>
                      </a:lnTo>
                      <a:lnTo>
                        <a:pt x="38" y="441"/>
                      </a:lnTo>
                      <a:lnTo>
                        <a:pt x="0" y="441"/>
                      </a:lnTo>
                      <a:lnTo>
                        <a:pt x="0" y="0"/>
                      </a:lnTo>
                      <a:lnTo>
                        <a:pt x="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342">
                  <a:extLst>
                    <a:ext uri="{FF2B5EF4-FFF2-40B4-BE49-F238E27FC236}">
                      <a16:creationId xmlns:a16="http://schemas.microsoft.com/office/drawing/2014/main" id="{30C79319-F924-7AA7-3664-7DF75C387EDA}"/>
                    </a:ext>
                  </a:extLst>
                </p:cNvPr>
                <p:cNvSpPr>
                  <a:spLocks/>
                </p:cNvSpPr>
                <p:nvPr/>
              </p:nvSpPr>
              <p:spPr bwMode="auto">
                <a:xfrm>
                  <a:off x="3998" y="2229"/>
                  <a:ext cx="38" cy="123"/>
                </a:xfrm>
                <a:custGeom>
                  <a:avLst/>
                  <a:gdLst>
                    <a:gd name="T0" fmla="*/ 53 w 77"/>
                    <a:gd name="T1" fmla="*/ 121 h 246"/>
                    <a:gd name="T2" fmla="*/ 49 w 77"/>
                    <a:gd name="T3" fmla="*/ 118 h 246"/>
                    <a:gd name="T4" fmla="*/ 46 w 77"/>
                    <a:gd name="T5" fmla="*/ 114 h 246"/>
                    <a:gd name="T6" fmla="*/ 43 w 77"/>
                    <a:gd name="T7" fmla="*/ 108 h 246"/>
                    <a:gd name="T8" fmla="*/ 43 w 77"/>
                    <a:gd name="T9" fmla="*/ 103 h 246"/>
                    <a:gd name="T10" fmla="*/ 49 w 77"/>
                    <a:gd name="T11" fmla="*/ 0 h 246"/>
                    <a:gd name="T12" fmla="*/ 0 w 77"/>
                    <a:gd name="T13" fmla="*/ 36 h 246"/>
                    <a:gd name="T14" fmla="*/ 8 w 77"/>
                    <a:gd name="T15" fmla="*/ 118 h 246"/>
                    <a:gd name="T16" fmla="*/ 8 w 77"/>
                    <a:gd name="T17" fmla="*/ 118 h 246"/>
                    <a:gd name="T18" fmla="*/ 17 w 77"/>
                    <a:gd name="T19" fmla="*/ 176 h 246"/>
                    <a:gd name="T20" fmla="*/ 22 w 77"/>
                    <a:gd name="T21" fmla="*/ 189 h 246"/>
                    <a:gd name="T22" fmla="*/ 29 w 77"/>
                    <a:gd name="T23" fmla="*/ 202 h 246"/>
                    <a:gd name="T24" fmla="*/ 40 w 77"/>
                    <a:gd name="T25" fmla="*/ 216 h 246"/>
                    <a:gd name="T26" fmla="*/ 54 w 77"/>
                    <a:gd name="T27" fmla="*/ 231 h 246"/>
                    <a:gd name="T28" fmla="*/ 70 w 77"/>
                    <a:gd name="T29" fmla="*/ 246 h 246"/>
                    <a:gd name="T30" fmla="*/ 74 w 77"/>
                    <a:gd name="T31" fmla="*/ 246 h 246"/>
                    <a:gd name="T32" fmla="*/ 77 w 77"/>
                    <a:gd name="T33" fmla="*/ 241 h 246"/>
                    <a:gd name="T34" fmla="*/ 77 w 77"/>
                    <a:gd name="T35" fmla="*/ 233 h 246"/>
                    <a:gd name="T36" fmla="*/ 74 w 77"/>
                    <a:gd name="T37" fmla="*/ 223 h 246"/>
                    <a:gd name="T38" fmla="*/ 70 w 77"/>
                    <a:gd name="T39" fmla="*/ 216 h 246"/>
                    <a:gd name="T40" fmla="*/ 63 w 77"/>
                    <a:gd name="T41" fmla="*/ 205 h 246"/>
                    <a:gd name="T42" fmla="*/ 58 w 77"/>
                    <a:gd name="T43" fmla="*/ 190 h 246"/>
                    <a:gd name="T44" fmla="*/ 56 w 77"/>
                    <a:gd name="T45" fmla="*/ 178 h 246"/>
                    <a:gd name="T46" fmla="*/ 56 w 77"/>
                    <a:gd name="T47" fmla="*/ 169 h 246"/>
                    <a:gd name="T48" fmla="*/ 54 w 77"/>
                    <a:gd name="T49" fmla="*/ 165 h 246"/>
                    <a:gd name="T50" fmla="*/ 56 w 77"/>
                    <a:gd name="T51" fmla="*/ 168 h 246"/>
                    <a:gd name="T52" fmla="*/ 58 w 77"/>
                    <a:gd name="T53" fmla="*/ 175 h 246"/>
                    <a:gd name="T54" fmla="*/ 63 w 77"/>
                    <a:gd name="T55" fmla="*/ 185 h 246"/>
                    <a:gd name="T56" fmla="*/ 67 w 77"/>
                    <a:gd name="T57" fmla="*/ 199 h 246"/>
                    <a:gd name="T58" fmla="*/ 68 w 77"/>
                    <a:gd name="T59" fmla="*/ 200 h 246"/>
                    <a:gd name="T60" fmla="*/ 70 w 77"/>
                    <a:gd name="T61" fmla="*/ 202 h 246"/>
                    <a:gd name="T62" fmla="*/ 73 w 77"/>
                    <a:gd name="T63" fmla="*/ 202 h 246"/>
                    <a:gd name="T64" fmla="*/ 75 w 77"/>
                    <a:gd name="T65" fmla="*/ 200 h 246"/>
                    <a:gd name="T66" fmla="*/ 77 w 77"/>
                    <a:gd name="T67" fmla="*/ 199 h 246"/>
                    <a:gd name="T68" fmla="*/ 77 w 77"/>
                    <a:gd name="T69" fmla="*/ 196 h 246"/>
                    <a:gd name="T70" fmla="*/ 74 w 77"/>
                    <a:gd name="T71" fmla="*/ 178 h 246"/>
                    <a:gd name="T72" fmla="*/ 71 w 77"/>
                    <a:gd name="T73" fmla="*/ 159 h 246"/>
                    <a:gd name="T74" fmla="*/ 67 w 77"/>
                    <a:gd name="T75" fmla="*/ 144 h 246"/>
                    <a:gd name="T76" fmla="*/ 63 w 77"/>
                    <a:gd name="T77" fmla="*/ 132 h 246"/>
                    <a:gd name="T78" fmla="*/ 60 w 77"/>
                    <a:gd name="T79" fmla="*/ 127 h 246"/>
                    <a:gd name="T80" fmla="*/ 56 w 77"/>
                    <a:gd name="T81" fmla="*/ 124 h 246"/>
                    <a:gd name="T82" fmla="*/ 53 w 77"/>
                    <a:gd name="T83" fmla="*/ 12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246">
                      <a:moveTo>
                        <a:pt x="53" y="121"/>
                      </a:moveTo>
                      <a:lnTo>
                        <a:pt x="49" y="118"/>
                      </a:lnTo>
                      <a:lnTo>
                        <a:pt x="46" y="114"/>
                      </a:lnTo>
                      <a:lnTo>
                        <a:pt x="43" y="108"/>
                      </a:lnTo>
                      <a:lnTo>
                        <a:pt x="43" y="103"/>
                      </a:lnTo>
                      <a:lnTo>
                        <a:pt x="49" y="0"/>
                      </a:lnTo>
                      <a:lnTo>
                        <a:pt x="0" y="36"/>
                      </a:lnTo>
                      <a:lnTo>
                        <a:pt x="8" y="118"/>
                      </a:lnTo>
                      <a:lnTo>
                        <a:pt x="8" y="118"/>
                      </a:lnTo>
                      <a:lnTo>
                        <a:pt x="17" y="176"/>
                      </a:lnTo>
                      <a:lnTo>
                        <a:pt x="22" y="189"/>
                      </a:lnTo>
                      <a:lnTo>
                        <a:pt x="29" y="202"/>
                      </a:lnTo>
                      <a:lnTo>
                        <a:pt x="40" y="216"/>
                      </a:lnTo>
                      <a:lnTo>
                        <a:pt x="54" y="231"/>
                      </a:lnTo>
                      <a:lnTo>
                        <a:pt x="70" y="246"/>
                      </a:lnTo>
                      <a:lnTo>
                        <a:pt x="74" y="246"/>
                      </a:lnTo>
                      <a:lnTo>
                        <a:pt x="77" y="241"/>
                      </a:lnTo>
                      <a:lnTo>
                        <a:pt x="77" y="233"/>
                      </a:lnTo>
                      <a:lnTo>
                        <a:pt x="74" y="223"/>
                      </a:lnTo>
                      <a:lnTo>
                        <a:pt x="70" y="216"/>
                      </a:lnTo>
                      <a:lnTo>
                        <a:pt x="63" y="205"/>
                      </a:lnTo>
                      <a:lnTo>
                        <a:pt x="58" y="190"/>
                      </a:lnTo>
                      <a:lnTo>
                        <a:pt x="56" y="178"/>
                      </a:lnTo>
                      <a:lnTo>
                        <a:pt x="56" y="169"/>
                      </a:lnTo>
                      <a:lnTo>
                        <a:pt x="54" y="165"/>
                      </a:lnTo>
                      <a:lnTo>
                        <a:pt x="56" y="168"/>
                      </a:lnTo>
                      <a:lnTo>
                        <a:pt x="58" y="175"/>
                      </a:lnTo>
                      <a:lnTo>
                        <a:pt x="63" y="185"/>
                      </a:lnTo>
                      <a:lnTo>
                        <a:pt x="67" y="199"/>
                      </a:lnTo>
                      <a:lnTo>
                        <a:pt x="68" y="200"/>
                      </a:lnTo>
                      <a:lnTo>
                        <a:pt x="70" y="202"/>
                      </a:lnTo>
                      <a:lnTo>
                        <a:pt x="73" y="202"/>
                      </a:lnTo>
                      <a:lnTo>
                        <a:pt x="75" y="200"/>
                      </a:lnTo>
                      <a:lnTo>
                        <a:pt x="77" y="199"/>
                      </a:lnTo>
                      <a:lnTo>
                        <a:pt x="77" y="196"/>
                      </a:lnTo>
                      <a:lnTo>
                        <a:pt x="74" y="178"/>
                      </a:lnTo>
                      <a:lnTo>
                        <a:pt x="71" y="159"/>
                      </a:lnTo>
                      <a:lnTo>
                        <a:pt x="67" y="144"/>
                      </a:lnTo>
                      <a:lnTo>
                        <a:pt x="63" y="132"/>
                      </a:lnTo>
                      <a:lnTo>
                        <a:pt x="60" y="127"/>
                      </a:lnTo>
                      <a:lnTo>
                        <a:pt x="56" y="124"/>
                      </a:lnTo>
                      <a:lnTo>
                        <a:pt x="53" y="121"/>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343">
                  <a:extLst>
                    <a:ext uri="{FF2B5EF4-FFF2-40B4-BE49-F238E27FC236}">
                      <a16:creationId xmlns:a16="http://schemas.microsoft.com/office/drawing/2014/main" id="{E61C034D-7BB5-CCC7-41AB-7F8422380D22}"/>
                    </a:ext>
                  </a:extLst>
                </p:cNvPr>
                <p:cNvSpPr>
                  <a:spLocks/>
                </p:cNvSpPr>
                <p:nvPr/>
              </p:nvSpPr>
              <p:spPr bwMode="auto">
                <a:xfrm>
                  <a:off x="3982" y="2048"/>
                  <a:ext cx="49" cy="224"/>
                </a:xfrm>
                <a:custGeom>
                  <a:avLst/>
                  <a:gdLst>
                    <a:gd name="T0" fmla="*/ 81 w 99"/>
                    <a:gd name="T1" fmla="*/ 362 h 448"/>
                    <a:gd name="T2" fmla="*/ 37 w 99"/>
                    <a:gd name="T3" fmla="*/ 448 h 448"/>
                    <a:gd name="T4" fmla="*/ 0 w 99"/>
                    <a:gd name="T5" fmla="*/ 196 h 448"/>
                    <a:gd name="T6" fmla="*/ 0 w 99"/>
                    <a:gd name="T7" fmla="*/ 165 h 448"/>
                    <a:gd name="T8" fmla="*/ 13 w 99"/>
                    <a:gd name="T9" fmla="*/ 0 h 448"/>
                    <a:gd name="T10" fmla="*/ 99 w 99"/>
                    <a:gd name="T11" fmla="*/ 0 h 448"/>
                    <a:gd name="T12" fmla="*/ 90 w 99"/>
                    <a:gd name="T13" fmla="*/ 60 h 448"/>
                    <a:gd name="T14" fmla="*/ 71 w 99"/>
                    <a:gd name="T15" fmla="*/ 171 h 448"/>
                    <a:gd name="T16" fmla="*/ 85 w 99"/>
                    <a:gd name="T17" fmla="*/ 255 h 448"/>
                    <a:gd name="T18" fmla="*/ 86 w 99"/>
                    <a:gd name="T19" fmla="*/ 267 h 448"/>
                    <a:gd name="T20" fmla="*/ 85 w 99"/>
                    <a:gd name="T21" fmla="*/ 280 h 448"/>
                    <a:gd name="T22" fmla="*/ 81 w 99"/>
                    <a:gd name="T23" fmla="*/ 36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48">
                      <a:moveTo>
                        <a:pt x="81" y="362"/>
                      </a:moveTo>
                      <a:lnTo>
                        <a:pt x="37" y="448"/>
                      </a:lnTo>
                      <a:lnTo>
                        <a:pt x="0" y="196"/>
                      </a:lnTo>
                      <a:lnTo>
                        <a:pt x="0" y="165"/>
                      </a:lnTo>
                      <a:lnTo>
                        <a:pt x="13" y="0"/>
                      </a:lnTo>
                      <a:lnTo>
                        <a:pt x="99" y="0"/>
                      </a:lnTo>
                      <a:lnTo>
                        <a:pt x="90" y="60"/>
                      </a:lnTo>
                      <a:lnTo>
                        <a:pt x="71" y="171"/>
                      </a:lnTo>
                      <a:lnTo>
                        <a:pt x="85" y="255"/>
                      </a:lnTo>
                      <a:lnTo>
                        <a:pt x="86" y="267"/>
                      </a:lnTo>
                      <a:lnTo>
                        <a:pt x="85" y="280"/>
                      </a:lnTo>
                      <a:lnTo>
                        <a:pt x="81" y="362"/>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344">
                  <a:extLst>
                    <a:ext uri="{FF2B5EF4-FFF2-40B4-BE49-F238E27FC236}">
                      <a16:creationId xmlns:a16="http://schemas.microsoft.com/office/drawing/2014/main" id="{01E6B119-AC3A-324F-931E-C5B164D3BA6F}"/>
                    </a:ext>
                  </a:extLst>
                </p:cNvPr>
                <p:cNvSpPr>
                  <a:spLocks/>
                </p:cNvSpPr>
                <p:nvPr/>
              </p:nvSpPr>
              <p:spPr bwMode="auto">
                <a:xfrm>
                  <a:off x="3987" y="1971"/>
                  <a:ext cx="212" cy="245"/>
                </a:xfrm>
                <a:custGeom>
                  <a:avLst/>
                  <a:gdLst>
                    <a:gd name="T0" fmla="*/ 420 w 424"/>
                    <a:gd name="T1" fmla="*/ 133 h 491"/>
                    <a:gd name="T2" fmla="*/ 417 w 424"/>
                    <a:gd name="T3" fmla="*/ 114 h 491"/>
                    <a:gd name="T4" fmla="*/ 408 w 424"/>
                    <a:gd name="T5" fmla="*/ 95 h 491"/>
                    <a:gd name="T6" fmla="*/ 397 w 424"/>
                    <a:gd name="T7" fmla="*/ 81 h 491"/>
                    <a:gd name="T8" fmla="*/ 382 w 424"/>
                    <a:gd name="T9" fmla="*/ 70 h 491"/>
                    <a:gd name="T10" fmla="*/ 362 w 424"/>
                    <a:gd name="T11" fmla="*/ 63 h 491"/>
                    <a:gd name="T12" fmla="*/ 212 w 424"/>
                    <a:gd name="T13" fmla="*/ 0 h 491"/>
                    <a:gd name="T14" fmla="*/ 62 w 424"/>
                    <a:gd name="T15" fmla="*/ 63 h 491"/>
                    <a:gd name="T16" fmla="*/ 44 w 424"/>
                    <a:gd name="T17" fmla="*/ 70 h 491"/>
                    <a:gd name="T18" fmla="*/ 28 w 424"/>
                    <a:gd name="T19" fmla="*/ 81 h 491"/>
                    <a:gd name="T20" fmla="*/ 15 w 424"/>
                    <a:gd name="T21" fmla="*/ 95 h 491"/>
                    <a:gd name="T22" fmla="*/ 7 w 424"/>
                    <a:gd name="T23" fmla="*/ 114 h 491"/>
                    <a:gd name="T24" fmla="*/ 5 w 424"/>
                    <a:gd name="T25" fmla="*/ 133 h 491"/>
                    <a:gd name="T26" fmla="*/ 0 w 424"/>
                    <a:gd name="T27" fmla="*/ 187 h 491"/>
                    <a:gd name="T28" fmla="*/ 83 w 424"/>
                    <a:gd name="T29" fmla="*/ 198 h 491"/>
                    <a:gd name="T30" fmla="*/ 73 w 424"/>
                    <a:gd name="T31" fmla="*/ 258 h 491"/>
                    <a:gd name="T32" fmla="*/ 76 w 424"/>
                    <a:gd name="T33" fmla="*/ 268 h 491"/>
                    <a:gd name="T34" fmla="*/ 78 w 424"/>
                    <a:gd name="T35" fmla="*/ 279 h 491"/>
                    <a:gd name="T36" fmla="*/ 82 w 424"/>
                    <a:gd name="T37" fmla="*/ 302 h 491"/>
                    <a:gd name="T38" fmla="*/ 87 w 424"/>
                    <a:gd name="T39" fmla="*/ 330 h 491"/>
                    <a:gd name="T40" fmla="*/ 93 w 424"/>
                    <a:gd name="T41" fmla="*/ 362 h 491"/>
                    <a:gd name="T42" fmla="*/ 99 w 424"/>
                    <a:gd name="T43" fmla="*/ 395 h 491"/>
                    <a:gd name="T44" fmla="*/ 102 w 424"/>
                    <a:gd name="T45" fmla="*/ 429 h 491"/>
                    <a:gd name="T46" fmla="*/ 100 w 424"/>
                    <a:gd name="T47" fmla="*/ 461 h 491"/>
                    <a:gd name="T48" fmla="*/ 95 w 424"/>
                    <a:gd name="T49" fmla="*/ 490 h 491"/>
                    <a:gd name="T50" fmla="*/ 96 w 424"/>
                    <a:gd name="T51" fmla="*/ 491 h 491"/>
                    <a:gd name="T52" fmla="*/ 121 w 424"/>
                    <a:gd name="T53" fmla="*/ 491 h 491"/>
                    <a:gd name="T54" fmla="*/ 154 w 424"/>
                    <a:gd name="T55" fmla="*/ 491 h 491"/>
                    <a:gd name="T56" fmla="*/ 192 w 424"/>
                    <a:gd name="T57" fmla="*/ 491 h 491"/>
                    <a:gd name="T58" fmla="*/ 329 w 424"/>
                    <a:gd name="T59" fmla="*/ 491 h 491"/>
                    <a:gd name="T60" fmla="*/ 329 w 424"/>
                    <a:gd name="T61" fmla="*/ 490 h 491"/>
                    <a:gd name="T62" fmla="*/ 324 w 424"/>
                    <a:gd name="T63" fmla="*/ 461 h 491"/>
                    <a:gd name="T64" fmla="*/ 324 w 424"/>
                    <a:gd name="T65" fmla="*/ 429 h 491"/>
                    <a:gd name="T66" fmla="*/ 326 w 424"/>
                    <a:gd name="T67" fmla="*/ 395 h 491"/>
                    <a:gd name="T68" fmla="*/ 331 w 424"/>
                    <a:gd name="T69" fmla="*/ 362 h 491"/>
                    <a:gd name="T70" fmla="*/ 336 w 424"/>
                    <a:gd name="T71" fmla="*/ 330 h 491"/>
                    <a:gd name="T72" fmla="*/ 342 w 424"/>
                    <a:gd name="T73" fmla="*/ 302 h 491"/>
                    <a:gd name="T74" fmla="*/ 346 w 424"/>
                    <a:gd name="T75" fmla="*/ 279 h 491"/>
                    <a:gd name="T76" fmla="*/ 349 w 424"/>
                    <a:gd name="T77" fmla="*/ 268 h 491"/>
                    <a:gd name="T78" fmla="*/ 350 w 424"/>
                    <a:gd name="T79" fmla="*/ 258 h 491"/>
                    <a:gd name="T80" fmla="*/ 341 w 424"/>
                    <a:gd name="T81" fmla="*/ 198 h 491"/>
                    <a:gd name="T82" fmla="*/ 424 w 424"/>
                    <a:gd name="T83" fmla="*/ 187 h 491"/>
                    <a:gd name="T84" fmla="*/ 420 w 424"/>
                    <a:gd name="T85" fmla="*/ 133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4" h="491">
                      <a:moveTo>
                        <a:pt x="420" y="133"/>
                      </a:moveTo>
                      <a:lnTo>
                        <a:pt x="417" y="114"/>
                      </a:lnTo>
                      <a:lnTo>
                        <a:pt x="408" y="95"/>
                      </a:lnTo>
                      <a:lnTo>
                        <a:pt x="397" y="81"/>
                      </a:lnTo>
                      <a:lnTo>
                        <a:pt x="382" y="70"/>
                      </a:lnTo>
                      <a:lnTo>
                        <a:pt x="362" y="63"/>
                      </a:lnTo>
                      <a:lnTo>
                        <a:pt x="212" y="0"/>
                      </a:lnTo>
                      <a:lnTo>
                        <a:pt x="62" y="63"/>
                      </a:lnTo>
                      <a:lnTo>
                        <a:pt x="44" y="70"/>
                      </a:lnTo>
                      <a:lnTo>
                        <a:pt x="28" y="81"/>
                      </a:lnTo>
                      <a:lnTo>
                        <a:pt x="15" y="95"/>
                      </a:lnTo>
                      <a:lnTo>
                        <a:pt x="7" y="114"/>
                      </a:lnTo>
                      <a:lnTo>
                        <a:pt x="5" y="133"/>
                      </a:lnTo>
                      <a:lnTo>
                        <a:pt x="0" y="187"/>
                      </a:lnTo>
                      <a:lnTo>
                        <a:pt x="83" y="198"/>
                      </a:lnTo>
                      <a:lnTo>
                        <a:pt x="73" y="258"/>
                      </a:lnTo>
                      <a:lnTo>
                        <a:pt x="76" y="268"/>
                      </a:lnTo>
                      <a:lnTo>
                        <a:pt x="78" y="279"/>
                      </a:lnTo>
                      <a:lnTo>
                        <a:pt x="82" y="302"/>
                      </a:lnTo>
                      <a:lnTo>
                        <a:pt x="87" y="330"/>
                      </a:lnTo>
                      <a:lnTo>
                        <a:pt x="93" y="362"/>
                      </a:lnTo>
                      <a:lnTo>
                        <a:pt x="99" y="395"/>
                      </a:lnTo>
                      <a:lnTo>
                        <a:pt x="102" y="429"/>
                      </a:lnTo>
                      <a:lnTo>
                        <a:pt x="100" y="461"/>
                      </a:lnTo>
                      <a:lnTo>
                        <a:pt x="95" y="490"/>
                      </a:lnTo>
                      <a:lnTo>
                        <a:pt x="96" y="491"/>
                      </a:lnTo>
                      <a:lnTo>
                        <a:pt x="121" y="491"/>
                      </a:lnTo>
                      <a:lnTo>
                        <a:pt x="154" y="491"/>
                      </a:lnTo>
                      <a:lnTo>
                        <a:pt x="192" y="491"/>
                      </a:lnTo>
                      <a:lnTo>
                        <a:pt x="329" y="491"/>
                      </a:lnTo>
                      <a:lnTo>
                        <a:pt x="329" y="490"/>
                      </a:lnTo>
                      <a:lnTo>
                        <a:pt x="324" y="461"/>
                      </a:lnTo>
                      <a:lnTo>
                        <a:pt x="324" y="429"/>
                      </a:lnTo>
                      <a:lnTo>
                        <a:pt x="326" y="395"/>
                      </a:lnTo>
                      <a:lnTo>
                        <a:pt x="331" y="362"/>
                      </a:lnTo>
                      <a:lnTo>
                        <a:pt x="336" y="330"/>
                      </a:lnTo>
                      <a:lnTo>
                        <a:pt x="342" y="302"/>
                      </a:lnTo>
                      <a:lnTo>
                        <a:pt x="346" y="279"/>
                      </a:lnTo>
                      <a:lnTo>
                        <a:pt x="349" y="268"/>
                      </a:lnTo>
                      <a:lnTo>
                        <a:pt x="350" y="258"/>
                      </a:lnTo>
                      <a:lnTo>
                        <a:pt x="341" y="198"/>
                      </a:lnTo>
                      <a:lnTo>
                        <a:pt x="424" y="187"/>
                      </a:lnTo>
                      <a:lnTo>
                        <a:pt x="420" y="13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Freeform 345">
                  <a:extLst>
                    <a:ext uri="{FF2B5EF4-FFF2-40B4-BE49-F238E27FC236}">
                      <a16:creationId xmlns:a16="http://schemas.microsoft.com/office/drawing/2014/main" id="{4440C583-5BE4-4BA1-DDEB-CFCA6A6F28A9}"/>
                    </a:ext>
                  </a:extLst>
                </p:cNvPr>
                <p:cNvSpPr>
                  <a:spLocks/>
                </p:cNvSpPr>
                <p:nvPr/>
              </p:nvSpPr>
              <p:spPr bwMode="auto">
                <a:xfrm>
                  <a:off x="4150" y="2229"/>
                  <a:ext cx="38" cy="123"/>
                </a:xfrm>
                <a:custGeom>
                  <a:avLst/>
                  <a:gdLst>
                    <a:gd name="T0" fmla="*/ 24 w 75"/>
                    <a:gd name="T1" fmla="*/ 121 h 246"/>
                    <a:gd name="T2" fmla="*/ 29 w 75"/>
                    <a:gd name="T3" fmla="*/ 118 h 246"/>
                    <a:gd name="T4" fmla="*/ 32 w 75"/>
                    <a:gd name="T5" fmla="*/ 114 h 246"/>
                    <a:gd name="T6" fmla="*/ 33 w 75"/>
                    <a:gd name="T7" fmla="*/ 108 h 246"/>
                    <a:gd name="T8" fmla="*/ 33 w 75"/>
                    <a:gd name="T9" fmla="*/ 103 h 246"/>
                    <a:gd name="T10" fmla="*/ 27 w 75"/>
                    <a:gd name="T11" fmla="*/ 0 h 246"/>
                    <a:gd name="T12" fmla="*/ 75 w 75"/>
                    <a:gd name="T13" fmla="*/ 36 h 246"/>
                    <a:gd name="T14" fmla="*/ 68 w 75"/>
                    <a:gd name="T15" fmla="*/ 118 h 246"/>
                    <a:gd name="T16" fmla="*/ 68 w 75"/>
                    <a:gd name="T17" fmla="*/ 118 h 246"/>
                    <a:gd name="T18" fmla="*/ 58 w 75"/>
                    <a:gd name="T19" fmla="*/ 176 h 246"/>
                    <a:gd name="T20" fmla="*/ 54 w 75"/>
                    <a:gd name="T21" fmla="*/ 189 h 246"/>
                    <a:gd name="T22" fmla="*/ 49 w 75"/>
                    <a:gd name="T23" fmla="*/ 202 h 246"/>
                    <a:gd name="T24" fmla="*/ 36 w 75"/>
                    <a:gd name="T25" fmla="*/ 216 h 246"/>
                    <a:gd name="T26" fmla="*/ 22 w 75"/>
                    <a:gd name="T27" fmla="*/ 231 h 246"/>
                    <a:gd name="T28" fmla="*/ 8 w 75"/>
                    <a:gd name="T29" fmla="*/ 246 h 246"/>
                    <a:gd name="T30" fmla="*/ 2 w 75"/>
                    <a:gd name="T31" fmla="*/ 246 h 246"/>
                    <a:gd name="T32" fmla="*/ 0 w 75"/>
                    <a:gd name="T33" fmla="*/ 241 h 246"/>
                    <a:gd name="T34" fmla="*/ 0 w 75"/>
                    <a:gd name="T35" fmla="*/ 233 h 246"/>
                    <a:gd name="T36" fmla="*/ 2 w 75"/>
                    <a:gd name="T37" fmla="*/ 223 h 246"/>
                    <a:gd name="T38" fmla="*/ 6 w 75"/>
                    <a:gd name="T39" fmla="*/ 216 h 246"/>
                    <a:gd name="T40" fmla="*/ 13 w 75"/>
                    <a:gd name="T41" fmla="*/ 205 h 246"/>
                    <a:gd name="T42" fmla="*/ 17 w 75"/>
                    <a:gd name="T43" fmla="*/ 190 h 246"/>
                    <a:gd name="T44" fmla="*/ 20 w 75"/>
                    <a:gd name="T45" fmla="*/ 178 h 246"/>
                    <a:gd name="T46" fmla="*/ 22 w 75"/>
                    <a:gd name="T47" fmla="*/ 169 h 246"/>
                    <a:gd name="T48" fmla="*/ 22 w 75"/>
                    <a:gd name="T49" fmla="*/ 165 h 246"/>
                    <a:gd name="T50" fmla="*/ 20 w 75"/>
                    <a:gd name="T51" fmla="*/ 168 h 246"/>
                    <a:gd name="T52" fmla="*/ 17 w 75"/>
                    <a:gd name="T53" fmla="*/ 175 h 246"/>
                    <a:gd name="T54" fmla="*/ 15 w 75"/>
                    <a:gd name="T55" fmla="*/ 185 h 246"/>
                    <a:gd name="T56" fmla="*/ 9 w 75"/>
                    <a:gd name="T57" fmla="*/ 199 h 246"/>
                    <a:gd name="T58" fmla="*/ 8 w 75"/>
                    <a:gd name="T59" fmla="*/ 200 h 246"/>
                    <a:gd name="T60" fmla="*/ 6 w 75"/>
                    <a:gd name="T61" fmla="*/ 202 h 246"/>
                    <a:gd name="T62" fmla="*/ 3 w 75"/>
                    <a:gd name="T63" fmla="*/ 202 h 246"/>
                    <a:gd name="T64" fmla="*/ 2 w 75"/>
                    <a:gd name="T65" fmla="*/ 200 h 246"/>
                    <a:gd name="T66" fmla="*/ 0 w 75"/>
                    <a:gd name="T67" fmla="*/ 199 h 246"/>
                    <a:gd name="T68" fmla="*/ 0 w 75"/>
                    <a:gd name="T69" fmla="*/ 196 h 246"/>
                    <a:gd name="T70" fmla="*/ 2 w 75"/>
                    <a:gd name="T71" fmla="*/ 178 h 246"/>
                    <a:gd name="T72" fmla="*/ 6 w 75"/>
                    <a:gd name="T73" fmla="*/ 159 h 246"/>
                    <a:gd name="T74" fmla="*/ 9 w 75"/>
                    <a:gd name="T75" fmla="*/ 144 h 246"/>
                    <a:gd name="T76" fmla="*/ 13 w 75"/>
                    <a:gd name="T77" fmla="*/ 132 h 246"/>
                    <a:gd name="T78" fmla="*/ 17 w 75"/>
                    <a:gd name="T79" fmla="*/ 127 h 246"/>
                    <a:gd name="T80" fmla="*/ 20 w 75"/>
                    <a:gd name="T81" fmla="*/ 124 h 246"/>
                    <a:gd name="T82" fmla="*/ 24 w 75"/>
                    <a:gd name="T83" fmla="*/ 12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6">
                      <a:moveTo>
                        <a:pt x="24" y="121"/>
                      </a:moveTo>
                      <a:lnTo>
                        <a:pt x="29" y="118"/>
                      </a:lnTo>
                      <a:lnTo>
                        <a:pt x="32" y="114"/>
                      </a:lnTo>
                      <a:lnTo>
                        <a:pt x="33" y="108"/>
                      </a:lnTo>
                      <a:lnTo>
                        <a:pt x="33" y="103"/>
                      </a:lnTo>
                      <a:lnTo>
                        <a:pt x="27" y="0"/>
                      </a:lnTo>
                      <a:lnTo>
                        <a:pt x="75" y="36"/>
                      </a:lnTo>
                      <a:lnTo>
                        <a:pt x="68" y="118"/>
                      </a:lnTo>
                      <a:lnTo>
                        <a:pt x="68" y="118"/>
                      </a:lnTo>
                      <a:lnTo>
                        <a:pt x="58" y="176"/>
                      </a:lnTo>
                      <a:lnTo>
                        <a:pt x="54" y="189"/>
                      </a:lnTo>
                      <a:lnTo>
                        <a:pt x="49" y="202"/>
                      </a:lnTo>
                      <a:lnTo>
                        <a:pt x="36" y="216"/>
                      </a:lnTo>
                      <a:lnTo>
                        <a:pt x="22" y="231"/>
                      </a:lnTo>
                      <a:lnTo>
                        <a:pt x="8" y="246"/>
                      </a:lnTo>
                      <a:lnTo>
                        <a:pt x="2" y="246"/>
                      </a:lnTo>
                      <a:lnTo>
                        <a:pt x="0" y="241"/>
                      </a:lnTo>
                      <a:lnTo>
                        <a:pt x="0" y="233"/>
                      </a:lnTo>
                      <a:lnTo>
                        <a:pt x="2" y="223"/>
                      </a:lnTo>
                      <a:lnTo>
                        <a:pt x="6" y="216"/>
                      </a:lnTo>
                      <a:lnTo>
                        <a:pt x="13" y="205"/>
                      </a:lnTo>
                      <a:lnTo>
                        <a:pt x="17" y="190"/>
                      </a:lnTo>
                      <a:lnTo>
                        <a:pt x="20" y="178"/>
                      </a:lnTo>
                      <a:lnTo>
                        <a:pt x="22" y="169"/>
                      </a:lnTo>
                      <a:lnTo>
                        <a:pt x="22" y="165"/>
                      </a:lnTo>
                      <a:lnTo>
                        <a:pt x="20" y="168"/>
                      </a:lnTo>
                      <a:lnTo>
                        <a:pt x="17" y="175"/>
                      </a:lnTo>
                      <a:lnTo>
                        <a:pt x="15" y="185"/>
                      </a:lnTo>
                      <a:lnTo>
                        <a:pt x="9" y="199"/>
                      </a:lnTo>
                      <a:lnTo>
                        <a:pt x="8" y="200"/>
                      </a:lnTo>
                      <a:lnTo>
                        <a:pt x="6" y="202"/>
                      </a:lnTo>
                      <a:lnTo>
                        <a:pt x="3" y="202"/>
                      </a:lnTo>
                      <a:lnTo>
                        <a:pt x="2" y="200"/>
                      </a:lnTo>
                      <a:lnTo>
                        <a:pt x="0" y="199"/>
                      </a:lnTo>
                      <a:lnTo>
                        <a:pt x="0" y="196"/>
                      </a:lnTo>
                      <a:lnTo>
                        <a:pt x="2" y="178"/>
                      </a:lnTo>
                      <a:lnTo>
                        <a:pt x="6" y="159"/>
                      </a:lnTo>
                      <a:lnTo>
                        <a:pt x="9" y="144"/>
                      </a:lnTo>
                      <a:lnTo>
                        <a:pt x="13" y="132"/>
                      </a:lnTo>
                      <a:lnTo>
                        <a:pt x="17" y="127"/>
                      </a:lnTo>
                      <a:lnTo>
                        <a:pt x="20" y="124"/>
                      </a:lnTo>
                      <a:lnTo>
                        <a:pt x="24" y="121"/>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346">
                  <a:extLst>
                    <a:ext uri="{FF2B5EF4-FFF2-40B4-BE49-F238E27FC236}">
                      <a16:creationId xmlns:a16="http://schemas.microsoft.com/office/drawing/2014/main" id="{16951B47-3D4B-C480-0718-83F32CB2D647}"/>
                    </a:ext>
                  </a:extLst>
                </p:cNvPr>
                <p:cNvSpPr>
                  <a:spLocks/>
                </p:cNvSpPr>
                <p:nvPr/>
              </p:nvSpPr>
              <p:spPr bwMode="auto">
                <a:xfrm>
                  <a:off x="4154" y="2048"/>
                  <a:ext cx="51" cy="224"/>
                </a:xfrm>
                <a:custGeom>
                  <a:avLst/>
                  <a:gdLst>
                    <a:gd name="T0" fmla="*/ 18 w 100"/>
                    <a:gd name="T1" fmla="*/ 362 h 448"/>
                    <a:gd name="T2" fmla="*/ 62 w 100"/>
                    <a:gd name="T3" fmla="*/ 448 h 448"/>
                    <a:gd name="T4" fmla="*/ 99 w 100"/>
                    <a:gd name="T5" fmla="*/ 196 h 448"/>
                    <a:gd name="T6" fmla="*/ 100 w 100"/>
                    <a:gd name="T7" fmla="*/ 165 h 448"/>
                    <a:gd name="T8" fmla="*/ 86 w 100"/>
                    <a:gd name="T9" fmla="*/ 0 h 448"/>
                    <a:gd name="T10" fmla="*/ 0 w 100"/>
                    <a:gd name="T11" fmla="*/ 0 h 448"/>
                    <a:gd name="T12" fmla="*/ 8 w 100"/>
                    <a:gd name="T13" fmla="*/ 60 h 448"/>
                    <a:gd name="T14" fmla="*/ 30 w 100"/>
                    <a:gd name="T15" fmla="*/ 171 h 448"/>
                    <a:gd name="T16" fmla="*/ 15 w 100"/>
                    <a:gd name="T17" fmla="*/ 255 h 448"/>
                    <a:gd name="T18" fmla="*/ 14 w 100"/>
                    <a:gd name="T19" fmla="*/ 267 h 448"/>
                    <a:gd name="T20" fmla="*/ 14 w 100"/>
                    <a:gd name="T21" fmla="*/ 280 h 448"/>
                    <a:gd name="T22" fmla="*/ 18 w 100"/>
                    <a:gd name="T23" fmla="*/ 36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448">
                      <a:moveTo>
                        <a:pt x="18" y="362"/>
                      </a:moveTo>
                      <a:lnTo>
                        <a:pt x="62" y="448"/>
                      </a:lnTo>
                      <a:lnTo>
                        <a:pt x="99" y="196"/>
                      </a:lnTo>
                      <a:lnTo>
                        <a:pt x="100" y="165"/>
                      </a:lnTo>
                      <a:lnTo>
                        <a:pt x="86" y="0"/>
                      </a:lnTo>
                      <a:lnTo>
                        <a:pt x="0" y="0"/>
                      </a:lnTo>
                      <a:lnTo>
                        <a:pt x="8" y="60"/>
                      </a:lnTo>
                      <a:lnTo>
                        <a:pt x="30" y="171"/>
                      </a:lnTo>
                      <a:lnTo>
                        <a:pt x="15" y="255"/>
                      </a:lnTo>
                      <a:lnTo>
                        <a:pt x="14" y="267"/>
                      </a:lnTo>
                      <a:lnTo>
                        <a:pt x="14" y="280"/>
                      </a:lnTo>
                      <a:lnTo>
                        <a:pt x="18" y="362"/>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347">
                  <a:extLst>
                    <a:ext uri="{FF2B5EF4-FFF2-40B4-BE49-F238E27FC236}">
                      <a16:creationId xmlns:a16="http://schemas.microsoft.com/office/drawing/2014/main" id="{72EAD5A2-3A08-2F92-23FB-E30AD7273E2C}"/>
                    </a:ext>
                  </a:extLst>
                </p:cNvPr>
                <p:cNvSpPr>
                  <a:spLocks/>
                </p:cNvSpPr>
                <p:nvPr/>
              </p:nvSpPr>
              <p:spPr bwMode="auto">
                <a:xfrm>
                  <a:off x="4093" y="1971"/>
                  <a:ext cx="106" cy="245"/>
                </a:xfrm>
                <a:custGeom>
                  <a:avLst/>
                  <a:gdLst>
                    <a:gd name="T0" fmla="*/ 212 w 212"/>
                    <a:gd name="T1" fmla="*/ 187 h 491"/>
                    <a:gd name="T2" fmla="*/ 208 w 212"/>
                    <a:gd name="T3" fmla="*/ 133 h 491"/>
                    <a:gd name="T4" fmla="*/ 205 w 212"/>
                    <a:gd name="T5" fmla="*/ 114 h 491"/>
                    <a:gd name="T6" fmla="*/ 196 w 212"/>
                    <a:gd name="T7" fmla="*/ 95 h 491"/>
                    <a:gd name="T8" fmla="*/ 185 w 212"/>
                    <a:gd name="T9" fmla="*/ 81 h 491"/>
                    <a:gd name="T10" fmla="*/ 170 w 212"/>
                    <a:gd name="T11" fmla="*/ 70 h 491"/>
                    <a:gd name="T12" fmla="*/ 150 w 212"/>
                    <a:gd name="T13" fmla="*/ 63 h 491"/>
                    <a:gd name="T14" fmla="*/ 0 w 212"/>
                    <a:gd name="T15" fmla="*/ 0 h 491"/>
                    <a:gd name="T16" fmla="*/ 0 w 212"/>
                    <a:gd name="T17" fmla="*/ 476 h 491"/>
                    <a:gd name="T18" fmla="*/ 4 w 212"/>
                    <a:gd name="T19" fmla="*/ 476 h 491"/>
                    <a:gd name="T20" fmla="*/ 13 w 212"/>
                    <a:gd name="T21" fmla="*/ 477 h 491"/>
                    <a:gd name="T22" fmla="*/ 27 w 212"/>
                    <a:gd name="T23" fmla="*/ 480 h 491"/>
                    <a:gd name="T24" fmla="*/ 44 w 212"/>
                    <a:gd name="T25" fmla="*/ 483 h 491"/>
                    <a:gd name="T26" fmla="*/ 62 w 212"/>
                    <a:gd name="T27" fmla="*/ 485 h 491"/>
                    <a:gd name="T28" fmla="*/ 82 w 212"/>
                    <a:gd name="T29" fmla="*/ 488 h 491"/>
                    <a:gd name="T30" fmla="*/ 100 w 212"/>
                    <a:gd name="T31" fmla="*/ 490 h 491"/>
                    <a:gd name="T32" fmla="*/ 117 w 212"/>
                    <a:gd name="T33" fmla="*/ 491 h 491"/>
                    <a:gd name="T34" fmla="*/ 117 w 212"/>
                    <a:gd name="T35" fmla="*/ 490 h 491"/>
                    <a:gd name="T36" fmla="*/ 112 w 212"/>
                    <a:gd name="T37" fmla="*/ 461 h 491"/>
                    <a:gd name="T38" fmla="*/ 112 w 212"/>
                    <a:gd name="T39" fmla="*/ 429 h 491"/>
                    <a:gd name="T40" fmla="*/ 114 w 212"/>
                    <a:gd name="T41" fmla="*/ 395 h 491"/>
                    <a:gd name="T42" fmla="*/ 119 w 212"/>
                    <a:gd name="T43" fmla="*/ 362 h 491"/>
                    <a:gd name="T44" fmla="*/ 124 w 212"/>
                    <a:gd name="T45" fmla="*/ 330 h 491"/>
                    <a:gd name="T46" fmla="*/ 130 w 212"/>
                    <a:gd name="T47" fmla="*/ 302 h 491"/>
                    <a:gd name="T48" fmla="*/ 134 w 212"/>
                    <a:gd name="T49" fmla="*/ 279 h 491"/>
                    <a:gd name="T50" fmla="*/ 137 w 212"/>
                    <a:gd name="T51" fmla="*/ 268 h 491"/>
                    <a:gd name="T52" fmla="*/ 138 w 212"/>
                    <a:gd name="T53" fmla="*/ 258 h 491"/>
                    <a:gd name="T54" fmla="*/ 129 w 212"/>
                    <a:gd name="T55" fmla="*/ 198 h 491"/>
                    <a:gd name="T56" fmla="*/ 212 w 212"/>
                    <a:gd name="T57" fmla="*/ 187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491">
                      <a:moveTo>
                        <a:pt x="212" y="187"/>
                      </a:moveTo>
                      <a:lnTo>
                        <a:pt x="208" y="133"/>
                      </a:lnTo>
                      <a:lnTo>
                        <a:pt x="205" y="114"/>
                      </a:lnTo>
                      <a:lnTo>
                        <a:pt x="196" y="95"/>
                      </a:lnTo>
                      <a:lnTo>
                        <a:pt x="185" y="81"/>
                      </a:lnTo>
                      <a:lnTo>
                        <a:pt x="170" y="70"/>
                      </a:lnTo>
                      <a:lnTo>
                        <a:pt x="150" y="63"/>
                      </a:lnTo>
                      <a:lnTo>
                        <a:pt x="0" y="0"/>
                      </a:lnTo>
                      <a:lnTo>
                        <a:pt x="0" y="476"/>
                      </a:lnTo>
                      <a:lnTo>
                        <a:pt x="4" y="476"/>
                      </a:lnTo>
                      <a:lnTo>
                        <a:pt x="13" y="477"/>
                      </a:lnTo>
                      <a:lnTo>
                        <a:pt x="27" y="480"/>
                      </a:lnTo>
                      <a:lnTo>
                        <a:pt x="44" y="483"/>
                      </a:lnTo>
                      <a:lnTo>
                        <a:pt x="62" y="485"/>
                      </a:lnTo>
                      <a:lnTo>
                        <a:pt x="82" y="488"/>
                      </a:lnTo>
                      <a:lnTo>
                        <a:pt x="100" y="490"/>
                      </a:lnTo>
                      <a:lnTo>
                        <a:pt x="117" y="491"/>
                      </a:lnTo>
                      <a:lnTo>
                        <a:pt x="117" y="490"/>
                      </a:lnTo>
                      <a:lnTo>
                        <a:pt x="112" y="461"/>
                      </a:lnTo>
                      <a:lnTo>
                        <a:pt x="112" y="429"/>
                      </a:lnTo>
                      <a:lnTo>
                        <a:pt x="114" y="395"/>
                      </a:lnTo>
                      <a:lnTo>
                        <a:pt x="119" y="362"/>
                      </a:lnTo>
                      <a:lnTo>
                        <a:pt x="124" y="330"/>
                      </a:lnTo>
                      <a:lnTo>
                        <a:pt x="130" y="302"/>
                      </a:lnTo>
                      <a:lnTo>
                        <a:pt x="134" y="279"/>
                      </a:lnTo>
                      <a:lnTo>
                        <a:pt x="137" y="268"/>
                      </a:lnTo>
                      <a:lnTo>
                        <a:pt x="138" y="258"/>
                      </a:lnTo>
                      <a:lnTo>
                        <a:pt x="129" y="198"/>
                      </a:lnTo>
                      <a:lnTo>
                        <a:pt x="212" y="187"/>
                      </a:lnTo>
                      <a:close/>
                    </a:path>
                  </a:pathLst>
                </a:custGeom>
                <a:solidFill>
                  <a:srgbClr val="CCDB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348">
                  <a:extLst>
                    <a:ext uri="{FF2B5EF4-FFF2-40B4-BE49-F238E27FC236}">
                      <a16:creationId xmlns:a16="http://schemas.microsoft.com/office/drawing/2014/main" id="{B2FB52B0-650C-AF74-C46D-7E778CC101AD}"/>
                    </a:ext>
                  </a:extLst>
                </p:cNvPr>
                <p:cNvSpPr>
                  <a:spLocks/>
                </p:cNvSpPr>
                <p:nvPr/>
              </p:nvSpPr>
              <p:spPr bwMode="auto">
                <a:xfrm>
                  <a:off x="4060" y="1954"/>
                  <a:ext cx="66" cy="137"/>
                </a:xfrm>
                <a:custGeom>
                  <a:avLst/>
                  <a:gdLst>
                    <a:gd name="T0" fmla="*/ 131 w 131"/>
                    <a:gd name="T1" fmla="*/ 68 h 275"/>
                    <a:gd name="T2" fmla="*/ 89 w 131"/>
                    <a:gd name="T3" fmla="*/ 256 h 275"/>
                    <a:gd name="T4" fmla="*/ 85 w 131"/>
                    <a:gd name="T5" fmla="*/ 266 h 275"/>
                    <a:gd name="T6" fmla="*/ 75 w 131"/>
                    <a:gd name="T7" fmla="*/ 273 h 275"/>
                    <a:gd name="T8" fmla="*/ 65 w 131"/>
                    <a:gd name="T9" fmla="*/ 275 h 275"/>
                    <a:gd name="T10" fmla="*/ 55 w 131"/>
                    <a:gd name="T11" fmla="*/ 273 h 275"/>
                    <a:gd name="T12" fmla="*/ 47 w 131"/>
                    <a:gd name="T13" fmla="*/ 266 h 275"/>
                    <a:gd name="T14" fmla="*/ 41 w 131"/>
                    <a:gd name="T15" fmla="*/ 256 h 275"/>
                    <a:gd name="T16" fmla="*/ 0 w 131"/>
                    <a:gd name="T17" fmla="*/ 68 h 275"/>
                    <a:gd name="T18" fmla="*/ 0 w 131"/>
                    <a:gd name="T19" fmla="*/ 0 h 275"/>
                    <a:gd name="T20" fmla="*/ 131 w 131"/>
                    <a:gd name="T21" fmla="*/ 0 h 275"/>
                    <a:gd name="T22" fmla="*/ 131 w 131"/>
                    <a:gd name="T23" fmla="*/ 6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75">
                      <a:moveTo>
                        <a:pt x="131" y="68"/>
                      </a:moveTo>
                      <a:lnTo>
                        <a:pt x="89" y="256"/>
                      </a:lnTo>
                      <a:lnTo>
                        <a:pt x="85" y="266"/>
                      </a:lnTo>
                      <a:lnTo>
                        <a:pt x="75" y="273"/>
                      </a:lnTo>
                      <a:lnTo>
                        <a:pt x="65" y="275"/>
                      </a:lnTo>
                      <a:lnTo>
                        <a:pt x="55" y="273"/>
                      </a:lnTo>
                      <a:lnTo>
                        <a:pt x="47" y="266"/>
                      </a:lnTo>
                      <a:lnTo>
                        <a:pt x="41" y="256"/>
                      </a:lnTo>
                      <a:lnTo>
                        <a:pt x="0" y="68"/>
                      </a:lnTo>
                      <a:lnTo>
                        <a:pt x="0" y="0"/>
                      </a:lnTo>
                      <a:lnTo>
                        <a:pt x="131" y="0"/>
                      </a:lnTo>
                      <a:lnTo>
                        <a:pt x="131" y="68"/>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349">
                  <a:extLst>
                    <a:ext uri="{FF2B5EF4-FFF2-40B4-BE49-F238E27FC236}">
                      <a16:creationId xmlns:a16="http://schemas.microsoft.com/office/drawing/2014/main" id="{359D2C3C-61FC-A486-689A-CA9A1CF68F99}"/>
                    </a:ext>
                  </a:extLst>
                </p:cNvPr>
                <p:cNvSpPr>
                  <a:spLocks/>
                </p:cNvSpPr>
                <p:nvPr/>
              </p:nvSpPr>
              <p:spPr bwMode="auto">
                <a:xfrm>
                  <a:off x="4048" y="1857"/>
                  <a:ext cx="89" cy="120"/>
                </a:xfrm>
                <a:custGeom>
                  <a:avLst/>
                  <a:gdLst>
                    <a:gd name="T0" fmla="*/ 119 w 178"/>
                    <a:gd name="T1" fmla="*/ 0 h 240"/>
                    <a:gd name="T2" fmla="*/ 59 w 178"/>
                    <a:gd name="T3" fmla="*/ 0 h 240"/>
                    <a:gd name="T4" fmla="*/ 42 w 178"/>
                    <a:gd name="T5" fmla="*/ 3 h 240"/>
                    <a:gd name="T6" fmla="*/ 27 w 178"/>
                    <a:gd name="T7" fmla="*/ 13 h 240"/>
                    <a:gd name="T8" fmla="*/ 14 w 178"/>
                    <a:gd name="T9" fmla="*/ 27 h 240"/>
                    <a:gd name="T10" fmla="*/ 5 w 178"/>
                    <a:gd name="T11" fmla="*/ 44 h 240"/>
                    <a:gd name="T12" fmla="*/ 0 w 178"/>
                    <a:gd name="T13" fmla="*/ 65 h 240"/>
                    <a:gd name="T14" fmla="*/ 0 w 178"/>
                    <a:gd name="T15" fmla="*/ 144 h 240"/>
                    <a:gd name="T16" fmla="*/ 4 w 178"/>
                    <a:gd name="T17" fmla="*/ 161 h 240"/>
                    <a:gd name="T18" fmla="*/ 13 w 178"/>
                    <a:gd name="T19" fmla="*/ 179 h 240"/>
                    <a:gd name="T20" fmla="*/ 24 w 178"/>
                    <a:gd name="T21" fmla="*/ 198 h 240"/>
                    <a:gd name="T22" fmla="*/ 39 w 178"/>
                    <a:gd name="T23" fmla="*/ 215 h 240"/>
                    <a:gd name="T24" fmla="*/ 55 w 178"/>
                    <a:gd name="T25" fmla="*/ 227 h 240"/>
                    <a:gd name="T26" fmla="*/ 72 w 178"/>
                    <a:gd name="T27" fmla="*/ 237 h 240"/>
                    <a:gd name="T28" fmla="*/ 87 w 178"/>
                    <a:gd name="T29" fmla="*/ 240 h 240"/>
                    <a:gd name="T30" fmla="*/ 92 w 178"/>
                    <a:gd name="T31" fmla="*/ 240 h 240"/>
                    <a:gd name="T32" fmla="*/ 107 w 178"/>
                    <a:gd name="T33" fmla="*/ 237 h 240"/>
                    <a:gd name="T34" fmla="*/ 123 w 178"/>
                    <a:gd name="T35" fmla="*/ 227 h 240"/>
                    <a:gd name="T36" fmla="*/ 140 w 178"/>
                    <a:gd name="T37" fmla="*/ 215 h 240"/>
                    <a:gd name="T38" fmla="*/ 154 w 178"/>
                    <a:gd name="T39" fmla="*/ 198 h 240"/>
                    <a:gd name="T40" fmla="*/ 167 w 178"/>
                    <a:gd name="T41" fmla="*/ 179 h 240"/>
                    <a:gd name="T42" fmla="*/ 175 w 178"/>
                    <a:gd name="T43" fmla="*/ 161 h 240"/>
                    <a:gd name="T44" fmla="*/ 178 w 178"/>
                    <a:gd name="T45" fmla="*/ 144 h 240"/>
                    <a:gd name="T46" fmla="*/ 178 w 178"/>
                    <a:gd name="T47" fmla="*/ 65 h 240"/>
                    <a:gd name="T48" fmla="*/ 172 w 178"/>
                    <a:gd name="T49" fmla="*/ 44 h 240"/>
                    <a:gd name="T50" fmla="*/ 164 w 178"/>
                    <a:gd name="T51" fmla="*/ 27 h 240"/>
                    <a:gd name="T52" fmla="*/ 151 w 178"/>
                    <a:gd name="T53" fmla="*/ 13 h 240"/>
                    <a:gd name="T54" fmla="*/ 136 w 178"/>
                    <a:gd name="T55" fmla="*/ 3 h 240"/>
                    <a:gd name="T56" fmla="*/ 119 w 178"/>
                    <a:gd name="T5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 h="240">
                      <a:moveTo>
                        <a:pt x="119" y="0"/>
                      </a:moveTo>
                      <a:lnTo>
                        <a:pt x="59" y="0"/>
                      </a:lnTo>
                      <a:lnTo>
                        <a:pt x="42" y="3"/>
                      </a:lnTo>
                      <a:lnTo>
                        <a:pt x="27" y="13"/>
                      </a:lnTo>
                      <a:lnTo>
                        <a:pt x="14" y="27"/>
                      </a:lnTo>
                      <a:lnTo>
                        <a:pt x="5" y="44"/>
                      </a:lnTo>
                      <a:lnTo>
                        <a:pt x="0" y="65"/>
                      </a:lnTo>
                      <a:lnTo>
                        <a:pt x="0" y="144"/>
                      </a:lnTo>
                      <a:lnTo>
                        <a:pt x="4" y="161"/>
                      </a:lnTo>
                      <a:lnTo>
                        <a:pt x="13" y="179"/>
                      </a:lnTo>
                      <a:lnTo>
                        <a:pt x="24" y="198"/>
                      </a:lnTo>
                      <a:lnTo>
                        <a:pt x="39" y="215"/>
                      </a:lnTo>
                      <a:lnTo>
                        <a:pt x="55" y="227"/>
                      </a:lnTo>
                      <a:lnTo>
                        <a:pt x="72" y="237"/>
                      </a:lnTo>
                      <a:lnTo>
                        <a:pt x="87" y="240"/>
                      </a:lnTo>
                      <a:lnTo>
                        <a:pt x="92" y="240"/>
                      </a:lnTo>
                      <a:lnTo>
                        <a:pt x="107" y="237"/>
                      </a:lnTo>
                      <a:lnTo>
                        <a:pt x="123" y="227"/>
                      </a:lnTo>
                      <a:lnTo>
                        <a:pt x="140" y="215"/>
                      </a:lnTo>
                      <a:lnTo>
                        <a:pt x="154" y="198"/>
                      </a:lnTo>
                      <a:lnTo>
                        <a:pt x="167" y="179"/>
                      </a:lnTo>
                      <a:lnTo>
                        <a:pt x="175" y="161"/>
                      </a:lnTo>
                      <a:lnTo>
                        <a:pt x="178" y="144"/>
                      </a:lnTo>
                      <a:lnTo>
                        <a:pt x="178" y="65"/>
                      </a:lnTo>
                      <a:lnTo>
                        <a:pt x="172" y="44"/>
                      </a:lnTo>
                      <a:lnTo>
                        <a:pt x="164" y="27"/>
                      </a:lnTo>
                      <a:lnTo>
                        <a:pt x="151" y="13"/>
                      </a:lnTo>
                      <a:lnTo>
                        <a:pt x="136" y="3"/>
                      </a:lnTo>
                      <a:lnTo>
                        <a:pt x="119"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Freeform 350">
                  <a:extLst>
                    <a:ext uri="{FF2B5EF4-FFF2-40B4-BE49-F238E27FC236}">
                      <a16:creationId xmlns:a16="http://schemas.microsoft.com/office/drawing/2014/main" id="{3CD37340-A27B-9294-AF30-75300776751D}"/>
                    </a:ext>
                  </a:extLst>
                </p:cNvPr>
                <p:cNvSpPr>
                  <a:spLocks/>
                </p:cNvSpPr>
                <p:nvPr/>
              </p:nvSpPr>
              <p:spPr bwMode="auto">
                <a:xfrm>
                  <a:off x="4042" y="1902"/>
                  <a:ext cx="10" cy="30"/>
                </a:xfrm>
                <a:custGeom>
                  <a:avLst/>
                  <a:gdLst>
                    <a:gd name="T0" fmla="*/ 10 w 20"/>
                    <a:gd name="T1" fmla="*/ 60 h 60"/>
                    <a:gd name="T2" fmla="*/ 6 w 20"/>
                    <a:gd name="T3" fmla="*/ 60 h 60"/>
                    <a:gd name="T4" fmla="*/ 3 w 20"/>
                    <a:gd name="T5" fmla="*/ 57 h 60"/>
                    <a:gd name="T6" fmla="*/ 2 w 20"/>
                    <a:gd name="T7" fmla="*/ 54 h 60"/>
                    <a:gd name="T8" fmla="*/ 0 w 20"/>
                    <a:gd name="T9" fmla="*/ 50 h 60"/>
                    <a:gd name="T10" fmla="*/ 0 w 20"/>
                    <a:gd name="T11" fmla="*/ 10 h 60"/>
                    <a:gd name="T12" fmla="*/ 2 w 20"/>
                    <a:gd name="T13" fmla="*/ 6 h 60"/>
                    <a:gd name="T14" fmla="*/ 3 w 20"/>
                    <a:gd name="T15" fmla="*/ 3 h 60"/>
                    <a:gd name="T16" fmla="*/ 6 w 20"/>
                    <a:gd name="T17" fmla="*/ 2 h 60"/>
                    <a:gd name="T18" fmla="*/ 10 w 20"/>
                    <a:gd name="T19" fmla="*/ 0 h 60"/>
                    <a:gd name="T20" fmla="*/ 14 w 20"/>
                    <a:gd name="T21" fmla="*/ 2 h 60"/>
                    <a:gd name="T22" fmla="*/ 17 w 20"/>
                    <a:gd name="T23" fmla="*/ 3 h 60"/>
                    <a:gd name="T24" fmla="*/ 18 w 20"/>
                    <a:gd name="T25" fmla="*/ 6 h 60"/>
                    <a:gd name="T26" fmla="*/ 20 w 20"/>
                    <a:gd name="T27" fmla="*/ 10 h 60"/>
                    <a:gd name="T28" fmla="*/ 20 w 20"/>
                    <a:gd name="T29" fmla="*/ 50 h 60"/>
                    <a:gd name="T30" fmla="*/ 18 w 20"/>
                    <a:gd name="T31" fmla="*/ 54 h 60"/>
                    <a:gd name="T32" fmla="*/ 17 w 20"/>
                    <a:gd name="T33" fmla="*/ 57 h 60"/>
                    <a:gd name="T34" fmla="*/ 14 w 20"/>
                    <a:gd name="T35" fmla="*/ 60 h 60"/>
                    <a:gd name="T36" fmla="*/ 10 w 20"/>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0">
                      <a:moveTo>
                        <a:pt x="10" y="60"/>
                      </a:moveTo>
                      <a:lnTo>
                        <a:pt x="6" y="60"/>
                      </a:lnTo>
                      <a:lnTo>
                        <a:pt x="3" y="57"/>
                      </a:lnTo>
                      <a:lnTo>
                        <a:pt x="2" y="54"/>
                      </a:lnTo>
                      <a:lnTo>
                        <a:pt x="0" y="50"/>
                      </a:lnTo>
                      <a:lnTo>
                        <a:pt x="0" y="10"/>
                      </a:lnTo>
                      <a:lnTo>
                        <a:pt x="2" y="6"/>
                      </a:lnTo>
                      <a:lnTo>
                        <a:pt x="3" y="3"/>
                      </a:lnTo>
                      <a:lnTo>
                        <a:pt x="6" y="2"/>
                      </a:lnTo>
                      <a:lnTo>
                        <a:pt x="10" y="0"/>
                      </a:lnTo>
                      <a:lnTo>
                        <a:pt x="14" y="2"/>
                      </a:lnTo>
                      <a:lnTo>
                        <a:pt x="17" y="3"/>
                      </a:lnTo>
                      <a:lnTo>
                        <a:pt x="18" y="6"/>
                      </a:lnTo>
                      <a:lnTo>
                        <a:pt x="20" y="10"/>
                      </a:lnTo>
                      <a:lnTo>
                        <a:pt x="20" y="50"/>
                      </a:lnTo>
                      <a:lnTo>
                        <a:pt x="18" y="54"/>
                      </a:lnTo>
                      <a:lnTo>
                        <a:pt x="17" y="57"/>
                      </a:lnTo>
                      <a:lnTo>
                        <a:pt x="14" y="60"/>
                      </a:lnTo>
                      <a:lnTo>
                        <a:pt x="10" y="6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351">
                  <a:extLst>
                    <a:ext uri="{FF2B5EF4-FFF2-40B4-BE49-F238E27FC236}">
                      <a16:creationId xmlns:a16="http://schemas.microsoft.com/office/drawing/2014/main" id="{16E776FC-5CA2-6746-B7A6-10132269C7EF}"/>
                    </a:ext>
                  </a:extLst>
                </p:cNvPr>
                <p:cNvSpPr>
                  <a:spLocks/>
                </p:cNvSpPr>
                <p:nvPr/>
              </p:nvSpPr>
              <p:spPr bwMode="auto">
                <a:xfrm>
                  <a:off x="4135" y="1902"/>
                  <a:ext cx="9" cy="30"/>
                </a:xfrm>
                <a:custGeom>
                  <a:avLst/>
                  <a:gdLst>
                    <a:gd name="T0" fmla="*/ 9 w 19"/>
                    <a:gd name="T1" fmla="*/ 60 h 60"/>
                    <a:gd name="T2" fmla="*/ 6 w 19"/>
                    <a:gd name="T3" fmla="*/ 60 h 60"/>
                    <a:gd name="T4" fmla="*/ 3 w 19"/>
                    <a:gd name="T5" fmla="*/ 57 h 60"/>
                    <a:gd name="T6" fmla="*/ 0 w 19"/>
                    <a:gd name="T7" fmla="*/ 54 h 60"/>
                    <a:gd name="T8" fmla="*/ 0 w 19"/>
                    <a:gd name="T9" fmla="*/ 50 h 60"/>
                    <a:gd name="T10" fmla="*/ 0 w 19"/>
                    <a:gd name="T11" fmla="*/ 10 h 60"/>
                    <a:gd name="T12" fmla="*/ 0 w 19"/>
                    <a:gd name="T13" fmla="*/ 6 h 60"/>
                    <a:gd name="T14" fmla="*/ 3 w 19"/>
                    <a:gd name="T15" fmla="*/ 3 h 60"/>
                    <a:gd name="T16" fmla="*/ 6 w 19"/>
                    <a:gd name="T17" fmla="*/ 2 h 60"/>
                    <a:gd name="T18" fmla="*/ 9 w 19"/>
                    <a:gd name="T19" fmla="*/ 0 h 60"/>
                    <a:gd name="T20" fmla="*/ 13 w 19"/>
                    <a:gd name="T21" fmla="*/ 2 h 60"/>
                    <a:gd name="T22" fmla="*/ 16 w 19"/>
                    <a:gd name="T23" fmla="*/ 3 h 60"/>
                    <a:gd name="T24" fmla="*/ 19 w 19"/>
                    <a:gd name="T25" fmla="*/ 6 h 60"/>
                    <a:gd name="T26" fmla="*/ 19 w 19"/>
                    <a:gd name="T27" fmla="*/ 10 h 60"/>
                    <a:gd name="T28" fmla="*/ 19 w 19"/>
                    <a:gd name="T29" fmla="*/ 50 h 60"/>
                    <a:gd name="T30" fmla="*/ 19 w 19"/>
                    <a:gd name="T31" fmla="*/ 54 h 60"/>
                    <a:gd name="T32" fmla="*/ 16 w 19"/>
                    <a:gd name="T33" fmla="*/ 57 h 60"/>
                    <a:gd name="T34" fmla="*/ 13 w 19"/>
                    <a:gd name="T35" fmla="*/ 60 h 60"/>
                    <a:gd name="T36" fmla="*/ 9 w 19"/>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60">
                      <a:moveTo>
                        <a:pt x="9" y="60"/>
                      </a:moveTo>
                      <a:lnTo>
                        <a:pt x="6" y="60"/>
                      </a:lnTo>
                      <a:lnTo>
                        <a:pt x="3" y="57"/>
                      </a:lnTo>
                      <a:lnTo>
                        <a:pt x="0" y="54"/>
                      </a:lnTo>
                      <a:lnTo>
                        <a:pt x="0" y="50"/>
                      </a:lnTo>
                      <a:lnTo>
                        <a:pt x="0" y="10"/>
                      </a:lnTo>
                      <a:lnTo>
                        <a:pt x="0" y="6"/>
                      </a:lnTo>
                      <a:lnTo>
                        <a:pt x="3" y="3"/>
                      </a:lnTo>
                      <a:lnTo>
                        <a:pt x="6" y="2"/>
                      </a:lnTo>
                      <a:lnTo>
                        <a:pt x="9" y="0"/>
                      </a:lnTo>
                      <a:lnTo>
                        <a:pt x="13" y="2"/>
                      </a:lnTo>
                      <a:lnTo>
                        <a:pt x="16" y="3"/>
                      </a:lnTo>
                      <a:lnTo>
                        <a:pt x="19" y="6"/>
                      </a:lnTo>
                      <a:lnTo>
                        <a:pt x="19" y="10"/>
                      </a:lnTo>
                      <a:lnTo>
                        <a:pt x="19" y="50"/>
                      </a:lnTo>
                      <a:lnTo>
                        <a:pt x="19" y="54"/>
                      </a:lnTo>
                      <a:lnTo>
                        <a:pt x="16" y="57"/>
                      </a:lnTo>
                      <a:lnTo>
                        <a:pt x="13" y="60"/>
                      </a:lnTo>
                      <a:lnTo>
                        <a:pt x="9" y="6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352">
                  <a:extLst>
                    <a:ext uri="{FF2B5EF4-FFF2-40B4-BE49-F238E27FC236}">
                      <a16:creationId xmlns:a16="http://schemas.microsoft.com/office/drawing/2014/main" id="{9A2CA1FA-628F-2B32-06AE-60B860D26A0D}"/>
                    </a:ext>
                  </a:extLst>
                </p:cNvPr>
                <p:cNvSpPr>
                  <a:spLocks/>
                </p:cNvSpPr>
                <p:nvPr/>
              </p:nvSpPr>
              <p:spPr bwMode="auto">
                <a:xfrm>
                  <a:off x="4093" y="1857"/>
                  <a:ext cx="44" cy="120"/>
                </a:xfrm>
                <a:custGeom>
                  <a:avLst/>
                  <a:gdLst>
                    <a:gd name="T0" fmla="*/ 30 w 89"/>
                    <a:gd name="T1" fmla="*/ 0 h 240"/>
                    <a:gd name="T2" fmla="*/ 0 w 89"/>
                    <a:gd name="T3" fmla="*/ 0 h 240"/>
                    <a:gd name="T4" fmla="*/ 0 w 89"/>
                    <a:gd name="T5" fmla="*/ 240 h 240"/>
                    <a:gd name="T6" fmla="*/ 3 w 89"/>
                    <a:gd name="T7" fmla="*/ 240 h 240"/>
                    <a:gd name="T8" fmla="*/ 18 w 89"/>
                    <a:gd name="T9" fmla="*/ 237 h 240"/>
                    <a:gd name="T10" fmla="*/ 34 w 89"/>
                    <a:gd name="T11" fmla="*/ 227 h 240"/>
                    <a:gd name="T12" fmla="*/ 51 w 89"/>
                    <a:gd name="T13" fmla="*/ 215 h 240"/>
                    <a:gd name="T14" fmla="*/ 65 w 89"/>
                    <a:gd name="T15" fmla="*/ 198 h 240"/>
                    <a:gd name="T16" fmla="*/ 78 w 89"/>
                    <a:gd name="T17" fmla="*/ 179 h 240"/>
                    <a:gd name="T18" fmla="*/ 86 w 89"/>
                    <a:gd name="T19" fmla="*/ 161 h 240"/>
                    <a:gd name="T20" fmla="*/ 89 w 89"/>
                    <a:gd name="T21" fmla="*/ 144 h 240"/>
                    <a:gd name="T22" fmla="*/ 89 w 89"/>
                    <a:gd name="T23" fmla="*/ 65 h 240"/>
                    <a:gd name="T24" fmla="*/ 83 w 89"/>
                    <a:gd name="T25" fmla="*/ 44 h 240"/>
                    <a:gd name="T26" fmla="*/ 75 w 89"/>
                    <a:gd name="T27" fmla="*/ 27 h 240"/>
                    <a:gd name="T28" fmla="*/ 62 w 89"/>
                    <a:gd name="T29" fmla="*/ 13 h 240"/>
                    <a:gd name="T30" fmla="*/ 47 w 89"/>
                    <a:gd name="T31" fmla="*/ 3 h 240"/>
                    <a:gd name="T32" fmla="*/ 30 w 89"/>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240">
                      <a:moveTo>
                        <a:pt x="30" y="0"/>
                      </a:moveTo>
                      <a:lnTo>
                        <a:pt x="0" y="0"/>
                      </a:lnTo>
                      <a:lnTo>
                        <a:pt x="0" y="240"/>
                      </a:lnTo>
                      <a:lnTo>
                        <a:pt x="3" y="240"/>
                      </a:lnTo>
                      <a:lnTo>
                        <a:pt x="18" y="237"/>
                      </a:lnTo>
                      <a:lnTo>
                        <a:pt x="34" y="227"/>
                      </a:lnTo>
                      <a:lnTo>
                        <a:pt x="51" y="215"/>
                      </a:lnTo>
                      <a:lnTo>
                        <a:pt x="65" y="198"/>
                      </a:lnTo>
                      <a:lnTo>
                        <a:pt x="78" y="179"/>
                      </a:lnTo>
                      <a:lnTo>
                        <a:pt x="86" y="161"/>
                      </a:lnTo>
                      <a:lnTo>
                        <a:pt x="89" y="144"/>
                      </a:lnTo>
                      <a:lnTo>
                        <a:pt x="89" y="65"/>
                      </a:lnTo>
                      <a:lnTo>
                        <a:pt x="83" y="44"/>
                      </a:lnTo>
                      <a:lnTo>
                        <a:pt x="75" y="27"/>
                      </a:lnTo>
                      <a:lnTo>
                        <a:pt x="62" y="13"/>
                      </a:lnTo>
                      <a:lnTo>
                        <a:pt x="47" y="3"/>
                      </a:lnTo>
                      <a:lnTo>
                        <a:pt x="3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353">
                  <a:extLst>
                    <a:ext uri="{FF2B5EF4-FFF2-40B4-BE49-F238E27FC236}">
                      <a16:creationId xmlns:a16="http://schemas.microsoft.com/office/drawing/2014/main" id="{3A17AE4C-406F-77AB-4EF9-B22CFD6F1F88}"/>
                    </a:ext>
                  </a:extLst>
                </p:cNvPr>
                <p:cNvSpPr>
                  <a:spLocks/>
                </p:cNvSpPr>
                <p:nvPr/>
              </p:nvSpPr>
              <p:spPr bwMode="auto">
                <a:xfrm>
                  <a:off x="4072" y="1839"/>
                  <a:ext cx="21" cy="34"/>
                </a:xfrm>
                <a:custGeom>
                  <a:avLst/>
                  <a:gdLst>
                    <a:gd name="T0" fmla="*/ 34 w 43"/>
                    <a:gd name="T1" fmla="*/ 0 h 68"/>
                    <a:gd name="T2" fmla="*/ 25 w 43"/>
                    <a:gd name="T3" fmla="*/ 0 h 68"/>
                    <a:gd name="T4" fmla="*/ 15 w 43"/>
                    <a:gd name="T5" fmla="*/ 2 h 68"/>
                    <a:gd name="T6" fmla="*/ 6 w 43"/>
                    <a:gd name="T7" fmla="*/ 6 h 68"/>
                    <a:gd name="T8" fmla="*/ 0 w 43"/>
                    <a:gd name="T9" fmla="*/ 15 h 68"/>
                    <a:gd name="T10" fmla="*/ 0 w 43"/>
                    <a:gd name="T11" fmla="*/ 26 h 68"/>
                    <a:gd name="T12" fmla="*/ 3 w 43"/>
                    <a:gd name="T13" fmla="*/ 37 h 68"/>
                    <a:gd name="T14" fmla="*/ 12 w 43"/>
                    <a:gd name="T15" fmla="*/ 47 h 68"/>
                    <a:gd name="T16" fmla="*/ 26 w 43"/>
                    <a:gd name="T17" fmla="*/ 58 h 68"/>
                    <a:gd name="T18" fmla="*/ 43 w 43"/>
                    <a:gd name="T19" fmla="*/ 68 h 68"/>
                    <a:gd name="T20" fmla="*/ 43 w 43"/>
                    <a:gd name="T21" fmla="*/ 2 h 68"/>
                    <a:gd name="T22" fmla="*/ 39 w 43"/>
                    <a:gd name="T23" fmla="*/ 2 h 68"/>
                    <a:gd name="T24" fmla="*/ 34 w 43"/>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68">
                      <a:moveTo>
                        <a:pt x="34" y="0"/>
                      </a:moveTo>
                      <a:lnTo>
                        <a:pt x="25" y="0"/>
                      </a:lnTo>
                      <a:lnTo>
                        <a:pt x="15" y="2"/>
                      </a:lnTo>
                      <a:lnTo>
                        <a:pt x="6" y="6"/>
                      </a:lnTo>
                      <a:lnTo>
                        <a:pt x="0" y="15"/>
                      </a:lnTo>
                      <a:lnTo>
                        <a:pt x="0" y="26"/>
                      </a:lnTo>
                      <a:lnTo>
                        <a:pt x="3" y="37"/>
                      </a:lnTo>
                      <a:lnTo>
                        <a:pt x="12" y="47"/>
                      </a:lnTo>
                      <a:lnTo>
                        <a:pt x="26" y="58"/>
                      </a:lnTo>
                      <a:lnTo>
                        <a:pt x="43" y="68"/>
                      </a:lnTo>
                      <a:lnTo>
                        <a:pt x="43" y="2"/>
                      </a:lnTo>
                      <a:lnTo>
                        <a:pt x="39" y="2"/>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354">
                  <a:extLst>
                    <a:ext uri="{FF2B5EF4-FFF2-40B4-BE49-F238E27FC236}">
                      <a16:creationId xmlns:a16="http://schemas.microsoft.com/office/drawing/2014/main" id="{A6F980BD-B56F-161B-B57D-31DDB7AAECAA}"/>
                    </a:ext>
                  </a:extLst>
                </p:cNvPr>
                <p:cNvSpPr>
                  <a:spLocks/>
                </p:cNvSpPr>
                <p:nvPr/>
              </p:nvSpPr>
              <p:spPr bwMode="auto">
                <a:xfrm>
                  <a:off x="4093" y="1840"/>
                  <a:ext cx="47" cy="71"/>
                </a:xfrm>
                <a:custGeom>
                  <a:avLst/>
                  <a:gdLst>
                    <a:gd name="T0" fmla="*/ 95 w 95"/>
                    <a:gd name="T1" fmla="*/ 93 h 143"/>
                    <a:gd name="T2" fmla="*/ 90 w 95"/>
                    <a:gd name="T3" fmla="*/ 76 h 143"/>
                    <a:gd name="T4" fmla="*/ 83 w 95"/>
                    <a:gd name="T5" fmla="*/ 59 h 143"/>
                    <a:gd name="T6" fmla="*/ 72 w 95"/>
                    <a:gd name="T7" fmla="*/ 44 h 143"/>
                    <a:gd name="T8" fmla="*/ 61 w 95"/>
                    <a:gd name="T9" fmla="*/ 30 h 143"/>
                    <a:gd name="T10" fmla="*/ 47 w 95"/>
                    <a:gd name="T11" fmla="*/ 17 h 143"/>
                    <a:gd name="T12" fmla="*/ 30 w 95"/>
                    <a:gd name="T13" fmla="*/ 7 h 143"/>
                    <a:gd name="T14" fmla="*/ 15 w 95"/>
                    <a:gd name="T15" fmla="*/ 3 h 143"/>
                    <a:gd name="T16" fmla="*/ 0 w 95"/>
                    <a:gd name="T17" fmla="*/ 0 h 143"/>
                    <a:gd name="T18" fmla="*/ 0 w 95"/>
                    <a:gd name="T19" fmla="*/ 66 h 143"/>
                    <a:gd name="T20" fmla="*/ 17 w 95"/>
                    <a:gd name="T21" fmla="*/ 73 h 143"/>
                    <a:gd name="T22" fmla="*/ 34 w 95"/>
                    <a:gd name="T23" fmla="*/ 82 h 143"/>
                    <a:gd name="T24" fmla="*/ 51 w 95"/>
                    <a:gd name="T25" fmla="*/ 90 h 143"/>
                    <a:gd name="T26" fmla="*/ 66 w 95"/>
                    <a:gd name="T27" fmla="*/ 102 h 143"/>
                    <a:gd name="T28" fmla="*/ 75 w 95"/>
                    <a:gd name="T29" fmla="*/ 112 h 143"/>
                    <a:gd name="T30" fmla="*/ 79 w 95"/>
                    <a:gd name="T31" fmla="*/ 121 h 143"/>
                    <a:gd name="T32" fmla="*/ 81 w 95"/>
                    <a:gd name="T33" fmla="*/ 133 h 143"/>
                    <a:gd name="T34" fmla="*/ 76 w 95"/>
                    <a:gd name="T35" fmla="*/ 143 h 143"/>
                    <a:gd name="T36" fmla="*/ 86 w 95"/>
                    <a:gd name="T37" fmla="*/ 129 h 143"/>
                    <a:gd name="T38" fmla="*/ 93 w 95"/>
                    <a:gd name="T39" fmla="*/ 112 h 143"/>
                    <a:gd name="T40" fmla="*/ 95 w 95"/>
                    <a:gd name="T41" fmla="*/ 9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143">
                      <a:moveTo>
                        <a:pt x="95" y="93"/>
                      </a:moveTo>
                      <a:lnTo>
                        <a:pt x="90" y="76"/>
                      </a:lnTo>
                      <a:lnTo>
                        <a:pt x="83" y="59"/>
                      </a:lnTo>
                      <a:lnTo>
                        <a:pt x="72" y="44"/>
                      </a:lnTo>
                      <a:lnTo>
                        <a:pt x="61" y="30"/>
                      </a:lnTo>
                      <a:lnTo>
                        <a:pt x="47" y="17"/>
                      </a:lnTo>
                      <a:lnTo>
                        <a:pt x="30" y="7"/>
                      </a:lnTo>
                      <a:lnTo>
                        <a:pt x="15" y="3"/>
                      </a:lnTo>
                      <a:lnTo>
                        <a:pt x="0" y="0"/>
                      </a:lnTo>
                      <a:lnTo>
                        <a:pt x="0" y="66"/>
                      </a:lnTo>
                      <a:lnTo>
                        <a:pt x="17" y="73"/>
                      </a:lnTo>
                      <a:lnTo>
                        <a:pt x="34" y="82"/>
                      </a:lnTo>
                      <a:lnTo>
                        <a:pt x="51" y="90"/>
                      </a:lnTo>
                      <a:lnTo>
                        <a:pt x="66" y="102"/>
                      </a:lnTo>
                      <a:lnTo>
                        <a:pt x="75" y="112"/>
                      </a:lnTo>
                      <a:lnTo>
                        <a:pt x="79" y="121"/>
                      </a:lnTo>
                      <a:lnTo>
                        <a:pt x="81" y="133"/>
                      </a:lnTo>
                      <a:lnTo>
                        <a:pt x="76" y="143"/>
                      </a:lnTo>
                      <a:lnTo>
                        <a:pt x="86" y="129"/>
                      </a:lnTo>
                      <a:lnTo>
                        <a:pt x="93" y="112"/>
                      </a:lnTo>
                      <a:lnTo>
                        <a:pt x="95" y="9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Freeform 355">
                  <a:extLst>
                    <a:ext uri="{FF2B5EF4-FFF2-40B4-BE49-F238E27FC236}">
                      <a16:creationId xmlns:a16="http://schemas.microsoft.com/office/drawing/2014/main" id="{90027B25-3837-B307-243D-A02E689F1978}"/>
                    </a:ext>
                  </a:extLst>
                </p:cNvPr>
                <p:cNvSpPr>
                  <a:spLocks/>
                </p:cNvSpPr>
                <p:nvPr/>
              </p:nvSpPr>
              <p:spPr bwMode="auto">
                <a:xfrm>
                  <a:off x="4034" y="2186"/>
                  <a:ext cx="118" cy="34"/>
                </a:xfrm>
                <a:custGeom>
                  <a:avLst/>
                  <a:gdLst>
                    <a:gd name="T0" fmla="*/ 229 w 236"/>
                    <a:gd name="T1" fmla="*/ 0 h 68"/>
                    <a:gd name="T2" fmla="*/ 5 w 236"/>
                    <a:gd name="T3" fmla="*/ 0 h 68"/>
                    <a:gd name="T4" fmla="*/ 5 w 236"/>
                    <a:gd name="T5" fmla="*/ 22 h 68"/>
                    <a:gd name="T6" fmla="*/ 2 w 236"/>
                    <a:gd name="T7" fmla="*/ 44 h 68"/>
                    <a:gd name="T8" fmla="*/ 0 w 236"/>
                    <a:gd name="T9" fmla="*/ 60 h 68"/>
                    <a:gd name="T10" fmla="*/ 77 w 236"/>
                    <a:gd name="T11" fmla="*/ 68 h 68"/>
                    <a:gd name="T12" fmla="*/ 156 w 236"/>
                    <a:gd name="T13" fmla="*/ 68 h 68"/>
                    <a:gd name="T14" fmla="*/ 236 w 236"/>
                    <a:gd name="T15" fmla="*/ 60 h 68"/>
                    <a:gd name="T16" fmla="*/ 231 w 236"/>
                    <a:gd name="T17" fmla="*/ 44 h 68"/>
                    <a:gd name="T18" fmla="*/ 230 w 236"/>
                    <a:gd name="T19" fmla="*/ 22 h 68"/>
                    <a:gd name="T20" fmla="*/ 229 w 236"/>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68">
                      <a:moveTo>
                        <a:pt x="229" y="0"/>
                      </a:moveTo>
                      <a:lnTo>
                        <a:pt x="5" y="0"/>
                      </a:lnTo>
                      <a:lnTo>
                        <a:pt x="5" y="22"/>
                      </a:lnTo>
                      <a:lnTo>
                        <a:pt x="2" y="44"/>
                      </a:lnTo>
                      <a:lnTo>
                        <a:pt x="0" y="60"/>
                      </a:lnTo>
                      <a:lnTo>
                        <a:pt x="77" y="68"/>
                      </a:lnTo>
                      <a:lnTo>
                        <a:pt x="156" y="68"/>
                      </a:lnTo>
                      <a:lnTo>
                        <a:pt x="236" y="60"/>
                      </a:lnTo>
                      <a:lnTo>
                        <a:pt x="231" y="44"/>
                      </a:lnTo>
                      <a:lnTo>
                        <a:pt x="230" y="22"/>
                      </a:lnTo>
                      <a:lnTo>
                        <a:pt x="2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356">
                  <a:extLst>
                    <a:ext uri="{FF2B5EF4-FFF2-40B4-BE49-F238E27FC236}">
                      <a16:creationId xmlns:a16="http://schemas.microsoft.com/office/drawing/2014/main" id="{501F800D-A15F-47BA-9C88-74789568DBD0}"/>
                    </a:ext>
                  </a:extLst>
                </p:cNvPr>
                <p:cNvSpPr>
                  <a:spLocks/>
                </p:cNvSpPr>
                <p:nvPr/>
              </p:nvSpPr>
              <p:spPr bwMode="auto">
                <a:xfrm>
                  <a:off x="4093" y="2186"/>
                  <a:ext cx="59" cy="34"/>
                </a:xfrm>
                <a:custGeom>
                  <a:avLst/>
                  <a:gdLst>
                    <a:gd name="T0" fmla="*/ 112 w 119"/>
                    <a:gd name="T1" fmla="*/ 0 h 68"/>
                    <a:gd name="T2" fmla="*/ 0 w 119"/>
                    <a:gd name="T3" fmla="*/ 0 h 68"/>
                    <a:gd name="T4" fmla="*/ 0 w 119"/>
                    <a:gd name="T5" fmla="*/ 68 h 68"/>
                    <a:gd name="T6" fmla="*/ 59 w 119"/>
                    <a:gd name="T7" fmla="*/ 66 h 68"/>
                    <a:gd name="T8" fmla="*/ 119 w 119"/>
                    <a:gd name="T9" fmla="*/ 60 h 68"/>
                    <a:gd name="T10" fmla="*/ 114 w 119"/>
                    <a:gd name="T11" fmla="*/ 44 h 68"/>
                    <a:gd name="T12" fmla="*/ 113 w 119"/>
                    <a:gd name="T13" fmla="*/ 22 h 68"/>
                    <a:gd name="T14" fmla="*/ 112 w 119"/>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68">
                      <a:moveTo>
                        <a:pt x="112" y="0"/>
                      </a:moveTo>
                      <a:lnTo>
                        <a:pt x="0" y="0"/>
                      </a:lnTo>
                      <a:lnTo>
                        <a:pt x="0" y="68"/>
                      </a:lnTo>
                      <a:lnTo>
                        <a:pt x="59" y="66"/>
                      </a:lnTo>
                      <a:lnTo>
                        <a:pt x="119" y="60"/>
                      </a:lnTo>
                      <a:lnTo>
                        <a:pt x="114" y="44"/>
                      </a:lnTo>
                      <a:lnTo>
                        <a:pt x="113" y="22"/>
                      </a:lnTo>
                      <a:lnTo>
                        <a:pt x="11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357">
                  <a:extLst>
                    <a:ext uri="{FF2B5EF4-FFF2-40B4-BE49-F238E27FC236}">
                      <a16:creationId xmlns:a16="http://schemas.microsoft.com/office/drawing/2014/main" id="{B359A80B-FB14-045E-E221-FE442CF8949B}"/>
                    </a:ext>
                  </a:extLst>
                </p:cNvPr>
                <p:cNvSpPr>
                  <a:spLocks/>
                </p:cNvSpPr>
                <p:nvPr/>
              </p:nvSpPr>
              <p:spPr bwMode="auto">
                <a:xfrm>
                  <a:off x="4798" y="2735"/>
                  <a:ext cx="45" cy="37"/>
                </a:xfrm>
                <a:custGeom>
                  <a:avLst/>
                  <a:gdLst>
                    <a:gd name="T0" fmla="*/ 79 w 90"/>
                    <a:gd name="T1" fmla="*/ 0 h 75"/>
                    <a:gd name="T2" fmla="*/ 12 w 90"/>
                    <a:gd name="T3" fmla="*/ 6 h 75"/>
                    <a:gd name="T4" fmla="*/ 15 w 90"/>
                    <a:gd name="T5" fmla="*/ 20 h 75"/>
                    <a:gd name="T6" fmla="*/ 17 w 90"/>
                    <a:gd name="T7" fmla="*/ 34 h 75"/>
                    <a:gd name="T8" fmla="*/ 12 w 90"/>
                    <a:gd name="T9" fmla="*/ 47 h 75"/>
                    <a:gd name="T10" fmla="*/ 0 w 90"/>
                    <a:gd name="T11" fmla="*/ 69 h 75"/>
                    <a:gd name="T12" fmla="*/ 90 w 90"/>
                    <a:gd name="T13" fmla="*/ 75 h 75"/>
                    <a:gd name="T14" fmla="*/ 79 w 90"/>
                    <a:gd name="T15" fmla="*/ 38 h 75"/>
                    <a:gd name="T16" fmla="*/ 77 w 90"/>
                    <a:gd name="T17" fmla="*/ 32 h 75"/>
                    <a:gd name="T18" fmla="*/ 77 w 90"/>
                    <a:gd name="T19" fmla="*/ 27 h 75"/>
                    <a:gd name="T20" fmla="*/ 79 w 90"/>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5">
                      <a:moveTo>
                        <a:pt x="79" y="0"/>
                      </a:moveTo>
                      <a:lnTo>
                        <a:pt x="12" y="6"/>
                      </a:lnTo>
                      <a:lnTo>
                        <a:pt x="15" y="20"/>
                      </a:lnTo>
                      <a:lnTo>
                        <a:pt x="17" y="34"/>
                      </a:lnTo>
                      <a:lnTo>
                        <a:pt x="12" y="47"/>
                      </a:lnTo>
                      <a:lnTo>
                        <a:pt x="0" y="69"/>
                      </a:lnTo>
                      <a:lnTo>
                        <a:pt x="90" y="75"/>
                      </a:lnTo>
                      <a:lnTo>
                        <a:pt x="79" y="38"/>
                      </a:lnTo>
                      <a:lnTo>
                        <a:pt x="77" y="32"/>
                      </a:lnTo>
                      <a:lnTo>
                        <a:pt x="77" y="27"/>
                      </a:lnTo>
                      <a:lnTo>
                        <a:pt x="79"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358">
                  <a:extLst>
                    <a:ext uri="{FF2B5EF4-FFF2-40B4-BE49-F238E27FC236}">
                      <a16:creationId xmlns:a16="http://schemas.microsoft.com/office/drawing/2014/main" id="{912D7181-098C-F59F-D02F-77EC192C069C}"/>
                    </a:ext>
                  </a:extLst>
                </p:cNvPr>
                <p:cNvSpPr>
                  <a:spLocks/>
                </p:cNvSpPr>
                <p:nvPr/>
              </p:nvSpPr>
              <p:spPr bwMode="auto">
                <a:xfrm>
                  <a:off x="4792" y="2777"/>
                  <a:ext cx="54" cy="7"/>
                </a:xfrm>
                <a:custGeom>
                  <a:avLst/>
                  <a:gdLst>
                    <a:gd name="T0" fmla="*/ 98 w 108"/>
                    <a:gd name="T1" fmla="*/ 14 h 14"/>
                    <a:gd name="T2" fmla="*/ 12 w 108"/>
                    <a:gd name="T3" fmla="*/ 14 h 14"/>
                    <a:gd name="T4" fmla="*/ 7 w 108"/>
                    <a:gd name="T5" fmla="*/ 14 h 14"/>
                    <a:gd name="T6" fmla="*/ 3 w 108"/>
                    <a:gd name="T7" fmla="*/ 11 h 14"/>
                    <a:gd name="T8" fmla="*/ 2 w 108"/>
                    <a:gd name="T9" fmla="*/ 8 h 14"/>
                    <a:gd name="T10" fmla="*/ 0 w 108"/>
                    <a:gd name="T11" fmla="*/ 4 h 14"/>
                    <a:gd name="T12" fmla="*/ 0 w 108"/>
                    <a:gd name="T13" fmla="*/ 0 h 14"/>
                    <a:gd name="T14" fmla="*/ 108 w 108"/>
                    <a:gd name="T15" fmla="*/ 0 h 14"/>
                    <a:gd name="T16" fmla="*/ 108 w 108"/>
                    <a:gd name="T17" fmla="*/ 4 h 14"/>
                    <a:gd name="T18" fmla="*/ 108 w 108"/>
                    <a:gd name="T19" fmla="*/ 8 h 14"/>
                    <a:gd name="T20" fmla="*/ 105 w 108"/>
                    <a:gd name="T21" fmla="*/ 11 h 14"/>
                    <a:gd name="T22" fmla="*/ 102 w 108"/>
                    <a:gd name="T23" fmla="*/ 14 h 14"/>
                    <a:gd name="T24" fmla="*/ 98 w 108"/>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4">
                      <a:moveTo>
                        <a:pt x="98" y="14"/>
                      </a:moveTo>
                      <a:lnTo>
                        <a:pt x="12" y="14"/>
                      </a:lnTo>
                      <a:lnTo>
                        <a:pt x="7" y="14"/>
                      </a:lnTo>
                      <a:lnTo>
                        <a:pt x="3" y="11"/>
                      </a:lnTo>
                      <a:lnTo>
                        <a:pt x="2" y="8"/>
                      </a:lnTo>
                      <a:lnTo>
                        <a:pt x="0" y="4"/>
                      </a:lnTo>
                      <a:lnTo>
                        <a:pt x="0" y="0"/>
                      </a:lnTo>
                      <a:lnTo>
                        <a:pt x="108" y="0"/>
                      </a:lnTo>
                      <a:lnTo>
                        <a:pt x="108" y="4"/>
                      </a:lnTo>
                      <a:lnTo>
                        <a:pt x="108" y="8"/>
                      </a:lnTo>
                      <a:lnTo>
                        <a:pt x="105" y="11"/>
                      </a:lnTo>
                      <a:lnTo>
                        <a:pt x="102" y="14"/>
                      </a:lnTo>
                      <a:lnTo>
                        <a:pt x="98" y="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359">
                  <a:extLst>
                    <a:ext uri="{FF2B5EF4-FFF2-40B4-BE49-F238E27FC236}">
                      <a16:creationId xmlns:a16="http://schemas.microsoft.com/office/drawing/2014/main" id="{96576465-541B-40AB-17F7-0DD58300F06F}"/>
                    </a:ext>
                  </a:extLst>
                </p:cNvPr>
                <p:cNvSpPr>
                  <a:spLocks/>
                </p:cNvSpPr>
                <p:nvPr/>
              </p:nvSpPr>
              <p:spPr bwMode="auto">
                <a:xfrm>
                  <a:off x="4793" y="2758"/>
                  <a:ext cx="52" cy="20"/>
                </a:xfrm>
                <a:custGeom>
                  <a:avLst/>
                  <a:gdLst>
                    <a:gd name="T0" fmla="*/ 52 w 104"/>
                    <a:gd name="T1" fmla="*/ 0 h 39"/>
                    <a:gd name="T2" fmla="*/ 32 w 104"/>
                    <a:gd name="T3" fmla="*/ 2 h 39"/>
                    <a:gd name="T4" fmla="*/ 15 w 104"/>
                    <a:gd name="T5" fmla="*/ 11 h 39"/>
                    <a:gd name="T6" fmla="*/ 4 w 104"/>
                    <a:gd name="T7" fmla="*/ 24 h 39"/>
                    <a:gd name="T8" fmla="*/ 0 w 104"/>
                    <a:gd name="T9" fmla="*/ 39 h 39"/>
                    <a:gd name="T10" fmla="*/ 104 w 104"/>
                    <a:gd name="T11" fmla="*/ 39 h 39"/>
                    <a:gd name="T12" fmla="*/ 100 w 104"/>
                    <a:gd name="T13" fmla="*/ 24 h 39"/>
                    <a:gd name="T14" fmla="*/ 89 w 104"/>
                    <a:gd name="T15" fmla="*/ 11 h 39"/>
                    <a:gd name="T16" fmla="*/ 73 w 104"/>
                    <a:gd name="T17" fmla="*/ 2 h 39"/>
                    <a:gd name="T18" fmla="*/ 52 w 10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9">
                      <a:moveTo>
                        <a:pt x="52" y="0"/>
                      </a:moveTo>
                      <a:lnTo>
                        <a:pt x="32" y="2"/>
                      </a:lnTo>
                      <a:lnTo>
                        <a:pt x="15" y="11"/>
                      </a:lnTo>
                      <a:lnTo>
                        <a:pt x="4" y="24"/>
                      </a:lnTo>
                      <a:lnTo>
                        <a:pt x="0" y="39"/>
                      </a:lnTo>
                      <a:lnTo>
                        <a:pt x="104" y="39"/>
                      </a:lnTo>
                      <a:lnTo>
                        <a:pt x="100" y="24"/>
                      </a:lnTo>
                      <a:lnTo>
                        <a:pt x="89" y="11"/>
                      </a:lnTo>
                      <a:lnTo>
                        <a:pt x="73" y="2"/>
                      </a:lnTo>
                      <a:lnTo>
                        <a:pt x="52"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Freeform 360">
                  <a:extLst>
                    <a:ext uri="{FF2B5EF4-FFF2-40B4-BE49-F238E27FC236}">
                      <a16:creationId xmlns:a16="http://schemas.microsoft.com/office/drawing/2014/main" id="{88425DEE-65CA-86B2-79BD-636C54FC27E9}"/>
                    </a:ext>
                  </a:extLst>
                </p:cNvPr>
                <p:cNvSpPr>
                  <a:spLocks/>
                </p:cNvSpPr>
                <p:nvPr/>
              </p:nvSpPr>
              <p:spPr bwMode="auto">
                <a:xfrm>
                  <a:off x="4794" y="2759"/>
                  <a:ext cx="50" cy="19"/>
                </a:xfrm>
                <a:custGeom>
                  <a:avLst/>
                  <a:gdLst>
                    <a:gd name="T0" fmla="*/ 49 w 99"/>
                    <a:gd name="T1" fmla="*/ 0 h 38"/>
                    <a:gd name="T2" fmla="*/ 31 w 99"/>
                    <a:gd name="T3" fmla="*/ 3 h 38"/>
                    <a:gd name="T4" fmla="*/ 14 w 99"/>
                    <a:gd name="T5" fmla="*/ 11 h 38"/>
                    <a:gd name="T6" fmla="*/ 4 w 99"/>
                    <a:gd name="T7" fmla="*/ 23 h 38"/>
                    <a:gd name="T8" fmla="*/ 0 w 99"/>
                    <a:gd name="T9" fmla="*/ 38 h 38"/>
                    <a:gd name="T10" fmla="*/ 99 w 99"/>
                    <a:gd name="T11" fmla="*/ 38 h 38"/>
                    <a:gd name="T12" fmla="*/ 94 w 99"/>
                    <a:gd name="T13" fmla="*/ 23 h 38"/>
                    <a:gd name="T14" fmla="*/ 84 w 99"/>
                    <a:gd name="T15" fmla="*/ 11 h 38"/>
                    <a:gd name="T16" fmla="*/ 69 w 99"/>
                    <a:gd name="T17" fmla="*/ 3 h 38"/>
                    <a:gd name="T18" fmla="*/ 49 w 9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49" y="0"/>
                      </a:moveTo>
                      <a:lnTo>
                        <a:pt x="31" y="3"/>
                      </a:lnTo>
                      <a:lnTo>
                        <a:pt x="14" y="11"/>
                      </a:lnTo>
                      <a:lnTo>
                        <a:pt x="4" y="23"/>
                      </a:lnTo>
                      <a:lnTo>
                        <a:pt x="0" y="38"/>
                      </a:lnTo>
                      <a:lnTo>
                        <a:pt x="99" y="38"/>
                      </a:lnTo>
                      <a:lnTo>
                        <a:pt x="94" y="23"/>
                      </a:lnTo>
                      <a:lnTo>
                        <a:pt x="84" y="11"/>
                      </a:lnTo>
                      <a:lnTo>
                        <a:pt x="69" y="3"/>
                      </a:lnTo>
                      <a:lnTo>
                        <a:pt x="49" y="0"/>
                      </a:lnTo>
                      <a:close/>
                    </a:path>
                  </a:pathLst>
                </a:custGeom>
                <a:solidFill>
                  <a:srgbClr val="2E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361">
                  <a:extLst>
                    <a:ext uri="{FF2B5EF4-FFF2-40B4-BE49-F238E27FC236}">
                      <a16:creationId xmlns:a16="http://schemas.microsoft.com/office/drawing/2014/main" id="{96B03379-0E25-D9DC-E144-A8CE298C69EB}"/>
                    </a:ext>
                  </a:extLst>
                </p:cNvPr>
                <p:cNvSpPr>
                  <a:spLocks/>
                </p:cNvSpPr>
                <p:nvPr/>
              </p:nvSpPr>
              <p:spPr bwMode="auto">
                <a:xfrm>
                  <a:off x="4885" y="2735"/>
                  <a:ext cx="45" cy="37"/>
                </a:xfrm>
                <a:custGeom>
                  <a:avLst/>
                  <a:gdLst>
                    <a:gd name="T0" fmla="*/ 10 w 89"/>
                    <a:gd name="T1" fmla="*/ 0 h 75"/>
                    <a:gd name="T2" fmla="*/ 76 w 89"/>
                    <a:gd name="T3" fmla="*/ 6 h 75"/>
                    <a:gd name="T4" fmla="*/ 73 w 89"/>
                    <a:gd name="T5" fmla="*/ 20 h 75"/>
                    <a:gd name="T6" fmla="*/ 72 w 89"/>
                    <a:gd name="T7" fmla="*/ 34 h 75"/>
                    <a:gd name="T8" fmla="*/ 76 w 89"/>
                    <a:gd name="T9" fmla="*/ 47 h 75"/>
                    <a:gd name="T10" fmla="*/ 89 w 89"/>
                    <a:gd name="T11" fmla="*/ 69 h 75"/>
                    <a:gd name="T12" fmla="*/ 0 w 89"/>
                    <a:gd name="T13" fmla="*/ 75 h 75"/>
                    <a:gd name="T14" fmla="*/ 10 w 89"/>
                    <a:gd name="T15" fmla="*/ 38 h 75"/>
                    <a:gd name="T16" fmla="*/ 11 w 89"/>
                    <a:gd name="T17" fmla="*/ 32 h 75"/>
                    <a:gd name="T18" fmla="*/ 11 w 89"/>
                    <a:gd name="T19" fmla="*/ 27 h 75"/>
                    <a:gd name="T20" fmla="*/ 10 w 8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5">
                      <a:moveTo>
                        <a:pt x="10" y="0"/>
                      </a:moveTo>
                      <a:lnTo>
                        <a:pt x="76" y="6"/>
                      </a:lnTo>
                      <a:lnTo>
                        <a:pt x="73" y="20"/>
                      </a:lnTo>
                      <a:lnTo>
                        <a:pt x="72" y="34"/>
                      </a:lnTo>
                      <a:lnTo>
                        <a:pt x="76" y="47"/>
                      </a:lnTo>
                      <a:lnTo>
                        <a:pt x="89" y="69"/>
                      </a:lnTo>
                      <a:lnTo>
                        <a:pt x="0" y="75"/>
                      </a:lnTo>
                      <a:lnTo>
                        <a:pt x="10" y="38"/>
                      </a:lnTo>
                      <a:lnTo>
                        <a:pt x="11" y="32"/>
                      </a:lnTo>
                      <a:lnTo>
                        <a:pt x="11" y="27"/>
                      </a:lnTo>
                      <a:lnTo>
                        <a:pt x="10"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362">
                  <a:extLst>
                    <a:ext uri="{FF2B5EF4-FFF2-40B4-BE49-F238E27FC236}">
                      <a16:creationId xmlns:a16="http://schemas.microsoft.com/office/drawing/2014/main" id="{A70C0C63-2FEE-E565-CE1C-1DEC7141D663}"/>
                    </a:ext>
                  </a:extLst>
                </p:cNvPr>
                <p:cNvSpPr>
                  <a:spLocks/>
                </p:cNvSpPr>
                <p:nvPr/>
              </p:nvSpPr>
              <p:spPr bwMode="auto">
                <a:xfrm>
                  <a:off x="4882" y="2777"/>
                  <a:ext cx="54" cy="7"/>
                </a:xfrm>
                <a:custGeom>
                  <a:avLst/>
                  <a:gdLst>
                    <a:gd name="T0" fmla="*/ 10 w 107"/>
                    <a:gd name="T1" fmla="*/ 14 h 14"/>
                    <a:gd name="T2" fmla="*/ 97 w 107"/>
                    <a:gd name="T3" fmla="*/ 14 h 14"/>
                    <a:gd name="T4" fmla="*/ 102 w 107"/>
                    <a:gd name="T5" fmla="*/ 14 h 14"/>
                    <a:gd name="T6" fmla="*/ 104 w 107"/>
                    <a:gd name="T7" fmla="*/ 11 h 14"/>
                    <a:gd name="T8" fmla="*/ 107 w 107"/>
                    <a:gd name="T9" fmla="*/ 8 h 14"/>
                    <a:gd name="T10" fmla="*/ 107 w 107"/>
                    <a:gd name="T11" fmla="*/ 4 h 14"/>
                    <a:gd name="T12" fmla="*/ 107 w 107"/>
                    <a:gd name="T13" fmla="*/ 0 h 14"/>
                    <a:gd name="T14" fmla="*/ 0 w 107"/>
                    <a:gd name="T15" fmla="*/ 0 h 14"/>
                    <a:gd name="T16" fmla="*/ 0 w 107"/>
                    <a:gd name="T17" fmla="*/ 4 h 14"/>
                    <a:gd name="T18" fmla="*/ 0 w 107"/>
                    <a:gd name="T19" fmla="*/ 8 h 14"/>
                    <a:gd name="T20" fmla="*/ 3 w 107"/>
                    <a:gd name="T21" fmla="*/ 11 h 14"/>
                    <a:gd name="T22" fmla="*/ 7 w 107"/>
                    <a:gd name="T23" fmla="*/ 14 h 14"/>
                    <a:gd name="T24" fmla="*/ 10 w 107"/>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
                      <a:moveTo>
                        <a:pt x="10" y="14"/>
                      </a:moveTo>
                      <a:lnTo>
                        <a:pt x="97" y="14"/>
                      </a:lnTo>
                      <a:lnTo>
                        <a:pt x="102" y="14"/>
                      </a:lnTo>
                      <a:lnTo>
                        <a:pt x="104" y="11"/>
                      </a:lnTo>
                      <a:lnTo>
                        <a:pt x="107" y="8"/>
                      </a:lnTo>
                      <a:lnTo>
                        <a:pt x="107" y="4"/>
                      </a:lnTo>
                      <a:lnTo>
                        <a:pt x="107" y="0"/>
                      </a:lnTo>
                      <a:lnTo>
                        <a:pt x="0" y="0"/>
                      </a:lnTo>
                      <a:lnTo>
                        <a:pt x="0" y="4"/>
                      </a:lnTo>
                      <a:lnTo>
                        <a:pt x="0" y="8"/>
                      </a:lnTo>
                      <a:lnTo>
                        <a:pt x="3" y="11"/>
                      </a:lnTo>
                      <a:lnTo>
                        <a:pt x="7" y="14"/>
                      </a:lnTo>
                      <a:lnTo>
                        <a:pt x="10" y="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363">
                  <a:extLst>
                    <a:ext uri="{FF2B5EF4-FFF2-40B4-BE49-F238E27FC236}">
                      <a16:creationId xmlns:a16="http://schemas.microsoft.com/office/drawing/2014/main" id="{859AA539-7095-A62B-28BE-4A7BCBDA8B29}"/>
                    </a:ext>
                  </a:extLst>
                </p:cNvPr>
                <p:cNvSpPr>
                  <a:spLocks/>
                </p:cNvSpPr>
                <p:nvPr/>
              </p:nvSpPr>
              <p:spPr bwMode="auto">
                <a:xfrm>
                  <a:off x="4883" y="2758"/>
                  <a:ext cx="52" cy="20"/>
                </a:xfrm>
                <a:custGeom>
                  <a:avLst/>
                  <a:gdLst>
                    <a:gd name="T0" fmla="*/ 53 w 105"/>
                    <a:gd name="T1" fmla="*/ 0 h 39"/>
                    <a:gd name="T2" fmla="*/ 72 w 105"/>
                    <a:gd name="T3" fmla="*/ 2 h 39"/>
                    <a:gd name="T4" fmla="*/ 89 w 105"/>
                    <a:gd name="T5" fmla="*/ 11 h 39"/>
                    <a:gd name="T6" fmla="*/ 101 w 105"/>
                    <a:gd name="T7" fmla="*/ 24 h 39"/>
                    <a:gd name="T8" fmla="*/ 105 w 105"/>
                    <a:gd name="T9" fmla="*/ 39 h 39"/>
                    <a:gd name="T10" fmla="*/ 0 w 105"/>
                    <a:gd name="T11" fmla="*/ 39 h 39"/>
                    <a:gd name="T12" fmla="*/ 5 w 105"/>
                    <a:gd name="T13" fmla="*/ 24 h 39"/>
                    <a:gd name="T14" fmla="*/ 16 w 105"/>
                    <a:gd name="T15" fmla="*/ 11 h 39"/>
                    <a:gd name="T16" fmla="*/ 33 w 105"/>
                    <a:gd name="T17" fmla="*/ 2 h 39"/>
                    <a:gd name="T18" fmla="*/ 53 w 105"/>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39">
                      <a:moveTo>
                        <a:pt x="53" y="0"/>
                      </a:moveTo>
                      <a:lnTo>
                        <a:pt x="72" y="2"/>
                      </a:lnTo>
                      <a:lnTo>
                        <a:pt x="89" y="11"/>
                      </a:lnTo>
                      <a:lnTo>
                        <a:pt x="101" y="24"/>
                      </a:lnTo>
                      <a:lnTo>
                        <a:pt x="105" y="39"/>
                      </a:lnTo>
                      <a:lnTo>
                        <a:pt x="0" y="39"/>
                      </a:lnTo>
                      <a:lnTo>
                        <a:pt x="5" y="24"/>
                      </a:lnTo>
                      <a:lnTo>
                        <a:pt x="16" y="11"/>
                      </a:lnTo>
                      <a:lnTo>
                        <a:pt x="33" y="2"/>
                      </a:lnTo>
                      <a:lnTo>
                        <a:pt x="53"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364">
                  <a:extLst>
                    <a:ext uri="{FF2B5EF4-FFF2-40B4-BE49-F238E27FC236}">
                      <a16:creationId xmlns:a16="http://schemas.microsoft.com/office/drawing/2014/main" id="{B3F2BEC6-D7F3-929F-EE2A-A79B98C9257B}"/>
                    </a:ext>
                  </a:extLst>
                </p:cNvPr>
                <p:cNvSpPr>
                  <a:spLocks/>
                </p:cNvSpPr>
                <p:nvPr/>
              </p:nvSpPr>
              <p:spPr bwMode="auto">
                <a:xfrm>
                  <a:off x="4884" y="2759"/>
                  <a:ext cx="50" cy="19"/>
                </a:xfrm>
                <a:custGeom>
                  <a:avLst/>
                  <a:gdLst>
                    <a:gd name="T0" fmla="*/ 50 w 99"/>
                    <a:gd name="T1" fmla="*/ 0 h 38"/>
                    <a:gd name="T2" fmla="*/ 69 w 99"/>
                    <a:gd name="T3" fmla="*/ 3 h 38"/>
                    <a:gd name="T4" fmla="*/ 85 w 99"/>
                    <a:gd name="T5" fmla="*/ 11 h 38"/>
                    <a:gd name="T6" fmla="*/ 95 w 99"/>
                    <a:gd name="T7" fmla="*/ 23 h 38"/>
                    <a:gd name="T8" fmla="*/ 99 w 99"/>
                    <a:gd name="T9" fmla="*/ 38 h 38"/>
                    <a:gd name="T10" fmla="*/ 0 w 99"/>
                    <a:gd name="T11" fmla="*/ 38 h 38"/>
                    <a:gd name="T12" fmla="*/ 4 w 99"/>
                    <a:gd name="T13" fmla="*/ 23 h 38"/>
                    <a:gd name="T14" fmla="*/ 14 w 99"/>
                    <a:gd name="T15" fmla="*/ 11 h 38"/>
                    <a:gd name="T16" fmla="*/ 30 w 99"/>
                    <a:gd name="T17" fmla="*/ 3 h 38"/>
                    <a:gd name="T18" fmla="*/ 50 w 9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50" y="0"/>
                      </a:moveTo>
                      <a:lnTo>
                        <a:pt x="69" y="3"/>
                      </a:lnTo>
                      <a:lnTo>
                        <a:pt x="85" y="11"/>
                      </a:lnTo>
                      <a:lnTo>
                        <a:pt x="95" y="23"/>
                      </a:lnTo>
                      <a:lnTo>
                        <a:pt x="99" y="38"/>
                      </a:lnTo>
                      <a:lnTo>
                        <a:pt x="0" y="38"/>
                      </a:lnTo>
                      <a:lnTo>
                        <a:pt x="4" y="23"/>
                      </a:lnTo>
                      <a:lnTo>
                        <a:pt x="14" y="11"/>
                      </a:lnTo>
                      <a:lnTo>
                        <a:pt x="30" y="3"/>
                      </a:lnTo>
                      <a:lnTo>
                        <a:pt x="50" y="0"/>
                      </a:lnTo>
                      <a:close/>
                    </a:path>
                  </a:pathLst>
                </a:custGeom>
                <a:solidFill>
                  <a:srgbClr val="2E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365">
                  <a:extLst>
                    <a:ext uri="{FF2B5EF4-FFF2-40B4-BE49-F238E27FC236}">
                      <a16:creationId xmlns:a16="http://schemas.microsoft.com/office/drawing/2014/main" id="{3A6137CB-3B24-17C0-91EC-CDC6C7B5DAA8}"/>
                    </a:ext>
                  </a:extLst>
                </p:cNvPr>
                <p:cNvSpPr>
                  <a:spLocks/>
                </p:cNvSpPr>
                <p:nvPr/>
              </p:nvSpPr>
              <p:spPr bwMode="auto">
                <a:xfrm>
                  <a:off x="4820" y="2024"/>
                  <a:ext cx="87" cy="282"/>
                </a:xfrm>
                <a:custGeom>
                  <a:avLst/>
                  <a:gdLst>
                    <a:gd name="T0" fmla="*/ 172 w 172"/>
                    <a:gd name="T1" fmla="*/ 32 h 565"/>
                    <a:gd name="T2" fmla="*/ 83 w 172"/>
                    <a:gd name="T3" fmla="*/ 0 h 565"/>
                    <a:gd name="T4" fmla="*/ 0 w 172"/>
                    <a:gd name="T5" fmla="*/ 30 h 565"/>
                    <a:gd name="T6" fmla="*/ 62 w 172"/>
                    <a:gd name="T7" fmla="*/ 341 h 565"/>
                    <a:gd name="T8" fmla="*/ 62 w 172"/>
                    <a:gd name="T9" fmla="*/ 565 h 565"/>
                    <a:gd name="T10" fmla="*/ 110 w 172"/>
                    <a:gd name="T11" fmla="*/ 565 h 565"/>
                    <a:gd name="T12" fmla="*/ 110 w 172"/>
                    <a:gd name="T13" fmla="*/ 341 h 565"/>
                    <a:gd name="T14" fmla="*/ 172 w 172"/>
                    <a:gd name="T15" fmla="*/ 32 h 5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65">
                      <a:moveTo>
                        <a:pt x="172" y="32"/>
                      </a:moveTo>
                      <a:lnTo>
                        <a:pt x="83" y="0"/>
                      </a:lnTo>
                      <a:lnTo>
                        <a:pt x="0" y="30"/>
                      </a:lnTo>
                      <a:lnTo>
                        <a:pt x="62" y="341"/>
                      </a:lnTo>
                      <a:lnTo>
                        <a:pt x="62" y="565"/>
                      </a:lnTo>
                      <a:lnTo>
                        <a:pt x="110" y="565"/>
                      </a:lnTo>
                      <a:lnTo>
                        <a:pt x="110" y="341"/>
                      </a:lnTo>
                      <a:lnTo>
                        <a:pt x="172" y="32"/>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366">
                  <a:extLst>
                    <a:ext uri="{FF2B5EF4-FFF2-40B4-BE49-F238E27FC236}">
                      <a16:creationId xmlns:a16="http://schemas.microsoft.com/office/drawing/2014/main" id="{C44BC59E-0D49-DB59-6CB0-BC33A3FEF93D}"/>
                    </a:ext>
                  </a:extLst>
                </p:cNvPr>
                <p:cNvSpPr>
                  <a:spLocks/>
                </p:cNvSpPr>
                <p:nvPr/>
              </p:nvSpPr>
              <p:spPr bwMode="auto">
                <a:xfrm>
                  <a:off x="4864" y="2024"/>
                  <a:ext cx="43" cy="282"/>
                </a:xfrm>
                <a:custGeom>
                  <a:avLst/>
                  <a:gdLst>
                    <a:gd name="T0" fmla="*/ 0 w 86"/>
                    <a:gd name="T1" fmla="*/ 0 h 563"/>
                    <a:gd name="T2" fmla="*/ 0 w 86"/>
                    <a:gd name="T3" fmla="*/ 563 h 563"/>
                    <a:gd name="T4" fmla="*/ 24 w 86"/>
                    <a:gd name="T5" fmla="*/ 563 h 563"/>
                    <a:gd name="T6" fmla="*/ 24 w 86"/>
                    <a:gd name="T7" fmla="*/ 339 h 563"/>
                    <a:gd name="T8" fmla="*/ 86 w 86"/>
                    <a:gd name="T9" fmla="*/ 30 h 563"/>
                    <a:gd name="T10" fmla="*/ 0 w 86"/>
                    <a:gd name="T11" fmla="*/ 0 h 563"/>
                  </a:gdLst>
                  <a:ahLst/>
                  <a:cxnLst>
                    <a:cxn ang="0">
                      <a:pos x="T0" y="T1"/>
                    </a:cxn>
                    <a:cxn ang="0">
                      <a:pos x="T2" y="T3"/>
                    </a:cxn>
                    <a:cxn ang="0">
                      <a:pos x="T4" y="T5"/>
                    </a:cxn>
                    <a:cxn ang="0">
                      <a:pos x="T6" y="T7"/>
                    </a:cxn>
                    <a:cxn ang="0">
                      <a:pos x="T8" y="T9"/>
                    </a:cxn>
                    <a:cxn ang="0">
                      <a:pos x="T10" y="T11"/>
                    </a:cxn>
                  </a:cxnLst>
                  <a:rect l="0" t="0" r="r" b="b"/>
                  <a:pathLst>
                    <a:path w="86" h="563">
                      <a:moveTo>
                        <a:pt x="0" y="0"/>
                      </a:moveTo>
                      <a:lnTo>
                        <a:pt x="0" y="563"/>
                      </a:lnTo>
                      <a:lnTo>
                        <a:pt x="24" y="563"/>
                      </a:lnTo>
                      <a:lnTo>
                        <a:pt x="24" y="339"/>
                      </a:lnTo>
                      <a:lnTo>
                        <a:pt x="86" y="30"/>
                      </a:lnTo>
                      <a:lnTo>
                        <a:pt x="0" y="0"/>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Rectangle 367">
                  <a:extLst>
                    <a:ext uri="{FF2B5EF4-FFF2-40B4-BE49-F238E27FC236}">
                      <a16:creationId xmlns:a16="http://schemas.microsoft.com/office/drawing/2014/main" id="{B92F15E7-2A42-8DFA-6E61-2D1941B07ECD}"/>
                    </a:ext>
                  </a:extLst>
                </p:cNvPr>
                <p:cNvSpPr>
                  <a:spLocks noChangeArrowheads="1"/>
                </p:cNvSpPr>
                <p:nvPr/>
              </p:nvSpPr>
              <p:spPr bwMode="auto">
                <a:xfrm>
                  <a:off x="4790" y="2290"/>
                  <a:ext cx="147" cy="14"/>
                </a:xfrm>
                <a:prstGeom prst="rect">
                  <a:avLst/>
                </a:prstGeom>
                <a:solidFill>
                  <a:srgbClr val="3A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368">
                  <a:extLst>
                    <a:ext uri="{FF2B5EF4-FFF2-40B4-BE49-F238E27FC236}">
                      <a16:creationId xmlns:a16="http://schemas.microsoft.com/office/drawing/2014/main" id="{BF44ED5F-EBD7-AE2C-DFEC-D63F65B12022}"/>
                    </a:ext>
                  </a:extLst>
                </p:cNvPr>
                <p:cNvSpPr>
                  <a:spLocks/>
                </p:cNvSpPr>
                <p:nvPr/>
              </p:nvSpPr>
              <p:spPr bwMode="auto">
                <a:xfrm>
                  <a:off x="4825" y="1995"/>
                  <a:ext cx="78" cy="89"/>
                </a:xfrm>
                <a:custGeom>
                  <a:avLst/>
                  <a:gdLst>
                    <a:gd name="T0" fmla="*/ 152 w 157"/>
                    <a:gd name="T1" fmla="*/ 0 h 179"/>
                    <a:gd name="T2" fmla="*/ 5 w 157"/>
                    <a:gd name="T3" fmla="*/ 0 h 179"/>
                    <a:gd name="T4" fmla="*/ 0 w 157"/>
                    <a:gd name="T5" fmla="*/ 94 h 179"/>
                    <a:gd name="T6" fmla="*/ 78 w 157"/>
                    <a:gd name="T7" fmla="*/ 179 h 179"/>
                    <a:gd name="T8" fmla="*/ 157 w 157"/>
                    <a:gd name="T9" fmla="*/ 94 h 179"/>
                    <a:gd name="T10" fmla="*/ 152 w 157"/>
                    <a:gd name="T11" fmla="*/ 0 h 179"/>
                  </a:gdLst>
                  <a:ahLst/>
                  <a:cxnLst>
                    <a:cxn ang="0">
                      <a:pos x="T0" y="T1"/>
                    </a:cxn>
                    <a:cxn ang="0">
                      <a:pos x="T2" y="T3"/>
                    </a:cxn>
                    <a:cxn ang="0">
                      <a:pos x="T4" y="T5"/>
                    </a:cxn>
                    <a:cxn ang="0">
                      <a:pos x="T6" y="T7"/>
                    </a:cxn>
                    <a:cxn ang="0">
                      <a:pos x="T8" y="T9"/>
                    </a:cxn>
                    <a:cxn ang="0">
                      <a:pos x="T10" y="T11"/>
                    </a:cxn>
                  </a:cxnLst>
                  <a:rect l="0" t="0" r="r" b="b"/>
                  <a:pathLst>
                    <a:path w="157" h="179">
                      <a:moveTo>
                        <a:pt x="152" y="0"/>
                      </a:moveTo>
                      <a:lnTo>
                        <a:pt x="5" y="0"/>
                      </a:lnTo>
                      <a:lnTo>
                        <a:pt x="0" y="94"/>
                      </a:lnTo>
                      <a:lnTo>
                        <a:pt x="78" y="179"/>
                      </a:lnTo>
                      <a:lnTo>
                        <a:pt x="157" y="94"/>
                      </a:lnTo>
                      <a:lnTo>
                        <a:pt x="152"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369">
                  <a:extLst>
                    <a:ext uri="{FF2B5EF4-FFF2-40B4-BE49-F238E27FC236}">
                      <a16:creationId xmlns:a16="http://schemas.microsoft.com/office/drawing/2014/main" id="{AE927D41-4EFA-8046-6607-BAE55B33BF6F}"/>
                    </a:ext>
                  </a:extLst>
                </p:cNvPr>
                <p:cNvSpPr>
                  <a:spLocks/>
                </p:cNvSpPr>
                <p:nvPr/>
              </p:nvSpPr>
              <p:spPr bwMode="auto">
                <a:xfrm>
                  <a:off x="4847" y="2072"/>
                  <a:ext cx="33" cy="162"/>
                </a:xfrm>
                <a:custGeom>
                  <a:avLst/>
                  <a:gdLst>
                    <a:gd name="T0" fmla="*/ 53 w 65"/>
                    <a:gd name="T1" fmla="*/ 0 h 323"/>
                    <a:gd name="T2" fmla="*/ 11 w 65"/>
                    <a:gd name="T3" fmla="*/ 0 h 323"/>
                    <a:gd name="T4" fmla="*/ 7 w 65"/>
                    <a:gd name="T5" fmla="*/ 1 h 323"/>
                    <a:gd name="T6" fmla="*/ 2 w 65"/>
                    <a:gd name="T7" fmla="*/ 2 h 323"/>
                    <a:gd name="T8" fmla="*/ 1 w 65"/>
                    <a:gd name="T9" fmla="*/ 5 h 323"/>
                    <a:gd name="T10" fmla="*/ 0 w 65"/>
                    <a:gd name="T11" fmla="*/ 8 h 323"/>
                    <a:gd name="T12" fmla="*/ 0 w 65"/>
                    <a:gd name="T13" fmla="*/ 12 h 323"/>
                    <a:gd name="T14" fmla="*/ 1 w 65"/>
                    <a:gd name="T15" fmla="*/ 15 h 323"/>
                    <a:gd name="T16" fmla="*/ 21 w 65"/>
                    <a:gd name="T17" fmla="*/ 45 h 323"/>
                    <a:gd name="T18" fmla="*/ 22 w 65"/>
                    <a:gd name="T19" fmla="*/ 46 h 323"/>
                    <a:gd name="T20" fmla="*/ 22 w 65"/>
                    <a:gd name="T21" fmla="*/ 46 h 323"/>
                    <a:gd name="T22" fmla="*/ 2 w 65"/>
                    <a:gd name="T23" fmla="*/ 289 h 323"/>
                    <a:gd name="T24" fmla="*/ 32 w 65"/>
                    <a:gd name="T25" fmla="*/ 323 h 323"/>
                    <a:gd name="T26" fmla="*/ 62 w 65"/>
                    <a:gd name="T27" fmla="*/ 289 h 323"/>
                    <a:gd name="T28" fmla="*/ 42 w 65"/>
                    <a:gd name="T29" fmla="*/ 46 h 323"/>
                    <a:gd name="T30" fmla="*/ 42 w 65"/>
                    <a:gd name="T31" fmla="*/ 46 h 323"/>
                    <a:gd name="T32" fmla="*/ 43 w 65"/>
                    <a:gd name="T33" fmla="*/ 45 h 323"/>
                    <a:gd name="T34" fmla="*/ 63 w 65"/>
                    <a:gd name="T35" fmla="*/ 15 h 323"/>
                    <a:gd name="T36" fmla="*/ 65 w 65"/>
                    <a:gd name="T37" fmla="*/ 12 h 323"/>
                    <a:gd name="T38" fmla="*/ 65 w 65"/>
                    <a:gd name="T39" fmla="*/ 8 h 323"/>
                    <a:gd name="T40" fmla="*/ 63 w 65"/>
                    <a:gd name="T41" fmla="*/ 5 h 323"/>
                    <a:gd name="T42" fmla="*/ 62 w 65"/>
                    <a:gd name="T43" fmla="*/ 2 h 323"/>
                    <a:gd name="T44" fmla="*/ 58 w 65"/>
                    <a:gd name="T45" fmla="*/ 1 h 323"/>
                    <a:gd name="T46" fmla="*/ 53 w 65"/>
                    <a:gd name="T4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323">
                      <a:moveTo>
                        <a:pt x="53" y="0"/>
                      </a:moveTo>
                      <a:lnTo>
                        <a:pt x="11" y="0"/>
                      </a:lnTo>
                      <a:lnTo>
                        <a:pt x="7" y="1"/>
                      </a:lnTo>
                      <a:lnTo>
                        <a:pt x="2" y="2"/>
                      </a:lnTo>
                      <a:lnTo>
                        <a:pt x="1" y="5"/>
                      </a:lnTo>
                      <a:lnTo>
                        <a:pt x="0" y="8"/>
                      </a:lnTo>
                      <a:lnTo>
                        <a:pt x="0" y="12"/>
                      </a:lnTo>
                      <a:lnTo>
                        <a:pt x="1" y="15"/>
                      </a:lnTo>
                      <a:lnTo>
                        <a:pt x="21" y="45"/>
                      </a:lnTo>
                      <a:lnTo>
                        <a:pt x="22" y="46"/>
                      </a:lnTo>
                      <a:lnTo>
                        <a:pt x="22" y="46"/>
                      </a:lnTo>
                      <a:lnTo>
                        <a:pt x="2" y="289"/>
                      </a:lnTo>
                      <a:lnTo>
                        <a:pt x="32" y="323"/>
                      </a:lnTo>
                      <a:lnTo>
                        <a:pt x="62" y="289"/>
                      </a:lnTo>
                      <a:lnTo>
                        <a:pt x="42" y="46"/>
                      </a:lnTo>
                      <a:lnTo>
                        <a:pt x="42" y="46"/>
                      </a:lnTo>
                      <a:lnTo>
                        <a:pt x="43" y="45"/>
                      </a:lnTo>
                      <a:lnTo>
                        <a:pt x="63" y="15"/>
                      </a:lnTo>
                      <a:lnTo>
                        <a:pt x="65" y="12"/>
                      </a:lnTo>
                      <a:lnTo>
                        <a:pt x="65" y="8"/>
                      </a:lnTo>
                      <a:lnTo>
                        <a:pt x="63" y="5"/>
                      </a:lnTo>
                      <a:lnTo>
                        <a:pt x="62" y="2"/>
                      </a:lnTo>
                      <a:lnTo>
                        <a:pt x="58" y="1"/>
                      </a:lnTo>
                      <a:lnTo>
                        <a:pt x="53" y="0"/>
                      </a:lnTo>
                      <a:close/>
                    </a:path>
                  </a:pathLst>
                </a:custGeom>
                <a:solidFill>
                  <a:srgbClr val="EE19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Freeform 370">
                  <a:extLst>
                    <a:ext uri="{FF2B5EF4-FFF2-40B4-BE49-F238E27FC236}">
                      <a16:creationId xmlns:a16="http://schemas.microsoft.com/office/drawing/2014/main" id="{712663C5-134B-EE29-437D-6687144EA4FB}"/>
                    </a:ext>
                  </a:extLst>
                </p:cNvPr>
                <p:cNvSpPr>
                  <a:spLocks/>
                </p:cNvSpPr>
                <p:nvPr/>
              </p:nvSpPr>
              <p:spPr bwMode="auto">
                <a:xfrm>
                  <a:off x="4825" y="2037"/>
                  <a:ext cx="78" cy="50"/>
                </a:xfrm>
                <a:custGeom>
                  <a:avLst/>
                  <a:gdLst>
                    <a:gd name="T0" fmla="*/ 78 w 157"/>
                    <a:gd name="T1" fmla="*/ 63 h 99"/>
                    <a:gd name="T2" fmla="*/ 0 w 157"/>
                    <a:gd name="T3" fmla="*/ 0 h 99"/>
                    <a:gd name="T4" fmla="*/ 3 w 157"/>
                    <a:gd name="T5" fmla="*/ 10 h 99"/>
                    <a:gd name="T6" fmla="*/ 46 w 157"/>
                    <a:gd name="T7" fmla="*/ 99 h 99"/>
                    <a:gd name="T8" fmla="*/ 78 w 157"/>
                    <a:gd name="T9" fmla="*/ 70 h 99"/>
                    <a:gd name="T10" fmla="*/ 111 w 157"/>
                    <a:gd name="T11" fmla="*/ 99 h 99"/>
                    <a:gd name="T12" fmla="*/ 157 w 157"/>
                    <a:gd name="T13" fmla="*/ 9 h 99"/>
                    <a:gd name="T14" fmla="*/ 157 w 157"/>
                    <a:gd name="T15" fmla="*/ 2 h 99"/>
                    <a:gd name="T16" fmla="*/ 78 w 157"/>
                    <a:gd name="T17"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9">
                      <a:moveTo>
                        <a:pt x="78" y="63"/>
                      </a:moveTo>
                      <a:lnTo>
                        <a:pt x="0" y="0"/>
                      </a:lnTo>
                      <a:lnTo>
                        <a:pt x="3" y="10"/>
                      </a:lnTo>
                      <a:lnTo>
                        <a:pt x="46" y="99"/>
                      </a:lnTo>
                      <a:lnTo>
                        <a:pt x="78" y="70"/>
                      </a:lnTo>
                      <a:lnTo>
                        <a:pt x="111" y="99"/>
                      </a:lnTo>
                      <a:lnTo>
                        <a:pt x="157" y="9"/>
                      </a:lnTo>
                      <a:lnTo>
                        <a:pt x="157" y="2"/>
                      </a:lnTo>
                      <a:lnTo>
                        <a:pt x="78" y="63"/>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371">
                  <a:extLst>
                    <a:ext uri="{FF2B5EF4-FFF2-40B4-BE49-F238E27FC236}">
                      <a16:creationId xmlns:a16="http://schemas.microsoft.com/office/drawing/2014/main" id="{6D2B118B-DE93-BCF3-02F2-5FB2C6B8A722}"/>
                    </a:ext>
                  </a:extLst>
                </p:cNvPr>
                <p:cNvSpPr>
                  <a:spLocks/>
                </p:cNvSpPr>
                <p:nvPr/>
              </p:nvSpPr>
              <p:spPr bwMode="auto">
                <a:xfrm>
                  <a:off x="4864" y="2072"/>
                  <a:ext cx="16" cy="162"/>
                </a:xfrm>
                <a:custGeom>
                  <a:avLst/>
                  <a:gdLst>
                    <a:gd name="T0" fmla="*/ 31 w 33"/>
                    <a:gd name="T1" fmla="*/ 15 h 323"/>
                    <a:gd name="T2" fmla="*/ 33 w 33"/>
                    <a:gd name="T3" fmla="*/ 12 h 323"/>
                    <a:gd name="T4" fmla="*/ 33 w 33"/>
                    <a:gd name="T5" fmla="*/ 8 h 323"/>
                    <a:gd name="T6" fmla="*/ 31 w 33"/>
                    <a:gd name="T7" fmla="*/ 5 h 323"/>
                    <a:gd name="T8" fmla="*/ 30 w 33"/>
                    <a:gd name="T9" fmla="*/ 2 h 323"/>
                    <a:gd name="T10" fmla="*/ 26 w 33"/>
                    <a:gd name="T11" fmla="*/ 1 h 323"/>
                    <a:gd name="T12" fmla="*/ 21 w 33"/>
                    <a:gd name="T13" fmla="*/ 0 h 323"/>
                    <a:gd name="T14" fmla="*/ 0 w 33"/>
                    <a:gd name="T15" fmla="*/ 0 h 323"/>
                    <a:gd name="T16" fmla="*/ 0 w 33"/>
                    <a:gd name="T17" fmla="*/ 323 h 323"/>
                    <a:gd name="T18" fmla="*/ 0 w 33"/>
                    <a:gd name="T19" fmla="*/ 323 h 323"/>
                    <a:gd name="T20" fmla="*/ 30 w 33"/>
                    <a:gd name="T21" fmla="*/ 289 h 323"/>
                    <a:gd name="T22" fmla="*/ 10 w 33"/>
                    <a:gd name="T23" fmla="*/ 46 h 323"/>
                    <a:gd name="T24" fmla="*/ 10 w 33"/>
                    <a:gd name="T25" fmla="*/ 46 h 323"/>
                    <a:gd name="T26" fmla="*/ 11 w 33"/>
                    <a:gd name="T27" fmla="*/ 45 h 323"/>
                    <a:gd name="T28" fmla="*/ 31 w 33"/>
                    <a:gd name="T29" fmla="*/ 1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3">
                      <a:moveTo>
                        <a:pt x="31" y="15"/>
                      </a:moveTo>
                      <a:lnTo>
                        <a:pt x="33" y="12"/>
                      </a:lnTo>
                      <a:lnTo>
                        <a:pt x="33" y="8"/>
                      </a:lnTo>
                      <a:lnTo>
                        <a:pt x="31" y="5"/>
                      </a:lnTo>
                      <a:lnTo>
                        <a:pt x="30" y="2"/>
                      </a:lnTo>
                      <a:lnTo>
                        <a:pt x="26" y="1"/>
                      </a:lnTo>
                      <a:lnTo>
                        <a:pt x="21" y="0"/>
                      </a:lnTo>
                      <a:lnTo>
                        <a:pt x="0" y="0"/>
                      </a:lnTo>
                      <a:lnTo>
                        <a:pt x="0" y="323"/>
                      </a:lnTo>
                      <a:lnTo>
                        <a:pt x="0" y="323"/>
                      </a:lnTo>
                      <a:lnTo>
                        <a:pt x="30" y="289"/>
                      </a:lnTo>
                      <a:lnTo>
                        <a:pt x="10" y="46"/>
                      </a:lnTo>
                      <a:lnTo>
                        <a:pt x="10" y="46"/>
                      </a:lnTo>
                      <a:lnTo>
                        <a:pt x="11" y="45"/>
                      </a:lnTo>
                      <a:lnTo>
                        <a:pt x="31" y="15"/>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372">
                  <a:extLst>
                    <a:ext uri="{FF2B5EF4-FFF2-40B4-BE49-F238E27FC236}">
                      <a16:creationId xmlns:a16="http://schemas.microsoft.com/office/drawing/2014/main" id="{8535A694-D2E2-7F29-E18D-9BF19248F07F}"/>
                    </a:ext>
                  </a:extLst>
                </p:cNvPr>
                <p:cNvSpPr>
                  <a:spLocks/>
                </p:cNvSpPr>
                <p:nvPr/>
              </p:nvSpPr>
              <p:spPr bwMode="auto">
                <a:xfrm>
                  <a:off x="4864" y="2038"/>
                  <a:ext cx="39" cy="49"/>
                </a:xfrm>
                <a:custGeom>
                  <a:avLst/>
                  <a:gdLst>
                    <a:gd name="T0" fmla="*/ 0 w 79"/>
                    <a:gd name="T1" fmla="*/ 61 h 97"/>
                    <a:gd name="T2" fmla="*/ 0 w 79"/>
                    <a:gd name="T3" fmla="*/ 68 h 97"/>
                    <a:gd name="T4" fmla="*/ 33 w 79"/>
                    <a:gd name="T5" fmla="*/ 97 h 97"/>
                    <a:gd name="T6" fmla="*/ 79 w 79"/>
                    <a:gd name="T7" fmla="*/ 7 h 97"/>
                    <a:gd name="T8" fmla="*/ 79 w 79"/>
                    <a:gd name="T9" fmla="*/ 0 h 97"/>
                    <a:gd name="T10" fmla="*/ 0 w 79"/>
                    <a:gd name="T11" fmla="*/ 61 h 97"/>
                  </a:gdLst>
                  <a:ahLst/>
                  <a:cxnLst>
                    <a:cxn ang="0">
                      <a:pos x="T0" y="T1"/>
                    </a:cxn>
                    <a:cxn ang="0">
                      <a:pos x="T2" y="T3"/>
                    </a:cxn>
                    <a:cxn ang="0">
                      <a:pos x="T4" y="T5"/>
                    </a:cxn>
                    <a:cxn ang="0">
                      <a:pos x="T6" y="T7"/>
                    </a:cxn>
                    <a:cxn ang="0">
                      <a:pos x="T8" y="T9"/>
                    </a:cxn>
                    <a:cxn ang="0">
                      <a:pos x="T10" y="T11"/>
                    </a:cxn>
                  </a:cxnLst>
                  <a:rect l="0" t="0" r="r" b="b"/>
                  <a:pathLst>
                    <a:path w="79" h="97">
                      <a:moveTo>
                        <a:pt x="0" y="61"/>
                      </a:moveTo>
                      <a:lnTo>
                        <a:pt x="0" y="68"/>
                      </a:lnTo>
                      <a:lnTo>
                        <a:pt x="33" y="97"/>
                      </a:lnTo>
                      <a:lnTo>
                        <a:pt x="79" y="7"/>
                      </a:lnTo>
                      <a:lnTo>
                        <a:pt x="79" y="0"/>
                      </a:lnTo>
                      <a:lnTo>
                        <a:pt x="0" y="61"/>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373">
                  <a:extLst>
                    <a:ext uri="{FF2B5EF4-FFF2-40B4-BE49-F238E27FC236}">
                      <a16:creationId xmlns:a16="http://schemas.microsoft.com/office/drawing/2014/main" id="{87B29B5E-B383-E1CF-9660-2BF52292A8CE}"/>
                    </a:ext>
                  </a:extLst>
                </p:cNvPr>
                <p:cNvSpPr>
                  <a:spLocks/>
                </p:cNvSpPr>
                <p:nvPr/>
              </p:nvSpPr>
              <p:spPr bwMode="auto">
                <a:xfrm>
                  <a:off x="4779" y="2304"/>
                  <a:ext cx="169" cy="455"/>
                </a:xfrm>
                <a:custGeom>
                  <a:avLst/>
                  <a:gdLst>
                    <a:gd name="T0" fmla="*/ 33 w 340"/>
                    <a:gd name="T1" fmla="*/ 909 h 909"/>
                    <a:gd name="T2" fmla="*/ 129 w 340"/>
                    <a:gd name="T3" fmla="*/ 909 h 909"/>
                    <a:gd name="T4" fmla="*/ 152 w 340"/>
                    <a:gd name="T5" fmla="*/ 244 h 909"/>
                    <a:gd name="T6" fmla="*/ 153 w 340"/>
                    <a:gd name="T7" fmla="*/ 239 h 909"/>
                    <a:gd name="T8" fmla="*/ 156 w 340"/>
                    <a:gd name="T9" fmla="*/ 233 h 909"/>
                    <a:gd name="T10" fmla="*/ 159 w 340"/>
                    <a:gd name="T11" fmla="*/ 230 h 909"/>
                    <a:gd name="T12" fmla="*/ 164 w 340"/>
                    <a:gd name="T13" fmla="*/ 227 h 909"/>
                    <a:gd name="T14" fmla="*/ 170 w 340"/>
                    <a:gd name="T15" fmla="*/ 226 h 909"/>
                    <a:gd name="T16" fmla="*/ 176 w 340"/>
                    <a:gd name="T17" fmla="*/ 227 h 909"/>
                    <a:gd name="T18" fmla="*/ 181 w 340"/>
                    <a:gd name="T19" fmla="*/ 230 h 909"/>
                    <a:gd name="T20" fmla="*/ 186 w 340"/>
                    <a:gd name="T21" fmla="*/ 233 h 909"/>
                    <a:gd name="T22" fmla="*/ 187 w 340"/>
                    <a:gd name="T23" fmla="*/ 239 h 909"/>
                    <a:gd name="T24" fmla="*/ 188 w 340"/>
                    <a:gd name="T25" fmla="*/ 244 h 909"/>
                    <a:gd name="T26" fmla="*/ 211 w 340"/>
                    <a:gd name="T27" fmla="*/ 882 h 909"/>
                    <a:gd name="T28" fmla="*/ 307 w 340"/>
                    <a:gd name="T29" fmla="*/ 892 h 909"/>
                    <a:gd name="T30" fmla="*/ 340 w 340"/>
                    <a:gd name="T31" fmla="*/ 167 h 909"/>
                    <a:gd name="T32" fmla="*/ 340 w 340"/>
                    <a:gd name="T33" fmla="*/ 117 h 909"/>
                    <a:gd name="T34" fmla="*/ 317 w 340"/>
                    <a:gd name="T35" fmla="*/ 0 h 909"/>
                    <a:gd name="T36" fmla="*/ 23 w 340"/>
                    <a:gd name="T37" fmla="*/ 0 h 909"/>
                    <a:gd name="T38" fmla="*/ 0 w 340"/>
                    <a:gd name="T39" fmla="*/ 117 h 909"/>
                    <a:gd name="T40" fmla="*/ 0 w 340"/>
                    <a:gd name="T41" fmla="*/ 167 h 909"/>
                    <a:gd name="T42" fmla="*/ 33 w 340"/>
                    <a:gd name="T43"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0" h="909">
                      <a:moveTo>
                        <a:pt x="33" y="909"/>
                      </a:moveTo>
                      <a:lnTo>
                        <a:pt x="129" y="909"/>
                      </a:lnTo>
                      <a:lnTo>
                        <a:pt x="152" y="244"/>
                      </a:lnTo>
                      <a:lnTo>
                        <a:pt x="153" y="239"/>
                      </a:lnTo>
                      <a:lnTo>
                        <a:pt x="156" y="233"/>
                      </a:lnTo>
                      <a:lnTo>
                        <a:pt x="159" y="230"/>
                      </a:lnTo>
                      <a:lnTo>
                        <a:pt x="164" y="227"/>
                      </a:lnTo>
                      <a:lnTo>
                        <a:pt x="170" y="226"/>
                      </a:lnTo>
                      <a:lnTo>
                        <a:pt x="176" y="227"/>
                      </a:lnTo>
                      <a:lnTo>
                        <a:pt x="181" y="230"/>
                      </a:lnTo>
                      <a:lnTo>
                        <a:pt x="186" y="233"/>
                      </a:lnTo>
                      <a:lnTo>
                        <a:pt x="187" y="239"/>
                      </a:lnTo>
                      <a:lnTo>
                        <a:pt x="188" y="244"/>
                      </a:lnTo>
                      <a:lnTo>
                        <a:pt x="211" y="882"/>
                      </a:lnTo>
                      <a:lnTo>
                        <a:pt x="307" y="892"/>
                      </a:lnTo>
                      <a:lnTo>
                        <a:pt x="340" y="167"/>
                      </a:lnTo>
                      <a:lnTo>
                        <a:pt x="340" y="117"/>
                      </a:lnTo>
                      <a:lnTo>
                        <a:pt x="317" y="0"/>
                      </a:lnTo>
                      <a:lnTo>
                        <a:pt x="23" y="0"/>
                      </a:lnTo>
                      <a:lnTo>
                        <a:pt x="0" y="117"/>
                      </a:lnTo>
                      <a:lnTo>
                        <a:pt x="0" y="167"/>
                      </a:lnTo>
                      <a:lnTo>
                        <a:pt x="33" y="90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374">
                  <a:extLst>
                    <a:ext uri="{FF2B5EF4-FFF2-40B4-BE49-F238E27FC236}">
                      <a16:creationId xmlns:a16="http://schemas.microsoft.com/office/drawing/2014/main" id="{0311C8F0-291F-701B-907F-BDDF0ED12333}"/>
                    </a:ext>
                  </a:extLst>
                </p:cNvPr>
                <p:cNvSpPr>
                  <a:spLocks/>
                </p:cNvSpPr>
                <p:nvPr/>
              </p:nvSpPr>
              <p:spPr bwMode="auto">
                <a:xfrm>
                  <a:off x="4864" y="2304"/>
                  <a:ext cx="84" cy="455"/>
                </a:xfrm>
                <a:custGeom>
                  <a:avLst/>
                  <a:gdLst>
                    <a:gd name="T0" fmla="*/ 18 w 170"/>
                    <a:gd name="T1" fmla="*/ 244 h 909"/>
                    <a:gd name="T2" fmla="*/ 41 w 170"/>
                    <a:gd name="T3" fmla="*/ 909 h 909"/>
                    <a:gd name="T4" fmla="*/ 137 w 170"/>
                    <a:gd name="T5" fmla="*/ 909 h 909"/>
                    <a:gd name="T6" fmla="*/ 170 w 170"/>
                    <a:gd name="T7" fmla="*/ 167 h 909"/>
                    <a:gd name="T8" fmla="*/ 170 w 170"/>
                    <a:gd name="T9" fmla="*/ 117 h 909"/>
                    <a:gd name="T10" fmla="*/ 147 w 170"/>
                    <a:gd name="T11" fmla="*/ 0 h 909"/>
                    <a:gd name="T12" fmla="*/ 0 w 170"/>
                    <a:gd name="T13" fmla="*/ 0 h 909"/>
                    <a:gd name="T14" fmla="*/ 0 w 170"/>
                    <a:gd name="T15" fmla="*/ 226 h 909"/>
                    <a:gd name="T16" fmla="*/ 6 w 170"/>
                    <a:gd name="T17" fmla="*/ 227 h 909"/>
                    <a:gd name="T18" fmla="*/ 11 w 170"/>
                    <a:gd name="T19" fmla="*/ 230 h 909"/>
                    <a:gd name="T20" fmla="*/ 16 w 170"/>
                    <a:gd name="T21" fmla="*/ 233 h 909"/>
                    <a:gd name="T22" fmla="*/ 17 w 170"/>
                    <a:gd name="T23" fmla="*/ 239 h 909"/>
                    <a:gd name="T24" fmla="*/ 18 w 170"/>
                    <a:gd name="T25" fmla="*/ 244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909">
                      <a:moveTo>
                        <a:pt x="18" y="244"/>
                      </a:moveTo>
                      <a:lnTo>
                        <a:pt x="41" y="909"/>
                      </a:lnTo>
                      <a:lnTo>
                        <a:pt x="137" y="909"/>
                      </a:lnTo>
                      <a:lnTo>
                        <a:pt x="170" y="167"/>
                      </a:lnTo>
                      <a:lnTo>
                        <a:pt x="170" y="117"/>
                      </a:lnTo>
                      <a:lnTo>
                        <a:pt x="147" y="0"/>
                      </a:lnTo>
                      <a:lnTo>
                        <a:pt x="0" y="0"/>
                      </a:lnTo>
                      <a:lnTo>
                        <a:pt x="0" y="226"/>
                      </a:lnTo>
                      <a:lnTo>
                        <a:pt x="6" y="227"/>
                      </a:lnTo>
                      <a:lnTo>
                        <a:pt x="11" y="230"/>
                      </a:lnTo>
                      <a:lnTo>
                        <a:pt x="16" y="233"/>
                      </a:lnTo>
                      <a:lnTo>
                        <a:pt x="17" y="239"/>
                      </a:lnTo>
                      <a:lnTo>
                        <a:pt x="18" y="24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Freeform 375">
                  <a:extLst>
                    <a:ext uri="{FF2B5EF4-FFF2-40B4-BE49-F238E27FC236}">
                      <a16:creationId xmlns:a16="http://schemas.microsoft.com/office/drawing/2014/main" id="{1EA4ABC8-4A91-A14F-827C-282857950058}"/>
                    </a:ext>
                  </a:extLst>
                </p:cNvPr>
                <p:cNvSpPr>
                  <a:spLocks/>
                </p:cNvSpPr>
                <p:nvPr/>
              </p:nvSpPr>
              <p:spPr bwMode="auto">
                <a:xfrm>
                  <a:off x="4932" y="2308"/>
                  <a:ext cx="38" cy="105"/>
                </a:xfrm>
                <a:custGeom>
                  <a:avLst/>
                  <a:gdLst>
                    <a:gd name="T0" fmla="*/ 24 w 77"/>
                    <a:gd name="T1" fmla="*/ 86 h 211"/>
                    <a:gd name="T2" fmla="*/ 29 w 77"/>
                    <a:gd name="T3" fmla="*/ 82 h 211"/>
                    <a:gd name="T4" fmla="*/ 31 w 77"/>
                    <a:gd name="T5" fmla="*/ 78 h 211"/>
                    <a:gd name="T6" fmla="*/ 34 w 77"/>
                    <a:gd name="T7" fmla="*/ 72 h 211"/>
                    <a:gd name="T8" fmla="*/ 34 w 77"/>
                    <a:gd name="T9" fmla="*/ 66 h 211"/>
                    <a:gd name="T10" fmla="*/ 29 w 77"/>
                    <a:gd name="T11" fmla="*/ 10 h 211"/>
                    <a:gd name="T12" fmla="*/ 77 w 77"/>
                    <a:gd name="T13" fmla="*/ 0 h 211"/>
                    <a:gd name="T14" fmla="*/ 70 w 77"/>
                    <a:gd name="T15" fmla="*/ 82 h 211"/>
                    <a:gd name="T16" fmla="*/ 70 w 77"/>
                    <a:gd name="T17" fmla="*/ 82 h 211"/>
                    <a:gd name="T18" fmla="*/ 60 w 77"/>
                    <a:gd name="T19" fmla="*/ 141 h 211"/>
                    <a:gd name="T20" fmla="*/ 55 w 77"/>
                    <a:gd name="T21" fmla="*/ 154 h 211"/>
                    <a:gd name="T22" fmla="*/ 48 w 77"/>
                    <a:gd name="T23" fmla="*/ 165 h 211"/>
                    <a:gd name="T24" fmla="*/ 37 w 77"/>
                    <a:gd name="T25" fmla="*/ 179 h 211"/>
                    <a:gd name="T26" fmla="*/ 23 w 77"/>
                    <a:gd name="T27" fmla="*/ 196 h 211"/>
                    <a:gd name="T28" fmla="*/ 7 w 77"/>
                    <a:gd name="T29" fmla="*/ 209 h 211"/>
                    <a:gd name="T30" fmla="*/ 3 w 77"/>
                    <a:gd name="T31" fmla="*/ 211 h 211"/>
                    <a:gd name="T32" fmla="*/ 0 w 77"/>
                    <a:gd name="T33" fmla="*/ 206 h 211"/>
                    <a:gd name="T34" fmla="*/ 0 w 77"/>
                    <a:gd name="T35" fmla="*/ 198 h 211"/>
                    <a:gd name="T36" fmla="*/ 3 w 77"/>
                    <a:gd name="T37" fmla="*/ 188 h 211"/>
                    <a:gd name="T38" fmla="*/ 7 w 77"/>
                    <a:gd name="T39" fmla="*/ 181 h 211"/>
                    <a:gd name="T40" fmla="*/ 13 w 77"/>
                    <a:gd name="T41" fmla="*/ 170 h 211"/>
                    <a:gd name="T42" fmla="*/ 19 w 77"/>
                    <a:gd name="T43" fmla="*/ 155 h 211"/>
                    <a:gd name="T44" fmla="*/ 20 w 77"/>
                    <a:gd name="T45" fmla="*/ 143 h 211"/>
                    <a:gd name="T46" fmla="*/ 21 w 77"/>
                    <a:gd name="T47" fmla="*/ 133 h 211"/>
                    <a:gd name="T48" fmla="*/ 23 w 77"/>
                    <a:gd name="T49" fmla="*/ 130 h 211"/>
                    <a:gd name="T50" fmla="*/ 21 w 77"/>
                    <a:gd name="T51" fmla="*/ 131 h 211"/>
                    <a:gd name="T52" fmla="*/ 19 w 77"/>
                    <a:gd name="T53" fmla="*/ 138 h 211"/>
                    <a:gd name="T54" fmla="*/ 14 w 77"/>
                    <a:gd name="T55" fmla="*/ 150 h 211"/>
                    <a:gd name="T56" fmla="*/ 10 w 77"/>
                    <a:gd name="T57" fmla="*/ 162 h 211"/>
                    <a:gd name="T58" fmla="*/ 9 w 77"/>
                    <a:gd name="T59" fmla="*/ 165 h 211"/>
                    <a:gd name="T60" fmla="*/ 6 w 77"/>
                    <a:gd name="T61" fmla="*/ 167 h 211"/>
                    <a:gd name="T62" fmla="*/ 4 w 77"/>
                    <a:gd name="T63" fmla="*/ 165 h 211"/>
                    <a:gd name="T64" fmla="*/ 2 w 77"/>
                    <a:gd name="T65" fmla="*/ 165 h 211"/>
                    <a:gd name="T66" fmla="*/ 0 w 77"/>
                    <a:gd name="T67" fmla="*/ 162 h 211"/>
                    <a:gd name="T68" fmla="*/ 0 w 77"/>
                    <a:gd name="T69" fmla="*/ 161 h 211"/>
                    <a:gd name="T70" fmla="*/ 3 w 77"/>
                    <a:gd name="T71" fmla="*/ 141 h 211"/>
                    <a:gd name="T72" fmla="*/ 6 w 77"/>
                    <a:gd name="T73" fmla="*/ 124 h 211"/>
                    <a:gd name="T74" fmla="*/ 10 w 77"/>
                    <a:gd name="T75" fmla="*/ 109 h 211"/>
                    <a:gd name="T76" fmla="*/ 14 w 77"/>
                    <a:gd name="T77" fmla="*/ 97 h 211"/>
                    <a:gd name="T78" fmla="*/ 17 w 77"/>
                    <a:gd name="T79" fmla="*/ 92 h 211"/>
                    <a:gd name="T80" fmla="*/ 21 w 77"/>
                    <a:gd name="T81" fmla="*/ 88 h 211"/>
                    <a:gd name="T82" fmla="*/ 24 w 77"/>
                    <a:gd name="T83" fmla="*/ 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211">
                      <a:moveTo>
                        <a:pt x="24" y="86"/>
                      </a:moveTo>
                      <a:lnTo>
                        <a:pt x="29" y="82"/>
                      </a:lnTo>
                      <a:lnTo>
                        <a:pt x="31" y="78"/>
                      </a:lnTo>
                      <a:lnTo>
                        <a:pt x="34" y="72"/>
                      </a:lnTo>
                      <a:lnTo>
                        <a:pt x="34" y="66"/>
                      </a:lnTo>
                      <a:lnTo>
                        <a:pt x="29" y="10"/>
                      </a:lnTo>
                      <a:lnTo>
                        <a:pt x="77" y="0"/>
                      </a:lnTo>
                      <a:lnTo>
                        <a:pt x="70" y="82"/>
                      </a:lnTo>
                      <a:lnTo>
                        <a:pt x="70" y="82"/>
                      </a:lnTo>
                      <a:lnTo>
                        <a:pt x="60" y="141"/>
                      </a:lnTo>
                      <a:lnTo>
                        <a:pt x="55" y="154"/>
                      </a:lnTo>
                      <a:lnTo>
                        <a:pt x="48" y="165"/>
                      </a:lnTo>
                      <a:lnTo>
                        <a:pt x="37" y="179"/>
                      </a:lnTo>
                      <a:lnTo>
                        <a:pt x="23" y="196"/>
                      </a:lnTo>
                      <a:lnTo>
                        <a:pt x="7" y="209"/>
                      </a:lnTo>
                      <a:lnTo>
                        <a:pt x="3" y="211"/>
                      </a:lnTo>
                      <a:lnTo>
                        <a:pt x="0" y="206"/>
                      </a:lnTo>
                      <a:lnTo>
                        <a:pt x="0" y="198"/>
                      </a:lnTo>
                      <a:lnTo>
                        <a:pt x="3" y="188"/>
                      </a:lnTo>
                      <a:lnTo>
                        <a:pt x="7" y="181"/>
                      </a:lnTo>
                      <a:lnTo>
                        <a:pt x="13" y="170"/>
                      </a:lnTo>
                      <a:lnTo>
                        <a:pt x="19" y="155"/>
                      </a:lnTo>
                      <a:lnTo>
                        <a:pt x="20" y="143"/>
                      </a:lnTo>
                      <a:lnTo>
                        <a:pt x="21" y="133"/>
                      </a:lnTo>
                      <a:lnTo>
                        <a:pt x="23" y="130"/>
                      </a:lnTo>
                      <a:lnTo>
                        <a:pt x="21" y="131"/>
                      </a:lnTo>
                      <a:lnTo>
                        <a:pt x="19" y="138"/>
                      </a:lnTo>
                      <a:lnTo>
                        <a:pt x="14" y="150"/>
                      </a:lnTo>
                      <a:lnTo>
                        <a:pt x="10" y="162"/>
                      </a:lnTo>
                      <a:lnTo>
                        <a:pt x="9" y="165"/>
                      </a:lnTo>
                      <a:lnTo>
                        <a:pt x="6" y="167"/>
                      </a:lnTo>
                      <a:lnTo>
                        <a:pt x="4" y="165"/>
                      </a:lnTo>
                      <a:lnTo>
                        <a:pt x="2" y="165"/>
                      </a:lnTo>
                      <a:lnTo>
                        <a:pt x="0" y="162"/>
                      </a:lnTo>
                      <a:lnTo>
                        <a:pt x="0" y="161"/>
                      </a:lnTo>
                      <a:lnTo>
                        <a:pt x="3" y="141"/>
                      </a:lnTo>
                      <a:lnTo>
                        <a:pt x="6" y="124"/>
                      </a:lnTo>
                      <a:lnTo>
                        <a:pt x="10" y="109"/>
                      </a:lnTo>
                      <a:lnTo>
                        <a:pt x="14" y="97"/>
                      </a:lnTo>
                      <a:lnTo>
                        <a:pt x="17" y="92"/>
                      </a:lnTo>
                      <a:lnTo>
                        <a:pt x="21" y="88"/>
                      </a:lnTo>
                      <a:lnTo>
                        <a:pt x="24" y="86"/>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376">
                  <a:extLst>
                    <a:ext uri="{FF2B5EF4-FFF2-40B4-BE49-F238E27FC236}">
                      <a16:creationId xmlns:a16="http://schemas.microsoft.com/office/drawing/2014/main" id="{91189C2B-87A1-C3D3-18A4-5F9C2C2E1670}"/>
                    </a:ext>
                  </a:extLst>
                </p:cNvPr>
                <p:cNvSpPr>
                  <a:spLocks/>
                </p:cNvSpPr>
                <p:nvPr/>
              </p:nvSpPr>
              <p:spPr bwMode="auto">
                <a:xfrm>
                  <a:off x="4757" y="2308"/>
                  <a:ext cx="38" cy="105"/>
                </a:xfrm>
                <a:custGeom>
                  <a:avLst/>
                  <a:gdLst>
                    <a:gd name="T0" fmla="*/ 52 w 76"/>
                    <a:gd name="T1" fmla="*/ 86 h 211"/>
                    <a:gd name="T2" fmla="*/ 48 w 76"/>
                    <a:gd name="T3" fmla="*/ 82 h 211"/>
                    <a:gd name="T4" fmla="*/ 45 w 76"/>
                    <a:gd name="T5" fmla="*/ 78 h 211"/>
                    <a:gd name="T6" fmla="*/ 42 w 76"/>
                    <a:gd name="T7" fmla="*/ 72 h 211"/>
                    <a:gd name="T8" fmla="*/ 42 w 76"/>
                    <a:gd name="T9" fmla="*/ 66 h 211"/>
                    <a:gd name="T10" fmla="*/ 48 w 76"/>
                    <a:gd name="T11" fmla="*/ 10 h 211"/>
                    <a:gd name="T12" fmla="*/ 0 w 76"/>
                    <a:gd name="T13" fmla="*/ 0 h 211"/>
                    <a:gd name="T14" fmla="*/ 7 w 76"/>
                    <a:gd name="T15" fmla="*/ 82 h 211"/>
                    <a:gd name="T16" fmla="*/ 7 w 76"/>
                    <a:gd name="T17" fmla="*/ 82 h 211"/>
                    <a:gd name="T18" fmla="*/ 17 w 76"/>
                    <a:gd name="T19" fmla="*/ 141 h 211"/>
                    <a:gd name="T20" fmla="*/ 21 w 76"/>
                    <a:gd name="T21" fmla="*/ 154 h 211"/>
                    <a:gd name="T22" fmla="*/ 28 w 76"/>
                    <a:gd name="T23" fmla="*/ 165 h 211"/>
                    <a:gd name="T24" fmla="*/ 39 w 76"/>
                    <a:gd name="T25" fmla="*/ 179 h 211"/>
                    <a:gd name="T26" fmla="*/ 53 w 76"/>
                    <a:gd name="T27" fmla="*/ 196 h 211"/>
                    <a:gd name="T28" fmla="*/ 69 w 76"/>
                    <a:gd name="T29" fmla="*/ 209 h 211"/>
                    <a:gd name="T30" fmla="*/ 73 w 76"/>
                    <a:gd name="T31" fmla="*/ 211 h 211"/>
                    <a:gd name="T32" fmla="*/ 76 w 76"/>
                    <a:gd name="T33" fmla="*/ 206 h 211"/>
                    <a:gd name="T34" fmla="*/ 76 w 76"/>
                    <a:gd name="T35" fmla="*/ 198 h 211"/>
                    <a:gd name="T36" fmla="*/ 73 w 76"/>
                    <a:gd name="T37" fmla="*/ 188 h 211"/>
                    <a:gd name="T38" fmla="*/ 69 w 76"/>
                    <a:gd name="T39" fmla="*/ 181 h 211"/>
                    <a:gd name="T40" fmla="*/ 63 w 76"/>
                    <a:gd name="T41" fmla="*/ 170 h 211"/>
                    <a:gd name="T42" fmla="*/ 58 w 76"/>
                    <a:gd name="T43" fmla="*/ 155 h 211"/>
                    <a:gd name="T44" fmla="*/ 56 w 76"/>
                    <a:gd name="T45" fmla="*/ 143 h 211"/>
                    <a:gd name="T46" fmla="*/ 55 w 76"/>
                    <a:gd name="T47" fmla="*/ 133 h 211"/>
                    <a:gd name="T48" fmla="*/ 53 w 76"/>
                    <a:gd name="T49" fmla="*/ 130 h 211"/>
                    <a:gd name="T50" fmla="*/ 55 w 76"/>
                    <a:gd name="T51" fmla="*/ 131 h 211"/>
                    <a:gd name="T52" fmla="*/ 58 w 76"/>
                    <a:gd name="T53" fmla="*/ 138 h 211"/>
                    <a:gd name="T54" fmla="*/ 62 w 76"/>
                    <a:gd name="T55" fmla="*/ 150 h 211"/>
                    <a:gd name="T56" fmla="*/ 66 w 76"/>
                    <a:gd name="T57" fmla="*/ 162 h 211"/>
                    <a:gd name="T58" fmla="*/ 67 w 76"/>
                    <a:gd name="T59" fmla="*/ 165 h 211"/>
                    <a:gd name="T60" fmla="*/ 70 w 76"/>
                    <a:gd name="T61" fmla="*/ 167 h 211"/>
                    <a:gd name="T62" fmla="*/ 72 w 76"/>
                    <a:gd name="T63" fmla="*/ 165 h 211"/>
                    <a:gd name="T64" fmla="*/ 75 w 76"/>
                    <a:gd name="T65" fmla="*/ 165 h 211"/>
                    <a:gd name="T66" fmla="*/ 76 w 76"/>
                    <a:gd name="T67" fmla="*/ 162 h 211"/>
                    <a:gd name="T68" fmla="*/ 76 w 76"/>
                    <a:gd name="T69" fmla="*/ 161 h 211"/>
                    <a:gd name="T70" fmla="*/ 73 w 76"/>
                    <a:gd name="T71" fmla="*/ 141 h 211"/>
                    <a:gd name="T72" fmla="*/ 70 w 76"/>
                    <a:gd name="T73" fmla="*/ 124 h 211"/>
                    <a:gd name="T74" fmla="*/ 66 w 76"/>
                    <a:gd name="T75" fmla="*/ 109 h 211"/>
                    <a:gd name="T76" fmla="*/ 62 w 76"/>
                    <a:gd name="T77" fmla="*/ 97 h 211"/>
                    <a:gd name="T78" fmla="*/ 59 w 76"/>
                    <a:gd name="T79" fmla="*/ 92 h 211"/>
                    <a:gd name="T80" fmla="*/ 55 w 76"/>
                    <a:gd name="T81" fmla="*/ 88 h 211"/>
                    <a:gd name="T82" fmla="*/ 52 w 76"/>
                    <a:gd name="T83" fmla="*/ 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 h="211">
                      <a:moveTo>
                        <a:pt x="52" y="86"/>
                      </a:moveTo>
                      <a:lnTo>
                        <a:pt x="48" y="82"/>
                      </a:lnTo>
                      <a:lnTo>
                        <a:pt x="45" y="78"/>
                      </a:lnTo>
                      <a:lnTo>
                        <a:pt x="42" y="72"/>
                      </a:lnTo>
                      <a:lnTo>
                        <a:pt x="42" y="66"/>
                      </a:lnTo>
                      <a:lnTo>
                        <a:pt x="48" y="10"/>
                      </a:lnTo>
                      <a:lnTo>
                        <a:pt x="0" y="0"/>
                      </a:lnTo>
                      <a:lnTo>
                        <a:pt x="7" y="82"/>
                      </a:lnTo>
                      <a:lnTo>
                        <a:pt x="7" y="82"/>
                      </a:lnTo>
                      <a:lnTo>
                        <a:pt x="17" y="141"/>
                      </a:lnTo>
                      <a:lnTo>
                        <a:pt x="21" y="154"/>
                      </a:lnTo>
                      <a:lnTo>
                        <a:pt x="28" y="165"/>
                      </a:lnTo>
                      <a:lnTo>
                        <a:pt x="39" y="179"/>
                      </a:lnTo>
                      <a:lnTo>
                        <a:pt x="53" y="196"/>
                      </a:lnTo>
                      <a:lnTo>
                        <a:pt x="69" y="209"/>
                      </a:lnTo>
                      <a:lnTo>
                        <a:pt x="73" y="211"/>
                      </a:lnTo>
                      <a:lnTo>
                        <a:pt x="76" y="206"/>
                      </a:lnTo>
                      <a:lnTo>
                        <a:pt x="76" y="198"/>
                      </a:lnTo>
                      <a:lnTo>
                        <a:pt x="73" y="188"/>
                      </a:lnTo>
                      <a:lnTo>
                        <a:pt x="69" y="181"/>
                      </a:lnTo>
                      <a:lnTo>
                        <a:pt x="63" y="170"/>
                      </a:lnTo>
                      <a:lnTo>
                        <a:pt x="58" y="155"/>
                      </a:lnTo>
                      <a:lnTo>
                        <a:pt x="56" y="143"/>
                      </a:lnTo>
                      <a:lnTo>
                        <a:pt x="55" y="133"/>
                      </a:lnTo>
                      <a:lnTo>
                        <a:pt x="53" y="130"/>
                      </a:lnTo>
                      <a:lnTo>
                        <a:pt x="55" y="131"/>
                      </a:lnTo>
                      <a:lnTo>
                        <a:pt x="58" y="138"/>
                      </a:lnTo>
                      <a:lnTo>
                        <a:pt x="62" y="150"/>
                      </a:lnTo>
                      <a:lnTo>
                        <a:pt x="66" y="162"/>
                      </a:lnTo>
                      <a:lnTo>
                        <a:pt x="67" y="165"/>
                      </a:lnTo>
                      <a:lnTo>
                        <a:pt x="70" y="167"/>
                      </a:lnTo>
                      <a:lnTo>
                        <a:pt x="72" y="165"/>
                      </a:lnTo>
                      <a:lnTo>
                        <a:pt x="75" y="165"/>
                      </a:lnTo>
                      <a:lnTo>
                        <a:pt x="76" y="162"/>
                      </a:lnTo>
                      <a:lnTo>
                        <a:pt x="76" y="161"/>
                      </a:lnTo>
                      <a:lnTo>
                        <a:pt x="73" y="141"/>
                      </a:lnTo>
                      <a:lnTo>
                        <a:pt x="70" y="124"/>
                      </a:lnTo>
                      <a:lnTo>
                        <a:pt x="66" y="109"/>
                      </a:lnTo>
                      <a:lnTo>
                        <a:pt x="62" y="97"/>
                      </a:lnTo>
                      <a:lnTo>
                        <a:pt x="59" y="92"/>
                      </a:lnTo>
                      <a:lnTo>
                        <a:pt x="55" y="88"/>
                      </a:lnTo>
                      <a:lnTo>
                        <a:pt x="52" y="86"/>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377">
                  <a:extLst>
                    <a:ext uri="{FF2B5EF4-FFF2-40B4-BE49-F238E27FC236}">
                      <a16:creationId xmlns:a16="http://schemas.microsoft.com/office/drawing/2014/main" id="{5475BA8B-D5DA-CEC0-0D63-901B81EE0209}"/>
                    </a:ext>
                  </a:extLst>
                </p:cNvPr>
                <p:cNvSpPr>
                  <a:spLocks/>
                </p:cNvSpPr>
                <p:nvPr/>
              </p:nvSpPr>
              <p:spPr bwMode="auto">
                <a:xfrm>
                  <a:off x="4740" y="2087"/>
                  <a:ext cx="57" cy="256"/>
                </a:xfrm>
                <a:custGeom>
                  <a:avLst/>
                  <a:gdLst>
                    <a:gd name="T0" fmla="*/ 80 w 114"/>
                    <a:gd name="T1" fmla="*/ 505 h 512"/>
                    <a:gd name="T2" fmla="*/ 35 w 114"/>
                    <a:gd name="T3" fmla="*/ 512 h 512"/>
                    <a:gd name="T4" fmla="*/ 0 w 114"/>
                    <a:gd name="T5" fmla="*/ 225 h 512"/>
                    <a:gd name="T6" fmla="*/ 10 w 114"/>
                    <a:gd name="T7" fmla="*/ 0 h 512"/>
                    <a:gd name="T8" fmla="*/ 114 w 114"/>
                    <a:gd name="T9" fmla="*/ 13 h 512"/>
                    <a:gd name="T10" fmla="*/ 79 w 114"/>
                    <a:gd name="T11" fmla="*/ 225 h 512"/>
                    <a:gd name="T12" fmla="*/ 92 w 114"/>
                    <a:gd name="T13" fmla="*/ 311 h 512"/>
                    <a:gd name="T14" fmla="*/ 80 w 114"/>
                    <a:gd name="T15" fmla="*/ 505 h 5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12">
                      <a:moveTo>
                        <a:pt x="80" y="505"/>
                      </a:moveTo>
                      <a:lnTo>
                        <a:pt x="35" y="512"/>
                      </a:lnTo>
                      <a:lnTo>
                        <a:pt x="0" y="225"/>
                      </a:lnTo>
                      <a:lnTo>
                        <a:pt x="10" y="0"/>
                      </a:lnTo>
                      <a:lnTo>
                        <a:pt x="114" y="13"/>
                      </a:lnTo>
                      <a:lnTo>
                        <a:pt x="79" y="225"/>
                      </a:lnTo>
                      <a:lnTo>
                        <a:pt x="92" y="311"/>
                      </a:lnTo>
                      <a:lnTo>
                        <a:pt x="80" y="50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378">
                  <a:extLst>
                    <a:ext uri="{FF2B5EF4-FFF2-40B4-BE49-F238E27FC236}">
                      <a16:creationId xmlns:a16="http://schemas.microsoft.com/office/drawing/2014/main" id="{59686F94-DDB4-1635-669F-7B41A00F4C46}"/>
                    </a:ext>
                  </a:extLst>
                </p:cNvPr>
                <p:cNvSpPr>
                  <a:spLocks/>
                </p:cNvSpPr>
                <p:nvPr/>
              </p:nvSpPr>
              <p:spPr bwMode="auto">
                <a:xfrm>
                  <a:off x="4930" y="2087"/>
                  <a:ext cx="57" cy="256"/>
                </a:xfrm>
                <a:custGeom>
                  <a:avLst/>
                  <a:gdLst>
                    <a:gd name="T0" fmla="*/ 34 w 115"/>
                    <a:gd name="T1" fmla="*/ 505 h 512"/>
                    <a:gd name="T2" fmla="*/ 79 w 115"/>
                    <a:gd name="T3" fmla="*/ 512 h 512"/>
                    <a:gd name="T4" fmla="*/ 115 w 115"/>
                    <a:gd name="T5" fmla="*/ 225 h 512"/>
                    <a:gd name="T6" fmla="*/ 105 w 115"/>
                    <a:gd name="T7" fmla="*/ 0 h 512"/>
                    <a:gd name="T8" fmla="*/ 0 w 115"/>
                    <a:gd name="T9" fmla="*/ 13 h 512"/>
                    <a:gd name="T10" fmla="*/ 37 w 115"/>
                    <a:gd name="T11" fmla="*/ 225 h 512"/>
                    <a:gd name="T12" fmla="*/ 23 w 115"/>
                    <a:gd name="T13" fmla="*/ 311 h 512"/>
                    <a:gd name="T14" fmla="*/ 34 w 115"/>
                    <a:gd name="T15" fmla="*/ 505 h 5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12">
                      <a:moveTo>
                        <a:pt x="34" y="505"/>
                      </a:moveTo>
                      <a:lnTo>
                        <a:pt x="79" y="512"/>
                      </a:lnTo>
                      <a:lnTo>
                        <a:pt x="115" y="225"/>
                      </a:lnTo>
                      <a:lnTo>
                        <a:pt x="105" y="0"/>
                      </a:lnTo>
                      <a:lnTo>
                        <a:pt x="0" y="13"/>
                      </a:lnTo>
                      <a:lnTo>
                        <a:pt x="37" y="225"/>
                      </a:lnTo>
                      <a:lnTo>
                        <a:pt x="23" y="311"/>
                      </a:lnTo>
                      <a:lnTo>
                        <a:pt x="34" y="50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379">
                  <a:extLst>
                    <a:ext uri="{FF2B5EF4-FFF2-40B4-BE49-F238E27FC236}">
                      <a16:creationId xmlns:a16="http://schemas.microsoft.com/office/drawing/2014/main" id="{8CAE7FD6-086F-29B8-EDB5-404D171C7F56}"/>
                    </a:ext>
                  </a:extLst>
                </p:cNvPr>
                <p:cNvSpPr>
                  <a:spLocks/>
                </p:cNvSpPr>
                <p:nvPr/>
              </p:nvSpPr>
              <p:spPr bwMode="auto">
                <a:xfrm>
                  <a:off x="4745" y="2039"/>
                  <a:ext cx="107" cy="300"/>
                </a:xfrm>
                <a:custGeom>
                  <a:avLst/>
                  <a:gdLst>
                    <a:gd name="T0" fmla="*/ 213 w 213"/>
                    <a:gd name="T1" fmla="*/ 601 h 601"/>
                    <a:gd name="T2" fmla="*/ 213 w 213"/>
                    <a:gd name="T3" fmla="*/ 311 h 601"/>
                    <a:gd name="T4" fmla="*/ 151 w 213"/>
                    <a:gd name="T5" fmla="*/ 0 h 601"/>
                    <a:gd name="T6" fmla="*/ 56 w 213"/>
                    <a:gd name="T7" fmla="*/ 34 h 601"/>
                    <a:gd name="T8" fmla="*/ 38 w 213"/>
                    <a:gd name="T9" fmla="*/ 41 h 601"/>
                    <a:gd name="T10" fmla="*/ 22 w 213"/>
                    <a:gd name="T11" fmla="*/ 52 h 601"/>
                    <a:gd name="T12" fmla="*/ 9 w 213"/>
                    <a:gd name="T13" fmla="*/ 67 h 601"/>
                    <a:gd name="T14" fmla="*/ 2 w 213"/>
                    <a:gd name="T15" fmla="*/ 85 h 601"/>
                    <a:gd name="T16" fmla="*/ 0 w 213"/>
                    <a:gd name="T17" fmla="*/ 105 h 601"/>
                    <a:gd name="T18" fmla="*/ 0 w 213"/>
                    <a:gd name="T19" fmla="*/ 159 h 601"/>
                    <a:gd name="T20" fmla="*/ 80 w 213"/>
                    <a:gd name="T21" fmla="*/ 159 h 601"/>
                    <a:gd name="T22" fmla="*/ 90 w 213"/>
                    <a:gd name="T23" fmla="*/ 397 h 601"/>
                    <a:gd name="T24" fmla="*/ 70 w 213"/>
                    <a:gd name="T25" fmla="*/ 601 h 601"/>
                    <a:gd name="T26" fmla="*/ 213 w 213"/>
                    <a:gd name="T27"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601">
                      <a:moveTo>
                        <a:pt x="213" y="601"/>
                      </a:moveTo>
                      <a:lnTo>
                        <a:pt x="213" y="311"/>
                      </a:lnTo>
                      <a:lnTo>
                        <a:pt x="151" y="0"/>
                      </a:lnTo>
                      <a:lnTo>
                        <a:pt x="56" y="34"/>
                      </a:lnTo>
                      <a:lnTo>
                        <a:pt x="38" y="41"/>
                      </a:lnTo>
                      <a:lnTo>
                        <a:pt x="22" y="52"/>
                      </a:lnTo>
                      <a:lnTo>
                        <a:pt x="9" y="67"/>
                      </a:lnTo>
                      <a:lnTo>
                        <a:pt x="2" y="85"/>
                      </a:lnTo>
                      <a:lnTo>
                        <a:pt x="0" y="105"/>
                      </a:lnTo>
                      <a:lnTo>
                        <a:pt x="0" y="159"/>
                      </a:lnTo>
                      <a:lnTo>
                        <a:pt x="80" y="159"/>
                      </a:lnTo>
                      <a:lnTo>
                        <a:pt x="90" y="397"/>
                      </a:lnTo>
                      <a:lnTo>
                        <a:pt x="70" y="601"/>
                      </a:lnTo>
                      <a:lnTo>
                        <a:pt x="213" y="60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Freeform 380">
                  <a:extLst>
                    <a:ext uri="{FF2B5EF4-FFF2-40B4-BE49-F238E27FC236}">
                      <a16:creationId xmlns:a16="http://schemas.microsoft.com/office/drawing/2014/main" id="{0C99EDFF-9F9A-B7B4-8CBA-B3D627F4265D}"/>
                    </a:ext>
                  </a:extLst>
                </p:cNvPr>
                <p:cNvSpPr>
                  <a:spLocks/>
                </p:cNvSpPr>
                <p:nvPr/>
              </p:nvSpPr>
              <p:spPr bwMode="auto">
                <a:xfrm>
                  <a:off x="4796" y="2037"/>
                  <a:ext cx="56" cy="157"/>
                </a:xfrm>
                <a:custGeom>
                  <a:avLst/>
                  <a:gdLst>
                    <a:gd name="T0" fmla="*/ 112 w 112"/>
                    <a:gd name="T1" fmla="*/ 314 h 314"/>
                    <a:gd name="T2" fmla="*/ 58 w 112"/>
                    <a:gd name="T3" fmla="*/ 0 h 314"/>
                    <a:gd name="T4" fmla="*/ 0 w 112"/>
                    <a:gd name="T5" fmla="*/ 22 h 314"/>
                    <a:gd name="T6" fmla="*/ 112 w 112"/>
                    <a:gd name="T7" fmla="*/ 314 h 314"/>
                  </a:gdLst>
                  <a:ahLst/>
                  <a:cxnLst>
                    <a:cxn ang="0">
                      <a:pos x="T0" y="T1"/>
                    </a:cxn>
                    <a:cxn ang="0">
                      <a:pos x="T2" y="T3"/>
                    </a:cxn>
                    <a:cxn ang="0">
                      <a:pos x="T4" y="T5"/>
                    </a:cxn>
                    <a:cxn ang="0">
                      <a:pos x="T6" y="T7"/>
                    </a:cxn>
                  </a:cxnLst>
                  <a:rect l="0" t="0" r="r" b="b"/>
                  <a:pathLst>
                    <a:path w="112" h="314">
                      <a:moveTo>
                        <a:pt x="112" y="314"/>
                      </a:moveTo>
                      <a:lnTo>
                        <a:pt x="58" y="0"/>
                      </a:lnTo>
                      <a:lnTo>
                        <a:pt x="0" y="22"/>
                      </a:lnTo>
                      <a:lnTo>
                        <a:pt x="112" y="3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381">
                  <a:extLst>
                    <a:ext uri="{FF2B5EF4-FFF2-40B4-BE49-F238E27FC236}">
                      <a16:creationId xmlns:a16="http://schemas.microsoft.com/office/drawing/2014/main" id="{A6018907-586E-BAF7-952F-CB22DE0D3603}"/>
                    </a:ext>
                  </a:extLst>
                </p:cNvPr>
                <p:cNvSpPr>
                  <a:spLocks/>
                </p:cNvSpPr>
                <p:nvPr/>
              </p:nvSpPr>
              <p:spPr bwMode="auto">
                <a:xfrm>
                  <a:off x="4876" y="2039"/>
                  <a:ext cx="106" cy="300"/>
                </a:xfrm>
                <a:custGeom>
                  <a:avLst/>
                  <a:gdLst>
                    <a:gd name="T0" fmla="*/ 0 w 214"/>
                    <a:gd name="T1" fmla="*/ 601 h 601"/>
                    <a:gd name="T2" fmla="*/ 0 w 214"/>
                    <a:gd name="T3" fmla="*/ 311 h 601"/>
                    <a:gd name="T4" fmla="*/ 62 w 214"/>
                    <a:gd name="T5" fmla="*/ 0 h 601"/>
                    <a:gd name="T6" fmla="*/ 157 w 214"/>
                    <a:gd name="T7" fmla="*/ 34 h 601"/>
                    <a:gd name="T8" fmla="*/ 175 w 214"/>
                    <a:gd name="T9" fmla="*/ 41 h 601"/>
                    <a:gd name="T10" fmla="*/ 191 w 214"/>
                    <a:gd name="T11" fmla="*/ 52 h 601"/>
                    <a:gd name="T12" fmla="*/ 204 w 214"/>
                    <a:gd name="T13" fmla="*/ 67 h 601"/>
                    <a:gd name="T14" fmla="*/ 211 w 214"/>
                    <a:gd name="T15" fmla="*/ 85 h 601"/>
                    <a:gd name="T16" fmla="*/ 214 w 214"/>
                    <a:gd name="T17" fmla="*/ 105 h 601"/>
                    <a:gd name="T18" fmla="*/ 214 w 214"/>
                    <a:gd name="T19" fmla="*/ 159 h 601"/>
                    <a:gd name="T20" fmla="*/ 134 w 214"/>
                    <a:gd name="T21" fmla="*/ 159 h 601"/>
                    <a:gd name="T22" fmla="*/ 123 w 214"/>
                    <a:gd name="T23" fmla="*/ 397 h 601"/>
                    <a:gd name="T24" fmla="*/ 143 w 214"/>
                    <a:gd name="T25" fmla="*/ 601 h 601"/>
                    <a:gd name="T26" fmla="*/ 0 w 214"/>
                    <a:gd name="T27"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01">
                      <a:moveTo>
                        <a:pt x="0" y="601"/>
                      </a:moveTo>
                      <a:lnTo>
                        <a:pt x="0" y="311"/>
                      </a:lnTo>
                      <a:lnTo>
                        <a:pt x="62" y="0"/>
                      </a:lnTo>
                      <a:lnTo>
                        <a:pt x="157" y="34"/>
                      </a:lnTo>
                      <a:lnTo>
                        <a:pt x="175" y="41"/>
                      </a:lnTo>
                      <a:lnTo>
                        <a:pt x="191" y="52"/>
                      </a:lnTo>
                      <a:lnTo>
                        <a:pt x="204" y="67"/>
                      </a:lnTo>
                      <a:lnTo>
                        <a:pt x="211" y="85"/>
                      </a:lnTo>
                      <a:lnTo>
                        <a:pt x="214" y="105"/>
                      </a:lnTo>
                      <a:lnTo>
                        <a:pt x="214" y="159"/>
                      </a:lnTo>
                      <a:lnTo>
                        <a:pt x="134" y="159"/>
                      </a:lnTo>
                      <a:lnTo>
                        <a:pt x="123" y="397"/>
                      </a:lnTo>
                      <a:lnTo>
                        <a:pt x="143" y="601"/>
                      </a:lnTo>
                      <a:lnTo>
                        <a:pt x="0" y="60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382">
                  <a:extLst>
                    <a:ext uri="{FF2B5EF4-FFF2-40B4-BE49-F238E27FC236}">
                      <a16:creationId xmlns:a16="http://schemas.microsoft.com/office/drawing/2014/main" id="{E4D65B0A-9D19-070D-9301-E19F23234935}"/>
                    </a:ext>
                  </a:extLst>
                </p:cNvPr>
                <p:cNvSpPr>
                  <a:spLocks/>
                </p:cNvSpPr>
                <p:nvPr/>
              </p:nvSpPr>
              <p:spPr bwMode="auto">
                <a:xfrm>
                  <a:off x="4876" y="2038"/>
                  <a:ext cx="55" cy="156"/>
                </a:xfrm>
                <a:custGeom>
                  <a:avLst/>
                  <a:gdLst>
                    <a:gd name="T0" fmla="*/ 0 w 112"/>
                    <a:gd name="T1" fmla="*/ 312 h 312"/>
                    <a:gd name="T2" fmla="*/ 55 w 112"/>
                    <a:gd name="T3" fmla="*/ 0 h 312"/>
                    <a:gd name="T4" fmla="*/ 112 w 112"/>
                    <a:gd name="T5" fmla="*/ 20 h 312"/>
                    <a:gd name="T6" fmla="*/ 0 w 112"/>
                    <a:gd name="T7" fmla="*/ 312 h 312"/>
                  </a:gdLst>
                  <a:ahLst/>
                  <a:cxnLst>
                    <a:cxn ang="0">
                      <a:pos x="T0" y="T1"/>
                    </a:cxn>
                    <a:cxn ang="0">
                      <a:pos x="T2" y="T3"/>
                    </a:cxn>
                    <a:cxn ang="0">
                      <a:pos x="T4" y="T5"/>
                    </a:cxn>
                    <a:cxn ang="0">
                      <a:pos x="T6" y="T7"/>
                    </a:cxn>
                  </a:cxnLst>
                  <a:rect l="0" t="0" r="r" b="b"/>
                  <a:pathLst>
                    <a:path w="112" h="312">
                      <a:moveTo>
                        <a:pt x="0" y="312"/>
                      </a:moveTo>
                      <a:lnTo>
                        <a:pt x="55" y="0"/>
                      </a:lnTo>
                      <a:lnTo>
                        <a:pt x="112" y="20"/>
                      </a:lnTo>
                      <a:lnTo>
                        <a:pt x="0" y="3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383">
                  <a:extLst>
                    <a:ext uri="{FF2B5EF4-FFF2-40B4-BE49-F238E27FC236}">
                      <a16:creationId xmlns:a16="http://schemas.microsoft.com/office/drawing/2014/main" id="{5EE05AFA-D100-AF6E-4833-90C83BDECCA1}"/>
                    </a:ext>
                  </a:extLst>
                </p:cNvPr>
                <p:cNvSpPr>
                  <a:spLocks/>
                </p:cNvSpPr>
                <p:nvPr/>
              </p:nvSpPr>
              <p:spPr bwMode="auto">
                <a:xfrm>
                  <a:off x="4864" y="1884"/>
                  <a:ext cx="49" cy="100"/>
                </a:xfrm>
                <a:custGeom>
                  <a:avLst/>
                  <a:gdLst>
                    <a:gd name="T0" fmla="*/ 27 w 99"/>
                    <a:gd name="T1" fmla="*/ 0 h 199"/>
                    <a:gd name="T2" fmla="*/ 13 w 99"/>
                    <a:gd name="T3" fmla="*/ 0 h 199"/>
                    <a:gd name="T4" fmla="*/ 3 w 99"/>
                    <a:gd name="T5" fmla="*/ 0 h 199"/>
                    <a:gd name="T6" fmla="*/ 0 w 99"/>
                    <a:gd name="T7" fmla="*/ 0 h 199"/>
                    <a:gd name="T8" fmla="*/ 0 w 99"/>
                    <a:gd name="T9" fmla="*/ 199 h 199"/>
                    <a:gd name="T10" fmla="*/ 16 w 99"/>
                    <a:gd name="T11" fmla="*/ 199 h 199"/>
                    <a:gd name="T12" fmla="*/ 37 w 99"/>
                    <a:gd name="T13" fmla="*/ 195 h 199"/>
                    <a:gd name="T14" fmla="*/ 58 w 99"/>
                    <a:gd name="T15" fmla="*/ 185 h 199"/>
                    <a:gd name="T16" fmla="*/ 75 w 99"/>
                    <a:gd name="T17" fmla="*/ 170 h 199"/>
                    <a:gd name="T18" fmla="*/ 88 w 99"/>
                    <a:gd name="T19" fmla="*/ 150 h 199"/>
                    <a:gd name="T20" fmla="*/ 96 w 99"/>
                    <a:gd name="T21" fmla="*/ 126 h 199"/>
                    <a:gd name="T22" fmla="*/ 99 w 99"/>
                    <a:gd name="T23" fmla="*/ 100 h 199"/>
                    <a:gd name="T24" fmla="*/ 99 w 99"/>
                    <a:gd name="T25" fmla="*/ 97 h 199"/>
                    <a:gd name="T26" fmla="*/ 96 w 99"/>
                    <a:gd name="T27" fmla="*/ 69 h 199"/>
                    <a:gd name="T28" fmla="*/ 85 w 99"/>
                    <a:gd name="T29" fmla="*/ 44 h 199"/>
                    <a:gd name="T30" fmla="*/ 71 w 99"/>
                    <a:gd name="T31" fmla="*/ 23 h 199"/>
                    <a:gd name="T32" fmla="*/ 51 w 99"/>
                    <a:gd name="T33" fmla="*/ 8 h 199"/>
                    <a:gd name="T34" fmla="*/ 27 w 99"/>
                    <a:gd name="T35"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99">
                      <a:moveTo>
                        <a:pt x="27" y="0"/>
                      </a:moveTo>
                      <a:lnTo>
                        <a:pt x="13" y="0"/>
                      </a:lnTo>
                      <a:lnTo>
                        <a:pt x="3" y="0"/>
                      </a:lnTo>
                      <a:lnTo>
                        <a:pt x="0" y="0"/>
                      </a:lnTo>
                      <a:lnTo>
                        <a:pt x="0" y="199"/>
                      </a:lnTo>
                      <a:lnTo>
                        <a:pt x="16" y="199"/>
                      </a:lnTo>
                      <a:lnTo>
                        <a:pt x="37" y="195"/>
                      </a:lnTo>
                      <a:lnTo>
                        <a:pt x="58" y="185"/>
                      </a:lnTo>
                      <a:lnTo>
                        <a:pt x="75" y="170"/>
                      </a:lnTo>
                      <a:lnTo>
                        <a:pt x="88" y="150"/>
                      </a:lnTo>
                      <a:lnTo>
                        <a:pt x="96" y="126"/>
                      </a:lnTo>
                      <a:lnTo>
                        <a:pt x="99" y="100"/>
                      </a:lnTo>
                      <a:lnTo>
                        <a:pt x="99" y="97"/>
                      </a:lnTo>
                      <a:lnTo>
                        <a:pt x="96" y="69"/>
                      </a:lnTo>
                      <a:lnTo>
                        <a:pt x="85" y="44"/>
                      </a:lnTo>
                      <a:lnTo>
                        <a:pt x="71" y="23"/>
                      </a:lnTo>
                      <a:lnTo>
                        <a:pt x="51" y="8"/>
                      </a:lnTo>
                      <a:lnTo>
                        <a:pt x="27"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384">
                  <a:extLst>
                    <a:ext uri="{FF2B5EF4-FFF2-40B4-BE49-F238E27FC236}">
                      <a16:creationId xmlns:a16="http://schemas.microsoft.com/office/drawing/2014/main" id="{CDF6132E-4743-BED8-4527-04A0FAC158FF}"/>
                    </a:ext>
                  </a:extLst>
                </p:cNvPr>
                <p:cNvSpPr>
                  <a:spLocks/>
                </p:cNvSpPr>
                <p:nvPr/>
              </p:nvSpPr>
              <p:spPr bwMode="auto">
                <a:xfrm>
                  <a:off x="4814" y="1884"/>
                  <a:ext cx="50" cy="100"/>
                </a:xfrm>
                <a:custGeom>
                  <a:avLst/>
                  <a:gdLst>
                    <a:gd name="T0" fmla="*/ 71 w 99"/>
                    <a:gd name="T1" fmla="*/ 0 h 199"/>
                    <a:gd name="T2" fmla="*/ 86 w 99"/>
                    <a:gd name="T3" fmla="*/ 0 h 199"/>
                    <a:gd name="T4" fmla="*/ 95 w 99"/>
                    <a:gd name="T5" fmla="*/ 0 h 199"/>
                    <a:gd name="T6" fmla="*/ 99 w 99"/>
                    <a:gd name="T7" fmla="*/ 0 h 199"/>
                    <a:gd name="T8" fmla="*/ 99 w 99"/>
                    <a:gd name="T9" fmla="*/ 199 h 199"/>
                    <a:gd name="T10" fmla="*/ 84 w 99"/>
                    <a:gd name="T11" fmla="*/ 199 h 199"/>
                    <a:gd name="T12" fmla="*/ 61 w 99"/>
                    <a:gd name="T13" fmla="*/ 195 h 199"/>
                    <a:gd name="T14" fmla="*/ 41 w 99"/>
                    <a:gd name="T15" fmla="*/ 185 h 199"/>
                    <a:gd name="T16" fmla="*/ 24 w 99"/>
                    <a:gd name="T17" fmla="*/ 170 h 199"/>
                    <a:gd name="T18" fmla="*/ 11 w 99"/>
                    <a:gd name="T19" fmla="*/ 150 h 199"/>
                    <a:gd name="T20" fmla="*/ 3 w 99"/>
                    <a:gd name="T21" fmla="*/ 126 h 199"/>
                    <a:gd name="T22" fmla="*/ 0 w 99"/>
                    <a:gd name="T23" fmla="*/ 100 h 199"/>
                    <a:gd name="T24" fmla="*/ 0 w 99"/>
                    <a:gd name="T25" fmla="*/ 97 h 199"/>
                    <a:gd name="T26" fmla="*/ 3 w 99"/>
                    <a:gd name="T27" fmla="*/ 69 h 199"/>
                    <a:gd name="T28" fmla="*/ 13 w 99"/>
                    <a:gd name="T29" fmla="*/ 44 h 199"/>
                    <a:gd name="T30" fmla="*/ 28 w 99"/>
                    <a:gd name="T31" fmla="*/ 23 h 199"/>
                    <a:gd name="T32" fmla="*/ 48 w 99"/>
                    <a:gd name="T33" fmla="*/ 8 h 199"/>
                    <a:gd name="T34" fmla="*/ 71 w 99"/>
                    <a:gd name="T35"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99">
                      <a:moveTo>
                        <a:pt x="71" y="0"/>
                      </a:moveTo>
                      <a:lnTo>
                        <a:pt x="86" y="0"/>
                      </a:lnTo>
                      <a:lnTo>
                        <a:pt x="95" y="0"/>
                      </a:lnTo>
                      <a:lnTo>
                        <a:pt x="99" y="0"/>
                      </a:lnTo>
                      <a:lnTo>
                        <a:pt x="99" y="199"/>
                      </a:lnTo>
                      <a:lnTo>
                        <a:pt x="84" y="199"/>
                      </a:lnTo>
                      <a:lnTo>
                        <a:pt x="61" y="195"/>
                      </a:lnTo>
                      <a:lnTo>
                        <a:pt x="41" y="185"/>
                      </a:lnTo>
                      <a:lnTo>
                        <a:pt x="24" y="170"/>
                      </a:lnTo>
                      <a:lnTo>
                        <a:pt x="11" y="150"/>
                      </a:lnTo>
                      <a:lnTo>
                        <a:pt x="3" y="126"/>
                      </a:lnTo>
                      <a:lnTo>
                        <a:pt x="0" y="100"/>
                      </a:lnTo>
                      <a:lnTo>
                        <a:pt x="0" y="97"/>
                      </a:lnTo>
                      <a:lnTo>
                        <a:pt x="3" y="69"/>
                      </a:lnTo>
                      <a:lnTo>
                        <a:pt x="13" y="44"/>
                      </a:lnTo>
                      <a:lnTo>
                        <a:pt x="28" y="23"/>
                      </a:lnTo>
                      <a:lnTo>
                        <a:pt x="48" y="8"/>
                      </a:lnTo>
                      <a:lnTo>
                        <a:pt x="71" y="0"/>
                      </a:lnTo>
                      <a:close/>
                    </a:path>
                  </a:pathLst>
                </a:custGeom>
                <a:solidFill>
                  <a:srgbClr val="DEC1B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85">
                  <a:extLst>
                    <a:ext uri="{FF2B5EF4-FFF2-40B4-BE49-F238E27FC236}">
                      <a16:creationId xmlns:a16="http://schemas.microsoft.com/office/drawing/2014/main" id="{15B03809-DF88-F5CD-D6DF-37D25E4E9C21}"/>
                    </a:ext>
                  </a:extLst>
                </p:cNvPr>
                <p:cNvSpPr>
                  <a:spLocks/>
                </p:cNvSpPr>
                <p:nvPr/>
              </p:nvSpPr>
              <p:spPr bwMode="auto">
                <a:xfrm>
                  <a:off x="4813" y="1950"/>
                  <a:ext cx="9" cy="29"/>
                </a:xfrm>
                <a:custGeom>
                  <a:avLst/>
                  <a:gdLst>
                    <a:gd name="T0" fmla="*/ 9 w 19"/>
                    <a:gd name="T1" fmla="*/ 59 h 59"/>
                    <a:gd name="T2" fmla="*/ 6 w 19"/>
                    <a:gd name="T3" fmla="*/ 59 h 59"/>
                    <a:gd name="T4" fmla="*/ 3 w 19"/>
                    <a:gd name="T5" fmla="*/ 57 h 59"/>
                    <a:gd name="T6" fmla="*/ 0 w 19"/>
                    <a:gd name="T7" fmla="*/ 54 h 59"/>
                    <a:gd name="T8" fmla="*/ 0 w 19"/>
                    <a:gd name="T9" fmla="*/ 49 h 59"/>
                    <a:gd name="T10" fmla="*/ 0 w 19"/>
                    <a:gd name="T11" fmla="*/ 10 h 59"/>
                    <a:gd name="T12" fmla="*/ 0 w 19"/>
                    <a:gd name="T13" fmla="*/ 6 h 59"/>
                    <a:gd name="T14" fmla="*/ 3 w 19"/>
                    <a:gd name="T15" fmla="*/ 3 h 59"/>
                    <a:gd name="T16" fmla="*/ 6 w 19"/>
                    <a:gd name="T17" fmla="*/ 1 h 59"/>
                    <a:gd name="T18" fmla="*/ 9 w 19"/>
                    <a:gd name="T19" fmla="*/ 0 h 59"/>
                    <a:gd name="T20" fmla="*/ 13 w 19"/>
                    <a:gd name="T21" fmla="*/ 1 h 59"/>
                    <a:gd name="T22" fmla="*/ 16 w 19"/>
                    <a:gd name="T23" fmla="*/ 3 h 59"/>
                    <a:gd name="T24" fmla="*/ 19 w 19"/>
                    <a:gd name="T25" fmla="*/ 6 h 59"/>
                    <a:gd name="T26" fmla="*/ 19 w 19"/>
                    <a:gd name="T27" fmla="*/ 10 h 59"/>
                    <a:gd name="T28" fmla="*/ 19 w 19"/>
                    <a:gd name="T29" fmla="*/ 49 h 59"/>
                    <a:gd name="T30" fmla="*/ 19 w 19"/>
                    <a:gd name="T31" fmla="*/ 54 h 59"/>
                    <a:gd name="T32" fmla="*/ 16 w 19"/>
                    <a:gd name="T33" fmla="*/ 57 h 59"/>
                    <a:gd name="T34" fmla="*/ 13 w 19"/>
                    <a:gd name="T35" fmla="*/ 59 h 59"/>
                    <a:gd name="T36" fmla="*/ 9 w 19"/>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9">
                      <a:moveTo>
                        <a:pt x="9" y="59"/>
                      </a:moveTo>
                      <a:lnTo>
                        <a:pt x="6" y="59"/>
                      </a:lnTo>
                      <a:lnTo>
                        <a:pt x="3" y="57"/>
                      </a:lnTo>
                      <a:lnTo>
                        <a:pt x="0" y="54"/>
                      </a:lnTo>
                      <a:lnTo>
                        <a:pt x="0" y="49"/>
                      </a:lnTo>
                      <a:lnTo>
                        <a:pt x="0" y="10"/>
                      </a:lnTo>
                      <a:lnTo>
                        <a:pt x="0" y="6"/>
                      </a:lnTo>
                      <a:lnTo>
                        <a:pt x="3" y="3"/>
                      </a:lnTo>
                      <a:lnTo>
                        <a:pt x="6" y="1"/>
                      </a:lnTo>
                      <a:lnTo>
                        <a:pt x="9" y="0"/>
                      </a:lnTo>
                      <a:lnTo>
                        <a:pt x="13" y="1"/>
                      </a:lnTo>
                      <a:lnTo>
                        <a:pt x="16" y="3"/>
                      </a:lnTo>
                      <a:lnTo>
                        <a:pt x="19" y="6"/>
                      </a:lnTo>
                      <a:lnTo>
                        <a:pt x="19" y="10"/>
                      </a:lnTo>
                      <a:lnTo>
                        <a:pt x="19" y="49"/>
                      </a:lnTo>
                      <a:lnTo>
                        <a:pt x="19" y="54"/>
                      </a:lnTo>
                      <a:lnTo>
                        <a:pt x="16" y="57"/>
                      </a:lnTo>
                      <a:lnTo>
                        <a:pt x="13" y="59"/>
                      </a:lnTo>
                      <a:lnTo>
                        <a:pt x="9" y="59"/>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386">
                  <a:extLst>
                    <a:ext uri="{FF2B5EF4-FFF2-40B4-BE49-F238E27FC236}">
                      <a16:creationId xmlns:a16="http://schemas.microsoft.com/office/drawing/2014/main" id="{9139C3AC-7B25-335B-41D2-D453F880CC62}"/>
                    </a:ext>
                  </a:extLst>
                </p:cNvPr>
                <p:cNvSpPr>
                  <a:spLocks/>
                </p:cNvSpPr>
                <p:nvPr/>
              </p:nvSpPr>
              <p:spPr bwMode="auto">
                <a:xfrm>
                  <a:off x="4905" y="1950"/>
                  <a:ext cx="9" cy="29"/>
                </a:xfrm>
                <a:custGeom>
                  <a:avLst/>
                  <a:gdLst>
                    <a:gd name="T0" fmla="*/ 10 w 20"/>
                    <a:gd name="T1" fmla="*/ 59 h 59"/>
                    <a:gd name="T2" fmla="*/ 7 w 20"/>
                    <a:gd name="T3" fmla="*/ 59 h 59"/>
                    <a:gd name="T4" fmla="*/ 3 w 20"/>
                    <a:gd name="T5" fmla="*/ 57 h 59"/>
                    <a:gd name="T6" fmla="*/ 2 w 20"/>
                    <a:gd name="T7" fmla="*/ 54 h 59"/>
                    <a:gd name="T8" fmla="*/ 0 w 20"/>
                    <a:gd name="T9" fmla="*/ 49 h 59"/>
                    <a:gd name="T10" fmla="*/ 0 w 20"/>
                    <a:gd name="T11" fmla="*/ 10 h 59"/>
                    <a:gd name="T12" fmla="*/ 2 w 20"/>
                    <a:gd name="T13" fmla="*/ 6 h 59"/>
                    <a:gd name="T14" fmla="*/ 3 w 20"/>
                    <a:gd name="T15" fmla="*/ 3 h 59"/>
                    <a:gd name="T16" fmla="*/ 7 w 20"/>
                    <a:gd name="T17" fmla="*/ 1 h 59"/>
                    <a:gd name="T18" fmla="*/ 10 w 20"/>
                    <a:gd name="T19" fmla="*/ 0 h 59"/>
                    <a:gd name="T20" fmla="*/ 14 w 20"/>
                    <a:gd name="T21" fmla="*/ 1 h 59"/>
                    <a:gd name="T22" fmla="*/ 17 w 20"/>
                    <a:gd name="T23" fmla="*/ 3 h 59"/>
                    <a:gd name="T24" fmla="*/ 18 w 20"/>
                    <a:gd name="T25" fmla="*/ 6 h 59"/>
                    <a:gd name="T26" fmla="*/ 20 w 20"/>
                    <a:gd name="T27" fmla="*/ 10 h 59"/>
                    <a:gd name="T28" fmla="*/ 20 w 20"/>
                    <a:gd name="T29" fmla="*/ 49 h 59"/>
                    <a:gd name="T30" fmla="*/ 18 w 20"/>
                    <a:gd name="T31" fmla="*/ 54 h 59"/>
                    <a:gd name="T32" fmla="*/ 17 w 20"/>
                    <a:gd name="T33" fmla="*/ 57 h 59"/>
                    <a:gd name="T34" fmla="*/ 14 w 20"/>
                    <a:gd name="T35" fmla="*/ 59 h 59"/>
                    <a:gd name="T36" fmla="*/ 10 w 20"/>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59">
                      <a:moveTo>
                        <a:pt x="10" y="59"/>
                      </a:moveTo>
                      <a:lnTo>
                        <a:pt x="7" y="59"/>
                      </a:lnTo>
                      <a:lnTo>
                        <a:pt x="3" y="57"/>
                      </a:lnTo>
                      <a:lnTo>
                        <a:pt x="2" y="54"/>
                      </a:lnTo>
                      <a:lnTo>
                        <a:pt x="0" y="49"/>
                      </a:lnTo>
                      <a:lnTo>
                        <a:pt x="0" y="10"/>
                      </a:lnTo>
                      <a:lnTo>
                        <a:pt x="2" y="6"/>
                      </a:lnTo>
                      <a:lnTo>
                        <a:pt x="3" y="3"/>
                      </a:lnTo>
                      <a:lnTo>
                        <a:pt x="7" y="1"/>
                      </a:lnTo>
                      <a:lnTo>
                        <a:pt x="10" y="0"/>
                      </a:lnTo>
                      <a:lnTo>
                        <a:pt x="14" y="1"/>
                      </a:lnTo>
                      <a:lnTo>
                        <a:pt x="17" y="3"/>
                      </a:lnTo>
                      <a:lnTo>
                        <a:pt x="18" y="6"/>
                      </a:lnTo>
                      <a:lnTo>
                        <a:pt x="20" y="10"/>
                      </a:lnTo>
                      <a:lnTo>
                        <a:pt x="20" y="49"/>
                      </a:lnTo>
                      <a:lnTo>
                        <a:pt x="18" y="54"/>
                      </a:lnTo>
                      <a:lnTo>
                        <a:pt x="17" y="57"/>
                      </a:lnTo>
                      <a:lnTo>
                        <a:pt x="14" y="59"/>
                      </a:lnTo>
                      <a:lnTo>
                        <a:pt x="10" y="59"/>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387">
                  <a:extLst>
                    <a:ext uri="{FF2B5EF4-FFF2-40B4-BE49-F238E27FC236}">
                      <a16:creationId xmlns:a16="http://schemas.microsoft.com/office/drawing/2014/main" id="{2BD81E9C-8D15-B5B1-941F-74B58A58834E}"/>
                    </a:ext>
                  </a:extLst>
                </p:cNvPr>
                <p:cNvSpPr>
                  <a:spLocks/>
                </p:cNvSpPr>
                <p:nvPr/>
              </p:nvSpPr>
              <p:spPr bwMode="auto">
                <a:xfrm>
                  <a:off x="4819" y="1904"/>
                  <a:ext cx="88" cy="120"/>
                </a:xfrm>
                <a:custGeom>
                  <a:avLst/>
                  <a:gdLst>
                    <a:gd name="T0" fmla="*/ 117 w 177"/>
                    <a:gd name="T1" fmla="*/ 0 h 240"/>
                    <a:gd name="T2" fmla="*/ 59 w 177"/>
                    <a:gd name="T3" fmla="*/ 0 h 240"/>
                    <a:gd name="T4" fmla="*/ 42 w 177"/>
                    <a:gd name="T5" fmla="*/ 2 h 240"/>
                    <a:gd name="T6" fmla="*/ 27 w 177"/>
                    <a:gd name="T7" fmla="*/ 12 h 240"/>
                    <a:gd name="T8" fmla="*/ 14 w 177"/>
                    <a:gd name="T9" fmla="*/ 26 h 240"/>
                    <a:gd name="T10" fmla="*/ 6 w 177"/>
                    <a:gd name="T11" fmla="*/ 43 h 240"/>
                    <a:gd name="T12" fmla="*/ 0 w 177"/>
                    <a:gd name="T13" fmla="*/ 65 h 240"/>
                    <a:gd name="T14" fmla="*/ 0 w 177"/>
                    <a:gd name="T15" fmla="*/ 164 h 240"/>
                    <a:gd name="T16" fmla="*/ 3 w 177"/>
                    <a:gd name="T17" fmla="*/ 178 h 240"/>
                    <a:gd name="T18" fmla="*/ 11 w 177"/>
                    <a:gd name="T19" fmla="*/ 189 h 240"/>
                    <a:gd name="T20" fmla="*/ 21 w 177"/>
                    <a:gd name="T21" fmla="*/ 200 h 240"/>
                    <a:gd name="T22" fmla="*/ 33 w 177"/>
                    <a:gd name="T23" fmla="*/ 210 h 240"/>
                    <a:gd name="T24" fmla="*/ 51 w 177"/>
                    <a:gd name="T25" fmla="*/ 227 h 240"/>
                    <a:gd name="T26" fmla="*/ 69 w 177"/>
                    <a:gd name="T27" fmla="*/ 237 h 240"/>
                    <a:gd name="T28" fmla="*/ 88 w 177"/>
                    <a:gd name="T29" fmla="*/ 240 h 240"/>
                    <a:gd name="T30" fmla="*/ 91 w 177"/>
                    <a:gd name="T31" fmla="*/ 240 h 240"/>
                    <a:gd name="T32" fmla="*/ 109 w 177"/>
                    <a:gd name="T33" fmla="*/ 237 h 240"/>
                    <a:gd name="T34" fmla="*/ 127 w 177"/>
                    <a:gd name="T35" fmla="*/ 227 h 240"/>
                    <a:gd name="T36" fmla="*/ 146 w 177"/>
                    <a:gd name="T37" fmla="*/ 210 h 240"/>
                    <a:gd name="T38" fmla="*/ 157 w 177"/>
                    <a:gd name="T39" fmla="*/ 200 h 240"/>
                    <a:gd name="T40" fmla="*/ 167 w 177"/>
                    <a:gd name="T41" fmla="*/ 189 h 240"/>
                    <a:gd name="T42" fmla="*/ 174 w 177"/>
                    <a:gd name="T43" fmla="*/ 178 h 240"/>
                    <a:gd name="T44" fmla="*/ 177 w 177"/>
                    <a:gd name="T45" fmla="*/ 164 h 240"/>
                    <a:gd name="T46" fmla="*/ 177 w 177"/>
                    <a:gd name="T47" fmla="*/ 65 h 240"/>
                    <a:gd name="T48" fmla="*/ 173 w 177"/>
                    <a:gd name="T49" fmla="*/ 43 h 240"/>
                    <a:gd name="T50" fmla="*/ 163 w 177"/>
                    <a:gd name="T51" fmla="*/ 26 h 240"/>
                    <a:gd name="T52" fmla="*/ 150 w 177"/>
                    <a:gd name="T53" fmla="*/ 12 h 240"/>
                    <a:gd name="T54" fmla="*/ 136 w 177"/>
                    <a:gd name="T55" fmla="*/ 2 h 240"/>
                    <a:gd name="T56" fmla="*/ 117 w 177"/>
                    <a:gd name="T5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 h="240">
                      <a:moveTo>
                        <a:pt x="117" y="0"/>
                      </a:moveTo>
                      <a:lnTo>
                        <a:pt x="59" y="0"/>
                      </a:lnTo>
                      <a:lnTo>
                        <a:pt x="42" y="2"/>
                      </a:lnTo>
                      <a:lnTo>
                        <a:pt x="27" y="12"/>
                      </a:lnTo>
                      <a:lnTo>
                        <a:pt x="14" y="26"/>
                      </a:lnTo>
                      <a:lnTo>
                        <a:pt x="6" y="43"/>
                      </a:lnTo>
                      <a:lnTo>
                        <a:pt x="0" y="65"/>
                      </a:lnTo>
                      <a:lnTo>
                        <a:pt x="0" y="164"/>
                      </a:lnTo>
                      <a:lnTo>
                        <a:pt x="3" y="178"/>
                      </a:lnTo>
                      <a:lnTo>
                        <a:pt x="11" y="189"/>
                      </a:lnTo>
                      <a:lnTo>
                        <a:pt x="21" y="200"/>
                      </a:lnTo>
                      <a:lnTo>
                        <a:pt x="33" y="210"/>
                      </a:lnTo>
                      <a:lnTo>
                        <a:pt x="51" y="227"/>
                      </a:lnTo>
                      <a:lnTo>
                        <a:pt x="69" y="237"/>
                      </a:lnTo>
                      <a:lnTo>
                        <a:pt x="88" y="240"/>
                      </a:lnTo>
                      <a:lnTo>
                        <a:pt x="91" y="240"/>
                      </a:lnTo>
                      <a:lnTo>
                        <a:pt x="109" y="237"/>
                      </a:lnTo>
                      <a:lnTo>
                        <a:pt x="127" y="227"/>
                      </a:lnTo>
                      <a:lnTo>
                        <a:pt x="146" y="210"/>
                      </a:lnTo>
                      <a:lnTo>
                        <a:pt x="157" y="200"/>
                      </a:lnTo>
                      <a:lnTo>
                        <a:pt x="167" y="189"/>
                      </a:lnTo>
                      <a:lnTo>
                        <a:pt x="174" y="178"/>
                      </a:lnTo>
                      <a:lnTo>
                        <a:pt x="177" y="164"/>
                      </a:lnTo>
                      <a:lnTo>
                        <a:pt x="177" y="65"/>
                      </a:lnTo>
                      <a:lnTo>
                        <a:pt x="173" y="43"/>
                      </a:lnTo>
                      <a:lnTo>
                        <a:pt x="163" y="26"/>
                      </a:lnTo>
                      <a:lnTo>
                        <a:pt x="150" y="12"/>
                      </a:lnTo>
                      <a:lnTo>
                        <a:pt x="136" y="2"/>
                      </a:lnTo>
                      <a:lnTo>
                        <a:pt x="117"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388">
                  <a:extLst>
                    <a:ext uri="{FF2B5EF4-FFF2-40B4-BE49-F238E27FC236}">
                      <a16:creationId xmlns:a16="http://schemas.microsoft.com/office/drawing/2014/main" id="{F33A8375-DCE2-EE20-2A83-AEAF9C343745}"/>
                    </a:ext>
                  </a:extLst>
                </p:cNvPr>
                <p:cNvSpPr>
                  <a:spLocks/>
                </p:cNvSpPr>
                <p:nvPr/>
              </p:nvSpPr>
              <p:spPr bwMode="auto">
                <a:xfrm>
                  <a:off x="4864" y="1904"/>
                  <a:ext cx="43" cy="120"/>
                </a:xfrm>
                <a:custGeom>
                  <a:avLst/>
                  <a:gdLst>
                    <a:gd name="T0" fmla="*/ 28 w 88"/>
                    <a:gd name="T1" fmla="*/ 0 h 240"/>
                    <a:gd name="T2" fmla="*/ 0 w 88"/>
                    <a:gd name="T3" fmla="*/ 0 h 240"/>
                    <a:gd name="T4" fmla="*/ 0 w 88"/>
                    <a:gd name="T5" fmla="*/ 240 h 240"/>
                    <a:gd name="T6" fmla="*/ 2 w 88"/>
                    <a:gd name="T7" fmla="*/ 240 h 240"/>
                    <a:gd name="T8" fmla="*/ 20 w 88"/>
                    <a:gd name="T9" fmla="*/ 237 h 240"/>
                    <a:gd name="T10" fmla="*/ 38 w 88"/>
                    <a:gd name="T11" fmla="*/ 227 h 240"/>
                    <a:gd name="T12" fmla="*/ 57 w 88"/>
                    <a:gd name="T13" fmla="*/ 210 h 240"/>
                    <a:gd name="T14" fmla="*/ 68 w 88"/>
                    <a:gd name="T15" fmla="*/ 200 h 240"/>
                    <a:gd name="T16" fmla="*/ 78 w 88"/>
                    <a:gd name="T17" fmla="*/ 189 h 240"/>
                    <a:gd name="T18" fmla="*/ 85 w 88"/>
                    <a:gd name="T19" fmla="*/ 178 h 240"/>
                    <a:gd name="T20" fmla="*/ 88 w 88"/>
                    <a:gd name="T21" fmla="*/ 164 h 240"/>
                    <a:gd name="T22" fmla="*/ 88 w 88"/>
                    <a:gd name="T23" fmla="*/ 65 h 240"/>
                    <a:gd name="T24" fmla="*/ 84 w 88"/>
                    <a:gd name="T25" fmla="*/ 43 h 240"/>
                    <a:gd name="T26" fmla="*/ 74 w 88"/>
                    <a:gd name="T27" fmla="*/ 26 h 240"/>
                    <a:gd name="T28" fmla="*/ 61 w 88"/>
                    <a:gd name="T29" fmla="*/ 12 h 240"/>
                    <a:gd name="T30" fmla="*/ 47 w 88"/>
                    <a:gd name="T31" fmla="*/ 2 h 240"/>
                    <a:gd name="T32" fmla="*/ 28 w 88"/>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40">
                      <a:moveTo>
                        <a:pt x="28" y="0"/>
                      </a:moveTo>
                      <a:lnTo>
                        <a:pt x="0" y="0"/>
                      </a:lnTo>
                      <a:lnTo>
                        <a:pt x="0" y="240"/>
                      </a:lnTo>
                      <a:lnTo>
                        <a:pt x="2" y="240"/>
                      </a:lnTo>
                      <a:lnTo>
                        <a:pt x="20" y="237"/>
                      </a:lnTo>
                      <a:lnTo>
                        <a:pt x="38" y="227"/>
                      </a:lnTo>
                      <a:lnTo>
                        <a:pt x="57" y="210"/>
                      </a:lnTo>
                      <a:lnTo>
                        <a:pt x="68" y="200"/>
                      </a:lnTo>
                      <a:lnTo>
                        <a:pt x="78" y="189"/>
                      </a:lnTo>
                      <a:lnTo>
                        <a:pt x="85" y="178"/>
                      </a:lnTo>
                      <a:lnTo>
                        <a:pt x="88" y="164"/>
                      </a:lnTo>
                      <a:lnTo>
                        <a:pt x="88" y="65"/>
                      </a:lnTo>
                      <a:lnTo>
                        <a:pt x="84" y="43"/>
                      </a:lnTo>
                      <a:lnTo>
                        <a:pt x="74" y="26"/>
                      </a:lnTo>
                      <a:lnTo>
                        <a:pt x="61" y="12"/>
                      </a:lnTo>
                      <a:lnTo>
                        <a:pt x="47" y="2"/>
                      </a:lnTo>
                      <a:lnTo>
                        <a:pt x="2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389">
                  <a:extLst>
                    <a:ext uri="{FF2B5EF4-FFF2-40B4-BE49-F238E27FC236}">
                      <a16:creationId xmlns:a16="http://schemas.microsoft.com/office/drawing/2014/main" id="{75E5D6FE-5BC0-C0DF-98A8-6F0EDB8097B0}"/>
                    </a:ext>
                  </a:extLst>
                </p:cNvPr>
                <p:cNvSpPr>
                  <a:spLocks/>
                </p:cNvSpPr>
                <p:nvPr/>
              </p:nvSpPr>
              <p:spPr bwMode="auto">
                <a:xfrm>
                  <a:off x="4818" y="1949"/>
                  <a:ext cx="46" cy="85"/>
                </a:xfrm>
                <a:custGeom>
                  <a:avLst/>
                  <a:gdLst>
                    <a:gd name="T0" fmla="*/ 82 w 92"/>
                    <a:gd name="T1" fmla="*/ 96 h 169"/>
                    <a:gd name="T2" fmla="*/ 92 w 92"/>
                    <a:gd name="T3" fmla="*/ 96 h 169"/>
                    <a:gd name="T4" fmla="*/ 92 w 92"/>
                    <a:gd name="T5" fmla="*/ 80 h 169"/>
                    <a:gd name="T6" fmla="*/ 82 w 92"/>
                    <a:gd name="T7" fmla="*/ 80 h 169"/>
                    <a:gd name="T8" fmla="*/ 65 w 92"/>
                    <a:gd name="T9" fmla="*/ 84 h 169"/>
                    <a:gd name="T10" fmla="*/ 53 w 92"/>
                    <a:gd name="T11" fmla="*/ 94 h 169"/>
                    <a:gd name="T12" fmla="*/ 43 w 92"/>
                    <a:gd name="T13" fmla="*/ 87 h 169"/>
                    <a:gd name="T14" fmla="*/ 33 w 92"/>
                    <a:gd name="T15" fmla="*/ 77 h 169"/>
                    <a:gd name="T16" fmla="*/ 21 w 92"/>
                    <a:gd name="T17" fmla="*/ 67 h 169"/>
                    <a:gd name="T18" fmla="*/ 12 w 92"/>
                    <a:gd name="T19" fmla="*/ 56 h 169"/>
                    <a:gd name="T20" fmla="*/ 3 w 92"/>
                    <a:gd name="T21" fmla="*/ 45 h 169"/>
                    <a:gd name="T22" fmla="*/ 3 w 92"/>
                    <a:gd name="T23" fmla="*/ 36 h 169"/>
                    <a:gd name="T24" fmla="*/ 3 w 92"/>
                    <a:gd name="T25" fmla="*/ 29 h 169"/>
                    <a:gd name="T26" fmla="*/ 3 w 92"/>
                    <a:gd name="T27" fmla="*/ 21 h 169"/>
                    <a:gd name="T28" fmla="*/ 3 w 92"/>
                    <a:gd name="T29" fmla="*/ 18 h 169"/>
                    <a:gd name="T30" fmla="*/ 2 w 92"/>
                    <a:gd name="T31" fmla="*/ 15 h 169"/>
                    <a:gd name="T32" fmla="*/ 2 w 92"/>
                    <a:gd name="T33" fmla="*/ 11 h 169"/>
                    <a:gd name="T34" fmla="*/ 0 w 92"/>
                    <a:gd name="T35" fmla="*/ 7 h 169"/>
                    <a:gd name="T36" fmla="*/ 0 w 92"/>
                    <a:gd name="T37" fmla="*/ 4 h 169"/>
                    <a:gd name="T38" fmla="*/ 0 w 92"/>
                    <a:gd name="T39" fmla="*/ 1 h 169"/>
                    <a:gd name="T40" fmla="*/ 0 w 92"/>
                    <a:gd name="T41" fmla="*/ 0 h 169"/>
                    <a:gd name="T42" fmla="*/ 0 w 92"/>
                    <a:gd name="T43" fmla="*/ 90 h 169"/>
                    <a:gd name="T44" fmla="*/ 3 w 92"/>
                    <a:gd name="T45" fmla="*/ 104 h 169"/>
                    <a:gd name="T46" fmla="*/ 10 w 92"/>
                    <a:gd name="T47" fmla="*/ 117 h 169"/>
                    <a:gd name="T48" fmla="*/ 21 w 92"/>
                    <a:gd name="T49" fmla="*/ 128 h 169"/>
                    <a:gd name="T50" fmla="*/ 33 w 92"/>
                    <a:gd name="T51" fmla="*/ 138 h 169"/>
                    <a:gd name="T52" fmla="*/ 51 w 92"/>
                    <a:gd name="T53" fmla="*/ 155 h 169"/>
                    <a:gd name="T54" fmla="*/ 71 w 92"/>
                    <a:gd name="T55" fmla="*/ 166 h 169"/>
                    <a:gd name="T56" fmla="*/ 89 w 92"/>
                    <a:gd name="T57" fmla="*/ 169 h 169"/>
                    <a:gd name="T58" fmla="*/ 92 w 92"/>
                    <a:gd name="T59" fmla="*/ 169 h 169"/>
                    <a:gd name="T60" fmla="*/ 92 w 92"/>
                    <a:gd name="T61" fmla="*/ 140 h 169"/>
                    <a:gd name="T62" fmla="*/ 89 w 92"/>
                    <a:gd name="T63" fmla="*/ 140 h 169"/>
                    <a:gd name="T64" fmla="*/ 74 w 92"/>
                    <a:gd name="T65" fmla="*/ 135 h 169"/>
                    <a:gd name="T66" fmla="*/ 57 w 92"/>
                    <a:gd name="T67" fmla="*/ 128 h 169"/>
                    <a:gd name="T68" fmla="*/ 57 w 92"/>
                    <a:gd name="T69" fmla="*/ 121 h 169"/>
                    <a:gd name="T70" fmla="*/ 60 w 92"/>
                    <a:gd name="T71" fmla="*/ 108 h 169"/>
                    <a:gd name="T72" fmla="*/ 69 w 92"/>
                    <a:gd name="T73" fmla="*/ 99 h 169"/>
                    <a:gd name="T74" fmla="*/ 82 w 92"/>
                    <a:gd name="T75" fmla="*/ 9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 h="169">
                      <a:moveTo>
                        <a:pt x="82" y="96"/>
                      </a:moveTo>
                      <a:lnTo>
                        <a:pt x="92" y="96"/>
                      </a:lnTo>
                      <a:lnTo>
                        <a:pt x="92" y="80"/>
                      </a:lnTo>
                      <a:lnTo>
                        <a:pt x="82" y="80"/>
                      </a:lnTo>
                      <a:lnTo>
                        <a:pt x="65" y="84"/>
                      </a:lnTo>
                      <a:lnTo>
                        <a:pt x="53" y="94"/>
                      </a:lnTo>
                      <a:lnTo>
                        <a:pt x="43" y="87"/>
                      </a:lnTo>
                      <a:lnTo>
                        <a:pt x="33" y="77"/>
                      </a:lnTo>
                      <a:lnTo>
                        <a:pt x="21" y="67"/>
                      </a:lnTo>
                      <a:lnTo>
                        <a:pt x="12" y="56"/>
                      </a:lnTo>
                      <a:lnTo>
                        <a:pt x="3" y="45"/>
                      </a:lnTo>
                      <a:lnTo>
                        <a:pt x="3" y="36"/>
                      </a:lnTo>
                      <a:lnTo>
                        <a:pt x="3" y="29"/>
                      </a:lnTo>
                      <a:lnTo>
                        <a:pt x="3" y="21"/>
                      </a:lnTo>
                      <a:lnTo>
                        <a:pt x="3" y="18"/>
                      </a:lnTo>
                      <a:lnTo>
                        <a:pt x="2" y="15"/>
                      </a:lnTo>
                      <a:lnTo>
                        <a:pt x="2" y="11"/>
                      </a:lnTo>
                      <a:lnTo>
                        <a:pt x="0" y="7"/>
                      </a:lnTo>
                      <a:lnTo>
                        <a:pt x="0" y="4"/>
                      </a:lnTo>
                      <a:lnTo>
                        <a:pt x="0" y="1"/>
                      </a:lnTo>
                      <a:lnTo>
                        <a:pt x="0" y="0"/>
                      </a:lnTo>
                      <a:lnTo>
                        <a:pt x="0" y="90"/>
                      </a:lnTo>
                      <a:lnTo>
                        <a:pt x="3" y="104"/>
                      </a:lnTo>
                      <a:lnTo>
                        <a:pt x="10" y="117"/>
                      </a:lnTo>
                      <a:lnTo>
                        <a:pt x="21" y="128"/>
                      </a:lnTo>
                      <a:lnTo>
                        <a:pt x="33" y="138"/>
                      </a:lnTo>
                      <a:lnTo>
                        <a:pt x="51" y="155"/>
                      </a:lnTo>
                      <a:lnTo>
                        <a:pt x="71" y="166"/>
                      </a:lnTo>
                      <a:lnTo>
                        <a:pt x="89" y="169"/>
                      </a:lnTo>
                      <a:lnTo>
                        <a:pt x="92" y="169"/>
                      </a:lnTo>
                      <a:lnTo>
                        <a:pt x="92" y="140"/>
                      </a:lnTo>
                      <a:lnTo>
                        <a:pt x="89" y="140"/>
                      </a:lnTo>
                      <a:lnTo>
                        <a:pt x="74" y="135"/>
                      </a:lnTo>
                      <a:lnTo>
                        <a:pt x="57" y="128"/>
                      </a:lnTo>
                      <a:lnTo>
                        <a:pt x="57" y="121"/>
                      </a:lnTo>
                      <a:lnTo>
                        <a:pt x="60" y="108"/>
                      </a:lnTo>
                      <a:lnTo>
                        <a:pt x="69" y="99"/>
                      </a:lnTo>
                      <a:lnTo>
                        <a:pt x="82" y="96"/>
                      </a:lnTo>
                      <a:close/>
                    </a:path>
                  </a:pathLst>
                </a:custGeom>
                <a:solidFill>
                  <a:srgbClr val="EED25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390">
                  <a:extLst>
                    <a:ext uri="{FF2B5EF4-FFF2-40B4-BE49-F238E27FC236}">
                      <a16:creationId xmlns:a16="http://schemas.microsoft.com/office/drawing/2014/main" id="{B552BEFF-20DD-24A2-1D0B-007E5EE452C6}"/>
                    </a:ext>
                  </a:extLst>
                </p:cNvPr>
                <p:cNvSpPr>
                  <a:spLocks/>
                </p:cNvSpPr>
                <p:nvPr/>
              </p:nvSpPr>
              <p:spPr bwMode="auto">
                <a:xfrm>
                  <a:off x="4864" y="1949"/>
                  <a:ext cx="46" cy="85"/>
                </a:xfrm>
                <a:custGeom>
                  <a:avLst/>
                  <a:gdLst>
                    <a:gd name="T0" fmla="*/ 10 w 92"/>
                    <a:gd name="T1" fmla="*/ 96 h 169"/>
                    <a:gd name="T2" fmla="*/ 0 w 92"/>
                    <a:gd name="T3" fmla="*/ 96 h 169"/>
                    <a:gd name="T4" fmla="*/ 0 w 92"/>
                    <a:gd name="T5" fmla="*/ 80 h 169"/>
                    <a:gd name="T6" fmla="*/ 10 w 92"/>
                    <a:gd name="T7" fmla="*/ 80 h 169"/>
                    <a:gd name="T8" fmla="*/ 26 w 92"/>
                    <a:gd name="T9" fmla="*/ 84 h 169"/>
                    <a:gd name="T10" fmla="*/ 38 w 92"/>
                    <a:gd name="T11" fmla="*/ 94 h 169"/>
                    <a:gd name="T12" fmla="*/ 48 w 92"/>
                    <a:gd name="T13" fmla="*/ 87 h 169"/>
                    <a:gd name="T14" fmla="*/ 58 w 92"/>
                    <a:gd name="T15" fmla="*/ 77 h 169"/>
                    <a:gd name="T16" fmla="*/ 69 w 92"/>
                    <a:gd name="T17" fmla="*/ 67 h 169"/>
                    <a:gd name="T18" fmla="*/ 79 w 92"/>
                    <a:gd name="T19" fmla="*/ 56 h 169"/>
                    <a:gd name="T20" fmla="*/ 88 w 92"/>
                    <a:gd name="T21" fmla="*/ 45 h 169"/>
                    <a:gd name="T22" fmla="*/ 88 w 92"/>
                    <a:gd name="T23" fmla="*/ 36 h 169"/>
                    <a:gd name="T24" fmla="*/ 88 w 92"/>
                    <a:gd name="T25" fmla="*/ 29 h 169"/>
                    <a:gd name="T26" fmla="*/ 88 w 92"/>
                    <a:gd name="T27" fmla="*/ 21 h 169"/>
                    <a:gd name="T28" fmla="*/ 88 w 92"/>
                    <a:gd name="T29" fmla="*/ 18 h 169"/>
                    <a:gd name="T30" fmla="*/ 89 w 92"/>
                    <a:gd name="T31" fmla="*/ 15 h 169"/>
                    <a:gd name="T32" fmla="*/ 89 w 92"/>
                    <a:gd name="T33" fmla="*/ 11 h 169"/>
                    <a:gd name="T34" fmla="*/ 91 w 92"/>
                    <a:gd name="T35" fmla="*/ 7 h 169"/>
                    <a:gd name="T36" fmla="*/ 91 w 92"/>
                    <a:gd name="T37" fmla="*/ 4 h 169"/>
                    <a:gd name="T38" fmla="*/ 92 w 92"/>
                    <a:gd name="T39" fmla="*/ 1 h 169"/>
                    <a:gd name="T40" fmla="*/ 92 w 92"/>
                    <a:gd name="T41" fmla="*/ 0 h 169"/>
                    <a:gd name="T42" fmla="*/ 92 w 92"/>
                    <a:gd name="T43" fmla="*/ 90 h 169"/>
                    <a:gd name="T44" fmla="*/ 88 w 92"/>
                    <a:gd name="T45" fmla="*/ 104 h 169"/>
                    <a:gd name="T46" fmla="*/ 81 w 92"/>
                    <a:gd name="T47" fmla="*/ 117 h 169"/>
                    <a:gd name="T48" fmla="*/ 69 w 92"/>
                    <a:gd name="T49" fmla="*/ 128 h 169"/>
                    <a:gd name="T50" fmla="*/ 58 w 92"/>
                    <a:gd name="T51" fmla="*/ 138 h 169"/>
                    <a:gd name="T52" fmla="*/ 40 w 92"/>
                    <a:gd name="T53" fmla="*/ 155 h 169"/>
                    <a:gd name="T54" fmla="*/ 20 w 92"/>
                    <a:gd name="T55" fmla="*/ 166 h 169"/>
                    <a:gd name="T56" fmla="*/ 2 w 92"/>
                    <a:gd name="T57" fmla="*/ 169 h 169"/>
                    <a:gd name="T58" fmla="*/ 0 w 92"/>
                    <a:gd name="T59" fmla="*/ 169 h 169"/>
                    <a:gd name="T60" fmla="*/ 0 w 92"/>
                    <a:gd name="T61" fmla="*/ 140 h 169"/>
                    <a:gd name="T62" fmla="*/ 2 w 92"/>
                    <a:gd name="T63" fmla="*/ 140 h 169"/>
                    <a:gd name="T64" fmla="*/ 18 w 92"/>
                    <a:gd name="T65" fmla="*/ 135 h 169"/>
                    <a:gd name="T66" fmla="*/ 34 w 92"/>
                    <a:gd name="T67" fmla="*/ 128 h 169"/>
                    <a:gd name="T68" fmla="*/ 34 w 92"/>
                    <a:gd name="T69" fmla="*/ 121 h 169"/>
                    <a:gd name="T70" fmla="*/ 31 w 92"/>
                    <a:gd name="T71" fmla="*/ 108 h 169"/>
                    <a:gd name="T72" fmla="*/ 21 w 92"/>
                    <a:gd name="T73" fmla="*/ 99 h 169"/>
                    <a:gd name="T74" fmla="*/ 10 w 92"/>
                    <a:gd name="T75" fmla="*/ 9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 h="169">
                      <a:moveTo>
                        <a:pt x="10" y="96"/>
                      </a:moveTo>
                      <a:lnTo>
                        <a:pt x="0" y="96"/>
                      </a:lnTo>
                      <a:lnTo>
                        <a:pt x="0" y="80"/>
                      </a:lnTo>
                      <a:lnTo>
                        <a:pt x="10" y="80"/>
                      </a:lnTo>
                      <a:lnTo>
                        <a:pt x="26" y="84"/>
                      </a:lnTo>
                      <a:lnTo>
                        <a:pt x="38" y="94"/>
                      </a:lnTo>
                      <a:lnTo>
                        <a:pt x="48" y="87"/>
                      </a:lnTo>
                      <a:lnTo>
                        <a:pt x="58" y="77"/>
                      </a:lnTo>
                      <a:lnTo>
                        <a:pt x="69" y="67"/>
                      </a:lnTo>
                      <a:lnTo>
                        <a:pt x="79" y="56"/>
                      </a:lnTo>
                      <a:lnTo>
                        <a:pt x="88" y="45"/>
                      </a:lnTo>
                      <a:lnTo>
                        <a:pt x="88" y="36"/>
                      </a:lnTo>
                      <a:lnTo>
                        <a:pt x="88" y="29"/>
                      </a:lnTo>
                      <a:lnTo>
                        <a:pt x="88" y="21"/>
                      </a:lnTo>
                      <a:lnTo>
                        <a:pt x="88" y="18"/>
                      </a:lnTo>
                      <a:lnTo>
                        <a:pt x="89" y="15"/>
                      </a:lnTo>
                      <a:lnTo>
                        <a:pt x="89" y="11"/>
                      </a:lnTo>
                      <a:lnTo>
                        <a:pt x="91" y="7"/>
                      </a:lnTo>
                      <a:lnTo>
                        <a:pt x="91" y="4"/>
                      </a:lnTo>
                      <a:lnTo>
                        <a:pt x="92" y="1"/>
                      </a:lnTo>
                      <a:lnTo>
                        <a:pt x="92" y="0"/>
                      </a:lnTo>
                      <a:lnTo>
                        <a:pt x="92" y="90"/>
                      </a:lnTo>
                      <a:lnTo>
                        <a:pt x="88" y="104"/>
                      </a:lnTo>
                      <a:lnTo>
                        <a:pt x="81" y="117"/>
                      </a:lnTo>
                      <a:lnTo>
                        <a:pt x="69" y="128"/>
                      </a:lnTo>
                      <a:lnTo>
                        <a:pt x="58" y="138"/>
                      </a:lnTo>
                      <a:lnTo>
                        <a:pt x="40" y="155"/>
                      </a:lnTo>
                      <a:lnTo>
                        <a:pt x="20" y="166"/>
                      </a:lnTo>
                      <a:lnTo>
                        <a:pt x="2" y="169"/>
                      </a:lnTo>
                      <a:lnTo>
                        <a:pt x="0" y="169"/>
                      </a:lnTo>
                      <a:lnTo>
                        <a:pt x="0" y="140"/>
                      </a:lnTo>
                      <a:lnTo>
                        <a:pt x="2" y="140"/>
                      </a:lnTo>
                      <a:lnTo>
                        <a:pt x="18" y="135"/>
                      </a:lnTo>
                      <a:lnTo>
                        <a:pt x="34" y="128"/>
                      </a:lnTo>
                      <a:lnTo>
                        <a:pt x="34" y="121"/>
                      </a:lnTo>
                      <a:lnTo>
                        <a:pt x="31" y="108"/>
                      </a:lnTo>
                      <a:lnTo>
                        <a:pt x="21" y="99"/>
                      </a:lnTo>
                      <a:lnTo>
                        <a:pt x="10" y="96"/>
                      </a:lnTo>
                      <a:close/>
                    </a:path>
                  </a:pathLst>
                </a:custGeom>
                <a:solidFill>
                  <a:srgbClr val="E8C5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391">
                  <a:extLst>
                    <a:ext uri="{FF2B5EF4-FFF2-40B4-BE49-F238E27FC236}">
                      <a16:creationId xmlns:a16="http://schemas.microsoft.com/office/drawing/2014/main" id="{E703133C-2CCB-7EAE-9D63-5704F86B4C84}"/>
                    </a:ext>
                  </a:extLst>
                </p:cNvPr>
                <p:cNvSpPr>
                  <a:spLocks/>
                </p:cNvSpPr>
                <p:nvPr/>
              </p:nvSpPr>
              <p:spPr bwMode="auto">
                <a:xfrm>
                  <a:off x="3990" y="2828"/>
                  <a:ext cx="38" cy="30"/>
                </a:xfrm>
                <a:custGeom>
                  <a:avLst/>
                  <a:gdLst>
                    <a:gd name="T0" fmla="*/ 38 w 75"/>
                    <a:gd name="T1" fmla="*/ 0 h 61"/>
                    <a:gd name="T2" fmla="*/ 37 w 75"/>
                    <a:gd name="T3" fmla="*/ 0 h 61"/>
                    <a:gd name="T4" fmla="*/ 24 w 75"/>
                    <a:gd name="T5" fmla="*/ 2 h 61"/>
                    <a:gd name="T6" fmla="*/ 14 w 75"/>
                    <a:gd name="T7" fmla="*/ 9 h 61"/>
                    <a:gd name="T8" fmla="*/ 7 w 75"/>
                    <a:gd name="T9" fmla="*/ 18 h 61"/>
                    <a:gd name="T10" fmla="*/ 3 w 75"/>
                    <a:gd name="T11" fmla="*/ 31 h 61"/>
                    <a:gd name="T12" fmla="*/ 0 w 75"/>
                    <a:gd name="T13" fmla="*/ 61 h 61"/>
                    <a:gd name="T14" fmla="*/ 75 w 75"/>
                    <a:gd name="T15" fmla="*/ 61 h 61"/>
                    <a:gd name="T16" fmla="*/ 72 w 75"/>
                    <a:gd name="T17" fmla="*/ 31 h 61"/>
                    <a:gd name="T18" fmla="*/ 69 w 75"/>
                    <a:gd name="T19" fmla="*/ 18 h 61"/>
                    <a:gd name="T20" fmla="*/ 61 w 75"/>
                    <a:gd name="T21" fmla="*/ 9 h 61"/>
                    <a:gd name="T22" fmla="*/ 51 w 75"/>
                    <a:gd name="T23" fmla="*/ 2 h 61"/>
                    <a:gd name="T24" fmla="*/ 38 w 75"/>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1">
                      <a:moveTo>
                        <a:pt x="38" y="0"/>
                      </a:moveTo>
                      <a:lnTo>
                        <a:pt x="37" y="0"/>
                      </a:lnTo>
                      <a:lnTo>
                        <a:pt x="24" y="2"/>
                      </a:lnTo>
                      <a:lnTo>
                        <a:pt x="14" y="9"/>
                      </a:lnTo>
                      <a:lnTo>
                        <a:pt x="7" y="18"/>
                      </a:lnTo>
                      <a:lnTo>
                        <a:pt x="3" y="31"/>
                      </a:lnTo>
                      <a:lnTo>
                        <a:pt x="0" y="61"/>
                      </a:lnTo>
                      <a:lnTo>
                        <a:pt x="75" y="61"/>
                      </a:lnTo>
                      <a:lnTo>
                        <a:pt x="72" y="31"/>
                      </a:lnTo>
                      <a:lnTo>
                        <a:pt x="69" y="18"/>
                      </a:lnTo>
                      <a:lnTo>
                        <a:pt x="61" y="9"/>
                      </a:lnTo>
                      <a:lnTo>
                        <a:pt x="51" y="2"/>
                      </a:lnTo>
                      <a:lnTo>
                        <a:pt x="38" y="0"/>
                      </a:lnTo>
                      <a:close/>
                    </a:path>
                  </a:pathLst>
                </a:custGeom>
                <a:solidFill>
                  <a:srgbClr val="FEA1E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392">
                  <a:extLst>
                    <a:ext uri="{FF2B5EF4-FFF2-40B4-BE49-F238E27FC236}">
                      <a16:creationId xmlns:a16="http://schemas.microsoft.com/office/drawing/2014/main" id="{FED174F2-64D4-4F93-C647-670ECDA90BAD}"/>
                    </a:ext>
                  </a:extLst>
                </p:cNvPr>
                <p:cNvSpPr>
                  <a:spLocks/>
                </p:cNvSpPr>
                <p:nvPr/>
              </p:nvSpPr>
              <p:spPr bwMode="auto">
                <a:xfrm>
                  <a:off x="3995" y="2787"/>
                  <a:ext cx="29" cy="65"/>
                </a:xfrm>
                <a:custGeom>
                  <a:avLst/>
                  <a:gdLst>
                    <a:gd name="T0" fmla="*/ 54 w 60"/>
                    <a:gd name="T1" fmla="*/ 0 h 128"/>
                    <a:gd name="T2" fmla="*/ 2 w 60"/>
                    <a:gd name="T3" fmla="*/ 12 h 128"/>
                    <a:gd name="T4" fmla="*/ 7 w 60"/>
                    <a:gd name="T5" fmla="*/ 55 h 128"/>
                    <a:gd name="T6" fmla="*/ 7 w 60"/>
                    <a:gd name="T7" fmla="*/ 62 h 128"/>
                    <a:gd name="T8" fmla="*/ 6 w 60"/>
                    <a:gd name="T9" fmla="*/ 74 h 128"/>
                    <a:gd name="T10" fmla="*/ 3 w 60"/>
                    <a:gd name="T11" fmla="*/ 90 h 128"/>
                    <a:gd name="T12" fmla="*/ 0 w 60"/>
                    <a:gd name="T13" fmla="*/ 104 h 128"/>
                    <a:gd name="T14" fmla="*/ 0 w 60"/>
                    <a:gd name="T15" fmla="*/ 104 h 128"/>
                    <a:gd name="T16" fmla="*/ 2 w 60"/>
                    <a:gd name="T17" fmla="*/ 114 h 128"/>
                    <a:gd name="T18" fmla="*/ 7 w 60"/>
                    <a:gd name="T19" fmla="*/ 123 h 128"/>
                    <a:gd name="T20" fmla="*/ 17 w 60"/>
                    <a:gd name="T21" fmla="*/ 127 h 128"/>
                    <a:gd name="T22" fmla="*/ 29 w 60"/>
                    <a:gd name="T23" fmla="*/ 128 h 128"/>
                    <a:gd name="T24" fmla="*/ 40 w 60"/>
                    <a:gd name="T25" fmla="*/ 128 h 128"/>
                    <a:gd name="T26" fmla="*/ 50 w 60"/>
                    <a:gd name="T27" fmla="*/ 125 h 128"/>
                    <a:gd name="T28" fmla="*/ 57 w 60"/>
                    <a:gd name="T29" fmla="*/ 120 h 128"/>
                    <a:gd name="T30" fmla="*/ 60 w 60"/>
                    <a:gd name="T31" fmla="*/ 113 h 128"/>
                    <a:gd name="T32" fmla="*/ 54 w 60"/>
                    <a:gd name="T33" fmla="*/ 63 h 128"/>
                    <a:gd name="T34" fmla="*/ 54 w 60"/>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28">
                      <a:moveTo>
                        <a:pt x="54" y="0"/>
                      </a:moveTo>
                      <a:lnTo>
                        <a:pt x="2" y="12"/>
                      </a:lnTo>
                      <a:lnTo>
                        <a:pt x="7" y="55"/>
                      </a:lnTo>
                      <a:lnTo>
                        <a:pt x="7" y="62"/>
                      </a:lnTo>
                      <a:lnTo>
                        <a:pt x="6" y="74"/>
                      </a:lnTo>
                      <a:lnTo>
                        <a:pt x="3" y="90"/>
                      </a:lnTo>
                      <a:lnTo>
                        <a:pt x="0" y="104"/>
                      </a:lnTo>
                      <a:lnTo>
                        <a:pt x="0" y="104"/>
                      </a:lnTo>
                      <a:lnTo>
                        <a:pt x="2" y="114"/>
                      </a:lnTo>
                      <a:lnTo>
                        <a:pt x="7" y="123"/>
                      </a:lnTo>
                      <a:lnTo>
                        <a:pt x="17" y="127"/>
                      </a:lnTo>
                      <a:lnTo>
                        <a:pt x="29" y="128"/>
                      </a:lnTo>
                      <a:lnTo>
                        <a:pt x="40" y="128"/>
                      </a:lnTo>
                      <a:lnTo>
                        <a:pt x="50" y="125"/>
                      </a:lnTo>
                      <a:lnTo>
                        <a:pt x="57" y="120"/>
                      </a:lnTo>
                      <a:lnTo>
                        <a:pt x="60" y="113"/>
                      </a:lnTo>
                      <a:lnTo>
                        <a:pt x="54" y="63"/>
                      </a:lnTo>
                      <a:lnTo>
                        <a:pt x="54"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393">
                  <a:extLst>
                    <a:ext uri="{FF2B5EF4-FFF2-40B4-BE49-F238E27FC236}">
                      <a16:creationId xmlns:a16="http://schemas.microsoft.com/office/drawing/2014/main" id="{947BFBAB-6E95-092E-90A3-EA4EECD837DE}"/>
                    </a:ext>
                  </a:extLst>
                </p:cNvPr>
                <p:cNvSpPr>
                  <a:spLocks/>
                </p:cNvSpPr>
                <p:nvPr/>
              </p:nvSpPr>
              <p:spPr bwMode="auto">
                <a:xfrm>
                  <a:off x="3990" y="2857"/>
                  <a:ext cx="39" cy="6"/>
                </a:xfrm>
                <a:custGeom>
                  <a:avLst/>
                  <a:gdLst>
                    <a:gd name="T0" fmla="*/ 0 w 78"/>
                    <a:gd name="T1" fmla="*/ 4 h 11"/>
                    <a:gd name="T2" fmla="*/ 2 w 78"/>
                    <a:gd name="T3" fmla="*/ 7 h 11"/>
                    <a:gd name="T4" fmla="*/ 5 w 78"/>
                    <a:gd name="T5" fmla="*/ 9 h 11"/>
                    <a:gd name="T6" fmla="*/ 8 w 78"/>
                    <a:gd name="T7" fmla="*/ 11 h 11"/>
                    <a:gd name="T8" fmla="*/ 71 w 78"/>
                    <a:gd name="T9" fmla="*/ 11 h 11"/>
                    <a:gd name="T10" fmla="*/ 75 w 78"/>
                    <a:gd name="T11" fmla="*/ 9 h 11"/>
                    <a:gd name="T12" fmla="*/ 78 w 78"/>
                    <a:gd name="T13" fmla="*/ 7 h 11"/>
                    <a:gd name="T14" fmla="*/ 78 w 78"/>
                    <a:gd name="T15" fmla="*/ 4 h 11"/>
                    <a:gd name="T16" fmla="*/ 78 w 78"/>
                    <a:gd name="T17" fmla="*/ 0 h 11"/>
                    <a:gd name="T18" fmla="*/ 0 w 78"/>
                    <a:gd name="T19" fmla="*/ 0 h 11"/>
                    <a:gd name="T20" fmla="*/ 0 w 78"/>
                    <a:gd name="T2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4"/>
                      </a:moveTo>
                      <a:lnTo>
                        <a:pt x="2" y="7"/>
                      </a:lnTo>
                      <a:lnTo>
                        <a:pt x="5" y="9"/>
                      </a:lnTo>
                      <a:lnTo>
                        <a:pt x="8" y="11"/>
                      </a:lnTo>
                      <a:lnTo>
                        <a:pt x="71" y="11"/>
                      </a:lnTo>
                      <a:lnTo>
                        <a:pt x="75" y="9"/>
                      </a:lnTo>
                      <a:lnTo>
                        <a:pt x="78" y="7"/>
                      </a:lnTo>
                      <a:lnTo>
                        <a:pt x="78" y="4"/>
                      </a:lnTo>
                      <a:lnTo>
                        <a:pt x="78" y="0"/>
                      </a:lnTo>
                      <a:lnTo>
                        <a:pt x="0" y="0"/>
                      </a:lnTo>
                      <a:lnTo>
                        <a:pt x="0" y="4"/>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394">
                  <a:extLst>
                    <a:ext uri="{FF2B5EF4-FFF2-40B4-BE49-F238E27FC236}">
                      <a16:creationId xmlns:a16="http://schemas.microsoft.com/office/drawing/2014/main" id="{7694E3A7-B781-1038-ADEC-72F74172588A}"/>
                    </a:ext>
                  </a:extLst>
                </p:cNvPr>
                <p:cNvSpPr>
                  <a:spLocks/>
                </p:cNvSpPr>
                <p:nvPr/>
              </p:nvSpPr>
              <p:spPr bwMode="auto">
                <a:xfrm>
                  <a:off x="3959" y="2345"/>
                  <a:ext cx="82" cy="473"/>
                </a:xfrm>
                <a:custGeom>
                  <a:avLst/>
                  <a:gdLst>
                    <a:gd name="T0" fmla="*/ 41 w 162"/>
                    <a:gd name="T1" fmla="*/ 15 h 946"/>
                    <a:gd name="T2" fmla="*/ 32 w 162"/>
                    <a:gd name="T3" fmla="*/ 43 h 946"/>
                    <a:gd name="T4" fmla="*/ 24 w 162"/>
                    <a:gd name="T5" fmla="*/ 75 h 946"/>
                    <a:gd name="T6" fmla="*/ 17 w 162"/>
                    <a:gd name="T7" fmla="*/ 111 h 946"/>
                    <a:gd name="T8" fmla="*/ 10 w 162"/>
                    <a:gd name="T9" fmla="*/ 145 h 946"/>
                    <a:gd name="T10" fmla="*/ 5 w 162"/>
                    <a:gd name="T11" fmla="*/ 179 h 946"/>
                    <a:gd name="T12" fmla="*/ 1 w 162"/>
                    <a:gd name="T13" fmla="*/ 207 h 946"/>
                    <a:gd name="T14" fmla="*/ 1 w 162"/>
                    <a:gd name="T15" fmla="*/ 208 h 946"/>
                    <a:gd name="T16" fmla="*/ 0 w 162"/>
                    <a:gd name="T17" fmla="*/ 229 h 946"/>
                    <a:gd name="T18" fmla="*/ 3 w 162"/>
                    <a:gd name="T19" fmla="*/ 251 h 946"/>
                    <a:gd name="T20" fmla="*/ 62 w 162"/>
                    <a:gd name="T21" fmla="*/ 566 h 946"/>
                    <a:gd name="T22" fmla="*/ 62 w 162"/>
                    <a:gd name="T23" fmla="*/ 572 h 946"/>
                    <a:gd name="T24" fmla="*/ 60 w 162"/>
                    <a:gd name="T25" fmla="*/ 583 h 946"/>
                    <a:gd name="T26" fmla="*/ 59 w 162"/>
                    <a:gd name="T27" fmla="*/ 598 h 946"/>
                    <a:gd name="T28" fmla="*/ 56 w 162"/>
                    <a:gd name="T29" fmla="*/ 615 h 946"/>
                    <a:gd name="T30" fmla="*/ 53 w 162"/>
                    <a:gd name="T31" fmla="*/ 634 h 946"/>
                    <a:gd name="T32" fmla="*/ 51 w 162"/>
                    <a:gd name="T33" fmla="*/ 652 h 946"/>
                    <a:gd name="T34" fmla="*/ 49 w 162"/>
                    <a:gd name="T35" fmla="*/ 666 h 946"/>
                    <a:gd name="T36" fmla="*/ 48 w 162"/>
                    <a:gd name="T37" fmla="*/ 676 h 946"/>
                    <a:gd name="T38" fmla="*/ 46 w 162"/>
                    <a:gd name="T39" fmla="*/ 681 h 946"/>
                    <a:gd name="T40" fmla="*/ 46 w 162"/>
                    <a:gd name="T41" fmla="*/ 700 h 946"/>
                    <a:gd name="T42" fmla="*/ 48 w 162"/>
                    <a:gd name="T43" fmla="*/ 722 h 946"/>
                    <a:gd name="T44" fmla="*/ 79 w 162"/>
                    <a:gd name="T45" fmla="*/ 946 h 946"/>
                    <a:gd name="T46" fmla="*/ 124 w 162"/>
                    <a:gd name="T47" fmla="*/ 941 h 946"/>
                    <a:gd name="T48" fmla="*/ 154 w 162"/>
                    <a:gd name="T49" fmla="*/ 210 h 946"/>
                    <a:gd name="T50" fmla="*/ 162 w 162"/>
                    <a:gd name="T51" fmla="*/ 205 h 946"/>
                    <a:gd name="T52" fmla="*/ 162 w 162"/>
                    <a:gd name="T53" fmla="*/ 0 h 946"/>
                    <a:gd name="T54" fmla="*/ 46 w 162"/>
                    <a:gd name="T55" fmla="*/ 0 h 946"/>
                    <a:gd name="T56" fmla="*/ 41 w 162"/>
                    <a:gd name="T57" fmla="*/ 1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 h="946">
                      <a:moveTo>
                        <a:pt x="41" y="15"/>
                      </a:moveTo>
                      <a:lnTo>
                        <a:pt x="32" y="43"/>
                      </a:lnTo>
                      <a:lnTo>
                        <a:pt x="24" y="75"/>
                      </a:lnTo>
                      <a:lnTo>
                        <a:pt x="17" y="111"/>
                      </a:lnTo>
                      <a:lnTo>
                        <a:pt x="10" y="145"/>
                      </a:lnTo>
                      <a:lnTo>
                        <a:pt x="5" y="179"/>
                      </a:lnTo>
                      <a:lnTo>
                        <a:pt x="1" y="207"/>
                      </a:lnTo>
                      <a:lnTo>
                        <a:pt x="1" y="208"/>
                      </a:lnTo>
                      <a:lnTo>
                        <a:pt x="0" y="229"/>
                      </a:lnTo>
                      <a:lnTo>
                        <a:pt x="3" y="251"/>
                      </a:lnTo>
                      <a:lnTo>
                        <a:pt x="62" y="566"/>
                      </a:lnTo>
                      <a:lnTo>
                        <a:pt x="62" y="572"/>
                      </a:lnTo>
                      <a:lnTo>
                        <a:pt x="60" y="583"/>
                      </a:lnTo>
                      <a:lnTo>
                        <a:pt x="59" y="598"/>
                      </a:lnTo>
                      <a:lnTo>
                        <a:pt x="56" y="615"/>
                      </a:lnTo>
                      <a:lnTo>
                        <a:pt x="53" y="634"/>
                      </a:lnTo>
                      <a:lnTo>
                        <a:pt x="51" y="652"/>
                      </a:lnTo>
                      <a:lnTo>
                        <a:pt x="49" y="666"/>
                      </a:lnTo>
                      <a:lnTo>
                        <a:pt x="48" y="676"/>
                      </a:lnTo>
                      <a:lnTo>
                        <a:pt x="46" y="681"/>
                      </a:lnTo>
                      <a:lnTo>
                        <a:pt x="46" y="700"/>
                      </a:lnTo>
                      <a:lnTo>
                        <a:pt x="48" y="722"/>
                      </a:lnTo>
                      <a:lnTo>
                        <a:pt x="79" y="946"/>
                      </a:lnTo>
                      <a:lnTo>
                        <a:pt x="124" y="941"/>
                      </a:lnTo>
                      <a:lnTo>
                        <a:pt x="154" y="210"/>
                      </a:lnTo>
                      <a:lnTo>
                        <a:pt x="162" y="205"/>
                      </a:lnTo>
                      <a:lnTo>
                        <a:pt x="162" y="0"/>
                      </a:lnTo>
                      <a:lnTo>
                        <a:pt x="46" y="0"/>
                      </a:lnTo>
                      <a:lnTo>
                        <a:pt x="41" y="15"/>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395">
                  <a:extLst>
                    <a:ext uri="{FF2B5EF4-FFF2-40B4-BE49-F238E27FC236}">
                      <a16:creationId xmlns:a16="http://schemas.microsoft.com/office/drawing/2014/main" id="{6DAC9EEA-2FAA-03C7-9141-66E4DBA20DAC}"/>
                    </a:ext>
                  </a:extLst>
                </p:cNvPr>
                <p:cNvSpPr>
                  <a:spLocks/>
                </p:cNvSpPr>
                <p:nvPr/>
              </p:nvSpPr>
              <p:spPr bwMode="auto">
                <a:xfrm>
                  <a:off x="4053" y="2827"/>
                  <a:ext cx="38" cy="30"/>
                </a:xfrm>
                <a:custGeom>
                  <a:avLst/>
                  <a:gdLst>
                    <a:gd name="T0" fmla="*/ 38 w 75"/>
                    <a:gd name="T1" fmla="*/ 0 h 61"/>
                    <a:gd name="T2" fmla="*/ 36 w 75"/>
                    <a:gd name="T3" fmla="*/ 0 h 61"/>
                    <a:gd name="T4" fmla="*/ 24 w 75"/>
                    <a:gd name="T5" fmla="*/ 3 h 61"/>
                    <a:gd name="T6" fmla="*/ 14 w 75"/>
                    <a:gd name="T7" fmla="*/ 8 h 61"/>
                    <a:gd name="T8" fmla="*/ 7 w 75"/>
                    <a:gd name="T9" fmla="*/ 18 h 61"/>
                    <a:gd name="T10" fmla="*/ 3 w 75"/>
                    <a:gd name="T11" fmla="*/ 31 h 61"/>
                    <a:gd name="T12" fmla="*/ 0 w 75"/>
                    <a:gd name="T13" fmla="*/ 61 h 61"/>
                    <a:gd name="T14" fmla="*/ 75 w 75"/>
                    <a:gd name="T15" fmla="*/ 61 h 61"/>
                    <a:gd name="T16" fmla="*/ 72 w 75"/>
                    <a:gd name="T17" fmla="*/ 31 h 61"/>
                    <a:gd name="T18" fmla="*/ 69 w 75"/>
                    <a:gd name="T19" fmla="*/ 18 h 61"/>
                    <a:gd name="T20" fmla="*/ 62 w 75"/>
                    <a:gd name="T21" fmla="*/ 8 h 61"/>
                    <a:gd name="T22" fmla="*/ 51 w 75"/>
                    <a:gd name="T23" fmla="*/ 3 h 61"/>
                    <a:gd name="T24" fmla="*/ 38 w 75"/>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1">
                      <a:moveTo>
                        <a:pt x="38" y="0"/>
                      </a:moveTo>
                      <a:lnTo>
                        <a:pt x="36" y="0"/>
                      </a:lnTo>
                      <a:lnTo>
                        <a:pt x="24" y="3"/>
                      </a:lnTo>
                      <a:lnTo>
                        <a:pt x="14" y="8"/>
                      </a:lnTo>
                      <a:lnTo>
                        <a:pt x="7" y="18"/>
                      </a:lnTo>
                      <a:lnTo>
                        <a:pt x="3" y="31"/>
                      </a:lnTo>
                      <a:lnTo>
                        <a:pt x="0" y="61"/>
                      </a:lnTo>
                      <a:lnTo>
                        <a:pt x="75" y="61"/>
                      </a:lnTo>
                      <a:lnTo>
                        <a:pt x="72" y="31"/>
                      </a:lnTo>
                      <a:lnTo>
                        <a:pt x="69" y="18"/>
                      </a:lnTo>
                      <a:lnTo>
                        <a:pt x="62" y="8"/>
                      </a:lnTo>
                      <a:lnTo>
                        <a:pt x="51" y="3"/>
                      </a:lnTo>
                      <a:lnTo>
                        <a:pt x="38" y="0"/>
                      </a:lnTo>
                      <a:close/>
                    </a:path>
                  </a:pathLst>
                </a:custGeom>
                <a:solidFill>
                  <a:srgbClr val="FC78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396">
                  <a:extLst>
                    <a:ext uri="{FF2B5EF4-FFF2-40B4-BE49-F238E27FC236}">
                      <a16:creationId xmlns:a16="http://schemas.microsoft.com/office/drawing/2014/main" id="{D6406917-9984-117C-02A1-5BD7E0A34A95}"/>
                    </a:ext>
                  </a:extLst>
                </p:cNvPr>
                <p:cNvSpPr>
                  <a:spLocks/>
                </p:cNvSpPr>
                <p:nvPr/>
              </p:nvSpPr>
              <p:spPr bwMode="auto">
                <a:xfrm>
                  <a:off x="4058" y="2787"/>
                  <a:ext cx="29" cy="65"/>
                </a:xfrm>
                <a:custGeom>
                  <a:avLst/>
                  <a:gdLst>
                    <a:gd name="T0" fmla="*/ 58 w 58"/>
                    <a:gd name="T1" fmla="*/ 0 h 128"/>
                    <a:gd name="T2" fmla="*/ 4 w 58"/>
                    <a:gd name="T3" fmla="*/ 12 h 128"/>
                    <a:gd name="T4" fmla="*/ 4 w 58"/>
                    <a:gd name="T5" fmla="*/ 63 h 128"/>
                    <a:gd name="T6" fmla="*/ 0 w 58"/>
                    <a:gd name="T7" fmla="*/ 111 h 128"/>
                    <a:gd name="T8" fmla="*/ 0 w 58"/>
                    <a:gd name="T9" fmla="*/ 111 h 128"/>
                    <a:gd name="T10" fmla="*/ 2 w 58"/>
                    <a:gd name="T11" fmla="*/ 118 h 128"/>
                    <a:gd name="T12" fmla="*/ 9 w 58"/>
                    <a:gd name="T13" fmla="*/ 124 h 128"/>
                    <a:gd name="T14" fmla="*/ 19 w 58"/>
                    <a:gd name="T15" fmla="*/ 127 h 128"/>
                    <a:gd name="T16" fmla="*/ 31 w 58"/>
                    <a:gd name="T17" fmla="*/ 128 h 128"/>
                    <a:gd name="T18" fmla="*/ 43 w 58"/>
                    <a:gd name="T19" fmla="*/ 125 h 128"/>
                    <a:gd name="T20" fmla="*/ 51 w 58"/>
                    <a:gd name="T21" fmla="*/ 121 h 128"/>
                    <a:gd name="T22" fmla="*/ 58 w 58"/>
                    <a:gd name="T23" fmla="*/ 114 h 128"/>
                    <a:gd name="T24" fmla="*/ 58 w 58"/>
                    <a:gd name="T25" fmla="*/ 104 h 128"/>
                    <a:gd name="T26" fmla="*/ 58 w 58"/>
                    <a:gd name="T27" fmla="*/ 104 h 128"/>
                    <a:gd name="T28" fmla="*/ 55 w 58"/>
                    <a:gd name="T29" fmla="*/ 89 h 128"/>
                    <a:gd name="T30" fmla="*/ 53 w 58"/>
                    <a:gd name="T31" fmla="*/ 73 h 128"/>
                    <a:gd name="T32" fmla="*/ 51 w 58"/>
                    <a:gd name="T33" fmla="*/ 62 h 128"/>
                    <a:gd name="T34" fmla="*/ 51 w 58"/>
                    <a:gd name="T35" fmla="*/ 53 h 128"/>
                    <a:gd name="T36" fmla="*/ 58 w 58"/>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28">
                      <a:moveTo>
                        <a:pt x="58" y="0"/>
                      </a:moveTo>
                      <a:lnTo>
                        <a:pt x="4" y="12"/>
                      </a:lnTo>
                      <a:lnTo>
                        <a:pt x="4" y="63"/>
                      </a:lnTo>
                      <a:lnTo>
                        <a:pt x="0" y="111"/>
                      </a:lnTo>
                      <a:lnTo>
                        <a:pt x="0" y="111"/>
                      </a:lnTo>
                      <a:lnTo>
                        <a:pt x="2" y="118"/>
                      </a:lnTo>
                      <a:lnTo>
                        <a:pt x="9" y="124"/>
                      </a:lnTo>
                      <a:lnTo>
                        <a:pt x="19" y="127"/>
                      </a:lnTo>
                      <a:lnTo>
                        <a:pt x="31" y="128"/>
                      </a:lnTo>
                      <a:lnTo>
                        <a:pt x="43" y="125"/>
                      </a:lnTo>
                      <a:lnTo>
                        <a:pt x="51" y="121"/>
                      </a:lnTo>
                      <a:lnTo>
                        <a:pt x="58" y="114"/>
                      </a:lnTo>
                      <a:lnTo>
                        <a:pt x="58" y="104"/>
                      </a:lnTo>
                      <a:lnTo>
                        <a:pt x="58" y="104"/>
                      </a:lnTo>
                      <a:lnTo>
                        <a:pt x="55" y="89"/>
                      </a:lnTo>
                      <a:lnTo>
                        <a:pt x="53" y="73"/>
                      </a:lnTo>
                      <a:lnTo>
                        <a:pt x="51" y="62"/>
                      </a:lnTo>
                      <a:lnTo>
                        <a:pt x="51" y="53"/>
                      </a:lnTo>
                      <a:lnTo>
                        <a:pt x="5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397">
                  <a:extLst>
                    <a:ext uri="{FF2B5EF4-FFF2-40B4-BE49-F238E27FC236}">
                      <a16:creationId xmlns:a16="http://schemas.microsoft.com/office/drawing/2014/main" id="{D15E036E-0E36-4A8D-2F2C-478496479A51}"/>
                    </a:ext>
                  </a:extLst>
                </p:cNvPr>
                <p:cNvSpPr>
                  <a:spLocks/>
                </p:cNvSpPr>
                <p:nvPr/>
              </p:nvSpPr>
              <p:spPr bwMode="auto">
                <a:xfrm>
                  <a:off x="4053" y="2857"/>
                  <a:ext cx="39" cy="5"/>
                </a:xfrm>
                <a:custGeom>
                  <a:avLst/>
                  <a:gdLst>
                    <a:gd name="T0" fmla="*/ 0 w 78"/>
                    <a:gd name="T1" fmla="*/ 4 h 11"/>
                    <a:gd name="T2" fmla="*/ 2 w 78"/>
                    <a:gd name="T3" fmla="*/ 7 h 11"/>
                    <a:gd name="T4" fmla="*/ 5 w 78"/>
                    <a:gd name="T5" fmla="*/ 10 h 11"/>
                    <a:gd name="T6" fmla="*/ 7 w 78"/>
                    <a:gd name="T7" fmla="*/ 11 h 11"/>
                    <a:gd name="T8" fmla="*/ 71 w 78"/>
                    <a:gd name="T9" fmla="*/ 11 h 11"/>
                    <a:gd name="T10" fmla="*/ 75 w 78"/>
                    <a:gd name="T11" fmla="*/ 10 h 11"/>
                    <a:gd name="T12" fmla="*/ 78 w 78"/>
                    <a:gd name="T13" fmla="*/ 7 h 11"/>
                    <a:gd name="T14" fmla="*/ 78 w 78"/>
                    <a:gd name="T15" fmla="*/ 4 h 11"/>
                    <a:gd name="T16" fmla="*/ 78 w 78"/>
                    <a:gd name="T17" fmla="*/ 0 h 11"/>
                    <a:gd name="T18" fmla="*/ 0 w 78"/>
                    <a:gd name="T19" fmla="*/ 0 h 11"/>
                    <a:gd name="T20" fmla="*/ 0 w 78"/>
                    <a:gd name="T2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4"/>
                      </a:moveTo>
                      <a:lnTo>
                        <a:pt x="2" y="7"/>
                      </a:lnTo>
                      <a:lnTo>
                        <a:pt x="5" y="10"/>
                      </a:lnTo>
                      <a:lnTo>
                        <a:pt x="7" y="11"/>
                      </a:lnTo>
                      <a:lnTo>
                        <a:pt x="71" y="11"/>
                      </a:lnTo>
                      <a:lnTo>
                        <a:pt x="75" y="10"/>
                      </a:lnTo>
                      <a:lnTo>
                        <a:pt x="78" y="7"/>
                      </a:lnTo>
                      <a:lnTo>
                        <a:pt x="78" y="4"/>
                      </a:lnTo>
                      <a:lnTo>
                        <a:pt x="78" y="0"/>
                      </a:lnTo>
                      <a:lnTo>
                        <a:pt x="0" y="0"/>
                      </a:lnTo>
                      <a:lnTo>
                        <a:pt x="0" y="4"/>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398">
                  <a:extLst>
                    <a:ext uri="{FF2B5EF4-FFF2-40B4-BE49-F238E27FC236}">
                      <a16:creationId xmlns:a16="http://schemas.microsoft.com/office/drawing/2014/main" id="{E4F426DA-2DFC-F96E-0047-84B02A60C687}"/>
                    </a:ext>
                  </a:extLst>
                </p:cNvPr>
                <p:cNvSpPr>
                  <a:spLocks/>
                </p:cNvSpPr>
                <p:nvPr/>
              </p:nvSpPr>
              <p:spPr bwMode="auto">
                <a:xfrm>
                  <a:off x="4041" y="2345"/>
                  <a:ext cx="80" cy="469"/>
                </a:xfrm>
                <a:custGeom>
                  <a:avLst/>
                  <a:gdLst>
                    <a:gd name="T0" fmla="*/ 122 w 161"/>
                    <a:gd name="T1" fmla="*/ 15 h 939"/>
                    <a:gd name="T2" fmla="*/ 116 w 161"/>
                    <a:gd name="T3" fmla="*/ 0 h 939"/>
                    <a:gd name="T4" fmla="*/ 0 w 161"/>
                    <a:gd name="T5" fmla="*/ 0 h 939"/>
                    <a:gd name="T6" fmla="*/ 0 w 161"/>
                    <a:gd name="T7" fmla="*/ 205 h 939"/>
                    <a:gd name="T8" fmla="*/ 9 w 161"/>
                    <a:gd name="T9" fmla="*/ 210 h 939"/>
                    <a:gd name="T10" fmla="*/ 38 w 161"/>
                    <a:gd name="T11" fmla="*/ 935 h 939"/>
                    <a:gd name="T12" fmla="*/ 85 w 161"/>
                    <a:gd name="T13" fmla="*/ 939 h 939"/>
                    <a:gd name="T14" fmla="*/ 113 w 161"/>
                    <a:gd name="T15" fmla="*/ 722 h 939"/>
                    <a:gd name="T16" fmla="*/ 116 w 161"/>
                    <a:gd name="T17" fmla="*/ 700 h 939"/>
                    <a:gd name="T18" fmla="*/ 115 w 161"/>
                    <a:gd name="T19" fmla="*/ 681 h 939"/>
                    <a:gd name="T20" fmla="*/ 115 w 161"/>
                    <a:gd name="T21" fmla="*/ 676 h 939"/>
                    <a:gd name="T22" fmla="*/ 113 w 161"/>
                    <a:gd name="T23" fmla="*/ 666 h 939"/>
                    <a:gd name="T24" fmla="*/ 111 w 161"/>
                    <a:gd name="T25" fmla="*/ 652 h 939"/>
                    <a:gd name="T26" fmla="*/ 109 w 161"/>
                    <a:gd name="T27" fmla="*/ 634 h 939"/>
                    <a:gd name="T28" fmla="*/ 106 w 161"/>
                    <a:gd name="T29" fmla="*/ 615 h 939"/>
                    <a:gd name="T30" fmla="*/ 103 w 161"/>
                    <a:gd name="T31" fmla="*/ 598 h 939"/>
                    <a:gd name="T32" fmla="*/ 102 w 161"/>
                    <a:gd name="T33" fmla="*/ 583 h 939"/>
                    <a:gd name="T34" fmla="*/ 101 w 161"/>
                    <a:gd name="T35" fmla="*/ 572 h 939"/>
                    <a:gd name="T36" fmla="*/ 101 w 161"/>
                    <a:gd name="T37" fmla="*/ 566 h 939"/>
                    <a:gd name="T38" fmla="*/ 160 w 161"/>
                    <a:gd name="T39" fmla="*/ 251 h 939"/>
                    <a:gd name="T40" fmla="*/ 161 w 161"/>
                    <a:gd name="T41" fmla="*/ 229 h 939"/>
                    <a:gd name="T42" fmla="*/ 161 w 161"/>
                    <a:gd name="T43" fmla="*/ 208 h 939"/>
                    <a:gd name="T44" fmla="*/ 161 w 161"/>
                    <a:gd name="T45" fmla="*/ 207 h 939"/>
                    <a:gd name="T46" fmla="*/ 157 w 161"/>
                    <a:gd name="T47" fmla="*/ 179 h 939"/>
                    <a:gd name="T48" fmla="*/ 152 w 161"/>
                    <a:gd name="T49" fmla="*/ 145 h 939"/>
                    <a:gd name="T50" fmla="*/ 146 w 161"/>
                    <a:gd name="T51" fmla="*/ 111 h 939"/>
                    <a:gd name="T52" fmla="*/ 139 w 161"/>
                    <a:gd name="T53" fmla="*/ 75 h 939"/>
                    <a:gd name="T54" fmla="*/ 130 w 161"/>
                    <a:gd name="T55" fmla="*/ 43 h 939"/>
                    <a:gd name="T56" fmla="*/ 122 w 161"/>
                    <a:gd name="T57" fmla="*/ 15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1" h="939">
                      <a:moveTo>
                        <a:pt x="122" y="15"/>
                      </a:moveTo>
                      <a:lnTo>
                        <a:pt x="116" y="0"/>
                      </a:lnTo>
                      <a:lnTo>
                        <a:pt x="0" y="0"/>
                      </a:lnTo>
                      <a:lnTo>
                        <a:pt x="0" y="205"/>
                      </a:lnTo>
                      <a:lnTo>
                        <a:pt x="9" y="210"/>
                      </a:lnTo>
                      <a:lnTo>
                        <a:pt x="38" y="935"/>
                      </a:lnTo>
                      <a:lnTo>
                        <a:pt x="85" y="939"/>
                      </a:lnTo>
                      <a:lnTo>
                        <a:pt x="113" y="722"/>
                      </a:lnTo>
                      <a:lnTo>
                        <a:pt x="116" y="700"/>
                      </a:lnTo>
                      <a:lnTo>
                        <a:pt x="115" y="681"/>
                      </a:lnTo>
                      <a:lnTo>
                        <a:pt x="115" y="676"/>
                      </a:lnTo>
                      <a:lnTo>
                        <a:pt x="113" y="666"/>
                      </a:lnTo>
                      <a:lnTo>
                        <a:pt x="111" y="652"/>
                      </a:lnTo>
                      <a:lnTo>
                        <a:pt x="109" y="634"/>
                      </a:lnTo>
                      <a:lnTo>
                        <a:pt x="106" y="615"/>
                      </a:lnTo>
                      <a:lnTo>
                        <a:pt x="103" y="598"/>
                      </a:lnTo>
                      <a:lnTo>
                        <a:pt x="102" y="583"/>
                      </a:lnTo>
                      <a:lnTo>
                        <a:pt x="101" y="572"/>
                      </a:lnTo>
                      <a:lnTo>
                        <a:pt x="101" y="566"/>
                      </a:lnTo>
                      <a:lnTo>
                        <a:pt x="160" y="251"/>
                      </a:lnTo>
                      <a:lnTo>
                        <a:pt x="161" y="229"/>
                      </a:lnTo>
                      <a:lnTo>
                        <a:pt x="161" y="208"/>
                      </a:lnTo>
                      <a:lnTo>
                        <a:pt x="161" y="207"/>
                      </a:lnTo>
                      <a:lnTo>
                        <a:pt x="157" y="179"/>
                      </a:lnTo>
                      <a:lnTo>
                        <a:pt x="152" y="145"/>
                      </a:lnTo>
                      <a:lnTo>
                        <a:pt x="146" y="111"/>
                      </a:lnTo>
                      <a:lnTo>
                        <a:pt x="139" y="75"/>
                      </a:lnTo>
                      <a:lnTo>
                        <a:pt x="130" y="43"/>
                      </a:lnTo>
                      <a:lnTo>
                        <a:pt x="122" y="15"/>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Freeform 399">
                  <a:extLst>
                    <a:ext uri="{FF2B5EF4-FFF2-40B4-BE49-F238E27FC236}">
                      <a16:creationId xmlns:a16="http://schemas.microsoft.com/office/drawing/2014/main" id="{A703CD8A-A017-71CD-E6B4-4A7D185C5BE7}"/>
                    </a:ext>
                  </a:extLst>
                </p:cNvPr>
                <p:cNvSpPr>
                  <a:spLocks/>
                </p:cNvSpPr>
                <p:nvPr/>
              </p:nvSpPr>
              <p:spPr bwMode="auto">
                <a:xfrm>
                  <a:off x="3969" y="1966"/>
                  <a:ext cx="72" cy="138"/>
                </a:xfrm>
                <a:custGeom>
                  <a:avLst/>
                  <a:gdLst>
                    <a:gd name="T0" fmla="*/ 26 w 144"/>
                    <a:gd name="T1" fmla="*/ 70 h 277"/>
                    <a:gd name="T2" fmla="*/ 16 w 144"/>
                    <a:gd name="T3" fmla="*/ 91 h 277"/>
                    <a:gd name="T4" fmla="*/ 7 w 144"/>
                    <a:gd name="T5" fmla="*/ 120 h 277"/>
                    <a:gd name="T6" fmla="*/ 1 w 144"/>
                    <a:gd name="T7" fmla="*/ 148 h 277"/>
                    <a:gd name="T8" fmla="*/ 0 w 144"/>
                    <a:gd name="T9" fmla="*/ 178 h 277"/>
                    <a:gd name="T10" fmla="*/ 1 w 144"/>
                    <a:gd name="T11" fmla="*/ 206 h 277"/>
                    <a:gd name="T12" fmla="*/ 7 w 144"/>
                    <a:gd name="T13" fmla="*/ 230 h 277"/>
                    <a:gd name="T14" fmla="*/ 17 w 144"/>
                    <a:gd name="T15" fmla="*/ 246 h 277"/>
                    <a:gd name="T16" fmla="*/ 31 w 144"/>
                    <a:gd name="T17" fmla="*/ 258 h 277"/>
                    <a:gd name="T18" fmla="*/ 47 w 144"/>
                    <a:gd name="T19" fmla="*/ 267 h 277"/>
                    <a:gd name="T20" fmla="*/ 67 w 144"/>
                    <a:gd name="T21" fmla="*/ 272 h 277"/>
                    <a:gd name="T22" fmla="*/ 86 w 144"/>
                    <a:gd name="T23" fmla="*/ 277 h 277"/>
                    <a:gd name="T24" fmla="*/ 108 w 144"/>
                    <a:gd name="T25" fmla="*/ 277 h 277"/>
                    <a:gd name="T26" fmla="*/ 144 w 144"/>
                    <a:gd name="T27" fmla="*/ 277 h 277"/>
                    <a:gd name="T28" fmla="*/ 144 w 144"/>
                    <a:gd name="T29" fmla="*/ 0 h 277"/>
                    <a:gd name="T30" fmla="*/ 136 w 144"/>
                    <a:gd name="T31" fmla="*/ 0 h 277"/>
                    <a:gd name="T32" fmla="*/ 109 w 144"/>
                    <a:gd name="T33" fmla="*/ 4 h 277"/>
                    <a:gd name="T34" fmla="*/ 83 w 144"/>
                    <a:gd name="T35" fmla="*/ 12 h 277"/>
                    <a:gd name="T36" fmla="*/ 61 w 144"/>
                    <a:gd name="T37" fmla="*/ 26 h 277"/>
                    <a:gd name="T38" fmla="*/ 41 w 144"/>
                    <a:gd name="T39" fmla="*/ 46 h 277"/>
                    <a:gd name="T40" fmla="*/ 26 w 144"/>
                    <a:gd name="T41" fmla="*/ 7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277">
                      <a:moveTo>
                        <a:pt x="26" y="70"/>
                      </a:moveTo>
                      <a:lnTo>
                        <a:pt x="16" y="91"/>
                      </a:lnTo>
                      <a:lnTo>
                        <a:pt x="7" y="120"/>
                      </a:lnTo>
                      <a:lnTo>
                        <a:pt x="1" y="148"/>
                      </a:lnTo>
                      <a:lnTo>
                        <a:pt x="0" y="178"/>
                      </a:lnTo>
                      <a:lnTo>
                        <a:pt x="1" y="206"/>
                      </a:lnTo>
                      <a:lnTo>
                        <a:pt x="7" y="230"/>
                      </a:lnTo>
                      <a:lnTo>
                        <a:pt x="17" y="246"/>
                      </a:lnTo>
                      <a:lnTo>
                        <a:pt x="31" y="258"/>
                      </a:lnTo>
                      <a:lnTo>
                        <a:pt x="47" y="267"/>
                      </a:lnTo>
                      <a:lnTo>
                        <a:pt x="67" y="272"/>
                      </a:lnTo>
                      <a:lnTo>
                        <a:pt x="86" y="277"/>
                      </a:lnTo>
                      <a:lnTo>
                        <a:pt x="108" y="277"/>
                      </a:lnTo>
                      <a:lnTo>
                        <a:pt x="144" y="277"/>
                      </a:lnTo>
                      <a:lnTo>
                        <a:pt x="144" y="0"/>
                      </a:lnTo>
                      <a:lnTo>
                        <a:pt x="136" y="0"/>
                      </a:lnTo>
                      <a:lnTo>
                        <a:pt x="109" y="4"/>
                      </a:lnTo>
                      <a:lnTo>
                        <a:pt x="83" y="12"/>
                      </a:lnTo>
                      <a:lnTo>
                        <a:pt x="61" y="26"/>
                      </a:lnTo>
                      <a:lnTo>
                        <a:pt x="41" y="46"/>
                      </a:lnTo>
                      <a:lnTo>
                        <a:pt x="26" y="7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400">
                  <a:extLst>
                    <a:ext uri="{FF2B5EF4-FFF2-40B4-BE49-F238E27FC236}">
                      <a16:creationId xmlns:a16="http://schemas.microsoft.com/office/drawing/2014/main" id="{4D454D6B-F6EA-677D-367A-484FD2FC158F}"/>
                    </a:ext>
                  </a:extLst>
                </p:cNvPr>
                <p:cNvSpPr>
                  <a:spLocks/>
                </p:cNvSpPr>
                <p:nvPr/>
              </p:nvSpPr>
              <p:spPr bwMode="auto">
                <a:xfrm>
                  <a:off x="4041" y="1966"/>
                  <a:ext cx="72" cy="138"/>
                </a:xfrm>
                <a:custGeom>
                  <a:avLst/>
                  <a:gdLst>
                    <a:gd name="T0" fmla="*/ 7 w 144"/>
                    <a:gd name="T1" fmla="*/ 0 h 277"/>
                    <a:gd name="T2" fmla="*/ 7 w 144"/>
                    <a:gd name="T3" fmla="*/ 0 h 277"/>
                    <a:gd name="T4" fmla="*/ 5 w 144"/>
                    <a:gd name="T5" fmla="*/ 0 h 277"/>
                    <a:gd name="T6" fmla="*/ 3 w 144"/>
                    <a:gd name="T7" fmla="*/ 0 h 277"/>
                    <a:gd name="T8" fmla="*/ 0 w 144"/>
                    <a:gd name="T9" fmla="*/ 0 h 277"/>
                    <a:gd name="T10" fmla="*/ 0 w 144"/>
                    <a:gd name="T11" fmla="*/ 277 h 277"/>
                    <a:gd name="T12" fmla="*/ 37 w 144"/>
                    <a:gd name="T13" fmla="*/ 277 h 277"/>
                    <a:gd name="T14" fmla="*/ 58 w 144"/>
                    <a:gd name="T15" fmla="*/ 277 h 277"/>
                    <a:gd name="T16" fmla="*/ 78 w 144"/>
                    <a:gd name="T17" fmla="*/ 272 h 277"/>
                    <a:gd name="T18" fmla="*/ 96 w 144"/>
                    <a:gd name="T19" fmla="*/ 267 h 277"/>
                    <a:gd name="T20" fmla="*/ 113 w 144"/>
                    <a:gd name="T21" fmla="*/ 258 h 277"/>
                    <a:gd name="T22" fmla="*/ 128 w 144"/>
                    <a:gd name="T23" fmla="*/ 246 h 277"/>
                    <a:gd name="T24" fmla="*/ 137 w 144"/>
                    <a:gd name="T25" fmla="*/ 230 h 277"/>
                    <a:gd name="T26" fmla="*/ 143 w 144"/>
                    <a:gd name="T27" fmla="*/ 206 h 277"/>
                    <a:gd name="T28" fmla="*/ 144 w 144"/>
                    <a:gd name="T29" fmla="*/ 178 h 277"/>
                    <a:gd name="T30" fmla="*/ 142 w 144"/>
                    <a:gd name="T31" fmla="*/ 148 h 277"/>
                    <a:gd name="T32" fmla="*/ 137 w 144"/>
                    <a:gd name="T33" fmla="*/ 120 h 277"/>
                    <a:gd name="T34" fmla="*/ 129 w 144"/>
                    <a:gd name="T35" fmla="*/ 91 h 277"/>
                    <a:gd name="T36" fmla="*/ 119 w 144"/>
                    <a:gd name="T37" fmla="*/ 70 h 277"/>
                    <a:gd name="T38" fmla="*/ 103 w 144"/>
                    <a:gd name="T39" fmla="*/ 46 h 277"/>
                    <a:gd name="T40" fmla="*/ 84 w 144"/>
                    <a:gd name="T41" fmla="*/ 26 h 277"/>
                    <a:gd name="T42" fmla="*/ 61 w 144"/>
                    <a:gd name="T43" fmla="*/ 12 h 277"/>
                    <a:gd name="T44" fmla="*/ 36 w 144"/>
                    <a:gd name="T45" fmla="*/ 4 h 277"/>
                    <a:gd name="T46" fmla="*/ 7 w 144"/>
                    <a:gd name="T4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277">
                      <a:moveTo>
                        <a:pt x="7" y="0"/>
                      </a:moveTo>
                      <a:lnTo>
                        <a:pt x="7" y="0"/>
                      </a:lnTo>
                      <a:lnTo>
                        <a:pt x="5" y="0"/>
                      </a:lnTo>
                      <a:lnTo>
                        <a:pt x="3" y="0"/>
                      </a:lnTo>
                      <a:lnTo>
                        <a:pt x="0" y="0"/>
                      </a:lnTo>
                      <a:lnTo>
                        <a:pt x="0" y="277"/>
                      </a:lnTo>
                      <a:lnTo>
                        <a:pt x="37" y="277"/>
                      </a:lnTo>
                      <a:lnTo>
                        <a:pt x="58" y="277"/>
                      </a:lnTo>
                      <a:lnTo>
                        <a:pt x="78" y="272"/>
                      </a:lnTo>
                      <a:lnTo>
                        <a:pt x="96" y="267"/>
                      </a:lnTo>
                      <a:lnTo>
                        <a:pt x="113" y="258"/>
                      </a:lnTo>
                      <a:lnTo>
                        <a:pt x="128" y="246"/>
                      </a:lnTo>
                      <a:lnTo>
                        <a:pt x="137" y="230"/>
                      </a:lnTo>
                      <a:lnTo>
                        <a:pt x="143" y="206"/>
                      </a:lnTo>
                      <a:lnTo>
                        <a:pt x="144" y="178"/>
                      </a:lnTo>
                      <a:lnTo>
                        <a:pt x="142" y="148"/>
                      </a:lnTo>
                      <a:lnTo>
                        <a:pt x="137" y="120"/>
                      </a:lnTo>
                      <a:lnTo>
                        <a:pt x="129" y="91"/>
                      </a:lnTo>
                      <a:lnTo>
                        <a:pt x="119" y="70"/>
                      </a:lnTo>
                      <a:lnTo>
                        <a:pt x="103" y="46"/>
                      </a:lnTo>
                      <a:lnTo>
                        <a:pt x="84" y="26"/>
                      </a:lnTo>
                      <a:lnTo>
                        <a:pt x="61" y="12"/>
                      </a:lnTo>
                      <a:lnTo>
                        <a:pt x="36" y="4"/>
                      </a:lnTo>
                      <a:lnTo>
                        <a:pt x="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401">
                  <a:extLst>
                    <a:ext uri="{FF2B5EF4-FFF2-40B4-BE49-F238E27FC236}">
                      <a16:creationId xmlns:a16="http://schemas.microsoft.com/office/drawing/2014/main" id="{0F90A9E7-8A8B-849B-457A-6C6DDB36C586}"/>
                    </a:ext>
                  </a:extLst>
                </p:cNvPr>
                <p:cNvSpPr>
                  <a:spLocks/>
                </p:cNvSpPr>
                <p:nvPr/>
              </p:nvSpPr>
              <p:spPr bwMode="auto">
                <a:xfrm>
                  <a:off x="3936" y="2103"/>
                  <a:ext cx="209" cy="242"/>
                </a:xfrm>
                <a:custGeom>
                  <a:avLst/>
                  <a:gdLst>
                    <a:gd name="T0" fmla="*/ 414 w 419"/>
                    <a:gd name="T1" fmla="*/ 131 h 483"/>
                    <a:gd name="T2" fmla="*/ 411 w 419"/>
                    <a:gd name="T3" fmla="*/ 112 h 483"/>
                    <a:gd name="T4" fmla="*/ 403 w 419"/>
                    <a:gd name="T5" fmla="*/ 95 h 483"/>
                    <a:gd name="T6" fmla="*/ 392 w 419"/>
                    <a:gd name="T7" fmla="*/ 79 h 483"/>
                    <a:gd name="T8" fmla="*/ 376 w 419"/>
                    <a:gd name="T9" fmla="*/ 68 h 483"/>
                    <a:gd name="T10" fmla="*/ 358 w 419"/>
                    <a:gd name="T11" fmla="*/ 61 h 483"/>
                    <a:gd name="T12" fmla="*/ 209 w 419"/>
                    <a:gd name="T13" fmla="*/ 0 h 483"/>
                    <a:gd name="T14" fmla="*/ 61 w 419"/>
                    <a:gd name="T15" fmla="*/ 61 h 483"/>
                    <a:gd name="T16" fmla="*/ 42 w 419"/>
                    <a:gd name="T17" fmla="*/ 68 h 483"/>
                    <a:gd name="T18" fmla="*/ 27 w 419"/>
                    <a:gd name="T19" fmla="*/ 79 h 483"/>
                    <a:gd name="T20" fmla="*/ 14 w 419"/>
                    <a:gd name="T21" fmla="*/ 95 h 483"/>
                    <a:gd name="T22" fmla="*/ 7 w 419"/>
                    <a:gd name="T23" fmla="*/ 112 h 483"/>
                    <a:gd name="T24" fmla="*/ 4 w 419"/>
                    <a:gd name="T25" fmla="*/ 131 h 483"/>
                    <a:gd name="T26" fmla="*/ 0 w 419"/>
                    <a:gd name="T27" fmla="*/ 184 h 483"/>
                    <a:gd name="T28" fmla="*/ 82 w 419"/>
                    <a:gd name="T29" fmla="*/ 195 h 483"/>
                    <a:gd name="T30" fmla="*/ 72 w 419"/>
                    <a:gd name="T31" fmla="*/ 254 h 483"/>
                    <a:gd name="T32" fmla="*/ 75 w 419"/>
                    <a:gd name="T33" fmla="*/ 264 h 483"/>
                    <a:gd name="T34" fmla="*/ 76 w 419"/>
                    <a:gd name="T35" fmla="*/ 274 h 483"/>
                    <a:gd name="T36" fmla="*/ 81 w 419"/>
                    <a:gd name="T37" fmla="*/ 298 h 483"/>
                    <a:gd name="T38" fmla="*/ 86 w 419"/>
                    <a:gd name="T39" fmla="*/ 325 h 483"/>
                    <a:gd name="T40" fmla="*/ 92 w 419"/>
                    <a:gd name="T41" fmla="*/ 356 h 483"/>
                    <a:gd name="T42" fmla="*/ 96 w 419"/>
                    <a:gd name="T43" fmla="*/ 390 h 483"/>
                    <a:gd name="T44" fmla="*/ 99 w 419"/>
                    <a:gd name="T45" fmla="*/ 423 h 483"/>
                    <a:gd name="T46" fmla="*/ 99 w 419"/>
                    <a:gd name="T47" fmla="*/ 454 h 483"/>
                    <a:gd name="T48" fmla="*/ 93 w 419"/>
                    <a:gd name="T49" fmla="*/ 483 h 483"/>
                    <a:gd name="T50" fmla="*/ 93 w 419"/>
                    <a:gd name="T51" fmla="*/ 483 h 483"/>
                    <a:gd name="T52" fmla="*/ 228 w 419"/>
                    <a:gd name="T53" fmla="*/ 483 h 483"/>
                    <a:gd name="T54" fmla="*/ 264 w 419"/>
                    <a:gd name="T55" fmla="*/ 483 h 483"/>
                    <a:gd name="T56" fmla="*/ 297 w 419"/>
                    <a:gd name="T57" fmla="*/ 483 h 483"/>
                    <a:gd name="T58" fmla="*/ 324 w 419"/>
                    <a:gd name="T59" fmla="*/ 483 h 483"/>
                    <a:gd name="T60" fmla="*/ 325 w 419"/>
                    <a:gd name="T61" fmla="*/ 483 h 483"/>
                    <a:gd name="T62" fmla="*/ 320 w 419"/>
                    <a:gd name="T63" fmla="*/ 454 h 483"/>
                    <a:gd name="T64" fmla="*/ 318 w 419"/>
                    <a:gd name="T65" fmla="*/ 423 h 483"/>
                    <a:gd name="T66" fmla="*/ 321 w 419"/>
                    <a:gd name="T67" fmla="*/ 390 h 483"/>
                    <a:gd name="T68" fmla="*/ 327 w 419"/>
                    <a:gd name="T69" fmla="*/ 356 h 483"/>
                    <a:gd name="T70" fmla="*/ 332 w 419"/>
                    <a:gd name="T71" fmla="*/ 325 h 483"/>
                    <a:gd name="T72" fmla="*/ 338 w 419"/>
                    <a:gd name="T73" fmla="*/ 298 h 483"/>
                    <a:gd name="T74" fmla="*/ 342 w 419"/>
                    <a:gd name="T75" fmla="*/ 274 h 483"/>
                    <a:gd name="T76" fmla="*/ 344 w 419"/>
                    <a:gd name="T77" fmla="*/ 264 h 483"/>
                    <a:gd name="T78" fmla="*/ 346 w 419"/>
                    <a:gd name="T79" fmla="*/ 254 h 483"/>
                    <a:gd name="T80" fmla="*/ 337 w 419"/>
                    <a:gd name="T81" fmla="*/ 195 h 483"/>
                    <a:gd name="T82" fmla="*/ 419 w 419"/>
                    <a:gd name="T83" fmla="*/ 184 h 483"/>
                    <a:gd name="T84" fmla="*/ 414 w 419"/>
                    <a:gd name="T85" fmla="*/ 13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9" h="483">
                      <a:moveTo>
                        <a:pt x="414" y="131"/>
                      </a:moveTo>
                      <a:lnTo>
                        <a:pt x="411" y="112"/>
                      </a:lnTo>
                      <a:lnTo>
                        <a:pt x="403" y="95"/>
                      </a:lnTo>
                      <a:lnTo>
                        <a:pt x="392" y="79"/>
                      </a:lnTo>
                      <a:lnTo>
                        <a:pt x="376" y="68"/>
                      </a:lnTo>
                      <a:lnTo>
                        <a:pt x="358" y="61"/>
                      </a:lnTo>
                      <a:lnTo>
                        <a:pt x="209" y="0"/>
                      </a:lnTo>
                      <a:lnTo>
                        <a:pt x="61" y="61"/>
                      </a:lnTo>
                      <a:lnTo>
                        <a:pt x="42" y="68"/>
                      </a:lnTo>
                      <a:lnTo>
                        <a:pt x="27" y="79"/>
                      </a:lnTo>
                      <a:lnTo>
                        <a:pt x="14" y="95"/>
                      </a:lnTo>
                      <a:lnTo>
                        <a:pt x="7" y="112"/>
                      </a:lnTo>
                      <a:lnTo>
                        <a:pt x="4" y="131"/>
                      </a:lnTo>
                      <a:lnTo>
                        <a:pt x="0" y="184"/>
                      </a:lnTo>
                      <a:lnTo>
                        <a:pt x="82" y="195"/>
                      </a:lnTo>
                      <a:lnTo>
                        <a:pt x="72" y="254"/>
                      </a:lnTo>
                      <a:lnTo>
                        <a:pt x="75" y="264"/>
                      </a:lnTo>
                      <a:lnTo>
                        <a:pt x="76" y="274"/>
                      </a:lnTo>
                      <a:lnTo>
                        <a:pt x="81" y="298"/>
                      </a:lnTo>
                      <a:lnTo>
                        <a:pt x="86" y="325"/>
                      </a:lnTo>
                      <a:lnTo>
                        <a:pt x="92" y="356"/>
                      </a:lnTo>
                      <a:lnTo>
                        <a:pt x="96" y="390"/>
                      </a:lnTo>
                      <a:lnTo>
                        <a:pt x="99" y="423"/>
                      </a:lnTo>
                      <a:lnTo>
                        <a:pt x="99" y="454"/>
                      </a:lnTo>
                      <a:lnTo>
                        <a:pt x="93" y="483"/>
                      </a:lnTo>
                      <a:lnTo>
                        <a:pt x="93" y="483"/>
                      </a:lnTo>
                      <a:lnTo>
                        <a:pt x="228" y="483"/>
                      </a:lnTo>
                      <a:lnTo>
                        <a:pt x="264" y="483"/>
                      </a:lnTo>
                      <a:lnTo>
                        <a:pt x="297" y="483"/>
                      </a:lnTo>
                      <a:lnTo>
                        <a:pt x="324" y="483"/>
                      </a:lnTo>
                      <a:lnTo>
                        <a:pt x="325" y="483"/>
                      </a:lnTo>
                      <a:lnTo>
                        <a:pt x="320" y="454"/>
                      </a:lnTo>
                      <a:lnTo>
                        <a:pt x="318" y="423"/>
                      </a:lnTo>
                      <a:lnTo>
                        <a:pt x="321" y="390"/>
                      </a:lnTo>
                      <a:lnTo>
                        <a:pt x="327" y="356"/>
                      </a:lnTo>
                      <a:lnTo>
                        <a:pt x="332" y="325"/>
                      </a:lnTo>
                      <a:lnTo>
                        <a:pt x="338" y="298"/>
                      </a:lnTo>
                      <a:lnTo>
                        <a:pt x="342" y="274"/>
                      </a:lnTo>
                      <a:lnTo>
                        <a:pt x="344" y="264"/>
                      </a:lnTo>
                      <a:lnTo>
                        <a:pt x="346" y="254"/>
                      </a:lnTo>
                      <a:lnTo>
                        <a:pt x="337" y="195"/>
                      </a:lnTo>
                      <a:lnTo>
                        <a:pt x="419" y="184"/>
                      </a:lnTo>
                      <a:lnTo>
                        <a:pt x="414" y="131"/>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402">
                  <a:extLst>
                    <a:ext uri="{FF2B5EF4-FFF2-40B4-BE49-F238E27FC236}">
                      <a16:creationId xmlns:a16="http://schemas.microsoft.com/office/drawing/2014/main" id="{4F9B5D7B-6416-7243-7F80-F60E2E9C218D}"/>
                    </a:ext>
                  </a:extLst>
                </p:cNvPr>
                <p:cNvSpPr>
                  <a:spLocks/>
                </p:cNvSpPr>
                <p:nvPr/>
              </p:nvSpPr>
              <p:spPr bwMode="auto">
                <a:xfrm>
                  <a:off x="4041" y="2103"/>
                  <a:ext cx="104" cy="242"/>
                </a:xfrm>
                <a:custGeom>
                  <a:avLst/>
                  <a:gdLst>
                    <a:gd name="T0" fmla="*/ 205 w 210"/>
                    <a:gd name="T1" fmla="*/ 131 h 483"/>
                    <a:gd name="T2" fmla="*/ 202 w 210"/>
                    <a:gd name="T3" fmla="*/ 112 h 483"/>
                    <a:gd name="T4" fmla="*/ 194 w 210"/>
                    <a:gd name="T5" fmla="*/ 95 h 483"/>
                    <a:gd name="T6" fmla="*/ 183 w 210"/>
                    <a:gd name="T7" fmla="*/ 79 h 483"/>
                    <a:gd name="T8" fmla="*/ 167 w 210"/>
                    <a:gd name="T9" fmla="*/ 68 h 483"/>
                    <a:gd name="T10" fmla="*/ 149 w 210"/>
                    <a:gd name="T11" fmla="*/ 61 h 483"/>
                    <a:gd name="T12" fmla="*/ 0 w 210"/>
                    <a:gd name="T13" fmla="*/ 0 h 483"/>
                    <a:gd name="T14" fmla="*/ 0 w 210"/>
                    <a:gd name="T15" fmla="*/ 468 h 483"/>
                    <a:gd name="T16" fmla="*/ 5 w 210"/>
                    <a:gd name="T17" fmla="*/ 469 h 483"/>
                    <a:gd name="T18" fmla="*/ 16 w 210"/>
                    <a:gd name="T19" fmla="*/ 471 h 483"/>
                    <a:gd name="T20" fmla="*/ 33 w 210"/>
                    <a:gd name="T21" fmla="*/ 473 h 483"/>
                    <a:gd name="T22" fmla="*/ 54 w 210"/>
                    <a:gd name="T23" fmla="*/ 478 h 483"/>
                    <a:gd name="T24" fmla="*/ 75 w 210"/>
                    <a:gd name="T25" fmla="*/ 481 h 483"/>
                    <a:gd name="T26" fmla="*/ 96 w 210"/>
                    <a:gd name="T27" fmla="*/ 483 h 483"/>
                    <a:gd name="T28" fmla="*/ 115 w 210"/>
                    <a:gd name="T29" fmla="*/ 483 h 483"/>
                    <a:gd name="T30" fmla="*/ 116 w 210"/>
                    <a:gd name="T31" fmla="*/ 483 h 483"/>
                    <a:gd name="T32" fmla="*/ 111 w 210"/>
                    <a:gd name="T33" fmla="*/ 454 h 483"/>
                    <a:gd name="T34" fmla="*/ 109 w 210"/>
                    <a:gd name="T35" fmla="*/ 423 h 483"/>
                    <a:gd name="T36" fmla="*/ 112 w 210"/>
                    <a:gd name="T37" fmla="*/ 390 h 483"/>
                    <a:gd name="T38" fmla="*/ 118 w 210"/>
                    <a:gd name="T39" fmla="*/ 356 h 483"/>
                    <a:gd name="T40" fmla="*/ 123 w 210"/>
                    <a:gd name="T41" fmla="*/ 325 h 483"/>
                    <a:gd name="T42" fmla="*/ 129 w 210"/>
                    <a:gd name="T43" fmla="*/ 298 h 483"/>
                    <a:gd name="T44" fmla="*/ 133 w 210"/>
                    <a:gd name="T45" fmla="*/ 274 h 483"/>
                    <a:gd name="T46" fmla="*/ 135 w 210"/>
                    <a:gd name="T47" fmla="*/ 264 h 483"/>
                    <a:gd name="T48" fmla="*/ 137 w 210"/>
                    <a:gd name="T49" fmla="*/ 254 h 483"/>
                    <a:gd name="T50" fmla="*/ 128 w 210"/>
                    <a:gd name="T51" fmla="*/ 195 h 483"/>
                    <a:gd name="T52" fmla="*/ 210 w 210"/>
                    <a:gd name="T53" fmla="*/ 184 h 483"/>
                    <a:gd name="T54" fmla="*/ 205 w 210"/>
                    <a:gd name="T55" fmla="*/ 13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483">
                      <a:moveTo>
                        <a:pt x="205" y="131"/>
                      </a:moveTo>
                      <a:lnTo>
                        <a:pt x="202" y="112"/>
                      </a:lnTo>
                      <a:lnTo>
                        <a:pt x="194" y="95"/>
                      </a:lnTo>
                      <a:lnTo>
                        <a:pt x="183" y="79"/>
                      </a:lnTo>
                      <a:lnTo>
                        <a:pt x="167" y="68"/>
                      </a:lnTo>
                      <a:lnTo>
                        <a:pt x="149" y="61"/>
                      </a:lnTo>
                      <a:lnTo>
                        <a:pt x="0" y="0"/>
                      </a:lnTo>
                      <a:lnTo>
                        <a:pt x="0" y="468"/>
                      </a:lnTo>
                      <a:lnTo>
                        <a:pt x="5" y="469"/>
                      </a:lnTo>
                      <a:lnTo>
                        <a:pt x="16" y="471"/>
                      </a:lnTo>
                      <a:lnTo>
                        <a:pt x="33" y="473"/>
                      </a:lnTo>
                      <a:lnTo>
                        <a:pt x="54" y="478"/>
                      </a:lnTo>
                      <a:lnTo>
                        <a:pt x="75" y="481"/>
                      </a:lnTo>
                      <a:lnTo>
                        <a:pt x="96" y="483"/>
                      </a:lnTo>
                      <a:lnTo>
                        <a:pt x="115" y="483"/>
                      </a:lnTo>
                      <a:lnTo>
                        <a:pt x="116" y="483"/>
                      </a:lnTo>
                      <a:lnTo>
                        <a:pt x="111" y="454"/>
                      </a:lnTo>
                      <a:lnTo>
                        <a:pt x="109" y="423"/>
                      </a:lnTo>
                      <a:lnTo>
                        <a:pt x="112" y="390"/>
                      </a:lnTo>
                      <a:lnTo>
                        <a:pt x="118" y="356"/>
                      </a:lnTo>
                      <a:lnTo>
                        <a:pt x="123" y="325"/>
                      </a:lnTo>
                      <a:lnTo>
                        <a:pt x="129" y="298"/>
                      </a:lnTo>
                      <a:lnTo>
                        <a:pt x="133" y="274"/>
                      </a:lnTo>
                      <a:lnTo>
                        <a:pt x="135" y="264"/>
                      </a:lnTo>
                      <a:lnTo>
                        <a:pt x="137" y="254"/>
                      </a:lnTo>
                      <a:lnTo>
                        <a:pt x="128" y="195"/>
                      </a:lnTo>
                      <a:lnTo>
                        <a:pt x="210" y="184"/>
                      </a:lnTo>
                      <a:lnTo>
                        <a:pt x="205" y="131"/>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403">
                  <a:extLst>
                    <a:ext uri="{FF2B5EF4-FFF2-40B4-BE49-F238E27FC236}">
                      <a16:creationId xmlns:a16="http://schemas.microsoft.com/office/drawing/2014/main" id="{4D40F1BB-576C-58AA-01AC-B9E005169983}"/>
                    </a:ext>
                  </a:extLst>
                </p:cNvPr>
                <p:cNvSpPr>
                  <a:spLocks/>
                </p:cNvSpPr>
                <p:nvPr/>
              </p:nvSpPr>
              <p:spPr bwMode="auto">
                <a:xfrm>
                  <a:off x="3959" y="2252"/>
                  <a:ext cx="162" cy="246"/>
                </a:xfrm>
                <a:custGeom>
                  <a:avLst/>
                  <a:gdLst>
                    <a:gd name="T0" fmla="*/ 284 w 323"/>
                    <a:gd name="T1" fmla="*/ 200 h 492"/>
                    <a:gd name="T2" fmla="*/ 278 w 323"/>
                    <a:gd name="T3" fmla="*/ 185 h 492"/>
                    <a:gd name="T4" fmla="*/ 273 w 323"/>
                    <a:gd name="T5" fmla="*/ 156 h 492"/>
                    <a:gd name="T6" fmla="*/ 271 w 323"/>
                    <a:gd name="T7" fmla="*/ 125 h 492"/>
                    <a:gd name="T8" fmla="*/ 274 w 323"/>
                    <a:gd name="T9" fmla="*/ 92 h 492"/>
                    <a:gd name="T10" fmla="*/ 280 w 323"/>
                    <a:gd name="T11" fmla="*/ 58 h 492"/>
                    <a:gd name="T12" fmla="*/ 285 w 323"/>
                    <a:gd name="T13" fmla="*/ 27 h 492"/>
                    <a:gd name="T14" fmla="*/ 291 w 323"/>
                    <a:gd name="T15" fmla="*/ 0 h 492"/>
                    <a:gd name="T16" fmla="*/ 34 w 323"/>
                    <a:gd name="T17" fmla="*/ 0 h 492"/>
                    <a:gd name="T18" fmla="*/ 39 w 323"/>
                    <a:gd name="T19" fmla="*/ 27 h 492"/>
                    <a:gd name="T20" fmla="*/ 45 w 323"/>
                    <a:gd name="T21" fmla="*/ 58 h 492"/>
                    <a:gd name="T22" fmla="*/ 51 w 323"/>
                    <a:gd name="T23" fmla="*/ 92 h 492"/>
                    <a:gd name="T24" fmla="*/ 52 w 323"/>
                    <a:gd name="T25" fmla="*/ 125 h 492"/>
                    <a:gd name="T26" fmla="*/ 52 w 323"/>
                    <a:gd name="T27" fmla="*/ 156 h 492"/>
                    <a:gd name="T28" fmla="*/ 46 w 323"/>
                    <a:gd name="T29" fmla="*/ 185 h 492"/>
                    <a:gd name="T30" fmla="*/ 41 w 323"/>
                    <a:gd name="T31" fmla="*/ 200 h 492"/>
                    <a:gd name="T32" fmla="*/ 32 w 323"/>
                    <a:gd name="T33" fmla="*/ 228 h 492"/>
                    <a:gd name="T34" fmla="*/ 24 w 323"/>
                    <a:gd name="T35" fmla="*/ 260 h 492"/>
                    <a:gd name="T36" fmla="*/ 17 w 323"/>
                    <a:gd name="T37" fmla="*/ 296 h 492"/>
                    <a:gd name="T38" fmla="*/ 10 w 323"/>
                    <a:gd name="T39" fmla="*/ 330 h 492"/>
                    <a:gd name="T40" fmla="*/ 5 w 323"/>
                    <a:gd name="T41" fmla="*/ 364 h 492"/>
                    <a:gd name="T42" fmla="*/ 1 w 323"/>
                    <a:gd name="T43" fmla="*/ 392 h 492"/>
                    <a:gd name="T44" fmla="*/ 1 w 323"/>
                    <a:gd name="T45" fmla="*/ 393 h 492"/>
                    <a:gd name="T46" fmla="*/ 0 w 323"/>
                    <a:gd name="T47" fmla="*/ 414 h 492"/>
                    <a:gd name="T48" fmla="*/ 3 w 323"/>
                    <a:gd name="T49" fmla="*/ 436 h 492"/>
                    <a:gd name="T50" fmla="*/ 11 w 323"/>
                    <a:gd name="T51" fmla="*/ 492 h 492"/>
                    <a:gd name="T52" fmla="*/ 312 w 323"/>
                    <a:gd name="T53" fmla="*/ 492 h 492"/>
                    <a:gd name="T54" fmla="*/ 322 w 323"/>
                    <a:gd name="T55" fmla="*/ 436 h 492"/>
                    <a:gd name="T56" fmla="*/ 323 w 323"/>
                    <a:gd name="T57" fmla="*/ 414 h 492"/>
                    <a:gd name="T58" fmla="*/ 323 w 323"/>
                    <a:gd name="T59" fmla="*/ 393 h 492"/>
                    <a:gd name="T60" fmla="*/ 323 w 323"/>
                    <a:gd name="T61" fmla="*/ 392 h 492"/>
                    <a:gd name="T62" fmla="*/ 319 w 323"/>
                    <a:gd name="T63" fmla="*/ 364 h 492"/>
                    <a:gd name="T64" fmla="*/ 314 w 323"/>
                    <a:gd name="T65" fmla="*/ 330 h 492"/>
                    <a:gd name="T66" fmla="*/ 308 w 323"/>
                    <a:gd name="T67" fmla="*/ 296 h 492"/>
                    <a:gd name="T68" fmla="*/ 301 w 323"/>
                    <a:gd name="T69" fmla="*/ 260 h 492"/>
                    <a:gd name="T70" fmla="*/ 292 w 323"/>
                    <a:gd name="T71" fmla="*/ 228 h 492"/>
                    <a:gd name="T72" fmla="*/ 284 w 323"/>
                    <a:gd name="T73" fmla="*/ 20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3" h="492">
                      <a:moveTo>
                        <a:pt x="284" y="200"/>
                      </a:moveTo>
                      <a:lnTo>
                        <a:pt x="278" y="185"/>
                      </a:lnTo>
                      <a:lnTo>
                        <a:pt x="273" y="156"/>
                      </a:lnTo>
                      <a:lnTo>
                        <a:pt x="271" y="125"/>
                      </a:lnTo>
                      <a:lnTo>
                        <a:pt x="274" y="92"/>
                      </a:lnTo>
                      <a:lnTo>
                        <a:pt x="280" y="58"/>
                      </a:lnTo>
                      <a:lnTo>
                        <a:pt x="285" y="27"/>
                      </a:lnTo>
                      <a:lnTo>
                        <a:pt x="291" y="0"/>
                      </a:lnTo>
                      <a:lnTo>
                        <a:pt x="34" y="0"/>
                      </a:lnTo>
                      <a:lnTo>
                        <a:pt x="39" y="27"/>
                      </a:lnTo>
                      <a:lnTo>
                        <a:pt x="45" y="58"/>
                      </a:lnTo>
                      <a:lnTo>
                        <a:pt x="51" y="92"/>
                      </a:lnTo>
                      <a:lnTo>
                        <a:pt x="52" y="125"/>
                      </a:lnTo>
                      <a:lnTo>
                        <a:pt x="52" y="156"/>
                      </a:lnTo>
                      <a:lnTo>
                        <a:pt x="46" y="185"/>
                      </a:lnTo>
                      <a:lnTo>
                        <a:pt x="41" y="200"/>
                      </a:lnTo>
                      <a:lnTo>
                        <a:pt x="32" y="228"/>
                      </a:lnTo>
                      <a:lnTo>
                        <a:pt x="24" y="260"/>
                      </a:lnTo>
                      <a:lnTo>
                        <a:pt x="17" y="296"/>
                      </a:lnTo>
                      <a:lnTo>
                        <a:pt x="10" y="330"/>
                      </a:lnTo>
                      <a:lnTo>
                        <a:pt x="5" y="364"/>
                      </a:lnTo>
                      <a:lnTo>
                        <a:pt x="1" y="392"/>
                      </a:lnTo>
                      <a:lnTo>
                        <a:pt x="1" y="393"/>
                      </a:lnTo>
                      <a:lnTo>
                        <a:pt x="0" y="414"/>
                      </a:lnTo>
                      <a:lnTo>
                        <a:pt x="3" y="436"/>
                      </a:lnTo>
                      <a:lnTo>
                        <a:pt x="11" y="492"/>
                      </a:lnTo>
                      <a:lnTo>
                        <a:pt x="312" y="492"/>
                      </a:lnTo>
                      <a:lnTo>
                        <a:pt x="322" y="436"/>
                      </a:lnTo>
                      <a:lnTo>
                        <a:pt x="323" y="414"/>
                      </a:lnTo>
                      <a:lnTo>
                        <a:pt x="323" y="393"/>
                      </a:lnTo>
                      <a:lnTo>
                        <a:pt x="323" y="392"/>
                      </a:lnTo>
                      <a:lnTo>
                        <a:pt x="319" y="364"/>
                      </a:lnTo>
                      <a:lnTo>
                        <a:pt x="314" y="330"/>
                      </a:lnTo>
                      <a:lnTo>
                        <a:pt x="308" y="296"/>
                      </a:lnTo>
                      <a:lnTo>
                        <a:pt x="301" y="260"/>
                      </a:lnTo>
                      <a:lnTo>
                        <a:pt x="292" y="228"/>
                      </a:lnTo>
                      <a:lnTo>
                        <a:pt x="284" y="200"/>
                      </a:lnTo>
                      <a:close/>
                    </a:path>
                  </a:pathLst>
                </a:custGeom>
                <a:solidFill>
                  <a:srgbClr val="28E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404">
                  <a:extLst>
                    <a:ext uri="{FF2B5EF4-FFF2-40B4-BE49-F238E27FC236}">
                      <a16:creationId xmlns:a16="http://schemas.microsoft.com/office/drawing/2014/main" id="{7B0A4CCC-00D0-3004-04A2-8D51168E6DCF}"/>
                    </a:ext>
                  </a:extLst>
                </p:cNvPr>
                <p:cNvSpPr>
                  <a:spLocks/>
                </p:cNvSpPr>
                <p:nvPr/>
              </p:nvSpPr>
              <p:spPr bwMode="auto">
                <a:xfrm>
                  <a:off x="4008" y="2086"/>
                  <a:ext cx="65" cy="61"/>
                </a:xfrm>
                <a:custGeom>
                  <a:avLst/>
                  <a:gdLst>
                    <a:gd name="T0" fmla="*/ 0 w 130"/>
                    <a:gd name="T1" fmla="*/ 68 h 121"/>
                    <a:gd name="T2" fmla="*/ 65 w 130"/>
                    <a:gd name="T3" fmla="*/ 121 h 121"/>
                    <a:gd name="T4" fmla="*/ 130 w 130"/>
                    <a:gd name="T5" fmla="*/ 68 h 121"/>
                    <a:gd name="T6" fmla="*/ 130 w 130"/>
                    <a:gd name="T7" fmla="*/ 0 h 121"/>
                    <a:gd name="T8" fmla="*/ 0 w 130"/>
                    <a:gd name="T9" fmla="*/ 0 h 121"/>
                    <a:gd name="T10" fmla="*/ 0 w 130"/>
                    <a:gd name="T11" fmla="*/ 68 h 121"/>
                  </a:gdLst>
                  <a:ahLst/>
                  <a:cxnLst>
                    <a:cxn ang="0">
                      <a:pos x="T0" y="T1"/>
                    </a:cxn>
                    <a:cxn ang="0">
                      <a:pos x="T2" y="T3"/>
                    </a:cxn>
                    <a:cxn ang="0">
                      <a:pos x="T4" y="T5"/>
                    </a:cxn>
                    <a:cxn ang="0">
                      <a:pos x="T6" y="T7"/>
                    </a:cxn>
                    <a:cxn ang="0">
                      <a:pos x="T8" y="T9"/>
                    </a:cxn>
                    <a:cxn ang="0">
                      <a:pos x="T10" y="T11"/>
                    </a:cxn>
                  </a:cxnLst>
                  <a:rect l="0" t="0" r="r" b="b"/>
                  <a:pathLst>
                    <a:path w="130" h="121">
                      <a:moveTo>
                        <a:pt x="0" y="68"/>
                      </a:moveTo>
                      <a:lnTo>
                        <a:pt x="65" y="121"/>
                      </a:lnTo>
                      <a:lnTo>
                        <a:pt x="130" y="68"/>
                      </a:lnTo>
                      <a:lnTo>
                        <a:pt x="130" y="0"/>
                      </a:lnTo>
                      <a:lnTo>
                        <a:pt x="0" y="0"/>
                      </a:lnTo>
                      <a:lnTo>
                        <a:pt x="0" y="68"/>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405">
                  <a:extLst>
                    <a:ext uri="{FF2B5EF4-FFF2-40B4-BE49-F238E27FC236}">
                      <a16:creationId xmlns:a16="http://schemas.microsoft.com/office/drawing/2014/main" id="{144CA9C2-B115-E6A2-04E0-20F6D51B3A5B}"/>
                    </a:ext>
                  </a:extLst>
                </p:cNvPr>
                <p:cNvSpPr>
                  <a:spLocks/>
                </p:cNvSpPr>
                <p:nvPr/>
              </p:nvSpPr>
              <p:spPr bwMode="auto">
                <a:xfrm>
                  <a:off x="3997" y="1991"/>
                  <a:ext cx="87" cy="118"/>
                </a:xfrm>
                <a:custGeom>
                  <a:avLst/>
                  <a:gdLst>
                    <a:gd name="T0" fmla="*/ 116 w 175"/>
                    <a:gd name="T1" fmla="*/ 0 h 238"/>
                    <a:gd name="T2" fmla="*/ 58 w 175"/>
                    <a:gd name="T3" fmla="*/ 0 h 238"/>
                    <a:gd name="T4" fmla="*/ 41 w 175"/>
                    <a:gd name="T5" fmla="*/ 3 h 238"/>
                    <a:gd name="T6" fmla="*/ 26 w 175"/>
                    <a:gd name="T7" fmla="*/ 13 h 238"/>
                    <a:gd name="T8" fmla="*/ 14 w 175"/>
                    <a:gd name="T9" fmla="*/ 27 h 238"/>
                    <a:gd name="T10" fmla="*/ 4 w 175"/>
                    <a:gd name="T11" fmla="*/ 44 h 238"/>
                    <a:gd name="T12" fmla="*/ 0 w 175"/>
                    <a:gd name="T13" fmla="*/ 65 h 238"/>
                    <a:gd name="T14" fmla="*/ 0 w 175"/>
                    <a:gd name="T15" fmla="*/ 143 h 238"/>
                    <a:gd name="T16" fmla="*/ 2 w 175"/>
                    <a:gd name="T17" fmla="*/ 160 h 238"/>
                    <a:gd name="T18" fmla="*/ 11 w 175"/>
                    <a:gd name="T19" fmla="*/ 178 h 238"/>
                    <a:gd name="T20" fmla="*/ 22 w 175"/>
                    <a:gd name="T21" fmla="*/ 195 h 238"/>
                    <a:gd name="T22" fmla="*/ 38 w 175"/>
                    <a:gd name="T23" fmla="*/ 212 h 238"/>
                    <a:gd name="T24" fmla="*/ 53 w 175"/>
                    <a:gd name="T25" fmla="*/ 225 h 238"/>
                    <a:gd name="T26" fmla="*/ 70 w 175"/>
                    <a:gd name="T27" fmla="*/ 235 h 238"/>
                    <a:gd name="T28" fmla="*/ 84 w 175"/>
                    <a:gd name="T29" fmla="*/ 238 h 238"/>
                    <a:gd name="T30" fmla="*/ 89 w 175"/>
                    <a:gd name="T31" fmla="*/ 238 h 238"/>
                    <a:gd name="T32" fmla="*/ 104 w 175"/>
                    <a:gd name="T33" fmla="*/ 235 h 238"/>
                    <a:gd name="T34" fmla="*/ 120 w 175"/>
                    <a:gd name="T35" fmla="*/ 225 h 238"/>
                    <a:gd name="T36" fmla="*/ 137 w 175"/>
                    <a:gd name="T37" fmla="*/ 212 h 238"/>
                    <a:gd name="T38" fmla="*/ 151 w 175"/>
                    <a:gd name="T39" fmla="*/ 195 h 238"/>
                    <a:gd name="T40" fmla="*/ 164 w 175"/>
                    <a:gd name="T41" fmla="*/ 178 h 238"/>
                    <a:gd name="T42" fmla="*/ 172 w 175"/>
                    <a:gd name="T43" fmla="*/ 160 h 238"/>
                    <a:gd name="T44" fmla="*/ 175 w 175"/>
                    <a:gd name="T45" fmla="*/ 143 h 238"/>
                    <a:gd name="T46" fmla="*/ 175 w 175"/>
                    <a:gd name="T47" fmla="*/ 65 h 238"/>
                    <a:gd name="T48" fmla="*/ 169 w 175"/>
                    <a:gd name="T49" fmla="*/ 44 h 238"/>
                    <a:gd name="T50" fmla="*/ 161 w 175"/>
                    <a:gd name="T51" fmla="*/ 27 h 238"/>
                    <a:gd name="T52" fmla="*/ 148 w 175"/>
                    <a:gd name="T53" fmla="*/ 13 h 238"/>
                    <a:gd name="T54" fmla="*/ 133 w 175"/>
                    <a:gd name="T55" fmla="*/ 3 h 238"/>
                    <a:gd name="T56" fmla="*/ 116 w 175"/>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5" h="238">
                      <a:moveTo>
                        <a:pt x="116" y="0"/>
                      </a:moveTo>
                      <a:lnTo>
                        <a:pt x="58" y="0"/>
                      </a:lnTo>
                      <a:lnTo>
                        <a:pt x="41" y="3"/>
                      </a:lnTo>
                      <a:lnTo>
                        <a:pt x="26" y="13"/>
                      </a:lnTo>
                      <a:lnTo>
                        <a:pt x="14" y="27"/>
                      </a:lnTo>
                      <a:lnTo>
                        <a:pt x="4" y="44"/>
                      </a:lnTo>
                      <a:lnTo>
                        <a:pt x="0" y="65"/>
                      </a:lnTo>
                      <a:lnTo>
                        <a:pt x="0" y="143"/>
                      </a:lnTo>
                      <a:lnTo>
                        <a:pt x="2" y="160"/>
                      </a:lnTo>
                      <a:lnTo>
                        <a:pt x="11" y="178"/>
                      </a:lnTo>
                      <a:lnTo>
                        <a:pt x="22" y="195"/>
                      </a:lnTo>
                      <a:lnTo>
                        <a:pt x="38" y="212"/>
                      </a:lnTo>
                      <a:lnTo>
                        <a:pt x="53" y="225"/>
                      </a:lnTo>
                      <a:lnTo>
                        <a:pt x="70" y="235"/>
                      </a:lnTo>
                      <a:lnTo>
                        <a:pt x="84" y="238"/>
                      </a:lnTo>
                      <a:lnTo>
                        <a:pt x="89" y="238"/>
                      </a:lnTo>
                      <a:lnTo>
                        <a:pt x="104" y="235"/>
                      </a:lnTo>
                      <a:lnTo>
                        <a:pt x="120" y="225"/>
                      </a:lnTo>
                      <a:lnTo>
                        <a:pt x="137" y="212"/>
                      </a:lnTo>
                      <a:lnTo>
                        <a:pt x="151" y="195"/>
                      </a:lnTo>
                      <a:lnTo>
                        <a:pt x="164" y="178"/>
                      </a:lnTo>
                      <a:lnTo>
                        <a:pt x="172" y="160"/>
                      </a:lnTo>
                      <a:lnTo>
                        <a:pt x="175" y="143"/>
                      </a:lnTo>
                      <a:lnTo>
                        <a:pt x="175" y="65"/>
                      </a:lnTo>
                      <a:lnTo>
                        <a:pt x="169" y="44"/>
                      </a:lnTo>
                      <a:lnTo>
                        <a:pt x="161" y="27"/>
                      </a:lnTo>
                      <a:lnTo>
                        <a:pt x="148" y="13"/>
                      </a:lnTo>
                      <a:lnTo>
                        <a:pt x="133" y="3"/>
                      </a:lnTo>
                      <a:lnTo>
                        <a:pt x="116"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5" name="Group 607">
                <a:extLst>
                  <a:ext uri="{FF2B5EF4-FFF2-40B4-BE49-F238E27FC236}">
                    <a16:creationId xmlns:a16="http://schemas.microsoft.com/office/drawing/2014/main" id="{67C3947A-C090-9A44-DFC9-A259B7E42B00}"/>
                  </a:ext>
                </a:extLst>
              </p:cNvPr>
              <p:cNvGrpSpPr>
                <a:grpSpLocks/>
              </p:cNvGrpSpPr>
              <p:nvPr/>
            </p:nvGrpSpPr>
            <p:grpSpPr bwMode="auto">
              <a:xfrm>
                <a:off x="4805850" y="2661973"/>
                <a:ext cx="3997614" cy="2865049"/>
                <a:chOff x="3668" y="1907"/>
                <a:chExt cx="1426" cy="1022"/>
              </a:xfrm>
            </p:grpSpPr>
            <p:sp>
              <p:nvSpPr>
                <p:cNvPr id="492" name="Freeform 407">
                  <a:extLst>
                    <a:ext uri="{FF2B5EF4-FFF2-40B4-BE49-F238E27FC236}">
                      <a16:creationId xmlns:a16="http://schemas.microsoft.com/office/drawing/2014/main" id="{4629EA6B-D468-812A-7A0A-CB6161A12FB5}"/>
                    </a:ext>
                  </a:extLst>
                </p:cNvPr>
                <p:cNvSpPr>
                  <a:spLocks/>
                </p:cNvSpPr>
                <p:nvPr/>
              </p:nvSpPr>
              <p:spPr bwMode="auto">
                <a:xfrm>
                  <a:off x="3990" y="2035"/>
                  <a:ext cx="10" cy="30"/>
                </a:xfrm>
                <a:custGeom>
                  <a:avLst/>
                  <a:gdLst>
                    <a:gd name="T0" fmla="*/ 8 w 18"/>
                    <a:gd name="T1" fmla="*/ 0 h 59"/>
                    <a:gd name="T2" fmla="*/ 6 w 18"/>
                    <a:gd name="T3" fmla="*/ 2 h 59"/>
                    <a:gd name="T4" fmla="*/ 3 w 18"/>
                    <a:gd name="T5" fmla="*/ 3 h 59"/>
                    <a:gd name="T6" fmla="*/ 0 w 18"/>
                    <a:gd name="T7" fmla="*/ 6 h 59"/>
                    <a:gd name="T8" fmla="*/ 0 w 18"/>
                    <a:gd name="T9" fmla="*/ 10 h 59"/>
                    <a:gd name="T10" fmla="*/ 0 w 18"/>
                    <a:gd name="T11" fmla="*/ 50 h 59"/>
                    <a:gd name="T12" fmla="*/ 0 w 18"/>
                    <a:gd name="T13" fmla="*/ 54 h 59"/>
                    <a:gd name="T14" fmla="*/ 3 w 18"/>
                    <a:gd name="T15" fmla="*/ 57 h 59"/>
                    <a:gd name="T16" fmla="*/ 6 w 18"/>
                    <a:gd name="T17" fmla="*/ 58 h 59"/>
                    <a:gd name="T18" fmla="*/ 8 w 18"/>
                    <a:gd name="T19" fmla="*/ 59 h 59"/>
                    <a:gd name="T20" fmla="*/ 13 w 18"/>
                    <a:gd name="T21" fmla="*/ 58 h 59"/>
                    <a:gd name="T22" fmla="*/ 15 w 18"/>
                    <a:gd name="T23" fmla="*/ 57 h 59"/>
                    <a:gd name="T24" fmla="*/ 18 w 18"/>
                    <a:gd name="T25" fmla="*/ 54 h 59"/>
                    <a:gd name="T26" fmla="*/ 18 w 18"/>
                    <a:gd name="T27" fmla="*/ 50 h 59"/>
                    <a:gd name="T28" fmla="*/ 18 w 18"/>
                    <a:gd name="T29" fmla="*/ 10 h 59"/>
                    <a:gd name="T30" fmla="*/ 18 w 18"/>
                    <a:gd name="T31" fmla="*/ 6 h 59"/>
                    <a:gd name="T32" fmla="*/ 15 w 18"/>
                    <a:gd name="T33" fmla="*/ 3 h 59"/>
                    <a:gd name="T34" fmla="*/ 13 w 18"/>
                    <a:gd name="T35" fmla="*/ 2 h 59"/>
                    <a:gd name="T36" fmla="*/ 8 w 1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9">
                      <a:moveTo>
                        <a:pt x="8" y="0"/>
                      </a:moveTo>
                      <a:lnTo>
                        <a:pt x="6" y="2"/>
                      </a:lnTo>
                      <a:lnTo>
                        <a:pt x="3" y="3"/>
                      </a:lnTo>
                      <a:lnTo>
                        <a:pt x="0" y="6"/>
                      </a:lnTo>
                      <a:lnTo>
                        <a:pt x="0" y="10"/>
                      </a:lnTo>
                      <a:lnTo>
                        <a:pt x="0" y="50"/>
                      </a:lnTo>
                      <a:lnTo>
                        <a:pt x="0" y="54"/>
                      </a:lnTo>
                      <a:lnTo>
                        <a:pt x="3" y="57"/>
                      </a:lnTo>
                      <a:lnTo>
                        <a:pt x="6" y="58"/>
                      </a:lnTo>
                      <a:lnTo>
                        <a:pt x="8" y="59"/>
                      </a:lnTo>
                      <a:lnTo>
                        <a:pt x="13" y="58"/>
                      </a:lnTo>
                      <a:lnTo>
                        <a:pt x="15" y="57"/>
                      </a:lnTo>
                      <a:lnTo>
                        <a:pt x="18" y="54"/>
                      </a:lnTo>
                      <a:lnTo>
                        <a:pt x="18" y="50"/>
                      </a:lnTo>
                      <a:lnTo>
                        <a:pt x="18" y="10"/>
                      </a:lnTo>
                      <a:lnTo>
                        <a:pt x="18" y="6"/>
                      </a:lnTo>
                      <a:lnTo>
                        <a:pt x="15" y="3"/>
                      </a:lnTo>
                      <a:lnTo>
                        <a:pt x="13" y="2"/>
                      </a:lnTo>
                      <a:lnTo>
                        <a:pt x="8"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408">
                  <a:extLst>
                    <a:ext uri="{FF2B5EF4-FFF2-40B4-BE49-F238E27FC236}">
                      <a16:creationId xmlns:a16="http://schemas.microsoft.com/office/drawing/2014/main" id="{B2BAEEFB-CC54-CCC6-0833-9C40FF6B0506}"/>
                    </a:ext>
                  </a:extLst>
                </p:cNvPr>
                <p:cNvSpPr>
                  <a:spLocks/>
                </p:cNvSpPr>
                <p:nvPr/>
              </p:nvSpPr>
              <p:spPr bwMode="auto">
                <a:xfrm>
                  <a:off x="4082" y="2035"/>
                  <a:ext cx="9" cy="30"/>
                </a:xfrm>
                <a:custGeom>
                  <a:avLst/>
                  <a:gdLst>
                    <a:gd name="T0" fmla="*/ 9 w 19"/>
                    <a:gd name="T1" fmla="*/ 0 h 59"/>
                    <a:gd name="T2" fmla="*/ 6 w 19"/>
                    <a:gd name="T3" fmla="*/ 2 h 59"/>
                    <a:gd name="T4" fmla="*/ 3 w 19"/>
                    <a:gd name="T5" fmla="*/ 3 h 59"/>
                    <a:gd name="T6" fmla="*/ 0 w 19"/>
                    <a:gd name="T7" fmla="*/ 6 h 59"/>
                    <a:gd name="T8" fmla="*/ 0 w 19"/>
                    <a:gd name="T9" fmla="*/ 10 h 59"/>
                    <a:gd name="T10" fmla="*/ 0 w 19"/>
                    <a:gd name="T11" fmla="*/ 50 h 59"/>
                    <a:gd name="T12" fmla="*/ 0 w 19"/>
                    <a:gd name="T13" fmla="*/ 54 h 59"/>
                    <a:gd name="T14" fmla="*/ 3 w 19"/>
                    <a:gd name="T15" fmla="*/ 57 h 59"/>
                    <a:gd name="T16" fmla="*/ 6 w 19"/>
                    <a:gd name="T17" fmla="*/ 58 h 59"/>
                    <a:gd name="T18" fmla="*/ 9 w 19"/>
                    <a:gd name="T19" fmla="*/ 59 h 59"/>
                    <a:gd name="T20" fmla="*/ 13 w 19"/>
                    <a:gd name="T21" fmla="*/ 58 h 59"/>
                    <a:gd name="T22" fmla="*/ 16 w 19"/>
                    <a:gd name="T23" fmla="*/ 57 h 59"/>
                    <a:gd name="T24" fmla="*/ 19 w 19"/>
                    <a:gd name="T25" fmla="*/ 54 h 59"/>
                    <a:gd name="T26" fmla="*/ 19 w 19"/>
                    <a:gd name="T27" fmla="*/ 50 h 59"/>
                    <a:gd name="T28" fmla="*/ 19 w 19"/>
                    <a:gd name="T29" fmla="*/ 10 h 59"/>
                    <a:gd name="T30" fmla="*/ 19 w 19"/>
                    <a:gd name="T31" fmla="*/ 6 h 59"/>
                    <a:gd name="T32" fmla="*/ 16 w 19"/>
                    <a:gd name="T33" fmla="*/ 3 h 59"/>
                    <a:gd name="T34" fmla="*/ 13 w 19"/>
                    <a:gd name="T35" fmla="*/ 2 h 59"/>
                    <a:gd name="T36" fmla="*/ 9 w 19"/>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9">
                      <a:moveTo>
                        <a:pt x="9" y="0"/>
                      </a:moveTo>
                      <a:lnTo>
                        <a:pt x="6" y="2"/>
                      </a:lnTo>
                      <a:lnTo>
                        <a:pt x="3" y="3"/>
                      </a:lnTo>
                      <a:lnTo>
                        <a:pt x="0" y="6"/>
                      </a:lnTo>
                      <a:lnTo>
                        <a:pt x="0" y="10"/>
                      </a:lnTo>
                      <a:lnTo>
                        <a:pt x="0" y="50"/>
                      </a:lnTo>
                      <a:lnTo>
                        <a:pt x="0" y="54"/>
                      </a:lnTo>
                      <a:lnTo>
                        <a:pt x="3" y="57"/>
                      </a:lnTo>
                      <a:lnTo>
                        <a:pt x="6" y="58"/>
                      </a:lnTo>
                      <a:lnTo>
                        <a:pt x="9" y="59"/>
                      </a:lnTo>
                      <a:lnTo>
                        <a:pt x="13" y="58"/>
                      </a:lnTo>
                      <a:lnTo>
                        <a:pt x="16" y="57"/>
                      </a:lnTo>
                      <a:lnTo>
                        <a:pt x="19" y="54"/>
                      </a:lnTo>
                      <a:lnTo>
                        <a:pt x="19" y="50"/>
                      </a:lnTo>
                      <a:lnTo>
                        <a:pt x="19" y="10"/>
                      </a:lnTo>
                      <a:lnTo>
                        <a:pt x="19" y="6"/>
                      </a:lnTo>
                      <a:lnTo>
                        <a:pt x="16" y="3"/>
                      </a:lnTo>
                      <a:lnTo>
                        <a:pt x="13" y="2"/>
                      </a:lnTo>
                      <a:lnTo>
                        <a:pt x="9"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409">
                  <a:extLst>
                    <a:ext uri="{FF2B5EF4-FFF2-40B4-BE49-F238E27FC236}">
                      <a16:creationId xmlns:a16="http://schemas.microsoft.com/office/drawing/2014/main" id="{39782135-9EDD-65CF-C14E-15EC109A803A}"/>
                    </a:ext>
                  </a:extLst>
                </p:cNvPr>
                <p:cNvSpPr>
                  <a:spLocks/>
                </p:cNvSpPr>
                <p:nvPr/>
              </p:nvSpPr>
              <p:spPr bwMode="auto">
                <a:xfrm>
                  <a:off x="4041" y="1991"/>
                  <a:ext cx="43" cy="118"/>
                </a:xfrm>
                <a:custGeom>
                  <a:avLst/>
                  <a:gdLst>
                    <a:gd name="T0" fmla="*/ 29 w 88"/>
                    <a:gd name="T1" fmla="*/ 0 h 238"/>
                    <a:gd name="T2" fmla="*/ 0 w 88"/>
                    <a:gd name="T3" fmla="*/ 0 h 238"/>
                    <a:gd name="T4" fmla="*/ 0 w 88"/>
                    <a:gd name="T5" fmla="*/ 238 h 238"/>
                    <a:gd name="T6" fmla="*/ 2 w 88"/>
                    <a:gd name="T7" fmla="*/ 238 h 238"/>
                    <a:gd name="T8" fmla="*/ 17 w 88"/>
                    <a:gd name="T9" fmla="*/ 235 h 238"/>
                    <a:gd name="T10" fmla="*/ 33 w 88"/>
                    <a:gd name="T11" fmla="*/ 225 h 238"/>
                    <a:gd name="T12" fmla="*/ 50 w 88"/>
                    <a:gd name="T13" fmla="*/ 212 h 238"/>
                    <a:gd name="T14" fmla="*/ 64 w 88"/>
                    <a:gd name="T15" fmla="*/ 195 h 238"/>
                    <a:gd name="T16" fmla="*/ 77 w 88"/>
                    <a:gd name="T17" fmla="*/ 178 h 238"/>
                    <a:gd name="T18" fmla="*/ 85 w 88"/>
                    <a:gd name="T19" fmla="*/ 160 h 238"/>
                    <a:gd name="T20" fmla="*/ 88 w 88"/>
                    <a:gd name="T21" fmla="*/ 143 h 238"/>
                    <a:gd name="T22" fmla="*/ 88 w 88"/>
                    <a:gd name="T23" fmla="*/ 65 h 238"/>
                    <a:gd name="T24" fmla="*/ 82 w 88"/>
                    <a:gd name="T25" fmla="*/ 44 h 238"/>
                    <a:gd name="T26" fmla="*/ 74 w 88"/>
                    <a:gd name="T27" fmla="*/ 27 h 238"/>
                    <a:gd name="T28" fmla="*/ 61 w 88"/>
                    <a:gd name="T29" fmla="*/ 13 h 238"/>
                    <a:gd name="T30" fmla="*/ 46 w 88"/>
                    <a:gd name="T31" fmla="*/ 3 h 238"/>
                    <a:gd name="T32" fmla="*/ 29 w 88"/>
                    <a:gd name="T3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38">
                      <a:moveTo>
                        <a:pt x="29" y="0"/>
                      </a:moveTo>
                      <a:lnTo>
                        <a:pt x="0" y="0"/>
                      </a:lnTo>
                      <a:lnTo>
                        <a:pt x="0" y="238"/>
                      </a:lnTo>
                      <a:lnTo>
                        <a:pt x="2" y="238"/>
                      </a:lnTo>
                      <a:lnTo>
                        <a:pt x="17" y="235"/>
                      </a:lnTo>
                      <a:lnTo>
                        <a:pt x="33" y="225"/>
                      </a:lnTo>
                      <a:lnTo>
                        <a:pt x="50" y="212"/>
                      </a:lnTo>
                      <a:lnTo>
                        <a:pt x="64" y="195"/>
                      </a:lnTo>
                      <a:lnTo>
                        <a:pt x="77" y="178"/>
                      </a:lnTo>
                      <a:lnTo>
                        <a:pt x="85" y="160"/>
                      </a:lnTo>
                      <a:lnTo>
                        <a:pt x="88" y="143"/>
                      </a:lnTo>
                      <a:lnTo>
                        <a:pt x="88" y="65"/>
                      </a:lnTo>
                      <a:lnTo>
                        <a:pt x="82" y="44"/>
                      </a:lnTo>
                      <a:lnTo>
                        <a:pt x="74" y="27"/>
                      </a:lnTo>
                      <a:lnTo>
                        <a:pt x="61" y="13"/>
                      </a:lnTo>
                      <a:lnTo>
                        <a:pt x="46" y="3"/>
                      </a:lnTo>
                      <a:lnTo>
                        <a:pt x="29"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410">
                  <a:extLst>
                    <a:ext uri="{FF2B5EF4-FFF2-40B4-BE49-F238E27FC236}">
                      <a16:creationId xmlns:a16="http://schemas.microsoft.com/office/drawing/2014/main" id="{B13D81A6-3D19-6175-8D18-A50054EC5345}"/>
                    </a:ext>
                  </a:extLst>
                </p:cNvPr>
                <p:cNvSpPr>
                  <a:spLocks/>
                </p:cNvSpPr>
                <p:nvPr/>
              </p:nvSpPr>
              <p:spPr bwMode="auto">
                <a:xfrm>
                  <a:off x="4019" y="1974"/>
                  <a:ext cx="22" cy="33"/>
                </a:xfrm>
                <a:custGeom>
                  <a:avLst/>
                  <a:gdLst>
                    <a:gd name="T0" fmla="*/ 6 w 42"/>
                    <a:gd name="T1" fmla="*/ 4 h 67"/>
                    <a:gd name="T2" fmla="*/ 0 w 42"/>
                    <a:gd name="T3" fmla="*/ 14 h 67"/>
                    <a:gd name="T4" fmla="*/ 0 w 42"/>
                    <a:gd name="T5" fmla="*/ 24 h 67"/>
                    <a:gd name="T6" fmla="*/ 3 w 42"/>
                    <a:gd name="T7" fmla="*/ 35 h 67"/>
                    <a:gd name="T8" fmla="*/ 11 w 42"/>
                    <a:gd name="T9" fmla="*/ 45 h 67"/>
                    <a:gd name="T10" fmla="*/ 25 w 42"/>
                    <a:gd name="T11" fmla="*/ 57 h 67"/>
                    <a:gd name="T12" fmla="*/ 42 w 42"/>
                    <a:gd name="T13" fmla="*/ 67 h 67"/>
                    <a:gd name="T14" fmla="*/ 42 w 42"/>
                    <a:gd name="T15" fmla="*/ 0 h 67"/>
                    <a:gd name="T16" fmla="*/ 38 w 42"/>
                    <a:gd name="T17" fmla="*/ 0 h 67"/>
                    <a:gd name="T18" fmla="*/ 34 w 42"/>
                    <a:gd name="T19" fmla="*/ 0 h 67"/>
                    <a:gd name="T20" fmla="*/ 24 w 42"/>
                    <a:gd name="T21" fmla="*/ 0 h 67"/>
                    <a:gd name="T22" fmla="*/ 14 w 42"/>
                    <a:gd name="T23" fmla="*/ 1 h 67"/>
                    <a:gd name="T24" fmla="*/ 6 w 42"/>
                    <a:gd name="T25" fmla="*/ 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67">
                      <a:moveTo>
                        <a:pt x="6" y="4"/>
                      </a:moveTo>
                      <a:lnTo>
                        <a:pt x="0" y="14"/>
                      </a:lnTo>
                      <a:lnTo>
                        <a:pt x="0" y="24"/>
                      </a:lnTo>
                      <a:lnTo>
                        <a:pt x="3" y="35"/>
                      </a:lnTo>
                      <a:lnTo>
                        <a:pt x="11" y="45"/>
                      </a:lnTo>
                      <a:lnTo>
                        <a:pt x="25" y="57"/>
                      </a:lnTo>
                      <a:lnTo>
                        <a:pt x="42" y="67"/>
                      </a:lnTo>
                      <a:lnTo>
                        <a:pt x="42" y="0"/>
                      </a:lnTo>
                      <a:lnTo>
                        <a:pt x="38" y="0"/>
                      </a:lnTo>
                      <a:lnTo>
                        <a:pt x="34" y="0"/>
                      </a:lnTo>
                      <a:lnTo>
                        <a:pt x="24" y="0"/>
                      </a:lnTo>
                      <a:lnTo>
                        <a:pt x="14" y="1"/>
                      </a:lnTo>
                      <a:lnTo>
                        <a:pt x="6"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411">
                  <a:extLst>
                    <a:ext uri="{FF2B5EF4-FFF2-40B4-BE49-F238E27FC236}">
                      <a16:creationId xmlns:a16="http://schemas.microsoft.com/office/drawing/2014/main" id="{50A49F9F-B7BA-5B49-D4EC-4735C800BFFD}"/>
                    </a:ext>
                  </a:extLst>
                </p:cNvPr>
                <p:cNvSpPr>
                  <a:spLocks/>
                </p:cNvSpPr>
                <p:nvPr/>
              </p:nvSpPr>
              <p:spPr bwMode="auto">
                <a:xfrm>
                  <a:off x="4041" y="1974"/>
                  <a:ext cx="46" cy="70"/>
                </a:xfrm>
                <a:custGeom>
                  <a:avLst/>
                  <a:gdLst>
                    <a:gd name="T0" fmla="*/ 29 w 94"/>
                    <a:gd name="T1" fmla="*/ 7 h 141"/>
                    <a:gd name="T2" fmla="*/ 14 w 94"/>
                    <a:gd name="T3" fmla="*/ 3 h 141"/>
                    <a:gd name="T4" fmla="*/ 0 w 94"/>
                    <a:gd name="T5" fmla="*/ 0 h 141"/>
                    <a:gd name="T6" fmla="*/ 0 w 94"/>
                    <a:gd name="T7" fmla="*/ 67 h 141"/>
                    <a:gd name="T8" fmla="*/ 16 w 94"/>
                    <a:gd name="T9" fmla="*/ 74 h 141"/>
                    <a:gd name="T10" fmla="*/ 34 w 94"/>
                    <a:gd name="T11" fmla="*/ 82 h 141"/>
                    <a:gd name="T12" fmla="*/ 51 w 94"/>
                    <a:gd name="T13" fmla="*/ 91 h 141"/>
                    <a:gd name="T14" fmla="*/ 65 w 94"/>
                    <a:gd name="T15" fmla="*/ 100 h 141"/>
                    <a:gd name="T16" fmla="*/ 74 w 94"/>
                    <a:gd name="T17" fmla="*/ 110 h 141"/>
                    <a:gd name="T18" fmla="*/ 78 w 94"/>
                    <a:gd name="T19" fmla="*/ 122 h 141"/>
                    <a:gd name="T20" fmla="*/ 79 w 94"/>
                    <a:gd name="T21" fmla="*/ 132 h 141"/>
                    <a:gd name="T22" fmla="*/ 75 w 94"/>
                    <a:gd name="T23" fmla="*/ 141 h 141"/>
                    <a:gd name="T24" fmla="*/ 85 w 94"/>
                    <a:gd name="T25" fmla="*/ 127 h 141"/>
                    <a:gd name="T26" fmla="*/ 91 w 94"/>
                    <a:gd name="T27" fmla="*/ 110 h 141"/>
                    <a:gd name="T28" fmla="*/ 94 w 94"/>
                    <a:gd name="T29" fmla="*/ 93 h 141"/>
                    <a:gd name="T30" fmla="*/ 89 w 94"/>
                    <a:gd name="T31" fmla="*/ 76 h 141"/>
                    <a:gd name="T32" fmla="*/ 82 w 94"/>
                    <a:gd name="T33" fmla="*/ 59 h 141"/>
                    <a:gd name="T34" fmla="*/ 71 w 94"/>
                    <a:gd name="T35" fmla="*/ 44 h 141"/>
                    <a:gd name="T36" fmla="*/ 60 w 94"/>
                    <a:gd name="T37" fmla="*/ 31 h 141"/>
                    <a:gd name="T38" fmla="*/ 47 w 94"/>
                    <a:gd name="T39" fmla="*/ 18 h 141"/>
                    <a:gd name="T40" fmla="*/ 29 w 94"/>
                    <a:gd name="T41" fmla="*/ 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41">
                      <a:moveTo>
                        <a:pt x="29" y="7"/>
                      </a:moveTo>
                      <a:lnTo>
                        <a:pt x="14" y="3"/>
                      </a:lnTo>
                      <a:lnTo>
                        <a:pt x="0" y="0"/>
                      </a:lnTo>
                      <a:lnTo>
                        <a:pt x="0" y="67"/>
                      </a:lnTo>
                      <a:lnTo>
                        <a:pt x="16" y="74"/>
                      </a:lnTo>
                      <a:lnTo>
                        <a:pt x="34" y="82"/>
                      </a:lnTo>
                      <a:lnTo>
                        <a:pt x="51" y="91"/>
                      </a:lnTo>
                      <a:lnTo>
                        <a:pt x="65" y="100"/>
                      </a:lnTo>
                      <a:lnTo>
                        <a:pt x="74" y="110"/>
                      </a:lnTo>
                      <a:lnTo>
                        <a:pt x="78" y="122"/>
                      </a:lnTo>
                      <a:lnTo>
                        <a:pt x="79" y="132"/>
                      </a:lnTo>
                      <a:lnTo>
                        <a:pt x="75" y="141"/>
                      </a:lnTo>
                      <a:lnTo>
                        <a:pt x="85" y="127"/>
                      </a:lnTo>
                      <a:lnTo>
                        <a:pt x="91" y="110"/>
                      </a:lnTo>
                      <a:lnTo>
                        <a:pt x="94" y="93"/>
                      </a:lnTo>
                      <a:lnTo>
                        <a:pt x="89" y="76"/>
                      </a:lnTo>
                      <a:lnTo>
                        <a:pt x="82" y="59"/>
                      </a:lnTo>
                      <a:lnTo>
                        <a:pt x="71" y="44"/>
                      </a:lnTo>
                      <a:lnTo>
                        <a:pt x="60" y="31"/>
                      </a:lnTo>
                      <a:lnTo>
                        <a:pt x="47" y="18"/>
                      </a:lnTo>
                      <a:lnTo>
                        <a:pt x="29" y="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412">
                  <a:extLst>
                    <a:ext uri="{FF2B5EF4-FFF2-40B4-BE49-F238E27FC236}">
                      <a16:creationId xmlns:a16="http://schemas.microsoft.com/office/drawing/2014/main" id="{5E6EAF17-DC21-597C-1A45-52472F8F8CF1}"/>
                    </a:ext>
                  </a:extLst>
                </p:cNvPr>
                <p:cNvSpPr>
                  <a:spLocks/>
                </p:cNvSpPr>
                <p:nvPr/>
              </p:nvSpPr>
              <p:spPr bwMode="auto">
                <a:xfrm>
                  <a:off x="3947" y="2358"/>
                  <a:ext cx="38" cy="121"/>
                </a:xfrm>
                <a:custGeom>
                  <a:avLst/>
                  <a:gdLst>
                    <a:gd name="T0" fmla="*/ 75 w 75"/>
                    <a:gd name="T1" fmla="*/ 193 h 242"/>
                    <a:gd name="T2" fmla="*/ 72 w 75"/>
                    <a:gd name="T3" fmla="*/ 174 h 242"/>
                    <a:gd name="T4" fmla="*/ 68 w 75"/>
                    <a:gd name="T5" fmla="*/ 157 h 242"/>
                    <a:gd name="T6" fmla="*/ 65 w 75"/>
                    <a:gd name="T7" fmla="*/ 142 h 242"/>
                    <a:gd name="T8" fmla="*/ 60 w 75"/>
                    <a:gd name="T9" fmla="*/ 130 h 242"/>
                    <a:gd name="T10" fmla="*/ 58 w 75"/>
                    <a:gd name="T11" fmla="*/ 126 h 242"/>
                    <a:gd name="T12" fmla="*/ 53 w 75"/>
                    <a:gd name="T13" fmla="*/ 122 h 242"/>
                    <a:gd name="T14" fmla="*/ 51 w 75"/>
                    <a:gd name="T15" fmla="*/ 119 h 242"/>
                    <a:gd name="T16" fmla="*/ 46 w 75"/>
                    <a:gd name="T17" fmla="*/ 116 h 242"/>
                    <a:gd name="T18" fmla="*/ 43 w 75"/>
                    <a:gd name="T19" fmla="*/ 112 h 242"/>
                    <a:gd name="T20" fmla="*/ 41 w 75"/>
                    <a:gd name="T21" fmla="*/ 106 h 242"/>
                    <a:gd name="T22" fmla="*/ 41 w 75"/>
                    <a:gd name="T23" fmla="*/ 101 h 242"/>
                    <a:gd name="T24" fmla="*/ 46 w 75"/>
                    <a:gd name="T25" fmla="*/ 0 h 242"/>
                    <a:gd name="T26" fmla="*/ 0 w 75"/>
                    <a:gd name="T27" fmla="*/ 36 h 242"/>
                    <a:gd name="T28" fmla="*/ 5 w 75"/>
                    <a:gd name="T29" fmla="*/ 116 h 242"/>
                    <a:gd name="T30" fmla="*/ 5 w 75"/>
                    <a:gd name="T31" fmla="*/ 116 h 242"/>
                    <a:gd name="T32" fmla="*/ 15 w 75"/>
                    <a:gd name="T33" fmla="*/ 174 h 242"/>
                    <a:gd name="T34" fmla="*/ 19 w 75"/>
                    <a:gd name="T35" fmla="*/ 187 h 242"/>
                    <a:gd name="T36" fmla="*/ 27 w 75"/>
                    <a:gd name="T37" fmla="*/ 198 h 242"/>
                    <a:gd name="T38" fmla="*/ 38 w 75"/>
                    <a:gd name="T39" fmla="*/ 212 h 242"/>
                    <a:gd name="T40" fmla="*/ 52 w 75"/>
                    <a:gd name="T41" fmla="*/ 228 h 242"/>
                    <a:gd name="T42" fmla="*/ 66 w 75"/>
                    <a:gd name="T43" fmla="*/ 242 h 242"/>
                    <a:gd name="T44" fmla="*/ 72 w 75"/>
                    <a:gd name="T45" fmla="*/ 242 h 242"/>
                    <a:gd name="T46" fmla="*/ 73 w 75"/>
                    <a:gd name="T47" fmla="*/ 238 h 242"/>
                    <a:gd name="T48" fmla="*/ 73 w 75"/>
                    <a:gd name="T49" fmla="*/ 229 h 242"/>
                    <a:gd name="T50" fmla="*/ 72 w 75"/>
                    <a:gd name="T51" fmla="*/ 221 h 242"/>
                    <a:gd name="T52" fmla="*/ 68 w 75"/>
                    <a:gd name="T53" fmla="*/ 212 h 242"/>
                    <a:gd name="T54" fmla="*/ 60 w 75"/>
                    <a:gd name="T55" fmla="*/ 201 h 242"/>
                    <a:gd name="T56" fmla="*/ 56 w 75"/>
                    <a:gd name="T57" fmla="*/ 188 h 242"/>
                    <a:gd name="T58" fmla="*/ 53 w 75"/>
                    <a:gd name="T59" fmla="*/ 176 h 242"/>
                    <a:gd name="T60" fmla="*/ 52 w 75"/>
                    <a:gd name="T61" fmla="*/ 166 h 242"/>
                    <a:gd name="T62" fmla="*/ 52 w 75"/>
                    <a:gd name="T63" fmla="*/ 163 h 242"/>
                    <a:gd name="T64" fmla="*/ 53 w 75"/>
                    <a:gd name="T65" fmla="*/ 166 h 242"/>
                    <a:gd name="T66" fmla="*/ 56 w 75"/>
                    <a:gd name="T67" fmla="*/ 171 h 242"/>
                    <a:gd name="T68" fmla="*/ 60 w 75"/>
                    <a:gd name="T69" fmla="*/ 183 h 242"/>
                    <a:gd name="T70" fmla="*/ 65 w 75"/>
                    <a:gd name="T71" fmla="*/ 195 h 242"/>
                    <a:gd name="T72" fmla="*/ 66 w 75"/>
                    <a:gd name="T73" fmla="*/ 198 h 242"/>
                    <a:gd name="T74" fmla="*/ 68 w 75"/>
                    <a:gd name="T75" fmla="*/ 198 h 242"/>
                    <a:gd name="T76" fmla="*/ 70 w 75"/>
                    <a:gd name="T77" fmla="*/ 198 h 242"/>
                    <a:gd name="T78" fmla="*/ 72 w 75"/>
                    <a:gd name="T79" fmla="*/ 198 h 242"/>
                    <a:gd name="T80" fmla="*/ 73 w 75"/>
                    <a:gd name="T81" fmla="*/ 195 h 242"/>
                    <a:gd name="T82" fmla="*/ 75 w 75"/>
                    <a:gd name="T83" fmla="*/ 19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2">
                      <a:moveTo>
                        <a:pt x="75" y="193"/>
                      </a:moveTo>
                      <a:lnTo>
                        <a:pt x="72" y="174"/>
                      </a:lnTo>
                      <a:lnTo>
                        <a:pt x="68" y="157"/>
                      </a:lnTo>
                      <a:lnTo>
                        <a:pt x="65" y="142"/>
                      </a:lnTo>
                      <a:lnTo>
                        <a:pt x="60" y="130"/>
                      </a:lnTo>
                      <a:lnTo>
                        <a:pt x="58" y="126"/>
                      </a:lnTo>
                      <a:lnTo>
                        <a:pt x="53" y="122"/>
                      </a:lnTo>
                      <a:lnTo>
                        <a:pt x="51" y="119"/>
                      </a:lnTo>
                      <a:lnTo>
                        <a:pt x="46" y="116"/>
                      </a:lnTo>
                      <a:lnTo>
                        <a:pt x="43" y="112"/>
                      </a:lnTo>
                      <a:lnTo>
                        <a:pt x="41" y="106"/>
                      </a:lnTo>
                      <a:lnTo>
                        <a:pt x="41" y="101"/>
                      </a:lnTo>
                      <a:lnTo>
                        <a:pt x="46" y="0"/>
                      </a:lnTo>
                      <a:lnTo>
                        <a:pt x="0" y="36"/>
                      </a:lnTo>
                      <a:lnTo>
                        <a:pt x="5" y="116"/>
                      </a:lnTo>
                      <a:lnTo>
                        <a:pt x="5" y="116"/>
                      </a:lnTo>
                      <a:lnTo>
                        <a:pt x="15" y="174"/>
                      </a:lnTo>
                      <a:lnTo>
                        <a:pt x="19" y="187"/>
                      </a:lnTo>
                      <a:lnTo>
                        <a:pt x="27" y="198"/>
                      </a:lnTo>
                      <a:lnTo>
                        <a:pt x="38" y="212"/>
                      </a:lnTo>
                      <a:lnTo>
                        <a:pt x="52" y="228"/>
                      </a:lnTo>
                      <a:lnTo>
                        <a:pt x="66" y="242"/>
                      </a:lnTo>
                      <a:lnTo>
                        <a:pt x="72" y="242"/>
                      </a:lnTo>
                      <a:lnTo>
                        <a:pt x="73" y="238"/>
                      </a:lnTo>
                      <a:lnTo>
                        <a:pt x="73" y="229"/>
                      </a:lnTo>
                      <a:lnTo>
                        <a:pt x="72" y="221"/>
                      </a:lnTo>
                      <a:lnTo>
                        <a:pt x="68" y="212"/>
                      </a:lnTo>
                      <a:lnTo>
                        <a:pt x="60" y="201"/>
                      </a:lnTo>
                      <a:lnTo>
                        <a:pt x="56" y="188"/>
                      </a:lnTo>
                      <a:lnTo>
                        <a:pt x="53" y="176"/>
                      </a:lnTo>
                      <a:lnTo>
                        <a:pt x="52" y="166"/>
                      </a:lnTo>
                      <a:lnTo>
                        <a:pt x="52" y="163"/>
                      </a:lnTo>
                      <a:lnTo>
                        <a:pt x="53" y="166"/>
                      </a:lnTo>
                      <a:lnTo>
                        <a:pt x="56" y="171"/>
                      </a:lnTo>
                      <a:lnTo>
                        <a:pt x="60" y="183"/>
                      </a:lnTo>
                      <a:lnTo>
                        <a:pt x="65" y="195"/>
                      </a:lnTo>
                      <a:lnTo>
                        <a:pt x="66" y="198"/>
                      </a:lnTo>
                      <a:lnTo>
                        <a:pt x="68" y="198"/>
                      </a:lnTo>
                      <a:lnTo>
                        <a:pt x="70" y="198"/>
                      </a:lnTo>
                      <a:lnTo>
                        <a:pt x="72" y="198"/>
                      </a:lnTo>
                      <a:lnTo>
                        <a:pt x="73" y="195"/>
                      </a:lnTo>
                      <a:lnTo>
                        <a:pt x="75" y="193"/>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413">
                  <a:extLst>
                    <a:ext uri="{FF2B5EF4-FFF2-40B4-BE49-F238E27FC236}">
                      <a16:creationId xmlns:a16="http://schemas.microsoft.com/office/drawing/2014/main" id="{30463BBD-F25C-E8F3-393B-7AC1EB1C27ED}"/>
                    </a:ext>
                  </a:extLst>
                </p:cNvPr>
                <p:cNvSpPr>
                  <a:spLocks/>
                </p:cNvSpPr>
                <p:nvPr/>
              </p:nvSpPr>
              <p:spPr bwMode="auto">
                <a:xfrm>
                  <a:off x="3930" y="2179"/>
                  <a:ext cx="50" cy="222"/>
                </a:xfrm>
                <a:custGeom>
                  <a:avLst/>
                  <a:gdLst>
                    <a:gd name="T0" fmla="*/ 0 w 99"/>
                    <a:gd name="T1" fmla="*/ 162 h 442"/>
                    <a:gd name="T2" fmla="*/ 1 w 99"/>
                    <a:gd name="T3" fmla="*/ 193 h 442"/>
                    <a:gd name="T4" fmla="*/ 38 w 99"/>
                    <a:gd name="T5" fmla="*/ 442 h 442"/>
                    <a:gd name="T6" fmla="*/ 80 w 99"/>
                    <a:gd name="T7" fmla="*/ 357 h 442"/>
                    <a:gd name="T8" fmla="*/ 85 w 99"/>
                    <a:gd name="T9" fmla="*/ 275 h 442"/>
                    <a:gd name="T10" fmla="*/ 86 w 99"/>
                    <a:gd name="T11" fmla="*/ 267 h 442"/>
                    <a:gd name="T12" fmla="*/ 85 w 99"/>
                    <a:gd name="T13" fmla="*/ 260 h 442"/>
                    <a:gd name="T14" fmla="*/ 85 w 99"/>
                    <a:gd name="T15" fmla="*/ 253 h 442"/>
                    <a:gd name="T16" fmla="*/ 70 w 99"/>
                    <a:gd name="T17" fmla="*/ 168 h 442"/>
                    <a:gd name="T18" fmla="*/ 90 w 99"/>
                    <a:gd name="T19" fmla="*/ 59 h 442"/>
                    <a:gd name="T20" fmla="*/ 99 w 99"/>
                    <a:gd name="T21" fmla="*/ 0 h 442"/>
                    <a:gd name="T22" fmla="*/ 14 w 99"/>
                    <a:gd name="T23" fmla="*/ 0 h 442"/>
                    <a:gd name="T24" fmla="*/ 0 w 99"/>
                    <a:gd name="T25" fmla="*/ 16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42">
                      <a:moveTo>
                        <a:pt x="0" y="162"/>
                      </a:moveTo>
                      <a:lnTo>
                        <a:pt x="1" y="193"/>
                      </a:lnTo>
                      <a:lnTo>
                        <a:pt x="38" y="442"/>
                      </a:lnTo>
                      <a:lnTo>
                        <a:pt x="80" y="357"/>
                      </a:lnTo>
                      <a:lnTo>
                        <a:pt x="85" y="275"/>
                      </a:lnTo>
                      <a:lnTo>
                        <a:pt x="86" y="267"/>
                      </a:lnTo>
                      <a:lnTo>
                        <a:pt x="85" y="260"/>
                      </a:lnTo>
                      <a:lnTo>
                        <a:pt x="85" y="253"/>
                      </a:lnTo>
                      <a:lnTo>
                        <a:pt x="70" y="168"/>
                      </a:lnTo>
                      <a:lnTo>
                        <a:pt x="90" y="59"/>
                      </a:lnTo>
                      <a:lnTo>
                        <a:pt x="99" y="0"/>
                      </a:lnTo>
                      <a:lnTo>
                        <a:pt x="14" y="0"/>
                      </a:lnTo>
                      <a:lnTo>
                        <a:pt x="0" y="162"/>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414">
                  <a:extLst>
                    <a:ext uri="{FF2B5EF4-FFF2-40B4-BE49-F238E27FC236}">
                      <a16:creationId xmlns:a16="http://schemas.microsoft.com/office/drawing/2014/main" id="{276531FC-55B0-33FA-6651-F4C1C6FE737B}"/>
                    </a:ext>
                  </a:extLst>
                </p:cNvPr>
                <p:cNvSpPr>
                  <a:spLocks/>
                </p:cNvSpPr>
                <p:nvPr/>
              </p:nvSpPr>
              <p:spPr bwMode="auto">
                <a:xfrm>
                  <a:off x="4041" y="2252"/>
                  <a:ext cx="80" cy="246"/>
                </a:xfrm>
                <a:custGeom>
                  <a:avLst/>
                  <a:gdLst>
                    <a:gd name="T0" fmla="*/ 122 w 161"/>
                    <a:gd name="T1" fmla="*/ 200 h 492"/>
                    <a:gd name="T2" fmla="*/ 116 w 161"/>
                    <a:gd name="T3" fmla="*/ 185 h 492"/>
                    <a:gd name="T4" fmla="*/ 111 w 161"/>
                    <a:gd name="T5" fmla="*/ 156 h 492"/>
                    <a:gd name="T6" fmla="*/ 109 w 161"/>
                    <a:gd name="T7" fmla="*/ 125 h 492"/>
                    <a:gd name="T8" fmla="*/ 112 w 161"/>
                    <a:gd name="T9" fmla="*/ 92 h 492"/>
                    <a:gd name="T10" fmla="*/ 118 w 161"/>
                    <a:gd name="T11" fmla="*/ 58 h 492"/>
                    <a:gd name="T12" fmla="*/ 123 w 161"/>
                    <a:gd name="T13" fmla="*/ 27 h 492"/>
                    <a:gd name="T14" fmla="*/ 129 w 161"/>
                    <a:gd name="T15" fmla="*/ 0 h 492"/>
                    <a:gd name="T16" fmla="*/ 0 w 161"/>
                    <a:gd name="T17" fmla="*/ 0 h 492"/>
                    <a:gd name="T18" fmla="*/ 0 w 161"/>
                    <a:gd name="T19" fmla="*/ 492 h 492"/>
                    <a:gd name="T20" fmla="*/ 150 w 161"/>
                    <a:gd name="T21" fmla="*/ 492 h 492"/>
                    <a:gd name="T22" fmla="*/ 160 w 161"/>
                    <a:gd name="T23" fmla="*/ 436 h 492"/>
                    <a:gd name="T24" fmla="*/ 161 w 161"/>
                    <a:gd name="T25" fmla="*/ 414 h 492"/>
                    <a:gd name="T26" fmla="*/ 161 w 161"/>
                    <a:gd name="T27" fmla="*/ 393 h 492"/>
                    <a:gd name="T28" fmla="*/ 161 w 161"/>
                    <a:gd name="T29" fmla="*/ 392 h 492"/>
                    <a:gd name="T30" fmla="*/ 157 w 161"/>
                    <a:gd name="T31" fmla="*/ 364 h 492"/>
                    <a:gd name="T32" fmla="*/ 152 w 161"/>
                    <a:gd name="T33" fmla="*/ 330 h 492"/>
                    <a:gd name="T34" fmla="*/ 146 w 161"/>
                    <a:gd name="T35" fmla="*/ 296 h 492"/>
                    <a:gd name="T36" fmla="*/ 139 w 161"/>
                    <a:gd name="T37" fmla="*/ 260 h 492"/>
                    <a:gd name="T38" fmla="*/ 130 w 161"/>
                    <a:gd name="T39" fmla="*/ 228 h 492"/>
                    <a:gd name="T40" fmla="*/ 122 w 161"/>
                    <a:gd name="T41" fmla="*/ 20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92">
                      <a:moveTo>
                        <a:pt x="122" y="200"/>
                      </a:moveTo>
                      <a:lnTo>
                        <a:pt x="116" y="185"/>
                      </a:lnTo>
                      <a:lnTo>
                        <a:pt x="111" y="156"/>
                      </a:lnTo>
                      <a:lnTo>
                        <a:pt x="109" y="125"/>
                      </a:lnTo>
                      <a:lnTo>
                        <a:pt x="112" y="92"/>
                      </a:lnTo>
                      <a:lnTo>
                        <a:pt x="118" y="58"/>
                      </a:lnTo>
                      <a:lnTo>
                        <a:pt x="123" y="27"/>
                      </a:lnTo>
                      <a:lnTo>
                        <a:pt x="129" y="0"/>
                      </a:lnTo>
                      <a:lnTo>
                        <a:pt x="0" y="0"/>
                      </a:lnTo>
                      <a:lnTo>
                        <a:pt x="0" y="492"/>
                      </a:lnTo>
                      <a:lnTo>
                        <a:pt x="150" y="492"/>
                      </a:lnTo>
                      <a:lnTo>
                        <a:pt x="160" y="436"/>
                      </a:lnTo>
                      <a:lnTo>
                        <a:pt x="161" y="414"/>
                      </a:lnTo>
                      <a:lnTo>
                        <a:pt x="161" y="393"/>
                      </a:lnTo>
                      <a:lnTo>
                        <a:pt x="161" y="392"/>
                      </a:lnTo>
                      <a:lnTo>
                        <a:pt x="157" y="364"/>
                      </a:lnTo>
                      <a:lnTo>
                        <a:pt x="152" y="330"/>
                      </a:lnTo>
                      <a:lnTo>
                        <a:pt x="146" y="296"/>
                      </a:lnTo>
                      <a:lnTo>
                        <a:pt x="139" y="260"/>
                      </a:lnTo>
                      <a:lnTo>
                        <a:pt x="130" y="228"/>
                      </a:lnTo>
                      <a:lnTo>
                        <a:pt x="122" y="200"/>
                      </a:lnTo>
                      <a:close/>
                    </a:path>
                  </a:pathLst>
                </a:custGeom>
                <a:solidFill>
                  <a:srgbClr val="09D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415">
                  <a:extLst>
                    <a:ext uri="{FF2B5EF4-FFF2-40B4-BE49-F238E27FC236}">
                      <a16:creationId xmlns:a16="http://schemas.microsoft.com/office/drawing/2014/main" id="{141B94EB-34DC-7FF9-DC39-A7950F9CC6D2}"/>
                    </a:ext>
                  </a:extLst>
                </p:cNvPr>
                <p:cNvSpPr>
                  <a:spLocks/>
                </p:cNvSpPr>
                <p:nvPr/>
              </p:nvSpPr>
              <p:spPr bwMode="auto">
                <a:xfrm>
                  <a:off x="4096" y="2358"/>
                  <a:ext cx="38" cy="121"/>
                </a:xfrm>
                <a:custGeom>
                  <a:avLst/>
                  <a:gdLst>
                    <a:gd name="T0" fmla="*/ 28 w 75"/>
                    <a:gd name="T1" fmla="*/ 0 h 242"/>
                    <a:gd name="T2" fmla="*/ 34 w 75"/>
                    <a:gd name="T3" fmla="*/ 101 h 242"/>
                    <a:gd name="T4" fmla="*/ 32 w 75"/>
                    <a:gd name="T5" fmla="*/ 106 h 242"/>
                    <a:gd name="T6" fmla="*/ 31 w 75"/>
                    <a:gd name="T7" fmla="*/ 112 h 242"/>
                    <a:gd name="T8" fmla="*/ 28 w 75"/>
                    <a:gd name="T9" fmla="*/ 116 h 242"/>
                    <a:gd name="T10" fmla="*/ 24 w 75"/>
                    <a:gd name="T11" fmla="*/ 119 h 242"/>
                    <a:gd name="T12" fmla="*/ 21 w 75"/>
                    <a:gd name="T13" fmla="*/ 122 h 242"/>
                    <a:gd name="T14" fmla="*/ 17 w 75"/>
                    <a:gd name="T15" fmla="*/ 126 h 242"/>
                    <a:gd name="T16" fmla="*/ 14 w 75"/>
                    <a:gd name="T17" fmla="*/ 130 h 242"/>
                    <a:gd name="T18" fmla="*/ 10 w 75"/>
                    <a:gd name="T19" fmla="*/ 142 h 242"/>
                    <a:gd name="T20" fmla="*/ 6 w 75"/>
                    <a:gd name="T21" fmla="*/ 157 h 242"/>
                    <a:gd name="T22" fmla="*/ 3 w 75"/>
                    <a:gd name="T23" fmla="*/ 174 h 242"/>
                    <a:gd name="T24" fmla="*/ 0 w 75"/>
                    <a:gd name="T25" fmla="*/ 193 h 242"/>
                    <a:gd name="T26" fmla="*/ 0 w 75"/>
                    <a:gd name="T27" fmla="*/ 195 h 242"/>
                    <a:gd name="T28" fmla="*/ 1 w 75"/>
                    <a:gd name="T29" fmla="*/ 198 h 242"/>
                    <a:gd name="T30" fmla="*/ 4 w 75"/>
                    <a:gd name="T31" fmla="*/ 198 h 242"/>
                    <a:gd name="T32" fmla="*/ 6 w 75"/>
                    <a:gd name="T33" fmla="*/ 198 h 242"/>
                    <a:gd name="T34" fmla="*/ 8 w 75"/>
                    <a:gd name="T35" fmla="*/ 198 h 242"/>
                    <a:gd name="T36" fmla="*/ 10 w 75"/>
                    <a:gd name="T37" fmla="*/ 195 h 242"/>
                    <a:gd name="T38" fmla="*/ 14 w 75"/>
                    <a:gd name="T39" fmla="*/ 183 h 242"/>
                    <a:gd name="T40" fmla="*/ 18 w 75"/>
                    <a:gd name="T41" fmla="*/ 171 h 242"/>
                    <a:gd name="T42" fmla="*/ 21 w 75"/>
                    <a:gd name="T43" fmla="*/ 166 h 242"/>
                    <a:gd name="T44" fmla="*/ 23 w 75"/>
                    <a:gd name="T45" fmla="*/ 163 h 242"/>
                    <a:gd name="T46" fmla="*/ 21 w 75"/>
                    <a:gd name="T47" fmla="*/ 166 h 242"/>
                    <a:gd name="T48" fmla="*/ 20 w 75"/>
                    <a:gd name="T49" fmla="*/ 176 h 242"/>
                    <a:gd name="T50" fmla="*/ 17 w 75"/>
                    <a:gd name="T51" fmla="*/ 188 h 242"/>
                    <a:gd name="T52" fmla="*/ 13 w 75"/>
                    <a:gd name="T53" fmla="*/ 201 h 242"/>
                    <a:gd name="T54" fmla="*/ 7 w 75"/>
                    <a:gd name="T55" fmla="*/ 212 h 242"/>
                    <a:gd name="T56" fmla="*/ 3 w 75"/>
                    <a:gd name="T57" fmla="*/ 221 h 242"/>
                    <a:gd name="T58" fmla="*/ 0 w 75"/>
                    <a:gd name="T59" fmla="*/ 229 h 242"/>
                    <a:gd name="T60" fmla="*/ 0 w 75"/>
                    <a:gd name="T61" fmla="*/ 238 h 242"/>
                    <a:gd name="T62" fmla="*/ 3 w 75"/>
                    <a:gd name="T63" fmla="*/ 242 h 242"/>
                    <a:gd name="T64" fmla="*/ 7 w 75"/>
                    <a:gd name="T65" fmla="*/ 242 h 242"/>
                    <a:gd name="T66" fmla="*/ 23 w 75"/>
                    <a:gd name="T67" fmla="*/ 228 h 242"/>
                    <a:gd name="T68" fmla="*/ 37 w 75"/>
                    <a:gd name="T69" fmla="*/ 212 h 242"/>
                    <a:gd name="T70" fmla="*/ 48 w 75"/>
                    <a:gd name="T71" fmla="*/ 198 h 242"/>
                    <a:gd name="T72" fmla="*/ 55 w 75"/>
                    <a:gd name="T73" fmla="*/ 187 h 242"/>
                    <a:gd name="T74" fmla="*/ 58 w 75"/>
                    <a:gd name="T75" fmla="*/ 174 h 242"/>
                    <a:gd name="T76" fmla="*/ 68 w 75"/>
                    <a:gd name="T77" fmla="*/ 116 h 242"/>
                    <a:gd name="T78" fmla="*/ 68 w 75"/>
                    <a:gd name="T79" fmla="*/ 116 h 242"/>
                    <a:gd name="T80" fmla="*/ 75 w 75"/>
                    <a:gd name="T81" fmla="*/ 36 h 242"/>
                    <a:gd name="T82" fmla="*/ 28 w 75"/>
                    <a:gd name="T8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2">
                      <a:moveTo>
                        <a:pt x="28" y="0"/>
                      </a:moveTo>
                      <a:lnTo>
                        <a:pt x="34" y="101"/>
                      </a:lnTo>
                      <a:lnTo>
                        <a:pt x="32" y="106"/>
                      </a:lnTo>
                      <a:lnTo>
                        <a:pt x="31" y="112"/>
                      </a:lnTo>
                      <a:lnTo>
                        <a:pt x="28" y="116"/>
                      </a:lnTo>
                      <a:lnTo>
                        <a:pt x="24" y="119"/>
                      </a:lnTo>
                      <a:lnTo>
                        <a:pt x="21" y="122"/>
                      </a:lnTo>
                      <a:lnTo>
                        <a:pt x="17" y="126"/>
                      </a:lnTo>
                      <a:lnTo>
                        <a:pt x="14" y="130"/>
                      </a:lnTo>
                      <a:lnTo>
                        <a:pt x="10" y="142"/>
                      </a:lnTo>
                      <a:lnTo>
                        <a:pt x="6" y="157"/>
                      </a:lnTo>
                      <a:lnTo>
                        <a:pt x="3" y="174"/>
                      </a:lnTo>
                      <a:lnTo>
                        <a:pt x="0" y="193"/>
                      </a:lnTo>
                      <a:lnTo>
                        <a:pt x="0" y="195"/>
                      </a:lnTo>
                      <a:lnTo>
                        <a:pt x="1" y="198"/>
                      </a:lnTo>
                      <a:lnTo>
                        <a:pt x="4" y="198"/>
                      </a:lnTo>
                      <a:lnTo>
                        <a:pt x="6" y="198"/>
                      </a:lnTo>
                      <a:lnTo>
                        <a:pt x="8" y="198"/>
                      </a:lnTo>
                      <a:lnTo>
                        <a:pt x="10" y="195"/>
                      </a:lnTo>
                      <a:lnTo>
                        <a:pt x="14" y="183"/>
                      </a:lnTo>
                      <a:lnTo>
                        <a:pt x="18" y="171"/>
                      </a:lnTo>
                      <a:lnTo>
                        <a:pt x="21" y="166"/>
                      </a:lnTo>
                      <a:lnTo>
                        <a:pt x="23" y="163"/>
                      </a:lnTo>
                      <a:lnTo>
                        <a:pt x="21" y="166"/>
                      </a:lnTo>
                      <a:lnTo>
                        <a:pt x="20" y="176"/>
                      </a:lnTo>
                      <a:lnTo>
                        <a:pt x="17" y="188"/>
                      </a:lnTo>
                      <a:lnTo>
                        <a:pt x="13" y="201"/>
                      </a:lnTo>
                      <a:lnTo>
                        <a:pt x="7" y="212"/>
                      </a:lnTo>
                      <a:lnTo>
                        <a:pt x="3" y="221"/>
                      </a:lnTo>
                      <a:lnTo>
                        <a:pt x="0" y="229"/>
                      </a:lnTo>
                      <a:lnTo>
                        <a:pt x="0" y="238"/>
                      </a:lnTo>
                      <a:lnTo>
                        <a:pt x="3" y="242"/>
                      </a:lnTo>
                      <a:lnTo>
                        <a:pt x="7" y="242"/>
                      </a:lnTo>
                      <a:lnTo>
                        <a:pt x="23" y="228"/>
                      </a:lnTo>
                      <a:lnTo>
                        <a:pt x="37" y="212"/>
                      </a:lnTo>
                      <a:lnTo>
                        <a:pt x="48" y="198"/>
                      </a:lnTo>
                      <a:lnTo>
                        <a:pt x="55" y="187"/>
                      </a:lnTo>
                      <a:lnTo>
                        <a:pt x="58" y="174"/>
                      </a:lnTo>
                      <a:lnTo>
                        <a:pt x="68" y="116"/>
                      </a:lnTo>
                      <a:lnTo>
                        <a:pt x="68" y="116"/>
                      </a:lnTo>
                      <a:lnTo>
                        <a:pt x="75" y="36"/>
                      </a:lnTo>
                      <a:lnTo>
                        <a:pt x="2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416">
                  <a:extLst>
                    <a:ext uri="{FF2B5EF4-FFF2-40B4-BE49-F238E27FC236}">
                      <a16:creationId xmlns:a16="http://schemas.microsoft.com/office/drawing/2014/main" id="{C6F04B85-12E5-EE76-AC64-C098FB5C1B5C}"/>
                    </a:ext>
                  </a:extLst>
                </p:cNvPr>
                <p:cNvSpPr>
                  <a:spLocks/>
                </p:cNvSpPr>
                <p:nvPr/>
              </p:nvSpPr>
              <p:spPr bwMode="auto">
                <a:xfrm>
                  <a:off x="4101" y="2179"/>
                  <a:ext cx="49" cy="222"/>
                </a:xfrm>
                <a:custGeom>
                  <a:avLst/>
                  <a:gdLst>
                    <a:gd name="T0" fmla="*/ 0 w 97"/>
                    <a:gd name="T1" fmla="*/ 0 h 442"/>
                    <a:gd name="T2" fmla="*/ 7 w 97"/>
                    <a:gd name="T3" fmla="*/ 59 h 442"/>
                    <a:gd name="T4" fmla="*/ 28 w 97"/>
                    <a:gd name="T5" fmla="*/ 168 h 442"/>
                    <a:gd name="T6" fmla="*/ 14 w 97"/>
                    <a:gd name="T7" fmla="*/ 253 h 442"/>
                    <a:gd name="T8" fmla="*/ 13 w 97"/>
                    <a:gd name="T9" fmla="*/ 260 h 442"/>
                    <a:gd name="T10" fmla="*/ 13 w 97"/>
                    <a:gd name="T11" fmla="*/ 267 h 442"/>
                    <a:gd name="T12" fmla="*/ 14 w 97"/>
                    <a:gd name="T13" fmla="*/ 275 h 442"/>
                    <a:gd name="T14" fmla="*/ 18 w 97"/>
                    <a:gd name="T15" fmla="*/ 357 h 442"/>
                    <a:gd name="T16" fmla="*/ 61 w 97"/>
                    <a:gd name="T17" fmla="*/ 442 h 442"/>
                    <a:gd name="T18" fmla="*/ 97 w 97"/>
                    <a:gd name="T19" fmla="*/ 193 h 442"/>
                    <a:gd name="T20" fmla="*/ 97 w 97"/>
                    <a:gd name="T21" fmla="*/ 162 h 442"/>
                    <a:gd name="T22" fmla="*/ 85 w 97"/>
                    <a:gd name="T23" fmla="*/ 0 h 442"/>
                    <a:gd name="T24" fmla="*/ 0 w 97"/>
                    <a:gd name="T25"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442">
                      <a:moveTo>
                        <a:pt x="0" y="0"/>
                      </a:moveTo>
                      <a:lnTo>
                        <a:pt x="7" y="59"/>
                      </a:lnTo>
                      <a:lnTo>
                        <a:pt x="28" y="168"/>
                      </a:lnTo>
                      <a:lnTo>
                        <a:pt x="14" y="253"/>
                      </a:lnTo>
                      <a:lnTo>
                        <a:pt x="13" y="260"/>
                      </a:lnTo>
                      <a:lnTo>
                        <a:pt x="13" y="267"/>
                      </a:lnTo>
                      <a:lnTo>
                        <a:pt x="14" y="275"/>
                      </a:lnTo>
                      <a:lnTo>
                        <a:pt x="18" y="357"/>
                      </a:lnTo>
                      <a:lnTo>
                        <a:pt x="61" y="442"/>
                      </a:lnTo>
                      <a:lnTo>
                        <a:pt x="97" y="193"/>
                      </a:lnTo>
                      <a:lnTo>
                        <a:pt x="97" y="162"/>
                      </a:lnTo>
                      <a:lnTo>
                        <a:pt x="85" y="0"/>
                      </a:lnTo>
                      <a:lnTo>
                        <a:pt x="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417">
                  <a:extLst>
                    <a:ext uri="{FF2B5EF4-FFF2-40B4-BE49-F238E27FC236}">
                      <a16:creationId xmlns:a16="http://schemas.microsoft.com/office/drawing/2014/main" id="{ABC8EB93-8D4B-B7FE-2A52-BA5F3714DE4E}"/>
                    </a:ext>
                  </a:extLst>
                </p:cNvPr>
                <p:cNvSpPr>
                  <a:spLocks/>
                </p:cNvSpPr>
                <p:nvPr/>
              </p:nvSpPr>
              <p:spPr bwMode="auto">
                <a:xfrm>
                  <a:off x="3971" y="2200"/>
                  <a:ext cx="63" cy="65"/>
                </a:xfrm>
                <a:custGeom>
                  <a:avLst/>
                  <a:gdLst>
                    <a:gd name="T0" fmla="*/ 68 w 126"/>
                    <a:gd name="T1" fmla="*/ 111 h 130"/>
                    <a:gd name="T2" fmla="*/ 67 w 126"/>
                    <a:gd name="T3" fmla="*/ 111 h 130"/>
                    <a:gd name="T4" fmla="*/ 47 w 126"/>
                    <a:gd name="T5" fmla="*/ 108 h 130"/>
                    <a:gd name="T6" fmla="*/ 30 w 126"/>
                    <a:gd name="T7" fmla="*/ 99 h 130"/>
                    <a:gd name="T8" fmla="*/ 17 w 126"/>
                    <a:gd name="T9" fmla="*/ 83 h 130"/>
                    <a:gd name="T10" fmla="*/ 10 w 126"/>
                    <a:gd name="T11" fmla="*/ 66 h 130"/>
                    <a:gd name="T12" fmla="*/ 10 w 126"/>
                    <a:gd name="T13" fmla="*/ 45 h 130"/>
                    <a:gd name="T14" fmla="*/ 13 w 126"/>
                    <a:gd name="T15" fmla="*/ 0 h 130"/>
                    <a:gd name="T16" fmla="*/ 2 w 126"/>
                    <a:gd name="T17" fmla="*/ 58 h 130"/>
                    <a:gd name="T18" fmla="*/ 0 w 126"/>
                    <a:gd name="T19" fmla="*/ 80 h 130"/>
                    <a:gd name="T20" fmla="*/ 9 w 126"/>
                    <a:gd name="T21" fmla="*/ 99 h 130"/>
                    <a:gd name="T22" fmla="*/ 22 w 126"/>
                    <a:gd name="T23" fmla="*/ 115 h 130"/>
                    <a:gd name="T24" fmla="*/ 40 w 126"/>
                    <a:gd name="T25" fmla="*/ 125 h 130"/>
                    <a:gd name="T26" fmla="*/ 63 w 126"/>
                    <a:gd name="T27" fmla="*/ 130 h 130"/>
                    <a:gd name="T28" fmla="*/ 64 w 126"/>
                    <a:gd name="T29" fmla="*/ 130 h 130"/>
                    <a:gd name="T30" fmla="*/ 84 w 126"/>
                    <a:gd name="T31" fmla="*/ 127 h 130"/>
                    <a:gd name="T32" fmla="*/ 101 w 126"/>
                    <a:gd name="T33" fmla="*/ 118 h 130"/>
                    <a:gd name="T34" fmla="*/ 115 w 126"/>
                    <a:gd name="T35" fmla="*/ 104 h 130"/>
                    <a:gd name="T36" fmla="*/ 123 w 126"/>
                    <a:gd name="T37" fmla="*/ 89 h 130"/>
                    <a:gd name="T38" fmla="*/ 126 w 126"/>
                    <a:gd name="T39" fmla="*/ 69 h 130"/>
                    <a:gd name="T40" fmla="*/ 126 w 126"/>
                    <a:gd name="T41" fmla="*/ 56 h 130"/>
                    <a:gd name="T42" fmla="*/ 123 w 126"/>
                    <a:gd name="T43" fmla="*/ 73 h 130"/>
                    <a:gd name="T44" fmla="*/ 115 w 126"/>
                    <a:gd name="T45" fmla="*/ 89 h 130"/>
                    <a:gd name="T46" fmla="*/ 102 w 126"/>
                    <a:gd name="T47" fmla="*/ 101 h 130"/>
                    <a:gd name="T48" fmla="*/ 87 w 126"/>
                    <a:gd name="T49" fmla="*/ 108 h 130"/>
                    <a:gd name="T50" fmla="*/ 68 w 126"/>
                    <a:gd name="T51" fmla="*/ 11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6" h="130">
                      <a:moveTo>
                        <a:pt x="68" y="111"/>
                      </a:moveTo>
                      <a:lnTo>
                        <a:pt x="67" y="111"/>
                      </a:lnTo>
                      <a:lnTo>
                        <a:pt x="47" y="108"/>
                      </a:lnTo>
                      <a:lnTo>
                        <a:pt x="30" y="99"/>
                      </a:lnTo>
                      <a:lnTo>
                        <a:pt x="17" y="83"/>
                      </a:lnTo>
                      <a:lnTo>
                        <a:pt x="10" y="66"/>
                      </a:lnTo>
                      <a:lnTo>
                        <a:pt x="10" y="45"/>
                      </a:lnTo>
                      <a:lnTo>
                        <a:pt x="13" y="0"/>
                      </a:lnTo>
                      <a:lnTo>
                        <a:pt x="2" y="58"/>
                      </a:lnTo>
                      <a:lnTo>
                        <a:pt x="0" y="80"/>
                      </a:lnTo>
                      <a:lnTo>
                        <a:pt x="9" y="99"/>
                      </a:lnTo>
                      <a:lnTo>
                        <a:pt x="22" y="115"/>
                      </a:lnTo>
                      <a:lnTo>
                        <a:pt x="40" y="125"/>
                      </a:lnTo>
                      <a:lnTo>
                        <a:pt x="63" y="130"/>
                      </a:lnTo>
                      <a:lnTo>
                        <a:pt x="64" y="130"/>
                      </a:lnTo>
                      <a:lnTo>
                        <a:pt x="84" y="127"/>
                      </a:lnTo>
                      <a:lnTo>
                        <a:pt x="101" y="118"/>
                      </a:lnTo>
                      <a:lnTo>
                        <a:pt x="115" y="104"/>
                      </a:lnTo>
                      <a:lnTo>
                        <a:pt x="123" y="89"/>
                      </a:lnTo>
                      <a:lnTo>
                        <a:pt x="126" y="69"/>
                      </a:lnTo>
                      <a:lnTo>
                        <a:pt x="126" y="56"/>
                      </a:lnTo>
                      <a:lnTo>
                        <a:pt x="123" y="73"/>
                      </a:lnTo>
                      <a:lnTo>
                        <a:pt x="115" y="89"/>
                      </a:lnTo>
                      <a:lnTo>
                        <a:pt x="102" y="101"/>
                      </a:lnTo>
                      <a:lnTo>
                        <a:pt x="87" y="108"/>
                      </a:lnTo>
                      <a:lnTo>
                        <a:pt x="68" y="111"/>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418">
                  <a:extLst>
                    <a:ext uri="{FF2B5EF4-FFF2-40B4-BE49-F238E27FC236}">
                      <a16:creationId xmlns:a16="http://schemas.microsoft.com/office/drawing/2014/main" id="{364E6533-5912-440D-6F57-BBA3026FA0CE}"/>
                    </a:ext>
                  </a:extLst>
                </p:cNvPr>
                <p:cNvSpPr>
                  <a:spLocks/>
                </p:cNvSpPr>
                <p:nvPr/>
              </p:nvSpPr>
              <p:spPr bwMode="auto">
                <a:xfrm>
                  <a:off x="4047" y="2200"/>
                  <a:ext cx="63" cy="65"/>
                </a:xfrm>
                <a:custGeom>
                  <a:avLst/>
                  <a:gdLst>
                    <a:gd name="T0" fmla="*/ 117 w 126"/>
                    <a:gd name="T1" fmla="*/ 45 h 130"/>
                    <a:gd name="T2" fmla="*/ 117 w 126"/>
                    <a:gd name="T3" fmla="*/ 66 h 130"/>
                    <a:gd name="T4" fmla="*/ 110 w 126"/>
                    <a:gd name="T5" fmla="*/ 83 h 130"/>
                    <a:gd name="T6" fmla="*/ 98 w 126"/>
                    <a:gd name="T7" fmla="*/ 99 h 130"/>
                    <a:gd name="T8" fmla="*/ 81 w 126"/>
                    <a:gd name="T9" fmla="*/ 108 h 130"/>
                    <a:gd name="T10" fmla="*/ 59 w 126"/>
                    <a:gd name="T11" fmla="*/ 111 h 130"/>
                    <a:gd name="T12" fmla="*/ 58 w 126"/>
                    <a:gd name="T13" fmla="*/ 111 h 130"/>
                    <a:gd name="T14" fmla="*/ 40 w 126"/>
                    <a:gd name="T15" fmla="*/ 108 h 130"/>
                    <a:gd name="T16" fmla="*/ 24 w 126"/>
                    <a:gd name="T17" fmla="*/ 101 h 130"/>
                    <a:gd name="T18" fmla="*/ 11 w 126"/>
                    <a:gd name="T19" fmla="*/ 89 h 130"/>
                    <a:gd name="T20" fmla="*/ 3 w 126"/>
                    <a:gd name="T21" fmla="*/ 73 h 130"/>
                    <a:gd name="T22" fmla="*/ 0 w 126"/>
                    <a:gd name="T23" fmla="*/ 56 h 130"/>
                    <a:gd name="T24" fmla="*/ 0 w 126"/>
                    <a:gd name="T25" fmla="*/ 69 h 130"/>
                    <a:gd name="T26" fmla="*/ 3 w 126"/>
                    <a:gd name="T27" fmla="*/ 89 h 130"/>
                    <a:gd name="T28" fmla="*/ 13 w 126"/>
                    <a:gd name="T29" fmla="*/ 104 h 130"/>
                    <a:gd name="T30" fmla="*/ 25 w 126"/>
                    <a:gd name="T31" fmla="*/ 118 h 130"/>
                    <a:gd name="T32" fmla="*/ 42 w 126"/>
                    <a:gd name="T33" fmla="*/ 127 h 130"/>
                    <a:gd name="T34" fmla="*/ 62 w 126"/>
                    <a:gd name="T35" fmla="*/ 130 h 130"/>
                    <a:gd name="T36" fmla="*/ 64 w 126"/>
                    <a:gd name="T37" fmla="*/ 130 h 130"/>
                    <a:gd name="T38" fmla="*/ 86 w 126"/>
                    <a:gd name="T39" fmla="*/ 125 h 130"/>
                    <a:gd name="T40" fmla="*/ 105 w 126"/>
                    <a:gd name="T41" fmla="*/ 115 h 130"/>
                    <a:gd name="T42" fmla="*/ 119 w 126"/>
                    <a:gd name="T43" fmla="*/ 99 h 130"/>
                    <a:gd name="T44" fmla="*/ 126 w 126"/>
                    <a:gd name="T45" fmla="*/ 80 h 130"/>
                    <a:gd name="T46" fmla="*/ 126 w 126"/>
                    <a:gd name="T47" fmla="*/ 58 h 130"/>
                    <a:gd name="T48" fmla="*/ 115 w 126"/>
                    <a:gd name="T49" fmla="*/ 0 h 130"/>
                    <a:gd name="T50" fmla="*/ 117 w 126"/>
                    <a:gd name="T51" fmla="*/ 4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6" h="130">
                      <a:moveTo>
                        <a:pt x="117" y="45"/>
                      </a:moveTo>
                      <a:lnTo>
                        <a:pt x="117" y="66"/>
                      </a:lnTo>
                      <a:lnTo>
                        <a:pt x="110" y="83"/>
                      </a:lnTo>
                      <a:lnTo>
                        <a:pt x="98" y="99"/>
                      </a:lnTo>
                      <a:lnTo>
                        <a:pt x="81" y="108"/>
                      </a:lnTo>
                      <a:lnTo>
                        <a:pt x="59" y="111"/>
                      </a:lnTo>
                      <a:lnTo>
                        <a:pt x="58" y="111"/>
                      </a:lnTo>
                      <a:lnTo>
                        <a:pt x="40" y="108"/>
                      </a:lnTo>
                      <a:lnTo>
                        <a:pt x="24" y="101"/>
                      </a:lnTo>
                      <a:lnTo>
                        <a:pt x="11" y="89"/>
                      </a:lnTo>
                      <a:lnTo>
                        <a:pt x="3" y="73"/>
                      </a:lnTo>
                      <a:lnTo>
                        <a:pt x="0" y="56"/>
                      </a:lnTo>
                      <a:lnTo>
                        <a:pt x="0" y="69"/>
                      </a:lnTo>
                      <a:lnTo>
                        <a:pt x="3" y="89"/>
                      </a:lnTo>
                      <a:lnTo>
                        <a:pt x="13" y="104"/>
                      </a:lnTo>
                      <a:lnTo>
                        <a:pt x="25" y="118"/>
                      </a:lnTo>
                      <a:lnTo>
                        <a:pt x="42" y="127"/>
                      </a:lnTo>
                      <a:lnTo>
                        <a:pt x="62" y="130"/>
                      </a:lnTo>
                      <a:lnTo>
                        <a:pt x="64" y="130"/>
                      </a:lnTo>
                      <a:lnTo>
                        <a:pt x="86" y="125"/>
                      </a:lnTo>
                      <a:lnTo>
                        <a:pt x="105" y="115"/>
                      </a:lnTo>
                      <a:lnTo>
                        <a:pt x="119" y="99"/>
                      </a:lnTo>
                      <a:lnTo>
                        <a:pt x="126" y="80"/>
                      </a:lnTo>
                      <a:lnTo>
                        <a:pt x="126" y="58"/>
                      </a:lnTo>
                      <a:lnTo>
                        <a:pt x="115" y="0"/>
                      </a:lnTo>
                      <a:lnTo>
                        <a:pt x="117" y="45"/>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419">
                  <a:extLst>
                    <a:ext uri="{FF2B5EF4-FFF2-40B4-BE49-F238E27FC236}">
                      <a16:creationId xmlns:a16="http://schemas.microsoft.com/office/drawing/2014/main" id="{BBC1FEC3-B1D3-24DD-F601-7B0B6021EB9B}"/>
                    </a:ext>
                  </a:extLst>
                </p:cNvPr>
                <p:cNvSpPr>
                  <a:spLocks/>
                </p:cNvSpPr>
                <p:nvPr/>
              </p:nvSpPr>
              <p:spPr bwMode="auto">
                <a:xfrm>
                  <a:off x="3971" y="2123"/>
                  <a:ext cx="70" cy="144"/>
                </a:xfrm>
                <a:custGeom>
                  <a:avLst/>
                  <a:gdLst>
                    <a:gd name="T0" fmla="*/ 40 w 140"/>
                    <a:gd name="T1" fmla="*/ 0 h 289"/>
                    <a:gd name="T2" fmla="*/ 26 w 140"/>
                    <a:gd name="T3" fmla="*/ 6 h 289"/>
                    <a:gd name="T4" fmla="*/ 5 w 140"/>
                    <a:gd name="T5" fmla="*/ 196 h 289"/>
                    <a:gd name="T6" fmla="*/ 2 w 140"/>
                    <a:gd name="T7" fmla="*/ 211 h 289"/>
                    <a:gd name="T8" fmla="*/ 2 w 140"/>
                    <a:gd name="T9" fmla="*/ 214 h 289"/>
                    <a:gd name="T10" fmla="*/ 0 w 140"/>
                    <a:gd name="T11" fmla="*/ 238 h 289"/>
                    <a:gd name="T12" fmla="*/ 9 w 140"/>
                    <a:gd name="T13" fmla="*/ 258 h 289"/>
                    <a:gd name="T14" fmla="*/ 22 w 140"/>
                    <a:gd name="T15" fmla="*/ 275 h 289"/>
                    <a:gd name="T16" fmla="*/ 41 w 140"/>
                    <a:gd name="T17" fmla="*/ 285 h 289"/>
                    <a:gd name="T18" fmla="*/ 63 w 140"/>
                    <a:gd name="T19" fmla="*/ 289 h 289"/>
                    <a:gd name="T20" fmla="*/ 64 w 140"/>
                    <a:gd name="T21" fmla="*/ 289 h 289"/>
                    <a:gd name="T22" fmla="*/ 79 w 140"/>
                    <a:gd name="T23" fmla="*/ 286 h 289"/>
                    <a:gd name="T24" fmla="*/ 95 w 140"/>
                    <a:gd name="T25" fmla="*/ 280 h 289"/>
                    <a:gd name="T26" fmla="*/ 111 w 140"/>
                    <a:gd name="T27" fmla="*/ 273 h 289"/>
                    <a:gd name="T28" fmla="*/ 126 w 140"/>
                    <a:gd name="T29" fmla="*/ 268 h 289"/>
                    <a:gd name="T30" fmla="*/ 133 w 140"/>
                    <a:gd name="T31" fmla="*/ 266 h 289"/>
                    <a:gd name="T32" fmla="*/ 140 w 140"/>
                    <a:gd name="T33" fmla="*/ 266 h 289"/>
                    <a:gd name="T34" fmla="*/ 140 w 140"/>
                    <a:gd name="T35" fmla="*/ 258 h 289"/>
                    <a:gd name="T36" fmla="*/ 136 w 140"/>
                    <a:gd name="T37" fmla="*/ 256 h 289"/>
                    <a:gd name="T38" fmla="*/ 132 w 140"/>
                    <a:gd name="T39" fmla="*/ 255 h 289"/>
                    <a:gd name="T40" fmla="*/ 128 w 140"/>
                    <a:gd name="T41" fmla="*/ 252 h 289"/>
                    <a:gd name="T42" fmla="*/ 123 w 140"/>
                    <a:gd name="T43" fmla="*/ 248 h 289"/>
                    <a:gd name="T44" fmla="*/ 120 w 140"/>
                    <a:gd name="T45" fmla="*/ 242 h 289"/>
                    <a:gd name="T46" fmla="*/ 116 w 140"/>
                    <a:gd name="T47" fmla="*/ 229 h 289"/>
                    <a:gd name="T48" fmla="*/ 109 w 140"/>
                    <a:gd name="T49" fmla="*/ 211 h 289"/>
                    <a:gd name="T50" fmla="*/ 102 w 140"/>
                    <a:gd name="T51" fmla="*/ 188 h 289"/>
                    <a:gd name="T52" fmla="*/ 92 w 140"/>
                    <a:gd name="T53" fmla="*/ 163 h 289"/>
                    <a:gd name="T54" fmla="*/ 84 w 140"/>
                    <a:gd name="T55" fmla="*/ 136 h 289"/>
                    <a:gd name="T56" fmla="*/ 74 w 140"/>
                    <a:gd name="T57" fmla="*/ 108 h 289"/>
                    <a:gd name="T58" fmla="*/ 65 w 140"/>
                    <a:gd name="T59" fmla="*/ 80 h 289"/>
                    <a:gd name="T60" fmla="*/ 57 w 140"/>
                    <a:gd name="T61" fmla="*/ 56 h 289"/>
                    <a:gd name="T62" fmla="*/ 50 w 140"/>
                    <a:gd name="T63" fmla="*/ 33 h 289"/>
                    <a:gd name="T64" fmla="*/ 44 w 140"/>
                    <a:gd name="T65" fmla="*/ 16 h 289"/>
                    <a:gd name="T66" fmla="*/ 40 w 140"/>
                    <a:gd name="T67" fmla="*/ 5 h 289"/>
                    <a:gd name="T68" fmla="*/ 40 w 140"/>
                    <a:gd name="T6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289">
                      <a:moveTo>
                        <a:pt x="40" y="0"/>
                      </a:moveTo>
                      <a:lnTo>
                        <a:pt x="26" y="6"/>
                      </a:lnTo>
                      <a:lnTo>
                        <a:pt x="5" y="196"/>
                      </a:lnTo>
                      <a:lnTo>
                        <a:pt x="2" y="211"/>
                      </a:lnTo>
                      <a:lnTo>
                        <a:pt x="2" y="214"/>
                      </a:lnTo>
                      <a:lnTo>
                        <a:pt x="0" y="238"/>
                      </a:lnTo>
                      <a:lnTo>
                        <a:pt x="9" y="258"/>
                      </a:lnTo>
                      <a:lnTo>
                        <a:pt x="22" y="275"/>
                      </a:lnTo>
                      <a:lnTo>
                        <a:pt x="41" y="285"/>
                      </a:lnTo>
                      <a:lnTo>
                        <a:pt x="63" y="289"/>
                      </a:lnTo>
                      <a:lnTo>
                        <a:pt x="64" y="289"/>
                      </a:lnTo>
                      <a:lnTo>
                        <a:pt x="79" y="286"/>
                      </a:lnTo>
                      <a:lnTo>
                        <a:pt x="95" y="280"/>
                      </a:lnTo>
                      <a:lnTo>
                        <a:pt x="111" y="273"/>
                      </a:lnTo>
                      <a:lnTo>
                        <a:pt x="126" y="268"/>
                      </a:lnTo>
                      <a:lnTo>
                        <a:pt x="133" y="266"/>
                      </a:lnTo>
                      <a:lnTo>
                        <a:pt x="140" y="266"/>
                      </a:lnTo>
                      <a:lnTo>
                        <a:pt x="140" y="258"/>
                      </a:lnTo>
                      <a:lnTo>
                        <a:pt x="136" y="256"/>
                      </a:lnTo>
                      <a:lnTo>
                        <a:pt x="132" y="255"/>
                      </a:lnTo>
                      <a:lnTo>
                        <a:pt x="128" y="252"/>
                      </a:lnTo>
                      <a:lnTo>
                        <a:pt x="123" y="248"/>
                      </a:lnTo>
                      <a:lnTo>
                        <a:pt x="120" y="242"/>
                      </a:lnTo>
                      <a:lnTo>
                        <a:pt x="116" y="229"/>
                      </a:lnTo>
                      <a:lnTo>
                        <a:pt x="109" y="211"/>
                      </a:lnTo>
                      <a:lnTo>
                        <a:pt x="102" y="188"/>
                      </a:lnTo>
                      <a:lnTo>
                        <a:pt x="92" y="163"/>
                      </a:lnTo>
                      <a:lnTo>
                        <a:pt x="84" y="136"/>
                      </a:lnTo>
                      <a:lnTo>
                        <a:pt x="74" y="108"/>
                      </a:lnTo>
                      <a:lnTo>
                        <a:pt x="65" y="80"/>
                      </a:lnTo>
                      <a:lnTo>
                        <a:pt x="57" y="56"/>
                      </a:lnTo>
                      <a:lnTo>
                        <a:pt x="50" y="33"/>
                      </a:lnTo>
                      <a:lnTo>
                        <a:pt x="44" y="16"/>
                      </a:lnTo>
                      <a:lnTo>
                        <a:pt x="40" y="5"/>
                      </a:lnTo>
                      <a:lnTo>
                        <a:pt x="40" y="0"/>
                      </a:lnTo>
                      <a:close/>
                    </a:path>
                  </a:pathLst>
                </a:custGeom>
                <a:solidFill>
                  <a:srgbClr val="2CFA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420">
                  <a:extLst>
                    <a:ext uri="{FF2B5EF4-FFF2-40B4-BE49-F238E27FC236}">
                      <a16:creationId xmlns:a16="http://schemas.microsoft.com/office/drawing/2014/main" id="{91DA69FE-A3F9-D56F-4A84-0D664776749B}"/>
                    </a:ext>
                  </a:extLst>
                </p:cNvPr>
                <p:cNvSpPr>
                  <a:spLocks/>
                </p:cNvSpPr>
                <p:nvPr/>
              </p:nvSpPr>
              <p:spPr bwMode="auto">
                <a:xfrm>
                  <a:off x="4041" y="2123"/>
                  <a:ext cx="69" cy="144"/>
                </a:xfrm>
                <a:custGeom>
                  <a:avLst/>
                  <a:gdLst>
                    <a:gd name="T0" fmla="*/ 135 w 139"/>
                    <a:gd name="T1" fmla="*/ 196 h 289"/>
                    <a:gd name="T2" fmla="*/ 115 w 139"/>
                    <a:gd name="T3" fmla="*/ 6 h 289"/>
                    <a:gd name="T4" fmla="*/ 101 w 139"/>
                    <a:gd name="T5" fmla="*/ 0 h 289"/>
                    <a:gd name="T6" fmla="*/ 99 w 139"/>
                    <a:gd name="T7" fmla="*/ 5 h 289"/>
                    <a:gd name="T8" fmla="*/ 96 w 139"/>
                    <a:gd name="T9" fmla="*/ 16 h 289"/>
                    <a:gd name="T10" fmla="*/ 91 w 139"/>
                    <a:gd name="T11" fmla="*/ 33 h 289"/>
                    <a:gd name="T12" fmla="*/ 84 w 139"/>
                    <a:gd name="T13" fmla="*/ 56 h 289"/>
                    <a:gd name="T14" fmla="*/ 75 w 139"/>
                    <a:gd name="T15" fmla="*/ 80 h 289"/>
                    <a:gd name="T16" fmla="*/ 65 w 139"/>
                    <a:gd name="T17" fmla="*/ 108 h 289"/>
                    <a:gd name="T18" fmla="*/ 57 w 139"/>
                    <a:gd name="T19" fmla="*/ 136 h 289"/>
                    <a:gd name="T20" fmla="*/ 47 w 139"/>
                    <a:gd name="T21" fmla="*/ 163 h 289"/>
                    <a:gd name="T22" fmla="*/ 38 w 139"/>
                    <a:gd name="T23" fmla="*/ 188 h 289"/>
                    <a:gd name="T24" fmla="*/ 30 w 139"/>
                    <a:gd name="T25" fmla="*/ 211 h 289"/>
                    <a:gd name="T26" fmla="*/ 24 w 139"/>
                    <a:gd name="T27" fmla="*/ 229 h 289"/>
                    <a:gd name="T28" fmla="*/ 19 w 139"/>
                    <a:gd name="T29" fmla="*/ 242 h 289"/>
                    <a:gd name="T30" fmla="*/ 17 w 139"/>
                    <a:gd name="T31" fmla="*/ 248 h 289"/>
                    <a:gd name="T32" fmla="*/ 13 w 139"/>
                    <a:gd name="T33" fmla="*/ 252 h 289"/>
                    <a:gd name="T34" fmla="*/ 9 w 139"/>
                    <a:gd name="T35" fmla="*/ 255 h 289"/>
                    <a:gd name="T36" fmla="*/ 5 w 139"/>
                    <a:gd name="T37" fmla="*/ 256 h 289"/>
                    <a:gd name="T38" fmla="*/ 0 w 139"/>
                    <a:gd name="T39" fmla="*/ 258 h 289"/>
                    <a:gd name="T40" fmla="*/ 0 w 139"/>
                    <a:gd name="T41" fmla="*/ 266 h 289"/>
                    <a:gd name="T42" fmla="*/ 7 w 139"/>
                    <a:gd name="T43" fmla="*/ 266 h 289"/>
                    <a:gd name="T44" fmla="*/ 14 w 139"/>
                    <a:gd name="T45" fmla="*/ 268 h 289"/>
                    <a:gd name="T46" fmla="*/ 30 w 139"/>
                    <a:gd name="T47" fmla="*/ 273 h 289"/>
                    <a:gd name="T48" fmla="*/ 44 w 139"/>
                    <a:gd name="T49" fmla="*/ 280 h 289"/>
                    <a:gd name="T50" fmla="*/ 60 w 139"/>
                    <a:gd name="T51" fmla="*/ 286 h 289"/>
                    <a:gd name="T52" fmla="*/ 75 w 139"/>
                    <a:gd name="T53" fmla="*/ 289 h 289"/>
                    <a:gd name="T54" fmla="*/ 77 w 139"/>
                    <a:gd name="T55" fmla="*/ 289 h 289"/>
                    <a:gd name="T56" fmla="*/ 99 w 139"/>
                    <a:gd name="T57" fmla="*/ 285 h 289"/>
                    <a:gd name="T58" fmla="*/ 118 w 139"/>
                    <a:gd name="T59" fmla="*/ 275 h 289"/>
                    <a:gd name="T60" fmla="*/ 132 w 139"/>
                    <a:gd name="T61" fmla="*/ 258 h 289"/>
                    <a:gd name="T62" fmla="*/ 139 w 139"/>
                    <a:gd name="T63" fmla="*/ 238 h 289"/>
                    <a:gd name="T64" fmla="*/ 139 w 139"/>
                    <a:gd name="T65" fmla="*/ 214 h 289"/>
                    <a:gd name="T66" fmla="*/ 139 w 139"/>
                    <a:gd name="T67" fmla="*/ 211 h 289"/>
                    <a:gd name="T68" fmla="*/ 135 w 139"/>
                    <a:gd name="T69" fmla="*/ 19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289">
                      <a:moveTo>
                        <a:pt x="135" y="196"/>
                      </a:moveTo>
                      <a:lnTo>
                        <a:pt x="115" y="6"/>
                      </a:lnTo>
                      <a:lnTo>
                        <a:pt x="101" y="0"/>
                      </a:lnTo>
                      <a:lnTo>
                        <a:pt x="99" y="5"/>
                      </a:lnTo>
                      <a:lnTo>
                        <a:pt x="96" y="16"/>
                      </a:lnTo>
                      <a:lnTo>
                        <a:pt x="91" y="33"/>
                      </a:lnTo>
                      <a:lnTo>
                        <a:pt x="84" y="56"/>
                      </a:lnTo>
                      <a:lnTo>
                        <a:pt x="75" y="80"/>
                      </a:lnTo>
                      <a:lnTo>
                        <a:pt x="65" y="108"/>
                      </a:lnTo>
                      <a:lnTo>
                        <a:pt x="57" y="136"/>
                      </a:lnTo>
                      <a:lnTo>
                        <a:pt x="47" y="163"/>
                      </a:lnTo>
                      <a:lnTo>
                        <a:pt x="38" y="188"/>
                      </a:lnTo>
                      <a:lnTo>
                        <a:pt x="30" y="211"/>
                      </a:lnTo>
                      <a:lnTo>
                        <a:pt x="24" y="229"/>
                      </a:lnTo>
                      <a:lnTo>
                        <a:pt x="19" y="242"/>
                      </a:lnTo>
                      <a:lnTo>
                        <a:pt x="17" y="248"/>
                      </a:lnTo>
                      <a:lnTo>
                        <a:pt x="13" y="252"/>
                      </a:lnTo>
                      <a:lnTo>
                        <a:pt x="9" y="255"/>
                      </a:lnTo>
                      <a:lnTo>
                        <a:pt x="5" y="256"/>
                      </a:lnTo>
                      <a:lnTo>
                        <a:pt x="0" y="258"/>
                      </a:lnTo>
                      <a:lnTo>
                        <a:pt x="0" y="266"/>
                      </a:lnTo>
                      <a:lnTo>
                        <a:pt x="7" y="266"/>
                      </a:lnTo>
                      <a:lnTo>
                        <a:pt x="14" y="268"/>
                      </a:lnTo>
                      <a:lnTo>
                        <a:pt x="30" y="273"/>
                      </a:lnTo>
                      <a:lnTo>
                        <a:pt x="44" y="280"/>
                      </a:lnTo>
                      <a:lnTo>
                        <a:pt x="60" y="286"/>
                      </a:lnTo>
                      <a:lnTo>
                        <a:pt x="75" y="289"/>
                      </a:lnTo>
                      <a:lnTo>
                        <a:pt x="77" y="289"/>
                      </a:lnTo>
                      <a:lnTo>
                        <a:pt x="99" y="285"/>
                      </a:lnTo>
                      <a:lnTo>
                        <a:pt x="118" y="275"/>
                      </a:lnTo>
                      <a:lnTo>
                        <a:pt x="132" y="258"/>
                      </a:lnTo>
                      <a:lnTo>
                        <a:pt x="139" y="238"/>
                      </a:lnTo>
                      <a:lnTo>
                        <a:pt x="139" y="214"/>
                      </a:lnTo>
                      <a:lnTo>
                        <a:pt x="139" y="211"/>
                      </a:lnTo>
                      <a:lnTo>
                        <a:pt x="135" y="196"/>
                      </a:lnTo>
                      <a:close/>
                    </a:path>
                  </a:pathLst>
                </a:custGeom>
                <a:solidFill>
                  <a:srgbClr val="28E7D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421">
                  <a:extLst>
                    <a:ext uri="{FF2B5EF4-FFF2-40B4-BE49-F238E27FC236}">
                      <a16:creationId xmlns:a16="http://schemas.microsoft.com/office/drawing/2014/main" id="{51E747B2-B1D8-9B70-DD86-4FB2A9BB8FCC}"/>
                    </a:ext>
                  </a:extLst>
                </p:cNvPr>
                <p:cNvSpPr>
                  <a:spLocks/>
                </p:cNvSpPr>
                <p:nvPr/>
              </p:nvSpPr>
              <p:spPr bwMode="auto">
                <a:xfrm>
                  <a:off x="3983" y="2316"/>
                  <a:ext cx="116" cy="32"/>
                </a:xfrm>
                <a:custGeom>
                  <a:avLst/>
                  <a:gdLst>
                    <a:gd name="T0" fmla="*/ 7 w 232"/>
                    <a:gd name="T1" fmla="*/ 0 h 64"/>
                    <a:gd name="T2" fmla="*/ 6 w 232"/>
                    <a:gd name="T3" fmla="*/ 32 h 64"/>
                    <a:gd name="T4" fmla="*/ 0 w 232"/>
                    <a:gd name="T5" fmla="*/ 58 h 64"/>
                    <a:gd name="T6" fmla="*/ 77 w 232"/>
                    <a:gd name="T7" fmla="*/ 64 h 64"/>
                    <a:gd name="T8" fmla="*/ 154 w 232"/>
                    <a:gd name="T9" fmla="*/ 64 h 64"/>
                    <a:gd name="T10" fmla="*/ 232 w 232"/>
                    <a:gd name="T11" fmla="*/ 58 h 64"/>
                    <a:gd name="T12" fmla="*/ 227 w 232"/>
                    <a:gd name="T13" fmla="*/ 32 h 64"/>
                    <a:gd name="T14" fmla="*/ 225 w 232"/>
                    <a:gd name="T15" fmla="*/ 0 h 64"/>
                    <a:gd name="T16" fmla="*/ 7 w 23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64">
                      <a:moveTo>
                        <a:pt x="7" y="0"/>
                      </a:moveTo>
                      <a:lnTo>
                        <a:pt x="6" y="32"/>
                      </a:lnTo>
                      <a:lnTo>
                        <a:pt x="0" y="58"/>
                      </a:lnTo>
                      <a:lnTo>
                        <a:pt x="77" y="64"/>
                      </a:lnTo>
                      <a:lnTo>
                        <a:pt x="154" y="64"/>
                      </a:lnTo>
                      <a:lnTo>
                        <a:pt x="232" y="58"/>
                      </a:lnTo>
                      <a:lnTo>
                        <a:pt x="227" y="32"/>
                      </a:lnTo>
                      <a:lnTo>
                        <a:pt x="225" y="0"/>
                      </a:lnTo>
                      <a:lnTo>
                        <a:pt x="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422">
                  <a:extLst>
                    <a:ext uri="{FF2B5EF4-FFF2-40B4-BE49-F238E27FC236}">
                      <a16:creationId xmlns:a16="http://schemas.microsoft.com/office/drawing/2014/main" id="{64D16297-AA2E-645F-3985-D75B22E0DFE0}"/>
                    </a:ext>
                  </a:extLst>
                </p:cNvPr>
                <p:cNvSpPr>
                  <a:spLocks/>
                </p:cNvSpPr>
                <p:nvPr/>
              </p:nvSpPr>
              <p:spPr bwMode="auto">
                <a:xfrm>
                  <a:off x="4041" y="2316"/>
                  <a:ext cx="58" cy="32"/>
                </a:xfrm>
                <a:custGeom>
                  <a:avLst/>
                  <a:gdLst>
                    <a:gd name="T0" fmla="*/ 0 w 116"/>
                    <a:gd name="T1" fmla="*/ 0 h 65"/>
                    <a:gd name="T2" fmla="*/ 0 w 116"/>
                    <a:gd name="T3" fmla="*/ 65 h 65"/>
                    <a:gd name="T4" fmla="*/ 116 w 116"/>
                    <a:gd name="T5" fmla="*/ 58 h 65"/>
                    <a:gd name="T6" fmla="*/ 111 w 116"/>
                    <a:gd name="T7" fmla="*/ 32 h 65"/>
                    <a:gd name="T8" fmla="*/ 109 w 116"/>
                    <a:gd name="T9" fmla="*/ 0 h 65"/>
                    <a:gd name="T10" fmla="*/ 0 w 116"/>
                    <a:gd name="T11" fmla="*/ 0 h 65"/>
                  </a:gdLst>
                  <a:ahLst/>
                  <a:cxnLst>
                    <a:cxn ang="0">
                      <a:pos x="T0" y="T1"/>
                    </a:cxn>
                    <a:cxn ang="0">
                      <a:pos x="T2" y="T3"/>
                    </a:cxn>
                    <a:cxn ang="0">
                      <a:pos x="T4" y="T5"/>
                    </a:cxn>
                    <a:cxn ang="0">
                      <a:pos x="T6" y="T7"/>
                    </a:cxn>
                    <a:cxn ang="0">
                      <a:pos x="T8" y="T9"/>
                    </a:cxn>
                    <a:cxn ang="0">
                      <a:pos x="T10" y="T11"/>
                    </a:cxn>
                  </a:cxnLst>
                  <a:rect l="0" t="0" r="r" b="b"/>
                  <a:pathLst>
                    <a:path w="116" h="65">
                      <a:moveTo>
                        <a:pt x="0" y="0"/>
                      </a:moveTo>
                      <a:lnTo>
                        <a:pt x="0" y="65"/>
                      </a:lnTo>
                      <a:lnTo>
                        <a:pt x="116" y="58"/>
                      </a:lnTo>
                      <a:lnTo>
                        <a:pt x="111" y="32"/>
                      </a:lnTo>
                      <a:lnTo>
                        <a:pt x="109" y="0"/>
                      </a:lnTo>
                      <a:lnTo>
                        <a:pt x="0" y="0"/>
                      </a:lnTo>
                      <a:close/>
                    </a:path>
                  </a:pathLst>
                </a:custGeom>
                <a:solidFill>
                  <a:srgbClr val="E7EE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423">
                  <a:extLst>
                    <a:ext uri="{FF2B5EF4-FFF2-40B4-BE49-F238E27FC236}">
                      <a16:creationId xmlns:a16="http://schemas.microsoft.com/office/drawing/2014/main" id="{01E8561E-852F-F143-1EEE-B203FC08C7CE}"/>
                    </a:ext>
                  </a:extLst>
                </p:cNvPr>
                <p:cNvSpPr>
                  <a:spLocks/>
                </p:cNvSpPr>
                <p:nvPr/>
              </p:nvSpPr>
              <p:spPr bwMode="auto">
                <a:xfrm>
                  <a:off x="4492" y="2768"/>
                  <a:ext cx="37" cy="31"/>
                </a:xfrm>
                <a:custGeom>
                  <a:avLst/>
                  <a:gdLst>
                    <a:gd name="T0" fmla="*/ 39 w 75"/>
                    <a:gd name="T1" fmla="*/ 0 h 63"/>
                    <a:gd name="T2" fmla="*/ 37 w 75"/>
                    <a:gd name="T3" fmla="*/ 0 h 63"/>
                    <a:gd name="T4" fmla="*/ 24 w 75"/>
                    <a:gd name="T5" fmla="*/ 3 h 63"/>
                    <a:gd name="T6" fmla="*/ 15 w 75"/>
                    <a:gd name="T7" fmla="*/ 10 h 63"/>
                    <a:gd name="T8" fmla="*/ 7 w 75"/>
                    <a:gd name="T9" fmla="*/ 20 h 63"/>
                    <a:gd name="T10" fmla="*/ 3 w 75"/>
                    <a:gd name="T11" fmla="*/ 33 h 63"/>
                    <a:gd name="T12" fmla="*/ 0 w 75"/>
                    <a:gd name="T13" fmla="*/ 63 h 63"/>
                    <a:gd name="T14" fmla="*/ 75 w 75"/>
                    <a:gd name="T15" fmla="*/ 63 h 63"/>
                    <a:gd name="T16" fmla="*/ 72 w 75"/>
                    <a:gd name="T17" fmla="*/ 33 h 63"/>
                    <a:gd name="T18" fmla="*/ 70 w 75"/>
                    <a:gd name="T19" fmla="*/ 20 h 63"/>
                    <a:gd name="T20" fmla="*/ 61 w 75"/>
                    <a:gd name="T21" fmla="*/ 10 h 63"/>
                    <a:gd name="T22" fmla="*/ 51 w 75"/>
                    <a:gd name="T23" fmla="*/ 3 h 63"/>
                    <a:gd name="T24" fmla="*/ 39 w 7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3">
                      <a:moveTo>
                        <a:pt x="39" y="0"/>
                      </a:moveTo>
                      <a:lnTo>
                        <a:pt x="37" y="0"/>
                      </a:lnTo>
                      <a:lnTo>
                        <a:pt x="24" y="3"/>
                      </a:lnTo>
                      <a:lnTo>
                        <a:pt x="15" y="10"/>
                      </a:lnTo>
                      <a:lnTo>
                        <a:pt x="7" y="20"/>
                      </a:lnTo>
                      <a:lnTo>
                        <a:pt x="3" y="33"/>
                      </a:lnTo>
                      <a:lnTo>
                        <a:pt x="0" y="63"/>
                      </a:lnTo>
                      <a:lnTo>
                        <a:pt x="75" y="63"/>
                      </a:lnTo>
                      <a:lnTo>
                        <a:pt x="72" y="33"/>
                      </a:lnTo>
                      <a:lnTo>
                        <a:pt x="70" y="20"/>
                      </a:lnTo>
                      <a:lnTo>
                        <a:pt x="61" y="10"/>
                      </a:lnTo>
                      <a:lnTo>
                        <a:pt x="51" y="3"/>
                      </a:lnTo>
                      <a:lnTo>
                        <a:pt x="39" y="0"/>
                      </a:lnTo>
                      <a:close/>
                    </a:path>
                  </a:pathLst>
                </a:custGeom>
                <a:solidFill>
                  <a:srgbClr val="F89F4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424">
                  <a:extLst>
                    <a:ext uri="{FF2B5EF4-FFF2-40B4-BE49-F238E27FC236}">
                      <a16:creationId xmlns:a16="http://schemas.microsoft.com/office/drawing/2014/main" id="{583979E3-311B-07A4-35F4-7121DDCB1B16}"/>
                    </a:ext>
                  </a:extLst>
                </p:cNvPr>
                <p:cNvSpPr>
                  <a:spLocks/>
                </p:cNvSpPr>
                <p:nvPr/>
              </p:nvSpPr>
              <p:spPr bwMode="auto">
                <a:xfrm>
                  <a:off x="4526" y="278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425">
                  <a:extLst>
                    <a:ext uri="{FF2B5EF4-FFF2-40B4-BE49-F238E27FC236}">
                      <a16:creationId xmlns:a16="http://schemas.microsoft.com/office/drawing/2014/main" id="{2281DDCA-ECB7-4D03-46FB-84383720606F}"/>
                    </a:ext>
                  </a:extLst>
                </p:cNvPr>
                <p:cNvSpPr>
                  <a:spLocks/>
                </p:cNvSpPr>
                <p:nvPr/>
              </p:nvSpPr>
              <p:spPr bwMode="auto">
                <a:xfrm>
                  <a:off x="4497" y="2729"/>
                  <a:ext cx="29" cy="64"/>
                </a:xfrm>
                <a:custGeom>
                  <a:avLst/>
                  <a:gdLst>
                    <a:gd name="T0" fmla="*/ 54 w 58"/>
                    <a:gd name="T1" fmla="*/ 0 h 129"/>
                    <a:gd name="T2" fmla="*/ 0 w 58"/>
                    <a:gd name="T3" fmla="*/ 13 h 129"/>
                    <a:gd name="T4" fmla="*/ 6 w 58"/>
                    <a:gd name="T5" fmla="*/ 55 h 129"/>
                    <a:gd name="T6" fmla="*/ 6 w 58"/>
                    <a:gd name="T7" fmla="*/ 62 h 129"/>
                    <a:gd name="T8" fmla="*/ 5 w 58"/>
                    <a:gd name="T9" fmla="*/ 75 h 129"/>
                    <a:gd name="T10" fmla="*/ 2 w 58"/>
                    <a:gd name="T11" fmla="*/ 91 h 129"/>
                    <a:gd name="T12" fmla="*/ 0 w 58"/>
                    <a:gd name="T13" fmla="*/ 105 h 129"/>
                    <a:gd name="T14" fmla="*/ 0 w 58"/>
                    <a:gd name="T15" fmla="*/ 105 h 129"/>
                    <a:gd name="T16" fmla="*/ 0 w 58"/>
                    <a:gd name="T17" fmla="*/ 115 h 129"/>
                    <a:gd name="T18" fmla="*/ 6 w 58"/>
                    <a:gd name="T19" fmla="*/ 122 h 129"/>
                    <a:gd name="T20" fmla="*/ 16 w 58"/>
                    <a:gd name="T21" fmla="*/ 127 h 129"/>
                    <a:gd name="T22" fmla="*/ 27 w 58"/>
                    <a:gd name="T23" fmla="*/ 129 h 129"/>
                    <a:gd name="T24" fmla="*/ 38 w 58"/>
                    <a:gd name="T25" fmla="*/ 129 h 129"/>
                    <a:gd name="T26" fmla="*/ 48 w 58"/>
                    <a:gd name="T27" fmla="*/ 126 h 129"/>
                    <a:gd name="T28" fmla="*/ 55 w 58"/>
                    <a:gd name="T29" fmla="*/ 120 h 129"/>
                    <a:gd name="T30" fmla="*/ 58 w 58"/>
                    <a:gd name="T31" fmla="*/ 112 h 129"/>
                    <a:gd name="T32" fmla="*/ 53 w 58"/>
                    <a:gd name="T33" fmla="*/ 64 h 129"/>
                    <a:gd name="T34" fmla="*/ 54 w 5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29">
                      <a:moveTo>
                        <a:pt x="54" y="0"/>
                      </a:moveTo>
                      <a:lnTo>
                        <a:pt x="0" y="13"/>
                      </a:lnTo>
                      <a:lnTo>
                        <a:pt x="6" y="55"/>
                      </a:lnTo>
                      <a:lnTo>
                        <a:pt x="6" y="62"/>
                      </a:lnTo>
                      <a:lnTo>
                        <a:pt x="5" y="75"/>
                      </a:lnTo>
                      <a:lnTo>
                        <a:pt x="2" y="91"/>
                      </a:lnTo>
                      <a:lnTo>
                        <a:pt x="0" y="105"/>
                      </a:lnTo>
                      <a:lnTo>
                        <a:pt x="0" y="105"/>
                      </a:lnTo>
                      <a:lnTo>
                        <a:pt x="0" y="115"/>
                      </a:lnTo>
                      <a:lnTo>
                        <a:pt x="6" y="122"/>
                      </a:lnTo>
                      <a:lnTo>
                        <a:pt x="16" y="127"/>
                      </a:lnTo>
                      <a:lnTo>
                        <a:pt x="27" y="129"/>
                      </a:lnTo>
                      <a:lnTo>
                        <a:pt x="38" y="129"/>
                      </a:lnTo>
                      <a:lnTo>
                        <a:pt x="48" y="126"/>
                      </a:lnTo>
                      <a:lnTo>
                        <a:pt x="55" y="120"/>
                      </a:lnTo>
                      <a:lnTo>
                        <a:pt x="58" y="112"/>
                      </a:lnTo>
                      <a:lnTo>
                        <a:pt x="53" y="64"/>
                      </a:lnTo>
                      <a:lnTo>
                        <a:pt x="54"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426">
                  <a:extLst>
                    <a:ext uri="{FF2B5EF4-FFF2-40B4-BE49-F238E27FC236}">
                      <a16:creationId xmlns:a16="http://schemas.microsoft.com/office/drawing/2014/main" id="{7B29B518-BE07-FDAB-5851-20F3BDFA9E23}"/>
                    </a:ext>
                  </a:extLst>
                </p:cNvPr>
                <p:cNvSpPr>
                  <a:spLocks/>
                </p:cNvSpPr>
                <p:nvPr/>
              </p:nvSpPr>
              <p:spPr bwMode="auto">
                <a:xfrm>
                  <a:off x="4491" y="2799"/>
                  <a:ext cx="39" cy="5"/>
                </a:xfrm>
                <a:custGeom>
                  <a:avLst/>
                  <a:gdLst>
                    <a:gd name="T0" fmla="*/ 0 w 78"/>
                    <a:gd name="T1" fmla="*/ 3 h 11"/>
                    <a:gd name="T2" fmla="*/ 1 w 78"/>
                    <a:gd name="T3" fmla="*/ 7 h 11"/>
                    <a:gd name="T4" fmla="*/ 4 w 78"/>
                    <a:gd name="T5" fmla="*/ 10 h 11"/>
                    <a:gd name="T6" fmla="*/ 7 w 78"/>
                    <a:gd name="T7" fmla="*/ 11 h 11"/>
                    <a:gd name="T8" fmla="*/ 71 w 78"/>
                    <a:gd name="T9" fmla="*/ 11 h 11"/>
                    <a:gd name="T10" fmla="*/ 75 w 78"/>
                    <a:gd name="T11" fmla="*/ 10 h 11"/>
                    <a:gd name="T12" fmla="*/ 78 w 78"/>
                    <a:gd name="T13" fmla="*/ 7 h 11"/>
                    <a:gd name="T14" fmla="*/ 78 w 78"/>
                    <a:gd name="T15" fmla="*/ 3 h 11"/>
                    <a:gd name="T16" fmla="*/ 78 w 78"/>
                    <a:gd name="T17" fmla="*/ 0 h 11"/>
                    <a:gd name="T18" fmla="*/ 0 w 78"/>
                    <a:gd name="T19" fmla="*/ 0 h 11"/>
                    <a:gd name="T20" fmla="*/ 0 w 78"/>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3"/>
                      </a:moveTo>
                      <a:lnTo>
                        <a:pt x="1" y="7"/>
                      </a:lnTo>
                      <a:lnTo>
                        <a:pt x="4" y="10"/>
                      </a:lnTo>
                      <a:lnTo>
                        <a:pt x="7" y="11"/>
                      </a:lnTo>
                      <a:lnTo>
                        <a:pt x="71" y="11"/>
                      </a:lnTo>
                      <a:lnTo>
                        <a:pt x="75" y="10"/>
                      </a:lnTo>
                      <a:lnTo>
                        <a:pt x="78" y="7"/>
                      </a:lnTo>
                      <a:lnTo>
                        <a:pt x="78" y="3"/>
                      </a:lnTo>
                      <a:lnTo>
                        <a:pt x="78" y="0"/>
                      </a:lnTo>
                      <a:lnTo>
                        <a:pt x="0" y="0"/>
                      </a:lnTo>
                      <a:lnTo>
                        <a:pt x="0" y="3"/>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427">
                  <a:extLst>
                    <a:ext uri="{FF2B5EF4-FFF2-40B4-BE49-F238E27FC236}">
                      <a16:creationId xmlns:a16="http://schemas.microsoft.com/office/drawing/2014/main" id="{98292E4E-2F08-8237-7A82-266323EC3B9E}"/>
                    </a:ext>
                  </a:extLst>
                </p:cNvPr>
                <p:cNvSpPr>
                  <a:spLocks/>
                </p:cNvSpPr>
                <p:nvPr/>
              </p:nvSpPr>
              <p:spPr bwMode="auto">
                <a:xfrm>
                  <a:off x="4461" y="2286"/>
                  <a:ext cx="81" cy="473"/>
                </a:xfrm>
                <a:custGeom>
                  <a:avLst/>
                  <a:gdLst>
                    <a:gd name="T0" fmla="*/ 41 w 163"/>
                    <a:gd name="T1" fmla="*/ 14 h 946"/>
                    <a:gd name="T2" fmla="*/ 33 w 163"/>
                    <a:gd name="T3" fmla="*/ 42 h 946"/>
                    <a:gd name="T4" fmla="*/ 24 w 163"/>
                    <a:gd name="T5" fmla="*/ 75 h 946"/>
                    <a:gd name="T6" fmla="*/ 17 w 163"/>
                    <a:gd name="T7" fmla="*/ 109 h 946"/>
                    <a:gd name="T8" fmla="*/ 10 w 163"/>
                    <a:gd name="T9" fmla="*/ 144 h 946"/>
                    <a:gd name="T10" fmla="*/ 6 w 163"/>
                    <a:gd name="T11" fmla="*/ 178 h 946"/>
                    <a:gd name="T12" fmla="*/ 2 w 163"/>
                    <a:gd name="T13" fmla="*/ 206 h 946"/>
                    <a:gd name="T14" fmla="*/ 2 w 163"/>
                    <a:gd name="T15" fmla="*/ 208 h 946"/>
                    <a:gd name="T16" fmla="*/ 0 w 163"/>
                    <a:gd name="T17" fmla="*/ 229 h 946"/>
                    <a:gd name="T18" fmla="*/ 3 w 163"/>
                    <a:gd name="T19" fmla="*/ 250 h 946"/>
                    <a:gd name="T20" fmla="*/ 62 w 163"/>
                    <a:gd name="T21" fmla="*/ 566 h 946"/>
                    <a:gd name="T22" fmla="*/ 62 w 163"/>
                    <a:gd name="T23" fmla="*/ 571 h 946"/>
                    <a:gd name="T24" fmla="*/ 61 w 163"/>
                    <a:gd name="T25" fmla="*/ 583 h 946"/>
                    <a:gd name="T26" fmla="*/ 60 w 163"/>
                    <a:gd name="T27" fmla="*/ 598 h 946"/>
                    <a:gd name="T28" fmla="*/ 57 w 163"/>
                    <a:gd name="T29" fmla="*/ 615 h 946"/>
                    <a:gd name="T30" fmla="*/ 54 w 163"/>
                    <a:gd name="T31" fmla="*/ 633 h 946"/>
                    <a:gd name="T32" fmla="*/ 51 w 163"/>
                    <a:gd name="T33" fmla="*/ 652 h 946"/>
                    <a:gd name="T34" fmla="*/ 50 w 163"/>
                    <a:gd name="T35" fmla="*/ 666 h 946"/>
                    <a:gd name="T36" fmla="*/ 48 w 163"/>
                    <a:gd name="T37" fmla="*/ 676 h 946"/>
                    <a:gd name="T38" fmla="*/ 48 w 163"/>
                    <a:gd name="T39" fmla="*/ 680 h 946"/>
                    <a:gd name="T40" fmla="*/ 47 w 163"/>
                    <a:gd name="T41" fmla="*/ 700 h 946"/>
                    <a:gd name="T42" fmla="*/ 50 w 163"/>
                    <a:gd name="T43" fmla="*/ 721 h 946"/>
                    <a:gd name="T44" fmla="*/ 79 w 163"/>
                    <a:gd name="T45" fmla="*/ 946 h 946"/>
                    <a:gd name="T46" fmla="*/ 125 w 163"/>
                    <a:gd name="T47" fmla="*/ 940 h 946"/>
                    <a:gd name="T48" fmla="*/ 154 w 163"/>
                    <a:gd name="T49" fmla="*/ 209 h 946"/>
                    <a:gd name="T50" fmla="*/ 163 w 163"/>
                    <a:gd name="T51" fmla="*/ 205 h 946"/>
                    <a:gd name="T52" fmla="*/ 163 w 163"/>
                    <a:gd name="T53" fmla="*/ 0 h 946"/>
                    <a:gd name="T54" fmla="*/ 47 w 163"/>
                    <a:gd name="T55" fmla="*/ 0 h 946"/>
                    <a:gd name="T56" fmla="*/ 41 w 163"/>
                    <a:gd name="T57" fmla="*/ 14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946">
                      <a:moveTo>
                        <a:pt x="41" y="14"/>
                      </a:moveTo>
                      <a:lnTo>
                        <a:pt x="33" y="42"/>
                      </a:lnTo>
                      <a:lnTo>
                        <a:pt x="24" y="75"/>
                      </a:lnTo>
                      <a:lnTo>
                        <a:pt x="17" y="109"/>
                      </a:lnTo>
                      <a:lnTo>
                        <a:pt x="10" y="144"/>
                      </a:lnTo>
                      <a:lnTo>
                        <a:pt x="6" y="178"/>
                      </a:lnTo>
                      <a:lnTo>
                        <a:pt x="2" y="206"/>
                      </a:lnTo>
                      <a:lnTo>
                        <a:pt x="2" y="208"/>
                      </a:lnTo>
                      <a:lnTo>
                        <a:pt x="0" y="229"/>
                      </a:lnTo>
                      <a:lnTo>
                        <a:pt x="3" y="250"/>
                      </a:lnTo>
                      <a:lnTo>
                        <a:pt x="62" y="566"/>
                      </a:lnTo>
                      <a:lnTo>
                        <a:pt x="62" y="571"/>
                      </a:lnTo>
                      <a:lnTo>
                        <a:pt x="61" y="583"/>
                      </a:lnTo>
                      <a:lnTo>
                        <a:pt x="60" y="598"/>
                      </a:lnTo>
                      <a:lnTo>
                        <a:pt x="57" y="615"/>
                      </a:lnTo>
                      <a:lnTo>
                        <a:pt x="54" y="633"/>
                      </a:lnTo>
                      <a:lnTo>
                        <a:pt x="51" y="652"/>
                      </a:lnTo>
                      <a:lnTo>
                        <a:pt x="50" y="666"/>
                      </a:lnTo>
                      <a:lnTo>
                        <a:pt x="48" y="676"/>
                      </a:lnTo>
                      <a:lnTo>
                        <a:pt x="48" y="680"/>
                      </a:lnTo>
                      <a:lnTo>
                        <a:pt x="47" y="700"/>
                      </a:lnTo>
                      <a:lnTo>
                        <a:pt x="50" y="721"/>
                      </a:lnTo>
                      <a:lnTo>
                        <a:pt x="79" y="946"/>
                      </a:lnTo>
                      <a:lnTo>
                        <a:pt x="125" y="940"/>
                      </a:lnTo>
                      <a:lnTo>
                        <a:pt x="154" y="209"/>
                      </a:lnTo>
                      <a:lnTo>
                        <a:pt x="163" y="205"/>
                      </a:lnTo>
                      <a:lnTo>
                        <a:pt x="163" y="0"/>
                      </a:lnTo>
                      <a:lnTo>
                        <a:pt x="47" y="0"/>
                      </a:lnTo>
                      <a:lnTo>
                        <a:pt x="41" y="14"/>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428">
                  <a:extLst>
                    <a:ext uri="{FF2B5EF4-FFF2-40B4-BE49-F238E27FC236}">
                      <a16:creationId xmlns:a16="http://schemas.microsoft.com/office/drawing/2014/main" id="{347EB67D-A2BE-5AB7-B6EE-EBE37D7826C8}"/>
                    </a:ext>
                  </a:extLst>
                </p:cNvPr>
                <p:cNvSpPr>
                  <a:spLocks/>
                </p:cNvSpPr>
                <p:nvPr/>
              </p:nvSpPr>
              <p:spPr bwMode="auto">
                <a:xfrm>
                  <a:off x="4555" y="2768"/>
                  <a:ext cx="37" cy="31"/>
                </a:xfrm>
                <a:custGeom>
                  <a:avLst/>
                  <a:gdLst>
                    <a:gd name="T0" fmla="*/ 38 w 75"/>
                    <a:gd name="T1" fmla="*/ 0 h 61"/>
                    <a:gd name="T2" fmla="*/ 38 w 75"/>
                    <a:gd name="T3" fmla="*/ 0 h 61"/>
                    <a:gd name="T4" fmla="*/ 24 w 75"/>
                    <a:gd name="T5" fmla="*/ 2 h 61"/>
                    <a:gd name="T6" fmla="*/ 14 w 75"/>
                    <a:gd name="T7" fmla="*/ 9 h 61"/>
                    <a:gd name="T8" fmla="*/ 7 w 75"/>
                    <a:gd name="T9" fmla="*/ 19 h 61"/>
                    <a:gd name="T10" fmla="*/ 3 w 75"/>
                    <a:gd name="T11" fmla="*/ 31 h 61"/>
                    <a:gd name="T12" fmla="*/ 0 w 75"/>
                    <a:gd name="T13" fmla="*/ 61 h 61"/>
                    <a:gd name="T14" fmla="*/ 75 w 75"/>
                    <a:gd name="T15" fmla="*/ 61 h 61"/>
                    <a:gd name="T16" fmla="*/ 72 w 75"/>
                    <a:gd name="T17" fmla="*/ 31 h 61"/>
                    <a:gd name="T18" fmla="*/ 69 w 75"/>
                    <a:gd name="T19" fmla="*/ 19 h 61"/>
                    <a:gd name="T20" fmla="*/ 62 w 75"/>
                    <a:gd name="T21" fmla="*/ 9 h 61"/>
                    <a:gd name="T22" fmla="*/ 51 w 75"/>
                    <a:gd name="T23" fmla="*/ 2 h 61"/>
                    <a:gd name="T24" fmla="*/ 38 w 75"/>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1">
                      <a:moveTo>
                        <a:pt x="38" y="0"/>
                      </a:moveTo>
                      <a:lnTo>
                        <a:pt x="38" y="0"/>
                      </a:lnTo>
                      <a:lnTo>
                        <a:pt x="24" y="2"/>
                      </a:lnTo>
                      <a:lnTo>
                        <a:pt x="14" y="9"/>
                      </a:lnTo>
                      <a:lnTo>
                        <a:pt x="7" y="19"/>
                      </a:lnTo>
                      <a:lnTo>
                        <a:pt x="3" y="31"/>
                      </a:lnTo>
                      <a:lnTo>
                        <a:pt x="0" y="61"/>
                      </a:lnTo>
                      <a:lnTo>
                        <a:pt x="75" y="61"/>
                      </a:lnTo>
                      <a:lnTo>
                        <a:pt x="72" y="31"/>
                      </a:lnTo>
                      <a:lnTo>
                        <a:pt x="69" y="19"/>
                      </a:lnTo>
                      <a:lnTo>
                        <a:pt x="62" y="9"/>
                      </a:lnTo>
                      <a:lnTo>
                        <a:pt x="51" y="2"/>
                      </a:lnTo>
                      <a:lnTo>
                        <a:pt x="38" y="0"/>
                      </a:lnTo>
                      <a:close/>
                    </a:path>
                  </a:pathLst>
                </a:custGeom>
                <a:solidFill>
                  <a:srgbClr val="F87A1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429">
                  <a:extLst>
                    <a:ext uri="{FF2B5EF4-FFF2-40B4-BE49-F238E27FC236}">
                      <a16:creationId xmlns:a16="http://schemas.microsoft.com/office/drawing/2014/main" id="{836881D0-237A-986C-A136-CDDA4F5AB8DE}"/>
                    </a:ext>
                  </a:extLst>
                </p:cNvPr>
                <p:cNvSpPr>
                  <a:spLocks/>
                </p:cNvSpPr>
                <p:nvPr/>
              </p:nvSpPr>
              <p:spPr bwMode="auto">
                <a:xfrm>
                  <a:off x="4559" y="2729"/>
                  <a:ext cx="29" cy="63"/>
                </a:xfrm>
                <a:custGeom>
                  <a:avLst/>
                  <a:gdLst>
                    <a:gd name="T0" fmla="*/ 58 w 58"/>
                    <a:gd name="T1" fmla="*/ 0 h 127"/>
                    <a:gd name="T2" fmla="*/ 4 w 58"/>
                    <a:gd name="T3" fmla="*/ 13 h 127"/>
                    <a:gd name="T4" fmla="*/ 4 w 58"/>
                    <a:gd name="T5" fmla="*/ 64 h 127"/>
                    <a:gd name="T6" fmla="*/ 0 w 58"/>
                    <a:gd name="T7" fmla="*/ 112 h 127"/>
                    <a:gd name="T8" fmla="*/ 0 w 58"/>
                    <a:gd name="T9" fmla="*/ 112 h 127"/>
                    <a:gd name="T10" fmla="*/ 1 w 58"/>
                    <a:gd name="T11" fmla="*/ 119 h 127"/>
                    <a:gd name="T12" fmla="*/ 8 w 58"/>
                    <a:gd name="T13" fmla="*/ 125 h 127"/>
                    <a:gd name="T14" fmla="*/ 18 w 58"/>
                    <a:gd name="T15" fmla="*/ 127 h 127"/>
                    <a:gd name="T16" fmla="*/ 31 w 58"/>
                    <a:gd name="T17" fmla="*/ 127 h 127"/>
                    <a:gd name="T18" fmla="*/ 42 w 58"/>
                    <a:gd name="T19" fmla="*/ 126 h 127"/>
                    <a:gd name="T20" fmla="*/ 51 w 58"/>
                    <a:gd name="T21" fmla="*/ 122 h 127"/>
                    <a:gd name="T22" fmla="*/ 58 w 58"/>
                    <a:gd name="T23" fmla="*/ 115 h 127"/>
                    <a:gd name="T24" fmla="*/ 58 w 58"/>
                    <a:gd name="T25" fmla="*/ 105 h 127"/>
                    <a:gd name="T26" fmla="*/ 58 w 58"/>
                    <a:gd name="T27" fmla="*/ 105 h 127"/>
                    <a:gd name="T28" fmla="*/ 55 w 58"/>
                    <a:gd name="T29" fmla="*/ 89 h 127"/>
                    <a:gd name="T30" fmla="*/ 52 w 58"/>
                    <a:gd name="T31" fmla="*/ 74 h 127"/>
                    <a:gd name="T32" fmla="*/ 51 w 58"/>
                    <a:gd name="T33" fmla="*/ 61 h 127"/>
                    <a:gd name="T34" fmla="*/ 51 w 58"/>
                    <a:gd name="T35" fmla="*/ 54 h 127"/>
                    <a:gd name="T36" fmla="*/ 58 w 58"/>
                    <a:gd name="T3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27">
                      <a:moveTo>
                        <a:pt x="58" y="0"/>
                      </a:moveTo>
                      <a:lnTo>
                        <a:pt x="4" y="13"/>
                      </a:lnTo>
                      <a:lnTo>
                        <a:pt x="4" y="64"/>
                      </a:lnTo>
                      <a:lnTo>
                        <a:pt x="0" y="112"/>
                      </a:lnTo>
                      <a:lnTo>
                        <a:pt x="0" y="112"/>
                      </a:lnTo>
                      <a:lnTo>
                        <a:pt x="1" y="119"/>
                      </a:lnTo>
                      <a:lnTo>
                        <a:pt x="8" y="125"/>
                      </a:lnTo>
                      <a:lnTo>
                        <a:pt x="18" y="127"/>
                      </a:lnTo>
                      <a:lnTo>
                        <a:pt x="31" y="127"/>
                      </a:lnTo>
                      <a:lnTo>
                        <a:pt x="42" y="126"/>
                      </a:lnTo>
                      <a:lnTo>
                        <a:pt x="51" y="122"/>
                      </a:lnTo>
                      <a:lnTo>
                        <a:pt x="58" y="115"/>
                      </a:lnTo>
                      <a:lnTo>
                        <a:pt x="58" y="105"/>
                      </a:lnTo>
                      <a:lnTo>
                        <a:pt x="58" y="105"/>
                      </a:lnTo>
                      <a:lnTo>
                        <a:pt x="55" y="89"/>
                      </a:lnTo>
                      <a:lnTo>
                        <a:pt x="52" y="74"/>
                      </a:lnTo>
                      <a:lnTo>
                        <a:pt x="51" y="61"/>
                      </a:lnTo>
                      <a:lnTo>
                        <a:pt x="51" y="54"/>
                      </a:lnTo>
                      <a:lnTo>
                        <a:pt x="58"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430">
                  <a:extLst>
                    <a:ext uri="{FF2B5EF4-FFF2-40B4-BE49-F238E27FC236}">
                      <a16:creationId xmlns:a16="http://schemas.microsoft.com/office/drawing/2014/main" id="{176F906C-6AEF-9662-3608-B2610AD948EA}"/>
                    </a:ext>
                  </a:extLst>
                </p:cNvPr>
                <p:cNvSpPr>
                  <a:spLocks/>
                </p:cNvSpPr>
                <p:nvPr/>
              </p:nvSpPr>
              <p:spPr bwMode="auto">
                <a:xfrm>
                  <a:off x="4554" y="2798"/>
                  <a:ext cx="39" cy="6"/>
                </a:xfrm>
                <a:custGeom>
                  <a:avLst/>
                  <a:gdLst>
                    <a:gd name="T0" fmla="*/ 0 w 79"/>
                    <a:gd name="T1" fmla="*/ 4 h 11"/>
                    <a:gd name="T2" fmla="*/ 1 w 79"/>
                    <a:gd name="T3" fmla="*/ 7 h 11"/>
                    <a:gd name="T4" fmla="*/ 4 w 79"/>
                    <a:gd name="T5" fmla="*/ 10 h 11"/>
                    <a:gd name="T6" fmla="*/ 7 w 79"/>
                    <a:gd name="T7" fmla="*/ 11 h 11"/>
                    <a:gd name="T8" fmla="*/ 70 w 79"/>
                    <a:gd name="T9" fmla="*/ 11 h 11"/>
                    <a:gd name="T10" fmla="*/ 75 w 79"/>
                    <a:gd name="T11" fmla="*/ 10 h 11"/>
                    <a:gd name="T12" fmla="*/ 78 w 79"/>
                    <a:gd name="T13" fmla="*/ 7 h 11"/>
                    <a:gd name="T14" fmla="*/ 79 w 79"/>
                    <a:gd name="T15" fmla="*/ 4 h 11"/>
                    <a:gd name="T16" fmla="*/ 79 w 79"/>
                    <a:gd name="T17" fmla="*/ 0 h 11"/>
                    <a:gd name="T18" fmla="*/ 0 w 79"/>
                    <a:gd name="T19" fmla="*/ 0 h 11"/>
                    <a:gd name="T20" fmla="*/ 0 w 79"/>
                    <a:gd name="T2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
                      <a:moveTo>
                        <a:pt x="0" y="4"/>
                      </a:moveTo>
                      <a:lnTo>
                        <a:pt x="1" y="7"/>
                      </a:lnTo>
                      <a:lnTo>
                        <a:pt x="4" y="10"/>
                      </a:lnTo>
                      <a:lnTo>
                        <a:pt x="7" y="11"/>
                      </a:lnTo>
                      <a:lnTo>
                        <a:pt x="70" y="11"/>
                      </a:lnTo>
                      <a:lnTo>
                        <a:pt x="75" y="10"/>
                      </a:lnTo>
                      <a:lnTo>
                        <a:pt x="78" y="7"/>
                      </a:lnTo>
                      <a:lnTo>
                        <a:pt x="79" y="4"/>
                      </a:lnTo>
                      <a:lnTo>
                        <a:pt x="79" y="0"/>
                      </a:lnTo>
                      <a:lnTo>
                        <a:pt x="0" y="0"/>
                      </a:lnTo>
                      <a:lnTo>
                        <a:pt x="0" y="4"/>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431">
                  <a:extLst>
                    <a:ext uri="{FF2B5EF4-FFF2-40B4-BE49-F238E27FC236}">
                      <a16:creationId xmlns:a16="http://schemas.microsoft.com/office/drawing/2014/main" id="{1A27FDAD-E4E2-21E9-A562-09A3C0ECA9AF}"/>
                    </a:ext>
                  </a:extLst>
                </p:cNvPr>
                <p:cNvSpPr>
                  <a:spLocks/>
                </p:cNvSpPr>
                <p:nvPr/>
              </p:nvSpPr>
              <p:spPr bwMode="auto">
                <a:xfrm>
                  <a:off x="4542" y="2286"/>
                  <a:ext cx="80" cy="469"/>
                </a:xfrm>
                <a:custGeom>
                  <a:avLst/>
                  <a:gdLst>
                    <a:gd name="T0" fmla="*/ 121 w 161"/>
                    <a:gd name="T1" fmla="*/ 14 h 939"/>
                    <a:gd name="T2" fmla="*/ 116 w 161"/>
                    <a:gd name="T3" fmla="*/ 0 h 939"/>
                    <a:gd name="T4" fmla="*/ 0 w 161"/>
                    <a:gd name="T5" fmla="*/ 0 h 939"/>
                    <a:gd name="T6" fmla="*/ 0 w 161"/>
                    <a:gd name="T7" fmla="*/ 205 h 939"/>
                    <a:gd name="T8" fmla="*/ 8 w 161"/>
                    <a:gd name="T9" fmla="*/ 209 h 939"/>
                    <a:gd name="T10" fmla="*/ 38 w 161"/>
                    <a:gd name="T11" fmla="*/ 935 h 939"/>
                    <a:gd name="T12" fmla="*/ 85 w 161"/>
                    <a:gd name="T13" fmla="*/ 939 h 939"/>
                    <a:gd name="T14" fmla="*/ 113 w 161"/>
                    <a:gd name="T15" fmla="*/ 721 h 939"/>
                    <a:gd name="T16" fmla="*/ 116 w 161"/>
                    <a:gd name="T17" fmla="*/ 700 h 939"/>
                    <a:gd name="T18" fmla="*/ 114 w 161"/>
                    <a:gd name="T19" fmla="*/ 680 h 939"/>
                    <a:gd name="T20" fmla="*/ 114 w 161"/>
                    <a:gd name="T21" fmla="*/ 676 h 939"/>
                    <a:gd name="T22" fmla="*/ 113 w 161"/>
                    <a:gd name="T23" fmla="*/ 666 h 939"/>
                    <a:gd name="T24" fmla="*/ 110 w 161"/>
                    <a:gd name="T25" fmla="*/ 652 h 939"/>
                    <a:gd name="T26" fmla="*/ 109 w 161"/>
                    <a:gd name="T27" fmla="*/ 633 h 939"/>
                    <a:gd name="T28" fmla="*/ 106 w 161"/>
                    <a:gd name="T29" fmla="*/ 615 h 939"/>
                    <a:gd name="T30" fmla="*/ 103 w 161"/>
                    <a:gd name="T31" fmla="*/ 598 h 939"/>
                    <a:gd name="T32" fmla="*/ 102 w 161"/>
                    <a:gd name="T33" fmla="*/ 583 h 939"/>
                    <a:gd name="T34" fmla="*/ 100 w 161"/>
                    <a:gd name="T35" fmla="*/ 571 h 939"/>
                    <a:gd name="T36" fmla="*/ 100 w 161"/>
                    <a:gd name="T37" fmla="*/ 566 h 939"/>
                    <a:gd name="T38" fmla="*/ 160 w 161"/>
                    <a:gd name="T39" fmla="*/ 250 h 939"/>
                    <a:gd name="T40" fmla="*/ 161 w 161"/>
                    <a:gd name="T41" fmla="*/ 229 h 939"/>
                    <a:gd name="T42" fmla="*/ 161 w 161"/>
                    <a:gd name="T43" fmla="*/ 208 h 939"/>
                    <a:gd name="T44" fmla="*/ 161 w 161"/>
                    <a:gd name="T45" fmla="*/ 206 h 939"/>
                    <a:gd name="T46" fmla="*/ 157 w 161"/>
                    <a:gd name="T47" fmla="*/ 178 h 939"/>
                    <a:gd name="T48" fmla="*/ 151 w 161"/>
                    <a:gd name="T49" fmla="*/ 144 h 939"/>
                    <a:gd name="T50" fmla="*/ 145 w 161"/>
                    <a:gd name="T51" fmla="*/ 109 h 939"/>
                    <a:gd name="T52" fmla="*/ 138 w 161"/>
                    <a:gd name="T53" fmla="*/ 75 h 939"/>
                    <a:gd name="T54" fmla="*/ 130 w 161"/>
                    <a:gd name="T55" fmla="*/ 42 h 939"/>
                    <a:gd name="T56" fmla="*/ 121 w 161"/>
                    <a:gd name="T57" fmla="*/ 14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1" h="939">
                      <a:moveTo>
                        <a:pt x="121" y="14"/>
                      </a:moveTo>
                      <a:lnTo>
                        <a:pt x="116" y="0"/>
                      </a:lnTo>
                      <a:lnTo>
                        <a:pt x="0" y="0"/>
                      </a:lnTo>
                      <a:lnTo>
                        <a:pt x="0" y="205"/>
                      </a:lnTo>
                      <a:lnTo>
                        <a:pt x="8" y="209"/>
                      </a:lnTo>
                      <a:lnTo>
                        <a:pt x="38" y="935"/>
                      </a:lnTo>
                      <a:lnTo>
                        <a:pt x="85" y="939"/>
                      </a:lnTo>
                      <a:lnTo>
                        <a:pt x="113" y="721"/>
                      </a:lnTo>
                      <a:lnTo>
                        <a:pt x="116" y="700"/>
                      </a:lnTo>
                      <a:lnTo>
                        <a:pt x="114" y="680"/>
                      </a:lnTo>
                      <a:lnTo>
                        <a:pt x="114" y="676"/>
                      </a:lnTo>
                      <a:lnTo>
                        <a:pt x="113" y="666"/>
                      </a:lnTo>
                      <a:lnTo>
                        <a:pt x="110" y="652"/>
                      </a:lnTo>
                      <a:lnTo>
                        <a:pt x="109" y="633"/>
                      </a:lnTo>
                      <a:lnTo>
                        <a:pt x="106" y="615"/>
                      </a:lnTo>
                      <a:lnTo>
                        <a:pt x="103" y="598"/>
                      </a:lnTo>
                      <a:lnTo>
                        <a:pt x="102" y="583"/>
                      </a:lnTo>
                      <a:lnTo>
                        <a:pt x="100" y="571"/>
                      </a:lnTo>
                      <a:lnTo>
                        <a:pt x="100" y="566"/>
                      </a:lnTo>
                      <a:lnTo>
                        <a:pt x="160" y="250"/>
                      </a:lnTo>
                      <a:lnTo>
                        <a:pt x="161" y="229"/>
                      </a:lnTo>
                      <a:lnTo>
                        <a:pt x="161" y="208"/>
                      </a:lnTo>
                      <a:lnTo>
                        <a:pt x="161" y="206"/>
                      </a:lnTo>
                      <a:lnTo>
                        <a:pt x="157" y="178"/>
                      </a:lnTo>
                      <a:lnTo>
                        <a:pt x="151" y="144"/>
                      </a:lnTo>
                      <a:lnTo>
                        <a:pt x="145" y="109"/>
                      </a:lnTo>
                      <a:lnTo>
                        <a:pt x="138" y="75"/>
                      </a:lnTo>
                      <a:lnTo>
                        <a:pt x="130" y="42"/>
                      </a:lnTo>
                      <a:lnTo>
                        <a:pt x="121" y="14"/>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432">
                  <a:extLst>
                    <a:ext uri="{FF2B5EF4-FFF2-40B4-BE49-F238E27FC236}">
                      <a16:creationId xmlns:a16="http://schemas.microsoft.com/office/drawing/2014/main" id="{2308194C-15C9-815F-A3BC-D403C0F92A98}"/>
                    </a:ext>
                  </a:extLst>
                </p:cNvPr>
                <p:cNvSpPr>
                  <a:spLocks/>
                </p:cNvSpPr>
                <p:nvPr/>
              </p:nvSpPr>
              <p:spPr bwMode="auto">
                <a:xfrm>
                  <a:off x="4470" y="1907"/>
                  <a:ext cx="72" cy="219"/>
                </a:xfrm>
                <a:custGeom>
                  <a:avLst/>
                  <a:gdLst>
                    <a:gd name="T0" fmla="*/ 25 w 144"/>
                    <a:gd name="T1" fmla="*/ 69 h 437"/>
                    <a:gd name="T2" fmla="*/ 19 w 144"/>
                    <a:gd name="T3" fmla="*/ 85 h 437"/>
                    <a:gd name="T4" fmla="*/ 14 w 144"/>
                    <a:gd name="T5" fmla="*/ 109 h 437"/>
                    <a:gd name="T6" fmla="*/ 9 w 144"/>
                    <a:gd name="T7" fmla="*/ 139 h 437"/>
                    <a:gd name="T8" fmla="*/ 5 w 144"/>
                    <a:gd name="T9" fmla="*/ 173 h 437"/>
                    <a:gd name="T10" fmla="*/ 2 w 144"/>
                    <a:gd name="T11" fmla="*/ 209 h 437"/>
                    <a:gd name="T12" fmla="*/ 1 w 144"/>
                    <a:gd name="T13" fmla="*/ 248 h 437"/>
                    <a:gd name="T14" fmla="*/ 0 w 144"/>
                    <a:gd name="T15" fmla="*/ 284 h 437"/>
                    <a:gd name="T16" fmla="*/ 0 w 144"/>
                    <a:gd name="T17" fmla="*/ 318 h 437"/>
                    <a:gd name="T18" fmla="*/ 1 w 144"/>
                    <a:gd name="T19" fmla="*/ 348 h 437"/>
                    <a:gd name="T20" fmla="*/ 2 w 144"/>
                    <a:gd name="T21" fmla="*/ 372 h 437"/>
                    <a:gd name="T22" fmla="*/ 7 w 144"/>
                    <a:gd name="T23" fmla="*/ 388 h 437"/>
                    <a:gd name="T24" fmla="*/ 17 w 144"/>
                    <a:gd name="T25" fmla="*/ 405 h 437"/>
                    <a:gd name="T26" fmla="*/ 31 w 144"/>
                    <a:gd name="T27" fmla="*/ 417 h 437"/>
                    <a:gd name="T28" fmla="*/ 46 w 144"/>
                    <a:gd name="T29" fmla="*/ 426 h 437"/>
                    <a:gd name="T30" fmla="*/ 66 w 144"/>
                    <a:gd name="T31" fmla="*/ 431 h 437"/>
                    <a:gd name="T32" fmla="*/ 86 w 144"/>
                    <a:gd name="T33" fmla="*/ 436 h 437"/>
                    <a:gd name="T34" fmla="*/ 107 w 144"/>
                    <a:gd name="T35" fmla="*/ 437 h 437"/>
                    <a:gd name="T36" fmla="*/ 144 w 144"/>
                    <a:gd name="T37" fmla="*/ 437 h 437"/>
                    <a:gd name="T38" fmla="*/ 144 w 144"/>
                    <a:gd name="T39" fmla="*/ 0 h 437"/>
                    <a:gd name="T40" fmla="*/ 135 w 144"/>
                    <a:gd name="T41" fmla="*/ 0 h 437"/>
                    <a:gd name="T42" fmla="*/ 108 w 144"/>
                    <a:gd name="T43" fmla="*/ 4 h 437"/>
                    <a:gd name="T44" fmla="*/ 83 w 144"/>
                    <a:gd name="T45" fmla="*/ 13 h 437"/>
                    <a:gd name="T46" fmla="*/ 60 w 144"/>
                    <a:gd name="T47" fmla="*/ 27 h 437"/>
                    <a:gd name="T48" fmla="*/ 41 w 144"/>
                    <a:gd name="T49" fmla="*/ 47 h 437"/>
                    <a:gd name="T50" fmla="*/ 25 w 144"/>
                    <a:gd name="T51" fmla="*/ 6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437">
                      <a:moveTo>
                        <a:pt x="25" y="69"/>
                      </a:moveTo>
                      <a:lnTo>
                        <a:pt x="19" y="85"/>
                      </a:lnTo>
                      <a:lnTo>
                        <a:pt x="14" y="109"/>
                      </a:lnTo>
                      <a:lnTo>
                        <a:pt x="9" y="139"/>
                      </a:lnTo>
                      <a:lnTo>
                        <a:pt x="5" y="173"/>
                      </a:lnTo>
                      <a:lnTo>
                        <a:pt x="2" y="209"/>
                      </a:lnTo>
                      <a:lnTo>
                        <a:pt x="1" y="248"/>
                      </a:lnTo>
                      <a:lnTo>
                        <a:pt x="0" y="284"/>
                      </a:lnTo>
                      <a:lnTo>
                        <a:pt x="0" y="318"/>
                      </a:lnTo>
                      <a:lnTo>
                        <a:pt x="1" y="348"/>
                      </a:lnTo>
                      <a:lnTo>
                        <a:pt x="2" y="372"/>
                      </a:lnTo>
                      <a:lnTo>
                        <a:pt x="7" y="388"/>
                      </a:lnTo>
                      <a:lnTo>
                        <a:pt x="17" y="405"/>
                      </a:lnTo>
                      <a:lnTo>
                        <a:pt x="31" y="417"/>
                      </a:lnTo>
                      <a:lnTo>
                        <a:pt x="46" y="426"/>
                      </a:lnTo>
                      <a:lnTo>
                        <a:pt x="66" y="431"/>
                      </a:lnTo>
                      <a:lnTo>
                        <a:pt x="86" y="436"/>
                      </a:lnTo>
                      <a:lnTo>
                        <a:pt x="107" y="437"/>
                      </a:lnTo>
                      <a:lnTo>
                        <a:pt x="144" y="437"/>
                      </a:lnTo>
                      <a:lnTo>
                        <a:pt x="144" y="0"/>
                      </a:lnTo>
                      <a:lnTo>
                        <a:pt x="135" y="0"/>
                      </a:lnTo>
                      <a:lnTo>
                        <a:pt x="108" y="4"/>
                      </a:lnTo>
                      <a:lnTo>
                        <a:pt x="83" y="13"/>
                      </a:lnTo>
                      <a:lnTo>
                        <a:pt x="60" y="27"/>
                      </a:lnTo>
                      <a:lnTo>
                        <a:pt x="41" y="47"/>
                      </a:lnTo>
                      <a:lnTo>
                        <a:pt x="25" y="6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433">
                  <a:extLst>
                    <a:ext uri="{FF2B5EF4-FFF2-40B4-BE49-F238E27FC236}">
                      <a16:creationId xmlns:a16="http://schemas.microsoft.com/office/drawing/2014/main" id="{B13B9385-3FF5-4013-9D02-E2E9C1A4606B}"/>
                    </a:ext>
                  </a:extLst>
                </p:cNvPr>
                <p:cNvSpPr>
                  <a:spLocks/>
                </p:cNvSpPr>
                <p:nvPr/>
              </p:nvSpPr>
              <p:spPr bwMode="auto">
                <a:xfrm>
                  <a:off x="4542" y="1907"/>
                  <a:ext cx="72" cy="219"/>
                </a:xfrm>
                <a:custGeom>
                  <a:avLst/>
                  <a:gdLst>
                    <a:gd name="T0" fmla="*/ 7 w 144"/>
                    <a:gd name="T1" fmla="*/ 0 h 437"/>
                    <a:gd name="T2" fmla="*/ 7 w 144"/>
                    <a:gd name="T3" fmla="*/ 0 h 437"/>
                    <a:gd name="T4" fmla="*/ 4 w 144"/>
                    <a:gd name="T5" fmla="*/ 0 h 437"/>
                    <a:gd name="T6" fmla="*/ 3 w 144"/>
                    <a:gd name="T7" fmla="*/ 0 h 437"/>
                    <a:gd name="T8" fmla="*/ 0 w 144"/>
                    <a:gd name="T9" fmla="*/ 0 h 437"/>
                    <a:gd name="T10" fmla="*/ 0 w 144"/>
                    <a:gd name="T11" fmla="*/ 437 h 437"/>
                    <a:gd name="T12" fmla="*/ 37 w 144"/>
                    <a:gd name="T13" fmla="*/ 437 h 437"/>
                    <a:gd name="T14" fmla="*/ 58 w 144"/>
                    <a:gd name="T15" fmla="*/ 436 h 437"/>
                    <a:gd name="T16" fmla="*/ 78 w 144"/>
                    <a:gd name="T17" fmla="*/ 431 h 437"/>
                    <a:gd name="T18" fmla="*/ 96 w 144"/>
                    <a:gd name="T19" fmla="*/ 426 h 437"/>
                    <a:gd name="T20" fmla="*/ 113 w 144"/>
                    <a:gd name="T21" fmla="*/ 417 h 437"/>
                    <a:gd name="T22" fmla="*/ 127 w 144"/>
                    <a:gd name="T23" fmla="*/ 405 h 437"/>
                    <a:gd name="T24" fmla="*/ 137 w 144"/>
                    <a:gd name="T25" fmla="*/ 388 h 437"/>
                    <a:gd name="T26" fmla="*/ 140 w 144"/>
                    <a:gd name="T27" fmla="*/ 372 h 437"/>
                    <a:gd name="T28" fmla="*/ 143 w 144"/>
                    <a:gd name="T29" fmla="*/ 348 h 437"/>
                    <a:gd name="T30" fmla="*/ 144 w 144"/>
                    <a:gd name="T31" fmla="*/ 318 h 437"/>
                    <a:gd name="T32" fmla="*/ 144 w 144"/>
                    <a:gd name="T33" fmla="*/ 284 h 437"/>
                    <a:gd name="T34" fmla="*/ 143 w 144"/>
                    <a:gd name="T35" fmla="*/ 248 h 437"/>
                    <a:gd name="T36" fmla="*/ 141 w 144"/>
                    <a:gd name="T37" fmla="*/ 209 h 437"/>
                    <a:gd name="T38" fmla="*/ 137 w 144"/>
                    <a:gd name="T39" fmla="*/ 173 h 437"/>
                    <a:gd name="T40" fmla="*/ 134 w 144"/>
                    <a:gd name="T41" fmla="*/ 139 h 437"/>
                    <a:gd name="T42" fmla="*/ 128 w 144"/>
                    <a:gd name="T43" fmla="*/ 109 h 437"/>
                    <a:gd name="T44" fmla="*/ 124 w 144"/>
                    <a:gd name="T45" fmla="*/ 85 h 437"/>
                    <a:gd name="T46" fmla="*/ 119 w 144"/>
                    <a:gd name="T47" fmla="*/ 69 h 437"/>
                    <a:gd name="T48" fmla="*/ 103 w 144"/>
                    <a:gd name="T49" fmla="*/ 47 h 437"/>
                    <a:gd name="T50" fmla="*/ 83 w 144"/>
                    <a:gd name="T51" fmla="*/ 27 h 437"/>
                    <a:gd name="T52" fmla="*/ 61 w 144"/>
                    <a:gd name="T53" fmla="*/ 13 h 437"/>
                    <a:gd name="T54" fmla="*/ 35 w 144"/>
                    <a:gd name="T55" fmla="*/ 4 h 437"/>
                    <a:gd name="T56" fmla="*/ 7 w 144"/>
                    <a:gd name="T5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437">
                      <a:moveTo>
                        <a:pt x="7" y="0"/>
                      </a:moveTo>
                      <a:lnTo>
                        <a:pt x="7" y="0"/>
                      </a:lnTo>
                      <a:lnTo>
                        <a:pt x="4" y="0"/>
                      </a:lnTo>
                      <a:lnTo>
                        <a:pt x="3" y="0"/>
                      </a:lnTo>
                      <a:lnTo>
                        <a:pt x="0" y="0"/>
                      </a:lnTo>
                      <a:lnTo>
                        <a:pt x="0" y="437"/>
                      </a:lnTo>
                      <a:lnTo>
                        <a:pt x="37" y="437"/>
                      </a:lnTo>
                      <a:lnTo>
                        <a:pt x="58" y="436"/>
                      </a:lnTo>
                      <a:lnTo>
                        <a:pt x="78" y="431"/>
                      </a:lnTo>
                      <a:lnTo>
                        <a:pt x="96" y="426"/>
                      </a:lnTo>
                      <a:lnTo>
                        <a:pt x="113" y="417"/>
                      </a:lnTo>
                      <a:lnTo>
                        <a:pt x="127" y="405"/>
                      </a:lnTo>
                      <a:lnTo>
                        <a:pt x="137" y="388"/>
                      </a:lnTo>
                      <a:lnTo>
                        <a:pt x="140" y="372"/>
                      </a:lnTo>
                      <a:lnTo>
                        <a:pt x="143" y="348"/>
                      </a:lnTo>
                      <a:lnTo>
                        <a:pt x="144" y="318"/>
                      </a:lnTo>
                      <a:lnTo>
                        <a:pt x="144" y="284"/>
                      </a:lnTo>
                      <a:lnTo>
                        <a:pt x="143" y="248"/>
                      </a:lnTo>
                      <a:lnTo>
                        <a:pt x="141" y="209"/>
                      </a:lnTo>
                      <a:lnTo>
                        <a:pt x="137" y="173"/>
                      </a:lnTo>
                      <a:lnTo>
                        <a:pt x="134" y="139"/>
                      </a:lnTo>
                      <a:lnTo>
                        <a:pt x="128" y="109"/>
                      </a:lnTo>
                      <a:lnTo>
                        <a:pt x="124" y="85"/>
                      </a:lnTo>
                      <a:lnTo>
                        <a:pt x="119" y="69"/>
                      </a:lnTo>
                      <a:lnTo>
                        <a:pt x="103" y="47"/>
                      </a:lnTo>
                      <a:lnTo>
                        <a:pt x="83" y="27"/>
                      </a:lnTo>
                      <a:lnTo>
                        <a:pt x="61" y="13"/>
                      </a:lnTo>
                      <a:lnTo>
                        <a:pt x="35" y="4"/>
                      </a:lnTo>
                      <a:lnTo>
                        <a:pt x="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434">
                  <a:extLst>
                    <a:ext uri="{FF2B5EF4-FFF2-40B4-BE49-F238E27FC236}">
                      <a16:creationId xmlns:a16="http://schemas.microsoft.com/office/drawing/2014/main" id="{E091D4A0-9B71-56E3-4520-3DC1EB17C710}"/>
                    </a:ext>
                  </a:extLst>
                </p:cNvPr>
                <p:cNvSpPr>
                  <a:spLocks/>
                </p:cNvSpPr>
                <p:nvPr/>
              </p:nvSpPr>
              <p:spPr bwMode="auto">
                <a:xfrm>
                  <a:off x="4437" y="2044"/>
                  <a:ext cx="210" cy="242"/>
                </a:xfrm>
                <a:custGeom>
                  <a:avLst/>
                  <a:gdLst>
                    <a:gd name="T0" fmla="*/ 415 w 419"/>
                    <a:gd name="T1" fmla="*/ 132 h 484"/>
                    <a:gd name="T2" fmla="*/ 412 w 419"/>
                    <a:gd name="T3" fmla="*/ 112 h 484"/>
                    <a:gd name="T4" fmla="*/ 403 w 419"/>
                    <a:gd name="T5" fmla="*/ 94 h 484"/>
                    <a:gd name="T6" fmla="*/ 392 w 419"/>
                    <a:gd name="T7" fmla="*/ 80 h 484"/>
                    <a:gd name="T8" fmla="*/ 377 w 419"/>
                    <a:gd name="T9" fmla="*/ 68 h 484"/>
                    <a:gd name="T10" fmla="*/ 358 w 419"/>
                    <a:gd name="T11" fmla="*/ 61 h 484"/>
                    <a:gd name="T12" fmla="*/ 210 w 419"/>
                    <a:gd name="T13" fmla="*/ 0 h 484"/>
                    <a:gd name="T14" fmla="*/ 61 w 419"/>
                    <a:gd name="T15" fmla="*/ 61 h 484"/>
                    <a:gd name="T16" fmla="*/ 43 w 419"/>
                    <a:gd name="T17" fmla="*/ 68 h 484"/>
                    <a:gd name="T18" fmla="*/ 27 w 419"/>
                    <a:gd name="T19" fmla="*/ 80 h 484"/>
                    <a:gd name="T20" fmla="*/ 16 w 419"/>
                    <a:gd name="T21" fmla="*/ 94 h 484"/>
                    <a:gd name="T22" fmla="*/ 8 w 419"/>
                    <a:gd name="T23" fmla="*/ 112 h 484"/>
                    <a:gd name="T24" fmla="*/ 5 w 419"/>
                    <a:gd name="T25" fmla="*/ 132 h 484"/>
                    <a:gd name="T26" fmla="*/ 0 w 419"/>
                    <a:gd name="T27" fmla="*/ 184 h 484"/>
                    <a:gd name="T28" fmla="*/ 83 w 419"/>
                    <a:gd name="T29" fmla="*/ 196 h 484"/>
                    <a:gd name="T30" fmla="*/ 73 w 419"/>
                    <a:gd name="T31" fmla="*/ 255 h 484"/>
                    <a:gd name="T32" fmla="*/ 75 w 419"/>
                    <a:gd name="T33" fmla="*/ 265 h 484"/>
                    <a:gd name="T34" fmla="*/ 77 w 419"/>
                    <a:gd name="T35" fmla="*/ 275 h 484"/>
                    <a:gd name="T36" fmla="*/ 81 w 419"/>
                    <a:gd name="T37" fmla="*/ 299 h 484"/>
                    <a:gd name="T38" fmla="*/ 87 w 419"/>
                    <a:gd name="T39" fmla="*/ 326 h 484"/>
                    <a:gd name="T40" fmla="*/ 92 w 419"/>
                    <a:gd name="T41" fmla="*/ 357 h 484"/>
                    <a:gd name="T42" fmla="*/ 98 w 419"/>
                    <a:gd name="T43" fmla="*/ 389 h 484"/>
                    <a:gd name="T44" fmla="*/ 99 w 419"/>
                    <a:gd name="T45" fmla="*/ 423 h 484"/>
                    <a:gd name="T46" fmla="*/ 99 w 419"/>
                    <a:gd name="T47" fmla="*/ 454 h 484"/>
                    <a:gd name="T48" fmla="*/ 94 w 419"/>
                    <a:gd name="T49" fmla="*/ 484 h 484"/>
                    <a:gd name="T50" fmla="*/ 94 w 419"/>
                    <a:gd name="T51" fmla="*/ 484 h 484"/>
                    <a:gd name="T52" fmla="*/ 326 w 419"/>
                    <a:gd name="T53" fmla="*/ 484 h 484"/>
                    <a:gd name="T54" fmla="*/ 326 w 419"/>
                    <a:gd name="T55" fmla="*/ 484 h 484"/>
                    <a:gd name="T56" fmla="*/ 320 w 419"/>
                    <a:gd name="T57" fmla="*/ 454 h 484"/>
                    <a:gd name="T58" fmla="*/ 319 w 419"/>
                    <a:gd name="T59" fmla="*/ 423 h 484"/>
                    <a:gd name="T60" fmla="*/ 321 w 419"/>
                    <a:gd name="T61" fmla="*/ 389 h 484"/>
                    <a:gd name="T62" fmla="*/ 327 w 419"/>
                    <a:gd name="T63" fmla="*/ 357 h 484"/>
                    <a:gd name="T64" fmla="*/ 333 w 419"/>
                    <a:gd name="T65" fmla="*/ 326 h 484"/>
                    <a:gd name="T66" fmla="*/ 338 w 419"/>
                    <a:gd name="T67" fmla="*/ 299 h 484"/>
                    <a:gd name="T68" fmla="*/ 343 w 419"/>
                    <a:gd name="T69" fmla="*/ 275 h 484"/>
                    <a:gd name="T70" fmla="*/ 344 w 419"/>
                    <a:gd name="T71" fmla="*/ 265 h 484"/>
                    <a:gd name="T72" fmla="*/ 347 w 419"/>
                    <a:gd name="T73" fmla="*/ 255 h 484"/>
                    <a:gd name="T74" fmla="*/ 337 w 419"/>
                    <a:gd name="T75" fmla="*/ 196 h 484"/>
                    <a:gd name="T76" fmla="*/ 419 w 419"/>
                    <a:gd name="T77" fmla="*/ 184 h 484"/>
                    <a:gd name="T78" fmla="*/ 415 w 419"/>
                    <a:gd name="T79" fmla="*/ 13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9" h="484">
                      <a:moveTo>
                        <a:pt x="415" y="132"/>
                      </a:moveTo>
                      <a:lnTo>
                        <a:pt x="412" y="112"/>
                      </a:lnTo>
                      <a:lnTo>
                        <a:pt x="403" y="94"/>
                      </a:lnTo>
                      <a:lnTo>
                        <a:pt x="392" y="80"/>
                      </a:lnTo>
                      <a:lnTo>
                        <a:pt x="377" y="68"/>
                      </a:lnTo>
                      <a:lnTo>
                        <a:pt x="358" y="61"/>
                      </a:lnTo>
                      <a:lnTo>
                        <a:pt x="210" y="0"/>
                      </a:lnTo>
                      <a:lnTo>
                        <a:pt x="61" y="61"/>
                      </a:lnTo>
                      <a:lnTo>
                        <a:pt x="43" y="68"/>
                      </a:lnTo>
                      <a:lnTo>
                        <a:pt x="27" y="80"/>
                      </a:lnTo>
                      <a:lnTo>
                        <a:pt x="16" y="94"/>
                      </a:lnTo>
                      <a:lnTo>
                        <a:pt x="8" y="112"/>
                      </a:lnTo>
                      <a:lnTo>
                        <a:pt x="5" y="132"/>
                      </a:lnTo>
                      <a:lnTo>
                        <a:pt x="0" y="184"/>
                      </a:lnTo>
                      <a:lnTo>
                        <a:pt x="83" y="196"/>
                      </a:lnTo>
                      <a:lnTo>
                        <a:pt x="73" y="255"/>
                      </a:lnTo>
                      <a:lnTo>
                        <a:pt x="75" y="265"/>
                      </a:lnTo>
                      <a:lnTo>
                        <a:pt x="77" y="275"/>
                      </a:lnTo>
                      <a:lnTo>
                        <a:pt x="81" y="299"/>
                      </a:lnTo>
                      <a:lnTo>
                        <a:pt x="87" y="326"/>
                      </a:lnTo>
                      <a:lnTo>
                        <a:pt x="92" y="357"/>
                      </a:lnTo>
                      <a:lnTo>
                        <a:pt x="98" y="389"/>
                      </a:lnTo>
                      <a:lnTo>
                        <a:pt x="99" y="423"/>
                      </a:lnTo>
                      <a:lnTo>
                        <a:pt x="99" y="454"/>
                      </a:lnTo>
                      <a:lnTo>
                        <a:pt x="94" y="484"/>
                      </a:lnTo>
                      <a:lnTo>
                        <a:pt x="94" y="484"/>
                      </a:lnTo>
                      <a:lnTo>
                        <a:pt x="326" y="484"/>
                      </a:lnTo>
                      <a:lnTo>
                        <a:pt x="326" y="484"/>
                      </a:lnTo>
                      <a:lnTo>
                        <a:pt x="320" y="454"/>
                      </a:lnTo>
                      <a:lnTo>
                        <a:pt x="319" y="423"/>
                      </a:lnTo>
                      <a:lnTo>
                        <a:pt x="321" y="389"/>
                      </a:lnTo>
                      <a:lnTo>
                        <a:pt x="327" y="357"/>
                      </a:lnTo>
                      <a:lnTo>
                        <a:pt x="333" y="326"/>
                      </a:lnTo>
                      <a:lnTo>
                        <a:pt x="338" y="299"/>
                      </a:lnTo>
                      <a:lnTo>
                        <a:pt x="343" y="275"/>
                      </a:lnTo>
                      <a:lnTo>
                        <a:pt x="344" y="265"/>
                      </a:lnTo>
                      <a:lnTo>
                        <a:pt x="347" y="255"/>
                      </a:lnTo>
                      <a:lnTo>
                        <a:pt x="337" y="196"/>
                      </a:lnTo>
                      <a:lnTo>
                        <a:pt x="419" y="184"/>
                      </a:lnTo>
                      <a:lnTo>
                        <a:pt x="415" y="132"/>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435">
                  <a:extLst>
                    <a:ext uri="{FF2B5EF4-FFF2-40B4-BE49-F238E27FC236}">
                      <a16:creationId xmlns:a16="http://schemas.microsoft.com/office/drawing/2014/main" id="{3A5ACCAF-5C13-C2EF-2214-D8D53D40B8B6}"/>
                    </a:ext>
                  </a:extLst>
                </p:cNvPr>
                <p:cNvSpPr>
                  <a:spLocks/>
                </p:cNvSpPr>
                <p:nvPr/>
              </p:nvSpPr>
              <p:spPr bwMode="auto">
                <a:xfrm>
                  <a:off x="4542" y="2044"/>
                  <a:ext cx="105" cy="242"/>
                </a:xfrm>
                <a:custGeom>
                  <a:avLst/>
                  <a:gdLst>
                    <a:gd name="T0" fmla="*/ 205 w 209"/>
                    <a:gd name="T1" fmla="*/ 132 h 484"/>
                    <a:gd name="T2" fmla="*/ 202 w 209"/>
                    <a:gd name="T3" fmla="*/ 112 h 484"/>
                    <a:gd name="T4" fmla="*/ 193 w 209"/>
                    <a:gd name="T5" fmla="*/ 94 h 484"/>
                    <a:gd name="T6" fmla="*/ 182 w 209"/>
                    <a:gd name="T7" fmla="*/ 80 h 484"/>
                    <a:gd name="T8" fmla="*/ 167 w 209"/>
                    <a:gd name="T9" fmla="*/ 68 h 484"/>
                    <a:gd name="T10" fmla="*/ 148 w 209"/>
                    <a:gd name="T11" fmla="*/ 61 h 484"/>
                    <a:gd name="T12" fmla="*/ 0 w 209"/>
                    <a:gd name="T13" fmla="*/ 0 h 484"/>
                    <a:gd name="T14" fmla="*/ 0 w 209"/>
                    <a:gd name="T15" fmla="*/ 468 h 484"/>
                    <a:gd name="T16" fmla="*/ 4 w 209"/>
                    <a:gd name="T17" fmla="*/ 470 h 484"/>
                    <a:gd name="T18" fmla="*/ 15 w 209"/>
                    <a:gd name="T19" fmla="*/ 471 h 484"/>
                    <a:gd name="T20" fmla="*/ 32 w 209"/>
                    <a:gd name="T21" fmla="*/ 474 h 484"/>
                    <a:gd name="T22" fmla="*/ 53 w 209"/>
                    <a:gd name="T23" fmla="*/ 478 h 484"/>
                    <a:gd name="T24" fmla="*/ 75 w 209"/>
                    <a:gd name="T25" fmla="*/ 481 h 484"/>
                    <a:gd name="T26" fmla="*/ 96 w 209"/>
                    <a:gd name="T27" fmla="*/ 483 h 484"/>
                    <a:gd name="T28" fmla="*/ 116 w 209"/>
                    <a:gd name="T29" fmla="*/ 484 h 484"/>
                    <a:gd name="T30" fmla="*/ 116 w 209"/>
                    <a:gd name="T31" fmla="*/ 484 h 484"/>
                    <a:gd name="T32" fmla="*/ 110 w 209"/>
                    <a:gd name="T33" fmla="*/ 454 h 484"/>
                    <a:gd name="T34" fmla="*/ 109 w 209"/>
                    <a:gd name="T35" fmla="*/ 423 h 484"/>
                    <a:gd name="T36" fmla="*/ 111 w 209"/>
                    <a:gd name="T37" fmla="*/ 389 h 484"/>
                    <a:gd name="T38" fmla="*/ 117 w 209"/>
                    <a:gd name="T39" fmla="*/ 357 h 484"/>
                    <a:gd name="T40" fmla="*/ 123 w 209"/>
                    <a:gd name="T41" fmla="*/ 326 h 484"/>
                    <a:gd name="T42" fmla="*/ 128 w 209"/>
                    <a:gd name="T43" fmla="*/ 299 h 484"/>
                    <a:gd name="T44" fmla="*/ 133 w 209"/>
                    <a:gd name="T45" fmla="*/ 275 h 484"/>
                    <a:gd name="T46" fmla="*/ 134 w 209"/>
                    <a:gd name="T47" fmla="*/ 265 h 484"/>
                    <a:gd name="T48" fmla="*/ 137 w 209"/>
                    <a:gd name="T49" fmla="*/ 255 h 484"/>
                    <a:gd name="T50" fmla="*/ 127 w 209"/>
                    <a:gd name="T51" fmla="*/ 196 h 484"/>
                    <a:gd name="T52" fmla="*/ 209 w 209"/>
                    <a:gd name="T53" fmla="*/ 184 h 484"/>
                    <a:gd name="T54" fmla="*/ 205 w 209"/>
                    <a:gd name="T55" fmla="*/ 13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 h="484">
                      <a:moveTo>
                        <a:pt x="205" y="132"/>
                      </a:moveTo>
                      <a:lnTo>
                        <a:pt x="202" y="112"/>
                      </a:lnTo>
                      <a:lnTo>
                        <a:pt x="193" y="94"/>
                      </a:lnTo>
                      <a:lnTo>
                        <a:pt x="182" y="80"/>
                      </a:lnTo>
                      <a:lnTo>
                        <a:pt x="167" y="68"/>
                      </a:lnTo>
                      <a:lnTo>
                        <a:pt x="148" y="61"/>
                      </a:lnTo>
                      <a:lnTo>
                        <a:pt x="0" y="0"/>
                      </a:lnTo>
                      <a:lnTo>
                        <a:pt x="0" y="468"/>
                      </a:lnTo>
                      <a:lnTo>
                        <a:pt x="4" y="470"/>
                      </a:lnTo>
                      <a:lnTo>
                        <a:pt x="15" y="471"/>
                      </a:lnTo>
                      <a:lnTo>
                        <a:pt x="32" y="474"/>
                      </a:lnTo>
                      <a:lnTo>
                        <a:pt x="53" y="478"/>
                      </a:lnTo>
                      <a:lnTo>
                        <a:pt x="75" y="481"/>
                      </a:lnTo>
                      <a:lnTo>
                        <a:pt x="96" y="483"/>
                      </a:lnTo>
                      <a:lnTo>
                        <a:pt x="116" y="484"/>
                      </a:lnTo>
                      <a:lnTo>
                        <a:pt x="116" y="484"/>
                      </a:lnTo>
                      <a:lnTo>
                        <a:pt x="110" y="454"/>
                      </a:lnTo>
                      <a:lnTo>
                        <a:pt x="109" y="423"/>
                      </a:lnTo>
                      <a:lnTo>
                        <a:pt x="111" y="389"/>
                      </a:lnTo>
                      <a:lnTo>
                        <a:pt x="117" y="357"/>
                      </a:lnTo>
                      <a:lnTo>
                        <a:pt x="123" y="326"/>
                      </a:lnTo>
                      <a:lnTo>
                        <a:pt x="128" y="299"/>
                      </a:lnTo>
                      <a:lnTo>
                        <a:pt x="133" y="275"/>
                      </a:lnTo>
                      <a:lnTo>
                        <a:pt x="134" y="265"/>
                      </a:lnTo>
                      <a:lnTo>
                        <a:pt x="137" y="255"/>
                      </a:lnTo>
                      <a:lnTo>
                        <a:pt x="127" y="196"/>
                      </a:lnTo>
                      <a:lnTo>
                        <a:pt x="209" y="184"/>
                      </a:lnTo>
                      <a:lnTo>
                        <a:pt x="205" y="132"/>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436">
                  <a:extLst>
                    <a:ext uri="{FF2B5EF4-FFF2-40B4-BE49-F238E27FC236}">
                      <a16:creationId xmlns:a16="http://schemas.microsoft.com/office/drawing/2014/main" id="{1D4C5682-3018-1B20-D4B6-D15540990F9C}"/>
                    </a:ext>
                  </a:extLst>
                </p:cNvPr>
                <p:cNvSpPr>
                  <a:spLocks/>
                </p:cNvSpPr>
                <p:nvPr/>
              </p:nvSpPr>
              <p:spPr bwMode="auto">
                <a:xfrm>
                  <a:off x="4509" y="2027"/>
                  <a:ext cx="65" cy="60"/>
                </a:xfrm>
                <a:custGeom>
                  <a:avLst/>
                  <a:gdLst>
                    <a:gd name="T0" fmla="*/ 0 w 130"/>
                    <a:gd name="T1" fmla="*/ 66 h 120"/>
                    <a:gd name="T2" fmla="*/ 65 w 130"/>
                    <a:gd name="T3" fmla="*/ 120 h 120"/>
                    <a:gd name="T4" fmla="*/ 130 w 130"/>
                    <a:gd name="T5" fmla="*/ 66 h 120"/>
                    <a:gd name="T6" fmla="*/ 130 w 130"/>
                    <a:gd name="T7" fmla="*/ 0 h 120"/>
                    <a:gd name="T8" fmla="*/ 0 w 130"/>
                    <a:gd name="T9" fmla="*/ 0 h 120"/>
                    <a:gd name="T10" fmla="*/ 0 w 130"/>
                    <a:gd name="T11" fmla="*/ 66 h 120"/>
                  </a:gdLst>
                  <a:ahLst/>
                  <a:cxnLst>
                    <a:cxn ang="0">
                      <a:pos x="T0" y="T1"/>
                    </a:cxn>
                    <a:cxn ang="0">
                      <a:pos x="T2" y="T3"/>
                    </a:cxn>
                    <a:cxn ang="0">
                      <a:pos x="T4" y="T5"/>
                    </a:cxn>
                    <a:cxn ang="0">
                      <a:pos x="T6" y="T7"/>
                    </a:cxn>
                    <a:cxn ang="0">
                      <a:pos x="T8" y="T9"/>
                    </a:cxn>
                    <a:cxn ang="0">
                      <a:pos x="T10" y="T11"/>
                    </a:cxn>
                  </a:cxnLst>
                  <a:rect l="0" t="0" r="r" b="b"/>
                  <a:pathLst>
                    <a:path w="130" h="120">
                      <a:moveTo>
                        <a:pt x="0" y="66"/>
                      </a:moveTo>
                      <a:lnTo>
                        <a:pt x="65" y="120"/>
                      </a:lnTo>
                      <a:lnTo>
                        <a:pt x="130" y="66"/>
                      </a:lnTo>
                      <a:lnTo>
                        <a:pt x="130" y="0"/>
                      </a:lnTo>
                      <a:lnTo>
                        <a:pt x="0" y="0"/>
                      </a:lnTo>
                      <a:lnTo>
                        <a:pt x="0" y="66"/>
                      </a:lnTo>
                      <a:close/>
                    </a:path>
                  </a:pathLst>
                </a:custGeom>
                <a:solidFill>
                  <a:srgbClr val="4005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437">
                  <a:extLst>
                    <a:ext uri="{FF2B5EF4-FFF2-40B4-BE49-F238E27FC236}">
                      <a16:creationId xmlns:a16="http://schemas.microsoft.com/office/drawing/2014/main" id="{5CCAC092-D10A-507F-88CE-08E6D8DBCD2A}"/>
                    </a:ext>
                  </a:extLst>
                </p:cNvPr>
                <p:cNvSpPr>
                  <a:spLocks/>
                </p:cNvSpPr>
                <p:nvPr/>
              </p:nvSpPr>
              <p:spPr bwMode="auto">
                <a:xfrm>
                  <a:off x="4498" y="1932"/>
                  <a:ext cx="88" cy="119"/>
                </a:xfrm>
                <a:custGeom>
                  <a:avLst/>
                  <a:gdLst>
                    <a:gd name="T0" fmla="*/ 116 w 175"/>
                    <a:gd name="T1" fmla="*/ 0 h 237"/>
                    <a:gd name="T2" fmla="*/ 58 w 175"/>
                    <a:gd name="T3" fmla="*/ 0 h 237"/>
                    <a:gd name="T4" fmla="*/ 41 w 175"/>
                    <a:gd name="T5" fmla="*/ 2 h 237"/>
                    <a:gd name="T6" fmla="*/ 27 w 175"/>
                    <a:gd name="T7" fmla="*/ 12 h 237"/>
                    <a:gd name="T8" fmla="*/ 14 w 175"/>
                    <a:gd name="T9" fmla="*/ 25 h 237"/>
                    <a:gd name="T10" fmla="*/ 4 w 175"/>
                    <a:gd name="T11" fmla="*/ 43 h 237"/>
                    <a:gd name="T12" fmla="*/ 0 w 175"/>
                    <a:gd name="T13" fmla="*/ 65 h 237"/>
                    <a:gd name="T14" fmla="*/ 0 w 175"/>
                    <a:gd name="T15" fmla="*/ 142 h 237"/>
                    <a:gd name="T16" fmla="*/ 3 w 175"/>
                    <a:gd name="T17" fmla="*/ 159 h 237"/>
                    <a:gd name="T18" fmla="*/ 11 w 175"/>
                    <a:gd name="T19" fmla="*/ 176 h 237"/>
                    <a:gd name="T20" fmla="*/ 24 w 175"/>
                    <a:gd name="T21" fmla="*/ 195 h 237"/>
                    <a:gd name="T22" fmla="*/ 38 w 175"/>
                    <a:gd name="T23" fmla="*/ 212 h 237"/>
                    <a:gd name="T24" fmla="*/ 54 w 175"/>
                    <a:gd name="T25" fmla="*/ 224 h 237"/>
                    <a:gd name="T26" fmla="*/ 71 w 175"/>
                    <a:gd name="T27" fmla="*/ 234 h 237"/>
                    <a:gd name="T28" fmla="*/ 85 w 175"/>
                    <a:gd name="T29" fmla="*/ 237 h 237"/>
                    <a:gd name="T30" fmla="*/ 91 w 175"/>
                    <a:gd name="T31" fmla="*/ 237 h 237"/>
                    <a:gd name="T32" fmla="*/ 105 w 175"/>
                    <a:gd name="T33" fmla="*/ 234 h 237"/>
                    <a:gd name="T34" fmla="*/ 122 w 175"/>
                    <a:gd name="T35" fmla="*/ 224 h 237"/>
                    <a:gd name="T36" fmla="*/ 137 w 175"/>
                    <a:gd name="T37" fmla="*/ 212 h 237"/>
                    <a:gd name="T38" fmla="*/ 151 w 175"/>
                    <a:gd name="T39" fmla="*/ 195 h 237"/>
                    <a:gd name="T40" fmla="*/ 164 w 175"/>
                    <a:gd name="T41" fmla="*/ 176 h 237"/>
                    <a:gd name="T42" fmla="*/ 173 w 175"/>
                    <a:gd name="T43" fmla="*/ 159 h 237"/>
                    <a:gd name="T44" fmla="*/ 175 w 175"/>
                    <a:gd name="T45" fmla="*/ 142 h 237"/>
                    <a:gd name="T46" fmla="*/ 175 w 175"/>
                    <a:gd name="T47" fmla="*/ 65 h 237"/>
                    <a:gd name="T48" fmla="*/ 170 w 175"/>
                    <a:gd name="T49" fmla="*/ 43 h 237"/>
                    <a:gd name="T50" fmla="*/ 161 w 175"/>
                    <a:gd name="T51" fmla="*/ 25 h 237"/>
                    <a:gd name="T52" fmla="*/ 149 w 175"/>
                    <a:gd name="T53" fmla="*/ 12 h 237"/>
                    <a:gd name="T54" fmla="*/ 133 w 175"/>
                    <a:gd name="T55" fmla="*/ 2 h 237"/>
                    <a:gd name="T56" fmla="*/ 116 w 175"/>
                    <a:gd name="T5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5" h="237">
                      <a:moveTo>
                        <a:pt x="116" y="0"/>
                      </a:moveTo>
                      <a:lnTo>
                        <a:pt x="58" y="0"/>
                      </a:lnTo>
                      <a:lnTo>
                        <a:pt x="41" y="2"/>
                      </a:lnTo>
                      <a:lnTo>
                        <a:pt x="27" y="12"/>
                      </a:lnTo>
                      <a:lnTo>
                        <a:pt x="14" y="25"/>
                      </a:lnTo>
                      <a:lnTo>
                        <a:pt x="4" y="43"/>
                      </a:lnTo>
                      <a:lnTo>
                        <a:pt x="0" y="65"/>
                      </a:lnTo>
                      <a:lnTo>
                        <a:pt x="0" y="142"/>
                      </a:lnTo>
                      <a:lnTo>
                        <a:pt x="3" y="159"/>
                      </a:lnTo>
                      <a:lnTo>
                        <a:pt x="11" y="176"/>
                      </a:lnTo>
                      <a:lnTo>
                        <a:pt x="24" y="195"/>
                      </a:lnTo>
                      <a:lnTo>
                        <a:pt x="38" y="212"/>
                      </a:lnTo>
                      <a:lnTo>
                        <a:pt x="54" y="224"/>
                      </a:lnTo>
                      <a:lnTo>
                        <a:pt x="71" y="234"/>
                      </a:lnTo>
                      <a:lnTo>
                        <a:pt x="85" y="237"/>
                      </a:lnTo>
                      <a:lnTo>
                        <a:pt x="91" y="237"/>
                      </a:lnTo>
                      <a:lnTo>
                        <a:pt x="105" y="234"/>
                      </a:lnTo>
                      <a:lnTo>
                        <a:pt x="122" y="224"/>
                      </a:lnTo>
                      <a:lnTo>
                        <a:pt x="137" y="212"/>
                      </a:lnTo>
                      <a:lnTo>
                        <a:pt x="151" y="195"/>
                      </a:lnTo>
                      <a:lnTo>
                        <a:pt x="164" y="176"/>
                      </a:lnTo>
                      <a:lnTo>
                        <a:pt x="173" y="159"/>
                      </a:lnTo>
                      <a:lnTo>
                        <a:pt x="175" y="142"/>
                      </a:lnTo>
                      <a:lnTo>
                        <a:pt x="175" y="65"/>
                      </a:lnTo>
                      <a:lnTo>
                        <a:pt x="170" y="43"/>
                      </a:lnTo>
                      <a:lnTo>
                        <a:pt x="161" y="25"/>
                      </a:lnTo>
                      <a:lnTo>
                        <a:pt x="149" y="12"/>
                      </a:lnTo>
                      <a:lnTo>
                        <a:pt x="133" y="2"/>
                      </a:lnTo>
                      <a:lnTo>
                        <a:pt x="116"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438">
                  <a:extLst>
                    <a:ext uri="{FF2B5EF4-FFF2-40B4-BE49-F238E27FC236}">
                      <a16:creationId xmlns:a16="http://schemas.microsoft.com/office/drawing/2014/main" id="{81BB89D4-1DCC-B730-9A0C-8D170F257521}"/>
                    </a:ext>
                  </a:extLst>
                </p:cNvPr>
                <p:cNvSpPr>
                  <a:spLocks/>
                </p:cNvSpPr>
                <p:nvPr/>
              </p:nvSpPr>
              <p:spPr bwMode="auto">
                <a:xfrm>
                  <a:off x="4492" y="1976"/>
                  <a:ext cx="9" cy="30"/>
                </a:xfrm>
                <a:custGeom>
                  <a:avLst/>
                  <a:gdLst>
                    <a:gd name="T0" fmla="*/ 10 w 19"/>
                    <a:gd name="T1" fmla="*/ 0 h 59"/>
                    <a:gd name="T2" fmla="*/ 6 w 19"/>
                    <a:gd name="T3" fmla="*/ 1 h 59"/>
                    <a:gd name="T4" fmla="*/ 3 w 19"/>
                    <a:gd name="T5" fmla="*/ 3 h 59"/>
                    <a:gd name="T6" fmla="*/ 0 w 19"/>
                    <a:gd name="T7" fmla="*/ 5 h 59"/>
                    <a:gd name="T8" fmla="*/ 0 w 19"/>
                    <a:gd name="T9" fmla="*/ 10 h 59"/>
                    <a:gd name="T10" fmla="*/ 0 w 19"/>
                    <a:gd name="T11" fmla="*/ 49 h 59"/>
                    <a:gd name="T12" fmla="*/ 0 w 19"/>
                    <a:gd name="T13" fmla="*/ 53 h 59"/>
                    <a:gd name="T14" fmla="*/ 3 w 19"/>
                    <a:gd name="T15" fmla="*/ 56 h 59"/>
                    <a:gd name="T16" fmla="*/ 6 w 19"/>
                    <a:gd name="T17" fmla="*/ 58 h 59"/>
                    <a:gd name="T18" fmla="*/ 10 w 19"/>
                    <a:gd name="T19" fmla="*/ 59 h 59"/>
                    <a:gd name="T20" fmla="*/ 13 w 19"/>
                    <a:gd name="T21" fmla="*/ 58 h 59"/>
                    <a:gd name="T22" fmla="*/ 16 w 19"/>
                    <a:gd name="T23" fmla="*/ 56 h 59"/>
                    <a:gd name="T24" fmla="*/ 19 w 19"/>
                    <a:gd name="T25" fmla="*/ 53 h 59"/>
                    <a:gd name="T26" fmla="*/ 19 w 19"/>
                    <a:gd name="T27" fmla="*/ 49 h 59"/>
                    <a:gd name="T28" fmla="*/ 19 w 19"/>
                    <a:gd name="T29" fmla="*/ 10 h 59"/>
                    <a:gd name="T30" fmla="*/ 19 w 19"/>
                    <a:gd name="T31" fmla="*/ 5 h 59"/>
                    <a:gd name="T32" fmla="*/ 16 w 19"/>
                    <a:gd name="T33" fmla="*/ 3 h 59"/>
                    <a:gd name="T34" fmla="*/ 13 w 19"/>
                    <a:gd name="T35" fmla="*/ 1 h 59"/>
                    <a:gd name="T36" fmla="*/ 10 w 19"/>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9">
                      <a:moveTo>
                        <a:pt x="10" y="0"/>
                      </a:moveTo>
                      <a:lnTo>
                        <a:pt x="6" y="1"/>
                      </a:lnTo>
                      <a:lnTo>
                        <a:pt x="3" y="3"/>
                      </a:lnTo>
                      <a:lnTo>
                        <a:pt x="0" y="5"/>
                      </a:lnTo>
                      <a:lnTo>
                        <a:pt x="0" y="10"/>
                      </a:lnTo>
                      <a:lnTo>
                        <a:pt x="0" y="49"/>
                      </a:lnTo>
                      <a:lnTo>
                        <a:pt x="0" y="53"/>
                      </a:lnTo>
                      <a:lnTo>
                        <a:pt x="3" y="56"/>
                      </a:lnTo>
                      <a:lnTo>
                        <a:pt x="6" y="58"/>
                      </a:lnTo>
                      <a:lnTo>
                        <a:pt x="10" y="59"/>
                      </a:lnTo>
                      <a:lnTo>
                        <a:pt x="13" y="58"/>
                      </a:lnTo>
                      <a:lnTo>
                        <a:pt x="16" y="56"/>
                      </a:lnTo>
                      <a:lnTo>
                        <a:pt x="19" y="53"/>
                      </a:lnTo>
                      <a:lnTo>
                        <a:pt x="19" y="49"/>
                      </a:lnTo>
                      <a:lnTo>
                        <a:pt x="19" y="10"/>
                      </a:lnTo>
                      <a:lnTo>
                        <a:pt x="19" y="5"/>
                      </a:lnTo>
                      <a:lnTo>
                        <a:pt x="16" y="3"/>
                      </a:lnTo>
                      <a:lnTo>
                        <a:pt x="13" y="1"/>
                      </a:lnTo>
                      <a:lnTo>
                        <a:pt x="10" y="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439">
                  <a:extLst>
                    <a:ext uri="{FF2B5EF4-FFF2-40B4-BE49-F238E27FC236}">
                      <a16:creationId xmlns:a16="http://schemas.microsoft.com/office/drawing/2014/main" id="{20B96742-F6BE-5AD0-E0B7-38FC649BCFA8}"/>
                    </a:ext>
                  </a:extLst>
                </p:cNvPr>
                <p:cNvSpPr>
                  <a:spLocks/>
                </p:cNvSpPr>
                <p:nvPr/>
              </p:nvSpPr>
              <p:spPr bwMode="auto">
                <a:xfrm>
                  <a:off x="4583" y="1976"/>
                  <a:ext cx="9" cy="30"/>
                </a:xfrm>
                <a:custGeom>
                  <a:avLst/>
                  <a:gdLst>
                    <a:gd name="T0" fmla="*/ 8 w 18"/>
                    <a:gd name="T1" fmla="*/ 0 h 59"/>
                    <a:gd name="T2" fmla="*/ 5 w 18"/>
                    <a:gd name="T3" fmla="*/ 1 h 59"/>
                    <a:gd name="T4" fmla="*/ 3 w 18"/>
                    <a:gd name="T5" fmla="*/ 3 h 59"/>
                    <a:gd name="T6" fmla="*/ 0 w 18"/>
                    <a:gd name="T7" fmla="*/ 5 h 59"/>
                    <a:gd name="T8" fmla="*/ 0 w 18"/>
                    <a:gd name="T9" fmla="*/ 10 h 59"/>
                    <a:gd name="T10" fmla="*/ 0 w 18"/>
                    <a:gd name="T11" fmla="*/ 49 h 59"/>
                    <a:gd name="T12" fmla="*/ 0 w 18"/>
                    <a:gd name="T13" fmla="*/ 53 h 59"/>
                    <a:gd name="T14" fmla="*/ 3 w 18"/>
                    <a:gd name="T15" fmla="*/ 56 h 59"/>
                    <a:gd name="T16" fmla="*/ 5 w 18"/>
                    <a:gd name="T17" fmla="*/ 58 h 59"/>
                    <a:gd name="T18" fmla="*/ 8 w 18"/>
                    <a:gd name="T19" fmla="*/ 59 h 59"/>
                    <a:gd name="T20" fmla="*/ 12 w 18"/>
                    <a:gd name="T21" fmla="*/ 58 h 59"/>
                    <a:gd name="T22" fmla="*/ 15 w 18"/>
                    <a:gd name="T23" fmla="*/ 56 h 59"/>
                    <a:gd name="T24" fmla="*/ 18 w 18"/>
                    <a:gd name="T25" fmla="*/ 53 h 59"/>
                    <a:gd name="T26" fmla="*/ 18 w 18"/>
                    <a:gd name="T27" fmla="*/ 49 h 59"/>
                    <a:gd name="T28" fmla="*/ 18 w 18"/>
                    <a:gd name="T29" fmla="*/ 10 h 59"/>
                    <a:gd name="T30" fmla="*/ 18 w 18"/>
                    <a:gd name="T31" fmla="*/ 5 h 59"/>
                    <a:gd name="T32" fmla="*/ 15 w 18"/>
                    <a:gd name="T33" fmla="*/ 3 h 59"/>
                    <a:gd name="T34" fmla="*/ 12 w 18"/>
                    <a:gd name="T35" fmla="*/ 1 h 59"/>
                    <a:gd name="T36" fmla="*/ 8 w 1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9">
                      <a:moveTo>
                        <a:pt x="8" y="0"/>
                      </a:moveTo>
                      <a:lnTo>
                        <a:pt x="5" y="1"/>
                      </a:lnTo>
                      <a:lnTo>
                        <a:pt x="3" y="3"/>
                      </a:lnTo>
                      <a:lnTo>
                        <a:pt x="0" y="5"/>
                      </a:lnTo>
                      <a:lnTo>
                        <a:pt x="0" y="10"/>
                      </a:lnTo>
                      <a:lnTo>
                        <a:pt x="0" y="49"/>
                      </a:lnTo>
                      <a:lnTo>
                        <a:pt x="0" y="53"/>
                      </a:lnTo>
                      <a:lnTo>
                        <a:pt x="3" y="56"/>
                      </a:lnTo>
                      <a:lnTo>
                        <a:pt x="5" y="58"/>
                      </a:lnTo>
                      <a:lnTo>
                        <a:pt x="8" y="59"/>
                      </a:lnTo>
                      <a:lnTo>
                        <a:pt x="12" y="58"/>
                      </a:lnTo>
                      <a:lnTo>
                        <a:pt x="15" y="56"/>
                      </a:lnTo>
                      <a:lnTo>
                        <a:pt x="18" y="53"/>
                      </a:lnTo>
                      <a:lnTo>
                        <a:pt x="18" y="49"/>
                      </a:lnTo>
                      <a:lnTo>
                        <a:pt x="18" y="10"/>
                      </a:lnTo>
                      <a:lnTo>
                        <a:pt x="18" y="5"/>
                      </a:lnTo>
                      <a:lnTo>
                        <a:pt x="15" y="3"/>
                      </a:lnTo>
                      <a:lnTo>
                        <a:pt x="12" y="1"/>
                      </a:lnTo>
                      <a:lnTo>
                        <a:pt x="8"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440">
                  <a:extLst>
                    <a:ext uri="{FF2B5EF4-FFF2-40B4-BE49-F238E27FC236}">
                      <a16:creationId xmlns:a16="http://schemas.microsoft.com/office/drawing/2014/main" id="{429CFF22-4241-FABA-3845-889552412F20}"/>
                    </a:ext>
                  </a:extLst>
                </p:cNvPr>
                <p:cNvSpPr>
                  <a:spLocks/>
                </p:cNvSpPr>
                <p:nvPr/>
              </p:nvSpPr>
              <p:spPr bwMode="auto">
                <a:xfrm>
                  <a:off x="4542" y="1932"/>
                  <a:ext cx="44" cy="119"/>
                </a:xfrm>
                <a:custGeom>
                  <a:avLst/>
                  <a:gdLst>
                    <a:gd name="T0" fmla="*/ 28 w 87"/>
                    <a:gd name="T1" fmla="*/ 0 h 237"/>
                    <a:gd name="T2" fmla="*/ 0 w 87"/>
                    <a:gd name="T3" fmla="*/ 0 h 237"/>
                    <a:gd name="T4" fmla="*/ 0 w 87"/>
                    <a:gd name="T5" fmla="*/ 237 h 237"/>
                    <a:gd name="T6" fmla="*/ 3 w 87"/>
                    <a:gd name="T7" fmla="*/ 237 h 237"/>
                    <a:gd name="T8" fmla="*/ 17 w 87"/>
                    <a:gd name="T9" fmla="*/ 234 h 237"/>
                    <a:gd name="T10" fmla="*/ 34 w 87"/>
                    <a:gd name="T11" fmla="*/ 224 h 237"/>
                    <a:gd name="T12" fmla="*/ 49 w 87"/>
                    <a:gd name="T13" fmla="*/ 212 h 237"/>
                    <a:gd name="T14" fmla="*/ 63 w 87"/>
                    <a:gd name="T15" fmla="*/ 195 h 237"/>
                    <a:gd name="T16" fmla="*/ 76 w 87"/>
                    <a:gd name="T17" fmla="*/ 176 h 237"/>
                    <a:gd name="T18" fmla="*/ 85 w 87"/>
                    <a:gd name="T19" fmla="*/ 159 h 237"/>
                    <a:gd name="T20" fmla="*/ 87 w 87"/>
                    <a:gd name="T21" fmla="*/ 142 h 237"/>
                    <a:gd name="T22" fmla="*/ 87 w 87"/>
                    <a:gd name="T23" fmla="*/ 65 h 237"/>
                    <a:gd name="T24" fmla="*/ 82 w 87"/>
                    <a:gd name="T25" fmla="*/ 43 h 237"/>
                    <a:gd name="T26" fmla="*/ 73 w 87"/>
                    <a:gd name="T27" fmla="*/ 25 h 237"/>
                    <a:gd name="T28" fmla="*/ 61 w 87"/>
                    <a:gd name="T29" fmla="*/ 12 h 237"/>
                    <a:gd name="T30" fmla="*/ 45 w 87"/>
                    <a:gd name="T31" fmla="*/ 2 h 237"/>
                    <a:gd name="T32" fmla="*/ 28 w 87"/>
                    <a:gd name="T33"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237">
                      <a:moveTo>
                        <a:pt x="28" y="0"/>
                      </a:moveTo>
                      <a:lnTo>
                        <a:pt x="0" y="0"/>
                      </a:lnTo>
                      <a:lnTo>
                        <a:pt x="0" y="237"/>
                      </a:lnTo>
                      <a:lnTo>
                        <a:pt x="3" y="237"/>
                      </a:lnTo>
                      <a:lnTo>
                        <a:pt x="17" y="234"/>
                      </a:lnTo>
                      <a:lnTo>
                        <a:pt x="34" y="224"/>
                      </a:lnTo>
                      <a:lnTo>
                        <a:pt x="49" y="212"/>
                      </a:lnTo>
                      <a:lnTo>
                        <a:pt x="63" y="195"/>
                      </a:lnTo>
                      <a:lnTo>
                        <a:pt x="76" y="176"/>
                      </a:lnTo>
                      <a:lnTo>
                        <a:pt x="85" y="159"/>
                      </a:lnTo>
                      <a:lnTo>
                        <a:pt x="87" y="142"/>
                      </a:lnTo>
                      <a:lnTo>
                        <a:pt x="87" y="65"/>
                      </a:lnTo>
                      <a:lnTo>
                        <a:pt x="82" y="43"/>
                      </a:lnTo>
                      <a:lnTo>
                        <a:pt x="73" y="25"/>
                      </a:lnTo>
                      <a:lnTo>
                        <a:pt x="61" y="12"/>
                      </a:lnTo>
                      <a:lnTo>
                        <a:pt x="45" y="2"/>
                      </a:lnTo>
                      <a:lnTo>
                        <a:pt x="28"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441">
                  <a:extLst>
                    <a:ext uri="{FF2B5EF4-FFF2-40B4-BE49-F238E27FC236}">
                      <a16:creationId xmlns:a16="http://schemas.microsoft.com/office/drawing/2014/main" id="{7CD63837-BF24-5E93-EF57-6B259D53A9E1}"/>
                    </a:ext>
                  </a:extLst>
                </p:cNvPr>
                <p:cNvSpPr>
                  <a:spLocks/>
                </p:cNvSpPr>
                <p:nvPr/>
              </p:nvSpPr>
              <p:spPr bwMode="auto">
                <a:xfrm>
                  <a:off x="4521" y="1915"/>
                  <a:ext cx="21" cy="33"/>
                </a:xfrm>
                <a:custGeom>
                  <a:avLst/>
                  <a:gdLst>
                    <a:gd name="T0" fmla="*/ 6 w 43"/>
                    <a:gd name="T1" fmla="*/ 4 h 66"/>
                    <a:gd name="T2" fmla="*/ 0 w 43"/>
                    <a:gd name="T3" fmla="*/ 14 h 66"/>
                    <a:gd name="T4" fmla="*/ 0 w 43"/>
                    <a:gd name="T5" fmla="*/ 24 h 66"/>
                    <a:gd name="T6" fmla="*/ 3 w 43"/>
                    <a:gd name="T7" fmla="*/ 35 h 66"/>
                    <a:gd name="T8" fmla="*/ 12 w 43"/>
                    <a:gd name="T9" fmla="*/ 45 h 66"/>
                    <a:gd name="T10" fmla="*/ 26 w 43"/>
                    <a:gd name="T11" fmla="*/ 56 h 66"/>
                    <a:gd name="T12" fmla="*/ 43 w 43"/>
                    <a:gd name="T13" fmla="*/ 66 h 66"/>
                    <a:gd name="T14" fmla="*/ 43 w 43"/>
                    <a:gd name="T15" fmla="*/ 0 h 66"/>
                    <a:gd name="T16" fmla="*/ 39 w 43"/>
                    <a:gd name="T17" fmla="*/ 0 h 66"/>
                    <a:gd name="T18" fmla="*/ 34 w 43"/>
                    <a:gd name="T19" fmla="*/ 0 h 66"/>
                    <a:gd name="T20" fmla="*/ 24 w 43"/>
                    <a:gd name="T21" fmla="*/ 0 h 66"/>
                    <a:gd name="T22" fmla="*/ 14 w 43"/>
                    <a:gd name="T23" fmla="*/ 1 h 66"/>
                    <a:gd name="T24" fmla="*/ 6 w 4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66">
                      <a:moveTo>
                        <a:pt x="6" y="4"/>
                      </a:moveTo>
                      <a:lnTo>
                        <a:pt x="0" y="14"/>
                      </a:lnTo>
                      <a:lnTo>
                        <a:pt x="0" y="24"/>
                      </a:lnTo>
                      <a:lnTo>
                        <a:pt x="3" y="35"/>
                      </a:lnTo>
                      <a:lnTo>
                        <a:pt x="12" y="45"/>
                      </a:lnTo>
                      <a:lnTo>
                        <a:pt x="26" y="56"/>
                      </a:lnTo>
                      <a:lnTo>
                        <a:pt x="43" y="66"/>
                      </a:lnTo>
                      <a:lnTo>
                        <a:pt x="43" y="0"/>
                      </a:lnTo>
                      <a:lnTo>
                        <a:pt x="39" y="0"/>
                      </a:lnTo>
                      <a:lnTo>
                        <a:pt x="34" y="0"/>
                      </a:lnTo>
                      <a:lnTo>
                        <a:pt x="24" y="0"/>
                      </a:lnTo>
                      <a:lnTo>
                        <a:pt x="14" y="1"/>
                      </a:lnTo>
                      <a:lnTo>
                        <a:pt x="6"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442">
                  <a:extLst>
                    <a:ext uri="{FF2B5EF4-FFF2-40B4-BE49-F238E27FC236}">
                      <a16:creationId xmlns:a16="http://schemas.microsoft.com/office/drawing/2014/main" id="{2992BA3F-A844-3C90-B954-95830D0A5682}"/>
                    </a:ext>
                  </a:extLst>
                </p:cNvPr>
                <p:cNvSpPr>
                  <a:spLocks/>
                </p:cNvSpPr>
                <p:nvPr/>
              </p:nvSpPr>
              <p:spPr bwMode="auto">
                <a:xfrm>
                  <a:off x="4542" y="1915"/>
                  <a:ext cx="47" cy="71"/>
                </a:xfrm>
                <a:custGeom>
                  <a:avLst/>
                  <a:gdLst>
                    <a:gd name="T0" fmla="*/ 29 w 93"/>
                    <a:gd name="T1" fmla="*/ 7 h 141"/>
                    <a:gd name="T2" fmla="*/ 14 w 93"/>
                    <a:gd name="T3" fmla="*/ 3 h 141"/>
                    <a:gd name="T4" fmla="*/ 0 w 93"/>
                    <a:gd name="T5" fmla="*/ 0 h 141"/>
                    <a:gd name="T6" fmla="*/ 0 w 93"/>
                    <a:gd name="T7" fmla="*/ 66 h 141"/>
                    <a:gd name="T8" fmla="*/ 15 w 93"/>
                    <a:gd name="T9" fmla="*/ 73 h 141"/>
                    <a:gd name="T10" fmla="*/ 34 w 93"/>
                    <a:gd name="T11" fmla="*/ 80 h 141"/>
                    <a:gd name="T12" fmla="*/ 51 w 93"/>
                    <a:gd name="T13" fmla="*/ 90 h 141"/>
                    <a:gd name="T14" fmla="*/ 65 w 93"/>
                    <a:gd name="T15" fmla="*/ 100 h 141"/>
                    <a:gd name="T16" fmla="*/ 73 w 93"/>
                    <a:gd name="T17" fmla="*/ 110 h 141"/>
                    <a:gd name="T18" fmla="*/ 78 w 93"/>
                    <a:gd name="T19" fmla="*/ 120 h 141"/>
                    <a:gd name="T20" fmla="*/ 79 w 93"/>
                    <a:gd name="T21" fmla="*/ 131 h 141"/>
                    <a:gd name="T22" fmla="*/ 75 w 93"/>
                    <a:gd name="T23" fmla="*/ 141 h 141"/>
                    <a:gd name="T24" fmla="*/ 85 w 93"/>
                    <a:gd name="T25" fmla="*/ 127 h 141"/>
                    <a:gd name="T26" fmla="*/ 92 w 93"/>
                    <a:gd name="T27" fmla="*/ 110 h 141"/>
                    <a:gd name="T28" fmla="*/ 93 w 93"/>
                    <a:gd name="T29" fmla="*/ 93 h 141"/>
                    <a:gd name="T30" fmla="*/ 89 w 93"/>
                    <a:gd name="T31" fmla="*/ 76 h 141"/>
                    <a:gd name="T32" fmla="*/ 82 w 93"/>
                    <a:gd name="T33" fmla="*/ 59 h 141"/>
                    <a:gd name="T34" fmla="*/ 70 w 93"/>
                    <a:gd name="T35" fmla="*/ 44 h 141"/>
                    <a:gd name="T36" fmla="*/ 59 w 93"/>
                    <a:gd name="T37" fmla="*/ 29 h 141"/>
                    <a:gd name="T38" fmla="*/ 46 w 93"/>
                    <a:gd name="T39" fmla="*/ 17 h 141"/>
                    <a:gd name="T40" fmla="*/ 29 w 93"/>
                    <a:gd name="T41" fmla="*/ 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41">
                      <a:moveTo>
                        <a:pt x="29" y="7"/>
                      </a:moveTo>
                      <a:lnTo>
                        <a:pt x="14" y="3"/>
                      </a:lnTo>
                      <a:lnTo>
                        <a:pt x="0" y="0"/>
                      </a:lnTo>
                      <a:lnTo>
                        <a:pt x="0" y="66"/>
                      </a:lnTo>
                      <a:lnTo>
                        <a:pt x="15" y="73"/>
                      </a:lnTo>
                      <a:lnTo>
                        <a:pt x="34" y="80"/>
                      </a:lnTo>
                      <a:lnTo>
                        <a:pt x="51" y="90"/>
                      </a:lnTo>
                      <a:lnTo>
                        <a:pt x="65" y="100"/>
                      </a:lnTo>
                      <a:lnTo>
                        <a:pt x="73" y="110"/>
                      </a:lnTo>
                      <a:lnTo>
                        <a:pt x="78" y="120"/>
                      </a:lnTo>
                      <a:lnTo>
                        <a:pt x="79" y="131"/>
                      </a:lnTo>
                      <a:lnTo>
                        <a:pt x="75" y="141"/>
                      </a:lnTo>
                      <a:lnTo>
                        <a:pt x="85" y="127"/>
                      </a:lnTo>
                      <a:lnTo>
                        <a:pt x="92" y="110"/>
                      </a:lnTo>
                      <a:lnTo>
                        <a:pt x="93" y="93"/>
                      </a:lnTo>
                      <a:lnTo>
                        <a:pt x="89" y="76"/>
                      </a:lnTo>
                      <a:lnTo>
                        <a:pt x="82" y="59"/>
                      </a:lnTo>
                      <a:lnTo>
                        <a:pt x="70" y="44"/>
                      </a:lnTo>
                      <a:lnTo>
                        <a:pt x="59" y="29"/>
                      </a:lnTo>
                      <a:lnTo>
                        <a:pt x="46" y="17"/>
                      </a:lnTo>
                      <a:lnTo>
                        <a:pt x="29" y="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443">
                  <a:extLst>
                    <a:ext uri="{FF2B5EF4-FFF2-40B4-BE49-F238E27FC236}">
                      <a16:creationId xmlns:a16="http://schemas.microsoft.com/office/drawing/2014/main" id="{FAB50939-B93E-0B32-2BF2-D8B4922A7108}"/>
                    </a:ext>
                  </a:extLst>
                </p:cNvPr>
                <p:cNvSpPr>
                  <a:spLocks/>
                </p:cNvSpPr>
                <p:nvPr/>
              </p:nvSpPr>
              <p:spPr bwMode="auto">
                <a:xfrm>
                  <a:off x="4461" y="2193"/>
                  <a:ext cx="161" cy="373"/>
                </a:xfrm>
                <a:custGeom>
                  <a:avLst/>
                  <a:gdLst>
                    <a:gd name="T0" fmla="*/ 284 w 324"/>
                    <a:gd name="T1" fmla="*/ 199 h 745"/>
                    <a:gd name="T2" fmla="*/ 279 w 324"/>
                    <a:gd name="T3" fmla="*/ 185 h 745"/>
                    <a:gd name="T4" fmla="*/ 273 w 324"/>
                    <a:gd name="T5" fmla="*/ 155 h 745"/>
                    <a:gd name="T6" fmla="*/ 272 w 324"/>
                    <a:gd name="T7" fmla="*/ 124 h 745"/>
                    <a:gd name="T8" fmla="*/ 274 w 324"/>
                    <a:gd name="T9" fmla="*/ 90 h 745"/>
                    <a:gd name="T10" fmla="*/ 280 w 324"/>
                    <a:gd name="T11" fmla="*/ 58 h 745"/>
                    <a:gd name="T12" fmla="*/ 286 w 324"/>
                    <a:gd name="T13" fmla="*/ 27 h 745"/>
                    <a:gd name="T14" fmla="*/ 291 w 324"/>
                    <a:gd name="T15" fmla="*/ 0 h 745"/>
                    <a:gd name="T16" fmla="*/ 34 w 324"/>
                    <a:gd name="T17" fmla="*/ 0 h 745"/>
                    <a:gd name="T18" fmla="*/ 40 w 324"/>
                    <a:gd name="T19" fmla="*/ 27 h 745"/>
                    <a:gd name="T20" fmla="*/ 45 w 324"/>
                    <a:gd name="T21" fmla="*/ 58 h 745"/>
                    <a:gd name="T22" fmla="*/ 51 w 324"/>
                    <a:gd name="T23" fmla="*/ 90 h 745"/>
                    <a:gd name="T24" fmla="*/ 52 w 324"/>
                    <a:gd name="T25" fmla="*/ 124 h 745"/>
                    <a:gd name="T26" fmla="*/ 52 w 324"/>
                    <a:gd name="T27" fmla="*/ 155 h 745"/>
                    <a:gd name="T28" fmla="*/ 47 w 324"/>
                    <a:gd name="T29" fmla="*/ 185 h 745"/>
                    <a:gd name="T30" fmla="*/ 41 w 324"/>
                    <a:gd name="T31" fmla="*/ 199 h 745"/>
                    <a:gd name="T32" fmla="*/ 33 w 324"/>
                    <a:gd name="T33" fmla="*/ 227 h 745"/>
                    <a:gd name="T34" fmla="*/ 24 w 324"/>
                    <a:gd name="T35" fmla="*/ 260 h 745"/>
                    <a:gd name="T36" fmla="*/ 17 w 324"/>
                    <a:gd name="T37" fmla="*/ 294 h 745"/>
                    <a:gd name="T38" fmla="*/ 10 w 324"/>
                    <a:gd name="T39" fmla="*/ 329 h 745"/>
                    <a:gd name="T40" fmla="*/ 6 w 324"/>
                    <a:gd name="T41" fmla="*/ 363 h 745"/>
                    <a:gd name="T42" fmla="*/ 2 w 324"/>
                    <a:gd name="T43" fmla="*/ 391 h 745"/>
                    <a:gd name="T44" fmla="*/ 2 w 324"/>
                    <a:gd name="T45" fmla="*/ 393 h 745"/>
                    <a:gd name="T46" fmla="*/ 0 w 324"/>
                    <a:gd name="T47" fmla="*/ 414 h 745"/>
                    <a:gd name="T48" fmla="*/ 3 w 324"/>
                    <a:gd name="T49" fmla="*/ 435 h 745"/>
                    <a:gd name="T50" fmla="*/ 47 w 324"/>
                    <a:gd name="T51" fmla="*/ 745 h 745"/>
                    <a:gd name="T52" fmla="*/ 267 w 324"/>
                    <a:gd name="T53" fmla="*/ 745 h 745"/>
                    <a:gd name="T54" fmla="*/ 323 w 324"/>
                    <a:gd name="T55" fmla="*/ 435 h 745"/>
                    <a:gd name="T56" fmla="*/ 324 w 324"/>
                    <a:gd name="T57" fmla="*/ 414 h 745"/>
                    <a:gd name="T58" fmla="*/ 324 w 324"/>
                    <a:gd name="T59" fmla="*/ 393 h 745"/>
                    <a:gd name="T60" fmla="*/ 324 w 324"/>
                    <a:gd name="T61" fmla="*/ 391 h 745"/>
                    <a:gd name="T62" fmla="*/ 320 w 324"/>
                    <a:gd name="T63" fmla="*/ 363 h 745"/>
                    <a:gd name="T64" fmla="*/ 314 w 324"/>
                    <a:gd name="T65" fmla="*/ 329 h 745"/>
                    <a:gd name="T66" fmla="*/ 308 w 324"/>
                    <a:gd name="T67" fmla="*/ 294 h 745"/>
                    <a:gd name="T68" fmla="*/ 301 w 324"/>
                    <a:gd name="T69" fmla="*/ 260 h 745"/>
                    <a:gd name="T70" fmla="*/ 293 w 324"/>
                    <a:gd name="T71" fmla="*/ 227 h 745"/>
                    <a:gd name="T72" fmla="*/ 284 w 324"/>
                    <a:gd name="T73" fmla="*/ 1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745">
                      <a:moveTo>
                        <a:pt x="284" y="199"/>
                      </a:moveTo>
                      <a:lnTo>
                        <a:pt x="279" y="185"/>
                      </a:lnTo>
                      <a:lnTo>
                        <a:pt x="273" y="155"/>
                      </a:lnTo>
                      <a:lnTo>
                        <a:pt x="272" y="124"/>
                      </a:lnTo>
                      <a:lnTo>
                        <a:pt x="274" y="90"/>
                      </a:lnTo>
                      <a:lnTo>
                        <a:pt x="280" y="58"/>
                      </a:lnTo>
                      <a:lnTo>
                        <a:pt x="286" y="27"/>
                      </a:lnTo>
                      <a:lnTo>
                        <a:pt x="291" y="0"/>
                      </a:lnTo>
                      <a:lnTo>
                        <a:pt x="34" y="0"/>
                      </a:lnTo>
                      <a:lnTo>
                        <a:pt x="40" y="27"/>
                      </a:lnTo>
                      <a:lnTo>
                        <a:pt x="45" y="58"/>
                      </a:lnTo>
                      <a:lnTo>
                        <a:pt x="51" y="90"/>
                      </a:lnTo>
                      <a:lnTo>
                        <a:pt x="52" y="124"/>
                      </a:lnTo>
                      <a:lnTo>
                        <a:pt x="52" y="155"/>
                      </a:lnTo>
                      <a:lnTo>
                        <a:pt x="47" y="185"/>
                      </a:lnTo>
                      <a:lnTo>
                        <a:pt x="41" y="199"/>
                      </a:lnTo>
                      <a:lnTo>
                        <a:pt x="33" y="227"/>
                      </a:lnTo>
                      <a:lnTo>
                        <a:pt x="24" y="260"/>
                      </a:lnTo>
                      <a:lnTo>
                        <a:pt x="17" y="294"/>
                      </a:lnTo>
                      <a:lnTo>
                        <a:pt x="10" y="329"/>
                      </a:lnTo>
                      <a:lnTo>
                        <a:pt x="6" y="363"/>
                      </a:lnTo>
                      <a:lnTo>
                        <a:pt x="2" y="391"/>
                      </a:lnTo>
                      <a:lnTo>
                        <a:pt x="2" y="393"/>
                      </a:lnTo>
                      <a:lnTo>
                        <a:pt x="0" y="414"/>
                      </a:lnTo>
                      <a:lnTo>
                        <a:pt x="3" y="435"/>
                      </a:lnTo>
                      <a:lnTo>
                        <a:pt x="47" y="745"/>
                      </a:lnTo>
                      <a:lnTo>
                        <a:pt x="267" y="745"/>
                      </a:lnTo>
                      <a:lnTo>
                        <a:pt x="323" y="435"/>
                      </a:lnTo>
                      <a:lnTo>
                        <a:pt x="324" y="414"/>
                      </a:lnTo>
                      <a:lnTo>
                        <a:pt x="324" y="393"/>
                      </a:lnTo>
                      <a:lnTo>
                        <a:pt x="324" y="391"/>
                      </a:lnTo>
                      <a:lnTo>
                        <a:pt x="320" y="363"/>
                      </a:lnTo>
                      <a:lnTo>
                        <a:pt x="314" y="329"/>
                      </a:lnTo>
                      <a:lnTo>
                        <a:pt x="308" y="294"/>
                      </a:lnTo>
                      <a:lnTo>
                        <a:pt x="301" y="260"/>
                      </a:lnTo>
                      <a:lnTo>
                        <a:pt x="293" y="227"/>
                      </a:lnTo>
                      <a:lnTo>
                        <a:pt x="284" y="199"/>
                      </a:lnTo>
                      <a:close/>
                    </a:path>
                  </a:pathLst>
                </a:custGeom>
                <a:solidFill>
                  <a:srgbClr val="F89F4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444">
                  <a:extLst>
                    <a:ext uri="{FF2B5EF4-FFF2-40B4-BE49-F238E27FC236}">
                      <a16:creationId xmlns:a16="http://schemas.microsoft.com/office/drawing/2014/main" id="{6DD964D0-500D-25A2-8820-A173D800C374}"/>
                    </a:ext>
                  </a:extLst>
                </p:cNvPr>
                <p:cNvSpPr>
                  <a:spLocks/>
                </p:cNvSpPr>
                <p:nvPr/>
              </p:nvSpPr>
              <p:spPr bwMode="auto">
                <a:xfrm>
                  <a:off x="4449" y="2299"/>
                  <a:ext cx="37" cy="121"/>
                </a:xfrm>
                <a:custGeom>
                  <a:avLst/>
                  <a:gdLst>
                    <a:gd name="T0" fmla="*/ 75 w 75"/>
                    <a:gd name="T1" fmla="*/ 192 h 242"/>
                    <a:gd name="T2" fmla="*/ 72 w 75"/>
                    <a:gd name="T3" fmla="*/ 174 h 242"/>
                    <a:gd name="T4" fmla="*/ 68 w 75"/>
                    <a:gd name="T5" fmla="*/ 157 h 242"/>
                    <a:gd name="T6" fmla="*/ 65 w 75"/>
                    <a:gd name="T7" fmla="*/ 141 h 242"/>
                    <a:gd name="T8" fmla="*/ 61 w 75"/>
                    <a:gd name="T9" fmla="*/ 130 h 242"/>
                    <a:gd name="T10" fmla="*/ 58 w 75"/>
                    <a:gd name="T11" fmla="*/ 124 h 242"/>
                    <a:gd name="T12" fmla="*/ 54 w 75"/>
                    <a:gd name="T13" fmla="*/ 122 h 242"/>
                    <a:gd name="T14" fmla="*/ 51 w 75"/>
                    <a:gd name="T15" fmla="*/ 119 h 242"/>
                    <a:gd name="T16" fmla="*/ 47 w 75"/>
                    <a:gd name="T17" fmla="*/ 116 h 242"/>
                    <a:gd name="T18" fmla="*/ 44 w 75"/>
                    <a:gd name="T19" fmla="*/ 112 h 242"/>
                    <a:gd name="T20" fmla="*/ 41 w 75"/>
                    <a:gd name="T21" fmla="*/ 106 h 242"/>
                    <a:gd name="T22" fmla="*/ 41 w 75"/>
                    <a:gd name="T23" fmla="*/ 100 h 242"/>
                    <a:gd name="T24" fmla="*/ 47 w 75"/>
                    <a:gd name="T25" fmla="*/ 0 h 242"/>
                    <a:gd name="T26" fmla="*/ 0 w 75"/>
                    <a:gd name="T27" fmla="*/ 35 h 242"/>
                    <a:gd name="T28" fmla="*/ 7 w 75"/>
                    <a:gd name="T29" fmla="*/ 116 h 242"/>
                    <a:gd name="T30" fmla="*/ 6 w 75"/>
                    <a:gd name="T31" fmla="*/ 116 h 242"/>
                    <a:gd name="T32" fmla="*/ 17 w 75"/>
                    <a:gd name="T33" fmla="*/ 174 h 242"/>
                    <a:gd name="T34" fmla="*/ 20 w 75"/>
                    <a:gd name="T35" fmla="*/ 187 h 242"/>
                    <a:gd name="T36" fmla="*/ 27 w 75"/>
                    <a:gd name="T37" fmla="*/ 198 h 242"/>
                    <a:gd name="T38" fmla="*/ 38 w 75"/>
                    <a:gd name="T39" fmla="*/ 212 h 242"/>
                    <a:gd name="T40" fmla="*/ 52 w 75"/>
                    <a:gd name="T41" fmla="*/ 228 h 242"/>
                    <a:gd name="T42" fmla="*/ 67 w 75"/>
                    <a:gd name="T43" fmla="*/ 242 h 242"/>
                    <a:gd name="T44" fmla="*/ 72 w 75"/>
                    <a:gd name="T45" fmla="*/ 242 h 242"/>
                    <a:gd name="T46" fmla="*/ 74 w 75"/>
                    <a:gd name="T47" fmla="*/ 237 h 242"/>
                    <a:gd name="T48" fmla="*/ 74 w 75"/>
                    <a:gd name="T49" fmla="*/ 229 h 242"/>
                    <a:gd name="T50" fmla="*/ 72 w 75"/>
                    <a:gd name="T51" fmla="*/ 220 h 242"/>
                    <a:gd name="T52" fmla="*/ 68 w 75"/>
                    <a:gd name="T53" fmla="*/ 212 h 242"/>
                    <a:gd name="T54" fmla="*/ 61 w 75"/>
                    <a:gd name="T55" fmla="*/ 201 h 242"/>
                    <a:gd name="T56" fmla="*/ 57 w 75"/>
                    <a:gd name="T57" fmla="*/ 188 h 242"/>
                    <a:gd name="T58" fmla="*/ 54 w 75"/>
                    <a:gd name="T59" fmla="*/ 175 h 242"/>
                    <a:gd name="T60" fmla="*/ 54 w 75"/>
                    <a:gd name="T61" fmla="*/ 165 h 242"/>
                    <a:gd name="T62" fmla="*/ 52 w 75"/>
                    <a:gd name="T63" fmla="*/ 163 h 242"/>
                    <a:gd name="T64" fmla="*/ 54 w 75"/>
                    <a:gd name="T65" fmla="*/ 164 h 242"/>
                    <a:gd name="T66" fmla="*/ 57 w 75"/>
                    <a:gd name="T67" fmla="*/ 171 h 242"/>
                    <a:gd name="T68" fmla="*/ 61 w 75"/>
                    <a:gd name="T69" fmla="*/ 182 h 242"/>
                    <a:gd name="T70" fmla="*/ 65 w 75"/>
                    <a:gd name="T71" fmla="*/ 195 h 242"/>
                    <a:gd name="T72" fmla="*/ 67 w 75"/>
                    <a:gd name="T73" fmla="*/ 196 h 242"/>
                    <a:gd name="T74" fmla="*/ 68 w 75"/>
                    <a:gd name="T75" fmla="*/ 198 h 242"/>
                    <a:gd name="T76" fmla="*/ 71 w 75"/>
                    <a:gd name="T77" fmla="*/ 198 h 242"/>
                    <a:gd name="T78" fmla="*/ 72 w 75"/>
                    <a:gd name="T79" fmla="*/ 198 h 242"/>
                    <a:gd name="T80" fmla="*/ 74 w 75"/>
                    <a:gd name="T81" fmla="*/ 195 h 242"/>
                    <a:gd name="T82" fmla="*/ 75 w 75"/>
                    <a:gd name="T83" fmla="*/ 19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2">
                      <a:moveTo>
                        <a:pt x="75" y="192"/>
                      </a:moveTo>
                      <a:lnTo>
                        <a:pt x="72" y="174"/>
                      </a:lnTo>
                      <a:lnTo>
                        <a:pt x="68" y="157"/>
                      </a:lnTo>
                      <a:lnTo>
                        <a:pt x="65" y="141"/>
                      </a:lnTo>
                      <a:lnTo>
                        <a:pt x="61" y="130"/>
                      </a:lnTo>
                      <a:lnTo>
                        <a:pt x="58" y="124"/>
                      </a:lnTo>
                      <a:lnTo>
                        <a:pt x="54" y="122"/>
                      </a:lnTo>
                      <a:lnTo>
                        <a:pt x="51" y="119"/>
                      </a:lnTo>
                      <a:lnTo>
                        <a:pt x="47" y="116"/>
                      </a:lnTo>
                      <a:lnTo>
                        <a:pt x="44" y="112"/>
                      </a:lnTo>
                      <a:lnTo>
                        <a:pt x="41" y="106"/>
                      </a:lnTo>
                      <a:lnTo>
                        <a:pt x="41" y="100"/>
                      </a:lnTo>
                      <a:lnTo>
                        <a:pt x="47" y="0"/>
                      </a:lnTo>
                      <a:lnTo>
                        <a:pt x="0" y="35"/>
                      </a:lnTo>
                      <a:lnTo>
                        <a:pt x="7" y="116"/>
                      </a:lnTo>
                      <a:lnTo>
                        <a:pt x="6" y="116"/>
                      </a:lnTo>
                      <a:lnTo>
                        <a:pt x="17" y="174"/>
                      </a:lnTo>
                      <a:lnTo>
                        <a:pt x="20" y="187"/>
                      </a:lnTo>
                      <a:lnTo>
                        <a:pt x="27" y="198"/>
                      </a:lnTo>
                      <a:lnTo>
                        <a:pt x="38" y="212"/>
                      </a:lnTo>
                      <a:lnTo>
                        <a:pt x="52" y="228"/>
                      </a:lnTo>
                      <a:lnTo>
                        <a:pt x="67" y="242"/>
                      </a:lnTo>
                      <a:lnTo>
                        <a:pt x="72" y="242"/>
                      </a:lnTo>
                      <a:lnTo>
                        <a:pt x="74" y="237"/>
                      </a:lnTo>
                      <a:lnTo>
                        <a:pt x="74" y="229"/>
                      </a:lnTo>
                      <a:lnTo>
                        <a:pt x="72" y="220"/>
                      </a:lnTo>
                      <a:lnTo>
                        <a:pt x="68" y="212"/>
                      </a:lnTo>
                      <a:lnTo>
                        <a:pt x="61" y="201"/>
                      </a:lnTo>
                      <a:lnTo>
                        <a:pt x="57" y="188"/>
                      </a:lnTo>
                      <a:lnTo>
                        <a:pt x="54" y="175"/>
                      </a:lnTo>
                      <a:lnTo>
                        <a:pt x="54" y="165"/>
                      </a:lnTo>
                      <a:lnTo>
                        <a:pt x="52" y="163"/>
                      </a:lnTo>
                      <a:lnTo>
                        <a:pt x="54" y="164"/>
                      </a:lnTo>
                      <a:lnTo>
                        <a:pt x="57" y="171"/>
                      </a:lnTo>
                      <a:lnTo>
                        <a:pt x="61" y="182"/>
                      </a:lnTo>
                      <a:lnTo>
                        <a:pt x="65" y="195"/>
                      </a:lnTo>
                      <a:lnTo>
                        <a:pt x="67" y="196"/>
                      </a:lnTo>
                      <a:lnTo>
                        <a:pt x="68" y="198"/>
                      </a:lnTo>
                      <a:lnTo>
                        <a:pt x="71" y="198"/>
                      </a:lnTo>
                      <a:lnTo>
                        <a:pt x="72" y="198"/>
                      </a:lnTo>
                      <a:lnTo>
                        <a:pt x="74" y="195"/>
                      </a:lnTo>
                      <a:lnTo>
                        <a:pt x="75" y="192"/>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445">
                  <a:extLst>
                    <a:ext uri="{FF2B5EF4-FFF2-40B4-BE49-F238E27FC236}">
                      <a16:creationId xmlns:a16="http://schemas.microsoft.com/office/drawing/2014/main" id="{38EC12E4-C19D-6B3A-F721-642F680D7C00}"/>
                    </a:ext>
                  </a:extLst>
                </p:cNvPr>
                <p:cNvSpPr>
                  <a:spLocks/>
                </p:cNvSpPr>
                <p:nvPr/>
              </p:nvSpPr>
              <p:spPr bwMode="auto">
                <a:xfrm>
                  <a:off x="4432" y="2121"/>
                  <a:ext cx="49" cy="221"/>
                </a:xfrm>
                <a:custGeom>
                  <a:avLst/>
                  <a:gdLst>
                    <a:gd name="T0" fmla="*/ 0 w 99"/>
                    <a:gd name="T1" fmla="*/ 163 h 443"/>
                    <a:gd name="T2" fmla="*/ 2 w 99"/>
                    <a:gd name="T3" fmla="*/ 194 h 443"/>
                    <a:gd name="T4" fmla="*/ 38 w 99"/>
                    <a:gd name="T5" fmla="*/ 443 h 443"/>
                    <a:gd name="T6" fmla="*/ 81 w 99"/>
                    <a:gd name="T7" fmla="*/ 358 h 443"/>
                    <a:gd name="T8" fmla="*/ 85 w 99"/>
                    <a:gd name="T9" fmla="*/ 274 h 443"/>
                    <a:gd name="T10" fmla="*/ 86 w 99"/>
                    <a:gd name="T11" fmla="*/ 267 h 443"/>
                    <a:gd name="T12" fmla="*/ 86 w 99"/>
                    <a:gd name="T13" fmla="*/ 260 h 443"/>
                    <a:gd name="T14" fmla="*/ 85 w 99"/>
                    <a:gd name="T15" fmla="*/ 253 h 443"/>
                    <a:gd name="T16" fmla="*/ 71 w 99"/>
                    <a:gd name="T17" fmla="*/ 168 h 443"/>
                    <a:gd name="T18" fmla="*/ 91 w 99"/>
                    <a:gd name="T19" fmla="*/ 60 h 443"/>
                    <a:gd name="T20" fmla="*/ 99 w 99"/>
                    <a:gd name="T21" fmla="*/ 0 h 443"/>
                    <a:gd name="T22" fmla="*/ 14 w 99"/>
                    <a:gd name="T23" fmla="*/ 0 h 443"/>
                    <a:gd name="T24" fmla="*/ 0 w 99"/>
                    <a:gd name="T25" fmla="*/ 16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43">
                      <a:moveTo>
                        <a:pt x="0" y="163"/>
                      </a:moveTo>
                      <a:lnTo>
                        <a:pt x="2" y="194"/>
                      </a:lnTo>
                      <a:lnTo>
                        <a:pt x="38" y="443"/>
                      </a:lnTo>
                      <a:lnTo>
                        <a:pt x="81" y="358"/>
                      </a:lnTo>
                      <a:lnTo>
                        <a:pt x="85" y="274"/>
                      </a:lnTo>
                      <a:lnTo>
                        <a:pt x="86" y="267"/>
                      </a:lnTo>
                      <a:lnTo>
                        <a:pt x="86" y="260"/>
                      </a:lnTo>
                      <a:lnTo>
                        <a:pt x="85" y="253"/>
                      </a:lnTo>
                      <a:lnTo>
                        <a:pt x="71" y="168"/>
                      </a:lnTo>
                      <a:lnTo>
                        <a:pt x="91" y="60"/>
                      </a:lnTo>
                      <a:lnTo>
                        <a:pt x="99" y="0"/>
                      </a:lnTo>
                      <a:lnTo>
                        <a:pt x="14" y="0"/>
                      </a:lnTo>
                      <a:lnTo>
                        <a:pt x="0" y="163"/>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446">
                  <a:extLst>
                    <a:ext uri="{FF2B5EF4-FFF2-40B4-BE49-F238E27FC236}">
                      <a16:creationId xmlns:a16="http://schemas.microsoft.com/office/drawing/2014/main" id="{3D0C2CEC-9A59-15E5-7429-0EEEF8B96A5D}"/>
                    </a:ext>
                  </a:extLst>
                </p:cNvPr>
                <p:cNvSpPr>
                  <a:spLocks/>
                </p:cNvSpPr>
                <p:nvPr/>
              </p:nvSpPr>
              <p:spPr bwMode="auto">
                <a:xfrm>
                  <a:off x="4542" y="2193"/>
                  <a:ext cx="80" cy="373"/>
                </a:xfrm>
                <a:custGeom>
                  <a:avLst/>
                  <a:gdLst>
                    <a:gd name="T0" fmla="*/ 121 w 161"/>
                    <a:gd name="T1" fmla="*/ 199 h 745"/>
                    <a:gd name="T2" fmla="*/ 116 w 161"/>
                    <a:gd name="T3" fmla="*/ 185 h 745"/>
                    <a:gd name="T4" fmla="*/ 110 w 161"/>
                    <a:gd name="T5" fmla="*/ 155 h 745"/>
                    <a:gd name="T6" fmla="*/ 109 w 161"/>
                    <a:gd name="T7" fmla="*/ 124 h 745"/>
                    <a:gd name="T8" fmla="*/ 111 w 161"/>
                    <a:gd name="T9" fmla="*/ 90 h 745"/>
                    <a:gd name="T10" fmla="*/ 117 w 161"/>
                    <a:gd name="T11" fmla="*/ 58 h 745"/>
                    <a:gd name="T12" fmla="*/ 123 w 161"/>
                    <a:gd name="T13" fmla="*/ 27 h 745"/>
                    <a:gd name="T14" fmla="*/ 128 w 161"/>
                    <a:gd name="T15" fmla="*/ 0 h 745"/>
                    <a:gd name="T16" fmla="*/ 0 w 161"/>
                    <a:gd name="T17" fmla="*/ 0 h 745"/>
                    <a:gd name="T18" fmla="*/ 0 w 161"/>
                    <a:gd name="T19" fmla="*/ 745 h 745"/>
                    <a:gd name="T20" fmla="*/ 104 w 161"/>
                    <a:gd name="T21" fmla="*/ 745 h 745"/>
                    <a:gd name="T22" fmla="*/ 160 w 161"/>
                    <a:gd name="T23" fmla="*/ 435 h 745"/>
                    <a:gd name="T24" fmla="*/ 161 w 161"/>
                    <a:gd name="T25" fmla="*/ 414 h 745"/>
                    <a:gd name="T26" fmla="*/ 161 w 161"/>
                    <a:gd name="T27" fmla="*/ 393 h 745"/>
                    <a:gd name="T28" fmla="*/ 161 w 161"/>
                    <a:gd name="T29" fmla="*/ 391 h 745"/>
                    <a:gd name="T30" fmla="*/ 157 w 161"/>
                    <a:gd name="T31" fmla="*/ 363 h 745"/>
                    <a:gd name="T32" fmla="*/ 151 w 161"/>
                    <a:gd name="T33" fmla="*/ 329 h 745"/>
                    <a:gd name="T34" fmla="*/ 145 w 161"/>
                    <a:gd name="T35" fmla="*/ 294 h 745"/>
                    <a:gd name="T36" fmla="*/ 138 w 161"/>
                    <a:gd name="T37" fmla="*/ 260 h 745"/>
                    <a:gd name="T38" fmla="*/ 130 w 161"/>
                    <a:gd name="T39" fmla="*/ 227 h 745"/>
                    <a:gd name="T40" fmla="*/ 121 w 161"/>
                    <a:gd name="T41" fmla="*/ 1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45">
                      <a:moveTo>
                        <a:pt x="121" y="199"/>
                      </a:moveTo>
                      <a:lnTo>
                        <a:pt x="116" y="185"/>
                      </a:lnTo>
                      <a:lnTo>
                        <a:pt x="110" y="155"/>
                      </a:lnTo>
                      <a:lnTo>
                        <a:pt x="109" y="124"/>
                      </a:lnTo>
                      <a:lnTo>
                        <a:pt x="111" y="90"/>
                      </a:lnTo>
                      <a:lnTo>
                        <a:pt x="117" y="58"/>
                      </a:lnTo>
                      <a:lnTo>
                        <a:pt x="123" y="27"/>
                      </a:lnTo>
                      <a:lnTo>
                        <a:pt x="128" y="0"/>
                      </a:lnTo>
                      <a:lnTo>
                        <a:pt x="0" y="0"/>
                      </a:lnTo>
                      <a:lnTo>
                        <a:pt x="0" y="745"/>
                      </a:lnTo>
                      <a:lnTo>
                        <a:pt x="104" y="745"/>
                      </a:lnTo>
                      <a:lnTo>
                        <a:pt x="160" y="435"/>
                      </a:lnTo>
                      <a:lnTo>
                        <a:pt x="161" y="414"/>
                      </a:lnTo>
                      <a:lnTo>
                        <a:pt x="161" y="393"/>
                      </a:lnTo>
                      <a:lnTo>
                        <a:pt x="161" y="391"/>
                      </a:lnTo>
                      <a:lnTo>
                        <a:pt x="157" y="363"/>
                      </a:lnTo>
                      <a:lnTo>
                        <a:pt x="151" y="329"/>
                      </a:lnTo>
                      <a:lnTo>
                        <a:pt x="145" y="294"/>
                      </a:lnTo>
                      <a:lnTo>
                        <a:pt x="138" y="260"/>
                      </a:lnTo>
                      <a:lnTo>
                        <a:pt x="130" y="227"/>
                      </a:lnTo>
                      <a:lnTo>
                        <a:pt x="121" y="199"/>
                      </a:lnTo>
                      <a:close/>
                    </a:path>
                  </a:pathLst>
                </a:custGeom>
                <a:solidFill>
                  <a:srgbClr val="F87A1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447">
                  <a:extLst>
                    <a:ext uri="{FF2B5EF4-FFF2-40B4-BE49-F238E27FC236}">
                      <a16:creationId xmlns:a16="http://schemas.microsoft.com/office/drawing/2014/main" id="{61DB16E9-DD52-1AED-2D87-32D362AC0BBD}"/>
                    </a:ext>
                  </a:extLst>
                </p:cNvPr>
                <p:cNvSpPr>
                  <a:spLocks/>
                </p:cNvSpPr>
                <p:nvPr/>
              </p:nvSpPr>
              <p:spPr bwMode="auto">
                <a:xfrm>
                  <a:off x="4598" y="2299"/>
                  <a:ext cx="37" cy="121"/>
                </a:xfrm>
                <a:custGeom>
                  <a:avLst/>
                  <a:gdLst>
                    <a:gd name="T0" fmla="*/ 29 w 75"/>
                    <a:gd name="T1" fmla="*/ 0 h 242"/>
                    <a:gd name="T2" fmla="*/ 34 w 75"/>
                    <a:gd name="T3" fmla="*/ 100 h 242"/>
                    <a:gd name="T4" fmla="*/ 33 w 75"/>
                    <a:gd name="T5" fmla="*/ 106 h 242"/>
                    <a:gd name="T6" fmla="*/ 32 w 75"/>
                    <a:gd name="T7" fmla="*/ 112 h 242"/>
                    <a:gd name="T8" fmla="*/ 29 w 75"/>
                    <a:gd name="T9" fmla="*/ 116 h 242"/>
                    <a:gd name="T10" fmla="*/ 24 w 75"/>
                    <a:gd name="T11" fmla="*/ 119 h 242"/>
                    <a:gd name="T12" fmla="*/ 22 w 75"/>
                    <a:gd name="T13" fmla="*/ 122 h 242"/>
                    <a:gd name="T14" fmla="*/ 17 w 75"/>
                    <a:gd name="T15" fmla="*/ 124 h 242"/>
                    <a:gd name="T16" fmla="*/ 15 w 75"/>
                    <a:gd name="T17" fmla="*/ 130 h 242"/>
                    <a:gd name="T18" fmla="*/ 10 w 75"/>
                    <a:gd name="T19" fmla="*/ 141 h 242"/>
                    <a:gd name="T20" fmla="*/ 6 w 75"/>
                    <a:gd name="T21" fmla="*/ 157 h 242"/>
                    <a:gd name="T22" fmla="*/ 3 w 75"/>
                    <a:gd name="T23" fmla="*/ 174 h 242"/>
                    <a:gd name="T24" fmla="*/ 0 w 75"/>
                    <a:gd name="T25" fmla="*/ 192 h 242"/>
                    <a:gd name="T26" fmla="*/ 0 w 75"/>
                    <a:gd name="T27" fmla="*/ 195 h 242"/>
                    <a:gd name="T28" fmla="*/ 2 w 75"/>
                    <a:gd name="T29" fmla="*/ 198 h 242"/>
                    <a:gd name="T30" fmla="*/ 5 w 75"/>
                    <a:gd name="T31" fmla="*/ 198 h 242"/>
                    <a:gd name="T32" fmla="*/ 8 w 75"/>
                    <a:gd name="T33" fmla="*/ 198 h 242"/>
                    <a:gd name="T34" fmla="*/ 9 w 75"/>
                    <a:gd name="T35" fmla="*/ 196 h 242"/>
                    <a:gd name="T36" fmla="*/ 10 w 75"/>
                    <a:gd name="T37" fmla="*/ 195 h 242"/>
                    <a:gd name="T38" fmla="*/ 15 w 75"/>
                    <a:gd name="T39" fmla="*/ 182 h 242"/>
                    <a:gd name="T40" fmla="*/ 19 w 75"/>
                    <a:gd name="T41" fmla="*/ 171 h 242"/>
                    <a:gd name="T42" fmla="*/ 22 w 75"/>
                    <a:gd name="T43" fmla="*/ 164 h 242"/>
                    <a:gd name="T44" fmla="*/ 23 w 75"/>
                    <a:gd name="T45" fmla="*/ 163 h 242"/>
                    <a:gd name="T46" fmla="*/ 22 w 75"/>
                    <a:gd name="T47" fmla="*/ 165 h 242"/>
                    <a:gd name="T48" fmla="*/ 20 w 75"/>
                    <a:gd name="T49" fmla="*/ 175 h 242"/>
                    <a:gd name="T50" fmla="*/ 19 w 75"/>
                    <a:gd name="T51" fmla="*/ 188 h 242"/>
                    <a:gd name="T52" fmla="*/ 13 w 75"/>
                    <a:gd name="T53" fmla="*/ 201 h 242"/>
                    <a:gd name="T54" fmla="*/ 8 w 75"/>
                    <a:gd name="T55" fmla="*/ 212 h 242"/>
                    <a:gd name="T56" fmla="*/ 3 w 75"/>
                    <a:gd name="T57" fmla="*/ 220 h 242"/>
                    <a:gd name="T58" fmla="*/ 0 w 75"/>
                    <a:gd name="T59" fmla="*/ 229 h 242"/>
                    <a:gd name="T60" fmla="*/ 0 w 75"/>
                    <a:gd name="T61" fmla="*/ 237 h 242"/>
                    <a:gd name="T62" fmla="*/ 3 w 75"/>
                    <a:gd name="T63" fmla="*/ 242 h 242"/>
                    <a:gd name="T64" fmla="*/ 8 w 75"/>
                    <a:gd name="T65" fmla="*/ 242 h 242"/>
                    <a:gd name="T66" fmla="*/ 23 w 75"/>
                    <a:gd name="T67" fmla="*/ 228 h 242"/>
                    <a:gd name="T68" fmla="*/ 37 w 75"/>
                    <a:gd name="T69" fmla="*/ 212 h 242"/>
                    <a:gd name="T70" fmla="*/ 49 w 75"/>
                    <a:gd name="T71" fmla="*/ 198 h 242"/>
                    <a:gd name="T72" fmla="*/ 56 w 75"/>
                    <a:gd name="T73" fmla="*/ 187 h 242"/>
                    <a:gd name="T74" fmla="*/ 58 w 75"/>
                    <a:gd name="T75" fmla="*/ 174 h 242"/>
                    <a:gd name="T76" fmla="*/ 68 w 75"/>
                    <a:gd name="T77" fmla="*/ 116 h 242"/>
                    <a:gd name="T78" fmla="*/ 68 w 75"/>
                    <a:gd name="T79" fmla="*/ 116 h 242"/>
                    <a:gd name="T80" fmla="*/ 75 w 75"/>
                    <a:gd name="T81" fmla="*/ 35 h 242"/>
                    <a:gd name="T82" fmla="*/ 29 w 75"/>
                    <a:gd name="T8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2">
                      <a:moveTo>
                        <a:pt x="29" y="0"/>
                      </a:moveTo>
                      <a:lnTo>
                        <a:pt x="34" y="100"/>
                      </a:lnTo>
                      <a:lnTo>
                        <a:pt x="33" y="106"/>
                      </a:lnTo>
                      <a:lnTo>
                        <a:pt x="32" y="112"/>
                      </a:lnTo>
                      <a:lnTo>
                        <a:pt x="29" y="116"/>
                      </a:lnTo>
                      <a:lnTo>
                        <a:pt x="24" y="119"/>
                      </a:lnTo>
                      <a:lnTo>
                        <a:pt x="22" y="122"/>
                      </a:lnTo>
                      <a:lnTo>
                        <a:pt x="17" y="124"/>
                      </a:lnTo>
                      <a:lnTo>
                        <a:pt x="15" y="130"/>
                      </a:lnTo>
                      <a:lnTo>
                        <a:pt x="10" y="141"/>
                      </a:lnTo>
                      <a:lnTo>
                        <a:pt x="6" y="157"/>
                      </a:lnTo>
                      <a:lnTo>
                        <a:pt x="3" y="174"/>
                      </a:lnTo>
                      <a:lnTo>
                        <a:pt x="0" y="192"/>
                      </a:lnTo>
                      <a:lnTo>
                        <a:pt x="0" y="195"/>
                      </a:lnTo>
                      <a:lnTo>
                        <a:pt x="2" y="198"/>
                      </a:lnTo>
                      <a:lnTo>
                        <a:pt x="5" y="198"/>
                      </a:lnTo>
                      <a:lnTo>
                        <a:pt x="8" y="198"/>
                      </a:lnTo>
                      <a:lnTo>
                        <a:pt x="9" y="196"/>
                      </a:lnTo>
                      <a:lnTo>
                        <a:pt x="10" y="195"/>
                      </a:lnTo>
                      <a:lnTo>
                        <a:pt x="15" y="182"/>
                      </a:lnTo>
                      <a:lnTo>
                        <a:pt x="19" y="171"/>
                      </a:lnTo>
                      <a:lnTo>
                        <a:pt x="22" y="164"/>
                      </a:lnTo>
                      <a:lnTo>
                        <a:pt x="23" y="163"/>
                      </a:lnTo>
                      <a:lnTo>
                        <a:pt x="22" y="165"/>
                      </a:lnTo>
                      <a:lnTo>
                        <a:pt x="20" y="175"/>
                      </a:lnTo>
                      <a:lnTo>
                        <a:pt x="19" y="188"/>
                      </a:lnTo>
                      <a:lnTo>
                        <a:pt x="13" y="201"/>
                      </a:lnTo>
                      <a:lnTo>
                        <a:pt x="8" y="212"/>
                      </a:lnTo>
                      <a:lnTo>
                        <a:pt x="3" y="220"/>
                      </a:lnTo>
                      <a:lnTo>
                        <a:pt x="0" y="229"/>
                      </a:lnTo>
                      <a:lnTo>
                        <a:pt x="0" y="237"/>
                      </a:lnTo>
                      <a:lnTo>
                        <a:pt x="3" y="242"/>
                      </a:lnTo>
                      <a:lnTo>
                        <a:pt x="8" y="242"/>
                      </a:lnTo>
                      <a:lnTo>
                        <a:pt x="23" y="228"/>
                      </a:lnTo>
                      <a:lnTo>
                        <a:pt x="37" y="212"/>
                      </a:lnTo>
                      <a:lnTo>
                        <a:pt x="49" y="198"/>
                      </a:lnTo>
                      <a:lnTo>
                        <a:pt x="56" y="187"/>
                      </a:lnTo>
                      <a:lnTo>
                        <a:pt x="58" y="174"/>
                      </a:lnTo>
                      <a:lnTo>
                        <a:pt x="68" y="116"/>
                      </a:lnTo>
                      <a:lnTo>
                        <a:pt x="68" y="116"/>
                      </a:lnTo>
                      <a:lnTo>
                        <a:pt x="75" y="35"/>
                      </a:lnTo>
                      <a:lnTo>
                        <a:pt x="29"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448">
                  <a:extLst>
                    <a:ext uri="{FF2B5EF4-FFF2-40B4-BE49-F238E27FC236}">
                      <a16:creationId xmlns:a16="http://schemas.microsoft.com/office/drawing/2014/main" id="{D35EE2BD-A9D3-E64B-292A-C363BEC7E48C}"/>
                    </a:ext>
                  </a:extLst>
                </p:cNvPr>
                <p:cNvSpPr>
                  <a:spLocks/>
                </p:cNvSpPr>
                <p:nvPr/>
              </p:nvSpPr>
              <p:spPr bwMode="auto">
                <a:xfrm>
                  <a:off x="4603" y="2121"/>
                  <a:ext cx="48" cy="221"/>
                </a:xfrm>
                <a:custGeom>
                  <a:avLst/>
                  <a:gdLst>
                    <a:gd name="T0" fmla="*/ 0 w 98"/>
                    <a:gd name="T1" fmla="*/ 0 h 443"/>
                    <a:gd name="T2" fmla="*/ 7 w 98"/>
                    <a:gd name="T3" fmla="*/ 60 h 443"/>
                    <a:gd name="T4" fmla="*/ 29 w 98"/>
                    <a:gd name="T5" fmla="*/ 168 h 443"/>
                    <a:gd name="T6" fmla="*/ 14 w 98"/>
                    <a:gd name="T7" fmla="*/ 253 h 443"/>
                    <a:gd name="T8" fmla="*/ 13 w 98"/>
                    <a:gd name="T9" fmla="*/ 260 h 443"/>
                    <a:gd name="T10" fmla="*/ 13 w 98"/>
                    <a:gd name="T11" fmla="*/ 267 h 443"/>
                    <a:gd name="T12" fmla="*/ 14 w 98"/>
                    <a:gd name="T13" fmla="*/ 274 h 443"/>
                    <a:gd name="T14" fmla="*/ 19 w 98"/>
                    <a:gd name="T15" fmla="*/ 358 h 443"/>
                    <a:gd name="T16" fmla="*/ 61 w 98"/>
                    <a:gd name="T17" fmla="*/ 443 h 443"/>
                    <a:gd name="T18" fmla="*/ 98 w 98"/>
                    <a:gd name="T19" fmla="*/ 194 h 443"/>
                    <a:gd name="T20" fmla="*/ 98 w 98"/>
                    <a:gd name="T21" fmla="*/ 163 h 443"/>
                    <a:gd name="T22" fmla="*/ 85 w 98"/>
                    <a:gd name="T23" fmla="*/ 0 h 443"/>
                    <a:gd name="T24" fmla="*/ 0 w 98"/>
                    <a:gd name="T25"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443">
                      <a:moveTo>
                        <a:pt x="0" y="0"/>
                      </a:moveTo>
                      <a:lnTo>
                        <a:pt x="7" y="60"/>
                      </a:lnTo>
                      <a:lnTo>
                        <a:pt x="29" y="168"/>
                      </a:lnTo>
                      <a:lnTo>
                        <a:pt x="14" y="253"/>
                      </a:lnTo>
                      <a:lnTo>
                        <a:pt x="13" y="260"/>
                      </a:lnTo>
                      <a:lnTo>
                        <a:pt x="13" y="267"/>
                      </a:lnTo>
                      <a:lnTo>
                        <a:pt x="14" y="274"/>
                      </a:lnTo>
                      <a:lnTo>
                        <a:pt x="19" y="358"/>
                      </a:lnTo>
                      <a:lnTo>
                        <a:pt x="61" y="443"/>
                      </a:lnTo>
                      <a:lnTo>
                        <a:pt x="98" y="194"/>
                      </a:lnTo>
                      <a:lnTo>
                        <a:pt x="98" y="163"/>
                      </a:lnTo>
                      <a:lnTo>
                        <a:pt x="85" y="0"/>
                      </a:lnTo>
                      <a:lnTo>
                        <a:pt x="0" y="0"/>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449">
                  <a:extLst>
                    <a:ext uri="{FF2B5EF4-FFF2-40B4-BE49-F238E27FC236}">
                      <a16:creationId xmlns:a16="http://schemas.microsoft.com/office/drawing/2014/main" id="{7C932137-2B5D-EC5E-9727-FBCB8C9161DC}"/>
                    </a:ext>
                  </a:extLst>
                </p:cNvPr>
                <p:cNvSpPr>
                  <a:spLocks/>
                </p:cNvSpPr>
                <p:nvPr/>
              </p:nvSpPr>
              <p:spPr bwMode="auto">
                <a:xfrm>
                  <a:off x="4472" y="2141"/>
                  <a:ext cx="63" cy="65"/>
                </a:xfrm>
                <a:custGeom>
                  <a:avLst/>
                  <a:gdLst>
                    <a:gd name="T0" fmla="*/ 68 w 126"/>
                    <a:gd name="T1" fmla="*/ 112 h 130"/>
                    <a:gd name="T2" fmla="*/ 66 w 126"/>
                    <a:gd name="T3" fmla="*/ 112 h 130"/>
                    <a:gd name="T4" fmla="*/ 46 w 126"/>
                    <a:gd name="T5" fmla="*/ 109 h 130"/>
                    <a:gd name="T6" fmla="*/ 29 w 126"/>
                    <a:gd name="T7" fmla="*/ 99 h 130"/>
                    <a:gd name="T8" fmla="*/ 17 w 126"/>
                    <a:gd name="T9" fmla="*/ 84 h 130"/>
                    <a:gd name="T10" fmla="*/ 10 w 126"/>
                    <a:gd name="T11" fmla="*/ 65 h 130"/>
                    <a:gd name="T12" fmla="*/ 10 w 126"/>
                    <a:gd name="T13" fmla="*/ 45 h 130"/>
                    <a:gd name="T14" fmla="*/ 13 w 126"/>
                    <a:gd name="T15" fmla="*/ 0 h 130"/>
                    <a:gd name="T16" fmla="*/ 1 w 126"/>
                    <a:gd name="T17" fmla="*/ 58 h 130"/>
                    <a:gd name="T18" fmla="*/ 0 w 126"/>
                    <a:gd name="T19" fmla="*/ 79 h 130"/>
                    <a:gd name="T20" fmla="*/ 8 w 126"/>
                    <a:gd name="T21" fmla="*/ 99 h 130"/>
                    <a:gd name="T22" fmla="*/ 21 w 126"/>
                    <a:gd name="T23" fmla="*/ 115 h 130"/>
                    <a:gd name="T24" fmla="*/ 39 w 126"/>
                    <a:gd name="T25" fmla="*/ 126 h 130"/>
                    <a:gd name="T26" fmla="*/ 62 w 126"/>
                    <a:gd name="T27" fmla="*/ 130 h 130"/>
                    <a:gd name="T28" fmla="*/ 63 w 126"/>
                    <a:gd name="T29" fmla="*/ 130 h 130"/>
                    <a:gd name="T30" fmla="*/ 83 w 126"/>
                    <a:gd name="T31" fmla="*/ 127 h 130"/>
                    <a:gd name="T32" fmla="*/ 100 w 126"/>
                    <a:gd name="T33" fmla="*/ 119 h 130"/>
                    <a:gd name="T34" fmla="*/ 114 w 126"/>
                    <a:gd name="T35" fmla="*/ 105 h 130"/>
                    <a:gd name="T36" fmla="*/ 123 w 126"/>
                    <a:gd name="T37" fmla="*/ 89 h 130"/>
                    <a:gd name="T38" fmla="*/ 126 w 126"/>
                    <a:gd name="T39" fmla="*/ 69 h 130"/>
                    <a:gd name="T40" fmla="*/ 126 w 126"/>
                    <a:gd name="T41" fmla="*/ 57 h 130"/>
                    <a:gd name="T42" fmla="*/ 123 w 126"/>
                    <a:gd name="T43" fmla="*/ 74 h 130"/>
                    <a:gd name="T44" fmla="*/ 114 w 126"/>
                    <a:gd name="T45" fmla="*/ 89 h 130"/>
                    <a:gd name="T46" fmla="*/ 102 w 126"/>
                    <a:gd name="T47" fmla="*/ 102 h 130"/>
                    <a:gd name="T48" fmla="*/ 86 w 126"/>
                    <a:gd name="T49" fmla="*/ 109 h 130"/>
                    <a:gd name="T50" fmla="*/ 68 w 126"/>
                    <a:gd name="T51"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6" h="130">
                      <a:moveTo>
                        <a:pt x="68" y="112"/>
                      </a:moveTo>
                      <a:lnTo>
                        <a:pt x="66" y="112"/>
                      </a:lnTo>
                      <a:lnTo>
                        <a:pt x="46" y="109"/>
                      </a:lnTo>
                      <a:lnTo>
                        <a:pt x="29" y="99"/>
                      </a:lnTo>
                      <a:lnTo>
                        <a:pt x="17" y="84"/>
                      </a:lnTo>
                      <a:lnTo>
                        <a:pt x="10" y="65"/>
                      </a:lnTo>
                      <a:lnTo>
                        <a:pt x="10" y="45"/>
                      </a:lnTo>
                      <a:lnTo>
                        <a:pt x="13" y="0"/>
                      </a:lnTo>
                      <a:lnTo>
                        <a:pt x="1" y="58"/>
                      </a:lnTo>
                      <a:lnTo>
                        <a:pt x="0" y="79"/>
                      </a:lnTo>
                      <a:lnTo>
                        <a:pt x="8" y="99"/>
                      </a:lnTo>
                      <a:lnTo>
                        <a:pt x="21" y="115"/>
                      </a:lnTo>
                      <a:lnTo>
                        <a:pt x="39" y="126"/>
                      </a:lnTo>
                      <a:lnTo>
                        <a:pt x="62" y="130"/>
                      </a:lnTo>
                      <a:lnTo>
                        <a:pt x="63" y="130"/>
                      </a:lnTo>
                      <a:lnTo>
                        <a:pt x="83" y="127"/>
                      </a:lnTo>
                      <a:lnTo>
                        <a:pt x="100" y="119"/>
                      </a:lnTo>
                      <a:lnTo>
                        <a:pt x="114" y="105"/>
                      </a:lnTo>
                      <a:lnTo>
                        <a:pt x="123" y="89"/>
                      </a:lnTo>
                      <a:lnTo>
                        <a:pt x="126" y="69"/>
                      </a:lnTo>
                      <a:lnTo>
                        <a:pt x="126" y="57"/>
                      </a:lnTo>
                      <a:lnTo>
                        <a:pt x="123" y="74"/>
                      </a:lnTo>
                      <a:lnTo>
                        <a:pt x="114" y="89"/>
                      </a:lnTo>
                      <a:lnTo>
                        <a:pt x="102" y="102"/>
                      </a:lnTo>
                      <a:lnTo>
                        <a:pt x="86" y="109"/>
                      </a:lnTo>
                      <a:lnTo>
                        <a:pt x="68" y="112"/>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450">
                  <a:extLst>
                    <a:ext uri="{FF2B5EF4-FFF2-40B4-BE49-F238E27FC236}">
                      <a16:creationId xmlns:a16="http://schemas.microsoft.com/office/drawing/2014/main" id="{AEEEF74B-0C70-3C1A-A39F-3AB85A9B7221}"/>
                    </a:ext>
                  </a:extLst>
                </p:cNvPr>
                <p:cNvSpPr>
                  <a:spLocks/>
                </p:cNvSpPr>
                <p:nvPr/>
              </p:nvSpPr>
              <p:spPr bwMode="auto">
                <a:xfrm>
                  <a:off x="4548" y="2141"/>
                  <a:ext cx="63" cy="65"/>
                </a:xfrm>
                <a:custGeom>
                  <a:avLst/>
                  <a:gdLst>
                    <a:gd name="T0" fmla="*/ 118 w 126"/>
                    <a:gd name="T1" fmla="*/ 45 h 130"/>
                    <a:gd name="T2" fmla="*/ 118 w 126"/>
                    <a:gd name="T3" fmla="*/ 65 h 130"/>
                    <a:gd name="T4" fmla="*/ 111 w 126"/>
                    <a:gd name="T5" fmla="*/ 84 h 130"/>
                    <a:gd name="T6" fmla="*/ 98 w 126"/>
                    <a:gd name="T7" fmla="*/ 99 h 130"/>
                    <a:gd name="T8" fmla="*/ 81 w 126"/>
                    <a:gd name="T9" fmla="*/ 109 h 130"/>
                    <a:gd name="T10" fmla="*/ 60 w 126"/>
                    <a:gd name="T11" fmla="*/ 112 h 130"/>
                    <a:gd name="T12" fmla="*/ 58 w 126"/>
                    <a:gd name="T13" fmla="*/ 112 h 130"/>
                    <a:gd name="T14" fmla="*/ 40 w 126"/>
                    <a:gd name="T15" fmla="*/ 109 h 130"/>
                    <a:gd name="T16" fmla="*/ 25 w 126"/>
                    <a:gd name="T17" fmla="*/ 102 h 130"/>
                    <a:gd name="T18" fmla="*/ 12 w 126"/>
                    <a:gd name="T19" fmla="*/ 89 h 130"/>
                    <a:gd name="T20" fmla="*/ 5 w 126"/>
                    <a:gd name="T21" fmla="*/ 74 h 130"/>
                    <a:gd name="T22" fmla="*/ 0 w 126"/>
                    <a:gd name="T23" fmla="*/ 57 h 130"/>
                    <a:gd name="T24" fmla="*/ 0 w 126"/>
                    <a:gd name="T25" fmla="*/ 69 h 130"/>
                    <a:gd name="T26" fmla="*/ 5 w 126"/>
                    <a:gd name="T27" fmla="*/ 89 h 130"/>
                    <a:gd name="T28" fmla="*/ 13 w 126"/>
                    <a:gd name="T29" fmla="*/ 105 h 130"/>
                    <a:gd name="T30" fmla="*/ 26 w 126"/>
                    <a:gd name="T31" fmla="*/ 119 h 130"/>
                    <a:gd name="T32" fmla="*/ 44 w 126"/>
                    <a:gd name="T33" fmla="*/ 127 h 130"/>
                    <a:gd name="T34" fmla="*/ 64 w 126"/>
                    <a:gd name="T35" fmla="*/ 130 h 130"/>
                    <a:gd name="T36" fmla="*/ 66 w 126"/>
                    <a:gd name="T37" fmla="*/ 130 h 130"/>
                    <a:gd name="T38" fmla="*/ 87 w 126"/>
                    <a:gd name="T39" fmla="*/ 126 h 130"/>
                    <a:gd name="T40" fmla="*/ 105 w 126"/>
                    <a:gd name="T41" fmla="*/ 115 h 130"/>
                    <a:gd name="T42" fmla="*/ 119 w 126"/>
                    <a:gd name="T43" fmla="*/ 99 h 130"/>
                    <a:gd name="T44" fmla="*/ 126 w 126"/>
                    <a:gd name="T45" fmla="*/ 79 h 130"/>
                    <a:gd name="T46" fmla="*/ 126 w 126"/>
                    <a:gd name="T47" fmla="*/ 58 h 130"/>
                    <a:gd name="T48" fmla="*/ 115 w 126"/>
                    <a:gd name="T49" fmla="*/ 0 h 130"/>
                    <a:gd name="T50" fmla="*/ 118 w 126"/>
                    <a:gd name="T51" fmla="*/ 4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6" h="130">
                      <a:moveTo>
                        <a:pt x="118" y="45"/>
                      </a:moveTo>
                      <a:lnTo>
                        <a:pt x="118" y="65"/>
                      </a:lnTo>
                      <a:lnTo>
                        <a:pt x="111" y="84"/>
                      </a:lnTo>
                      <a:lnTo>
                        <a:pt x="98" y="99"/>
                      </a:lnTo>
                      <a:lnTo>
                        <a:pt x="81" y="109"/>
                      </a:lnTo>
                      <a:lnTo>
                        <a:pt x="60" y="112"/>
                      </a:lnTo>
                      <a:lnTo>
                        <a:pt x="58" y="112"/>
                      </a:lnTo>
                      <a:lnTo>
                        <a:pt x="40" y="109"/>
                      </a:lnTo>
                      <a:lnTo>
                        <a:pt x="25" y="102"/>
                      </a:lnTo>
                      <a:lnTo>
                        <a:pt x="12" y="89"/>
                      </a:lnTo>
                      <a:lnTo>
                        <a:pt x="5" y="74"/>
                      </a:lnTo>
                      <a:lnTo>
                        <a:pt x="0" y="57"/>
                      </a:lnTo>
                      <a:lnTo>
                        <a:pt x="0" y="69"/>
                      </a:lnTo>
                      <a:lnTo>
                        <a:pt x="5" y="89"/>
                      </a:lnTo>
                      <a:lnTo>
                        <a:pt x="13" y="105"/>
                      </a:lnTo>
                      <a:lnTo>
                        <a:pt x="26" y="119"/>
                      </a:lnTo>
                      <a:lnTo>
                        <a:pt x="44" y="127"/>
                      </a:lnTo>
                      <a:lnTo>
                        <a:pt x="64" y="130"/>
                      </a:lnTo>
                      <a:lnTo>
                        <a:pt x="66" y="130"/>
                      </a:lnTo>
                      <a:lnTo>
                        <a:pt x="87" y="126"/>
                      </a:lnTo>
                      <a:lnTo>
                        <a:pt x="105" y="115"/>
                      </a:lnTo>
                      <a:lnTo>
                        <a:pt x="119" y="99"/>
                      </a:lnTo>
                      <a:lnTo>
                        <a:pt x="126" y="79"/>
                      </a:lnTo>
                      <a:lnTo>
                        <a:pt x="126" y="58"/>
                      </a:lnTo>
                      <a:lnTo>
                        <a:pt x="115" y="0"/>
                      </a:lnTo>
                      <a:lnTo>
                        <a:pt x="118" y="45"/>
                      </a:lnTo>
                      <a:close/>
                    </a:path>
                  </a:pathLst>
                </a:custGeom>
                <a:solidFill>
                  <a:srgbClr val="3D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451">
                  <a:extLst>
                    <a:ext uri="{FF2B5EF4-FFF2-40B4-BE49-F238E27FC236}">
                      <a16:creationId xmlns:a16="http://schemas.microsoft.com/office/drawing/2014/main" id="{7CD984F7-BFF1-BD2A-7EC0-686D688F0589}"/>
                    </a:ext>
                  </a:extLst>
                </p:cNvPr>
                <p:cNvSpPr>
                  <a:spLocks/>
                </p:cNvSpPr>
                <p:nvPr/>
              </p:nvSpPr>
              <p:spPr bwMode="auto">
                <a:xfrm>
                  <a:off x="4473" y="2064"/>
                  <a:ext cx="69" cy="144"/>
                </a:xfrm>
                <a:custGeom>
                  <a:avLst/>
                  <a:gdLst>
                    <a:gd name="T0" fmla="*/ 105 w 139"/>
                    <a:gd name="T1" fmla="*/ 222 h 289"/>
                    <a:gd name="T2" fmla="*/ 88 w 139"/>
                    <a:gd name="T3" fmla="*/ 205 h 289"/>
                    <a:gd name="T4" fmla="*/ 67 w 139"/>
                    <a:gd name="T5" fmla="*/ 194 h 289"/>
                    <a:gd name="T6" fmla="*/ 45 w 139"/>
                    <a:gd name="T7" fmla="*/ 190 h 289"/>
                    <a:gd name="T8" fmla="*/ 21 w 139"/>
                    <a:gd name="T9" fmla="*/ 191 h 289"/>
                    <a:gd name="T10" fmla="*/ 21 w 139"/>
                    <a:gd name="T11" fmla="*/ 180 h 289"/>
                    <a:gd name="T12" fmla="*/ 23 w 139"/>
                    <a:gd name="T13" fmla="*/ 161 h 289"/>
                    <a:gd name="T14" fmla="*/ 24 w 139"/>
                    <a:gd name="T15" fmla="*/ 139 h 289"/>
                    <a:gd name="T16" fmla="*/ 27 w 139"/>
                    <a:gd name="T17" fmla="*/ 113 h 289"/>
                    <a:gd name="T18" fmla="*/ 30 w 139"/>
                    <a:gd name="T19" fmla="*/ 86 h 289"/>
                    <a:gd name="T20" fmla="*/ 31 w 139"/>
                    <a:gd name="T21" fmla="*/ 61 h 289"/>
                    <a:gd name="T22" fmla="*/ 34 w 139"/>
                    <a:gd name="T23" fmla="*/ 37 h 289"/>
                    <a:gd name="T24" fmla="*/ 36 w 139"/>
                    <a:gd name="T25" fmla="*/ 18 h 289"/>
                    <a:gd name="T26" fmla="*/ 37 w 139"/>
                    <a:gd name="T27" fmla="*/ 6 h 289"/>
                    <a:gd name="T28" fmla="*/ 38 w 139"/>
                    <a:gd name="T29" fmla="*/ 0 h 289"/>
                    <a:gd name="T30" fmla="*/ 24 w 139"/>
                    <a:gd name="T31" fmla="*/ 6 h 289"/>
                    <a:gd name="T32" fmla="*/ 3 w 139"/>
                    <a:gd name="T33" fmla="*/ 195 h 289"/>
                    <a:gd name="T34" fmla="*/ 0 w 139"/>
                    <a:gd name="T35" fmla="*/ 211 h 289"/>
                    <a:gd name="T36" fmla="*/ 0 w 139"/>
                    <a:gd name="T37" fmla="*/ 214 h 289"/>
                    <a:gd name="T38" fmla="*/ 0 w 139"/>
                    <a:gd name="T39" fmla="*/ 236 h 289"/>
                    <a:gd name="T40" fmla="*/ 7 w 139"/>
                    <a:gd name="T41" fmla="*/ 257 h 289"/>
                    <a:gd name="T42" fmla="*/ 20 w 139"/>
                    <a:gd name="T43" fmla="*/ 274 h 289"/>
                    <a:gd name="T44" fmla="*/ 40 w 139"/>
                    <a:gd name="T45" fmla="*/ 284 h 289"/>
                    <a:gd name="T46" fmla="*/ 61 w 139"/>
                    <a:gd name="T47" fmla="*/ 289 h 289"/>
                    <a:gd name="T48" fmla="*/ 62 w 139"/>
                    <a:gd name="T49" fmla="*/ 289 h 289"/>
                    <a:gd name="T50" fmla="*/ 79 w 139"/>
                    <a:gd name="T51" fmla="*/ 286 h 289"/>
                    <a:gd name="T52" fmla="*/ 94 w 139"/>
                    <a:gd name="T53" fmla="*/ 280 h 289"/>
                    <a:gd name="T54" fmla="*/ 109 w 139"/>
                    <a:gd name="T55" fmla="*/ 272 h 289"/>
                    <a:gd name="T56" fmla="*/ 125 w 139"/>
                    <a:gd name="T57" fmla="*/ 267 h 289"/>
                    <a:gd name="T58" fmla="*/ 132 w 139"/>
                    <a:gd name="T59" fmla="*/ 266 h 289"/>
                    <a:gd name="T60" fmla="*/ 139 w 139"/>
                    <a:gd name="T61" fmla="*/ 266 h 289"/>
                    <a:gd name="T62" fmla="*/ 139 w 139"/>
                    <a:gd name="T63" fmla="*/ 257 h 289"/>
                    <a:gd name="T64" fmla="*/ 135 w 139"/>
                    <a:gd name="T65" fmla="*/ 256 h 289"/>
                    <a:gd name="T66" fmla="*/ 130 w 139"/>
                    <a:gd name="T67" fmla="*/ 255 h 289"/>
                    <a:gd name="T68" fmla="*/ 126 w 139"/>
                    <a:gd name="T69" fmla="*/ 252 h 289"/>
                    <a:gd name="T70" fmla="*/ 122 w 139"/>
                    <a:gd name="T71" fmla="*/ 248 h 289"/>
                    <a:gd name="T72" fmla="*/ 113 w 139"/>
                    <a:gd name="T73" fmla="*/ 235 h 289"/>
                    <a:gd name="T74" fmla="*/ 105 w 139"/>
                    <a:gd name="T75"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289">
                      <a:moveTo>
                        <a:pt x="105" y="222"/>
                      </a:moveTo>
                      <a:lnTo>
                        <a:pt x="88" y="205"/>
                      </a:lnTo>
                      <a:lnTo>
                        <a:pt x="67" y="194"/>
                      </a:lnTo>
                      <a:lnTo>
                        <a:pt x="45" y="190"/>
                      </a:lnTo>
                      <a:lnTo>
                        <a:pt x="21" y="191"/>
                      </a:lnTo>
                      <a:lnTo>
                        <a:pt x="21" y="180"/>
                      </a:lnTo>
                      <a:lnTo>
                        <a:pt x="23" y="161"/>
                      </a:lnTo>
                      <a:lnTo>
                        <a:pt x="24" y="139"/>
                      </a:lnTo>
                      <a:lnTo>
                        <a:pt x="27" y="113"/>
                      </a:lnTo>
                      <a:lnTo>
                        <a:pt x="30" y="86"/>
                      </a:lnTo>
                      <a:lnTo>
                        <a:pt x="31" y="61"/>
                      </a:lnTo>
                      <a:lnTo>
                        <a:pt x="34" y="37"/>
                      </a:lnTo>
                      <a:lnTo>
                        <a:pt x="36" y="18"/>
                      </a:lnTo>
                      <a:lnTo>
                        <a:pt x="37" y="6"/>
                      </a:lnTo>
                      <a:lnTo>
                        <a:pt x="38" y="0"/>
                      </a:lnTo>
                      <a:lnTo>
                        <a:pt x="24" y="6"/>
                      </a:lnTo>
                      <a:lnTo>
                        <a:pt x="3" y="195"/>
                      </a:lnTo>
                      <a:lnTo>
                        <a:pt x="0" y="211"/>
                      </a:lnTo>
                      <a:lnTo>
                        <a:pt x="0" y="214"/>
                      </a:lnTo>
                      <a:lnTo>
                        <a:pt x="0" y="236"/>
                      </a:lnTo>
                      <a:lnTo>
                        <a:pt x="7" y="257"/>
                      </a:lnTo>
                      <a:lnTo>
                        <a:pt x="20" y="274"/>
                      </a:lnTo>
                      <a:lnTo>
                        <a:pt x="40" y="284"/>
                      </a:lnTo>
                      <a:lnTo>
                        <a:pt x="61" y="289"/>
                      </a:lnTo>
                      <a:lnTo>
                        <a:pt x="62" y="289"/>
                      </a:lnTo>
                      <a:lnTo>
                        <a:pt x="79" y="286"/>
                      </a:lnTo>
                      <a:lnTo>
                        <a:pt x="94" y="280"/>
                      </a:lnTo>
                      <a:lnTo>
                        <a:pt x="109" y="272"/>
                      </a:lnTo>
                      <a:lnTo>
                        <a:pt x="125" y="267"/>
                      </a:lnTo>
                      <a:lnTo>
                        <a:pt x="132" y="266"/>
                      </a:lnTo>
                      <a:lnTo>
                        <a:pt x="139" y="266"/>
                      </a:lnTo>
                      <a:lnTo>
                        <a:pt x="139" y="257"/>
                      </a:lnTo>
                      <a:lnTo>
                        <a:pt x="135" y="256"/>
                      </a:lnTo>
                      <a:lnTo>
                        <a:pt x="130" y="255"/>
                      </a:lnTo>
                      <a:lnTo>
                        <a:pt x="126" y="252"/>
                      </a:lnTo>
                      <a:lnTo>
                        <a:pt x="122" y="248"/>
                      </a:lnTo>
                      <a:lnTo>
                        <a:pt x="113" y="235"/>
                      </a:lnTo>
                      <a:lnTo>
                        <a:pt x="105" y="222"/>
                      </a:lnTo>
                      <a:close/>
                    </a:path>
                  </a:pathLst>
                </a:custGeom>
                <a:solidFill>
                  <a:srgbClr val="FEB0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452">
                  <a:extLst>
                    <a:ext uri="{FF2B5EF4-FFF2-40B4-BE49-F238E27FC236}">
                      <a16:creationId xmlns:a16="http://schemas.microsoft.com/office/drawing/2014/main" id="{27F4B30E-69E6-72E5-279A-EB871281E5DE}"/>
                    </a:ext>
                  </a:extLst>
                </p:cNvPr>
                <p:cNvSpPr>
                  <a:spLocks/>
                </p:cNvSpPr>
                <p:nvPr/>
              </p:nvSpPr>
              <p:spPr bwMode="auto">
                <a:xfrm>
                  <a:off x="4542" y="2064"/>
                  <a:ext cx="69" cy="144"/>
                </a:xfrm>
                <a:custGeom>
                  <a:avLst/>
                  <a:gdLst>
                    <a:gd name="T0" fmla="*/ 135 w 138"/>
                    <a:gd name="T1" fmla="*/ 195 h 289"/>
                    <a:gd name="T2" fmla="*/ 114 w 138"/>
                    <a:gd name="T3" fmla="*/ 6 h 289"/>
                    <a:gd name="T4" fmla="*/ 100 w 138"/>
                    <a:gd name="T5" fmla="*/ 0 h 289"/>
                    <a:gd name="T6" fmla="*/ 100 w 138"/>
                    <a:gd name="T7" fmla="*/ 6 h 289"/>
                    <a:gd name="T8" fmla="*/ 102 w 138"/>
                    <a:gd name="T9" fmla="*/ 18 h 289"/>
                    <a:gd name="T10" fmla="*/ 104 w 138"/>
                    <a:gd name="T11" fmla="*/ 37 h 289"/>
                    <a:gd name="T12" fmla="*/ 106 w 138"/>
                    <a:gd name="T13" fmla="*/ 61 h 289"/>
                    <a:gd name="T14" fmla="*/ 109 w 138"/>
                    <a:gd name="T15" fmla="*/ 86 h 289"/>
                    <a:gd name="T16" fmla="*/ 111 w 138"/>
                    <a:gd name="T17" fmla="*/ 113 h 289"/>
                    <a:gd name="T18" fmla="*/ 113 w 138"/>
                    <a:gd name="T19" fmla="*/ 139 h 289"/>
                    <a:gd name="T20" fmla="*/ 116 w 138"/>
                    <a:gd name="T21" fmla="*/ 161 h 289"/>
                    <a:gd name="T22" fmla="*/ 117 w 138"/>
                    <a:gd name="T23" fmla="*/ 180 h 289"/>
                    <a:gd name="T24" fmla="*/ 117 w 138"/>
                    <a:gd name="T25" fmla="*/ 191 h 289"/>
                    <a:gd name="T26" fmla="*/ 93 w 138"/>
                    <a:gd name="T27" fmla="*/ 190 h 289"/>
                    <a:gd name="T28" fmla="*/ 70 w 138"/>
                    <a:gd name="T29" fmla="*/ 194 h 289"/>
                    <a:gd name="T30" fmla="*/ 51 w 138"/>
                    <a:gd name="T31" fmla="*/ 205 h 289"/>
                    <a:gd name="T32" fmla="*/ 34 w 138"/>
                    <a:gd name="T33" fmla="*/ 222 h 289"/>
                    <a:gd name="T34" fmla="*/ 25 w 138"/>
                    <a:gd name="T35" fmla="*/ 235 h 289"/>
                    <a:gd name="T36" fmla="*/ 17 w 138"/>
                    <a:gd name="T37" fmla="*/ 248 h 289"/>
                    <a:gd name="T38" fmla="*/ 12 w 138"/>
                    <a:gd name="T39" fmla="*/ 252 h 289"/>
                    <a:gd name="T40" fmla="*/ 8 w 138"/>
                    <a:gd name="T41" fmla="*/ 255 h 289"/>
                    <a:gd name="T42" fmla="*/ 4 w 138"/>
                    <a:gd name="T43" fmla="*/ 256 h 289"/>
                    <a:gd name="T44" fmla="*/ 0 w 138"/>
                    <a:gd name="T45" fmla="*/ 257 h 289"/>
                    <a:gd name="T46" fmla="*/ 0 w 138"/>
                    <a:gd name="T47" fmla="*/ 266 h 289"/>
                    <a:gd name="T48" fmla="*/ 7 w 138"/>
                    <a:gd name="T49" fmla="*/ 266 h 289"/>
                    <a:gd name="T50" fmla="*/ 14 w 138"/>
                    <a:gd name="T51" fmla="*/ 267 h 289"/>
                    <a:gd name="T52" fmla="*/ 29 w 138"/>
                    <a:gd name="T53" fmla="*/ 272 h 289"/>
                    <a:gd name="T54" fmla="*/ 44 w 138"/>
                    <a:gd name="T55" fmla="*/ 280 h 289"/>
                    <a:gd name="T56" fmla="*/ 59 w 138"/>
                    <a:gd name="T57" fmla="*/ 286 h 289"/>
                    <a:gd name="T58" fmla="*/ 75 w 138"/>
                    <a:gd name="T59" fmla="*/ 289 h 289"/>
                    <a:gd name="T60" fmla="*/ 76 w 138"/>
                    <a:gd name="T61" fmla="*/ 289 h 289"/>
                    <a:gd name="T62" fmla="*/ 99 w 138"/>
                    <a:gd name="T63" fmla="*/ 284 h 289"/>
                    <a:gd name="T64" fmla="*/ 117 w 138"/>
                    <a:gd name="T65" fmla="*/ 274 h 289"/>
                    <a:gd name="T66" fmla="*/ 131 w 138"/>
                    <a:gd name="T67" fmla="*/ 257 h 289"/>
                    <a:gd name="T68" fmla="*/ 138 w 138"/>
                    <a:gd name="T69" fmla="*/ 236 h 289"/>
                    <a:gd name="T70" fmla="*/ 138 w 138"/>
                    <a:gd name="T71" fmla="*/ 214 h 289"/>
                    <a:gd name="T72" fmla="*/ 138 w 138"/>
                    <a:gd name="T73" fmla="*/ 211 h 289"/>
                    <a:gd name="T74" fmla="*/ 135 w 138"/>
                    <a:gd name="T75" fmla="*/ 19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289">
                      <a:moveTo>
                        <a:pt x="135" y="195"/>
                      </a:moveTo>
                      <a:lnTo>
                        <a:pt x="114" y="6"/>
                      </a:lnTo>
                      <a:lnTo>
                        <a:pt x="100" y="0"/>
                      </a:lnTo>
                      <a:lnTo>
                        <a:pt x="100" y="6"/>
                      </a:lnTo>
                      <a:lnTo>
                        <a:pt x="102" y="18"/>
                      </a:lnTo>
                      <a:lnTo>
                        <a:pt x="104" y="37"/>
                      </a:lnTo>
                      <a:lnTo>
                        <a:pt x="106" y="61"/>
                      </a:lnTo>
                      <a:lnTo>
                        <a:pt x="109" y="86"/>
                      </a:lnTo>
                      <a:lnTo>
                        <a:pt x="111" y="113"/>
                      </a:lnTo>
                      <a:lnTo>
                        <a:pt x="113" y="139"/>
                      </a:lnTo>
                      <a:lnTo>
                        <a:pt x="116" y="161"/>
                      </a:lnTo>
                      <a:lnTo>
                        <a:pt x="117" y="180"/>
                      </a:lnTo>
                      <a:lnTo>
                        <a:pt x="117" y="191"/>
                      </a:lnTo>
                      <a:lnTo>
                        <a:pt x="93" y="190"/>
                      </a:lnTo>
                      <a:lnTo>
                        <a:pt x="70" y="194"/>
                      </a:lnTo>
                      <a:lnTo>
                        <a:pt x="51" y="205"/>
                      </a:lnTo>
                      <a:lnTo>
                        <a:pt x="34" y="222"/>
                      </a:lnTo>
                      <a:lnTo>
                        <a:pt x="25" y="235"/>
                      </a:lnTo>
                      <a:lnTo>
                        <a:pt x="17" y="248"/>
                      </a:lnTo>
                      <a:lnTo>
                        <a:pt x="12" y="252"/>
                      </a:lnTo>
                      <a:lnTo>
                        <a:pt x="8" y="255"/>
                      </a:lnTo>
                      <a:lnTo>
                        <a:pt x="4" y="256"/>
                      </a:lnTo>
                      <a:lnTo>
                        <a:pt x="0" y="257"/>
                      </a:lnTo>
                      <a:lnTo>
                        <a:pt x="0" y="266"/>
                      </a:lnTo>
                      <a:lnTo>
                        <a:pt x="7" y="266"/>
                      </a:lnTo>
                      <a:lnTo>
                        <a:pt x="14" y="267"/>
                      </a:lnTo>
                      <a:lnTo>
                        <a:pt x="29" y="272"/>
                      </a:lnTo>
                      <a:lnTo>
                        <a:pt x="44" y="280"/>
                      </a:lnTo>
                      <a:lnTo>
                        <a:pt x="59" y="286"/>
                      </a:lnTo>
                      <a:lnTo>
                        <a:pt x="75" y="289"/>
                      </a:lnTo>
                      <a:lnTo>
                        <a:pt x="76" y="289"/>
                      </a:lnTo>
                      <a:lnTo>
                        <a:pt x="99" y="284"/>
                      </a:lnTo>
                      <a:lnTo>
                        <a:pt x="117" y="274"/>
                      </a:lnTo>
                      <a:lnTo>
                        <a:pt x="131" y="257"/>
                      </a:lnTo>
                      <a:lnTo>
                        <a:pt x="138" y="236"/>
                      </a:lnTo>
                      <a:lnTo>
                        <a:pt x="138" y="214"/>
                      </a:lnTo>
                      <a:lnTo>
                        <a:pt x="138" y="211"/>
                      </a:lnTo>
                      <a:lnTo>
                        <a:pt x="135" y="195"/>
                      </a:lnTo>
                      <a:close/>
                    </a:path>
                  </a:pathLst>
                </a:custGeom>
                <a:solidFill>
                  <a:srgbClr val="FA891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453">
                  <a:extLst>
                    <a:ext uri="{FF2B5EF4-FFF2-40B4-BE49-F238E27FC236}">
                      <a16:creationId xmlns:a16="http://schemas.microsoft.com/office/drawing/2014/main" id="{293A8ADA-03CE-DE48-BAE9-45702F8FBF2A}"/>
                    </a:ext>
                  </a:extLst>
                </p:cNvPr>
                <p:cNvSpPr>
                  <a:spLocks/>
                </p:cNvSpPr>
                <p:nvPr/>
              </p:nvSpPr>
              <p:spPr bwMode="auto">
                <a:xfrm>
                  <a:off x="4484" y="2257"/>
                  <a:ext cx="116" cy="32"/>
                </a:xfrm>
                <a:custGeom>
                  <a:avLst/>
                  <a:gdLst>
                    <a:gd name="T0" fmla="*/ 7 w 232"/>
                    <a:gd name="T1" fmla="*/ 0 h 64"/>
                    <a:gd name="T2" fmla="*/ 5 w 232"/>
                    <a:gd name="T3" fmla="*/ 31 h 64"/>
                    <a:gd name="T4" fmla="*/ 0 w 232"/>
                    <a:gd name="T5" fmla="*/ 58 h 64"/>
                    <a:gd name="T6" fmla="*/ 78 w 232"/>
                    <a:gd name="T7" fmla="*/ 64 h 64"/>
                    <a:gd name="T8" fmla="*/ 154 w 232"/>
                    <a:gd name="T9" fmla="*/ 64 h 64"/>
                    <a:gd name="T10" fmla="*/ 232 w 232"/>
                    <a:gd name="T11" fmla="*/ 58 h 64"/>
                    <a:gd name="T12" fmla="*/ 226 w 232"/>
                    <a:gd name="T13" fmla="*/ 31 h 64"/>
                    <a:gd name="T14" fmla="*/ 225 w 232"/>
                    <a:gd name="T15" fmla="*/ 0 h 64"/>
                    <a:gd name="T16" fmla="*/ 7 w 23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64">
                      <a:moveTo>
                        <a:pt x="7" y="0"/>
                      </a:moveTo>
                      <a:lnTo>
                        <a:pt x="5" y="31"/>
                      </a:lnTo>
                      <a:lnTo>
                        <a:pt x="0" y="58"/>
                      </a:lnTo>
                      <a:lnTo>
                        <a:pt x="78" y="64"/>
                      </a:lnTo>
                      <a:lnTo>
                        <a:pt x="154" y="64"/>
                      </a:lnTo>
                      <a:lnTo>
                        <a:pt x="232" y="58"/>
                      </a:lnTo>
                      <a:lnTo>
                        <a:pt x="226" y="31"/>
                      </a:lnTo>
                      <a:lnTo>
                        <a:pt x="225" y="0"/>
                      </a:lnTo>
                      <a:lnTo>
                        <a:pt x="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454">
                  <a:extLst>
                    <a:ext uri="{FF2B5EF4-FFF2-40B4-BE49-F238E27FC236}">
                      <a16:creationId xmlns:a16="http://schemas.microsoft.com/office/drawing/2014/main" id="{5F0D06F5-CD35-7951-5A47-E616718E3203}"/>
                    </a:ext>
                  </a:extLst>
                </p:cNvPr>
                <p:cNvSpPr>
                  <a:spLocks/>
                </p:cNvSpPr>
                <p:nvPr/>
              </p:nvSpPr>
              <p:spPr bwMode="auto">
                <a:xfrm>
                  <a:off x="4542" y="2257"/>
                  <a:ext cx="58" cy="32"/>
                </a:xfrm>
                <a:custGeom>
                  <a:avLst/>
                  <a:gdLst>
                    <a:gd name="T0" fmla="*/ 0 w 116"/>
                    <a:gd name="T1" fmla="*/ 0 h 64"/>
                    <a:gd name="T2" fmla="*/ 0 w 116"/>
                    <a:gd name="T3" fmla="*/ 64 h 64"/>
                    <a:gd name="T4" fmla="*/ 116 w 116"/>
                    <a:gd name="T5" fmla="*/ 58 h 64"/>
                    <a:gd name="T6" fmla="*/ 110 w 116"/>
                    <a:gd name="T7" fmla="*/ 31 h 64"/>
                    <a:gd name="T8" fmla="*/ 109 w 116"/>
                    <a:gd name="T9" fmla="*/ 0 h 64"/>
                    <a:gd name="T10" fmla="*/ 0 w 116"/>
                    <a:gd name="T11" fmla="*/ 0 h 64"/>
                  </a:gdLst>
                  <a:ahLst/>
                  <a:cxnLst>
                    <a:cxn ang="0">
                      <a:pos x="T0" y="T1"/>
                    </a:cxn>
                    <a:cxn ang="0">
                      <a:pos x="T2" y="T3"/>
                    </a:cxn>
                    <a:cxn ang="0">
                      <a:pos x="T4" y="T5"/>
                    </a:cxn>
                    <a:cxn ang="0">
                      <a:pos x="T6" y="T7"/>
                    </a:cxn>
                    <a:cxn ang="0">
                      <a:pos x="T8" y="T9"/>
                    </a:cxn>
                    <a:cxn ang="0">
                      <a:pos x="T10" y="T11"/>
                    </a:cxn>
                  </a:cxnLst>
                  <a:rect l="0" t="0" r="r" b="b"/>
                  <a:pathLst>
                    <a:path w="116" h="64">
                      <a:moveTo>
                        <a:pt x="0" y="0"/>
                      </a:moveTo>
                      <a:lnTo>
                        <a:pt x="0" y="64"/>
                      </a:lnTo>
                      <a:lnTo>
                        <a:pt x="116" y="58"/>
                      </a:lnTo>
                      <a:lnTo>
                        <a:pt x="110" y="31"/>
                      </a:lnTo>
                      <a:lnTo>
                        <a:pt x="109"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455">
                  <a:extLst>
                    <a:ext uri="{FF2B5EF4-FFF2-40B4-BE49-F238E27FC236}">
                      <a16:creationId xmlns:a16="http://schemas.microsoft.com/office/drawing/2014/main" id="{A9B8B3F9-DF37-9DA6-797D-C4FBF0EAA4B6}"/>
                    </a:ext>
                  </a:extLst>
                </p:cNvPr>
                <p:cNvSpPr>
                  <a:spLocks/>
                </p:cNvSpPr>
                <p:nvPr/>
              </p:nvSpPr>
              <p:spPr bwMode="auto">
                <a:xfrm>
                  <a:off x="4670" y="1964"/>
                  <a:ext cx="75" cy="217"/>
                </a:xfrm>
                <a:custGeom>
                  <a:avLst/>
                  <a:gdLst>
                    <a:gd name="T0" fmla="*/ 32 w 150"/>
                    <a:gd name="T1" fmla="*/ 70 h 434"/>
                    <a:gd name="T2" fmla="*/ 14 w 150"/>
                    <a:gd name="T3" fmla="*/ 111 h 434"/>
                    <a:gd name="T4" fmla="*/ 4 w 150"/>
                    <a:gd name="T5" fmla="*/ 153 h 434"/>
                    <a:gd name="T6" fmla="*/ 0 w 150"/>
                    <a:gd name="T7" fmla="*/ 198 h 434"/>
                    <a:gd name="T8" fmla="*/ 3 w 150"/>
                    <a:gd name="T9" fmla="*/ 242 h 434"/>
                    <a:gd name="T10" fmla="*/ 11 w 150"/>
                    <a:gd name="T11" fmla="*/ 287 h 434"/>
                    <a:gd name="T12" fmla="*/ 25 w 150"/>
                    <a:gd name="T13" fmla="*/ 328 h 434"/>
                    <a:gd name="T14" fmla="*/ 46 w 150"/>
                    <a:gd name="T15" fmla="*/ 368 h 434"/>
                    <a:gd name="T16" fmla="*/ 73 w 150"/>
                    <a:gd name="T17" fmla="*/ 403 h 434"/>
                    <a:gd name="T18" fmla="*/ 87 w 150"/>
                    <a:gd name="T19" fmla="*/ 417 h 434"/>
                    <a:gd name="T20" fmla="*/ 94 w 150"/>
                    <a:gd name="T21" fmla="*/ 424 h 434"/>
                    <a:gd name="T22" fmla="*/ 103 w 150"/>
                    <a:gd name="T23" fmla="*/ 430 h 434"/>
                    <a:gd name="T24" fmla="*/ 111 w 150"/>
                    <a:gd name="T25" fmla="*/ 433 h 434"/>
                    <a:gd name="T26" fmla="*/ 130 w 150"/>
                    <a:gd name="T27" fmla="*/ 434 h 434"/>
                    <a:gd name="T28" fmla="*/ 150 w 150"/>
                    <a:gd name="T29" fmla="*/ 433 h 434"/>
                    <a:gd name="T30" fmla="*/ 150 w 150"/>
                    <a:gd name="T31" fmla="*/ 0 h 434"/>
                    <a:gd name="T32" fmla="*/ 141 w 150"/>
                    <a:gd name="T33" fmla="*/ 0 h 434"/>
                    <a:gd name="T34" fmla="*/ 114 w 150"/>
                    <a:gd name="T35" fmla="*/ 5 h 434"/>
                    <a:gd name="T36" fmla="*/ 89 w 150"/>
                    <a:gd name="T37" fmla="*/ 13 h 434"/>
                    <a:gd name="T38" fmla="*/ 66 w 150"/>
                    <a:gd name="T39" fmla="*/ 27 h 434"/>
                    <a:gd name="T40" fmla="*/ 46 w 150"/>
                    <a:gd name="T41" fmla="*/ 47 h 434"/>
                    <a:gd name="T42" fmla="*/ 32 w 150"/>
                    <a:gd name="T43" fmla="*/ 7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434">
                      <a:moveTo>
                        <a:pt x="32" y="70"/>
                      </a:moveTo>
                      <a:lnTo>
                        <a:pt x="14" y="111"/>
                      </a:lnTo>
                      <a:lnTo>
                        <a:pt x="4" y="153"/>
                      </a:lnTo>
                      <a:lnTo>
                        <a:pt x="0" y="198"/>
                      </a:lnTo>
                      <a:lnTo>
                        <a:pt x="3" y="242"/>
                      </a:lnTo>
                      <a:lnTo>
                        <a:pt x="11" y="287"/>
                      </a:lnTo>
                      <a:lnTo>
                        <a:pt x="25" y="328"/>
                      </a:lnTo>
                      <a:lnTo>
                        <a:pt x="46" y="368"/>
                      </a:lnTo>
                      <a:lnTo>
                        <a:pt x="73" y="403"/>
                      </a:lnTo>
                      <a:lnTo>
                        <a:pt x="87" y="417"/>
                      </a:lnTo>
                      <a:lnTo>
                        <a:pt x="94" y="424"/>
                      </a:lnTo>
                      <a:lnTo>
                        <a:pt x="103" y="430"/>
                      </a:lnTo>
                      <a:lnTo>
                        <a:pt x="111" y="433"/>
                      </a:lnTo>
                      <a:lnTo>
                        <a:pt x="130" y="434"/>
                      </a:lnTo>
                      <a:lnTo>
                        <a:pt x="150" y="433"/>
                      </a:lnTo>
                      <a:lnTo>
                        <a:pt x="150" y="0"/>
                      </a:lnTo>
                      <a:lnTo>
                        <a:pt x="141" y="0"/>
                      </a:lnTo>
                      <a:lnTo>
                        <a:pt x="114" y="5"/>
                      </a:lnTo>
                      <a:lnTo>
                        <a:pt x="89" y="13"/>
                      </a:lnTo>
                      <a:lnTo>
                        <a:pt x="66" y="27"/>
                      </a:lnTo>
                      <a:lnTo>
                        <a:pt x="46" y="47"/>
                      </a:lnTo>
                      <a:lnTo>
                        <a:pt x="32" y="70"/>
                      </a:lnTo>
                      <a:close/>
                    </a:path>
                  </a:pathLst>
                </a:custGeom>
                <a:solidFill>
                  <a:srgbClr val="EED25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456">
                  <a:extLst>
                    <a:ext uri="{FF2B5EF4-FFF2-40B4-BE49-F238E27FC236}">
                      <a16:creationId xmlns:a16="http://schemas.microsoft.com/office/drawing/2014/main" id="{8290E5C5-9CD1-AA02-DB77-DCCF48EFFD2F}"/>
                    </a:ext>
                  </a:extLst>
                </p:cNvPr>
                <p:cNvSpPr>
                  <a:spLocks/>
                </p:cNvSpPr>
                <p:nvPr/>
              </p:nvSpPr>
              <p:spPr bwMode="auto">
                <a:xfrm>
                  <a:off x="4695" y="2821"/>
                  <a:ext cx="37" cy="31"/>
                </a:xfrm>
                <a:custGeom>
                  <a:avLst/>
                  <a:gdLst>
                    <a:gd name="T0" fmla="*/ 38 w 75"/>
                    <a:gd name="T1" fmla="*/ 0 h 61"/>
                    <a:gd name="T2" fmla="*/ 37 w 75"/>
                    <a:gd name="T3" fmla="*/ 0 h 61"/>
                    <a:gd name="T4" fmla="*/ 24 w 75"/>
                    <a:gd name="T5" fmla="*/ 3 h 61"/>
                    <a:gd name="T6" fmla="*/ 14 w 75"/>
                    <a:gd name="T7" fmla="*/ 10 h 61"/>
                    <a:gd name="T8" fmla="*/ 6 w 75"/>
                    <a:gd name="T9" fmla="*/ 20 h 61"/>
                    <a:gd name="T10" fmla="*/ 3 w 75"/>
                    <a:gd name="T11" fmla="*/ 31 h 61"/>
                    <a:gd name="T12" fmla="*/ 0 w 75"/>
                    <a:gd name="T13" fmla="*/ 61 h 61"/>
                    <a:gd name="T14" fmla="*/ 75 w 75"/>
                    <a:gd name="T15" fmla="*/ 61 h 61"/>
                    <a:gd name="T16" fmla="*/ 72 w 75"/>
                    <a:gd name="T17" fmla="*/ 31 h 61"/>
                    <a:gd name="T18" fmla="*/ 69 w 75"/>
                    <a:gd name="T19" fmla="*/ 20 h 61"/>
                    <a:gd name="T20" fmla="*/ 61 w 75"/>
                    <a:gd name="T21" fmla="*/ 10 h 61"/>
                    <a:gd name="T22" fmla="*/ 51 w 75"/>
                    <a:gd name="T23" fmla="*/ 3 h 61"/>
                    <a:gd name="T24" fmla="*/ 38 w 75"/>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61">
                      <a:moveTo>
                        <a:pt x="38" y="0"/>
                      </a:moveTo>
                      <a:lnTo>
                        <a:pt x="37" y="0"/>
                      </a:lnTo>
                      <a:lnTo>
                        <a:pt x="24" y="3"/>
                      </a:lnTo>
                      <a:lnTo>
                        <a:pt x="14" y="10"/>
                      </a:lnTo>
                      <a:lnTo>
                        <a:pt x="6" y="20"/>
                      </a:lnTo>
                      <a:lnTo>
                        <a:pt x="3" y="31"/>
                      </a:lnTo>
                      <a:lnTo>
                        <a:pt x="0" y="61"/>
                      </a:lnTo>
                      <a:lnTo>
                        <a:pt x="75" y="61"/>
                      </a:lnTo>
                      <a:lnTo>
                        <a:pt x="72" y="31"/>
                      </a:lnTo>
                      <a:lnTo>
                        <a:pt x="69" y="20"/>
                      </a:lnTo>
                      <a:lnTo>
                        <a:pt x="61" y="10"/>
                      </a:lnTo>
                      <a:lnTo>
                        <a:pt x="51" y="3"/>
                      </a:lnTo>
                      <a:lnTo>
                        <a:pt x="38" y="0"/>
                      </a:lnTo>
                      <a:close/>
                    </a:path>
                  </a:pathLst>
                </a:custGeom>
                <a:solidFill>
                  <a:srgbClr val="F514E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457">
                  <a:extLst>
                    <a:ext uri="{FF2B5EF4-FFF2-40B4-BE49-F238E27FC236}">
                      <a16:creationId xmlns:a16="http://schemas.microsoft.com/office/drawing/2014/main" id="{4B3E793A-49BC-2286-F0D8-AB767B1B7A06}"/>
                    </a:ext>
                  </a:extLst>
                </p:cNvPr>
                <p:cNvSpPr>
                  <a:spLocks/>
                </p:cNvSpPr>
                <p:nvPr/>
              </p:nvSpPr>
              <p:spPr bwMode="auto">
                <a:xfrm>
                  <a:off x="4699" y="2782"/>
                  <a:ext cx="30" cy="64"/>
                </a:xfrm>
                <a:custGeom>
                  <a:avLst/>
                  <a:gdLst>
                    <a:gd name="T0" fmla="*/ 53 w 59"/>
                    <a:gd name="T1" fmla="*/ 0 h 129"/>
                    <a:gd name="T2" fmla="*/ 1 w 59"/>
                    <a:gd name="T3" fmla="*/ 14 h 129"/>
                    <a:gd name="T4" fmla="*/ 7 w 59"/>
                    <a:gd name="T5" fmla="*/ 55 h 129"/>
                    <a:gd name="T6" fmla="*/ 7 w 59"/>
                    <a:gd name="T7" fmla="*/ 62 h 129"/>
                    <a:gd name="T8" fmla="*/ 5 w 59"/>
                    <a:gd name="T9" fmla="*/ 75 h 129"/>
                    <a:gd name="T10" fmla="*/ 2 w 59"/>
                    <a:gd name="T11" fmla="*/ 91 h 129"/>
                    <a:gd name="T12" fmla="*/ 0 w 59"/>
                    <a:gd name="T13" fmla="*/ 105 h 129"/>
                    <a:gd name="T14" fmla="*/ 0 w 59"/>
                    <a:gd name="T15" fmla="*/ 105 h 129"/>
                    <a:gd name="T16" fmla="*/ 1 w 59"/>
                    <a:gd name="T17" fmla="*/ 115 h 129"/>
                    <a:gd name="T18" fmla="*/ 7 w 59"/>
                    <a:gd name="T19" fmla="*/ 122 h 129"/>
                    <a:gd name="T20" fmla="*/ 17 w 59"/>
                    <a:gd name="T21" fmla="*/ 127 h 129"/>
                    <a:gd name="T22" fmla="*/ 28 w 59"/>
                    <a:gd name="T23" fmla="*/ 129 h 129"/>
                    <a:gd name="T24" fmla="*/ 39 w 59"/>
                    <a:gd name="T25" fmla="*/ 129 h 129"/>
                    <a:gd name="T26" fmla="*/ 49 w 59"/>
                    <a:gd name="T27" fmla="*/ 126 h 129"/>
                    <a:gd name="T28" fmla="*/ 56 w 59"/>
                    <a:gd name="T29" fmla="*/ 120 h 129"/>
                    <a:gd name="T30" fmla="*/ 59 w 59"/>
                    <a:gd name="T31" fmla="*/ 112 h 129"/>
                    <a:gd name="T32" fmla="*/ 59 w 59"/>
                    <a:gd name="T33" fmla="*/ 112 h 129"/>
                    <a:gd name="T34" fmla="*/ 53 w 59"/>
                    <a:gd name="T35" fmla="*/ 64 h 129"/>
                    <a:gd name="T36" fmla="*/ 53 w 59"/>
                    <a:gd name="T3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29">
                      <a:moveTo>
                        <a:pt x="53" y="0"/>
                      </a:moveTo>
                      <a:lnTo>
                        <a:pt x="1" y="14"/>
                      </a:lnTo>
                      <a:lnTo>
                        <a:pt x="7" y="55"/>
                      </a:lnTo>
                      <a:lnTo>
                        <a:pt x="7" y="62"/>
                      </a:lnTo>
                      <a:lnTo>
                        <a:pt x="5" y="75"/>
                      </a:lnTo>
                      <a:lnTo>
                        <a:pt x="2" y="91"/>
                      </a:lnTo>
                      <a:lnTo>
                        <a:pt x="0" y="105"/>
                      </a:lnTo>
                      <a:lnTo>
                        <a:pt x="0" y="105"/>
                      </a:lnTo>
                      <a:lnTo>
                        <a:pt x="1" y="115"/>
                      </a:lnTo>
                      <a:lnTo>
                        <a:pt x="7" y="122"/>
                      </a:lnTo>
                      <a:lnTo>
                        <a:pt x="17" y="127"/>
                      </a:lnTo>
                      <a:lnTo>
                        <a:pt x="28" y="129"/>
                      </a:lnTo>
                      <a:lnTo>
                        <a:pt x="39" y="129"/>
                      </a:lnTo>
                      <a:lnTo>
                        <a:pt x="49" y="126"/>
                      </a:lnTo>
                      <a:lnTo>
                        <a:pt x="56" y="120"/>
                      </a:lnTo>
                      <a:lnTo>
                        <a:pt x="59" y="112"/>
                      </a:lnTo>
                      <a:lnTo>
                        <a:pt x="59" y="112"/>
                      </a:lnTo>
                      <a:lnTo>
                        <a:pt x="53" y="64"/>
                      </a:lnTo>
                      <a:lnTo>
                        <a:pt x="53"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458">
                  <a:extLst>
                    <a:ext uri="{FF2B5EF4-FFF2-40B4-BE49-F238E27FC236}">
                      <a16:creationId xmlns:a16="http://schemas.microsoft.com/office/drawing/2014/main" id="{933FA604-344D-0970-AB39-352C3AF7563A}"/>
                    </a:ext>
                  </a:extLst>
                </p:cNvPr>
                <p:cNvSpPr>
                  <a:spLocks/>
                </p:cNvSpPr>
                <p:nvPr/>
              </p:nvSpPr>
              <p:spPr bwMode="auto">
                <a:xfrm>
                  <a:off x="4694" y="2852"/>
                  <a:ext cx="39" cy="5"/>
                </a:xfrm>
                <a:custGeom>
                  <a:avLst/>
                  <a:gdLst>
                    <a:gd name="T0" fmla="*/ 0 w 78"/>
                    <a:gd name="T1" fmla="*/ 3 h 12"/>
                    <a:gd name="T2" fmla="*/ 1 w 78"/>
                    <a:gd name="T3" fmla="*/ 7 h 12"/>
                    <a:gd name="T4" fmla="*/ 4 w 78"/>
                    <a:gd name="T5" fmla="*/ 10 h 12"/>
                    <a:gd name="T6" fmla="*/ 7 w 78"/>
                    <a:gd name="T7" fmla="*/ 12 h 12"/>
                    <a:gd name="T8" fmla="*/ 70 w 78"/>
                    <a:gd name="T9" fmla="*/ 12 h 12"/>
                    <a:gd name="T10" fmla="*/ 75 w 78"/>
                    <a:gd name="T11" fmla="*/ 10 h 12"/>
                    <a:gd name="T12" fmla="*/ 76 w 78"/>
                    <a:gd name="T13" fmla="*/ 7 h 12"/>
                    <a:gd name="T14" fmla="*/ 78 w 78"/>
                    <a:gd name="T15" fmla="*/ 3 h 12"/>
                    <a:gd name="T16" fmla="*/ 78 w 78"/>
                    <a:gd name="T17" fmla="*/ 0 h 12"/>
                    <a:gd name="T18" fmla="*/ 0 w 78"/>
                    <a:gd name="T19" fmla="*/ 0 h 12"/>
                    <a:gd name="T20" fmla="*/ 0 w 78"/>
                    <a:gd name="T21"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2">
                      <a:moveTo>
                        <a:pt x="0" y="3"/>
                      </a:moveTo>
                      <a:lnTo>
                        <a:pt x="1" y="7"/>
                      </a:lnTo>
                      <a:lnTo>
                        <a:pt x="4" y="10"/>
                      </a:lnTo>
                      <a:lnTo>
                        <a:pt x="7" y="12"/>
                      </a:lnTo>
                      <a:lnTo>
                        <a:pt x="70" y="12"/>
                      </a:lnTo>
                      <a:lnTo>
                        <a:pt x="75" y="10"/>
                      </a:lnTo>
                      <a:lnTo>
                        <a:pt x="76" y="7"/>
                      </a:lnTo>
                      <a:lnTo>
                        <a:pt x="78" y="3"/>
                      </a:lnTo>
                      <a:lnTo>
                        <a:pt x="78" y="0"/>
                      </a:lnTo>
                      <a:lnTo>
                        <a:pt x="0" y="0"/>
                      </a:lnTo>
                      <a:lnTo>
                        <a:pt x="0" y="3"/>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459">
                  <a:extLst>
                    <a:ext uri="{FF2B5EF4-FFF2-40B4-BE49-F238E27FC236}">
                      <a16:creationId xmlns:a16="http://schemas.microsoft.com/office/drawing/2014/main" id="{5D030641-70C7-9952-631B-44CA9DDA5A5E}"/>
                    </a:ext>
                  </a:extLst>
                </p:cNvPr>
                <p:cNvSpPr>
                  <a:spLocks/>
                </p:cNvSpPr>
                <p:nvPr/>
              </p:nvSpPr>
              <p:spPr bwMode="auto">
                <a:xfrm>
                  <a:off x="4663" y="2341"/>
                  <a:ext cx="82" cy="466"/>
                </a:xfrm>
                <a:custGeom>
                  <a:avLst/>
                  <a:gdLst>
                    <a:gd name="T0" fmla="*/ 41 w 163"/>
                    <a:gd name="T1" fmla="*/ 14 h 932"/>
                    <a:gd name="T2" fmla="*/ 32 w 163"/>
                    <a:gd name="T3" fmla="*/ 43 h 932"/>
                    <a:gd name="T4" fmla="*/ 24 w 163"/>
                    <a:gd name="T5" fmla="*/ 74 h 932"/>
                    <a:gd name="T6" fmla="*/ 17 w 163"/>
                    <a:gd name="T7" fmla="*/ 109 h 932"/>
                    <a:gd name="T8" fmla="*/ 11 w 163"/>
                    <a:gd name="T9" fmla="*/ 145 h 932"/>
                    <a:gd name="T10" fmla="*/ 6 w 163"/>
                    <a:gd name="T11" fmla="*/ 177 h 932"/>
                    <a:gd name="T12" fmla="*/ 1 w 163"/>
                    <a:gd name="T13" fmla="*/ 205 h 932"/>
                    <a:gd name="T14" fmla="*/ 1 w 163"/>
                    <a:gd name="T15" fmla="*/ 207 h 932"/>
                    <a:gd name="T16" fmla="*/ 0 w 163"/>
                    <a:gd name="T17" fmla="*/ 228 h 932"/>
                    <a:gd name="T18" fmla="*/ 3 w 163"/>
                    <a:gd name="T19" fmla="*/ 249 h 932"/>
                    <a:gd name="T20" fmla="*/ 62 w 163"/>
                    <a:gd name="T21" fmla="*/ 563 h 932"/>
                    <a:gd name="T22" fmla="*/ 62 w 163"/>
                    <a:gd name="T23" fmla="*/ 569 h 932"/>
                    <a:gd name="T24" fmla="*/ 61 w 163"/>
                    <a:gd name="T25" fmla="*/ 580 h 932"/>
                    <a:gd name="T26" fmla="*/ 59 w 163"/>
                    <a:gd name="T27" fmla="*/ 596 h 932"/>
                    <a:gd name="T28" fmla="*/ 57 w 163"/>
                    <a:gd name="T29" fmla="*/ 613 h 932"/>
                    <a:gd name="T30" fmla="*/ 54 w 163"/>
                    <a:gd name="T31" fmla="*/ 631 h 932"/>
                    <a:gd name="T32" fmla="*/ 51 w 163"/>
                    <a:gd name="T33" fmla="*/ 648 h 932"/>
                    <a:gd name="T34" fmla="*/ 49 w 163"/>
                    <a:gd name="T35" fmla="*/ 663 h 932"/>
                    <a:gd name="T36" fmla="*/ 48 w 163"/>
                    <a:gd name="T37" fmla="*/ 673 h 932"/>
                    <a:gd name="T38" fmla="*/ 48 w 163"/>
                    <a:gd name="T39" fmla="*/ 676 h 932"/>
                    <a:gd name="T40" fmla="*/ 47 w 163"/>
                    <a:gd name="T41" fmla="*/ 697 h 932"/>
                    <a:gd name="T42" fmla="*/ 49 w 163"/>
                    <a:gd name="T43" fmla="*/ 719 h 932"/>
                    <a:gd name="T44" fmla="*/ 73 w 163"/>
                    <a:gd name="T45" fmla="*/ 932 h 932"/>
                    <a:gd name="T46" fmla="*/ 124 w 163"/>
                    <a:gd name="T47" fmla="*/ 929 h 932"/>
                    <a:gd name="T48" fmla="*/ 153 w 163"/>
                    <a:gd name="T49" fmla="*/ 208 h 932"/>
                    <a:gd name="T50" fmla="*/ 163 w 163"/>
                    <a:gd name="T51" fmla="*/ 204 h 932"/>
                    <a:gd name="T52" fmla="*/ 163 w 163"/>
                    <a:gd name="T53" fmla="*/ 0 h 932"/>
                    <a:gd name="T54" fmla="*/ 47 w 163"/>
                    <a:gd name="T55" fmla="*/ 0 h 932"/>
                    <a:gd name="T56" fmla="*/ 41 w 163"/>
                    <a:gd name="T57" fmla="*/ 14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932">
                      <a:moveTo>
                        <a:pt x="41" y="14"/>
                      </a:moveTo>
                      <a:lnTo>
                        <a:pt x="32" y="43"/>
                      </a:lnTo>
                      <a:lnTo>
                        <a:pt x="24" y="74"/>
                      </a:lnTo>
                      <a:lnTo>
                        <a:pt x="17" y="109"/>
                      </a:lnTo>
                      <a:lnTo>
                        <a:pt x="11" y="145"/>
                      </a:lnTo>
                      <a:lnTo>
                        <a:pt x="6" y="177"/>
                      </a:lnTo>
                      <a:lnTo>
                        <a:pt x="1" y="205"/>
                      </a:lnTo>
                      <a:lnTo>
                        <a:pt x="1" y="207"/>
                      </a:lnTo>
                      <a:lnTo>
                        <a:pt x="0" y="228"/>
                      </a:lnTo>
                      <a:lnTo>
                        <a:pt x="3" y="249"/>
                      </a:lnTo>
                      <a:lnTo>
                        <a:pt x="62" y="563"/>
                      </a:lnTo>
                      <a:lnTo>
                        <a:pt x="62" y="569"/>
                      </a:lnTo>
                      <a:lnTo>
                        <a:pt x="61" y="580"/>
                      </a:lnTo>
                      <a:lnTo>
                        <a:pt x="59" y="596"/>
                      </a:lnTo>
                      <a:lnTo>
                        <a:pt x="57" y="613"/>
                      </a:lnTo>
                      <a:lnTo>
                        <a:pt x="54" y="631"/>
                      </a:lnTo>
                      <a:lnTo>
                        <a:pt x="51" y="648"/>
                      </a:lnTo>
                      <a:lnTo>
                        <a:pt x="49" y="663"/>
                      </a:lnTo>
                      <a:lnTo>
                        <a:pt x="48" y="673"/>
                      </a:lnTo>
                      <a:lnTo>
                        <a:pt x="48" y="676"/>
                      </a:lnTo>
                      <a:lnTo>
                        <a:pt x="47" y="697"/>
                      </a:lnTo>
                      <a:lnTo>
                        <a:pt x="49" y="719"/>
                      </a:lnTo>
                      <a:lnTo>
                        <a:pt x="73" y="932"/>
                      </a:lnTo>
                      <a:lnTo>
                        <a:pt x="124" y="929"/>
                      </a:lnTo>
                      <a:lnTo>
                        <a:pt x="153" y="208"/>
                      </a:lnTo>
                      <a:lnTo>
                        <a:pt x="163" y="204"/>
                      </a:lnTo>
                      <a:lnTo>
                        <a:pt x="163" y="0"/>
                      </a:lnTo>
                      <a:lnTo>
                        <a:pt x="47" y="0"/>
                      </a:lnTo>
                      <a:lnTo>
                        <a:pt x="41" y="14"/>
                      </a:lnTo>
                      <a:close/>
                    </a:path>
                  </a:pathLst>
                </a:custGeom>
                <a:solidFill>
                  <a:srgbClr val="000B5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460">
                  <a:extLst>
                    <a:ext uri="{FF2B5EF4-FFF2-40B4-BE49-F238E27FC236}">
                      <a16:creationId xmlns:a16="http://schemas.microsoft.com/office/drawing/2014/main" id="{5CB1E646-05F9-F052-FEC0-502F756826D7}"/>
                    </a:ext>
                  </a:extLst>
                </p:cNvPr>
                <p:cNvSpPr>
                  <a:spLocks/>
                </p:cNvSpPr>
                <p:nvPr/>
              </p:nvSpPr>
              <p:spPr bwMode="auto">
                <a:xfrm>
                  <a:off x="4758" y="2821"/>
                  <a:ext cx="36" cy="31"/>
                </a:xfrm>
                <a:custGeom>
                  <a:avLst/>
                  <a:gdLst>
                    <a:gd name="T0" fmla="*/ 38 w 74"/>
                    <a:gd name="T1" fmla="*/ 0 h 61"/>
                    <a:gd name="T2" fmla="*/ 37 w 74"/>
                    <a:gd name="T3" fmla="*/ 0 h 61"/>
                    <a:gd name="T4" fmla="*/ 24 w 74"/>
                    <a:gd name="T5" fmla="*/ 2 h 61"/>
                    <a:gd name="T6" fmla="*/ 13 w 74"/>
                    <a:gd name="T7" fmla="*/ 9 h 61"/>
                    <a:gd name="T8" fmla="*/ 6 w 74"/>
                    <a:gd name="T9" fmla="*/ 19 h 61"/>
                    <a:gd name="T10" fmla="*/ 3 w 74"/>
                    <a:gd name="T11" fmla="*/ 31 h 61"/>
                    <a:gd name="T12" fmla="*/ 0 w 74"/>
                    <a:gd name="T13" fmla="*/ 61 h 61"/>
                    <a:gd name="T14" fmla="*/ 74 w 74"/>
                    <a:gd name="T15" fmla="*/ 61 h 61"/>
                    <a:gd name="T16" fmla="*/ 72 w 74"/>
                    <a:gd name="T17" fmla="*/ 31 h 61"/>
                    <a:gd name="T18" fmla="*/ 68 w 74"/>
                    <a:gd name="T19" fmla="*/ 19 h 61"/>
                    <a:gd name="T20" fmla="*/ 61 w 74"/>
                    <a:gd name="T21" fmla="*/ 9 h 61"/>
                    <a:gd name="T22" fmla="*/ 49 w 74"/>
                    <a:gd name="T23" fmla="*/ 2 h 61"/>
                    <a:gd name="T24" fmla="*/ 38 w 74"/>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61">
                      <a:moveTo>
                        <a:pt x="38" y="0"/>
                      </a:moveTo>
                      <a:lnTo>
                        <a:pt x="37" y="0"/>
                      </a:lnTo>
                      <a:lnTo>
                        <a:pt x="24" y="2"/>
                      </a:lnTo>
                      <a:lnTo>
                        <a:pt x="13" y="9"/>
                      </a:lnTo>
                      <a:lnTo>
                        <a:pt x="6" y="19"/>
                      </a:lnTo>
                      <a:lnTo>
                        <a:pt x="3" y="31"/>
                      </a:lnTo>
                      <a:lnTo>
                        <a:pt x="0" y="61"/>
                      </a:lnTo>
                      <a:lnTo>
                        <a:pt x="74" y="61"/>
                      </a:lnTo>
                      <a:lnTo>
                        <a:pt x="72" y="31"/>
                      </a:lnTo>
                      <a:lnTo>
                        <a:pt x="68" y="19"/>
                      </a:lnTo>
                      <a:lnTo>
                        <a:pt x="61" y="9"/>
                      </a:lnTo>
                      <a:lnTo>
                        <a:pt x="49" y="2"/>
                      </a:lnTo>
                      <a:lnTo>
                        <a:pt x="38" y="0"/>
                      </a:lnTo>
                      <a:close/>
                    </a:path>
                  </a:pathLst>
                </a:custGeom>
                <a:solidFill>
                  <a:srgbClr val="D911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461">
                  <a:extLst>
                    <a:ext uri="{FF2B5EF4-FFF2-40B4-BE49-F238E27FC236}">
                      <a16:creationId xmlns:a16="http://schemas.microsoft.com/office/drawing/2014/main" id="{6F4BA5AB-077E-D390-D0EA-EC0BDCCDCA89}"/>
                    </a:ext>
                  </a:extLst>
                </p:cNvPr>
                <p:cNvSpPr>
                  <a:spLocks/>
                </p:cNvSpPr>
                <p:nvPr/>
              </p:nvSpPr>
              <p:spPr bwMode="auto">
                <a:xfrm>
                  <a:off x="4761" y="2782"/>
                  <a:ext cx="29" cy="63"/>
                </a:xfrm>
                <a:custGeom>
                  <a:avLst/>
                  <a:gdLst>
                    <a:gd name="T0" fmla="*/ 58 w 58"/>
                    <a:gd name="T1" fmla="*/ 0 h 127"/>
                    <a:gd name="T2" fmla="*/ 4 w 58"/>
                    <a:gd name="T3" fmla="*/ 13 h 127"/>
                    <a:gd name="T4" fmla="*/ 6 w 58"/>
                    <a:gd name="T5" fmla="*/ 64 h 127"/>
                    <a:gd name="T6" fmla="*/ 0 w 58"/>
                    <a:gd name="T7" fmla="*/ 112 h 127"/>
                    <a:gd name="T8" fmla="*/ 3 w 58"/>
                    <a:gd name="T9" fmla="*/ 119 h 127"/>
                    <a:gd name="T10" fmla="*/ 10 w 58"/>
                    <a:gd name="T11" fmla="*/ 125 h 127"/>
                    <a:gd name="T12" fmla="*/ 20 w 58"/>
                    <a:gd name="T13" fmla="*/ 127 h 127"/>
                    <a:gd name="T14" fmla="*/ 31 w 58"/>
                    <a:gd name="T15" fmla="*/ 127 h 127"/>
                    <a:gd name="T16" fmla="*/ 42 w 58"/>
                    <a:gd name="T17" fmla="*/ 126 h 127"/>
                    <a:gd name="T18" fmla="*/ 52 w 58"/>
                    <a:gd name="T19" fmla="*/ 122 h 127"/>
                    <a:gd name="T20" fmla="*/ 58 w 58"/>
                    <a:gd name="T21" fmla="*/ 113 h 127"/>
                    <a:gd name="T22" fmla="*/ 58 w 58"/>
                    <a:gd name="T23" fmla="*/ 103 h 127"/>
                    <a:gd name="T24" fmla="*/ 58 w 58"/>
                    <a:gd name="T25" fmla="*/ 103 h 127"/>
                    <a:gd name="T26" fmla="*/ 55 w 58"/>
                    <a:gd name="T27" fmla="*/ 89 h 127"/>
                    <a:gd name="T28" fmla="*/ 54 w 58"/>
                    <a:gd name="T29" fmla="*/ 74 h 127"/>
                    <a:gd name="T30" fmla="*/ 52 w 58"/>
                    <a:gd name="T31" fmla="*/ 61 h 127"/>
                    <a:gd name="T32" fmla="*/ 52 w 58"/>
                    <a:gd name="T33" fmla="*/ 54 h 127"/>
                    <a:gd name="T34" fmla="*/ 58 w 58"/>
                    <a:gd name="T3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27">
                      <a:moveTo>
                        <a:pt x="58" y="0"/>
                      </a:moveTo>
                      <a:lnTo>
                        <a:pt x="4" y="13"/>
                      </a:lnTo>
                      <a:lnTo>
                        <a:pt x="6" y="64"/>
                      </a:lnTo>
                      <a:lnTo>
                        <a:pt x="0" y="112"/>
                      </a:lnTo>
                      <a:lnTo>
                        <a:pt x="3" y="119"/>
                      </a:lnTo>
                      <a:lnTo>
                        <a:pt x="10" y="125"/>
                      </a:lnTo>
                      <a:lnTo>
                        <a:pt x="20" y="127"/>
                      </a:lnTo>
                      <a:lnTo>
                        <a:pt x="31" y="127"/>
                      </a:lnTo>
                      <a:lnTo>
                        <a:pt x="42" y="126"/>
                      </a:lnTo>
                      <a:lnTo>
                        <a:pt x="52" y="122"/>
                      </a:lnTo>
                      <a:lnTo>
                        <a:pt x="58" y="113"/>
                      </a:lnTo>
                      <a:lnTo>
                        <a:pt x="58" y="103"/>
                      </a:lnTo>
                      <a:lnTo>
                        <a:pt x="58" y="103"/>
                      </a:lnTo>
                      <a:lnTo>
                        <a:pt x="55" y="89"/>
                      </a:lnTo>
                      <a:lnTo>
                        <a:pt x="54" y="74"/>
                      </a:lnTo>
                      <a:lnTo>
                        <a:pt x="52" y="61"/>
                      </a:lnTo>
                      <a:lnTo>
                        <a:pt x="52" y="54"/>
                      </a:lnTo>
                      <a:lnTo>
                        <a:pt x="5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462">
                  <a:extLst>
                    <a:ext uri="{FF2B5EF4-FFF2-40B4-BE49-F238E27FC236}">
                      <a16:creationId xmlns:a16="http://schemas.microsoft.com/office/drawing/2014/main" id="{4994B048-50B2-24D3-8D1D-EE03CD4DE6B2}"/>
                    </a:ext>
                  </a:extLst>
                </p:cNvPr>
                <p:cNvSpPr>
                  <a:spLocks/>
                </p:cNvSpPr>
                <p:nvPr/>
              </p:nvSpPr>
              <p:spPr bwMode="auto">
                <a:xfrm>
                  <a:off x="4757" y="2851"/>
                  <a:ext cx="39" cy="6"/>
                </a:xfrm>
                <a:custGeom>
                  <a:avLst/>
                  <a:gdLst>
                    <a:gd name="T0" fmla="*/ 0 w 77"/>
                    <a:gd name="T1" fmla="*/ 3 h 11"/>
                    <a:gd name="T2" fmla="*/ 0 w 77"/>
                    <a:gd name="T3" fmla="*/ 7 h 11"/>
                    <a:gd name="T4" fmla="*/ 2 w 77"/>
                    <a:gd name="T5" fmla="*/ 10 h 11"/>
                    <a:gd name="T6" fmla="*/ 7 w 77"/>
                    <a:gd name="T7" fmla="*/ 11 h 11"/>
                    <a:gd name="T8" fmla="*/ 70 w 77"/>
                    <a:gd name="T9" fmla="*/ 11 h 11"/>
                    <a:gd name="T10" fmla="*/ 73 w 77"/>
                    <a:gd name="T11" fmla="*/ 10 h 11"/>
                    <a:gd name="T12" fmla="*/ 76 w 77"/>
                    <a:gd name="T13" fmla="*/ 7 h 11"/>
                    <a:gd name="T14" fmla="*/ 77 w 77"/>
                    <a:gd name="T15" fmla="*/ 3 h 11"/>
                    <a:gd name="T16" fmla="*/ 77 w 77"/>
                    <a:gd name="T17" fmla="*/ 0 h 11"/>
                    <a:gd name="T18" fmla="*/ 0 w 77"/>
                    <a:gd name="T19" fmla="*/ 0 h 11"/>
                    <a:gd name="T20" fmla="*/ 0 w 77"/>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1">
                      <a:moveTo>
                        <a:pt x="0" y="3"/>
                      </a:moveTo>
                      <a:lnTo>
                        <a:pt x="0" y="7"/>
                      </a:lnTo>
                      <a:lnTo>
                        <a:pt x="2" y="10"/>
                      </a:lnTo>
                      <a:lnTo>
                        <a:pt x="7" y="11"/>
                      </a:lnTo>
                      <a:lnTo>
                        <a:pt x="70" y="11"/>
                      </a:lnTo>
                      <a:lnTo>
                        <a:pt x="73" y="10"/>
                      </a:lnTo>
                      <a:lnTo>
                        <a:pt x="76" y="7"/>
                      </a:lnTo>
                      <a:lnTo>
                        <a:pt x="77" y="3"/>
                      </a:lnTo>
                      <a:lnTo>
                        <a:pt x="77" y="0"/>
                      </a:lnTo>
                      <a:lnTo>
                        <a:pt x="0" y="0"/>
                      </a:lnTo>
                      <a:lnTo>
                        <a:pt x="0" y="3"/>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463">
                  <a:extLst>
                    <a:ext uri="{FF2B5EF4-FFF2-40B4-BE49-F238E27FC236}">
                      <a16:creationId xmlns:a16="http://schemas.microsoft.com/office/drawing/2014/main" id="{63E0046C-3D73-D3C8-D67D-9A89661B2402}"/>
                    </a:ext>
                  </a:extLst>
                </p:cNvPr>
                <p:cNvSpPr>
                  <a:spLocks/>
                </p:cNvSpPr>
                <p:nvPr/>
              </p:nvSpPr>
              <p:spPr bwMode="auto">
                <a:xfrm>
                  <a:off x="4745" y="2341"/>
                  <a:ext cx="80" cy="467"/>
                </a:xfrm>
                <a:custGeom>
                  <a:avLst/>
                  <a:gdLst>
                    <a:gd name="T0" fmla="*/ 120 w 161"/>
                    <a:gd name="T1" fmla="*/ 14 h 935"/>
                    <a:gd name="T2" fmla="*/ 114 w 161"/>
                    <a:gd name="T3" fmla="*/ 0 h 935"/>
                    <a:gd name="T4" fmla="*/ 0 w 161"/>
                    <a:gd name="T5" fmla="*/ 0 h 935"/>
                    <a:gd name="T6" fmla="*/ 0 w 161"/>
                    <a:gd name="T7" fmla="*/ 204 h 935"/>
                    <a:gd name="T8" fmla="*/ 8 w 161"/>
                    <a:gd name="T9" fmla="*/ 208 h 935"/>
                    <a:gd name="T10" fmla="*/ 36 w 161"/>
                    <a:gd name="T11" fmla="*/ 931 h 935"/>
                    <a:gd name="T12" fmla="*/ 84 w 161"/>
                    <a:gd name="T13" fmla="*/ 935 h 935"/>
                    <a:gd name="T14" fmla="*/ 113 w 161"/>
                    <a:gd name="T15" fmla="*/ 719 h 935"/>
                    <a:gd name="T16" fmla="*/ 114 w 161"/>
                    <a:gd name="T17" fmla="*/ 697 h 935"/>
                    <a:gd name="T18" fmla="*/ 114 w 161"/>
                    <a:gd name="T19" fmla="*/ 676 h 935"/>
                    <a:gd name="T20" fmla="*/ 113 w 161"/>
                    <a:gd name="T21" fmla="*/ 673 h 935"/>
                    <a:gd name="T22" fmla="*/ 111 w 161"/>
                    <a:gd name="T23" fmla="*/ 663 h 935"/>
                    <a:gd name="T24" fmla="*/ 110 w 161"/>
                    <a:gd name="T25" fmla="*/ 648 h 935"/>
                    <a:gd name="T26" fmla="*/ 107 w 161"/>
                    <a:gd name="T27" fmla="*/ 631 h 935"/>
                    <a:gd name="T28" fmla="*/ 104 w 161"/>
                    <a:gd name="T29" fmla="*/ 613 h 935"/>
                    <a:gd name="T30" fmla="*/ 103 w 161"/>
                    <a:gd name="T31" fmla="*/ 596 h 935"/>
                    <a:gd name="T32" fmla="*/ 100 w 161"/>
                    <a:gd name="T33" fmla="*/ 580 h 935"/>
                    <a:gd name="T34" fmla="*/ 99 w 161"/>
                    <a:gd name="T35" fmla="*/ 569 h 935"/>
                    <a:gd name="T36" fmla="*/ 99 w 161"/>
                    <a:gd name="T37" fmla="*/ 563 h 935"/>
                    <a:gd name="T38" fmla="*/ 158 w 161"/>
                    <a:gd name="T39" fmla="*/ 249 h 935"/>
                    <a:gd name="T40" fmla="*/ 161 w 161"/>
                    <a:gd name="T41" fmla="*/ 228 h 935"/>
                    <a:gd name="T42" fmla="*/ 159 w 161"/>
                    <a:gd name="T43" fmla="*/ 207 h 935"/>
                    <a:gd name="T44" fmla="*/ 159 w 161"/>
                    <a:gd name="T45" fmla="*/ 205 h 935"/>
                    <a:gd name="T46" fmla="*/ 155 w 161"/>
                    <a:gd name="T47" fmla="*/ 177 h 935"/>
                    <a:gd name="T48" fmla="*/ 151 w 161"/>
                    <a:gd name="T49" fmla="*/ 145 h 935"/>
                    <a:gd name="T50" fmla="*/ 144 w 161"/>
                    <a:gd name="T51" fmla="*/ 109 h 935"/>
                    <a:gd name="T52" fmla="*/ 137 w 161"/>
                    <a:gd name="T53" fmla="*/ 74 h 935"/>
                    <a:gd name="T54" fmla="*/ 128 w 161"/>
                    <a:gd name="T55" fmla="*/ 43 h 935"/>
                    <a:gd name="T56" fmla="*/ 120 w 161"/>
                    <a:gd name="T57" fmla="*/ 14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1" h="935">
                      <a:moveTo>
                        <a:pt x="120" y="14"/>
                      </a:moveTo>
                      <a:lnTo>
                        <a:pt x="114" y="0"/>
                      </a:lnTo>
                      <a:lnTo>
                        <a:pt x="0" y="0"/>
                      </a:lnTo>
                      <a:lnTo>
                        <a:pt x="0" y="204"/>
                      </a:lnTo>
                      <a:lnTo>
                        <a:pt x="8" y="208"/>
                      </a:lnTo>
                      <a:lnTo>
                        <a:pt x="36" y="931"/>
                      </a:lnTo>
                      <a:lnTo>
                        <a:pt x="84" y="935"/>
                      </a:lnTo>
                      <a:lnTo>
                        <a:pt x="113" y="719"/>
                      </a:lnTo>
                      <a:lnTo>
                        <a:pt x="114" y="697"/>
                      </a:lnTo>
                      <a:lnTo>
                        <a:pt x="114" y="676"/>
                      </a:lnTo>
                      <a:lnTo>
                        <a:pt x="113" y="673"/>
                      </a:lnTo>
                      <a:lnTo>
                        <a:pt x="111" y="663"/>
                      </a:lnTo>
                      <a:lnTo>
                        <a:pt x="110" y="648"/>
                      </a:lnTo>
                      <a:lnTo>
                        <a:pt x="107" y="631"/>
                      </a:lnTo>
                      <a:lnTo>
                        <a:pt x="104" y="613"/>
                      </a:lnTo>
                      <a:lnTo>
                        <a:pt x="103" y="596"/>
                      </a:lnTo>
                      <a:lnTo>
                        <a:pt x="100" y="580"/>
                      </a:lnTo>
                      <a:lnTo>
                        <a:pt x="99" y="569"/>
                      </a:lnTo>
                      <a:lnTo>
                        <a:pt x="99" y="563"/>
                      </a:lnTo>
                      <a:lnTo>
                        <a:pt x="158" y="249"/>
                      </a:lnTo>
                      <a:lnTo>
                        <a:pt x="161" y="228"/>
                      </a:lnTo>
                      <a:lnTo>
                        <a:pt x="159" y="207"/>
                      </a:lnTo>
                      <a:lnTo>
                        <a:pt x="159" y="205"/>
                      </a:lnTo>
                      <a:lnTo>
                        <a:pt x="155" y="177"/>
                      </a:lnTo>
                      <a:lnTo>
                        <a:pt x="151" y="145"/>
                      </a:lnTo>
                      <a:lnTo>
                        <a:pt x="144" y="109"/>
                      </a:lnTo>
                      <a:lnTo>
                        <a:pt x="137" y="74"/>
                      </a:lnTo>
                      <a:lnTo>
                        <a:pt x="128" y="43"/>
                      </a:lnTo>
                      <a:lnTo>
                        <a:pt x="120" y="14"/>
                      </a:lnTo>
                      <a:close/>
                    </a:path>
                  </a:pathLst>
                </a:custGeom>
                <a:solidFill>
                  <a:srgbClr val="0000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464">
                  <a:extLst>
                    <a:ext uri="{FF2B5EF4-FFF2-40B4-BE49-F238E27FC236}">
                      <a16:creationId xmlns:a16="http://schemas.microsoft.com/office/drawing/2014/main" id="{D0B45DF9-4971-0624-E8BE-977488C193CA}"/>
                    </a:ext>
                  </a:extLst>
                </p:cNvPr>
                <p:cNvSpPr>
                  <a:spLocks/>
                </p:cNvSpPr>
                <p:nvPr/>
              </p:nvSpPr>
              <p:spPr bwMode="auto">
                <a:xfrm>
                  <a:off x="4651" y="2354"/>
                  <a:ext cx="38" cy="121"/>
                </a:xfrm>
                <a:custGeom>
                  <a:avLst/>
                  <a:gdLst>
                    <a:gd name="T0" fmla="*/ 75 w 75"/>
                    <a:gd name="T1" fmla="*/ 192 h 242"/>
                    <a:gd name="T2" fmla="*/ 72 w 75"/>
                    <a:gd name="T3" fmla="*/ 175 h 242"/>
                    <a:gd name="T4" fmla="*/ 68 w 75"/>
                    <a:gd name="T5" fmla="*/ 157 h 242"/>
                    <a:gd name="T6" fmla="*/ 65 w 75"/>
                    <a:gd name="T7" fmla="*/ 141 h 242"/>
                    <a:gd name="T8" fmla="*/ 61 w 75"/>
                    <a:gd name="T9" fmla="*/ 131 h 242"/>
                    <a:gd name="T10" fmla="*/ 58 w 75"/>
                    <a:gd name="T11" fmla="*/ 126 h 242"/>
                    <a:gd name="T12" fmla="*/ 54 w 75"/>
                    <a:gd name="T13" fmla="*/ 121 h 242"/>
                    <a:gd name="T14" fmla="*/ 51 w 75"/>
                    <a:gd name="T15" fmla="*/ 120 h 242"/>
                    <a:gd name="T16" fmla="*/ 47 w 75"/>
                    <a:gd name="T17" fmla="*/ 116 h 242"/>
                    <a:gd name="T18" fmla="*/ 44 w 75"/>
                    <a:gd name="T19" fmla="*/ 111 h 242"/>
                    <a:gd name="T20" fmla="*/ 42 w 75"/>
                    <a:gd name="T21" fmla="*/ 107 h 242"/>
                    <a:gd name="T22" fmla="*/ 41 w 75"/>
                    <a:gd name="T23" fmla="*/ 102 h 242"/>
                    <a:gd name="T24" fmla="*/ 47 w 75"/>
                    <a:gd name="T25" fmla="*/ 0 h 242"/>
                    <a:gd name="T26" fmla="*/ 0 w 75"/>
                    <a:gd name="T27" fmla="*/ 35 h 242"/>
                    <a:gd name="T28" fmla="*/ 7 w 75"/>
                    <a:gd name="T29" fmla="*/ 116 h 242"/>
                    <a:gd name="T30" fmla="*/ 7 w 75"/>
                    <a:gd name="T31" fmla="*/ 116 h 242"/>
                    <a:gd name="T32" fmla="*/ 17 w 75"/>
                    <a:gd name="T33" fmla="*/ 174 h 242"/>
                    <a:gd name="T34" fmla="*/ 20 w 75"/>
                    <a:gd name="T35" fmla="*/ 186 h 242"/>
                    <a:gd name="T36" fmla="*/ 27 w 75"/>
                    <a:gd name="T37" fmla="*/ 198 h 242"/>
                    <a:gd name="T38" fmla="*/ 38 w 75"/>
                    <a:gd name="T39" fmla="*/ 212 h 242"/>
                    <a:gd name="T40" fmla="*/ 52 w 75"/>
                    <a:gd name="T41" fmla="*/ 227 h 242"/>
                    <a:gd name="T42" fmla="*/ 66 w 75"/>
                    <a:gd name="T43" fmla="*/ 242 h 242"/>
                    <a:gd name="T44" fmla="*/ 72 w 75"/>
                    <a:gd name="T45" fmla="*/ 242 h 242"/>
                    <a:gd name="T46" fmla="*/ 73 w 75"/>
                    <a:gd name="T47" fmla="*/ 237 h 242"/>
                    <a:gd name="T48" fmla="*/ 73 w 75"/>
                    <a:gd name="T49" fmla="*/ 229 h 242"/>
                    <a:gd name="T50" fmla="*/ 72 w 75"/>
                    <a:gd name="T51" fmla="*/ 220 h 242"/>
                    <a:gd name="T52" fmla="*/ 68 w 75"/>
                    <a:gd name="T53" fmla="*/ 212 h 242"/>
                    <a:gd name="T54" fmla="*/ 61 w 75"/>
                    <a:gd name="T55" fmla="*/ 201 h 242"/>
                    <a:gd name="T56" fmla="*/ 56 w 75"/>
                    <a:gd name="T57" fmla="*/ 188 h 242"/>
                    <a:gd name="T58" fmla="*/ 54 w 75"/>
                    <a:gd name="T59" fmla="*/ 175 h 242"/>
                    <a:gd name="T60" fmla="*/ 54 w 75"/>
                    <a:gd name="T61" fmla="*/ 167 h 242"/>
                    <a:gd name="T62" fmla="*/ 52 w 75"/>
                    <a:gd name="T63" fmla="*/ 162 h 242"/>
                    <a:gd name="T64" fmla="*/ 54 w 75"/>
                    <a:gd name="T65" fmla="*/ 165 h 242"/>
                    <a:gd name="T66" fmla="*/ 56 w 75"/>
                    <a:gd name="T67" fmla="*/ 172 h 242"/>
                    <a:gd name="T68" fmla="*/ 61 w 75"/>
                    <a:gd name="T69" fmla="*/ 182 h 242"/>
                    <a:gd name="T70" fmla="*/ 65 w 75"/>
                    <a:gd name="T71" fmla="*/ 195 h 242"/>
                    <a:gd name="T72" fmla="*/ 66 w 75"/>
                    <a:gd name="T73" fmla="*/ 198 h 242"/>
                    <a:gd name="T74" fmla="*/ 68 w 75"/>
                    <a:gd name="T75" fmla="*/ 198 h 242"/>
                    <a:gd name="T76" fmla="*/ 71 w 75"/>
                    <a:gd name="T77" fmla="*/ 198 h 242"/>
                    <a:gd name="T78" fmla="*/ 72 w 75"/>
                    <a:gd name="T79" fmla="*/ 198 h 242"/>
                    <a:gd name="T80" fmla="*/ 73 w 75"/>
                    <a:gd name="T81" fmla="*/ 195 h 242"/>
                    <a:gd name="T82" fmla="*/ 75 w 75"/>
                    <a:gd name="T83" fmla="*/ 19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42">
                      <a:moveTo>
                        <a:pt x="75" y="192"/>
                      </a:moveTo>
                      <a:lnTo>
                        <a:pt x="72" y="175"/>
                      </a:lnTo>
                      <a:lnTo>
                        <a:pt x="68" y="157"/>
                      </a:lnTo>
                      <a:lnTo>
                        <a:pt x="65" y="141"/>
                      </a:lnTo>
                      <a:lnTo>
                        <a:pt x="61" y="131"/>
                      </a:lnTo>
                      <a:lnTo>
                        <a:pt x="58" y="126"/>
                      </a:lnTo>
                      <a:lnTo>
                        <a:pt x="54" y="121"/>
                      </a:lnTo>
                      <a:lnTo>
                        <a:pt x="51" y="120"/>
                      </a:lnTo>
                      <a:lnTo>
                        <a:pt x="47" y="116"/>
                      </a:lnTo>
                      <a:lnTo>
                        <a:pt x="44" y="111"/>
                      </a:lnTo>
                      <a:lnTo>
                        <a:pt x="42" y="107"/>
                      </a:lnTo>
                      <a:lnTo>
                        <a:pt x="41" y="102"/>
                      </a:lnTo>
                      <a:lnTo>
                        <a:pt x="47" y="0"/>
                      </a:lnTo>
                      <a:lnTo>
                        <a:pt x="0" y="35"/>
                      </a:lnTo>
                      <a:lnTo>
                        <a:pt x="7" y="116"/>
                      </a:lnTo>
                      <a:lnTo>
                        <a:pt x="7" y="116"/>
                      </a:lnTo>
                      <a:lnTo>
                        <a:pt x="17" y="174"/>
                      </a:lnTo>
                      <a:lnTo>
                        <a:pt x="20" y="186"/>
                      </a:lnTo>
                      <a:lnTo>
                        <a:pt x="27" y="198"/>
                      </a:lnTo>
                      <a:lnTo>
                        <a:pt x="38" y="212"/>
                      </a:lnTo>
                      <a:lnTo>
                        <a:pt x="52" y="227"/>
                      </a:lnTo>
                      <a:lnTo>
                        <a:pt x="66" y="242"/>
                      </a:lnTo>
                      <a:lnTo>
                        <a:pt x="72" y="242"/>
                      </a:lnTo>
                      <a:lnTo>
                        <a:pt x="73" y="237"/>
                      </a:lnTo>
                      <a:lnTo>
                        <a:pt x="73" y="229"/>
                      </a:lnTo>
                      <a:lnTo>
                        <a:pt x="72" y="220"/>
                      </a:lnTo>
                      <a:lnTo>
                        <a:pt x="68" y="212"/>
                      </a:lnTo>
                      <a:lnTo>
                        <a:pt x="61" y="201"/>
                      </a:lnTo>
                      <a:lnTo>
                        <a:pt x="56" y="188"/>
                      </a:lnTo>
                      <a:lnTo>
                        <a:pt x="54" y="175"/>
                      </a:lnTo>
                      <a:lnTo>
                        <a:pt x="54" y="167"/>
                      </a:lnTo>
                      <a:lnTo>
                        <a:pt x="52" y="162"/>
                      </a:lnTo>
                      <a:lnTo>
                        <a:pt x="54" y="165"/>
                      </a:lnTo>
                      <a:lnTo>
                        <a:pt x="56" y="172"/>
                      </a:lnTo>
                      <a:lnTo>
                        <a:pt x="61" y="182"/>
                      </a:lnTo>
                      <a:lnTo>
                        <a:pt x="65" y="195"/>
                      </a:lnTo>
                      <a:lnTo>
                        <a:pt x="66" y="198"/>
                      </a:lnTo>
                      <a:lnTo>
                        <a:pt x="68" y="198"/>
                      </a:lnTo>
                      <a:lnTo>
                        <a:pt x="71" y="198"/>
                      </a:lnTo>
                      <a:lnTo>
                        <a:pt x="72" y="198"/>
                      </a:lnTo>
                      <a:lnTo>
                        <a:pt x="73" y="195"/>
                      </a:lnTo>
                      <a:lnTo>
                        <a:pt x="75" y="192"/>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465">
                  <a:extLst>
                    <a:ext uri="{FF2B5EF4-FFF2-40B4-BE49-F238E27FC236}">
                      <a16:creationId xmlns:a16="http://schemas.microsoft.com/office/drawing/2014/main" id="{3C04554B-9659-3C0F-C805-6A8BD38A18D7}"/>
                    </a:ext>
                  </a:extLst>
                </p:cNvPr>
                <p:cNvSpPr>
                  <a:spLocks/>
                </p:cNvSpPr>
                <p:nvPr/>
              </p:nvSpPr>
              <p:spPr bwMode="auto">
                <a:xfrm>
                  <a:off x="4635" y="2176"/>
                  <a:ext cx="49" cy="220"/>
                </a:xfrm>
                <a:custGeom>
                  <a:avLst/>
                  <a:gdLst>
                    <a:gd name="T0" fmla="*/ 0 w 98"/>
                    <a:gd name="T1" fmla="*/ 161 h 440"/>
                    <a:gd name="T2" fmla="*/ 0 w 98"/>
                    <a:gd name="T3" fmla="*/ 192 h 440"/>
                    <a:gd name="T4" fmla="*/ 37 w 98"/>
                    <a:gd name="T5" fmla="*/ 440 h 440"/>
                    <a:gd name="T6" fmla="*/ 80 w 98"/>
                    <a:gd name="T7" fmla="*/ 355 h 440"/>
                    <a:gd name="T8" fmla="*/ 84 w 98"/>
                    <a:gd name="T9" fmla="*/ 273 h 440"/>
                    <a:gd name="T10" fmla="*/ 85 w 98"/>
                    <a:gd name="T11" fmla="*/ 266 h 440"/>
                    <a:gd name="T12" fmla="*/ 85 w 98"/>
                    <a:gd name="T13" fmla="*/ 259 h 440"/>
                    <a:gd name="T14" fmla="*/ 84 w 98"/>
                    <a:gd name="T15" fmla="*/ 252 h 440"/>
                    <a:gd name="T16" fmla="*/ 70 w 98"/>
                    <a:gd name="T17" fmla="*/ 167 h 440"/>
                    <a:gd name="T18" fmla="*/ 89 w 98"/>
                    <a:gd name="T19" fmla="*/ 59 h 440"/>
                    <a:gd name="T20" fmla="*/ 98 w 98"/>
                    <a:gd name="T21" fmla="*/ 0 h 440"/>
                    <a:gd name="T22" fmla="*/ 13 w 98"/>
                    <a:gd name="T23" fmla="*/ 0 h 440"/>
                    <a:gd name="T24" fmla="*/ 0 w 98"/>
                    <a:gd name="T25" fmla="*/ 16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440">
                      <a:moveTo>
                        <a:pt x="0" y="161"/>
                      </a:moveTo>
                      <a:lnTo>
                        <a:pt x="0" y="192"/>
                      </a:lnTo>
                      <a:lnTo>
                        <a:pt x="37" y="440"/>
                      </a:lnTo>
                      <a:lnTo>
                        <a:pt x="80" y="355"/>
                      </a:lnTo>
                      <a:lnTo>
                        <a:pt x="84" y="273"/>
                      </a:lnTo>
                      <a:lnTo>
                        <a:pt x="85" y="266"/>
                      </a:lnTo>
                      <a:lnTo>
                        <a:pt x="85" y="259"/>
                      </a:lnTo>
                      <a:lnTo>
                        <a:pt x="84" y="252"/>
                      </a:lnTo>
                      <a:lnTo>
                        <a:pt x="70" y="167"/>
                      </a:lnTo>
                      <a:lnTo>
                        <a:pt x="89" y="59"/>
                      </a:lnTo>
                      <a:lnTo>
                        <a:pt x="98" y="0"/>
                      </a:lnTo>
                      <a:lnTo>
                        <a:pt x="13" y="0"/>
                      </a:lnTo>
                      <a:lnTo>
                        <a:pt x="0" y="161"/>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466">
                  <a:extLst>
                    <a:ext uri="{FF2B5EF4-FFF2-40B4-BE49-F238E27FC236}">
                      <a16:creationId xmlns:a16="http://schemas.microsoft.com/office/drawing/2014/main" id="{89F041B4-1ECE-CB51-6184-D8A3196A5540}"/>
                    </a:ext>
                  </a:extLst>
                </p:cNvPr>
                <p:cNvSpPr>
                  <a:spLocks/>
                </p:cNvSpPr>
                <p:nvPr/>
              </p:nvSpPr>
              <p:spPr bwMode="auto">
                <a:xfrm>
                  <a:off x="4640" y="2100"/>
                  <a:ext cx="209" cy="241"/>
                </a:xfrm>
                <a:custGeom>
                  <a:avLst/>
                  <a:gdLst>
                    <a:gd name="T0" fmla="*/ 413 w 417"/>
                    <a:gd name="T1" fmla="*/ 132 h 482"/>
                    <a:gd name="T2" fmla="*/ 410 w 417"/>
                    <a:gd name="T3" fmla="*/ 112 h 482"/>
                    <a:gd name="T4" fmla="*/ 402 w 417"/>
                    <a:gd name="T5" fmla="*/ 93 h 482"/>
                    <a:gd name="T6" fmla="*/ 391 w 417"/>
                    <a:gd name="T7" fmla="*/ 79 h 482"/>
                    <a:gd name="T8" fmla="*/ 375 w 417"/>
                    <a:gd name="T9" fmla="*/ 68 h 482"/>
                    <a:gd name="T10" fmla="*/ 357 w 417"/>
                    <a:gd name="T11" fmla="*/ 61 h 482"/>
                    <a:gd name="T12" fmla="*/ 210 w 417"/>
                    <a:gd name="T13" fmla="*/ 0 h 482"/>
                    <a:gd name="T14" fmla="*/ 61 w 417"/>
                    <a:gd name="T15" fmla="*/ 61 h 482"/>
                    <a:gd name="T16" fmla="*/ 43 w 417"/>
                    <a:gd name="T17" fmla="*/ 68 h 482"/>
                    <a:gd name="T18" fmla="*/ 27 w 417"/>
                    <a:gd name="T19" fmla="*/ 79 h 482"/>
                    <a:gd name="T20" fmla="*/ 16 w 417"/>
                    <a:gd name="T21" fmla="*/ 93 h 482"/>
                    <a:gd name="T22" fmla="*/ 7 w 417"/>
                    <a:gd name="T23" fmla="*/ 112 h 482"/>
                    <a:gd name="T24" fmla="*/ 5 w 417"/>
                    <a:gd name="T25" fmla="*/ 132 h 482"/>
                    <a:gd name="T26" fmla="*/ 0 w 417"/>
                    <a:gd name="T27" fmla="*/ 184 h 482"/>
                    <a:gd name="T28" fmla="*/ 82 w 417"/>
                    <a:gd name="T29" fmla="*/ 194 h 482"/>
                    <a:gd name="T30" fmla="*/ 72 w 417"/>
                    <a:gd name="T31" fmla="*/ 253 h 482"/>
                    <a:gd name="T32" fmla="*/ 75 w 417"/>
                    <a:gd name="T33" fmla="*/ 263 h 482"/>
                    <a:gd name="T34" fmla="*/ 77 w 417"/>
                    <a:gd name="T35" fmla="*/ 273 h 482"/>
                    <a:gd name="T36" fmla="*/ 81 w 417"/>
                    <a:gd name="T37" fmla="*/ 297 h 482"/>
                    <a:gd name="T38" fmla="*/ 87 w 417"/>
                    <a:gd name="T39" fmla="*/ 325 h 482"/>
                    <a:gd name="T40" fmla="*/ 92 w 417"/>
                    <a:gd name="T41" fmla="*/ 355 h 482"/>
                    <a:gd name="T42" fmla="*/ 98 w 417"/>
                    <a:gd name="T43" fmla="*/ 389 h 482"/>
                    <a:gd name="T44" fmla="*/ 99 w 417"/>
                    <a:gd name="T45" fmla="*/ 422 h 482"/>
                    <a:gd name="T46" fmla="*/ 99 w 417"/>
                    <a:gd name="T47" fmla="*/ 453 h 482"/>
                    <a:gd name="T48" fmla="*/ 94 w 417"/>
                    <a:gd name="T49" fmla="*/ 482 h 482"/>
                    <a:gd name="T50" fmla="*/ 94 w 417"/>
                    <a:gd name="T51" fmla="*/ 482 h 482"/>
                    <a:gd name="T52" fmla="*/ 119 w 417"/>
                    <a:gd name="T53" fmla="*/ 482 h 482"/>
                    <a:gd name="T54" fmla="*/ 152 w 417"/>
                    <a:gd name="T55" fmla="*/ 482 h 482"/>
                    <a:gd name="T56" fmla="*/ 188 w 417"/>
                    <a:gd name="T57" fmla="*/ 482 h 482"/>
                    <a:gd name="T58" fmla="*/ 227 w 417"/>
                    <a:gd name="T59" fmla="*/ 482 h 482"/>
                    <a:gd name="T60" fmla="*/ 324 w 417"/>
                    <a:gd name="T61" fmla="*/ 482 h 482"/>
                    <a:gd name="T62" fmla="*/ 324 w 417"/>
                    <a:gd name="T63" fmla="*/ 482 h 482"/>
                    <a:gd name="T64" fmla="*/ 318 w 417"/>
                    <a:gd name="T65" fmla="*/ 453 h 482"/>
                    <a:gd name="T66" fmla="*/ 318 w 417"/>
                    <a:gd name="T67" fmla="*/ 422 h 482"/>
                    <a:gd name="T68" fmla="*/ 321 w 417"/>
                    <a:gd name="T69" fmla="*/ 389 h 482"/>
                    <a:gd name="T70" fmla="*/ 326 w 417"/>
                    <a:gd name="T71" fmla="*/ 355 h 482"/>
                    <a:gd name="T72" fmla="*/ 331 w 417"/>
                    <a:gd name="T73" fmla="*/ 325 h 482"/>
                    <a:gd name="T74" fmla="*/ 337 w 417"/>
                    <a:gd name="T75" fmla="*/ 297 h 482"/>
                    <a:gd name="T76" fmla="*/ 341 w 417"/>
                    <a:gd name="T77" fmla="*/ 273 h 482"/>
                    <a:gd name="T78" fmla="*/ 342 w 417"/>
                    <a:gd name="T79" fmla="*/ 263 h 482"/>
                    <a:gd name="T80" fmla="*/ 345 w 417"/>
                    <a:gd name="T81" fmla="*/ 253 h 482"/>
                    <a:gd name="T82" fmla="*/ 335 w 417"/>
                    <a:gd name="T83" fmla="*/ 194 h 482"/>
                    <a:gd name="T84" fmla="*/ 417 w 417"/>
                    <a:gd name="T85" fmla="*/ 184 h 482"/>
                    <a:gd name="T86" fmla="*/ 413 w 417"/>
                    <a:gd name="T87" fmla="*/ 13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7" h="482">
                      <a:moveTo>
                        <a:pt x="413" y="132"/>
                      </a:moveTo>
                      <a:lnTo>
                        <a:pt x="410" y="112"/>
                      </a:lnTo>
                      <a:lnTo>
                        <a:pt x="402" y="93"/>
                      </a:lnTo>
                      <a:lnTo>
                        <a:pt x="391" y="79"/>
                      </a:lnTo>
                      <a:lnTo>
                        <a:pt x="375" y="68"/>
                      </a:lnTo>
                      <a:lnTo>
                        <a:pt x="357" y="61"/>
                      </a:lnTo>
                      <a:lnTo>
                        <a:pt x="210" y="0"/>
                      </a:lnTo>
                      <a:lnTo>
                        <a:pt x="61" y="61"/>
                      </a:lnTo>
                      <a:lnTo>
                        <a:pt x="43" y="68"/>
                      </a:lnTo>
                      <a:lnTo>
                        <a:pt x="27" y="79"/>
                      </a:lnTo>
                      <a:lnTo>
                        <a:pt x="16" y="93"/>
                      </a:lnTo>
                      <a:lnTo>
                        <a:pt x="7" y="112"/>
                      </a:lnTo>
                      <a:lnTo>
                        <a:pt x="5" y="132"/>
                      </a:lnTo>
                      <a:lnTo>
                        <a:pt x="0" y="184"/>
                      </a:lnTo>
                      <a:lnTo>
                        <a:pt x="82" y="194"/>
                      </a:lnTo>
                      <a:lnTo>
                        <a:pt x="72" y="253"/>
                      </a:lnTo>
                      <a:lnTo>
                        <a:pt x="75" y="263"/>
                      </a:lnTo>
                      <a:lnTo>
                        <a:pt x="77" y="273"/>
                      </a:lnTo>
                      <a:lnTo>
                        <a:pt x="81" y="297"/>
                      </a:lnTo>
                      <a:lnTo>
                        <a:pt x="87" y="325"/>
                      </a:lnTo>
                      <a:lnTo>
                        <a:pt x="92" y="355"/>
                      </a:lnTo>
                      <a:lnTo>
                        <a:pt x="98" y="389"/>
                      </a:lnTo>
                      <a:lnTo>
                        <a:pt x="99" y="422"/>
                      </a:lnTo>
                      <a:lnTo>
                        <a:pt x="99" y="453"/>
                      </a:lnTo>
                      <a:lnTo>
                        <a:pt x="94" y="482"/>
                      </a:lnTo>
                      <a:lnTo>
                        <a:pt x="94" y="482"/>
                      </a:lnTo>
                      <a:lnTo>
                        <a:pt x="119" y="482"/>
                      </a:lnTo>
                      <a:lnTo>
                        <a:pt x="152" y="482"/>
                      </a:lnTo>
                      <a:lnTo>
                        <a:pt x="188" y="482"/>
                      </a:lnTo>
                      <a:lnTo>
                        <a:pt x="227" y="482"/>
                      </a:lnTo>
                      <a:lnTo>
                        <a:pt x="324" y="482"/>
                      </a:lnTo>
                      <a:lnTo>
                        <a:pt x="324" y="482"/>
                      </a:lnTo>
                      <a:lnTo>
                        <a:pt x="318" y="453"/>
                      </a:lnTo>
                      <a:lnTo>
                        <a:pt x="318" y="422"/>
                      </a:lnTo>
                      <a:lnTo>
                        <a:pt x="321" y="389"/>
                      </a:lnTo>
                      <a:lnTo>
                        <a:pt x="326" y="355"/>
                      </a:lnTo>
                      <a:lnTo>
                        <a:pt x="331" y="325"/>
                      </a:lnTo>
                      <a:lnTo>
                        <a:pt x="337" y="297"/>
                      </a:lnTo>
                      <a:lnTo>
                        <a:pt x="341" y="273"/>
                      </a:lnTo>
                      <a:lnTo>
                        <a:pt x="342" y="263"/>
                      </a:lnTo>
                      <a:lnTo>
                        <a:pt x="345" y="253"/>
                      </a:lnTo>
                      <a:lnTo>
                        <a:pt x="335" y="194"/>
                      </a:lnTo>
                      <a:lnTo>
                        <a:pt x="417" y="184"/>
                      </a:lnTo>
                      <a:lnTo>
                        <a:pt x="413" y="132"/>
                      </a:lnTo>
                      <a:close/>
                    </a:path>
                  </a:pathLst>
                </a:custGeom>
                <a:solidFill>
                  <a:srgbClr val="F514E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467">
                  <a:extLst>
                    <a:ext uri="{FF2B5EF4-FFF2-40B4-BE49-F238E27FC236}">
                      <a16:creationId xmlns:a16="http://schemas.microsoft.com/office/drawing/2014/main" id="{4F608C21-96AE-1445-5599-A56CF7B9A0D1}"/>
                    </a:ext>
                  </a:extLst>
                </p:cNvPr>
                <p:cNvSpPr>
                  <a:spLocks/>
                </p:cNvSpPr>
                <p:nvPr/>
              </p:nvSpPr>
              <p:spPr bwMode="auto">
                <a:xfrm>
                  <a:off x="4801" y="2354"/>
                  <a:ext cx="36" cy="121"/>
                </a:xfrm>
                <a:custGeom>
                  <a:avLst/>
                  <a:gdLst>
                    <a:gd name="T0" fmla="*/ 27 w 74"/>
                    <a:gd name="T1" fmla="*/ 0 h 242"/>
                    <a:gd name="T2" fmla="*/ 33 w 74"/>
                    <a:gd name="T3" fmla="*/ 102 h 242"/>
                    <a:gd name="T4" fmla="*/ 33 w 74"/>
                    <a:gd name="T5" fmla="*/ 107 h 242"/>
                    <a:gd name="T6" fmla="*/ 31 w 74"/>
                    <a:gd name="T7" fmla="*/ 111 h 242"/>
                    <a:gd name="T8" fmla="*/ 27 w 74"/>
                    <a:gd name="T9" fmla="*/ 116 h 242"/>
                    <a:gd name="T10" fmla="*/ 23 w 74"/>
                    <a:gd name="T11" fmla="*/ 120 h 242"/>
                    <a:gd name="T12" fmla="*/ 20 w 74"/>
                    <a:gd name="T13" fmla="*/ 121 h 242"/>
                    <a:gd name="T14" fmla="*/ 17 w 74"/>
                    <a:gd name="T15" fmla="*/ 126 h 242"/>
                    <a:gd name="T16" fmla="*/ 13 w 74"/>
                    <a:gd name="T17" fmla="*/ 131 h 242"/>
                    <a:gd name="T18" fmla="*/ 9 w 74"/>
                    <a:gd name="T19" fmla="*/ 141 h 242"/>
                    <a:gd name="T20" fmla="*/ 6 w 74"/>
                    <a:gd name="T21" fmla="*/ 157 h 242"/>
                    <a:gd name="T22" fmla="*/ 2 w 74"/>
                    <a:gd name="T23" fmla="*/ 175 h 242"/>
                    <a:gd name="T24" fmla="*/ 0 w 74"/>
                    <a:gd name="T25" fmla="*/ 192 h 242"/>
                    <a:gd name="T26" fmla="*/ 0 w 74"/>
                    <a:gd name="T27" fmla="*/ 195 h 242"/>
                    <a:gd name="T28" fmla="*/ 2 w 74"/>
                    <a:gd name="T29" fmla="*/ 198 h 242"/>
                    <a:gd name="T30" fmla="*/ 3 w 74"/>
                    <a:gd name="T31" fmla="*/ 198 h 242"/>
                    <a:gd name="T32" fmla="*/ 6 w 74"/>
                    <a:gd name="T33" fmla="*/ 198 h 242"/>
                    <a:gd name="T34" fmla="*/ 7 w 74"/>
                    <a:gd name="T35" fmla="*/ 198 h 242"/>
                    <a:gd name="T36" fmla="*/ 9 w 74"/>
                    <a:gd name="T37" fmla="*/ 195 h 242"/>
                    <a:gd name="T38" fmla="*/ 14 w 74"/>
                    <a:gd name="T39" fmla="*/ 182 h 242"/>
                    <a:gd name="T40" fmla="*/ 17 w 74"/>
                    <a:gd name="T41" fmla="*/ 172 h 242"/>
                    <a:gd name="T42" fmla="*/ 20 w 74"/>
                    <a:gd name="T43" fmla="*/ 165 h 242"/>
                    <a:gd name="T44" fmla="*/ 21 w 74"/>
                    <a:gd name="T45" fmla="*/ 162 h 242"/>
                    <a:gd name="T46" fmla="*/ 21 w 74"/>
                    <a:gd name="T47" fmla="*/ 167 h 242"/>
                    <a:gd name="T48" fmla="*/ 20 w 74"/>
                    <a:gd name="T49" fmla="*/ 175 h 242"/>
                    <a:gd name="T50" fmla="*/ 17 w 74"/>
                    <a:gd name="T51" fmla="*/ 188 h 242"/>
                    <a:gd name="T52" fmla="*/ 13 w 74"/>
                    <a:gd name="T53" fmla="*/ 201 h 242"/>
                    <a:gd name="T54" fmla="*/ 6 w 74"/>
                    <a:gd name="T55" fmla="*/ 212 h 242"/>
                    <a:gd name="T56" fmla="*/ 2 w 74"/>
                    <a:gd name="T57" fmla="*/ 220 h 242"/>
                    <a:gd name="T58" fmla="*/ 0 w 74"/>
                    <a:gd name="T59" fmla="*/ 229 h 242"/>
                    <a:gd name="T60" fmla="*/ 0 w 74"/>
                    <a:gd name="T61" fmla="*/ 237 h 242"/>
                    <a:gd name="T62" fmla="*/ 2 w 74"/>
                    <a:gd name="T63" fmla="*/ 242 h 242"/>
                    <a:gd name="T64" fmla="*/ 7 w 74"/>
                    <a:gd name="T65" fmla="*/ 242 h 242"/>
                    <a:gd name="T66" fmla="*/ 21 w 74"/>
                    <a:gd name="T67" fmla="*/ 227 h 242"/>
                    <a:gd name="T68" fmla="*/ 36 w 74"/>
                    <a:gd name="T69" fmla="*/ 212 h 242"/>
                    <a:gd name="T70" fmla="*/ 47 w 74"/>
                    <a:gd name="T71" fmla="*/ 198 h 242"/>
                    <a:gd name="T72" fmla="*/ 54 w 74"/>
                    <a:gd name="T73" fmla="*/ 186 h 242"/>
                    <a:gd name="T74" fmla="*/ 57 w 74"/>
                    <a:gd name="T75" fmla="*/ 174 h 242"/>
                    <a:gd name="T76" fmla="*/ 68 w 74"/>
                    <a:gd name="T77" fmla="*/ 116 h 242"/>
                    <a:gd name="T78" fmla="*/ 67 w 74"/>
                    <a:gd name="T79" fmla="*/ 116 h 242"/>
                    <a:gd name="T80" fmla="*/ 74 w 74"/>
                    <a:gd name="T81" fmla="*/ 35 h 242"/>
                    <a:gd name="T82" fmla="*/ 27 w 74"/>
                    <a:gd name="T8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242">
                      <a:moveTo>
                        <a:pt x="27" y="0"/>
                      </a:moveTo>
                      <a:lnTo>
                        <a:pt x="33" y="102"/>
                      </a:lnTo>
                      <a:lnTo>
                        <a:pt x="33" y="107"/>
                      </a:lnTo>
                      <a:lnTo>
                        <a:pt x="31" y="111"/>
                      </a:lnTo>
                      <a:lnTo>
                        <a:pt x="27" y="116"/>
                      </a:lnTo>
                      <a:lnTo>
                        <a:pt x="23" y="120"/>
                      </a:lnTo>
                      <a:lnTo>
                        <a:pt x="20" y="121"/>
                      </a:lnTo>
                      <a:lnTo>
                        <a:pt x="17" y="126"/>
                      </a:lnTo>
                      <a:lnTo>
                        <a:pt x="13" y="131"/>
                      </a:lnTo>
                      <a:lnTo>
                        <a:pt x="9" y="141"/>
                      </a:lnTo>
                      <a:lnTo>
                        <a:pt x="6" y="157"/>
                      </a:lnTo>
                      <a:lnTo>
                        <a:pt x="2" y="175"/>
                      </a:lnTo>
                      <a:lnTo>
                        <a:pt x="0" y="192"/>
                      </a:lnTo>
                      <a:lnTo>
                        <a:pt x="0" y="195"/>
                      </a:lnTo>
                      <a:lnTo>
                        <a:pt x="2" y="198"/>
                      </a:lnTo>
                      <a:lnTo>
                        <a:pt x="3" y="198"/>
                      </a:lnTo>
                      <a:lnTo>
                        <a:pt x="6" y="198"/>
                      </a:lnTo>
                      <a:lnTo>
                        <a:pt x="7" y="198"/>
                      </a:lnTo>
                      <a:lnTo>
                        <a:pt x="9" y="195"/>
                      </a:lnTo>
                      <a:lnTo>
                        <a:pt x="14" y="182"/>
                      </a:lnTo>
                      <a:lnTo>
                        <a:pt x="17" y="172"/>
                      </a:lnTo>
                      <a:lnTo>
                        <a:pt x="20" y="165"/>
                      </a:lnTo>
                      <a:lnTo>
                        <a:pt x="21" y="162"/>
                      </a:lnTo>
                      <a:lnTo>
                        <a:pt x="21" y="167"/>
                      </a:lnTo>
                      <a:lnTo>
                        <a:pt x="20" y="175"/>
                      </a:lnTo>
                      <a:lnTo>
                        <a:pt x="17" y="188"/>
                      </a:lnTo>
                      <a:lnTo>
                        <a:pt x="13" y="201"/>
                      </a:lnTo>
                      <a:lnTo>
                        <a:pt x="6" y="212"/>
                      </a:lnTo>
                      <a:lnTo>
                        <a:pt x="2" y="220"/>
                      </a:lnTo>
                      <a:lnTo>
                        <a:pt x="0" y="229"/>
                      </a:lnTo>
                      <a:lnTo>
                        <a:pt x="0" y="237"/>
                      </a:lnTo>
                      <a:lnTo>
                        <a:pt x="2" y="242"/>
                      </a:lnTo>
                      <a:lnTo>
                        <a:pt x="7" y="242"/>
                      </a:lnTo>
                      <a:lnTo>
                        <a:pt x="21" y="227"/>
                      </a:lnTo>
                      <a:lnTo>
                        <a:pt x="36" y="212"/>
                      </a:lnTo>
                      <a:lnTo>
                        <a:pt x="47" y="198"/>
                      </a:lnTo>
                      <a:lnTo>
                        <a:pt x="54" y="186"/>
                      </a:lnTo>
                      <a:lnTo>
                        <a:pt x="57" y="174"/>
                      </a:lnTo>
                      <a:lnTo>
                        <a:pt x="68" y="116"/>
                      </a:lnTo>
                      <a:lnTo>
                        <a:pt x="67" y="116"/>
                      </a:lnTo>
                      <a:lnTo>
                        <a:pt x="74" y="35"/>
                      </a:lnTo>
                      <a:lnTo>
                        <a:pt x="27"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468">
                  <a:extLst>
                    <a:ext uri="{FF2B5EF4-FFF2-40B4-BE49-F238E27FC236}">
                      <a16:creationId xmlns:a16="http://schemas.microsoft.com/office/drawing/2014/main" id="{42F2B7CD-C3BC-327A-E080-6B8B899626E2}"/>
                    </a:ext>
                  </a:extLst>
                </p:cNvPr>
                <p:cNvSpPr>
                  <a:spLocks/>
                </p:cNvSpPr>
                <p:nvPr/>
              </p:nvSpPr>
              <p:spPr bwMode="auto">
                <a:xfrm>
                  <a:off x="4805" y="2176"/>
                  <a:ext cx="49" cy="220"/>
                </a:xfrm>
                <a:custGeom>
                  <a:avLst/>
                  <a:gdLst>
                    <a:gd name="T0" fmla="*/ 0 w 97"/>
                    <a:gd name="T1" fmla="*/ 0 h 440"/>
                    <a:gd name="T2" fmla="*/ 8 w 97"/>
                    <a:gd name="T3" fmla="*/ 59 h 440"/>
                    <a:gd name="T4" fmla="*/ 28 w 97"/>
                    <a:gd name="T5" fmla="*/ 167 h 440"/>
                    <a:gd name="T6" fmla="*/ 14 w 97"/>
                    <a:gd name="T7" fmla="*/ 252 h 440"/>
                    <a:gd name="T8" fmla="*/ 14 w 97"/>
                    <a:gd name="T9" fmla="*/ 259 h 440"/>
                    <a:gd name="T10" fmla="*/ 12 w 97"/>
                    <a:gd name="T11" fmla="*/ 266 h 440"/>
                    <a:gd name="T12" fmla="*/ 14 w 97"/>
                    <a:gd name="T13" fmla="*/ 273 h 440"/>
                    <a:gd name="T14" fmla="*/ 18 w 97"/>
                    <a:gd name="T15" fmla="*/ 355 h 440"/>
                    <a:gd name="T16" fmla="*/ 61 w 97"/>
                    <a:gd name="T17" fmla="*/ 440 h 440"/>
                    <a:gd name="T18" fmla="*/ 97 w 97"/>
                    <a:gd name="T19" fmla="*/ 192 h 440"/>
                    <a:gd name="T20" fmla="*/ 97 w 97"/>
                    <a:gd name="T21" fmla="*/ 161 h 440"/>
                    <a:gd name="T22" fmla="*/ 85 w 97"/>
                    <a:gd name="T23" fmla="*/ 0 h 440"/>
                    <a:gd name="T24" fmla="*/ 0 w 97"/>
                    <a:gd name="T2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440">
                      <a:moveTo>
                        <a:pt x="0" y="0"/>
                      </a:moveTo>
                      <a:lnTo>
                        <a:pt x="8" y="59"/>
                      </a:lnTo>
                      <a:lnTo>
                        <a:pt x="28" y="167"/>
                      </a:lnTo>
                      <a:lnTo>
                        <a:pt x="14" y="252"/>
                      </a:lnTo>
                      <a:lnTo>
                        <a:pt x="14" y="259"/>
                      </a:lnTo>
                      <a:lnTo>
                        <a:pt x="12" y="266"/>
                      </a:lnTo>
                      <a:lnTo>
                        <a:pt x="14" y="273"/>
                      </a:lnTo>
                      <a:lnTo>
                        <a:pt x="18" y="355"/>
                      </a:lnTo>
                      <a:lnTo>
                        <a:pt x="61" y="440"/>
                      </a:lnTo>
                      <a:lnTo>
                        <a:pt x="97" y="192"/>
                      </a:lnTo>
                      <a:lnTo>
                        <a:pt x="97" y="161"/>
                      </a:lnTo>
                      <a:lnTo>
                        <a:pt x="85" y="0"/>
                      </a:lnTo>
                      <a:lnTo>
                        <a:pt x="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469">
                  <a:extLst>
                    <a:ext uri="{FF2B5EF4-FFF2-40B4-BE49-F238E27FC236}">
                      <a16:creationId xmlns:a16="http://schemas.microsoft.com/office/drawing/2014/main" id="{5C5D5934-FB76-8323-96E1-9374DDC10000}"/>
                    </a:ext>
                  </a:extLst>
                </p:cNvPr>
                <p:cNvSpPr>
                  <a:spLocks/>
                </p:cNvSpPr>
                <p:nvPr/>
              </p:nvSpPr>
              <p:spPr bwMode="auto">
                <a:xfrm>
                  <a:off x="4745" y="2100"/>
                  <a:ext cx="104" cy="241"/>
                </a:xfrm>
                <a:custGeom>
                  <a:avLst/>
                  <a:gdLst>
                    <a:gd name="T0" fmla="*/ 203 w 207"/>
                    <a:gd name="T1" fmla="*/ 132 h 482"/>
                    <a:gd name="T2" fmla="*/ 200 w 207"/>
                    <a:gd name="T3" fmla="*/ 112 h 482"/>
                    <a:gd name="T4" fmla="*/ 192 w 207"/>
                    <a:gd name="T5" fmla="*/ 93 h 482"/>
                    <a:gd name="T6" fmla="*/ 181 w 207"/>
                    <a:gd name="T7" fmla="*/ 79 h 482"/>
                    <a:gd name="T8" fmla="*/ 165 w 207"/>
                    <a:gd name="T9" fmla="*/ 68 h 482"/>
                    <a:gd name="T10" fmla="*/ 147 w 207"/>
                    <a:gd name="T11" fmla="*/ 61 h 482"/>
                    <a:gd name="T12" fmla="*/ 0 w 207"/>
                    <a:gd name="T13" fmla="*/ 0 h 482"/>
                    <a:gd name="T14" fmla="*/ 0 w 207"/>
                    <a:gd name="T15" fmla="*/ 467 h 482"/>
                    <a:gd name="T16" fmla="*/ 4 w 207"/>
                    <a:gd name="T17" fmla="*/ 468 h 482"/>
                    <a:gd name="T18" fmla="*/ 15 w 207"/>
                    <a:gd name="T19" fmla="*/ 470 h 482"/>
                    <a:gd name="T20" fmla="*/ 32 w 207"/>
                    <a:gd name="T21" fmla="*/ 472 h 482"/>
                    <a:gd name="T22" fmla="*/ 52 w 207"/>
                    <a:gd name="T23" fmla="*/ 477 h 482"/>
                    <a:gd name="T24" fmla="*/ 74 w 207"/>
                    <a:gd name="T25" fmla="*/ 479 h 482"/>
                    <a:gd name="T26" fmla="*/ 96 w 207"/>
                    <a:gd name="T27" fmla="*/ 481 h 482"/>
                    <a:gd name="T28" fmla="*/ 114 w 207"/>
                    <a:gd name="T29" fmla="*/ 482 h 482"/>
                    <a:gd name="T30" fmla="*/ 114 w 207"/>
                    <a:gd name="T31" fmla="*/ 482 h 482"/>
                    <a:gd name="T32" fmla="*/ 108 w 207"/>
                    <a:gd name="T33" fmla="*/ 453 h 482"/>
                    <a:gd name="T34" fmla="*/ 108 w 207"/>
                    <a:gd name="T35" fmla="*/ 422 h 482"/>
                    <a:gd name="T36" fmla="*/ 111 w 207"/>
                    <a:gd name="T37" fmla="*/ 389 h 482"/>
                    <a:gd name="T38" fmla="*/ 116 w 207"/>
                    <a:gd name="T39" fmla="*/ 355 h 482"/>
                    <a:gd name="T40" fmla="*/ 121 w 207"/>
                    <a:gd name="T41" fmla="*/ 325 h 482"/>
                    <a:gd name="T42" fmla="*/ 127 w 207"/>
                    <a:gd name="T43" fmla="*/ 297 h 482"/>
                    <a:gd name="T44" fmla="*/ 131 w 207"/>
                    <a:gd name="T45" fmla="*/ 273 h 482"/>
                    <a:gd name="T46" fmla="*/ 132 w 207"/>
                    <a:gd name="T47" fmla="*/ 263 h 482"/>
                    <a:gd name="T48" fmla="*/ 135 w 207"/>
                    <a:gd name="T49" fmla="*/ 253 h 482"/>
                    <a:gd name="T50" fmla="*/ 125 w 207"/>
                    <a:gd name="T51" fmla="*/ 194 h 482"/>
                    <a:gd name="T52" fmla="*/ 207 w 207"/>
                    <a:gd name="T53" fmla="*/ 184 h 482"/>
                    <a:gd name="T54" fmla="*/ 203 w 207"/>
                    <a:gd name="T55" fmla="*/ 13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482">
                      <a:moveTo>
                        <a:pt x="203" y="132"/>
                      </a:moveTo>
                      <a:lnTo>
                        <a:pt x="200" y="112"/>
                      </a:lnTo>
                      <a:lnTo>
                        <a:pt x="192" y="93"/>
                      </a:lnTo>
                      <a:lnTo>
                        <a:pt x="181" y="79"/>
                      </a:lnTo>
                      <a:lnTo>
                        <a:pt x="165" y="68"/>
                      </a:lnTo>
                      <a:lnTo>
                        <a:pt x="147" y="61"/>
                      </a:lnTo>
                      <a:lnTo>
                        <a:pt x="0" y="0"/>
                      </a:lnTo>
                      <a:lnTo>
                        <a:pt x="0" y="467"/>
                      </a:lnTo>
                      <a:lnTo>
                        <a:pt x="4" y="468"/>
                      </a:lnTo>
                      <a:lnTo>
                        <a:pt x="15" y="470"/>
                      </a:lnTo>
                      <a:lnTo>
                        <a:pt x="32" y="472"/>
                      </a:lnTo>
                      <a:lnTo>
                        <a:pt x="52" y="477"/>
                      </a:lnTo>
                      <a:lnTo>
                        <a:pt x="74" y="479"/>
                      </a:lnTo>
                      <a:lnTo>
                        <a:pt x="96" y="481"/>
                      </a:lnTo>
                      <a:lnTo>
                        <a:pt x="114" y="482"/>
                      </a:lnTo>
                      <a:lnTo>
                        <a:pt x="114" y="482"/>
                      </a:lnTo>
                      <a:lnTo>
                        <a:pt x="108" y="453"/>
                      </a:lnTo>
                      <a:lnTo>
                        <a:pt x="108" y="422"/>
                      </a:lnTo>
                      <a:lnTo>
                        <a:pt x="111" y="389"/>
                      </a:lnTo>
                      <a:lnTo>
                        <a:pt x="116" y="355"/>
                      </a:lnTo>
                      <a:lnTo>
                        <a:pt x="121" y="325"/>
                      </a:lnTo>
                      <a:lnTo>
                        <a:pt x="127" y="297"/>
                      </a:lnTo>
                      <a:lnTo>
                        <a:pt x="131" y="273"/>
                      </a:lnTo>
                      <a:lnTo>
                        <a:pt x="132" y="263"/>
                      </a:lnTo>
                      <a:lnTo>
                        <a:pt x="135" y="253"/>
                      </a:lnTo>
                      <a:lnTo>
                        <a:pt x="125" y="194"/>
                      </a:lnTo>
                      <a:lnTo>
                        <a:pt x="207" y="184"/>
                      </a:lnTo>
                      <a:lnTo>
                        <a:pt x="203" y="132"/>
                      </a:lnTo>
                      <a:close/>
                    </a:path>
                  </a:pathLst>
                </a:custGeom>
                <a:solidFill>
                  <a:srgbClr val="D911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470">
                  <a:extLst>
                    <a:ext uri="{FF2B5EF4-FFF2-40B4-BE49-F238E27FC236}">
                      <a16:creationId xmlns:a16="http://schemas.microsoft.com/office/drawing/2014/main" id="{82C73038-2E70-6B08-F24D-25C87D305F11}"/>
                    </a:ext>
                  </a:extLst>
                </p:cNvPr>
                <p:cNvSpPr>
                  <a:spLocks/>
                </p:cNvSpPr>
                <p:nvPr/>
              </p:nvSpPr>
              <p:spPr bwMode="auto">
                <a:xfrm>
                  <a:off x="4687" y="2312"/>
                  <a:ext cx="115" cy="32"/>
                </a:xfrm>
                <a:custGeom>
                  <a:avLst/>
                  <a:gdLst>
                    <a:gd name="T0" fmla="*/ 7 w 230"/>
                    <a:gd name="T1" fmla="*/ 0 h 64"/>
                    <a:gd name="T2" fmla="*/ 5 w 230"/>
                    <a:gd name="T3" fmla="*/ 31 h 64"/>
                    <a:gd name="T4" fmla="*/ 0 w 230"/>
                    <a:gd name="T5" fmla="*/ 58 h 64"/>
                    <a:gd name="T6" fmla="*/ 76 w 230"/>
                    <a:gd name="T7" fmla="*/ 64 h 64"/>
                    <a:gd name="T8" fmla="*/ 154 w 230"/>
                    <a:gd name="T9" fmla="*/ 64 h 64"/>
                    <a:gd name="T10" fmla="*/ 230 w 230"/>
                    <a:gd name="T11" fmla="*/ 58 h 64"/>
                    <a:gd name="T12" fmla="*/ 224 w 230"/>
                    <a:gd name="T13" fmla="*/ 31 h 64"/>
                    <a:gd name="T14" fmla="*/ 224 w 230"/>
                    <a:gd name="T15" fmla="*/ 0 h 64"/>
                    <a:gd name="T16" fmla="*/ 7 w 23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64">
                      <a:moveTo>
                        <a:pt x="7" y="0"/>
                      </a:moveTo>
                      <a:lnTo>
                        <a:pt x="5" y="31"/>
                      </a:lnTo>
                      <a:lnTo>
                        <a:pt x="0" y="58"/>
                      </a:lnTo>
                      <a:lnTo>
                        <a:pt x="76" y="64"/>
                      </a:lnTo>
                      <a:lnTo>
                        <a:pt x="154" y="64"/>
                      </a:lnTo>
                      <a:lnTo>
                        <a:pt x="230" y="58"/>
                      </a:lnTo>
                      <a:lnTo>
                        <a:pt x="224" y="31"/>
                      </a:lnTo>
                      <a:lnTo>
                        <a:pt x="224" y="0"/>
                      </a:lnTo>
                      <a:lnTo>
                        <a:pt x="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471">
                  <a:extLst>
                    <a:ext uri="{FF2B5EF4-FFF2-40B4-BE49-F238E27FC236}">
                      <a16:creationId xmlns:a16="http://schemas.microsoft.com/office/drawing/2014/main" id="{DE9E1CF0-601B-79DA-A17B-3E5A9D06862A}"/>
                    </a:ext>
                  </a:extLst>
                </p:cNvPr>
                <p:cNvSpPr>
                  <a:spLocks/>
                </p:cNvSpPr>
                <p:nvPr/>
              </p:nvSpPr>
              <p:spPr bwMode="auto">
                <a:xfrm>
                  <a:off x="4745" y="2312"/>
                  <a:ext cx="57" cy="32"/>
                </a:xfrm>
                <a:custGeom>
                  <a:avLst/>
                  <a:gdLst>
                    <a:gd name="T0" fmla="*/ 0 w 114"/>
                    <a:gd name="T1" fmla="*/ 0 h 64"/>
                    <a:gd name="T2" fmla="*/ 0 w 114"/>
                    <a:gd name="T3" fmla="*/ 64 h 64"/>
                    <a:gd name="T4" fmla="*/ 114 w 114"/>
                    <a:gd name="T5" fmla="*/ 58 h 64"/>
                    <a:gd name="T6" fmla="*/ 108 w 114"/>
                    <a:gd name="T7" fmla="*/ 31 h 64"/>
                    <a:gd name="T8" fmla="*/ 108 w 114"/>
                    <a:gd name="T9" fmla="*/ 0 h 64"/>
                    <a:gd name="T10" fmla="*/ 0 w 114"/>
                    <a:gd name="T11" fmla="*/ 0 h 64"/>
                  </a:gdLst>
                  <a:ahLst/>
                  <a:cxnLst>
                    <a:cxn ang="0">
                      <a:pos x="T0" y="T1"/>
                    </a:cxn>
                    <a:cxn ang="0">
                      <a:pos x="T2" y="T3"/>
                    </a:cxn>
                    <a:cxn ang="0">
                      <a:pos x="T4" y="T5"/>
                    </a:cxn>
                    <a:cxn ang="0">
                      <a:pos x="T6" y="T7"/>
                    </a:cxn>
                    <a:cxn ang="0">
                      <a:pos x="T8" y="T9"/>
                    </a:cxn>
                    <a:cxn ang="0">
                      <a:pos x="T10" y="T11"/>
                    </a:cxn>
                  </a:cxnLst>
                  <a:rect l="0" t="0" r="r" b="b"/>
                  <a:pathLst>
                    <a:path w="114" h="64">
                      <a:moveTo>
                        <a:pt x="0" y="0"/>
                      </a:moveTo>
                      <a:lnTo>
                        <a:pt x="0" y="64"/>
                      </a:lnTo>
                      <a:lnTo>
                        <a:pt x="114" y="58"/>
                      </a:lnTo>
                      <a:lnTo>
                        <a:pt x="108" y="31"/>
                      </a:lnTo>
                      <a:lnTo>
                        <a:pt x="108"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472">
                  <a:extLst>
                    <a:ext uri="{FF2B5EF4-FFF2-40B4-BE49-F238E27FC236}">
                      <a16:creationId xmlns:a16="http://schemas.microsoft.com/office/drawing/2014/main" id="{402F7505-B82A-6732-EF9C-A359F3079D59}"/>
                    </a:ext>
                  </a:extLst>
                </p:cNvPr>
                <p:cNvSpPr>
                  <a:spLocks/>
                </p:cNvSpPr>
                <p:nvPr/>
              </p:nvSpPr>
              <p:spPr bwMode="auto">
                <a:xfrm>
                  <a:off x="4745" y="1964"/>
                  <a:ext cx="71" cy="143"/>
                </a:xfrm>
                <a:custGeom>
                  <a:avLst/>
                  <a:gdLst>
                    <a:gd name="T0" fmla="*/ 7 w 142"/>
                    <a:gd name="T1" fmla="*/ 0 h 287"/>
                    <a:gd name="T2" fmla="*/ 0 w 142"/>
                    <a:gd name="T3" fmla="*/ 0 h 287"/>
                    <a:gd name="T4" fmla="*/ 0 w 142"/>
                    <a:gd name="T5" fmla="*/ 287 h 287"/>
                    <a:gd name="T6" fmla="*/ 36 w 142"/>
                    <a:gd name="T7" fmla="*/ 287 h 287"/>
                    <a:gd name="T8" fmla="*/ 60 w 142"/>
                    <a:gd name="T9" fmla="*/ 283 h 287"/>
                    <a:gd name="T10" fmla="*/ 84 w 142"/>
                    <a:gd name="T11" fmla="*/ 270 h 287"/>
                    <a:gd name="T12" fmla="*/ 106 w 142"/>
                    <a:gd name="T13" fmla="*/ 253 h 287"/>
                    <a:gd name="T14" fmla="*/ 123 w 142"/>
                    <a:gd name="T15" fmla="*/ 232 h 287"/>
                    <a:gd name="T16" fmla="*/ 134 w 142"/>
                    <a:gd name="T17" fmla="*/ 211 h 287"/>
                    <a:gd name="T18" fmla="*/ 141 w 142"/>
                    <a:gd name="T19" fmla="*/ 188 h 287"/>
                    <a:gd name="T20" fmla="*/ 142 w 142"/>
                    <a:gd name="T21" fmla="*/ 164 h 287"/>
                    <a:gd name="T22" fmla="*/ 140 w 142"/>
                    <a:gd name="T23" fmla="*/ 139 h 287"/>
                    <a:gd name="T24" fmla="*/ 134 w 142"/>
                    <a:gd name="T25" fmla="*/ 113 h 287"/>
                    <a:gd name="T26" fmla="*/ 127 w 142"/>
                    <a:gd name="T27" fmla="*/ 91 h 287"/>
                    <a:gd name="T28" fmla="*/ 117 w 142"/>
                    <a:gd name="T29" fmla="*/ 70 h 287"/>
                    <a:gd name="T30" fmla="*/ 101 w 142"/>
                    <a:gd name="T31" fmla="*/ 47 h 287"/>
                    <a:gd name="T32" fmla="*/ 82 w 142"/>
                    <a:gd name="T33" fmla="*/ 27 h 287"/>
                    <a:gd name="T34" fmla="*/ 59 w 142"/>
                    <a:gd name="T35" fmla="*/ 13 h 287"/>
                    <a:gd name="T36" fmla="*/ 35 w 142"/>
                    <a:gd name="T37" fmla="*/ 5 h 287"/>
                    <a:gd name="T38" fmla="*/ 7 w 142"/>
                    <a:gd name="T3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287">
                      <a:moveTo>
                        <a:pt x="7" y="0"/>
                      </a:moveTo>
                      <a:lnTo>
                        <a:pt x="0" y="0"/>
                      </a:lnTo>
                      <a:lnTo>
                        <a:pt x="0" y="287"/>
                      </a:lnTo>
                      <a:lnTo>
                        <a:pt x="36" y="287"/>
                      </a:lnTo>
                      <a:lnTo>
                        <a:pt x="60" y="283"/>
                      </a:lnTo>
                      <a:lnTo>
                        <a:pt x="84" y="270"/>
                      </a:lnTo>
                      <a:lnTo>
                        <a:pt x="106" y="253"/>
                      </a:lnTo>
                      <a:lnTo>
                        <a:pt x="123" y="232"/>
                      </a:lnTo>
                      <a:lnTo>
                        <a:pt x="134" y="211"/>
                      </a:lnTo>
                      <a:lnTo>
                        <a:pt x="141" y="188"/>
                      </a:lnTo>
                      <a:lnTo>
                        <a:pt x="142" y="164"/>
                      </a:lnTo>
                      <a:lnTo>
                        <a:pt x="140" y="139"/>
                      </a:lnTo>
                      <a:lnTo>
                        <a:pt x="134" y="113"/>
                      </a:lnTo>
                      <a:lnTo>
                        <a:pt x="127" y="91"/>
                      </a:lnTo>
                      <a:lnTo>
                        <a:pt x="117" y="70"/>
                      </a:lnTo>
                      <a:lnTo>
                        <a:pt x="101" y="47"/>
                      </a:lnTo>
                      <a:lnTo>
                        <a:pt x="82" y="27"/>
                      </a:lnTo>
                      <a:lnTo>
                        <a:pt x="59" y="13"/>
                      </a:lnTo>
                      <a:lnTo>
                        <a:pt x="35" y="5"/>
                      </a:lnTo>
                      <a:lnTo>
                        <a:pt x="7" y="0"/>
                      </a:lnTo>
                      <a:close/>
                    </a:path>
                  </a:pathLst>
                </a:custGeom>
                <a:solidFill>
                  <a:srgbClr val="E8C5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473">
                  <a:extLst>
                    <a:ext uri="{FF2B5EF4-FFF2-40B4-BE49-F238E27FC236}">
                      <a16:creationId xmlns:a16="http://schemas.microsoft.com/office/drawing/2014/main" id="{87A27169-8243-EA5D-6780-2AA94007188D}"/>
                    </a:ext>
                  </a:extLst>
                </p:cNvPr>
                <p:cNvSpPr>
                  <a:spLocks/>
                </p:cNvSpPr>
                <p:nvPr/>
              </p:nvSpPr>
              <p:spPr bwMode="auto">
                <a:xfrm>
                  <a:off x="4712" y="2083"/>
                  <a:ext cx="65" cy="103"/>
                </a:xfrm>
                <a:custGeom>
                  <a:avLst/>
                  <a:gdLst>
                    <a:gd name="T0" fmla="*/ 0 w 128"/>
                    <a:gd name="T1" fmla="*/ 65 h 207"/>
                    <a:gd name="T2" fmla="*/ 65 w 128"/>
                    <a:gd name="T3" fmla="*/ 207 h 207"/>
                    <a:gd name="T4" fmla="*/ 128 w 128"/>
                    <a:gd name="T5" fmla="*/ 65 h 207"/>
                    <a:gd name="T6" fmla="*/ 128 w 128"/>
                    <a:gd name="T7" fmla="*/ 0 h 207"/>
                    <a:gd name="T8" fmla="*/ 0 w 128"/>
                    <a:gd name="T9" fmla="*/ 0 h 207"/>
                    <a:gd name="T10" fmla="*/ 0 w 128"/>
                    <a:gd name="T11" fmla="*/ 65 h 207"/>
                  </a:gdLst>
                  <a:ahLst/>
                  <a:cxnLst>
                    <a:cxn ang="0">
                      <a:pos x="T0" y="T1"/>
                    </a:cxn>
                    <a:cxn ang="0">
                      <a:pos x="T2" y="T3"/>
                    </a:cxn>
                    <a:cxn ang="0">
                      <a:pos x="T4" y="T5"/>
                    </a:cxn>
                    <a:cxn ang="0">
                      <a:pos x="T6" y="T7"/>
                    </a:cxn>
                    <a:cxn ang="0">
                      <a:pos x="T8" y="T9"/>
                    </a:cxn>
                    <a:cxn ang="0">
                      <a:pos x="T10" y="T11"/>
                    </a:cxn>
                  </a:cxnLst>
                  <a:rect l="0" t="0" r="r" b="b"/>
                  <a:pathLst>
                    <a:path w="128" h="207">
                      <a:moveTo>
                        <a:pt x="0" y="65"/>
                      </a:moveTo>
                      <a:lnTo>
                        <a:pt x="65" y="207"/>
                      </a:lnTo>
                      <a:lnTo>
                        <a:pt x="128" y="65"/>
                      </a:lnTo>
                      <a:lnTo>
                        <a:pt x="128" y="0"/>
                      </a:lnTo>
                      <a:lnTo>
                        <a:pt x="0" y="0"/>
                      </a:lnTo>
                      <a:lnTo>
                        <a:pt x="0" y="65"/>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474">
                  <a:extLst>
                    <a:ext uri="{FF2B5EF4-FFF2-40B4-BE49-F238E27FC236}">
                      <a16:creationId xmlns:a16="http://schemas.microsoft.com/office/drawing/2014/main" id="{3C91C3EB-6E1F-ED77-E1D5-7059ECA31514}"/>
                    </a:ext>
                  </a:extLst>
                </p:cNvPr>
                <p:cNvSpPr>
                  <a:spLocks/>
                </p:cNvSpPr>
                <p:nvPr/>
              </p:nvSpPr>
              <p:spPr bwMode="auto">
                <a:xfrm>
                  <a:off x="4701" y="1988"/>
                  <a:ext cx="87" cy="118"/>
                </a:xfrm>
                <a:custGeom>
                  <a:avLst/>
                  <a:gdLst>
                    <a:gd name="T0" fmla="*/ 116 w 174"/>
                    <a:gd name="T1" fmla="*/ 0 h 234"/>
                    <a:gd name="T2" fmla="*/ 58 w 174"/>
                    <a:gd name="T3" fmla="*/ 0 h 234"/>
                    <a:gd name="T4" fmla="*/ 41 w 174"/>
                    <a:gd name="T5" fmla="*/ 3 h 234"/>
                    <a:gd name="T6" fmla="*/ 27 w 174"/>
                    <a:gd name="T7" fmla="*/ 11 h 234"/>
                    <a:gd name="T8" fmla="*/ 14 w 174"/>
                    <a:gd name="T9" fmla="*/ 25 h 234"/>
                    <a:gd name="T10" fmla="*/ 6 w 174"/>
                    <a:gd name="T11" fmla="*/ 42 h 234"/>
                    <a:gd name="T12" fmla="*/ 0 w 174"/>
                    <a:gd name="T13" fmla="*/ 63 h 234"/>
                    <a:gd name="T14" fmla="*/ 0 w 174"/>
                    <a:gd name="T15" fmla="*/ 141 h 234"/>
                    <a:gd name="T16" fmla="*/ 3 w 174"/>
                    <a:gd name="T17" fmla="*/ 157 h 234"/>
                    <a:gd name="T18" fmla="*/ 11 w 174"/>
                    <a:gd name="T19" fmla="*/ 175 h 234"/>
                    <a:gd name="T20" fmla="*/ 24 w 174"/>
                    <a:gd name="T21" fmla="*/ 193 h 234"/>
                    <a:gd name="T22" fmla="*/ 38 w 174"/>
                    <a:gd name="T23" fmla="*/ 209 h 234"/>
                    <a:gd name="T24" fmla="*/ 54 w 174"/>
                    <a:gd name="T25" fmla="*/ 222 h 234"/>
                    <a:gd name="T26" fmla="*/ 71 w 174"/>
                    <a:gd name="T27" fmla="*/ 232 h 234"/>
                    <a:gd name="T28" fmla="*/ 85 w 174"/>
                    <a:gd name="T29" fmla="*/ 234 h 234"/>
                    <a:gd name="T30" fmla="*/ 89 w 174"/>
                    <a:gd name="T31" fmla="*/ 234 h 234"/>
                    <a:gd name="T32" fmla="*/ 105 w 174"/>
                    <a:gd name="T33" fmla="*/ 232 h 234"/>
                    <a:gd name="T34" fmla="*/ 120 w 174"/>
                    <a:gd name="T35" fmla="*/ 222 h 234"/>
                    <a:gd name="T36" fmla="*/ 136 w 174"/>
                    <a:gd name="T37" fmla="*/ 209 h 234"/>
                    <a:gd name="T38" fmla="*/ 151 w 174"/>
                    <a:gd name="T39" fmla="*/ 193 h 234"/>
                    <a:gd name="T40" fmla="*/ 162 w 174"/>
                    <a:gd name="T41" fmla="*/ 175 h 234"/>
                    <a:gd name="T42" fmla="*/ 171 w 174"/>
                    <a:gd name="T43" fmla="*/ 157 h 234"/>
                    <a:gd name="T44" fmla="*/ 174 w 174"/>
                    <a:gd name="T45" fmla="*/ 141 h 234"/>
                    <a:gd name="T46" fmla="*/ 174 w 174"/>
                    <a:gd name="T47" fmla="*/ 63 h 234"/>
                    <a:gd name="T48" fmla="*/ 168 w 174"/>
                    <a:gd name="T49" fmla="*/ 42 h 234"/>
                    <a:gd name="T50" fmla="*/ 160 w 174"/>
                    <a:gd name="T51" fmla="*/ 25 h 234"/>
                    <a:gd name="T52" fmla="*/ 147 w 174"/>
                    <a:gd name="T53" fmla="*/ 11 h 234"/>
                    <a:gd name="T54" fmla="*/ 133 w 174"/>
                    <a:gd name="T55" fmla="*/ 3 h 234"/>
                    <a:gd name="T56" fmla="*/ 116 w 174"/>
                    <a:gd name="T5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234">
                      <a:moveTo>
                        <a:pt x="116" y="0"/>
                      </a:moveTo>
                      <a:lnTo>
                        <a:pt x="58" y="0"/>
                      </a:lnTo>
                      <a:lnTo>
                        <a:pt x="41" y="3"/>
                      </a:lnTo>
                      <a:lnTo>
                        <a:pt x="27" y="11"/>
                      </a:lnTo>
                      <a:lnTo>
                        <a:pt x="14" y="25"/>
                      </a:lnTo>
                      <a:lnTo>
                        <a:pt x="6" y="42"/>
                      </a:lnTo>
                      <a:lnTo>
                        <a:pt x="0" y="63"/>
                      </a:lnTo>
                      <a:lnTo>
                        <a:pt x="0" y="141"/>
                      </a:lnTo>
                      <a:lnTo>
                        <a:pt x="3" y="157"/>
                      </a:lnTo>
                      <a:lnTo>
                        <a:pt x="11" y="175"/>
                      </a:lnTo>
                      <a:lnTo>
                        <a:pt x="24" y="193"/>
                      </a:lnTo>
                      <a:lnTo>
                        <a:pt x="38" y="209"/>
                      </a:lnTo>
                      <a:lnTo>
                        <a:pt x="54" y="222"/>
                      </a:lnTo>
                      <a:lnTo>
                        <a:pt x="71" y="232"/>
                      </a:lnTo>
                      <a:lnTo>
                        <a:pt x="85" y="234"/>
                      </a:lnTo>
                      <a:lnTo>
                        <a:pt x="89" y="234"/>
                      </a:lnTo>
                      <a:lnTo>
                        <a:pt x="105" y="232"/>
                      </a:lnTo>
                      <a:lnTo>
                        <a:pt x="120" y="222"/>
                      </a:lnTo>
                      <a:lnTo>
                        <a:pt x="136" y="209"/>
                      </a:lnTo>
                      <a:lnTo>
                        <a:pt x="151" y="193"/>
                      </a:lnTo>
                      <a:lnTo>
                        <a:pt x="162" y="175"/>
                      </a:lnTo>
                      <a:lnTo>
                        <a:pt x="171" y="157"/>
                      </a:lnTo>
                      <a:lnTo>
                        <a:pt x="174" y="141"/>
                      </a:lnTo>
                      <a:lnTo>
                        <a:pt x="174" y="63"/>
                      </a:lnTo>
                      <a:lnTo>
                        <a:pt x="168" y="42"/>
                      </a:lnTo>
                      <a:lnTo>
                        <a:pt x="160" y="25"/>
                      </a:lnTo>
                      <a:lnTo>
                        <a:pt x="147" y="11"/>
                      </a:lnTo>
                      <a:lnTo>
                        <a:pt x="133" y="3"/>
                      </a:lnTo>
                      <a:lnTo>
                        <a:pt x="116"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475">
                  <a:extLst>
                    <a:ext uri="{FF2B5EF4-FFF2-40B4-BE49-F238E27FC236}">
                      <a16:creationId xmlns:a16="http://schemas.microsoft.com/office/drawing/2014/main" id="{3AC6A5F0-8DAE-21A4-7061-059C3520216F}"/>
                    </a:ext>
                  </a:extLst>
                </p:cNvPr>
                <p:cNvSpPr>
                  <a:spLocks/>
                </p:cNvSpPr>
                <p:nvPr/>
              </p:nvSpPr>
              <p:spPr bwMode="auto">
                <a:xfrm>
                  <a:off x="4695" y="2032"/>
                  <a:ext cx="9" cy="30"/>
                </a:xfrm>
                <a:custGeom>
                  <a:avLst/>
                  <a:gdLst>
                    <a:gd name="T0" fmla="*/ 10 w 19"/>
                    <a:gd name="T1" fmla="*/ 0 h 60"/>
                    <a:gd name="T2" fmla="*/ 6 w 19"/>
                    <a:gd name="T3" fmla="*/ 2 h 60"/>
                    <a:gd name="T4" fmla="*/ 3 w 19"/>
                    <a:gd name="T5" fmla="*/ 3 h 60"/>
                    <a:gd name="T6" fmla="*/ 2 w 19"/>
                    <a:gd name="T7" fmla="*/ 6 h 60"/>
                    <a:gd name="T8" fmla="*/ 0 w 19"/>
                    <a:gd name="T9" fmla="*/ 10 h 60"/>
                    <a:gd name="T10" fmla="*/ 0 w 19"/>
                    <a:gd name="T11" fmla="*/ 50 h 60"/>
                    <a:gd name="T12" fmla="*/ 2 w 19"/>
                    <a:gd name="T13" fmla="*/ 54 h 60"/>
                    <a:gd name="T14" fmla="*/ 3 w 19"/>
                    <a:gd name="T15" fmla="*/ 57 h 60"/>
                    <a:gd name="T16" fmla="*/ 6 w 19"/>
                    <a:gd name="T17" fmla="*/ 58 h 60"/>
                    <a:gd name="T18" fmla="*/ 10 w 19"/>
                    <a:gd name="T19" fmla="*/ 60 h 60"/>
                    <a:gd name="T20" fmla="*/ 13 w 19"/>
                    <a:gd name="T21" fmla="*/ 58 h 60"/>
                    <a:gd name="T22" fmla="*/ 17 w 19"/>
                    <a:gd name="T23" fmla="*/ 57 h 60"/>
                    <a:gd name="T24" fmla="*/ 19 w 19"/>
                    <a:gd name="T25" fmla="*/ 54 h 60"/>
                    <a:gd name="T26" fmla="*/ 19 w 19"/>
                    <a:gd name="T27" fmla="*/ 50 h 60"/>
                    <a:gd name="T28" fmla="*/ 19 w 19"/>
                    <a:gd name="T29" fmla="*/ 10 h 60"/>
                    <a:gd name="T30" fmla="*/ 19 w 19"/>
                    <a:gd name="T31" fmla="*/ 6 h 60"/>
                    <a:gd name="T32" fmla="*/ 17 w 19"/>
                    <a:gd name="T33" fmla="*/ 3 h 60"/>
                    <a:gd name="T34" fmla="*/ 13 w 19"/>
                    <a:gd name="T35" fmla="*/ 2 h 60"/>
                    <a:gd name="T36" fmla="*/ 10 w 19"/>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60">
                      <a:moveTo>
                        <a:pt x="10" y="0"/>
                      </a:moveTo>
                      <a:lnTo>
                        <a:pt x="6" y="2"/>
                      </a:lnTo>
                      <a:lnTo>
                        <a:pt x="3" y="3"/>
                      </a:lnTo>
                      <a:lnTo>
                        <a:pt x="2" y="6"/>
                      </a:lnTo>
                      <a:lnTo>
                        <a:pt x="0" y="10"/>
                      </a:lnTo>
                      <a:lnTo>
                        <a:pt x="0" y="50"/>
                      </a:lnTo>
                      <a:lnTo>
                        <a:pt x="2" y="54"/>
                      </a:lnTo>
                      <a:lnTo>
                        <a:pt x="3" y="57"/>
                      </a:lnTo>
                      <a:lnTo>
                        <a:pt x="6" y="58"/>
                      </a:lnTo>
                      <a:lnTo>
                        <a:pt x="10" y="60"/>
                      </a:lnTo>
                      <a:lnTo>
                        <a:pt x="13" y="58"/>
                      </a:lnTo>
                      <a:lnTo>
                        <a:pt x="17" y="57"/>
                      </a:lnTo>
                      <a:lnTo>
                        <a:pt x="19" y="54"/>
                      </a:lnTo>
                      <a:lnTo>
                        <a:pt x="19" y="50"/>
                      </a:lnTo>
                      <a:lnTo>
                        <a:pt x="19" y="10"/>
                      </a:lnTo>
                      <a:lnTo>
                        <a:pt x="19" y="6"/>
                      </a:lnTo>
                      <a:lnTo>
                        <a:pt x="17" y="3"/>
                      </a:lnTo>
                      <a:lnTo>
                        <a:pt x="13" y="2"/>
                      </a:lnTo>
                      <a:lnTo>
                        <a:pt x="10"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476">
                  <a:extLst>
                    <a:ext uri="{FF2B5EF4-FFF2-40B4-BE49-F238E27FC236}">
                      <a16:creationId xmlns:a16="http://schemas.microsoft.com/office/drawing/2014/main" id="{5B78F664-0AF7-7EB6-0B10-05C300D709F6}"/>
                    </a:ext>
                  </a:extLst>
                </p:cNvPr>
                <p:cNvSpPr>
                  <a:spLocks/>
                </p:cNvSpPr>
                <p:nvPr/>
              </p:nvSpPr>
              <p:spPr bwMode="auto">
                <a:xfrm>
                  <a:off x="4785" y="2032"/>
                  <a:ext cx="9" cy="30"/>
                </a:xfrm>
                <a:custGeom>
                  <a:avLst/>
                  <a:gdLst>
                    <a:gd name="T0" fmla="*/ 9 w 19"/>
                    <a:gd name="T1" fmla="*/ 0 h 60"/>
                    <a:gd name="T2" fmla="*/ 6 w 19"/>
                    <a:gd name="T3" fmla="*/ 2 h 60"/>
                    <a:gd name="T4" fmla="*/ 3 w 19"/>
                    <a:gd name="T5" fmla="*/ 3 h 60"/>
                    <a:gd name="T6" fmla="*/ 0 w 19"/>
                    <a:gd name="T7" fmla="*/ 6 h 60"/>
                    <a:gd name="T8" fmla="*/ 0 w 19"/>
                    <a:gd name="T9" fmla="*/ 10 h 60"/>
                    <a:gd name="T10" fmla="*/ 0 w 19"/>
                    <a:gd name="T11" fmla="*/ 50 h 60"/>
                    <a:gd name="T12" fmla="*/ 0 w 19"/>
                    <a:gd name="T13" fmla="*/ 54 h 60"/>
                    <a:gd name="T14" fmla="*/ 3 w 19"/>
                    <a:gd name="T15" fmla="*/ 57 h 60"/>
                    <a:gd name="T16" fmla="*/ 6 w 19"/>
                    <a:gd name="T17" fmla="*/ 58 h 60"/>
                    <a:gd name="T18" fmla="*/ 9 w 19"/>
                    <a:gd name="T19" fmla="*/ 60 h 60"/>
                    <a:gd name="T20" fmla="*/ 13 w 19"/>
                    <a:gd name="T21" fmla="*/ 58 h 60"/>
                    <a:gd name="T22" fmla="*/ 16 w 19"/>
                    <a:gd name="T23" fmla="*/ 57 h 60"/>
                    <a:gd name="T24" fmla="*/ 19 w 19"/>
                    <a:gd name="T25" fmla="*/ 54 h 60"/>
                    <a:gd name="T26" fmla="*/ 19 w 19"/>
                    <a:gd name="T27" fmla="*/ 50 h 60"/>
                    <a:gd name="T28" fmla="*/ 19 w 19"/>
                    <a:gd name="T29" fmla="*/ 10 h 60"/>
                    <a:gd name="T30" fmla="*/ 19 w 19"/>
                    <a:gd name="T31" fmla="*/ 6 h 60"/>
                    <a:gd name="T32" fmla="*/ 16 w 19"/>
                    <a:gd name="T33" fmla="*/ 3 h 60"/>
                    <a:gd name="T34" fmla="*/ 13 w 19"/>
                    <a:gd name="T35" fmla="*/ 2 h 60"/>
                    <a:gd name="T36" fmla="*/ 9 w 19"/>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60">
                      <a:moveTo>
                        <a:pt x="9" y="0"/>
                      </a:moveTo>
                      <a:lnTo>
                        <a:pt x="6" y="2"/>
                      </a:lnTo>
                      <a:lnTo>
                        <a:pt x="3" y="3"/>
                      </a:lnTo>
                      <a:lnTo>
                        <a:pt x="0" y="6"/>
                      </a:lnTo>
                      <a:lnTo>
                        <a:pt x="0" y="10"/>
                      </a:lnTo>
                      <a:lnTo>
                        <a:pt x="0" y="50"/>
                      </a:lnTo>
                      <a:lnTo>
                        <a:pt x="0" y="54"/>
                      </a:lnTo>
                      <a:lnTo>
                        <a:pt x="3" y="57"/>
                      </a:lnTo>
                      <a:lnTo>
                        <a:pt x="6" y="58"/>
                      </a:lnTo>
                      <a:lnTo>
                        <a:pt x="9" y="60"/>
                      </a:lnTo>
                      <a:lnTo>
                        <a:pt x="13" y="58"/>
                      </a:lnTo>
                      <a:lnTo>
                        <a:pt x="16" y="57"/>
                      </a:lnTo>
                      <a:lnTo>
                        <a:pt x="19" y="54"/>
                      </a:lnTo>
                      <a:lnTo>
                        <a:pt x="19" y="50"/>
                      </a:lnTo>
                      <a:lnTo>
                        <a:pt x="19" y="10"/>
                      </a:lnTo>
                      <a:lnTo>
                        <a:pt x="19" y="6"/>
                      </a:lnTo>
                      <a:lnTo>
                        <a:pt x="16" y="3"/>
                      </a:lnTo>
                      <a:lnTo>
                        <a:pt x="13" y="2"/>
                      </a:lnTo>
                      <a:lnTo>
                        <a:pt x="9"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477">
                  <a:extLst>
                    <a:ext uri="{FF2B5EF4-FFF2-40B4-BE49-F238E27FC236}">
                      <a16:creationId xmlns:a16="http://schemas.microsoft.com/office/drawing/2014/main" id="{B8DD8C43-A58B-1424-E404-C30557CE58F6}"/>
                    </a:ext>
                  </a:extLst>
                </p:cNvPr>
                <p:cNvSpPr>
                  <a:spLocks/>
                </p:cNvSpPr>
                <p:nvPr/>
              </p:nvSpPr>
              <p:spPr bwMode="auto">
                <a:xfrm>
                  <a:off x="4745" y="1988"/>
                  <a:ext cx="43" cy="118"/>
                </a:xfrm>
                <a:custGeom>
                  <a:avLst/>
                  <a:gdLst>
                    <a:gd name="T0" fmla="*/ 28 w 86"/>
                    <a:gd name="T1" fmla="*/ 0 h 234"/>
                    <a:gd name="T2" fmla="*/ 0 w 86"/>
                    <a:gd name="T3" fmla="*/ 0 h 234"/>
                    <a:gd name="T4" fmla="*/ 0 w 86"/>
                    <a:gd name="T5" fmla="*/ 234 h 234"/>
                    <a:gd name="T6" fmla="*/ 1 w 86"/>
                    <a:gd name="T7" fmla="*/ 234 h 234"/>
                    <a:gd name="T8" fmla="*/ 17 w 86"/>
                    <a:gd name="T9" fmla="*/ 232 h 234"/>
                    <a:gd name="T10" fmla="*/ 32 w 86"/>
                    <a:gd name="T11" fmla="*/ 222 h 234"/>
                    <a:gd name="T12" fmla="*/ 48 w 86"/>
                    <a:gd name="T13" fmla="*/ 209 h 234"/>
                    <a:gd name="T14" fmla="*/ 63 w 86"/>
                    <a:gd name="T15" fmla="*/ 193 h 234"/>
                    <a:gd name="T16" fmla="*/ 74 w 86"/>
                    <a:gd name="T17" fmla="*/ 175 h 234"/>
                    <a:gd name="T18" fmla="*/ 83 w 86"/>
                    <a:gd name="T19" fmla="*/ 157 h 234"/>
                    <a:gd name="T20" fmla="*/ 86 w 86"/>
                    <a:gd name="T21" fmla="*/ 141 h 234"/>
                    <a:gd name="T22" fmla="*/ 86 w 86"/>
                    <a:gd name="T23" fmla="*/ 63 h 234"/>
                    <a:gd name="T24" fmla="*/ 80 w 86"/>
                    <a:gd name="T25" fmla="*/ 42 h 234"/>
                    <a:gd name="T26" fmla="*/ 72 w 86"/>
                    <a:gd name="T27" fmla="*/ 25 h 234"/>
                    <a:gd name="T28" fmla="*/ 59 w 86"/>
                    <a:gd name="T29" fmla="*/ 11 h 234"/>
                    <a:gd name="T30" fmla="*/ 45 w 86"/>
                    <a:gd name="T31" fmla="*/ 3 h 234"/>
                    <a:gd name="T32" fmla="*/ 28 w 86"/>
                    <a:gd name="T3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234">
                      <a:moveTo>
                        <a:pt x="28" y="0"/>
                      </a:moveTo>
                      <a:lnTo>
                        <a:pt x="0" y="0"/>
                      </a:lnTo>
                      <a:lnTo>
                        <a:pt x="0" y="234"/>
                      </a:lnTo>
                      <a:lnTo>
                        <a:pt x="1" y="234"/>
                      </a:lnTo>
                      <a:lnTo>
                        <a:pt x="17" y="232"/>
                      </a:lnTo>
                      <a:lnTo>
                        <a:pt x="32" y="222"/>
                      </a:lnTo>
                      <a:lnTo>
                        <a:pt x="48" y="209"/>
                      </a:lnTo>
                      <a:lnTo>
                        <a:pt x="63" y="193"/>
                      </a:lnTo>
                      <a:lnTo>
                        <a:pt x="74" y="175"/>
                      </a:lnTo>
                      <a:lnTo>
                        <a:pt x="83" y="157"/>
                      </a:lnTo>
                      <a:lnTo>
                        <a:pt x="86" y="141"/>
                      </a:lnTo>
                      <a:lnTo>
                        <a:pt x="86" y="63"/>
                      </a:lnTo>
                      <a:lnTo>
                        <a:pt x="80" y="42"/>
                      </a:lnTo>
                      <a:lnTo>
                        <a:pt x="72" y="25"/>
                      </a:lnTo>
                      <a:lnTo>
                        <a:pt x="59" y="11"/>
                      </a:lnTo>
                      <a:lnTo>
                        <a:pt x="45" y="3"/>
                      </a:lnTo>
                      <a:lnTo>
                        <a:pt x="2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478">
                  <a:extLst>
                    <a:ext uri="{FF2B5EF4-FFF2-40B4-BE49-F238E27FC236}">
                      <a16:creationId xmlns:a16="http://schemas.microsoft.com/office/drawing/2014/main" id="{6F68F3B0-D588-4CA2-4AA6-0CA6AC749B6E}"/>
                    </a:ext>
                  </a:extLst>
                </p:cNvPr>
                <p:cNvSpPr>
                  <a:spLocks/>
                </p:cNvSpPr>
                <p:nvPr/>
              </p:nvSpPr>
              <p:spPr bwMode="auto">
                <a:xfrm>
                  <a:off x="4724" y="1971"/>
                  <a:ext cx="21" cy="33"/>
                </a:xfrm>
                <a:custGeom>
                  <a:avLst/>
                  <a:gdLst>
                    <a:gd name="T0" fmla="*/ 6 w 43"/>
                    <a:gd name="T1" fmla="*/ 4 h 65"/>
                    <a:gd name="T2" fmla="*/ 0 w 43"/>
                    <a:gd name="T3" fmla="*/ 13 h 65"/>
                    <a:gd name="T4" fmla="*/ 0 w 43"/>
                    <a:gd name="T5" fmla="*/ 24 h 65"/>
                    <a:gd name="T6" fmla="*/ 3 w 43"/>
                    <a:gd name="T7" fmla="*/ 35 h 65"/>
                    <a:gd name="T8" fmla="*/ 11 w 43"/>
                    <a:gd name="T9" fmla="*/ 45 h 65"/>
                    <a:gd name="T10" fmla="*/ 26 w 43"/>
                    <a:gd name="T11" fmla="*/ 56 h 65"/>
                    <a:gd name="T12" fmla="*/ 43 w 43"/>
                    <a:gd name="T13" fmla="*/ 65 h 65"/>
                    <a:gd name="T14" fmla="*/ 43 w 43"/>
                    <a:gd name="T15" fmla="*/ 0 h 65"/>
                    <a:gd name="T16" fmla="*/ 38 w 43"/>
                    <a:gd name="T17" fmla="*/ 0 h 65"/>
                    <a:gd name="T18" fmla="*/ 34 w 43"/>
                    <a:gd name="T19" fmla="*/ 0 h 65"/>
                    <a:gd name="T20" fmla="*/ 24 w 43"/>
                    <a:gd name="T21" fmla="*/ 0 h 65"/>
                    <a:gd name="T22" fmla="*/ 13 w 43"/>
                    <a:gd name="T23" fmla="*/ 0 h 65"/>
                    <a:gd name="T24" fmla="*/ 6 w 43"/>
                    <a:gd name="T25"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65">
                      <a:moveTo>
                        <a:pt x="6" y="4"/>
                      </a:moveTo>
                      <a:lnTo>
                        <a:pt x="0" y="13"/>
                      </a:lnTo>
                      <a:lnTo>
                        <a:pt x="0" y="24"/>
                      </a:lnTo>
                      <a:lnTo>
                        <a:pt x="3" y="35"/>
                      </a:lnTo>
                      <a:lnTo>
                        <a:pt x="11" y="45"/>
                      </a:lnTo>
                      <a:lnTo>
                        <a:pt x="26" y="56"/>
                      </a:lnTo>
                      <a:lnTo>
                        <a:pt x="43" y="65"/>
                      </a:lnTo>
                      <a:lnTo>
                        <a:pt x="43" y="0"/>
                      </a:lnTo>
                      <a:lnTo>
                        <a:pt x="38" y="0"/>
                      </a:lnTo>
                      <a:lnTo>
                        <a:pt x="34" y="0"/>
                      </a:lnTo>
                      <a:lnTo>
                        <a:pt x="24" y="0"/>
                      </a:lnTo>
                      <a:lnTo>
                        <a:pt x="13" y="0"/>
                      </a:lnTo>
                      <a:lnTo>
                        <a:pt x="6" y="4"/>
                      </a:lnTo>
                      <a:close/>
                    </a:path>
                  </a:pathLst>
                </a:custGeom>
                <a:solidFill>
                  <a:srgbClr val="EED25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479">
                  <a:extLst>
                    <a:ext uri="{FF2B5EF4-FFF2-40B4-BE49-F238E27FC236}">
                      <a16:creationId xmlns:a16="http://schemas.microsoft.com/office/drawing/2014/main" id="{F0D11207-4CF9-84A9-1688-FB7A1CEB252D}"/>
                    </a:ext>
                  </a:extLst>
                </p:cNvPr>
                <p:cNvSpPr>
                  <a:spLocks/>
                </p:cNvSpPr>
                <p:nvPr/>
              </p:nvSpPr>
              <p:spPr bwMode="auto">
                <a:xfrm>
                  <a:off x="4745" y="1971"/>
                  <a:ext cx="46" cy="70"/>
                </a:xfrm>
                <a:custGeom>
                  <a:avLst/>
                  <a:gdLst>
                    <a:gd name="T0" fmla="*/ 28 w 91"/>
                    <a:gd name="T1" fmla="*/ 7 h 140"/>
                    <a:gd name="T2" fmla="*/ 14 w 91"/>
                    <a:gd name="T3" fmla="*/ 3 h 140"/>
                    <a:gd name="T4" fmla="*/ 0 w 91"/>
                    <a:gd name="T5" fmla="*/ 0 h 140"/>
                    <a:gd name="T6" fmla="*/ 0 w 91"/>
                    <a:gd name="T7" fmla="*/ 65 h 140"/>
                    <a:gd name="T8" fmla="*/ 15 w 91"/>
                    <a:gd name="T9" fmla="*/ 72 h 140"/>
                    <a:gd name="T10" fmla="*/ 32 w 91"/>
                    <a:gd name="T11" fmla="*/ 80 h 140"/>
                    <a:gd name="T12" fmla="*/ 49 w 91"/>
                    <a:gd name="T13" fmla="*/ 89 h 140"/>
                    <a:gd name="T14" fmla="*/ 63 w 91"/>
                    <a:gd name="T15" fmla="*/ 99 h 140"/>
                    <a:gd name="T16" fmla="*/ 72 w 91"/>
                    <a:gd name="T17" fmla="*/ 109 h 140"/>
                    <a:gd name="T18" fmla="*/ 77 w 91"/>
                    <a:gd name="T19" fmla="*/ 120 h 140"/>
                    <a:gd name="T20" fmla="*/ 77 w 91"/>
                    <a:gd name="T21" fmla="*/ 130 h 140"/>
                    <a:gd name="T22" fmla="*/ 73 w 91"/>
                    <a:gd name="T23" fmla="*/ 140 h 140"/>
                    <a:gd name="T24" fmla="*/ 83 w 91"/>
                    <a:gd name="T25" fmla="*/ 126 h 140"/>
                    <a:gd name="T26" fmla="*/ 90 w 91"/>
                    <a:gd name="T27" fmla="*/ 109 h 140"/>
                    <a:gd name="T28" fmla="*/ 91 w 91"/>
                    <a:gd name="T29" fmla="*/ 92 h 140"/>
                    <a:gd name="T30" fmla="*/ 87 w 91"/>
                    <a:gd name="T31" fmla="*/ 75 h 140"/>
                    <a:gd name="T32" fmla="*/ 80 w 91"/>
                    <a:gd name="T33" fmla="*/ 59 h 140"/>
                    <a:gd name="T34" fmla="*/ 70 w 91"/>
                    <a:gd name="T35" fmla="*/ 44 h 140"/>
                    <a:gd name="T36" fmla="*/ 59 w 91"/>
                    <a:gd name="T37" fmla="*/ 30 h 140"/>
                    <a:gd name="T38" fmla="*/ 45 w 91"/>
                    <a:gd name="T39" fmla="*/ 17 h 140"/>
                    <a:gd name="T40" fmla="*/ 28 w 91"/>
                    <a:gd name="T41" fmla="*/ 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40">
                      <a:moveTo>
                        <a:pt x="28" y="7"/>
                      </a:moveTo>
                      <a:lnTo>
                        <a:pt x="14" y="3"/>
                      </a:lnTo>
                      <a:lnTo>
                        <a:pt x="0" y="0"/>
                      </a:lnTo>
                      <a:lnTo>
                        <a:pt x="0" y="65"/>
                      </a:lnTo>
                      <a:lnTo>
                        <a:pt x="15" y="72"/>
                      </a:lnTo>
                      <a:lnTo>
                        <a:pt x="32" y="80"/>
                      </a:lnTo>
                      <a:lnTo>
                        <a:pt x="49" y="89"/>
                      </a:lnTo>
                      <a:lnTo>
                        <a:pt x="63" y="99"/>
                      </a:lnTo>
                      <a:lnTo>
                        <a:pt x="72" y="109"/>
                      </a:lnTo>
                      <a:lnTo>
                        <a:pt x="77" y="120"/>
                      </a:lnTo>
                      <a:lnTo>
                        <a:pt x="77" y="130"/>
                      </a:lnTo>
                      <a:lnTo>
                        <a:pt x="73" y="140"/>
                      </a:lnTo>
                      <a:lnTo>
                        <a:pt x="83" y="126"/>
                      </a:lnTo>
                      <a:lnTo>
                        <a:pt x="90" y="109"/>
                      </a:lnTo>
                      <a:lnTo>
                        <a:pt x="91" y="92"/>
                      </a:lnTo>
                      <a:lnTo>
                        <a:pt x="87" y="75"/>
                      </a:lnTo>
                      <a:lnTo>
                        <a:pt x="80" y="59"/>
                      </a:lnTo>
                      <a:lnTo>
                        <a:pt x="70" y="44"/>
                      </a:lnTo>
                      <a:lnTo>
                        <a:pt x="59" y="30"/>
                      </a:lnTo>
                      <a:lnTo>
                        <a:pt x="45" y="17"/>
                      </a:lnTo>
                      <a:lnTo>
                        <a:pt x="28" y="7"/>
                      </a:lnTo>
                      <a:close/>
                    </a:path>
                  </a:pathLst>
                </a:custGeom>
                <a:solidFill>
                  <a:srgbClr val="E8C5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480">
                  <a:extLst>
                    <a:ext uri="{FF2B5EF4-FFF2-40B4-BE49-F238E27FC236}">
                      <a16:creationId xmlns:a16="http://schemas.microsoft.com/office/drawing/2014/main" id="{C374E1DC-3117-47BB-F6D0-B8C18B93C630}"/>
                    </a:ext>
                  </a:extLst>
                </p:cNvPr>
                <p:cNvSpPr>
                  <a:spLocks/>
                </p:cNvSpPr>
                <p:nvPr/>
              </p:nvSpPr>
              <p:spPr bwMode="auto">
                <a:xfrm>
                  <a:off x="4672" y="2092"/>
                  <a:ext cx="49" cy="92"/>
                </a:xfrm>
                <a:custGeom>
                  <a:avLst/>
                  <a:gdLst>
                    <a:gd name="T0" fmla="*/ 82 w 99"/>
                    <a:gd name="T1" fmla="*/ 27 h 184"/>
                    <a:gd name="T2" fmla="*/ 82 w 99"/>
                    <a:gd name="T3" fmla="*/ 21 h 184"/>
                    <a:gd name="T4" fmla="*/ 81 w 99"/>
                    <a:gd name="T5" fmla="*/ 13 h 184"/>
                    <a:gd name="T6" fmla="*/ 81 w 99"/>
                    <a:gd name="T7" fmla="*/ 4 h 184"/>
                    <a:gd name="T8" fmla="*/ 81 w 99"/>
                    <a:gd name="T9" fmla="*/ 0 h 184"/>
                    <a:gd name="T10" fmla="*/ 56 w 99"/>
                    <a:gd name="T11" fmla="*/ 0 h 184"/>
                    <a:gd name="T12" fmla="*/ 34 w 99"/>
                    <a:gd name="T13" fmla="*/ 0 h 184"/>
                    <a:gd name="T14" fmla="*/ 17 w 99"/>
                    <a:gd name="T15" fmla="*/ 0 h 184"/>
                    <a:gd name="T16" fmla="*/ 4 w 99"/>
                    <a:gd name="T17" fmla="*/ 0 h 184"/>
                    <a:gd name="T18" fmla="*/ 0 w 99"/>
                    <a:gd name="T19" fmla="*/ 0 h 184"/>
                    <a:gd name="T20" fmla="*/ 0 w 99"/>
                    <a:gd name="T21" fmla="*/ 3 h 184"/>
                    <a:gd name="T22" fmla="*/ 3 w 99"/>
                    <a:gd name="T23" fmla="*/ 10 h 184"/>
                    <a:gd name="T24" fmla="*/ 4 w 99"/>
                    <a:gd name="T25" fmla="*/ 20 h 184"/>
                    <a:gd name="T26" fmla="*/ 7 w 99"/>
                    <a:gd name="T27" fmla="*/ 30 h 184"/>
                    <a:gd name="T28" fmla="*/ 10 w 99"/>
                    <a:gd name="T29" fmla="*/ 38 h 184"/>
                    <a:gd name="T30" fmla="*/ 11 w 99"/>
                    <a:gd name="T31" fmla="*/ 43 h 184"/>
                    <a:gd name="T32" fmla="*/ 20 w 99"/>
                    <a:gd name="T33" fmla="*/ 65 h 184"/>
                    <a:gd name="T34" fmla="*/ 31 w 99"/>
                    <a:gd name="T35" fmla="*/ 86 h 184"/>
                    <a:gd name="T36" fmla="*/ 42 w 99"/>
                    <a:gd name="T37" fmla="*/ 108 h 184"/>
                    <a:gd name="T38" fmla="*/ 49 w 99"/>
                    <a:gd name="T39" fmla="*/ 132 h 184"/>
                    <a:gd name="T40" fmla="*/ 51 w 99"/>
                    <a:gd name="T41" fmla="*/ 146 h 184"/>
                    <a:gd name="T42" fmla="*/ 49 w 99"/>
                    <a:gd name="T43" fmla="*/ 161 h 184"/>
                    <a:gd name="T44" fmla="*/ 48 w 99"/>
                    <a:gd name="T45" fmla="*/ 167 h 184"/>
                    <a:gd name="T46" fmla="*/ 47 w 99"/>
                    <a:gd name="T47" fmla="*/ 174 h 184"/>
                    <a:gd name="T48" fmla="*/ 45 w 99"/>
                    <a:gd name="T49" fmla="*/ 181 h 184"/>
                    <a:gd name="T50" fmla="*/ 42 w 99"/>
                    <a:gd name="T51" fmla="*/ 184 h 184"/>
                    <a:gd name="T52" fmla="*/ 61 w 99"/>
                    <a:gd name="T53" fmla="*/ 173 h 184"/>
                    <a:gd name="T54" fmla="*/ 76 w 99"/>
                    <a:gd name="T55" fmla="*/ 157 h 184"/>
                    <a:gd name="T56" fmla="*/ 88 w 99"/>
                    <a:gd name="T57" fmla="*/ 140 h 184"/>
                    <a:gd name="T58" fmla="*/ 96 w 99"/>
                    <a:gd name="T59" fmla="*/ 120 h 184"/>
                    <a:gd name="T60" fmla="*/ 99 w 99"/>
                    <a:gd name="T61" fmla="*/ 110 h 184"/>
                    <a:gd name="T62" fmla="*/ 99 w 99"/>
                    <a:gd name="T63" fmla="*/ 99 h 184"/>
                    <a:gd name="T64" fmla="*/ 96 w 99"/>
                    <a:gd name="T65" fmla="*/ 77 h 184"/>
                    <a:gd name="T66" fmla="*/ 92 w 99"/>
                    <a:gd name="T67" fmla="*/ 60 h 184"/>
                    <a:gd name="T68" fmla="*/ 86 w 99"/>
                    <a:gd name="T69" fmla="*/ 44 h 184"/>
                    <a:gd name="T70" fmla="*/ 82 w 99"/>
                    <a:gd name="T71" fmla="*/ 2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184">
                      <a:moveTo>
                        <a:pt x="82" y="27"/>
                      </a:moveTo>
                      <a:lnTo>
                        <a:pt x="82" y="21"/>
                      </a:lnTo>
                      <a:lnTo>
                        <a:pt x="81" y="13"/>
                      </a:lnTo>
                      <a:lnTo>
                        <a:pt x="81" y="4"/>
                      </a:lnTo>
                      <a:lnTo>
                        <a:pt x="81" y="0"/>
                      </a:lnTo>
                      <a:lnTo>
                        <a:pt x="56" y="0"/>
                      </a:lnTo>
                      <a:lnTo>
                        <a:pt x="34" y="0"/>
                      </a:lnTo>
                      <a:lnTo>
                        <a:pt x="17" y="0"/>
                      </a:lnTo>
                      <a:lnTo>
                        <a:pt x="4" y="0"/>
                      </a:lnTo>
                      <a:lnTo>
                        <a:pt x="0" y="0"/>
                      </a:lnTo>
                      <a:lnTo>
                        <a:pt x="0" y="3"/>
                      </a:lnTo>
                      <a:lnTo>
                        <a:pt x="3" y="10"/>
                      </a:lnTo>
                      <a:lnTo>
                        <a:pt x="4" y="20"/>
                      </a:lnTo>
                      <a:lnTo>
                        <a:pt x="7" y="30"/>
                      </a:lnTo>
                      <a:lnTo>
                        <a:pt x="10" y="38"/>
                      </a:lnTo>
                      <a:lnTo>
                        <a:pt x="11" y="43"/>
                      </a:lnTo>
                      <a:lnTo>
                        <a:pt x="20" y="65"/>
                      </a:lnTo>
                      <a:lnTo>
                        <a:pt x="31" y="86"/>
                      </a:lnTo>
                      <a:lnTo>
                        <a:pt x="42" y="108"/>
                      </a:lnTo>
                      <a:lnTo>
                        <a:pt x="49" y="132"/>
                      </a:lnTo>
                      <a:lnTo>
                        <a:pt x="51" y="146"/>
                      </a:lnTo>
                      <a:lnTo>
                        <a:pt x="49" y="161"/>
                      </a:lnTo>
                      <a:lnTo>
                        <a:pt x="48" y="167"/>
                      </a:lnTo>
                      <a:lnTo>
                        <a:pt x="47" y="174"/>
                      </a:lnTo>
                      <a:lnTo>
                        <a:pt x="45" y="181"/>
                      </a:lnTo>
                      <a:lnTo>
                        <a:pt x="42" y="184"/>
                      </a:lnTo>
                      <a:lnTo>
                        <a:pt x="61" y="173"/>
                      </a:lnTo>
                      <a:lnTo>
                        <a:pt x="76" y="157"/>
                      </a:lnTo>
                      <a:lnTo>
                        <a:pt x="88" y="140"/>
                      </a:lnTo>
                      <a:lnTo>
                        <a:pt x="96" y="120"/>
                      </a:lnTo>
                      <a:lnTo>
                        <a:pt x="99" y="110"/>
                      </a:lnTo>
                      <a:lnTo>
                        <a:pt x="99" y="99"/>
                      </a:lnTo>
                      <a:lnTo>
                        <a:pt x="96" y="77"/>
                      </a:lnTo>
                      <a:lnTo>
                        <a:pt x="92" y="60"/>
                      </a:lnTo>
                      <a:lnTo>
                        <a:pt x="86" y="44"/>
                      </a:lnTo>
                      <a:lnTo>
                        <a:pt x="82" y="27"/>
                      </a:lnTo>
                      <a:close/>
                    </a:path>
                  </a:pathLst>
                </a:custGeom>
                <a:solidFill>
                  <a:srgbClr val="EED25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481">
                  <a:extLst>
                    <a:ext uri="{FF2B5EF4-FFF2-40B4-BE49-F238E27FC236}">
                      <a16:creationId xmlns:a16="http://schemas.microsoft.com/office/drawing/2014/main" id="{83577220-1229-5DDB-FD0B-D5D2D183DA1D}"/>
                    </a:ext>
                  </a:extLst>
                </p:cNvPr>
                <p:cNvSpPr>
                  <a:spLocks/>
                </p:cNvSpPr>
                <p:nvPr/>
              </p:nvSpPr>
              <p:spPr bwMode="auto">
                <a:xfrm>
                  <a:off x="3727" y="2826"/>
                  <a:ext cx="44" cy="38"/>
                </a:xfrm>
                <a:custGeom>
                  <a:avLst/>
                  <a:gdLst>
                    <a:gd name="T0" fmla="*/ 78 w 90"/>
                    <a:gd name="T1" fmla="*/ 27 h 77"/>
                    <a:gd name="T2" fmla="*/ 80 w 90"/>
                    <a:gd name="T3" fmla="*/ 0 h 77"/>
                    <a:gd name="T4" fmla="*/ 13 w 90"/>
                    <a:gd name="T5" fmla="*/ 6 h 77"/>
                    <a:gd name="T6" fmla="*/ 16 w 90"/>
                    <a:gd name="T7" fmla="*/ 20 h 77"/>
                    <a:gd name="T8" fmla="*/ 17 w 90"/>
                    <a:gd name="T9" fmla="*/ 34 h 77"/>
                    <a:gd name="T10" fmla="*/ 13 w 90"/>
                    <a:gd name="T11" fmla="*/ 47 h 77"/>
                    <a:gd name="T12" fmla="*/ 0 w 90"/>
                    <a:gd name="T13" fmla="*/ 71 h 77"/>
                    <a:gd name="T14" fmla="*/ 90 w 90"/>
                    <a:gd name="T15" fmla="*/ 77 h 77"/>
                    <a:gd name="T16" fmla="*/ 80 w 90"/>
                    <a:gd name="T17" fmla="*/ 38 h 77"/>
                    <a:gd name="T18" fmla="*/ 78 w 90"/>
                    <a:gd name="T19" fmla="*/ 33 h 77"/>
                    <a:gd name="T20" fmla="*/ 78 w 90"/>
                    <a:gd name="T2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7">
                      <a:moveTo>
                        <a:pt x="78" y="27"/>
                      </a:moveTo>
                      <a:lnTo>
                        <a:pt x="80" y="0"/>
                      </a:lnTo>
                      <a:lnTo>
                        <a:pt x="13" y="6"/>
                      </a:lnTo>
                      <a:lnTo>
                        <a:pt x="16" y="20"/>
                      </a:lnTo>
                      <a:lnTo>
                        <a:pt x="17" y="34"/>
                      </a:lnTo>
                      <a:lnTo>
                        <a:pt x="13" y="47"/>
                      </a:lnTo>
                      <a:lnTo>
                        <a:pt x="0" y="71"/>
                      </a:lnTo>
                      <a:lnTo>
                        <a:pt x="90" y="77"/>
                      </a:lnTo>
                      <a:lnTo>
                        <a:pt x="80" y="38"/>
                      </a:lnTo>
                      <a:lnTo>
                        <a:pt x="78" y="33"/>
                      </a:lnTo>
                      <a:lnTo>
                        <a:pt x="78" y="27"/>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482">
                  <a:extLst>
                    <a:ext uri="{FF2B5EF4-FFF2-40B4-BE49-F238E27FC236}">
                      <a16:creationId xmlns:a16="http://schemas.microsoft.com/office/drawing/2014/main" id="{54E452E1-3EB4-4246-5532-9A50124CDC38}"/>
                    </a:ext>
                  </a:extLst>
                </p:cNvPr>
                <p:cNvSpPr>
                  <a:spLocks/>
                </p:cNvSpPr>
                <p:nvPr/>
              </p:nvSpPr>
              <p:spPr bwMode="auto">
                <a:xfrm>
                  <a:off x="3720" y="2869"/>
                  <a:ext cx="55" cy="7"/>
                </a:xfrm>
                <a:custGeom>
                  <a:avLst/>
                  <a:gdLst>
                    <a:gd name="T0" fmla="*/ 0 w 109"/>
                    <a:gd name="T1" fmla="*/ 4 h 16"/>
                    <a:gd name="T2" fmla="*/ 1 w 109"/>
                    <a:gd name="T3" fmla="*/ 9 h 16"/>
                    <a:gd name="T4" fmla="*/ 4 w 109"/>
                    <a:gd name="T5" fmla="*/ 11 h 16"/>
                    <a:gd name="T6" fmla="*/ 7 w 109"/>
                    <a:gd name="T7" fmla="*/ 14 h 16"/>
                    <a:gd name="T8" fmla="*/ 11 w 109"/>
                    <a:gd name="T9" fmla="*/ 16 h 16"/>
                    <a:gd name="T10" fmla="*/ 97 w 109"/>
                    <a:gd name="T11" fmla="*/ 16 h 16"/>
                    <a:gd name="T12" fmla="*/ 102 w 109"/>
                    <a:gd name="T13" fmla="*/ 14 h 16"/>
                    <a:gd name="T14" fmla="*/ 106 w 109"/>
                    <a:gd name="T15" fmla="*/ 11 h 16"/>
                    <a:gd name="T16" fmla="*/ 107 w 109"/>
                    <a:gd name="T17" fmla="*/ 9 h 16"/>
                    <a:gd name="T18" fmla="*/ 109 w 109"/>
                    <a:gd name="T19" fmla="*/ 4 h 16"/>
                    <a:gd name="T20" fmla="*/ 109 w 109"/>
                    <a:gd name="T21" fmla="*/ 0 h 16"/>
                    <a:gd name="T22" fmla="*/ 0 w 109"/>
                    <a:gd name="T23" fmla="*/ 0 h 16"/>
                    <a:gd name="T24" fmla="*/ 0 w 109"/>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6">
                      <a:moveTo>
                        <a:pt x="0" y="4"/>
                      </a:moveTo>
                      <a:lnTo>
                        <a:pt x="1" y="9"/>
                      </a:lnTo>
                      <a:lnTo>
                        <a:pt x="4" y="11"/>
                      </a:lnTo>
                      <a:lnTo>
                        <a:pt x="7" y="14"/>
                      </a:lnTo>
                      <a:lnTo>
                        <a:pt x="11" y="16"/>
                      </a:lnTo>
                      <a:lnTo>
                        <a:pt x="97" y="16"/>
                      </a:lnTo>
                      <a:lnTo>
                        <a:pt x="102" y="14"/>
                      </a:lnTo>
                      <a:lnTo>
                        <a:pt x="106" y="11"/>
                      </a:lnTo>
                      <a:lnTo>
                        <a:pt x="107" y="9"/>
                      </a:lnTo>
                      <a:lnTo>
                        <a:pt x="109" y="4"/>
                      </a:lnTo>
                      <a:lnTo>
                        <a:pt x="109"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483">
                  <a:extLst>
                    <a:ext uri="{FF2B5EF4-FFF2-40B4-BE49-F238E27FC236}">
                      <a16:creationId xmlns:a16="http://schemas.microsoft.com/office/drawing/2014/main" id="{B35FF7C0-463C-CD39-5E17-23F6520531B6}"/>
                    </a:ext>
                  </a:extLst>
                </p:cNvPr>
                <p:cNvSpPr>
                  <a:spLocks/>
                </p:cNvSpPr>
                <p:nvPr/>
              </p:nvSpPr>
              <p:spPr bwMode="auto">
                <a:xfrm>
                  <a:off x="3722" y="2849"/>
                  <a:ext cx="52" cy="20"/>
                </a:xfrm>
                <a:custGeom>
                  <a:avLst/>
                  <a:gdLst>
                    <a:gd name="T0" fmla="*/ 52 w 104"/>
                    <a:gd name="T1" fmla="*/ 0 h 40"/>
                    <a:gd name="T2" fmla="*/ 31 w 104"/>
                    <a:gd name="T3" fmla="*/ 3 h 40"/>
                    <a:gd name="T4" fmla="*/ 14 w 104"/>
                    <a:gd name="T5" fmla="*/ 11 h 40"/>
                    <a:gd name="T6" fmla="*/ 4 w 104"/>
                    <a:gd name="T7" fmla="*/ 24 h 40"/>
                    <a:gd name="T8" fmla="*/ 0 w 104"/>
                    <a:gd name="T9" fmla="*/ 40 h 40"/>
                    <a:gd name="T10" fmla="*/ 104 w 104"/>
                    <a:gd name="T11" fmla="*/ 40 h 40"/>
                    <a:gd name="T12" fmla="*/ 100 w 104"/>
                    <a:gd name="T13" fmla="*/ 24 h 40"/>
                    <a:gd name="T14" fmla="*/ 89 w 104"/>
                    <a:gd name="T15" fmla="*/ 11 h 40"/>
                    <a:gd name="T16" fmla="*/ 72 w 104"/>
                    <a:gd name="T17" fmla="*/ 3 h 40"/>
                    <a:gd name="T18" fmla="*/ 52 w 104"/>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40">
                      <a:moveTo>
                        <a:pt x="52" y="0"/>
                      </a:moveTo>
                      <a:lnTo>
                        <a:pt x="31" y="3"/>
                      </a:lnTo>
                      <a:lnTo>
                        <a:pt x="14" y="11"/>
                      </a:lnTo>
                      <a:lnTo>
                        <a:pt x="4" y="24"/>
                      </a:lnTo>
                      <a:lnTo>
                        <a:pt x="0" y="40"/>
                      </a:lnTo>
                      <a:lnTo>
                        <a:pt x="104" y="40"/>
                      </a:lnTo>
                      <a:lnTo>
                        <a:pt x="100" y="24"/>
                      </a:lnTo>
                      <a:lnTo>
                        <a:pt x="89" y="11"/>
                      </a:lnTo>
                      <a:lnTo>
                        <a:pt x="72" y="3"/>
                      </a:lnTo>
                      <a:lnTo>
                        <a:pt x="52"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484">
                  <a:extLst>
                    <a:ext uri="{FF2B5EF4-FFF2-40B4-BE49-F238E27FC236}">
                      <a16:creationId xmlns:a16="http://schemas.microsoft.com/office/drawing/2014/main" id="{4D0C4391-B6CF-358C-762E-0A805476F287}"/>
                    </a:ext>
                  </a:extLst>
                </p:cNvPr>
                <p:cNvSpPr>
                  <a:spLocks/>
                </p:cNvSpPr>
                <p:nvPr/>
              </p:nvSpPr>
              <p:spPr bwMode="auto">
                <a:xfrm>
                  <a:off x="3723" y="2851"/>
                  <a:ext cx="50" cy="18"/>
                </a:xfrm>
                <a:custGeom>
                  <a:avLst/>
                  <a:gdLst>
                    <a:gd name="T0" fmla="*/ 50 w 99"/>
                    <a:gd name="T1" fmla="*/ 0 h 37"/>
                    <a:gd name="T2" fmla="*/ 30 w 99"/>
                    <a:gd name="T3" fmla="*/ 3 h 37"/>
                    <a:gd name="T4" fmla="*/ 15 w 99"/>
                    <a:gd name="T5" fmla="*/ 10 h 37"/>
                    <a:gd name="T6" fmla="*/ 5 w 99"/>
                    <a:gd name="T7" fmla="*/ 22 h 37"/>
                    <a:gd name="T8" fmla="*/ 0 w 99"/>
                    <a:gd name="T9" fmla="*/ 37 h 37"/>
                    <a:gd name="T10" fmla="*/ 99 w 99"/>
                    <a:gd name="T11" fmla="*/ 37 h 37"/>
                    <a:gd name="T12" fmla="*/ 95 w 99"/>
                    <a:gd name="T13" fmla="*/ 22 h 37"/>
                    <a:gd name="T14" fmla="*/ 84 w 99"/>
                    <a:gd name="T15" fmla="*/ 10 h 37"/>
                    <a:gd name="T16" fmla="*/ 68 w 99"/>
                    <a:gd name="T17" fmla="*/ 3 h 37"/>
                    <a:gd name="T18" fmla="*/ 50 w 9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50" y="0"/>
                      </a:moveTo>
                      <a:lnTo>
                        <a:pt x="30" y="3"/>
                      </a:lnTo>
                      <a:lnTo>
                        <a:pt x="15" y="10"/>
                      </a:lnTo>
                      <a:lnTo>
                        <a:pt x="5" y="22"/>
                      </a:lnTo>
                      <a:lnTo>
                        <a:pt x="0" y="37"/>
                      </a:lnTo>
                      <a:lnTo>
                        <a:pt x="99" y="37"/>
                      </a:lnTo>
                      <a:lnTo>
                        <a:pt x="95" y="22"/>
                      </a:lnTo>
                      <a:lnTo>
                        <a:pt x="84" y="10"/>
                      </a:lnTo>
                      <a:lnTo>
                        <a:pt x="68" y="3"/>
                      </a:lnTo>
                      <a:lnTo>
                        <a:pt x="50" y="0"/>
                      </a:lnTo>
                      <a:close/>
                    </a:path>
                  </a:pathLst>
                </a:custGeom>
                <a:solidFill>
                  <a:srgbClr val="2E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485">
                  <a:extLst>
                    <a:ext uri="{FF2B5EF4-FFF2-40B4-BE49-F238E27FC236}">
                      <a16:creationId xmlns:a16="http://schemas.microsoft.com/office/drawing/2014/main" id="{CF9E59D3-2159-6BDE-C58B-E08118FF1B98}"/>
                    </a:ext>
                  </a:extLst>
                </p:cNvPr>
                <p:cNvSpPr>
                  <a:spLocks/>
                </p:cNvSpPr>
                <p:nvPr/>
              </p:nvSpPr>
              <p:spPr bwMode="auto">
                <a:xfrm>
                  <a:off x="3814" y="2826"/>
                  <a:ext cx="45" cy="38"/>
                </a:xfrm>
                <a:custGeom>
                  <a:avLst/>
                  <a:gdLst>
                    <a:gd name="T0" fmla="*/ 74 w 91"/>
                    <a:gd name="T1" fmla="*/ 20 h 77"/>
                    <a:gd name="T2" fmla="*/ 78 w 91"/>
                    <a:gd name="T3" fmla="*/ 6 h 77"/>
                    <a:gd name="T4" fmla="*/ 12 w 91"/>
                    <a:gd name="T5" fmla="*/ 0 h 77"/>
                    <a:gd name="T6" fmla="*/ 13 w 91"/>
                    <a:gd name="T7" fmla="*/ 27 h 77"/>
                    <a:gd name="T8" fmla="*/ 13 w 91"/>
                    <a:gd name="T9" fmla="*/ 33 h 77"/>
                    <a:gd name="T10" fmla="*/ 12 w 91"/>
                    <a:gd name="T11" fmla="*/ 38 h 77"/>
                    <a:gd name="T12" fmla="*/ 0 w 91"/>
                    <a:gd name="T13" fmla="*/ 77 h 77"/>
                    <a:gd name="T14" fmla="*/ 91 w 91"/>
                    <a:gd name="T15" fmla="*/ 71 h 77"/>
                    <a:gd name="T16" fmla="*/ 78 w 91"/>
                    <a:gd name="T17" fmla="*/ 47 h 77"/>
                    <a:gd name="T18" fmla="*/ 74 w 91"/>
                    <a:gd name="T19" fmla="*/ 34 h 77"/>
                    <a:gd name="T20" fmla="*/ 74 w 91"/>
                    <a:gd name="T21" fmla="*/ 2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7">
                      <a:moveTo>
                        <a:pt x="74" y="20"/>
                      </a:moveTo>
                      <a:lnTo>
                        <a:pt x="78" y="6"/>
                      </a:lnTo>
                      <a:lnTo>
                        <a:pt x="12" y="0"/>
                      </a:lnTo>
                      <a:lnTo>
                        <a:pt x="13" y="27"/>
                      </a:lnTo>
                      <a:lnTo>
                        <a:pt x="13" y="33"/>
                      </a:lnTo>
                      <a:lnTo>
                        <a:pt x="12" y="38"/>
                      </a:lnTo>
                      <a:lnTo>
                        <a:pt x="0" y="77"/>
                      </a:lnTo>
                      <a:lnTo>
                        <a:pt x="91" y="71"/>
                      </a:lnTo>
                      <a:lnTo>
                        <a:pt x="78" y="47"/>
                      </a:lnTo>
                      <a:lnTo>
                        <a:pt x="74" y="34"/>
                      </a:lnTo>
                      <a:lnTo>
                        <a:pt x="74" y="2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486">
                  <a:extLst>
                    <a:ext uri="{FF2B5EF4-FFF2-40B4-BE49-F238E27FC236}">
                      <a16:creationId xmlns:a16="http://schemas.microsoft.com/office/drawing/2014/main" id="{38685960-6A40-0B17-F81C-E951D1854A14}"/>
                    </a:ext>
                  </a:extLst>
                </p:cNvPr>
                <p:cNvSpPr>
                  <a:spLocks/>
                </p:cNvSpPr>
                <p:nvPr/>
              </p:nvSpPr>
              <p:spPr bwMode="auto">
                <a:xfrm>
                  <a:off x="3810" y="2869"/>
                  <a:ext cx="55" cy="7"/>
                </a:xfrm>
                <a:custGeom>
                  <a:avLst/>
                  <a:gdLst>
                    <a:gd name="T0" fmla="*/ 0 w 109"/>
                    <a:gd name="T1" fmla="*/ 4 h 16"/>
                    <a:gd name="T2" fmla="*/ 2 w 109"/>
                    <a:gd name="T3" fmla="*/ 9 h 16"/>
                    <a:gd name="T4" fmla="*/ 5 w 109"/>
                    <a:gd name="T5" fmla="*/ 11 h 16"/>
                    <a:gd name="T6" fmla="*/ 7 w 109"/>
                    <a:gd name="T7" fmla="*/ 14 h 16"/>
                    <a:gd name="T8" fmla="*/ 12 w 109"/>
                    <a:gd name="T9" fmla="*/ 16 h 16"/>
                    <a:gd name="T10" fmla="*/ 98 w 109"/>
                    <a:gd name="T11" fmla="*/ 16 h 16"/>
                    <a:gd name="T12" fmla="*/ 102 w 109"/>
                    <a:gd name="T13" fmla="*/ 14 h 16"/>
                    <a:gd name="T14" fmla="*/ 106 w 109"/>
                    <a:gd name="T15" fmla="*/ 11 h 16"/>
                    <a:gd name="T16" fmla="*/ 108 w 109"/>
                    <a:gd name="T17" fmla="*/ 9 h 16"/>
                    <a:gd name="T18" fmla="*/ 109 w 109"/>
                    <a:gd name="T19" fmla="*/ 4 h 16"/>
                    <a:gd name="T20" fmla="*/ 109 w 109"/>
                    <a:gd name="T21" fmla="*/ 0 h 16"/>
                    <a:gd name="T22" fmla="*/ 0 w 109"/>
                    <a:gd name="T23" fmla="*/ 0 h 16"/>
                    <a:gd name="T24" fmla="*/ 0 w 109"/>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6">
                      <a:moveTo>
                        <a:pt x="0" y="4"/>
                      </a:moveTo>
                      <a:lnTo>
                        <a:pt x="2" y="9"/>
                      </a:lnTo>
                      <a:lnTo>
                        <a:pt x="5" y="11"/>
                      </a:lnTo>
                      <a:lnTo>
                        <a:pt x="7" y="14"/>
                      </a:lnTo>
                      <a:lnTo>
                        <a:pt x="12" y="16"/>
                      </a:lnTo>
                      <a:lnTo>
                        <a:pt x="98" y="16"/>
                      </a:lnTo>
                      <a:lnTo>
                        <a:pt x="102" y="14"/>
                      </a:lnTo>
                      <a:lnTo>
                        <a:pt x="106" y="11"/>
                      </a:lnTo>
                      <a:lnTo>
                        <a:pt x="108" y="9"/>
                      </a:lnTo>
                      <a:lnTo>
                        <a:pt x="109" y="4"/>
                      </a:lnTo>
                      <a:lnTo>
                        <a:pt x="109"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487">
                  <a:extLst>
                    <a:ext uri="{FF2B5EF4-FFF2-40B4-BE49-F238E27FC236}">
                      <a16:creationId xmlns:a16="http://schemas.microsoft.com/office/drawing/2014/main" id="{5CCD8650-30DF-58DC-4F9C-3649E67A51E9}"/>
                    </a:ext>
                  </a:extLst>
                </p:cNvPr>
                <p:cNvSpPr>
                  <a:spLocks/>
                </p:cNvSpPr>
                <p:nvPr/>
              </p:nvSpPr>
              <p:spPr bwMode="auto">
                <a:xfrm>
                  <a:off x="3811" y="2849"/>
                  <a:ext cx="53" cy="20"/>
                </a:xfrm>
                <a:custGeom>
                  <a:avLst/>
                  <a:gdLst>
                    <a:gd name="T0" fmla="*/ 53 w 106"/>
                    <a:gd name="T1" fmla="*/ 0 h 40"/>
                    <a:gd name="T2" fmla="*/ 32 w 106"/>
                    <a:gd name="T3" fmla="*/ 3 h 40"/>
                    <a:gd name="T4" fmla="*/ 15 w 106"/>
                    <a:gd name="T5" fmla="*/ 11 h 40"/>
                    <a:gd name="T6" fmla="*/ 4 w 106"/>
                    <a:gd name="T7" fmla="*/ 24 h 40"/>
                    <a:gd name="T8" fmla="*/ 0 w 106"/>
                    <a:gd name="T9" fmla="*/ 40 h 40"/>
                    <a:gd name="T10" fmla="*/ 106 w 106"/>
                    <a:gd name="T11" fmla="*/ 40 h 40"/>
                    <a:gd name="T12" fmla="*/ 102 w 106"/>
                    <a:gd name="T13" fmla="*/ 24 h 40"/>
                    <a:gd name="T14" fmla="*/ 90 w 106"/>
                    <a:gd name="T15" fmla="*/ 11 h 40"/>
                    <a:gd name="T16" fmla="*/ 73 w 106"/>
                    <a:gd name="T17" fmla="*/ 3 h 40"/>
                    <a:gd name="T18" fmla="*/ 53 w 10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40">
                      <a:moveTo>
                        <a:pt x="53" y="0"/>
                      </a:moveTo>
                      <a:lnTo>
                        <a:pt x="32" y="3"/>
                      </a:lnTo>
                      <a:lnTo>
                        <a:pt x="15" y="11"/>
                      </a:lnTo>
                      <a:lnTo>
                        <a:pt x="4" y="24"/>
                      </a:lnTo>
                      <a:lnTo>
                        <a:pt x="0" y="40"/>
                      </a:lnTo>
                      <a:lnTo>
                        <a:pt x="106" y="40"/>
                      </a:lnTo>
                      <a:lnTo>
                        <a:pt x="102" y="24"/>
                      </a:lnTo>
                      <a:lnTo>
                        <a:pt x="90" y="11"/>
                      </a:lnTo>
                      <a:lnTo>
                        <a:pt x="73" y="3"/>
                      </a:lnTo>
                      <a:lnTo>
                        <a:pt x="53"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488">
                  <a:extLst>
                    <a:ext uri="{FF2B5EF4-FFF2-40B4-BE49-F238E27FC236}">
                      <a16:creationId xmlns:a16="http://schemas.microsoft.com/office/drawing/2014/main" id="{FC391D43-8C30-9321-EB9C-B806EBE84920}"/>
                    </a:ext>
                  </a:extLst>
                </p:cNvPr>
                <p:cNvSpPr>
                  <a:spLocks/>
                </p:cNvSpPr>
                <p:nvPr/>
              </p:nvSpPr>
              <p:spPr bwMode="auto">
                <a:xfrm>
                  <a:off x="3813" y="2851"/>
                  <a:ext cx="49" cy="18"/>
                </a:xfrm>
                <a:custGeom>
                  <a:avLst/>
                  <a:gdLst>
                    <a:gd name="T0" fmla="*/ 49 w 99"/>
                    <a:gd name="T1" fmla="*/ 0 h 37"/>
                    <a:gd name="T2" fmla="*/ 30 w 99"/>
                    <a:gd name="T3" fmla="*/ 3 h 37"/>
                    <a:gd name="T4" fmla="*/ 14 w 99"/>
                    <a:gd name="T5" fmla="*/ 10 h 37"/>
                    <a:gd name="T6" fmla="*/ 3 w 99"/>
                    <a:gd name="T7" fmla="*/ 22 h 37"/>
                    <a:gd name="T8" fmla="*/ 0 w 99"/>
                    <a:gd name="T9" fmla="*/ 37 h 37"/>
                    <a:gd name="T10" fmla="*/ 99 w 99"/>
                    <a:gd name="T11" fmla="*/ 37 h 37"/>
                    <a:gd name="T12" fmla="*/ 95 w 99"/>
                    <a:gd name="T13" fmla="*/ 22 h 37"/>
                    <a:gd name="T14" fmla="*/ 83 w 99"/>
                    <a:gd name="T15" fmla="*/ 10 h 37"/>
                    <a:gd name="T16" fmla="*/ 68 w 99"/>
                    <a:gd name="T17" fmla="*/ 3 h 37"/>
                    <a:gd name="T18" fmla="*/ 49 w 9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49" y="0"/>
                      </a:moveTo>
                      <a:lnTo>
                        <a:pt x="30" y="3"/>
                      </a:lnTo>
                      <a:lnTo>
                        <a:pt x="14" y="10"/>
                      </a:lnTo>
                      <a:lnTo>
                        <a:pt x="3" y="22"/>
                      </a:lnTo>
                      <a:lnTo>
                        <a:pt x="0" y="37"/>
                      </a:lnTo>
                      <a:lnTo>
                        <a:pt x="99" y="37"/>
                      </a:lnTo>
                      <a:lnTo>
                        <a:pt x="95" y="22"/>
                      </a:lnTo>
                      <a:lnTo>
                        <a:pt x="83" y="10"/>
                      </a:lnTo>
                      <a:lnTo>
                        <a:pt x="68" y="3"/>
                      </a:lnTo>
                      <a:lnTo>
                        <a:pt x="49" y="0"/>
                      </a:lnTo>
                      <a:close/>
                    </a:path>
                  </a:pathLst>
                </a:custGeom>
                <a:solidFill>
                  <a:srgbClr val="2E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489">
                  <a:extLst>
                    <a:ext uri="{FF2B5EF4-FFF2-40B4-BE49-F238E27FC236}">
                      <a16:creationId xmlns:a16="http://schemas.microsoft.com/office/drawing/2014/main" id="{959FECF5-5FBF-D5D6-DE7F-6F0E52F0871D}"/>
                    </a:ext>
                  </a:extLst>
                </p:cNvPr>
                <p:cNvSpPr>
                  <a:spLocks/>
                </p:cNvSpPr>
                <p:nvPr/>
              </p:nvSpPr>
              <p:spPr bwMode="auto">
                <a:xfrm>
                  <a:off x="3749" y="2115"/>
                  <a:ext cx="87" cy="282"/>
                </a:xfrm>
                <a:custGeom>
                  <a:avLst/>
                  <a:gdLst>
                    <a:gd name="T0" fmla="*/ 0 w 174"/>
                    <a:gd name="T1" fmla="*/ 31 h 564"/>
                    <a:gd name="T2" fmla="*/ 64 w 174"/>
                    <a:gd name="T3" fmla="*/ 341 h 564"/>
                    <a:gd name="T4" fmla="*/ 64 w 174"/>
                    <a:gd name="T5" fmla="*/ 564 h 564"/>
                    <a:gd name="T6" fmla="*/ 111 w 174"/>
                    <a:gd name="T7" fmla="*/ 564 h 564"/>
                    <a:gd name="T8" fmla="*/ 111 w 174"/>
                    <a:gd name="T9" fmla="*/ 341 h 564"/>
                    <a:gd name="T10" fmla="*/ 174 w 174"/>
                    <a:gd name="T11" fmla="*/ 31 h 564"/>
                    <a:gd name="T12" fmla="*/ 85 w 174"/>
                    <a:gd name="T13" fmla="*/ 0 h 564"/>
                    <a:gd name="T14" fmla="*/ 0 w 174"/>
                    <a:gd name="T15" fmla="*/ 31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564">
                      <a:moveTo>
                        <a:pt x="0" y="31"/>
                      </a:moveTo>
                      <a:lnTo>
                        <a:pt x="64" y="341"/>
                      </a:lnTo>
                      <a:lnTo>
                        <a:pt x="64" y="564"/>
                      </a:lnTo>
                      <a:lnTo>
                        <a:pt x="111" y="564"/>
                      </a:lnTo>
                      <a:lnTo>
                        <a:pt x="111" y="341"/>
                      </a:lnTo>
                      <a:lnTo>
                        <a:pt x="174" y="31"/>
                      </a:lnTo>
                      <a:lnTo>
                        <a:pt x="85" y="0"/>
                      </a:lnTo>
                      <a:lnTo>
                        <a:pt x="0" y="31"/>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490">
                  <a:extLst>
                    <a:ext uri="{FF2B5EF4-FFF2-40B4-BE49-F238E27FC236}">
                      <a16:creationId xmlns:a16="http://schemas.microsoft.com/office/drawing/2014/main" id="{41DDC011-E09C-8E60-5F20-8B3F22002E8C}"/>
                    </a:ext>
                  </a:extLst>
                </p:cNvPr>
                <p:cNvSpPr>
                  <a:spLocks/>
                </p:cNvSpPr>
                <p:nvPr/>
              </p:nvSpPr>
              <p:spPr bwMode="auto">
                <a:xfrm>
                  <a:off x="3792" y="2116"/>
                  <a:ext cx="44" cy="281"/>
                </a:xfrm>
                <a:custGeom>
                  <a:avLst/>
                  <a:gdLst>
                    <a:gd name="T0" fmla="*/ 0 w 86"/>
                    <a:gd name="T1" fmla="*/ 563 h 563"/>
                    <a:gd name="T2" fmla="*/ 23 w 86"/>
                    <a:gd name="T3" fmla="*/ 563 h 563"/>
                    <a:gd name="T4" fmla="*/ 23 w 86"/>
                    <a:gd name="T5" fmla="*/ 340 h 563"/>
                    <a:gd name="T6" fmla="*/ 86 w 86"/>
                    <a:gd name="T7" fmla="*/ 30 h 563"/>
                    <a:gd name="T8" fmla="*/ 0 w 86"/>
                    <a:gd name="T9" fmla="*/ 0 h 563"/>
                    <a:gd name="T10" fmla="*/ 0 w 86"/>
                    <a:gd name="T11" fmla="*/ 563 h 563"/>
                  </a:gdLst>
                  <a:ahLst/>
                  <a:cxnLst>
                    <a:cxn ang="0">
                      <a:pos x="T0" y="T1"/>
                    </a:cxn>
                    <a:cxn ang="0">
                      <a:pos x="T2" y="T3"/>
                    </a:cxn>
                    <a:cxn ang="0">
                      <a:pos x="T4" y="T5"/>
                    </a:cxn>
                    <a:cxn ang="0">
                      <a:pos x="T6" y="T7"/>
                    </a:cxn>
                    <a:cxn ang="0">
                      <a:pos x="T8" y="T9"/>
                    </a:cxn>
                    <a:cxn ang="0">
                      <a:pos x="T10" y="T11"/>
                    </a:cxn>
                  </a:cxnLst>
                  <a:rect l="0" t="0" r="r" b="b"/>
                  <a:pathLst>
                    <a:path w="86" h="563">
                      <a:moveTo>
                        <a:pt x="0" y="563"/>
                      </a:moveTo>
                      <a:lnTo>
                        <a:pt x="23" y="563"/>
                      </a:lnTo>
                      <a:lnTo>
                        <a:pt x="23" y="340"/>
                      </a:lnTo>
                      <a:lnTo>
                        <a:pt x="86" y="30"/>
                      </a:lnTo>
                      <a:lnTo>
                        <a:pt x="0" y="0"/>
                      </a:lnTo>
                      <a:lnTo>
                        <a:pt x="0" y="563"/>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491">
                  <a:extLst>
                    <a:ext uri="{FF2B5EF4-FFF2-40B4-BE49-F238E27FC236}">
                      <a16:creationId xmlns:a16="http://schemas.microsoft.com/office/drawing/2014/main" id="{06BB7E83-B04D-4AD9-F29C-E3B6E1BEBF23}"/>
                    </a:ext>
                  </a:extLst>
                </p:cNvPr>
                <p:cNvSpPr>
                  <a:spLocks noChangeArrowheads="1"/>
                </p:cNvSpPr>
                <p:nvPr/>
              </p:nvSpPr>
              <p:spPr bwMode="auto">
                <a:xfrm>
                  <a:off x="3719" y="2381"/>
                  <a:ext cx="146" cy="15"/>
                </a:xfrm>
                <a:prstGeom prst="rect">
                  <a:avLst/>
                </a:prstGeom>
                <a:solidFill>
                  <a:srgbClr val="3A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492">
                  <a:extLst>
                    <a:ext uri="{FF2B5EF4-FFF2-40B4-BE49-F238E27FC236}">
                      <a16:creationId xmlns:a16="http://schemas.microsoft.com/office/drawing/2014/main" id="{59DBA793-5413-86E3-299B-75B3C6E1A196}"/>
                    </a:ext>
                  </a:extLst>
                </p:cNvPr>
                <p:cNvSpPr>
                  <a:spLocks/>
                </p:cNvSpPr>
                <p:nvPr/>
              </p:nvSpPr>
              <p:spPr bwMode="auto">
                <a:xfrm>
                  <a:off x="3754" y="2086"/>
                  <a:ext cx="77" cy="89"/>
                </a:xfrm>
                <a:custGeom>
                  <a:avLst/>
                  <a:gdLst>
                    <a:gd name="T0" fmla="*/ 3 w 156"/>
                    <a:gd name="T1" fmla="*/ 0 h 178"/>
                    <a:gd name="T2" fmla="*/ 0 w 156"/>
                    <a:gd name="T3" fmla="*/ 93 h 178"/>
                    <a:gd name="T4" fmla="*/ 78 w 156"/>
                    <a:gd name="T5" fmla="*/ 178 h 178"/>
                    <a:gd name="T6" fmla="*/ 156 w 156"/>
                    <a:gd name="T7" fmla="*/ 93 h 178"/>
                    <a:gd name="T8" fmla="*/ 152 w 156"/>
                    <a:gd name="T9" fmla="*/ 0 h 178"/>
                    <a:gd name="T10" fmla="*/ 3 w 156"/>
                    <a:gd name="T11" fmla="*/ 0 h 178"/>
                  </a:gdLst>
                  <a:ahLst/>
                  <a:cxnLst>
                    <a:cxn ang="0">
                      <a:pos x="T0" y="T1"/>
                    </a:cxn>
                    <a:cxn ang="0">
                      <a:pos x="T2" y="T3"/>
                    </a:cxn>
                    <a:cxn ang="0">
                      <a:pos x="T4" y="T5"/>
                    </a:cxn>
                    <a:cxn ang="0">
                      <a:pos x="T6" y="T7"/>
                    </a:cxn>
                    <a:cxn ang="0">
                      <a:pos x="T8" y="T9"/>
                    </a:cxn>
                    <a:cxn ang="0">
                      <a:pos x="T10" y="T11"/>
                    </a:cxn>
                  </a:cxnLst>
                  <a:rect l="0" t="0" r="r" b="b"/>
                  <a:pathLst>
                    <a:path w="156" h="178">
                      <a:moveTo>
                        <a:pt x="3" y="0"/>
                      </a:moveTo>
                      <a:lnTo>
                        <a:pt x="0" y="93"/>
                      </a:lnTo>
                      <a:lnTo>
                        <a:pt x="78" y="178"/>
                      </a:lnTo>
                      <a:lnTo>
                        <a:pt x="156" y="93"/>
                      </a:lnTo>
                      <a:lnTo>
                        <a:pt x="152" y="0"/>
                      </a:lnTo>
                      <a:lnTo>
                        <a:pt x="3"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493">
                  <a:extLst>
                    <a:ext uri="{FF2B5EF4-FFF2-40B4-BE49-F238E27FC236}">
                      <a16:creationId xmlns:a16="http://schemas.microsoft.com/office/drawing/2014/main" id="{32FC8FA0-D87F-47D5-E608-2972E0E7B3EF}"/>
                    </a:ext>
                  </a:extLst>
                </p:cNvPr>
                <p:cNvSpPr>
                  <a:spLocks/>
                </p:cNvSpPr>
                <p:nvPr/>
              </p:nvSpPr>
              <p:spPr bwMode="auto">
                <a:xfrm>
                  <a:off x="3776" y="2163"/>
                  <a:ext cx="33" cy="162"/>
                </a:xfrm>
                <a:custGeom>
                  <a:avLst/>
                  <a:gdLst>
                    <a:gd name="T0" fmla="*/ 54 w 67"/>
                    <a:gd name="T1" fmla="*/ 0 h 324"/>
                    <a:gd name="T2" fmla="*/ 13 w 67"/>
                    <a:gd name="T3" fmla="*/ 0 h 324"/>
                    <a:gd name="T4" fmla="*/ 9 w 67"/>
                    <a:gd name="T5" fmla="*/ 1 h 324"/>
                    <a:gd name="T6" fmla="*/ 4 w 67"/>
                    <a:gd name="T7" fmla="*/ 3 h 324"/>
                    <a:gd name="T8" fmla="*/ 1 w 67"/>
                    <a:gd name="T9" fmla="*/ 6 h 324"/>
                    <a:gd name="T10" fmla="*/ 0 w 67"/>
                    <a:gd name="T11" fmla="*/ 8 h 324"/>
                    <a:gd name="T12" fmla="*/ 0 w 67"/>
                    <a:gd name="T13" fmla="*/ 13 h 324"/>
                    <a:gd name="T14" fmla="*/ 1 w 67"/>
                    <a:gd name="T15" fmla="*/ 16 h 324"/>
                    <a:gd name="T16" fmla="*/ 23 w 67"/>
                    <a:gd name="T17" fmla="*/ 45 h 324"/>
                    <a:gd name="T18" fmla="*/ 23 w 67"/>
                    <a:gd name="T19" fmla="*/ 47 h 324"/>
                    <a:gd name="T20" fmla="*/ 24 w 67"/>
                    <a:gd name="T21" fmla="*/ 47 h 324"/>
                    <a:gd name="T22" fmla="*/ 4 w 67"/>
                    <a:gd name="T23" fmla="*/ 290 h 324"/>
                    <a:gd name="T24" fmla="*/ 34 w 67"/>
                    <a:gd name="T25" fmla="*/ 324 h 324"/>
                    <a:gd name="T26" fmla="*/ 62 w 67"/>
                    <a:gd name="T27" fmla="*/ 290 h 324"/>
                    <a:gd name="T28" fmla="*/ 42 w 67"/>
                    <a:gd name="T29" fmla="*/ 47 h 324"/>
                    <a:gd name="T30" fmla="*/ 44 w 67"/>
                    <a:gd name="T31" fmla="*/ 47 h 324"/>
                    <a:gd name="T32" fmla="*/ 44 w 67"/>
                    <a:gd name="T33" fmla="*/ 45 h 324"/>
                    <a:gd name="T34" fmla="*/ 65 w 67"/>
                    <a:gd name="T35" fmla="*/ 16 h 324"/>
                    <a:gd name="T36" fmla="*/ 67 w 67"/>
                    <a:gd name="T37" fmla="*/ 13 h 324"/>
                    <a:gd name="T38" fmla="*/ 67 w 67"/>
                    <a:gd name="T39" fmla="*/ 8 h 324"/>
                    <a:gd name="T40" fmla="*/ 65 w 67"/>
                    <a:gd name="T41" fmla="*/ 6 h 324"/>
                    <a:gd name="T42" fmla="*/ 62 w 67"/>
                    <a:gd name="T43" fmla="*/ 3 h 324"/>
                    <a:gd name="T44" fmla="*/ 59 w 67"/>
                    <a:gd name="T45" fmla="*/ 1 h 324"/>
                    <a:gd name="T46" fmla="*/ 54 w 67"/>
                    <a:gd name="T4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324">
                      <a:moveTo>
                        <a:pt x="54" y="0"/>
                      </a:moveTo>
                      <a:lnTo>
                        <a:pt x="13" y="0"/>
                      </a:lnTo>
                      <a:lnTo>
                        <a:pt x="9" y="1"/>
                      </a:lnTo>
                      <a:lnTo>
                        <a:pt x="4" y="3"/>
                      </a:lnTo>
                      <a:lnTo>
                        <a:pt x="1" y="6"/>
                      </a:lnTo>
                      <a:lnTo>
                        <a:pt x="0" y="8"/>
                      </a:lnTo>
                      <a:lnTo>
                        <a:pt x="0" y="13"/>
                      </a:lnTo>
                      <a:lnTo>
                        <a:pt x="1" y="16"/>
                      </a:lnTo>
                      <a:lnTo>
                        <a:pt x="23" y="45"/>
                      </a:lnTo>
                      <a:lnTo>
                        <a:pt x="23" y="47"/>
                      </a:lnTo>
                      <a:lnTo>
                        <a:pt x="24" y="47"/>
                      </a:lnTo>
                      <a:lnTo>
                        <a:pt x="4" y="290"/>
                      </a:lnTo>
                      <a:lnTo>
                        <a:pt x="34" y="324"/>
                      </a:lnTo>
                      <a:lnTo>
                        <a:pt x="62" y="290"/>
                      </a:lnTo>
                      <a:lnTo>
                        <a:pt x="42" y="47"/>
                      </a:lnTo>
                      <a:lnTo>
                        <a:pt x="44" y="47"/>
                      </a:lnTo>
                      <a:lnTo>
                        <a:pt x="44" y="45"/>
                      </a:lnTo>
                      <a:lnTo>
                        <a:pt x="65" y="16"/>
                      </a:lnTo>
                      <a:lnTo>
                        <a:pt x="67" y="13"/>
                      </a:lnTo>
                      <a:lnTo>
                        <a:pt x="67" y="8"/>
                      </a:lnTo>
                      <a:lnTo>
                        <a:pt x="65" y="6"/>
                      </a:lnTo>
                      <a:lnTo>
                        <a:pt x="62" y="3"/>
                      </a:lnTo>
                      <a:lnTo>
                        <a:pt x="59" y="1"/>
                      </a:lnTo>
                      <a:lnTo>
                        <a:pt x="54" y="0"/>
                      </a:lnTo>
                      <a:close/>
                    </a:path>
                  </a:pathLst>
                </a:custGeom>
                <a:solidFill>
                  <a:srgbClr val="EE19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494">
                  <a:extLst>
                    <a:ext uri="{FF2B5EF4-FFF2-40B4-BE49-F238E27FC236}">
                      <a16:creationId xmlns:a16="http://schemas.microsoft.com/office/drawing/2014/main" id="{7C0C07CF-E28F-1408-78FA-ECBDE55044FE}"/>
                    </a:ext>
                  </a:extLst>
                </p:cNvPr>
                <p:cNvSpPr>
                  <a:spLocks/>
                </p:cNvSpPr>
                <p:nvPr/>
              </p:nvSpPr>
              <p:spPr bwMode="auto">
                <a:xfrm>
                  <a:off x="3754" y="2128"/>
                  <a:ext cx="77" cy="50"/>
                </a:xfrm>
                <a:custGeom>
                  <a:avLst/>
                  <a:gdLst>
                    <a:gd name="T0" fmla="*/ 0 w 156"/>
                    <a:gd name="T1" fmla="*/ 0 h 99"/>
                    <a:gd name="T2" fmla="*/ 2 w 156"/>
                    <a:gd name="T3" fmla="*/ 11 h 99"/>
                    <a:gd name="T4" fmla="*/ 45 w 156"/>
                    <a:gd name="T5" fmla="*/ 99 h 99"/>
                    <a:gd name="T6" fmla="*/ 78 w 156"/>
                    <a:gd name="T7" fmla="*/ 70 h 99"/>
                    <a:gd name="T8" fmla="*/ 109 w 156"/>
                    <a:gd name="T9" fmla="*/ 99 h 99"/>
                    <a:gd name="T10" fmla="*/ 156 w 156"/>
                    <a:gd name="T11" fmla="*/ 8 h 99"/>
                    <a:gd name="T12" fmla="*/ 156 w 156"/>
                    <a:gd name="T13" fmla="*/ 1 h 99"/>
                    <a:gd name="T14" fmla="*/ 78 w 156"/>
                    <a:gd name="T15" fmla="*/ 63 h 99"/>
                    <a:gd name="T16" fmla="*/ 0 w 156"/>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99">
                      <a:moveTo>
                        <a:pt x="0" y="0"/>
                      </a:moveTo>
                      <a:lnTo>
                        <a:pt x="2" y="11"/>
                      </a:lnTo>
                      <a:lnTo>
                        <a:pt x="45" y="99"/>
                      </a:lnTo>
                      <a:lnTo>
                        <a:pt x="78" y="70"/>
                      </a:lnTo>
                      <a:lnTo>
                        <a:pt x="109" y="99"/>
                      </a:lnTo>
                      <a:lnTo>
                        <a:pt x="156" y="8"/>
                      </a:lnTo>
                      <a:lnTo>
                        <a:pt x="156" y="1"/>
                      </a:lnTo>
                      <a:lnTo>
                        <a:pt x="78" y="63"/>
                      </a:lnTo>
                      <a:lnTo>
                        <a:pt x="0" y="0"/>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495">
                  <a:extLst>
                    <a:ext uri="{FF2B5EF4-FFF2-40B4-BE49-F238E27FC236}">
                      <a16:creationId xmlns:a16="http://schemas.microsoft.com/office/drawing/2014/main" id="{D4FDE128-1079-FEF1-3805-4ACFDFBC7862}"/>
                    </a:ext>
                  </a:extLst>
                </p:cNvPr>
                <p:cNvSpPr>
                  <a:spLocks/>
                </p:cNvSpPr>
                <p:nvPr/>
              </p:nvSpPr>
              <p:spPr bwMode="auto">
                <a:xfrm>
                  <a:off x="3792" y="2163"/>
                  <a:ext cx="17" cy="162"/>
                </a:xfrm>
                <a:custGeom>
                  <a:avLst/>
                  <a:gdLst>
                    <a:gd name="T0" fmla="*/ 20 w 33"/>
                    <a:gd name="T1" fmla="*/ 0 h 324"/>
                    <a:gd name="T2" fmla="*/ 0 w 33"/>
                    <a:gd name="T3" fmla="*/ 0 h 324"/>
                    <a:gd name="T4" fmla="*/ 0 w 33"/>
                    <a:gd name="T5" fmla="*/ 324 h 324"/>
                    <a:gd name="T6" fmla="*/ 0 w 33"/>
                    <a:gd name="T7" fmla="*/ 324 h 324"/>
                    <a:gd name="T8" fmla="*/ 28 w 33"/>
                    <a:gd name="T9" fmla="*/ 290 h 324"/>
                    <a:gd name="T10" fmla="*/ 8 w 33"/>
                    <a:gd name="T11" fmla="*/ 47 h 324"/>
                    <a:gd name="T12" fmla="*/ 10 w 33"/>
                    <a:gd name="T13" fmla="*/ 47 h 324"/>
                    <a:gd name="T14" fmla="*/ 10 w 33"/>
                    <a:gd name="T15" fmla="*/ 45 h 324"/>
                    <a:gd name="T16" fmla="*/ 31 w 33"/>
                    <a:gd name="T17" fmla="*/ 16 h 324"/>
                    <a:gd name="T18" fmla="*/ 33 w 33"/>
                    <a:gd name="T19" fmla="*/ 13 h 324"/>
                    <a:gd name="T20" fmla="*/ 33 w 33"/>
                    <a:gd name="T21" fmla="*/ 8 h 324"/>
                    <a:gd name="T22" fmla="*/ 31 w 33"/>
                    <a:gd name="T23" fmla="*/ 6 h 324"/>
                    <a:gd name="T24" fmla="*/ 28 w 33"/>
                    <a:gd name="T25" fmla="*/ 3 h 324"/>
                    <a:gd name="T26" fmla="*/ 25 w 33"/>
                    <a:gd name="T27" fmla="*/ 1 h 324"/>
                    <a:gd name="T28" fmla="*/ 20 w 33"/>
                    <a:gd name="T2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4">
                      <a:moveTo>
                        <a:pt x="20" y="0"/>
                      </a:moveTo>
                      <a:lnTo>
                        <a:pt x="0" y="0"/>
                      </a:lnTo>
                      <a:lnTo>
                        <a:pt x="0" y="324"/>
                      </a:lnTo>
                      <a:lnTo>
                        <a:pt x="0" y="324"/>
                      </a:lnTo>
                      <a:lnTo>
                        <a:pt x="28" y="290"/>
                      </a:lnTo>
                      <a:lnTo>
                        <a:pt x="8" y="47"/>
                      </a:lnTo>
                      <a:lnTo>
                        <a:pt x="10" y="47"/>
                      </a:lnTo>
                      <a:lnTo>
                        <a:pt x="10" y="45"/>
                      </a:lnTo>
                      <a:lnTo>
                        <a:pt x="31" y="16"/>
                      </a:lnTo>
                      <a:lnTo>
                        <a:pt x="33" y="13"/>
                      </a:lnTo>
                      <a:lnTo>
                        <a:pt x="33" y="8"/>
                      </a:lnTo>
                      <a:lnTo>
                        <a:pt x="31" y="6"/>
                      </a:lnTo>
                      <a:lnTo>
                        <a:pt x="28" y="3"/>
                      </a:lnTo>
                      <a:lnTo>
                        <a:pt x="25" y="1"/>
                      </a:lnTo>
                      <a:lnTo>
                        <a:pt x="20" y="0"/>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496">
                  <a:extLst>
                    <a:ext uri="{FF2B5EF4-FFF2-40B4-BE49-F238E27FC236}">
                      <a16:creationId xmlns:a16="http://schemas.microsoft.com/office/drawing/2014/main" id="{917DA0C9-279E-89A6-1A2E-5A755CC548EC}"/>
                    </a:ext>
                  </a:extLst>
                </p:cNvPr>
                <p:cNvSpPr>
                  <a:spLocks/>
                </p:cNvSpPr>
                <p:nvPr/>
              </p:nvSpPr>
              <p:spPr bwMode="auto">
                <a:xfrm>
                  <a:off x="3792" y="2129"/>
                  <a:ext cx="39" cy="49"/>
                </a:xfrm>
                <a:custGeom>
                  <a:avLst/>
                  <a:gdLst>
                    <a:gd name="T0" fmla="*/ 0 w 78"/>
                    <a:gd name="T1" fmla="*/ 69 h 98"/>
                    <a:gd name="T2" fmla="*/ 31 w 78"/>
                    <a:gd name="T3" fmla="*/ 98 h 98"/>
                    <a:gd name="T4" fmla="*/ 78 w 78"/>
                    <a:gd name="T5" fmla="*/ 7 h 98"/>
                    <a:gd name="T6" fmla="*/ 78 w 78"/>
                    <a:gd name="T7" fmla="*/ 0 h 98"/>
                    <a:gd name="T8" fmla="*/ 0 w 78"/>
                    <a:gd name="T9" fmla="*/ 62 h 98"/>
                    <a:gd name="T10" fmla="*/ 0 w 78"/>
                    <a:gd name="T11" fmla="*/ 69 h 98"/>
                  </a:gdLst>
                  <a:ahLst/>
                  <a:cxnLst>
                    <a:cxn ang="0">
                      <a:pos x="T0" y="T1"/>
                    </a:cxn>
                    <a:cxn ang="0">
                      <a:pos x="T2" y="T3"/>
                    </a:cxn>
                    <a:cxn ang="0">
                      <a:pos x="T4" y="T5"/>
                    </a:cxn>
                    <a:cxn ang="0">
                      <a:pos x="T6" y="T7"/>
                    </a:cxn>
                    <a:cxn ang="0">
                      <a:pos x="T8" y="T9"/>
                    </a:cxn>
                    <a:cxn ang="0">
                      <a:pos x="T10" y="T11"/>
                    </a:cxn>
                  </a:cxnLst>
                  <a:rect l="0" t="0" r="r" b="b"/>
                  <a:pathLst>
                    <a:path w="78" h="98">
                      <a:moveTo>
                        <a:pt x="0" y="69"/>
                      </a:moveTo>
                      <a:lnTo>
                        <a:pt x="31" y="98"/>
                      </a:lnTo>
                      <a:lnTo>
                        <a:pt x="78" y="7"/>
                      </a:lnTo>
                      <a:lnTo>
                        <a:pt x="78" y="0"/>
                      </a:lnTo>
                      <a:lnTo>
                        <a:pt x="0" y="62"/>
                      </a:lnTo>
                      <a:lnTo>
                        <a:pt x="0" y="69"/>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497">
                  <a:extLst>
                    <a:ext uri="{FF2B5EF4-FFF2-40B4-BE49-F238E27FC236}">
                      <a16:creationId xmlns:a16="http://schemas.microsoft.com/office/drawing/2014/main" id="{B2D7D4B5-1A32-60EA-C2AA-CCE8E4B7EF37}"/>
                    </a:ext>
                  </a:extLst>
                </p:cNvPr>
                <p:cNvSpPr>
                  <a:spLocks/>
                </p:cNvSpPr>
                <p:nvPr/>
              </p:nvSpPr>
              <p:spPr bwMode="auto">
                <a:xfrm>
                  <a:off x="3708" y="2396"/>
                  <a:ext cx="169" cy="455"/>
                </a:xfrm>
                <a:custGeom>
                  <a:avLst/>
                  <a:gdLst>
                    <a:gd name="T0" fmla="*/ 170 w 340"/>
                    <a:gd name="T1" fmla="*/ 0 h 911"/>
                    <a:gd name="T2" fmla="*/ 23 w 340"/>
                    <a:gd name="T3" fmla="*/ 0 h 911"/>
                    <a:gd name="T4" fmla="*/ 0 w 340"/>
                    <a:gd name="T5" fmla="*/ 119 h 911"/>
                    <a:gd name="T6" fmla="*/ 0 w 340"/>
                    <a:gd name="T7" fmla="*/ 168 h 911"/>
                    <a:gd name="T8" fmla="*/ 31 w 340"/>
                    <a:gd name="T9" fmla="*/ 911 h 911"/>
                    <a:gd name="T10" fmla="*/ 129 w 340"/>
                    <a:gd name="T11" fmla="*/ 911 h 911"/>
                    <a:gd name="T12" fmla="*/ 150 w 340"/>
                    <a:gd name="T13" fmla="*/ 245 h 911"/>
                    <a:gd name="T14" fmla="*/ 152 w 340"/>
                    <a:gd name="T15" fmla="*/ 239 h 911"/>
                    <a:gd name="T16" fmla="*/ 154 w 340"/>
                    <a:gd name="T17" fmla="*/ 235 h 911"/>
                    <a:gd name="T18" fmla="*/ 159 w 340"/>
                    <a:gd name="T19" fmla="*/ 231 h 911"/>
                    <a:gd name="T20" fmla="*/ 164 w 340"/>
                    <a:gd name="T21" fmla="*/ 228 h 911"/>
                    <a:gd name="T22" fmla="*/ 170 w 340"/>
                    <a:gd name="T23" fmla="*/ 226 h 911"/>
                    <a:gd name="T24" fmla="*/ 176 w 340"/>
                    <a:gd name="T25" fmla="*/ 228 h 911"/>
                    <a:gd name="T26" fmla="*/ 180 w 340"/>
                    <a:gd name="T27" fmla="*/ 231 h 911"/>
                    <a:gd name="T28" fmla="*/ 184 w 340"/>
                    <a:gd name="T29" fmla="*/ 235 h 911"/>
                    <a:gd name="T30" fmla="*/ 187 w 340"/>
                    <a:gd name="T31" fmla="*/ 239 h 911"/>
                    <a:gd name="T32" fmla="*/ 188 w 340"/>
                    <a:gd name="T33" fmla="*/ 245 h 911"/>
                    <a:gd name="T34" fmla="*/ 211 w 340"/>
                    <a:gd name="T35" fmla="*/ 884 h 911"/>
                    <a:gd name="T36" fmla="*/ 307 w 340"/>
                    <a:gd name="T37" fmla="*/ 892 h 911"/>
                    <a:gd name="T38" fmla="*/ 338 w 340"/>
                    <a:gd name="T39" fmla="*/ 168 h 911"/>
                    <a:gd name="T40" fmla="*/ 340 w 340"/>
                    <a:gd name="T41" fmla="*/ 119 h 911"/>
                    <a:gd name="T42" fmla="*/ 316 w 340"/>
                    <a:gd name="T43" fmla="*/ 0 h 911"/>
                    <a:gd name="T44" fmla="*/ 170 w 340"/>
                    <a:gd name="T45"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0" h="911">
                      <a:moveTo>
                        <a:pt x="170" y="0"/>
                      </a:moveTo>
                      <a:lnTo>
                        <a:pt x="23" y="0"/>
                      </a:lnTo>
                      <a:lnTo>
                        <a:pt x="0" y="119"/>
                      </a:lnTo>
                      <a:lnTo>
                        <a:pt x="0" y="168"/>
                      </a:lnTo>
                      <a:lnTo>
                        <a:pt x="31" y="911"/>
                      </a:lnTo>
                      <a:lnTo>
                        <a:pt x="129" y="911"/>
                      </a:lnTo>
                      <a:lnTo>
                        <a:pt x="150" y="245"/>
                      </a:lnTo>
                      <a:lnTo>
                        <a:pt x="152" y="239"/>
                      </a:lnTo>
                      <a:lnTo>
                        <a:pt x="154" y="235"/>
                      </a:lnTo>
                      <a:lnTo>
                        <a:pt x="159" y="231"/>
                      </a:lnTo>
                      <a:lnTo>
                        <a:pt x="164" y="228"/>
                      </a:lnTo>
                      <a:lnTo>
                        <a:pt x="170" y="226"/>
                      </a:lnTo>
                      <a:lnTo>
                        <a:pt x="176" y="228"/>
                      </a:lnTo>
                      <a:lnTo>
                        <a:pt x="180" y="231"/>
                      </a:lnTo>
                      <a:lnTo>
                        <a:pt x="184" y="235"/>
                      </a:lnTo>
                      <a:lnTo>
                        <a:pt x="187" y="239"/>
                      </a:lnTo>
                      <a:lnTo>
                        <a:pt x="188" y="245"/>
                      </a:lnTo>
                      <a:lnTo>
                        <a:pt x="211" y="884"/>
                      </a:lnTo>
                      <a:lnTo>
                        <a:pt x="307" y="892"/>
                      </a:lnTo>
                      <a:lnTo>
                        <a:pt x="338" y="168"/>
                      </a:lnTo>
                      <a:lnTo>
                        <a:pt x="340" y="119"/>
                      </a:lnTo>
                      <a:lnTo>
                        <a:pt x="316" y="0"/>
                      </a:lnTo>
                      <a:lnTo>
                        <a:pt x="17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498">
                  <a:extLst>
                    <a:ext uri="{FF2B5EF4-FFF2-40B4-BE49-F238E27FC236}">
                      <a16:creationId xmlns:a16="http://schemas.microsoft.com/office/drawing/2014/main" id="{F1290C77-8686-61C7-7FF2-43AC47B95207}"/>
                    </a:ext>
                  </a:extLst>
                </p:cNvPr>
                <p:cNvSpPr>
                  <a:spLocks/>
                </p:cNvSpPr>
                <p:nvPr/>
              </p:nvSpPr>
              <p:spPr bwMode="auto">
                <a:xfrm>
                  <a:off x="3792" y="2396"/>
                  <a:ext cx="85" cy="455"/>
                </a:xfrm>
                <a:custGeom>
                  <a:avLst/>
                  <a:gdLst>
                    <a:gd name="T0" fmla="*/ 0 w 170"/>
                    <a:gd name="T1" fmla="*/ 0 h 911"/>
                    <a:gd name="T2" fmla="*/ 0 w 170"/>
                    <a:gd name="T3" fmla="*/ 0 h 911"/>
                    <a:gd name="T4" fmla="*/ 0 w 170"/>
                    <a:gd name="T5" fmla="*/ 226 h 911"/>
                    <a:gd name="T6" fmla="*/ 6 w 170"/>
                    <a:gd name="T7" fmla="*/ 228 h 911"/>
                    <a:gd name="T8" fmla="*/ 10 w 170"/>
                    <a:gd name="T9" fmla="*/ 231 h 911"/>
                    <a:gd name="T10" fmla="*/ 14 w 170"/>
                    <a:gd name="T11" fmla="*/ 235 h 911"/>
                    <a:gd name="T12" fmla="*/ 17 w 170"/>
                    <a:gd name="T13" fmla="*/ 239 h 911"/>
                    <a:gd name="T14" fmla="*/ 18 w 170"/>
                    <a:gd name="T15" fmla="*/ 245 h 911"/>
                    <a:gd name="T16" fmla="*/ 41 w 170"/>
                    <a:gd name="T17" fmla="*/ 911 h 911"/>
                    <a:gd name="T18" fmla="*/ 137 w 170"/>
                    <a:gd name="T19" fmla="*/ 911 h 911"/>
                    <a:gd name="T20" fmla="*/ 168 w 170"/>
                    <a:gd name="T21" fmla="*/ 168 h 911"/>
                    <a:gd name="T22" fmla="*/ 170 w 170"/>
                    <a:gd name="T23" fmla="*/ 119 h 911"/>
                    <a:gd name="T24" fmla="*/ 146 w 170"/>
                    <a:gd name="T25" fmla="*/ 0 h 911"/>
                    <a:gd name="T26" fmla="*/ 0 w 170"/>
                    <a:gd name="T27"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911">
                      <a:moveTo>
                        <a:pt x="0" y="0"/>
                      </a:moveTo>
                      <a:lnTo>
                        <a:pt x="0" y="0"/>
                      </a:lnTo>
                      <a:lnTo>
                        <a:pt x="0" y="226"/>
                      </a:lnTo>
                      <a:lnTo>
                        <a:pt x="6" y="228"/>
                      </a:lnTo>
                      <a:lnTo>
                        <a:pt x="10" y="231"/>
                      </a:lnTo>
                      <a:lnTo>
                        <a:pt x="14" y="235"/>
                      </a:lnTo>
                      <a:lnTo>
                        <a:pt x="17" y="239"/>
                      </a:lnTo>
                      <a:lnTo>
                        <a:pt x="18" y="245"/>
                      </a:lnTo>
                      <a:lnTo>
                        <a:pt x="41" y="911"/>
                      </a:lnTo>
                      <a:lnTo>
                        <a:pt x="137" y="911"/>
                      </a:lnTo>
                      <a:lnTo>
                        <a:pt x="168" y="168"/>
                      </a:lnTo>
                      <a:lnTo>
                        <a:pt x="170" y="119"/>
                      </a:lnTo>
                      <a:lnTo>
                        <a:pt x="146"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499">
                  <a:extLst>
                    <a:ext uri="{FF2B5EF4-FFF2-40B4-BE49-F238E27FC236}">
                      <a16:creationId xmlns:a16="http://schemas.microsoft.com/office/drawing/2014/main" id="{E075255E-A9DB-4BA6-75C3-0767B51AD2A5}"/>
                    </a:ext>
                  </a:extLst>
                </p:cNvPr>
                <p:cNvSpPr>
                  <a:spLocks/>
                </p:cNvSpPr>
                <p:nvPr/>
              </p:nvSpPr>
              <p:spPr bwMode="auto">
                <a:xfrm>
                  <a:off x="3861" y="2399"/>
                  <a:ext cx="38" cy="105"/>
                </a:xfrm>
                <a:custGeom>
                  <a:avLst/>
                  <a:gdLst>
                    <a:gd name="T0" fmla="*/ 27 w 75"/>
                    <a:gd name="T1" fmla="*/ 10 h 211"/>
                    <a:gd name="T2" fmla="*/ 33 w 75"/>
                    <a:gd name="T3" fmla="*/ 68 h 211"/>
                    <a:gd name="T4" fmla="*/ 33 w 75"/>
                    <a:gd name="T5" fmla="*/ 74 h 211"/>
                    <a:gd name="T6" fmla="*/ 31 w 75"/>
                    <a:gd name="T7" fmla="*/ 78 h 211"/>
                    <a:gd name="T8" fmla="*/ 28 w 75"/>
                    <a:gd name="T9" fmla="*/ 82 h 211"/>
                    <a:gd name="T10" fmla="*/ 24 w 75"/>
                    <a:gd name="T11" fmla="*/ 87 h 211"/>
                    <a:gd name="T12" fmla="*/ 20 w 75"/>
                    <a:gd name="T13" fmla="*/ 88 h 211"/>
                    <a:gd name="T14" fmla="*/ 17 w 75"/>
                    <a:gd name="T15" fmla="*/ 92 h 211"/>
                    <a:gd name="T16" fmla="*/ 13 w 75"/>
                    <a:gd name="T17" fmla="*/ 98 h 211"/>
                    <a:gd name="T18" fmla="*/ 10 w 75"/>
                    <a:gd name="T19" fmla="*/ 109 h 211"/>
                    <a:gd name="T20" fmla="*/ 6 w 75"/>
                    <a:gd name="T21" fmla="*/ 125 h 211"/>
                    <a:gd name="T22" fmla="*/ 3 w 75"/>
                    <a:gd name="T23" fmla="*/ 143 h 211"/>
                    <a:gd name="T24" fmla="*/ 0 w 75"/>
                    <a:gd name="T25" fmla="*/ 161 h 211"/>
                    <a:gd name="T26" fmla="*/ 0 w 75"/>
                    <a:gd name="T27" fmla="*/ 164 h 211"/>
                    <a:gd name="T28" fmla="*/ 2 w 75"/>
                    <a:gd name="T29" fmla="*/ 166 h 211"/>
                    <a:gd name="T30" fmla="*/ 3 w 75"/>
                    <a:gd name="T31" fmla="*/ 167 h 211"/>
                    <a:gd name="T32" fmla="*/ 6 w 75"/>
                    <a:gd name="T33" fmla="*/ 167 h 211"/>
                    <a:gd name="T34" fmla="*/ 9 w 75"/>
                    <a:gd name="T35" fmla="*/ 166 h 211"/>
                    <a:gd name="T36" fmla="*/ 10 w 75"/>
                    <a:gd name="T37" fmla="*/ 163 h 211"/>
                    <a:gd name="T38" fmla="*/ 14 w 75"/>
                    <a:gd name="T39" fmla="*/ 150 h 211"/>
                    <a:gd name="T40" fmla="*/ 19 w 75"/>
                    <a:gd name="T41" fmla="*/ 140 h 211"/>
                    <a:gd name="T42" fmla="*/ 21 w 75"/>
                    <a:gd name="T43" fmla="*/ 133 h 211"/>
                    <a:gd name="T44" fmla="*/ 21 w 75"/>
                    <a:gd name="T45" fmla="*/ 130 h 211"/>
                    <a:gd name="T46" fmla="*/ 21 w 75"/>
                    <a:gd name="T47" fmla="*/ 133 h 211"/>
                    <a:gd name="T48" fmla="*/ 20 w 75"/>
                    <a:gd name="T49" fmla="*/ 143 h 211"/>
                    <a:gd name="T50" fmla="*/ 17 w 75"/>
                    <a:gd name="T51" fmla="*/ 156 h 211"/>
                    <a:gd name="T52" fmla="*/ 13 w 75"/>
                    <a:gd name="T53" fmla="*/ 170 h 211"/>
                    <a:gd name="T54" fmla="*/ 6 w 75"/>
                    <a:gd name="T55" fmla="*/ 181 h 211"/>
                    <a:gd name="T56" fmla="*/ 3 w 75"/>
                    <a:gd name="T57" fmla="*/ 187 h 211"/>
                    <a:gd name="T58" fmla="*/ 0 w 75"/>
                    <a:gd name="T59" fmla="*/ 195 h 211"/>
                    <a:gd name="T60" fmla="*/ 0 w 75"/>
                    <a:gd name="T61" fmla="*/ 202 h 211"/>
                    <a:gd name="T62" fmla="*/ 0 w 75"/>
                    <a:gd name="T63" fmla="*/ 208 h 211"/>
                    <a:gd name="T64" fmla="*/ 3 w 75"/>
                    <a:gd name="T65" fmla="*/ 211 h 211"/>
                    <a:gd name="T66" fmla="*/ 7 w 75"/>
                    <a:gd name="T67" fmla="*/ 210 h 211"/>
                    <a:gd name="T68" fmla="*/ 23 w 75"/>
                    <a:gd name="T69" fmla="*/ 197 h 211"/>
                    <a:gd name="T70" fmla="*/ 37 w 75"/>
                    <a:gd name="T71" fmla="*/ 181 h 211"/>
                    <a:gd name="T72" fmla="*/ 48 w 75"/>
                    <a:gd name="T73" fmla="*/ 166 h 211"/>
                    <a:gd name="T74" fmla="*/ 55 w 75"/>
                    <a:gd name="T75" fmla="*/ 154 h 211"/>
                    <a:gd name="T76" fmla="*/ 58 w 75"/>
                    <a:gd name="T77" fmla="*/ 142 h 211"/>
                    <a:gd name="T78" fmla="*/ 69 w 75"/>
                    <a:gd name="T79" fmla="*/ 82 h 211"/>
                    <a:gd name="T80" fmla="*/ 68 w 75"/>
                    <a:gd name="T81" fmla="*/ 82 h 211"/>
                    <a:gd name="T82" fmla="*/ 75 w 75"/>
                    <a:gd name="T83" fmla="*/ 0 h 211"/>
                    <a:gd name="T84" fmla="*/ 27 w 75"/>
                    <a:gd name="T85" fmla="*/ 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 h="211">
                      <a:moveTo>
                        <a:pt x="27" y="10"/>
                      </a:moveTo>
                      <a:lnTo>
                        <a:pt x="33" y="68"/>
                      </a:lnTo>
                      <a:lnTo>
                        <a:pt x="33" y="74"/>
                      </a:lnTo>
                      <a:lnTo>
                        <a:pt x="31" y="78"/>
                      </a:lnTo>
                      <a:lnTo>
                        <a:pt x="28" y="82"/>
                      </a:lnTo>
                      <a:lnTo>
                        <a:pt x="24" y="87"/>
                      </a:lnTo>
                      <a:lnTo>
                        <a:pt x="20" y="88"/>
                      </a:lnTo>
                      <a:lnTo>
                        <a:pt x="17" y="92"/>
                      </a:lnTo>
                      <a:lnTo>
                        <a:pt x="13" y="98"/>
                      </a:lnTo>
                      <a:lnTo>
                        <a:pt x="10" y="109"/>
                      </a:lnTo>
                      <a:lnTo>
                        <a:pt x="6" y="125"/>
                      </a:lnTo>
                      <a:lnTo>
                        <a:pt x="3" y="143"/>
                      </a:lnTo>
                      <a:lnTo>
                        <a:pt x="0" y="161"/>
                      </a:lnTo>
                      <a:lnTo>
                        <a:pt x="0" y="164"/>
                      </a:lnTo>
                      <a:lnTo>
                        <a:pt x="2" y="166"/>
                      </a:lnTo>
                      <a:lnTo>
                        <a:pt x="3" y="167"/>
                      </a:lnTo>
                      <a:lnTo>
                        <a:pt x="6" y="167"/>
                      </a:lnTo>
                      <a:lnTo>
                        <a:pt x="9" y="166"/>
                      </a:lnTo>
                      <a:lnTo>
                        <a:pt x="10" y="163"/>
                      </a:lnTo>
                      <a:lnTo>
                        <a:pt x="14" y="150"/>
                      </a:lnTo>
                      <a:lnTo>
                        <a:pt x="19" y="140"/>
                      </a:lnTo>
                      <a:lnTo>
                        <a:pt x="21" y="133"/>
                      </a:lnTo>
                      <a:lnTo>
                        <a:pt x="21" y="130"/>
                      </a:lnTo>
                      <a:lnTo>
                        <a:pt x="21" y="133"/>
                      </a:lnTo>
                      <a:lnTo>
                        <a:pt x="20" y="143"/>
                      </a:lnTo>
                      <a:lnTo>
                        <a:pt x="17" y="156"/>
                      </a:lnTo>
                      <a:lnTo>
                        <a:pt x="13" y="170"/>
                      </a:lnTo>
                      <a:lnTo>
                        <a:pt x="6" y="181"/>
                      </a:lnTo>
                      <a:lnTo>
                        <a:pt x="3" y="187"/>
                      </a:lnTo>
                      <a:lnTo>
                        <a:pt x="0" y="195"/>
                      </a:lnTo>
                      <a:lnTo>
                        <a:pt x="0" y="202"/>
                      </a:lnTo>
                      <a:lnTo>
                        <a:pt x="0" y="208"/>
                      </a:lnTo>
                      <a:lnTo>
                        <a:pt x="3" y="211"/>
                      </a:lnTo>
                      <a:lnTo>
                        <a:pt x="7" y="210"/>
                      </a:lnTo>
                      <a:lnTo>
                        <a:pt x="23" y="197"/>
                      </a:lnTo>
                      <a:lnTo>
                        <a:pt x="37" y="181"/>
                      </a:lnTo>
                      <a:lnTo>
                        <a:pt x="48" y="166"/>
                      </a:lnTo>
                      <a:lnTo>
                        <a:pt x="55" y="154"/>
                      </a:lnTo>
                      <a:lnTo>
                        <a:pt x="58" y="142"/>
                      </a:lnTo>
                      <a:lnTo>
                        <a:pt x="69" y="82"/>
                      </a:lnTo>
                      <a:lnTo>
                        <a:pt x="68" y="82"/>
                      </a:lnTo>
                      <a:lnTo>
                        <a:pt x="75" y="0"/>
                      </a:lnTo>
                      <a:lnTo>
                        <a:pt x="27" y="1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500">
                  <a:extLst>
                    <a:ext uri="{FF2B5EF4-FFF2-40B4-BE49-F238E27FC236}">
                      <a16:creationId xmlns:a16="http://schemas.microsoft.com/office/drawing/2014/main" id="{5CBAF327-8C2A-CC54-5E64-1E9F97779408}"/>
                    </a:ext>
                  </a:extLst>
                </p:cNvPr>
                <p:cNvSpPr>
                  <a:spLocks/>
                </p:cNvSpPr>
                <p:nvPr/>
              </p:nvSpPr>
              <p:spPr bwMode="auto">
                <a:xfrm>
                  <a:off x="3686" y="2399"/>
                  <a:ext cx="38" cy="105"/>
                </a:xfrm>
                <a:custGeom>
                  <a:avLst/>
                  <a:gdLst>
                    <a:gd name="T0" fmla="*/ 77 w 77"/>
                    <a:gd name="T1" fmla="*/ 161 h 211"/>
                    <a:gd name="T2" fmla="*/ 74 w 77"/>
                    <a:gd name="T3" fmla="*/ 143 h 211"/>
                    <a:gd name="T4" fmla="*/ 70 w 77"/>
                    <a:gd name="T5" fmla="*/ 125 h 211"/>
                    <a:gd name="T6" fmla="*/ 67 w 77"/>
                    <a:gd name="T7" fmla="*/ 109 h 211"/>
                    <a:gd name="T8" fmla="*/ 63 w 77"/>
                    <a:gd name="T9" fmla="*/ 98 h 211"/>
                    <a:gd name="T10" fmla="*/ 58 w 77"/>
                    <a:gd name="T11" fmla="*/ 92 h 211"/>
                    <a:gd name="T12" fmla="*/ 56 w 77"/>
                    <a:gd name="T13" fmla="*/ 88 h 211"/>
                    <a:gd name="T14" fmla="*/ 51 w 77"/>
                    <a:gd name="T15" fmla="*/ 87 h 211"/>
                    <a:gd name="T16" fmla="*/ 47 w 77"/>
                    <a:gd name="T17" fmla="*/ 82 h 211"/>
                    <a:gd name="T18" fmla="*/ 44 w 77"/>
                    <a:gd name="T19" fmla="*/ 78 h 211"/>
                    <a:gd name="T20" fmla="*/ 43 w 77"/>
                    <a:gd name="T21" fmla="*/ 74 h 211"/>
                    <a:gd name="T22" fmla="*/ 43 w 77"/>
                    <a:gd name="T23" fmla="*/ 68 h 211"/>
                    <a:gd name="T24" fmla="*/ 49 w 77"/>
                    <a:gd name="T25" fmla="*/ 10 h 211"/>
                    <a:gd name="T26" fmla="*/ 0 w 77"/>
                    <a:gd name="T27" fmla="*/ 0 h 211"/>
                    <a:gd name="T28" fmla="*/ 8 w 77"/>
                    <a:gd name="T29" fmla="*/ 82 h 211"/>
                    <a:gd name="T30" fmla="*/ 8 w 77"/>
                    <a:gd name="T31" fmla="*/ 82 h 211"/>
                    <a:gd name="T32" fmla="*/ 17 w 77"/>
                    <a:gd name="T33" fmla="*/ 142 h 211"/>
                    <a:gd name="T34" fmla="*/ 22 w 77"/>
                    <a:gd name="T35" fmla="*/ 154 h 211"/>
                    <a:gd name="T36" fmla="*/ 29 w 77"/>
                    <a:gd name="T37" fmla="*/ 166 h 211"/>
                    <a:gd name="T38" fmla="*/ 40 w 77"/>
                    <a:gd name="T39" fmla="*/ 181 h 211"/>
                    <a:gd name="T40" fmla="*/ 54 w 77"/>
                    <a:gd name="T41" fmla="*/ 197 h 211"/>
                    <a:gd name="T42" fmla="*/ 68 w 77"/>
                    <a:gd name="T43" fmla="*/ 210 h 211"/>
                    <a:gd name="T44" fmla="*/ 73 w 77"/>
                    <a:gd name="T45" fmla="*/ 211 h 211"/>
                    <a:gd name="T46" fmla="*/ 75 w 77"/>
                    <a:gd name="T47" fmla="*/ 208 h 211"/>
                    <a:gd name="T48" fmla="*/ 77 w 77"/>
                    <a:gd name="T49" fmla="*/ 202 h 211"/>
                    <a:gd name="T50" fmla="*/ 75 w 77"/>
                    <a:gd name="T51" fmla="*/ 195 h 211"/>
                    <a:gd name="T52" fmla="*/ 73 w 77"/>
                    <a:gd name="T53" fmla="*/ 187 h 211"/>
                    <a:gd name="T54" fmla="*/ 70 w 77"/>
                    <a:gd name="T55" fmla="*/ 181 h 211"/>
                    <a:gd name="T56" fmla="*/ 63 w 77"/>
                    <a:gd name="T57" fmla="*/ 170 h 211"/>
                    <a:gd name="T58" fmla="*/ 58 w 77"/>
                    <a:gd name="T59" fmla="*/ 156 h 211"/>
                    <a:gd name="T60" fmla="*/ 56 w 77"/>
                    <a:gd name="T61" fmla="*/ 143 h 211"/>
                    <a:gd name="T62" fmla="*/ 54 w 77"/>
                    <a:gd name="T63" fmla="*/ 133 h 211"/>
                    <a:gd name="T64" fmla="*/ 54 w 77"/>
                    <a:gd name="T65" fmla="*/ 130 h 211"/>
                    <a:gd name="T66" fmla="*/ 56 w 77"/>
                    <a:gd name="T67" fmla="*/ 133 h 211"/>
                    <a:gd name="T68" fmla="*/ 58 w 77"/>
                    <a:gd name="T69" fmla="*/ 140 h 211"/>
                    <a:gd name="T70" fmla="*/ 61 w 77"/>
                    <a:gd name="T71" fmla="*/ 150 h 211"/>
                    <a:gd name="T72" fmla="*/ 67 w 77"/>
                    <a:gd name="T73" fmla="*/ 163 h 211"/>
                    <a:gd name="T74" fmla="*/ 68 w 77"/>
                    <a:gd name="T75" fmla="*/ 166 h 211"/>
                    <a:gd name="T76" fmla="*/ 70 w 77"/>
                    <a:gd name="T77" fmla="*/ 167 h 211"/>
                    <a:gd name="T78" fmla="*/ 73 w 77"/>
                    <a:gd name="T79" fmla="*/ 167 h 211"/>
                    <a:gd name="T80" fmla="*/ 74 w 77"/>
                    <a:gd name="T81" fmla="*/ 166 h 211"/>
                    <a:gd name="T82" fmla="*/ 75 w 77"/>
                    <a:gd name="T83" fmla="*/ 164 h 211"/>
                    <a:gd name="T84" fmla="*/ 77 w 77"/>
                    <a:gd name="T85" fmla="*/ 16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11">
                      <a:moveTo>
                        <a:pt x="77" y="161"/>
                      </a:moveTo>
                      <a:lnTo>
                        <a:pt x="74" y="143"/>
                      </a:lnTo>
                      <a:lnTo>
                        <a:pt x="70" y="125"/>
                      </a:lnTo>
                      <a:lnTo>
                        <a:pt x="67" y="109"/>
                      </a:lnTo>
                      <a:lnTo>
                        <a:pt x="63" y="98"/>
                      </a:lnTo>
                      <a:lnTo>
                        <a:pt x="58" y="92"/>
                      </a:lnTo>
                      <a:lnTo>
                        <a:pt x="56" y="88"/>
                      </a:lnTo>
                      <a:lnTo>
                        <a:pt x="51" y="87"/>
                      </a:lnTo>
                      <a:lnTo>
                        <a:pt x="47" y="82"/>
                      </a:lnTo>
                      <a:lnTo>
                        <a:pt x="44" y="78"/>
                      </a:lnTo>
                      <a:lnTo>
                        <a:pt x="43" y="74"/>
                      </a:lnTo>
                      <a:lnTo>
                        <a:pt x="43" y="68"/>
                      </a:lnTo>
                      <a:lnTo>
                        <a:pt x="49" y="10"/>
                      </a:lnTo>
                      <a:lnTo>
                        <a:pt x="0" y="0"/>
                      </a:lnTo>
                      <a:lnTo>
                        <a:pt x="8" y="82"/>
                      </a:lnTo>
                      <a:lnTo>
                        <a:pt x="8" y="82"/>
                      </a:lnTo>
                      <a:lnTo>
                        <a:pt x="17" y="142"/>
                      </a:lnTo>
                      <a:lnTo>
                        <a:pt x="22" y="154"/>
                      </a:lnTo>
                      <a:lnTo>
                        <a:pt x="29" y="166"/>
                      </a:lnTo>
                      <a:lnTo>
                        <a:pt x="40" y="181"/>
                      </a:lnTo>
                      <a:lnTo>
                        <a:pt x="54" y="197"/>
                      </a:lnTo>
                      <a:lnTo>
                        <a:pt x="68" y="210"/>
                      </a:lnTo>
                      <a:lnTo>
                        <a:pt x="73" y="211"/>
                      </a:lnTo>
                      <a:lnTo>
                        <a:pt x="75" y="208"/>
                      </a:lnTo>
                      <a:lnTo>
                        <a:pt x="77" y="202"/>
                      </a:lnTo>
                      <a:lnTo>
                        <a:pt x="75" y="195"/>
                      </a:lnTo>
                      <a:lnTo>
                        <a:pt x="73" y="187"/>
                      </a:lnTo>
                      <a:lnTo>
                        <a:pt x="70" y="181"/>
                      </a:lnTo>
                      <a:lnTo>
                        <a:pt x="63" y="170"/>
                      </a:lnTo>
                      <a:lnTo>
                        <a:pt x="58" y="156"/>
                      </a:lnTo>
                      <a:lnTo>
                        <a:pt x="56" y="143"/>
                      </a:lnTo>
                      <a:lnTo>
                        <a:pt x="54" y="133"/>
                      </a:lnTo>
                      <a:lnTo>
                        <a:pt x="54" y="130"/>
                      </a:lnTo>
                      <a:lnTo>
                        <a:pt x="56" y="133"/>
                      </a:lnTo>
                      <a:lnTo>
                        <a:pt x="58" y="140"/>
                      </a:lnTo>
                      <a:lnTo>
                        <a:pt x="61" y="150"/>
                      </a:lnTo>
                      <a:lnTo>
                        <a:pt x="67" y="163"/>
                      </a:lnTo>
                      <a:lnTo>
                        <a:pt x="68" y="166"/>
                      </a:lnTo>
                      <a:lnTo>
                        <a:pt x="70" y="167"/>
                      </a:lnTo>
                      <a:lnTo>
                        <a:pt x="73" y="167"/>
                      </a:lnTo>
                      <a:lnTo>
                        <a:pt x="74" y="166"/>
                      </a:lnTo>
                      <a:lnTo>
                        <a:pt x="75" y="164"/>
                      </a:lnTo>
                      <a:lnTo>
                        <a:pt x="77" y="161"/>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501">
                  <a:extLst>
                    <a:ext uri="{FF2B5EF4-FFF2-40B4-BE49-F238E27FC236}">
                      <a16:creationId xmlns:a16="http://schemas.microsoft.com/office/drawing/2014/main" id="{FC68AAC4-D6E2-88C6-E157-AE6EAA434E96}"/>
                    </a:ext>
                  </a:extLst>
                </p:cNvPr>
                <p:cNvSpPr>
                  <a:spLocks/>
                </p:cNvSpPr>
                <p:nvPr/>
              </p:nvSpPr>
              <p:spPr bwMode="auto">
                <a:xfrm>
                  <a:off x="3668" y="2178"/>
                  <a:ext cx="58" cy="256"/>
                </a:xfrm>
                <a:custGeom>
                  <a:avLst/>
                  <a:gdLst>
                    <a:gd name="T0" fmla="*/ 10 w 116"/>
                    <a:gd name="T1" fmla="*/ 0 h 512"/>
                    <a:gd name="T2" fmla="*/ 0 w 116"/>
                    <a:gd name="T3" fmla="*/ 225 h 512"/>
                    <a:gd name="T4" fmla="*/ 37 w 116"/>
                    <a:gd name="T5" fmla="*/ 512 h 512"/>
                    <a:gd name="T6" fmla="*/ 82 w 116"/>
                    <a:gd name="T7" fmla="*/ 506 h 512"/>
                    <a:gd name="T8" fmla="*/ 92 w 116"/>
                    <a:gd name="T9" fmla="*/ 311 h 512"/>
                    <a:gd name="T10" fmla="*/ 79 w 116"/>
                    <a:gd name="T11" fmla="*/ 225 h 512"/>
                    <a:gd name="T12" fmla="*/ 116 w 116"/>
                    <a:gd name="T13" fmla="*/ 12 h 512"/>
                    <a:gd name="T14" fmla="*/ 10 w 116"/>
                    <a:gd name="T15" fmla="*/ 0 h 5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12">
                      <a:moveTo>
                        <a:pt x="10" y="0"/>
                      </a:moveTo>
                      <a:lnTo>
                        <a:pt x="0" y="225"/>
                      </a:lnTo>
                      <a:lnTo>
                        <a:pt x="37" y="512"/>
                      </a:lnTo>
                      <a:lnTo>
                        <a:pt x="82" y="506"/>
                      </a:lnTo>
                      <a:lnTo>
                        <a:pt x="92" y="311"/>
                      </a:lnTo>
                      <a:lnTo>
                        <a:pt x="79" y="225"/>
                      </a:lnTo>
                      <a:lnTo>
                        <a:pt x="116" y="12"/>
                      </a:lnTo>
                      <a:lnTo>
                        <a:pt x="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502">
                  <a:extLst>
                    <a:ext uri="{FF2B5EF4-FFF2-40B4-BE49-F238E27FC236}">
                      <a16:creationId xmlns:a16="http://schemas.microsoft.com/office/drawing/2014/main" id="{80AF5712-2069-B010-E8CD-ED61BD480E42}"/>
                    </a:ext>
                  </a:extLst>
                </p:cNvPr>
                <p:cNvSpPr>
                  <a:spLocks/>
                </p:cNvSpPr>
                <p:nvPr/>
              </p:nvSpPr>
              <p:spPr bwMode="auto">
                <a:xfrm>
                  <a:off x="3858" y="2178"/>
                  <a:ext cx="58" cy="256"/>
                </a:xfrm>
                <a:custGeom>
                  <a:avLst/>
                  <a:gdLst>
                    <a:gd name="T0" fmla="*/ 0 w 116"/>
                    <a:gd name="T1" fmla="*/ 12 h 512"/>
                    <a:gd name="T2" fmla="*/ 37 w 116"/>
                    <a:gd name="T3" fmla="*/ 225 h 512"/>
                    <a:gd name="T4" fmla="*/ 25 w 116"/>
                    <a:gd name="T5" fmla="*/ 311 h 512"/>
                    <a:gd name="T6" fmla="*/ 34 w 116"/>
                    <a:gd name="T7" fmla="*/ 506 h 512"/>
                    <a:gd name="T8" fmla="*/ 80 w 116"/>
                    <a:gd name="T9" fmla="*/ 512 h 512"/>
                    <a:gd name="T10" fmla="*/ 116 w 116"/>
                    <a:gd name="T11" fmla="*/ 225 h 512"/>
                    <a:gd name="T12" fmla="*/ 107 w 116"/>
                    <a:gd name="T13" fmla="*/ 0 h 512"/>
                    <a:gd name="T14" fmla="*/ 0 w 116"/>
                    <a:gd name="T15" fmla="*/ 12 h 5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12">
                      <a:moveTo>
                        <a:pt x="0" y="12"/>
                      </a:moveTo>
                      <a:lnTo>
                        <a:pt x="37" y="225"/>
                      </a:lnTo>
                      <a:lnTo>
                        <a:pt x="25" y="311"/>
                      </a:lnTo>
                      <a:lnTo>
                        <a:pt x="34" y="506"/>
                      </a:lnTo>
                      <a:lnTo>
                        <a:pt x="80" y="512"/>
                      </a:lnTo>
                      <a:lnTo>
                        <a:pt x="116" y="225"/>
                      </a:lnTo>
                      <a:lnTo>
                        <a:pt x="107" y="0"/>
                      </a:lnTo>
                      <a:lnTo>
                        <a:pt x="0" y="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503">
                  <a:extLst>
                    <a:ext uri="{FF2B5EF4-FFF2-40B4-BE49-F238E27FC236}">
                      <a16:creationId xmlns:a16="http://schemas.microsoft.com/office/drawing/2014/main" id="{2E247B77-B3F9-919C-0E30-5AFDEFAB4D56}"/>
                    </a:ext>
                  </a:extLst>
                </p:cNvPr>
                <p:cNvSpPr>
                  <a:spLocks/>
                </p:cNvSpPr>
                <p:nvPr/>
              </p:nvSpPr>
              <p:spPr bwMode="auto">
                <a:xfrm>
                  <a:off x="3673" y="2130"/>
                  <a:ext cx="107" cy="301"/>
                </a:xfrm>
                <a:custGeom>
                  <a:avLst/>
                  <a:gdLst>
                    <a:gd name="T0" fmla="*/ 58 w 215"/>
                    <a:gd name="T1" fmla="*/ 32 h 601"/>
                    <a:gd name="T2" fmla="*/ 40 w 215"/>
                    <a:gd name="T3" fmla="*/ 40 h 601"/>
                    <a:gd name="T4" fmla="*/ 24 w 215"/>
                    <a:gd name="T5" fmla="*/ 51 h 601"/>
                    <a:gd name="T6" fmla="*/ 11 w 215"/>
                    <a:gd name="T7" fmla="*/ 66 h 601"/>
                    <a:gd name="T8" fmla="*/ 3 w 215"/>
                    <a:gd name="T9" fmla="*/ 83 h 601"/>
                    <a:gd name="T10" fmla="*/ 0 w 215"/>
                    <a:gd name="T11" fmla="*/ 103 h 601"/>
                    <a:gd name="T12" fmla="*/ 0 w 215"/>
                    <a:gd name="T13" fmla="*/ 157 h 601"/>
                    <a:gd name="T14" fmla="*/ 81 w 215"/>
                    <a:gd name="T15" fmla="*/ 157 h 601"/>
                    <a:gd name="T16" fmla="*/ 92 w 215"/>
                    <a:gd name="T17" fmla="*/ 396 h 601"/>
                    <a:gd name="T18" fmla="*/ 72 w 215"/>
                    <a:gd name="T19" fmla="*/ 601 h 601"/>
                    <a:gd name="T20" fmla="*/ 215 w 215"/>
                    <a:gd name="T21" fmla="*/ 599 h 601"/>
                    <a:gd name="T22" fmla="*/ 215 w 215"/>
                    <a:gd name="T23" fmla="*/ 310 h 601"/>
                    <a:gd name="T24" fmla="*/ 151 w 215"/>
                    <a:gd name="T25" fmla="*/ 0 h 601"/>
                    <a:gd name="T26" fmla="*/ 58 w 215"/>
                    <a:gd name="T27" fmla="*/ 3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601">
                      <a:moveTo>
                        <a:pt x="58" y="32"/>
                      </a:moveTo>
                      <a:lnTo>
                        <a:pt x="40" y="40"/>
                      </a:lnTo>
                      <a:lnTo>
                        <a:pt x="24" y="51"/>
                      </a:lnTo>
                      <a:lnTo>
                        <a:pt x="11" y="66"/>
                      </a:lnTo>
                      <a:lnTo>
                        <a:pt x="3" y="83"/>
                      </a:lnTo>
                      <a:lnTo>
                        <a:pt x="0" y="103"/>
                      </a:lnTo>
                      <a:lnTo>
                        <a:pt x="0" y="157"/>
                      </a:lnTo>
                      <a:lnTo>
                        <a:pt x="81" y="157"/>
                      </a:lnTo>
                      <a:lnTo>
                        <a:pt x="92" y="396"/>
                      </a:lnTo>
                      <a:lnTo>
                        <a:pt x="72" y="601"/>
                      </a:lnTo>
                      <a:lnTo>
                        <a:pt x="215" y="599"/>
                      </a:lnTo>
                      <a:lnTo>
                        <a:pt x="215" y="310"/>
                      </a:lnTo>
                      <a:lnTo>
                        <a:pt x="151" y="0"/>
                      </a:lnTo>
                      <a:lnTo>
                        <a:pt x="58" y="3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504">
                  <a:extLst>
                    <a:ext uri="{FF2B5EF4-FFF2-40B4-BE49-F238E27FC236}">
                      <a16:creationId xmlns:a16="http://schemas.microsoft.com/office/drawing/2014/main" id="{D2232FA1-CB48-ADF0-B70B-2FA63491A738}"/>
                    </a:ext>
                  </a:extLst>
                </p:cNvPr>
                <p:cNvSpPr>
                  <a:spLocks/>
                </p:cNvSpPr>
                <p:nvPr/>
              </p:nvSpPr>
              <p:spPr bwMode="auto">
                <a:xfrm>
                  <a:off x="3725" y="2128"/>
                  <a:ext cx="55" cy="157"/>
                </a:xfrm>
                <a:custGeom>
                  <a:avLst/>
                  <a:gdLst>
                    <a:gd name="T0" fmla="*/ 0 w 112"/>
                    <a:gd name="T1" fmla="*/ 21 h 314"/>
                    <a:gd name="T2" fmla="*/ 112 w 112"/>
                    <a:gd name="T3" fmla="*/ 314 h 314"/>
                    <a:gd name="T4" fmla="*/ 58 w 112"/>
                    <a:gd name="T5" fmla="*/ 0 h 314"/>
                    <a:gd name="T6" fmla="*/ 0 w 112"/>
                    <a:gd name="T7" fmla="*/ 21 h 314"/>
                  </a:gdLst>
                  <a:ahLst/>
                  <a:cxnLst>
                    <a:cxn ang="0">
                      <a:pos x="T0" y="T1"/>
                    </a:cxn>
                    <a:cxn ang="0">
                      <a:pos x="T2" y="T3"/>
                    </a:cxn>
                    <a:cxn ang="0">
                      <a:pos x="T4" y="T5"/>
                    </a:cxn>
                    <a:cxn ang="0">
                      <a:pos x="T6" y="T7"/>
                    </a:cxn>
                  </a:cxnLst>
                  <a:rect l="0" t="0" r="r" b="b"/>
                  <a:pathLst>
                    <a:path w="112" h="314">
                      <a:moveTo>
                        <a:pt x="0" y="21"/>
                      </a:moveTo>
                      <a:lnTo>
                        <a:pt x="112" y="314"/>
                      </a:lnTo>
                      <a:lnTo>
                        <a:pt x="58" y="0"/>
                      </a:lnTo>
                      <a:lnTo>
                        <a:pt x="0" y="2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505">
                  <a:extLst>
                    <a:ext uri="{FF2B5EF4-FFF2-40B4-BE49-F238E27FC236}">
                      <a16:creationId xmlns:a16="http://schemas.microsoft.com/office/drawing/2014/main" id="{45CE7BD6-7313-551E-7440-FCBF49D72059}"/>
                    </a:ext>
                  </a:extLst>
                </p:cNvPr>
                <p:cNvSpPr>
                  <a:spLocks/>
                </p:cNvSpPr>
                <p:nvPr/>
              </p:nvSpPr>
              <p:spPr bwMode="auto">
                <a:xfrm>
                  <a:off x="3804" y="2130"/>
                  <a:ext cx="107" cy="301"/>
                </a:xfrm>
                <a:custGeom>
                  <a:avLst/>
                  <a:gdLst>
                    <a:gd name="T0" fmla="*/ 157 w 215"/>
                    <a:gd name="T1" fmla="*/ 32 h 601"/>
                    <a:gd name="T2" fmla="*/ 63 w 215"/>
                    <a:gd name="T3" fmla="*/ 0 h 601"/>
                    <a:gd name="T4" fmla="*/ 0 w 215"/>
                    <a:gd name="T5" fmla="*/ 310 h 601"/>
                    <a:gd name="T6" fmla="*/ 0 w 215"/>
                    <a:gd name="T7" fmla="*/ 599 h 601"/>
                    <a:gd name="T8" fmla="*/ 142 w 215"/>
                    <a:gd name="T9" fmla="*/ 601 h 601"/>
                    <a:gd name="T10" fmla="*/ 123 w 215"/>
                    <a:gd name="T11" fmla="*/ 396 h 601"/>
                    <a:gd name="T12" fmla="*/ 134 w 215"/>
                    <a:gd name="T13" fmla="*/ 157 h 601"/>
                    <a:gd name="T14" fmla="*/ 215 w 215"/>
                    <a:gd name="T15" fmla="*/ 157 h 601"/>
                    <a:gd name="T16" fmla="*/ 215 w 215"/>
                    <a:gd name="T17" fmla="*/ 103 h 601"/>
                    <a:gd name="T18" fmla="*/ 212 w 215"/>
                    <a:gd name="T19" fmla="*/ 83 h 601"/>
                    <a:gd name="T20" fmla="*/ 203 w 215"/>
                    <a:gd name="T21" fmla="*/ 66 h 601"/>
                    <a:gd name="T22" fmla="*/ 192 w 215"/>
                    <a:gd name="T23" fmla="*/ 51 h 601"/>
                    <a:gd name="T24" fmla="*/ 176 w 215"/>
                    <a:gd name="T25" fmla="*/ 40 h 601"/>
                    <a:gd name="T26" fmla="*/ 157 w 215"/>
                    <a:gd name="T27" fmla="*/ 3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601">
                      <a:moveTo>
                        <a:pt x="157" y="32"/>
                      </a:moveTo>
                      <a:lnTo>
                        <a:pt x="63" y="0"/>
                      </a:lnTo>
                      <a:lnTo>
                        <a:pt x="0" y="310"/>
                      </a:lnTo>
                      <a:lnTo>
                        <a:pt x="0" y="599"/>
                      </a:lnTo>
                      <a:lnTo>
                        <a:pt x="142" y="601"/>
                      </a:lnTo>
                      <a:lnTo>
                        <a:pt x="123" y="396"/>
                      </a:lnTo>
                      <a:lnTo>
                        <a:pt x="134" y="157"/>
                      </a:lnTo>
                      <a:lnTo>
                        <a:pt x="215" y="157"/>
                      </a:lnTo>
                      <a:lnTo>
                        <a:pt x="215" y="103"/>
                      </a:lnTo>
                      <a:lnTo>
                        <a:pt x="212" y="83"/>
                      </a:lnTo>
                      <a:lnTo>
                        <a:pt x="203" y="66"/>
                      </a:lnTo>
                      <a:lnTo>
                        <a:pt x="192" y="51"/>
                      </a:lnTo>
                      <a:lnTo>
                        <a:pt x="176" y="40"/>
                      </a:lnTo>
                      <a:lnTo>
                        <a:pt x="157" y="3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506">
                  <a:extLst>
                    <a:ext uri="{FF2B5EF4-FFF2-40B4-BE49-F238E27FC236}">
                      <a16:creationId xmlns:a16="http://schemas.microsoft.com/office/drawing/2014/main" id="{93DD4482-3037-F733-0DED-A5B869F25DB0}"/>
                    </a:ext>
                  </a:extLst>
                </p:cNvPr>
                <p:cNvSpPr>
                  <a:spLocks/>
                </p:cNvSpPr>
                <p:nvPr/>
              </p:nvSpPr>
              <p:spPr bwMode="auto">
                <a:xfrm>
                  <a:off x="3804" y="2129"/>
                  <a:ext cx="56" cy="156"/>
                </a:xfrm>
                <a:custGeom>
                  <a:avLst/>
                  <a:gdLst>
                    <a:gd name="T0" fmla="*/ 0 w 113"/>
                    <a:gd name="T1" fmla="*/ 313 h 313"/>
                    <a:gd name="T2" fmla="*/ 113 w 113"/>
                    <a:gd name="T3" fmla="*/ 20 h 313"/>
                    <a:gd name="T4" fmla="*/ 55 w 113"/>
                    <a:gd name="T5" fmla="*/ 0 h 313"/>
                    <a:gd name="T6" fmla="*/ 0 w 113"/>
                    <a:gd name="T7" fmla="*/ 313 h 313"/>
                  </a:gdLst>
                  <a:ahLst/>
                  <a:cxnLst>
                    <a:cxn ang="0">
                      <a:pos x="T0" y="T1"/>
                    </a:cxn>
                    <a:cxn ang="0">
                      <a:pos x="T2" y="T3"/>
                    </a:cxn>
                    <a:cxn ang="0">
                      <a:pos x="T4" y="T5"/>
                    </a:cxn>
                    <a:cxn ang="0">
                      <a:pos x="T6" y="T7"/>
                    </a:cxn>
                  </a:cxnLst>
                  <a:rect l="0" t="0" r="r" b="b"/>
                  <a:pathLst>
                    <a:path w="113" h="313">
                      <a:moveTo>
                        <a:pt x="0" y="313"/>
                      </a:moveTo>
                      <a:lnTo>
                        <a:pt x="113" y="20"/>
                      </a:lnTo>
                      <a:lnTo>
                        <a:pt x="55" y="0"/>
                      </a:lnTo>
                      <a:lnTo>
                        <a:pt x="0" y="3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507">
                  <a:extLst>
                    <a:ext uri="{FF2B5EF4-FFF2-40B4-BE49-F238E27FC236}">
                      <a16:creationId xmlns:a16="http://schemas.microsoft.com/office/drawing/2014/main" id="{17E596E3-A323-66F4-092A-3586BE9EC6F1}"/>
                    </a:ext>
                  </a:extLst>
                </p:cNvPr>
                <p:cNvSpPr>
                  <a:spLocks/>
                </p:cNvSpPr>
                <p:nvPr/>
              </p:nvSpPr>
              <p:spPr bwMode="auto">
                <a:xfrm>
                  <a:off x="3792" y="1976"/>
                  <a:ext cx="50" cy="99"/>
                </a:xfrm>
                <a:custGeom>
                  <a:avLst/>
                  <a:gdLst>
                    <a:gd name="T0" fmla="*/ 28 w 100"/>
                    <a:gd name="T1" fmla="*/ 0 h 200"/>
                    <a:gd name="T2" fmla="*/ 12 w 100"/>
                    <a:gd name="T3" fmla="*/ 0 h 200"/>
                    <a:gd name="T4" fmla="*/ 4 w 100"/>
                    <a:gd name="T5" fmla="*/ 0 h 200"/>
                    <a:gd name="T6" fmla="*/ 0 w 100"/>
                    <a:gd name="T7" fmla="*/ 0 h 200"/>
                    <a:gd name="T8" fmla="*/ 0 w 100"/>
                    <a:gd name="T9" fmla="*/ 200 h 200"/>
                    <a:gd name="T10" fmla="*/ 15 w 100"/>
                    <a:gd name="T11" fmla="*/ 200 h 200"/>
                    <a:gd name="T12" fmla="*/ 38 w 100"/>
                    <a:gd name="T13" fmla="*/ 195 h 200"/>
                    <a:gd name="T14" fmla="*/ 58 w 100"/>
                    <a:gd name="T15" fmla="*/ 186 h 200"/>
                    <a:gd name="T16" fmla="*/ 75 w 100"/>
                    <a:gd name="T17" fmla="*/ 170 h 200"/>
                    <a:gd name="T18" fmla="*/ 87 w 100"/>
                    <a:gd name="T19" fmla="*/ 150 h 200"/>
                    <a:gd name="T20" fmla="*/ 96 w 100"/>
                    <a:gd name="T21" fmla="*/ 126 h 200"/>
                    <a:gd name="T22" fmla="*/ 100 w 100"/>
                    <a:gd name="T23" fmla="*/ 101 h 200"/>
                    <a:gd name="T24" fmla="*/ 100 w 100"/>
                    <a:gd name="T25" fmla="*/ 98 h 200"/>
                    <a:gd name="T26" fmla="*/ 96 w 100"/>
                    <a:gd name="T27" fmla="*/ 70 h 200"/>
                    <a:gd name="T28" fmla="*/ 86 w 100"/>
                    <a:gd name="T29" fmla="*/ 44 h 200"/>
                    <a:gd name="T30" fmla="*/ 70 w 100"/>
                    <a:gd name="T31" fmla="*/ 24 h 200"/>
                    <a:gd name="T32" fmla="*/ 50 w 100"/>
                    <a:gd name="T33" fmla="*/ 9 h 200"/>
                    <a:gd name="T34" fmla="*/ 28 w 100"/>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200">
                      <a:moveTo>
                        <a:pt x="28" y="0"/>
                      </a:moveTo>
                      <a:lnTo>
                        <a:pt x="12" y="0"/>
                      </a:lnTo>
                      <a:lnTo>
                        <a:pt x="4" y="0"/>
                      </a:lnTo>
                      <a:lnTo>
                        <a:pt x="0" y="0"/>
                      </a:lnTo>
                      <a:lnTo>
                        <a:pt x="0" y="200"/>
                      </a:lnTo>
                      <a:lnTo>
                        <a:pt x="15" y="200"/>
                      </a:lnTo>
                      <a:lnTo>
                        <a:pt x="38" y="195"/>
                      </a:lnTo>
                      <a:lnTo>
                        <a:pt x="58" y="186"/>
                      </a:lnTo>
                      <a:lnTo>
                        <a:pt x="75" y="170"/>
                      </a:lnTo>
                      <a:lnTo>
                        <a:pt x="87" y="150"/>
                      </a:lnTo>
                      <a:lnTo>
                        <a:pt x="96" y="126"/>
                      </a:lnTo>
                      <a:lnTo>
                        <a:pt x="100" y="101"/>
                      </a:lnTo>
                      <a:lnTo>
                        <a:pt x="100" y="98"/>
                      </a:lnTo>
                      <a:lnTo>
                        <a:pt x="96" y="70"/>
                      </a:lnTo>
                      <a:lnTo>
                        <a:pt x="86" y="44"/>
                      </a:lnTo>
                      <a:lnTo>
                        <a:pt x="70" y="24"/>
                      </a:lnTo>
                      <a:lnTo>
                        <a:pt x="50" y="9"/>
                      </a:lnTo>
                      <a:lnTo>
                        <a:pt x="28" y="0"/>
                      </a:lnTo>
                      <a:close/>
                    </a:path>
                  </a:pathLst>
                </a:custGeom>
                <a:solidFill>
                  <a:srgbClr val="E8C5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508">
                  <a:extLst>
                    <a:ext uri="{FF2B5EF4-FFF2-40B4-BE49-F238E27FC236}">
                      <a16:creationId xmlns:a16="http://schemas.microsoft.com/office/drawing/2014/main" id="{1CBBB235-8F3A-7A6B-95A6-BFFD4FBDFF72}"/>
                    </a:ext>
                  </a:extLst>
                </p:cNvPr>
                <p:cNvSpPr>
                  <a:spLocks/>
                </p:cNvSpPr>
                <p:nvPr/>
              </p:nvSpPr>
              <p:spPr bwMode="auto">
                <a:xfrm>
                  <a:off x="3742" y="1976"/>
                  <a:ext cx="50" cy="99"/>
                </a:xfrm>
                <a:custGeom>
                  <a:avLst/>
                  <a:gdLst>
                    <a:gd name="T0" fmla="*/ 0 w 99"/>
                    <a:gd name="T1" fmla="*/ 98 h 200"/>
                    <a:gd name="T2" fmla="*/ 0 w 99"/>
                    <a:gd name="T3" fmla="*/ 101 h 200"/>
                    <a:gd name="T4" fmla="*/ 2 w 99"/>
                    <a:gd name="T5" fmla="*/ 126 h 200"/>
                    <a:gd name="T6" fmla="*/ 11 w 99"/>
                    <a:gd name="T7" fmla="*/ 150 h 200"/>
                    <a:gd name="T8" fmla="*/ 25 w 99"/>
                    <a:gd name="T9" fmla="*/ 170 h 200"/>
                    <a:gd name="T10" fmla="*/ 42 w 99"/>
                    <a:gd name="T11" fmla="*/ 186 h 200"/>
                    <a:gd name="T12" fmla="*/ 62 w 99"/>
                    <a:gd name="T13" fmla="*/ 195 h 200"/>
                    <a:gd name="T14" fmla="*/ 84 w 99"/>
                    <a:gd name="T15" fmla="*/ 200 h 200"/>
                    <a:gd name="T16" fmla="*/ 99 w 99"/>
                    <a:gd name="T17" fmla="*/ 200 h 200"/>
                    <a:gd name="T18" fmla="*/ 99 w 99"/>
                    <a:gd name="T19" fmla="*/ 0 h 200"/>
                    <a:gd name="T20" fmla="*/ 96 w 99"/>
                    <a:gd name="T21" fmla="*/ 0 h 200"/>
                    <a:gd name="T22" fmla="*/ 86 w 99"/>
                    <a:gd name="T23" fmla="*/ 0 h 200"/>
                    <a:gd name="T24" fmla="*/ 72 w 99"/>
                    <a:gd name="T25" fmla="*/ 0 h 200"/>
                    <a:gd name="T26" fmla="*/ 49 w 99"/>
                    <a:gd name="T27" fmla="*/ 9 h 200"/>
                    <a:gd name="T28" fmla="*/ 29 w 99"/>
                    <a:gd name="T29" fmla="*/ 24 h 200"/>
                    <a:gd name="T30" fmla="*/ 14 w 99"/>
                    <a:gd name="T31" fmla="*/ 44 h 200"/>
                    <a:gd name="T32" fmla="*/ 4 w 99"/>
                    <a:gd name="T33" fmla="*/ 70 h 200"/>
                    <a:gd name="T34" fmla="*/ 0 w 99"/>
                    <a:gd name="T35" fmla="*/ 9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200">
                      <a:moveTo>
                        <a:pt x="0" y="98"/>
                      </a:moveTo>
                      <a:lnTo>
                        <a:pt x="0" y="101"/>
                      </a:lnTo>
                      <a:lnTo>
                        <a:pt x="2" y="126"/>
                      </a:lnTo>
                      <a:lnTo>
                        <a:pt x="11" y="150"/>
                      </a:lnTo>
                      <a:lnTo>
                        <a:pt x="25" y="170"/>
                      </a:lnTo>
                      <a:lnTo>
                        <a:pt x="42" y="186"/>
                      </a:lnTo>
                      <a:lnTo>
                        <a:pt x="62" y="195"/>
                      </a:lnTo>
                      <a:lnTo>
                        <a:pt x="84" y="200"/>
                      </a:lnTo>
                      <a:lnTo>
                        <a:pt x="99" y="200"/>
                      </a:lnTo>
                      <a:lnTo>
                        <a:pt x="99" y="0"/>
                      </a:lnTo>
                      <a:lnTo>
                        <a:pt x="96" y="0"/>
                      </a:lnTo>
                      <a:lnTo>
                        <a:pt x="86" y="0"/>
                      </a:lnTo>
                      <a:lnTo>
                        <a:pt x="72" y="0"/>
                      </a:lnTo>
                      <a:lnTo>
                        <a:pt x="49" y="9"/>
                      </a:lnTo>
                      <a:lnTo>
                        <a:pt x="29" y="24"/>
                      </a:lnTo>
                      <a:lnTo>
                        <a:pt x="14" y="44"/>
                      </a:lnTo>
                      <a:lnTo>
                        <a:pt x="4" y="70"/>
                      </a:lnTo>
                      <a:lnTo>
                        <a:pt x="0" y="98"/>
                      </a:lnTo>
                      <a:close/>
                    </a:path>
                  </a:pathLst>
                </a:custGeom>
                <a:solidFill>
                  <a:srgbClr val="EED25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509">
                  <a:extLst>
                    <a:ext uri="{FF2B5EF4-FFF2-40B4-BE49-F238E27FC236}">
                      <a16:creationId xmlns:a16="http://schemas.microsoft.com/office/drawing/2014/main" id="{2BB370A6-4794-76B4-6107-4D51FD2E179B}"/>
                    </a:ext>
                  </a:extLst>
                </p:cNvPr>
                <p:cNvSpPr>
                  <a:spLocks/>
                </p:cNvSpPr>
                <p:nvPr/>
              </p:nvSpPr>
              <p:spPr bwMode="auto">
                <a:xfrm>
                  <a:off x="3741" y="2041"/>
                  <a:ext cx="10" cy="30"/>
                </a:xfrm>
                <a:custGeom>
                  <a:avLst/>
                  <a:gdLst>
                    <a:gd name="T0" fmla="*/ 10 w 20"/>
                    <a:gd name="T1" fmla="*/ 0 h 61"/>
                    <a:gd name="T2" fmla="*/ 5 w 20"/>
                    <a:gd name="T3" fmla="*/ 2 h 61"/>
                    <a:gd name="T4" fmla="*/ 3 w 20"/>
                    <a:gd name="T5" fmla="*/ 3 h 61"/>
                    <a:gd name="T6" fmla="*/ 1 w 20"/>
                    <a:gd name="T7" fmla="*/ 6 h 61"/>
                    <a:gd name="T8" fmla="*/ 0 w 20"/>
                    <a:gd name="T9" fmla="*/ 10 h 61"/>
                    <a:gd name="T10" fmla="*/ 0 w 20"/>
                    <a:gd name="T11" fmla="*/ 51 h 61"/>
                    <a:gd name="T12" fmla="*/ 1 w 20"/>
                    <a:gd name="T13" fmla="*/ 54 h 61"/>
                    <a:gd name="T14" fmla="*/ 3 w 20"/>
                    <a:gd name="T15" fmla="*/ 58 h 61"/>
                    <a:gd name="T16" fmla="*/ 5 w 20"/>
                    <a:gd name="T17" fmla="*/ 60 h 61"/>
                    <a:gd name="T18" fmla="*/ 10 w 20"/>
                    <a:gd name="T19" fmla="*/ 61 h 61"/>
                    <a:gd name="T20" fmla="*/ 14 w 20"/>
                    <a:gd name="T21" fmla="*/ 60 h 61"/>
                    <a:gd name="T22" fmla="*/ 17 w 20"/>
                    <a:gd name="T23" fmla="*/ 58 h 61"/>
                    <a:gd name="T24" fmla="*/ 18 w 20"/>
                    <a:gd name="T25" fmla="*/ 54 h 61"/>
                    <a:gd name="T26" fmla="*/ 20 w 20"/>
                    <a:gd name="T27" fmla="*/ 51 h 61"/>
                    <a:gd name="T28" fmla="*/ 20 w 20"/>
                    <a:gd name="T29" fmla="*/ 10 h 61"/>
                    <a:gd name="T30" fmla="*/ 18 w 20"/>
                    <a:gd name="T31" fmla="*/ 6 h 61"/>
                    <a:gd name="T32" fmla="*/ 17 w 20"/>
                    <a:gd name="T33" fmla="*/ 3 h 61"/>
                    <a:gd name="T34" fmla="*/ 14 w 20"/>
                    <a:gd name="T35" fmla="*/ 2 h 61"/>
                    <a:gd name="T36" fmla="*/ 10 w 20"/>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1">
                      <a:moveTo>
                        <a:pt x="10" y="0"/>
                      </a:moveTo>
                      <a:lnTo>
                        <a:pt x="5" y="2"/>
                      </a:lnTo>
                      <a:lnTo>
                        <a:pt x="3" y="3"/>
                      </a:lnTo>
                      <a:lnTo>
                        <a:pt x="1" y="6"/>
                      </a:lnTo>
                      <a:lnTo>
                        <a:pt x="0" y="10"/>
                      </a:lnTo>
                      <a:lnTo>
                        <a:pt x="0" y="51"/>
                      </a:lnTo>
                      <a:lnTo>
                        <a:pt x="1" y="54"/>
                      </a:lnTo>
                      <a:lnTo>
                        <a:pt x="3" y="58"/>
                      </a:lnTo>
                      <a:lnTo>
                        <a:pt x="5" y="60"/>
                      </a:lnTo>
                      <a:lnTo>
                        <a:pt x="10" y="61"/>
                      </a:lnTo>
                      <a:lnTo>
                        <a:pt x="14" y="60"/>
                      </a:lnTo>
                      <a:lnTo>
                        <a:pt x="17" y="58"/>
                      </a:lnTo>
                      <a:lnTo>
                        <a:pt x="18" y="54"/>
                      </a:lnTo>
                      <a:lnTo>
                        <a:pt x="20" y="51"/>
                      </a:lnTo>
                      <a:lnTo>
                        <a:pt x="20" y="10"/>
                      </a:lnTo>
                      <a:lnTo>
                        <a:pt x="18" y="6"/>
                      </a:lnTo>
                      <a:lnTo>
                        <a:pt x="17" y="3"/>
                      </a:lnTo>
                      <a:lnTo>
                        <a:pt x="14" y="2"/>
                      </a:lnTo>
                      <a:lnTo>
                        <a:pt x="10"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510">
                  <a:extLst>
                    <a:ext uri="{FF2B5EF4-FFF2-40B4-BE49-F238E27FC236}">
                      <a16:creationId xmlns:a16="http://schemas.microsoft.com/office/drawing/2014/main" id="{6E7B2B65-AAC8-539B-F802-99A8DFE4CA88}"/>
                    </a:ext>
                  </a:extLst>
                </p:cNvPr>
                <p:cNvSpPr>
                  <a:spLocks/>
                </p:cNvSpPr>
                <p:nvPr/>
              </p:nvSpPr>
              <p:spPr bwMode="auto">
                <a:xfrm>
                  <a:off x="3833" y="2041"/>
                  <a:ext cx="10" cy="30"/>
                </a:xfrm>
                <a:custGeom>
                  <a:avLst/>
                  <a:gdLst>
                    <a:gd name="T0" fmla="*/ 10 w 20"/>
                    <a:gd name="T1" fmla="*/ 0 h 61"/>
                    <a:gd name="T2" fmla="*/ 6 w 20"/>
                    <a:gd name="T3" fmla="*/ 2 h 61"/>
                    <a:gd name="T4" fmla="*/ 3 w 20"/>
                    <a:gd name="T5" fmla="*/ 3 h 61"/>
                    <a:gd name="T6" fmla="*/ 0 w 20"/>
                    <a:gd name="T7" fmla="*/ 6 h 61"/>
                    <a:gd name="T8" fmla="*/ 0 w 20"/>
                    <a:gd name="T9" fmla="*/ 10 h 61"/>
                    <a:gd name="T10" fmla="*/ 0 w 20"/>
                    <a:gd name="T11" fmla="*/ 51 h 61"/>
                    <a:gd name="T12" fmla="*/ 0 w 20"/>
                    <a:gd name="T13" fmla="*/ 54 h 61"/>
                    <a:gd name="T14" fmla="*/ 3 w 20"/>
                    <a:gd name="T15" fmla="*/ 58 h 61"/>
                    <a:gd name="T16" fmla="*/ 6 w 20"/>
                    <a:gd name="T17" fmla="*/ 60 h 61"/>
                    <a:gd name="T18" fmla="*/ 10 w 20"/>
                    <a:gd name="T19" fmla="*/ 61 h 61"/>
                    <a:gd name="T20" fmla="*/ 13 w 20"/>
                    <a:gd name="T21" fmla="*/ 60 h 61"/>
                    <a:gd name="T22" fmla="*/ 17 w 20"/>
                    <a:gd name="T23" fmla="*/ 58 h 61"/>
                    <a:gd name="T24" fmla="*/ 18 w 20"/>
                    <a:gd name="T25" fmla="*/ 54 h 61"/>
                    <a:gd name="T26" fmla="*/ 20 w 20"/>
                    <a:gd name="T27" fmla="*/ 51 h 61"/>
                    <a:gd name="T28" fmla="*/ 20 w 20"/>
                    <a:gd name="T29" fmla="*/ 10 h 61"/>
                    <a:gd name="T30" fmla="*/ 18 w 20"/>
                    <a:gd name="T31" fmla="*/ 6 h 61"/>
                    <a:gd name="T32" fmla="*/ 17 w 20"/>
                    <a:gd name="T33" fmla="*/ 3 h 61"/>
                    <a:gd name="T34" fmla="*/ 13 w 20"/>
                    <a:gd name="T35" fmla="*/ 2 h 61"/>
                    <a:gd name="T36" fmla="*/ 10 w 20"/>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1">
                      <a:moveTo>
                        <a:pt x="10" y="0"/>
                      </a:moveTo>
                      <a:lnTo>
                        <a:pt x="6" y="2"/>
                      </a:lnTo>
                      <a:lnTo>
                        <a:pt x="3" y="3"/>
                      </a:lnTo>
                      <a:lnTo>
                        <a:pt x="0" y="6"/>
                      </a:lnTo>
                      <a:lnTo>
                        <a:pt x="0" y="10"/>
                      </a:lnTo>
                      <a:lnTo>
                        <a:pt x="0" y="51"/>
                      </a:lnTo>
                      <a:lnTo>
                        <a:pt x="0" y="54"/>
                      </a:lnTo>
                      <a:lnTo>
                        <a:pt x="3" y="58"/>
                      </a:lnTo>
                      <a:lnTo>
                        <a:pt x="6" y="60"/>
                      </a:lnTo>
                      <a:lnTo>
                        <a:pt x="10" y="61"/>
                      </a:lnTo>
                      <a:lnTo>
                        <a:pt x="13" y="60"/>
                      </a:lnTo>
                      <a:lnTo>
                        <a:pt x="17" y="58"/>
                      </a:lnTo>
                      <a:lnTo>
                        <a:pt x="18" y="54"/>
                      </a:lnTo>
                      <a:lnTo>
                        <a:pt x="20" y="51"/>
                      </a:lnTo>
                      <a:lnTo>
                        <a:pt x="20" y="10"/>
                      </a:lnTo>
                      <a:lnTo>
                        <a:pt x="18" y="6"/>
                      </a:lnTo>
                      <a:lnTo>
                        <a:pt x="17" y="3"/>
                      </a:lnTo>
                      <a:lnTo>
                        <a:pt x="13" y="2"/>
                      </a:lnTo>
                      <a:lnTo>
                        <a:pt x="1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511">
                  <a:extLst>
                    <a:ext uri="{FF2B5EF4-FFF2-40B4-BE49-F238E27FC236}">
                      <a16:creationId xmlns:a16="http://schemas.microsoft.com/office/drawing/2014/main" id="{24FDBBB9-5348-CF86-52F6-002DE70174C2}"/>
                    </a:ext>
                  </a:extLst>
                </p:cNvPr>
                <p:cNvSpPr>
                  <a:spLocks/>
                </p:cNvSpPr>
                <p:nvPr/>
              </p:nvSpPr>
              <p:spPr bwMode="auto">
                <a:xfrm>
                  <a:off x="3748" y="1995"/>
                  <a:ext cx="88" cy="121"/>
                </a:xfrm>
                <a:custGeom>
                  <a:avLst/>
                  <a:gdLst>
                    <a:gd name="T0" fmla="*/ 117 w 177"/>
                    <a:gd name="T1" fmla="*/ 0 h 242"/>
                    <a:gd name="T2" fmla="*/ 59 w 177"/>
                    <a:gd name="T3" fmla="*/ 0 h 242"/>
                    <a:gd name="T4" fmla="*/ 42 w 177"/>
                    <a:gd name="T5" fmla="*/ 3 h 242"/>
                    <a:gd name="T6" fmla="*/ 27 w 177"/>
                    <a:gd name="T7" fmla="*/ 13 h 242"/>
                    <a:gd name="T8" fmla="*/ 14 w 177"/>
                    <a:gd name="T9" fmla="*/ 27 h 242"/>
                    <a:gd name="T10" fmla="*/ 4 w 177"/>
                    <a:gd name="T11" fmla="*/ 45 h 242"/>
                    <a:gd name="T12" fmla="*/ 0 w 177"/>
                    <a:gd name="T13" fmla="*/ 65 h 242"/>
                    <a:gd name="T14" fmla="*/ 0 w 177"/>
                    <a:gd name="T15" fmla="*/ 164 h 242"/>
                    <a:gd name="T16" fmla="*/ 3 w 177"/>
                    <a:gd name="T17" fmla="*/ 178 h 242"/>
                    <a:gd name="T18" fmla="*/ 10 w 177"/>
                    <a:gd name="T19" fmla="*/ 189 h 242"/>
                    <a:gd name="T20" fmla="*/ 21 w 177"/>
                    <a:gd name="T21" fmla="*/ 201 h 242"/>
                    <a:gd name="T22" fmla="*/ 32 w 177"/>
                    <a:gd name="T23" fmla="*/ 211 h 242"/>
                    <a:gd name="T24" fmla="*/ 49 w 177"/>
                    <a:gd name="T25" fmla="*/ 228 h 242"/>
                    <a:gd name="T26" fmla="*/ 68 w 177"/>
                    <a:gd name="T27" fmla="*/ 237 h 242"/>
                    <a:gd name="T28" fmla="*/ 86 w 177"/>
                    <a:gd name="T29" fmla="*/ 242 h 242"/>
                    <a:gd name="T30" fmla="*/ 90 w 177"/>
                    <a:gd name="T31" fmla="*/ 242 h 242"/>
                    <a:gd name="T32" fmla="*/ 109 w 177"/>
                    <a:gd name="T33" fmla="*/ 237 h 242"/>
                    <a:gd name="T34" fmla="*/ 126 w 177"/>
                    <a:gd name="T35" fmla="*/ 228 h 242"/>
                    <a:gd name="T36" fmla="*/ 144 w 177"/>
                    <a:gd name="T37" fmla="*/ 211 h 242"/>
                    <a:gd name="T38" fmla="*/ 155 w 177"/>
                    <a:gd name="T39" fmla="*/ 201 h 242"/>
                    <a:gd name="T40" fmla="*/ 165 w 177"/>
                    <a:gd name="T41" fmla="*/ 189 h 242"/>
                    <a:gd name="T42" fmla="*/ 174 w 177"/>
                    <a:gd name="T43" fmla="*/ 178 h 242"/>
                    <a:gd name="T44" fmla="*/ 177 w 177"/>
                    <a:gd name="T45" fmla="*/ 164 h 242"/>
                    <a:gd name="T46" fmla="*/ 177 w 177"/>
                    <a:gd name="T47" fmla="*/ 65 h 242"/>
                    <a:gd name="T48" fmla="*/ 171 w 177"/>
                    <a:gd name="T49" fmla="*/ 45 h 242"/>
                    <a:gd name="T50" fmla="*/ 163 w 177"/>
                    <a:gd name="T51" fmla="*/ 27 h 242"/>
                    <a:gd name="T52" fmla="*/ 150 w 177"/>
                    <a:gd name="T53" fmla="*/ 13 h 242"/>
                    <a:gd name="T54" fmla="*/ 134 w 177"/>
                    <a:gd name="T55" fmla="*/ 3 h 242"/>
                    <a:gd name="T56" fmla="*/ 117 w 177"/>
                    <a:gd name="T5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 h="242">
                      <a:moveTo>
                        <a:pt x="117" y="0"/>
                      </a:moveTo>
                      <a:lnTo>
                        <a:pt x="59" y="0"/>
                      </a:lnTo>
                      <a:lnTo>
                        <a:pt x="42" y="3"/>
                      </a:lnTo>
                      <a:lnTo>
                        <a:pt x="27" y="13"/>
                      </a:lnTo>
                      <a:lnTo>
                        <a:pt x="14" y="27"/>
                      </a:lnTo>
                      <a:lnTo>
                        <a:pt x="4" y="45"/>
                      </a:lnTo>
                      <a:lnTo>
                        <a:pt x="0" y="65"/>
                      </a:lnTo>
                      <a:lnTo>
                        <a:pt x="0" y="164"/>
                      </a:lnTo>
                      <a:lnTo>
                        <a:pt x="3" y="178"/>
                      </a:lnTo>
                      <a:lnTo>
                        <a:pt x="10" y="189"/>
                      </a:lnTo>
                      <a:lnTo>
                        <a:pt x="21" y="201"/>
                      </a:lnTo>
                      <a:lnTo>
                        <a:pt x="32" y="211"/>
                      </a:lnTo>
                      <a:lnTo>
                        <a:pt x="49" y="228"/>
                      </a:lnTo>
                      <a:lnTo>
                        <a:pt x="68" y="237"/>
                      </a:lnTo>
                      <a:lnTo>
                        <a:pt x="86" y="242"/>
                      </a:lnTo>
                      <a:lnTo>
                        <a:pt x="90" y="242"/>
                      </a:lnTo>
                      <a:lnTo>
                        <a:pt x="109" y="237"/>
                      </a:lnTo>
                      <a:lnTo>
                        <a:pt x="126" y="228"/>
                      </a:lnTo>
                      <a:lnTo>
                        <a:pt x="144" y="211"/>
                      </a:lnTo>
                      <a:lnTo>
                        <a:pt x="155" y="201"/>
                      </a:lnTo>
                      <a:lnTo>
                        <a:pt x="165" y="189"/>
                      </a:lnTo>
                      <a:lnTo>
                        <a:pt x="174" y="178"/>
                      </a:lnTo>
                      <a:lnTo>
                        <a:pt x="177" y="164"/>
                      </a:lnTo>
                      <a:lnTo>
                        <a:pt x="177" y="65"/>
                      </a:lnTo>
                      <a:lnTo>
                        <a:pt x="171" y="45"/>
                      </a:lnTo>
                      <a:lnTo>
                        <a:pt x="163" y="27"/>
                      </a:lnTo>
                      <a:lnTo>
                        <a:pt x="150" y="13"/>
                      </a:lnTo>
                      <a:lnTo>
                        <a:pt x="134" y="3"/>
                      </a:lnTo>
                      <a:lnTo>
                        <a:pt x="117"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512">
                  <a:extLst>
                    <a:ext uri="{FF2B5EF4-FFF2-40B4-BE49-F238E27FC236}">
                      <a16:creationId xmlns:a16="http://schemas.microsoft.com/office/drawing/2014/main" id="{14805001-B8BC-A3D0-2E9A-FBC7A2A0945F}"/>
                    </a:ext>
                  </a:extLst>
                </p:cNvPr>
                <p:cNvSpPr>
                  <a:spLocks/>
                </p:cNvSpPr>
                <p:nvPr/>
              </p:nvSpPr>
              <p:spPr bwMode="auto">
                <a:xfrm>
                  <a:off x="3792" y="1995"/>
                  <a:ext cx="44" cy="121"/>
                </a:xfrm>
                <a:custGeom>
                  <a:avLst/>
                  <a:gdLst>
                    <a:gd name="T0" fmla="*/ 28 w 88"/>
                    <a:gd name="T1" fmla="*/ 0 h 242"/>
                    <a:gd name="T2" fmla="*/ 0 w 88"/>
                    <a:gd name="T3" fmla="*/ 0 h 242"/>
                    <a:gd name="T4" fmla="*/ 0 w 88"/>
                    <a:gd name="T5" fmla="*/ 242 h 242"/>
                    <a:gd name="T6" fmla="*/ 1 w 88"/>
                    <a:gd name="T7" fmla="*/ 242 h 242"/>
                    <a:gd name="T8" fmla="*/ 20 w 88"/>
                    <a:gd name="T9" fmla="*/ 237 h 242"/>
                    <a:gd name="T10" fmla="*/ 37 w 88"/>
                    <a:gd name="T11" fmla="*/ 228 h 242"/>
                    <a:gd name="T12" fmla="*/ 55 w 88"/>
                    <a:gd name="T13" fmla="*/ 211 h 242"/>
                    <a:gd name="T14" fmla="*/ 66 w 88"/>
                    <a:gd name="T15" fmla="*/ 201 h 242"/>
                    <a:gd name="T16" fmla="*/ 76 w 88"/>
                    <a:gd name="T17" fmla="*/ 189 h 242"/>
                    <a:gd name="T18" fmla="*/ 85 w 88"/>
                    <a:gd name="T19" fmla="*/ 178 h 242"/>
                    <a:gd name="T20" fmla="*/ 88 w 88"/>
                    <a:gd name="T21" fmla="*/ 164 h 242"/>
                    <a:gd name="T22" fmla="*/ 88 w 88"/>
                    <a:gd name="T23" fmla="*/ 65 h 242"/>
                    <a:gd name="T24" fmla="*/ 82 w 88"/>
                    <a:gd name="T25" fmla="*/ 45 h 242"/>
                    <a:gd name="T26" fmla="*/ 74 w 88"/>
                    <a:gd name="T27" fmla="*/ 27 h 242"/>
                    <a:gd name="T28" fmla="*/ 61 w 88"/>
                    <a:gd name="T29" fmla="*/ 13 h 242"/>
                    <a:gd name="T30" fmla="*/ 45 w 88"/>
                    <a:gd name="T31" fmla="*/ 3 h 242"/>
                    <a:gd name="T32" fmla="*/ 28 w 88"/>
                    <a:gd name="T3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42">
                      <a:moveTo>
                        <a:pt x="28" y="0"/>
                      </a:moveTo>
                      <a:lnTo>
                        <a:pt x="0" y="0"/>
                      </a:lnTo>
                      <a:lnTo>
                        <a:pt x="0" y="242"/>
                      </a:lnTo>
                      <a:lnTo>
                        <a:pt x="1" y="242"/>
                      </a:lnTo>
                      <a:lnTo>
                        <a:pt x="20" y="237"/>
                      </a:lnTo>
                      <a:lnTo>
                        <a:pt x="37" y="228"/>
                      </a:lnTo>
                      <a:lnTo>
                        <a:pt x="55" y="211"/>
                      </a:lnTo>
                      <a:lnTo>
                        <a:pt x="66" y="201"/>
                      </a:lnTo>
                      <a:lnTo>
                        <a:pt x="76" y="189"/>
                      </a:lnTo>
                      <a:lnTo>
                        <a:pt x="85" y="178"/>
                      </a:lnTo>
                      <a:lnTo>
                        <a:pt x="88" y="164"/>
                      </a:lnTo>
                      <a:lnTo>
                        <a:pt x="88" y="65"/>
                      </a:lnTo>
                      <a:lnTo>
                        <a:pt x="82" y="45"/>
                      </a:lnTo>
                      <a:lnTo>
                        <a:pt x="74" y="27"/>
                      </a:lnTo>
                      <a:lnTo>
                        <a:pt x="61" y="13"/>
                      </a:lnTo>
                      <a:lnTo>
                        <a:pt x="45" y="3"/>
                      </a:lnTo>
                      <a:lnTo>
                        <a:pt x="2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513">
                  <a:extLst>
                    <a:ext uri="{FF2B5EF4-FFF2-40B4-BE49-F238E27FC236}">
                      <a16:creationId xmlns:a16="http://schemas.microsoft.com/office/drawing/2014/main" id="{8C59D5D9-0AC2-67D6-FDB0-08E92C62E004}"/>
                    </a:ext>
                  </a:extLst>
                </p:cNvPr>
                <p:cNvSpPr>
                  <a:spLocks/>
                </p:cNvSpPr>
                <p:nvPr/>
              </p:nvSpPr>
              <p:spPr bwMode="auto">
                <a:xfrm>
                  <a:off x="3746" y="2040"/>
                  <a:ext cx="46" cy="86"/>
                </a:xfrm>
                <a:custGeom>
                  <a:avLst/>
                  <a:gdLst>
                    <a:gd name="T0" fmla="*/ 52 w 92"/>
                    <a:gd name="T1" fmla="*/ 95 h 171"/>
                    <a:gd name="T2" fmla="*/ 43 w 92"/>
                    <a:gd name="T3" fmla="*/ 88 h 171"/>
                    <a:gd name="T4" fmla="*/ 34 w 92"/>
                    <a:gd name="T5" fmla="*/ 79 h 171"/>
                    <a:gd name="T6" fmla="*/ 22 w 92"/>
                    <a:gd name="T7" fmla="*/ 68 h 171"/>
                    <a:gd name="T8" fmla="*/ 11 w 92"/>
                    <a:gd name="T9" fmla="*/ 57 h 171"/>
                    <a:gd name="T10" fmla="*/ 4 w 92"/>
                    <a:gd name="T11" fmla="*/ 45 h 171"/>
                    <a:gd name="T12" fmla="*/ 4 w 92"/>
                    <a:gd name="T13" fmla="*/ 37 h 171"/>
                    <a:gd name="T14" fmla="*/ 4 w 92"/>
                    <a:gd name="T15" fmla="*/ 30 h 171"/>
                    <a:gd name="T16" fmla="*/ 4 w 92"/>
                    <a:gd name="T17" fmla="*/ 21 h 171"/>
                    <a:gd name="T18" fmla="*/ 2 w 92"/>
                    <a:gd name="T19" fmla="*/ 18 h 171"/>
                    <a:gd name="T20" fmla="*/ 2 w 92"/>
                    <a:gd name="T21" fmla="*/ 16 h 171"/>
                    <a:gd name="T22" fmla="*/ 1 w 92"/>
                    <a:gd name="T23" fmla="*/ 11 h 171"/>
                    <a:gd name="T24" fmla="*/ 1 w 92"/>
                    <a:gd name="T25" fmla="*/ 7 h 171"/>
                    <a:gd name="T26" fmla="*/ 1 w 92"/>
                    <a:gd name="T27" fmla="*/ 4 h 171"/>
                    <a:gd name="T28" fmla="*/ 0 w 92"/>
                    <a:gd name="T29" fmla="*/ 1 h 171"/>
                    <a:gd name="T30" fmla="*/ 0 w 92"/>
                    <a:gd name="T31" fmla="*/ 0 h 171"/>
                    <a:gd name="T32" fmla="*/ 0 w 92"/>
                    <a:gd name="T33" fmla="*/ 90 h 171"/>
                    <a:gd name="T34" fmla="*/ 2 w 92"/>
                    <a:gd name="T35" fmla="*/ 105 h 171"/>
                    <a:gd name="T36" fmla="*/ 11 w 92"/>
                    <a:gd name="T37" fmla="*/ 117 h 171"/>
                    <a:gd name="T38" fmla="*/ 22 w 92"/>
                    <a:gd name="T39" fmla="*/ 129 h 171"/>
                    <a:gd name="T40" fmla="*/ 34 w 92"/>
                    <a:gd name="T41" fmla="*/ 140 h 171"/>
                    <a:gd name="T42" fmla="*/ 52 w 92"/>
                    <a:gd name="T43" fmla="*/ 156 h 171"/>
                    <a:gd name="T44" fmla="*/ 70 w 92"/>
                    <a:gd name="T45" fmla="*/ 167 h 171"/>
                    <a:gd name="T46" fmla="*/ 90 w 92"/>
                    <a:gd name="T47" fmla="*/ 171 h 171"/>
                    <a:gd name="T48" fmla="*/ 92 w 92"/>
                    <a:gd name="T49" fmla="*/ 171 h 171"/>
                    <a:gd name="T50" fmla="*/ 92 w 92"/>
                    <a:gd name="T51" fmla="*/ 140 h 171"/>
                    <a:gd name="T52" fmla="*/ 90 w 92"/>
                    <a:gd name="T53" fmla="*/ 140 h 171"/>
                    <a:gd name="T54" fmla="*/ 73 w 92"/>
                    <a:gd name="T55" fmla="*/ 137 h 171"/>
                    <a:gd name="T56" fmla="*/ 58 w 92"/>
                    <a:gd name="T57" fmla="*/ 129 h 171"/>
                    <a:gd name="T58" fmla="*/ 58 w 92"/>
                    <a:gd name="T59" fmla="*/ 122 h 171"/>
                    <a:gd name="T60" fmla="*/ 60 w 92"/>
                    <a:gd name="T61" fmla="*/ 109 h 171"/>
                    <a:gd name="T62" fmla="*/ 69 w 92"/>
                    <a:gd name="T63" fmla="*/ 100 h 171"/>
                    <a:gd name="T64" fmla="*/ 82 w 92"/>
                    <a:gd name="T65" fmla="*/ 96 h 171"/>
                    <a:gd name="T66" fmla="*/ 92 w 92"/>
                    <a:gd name="T67" fmla="*/ 96 h 171"/>
                    <a:gd name="T68" fmla="*/ 92 w 92"/>
                    <a:gd name="T69" fmla="*/ 82 h 171"/>
                    <a:gd name="T70" fmla="*/ 82 w 92"/>
                    <a:gd name="T71" fmla="*/ 82 h 171"/>
                    <a:gd name="T72" fmla="*/ 66 w 92"/>
                    <a:gd name="T73" fmla="*/ 85 h 171"/>
                    <a:gd name="T74" fmla="*/ 52 w 92"/>
                    <a:gd name="T75" fmla="*/ 9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 h="171">
                      <a:moveTo>
                        <a:pt x="52" y="95"/>
                      </a:moveTo>
                      <a:lnTo>
                        <a:pt x="43" y="88"/>
                      </a:lnTo>
                      <a:lnTo>
                        <a:pt x="34" y="79"/>
                      </a:lnTo>
                      <a:lnTo>
                        <a:pt x="22" y="68"/>
                      </a:lnTo>
                      <a:lnTo>
                        <a:pt x="11" y="57"/>
                      </a:lnTo>
                      <a:lnTo>
                        <a:pt x="4" y="45"/>
                      </a:lnTo>
                      <a:lnTo>
                        <a:pt x="4" y="37"/>
                      </a:lnTo>
                      <a:lnTo>
                        <a:pt x="4" y="30"/>
                      </a:lnTo>
                      <a:lnTo>
                        <a:pt x="4" y="21"/>
                      </a:lnTo>
                      <a:lnTo>
                        <a:pt x="2" y="18"/>
                      </a:lnTo>
                      <a:lnTo>
                        <a:pt x="2" y="16"/>
                      </a:lnTo>
                      <a:lnTo>
                        <a:pt x="1" y="11"/>
                      </a:lnTo>
                      <a:lnTo>
                        <a:pt x="1" y="7"/>
                      </a:lnTo>
                      <a:lnTo>
                        <a:pt x="1" y="4"/>
                      </a:lnTo>
                      <a:lnTo>
                        <a:pt x="0" y="1"/>
                      </a:lnTo>
                      <a:lnTo>
                        <a:pt x="0" y="0"/>
                      </a:lnTo>
                      <a:lnTo>
                        <a:pt x="0" y="90"/>
                      </a:lnTo>
                      <a:lnTo>
                        <a:pt x="2" y="105"/>
                      </a:lnTo>
                      <a:lnTo>
                        <a:pt x="11" y="117"/>
                      </a:lnTo>
                      <a:lnTo>
                        <a:pt x="22" y="129"/>
                      </a:lnTo>
                      <a:lnTo>
                        <a:pt x="34" y="140"/>
                      </a:lnTo>
                      <a:lnTo>
                        <a:pt x="52" y="156"/>
                      </a:lnTo>
                      <a:lnTo>
                        <a:pt x="70" y="167"/>
                      </a:lnTo>
                      <a:lnTo>
                        <a:pt x="90" y="171"/>
                      </a:lnTo>
                      <a:lnTo>
                        <a:pt x="92" y="171"/>
                      </a:lnTo>
                      <a:lnTo>
                        <a:pt x="92" y="140"/>
                      </a:lnTo>
                      <a:lnTo>
                        <a:pt x="90" y="140"/>
                      </a:lnTo>
                      <a:lnTo>
                        <a:pt x="73" y="137"/>
                      </a:lnTo>
                      <a:lnTo>
                        <a:pt x="58" y="129"/>
                      </a:lnTo>
                      <a:lnTo>
                        <a:pt x="58" y="122"/>
                      </a:lnTo>
                      <a:lnTo>
                        <a:pt x="60" y="109"/>
                      </a:lnTo>
                      <a:lnTo>
                        <a:pt x="69" y="100"/>
                      </a:lnTo>
                      <a:lnTo>
                        <a:pt x="82" y="96"/>
                      </a:lnTo>
                      <a:lnTo>
                        <a:pt x="92" y="96"/>
                      </a:lnTo>
                      <a:lnTo>
                        <a:pt x="92" y="82"/>
                      </a:lnTo>
                      <a:lnTo>
                        <a:pt x="82" y="82"/>
                      </a:lnTo>
                      <a:lnTo>
                        <a:pt x="66" y="85"/>
                      </a:lnTo>
                      <a:lnTo>
                        <a:pt x="52" y="95"/>
                      </a:lnTo>
                      <a:close/>
                    </a:path>
                  </a:pathLst>
                </a:custGeom>
                <a:solidFill>
                  <a:srgbClr val="EED25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514">
                  <a:extLst>
                    <a:ext uri="{FF2B5EF4-FFF2-40B4-BE49-F238E27FC236}">
                      <a16:creationId xmlns:a16="http://schemas.microsoft.com/office/drawing/2014/main" id="{5EAD6760-0D36-0CEE-A8F3-267A2DB32358}"/>
                    </a:ext>
                  </a:extLst>
                </p:cNvPr>
                <p:cNvSpPr>
                  <a:spLocks/>
                </p:cNvSpPr>
                <p:nvPr/>
              </p:nvSpPr>
              <p:spPr bwMode="auto">
                <a:xfrm>
                  <a:off x="3792" y="2040"/>
                  <a:ext cx="46" cy="86"/>
                </a:xfrm>
                <a:custGeom>
                  <a:avLst/>
                  <a:gdLst>
                    <a:gd name="T0" fmla="*/ 89 w 91"/>
                    <a:gd name="T1" fmla="*/ 45 h 171"/>
                    <a:gd name="T2" fmla="*/ 80 w 91"/>
                    <a:gd name="T3" fmla="*/ 57 h 171"/>
                    <a:gd name="T4" fmla="*/ 70 w 91"/>
                    <a:gd name="T5" fmla="*/ 68 h 171"/>
                    <a:gd name="T6" fmla="*/ 59 w 91"/>
                    <a:gd name="T7" fmla="*/ 79 h 171"/>
                    <a:gd name="T8" fmla="*/ 49 w 91"/>
                    <a:gd name="T9" fmla="*/ 88 h 171"/>
                    <a:gd name="T10" fmla="*/ 39 w 91"/>
                    <a:gd name="T11" fmla="*/ 95 h 171"/>
                    <a:gd name="T12" fmla="*/ 26 w 91"/>
                    <a:gd name="T13" fmla="*/ 85 h 171"/>
                    <a:gd name="T14" fmla="*/ 9 w 91"/>
                    <a:gd name="T15" fmla="*/ 82 h 171"/>
                    <a:gd name="T16" fmla="*/ 0 w 91"/>
                    <a:gd name="T17" fmla="*/ 82 h 171"/>
                    <a:gd name="T18" fmla="*/ 0 w 91"/>
                    <a:gd name="T19" fmla="*/ 96 h 171"/>
                    <a:gd name="T20" fmla="*/ 9 w 91"/>
                    <a:gd name="T21" fmla="*/ 96 h 171"/>
                    <a:gd name="T22" fmla="*/ 22 w 91"/>
                    <a:gd name="T23" fmla="*/ 100 h 171"/>
                    <a:gd name="T24" fmla="*/ 31 w 91"/>
                    <a:gd name="T25" fmla="*/ 109 h 171"/>
                    <a:gd name="T26" fmla="*/ 35 w 91"/>
                    <a:gd name="T27" fmla="*/ 122 h 171"/>
                    <a:gd name="T28" fmla="*/ 35 w 91"/>
                    <a:gd name="T29" fmla="*/ 129 h 171"/>
                    <a:gd name="T30" fmla="*/ 18 w 91"/>
                    <a:gd name="T31" fmla="*/ 137 h 171"/>
                    <a:gd name="T32" fmla="*/ 2 w 91"/>
                    <a:gd name="T33" fmla="*/ 140 h 171"/>
                    <a:gd name="T34" fmla="*/ 0 w 91"/>
                    <a:gd name="T35" fmla="*/ 140 h 171"/>
                    <a:gd name="T36" fmla="*/ 0 w 91"/>
                    <a:gd name="T37" fmla="*/ 171 h 171"/>
                    <a:gd name="T38" fmla="*/ 2 w 91"/>
                    <a:gd name="T39" fmla="*/ 171 h 171"/>
                    <a:gd name="T40" fmla="*/ 21 w 91"/>
                    <a:gd name="T41" fmla="*/ 167 h 171"/>
                    <a:gd name="T42" fmla="*/ 39 w 91"/>
                    <a:gd name="T43" fmla="*/ 156 h 171"/>
                    <a:gd name="T44" fmla="*/ 59 w 91"/>
                    <a:gd name="T45" fmla="*/ 140 h 171"/>
                    <a:gd name="T46" fmla="*/ 70 w 91"/>
                    <a:gd name="T47" fmla="*/ 129 h 171"/>
                    <a:gd name="T48" fmla="*/ 80 w 91"/>
                    <a:gd name="T49" fmla="*/ 117 h 171"/>
                    <a:gd name="T50" fmla="*/ 89 w 91"/>
                    <a:gd name="T51" fmla="*/ 105 h 171"/>
                    <a:gd name="T52" fmla="*/ 91 w 91"/>
                    <a:gd name="T53" fmla="*/ 90 h 171"/>
                    <a:gd name="T54" fmla="*/ 91 w 91"/>
                    <a:gd name="T55" fmla="*/ 0 h 171"/>
                    <a:gd name="T56" fmla="*/ 91 w 91"/>
                    <a:gd name="T57" fmla="*/ 1 h 171"/>
                    <a:gd name="T58" fmla="*/ 91 w 91"/>
                    <a:gd name="T59" fmla="*/ 4 h 171"/>
                    <a:gd name="T60" fmla="*/ 90 w 91"/>
                    <a:gd name="T61" fmla="*/ 7 h 171"/>
                    <a:gd name="T62" fmla="*/ 90 w 91"/>
                    <a:gd name="T63" fmla="*/ 11 h 171"/>
                    <a:gd name="T64" fmla="*/ 89 w 91"/>
                    <a:gd name="T65" fmla="*/ 16 h 171"/>
                    <a:gd name="T66" fmla="*/ 89 w 91"/>
                    <a:gd name="T67" fmla="*/ 18 h 171"/>
                    <a:gd name="T68" fmla="*/ 89 w 91"/>
                    <a:gd name="T69" fmla="*/ 21 h 171"/>
                    <a:gd name="T70" fmla="*/ 89 w 91"/>
                    <a:gd name="T71" fmla="*/ 30 h 171"/>
                    <a:gd name="T72" fmla="*/ 89 w 91"/>
                    <a:gd name="T73" fmla="*/ 37 h 171"/>
                    <a:gd name="T74" fmla="*/ 89 w 91"/>
                    <a:gd name="T75" fmla="*/ 4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 h="171">
                      <a:moveTo>
                        <a:pt x="89" y="45"/>
                      </a:moveTo>
                      <a:lnTo>
                        <a:pt x="80" y="57"/>
                      </a:lnTo>
                      <a:lnTo>
                        <a:pt x="70" y="68"/>
                      </a:lnTo>
                      <a:lnTo>
                        <a:pt x="59" y="79"/>
                      </a:lnTo>
                      <a:lnTo>
                        <a:pt x="49" y="88"/>
                      </a:lnTo>
                      <a:lnTo>
                        <a:pt x="39" y="95"/>
                      </a:lnTo>
                      <a:lnTo>
                        <a:pt x="26" y="85"/>
                      </a:lnTo>
                      <a:lnTo>
                        <a:pt x="9" y="82"/>
                      </a:lnTo>
                      <a:lnTo>
                        <a:pt x="0" y="82"/>
                      </a:lnTo>
                      <a:lnTo>
                        <a:pt x="0" y="96"/>
                      </a:lnTo>
                      <a:lnTo>
                        <a:pt x="9" y="96"/>
                      </a:lnTo>
                      <a:lnTo>
                        <a:pt x="22" y="100"/>
                      </a:lnTo>
                      <a:lnTo>
                        <a:pt x="31" y="109"/>
                      </a:lnTo>
                      <a:lnTo>
                        <a:pt x="35" y="122"/>
                      </a:lnTo>
                      <a:lnTo>
                        <a:pt x="35" y="129"/>
                      </a:lnTo>
                      <a:lnTo>
                        <a:pt x="18" y="137"/>
                      </a:lnTo>
                      <a:lnTo>
                        <a:pt x="2" y="140"/>
                      </a:lnTo>
                      <a:lnTo>
                        <a:pt x="0" y="140"/>
                      </a:lnTo>
                      <a:lnTo>
                        <a:pt x="0" y="171"/>
                      </a:lnTo>
                      <a:lnTo>
                        <a:pt x="2" y="171"/>
                      </a:lnTo>
                      <a:lnTo>
                        <a:pt x="21" y="167"/>
                      </a:lnTo>
                      <a:lnTo>
                        <a:pt x="39" y="156"/>
                      </a:lnTo>
                      <a:lnTo>
                        <a:pt x="59" y="140"/>
                      </a:lnTo>
                      <a:lnTo>
                        <a:pt x="70" y="129"/>
                      </a:lnTo>
                      <a:lnTo>
                        <a:pt x="80" y="117"/>
                      </a:lnTo>
                      <a:lnTo>
                        <a:pt x="89" y="105"/>
                      </a:lnTo>
                      <a:lnTo>
                        <a:pt x="91" y="90"/>
                      </a:lnTo>
                      <a:lnTo>
                        <a:pt x="91" y="0"/>
                      </a:lnTo>
                      <a:lnTo>
                        <a:pt x="91" y="1"/>
                      </a:lnTo>
                      <a:lnTo>
                        <a:pt x="91" y="4"/>
                      </a:lnTo>
                      <a:lnTo>
                        <a:pt x="90" y="7"/>
                      </a:lnTo>
                      <a:lnTo>
                        <a:pt x="90" y="11"/>
                      </a:lnTo>
                      <a:lnTo>
                        <a:pt x="89" y="16"/>
                      </a:lnTo>
                      <a:lnTo>
                        <a:pt x="89" y="18"/>
                      </a:lnTo>
                      <a:lnTo>
                        <a:pt x="89" y="21"/>
                      </a:lnTo>
                      <a:lnTo>
                        <a:pt x="89" y="30"/>
                      </a:lnTo>
                      <a:lnTo>
                        <a:pt x="89" y="37"/>
                      </a:lnTo>
                      <a:lnTo>
                        <a:pt x="89" y="45"/>
                      </a:lnTo>
                      <a:close/>
                    </a:path>
                  </a:pathLst>
                </a:custGeom>
                <a:solidFill>
                  <a:srgbClr val="E8C5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515">
                  <a:extLst>
                    <a:ext uri="{FF2B5EF4-FFF2-40B4-BE49-F238E27FC236}">
                      <a16:creationId xmlns:a16="http://schemas.microsoft.com/office/drawing/2014/main" id="{B9F08068-72C4-8FF9-A09A-E51D6EEA591B}"/>
                    </a:ext>
                  </a:extLst>
                </p:cNvPr>
                <p:cNvSpPr>
                  <a:spLocks/>
                </p:cNvSpPr>
                <p:nvPr/>
              </p:nvSpPr>
              <p:spPr bwMode="auto">
                <a:xfrm>
                  <a:off x="4905" y="2817"/>
                  <a:ext cx="44" cy="37"/>
                </a:xfrm>
                <a:custGeom>
                  <a:avLst/>
                  <a:gdLst>
                    <a:gd name="T0" fmla="*/ 78 w 89"/>
                    <a:gd name="T1" fmla="*/ 25 h 75"/>
                    <a:gd name="T2" fmla="*/ 79 w 89"/>
                    <a:gd name="T3" fmla="*/ 0 h 75"/>
                    <a:gd name="T4" fmla="*/ 13 w 89"/>
                    <a:gd name="T5" fmla="*/ 4 h 75"/>
                    <a:gd name="T6" fmla="*/ 16 w 89"/>
                    <a:gd name="T7" fmla="*/ 18 h 75"/>
                    <a:gd name="T8" fmla="*/ 17 w 89"/>
                    <a:gd name="T9" fmla="*/ 32 h 75"/>
                    <a:gd name="T10" fmla="*/ 13 w 89"/>
                    <a:gd name="T11" fmla="*/ 47 h 75"/>
                    <a:gd name="T12" fmla="*/ 0 w 89"/>
                    <a:gd name="T13" fmla="*/ 69 h 75"/>
                    <a:gd name="T14" fmla="*/ 89 w 89"/>
                    <a:gd name="T15" fmla="*/ 75 h 75"/>
                    <a:gd name="T16" fmla="*/ 79 w 89"/>
                    <a:gd name="T17" fmla="*/ 37 h 75"/>
                    <a:gd name="T18" fmla="*/ 78 w 89"/>
                    <a:gd name="T19" fmla="*/ 31 h 75"/>
                    <a:gd name="T20" fmla="*/ 78 w 89"/>
                    <a:gd name="T21"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5">
                      <a:moveTo>
                        <a:pt x="78" y="25"/>
                      </a:moveTo>
                      <a:lnTo>
                        <a:pt x="79" y="0"/>
                      </a:lnTo>
                      <a:lnTo>
                        <a:pt x="13" y="4"/>
                      </a:lnTo>
                      <a:lnTo>
                        <a:pt x="16" y="18"/>
                      </a:lnTo>
                      <a:lnTo>
                        <a:pt x="17" y="32"/>
                      </a:lnTo>
                      <a:lnTo>
                        <a:pt x="13" y="47"/>
                      </a:lnTo>
                      <a:lnTo>
                        <a:pt x="0" y="69"/>
                      </a:lnTo>
                      <a:lnTo>
                        <a:pt x="89" y="75"/>
                      </a:lnTo>
                      <a:lnTo>
                        <a:pt x="79" y="37"/>
                      </a:lnTo>
                      <a:lnTo>
                        <a:pt x="78" y="31"/>
                      </a:lnTo>
                      <a:lnTo>
                        <a:pt x="78" y="2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516">
                  <a:extLst>
                    <a:ext uri="{FF2B5EF4-FFF2-40B4-BE49-F238E27FC236}">
                      <a16:creationId xmlns:a16="http://schemas.microsoft.com/office/drawing/2014/main" id="{EE371A74-D080-B0CE-2E72-992E48BB8CF7}"/>
                    </a:ext>
                  </a:extLst>
                </p:cNvPr>
                <p:cNvSpPr>
                  <a:spLocks/>
                </p:cNvSpPr>
                <p:nvPr/>
              </p:nvSpPr>
              <p:spPr bwMode="auto">
                <a:xfrm>
                  <a:off x="4899" y="2859"/>
                  <a:ext cx="54" cy="7"/>
                </a:xfrm>
                <a:custGeom>
                  <a:avLst/>
                  <a:gdLst>
                    <a:gd name="T0" fmla="*/ 0 w 107"/>
                    <a:gd name="T1" fmla="*/ 5 h 16"/>
                    <a:gd name="T2" fmla="*/ 0 w 107"/>
                    <a:gd name="T3" fmla="*/ 9 h 16"/>
                    <a:gd name="T4" fmla="*/ 3 w 107"/>
                    <a:gd name="T5" fmla="*/ 13 h 16"/>
                    <a:gd name="T6" fmla="*/ 5 w 107"/>
                    <a:gd name="T7" fmla="*/ 14 h 16"/>
                    <a:gd name="T8" fmla="*/ 10 w 107"/>
                    <a:gd name="T9" fmla="*/ 16 h 16"/>
                    <a:gd name="T10" fmla="*/ 96 w 107"/>
                    <a:gd name="T11" fmla="*/ 16 h 16"/>
                    <a:gd name="T12" fmla="*/ 100 w 107"/>
                    <a:gd name="T13" fmla="*/ 14 h 16"/>
                    <a:gd name="T14" fmla="*/ 104 w 107"/>
                    <a:gd name="T15" fmla="*/ 13 h 16"/>
                    <a:gd name="T16" fmla="*/ 106 w 107"/>
                    <a:gd name="T17" fmla="*/ 9 h 16"/>
                    <a:gd name="T18" fmla="*/ 107 w 107"/>
                    <a:gd name="T19" fmla="*/ 5 h 16"/>
                    <a:gd name="T20" fmla="*/ 107 w 107"/>
                    <a:gd name="T21" fmla="*/ 0 h 16"/>
                    <a:gd name="T22" fmla="*/ 0 w 107"/>
                    <a:gd name="T23" fmla="*/ 0 h 16"/>
                    <a:gd name="T24" fmla="*/ 0 w 107"/>
                    <a:gd name="T2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6">
                      <a:moveTo>
                        <a:pt x="0" y="5"/>
                      </a:moveTo>
                      <a:lnTo>
                        <a:pt x="0" y="9"/>
                      </a:lnTo>
                      <a:lnTo>
                        <a:pt x="3" y="13"/>
                      </a:lnTo>
                      <a:lnTo>
                        <a:pt x="5" y="14"/>
                      </a:lnTo>
                      <a:lnTo>
                        <a:pt x="10" y="16"/>
                      </a:lnTo>
                      <a:lnTo>
                        <a:pt x="96" y="16"/>
                      </a:lnTo>
                      <a:lnTo>
                        <a:pt x="100" y="14"/>
                      </a:lnTo>
                      <a:lnTo>
                        <a:pt x="104" y="13"/>
                      </a:lnTo>
                      <a:lnTo>
                        <a:pt x="106" y="9"/>
                      </a:lnTo>
                      <a:lnTo>
                        <a:pt x="107" y="5"/>
                      </a:lnTo>
                      <a:lnTo>
                        <a:pt x="107" y="0"/>
                      </a:lnTo>
                      <a:lnTo>
                        <a:pt x="0" y="0"/>
                      </a:lnTo>
                      <a:lnTo>
                        <a:pt x="0" y="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517">
                  <a:extLst>
                    <a:ext uri="{FF2B5EF4-FFF2-40B4-BE49-F238E27FC236}">
                      <a16:creationId xmlns:a16="http://schemas.microsoft.com/office/drawing/2014/main" id="{9B52424B-E091-BE6D-92E3-4A67F60A9EF1}"/>
                    </a:ext>
                  </a:extLst>
                </p:cNvPr>
                <p:cNvSpPr>
                  <a:spLocks/>
                </p:cNvSpPr>
                <p:nvPr/>
              </p:nvSpPr>
              <p:spPr bwMode="auto">
                <a:xfrm>
                  <a:off x="4900" y="2840"/>
                  <a:ext cx="52" cy="19"/>
                </a:xfrm>
                <a:custGeom>
                  <a:avLst/>
                  <a:gdLst>
                    <a:gd name="T0" fmla="*/ 53 w 105"/>
                    <a:gd name="T1" fmla="*/ 0 h 40"/>
                    <a:gd name="T2" fmla="*/ 31 w 105"/>
                    <a:gd name="T3" fmla="*/ 3 h 40"/>
                    <a:gd name="T4" fmla="*/ 16 w 105"/>
                    <a:gd name="T5" fmla="*/ 11 h 40"/>
                    <a:gd name="T6" fmla="*/ 4 w 105"/>
                    <a:gd name="T7" fmla="*/ 24 h 40"/>
                    <a:gd name="T8" fmla="*/ 0 w 105"/>
                    <a:gd name="T9" fmla="*/ 40 h 40"/>
                    <a:gd name="T10" fmla="*/ 105 w 105"/>
                    <a:gd name="T11" fmla="*/ 40 h 40"/>
                    <a:gd name="T12" fmla="*/ 101 w 105"/>
                    <a:gd name="T13" fmla="*/ 24 h 40"/>
                    <a:gd name="T14" fmla="*/ 89 w 105"/>
                    <a:gd name="T15" fmla="*/ 11 h 40"/>
                    <a:gd name="T16" fmla="*/ 72 w 105"/>
                    <a:gd name="T17" fmla="*/ 3 h 40"/>
                    <a:gd name="T18" fmla="*/ 53 w 105"/>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0">
                      <a:moveTo>
                        <a:pt x="53" y="0"/>
                      </a:moveTo>
                      <a:lnTo>
                        <a:pt x="31" y="3"/>
                      </a:lnTo>
                      <a:lnTo>
                        <a:pt x="16" y="11"/>
                      </a:lnTo>
                      <a:lnTo>
                        <a:pt x="4" y="24"/>
                      </a:lnTo>
                      <a:lnTo>
                        <a:pt x="0" y="40"/>
                      </a:lnTo>
                      <a:lnTo>
                        <a:pt x="105" y="40"/>
                      </a:lnTo>
                      <a:lnTo>
                        <a:pt x="101" y="24"/>
                      </a:lnTo>
                      <a:lnTo>
                        <a:pt x="89" y="11"/>
                      </a:lnTo>
                      <a:lnTo>
                        <a:pt x="72"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518">
                  <a:extLst>
                    <a:ext uri="{FF2B5EF4-FFF2-40B4-BE49-F238E27FC236}">
                      <a16:creationId xmlns:a16="http://schemas.microsoft.com/office/drawing/2014/main" id="{61A8EB48-3699-D115-276B-6B6A30877161}"/>
                    </a:ext>
                  </a:extLst>
                </p:cNvPr>
                <p:cNvSpPr>
                  <a:spLocks/>
                </p:cNvSpPr>
                <p:nvPr/>
              </p:nvSpPr>
              <p:spPr bwMode="auto">
                <a:xfrm>
                  <a:off x="4901" y="2841"/>
                  <a:ext cx="50" cy="18"/>
                </a:xfrm>
                <a:custGeom>
                  <a:avLst/>
                  <a:gdLst>
                    <a:gd name="T0" fmla="*/ 50 w 99"/>
                    <a:gd name="T1" fmla="*/ 0 h 37"/>
                    <a:gd name="T2" fmla="*/ 30 w 99"/>
                    <a:gd name="T3" fmla="*/ 3 h 37"/>
                    <a:gd name="T4" fmla="*/ 14 w 99"/>
                    <a:gd name="T5" fmla="*/ 11 h 37"/>
                    <a:gd name="T6" fmla="*/ 4 w 99"/>
                    <a:gd name="T7" fmla="*/ 23 h 37"/>
                    <a:gd name="T8" fmla="*/ 0 w 99"/>
                    <a:gd name="T9" fmla="*/ 37 h 37"/>
                    <a:gd name="T10" fmla="*/ 99 w 99"/>
                    <a:gd name="T11" fmla="*/ 37 h 37"/>
                    <a:gd name="T12" fmla="*/ 95 w 99"/>
                    <a:gd name="T13" fmla="*/ 23 h 37"/>
                    <a:gd name="T14" fmla="*/ 83 w 99"/>
                    <a:gd name="T15" fmla="*/ 11 h 37"/>
                    <a:gd name="T16" fmla="*/ 68 w 99"/>
                    <a:gd name="T17" fmla="*/ 3 h 37"/>
                    <a:gd name="T18" fmla="*/ 50 w 9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50" y="0"/>
                      </a:moveTo>
                      <a:lnTo>
                        <a:pt x="30" y="3"/>
                      </a:lnTo>
                      <a:lnTo>
                        <a:pt x="14" y="11"/>
                      </a:lnTo>
                      <a:lnTo>
                        <a:pt x="4" y="23"/>
                      </a:lnTo>
                      <a:lnTo>
                        <a:pt x="0" y="37"/>
                      </a:lnTo>
                      <a:lnTo>
                        <a:pt x="99" y="37"/>
                      </a:lnTo>
                      <a:lnTo>
                        <a:pt x="95" y="23"/>
                      </a:lnTo>
                      <a:lnTo>
                        <a:pt x="83" y="11"/>
                      </a:lnTo>
                      <a:lnTo>
                        <a:pt x="68" y="3"/>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519">
                  <a:extLst>
                    <a:ext uri="{FF2B5EF4-FFF2-40B4-BE49-F238E27FC236}">
                      <a16:creationId xmlns:a16="http://schemas.microsoft.com/office/drawing/2014/main" id="{B6B43019-5571-458C-5953-960E5904BEA3}"/>
                    </a:ext>
                  </a:extLst>
                </p:cNvPr>
                <p:cNvSpPr>
                  <a:spLocks/>
                </p:cNvSpPr>
                <p:nvPr/>
              </p:nvSpPr>
              <p:spPr bwMode="auto">
                <a:xfrm>
                  <a:off x="4992" y="2817"/>
                  <a:ext cx="45" cy="37"/>
                </a:xfrm>
                <a:custGeom>
                  <a:avLst/>
                  <a:gdLst>
                    <a:gd name="T0" fmla="*/ 74 w 91"/>
                    <a:gd name="T1" fmla="*/ 18 h 75"/>
                    <a:gd name="T2" fmla="*/ 78 w 91"/>
                    <a:gd name="T3" fmla="*/ 4 h 75"/>
                    <a:gd name="T4" fmla="*/ 11 w 91"/>
                    <a:gd name="T5" fmla="*/ 0 h 75"/>
                    <a:gd name="T6" fmla="*/ 13 w 91"/>
                    <a:gd name="T7" fmla="*/ 25 h 75"/>
                    <a:gd name="T8" fmla="*/ 13 w 91"/>
                    <a:gd name="T9" fmla="*/ 31 h 75"/>
                    <a:gd name="T10" fmla="*/ 11 w 91"/>
                    <a:gd name="T11" fmla="*/ 37 h 75"/>
                    <a:gd name="T12" fmla="*/ 0 w 91"/>
                    <a:gd name="T13" fmla="*/ 75 h 75"/>
                    <a:gd name="T14" fmla="*/ 91 w 91"/>
                    <a:gd name="T15" fmla="*/ 69 h 75"/>
                    <a:gd name="T16" fmla="*/ 78 w 91"/>
                    <a:gd name="T17" fmla="*/ 47 h 75"/>
                    <a:gd name="T18" fmla="*/ 74 w 91"/>
                    <a:gd name="T19" fmla="*/ 32 h 75"/>
                    <a:gd name="T20" fmla="*/ 74 w 91"/>
                    <a:gd name="T21"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74" y="18"/>
                      </a:moveTo>
                      <a:lnTo>
                        <a:pt x="78" y="4"/>
                      </a:lnTo>
                      <a:lnTo>
                        <a:pt x="11" y="0"/>
                      </a:lnTo>
                      <a:lnTo>
                        <a:pt x="13" y="25"/>
                      </a:lnTo>
                      <a:lnTo>
                        <a:pt x="13" y="31"/>
                      </a:lnTo>
                      <a:lnTo>
                        <a:pt x="11" y="37"/>
                      </a:lnTo>
                      <a:lnTo>
                        <a:pt x="0" y="75"/>
                      </a:lnTo>
                      <a:lnTo>
                        <a:pt x="91" y="69"/>
                      </a:lnTo>
                      <a:lnTo>
                        <a:pt x="78" y="47"/>
                      </a:lnTo>
                      <a:lnTo>
                        <a:pt x="74" y="32"/>
                      </a:lnTo>
                      <a:lnTo>
                        <a:pt x="74" y="1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520">
                  <a:extLst>
                    <a:ext uri="{FF2B5EF4-FFF2-40B4-BE49-F238E27FC236}">
                      <a16:creationId xmlns:a16="http://schemas.microsoft.com/office/drawing/2014/main" id="{A2730B7B-65A6-67B5-7859-46BE8E7723EE}"/>
                    </a:ext>
                  </a:extLst>
                </p:cNvPr>
                <p:cNvSpPr>
                  <a:spLocks/>
                </p:cNvSpPr>
                <p:nvPr/>
              </p:nvSpPr>
              <p:spPr bwMode="auto">
                <a:xfrm>
                  <a:off x="4988" y="2859"/>
                  <a:ext cx="54" cy="7"/>
                </a:xfrm>
                <a:custGeom>
                  <a:avLst/>
                  <a:gdLst>
                    <a:gd name="T0" fmla="*/ 0 w 109"/>
                    <a:gd name="T1" fmla="*/ 5 h 16"/>
                    <a:gd name="T2" fmla="*/ 1 w 109"/>
                    <a:gd name="T3" fmla="*/ 9 h 16"/>
                    <a:gd name="T4" fmla="*/ 4 w 109"/>
                    <a:gd name="T5" fmla="*/ 13 h 16"/>
                    <a:gd name="T6" fmla="*/ 7 w 109"/>
                    <a:gd name="T7" fmla="*/ 14 h 16"/>
                    <a:gd name="T8" fmla="*/ 11 w 109"/>
                    <a:gd name="T9" fmla="*/ 16 h 16"/>
                    <a:gd name="T10" fmla="*/ 98 w 109"/>
                    <a:gd name="T11" fmla="*/ 16 h 16"/>
                    <a:gd name="T12" fmla="*/ 102 w 109"/>
                    <a:gd name="T13" fmla="*/ 14 h 16"/>
                    <a:gd name="T14" fmla="*/ 106 w 109"/>
                    <a:gd name="T15" fmla="*/ 13 h 16"/>
                    <a:gd name="T16" fmla="*/ 107 w 109"/>
                    <a:gd name="T17" fmla="*/ 9 h 16"/>
                    <a:gd name="T18" fmla="*/ 109 w 109"/>
                    <a:gd name="T19" fmla="*/ 5 h 16"/>
                    <a:gd name="T20" fmla="*/ 109 w 109"/>
                    <a:gd name="T21" fmla="*/ 0 h 16"/>
                    <a:gd name="T22" fmla="*/ 0 w 109"/>
                    <a:gd name="T23" fmla="*/ 0 h 16"/>
                    <a:gd name="T24" fmla="*/ 0 w 109"/>
                    <a:gd name="T2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6">
                      <a:moveTo>
                        <a:pt x="0" y="5"/>
                      </a:moveTo>
                      <a:lnTo>
                        <a:pt x="1" y="9"/>
                      </a:lnTo>
                      <a:lnTo>
                        <a:pt x="4" y="13"/>
                      </a:lnTo>
                      <a:lnTo>
                        <a:pt x="7" y="14"/>
                      </a:lnTo>
                      <a:lnTo>
                        <a:pt x="11" y="16"/>
                      </a:lnTo>
                      <a:lnTo>
                        <a:pt x="98" y="16"/>
                      </a:lnTo>
                      <a:lnTo>
                        <a:pt x="102" y="14"/>
                      </a:lnTo>
                      <a:lnTo>
                        <a:pt x="106" y="13"/>
                      </a:lnTo>
                      <a:lnTo>
                        <a:pt x="107" y="9"/>
                      </a:lnTo>
                      <a:lnTo>
                        <a:pt x="109" y="5"/>
                      </a:lnTo>
                      <a:lnTo>
                        <a:pt x="109" y="0"/>
                      </a:lnTo>
                      <a:lnTo>
                        <a:pt x="0" y="0"/>
                      </a:lnTo>
                      <a:lnTo>
                        <a:pt x="0" y="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521">
                  <a:extLst>
                    <a:ext uri="{FF2B5EF4-FFF2-40B4-BE49-F238E27FC236}">
                      <a16:creationId xmlns:a16="http://schemas.microsoft.com/office/drawing/2014/main" id="{41D1CA0D-DBFF-76E4-7DEF-3500B5121B9F}"/>
                    </a:ext>
                  </a:extLst>
                </p:cNvPr>
                <p:cNvSpPr>
                  <a:spLocks/>
                </p:cNvSpPr>
                <p:nvPr/>
              </p:nvSpPr>
              <p:spPr bwMode="auto">
                <a:xfrm>
                  <a:off x="4989" y="2840"/>
                  <a:ext cx="53" cy="19"/>
                </a:xfrm>
                <a:custGeom>
                  <a:avLst/>
                  <a:gdLst>
                    <a:gd name="T0" fmla="*/ 52 w 104"/>
                    <a:gd name="T1" fmla="*/ 0 h 40"/>
                    <a:gd name="T2" fmla="*/ 31 w 104"/>
                    <a:gd name="T3" fmla="*/ 3 h 40"/>
                    <a:gd name="T4" fmla="*/ 14 w 104"/>
                    <a:gd name="T5" fmla="*/ 11 h 40"/>
                    <a:gd name="T6" fmla="*/ 3 w 104"/>
                    <a:gd name="T7" fmla="*/ 24 h 40"/>
                    <a:gd name="T8" fmla="*/ 0 w 104"/>
                    <a:gd name="T9" fmla="*/ 40 h 40"/>
                    <a:gd name="T10" fmla="*/ 104 w 104"/>
                    <a:gd name="T11" fmla="*/ 40 h 40"/>
                    <a:gd name="T12" fmla="*/ 100 w 104"/>
                    <a:gd name="T13" fmla="*/ 24 h 40"/>
                    <a:gd name="T14" fmla="*/ 89 w 104"/>
                    <a:gd name="T15" fmla="*/ 11 h 40"/>
                    <a:gd name="T16" fmla="*/ 72 w 104"/>
                    <a:gd name="T17" fmla="*/ 3 h 40"/>
                    <a:gd name="T18" fmla="*/ 52 w 104"/>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40">
                      <a:moveTo>
                        <a:pt x="52" y="0"/>
                      </a:moveTo>
                      <a:lnTo>
                        <a:pt x="31" y="3"/>
                      </a:lnTo>
                      <a:lnTo>
                        <a:pt x="14" y="11"/>
                      </a:lnTo>
                      <a:lnTo>
                        <a:pt x="3" y="24"/>
                      </a:lnTo>
                      <a:lnTo>
                        <a:pt x="0" y="40"/>
                      </a:lnTo>
                      <a:lnTo>
                        <a:pt x="104" y="40"/>
                      </a:lnTo>
                      <a:lnTo>
                        <a:pt x="100" y="24"/>
                      </a:lnTo>
                      <a:lnTo>
                        <a:pt x="89" y="11"/>
                      </a:lnTo>
                      <a:lnTo>
                        <a:pt x="72" y="3"/>
                      </a:lnTo>
                      <a:lnTo>
                        <a:pt x="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7" name="Freeform 522">
                  <a:extLst>
                    <a:ext uri="{FF2B5EF4-FFF2-40B4-BE49-F238E27FC236}">
                      <a16:creationId xmlns:a16="http://schemas.microsoft.com/office/drawing/2014/main" id="{C3B085A2-91DC-41FC-D32A-347B217E8E4D}"/>
                    </a:ext>
                  </a:extLst>
                </p:cNvPr>
                <p:cNvSpPr>
                  <a:spLocks/>
                </p:cNvSpPr>
                <p:nvPr/>
              </p:nvSpPr>
              <p:spPr bwMode="auto">
                <a:xfrm>
                  <a:off x="4991" y="2841"/>
                  <a:ext cx="49" cy="18"/>
                </a:xfrm>
                <a:custGeom>
                  <a:avLst/>
                  <a:gdLst>
                    <a:gd name="T0" fmla="*/ 49 w 99"/>
                    <a:gd name="T1" fmla="*/ 0 h 37"/>
                    <a:gd name="T2" fmla="*/ 29 w 99"/>
                    <a:gd name="T3" fmla="*/ 3 h 37"/>
                    <a:gd name="T4" fmla="*/ 14 w 99"/>
                    <a:gd name="T5" fmla="*/ 11 h 37"/>
                    <a:gd name="T6" fmla="*/ 2 w 99"/>
                    <a:gd name="T7" fmla="*/ 23 h 37"/>
                    <a:gd name="T8" fmla="*/ 0 w 99"/>
                    <a:gd name="T9" fmla="*/ 37 h 37"/>
                    <a:gd name="T10" fmla="*/ 99 w 99"/>
                    <a:gd name="T11" fmla="*/ 37 h 37"/>
                    <a:gd name="T12" fmla="*/ 94 w 99"/>
                    <a:gd name="T13" fmla="*/ 23 h 37"/>
                    <a:gd name="T14" fmla="*/ 83 w 99"/>
                    <a:gd name="T15" fmla="*/ 11 h 37"/>
                    <a:gd name="T16" fmla="*/ 67 w 99"/>
                    <a:gd name="T17" fmla="*/ 3 h 37"/>
                    <a:gd name="T18" fmla="*/ 49 w 9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49" y="0"/>
                      </a:moveTo>
                      <a:lnTo>
                        <a:pt x="29" y="3"/>
                      </a:lnTo>
                      <a:lnTo>
                        <a:pt x="14" y="11"/>
                      </a:lnTo>
                      <a:lnTo>
                        <a:pt x="2" y="23"/>
                      </a:lnTo>
                      <a:lnTo>
                        <a:pt x="0" y="37"/>
                      </a:lnTo>
                      <a:lnTo>
                        <a:pt x="99" y="37"/>
                      </a:lnTo>
                      <a:lnTo>
                        <a:pt x="94" y="23"/>
                      </a:lnTo>
                      <a:lnTo>
                        <a:pt x="83" y="11"/>
                      </a:lnTo>
                      <a:lnTo>
                        <a:pt x="67" y="3"/>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523">
                  <a:extLst>
                    <a:ext uri="{FF2B5EF4-FFF2-40B4-BE49-F238E27FC236}">
                      <a16:creationId xmlns:a16="http://schemas.microsoft.com/office/drawing/2014/main" id="{F183A0B3-F27B-C058-C58C-888A80AF098E}"/>
                    </a:ext>
                  </a:extLst>
                </p:cNvPr>
                <p:cNvSpPr>
                  <a:spLocks/>
                </p:cNvSpPr>
                <p:nvPr/>
              </p:nvSpPr>
              <p:spPr bwMode="auto">
                <a:xfrm>
                  <a:off x="4926" y="2106"/>
                  <a:ext cx="87" cy="281"/>
                </a:xfrm>
                <a:custGeom>
                  <a:avLst/>
                  <a:gdLst>
                    <a:gd name="T0" fmla="*/ 0 w 174"/>
                    <a:gd name="T1" fmla="*/ 30 h 563"/>
                    <a:gd name="T2" fmla="*/ 64 w 174"/>
                    <a:gd name="T3" fmla="*/ 340 h 563"/>
                    <a:gd name="T4" fmla="*/ 64 w 174"/>
                    <a:gd name="T5" fmla="*/ 563 h 563"/>
                    <a:gd name="T6" fmla="*/ 112 w 174"/>
                    <a:gd name="T7" fmla="*/ 563 h 563"/>
                    <a:gd name="T8" fmla="*/ 112 w 174"/>
                    <a:gd name="T9" fmla="*/ 340 h 563"/>
                    <a:gd name="T10" fmla="*/ 174 w 174"/>
                    <a:gd name="T11" fmla="*/ 32 h 563"/>
                    <a:gd name="T12" fmla="*/ 85 w 174"/>
                    <a:gd name="T13" fmla="*/ 0 h 563"/>
                    <a:gd name="T14" fmla="*/ 0 w 174"/>
                    <a:gd name="T15" fmla="*/ 30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563">
                      <a:moveTo>
                        <a:pt x="0" y="30"/>
                      </a:moveTo>
                      <a:lnTo>
                        <a:pt x="64" y="340"/>
                      </a:lnTo>
                      <a:lnTo>
                        <a:pt x="64" y="563"/>
                      </a:lnTo>
                      <a:lnTo>
                        <a:pt x="112" y="563"/>
                      </a:lnTo>
                      <a:lnTo>
                        <a:pt x="112" y="340"/>
                      </a:lnTo>
                      <a:lnTo>
                        <a:pt x="174" y="32"/>
                      </a:lnTo>
                      <a:lnTo>
                        <a:pt x="85" y="0"/>
                      </a:lnTo>
                      <a:lnTo>
                        <a:pt x="0" y="30"/>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524">
                  <a:extLst>
                    <a:ext uri="{FF2B5EF4-FFF2-40B4-BE49-F238E27FC236}">
                      <a16:creationId xmlns:a16="http://schemas.microsoft.com/office/drawing/2014/main" id="{94C75ACD-4222-D7C2-1486-31C685764AA1}"/>
                    </a:ext>
                  </a:extLst>
                </p:cNvPr>
                <p:cNvSpPr>
                  <a:spLocks/>
                </p:cNvSpPr>
                <p:nvPr/>
              </p:nvSpPr>
              <p:spPr bwMode="auto">
                <a:xfrm>
                  <a:off x="4970" y="2106"/>
                  <a:ext cx="43" cy="281"/>
                </a:xfrm>
                <a:custGeom>
                  <a:avLst/>
                  <a:gdLst>
                    <a:gd name="T0" fmla="*/ 0 w 86"/>
                    <a:gd name="T1" fmla="*/ 563 h 563"/>
                    <a:gd name="T2" fmla="*/ 24 w 86"/>
                    <a:gd name="T3" fmla="*/ 563 h 563"/>
                    <a:gd name="T4" fmla="*/ 24 w 86"/>
                    <a:gd name="T5" fmla="*/ 340 h 563"/>
                    <a:gd name="T6" fmla="*/ 86 w 86"/>
                    <a:gd name="T7" fmla="*/ 32 h 563"/>
                    <a:gd name="T8" fmla="*/ 0 w 86"/>
                    <a:gd name="T9" fmla="*/ 0 h 563"/>
                    <a:gd name="T10" fmla="*/ 0 w 86"/>
                    <a:gd name="T11" fmla="*/ 563 h 563"/>
                  </a:gdLst>
                  <a:ahLst/>
                  <a:cxnLst>
                    <a:cxn ang="0">
                      <a:pos x="T0" y="T1"/>
                    </a:cxn>
                    <a:cxn ang="0">
                      <a:pos x="T2" y="T3"/>
                    </a:cxn>
                    <a:cxn ang="0">
                      <a:pos x="T4" y="T5"/>
                    </a:cxn>
                    <a:cxn ang="0">
                      <a:pos x="T6" y="T7"/>
                    </a:cxn>
                    <a:cxn ang="0">
                      <a:pos x="T8" y="T9"/>
                    </a:cxn>
                    <a:cxn ang="0">
                      <a:pos x="T10" y="T11"/>
                    </a:cxn>
                  </a:cxnLst>
                  <a:rect l="0" t="0" r="r" b="b"/>
                  <a:pathLst>
                    <a:path w="86" h="563">
                      <a:moveTo>
                        <a:pt x="0" y="563"/>
                      </a:moveTo>
                      <a:lnTo>
                        <a:pt x="24" y="563"/>
                      </a:lnTo>
                      <a:lnTo>
                        <a:pt x="24" y="340"/>
                      </a:lnTo>
                      <a:lnTo>
                        <a:pt x="86" y="32"/>
                      </a:lnTo>
                      <a:lnTo>
                        <a:pt x="0" y="0"/>
                      </a:lnTo>
                      <a:lnTo>
                        <a:pt x="0" y="563"/>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525">
                  <a:extLst>
                    <a:ext uri="{FF2B5EF4-FFF2-40B4-BE49-F238E27FC236}">
                      <a16:creationId xmlns:a16="http://schemas.microsoft.com/office/drawing/2014/main" id="{9D231115-5FEA-17DA-0D7D-D9B866AAB14C}"/>
                    </a:ext>
                  </a:extLst>
                </p:cNvPr>
                <p:cNvSpPr>
                  <a:spLocks noChangeArrowheads="1"/>
                </p:cNvSpPr>
                <p:nvPr/>
              </p:nvSpPr>
              <p:spPr bwMode="auto">
                <a:xfrm>
                  <a:off x="4897" y="2372"/>
                  <a:ext cx="146" cy="1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526">
                  <a:extLst>
                    <a:ext uri="{FF2B5EF4-FFF2-40B4-BE49-F238E27FC236}">
                      <a16:creationId xmlns:a16="http://schemas.microsoft.com/office/drawing/2014/main" id="{D3B63770-ED13-0069-44F3-602478CA7958}"/>
                    </a:ext>
                  </a:extLst>
                </p:cNvPr>
                <p:cNvSpPr>
                  <a:spLocks/>
                </p:cNvSpPr>
                <p:nvPr/>
              </p:nvSpPr>
              <p:spPr bwMode="auto">
                <a:xfrm>
                  <a:off x="4931" y="2077"/>
                  <a:ext cx="78" cy="89"/>
                </a:xfrm>
                <a:custGeom>
                  <a:avLst/>
                  <a:gdLst>
                    <a:gd name="T0" fmla="*/ 3 w 155"/>
                    <a:gd name="T1" fmla="*/ 0 h 178"/>
                    <a:gd name="T2" fmla="*/ 0 w 155"/>
                    <a:gd name="T3" fmla="*/ 91 h 178"/>
                    <a:gd name="T4" fmla="*/ 78 w 155"/>
                    <a:gd name="T5" fmla="*/ 178 h 178"/>
                    <a:gd name="T6" fmla="*/ 155 w 155"/>
                    <a:gd name="T7" fmla="*/ 91 h 178"/>
                    <a:gd name="T8" fmla="*/ 151 w 155"/>
                    <a:gd name="T9" fmla="*/ 0 h 178"/>
                    <a:gd name="T10" fmla="*/ 3 w 155"/>
                    <a:gd name="T11" fmla="*/ 0 h 178"/>
                  </a:gdLst>
                  <a:ahLst/>
                  <a:cxnLst>
                    <a:cxn ang="0">
                      <a:pos x="T0" y="T1"/>
                    </a:cxn>
                    <a:cxn ang="0">
                      <a:pos x="T2" y="T3"/>
                    </a:cxn>
                    <a:cxn ang="0">
                      <a:pos x="T4" y="T5"/>
                    </a:cxn>
                    <a:cxn ang="0">
                      <a:pos x="T6" y="T7"/>
                    </a:cxn>
                    <a:cxn ang="0">
                      <a:pos x="T8" y="T9"/>
                    </a:cxn>
                    <a:cxn ang="0">
                      <a:pos x="T10" y="T11"/>
                    </a:cxn>
                  </a:cxnLst>
                  <a:rect l="0" t="0" r="r" b="b"/>
                  <a:pathLst>
                    <a:path w="155" h="178">
                      <a:moveTo>
                        <a:pt x="3" y="0"/>
                      </a:moveTo>
                      <a:lnTo>
                        <a:pt x="0" y="91"/>
                      </a:lnTo>
                      <a:lnTo>
                        <a:pt x="78" y="178"/>
                      </a:lnTo>
                      <a:lnTo>
                        <a:pt x="155" y="91"/>
                      </a:lnTo>
                      <a:lnTo>
                        <a:pt x="151" y="0"/>
                      </a:lnTo>
                      <a:lnTo>
                        <a:pt x="3" y="0"/>
                      </a:lnTo>
                      <a:close/>
                    </a:path>
                  </a:pathLst>
                </a:custGeom>
                <a:solidFill>
                  <a:srgbClr val="D4B5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527">
                  <a:extLst>
                    <a:ext uri="{FF2B5EF4-FFF2-40B4-BE49-F238E27FC236}">
                      <a16:creationId xmlns:a16="http://schemas.microsoft.com/office/drawing/2014/main" id="{87A1C2AB-7D17-3D08-C5F1-C6DE8B56C236}"/>
                    </a:ext>
                  </a:extLst>
                </p:cNvPr>
                <p:cNvSpPr>
                  <a:spLocks/>
                </p:cNvSpPr>
                <p:nvPr/>
              </p:nvSpPr>
              <p:spPr bwMode="auto">
                <a:xfrm>
                  <a:off x="4953" y="2154"/>
                  <a:ext cx="34" cy="161"/>
                </a:xfrm>
                <a:custGeom>
                  <a:avLst/>
                  <a:gdLst>
                    <a:gd name="T0" fmla="*/ 53 w 66"/>
                    <a:gd name="T1" fmla="*/ 0 h 322"/>
                    <a:gd name="T2" fmla="*/ 12 w 66"/>
                    <a:gd name="T3" fmla="*/ 0 h 322"/>
                    <a:gd name="T4" fmla="*/ 8 w 66"/>
                    <a:gd name="T5" fmla="*/ 0 h 322"/>
                    <a:gd name="T6" fmla="*/ 4 w 66"/>
                    <a:gd name="T7" fmla="*/ 1 h 322"/>
                    <a:gd name="T8" fmla="*/ 1 w 66"/>
                    <a:gd name="T9" fmla="*/ 4 h 322"/>
                    <a:gd name="T10" fmla="*/ 0 w 66"/>
                    <a:gd name="T11" fmla="*/ 8 h 322"/>
                    <a:gd name="T12" fmla="*/ 0 w 66"/>
                    <a:gd name="T13" fmla="*/ 11 h 322"/>
                    <a:gd name="T14" fmla="*/ 1 w 66"/>
                    <a:gd name="T15" fmla="*/ 15 h 322"/>
                    <a:gd name="T16" fmla="*/ 22 w 66"/>
                    <a:gd name="T17" fmla="*/ 45 h 322"/>
                    <a:gd name="T18" fmla="*/ 22 w 66"/>
                    <a:gd name="T19" fmla="*/ 45 h 322"/>
                    <a:gd name="T20" fmla="*/ 24 w 66"/>
                    <a:gd name="T21" fmla="*/ 45 h 322"/>
                    <a:gd name="T22" fmla="*/ 4 w 66"/>
                    <a:gd name="T23" fmla="*/ 288 h 322"/>
                    <a:gd name="T24" fmla="*/ 34 w 66"/>
                    <a:gd name="T25" fmla="*/ 322 h 322"/>
                    <a:gd name="T26" fmla="*/ 62 w 66"/>
                    <a:gd name="T27" fmla="*/ 288 h 322"/>
                    <a:gd name="T28" fmla="*/ 42 w 66"/>
                    <a:gd name="T29" fmla="*/ 45 h 322"/>
                    <a:gd name="T30" fmla="*/ 44 w 66"/>
                    <a:gd name="T31" fmla="*/ 45 h 322"/>
                    <a:gd name="T32" fmla="*/ 44 w 66"/>
                    <a:gd name="T33" fmla="*/ 45 h 322"/>
                    <a:gd name="T34" fmla="*/ 65 w 66"/>
                    <a:gd name="T35" fmla="*/ 15 h 322"/>
                    <a:gd name="T36" fmla="*/ 66 w 66"/>
                    <a:gd name="T37" fmla="*/ 11 h 322"/>
                    <a:gd name="T38" fmla="*/ 66 w 66"/>
                    <a:gd name="T39" fmla="*/ 8 h 322"/>
                    <a:gd name="T40" fmla="*/ 65 w 66"/>
                    <a:gd name="T41" fmla="*/ 4 h 322"/>
                    <a:gd name="T42" fmla="*/ 62 w 66"/>
                    <a:gd name="T43" fmla="*/ 1 h 322"/>
                    <a:gd name="T44" fmla="*/ 59 w 66"/>
                    <a:gd name="T45" fmla="*/ 0 h 322"/>
                    <a:gd name="T46" fmla="*/ 53 w 66"/>
                    <a:gd name="T4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322">
                      <a:moveTo>
                        <a:pt x="53" y="0"/>
                      </a:moveTo>
                      <a:lnTo>
                        <a:pt x="12" y="0"/>
                      </a:lnTo>
                      <a:lnTo>
                        <a:pt x="8" y="0"/>
                      </a:lnTo>
                      <a:lnTo>
                        <a:pt x="4" y="1"/>
                      </a:lnTo>
                      <a:lnTo>
                        <a:pt x="1" y="4"/>
                      </a:lnTo>
                      <a:lnTo>
                        <a:pt x="0" y="8"/>
                      </a:lnTo>
                      <a:lnTo>
                        <a:pt x="0" y="11"/>
                      </a:lnTo>
                      <a:lnTo>
                        <a:pt x="1" y="15"/>
                      </a:lnTo>
                      <a:lnTo>
                        <a:pt x="22" y="45"/>
                      </a:lnTo>
                      <a:lnTo>
                        <a:pt x="22" y="45"/>
                      </a:lnTo>
                      <a:lnTo>
                        <a:pt x="24" y="45"/>
                      </a:lnTo>
                      <a:lnTo>
                        <a:pt x="4" y="288"/>
                      </a:lnTo>
                      <a:lnTo>
                        <a:pt x="34" y="322"/>
                      </a:lnTo>
                      <a:lnTo>
                        <a:pt x="62" y="288"/>
                      </a:lnTo>
                      <a:lnTo>
                        <a:pt x="42" y="45"/>
                      </a:lnTo>
                      <a:lnTo>
                        <a:pt x="44" y="45"/>
                      </a:lnTo>
                      <a:lnTo>
                        <a:pt x="44" y="45"/>
                      </a:lnTo>
                      <a:lnTo>
                        <a:pt x="65" y="15"/>
                      </a:lnTo>
                      <a:lnTo>
                        <a:pt x="66" y="11"/>
                      </a:lnTo>
                      <a:lnTo>
                        <a:pt x="66" y="8"/>
                      </a:lnTo>
                      <a:lnTo>
                        <a:pt x="65" y="4"/>
                      </a:lnTo>
                      <a:lnTo>
                        <a:pt x="62" y="1"/>
                      </a:lnTo>
                      <a:lnTo>
                        <a:pt x="59" y="0"/>
                      </a:lnTo>
                      <a:lnTo>
                        <a:pt x="53" y="0"/>
                      </a:lnTo>
                      <a:close/>
                    </a:path>
                  </a:pathLst>
                </a:custGeom>
                <a:solidFill>
                  <a:srgbClr val="0CD6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Freeform 528">
                  <a:extLst>
                    <a:ext uri="{FF2B5EF4-FFF2-40B4-BE49-F238E27FC236}">
                      <a16:creationId xmlns:a16="http://schemas.microsoft.com/office/drawing/2014/main" id="{8323EF8D-0948-1812-92B1-E6961A76B5E5}"/>
                    </a:ext>
                  </a:extLst>
                </p:cNvPr>
                <p:cNvSpPr>
                  <a:spLocks/>
                </p:cNvSpPr>
                <p:nvPr/>
              </p:nvSpPr>
              <p:spPr bwMode="auto">
                <a:xfrm>
                  <a:off x="4931" y="2118"/>
                  <a:ext cx="78" cy="51"/>
                </a:xfrm>
                <a:custGeom>
                  <a:avLst/>
                  <a:gdLst>
                    <a:gd name="T0" fmla="*/ 0 w 155"/>
                    <a:gd name="T1" fmla="*/ 0 h 100"/>
                    <a:gd name="T2" fmla="*/ 1 w 155"/>
                    <a:gd name="T3" fmla="*/ 11 h 100"/>
                    <a:gd name="T4" fmla="*/ 45 w 155"/>
                    <a:gd name="T5" fmla="*/ 100 h 100"/>
                    <a:gd name="T6" fmla="*/ 78 w 155"/>
                    <a:gd name="T7" fmla="*/ 71 h 100"/>
                    <a:gd name="T8" fmla="*/ 110 w 155"/>
                    <a:gd name="T9" fmla="*/ 100 h 100"/>
                    <a:gd name="T10" fmla="*/ 155 w 155"/>
                    <a:gd name="T11" fmla="*/ 8 h 100"/>
                    <a:gd name="T12" fmla="*/ 155 w 155"/>
                    <a:gd name="T13" fmla="*/ 3 h 100"/>
                    <a:gd name="T14" fmla="*/ 78 w 155"/>
                    <a:gd name="T15" fmla="*/ 64 h 100"/>
                    <a:gd name="T16" fmla="*/ 0 w 155"/>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00">
                      <a:moveTo>
                        <a:pt x="0" y="0"/>
                      </a:moveTo>
                      <a:lnTo>
                        <a:pt x="1" y="11"/>
                      </a:lnTo>
                      <a:lnTo>
                        <a:pt x="45" y="100"/>
                      </a:lnTo>
                      <a:lnTo>
                        <a:pt x="78" y="71"/>
                      </a:lnTo>
                      <a:lnTo>
                        <a:pt x="110" y="100"/>
                      </a:lnTo>
                      <a:lnTo>
                        <a:pt x="155" y="8"/>
                      </a:lnTo>
                      <a:lnTo>
                        <a:pt x="155" y="3"/>
                      </a:lnTo>
                      <a:lnTo>
                        <a:pt x="78" y="64"/>
                      </a:lnTo>
                      <a:lnTo>
                        <a:pt x="0" y="0"/>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529">
                  <a:extLst>
                    <a:ext uri="{FF2B5EF4-FFF2-40B4-BE49-F238E27FC236}">
                      <a16:creationId xmlns:a16="http://schemas.microsoft.com/office/drawing/2014/main" id="{52EB8FE6-7B84-9DA3-71D9-8995A4B96CE3}"/>
                    </a:ext>
                  </a:extLst>
                </p:cNvPr>
                <p:cNvSpPr>
                  <a:spLocks/>
                </p:cNvSpPr>
                <p:nvPr/>
              </p:nvSpPr>
              <p:spPr bwMode="auto">
                <a:xfrm>
                  <a:off x="4970" y="2154"/>
                  <a:ext cx="17" cy="161"/>
                </a:xfrm>
                <a:custGeom>
                  <a:avLst/>
                  <a:gdLst>
                    <a:gd name="T0" fmla="*/ 19 w 32"/>
                    <a:gd name="T1" fmla="*/ 0 h 322"/>
                    <a:gd name="T2" fmla="*/ 0 w 32"/>
                    <a:gd name="T3" fmla="*/ 0 h 322"/>
                    <a:gd name="T4" fmla="*/ 0 w 32"/>
                    <a:gd name="T5" fmla="*/ 322 h 322"/>
                    <a:gd name="T6" fmla="*/ 0 w 32"/>
                    <a:gd name="T7" fmla="*/ 322 h 322"/>
                    <a:gd name="T8" fmla="*/ 28 w 32"/>
                    <a:gd name="T9" fmla="*/ 288 h 322"/>
                    <a:gd name="T10" fmla="*/ 8 w 32"/>
                    <a:gd name="T11" fmla="*/ 45 h 322"/>
                    <a:gd name="T12" fmla="*/ 10 w 32"/>
                    <a:gd name="T13" fmla="*/ 45 h 322"/>
                    <a:gd name="T14" fmla="*/ 10 w 32"/>
                    <a:gd name="T15" fmla="*/ 45 h 322"/>
                    <a:gd name="T16" fmla="*/ 31 w 32"/>
                    <a:gd name="T17" fmla="*/ 15 h 322"/>
                    <a:gd name="T18" fmla="*/ 32 w 32"/>
                    <a:gd name="T19" fmla="*/ 11 h 322"/>
                    <a:gd name="T20" fmla="*/ 32 w 32"/>
                    <a:gd name="T21" fmla="*/ 8 h 322"/>
                    <a:gd name="T22" fmla="*/ 31 w 32"/>
                    <a:gd name="T23" fmla="*/ 4 h 322"/>
                    <a:gd name="T24" fmla="*/ 28 w 32"/>
                    <a:gd name="T25" fmla="*/ 1 h 322"/>
                    <a:gd name="T26" fmla="*/ 25 w 32"/>
                    <a:gd name="T27" fmla="*/ 0 h 322"/>
                    <a:gd name="T28" fmla="*/ 19 w 32"/>
                    <a:gd name="T2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22">
                      <a:moveTo>
                        <a:pt x="19" y="0"/>
                      </a:moveTo>
                      <a:lnTo>
                        <a:pt x="0" y="0"/>
                      </a:lnTo>
                      <a:lnTo>
                        <a:pt x="0" y="322"/>
                      </a:lnTo>
                      <a:lnTo>
                        <a:pt x="0" y="322"/>
                      </a:lnTo>
                      <a:lnTo>
                        <a:pt x="28" y="288"/>
                      </a:lnTo>
                      <a:lnTo>
                        <a:pt x="8" y="45"/>
                      </a:lnTo>
                      <a:lnTo>
                        <a:pt x="10" y="45"/>
                      </a:lnTo>
                      <a:lnTo>
                        <a:pt x="10" y="45"/>
                      </a:lnTo>
                      <a:lnTo>
                        <a:pt x="31" y="15"/>
                      </a:lnTo>
                      <a:lnTo>
                        <a:pt x="32" y="11"/>
                      </a:lnTo>
                      <a:lnTo>
                        <a:pt x="32" y="8"/>
                      </a:lnTo>
                      <a:lnTo>
                        <a:pt x="31" y="4"/>
                      </a:lnTo>
                      <a:lnTo>
                        <a:pt x="28" y="1"/>
                      </a:lnTo>
                      <a:lnTo>
                        <a:pt x="25" y="0"/>
                      </a:lnTo>
                      <a:lnTo>
                        <a:pt x="19" y="0"/>
                      </a:lnTo>
                      <a:close/>
                    </a:path>
                  </a:pathLst>
                </a:custGeom>
                <a:solidFill>
                  <a:srgbClr val="0093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530">
                  <a:extLst>
                    <a:ext uri="{FF2B5EF4-FFF2-40B4-BE49-F238E27FC236}">
                      <a16:creationId xmlns:a16="http://schemas.microsoft.com/office/drawing/2014/main" id="{2252D8E5-1F2F-C19D-3120-130F59F661E2}"/>
                    </a:ext>
                  </a:extLst>
                </p:cNvPr>
                <p:cNvSpPr>
                  <a:spLocks/>
                </p:cNvSpPr>
                <p:nvPr/>
              </p:nvSpPr>
              <p:spPr bwMode="auto">
                <a:xfrm>
                  <a:off x="4970" y="2120"/>
                  <a:ext cx="39" cy="49"/>
                </a:xfrm>
                <a:custGeom>
                  <a:avLst/>
                  <a:gdLst>
                    <a:gd name="T0" fmla="*/ 0 w 77"/>
                    <a:gd name="T1" fmla="*/ 68 h 97"/>
                    <a:gd name="T2" fmla="*/ 32 w 77"/>
                    <a:gd name="T3" fmla="*/ 97 h 97"/>
                    <a:gd name="T4" fmla="*/ 77 w 77"/>
                    <a:gd name="T5" fmla="*/ 5 h 97"/>
                    <a:gd name="T6" fmla="*/ 77 w 77"/>
                    <a:gd name="T7" fmla="*/ 0 h 97"/>
                    <a:gd name="T8" fmla="*/ 0 w 77"/>
                    <a:gd name="T9" fmla="*/ 61 h 97"/>
                    <a:gd name="T10" fmla="*/ 0 w 77"/>
                    <a:gd name="T11" fmla="*/ 68 h 97"/>
                  </a:gdLst>
                  <a:ahLst/>
                  <a:cxnLst>
                    <a:cxn ang="0">
                      <a:pos x="T0" y="T1"/>
                    </a:cxn>
                    <a:cxn ang="0">
                      <a:pos x="T2" y="T3"/>
                    </a:cxn>
                    <a:cxn ang="0">
                      <a:pos x="T4" y="T5"/>
                    </a:cxn>
                    <a:cxn ang="0">
                      <a:pos x="T6" y="T7"/>
                    </a:cxn>
                    <a:cxn ang="0">
                      <a:pos x="T8" y="T9"/>
                    </a:cxn>
                    <a:cxn ang="0">
                      <a:pos x="T10" y="T11"/>
                    </a:cxn>
                  </a:cxnLst>
                  <a:rect l="0" t="0" r="r" b="b"/>
                  <a:pathLst>
                    <a:path w="77" h="97">
                      <a:moveTo>
                        <a:pt x="0" y="68"/>
                      </a:moveTo>
                      <a:lnTo>
                        <a:pt x="32" y="97"/>
                      </a:lnTo>
                      <a:lnTo>
                        <a:pt x="77" y="5"/>
                      </a:lnTo>
                      <a:lnTo>
                        <a:pt x="77" y="0"/>
                      </a:lnTo>
                      <a:lnTo>
                        <a:pt x="0" y="61"/>
                      </a:lnTo>
                      <a:lnTo>
                        <a:pt x="0" y="68"/>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531">
                  <a:extLst>
                    <a:ext uri="{FF2B5EF4-FFF2-40B4-BE49-F238E27FC236}">
                      <a16:creationId xmlns:a16="http://schemas.microsoft.com/office/drawing/2014/main" id="{7CAE62F3-19EA-9348-7866-D125532C616B}"/>
                    </a:ext>
                  </a:extLst>
                </p:cNvPr>
                <p:cNvSpPr>
                  <a:spLocks/>
                </p:cNvSpPr>
                <p:nvPr/>
              </p:nvSpPr>
              <p:spPr bwMode="auto">
                <a:xfrm>
                  <a:off x="4885" y="2386"/>
                  <a:ext cx="170" cy="455"/>
                </a:xfrm>
                <a:custGeom>
                  <a:avLst/>
                  <a:gdLst>
                    <a:gd name="T0" fmla="*/ 170 w 339"/>
                    <a:gd name="T1" fmla="*/ 0 h 911"/>
                    <a:gd name="T2" fmla="*/ 23 w 339"/>
                    <a:gd name="T3" fmla="*/ 0 h 911"/>
                    <a:gd name="T4" fmla="*/ 0 w 339"/>
                    <a:gd name="T5" fmla="*/ 119 h 911"/>
                    <a:gd name="T6" fmla="*/ 0 w 339"/>
                    <a:gd name="T7" fmla="*/ 169 h 911"/>
                    <a:gd name="T8" fmla="*/ 31 w 339"/>
                    <a:gd name="T9" fmla="*/ 911 h 911"/>
                    <a:gd name="T10" fmla="*/ 129 w 339"/>
                    <a:gd name="T11" fmla="*/ 911 h 911"/>
                    <a:gd name="T12" fmla="*/ 151 w 339"/>
                    <a:gd name="T13" fmla="*/ 245 h 911"/>
                    <a:gd name="T14" fmla="*/ 151 w 339"/>
                    <a:gd name="T15" fmla="*/ 239 h 911"/>
                    <a:gd name="T16" fmla="*/ 154 w 339"/>
                    <a:gd name="T17" fmla="*/ 235 h 911"/>
                    <a:gd name="T18" fmla="*/ 158 w 339"/>
                    <a:gd name="T19" fmla="*/ 231 h 911"/>
                    <a:gd name="T20" fmla="*/ 164 w 339"/>
                    <a:gd name="T21" fmla="*/ 228 h 911"/>
                    <a:gd name="T22" fmla="*/ 170 w 339"/>
                    <a:gd name="T23" fmla="*/ 228 h 911"/>
                    <a:gd name="T24" fmla="*/ 175 w 339"/>
                    <a:gd name="T25" fmla="*/ 228 h 911"/>
                    <a:gd name="T26" fmla="*/ 180 w 339"/>
                    <a:gd name="T27" fmla="*/ 231 h 911"/>
                    <a:gd name="T28" fmla="*/ 184 w 339"/>
                    <a:gd name="T29" fmla="*/ 235 h 911"/>
                    <a:gd name="T30" fmla="*/ 187 w 339"/>
                    <a:gd name="T31" fmla="*/ 239 h 911"/>
                    <a:gd name="T32" fmla="*/ 188 w 339"/>
                    <a:gd name="T33" fmla="*/ 245 h 911"/>
                    <a:gd name="T34" fmla="*/ 211 w 339"/>
                    <a:gd name="T35" fmla="*/ 884 h 911"/>
                    <a:gd name="T36" fmla="*/ 307 w 339"/>
                    <a:gd name="T37" fmla="*/ 893 h 911"/>
                    <a:gd name="T38" fmla="*/ 339 w 339"/>
                    <a:gd name="T39" fmla="*/ 169 h 911"/>
                    <a:gd name="T40" fmla="*/ 339 w 339"/>
                    <a:gd name="T41" fmla="*/ 119 h 911"/>
                    <a:gd name="T42" fmla="*/ 315 w 339"/>
                    <a:gd name="T43" fmla="*/ 0 h 911"/>
                    <a:gd name="T44" fmla="*/ 170 w 339"/>
                    <a:gd name="T45"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911">
                      <a:moveTo>
                        <a:pt x="170" y="0"/>
                      </a:moveTo>
                      <a:lnTo>
                        <a:pt x="23" y="0"/>
                      </a:lnTo>
                      <a:lnTo>
                        <a:pt x="0" y="119"/>
                      </a:lnTo>
                      <a:lnTo>
                        <a:pt x="0" y="169"/>
                      </a:lnTo>
                      <a:lnTo>
                        <a:pt x="31" y="911"/>
                      </a:lnTo>
                      <a:lnTo>
                        <a:pt x="129" y="911"/>
                      </a:lnTo>
                      <a:lnTo>
                        <a:pt x="151" y="245"/>
                      </a:lnTo>
                      <a:lnTo>
                        <a:pt x="151" y="239"/>
                      </a:lnTo>
                      <a:lnTo>
                        <a:pt x="154" y="235"/>
                      </a:lnTo>
                      <a:lnTo>
                        <a:pt x="158" y="231"/>
                      </a:lnTo>
                      <a:lnTo>
                        <a:pt x="164" y="228"/>
                      </a:lnTo>
                      <a:lnTo>
                        <a:pt x="170" y="228"/>
                      </a:lnTo>
                      <a:lnTo>
                        <a:pt x="175" y="228"/>
                      </a:lnTo>
                      <a:lnTo>
                        <a:pt x="180" y="231"/>
                      </a:lnTo>
                      <a:lnTo>
                        <a:pt x="184" y="235"/>
                      </a:lnTo>
                      <a:lnTo>
                        <a:pt x="187" y="239"/>
                      </a:lnTo>
                      <a:lnTo>
                        <a:pt x="188" y="245"/>
                      </a:lnTo>
                      <a:lnTo>
                        <a:pt x="211" y="884"/>
                      </a:lnTo>
                      <a:lnTo>
                        <a:pt x="307" y="893"/>
                      </a:lnTo>
                      <a:lnTo>
                        <a:pt x="339" y="169"/>
                      </a:lnTo>
                      <a:lnTo>
                        <a:pt x="339" y="119"/>
                      </a:lnTo>
                      <a:lnTo>
                        <a:pt x="315" y="0"/>
                      </a:lnTo>
                      <a:lnTo>
                        <a:pt x="170" y="0"/>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Freeform 532">
                  <a:extLst>
                    <a:ext uri="{FF2B5EF4-FFF2-40B4-BE49-F238E27FC236}">
                      <a16:creationId xmlns:a16="http://schemas.microsoft.com/office/drawing/2014/main" id="{818EA619-3398-B6FE-1837-2CA57D040CD1}"/>
                    </a:ext>
                  </a:extLst>
                </p:cNvPr>
                <p:cNvSpPr>
                  <a:spLocks/>
                </p:cNvSpPr>
                <p:nvPr/>
              </p:nvSpPr>
              <p:spPr bwMode="auto">
                <a:xfrm>
                  <a:off x="4970" y="2386"/>
                  <a:ext cx="85" cy="455"/>
                </a:xfrm>
                <a:custGeom>
                  <a:avLst/>
                  <a:gdLst>
                    <a:gd name="T0" fmla="*/ 0 w 169"/>
                    <a:gd name="T1" fmla="*/ 0 h 911"/>
                    <a:gd name="T2" fmla="*/ 0 w 169"/>
                    <a:gd name="T3" fmla="*/ 0 h 911"/>
                    <a:gd name="T4" fmla="*/ 0 w 169"/>
                    <a:gd name="T5" fmla="*/ 228 h 911"/>
                    <a:gd name="T6" fmla="*/ 5 w 169"/>
                    <a:gd name="T7" fmla="*/ 228 h 911"/>
                    <a:gd name="T8" fmla="*/ 10 w 169"/>
                    <a:gd name="T9" fmla="*/ 231 h 911"/>
                    <a:gd name="T10" fmla="*/ 14 w 169"/>
                    <a:gd name="T11" fmla="*/ 235 h 911"/>
                    <a:gd name="T12" fmla="*/ 17 w 169"/>
                    <a:gd name="T13" fmla="*/ 239 h 911"/>
                    <a:gd name="T14" fmla="*/ 18 w 169"/>
                    <a:gd name="T15" fmla="*/ 245 h 911"/>
                    <a:gd name="T16" fmla="*/ 41 w 169"/>
                    <a:gd name="T17" fmla="*/ 911 h 911"/>
                    <a:gd name="T18" fmla="*/ 137 w 169"/>
                    <a:gd name="T19" fmla="*/ 911 h 911"/>
                    <a:gd name="T20" fmla="*/ 169 w 169"/>
                    <a:gd name="T21" fmla="*/ 169 h 911"/>
                    <a:gd name="T22" fmla="*/ 169 w 169"/>
                    <a:gd name="T23" fmla="*/ 119 h 911"/>
                    <a:gd name="T24" fmla="*/ 145 w 169"/>
                    <a:gd name="T25" fmla="*/ 0 h 911"/>
                    <a:gd name="T26" fmla="*/ 0 w 169"/>
                    <a:gd name="T27"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911">
                      <a:moveTo>
                        <a:pt x="0" y="0"/>
                      </a:moveTo>
                      <a:lnTo>
                        <a:pt x="0" y="0"/>
                      </a:lnTo>
                      <a:lnTo>
                        <a:pt x="0" y="228"/>
                      </a:lnTo>
                      <a:lnTo>
                        <a:pt x="5" y="228"/>
                      </a:lnTo>
                      <a:lnTo>
                        <a:pt x="10" y="231"/>
                      </a:lnTo>
                      <a:lnTo>
                        <a:pt x="14" y="235"/>
                      </a:lnTo>
                      <a:lnTo>
                        <a:pt x="17" y="239"/>
                      </a:lnTo>
                      <a:lnTo>
                        <a:pt x="18" y="245"/>
                      </a:lnTo>
                      <a:lnTo>
                        <a:pt x="41" y="911"/>
                      </a:lnTo>
                      <a:lnTo>
                        <a:pt x="137" y="911"/>
                      </a:lnTo>
                      <a:lnTo>
                        <a:pt x="169" y="169"/>
                      </a:lnTo>
                      <a:lnTo>
                        <a:pt x="169" y="119"/>
                      </a:lnTo>
                      <a:lnTo>
                        <a:pt x="145"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533">
                  <a:extLst>
                    <a:ext uri="{FF2B5EF4-FFF2-40B4-BE49-F238E27FC236}">
                      <a16:creationId xmlns:a16="http://schemas.microsoft.com/office/drawing/2014/main" id="{81584855-F68C-8D12-5584-41D88D1D5E6F}"/>
                    </a:ext>
                  </a:extLst>
                </p:cNvPr>
                <p:cNvSpPr>
                  <a:spLocks/>
                </p:cNvSpPr>
                <p:nvPr/>
              </p:nvSpPr>
              <p:spPr bwMode="auto">
                <a:xfrm>
                  <a:off x="5039" y="2389"/>
                  <a:ext cx="37" cy="106"/>
                </a:xfrm>
                <a:custGeom>
                  <a:avLst/>
                  <a:gdLst>
                    <a:gd name="T0" fmla="*/ 28 w 75"/>
                    <a:gd name="T1" fmla="*/ 12 h 213"/>
                    <a:gd name="T2" fmla="*/ 32 w 75"/>
                    <a:gd name="T3" fmla="*/ 68 h 213"/>
                    <a:gd name="T4" fmla="*/ 32 w 75"/>
                    <a:gd name="T5" fmla="*/ 74 h 213"/>
                    <a:gd name="T6" fmla="*/ 31 w 75"/>
                    <a:gd name="T7" fmla="*/ 78 h 213"/>
                    <a:gd name="T8" fmla="*/ 28 w 75"/>
                    <a:gd name="T9" fmla="*/ 84 h 213"/>
                    <a:gd name="T10" fmla="*/ 24 w 75"/>
                    <a:gd name="T11" fmla="*/ 87 h 213"/>
                    <a:gd name="T12" fmla="*/ 20 w 75"/>
                    <a:gd name="T13" fmla="*/ 90 h 213"/>
                    <a:gd name="T14" fmla="*/ 17 w 75"/>
                    <a:gd name="T15" fmla="*/ 92 h 213"/>
                    <a:gd name="T16" fmla="*/ 14 w 75"/>
                    <a:gd name="T17" fmla="*/ 98 h 213"/>
                    <a:gd name="T18" fmla="*/ 10 w 75"/>
                    <a:gd name="T19" fmla="*/ 109 h 213"/>
                    <a:gd name="T20" fmla="*/ 5 w 75"/>
                    <a:gd name="T21" fmla="*/ 125 h 213"/>
                    <a:gd name="T22" fmla="*/ 3 w 75"/>
                    <a:gd name="T23" fmla="*/ 143 h 213"/>
                    <a:gd name="T24" fmla="*/ 0 w 75"/>
                    <a:gd name="T25" fmla="*/ 162 h 213"/>
                    <a:gd name="T26" fmla="*/ 0 w 75"/>
                    <a:gd name="T27" fmla="*/ 164 h 213"/>
                    <a:gd name="T28" fmla="*/ 1 w 75"/>
                    <a:gd name="T29" fmla="*/ 166 h 213"/>
                    <a:gd name="T30" fmla="*/ 3 w 75"/>
                    <a:gd name="T31" fmla="*/ 167 h 213"/>
                    <a:gd name="T32" fmla="*/ 5 w 75"/>
                    <a:gd name="T33" fmla="*/ 167 h 213"/>
                    <a:gd name="T34" fmla="*/ 8 w 75"/>
                    <a:gd name="T35" fmla="*/ 166 h 213"/>
                    <a:gd name="T36" fmla="*/ 10 w 75"/>
                    <a:gd name="T37" fmla="*/ 164 h 213"/>
                    <a:gd name="T38" fmla="*/ 14 w 75"/>
                    <a:gd name="T39" fmla="*/ 150 h 213"/>
                    <a:gd name="T40" fmla="*/ 18 w 75"/>
                    <a:gd name="T41" fmla="*/ 140 h 213"/>
                    <a:gd name="T42" fmla="*/ 21 w 75"/>
                    <a:gd name="T43" fmla="*/ 133 h 213"/>
                    <a:gd name="T44" fmla="*/ 21 w 75"/>
                    <a:gd name="T45" fmla="*/ 131 h 213"/>
                    <a:gd name="T46" fmla="*/ 21 w 75"/>
                    <a:gd name="T47" fmla="*/ 135 h 213"/>
                    <a:gd name="T48" fmla="*/ 20 w 75"/>
                    <a:gd name="T49" fmla="*/ 143 h 213"/>
                    <a:gd name="T50" fmla="*/ 17 w 75"/>
                    <a:gd name="T51" fmla="*/ 157 h 213"/>
                    <a:gd name="T52" fmla="*/ 12 w 75"/>
                    <a:gd name="T53" fmla="*/ 170 h 213"/>
                    <a:gd name="T54" fmla="*/ 5 w 75"/>
                    <a:gd name="T55" fmla="*/ 181 h 213"/>
                    <a:gd name="T56" fmla="*/ 3 w 75"/>
                    <a:gd name="T57" fmla="*/ 190 h 213"/>
                    <a:gd name="T58" fmla="*/ 0 w 75"/>
                    <a:gd name="T59" fmla="*/ 198 h 213"/>
                    <a:gd name="T60" fmla="*/ 0 w 75"/>
                    <a:gd name="T61" fmla="*/ 207 h 213"/>
                    <a:gd name="T62" fmla="*/ 3 w 75"/>
                    <a:gd name="T63" fmla="*/ 213 h 213"/>
                    <a:gd name="T64" fmla="*/ 7 w 75"/>
                    <a:gd name="T65" fmla="*/ 211 h 213"/>
                    <a:gd name="T66" fmla="*/ 22 w 75"/>
                    <a:gd name="T67" fmla="*/ 197 h 213"/>
                    <a:gd name="T68" fmla="*/ 37 w 75"/>
                    <a:gd name="T69" fmla="*/ 181 h 213"/>
                    <a:gd name="T70" fmla="*/ 48 w 75"/>
                    <a:gd name="T71" fmla="*/ 167 h 213"/>
                    <a:gd name="T72" fmla="*/ 55 w 75"/>
                    <a:gd name="T73" fmla="*/ 155 h 213"/>
                    <a:gd name="T74" fmla="*/ 58 w 75"/>
                    <a:gd name="T75" fmla="*/ 142 h 213"/>
                    <a:gd name="T76" fmla="*/ 69 w 75"/>
                    <a:gd name="T77" fmla="*/ 84 h 213"/>
                    <a:gd name="T78" fmla="*/ 69 w 75"/>
                    <a:gd name="T79" fmla="*/ 84 h 213"/>
                    <a:gd name="T80" fmla="*/ 75 w 75"/>
                    <a:gd name="T81" fmla="*/ 0 h 213"/>
                    <a:gd name="T82" fmla="*/ 28 w 75"/>
                    <a:gd name="T83"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13">
                      <a:moveTo>
                        <a:pt x="28" y="12"/>
                      </a:moveTo>
                      <a:lnTo>
                        <a:pt x="32" y="68"/>
                      </a:lnTo>
                      <a:lnTo>
                        <a:pt x="32" y="74"/>
                      </a:lnTo>
                      <a:lnTo>
                        <a:pt x="31" y="78"/>
                      </a:lnTo>
                      <a:lnTo>
                        <a:pt x="28" y="84"/>
                      </a:lnTo>
                      <a:lnTo>
                        <a:pt x="24" y="87"/>
                      </a:lnTo>
                      <a:lnTo>
                        <a:pt x="20" y="90"/>
                      </a:lnTo>
                      <a:lnTo>
                        <a:pt x="17" y="92"/>
                      </a:lnTo>
                      <a:lnTo>
                        <a:pt x="14" y="98"/>
                      </a:lnTo>
                      <a:lnTo>
                        <a:pt x="10" y="109"/>
                      </a:lnTo>
                      <a:lnTo>
                        <a:pt x="5" y="125"/>
                      </a:lnTo>
                      <a:lnTo>
                        <a:pt x="3" y="143"/>
                      </a:lnTo>
                      <a:lnTo>
                        <a:pt x="0" y="162"/>
                      </a:lnTo>
                      <a:lnTo>
                        <a:pt x="0" y="164"/>
                      </a:lnTo>
                      <a:lnTo>
                        <a:pt x="1" y="166"/>
                      </a:lnTo>
                      <a:lnTo>
                        <a:pt x="3" y="167"/>
                      </a:lnTo>
                      <a:lnTo>
                        <a:pt x="5" y="167"/>
                      </a:lnTo>
                      <a:lnTo>
                        <a:pt x="8" y="166"/>
                      </a:lnTo>
                      <a:lnTo>
                        <a:pt x="10" y="164"/>
                      </a:lnTo>
                      <a:lnTo>
                        <a:pt x="14" y="150"/>
                      </a:lnTo>
                      <a:lnTo>
                        <a:pt x="18" y="140"/>
                      </a:lnTo>
                      <a:lnTo>
                        <a:pt x="21" y="133"/>
                      </a:lnTo>
                      <a:lnTo>
                        <a:pt x="21" y="131"/>
                      </a:lnTo>
                      <a:lnTo>
                        <a:pt x="21" y="135"/>
                      </a:lnTo>
                      <a:lnTo>
                        <a:pt x="20" y="143"/>
                      </a:lnTo>
                      <a:lnTo>
                        <a:pt x="17" y="157"/>
                      </a:lnTo>
                      <a:lnTo>
                        <a:pt x="12" y="170"/>
                      </a:lnTo>
                      <a:lnTo>
                        <a:pt x="5" y="181"/>
                      </a:lnTo>
                      <a:lnTo>
                        <a:pt x="3" y="190"/>
                      </a:lnTo>
                      <a:lnTo>
                        <a:pt x="0" y="198"/>
                      </a:lnTo>
                      <a:lnTo>
                        <a:pt x="0" y="207"/>
                      </a:lnTo>
                      <a:lnTo>
                        <a:pt x="3" y="213"/>
                      </a:lnTo>
                      <a:lnTo>
                        <a:pt x="7" y="211"/>
                      </a:lnTo>
                      <a:lnTo>
                        <a:pt x="22" y="197"/>
                      </a:lnTo>
                      <a:lnTo>
                        <a:pt x="37" y="181"/>
                      </a:lnTo>
                      <a:lnTo>
                        <a:pt x="48" y="167"/>
                      </a:lnTo>
                      <a:lnTo>
                        <a:pt x="55" y="155"/>
                      </a:lnTo>
                      <a:lnTo>
                        <a:pt x="58" y="142"/>
                      </a:lnTo>
                      <a:lnTo>
                        <a:pt x="69" y="84"/>
                      </a:lnTo>
                      <a:lnTo>
                        <a:pt x="69" y="84"/>
                      </a:lnTo>
                      <a:lnTo>
                        <a:pt x="75" y="0"/>
                      </a:lnTo>
                      <a:lnTo>
                        <a:pt x="28" y="12"/>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534">
                  <a:extLst>
                    <a:ext uri="{FF2B5EF4-FFF2-40B4-BE49-F238E27FC236}">
                      <a16:creationId xmlns:a16="http://schemas.microsoft.com/office/drawing/2014/main" id="{F68D83E0-F839-80D2-7D19-E6ABC6400DE5}"/>
                    </a:ext>
                  </a:extLst>
                </p:cNvPr>
                <p:cNvSpPr>
                  <a:spLocks/>
                </p:cNvSpPr>
                <p:nvPr/>
              </p:nvSpPr>
              <p:spPr bwMode="auto">
                <a:xfrm>
                  <a:off x="4864" y="2389"/>
                  <a:ext cx="38" cy="106"/>
                </a:xfrm>
                <a:custGeom>
                  <a:avLst/>
                  <a:gdLst>
                    <a:gd name="T0" fmla="*/ 76 w 76"/>
                    <a:gd name="T1" fmla="*/ 162 h 213"/>
                    <a:gd name="T2" fmla="*/ 74 w 76"/>
                    <a:gd name="T3" fmla="*/ 143 h 213"/>
                    <a:gd name="T4" fmla="*/ 69 w 76"/>
                    <a:gd name="T5" fmla="*/ 125 h 213"/>
                    <a:gd name="T6" fmla="*/ 67 w 76"/>
                    <a:gd name="T7" fmla="*/ 109 h 213"/>
                    <a:gd name="T8" fmla="*/ 62 w 76"/>
                    <a:gd name="T9" fmla="*/ 98 h 213"/>
                    <a:gd name="T10" fmla="*/ 58 w 76"/>
                    <a:gd name="T11" fmla="*/ 92 h 213"/>
                    <a:gd name="T12" fmla="*/ 55 w 76"/>
                    <a:gd name="T13" fmla="*/ 90 h 213"/>
                    <a:gd name="T14" fmla="*/ 51 w 76"/>
                    <a:gd name="T15" fmla="*/ 87 h 213"/>
                    <a:gd name="T16" fmla="*/ 47 w 76"/>
                    <a:gd name="T17" fmla="*/ 84 h 213"/>
                    <a:gd name="T18" fmla="*/ 44 w 76"/>
                    <a:gd name="T19" fmla="*/ 78 h 213"/>
                    <a:gd name="T20" fmla="*/ 43 w 76"/>
                    <a:gd name="T21" fmla="*/ 74 h 213"/>
                    <a:gd name="T22" fmla="*/ 43 w 76"/>
                    <a:gd name="T23" fmla="*/ 68 h 213"/>
                    <a:gd name="T24" fmla="*/ 48 w 76"/>
                    <a:gd name="T25" fmla="*/ 12 h 213"/>
                    <a:gd name="T26" fmla="*/ 0 w 76"/>
                    <a:gd name="T27" fmla="*/ 0 h 213"/>
                    <a:gd name="T28" fmla="*/ 7 w 76"/>
                    <a:gd name="T29" fmla="*/ 84 h 213"/>
                    <a:gd name="T30" fmla="*/ 7 w 76"/>
                    <a:gd name="T31" fmla="*/ 84 h 213"/>
                    <a:gd name="T32" fmla="*/ 17 w 76"/>
                    <a:gd name="T33" fmla="*/ 142 h 213"/>
                    <a:gd name="T34" fmla="*/ 21 w 76"/>
                    <a:gd name="T35" fmla="*/ 155 h 213"/>
                    <a:gd name="T36" fmla="*/ 28 w 76"/>
                    <a:gd name="T37" fmla="*/ 167 h 213"/>
                    <a:gd name="T38" fmla="*/ 40 w 76"/>
                    <a:gd name="T39" fmla="*/ 181 h 213"/>
                    <a:gd name="T40" fmla="*/ 54 w 76"/>
                    <a:gd name="T41" fmla="*/ 197 h 213"/>
                    <a:gd name="T42" fmla="*/ 68 w 76"/>
                    <a:gd name="T43" fmla="*/ 211 h 213"/>
                    <a:gd name="T44" fmla="*/ 72 w 76"/>
                    <a:gd name="T45" fmla="*/ 213 h 213"/>
                    <a:gd name="T46" fmla="*/ 75 w 76"/>
                    <a:gd name="T47" fmla="*/ 210 h 213"/>
                    <a:gd name="T48" fmla="*/ 76 w 76"/>
                    <a:gd name="T49" fmla="*/ 203 h 213"/>
                    <a:gd name="T50" fmla="*/ 75 w 76"/>
                    <a:gd name="T51" fmla="*/ 196 h 213"/>
                    <a:gd name="T52" fmla="*/ 72 w 76"/>
                    <a:gd name="T53" fmla="*/ 189 h 213"/>
                    <a:gd name="T54" fmla="*/ 69 w 76"/>
                    <a:gd name="T55" fmla="*/ 181 h 213"/>
                    <a:gd name="T56" fmla="*/ 62 w 76"/>
                    <a:gd name="T57" fmla="*/ 170 h 213"/>
                    <a:gd name="T58" fmla="*/ 58 w 76"/>
                    <a:gd name="T59" fmla="*/ 157 h 213"/>
                    <a:gd name="T60" fmla="*/ 55 w 76"/>
                    <a:gd name="T61" fmla="*/ 143 h 213"/>
                    <a:gd name="T62" fmla="*/ 54 w 76"/>
                    <a:gd name="T63" fmla="*/ 135 h 213"/>
                    <a:gd name="T64" fmla="*/ 54 w 76"/>
                    <a:gd name="T65" fmla="*/ 131 h 213"/>
                    <a:gd name="T66" fmla="*/ 55 w 76"/>
                    <a:gd name="T67" fmla="*/ 133 h 213"/>
                    <a:gd name="T68" fmla="*/ 58 w 76"/>
                    <a:gd name="T69" fmla="*/ 140 h 213"/>
                    <a:gd name="T70" fmla="*/ 61 w 76"/>
                    <a:gd name="T71" fmla="*/ 150 h 213"/>
                    <a:gd name="T72" fmla="*/ 67 w 76"/>
                    <a:gd name="T73" fmla="*/ 164 h 213"/>
                    <a:gd name="T74" fmla="*/ 68 w 76"/>
                    <a:gd name="T75" fmla="*/ 166 h 213"/>
                    <a:gd name="T76" fmla="*/ 69 w 76"/>
                    <a:gd name="T77" fmla="*/ 167 h 213"/>
                    <a:gd name="T78" fmla="*/ 72 w 76"/>
                    <a:gd name="T79" fmla="*/ 167 h 213"/>
                    <a:gd name="T80" fmla="*/ 74 w 76"/>
                    <a:gd name="T81" fmla="*/ 166 h 213"/>
                    <a:gd name="T82" fmla="*/ 75 w 76"/>
                    <a:gd name="T83" fmla="*/ 164 h 213"/>
                    <a:gd name="T84" fmla="*/ 76 w 76"/>
                    <a:gd name="T85" fmla="*/ 16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213">
                      <a:moveTo>
                        <a:pt x="76" y="162"/>
                      </a:moveTo>
                      <a:lnTo>
                        <a:pt x="74" y="143"/>
                      </a:lnTo>
                      <a:lnTo>
                        <a:pt x="69" y="125"/>
                      </a:lnTo>
                      <a:lnTo>
                        <a:pt x="67" y="109"/>
                      </a:lnTo>
                      <a:lnTo>
                        <a:pt x="62" y="98"/>
                      </a:lnTo>
                      <a:lnTo>
                        <a:pt x="58" y="92"/>
                      </a:lnTo>
                      <a:lnTo>
                        <a:pt x="55" y="90"/>
                      </a:lnTo>
                      <a:lnTo>
                        <a:pt x="51" y="87"/>
                      </a:lnTo>
                      <a:lnTo>
                        <a:pt x="47" y="84"/>
                      </a:lnTo>
                      <a:lnTo>
                        <a:pt x="44" y="78"/>
                      </a:lnTo>
                      <a:lnTo>
                        <a:pt x="43" y="74"/>
                      </a:lnTo>
                      <a:lnTo>
                        <a:pt x="43" y="68"/>
                      </a:lnTo>
                      <a:lnTo>
                        <a:pt x="48" y="12"/>
                      </a:lnTo>
                      <a:lnTo>
                        <a:pt x="0" y="0"/>
                      </a:lnTo>
                      <a:lnTo>
                        <a:pt x="7" y="84"/>
                      </a:lnTo>
                      <a:lnTo>
                        <a:pt x="7" y="84"/>
                      </a:lnTo>
                      <a:lnTo>
                        <a:pt x="17" y="142"/>
                      </a:lnTo>
                      <a:lnTo>
                        <a:pt x="21" y="155"/>
                      </a:lnTo>
                      <a:lnTo>
                        <a:pt x="28" y="167"/>
                      </a:lnTo>
                      <a:lnTo>
                        <a:pt x="40" y="181"/>
                      </a:lnTo>
                      <a:lnTo>
                        <a:pt x="54" y="197"/>
                      </a:lnTo>
                      <a:lnTo>
                        <a:pt x="68" y="211"/>
                      </a:lnTo>
                      <a:lnTo>
                        <a:pt x="72" y="213"/>
                      </a:lnTo>
                      <a:lnTo>
                        <a:pt x="75" y="210"/>
                      </a:lnTo>
                      <a:lnTo>
                        <a:pt x="76" y="203"/>
                      </a:lnTo>
                      <a:lnTo>
                        <a:pt x="75" y="196"/>
                      </a:lnTo>
                      <a:lnTo>
                        <a:pt x="72" y="189"/>
                      </a:lnTo>
                      <a:lnTo>
                        <a:pt x="69" y="181"/>
                      </a:lnTo>
                      <a:lnTo>
                        <a:pt x="62" y="170"/>
                      </a:lnTo>
                      <a:lnTo>
                        <a:pt x="58" y="157"/>
                      </a:lnTo>
                      <a:lnTo>
                        <a:pt x="55" y="143"/>
                      </a:lnTo>
                      <a:lnTo>
                        <a:pt x="54" y="135"/>
                      </a:lnTo>
                      <a:lnTo>
                        <a:pt x="54" y="131"/>
                      </a:lnTo>
                      <a:lnTo>
                        <a:pt x="55" y="133"/>
                      </a:lnTo>
                      <a:lnTo>
                        <a:pt x="58" y="140"/>
                      </a:lnTo>
                      <a:lnTo>
                        <a:pt x="61" y="150"/>
                      </a:lnTo>
                      <a:lnTo>
                        <a:pt x="67" y="164"/>
                      </a:lnTo>
                      <a:lnTo>
                        <a:pt x="68" y="166"/>
                      </a:lnTo>
                      <a:lnTo>
                        <a:pt x="69" y="167"/>
                      </a:lnTo>
                      <a:lnTo>
                        <a:pt x="72" y="167"/>
                      </a:lnTo>
                      <a:lnTo>
                        <a:pt x="74" y="166"/>
                      </a:lnTo>
                      <a:lnTo>
                        <a:pt x="75" y="164"/>
                      </a:lnTo>
                      <a:lnTo>
                        <a:pt x="76" y="162"/>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535">
                  <a:extLst>
                    <a:ext uri="{FF2B5EF4-FFF2-40B4-BE49-F238E27FC236}">
                      <a16:creationId xmlns:a16="http://schemas.microsoft.com/office/drawing/2014/main" id="{491CC485-6E86-BD28-384C-BB9AC2FA1E0C}"/>
                    </a:ext>
                  </a:extLst>
                </p:cNvPr>
                <p:cNvSpPr>
                  <a:spLocks/>
                </p:cNvSpPr>
                <p:nvPr/>
              </p:nvSpPr>
              <p:spPr bwMode="auto">
                <a:xfrm>
                  <a:off x="4846" y="2168"/>
                  <a:ext cx="58" cy="257"/>
                </a:xfrm>
                <a:custGeom>
                  <a:avLst/>
                  <a:gdLst>
                    <a:gd name="T0" fmla="*/ 10 w 116"/>
                    <a:gd name="T1" fmla="*/ 0 h 513"/>
                    <a:gd name="T2" fmla="*/ 0 w 116"/>
                    <a:gd name="T3" fmla="*/ 226 h 513"/>
                    <a:gd name="T4" fmla="*/ 37 w 116"/>
                    <a:gd name="T5" fmla="*/ 513 h 513"/>
                    <a:gd name="T6" fmla="*/ 82 w 116"/>
                    <a:gd name="T7" fmla="*/ 506 h 513"/>
                    <a:gd name="T8" fmla="*/ 92 w 116"/>
                    <a:gd name="T9" fmla="*/ 312 h 513"/>
                    <a:gd name="T10" fmla="*/ 79 w 116"/>
                    <a:gd name="T11" fmla="*/ 226 h 513"/>
                    <a:gd name="T12" fmla="*/ 116 w 116"/>
                    <a:gd name="T13" fmla="*/ 13 h 513"/>
                    <a:gd name="T14" fmla="*/ 10 w 116"/>
                    <a:gd name="T15" fmla="*/ 0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13">
                      <a:moveTo>
                        <a:pt x="10" y="0"/>
                      </a:moveTo>
                      <a:lnTo>
                        <a:pt x="0" y="226"/>
                      </a:lnTo>
                      <a:lnTo>
                        <a:pt x="37" y="513"/>
                      </a:lnTo>
                      <a:lnTo>
                        <a:pt x="82" y="506"/>
                      </a:lnTo>
                      <a:lnTo>
                        <a:pt x="92" y="312"/>
                      </a:lnTo>
                      <a:lnTo>
                        <a:pt x="79" y="226"/>
                      </a:lnTo>
                      <a:lnTo>
                        <a:pt x="116" y="13"/>
                      </a:lnTo>
                      <a:lnTo>
                        <a:pt x="10" y="0"/>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536">
                  <a:extLst>
                    <a:ext uri="{FF2B5EF4-FFF2-40B4-BE49-F238E27FC236}">
                      <a16:creationId xmlns:a16="http://schemas.microsoft.com/office/drawing/2014/main" id="{843C044E-D01F-BA78-659F-6118BC7AFD32}"/>
                    </a:ext>
                  </a:extLst>
                </p:cNvPr>
                <p:cNvSpPr>
                  <a:spLocks/>
                </p:cNvSpPr>
                <p:nvPr/>
              </p:nvSpPr>
              <p:spPr bwMode="auto">
                <a:xfrm>
                  <a:off x="5037" y="2168"/>
                  <a:ext cx="57" cy="257"/>
                </a:xfrm>
                <a:custGeom>
                  <a:avLst/>
                  <a:gdLst>
                    <a:gd name="T0" fmla="*/ 0 w 114"/>
                    <a:gd name="T1" fmla="*/ 13 h 513"/>
                    <a:gd name="T2" fmla="*/ 35 w 114"/>
                    <a:gd name="T3" fmla="*/ 226 h 513"/>
                    <a:gd name="T4" fmla="*/ 22 w 114"/>
                    <a:gd name="T5" fmla="*/ 312 h 513"/>
                    <a:gd name="T6" fmla="*/ 32 w 114"/>
                    <a:gd name="T7" fmla="*/ 506 h 513"/>
                    <a:gd name="T8" fmla="*/ 77 w 114"/>
                    <a:gd name="T9" fmla="*/ 513 h 513"/>
                    <a:gd name="T10" fmla="*/ 114 w 114"/>
                    <a:gd name="T11" fmla="*/ 226 h 513"/>
                    <a:gd name="T12" fmla="*/ 104 w 114"/>
                    <a:gd name="T13" fmla="*/ 0 h 513"/>
                    <a:gd name="T14" fmla="*/ 0 w 114"/>
                    <a:gd name="T15" fmla="*/ 13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13">
                      <a:moveTo>
                        <a:pt x="0" y="13"/>
                      </a:moveTo>
                      <a:lnTo>
                        <a:pt x="35" y="226"/>
                      </a:lnTo>
                      <a:lnTo>
                        <a:pt x="22" y="312"/>
                      </a:lnTo>
                      <a:lnTo>
                        <a:pt x="32" y="506"/>
                      </a:lnTo>
                      <a:lnTo>
                        <a:pt x="77" y="513"/>
                      </a:lnTo>
                      <a:lnTo>
                        <a:pt x="114" y="226"/>
                      </a:lnTo>
                      <a:lnTo>
                        <a:pt x="104" y="0"/>
                      </a:lnTo>
                      <a:lnTo>
                        <a:pt x="0" y="13"/>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537">
                  <a:extLst>
                    <a:ext uri="{FF2B5EF4-FFF2-40B4-BE49-F238E27FC236}">
                      <a16:creationId xmlns:a16="http://schemas.microsoft.com/office/drawing/2014/main" id="{0BEFC781-3275-8642-CEB0-8301DB233A39}"/>
                    </a:ext>
                  </a:extLst>
                </p:cNvPr>
                <p:cNvSpPr>
                  <a:spLocks/>
                </p:cNvSpPr>
                <p:nvPr/>
              </p:nvSpPr>
              <p:spPr bwMode="auto">
                <a:xfrm>
                  <a:off x="4851" y="2121"/>
                  <a:ext cx="107" cy="300"/>
                </a:xfrm>
                <a:custGeom>
                  <a:avLst/>
                  <a:gdLst>
                    <a:gd name="T0" fmla="*/ 58 w 215"/>
                    <a:gd name="T1" fmla="*/ 33 h 601"/>
                    <a:gd name="T2" fmla="*/ 39 w 215"/>
                    <a:gd name="T3" fmla="*/ 40 h 601"/>
                    <a:gd name="T4" fmla="*/ 24 w 215"/>
                    <a:gd name="T5" fmla="*/ 51 h 601"/>
                    <a:gd name="T6" fmla="*/ 11 w 215"/>
                    <a:gd name="T7" fmla="*/ 67 h 601"/>
                    <a:gd name="T8" fmla="*/ 2 w 215"/>
                    <a:gd name="T9" fmla="*/ 85 h 601"/>
                    <a:gd name="T10" fmla="*/ 0 w 215"/>
                    <a:gd name="T11" fmla="*/ 105 h 601"/>
                    <a:gd name="T12" fmla="*/ 0 w 215"/>
                    <a:gd name="T13" fmla="*/ 157 h 601"/>
                    <a:gd name="T14" fmla="*/ 80 w 215"/>
                    <a:gd name="T15" fmla="*/ 157 h 601"/>
                    <a:gd name="T16" fmla="*/ 92 w 215"/>
                    <a:gd name="T17" fmla="*/ 397 h 601"/>
                    <a:gd name="T18" fmla="*/ 72 w 215"/>
                    <a:gd name="T19" fmla="*/ 601 h 601"/>
                    <a:gd name="T20" fmla="*/ 215 w 215"/>
                    <a:gd name="T21" fmla="*/ 600 h 601"/>
                    <a:gd name="T22" fmla="*/ 215 w 215"/>
                    <a:gd name="T23" fmla="*/ 310 h 601"/>
                    <a:gd name="T24" fmla="*/ 151 w 215"/>
                    <a:gd name="T25" fmla="*/ 0 h 601"/>
                    <a:gd name="T26" fmla="*/ 58 w 215"/>
                    <a:gd name="T27" fmla="*/ 3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601">
                      <a:moveTo>
                        <a:pt x="58" y="33"/>
                      </a:moveTo>
                      <a:lnTo>
                        <a:pt x="39" y="40"/>
                      </a:lnTo>
                      <a:lnTo>
                        <a:pt x="24" y="51"/>
                      </a:lnTo>
                      <a:lnTo>
                        <a:pt x="11" y="67"/>
                      </a:lnTo>
                      <a:lnTo>
                        <a:pt x="2" y="85"/>
                      </a:lnTo>
                      <a:lnTo>
                        <a:pt x="0" y="105"/>
                      </a:lnTo>
                      <a:lnTo>
                        <a:pt x="0" y="157"/>
                      </a:lnTo>
                      <a:lnTo>
                        <a:pt x="80" y="157"/>
                      </a:lnTo>
                      <a:lnTo>
                        <a:pt x="92" y="397"/>
                      </a:lnTo>
                      <a:lnTo>
                        <a:pt x="72" y="601"/>
                      </a:lnTo>
                      <a:lnTo>
                        <a:pt x="215" y="600"/>
                      </a:lnTo>
                      <a:lnTo>
                        <a:pt x="215" y="310"/>
                      </a:lnTo>
                      <a:lnTo>
                        <a:pt x="151" y="0"/>
                      </a:lnTo>
                      <a:lnTo>
                        <a:pt x="58" y="33"/>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538">
                  <a:extLst>
                    <a:ext uri="{FF2B5EF4-FFF2-40B4-BE49-F238E27FC236}">
                      <a16:creationId xmlns:a16="http://schemas.microsoft.com/office/drawing/2014/main" id="{C0D1F593-F550-0651-EF14-E698E9DDE3B4}"/>
                    </a:ext>
                  </a:extLst>
                </p:cNvPr>
                <p:cNvSpPr>
                  <a:spLocks/>
                </p:cNvSpPr>
                <p:nvPr/>
              </p:nvSpPr>
              <p:spPr bwMode="auto">
                <a:xfrm>
                  <a:off x="4902" y="2118"/>
                  <a:ext cx="56" cy="157"/>
                </a:xfrm>
                <a:custGeom>
                  <a:avLst/>
                  <a:gdLst>
                    <a:gd name="T0" fmla="*/ 0 w 112"/>
                    <a:gd name="T1" fmla="*/ 21 h 314"/>
                    <a:gd name="T2" fmla="*/ 112 w 112"/>
                    <a:gd name="T3" fmla="*/ 314 h 314"/>
                    <a:gd name="T4" fmla="*/ 58 w 112"/>
                    <a:gd name="T5" fmla="*/ 0 h 314"/>
                    <a:gd name="T6" fmla="*/ 0 w 112"/>
                    <a:gd name="T7" fmla="*/ 21 h 314"/>
                  </a:gdLst>
                  <a:ahLst/>
                  <a:cxnLst>
                    <a:cxn ang="0">
                      <a:pos x="T0" y="T1"/>
                    </a:cxn>
                    <a:cxn ang="0">
                      <a:pos x="T2" y="T3"/>
                    </a:cxn>
                    <a:cxn ang="0">
                      <a:pos x="T4" y="T5"/>
                    </a:cxn>
                    <a:cxn ang="0">
                      <a:pos x="T6" y="T7"/>
                    </a:cxn>
                  </a:cxnLst>
                  <a:rect l="0" t="0" r="r" b="b"/>
                  <a:pathLst>
                    <a:path w="112" h="314">
                      <a:moveTo>
                        <a:pt x="0" y="21"/>
                      </a:moveTo>
                      <a:lnTo>
                        <a:pt x="112" y="314"/>
                      </a:lnTo>
                      <a:lnTo>
                        <a:pt x="58" y="0"/>
                      </a:lnTo>
                      <a:lnTo>
                        <a:pt x="0" y="21"/>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539">
                  <a:extLst>
                    <a:ext uri="{FF2B5EF4-FFF2-40B4-BE49-F238E27FC236}">
                      <a16:creationId xmlns:a16="http://schemas.microsoft.com/office/drawing/2014/main" id="{C1B71A1E-696F-6E91-FF06-A81F4F4E2A5D}"/>
                    </a:ext>
                  </a:extLst>
                </p:cNvPr>
                <p:cNvSpPr>
                  <a:spLocks/>
                </p:cNvSpPr>
                <p:nvPr/>
              </p:nvSpPr>
              <p:spPr bwMode="auto">
                <a:xfrm>
                  <a:off x="4982" y="2121"/>
                  <a:ext cx="107" cy="300"/>
                </a:xfrm>
                <a:custGeom>
                  <a:avLst/>
                  <a:gdLst>
                    <a:gd name="T0" fmla="*/ 157 w 215"/>
                    <a:gd name="T1" fmla="*/ 33 h 601"/>
                    <a:gd name="T2" fmla="*/ 64 w 215"/>
                    <a:gd name="T3" fmla="*/ 0 h 601"/>
                    <a:gd name="T4" fmla="*/ 0 w 215"/>
                    <a:gd name="T5" fmla="*/ 310 h 601"/>
                    <a:gd name="T6" fmla="*/ 0 w 215"/>
                    <a:gd name="T7" fmla="*/ 600 h 601"/>
                    <a:gd name="T8" fmla="*/ 143 w 215"/>
                    <a:gd name="T9" fmla="*/ 601 h 601"/>
                    <a:gd name="T10" fmla="*/ 123 w 215"/>
                    <a:gd name="T11" fmla="*/ 397 h 601"/>
                    <a:gd name="T12" fmla="*/ 135 w 215"/>
                    <a:gd name="T13" fmla="*/ 157 h 601"/>
                    <a:gd name="T14" fmla="*/ 215 w 215"/>
                    <a:gd name="T15" fmla="*/ 157 h 601"/>
                    <a:gd name="T16" fmla="*/ 215 w 215"/>
                    <a:gd name="T17" fmla="*/ 105 h 601"/>
                    <a:gd name="T18" fmla="*/ 212 w 215"/>
                    <a:gd name="T19" fmla="*/ 85 h 601"/>
                    <a:gd name="T20" fmla="*/ 204 w 215"/>
                    <a:gd name="T21" fmla="*/ 67 h 601"/>
                    <a:gd name="T22" fmla="*/ 193 w 215"/>
                    <a:gd name="T23" fmla="*/ 51 h 601"/>
                    <a:gd name="T24" fmla="*/ 177 w 215"/>
                    <a:gd name="T25" fmla="*/ 40 h 601"/>
                    <a:gd name="T26" fmla="*/ 157 w 215"/>
                    <a:gd name="T27" fmla="*/ 3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601">
                      <a:moveTo>
                        <a:pt x="157" y="33"/>
                      </a:moveTo>
                      <a:lnTo>
                        <a:pt x="64" y="0"/>
                      </a:lnTo>
                      <a:lnTo>
                        <a:pt x="0" y="310"/>
                      </a:lnTo>
                      <a:lnTo>
                        <a:pt x="0" y="600"/>
                      </a:lnTo>
                      <a:lnTo>
                        <a:pt x="143" y="601"/>
                      </a:lnTo>
                      <a:lnTo>
                        <a:pt x="123" y="397"/>
                      </a:lnTo>
                      <a:lnTo>
                        <a:pt x="135" y="157"/>
                      </a:lnTo>
                      <a:lnTo>
                        <a:pt x="215" y="157"/>
                      </a:lnTo>
                      <a:lnTo>
                        <a:pt x="215" y="105"/>
                      </a:lnTo>
                      <a:lnTo>
                        <a:pt x="212" y="85"/>
                      </a:lnTo>
                      <a:lnTo>
                        <a:pt x="204" y="67"/>
                      </a:lnTo>
                      <a:lnTo>
                        <a:pt x="193" y="51"/>
                      </a:lnTo>
                      <a:lnTo>
                        <a:pt x="177" y="40"/>
                      </a:lnTo>
                      <a:lnTo>
                        <a:pt x="157" y="33"/>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540">
                  <a:extLst>
                    <a:ext uri="{FF2B5EF4-FFF2-40B4-BE49-F238E27FC236}">
                      <a16:creationId xmlns:a16="http://schemas.microsoft.com/office/drawing/2014/main" id="{4DB3671A-14AC-C12E-CEF2-40BE3D133F16}"/>
                    </a:ext>
                  </a:extLst>
                </p:cNvPr>
                <p:cNvSpPr>
                  <a:spLocks/>
                </p:cNvSpPr>
                <p:nvPr/>
              </p:nvSpPr>
              <p:spPr bwMode="auto">
                <a:xfrm>
                  <a:off x="4982" y="2120"/>
                  <a:ext cx="56" cy="155"/>
                </a:xfrm>
                <a:custGeom>
                  <a:avLst/>
                  <a:gdLst>
                    <a:gd name="T0" fmla="*/ 0 w 113"/>
                    <a:gd name="T1" fmla="*/ 311 h 311"/>
                    <a:gd name="T2" fmla="*/ 113 w 113"/>
                    <a:gd name="T3" fmla="*/ 18 h 311"/>
                    <a:gd name="T4" fmla="*/ 55 w 113"/>
                    <a:gd name="T5" fmla="*/ 0 h 311"/>
                    <a:gd name="T6" fmla="*/ 0 w 113"/>
                    <a:gd name="T7" fmla="*/ 311 h 311"/>
                  </a:gdLst>
                  <a:ahLst/>
                  <a:cxnLst>
                    <a:cxn ang="0">
                      <a:pos x="T0" y="T1"/>
                    </a:cxn>
                    <a:cxn ang="0">
                      <a:pos x="T2" y="T3"/>
                    </a:cxn>
                    <a:cxn ang="0">
                      <a:pos x="T4" y="T5"/>
                    </a:cxn>
                    <a:cxn ang="0">
                      <a:pos x="T6" y="T7"/>
                    </a:cxn>
                  </a:cxnLst>
                  <a:rect l="0" t="0" r="r" b="b"/>
                  <a:pathLst>
                    <a:path w="113" h="311">
                      <a:moveTo>
                        <a:pt x="0" y="311"/>
                      </a:moveTo>
                      <a:lnTo>
                        <a:pt x="113" y="18"/>
                      </a:lnTo>
                      <a:lnTo>
                        <a:pt x="55" y="0"/>
                      </a:lnTo>
                      <a:lnTo>
                        <a:pt x="0" y="3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541">
                  <a:extLst>
                    <a:ext uri="{FF2B5EF4-FFF2-40B4-BE49-F238E27FC236}">
                      <a16:creationId xmlns:a16="http://schemas.microsoft.com/office/drawing/2014/main" id="{84764653-B846-45BC-D716-DC757863ADD0}"/>
                    </a:ext>
                  </a:extLst>
                </p:cNvPr>
                <p:cNvSpPr>
                  <a:spLocks/>
                </p:cNvSpPr>
                <p:nvPr/>
              </p:nvSpPr>
              <p:spPr bwMode="auto">
                <a:xfrm>
                  <a:off x="4970" y="1966"/>
                  <a:ext cx="52" cy="104"/>
                </a:xfrm>
                <a:custGeom>
                  <a:avLst/>
                  <a:gdLst>
                    <a:gd name="T0" fmla="*/ 30 w 105"/>
                    <a:gd name="T1" fmla="*/ 1 h 207"/>
                    <a:gd name="T2" fmla="*/ 14 w 105"/>
                    <a:gd name="T3" fmla="*/ 1 h 207"/>
                    <a:gd name="T4" fmla="*/ 4 w 105"/>
                    <a:gd name="T5" fmla="*/ 0 h 207"/>
                    <a:gd name="T6" fmla="*/ 0 w 105"/>
                    <a:gd name="T7" fmla="*/ 0 h 207"/>
                    <a:gd name="T8" fmla="*/ 0 w 105"/>
                    <a:gd name="T9" fmla="*/ 207 h 207"/>
                    <a:gd name="T10" fmla="*/ 17 w 105"/>
                    <a:gd name="T11" fmla="*/ 207 h 207"/>
                    <a:gd name="T12" fmla="*/ 40 w 105"/>
                    <a:gd name="T13" fmla="*/ 203 h 207"/>
                    <a:gd name="T14" fmla="*/ 61 w 105"/>
                    <a:gd name="T15" fmla="*/ 193 h 207"/>
                    <a:gd name="T16" fmla="*/ 78 w 105"/>
                    <a:gd name="T17" fmla="*/ 178 h 207"/>
                    <a:gd name="T18" fmla="*/ 92 w 105"/>
                    <a:gd name="T19" fmla="*/ 156 h 207"/>
                    <a:gd name="T20" fmla="*/ 101 w 105"/>
                    <a:gd name="T21" fmla="*/ 131 h 207"/>
                    <a:gd name="T22" fmla="*/ 105 w 105"/>
                    <a:gd name="T23" fmla="*/ 104 h 207"/>
                    <a:gd name="T24" fmla="*/ 105 w 105"/>
                    <a:gd name="T25" fmla="*/ 101 h 207"/>
                    <a:gd name="T26" fmla="*/ 101 w 105"/>
                    <a:gd name="T27" fmla="*/ 72 h 207"/>
                    <a:gd name="T28" fmla="*/ 91 w 105"/>
                    <a:gd name="T29" fmla="*/ 46 h 207"/>
                    <a:gd name="T30" fmla="*/ 74 w 105"/>
                    <a:gd name="T31" fmla="*/ 25 h 207"/>
                    <a:gd name="T32" fmla="*/ 54 w 105"/>
                    <a:gd name="T33" fmla="*/ 9 h 207"/>
                    <a:gd name="T34" fmla="*/ 30 w 105"/>
                    <a:gd name="T35" fmla="*/ 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7">
                      <a:moveTo>
                        <a:pt x="30" y="1"/>
                      </a:moveTo>
                      <a:lnTo>
                        <a:pt x="14" y="1"/>
                      </a:lnTo>
                      <a:lnTo>
                        <a:pt x="4" y="0"/>
                      </a:lnTo>
                      <a:lnTo>
                        <a:pt x="0" y="0"/>
                      </a:lnTo>
                      <a:lnTo>
                        <a:pt x="0" y="207"/>
                      </a:lnTo>
                      <a:lnTo>
                        <a:pt x="17" y="207"/>
                      </a:lnTo>
                      <a:lnTo>
                        <a:pt x="40" y="203"/>
                      </a:lnTo>
                      <a:lnTo>
                        <a:pt x="61" y="193"/>
                      </a:lnTo>
                      <a:lnTo>
                        <a:pt x="78" y="178"/>
                      </a:lnTo>
                      <a:lnTo>
                        <a:pt x="92" y="156"/>
                      </a:lnTo>
                      <a:lnTo>
                        <a:pt x="101" y="131"/>
                      </a:lnTo>
                      <a:lnTo>
                        <a:pt x="105" y="104"/>
                      </a:lnTo>
                      <a:lnTo>
                        <a:pt x="105" y="101"/>
                      </a:lnTo>
                      <a:lnTo>
                        <a:pt x="101" y="72"/>
                      </a:lnTo>
                      <a:lnTo>
                        <a:pt x="91" y="46"/>
                      </a:lnTo>
                      <a:lnTo>
                        <a:pt x="74" y="25"/>
                      </a:lnTo>
                      <a:lnTo>
                        <a:pt x="54" y="9"/>
                      </a:lnTo>
                      <a:lnTo>
                        <a:pt x="30" y="1"/>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542">
                  <a:extLst>
                    <a:ext uri="{FF2B5EF4-FFF2-40B4-BE49-F238E27FC236}">
                      <a16:creationId xmlns:a16="http://schemas.microsoft.com/office/drawing/2014/main" id="{BF9766A1-C55A-D592-967C-F6E282C5612D}"/>
                    </a:ext>
                  </a:extLst>
                </p:cNvPr>
                <p:cNvSpPr>
                  <a:spLocks/>
                </p:cNvSpPr>
                <p:nvPr/>
              </p:nvSpPr>
              <p:spPr bwMode="auto">
                <a:xfrm>
                  <a:off x="4918" y="1966"/>
                  <a:ext cx="52" cy="104"/>
                </a:xfrm>
                <a:custGeom>
                  <a:avLst/>
                  <a:gdLst>
                    <a:gd name="T0" fmla="*/ 0 w 103"/>
                    <a:gd name="T1" fmla="*/ 101 h 207"/>
                    <a:gd name="T2" fmla="*/ 0 w 103"/>
                    <a:gd name="T3" fmla="*/ 104 h 207"/>
                    <a:gd name="T4" fmla="*/ 4 w 103"/>
                    <a:gd name="T5" fmla="*/ 131 h 207"/>
                    <a:gd name="T6" fmla="*/ 13 w 103"/>
                    <a:gd name="T7" fmla="*/ 156 h 207"/>
                    <a:gd name="T8" fmla="*/ 25 w 103"/>
                    <a:gd name="T9" fmla="*/ 178 h 207"/>
                    <a:gd name="T10" fmla="*/ 44 w 103"/>
                    <a:gd name="T11" fmla="*/ 193 h 207"/>
                    <a:gd name="T12" fmla="*/ 65 w 103"/>
                    <a:gd name="T13" fmla="*/ 203 h 207"/>
                    <a:gd name="T14" fmla="*/ 88 w 103"/>
                    <a:gd name="T15" fmla="*/ 207 h 207"/>
                    <a:gd name="T16" fmla="*/ 103 w 103"/>
                    <a:gd name="T17" fmla="*/ 207 h 207"/>
                    <a:gd name="T18" fmla="*/ 103 w 103"/>
                    <a:gd name="T19" fmla="*/ 0 h 207"/>
                    <a:gd name="T20" fmla="*/ 100 w 103"/>
                    <a:gd name="T21" fmla="*/ 0 h 207"/>
                    <a:gd name="T22" fmla="*/ 90 w 103"/>
                    <a:gd name="T23" fmla="*/ 1 h 207"/>
                    <a:gd name="T24" fmla="*/ 75 w 103"/>
                    <a:gd name="T25" fmla="*/ 1 h 207"/>
                    <a:gd name="T26" fmla="*/ 51 w 103"/>
                    <a:gd name="T27" fmla="*/ 9 h 207"/>
                    <a:gd name="T28" fmla="*/ 31 w 103"/>
                    <a:gd name="T29" fmla="*/ 25 h 207"/>
                    <a:gd name="T30" fmla="*/ 14 w 103"/>
                    <a:gd name="T31" fmla="*/ 46 h 207"/>
                    <a:gd name="T32" fmla="*/ 4 w 103"/>
                    <a:gd name="T33" fmla="*/ 72 h 207"/>
                    <a:gd name="T34" fmla="*/ 0 w 103"/>
                    <a:gd name="T35" fmla="*/ 10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07">
                      <a:moveTo>
                        <a:pt x="0" y="101"/>
                      </a:moveTo>
                      <a:lnTo>
                        <a:pt x="0" y="104"/>
                      </a:lnTo>
                      <a:lnTo>
                        <a:pt x="4" y="131"/>
                      </a:lnTo>
                      <a:lnTo>
                        <a:pt x="13" y="156"/>
                      </a:lnTo>
                      <a:lnTo>
                        <a:pt x="25" y="178"/>
                      </a:lnTo>
                      <a:lnTo>
                        <a:pt x="44" y="193"/>
                      </a:lnTo>
                      <a:lnTo>
                        <a:pt x="65" y="203"/>
                      </a:lnTo>
                      <a:lnTo>
                        <a:pt x="88" y="207"/>
                      </a:lnTo>
                      <a:lnTo>
                        <a:pt x="103" y="207"/>
                      </a:lnTo>
                      <a:lnTo>
                        <a:pt x="103" y="0"/>
                      </a:lnTo>
                      <a:lnTo>
                        <a:pt x="100" y="0"/>
                      </a:lnTo>
                      <a:lnTo>
                        <a:pt x="90" y="1"/>
                      </a:lnTo>
                      <a:lnTo>
                        <a:pt x="75" y="1"/>
                      </a:lnTo>
                      <a:lnTo>
                        <a:pt x="51" y="9"/>
                      </a:lnTo>
                      <a:lnTo>
                        <a:pt x="31" y="25"/>
                      </a:lnTo>
                      <a:lnTo>
                        <a:pt x="14" y="46"/>
                      </a:lnTo>
                      <a:lnTo>
                        <a:pt x="4" y="72"/>
                      </a:lnTo>
                      <a:lnTo>
                        <a:pt x="0" y="101"/>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543">
                  <a:extLst>
                    <a:ext uri="{FF2B5EF4-FFF2-40B4-BE49-F238E27FC236}">
                      <a16:creationId xmlns:a16="http://schemas.microsoft.com/office/drawing/2014/main" id="{5D8F4AB8-6F30-6E31-E1C5-AE982DEF5B51}"/>
                    </a:ext>
                  </a:extLst>
                </p:cNvPr>
                <p:cNvSpPr>
                  <a:spLocks/>
                </p:cNvSpPr>
                <p:nvPr/>
              </p:nvSpPr>
              <p:spPr bwMode="auto">
                <a:xfrm>
                  <a:off x="4917" y="2034"/>
                  <a:ext cx="10" cy="31"/>
                </a:xfrm>
                <a:custGeom>
                  <a:avLst/>
                  <a:gdLst>
                    <a:gd name="T0" fmla="*/ 10 w 21"/>
                    <a:gd name="T1" fmla="*/ 0 h 62"/>
                    <a:gd name="T2" fmla="*/ 7 w 21"/>
                    <a:gd name="T3" fmla="*/ 2 h 62"/>
                    <a:gd name="T4" fmla="*/ 3 w 21"/>
                    <a:gd name="T5" fmla="*/ 3 h 62"/>
                    <a:gd name="T6" fmla="*/ 2 w 21"/>
                    <a:gd name="T7" fmla="*/ 7 h 62"/>
                    <a:gd name="T8" fmla="*/ 0 w 21"/>
                    <a:gd name="T9" fmla="*/ 10 h 62"/>
                    <a:gd name="T10" fmla="*/ 0 w 21"/>
                    <a:gd name="T11" fmla="*/ 53 h 62"/>
                    <a:gd name="T12" fmla="*/ 2 w 21"/>
                    <a:gd name="T13" fmla="*/ 57 h 62"/>
                    <a:gd name="T14" fmla="*/ 3 w 21"/>
                    <a:gd name="T15" fmla="*/ 60 h 62"/>
                    <a:gd name="T16" fmla="*/ 7 w 21"/>
                    <a:gd name="T17" fmla="*/ 62 h 62"/>
                    <a:gd name="T18" fmla="*/ 10 w 21"/>
                    <a:gd name="T19" fmla="*/ 62 h 62"/>
                    <a:gd name="T20" fmla="*/ 14 w 21"/>
                    <a:gd name="T21" fmla="*/ 62 h 62"/>
                    <a:gd name="T22" fmla="*/ 17 w 21"/>
                    <a:gd name="T23" fmla="*/ 60 h 62"/>
                    <a:gd name="T24" fmla="*/ 20 w 21"/>
                    <a:gd name="T25" fmla="*/ 57 h 62"/>
                    <a:gd name="T26" fmla="*/ 21 w 21"/>
                    <a:gd name="T27" fmla="*/ 53 h 62"/>
                    <a:gd name="T28" fmla="*/ 21 w 21"/>
                    <a:gd name="T29" fmla="*/ 10 h 62"/>
                    <a:gd name="T30" fmla="*/ 20 w 21"/>
                    <a:gd name="T31" fmla="*/ 7 h 62"/>
                    <a:gd name="T32" fmla="*/ 17 w 21"/>
                    <a:gd name="T33" fmla="*/ 3 h 62"/>
                    <a:gd name="T34" fmla="*/ 14 w 21"/>
                    <a:gd name="T35" fmla="*/ 2 h 62"/>
                    <a:gd name="T36" fmla="*/ 10 w 21"/>
                    <a:gd name="T3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62">
                      <a:moveTo>
                        <a:pt x="10" y="0"/>
                      </a:moveTo>
                      <a:lnTo>
                        <a:pt x="7" y="2"/>
                      </a:lnTo>
                      <a:lnTo>
                        <a:pt x="3" y="3"/>
                      </a:lnTo>
                      <a:lnTo>
                        <a:pt x="2" y="7"/>
                      </a:lnTo>
                      <a:lnTo>
                        <a:pt x="0" y="10"/>
                      </a:lnTo>
                      <a:lnTo>
                        <a:pt x="0" y="53"/>
                      </a:lnTo>
                      <a:lnTo>
                        <a:pt x="2" y="57"/>
                      </a:lnTo>
                      <a:lnTo>
                        <a:pt x="3" y="60"/>
                      </a:lnTo>
                      <a:lnTo>
                        <a:pt x="7" y="62"/>
                      </a:lnTo>
                      <a:lnTo>
                        <a:pt x="10" y="62"/>
                      </a:lnTo>
                      <a:lnTo>
                        <a:pt x="14" y="62"/>
                      </a:lnTo>
                      <a:lnTo>
                        <a:pt x="17" y="60"/>
                      </a:lnTo>
                      <a:lnTo>
                        <a:pt x="20" y="57"/>
                      </a:lnTo>
                      <a:lnTo>
                        <a:pt x="21" y="53"/>
                      </a:lnTo>
                      <a:lnTo>
                        <a:pt x="21" y="10"/>
                      </a:lnTo>
                      <a:lnTo>
                        <a:pt x="20" y="7"/>
                      </a:lnTo>
                      <a:lnTo>
                        <a:pt x="17" y="3"/>
                      </a:lnTo>
                      <a:lnTo>
                        <a:pt x="14" y="2"/>
                      </a:lnTo>
                      <a:lnTo>
                        <a:pt x="10"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544">
                  <a:extLst>
                    <a:ext uri="{FF2B5EF4-FFF2-40B4-BE49-F238E27FC236}">
                      <a16:creationId xmlns:a16="http://schemas.microsoft.com/office/drawing/2014/main" id="{2A1C67D0-4787-F29A-ACFD-5F14F2C2F6A1}"/>
                    </a:ext>
                  </a:extLst>
                </p:cNvPr>
                <p:cNvSpPr>
                  <a:spLocks/>
                </p:cNvSpPr>
                <p:nvPr/>
              </p:nvSpPr>
              <p:spPr bwMode="auto">
                <a:xfrm>
                  <a:off x="5013" y="2034"/>
                  <a:ext cx="10" cy="31"/>
                </a:xfrm>
                <a:custGeom>
                  <a:avLst/>
                  <a:gdLst>
                    <a:gd name="T0" fmla="*/ 12 w 22"/>
                    <a:gd name="T1" fmla="*/ 0 h 62"/>
                    <a:gd name="T2" fmla="*/ 8 w 22"/>
                    <a:gd name="T3" fmla="*/ 2 h 62"/>
                    <a:gd name="T4" fmla="*/ 3 w 22"/>
                    <a:gd name="T5" fmla="*/ 3 h 62"/>
                    <a:gd name="T6" fmla="*/ 2 w 22"/>
                    <a:gd name="T7" fmla="*/ 7 h 62"/>
                    <a:gd name="T8" fmla="*/ 0 w 22"/>
                    <a:gd name="T9" fmla="*/ 10 h 62"/>
                    <a:gd name="T10" fmla="*/ 0 w 22"/>
                    <a:gd name="T11" fmla="*/ 53 h 62"/>
                    <a:gd name="T12" fmla="*/ 2 w 22"/>
                    <a:gd name="T13" fmla="*/ 57 h 62"/>
                    <a:gd name="T14" fmla="*/ 3 w 22"/>
                    <a:gd name="T15" fmla="*/ 60 h 62"/>
                    <a:gd name="T16" fmla="*/ 8 w 22"/>
                    <a:gd name="T17" fmla="*/ 62 h 62"/>
                    <a:gd name="T18" fmla="*/ 12 w 22"/>
                    <a:gd name="T19" fmla="*/ 62 h 62"/>
                    <a:gd name="T20" fmla="*/ 15 w 22"/>
                    <a:gd name="T21" fmla="*/ 62 h 62"/>
                    <a:gd name="T22" fmla="*/ 19 w 22"/>
                    <a:gd name="T23" fmla="*/ 60 h 62"/>
                    <a:gd name="T24" fmla="*/ 20 w 22"/>
                    <a:gd name="T25" fmla="*/ 57 h 62"/>
                    <a:gd name="T26" fmla="*/ 22 w 22"/>
                    <a:gd name="T27" fmla="*/ 53 h 62"/>
                    <a:gd name="T28" fmla="*/ 22 w 22"/>
                    <a:gd name="T29" fmla="*/ 10 h 62"/>
                    <a:gd name="T30" fmla="*/ 20 w 22"/>
                    <a:gd name="T31" fmla="*/ 7 h 62"/>
                    <a:gd name="T32" fmla="*/ 19 w 22"/>
                    <a:gd name="T33" fmla="*/ 3 h 62"/>
                    <a:gd name="T34" fmla="*/ 15 w 22"/>
                    <a:gd name="T35" fmla="*/ 2 h 62"/>
                    <a:gd name="T36" fmla="*/ 12 w 22"/>
                    <a:gd name="T3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62">
                      <a:moveTo>
                        <a:pt x="12" y="0"/>
                      </a:moveTo>
                      <a:lnTo>
                        <a:pt x="8" y="2"/>
                      </a:lnTo>
                      <a:lnTo>
                        <a:pt x="3" y="3"/>
                      </a:lnTo>
                      <a:lnTo>
                        <a:pt x="2" y="7"/>
                      </a:lnTo>
                      <a:lnTo>
                        <a:pt x="0" y="10"/>
                      </a:lnTo>
                      <a:lnTo>
                        <a:pt x="0" y="53"/>
                      </a:lnTo>
                      <a:lnTo>
                        <a:pt x="2" y="57"/>
                      </a:lnTo>
                      <a:lnTo>
                        <a:pt x="3" y="60"/>
                      </a:lnTo>
                      <a:lnTo>
                        <a:pt x="8" y="62"/>
                      </a:lnTo>
                      <a:lnTo>
                        <a:pt x="12" y="62"/>
                      </a:lnTo>
                      <a:lnTo>
                        <a:pt x="15" y="62"/>
                      </a:lnTo>
                      <a:lnTo>
                        <a:pt x="19" y="60"/>
                      </a:lnTo>
                      <a:lnTo>
                        <a:pt x="20" y="57"/>
                      </a:lnTo>
                      <a:lnTo>
                        <a:pt x="22" y="53"/>
                      </a:lnTo>
                      <a:lnTo>
                        <a:pt x="22" y="10"/>
                      </a:lnTo>
                      <a:lnTo>
                        <a:pt x="20" y="7"/>
                      </a:lnTo>
                      <a:lnTo>
                        <a:pt x="19" y="3"/>
                      </a:lnTo>
                      <a:lnTo>
                        <a:pt x="15" y="2"/>
                      </a:lnTo>
                      <a:lnTo>
                        <a:pt x="12"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545">
                  <a:extLst>
                    <a:ext uri="{FF2B5EF4-FFF2-40B4-BE49-F238E27FC236}">
                      <a16:creationId xmlns:a16="http://schemas.microsoft.com/office/drawing/2014/main" id="{58BD0BD3-19E8-122F-D231-CE29BAAF4FDD}"/>
                    </a:ext>
                  </a:extLst>
                </p:cNvPr>
                <p:cNvSpPr>
                  <a:spLocks/>
                </p:cNvSpPr>
                <p:nvPr/>
              </p:nvSpPr>
              <p:spPr bwMode="auto">
                <a:xfrm>
                  <a:off x="4924" y="1987"/>
                  <a:ext cx="92" cy="125"/>
                </a:xfrm>
                <a:custGeom>
                  <a:avLst/>
                  <a:gdLst>
                    <a:gd name="T0" fmla="*/ 123 w 186"/>
                    <a:gd name="T1" fmla="*/ 0 h 250"/>
                    <a:gd name="T2" fmla="*/ 63 w 186"/>
                    <a:gd name="T3" fmla="*/ 0 h 250"/>
                    <a:gd name="T4" fmla="*/ 44 w 186"/>
                    <a:gd name="T5" fmla="*/ 3 h 250"/>
                    <a:gd name="T6" fmla="*/ 29 w 186"/>
                    <a:gd name="T7" fmla="*/ 13 h 250"/>
                    <a:gd name="T8" fmla="*/ 16 w 186"/>
                    <a:gd name="T9" fmla="*/ 27 h 250"/>
                    <a:gd name="T10" fmla="*/ 6 w 186"/>
                    <a:gd name="T11" fmla="*/ 45 h 250"/>
                    <a:gd name="T12" fmla="*/ 0 w 186"/>
                    <a:gd name="T13" fmla="*/ 68 h 250"/>
                    <a:gd name="T14" fmla="*/ 0 w 186"/>
                    <a:gd name="T15" fmla="*/ 171 h 250"/>
                    <a:gd name="T16" fmla="*/ 5 w 186"/>
                    <a:gd name="T17" fmla="*/ 185 h 250"/>
                    <a:gd name="T18" fmla="*/ 12 w 186"/>
                    <a:gd name="T19" fmla="*/ 196 h 250"/>
                    <a:gd name="T20" fmla="*/ 23 w 186"/>
                    <a:gd name="T21" fmla="*/ 208 h 250"/>
                    <a:gd name="T22" fmla="*/ 34 w 186"/>
                    <a:gd name="T23" fmla="*/ 219 h 250"/>
                    <a:gd name="T24" fmla="*/ 53 w 186"/>
                    <a:gd name="T25" fmla="*/ 236 h 250"/>
                    <a:gd name="T26" fmla="*/ 72 w 186"/>
                    <a:gd name="T27" fmla="*/ 247 h 250"/>
                    <a:gd name="T28" fmla="*/ 91 w 186"/>
                    <a:gd name="T29" fmla="*/ 250 h 250"/>
                    <a:gd name="T30" fmla="*/ 95 w 186"/>
                    <a:gd name="T31" fmla="*/ 250 h 250"/>
                    <a:gd name="T32" fmla="*/ 113 w 186"/>
                    <a:gd name="T33" fmla="*/ 247 h 250"/>
                    <a:gd name="T34" fmla="*/ 133 w 186"/>
                    <a:gd name="T35" fmla="*/ 236 h 250"/>
                    <a:gd name="T36" fmla="*/ 152 w 186"/>
                    <a:gd name="T37" fmla="*/ 219 h 250"/>
                    <a:gd name="T38" fmla="*/ 163 w 186"/>
                    <a:gd name="T39" fmla="*/ 208 h 250"/>
                    <a:gd name="T40" fmla="*/ 174 w 186"/>
                    <a:gd name="T41" fmla="*/ 196 h 250"/>
                    <a:gd name="T42" fmla="*/ 181 w 186"/>
                    <a:gd name="T43" fmla="*/ 185 h 250"/>
                    <a:gd name="T44" fmla="*/ 186 w 186"/>
                    <a:gd name="T45" fmla="*/ 171 h 250"/>
                    <a:gd name="T46" fmla="*/ 186 w 186"/>
                    <a:gd name="T47" fmla="*/ 68 h 250"/>
                    <a:gd name="T48" fmla="*/ 180 w 186"/>
                    <a:gd name="T49" fmla="*/ 45 h 250"/>
                    <a:gd name="T50" fmla="*/ 170 w 186"/>
                    <a:gd name="T51" fmla="*/ 27 h 250"/>
                    <a:gd name="T52" fmla="*/ 157 w 186"/>
                    <a:gd name="T53" fmla="*/ 13 h 250"/>
                    <a:gd name="T54" fmla="*/ 142 w 186"/>
                    <a:gd name="T55" fmla="*/ 3 h 250"/>
                    <a:gd name="T56" fmla="*/ 123 w 186"/>
                    <a:gd name="T5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6" h="250">
                      <a:moveTo>
                        <a:pt x="123" y="0"/>
                      </a:moveTo>
                      <a:lnTo>
                        <a:pt x="63" y="0"/>
                      </a:lnTo>
                      <a:lnTo>
                        <a:pt x="44" y="3"/>
                      </a:lnTo>
                      <a:lnTo>
                        <a:pt x="29" y="13"/>
                      </a:lnTo>
                      <a:lnTo>
                        <a:pt x="16" y="27"/>
                      </a:lnTo>
                      <a:lnTo>
                        <a:pt x="6" y="45"/>
                      </a:lnTo>
                      <a:lnTo>
                        <a:pt x="0" y="68"/>
                      </a:lnTo>
                      <a:lnTo>
                        <a:pt x="0" y="171"/>
                      </a:lnTo>
                      <a:lnTo>
                        <a:pt x="5" y="185"/>
                      </a:lnTo>
                      <a:lnTo>
                        <a:pt x="12" y="196"/>
                      </a:lnTo>
                      <a:lnTo>
                        <a:pt x="23" y="208"/>
                      </a:lnTo>
                      <a:lnTo>
                        <a:pt x="34" y="219"/>
                      </a:lnTo>
                      <a:lnTo>
                        <a:pt x="53" y="236"/>
                      </a:lnTo>
                      <a:lnTo>
                        <a:pt x="72" y="247"/>
                      </a:lnTo>
                      <a:lnTo>
                        <a:pt x="91" y="250"/>
                      </a:lnTo>
                      <a:lnTo>
                        <a:pt x="95" y="250"/>
                      </a:lnTo>
                      <a:lnTo>
                        <a:pt x="113" y="247"/>
                      </a:lnTo>
                      <a:lnTo>
                        <a:pt x="133" y="236"/>
                      </a:lnTo>
                      <a:lnTo>
                        <a:pt x="152" y="219"/>
                      </a:lnTo>
                      <a:lnTo>
                        <a:pt x="163" y="208"/>
                      </a:lnTo>
                      <a:lnTo>
                        <a:pt x="174" y="196"/>
                      </a:lnTo>
                      <a:lnTo>
                        <a:pt x="181" y="185"/>
                      </a:lnTo>
                      <a:lnTo>
                        <a:pt x="186" y="171"/>
                      </a:lnTo>
                      <a:lnTo>
                        <a:pt x="186" y="68"/>
                      </a:lnTo>
                      <a:lnTo>
                        <a:pt x="180" y="45"/>
                      </a:lnTo>
                      <a:lnTo>
                        <a:pt x="170" y="27"/>
                      </a:lnTo>
                      <a:lnTo>
                        <a:pt x="157" y="13"/>
                      </a:lnTo>
                      <a:lnTo>
                        <a:pt x="142" y="3"/>
                      </a:lnTo>
                      <a:lnTo>
                        <a:pt x="123"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546">
                  <a:extLst>
                    <a:ext uri="{FF2B5EF4-FFF2-40B4-BE49-F238E27FC236}">
                      <a16:creationId xmlns:a16="http://schemas.microsoft.com/office/drawing/2014/main" id="{CB7E2737-1169-73B2-D129-3411EDAE811C}"/>
                    </a:ext>
                  </a:extLst>
                </p:cNvPr>
                <p:cNvSpPr>
                  <a:spLocks/>
                </p:cNvSpPr>
                <p:nvPr/>
              </p:nvSpPr>
              <p:spPr bwMode="auto">
                <a:xfrm>
                  <a:off x="4970" y="1987"/>
                  <a:ext cx="46" cy="125"/>
                </a:xfrm>
                <a:custGeom>
                  <a:avLst/>
                  <a:gdLst>
                    <a:gd name="T0" fmla="*/ 29 w 92"/>
                    <a:gd name="T1" fmla="*/ 0 h 250"/>
                    <a:gd name="T2" fmla="*/ 0 w 92"/>
                    <a:gd name="T3" fmla="*/ 0 h 250"/>
                    <a:gd name="T4" fmla="*/ 0 w 92"/>
                    <a:gd name="T5" fmla="*/ 250 h 250"/>
                    <a:gd name="T6" fmla="*/ 1 w 92"/>
                    <a:gd name="T7" fmla="*/ 250 h 250"/>
                    <a:gd name="T8" fmla="*/ 19 w 92"/>
                    <a:gd name="T9" fmla="*/ 247 h 250"/>
                    <a:gd name="T10" fmla="*/ 39 w 92"/>
                    <a:gd name="T11" fmla="*/ 236 h 250"/>
                    <a:gd name="T12" fmla="*/ 58 w 92"/>
                    <a:gd name="T13" fmla="*/ 219 h 250"/>
                    <a:gd name="T14" fmla="*/ 69 w 92"/>
                    <a:gd name="T15" fmla="*/ 208 h 250"/>
                    <a:gd name="T16" fmla="*/ 80 w 92"/>
                    <a:gd name="T17" fmla="*/ 196 h 250"/>
                    <a:gd name="T18" fmla="*/ 87 w 92"/>
                    <a:gd name="T19" fmla="*/ 185 h 250"/>
                    <a:gd name="T20" fmla="*/ 92 w 92"/>
                    <a:gd name="T21" fmla="*/ 171 h 250"/>
                    <a:gd name="T22" fmla="*/ 92 w 92"/>
                    <a:gd name="T23" fmla="*/ 68 h 250"/>
                    <a:gd name="T24" fmla="*/ 86 w 92"/>
                    <a:gd name="T25" fmla="*/ 45 h 250"/>
                    <a:gd name="T26" fmla="*/ 76 w 92"/>
                    <a:gd name="T27" fmla="*/ 27 h 250"/>
                    <a:gd name="T28" fmla="*/ 63 w 92"/>
                    <a:gd name="T29" fmla="*/ 13 h 250"/>
                    <a:gd name="T30" fmla="*/ 48 w 92"/>
                    <a:gd name="T31" fmla="*/ 3 h 250"/>
                    <a:gd name="T32" fmla="*/ 29 w 92"/>
                    <a:gd name="T3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250">
                      <a:moveTo>
                        <a:pt x="29" y="0"/>
                      </a:moveTo>
                      <a:lnTo>
                        <a:pt x="0" y="0"/>
                      </a:lnTo>
                      <a:lnTo>
                        <a:pt x="0" y="250"/>
                      </a:lnTo>
                      <a:lnTo>
                        <a:pt x="1" y="250"/>
                      </a:lnTo>
                      <a:lnTo>
                        <a:pt x="19" y="247"/>
                      </a:lnTo>
                      <a:lnTo>
                        <a:pt x="39" y="236"/>
                      </a:lnTo>
                      <a:lnTo>
                        <a:pt x="58" y="219"/>
                      </a:lnTo>
                      <a:lnTo>
                        <a:pt x="69" y="208"/>
                      </a:lnTo>
                      <a:lnTo>
                        <a:pt x="80" y="196"/>
                      </a:lnTo>
                      <a:lnTo>
                        <a:pt x="87" y="185"/>
                      </a:lnTo>
                      <a:lnTo>
                        <a:pt x="92" y="171"/>
                      </a:lnTo>
                      <a:lnTo>
                        <a:pt x="92" y="68"/>
                      </a:lnTo>
                      <a:lnTo>
                        <a:pt x="86" y="45"/>
                      </a:lnTo>
                      <a:lnTo>
                        <a:pt x="76" y="27"/>
                      </a:lnTo>
                      <a:lnTo>
                        <a:pt x="63" y="13"/>
                      </a:lnTo>
                      <a:lnTo>
                        <a:pt x="48" y="3"/>
                      </a:lnTo>
                      <a:lnTo>
                        <a:pt x="29"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547">
                  <a:extLst>
                    <a:ext uri="{FF2B5EF4-FFF2-40B4-BE49-F238E27FC236}">
                      <a16:creationId xmlns:a16="http://schemas.microsoft.com/office/drawing/2014/main" id="{67A70ECC-D880-84E0-33DB-364B8E0D25BC}"/>
                    </a:ext>
                  </a:extLst>
                </p:cNvPr>
                <p:cNvSpPr>
                  <a:spLocks/>
                </p:cNvSpPr>
                <p:nvPr/>
              </p:nvSpPr>
              <p:spPr bwMode="auto">
                <a:xfrm>
                  <a:off x="4217" y="2811"/>
                  <a:ext cx="45" cy="37"/>
                </a:xfrm>
                <a:custGeom>
                  <a:avLst/>
                  <a:gdLst>
                    <a:gd name="T0" fmla="*/ 78 w 91"/>
                    <a:gd name="T1" fmla="*/ 27 h 75"/>
                    <a:gd name="T2" fmla="*/ 80 w 91"/>
                    <a:gd name="T3" fmla="*/ 0 h 75"/>
                    <a:gd name="T4" fmla="*/ 13 w 91"/>
                    <a:gd name="T5" fmla="*/ 4 h 75"/>
                    <a:gd name="T6" fmla="*/ 17 w 91"/>
                    <a:gd name="T7" fmla="*/ 19 h 75"/>
                    <a:gd name="T8" fmla="*/ 17 w 91"/>
                    <a:gd name="T9" fmla="*/ 33 h 75"/>
                    <a:gd name="T10" fmla="*/ 13 w 91"/>
                    <a:gd name="T11" fmla="*/ 47 h 75"/>
                    <a:gd name="T12" fmla="*/ 0 w 91"/>
                    <a:gd name="T13" fmla="*/ 69 h 75"/>
                    <a:gd name="T14" fmla="*/ 91 w 91"/>
                    <a:gd name="T15" fmla="*/ 75 h 75"/>
                    <a:gd name="T16" fmla="*/ 80 w 91"/>
                    <a:gd name="T17" fmla="*/ 38 h 75"/>
                    <a:gd name="T18" fmla="*/ 78 w 91"/>
                    <a:gd name="T19" fmla="*/ 33 h 75"/>
                    <a:gd name="T20" fmla="*/ 78 w 91"/>
                    <a:gd name="T2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78" y="27"/>
                      </a:moveTo>
                      <a:lnTo>
                        <a:pt x="80" y="0"/>
                      </a:lnTo>
                      <a:lnTo>
                        <a:pt x="13" y="4"/>
                      </a:lnTo>
                      <a:lnTo>
                        <a:pt x="17" y="19"/>
                      </a:lnTo>
                      <a:lnTo>
                        <a:pt x="17" y="33"/>
                      </a:lnTo>
                      <a:lnTo>
                        <a:pt x="13" y="47"/>
                      </a:lnTo>
                      <a:lnTo>
                        <a:pt x="0" y="69"/>
                      </a:lnTo>
                      <a:lnTo>
                        <a:pt x="91" y="75"/>
                      </a:lnTo>
                      <a:lnTo>
                        <a:pt x="80" y="38"/>
                      </a:lnTo>
                      <a:lnTo>
                        <a:pt x="78" y="33"/>
                      </a:lnTo>
                      <a:lnTo>
                        <a:pt x="78" y="2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548">
                  <a:extLst>
                    <a:ext uri="{FF2B5EF4-FFF2-40B4-BE49-F238E27FC236}">
                      <a16:creationId xmlns:a16="http://schemas.microsoft.com/office/drawing/2014/main" id="{0860CDFD-822E-BB26-C9FC-EB5FF32C4D42}"/>
                    </a:ext>
                  </a:extLst>
                </p:cNvPr>
                <p:cNvSpPr>
                  <a:spLocks/>
                </p:cNvSpPr>
                <p:nvPr/>
              </p:nvSpPr>
              <p:spPr bwMode="auto">
                <a:xfrm>
                  <a:off x="4211" y="2852"/>
                  <a:ext cx="54" cy="8"/>
                </a:xfrm>
                <a:custGeom>
                  <a:avLst/>
                  <a:gdLst>
                    <a:gd name="T0" fmla="*/ 0 w 107"/>
                    <a:gd name="T1" fmla="*/ 4 h 15"/>
                    <a:gd name="T2" fmla="*/ 1 w 107"/>
                    <a:gd name="T3" fmla="*/ 8 h 15"/>
                    <a:gd name="T4" fmla="*/ 3 w 107"/>
                    <a:gd name="T5" fmla="*/ 12 h 15"/>
                    <a:gd name="T6" fmla="*/ 7 w 107"/>
                    <a:gd name="T7" fmla="*/ 14 h 15"/>
                    <a:gd name="T8" fmla="*/ 11 w 107"/>
                    <a:gd name="T9" fmla="*/ 15 h 15"/>
                    <a:gd name="T10" fmla="*/ 98 w 107"/>
                    <a:gd name="T11" fmla="*/ 15 h 15"/>
                    <a:gd name="T12" fmla="*/ 102 w 107"/>
                    <a:gd name="T13" fmla="*/ 14 h 15"/>
                    <a:gd name="T14" fmla="*/ 105 w 107"/>
                    <a:gd name="T15" fmla="*/ 12 h 15"/>
                    <a:gd name="T16" fmla="*/ 107 w 107"/>
                    <a:gd name="T17" fmla="*/ 8 h 15"/>
                    <a:gd name="T18" fmla="*/ 107 w 107"/>
                    <a:gd name="T19" fmla="*/ 4 h 15"/>
                    <a:gd name="T20" fmla="*/ 107 w 107"/>
                    <a:gd name="T21" fmla="*/ 0 h 15"/>
                    <a:gd name="T22" fmla="*/ 0 w 107"/>
                    <a:gd name="T23" fmla="*/ 0 h 15"/>
                    <a:gd name="T24" fmla="*/ 0 w 107"/>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5">
                      <a:moveTo>
                        <a:pt x="0" y="4"/>
                      </a:moveTo>
                      <a:lnTo>
                        <a:pt x="1" y="8"/>
                      </a:lnTo>
                      <a:lnTo>
                        <a:pt x="3" y="12"/>
                      </a:lnTo>
                      <a:lnTo>
                        <a:pt x="7" y="14"/>
                      </a:lnTo>
                      <a:lnTo>
                        <a:pt x="11" y="15"/>
                      </a:lnTo>
                      <a:lnTo>
                        <a:pt x="98" y="15"/>
                      </a:lnTo>
                      <a:lnTo>
                        <a:pt x="102" y="14"/>
                      </a:lnTo>
                      <a:lnTo>
                        <a:pt x="105" y="12"/>
                      </a:lnTo>
                      <a:lnTo>
                        <a:pt x="107" y="8"/>
                      </a:lnTo>
                      <a:lnTo>
                        <a:pt x="107" y="4"/>
                      </a:lnTo>
                      <a:lnTo>
                        <a:pt x="107"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549">
                  <a:extLst>
                    <a:ext uri="{FF2B5EF4-FFF2-40B4-BE49-F238E27FC236}">
                      <a16:creationId xmlns:a16="http://schemas.microsoft.com/office/drawing/2014/main" id="{28B55B55-5C82-FFFC-F44A-706E9F157A63}"/>
                    </a:ext>
                  </a:extLst>
                </p:cNvPr>
                <p:cNvSpPr>
                  <a:spLocks/>
                </p:cNvSpPr>
                <p:nvPr/>
              </p:nvSpPr>
              <p:spPr bwMode="auto">
                <a:xfrm>
                  <a:off x="4212" y="2833"/>
                  <a:ext cx="52" cy="20"/>
                </a:xfrm>
                <a:custGeom>
                  <a:avLst/>
                  <a:gdLst>
                    <a:gd name="T0" fmla="*/ 53 w 105"/>
                    <a:gd name="T1" fmla="*/ 0 h 40"/>
                    <a:gd name="T2" fmla="*/ 33 w 105"/>
                    <a:gd name="T3" fmla="*/ 5 h 40"/>
                    <a:gd name="T4" fmla="*/ 16 w 105"/>
                    <a:gd name="T5" fmla="*/ 13 h 40"/>
                    <a:gd name="T6" fmla="*/ 5 w 105"/>
                    <a:gd name="T7" fmla="*/ 24 h 40"/>
                    <a:gd name="T8" fmla="*/ 0 w 105"/>
                    <a:gd name="T9" fmla="*/ 40 h 40"/>
                    <a:gd name="T10" fmla="*/ 105 w 105"/>
                    <a:gd name="T11" fmla="*/ 40 h 40"/>
                    <a:gd name="T12" fmla="*/ 101 w 105"/>
                    <a:gd name="T13" fmla="*/ 24 h 40"/>
                    <a:gd name="T14" fmla="*/ 91 w 105"/>
                    <a:gd name="T15" fmla="*/ 13 h 40"/>
                    <a:gd name="T16" fmla="*/ 74 w 105"/>
                    <a:gd name="T17" fmla="*/ 5 h 40"/>
                    <a:gd name="T18" fmla="*/ 53 w 105"/>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0">
                      <a:moveTo>
                        <a:pt x="53" y="0"/>
                      </a:moveTo>
                      <a:lnTo>
                        <a:pt x="33" y="5"/>
                      </a:lnTo>
                      <a:lnTo>
                        <a:pt x="16" y="13"/>
                      </a:lnTo>
                      <a:lnTo>
                        <a:pt x="5" y="24"/>
                      </a:lnTo>
                      <a:lnTo>
                        <a:pt x="0" y="40"/>
                      </a:lnTo>
                      <a:lnTo>
                        <a:pt x="105" y="40"/>
                      </a:lnTo>
                      <a:lnTo>
                        <a:pt x="101" y="24"/>
                      </a:lnTo>
                      <a:lnTo>
                        <a:pt x="91" y="13"/>
                      </a:lnTo>
                      <a:lnTo>
                        <a:pt x="74" y="5"/>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550">
                  <a:extLst>
                    <a:ext uri="{FF2B5EF4-FFF2-40B4-BE49-F238E27FC236}">
                      <a16:creationId xmlns:a16="http://schemas.microsoft.com/office/drawing/2014/main" id="{5374CDBC-FB96-C36D-5901-08F8733F00C6}"/>
                    </a:ext>
                  </a:extLst>
                </p:cNvPr>
                <p:cNvSpPr>
                  <a:spLocks/>
                </p:cNvSpPr>
                <p:nvPr/>
              </p:nvSpPr>
              <p:spPr bwMode="auto">
                <a:xfrm>
                  <a:off x="4213" y="2835"/>
                  <a:ext cx="50" cy="18"/>
                </a:xfrm>
                <a:custGeom>
                  <a:avLst/>
                  <a:gdLst>
                    <a:gd name="T0" fmla="*/ 50 w 99"/>
                    <a:gd name="T1" fmla="*/ 0 h 37"/>
                    <a:gd name="T2" fmla="*/ 31 w 99"/>
                    <a:gd name="T3" fmla="*/ 3 h 37"/>
                    <a:gd name="T4" fmla="*/ 16 w 99"/>
                    <a:gd name="T5" fmla="*/ 12 h 37"/>
                    <a:gd name="T6" fmla="*/ 5 w 99"/>
                    <a:gd name="T7" fmla="*/ 23 h 37"/>
                    <a:gd name="T8" fmla="*/ 0 w 99"/>
                    <a:gd name="T9" fmla="*/ 37 h 37"/>
                    <a:gd name="T10" fmla="*/ 99 w 99"/>
                    <a:gd name="T11" fmla="*/ 37 h 37"/>
                    <a:gd name="T12" fmla="*/ 95 w 99"/>
                    <a:gd name="T13" fmla="*/ 23 h 37"/>
                    <a:gd name="T14" fmla="*/ 85 w 99"/>
                    <a:gd name="T15" fmla="*/ 12 h 37"/>
                    <a:gd name="T16" fmla="*/ 70 w 99"/>
                    <a:gd name="T17" fmla="*/ 3 h 37"/>
                    <a:gd name="T18" fmla="*/ 50 w 9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50" y="0"/>
                      </a:moveTo>
                      <a:lnTo>
                        <a:pt x="31" y="3"/>
                      </a:lnTo>
                      <a:lnTo>
                        <a:pt x="16" y="12"/>
                      </a:lnTo>
                      <a:lnTo>
                        <a:pt x="5" y="23"/>
                      </a:lnTo>
                      <a:lnTo>
                        <a:pt x="0" y="37"/>
                      </a:lnTo>
                      <a:lnTo>
                        <a:pt x="99" y="37"/>
                      </a:lnTo>
                      <a:lnTo>
                        <a:pt x="95" y="23"/>
                      </a:lnTo>
                      <a:lnTo>
                        <a:pt x="85" y="12"/>
                      </a:lnTo>
                      <a:lnTo>
                        <a:pt x="70" y="3"/>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551">
                  <a:extLst>
                    <a:ext uri="{FF2B5EF4-FFF2-40B4-BE49-F238E27FC236}">
                      <a16:creationId xmlns:a16="http://schemas.microsoft.com/office/drawing/2014/main" id="{DA5AA7B6-31DE-FE1B-94D8-CFA360006A4A}"/>
                    </a:ext>
                  </a:extLst>
                </p:cNvPr>
                <p:cNvSpPr>
                  <a:spLocks/>
                </p:cNvSpPr>
                <p:nvPr/>
              </p:nvSpPr>
              <p:spPr bwMode="auto">
                <a:xfrm>
                  <a:off x="4304" y="2811"/>
                  <a:ext cx="45" cy="37"/>
                </a:xfrm>
                <a:custGeom>
                  <a:avLst/>
                  <a:gdLst>
                    <a:gd name="T0" fmla="*/ 73 w 89"/>
                    <a:gd name="T1" fmla="*/ 19 h 75"/>
                    <a:gd name="T2" fmla="*/ 76 w 89"/>
                    <a:gd name="T3" fmla="*/ 4 h 75"/>
                    <a:gd name="T4" fmla="*/ 10 w 89"/>
                    <a:gd name="T5" fmla="*/ 0 h 75"/>
                    <a:gd name="T6" fmla="*/ 11 w 89"/>
                    <a:gd name="T7" fmla="*/ 27 h 75"/>
                    <a:gd name="T8" fmla="*/ 11 w 89"/>
                    <a:gd name="T9" fmla="*/ 33 h 75"/>
                    <a:gd name="T10" fmla="*/ 10 w 89"/>
                    <a:gd name="T11" fmla="*/ 38 h 75"/>
                    <a:gd name="T12" fmla="*/ 0 w 89"/>
                    <a:gd name="T13" fmla="*/ 75 h 75"/>
                    <a:gd name="T14" fmla="*/ 89 w 89"/>
                    <a:gd name="T15" fmla="*/ 69 h 75"/>
                    <a:gd name="T16" fmla="*/ 76 w 89"/>
                    <a:gd name="T17" fmla="*/ 47 h 75"/>
                    <a:gd name="T18" fmla="*/ 72 w 89"/>
                    <a:gd name="T19" fmla="*/ 33 h 75"/>
                    <a:gd name="T20" fmla="*/ 73 w 89"/>
                    <a:gd name="T21"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5">
                      <a:moveTo>
                        <a:pt x="73" y="19"/>
                      </a:moveTo>
                      <a:lnTo>
                        <a:pt x="76" y="4"/>
                      </a:lnTo>
                      <a:lnTo>
                        <a:pt x="10" y="0"/>
                      </a:lnTo>
                      <a:lnTo>
                        <a:pt x="11" y="27"/>
                      </a:lnTo>
                      <a:lnTo>
                        <a:pt x="11" y="33"/>
                      </a:lnTo>
                      <a:lnTo>
                        <a:pt x="10" y="38"/>
                      </a:lnTo>
                      <a:lnTo>
                        <a:pt x="0" y="75"/>
                      </a:lnTo>
                      <a:lnTo>
                        <a:pt x="89" y="69"/>
                      </a:lnTo>
                      <a:lnTo>
                        <a:pt x="76" y="47"/>
                      </a:lnTo>
                      <a:lnTo>
                        <a:pt x="72" y="33"/>
                      </a:lnTo>
                      <a:lnTo>
                        <a:pt x="73" y="1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552">
                  <a:extLst>
                    <a:ext uri="{FF2B5EF4-FFF2-40B4-BE49-F238E27FC236}">
                      <a16:creationId xmlns:a16="http://schemas.microsoft.com/office/drawing/2014/main" id="{E7080575-9486-A180-A099-ED7EF406ADC6}"/>
                    </a:ext>
                  </a:extLst>
                </p:cNvPr>
                <p:cNvSpPr>
                  <a:spLocks/>
                </p:cNvSpPr>
                <p:nvPr/>
              </p:nvSpPr>
              <p:spPr bwMode="auto">
                <a:xfrm>
                  <a:off x="4301" y="2852"/>
                  <a:ext cx="54" cy="8"/>
                </a:xfrm>
                <a:custGeom>
                  <a:avLst/>
                  <a:gdLst>
                    <a:gd name="T0" fmla="*/ 0 w 107"/>
                    <a:gd name="T1" fmla="*/ 4 h 15"/>
                    <a:gd name="T2" fmla="*/ 1 w 107"/>
                    <a:gd name="T3" fmla="*/ 8 h 15"/>
                    <a:gd name="T4" fmla="*/ 2 w 107"/>
                    <a:gd name="T5" fmla="*/ 12 h 15"/>
                    <a:gd name="T6" fmla="*/ 7 w 107"/>
                    <a:gd name="T7" fmla="*/ 14 h 15"/>
                    <a:gd name="T8" fmla="*/ 11 w 107"/>
                    <a:gd name="T9" fmla="*/ 15 h 15"/>
                    <a:gd name="T10" fmla="*/ 97 w 107"/>
                    <a:gd name="T11" fmla="*/ 15 h 15"/>
                    <a:gd name="T12" fmla="*/ 101 w 107"/>
                    <a:gd name="T13" fmla="*/ 14 h 15"/>
                    <a:gd name="T14" fmla="*/ 104 w 107"/>
                    <a:gd name="T15" fmla="*/ 12 h 15"/>
                    <a:gd name="T16" fmla="*/ 107 w 107"/>
                    <a:gd name="T17" fmla="*/ 8 h 15"/>
                    <a:gd name="T18" fmla="*/ 107 w 107"/>
                    <a:gd name="T19" fmla="*/ 4 h 15"/>
                    <a:gd name="T20" fmla="*/ 107 w 107"/>
                    <a:gd name="T21" fmla="*/ 0 h 15"/>
                    <a:gd name="T22" fmla="*/ 0 w 107"/>
                    <a:gd name="T23" fmla="*/ 0 h 15"/>
                    <a:gd name="T24" fmla="*/ 0 w 107"/>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5">
                      <a:moveTo>
                        <a:pt x="0" y="4"/>
                      </a:moveTo>
                      <a:lnTo>
                        <a:pt x="1" y="8"/>
                      </a:lnTo>
                      <a:lnTo>
                        <a:pt x="2" y="12"/>
                      </a:lnTo>
                      <a:lnTo>
                        <a:pt x="7" y="14"/>
                      </a:lnTo>
                      <a:lnTo>
                        <a:pt x="11" y="15"/>
                      </a:lnTo>
                      <a:lnTo>
                        <a:pt x="97" y="15"/>
                      </a:lnTo>
                      <a:lnTo>
                        <a:pt x="101" y="14"/>
                      </a:lnTo>
                      <a:lnTo>
                        <a:pt x="104" y="12"/>
                      </a:lnTo>
                      <a:lnTo>
                        <a:pt x="107" y="8"/>
                      </a:lnTo>
                      <a:lnTo>
                        <a:pt x="107" y="4"/>
                      </a:lnTo>
                      <a:lnTo>
                        <a:pt x="107"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553">
                  <a:extLst>
                    <a:ext uri="{FF2B5EF4-FFF2-40B4-BE49-F238E27FC236}">
                      <a16:creationId xmlns:a16="http://schemas.microsoft.com/office/drawing/2014/main" id="{7AD9FEF8-DB5C-8519-D112-013B39620F39}"/>
                    </a:ext>
                  </a:extLst>
                </p:cNvPr>
                <p:cNvSpPr>
                  <a:spLocks/>
                </p:cNvSpPr>
                <p:nvPr/>
              </p:nvSpPr>
              <p:spPr bwMode="auto">
                <a:xfrm>
                  <a:off x="4302" y="2833"/>
                  <a:ext cx="52" cy="20"/>
                </a:xfrm>
                <a:custGeom>
                  <a:avLst/>
                  <a:gdLst>
                    <a:gd name="T0" fmla="*/ 52 w 105"/>
                    <a:gd name="T1" fmla="*/ 0 h 40"/>
                    <a:gd name="T2" fmla="*/ 33 w 105"/>
                    <a:gd name="T3" fmla="*/ 5 h 40"/>
                    <a:gd name="T4" fmla="*/ 16 w 105"/>
                    <a:gd name="T5" fmla="*/ 13 h 40"/>
                    <a:gd name="T6" fmla="*/ 4 w 105"/>
                    <a:gd name="T7" fmla="*/ 24 h 40"/>
                    <a:gd name="T8" fmla="*/ 0 w 105"/>
                    <a:gd name="T9" fmla="*/ 40 h 40"/>
                    <a:gd name="T10" fmla="*/ 105 w 105"/>
                    <a:gd name="T11" fmla="*/ 40 h 40"/>
                    <a:gd name="T12" fmla="*/ 100 w 105"/>
                    <a:gd name="T13" fmla="*/ 24 h 40"/>
                    <a:gd name="T14" fmla="*/ 89 w 105"/>
                    <a:gd name="T15" fmla="*/ 13 h 40"/>
                    <a:gd name="T16" fmla="*/ 74 w 105"/>
                    <a:gd name="T17" fmla="*/ 5 h 40"/>
                    <a:gd name="T18" fmla="*/ 52 w 105"/>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0">
                      <a:moveTo>
                        <a:pt x="52" y="0"/>
                      </a:moveTo>
                      <a:lnTo>
                        <a:pt x="33" y="5"/>
                      </a:lnTo>
                      <a:lnTo>
                        <a:pt x="16" y="13"/>
                      </a:lnTo>
                      <a:lnTo>
                        <a:pt x="4" y="24"/>
                      </a:lnTo>
                      <a:lnTo>
                        <a:pt x="0" y="40"/>
                      </a:lnTo>
                      <a:lnTo>
                        <a:pt x="105" y="40"/>
                      </a:lnTo>
                      <a:lnTo>
                        <a:pt x="100" y="24"/>
                      </a:lnTo>
                      <a:lnTo>
                        <a:pt x="89" y="13"/>
                      </a:lnTo>
                      <a:lnTo>
                        <a:pt x="74" y="5"/>
                      </a:lnTo>
                      <a:lnTo>
                        <a:pt x="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554">
                  <a:extLst>
                    <a:ext uri="{FF2B5EF4-FFF2-40B4-BE49-F238E27FC236}">
                      <a16:creationId xmlns:a16="http://schemas.microsoft.com/office/drawing/2014/main" id="{1C46AB05-EEE1-4ABF-3EB8-9834DE47604A}"/>
                    </a:ext>
                  </a:extLst>
                </p:cNvPr>
                <p:cNvSpPr>
                  <a:spLocks/>
                </p:cNvSpPr>
                <p:nvPr/>
              </p:nvSpPr>
              <p:spPr bwMode="auto">
                <a:xfrm>
                  <a:off x="4303" y="2835"/>
                  <a:ext cx="49" cy="18"/>
                </a:xfrm>
                <a:custGeom>
                  <a:avLst/>
                  <a:gdLst>
                    <a:gd name="T0" fmla="*/ 49 w 99"/>
                    <a:gd name="T1" fmla="*/ 0 h 37"/>
                    <a:gd name="T2" fmla="*/ 31 w 99"/>
                    <a:gd name="T3" fmla="*/ 3 h 37"/>
                    <a:gd name="T4" fmla="*/ 14 w 99"/>
                    <a:gd name="T5" fmla="*/ 12 h 37"/>
                    <a:gd name="T6" fmla="*/ 4 w 99"/>
                    <a:gd name="T7" fmla="*/ 23 h 37"/>
                    <a:gd name="T8" fmla="*/ 0 w 99"/>
                    <a:gd name="T9" fmla="*/ 37 h 37"/>
                    <a:gd name="T10" fmla="*/ 99 w 99"/>
                    <a:gd name="T11" fmla="*/ 37 h 37"/>
                    <a:gd name="T12" fmla="*/ 95 w 99"/>
                    <a:gd name="T13" fmla="*/ 23 h 37"/>
                    <a:gd name="T14" fmla="*/ 85 w 99"/>
                    <a:gd name="T15" fmla="*/ 12 h 37"/>
                    <a:gd name="T16" fmla="*/ 69 w 99"/>
                    <a:gd name="T17" fmla="*/ 3 h 37"/>
                    <a:gd name="T18" fmla="*/ 49 w 9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49" y="0"/>
                      </a:moveTo>
                      <a:lnTo>
                        <a:pt x="31" y="3"/>
                      </a:lnTo>
                      <a:lnTo>
                        <a:pt x="14" y="12"/>
                      </a:lnTo>
                      <a:lnTo>
                        <a:pt x="4" y="23"/>
                      </a:lnTo>
                      <a:lnTo>
                        <a:pt x="0" y="37"/>
                      </a:lnTo>
                      <a:lnTo>
                        <a:pt x="99" y="37"/>
                      </a:lnTo>
                      <a:lnTo>
                        <a:pt x="95" y="23"/>
                      </a:lnTo>
                      <a:lnTo>
                        <a:pt x="85" y="12"/>
                      </a:lnTo>
                      <a:lnTo>
                        <a:pt x="69" y="3"/>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555">
                  <a:extLst>
                    <a:ext uri="{FF2B5EF4-FFF2-40B4-BE49-F238E27FC236}">
                      <a16:creationId xmlns:a16="http://schemas.microsoft.com/office/drawing/2014/main" id="{7144034A-C157-E463-5D4F-76C681521F11}"/>
                    </a:ext>
                  </a:extLst>
                </p:cNvPr>
                <p:cNvSpPr>
                  <a:spLocks/>
                </p:cNvSpPr>
                <p:nvPr/>
              </p:nvSpPr>
              <p:spPr bwMode="auto">
                <a:xfrm>
                  <a:off x="4239" y="2099"/>
                  <a:ext cx="87" cy="282"/>
                </a:xfrm>
                <a:custGeom>
                  <a:avLst/>
                  <a:gdLst>
                    <a:gd name="T0" fmla="*/ 0 w 172"/>
                    <a:gd name="T1" fmla="*/ 29 h 563"/>
                    <a:gd name="T2" fmla="*/ 62 w 172"/>
                    <a:gd name="T3" fmla="*/ 341 h 563"/>
                    <a:gd name="T4" fmla="*/ 62 w 172"/>
                    <a:gd name="T5" fmla="*/ 563 h 563"/>
                    <a:gd name="T6" fmla="*/ 110 w 172"/>
                    <a:gd name="T7" fmla="*/ 563 h 563"/>
                    <a:gd name="T8" fmla="*/ 110 w 172"/>
                    <a:gd name="T9" fmla="*/ 341 h 563"/>
                    <a:gd name="T10" fmla="*/ 172 w 172"/>
                    <a:gd name="T11" fmla="*/ 31 h 563"/>
                    <a:gd name="T12" fmla="*/ 83 w 172"/>
                    <a:gd name="T13" fmla="*/ 0 h 563"/>
                    <a:gd name="T14" fmla="*/ 0 w 172"/>
                    <a:gd name="T15" fmla="*/ 29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63">
                      <a:moveTo>
                        <a:pt x="0" y="29"/>
                      </a:moveTo>
                      <a:lnTo>
                        <a:pt x="62" y="341"/>
                      </a:lnTo>
                      <a:lnTo>
                        <a:pt x="62" y="563"/>
                      </a:lnTo>
                      <a:lnTo>
                        <a:pt x="110" y="563"/>
                      </a:lnTo>
                      <a:lnTo>
                        <a:pt x="110" y="341"/>
                      </a:lnTo>
                      <a:lnTo>
                        <a:pt x="172" y="31"/>
                      </a:lnTo>
                      <a:lnTo>
                        <a:pt x="83" y="0"/>
                      </a:lnTo>
                      <a:lnTo>
                        <a:pt x="0" y="29"/>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556">
                  <a:extLst>
                    <a:ext uri="{FF2B5EF4-FFF2-40B4-BE49-F238E27FC236}">
                      <a16:creationId xmlns:a16="http://schemas.microsoft.com/office/drawing/2014/main" id="{AB62AFC0-6C5E-A3B4-9DB8-26323FFE6241}"/>
                    </a:ext>
                  </a:extLst>
                </p:cNvPr>
                <p:cNvSpPr>
                  <a:spLocks/>
                </p:cNvSpPr>
                <p:nvPr/>
              </p:nvSpPr>
              <p:spPr bwMode="auto">
                <a:xfrm>
                  <a:off x="4282" y="2100"/>
                  <a:ext cx="44" cy="281"/>
                </a:xfrm>
                <a:custGeom>
                  <a:avLst/>
                  <a:gdLst>
                    <a:gd name="T0" fmla="*/ 0 w 86"/>
                    <a:gd name="T1" fmla="*/ 562 h 562"/>
                    <a:gd name="T2" fmla="*/ 24 w 86"/>
                    <a:gd name="T3" fmla="*/ 562 h 562"/>
                    <a:gd name="T4" fmla="*/ 24 w 86"/>
                    <a:gd name="T5" fmla="*/ 340 h 562"/>
                    <a:gd name="T6" fmla="*/ 86 w 86"/>
                    <a:gd name="T7" fmla="*/ 30 h 562"/>
                    <a:gd name="T8" fmla="*/ 0 w 86"/>
                    <a:gd name="T9" fmla="*/ 0 h 562"/>
                    <a:gd name="T10" fmla="*/ 0 w 86"/>
                    <a:gd name="T11" fmla="*/ 562 h 562"/>
                  </a:gdLst>
                  <a:ahLst/>
                  <a:cxnLst>
                    <a:cxn ang="0">
                      <a:pos x="T0" y="T1"/>
                    </a:cxn>
                    <a:cxn ang="0">
                      <a:pos x="T2" y="T3"/>
                    </a:cxn>
                    <a:cxn ang="0">
                      <a:pos x="T4" y="T5"/>
                    </a:cxn>
                    <a:cxn ang="0">
                      <a:pos x="T6" y="T7"/>
                    </a:cxn>
                    <a:cxn ang="0">
                      <a:pos x="T8" y="T9"/>
                    </a:cxn>
                    <a:cxn ang="0">
                      <a:pos x="T10" y="T11"/>
                    </a:cxn>
                  </a:cxnLst>
                  <a:rect l="0" t="0" r="r" b="b"/>
                  <a:pathLst>
                    <a:path w="86" h="562">
                      <a:moveTo>
                        <a:pt x="0" y="562"/>
                      </a:moveTo>
                      <a:lnTo>
                        <a:pt x="24" y="562"/>
                      </a:lnTo>
                      <a:lnTo>
                        <a:pt x="24" y="340"/>
                      </a:lnTo>
                      <a:lnTo>
                        <a:pt x="86" y="30"/>
                      </a:lnTo>
                      <a:lnTo>
                        <a:pt x="0" y="0"/>
                      </a:lnTo>
                      <a:lnTo>
                        <a:pt x="0" y="562"/>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Rectangle 557">
                  <a:extLst>
                    <a:ext uri="{FF2B5EF4-FFF2-40B4-BE49-F238E27FC236}">
                      <a16:creationId xmlns:a16="http://schemas.microsoft.com/office/drawing/2014/main" id="{6C4E884F-DF7F-6374-D7DA-372240DA6A51}"/>
                    </a:ext>
                  </a:extLst>
                </p:cNvPr>
                <p:cNvSpPr>
                  <a:spLocks noChangeArrowheads="1"/>
                </p:cNvSpPr>
                <p:nvPr/>
              </p:nvSpPr>
              <p:spPr bwMode="auto">
                <a:xfrm>
                  <a:off x="4209" y="2365"/>
                  <a:ext cx="147" cy="1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558">
                  <a:extLst>
                    <a:ext uri="{FF2B5EF4-FFF2-40B4-BE49-F238E27FC236}">
                      <a16:creationId xmlns:a16="http://schemas.microsoft.com/office/drawing/2014/main" id="{7701D086-2D4A-B970-7BE1-47E11AAD3B9D}"/>
                    </a:ext>
                  </a:extLst>
                </p:cNvPr>
                <p:cNvSpPr>
                  <a:spLocks/>
                </p:cNvSpPr>
                <p:nvPr/>
              </p:nvSpPr>
              <p:spPr bwMode="auto">
                <a:xfrm>
                  <a:off x="4244" y="2070"/>
                  <a:ext cx="78" cy="89"/>
                </a:xfrm>
                <a:custGeom>
                  <a:avLst/>
                  <a:gdLst>
                    <a:gd name="T0" fmla="*/ 4 w 157"/>
                    <a:gd name="T1" fmla="*/ 0 h 178"/>
                    <a:gd name="T2" fmla="*/ 0 w 157"/>
                    <a:gd name="T3" fmla="*/ 92 h 178"/>
                    <a:gd name="T4" fmla="*/ 78 w 157"/>
                    <a:gd name="T5" fmla="*/ 178 h 178"/>
                    <a:gd name="T6" fmla="*/ 157 w 157"/>
                    <a:gd name="T7" fmla="*/ 92 h 178"/>
                    <a:gd name="T8" fmla="*/ 151 w 157"/>
                    <a:gd name="T9" fmla="*/ 0 h 178"/>
                    <a:gd name="T10" fmla="*/ 4 w 157"/>
                    <a:gd name="T11" fmla="*/ 0 h 178"/>
                  </a:gdLst>
                  <a:ahLst/>
                  <a:cxnLst>
                    <a:cxn ang="0">
                      <a:pos x="T0" y="T1"/>
                    </a:cxn>
                    <a:cxn ang="0">
                      <a:pos x="T2" y="T3"/>
                    </a:cxn>
                    <a:cxn ang="0">
                      <a:pos x="T4" y="T5"/>
                    </a:cxn>
                    <a:cxn ang="0">
                      <a:pos x="T6" y="T7"/>
                    </a:cxn>
                    <a:cxn ang="0">
                      <a:pos x="T8" y="T9"/>
                    </a:cxn>
                    <a:cxn ang="0">
                      <a:pos x="T10" y="T11"/>
                    </a:cxn>
                  </a:cxnLst>
                  <a:rect l="0" t="0" r="r" b="b"/>
                  <a:pathLst>
                    <a:path w="157" h="178">
                      <a:moveTo>
                        <a:pt x="4" y="0"/>
                      </a:moveTo>
                      <a:lnTo>
                        <a:pt x="0" y="92"/>
                      </a:lnTo>
                      <a:lnTo>
                        <a:pt x="78" y="178"/>
                      </a:lnTo>
                      <a:lnTo>
                        <a:pt x="157" y="92"/>
                      </a:lnTo>
                      <a:lnTo>
                        <a:pt x="151" y="0"/>
                      </a:lnTo>
                      <a:lnTo>
                        <a:pt x="4"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559">
                  <a:extLst>
                    <a:ext uri="{FF2B5EF4-FFF2-40B4-BE49-F238E27FC236}">
                      <a16:creationId xmlns:a16="http://schemas.microsoft.com/office/drawing/2014/main" id="{EDF782AE-B0E3-6DCB-039A-DC38447CE7FB}"/>
                    </a:ext>
                  </a:extLst>
                </p:cNvPr>
                <p:cNvSpPr>
                  <a:spLocks/>
                </p:cNvSpPr>
                <p:nvPr/>
              </p:nvSpPr>
              <p:spPr bwMode="auto">
                <a:xfrm>
                  <a:off x="4266" y="2147"/>
                  <a:ext cx="33" cy="162"/>
                </a:xfrm>
                <a:custGeom>
                  <a:avLst/>
                  <a:gdLst>
                    <a:gd name="T0" fmla="*/ 54 w 67"/>
                    <a:gd name="T1" fmla="*/ 0 h 324"/>
                    <a:gd name="T2" fmla="*/ 12 w 67"/>
                    <a:gd name="T3" fmla="*/ 0 h 324"/>
                    <a:gd name="T4" fmla="*/ 7 w 67"/>
                    <a:gd name="T5" fmla="*/ 0 h 324"/>
                    <a:gd name="T6" fmla="*/ 5 w 67"/>
                    <a:gd name="T7" fmla="*/ 3 h 324"/>
                    <a:gd name="T8" fmla="*/ 2 w 67"/>
                    <a:gd name="T9" fmla="*/ 6 h 324"/>
                    <a:gd name="T10" fmla="*/ 0 w 67"/>
                    <a:gd name="T11" fmla="*/ 8 h 324"/>
                    <a:gd name="T12" fmla="*/ 0 w 67"/>
                    <a:gd name="T13" fmla="*/ 11 h 324"/>
                    <a:gd name="T14" fmla="*/ 2 w 67"/>
                    <a:gd name="T15" fmla="*/ 15 h 324"/>
                    <a:gd name="T16" fmla="*/ 23 w 67"/>
                    <a:gd name="T17" fmla="*/ 45 h 324"/>
                    <a:gd name="T18" fmla="*/ 23 w 67"/>
                    <a:gd name="T19" fmla="*/ 45 h 324"/>
                    <a:gd name="T20" fmla="*/ 23 w 67"/>
                    <a:gd name="T21" fmla="*/ 47 h 324"/>
                    <a:gd name="T22" fmla="*/ 3 w 67"/>
                    <a:gd name="T23" fmla="*/ 288 h 324"/>
                    <a:gd name="T24" fmla="*/ 33 w 67"/>
                    <a:gd name="T25" fmla="*/ 324 h 324"/>
                    <a:gd name="T26" fmla="*/ 63 w 67"/>
                    <a:gd name="T27" fmla="*/ 288 h 324"/>
                    <a:gd name="T28" fmla="*/ 43 w 67"/>
                    <a:gd name="T29" fmla="*/ 47 h 324"/>
                    <a:gd name="T30" fmla="*/ 43 w 67"/>
                    <a:gd name="T31" fmla="*/ 45 h 324"/>
                    <a:gd name="T32" fmla="*/ 44 w 67"/>
                    <a:gd name="T33" fmla="*/ 45 h 324"/>
                    <a:gd name="T34" fmla="*/ 65 w 67"/>
                    <a:gd name="T35" fmla="*/ 15 h 324"/>
                    <a:gd name="T36" fmla="*/ 67 w 67"/>
                    <a:gd name="T37" fmla="*/ 11 h 324"/>
                    <a:gd name="T38" fmla="*/ 67 w 67"/>
                    <a:gd name="T39" fmla="*/ 8 h 324"/>
                    <a:gd name="T40" fmla="*/ 65 w 67"/>
                    <a:gd name="T41" fmla="*/ 6 h 324"/>
                    <a:gd name="T42" fmla="*/ 63 w 67"/>
                    <a:gd name="T43" fmla="*/ 3 h 324"/>
                    <a:gd name="T44" fmla="*/ 58 w 67"/>
                    <a:gd name="T45" fmla="*/ 0 h 324"/>
                    <a:gd name="T46" fmla="*/ 54 w 67"/>
                    <a:gd name="T4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324">
                      <a:moveTo>
                        <a:pt x="54" y="0"/>
                      </a:moveTo>
                      <a:lnTo>
                        <a:pt x="12" y="0"/>
                      </a:lnTo>
                      <a:lnTo>
                        <a:pt x="7" y="0"/>
                      </a:lnTo>
                      <a:lnTo>
                        <a:pt x="5" y="3"/>
                      </a:lnTo>
                      <a:lnTo>
                        <a:pt x="2" y="6"/>
                      </a:lnTo>
                      <a:lnTo>
                        <a:pt x="0" y="8"/>
                      </a:lnTo>
                      <a:lnTo>
                        <a:pt x="0" y="11"/>
                      </a:lnTo>
                      <a:lnTo>
                        <a:pt x="2" y="15"/>
                      </a:lnTo>
                      <a:lnTo>
                        <a:pt x="23" y="45"/>
                      </a:lnTo>
                      <a:lnTo>
                        <a:pt x="23" y="45"/>
                      </a:lnTo>
                      <a:lnTo>
                        <a:pt x="23" y="47"/>
                      </a:lnTo>
                      <a:lnTo>
                        <a:pt x="3" y="288"/>
                      </a:lnTo>
                      <a:lnTo>
                        <a:pt x="33" y="324"/>
                      </a:lnTo>
                      <a:lnTo>
                        <a:pt x="63" y="288"/>
                      </a:lnTo>
                      <a:lnTo>
                        <a:pt x="43" y="47"/>
                      </a:lnTo>
                      <a:lnTo>
                        <a:pt x="43" y="45"/>
                      </a:lnTo>
                      <a:lnTo>
                        <a:pt x="44" y="45"/>
                      </a:lnTo>
                      <a:lnTo>
                        <a:pt x="65" y="15"/>
                      </a:lnTo>
                      <a:lnTo>
                        <a:pt x="67" y="11"/>
                      </a:lnTo>
                      <a:lnTo>
                        <a:pt x="67" y="8"/>
                      </a:lnTo>
                      <a:lnTo>
                        <a:pt x="65" y="6"/>
                      </a:lnTo>
                      <a:lnTo>
                        <a:pt x="63" y="3"/>
                      </a:lnTo>
                      <a:lnTo>
                        <a:pt x="58" y="0"/>
                      </a:lnTo>
                      <a:lnTo>
                        <a:pt x="54" y="0"/>
                      </a:lnTo>
                      <a:close/>
                    </a:path>
                  </a:pathLst>
                </a:custGeom>
                <a:solidFill>
                  <a:srgbClr val="F87A1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560">
                  <a:extLst>
                    <a:ext uri="{FF2B5EF4-FFF2-40B4-BE49-F238E27FC236}">
                      <a16:creationId xmlns:a16="http://schemas.microsoft.com/office/drawing/2014/main" id="{DA137AA8-CB68-E27B-9C8A-F6F3B018A9DE}"/>
                    </a:ext>
                  </a:extLst>
                </p:cNvPr>
                <p:cNvSpPr>
                  <a:spLocks/>
                </p:cNvSpPr>
                <p:nvPr/>
              </p:nvSpPr>
              <p:spPr bwMode="auto">
                <a:xfrm>
                  <a:off x="4244" y="2113"/>
                  <a:ext cx="78" cy="49"/>
                </a:xfrm>
                <a:custGeom>
                  <a:avLst/>
                  <a:gdLst>
                    <a:gd name="T0" fmla="*/ 0 w 157"/>
                    <a:gd name="T1" fmla="*/ 0 h 99"/>
                    <a:gd name="T2" fmla="*/ 3 w 157"/>
                    <a:gd name="T3" fmla="*/ 10 h 99"/>
                    <a:gd name="T4" fmla="*/ 45 w 157"/>
                    <a:gd name="T5" fmla="*/ 99 h 99"/>
                    <a:gd name="T6" fmla="*/ 78 w 157"/>
                    <a:gd name="T7" fmla="*/ 69 h 99"/>
                    <a:gd name="T8" fmla="*/ 110 w 157"/>
                    <a:gd name="T9" fmla="*/ 99 h 99"/>
                    <a:gd name="T10" fmla="*/ 157 w 157"/>
                    <a:gd name="T11" fmla="*/ 7 h 99"/>
                    <a:gd name="T12" fmla="*/ 157 w 157"/>
                    <a:gd name="T13" fmla="*/ 1 h 99"/>
                    <a:gd name="T14" fmla="*/ 78 w 157"/>
                    <a:gd name="T15" fmla="*/ 62 h 99"/>
                    <a:gd name="T16" fmla="*/ 0 w 157"/>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9">
                      <a:moveTo>
                        <a:pt x="0" y="0"/>
                      </a:moveTo>
                      <a:lnTo>
                        <a:pt x="3" y="10"/>
                      </a:lnTo>
                      <a:lnTo>
                        <a:pt x="45" y="99"/>
                      </a:lnTo>
                      <a:lnTo>
                        <a:pt x="78" y="69"/>
                      </a:lnTo>
                      <a:lnTo>
                        <a:pt x="110" y="99"/>
                      </a:lnTo>
                      <a:lnTo>
                        <a:pt x="157" y="7"/>
                      </a:lnTo>
                      <a:lnTo>
                        <a:pt x="157" y="1"/>
                      </a:lnTo>
                      <a:lnTo>
                        <a:pt x="78" y="62"/>
                      </a:lnTo>
                      <a:lnTo>
                        <a:pt x="0" y="0"/>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561">
                  <a:extLst>
                    <a:ext uri="{FF2B5EF4-FFF2-40B4-BE49-F238E27FC236}">
                      <a16:creationId xmlns:a16="http://schemas.microsoft.com/office/drawing/2014/main" id="{68E43E57-4F7E-8089-7D3E-1EB07CC763F0}"/>
                    </a:ext>
                  </a:extLst>
                </p:cNvPr>
                <p:cNvSpPr>
                  <a:spLocks/>
                </p:cNvSpPr>
                <p:nvPr/>
              </p:nvSpPr>
              <p:spPr bwMode="auto">
                <a:xfrm>
                  <a:off x="4282" y="2147"/>
                  <a:ext cx="17" cy="162"/>
                </a:xfrm>
                <a:custGeom>
                  <a:avLst/>
                  <a:gdLst>
                    <a:gd name="T0" fmla="*/ 21 w 34"/>
                    <a:gd name="T1" fmla="*/ 0 h 324"/>
                    <a:gd name="T2" fmla="*/ 0 w 34"/>
                    <a:gd name="T3" fmla="*/ 0 h 324"/>
                    <a:gd name="T4" fmla="*/ 0 w 34"/>
                    <a:gd name="T5" fmla="*/ 322 h 324"/>
                    <a:gd name="T6" fmla="*/ 0 w 34"/>
                    <a:gd name="T7" fmla="*/ 324 h 324"/>
                    <a:gd name="T8" fmla="*/ 30 w 34"/>
                    <a:gd name="T9" fmla="*/ 288 h 324"/>
                    <a:gd name="T10" fmla="*/ 10 w 34"/>
                    <a:gd name="T11" fmla="*/ 47 h 324"/>
                    <a:gd name="T12" fmla="*/ 10 w 34"/>
                    <a:gd name="T13" fmla="*/ 45 h 324"/>
                    <a:gd name="T14" fmla="*/ 11 w 34"/>
                    <a:gd name="T15" fmla="*/ 45 h 324"/>
                    <a:gd name="T16" fmla="*/ 32 w 34"/>
                    <a:gd name="T17" fmla="*/ 15 h 324"/>
                    <a:gd name="T18" fmla="*/ 34 w 34"/>
                    <a:gd name="T19" fmla="*/ 11 h 324"/>
                    <a:gd name="T20" fmla="*/ 34 w 34"/>
                    <a:gd name="T21" fmla="*/ 8 h 324"/>
                    <a:gd name="T22" fmla="*/ 32 w 34"/>
                    <a:gd name="T23" fmla="*/ 6 h 324"/>
                    <a:gd name="T24" fmla="*/ 30 w 34"/>
                    <a:gd name="T25" fmla="*/ 3 h 324"/>
                    <a:gd name="T26" fmla="*/ 25 w 34"/>
                    <a:gd name="T27" fmla="*/ 0 h 324"/>
                    <a:gd name="T28" fmla="*/ 21 w 34"/>
                    <a:gd name="T2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24">
                      <a:moveTo>
                        <a:pt x="21" y="0"/>
                      </a:moveTo>
                      <a:lnTo>
                        <a:pt x="0" y="0"/>
                      </a:lnTo>
                      <a:lnTo>
                        <a:pt x="0" y="322"/>
                      </a:lnTo>
                      <a:lnTo>
                        <a:pt x="0" y="324"/>
                      </a:lnTo>
                      <a:lnTo>
                        <a:pt x="30" y="288"/>
                      </a:lnTo>
                      <a:lnTo>
                        <a:pt x="10" y="47"/>
                      </a:lnTo>
                      <a:lnTo>
                        <a:pt x="10" y="45"/>
                      </a:lnTo>
                      <a:lnTo>
                        <a:pt x="11" y="45"/>
                      </a:lnTo>
                      <a:lnTo>
                        <a:pt x="32" y="15"/>
                      </a:lnTo>
                      <a:lnTo>
                        <a:pt x="34" y="11"/>
                      </a:lnTo>
                      <a:lnTo>
                        <a:pt x="34" y="8"/>
                      </a:lnTo>
                      <a:lnTo>
                        <a:pt x="32" y="6"/>
                      </a:lnTo>
                      <a:lnTo>
                        <a:pt x="30" y="3"/>
                      </a:lnTo>
                      <a:lnTo>
                        <a:pt x="25" y="0"/>
                      </a:lnTo>
                      <a:lnTo>
                        <a:pt x="21" y="0"/>
                      </a:lnTo>
                      <a:close/>
                    </a:path>
                  </a:pathLst>
                </a:custGeom>
                <a:solidFill>
                  <a:srgbClr val="E365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562">
                  <a:extLst>
                    <a:ext uri="{FF2B5EF4-FFF2-40B4-BE49-F238E27FC236}">
                      <a16:creationId xmlns:a16="http://schemas.microsoft.com/office/drawing/2014/main" id="{4CF8F3EE-C223-5248-CAFE-A4BBA323D684}"/>
                    </a:ext>
                  </a:extLst>
                </p:cNvPr>
                <p:cNvSpPr>
                  <a:spLocks/>
                </p:cNvSpPr>
                <p:nvPr/>
              </p:nvSpPr>
              <p:spPr bwMode="auto">
                <a:xfrm>
                  <a:off x="4282" y="2114"/>
                  <a:ext cx="40" cy="48"/>
                </a:xfrm>
                <a:custGeom>
                  <a:avLst/>
                  <a:gdLst>
                    <a:gd name="T0" fmla="*/ 0 w 79"/>
                    <a:gd name="T1" fmla="*/ 68 h 98"/>
                    <a:gd name="T2" fmla="*/ 32 w 79"/>
                    <a:gd name="T3" fmla="*/ 98 h 98"/>
                    <a:gd name="T4" fmla="*/ 79 w 79"/>
                    <a:gd name="T5" fmla="*/ 6 h 98"/>
                    <a:gd name="T6" fmla="*/ 79 w 79"/>
                    <a:gd name="T7" fmla="*/ 0 h 98"/>
                    <a:gd name="T8" fmla="*/ 0 w 79"/>
                    <a:gd name="T9" fmla="*/ 61 h 98"/>
                    <a:gd name="T10" fmla="*/ 0 w 79"/>
                    <a:gd name="T11" fmla="*/ 68 h 98"/>
                  </a:gdLst>
                  <a:ahLst/>
                  <a:cxnLst>
                    <a:cxn ang="0">
                      <a:pos x="T0" y="T1"/>
                    </a:cxn>
                    <a:cxn ang="0">
                      <a:pos x="T2" y="T3"/>
                    </a:cxn>
                    <a:cxn ang="0">
                      <a:pos x="T4" y="T5"/>
                    </a:cxn>
                    <a:cxn ang="0">
                      <a:pos x="T6" y="T7"/>
                    </a:cxn>
                    <a:cxn ang="0">
                      <a:pos x="T8" y="T9"/>
                    </a:cxn>
                    <a:cxn ang="0">
                      <a:pos x="T10" y="T11"/>
                    </a:cxn>
                  </a:cxnLst>
                  <a:rect l="0" t="0" r="r" b="b"/>
                  <a:pathLst>
                    <a:path w="79" h="98">
                      <a:moveTo>
                        <a:pt x="0" y="68"/>
                      </a:moveTo>
                      <a:lnTo>
                        <a:pt x="32" y="98"/>
                      </a:lnTo>
                      <a:lnTo>
                        <a:pt x="79" y="6"/>
                      </a:lnTo>
                      <a:lnTo>
                        <a:pt x="79" y="0"/>
                      </a:lnTo>
                      <a:lnTo>
                        <a:pt x="0" y="61"/>
                      </a:lnTo>
                      <a:lnTo>
                        <a:pt x="0" y="68"/>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563">
                  <a:extLst>
                    <a:ext uri="{FF2B5EF4-FFF2-40B4-BE49-F238E27FC236}">
                      <a16:creationId xmlns:a16="http://schemas.microsoft.com/office/drawing/2014/main" id="{571B6C44-5B09-30BB-DD5A-E69982BA5F64}"/>
                    </a:ext>
                  </a:extLst>
                </p:cNvPr>
                <p:cNvSpPr>
                  <a:spLocks/>
                </p:cNvSpPr>
                <p:nvPr/>
              </p:nvSpPr>
              <p:spPr bwMode="auto">
                <a:xfrm>
                  <a:off x="4198" y="2379"/>
                  <a:ext cx="169" cy="456"/>
                </a:xfrm>
                <a:custGeom>
                  <a:avLst/>
                  <a:gdLst>
                    <a:gd name="T0" fmla="*/ 170 w 340"/>
                    <a:gd name="T1" fmla="*/ 0 h 910"/>
                    <a:gd name="T2" fmla="*/ 23 w 340"/>
                    <a:gd name="T3" fmla="*/ 0 h 910"/>
                    <a:gd name="T4" fmla="*/ 0 w 340"/>
                    <a:gd name="T5" fmla="*/ 118 h 910"/>
                    <a:gd name="T6" fmla="*/ 0 w 340"/>
                    <a:gd name="T7" fmla="*/ 168 h 910"/>
                    <a:gd name="T8" fmla="*/ 33 w 340"/>
                    <a:gd name="T9" fmla="*/ 910 h 910"/>
                    <a:gd name="T10" fmla="*/ 129 w 340"/>
                    <a:gd name="T11" fmla="*/ 910 h 910"/>
                    <a:gd name="T12" fmla="*/ 151 w 340"/>
                    <a:gd name="T13" fmla="*/ 246 h 910"/>
                    <a:gd name="T14" fmla="*/ 153 w 340"/>
                    <a:gd name="T15" fmla="*/ 240 h 910"/>
                    <a:gd name="T16" fmla="*/ 156 w 340"/>
                    <a:gd name="T17" fmla="*/ 234 h 910"/>
                    <a:gd name="T18" fmla="*/ 160 w 340"/>
                    <a:gd name="T19" fmla="*/ 230 h 910"/>
                    <a:gd name="T20" fmla="*/ 164 w 340"/>
                    <a:gd name="T21" fmla="*/ 229 h 910"/>
                    <a:gd name="T22" fmla="*/ 170 w 340"/>
                    <a:gd name="T23" fmla="*/ 227 h 910"/>
                    <a:gd name="T24" fmla="*/ 175 w 340"/>
                    <a:gd name="T25" fmla="*/ 229 h 910"/>
                    <a:gd name="T26" fmla="*/ 181 w 340"/>
                    <a:gd name="T27" fmla="*/ 230 h 910"/>
                    <a:gd name="T28" fmla="*/ 185 w 340"/>
                    <a:gd name="T29" fmla="*/ 234 h 910"/>
                    <a:gd name="T30" fmla="*/ 187 w 340"/>
                    <a:gd name="T31" fmla="*/ 240 h 910"/>
                    <a:gd name="T32" fmla="*/ 188 w 340"/>
                    <a:gd name="T33" fmla="*/ 246 h 910"/>
                    <a:gd name="T34" fmla="*/ 211 w 340"/>
                    <a:gd name="T35" fmla="*/ 883 h 910"/>
                    <a:gd name="T36" fmla="*/ 307 w 340"/>
                    <a:gd name="T37" fmla="*/ 892 h 910"/>
                    <a:gd name="T38" fmla="*/ 340 w 340"/>
                    <a:gd name="T39" fmla="*/ 168 h 910"/>
                    <a:gd name="T40" fmla="*/ 340 w 340"/>
                    <a:gd name="T41" fmla="*/ 118 h 910"/>
                    <a:gd name="T42" fmla="*/ 317 w 340"/>
                    <a:gd name="T43" fmla="*/ 0 h 910"/>
                    <a:gd name="T44" fmla="*/ 170 w 340"/>
                    <a:gd name="T45"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0" h="910">
                      <a:moveTo>
                        <a:pt x="170" y="0"/>
                      </a:moveTo>
                      <a:lnTo>
                        <a:pt x="23" y="0"/>
                      </a:lnTo>
                      <a:lnTo>
                        <a:pt x="0" y="118"/>
                      </a:lnTo>
                      <a:lnTo>
                        <a:pt x="0" y="168"/>
                      </a:lnTo>
                      <a:lnTo>
                        <a:pt x="33" y="910"/>
                      </a:lnTo>
                      <a:lnTo>
                        <a:pt x="129" y="910"/>
                      </a:lnTo>
                      <a:lnTo>
                        <a:pt x="151" y="246"/>
                      </a:lnTo>
                      <a:lnTo>
                        <a:pt x="153" y="240"/>
                      </a:lnTo>
                      <a:lnTo>
                        <a:pt x="156" y="234"/>
                      </a:lnTo>
                      <a:lnTo>
                        <a:pt x="160" y="230"/>
                      </a:lnTo>
                      <a:lnTo>
                        <a:pt x="164" y="229"/>
                      </a:lnTo>
                      <a:lnTo>
                        <a:pt x="170" y="227"/>
                      </a:lnTo>
                      <a:lnTo>
                        <a:pt x="175" y="229"/>
                      </a:lnTo>
                      <a:lnTo>
                        <a:pt x="181" y="230"/>
                      </a:lnTo>
                      <a:lnTo>
                        <a:pt x="185" y="234"/>
                      </a:lnTo>
                      <a:lnTo>
                        <a:pt x="187" y="240"/>
                      </a:lnTo>
                      <a:lnTo>
                        <a:pt x="188" y="246"/>
                      </a:lnTo>
                      <a:lnTo>
                        <a:pt x="211" y="883"/>
                      </a:lnTo>
                      <a:lnTo>
                        <a:pt x="307" y="892"/>
                      </a:lnTo>
                      <a:lnTo>
                        <a:pt x="340" y="168"/>
                      </a:lnTo>
                      <a:lnTo>
                        <a:pt x="340" y="118"/>
                      </a:lnTo>
                      <a:lnTo>
                        <a:pt x="317" y="0"/>
                      </a:lnTo>
                      <a:lnTo>
                        <a:pt x="170" y="0"/>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564">
                  <a:extLst>
                    <a:ext uri="{FF2B5EF4-FFF2-40B4-BE49-F238E27FC236}">
                      <a16:creationId xmlns:a16="http://schemas.microsoft.com/office/drawing/2014/main" id="{82E5ECD6-6470-1077-4F68-23D28DD0FBF9}"/>
                    </a:ext>
                  </a:extLst>
                </p:cNvPr>
                <p:cNvSpPr>
                  <a:spLocks/>
                </p:cNvSpPr>
                <p:nvPr/>
              </p:nvSpPr>
              <p:spPr bwMode="auto">
                <a:xfrm>
                  <a:off x="4282" y="2379"/>
                  <a:ext cx="85" cy="456"/>
                </a:xfrm>
                <a:custGeom>
                  <a:avLst/>
                  <a:gdLst>
                    <a:gd name="T0" fmla="*/ 0 w 170"/>
                    <a:gd name="T1" fmla="*/ 0 h 910"/>
                    <a:gd name="T2" fmla="*/ 0 w 170"/>
                    <a:gd name="T3" fmla="*/ 0 h 910"/>
                    <a:gd name="T4" fmla="*/ 0 w 170"/>
                    <a:gd name="T5" fmla="*/ 227 h 910"/>
                    <a:gd name="T6" fmla="*/ 5 w 170"/>
                    <a:gd name="T7" fmla="*/ 229 h 910"/>
                    <a:gd name="T8" fmla="*/ 11 w 170"/>
                    <a:gd name="T9" fmla="*/ 230 h 910"/>
                    <a:gd name="T10" fmla="*/ 15 w 170"/>
                    <a:gd name="T11" fmla="*/ 234 h 910"/>
                    <a:gd name="T12" fmla="*/ 17 w 170"/>
                    <a:gd name="T13" fmla="*/ 240 h 910"/>
                    <a:gd name="T14" fmla="*/ 18 w 170"/>
                    <a:gd name="T15" fmla="*/ 246 h 910"/>
                    <a:gd name="T16" fmla="*/ 41 w 170"/>
                    <a:gd name="T17" fmla="*/ 910 h 910"/>
                    <a:gd name="T18" fmla="*/ 137 w 170"/>
                    <a:gd name="T19" fmla="*/ 910 h 910"/>
                    <a:gd name="T20" fmla="*/ 170 w 170"/>
                    <a:gd name="T21" fmla="*/ 168 h 910"/>
                    <a:gd name="T22" fmla="*/ 170 w 170"/>
                    <a:gd name="T23" fmla="*/ 118 h 910"/>
                    <a:gd name="T24" fmla="*/ 147 w 170"/>
                    <a:gd name="T25" fmla="*/ 0 h 910"/>
                    <a:gd name="T26" fmla="*/ 0 w 170"/>
                    <a:gd name="T27"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910">
                      <a:moveTo>
                        <a:pt x="0" y="0"/>
                      </a:moveTo>
                      <a:lnTo>
                        <a:pt x="0" y="0"/>
                      </a:lnTo>
                      <a:lnTo>
                        <a:pt x="0" y="227"/>
                      </a:lnTo>
                      <a:lnTo>
                        <a:pt x="5" y="229"/>
                      </a:lnTo>
                      <a:lnTo>
                        <a:pt x="11" y="230"/>
                      </a:lnTo>
                      <a:lnTo>
                        <a:pt x="15" y="234"/>
                      </a:lnTo>
                      <a:lnTo>
                        <a:pt x="17" y="240"/>
                      </a:lnTo>
                      <a:lnTo>
                        <a:pt x="18" y="246"/>
                      </a:lnTo>
                      <a:lnTo>
                        <a:pt x="41" y="910"/>
                      </a:lnTo>
                      <a:lnTo>
                        <a:pt x="137" y="910"/>
                      </a:lnTo>
                      <a:lnTo>
                        <a:pt x="170" y="168"/>
                      </a:lnTo>
                      <a:lnTo>
                        <a:pt x="170" y="118"/>
                      </a:lnTo>
                      <a:lnTo>
                        <a:pt x="147"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565">
                  <a:extLst>
                    <a:ext uri="{FF2B5EF4-FFF2-40B4-BE49-F238E27FC236}">
                      <a16:creationId xmlns:a16="http://schemas.microsoft.com/office/drawing/2014/main" id="{D87B4816-9796-0AB7-D04A-60D9DA060C7C}"/>
                    </a:ext>
                  </a:extLst>
                </p:cNvPr>
                <p:cNvSpPr>
                  <a:spLocks/>
                </p:cNvSpPr>
                <p:nvPr/>
              </p:nvSpPr>
              <p:spPr bwMode="auto">
                <a:xfrm>
                  <a:off x="4351" y="2384"/>
                  <a:ext cx="38" cy="105"/>
                </a:xfrm>
                <a:custGeom>
                  <a:avLst/>
                  <a:gdLst>
                    <a:gd name="T0" fmla="*/ 28 w 76"/>
                    <a:gd name="T1" fmla="*/ 10 h 211"/>
                    <a:gd name="T2" fmla="*/ 34 w 76"/>
                    <a:gd name="T3" fmla="*/ 67 h 211"/>
                    <a:gd name="T4" fmla="*/ 34 w 76"/>
                    <a:gd name="T5" fmla="*/ 72 h 211"/>
                    <a:gd name="T6" fmla="*/ 33 w 76"/>
                    <a:gd name="T7" fmla="*/ 78 h 211"/>
                    <a:gd name="T8" fmla="*/ 28 w 76"/>
                    <a:gd name="T9" fmla="*/ 82 h 211"/>
                    <a:gd name="T10" fmla="*/ 24 w 76"/>
                    <a:gd name="T11" fmla="*/ 85 h 211"/>
                    <a:gd name="T12" fmla="*/ 21 w 76"/>
                    <a:gd name="T13" fmla="*/ 88 h 211"/>
                    <a:gd name="T14" fmla="*/ 17 w 76"/>
                    <a:gd name="T15" fmla="*/ 92 h 211"/>
                    <a:gd name="T16" fmla="*/ 14 w 76"/>
                    <a:gd name="T17" fmla="*/ 98 h 211"/>
                    <a:gd name="T18" fmla="*/ 10 w 76"/>
                    <a:gd name="T19" fmla="*/ 108 h 211"/>
                    <a:gd name="T20" fmla="*/ 6 w 76"/>
                    <a:gd name="T21" fmla="*/ 123 h 211"/>
                    <a:gd name="T22" fmla="*/ 3 w 76"/>
                    <a:gd name="T23" fmla="*/ 142 h 211"/>
                    <a:gd name="T24" fmla="*/ 0 w 76"/>
                    <a:gd name="T25" fmla="*/ 160 h 211"/>
                    <a:gd name="T26" fmla="*/ 0 w 76"/>
                    <a:gd name="T27" fmla="*/ 163 h 211"/>
                    <a:gd name="T28" fmla="*/ 1 w 76"/>
                    <a:gd name="T29" fmla="*/ 166 h 211"/>
                    <a:gd name="T30" fmla="*/ 4 w 76"/>
                    <a:gd name="T31" fmla="*/ 166 h 211"/>
                    <a:gd name="T32" fmla="*/ 7 w 76"/>
                    <a:gd name="T33" fmla="*/ 166 h 211"/>
                    <a:gd name="T34" fmla="*/ 8 w 76"/>
                    <a:gd name="T35" fmla="*/ 164 h 211"/>
                    <a:gd name="T36" fmla="*/ 10 w 76"/>
                    <a:gd name="T37" fmla="*/ 163 h 211"/>
                    <a:gd name="T38" fmla="*/ 14 w 76"/>
                    <a:gd name="T39" fmla="*/ 150 h 211"/>
                    <a:gd name="T40" fmla="*/ 18 w 76"/>
                    <a:gd name="T41" fmla="*/ 139 h 211"/>
                    <a:gd name="T42" fmla="*/ 21 w 76"/>
                    <a:gd name="T43" fmla="*/ 132 h 211"/>
                    <a:gd name="T44" fmla="*/ 23 w 76"/>
                    <a:gd name="T45" fmla="*/ 129 h 211"/>
                    <a:gd name="T46" fmla="*/ 23 w 76"/>
                    <a:gd name="T47" fmla="*/ 133 h 211"/>
                    <a:gd name="T48" fmla="*/ 21 w 76"/>
                    <a:gd name="T49" fmla="*/ 143 h 211"/>
                    <a:gd name="T50" fmla="*/ 18 w 76"/>
                    <a:gd name="T51" fmla="*/ 156 h 211"/>
                    <a:gd name="T52" fmla="*/ 14 w 76"/>
                    <a:gd name="T53" fmla="*/ 168 h 211"/>
                    <a:gd name="T54" fmla="*/ 7 w 76"/>
                    <a:gd name="T55" fmla="*/ 180 h 211"/>
                    <a:gd name="T56" fmla="*/ 3 w 76"/>
                    <a:gd name="T57" fmla="*/ 188 h 211"/>
                    <a:gd name="T58" fmla="*/ 0 w 76"/>
                    <a:gd name="T59" fmla="*/ 197 h 211"/>
                    <a:gd name="T60" fmla="*/ 0 w 76"/>
                    <a:gd name="T61" fmla="*/ 205 h 211"/>
                    <a:gd name="T62" fmla="*/ 3 w 76"/>
                    <a:gd name="T63" fmla="*/ 211 h 211"/>
                    <a:gd name="T64" fmla="*/ 8 w 76"/>
                    <a:gd name="T65" fmla="*/ 209 h 211"/>
                    <a:gd name="T66" fmla="*/ 23 w 76"/>
                    <a:gd name="T67" fmla="*/ 195 h 211"/>
                    <a:gd name="T68" fmla="*/ 37 w 76"/>
                    <a:gd name="T69" fmla="*/ 180 h 211"/>
                    <a:gd name="T70" fmla="*/ 48 w 76"/>
                    <a:gd name="T71" fmla="*/ 166 h 211"/>
                    <a:gd name="T72" fmla="*/ 55 w 76"/>
                    <a:gd name="T73" fmla="*/ 154 h 211"/>
                    <a:gd name="T74" fmla="*/ 59 w 76"/>
                    <a:gd name="T75" fmla="*/ 140 h 211"/>
                    <a:gd name="T76" fmla="*/ 69 w 76"/>
                    <a:gd name="T77" fmla="*/ 82 h 211"/>
                    <a:gd name="T78" fmla="*/ 69 w 76"/>
                    <a:gd name="T79" fmla="*/ 82 h 211"/>
                    <a:gd name="T80" fmla="*/ 76 w 76"/>
                    <a:gd name="T81" fmla="*/ 0 h 211"/>
                    <a:gd name="T82" fmla="*/ 28 w 76"/>
                    <a:gd name="T83" fmla="*/ 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 h="211">
                      <a:moveTo>
                        <a:pt x="28" y="10"/>
                      </a:moveTo>
                      <a:lnTo>
                        <a:pt x="34" y="67"/>
                      </a:lnTo>
                      <a:lnTo>
                        <a:pt x="34" y="72"/>
                      </a:lnTo>
                      <a:lnTo>
                        <a:pt x="33" y="78"/>
                      </a:lnTo>
                      <a:lnTo>
                        <a:pt x="28" y="82"/>
                      </a:lnTo>
                      <a:lnTo>
                        <a:pt x="24" y="85"/>
                      </a:lnTo>
                      <a:lnTo>
                        <a:pt x="21" y="88"/>
                      </a:lnTo>
                      <a:lnTo>
                        <a:pt x="17" y="92"/>
                      </a:lnTo>
                      <a:lnTo>
                        <a:pt x="14" y="98"/>
                      </a:lnTo>
                      <a:lnTo>
                        <a:pt x="10" y="108"/>
                      </a:lnTo>
                      <a:lnTo>
                        <a:pt x="6" y="123"/>
                      </a:lnTo>
                      <a:lnTo>
                        <a:pt x="3" y="142"/>
                      </a:lnTo>
                      <a:lnTo>
                        <a:pt x="0" y="160"/>
                      </a:lnTo>
                      <a:lnTo>
                        <a:pt x="0" y="163"/>
                      </a:lnTo>
                      <a:lnTo>
                        <a:pt x="1" y="166"/>
                      </a:lnTo>
                      <a:lnTo>
                        <a:pt x="4" y="166"/>
                      </a:lnTo>
                      <a:lnTo>
                        <a:pt x="7" y="166"/>
                      </a:lnTo>
                      <a:lnTo>
                        <a:pt x="8" y="164"/>
                      </a:lnTo>
                      <a:lnTo>
                        <a:pt x="10" y="163"/>
                      </a:lnTo>
                      <a:lnTo>
                        <a:pt x="14" y="150"/>
                      </a:lnTo>
                      <a:lnTo>
                        <a:pt x="18" y="139"/>
                      </a:lnTo>
                      <a:lnTo>
                        <a:pt x="21" y="132"/>
                      </a:lnTo>
                      <a:lnTo>
                        <a:pt x="23" y="129"/>
                      </a:lnTo>
                      <a:lnTo>
                        <a:pt x="23" y="133"/>
                      </a:lnTo>
                      <a:lnTo>
                        <a:pt x="21" y="143"/>
                      </a:lnTo>
                      <a:lnTo>
                        <a:pt x="18" y="156"/>
                      </a:lnTo>
                      <a:lnTo>
                        <a:pt x="14" y="168"/>
                      </a:lnTo>
                      <a:lnTo>
                        <a:pt x="7" y="180"/>
                      </a:lnTo>
                      <a:lnTo>
                        <a:pt x="3" y="188"/>
                      </a:lnTo>
                      <a:lnTo>
                        <a:pt x="0" y="197"/>
                      </a:lnTo>
                      <a:lnTo>
                        <a:pt x="0" y="205"/>
                      </a:lnTo>
                      <a:lnTo>
                        <a:pt x="3" y="211"/>
                      </a:lnTo>
                      <a:lnTo>
                        <a:pt x="8" y="209"/>
                      </a:lnTo>
                      <a:lnTo>
                        <a:pt x="23" y="195"/>
                      </a:lnTo>
                      <a:lnTo>
                        <a:pt x="37" y="180"/>
                      </a:lnTo>
                      <a:lnTo>
                        <a:pt x="48" y="166"/>
                      </a:lnTo>
                      <a:lnTo>
                        <a:pt x="55" y="154"/>
                      </a:lnTo>
                      <a:lnTo>
                        <a:pt x="59" y="140"/>
                      </a:lnTo>
                      <a:lnTo>
                        <a:pt x="69" y="82"/>
                      </a:lnTo>
                      <a:lnTo>
                        <a:pt x="69" y="82"/>
                      </a:lnTo>
                      <a:lnTo>
                        <a:pt x="76" y="0"/>
                      </a:lnTo>
                      <a:lnTo>
                        <a:pt x="28" y="1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566">
                  <a:extLst>
                    <a:ext uri="{FF2B5EF4-FFF2-40B4-BE49-F238E27FC236}">
                      <a16:creationId xmlns:a16="http://schemas.microsoft.com/office/drawing/2014/main" id="{3D84DFA0-9C40-DEBE-6286-FCBA5E1664DA}"/>
                    </a:ext>
                  </a:extLst>
                </p:cNvPr>
                <p:cNvSpPr>
                  <a:spLocks/>
                </p:cNvSpPr>
                <p:nvPr/>
              </p:nvSpPr>
              <p:spPr bwMode="auto">
                <a:xfrm>
                  <a:off x="4176" y="2384"/>
                  <a:ext cx="38" cy="105"/>
                </a:xfrm>
                <a:custGeom>
                  <a:avLst/>
                  <a:gdLst>
                    <a:gd name="T0" fmla="*/ 75 w 75"/>
                    <a:gd name="T1" fmla="*/ 160 h 211"/>
                    <a:gd name="T2" fmla="*/ 72 w 75"/>
                    <a:gd name="T3" fmla="*/ 142 h 211"/>
                    <a:gd name="T4" fmla="*/ 69 w 75"/>
                    <a:gd name="T5" fmla="*/ 123 h 211"/>
                    <a:gd name="T6" fmla="*/ 65 w 75"/>
                    <a:gd name="T7" fmla="*/ 108 h 211"/>
                    <a:gd name="T8" fmla="*/ 61 w 75"/>
                    <a:gd name="T9" fmla="*/ 98 h 211"/>
                    <a:gd name="T10" fmla="*/ 58 w 75"/>
                    <a:gd name="T11" fmla="*/ 92 h 211"/>
                    <a:gd name="T12" fmla="*/ 53 w 75"/>
                    <a:gd name="T13" fmla="*/ 88 h 211"/>
                    <a:gd name="T14" fmla="*/ 51 w 75"/>
                    <a:gd name="T15" fmla="*/ 85 h 211"/>
                    <a:gd name="T16" fmla="*/ 46 w 75"/>
                    <a:gd name="T17" fmla="*/ 82 h 211"/>
                    <a:gd name="T18" fmla="*/ 44 w 75"/>
                    <a:gd name="T19" fmla="*/ 78 h 211"/>
                    <a:gd name="T20" fmla="*/ 42 w 75"/>
                    <a:gd name="T21" fmla="*/ 72 h 211"/>
                    <a:gd name="T22" fmla="*/ 41 w 75"/>
                    <a:gd name="T23" fmla="*/ 67 h 211"/>
                    <a:gd name="T24" fmla="*/ 46 w 75"/>
                    <a:gd name="T25" fmla="*/ 10 h 211"/>
                    <a:gd name="T26" fmla="*/ 0 w 75"/>
                    <a:gd name="T27" fmla="*/ 0 h 211"/>
                    <a:gd name="T28" fmla="*/ 5 w 75"/>
                    <a:gd name="T29" fmla="*/ 82 h 211"/>
                    <a:gd name="T30" fmla="*/ 5 w 75"/>
                    <a:gd name="T31" fmla="*/ 82 h 211"/>
                    <a:gd name="T32" fmla="*/ 15 w 75"/>
                    <a:gd name="T33" fmla="*/ 140 h 211"/>
                    <a:gd name="T34" fmla="*/ 20 w 75"/>
                    <a:gd name="T35" fmla="*/ 154 h 211"/>
                    <a:gd name="T36" fmla="*/ 27 w 75"/>
                    <a:gd name="T37" fmla="*/ 166 h 211"/>
                    <a:gd name="T38" fmla="*/ 38 w 75"/>
                    <a:gd name="T39" fmla="*/ 180 h 211"/>
                    <a:gd name="T40" fmla="*/ 52 w 75"/>
                    <a:gd name="T41" fmla="*/ 195 h 211"/>
                    <a:gd name="T42" fmla="*/ 68 w 75"/>
                    <a:gd name="T43" fmla="*/ 209 h 211"/>
                    <a:gd name="T44" fmla="*/ 72 w 75"/>
                    <a:gd name="T45" fmla="*/ 211 h 211"/>
                    <a:gd name="T46" fmla="*/ 75 w 75"/>
                    <a:gd name="T47" fmla="*/ 205 h 211"/>
                    <a:gd name="T48" fmla="*/ 75 w 75"/>
                    <a:gd name="T49" fmla="*/ 197 h 211"/>
                    <a:gd name="T50" fmla="*/ 72 w 75"/>
                    <a:gd name="T51" fmla="*/ 188 h 211"/>
                    <a:gd name="T52" fmla="*/ 68 w 75"/>
                    <a:gd name="T53" fmla="*/ 180 h 211"/>
                    <a:gd name="T54" fmla="*/ 62 w 75"/>
                    <a:gd name="T55" fmla="*/ 168 h 211"/>
                    <a:gd name="T56" fmla="*/ 58 w 75"/>
                    <a:gd name="T57" fmla="*/ 156 h 211"/>
                    <a:gd name="T58" fmla="*/ 55 w 75"/>
                    <a:gd name="T59" fmla="*/ 143 h 211"/>
                    <a:gd name="T60" fmla="*/ 53 w 75"/>
                    <a:gd name="T61" fmla="*/ 133 h 211"/>
                    <a:gd name="T62" fmla="*/ 52 w 75"/>
                    <a:gd name="T63" fmla="*/ 129 h 211"/>
                    <a:gd name="T64" fmla="*/ 53 w 75"/>
                    <a:gd name="T65" fmla="*/ 132 h 211"/>
                    <a:gd name="T66" fmla="*/ 56 w 75"/>
                    <a:gd name="T67" fmla="*/ 139 h 211"/>
                    <a:gd name="T68" fmla="*/ 61 w 75"/>
                    <a:gd name="T69" fmla="*/ 150 h 211"/>
                    <a:gd name="T70" fmla="*/ 65 w 75"/>
                    <a:gd name="T71" fmla="*/ 163 h 211"/>
                    <a:gd name="T72" fmla="*/ 66 w 75"/>
                    <a:gd name="T73" fmla="*/ 164 h 211"/>
                    <a:gd name="T74" fmla="*/ 69 w 75"/>
                    <a:gd name="T75" fmla="*/ 166 h 211"/>
                    <a:gd name="T76" fmla="*/ 70 w 75"/>
                    <a:gd name="T77" fmla="*/ 166 h 211"/>
                    <a:gd name="T78" fmla="*/ 73 w 75"/>
                    <a:gd name="T79" fmla="*/ 166 h 211"/>
                    <a:gd name="T80" fmla="*/ 75 w 75"/>
                    <a:gd name="T81" fmla="*/ 163 h 211"/>
                    <a:gd name="T82" fmla="*/ 75 w 75"/>
                    <a:gd name="T83" fmla="*/ 16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11">
                      <a:moveTo>
                        <a:pt x="75" y="160"/>
                      </a:moveTo>
                      <a:lnTo>
                        <a:pt x="72" y="142"/>
                      </a:lnTo>
                      <a:lnTo>
                        <a:pt x="69" y="123"/>
                      </a:lnTo>
                      <a:lnTo>
                        <a:pt x="65" y="108"/>
                      </a:lnTo>
                      <a:lnTo>
                        <a:pt x="61" y="98"/>
                      </a:lnTo>
                      <a:lnTo>
                        <a:pt x="58" y="92"/>
                      </a:lnTo>
                      <a:lnTo>
                        <a:pt x="53" y="88"/>
                      </a:lnTo>
                      <a:lnTo>
                        <a:pt x="51" y="85"/>
                      </a:lnTo>
                      <a:lnTo>
                        <a:pt x="46" y="82"/>
                      </a:lnTo>
                      <a:lnTo>
                        <a:pt x="44" y="78"/>
                      </a:lnTo>
                      <a:lnTo>
                        <a:pt x="42" y="72"/>
                      </a:lnTo>
                      <a:lnTo>
                        <a:pt x="41" y="67"/>
                      </a:lnTo>
                      <a:lnTo>
                        <a:pt x="46" y="10"/>
                      </a:lnTo>
                      <a:lnTo>
                        <a:pt x="0" y="0"/>
                      </a:lnTo>
                      <a:lnTo>
                        <a:pt x="5" y="82"/>
                      </a:lnTo>
                      <a:lnTo>
                        <a:pt x="5" y="82"/>
                      </a:lnTo>
                      <a:lnTo>
                        <a:pt x="15" y="140"/>
                      </a:lnTo>
                      <a:lnTo>
                        <a:pt x="20" y="154"/>
                      </a:lnTo>
                      <a:lnTo>
                        <a:pt x="27" y="166"/>
                      </a:lnTo>
                      <a:lnTo>
                        <a:pt x="38" y="180"/>
                      </a:lnTo>
                      <a:lnTo>
                        <a:pt x="52" y="195"/>
                      </a:lnTo>
                      <a:lnTo>
                        <a:pt x="68" y="209"/>
                      </a:lnTo>
                      <a:lnTo>
                        <a:pt x="72" y="211"/>
                      </a:lnTo>
                      <a:lnTo>
                        <a:pt x="75" y="205"/>
                      </a:lnTo>
                      <a:lnTo>
                        <a:pt x="75" y="197"/>
                      </a:lnTo>
                      <a:lnTo>
                        <a:pt x="72" y="188"/>
                      </a:lnTo>
                      <a:lnTo>
                        <a:pt x="68" y="180"/>
                      </a:lnTo>
                      <a:lnTo>
                        <a:pt x="62" y="168"/>
                      </a:lnTo>
                      <a:lnTo>
                        <a:pt x="58" y="156"/>
                      </a:lnTo>
                      <a:lnTo>
                        <a:pt x="55" y="143"/>
                      </a:lnTo>
                      <a:lnTo>
                        <a:pt x="53" y="133"/>
                      </a:lnTo>
                      <a:lnTo>
                        <a:pt x="52" y="129"/>
                      </a:lnTo>
                      <a:lnTo>
                        <a:pt x="53" y="132"/>
                      </a:lnTo>
                      <a:lnTo>
                        <a:pt x="56" y="139"/>
                      </a:lnTo>
                      <a:lnTo>
                        <a:pt x="61" y="150"/>
                      </a:lnTo>
                      <a:lnTo>
                        <a:pt x="65" y="163"/>
                      </a:lnTo>
                      <a:lnTo>
                        <a:pt x="66" y="164"/>
                      </a:lnTo>
                      <a:lnTo>
                        <a:pt x="69" y="166"/>
                      </a:lnTo>
                      <a:lnTo>
                        <a:pt x="70" y="166"/>
                      </a:lnTo>
                      <a:lnTo>
                        <a:pt x="73" y="166"/>
                      </a:lnTo>
                      <a:lnTo>
                        <a:pt x="75" y="163"/>
                      </a:lnTo>
                      <a:lnTo>
                        <a:pt x="75" y="16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567">
                  <a:extLst>
                    <a:ext uri="{FF2B5EF4-FFF2-40B4-BE49-F238E27FC236}">
                      <a16:creationId xmlns:a16="http://schemas.microsoft.com/office/drawing/2014/main" id="{5CBFB2AA-A3E2-0520-6F50-C0EFEEE2E14E}"/>
                    </a:ext>
                  </a:extLst>
                </p:cNvPr>
                <p:cNvSpPr>
                  <a:spLocks/>
                </p:cNvSpPr>
                <p:nvPr/>
              </p:nvSpPr>
              <p:spPr bwMode="auto">
                <a:xfrm>
                  <a:off x="4159" y="2162"/>
                  <a:ext cx="57" cy="256"/>
                </a:xfrm>
                <a:custGeom>
                  <a:avLst/>
                  <a:gdLst>
                    <a:gd name="T0" fmla="*/ 10 w 115"/>
                    <a:gd name="T1" fmla="*/ 0 h 511"/>
                    <a:gd name="T2" fmla="*/ 0 w 115"/>
                    <a:gd name="T3" fmla="*/ 224 h 511"/>
                    <a:gd name="T4" fmla="*/ 36 w 115"/>
                    <a:gd name="T5" fmla="*/ 511 h 511"/>
                    <a:gd name="T6" fmla="*/ 82 w 115"/>
                    <a:gd name="T7" fmla="*/ 504 h 511"/>
                    <a:gd name="T8" fmla="*/ 92 w 115"/>
                    <a:gd name="T9" fmla="*/ 311 h 511"/>
                    <a:gd name="T10" fmla="*/ 80 w 115"/>
                    <a:gd name="T11" fmla="*/ 224 h 511"/>
                    <a:gd name="T12" fmla="*/ 115 w 115"/>
                    <a:gd name="T13" fmla="*/ 11 h 511"/>
                    <a:gd name="T14" fmla="*/ 10 w 115"/>
                    <a:gd name="T15" fmla="*/ 0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11">
                      <a:moveTo>
                        <a:pt x="10" y="0"/>
                      </a:moveTo>
                      <a:lnTo>
                        <a:pt x="0" y="224"/>
                      </a:lnTo>
                      <a:lnTo>
                        <a:pt x="36" y="511"/>
                      </a:lnTo>
                      <a:lnTo>
                        <a:pt x="82" y="504"/>
                      </a:lnTo>
                      <a:lnTo>
                        <a:pt x="92" y="311"/>
                      </a:lnTo>
                      <a:lnTo>
                        <a:pt x="80" y="224"/>
                      </a:lnTo>
                      <a:lnTo>
                        <a:pt x="115" y="11"/>
                      </a:lnTo>
                      <a:lnTo>
                        <a:pt x="10" y="0"/>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568">
                  <a:extLst>
                    <a:ext uri="{FF2B5EF4-FFF2-40B4-BE49-F238E27FC236}">
                      <a16:creationId xmlns:a16="http://schemas.microsoft.com/office/drawing/2014/main" id="{EAB96783-4C06-1488-A5B3-EA3C61874CA6}"/>
                    </a:ext>
                  </a:extLst>
                </p:cNvPr>
                <p:cNvSpPr>
                  <a:spLocks/>
                </p:cNvSpPr>
                <p:nvPr/>
              </p:nvSpPr>
              <p:spPr bwMode="auto">
                <a:xfrm>
                  <a:off x="4349" y="2162"/>
                  <a:ext cx="57" cy="256"/>
                </a:xfrm>
                <a:custGeom>
                  <a:avLst/>
                  <a:gdLst>
                    <a:gd name="T0" fmla="*/ 0 w 114"/>
                    <a:gd name="T1" fmla="*/ 11 h 511"/>
                    <a:gd name="T2" fmla="*/ 37 w 114"/>
                    <a:gd name="T3" fmla="*/ 224 h 511"/>
                    <a:gd name="T4" fmla="*/ 22 w 114"/>
                    <a:gd name="T5" fmla="*/ 311 h 511"/>
                    <a:gd name="T6" fmla="*/ 34 w 114"/>
                    <a:gd name="T7" fmla="*/ 504 h 511"/>
                    <a:gd name="T8" fmla="*/ 79 w 114"/>
                    <a:gd name="T9" fmla="*/ 511 h 511"/>
                    <a:gd name="T10" fmla="*/ 114 w 114"/>
                    <a:gd name="T11" fmla="*/ 224 h 511"/>
                    <a:gd name="T12" fmla="*/ 104 w 114"/>
                    <a:gd name="T13" fmla="*/ 0 h 511"/>
                    <a:gd name="T14" fmla="*/ 0 w 114"/>
                    <a:gd name="T15" fmla="*/ 11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11">
                      <a:moveTo>
                        <a:pt x="0" y="11"/>
                      </a:moveTo>
                      <a:lnTo>
                        <a:pt x="37" y="224"/>
                      </a:lnTo>
                      <a:lnTo>
                        <a:pt x="22" y="311"/>
                      </a:lnTo>
                      <a:lnTo>
                        <a:pt x="34" y="504"/>
                      </a:lnTo>
                      <a:lnTo>
                        <a:pt x="79" y="511"/>
                      </a:lnTo>
                      <a:lnTo>
                        <a:pt x="114" y="224"/>
                      </a:lnTo>
                      <a:lnTo>
                        <a:pt x="104" y="0"/>
                      </a:lnTo>
                      <a:lnTo>
                        <a:pt x="0" y="11"/>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569">
                  <a:extLst>
                    <a:ext uri="{FF2B5EF4-FFF2-40B4-BE49-F238E27FC236}">
                      <a16:creationId xmlns:a16="http://schemas.microsoft.com/office/drawing/2014/main" id="{8E6AEE53-D240-50AC-2C61-283744D07852}"/>
                    </a:ext>
                  </a:extLst>
                </p:cNvPr>
                <p:cNvSpPr>
                  <a:spLocks/>
                </p:cNvSpPr>
                <p:nvPr/>
              </p:nvSpPr>
              <p:spPr bwMode="auto">
                <a:xfrm>
                  <a:off x="4164" y="2114"/>
                  <a:ext cx="106" cy="301"/>
                </a:xfrm>
                <a:custGeom>
                  <a:avLst/>
                  <a:gdLst>
                    <a:gd name="T0" fmla="*/ 58 w 214"/>
                    <a:gd name="T1" fmla="*/ 34 h 601"/>
                    <a:gd name="T2" fmla="*/ 38 w 214"/>
                    <a:gd name="T3" fmla="*/ 40 h 601"/>
                    <a:gd name="T4" fmla="*/ 23 w 214"/>
                    <a:gd name="T5" fmla="*/ 53 h 601"/>
                    <a:gd name="T6" fmla="*/ 10 w 214"/>
                    <a:gd name="T7" fmla="*/ 67 h 601"/>
                    <a:gd name="T8" fmla="*/ 3 w 214"/>
                    <a:gd name="T9" fmla="*/ 85 h 601"/>
                    <a:gd name="T10" fmla="*/ 0 w 214"/>
                    <a:gd name="T11" fmla="*/ 105 h 601"/>
                    <a:gd name="T12" fmla="*/ 0 w 214"/>
                    <a:gd name="T13" fmla="*/ 159 h 601"/>
                    <a:gd name="T14" fmla="*/ 81 w 214"/>
                    <a:gd name="T15" fmla="*/ 159 h 601"/>
                    <a:gd name="T16" fmla="*/ 91 w 214"/>
                    <a:gd name="T17" fmla="*/ 398 h 601"/>
                    <a:gd name="T18" fmla="*/ 72 w 214"/>
                    <a:gd name="T19" fmla="*/ 601 h 601"/>
                    <a:gd name="T20" fmla="*/ 214 w 214"/>
                    <a:gd name="T21" fmla="*/ 601 h 601"/>
                    <a:gd name="T22" fmla="*/ 214 w 214"/>
                    <a:gd name="T23" fmla="*/ 312 h 601"/>
                    <a:gd name="T24" fmla="*/ 152 w 214"/>
                    <a:gd name="T25" fmla="*/ 0 h 601"/>
                    <a:gd name="T26" fmla="*/ 58 w 214"/>
                    <a:gd name="T27" fmla="*/ 34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01">
                      <a:moveTo>
                        <a:pt x="58" y="34"/>
                      </a:moveTo>
                      <a:lnTo>
                        <a:pt x="38" y="40"/>
                      </a:lnTo>
                      <a:lnTo>
                        <a:pt x="23" y="53"/>
                      </a:lnTo>
                      <a:lnTo>
                        <a:pt x="10" y="67"/>
                      </a:lnTo>
                      <a:lnTo>
                        <a:pt x="3" y="85"/>
                      </a:lnTo>
                      <a:lnTo>
                        <a:pt x="0" y="105"/>
                      </a:lnTo>
                      <a:lnTo>
                        <a:pt x="0" y="159"/>
                      </a:lnTo>
                      <a:lnTo>
                        <a:pt x="81" y="159"/>
                      </a:lnTo>
                      <a:lnTo>
                        <a:pt x="91" y="398"/>
                      </a:lnTo>
                      <a:lnTo>
                        <a:pt x="72" y="601"/>
                      </a:lnTo>
                      <a:lnTo>
                        <a:pt x="214" y="601"/>
                      </a:lnTo>
                      <a:lnTo>
                        <a:pt x="214" y="312"/>
                      </a:lnTo>
                      <a:lnTo>
                        <a:pt x="152" y="0"/>
                      </a:lnTo>
                      <a:lnTo>
                        <a:pt x="58" y="34"/>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570">
                  <a:extLst>
                    <a:ext uri="{FF2B5EF4-FFF2-40B4-BE49-F238E27FC236}">
                      <a16:creationId xmlns:a16="http://schemas.microsoft.com/office/drawing/2014/main" id="{85009929-874E-E5E0-85F4-20B35D9C541C}"/>
                    </a:ext>
                  </a:extLst>
                </p:cNvPr>
                <p:cNvSpPr>
                  <a:spLocks/>
                </p:cNvSpPr>
                <p:nvPr/>
              </p:nvSpPr>
              <p:spPr bwMode="auto">
                <a:xfrm>
                  <a:off x="4215" y="2113"/>
                  <a:ext cx="55" cy="157"/>
                </a:xfrm>
                <a:custGeom>
                  <a:avLst/>
                  <a:gdLst>
                    <a:gd name="T0" fmla="*/ 0 w 112"/>
                    <a:gd name="T1" fmla="*/ 19 h 314"/>
                    <a:gd name="T2" fmla="*/ 112 w 112"/>
                    <a:gd name="T3" fmla="*/ 314 h 314"/>
                    <a:gd name="T4" fmla="*/ 58 w 112"/>
                    <a:gd name="T5" fmla="*/ 0 h 314"/>
                    <a:gd name="T6" fmla="*/ 0 w 112"/>
                    <a:gd name="T7" fmla="*/ 19 h 314"/>
                  </a:gdLst>
                  <a:ahLst/>
                  <a:cxnLst>
                    <a:cxn ang="0">
                      <a:pos x="T0" y="T1"/>
                    </a:cxn>
                    <a:cxn ang="0">
                      <a:pos x="T2" y="T3"/>
                    </a:cxn>
                    <a:cxn ang="0">
                      <a:pos x="T4" y="T5"/>
                    </a:cxn>
                    <a:cxn ang="0">
                      <a:pos x="T6" y="T7"/>
                    </a:cxn>
                  </a:cxnLst>
                  <a:rect l="0" t="0" r="r" b="b"/>
                  <a:pathLst>
                    <a:path w="112" h="314">
                      <a:moveTo>
                        <a:pt x="0" y="19"/>
                      </a:moveTo>
                      <a:lnTo>
                        <a:pt x="112" y="314"/>
                      </a:lnTo>
                      <a:lnTo>
                        <a:pt x="58" y="0"/>
                      </a:lnTo>
                      <a:lnTo>
                        <a:pt x="0" y="19"/>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571">
                  <a:extLst>
                    <a:ext uri="{FF2B5EF4-FFF2-40B4-BE49-F238E27FC236}">
                      <a16:creationId xmlns:a16="http://schemas.microsoft.com/office/drawing/2014/main" id="{F02EB6F6-C3BF-CB93-0480-083190BCB6F8}"/>
                    </a:ext>
                  </a:extLst>
                </p:cNvPr>
                <p:cNvSpPr>
                  <a:spLocks/>
                </p:cNvSpPr>
                <p:nvPr/>
              </p:nvSpPr>
              <p:spPr bwMode="auto">
                <a:xfrm>
                  <a:off x="4294" y="2114"/>
                  <a:ext cx="107" cy="301"/>
                </a:xfrm>
                <a:custGeom>
                  <a:avLst/>
                  <a:gdLst>
                    <a:gd name="T0" fmla="*/ 157 w 213"/>
                    <a:gd name="T1" fmla="*/ 34 h 601"/>
                    <a:gd name="T2" fmla="*/ 62 w 213"/>
                    <a:gd name="T3" fmla="*/ 0 h 601"/>
                    <a:gd name="T4" fmla="*/ 0 w 213"/>
                    <a:gd name="T5" fmla="*/ 312 h 601"/>
                    <a:gd name="T6" fmla="*/ 0 w 213"/>
                    <a:gd name="T7" fmla="*/ 601 h 601"/>
                    <a:gd name="T8" fmla="*/ 143 w 213"/>
                    <a:gd name="T9" fmla="*/ 601 h 601"/>
                    <a:gd name="T10" fmla="*/ 123 w 213"/>
                    <a:gd name="T11" fmla="*/ 398 h 601"/>
                    <a:gd name="T12" fmla="*/ 134 w 213"/>
                    <a:gd name="T13" fmla="*/ 159 h 601"/>
                    <a:gd name="T14" fmla="*/ 213 w 213"/>
                    <a:gd name="T15" fmla="*/ 159 h 601"/>
                    <a:gd name="T16" fmla="*/ 213 w 213"/>
                    <a:gd name="T17" fmla="*/ 105 h 601"/>
                    <a:gd name="T18" fmla="*/ 211 w 213"/>
                    <a:gd name="T19" fmla="*/ 85 h 601"/>
                    <a:gd name="T20" fmla="*/ 203 w 213"/>
                    <a:gd name="T21" fmla="*/ 67 h 601"/>
                    <a:gd name="T22" fmla="*/ 191 w 213"/>
                    <a:gd name="T23" fmla="*/ 53 h 601"/>
                    <a:gd name="T24" fmla="*/ 175 w 213"/>
                    <a:gd name="T25" fmla="*/ 40 h 601"/>
                    <a:gd name="T26" fmla="*/ 157 w 213"/>
                    <a:gd name="T27" fmla="*/ 34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601">
                      <a:moveTo>
                        <a:pt x="157" y="34"/>
                      </a:moveTo>
                      <a:lnTo>
                        <a:pt x="62" y="0"/>
                      </a:lnTo>
                      <a:lnTo>
                        <a:pt x="0" y="312"/>
                      </a:lnTo>
                      <a:lnTo>
                        <a:pt x="0" y="601"/>
                      </a:lnTo>
                      <a:lnTo>
                        <a:pt x="143" y="601"/>
                      </a:lnTo>
                      <a:lnTo>
                        <a:pt x="123" y="398"/>
                      </a:lnTo>
                      <a:lnTo>
                        <a:pt x="134" y="159"/>
                      </a:lnTo>
                      <a:lnTo>
                        <a:pt x="213" y="159"/>
                      </a:lnTo>
                      <a:lnTo>
                        <a:pt x="213" y="105"/>
                      </a:lnTo>
                      <a:lnTo>
                        <a:pt x="211" y="85"/>
                      </a:lnTo>
                      <a:lnTo>
                        <a:pt x="203" y="67"/>
                      </a:lnTo>
                      <a:lnTo>
                        <a:pt x="191" y="53"/>
                      </a:lnTo>
                      <a:lnTo>
                        <a:pt x="175" y="40"/>
                      </a:lnTo>
                      <a:lnTo>
                        <a:pt x="157" y="34"/>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572">
                  <a:extLst>
                    <a:ext uri="{FF2B5EF4-FFF2-40B4-BE49-F238E27FC236}">
                      <a16:creationId xmlns:a16="http://schemas.microsoft.com/office/drawing/2014/main" id="{795A1C1B-1BD2-EFF1-7228-6E68FD812784}"/>
                    </a:ext>
                  </a:extLst>
                </p:cNvPr>
                <p:cNvSpPr>
                  <a:spLocks/>
                </p:cNvSpPr>
                <p:nvPr/>
              </p:nvSpPr>
              <p:spPr bwMode="auto">
                <a:xfrm>
                  <a:off x="4294" y="2114"/>
                  <a:ext cx="56" cy="156"/>
                </a:xfrm>
                <a:custGeom>
                  <a:avLst/>
                  <a:gdLst>
                    <a:gd name="T0" fmla="*/ 0 w 112"/>
                    <a:gd name="T1" fmla="*/ 313 h 313"/>
                    <a:gd name="T2" fmla="*/ 112 w 112"/>
                    <a:gd name="T3" fmla="*/ 20 h 313"/>
                    <a:gd name="T4" fmla="*/ 55 w 112"/>
                    <a:gd name="T5" fmla="*/ 0 h 313"/>
                    <a:gd name="T6" fmla="*/ 0 w 112"/>
                    <a:gd name="T7" fmla="*/ 313 h 313"/>
                  </a:gdLst>
                  <a:ahLst/>
                  <a:cxnLst>
                    <a:cxn ang="0">
                      <a:pos x="T0" y="T1"/>
                    </a:cxn>
                    <a:cxn ang="0">
                      <a:pos x="T2" y="T3"/>
                    </a:cxn>
                    <a:cxn ang="0">
                      <a:pos x="T4" y="T5"/>
                    </a:cxn>
                    <a:cxn ang="0">
                      <a:pos x="T6" y="T7"/>
                    </a:cxn>
                  </a:cxnLst>
                  <a:rect l="0" t="0" r="r" b="b"/>
                  <a:pathLst>
                    <a:path w="112" h="313">
                      <a:moveTo>
                        <a:pt x="0" y="313"/>
                      </a:moveTo>
                      <a:lnTo>
                        <a:pt x="112" y="20"/>
                      </a:lnTo>
                      <a:lnTo>
                        <a:pt x="55" y="0"/>
                      </a:lnTo>
                      <a:lnTo>
                        <a:pt x="0" y="3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573">
                  <a:extLst>
                    <a:ext uri="{FF2B5EF4-FFF2-40B4-BE49-F238E27FC236}">
                      <a16:creationId xmlns:a16="http://schemas.microsoft.com/office/drawing/2014/main" id="{CF02CB9D-2285-4D89-1816-E9FC8BF2BAB2}"/>
                    </a:ext>
                  </a:extLst>
                </p:cNvPr>
                <p:cNvSpPr>
                  <a:spLocks/>
                </p:cNvSpPr>
                <p:nvPr/>
              </p:nvSpPr>
              <p:spPr bwMode="auto">
                <a:xfrm>
                  <a:off x="4282" y="1960"/>
                  <a:ext cx="52" cy="103"/>
                </a:xfrm>
                <a:custGeom>
                  <a:avLst/>
                  <a:gdLst>
                    <a:gd name="T0" fmla="*/ 28 w 103"/>
                    <a:gd name="T1" fmla="*/ 0 h 207"/>
                    <a:gd name="T2" fmla="*/ 13 w 103"/>
                    <a:gd name="T3" fmla="*/ 0 h 207"/>
                    <a:gd name="T4" fmla="*/ 3 w 103"/>
                    <a:gd name="T5" fmla="*/ 0 h 207"/>
                    <a:gd name="T6" fmla="*/ 0 w 103"/>
                    <a:gd name="T7" fmla="*/ 0 h 207"/>
                    <a:gd name="T8" fmla="*/ 0 w 103"/>
                    <a:gd name="T9" fmla="*/ 207 h 207"/>
                    <a:gd name="T10" fmla="*/ 15 w 103"/>
                    <a:gd name="T11" fmla="*/ 207 h 207"/>
                    <a:gd name="T12" fmla="*/ 39 w 103"/>
                    <a:gd name="T13" fmla="*/ 204 h 207"/>
                    <a:gd name="T14" fmla="*/ 59 w 103"/>
                    <a:gd name="T15" fmla="*/ 193 h 207"/>
                    <a:gd name="T16" fmla="*/ 78 w 103"/>
                    <a:gd name="T17" fmla="*/ 177 h 207"/>
                    <a:gd name="T18" fmla="*/ 92 w 103"/>
                    <a:gd name="T19" fmla="*/ 156 h 207"/>
                    <a:gd name="T20" fmla="*/ 100 w 103"/>
                    <a:gd name="T21" fmla="*/ 132 h 207"/>
                    <a:gd name="T22" fmla="*/ 103 w 103"/>
                    <a:gd name="T23" fmla="*/ 103 h 207"/>
                    <a:gd name="T24" fmla="*/ 103 w 103"/>
                    <a:gd name="T25" fmla="*/ 102 h 207"/>
                    <a:gd name="T26" fmla="*/ 99 w 103"/>
                    <a:gd name="T27" fmla="*/ 72 h 207"/>
                    <a:gd name="T28" fmla="*/ 89 w 103"/>
                    <a:gd name="T29" fmla="*/ 45 h 207"/>
                    <a:gd name="T30" fmla="*/ 73 w 103"/>
                    <a:gd name="T31" fmla="*/ 24 h 207"/>
                    <a:gd name="T32" fmla="*/ 52 w 103"/>
                    <a:gd name="T33" fmla="*/ 9 h 207"/>
                    <a:gd name="T34" fmla="*/ 28 w 103"/>
                    <a:gd name="T3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07">
                      <a:moveTo>
                        <a:pt x="28" y="0"/>
                      </a:moveTo>
                      <a:lnTo>
                        <a:pt x="13" y="0"/>
                      </a:lnTo>
                      <a:lnTo>
                        <a:pt x="3" y="0"/>
                      </a:lnTo>
                      <a:lnTo>
                        <a:pt x="0" y="0"/>
                      </a:lnTo>
                      <a:lnTo>
                        <a:pt x="0" y="207"/>
                      </a:lnTo>
                      <a:lnTo>
                        <a:pt x="15" y="207"/>
                      </a:lnTo>
                      <a:lnTo>
                        <a:pt x="39" y="204"/>
                      </a:lnTo>
                      <a:lnTo>
                        <a:pt x="59" y="193"/>
                      </a:lnTo>
                      <a:lnTo>
                        <a:pt x="78" y="177"/>
                      </a:lnTo>
                      <a:lnTo>
                        <a:pt x="92" y="156"/>
                      </a:lnTo>
                      <a:lnTo>
                        <a:pt x="100" y="132"/>
                      </a:lnTo>
                      <a:lnTo>
                        <a:pt x="103" y="103"/>
                      </a:lnTo>
                      <a:lnTo>
                        <a:pt x="103" y="102"/>
                      </a:lnTo>
                      <a:lnTo>
                        <a:pt x="99" y="72"/>
                      </a:lnTo>
                      <a:lnTo>
                        <a:pt x="89" y="45"/>
                      </a:lnTo>
                      <a:lnTo>
                        <a:pt x="73" y="24"/>
                      </a:lnTo>
                      <a:lnTo>
                        <a:pt x="52" y="9"/>
                      </a:lnTo>
                      <a:lnTo>
                        <a:pt x="2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574">
                  <a:extLst>
                    <a:ext uri="{FF2B5EF4-FFF2-40B4-BE49-F238E27FC236}">
                      <a16:creationId xmlns:a16="http://schemas.microsoft.com/office/drawing/2014/main" id="{75499CDD-009F-F644-F51A-213FCC4D403B}"/>
                    </a:ext>
                  </a:extLst>
                </p:cNvPr>
                <p:cNvSpPr>
                  <a:spLocks/>
                </p:cNvSpPr>
                <p:nvPr/>
              </p:nvSpPr>
              <p:spPr bwMode="auto">
                <a:xfrm>
                  <a:off x="4231" y="1960"/>
                  <a:ext cx="51" cy="103"/>
                </a:xfrm>
                <a:custGeom>
                  <a:avLst/>
                  <a:gdLst>
                    <a:gd name="T0" fmla="*/ 0 w 103"/>
                    <a:gd name="T1" fmla="*/ 102 h 207"/>
                    <a:gd name="T2" fmla="*/ 0 w 103"/>
                    <a:gd name="T3" fmla="*/ 103 h 207"/>
                    <a:gd name="T4" fmla="*/ 2 w 103"/>
                    <a:gd name="T5" fmla="*/ 132 h 207"/>
                    <a:gd name="T6" fmla="*/ 11 w 103"/>
                    <a:gd name="T7" fmla="*/ 156 h 207"/>
                    <a:gd name="T8" fmla="*/ 25 w 103"/>
                    <a:gd name="T9" fmla="*/ 177 h 207"/>
                    <a:gd name="T10" fmla="*/ 43 w 103"/>
                    <a:gd name="T11" fmla="*/ 193 h 207"/>
                    <a:gd name="T12" fmla="*/ 63 w 103"/>
                    <a:gd name="T13" fmla="*/ 204 h 207"/>
                    <a:gd name="T14" fmla="*/ 87 w 103"/>
                    <a:gd name="T15" fmla="*/ 207 h 207"/>
                    <a:gd name="T16" fmla="*/ 103 w 103"/>
                    <a:gd name="T17" fmla="*/ 207 h 207"/>
                    <a:gd name="T18" fmla="*/ 103 w 103"/>
                    <a:gd name="T19" fmla="*/ 0 h 207"/>
                    <a:gd name="T20" fmla="*/ 99 w 103"/>
                    <a:gd name="T21" fmla="*/ 0 h 207"/>
                    <a:gd name="T22" fmla="*/ 89 w 103"/>
                    <a:gd name="T23" fmla="*/ 0 h 207"/>
                    <a:gd name="T24" fmla="*/ 75 w 103"/>
                    <a:gd name="T25" fmla="*/ 0 h 207"/>
                    <a:gd name="T26" fmla="*/ 51 w 103"/>
                    <a:gd name="T27" fmla="*/ 9 h 207"/>
                    <a:gd name="T28" fmla="*/ 29 w 103"/>
                    <a:gd name="T29" fmla="*/ 24 h 207"/>
                    <a:gd name="T30" fmla="*/ 14 w 103"/>
                    <a:gd name="T31" fmla="*/ 45 h 207"/>
                    <a:gd name="T32" fmla="*/ 2 w 103"/>
                    <a:gd name="T33" fmla="*/ 72 h 207"/>
                    <a:gd name="T34" fmla="*/ 0 w 103"/>
                    <a:gd name="T35" fmla="*/ 10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07">
                      <a:moveTo>
                        <a:pt x="0" y="102"/>
                      </a:moveTo>
                      <a:lnTo>
                        <a:pt x="0" y="103"/>
                      </a:lnTo>
                      <a:lnTo>
                        <a:pt x="2" y="132"/>
                      </a:lnTo>
                      <a:lnTo>
                        <a:pt x="11" y="156"/>
                      </a:lnTo>
                      <a:lnTo>
                        <a:pt x="25" y="177"/>
                      </a:lnTo>
                      <a:lnTo>
                        <a:pt x="43" y="193"/>
                      </a:lnTo>
                      <a:lnTo>
                        <a:pt x="63" y="204"/>
                      </a:lnTo>
                      <a:lnTo>
                        <a:pt x="87" y="207"/>
                      </a:lnTo>
                      <a:lnTo>
                        <a:pt x="103" y="207"/>
                      </a:lnTo>
                      <a:lnTo>
                        <a:pt x="103" y="0"/>
                      </a:lnTo>
                      <a:lnTo>
                        <a:pt x="99" y="0"/>
                      </a:lnTo>
                      <a:lnTo>
                        <a:pt x="89" y="0"/>
                      </a:lnTo>
                      <a:lnTo>
                        <a:pt x="75" y="0"/>
                      </a:lnTo>
                      <a:lnTo>
                        <a:pt x="51" y="9"/>
                      </a:lnTo>
                      <a:lnTo>
                        <a:pt x="29" y="24"/>
                      </a:lnTo>
                      <a:lnTo>
                        <a:pt x="14" y="45"/>
                      </a:lnTo>
                      <a:lnTo>
                        <a:pt x="2" y="72"/>
                      </a:lnTo>
                      <a:lnTo>
                        <a:pt x="0" y="10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575">
                  <a:extLst>
                    <a:ext uri="{FF2B5EF4-FFF2-40B4-BE49-F238E27FC236}">
                      <a16:creationId xmlns:a16="http://schemas.microsoft.com/office/drawing/2014/main" id="{F98AB089-C26A-3F8D-5B4A-1BE878BDBA1D}"/>
                    </a:ext>
                  </a:extLst>
                </p:cNvPr>
                <p:cNvSpPr>
                  <a:spLocks/>
                </p:cNvSpPr>
                <p:nvPr/>
              </p:nvSpPr>
              <p:spPr bwMode="auto">
                <a:xfrm>
                  <a:off x="4229" y="2028"/>
                  <a:ext cx="10" cy="31"/>
                </a:xfrm>
                <a:custGeom>
                  <a:avLst/>
                  <a:gdLst>
                    <a:gd name="T0" fmla="*/ 10 w 20"/>
                    <a:gd name="T1" fmla="*/ 0 h 62"/>
                    <a:gd name="T2" fmla="*/ 5 w 20"/>
                    <a:gd name="T3" fmla="*/ 0 h 62"/>
                    <a:gd name="T4" fmla="*/ 3 w 20"/>
                    <a:gd name="T5" fmla="*/ 3 h 62"/>
                    <a:gd name="T6" fmla="*/ 0 w 20"/>
                    <a:gd name="T7" fmla="*/ 6 h 62"/>
                    <a:gd name="T8" fmla="*/ 0 w 20"/>
                    <a:gd name="T9" fmla="*/ 10 h 62"/>
                    <a:gd name="T10" fmla="*/ 0 w 20"/>
                    <a:gd name="T11" fmla="*/ 52 h 62"/>
                    <a:gd name="T12" fmla="*/ 0 w 20"/>
                    <a:gd name="T13" fmla="*/ 55 h 62"/>
                    <a:gd name="T14" fmla="*/ 3 w 20"/>
                    <a:gd name="T15" fmla="*/ 59 h 62"/>
                    <a:gd name="T16" fmla="*/ 5 w 20"/>
                    <a:gd name="T17" fmla="*/ 61 h 62"/>
                    <a:gd name="T18" fmla="*/ 10 w 20"/>
                    <a:gd name="T19" fmla="*/ 62 h 62"/>
                    <a:gd name="T20" fmla="*/ 14 w 20"/>
                    <a:gd name="T21" fmla="*/ 61 h 62"/>
                    <a:gd name="T22" fmla="*/ 17 w 20"/>
                    <a:gd name="T23" fmla="*/ 59 h 62"/>
                    <a:gd name="T24" fmla="*/ 18 w 20"/>
                    <a:gd name="T25" fmla="*/ 55 h 62"/>
                    <a:gd name="T26" fmla="*/ 20 w 20"/>
                    <a:gd name="T27" fmla="*/ 52 h 62"/>
                    <a:gd name="T28" fmla="*/ 20 w 20"/>
                    <a:gd name="T29" fmla="*/ 10 h 62"/>
                    <a:gd name="T30" fmla="*/ 18 w 20"/>
                    <a:gd name="T31" fmla="*/ 6 h 62"/>
                    <a:gd name="T32" fmla="*/ 17 w 20"/>
                    <a:gd name="T33" fmla="*/ 3 h 62"/>
                    <a:gd name="T34" fmla="*/ 14 w 20"/>
                    <a:gd name="T35" fmla="*/ 0 h 62"/>
                    <a:gd name="T36" fmla="*/ 10 w 20"/>
                    <a:gd name="T3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2">
                      <a:moveTo>
                        <a:pt x="10" y="0"/>
                      </a:moveTo>
                      <a:lnTo>
                        <a:pt x="5" y="0"/>
                      </a:lnTo>
                      <a:lnTo>
                        <a:pt x="3" y="3"/>
                      </a:lnTo>
                      <a:lnTo>
                        <a:pt x="0" y="6"/>
                      </a:lnTo>
                      <a:lnTo>
                        <a:pt x="0" y="10"/>
                      </a:lnTo>
                      <a:lnTo>
                        <a:pt x="0" y="52"/>
                      </a:lnTo>
                      <a:lnTo>
                        <a:pt x="0" y="55"/>
                      </a:lnTo>
                      <a:lnTo>
                        <a:pt x="3" y="59"/>
                      </a:lnTo>
                      <a:lnTo>
                        <a:pt x="5" y="61"/>
                      </a:lnTo>
                      <a:lnTo>
                        <a:pt x="10" y="62"/>
                      </a:lnTo>
                      <a:lnTo>
                        <a:pt x="14" y="61"/>
                      </a:lnTo>
                      <a:lnTo>
                        <a:pt x="17" y="59"/>
                      </a:lnTo>
                      <a:lnTo>
                        <a:pt x="18" y="55"/>
                      </a:lnTo>
                      <a:lnTo>
                        <a:pt x="20" y="52"/>
                      </a:lnTo>
                      <a:lnTo>
                        <a:pt x="20" y="10"/>
                      </a:lnTo>
                      <a:lnTo>
                        <a:pt x="18" y="6"/>
                      </a:lnTo>
                      <a:lnTo>
                        <a:pt x="17" y="3"/>
                      </a:lnTo>
                      <a:lnTo>
                        <a:pt x="14" y="0"/>
                      </a:lnTo>
                      <a:lnTo>
                        <a:pt x="10"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576">
                  <a:extLst>
                    <a:ext uri="{FF2B5EF4-FFF2-40B4-BE49-F238E27FC236}">
                      <a16:creationId xmlns:a16="http://schemas.microsoft.com/office/drawing/2014/main" id="{B2AC1F4C-E9DF-4053-DADC-227F5B55E2C9}"/>
                    </a:ext>
                  </a:extLst>
                </p:cNvPr>
                <p:cNvSpPr>
                  <a:spLocks/>
                </p:cNvSpPr>
                <p:nvPr/>
              </p:nvSpPr>
              <p:spPr bwMode="auto">
                <a:xfrm>
                  <a:off x="4326" y="2028"/>
                  <a:ext cx="9" cy="31"/>
                </a:xfrm>
                <a:custGeom>
                  <a:avLst/>
                  <a:gdLst>
                    <a:gd name="T0" fmla="*/ 10 w 20"/>
                    <a:gd name="T1" fmla="*/ 0 h 62"/>
                    <a:gd name="T2" fmla="*/ 6 w 20"/>
                    <a:gd name="T3" fmla="*/ 0 h 62"/>
                    <a:gd name="T4" fmla="*/ 3 w 20"/>
                    <a:gd name="T5" fmla="*/ 3 h 62"/>
                    <a:gd name="T6" fmla="*/ 0 w 20"/>
                    <a:gd name="T7" fmla="*/ 6 h 62"/>
                    <a:gd name="T8" fmla="*/ 0 w 20"/>
                    <a:gd name="T9" fmla="*/ 10 h 62"/>
                    <a:gd name="T10" fmla="*/ 0 w 20"/>
                    <a:gd name="T11" fmla="*/ 52 h 62"/>
                    <a:gd name="T12" fmla="*/ 0 w 20"/>
                    <a:gd name="T13" fmla="*/ 55 h 62"/>
                    <a:gd name="T14" fmla="*/ 3 w 20"/>
                    <a:gd name="T15" fmla="*/ 59 h 62"/>
                    <a:gd name="T16" fmla="*/ 6 w 20"/>
                    <a:gd name="T17" fmla="*/ 61 h 62"/>
                    <a:gd name="T18" fmla="*/ 10 w 20"/>
                    <a:gd name="T19" fmla="*/ 62 h 62"/>
                    <a:gd name="T20" fmla="*/ 14 w 20"/>
                    <a:gd name="T21" fmla="*/ 61 h 62"/>
                    <a:gd name="T22" fmla="*/ 17 w 20"/>
                    <a:gd name="T23" fmla="*/ 59 h 62"/>
                    <a:gd name="T24" fmla="*/ 20 w 20"/>
                    <a:gd name="T25" fmla="*/ 55 h 62"/>
                    <a:gd name="T26" fmla="*/ 20 w 20"/>
                    <a:gd name="T27" fmla="*/ 52 h 62"/>
                    <a:gd name="T28" fmla="*/ 20 w 20"/>
                    <a:gd name="T29" fmla="*/ 10 h 62"/>
                    <a:gd name="T30" fmla="*/ 20 w 20"/>
                    <a:gd name="T31" fmla="*/ 6 h 62"/>
                    <a:gd name="T32" fmla="*/ 17 w 20"/>
                    <a:gd name="T33" fmla="*/ 3 h 62"/>
                    <a:gd name="T34" fmla="*/ 14 w 20"/>
                    <a:gd name="T35" fmla="*/ 0 h 62"/>
                    <a:gd name="T36" fmla="*/ 10 w 20"/>
                    <a:gd name="T3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2">
                      <a:moveTo>
                        <a:pt x="10" y="0"/>
                      </a:moveTo>
                      <a:lnTo>
                        <a:pt x="6" y="0"/>
                      </a:lnTo>
                      <a:lnTo>
                        <a:pt x="3" y="3"/>
                      </a:lnTo>
                      <a:lnTo>
                        <a:pt x="0" y="6"/>
                      </a:lnTo>
                      <a:lnTo>
                        <a:pt x="0" y="10"/>
                      </a:lnTo>
                      <a:lnTo>
                        <a:pt x="0" y="52"/>
                      </a:lnTo>
                      <a:lnTo>
                        <a:pt x="0" y="55"/>
                      </a:lnTo>
                      <a:lnTo>
                        <a:pt x="3" y="59"/>
                      </a:lnTo>
                      <a:lnTo>
                        <a:pt x="6" y="61"/>
                      </a:lnTo>
                      <a:lnTo>
                        <a:pt x="10" y="62"/>
                      </a:lnTo>
                      <a:lnTo>
                        <a:pt x="14" y="61"/>
                      </a:lnTo>
                      <a:lnTo>
                        <a:pt x="17" y="59"/>
                      </a:lnTo>
                      <a:lnTo>
                        <a:pt x="20" y="55"/>
                      </a:lnTo>
                      <a:lnTo>
                        <a:pt x="20" y="52"/>
                      </a:lnTo>
                      <a:lnTo>
                        <a:pt x="20" y="10"/>
                      </a:lnTo>
                      <a:lnTo>
                        <a:pt x="20" y="6"/>
                      </a:lnTo>
                      <a:lnTo>
                        <a:pt x="17" y="3"/>
                      </a:lnTo>
                      <a:lnTo>
                        <a:pt x="14" y="0"/>
                      </a:lnTo>
                      <a:lnTo>
                        <a:pt x="1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77">
                  <a:extLst>
                    <a:ext uri="{FF2B5EF4-FFF2-40B4-BE49-F238E27FC236}">
                      <a16:creationId xmlns:a16="http://schemas.microsoft.com/office/drawing/2014/main" id="{AABF08E1-8E87-2AFA-4C7C-0570AF05E4D1}"/>
                    </a:ext>
                  </a:extLst>
                </p:cNvPr>
                <p:cNvSpPr>
                  <a:spLocks/>
                </p:cNvSpPr>
                <p:nvPr/>
              </p:nvSpPr>
              <p:spPr bwMode="auto">
                <a:xfrm>
                  <a:off x="4236" y="1981"/>
                  <a:ext cx="92" cy="125"/>
                </a:xfrm>
                <a:custGeom>
                  <a:avLst/>
                  <a:gdLst>
                    <a:gd name="T0" fmla="*/ 122 w 184"/>
                    <a:gd name="T1" fmla="*/ 0 h 250"/>
                    <a:gd name="T2" fmla="*/ 62 w 184"/>
                    <a:gd name="T3" fmla="*/ 0 h 250"/>
                    <a:gd name="T4" fmla="*/ 44 w 184"/>
                    <a:gd name="T5" fmla="*/ 3 h 250"/>
                    <a:gd name="T6" fmla="*/ 27 w 184"/>
                    <a:gd name="T7" fmla="*/ 13 h 250"/>
                    <a:gd name="T8" fmla="*/ 14 w 184"/>
                    <a:gd name="T9" fmla="*/ 27 h 250"/>
                    <a:gd name="T10" fmla="*/ 4 w 184"/>
                    <a:gd name="T11" fmla="*/ 47 h 250"/>
                    <a:gd name="T12" fmla="*/ 0 w 184"/>
                    <a:gd name="T13" fmla="*/ 68 h 250"/>
                    <a:gd name="T14" fmla="*/ 0 w 184"/>
                    <a:gd name="T15" fmla="*/ 171 h 250"/>
                    <a:gd name="T16" fmla="*/ 3 w 184"/>
                    <a:gd name="T17" fmla="*/ 185 h 250"/>
                    <a:gd name="T18" fmla="*/ 11 w 184"/>
                    <a:gd name="T19" fmla="*/ 198 h 250"/>
                    <a:gd name="T20" fmla="*/ 21 w 184"/>
                    <a:gd name="T21" fmla="*/ 209 h 250"/>
                    <a:gd name="T22" fmla="*/ 32 w 184"/>
                    <a:gd name="T23" fmla="*/ 219 h 250"/>
                    <a:gd name="T24" fmla="*/ 52 w 184"/>
                    <a:gd name="T25" fmla="*/ 236 h 250"/>
                    <a:gd name="T26" fmla="*/ 71 w 184"/>
                    <a:gd name="T27" fmla="*/ 248 h 250"/>
                    <a:gd name="T28" fmla="*/ 90 w 184"/>
                    <a:gd name="T29" fmla="*/ 250 h 250"/>
                    <a:gd name="T30" fmla="*/ 93 w 184"/>
                    <a:gd name="T31" fmla="*/ 250 h 250"/>
                    <a:gd name="T32" fmla="*/ 113 w 184"/>
                    <a:gd name="T33" fmla="*/ 248 h 250"/>
                    <a:gd name="T34" fmla="*/ 131 w 184"/>
                    <a:gd name="T35" fmla="*/ 236 h 250"/>
                    <a:gd name="T36" fmla="*/ 150 w 184"/>
                    <a:gd name="T37" fmla="*/ 219 h 250"/>
                    <a:gd name="T38" fmla="*/ 163 w 184"/>
                    <a:gd name="T39" fmla="*/ 209 h 250"/>
                    <a:gd name="T40" fmla="*/ 172 w 184"/>
                    <a:gd name="T41" fmla="*/ 198 h 250"/>
                    <a:gd name="T42" fmla="*/ 181 w 184"/>
                    <a:gd name="T43" fmla="*/ 185 h 250"/>
                    <a:gd name="T44" fmla="*/ 184 w 184"/>
                    <a:gd name="T45" fmla="*/ 171 h 250"/>
                    <a:gd name="T46" fmla="*/ 184 w 184"/>
                    <a:gd name="T47" fmla="*/ 68 h 250"/>
                    <a:gd name="T48" fmla="*/ 178 w 184"/>
                    <a:gd name="T49" fmla="*/ 47 h 250"/>
                    <a:gd name="T50" fmla="*/ 170 w 184"/>
                    <a:gd name="T51" fmla="*/ 27 h 250"/>
                    <a:gd name="T52" fmla="*/ 155 w 184"/>
                    <a:gd name="T53" fmla="*/ 13 h 250"/>
                    <a:gd name="T54" fmla="*/ 140 w 184"/>
                    <a:gd name="T55" fmla="*/ 3 h 250"/>
                    <a:gd name="T56" fmla="*/ 122 w 184"/>
                    <a:gd name="T5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250">
                      <a:moveTo>
                        <a:pt x="122" y="0"/>
                      </a:moveTo>
                      <a:lnTo>
                        <a:pt x="62" y="0"/>
                      </a:lnTo>
                      <a:lnTo>
                        <a:pt x="44" y="3"/>
                      </a:lnTo>
                      <a:lnTo>
                        <a:pt x="27" y="13"/>
                      </a:lnTo>
                      <a:lnTo>
                        <a:pt x="14" y="27"/>
                      </a:lnTo>
                      <a:lnTo>
                        <a:pt x="4" y="47"/>
                      </a:lnTo>
                      <a:lnTo>
                        <a:pt x="0" y="68"/>
                      </a:lnTo>
                      <a:lnTo>
                        <a:pt x="0" y="171"/>
                      </a:lnTo>
                      <a:lnTo>
                        <a:pt x="3" y="185"/>
                      </a:lnTo>
                      <a:lnTo>
                        <a:pt x="11" y="198"/>
                      </a:lnTo>
                      <a:lnTo>
                        <a:pt x="21" y="209"/>
                      </a:lnTo>
                      <a:lnTo>
                        <a:pt x="32" y="219"/>
                      </a:lnTo>
                      <a:lnTo>
                        <a:pt x="52" y="236"/>
                      </a:lnTo>
                      <a:lnTo>
                        <a:pt x="71" y="248"/>
                      </a:lnTo>
                      <a:lnTo>
                        <a:pt x="90" y="250"/>
                      </a:lnTo>
                      <a:lnTo>
                        <a:pt x="93" y="250"/>
                      </a:lnTo>
                      <a:lnTo>
                        <a:pt x="113" y="248"/>
                      </a:lnTo>
                      <a:lnTo>
                        <a:pt x="131" y="236"/>
                      </a:lnTo>
                      <a:lnTo>
                        <a:pt x="150" y="219"/>
                      </a:lnTo>
                      <a:lnTo>
                        <a:pt x="163" y="209"/>
                      </a:lnTo>
                      <a:lnTo>
                        <a:pt x="172" y="198"/>
                      </a:lnTo>
                      <a:lnTo>
                        <a:pt x="181" y="185"/>
                      </a:lnTo>
                      <a:lnTo>
                        <a:pt x="184" y="171"/>
                      </a:lnTo>
                      <a:lnTo>
                        <a:pt x="184" y="68"/>
                      </a:lnTo>
                      <a:lnTo>
                        <a:pt x="178" y="47"/>
                      </a:lnTo>
                      <a:lnTo>
                        <a:pt x="170" y="27"/>
                      </a:lnTo>
                      <a:lnTo>
                        <a:pt x="155" y="13"/>
                      </a:lnTo>
                      <a:lnTo>
                        <a:pt x="140" y="3"/>
                      </a:lnTo>
                      <a:lnTo>
                        <a:pt x="122"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78">
                  <a:extLst>
                    <a:ext uri="{FF2B5EF4-FFF2-40B4-BE49-F238E27FC236}">
                      <a16:creationId xmlns:a16="http://schemas.microsoft.com/office/drawing/2014/main" id="{8B87D1D9-362B-B995-5259-C7409690400A}"/>
                    </a:ext>
                  </a:extLst>
                </p:cNvPr>
                <p:cNvSpPr>
                  <a:spLocks/>
                </p:cNvSpPr>
                <p:nvPr/>
              </p:nvSpPr>
              <p:spPr bwMode="auto">
                <a:xfrm>
                  <a:off x="4282" y="1981"/>
                  <a:ext cx="46" cy="125"/>
                </a:xfrm>
                <a:custGeom>
                  <a:avLst/>
                  <a:gdLst>
                    <a:gd name="T0" fmla="*/ 30 w 92"/>
                    <a:gd name="T1" fmla="*/ 0 h 250"/>
                    <a:gd name="T2" fmla="*/ 0 w 92"/>
                    <a:gd name="T3" fmla="*/ 0 h 250"/>
                    <a:gd name="T4" fmla="*/ 0 w 92"/>
                    <a:gd name="T5" fmla="*/ 250 h 250"/>
                    <a:gd name="T6" fmla="*/ 1 w 92"/>
                    <a:gd name="T7" fmla="*/ 250 h 250"/>
                    <a:gd name="T8" fmla="*/ 21 w 92"/>
                    <a:gd name="T9" fmla="*/ 248 h 250"/>
                    <a:gd name="T10" fmla="*/ 39 w 92"/>
                    <a:gd name="T11" fmla="*/ 236 h 250"/>
                    <a:gd name="T12" fmla="*/ 58 w 92"/>
                    <a:gd name="T13" fmla="*/ 219 h 250"/>
                    <a:gd name="T14" fmla="*/ 71 w 92"/>
                    <a:gd name="T15" fmla="*/ 209 h 250"/>
                    <a:gd name="T16" fmla="*/ 80 w 92"/>
                    <a:gd name="T17" fmla="*/ 198 h 250"/>
                    <a:gd name="T18" fmla="*/ 89 w 92"/>
                    <a:gd name="T19" fmla="*/ 185 h 250"/>
                    <a:gd name="T20" fmla="*/ 92 w 92"/>
                    <a:gd name="T21" fmla="*/ 171 h 250"/>
                    <a:gd name="T22" fmla="*/ 92 w 92"/>
                    <a:gd name="T23" fmla="*/ 68 h 250"/>
                    <a:gd name="T24" fmla="*/ 86 w 92"/>
                    <a:gd name="T25" fmla="*/ 47 h 250"/>
                    <a:gd name="T26" fmla="*/ 78 w 92"/>
                    <a:gd name="T27" fmla="*/ 27 h 250"/>
                    <a:gd name="T28" fmla="*/ 63 w 92"/>
                    <a:gd name="T29" fmla="*/ 13 h 250"/>
                    <a:gd name="T30" fmla="*/ 48 w 92"/>
                    <a:gd name="T31" fmla="*/ 3 h 250"/>
                    <a:gd name="T32" fmla="*/ 30 w 92"/>
                    <a:gd name="T3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250">
                      <a:moveTo>
                        <a:pt x="30" y="0"/>
                      </a:moveTo>
                      <a:lnTo>
                        <a:pt x="0" y="0"/>
                      </a:lnTo>
                      <a:lnTo>
                        <a:pt x="0" y="250"/>
                      </a:lnTo>
                      <a:lnTo>
                        <a:pt x="1" y="250"/>
                      </a:lnTo>
                      <a:lnTo>
                        <a:pt x="21" y="248"/>
                      </a:lnTo>
                      <a:lnTo>
                        <a:pt x="39" y="236"/>
                      </a:lnTo>
                      <a:lnTo>
                        <a:pt x="58" y="219"/>
                      </a:lnTo>
                      <a:lnTo>
                        <a:pt x="71" y="209"/>
                      </a:lnTo>
                      <a:lnTo>
                        <a:pt x="80" y="198"/>
                      </a:lnTo>
                      <a:lnTo>
                        <a:pt x="89" y="185"/>
                      </a:lnTo>
                      <a:lnTo>
                        <a:pt x="92" y="171"/>
                      </a:lnTo>
                      <a:lnTo>
                        <a:pt x="92" y="68"/>
                      </a:lnTo>
                      <a:lnTo>
                        <a:pt x="86" y="47"/>
                      </a:lnTo>
                      <a:lnTo>
                        <a:pt x="78" y="27"/>
                      </a:lnTo>
                      <a:lnTo>
                        <a:pt x="63" y="13"/>
                      </a:lnTo>
                      <a:lnTo>
                        <a:pt x="48" y="3"/>
                      </a:lnTo>
                      <a:lnTo>
                        <a:pt x="3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79">
                  <a:extLst>
                    <a:ext uri="{FF2B5EF4-FFF2-40B4-BE49-F238E27FC236}">
                      <a16:creationId xmlns:a16="http://schemas.microsoft.com/office/drawing/2014/main" id="{C69FDD61-7DB4-1BEC-DF61-324D514B6162}"/>
                    </a:ext>
                  </a:extLst>
                </p:cNvPr>
                <p:cNvSpPr>
                  <a:spLocks/>
                </p:cNvSpPr>
                <p:nvPr/>
              </p:nvSpPr>
              <p:spPr bwMode="auto">
                <a:xfrm>
                  <a:off x="4236" y="2021"/>
                  <a:ext cx="46" cy="85"/>
                </a:xfrm>
                <a:custGeom>
                  <a:avLst/>
                  <a:gdLst>
                    <a:gd name="T0" fmla="*/ 89 w 92"/>
                    <a:gd name="T1" fmla="*/ 140 h 171"/>
                    <a:gd name="T2" fmla="*/ 71 w 92"/>
                    <a:gd name="T3" fmla="*/ 136 h 171"/>
                    <a:gd name="T4" fmla="*/ 52 w 92"/>
                    <a:gd name="T5" fmla="*/ 124 h 171"/>
                    <a:gd name="T6" fmla="*/ 32 w 92"/>
                    <a:gd name="T7" fmla="*/ 109 h 171"/>
                    <a:gd name="T8" fmla="*/ 21 w 92"/>
                    <a:gd name="T9" fmla="*/ 97 h 171"/>
                    <a:gd name="T10" fmla="*/ 11 w 92"/>
                    <a:gd name="T11" fmla="*/ 86 h 171"/>
                    <a:gd name="T12" fmla="*/ 3 w 92"/>
                    <a:gd name="T13" fmla="*/ 75 h 171"/>
                    <a:gd name="T14" fmla="*/ 3 w 92"/>
                    <a:gd name="T15" fmla="*/ 63 h 171"/>
                    <a:gd name="T16" fmla="*/ 3 w 92"/>
                    <a:gd name="T17" fmla="*/ 48 h 171"/>
                    <a:gd name="T18" fmla="*/ 3 w 92"/>
                    <a:gd name="T19" fmla="*/ 32 h 171"/>
                    <a:gd name="T20" fmla="*/ 3 w 92"/>
                    <a:gd name="T21" fmla="*/ 21 h 171"/>
                    <a:gd name="T22" fmla="*/ 3 w 92"/>
                    <a:gd name="T23" fmla="*/ 18 h 171"/>
                    <a:gd name="T24" fmla="*/ 1 w 92"/>
                    <a:gd name="T25" fmla="*/ 14 h 171"/>
                    <a:gd name="T26" fmla="*/ 1 w 92"/>
                    <a:gd name="T27" fmla="*/ 10 h 171"/>
                    <a:gd name="T28" fmla="*/ 0 w 92"/>
                    <a:gd name="T29" fmla="*/ 5 h 171"/>
                    <a:gd name="T30" fmla="*/ 0 w 92"/>
                    <a:gd name="T31" fmla="*/ 3 h 171"/>
                    <a:gd name="T32" fmla="*/ 0 w 92"/>
                    <a:gd name="T33" fmla="*/ 0 h 171"/>
                    <a:gd name="T34" fmla="*/ 0 w 92"/>
                    <a:gd name="T35" fmla="*/ 90 h 171"/>
                    <a:gd name="T36" fmla="*/ 3 w 92"/>
                    <a:gd name="T37" fmla="*/ 104 h 171"/>
                    <a:gd name="T38" fmla="*/ 10 w 92"/>
                    <a:gd name="T39" fmla="*/ 117 h 171"/>
                    <a:gd name="T40" fmla="*/ 21 w 92"/>
                    <a:gd name="T41" fmla="*/ 128 h 171"/>
                    <a:gd name="T42" fmla="*/ 32 w 92"/>
                    <a:gd name="T43" fmla="*/ 140 h 171"/>
                    <a:gd name="T44" fmla="*/ 52 w 92"/>
                    <a:gd name="T45" fmla="*/ 155 h 171"/>
                    <a:gd name="T46" fmla="*/ 71 w 92"/>
                    <a:gd name="T47" fmla="*/ 167 h 171"/>
                    <a:gd name="T48" fmla="*/ 89 w 92"/>
                    <a:gd name="T49" fmla="*/ 171 h 171"/>
                    <a:gd name="T50" fmla="*/ 92 w 92"/>
                    <a:gd name="T51" fmla="*/ 171 h 171"/>
                    <a:gd name="T52" fmla="*/ 92 w 92"/>
                    <a:gd name="T53" fmla="*/ 140 h 171"/>
                    <a:gd name="T54" fmla="*/ 89 w 92"/>
                    <a:gd name="T55" fmla="*/ 14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2" h="171">
                      <a:moveTo>
                        <a:pt x="89" y="140"/>
                      </a:moveTo>
                      <a:lnTo>
                        <a:pt x="71" y="136"/>
                      </a:lnTo>
                      <a:lnTo>
                        <a:pt x="52" y="124"/>
                      </a:lnTo>
                      <a:lnTo>
                        <a:pt x="32" y="109"/>
                      </a:lnTo>
                      <a:lnTo>
                        <a:pt x="21" y="97"/>
                      </a:lnTo>
                      <a:lnTo>
                        <a:pt x="11" y="86"/>
                      </a:lnTo>
                      <a:lnTo>
                        <a:pt x="3" y="75"/>
                      </a:lnTo>
                      <a:lnTo>
                        <a:pt x="3" y="63"/>
                      </a:lnTo>
                      <a:lnTo>
                        <a:pt x="3" y="48"/>
                      </a:lnTo>
                      <a:lnTo>
                        <a:pt x="3" y="32"/>
                      </a:lnTo>
                      <a:lnTo>
                        <a:pt x="3" y="21"/>
                      </a:lnTo>
                      <a:lnTo>
                        <a:pt x="3" y="18"/>
                      </a:lnTo>
                      <a:lnTo>
                        <a:pt x="1" y="14"/>
                      </a:lnTo>
                      <a:lnTo>
                        <a:pt x="1" y="10"/>
                      </a:lnTo>
                      <a:lnTo>
                        <a:pt x="0" y="5"/>
                      </a:lnTo>
                      <a:lnTo>
                        <a:pt x="0" y="3"/>
                      </a:lnTo>
                      <a:lnTo>
                        <a:pt x="0" y="0"/>
                      </a:lnTo>
                      <a:lnTo>
                        <a:pt x="0" y="90"/>
                      </a:lnTo>
                      <a:lnTo>
                        <a:pt x="3" y="104"/>
                      </a:lnTo>
                      <a:lnTo>
                        <a:pt x="10" y="117"/>
                      </a:lnTo>
                      <a:lnTo>
                        <a:pt x="21" y="128"/>
                      </a:lnTo>
                      <a:lnTo>
                        <a:pt x="32" y="140"/>
                      </a:lnTo>
                      <a:lnTo>
                        <a:pt x="52" y="155"/>
                      </a:lnTo>
                      <a:lnTo>
                        <a:pt x="71" y="167"/>
                      </a:lnTo>
                      <a:lnTo>
                        <a:pt x="89" y="171"/>
                      </a:lnTo>
                      <a:lnTo>
                        <a:pt x="92" y="171"/>
                      </a:lnTo>
                      <a:lnTo>
                        <a:pt x="92" y="140"/>
                      </a:lnTo>
                      <a:lnTo>
                        <a:pt x="89" y="14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80">
                  <a:extLst>
                    <a:ext uri="{FF2B5EF4-FFF2-40B4-BE49-F238E27FC236}">
                      <a16:creationId xmlns:a16="http://schemas.microsoft.com/office/drawing/2014/main" id="{C57826DC-B134-7356-CDC2-9A23D9455355}"/>
                    </a:ext>
                  </a:extLst>
                </p:cNvPr>
                <p:cNvSpPr>
                  <a:spLocks/>
                </p:cNvSpPr>
                <p:nvPr/>
              </p:nvSpPr>
              <p:spPr bwMode="auto">
                <a:xfrm>
                  <a:off x="4258" y="2061"/>
                  <a:ext cx="24" cy="29"/>
                </a:xfrm>
                <a:custGeom>
                  <a:avLst/>
                  <a:gdLst>
                    <a:gd name="T0" fmla="*/ 0 w 50"/>
                    <a:gd name="T1" fmla="*/ 41 h 58"/>
                    <a:gd name="T2" fmla="*/ 0 w 50"/>
                    <a:gd name="T3" fmla="*/ 58 h 58"/>
                    <a:gd name="T4" fmla="*/ 14 w 50"/>
                    <a:gd name="T5" fmla="*/ 58 h 58"/>
                    <a:gd name="T6" fmla="*/ 14 w 50"/>
                    <a:gd name="T7" fmla="*/ 41 h 58"/>
                    <a:gd name="T8" fmla="*/ 19 w 50"/>
                    <a:gd name="T9" fmla="*/ 29 h 58"/>
                    <a:gd name="T10" fmla="*/ 27 w 50"/>
                    <a:gd name="T11" fmla="*/ 19 h 58"/>
                    <a:gd name="T12" fmla="*/ 40 w 50"/>
                    <a:gd name="T13" fmla="*/ 16 h 58"/>
                    <a:gd name="T14" fmla="*/ 50 w 50"/>
                    <a:gd name="T15" fmla="*/ 16 h 58"/>
                    <a:gd name="T16" fmla="*/ 50 w 50"/>
                    <a:gd name="T17" fmla="*/ 0 h 58"/>
                    <a:gd name="T18" fmla="*/ 40 w 50"/>
                    <a:gd name="T19" fmla="*/ 0 h 58"/>
                    <a:gd name="T20" fmla="*/ 24 w 50"/>
                    <a:gd name="T21" fmla="*/ 5 h 58"/>
                    <a:gd name="T22" fmla="*/ 12 w 50"/>
                    <a:gd name="T23" fmla="*/ 13 h 58"/>
                    <a:gd name="T24" fmla="*/ 3 w 50"/>
                    <a:gd name="T25" fmla="*/ 26 h 58"/>
                    <a:gd name="T26" fmla="*/ 0 w 50"/>
                    <a:gd name="T27"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8">
                      <a:moveTo>
                        <a:pt x="0" y="41"/>
                      </a:moveTo>
                      <a:lnTo>
                        <a:pt x="0" y="58"/>
                      </a:lnTo>
                      <a:lnTo>
                        <a:pt x="14" y="58"/>
                      </a:lnTo>
                      <a:lnTo>
                        <a:pt x="14" y="41"/>
                      </a:lnTo>
                      <a:lnTo>
                        <a:pt x="19" y="29"/>
                      </a:lnTo>
                      <a:lnTo>
                        <a:pt x="27" y="19"/>
                      </a:lnTo>
                      <a:lnTo>
                        <a:pt x="40" y="16"/>
                      </a:lnTo>
                      <a:lnTo>
                        <a:pt x="50" y="16"/>
                      </a:lnTo>
                      <a:lnTo>
                        <a:pt x="50" y="0"/>
                      </a:lnTo>
                      <a:lnTo>
                        <a:pt x="40" y="0"/>
                      </a:lnTo>
                      <a:lnTo>
                        <a:pt x="24" y="5"/>
                      </a:lnTo>
                      <a:lnTo>
                        <a:pt x="12" y="13"/>
                      </a:lnTo>
                      <a:lnTo>
                        <a:pt x="3" y="26"/>
                      </a:lnTo>
                      <a:lnTo>
                        <a:pt x="0" y="4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81">
                  <a:extLst>
                    <a:ext uri="{FF2B5EF4-FFF2-40B4-BE49-F238E27FC236}">
                      <a16:creationId xmlns:a16="http://schemas.microsoft.com/office/drawing/2014/main" id="{AA60AA61-3C56-EA19-879A-7B9B0919673E}"/>
                    </a:ext>
                  </a:extLst>
                </p:cNvPr>
                <p:cNvSpPr>
                  <a:spLocks/>
                </p:cNvSpPr>
                <p:nvPr/>
              </p:nvSpPr>
              <p:spPr bwMode="auto">
                <a:xfrm>
                  <a:off x="4282" y="2021"/>
                  <a:ext cx="46" cy="85"/>
                </a:xfrm>
                <a:custGeom>
                  <a:avLst/>
                  <a:gdLst>
                    <a:gd name="T0" fmla="*/ 89 w 92"/>
                    <a:gd name="T1" fmla="*/ 75 h 171"/>
                    <a:gd name="T2" fmla="*/ 80 w 92"/>
                    <a:gd name="T3" fmla="*/ 86 h 171"/>
                    <a:gd name="T4" fmla="*/ 69 w 92"/>
                    <a:gd name="T5" fmla="*/ 97 h 171"/>
                    <a:gd name="T6" fmla="*/ 59 w 92"/>
                    <a:gd name="T7" fmla="*/ 109 h 171"/>
                    <a:gd name="T8" fmla="*/ 39 w 92"/>
                    <a:gd name="T9" fmla="*/ 124 h 171"/>
                    <a:gd name="T10" fmla="*/ 21 w 92"/>
                    <a:gd name="T11" fmla="*/ 136 h 171"/>
                    <a:gd name="T12" fmla="*/ 1 w 92"/>
                    <a:gd name="T13" fmla="*/ 140 h 171"/>
                    <a:gd name="T14" fmla="*/ 0 w 92"/>
                    <a:gd name="T15" fmla="*/ 140 h 171"/>
                    <a:gd name="T16" fmla="*/ 0 w 92"/>
                    <a:gd name="T17" fmla="*/ 171 h 171"/>
                    <a:gd name="T18" fmla="*/ 1 w 92"/>
                    <a:gd name="T19" fmla="*/ 171 h 171"/>
                    <a:gd name="T20" fmla="*/ 21 w 92"/>
                    <a:gd name="T21" fmla="*/ 167 h 171"/>
                    <a:gd name="T22" fmla="*/ 39 w 92"/>
                    <a:gd name="T23" fmla="*/ 155 h 171"/>
                    <a:gd name="T24" fmla="*/ 59 w 92"/>
                    <a:gd name="T25" fmla="*/ 140 h 171"/>
                    <a:gd name="T26" fmla="*/ 71 w 92"/>
                    <a:gd name="T27" fmla="*/ 128 h 171"/>
                    <a:gd name="T28" fmla="*/ 80 w 92"/>
                    <a:gd name="T29" fmla="*/ 117 h 171"/>
                    <a:gd name="T30" fmla="*/ 89 w 92"/>
                    <a:gd name="T31" fmla="*/ 104 h 171"/>
                    <a:gd name="T32" fmla="*/ 92 w 92"/>
                    <a:gd name="T33" fmla="*/ 90 h 171"/>
                    <a:gd name="T34" fmla="*/ 92 w 92"/>
                    <a:gd name="T35" fmla="*/ 0 h 171"/>
                    <a:gd name="T36" fmla="*/ 92 w 92"/>
                    <a:gd name="T37" fmla="*/ 3 h 171"/>
                    <a:gd name="T38" fmla="*/ 92 w 92"/>
                    <a:gd name="T39" fmla="*/ 5 h 171"/>
                    <a:gd name="T40" fmla="*/ 90 w 92"/>
                    <a:gd name="T41" fmla="*/ 10 h 171"/>
                    <a:gd name="T42" fmla="*/ 89 w 92"/>
                    <a:gd name="T43" fmla="*/ 14 h 171"/>
                    <a:gd name="T44" fmla="*/ 89 w 92"/>
                    <a:gd name="T45" fmla="*/ 18 h 171"/>
                    <a:gd name="T46" fmla="*/ 89 w 92"/>
                    <a:gd name="T47" fmla="*/ 21 h 171"/>
                    <a:gd name="T48" fmla="*/ 89 w 92"/>
                    <a:gd name="T49" fmla="*/ 32 h 171"/>
                    <a:gd name="T50" fmla="*/ 89 w 92"/>
                    <a:gd name="T51" fmla="*/ 48 h 171"/>
                    <a:gd name="T52" fmla="*/ 89 w 92"/>
                    <a:gd name="T53" fmla="*/ 63 h 171"/>
                    <a:gd name="T54" fmla="*/ 89 w 92"/>
                    <a:gd name="T55"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2" h="171">
                      <a:moveTo>
                        <a:pt x="89" y="75"/>
                      </a:moveTo>
                      <a:lnTo>
                        <a:pt x="80" y="86"/>
                      </a:lnTo>
                      <a:lnTo>
                        <a:pt x="69" y="97"/>
                      </a:lnTo>
                      <a:lnTo>
                        <a:pt x="59" y="109"/>
                      </a:lnTo>
                      <a:lnTo>
                        <a:pt x="39" y="124"/>
                      </a:lnTo>
                      <a:lnTo>
                        <a:pt x="21" y="136"/>
                      </a:lnTo>
                      <a:lnTo>
                        <a:pt x="1" y="140"/>
                      </a:lnTo>
                      <a:lnTo>
                        <a:pt x="0" y="140"/>
                      </a:lnTo>
                      <a:lnTo>
                        <a:pt x="0" y="171"/>
                      </a:lnTo>
                      <a:lnTo>
                        <a:pt x="1" y="171"/>
                      </a:lnTo>
                      <a:lnTo>
                        <a:pt x="21" y="167"/>
                      </a:lnTo>
                      <a:lnTo>
                        <a:pt x="39" y="155"/>
                      </a:lnTo>
                      <a:lnTo>
                        <a:pt x="59" y="140"/>
                      </a:lnTo>
                      <a:lnTo>
                        <a:pt x="71" y="128"/>
                      </a:lnTo>
                      <a:lnTo>
                        <a:pt x="80" y="117"/>
                      </a:lnTo>
                      <a:lnTo>
                        <a:pt x="89" y="104"/>
                      </a:lnTo>
                      <a:lnTo>
                        <a:pt x="92" y="90"/>
                      </a:lnTo>
                      <a:lnTo>
                        <a:pt x="92" y="0"/>
                      </a:lnTo>
                      <a:lnTo>
                        <a:pt x="92" y="3"/>
                      </a:lnTo>
                      <a:lnTo>
                        <a:pt x="92" y="5"/>
                      </a:lnTo>
                      <a:lnTo>
                        <a:pt x="90" y="10"/>
                      </a:lnTo>
                      <a:lnTo>
                        <a:pt x="89" y="14"/>
                      </a:lnTo>
                      <a:lnTo>
                        <a:pt x="89" y="18"/>
                      </a:lnTo>
                      <a:lnTo>
                        <a:pt x="89" y="21"/>
                      </a:lnTo>
                      <a:lnTo>
                        <a:pt x="89" y="32"/>
                      </a:lnTo>
                      <a:lnTo>
                        <a:pt x="89" y="48"/>
                      </a:lnTo>
                      <a:lnTo>
                        <a:pt x="89" y="63"/>
                      </a:lnTo>
                      <a:lnTo>
                        <a:pt x="89" y="7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582">
                  <a:extLst>
                    <a:ext uri="{FF2B5EF4-FFF2-40B4-BE49-F238E27FC236}">
                      <a16:creationId xmlns:a16="http://schemas.microsoft.com/office/drawing/2014/main" id="{30D187B1-4298-9D1E-248B-C22611848DBE}"/>
                    </a:ext>
                  </a:extLst>
                </p:cNvPr>
                <p:cNvSpPr>
                  <a:spLocks/>
                </p:cNvSpPr>
                <p:nvPr/>
              </p:nvSpPr>
              <p:spPr bwMode="auto">
                <a:xfrm>
                  <a:off x="4282" y="2061"/>
                  <a:ext cx="25" cy="29"/>
                </a:xfrm>
                <a:custGeom>
                  <a:avLst/>
                  <a:gdLst>
                    <a:gd name="T0" fmla="*/ 10 w 49"/>
                    <a:gd name="T1" fmla="*/ 0 h 58"/>
                    <a:gd name="T2" fmla="*/ 0 w 49"/>
                    <a:gd name="T3" fmla="*/ 0 h 58"/>
                    <a:gd name="T4" fmla="*/ 0 w 49"/>
                    <a:gd name="T5" fmla="*/ 16 h 58"/>
                    <a:gd name="T6" fmla="*/ 10 w 49"/>
                    <a:gd name="T7" fmla="*/ 16 h 58"/>
                    <a:gd name="T8" fmla="*/ 22 w 49"/>
                    <a:gd name="T9" fmla="*/ 19 h 58"/>
                    <a:gd name="T10" fmla="*/ 31 w 49"/>
                    <a:gd name="T11" fmla="*/ 29 h 58"/>
                    <a:gd name="T12" fmla="*/ 35 w 49"/>
                    <a:gd name="T13" fmla="*/ 41 h 58"/>
                    <a:gd name="T14" fmla="*/ 35 w 49"/>
                    <a:gd name="T15" fmla="*/ 58 h 58"/>
                    <a:gd name="T16" fmla="*/ 49 w 49"/>
                    <a:gd name="T17" fmla="*/ 58 h 58"/>
                    <a:gd name="T18" fmla="*/ 49 w 49"/>
                    <a:gd name="T19" fmla="*/ 41 h 58"/>
                    <a:gd name="T20" fmla="*/ 47 w 49"/>
                    <a:gd name="T21" fmla="*/ 26 h 58"/>
                    <a:gd name="T22" fmla="*/ 38 w 49"/>
                    <a:gd name="T23" fmla="*/ 13 h 58"/>
                    <a:gd name="T24" fmla="*/ 25 w 49"/>
                    <a:gd name="T25" fmla="*/ 5 h 58"/>
                    <a:gd name="T26" fmla="*/ 10 w 4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8">
                      <a:moveTo>
                        <a:pt x="10" y="0"/>
                      </a:moveTo>
                      <a:lnTo>
                        <a:pt x="0" y="0"/>
                      </a:lnTo>
                      <a:lnTo>
                        <a:pt x="0" y="16"/>
                      </a:lnTo>
                      <a:lnTo>
                        <a:pt x="10" y="16"/>
                      </a:lnTo>
                      <a:lnTo>
                        <a:pt x="22" y="19"/>
                      </a:lnTo>
                      <a:lnTo>
                        <a:pt x="31" y="29"/>
                      </a:lnTo>
                      <a:lnTo>
                        <a:pt x="35" y="41"/>
                      </a:lnTo>
                      <a:lnTo>
                        <a:pt x="35" y="58"/>
                      </a:lnTo>
                      <a:lnTo>
                        <a:pt x="49" y="58"/>
                      </a:lnTo>
                      <a:lnTo>
                        <a:pt x="49" y="41"/>
                      </a:lnTo>
                      <a:lnTo>
                        <a:pt x="47" y="26"/>
                      </a:lnTo>
                      <a:lnTo>
                        <a:pt x="38" y="13"/>
                      </a:lnTo>
                      <a:lnTo>
                        <a:pt x="25" y="5"/>
                      </a:lnTo>
                      <a:lnTo>
                        <a:pt x="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83">
                  <a:extLst>
                    <a:ext uri="{FF2B5EF4-FFF2-40B4-BE49-F238E27FC236}">
                      <a16:creationId xmlns:a16="http://schemas.microsoft.com/office/drawing/2014/main" id="{21588973-E79D-A923-C94D-A8D002C92914}"/>
                    </a:ext>
                  </a:extLst>
                </p:cNvPr>
                <p:cNvSpPr>
                  <a:spLocks/>
                </p:cNvSpPr>
                <p:nvPr/>
              </p:nvSpPr>
              <p:spPr bwMode="auto">
                <a:xfrm>
                  <a:off x="4100" y="2894"/>
                  <a:ext cx="37" cy="30"/>
                </a:xfrm>
                <a:custGeom>
                  <a:avLst/>
                  <a:gdLst>
                    <a:gd name="T0" fmla="*/ 37 w 74"/>
                    <a:gd name="T1" fmla="*/ 0 h 61"/>
                    <a:gd name="T2" fmla="*/ 37 w 74"/>
                    <a:gd name="T3" fmla="*/ 0 h 61"/>
                    <a:gd name="T4" fmla="*/ 24 w 74"/>
                    <a:gd name="T5" fmla="*/ 3 h 61"/>
                    <a:gd name="T6" fmla="*/ 13 w 74"/>
                    <a:gd name="T7" fmla="*/ 10 h 61"/>
                    <a:gd name="T8" fmla="*/ 6 w 74"/>
                    <a:gd name="T9" fmla="*/ 20 h 61"/>
                    <a:gd name="T10" fmla="*/ 3 w 74"/>
                    <a:gd name="T11" fmla="*/ 31 h 61"/>
                    <a:gd name="T12" fmla="*/ 0 w 74"/>
                    <a:gd name="T13" fmla="*/ 61 h 61"/>
                    <a:gd name="T14" fmla="*/ 74 w 74"/>
                    <a:gd name="T15" fmla="*/ 61 h 61"/>
                    <a:gd name="T16" fmla="*/ 71 w 74"/>
                    <a:gd name="T17" fmla="*/ 31 h 61"/>
                    <a:gd name="T18" fmla="*/ 68 w 74"/>
                    <a:gd name="T19" fmla="*/ 20 h 61"/>
                    <a:gd name="T20" fmla="*/ 59 w 74"/>
                    <a:gd name="T21" fmla="*/ 10 h 61"/>
                    <a:gd name="T22" fmla="*/ 50 w 74"/>
                    <a:gd name="T23" fmla="*/ 3 h 61"/>
                    <a:gd name="T24" fmla="*/ 37 w 74"/>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61">
                      <a:moveTo>
                        <a:pt x="37" y="0"/>
                      </a:moveTo>
                      <a:lnTo>
                        <a:pt x="37" y="0"/>
                      </a:lnTo>
                      <a:lnTo>
                        <a:pt x="24" y="3"/>
                      </a:lnTo>
                      <a:lnTo>
                        <a:pt x="13" y="10"/>
                      </a:lnTo>
                      <a:lnTo>
                        <a:pt x="6" y="20"/>
                      </a:lnTo>
                      <a:lnTo>
                        <a:pt x="3" y="31"/>
                      </a:lnTo>
                      <a:lnTo>
                        <a:pt x="0" y="61"/>
                      </a:lnTo>
                      <a:lnTo>
                        <a:pt x="74" y="61"/>
                      </a:lnTo>
                      <a:lnTo>
                        <a:pt x="71" y="31"/>
                      </a:lnTo>
                      <a:lnTo>
                        <a:pt x="68" y="20"/>
                      </a:lnTo>
                      <a:lnTo>
                        <a:pt x="59" y="10"/>
                      </a:lnTo>
                      <a:lnTo>
                        <a:pt x="50" y="3"/>
                      </a:lnTo>
                      <a:lnTo>
                        <a:pt x="37" y="0"/>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84">
                  <a:extLst>
                    <a:ext uri="{FF2B5EF4-FFF2-40B4-BE49-F238E27FC236}">
                      <a16:creationId xmlns:a16="http://schemas.microsoft.com/office/drawing/2014/main" id="{15D258CF-06FD-0258-B7E0-104912E971A7}"/>
                    </a:ext>
                  </a:extLst>
                </p:cNvPr>
                <p:cNvSpPr>
                  <a:spLocks/>
                </p:cNvSpPr>
                <p:nvPr/>
              </p:nvSpPr>
              <p:spPr bwMode="auto">
                <a:xfrm>
                  <a:off x="4104" y="2855"/>
                  <a:ext cx="29" cy="64"/>
                </a:xfrm>
                <a:custGeom>
                  <a:avLst/>
                  <a:gdLst>
                    <a:gd name="T0" fmla="*/ 52 w 58"/>
                    <a:gd name="T1" fmla="*/ 0 h 128"/>
                    <a:gd name="T2" fmla="*/ 1 w 58"/>
                    <a:gd name="T3" fmla="*/ 13 h 128"/>
                    <a:gd name="T4" fmla="*/ 7 w 58"/>
                    <a:gd name="T5" fmla="*/ 54 h 128"/>
                    <a:gd name="T6" fmla="*/ 7 w 58"/>
                    <a:gd name="T7" fmla="*/ 61 h 128"/>
                    <a:gd name="T8" fmla="*/ 5 w 58"/>
                    <a:gd name="T9" fmla="*/ 74 h 128"/>
                    <a:gd name="T10" fmla="*/ 2 w 58"/>
                    <a:gd name="T11" fmla="*/ 89 h 128"/>
                    <a:gd name="T12" fmla="*/ 0 w 58"/>
                    <a:gd name="T13" fmla="*/ 103 h 128"/>
                    <a:gd name="T14" fmla="*/ 0 w 58"/>
                    <a:gd name="T15" fmla="*/ 103 h 128"/>
                    <a:gd name="T16" fmla="*/ 0 w 58"/>
                    <a:gd name="T17" fmla="*/ 113 h 128"/>
                    <a:gd name="T18" fmla="*/ 5 w 58"/>
                    <a:gd name="T19" fmla="*/ 120 h 128"/>
                    <a:gd name="T20" fmla="*/ 15 w 58"/>
                    <a:gd name="T21" fmla="*/ 125 h 128"/>
                    <a:gd name="T22" fmla="*/ 26 w 58"/>
                    <a:gd name="T23" fmla="*/ 128 h 128"/>
                    <a:gd name="T24" fmla="*/ 38 w 58"/>
                    <a:gd name="T25" fmla="*/ 126 h 128"/>
                    <a:gd name="T26" fmla="*/ 48 w 58"/>
                    <a:gd name="T27" fmla="*/ 123 h 128"/>
                    <a:gd name="T28" fmla="*/ 55 w 58"/>
                    <a:gd name="T29" fmla="*/ 118 h 128"/>
                    <a:gd name="T30" fmla="*/ 58 w 58"/>
                    <a:gd name="T31" fmla="*/ 111 h 128"/>
                    <a:gd name="T32" fmla="*/ 58 w 58"/>
                    <a:gd name="T33" fmla="*/ 111 h 128"/>
                    <a:gd name="T34" fmla="*/ 52 w 58"/>
                    <a:gd name="T35" fmla="*/ 64 h 128"/>
                    <a:gd name="T36" fmla="*/ 52 w 58"/>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28">
                      <a:moveTo>
                        <a:pt x="52" y="0"/>
                      </a:moveTo>
                      <a:lnTo>
                        <a:pt x="1" y="13"/>
                      </a:lnTo>
                      <a:lnTo>
                        <a:pt x="7" y="54"/>
                      </a:lnTo>
                      <a:lnTo>
                        <a:pt x="7" y="61"/>
                      </a:lnTo>
                      <a:lnTo>
                        <a:pt x="5" y="74"/>
                      </a:lnTo>
                      <a:lnTo>
                        <a:pt x="2" y="89"/>
                      </a:lnTo>
                      <a:lnTo>
                        <a:pt x="0" y="103"/>
                      </a:lnTo>
                      <a:lnTo>
                        <a:pt x="0" y="103"/>
                      </a:lnTo>
                      <a:lnTo>
                        <a:pt x="0" y="113"/>
                      </a:lnTo>
                      <a:lnTo>
                        <a:pt x="5" y="120"/>
                      </a:lnTo>
                      <a:lnTo>
                        <a:pt x="15" y="125"/>
                      </a:lnTo>
                      <a:lnTo>
                        <a:pt x="26" y="128"/>
                      </a:lnTo>
                      <a:lnTo>
                        <a:pt x="38" y="126"/>
                      </a:lnTo>
                      <a:lnTo>
                        <a:pt x="48" y="123"/>
                      </a:lnTo>
                      <a:lnTo>
                        <a:pt x="55" y="118"/>
                      </a:lnTo>
                      <a:lnTo>
                        <a:pt x="58" y="111"/>
                      </a:lnTo>
                      <a:lnTo>
                        <a:pt x="58" y="111"/>
                      </a:lnTo>
                      <a:lnTo>
                        <a:pt x="52" y="64"/>
                      </a:lnTo>
                      <a:lnTo>
                        <a:pt x="52"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5">
                  <a:extLst>
                    <a:ext uri="{FF2B5EF4-FFF2-40B4-BE49-F238E27FC236}">
                      <a16:creationId xmlns:a16="http://schemas.microsoft.com/office/drawing/2014/main" id="{196BDB25-32A9-0E6C-672E-0A5AFF4859B9}"/>
                    </a:ext>
                  </a:extLst>
                </p:cNvPr>
                <p:cNvSpPr>
                  <a:spLocks/>
                </p:cNvSpPr>
                <p:nvPr/>
              </p:nvSpPr>
              <p:spPr bwMode="auto">
                <a:xfrm>
                  <a:off x="4099" y="2924"/>
                  <a:ext cx="38" cy="5"/>
                </a:xfrm>
                <a:custGeom>
                  <a:avLst/>
                  <a:gdLst>
                    <a:gd name="T0" fmla="*/ 0 w 76"/>
                    <a:gd name="T1" fmla="*/ 5 h 12"/>
                    <a:gd name="T2" fmla="*/ 0 w 76"/>
                    <a:gd name="T3" fmla="*/ 7 h 12"/>
                    <a:gd name="T4" fmla="*/ 2 w 76"/>
                    <a:gd name="T5" fmla="*/ 10 h 12"/>
                    <a:gd name="T6" fmla="*/ 7 w 76"/>
                    <a:gd name="T7" fmla="*/ 12 h 12"/>
                    <a:gd name="T8" fmla="*/ 69 w 76"/>
                    <a:gd name="T9" fmla="*/ 12 h 12"/>
                    <a:gd name="T10" fmla="*/ 73 w 76"/>
                    <a:gd name="T11" fmla="*/ 10 h 12"/>
                    <a:gd name="T12" fmla="*/ 75 w 76"/>
                    <a:gd name="T13" fmla="*/ 7 h 12"/>
                    <a:gd name="T14" fmla="*/ 76 w 76"/>
                    <a:gd name="T15" fmla="*/ 5 h 12"/>
                    <a:gd name="T16" fmla="*/ 76 w 76"/>
                    <a:gd name="T17" fmla="*/ 0 h 12"/>
                    <a:gd name="T18" fmla="*/ 0 w 76"/>
                    <a:gd name="T19" fmla="*/ 0 h 12"/>
                    <a:gd name="T20" fmla="*/ 0 w 76"/>
                    <a:gd name="T2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2">
                      <a:moveTo>
                        <a:pt x="0" y="5"/>
                      </a:moveTo>
                      <a:lnTo>
                        <a:pt x="0" y="7"/>
                      </a:lnTo>
                      <a:lnTo>
                        <a:pt x="2" y="10"/>
                      </a:lnTo>
                      <a:lnTo>
                        <a:pt x="7" y="12"/>
                      </a:lnTo>
                      <a:lnTo>
                        <a:pt x="69" y="12"/>
                      </a:lnTo>
                      <a:lnTo>
                        <a:pt x="73" y="10"/>
                      </a:lnTo>
                      <a:lnTo>
                        <a:pt x="75" y="7"/>
                      </a:lnTo>
                      <a:lnTo>
                        <a:pt x="76" y="5"/>
                      </a:lnTo>
                      <a:lnTo>
                        <a:pt x="76" y="0"/>
                      </a:lnTo>
                      <a:lnTo>
                        <a:pt x="0" y="0"/>
                      </a:lnTo>
                      <a:lnTo>
                        <a:pt x="0" y="5"/>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86">
                  <a:extLst>
                    <a:ext uri="{FF2B5EF4-FFF2-40B4-BE49-F238E27FC236}">
                      <a16:creationId xmlns:a16="http://schemas.microsoft.com/office/drawing/2014/main" id="{E2041013-68A8-15D4-97B9-C195461B541C}"/>
                    </a:ext>
                  </a:extLst>
                </p:cNvPr>
                <p:cNvSpPr>
                  <a:spLocks/>
                </p:cNvSpPr>
                <p:nvPr/>
              </p:nvSpPr>
              <p:spPr bwMode="auto">
                <a:xfrm>
                  <a:off x="4070" y="2420"/>
                  <a:ext cx="79" cy="475"/>
                </a:xfrm>
                <a:custGeom>
                  <a:avLst/>
                  <a:gdLst>
                    <a:gd name="T0" fmla="*/ 40 w 159"/>
                    <a:gd name="T1" fmla="*/ 14 h 950"/>
                    <a:gd name="T2" fmla="*/ 29 w 159"/>
                    <a:gd name="T3" fmla="*/ 46 h 950"/>
                    <a:gd name="T4" fmla="*/ 20 w 159"/>
                    <a:gd name="T5" fmla="*/ 86 h 950"/>
                    <a:gd name="T6" fmla="*/ 12 w 159"/>
                    <a:gd name="T7" fmla="*/ 128 h 950"/>
                    <a:gd name="T8" fmla="*/ 6 w 159"/>
                    <a:gd name="T9" fmla="*/ 168 h 950"/>
                    <a:gd name="T10" fmla="*/ 0 w 159"/>
                    <a:gd name="T11" fmla="*/ 203 h 950"/>
                    <a:gd name="T12" fmla="*/ 0 w 159"/>
                    <a:gd name="T13" fmla="*/ 203 h 950"/>
                    <a:gd name="T14" fmla="*/ 0 w 159"/>
                    <a:gd name="T15" fmla="*/ 225 h 950"/>
                    <a:gd name="T16" fmla="*/ 2 w 159"/>
                    <a:gd name="T17" fmla="*/ 244 h 950"/>
                    <a:gd name="T18" fmla="*/ 61 w 159"/>
                    <a:gd name="T19" fmla="*/ 554 h 950"/>
                    <a:gd name="T20" fmla="*/ 61 w 159"/>
                    <a:gd name="T21" fmla="*/ 560 h 950"/>
                    <a:gd name="T22" fmla="*/ 60 w 159"/>
                    <a:gd name="T23" fmla="*/ 571 h 950"/>
                    <a:gd name="T24" fmla="*/ 57 w 159"/>
                    <a:gd name="T25" fmla="*/ 586 h 950"/>
                    <a:gd name="T26" fmla="*/ 55 w 159"/>
                    <a:gd name="T27" fmla="*/ 603 h 950"/>
                    <a:gd name="T28" fmla="*/ 53 w 159"/>
                    <a:gd name="T29" fmla="*/ 622 h 950"/>
                    <a:gd name="T30" fmla="*/ 50 w 159"/>
                    <a:gd name="T31" fmla="*/ 639 h 950"/>
                    <a:gd name="T32" fmla="*/ 48 w 159"/>
                    <a:gd name="T33" fmla="*/ 653 h 950"/>
                    <a:gd name="T34" fmla="*/ 47 w 159"/>
                    <a:gd name="T35" fmla="*/ 663 h 950"/>
                    <a:gd name="T36" fmla="*/ 45 w 159"/>
                    <a:gd name="T37" fmla="*/ 667 h 950"/>
                    <a:gd name="T38" fmla="*/ 45 w 159"/>
                    <a:gd name="T39" fmla="*/ 688 h 950"/>
                    <a:gd name="T40" fmla="*/ 47 w 159"/>
                    <a:gd name="T41" fmla="*/ 708 h 950"/>
                    <a:gd name="T42" fmla="*/ 77 w 159"/>
                    <a:gd name="T43" fmla="*/ 929 h 950"/>
                    <a:gd name="T44" fmla="*/ 119 w 159"/>
                    <a:gd name="T45" fmla="*/ 950 h 950"/>
                    <a:gd name="T46" fmla="*/ 150 w 159"/>
                    <a:gd name="T47" fmla="*/ 199 h 950"/>
                    <a:gd name="T48" fmla="*/ 152 w 159"/>
                    <a:gd name="T49" fmla="*/ 198 h 950"/>
                    <a:gd name="T50" fmla="*/ 152 w 159"/>
                    <a:gd name="T51" fmla="*/ 198 h 950"/>
                    <a:gd name="T52" fmla="*/ 154 w 159"/>
                    <a:gd name="T53" fmla="*/ 198 h 950"/>
                    <a:gd name="T54" fmla="*/ 156 w 159"/>
                    <a:gd name="T55" fmla="*/ 199 h 950"/>
                    <a:gd name="T56" fmla="*/ 159 w 159"/>
                    <a:gd name="T57" fmla="*/ 200 h 950"/>
                    <a:gd name="T58" fmla="*/ 159 w 159"/>
                    <a:gd name="T59" fmla="*/ 24 h 950"/>
                    <a:gd name="T60" fmla="*/ 45 w 159"/>
                    <a:gd name="T61" fmla="*/ 0 h 950"/>
                    <a:gd name="T62" fmla="*/ 40 w 159"/>
                    <a:gd name="T63" fmla="*/ 14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950">
                      <a:moveTo>
                        <a:pt x="40" y="14"/>
                      </a:moveTo>
                      <a:lnTo>
                        <a:pt x="29" y="46"/>
                      </a:lnTo>
                      <a:lnTo>
                        <a:pt x="20" y="86"/>
                      </a:lnTo>
                      <a:lnTo>
                        <a:pt x="12" y="128"/>
                      </a:lnTo>
                      <a:lnTo>
                        <a:pt x="6" y="168"/>
                      </a:lnTo>
                      <a:lnTo>
                        <a:pt x="0" y="203"/>
                      </a:lnTo>
                      <a:lnTo>
                        <a:pt x="0" y="203"/>
                      </a:lnTo>
                      <a:lnTo>
                        <a:pt x="0" y="225"/>
                      </a:lnTo>
                      <a:lnTo>
                        <a:pt x="2" y="244"/>
                      </a:lnTo>
                      <a:lnTo>
                        <a:pt x="61" y="554"/>
                      </a:lnTo>
                      <a:lnTo>
                        <a:pt x="61" y="560"/>
                      </a:lnTo>
                      <a:lnTo>
                        <a:pt x="60" y="571"/>
                      </a:lnTo>
                      <a:lnTo>
                        <a:pt x="57" y="586"/>
                      </a:lnTo>
                      <a:lnTo>
                        <a:pt x="55" y="603"/>
                      </a:lnTo>
                      <a:lnTo>
                        <a:pt x="53" y="622"/>
                      </a:lnTo>
                      <a:lnTo>
                        <a:pt x="50" y="639"/>
                      </a:lnTo>
                      <a:lnTo>
                        <a:pt x="48" y="653"/>
                      </a:lnTo>
                      <a:lnTo>
                        <a:pt x="47" y="663"/>
                      </a:lnTo>
                      <a:lnTo>
                        <a:pt x="45" y="667"/>
                      </a:lnTo>
                      <a:lnTo>
                        <a:pt x="45" y="688"/>
                      </a:lnTo>
                      <a:lnTo>
                        <a:pt x="47" y="708"/>
                      </a:lnTo>
                      <a:lnTo>
                        <a:pt x="77" y="929"/>
                      </a:lnTo>
                      <a:lnTo>
                        <a:pt x="119" y="950"/>
                      </a:lnTo>
                      <a:lnTo>
                        <a:pt x="150" y="199"/>
                      </a:lnTo>
                      <a:lnTo>
                        <a:pt x="152" y="198"/>
                      </a:lnTo>
                      <a:lnTo>
                        <a:pt x="152" y="198"/>
                      </a:lnTo>
                      <a:lnTo>
                        <a:pt x="154" y="198"/>
                      </a:lnTo>
                      <a:lnTo>
                        <a:pt x="156" y="199"/>
                      </a:lnTo>
                      <a:lnTo>
                        <a:pt x="159" y="200"/>
                      </a:lnTo>
                      <a:lnTo>
                        <a:pt x="159" y="24"/>
                      </a:lnTo>
                      <a:lnTo>
                        <a:pt x="45" y="0"/>
                      </a:lnTo>
                      <a:lnTo>
                        <a:pt x="40" y="14"/>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587">
                  <a:extLst>
                    <a:ext uri="{FF2B5EF4-FFF2-40B4-BE49-F238E27FC236}">
                      <a16:creationId xmlns:a16="http://schemas.microsoft.com/office/drawing/2014/main" id="{2823229C-B967-C163-82BD-3494251252E7}"/>
                    </a:ext>
                  </a:extLst>
                </p:cNvPr>
                <p:cNvSpPr>
                  <a:spLocks/>
                </p:cNvSpPr>
                <p:nvPr/>
              </p:nvSpPr>
              <p:spPr bwMode="auto">
                <a:xfrm>
                  <a:off x="4104" y="2676"/>
                  <a:ext cx="29" cy="44"/>
                </a:xfrm>
                <a:custGeom>
                  <a:avLst/>
                  <a:gdLst>
                    <a:gd name="T0" fmla="*/ 33 w 56"/>
                    <a:gd name="T1" fmla="*/ 0 h 89"/>
                    <a:gd name="T2" fmla="*/ 22 w 56"/>
                    <a:gd name="T3" fmla="*/ 0 h 89"/>
                    <a:gd name="T4" fmla="*/ 16 w 56"/>
                    <a:gd name="T5" fmla="*/ 0 h 89"/>
                    <a:gd name="T6" fmla="*/ 11 w 56"/>
                    <a:gd name="T7" fmla="*/ 3 h 89"/>
                    <a:gd name="T8" fmla="*/ 7 w 56"/>
                    <a:gd name="T9" fmla="*/ 7 h 89"/>
                    <a:gd name="T10" fmla="*/ 2 w 56"/>
                    <a:gd name="T11" fmla="*/ 11 h 89"/>
                    <a:gd name="T12" fmla="*/ 1 w 56"/>
                    <a:gd name="T13" fmla="*/ 16 h 89"/>
                    <a:gd name="T14" fmla="*/ 0 w 56"/>
                    <a:gd name="T15" fmla="*/ 23 h 89"/>
                    <a:gd name="T16" fmla="*/ 0 w 56"/>
                    <a:gd name="T17" fmla="*/ 67 h 89"/>
                    <a:gd name="T18" fmla="*/ 1 w 56"/>
                    <a:gd name="T19" fmla="*/ 72 h 89"/>
                    <a:gd name="T20" fmla="*/ 2 w 56"/>
                    <a:gd name="T21" fmla="*/ 78 h 89"/>
                    <a:gd name="T22" fmla="*/ 7 w 56"/>
                    <a:gd name="T23" fmla="*/ 82 h 89"/>
                    <a:gd name="T24" fmla="*/ 11 w 56"/>
                    <a:gd name="T25" fmla="*/ 86 h 89"/>
                    <a:gd name="T26" fmla="*/ 16 w 56"/>
                    <a:gd name="T27" fmla="*/ 88 h 89"/>
                    <a:gd name="T28" fmla="*/ 22 w 56"/>
                    <a:gd name="T29" fmla="*/ 89 h 89"/>
                    <a:gd name="T30" fmla="*/ 33 w 56"/>
                    <a:gd name="T31" fmla="*/ 89 h 89"/>
                    <a:gd name="T32" fmla="*/ 41 w 56"/>
                    <a:gd name="T33" fmla="*/ 88 h 89"/>
                    <a:gd name="T34" fmla="*/ 45 w 56"/>
                    <a:gd name="T35" fmla="*/ 86 h 89"/>
                    <a:gd name="T36" fmla="*/ 49 w 56"/>
                    <a:gd name="T37" fmla="*/ 82 h 89"/>
                    <a:gd name="T38" fmla="*/ 53 w 56"/>
                    <a:gd name="T39" fmla="*/ 78 h 89"/>
                    <a:gd name="T40" fmla="*/ 55 w 56"/>
                    <a:gd name="T41" fmla="*/ 72 h 89"/>
                    <a:gd name="T42" fmla="*/ 56 w 56"/>
                    <a:gd name="T43" fmla="*/ 67 h 89"/>
                    <a:gd name="T44" fmla="*/ 56 w 56"/>
                    <a:gd name="T45" fmla="*/ 23 h 89"/>
                    <a:gd name="T46" fmla="*/ 55 w 56"/>
                    <a:gd name="T47" fmla="*/ 16 h 89"/>
                    <a:gd name="T48" fmla="*/ 53 w 56"/>
                    <a:gd name="T49" fmla="*/ 11 h 89"/>
                    <a:gd name="T50" fmla="*/ 49 w 56"/>
                    <a:gd name="T51" fmla="*/ 7 h 89"/>
                    <a:gd name="T52" fmla="*/ 45 w 56"/>
                    <a:gd name="T53" fmla="*/ 3 h 89"/>
                    <a:gd name="T54" fmla="*/ 41 w 56"/>
                    <a:gd name="T55" fmla="*/ 0 h 89"/>
                    <a:gd name="T56" fmla="*/ 33 w 56"/>
                    <a:gd name="T5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89">
                      <a:moveTo>
                        <a:pt x="33" y="0"/>
                      </a:moveTo>
                      <a:lnTo>
                        <a:pt x="22" y="0"/>
                      </a:lnTo>
                      <a:lnTo>
                        <a:pt x="16" y="0"/>
                      </a:lnTo>
                      <a:lnTo>
                        <a:pt x="11" y="3"/>
                      </a:lnTo>
                      <a:lnTo>
                        <a:pt x="7" y="7"/>
                      </a:lnTo>
                      <a:lnTo>
                        <a:pt x="2" y="11"/>
                      </a:lnTo>
                      <a:lnTo>
                        <a:pt x="1" y="16"/>
                      </a:lnTo>
                      <a:lnTo>
                        <a:pt x="0" y="23"/>
                      </a:lnTo>
                      <a:lnTo>
                        <a:pt x="0" y="67"/>
                      </a:lnTo>
                      <a:lnTo>
                        <a:pt x="1" y="72"/>
                      </a:lnTo>
                      <a:lnTo>
                        <a:pt x="2" y="78"/>
                      </a:lnTo>
                      <a:lnTo>
                        <a:pt x="7" y="82"/>
                      </a:lnTo>
                      <a:lnTo>
                        <a:pt x="11" y="86"/>
                      </a:lnTo>
                      <a:lnTo>
                        <a:pt x="16" y="88"/>
                      </a:lnTo>
                      <a:lnTo>
                        <a:pt x="22" y="89"/>
                      </a:lnTo>
                      <a:lnTo>
                        <a:pt x="33" y="89"/>
                      </a:lnTo>
                      <a:lnTo>
                        <a:pt x="41" y="88"/>
                      </a:lnTo>
                      <a:lnTo>
                        <a:pt x="45" y="86"/>
                      </a:lnTo>
                      <a:lnTo>
                        <a:pt x="49" y="82"/>
                      </a:lnTo>
                      <a:lnTo>
                        <a:pt x="53" y="78"/>
                      </a:lnTo>
                      <a:lnTo>
                        <a:pt x="55" y="72"/>
                      </a:lnTo>
                      <a:lnTo>
                        <a:pt x="56" y="67"/>
                      </a:lnTo>
                      <a:lnTo>
                        <a:pt x="56" y="23"/>
                      </a:lnTo>
                      <a:lnTo>
                        <a:pt x="55" y="16"/>
                      </a:lnTo>
                      <a:lnTo>
                        <a:pt x="53" y="11"/>
                      </a:lnTo>
                      <a:lnTo>
                        <a:pt x="49" y="7"/>
                      </a:lnTo>
                      <a:lnTo>
                        <a:pt x="45" y="3"/>
                      </a:lnTo>
                      <a:lnTo>
                        <a:pt x="41" y="0"/>
                      </a:lnTo>
                      <a:lnTo>
                        <a:pt x="33"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588">
                  <a:extLst>
                    <a:ext uri="{FF2B5EF4-FFF2-40B4-BE49-F238E27FC236}">
                      <a16:creationId xmlns:a16="http://schemas.microsoft.com/office/drawing/2014/main" id="{CFE6D2B7-4D82-AD24-AD9D-69B6998A9739}"/>
                    </a:ext>
                  </a:extLst>
                </p:cNvPr>
                <p:cNvSpPr>
                  <a:spLocks/>
                </p:cNvSpPr>
                <p:nvPr/>
              </p:nvSpPr>
              <p:spPr bwMode="auto">
                <a:xfrm>
                  <a:off x="4149" y="2420"/>
                  <a:ext cx="80" cy="475"/>
                </a:xfrm>
                <a:custGeom>
                  <a:avLst/>
                  <a:gdLst>
                    <a:gd name="T0" fmla="*/ 120 w 159"/>
                    <a:gd name="T1" fmla="*/ 14 h 950"/>
                    <a:gd name="T2" fmla="*/ 114 w 159"/>
                    <a:gd name="T3" fmla="*/ 0 h 950"/>
                    <a:gd name="T4" fmla="*/ 0 w 159"/>
                    <a:gd name="T5" fmla="*/ 24 h 950"/>
                    <a:gd name="T6" fmla="*/ 0 w 159"/>
                    <a:gd name="T7" fmla="*/ 200 h 950"/>
                    <a:gd name="T8" fmla="*/ 2 w 159"/>
                    <a:gd name="T9" fmla="*/ 199 h 950"/>
                    <a:gd name="T10" fmla="*/ 5 w 159"/>
                    <a:gd name="T11" fmla="*/ 198 h 950"/>
                    <a:gd name="T12" fmla="*/ 7 w 159"/>
                    <a:gd name="T13" fmla="*/ 198 h 950"/>
                    <a:gd name="T14" fmla="*/ 8 w 159"/>
                    <a:gd name="T15" fmla="*/ 198 h 950"/>
                    <a:gd name="T16" fmla="*/ 8 w 159"/>
                    <a:gd name="T17" fmla="*/ 199 h 950"/>
                    <a:gd name="T18" fmla="*/ 41 w 159"/>
                    <a:gd name="T19" fmla="*/ 950 h 950"/>
                    <a:gd name="T20" fmla="*/ 82 w 159"/>
                    <a:gd name="T21" fmla="*/ 929 h 950"/>
                    <a:gd name="T22" fmla="*/ 111 w 159"/>
                    <a:gd name="T23" fmla="*/ 708 h 950"/>
                    <a:gd name="T24" fmla="*/ 114 w 159"/>
                    <a:gd name="T25" fmla="*/ 688 h 950"/>
                    <a:gd name="T26" fmla="*/ 113 w 159"/>
                    <a:gd name="T27" fmla="*/ 667 h 950"/>
                    <a:gd name="T28" fmla="*/ 113 w 159"/>
                    <a:gd name="T29" fmla="*/ 663 h 950"/>
                    <a:gd name="T30" fmla="*/ 111 w 159"/>
                    <a:gd name="T31" fmla="*/ 653 h 950"/>
                    <a:gd name="T32" fmla="*/ 110 w 159"/>
                    <a:gd name="T33" fmla="*/ 639 h 950"/>
                    <a:gd name="T34" fmla="*/ 107 w 159"/>
                    <a:gd name="T35" fmla="*/ 622 h 950"/>
                    <a:gd name="T36" fmla="*/ 104 w 159"/>
                    <a:gd name="T37" fmla="*/ 603 h 950"/>
                    <a:gd name="T38" fmla="*/ 101 w 159"/>
                    <a:gd name="T39" fmla="*/ 586 h 950"/>
                    <a:gd name="T40" fmla="*/ 100 w 159"/>
                    <a:gd name="T41" fmla="*/ 571 h 950"/>
                    <a:gd name="T42" fmla="*/ 99 w 159"/>
                    <a:gd name="T43" fmla="*/ 560 h 950"/>
                    <a:gd name="T44" fmla="*/ 99 w 159"/>
                    <a:gd name="T45" fmla="*/ 554 h 950"/>
                    <a:gd name="T46" fmla="*/ 157 w 159"/>
                    <a:gd name="T47" fmla="*/ 244 h 950"/>
                    <a:gd name="T48" fmla="*/ 159 w 159"/>
                    <a:gd name="T49" fmla="*/ 225 h 950"/>
                    <a:gd name="T50" fmla="*/ 158 w 159"/>
                    <a:gd name="T51" fmla="*/ 203 h 950"/>
                    <a:gd name="T52" fmla="*/ 158 w 159"/>
                    <a:gd name="T53" fmla="*/ 203 h 950"/>
                    <a:gd name="T54" fmla="*/ 154 w 159"/>
                    <a:gd name="T55" fmla="*/ 168 h 950"/>
                    <a:gd name="T56" fmla="*/ 147 w 159"/>
                    <a:gd name="T57" fmla="*/ 128 h 950"/>
                    <a:gd name="T58" fmla="*/ 140 w 159"/>
                    <a:gd name="T59" fmla="*/ 86 h 950"/>
                    <a:gd name="T60" fmla="*/ 130 w 159"/>
                    <a:gd name="T61" fmla="*/ 46 h 950"/>
                    <a:gd name="T62" fmla="*/ 120 w 159"/>
                    <a:gd name="T63" fmla="*/ 14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950">
                      <a:moveTo>
                        <a:pt x="120" y="14"/>
                      </a:moveTo>
                      <a:lnTo>
                        <a:pt x="114" y="0"/>
                      </a:lnTo>
                      <a:lnTo>
                        <a:pt x="0" y="24"/>
                      </a:lnTo>
                      <a:lnTo>
                        <a:pt x="0" y="200"/>
                      </a:lnTo>
                      <a:lnTo>
                        <a:pt x="2" y="199"/>
                      </a:lnTo>
                      <a:lnTo>
                        <a:pt x="5" y="198"/>
                      </a:lnTo>
                      <a:lnTo>
                        <a:pt x="7" y="198"/>
                      </a:lnTo>
                      <a:lnTo>
                        <a:pt x="8" y="198"/>
                      </a:lnTo>
                      <a:lnTo>
                        <a:pt x="8" y="199"/>
                      </a:lnTo>
                      <a:lnTo>
                        <a:pt x="41" y="950"/>
                      </a:lnTo>
                      <a:lnTo>
                        <a:pt x="82" y="929"/>
                      </a:lnTo>
                      <a:lnTo>
                        <a:pt x="111" y="708"/>
                      </a:lnTo>
                      <a:lnTo>
                        <a:pt x="114" y="688"/>
                      </a:lnTo>
                      <a:lnTo>
                        <a:pt x="113" y="667"/>
                      </a:lnTo>
                      <a:lnTo>
                        <a:pt x="113" y="663"/>
                      </a:lnTo>
                      <a:lnTo>
                        <a:pt x="111" y="653"/>
                      </a:lnTo>
                      <a:lnTo>
                        <a:pt x="110" y="639"/>
                      </a:lnTo>
                      <a:lnTo>
                        <a:pt x="107" y="622"/>
                      </a:lnTo>
                      <a:lnTo>
                        <a:pt x="104" y="603"/>
                      </a:lnTo>
                      <a:lnTo>
                        <a:pt x="101" y="586"/>
                      </a:lnTo>
                      <a:lnTo>
                        <a:pt x="100" y="571"/>
                      </a:lnTo>
                      <a:lnTo>
                        <a:pt x="99" y="560"/>
                      </a:lnTo>
                      <a:lnTo>
                        <a:pt x="99" y="554"/>
                      </a:lnTo>
                      <a:lnTo>
                        <a:pt x="157" y="244"/>
                      </a:lnTo>
                      <a:lnTo>
                        <a:pt x="159" y="225"/>
                      </a:lnTo>
                      <a:lnTo>
                        <a:pt x="158" y="203"/>
                      </a:lnTo>
                      <a:lnTo>
                        <a:pt x="158" y="203"/>
                      </a:lnTo>
                      <a:lnTo>
                        <a:pt x="154" y="168"/>
                      </a:lnTo>
                      <a:lnTo>
                        <a:pt x="147" y="128"/>
                      </a:lnTo>
                      <a:lnTo>
                        <a:pt x="140" y="86"/>
                      </a:lnTo>
                      <a:lnTo>
                        <a:pt x="130" y="46"/>
                      </a:lnTo>
                      <a:lnTo>
                        <a:pt x="120" y="14"/>
                      </a:lnTo>
                      <a:close/>
                    </a:path>
                  </a:pathLst>
                </a:custGeom>
                <a:solidFill>
                  <a:srgbClr val="DBC2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589">
                  <a:extLst>
                    <a:ext uri="{FF2B5EF4-FFF2-40B4-BE49-F238E27FC236}">
                      <a16:creationId xmlns:a16="http://schemas.microsoft.com/office/drawing/2014/main" id="{C9A445F1-CB71-7FBB-F786-90962C236E41}"/>
                    </a:ext>
                  </a:extLst>
                </p:cNvPr>
                <p:cNvSpPr>
                  <a:spLocks/>
                </p:cNvSpPr>
                <p:nvPr/>
              </p:nvSpPr>
              <p:spPr bwMode="auto">
                <a:xfrm>
                  <a:off x="4166" y="2676"/>
                  <a:ext cx="29" cy="44"/>
                </a:xfrm>
                <a:custGeom>
                  <a:avLst/>
                  <a:gdLst>
                    <a:gd name="T0" fmla="*/ 34 w 57"/>
                    <a:gd name="T1" fmla="*/ 0 h 89"/>
                    <a:gd name="T2" fmla="*/ 23 w 57"/>
                    <a:gd name="T3" fmla="*/ 0 h 89"/>
                    <a:gd name="T4" fmla="*/ 17 w 57"/>
                    <a:gd name="T5" fmla="*/ 0 h 89"/>
                    <a:gd name="T6" fmla="*/ 11 w 57"/>
                    <a:gd name="T7" fmla="*/ 3 h 89"/>
                    <a:gd name="T8" fmla="*/ 7 w 57"/>
                    <a:gd name="T9" fmla="*/ 7 h 89"/>
                    <a:gd name="T10" fmla="*/ 3 w 57"/>
                    <a:gd name="T11" fmla="*/ 11 h 89"/>
                    <a:gd name="T12" fmla="*/ 1 w 57"/>
                    <a:gd name="T13" fmla="*/ 16 h 89"/>
                    <a:gd name="T14" fmla="*/ 0 w 57"/>
                    <a:gd name="T15" fmla="*/ 23 h 89"/>
                    <a:gd name="T16" fmla="*/ 0 w 57"/>
                    <a:gd name="T17" fmla="*/ 67 h 89"/>
                    <a:gd name="T18" fmla="*/ 1 w 57"/>
                    <a:gd name="T19" fmla="*/ 72 h 89"/>
                    <a:gd name="T20" fmla="*/ 3 w 57"/>
                    <a:gd name="T21" fmla="*/ 78 h 89"/>
                    <a:gd name="T22" fmla="*/ 7 w 57"/>
                    <a:gd name="T23" fmla="*/ 82 h 89"/>
                    <a:gd name="T24" fmla="*/ 11 w 57"/>
                    <a:gd name="T25" fmla="*/ 86 h 89"/>
                    <a:gd name="T26" fmla="*/ 17 w 57"/>
                    <a:gd name="T27" fmla="*/ 88 h 89"/>
                    <a:gd name="T28" fmla="*/ 23 w 57"/>
                    <a:gd name="T29" fmla="*/ 89 h 89"/>
                    <a:gd name="T30" fmla="*/ 34 w 57"/>
                    <a:gd name="T31" fmla="*/ 89 h 89"/>
                    <a:gd name="T32" fmla="*/ 41 w 57"/>
                    <a:gd name="T33" fmla="*/ 88 h 89"/>
                    <a:gd name="T34" fmla="*/ 45 w 57"/>
                    <a:gd name="T35" fmla="*/ 86 h 89"/>
                    <a:gd name="T36" fmla="*/ 49 w 57"/>
                    <a:gd name="T37" fmla="*/ 82 h 89"/>
                    <a:gd name="T38" fmla="*/ 54 w 57"/>
                    <a:gd name="T39" fmla="*/ 78 h 89"/>
                    <a:gd name="T40" fmla="*/ 55 w 57"/>
                    <a:gd name="T41" fmla="*/ 72 h 89"/>
                    <a:gd name="T42" fmla="*/ 57 w 57"/>
                    <a:gd name="T43" fmla="*/ 67 h 89"/>
                    <a:gd name="T44" fmla="*/ 57 w 57"/>
                    <a:gd name="T45" fmla="*/ 23 h 89"/>
                    <a:gd name="T46" fmla="*/ 55 w 57"/>
                    <a:gd name="T47" fmla="*/ 16 h 89"/>
                    <a:gd name="T48" fmla="*/ 54 w 57"/>
                    <a:gd name="T49" fmla="*/ 11 h 89"/>
                    <a:gd name="T50" fmla="*/ 49 w 57"/>
                    <a:gd name="T51" fmla="*/ 7 h 89"/>
                    <a:gd name="T52" fmla="*/ 45 w 57"/>
                    <a:gd name="T53" fmla="*/ 3 h 89"/>
                    <a:gd name="T54" fmla="*/ 41 w 57"/>
                    <a:gd name="T55" fmla="*/ 0 h 89"/>
                    <a:gd name="T56" fmla="*/ 34 w 57"/>
                    <a:gd name="T5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89">
                      <a:moveTo>
                        <a:pt x="34" y="0"/>
                      </a:moveTo>
                      <a:lnTo>
                        <a:pt x="23" y="0"/>
                      </a:lnTo>
                      <a:lnTo>
                        <a:pt x="17" y="0"/>
                      </a:lnTo>
                      <a:lnTo>
                        <a:pt x="11" y="3"/>
                      </a:lnTo>
                      <a:lnTo>
                        <a:pt x="7" y="7"/>
                      </a:lnTo>
                      <a:lnTo>
                        <a:pt x="3" y="11"/>
                      </a:lnTo>
                      <a:lnTo>
                        <a:pt x="1" y="16"/>
                      </a:lnTo>
                      <a:lnTo>
                        <a:pt x="0" y="23"/>
                      </a:lnTo>
                      <a:lnTo>
                        <a:pt x="0" y="67"/>
                      </a:lnTo>
                      <a:lnTo>
                        <a:pt x="1" y="72"/>
                      </a:lnTo>
                      <a:lnTo>
                        <a:pt x="3" y="78"/>
                      </a:lnTo>
                      <a:lnTo>
                        <a:pt x="7" y="82"/>
                      </a:lnTo>
                      <a:lnTo>
                        <a:pt x="11" y="86"/>
                      </a:lnTo>
                      <a:lnTo>
                        <a:pt x="17" y="88"/>
                      </a:lnTo>
                      <a:lnTo>
                        <a:pt x="23" y="89"/>
                      </a:lnTo>
                      <a:lnTo>
                        <a:pt x="34" y="89"/>
                      </a:lnTo>
                      <a:lnTo>
                        <a:pt x="41" y="88"/>
                      </a:lnTo>
                      <a:lnTo>
                        <a:pt x="45" y="86"/>
                      </a:lnTo>
                      <a:lnTo>
                        <a:pt x="49" y="82"/>
                      </a:lnTo>
                      <a:lnTo>
                        <a:pt x="54" y="78"/>
                      </a:lnTo>
                      <a:lnTo>
                        <a:pt x="55" y="72"/>
                      </a:lnTo>
                      <a:lnTo>
                        <a:pt x="57" y="67"/>
                      </a:lnTo>
                      <a:lnTo>
                        <a:pt x="57" y="23"/>
                      </a:lnTo>
                      <a:lnTo>
                        <a:pt x="55" y="16"/>
                      </a:lnTo>
                      <a:lnTo>
                        <a:pt x="54" y="11"/>
                      </a:lnTo>
                      <a:lnTo>
                        <a:pt x="49" y="7"/>
                      </a:lnTo>
                      <a:lnTo>
                        <a:pt x="45" y="3"/>
                      </a:lnTo>
                      <a:lnTo>
                        <a:pt x="41" y="0"/>
                      </a:lnTo>
                      <a:lnTo>
                        <a:pt x="34"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590">
                  <a:extLst>
                    <a:ext uri="{FF2B5EF4-FFF2-40B4-BE49-F238E27FC236}">
                      <a16:creationId xmlns:a16="http://schemas.microsoft.com/office/drawing/2014/main" id="{9A6C0257-EDBD-42E4-5435-3A20538D7A9C}"/>
                    </a:ext>
                  </a:extLst>
                </p:cNvPr>
                <p:cNvSpPr>
                  <a:spLocks/>
                </p:cNvSpPr>
                <p:nvPr/>
              </p:nvSpPr>
              <p:spPr bwMode="auto">
                <a:xfrm>
                  <a:off x="4162" y="2894"/>
                  <a:ext cx="36" cy="30"/>
                </a:xfrm>
                <a:custGeom>
                  <a:avLst/>
                  <a:gdLst>
                    <a:gd name="T0" fmla="*/ 38 w 74"/>
                    <a:gd name="T1" fmla="*/ 0 h 59"/>
                    <a:gd name="T2" fmla="*/ 37 w 74"/>
                    <a:gd name="T3" fmla="*/ 0 h 59"/>
                    <a:gd name="T4" fmla="*/ 24 w 74"/>
                    <a:gd name="T5" fmla="*/ 1 h 59"/>
                    <a:gd name="T6" fmla="*/ 14 w 74"/>
                    <a:gd name="T7" fmla="*/ 9 h 59"/>
                    <a:gd name="T8" fmla="*/ 7 w 74"/>
                    <a:gd name="T9" fmla="*/ 18 h 59"/>
                    <a:gd name="T10" fmla="*/ 3 w 74"/>
                    <a:gd name="T11" fmla="*/ 31 h 59"/>
                    <a:gd name="T12" fmla="*/ 0 w 74"/>
                    <a:gd name="T13" fmla="*/ 59 h 59"/>
                    <a:gd name="T14" fmla="*/ 74 w 74"/>
                    <a:gd name="T15" fmla="*/ 59 h 59"/>
                    <a:gd name="T16" fmla="*/ 72 w 74"/>
                    <a:gd name="T17" fmla="*/ 31 h 59"/>
                    <a:gd name="T18" fmla="*/ 68 w 74"/>
                    <a:gd name="T19" fmla="*/ 18 h 59"/>
                    <a:gd name="T20" fmla="*/ 61 w 74"/>
                    <a:gd name="T21" fmla="*/ 9 h 59"/>
                    <a:gd name="T22" fmla="*/ 50 w 74"/>
                    <a:gd name="T23" fmla="*/ 1 h 59"/>
                    <a:gd name="T24" fmla="*/ 38 w 74"/>
                    <a:gd name="T2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9">
                      <a:moveTo>
                        <a:pt x="38" y="0"/>
                      </a:moveTo>
                      <a:lnTo>
                        <a:pt x="37" y="0"/>
                      </a:lnTo>
                      <a:lnTo>
                        <a:pt x="24" y="1"/>
                      </a:lnTo>
                      <a:lnTo>
                        <a:pt x="14" y="9"/>
                      </a:lnTo>
                      <a:lnTo>
                        <a:pt x="7" y="18"/>
                      </a:lnTo>
                      <a:lnTo>
                        <a:pt x="3" y="31"/>
                      </a:lnTo>
                      <a:lnTo>
                        <a:pt x="0" y="59"/>
                      </a:lnTo>
                      <a:lnTo>
                        <a:pt x="74" y="59"/>
                      </a:lnTo>
                      <a:lnTo>
                        <a:pt x="72" y="31"/>
                      </a:lnTo>
                      <a:lnTo>
                        <a:pt x="68" y="18"/>
                      </a:lnTo>
                      <a:lnTo>
                        <a:pt x="61" y="9"/>
                      </a:lnTo>
                      <a:lnTo>
                        <a:pt x="50" y="1"/>
                      </a:lnTo>
                      <a:lnTo>
                        <a:pt x="38" y="0"/>
                      </a:lnTo>
                      <a:close/>
                    </a:path>
                  </a:pathLst>
                </a:custGeom>
                <a:solidFill>
                  <a:srgbClr val="C01A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591">
                  <a:extLst>
                    <a:ext uri="{FF2B5EF4-FFF2-40B4-BE49-F238E27FC236}">
                      <a16:creationId xmlns:a16="http://schemas.microsoft.com/office/drawing/2014/main" id="{C08322CE-7A9B-A26E-4D25-5D3BDF4574D8}"/>
                    </a:ext>
                  </a:extLst>
                </p:cNvPr>
                <p:cNvSpPr>
                  <a:spLocks/>
                </p:cNvSpPr>
                <p:nvPr/>
              </p:nvSpPr>
              <p:spPr bwMode="auto">
                <a:xfrm>
                  <a:off x="4166" y="291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DBC2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592">
                  <a:extLst>
                    <a:ext uri="{FF2B5EF4-FFF2-40B4-BE49-F238E27FC236}">
                      <a16:creationId xmlns:a16="http://schemas.microsoft.com/office/drawing/2014/main" id="{229DA5F1-E9A3-6676-E96E-22242665AFED}"/>
                    </a:ext>
                  </a:extLst>
                </p:cNvPr>
                <p:cNvSpPr>
                  <a:spLocks/>
                </p:cNvSpPr>
                <p:nvPr/>
              </p:nvSpPr>
              <p:spPr bwMode="auto">
                <a:xfrm>
                  <a:off x="4166" y="2855"/>
                  <a:ext cx="28" cy="63"/>
                </a:xfrm>
                <a:custGeom>
                  <a:avLst/>
                  <a:gdLst>
                    <a:gd name="T0" fmla="*/ 56 w 56"/>
                    <a:gd name="T1" fmla="*/ 0 h 126"/>
                    <a:gd name="T2" fmla="*/ 4 w 56"/>
                    <a:gd name="T3" fmla="*/ 12 h 126"/>
                    <a:gd name="T4" fmla="*/ 4 w 56"/>
                    <a:gd name="T5" fmla="*/ 62 h 126"/>
                    <a:gd name="T6" fmla="*/ 0 w 56"/>
                    <a:gd name="T7" fmla="*/ 109 h 126"/>
                    <a:gd name="T8" fmla="*/ 1 w 56"/>
                    <a:gd name="T9" fmla="*/ 118 h 126"/>
                    <a:gd name="T10" fmla="*/ 8 w 56"/>
                    <a:gd name="T11" fmla="*/ 123 h 126"/>
                    <a:gd name="T12" fmla="*/ 18 w 56"/>
                    <a:gd name="T13" fmla="*/ 126 h 126"/>
                    <a:gd name="T14" fmla="*/ 29 w 56"/>
                    <a:gd name="T15" fmla="*/ 126 h 126"/>
                    <a:gd name="T16" fmla="*/ 41 w 56"/>
                    <a:gd name="T17" fmla="*/ 123 h 126"/>
                    <a:gd name="T18" fmla="*/ 50 w 56"/>
                    <a:gd name="T19" fmla="*/ 119 h 126"/>
                    <a:gd name="T20" fmla="*/ 56 w 56"/>
                    <a:gd name="T21" fmla="*/ 112 h 126"/>
                    <a:gd name="T22" fmla="*/ 56 w 56"/>
                    <a:gd name="T23" fmla="*/ 102 h 126"/>
                    <a:gd name="T24" fmla="*/ 56 w 56"/>
                    <a:gd name="T25" fmla="*/ 102 h 126"/>
                    <a:gd name="T26" fmla="*/ 53 w 56"/>
                    <a:gd name="T27" fmla="*/ 88 h 126"/>
                    <a:gd name="T28" fmla="*/ 52 w 56"/>
                    <a:gd name="T29" fmla="*/ 72 h 126"/>
                    <a:gd name="T30" fmla="*/ 50 w 56"/>
                    <a:gd name="T31" fmla="*/ 61 h 126"/>
                    <a:gd name="T32" fmla="*/ 50 w 56"/>
                    <a:gd name="T33" fmla="*/ 54 h 126"/>
                    <a:gd name="T34" fmla="*/ 56 w 56"/>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26">
                      <a:moveTo>
                        <a:pt x="56" y="0"/>
                      </a:moveTo>
                      <a:lnTo>
                        <a:pt x="4" y="12"/>
                      </a:lnTo>
                      <a:lnTo>
                        <a:pt x="4" y="62"/>
                      </a:lnTo>
                      <a:lnTo>
                        <a:pt x="0" y="109"/>
                      </a:lnTo>
                      <a:lnTo>
                        <a:pt x="1" y="118"/>
                      </a:lnTo>
                      <a:lnTo>
                        <a:pt x="8" y="123"/>
                      </a:lnTo>
                      <a:lnTo>
                        <a:pt x="18" y="126"/>
                      </a:lnTo>
                      <a:lnTo>
                        <a:pt x="29" y="126"/>
                      </a:lnTo>
                      <a:lnTo>
                        <a:pt x="41" y="123"/>
                      </a:lnTo>
                      <a:lnTo>
                        <a:pt x="50" y="119"/>
                      </a:lnTo>
                      <a:lnTo>
                        <a:pt x="56" y="112"/>
                      </a:lnTo>
                      <a:lnTo>
                        <a:pt x="56" y="102"/>
                      </a:lnTo>
                      <a:lnTo>
                        <a:pt x="56" y="102"/>
                      </a:lnTo>
                      <a:lnTo>
                        <a:pt x="53" y="88"/>
                      </a:lnTo>
                      <a:lnTo>
                        <a:pt x="52" y="72"/>
                      </a:lnTo>
                      <a:lnTo>
                        <a:pt x="50" y="61"/>
                      </a:lnTo>
                      <a:lnTo>
                        <a:pt x="50" y="54"/>
                      </a:lnTo>
                      <a:lnTo>
                        <a:pt x="56" y="0"/>
                      </a:lnTo>
                      <a:close/>
                    </a:path>
                  </a:pathLst>
                </a:custGeom>
                <a:solidFill>
                  <a:srgbClr val="DBC2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593">
                  <a:extLst>
                    <a:ext uri="{FF2B5EF4-FFF2-40B4-BE49-F238E27FC236}">
                      <a16:creationId xmlns:a16="http://schemas.microsoft.com/office/drawing/2014/main" id="{E963AE6B-98B7-9FC9-A0FC-51B78F349EDF}"/>
                    </a:ext>
                  </a:extLst>
                </p:cNvPr>
                <p:cNvSpPr>
                  <a:spLocks/>
                </p:cNvSpPr>
                <p:nvPr/>
              </p:nvSpPr>
              <p:spPr bwMode="auto">
                <a:xfrm>
                  <a:off x="4161" y="2923"/>
                  <a:ext cx="39" cy="6"/>
                </a:xfrm>
                <a:custGeom>
                  <a:avLst/>
                  <a:gdLst>
                    <a:gd name="T0" fmla="*/ 0 w 77"/>
                    <a:gd name="T1" fmla="*/ 4 h 11"/>
                    <a:gd name="T2" fmla="*/ 1 w 77"/>
                    <a:gd name="T3" fmla="*/ 8 h 11"/>
                    <a:gd name="T4" fmla="*/ 4 w 77"/>
                    <a:gd name="T5" fmla="*/ 10 h 11"/>
                    <a:gd name="T6" fmla="*/ 7 w 77"/>
                    <a:gd name="T7" fmla="*/ 11 h 11"/>
                    <a:gd name="T8" fmla="*/ 69 w 77"/>
                    <a:gd name="T9" fmla="*/ 11 h 11"/>
                    <a:gd name="T10" fmla="*/ 73 w 77"/>
                    <a:gd name="T11" fmla="*/ 10 h 11"/>
                    <a:gd name="T12" fmla="*/ 76 w 77"/>
                    <a:gd name="T13" fmla="*/ 8 h 11"/>
                    <a:gd name="T14" fmla="*/ 77 w 77"/>
                    <a:gd name="T15" fmla="*/ 4 h 11"/>
                    <a:gd name="T16" fmla="*/ 77 w 77"/>
                    <a:gd name="T17" fmla="*/ 0 h 11"/>
                    <a:gd name="T18" fmla="*/ 0 w 77"/>
                    <a:gd name="T19" fmla="*/ 0 h 11"/>
                    <a:gd name="T20" fmla="*/ 0 w 77"/>
                    <a:gd name="T2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1">
                      <a:moveTo>
                        <a:pt x="0" y="4"/>
                      </a:moveTo>
                      <a:lnTo>
                        <a:pt x="1" y="8"/>
                      </a:lnTo>
                      <a:lnTo>
                        <a:pt x="4" y="10"/>
                      </a:lnTo>
                      <a:lnTo>
                        <a:pt x="7" y="11"/>
                      </a:lnTo>
                      <a:lnTo>
                        <a:pt x="69" y="11"/>
                      </a:lnTo>
                      <a:lnTo>
                        <a:pt x="73" y="10"/>
                      </a:lnTo>
                      <a:lnTo>
                        <a:pt x="76" y="8"/>
                      </a:lnTo>
                      <a:lnTo>
                        <a:pt x="77" y="4"/>
                      </a:lnTo>
                      <a:lnTo>
                        <a:pt x="77" y="0"/>
                      </a:lnTo>
                      <a:lnTo>
                        <a:pt x="0" y="0"/>
                      </a:lnTo>
                      <a:lnTo>
                        <a:pt x="0" y="4"/>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594">
                  <a:extLst>
                    <a:ext uri="{FF2B5EF4-FFF2-40B4-BE49-F238E27FC236}">
                      <a16:creationId xmlns:a16="http://schemas.microsoft.com/office/drawing/2014/main" id="{A86385E8-F3F8-4FD3-6491-FC43AF5832FD}"/>
                    </a:ext>
                  </a:extLst>
                </p:cNvPr>
                <p:cNvSpPr>
                  <a:spLocks/>
                </p:cNvSpPr>
                <p:nvPr/>
              </p:nvSpPr>
              <p:spPr bwMode="auto">
                <a:xfrm>
                  <a:off x="4078" y="2048"/>
                  <a:ext cx="71" cy="214"/>
                </a:xfrm>
                <a:custGeom>
                  <a:avLst/>
                  <a:gdLst>
                    <a:gd name="T0" fmla="*/ 26 w 142"/>
                    <a:gd name="T1" fmla="*/ 69 h 428"/>
                    <a:gd name="T2" fmla="*/ 20 w 142"/>
                    <a:gd name="T3" fmla="*/ 83 h 428"/>
                    <a:gd name="T4" fmla="*/ 14 w 142"/>
                    <a:gd name="T5" fmla="*/ 106 h 428"/>
                    <a:gd name="T6" fmla="*/ 10 w 142"/>
                    <a:gd name="T7" fmla="*/ 135 h 428"/>
                    <a:gd name="T8" fmla="*/ 6 w 142"/>
                    <a:gd name="T9" fmla="*/ 169 h 428"/>
                    <a:gd name="T10" fmla="*/ 3 w 142"/>
                    <a:gd name="T11" fmla="*/ 205 h 428"/>
                    <a:gd name="T12" fmla="*/ 2 w 142"/>
                    <a:gd name="T13" fmla="*/ 243 h 428"/>
                    <a:gd name="T14" fmla="*/ 0 w 142"/>
                    <a:gd name="T15" fmla="*/ 278 h 428"/>
                    <a:gd name="T16" fmla="*/ 0 w 142"/>
                    <a:gd name="T17" fmla="*/ 312 h 428"/>
                    <a:gd name="T18" fmla="*/ 2 w 142"/>
                    <a:gd name="T19" fmla="*/ 342 h 428"/>
                    <a:gd name="T20" fmla="*/ 3 w 142"/>
                    <a:gd name="T21" fmla="*/ 366 h 428"/>
                    <a:gd name="T22" fmla="*/ 7 w 142"/>
                    <a:gd name="T23" fmla="*/ 381 h 428"/>
                    <a:gd name="T24" fmla="*/ 17 w 142"/>
                    <a:gd name="T25" fmla="*/ 397 h 428"/>
                    <a:gd name="T26" fmla="*/ 30 w 142"/>
                    <a:gd name="T27" fmla="*/ 410 h 428"/>
                    <a:gd name="T28" fmla="*/ 47 w 142"/>
                    <a:gd name="T29" fmla="*/ 418 h 428"/>
                    <a:gd name="T30" fmla="*/ 65 w 142"/>
                    <a:gd name="T31" fmla="*/ 424 h 428"/>
                    <a:gd name="T32" fmla="*/ 85 w 142"/>
                    <a:gd name="T33" fmla="*/ 428 h 428"/>
                    <a:gd name="T34" fmla="*/ 106 w 142"/>
                    <a:gd name="T35" fmla="*/ 428 h 428"/>
                    <a:gd name="T36" fmla="*/ 142 w 142"/>
                    <a:gd name="T37" fmla="*/ 428 h 428"/>
                    <a:gd name="T38" fmla="*/ 142 w 142"/>
                    <a:gd name="T39" fmla="*/ 0 h 428"/>
                    <a:gd name="T40" fmla="*/ 135 w 142"/>
                    <a:gd name="T41" fmla="*/ 0 h 428"/>
                    <a:gd name="T42" fmla="*/ 108 w 142"/>
                    <a:gd name="T43" fmla="*/ 4 h 428"/>
                    <a:gd name="T44" fmla="*/ 82 w 142"/>
                    <a:gd name="T45" fmla="*/ 12 h 428"/>
                    <a:gd name="T46" fmla="*/ 60 w 142"/>
                    <a:gd name="T47" fmla="*/ 26 h 428"/>
                    <a:gd name="T48" fmla="*/ 41 w 142"/>
                    <a:gd name="T49" fmla="*/ 45 h 428"/>
                    <a:gd name="T50" fmla="*/ 26 w 142"/>
                    <a:gd name="T51" fmla="*/ 6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428">
                      <a:moveTo>
                        <a:pt x="26" y="69"/>
                      </a:moveTo>
                      <a:lnTo>
                        <a:pt x="20" y="83"/>
                      </a:lnTo>
                      <a:lnTo>
                        <a:pt x="14" y="106"/>
                      </a:lnTo>
                      <a:lnTo>
                        <a:pt x="10" y="135"/>
                      </a:lnTo>
                      <a:lnTo>
                        <a:pt x="6" y="169"/>
                      </a:lnTo>
                      <a:lnTo>
                        <a:pt x="3" y="205"/>
                      </a:lnTo>
                      <a:lnTo>
                        <a:pt x="2" y="243"/>
                      </a:lnTo>
                      <a:lnTo>
                        <a:pt x="0" y="278"/>
                      </a:lnTo>
                      <a:lnTo>
                        <a:pt x="0" y="312"/>
                      </a:lnTo>
                      <a:lnTo>
                        <a:pt x="2" y="342"/>
                      </a:lnTo>
                      <a:lnTo>
                        <a:pt x="3" y="366"/>
                      </a:lnTo>
                      <a:lnTo>
                        <a:pt x="7" y="381"/>
                      </a:lnTo>
                      <a:lnTo>
                        <a:pt x="17" y="397"/>
                      </a:lnTo>
                      <a:lnTo>
                        <a:pt x="30" y="410"/>
                      </a:lnTo>
                      <a:lnTo>
                        <a:pt x="47" y="418"/>
                      </a:lnTo>
                      <a:lnTo>
                        <a:pt x="65" y="424"/>
                      </a:lnTo>
                      <a:lnTo>
                        <a:pt x="85" y="428"/>
                      </a:lnTo>
                      <a:lnTo>
                        <a:pt x="106" y="428"/>
                      </a:lnTo>
                      <a:lnTo>
                        <a:pt x="142" y="428"/>
                      </a:lnTo>
                      <a:lnTo>
                        <a:pt x="142" y="0"/>
                      </a:lnTo>
                      <a:lnTo>
                        <a:pt x="135" y="0"/>
                      </a:lnTo>
                      <a:lnTo>
                        <a:pt x="108" y="4"/>
                      </a:lnTo>
                      <a:lnTo>
                        <a:pt x="82" y="12"/>
                      </a:lnTo>
                      <a:lnTo>
                        <a:pt x="60" y="26"/>
                      </a:lnTo>
                      <a:lnTo>
                        <a:pt x="41" y="45"/>
                      </a:lnTo>
                      <a:lnTo>
                        <a:pt x="26" y="69"/>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595">
                  <a:extLst>
                    <a:ext uri="{FF2B5EF4-FFF2-40B4-BE49-F238E27FC236}">
                      <a16:creationId xmlns:a16="http://schemas.microsoft.com/office/drawing/2014/main" id="{05C05ABF-97A6-B069-56AF-B544EFC49B38}"/>
                    </a:ext>
                  </a:extLst>
                </p:cNvPr>
                <p:cNvSpPr>
                  <a:spLocks/>
                </p:cNvSpPr>
                <p:nvPr/>
              </p:nvSpPr>
              <p:spPr bwMode="auto">
                <a:xfrm>
                  <a:off x="4149" y="2048"/>
                  <a:ext cx="71" cy="214"/>
                </a:xfrm>
                <a:custGeom>
                  <a:avLst/>
                  <a:gdLst>
                    <a:gd name="T0" fmla="*/ 8 w 142"/>
                    <a:gd name="T1" fmla="*/ 0 h 428"/>
                    <a:gd name="T2" fmla="*/ 0 w 142"/>
                    <a:gd name="T3" fmla="*/ 0 h 428"/>
                    <a:gd name="T4" fmla="*/ 0 w 142"/>
                    <a:gd name="T5" fmla="*/ 428 h 428"/>
                    <a:gd name="T6" fmla="*/ 36 w 142"/>
                    <a:gd name="T7" fmla="*/ 428 h 428"/>
                    <a:gd name="T8" fmla="*/ 56 w 142"/>
                    <a:gd name="T9" fmla="*/ 428 h 428"/>
                    <a:gd name="T10" fmla="*/ 76 w 142"/>
                    <a:gd name="T11" fmla="*/ 424 h 428"/>
                    <a:gd name="T12" fmla="*/ 96 w 142"/>
                    <a:gd name="T13" fmla="*/ 418 h 428"/>
                    <a:gd name="T14" fmla="*/ 111 w 142"/>
                    <a:gd name="T15" fmla="*/ 410 h 428"/>
                    <a:gd name="T16" fmla="*/ 125 w 142"/>
                    <a:gd name="T17" fmla="*/ 397 h 428"/>
                    <a:gd name="T18" fmla="*/ 134 w 142"/>
                    <a:gd name="T19" fmla="*/ 381 h 428"/>
                    <a:gd name="T20" fmla="*/ 138 w 142"/>
                    <a:gd name="T21" fmla="*/ 366 h 428"/>
                    <a:gd name="T22" fmla="*/ 141 w 142"/>
                    <a:gd name="T23" fmla="*/ 342 h 428"/>
                    <a:gd name="T24" fmla="*/ 142 w 142"/>
                    <a:gd name="T25" fmla="*/ 312 h 428"/>
                    <a:gd name="T26" fmla="*/ 142 w 142"/>
                    <a:gd name="T27" fmla="*/ 278 h 428"/>
                    <a:gd name="T28" fmla="*/ 141 w 142"/>
                    <a:gd name="T29" fmla="*/ 243 h 428"/>
                    <a:gd name="T30" fmla="*/ 138 w 142"/>
                    <a:gd name="T31" fmla="*/ 205 h 428"/>
                    <a:gd name="T32" fmla="*/ 135 w 142"/>
                    <a:gd name="T33" fmla="*/ 169 h 428"/>
                    <a:gd name="T34" fmla="*/ 131 w 142"/>
                    <a:gd name="T35" fmla="*/ 135 h 428"/>
                    <a:gd name="T36" fmla="*/ 127 w 142"/>
                    <a:gd name="T37" fmla="*/ 106 h 428"/>
                    <a:gd name="T38" fmla="*/ 123 w 142"/>
                    <a:gd name="T39" fmla="*/ 83 h 428"/>
                    <a:gd name="T40" fmla="*/ 117 w 142"/>
                    <a:gd name="T41" fmla="*/ 69 h 428"/>
                    <a:gd name="T42" fmla="*/ 101 w 142"/>
                    <a:gd name="T43" fmla="*/ 45 h 428"/>
                    <a:gd name="T44" fmla="*/ 83 w 142"/>
                    <a:gd name="T45" fmla="*/ 26 h 428"/>
                    <a:gd name="T46" fmla="*/ 60 w 142"/>
                    <a:gd name="T47" fmla="*/ 12 h 428"/>
                    <a:gd name="T48" fmla="*/ 35 w 142"/>
                    <a:gd name="T49" fmla="*/ 4 h 428"/>
                    <a:gd name="T50" fmla="*/ 8 w 142"/>
                    <a:gd name="T5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428">
                      <a:moveTo>
                        <a:pt x="8" y="0"/>
                      </a:moveTo>
                      <a:lnTo>
                        <a:pt x="0" y="0"/>
                      </a:lnTo>
                      <a:lnTo>
                        <a:pt x="0" y="428"/>
                      </a:lnTo>
                      <a:lnTo>
                        <a:pt x="36" y="428"/>
                      </a:lnTo>
                      <a:lnTo>
                        <a:pt x="56" y="428"/>
                      </a:lnTo>
                      <a:lnTo>
                        <a:pt x="76" y="424"/>
                      </a:lnTo>
                      <a:lnTo>
                        <a:pt x="96" y="418"/>
                      </a:lnTo>
                      <a:lnTo>
                        <a:pt x="111" y="410"/>
                      </a:lnTo>
                      <a:lnTo>
                        <a:pt x="125" y="397"/>
                      </a:lnTo>
                      <a:lnTo>
                        <a:pt x="134" y="381"/>
                      </a:lnTo>
                      <a:lnTo>
                        <a:pt x="138" y="366"/>
                      </a:lnTo>
                      <a:lnTo>
                        <a:pt x="141" y="342"/>
                      </a:lnTo>
                      <a:lnTo>
                        <a:pt x="142" y="312"/>
                      </a:lnTo>
                      <a:lnTo>
                        <a:pt x="142" y="278"/>
                      </a:lnTo>
                      <a:lnTo>
                        <a:pt x="141" y="243"/>
                      </a:lnTo>
                      <a:lnTo>
                        <a:pt x="138" y="205"/>
                      </a:lnTo>
                      <a:lnTo>
                        <a:pt x="135" y="169"/>
                      </a:lnTo>
                      <a:lnTo>
                        <a:pt x="131" y="135"/>
                      </a:lnTo>
                      <a:lnTo>
                        <a:pt x="127" y="106"/>
                      </a:lnTo>
                      <a:lnTo>
                        <a:pt x="123" y="83"/>
                      </a:lnTo>
                      <a:lnTo>
                        <a:pt x="117" y="69"/>
                      </a:lnTo>
                      <a:lnTo>
                        <a:pt x="101" y="45"/>
                      </a:lnTo>
                      <a:lnTo>
                        <a:pt x="83" y="26"/>
                      </a:lnTo>
                      <a:lnTo>
                        <a:pt x="60" y="12"/>
                      </a:lnTo>
                      <a:lnTo>
                        <a:pt x="35" y="4"/>
                      </a:lnTo>
                      <a:lnTo>
                        <a:pt x="8" y="0"/>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596">
                  <a:extLst>
                    <a:ext uri="{FF2B5EF4-FFF2-40B4-BE49-F238E27FC236}">
                      <a16:creationId xmlns:a16="http://schemas.microsoft.com/office/drawing/2014/main" id="{36285E69-114B-D236-D4F4-9D6724B3AA60}"/>
                    </a:ext>
                  </a:extLst>
                </p:cNvPr>
                <p:cNvSpPr>
                  <a:spLocks/>
                </p:cNvSpPr>
                <p:nvPr/>
              </p:nvSpPr>
              <p:spPr bwMode="auto">
                <a:xfrm>
                  <a:off x="4070" y="2420"/>
                  <a:ext cx="159" cy="277"/>
                </a:xfrm>
                <a:custGeom>
                  <a:avLst/>
                  <a:gdLst>
                    <a:gd name="T0" fmla="*/ 279 w 318"/>
                    <a:gd name="T1" fmla="*/ 14 h 554"/>
                    <a:gd name="T2" fmla="*/ 273 w 318"/>
                    <a:gd name="T3" fmla="*/ 0 h 554"/>
                    <a:gd name="T4" fmla="*/ 45 w 318"/>
                    <a:gd name="T5" fmla="*/ 0 h 554"/>
                    <a:gd name="T6" fmla="*/ 40 w 318"/>
                    <a:gd name="T7" fmla="*/ 14 h 554"/>
                    <a:gd name="T8" fmla="*/ 29 w 318"/>
                    <a:gd name="T9" fmla="*/ 46 h 554"/>
                    <a:gd name="T10" fmla="*/ 20 w 318"/>
                    <a:gd name="T11" fmla="*/ 86 h 554"/>
                    <a:gd name="T12" fmla="*/ 12 w 318"/>
                    <a:gd name="T13" fmla="*/ 128 h 554"/>
                    <a:gd name="T14" fmla="*/ 6 w 318"/>
                    <a:gd name="T15" fmla="*/ 168 h 554"/>
                    <a:gd name="T16" fmla="*/ 0 w 318"/>
                    <a:gd name="T17" fmla="*/ 203 h 554"/>
                    <a:gd name="T18" fmla="*/ 0 w 318"/>
                    <a:gd name="T19" fmla="*/ 203 h 554"/>
                    <a:gd name="T20" fmla="*/ 0 w 318"/>
                    <a:gd name="T21" fmla="*/ 225 h 554"/>
                    <a:gd name="T22" fmla="*/ 2 w 318"/>
                    <a:gd name="T23" fmla="*/ 244 h 554"/>
                    <a:gd name="T24" fmla="*/ 33 w 318"/>
                    <a:gd name="T25" fmla="*/ 554 h 554"/>
                    <a:gd name="T26" fmla="*/ 219 w 318"/>
                    <a:gd name="T27" fmla="*/ 547 h 554"/>
                    <a:gd name="T28" fmla="*/ 234 w 318"/>
                    <a:gd name="T29" fmla="*/ 304 h 554"/>
                    <a:gd name="T30" fmla="*/ 242 w 318"/>
                    <a:gd name="T31" fmla="*/ 547 h 554"/>
                    <a:gd name="T32" fmla="*/ 279 w 318"/>
                    <a:gd name="T33" fmla="*/ 547 h 554"/>
                    <a:gd name="T34" fmla="*/ 316 w 318"/>
                    <a:gd name="T35" fmla="*/ 244 h 554"/>
                    <a:gd name="T36" fmla="*/ 318 w 318"/>
                    <a:gd name="T37" fmla="*/ 225 h 554"/>
                    <a:gd name="T38" fmla="*/ 317 w 318"/>
                    <a:gd name="T39" fmla="*/ 203 h 554"/>
                    <a:gd name="T40" fmla="*/ 317 w 318"/>
                    <a:gd name="T41" fmla="*/ 203 h 554"/>
                    <a:gd name="T42" fmla="*/ 313 w 318"/>
                    <a:gd name="T43" fmla="*/ 168 h 554"/>
                    <a:gd name="T44" fmla="*/ 306 w 318"/>
                    <a:gd name="T45" fmla="*/ 128 h 554"/>
                    <a:gd name="T46" fmla="*/ 299 w 318"/>
                    <a:gd name="T47" fmla="*/ 86 h 554"/>
                    <a:gd name="T48" fmla="*/ 289 w 318"/>
                    <a:gd name="T49" fmla="*/ 46 h 554"/>
                    <a:gd name="T50" fmla="*/ 279 w 318"/>
                    <a:gd name="T51" fmla="*/ 1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8" h="554">
                      <a:moveTo>
                        <a:pt x="279" y="14"/>
                      </a:moveTo>
                      <a:lnTo>
                        <a:pt x="273" y="0"/>
                      </a:lnTo>
                      <a:lnTo>
                        <a:pt x="45" y="0"/>
                      </a:lnTo>
                      <a:lnTo>
                        <a:pt x="40" y="14"/>
                      </a:lnTo>
                      <a:lnTo>
                        <a:pt x="29" y="46"/>
                      </a:lnTo>
                      <a:lnTo>
                        <a:pt x="20" y="86"/>
                      </a:lnTo>
                      <a:lnTo>
                        <a:pt x="12" y="128"/>
                      </a:lnTo>
                      <a:lnTo>
                        <a:pt x="6" y="168"/>
                      </a:lnTo>
                      <a:lnTo>
                        <a:pt x="0" y="203"/>
                      </a:lnTo>
                      <a:lnTo>
                        <a:pt x="0" y="203"/>
                      </a:lnTo>
                      <a:lnTo>
                        <a:pt x="0" y="225"/>
                      </a:lnTo>
                      <a:lnTo>
                        <a:pt x="2" y="244"/>
                      </a:lnTo>
                      <a:lnTo>
                        <a:pt x="33" y="554"/>
                      </a:lnTo>
                      <a:lnTo>
                        <a:pt x="219" y="547"/>
                      </a:lnTo>
                      <a:lnTo>
                        <a:pt x="234" y="304"/>
                      </a:lnTo>
                      <a:lnTo>
                        <a:pt x="242" y="547"/>
                      </a:lnTo>
                      <a:lnTo>
                        <a:pt x="279" y="547"/>
                      </a:lnTo>
                      <a:lnTo>
                        <a:pt x="316" y="244"/>
                      </a:lnTo>
                      <a:lnTo>
                        <a:pt x="318" y="225"/>
                      </a:lnTo>
                      <a:lnTo>
                        <a:pt x="317" y="203"/>
                      </a:lnTo>
                      <a:lnTo>
                        <a:pt x="317" y="203"/>
                      </a:lnTo>
                      <a:lnTo>
                        <a:pt x="313" y="168"/>
                      </a:lnTo>
                      <a:lnTo>
                        <a:pt x="306" y="128"/>
                      </a:lnTo>
                      <a:lnTo>
                        <a:pt x="299" y="86"/>
                      </a:lnTo>
                      <a:lnTo>
                        <a:pt x="289" y="46"/>
                      </a:lnTo>
                      <a:lnTo>
                        <a:pt x="279" y="14"/>
                      </a:lnTo>
                      <a:close/>
                    </a:path>
                  </a:pathLst>
                </a:custGeom>
                <a:solidFill>
                  <a:srgbClr val="FB0A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597">
                  <a:extLst>
                    <a:ext uri="{FF2B5EF4-FFF2-40B4-BE49-F238E27FC236}">
                      <a16:creationId xmlns:a16="http://schemas.microsoft.com/office/drawing/2014/main" id="{F4CCC22D-2D7F-529E-85BA-61CBFC5DC4F4}"/>
                    </a:ext>
                  </a:extLst>
                </p:cNvPr>
                <p:cNvSpPr>
                  <a:spLocks/>
                </p:cNvSpPr>
                <p:nvPr/>
              </p:nvSpPr>
              <p:spPr bwMode="auto">
                <a:xfrm>
                  <a:off x="4149" y="2420"/>
                  <a:ext cx="80" cy="275"/>
                </a:xfrm>
                <a:custGeom>
                  <a:avLst/>
                  <a:gdLst>
                    <a:gd name="T0" fmla="*/ 120 w 159"/>
                    <a:gd name="T1" fmla="*/ 14 h 550"/>
                    <a:gd name="T2" fmla="*/ 114 w 159"/>
                    <a:gd name="T3" fmla="*/ 0 h 550"/>
                    <a:gd name="T4" fmla="*/ 0 w 159"/>
                    <a:gd name="T5" fmla="*/ 0 h 550"/>
                    <a:gd name="T6" fmla="*/ 0 w 159"/>
                    <a:gd name="T7" fmla="*/ 550 h 550"/>
                    <a:gd name="T8" fmla="*/ 60 w 159"/>
                    <a:gd name="T9" fmla="*/ 547 h 550"/>
                    <a:gd name="T10" fmla="*/ 75 w 159"/>
                    <a:gd name="T11" fmla="*/ 304 h 550"/>
                    <a:gd name="T12" fmla="*/ 83 w 159"/>
                    <a:gd name="T13" fmla="*/ 547 h 550"/>
                    <a:gd name="T14" fmla="*/ 120 w 159"/>
                    <a:gd name="T15" fmla="*/ 547 h 550"/>
                    <a:gd name="T16" fmla="*/ 157 w 159"/>
                    <a:gd name="T17" fmla="*/ 244 h 550"/>
                    <a:gd name="T18" fmla="*/ 159 w 159"/>
                    <a:gd name="T19" fmla="*/ 225 h 550"/>
                    <a:gd name="T20" fmla="*/ 158 w 159"/>
                    <a:gd name="T21" fmla="*/ 203 h 550"/>
                    <a:gd name="T22" fmla="*/ 158 w 159"/>
                    <a:gd name="T23" fmla="*/ 203 h 550"/>
                    <a:gd name="T24" fmla="*/ 154 w 159"/>
                    <a:gd name="T25" fmla="*/ 168 h 550"/>
                    <a:gd name="T26" fmla="*/ 147 w 159"/>
                    <a:gd name="T27" fmla="*/ 128 h 550"/>
                    <a:gd name="T28" fmla="*/ 140 w 159"/>
                    <a:gd name="T29" fmla="*/ 86 h 550"/>
                    <a:gd name="T30" fmla="*/ 130 w 159"/>
                    <a:gd name="T31" fmla="*/ 46 h 550"/>
                    <a:gd name="T32" fmla="*/ 120 w 159"/>
                    <a:gd name="T33" fmla="*/ 1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550">
                      <a:moveTo>
                        <a:pt x="120" y="14"/>
                      </a:moveTo>
                      <a:lnTo>
                        <a:pt x="114" y="0"/>
                      </a:lnTo>
                      <a:lnTo>
                        <a:pt x="0" y="0"/>
                      </a:lnTo>
                      <a:lnTo>
                        <a:pt x="0" y="550"/>
                      </a:lnTo>
                      <a:lnTo>
                        <a:pt x="60" y="547"/>
                      </a:lnTo>
                      <a:lnTo>
                        <a:pt x="75" y="304"/>
                      </a:lnTo>
                      <a:lnTo>
                        <a:pt x="83" y="547"/>
                      </a:lnTo>
                      <a:lnTo>
                        <a:pt x="120" y="547"/>
                      </a:lnTo>
                      <a:lnTo>
                        <a:pt x="157" y="244"/>
                      </a:lnTo>
                      <a:lnTo>
                        <a:pt x="159" y="225"/>
                      </a:lnTo>
                      <a:lnTo>
                        <a:pt x="158" y="203"/>
                      </a:lnTo>
                      <a:lnTo>
                        <a:pt x="158" y="203"/>
                      </a:lnTo>
                      <a:lnTo>
                        <a:pt x="154" y="168"/>
                      </a:lnTo>
                      <a:lnTo>
                        <a:pt x="147" y="128"/>
                      </a:lnTo>
                      <a:lnTo>
                        <a:pt x="140" y="86"/>
                      </a:lnTo>
                      <a:lnTo>
                        <a:pt x="130" y="46"/>
                      </a:lnTo>
                      <a:lnTo>
                        <a:pt x="120" y="14"/>
                      </a:lnTo>
                      <a:close/>
                    </a:path>
                  </a:pathLst>
                </a:custGeom>
                <a:solidFill>
                  <a:srgbClr val="BC00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598">
                  <a:extLst>
                    <a:ext uri="{FF2B5EF4-FFF2-40B4-BE49-F238E27FC236}">
                      <a16:creationId xmlns:a16="http://schemas.microsoft.com/office/drawing/2014/main" id="{EC149694-C824-301C-4356-61F6BF24C06D}"/>
                    </a:ext>
                  </a:extLst>
                </p:cNvPr>
                <p:cNvSpPr>
                  <a:spLocks/>
                </p:cNvSpPr>
                <p:nvPr/>
              </p:nvSpPr>
              <p:spPr bwMode="auto">
                <a:xfrm>
                  <a:off x="4058" y="2433"/>
                  <a:ext cx="36" cy="120"/>
                </a:xfrm>
                <a:custGeom>
                  <a:avLst/>
                  <a:gdLst>
                    <a:gd name="T0" fmla="*/ 72 w 72"/>
                    <a:gd name="T1" fmla="*/ 190 h 239"/>
                    <a:gd name="T2" fmla="*/ 71 w 72"/>
                    <a:gd name="T3" fmla="*/ 173 h 239"/>
                    <a:gd name="T4" fmla="*/ 67 w 72"/>
                    <a:gd name="T5" fmla="*/ 154 h 239"/>
                    <a:gd name="T6" fmla="*/ 64 w 72"/>
                    <a:gd name="T7" fmla="*/ 140 h 239"/>
                    <a:gd name="T8" fmla="*/ 60 w 72"/>
                    <a:gd name="T9" fmla="*/ 129 h 239"/>
                    <a:gd name="T10" fmla="*/ 57 w 72"/>
                    <a:gd name="T11" fmla="*/ 123 h 239"/>
                    <a:gd name="T12" fmla="*/ 53 w 72"/>
                    <a:gd name="T13" fmla="*/ 120 h 239"/>
                    <a:gd name="T14" fmla="*/ 50 w 72"/>
                    <a:gd name="T15" fmla="*/ 117 h 239"/>
                    <a:gd name="T16" fmla="*/ 45 w 72"/>
                    <a:gd name="T17" fmla="*/ 115 h 239"/>
                    <a:gd name="T18" fmla="*/ 43 w 72"/>
                    <a:gd name="T19" fmla="*/ 110 h 239"/>
                    <a:gd name="T20" fmla="*/ 41 w 72"/>
                    <a:gd name="T21" fmla="*/ 105 h 239"/>
                    <a:gd name="T22" fmla="*/ 40 w 72"/>
                    <a:gd name="T23" fmla="*/ 101 h 239"/>
                    <a:gd name="T24" fmla="*/ 45 w 72"/>
                    <a:gd name="T25" fmla="*/ 0 h 239"/>
                    <a:gd name="T26" fmla="*/ 0 w 72"/>
                    <a:gd name="T27" fmla="*/ 35 h 239"/>
                    <a:gd name="T28" fmla="*/ 6 w 72"/>
                    <a:gd name="T29" fmla="*/ 115 h 239"/>
                    <a:gd name="T30" fmla="*/ 6 w 72"/>
                    <a:gd name="T31" fmla="*/ 115 h 239"/>
                    <a:gd name="T32" fmla="*/ 16 w 72"/>
                    <a:gd name="T33" fmla="*/ 171 h 239"/>
                    <a:gd name="T34" fmla="*/ 20 w 72"/>
                    <a:gd name="T35" fmla="*/ 184 h 239"/>
                    <a:gd name="T36" fmla="*/ 26 w 72"/>
                    <a:gd name="T37" fmla="*/ 195 h 239"/>
                    <a:gd name="T38" fmla="*/ 37 w 72"/>
                    <a:gd name="T39" fmla="*/ 209 h 239"/>
                    <a:gd name="T40" fmla="*/ 51 w 72"/>
                    <a:gd name="T41" fmla="*/ 225 h 239"/>
                    <a:gd name="T42" fmla="*/ 65 w 72"/>
                    <a:gd name="T43" fmla="*/ 238 h 239"/>
                    <a:gd name="T44" fmla="*/ 71 w 72"/>
                    <a:gd name="T45" fmla="*/ 239 h 239"/>
                    <a:gd name="T46" fmla="*/ 72 w 72"/>
                    <a:gd name="T47" fmla="*/ 233 h 239"/>
                    <a:gd name="T48" fmla="*/ 72 w 72"/>
                    <a:gd name="T49" fmla="*/ 226 h 239"/>
                    <a:gd name="T50" fmla="*/ 71 w 72"/>
                    <a:gd name="T51" fmla="*/ 216 h 239"/>
                    <a:gd name="T52" fmla="*/ 67 w 72"/>
                    <a:gd name="T53" fmla="*/ 209 h 239"/>
                    <a:gd name="T54" fmla="*/ 60 w 72"/>
                    <a:gd name="T55" fmla="*/ 198 h 239"/>
                    <a:gd name="T56" fmla="*/ 55 w 72"/>
                    <a:gd name="T57" fmla="*/ 185 h 239"/>
                    <a:gd name="T58" fmla="*/ 53 w 72"/>
                    <a:gd name="T59" fmla="*/ 173 h 239"/>
                    <a:gd name="T60" fmla="*/ 53 w 72"/>
                    <a:gd name="T61" fmla="*/ 164 h 239"/>
                    <a:gd name="T62" fmla="*/ 51 w 72"/>
                    <a:gd name="T63" fmla="*/ 160 h 239"/>
                    <a:gd name="T64" fmla="*/ 53 w 72"/>
                    <a:gd name="T65" fmla="*/ 163 h 239"/>
                    <a:gd name="T66" fmla="*/ 55 w 72"/>
                    <a:gd name="T67" fmla="*/ 170 h 239"/>
                    <a:gd name="T68" fmla="*/ 60 w 72"/>
                    <a:gd name="T69" fmla="*/ 180 h 239"/>
                    <a:gd name="T70" fmla="*/ 64 w 72"/>
                    <a:gd name="T71" fmla="*/ 192 h 239"/>
                    <a:gd name="T72" fmla="*/ 65 w 72"/>
                    <a:gd name="T73" fmla="*/ 195 h 239"/>
                    <a:gd name="T74" fmla="*/ 67 w 72"/>
                    <a:gd name="T75" fmla="*/ 195 h 239"/>
                    <a:gd name="T76" fmla="*/ 69 w 72"/>
                    <a:gd name="T77" fmla="*/ 195 h 239"/>
                    <a:gd name="T78" fmla="*/ 71 w 72"/>
                    <a:gd name="T79" fmla="*/ 195 h 239"/>
                    <a:gd name="T80" fmla="*/ 72 w 72"/>
                    <a:gd name="T81" fmla="*/ 192 h 239"/>
                    <a:gd name="T82" fmla="*/ 72 w 72"/>
                    <a:gd name="T83" fmla="*/ 19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239">
                      <a:moveTo>
                        <a:pt x="72" y="190"/>
                      </a:moveTo>
                      <a:lnTo>
                        <a:pt x="71" y="173"/>
                      </a:lnTo>
                      <a:lnTo>
                        <a:pt x="67" y="154"/>
                      </a:lnTo>
                      <a:lnTo>
                        <a:pt x="64" y="140"/>
                      </a:lnTo>
                      <a:lnTo>
                        <a:pt x="60" y="129"/>
                      </a:lnTo>
                      <a:lnTo>
                        <a:pt x="57" y="123"/>
                      </a:lnTo>
                      <a:lnTo>
                        <a:pt x="53" y="120"/>
                      </a:lnTo>
                      <a:lnTo>
                        <a:pt x="50" y="117"/>
                      </a:lnTo>
                      <a:lnTo>
                        <a:pt x="45" y="115"/>
                      </a:lnTo>
                      <a:lnTo>
                        <a:pt x="43" y="110"/>
                      </a:lnTo>
                      <a:lnTo>
                        <a:pt x="41" y="105"/>
                      </a:lnTo>
                      <a:lnTo>
                        <a:pt x="40" y="101"/>
                      </a:lnTo>
                      <a:lnTo>
                        <a:pt x="45" y="0"/>
                      </a:lnTo>
                      <a:lnTo>
                        <a:pt x="0" y="35"/>
                      </a:lnTo>
                      <a:lnTo>
                        <a:pt x="6" y="115"/>
                      </a:lnTo>
                      <a:lnTo>
                        <a:pt x="6" y="115"/>
                      </a:lnTo>
                      <a:lnTo>
                        <a:pt x="16" y="171"/>
                      </a:lnTo>
                      <a:lnTo>
                        <a:pt x="20" y="184"/>
                      </a:lnTo>
                      <a:lnTo>
                        <a:pt x="26" y="195"/>
                      </a:lnTo>
                      <a:lnTo>
                        <a:pt x="37" y="209"/>
                      </a:lnTo>
                      <a:lnTo>
                        <a:pt x="51" y="225"/>
                      </a:lnTo>
                      <a:lnTo>
                        <a:pt x="65" y="238"/>
                      </a:lnTo>
                      <a:lnTo>
                        <a:pt x="71" y="239"/>
                      </a:lnTo>
                      <a:lnTo>
                        <a:pt x="72" y="233"/>
                      </a:lnTo>
                      <a:lnTo>
                        <a:pt x="72" y="226"/>
                      </a:lnTo>
                      <a:lnTo>
                        <a:pt x="71" y="216"/>
                      </a:lnTo>
                      <a:lnTo>
                        <a:pt x="67" y="209"/>
                      </a:lnTo>
                      <a:lnTo>
                        <a:pt x="60" y="198"/>
                      </a:lnTo>
                      <a:lnTo>
                        <a:pt x="55" y="185"/>
                      </a:lnTo>
                      <a:lnTo>
                        <a:pt x="53" y="173"/>
                      </a:lnTo>
                      <a:lnTo>
                        <a:pt x="53" y="164"/>
                      </a:lnTo>
                      <a:lnTo>
                        <a:pt x="51" y="160"/>
                      </a:lnTo>
                      <a:lnTo>
                        <a:pt x="53" y="163"/>
                      </a:lnTo>
                      <a:lnTo>
                        <a:pt x="55" y="170"/>
                      </a:lnTo>
                      <a:lnTo>
                        <a:pt x="60" y="180"/>
                      </a:lnTo>
                      <a:lnTo>
                        <a:pt x="64" y="192"/>
                      </a:lnTo>
                      <a:lnTo>
                        <a:pt x="65" y="195"/>
                      </a:lnTo>
                      <a:lnTo>
                        <a:pt x="67" y="195"/>
                      </a:lnTo>
                      <a:lnTo>
                        <a:pt x="69" y="195"/>
                      </a:lnTo>
                      <a:lnTo>
                        <a:pt x="71" y="195"/>
                      </a:lnTo>
                      <a:lnTo>
                        <a:pt x="72" y="192"/>
                      </a:lnTo>
                      <a:lnTo>
                        <a:pt x="72" y="19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599">
                  <a:extLst>
                    <a:ext uri="{FF2B5EF4-FFF2-40B4-BE49-F238E27FC236}">
                      <a16:creationId xmlns:a16="http://schemas.microsoft.com/office/drawing/2014/main" id="{EB36A8CA-31F5-2F0F-D404-9CF0CF94941E}"/>
                    </a:ext>
                  </a:extLst>
                </p:cNvPr>
                <p:cNvSpPr>
                  <a:spLocks/>
                </p:cNvSpPr>
                <p:nvPr/>
              </p:nvSpPr>
              <p:spPr bwMode="auto">
                <a:xfrm>
                  <a:off x="4041" y="2258"/>
                  <a:ext cx="48" cy="217"/>
                </a:xfrm>
                <a:custGeom>
                  <a:avLst/>
                  <a:gdLst>
                    <a:gd name="T0" fmla="*/ 0 w 98"/>
                    <a:gd name="T1" fmla="*/ 160 h 435"/>
                    <a:gd name="T2" fmla="*/ 2 w 98"/>
                    <a:gd name="T3" fmla="*/ 190 h 435"/>
                    <a:gd name="T4" fmla="*/ 37 w 98"/>
                    <a:gd name="T5" fmla="*/ 435 h 435"/>
                    <a:gd name="T6" fmla="*/ 79 w 98"/>
                    <a:gd name="T7" fmla="*/ 351 h 435"/>
                    <a:gd name="T8" fmla="*/ 84 w 98"/>
                    <a:gd name="T9" fmla="*/ 271 h 435"/>
                    <a:gd name="T10" fmla="*/ 85 w 98"/>
                    <a:gd name="T11" fmla="*/ 263 h 435"/>
                    <a:gd name="T12" fmla="*/ 85 w 98"/>
                    <a:gd name="T13" fmla="*/ 255 h 435"/>
                    <a:gd name="T14" fmla="*/ 84 w 98"/>
                    <a:gd name="T15" fmla="*/ 248 h 435"/>
                    <a:gd name="T16" fmla="*/ 70 w 98"/>
                    <a:gd name="T17" fmla="*/ 166 h 435"/>
                    <a:gd name="T18" fmla="*/ 89 w 98"/>
                    <a:gd name="T19" fmla="*/ 58 h 435"/>
                    <a:gd name="T20" fmla="*/ 98 w 98"/>
                    <a:gd name="T21" fmla="*/ 0 h 435"/>
                    <a:gd name="T22" fmla="*/ 14 w 98"/>
                    <a:gd name="T23" fmla="*/ 0 h 435"/>
                    <a:gd name="T24" fmla="*/ 0 w 98"/>
                    <a:gd name="T25" fmla="*/ 16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435">
                      <a:moveTo>
                        <a:pt x="0" y="160"/>
                      </a:moveTo>
                      <a:lnTo>
                        <a:pt x="2" y="190"/>
                      </a:lnTo>
                      <a:lnTo>
                        <a:pt x="37" y="435"/>
                      </a:lnTo>
                      <a:lnTo>
                        <a:pt x="79" y="351"/>
                      </a:lnTo>
                      <a:lnTo>
                        <a:pt x="84" y="271"/>
                      </a:lnTo>
                      <a:lnTo>
                        <a:pt x="85" y="263"/>
                      </a:lnTo>
                      <a:lnTo>
                        <a:pt x="85" y="255"/>
                      </a:lnTo>
                      <a:lnTo>
                        <a:pt x="84" y="248"/>
                      </a:lnTo>
                      <a:lnTo>
                        <a:pt x="70" y="166"/>
                      </a:lnTo>
                      <a:lnTo>
                        <a:pt x="89" y="58"/>
                      </a:lnTo>
                      <a:lnTo>
                        <a:pt x="98" y="0"/>
                      </a:lnTo>
                      <a:lnTo>
                        <a:pt x="14" y="0"/>
                      </a:lnTo>
                      <a:lnTo>
                        <a:pt x="0" y="16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600">
                  <a:extLst>
                    <a:ext uri="{FF2B5EF4-FFF2-40B4-BE49-F238E27FC236}">
                      <a16:creationId xmlns:a16="http://schemas.microsoft.com/office/drawing/2014/main" id="{DC159438-9B6A-EBC1-3A78-778FB8336201}"/>
                    </a:ext>
                  </a:extLst>
                </p:cNvPr>
                <p:cNvSpPr>
                  <a:spLocks/>
                </p:cNvSpPr>
                <p:nvPr/>
              </p:nvSpPr>
              <p:spPr bwMode="auto">
                <a:xfrm>
                  <a:off x="4046" y="2183"/>
                  <a:ext cx="206" cy="237"/>
                </a:xfrm>
                <a:custGeom>
                  <a:avLst/>
                  <a:gdLst>
                    <a:gd name="T0" fmla="*/ 407 w 411"/>
                    <a:gd name="T1" fmla="*/ 128 h 475"/>
                    <a:gd name="T2" fmla="*/ 404 w 411"/>
                    <a:gd name="T3" fmla="*/ 108 h 475"/>
                    <a:gd name="T4" fmla="*/ 395 w 411"/>
                    <a:gd name="T5" fmla="*/ 92 h 475"/>
                    <a:gd name="T6" fmla="*/ 384 w 411"/>
                    <a:gd name="T7" fmla="*/ 77 h 475"/>
                    <a:gd name="T8" fmla="*/ 369 w 411"/>
                    <a:gd name="T9" fmla="*/ 66 h 475"/>
                    <a:gd name="T10" fmla="*/ 350 w 411"/>
                    <a:gd name="T11" fmla="*/ 59 h 475"/>
                    <a:gd name="T12" fmla="*/ 205 w 411"/>
                    <a:gd name="T13" fmla="*/ 0 h 475"/>
                    <a:gd name="T14" fmla="*/ 59 w 411"/>
                    <a:gd name="T15" fmla="*/ 59 h 475"/>
                    <a:gd name="T16" fmla="*/ 41 w 411"/>
                    <a:gd name="T17" fmla="*/ 66 h 475"/>
                    <a:gd name="T18" fmla="*/ 26 w 411"/>
                    <a:gd name="T19" fmla="*/ 77 h 475"/>
                    <a:gd name="T20" fmla="*/ 14 w 411"/>
                    <a:gd name="T21" fmla="*/ 92 h 475"/>
                    <a:gd name="T22" fmla="*/ 7 w 411"/>
                    <a:gd name="T23" fmla="*/ 108 h 475"/>
                    <a:gd name="T24" fmla="*/ 4 w 411"/>
                    <a:gd name="T25" fmla="*/ 128 h 475"/>
                    <a:gd name="T26" fmla="*/ 0 w 411"/>
                    <a:gd name="T27" fmla="*/ 179 h 475"/>
                    <a:gd name="T28" fmla="*/ 80 w 411"/>
                    <a:gd name="T29" fmla="*/ 190 h 475"/>
                    <a:gd name="T30" fmla="*/ 70 w 411"/>
                    <a:gd name="T31" fmla="*/ 248 h 475"/>
                    <a:gd name="T32" fmla="*/ 73 w 411"/>
                    <a:gd name="T33" fmla="*/ 258 h 475"/>
                    <a:gd name="T34" fmla="*/ 75 w 411"/>
                    <a:gd name="T35" fmla="*/ 268 h 475"/>
                    <a:gd name="T36" fmla="*/ 79 w 411"/>
                    <a:gd name="T37" fmla="*/ 292 h 475"/>
                    <a:gd name="T38" fmla="*/ 84 w 411"/>
                    <a:gd name="T39" fmla="*/ 319 h 475"/>
                    <a:gd name="T40" fmla="*/ 90 w 411"/>
                    <a:gd name="T41" fmla="*/ 350 h 475"/>
                    <a:gd name="T42" fmla="*/ 94 w 411"/>
                    <a:gd name="T43" fmla="*/ 381 h 475"/>
                    <a:gd name="T44" fmla="*/ 97 w 411"/>
                    <a:gd name="T45" fmla="*/ 414 h 475"/>
                    <a:gd name="T46" fmla="*/ 97 w 411"/>
                    <a:gd name="T47" fmla="*/ 445 h 475"/>
                    <a:gd name="T48" fmla="*/ 91 w 411"/>
                    <a:gd name="T49" fmla="*/ 475 h 475"/>
                    <a:gd name="T50" fmla="*/ 91 w 411"/>
                    <a:gd name="T51" fmla="*/ 475 h 475"/>
                    <a:gd name="T52" fmla="*/ 117 w 411"/>
                    <a:gd name="T53" fmla="*/ 475 h 475"/>
                    <a:gd name="T54" fmla="*/ 149 w 411"/>
                    <a:gd name="T55" fmla="*/ 475 h 475"/>
                    <a:gd name="T56" fmla="*/ 185 w 411"/>
                    <a:gd name="T57" fmla="*/ 475 h 475"/>
                    <a:gd name="T58" fmla="*/ 223 w 411"/>
                    <a:gd name="T59" fmla="*/ 475 h 475"/>
                    <a:gd name="T60" fmla="*/ 319 w 411"/>
                    <a:gd name="T61" fmla="*/ 475 h 475"/>
                    <a:gd name="T62" fmla="*/ 319 w 411"/>
                    <a:gd name="T63" fmla="*/ 475 h 475"/>
                    <a:gd name="T64" fmla="*/ 313 w 411"/>
                    <a:gd name="T65" fmla="*/ 445 h 475"/>
                    <a:gd name="T66" fmla="*/ 312 w 411"/>
                    <a:gd name="T67" fmla="*/ 414 h 475"/>
                    <a:gd name="T68" fmla="*/ 315 w 411"/>
                    <a:gd name="T69" fmla="*/ 381 h 475"/>
                    <a:gd name="T70" fmla="*/ 321 w 411"/>
                    <a:gd name="T71" fmla="*/ 350 h 475"/>
                    <a:gd name="T72" fmla="*/ 326 w 411"/>
                    <a:gd name="T73" fmla="*/ 319 h 475"/>
                    <a:gd name="T74" fmla="*/ 332 w 411"/>
                    <a:gd name="T75" fmla="*/ 292 h 475"/>
                    <a:gd name="T76" fmla="*/ 336 w 411"/>
                    <a:gd name="T77" fmla="*/ 268 h 475"/>
                    <a:gd name="T78" fmla="*/ 338 w 411"/>
                    <a:gd name="T79" fmla="*/ 258 h 475"/>
                    <a:gd name="T80" fmla="*/ 339 w 411"/>
                    <a:gd name="T81" fmla="*/ 248 h 475"/>
                    <a:gd name="T82" fmla="*/ 330 w 411"/>
                    <a:gd name="T83" fmla="*/ 190 h 475"/>
                    <a:gd name="T84" fmla="*/ 411 w 411"/>
                    <a:gd name="T85" fmla="*/ 179 h 475"/>
                    <a:gd name="T86" fmla="*/ 407 w 411"/>
                    <a:gd name="T87" fmla="*/ 128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1" h="475">
                      <a:moveTo>
                        <a:pt x="407" y="128"/>
                      </a:moveTo>
                      <a:lnTo>
                        <a:pt x="404" y="108"/>
                      </a:lnTo>
                      <a:lnTo>
                        <a:pt x="395" y="92"/>
                      </a:lnTo>
                      <a:lnTo>
                        <a:pt x="384" y="77"/>
                      </a:lnTo>
                      <a:lnTo>
                        <a:pt x="369" y="66"/>
                      </a:lnTo>
                      <a:lnTo>
                        <a:pt x="350" y="59"/>
                      </a:lnTo>
                      <a:lnTo>
                        <a:pt x="205" y="0"/>
                      </a:lnTo>
                      <a:lnTo>
                        <a:pt x="59" y="59"/>
                      </a:lnTo>
                      <a:lnTo>
                        <a:pt x="41" y="66"/>
                      </a:lnTo>
                      <a:lnTo>
                        <a:pt x="26" y="77"/>
                      </a:lnTo>
                      <a:lnTo>
                        <a:pt x="14" y="92"/>
                      </a:lnTo>
                      <a:lnTo>
                        <a:pt x="7" y="108"/>
                      </a:lnTo>
                      <a:lnTo>
                        <a:pt x="4" y="128"/>
                      </a:lnTo>
                      <a:lnTo>
                        <a:pt x="0" y="179"/>
                      </a:lnTo>
                      <a:lnTo>
                        <a:pt x="80" y="190"/>
                      </a:lnTo>
                      <a:lnTo>
                        <a:pt x="70" y="248"/>
                      </a:lnTo>
                      <a:lnTo>
                        <a:pt x="73" y="258"/>
                      </a:lnTo>
                      <a:lnTo>
                        <a:pt x="75" y="268"/>
                      </a:lnTo>
                      <a:lnTo>
                        <a:pt x="79" y="292"/>
                      </a:lnTo>
                      <a:lnTo>
                        <a:pt x="84" y="319"/>
                      </a:lnTo>
                      <a:lnTo>
                        <a:pt x="90" y="350"/>
                      </a:lnTo>
                      <a:lnTo>
                        <a:pt x="94" y="381"/>
                      </a:lnTo>
                      <a:lnTo>
                        <a:pt x="97" y="414"/>
                      </a:lnTo>
                      <a:lnTo>
                        <a:pt x="97" y="445"/>
                      </a:lnTo>
                      <a:lnTo>
                        <a:pt x="91" y="475"/>
                      </a:lnTo>
                      <a:lnTo>
                        <a:pt x="91" y="475"/>
                      </a:lnTo>
                      <a:lnTo>
                        <a:pt x="117" y="475"/>
                      </a:lnTo>
                      <a:lnTo>
                        <a:pt x="149" y="475"/>
                      </a:lnTo>
                      <a:lnTo>
                        <a:pt x="185" y="475"/>
                      </a:lnTo>
                      <a:lnTo>
                        <a:pt x="223" y="475"/>
                      </a:lnTo>
                      <a:lnTo>
                        <a:pt x="319" y="475"/>
                      </a:lnTo>
                      <a:lnTo>
                        <a:pt x="319" y="475"/>
                      </a:lnTo>
                      <a:lnTo>
                        <a:pt x="313" y="445"/>
                      </a:lnTo>
                      <a:lnTo>
                        <a:pt x="312" y="414"/>
                      </a:lnTo>
                      <a:lnTo>
                        <a:pt x="315" y="381"/>
                      </a:lnTo>
                      <a:lnTo>
                        <a:pt x="321" y="350"/>
                      </a:lnTo>
                      <a:lnTo>
                        <a:pt x="326" y="319"/>
                      </a:lnTo>
                      <a:lnTo>
                        <a:pt x="332" y="292"/>
                      </a:lnTo>
                      <a:lnTo>
                        <a:pt x="336" y="268"/>
                      </a:lnTo>
                      <a:lnTo>
                        <a:pt x="338" y="258"/>
                      </a:lnTo>
                      <a:lnTo>
                        <a:pt x="339" y="248"/>
                      </a:lnTo>
                      <a:lnTo>
                        <a:pt x="330" y="190"/>
                      </a:lnTo>
                      <a:lnTo>
                        <a:pt x="411" y="179"/>
                      </a:lnTo>
                      <a:lnTo>
                        <a:pt x="407" y="128"/>
                      </a:lnTo>
                      <a:close/>
                    </a:path>
                  </a:pathLst>
                </a:custGeom>
                <a:solidFill>
                  <a:srgbClr val="FB0A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601">
                  <a:extLst>
                    <a:ext uri="{FF2B5EF4-FFF2-40B4-BE49-F238E27FC236}">
                      <a16:creationId xmlns:a16="http://schemas.microsoft.com/office/drawing/2014/main" id="{A6AAE96B-8A8C-C497-0261-9C7F1E103C1E}"/>
                    </a:ext>
                  </a:extLst>
                </p:cNvPr>
                <p:cNvSpPr>
                  <a:spLocks/>
                </p:cNvSpPr>
                <p:nvPr/>
              </p:nvSpPr>
              <p:spPr bwMode="auto">
                <a:xfrm>
                  <a:off x="4204" y="2433"/>
                  <a:ext cx="37" cy="120"/>
                </a:xfrm>
                <a:custGeom>
                  <a:avLst/>
                  <a:gdLst>
                    <a:gd name="T0" fmla="*/ 27 w 73"/>
                    <a:gd name="T1" fmla="*/ 0 h 239"/>
                    <a:gd name="T2" fmla="*/ 32 w 73"/>
                    <a:gd name="T3" fmla="*/ 101 h 239"/>
                    <a:gd name="T4" fmla="*/ 32 w 73"/>
                    <a:gd name="T5" fmla="*/ 105 h 239"/>
                    <a:gd name="T6" fmla="*/ 31 w 73"/>
                    <a:gd name="T7" fmla="*/ 110 h 239"/>
                    <a:gd name="T8" fmla="*/ 28 w 73"/>
                    <a:gd name="T9" fmla="*/ 115 h 239"/>
                    <a:gd name="T10" fmla="*/ 24 w 73"/>
                    <a:gd name="T11" fmla="*/ 117 h 239"/>
                    <a:gd name="T12" fmla="*/ 20 w 73"/>
                    <a:gd name="T13" fmla="*/ 120 h 239"/>
                    <a:gd name="T14" fmla="*/ 17 w 73"/>
                    <a:gd name="T15" fmla="*/ 123 h 239"/>
                    <a:gd name="T16" fmla="*/ 14 w 73"/>
                    <a:gd name="T17" fmla="*/ 129 h 239"/>
                    <a:gd name="T18" fmla="*/ 10 w 73"/>
                    <a:gd name="T19" fmla="*/ 140 h 239"/>
                    <a:gd name="T20" fmla="*/ 6 w 73"/>
                    <a:gd name="T21" fmla="*/ 154 h 239"/>
                    <a:gd name="T22" fmla="*/ 3 w 73"/>
                    <a:gd name="T23" fmla="*/ 173 h 239"/>
                    <a:gd name="T24" fmla="*/ 0 w 73"/>
                    <a:gd name="T25" fmla="*/ 190 h 239"/>
                    <a:gd name="T26" fmla="*/ 0 w 73"/>
                    <a:gd name="T27" fmla="*/ 192 h 239"/>
                    <a:gd name="T28" fmla="*/ 1 w 73"/>
                    <a:gd name="T29" fmla="*/ 195 h 239"/>
                    <a:gd name="T30" fmla="*/ 4 w 73"/>
                    <a:gd name="T31" fmla="*/ 195 h 239"/>
                    <a:gd name="T32" fmla="*/ 6 w 73"/>
                    <a:gd name="T33" fmla="*/ 195 h 239"/>
                    <a:gd name="T34" fmla="*/ 8 w 73"/>
                    <a:gd name="T35" fmla="*/ 195 h 239"/>
                    <a:gd name="T36" fmla="*/ 10 w 73"/>
                    <a:gd name="T37" fmla="*/ 192 h 239"/>
                    <a:gd name="T38" fmla="*/ 14 w 73"/>
                    <a:gd name="T39" fmla="*/ 180 h 239"/>
                    <a:gd name="T40" fmla="*/ 18 w 73"/>
                    <a:gd name="T41" fmla="*/ 170 h 239"/>
                    <a:gd name="T42" fmla="*/ 21 w 73"/>
                    <a:gd name="T43" fmla="*/ 163 h 239"/>
                    <a:gd name="T44" fmla="*/ 21 w 73"/>
                    <a:gd name="T45" fmla="*/ 160 h 239"/>
                    <a:gd name="T46" fmla="*/ 21 w 73"/>
                    <a:gd name="T47" fmla="*/ 164 h 239"/>
                    <a:gd name="T48" fmla="*/ 20 w 73"/>
                    <a:gd name="T49" fmla="*/ 173 h 239"/>
                    <a:gd name="T50" fmla="*/ 17 w 73"/>
                    <a:gd name="T51" fmla="*/ 185 h 239"/>
                    <a:gd name="T52" fmla="*/ 13 w 73"/>
                    <a:gd name="T53" fmla="*/ 198 h 239"/>
                    <a:gd name="T54" fmla="*/ 7 w 73"/>
                    <a:gd name="T55" fmla="*/ 209 h 239"/>
                    <a:gd name="T56" fmla="*/ 3 w 73"/>
                    <a:gd name="T57" fmla="*/ 216 h 239"/>
                    <a:gd name="T58" fmla="*/ 0 w 73"/>
                    <a:gd name="T59" fmla="*/ 226 h 239"/>
                    <a:gd name="T60" fmla="*/ 0 w 73"/>
                    <a:gd name="T61" fmla="*/ 233 h 239"/>
                    <a:gd name="T62" fmla="*/ 3 w 73"/>
                    <a:gd name="T63" fmla="*/ 239 h 239"/>
                    <a:gd name="T64" fmla="*/ 7 w 73"/>
                    <a:gd name="T65" fmla="*/ 238 h 239"/>
                    <a:gd name="T66" fmla="*/ 23 w 73"/>
                    <a:gd name="T67" fmla="*/ 225 h 239"/>
                    <a:gd name="T68" fmla="*/ 35 w 73"/>
                    <a:gd name="T69" fmla="*/ 209 h 239"/>
                    <a:gd name="T70" fmla="*/ 47 w 73"/>
                    <a:gd name="T71" fmla="*/ 195 h 239"/>
                    <a:gd name="T72" fmla="*/ 54 w 73"/>
                    <a:gd name="T73" fmla="*/ 184 h 239"/>
                    <a:gd name="T74" fmla="*/ 58 w 73"/>
                    <a:gd name="T75" fmla="*/ 171 h 239"/>
                    <a:gd name="T76" fmla="*/ 68 w 73"/>
                    <a:gd name="T77" fmla="*/ 115 h 239"/>
                    <a:gd name="T78" fmla="*/ 66 w 73"/>
                    <a:gd name="T79" fmla="*/ 115 h 239"/>
                    <a:gd name="T80" fmla="*/ 73 w 73"/>
                    <a:gd name="T81" fmla="*/ 35 h 239"/>
                    <a:gd name="T82" fmla="*/ 27 w 73"/>
                    <a:gd name="T8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239">
                      <a:moveTo>
                        <a:pt x="27" y="0"/>
                      </a:moveTo>
                      <a:lnTo>
                        <a:pt x="32" y="101"/>
                      </a:lnTo>
                      <a:lnTo>
                        <a:pt x="32" y="105"/>
                      </a:lnTo>
                      <a:lnTo>
                        <a:pt x="31" y="110"/>
                      </a:lnTo>
                      <a:lnTo>
                        <a:pt x="28" y="115"/>
                      </a:lnTo>
                      <a:lnTo>
                        <a:pt x="24" y="117"/>
                      </a:lnTo>
                      <a:lnTo>
                        <a:pt x="20" y="120"/>
                      </a:lnTo>
                      <a:lnTo>
                        <a:pt x="17" y="123"/>
                      </a:lnTo>
                      <a:lnTo>
                        <a:pt x="14" y="129"/>
                      </a:lnTo>
                      <a:lnTo>
                        <a:pt x="10" y="140"/>
                      </a:lnTo>
                      <a:lnTo>
                        <a:pt x="6" y="154"/>
                      </a:lnTo>
                      <a:lnTo>
                        <a:pt x="3" y="173"/>
                      </a:lnTo>
                      <a:lnTo>
                        <a:pt x="0" y="190"/>
                      </a:lnTo>
                      <a:lnTo>
                        <a:pt x="0" y="192"/>
                      </a:lnTo>
                      <a:lnTo>
                        <a:pt x="1" y="195"/>
                      </a:lnTo>
                      <a:lnTo>
                        <a:pt x="4" y="195"/>
                      </a:lnTo>
                      <a:lnTo>
                        <a:pt x="6" y="195"/>
                      </a:lnTo>
                      <a:lnTo>
                        <a:pt x="8" y="195"/>
                      </a:lnTo>
                      <a:lnTo>
                        <a:pt x="10" y="192"/>
                      </a:lnTo>
                      <a:lnTo>
                        <a:pt x="14" y="180"/>
                      </a:lnTo>
                      <a:lnTo>
                        <a:pt x="18" y="170"/>
                      </a:lnTo>
                      <a:lnTo>
                        <a:pt x="21" y="163"/>
                      </a:lnTo>
                      <a:lnTo>
                        <a:pt x="21" y="160"/>
                      </a:lnTo>
                      <a:lnTo>
                        <a:pt x="21" y="164"/>
                      </a:lnTo>
                      <a:lnTo>
                        <a:pt x="20" y="173"/>
                      </a:lnTo>
                      <a:lnTo>
                        <a:pt x="17" y="185"/>
                      </a:lnTo>
                      <a:lnTo>
                        <a:pt x="13" y="198"/>
                      </a:lnTo>
                      <a:lnTo>
                        <a:pt x="7" y="209"/>
                      </a:lnTo>
                      <a:lnTo>
                        <a:pt x="3" y="216"/>
                      </a:lnTo>
                      <a:lnTo>
                        <a:pt x="0" y="226"/>
                      </a:lnTo>
                      <a:lnTo>
                        <a:pt x="0" y="233"/>
                      </a:lnTo>
                      <a:lnTo>
                        <a:pt x="3" y="239"/>
                      </a:lnTo>
                      <a:lnTo>
                        <a:pt x="7" y="238"/>
                      </a:lnTo>
                      <a:lnTo>
                        <a:pt x="23" y="225"/>
                      </a:lnTo>
                      <a:lnTo>
                        <a:pt x="35" y="209"/>
                      </a:lnTo>
                      <a:lnTo>
                        <a:pt x="47" y="195"/>
                      </a:lnTo>
                      <a:lnTo>
                        <a:pt x="54" y="184"/>
                      </a:lnTo>
                      <a:lnTo>
                        <a:pt x="58" y="171"/>
                      </a:lnTo>
                      <a:lnTo>
                        <a:pt x="68" y="115"/>
                      </a:lnTo>
                      <a:lnTo>
                        <a:pt x="66" y="115"/>
                      </a:lnTo>
                      <a:lnTo>
                        <a:pt x="73" y="35"/>
                      </a:lnTo>
                      <a:lnTo>
                        <a:pt x="27"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602">
                  <a:extLst>
                    <a:ext uri="{FF2B5EF4-FFF2-40B4-BE49-F238E27FC236}">
                      <a16:creationId xmlns:a16="http://schemas.microsoft.com/office/drawing/2014/main" id="{35B0B6A0-434E-B4B1-9020-CF776F1C679A}"/>
                    </a:ext>
                  </a:extLst>
                </p:cNvPr>
                <p:cNvSpPr>
                  <a:spLocks/>
                </p:cNvSpPr>
                <p:nvPr/>
              </p:nvSpPr>
              <p:spPr bwMode="auto">
                <a:xfrm>
                  <a:off x="4209" y="2258"/>
                  <a:ext cx="48" cy="217"/>
                </a:xfrm>
                <a:custGeom>
                  <a:avLst/>
                  <a:gdLst>
                    <a:gd name="T0" fmla="*/ 0 w 96"/>
                    <a:gd name="T1" fmla="*/ 0 h 435"/>
                    <a:gd name="T2" fmla="*/ 7 w 96"/>
                    <a:gd name="T3" fmla="*/ 58 h 435"/>
                    <a:gd name="T4" fmla="*/ 28 w 96"/>
                    <a:gd name="T5" fmla="*/ 166 h 435"/>
                    <a:gd name="T6" fmla="*/ 14 w 96"/>
                    <a:gd name="T7" fmla="*/ 248 h 435"/>
                    <a:gd name="T8" fmla="*/ 13 w 96"/>
                    <a:gd name="T9" fmla="*/ 255 h 435"/>
                    <a:gd name="T10" fmla="*/ 13 w 96"/>
                    <a:gd name="T11" fmla="*/ 263 h 435"/>
                    <a:gd name="T12" fmla="*/ 13 w 96"/>
                    <a:gd name="T13" fmla="*/ 271 h 435"/>
                    <a:gd name="T14" fmla="*/ 17 w 96"/>
                    <a:gd name="T15" fmla="*/ 351 h 435"/>
                    <a:gd name="T16" fmla="*/ 59 w 96"/>
                    <a:gd name="T17" fmla="*/ 435 h 435"/>
                    <a:gd name="T18" fmla="*/ 95 w 96"/>
                    <a:gd name="T19" fmla="*/ 190 h 435"/>
                    <a:gd name="T20" fmla="*/ 96 w 96"/>
                    <a:gd name="T21" fmla="*/ 160 h 435"/>
                    <a:gd name="T22" fmla="*/ 83 w 96"/>
                    <a:gd name="T23" fmla="*/ 0 h 435"/>
                    <a:gd name="T24" fmla="*/ 0 w 96"/>
                    <a:gd name="T2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435">
                      <a:moveTo>
                        <a:pt x="0" y="0"/>
                      </a:moveTo>
                      <a:lnTo>
                        <a:pt x="7" y="58"/>
                      </a:lnTo>
                      <a:lnTo>
                        <a:pt x="28" y="166"/>
                      </a:lnTo>
                      <a:lnTo>
                        <a:pt x="14" y="248"/>
                      </a:lnTo>
                      <a:lnTo>
                        <a:pt x="13" y="255"/>
                      </a:lnTo>
                      <a:lnTo>
                        <a:pt x="13" y="263"/>
                      </a:lnTo>
                      <a:lnTo>
                        <a:pt x="13" y="271"/>
                      </a:lnTo>
                      <a:lnTo>
                        <a:pt x="17" y="351"/>
                      </a:lnTo>
                      <a:lnTo>
                        <a:pt x="59" y="435"/>
                      </a:lnTo>
                      <a:lnTo>
                        <a:pt x="95" y="190"/>
                      </a:lnTo>
                      <a:lnTo>
                        <a:pt x="96" y="160"/>
                      </a:lnTo>
                      <a:lnTo>
                        <a:pt x="83" y="0"/>
                      </a:lnTo>
                      <a:lnTo>
                        <a:pt x="0"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603">
                  <a:extLst>
                    <a:ext uri="{FF2B5EF4-FFF2-40B4-BE49-F238E27FC236}">
                      <a16:creationId xmlns:a16="http://schemas.microsoft.com/office/drawing/2014/main" id="{78FFC197-013F-0C9F-ADF8-43EF7B08D48F}"/>
                    </a:ext>
                  </a:extLst>
                </p:cNvPr>
                <p:cNvSpPr>
                  <a:spLocks/>
                </p:cNvSpPr>
                <p:nvPr/>
              </p:nvSpPr>
              <p:spPr bwMode="auto">
                <a:xfrm>
                  <a:off x="4149" y="2183"/>
                  <a:ext cx="103" cy="237"/>
                </a:xfrm>
                <a:custGeom>
                  <a:avLst/>
                  <a:gdLst>
                    <a:gd name="T0" fmla="*/ 202 w 206"/>
                    <a:gd name="T1" fmla="*/ 128 h 475"/>
                    <a:gd name="T2" fmla="*/ 199 w 206"/>
                    <a:gd name="T3" fmla="*/ 108 h 475"/>
                    <a:gd name="T4" fmla="*/ 190 w 206"/>
                    <a:gd name="T5" fmla="*/ 92 h 475"/>
                    <a:gd name="T6" fmla="*/ 179 w 206"/>
                    <a:gd name="T7" fmla="*/ 77 h 475"/>
                    <a:gd name="T8" fmla="*/ 164 w 206"/>
                    <a:gd name="T9" fmla="*/ 66 h 475"/>
                    <a:gd name="T10" fmla="*/ 145 w 206"/>
                    <a:gd name="T11" fmla="*/ 59 h 475"/>
                    <a:gd name="T12" fmla="*/ 0 w 206"/>
                    <a:gd name="T13" fmla="*/ 0 h 475"/>
                    <a:gd name="T14" fmla="*/ 0 w 206"/>
                    <a:gd name="T15" fmla="*/ 459 h 475"/>
                    <a:gd name="T16" fmla="*/ 4 w 206"/>
                    <a:gd name="T17" fmla="*/ 461 h 475"/>
                    <a:gd name="T18" fmla="*/ 15 w 206"/>
                    <a:gd name="T19" fmla="*/ 462 h 475"/>
                    <a:gd name="T20" fmla="*/ 32 w 206"/>
                    <a:gd name="T21" fmla="*/ 465 h 475"/>
                    <a:gd name="T22" fmla="*/ 52 w 206"/>
                    <a:gd name="T23" fmla="*/ 469 h 475"/>
                    <a:gd name="T24" fmla="*/ 75 w 206"/>
                    <a:gd name="T25" fmla="*/ 472 h 475"/>
                    <a:gd name="T26" fmla="*/ 94 w 206"/>
                    <a:gd name="T27" fmla="*/ 473 h 475"/>
                    <a:gd name="T28" fmla="*/ 114 w 206"/>
                    <a:gd name="T29" fmla="*/ 475 h 475"/>
                    <a:gd name="T30" fmla="*/ 114 w 206"/>
                    <a:gd name="T31" fmla="*/ 475 h 475"/>
                    <a:gd name="T32" fmla="*/ 108 w 206"/>
                    <a:gd name="T33" fmla="*/ 445 h 475"/>
                    <a:gd name="T34" fmla="*/ 107 w 206"/>
                    <a:gd name="T35" fmla="*/ 414 h 475"/>
                    <a:gd name="T36" fmla="*/ 110 w 206"/>
                    <a:gd name="T37" fmla="*/ 381 h 475"/>
                    <a:gd name="T38" fmla="*/ 116 w 206"/>
                    <a:gd name="T39" fmla="*/ 350 h 475"/>
                    <a:gd name="T40" fmla="*/ 121 w 206"/>
                    <a:gd name="T41" fmla="*/ 319 h 475"/>
                    <a:gd name="T42" fmla="*/ 127 w 206"/>
                    <a:gd name="T43" fmla="*/ 292 h 475"/>
                    <a:gd name="T44" fmla="*/ 131 w 206"/>
                    <a:gd name="T45" fmla="*/ 268 h 475"/>
                    <a:gd name="T46" fmla="*/ 133 w 206"/>
                    <a:gd name="T47" fmla="*/ 258 h 475"/>
                    <a:gd name="T48" fmla="*/ 134 w 206"/>
                    <a:gd name="T49" fmla="*/ 248 h 475"/>
                    <a:gd name="T50" fmla="*/ 125 w 206"/>
                    <a:gd name="T51" fmla="*/ 190 h 475"/>
                    <a:gd name="T52" fmla="*/ 206 w 206"/>
                    <a:gd name="T53" fmla="*/ 179 h 475"/>
                    <a:gd name="T54" fmla="*/ 202 w 206"/>
                    <a:gd name="T55" fmla="*/ 128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475">
                      <a:moveTo>
                        <a:pt x="202" y="128"/>
                      </a:moveTo>
                      <a:lnTo>
                        <a:pt x="199" y="108"/>
                      </a:lnTo>
                      <a:lnTo>
                        <a:pt x="190" y="92"/>
                      </a:lnTo>
                      <a:lnTo>
                        <a:pt x="179" y="77"/>
                      </a:lnTo>
                      <a:lnTo>
                        <a:pt x="164" y="66"/>
                      </a:lnTo>
                      <a:lnTo>
                        <a:pt x="145" y="59"/>
                      </a:lnTo>
                      <a:lnTo>
                        <a:pt x="0" y="0"/>
                      </a:lnTo>
                      <a:lnTo>
                        <a:pt x="0" y="459"/>
                      </a:lnTo>
                      <a:lnTo>
                        <a:pt x="4" y="461"/>
                      </a:lnTo>
                      <a:lnTo>
                        <a:pt x="15" y="462"/>
                      </a:lnTo>
                      <a:lnTo>
                        <a:pt x="32" y="465"/>
                      </a:lnTo>
                      <a:lnTo>
                        <a:pt x="52" y="469"/>
                      </a:lnTo>
                      <a:lnTo>
                        <a:pt x="75" y="472"/>
                      </a:lnTo>
                      <a:lnTo>
                        <a:pt x="94" y="473"/>
                      </a:lnTo>
                      <a:lnTo>
                        <a:pt x="114" y="475"/>
                      </a:lnTo>
                      <a:lnTo>
                        <a:pt x="114" y="475"/>
                      </a:lnTo>
                      <a:lnTo>
                        <a:pt x="108" y="445"/>
                      </a:lnTo>
                      <a:lnTo>
                        <a:pt x="107" y="414"/>
                      </a:lnTo>
                      <a:lnTo>
                        <a:pt x="110" y="381"/>
                      </a:lnTo>
                      <a:lnTo>
                        <a:pt x="116" y="350"/>
                      </a:lnTo>
                      <a:lnTo>
                        <a:pt x="121" y="319"/>
                      </a:lnTo>
                      <a:lnTo>
                        <a:pt x="127" y="292"/>
                      </a:lnTo>
                      <a:lnTo>
                        <a:pt x="131" y="268"/>
                      </a:lnTo>
                      <a:lnTo>
                        <a:pt x="133" y="258"/>
                      </a:lnTo>
                      <a:lnTo>
                        <a:pt x="134" y="248"/>
                      </a:lnTo>
                      <a:lnTo>
                        <a:pt x="125" y="190"/>
                      </a:lnTo>
                      <a:lnTo>
                        <a:pt x="206" y="179"/>
                      </a:lnTo>
                      <a:lnTo>
                        <a:pt x="202" y="128"/>
                      </a:lnTo>
                      <a:close/>
                    </a:path>
                  </a:pathLst>
                </a:custGeom>
                <a:solidFill>
                  <a:srgbClr val="BC00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604">
                  <a:extLst>
                    <a:ext uri="{FF2B5EF4-FFF2-40B4-BE49-F238E27FC236}">
                      <a16:creationId xmlns:a16="http://schemas.microsoft.com/office/drawing/2014/main" id="{B04FDFCD-8269-38C2-DD84-4B064694021C}"/>
                    </a:ext>
                  </a:extLst>
                </p:cNvPr>
                <p:cNvSpPr>
                  <a:spLocks/>
                </p:cNvSpPr>
                <p:nvPr/>
              </p:nvSpPr>
              <p:spPr bwMode="auto">
                <a:xfrm>
                  <a:off x="4117" y="2166"/>
                  <a:ext cx="64" cy="59"/>
                </a:xfrm>
                <a:custGeom>
                  <a:avLst/>
                  <a:gdLst>
                    <a:gd name="T0" fmla="*/ 0 w 129"/>
                    <a:gd name="T1" fmla="*/ 66 h 118"/>
                    <a:gd name="T2" fmla="*/ 1 w 129"/>
                    <a:gd name="T3" fmla="*/ 69 h 118"/>
                    <a:gd name="T4" fmla="*/ 8 w 129"/>
                    <a:gd name="T5" fmla="*/ 89 h 118"/>
                    <a:gd name="T6" fmla="*/ 21 w 129"/>
                    <a:gd name="T7" fmla="*/ 104 h 118"/>
                    <a:gd name="T8" fmla="*/ 37 w 129"/>
                    <a:gd name="T9" fmla="*/ 114 h 118"/>
                    <a:gd name="T10" fmla="*/ 55 w 129"/>
                    <a:gd name="T11" fmla="*/ 118 h 118"/>
                    <a:gd name="T12" fmla="*/ 74 w 129"/>
                    <a:gd name="T13" fmla="*/ 118 h 118"/>
                    <a:gd name="T14" fmla="*/ 90 w 129"/>
                    <a:gd name="T15" fmla="*/ 114 h 118"/>
                    <a:gd name="T16" fmla="*/ 107 w 129"/>
                    <a:gd name="T17" fmla="*/ 104 h 118"/>
                    <a:gd name="T18" fmla="*/ 120 w 129"/>
                    <a:gd name="T19" fmla="*/ 89 h 118"/>
                    <a:gd name="T20" fmla="*/ 127 w 129"/>
                    <a:gd name="T21" fmla="*/ 69 h 118"/>
                    <a:gd name="T22" fmla="*/ 129 w 129"/>
                    <a:gd name="T23" fmla="*/ 66 h 118"/>
                    <a:gd name="T24" fmla="*/ 129 w 129"/>
                    <a:gd name="T25" fmla="*/ 0 h 118"/>
                    <a:gd name="T26" fmla="*/ 0 w 129"/>
                    <a:gd name="T27" fmla="*/ 0 h 118"/>
                    <a:gd name="T28" fmla="*/ 0 w 129"/>
                    <a:gd name="T29"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9" h="118">
                      <a:moveTo>
                        <a:pt x="0" y="66"/>
                      </a:moveTo>
                      <a:lnTo>
                        <a:pt x="1" y="69"/>
                      </a:lnTo>
                      <a:lnTo>
                        <a:pt x="8" y="89"/>
                      </a:lnTo>
                      <a:lnTo>
                        <a:pt x="21" y="104"/>
                      </a:lnTo>
                      <a:lnTo>
                        <a:pt x="37" y="114"/>
                      </a:lnTo>
                      <a:lnTo>
                        <a:pt x="55" y="118"/>
                      </a:lnTo>
                      <a:lnTo>
                        <a:pt x="74" y="118"/>
                      </a:lnTo>
                      <a:lnTo>
                        <a:pt x="90" y="114"/>
                      </a:lnTo>
                      <a:lnTo>
                        <a:pt x="107" y="104"/>
                      </a:lnTo>
                      <a:lnTo>
                        <a:pt x="120" y="89"/>
                      </a:lnTo>
                      <a:lnTo>
                        <a:pt x="127" y="69"/>
                      </a:lnTo>
                      <a:lnTo>
                        <a:pt x="129" y="66"/>
                      </a:lnTo>
                      <a:lnTo>
                        <a:pt x="129" y="0"/>
                      </a:lnTo>
                      <a:lnTo>
                        <a:pt x="0" y="0"/>
                      </a:lnTo>
                      <a:lnTo>
                        <a:pt x="0" y="66"/>
                      </a:lnTo>
                      <a:close/>
                    </a:path>
                  </a:pathLst>
                </a:custGeom>
                <a:solidFill>
                  <a:srgbClr val="E1CDC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605">
                  <a:extLst>
                    <a:ext uri="{FF2B5EF4-FFF2-40B4-BE49-F238E27FC236}">
                      <a16:creationId xmlns:a16="http://schemas.microsoft.com/office/drawing/2014/main" id="{40A9DE65-AE79-87E4-C5A4-F62F4DA4C9FE}"/>
                    </a:ext>
                  </a:extLst>
                </p:cNvPr>
                <p:cNvSpPr>
                  <a:spLocks/>
                </p:cNvSpPr>
                <p:nvPr/>
              </p:nvSpPr>
              <p:spPr bwMode="auto">
                <a:xfrm>
                  <a:off x="4106" y="2072"/>
                  <a:ext cx="86" cy="117"/>
                </a:xfrm>
                <a:custGeom>
                  <a:avLst/>
                  <a:gdLst>
                    <a:gd name="T0" fmla="*/ 113 w 171"/>
                    <a:gd name="T1" fmla="*/ 0 h 234"/>
                    <a:gd name="T2" fmla="*/ 56 w 171"/>
                    <a:gd name="T3" fmla="*/ 0 h 234"/>
                    <a:gd name="T4" fmla="*/ 39 w 171"/>
                    <a:gd name="T5" fmla="*/ 4 h 234"/>
                    <a:gd name="T6" fmla="*/ 25 w 171"/>
                    <a:gd name="T7" fmla="*/ 12 h 234"/>
                    <a:gd name="T8" fmla="*/ 12 w 171"/>
                    <a:gd name="T9" fmla="*/ 26 h 234"/>
                    <a:gd name="T10" fmla="*/ 4 w 171"/>
                    <a:gd name="T11" fmla="*/ 43 h 234"/>
                    <a:gd name="T12" fmla="*/ 0 w 171"/>
                    <a:gd name="T13" fmla="*/ 63 h 234"/>
                    <a:gd name="T14" fmla="*/ 0 w 171"/>
                    <a:gd name="T15" fmla="*/ 141 h 234"/>
                    <a:gd name="T16" fmla="*/ 3 w 171"/>
                    <a:gd name="T17" fmla="*/ 157 h 234"/>
                    <a:gd name="T18" fmla="*/ 10 w 171"/>
                    <a:gd name="T19" fmla="*/ 175 h 234"/>
                    <a:gd name="T20" fmla="*/ 22 w 171"/>
                    <a:gd name="T21" fmla="*/ 192 h 234"/>
                    <a:gd name="T22" fmla="*/ 37 w 171"/>
                    <a:gd name="T23" fmla="*/ 209 h 234"/>
                    <a:gd name="T24" fmla="*/ 52 w 171"/>
                    <a:gd name="T25" fmla="*/ 222 h 234"/>
                    <a:gd name="T26" fmla="*/ 68 w 171"/>
                    <a:gd name="T27" fmla="*/ 230 h 234"/>
                    <a:gd name="T28" fmla="*/ 83 w 171"/>
                    <a:gd name="T29" fmla="*/ 234 h 234"/>
                    <a:gd name="T30" fmla="*/ 87 w 171"/>
                    <a:gd name="T31" fmla="*/ 234 h 234"/>
                    <a:gd name="T32" fmla="*/ 102 w 171"/>
                    <a:gd name="T33" fmla="*/ 230 h 234"/>
                    <a:gd name="T34" fmla="*/ 119 w 171"/>
                    <a:gd name="T35" fmla="*/ 222 h 234"/>
                    <a:gd name="T36" fmla="*/ 134 w 171"/>
                    <a:gd name="T37" fmla="*/ 209 h 234"/>
                    <a:gd name="T38" fmla="*/ 148 w 171"/>
                    <a:gd name="T39" fmla="*/ 192 h 234"/>
                    <a:gd name="T40" fmla="*/ 160 w 171"/>
                    <a:gd name="T41" fmla="*/ 175 h 234"/>
                    <a:gd name="T42" fmla="*/ 168 w 171"/>
                    <a:gd name="T43" fmla="*/ 157 h 234"/>
                    <a:gd name="T44" fmla="*/ 171 w 171"/>
                    <a:gd name="T45" fmla="*/ 141 h 234"/>
                    <a:gd name="T46" fmla="*/ 171 w 171"/>
                    <a:gd name="T47" fmla="*/ 63 h 234"/>
                    <a:gd name="T48" fmla="*/ 167 w 171"/>
                    <a:gd name="T49" fmla="*/ 43 h 234"/>
                    <a:gd name="T50" fmla="*/ 157 w 171"/>
                    <a:gd name="T51" fmla="*/ 26 h 234"/>
                    <a:gd name="T52" fmla="*/ 145 w 171"/>
                    <a:gd name="T53" fmla="*/ 12 h 234"/>
                    <a:gd name="T54" fmla="*/ 130 w 171"/>
                    <a:gd name="T55" fmla="*/ 4 h 234"/>
                    <a:gd name="T56" fmla="*/ 113 w 171"/>
                    <a:gd name="T5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234">
                      <a:moveTo>
                        <a:pt x="113" y="0"/>
                      </a:moveTo>
                      <a:lnTo>
                        <a:pt x="56" y="0"/>
                      </a:lnTo>
                      <a:lnTo>
                        <a:pt x="39" y="4"/>
                      </a:lnTo>
                      <a:lnTo>
                        <a:pt x="25" y="12"/>
                      </a:lnTo>
                      <a:lnTo>
                        <a:pt x="12" y="26"/>
                      </a:lnTo>
                      <a:lnTo>
                        <a:pt x="4" y="43"/>
                      </a:lnTo>
                      <a:lnTo>
                        <a:pt x="0" y="63"/>
                      </a:lnTo>
                      <a:lnTo>
                        <a:pt x="0" y="141"/>
                      </a:lnTo>
                      <a:lnTo>
                        <a:pt x="3" y="157"/>
                      </a:lnTo>
                      <a:lnTo>
                        <a:pt x="10" y="175"/>
                      </a:lnTo>
                      <a:lnTo>
                        <a:pt x="22" y="192"/>
                      </a:lnTo>
                      <a:lnTo>
                        <a:pt x="37" y="209"/>
                      </a:lnTo>
                      <a:lnTo>
                        <a:pt x="52" y="222"/>
                      </a:lnTo>
                      <a:lnTo>
                        <a:pt x="68" y="230"/>
                      </a:lnTo>
                      <a:lnTo>
                        <a:pt x="83" y="234"/>
                      </a:lnTo>
                      <a:lnTo>
                        <a:pt x="87" y="234"/>
                      </a:lnTo>
                      <a:lnTo>
                        <a:pt x="102" y="230"/>
                      </a:lnTo>
                      <a:lnTo>
                        <a:pt x="119" y="222"/>
                      </a:lnTo>
                      <a:lnTo>
                        <a:pt x="134" y="209"/>
                      </a:lnTo>
                      <a:lnTo>
                        <a:pt x="148" y="192"/>
                      </a:lnTo>
                      <a:lnTo>
                        <a:pt x="160" y="175"/>
                      </a:lnTo>
                      <a:lnTo>
                        <a:pt x="168" y="157"/>
                      </a:lnTo>
                      <a:lnTo>
                        <a:pt x="171" y="141"/>
                      </a:lnTo>
                      <a:lnTo>
                        <a:pt x="171" y="63"/>
                      </a:lnTo>
                      <a:lnTo>
                        <a:pt x="167" y="43"/>
                      </a:lnTo>
                      <a:lnTo>
                        <a:pt x="157" y="26"/>
                      </a:lnTo>
                      <a:lnTo>
                        <a:pt x="145" y="12"/>
                      </a:lnTo>
                      <a:lnTo>
                        <a:pt x="130" y="4"/>
                      </a:lnTo>
                      <a:lnTo>
                        <a:pt x="113"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606">
                  <a:extLst>
                    <a:ext uri="{FF2B5EF4-FFF2-40B4-BE49-F238E27FC236}">
                      <a16:creationId xmlns:a16="http://schemas.microsoft.com/office/drawing/2014/main" id="{98512594-D7A3-DBBE-64EC-6383F0A25C61}"/>
                    </a:ext>
                  </a:extLst>
                </p:cNvPr>
                <p:cNvSpPr>
                  <a:spLocks/>
                </p:cNvSpPr>
                <p:nvPr/>
              </p:nvSpPr>
              <p:spPr bwMode="auto">
                <a:xfrm>
                  <a:off x="4099" y="2116"/>
                  <a:ext cx="10" cy="29"/>
                </a:xfrm>
                <a:custGeom>
                  <a:avLst/>
                  <a:gdLst>
                    <a:gd name="T0" fmla="*/ 10 w 19"/>
                    <a:gd name="T1" fmla="*/ 0 h 58"/>
                    <a:gd name="T2" fmla="*/ 5 w 19"/>
                    <a:gd name="T3" fmla="*/ 0 h 58"/>
                    <a:gd name="T4" fmla="*/ 2 w 19"/>
                    <a:gd name="T5" fmla="*/ 3 h 58"/>
                    <a:gd name="T6" fmla="*/ 1 w 19"/>
                    <a:gd name="T7" fmla="*/ 5 h 58"/>
                    <a:gd name="T8" fmla="*/ 0 w 19"/>
                    <a:gd name="T9" fmla="*/ 8 h 58"/>
                    <a:gd name="T10" fmla="*/ 0 w 19"/>
                    <a:gd name="T11" fmla="*/ 48 h 58"/>
                    <a:gd name="T12" fmla="*/ 1 w 19"/>
                    <a:gd name="T13" fmla="*/ 52 h 58"/>
                    <a:gd name="T14" fmla="*/ 2 w 19"/>
                    <a:gd name="T15" fmla="*/ 55 h 58"/>
                    <a:gd name="T16" fmla="*/ 5 w 19"/>
                    <a:gd name="T17" fmla="*/ 56 h 58"/>
                    <a:gd name="T18" fmla="*/ 10 w 19"/>
                    <a:gd name="T19" fmla="*/ 58 h 58"/>
                    <a:gd name="T20" fmla="*/ 14 w 19"/>
                    <a:gd name="T21" fmla="*/ 56 h 58"/>
                    <a:gd name="T22" fmla="*/ 17 w 19"/>
                    <a:gd name="T23" fmla="*/ 55 h 58"/>
                    <a:gd name="T24" fmla="*/ 18 w 19"/>
                    <a:gd name="T25" fmla="*/ 52 h 58"/>
                    <a:gd name="T26" fmla="*/ 19 w 19"/>
                    <a:gd name="T27" fmla="*/ 48 h 58"/>
                    <a:gd name="T28" fmla="*/ 19 w 19"/>
                    <a:gd name="T29" fmla="*/ 8 h 58"/>
                    <a:gd name="T30" fmla="*/ 18 w 19"/>
                    <a:gd name="T31" fmla="*/ 5 h 58"/>
                    <a:gd name="T32" fmla="*/ 17 w 19"/>
                    <a:gd name="T33" fmla="*/ 3 h 58"/>
                    <a:gd name="T34" fmla="*/ 14 w 19"/>
                    <a:gd name="T35" fmla="*/ 0 h 58"/>
                    <a:gd name="T36" fmla="*/ 10 w 19"/>
                    <a:gd name="T3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8">
                      <a:moveTo>
                        <a:pt x="10" y="0"/>
                      </a:moveTo>
                      <a:lnTo>
                        <a:pt x="5" y="0"/>
                      </a:lnTo>
                      <a:lnTo>
                        <a:pt x="2" y="3"/>
                      </a:lnTo>
                      <a:lnTo>
                        <a:pt x="1" y="5"/>
                      </a:lnTo>
                      <a:lnTo>
                        <a:pt x="0" y="8"/>
                      </a:lnTo>
                      <a:lnTo>
                        <a:pt x="0" y="48"/>
                      </a:lnTo>
                      <a:lnTo>
                        <a:pt x="1" y="52"/>
                      </a:lnTo>
                      <a:lnTo>
                        <a:pt x="2" y="55"/>
                      </a:lnTo>
                      <a:lnTo>
                        <a:pt x="5" y="56"/>
                      </a:lnTo>
                      <a:lnTo>
                        <a:pt x="10" y="58"/>
                      </a:lnTo>
                      <a:lnTo>
                        <a:pt x="14" y="56"/>
                      </a:lnTo>
                      <a:lnTo>
                        <a:pt x="17" y="55"/>
                      </a:lnTo>
                      <a:lnTo>
                        <a:pt x="18" y="52"/>
                      </a:lnTo>
                      <a:lnTo>
                        <a:pt x="19" y="48"/>
                      </a:lnTo>
                      <a:lnTo>
                        <a:pt x="19" y="8"/>
                      </a:lnTo>
                      <a:lnTo>
                        <a:pt x="18" y="5"/>
                      </a:lnTo>
                      <a:lnTo>
                        <a:pt x="17" y="3"/>
                      </a:lnTo>
                      <a:lnTo>
                        <a:pt x="14" y="0"/>
                      </a:lnTo>
                      <a:lnTo>
                        <a:pt x="10" y="0"/>
                      </a:lnTo>
                      <a:close/>
                    </a:path>
                  </a:pathLst>
                </a:custGeom>
                <a:solidFill>
                  <a:srgbClr val="E5D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6" name="Group 808">
                <a:extLst>
                  <a:ext uri="{FF2B5EF4-FFF2-40B4-BE49-F238E27FC236}">
                    <a16:creationId xmlns:a16="http://schemas.microsoft.com/office/drawing/2014/main" id="{F2ECDC82-7271-4AC4-791D-52426B0952B5}"/>
                  </a:ext>
                </a:extLst>
              </p:cNvPr>
              <p:cNvGrpSpPr>
                <a:grpSpLocks/>
              </p:cNvGrpSpPr>
              <p:nvPr/>
            </p:nvGrpSpPr>
            <p:grpSpPr bwMode="auto">
              <a:xfrm>
                <a:off x="4539530" y="2989968"/>
                <a:ext cx="4653603" cy="2565088"/>
                <a:chOff x="3573" y="2024"/>
                <a:chExt cx="1660" cy="915"/>
              </a:xfrm>
            </p:grpSpPr>
            <p:sp>
              <p:nvSpPr>
                <p:cNvPr id="292" name="Freeform 608">
                  <a:extLst>
                    <a:ext uri="{FF2B5EF4-FFF2-40B4-BE49-F238E27FC236}">
                      <a16:creationId xmlns:a16="http://schemas.microsoft.com/office/drawing/2014/main" id="{75DC95FC-3C6F-D034-9303-E7DB8AF5D564}"/>
                    </a:ext>
                  </a:extLst>
                </p:cNvPr>
                <p:cNvSpPr>
                  <a:spLocks/>
                </p:cNvSpPr>
                <p:nvPr/>
              </p:nvSpPr>
              <p:spPr bwMode="auto">
                <a:xfrm>
                  <a:off x="4189" y="2116"/>
                  <a:ext cx="9" cy="29"/>
                </a:xfrm>
                <a:custGeom>
                  <a:avLst/>
                  <a:gdLst>
                    <a:gd name="T0" fmla="*/ 10 w 19"/>
                    <a:gd name="T1" fmla="*/ 0 h 58"/>
                    <a:gd name="T2" fmla="*/ 6 w 19"/>
                    <a:gd name="T3" fmla="*/ 0 h 58"/>
                    <a:gd name="T4" fmla="*/ 3 w 19"/>
                    <a:gd name="T5" fmla="*/ 3 h 58"/>
                    <a:gd name="T6" fmla="*/ 0 w 19"/>
                    <a:gd name="T7" fmla="*/ 5 h 58"/>
                    <a:gd name="T8" fmla="*/ 0 w 19"/>
                    <a:gd name="T9" fmla="*/ 8 h 58"/>
                    <a:gd name="T10" fmla="*/ 0 w 19"/>
                    <a:gd name="T11" fmla="*/ 48 h 58"/>
                    <a:gd name="T12" fmla="*/ 0 w 19"/>
                    <a:gd name="T13" fmla="*/ 52 h 58"/>
                    <a:gd name="T14" fmla="*/ 3 w 19"/>
                    <a:gd name="T15" fmla="*/ 55 h 58"/>
                    <a:gd name="T16" fmla="*/ 6 w 19"/>
                    <a:gd name="T17" fmla="*/ 56 h 58"/>
                    <a:gd name="T18" fmla="*/ 10 w 19"/>
                    <a:gd name="T19" fmla="*/ 58 h 58"/>
                    <a:gd name="T20" fmla="*/ 13 w 19"/>
                    <a:gd name="T21" fmla="*/ 56 h 58"/>
                    <a:gd name="T22" fmla="*/ 16 w 19"/>
                    <a:gd name="T23" fmla="*/ 55 h 58"/>
                    <a:gd name="T24" fmla="*/ 19 w 19"/>
                    <a:gd name="T25" fmla="*/ 52 h 58"/>
                    <a:gd name="T26" fmla="*/ 19 w 19"/>
                    <a:gd name="T27" fmla="*/ 48 h 58"/>
                    <a:gd name="T28" fmla="*/ 19 w 19"/>
                    <a:gd name="T29" fmla="*/ 8 h 58"/>
                    <a:gd name="T30" fmla="*/ 19 w 19"/>
                    <a:gd name="T31" fmla="*/ 5 h 58"/>
                    <a:gd name="T32" fmla="*/ 16 w 19"/>
                    <a:gd name="T33" fmla="*/ 3 h 58"/>
                    <a:gd name="T34" fmla="*/ 13 w 19"/>
                    <a:gd name="T35" fmla="*/ 0 h 58"/>
                    <a:gd name="T36" fmla="*/ 10 w 19"/>
                    <a:gd name="T3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8">
                      <a:moveTo>
                        <a:pt x="10" y="0"/>
                      </a:moveTo>
                      <a:lnTo>
                        <a:pt x="6" y="0"/>
                      </a:lnTo>
                      <a:lnTo>
                        <a:pt x="3" y="3"/>
                      </a:lnTo>
                      <a:lnTo>
                        <a:pt x="0" y="5"/>
                      </a:lnTo>
                      <a:lnTo>
                        <a:pt x="0" y="8"/>
                      </a:lnTo>
                      <a:lnTo>
                        <a:pt x="0" y="48"/>
                      </a:lnTo>
                      <a:lnTo>
                        <a:pt x="0" y="52"/>
                      </a:lnTo>
                      <a:lnTo>
                        <a:pt x="3" y="55"/>
                      </a:lnTo>
                      <a:lnTo>
                        <a:pt x="6" y="56"/>
                      </a:lnTo>
                      <a:lnTo>
                        <a:pt x="10" y="58"/>
                      </a:lnTo>
                      <a:lnTo>
                        <a:pt x="13" y="56"/>
                      </a:lnTo>
                      <a:lnTo>
                        <a:pt x="16" y="55"/>
                      </a:lnTo>
                      <a:lnTo>
                        <a:pt x="19" y="52"/>
                      </a:lnTo>
                      <a:lnTo>
                        <a:pt x="19" y="48"/>
                      </a:lnTo>
                      <a:lnTo>
                        <a:pt x="19" y="8"/>
                      </a:lnTo>
                      <a:lnTo>
                        <a:pt x="19" y="5"/>
                      </a:lnTo>
                      <a:lnTo>
                        <a:pt x="16" y="3"/>
                      </a:lnTo>
                      <a:lnTo>
                        <a:pt x="13" y="0"/>
                      </a:lnTo>
                      <a:lnTo>
                        <a:pt x="10"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609">
                  <a:extLst>
                    <a:ext uri="{FF2B5EF4-FFF2-40B4-BE49-F238E27FC236}">
                      <a16:creationId xmlns:a16="http://schemas.microsoft.com/office/drawing/2014/main" id="{A2CF2BE7-7FFA-EB52-4608-25923DE3E315}"/>
                    </a:ext>
                  </a:extLst>
                </p:cNvPr>
                <p:cNvSpPr>
                  <a:spLocks/>
                </p:cNvSpPr>
                <p:nvPr/>
              </p:nvSpPr>
              <p:spPr bwMode="auto">
                <a:xfrm>
                  <a:off x="4149" y="2072"/>
                  <a:ext cx="43" cy="117"/>
                </a:xfrm>
                <a:custGeom>
                  <a:avLst/>
                  <a:gdLst>
                    <a:gd name="T0" fmla="*/ 28 w 86"/>
                    <a:gd name="T1" fmla="*/ 0 h 234"/>
                    <a:gd name="T2" fmla="*/ 0 w 86"/>
                    <a:gd name="T3" fmla="*/ 0 h 234"/>
                    <a:gd name="T4" fmla="*/ 0 w 86"/>
                    <a:gd name="T5" fmla="*/ 234 h 234"/>
                    <a:gd name="T6" fmla="*/ 2 w 86"/>
                    <a:gd name="T7" fmla="*/ 234 h 234"/>
                    <a:gd name="T8" fmla="*/ 17 w 86"/>
                    <a:gd name="T9" fmla="*/ 230 h 234"/>
                    <a:gd name="T10" fmla="*/ 34 w 86"/>
                    <a:gd name="T11" fmla="*/ 222 h 234"/>
                    <a:gd name="T12" fmla="*/ 49 w 86"/>
                    <a:gd name="T13" fmla="*/ 209 h 234"/>
                    <a:gd name="T14" fmla="*/ 63 w 86"/>
                    <a:gd name="T15" fmla="*/ 192 h 234"/>
                    <a:gd name="T16" fmla="*/ 75 w 86"/>
                    <a:gd name="T17" fmla="*/ 175 h 234"/>
                    <a:gd name="T18" fmla="*/ 83 w 86"/>
                    <a:gd name="T19" fmla="*/ 157 h 234"/>
                    <a:gd name="T20" fmla="*/ 86 w 86"/>
                    <a:gd name="T21" fmla="*/ 141 h 234"/>
                    <a:gd name="T22" fmla="*/ 86 w 86"/>
                    <a:gd name="T23" fmla="*/ 63 h 234"/>
                    <a:gd name="T24" fmla="*/ 82 w 86"/>
                    <a:gd name="T25" fmla="*/ 43 h 234"/>
                    <a:gd name="T26" fmla="*/ 72 w 86"/>
                    <a:gd name="T27" fmla="*/ 26 h 234"/>
                    <a:gd name="T28" fmla="*/ 60 w 86"/>
                    <a:gd name="T29" fmla="*/ 12 h 234"/>
                    <a:gd name="T30" fmla="*/ 45 w 86"/>
                    <a:gd name="T31" fmla="*/ 4 h 234"/>
                    <a:gd name="T32" fmla="*/ 28 w 86"/>
                    <a:gd name="T3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234">
                      <a:moveTo>
                        <a:pt x="28" y="0"/>
                      </a:moveTo>
                      <a:lnTo>
                        <a:pt x="0" y="0"/>
                      </a:lnTo>
                      <a:lnTo>
                        <a:pt x="0" y="234"/>
                      </a:lnTo>
                      <a:lnTo>
                        <a:pt x="2" y="234"/>
                      </a:lnTo>
                      <a:lnTo>
                        <a:pt x="17" y="230"/>
                      </a:lnTo>
                      <a:lnTo>
                        <a:pt x="34" y="222"/>
                      </a:lnTo>
                      <a:lnTo>
                        <a:pt x="49" y="209"/>
                      </a:lnTo>
                      <a:lnTo>
                        <a:pt x="63" y="192"/>
                      </a:lnTo>
                      <a:lnTo>
                        <a:pt x="75" y="175"/>
                      </a:lnTo>
                      <a:lnTo>
                        <a:pt x="83" y="157"/>
                      </a:lnTo>
                      <a:lnTo>
                        <a:pt x="86" y="141"/>
                      </a:lnTo>
                      <a:lnTo>
                        <a:pt x="86" y="63"/>
                      </a:lnTo>
                      <a:lnTo>
                        <a:pt x="82" y="43"/>
                      </a:lnTo>
                      <a:lnTo>
                        <a:pt x="72" y="26"/>
                      </a:lnTo>
                      <a:lnTo>
                        <a:pt x="60" y="12"/>
                      </a:lnTo>
                      <a:lnTo>
                        <a:pt x="45" y="4"/>
                      </a:lnTo>
                      <a:lnTo>
                        <a:pt x="28" y="0"/>
                      </a:lnTo>
                      <a:close/>
                    </a:path>
                  </a:pathLst>
                </a:custGeom>
                <a:solidFill>
                  <a:srgbClr val="E0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610">
                  <a:extLst>
                    <a:ext uri="{FF2B5EF4-FFF2-40B4-BE49-F238E27FC236}">
                      <a16:creationId xmlns:a16="http://schemas.microsoft.com/office/drawing/2014/main" id="{73E9ADF7-31CF-EE00-5794-482B1618C5B9}"/>
                    </a:ext>
                  </a:extLst>
                </p:cNvPr>
                <p:cNvSpPr>
                  <a:spLocks/>
                </p:cNvSpPr>
                <p:nvPr/>
              </p:nvSpPr>
              <p:spPr bwMode="auto">
                <a:xfrm>
                  <a:off x="4128" y="2056"/>
                  <a:ext cx="21" cy="32"/>
                </a:xfrm>
                <a:custGeom>
                  <a:avLst/>
                  <a:gdLst>
                    <a:gd name="T0" fmla="*/ 5 w 41"/>
                    <a:gd name="T1" fmla="*/ 4 h 65"/>
                    <a:gd name="T2" fmla="*/ 0 w 41"/>
                    <a:gd name="T3" fmla="*/ 13 h 65"/>
                    <a:gd name="T4" fmla="*/ 0 w 41"/>
                    <a:gd name="T5" fmla="*/ 24 h 65"/>
                    <a:gd name="T6" fmla="*/ 2 w 41"/>
                    <a:gd name="T7" fmla="*/ 34 h 65"/>
                    <a:gd name="T8" fmla="*/ 11 w 41"/>
                    <a:gd name="T9" fmla="*/ 45 h 65"/>
                    <a:gd name="T10" fmla="*/ 25 w 41"/>
                    <a:gd name="T11" fmla="*/ 55 h 65"/>
                    <a:gd name="T12" fmla="*/ 41 w 41"/>
                    <a:gd name="T13" fmla="*/ 65 h 65"/>
                    <a:gd name="T14" fmla="*/ 41 w 41"/>
                    <a:gd name="T15" fmla="*/ 0 h 65"/>
                    <a:gd name="T16" fmla="*/ 38 w 41"/>
                    <a:gd name="T17" fmla="*/ 0 h 65"/>
                    <a:gd name="T18" fmla="*/ 34 w 41"/>
                    <a:gd name="T19" fmla="*/ 0 h 65"/>
                    <a:gd name="T20" fmla="*/ 24 w 41"/>
                    <a:gd name="T21" fmla="*/ 0 h 65"/>
                    <a:gd name="T22" fmla="*/ 12 w 41"/>
                    <a:gd name="T23" fmla="*/ 0 h 65"/>
                    <a:gd name="T24" fmla="*/ 5 w 41"/>
                    <a:gd name="T25"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5" y="4"/>
                      </a:moveTo>
                      <a:lnTo>
                        <a:pt x="0" y="13"/>
                      </a:lnTo>
                      <a:lnTo>
                        <a:pt x="0" y="24"/>
                      </a:lnTo>
                      <a:lnTo>
                        <a:pt x="2" y="34"/>
                      </a:lnTo>
                      <a:lnTo>
                        <a:pt x="11" y="45"/>
                      </a:lnTo>
                      <a:lnTo>
                        <a:pt x="25" y="55"/>
                      </a:lnTo>
                      <a:lnTo>
                        <a:pt x="41" y="65"/>
                      </a:lnTo>
                      <a:lnTo>
                        <a:pt x="41" y="0"/>
                      </a:lnTo>
                      <a:lnTo>
                        <a:pt x="38" y="0"/>
                      </a:lnTo>
                      <a:lnTo>
                        <a:pt x="34" y="0"/>
                      </a:lnTo>
                      <a:lnTo>
                        <a:pt x="24" y="0"/>
                      </a:lnTo>
                      <a:lnTo>
                        <a:pt x="12" y="0"/>
                      </a:lnTo>
                      <a:lnTo>
                        <a:pt x="5" y="4"/>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611">
                  <a:extLst>
                    <a:ext uri="{FF2B5EF4-FFF2-40B4-BE49-F238E27FC236}">
                      <a16:creationId xmlns:a16="http://schemas.microsoft.com/office/drawing/2014/main" id="{ADAD98E1-8568-43C8-C9DA-5DD63F298FE8}"/>
                    </a:ext>
                  </a:extLst>
                </p:cNvPr>
                <p:cNvSpPr>
                  <a:spLocks/>
                </p:cNvSpPr>
                <p:nvPr/>
              </p:nvSpPr>
              <p:spPr bwMode="auto">
                <a:xfrm>
                  <a:off x="4149" y="2056"/>
                  <a:ext cx="46" cy="69"/>
                </a:xfrm>
                <a:custGeom>
                  <a:avLst/>
                  <a:gdLst>
                    <a:gd name="T0" fmla="*/ 29 w 92"/>
                    <a:gd name="T1" fmla="*/ 7 h 139"/>
                    <a:gd name="T2" fmla="*/ 15 w 92"/>
                    <a:gd name="T3" fmla="*/ 3 h 139"/>
                    <a:gd name="T4" fmla="*/ 0 w 92"/>
                    <a:gd name="T5" fmla="*/ 0 h 139"/>
                    <a:gd name="T6" fmla="*/ 0 w 92"/>
                    <a:gd name="T7" fmla="*/ 65 h 139"/>
                    <a:gd name="T8" fmla="*/ 17 w 92"/>
                    <a:gd name="T9" fmla="*/ 72 h 139"/>
                    <a:gd name="T10" fmla="*/ 34 w 92"/>
                    <a:gd name="T11" fmla="*/ 79 h 139"/>
                    <a:gd name="T12" fmla="*/ 49 w 92"/>
                    <a:gd name="T13" fmla="*/ 88 h 139"/>
                    <a:gd name="T14" fmla="*/ 65 w 92"/>
                    <a:gd name="T15" fmla="*/ 99 h 139"/>
                    <a:gd name="T16" fmla="*/ 72 w 92"/>
                    <a:gd name="T17" fmla="*/ 108 h 139"/>
                    <a:gd name="T18" fmla="*/ 77 w 92"/>
                    <a:gd name="T19" fmla="*/ 119 h 139"/>
                    <a:gd name="T20" fmla="*/ 77 w 92"/>
                    <a:gd name="T21" fmla="*/ 130 h 139"/>
                    <a:gd name="T22" fmla="*/ 73 w 92"/>
                    <a:gd name="T23" fmla="*/ 139 h 139"/>
                    <a:gd name="T24" fmla="*/ 83 w 92"/>
                    <a:gd name="T25" fmla="*/ 125 h 139"/>
                    <a:gd name="T26" fmla="*/ 90 w 92"/>
                    <a:gd name="T27" fmla="*/ 109 h 139"/>
                    <a:gd name="T28" fmla="*/ 92 w 92"/>
                    <a:gd name="T29" fmla="*/ 91 h 139"/>
                    <a:gd name="T30" fmla="*/ 89 w 92"/>
                    <a:gd name="T31" fmla="*/ 75 h 139"/>
                    <a:gd name="T32" fmla="*/ 80 w 92"/>
                    <a:gd name="T33" fmla="*/ 58 h 139"/>
                    <a:gd name="T34" fmla="*/ 70 w 92"/>
                    <a:gd name="T35" fmla="*/ 44 h 139"/>
                    <a:gd name="T36" fmla="*/ 59 w 92"/>
                    <a:gd name="T37" fmla="*/ 30 h 139"/>
                    <a:gd name="T38" fmla="*/ 45 w 92"/>
                    <a:gd name="T39" fmla="*/ 17 h 139"/>
                    <a:gd name="T40" fmla="*/ 29 w 92"/>
                    <a:gd name="T41" fmla="*/ 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39">
                      <a:moveTo>
                        <a:pt x="29" y="7"/>
                      </a:moveTo>
                      <a:lnTo>
                        <a:pt x="15" y="3"/>
                      </a:lnTo>
                      <a:lnTo>
                        <a:pt x="0" y="0"/>
                      </a:lnTo>
                      <a:lnTo>
                        <a:pt x="0" y="65"/>
                      </a:lnTo>
                      <a:lnTo>
                        <a:pt x="17" y="72"/>
                      </a:lnTo>
                      <a:lnTo>
                        <a:pt x="34" y="79"/>
                      </a:lnTo>
                      <a:lnTo>
                        <a:pt x="49" y="88"/>
                      </a:lnTo>
                      <a:lnTo>
                        <a:pt x="65" y="99"/>
                      </a:lnTo>
                      <a:lnTo>
                        <a:pt x="72" y="108"/>
                      </a:lnTo>
                      <a:lnTo>
                        <a:pt x="77" y="119"/>
                      </a:lnTo>
                      <a:lnTo>
                        <a:pt x="77" y="130"/>
                      </a:lnTo>
                      <a:lnTo>
                        <a:pt x="73" y="139"/>
                      </a:lnTo>
                      <a:lnTo>
                        <a:pt x="83" y="125"/>
                      </a:lnTo>
                      <a:lnTo>
                        <a:pt x="90" y="109"/>
                      </a:lnTo>
                      <a:lnTo>
                        <a:pt x="92" y="91"/>
                      </a:lnTo>
                      <a:lnTo>
                        <a:pt x="89" y="75"/>
                      </a:lnTo>
                      <a:lnTo>
                        <a:pt x="80" y="58"/>
                      </a:lnTo>
                      <a:lnTo>
                        <a:pt x="70" y="44"/>
                      </a:lnTo>
                      <a:lnTo>
                        <a:pt x="59" y="30"/>
                      </a:lnTo>
                      <a:lnTo>
                        <a:pt x="45" y="17"/>
                      </a:lnTo>
                      <a:lnTo>
                        <a:pt x="29" y="7"/>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612">
                  <a:extLst>
                    <a:ext uri="{FF2B5EF4-FFF2-40B4-BE49-F238E27FC236}">
                      <a16:creationId xmlns:a16="http://schemas.microsoft.com/office/drawing/2014/main" id="{9B4396AF-2AB2-7B91-A930-C7BD38B6C1C7}"/>
                    </a:ext>
                  </a:extLst>
                </p:cNvPr>
                <p:cNvSpPr>
                  <a:spLocks/>
                </p:cNvSpPr>
                <p:nvPr/>
              </p:nvSpPr>
              <p:spPr bwMode="auto">
                <a:xfrm>
                  <a:off x="4092" y="2392"/>
                  <a:ext cx="114" cy="28"/>
                </a:xfrm>
                <a:custGeom>
                  <a:avLst/>
                  <a:gdLst>
                    <a:gd name="T0" fmla="*/ 6 w 228"/>
                    <a:gd name="T1" fmla="*/ 0 h 57"/>
                    <a:gd name="T2" fmla="*/ 5 w 228"/>
                    <a:gd name="T3" fmla="*/ 30 h 57"/>
                    <a:gd name="T4" fmla="*/ 0 w 228"/>
                    <a:gd name="T5" fmla="*/ 57 h 57"/>
                    <a:gd name="T6" fmla="*/ 228 w 228"/>
                    <a:gd name="T7" fmla="*/ 57 h 57"/>
                    <a:gd name="T8" fmla="*/ 222 w 228"/>
                    <a:gd name="T9" fmla="*/ 30 h 57"/>
                    <a:gd name="T10" fmla="*/ 221 w 228"/>
                    <a:gd name="T11" fmla="*/ 0 h 57"/>
                    <a:gd name="T12" fmla="*/ 6 w 228"/>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228" h="57">
                      <a:moveTo>
                        <a:pt x="6" y="0"/>
                      </a:moveTo>
                      <a:lnTo>
                        <a:pt x="5" y="30"/>
                      </a:lnTo>
                      <a:lnTo>
                        <a:pt x="0" y="57"/>
                      </a:lnTo>
                      <a:lnTo>
                        <a:pt x="228" y="57"/>
                      </a:lnTo>
                      <a:lnTo>
                        <a:pt x="222" y="30"/>
                      </a:lnTo>
                      <a:lnTo>
                        <a:pt x="221" y="0"/>
                      </a:lnTo>
                      <a:lnTo>
                        <a:pt x="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613">
                  <a:extLst>
                    <a:ext uri="{FF2B5EF4-FFF2-40B4-BE49-F238E27FC236}">
                      <a16:creationId xmlns:a16="http://schemas.microsoft.com/office/drawing/2014/main" id="{740B658E-3945-BE68-2CA9-2B0633B571D7}"/>
                    </a:ext>
                  </a:extLst>
                </p:cNvPr>
                <p:cNvSpPr>
                  <a:spLocks/>
                </p:cNvSpPr>
                <p:nvPr/>
              </p:nvSpPr>
              <p:spPr bwMode="auto">
                <a:xfrm>
                  <a:off x="4149" y="2392"/>
                  <a:ext cx="57" cy="28"/>
                </a:xfrm>
                <a:custGeom>
                  <a:avLst/>
                  <a:gdLst>
                    <a:gd name="T0" fmla="*/ 0 w 114"/>
                    <a:gd name="T1" fmla="*/ 0 h 57"/>
                    <a:gd name="T2" fmla="*/ 0 w 114"/>
                    <a:gd name="T3" fmla="*/ 57 h 57"/>
                    <a:gd name="T4" fmla="*/ 114 w 114"/>
                    <a:gd name="T5" fmla="*/ 57 h 57"/>
                    <a:gd name="T6" fmla="*/ 108 w 114"/>
                    <a:gd name="T7" fmla="*/ 30 h 57"/>
                    <a:gd name="T8" fmla="*/ 107 w 114"/>
                    <a:gd name="T9" fmla="*/ 0 h 57"/>
                    <a:gd name="T10" fmla="*/ 0 w 114"/>
                    <a:gd name="T11" fmla="*/ 0 h 57"/>
                  </a:gdLst>
                  <a:ahLst/>
                  <a:cxnLst>
                    <a:cxn ang="0">
                      <a:pos x="T0" y="T1"/>
                    </a:cxn>
                    <a:cxn ang="0">
                      <a:pos x="T2" y="T3"/>
                    </a:cxn>
                    <a:cxn ang="0">
                      <a:pos x="T4" y="T5"/>
                    </a:cxn>
                    <a:cxn ang="0">
                      <a:pos x="T6" y="T7"/>
                    </a:cxn>
                    <a:cxn ang="0">
                      <a:pos x="T8" y="T9"/>
                    </a:cxn>
                    <a:cxn ang="0">
                      <a:pos x="T10" y="T11"/>
                    </a:cxn>
                  </a:cxnLst>
                  <a:rect l="0" t="0" r="r" b="b"/>
                  <a:pathLst>
                    <a:path w="114" h="57">
                      <a:moveTo>
                        <a:pt x="0" y="0"/>
                      </a:moveTo>
                      <a:lnTo>
                        <a:pt x="0" y="57"/>
                      </a:lnTo>
                      <a:lnTo>
                        <a:pt x="114" y="57"/>
                      </a:lnTo>
                      <a:lnTo>
                        <a:pt x="108" y="30"/>
                      </a:lnTo>
                      <a:lnTo>
                        <a:pt x="107"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614">
                  <a:extLst>
                    <a:ext uri="{FF2B5EF4-FFF2-40B4-BE49-F238E27FC236}">
                      <a16:creationId xmlns:a16="http://schemas.microsoft.com/office/drawing/2014/main" id="{8F10A0C2-44E5-693F-B1D0-87349ECF06DE}"/>
                    </a:ext>
                  </a:extLst>
                </p:cNvPr>
                <p:cNvSpPr>
                  <a:spLocks/>
                </p:cNvSpPr>
                <p:nvPr/>
              </p:nvSpPr>
              <p:spPr bwMode="auto">
                <a:xfrm>
                  <a:off x="3609" y="2048"/>
                  <a:ext cx="71" cy="214"/>
                </a:xfrm>
                <a:custGeom>
                  <a:avLst/>
                  <a:gdLst>
                    <a:gd name="T0" fmla="*/ 25 w 141"/>
                    <a:gd name="T1" fmla="*/ 69 h 428"/>
                    <a:gd name="T2" fmla="*/ 20 w 141"/>
                    <a:gd name="T3" fmla="*/ 83 h 428"/>
                    <a:gd name="T4" fmla="*/ 14 w 141"/>
                    <a:gd name="T5" fmla="*/ 106 h 428"/>
                    <a:gd name="T6" fmla="*/ 10 w 141"/>
                    <a:gd name="T7" fmla="*/ 135 h 428"/>
                    <a:gd name="T8" fmla="*/ 7 w 141"/>
                    <a:gd name="T9" fmla="*/ 169 h 428"/>
                    <a:gd name="T10" fmla="*/ 3 w 141"/>
                    <a:gd name="T11" fmla="*/ 205 h 428"/>
                    <a:gd name="T12" fmla="*/ 1 w 141"/>
                    <a:gd name="T13" fmla="*/ 243 h 428"/>
                    <a:gd name="T14" fmla="*/ 0 w 141"/>
                    <a:gd name="T15" fmla="*/ 278 h 428"/>
                    <a:gd name="T16" fmla="*/ 0 w 141"/>
                    <a:gd name="T17" fmla="*/ 312 h 428"/>
                    <a:gd name="T18" fmla="*/ 1 w 141"/>
                    <a:gd name="T19" fmla="*/ 342 h 428"/>
                    <a:gd name="T20" fmla="*/ 4 w 141"/>
                    <a:gd name="T21" fmla="*/ 366 h 428"/>
                    <a:gd name="T22" fmla="*/ 7 w 141"/>
                    <a:gd name="T23" fmla="*/ 381 h 428"/>
                    <a:gd name="T24" fmla="*/ 17 w 141"/>
                    <a:gd name="T25" fmla="*/ 397 h 428"/>
                    <a:gd name="T26" fmla="*/ 29 w 141"/>
                    <a:gd name="T27" fmla="*/ 410 h 428"/>
                    <a:gd name="T28" fmla="*/ 46 w 141"/>
                    <a:gd name="T29" fmla="*/ 418 h 428"/>
                    <a:gd name="T30" fmla="*/ 65 w 141"/>
                    <a:gd name="T31" fmla="*/ 424 h 428"/>
                    <a:gd name="T32" fmla="*/ 85 w 141"/>
                    <a:gd name="T33" fmla="*/ 428 h 428"/>
                    <a:gd name="T34" fmla="*/ 106 w 141"/>
                    <a:gd name="T35" fmla="*/ 428 h 428"/>
                    <a:gd name="T36" fmla="*/ 141 w 141"/>
                    <a:gd name="T37" fmla="*/ 428 h 428"/>
                    <a:gd name="T38" fmla="*/ 141 w 141"/>
                    <a:gd name="T39" fmla="*/ 0 h 428"/>
                    <a:gd name="T40" fmla="*/ 134 w 141"/>
                    <a:gd name="T41" fmla="*/ 0 h 428"/>
                    <a:gd name="T42" fmla="*/ 107 w 141"/>
                    <a:gd name="T43" fmla="*/ 4 h 428"/>
                    <a:gd name="T44" fmla="*/ 82 w 141"/>
                    <a:gd name="T45" fmla="*/ 12 h 428"/>
                    <a:gd name="T46" fmla="*/ 59 w 141"/>
                    <a:gd name="T47" fmla="*/ 26 h 428"/>
                    <a:gd name="T48" fmla="*/ 41 w 141"/>
                    <a:gd name="T49" fmla="*/ 45 h 428"/>
                    <a:gd name="T50" fmla="*/ 25 w 141"/>
                    <a:gd name="T51" fmla="*/ 6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428">
                      <a:moveTo>
                        <a:pt x="25" y="69"/>
                      </a:moveTo>
                      <a:lnTo>
                        <a:pt x="20" y="83"/>
                      </a:lnTo>
                      <a:lnTo>
                        <a:pt x="14" y="106"/>
                      </a:lnTo>
                      <a:lnTo>
                        <a:pt x="10" y="135"/>
                      </a:lnTo>
                      <a:lnTo>
                        <a:pt x="7" y="169"/>
                      </a:lnTo>
                      <a:lnTo>
                        <a:pt x="3" y="205"/>
                      </a:lnTo>
                      <a:lnTo>
                        <a:pt x="1" y="243"/>
                      </a:lnTo>
                      <a:lnTo>
                        <a:pt x="0" y="278"/>
                      </a:lnTo>
                      <a:lnTo>
                        <a:pt x="0" y="312"/>
                      </a:lnTo>
                      <a:lnTo>
                        <a:pt x="1" y="342"/>
                      </a:lnTo>
                      <a:lnTo>
                        <a:pt x="4" y="366"/>
                      </a:lnTo>
                      <a:lnTo>
                        <a:pt x="7" y="381"/>
                      </a:lnTo>
                      <a:lnTo>
                        <a:pt x="17" y="397"/>
                      </a:lnTo>
                      <a:lnTo>
                        <a:pt x="29" y="410"/>
                      </a:lnTo>
                      <a:lnTo>
                        <a:pt x="46" y="418"/>
                      </a:lnTo>
                      <a:lnTo>
                        <a:pt x="65" y="424"/>
                      </a:lnTo>
                      <a:lnTo>
                        <a:pt x="85" y="428"/>
                      </a:lnTo>
                      <a:lnTo>
                        <a:pt x="106" y="428"/>
                      </a:lnTo>
                      <a:lnTo>
                        <a:pt x="141" y="428"/>
                      </a:lnTo>
                      <a:lnTo>
                        <a:pt x="141" y="0"/>
                      </a:lnTo>
                      <a:lnTo>
                        <a:pt x="134" y="0"/>
                      </a:lnTo>
                      <a:lnTo>
                        <a:pt x="107" y="4"/>
                      </a:lnTo>
                      <a:lnTo>
                        <a:pt x="82" y="12"/>
                      </a:lnTo>
                      <a:lnTo>
                        <a:pt x="59" y="26"/>
                      </a:lnTo>
                      <a:lnTo>
                        <a:pt x="41" y="45"/>
                      </a:lnTo>
                      <a:lnTo>
                        <a:pt x="25" y="6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615">
                  <a:extLst>
                    <a:ext uri="{FF2B5EF4-FFF2-40B4-BE49-F238E27FC236}">
                      <a16:creationId xmlns:a16="http://schemas.microsoft.com/office/drawing/2014/main" id="{0ECF5E82-8F49-B122-C7DB-B8ACC226D549}"/>
                    </a:ext>
                  </a:extLst>
                </p:cNvPr>
                <p:cNvSpPr>
                  <a:spLocks/>
                </p:cNvSpPr>
                <p:nvPr/>
              </p:nvSpPr>
              <p:spPr bwMode="auto">
                <a:xfrm>
                  <a:off x="3680" y="2048"/>
                  <a:ext cx="71" cy="214"/>
                </a:xfrm>
                <a:custGeom>
                  <a:avLst/>
                  <a:gdLst>
                    <a:gd name="T0" fmla="*/ 9 w 143"/>
                    <a:gd name="T1" fmla="*/ 0 h 428"/>
                    <a:gd name="T2" fmla="*/ 0 w 143"/>
                    <a:gd name="T3" fmla="*/ 0 h 428"/>
                    <a:gd name="T4" fmla="*/ 0 w 143"/>
                    <a:gd name="T5" fmla="*/ 428 h 428"/>
                    <a:gd name="T6" fmla="*/ 37 w 143"/>
                    <a:gd name="T7" fmla="*/ 428 h 428"/>
                    <a:gd name="T8" fmla="*/ 57 w 143"/>
                    <a:gd name="T9" fmla="*/ 428 h 428"/>
                    <a:gd name="T10" fmla="*/ 77 w 143"/>
                    <a:gd name="T11" fmla="*/ 424 h 428"/>
                    <a:gd name="T12" fmla="*/ 96 w 143"/>
                    <a:gd name="T13" fmla="*/ 418 h 428"/>
                    <a:gd name="T14" fmla="*/ 112 w 143"/>
                    <a:gd name="T15" fmla="*/ 410 h 428"/>
                    <a:gd name="T16" fmla="*/ 126 w 143"/>
                    <a:gd name="T17" fmla="*/ 397 h 428"/>
                    <a:gd name="T18" fmla="*/ 134 w 143"/>
                    <a:gd name="T19" fmla="*/ 381 h 428"/>
                    <a:gd name="T20" fmla="*/ 139 w 143"/>
                    <a:gd name="T21" fmla="*/ 366 h 428"/>
                    <a:gd name="T22" fmla="*/ 142 w 143"/>
                    <a:gd name="T23" fmla="*/ 342 h 428"/>
                    <a:gd name="T24" fmla="*/ 143 w 143"/>
                    <a:gd name="T25" fmla="*/ 312 h 428"/>
                    <a:gd name="T26" fmla="*/ 143 w 143"/>
                    <a:gd name="T27" fmla="*/ 278 h 428"/>
                    <a:gd name="T28" fmla="*/ 142 w 143"/>
                    <a:gd name="T29" fmla="*/ 243 h 428"/>
                    <a:gd name="T30" fmla="*/ 139 w 143"/>
                    <a:gd name="T31" fmla="*/ 205 h 428"/>
                    <a:gd name="T32" fmla="*/ 136 w 143"/>
                    <a:gd name="T33" fmla="*/ 169 h 428"/>
                    <a:gd name="T34" fmla="*/ 132 w 143"/>
                    <a:gd name="T35" fmla="*/ 135 h 428"/>
                    <a:gd name="T36" fmla="*/ 127 w 143"/>
                    <a:gd name="T37" fmla="*/ 106 h 428"/>
                    <a:gd name="T38" fmla="*/ 123 w 143"/>
                    <a:gd name="T39" fmla="*/ 83 h 428"/>
                    <a:gd name="T40" fmla="*/ 118 w 143"/>
                    <a:gd name="T41" fmla="*/ 69 h 428"/>
                    <a:gd name="T42" fmla="*/ 102 w 143"/>
                    <a:gd name="T43" fmla="*/ 45 h 428"/>
                    <a:gd name="T44" fmla="*/ 84 w 143"/>
                    <a:gd name="T45" fmla="*/ 26 h 428"/>
                    <a:gd name="T46" fmla="*/ 61 w 143"/>
                    <a:gd name="T47" fmla="*/ 12 h 428"/>
                    <a:gd name="T48" fmla="*/ 36 w 143"/>
                    <a:gd name="T49" fmla="*/ 4 h 428"/>
                    <a:gd name="T50" fmla="*/ 9 w 143"/>
                    <a:gd name="T5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428">
                      <a:moveTo>
                        <a:pt x="9" y="0"/>
                      </a:moveTo>
                      <a:lnTo>
                        <a:pt x="0" y="0"/>
                      </a:lnTo>
                      <a:lnTo>
                        <a:pt x="0" y="428"/>
                      </a:lnTo>
                      <a:lnTo>
                        <a:pt x="37" y="428"/>
                      </a:lnTo>
                      <a:lnTo>
                        <a:pt x="57" y="428"/>
                      </a:lnTo>
                      <a:lnTo>
                        <a:pt x="77" y="424"/>
                      </a:lnTo>
                      <a:lnTo>
                        <a:pt x="96" y="418"/>
                      </a:lnTo>
                      <a:lnTo>
                        <a:pt x="112" y="410"/>
                      </a:lnTo>
                      <a:lnTo>
                        <a:pt x="126" y="397"/>
                      </a:lnTo>
                      <a:lnTo>
                        <a:pt x="134" y="381"/>
                      </a:lnTo>
                      <a:lnTo>
                        <a:pt x="139" y="366"/>
                      </a:lnTo>
                      <a:lnTo>
                        <a:pt x="142" y="342"/>
                      </a:lnTo>
                      <a:lnTo>
                        <a:pt x="143" y="312"/>
                      </a:lnTo>
                      <a:lnTo>
                        <a:pt x="143" y="278"/>
                      </a:lnTo>
                      <a:lnTo>
                        <a:pt x="142" y="243"/>
                      </a:lnTo>
                      <a:lnTo>
                        <a:pt x="139" y="205"/>
                      </a:lnTo>
                      <a:lnTo>
                        <a:pt x="136" y="169"/>
                      </a:lnTo>
                      <a:lnTo>
                        <a:pt x="132" y="135"/>
                      </a:lnTo>
                      <a:lnTo>
                        <a:pt x="127" y="106"/>
                      </a:lnTo>
                      <a:lnTo>
                        <a:pt x="123" y="83"/>
                      </a:lnTo>
                      <a:lnTo>
                        <a:pt x="118" y="69"/>
                      </a:lnTo>
                      <a:lnTo>
                        <a:pt x="102" y="45"/>
                      </a:lnTo>
                      <a:lnTo>
                        <a:pt x="84" y="26"/>
                      </a:lnTo>
                      <a:lnTo>
                        <a:pt x="61" y="12"/>
                      </a:lnTo>
                      <a:lnTo>
                        <a:pt x="36" y="4"/>
                      </a:lnTo>
                      <a:lnTo>
                        <a:pt x="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616">
                  <a:extLst>
                    <a:ext uri="{FF2B5EF4-FFF2-40B4-BE49-F238E27FC236}">
                      <a16:creationId xmlns:a16="http://schemas.microsoft.com/office/drawing/2014/main" id="{1695FB9F-F007-6DBC-2F26-F46E8B009F83}"/>
                    </a:ext>
                  </a:extLst>
                </p:cNvPr>
                <p:cNvSpPr>
                  <a:spLocks/>
                </p:cNvSpPr>
                <p:nvPr/>
              </p:nvSpPr>
              <p:spPr bwMode="auto">
                <a:xfrm>
                  <a:off x="3631" y="2894"/>
                  <a:ext cx="37" cy="30"/>
                </a:xfrm>
                <a:custGeom>
                  <a:avLst/>
                  <a:gdLst>
                    <a:gd name="T0" fmla="*/ 36 w 73"/>
                    <a:gd name="T1" fmla="*/ 0 h 61"/>
                    <a:gd name="T2" fmla="*/ 36 w 73"/>
                    <a:gd name="T3" fmla="*/ 0 h 61"/>
                    <a:gd name="T4" fmla="*/ 24 w 73"/>
                    <a:gd name="T5" fmla="*/ 3 h 61"/>
                    <a:gd name="T6" fmla="*/ 12 w 73"/>
                    <a:gd name="T7" fmla="*/ 10 h 61"/>
                    <a:gd name="T8" fmla="*/ 5 w 73"/>
                    <a:gd name="T9" fmla="*/ 20 h 61"/>
                    <a:gd name="T10" fmla="*/ 2 w 73"/>
                    <a:gd name="T11" fmla="*/ 31 h 61"/>
                    <a:gd name="T12" fmla="*/ 0 w 73"/>
                    <a:gd name="T13" fmla="*/ 61 h 61"/>
                    <a:gd name="T14" fmla="*/ 73 w 73"/>
                    <a:gd name="T15" fmla="*/ 61 h 61"/>
                    <a:gd name="T16" fmla="*/ 70 w 73"/>
                    <a:gd name="T17" fmla="*/ 31 h 61"/>
                    <a:gd name="T18" fmla="*/ 67 w 73"/>
                    <a:gd name="T19" fmla="*/ 20 h 61"/>
                    <a:gd name="T20" fmla="*/ 59 w 73"/>
                    <a:gd name="T21" fmla="*/ 10 h 61"/>
                    <a:gd name="T22" fmla="*/ 49 w 73"/>
                    <a:gd name="T23" fmla="*/ 3 h 61"/>
                    <a:gd name="T24" fmla="*/ 36 w 73"/>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61">
                      <a:moveTo>
                        <a:pt x="36" y="0"/>
                      </a:moveTo>
                      <a:lnTo>
                        <a:pt x="36" y="0"/>
                      </a:lnTo>
                      <a:lnTo>
                        <a:pt x="24" y="3"/>
                      </a:lnTo>
                      <a:lnTo>
                        <a:pt x="12" y="10"/>
                      </a:lnTo>
                      <a:lnTo>
                        <a:pt x="5" y="20"/>
                      </a:lnTo>
                      <a:lnTo>
                        <a:pt x="2" y="31"/>
                      </a:lnTo>
                      <a:lnTo>
                        <a:pt x="0" y="61"/>
                      </a:lnTo>
                      <a:lnTo>
                        <a:pt x="73" y="61"/>
                      </a:lnTo>
                      <a:lnTo>
                        <a:pt x="70" y="31"/>
                      </a:lnTo>
                      <a:lnTo>
                        <a:pt x="67" y="20"/>
                      </a:lnTo>
                      <a:lnTo>
                        <a:pt x="59" y="10"/>
                      </a:lnTo>
                      <a:lnTo>
                        <a:pt x="49" y="3"/>
                      </a:lnTo>
                      <a:lnTo>
                        <a:pt x="3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617">
                  <a:extLst>
                    <a:ext uri="{FF2B5EF4-FFF2-40B4-BE49-F238E27FC236}">
                      <a16:creationId xmlns:a16="http://schemas.microsoft.com/office/drawing/2014/main" id="{00CBABDC-ED47-27EB-2DCE-B83FB21A0793}"/>
                    </a:ext>
                  </a:extLst>
                </p:cNvPr>
                <p:cNvSpPr>
                  <a:spLocks/>
                </p:cNvSpPr>
                <p:nvPr/>
              </p:nvSpPr>
              <p:spPr bwMode="auto">
                <a:xfrm>
                  <a:off x="3636" y="2855"/>
                  <a:ext cx="29" cy="64"/>
                </a:xfrm>
                <a:custGeom>
                  <a:avLst/>
                  <a:gdLst>
                    <a:gd name="T0" fmla="*/ 52 w 58"/>
                    <a:gd name="T1" fmla="*/ 0 h 128"/>
                    <a:gd name="T2" fmla="*/ 2 w 58"/>
                    <a:gd name="T3" fmla="*/ 13 h 128"/>
                    <a:gd name="T4" fmla="*/ 7 w 58"/>
                    <a:gd name="T5" fmla="*/ 54 h 128"/>
                    <a:gd name="T6" fmla="*/ 7 w 58"/>
                    <a:gd name="T7" fmla="*/ 61 h 128"/>
                    <a:gd name="T8" fmla="*/ 6 w 58"/>
                    <a:gd name="T9" fmla="*/ 74 h 128"/>
                    <a:gd name="T10" fmla="*/ 3 w 58"/>
                    <a:gd name="T11" fmla="*/ 89 h 128"/>
                    <a:gd name="T12" fmla="*/ 0 w 58"/>
                    <a:gd name="T13" fmla="*/ 103 h 128"/>
                    <a:gd name="T14" fmla="*/ 0 w 58"/>
                    <a:gd name="T15" fmla="*/ 103 h 128"/>
                    <a:gd name="T16" fmla="*/ 0 w 58"/>
                    <a:gd name="T17" fmla="*/ 113 h 128"/>
                    <a:gd name="T18" fmla="*/ 6 w 58"/>
                    <a:gd name="T19" fmla="*/ 120 h 128"/>
                    <a:gd name="T20" fmla="*/ 16 w 58"/>
                    <a:gd name="T21" fmla="*/ 125 h 128"/>
                    <a:gd name="T22" fmla="*/ 27 w 58"/>
                    <a:gd name="T23" fmla="*/ 128 h 128"/>
                    <a:gd name="T24" fmla="*/ 38 w 58"/>
                    <a:gd name="T25" fmla="*/ 126 h 128"/>
                    <a:gd name="T26" fmla="*/ 48 w 58"/>
                    <a:gd name="T27" fmla="*/ 123 h 128"/>
                    <a:gd name="T28" fmla="*/ 55 w 58"/>
                    <a:gd name="T29" fmla="*/ 118 h 128"/>
                    <a:gd name="T30" fmla="*/ 58 w 58"/>
                    <a:gd name="T31" fmla="*/ 111 h 128"/>
                    <a:gd name="T32" fmla="*/ 52 w 58"/>
                    <a:gd name="T33" fmla="*/ 64 h 128"/>
                    <a:gd name="T34" fmla="*/ 52 w 58"/>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28">
                      <a:moveTo>
                        <a:pt x="52" y="0"/>
                      </a:moveTo>
                      <a:lnTo>
                        <a:pt x="2" y="13"/>
                      </a:lnTo>
                      <a:lnTo>
                        <a:pt x="7" y="54"/>
                      </a:lnTo>
                      <a:lnTo>
                        <a:pt x="7" y="61"/>
                      </a:lnTo>
                      <a:lnTo>
                        <a:pt x="6" y="74"/>
                      </a:lnTo>
                      <a:lnTo>
                        <a:pt x="3" y="89"/>
                      </a:lnTo>
                      <a:lnTo>
                        <a:pt x="0" y="103"/>
                      </a:lnTo>
                      <a:lnTo>
                        <a:pt x="0" y="103"/>
                      </a:lnTo>
                      <a:lnTo>
                        <a:pt x="0" y="113"/>
                      </a:lnTo>
                      <a:lnTo>
                        <a:pt x="6" y="120"/>
                      </a:lnTo>
                      <a:lnTo>
                        <a:pt x="16" y="125"/>
                      </a:lnTo>
                      <a:lnTo>
                        <a:pt x="27" y="128"/>
                      </a:lnTo>
                      <a:lnTo>
                        <a:pt x="38" y="126"/>
                      </a:lnTo>
                      <a:lnTo>
                        <a:pt x="48" y="123"/>
                      </a:lnTo>
                      <a:lnTo>
                        <a:pt x="55" y="118"/>
                      </a:lnTo>
                      <a:lnTo>
                        <a:pt x="58" y="111"/>
                      </a:lnTo>
                      <a:lnTo>
                        <a:pt x="52" y="64"/>
                      </a:lnTo>
                      <a:lnTo>
                        <a:pt x="52"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618">
                  <a:extLst>
                    <a:ext uri="{FF2B5EF4-FFF2-40B4-BE49-F238E27FC236}">
                      <a16:creationId xmlns:a16="http://schemas.microsoft.com/office/drawing/2014/main" id="{2E1D288F-3312-0E14-F8C3-AC2568BEA2B9}"/>
                    </a:ext>
                  </a:extLst>
                </p:cNvPr>
                <p:cNvSpPr>
                  <a:spLocks/>
                </p:cNvSpPr>
                <p:nvPr/>
              </p:nvSpPr>
              <p:spPr bwMode="auto">
                <a:xfrm>
                  <a:off x="3631" y="2924"/>
                  <a:ext cx="38" cy="5"/>
                </a:xfrm>
                <a:custGeom>
                  <a:avLst/>
                  <a:gdLst>
                    <a:gd name="T0" fmla="*/ 0 w 77"/>
                    <a:gd name="T1" fmla="*/ 5 h 12"/>
                    <a:gd name="T2" fmla="*/ 0 w 77"/>
                    <a:gd name="T3" fmla="*/ 7 h 12"/>
                    <a:gd name="T4" fmla="*/ 3 w 77"/>
                    <a:gd name="T5" fmla="*/ 10 h 12"/>
                    <a:gd name="T6" fmla="*/ 7 w 77"/>
                    <a:gd name="T7" fmla="*/ 12 h 12"/>
                    <a:gd name="T8" fmla="*/ 69 w 77"/>
                    <a:gd name="T9" fmla="*/ 12 h 12"/>
                    <a:gd name="T10" fmla="*/ 74 w 77"/>
                    <a:gd name="T11" fmla="*/ 10 h 12"/>
                    <a:gd name="T12" fmla="*/ 75 w 77"/>
                    <a:gd name="T13" fmla="*/ 7 h 12"/>
                    <a:gd name="T14" fmla="*/ 77 w 77"/>
                    <a:gd name="T15" fmla="*/ 5 h 12"/>
                    <a:gd name="T16" fmla="*/ 77 w 77"/>
                    <a:gd name="T17" fmla="*/ 0 h 12"/>
                    <a:gd name="T18" fmla="*/ 0 w 77"/>
                    <a:gd name="T19" fmla="*/ 0 h 12"/>
                    <a:gd name="T20" fmla="*/ 0 w 77"/>
                    <a:gd name="T2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
                      <a:moveTo>
                        <a:pt x="0" y="5"/>
                      </a:moveTo>
                      <a:lnTo>
                        <a:pt x="0" y="7"/>
                      </a:lnTo>
                      <a:lnTo>
                        <a:pt x="3" y="10"/>
                      </a:lnTo>
                      <a:lnTo>
                        <a:pt x="7" y="12"/>
                      </a:lnTo>
                      <a:lnTo>
                        <a:pt x="69" y="12"/>
                      </a:lnTo>
                      <a:lnTo>
                        <a:pt x="74" y="10"/>
                      </a:lnTo>
                      <a:lnTo>
                        <a:pt x="75" y="7"/>
                      </a:lnTo>
                      <a:lnTo>
                        <a:pt x="77" y="5"/>
                      </a:lnTo>
                      <a:lnTo>
                        <a:pt x="77" y="0"/>
                      </a:lnTo>
                      <a:lnTo>
                        <a:pt x="0" y="0"/>
                      </a:lnTo>
                      <a:lnTo>
                        <a:pt x="0" y="5"/>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619">
                  <a:extLst>
                    <a:ext uri="{FF2B5EF4-FFF2-40B4-BE49-F238E27FC236}">
                      <a16:creationId xmlns:a16="http://schemas.microsoft.com/office/drawing/2014/main" id="{4D56838E-F4CF-6375-C93B-A0BC08FC712D}"/>
                    </a:ext>
                  </a:extLst>
                </p:cNvPr>
                <p:cNvSpPr>
                  <a:spLocks/>
                </p:cNvSpPr>
                <p:nvPr/>
              </p:nvSpPr>
              <p:spPr bwMode="auto">
                <a:xfrm>
                  <a:off x="3601" y="2420"/>
                  <a:ext cx="79" cy="465"/>
                </a:xfrm>
                <a:custGeom>
                  <a:avLst/>
                  <a:gdLst>
                    <a:gd name="T0" fmla="*/ 39 w 158"/>
                    <a:gd name="T1" fmla="*/ 14 h 929"/>
                    <a:gd name="T2" fmla="*/ 28 w 158"/>
                    <a:gd name="T3" fmla="*/ 46 h 929"/>
                    <a:gd name="T4" fmla="*/ 20 w 158"/>
                    <a:gd name="T5" fmla="*/ 86 h 929"/>
                    <a:gd name="T6" fmla="*/ 11 w 158"/>
                    <a:gd name="T7" fmla="*/ 128 h 929"/>
                    <a:gd name="T8" fmla="*/ 5 w 158"/>
                    <a:gd name="T9" fmla="*/ 168 h 929"/>
                    <a:gd name="T10" fmla="*/ 1 w 158"/>
                    <a:gd name="T11" fmla="*/ 203 h 929"/>
                    <a:gd name="T12" fmla="*/ 0 w 158"/>
                    <a:gd name="T13" fmla="*/ 203 h 929"/>
                    <a:gd name="T14" fmla="*/ 0 w 158"/>
                    <a:gd name="T15" fmla="*/ 225 h 929"/>
                    <a:gd name="T16" fmla="*/ 1 w 158"/>
                    <a:gd name="T17" fmla="*/ 244 h 929"/>
                    <a:gd name="T18" fmla="*/ 61 w 158"/>
                    <a:gd name="T19" fmla="*/ 554 h 929"/>
                    <a:gd name="T20" fmla="*/ 61 w 158"/>
                    <a:gd name="T21" fmla="*/ 560 h 929"/>
                    <a:gd name="T22" fmla="*/ 59 w 158"/>
                    <a:gd name="T23" fmla="*/ 571 h 929"/>
                    <a:gd name="T24" fmla="*/ 56 w 158"/>
                    <a:gd name="T25" fmla="*/ 586 h 929"/>
                    <a:gd name="T26" fmla="*/ 55 w 158"/>
                    <a:gd name="T27" fmla="*/ 603 h 929"/>
                    <a:gd name="T28" fmla="*/ 52 w 158"/>
                    <a:gd name="T29" fmla="*/ 622 h 929"/>
                    <a:gd name="T30" fmla="*/ 49 w 158"/>
                    <a:gd name="T31" fmla="*/ 639 h 929"/>
                    <a:gd name="T32" fmla="*/ 48 w 158"/>
                    <a:gd name="T33" fmla="*/ 653 h 929"/>
                    <a:gd name="T34" fmla="*/ 46 w 158"/>
                    <a:gd name="T35" fmla="*/ 663 h 929"/>
                    <a:gd name="T36" fmla="*/ 45 w 158"/>
                    <a:gd name="T37" fmla="*/ 667 h 929"/>
                    <a:gd name="T38" fmla="*/ 45 w 158"/>
                    <a:gd name="T39" fmla="*/ 688 h 929"/>
                    <a:gd name="T40" fmla="*/ 46 w 158"/>
                    <a:gd name="T41" fmla="*/ 708 h 929"/>
                    <a:gd name="T42" fmla="*/ 76 w 158"/>
                    <a:gd name="T43" fmla="*/ 929 h 929"/>
                    <a:gd name="T44" fmla="*/ 121 w 158"/>
                    <a:gd name="T45" fmla="*/ 923 h 929"/>
                    <a:gd name="T46" fmla="*/ 150 w 158"/>
                    <a:gd name="T47" fmla="*/ 205 h 929"/>
                    <a:gd name="T48" fmla="*/ 158 w 158"/>
                    <a:gd name="T49" fmla="*/ 200 h 929"/>
                    <a:gd name="T50" fmla="*/ 158 w 158"/>
                    <a:gd name="T51" fmla="*/ 0 h 929"/>
                    <a:gd name="T52" fmla="*/ 45 w 158"/>
                    <a:gd name="T53" fmla="*/ 0 h 929"/>
                    <a:gd name="T54" fmla="*/ 39 w 158"/>
                    <a:gd name="T55" fmla="*/ 14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929">
                      <a:moveTo>
                        <a:pt x="39" y="14"/>
                      </a:moveTo>
                      <a:lnTo>
                        <a:pt x="28" y="46"/>
                      </a:lnTo>
                      <a:lnTo>
                        <a:pt x="20" y="86"/>
                      </a:lnTo>
                      <a:lnTo>
                        <a:pt x="11" y="128"/>
                      </a:lnTo>
                      <a:lnTo>
                        <a:pt x="5" y="168"/>
                      </a:lnTo>
                      <a:lnTo>
                        <a:pt x="1" y="203"/>
                      </a:lnTo>
                      <a:lnTo>
                        <a:pt x="0" y="203"/>
                      </a:lnTo>
                      <a:lnTo>
                        <a:pt x="0" y="225"/>
                      </a:lnTo>
                      <a:lnTo>
                        <a:pt x="1" y="244"/>
                      </a:lnTo>
                      <a:lnTo>
                        <a:pt x="61" y="554"/>
                      </a:lnTo>
                      <a:lnTo>
                        <a:pt x="61" y="560"/>
                      </a:lnTo>
                      <a:lnTo>
                        <a:pt x="59" y="571"/>
                      </a:lnTo>
                      <a:lnTo>
                        <a:pt x="56" y="586"/>
                      </a:lnTo>
                      <a:lnTo>
                        <a:pt x="55" y="603"/>
                      </a:lnTo>
                      <a:lnTo>
                        <a:pt x="52" y="622"/>
                      </a:lnTo>
                      <a:lnTo>
                        <a:pt x="49" y="639"/>
                      </a:lnTo>
                      <a:lnTo>
                        <a:pt x="48" y="653"/>
                      </a:lnTo>
                      <a:lnTo>
                        <a:pt x="46" y="663"/>
                      </a:lnTo>
                      <a:lnTo>
                        <a:pt x="45" y="667"/>
                      </a:lnTo>
                      <a:lnTo>
                        <a:pt x="45" y="688"/>
                      </a:lnTo>
                      <a:lnTo>
                        <a:pt x="46" y="708"/>
                      </a:lnTo>
                      <a:lnTo>
                        <a:pt x="76" y="929"/>
                      </a:lnTo>
                      <a:lnTo>
                        <a:pt x="121" y="923"/>
                      </a:lnTo>
                      <a:lnTo>
                        <a:pt x="150" y="205"/>
                      </a:lnTo>
                      <a:lnTo>
                        <a:pt x="158" y="200"/>
                      </a:lnTo>
                      <a:lnTo>
                        <a:pt x="158" y="0"/>
                      </a:lnTo>
                      <a:lnTo>
                        <a:pt x="45" y="0"/>
                      </a:lnTo>
                      <a:lnTo>
                        <a:pt x="39" y="14"/>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620">
                  <a:extLst>
                    <a:ext uri="{FF2B5EF4-FFF2-40B4-BE49-F238E27FC236}">
                      <a16:creationId xmlns:a16="http://schemas.microsoft.com/office/drawing/2014/main" id="{B8BBDEC9-D8C9-8747-7183-04E44FABA8B1}"/>
                    </a:ext>
                  </a:extLst>
                </p:cNvPr>
                <p:cNvSpPr>
                  <a:spLocks/>
                </p:cNvSpPr>
                <p:nvPr/>
              </p:nvSpPr>
              <p:spPr bwMode="auto">
                <a:xfrm>
                  <a:off x="3694" y="2894"/>
                  <a:ext cx="36" cy="30"/>
                </a:xfrm>
                <a:custGeom>
                  <a:avLst/>
                  <a:gdLst>
                    <a:gd name="T0" fmla="*/ 37 w 72"/>
                    <a:gd name="T1" fmla="*/ 0 h 59"/>
                    <a:gd name="T2" fmla="*/ 35 w 72"/>
                    <a:gd name="T3" fmla="*/ 0 h 59"/>
                    <a:gd name="T4" fmla="*/ 23 w 72"/>
                    <a:gd name="T5" fmla="*/ 1 h 59"/>
                    <a:gd name="T6" fmla="*/ 13 w 72"/>
                    <a:gd name="T7" fmla="*/ 9 h 59"/>
                    <a:gd name="T8" fmla="*/ 6 w 72"/>
                    <a:gd name="T9" fmla="*/ 18 h 59"/>
                    <a:gd name="T10" fmla="*/ 1 w 72"/>
                    <a:gd name="T11" fmla="*/ 31 h 59"/>
                    <a:gd name="T12" fmla="*/ 0 w 72"/>
                    <a:gd name="T13" fmla="*/ 59 h 59"/>
                    <a:gd name="T14" fmla="*/ 72 w 72"/>
                    <a:gd name="T15" fmla="*/ 59 h 59"/>
                    <a:gd name="T16" fmla="*/ 71 w 72"/>
                    <a:gd name="T17" fmla="*/ 31 h 59"/>
                    <a:gd name="T18" fmla="*/ 66 w 72"/>
                    <a:gd name="T19" fmla="*/ 18 h 59"/>
                    <a:gd name="T20" fmla="*/ 59 w 72"/>
                    <a:gd name="T21" fmla="*/ 9 h 59"/>
                    <a:gd name="T22" fmla="*/ 50 w 72"/>
                    <a:gd name="T23" fmla="*/ 1 h 59"/>
                    <a:gd name="T24" fmla="*/ 37 w 72"/>
                    <a:gd name="T2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59">
                      <a:moveTo>
                        <a:pt x="37" y="0"/>
                      </a:moveTo>
                      <a:lnTo>
                        <a:pt x="35" y="0"/>
                      </a:lnTo>
                      <a:lnTo>
                        <a:pt x="23" y="1"/>
                      </a:lnTo>
                      <a:lnTo>
                        <a:pt x="13" y="9"/>
                      </a:lnTo>
                      <a:lnTo>
                        <a:pt x="6" y="18"/>
                      </a:lnTo>
                      <a:lnTo>
                        <a:pt x="1" y="31"/>
                      </a:lnTo>
                      <a:lnTo>
                        <a:pt x="0" y="59"/>
                      </a:lnTo>
                      <a:lnTo>
                        <a:pt x="72" y="59"/>
                      </a:lnTo>
                      <a:lnTo>
                        <a:pt x="71" y="31"/>
                      </a:lnTo>
                      <a:lnTo>
                        <a:pt x="66" y="18"/>
                      </a:lnTo>
                      <a:lnTo>
                        <a:pt x="59" y="9"/>
                      </a:lnTo>
                      <a:lnTo>
                        <a:pt x="50" y="1"/>
                      </a:lnTo>
                      <a:lnTo>
                        <a:pt x="3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621">
                  <a:extLst>
                    <a:ext uri="{FF2B5EF4-FFF2-40B4-BE49-F238E27FC236}">
                      <a16:creationId xmlns:a16="http://schemas.microsoft.com/office/drawing/2014/main" id="{D068AAF5-292C-E8D5-09BD-F0400A2F68D3}"/>
                    </a:ext>
                  </a:extLst>
                </p:cNvPr>
                <p:cNvSpPr>
                  <a:spLocks/>
                </p:cNvSpPr>
                <p:nvPr/>
              </p:nvSpPr>
              <p:spPr bwMode="auto">
                <a:xfrm>
                  <a:off x="3697" y="2855"/>
                  <a:ext cx="28" cy="63"/>
                </a:xfrm>
                <a:custGeom>
                  <a:avLst/>
                  <a:gdLst>
                    <a:gd name="T0" fmla="*/ 57 w 57"/>
                    <a:gd name="T1" fmla="*/ 0 h 126"/>
                    <a:gd name="T2" fmla="*/ 4 w 57"/>
                    <a:gd name="T3" fmla="*/ 12 h 126"/>
                    <a:gd name="T4" fmla="*/ 4 w 57"/>
                    <a:gd name="T5" fmla="*/ 62 h 126"/>
                    <a:gd name="T6" fmla="*/ 0 w 57"/>
                    <a:gd name="T7" fmla="*/ 109 h 126"/>
                    <a:gd name="T8" fmla="*/ 0 w 57"/>
                    <a:gd name="T9" fmla="*/ 109 h 126"/>
                    <a:gd name="T10" fmla="*/ 2 w 57"/>
                    <a:gd name="T11" fmla="*/ 118 h 126"/>
                    <a:gd name="T12" fmla="*/ 9 w 57"/>
                    <a:gd name="T13" fmla="*/ 123 h 126"/>
                    <a:gd name="T14" fmla="*/ 18 w 57"/>
                    <a:gd name="T15" fmla="*/ 126 h 126"/>
                    <a:gd name="T16" fmla="*/ 30 w 57"/>
                    <a:gd name="T17" fmla="*/ 126 h 126"/>
                    <a:gd name="T18" fmla="*/ 41 w 57"/>
                    <a:gd name="T19" fmla="*/ 123 h 126"/>
                    <a:gd name="T20" fmla="*/ 51 w 57"/>
                    <a:gd name="T21" fmla="*/ 119 h 126"/>
                    <a:gd name="T22" fmla="*/ 57 w 57"/>
                    <a:gd name="T23" fmla="*/ 112 h 126"/>
                    <a:gd name="T24" fmla="*/ 57 w 57"/>
                    <a:gd name="T25" fmla="*/ 102 h 126"/>
                    <a:gd name="T26" fmla="*/ 57 w 57"/>
                    <a:gd name="T27" fmla="*/ 102 h 126"/>
                    <a:gd name="T28" fmla="*/ 54 w 57"/>
                    <a:gd name="T29" fmla="*/ 88 h 126"/>
                    <a:gd name="T30" fmla="*/ 52 w 57"/>
                    <a:gd name="T31" fmla="*/ 72 h 126"/>
                    <a:gd name="T32" fmla="*/ 51 w 57"/>
                    <a:gd name="T33" fmla="*/ 61 h 126"/>
                    <a:gd name="T34" fmla="*/ 51 w 57"/>
                    <a:gd name="T35" fmla="*/ 54 h 126"/>
                    <a:gd name="T36" fmla="*/ 57 w 57"/>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126">
                      <a:moveTo>
                        <a:pt x="57" y="0"/>
                      </a:moveTo>
                      <a:lnTo>
                        <a:pt x="4" y="12"/>
                      </a:lnTo>
                      <a:lnTo>
                        <a:pt x="4" y="62"/>
                      </a:lnTo>
                      <a:lnTo>
                        <a:pt x="0" y="109"/>
                      </a:lnTo>
                      <a:lnTo>
                        <a:pt x="0" y="109"/>
                      </a:lnTo>
                      <a:lnTo>
                        <a:pt x="2" y="118"/>
                      </a:lnTo>
                      <a:lnTo>
                        <a:pt x="9" y="123"/>
                      </a:lnTo>
                      <a:lnTo>
                        <a:pt x="18" y="126"/>
                      </a:lnTo>
                      <a:lnTo>
                        <a:pt x="30" y="126"/>
                      </a:lnTo>
                      <a:lnTo>
                        <a:pt x="41" y="123"/>
                      </a:lnTo>
                      <a:lnTo>
                        <a:pt x="51" y="119"/>
                      </a:lnTo>
                      <a:lnTo>
                        <a:pt x="57" y="112"/>
                      </a:lnTo>
                      <a:lnTo>
                        <a:pt x="57" y="102"/>
                      </a:lnTo>
                      <a:lnTo>
                        <a:pt x="57" y="102"/>
                      </a:lnTo>
                      <a:lnTo>
                        <a:pt x="54" y="88"/>
                      </a:lnTo>
                      <a:lnTo>
                        <a:pt x="52" y="72"/>
                      </a:lnTo>
                      <a:lnTo>
                        <a:pt x="51" y="61"/>
                      </a:lnTo>
                      <a:lnTo>
                        <a:pt x="51" y="54"/>
                      </a:lnTo>
                      <a:lnTo>
                        <a:pt x="57"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622">
                  <a:extLst>
                    <a:ext uri="{FF2B5EF4-FFF2-40B4-BE49-F238E27FC236}">
                      <a16:creationId xmlns:a16="http://schemas.microsoft.com/office/drawing/2014/main" id="{0228C1D5-DA4A-25A9-CE78-8B5E046BFBD3}"/>
                    </a:ext>
                  </a:extLst>
                </p:cNvPr>
                <p:cNvSpPr>
                  <a:spLocks/>
                </p:cNvSpPr>
                <p:nvPr/>
              </p:nvSpPr>
              <p:spPr bwMode="auto">
                <a:xfrm>
                  <a:off x="3692" y="2923"/>
                  <a:ext cx="39" cy="6"/>
                </a:xfrm>
                <a:custGeom>
                  <a:avLst/>
                  <a:gdLst>
                    <a:gd name="T0" fmla="*/ 0 w 78"/>
                    <a:gd name="T1" fmla="*/ 4 h 11"/>
                    <a:gd name="T2" fmla="*/ 2 w 78"/>
                    <a:gd name="T3" fmla="*/ 8 h 11"/>
                    <a:gd name="T4" fmla="*/ 4 w 78"/>
                    <a:gd name="T5" fmla="*/ 10 h 11"/>
                    <a:gd name="T6" fmla="*/ 7 w 78"/>
                    <a:gd name="T7" fmla="*/ 11 h 11"/>
                    <a:gd name="T8" fmla="*/ 69 w 78"/>
                    <a:gd name="T9" fmla="*/ 11 h 11"/>
                    <a:gd name="T10" fmla="*/ 74 w 78"/>
                    <a:gd name="T11" fmla="*/ 10 h 11"/>
                    <a:gd name="T12" fmla="*/ 77 w 78"/>
                    <a:gd name="T13" fmla="*/ 8 h 11"/>
                    <a:gd name="T14" fmla="*/ 78 w 78"/>
                    <a:gd name="T15" fmla="*/ 4 h 11"/>
                    <a:gd name="T16" fmla="*/ 78 w 78"/>
                    <a:gd name="T17" fmla="*/ 0 h 11"/>
                    <a:gd name="T18" fmla="*/ 0 w 78"/>
                    <a:gd name="T19" fmla="*/ 0 h 11"/>
                    <a:gd name="T20" fmla="*/ 0 w 78"/>
                    <a:gd name="T2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4"/>
                      </a:moveTo>
                      <a:lnTo>
                        <a:pt x="2" y="8"/>
                      </a:lnTo>
                      <a:lnTo>
                        <a:pt x="4" y="10"/>
                      </a:lnTo>
                      <a:lnTo>
                        <a:pt x="7" y="11"/>
                      </a:lnTo>
                      <a:lnTo>
                        <a:pt x="69" y="11"/>
                      </a:lnTo>
                      <a:lnTo>
                        <a:pt x="74" y="10"/>
                      </a:lnTo>
                      <a:lnTo>
                        <a:pt x="77" y="8"/>
                      </a:lnTo>
                      <a:lnTo>
                        <a:pt x="78" y="4"/>
                      </a:lnTo>
                      <a:lnTo>
                        <a:pt x="78" y="0"/>
                      </a:lnTo>
                      <a:lnTo>
                        <a:pt x="0" y="0"/>
                      </a:lnTo>
                      <a:lnTo>
                        <a:pt x="0" y="4"/>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623">
                  <a:extLst>
                    <a:ext uri="{FF2B5EF4-FFF2-40B4-BE49-F238E27FC236}">
                      <a16:creationId xmlns:a16="http://schemas.microsoft.com/office/drawing/2014/main" id="{9B389A95-6389-8C81-F233-F19F8D8D9B5F}"/>
                    </a:ext>
                  </a:extLst>
                </p:cNvPr>
                <p:cNvSpPr>
                  <a:spLocks/>
                </p:cNvSpPr>
                <p:nvPr/>
              </p:nvSpPr>
              <p:spPr bwMode="auto">
                <a:xfrm>
                  <a:off x="3680" y="2420"/>
                  <a:ext cx="80" cy="462"/>
                </a:xfrm>
                <a:custGeom>
                  <a:avLst/>
                  <a:gdLst>
                    <a:gd name="T0" fmla="*/ 120 w 160"/>
                    <a:gd name="T1" fmla="*/ 14 h 923"/>
                    <a:gd name="T2" fmla="*/ 115 w 160"/>
                    <a:gd name="T3" fmla="*/ 0 h 923"/>
                    <a:gd name="T4" fmla="*/ 0 w 160"/>
                    <a:gd name="T5" fmla="*/ 0 h 923"/>
                    <a:gd name="T6" fmla="*/ 0 w 160"/>
                    <a:gd name="T7" fmla="*/ 200 h 923"/>
                    <a:gd name="T8" fmla="*/ 10 w 160"/>
                    <a:gd name="T9" fmla="*/ 205 h 923"/>
                    <a:gd name="T10" fmla="*/ 38 w 160"/>
                    <a:gd name="T11" fmla="*/ 917 h 923"/>
                    <a:gd name="T12" fmla="*/ 85 w 160"/>
                    <a:gd name="T13" fmla="*/ 923 h 923"/>
                    <a:gd name="T14" fmla="*/ 112 w 160"/>
                    <a:gd name="T15" fmla="*/ 708 h 923"/>
                    <a:gd name="T16" fmla="*/ 115 w 160"/>
                    <a:gd name="T17" fmla="*/ 688 h 923"/>
                    <a:gd name="T18" fmla="*/ 113 w 160"/>
                    <a:gd name="T19" fmla="*/ 667 h 923"/>
                    <a:gd name="T20" fmla="*/ 113 w 160"/>
                    <a:gd name="T21" fmla="*/ 663 h 923"/>
                    <a:gd name="T22" fmla="*/ 112 w 160"/>
                    <a:gd name="T23" fmla="*/ 653 h 923"/>
                    <a:gd name="T24" fmla="*/ 110 w 160"/>
                    <a:gd name="T25" fmla="*/ 639 h 923"/>
                    <a:gd name="T26" fmla="*/ 108 w 160"/>
                    <a:gd name="T27" fmla="*/ 622 h 923"/>
                    <a:gd name="T28" fmla="*/ 105 w 160"/>
                    <a:gd name="T29" fmla="*/ 603 h 923"/>
                    <a:gd name="T30" fmla="*/ 102 w 160"/>
                    <a:gd name="T31" fmla="*/ 586 h 923"/>
                    <a:gd name="T32" fmla="*/ 101 w 160"/>
                    <a:gd name="T33" fmla="*/ 571 h 923"/>
                    <a:gd name="T34" fmla="*/ 99 w 160"/>
                    <a:gd name="T35" fmla="*/ 560 h 923"/>
                    <a:gd name="T36" fmla="*/ 99 w 160"/>
                    <a:gd name="T37" fmla="*/ 554 h 923"/>
                    <a:gd name="T38" fmla="*/ 157 w 160"/>
                    <a:gd name="T39" fmla="*/ 244 h 923"/>
                    <a:gd name="T40" fmla="*/ 160 w 160"/>
                    <a:gd name="T41" fmla="*/ 225 h 923"/>
                    <a:gd name="T42" fmla="*/ 159 w 160"/>
                    <a:gd name="T43" fmla="*/ 203 h 923"/>
                    <a:gd name="T44" fmla="*/ 159 w 160"/>
                    <a:gd name="T45" fmla="*/ 203 h 923"/>
                    <a:gd name="T46" fmla="*/ 154 w 160"/>
                    <a:gd name="T47" fmla="*/ 168 h 923"/>
                    <a:gd name="T48" fmla="*/ 147 w 160"/>
                    <a:gd name="T49" fmla="*/ 128 h 923"/>
                    <a:gd name="T50" fmla="*/ 140 w 160"/>
                    <a:gd name="T51" fmla="*/ 86 h 923"/>
                    <a:gd name="T52" fmla="*/ 130 w 160"/>
                    <a:gd name="T53" fmla="*/ 46 h 923"/>
                    <a:gd name="T54" fmla="*/ 120 w 160"/>
                    <a:gd name="T55" fmla="*/ 14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923">
                      <a:moveTo>
                        <a:pt x="120" y="14"/>
                      </a:moveTo>
                      <a:lnTo>
                        <a:pt x="115" y="0"/>
                      </a:lnTo>
                      <a:lnTo>
                        <a:pt x="0" y="0"/>
                      </a:lnTo>
                      <a:lnTo>
                        <a:pt x="0" y="200"/>
                      </a:lnTo>
                      <a:lnTo>
                        <a:pt x="10" y="205"/>
                      </a:lnTo>
                      <a:lnTo>
                        <a:pt x="38" y="917"/>
                      </a:lnTo>
                      <a:lnTo>
                        <a:pt x="85" y="923"/>
                      </a:lnTo>
                      <a:lnTo>
                        <a:pt x="112" y="708"/>
                      </a:lnTo>
                      <a:lnTo>
                        <a:pt x="115" y="688"/>
                      </a:lnTo>
                      <a:lnTo>
                        <a:pt x="113" y="667"/>
                      </a:lnTo>
                      <a:lnTo>
                        <a:pt x="113" y="663"/>
                      </a:lnTo>
                      <a:lnTo>
                        <a:pt x="112" y="653"/>
                      </a:lnTo>
                      <a:lnTo>
                        <a:pt x="110" y="639"/>
                      </a:lnTo>
                      <a:lnTo>
                        <a:pt x="108" y="622"/>
                      </a:lnTo>
                      <a:lnTo>
                        <a:pt x="105" y="603"/>
                      </a:lnTo>
                      <a:lnTo>
                        <a:pt x="102" y="586"/>
                      </a:lnTo>
                      <a:lnTo>
                        <a:pt x="101" y="571"/>
                      </a:lnTo>
                      <a:lnTo>
                        <a:pt x="99" y="560"/>
                      </a:lnTo>
                      <a:lnTo>
                        <a:pt x="99" y="554"/>
                      </a:lnTo>
                      <a:lnTo>
                        <a:pt x="157" y="244"/>
                      </a:lnTo>
                      <a:lnTo>
                        <a:pt x="160" y="225"/>
                      </a:lnTo>
                      <a:lnTo>
                        <a:pt x="159" y="203"/>
                      </a:lnTo>
                      <a:lnTo>
                        <a:pt x="159" y="203"/>
                      </a:lnTo>
                      <a:lnTo>
                        <a:pt x="154" y="168"/>
                      </a:lnTo>
                      <a:lnTo>
                        <a:pt x="147" y="128"/>
                      </a:lnTo>
                      <a:lnTo>
                        <a:pt x="140" y="86"/>
                      </a:lnTo>
                      <a:lnTo>
                        <a:pt x="130" y="46"/>
                      </a:lnTo>
                      <a:lnTo>
                        <a:pt x="120" y="14"/>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624">
                  <a:extLst>
                    <a:ext uri="{FF2B5EF4-FFF2-40B4-BE49-F238E27FC236}">
                      <a16:creationId xmlns:a16="http://schemas.microsoft.com/office/drawing/2014/main" id="{8FD96311-C5CF-0DAC-2F7A-ED487030E541}"/>
                    </a:ext>
                  </a:extLst>
                </p:cNvPr>
                <p:cNvSpPr>
                  <a:spLocks/>
                </p:cNvSpPr>
                <p:nvPr/>
              </p:nvSpPr>
              <p:spPr bwMode="auto">
                <a:xfrm>
                  <a:off x="3578" y="2183"/>
                  <a:ext cx="205" cy="237"/>
                </a:xfrm>
                <a:custGeom>
                  <a:avLst/>
                  <a:gdLst>
                    <a:gd name="T0" fmla="*/ 407 w 412"/>
                    <a:gd name="T1" fmla="*/ 128 h 475"/>
                    <a:gd name="T2" fmla="*/ 405 w 412"/>
                    <a:gd name="T3" fmla="*/ 108 h 475"/>
                    <a:gd name="T4" fmla="*/ 396 w 412"/>
                    <a:gd name="T5" fmla="*/ 92 h 475"/>
                    <a:gd name="T6" fmla="*/ 385 w 412"/>
                    <a:gd name="T7" fmla="*/ 77 h 475"/>
                    <a:gd name="T8" fmla="*/ 369 w 412"/>
                    <a:gd name="T9" fmla="*/ 66 h 475"/>
                    <a:gd name="T10" fmla="*/ 351 w 412"/>
                    <a:gd name="T11" fmla="*/ 59 h 475"/>
                    <a:gd name="T12" fmla="*/ 205 w 412"/>
                    <a:gd name="T13" fmla="*/ 0 h 475"/>
                    <a:gd name="T14" fmla="*/ 60 w 412"/>
                    <a:gd name="T15" fmla="*/ 59 h 475"/>
                    <a:gd name="T16" fmla="*/ 41 w 412"/>
                    <a:gd name="T17" fmla="*/ 66 h 475"/>
                    <a:gd name="T18" fmla="*/ 27 w 412"/>
                    <a:gd name="T19" fmla="*/ 77 h 475"/>
                    <a:gd name="T20" fmla="*/ 14 w 412"/>
                    <a:gd name="T21" fmla="*/ 92 h 475"/>
                    <a:gd name="T22" fmla="*/ 7 w 412"/>
                    <a:gd name="T23" fmla="*/ 108 h 475"/>
                    <a:gd name="T24" fmla="*/ 4 w 412"/>
                    <a:gd name="T25" fmla="*/ 128 h 475"/>
                    <a:gd name="T26" fmla="*/ 0 w 412"/>
                    <a:gd name="T27" fmla="*/ 179 h 475"/>
                    <a:gd name="T28" fmla="*/ 81 w 412"/>
                    <a:gd name="T29" fmla="*/ 190 h 475"/>
                    <a:gd name="T30" fmla="*/ 71 w 412"/>
                    <a:gd name="T31" fmla="*/ 248 h 475"/>
                    <a:gd name="T32" fmla="*/ 74 w 412"/>
                    <a:gd name="T33" fmla="*/ 258 h 475"/>
                    <a:gd name="T34" fmla="*/ 75 w 412"/>
                    <a:gd name="T35" fmla="*/ 268 h 475"/>
                    <a:gd name="T36" fmla="*/ 79 w 412"/>
                    <a:gd name="T37" fmla="*/ 292 h 475"/>
                    <a:gd name="T38" fmla="*/ 85 w 412"/>
                    <a:gd name="T39" fmla="*/ 319 h 475"/>
                    <a:gd name="T40" fmla="*/ 91 w 412"/>
                    <a:gd name="T41" fmla="*/ 350 h 475"/>
                    <a:gd name="T42" fmla="*/ 95 w 412"/>
                    <a:gd name="T43" fmla="*/ 381 h 475"/>
                    <a:gd name="T44" fmla="*/ 98 w 412"/>
                    <a:gd name="T45" fmla="*/ 414 h 475"/>
                    <a:gd name="T46" fmla="*/ 98 w 412"/>
                    <a:gd name="T47" fmla="*/ 445 h 475"/>
                    <a:gd name="T48" fmla="*/ 92 w 412"/>
                    <a:gd name="T49" fmla="*/ 475 h 475"/>
                    <a:gd name="T50" fmla="*/ 92 w 412"/>
                    <a:gd name="T51" fmla="*/ 475 h 475"/>
                    <a:gd name="T52" fmla="*/ 118 w 412"/>
                    <a:gd name="T53" fmla="*/ 475 h 475"/>
                    <a:gd name="T54" fmla="*/ 150 w 412"/>
                    <a:gd name="T55" fmla="*/ 475 h 475"/>
                    <a:gd name="T56" fmla="*/ 185 w 412"/>
                    <a:gd name="T57" fmla="*/ 475 h 475"/>
                    <a:gd name="T58" fmla="*/ 224 w 412"/>
                    <a:gd name="T59" fmla="*/ 475 h 475"/>
                    <a:gd name="T60" fmla="*/ 320 w 412"/>
                    <a:gd name="T61" fmla="*/ 475 h 475"/>
                    <a:gd name="T62" fmla="*/ 320 w 412"/>
                    <a:gd name="T63" fmla="*/ 475 h 475"/>
                    <a:gd name="T64" fmla="*/ 314 w 412"/>
                    <a:gd name="T65" fmla="*/ 445 h 475"/>
                    <a:gd name="T66" fmla="*/ 313 w 412"/>
                    <a:gd name="T67" fmla="*/ 414 h 475"/>
                    <a:gd name="T68" fmla="*/ 315 w 412"/>
                    <a:gd name="T69" fmla="*/ 381 h 475"/>
                    <a:gd name="T70" fmla="*/ 321 w 412"/>
                    <a:gd name="T71" fmla="*/ 350 h 475"/>
                    <a:gd name="T72" fmla="*/ 327 w 412"/>
                    <a:gd name="T73" fmla="*/ 319 h 475"/>
                    <a:gd name="T74" fmla="*/ 332 w 412"/>
                    <a:gd name="T75" fmla="*/ 292 h 475"/>
                    <a:gd name="T76" fmla="*/ 337 w 412"/>
                    <a:gd name="T77" fmla="*/ 268 h 475"/>
                    <a:gd name="T78" fmla="*/ 338 w 412"/>
                    <a:gd name="T79" fmla="*/ 258 h 475"/>
                    <a:gd name="T80" fmla="*/ 339 w 412"/>
                    <a:gd name="T81" fmla="*/ 248 h 475"/>
                    <a:gd name="T82" fmla="*/ 331 w 412"/>
                    <a:gd name="T83" fmla="*/ 190 h 475"/>
                    <a:gd name="T84" fmla="*/ 412 w 412"/>
                    <a:gd name="T85" fmla="*/ 179 h 475"/>
                    <a:gd name="T86" fmla="*/ 407 w 412"/>
                    <a:gd name="T87" fmla="*/ 128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2" h="475">
                      <a:moveTo>
                        <a:pt x="407" y="128"/>
                      </a:moveTo>
                      <a:lnTo>
                        <a:pt x="405" y="108"/>
                      </a:lnTo>
                      <a:lnTo>
                        <a:pt x="396" y="92"/>
                      </a:lnTo>
                      <a:lnTo>
                        <a:pt x="385" y="77"/>
                      </a:lnTo>
                      <a:lnTo>
                        <a:pt x="369" y="66"/>
                      </a:lnTo>
                      <a:lnTo>
                        <a:pt x="351" y="59"/>
                      </a:lnTo>
                      <a:lnTo>
                        <a:pt x="205" y="0"/>
                      </a:lnTo>
                      <a:lnTo>
                        <a:pt x="60" y="59"/>
                      </a:lnTo>
                      <a:lnTo>
                        <a:pt x="41" y="66"/>
                      </a:lnTo>
                      <a:lnTo>
                        <a:pt x="27" y="77"/>
                      </a:lnTo>
                      <a:lnTo>
                        <a:pt x="14" y="92"/>
                      </a:lnTo>
                      <a:lnTo>
                        <a:pt x="7" y="108"/>
                      </a:lnTo>
                      <a:lnTo>
                        <a:pt x="4" y="128"/>
                      </a:lnTo>
                      <a:lnTo>
                        <a:pt x="0" y="179"/>
                      </a:lnTo>
                      <a:lnTo>
                        <a:pt x="81" y="190"/>
                      </a:lnTo>
                      <a:lnTo>
                        <a:pt x="71" y="248"/>
                      </a:lnTo>
                      <a:lnTo>
                        <a:pt x="74" y="258"/>
                      </a:lnTo>
                      <a:lnTo>
                        <a:pt x="75" y="268"/>
                      </a:lnTo>
                      <a:lnTo>
                        <a:pt x="79" y="292"/>
                      </a:lnTo>
                      <a:lnTo>
                        <a:pt x="85" y="319"/>
                      </a:lnTo>
                      <a:lnTo>
                        <a:pt x="91" y="350"/>
                      </a:lnTo>
                      <a:lnTo>
                        <a:pt x="95" y="381"/>
                      </a:lnTo>
                      <a:lnTo>
                        <a:pt x="98" y="414"/>
                      </a:lnTo>
                      <a:lnTo>
                        <a:pt x="98" y="445"/>
                      </a:lnTo>
                      <a:lnTo>
                        <a:pt x="92" y="475"/>
                      </a:lnTo>
                      <a:lnTo>
                        <a:pt x="92" y="475"/>
                      </a:lnTo>
                      <a:lnTo>
                        <a:pt x="118" y="475"/>
                      </a:lnTo>
                      <a:lnTo>
                        <a:pt x="150" y="475"/>
                      </a:lnTo>
                      <a:lnTo>
                        <a:pt x="185" y="475"/>
                      </a:lnTo>
                      <a:lnTo>
                        <a:pt x="224" y="475"/>
                      </a:lnTo>
                      <a:lnTo>
                        <a:pt x="320" y="475"/>
                      </a:lnTo>
                      <a:lnTo>
                        <a:pt x="320" y="475"/>
                      </a:lnTo>
                      <a:lnTo>
                        <a:pt x="314" y="445"/>
                      </a:lnTo>
                      <a:lnTo>
                        <a:pt x="313" y="414"/>
                      </a:lnTo>
                      <a:lnTo>
                        <a:pt x="315" y="381"/>
                      </a:lnTo>
                      <a:lnTo>
                        <a:pt x="321" y="350"/>
                      </a:lnTo>
                      <a:lnTo>
                        <a:pt x="327" y="319"/>
                      </a:lnTo>
                      <a:lnTo>
                        <a:pt x="332" y="292"/>
                      </a:lnTo>
                      <a:lnTo>
                        <a:pt x="337" y="268"/>
                      </a:lnTo>
                      <a:lnTo>
                        <a:pt x="338" y="258"/>
                      </a:lnTo>
                      <a:lnTo>
                        <a:pt x="339" y="248"/>
                      </a:lnTo>
                      <a:lnTo>
                        <a:pt x="331" y="190"/>
                      </a:lnTo>
                      <a:lnTo>
                        <a:pt x="412" y="179"/>
                      </a:lnTo>
                      <a:lnTo>
                        <a:pt x="407" y="128"/>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625">
                  <a:extLst>
                    <a:ext uri="{FF2B5EF4-FFF2-40B4-BE49-F238E27FC236}">
                      <a16:creationId xmlns:a16="http://schemas.microsoft.com/office/drawing/2014/main" id="{7AAA401B-2B80-8778-C66D-217C8A20FEA5}"/>
                    </a:ext>
                  </a:extLst>
                </p:cNvPr>
                <p:cNvSpPr>
                  <a:spLocks/>
                </p:cNvSpPr>
                <p:nvPr/>
              </p:nvSpPr>
              <p:spPr bwMode="auto">
                <a:xfrm>
                  <a:off x="3680" y="2183"/>
                  <a:ext cx="103" cy="237"/>
                </a:xfrm>
                <a:custGeom>
                  <a:avLst/>
                  <a:gdLst>
                    <a:gd name="T0" fmla="*/ 202 w 207"/>
                    <a:gd name="T1" fmla="*/ 128 h 475"/>
                    <a:gd name="T2" fmla="*/ 200 w 207"/>
                    <a:gd name="T3" fmla="*/ 108 h 475"/>
                    <a:gd name="T4" fmla="*/ 191 w 207"/>
                    <a:gd name="T5" fmla="*/ 92 h 475"/>
                    <a:gd name="T6" fmla="*/ 180 w 207"/>
                    <a:gd name="T7" fmla="*/ 77 h 475"/>
                    <a:gd name="T8" fmla="*/ 164 w 207"/>
                    <a:gd name="T9" fmla="*/ 66 h 475"/>
                    <a:gd name="T10" fmla="*/ 146 w 207"/>
                    <a:gd name="T11" fmla="*/ 59 h 475"/>
                    <a:gd name="T12" fmla="*/ 0 w 207"/>
                    <a:gd name="T13" fmla="*/ 0 h 475"/>
                    <a:gd name="T14" fmla="*/ 0 w 207"/>
                    <a:gd name="T15" fmla="*/ 459 h 475"/>
                    <a:gd name="T16" fmla="*/ 4 w 207"/>
                    <a:gd name="T17" fmla="*/ 461 h 475"/>
                    <a:gd name="T18" fmla="*/ 16 w 207"/>
                    <a:gd name="T19" fmla="*/ 462 h 475"/>
                    <a:gd name="T20" fmla="*/ 33 w 207"/>
                    <a:gd name="T21" fmla="*/ 465 h 475"/>
                    <a:gd name="T22" fmla="*/ 52 w 207"/>
                    <a:gd name="T23" fmla="*/ 469 h 475"/>
                    <a:gd name="T24" fmla="*/ 75 w 207"/>
                    <a:gd name="T25" fmla="*/ 472 h 475"/>
                    <a:gd name="T26" fmla="*/ 95 w 207"/>
                    <a:gd name="T27" fmla="*/ 473 h 475"/>
                    <a:gd name="T28" fmla="*/ 115 w 207"/>
                    <a:gd name="T29" fmla="*/ 475 h 475"/>
                    <a:gd name="T30" fmla="*/ 115 w 207"/>
                    <a:gd name="T31" fmla="*/ 475 h 475"/>
                    <a:gd name="T32" fmla="*/ 109 w 207"/>
                    <a:gd name="T33" fmla="*/ 445 h 475"/>
                    <a:gd name="T34" fmla="*/ 108 w 207"/>
                    <a:gd name="T35" fmla="*/ 414 h 475"/>
                    <a:gd name="T36" fmla="*/ 110 w 207"/>
                    <a:gd name="T37" fmla="*/ 381 h 475"/>
                    <a:gd name="T38" fmla="*/ 116 w 207"/>
                    <a:gd name="T39" fmla="*/ 350 h 475"/>
                    <a:gd name="T40" fmla="*/ 122 w 207"/>
                    <a:gd name="T41" fmla="*/ 319 h 475"/>
                    <a:gd name="T42" fmla="*/ 127 w 207"/>
                    <a:gd name="T43" fmla="*/ 292 h 475"/>
                    <a:gd name="T44" fmla="*/ 132 w 207"/>
                    <a:gd name="T45" fmla="*/ 268 h 475"/>
                    <a:gd name="T46" fmla="*/ 133 w 207"/>
                    <a:gd name="T47" fmla="*/ 258 h 475"/>
                    <a:gd name="T48" fmla="*/ 134 w 207"/>
                    <a:gd name="T49" fmla="*/ 248 h 475"/>
                    <a:gd name="T50" fmla="*/ 126 w 207"/>
                    <a:gd name="T51" fmla="*/ 190 h 475"/>
                    <a:gd name="T52" fmla="*/ 207 w 207"/>
                    <a:gd name="T53" fmla="*/ 179 h 475"/>
                    <a:gd name="T54" fmla="*/ 202 w 207"/>
                    <a:gd name="T55" fmla="*/ 128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475">
                      <a:moveTo>
                        <a:pt x="202" y="128"/>
                      </a:moveTo>
                      <a:lnTo>
                        <a:pt x="200" y="108"/>
                      </a:lnTo>
                      <a:lnTo>
                        <a:pt x="191" y="92"/>
                      </a:lnTo>
                      <a:lnTo>
                        <a:pt x="180" y="77"/>
                      </a:lnTo>
                      <a:lnTo>
                        <a:pt x="164" y="66"/>
                      </a:lnTo>
                      <a:lnTo>
                        <a:pt x="146" y="59"/>
                      </a:lnTo>
                      <a:lnTo>
                        <a:pt x="0" y="0"/>
                      </a:lnTo>
                      <a:lnTo>
                        <a:pt x="0" y="459"/>
                      </a:lnTo>
                      <a:lnTo>
                        <a:pt x="4" y="461"/>
                      </a:lnTo>
                      <a:lnTo>
                        <a:pt x="16" y="462"/>
                      </a:lnTo>
                      <a:lnTo>
                        <a:pt x="33" y="465"/>
                      </a:lnTo>
                      <a:lnTo>
                        <a:pt x="52" y="469"/>
                      </a:lnTo>
                      <a:lnTo>
                        <a:pt x="75" y="472"/>
                      </a:lnTo>
                      <a:lnTo>
                        <a:pt x="95" y="473"/>
                      </a:lnTo>
                      <a:lnTo>
                        <a:pt x="115" y="475"/>
                      </a:lnTo>
                      <a:lnTo>
                        <a:pt x="115" y="475"/>
                      </a:lnTo>
                      <a:lnTo>
                        <a:pt x="109" y="445"/>
                      </a:lnTo>
                      <a:lnTo>
                        <a:pt x="108" y="414"/>
                      </a:lnTo>
                      <a:lnTo>
                        <a:pt x="110" y="381"/>
                      </a:lnTo>
                      <a:lnTo>
                        <a:pt x="116" y="350"/>
                      </a:lnTo>
                      <a:lnTo>
                        <a:pt x="122" y="319"/>
                      </a:lnTo>
                      <a:lnTo>
                        <a:pt x="127" y="292"/>
                      </a:lnTo>
                      <a:lnTo>
                        <a:pt x="132" y="268"/>
                      </a:lnTo>
                      <a:lnTo>
                        <a:pt x="133" y="258"/>
                      </a:lnTo>
                      <a:lnTo>
                        <a:pt x="134" y="248"/>
                      </a:lnTo>
                      <a:lnTo>
                        <a:pt x="126" y="190"/>
                      </a:lnTo>
                      <a:lnTo>
                        <a:pt x="207" y="179"/>
                      </a:lnTo>
                      <a:lnTo>
                        <a:pt x="202" y="128"/>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626">
                  <a:extLst>
                    <a:ext uri="{FF2B5EF4-FFF2-40B4-BE49-F238E27FC236}">
                      <a16:creationId xmlns:a16="http://schemas.microsoft.com/office/drawing/2014/main" id="{3BF456BB-1633-E651-0135-7896C55F1A2D}"/>
                    </a:ext>
                  </a:extLst>
                </p:cNvPr>
                <p:cNvSpPr>
                  <a:spLocks/>
                </p:cNvSpPr>
                <p:nvPr/>
              </p:nvSpPr>
              <p:spPr bwMode="auto">
                <a:xfrm>
                  <a:off x="3648" y="2166"/>
                  <a:ext cx="65" cy="59"/>
                </a:xfrm>
                <a:custGeom>
                  <a:avLst/>
                  <a:gdLst>
                    <a:gd name="T0" fmla="*/ 0 w 128"/>
                    <a:gd name="T1" fmla="*/ 66 h 118"/>
                    <a:gd name="T2" fmla="*/ 63 w 128"/>
                    <a:gd name="T3" fmla="*/ 118 h 118"/>
                    <a:gd name="T4" fmla="*/ 128 w 128"/>
                    <a:gd name="T5" fmla="*/ 66 h 118"/>
                    <a:gd name="T6" fmla="*/ 128 w 128"/>
                    <a:gd name="T7" fmla="*/ 0 h 118"/>
                    <a:gd name="T8" fmla="*/ 0 w 128"/>
                    <a:gd name="T9" fmla="*/ 0 h 118"/>
                    <a:gd name="T10" fmla="*/ 0 w 128"/>
                    <a:gd name="T11" fmla="*/ 66 h 118"/>
                  </a:gdLst>
                  <a:ahLst/>
                  <a:cxnLst>
                    <a:cxn ang="0">
                      <a:pos x="T0" y="T1"/>
                    </a:cxn>
                    <a:cxn ang="0">
                      <a:pos x="T2" y="T3"/>
                    </a:cxn>
                    <a:cxn ang="0">
                      <a:pos x="T4" y="T5"/>
                    </a:cxn>
                    <a:cxn ang="0">
                      <a:pos x="T6" y="T7"/>
                    </a:cxn>
                    <a:cxn ang="0">
                      <a:pos x="T8" y="T9"/>
                    </a:cxn>
                    <a:cxn ang="0">
                      <a:pos x="T10" y="T11"/>
                    </a:cxn>
                  </a:cxnLst>
                  <a:rect l="0" t="0" r="r" b="b"/>
                  <a:pathLst>
                    <a:path w="128" h="118">
                      <a:moveTo>
                        <a:pt x="0" y="66"/>
                      </a:moveTo>
                      <a:lnTo>
                        <a:pt x="63" y="118"/>
                      </a:lnTo>
                      <a:lnTo>
                        <a:pt x="128" y="66"/>
                      </a:lnTo>
                      <a:lnTo>
                        <a:pt x="128" y="0"/>
                      </a:lnTo>
                      <a:lnTo>
                        <a:pt x="0" y="0"/>
                      </a:lnTo>
                      <a:lnTo>
                        <a:pt x="0" y="66"/>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627">
                  <a:extLst>
                    <a:ext uri="{FF2B5EF4-FFF2-40B4-BE49-F238E27FC236}">
                      <a16:creationId xmlns:a16="http://schemas.microsoft.com/office/drawing/2014/main" id="{55A8C23C-D159-45E3-CD7D-37A4429A4DAB}"/>
                    </a:ext>
                  </a:extLst>
                </p:cNvPr>
                <p:cNvSpPr>
                  <a:spLocks/>
                </p:cNvSpPr>
                <p:nvPr/>
              </p:nvSpPr>
              <p:spPr bwMode="auto">
                <a:xfrm>
                  <a:off x="3638" y="2072"/>
                  <a:ext cx="85" cy="117"/>
                </a:xfrm>
                <a:custGeom>
                  <a:avLst/>
                  <a:gdLst>
                    <a:gd name="T0" fmla="*/ 113 w 171"/>
                    <a:gd name="T1" fmla="*/ 0 h 234"/>
                    <a:gd name="T2" fmla="*/ 57 w 171"/>
                    <a:gd name="T3" fmla="*/ 0 h 234"/>
                    <a:gd name="T4" fmla="*/ 40 w 171"/>
                    <a:gd name="T5" fmla="*/ 4 h 234"/>
                    <a:gd name="T6" fmla="*/ 26 w 171"/>
                    <a:gd name="T7" fmla="*/ 12 h 234"/>
                    <a:gd name="T8" fmla="*/ 13 w 171"/>
                    <a:gd name="T9" fmla="*/ 26 h 234"/>
                    <a:gd name="T10" fmla="*/ 5 w 171"/>
                    <a:gd name="T11" fmla="*/ 43 h 234"/>
                    <a:gd name="T12" fmla="*/ 0 w 171"/>
                    <a:gd name="T13" fmla="*/ 63 h 234"/>
                    <a:gd name="T14" fmla="*/ 0 w 171"/>
                    <a:gd name="T15" fmla="*/ 141 h 234"/>
                    <a:gd name="T16" fmla="*/ 3 w 171"/>
                    <a:gd name="T17" fmla="*/ 157 h 234"/>
                    <a:gd name="T18" fmla="*/ 10 w 171"/>
                    <a:gd name="T19" fmla="*/ 175 h 234"/>
                    <a:gd name="T20" fmla="*/ 23 w 171"/>
                    <a:gd name="T21" fmla="*/ 192 h 234"/>
                    <a:gd name="T22" fmla="*/ 37 w 171"/>
                    <a:gd name="T23" fmla="*/ 209 h 234"/>
                    <a:gd name="T24" fmla="*/ 53 w 171"/>
                    <a:gd name="T25" fmla="*/ 222 h 234"/>
                    <a:gd name="T26" fmla="*/ 68 w 171"/>
                    <a:gd name="T27" fmla="*/ 230 h 234"/>
                    <a:gd name="T28" fmla="*/ 84 w 171"/>
                    <a:gd name="T29" fmla="*/ 234 h 234"/>
                    <a:gd name="T30" fmla="*/ 88 w 171"/>
                    <a:gd name="T31" fmla="*/ 234 h 234"/>
                    <a:gd name="T32" fmla="*/ 102 w 171"/>
                    <a:gd name="T33" fmla="*/ 230 h 234"/>
                    <a:gd name="T34" fmla="*/ 119 w 171"/>
                    <a:gd name="T35" fmla="*/ 222 h 234"/>
                    <a:gd name="T36" fmla="*/ 135 w 171"/>
                    <a:gd name="T37" fmla="*/ 209 h 234"/>
                    <a:gd name="T38" fmla="*/ 149 w 171"/>
                    <a:gd name="T39" fmla="*/ 192 h 234"/>
                    <a:gd name="T40" fmla="*/ 160 w 171"/>
                    <a:gd name="T41" fmla="*/ 175 h 234"/>
                    <a:gd name="T42" fmla="*/ 169 w 171"/>
                    <a:gd name="T43" fmla="*/ 157 h 234"/>
                    <a:gd name="T44" fmla="*/ 171 w 171"/>
                    <a:gd name="T45" fmla="*/ 141 h 234"/>
                    <a:gd name="T46" fmla="*/ 171 w 171"/>
                    <a:gd name="T47" fmla="*/ 63 h 234"/>
                    <a:gd name="T48" fmla="*/ 167 w 171"/>
                    <a:gd name="T49" fmla="*/ 43 h 234"/>
                    <a:gd name="T50" fmla="*/ 159 w 171"/>
                    <a:gd name="T51" fmla="*/ 26 h 234"/>
                    <a:gd name="T52" fmla="*/ 146 w 171"/>
                    <a:gd name="T53" fmla="*/ 12 h 234"/>
                    <a:gd name="T54" fmla="*/ 130 w 171"/>
                    <a:gd name="T55" fmla="*/ 4 h 234"/>
                    <a:gd name="T56" fmla="*/ 113 w 171"/>
                    <a:gd name="T5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234">
                      <a:moveTo>
                        <a:pt x="113" y="0"/>
                      </a:moveTo>
                      <a:lnTo>
                        <a:pt x="57" y="0"/>
                      </a:lnTo>
                      <a:lnTo>
                        <a:pt x="40" y="4"/>
                      </a:lnTo>
                      <a:lnTo>
                        <a:pt x="26" y="12"/>
                      </a:lnTo>
                      <a:lnTo>
                        <a:pt x="13" y="26"/>
                      </a:lnTo>
                      <a:lnTo>
                        <a:pt x="5" y="43"/>
                      </a:lnTo>
                      <a:lnTo>
                        <a:pt x="0" y="63"/>
                      </a:lnTo>
                      <a:lnTo>
                        <a:pt x="0" y="141"/>
                      </a:lnTo>
                      <a:lnTo>
                        <a:pt x="3" y="157"/>
                      </a:lnTo>
                      <a:lnTo>
                        <a:pt x="10" y="175"/>
                      </a:lnTo>
                      <a:lnTo>
                        <a:pt x="23" y="192"/>
                      </a:lnTo>
                      <a:lnTo>
                        <a:pt x="37" y="209"/>
                      </a:lnTo>
                      <a:lnTo>
                        <a:pt x="53" y="222"/>
                      </a:lnTo>
                      <a:lnTo>
                        <a:pt x="68" y="230"/>
                      </a:lnTo>
                      <a:lnTo>
                        <a:pt x="84" y="234"/>
                      </a:lnTo>
                      <a:lnTo>
                        <a:pt x="88" y="234"/>
                      </a:lnTo>
                      <a:lnTo>
                        <a:pt x="102" y="230"/>
                      </a:lnTo>
                      <a:lnTo>
                        <a:pt x="119" y="222"/>
                      </a:lnTo>
                      <a:lnTo>
                        <a:pt x="135" y="209"/>
                      </a:lnTo>
                      <a:lnTo>
                        <a:pt x="149" y="192"/>
                      </a:lnTo>
                      <a:lnTo>
                        <a:pt x="160" y="175"/>
                      </a:lnTo>
                      <a:lnTo>
                        <a:pt x="169" y="157"/>
                      </a:lnTo>
                      <a:lnTo>
                        <a:pt x="171" y="141"/>
                      </a:lnTo>
                      <a:lnTo>
                        <a:pt x="171" y="63"/>
                      </a:lnTo>
                      <a:lnTo>
                        <a:pt x="167" y="43"/>
                      </a:lnTo>
                      <a:lnTo>
                        <a:pt x="159" y="26"/>
                      </a:lnTo>
                      <a:lnTo>
                        <a:pt x="146" y="12"/>
                      </a:lnTo>
                      <a:lnTo>
                        <a:pt x="130" y="4"/>
                      </a:lnTo>
                      <a:lnTo>
                        <a:pt x="113"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628">
                  <a:extLst>
                    <a:ext uri="{FF2B5EF4-FFF2-40B4-BE49-F238E27FC236}">
                      <a16:creationId xmlns:a16="http://schemas.microsoft.com/office/drawing/2014/main" id="{07398B3D-39C4-15B0-61DC-52E34C804EFE}"/>
                    </a:ext>
                  </a:extLst>
                </p:cNvPr>
                <p:cNvSpPr>
                  <a:spLocks/>
                </p:cNvSpPr>
                <p:nvPr/>
              </p:nvSpPr>
              <p:spPr bwMode="auto">
                <a:xfrm>
                  <a:off x="3631" y="2116"/>
                  <a:ext cx="9" cy="29"/>
                </a:xfrm>
                <a:custGeom>
                  <a:avLst/>
                  <a:gdLst>
                    <a:gd name="T0" fmla="*/ 10 w 20"/>
                    <a:gd name="T1" fmla="*/ 0 h 58"/>
                    <a:gd name="T2" fmla="*/ 6 w 20"/>
                    <a:gd name="T3" fmla="*/ 0 h 58"/>
                    <a:gd name="T4" fmla="*/ 3 w 20"/>
                    <a:gd name="T5" fmla="*/ 3 h 58"/>
                    <a:gd name="T6" fmla="*/ 2 w 20"/>
                    <a:gd name="T7" fmla="*/ 5 h 58"/>
                    <a:gd name="T8" fmla="*/ 0 w 20"/>
                    <a:gd name="T9" fmla="*/ 8 h 58"/>
                    <a:gd name="T10" fmla="*/ 0 w 20"/>
                    <a:gd name="T11" fmla="*/ 48 h 58"/>
                    <a:gd name="T12" fmla="*/ 2 w 20"/>
                    <a:gd name="T13" fmla="*/ 52 h 58"/>
                    <a:gd name="T14" fmla="*/ 3 w 20"/>
                    <a:gd name="T15" fmla="*/ 55 h 58"/>
                    <a:gd name="T16" fmla="*/ 6 w 20"/>
                    <a:gd name="T17" fmla="*/ 56 h 58"/>
                    <a:gd name="T18" fmla="*/ 10 w 20"/>
                    <a:gd name="T19" fmla="*/ 58 h 58"/>
                    <a:gd name="T20" fmla="*/ 14 w 20"/>
                    <a:gd name="T21" fmla="*/ 56 h 58"/>
                    <a:gd name="T22" fmla="*/ 17 w 20"/>
                    <a:gd name="T23" fmla="*/ 55 h 58"/>
                    <a:gd name="T24" fmla="*/ 19 w 20"/>
                    <a:gd name="T25" fmla="*/ 52 h 58"/>
                    <a:gd name="T26" fmla="*/ 20 w 20"/>
                    <a:gd name="T27" fmla="*/ 48 h 58"/>
                    <a:gd name="T28" fmla="*/ 20 w 20"/>
                    <a:gd name="T29" fmla="*/ 8 h 58"/>
                    <a:gd name="T30" fmla="*/ 19 w 20"/>
                    <a:gd name="T31" fmla="*/ 5 h 58"/>
                    <a:gd name="T32" fmla="*/ 17 w 20"/>
                    <a:gd name="T33" fmla="*/ 3 h 58"/>
                    <a:gd name="T34" fmla="*/ 14 w 20"/>
                    <a:gd name="T35" fmla="*/ 0 h 58"/>
                    <a:gd name="T36" fmla="*/ 10 w 20"/>
                    <a:gd name="T3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58">
                      <a:moveTo>
                        <a:pt x="10" y="0"/>
                      </a:moveTo>
                      <a:lnTo>
                        <a:pt x="6" y="0"/>
                      </a:lnTo>
                      <a:lnTo>
                        <a:pt x="3" y="3"/>
                      </a:lnTo>
                      <a:lnTo>
                        <a:pt x="2" y="5"/>
                      </a:lnTo>
                      <a:lnTo>
                        <a:pt x="0" y="8"/>
                      </a:lnTo>
                      <a:lnTo>
                        <a:pt x="0" y="48"/>
                      </a:lnTo>
                      <a:lnTo>
                        <a:pt x="2" y="52"/>
                      </a:lnTo>
                      <a:lnTo>
                        <a:pt x="3" y="55"/>
                      </a:lnTo>
                      <a:lnTo>
                        <a:pt x="6" y="56"/>
                      </a:lnTo>
                      <a:lnTo>
                        <a:pt x="10" y="58"/>
                      </a:lnTo>
                      <a:lnTo>
                        <a:pt x="14" y="56"/>
                      </a:lnTo>
                      <a:lnTo>
                        <a:pt x="17" y="55"/>
                      </a:lnTo>
                      <a:lnTo>
                        <a:pt x="19" y="52"/>
                      </a:lnTo>
                      <a:lnTo>
                        <a:pt x="20" y="48"/>
                      </a:lnTo>
                      <a:lnTo>
                        <a:pt x="20" y="8"/>
                      </a:lnTo>
                      <a:lnTo>
                        <a:pt x="19" y="5"/>
                      </a:lnTo>
                      <a:lnTo>
                        <a:pt x="17" y="3"/>
                      </a:lnTo>
                      <a:lnTo>
                        <a:pt x="14" y="0"/>
                      </a:lnTo>
                      <a:lnTo>
                        <a:pt x="10"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629">
                  <a:extLst>
                    <a:ext uri="{FF2B5EF4-FFF2-40B4-BE49-F238E27FC236}">
                      <a16:creationId xmlns:a16="http://schemas.microsoft.com/office/drawing/2014/main" id="{A98ABFE3-D35E-C14B-792A-F77D8190BCF8}"/>
                    </a:ext>
                  </a:extLst>
                </p:cNvPr>
                <p:cNvSpPr>
                  <a:spLocks/>
                </p:cNvSpPr>
                <p:nvPr/>
              </p:nvSpPr>
              <p:spPr bwMode="auto">
                <a:xfrm>
                  <a:off x="3720" y="2116"/>
                  <a:ext cx="10" cy="29"/>
                </a:xfrm>
                <a:custGeom>
                  <a:avLst/>
                  <a:gdLst>
                    <a:gd name="T0" fmla="*/ 10 w 18"/>
                    <a:gd name="T1" fmla="*/ 0 h 58"/>
                    <a:gd name="T2" fmla="*/ 5 w 18"/>
                    <a:gd name="T3" fmla="*/ 0 h 58"/>
                    <a:gd name="T4" fmla="*/ 3 w 18"/>
                    <a:gd name="T5" fmla="*/ 3 h 58"/>
                    <a:gd name="T6" fmla="*/ 1 w 18"/>
                    <a:gd name="T7" fmla="*/ 5 h 58"/>
                    <a:gd name="T8" fmla="*/ 0 w 18"/>
                    <a:gd name="T9" fmla="*/ 8 h 58"/>
                    <a:gd name="T10" fmla="*/ 0 w 18"/>
                    <a:gd name="T11" fmla="*/ 48 h 58"/>
                    <a:gd name="T12" fmla="*/ 1 w 18"/>
                    <a:gd name="T13" fmla="*/ 52 h 58"/>
                    <a:gd name="T14" fmla="*/ 3 w 18"/>
                    <a:gd name="T15" fmla="*/ 55 h 58"/>
                    <a:gd name="T16" fmla="*/ 5 w 18"/>
                    <a:gd name="T17" fmla="*/ 56 h 58"/>
                    <a:gd name="T18" fmla="*/ 10 w 18"/>
                    <a:gd name="T19" fmla="*/ 58 h 58"/>
                    <a:gd name="T20" fmla="*/ 12 w 18"/>
                    <a:gd name="T21" fmla="*/ 56 h 58"/>
                    <a:gd name="T22" fmla="*/ 15 w 18"/>
                    <a:gd name="T23" fmla="*/ 55 h 58"/>
                    <a:gd name="T24" fmla="*/ 18 w 18"/>
                    <a:gd name="T25" fmla="*/ 52 h 58"/>
                    <a:gd name="T26" fmla="*/ 18 w 18"/>
                    <a:gd name="T27" fmla="*/ 48 h 58"/>
                    <a:gd name="T28" fmla="*/ 18 w 18"/>
                    <a:gd name="T29" fmla="*/ 8 h 58"/>
                    <a:gd name="T30" fmla="*/ 18 w 18"/>
                    <a:gd name="T31" fmla="*/ 5 h 58"/>
                    <a:gd name="T32" fmla="*/ 15 w 18"/>
                    <a:gd name="T33" fmla="*/ 3 h 58"/>
                    <a:gd name="T34" fmla="*/ 12 w 18"/>
                    <a:gd name="T35" fmla="*/ 0 h 58"/>
                    <a:gd name="T36" fmla="*/ 10 w 18"/>
                    <a:gd name="T3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8">
                      <a:moveTo>
                        <a:pt x="10" y="0"/>
                      </a:moveTo>
                      <a:lnTo>
                        <a:pt x="5" y="0"/>
                      </a:lnTo>
                      <a:lnTo>
                        <a:pt x="3" y="3"/>
                      </a:lnTo>
                      <a:lnTo>
                        <a:pt x="1" y="5"/>
                      </a:lnTo>
                      <a:lnTo>
                        <a:pt x="0" y="8"/>
                      </a:lnTo>
                      <a:lnTo>
                        <a:pt x="0" y="48"/>
                      </a:lnTo>
                      <a:lnTo>
                        <a:pt x="1" y="52"/>
                      </a:lnTo>
                      <a:lnTo>
                        <a:pt x="3" y="55"/>
                      </a:lnTo>
                      <a:lnTo>
                        <a:pt x="5" y="56"/>
                      </a:lnTo>
                      <a:lnTo>
                        <a:pt x="10" y="58"/>
                      </a:lnTo>
                      <a:lnTo>
                        <a:pt x="12" y="56"/>
                      </a:lnTo>
                      <a:lnTo>
                        <a:pt x="15" y="55"/>
                      </a:lnTo>
                      <a:lnTo>
                        <a:pt x="18" y="52"/>
                      </a:lnTo>
                      <a:lnTo>
                        <a:pt x="18" y="48"/>
                      </a:lnTo>
                      <a:lnTo>
                        <a:pt x="18" y="8"/>
                      </a:lnTo>
                      <a:lnTo>
                        <a:pt x="18" y="5"/>
                      </a:lnTo>
                      <a:lnTo>
                        <a:pt x="15" y="3"/>
                      </a:lnTo>
                      <a:lnTo>
                        <a:pt x="12" y="0"/>
                      </a:lnTo>
                      <a:lnTo>
                        <a:pt x="1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630">
                  <a:extLst>
                    <a:ext uri="{FF2B5EF4-FFF2-40B4-BE49-F238E27FC236}">
                      <a16:creationId xmlns:a16="http://schemas.microsoft.com/office/drawing/2014/main" id="{B9F6A482-32BE-250F-4FAB-B966E2310624}"/>
                    </a:ext>
                  </a:extLst>
                </p:cNvPr>
                <p:cNvSpPr>
                  <a:spLocks/>
                </p:cNvSpPr>
                <p:nvPr/>
              </p:nvSpPr>
              <p:spPr bwMode="auto">
                <a:xfrm>
                  <a:off x="3680" y="2072"/>
                  <a:ext cx="43" cy="117"/>
                </a:xfrm>
                <a:custGeom>
                  <a:avLst/>
                  <a:gdLst>
                    <a:gd name="T0" fmla="*/ 28 w 86"/>
                    <a:gd name="T1" fmla="*/ 0 h 234"/>
                    <a:gd name="T2" fmla="*/ 0 w 86"/>
                    <a:gd name="T3" fmla="*/ 0 h 234"/>
                    <a:gd name="T4" fmla="*/ 0 w 86"/>
                    <a:gd name="T5" fmla="*/ 234 h 234"/>
                    <a:gd name="T6" fmla="*/ 3 w 86"/>
                    <a:gd name="T7" fmla="*/ 234 h 234"/>
                    <a:gd name="T8" fmla="*/ 17 w 86"/>
                    <a:gd name="T9" fmla="*/ 230 h 234"/>
                    <a:gd name="T10" fmla="*/ 34 w 86"/>
                    <a:gd name="T11" fmla="*/ 222 h 234"/>
                    <a:gd name="T12" fmla="*/ 50 w 86"/>
                    <a:gd name="T13" fmla="*/ 209 h 234"/>
                    <a:gd name="T14" fmla="*/ 64 w 86"/>
                    <a:gd name="T15" fmla="*/ 192 h 234"/>
                    <a:gd name="T16" fmla="*/ 75 w 86"/>
                    <a:gd name="T17" fmla="*/ 175 h 234"/>
                    <a:gd name="T18" fmla="*/ 84 w 86"/>
                    <a:gd name="T19" fmla="*/ 157 h 234"/>
                    <a:gd name="T20" fmla="*/ 86 w 86"/>
                    <a:gd name="T21" fmla="*/ 141 h 234"/>
                    <a:gd name="T22" fmla="*/ 86 w 86"/>
                    <a:gd name="T23" fmla="*/ 63 h 234"/>
                    <a:gd name="T24" fmla="*/ 82 w 86"/>
                    <a:gd name="T25" fmla="*/ 43 h 234"/>
                    <a:gd name="T26" fmla="*/ 74 w 86"/>
                    <a:gd name="T27" fmla="*/ 26 h 234"/>
                    <a:gd name="T28" fmla="*/ 61 w 86"/>
                    <a:gd name="T29" fmla="*/ 12 h 234"/>
                    <a:gd name="T30" fmla="*/ 45 w 86"/>
                    <a:gd name="T31" fmla="*/ 4 h 234"/>
                    <a:gd name="T32" fmla="*/ 28 w 86"/>
                    <a:gd name="T3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234">
                      <a:moveTo>
                        <a:pt x="28" y="0"/>
                      </a:moveTo>
                      <a:lnTo>
                        <a:pt x="0" y="0"/>
                      </a:lnTo>
                      <a:lnTo>
                        <a:pt x="0" y="234"/>
                      </a:lnTo>
                      <a:lnTo>
                        <a:pt x="3" y="234"/>
                      </a:lnTo>
                      <a:lnTo>
                        <a:pt x="17" y="230"/>
                      </a:lnTo>
                      <a:lnTo>
                        <a:pt x="34" y="222"/>
                      </a:lnTo>
                      <a:lnTo>
                        <a:pt x="50" y="209"/>
                      </a:lnTo>
                      <a:lnTo>
                        <a:pt x="64" y="192"/>
                      </a:lnTo>
                      <a:lnTo>
                        <a:pt x="75" y="175"/>
                      </a:lnTo>
                      <a:lnTo>
                        <a:pt x="84" y="157"/>
                      </a:lnTo>
                      <a:lnTo>
                        <a:pt x="86" y="141"/>
                      </a:lnTo>
                      <a:lnTo>
                        <a:pt x="86" y="63"/>
                      </a:lnTo>
                      <a:lnTo>
                        <a:pt x="82" y="43"/>
                      </a:lnTo>
                      <a:lnTo>
                        <a:pt x="74" y="26"/>
                      </a:lnTo>
                      <a:lnTo>
                        <a:pt x="61" y="12"/>
                      </a:lnTo>
                      <a:lnTo>
                        <a:pt x="45" y="4"/>
                      </a:lnTo>
                      <a:lnTo>
                        <a:pt x="2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631">
                  <a:extLst>
                    <a:ext uri="{FF2B5EF4-FFF2-40B4-BE49-F238E27FC236}">
                      <a16:creationId xmlns:a16="http://schemas.microsoft.com/office/drawing/2014/main" id="{0A0E104A-B65C-45AD-2E02-3DF0822BC427}"/>
                    </a:ext>
                  </a:extLst>
                </p:cNvPr>
                <p:cNvSpPr>
                  <a:spLocks/>
                </p:cNvSpPr>
                <p:nvPr/>
              </p:nvSpPr>
              <p:spPr bwMode="auto">
                <a:xfrm>
                  <a:off x="3660" y="2056"/>
                  <a:ext cx="20" cy="32"/>
                </a:xfrm>
                <a:custGeom>
                  <a:avLst/>
                  <a:gdLst>
                    <a:gd name="T0" fmla="*/ 6 w 41"/>
                    <a:gd name="T1" fmla="*/ 4 h 65"/>
                    <a:gd name="T2" fmla="*/ 0 w 41"/>
                    <a:gd name="T3" fmla="*/ 13 h 65"/>
                    <a:gd name="T4" fmla="*/ 0 w 41"/>
                    <a:gd name="T5" fmla="*/ 24 h 65"/>
                    <a:gd name="T6" fmla="*/ 3 w 41"/>
                    <a:gd name="T7" fmla="*/ 34 h 65"/>
                    <a:gd name="T8" fmla="*/ 11 w 41"/>
                    <a:gd name="T9" fmla="*/ 45 h 65"/>
                    <a:gd name="T10" fmla="*/ 26 w 41"/>
                    <a:gd name="T11" fmla="*/ 55 h 65"/>
                    <a:gd name="T12" fmla="*/ 41 w 41"/>
                    <a:gd name="T13" fmla="*/ 65 h 65"/>
                    <a:gd name="T14" fmla="*/ 41 w 41"/>
                    <a:gd name="T15" fmla="*/ 0 h 65"/>
                    <a:gd name="T16" fmla="*/ 38 w 41"/>
                    <a:gd name="T17" fmla="*/ 0 h 65"/>
                    <a:gd name="T18" fmla="*/ 34 w 41"/>
                    <a:gd name="T19" fmla="*/ 0 h 65"/>
                    <a:gd name="T20" fmla="*/ 24 w 41"/>
                    <a:gd name="T21" fmla="*/ 0 h 65"/>
                    <a:gd name="T22" fmla="*/ 13 w 41"/>
                    <a:gd name="T23" fmla="*/ 0 h 65"/>
                    <a:gd name="T24" fmla="*/ 6 w 41"/>
                    <a:gd name="T25"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6" y="4"/>
                      </a:moveTo>
                      <a:lnTo>
                        <a:pt x="0" y="13"/>
                      </a:lnTo>
                      <a:lnTo>
                        <a:pt x="0" y="24"/>
                      </a:lnTo>
                      <a:lnTo>
                        <a:pt x="3" y="34"/>
                      </a:lnTo>
                      <a:lnTo>
                        <a:pt x="11" y="45"/>
                      </a:lnTo>
                      <a:lnTo>
                        <a:pt x="26" y="55"/>
                      </a:lnTo>
                      <a:lnTo>
                        <a:pt x="41" y="65"/>
                      </a:lnTo>
                      <a:lnTo>
                        <a:pt x="41" y="0"/>
                      </a:lnTo>
                      <a:lnTo>
                        <a:pt x="38" y="0"/>
                      </a:lnTo>
                      <a:lnTo>
                        <a:pt x="34" y="0"/>
                      </a:lnTo>
                      <a:lnTo>
                        <a:pt x="24" y="0"/>
                      </a:lnTo>
                      <a:lnTo>
                        <a:pt x="13" y="0"/>
                      </a:lnTo>
                      <a:lnTo>
                        <a:pt x="6"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632">
                  <a:extLst>
                    <a:ext uri="{FF2B5EF4-FFF2-40B4-BE49-F238E27FC236}">
                      <a16:creationId xmlns:a16="http://schemas.microsoft.com/office/drawing/2014/main" id="{924075B1-7FC3-478B-5967-8B0685BEE3F9}"/>
                    </a:ext>
                  </a:extLst>
                </p:cNvPr>
                <p:cNvSpPr>
                  <a:spLocks/>
                </p:cNvSpPr>
                <p:nvPr/>
              </p:nvSpPr>
              <p:spPr bwMode="auto">
                <a:xfrm>
                  <a:off x="3680" y="2056"/>
                  <a:ext cx="46" cy="69"/>
                </a:xfrm>
                <a:custGeom>
                  <a:avLst/>
                  <a:gdLst>
                    <a:gd name="T0" fmla="*/ 30 w 92"/>
                    <a:gd name="T1" fmla="*/ 7 h 139"/>
                    <a:gd name="T2" fmla="*/ 16 w 92"/>
                    <a:gd name="T3" fmla="*/ 3 h 139"/>
                    <a:gd name="T4" fmla="*/ 0 w 92"/>
                    <a:gd name="T5" fmla="*/ 0 h 139"/>
                    <a:gd name="T6" fmla="*/ 0 w 92"/>
                    <a:gd name="T7" fmla="*/ 65 h 139"/>
                    <a:gd name="T8" fmla="*/ 17 w 92"/>
                    <a:gd name="T9" fmla="*/ 72 h 139"/>
                    <a:gd name="T10" fmla="*/ 34 w 92"/>
                    <a:gd name="T11" fmla="*/ 79 h 139"/>
                    <a:gd name="T12" fmla="*/ 51 w 92"/>
                    <a:gd name="T13" fmla="*/ 88 h 139"/>
                    <a:gd name="T14" fmla="*/ 65 w 92"/>
                    <a:gd name="T15" fmla="*/ 99 h 139"/>
                    <a:gd name="T16" fmla="*/ 72 w 92"/>
                    <a:gd name="T17" fmla="*/ 108 h 139"/>
                    <a:gd name="T18" fmla="*/ 78 w 92"/>
                    <a:gd name="T19" fmla="*/ 119 h 139"/>
                    <a:gd name="T20" fmla="*/ 79 w 92"/>
                    <a:gd name="T21" fmla="*/ 130 h 139"/>
                    <a:gd name="T22" fmla="*/ 74 w 92"/>
                    <a:gd name="T23" fmla="*/ 139 h 139"/>
                    <a:gd name="T24" fmla="*/ 85 w 92"/>
                    <a:gd name="T25" fmla="*/ 125 h 139"/>
                    <a:gd name="T26" fmla="*/ 91 w 92"/>
                    <a:gd name="T27" fmla="*/ 109 h 139"/>
                    <a:gd name="T28" fmla="*/ 92 w 92"/>
                    <a:gd name="T29" fmla="*/ 91 h 139"/>
                    <a:gd name="T30" fmla="*/ 89 w 92"/>
                    <a:gd name="T31" fmla="*/ 75 h 139"/>
                    <a:gd name="T32" fmla="*/ 82 w 92"/>
                    <a:gd name="T33" fmla="*/ 58 h 139"/>
                    <a:gd name="T34" fmla="*/ 71 w 92"/>
                    <a:gd name="T35" fmla="*/ 44 h 139"/>
                    <a:gd name="T36" fmla="*/ 60 w 92"/>
                    <a:gd name="T37" fmla="*/ 30 h 139"/>
                    <a:gd name="T38" fmla="*/ 45 w 92"/>
                    <a:gd name="T39" fmla="*/ 17 h 139"/>
                    <a:gd name="T40" fmla="*/ 30 w 92"/>
                    <a:gd name="T41" fmla="*/ 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39">
                      <a:moveTo>
                        <a:pt x="30" y="7"/>
                      </a:moveTo>
                      <a:lnTo>
                        <a:pt x="16" y="3"/>
                      </a:lnTo>
                      <a:lnTo>
                        <a:pt x="0" y="0"/>
                      </a:lnTo>
                      <a:lnTo>
                        <a:pt x="0" y="65"/>
                      </a:lnTo>
                      <a:lnTo>
                        <a:pt x="17" y="72"/>
                      </a:lnTo>
                      <a:lnTo>
                        <a:pt x="34" y="79"/>
                      </a:lnTo>
                      <a:lnTo>
                        <a:pt x="51" y="88"/>
                      </a:lnTo>
                      <a:lnTo>
                        <a:pt x="65" y="99"/>
                      </a:lnTo>
                      <a:lnTo>
                        <a:pt x="72" y="108"/>
                      </a:lnTo>
                      <a:lnTo>
                        <a:pt x="78" y="119"/>
                      </a:lnTo>
                      <a:lnTo>
                        <a:pt x="79" y="130"/>
                      </a:lnTo>
                      <a:lnTo>
                        <a:pt x="74" y="139"/>
                      </a:lnTo>
                      <a:lnTo>
                        <a:pt x="85" y="125"/>
                      </a:lnTo>
                      <a:lnTo>
                        <a:pt x="91" y="109"/>
                      </a:lnTo>
                      <a:lnTo>
                        <a:pt x="92" y="91"/>
                      </a:lnTo>
                      <a:lnTo>
                        <a:pt x="89" y="75"/>
                      </a:lnTo>
                      <a:lnTo>
                        <a:pt x="82" y="58"/>
                      </a:lnTo>
                      <a:lnTo>
                        <a:pt x="71" y="44"/>
                      </a:lnTo>
                      <a:lnTo>
                        <a:pt x="60" y="30"/>
                      </a:lnTo>
                      <a:lnTo>
                        <a:pt x="45" y="17"/>
                      </a:lnTo>
                      <a:lnTo>
                        <a:pt x="30" y="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633">
                  <a:extLst>
                    <a:ext uri="{FF2B5EF4-FFF2-40B4-BE49-F238E27FC236}">
                      <a16:creationId xmlns:a16="http://schemas.microsoft.com/office/drawing/2014/main" id="{7174CFF2-6D76-9E55-F04A-67C7AE843321}"/>
                    </a:ext>
                  </a:extLst>
                </p:cNvPr>
                <p:cNvSpPr>
                  <a:spLocks/>
                </p:cNvSpPr>
                <p:nvPr/>
              </p:nvSpPr>
              <p:spPr bwMode="auto">
                <a:xfrm>
                  <a:off x="3680" y="2329"/>
                  <a:ext cx="80" cy="554"/>
                </a:xfrm>
                <a:custGeom>
                  <a:avLst/>
                  <a:gdLst>
                    <a:gd name="T0" fmla="*/ 120 w 160"/>
                    <a:gd name="T1" fmla="*/ 197 h 1107"/>
                    <a:gd name="T2" fmla="*/ 115 w 160"/>
                    <a:gd name="T3" fmla="*/ 183 h 1107"/>
                    <a:gd name="T4" fmla="*/ 109 w 160"/>
                    <a:gd name="T5" fmla="*/ 153 h 1107"/>
                    <a:gd name="T6" fmla="*/ 108 w 160"/>
                    <a:gd name="T7" fmla="*/ 122 h 1107"/>
                    <a:gd name="T8" fmla="*/ 110 w 160"/>
                    <a:gd name="T9" fmla="*/ 89 h 1107"/>
                    <a:gd name="T10" fmla="*/ 116 w 160"/>
                    <a:gd name="T11" fmla="*/ 58 h 1107"/>
                    <a:gd name="T12" fmla="*/ 122 w 160"/>
                    <a:gd name="T13" fmla="*/ 27 h 1107"/>
                    <a:gd name="T14" fmla="*/ 127 w 160"/>
                    <a:gd name="T15" fmla="*/ 0 h 1107"/>
                    <a:gd name="T16" fmla="*/ 0 w 160"/>
                    <a:gd name="T17" fmla="*/ 0 h 1107"/>
                    <a:gd name="T18" fmla="*/ 0 w 160"/>
                    <a:gd name="T19" fmla="*/ 1103 h 1107"/>
                    <a:gd name="T20" fmla="*/ 45 w 160"/>
                    <a:gd name="T21" fmla="*/ 1107 h 1107"/>
                    <a:gd name="T22" fmla="*/ 62 w 160"/>
                    <a:gd name="T23" fmla="*/ 437 h 1107"/>
                    <a:gd name="T24" fmla="*/ 64 w 160"/>
                    <a:gd name="T25" fmla="*/ 1103 h 1107"/>
                    <a:gd name="T26" fmla="*/ 99 w 160"/>
                    <a:gd name="T27" fmla="*/ 1107 h 1107"/>
                    <a:gd name="T28" fmla="*/ 119 w 160"/>
                    <a:gd name="T29" fmla="*/ 895 h 1107"/>
                    <a:gd name="T30" fmla="*/ 122 w 160"/>
                    <a:gd name="T31" fmla="*/ 874 h 1107"/>
                    <a:gd name="T32" fmla="*/ 120 w 160"/>
                    <a:gd name="T33" fmla="*/ 854 h 1107"/>
                    <a:gd name="T34" fmla="*/ 120 w 160"/>
                    <a:gd name="T35" fmla="*/ 850 h 1107"/>
                    <a:gd name="T36" fmla="*/ 119 w 160"/>
                    <a:gd name="T37" fmla="*/ 840 h 1107"/>
                    <a:gd name="T38" fmla="*/ 118 w 160"/>
                    <a:gd name="T39" fmla="*/ 825 h 1107"/>
                    <a:gd name="T40" fmla="*/ 116 w 160"/>
                    <a:gd name="T41" fmla="*/ 808 h 1107"/>
                    <a:gd name="T42" fmla="*/ 115 w 160"/>
                    <a:gd name="T43" fmla="*/ 788 h 1107"/>
                    <a:gd name="T44" fmla="*/ 113 w 160"/>
                    <a:gd name="T45" fmla="*/ 769 h 1107"/>
                    <a:gd name="T46" fmla="*/ 113 w 160"/>
                    <a:gd name="T47" fmla="*/ 753 h 1107"/>
                    <a:gd name="T48" fmla="*/ 113 w 160"/>
                    <a:gd name="T49" fmla="*/ 740 h 1107"/>
                    <a:gd name="T50" fmla="*/ 115 w 160"/>
                    <a:gd name="T51" fmla="*/ 733 h 1107"/>
                    <a:gd name="T52" fmla="*/ 157 w 160"/>
                    <a:gd name="T53" fmla="*/ 427 h 1107"/>
                    <a:gd name="T54" fmla="*/ 160 w 160"/>
                    <a:gd name="T55" fmla="*/ 408 h 1107"/>
                    <a:gd name="T56" fmla="*/ 159 w 160"/>
                    <a:gd name="T57" fmla="*/ 386 h 1107"/>
                    <a:gd name="T58" fmla="*/ 159 w 160"/>
                    <a:gd name="T59" fmla="*/ 386 h 1107"/>
                    <a:gd name="T60" fmla="*/ 154 w 160"/>
                    <a:gd name="T61" fmla="*/ 351 h 1107"/>
                    <a:gd name="T62" fmla="*/ 147 w 160"/>
                    <a:gd name="T63" fmla="*/ 311 h 1107"/>
                    <a:gd name="T64" fmla="*/ 140 w 160"/>
                    <a:gd name="T65" fmla="*/ 269 h 1107"/>
                    <a:gd name="T66" fmla="*/ 130 w 160"/>
                    <a:gd name="T67" fmla="*/ 229 h 1107"/>
                    <a:gd name="T68" fmla="*/ 120 w 160"/>
                    <a:gd name="T69" fmla="*/ 1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107">
                      <a:moveTo>
                        <a:pt x="120" y="197"/>
                      </a:moveTo>
                      <a:lnTo>
                        <a:pt x="115" y="183"/>
                      </a:lnTo>
                      <a:lnTo>
                        <a:pt x="109" y="153"/>
                      </a:lnTo>
                      <a:lnTo>
                        <a:pt x="108" y="122"/>
                      </a:lnTo>
                      <a:lnTo>
                        <a:pt x="110" y="89"/>
                      </a:lnTo>
                      <a:lnTo>
                        <a:pt x="116" y="58"/>
                      </a:lnTo>
                      <a:lnTo>
                        <a:pt x="122" y="27"/>
                      </a:lnTo>
                      <a:lnTo>
                        <a:pt x="127" y="0"/>
                      </a:lnTo>
                      <a:lnTo>
                        <a:pt x="0" y="0"/>
                      </a:lnTo>
                      <a:lnTo>
                        <a:pt x="0" y="1103"/>
                      </a:lnTo>
                      <a:lnTo>
                        <a:pt x="45" y="1107"/>
                      </a:lnTo>
                      <a:lnTo>
                        <a:pt x="62" y="437"/>
                      </a:lnTo>
                      <a:lnTo>
                        <a:pt x="64" y="1103"/>
                      </a:lnTo>
                      <a:lnTo>
                        <a:pt x="99" y="1107"/>
                      </a:lnTo>
                      <a:lnTo>
                        <a:pt x="119" y="895"/>
                      </a:lnTo>
                      <a:lnTo>
                        <a:pt x="122" y="874"/>
                      </a:lnTo>
                      <a:lnTo>
                        <a:pt x="120" y="854"/>
                      </a:lnTo>
                      <a:lnTo>
                        <a:pt x="120" y="850"/>
                      </a:lnTo>
                      <a:lnTo>
                        <a:pt x="119" y="840"/>
                      </a:lnTo>
                      <a:lnTo>
                        <a:pt x="118" y="825"/>
                      </a:lnTo>
                      <a:lnTo>
                        <a:pt x="116" y="808"/>
                      </a:lnTo>
                      <a:lnTo>
                        <a:pt x="115" y="788"/>
                      </a:lnTo>
                      <a:lnTo>
                        <a:pt x="113" y="769"/>
                      </a:lnTo>
                      <a:lnTo>
                        <a:pt x="113" y="753"/>
                      </a:lnTo>
                      <a:lnTo>
                        <a:pt x="113" y="740"/>
                      </a:lnTo>
                      <a:lnTo>
                        <a:pt x="115" y="733"/>
                      </a:lnTo>
                      <a:lnTo>
                        <a:pt x="157" y="427"/>
                      </a:lnTo>
                      <a:lnTo>
                        <a:pt x="160" y="408"/>
                      </a:lnTo>
                      <a:lnTo>
                        <a:pt x="159" y="386"/>
                      </a:lnTo>
                      <a:lnTo>
                        <a:pt x="159" y="386"/>
                      </a:lnTo>
                      <a:lnTo>
                        <a:pt x="154" y="351"/>
                      </a:lnTo>
                      <a:lnTo>
                        <a:pt x="147" y="311"/>
                      </a:lnTo>
                      <a:lnTo>
                        <a:pt x="140" y="269"/>
                      </a:lnTo>
                      <a:lnTo>
                        <a:pt x="130" y="229"/>
                      </a:lnTo>
                      <a:lnTo>
                        <a:pt x="120" y="197"/>
                      </a:lnTo>
                      <a:close/>
                    </a:path>
                  </a:pathLst>
                </a:custGeom>
                <a:solidFill>
                  <a:srgbClr val="54BB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634">
                  <a:extLst>
                    <a:ext uri="{FF2B5EF4-FFF2-40B4-BE49-F238E27FC236}">
                      <a16:creationId xmlns:a16="http://schemas.microsoft.com/office/drawing/2014/main" id="{97DA7D3D-ECAE-5405-0AB0-DA6868E5DC3A}"/>
                    </a:ext>
                  </a:extLst>
                </p:cNvPr>
                <p:cNvSpPr>
                  <a:spLocks/>
                </p:cNvSpPr>
                <p:nvPr/>
              </p:nvSpPr>
              <p:spPr bwMode="auto">
                <a:xfrm>
                  <a:off x="3601" y="2329"/>
                  <a:ext cx="79" cy="557"/>
                </a:xfrm>
                <a:custGeom>
                  <a:avLst/>
                  <a:gdLst>
                    <a:gd name="T0" fmla="*/ 45 w 158"/>
                    <a:gd name="T1" fmla="*/ 183 h 1114"/>
                    <a:gd name="T2" fmla="*/ 39 w 158"/>
                    <a:gd name="T3" fmla="*/ 197 h 1114"/>
                    <a:gd name="T4" fmla="*/ 28 w 158"/>
                    <a:gd name="T5" fmla="*/ 229 h 1114"/>
                    <a:gd name="T6" fmla="*/ 20 w 158"/>
                    <a:gd name="T7" fmla="*/ 269 h 1114"/>
                    <a:gd name="T8" fmla="*/ 11 w 158"/>
                    <a:gd name="T9" fmla="*/ 311 h 1114"/>
                    <a:gd name="T10" fmla="*/ 5 w 158"/>
                    <a:gd name="T11" fmla="*/ 351 h 1114"/>
                    <a:gd name="T12" fmla="*/ 1 w 158"/>
                    <a:gd name="T13" fmla="*/ 386 h 1114"/>
                    <a:gd name="T14" fmla="*/ 0 w 158"/>
                    <a:gd name="T15" fmla="*/ 386 h 1114"/>
                    <a:gd name="T16" fmla="*/ 0 w 158"/>
                    <a:gd name="T17" fmla="*/ 408 h 1114"/>
                    <a:gd name="T18" fmla="*/ 1 w 158"/>
                    <a:gd name="T19" fmla="*/ 427 h 1114"/>
                    <a:gd name="T20" fmla="*/ 44 w 158"/>
                    <a:gd name="T21" fmla="*/ 699 h 1114"/>
                    <a:gd name="T22" fmla="*/ 45 w 158"/>
                    <a:gd name="T23" fmla="*/ 712 h 1114"/>
                    <a:gd name="T24" fmla="*/ 45 w 158"/>
                    <a:gd name="T25" fmla="*/ 730 h 1114"/>
                    <a:gd name="T26" fmla="*/ 45 w 158"/>
                    <a:gd name="T27" fmla="*/ 753 h 1114"/>
                    <a:gd name="T28" fmla="*/ 44 w 158"/>
                    <a:gd name="T29" fmla="*/ 777 h 1114"/>
                    <a:gd name="T30" fmla="*/ 42 w 158"/>
                    <a:gd name="T31" fmla="*/ 802 h 1114"/>
                    <a:gd name="T32" fmla="*/ 41 w 158"/>
                    <a:gd name="T33" fmla="*/ 825 h 1114"/>
                    <a:gd name="T34" fmla="*/ 41 w 158"/>
                    <a:gd name="T35" fmla="*/ 843 h 1114"/>
                    <a:gd name="T36" fmla="*/ 39 w 158"/>
                    <a:gd name="T37" fmla="*/ 856 h 1114"/>
                    <a:gd name="T38" fmla="*/ 39 w 158"/>
                    <a:gd name="T39" fmla="*/ 860 h 1114"/>
                    <a:gd name="T40" fmla="*/ 39 w 158"/>
                    <a:gd name="T41" fmla="*/ 868 h 1114"/>
                    <a:gd name="T42" fmla="*/ 41 w 158"/>
                    <a:gd name="T43" fmla="*/ 884 h 1114"/>
                    <a:gd name="T44" fmla="*/ 42 w 158"/>
                    <a:gd name="T45" fmla="*/ 907 h 1114"/>
                    <a:gd name="T46" fmla="*/ 44 w 158"/>
                    <a:gd name="T47" fmla="*/ 932 h 1114"/>
                    <a:gd name="T48" fmla="*/ 46 w 158"/>
                    <a:gd name="T49" fmla="*/ 962 h 1114"/>
                    <a:gd name="T50" fmla="*/ 48 w 158"/>
                    <a:gd name="T51" fmla="*/ 993 h 1114"/>
                    <a:gd name="T52" fmla="*/ 51 w 158"/>
                    <a:gd name="T53" fmla="*/ 1024 h 1114"/>
                    <a:gd name="T54" fmla="*/ 54 w 158"/>
                    <a:gd name="T55" fmla="*/ 1052 h 1114"/>
                    <a:gd name="T56" fmla="*/ 55 w 158"/>
                    <a:gd name="T57" fmla="*/ 1078 h 1114"/>
                    <a:gd name="T58" fmla="*/ 58 w 158"/>
                    <a:gd name="T59" fmla="*/ 1098 h 1114"/>
                    <a:gd name="T60" fmla="*/ 58 w 158"/>
                    <a:gd name="T61" fmla="*/ 1110 h 1114"/>
                    <a:gd name="T62" fmla="*/ 59 w 158"/>
                    <a:gd name="T63" fmla="*/ 1114 h 1114"/>
                    <a:gd name="T64" fmla="*/ 121 w 158"/>
                    <a:gd name="T65" fmla="*/ 1106 h 1114"/>
                    <a:gd name="T66" fmla="*/ 158 w 158"/>
                    <a:gd name="T67" fmla="*/ 1103 h 1114"/>
                    <a:gd name="T68" fmla="*/ 158 w 158"/>
                    <a:gd name="T69" fmla="*/ 0 h 1114"/>
                    <a:gd name="T70" fmla="*/ 32 w 158"/>
                    <a:gd name="T71" fmla="*/ 0 h 1114"/>
                    <a:gd name="T72" fmla="*/ 38 w 158"/>
                    <a:gd name="T73" fmla="*/ 27 h 1114"/>
                    <a:gd name="T74" fmla="*/ 44 w 158"/>
                    <a:gd name="T75" fmla="*/ 58 h 1114"/>
                    <a:gd name="T76" fmla="*/ 48 w 158"/>
                    <a:gd name="T77" fmla="*/ 89 h 1114"/>
                    <a:gd name="T78" fmla="*/ 51 w 158"/>
                    <a:gd name="T79" fmla="*/ 122 h 1114"/>
                    <a:gd name="T80" fmla="*/ 51 w 158"/>
                    <a:gd name="T81" fmla="*/ 153 h 1114"/>
                    <a:gd name="T82" fmla="*/ 45 w 158"/>
                    <a:gd name="T83" fmla="*/ 183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114">
                      <a:moveTo>
                        <a:pt x="45" y="183"/>
                      </a:moveTo>
                      <a:lnTo>
                        <a:pt x="39" y="197"/>
                      </a:lnTo>
                      <a:lnTo>
                        <a:pt x="28" y="229"/>
                      </a:lnTo>
                      <a:lnTo>
                        <a:pt x="20" y="269"/>
                      </a:lnTo>
                      <a:lnTo>
                        <a:pt x="11" y="311"/>
                      </a:lnTo>
                      <a:lnTo>
                        <a:pt x="5" y="351"/>
                      </a:lnTo>
                      <a:lnTo>
                        <a:pt x="1" y="386"/>
                      </a:lnTo>
                      <a:lnTo>
                        <a:pt x="0" y="386"/>
                      </a:lnTo>
                      <a:lnTo>
                        <a:pt x="0" y="408"/>
                      </a:lnTo>
                      <a:lnTo>
                        <a:pt x="1" y="427"/>
                      </a:lnTo>
                      <a:lnTo>
                        <a:pt x="44" y="699"/>
                      </a:lnTo>
                      <a:lnTo>
                        <a:pt x="45" y="712"/>
                      </a:lnTo>
                      <a:lnTo>
                        <a:pt x="45" y="730"/>
                      </a:lnTo>
                      <a:lnTo>
                        <a:pt x="45" y="753"/>
                      </a:lnTo>
                      <a:lnTo>
                        <a:pt x="44" y="777"/>
                      </a:lnTo>
                      <a:lnTo>
                        <a:pt x="42" y="802"/>
                      </a:lnTo>
                      <a:lnTo>
                        <a:pt x="41" y="825"/>
                      </a:lnTo>
                      <a:lnTo>
                        <a:pt x="41" y="843"/>
                      </a:lnTo>
                      <a:lnTo>
                        <a:pt x="39" y="856"/>
                      </a:lnTo>
                      <a:lnTo>
                        <a:pt x="39" y="860"/>
                      </a:lnTo>
                      <a:lnTo>
                        <a:pt x="39" y="868"/>
                      </a:lnTo>
                      <a:lnTo>
                        <a:pt x="41" y="884"/>
                      </a:lnTo>
                      <a:lnTo>
                        <a:pt x="42" y="907"/>
                      </a:lnTo>
                      <a:lnTo>
                        <a:pt x="44" y="932"/>
                      </a:lnTo>
                      <a:lnTo>
                        <a:pt x="46" y="962"/>
                      </a:lnTo>
                      <a:lnTo>
                        <a:pt x="48" y="993"/>
                      </a:lnTo>
                      <a:lnTo>
                        <a:pt x="51" y="1024"/>
                      </a:lnTo>
                      <a:lnTo>
                        <a:pt x="54" y="1052"/>
                      </a:lnTo>
                      <a:lnTo>
                        <a:pt x="55" y="1078"/>
                      </a:lnTo>
                      <a:lnTo>
                        <a:pt x="58" y="1098"/>
                      </a:lnTo>
                      <a:lnTo>
                        <a:pt x="58" y="1110"/>
                      </a:lnTo>
                      <a:lnTo>
                        <a:pt x="59" y="1114"/>
                      </a:lnTo>
                      <a:lnTo>
                        <a:pt x="121" y="1106"/>
                      </a:lnTo>
                      <a:lnTo>
                        <a:pt x="158" y="1103"/>
                      </a:lnTo>
                      <a:lnTo>
                        <a:pt x="158" y="0"/>
                      </a:lnTo>
                      <a:lnTo>
                        <a:pt x="32" y="0"/>
                      </a:lnTo>
                      <a:lnTo>
                        <a:pt x="38" y="27"/>
                      </a:lnTo>
                      <a:lnTo>
                        <a:pt x="44" y="58"/>
                      </a:lnTo>
                      <a:lnTo>
                        <a:pt x="48" y="89"/>
                      </a:lnTo>
                      <a:lnTo>
                        <a:pt x="51" y="122"/>
                      </a:lnTo>
                      <a:lnTo>
                        <a:pt x="51" y="153"/>
                      </a:lnTo>
                      <a:lnTo>
                        <a:pt x="45" y="183"/>
                      </a:lnTo>
                      <a:close/>
                    </a:path>
                  </a:pathLst>
                </a:custGeom>
                <a:solidFill>
                  <a:srgbClr val="6AC52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635">
                  <a:extLst>
                    <a:ext uri="{FF2B5EF4-FFF2-40B4-BE49-F238E27FC236}">
                      <a16:creationId xmlns:a16="http://schemas.microsoft.com/office/drawing/2014/main" id="{A36BD152-FA5D-9F2F-060E-98153AACDDB3}"/>
                    </a:ext>
                  </a:extLst>
                </p:cNvPr>
                <p:cNvSpPr>
                  <a:spLocks/>
                </p:cNvSpPr>
                <p:nvPr/>
              </p:nvSpPr>
              <p:spPr bwMode="auto">
                <a:xfrm>
                  <a:off x="3624" y="2392"/>
                  <a:ext cx="113" cy="31"/>
                </a:xfrm>
                <a:custGeom>
                  <a:avLst/>
                  <a:gdLst>
                    <a:gd name="T0" fmla="*/ 6 w 228"/>
                    <a:gd name="T1" fmla="*/ 0 h 62"/>
                    <a:gd name="T2" fmla="*/ 4 w 228"/>
                    <a:gd name="T3" fmla="*/ 30 h 62"/>
                    <a:gd name="T4" fmla="*/ 0 w 228"/>
                    <a:gd name="T5" fmla="*/ 57 h 62"/>
                    <a:gd name="T6" fmla="*/ 75 w 228"/>
                    <a:gd name="T7" fmla="*/ 62 h 62"/>
                    <a:gd name="T8" fmla="*/ 151 w 228"/>
                    <a:gd name="T9" fmla="*/ 62 h 62"/>
                    <a:gd name="T10" fmla="*/ 228 w 228"/>
                    <a:gd name="T11" fmla="*/ 57 h 62"/>
                    <a:gd name="T12" fmla="*/ 222 w 228"/>
                    <a:gd name="T13" fmla="*/ 30 h 62"/>
                    <a:gd name="T14" fmla="*/ 221 w 228"/>
                    <a:gd name="T15" fmla="*/ 0 h 62"/>
                    <a:gd name="T16" fmla="*/ 6 w 228"/>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62">
                      <a:moveTo>
                        <a:pt x="6" y="0"/>
                      </a:moveTo>
                      <a:lnTo>
                        <a:pt x="4" y="30"/>
                      </a:lnTo>
                      <a:lnTo>
                        <a:pt x="0" y="57"/>
                      </a:lnTo>
                      <a:lnTo>
                        <a:pt x="75" y="62"/>
                      </a:lnTo>
                      <a:lnTo>
                        <a:pt x="151" y="62"/>
                      </a:lnTo>
                      <a:lnTo>
                        <a:pt x="228" y="57"/>
                      </a:lnTo>
                      <a:lnTo>
                        <a:pt x="222" y="30"/>
                      </a:lnTo>
                      <a:lnTo>
                        <a:pt x="221" y="0"/>
                      </a:lnTo>
                      <a:lnTo>
                        <a:pt x="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636">
                  <a:extLst>
                    <a:ext uri="{FF2B5EF4-FFF2-40B4-BE49-F238E27FC236}">
                      <a16:creationId xmlns:a16="http://schemas.microsoft.com/office/drawing/2014/main" id="{7627CBA3-BDBF-2C69-5348-59CD9ABFEC7E}"/>
                    </a:ext>
                  </a:extLst>
                </p:cNvPr>
                <p:cNvSpPr>
                  <a:spLocks/>
                </p:cNvSpPr>
                <p:nvPr/>
              </p:nvSpPr>
              <p:spPr bwMode="auto">
                <a:xfrm>
                  <a:off x="3680" y="2392"/>
                  <a:ext cx="57" cy="31"/>
                </a:xfrm>
                <a:custGeom>
                  <a:avLst/>
                  <a:gdLst>
                    <a:gd name="T0" fmla="*/ 0 w 115"/>
                    <a:gd name="T1" fmla="*/ 0 h 62"/>
                    <a:gd name="T2" fmla="*/ 0 w 115"/>
                    <a:gd name="T3" fmla="*/ 62 h 62"/>
                    <a:gd name="T4" fmla="*/ 115 w 115"/>
                    <a:gd name="T5" fmla="*/ 57 h 62"/>
                    <a:gd name="T6" fmla="*/ 109 w 115"/>
                    <a:gd name="T7" fmla="*/ 30 h 62"/>
                    <a:gd name="T8" fmla="*/ 108 w 115"/>
                    <a:gd name="T9" fmla="*/ 0 h 62"/>
                    <a:gd name="T10" fmla="*/ 0 w 115"/>
                    <a:gd name="T11" fmla="*/ 0 h 62"/>
                  </a:gdLst>
                  <a:ahLst/>
                  <a:cxnLst>
                    <a:cxn ang="0">
                      <a:pos x="T0" y="T1"/>
                    </a:cxn>
                    <a:cxn ang="0">
                      <a:pos x="T2" y="T3"/>
                    </a:cxn>
                    <a:cxn ang="0">
                      <a:pos x="T4" y="T5"/>
                    </a:cxn>
                    <a:cxn ang="0">
                      <a:pos x="T6" y="T7"/>
                    </a:cxn>
                    <a:cxn ang="0">
                      <a:pos x="T8" y="T9"/>
                    </a:cxn>
                    <a:cxn ang="0">
                      <a:pos x="T10" y="T11"/>
                    </a:cxn>
                  </a:cxnLst>
                  <a:rect l="0" t="0" r="r" b="b"/>
                  <a:pathLst>
                    <a:path w="115" h="62">
                      <a:moveTo>
                        <a:pt x="0" y="0"/>
                      </a:moveTo>
                      <a:lnTo>
                        <a:pt x="0" y="62"/>
                      </a:lnTo>
                      <a:lnTo>
                        <a:pt x="115" y="57"/>
                      </a:lnTo>
                      <a:lnTo>
                        <a:pt x="109" y="30"/>
                      </a:lnTo>
                      <a:lnTo>
                        <a:pt x="108"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637">
                  <a:extLst>
                    <a:ext uri="{FF2B5EF4-FFF2-40B4-BE49-F238E27FC236}">
                      <a16:creationId xmlns:a16="http://schemas.microsoft.com/office/drawing/2014/main" id="{4A5FA11C-9C0F-470B-2AB8-D5A1BAB64C38}"/>
                    </a:ext>
                  </a:extLst>
                </p:cNvPr>
                <p:cNvSpPr>
                  <a:spLocks/>
                </p:cNvSpPr>
                <p:nvPr/>
              </p:nvSpPr>
              <p:spPr bwMode="auto">
                <a:xfrm>
                  <a:off x="3589" y="2433"/>
                  <a:ext cx="36" cy="120"/>
                </a:xfrm>
                <a:custGeom>
                  <a:avLst/>
                  <a:gdLst>
                    <a:gd name="T0" fmla="*/ 72 w 72"/>
                    <a:gd name="T1" fmla="*/ 190 h 239"/>
                    <a:gd name="T2" fmla="*/ 70 w 72"/>
                    <a:gd name="T3" fmla="*/ 173 h 239"/>
                    <a:gd name="T4" fmla="*/ 66 w 72"/>
                    <a:gd name="T5" fmla="*/ 154 h 239"/>
                    <a:gd name="T6" fmla="*/ 63 w 72"/>
                    <a:gd name="T7" fmla="*/ 140 h 239"/>
                    <a:gd name="T8" fmla="*/ 59 w 72"/>
                    <a:gd name="T9" fmla="*/ 129 h 239"/>
                    <a:gd name="T10" fmla="*/ 56 w 72"/>
                    <a:gd name="T11" fmla="*/ 123 h 239"/>
                    <a:gd name="T12" fmla="*/ 52 w 72"/>
                    <a:gd name="T13" fmla="*/ 120 h 239"/>
                    <a:gd name="T14" fmla="*/ 49 w 72"/>
                    <a:gd name="T15" fmla="*/ 117 h 239"/>
                    <a:gd name="T16" fmla="*/ 45 w 72"/>
                    <a:gd name="T17" fmla="*/ 115 h 239"/>
                    <a:gd name="T18" fmla="*/ 42 w 72"/>
                    <a:gd name="T19" fmla="*/ 110 h 239"/>
                    <a:gd name="T20" fmla="*/ 41 w 72"/>
                    <a:gd name="T21" fmla="*/ 105 h 239"/>
                    <a:gd name="T22" fmla="*/ 39 w 72"/>
                    <a:gd name="T23" fmla="*/ 101 h 239"/>
                    <a:gd name="T24" fmla="*/ 45 w 72"/>
                    <a:gd name="T25" fmla="*/ 0 h 239"/>
                    <a:gd name="T26" fmla="*/ 0 w 72"/>
                    <a:gd name="T27" fmla="*/ 35 h 239"/>
                    <a:gd name="T28" fmla="*/ 5 w 72"/>
                    <a:gd name="T29" fmla="*/ 115 h 239"/>
                    <a:gd name="T30" fmla="*/ 5 w 72"/>
                    <a:gd name="T31" fmla="*/ 115 h 239"/>
                    <a:gd name="T32" fmla="*/ 15 w 72"/>
                    <a:gd name="T33" fmla="*/ 171 h 239"/>
                    <a:gd name="T34" fmla="*/ 20 w 72"/>
                    <a:gd name="T35" fmla="*/ 184 h 239"/>
                    <a:gd name="T36" fmla="*/ 25 w 72"/>
                    <a:gd name="T37" fmla="*/ 195 h 239"/>
                    <a:gd name="T38" fmla="*/ 37 w 72"/>
                    <a:gd name="T39" fmla="*/ 209 h 239"/>
                    <a:gd name="T40" fmla="*/ 51 w 72"/>
                    <a:gd name="T41" fmla="*/ 225 h 239"/>
                    <a:gd name="T42" fmla="*/ 65 w 72"/>
                    <a:gd name="T43" fmla="*/ 238 h 239"/>
                    <a:gd name="T44" fmla="*/ 70 w 72"/>
                    <a:gd name="T45" fmla="*/ 239 h 239"/>
                    <a:gd name="T46" fmla="*/ 72 w 72"/>
                    <a:gd name="T47" fmla="*/ 233 h 239"/>
                    <a:gd name="T48" fmla="*/ 72 w 72"/>
                    <a:gd name="T49" fmla="*/ 226 h 239"/>
                    <a:gd name="T50" fmla="*/ 70 w 72"/>
                    <a:gd name="T51" fmla="*/ 216 h 239"/>
                    <a:gd name="T52" fmla="*/ 66 w 72"/>
                    <a:gd name="T53" fmla="*/ 209 h 239"/>
                    <a:gd name="T54" fmla="*/ 59 w 72"/>
                    <a:gd name="T55" fmla="*/ 198 h 239"/>
                    <a:gd name="T56" fmla="*/ 55 w 72"/>
                    <a:gd name="T57" fmla="*/ 185 h 239"/>
                    <a:gd name="T58" fmla="*/ 52 w 72"/>
                    <a:gd name="T59" fmla="*/ 173 h 239"/>
                    <a:gd name="T60" fmla="*/ 52 w 72"/>
                    <a:gd name="T61" fmla="*/ 164 h 239"/>
                    <a:gd name="T62" fmla="*/ 51 w 72"/>
                    <a:gd name="T63" fmla="*/ 160 h 239"/>
                    <a:gd name="T64" fmla="*/ 52 w 72"/>
                    <a:gd name="T65" fmla="*/ 163 h 239"/>
                    <a:gd name="T66" fmla="*/ 55 w 72"/>
                    <a:gd name="T67" fmla="*/ 170 h 239"/>
                    <a:gd name="T68" fmla="*/ 59 w 72"/>
                    <a:gd name="T69" fmla="*/ 180 h 239"/>
                    <a:gd name="T70" fmla="*/ 63 w 72"/>
                    <a:gd name="T71" fmla="*/ 192 h 239"/>
                    <a:gd name="T72" fmla="*/ 65 w 72"/>
                    <a:gd name="T73" fmla="*/ 195 h 239"/>
                    <a:gd name="T74" fmla="*/ 66 w 72"/>
                    <a:gd name="T75" fmla="*/ 195 h 239"/>
                    <a:gd name="T76" fmla="*/ 69 w 72"/>
                    <a:gd name="T77" fmla="*/ 195 h 239"/>
                    <a:gd name="T78" fmla="*/ 70 w 72"/>
                    <a:gd name="T79" fmla="*/ 195 h 239"/>
                    <a:gd name="T80" fmla="*/ 72 w 72"/>
                    <a:gd name="T81" fmla="*/ 192 h 239"/>
                    <a:gd name="T82" fmla="*/ 72 w 72"/>
                    <a:gd name="T83" fmla="*/ 19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239">
                      <a:moveTo>
                        <a:pt x="72" y="190"/>
                      </a:moveTo>
                      <a:lnTo>
                        <a:pt x="70" y="173"/>
                      </a:lnTo>
                      <a:lnTo>
                        <a:pt x="66" y="154"/>
                      </a:lnTo>
                      <a:lnTo>
                        <a:pt x="63" y="140"/>
                      </a:lnTo>
                      <a:lnTo>
                        <a:pt x="59" y="129"/>
                      </a:lnTo>
                      <a:lnTo>
                        <a:pt x="56" y="123"/>
                      </a:lnTo>
                      <a:lnTo>
                        <a:pt x="52" y="120"/>
                      </a:lnTo>
                      <a:lnTo>
                        <a:pt x="49" y="117"/>
                      </a:lnTo>
                      <a:lnTo>
                        <a:pt x="45" y="115"/>
                      </a:lnTo>
                      <a:lnTo>
                        <a:pt x="42" y="110"/>
                      </a:lnTo>
                      <a:lnTo>
                        <a:pt x="41" y="105"/>
                      </a:lnTo>
                      <a:lnTo>
                        <a:pt x="39" y="101"/>
                      </a:lnTo>
                      <a:lnTo>
                        <a:pt x="45" y="0"/>
                      </a:lnTo>
                      <a:lnTo>
                        <a:pt x="0" y="35"/>
                      </a:lnTo>
                      <a:lnTo>
                        <a:pt x="5" y="115"/>
                      </a:lnTo>
                      <a:lnTo>
                        <a:pt x="5" y="115"/>
                      </a:lnTo>
                      <a:lnTo>
                        <a:pt x="15" y="171"/>
                      </a:lnTo>
                      <a:lnTo>
                        <a:pt x="20" y="184"/>
                      </a:lnTo>
                      <a:lnTo>
                        <a:pt x="25" y="195"/>
                      </a:lnTo>
                      <a:lnTo>
                        <a:pt x="37" y="209"/>
                      </a:lnTo>
                      <a:lnTo>
                        <a:pt x="51" y="225"/>
                      </a:lnTo>
                      <a:lnTo>
                        <a:pt x="65" y="238"/>
                      </a:lnTo>
                      <a:lnTo>
                        <a:pt x="70" y="239"/>
                      </a:lnTo>
                      <a:lnTo>
                        <a:pt x="72" y="233"/>
                      </a:lnTo>
                      <a:lnTo>
                        <a:pt x="72" y="226"/>
                      </a:lnTo>
                      <a:lnTo>
                        <a:pt x="70" y="216"/>
                      </a:lnTo>
                      <a:lnTo>
                        <a:pt x="66" y="209"/>
                      </a:lnTo>
                      <a:lnTo>
                        <a:pt x="59" y="198"/>
                      </a:lnTo>
                      <a:lnTo>
                        <a:pt x="55" y="185"/>
                      </a:lnTo>
                      <a:lnTo>
                        <a:pt x="52" y="173"/>
                      </a:lnTo>
                      <a:lnTo>
                        <a:pt x="52" y="164"/>
                      </a:lnTo>
                      <a:lnTo>
                        <a:pt x="51" y="160"/>
                      </a:lnTo>
                      <a:lnTo>
                        <a:pt x="52" y="163"/>
                      </a:lnTo>
                      <a:lnTo>
                        <a:pt x="55" y="170"/>
                      </a:lnTo>
                      <a:lnTo>
                        <a:pt x="59" y="180"/>
                      </a:lnTo>
                      <a:lnTo>
                        <a:pt x="63" y="192"/>
                      </a:lnTo>
                      <a:lnTo>
                        <a:pt x="65" y="195"/>
                      </a:lnTo>
                      <a:lnTo>
                        <a:pt x="66" y="195"/>
                      </a:lnTo>
                      <a:lnTo>
                        <a:pt x="69" y="195"/>
                      </a:lnTo>
                      <a:lnTo>
                        <a:pt x="70" y="195"/>
                      </a:lnTo>
                      <a:lnTo>
                        <a:pt x="72" y="192"/>
                      </a:lnTo>
                      <a:lnTo>
                        <a:pt x="72" y="19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638">
                  <a:extLst>
                    <a:ext uri="{FF2B5EF4-FFF2-40B4-BE49-F238E27FC236}">
                      <a16:creationId xmlns:a16="http://schemas.microsoft.com/office/drawing/2014/main" id="{8A4278E9-BCA5-EE9C-B3D7-C46D735C0CA5}"/>
                    </a:ext>
                  </a:extLst>
                </p:cNvPr>
                <p:cNvSpPr>
                  <a:spLocks/>
                </p:cNvSpPr>
                <p:nvPr/>
              </p:nvSpPr>
              <p:spPr bwMode="auto">
                <a:xfrm>
                  <a:off x="3573" y="2258"/>
                  <a:ext cx="48" cy="217"/>
                </a:xfrm>
                <a:custGeom>
                  <a:avLst/>
                  <a:gdLst>
                    <a:gd name="T0" fmla="*/ 0 w 96"/>
                    <a:gd name="T1" fmla="*/ 160 h 435"/>
                    <a:gd name="T2" fmla="*/ 0 w 96"/>
                    <a:gd name="T3" fmla="*/ 190 h 435"/>
                    <a:gd name="T4" fmla="*/ 36 w 96"/>
                    <a:gd name="T5" fmla="*/ 435 h 435"/>
                    <a:gd name="T6" fmla="*/ 78 w 96"/>
                    <a:gd name="T7" fmla="*/ 351 h 435"/>
                    <a:gd name="T8" fmla="*/ 82 w 96"/>
                    <a:gd name="T9" fmla="*/ 271 h 435"/>
                    <a:gd name="T10" fmla="*/ 84 w 96"/>
                    <a:gd name="T11" fmla="*/ 263 h 435"/>
                    <a:gd name="T12" fmla="*/ 84 w 96"/>
                    <a:gd name="T13" fmla="*/ 255 h 435"/>
                    <a:gd name="T14" fmla="*/ 82 w 96"/>
                    <a:gd name="T15" fmla="*/ 248 h 435"/>
                    <a:gd name="T16" fmla="*/ 68 w 96"/>
                    <a:gd name="T17" fmla="*/ 166 h 435"/>
                    <a:gd name="T18" fmla="*/ 88 w 96"/>
                    <a:gd name="T19" fmla="*/ 58 h 435"/>
                    <a:gd name="T20" fmla="*/ 96 w 96"/>
                    <a:gd name="T21" fmla="*/ 0 h 435"/>
                    <a:gd name="T22" fmla="*/ 13 w 96"/>
                    <a:gd name="T23" fmla="*/ 0 h 435"/>
                    <a:gd name="T24" fmla="*/ 0 w 96"/>
                    <a:gd name="T25" fmla="*/ 16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435">
                      <a:moveTo>
                        <a:pt x="0" y="160"/>
                      </a:moveTo>
                      <a:lnTo>
                        <a:pt x="0" y="190"/>
                      </a:lnTo>
                      <a:lnTo>
                        <a:pt x="36" y="435"/>
                      </a:lnTo>
                      <a:lnTo>
                        <a:pt x="78" y="351"/>
                      </a:lnTo>
                      <a:lnTo>
                        <a:pt x="82" y="271"/>
                      </a:lnTo>
                      <a:lnTo>
                        <a:pt x="84" y="263"/>
                      </a:lnTo>
                      <a:lnTo>
                        <a:pt x="84" y="255"/>
                      </a:lnTo>
                      <a:lnTo>
                        <a:pt x="82" y="248"/>
                      </a:lnTo>
                      <a:lnTo>
                        <a:pt x="68" y="166"/>
                      </a:lnTo>
                      <a:lnTo>
                        <a:pt x="88" y="58"/>
                      </a:lnTo>
                      <a:lnTo>
                        <a:pt x="96" y="0"/>
                      </a:lnTo>
                      <a:lnTo>
                        <a:pt x="13" y="0"/>
                      </a:lnTo>
                      <a:lnTo>
                        <a:pt x="0" y="16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639">
                  <a:extLst>
                    <a:ext uri="{FF2B5EF4-FFF2-40B4-BE49-F238E27FC236}">
                      <a16:creationId xmlns:a16="http://schemas.microsoft.com/office/drawing/2014/main" id="{879828C4-6DC1-6B4D-23F2-2417A753CCE3}"/>
                    </a:ext>
                  </a:extLst>
                </p:cNvPr>
                <p:cNvSpPr>
                  <a:spLocks/>
                </p:cNvSpPr>
                <p:nvPr/>
              </p:nvSpPr>
              <p:spPr bwMode="auto">
                <a:xfrm>
                  <a:off x="3735" y="2433"/>
                  <a:ext cx="37" cy="120"/>
                </a:xfrm>
                <a:custGeom>
                  <a:avLst/>
                  <a:gdLst>
                    <a:gd name="T0" fmla="*/ 27 w 74"/>
                    <a:gd name="T1" fmla="*/ 0 h 239"/>
                    <a:gd name="T2" fmla="*/ 33 w 74"/>
                    <a:gd name="T3" fmla="*/ 101 h 239"/>
                    <a:gd name="T4" fmla="*/ 33 w 74"/>
                    <a:gd name="T5" fmla="*/ 105 h 239"/>
                    <a:gd name="T6" fmla="*/ 32 w 74"/>
                    <a:gd name="T7" fmla="*/ 110 h 239"/>
                    <a:gd name="T8" fmla="*/ 29 w 74"/>
                    <a:gd name="T9" fmla="*/ 115 h 239"/>
                    <a:gd name="T10" fmla="*/ 24 w 74"/>
                    <a:gd name="T11" fmla="*/ 117 h 239"/>
                    <a:gd name="T12" fmla="*/ 20 w 74"/>
                    <a:gd name="T13" fmla="*/ 120 h 239"/>
                    <a:gd name="T14" fmla="*/ 17 w 74"/>
                    <a:gd name="T15" fmla="*/ 123 h 239"/>
                    <a:gd name="T16" fmla="*/ 15 w 74"/>
                    <a:gd name="T17" fmla="*/ 129 h 239"/>
                    <a:gd name="T18" fmla="*/ 10 w 74"/>
                    <a:gd name="T19" fmla="*/ 140 h 239"/>
                    <a:gd name="T20" fmla="*/ 6 w 74"/>
                    <a:gd name="T21" fmla="*/ 154 h 239"/>
                    <a:gd name="T22" fmla="*/ 3 w 74"/>
                    <a:gd name="T23" fmla="*/ 173 h 239"/>
                    <a:gd name="T24" fmla="*/ 0 w 74"/>
                    <a:gd name="T25" fmla="*/ 190 h 239"/>
                    <a:gd name="T26" fmla="*/ 0 w 74"/>
                    <a:gd name="T27" fmla="*/ 192 h 239"/>
                    <a:gd name="T28" fmla="*/ 2 w 74"/>
                    <a:gd name="T29" fmla="*/ 195 h 239"/>
                    <a:gd name="T30" fmla="*/ 5 w 74"/>
                    <a:gd name="T31" fmla="*/ 195 h 239"/>
                    <a:gd name="T32" fmla="*/ 6 w 74"/>
                    <a:gd name="T33" fmla="*/ 195 h 239"/>
                    <a:gd name="T34" fmla="*/ 9 w 74"/>
                    <a:gd name="T35" fmla="*/ 195 h 239"/>
                    <a:gd name="T36" fmla="*/ 10 w 74"/>
                    <a:gd name="T37" fmla="*/ 192 h 239"/>
                    <a:gd name="T38" fmla="*/ 15 w 74"/>
                    <a:gd name="T39" fmla="*/ 180 h 239"/>
                    <a:gd name="T40" fmla="*/ 19 w 74"/>
                    <a:gd name="T41" fmla="*/ 170 h 239"/>
                    <a:gd name="T42" fmla="*/ 22 w 74"/>
                    <a:gd name="T43" fmla="*/ 163 h 239"/>
                    <a:gd name="T44" fmla="*/ 22 w 74"/>
                    <a:gd name="T45" fmla="*/ 160 h 239"/>
                    <a:gd name="T46" fmla="*/ 22 w 74"/>
                    <a:gd name="T47" fmla="*/ 164 h 239"/>
                    <a:gd name="T48" fmla="*/ 20 w 74"/>
                    <a:gd name="T49" fmla="*/ 173 h 239"/>
                    <a:gd name="T50" fmla="*/ 17 w 74"/>
                    <a:gd name="T51" fmla="*/ 185 h 239"/>
                    <a:gd name="T52" fmla="*/ 13 w 74"/>
                    <a:gd name="T53" fmla="*/ 198 h 239"/>
                    <a:gd name="T54" fmla="*/ 8 w 74"/>
                    <a:gd name="T55" fmla="*/ 209 h 239"/>
                    <a:gd name="T56" fmla="*/ 3 w 74"/>
                    <a:gd name="T57" fmla="*/ 216 h 239"/>
                    <a:gd name="T58" fmla="*/ 2 w 74"/>
                    <a:gd name="T59" fmla="*/ 226 h 239"/>
                    <a:gd name="T60" fmla="*/ 0 w 74"/>
                    <a:gd name="T61" fmla="*/ 233 h 239"/>
                    <a:gd name="T62" fmla="*/ 3 w 74"/>
                    <a:gd name="T63" fmla="*/ 239 h 239"/>
                    <a:gd name="T64" fmla="*/ 8 w 74"/>
                    <a:gd name="T65" fmla="*/ 238 h 239"/>
                    <a:gd name="T66" fmla="*/ 23 w 74"/>
                    <a:gd name="T67" fmla="*/ 225 h 239"/>
                    <a:gd name="T68" fmla="*/ 36 w 74"/>
                    <a:gd name="T69" fmla="*/ 209 h 239"/>
                    <a:gd name="T70" fmla="*/ 47 w 74"/>
                    <a:gd name="T71" fmla="*/ 195 h 239"/>
                    <a:gd name="T72" fmla="*/ 54 w 74"/>
                    <a:gd name="T73" fmla="*/ 184 h 239"/>
                    <a:gd name="T74" fmla="*/ 58 w 74"/>
                    <a:gd name="T75" fmla="*/ 171 h 239"/>
                    <a:gd name="T76" fmla="*/ 68 w 74"/>
                    <a:gd name="T77" fmla="*/ 115 h 239"/>
                    <a:gd name="T78" fmla="*/ 68 w 74"/>
                    <a:gd name="T79" fmla="*/ 115 h 239"/>
                    <a:gd name="T80" fmla="*/ 74 w 74"/>
                    <a:gd name="T81" fmla="*/ 35 h 239"/>
                    <a:gd name="T82" fmla="*/ 27 w 74"/>
                    <a:gd name="T8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239">
                      <a:moveTo>
                        <a:pt x="27" y="0"/>
                      </a:moveTo>
                      <a:lnTo>
                        <a:pt x="33" y="101"/>
                      </a:lnTo>
                      <a:lnTo>
                        <a:pt x="33" y="105"/>
                      </a:lnTo>
                      <a:lnTo>
                        <a:pt x="32" y="110"/>
                      </a:lnTo>
                      <a:lnTo>
                        <a:pt x="29" y="115"/>
                      </a:lnTo>
                      <a:lnTo>
                        <a:pt x="24" y="117"/>
                      </a:lnTo>
                      <a:lnTo>
                        <a:pt x="20" y="120"/>
                      </a:lnTo>
                      <a:lnTo>
                        <a:pt x="17" y="123"/>
                      </a:lnTo>
                      <a:lnTo>
                        <a:pt x="15" y="129"/>
                      </a:lnTo>
                      <a:lnTo>
                        <a:pt x="10" y="140"/>
                      </a:lnTo>
                      <a:lnTo>
                        <a:pt x="6" y="154"/>
                      </a:lnTo>
                      <a:lnTo>
                        <a:pt x="3" y="173"/>
                      </a:lnTo>
                      <a:lnTo>
                        <a:pt x="0" y="190"/>
                      </a:lnTo>
                      <a:lnTo>
                        <a:pt x="0" y="192"/>
                      </a:lnTo>
                      <a:lnTo>
                        <a:pt x="2" y="195"/>
                      </a:lnTo>
                      <a:lnTo>
                        <a:pt x="5" y="195"/>
                      </a:lnTo>
                      <a:lnTo>
                        <a:pt x="6" y="195"/>
                      </a:lnTo>
                      <a:lnTo>
                        <a:pt x="9" y="195"/>
                      </a:lnTo>
                      <a:lnTo>
                        <a:pt x="10" y="192"/>
                      </a:lnTo>
                      <a:lnTo>
                        <a:pt x="15" y="180"/>
                      </a:lnTo>
                      <a:lnTo>
                        <a:pt x="19" y="170"/>
                      </a:lnTo>
                      <a:lnTo>
                        <a:pt x="22" y="163"/>
                      </a:lnTo>
                      <a:lnTo>
                        <a:pt x="22" y="160"/>
                      </a:lnTo>
                      <a:lnTo>
                        <a:pt x="22" y="164"/>
                      </a:lnTo>
                      <a:lnTo>
                        <a:pt x="20" y="173"/>
                      </a:lnTo>
                      <a:lnTo>
                        <a:pt x="17" y="185"/>
                      </a:lnTo>
                      <a:lnTo>
                        <a:pt x="13" y="198"/>
                      </a:lnTo>
                      <a:lnTo>
                        <a:pt x="8" y="209"/>
                      </a:lnTo>
                      <a:lnTo>
                        <a:pt x="3" y="216"/>
                      </a:lnTo>
                      <a:lnTo>
                        <a:pt x="2" y="226"/>
                      </a:lnTo>
                      <a:lnTo>
                        <a:pt x="0" y="233"/>
                      </a:lnTo>
                      <a:lnTo>
                        <a:pt x="3" y="239"/>
                      </a:lnTo>
                      <a:lnTo>
                        <a:pt x="8" y="238"/>
                      </a:lnTo>
                      <a:lnTo>
                        <a:pt x="23" y="225"/>
                      </a:lnTo>
                      <a:lnTo>
                        <a:pt x="36" y="209"/>
                      </a:lnTo>
                      <a:lnTo>
                        <a:pt x="47" y="195"/>
                      </a:lnTo>
                      <a:lnTo>
                        <a:pt x="54" y="184"/>
                      </a:lnTo>
                      <a:lnTo>
                        <a:pt x="58" y="171"/>
                      </a:lnTo>
                      <a:lnTo>
                        <a:pt x="68" y="115"/>
                      </a:lnTo>
                      <a:lnTo>
                        <a:pt x="68" y="115"/>
                      </a:lnTo>
                      <a:lnTo>
                        <a:pt x="74" y="35"/>
                      </a:lnTo>
                      <a:lnTo>
                        <a:pt x="27"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640">
                  <a:extLst>
                    <a:ext uri="{FF2B5EF4-FFF2-40B4-BE49-F238E27FC236}">
                      <a16:creationId xmlns:a16="http://schemas.microsoft.com/office/drawing/2014/main" id="{1E1E5FCA-1502-C04D-E52B-AD1CE897601E}"/>
                    </a:ext>
                  </a:extLst>
                </p:cNvPr>
                <p:cNvSpPr>
                  <a:spLocks/>
                </p:cNvSpPr>
                <p:nvPr/>
              </p:nvSpPr>
              <p:spPr bwMode="auto">
                <a:xfrm>
                  <a:off x="3740" y="2258"/>
                  <a:ext cx="48" cy="217"/>
                </a:xfrm>
                <a:custGeom>
                  <a:avLst/>
                  <a:gdLst>
                    <a:gd name="T0" fmla="*/ 0 w 97"/>
                    <a:gd name="T1" fmla="*/ 0 h 435"/>
                    <a:gd name="T2" fmla="*/ 7 w 97"/>
                    <a:gd name="T3" fmla="*/ 58 h 435"/>
                    <a:gd name="T4" fmla="*/ 29 w 97"/>
                    <a:gd name="T5" fmla="*/ 166 h 435"/>
                    <a:gd name="T6" fmla="*/ 14 w 97"/>
                    <a:gd name="T7" fmla="*/ 248 h 435"/>
                    <a:gd name="T8" fmla="*/ 13 w 97"/>
                    <a:gd name="T9" fmla="*/ 255 h 435"/>
                    <a:gd name="T10" fmla="*/ 13 w 97"/>
                    <a:gd name="T11" fmla="*/ 263 h 435"/>
                    <a:gd name="T12" fmla="*/ 13 w 97"/>
                    <a:gd name="T13" fmla="*/ 271 h 435"/>
                    <a:gd name="T14" fmla="*/ 17 w 97"/>
                    <a:gd name="T15" fmla="*/ 351 h 435"/>
                    <a:gd name="T16" fmla="*/ 60 w 97"/>
                    <a:gd name="T17" fmla="*/ 435 h 435"/>
                    <a:gd name="T18" fmla="*/ 95 w 97"/>
                    <a:gd name="T19" fmla="*/ 190 h 435"/>
                    <a:gd name="T20" fmla="*/ 97 w 97"/>
                    <a:gd name="T21" fmla="*/ 160 h 435"/>
                    <a:gd name="T22" fmla="*/ 84 w 97"/>
                    <a:gd name="T23" fmla="*/ 0 h 435"/>
                    <a:gd name="T24" fmla="*/ 0 w 97"/>
                    <a:gd name="T2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435">
                      <a:moveTo>
                        <a:pt x="0" y="0"/>
                      </a:moveTo>
                      <a:lnTo>
                        <a:pt x="7" y="58"/>
                      </a:lnTo>
                      <a:lnTo>
                        <a:pt x="29" y="166"/>
                      </a:lnTo>
                      <a:lnTo>
                        <a:pt x="14" y="248"/>
                      </a:lnTo>
                      <a:lnTo>
                        <a:pt x="13" y="255"/>
                      </a:lnTo>
                      <a:lnTo>
                        <a:pt x="13" y="263"/>
                      </a:lnTo>
                      <a:lnTo>
                        <a:pt x="13" y="271"/>
                      </a:lnTo>
                      <a:lnTo>
                        <a:pt x="17" y="351"/>
                      </a:lnTo>
                      <a:lnTo>
                        <a:pt x="60" y="435"/>
                      </a:lnTo>
                      <a:lnTo>
                        <a:pt x="95" y="190"/>
                      </a:lnTo>
                      <a:lnTo>
                        <a:pt x="97" y="160"/>
                      </a:lnTo>
                      <a:lnTo>
                        <a:pt x="84" y="0"/>
                      </a:lnTo>
                      <a:lnTo>
                        <a:pt x="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641">
                  <a:extLst>
                    <a:ext uri="{FF2B5EF4-FFF2-40B4-BE49-F238E27FC236}">
                      <a16:creationId xmlns:a16="http://schemas.microsoft.com/office/drawing/2014/main" id="{F0F80222-614D-2594-5B07-A140A6A09DB8}"/>
                    </a:ext>
                  </a:extLst>
                </p:cNvPr>
                <p:cNvSpPr>
                  <a:spLocks/>
                </p:cNvSpPr>
                <p:nvPr/>
              </p:nvSpPr>
              <p:spPr bwMode="auto">
                <a:xfrm>
                  <a:off x="3612" y="2278"/>
                  <a:ext cx="62" cy="64"/>
                </a:xfrm>
                <a:custGeom>
                  <a:avLst/>
                  <a:gdLst>
                    <a:gd name="T0" fmla="*/ 65 w 123"/>
                    <a:gd name="T1" fmla="*/ 110 h 129"/>
                    <a:gd name="T2" fmla="*/ 65 w 123"/>
                    <a:gd name="T3" fmla="*/ 110 h 129"/>
                    <a:gd name="T4" fmla="*/ 44 w 123"/>
                    <a:gd name="T5" fmla="*/ 108 h 129"/>
                    <a:gd name="T6" fmla="*/ 27 w 123"/>
                    <a:gd name="T7" fmla="*/ 98 h 129"/>
                    <a:gd name="T8" fmla="*/ 16 w 123"/>
                    <a:gd name="T9" fmla="*/ 83 h 129"/>
                    <a:gd name="T10" fmla="*/ 9 w 123"/>
                    <a:gd name="T11" fmla="*/ 65 h 129"/>
                    <a:gd name="T12" fmla="*/ 9 w 123"/>
                    <a:gd name="T13" fmla="*/ 45 h 129"/>
                    <a:gd name="T14" fmla="*/ 12 w 123"/>
                    <a:gd name="T15" fmla="*/ 0 h 129"/>
                    <a:gd name="T16" fmla="*/ 0 w 123"/>
                    <a:gd name="T17" fmla="*/ 58 h 129"/>
                    <a:gd name="T18" fmla="*/ 0 w 123"/>
                    <a:gd name="T19" fmla="*/ 79 h 129"/>
                    <a:gd name="T20" fmla="*/ 7 w 123"/>
                    <a:gd name="T21" fmla="*/ 98 h 129"/>
                    <a:gd name="T22" fmla="*/ 20 w 123"/>
                    <a:gd name="T23" fmla="*/ 113 h 129"/>
                    <a:gd name="T24" fmla="*/ 39 w 123"/>
                    <a:gd name="T25" fmla="*/ 124 h 129"/>
                    <a:gd name="T26" fmla="*/ 60 w 123"/>
                    <a:gd name="T27" fmla="*/ 129 h 129"/>
                    <a:gd name="T28" fmla="*/ 61 w 123"/>
                    <a:gd name="T29" fmla="*/ 129 h 129"/>
                    <a:gd name="T30" fmla="*/ 81 w 123"/>
                    <a:gd name="T31" fmla="*/ 124 h 129"/>
                    <a:gd name="T32" fmla="*/ 98 w 123"/>
                    <a:gd name="T33" fmla="*/ 116 h 129"/>
                    <a:gd name="T34" fmla="*/ 112 w 123"/>
                    <a:gd name="T35" fmla="*/ 103 h 129"/>
                    <a:gd name="T36" fmla="*/ 121 w 123"/>
                    <a:gd name="T37" fmla="*/ 88 h 129"/>
                    <a:gd name="T38" fmla="*/ 123 w 123"/>
                    <a:gd name="T39" fmla="*/ 69 h 129"/>
                    <a:gd name="T40" fmla="*/ 123 w 123"/>
                    <a:gd name="T41" fmla="*/ 55 h 129"/>
                    <a:gd name="T42" fmla="*/ 121 w 123"/>
                    <a:gd name="T43" fmla="*/ 74 h 129"/>
                    <a:gd name="T44" fmla="*/ 112 w 123"/>
                    <a:gd name="T45" fmla="*/ 88 h 129"/>
                    <a:gd name="T46" fmla="*/ 99 w 123"/>
                    <a:gd name="T47" fmla="*/ 100 h 129"/>
                    <a:gd name="T48" fmla="*/ 84 w 123"/>
                    <a:gd name="T49" fmla="*/ 108 h 129"/>
                    <a:gd name="T50" fmla="*/ 65 w 123"/>
                    <a:gd name="T51"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29">
                      <a:moveTo>
                        <a:pt x="65" y="110"/>
                      </a:moveTo>
                      <a:lnTo>
                        <a:pt x="65" y="110"/>
                      </a:lnTo>
                      <a:lnTo>
                        <a:pt x="44" y="108"/>
                      </a:lnTo>
                      <a:lnTo>
                        <a:pt x="27" y="98"/>
                      </a:lnTo>
                      <a:lnTo>
                        <a:pt x="16" y="83"/>
                      </a:lnTo>
                      <a:lnTo>
                        <a:pt x="9" y="65"/>
                      </a:lnTo>
                      <a:lnTo>
                        <a:pt x="9" y="45"/>
                      </a:lnTo>
                      <a:lnTo>
                        <a:pt x="12" y="0"/>
                      </a:lnTo>
                      <a:lnTo>
                        <a:pt x="0" y="58"/>
                      </a:lnTo>
                      <a:lnTo>
                        <a:pt x="0" y="79"/>
                      </a:lnTo>
                      <a:lnTo>
                        <a:pt x="7" y="98"/>
                      </a:lnTo>
                      <a:lnTo>
                        <a:pt x="20" y="113"/>
                      </a:lnTo>
                      <a:lnTo>
                        <a:pt x="39" y="124"/>
                      </a:lnTo>
                      <a:lnTo>
                        <a:pt x="60" y="129"/>
                      </a:lnTo>
                      <a:lnTo>
                        <a:pt x="61" y="129"/>
                      </a:lnTo>
                      <a:lnTo>
                        <a:pt x="81" y="124"/>
                      </a:lnTo>
                      <a:lnTo>
                        <a:pt x="98" y="116"/>
                      </a:lnTo>
                      <a:lnTo>
                        <a:pt x="112" y="103"/>
                      </a:lnTo>
                      <a:lnTo>
                        <a:pt x="121" y="88"/>
                      </a:lnTo>
                      <a:lnTo>
                        <a:pt x="123" y="69"/>
                      </a:lnTo>
                      <a:lnTo>
                        <a:pt x="123" y="55"/>
                      </a:lnTo>
                      <a:lnTo>
                        <a:pt x="121" y="74"/>
                      </a:lnTo>
                      <a:lnTo>
                        <a:pt x="112" y="88"/>
                      </a:lnTo>
                      <a:lnTo>
                        <a:pt x="99" y="100"/>
                      </a:lnTo>
                      <a:lnTo>
                        <a:pt x="84" y="108"/>
                      </a:lnTo>
                      <a:lnTo>
                        <a:pt x="65" y="11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642">
                  <a:extLst>
                    <a:ext uri="{FF2B5EF4-FFF2-40B4-BE49-F238E27FC236}">
                      <a16:creationId xmlns:a16="http://schemas.microsoft.com/office/drawing/2014/main" id="{68603581-BB77-0FFB-42FF-DCEF04929595}"/>
                    </a:ext>
                  </a:extLst>
                </p:cNvPr>
                <p:cNvSpPr>
                  <a:spLocks/>
                </p:cNvSpPr>
                <p:nvPr/>
              </p:nvSpPr>
              <p:spPr bwMode="auto">
                <a:xfrm>
                  <a:off x="3687" y="2278"/>
                  <a:ext cx="62" cy="64"/>
                </a:xfrm>
                <a:custGeom>
                  <a:avLst/>
                  <a:gdLst>
                    <a:gd name="T0" fmla="*/ 113 w 123"/>
                    <a:gd name="T1" fmla="*/ 45 h 129"/>
                    <a:gd name="T2" fmla="*/ 115 w 123"/>
                    <a:gd name="T3" fmla="*/ 65 h 129"/>
                    <a:gd name="T4" fmla="*/ 108 w 123"/>
                    <a:gd name="T5" fmla="*/ 83 h 129"/>
                    <a:gd name="T6" fmla="*/ 95 w 123"/>
                    <a:gd name="T7" fmla="*/ 98 h 129"/>
                    <a:gd name="T8" fmla="*/ 78 w 123"/>
                    <a:gd name="T9" fmla="*/ 108 h 129"/>
                    <a:gd name="T10" fmla="*/ 58 w 123"/>
                    <a:gd name="T11" fmla="*/ 110 h 129"/>
                    <a:gd name="T12" fmla="*/ 57 w 123"/>
                    <a:gd name="T13" fmla="*/ 110 h 129"/>
                    <a:gd name="T14" fmla="*/ 38 w 123"/>
                    <a:gd name="T15" fmla="*/ 108 h 129"/>
                    <a:gd name="T16" fmla="*/ 23 w 123"/>
                    <a:gd name="T17" fmla="*/ 100 h 129"/>
                    <a:gd name="T18" fmla="*/ 10 w 123"/>
                    <a:gd name="T19" fmla="*/ 88 h 129"/>
                    <a:gd name="T20" fmla="*/ 3 w 123"/>
                    <a:gd name="T21" fmla="*/ 74 h 129"/>
                    <a:gd name="T22" fmla="*/ 0 w 123"/>
                    <a:gd name="T23" fmla="*/ 55 h 129"/>
                    <a:gd name="T24" fmla="*/ 0 w 123"/>
                    <a:gd name="T25" fmla="*/ 69 h 129"/>
                    <a:gd name="T26" fmla="*/ 3 w 123"/>
                    <a:gd name="T27" fmla="*/ 88 h 129"/>
                    <a:gd name="T28" fmla="*/ 12 w 123"/>
                    <a:gd name="T29" fmla="*/ 103 h 129"/>
                    <a:gd name="T30" fmla="*/ 24 w 123"/>
                    <a:gd name="T31" fmla="*/ 116 h 129"/>
                    <a:gd name="T32" fmla="*/ 41 w 123"/>
                    <a:gd name="T33" fmla="*/ 124 h 129"/>
                    <a:gd name="T34" fmla="*/ 61 w 123"/>
                    <a:gd name="T35" fmla="*/ 129 h 129"/>
                    <a:gd name="T36" fmla="*/ 63 w 123"/>
                    <a:gd name="T37" fmla="*/ 129 h 129"/>
                    <a:gd name="T38" fmla="*/ 84 w 123"/>
                    <a:gd name="T39" fmla="*/ 124 h 129"/>
                    <a:gd name="T40" fmla="*/ 102 w 123"/>
                    <a:gd name="T41" fmla="*/ 113 h 129"/>
                    <a:gd name="T42" fmla="*/ 116 w 123"/>
                    <a:gd name="T43" fmla="*/ 98 h 129"/>
                    <a:gd name="T44" fmla="*/ 123 w 123"/>
                    <a:gd name="T45" fmla="*/ 79 h 129"/>
                    <a:gd name="T46" fmla="*/ 123 w 123"/>
                    <a:gd name="T47" fmla="*/ 58 h 129"/>
                    <a:gd name="T48" fmla="*/ 112 w 123"/>
                    <a:gd name="T49" fmla="*/ 0 h 129"/>
                    <a:gd name="T50" fmla="*/ 113 w 123"/>
                    <a:gd name="T51" fmla="*/ 4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29">
                      <a:moveTo>
                        <a:pt x="113" y="45"/>
                      </a:moveTo>
                      <a:lnTo>
                        <a:pt x="115" y="65"/>
                      </a:lnTo>
                      <a:lnTo>
                        <a:pt x="108" y="83"/>
                      </a:lnTo>
                      <a:lnTo>
                        <a:pt x="95" y="98"/>
                      </a:lnTo>
                      <a:lnTo>
                        <a:pt x="78" y="108"/>
                      </a:lnTo>
                      <a:lnTo>
                        <a:pt x="58" y="110"/>
                      </a:lnTo>
                      <a:lnTo>
                        <a:pt x="57" y="110"/>
                      </a:lnTo>
                      <a:lnTo>
                        <a:pt x="38" y="108"/>
                      </a:lnTo>
                      <a:lnTo>
                        <a:pt x="23" y="100"/>
                      </a:lnTo>
                      <a:lnTo>
                        <a:pt x="10" y="88"/>
                      </a:lnTo>
                      <a:lnTo>
                        <a:pt x="3" y="74"/>
                      </a:lnTo>
                      <a:lnTo>
                        <a:pt x="0" y="55"/>
                      </a:lnTo>
                      <a:lnTo>
                        <a:pt x="0" y="69"/>
                      </a:lnTo>
                      <a:lnTo>
                        <a:pt x="3" y="88"/>
                      </a:lnTo>
                      <a:lnTo>
                        <a:pt x="12" y="103"/>
                      </a:lnTo>
                      <a:lnTo>
                        <a:pt x="24" y="116"/>
                      </a:lnTo>
                      <a:lnTo>
                        <a:pt x="41" y="124"/>
                      </a:lnTo>
                      <a:lnTo>
                        <a:pt x="61" y="129"/>
                      </a:lnTo>
                      <a:lnTo>
                        <a:pt x="63" y="129"/>
                      </a:lnTo>
                      <a:lnTo>
                        <a:pt x="84" y="124"/>
                      </a:lnTo>
                      <a:lnTo>
                        <a:pt x="102" y="113"/>
                      </a:lnTo>
                      <a:lnTo>
                        <a:pt x="116" y="98"/>
                      </a:lnTo>
                      <a:lnTo>
                        <a:pt x="123" y="79"/>
                      </a:lnTo>
                      <a:lnTo>
                        <a:pt x="123" y="58"/>
                      </a:lnTo>
                      <a:lnTo>
                        <a:pt x="112" y="0"/>
                      </a:lnTo>
                      <a:lnTo>
                        <a:pt x="113" y="45"/>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643">
                  <a:extLst>
                    <a:ext uri="{FF2B5EF4-FFF2-40B4-BE49-F238E27FC236}">
                      <a16:creationId xmlns:a16="http://schemas.microsoft.com/office/drawing/2014/main" id="{4ECAF26D-9527-D546-1ADF-24951A6FFD25}"/>
                    </a:ext>
                  </a:extLst>
                </p:cNvPr>
                <p:cNvSpPr>
                  <a:spLocks/>
                </p:cNvSpPr>
                <p:nvPr/>
              </p:nvSpPr>
              <p:spPr bwMode="auto">
                <a:xfrm>
                  <a:off x="3612" y="2203"/>
                  <a:ext cx="68" cy="141"/>
                </a:xfrm>
                <a:custGeom>
                  <a:avLst/>
                  <a:gdLst>
                    <a:gd name="T0" fmla="*/ 104 w 136"/>
                    <a:gd name="T1" fmla="*/ 217 h 283"/>
                    <a:gd name="T2" fmla="*/ 87 w 136"/>
                    <a:gd name="T3" fmla="*/ 201 h 283"/>
                    <a:gd name="T4" fmla="*/ 67 w 136"/>
                    <a:gd name="T5" fmla="*/ 190 h 283"/>
                    <a:gd name="T6" fmla="*/ 44 w 136"/>
                    <a:gd name="T7" fmla="*/ 185 h 283"/>
                    <a:gd name="T8" fmla="*/ 22 w 136"/>
                    <a:gd name="T9" fmla="*/ 187 h 283"/>
                    <a:gd name="T10" fmla="*/ 22 w 136"/>
                    <a:gd name="T11" fmla="*/ 176 h 283"/>
                    <a:gd name="T12" fmla="*/ 23 w 136"/>
                    <a:gd name="T13" fmla="*/ 159 h 283"/>
                    <a:gd name="T14" fmla="*/ 24 w 136"/>
                    <a:gd name="T15" fmla="*/ 136 h 283"/>
                    <a:gd name="T16" fmla="*/ 27 w 136"/>
                    <a:gd name="T17" fmla="*/ 110 h 283"/>
                    <a:gd name="T18" fmla="*/ 30 w 136"/>
                    <a:gd name="T19" fmla="*/ 84 h 283"/>
                    <a:gd name="T20" fmla="*/ 32 w 136"/>
                    <a:gd name="T21" fmla="*/ 58 h 283"/>
                    <a:gd name="T22" fmla="*/ 34 w 136"/>
                    <a:gd name="T23" fmla="*/ 36 h 283"/>
                    <a:gd name="T24" fmla="*/ 36 w 136"/>
                    <a:gd name="T25" fmla="*/ 17 h 283"/>
                    <a:gd name="T26" fmla="*/ 37 w 136"/>
                    <a:gd name="T27" fmla="*/ 4 h 283"/>
                    <a:gd name="T28" fmla="*/ 37 w 136"/>
                    <a:gd name="T29" fmla="*/ 0 h 283"/>
                    <a:gd name="T30" fmla="*/ 24 w 136"/>
                    <a:gd name="T31" fmla="*/ 4 h 283"/>
                    <a:gd name="T32" fmla="*/ 3 w 136"/>
                    <a:gd name="T33" fmla="*/ 191 h 283"/>
                    <a:gd name="T34" fmla="*/ 0 w 136"/>
                    <a:gd name="T35" fmla="*/ 207 h 283"/>
                    <a:gd name="T36" fmla="*/ 0 w 136"/>
                    <a:gd name="T37" fmla="*/ 209 h 283"/>
                    <a:gd name="T38" fmla="*/ 0 w 136"/>
                    <a:gd name="T39" fmla="*/ 232 h 283"/>
                    <a:gd name="T40" fmla="*/ 7 w 136"/>
                    <a:gd name="T41" fmla="*/ 252 h 283"/>
                    <a:gd name="T42" fmla="*/ 20 w 136"/>
                    <a:gd name="T43" fmla="*/ 267 h 283"/>
                    <a:gd name="T44" fmla="*/ 39 w 136"/>
                    <a:gd name="T45" fmla="*/ 279 h 283"/>
                    <a:gd name="T46" fmla="*/ 61 w 136"/>
                    <a:gd name="T47" fmla="*/ 283 h 283"/>
                    <a:gd name="T48" fmla="*/ 63 w 136"/>
                    <a:gd name="T49" fmla="*/ 283 h 283"/>
                    <a:gd name="T50" fmla="*/ 78 w 136"/>
                    <a:gd name="T51" fmla="*/ 280 h 283"/>
                    <a:gd name="T52" fmla="*/ 92 w 136"/>
                    <a:gd name="T53" fmla="*/ 274 h 283"/>
                    <a:gd name="T54" fmla="*/ 108 w 136"/>
                    <a:gd name="T55" fmla="*/ 266 h 283"/>
                    <a:gd name="T56" fmla="*/ 122 w 136"/>
                    <a:gd name="T57" fmla="*/ 262 h 283"/>
                    <a:gd name="T58" fmla="*/ 129 w 136"/>
                    <a:gd name="T59" fmla="*/ 260 h 283"/>
                    <a:gd name="T60" fmla="*/ 136 w 136"/>
                    <a:gd name="T61" fmla="*/ 260 h 283"/>
                    <a:gd name="T62" fmla="*/ 136 w 136"/>
                    <a:gd name="T63" fmla="*/ 252 h 283"/>
                    <a:gd name="T64" fmla="*/ 132 w 136"/>
                    <a:gd name="T65" fmla="*/ 250 h 283"/>
                    <a:gd name="T66" fmla="*/ 128 w 136"/>
                    <a:gd name="T67" fmla="*/ 249 h 283"/>
                    <a:gd name="T68" fmla="*/ 123 w 136"/>
                    <a:gd name="T69" fmla="*/ 246 h 283"/>
                    <a:gd name="T70" fmla="*/ 121 w 136"/>
                    <a:gd name="T71" fmla="*/ 242 h 283"/>
                    <a:gd name="T72" fmla="*/ 112 w 136"/>
                    <a:gd name="T73" fmla="*/ 229 h 283"/>
                    <a:gd name="T74" fmla="*/ 104 w 136"/>
                    <a:gd name="T75" fmla="*/ 2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283">
                      <a:moveTo>
                        <a:pt x="104" y="217"/>
                      </a:moveTo>
                      <a:lnTo>
                        <a:pt x="87" y="201"/>
                      </a:lnTo>
                      <a:lnTo>
                        <a:pt x="67" y="190"/>
                      </a:lnTo>
                      <a:lnTo>
                        <a:pt x="44" y="185"/>
                      </a:lnTo>
                      <a:lnTo>
                        <a:pt x="22" y="187"/>
                      </a:lnTo>
                      <a:lnTo>
                        <a:pt x="22" y="176"/>
                      </a:lnTo>
                      <a:lnTo>
                        <a:pt x="23" y="159"/>
                      </a:lnTo>
                      <a:lnTo>
                        <a:pt x="24" y="136"/>
                      </a:lnTo>
                      <a:lnTo>
                        <a:pt x="27" y="110"/>
                      </a:lnTo>
                      <a:lnTo>
                        <a:pt x="30" y="84"/>
                      </a:lnTo>
                      <a:lnTo>
                        <a:pt x="32" y="58"/>
                      </a:lnTo>
                      <a:lnTo>
                        <a:pt x="34" y="36"/>
                      </a:lnTo>
                      <a:lnTo>
                        <a:pt x="36" y="17"/>
                      </a:lnTo>
                      <a:lnTo>
                        <a:pt x="37" y="4"/>
                      </a:lnTo>
                      <a:lnTo>
                        <a:pt x="37" y="0"/>
                      </a:lnTo>
                      <a:lnTo>
                        <a:pt x="24" y="4"/>
                      </a:lnTo>
                      <a:lnTo>
                        <a:pt x="3" y="191"/>
                      </a:lnTo>
                      <a:lnTo>
                        <a:pt x="0" y="207"/>
                      </a:lnTo>
                      <a:lnTo>
                        <a:pt x="0" y="209"/>
                      </a:lnTo>
                      <a:lnTo>
                        <a:pt x="0" y="232"/>
                      </a:lnTo>
                      <a:lnTo>
                        <a:pt x="7" y="252"/>
                      </a:lnTo>
                      <a:lnTo>
                        <a:pt x="20" y="267"/>
                      </a:lnTo>
                      <a:lnTo>
                        <a:pt x="39" y="279"/>
                      </a:lnTo>
                      <a:lnTo>
                        <a:pt x="61" y="283"/>
                      </a:lnTo>
                      <a:lnTo>
                        <a:pt x="63" y="283"/>
                      </a:lnTo>
                      <a:lnTo>
                        <a:pt x="78" y="280"/>
                      </a:lnTo>
                      <a:lnTo>
                        <a:pt x="92" y="274"/>
                      </a:lnTo>
                      <a:lnTo>
                        <a:pt x="108" y="266"/>
                      </a:lnTo>
                      <a:lnTo>
                        <a:pt x="122" y="262"/>
                      </a:lnTo>
                      <a:lnTo>
                        <a:pt x="129" y="260"/>
                      </a:lnTo>
                      <a:lnTo>
                        <a:pt x="136" y="260"/>
                      </a:lnTo>
                      <a:lnTo>
                        <a:pt x="136" y="252"/>
                      </a:lnTo>
                      <a:lnTo>
                        <a:pt x="132" y="250"/>
                      </a:lnTo>
                      <a:lnTo>
                        <a:pt x="128" y="249"/>
                      </a:lnTo>
                      <a:lnTo>
                        <a:pt x="123" y="246"/>
                      </a:lnTo>
                      <a:lnTo>
                        <a:pt x="121" y="242"/>
                      </a:lnTo>
                      <a:lnTo>
                        <a:pt x="112" y="229"/>
                      </a:lnTo>
                      <a:lnTo>
                        <a:pt x="104" y="217"/>
                      </a:lnTo>
                      <a:close/>
                    </a:path>
                  </a:pathLst>
                </a:custGeom>
                <a:solidFill>
                  <a:srgbClr val="78CB3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644">
                  <a:extLst>
                    <a:ext uri="{FF2B5EF4-FFF2-40B4-BE49-F238E27FC236}">
                      <a16:creationId xmlns:a16="http://schemas.microsoft.com/office/drawing/2014/main" id="{88900F3C-455C-83D4-CD43-69903E406B9E}"/>
                    </a:ext>
                  </a:extLst>
                </p:cNvPr>
                <p:cNvSpPr>
                  <a:spLocks/>
                </p:cNvSpPr>
                <p:nvPr/>
              </p:nvSpPr>
              <p:spPr bwMode="auto">
                <a:xfrm>
                  <a:off x="3680" y="2203"/>
                  <a:ext cx="69" cy="141"/>
                </a:xfrm>
                <a:custGeom>
                  <a:avLst/>
                  <a:gdLst>
                    <a:gd name="T0" fmla="*/ 133 w 137"/>
                    <a:gd name="T1" fmla="*/ 191 h 283"/>
                    <a:gd name="T2" fmla="*/ 113 w 137"/>
                    <a:gd name="T3" fmla="*/ 4 h 283"/>
                    <a:gd name="T4" fmla="*/ 99 w 137"/>
                    <a:gd name="T5" fmla="*/ 0 h 283"/>
                    <a:gd name="T6" fmla="*/ 101 w 137"/>
                    <a:gd name="T7" fmla="*/ 4 h 283"/>
                    <a:gd name="T8" fmla="*/ 101 w 137"/>
                    <a:gd name="T9" fmla="*/ 17 h 283"/>
                    <a:gd name="T10" fmla="*/ 103 w 137"/>
                    <a:gd name="T11" fmla="*/ 36 h 283"/>
                    <a:gd name="T12" fmla="*/ 105 w 137"/>
                    <a:gd name="T13" fmla="*/ 58 h 283"/>
                    <a:gd name="T14" fmla="*/ 108 w 137"/>
                    <a:gd name="T15" fmla="*/ 84 h 283"/>
                    <a:gd name="T16" fmla="*/ 110 w 137"/>
                    <a:gd name="T17" fmla="*/ 110 h 283"/>
                    <a:gd name="T18" fmla="*/ 112 w 137"/>
                    <a:gd name="T19" fmla="*/ 136 h 283"/>
                    <a:gd name="T20" fmla="*/ 115 w 137"/>
                    <a:gd name="T21" fmla="*/ 159 h 283"/>
                    <a:gd name="T22" fmla="*/ 116 w 137"/>
                    <a:gd name="T23" fmla="*/ 176 h 283"/>
                    <a:gd name="T24" fmla="*/ 116 w 137"/>
                    <a:gd name="T25" fmla="*/ 187 h 283"/>
                    <a:gd name="T26" fmla="*/ 92 w 137"/>
                    <a:gd name="T27" fmla="*/ 185 h 283"/>
                    <a:gd name="T28" fmla="*/ 71 w 137"/>
                    <a:gd name="T29" fmla="*/ 190 h 283"/>
                    <a:gd name="T30" fmla="*/ 51 w 137"/>
                    <a:gd name="T31" fmla="*/ 201 h 283"/>
                    <a:gd name="T32" fmla="*/ 34 w 137"/>
                    <a:gd name="T33" fmla="*/ 217 h 283"/>
                    <a:gd name="T34" fmla="*/ 26 w 137"/>
                    <a:gd name="T35" fmla="*/ 229 h 283"/>
                    <a:gd name="T36" fmla="*/ 17 w 137"/>
                    <a:gd name="T37" fmla="*/ 242 h 283"/>
                    <a:gd name="T38" fmla="*/ 13 w 137"/>
                    <a:gd name="T39" fmla="*/ 246 h 283"/>
                    <a:gd name="T40" fmla="*/ 9 w 137"/>
                    <a:gd name="T41" fmla="*/ 249 h 283"/>
                    <a:gd name="T42" fmla="*/ 4 w 137"/>
                    <a:gd name="T43" fmla="*/ 250 h 283"/>
                    <a:gd name="T44" fmla="*/ 0 w 137"/>
                    <a:gd name="T45" fmla="*/ 252 h 283"/>
                    <a:gd name="T46" fmla="*/ 0 w 137"/>
                    <a:gd name="T47" fmla="*/ 260 h 283"/>
                    <a:gd name="T48" fmla="*/ 7 w 137"/>
                    <a:gd name="T49" fmla="*/ 260 h 283"/>
                    <a:gd name="T50" fmla="*/ 14 w 137"/>
                    <a:gd name="T51" fmla="*/ 262 h 283"/>
                    <a:gd name="T52" fmla="*/ 30 w 137"/>
                    <a:gd name="T53" fmla="*/ 266 h 283"/>
                    <a:gd name="T54" fmla="*/ 44 w 137"/>
                    <a:gd name="T55" fmla="*/ 274 h 283"/>
                    <a:gd name="T56" fmla="*/ 60 w 137"/>
                    <a:gd name="T57" fmla="*/ 280 h 283"/>
                    <a:gd name="T58" fmla="*/ 75 w 137"/>
                    <a:gd name="T59" fmla="*/ 283 h 283"/>
                    <a:gd name="T60" fmla="*/ 77 w 137"/>
                    <a:gd name="T61" fmla="*/ 283 h 283"/>
                    <a:gd name="T62" fmla="*/ 98 w 137"/>
                    <a:gd name="T63" fmla="*/ 279 h 283"/>
                    <a:gd name="T64" fmla="*/ 116 w 137"/>
                    <a:gd name="T65" fmla="*/ 267 h 283"/>
                    <a:gd name="T66" fmla="*/ 130 w 137"/>
                    <a:gd name="T67" fmla="*/ 252 h 283"/>
                    <a:gd name="T68" fmla="*/ 137 w 137"/>
                    <a:gd name="T69" fmla="*/ 232 h 283"/>
                    <a:gd name="T70" fmla="*/ 137 w 137"/>
                    <a:gd name="T71" fmla="*/ 209 h 283"/>
                    <a:gd name="T72" fmla="*/ 136 w 137"/>
                    <a:gd name="T73" fmla="*/ 207 h 283"/>
                    <a:gd name="T74" fmla="*/ 133 w 137"/>
                    <a:gd name="T75" fmla="*/ 19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283">
                      <a:moveTo>
                        <a:pt x="133" y="191"/>
                      </a:moveTo>
                      <a:lnTo>
                        <a:pt x="113" y="4"/>
                      </a:lnTo>
                      <a:lnTo>
                        <a:pt x="99" y="0"/>
                      </a:lnTo>
                      <a:lnTo>
                        <a:pt x="101" y="4"/>
                      </a:lnTo>
                      <a:lnTo>
                        <a:pt x="101" y="17"/>
                      </a:lnTo>
                      <a:lnTo>
                        <a:pt x="103" y="36"/>
                      </a:lnTo>
                      <a:lnTo>
                        <a:pt x="105" y="58"/>
                      </a:lnTo>
                      <a:lnTo>
                        <a:pt x="108" y="84"/>
                      </a:lnTo>
                      <a:lnTo>
                        <a:pt x="110" y="110"/>
                      </a:lnTo>
                      <a:lnTo>
                        <a:pt x="112" y="136"/>
                      </a:lnTo>
                      <a:lnTo>
                        <a:pt x="115" y="159"/>
                      </a:lnTo>
                      <a:lnTo>
                        <a:pt x="116" y="176"/>
                      </a:lnTo>
                      <a:lnTo>
                        <a:pt x="116" y="187"/>
                      </a:lnTo>
                      <a:lnTo>
                        <a:pt x="92" y="185"/>
                      </a:lnTo>
                      <a:lnTo>
                        <a:pt x="71" y="190"/>
                      </a:lnTo>
                      <a:lnTo>
                        <a:pt x="51" y="201"/>
                      </a:lnTo>
                      <a:lnTo>
                        <a:pt x="34" y="217"/>
                      </a:lnTo>
                      <a:lnTo>
                        <a:pt x="26" y="229"/>
                      </a:lnTo>
                      <a:lnTo>
                        <a:pt x="17" y="242"/>
                      </a:lnTo>
                      <a:lnTo>
                        <a:pt x="13" y="246"/>
                      </a:lnTo>
                      <a:lnTo>
                        <a:pt x="9" y="249"/>
                      </a:lnTo>
                      <a:lnTo>
                        <a:pt x="4" y="250"/>
                      </a:lnTo>
                      <a:lnTo>
                        <a:pt x="0" y="252"/>
                      </a:lnTo>
                      <a:lnTo>
                        <a:pt x="0" y="260"/>
                      </a:lnTo>
                      <a:lnTo>
                        <a:pt x="7" y="260"/>
                      </a:lnTo>
                      <a:lnTo>
                        <a:pt x="14" y="262"/>
                      </a:lnTo>
                      <a:lnTo>
                        <a:pt x="30" y="266"/>
                      </a:lnTo>
                      <a:lnTo>
                        <a:pt x="44" y="274"/>
                      </a:lnTo>
                      <a:lnTo>
                        <a:pt x="60" y="280"/>
                      </a:lnTo>
                      <a:lnTo>
                        <a:pt x="75" y="283"/>
                      </a:lnTo>
                      <a:lnTo>
                        <a:pt x="77" y="283"/>
                      </a:lnTo>
                      <a:lnTo>
                        <a:pt x="98" y="279"/>
                      </a:lnTo>
                      <a:lnTo>
                        <a:pt x="116" y="267"/>
                      </a:lnTo>
                      <a:lnTo>
                        <a:pt x="130" y="252"/>
                      </a:lnTo>
                      <a:lnTo>
                        <a:pt x="137" y="232"/>
                      </a:lnTo>
                      <a:lnTo>
                        <a:pt x="137" y="209"/>
                      </a:lnTo>
                      <a:lnTo>
                        <a:pt x="136" y="207"/>
                      </a:lnTo>
                      <a:lnTo>
                        <a:pt x="133" y="191"/>
                      </a:lnTo>
                      <a:close/>
                    </a:path>
                  </a:pathLst>
                </a:custGeom>
                <a:solidFill>
                  <a:srgbClr val="61C1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645">
                  <a:extLst>
                    <a:ext uri="{FF2B5EF4-FFF2-40B4-BE49-F238E27FC236}">
                      <a16:creationId xmlns:a16="http://schemas.microsoft.com/office/drawing/2014/main" id="{81A05ED1-AD01-184C-A17E-29147F2C3A00}"/>
                    </a:ext>
                  </a:extLst>
                </p:cNvPr>
                <p:cNvSpPr>
                  <a:spLocks/>
                </p:cNvSpPr>
                <p:nvPr/>
              </p:nvSpPr>
              <p:spPr bwMode="auto">
                <a:xfrm>
                  <a:off x="3861" y="2880"/>
                  <a:ext cx="45" cy="37"/>
                </a:xfrm>
                <a:custGeom>
                  <a:avLst/>
                  <a:gdLst>
                    <a:gd name="T0" fmla="*/ 78 w 89"/>
                    <a:gd name="T1" fmla="*/ 27 h 75"/>
                    <a:gd name="T2" fmla="*/ 79 w 89"/>
                    <a:gd name="T3" fmla="*/ 0 h 75"/>
                    <a:gd name="T4" fmla="*/ 13 w 89"/>
                    <a:gd name="T5" fmla="*/ 5 h 75"/>
                    <a:gd name="T6" fmla="*/ 16 w 89"/>
                    <a:gd name="T7" fmla="*/ 20 h 75"/>
                    <a:gd name="T8" fmla="*/ 17 w 89"/>
                    <a:gd name="T9" fmla="*/ 34 h 75"/>
                    <a:gd name="T10" fmla="*/ 13 w 89"/>
                    <a:gd name="T11" fmla="*/ 46 h 75"/>
                    <a:gd name="T12" fmla="*/ 0 w 89"/>
                    <a:gd name="T13" fmla="*/ 69 h 75"/>
                    <a:gd name="T14" fmla="*/ 89 w 89"/>
                    <a:gd name="T15" fmla="*/ 75 h 75"/>
                    <a:gd name="T16" fmla="*/ 79 w 89"/>
                    <a:gd name="T17" fmla="*/ 38 h 75"/>
                    <a:gd name="T18" fmla="*/ 78 w 89"/>
                    <a:gd name="T19" fmla="*/ 32 h 75"/>
                    <a:gd name="T20" fmla="*/ 78 w 89"/>
                    <a:gd name="T2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5">
                      <a:moveTo>
                        <a:pt x="78" y="27"/>
                      </a:moveTo>
                      <a:lnTo>
                        <a:pt x="79" y="0"/>
                      </a:lnTo>
                      <a:lnTo>
                        <a:pt x="13" y="5"/>
                      </a:lnTo>
                      <a:lnTo>
                        <a:pt x="16" y="20"/>
                      </a:lnTo>
                      <a:lnTo>
                        <a:pt x="17" y="34"/>
                      </a:lnTo>
                      <a:lnTo>
                        <a:pt x="13" y="46"/>
                      </a:lnTo>
                      <a:lnTo>
                        <a:pt x="0" y="69"/>
                      </a:lnTo>
                      <a:lnTo>
                        <a:pt x="89" y="75"/>
                      </a:lnTo>
                      <a:lnTo>
                        <a:pt x="79" y="38"/>
                      </a:lnTo>
                      <a:lnTo>
                        <a:pt x="78" y="32"/>
                      </a:lnTo>
                      <a:lnTo>
                        <a:pt x="78" y="2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646">
                  <a:extLst>
                    <a:ext uri="{FF2B5EF4-FFF2-40B4-BE49-F238E27FC236}">
                      <a16:creationId xmlns:a16="http://schemas.microsoft.com/office/drawing/2014/main" id="{C26DF89A-5281-AADF-57DE-A51F5C49C8B9}"/>
                    </a:ext>
                  </a:extLst>
                </p:cNvPr>
                <p:cNvSpPr>
                  <a:spLocks/>
                </p:cNvSpPr>
                <p:nvPr/>
              </p:nvSpPr>
              <p:spPr bwMode="auto">
                <a:xfrm>
                  <a:off x="3855" y="2922"/>
                  <a:ext cx="54" cy="7"/>
                </a:xfrm>
                <a:custGeom>
                  <a:avLst/>
                  <a:gdLst>
                    <a:gd name="T0" fmla="*/ 0 w 107"/>
                    <a:gd name="T1" fmla="*/ 4 h 16"/>
                    <a:gd name="T2" fmla="*/ 1 w 107"/>
                    <a:gd name="T3" fmla="*/ 9 h 16"/>
                    <a:gd name="T4" fmla="*/ 3 w 107"/>
                    <a:gd name="T5" fmla="*/ 13 h 16"/>
                    <a:gd name="T6" fmla="*/ 7 w 107"/>
                    <a:gd name="T7" fmla="*/ 14 h 16"/>
                    <a:gd name="T8" fmla="*/ 11 w 107"/>
                    <a:gd name="T9" fmla="*/ 16 h 16"/>
                    <a:gd name="T10" fmla="*/ 96 w 107"/>
                    <a:gd name="T11" fmla="*/ 16 h 16"/>
                    <a:gd name="T12" fmla="*/ 100 w 107"/>
                    <a:gd name="T13" fmla="*/ 14 h 16"/>
                    <a:gd name="T14" fmla="*/ 104 w 107"/>
                    <a:gd name="T15" fmla="*/ 13 h 16"/>
                    <a:gd name="T16" fmla="*/ 106 w 107"/>
                    <a:gd name="T17" fmla="*/ 9 h 16"/>
                    <a:gd name="T18" fmla="*/ 107 w 107"/>
                    <a:gd name="T19" fmla="*/ 4 h 16"/>
                    <a:gd name="T20" fmla="*/ 107 w 107"/>
                    <a:gd name="T21" fmla="*/ 0 h 16"/>
                    <a:gd name="T22" fmla="*/ 0 w 107"/>
                    <a:gd name="T23" fmla="*/ 0 h 16"/>
                    <a:gd name="T24" fmla="*/ 0 w 107"/>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6">
                      <a:moveTo>
                        <a:pt x="0" y="4"/>
                      </a:moveTo>
                      <a:lnTo>
                        <a:pt x="1" y="9"/>
                      </a:lnTo>
                      <a:lnTo>
                        <a:pt x="3" y="13"/>
                      </a:lnTo>
                      <a:lnTo>
                        <a:pt x="7" y="14"/>
                      </a:lnTo>
                      <a:lnTo>
                        <a:pt x="11" y="16"/>
                      </a:lnTo>
                      <a:lnTo>
                        <a:pt x="96" y="16"/>
                      </a:lnTo>
                      <a:lnTo>
                        <a:pt x="100" y="14"/>
                      </a:lnTo>
                      <a:lnTo>
                        <a:pt x="104" y="13"/>
                      </a:lnTo>
                      <a:lnTo>
                        <a:pt x="106" y="9"/>
                      </a:lnTo>
                      <a:lnTo>
                        <a:pt x="107" y="4"/>
                      </a:lnTo>
                      <a:lnTo>
                        <a:pt x="107"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647">
                  <a:extLst>
                    <a:ext uri="{FF2B5EF4-FFF2-40B4-BE49-F238E27FC236}">
                      <a16:creationId xmlns:a16="http://schemas.microsoft.com/office/drawing/2014/main" id="{B91393C2-D1DA-D5AE-777E-AA1FC1706397}"/>
                    </a:ext>
                  </a:extLst>
                </p:cNvPr>
                <p:cNvSpPr>
                  <a:spLocks/>
                </p:cNvSpPr>
                <p:nvPr/>
              </p:nvSpPr>
              <p:spPr bwMode="auto">
                <a:xfrm>
                  <a:off x="3856" y="2903"/>
                  <a:ext cx="52" cy="19"/>
                </a:xfrm>
                <a:custGeom>
                  <a:avLst/>
                  <a:gdLst>
                    <a:gd name="T0" fmla="*/ 53 w 105"/>
                    <a:gd name="T1" fmla="*/ 0 h 39"/>
                    <a:gd name="T2" fmla="*/ 33 w 105"/>
                    <a:gd name="T3" fmla="*/ 3 h 39"/>
                    <a:gd name="T4" fmla="*/ 16 w 105"/>
                    <a:gd name="T5" fmla="*/ 12 h 39"/>
                    <a:gd name="T6" fmla="*/ 4 w 105"/>
                    <a:gd name="T7" fmla="*/ 24 h 39"/>
                    <a:gd name="T8" fmla="*/ 0 w 105"/>
                    <a:gd name="T9" fmla="*/ 39 h 39"/>
                    <a:gd name="T10" fmla="*/ 105 w 105"/>
                    <a:gd name="T11" fmla="*/ 39 h 39"/>
                    <a:gd name="T12" fmla="*/ 101 w 105"/>
                    <a:gd name="T13" fmla="*/ 24 h 39"/>
                    <a:gd name="T14" fmla="*/ 89 w 105"/>
                    <a:gd name="T15" fmla="*/ 12 h 39"/>
                    <a:gd name="T16" fmla="*/ 72 w 105"/>
                    <a:gd name="T17" fmla="*/ 3 h 39"/>
                    <a:gd name="T18" fmla="*/ 53 w 105"/>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39">
                      <a:moveTo>
                        <a:pt x="53" y="0"/>
                      </a:moveTo>
                      <a:lnTo>
                        <a:pt x="33" y="3"/>
                      </a:lnTo>
                      <a:lnTo>
                        <a:pt x="16" y="12"/>
                      </a:lnTo>
                      <a:lnTo>
                        <a:pt x="4" y="24"/>
                      </a:lnTo>
                      <a:lnTo>
                        <a:pt x="0" y="39"/>
                      </a:lnTo>
                      <a:lnTo>
                        <a:pt x="105" y="39"/>
                      </a:lnTo>
                      <a:lnTo>
                        <a:pt x="101" y="24"/>
                      </a:lnTo>
                      <a:lnTo>
                        <a:pt x="89" y="12"/>
                      </a:lnTo>
                      <a:lnTo>
                        <a:pt x="72"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648">
                  <a:extLst>
                    <a:ext uri="{FF2B5EF4-FFF2-40B4-BE49-F238E27FC236}">
                      <a16:creationId xmlns:a16="http://schemas.microsoft.com/office/drawing/2014/main" id="{49DFF429-2F3E-4340-CC7A-1AF0B3B2E7C1}"/>
                    </a:ext>
                  </a:extLst>
                </p:cNvPr>
                <p:cNvSpPr>
                  <a:spLocks/>
                </p:cNvSpPr>
                <p:nvPr/>
              </p:nvSpPr>
              <p:spPr bwMode="auto">
                <a:xfrm>
                  <a:off x="3858" y="2904"/>
                  <a:ext cx="49" cy="18"/>
                </a:xfrm>
                <a:custGeom>
                  <a:avLst/>
                  <a:gdLst>
                    <a:gd name="T0" fmla="*/ 50 w 99"/>
                    <a:gd name="T1" fmla="*/ 0 h 37"/>
                    <a:gd name="T2" fmla="*/ 30 w 99"/>
                    <a:gd name="T3" fmla="*/ 3 h 37"/>
                    <a:gd name="T4" fmla="*/ 16 w 99"/>
                    <a:gd name="T5" fmla="*/ 11 h 37"/>
                    <a:gd name="T6" fmla="*/ 4 w 99"/>
                    <a:gd name="T7" fmla="*/ 22 h 37"/>
                    <a:gd name="T8" fmla="*/ 0 w 99"/>
                    <a:gd name="T9" fmla="*/ 37 h 37"/>
                    <a:gd name="T10" fmla="*/ 99 w 99"/>
                    <a:gd name="T11" fmla="*/ 37 h 37"/>
                    <a:gd name="T12" fmla="*/ 95 w 99"/>
                    <a:gd name="T13" fmla="*/ 22 h 37"/>
                    <a:gd name="T14" fmla="*/ 83 w 99"/>
                    <a:gd name="T15" fmla="*/ 11 h 37"/>
                    <a:gd name="T16" fmla="*/ 68 w 99"/>
                    <a:gd name="T17" fmla="*/ 3 h 37"/>
                    <a:gd name="T18" fmla="*/ 50 w 9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50" y="0"/>
                      </a:moveTo>
                      <a:lnTo>
                        <a:pt x="30" y="3"/>
                      </a:lnTo>
                      <a:lnTo>
                        <a:pt x="16" y="11"/>
                      </a:lnTo>
                      <a:lnTo>
                        <a:pt x="4" y="22"/>
                      </a:lnTo>
                      <a:lnTo>
                        <a:pt x="0" y="37"/>
                      </a:lnTo>
                      <a:lnTo>
                        <a:pt x="99" y="37"/>
                      </a:lnTo>
                      <a:lnTo>
                        <a:pt x="95" y="22"/>
                      </a:lnTo>
                      <a:lnTo>
                        <a:pt x="83" y="11"/>
                      </a:lnTo>
                      <a:lnTo>
                        <a:pt x="68" y="3"/>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649">
                  <a:extLst>
                    <a:ext uri="{FF2B5EF4-FFF2-40B4-BE49-F238E27FC236}">
                      <a16:creationId xmlns:a16="http://schemas.microsoft.com/office/drawing/2014/main" id="{94807F59-DFBC-8489-F84B-1936FF55B631}"/>
                    </a:ext>
                  </a:extLst>
                </p:cNvPr>
                <p:cNvSpPr>
                  <a:spLocks/>
                </p:cNvSpPr>
                <p:nvPr/>
              </p:nvSpPr>
              <p:spPr bwMode="auto">
                <a:xfrm>
                  <a:off x="3947" y="2880"/>
                  <a:ext cx="45" cy="37"/>
                </a:xfrm>
                <a:custGeom>
                  <a:avLst/>
                  <a:gdLst>
                    <a:gd name="T0" fmla="*/ 73 w 89"/>
                    <a:gd name="T1" fmla="*/ 20 h 75"/>
                    <a:gd name="T2" fmla="*/ 77 w 89"/>
                    <a:gd name="T3" fmla="*/ 5 h 75"/>
                    <a:gd name="T4" fmla="*/ 11 w 89"/>
                    <a:gd name="T5" fmla="*/ 0 h 75"/>
                    <a:gd name="T6" fmla="*/ 12 w 89"/>
                    <a:gd name="T7" fmla="*/ 27 h 75"/>
                    <a:gd name="T8" fmla="*/ 12 w 89"/>
                    <a:gd name="T9" fmla="*/ 32 h 75"/>
                    <a:gd name="T10" fmla="*/ 11 w 89"/>
                    <a:gd name="T11" fmla="*/ 38 h 75"/>
                    <a:gd name="T12" fmla="*/ 0 w 89"/>
                    <a:gd name="T13" fmla="*/ 75 h 75"/>
                    <a:gd name="T14" fmla="*/ 89 w 89"/>
                    <a:gd name="T15" fmla="*/ 69 h 75"/>
                    <a:gd name="T16" fmla="*/ 76 w 89"/>
                    <a:gd name="T17" fmla="*/ 46 h 75"/>
                    <a:gd name="T18" fmla="*/ 72 w 89"/>
                    <a:gd name="T19" fmla="*/ 34 h 75"/>
                    <a:gd name="T20" fmla="*/ 73 w 89"/>
                    <a:gd name="T21"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5">
                      <a:moveTo>
                        <a:pt x="73" y="20"/>
                      </a:moveTo>
                      <a:lnTo>
                        <a:pt x="77" y="5"/>
                      </a:lnTo>
                      <a:lnTo>
                        <a:pt x="11" y="0"/>
                      </a:lnTo>
                      <a:lnTo>
                        <a:pt x="12" y="27"/>
                      </a:lnTo>
                      <a:lnTo>
                        <a:pt x="12" y="32"/>
                      </a:lnTo>
                      <a:lnTo>
                        <a:pt x="11" y="38"/>
                      </a:lnTo>
                      <a:lnTo>
                        <a:pt x="0" y="75"/>
                      </a:lnTo>
                      <a:lnTo>
                        <a:pt x="89" y="69"/>
                      </a:lnTo>
                      <a:lnTo>
                        <a:pt x="76" y="46"/>
                      </a:lnTo>
                      <a:lnTo>
                        <a:pt x="72" y="34"/>
                      </a:lnTo>
                      <a:lnTo>
                        <a:pt x="73" y="2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650">
                  <a:extLst>
                    <a:ext uri="{FF2B5EF4-FFF2-40B4-BE49-F238E27FC236}">
                      <a16:creationId xmlns:a16="http://schemas.microsoft.com/office/drawing/2014/main" id="{85AF36B9-48F1-B4C8-C8F9-8010CC1CF846}"/>
                    </a:ext>
                  </a:extLst>
                </p:cNvPr>
                <p:cNvSpPr>
                  <a:spLocks/>
                </p:cNvSpPr>
                <p:nvPr/>
              </p:nvSpPr>
              <p:spPr bwMode="auto">
                <a:xfrm>
                  <a:off x="3944" y="2922"/>
                  <a:ext cx="54" cy="7"/>
                </a:xfrm>
                <a:custGeom>
                  <a:avLst/>
                  <a:gdLst>
                    <a:gd name="T0" fmla="*/ 0 w 106"/>
                    <a:gd name="T1" fmla="*/ 4 h 16"/>
                    <a:gd name="T2" fmla="*/ 0 w 106"/>
                    <a:gd name="T3" fmla="*/ 9 h 16"/>
                    <a:gd name="T4" fmla="*/ 3 w 106"/>
                    <a:gd name="T5" fmla="*/ 13 h 16"/>
                    <a:gd name="T6" fmla="*/ 6 w 106"/>
                    <a:gd name="T7" fmla="*/ 14 h 16"/>
                    <a:gd name="T8" fmla="*/ 10 w 106"/>
                    <a:gd name="T9" fmla="*/ 16 h 16"/>
                    <a:gd name="T10" fmla="*/ 96 w 106"/>
                    <a:gd name="T11" fmla="*/ 16 h 16"/>
                    <a:gd name="T12" fmla="*/ 100 w 106"/>
                    <a:gd name="T13" fmla="*/ 14 h 16"/>
                    <a:gd name="T14" fmla="*/ 103 w 106"/>
                    <a:gd name="T15" fmla="*/ 13 h 16"/>
                    <a:gd name="T16" fmla="*/ 106 w 106"/>
                    <a:gd name="T17" fmla="*/ 9 h 16"/>
                    <a:gd name="T18" fmla="*/ 106 w 106"/>
                    <a:gd name="T19" fmla="*/ 4 h 16"/>
                    <a:gd name="T20" fmla="*/ 106 w 106"/>
                    <a:gd name="T21" fmla="*/ 0 h 16"/>
                    <a:gd name="T22" fmla="*/ 0 w 106"/>
                    <a:gd name="T23" fmla="*/ 0 h 16"/>
                    <a:gd name="T24" fmla="*/ 0 w 106"/>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6">
                      <a:moveTo>
                        <a:pt x="0" y="4"/>
                      </a:moveTo>
                      <a:lnTo>
                        <a:pt x="0" y="9"/>
                      </a:lnTo>
                      <a:lnTo>
                        <a:pt x="3" y="13"/>
                      </a:lnTo>
                      <a:lnTo>
                        <a:pt x="6" y="14"/>
                      </a:lnTo>
                      <a:lnTo>
                        <a:pt x="10" y="16"/>
                      </a:lnTo>
                      <a:lnTo>
                        <a:pt x="96" y="16"/>
                      </a:lnTo>
                      <a:lnTo>
                        <a:pt x="100" y="14"/>
                      </a:lnTo>
                      <a:lnTo>
                        <a:pt x="103" y="13"/>
                      </a:lnTo>
                      <a:lnTo>
                        <a:pt x="106" y="9"/>
                      </a:lnTo>
                      <a:lnTo>
                        <a:pt x="106" y="4"/>
                      </a:lnTo>
                      <a:lnTo>
                        <a:pt x="106"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651">
                  <a:extLst>
                    <a:ext uri="{FF2B5EF4-FFF2-40B4-BE49-F238E27FC236}">
                      <a16:creationId xmlns:a16="http://schemas.microsoft.com/office/drawing/2014/main" id="{20F9AB45-783B-E84A-1289-4702BDEF9D5A}"/>
                    </a:ext>
                  </a:extLst>
                </p:cNvPr>
                <p:cNvSpPr>
                  <a:spLocks/>
                </p:cNvSpPr>
                <p:nvPr/>
              </p:nvSpPr>
              <p:spPr bwMode="auto">
                <a:xfrm>
                  <a:off x="3945" y="2903"/>
                  <a:ext cx="52" cy="19"/>
                </a:xfrm>
                <a:custGeom>
                  <a:avLst/>
                  <a:gdLst>
                    <a:gd name="T0" fmla="*/ 53 w 104"/>
                    <a:gd name="T1" fmla="*/ 0 h 39"/>
                    <a:gd name="T2" fmla="*/ 32 w 104"/>
                    <a:gd name="T3" fmla="*/ 3 h 39"/>
                    <a:gd name="T4" fmla="*/ 16 w 104"/>
                    <a:gd name="T5" fmla="*/ 12 h 39"/>
                    <a:gd name="T6" fmla="*/ 5 w 104"/>
                    <a:gd name="T7" fmla="*/ 24 h 39"/>
                    <a:gd name="T8" fmla="*/ 0 w 104"/>
                    <a:gd name="T9" fmla="*/ 39 h 39"/>
                    <a:gd name="T10" fmla="*/ 104 w 104"/>
                    <a:gd name="T11" fmla="*/ 39 h 39"/>
                    <a:gd name="T12" fmla="*/ 99 w 104"/>
                    <a:gd name="T13" fmla="*/ 24 h 39"/>
                    <a:gd name="T14" fmla="*/ 89 w 104"/>
                    <a:gd name="T15" fmla="*/ 12 h 39"/>
                    <a:gd name="T16" fmla="*/ 73 w 104"/>
                    <a:gd name="T17" fmla="*/ 3 h 39"/>
                    <a:gd name="T18" fmla="*/ 53 w 10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9">
                      <a:moveTo>
                        <a:pt x="53" y="0"/>
                      </a:moveTo>
                      <a:lnTo>
                        <a:pt x="32" y="3"/>
                      </a:lnTo>
                      <a:lnTo>
                        <a:pt x="16" y="12"/>
                      </a:lnTo>
                      <a:lnTo>
                        <a:pt x="5" y="24"/>
                      </a:lnTo>
                      <a:lnTo>
                        <a:pt x="0" y="39"/>
                      </a:lnTo>
                      <a:lnTo>
                        <a:pt x="104" y="39"/>
                      </a:lnTo>
                      <a:lnTo>
                        <a:pt x="99" y="24"/>
                      </a:lnTo>
                      <a:lnTo>
                        <a:pt x="89" y="12"/>
                      </a:lnTo>
                      <a:lnTo>
                        <a:pt x="73"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652">
                  <a:extLst>
                    <a:ext uri="{FF2B5EF4-FFF2-40B4-BE49-F238E27FC236}">
                      <a16:creationId xmlns:a16="http://schemas.microsoft.com/office/drawing/2014/main" id="{AAAB2FD6-B8DD-6A1E-ADFF-D5B037FA43BA}"/>
                    </a:ext>
                  </a:extLst>
                </p:cNvPr>
                <p:cNvSpPr>
                  <a:spLocks/>
                </p:cNvSpPr>
                <p:nvPr/>
              </p:nvSpPr>
              <p:spPr bwMode="auto">
                <a:xfrm>
                  <a:off x="3947" y="2904"/>
                  <a:ext cx="48" cy="18"/>
                </a:xfrm>
                <a:custGeom>
                  <a:avLst/>
                  <a:gdLst>
                    <a:gd name="T0" fmla="*/ 50 w 98"/>
                    <a:gd name="T1" fmla="*/ 0 h 37"/>
                    <a:gd name="T2" fmla="*/ 30 w 98"/>
                    <a:gd name="T3" fmla="*/ 3 h 37"/>
                    <a:gd name="T4" fmla="*/ 14 w 98"/>
                    <a:gd name="T5" fmla="*/ 11 h 37"/>
                    <a:gd name="T6" fmla="*/ 4 w 98"/>
                    <a:gd name="T7" fmla="*/ 22 h 37"/>
                    <a:gd name="T8" fmla="*/ 0 w 98"/>
                    <a:gd name="T9" fmla="*/ 37 h 37"/>
                    <a:gd name="T10" fmla="*/ 98 w 98"/>
                    <a:gd name="T11" fmla="*/ 37 h 37"/>
                    <a:gd name="T12" fmla="*/ 94 w 98"/>
                    <a:gd name="T13" fmla="*/ 22 h 37"/>
                    <a:gd name="T14" fmla="*/ 84 w 98"/>
                    <a:gd name="T15" fmla="*/ 11 h 37"/>
                    <a:gd name="T16" fmla="*/ 68 w 98"/>
                    <a:gd name="T17" fmla="*/ 3 h 37"/>
                    <a:gd name="T18" fmla="*/ 50 w 98"/>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7">
                      <a:moveTo>
                        <a:pt x="50" y="0"/>
                      </a:moveTo>
                      <a:lnTo>
                        <a:pt x="30" y="3"/>
                      </a:lnTo>
                      <a:lnTo>
                        <a:pt x="14" y="11"/>
                      </a:lnTo>
                      <a:lnTo>
                        <a:pt x="4" y="22"/>
                      </a:lnTo>
                      <a:lnTo>
                        <a:pt x="0" y="37"/>
                      </a:lnTo>
                      <a:lnTo>
                        <a:pt x="98" y="37"/>
                      </a:lnTo>
                      <a:lnTo>
                        <a:pt x="94" y="22"/>
                      </a:lnTo>
                      <a:lnTo>
                        <a:pt x="84" y="11"/>
                      </a:lnTo>
                      <a:lnTo>
                        <a:pt x="68" y="3"/>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653">
                  <a:extLst>
                    <a:ext uri="{FF2B5EF4-FFF2-40B4-BE49-F238E27FC236}">
                      <a16:creationId xmlns:a16="http://schemas.microsoft.com/office/drawing/2014/main" id="{DA17F802-84F5-32E4-8C8F-2090FE56D3C7}"/>
                    </a:ext>
                  </a:extLst>
                </p:cNvPr>
                <p:cNvSpPr>
                  <a:spLocks/>
                </p:cNvSpPr>
                <p:nvPr/>
              </p:nvSpPr>
              <p:spPr bwMode="auto">
                <a:xfrm>
                  <a:off x="3884" y="2176"/>
                  <a:ext cx="85" cy="279"/>
                </a:xfrm>
                <a:custGeom>
                  <a:avLst/>
                  <a:gdLst>
                    <a:gd name="T0" fmla="*/ 0 w 171"/>
                    <a:gd name="T1" fmla="*/ 30 h 557"/>
                    <a:gd name="T2" fmla="*/ 63 w 171"/>
                    <a:gd name="T3" fmla="*/ 336 h 557"/>
                    <a:gd name="T4" fmla="*/ 63 w 171"/>
                    <a:gd name="T5" fmla="*/ 557 h 557"/>
                    <a:gd name="T6" fmla="*/ 109 w 171"/>
                    <a:gd name="T7" fmla="*/ 557 h 557"/>
                    <a:gd name="T8" fmla="*/ 109 w 171"/>
                    <a:gd name="T9" fmla="*/ 336 h 557"/>
                    <a:gd name="T10" fmla="*/ 171 w 171"/>
                    <a:gd name="T11" fmla="*/ 30 h 557"/>
                    <a:gd name="T12" fmla="*/ 82 w 171"/>
                    <a:gd name="T13" fmla="*/ 0 h 557"/>
                    <a:gd name="T14" fmla="*/ 0 w 171"/>
                    <a:gd name="T15" fmla="*/ 3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557">
                      <a:moveTo>
                        <a:pt x="0" y="30"/>
                      </a:moveTo>
                      <a:lnTo>
                        <a:pt x="63" y="336"/>
                      </a:lnTo>
                      <a:lnTo>
                        <a:pt x="63" y="557"/>
                      </a:lnTo>
                      <a:lnTo>
                        <a:pt x="109" y="557"/>
                      </a:lnTo>
                      <a:lnTo>
                        <a:pt x="109" y="336"/>
                      </a:lnTo>
                      <a:lnTo>
                        <a:pt x="171" y="30"/>
                      </a:lnTo>
                      <a:lnTo>
                        <a:pt x="82" y="0"/>
                      </a:lnTo>
                      <a:lnTo>
                        <a:pt x="0" y="30"/>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654">
                  <a:extLst>
                    <a:ext uri="{FF2B5EF4-FFF2-40B4-BE49-F238E27FC236}">
                      <a16:creationId xmlns:a16="http://schemas.microsoft.com/office/drawing/2014/main" id="{9FD2D472-81C0-5DE3-3418-83A5A57CCFB6}"/>
                    </a:ext>
                  </a:extLst>
                </p:cNvPr>
                <p:cNvSpPr>
                  <a:spLocks/>
                </p:cNvSpPr>
                <p:nvPr/>
              </p:nvSpPr>
              <p:spPr bwMode="auto">
                <a:xfrm>
                  <a:off x="3926" y="2176"/>
                  <a:ext cx="43" cy="279"/>
                </a:xfrm>
                <a:custGeom>
                  <a:avLst/>
                  <a:gdLst>
                    <a:gd name="T0" fmla="*/ 0 w 86"/>
                    <a:gd name="T1" fmla="*/ 557 h 557"/>
                    <a:gd name="T2" fmla="*/ 24 w 86"/>
                    <a:gd name="T3" fmla="*/ 557 h 557"/>
                    <a:gd name="T4" fmla="*/ 24 w 86"/>
                    <a:gd name="T5" fmla="*/ 336 h 557"/>
                    <a:gd name="T6" fmla="*/ 86 w 86"/>
                    <a:gd name="T7" fmla="*/ 30 h 557"/>
                    <a:gd name="T8" fmla="*/ 0 w 86"/>
                    <a:gd name="T9" fmla="*/ 0 h 557"/>
                    <a:gd name="T10" fmla="*/ 0 w 86"/>
                    <a:gd name="T11" fmla="*/ 557 h 557"/>
                  </a:gdLst>
                  <a:ahLst/>
                  <a:cxnLst>
                    <a:cxn ang="0">
                      <a:pos x="T0" y="T1"/>
                    </a:cxn>
                    <a:cxn ang="0">
                      <a:pos x="T2" y="T3"/>
                    </a:cxn>
                    <a:cxn ang="0">
                      <a:pos x="T4" y="T5"/>
                    </a:cxn>
                    <a:cxn ang="0">
                      <a:pos x="T6" y="T7"/>
                    </a:cxn>
                    <a:cxn ang="0">
                      <a:pos x="T8" y="T9"/>
                    </a:cxn>
                    <a:cxn ang="0">
                      <a:pos x="T10" y="T11"/>
                    </a:cxn>
                  </a:cxnLst>
                  <a:rect l="0" t="0" r="r" b="b"/>
                  <a:pathLst>
                    <a:path w="86" h="557">
                      <a:moveTo>
                        <a:pt x="0" y="557"/>
                      </a:moveTo>
                      <a:lnTo>
                        <a:pt x="24" y="557"/>
                      </a:lnTo>
                      <a:lnTo>
                        <a:pt x="24" y="336"/>
                      </a:lnTo>
                      <a:lnTo>
                        <a:pt x="86" y="30"/>
                      </a:lnTo>
                      <a:lnTo>
                        <a:pt x="0" y="0"/>
                      </a:lnTo>
                      <a:lnTo>
                        <a:pt x="0" y="557"/>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Rectangle 655">
                  <a:extLst>
                    <a:ext uri="{FF2B5EF4-FFF2-40B4-BE49-F238E27FC236}">
                      <a16:creationId xmlns:a16="http://schemas.microsoft.com/office/drawing/2014/main" id="{3ACED9C3-DCA6-3BCF-3F7F-881E559BDC04}"/>
                    </a:ext>
                  </a:extLst>
                </p:cNvPr>
                <p:cNvSpPr>
                  <a:spLocks noChangeArrowheads="1"/>
                </p:cNvSpPr>
                <p:nvPr/>
              </p:nvSpPr>
              <p:spPr bwMode="auto">
                <a:xfrm>
                  <a:off x="3853" y="2439"/>
                  <a:ext cx="146" cy="1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656">
                  <a:extLst>
                    <a:ext uri="{FF2B5EF4-FFF2-40B4-BE49-F238E27FC236}">
                      <a16:creationId xmlns:a16="http://schemas.microsoft.com/office/drawing/2014/main" id="{8F591630-C65D-8B35-AD98-8CFC3F33C26B}"/>
                    </a:ext>
                  </a:extLst>
                </p:cNvPr>
                <p:cNvSpPr>
                  <a:spLocks/>
                </p:cNvSpPr>
                <p:nvPr/>
              </p:nvSpPr>
              <p:spPr bwMode="auto">
                <a:xfrm>
                  <a:off x="3888" y="2147"/>
                  <a:ext cx="77" cy="89"/>
                </a:xfrm>
                <a:custGeom>
                  <a:avLst/>
                  <a:gdLst>
                    <a:gd name="T0" fmla="*/ 4 w 154"/>
                    <a:gd name="T1" fmla="*/ 0 h 177"/>
                    <a:gd name="T2" fmla="*/ 0 w 154"/>
                    <a:gd name="T3" fmla="*/ 92 h 177"/>
                    <a:gd name="T4" fmla="*/ 76 w 154"/>
                    <a:gd name="T5" fmla="*/ 177 h 177"/>
                    <a:gd name="T6" fmla="*/ 154 w 154"/>
                    <a:gd name="T7" fmla="*/ 92 h 177"/>
                    <a:gd name="T8" fmla="*/ 150 w 154"/>
                    <a:gd name="T9" fmla="*/ 0 h 177"/>
                    <a:gd name="T10" fmla="*/ 4 w 154"/>
                    <a:gd name="T11" fmla="*/ 0 h 177"/>
                  </a:gdLst>
                  <a:ahLst/>
                  <a:cxnLst>
                    <a:cxn ang="0">
                      <a:pos x="T0" y="T1"/>
                    </a:cxn>
                    <a:cxn ang="0">
                      <a:pos x="T2" y="T3"/>
                    </a:cxn>
                    <a:cxn ang="0">
                      <a:pos x="T4" y="T5"/>
                    </a:cxn>
                    <a:cxn ang="0">
                      <a:pos x="T6" y="T7"/>
                    </a:cxn>
                    <a:cxn ang="0">
                      <a:pos x="T8" y="T9"/>
                    </a:cxn>
                    <a:cxn ang="0">
                      <a:pos x="T10" y="T11"/>
                    </a:cxn>
                  </a:cxnLst>
                  <a:rect l="0" t="0" r="r" b="b"/>
                  <a:pathLst>
                    <a:path w="154" h="177">
                      <a:moveTo>
                        <a:pt x="4" y="0"/>
                      </a:moveTo>
                      <a:lnTo>
                        <a:pt x="0" y="92"/>
                      </a:lnTo>
                      <a:lnTo>
                        <a:pt x="76" y="177"/>
                      </a:lnTo>
                      <a:lnTo>
                        <a:pt x="154" y="92"/>
                      </a:lnTo>
                      <a:lnTo>
                        <a:pt x="150" y="0"/>
                      </a:lnTo>
                      <a:lnTo>
                        <a:pt x="4"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657">
                  <a:extLst>
                    <a:ext uri="{FF2B5EF4-FFF2-40B4-BE49-F238E27FC236}">
                      <a16:creationId xmlns:a16="http://schemas.microsoft.com/office/drawing/2014/main" id="{A43D86DE-1524-ACA2-F8A7-A575A2A9BCC2}"/>
                    </a:ext>
                  </a:extLst>
                </p:cNvPr>
                <p:cNvSpPr>
                  <a:spLocks/>
                </p:cNvSpPr>
                <p:nvPr/>
              </p:nvSpPr>
              <p:spPr bwMode="auto">
                <a:xfrm>
                  <a:off x="3910" y="2224"/>
                  <a:ext cx="32" cy="160"/>
                </a:xfrm>
                <a:custGeom>
                  <a:avLst/>
                  <a:gdLst>
                    <a:gd name="T0" fmla="*/ 53 w 65"/>
                    <a:gd name="T1" fmla="*/ 0 h 319"/>
                    <a:gd name="T2" fmla="*/ 11 w 65"/>
                    <a:gd name="T3" fmla="*/ 0 h 319"/>
                    <a:gd name="T4" fmla="*/ 7 w 65"/>
                    <a:gd name="T5" fmla="*/ 0 h 319"/>
                    <a:gd name="T6" fmla="*/ 4 w 65"/>
                    <a:gd name="T7" fmla="*/ 2 h 319"/>
                    <a:gd name="T8" fmla="*/ 1 w 65"/>
                    <a:gd name="T9" fmla="*/ 5 h 319"/>
                    <a:gd name="T10" fmla="*/ 0 w 65"/>
                    <a:gd name="T11" fmla="*/ 8 h 319"/>
                    <a:gd name="T12" fmla="*/ 0 w 65"/>
                    <a:gd name="T13" fmla="*/ 11 h 319"/>
                    <a:gd name="T14" fmla="*/ 1 w 65"/>
                    <a:gd name="T15" fmla="*/ 15 h 319"/>
                    <a:gd name="T16" fmla="*/ 22 w 65"/>
                    <a:gd name="T17" fmla="*/ 45 h 319"/>
                    <a:gd name="T18" fmla="*/ 22 w 65"/>
                    <a:gd name="T19" fmla="*/ 45 h 319"/>
                    <a:gd name="T20" fmla="*/ 24 w 65"/>
                    <a:gd name="T21" fmla="*/ 45 h 319"/>
                    <a:gd name="T22" fmla="*/ 4 w 65"/>
                    <a:gd name="T23" fmla="*/ 285 h 319"/>
                    <a:gd name="T24" fmla="*/ 32 w 65"/>
                    <a:gd name="T25" fmla="*/ 319 h 319"/>
                    <a:gd name="T26" fmla="*/ 62 w 65"/>
                    <a:gd name="T27" fmla="*/ 285 h 319"/>
                    <a:gd name="T28" fmla="*/ 42 w 65"/>
                    <a:gd name="T29" fmla="*/ 45 h 319"/>
                    <a:gd name="T30" fmla="*/ 42 w 65"/>
                    <a:gd name="T31" fmla="*/ 45 h 319"/>
                    <a:gd name="T32" fmla="*/ 44 w 65"/>
                    <a:gd name="T33" fmla="*/ 45 h 319"/>
                    <a:gd name="T34" fmla="*/ 63 w 65"/>
                    <a:gd name="T35" fmla="*/ 15 h 319"/>
                    <a:gd name="T36" fmla="*/ 65 w 65"/>
                    <a:gd name="T37" fmla="*/ 11 h 319"/>
                    <a:gd name="T38" fmla="*/ 65 w 65"/>
                    <a:gd name="T39" fmla="*/ 8 h 319"/>
                    <a:gd name="T40" fmla="*/ 63 w 65"/>
                    <a:gd name="T41" fmla="*/ 5 h 319"/>
                    <a:gd name="T42" fmla="*/ 60 w 65"/>
                    <a:gd name="T43" fmla="*/ 2 h 319"/>
                    <a:gd name="T44" fmla="*/ 58 w 65"/>
                    <a:gd name="T45" fmla="*/ 0 h 319"/>
                    <a:gd name="T46" fmla="*/ 53 w 65"/>
                    <a:gd name="T4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319">
                      <a:moveTo>
                        <a:pt x="53" y="0"/>
                      </a:moveTo>
                      <a:lnTo>
                        <a:pt x="11" y="0"/>
                      </a:lnTo>
                      <a:lnTo>
                        <a:pt x="7" y="0"/>
                      </a:lnTo>
                      <a:lnTo>
                        <a:pt x="4" y="2"/>
                      </a:lnTo>
                      <a:lnTo>
                        <a:pt x="1" y="5"/>
                      </a:lnTo>
                      <a:lnTo>
                        <a:pt x="0" y="8"/>
                      </a:lnTo>
                      <a:lnTo>
                        <a:pt x="0" y="11"/>
                      </a:lnTo>
                      <a:lnTo>
                        <a:pt x="1" y="15"/>
                      </a:lnTo>
                      <a:lnTo>
                        <a:pt x="22" y="45"/>
                      </a:lnTo>
                      <a:lnTo>
                        <a:pt x="22" y="45"/>
                      </a:lnTo>
                      <a:lnTo>
                        <a:pt x="24" y="45"/>
                      </a:lnTo>
                      <a:lnTo>
                        <a:pt x="4" y="285"/>
                      </a:lnTo>
                      <a:lnTo>
                        <a:pt x="32" y="319"/>
                      </a:lnTo>
                      <a:lnTo>
                        <a:pt x="62" y="285"/>
                      </a:lnTo>
                      <a:lnTo>
                        <a:pt x="42" y="45"/>
                      </a:lnTo>
                      <a:lnTo>
                        <a:pt x="42" y="45"/>
                      </a:lnTo>
                      <a:lnTo>
                        <a:pt x="44" y="45"/>
                      </a:lnTo>
                      <a:lnTo>
                        <a:pt x="63" y="15"/>
                      </a:lnTo>
                      <a:lnTo>
                        <a:pt x="65" y="11"/>
                      </a:lnTo>
                      <a:lnTo>
                        <a:pt x="65" y="8"/>
                      </a:lnTo>
                      <a:lnTo>
                        <a:pt x="63" y="5"/>
                      </a:lnTo>
                      <a:lnTo>
                        <a:pt x="60" y="2"/>
                      </a:lnTo>
                      <a:lnTo>
                        <a:pt x="58" y="0"/>
                      </a:lnTo>
                      <a:lnTo>
                        <a:pt x="53" y="0"/>
                      </a:lnTo>
                      <a:close/>
                    </a:path>
                  </a:pathLst>
                </a:custGeom>
                <a:solidFill>
                  <a:srgbClr val="0CD6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58">
                  <a:extLst>
                    <a:ext uri="{FF2B5EF4-FFF2-40B4-BE49-F238E27FC236}">
                      <a16:creationId xmlns:a16="http://schemas.microsoft.com/office/drawing/2014/main" id="{0CC14D87-9930-226D-F878-CEE280C7B888}"/>
                    </a:ext>
                  </a:extLst>
                </p:cNvPr>
                <p:cNvSpPr>
                  <a:spLocks/>
                </p:cNvSpPr>
                <p:nvPr/>
              </p:nvSpPr>
              <p:spPr bwMode="auto">
                <a:xfrm>
                  <a:off x="3888" y="2189"/>
                  <a:ext cx="77" cy="50"/>
                </a:xfrm>
                <a:custGeom>
                  <a:avLst/>
                  <a:gdLst>
                    <a:gd name="T0" fmla="*/ 0 w 154"/>
                    <a:gd name="T1" fmla="*/ 0 h 99"/>
                    <a:gd name="T2" fmla="*/ 1 w 154"/>
                    <a:gd name="T3" fmla="*/ 12 h 99"/>
                    <a:gd name="T4" fmla="*/ 45 w 154"/>
                    <a:gd name="T5" fmla="*/ 99 h 99"/>
                    <a:gd name="T6" fmla="*/ 76 w 154"/>
                    <a:gd name="T7" fmla="*/ 70 h 99"/>
                    <a:gd name="T8" fmla="*/ 109 w 154"/>
                    <a:gd name="T9" fmla="*/ 99 h 99"/>
                    <a:gd name="T10" fmla="*/ 154 w 154"/>
                    <a:gd name="T11" fmla="*/ 9 h 99"/>
                    <a:gd name="T12" fmla="*/ 154 w 154"/>
                    <a:gd name="T13" fmla="*/ 2 h 99"/>
                    <a:gd name="T14" fmla="*/ 76 w 154"/>
                    <a:gd name="T15" fmla="*/ 63 h 99"/>
                    <a:gd name="T16" fmla="*/ 0 w 154"/>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99">
                      <a:moveTo>
                        <a:pt x="0" y="0"/>
                      </a:moveTo>
                      <a:lnTo>
                        <a:pt x="1" y="12"/>
                      </a:lnTo>
                      <a:lnTo>
                        <a:pt x="45" y="99"/>
                      </a:lnTo>
                      <a:lnTo>
                        <a:pt x="76" y="70"/>
                      </a:lnTo>
                      <a:lnTo>
                        <a:pt x="109" y="99"/>
                      </a:lnTo>
                      <a:lnTo>
                        <a:pt x="154" y="9"/>
                      </a:lnTo>
                      <a:lnTo>
                        <a:pt x="154" y="2"/>
                      </a:lnTo>
                      <a:lnTo>
                        <a:pt x="76" y="63"/>
                      </a:lnTo>
                      <a:lnTo>
                        <a:pt x="0" y="0"/>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659">
                  <a:extLst>
                    <a:ext uri="{FF2B5EF4-FFF2-40B4-BE49-F238E27FC236}">
                      <a16:creationId xmlns:a16="http://schemas.microsoft.com/office/drawing/2014/main" id="{3203F2CC-4C40-CF9E-042D-E62762B9E9BE}"/>
                    </a:ext>
                  </a:extLst>
                </p:cNvPr>
                <p:cNvSpPr>
                  <a:spLocks/>
                </p:cNvSpPr>
                <p:nvPr/>
              </p:nvSpPr>
              <p:spPr bwMode="auto">
                <a:xfrm>
                  <a:off x="3926" y="2224"/>
                  <a:ext cx="16" cy="160"/>
                </a:xfrm>
                <a:custGeom>
                  <a:avLst/>
                  <a:gdLst>
                    <a:gd name="T0" fmla="*/ 21 w 33"/>
                    <a:gd name="T1" fmla="*/ 0 h 319"/>
                    <a:gd name="T2" fmla="*/ 0 w 33"/>
                    <a:gd name="T3" fmla="*/ 0 h 319"/>
                    <a:gd name="T4" fmla="*/ 0 w 33"/>
                    <a:gd name="T5" fmla="*/ 319 h 319"/>
                    <a:gd name="T6" fmla="*/ 0 w 33"/>
                    <a:gd name="T7" fmla="*/ 319 h 319"/>
                    <a:gd name="T8" fmla="*/ 30 w 33"/>
                    <a:gd name="T9" fmla="*/ 285 h 319"/>
                    <a:gd name="T10" fmla="*/ 10 w 33"/>
                    <a:gd name="T11" fmla="*/ 45 h 319"/>
                    <a:gd name="T12" fmla="*/ 10 w 33"/>
                    <a:gd name="T13" fmla="*/ 45 h 319"/>
                    <a:gd name="T14" fmla="*/ 12 w 33"/>
                    <a:gd name="T15" fmla="*/ 45 h 319"/>
                    <a:gd name="T16" fmla="*/ 31 w 33"/>
                    <a:gd name="T17" fmla="*/ 15 h 319"/>
                    <a:gd name="T18" fmla="*/ 33 w 33"/>
                    <a:gd name="T19" fmla="*/ 11 h 319"/>
                    <a:gd name="T20" fmla="*/ 33 w 33"/>
                    <a:gd name="T21" fmla="*/ 8 h 319"/>
                    <a:gd name="T22" fmla="*/ 31 w 33"/>
                    <a:gd name="T23" fmla="*/ 5 h 319"/>
                    <a:gd name="T24" fmla="*/ 28 w 33"/>
                    <a:gd name="T25" fmla="*/ 2 h 319"/>
                    <a:gd name="T26" fmla="*/ 26 w 33"/>
                    <a:gd name="T27" fmla="*/ 0 h 319"/>
                    <a:gd name="T28" fmla="*/ 21 w 33"/>
                    <a:gd name="T29"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19">
                      <a:moveTo>
                        <a:pt x="21" y="0"/>
                      </a:moveTo>
                      <a:lnTo>
                        <a:pt x="0" y="0"/>
                      </a:lnTo>
                      <a:lnTo>
                        <a:pt x="0" y="319"/>
                      </a:lnTo>
                      <a:lnTo>
                        <a:pt x="0" y="319"/>
                      </a:lnTo>
                      <a:lnTo>
                        <a:pt x="30" y="285"/>
                      </a:lnTo>
                      <a:lnTo>
                        <a:pt x="10" y="45"/>
                      </a:lnTo>
                      <a:lnTo>
                        <a:pt x="10" y="45"/>
                      </a:lnTo>
                      <a:lnTo>
                        <a:pt x="12" y="45"/>
                      </a:lnTo>
                      <a:lnTo>
                        <a:pt x="31" y="15"/>
                      </a:lnTo>
                      <a:lnTo>
                        <a:pt x="33" y="11"/>
                      </a:lnTo>
                      <a:lnTo>
                        <a:pt x="33" y="8"/>
                      </a:lnTo>
                      <a:lnTo>
                        <a:pt x="31" y="5"/>
                      </a:lnTo>
                      <a:lnTo>
                        <a:pt x="28" y="2"/>
                      </a:lnTo>
                      <a:lnTo>
                        <a:pt x="26" y="0"/>
                      </a:lnTo>
                      <a:lnTo>
                        <a:pt x="21" y="0"/>
                      </a:lnTo>
                      <a:close/>
                    </a:path>
                  </a:pathLst>
                </a:custGeom>
                <a:solidFill>
                  <a:srgbClr val="0093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660">
                  <a:extLst>
                    <a:ext uri="{FF2B5EF4-FFF2-40B4-BE49-F238E27FC236}">
                      <a16:creationId xmlns:a16="http://schemas.microsoft.com/office/drawing/2014/main" id="{3EEA3878-E276-F149-C95B-0A871AD1F28D}"/>
                    </a:ext>
                  </a:extLst>
                </p:cNvPr>
                <p:cNvSpPr>
                  <a:spLocks/>
                </p:cNvSpPr>
                <p:nvPr/>
              </p:nvSpPr>
              <p:spPr bwMode="auto">
                <a:xfrm>
                  <a:off x="3926" y="2190"/>
                  <a:ext cx="39" cy="49"/>
                </a:xfrm>
                <a:custGeom>
                  <a:avLst/>
                  <a:gdLst>
                    <a:gd name="T0" fmla="*/ 0 w 78"/>
                    <a:gd name="T1" fmla="*/ 68 h 97"/>
                    <a:gd name="T2" fmla="*/ 33 w 78"/>
                    <a:gd name="T3" fmla="*/ 97 h 97"/>
                    <a:gd name="T4" fmla="*/ 78 w 78"/>
                    <a:gd name="T5" fmla="*/ 7 h 97"/>
                    <a:gd name="T6" fmla="*/ 78 w 78"/>
                    <a:gd name="T7" fmla="*/ 0 h 97"/>
                    <a:gd name="T8" fmla="*/ 0 w 78"/>
                    <a:gd name="T9" fmla="*/ 61 h 97"/>
                    <a:gd name="T10" fmla="*/ 0 w 78"/>
                    <a:gd name="T11" fmla="*/ 68 h 97"/>
                  </a:gdLst>
                  <a:ahLst/>
                  <a:cxnLst>
                    <a:cxn ang="0">
                      <a:pos x="T0" y="T1"/>
                    </a:cxn>
                    <a:cxn ang="0">
                      <a:pos x="T2" y="T3"/>
                    </a:cxn>
                    <a:cxn ang="0">
                      <a:pos x="T4" y="T5"/>
                    </a:cxn>
                    <a:cxn ang="0">
                      <a:pos x="T6" y="T7"/>
                    </a:cxn>
                    <a:cxn ang="0">
                      <a:pos x="T8" y="T9"/>
                    </a:cxn>
                    <a:cxn ang="0">
                      <a:pos x="T10" y="T11"/>
                    </a:cxn>
                  </a:cxnLst>
                  <a:rect l="0" t="0" r="r" b="b"/>
                  <a:pathLst>
                    <a:path w="78" h="97">
                      <a:moveTo>
                        <a:pt x="0" y="68"/>
                      </a:moveTo>
                      <a:lnTo>
                        <a:pt x="33" y="97"/>
                      </a:lnTo>
                      <a:lnTo>
                        <a:pt x="78" y="7"/>
                      </a:lnTo>
                      <a:lnTo>
                        <a:pt x="78" y="0"/>
                      </a:lnTo>
                      <a:lnTo>
                        <a:pt x="0" y="61"/>
                      </a:lnTo>
                      <a:lnTo>
                        <a:pt x="0" y="68"/>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661">
                  <a:extLst>
                    <a:ext uri="{FF2B5EF4-FFF2-40B4-BE49-F238E27FC236}">
                      <a16:creationId xmlns:a16="http://schemas.microsoft.com/office/drawing/2014/main" id="{DFB8DE66-E34D-A323-025C-8F5F3F60257A}"/>
                    </a:ext>
                  </a:extLst>
                </p:cNvPr>
                <p:cNvSpPr>
                  <a:spLocks/>
                </p:cNvSpPr>
                <p:nvPr/>
              </p:nvSpPr>
              <p:spPr bwMode="auto">
                <a:xfrm>
                  <a:off x="3842" y="2454"/>
                  <a:ext cx="168" cy="450"/>
                </a:xfrm>
                <a:custGeom>
                  <a:avLst/>
                  <a:gdLst>
                    <a:gd name="T0" fmla="*/ 168 w 336"/>
                    <a:gd name="T1" fmla="*/ 0 h 901"/>
                    <a:gd name="T2" fmla="*/ 23 w 336"/>
                    <a:gd name="T3" fmla="*/ 0 h 901"/>
                    <a:gd name="T4" fmla="*/ 0 w 336"/>
                    <a:gd name="T5" fmla="*/ 117 h 901"/>
                    <a:gd name="T6" fmla="*/ 1 w 336"/>
                    <a:gd name="T7" fmla="*/ 167 h 901"/>
                    <a:gd name="T8" fmla="*/ 32 w 336"/>
                    <a:gd name="T9" fmla="*/ 901 h 901"/>
                    <a:gd name="T10" fmla="*/ 129 w 336"/>
                    <a:gd name="T11" fmla="*/ 901 h 901"/>
                    <a:gd name="T12" fmla="*/ 150 w 336"/>
                    <a:gd name="T13" fmla="*/ 243 h 901"/>
                    <a:gd name="T14" fmla="*/ 151 w 336"/>
                    <a:gd name="T15" fmla="*/ 238 h 901"/>
                    <a:gd name="T16" fmla="*/ 154 w 336"/>
                    <a:gd name="T17" fmla="*/ 232 h 901"/>
                    <a:gd name="T18" fmla="*/ 158 w 336"/>
                    <a:gd name="T19" fmla="*/ 228 h 901"/>
                    <a:gd name="T20" fmla="*/ 163 w 336"/>
                    <a:gd name="T21" fmla="*/ 226 h 901"/>
                    <a:gd name="T22" fmla="*/ 168 w 336"/>
                    <a:gd name="T23" fmla="*/ 225 h 901"/>
                    <a:gd name="T24" fmla="*/ 174 w 336"/>
                    <a:gd name="T25" fmla="*/ 226 h 901"/>
                    <a:gd name="T26" fmla="*/ 180 w 336"/>
                    <a:gd name="T27" fmla="*/ 228 h 901"/>
                    <a:gd name="T28" fmla="*/ 184 w 336"/>
                    <a:gd name="T29" fmla="*/ 232 h 901"/>
                    <a:gd name="T30" fmla="*/ 185 w 336"/>
                    <a:gd name="T31" fmla="*/ 238 h 901"/>
                    <a:gd name="T32" fmla="*/ 187 w 336"/>
                    <a:gd name="T33" fmla="*/ 243 h 901"/>
                    <a:gd name="T34" fmla="*/ 209 w 336"/>
                    <a:gd name="T35" fmla="*/ 875 h 901"/>
                    <a:gd name="T36" fmla="*/ 304 w 336"/>
                    <a:gd name="T37" fmla="*/ 884 h 901"/>
                    <a:gd name="T38" fmla="*/ 336 w 336"/>
                    <a:gd name="T39" fmla="*/ 167 h 901"/>
                    <a:gd name="T40" fmla="*/ 336 w 336"/>
                    <a:gd name="T41" fmla="*/ 117 h 901"/>
                    <a:gd name="T42" fmla="*/ 314 w 336"/>
                    <a:gd name="T43" fmla="*/ 0 h 901"/>
                    <a:gd name="T44" fmla="*/ 168 w 336"/>
                    <a:gd name="T4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901">
                      <a:moveTo>
                        <a:pt x="168" y="0"/>
                      </a:moveTo>
                      <a:lnTo>
                        <a:pt x="23" y="0"/>
                      </a:lnTo>
                      <a:lnTo>
                        <a:pt x="0" y="117"/>
                      </a:lnTo>
                      <a:lnTo>
                        <a:pt x="1" y="167"/>
                      </a:lnTo>
                      <a:lnTo>
                        <a:pt x="32" y="901"/>
                      </a:lnTo>
                      <a:lnTo>
                        <a:pt x="129" y="901"/>
                      </a:lnTo>
                      <a:lnTo>
                        <a:pt x="150" y="243"/>
                      </a:lnTo>
                      <a:lnTo>
                        <a:pt x="151" y="238"/>
                      </a:lnTo>
                      <a:lnTo>
                        <a:pt x="154" y="232"/>
                      </a:lnTo>
                      <a:lnTo>
                        <a:pt x="158" y="228"/>
                      </a:lnTo>
                      <a:lnTo>
                        <a:pt x="163" y="226"/>
                      </a:lnTo>
                      <a:lnTo>
                        <a:pt x="168" y="225"/>
                      </a:lnTo>
                      <a:lnTo>
                        <a:pt x="174" y="226"/>
                      </a:lnTo>
                      <a:lnTo>
                        <a:pt x="180" y="228"/>
                      </a:lnTo>
                      <a:lnTo>
                        <a:pt x="184" y="232"/>
                      </a:lnTo>
                      <a:lnTo>
                        <a:pt x="185" y="238"/>
                      </a:lnTo>
                      <a:lnTo>
                        <a:pt x="187" y="243"/>
                      </a:lnTo>
                      <a:lnTo>
                        <a:pt x="209" y="875"/>
                      </a:lnTo>
                      <a:lnTo>
                        <a:pt x="304" y="884"/>
                      </a:lnTo>
                      <a:lnTo>
                        <a:pt x="336" y="167"/>
                      </a:lnTo>
                      <a:lnTo>
                        <a:pt x="336" y="117"/>
                      </a:lnTo>
                      <a:lnTo>
                        <a:pt x="314" y="0"/>
                      </a:lnTo>
                      <a:lnTo>
                        <a:pt x="16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662">
                  <a:extLst>
                    <a:ext uri="{FF2B5EF4-FFF2-40B4-BE49-F238E27FC236}">
                      <a16:creationId xmlns:a16="http://schemas.microsoft.com/office/drawing/2014/main" id="{A82C83E2-7090-77C3-140D-F831D4CD37BA}"/>
                    </a:ext>
                  </a:extLst>
                </p:cNvPr>
                <p:cNvSpPr>
                  <a:spLocks/>
                </p:cNvSpPr>
                <p:nvPr/>
              </p:nvSpPr>
              <p:spPr bwMode="auto">
                <a:xfrm>
                  <a:off x="3926" y="2454"/>
                  <a:ext cx="84" cy="450"/>
                </a:xfrm>
                <a:custGeom>
                  <a:avLst/>
                  <a:gdLst>
                    <a:gd name="T0" fmla="*/ 0 w 168"/>
                    <a:gd name="T1" fmla="*/ 0 h 901"/>
                    <a:gd name="T2" fmla="*/ 0 w 168"/>
                    <a:gd name="T3" fmla="*/ 0 h 901"/>
                    <a:gd name="T4" fmla="*/ 0 w 168"/>
                    <a:gd name="T5" fmla="*/ 225 h 901"/>
                    <a:gd name="T6" fmla="*/ 6 w 168"/>
                    <a:gd name="T7" fmla="*/ 226 h 901"/>
                    <a:gd name="T8" fmla="*/ 12 w 168"/>
                    <a:gd name="T9" fmla="*/ 228 h 901"/>
                    <a:gd name="T10" fmla="*/ 16 w 168"/>
                    <a:gd name="T11" fmla="*/ 232 h 901"/>
                    <a:gd name="T12" fmla="*/ 17 w 168"/>
                    <a:gd name="T13" fmla="*/ 238 h 901"/>
                    <a:gd name="T14" fmla="*/ 19 w 168"/>
                    <a:gd name="T15" fmla="*/ 243 h 901"/>
                    <a:gd name="T16" fmla="*/ 41 w 168"/>
                    <a:gd name="T17" fmla="*/ 901 h 901"/>
                    <a:gd name="T18" fmla="*/ 137 w 168"/>
                    <a:gd name="T19" fmla="*/ 901 h 901"/>
                    <a:gd name="T20" fmla="*/ 168 w 168"/>
                    <a:gd name="T21" fmla="*/ 167 h 901"/>
                    <a:gd name="T22" fmla="*/ 168 w 168"/>
                    <a:gd name="T23" fmla="*/ 117 h 901"/>
                    <a:gd name="T24" fmla="*/ 146 w 168"/>
                    <a:gd name="T25" fmla="*/ 0 h 901"/>
                    <a:gd name="T26" fmla="*/ 0 w 168"/>
                    <a:gd name="T27"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901">
                      <a:moveTo>
                        <a:pt x="0" y="0"/>
                      </a:moveTo>
                      <a:lnTo>
                        <a:pt x="0" y="0"/>
                      </a:lnTo>
                      <a:lnTo>
                        <a:pt x="0" y="225"/>
                      </a:lnTo>
                      <a:lnTo>
                        <a:pt x="6" y="226"/>
                      </a:lnTo>
                      <a:lnTo>
                        <a:pt x="12" y="228"/>
                      </a:lnTo>
                      <a:lnTo>
                        <a:pt x="16" y="232"/>
                      </a:lnTo>
                      <a:lnTo>
                        <a:pt x="17" y="238"/>
                      </a:lnTo>
                      <a:lnTo>
                        <a:pt x="19" y="243"/>
                      </a:lnTo>
                      <a:lnTo>
                        <a:pt x="41" y="901"/>
                      </a:lnTo>
                      <a:lnTo>
                        <a:pt x="137" y="901"/>
                      </a:lnTo>
                      <a:lnTo>
                        <a:pt x="168" y="167"/>
                      </a:lnTo>
                      <a:lnTo>
                        <a:pt x="168" y="117"/>
                      </a:lnTo>
                      <a:lnTo>
                        <a:pt x="146"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663">
                  <a:extLst>
                    <a:ext uri="{FF2B5EF4-FFF2-40B4-BE49-F238E27FC236}">
                      <a16:creationId xmlns:a16="http://schemas.microsoft.com/office/drawing/2014/main" id="{E267EF07-9E1E-5B90-4227-B2EB35535152}"/>
                    </a:ext>
                  </a:extLst>
                </p:cNvPr>
                <p:cNvSpPr>
                  <a:spLocks/>
                </p:cNvSpPr>
                <p:nvPr/>
              </p:nvSpPr>
              <p:spPr bwMode="auto">
                <a:xfrm>
                  <a:off x="3994" y="2457"/>
                  <a:ext cx="37" cy="105"/>
                </a:xfrm>
                <a:custGeom>
                  <a:avLst/>
                  <a:gdLst>
                    <a:gd name="T0" fmla="*/ 28 w 75"/>
                    <a:gd name="T1" fmla="*/ 12 h 209"/>
                    <a:gd name="T2" fmla="*/ 34 w 75"/>
                    <a:gd name="T3" fmla="*/ 67 h 209"/>
                    <a:gd name="T4" fmla="*/ 34 w 75"/>
                    <a:gd name="T5" fmla="*/ 72 h 209"/>
                    <a:gd name="T6" fmla="*/ 31 w 75"/>
                    <a:gd name="T7" fmla="*/ 78 h 209"/>
                    <a:gd name="T8" fmla="*/ 28 w 75"/>
                    <a:gd name="T9" fmla="*/ 82 h 209"/>
                    <a:gd name="T10" fmla="*/ 24 w 75"/>
                    <a:gd name="T11" fmla="*/ 85 h 209"/>
                    <a:gd name="T12" fmla="*/ 21 w 75"/>
                    <a:gd name="T13" fmla="*/ 88 h 209"/>
                    <a:gd name="T14" fmla="*/ 17 w 75"/>
                    <a:gd name="T15" fmla="*/ 92 h 209"/>
                    <a:gd name="T16" fmla="*/ 14 w 75"/>
                    <a:gd name="T17" fmla="*/ 96 h 209"/>
                    <a:gd name="T18" fmla="*/ 10 w 75"/>
                    <a:gd name="T19" fmla="*/ 108 h 209"/>
                    <a:gd name="T20" fmla="*/ 6 w 75"/>
                    <a:gd name="T21" fmla="*/ 123 h 209"/>
                    <a:gd name="T22" fmla="*/ 3 w 75"/>
                    <a:gd name="T23" fmla="*/ 142 h 209"/>
                    <a:gd name="T24" fmla="*/ 0 w 75"/>
                    <a:gd name="T25" fmla="*/ 160 h 209"/>
                    <a:gd name="T26" fmla="*/ 0 w 75"/>
                    <a:gd name="T27" fmla="*/ 163 h 209"/>
                    <a:gd name="T28" fmla="*/ 1 w 75"/>
                    <a:gd name="T29" fmla="*/ 164 h 209"/>
                    <a:gd name="T30" fmla="*/ 4 w 75"/>
                    <a:gd name="T31" fmla="*/ 166 h 209"/>
                    <a:gd name="T32" fmla="*/ 7 w 75"/>
                    <a:gd name="T33" fmla="*/ 166 h 209"/>
                    <a:gd name="T34" fmla="*/ 8 w 75"/>
                    <a:gd name="T35" fmla="*/ 164 h 209"/>
                    <a:gd name="T36" fmla="*/ 10 w 75"/>
                    <a:gd name="T37" fmla="*/ 161 h 209"/>
                    <a:gd name="T38" fmla="*/ 14 w 75"/>
                    <a:gd name="T39" fmla="*/ 149 h 209"/>
                    <a:gd name="T40" fmla="*/ 18 w 75"/>
                    <a:gd name="T41" fmla="*/ 139 h 209"/>
                    <a:gd name="T42" fmla="*/ 21 w 75"/>
                    <a:gd name="T43" fmla="*/ 132 h 209"/>
                    <a:gd name="T44" fmla="*/ 23 w 75"/>
                    <a:gd name="T45" fmla="*/ 129 h 209"/>
                    <a:gd name="T46" fmla="*/ 21 w 75"/>
                    <a:gd name="T47" fmla="*/ 133 h 209"/>
                    <a:gd name="T48" fmla="*/ 21 w 75"/>
                    <a:gd name="T49" fmla="*/ 142 h 209"/>
                    <a:gd name="T50" fmla="*/ 18 w 75"/>
                    <a:gd name="T51" fmla="*/ 154 h 209"/>
                    <a:gd name="T52" fmla="*/ 14 w 75"/>
                    <a:gd name="T53" fmla="*/ 168 h 209"/>
                    <a:gd name="T54" fmla="*/ 7 w 75"/>
                    <a:gd name="T55" fmla="*/ 180 h 209"/>
                    <a:gd name="T56" fmla="*/ 3 w 75"/>
                    <a:gd name="T57" fmla="*/ 187 h 209"/>
                    <a:gd name="T58" fmla="*/ 1 w 75"/>
                    <a:gd name="T59" fmla="*/ 197 h 209"/>
                    <a:gd name="T60" fmla="*/ 0 w 75"/>
                    <a:gd name="T61" fmla="*/ 205 h 209"/>
                    <a:gd name="T62" fmla="*/ 3 w 75"/>
                    <a:gd name="T63" fmla="*/ 209 h 209"/>
                    <a:gd name="T64" fmla="*/ 8 w 75"/>
                    <a:gd name="T65" fmla="*/ 208 h 209"/>
                    <a:gd name="T66" fmla="*/ 23 w 75"/>
                    <a:gd name="T67" fmla="*/ 195 h 209"/>
                    <a:gd name="T68" fmla="*/ 37 w 75"/>
                    <a:gd name="T69" fmla="*/ 178 h 209"/>
                    <a:gd name="T70" fmla="*/ 48 w 75"/>
                    <a:gd name="T71" fmla="*/ 164 h 209"/>
                    <a:gd name="T72" fmla="*/ 55 w 75"/>
                    <a:gd name="T73" fmla="*/ 153 h 209"/>
                    <a:gd name="T74" fmla="*/ 59 w 75"/>
                    <a:gd name="T75" fmla="*/ 140 h 209"/>
                    <a:gd name="T76" fmla="*/ 69 w 75"/>
                    <a:gd name="T77" fmla="*/ 82 h 209"/>
                    <a:gd name="T78" fmla="*/ 69 w 75"/>
                    <a:gd name="T79" fmla="*/ 82 h 209"/>
                    <a:gd name="T80" fmla="*/ 75 w 75"/>
                    <a:gd name="T81" fmla="*/ 0 h 209"/>
                    <a:gd name="T82" fmla="*/ 28 w 75"/>
                    <a:gd name="T83"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09">
                      <a:moveTo>
                        <a:pt x="28" y="12"/>
                      </a:moveTo>
                      <a:lnTo>
                        <a:pt x="34" y="67"/>
                      </a:lnTo>
                      <a:lnTo>
                        <a:pt x="34" y="72"/>
                      </a:lnTo>
                      <a:lnTo>
                        <a:pt x="31" y="78"/>
                      </a:lnTo>
                      <a:lnTo>
                        <a:pt x="28" y="82"/>
                      </a:lnTo>
                      <a:lnTo>
                        <a:pt x="24" y="85"/>
                      </a:lnTo>
                      <a:lnTo>
                        <a:pt x="21" y="88"/>
                      </a:lnTo>
                      <a:lnTo>
                        <a:pt x="17" y="92"/>
                      </a:lnTo>
                      <a:lnTo>
                        <a:pt x="14" y="96"/>
                      </a:lnTo>
                      <a:lnTo>
                        <a:pt x="10" y="108"/>
                      </a:lnTo>
                      <a:lnTo>
                        <a:pt x="6" y="123"/>
                      </a:lnTo>
                      <a:lnTo>
                        <a:pt x="3" y="142"/>
                      </a:lnTo>
                      <a:lnTo>
                        <a:pt x="0" y="160"/>
                      </a:lnTo>
                      <a:lnTo>
                        <a:pt x="0" y="163"/>
                      </a:lnTo>
                      <a:lnTo>
                        <a:pt x="1" y="164"/>
                      </a:lnTo>
                      <a:lnTo>
                        <a:pt x="4" y="166"/>
                      </a:lnTo>
                      <a:lnTo>
                        <a:pt x="7" y="166"/>
                      </a:lnTo>
                      <a:lnTo>
                        <a:pt x="8" y="164"/>
                      </a:lnTo>
                      <a:lnTo>
                        <a:pt x="10" y="161"/>
                      </a:lnTo>
                      <a:lnTo>
                        <a:pt x="14" y="149"/>
                      </a:lnTo>
                      <a:lnTo>
                        <a:pt x="18" y="139"/>
                      </a:lnTo>
                      <a:lnTo>
                        <a:pt x="21" y="132"/>
                      </a:lnTo>
                      <a:lnTo>
                        <a:pt x="23" y="129"/>
                      </a:lnTo>
                      <a:lnTo>
                        <a:pt x="21" y="133"/>
                      </a:lnTo>
                      <a:lnTo>
                        <a:pt x="21" y="142"/>
                      </a:lnTo>
                      <a:lnTo>
                        <a:pt x="18" y="154"/>
                      </a:lnTo>
                      <a:lnTo>
                        <a:pt x="14" y="168"/>
                      </a:lnTo>
                      <a:lnTo>
                        <a:pt x="7" y="180"/>
                      </a:lnTo>
                      <a:lnTo>
                        <a:pt x="3" y="187"/>
                      </a:lnTo>
                      <a:lnTo>
                        <a:pt x="1" y="197"/>
                      </a:lnTo>
                      <a:lnTo>
                        <a:pt x="0" y="205"/>
                      </a:lnTo>
                      <a:lnTo>
                        <a:pt x="3" y="209"/>
                      </a:lnTo>
                      <a:lnTo>
                        <a:pt x="8" y="208"/>
                      </a:lnTo>
                      <a:lnTo>
                        <a:pt x="23" y="195"/>
                      </a:lnTo>
                      <a:lnTo>
                        <a:pt x="37" y="178"/>
                      </a:lnTo>
                      <a:lnTo>
                        <a:pt x="48" y="164"/>
                      </a:lnTo>
                      <a:lnTo>
                        <a:pt x="55" y="153"/>
                      </a:lnTo>
                      <a:lnTo>
                        <a:pt x="59" y="140"/>
                      </a:lnTo>
                      <a:lnTo>
                        <a:pt x="69" y="82"/>
                      </a:lnTo>
                      <a:lnTo>
                        <a:pt x="69" y="82"/>
                      </a:lnTo>
                      <a:lnTo>
                        <a:pt x="75" y="0"/>
                      </a:lnTo>
                      <a:lnTo>
                        <a:pt x="28" y="12"/>
                      </a:lnTo>
                      <a:close/>
                    </a:path>
                  </a:pathLst>
                </a:custGeom>
                <a:solidFill>
                  <a:srgbClr val="430E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664">
                  <a:extLst>
                    <a:ext uri="{FF2B5EF4-FFF2-40B4-BE49-F238E27FC236}">
                      <a16:creationId xmlns:a16="http://schemas.microsoft.com/office/drawing/2014/main" id="{BE8130E0-12C1-AEA1-01EA-D06463156439}"/>
                    </a:ext>
                  </a:extLst>
                </p:cNvPr>
                <p:cNvSpPr>
                  <a:spLocks/>
                </p:cNvSpPr>
                <p:nvPr/>
              </p:nvSpPr>
              <p:spPr bwMode="auto">
                <a:xfrm>
                  <a:off x="3821" y="2457"/>
                  <a:ext cx="37" cy="105"/>
                </a:xfrm>
                <a:custGeom>
                  <a:avLst/>
                  <a:gdLst>
                    <a:gd name="T0" fmla="*/ 74 w 74"/>
                    <a:gd name="T1" fmla="*/ 160 h 209"/>
                    <a:gd name="T2" fmla="*/ 72 w 74"/>
                    <a:gd name="T3" fmla="*/ 142 h 209"/>
                    <a:gd name="T4" fmla="*/ 69 w 74"/>
                    <a:gd name="T5" fmla="*/ 123 h 209"/>
                    <a:gd name="T6" fmla="*/ 65 w 74"/>
                    <a:gd name="T7" fmla="*/ 108 h 209"/>
                    <a:gd name="T8" fmla="*/ 60 w 74"/>
                    <a:gd name="T9" fmla="*/ 96 h 209"/>
                    <a:gd name="T10" fmla="*/ 58 w 74"/>
                    <a:gd name="T11" fmla="*/ 92 h 209"/>
                    <a:gd name="T12" fmla="*/ 55 w 74"/>
                    <a:gd name="T13" fmla="*/ 88 h 209"/>
                    <a:gd name="T14" fmla="*/ 50 w 74"/>
                    <a:gd name="T15" fmla="*/ 85 h 209"/>
                    <a:gd name="T16" fmla="*/ 46 w 74"/>
                    <a:gd name="T17" fmla="*/ 82 h 209"/>
                    <a:gd name="T18" fmla="*/ 43 w 74"/>
                    <a:gd name="T19" fmla="*/ 78 h 209"/>
                    <a:gd name="T20" fmla="*/ 42 w 74"/>
                    <a:gd name="T21" fmla="*/ 72 h 209"/>
                    <a:gd name="T22" fmla="*/ 42 w 74"/>
                    <a:gd name="T23" fmla="*/ 67 h 209"/>
                    <a:gd name="T24" fmla="*/ 46 w 74"/>
                    <a:gd name="T25" fmla="*/ 12 h 209"/>
                    <a:gd name="T26" fmla="*/ 0 w 74"/>
                    <a:gd name="T27" fmla="*/ 0 h 209"/>
                    <a:gd name="T28" fmla="*/ 7 w 74"/>
                    <a:gd name="T29" fmla="*/ 82 h 209"/>
                    <a:gd name="T30" fmla="*/ 7 w 74"/>
                    <a:gd name="T31" fmla="*/ 82 h 209"/>
                    <a:gd name="T32" fmla="*/ 17 w 74"/>
                    <a:gd name="T33" fmla="*/ 140 h 209"/>
                    <a:gd name="T34" fmla="*/ 21 w 74"/>
                    <a:gd name="T35" fmla="*/ 153 h 209"/>
                    <a:gd name="T36" fmla="*/ 26 w 74"/>
                    <a:gd name="T37" fmla="*/ 164 h 209"/>
                    <a:gd name="T38" fmla="*/ 38 w 74"/>
                    <a:gd name="T39" fmla="*/ 178 h 209"/>
                    <a:gd name="T40" fmla="*/ 52 w 74"/>
                    <a:gd name="T41" fmla="*/ 195 h 209"/>
                    <a:gd name="T42" fmla="*/ 67 w 74"/>
                    <a:gd name="T43" fmla="*/ 208 h 209"/>
                    <a:gd name="T44" fmla="*/ 72 w 74"/>
                    <a:gd name="T45" fmla="*/ 209 h 209"/>
                    <a:gd name="T46" fmla="*/ 74 w 74"/>
                    <a:gd name="T47" fmla="*/ 205 h 209"/>
                    <a:gd name="T48" fmla="*/ 74 w 74"/>
                    <a:gd name="T49" fmla="*/ 197 h 209"/>
                    <a:gd name="T50" fmla="*/ 72 w 74"/>
                    <a:gd name="T51" fmla="*/ 187 h 209"/>
                    <a:gd name="T52" fmla="*/ 67 w 74"/>
                    <a:gd name="T53" fmla="*/ 180 h 209"/>
                    <a:gd name="T54" fmla="*/ 62 w 74"/>
                    <a:gd name="T55" fmla="*/ 168 h 209"/>
                    <a:gd name="T56" fmla="*/ 58 w 74"/>
                    <a:gd name="T57" fmla="*/ 154 h 209"/>
                    <a:gd name="T58" fmla="*/ 55 w 74"/>
                    <a:gd name="T59" fmla="*/ 142 h 209"/>
                    <a:gd name="T60" fmla="*/ 53 w 74"/>
                    <a:gd name="T61" fmla="*/ 133 h 209"/>
                    <a:gd name="T62" fmla="*/ 53 w 74"/>
                    <a:gd name="T63" fmla="*/ 129 h 209"/>
                    <a:gd name="T64" fmla="*/ 53 w 74"/>
                    <a:gd name="T65" fmla="*/ 132 h 209"/>
                    <a:gd name="T66" fmla="*/ 56 w 74"/>
                    <a:gd name="T67" fmla="*/ 139 h 209"/>
                    <a:gd name="T68" fmla="*/ 60 w 74"/>
                    <a:gd name="T69" fmla="*/ 149 h 209"/>
                    <a:gd name="T70" fmla="*/ 65 w 74"/>
                    <a:gd name="T71" fmla="*/ 161 h 209"/>
                    <a:gd name="T72" fmla="*/ 66 w 74"/>
                    <a:gd name="T73" fmla="*/ 164 h 209"/>
                    <a:gd name="T74" fmla="*/ 69 w 74"/>
                    <a:gd name="T75" fmla="*/ 166 h 209"/>
                    <a:gd name="T76" fmla="*/ 70 w 74"/>
                    <a:gd name="T77" fmla="*/ 166 h 209"/>
                    <a:gd name="T78" fmla="*/ 73 w 74"/>
                    <a:gd name="T79" fmla="*/ 164 h 209"/>
                    <a:gd name="T80" fmla="*/ 74 w 74"/>
                    <a:gd name="T81" fmla="*/ 163 h 209"/>
                    <a:gd name="T82" fmla="*/ 74 w 74"/>
                    <a:gd name="T83" fmla="*/ 16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209">
                      <a:moveTo>
                        <a:pt x="74" y="160"/>
                      </a:moveTo>
                      <a:lnTo>
                        <a:pt x="72" y="142"/>
                      </a:lnTo>
                      <a:lnTo>
                        <a:pt x="69" y="123"/>
                      </a:lnTo>
                      <a:lnTo>
                        <a:pt x="65" y="108"/>
                      </a:lnTo>
                      <a:lnTo>
                        <a:pt x="60" y="96"/>
                      </a:lnTo>
                      <a:lnTo>
                        <a:pt x="58" y="92"/>
                      </a:lnTo>
                      <a:lnTo>
                        <a:pt x="55" y="88"/>
                      </a:lnTo>
                      <a:lnTo>
                        <a:pt x="50" y="85"/>
                      </a:lnTo>
                      <a:lnTo>
                        <a:pt x="46" y="82"/>
                      </a:lnTo>
                      <a:lnTo>
                        <a:pt x="43" y="78"/>
                      </a:lnTo>
                      <a:lnTo>
                        <a:pt x="42" y="72"/>
                      </a:lnTo>
                      <a:lnTo>
                        <a:pt x="42" y="67"/>
                      </a:lnTo>
                      <a:lnTo>
                        <a:pt x="46" y="12"/>
                      </a:lnTo>
                      <a:lnTo>
                        <a:pt x="0" y="0"/>
                      </a:lnTo>
                      <a:lnTo>
                        <a:pt x="7" y="82"/>
                      </a:lnTo>
                      <a:lnTo>
                        <a:pt x="7" y="82"/>
                      </a:lnTo>
                      <a:lnTo>
                        <a:pt x="17" y="140"/>
                      </a:lnTo>
                      <a:lnTo>
                        <a:pt x="21" y="153"/>
                      </a:lnTo>
                      <a:lnTo>
                        <a:pt x="26" y="164"/>
                      </a:lnTo>
                      <a:lnTo>
                        <a:pt x="38" y="178"/>
                      </a:lnTo>
                      <a:lnTo>
                        <a:pt x="52" y="195"/>
                      </a:lnTo>
                      <a:lnTo>
                        <a:pt x="67" y="208"/>
                      </a:lnTo>
                      <a:lnTo>
                        <a:pt x="72" y="209"/>
                      </a:lnTo>
                      <a:lnTo>
                        <a:pt x="74" y="205"/>
                      </a:lnTo>
                      <a:lnTo>
                        <a:pt x="74" y="197"/>
                      </a:lnTo>
                      <a:lnTo>
                        <a:pt x="72" y="187"/>
                      </a:lnTo>
                      <a:lnTo>
                        <a:pt x="67" y="180"/>
                      </a:lnTo>
                      <a:lnTo>
                        <a:pt x="62" y="168"/>
                      </a:lnTo>
                      <a:lnTo>
                        <a:pt x="58" y="154"/>
                      </a:lnTo>
                      <a:lnTo>
                        <a:pt x="55" y="142"/>
                      </a:lnTo>
                      <a:lnTo>
                        <a:pt x="53" y="133"/>
                      </a:lnTo>
                      <a:lnTo>
                        <a:pt x="53" y="129"/>
                      </a:lnTo>
                      <a:lnTo>
                        <a:pt x="53" y="132"/>
                      </a:lnTo>
                      <a:lnTo>
                        <a:pt x="56" y="139"/>
                      </a:lnTo>
                      <a:lnTo>
                        <a:pt x="60" y="149"/>
                      </a:lnTo>
                      <a:lnTo>
                        <a:pt x="65" y="161"/>
                      </a:lnTo>
                      <a:lnTo>
                        <a:pt x="66" y="164"/>
                      </a:lnTo>
                      <a:lnTo>
                        <a:pt x="69" y="166"/>
                      </a:lnTo>
                      <a:lnTo>
                        <a:pt x="70" y="166"/>
                      </a:lnTo>
                      <a:lnTo>
                        <a:pt x="73" y="164"/>
                      </a:lnTo>
                      <a:lnTo>
                        <a:pt x="74" y="163"/>
                      </a:lnTo>
                      <a:lnTo>
                        <a:pt x="74" y="160"/>
                      </a:lnTo>
                      <a:close/>
                    </a:path>
                  </a:pathLst>
                </a:custGeom>
                <a:solidFill>
                  <a:srgbClr val="5B3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665">
                  <a:extLst>
                    <a:ext uri="{FF2B5EF4-FFF2-40B4-BE49-F238E27FC236}">
                      <a16:creationId xmlns:a16="http://schemas.microsoft.com/office/drawing/2014/main" id="{40BBDD35-45AE-36E2-4157-190C0DF3ED52}"/>
                    </a:ext>
                  </a:extLst>
                </p:cNvPr>
                <p:cNvSpPr>
                  <a:spLocks/>
                </p:cNvSpPr>
                <p:nvPr/>
              </p:nvSpPr>
              <p:spPr bwMode="auto">
                <a:xfrm>
                  <a:off x="3804" y="2239"/>
                  <a:ext cx="56" cy="253"/>
                </a:xfrm>
                <a:custGeom>
                  <a:avLst/>
                  <a:gdLst>
                    <a:gd name="T0" fmla="*/ 10 w 113"/>
                    <a:gd name="T1" fmla="*/ 0 h 506"/>
                    <a:gd name="T2" fmla="*/ 0 w 113"/>
                    <a:gd name="T3" fmla="*/ 222 h 506"/>
                    <a:gd name="T4" fmla="*/ 35 w 113"/>
                    <a:gd name="T5" fmla="*/ 506 h 506"/>
                    <a:gd name="T6" fmla="*/ 80 w 113"/>
                    <a:gd name="T7" fmla="*/ 499 h 506"/>
                    <a:gd name="T8" fmla="*/ 90 w 113"/>
                    <a:gd name="T9" fmla="*/ 309 h 506"/>
                    <a:gd name="T10" fmla="*/ 77 w 113"/>
                    <a:gd name="T11" fmla="*/ 222 h 506"/>
                    <a:gd name="T12" fmla="*/ 113 w 113"/>
                    <a:gd name="T13" fmla="*/ 12 h 506"/>
                    <a:gd name="T14" fmla="*/ 10 w 113"/>
                    <a:gd name="T15" fmla="*/ 0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06">
                      <a:moveTo>
                        <a:pt x="10" y="0"/>
                      </a:moveTo>
                      <a:lnTo>
                        <a:pt x="0" y="222"/>
                      </a:lnTo>
                      <a:lnTo>
                        <a:pt x="35" y="506"/>
                      </a:lnTo>
                      <a:lnTo>
                        <a:pt x="80" y="499"/>
                      </a:lnTo>
                      <a:lnTo>
                        <a:pt x="90" y="309"/>
                      </a:lnTo>
                      <a:lnTo>
                        <a:pt x="77" y="222"/>
                      </a:lnTo>
                      <a:lnTo>
                        <a:pt x="113" y="12"/>
                      </a:lnTo>
                      <a:lnTo>
                        <a:pt x="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666">
                  <a:extLst>
                    <a:ext uri="{FF2B5EF4-FFF2-40B4-BE49-F238E27FC236}">
                      <a16:creationId xmlns:a16="http://schemas.microsoft.com/office/drawing/2014/main" id="{A03E7A8F-1A80-575F-F501-1DDB872B14DF}"/>
                    </a:ext>
                  </a:extLst>
                </p:cNvPr>
                <p:cNvSpPr>
                  <a:spLocks/>
                </p:cNvSpPr>
                <p:nvPr/>
              </p:nvSpPr>
              <p:spPr bwMode="auto">
                <a:xfrm>
                  <a:off x="3992" y="2239"/>
                  <a:ext cx="57" cy="253"/>
                </a:xfrm>
                <a:custGeom>
                  <a:avLst/>
                  <a:gdLst>
                    <a:gd name="T0" fmla="*/ 0 w 114"/>
                    <a:gd name="T1" fmla="*/ 12 h 506"/>
                    <a:gd name="T2" fmla="*/ 35 w 114"/>
                    <a:gd name="T3" fmla="*/ 222 h 506"/>
                    <a:gd name="T4" fmla="*/ 22 w 114"/>
                    <a:gd name="T5" fmla="*/ 309 h 506"/>
                    <a:gd name="T6" fmla="*/ 34 w 114"/>
                    <a:gd name="T7" fmla="*/ 499 h 506"/>
                    <a:gd name="T8" fmla="*/ 77 w 114"/>
                    <a:gd name="T9" fmla="*/ 506 h 506"/>
                    <a:gd name="T10" fmla="*/ 114 w 114"/>
                    <a:gd name="T11" fmla="*/ 222 h 506"/>
                    <a:gd name="T12" fmla="*/ 104 w 114"/>
                    <a:gd name="T13" fmla="*/ 0 h 506"/>
                    <a:gd name="T14" fmla="*/ 0 w 114"/>
                    <a:gd name="T15" fmla="*/ 12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06">
                      <a:moveTo>
                        <a:pt x="0" y="12"/>
                      </a:moveTo>
                      <a:lnTo>
                        <a:pt x="35" y="222"/>
                      </a:lnTo>
                      <a:lnTo>
                        <a:pt x="22" y="309"/>
                      </a:lnTo>
                      <a:lnTo>
                        <a:pt x="34" y="499"/>
                      </a:lnTo>
                      <a:lnTo>
                        <a:pt x="77" y="506"/>
                      </a:lnTo>
                      <a:lnTo>
                        <a:pt x="114" y="222"/>
                      </a:lnTo>
                      <a:lnTo>
                        <a:pt x="104" y="0"/>
                      </a:lnTo>
                      <a:lnTo>
                        <a:pt x="0" y="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667">
                  <a:extLst>
                    <a:ext uri="{FF2B5EF4-FFF2-40B4-BE49-F238E27FC236}">
                      <a16:creationId xmlns:a16="http://schemas.microsoft.com/office/drawing/2014/main" id="{9B880F9C-418A-D182-2145-2879B4C0586B}"/>
                    </a:ext>
                  </a:extLst>
                </p:cNvPr>
                <p:cNvSpPr>
                  <a:spLocks/>
                </p:cNvSpPr>
                <p:nvPr/>
              </p:nvSpPr>
              <p:spPr bwMode="auto">
                <a:xfrm>
                  <a:off x="3809" y="2191"/>
                  <a:ext cx="106" cy="297"/>
                </a:xfrm>
                <a:custGeom>
                  <a:avLst/>
                  <a:gdLst>
                    <a:gd name="T0" fmla="*/ 56 w 212"/>
                    <a:gd name="T1" fmla="*/ 32 h 593"/>
                    <a:gd name="T2" fmla="*/ 38 w 212"/>
                    <a:gd name="T3" fmla="*/ 39 h 593"/>
                    <a:gd name="T4" fmla="*/ 22 w 212"/>
                    <a:gd name="T5" fmla="*/ 50 h 593"/>
                    <a:gd name="T6" fmla="*/ 9 w 212"/>
                    <a:gd name="T7" fmla="*/ 65 h 593"/>
                    <a:gd name="T8" fmla="*/ 2 w 212"/>
                    <a:gd name="T9" fmla="*/ 83 h 593"/>
                    <a:gd name="T10" fmla="*/ 0 w 212"/>
                    <a:gd name="T11" fmla="*/ 103 h 593"/>
                    <a:gd name="T12" fmla="*/ 0 w 212"/>
                    <a:gd name="T13" fmla="*/ 155 h 593"/>
                    <a:gd name="T14" fmla="*/ 79 w 212"/>
                    <a:gd name="T15" fmla="*/ 155 h 593"/>
                    <a:gd name="T16" fmla="*/ 89 w 212"/>
                    <a:gd name="T17" fmla="*/ 391 h 593"/>
                    <a:gd name="T18" fmla="*/ 70 w 212"/>
                    <a:gd name="T19" fmla="*/ 593 h 593"/>
                    <a:gd name="T20" fmla="*/ 212 w 212"/>
                    <a:gd name="T21" fmla="*/ 593 h 593"/>
                    <a:gd name="T22" fmla="*/ 212 w 212"/>
                    <a:gd name="T23" fmla="*/ 306 h 593"/>
                    <a:gd name="T24" fmla="*/ 149 w 212"/>
                    <a:gd name="T25" fmla="*/ 0 h 593"/>
                    <a:gd name="T26" fmla="*/ 56 w 212"/>
                    <a:gd name="T27" fmla="*/ 3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593">
                      <a:moveTo>
                        <a:pt x="56" y="32"/>
                      </a:moveTo>
                      <a:lnTo>
                        <a:pt x="38" y="39"/>
                      </a:lnTo>
                      <a:lnTo>
                        <a:pt x="22" y="50"/>
                      </a:lnTo>
                      <a:lnTo>
                        <a:pt x="9" y="65"/>
                      </a:lnTo>
                      <a:lnTo>
                        <a:pt x="2" y="83"/>
                      </a:lnTo>
                      <a:lnTo>
                        <a:pt x="0" y="103"/>
                      </a:lnTo>
                      <a:lnTo>
                        <a:pt x="0" y="155"/>
                      </a:lnTo>
                      <a:lnTo>
                        <a:pt x="79" y="155"/>
                      </a:lnTo>
                      <a:lnTo>
                        <a:pt x="89" y="391"/>
                      </a:lnTo>
                      <a:lnTo>
                        <a:pt x="70" y="593"/>
                      </a:lnTo>
                      <a:lnTo>
                        <a:pt x="212" y="593"/>
                      </a:lnTo>
                      <a:lnTo>
                        <a:pt x="212" y="306"/>
                      </a:lnTo>
                      <a:lnTo>
                        <a:pt x="149" y="0"/>
                      </a:lnTo>
                      <a:lnTo>
                        <a:pt x="56" y="3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668">
                  <a:extLst>
                    <a:ext uri="{FF2B5EF4-FFF2-40B4-BE49-F238E27FC236}">
                      <a16:creationId xmlns:a16="http://schemas.microsoft.com/office/drawing/2014/main" id="{1B15329F-6721-7802-48B6-7570A883DD52}"/>
                    </a:ext>
                  </a:extLst>
                </p:cNvPr>
                <p:cNvSpPr>
                  <a:spLocks/>
                </p:cNvSpPr>
                <p:nvPr/>
              </p:nvSpPr>
              <p:spPr bwMode="auto">
                <a:xfrm>
                  <a:off x="3859" y="2189"/>
                  <a:ext cx="56" cy="156"/>
                </a:xfrm>
                <a:custGeom>
                  <a:avLst/>
                  <a:gdLst>
                    <a:gd name="T0" fmla="*/ 0 w 112"/>
                    <a:gd name="T1" fmla="*/ 22 h 311"/>
                    <a:gd name="T2" fmla="*/ 112 w 112"/>
                    <a:gd name="T3" fmla="*/ 311 h 311"/>
                    <a:gd name="T4" fmla="*/ 58 w 112"/>
                    <a:gd name="T5" fmla="*/ 0 h 311"/>
                    <a:gd name="T6" fmla="*/ 0 w 112"/>
                    <a:gd name="T7" fmla="*/ 22 h 311"/>
                  </a:gdLst>
                  <a:ahLst/>
                  <a:cxnLst>
                    <a:cxn ang="0">
                      <a:pos x="T0" y="T1"/>
                    </a:cxn>
                    <a:cxn ang="0">
                      <a:pos x="T2" y="T3"/>
                    </a:cxn>
                    <a:cxn ang="0">
                      <a:pos x="T4" y="T5"/>
                    </a:cxn>
                    <a:cxn ang="0">
                      <a:pos x="T6" y="T7"/>
                    </a:cxn>
                  </a:cxnLst>
                  <a:rect l="0" t="0" r="r" b="b"/>
                  <a:pathLst>
                    <a:path w="112" h="311">
                      <a:moveTo>
                        <a:pt x="0" y="22"/>
                      </a:moveTo>
                      <a:lnTo>
                        <a:pt x="112" y="311"/>
                      </a:lnTo>
                      <a:lnTo>
                        <a:pt x="58" y="0"/>
                      </a:lnTo>
                      <a:lnTo>
                        <a:pt x="0" y="2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669">
                  <a:extLst>
                    <a:ext uri="{FF2B5EF4-FFF2-40B4-BE49-F238E27FC236}">
                      <a16:creationId xmlns:a16="http://schemas.microsoft.com/office/drawing/2014/main" id="{4C6C3B64-DBB7-3481-8C7E-B387E90B9E64}"/>
                    </a:ext>
                  </a:extLst>
                </p:cNvPr>
                <p:cNvSpPr>
                  <a:spLocks/>
                </p:cNvSpPr>
                <p:nvPr/>
              </p:nvSpPr>
              <p:spPr bwMode="auto">
                <a:xfrm>
                  <a:off x="3938" y="2191"/>
                  <a:ext cx="106" cy="297"/>
                </a:xfrm>
                <a:custGeom>
                  <a:avLst/>
                  <a:gdLst>
                    <a:gd name="T0" fmla="*/ 154 w 212"/>
                    <a:gd name="T1" fmla="*/ 32 h 593"/>
                    <a:gd name="T2" fmla="*/ 62 w 212"/>
                    <a:gd name="T3" fmla="*/ 0 h 593"/>
                    <a:gd name="T4" fmla="*/ 0 w 212"/>
                    <a:gd name="T5" fmla="*/ 306 h 593"/>
                    <a:gd name="T6" fmla="*/ 0 w 212"/>
                    <a:gd name="T7" fmla="*/ 593 h 593"/>
                    <a:gd name="T8" fmla="*/ 142 w 212"/>
                    <a:gd name="T9" fmla="*/ 593 h 593"/>
                    <a:gd name="T10" fmla="*/ 122 w 212"/>
                    <a:gd name="T11" fmla="*/ 391 h 593"/>
                    <a:gd name="T12" fmla="*/ 133 w 212"/>
                    <a:gd name="T13" fmla="*/ 155 h 593"/>
                    <a:gd name="T14" fmla="*/ 212 w 212"/>
                    <a:gd name="T15" fmla="*/ 155 h 593"/>
                    <a:gd name="T16" fmla="*/ 212 w 212"/>
                    <a:gd name="T17" fmla="*/ 103 h 593"/>
                    <a:gd name="T18" fmla="*/ 210 w 212"/>
                    <a:gd name="T19" fmla="*/ 83 h 593"/>
                    <a:gd name="T20" fmla="*/ 201 w 212"/>
                    <a:gd name="T21" fmla="*/ 65 h 593"/>
                    <a:gd name="T22" fmla="*/ 190 w 212"/>
                    <a:gd name="T23" fmla="*/ 50 h 593"/>
                    <a:gd name="T24" fmla="*/ 174 w 212"/>
                    <a:gd name="T25" fmla="*/ 39 h 593"/>
                    <a:gd name="T26" fmla="*/ 154 w 212"/>
                    <a:gd name="T27" fmla="*/ 3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593">
                      <a:moveTo>
                        <a:pt x="154" y="32"/>
                      </a:moveTo>
                      <a:lnTo>
                        <a:pt x="62" y="0"/>
                      </a:lnTo>
                      <a:lnTo>
                        <a:pt x="0" y="306"/>
                      </a:lnTo>
                      <a:lnTo>
                        <a:pt x="0" y="593"/>
                      </a:lnTo>
                      <a:lnTo>
                        <a:pt x="142" y="593"/>
                      </a:lnTo>
                      <a:lnTo>
                        <a:pt x="122" y="391"/>
                      </a:lnTo>
                      <a:lnTo>
                        <a:pt x="133" y="155"/>
                      </a:lnTo>
                      <a:lnTo>
                        <a:pt x="212" y="155"/>
                      </a:lnTo>
                      <a:lnTo>
                        <a:pt x="212" y="103"/>
                      </a:lnTo>
                      <a:lnTo>
                        <a:pt x="210" y="83"/>
                      </a:lnTo>
                      <a:lnTo>
                        <a:pt x="201" y="65"/>
                      </a:lnTo>
                      <a:lnTo>
                        <a:pt x="190" y="50"/>
                      </a:lnTo>
                      <a:lnTo>
                        <a:pt x="174" y="39"/>
                      </a:lnTo>
                      <a:lnTo>
                        <a:pt x="154" y="3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670">
                  <a:extLst>
                    <a:ext uri="{FF2B5EF4-FFF2-40B4-BE49-F238E27FC236}">
                      <a16:creationId xmlns:a16="http://schemas.microsoft.com/office/drawing/2014/main" id="{71EC8EA0-A99E-A65F-306B-D090259B5FE8}"/>
                    </a:ext>
                  </a:extLst>
                </p:cNvPr>
                <p:cNvSpPr>
                  <a:spLocks/>
                </p:cNvSpPr>
                <p:nvPr/>
              </p:nvSpPr>
              <p:spPr bwMode="auto">
                <a:xfrm>
                  <a:off x="3938" y="2190"/>
                  <a:ext cx="55" cy="155"/>
                </a:xfrm>
                <a:custGeom>
                  <a:avLst/>
                  <a:gdLst>
                    <a:gd name="T0" fmla="*/ 0 w 111"/>
                    <a:gd name="T1" fmla="*/ 309 h 309"/>
                    <a:gd name="T2" fmla="*/ 111 w 111"/>
                    <a:gd name="T3" fmla="*/ 20 h 309"/>
                    <a:gd name="T4" fmla="*/ 54 w 111"/>
                    <a:gd name="T5" fmla="*/ 0 h 309"/>
                    <a:gd name="T6" fmla="*/ 0 w 111"/>
                    <a:gd name="T7" fmla="*/ 309 h 309"/>
                  </a:gdLst>
                  <a:ahLst/>
                  <a:cxnLst>
                    <a:cxn ang="0">
                      <a:pos x="T0" y="T1"/>
                    </a:cxn>
                    <a:cxn ang="0">
                      <a:pos x="T2" y="T3"/>
                    </a:cxn>
                    <a:cxn ang="0">
                      <a:pos x="T4" y="T5"/>
                    </a:cxn>
                    <a:cxn ang="0">
                      <a:pos x="T6" y="T7"/>
                    </a:cxn>
                  </a:cxnLst>
                  <a:rect l="0" t="0" r="r" b="b"/>
                  <a:pathLst>
                    <a:path w="111" h="309">
                      <a:moveTo>
                        <a:pt x="0" y="309"/>
                      </a:moveTo>
                      <a:lnTo>
                        <a:pt x="111" y="20"/>
                      </a:lnTo>
                      <a:lnTo>
                        <a:pt x="54" y="0"/>
                      </a:lnTo>
                      <a:lnTo>
                        <a:pt x="0" y="30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671">
                  <a:extLst>
                    <a:ext uri="{FF2B5EF4-FFF2-40B4-BE49-F238E27FC236}">
                      <a16:creationId xmlns:a16="http://schemas.microsoft.com/office/drawing/2014/main" id="{BAD4BC76-520B-D00B-8DC2-9E863453B4B8}"/>
                    </a:ext>
                  </a:extLst>
                </p:cNvPr>
                <p:cNvSpPr>
                  <a:spLocks/>
                </p:cNvSpPr>
                <p:nvPr/>
              </p:nvSpPr>
              <p:spPr bwMode="auto">
                <a:xfrm>
                  <a:off x="3869" y="2024"/>
                  <a:ext cx="57" cy="116"/>
                </a:xfrm>
                <a:custGeom>
                  <a:avLst/>
                  <a:gdLst>
                    <a:gd name="T0" fmla="*/ 0 w 114"/>
                    <a:gd name="T1" fmla="*/ 47 h 232"/>
                    <a:gd name="T2" fmla="*/ 0 w 114"/>
                    <a:gd name="T3" fmla="*/ 56 h 232"/>
                    <a:gd name="T4" fmla="*/ 1 w 114"/>
                    <a:gd name="T5" fmla="*/ 71 h 232"/>
                    <a:gd name="T6" fmla="*/ 4 w 114"/>
                    <a:gd name="T7" fmla="*/ 86 h 232"/>
                    <a:gd name="T8" fmla="*/ 7 w 114"/>
                    <a:gd name="T9" fmla="*/ 103 h 232"/>
                    <a:gd name="T10" fmla="*/ 10 w 114"/>
                    <a:gd name="T11" fmla="*/ 116 h 232"/>
                    <a:gd name="T12" fmla="*/ 11 w 114"/>
                    <a:gd name="T13" fmla="*/ 126 h 232"/>
                    <a:gd name="T14" fmla="*/ 12 w 114"/>
                    <a:gd name="T15" fmla="*/ 130 h 232"/>
                    <a:gd name="T16" fmla="*/ 15 w 114"/>
                    <a:gd name="T17" fmla="*/ 157 h 232"/>
                    <a:gd name="T18" fmla="*/ 24 w 114"/>
                    <a:gd name="T19" fmla="*/ 181 h 232"/>
                    <a:gd name="T20" fmla="*/ 38 w 114"/>
                    <a:gd name="T21" fmla="*/ 202 h 232"/>
                    <a:gd name="T22" fmla="*/ 55 w 114"/>
                    <a:gd name="T23" fmla="*/ 218 h 232"/>
                    <a:gd name="T24" fmla="*/ 76 w 114"/>
                    <a:gd name="T25" fmla="*/ 228 h 232"/>
                    <a:gd name="T26" fmla="*/ 99 w 114"/>
                    <a:gd name="T27" fmla="*/ 232 h 232"/>
                    <a:gd name="T28" fmla="*/ 114 w 114"/>
                    <a:gd name="T29" fmla="*/ 232 h 232"/>
                    <a:gd name="T30" fmla="*/ 114 w 114"/>
                    <a:gd name="T31" fmla="*/ 0 h 232"/>
                    <a:gd name="T32" fmla="*/ 76 w 114"/>
                    <a:gd name="T33" fmla="*/ 3 h 232"/>
                    <a:gd name="T34" fmla="*/ 62 w 114"/>
                    <a:gd name="T35" fmla="*/ 6 h 232"/>
                    <a:gd name="T36" fmla="*/ 46 w 114"/>
                    <a:gd name="T37" fmla="*/ 10 h 232"/>
                    <a:gd name="T38" fmla="*/ 31 w 114"/>
                    <a:gd name="T39" fmla="*/ 15 h 232"/>
                    <a:gd name="T40" fmla="*/ 17 w 114"/>
                    <a:gd name="T41" fmla="*/ 23 h 232"/>
                    <a:gd name="T42" fmla="*/ 5 w 114"/>
                    <a:gd name="T43" fmla="*/ 34 h 232"/>
                    <a:gd name="T44" fmla="*/ 0 w 114"/>
                    <a:gd name="T45" fmla="*/ 4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232">
                      <a:moveTo>
                        <a:pt x="0" y="47"/>
                      </a:moveTo>
                      <a:lnTo>
                        <a:pt x="0" y="56"/>
                      </a:lnTo>
                      <a:lnTo>
                        <a:pt x="1" y="71"/>
                      </a:lnTo>
                      <a:lnTo>
                        <a:pt x="4" y="86"/>
                      </a:lnTo>
                      <a:lnTo>
                        <a:pt x="7" y="103"/>
                      </a:lnTo>
                      <a:lnTo>
                        <a:pt x="10" y="116"/>
                      </a:lnTo>
                      <a:lnTo>
                        <a:pt x="11" y="126"/>
                      </a:lnTo>
                      <a:lnTo>
                        <a:pt x="12" y="130"/>
                      </a:lnTo>
                      <a:lnTo>
                        <a:pt x="15" y="157"/>
                      </a:lnTo>
                      <a:lnTo>
                        <a:pt x="24" y="181"/>
                      </a:lnTo>
                      <a:lnTo>
                        <a:pt x="38" y="202"/>
                      </a:lnTo>
                      <a:lnTo>
                        <a:pt x="55" y="218"/>
                      </a:lnTo>
                      <a:lnTo>
                        <a:pt x="76" y="228"/>
                      </a:lnTo>
                      <a:lnTo>
                        <a:pt x="99" y="232"/>
                      </a:lnTo>
                      <a:lnTo>
                        <a:pt x="114" y="232"/>
                      </a:lnTo>
                      <a:lnTo>
                        <a:pt x="114" y="0"/>
                      </a:lnTo>
                      <a:lnTo>
                        <a:pt x="76" y="3"/>
                      </a:lnTo>
                      <a:lnTo>
                        <a:pt x="62" y="6"/>
                      </a:lnTo>
                      <a:lnTo>
                        <a:pt x="46" y="10"/>
                      </a:lnTo>
                      <a:lnTo>
                        <a:pt x="31" y="15"/>
                      </a:lnTo>
                      <a:lnTo>
                        <a:pt x="17" y="23"/>
                      </a:lnTo>
                      <a:lnTo>
                        <a:pt x="5" y="34"/>
                      </a:lnTo>
                      <a:lnTo>
                        <a:pt x="0" y="47"/>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672">
                  <a:extLst>
                    <a:ext uri="{FF2B5EF4-FFF2-40B4-BE49-F238E27FC236}">
                      <a16:creationId xmlns:a16="http://schemas.microsoft.com/office/drawing/2014/main" id="{B40289A5-F1FE-68FF-2C6E-2A8C28BD35FA}"/>
                    </a:ext>
                  </a:extLst>
                </p:cNvPr>
                <p:cNvSpPr>
                  <a:spLocks/>
                </p:cNvSpPr>
                <p:nvPr/>
              </p:nvSpPr>
              <p:spPr bwMode="auto">
                <a:xfrm>
                  <a:off x="3926" y="2024"/>
                  <a:ext cx="57" cy="116"/>
                </a:xfrm>
                <a:custGeom>
                  <a:avLst/>
                  <a:gdLst>
                    <a:gd name="T0" fmla="*/ 38 w 115"/>
                    <a:gd name="T1" fmla="*/ 3 h 232"/>
                    <a:gd name="T2" fmla="*/ 0 w 115"/>
                    <a:gd name="T3" fmla="*/ 0 h 232"/>
                    <a:gd name="T4" fmla="*/ 0 w 115"/>
                    <a:gd name="T5" fmla="*/ 232 h 232"/>
                    <a:gd name="T6" fmla="*/ 16 w 115"/>
                    <a:gd name="T7" fmla="*/ 232 h 232"/>
                    <a:gd name="T8" fmla="*/ 38 w 115"/>
                    <a:gd name="T9" fmla="*/ 228 h 232"/>
                    <a:gd name="T10" fmla="*/ 60 w 115"/>
                    <a:gd name="T11" fmla="*/ 218 h 232"/>
                    <a:gd name="T12" fmla="*/ 77 w 115"/>
                    <a:gd name="T13" fmla="*/ 202 h 232"/>
                    <a:gd name="T14" fmla="*/ 91 w 115"/>
                    <a:gd name="T15" fmla="*/ 181 h 232"/>
                    <a:gd name="T16" fmla="*/ 99 w 115"/>
                    <a:gd name="T17" fmla="*/ 157 h 232"/>
                    <a:gd name="T18" fmla="*/ 102 w 115"/>
                    <a:gd name="T19" fmla="*/ 130 h 232"/>
                    <a:gd name="T20" fmla="*/ 103 w 115"/>
                    <a:gd name="T21" fmla="*/ 126 h 232"/>
                    <a:gd name="T22" fmla="*/ 105 w 115"/>
                    <a:gd name="T23" fmla="*/ 116 h 232"/>
                    <a:gd name="T24" fmla="*/ 108 w 115"/>
                    <a:gd name="T25" fmla="*/ 103 h 232"/>
                    <a:gd name="T26" fmla="*/ 111 w 115"/>
                    <a:gd name="T27" fmla="*/ 86 h 232"/>
                    <a:gd name="T28" fmla="*/ 113 w 115"/>
                    <a:gd name="T29" fmla="*/ 71 h 232"/>
                    <a:gd name="T30" fmla="*/ 115 w 115"/>
                    <a:gd name="T31" fmla="*/ 56 h 232"/>
                    <a:gd name="T32" fmla="*/ 115 w 115"/>
                    <a:gd name="T33" fmla="*/ 47 h 232"/>
                    <a:gd name="T34" fmla="*/ 109 w 115"/>
                    <a:gd name="T35" fmla="*/ 34 h 232"/>
                    <a:gd name="T36" fmla="*/ 98 w 115"/>
                    <a:gd name="T37" fmla="*/ 23 h 232"/>
                    <a:gd name="T38" fmla="*/ 84 w 115"/>
                    <a:gd name="T39" fmla="*/ 15 h 232"/>
                    <a:gd name="T40" fmla="*/ 68 w 115"/>
                    <a:gd name="T41" fmla="*/ 10 h 232"/>
                    <a:gd name="T42" fmla="*/ 53 w 115"/>
                    <a:gd name="T43" fmla="*/ 6 h 232"/>
                    <a:gd name="T44" fmla="*/ 38 w 115"/>
                    <a:gd name="T45" fmla="*/ 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5" h="232">
                      <a:moveTo>
                        <a:pt x="38" y="3"/>
                      </a:moveTo>
                      <a:lnTo>
                        <a:pt x="0" y="0"/>
                      </a:lnTo>
                      <a:lnTo>
                        <a:pt x="0" y="232"/>
                      </a:lnTo>
                      <a:lnTo>
                        <a:pt x="16" y="232"/>
                      </a:lnTo>
                      <a:lnTo>
                        <a:pt x="38" y="228"/>
                      </a:lnTo>
                      <a:lnTo>
                        <a:pt x="60" y="218"/>
                      </a:lnTo>
                      <a:lnTo>
                        <a:pt x="77" y="202"/>
                      </a:lnTo>
                      <a:lnTo>
                        <a:pt x="91" y="181"/>
                      </a:lnTo>
                      <a:lnTo>
                        <a:pt x="99" y="157"/>
                      </a:lnTo>
                      <a:lnTo>
                        <a:pt x="102" y="130"/>
                      </a:lnTo>
                      <a:lnTo>
                        <a:pt x="103" y="126"/>
                      </a:lnTo>
                      <a:lnTo>
                        <a:pt x="105" y="116"/>
                      </a:lnTo>
                      <a:lnTo>
                        <a:pt x="108" y="103"/>
                      </a:lnTo>
                      <a:lnTo>
                        <a:pt x="111" y="86"/>
                      </a:lnTo>
                      <a:lnTo>
                        <a:pt x="113" y="71"/>
                      </a:lnTo>
                      <a:lnTo>
                        <a:pt x="115" y="56"/>
                      </a:lnTo>
                      <a:lnTo>
                        <a:pt x="115" y="47"/>
                      </a:lnTo>
                      <a:lnTo>
                        <a:pt x="109" y="34"/>
                      </a:lnTo>
                      <a:lnTo>
                        <a:pt x="98" y="23"/>
                      </a:lnTo>
                      <a:lnTo>
                        <a:pt x="84" y="15"/>
                      </a:lnTo>
                      <a:lnTo>
                        <a:pt x="68" y="10"/>
                      </a:lnTo>
                      <a:lnTo>
                        <a:pt x="53" y="6"/>
                      </a:lnTo>
                      <a:lnTo>
                        <a:pt x="38" y="3"/>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673">
                  <a:extLst>
                    <a:ext uri="{FF2B5EF4-FFF2-40B4-BE49-F238E27FC236}">
                      <a16:creationId xmlns:a16="http://schemas.microsoft.com/office/drawing/2014/main" id="{99AB3C40-C9B5-4DB2-65CA-F49E91355032}"/>
                    </a:ext>
                  </a:extLst>
                </p:cNvPr>
                <p:cNvSpPr>
                  <a:spLocks/>
                </p:cNvSpPr>
                <p:nvPr/>
              </p:nvSpPr>
              <p:spPr bwMode="auto">
                <a:xfrm>
                  <a:off x="3874" y="2105"/>
                  <a:ext cx="10" cy="30"/>
                </a:xfrm>
                <a:custGeom>
                  <a:avLst/>
                  <a:gdLst>
                    <a:gd name="T0" fmla="*/ 9 w 19"/>
                    <a:gd name="T1" fmla="*/ 0 h 61"/>
                    <a:gd name="T2" fmla="*/ 5 w 19"/>
                    <a:gd name="T3" fmla="*/ 1 h 61"/>
                    <a:gd name="T4" fmla="*/ 2 w 19"/>
                    <a:gd name="T5" fmla="*/ 3 h 61"/>
                    <a:gd name="T6" fmla="*/ 0 w 19"/>
                    <a:gd name="T7" fmla="*/ 6 h 61"/>
                    <a:gd name="T8" fmla="*/ 0 w 19"/>
                    <a:gd name="T9" fmla="*/ 10 h 61"/>
                    <a:gd name="T10" fmla="*/ 0 w 19"/>
                    <a:gd name="T11" fmla="*/ 51 h 61"/>
                    <a:gd name="T12" fmla="*/ 0 w 19"/>
                    <a:gd name="T13" fmla="*/ 55 h 61"/>
                    <a:gd name="T14" fmla="*/ 2 w 19"/>
                    <a:gd name="T15" fmla="*/ 58 h 61"/>
                    <a:gd name="T16" fmla="*/ 5 w 19"/>
                    <a:gd name="T17" fmla="*/ 61 h 61"/>
                    <a:gd name="T18" fmla="*/ 9 w 19"/>
                    <a:gd name="T19" fmla="*/ 61 h 61"/>
                    <a:gd name="T20" fmla="*/ 12 w 19"/>
                    <a:gd name="T21" fmla="*/ 61 h 61"/>
                    <a:gd name="T22" fmla="*/ 17 w 19"/>
                    <a:gd name="T23" fmla="*/ 58 h 61"/>
                    <a:gd name="T24" fmla="*/ 18 w 19"/>
                    <a:gd name="T25" fmla="*/ 55 h 61"/>
                    <a:gd name="T26" fmla="*/ 19 w 19"/>
                    <a:gd name="T27" fmla="*/ 51 h 61"/>
                    <a:gd name="T28" fmla="*/ 19 w 19"/>
                    <a:gd name="T29" fmla="*/ 10 h 61"/>
                    <a:gd name="T30" fmla="*/ 18 w 19"/>
                    <a:gd name="T31" fmla="*/ 6 h 61"/>
                    <a:gd name="T32" fmla="*/ 17 w 19"/>
                    <a:gd name="T33" fmla="*/ 3 h 61"/>
                    <a:gd name="T34" fmla="*/ 12 w 19"/>
                    <a:gd name="T35" fmla="*/ 1 h 61"/>
                    <a:gd name="T36" fmla="*/ 9 w 19"/>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61">
                      <a:moveTo>
                        <a:pt x="9" y="0"/>
                      </a:moveTo>
                      <a:lnTo>
                        <a:pt x="5" y="1"/>
                      </a:lnTo>
                      <a:lnTo>
                        <a:pt x="2" y="3"/>
                      </a:lnTo>
                      <a:lnTo>
                        <a:pt x="0" y="6"/>
                      </a:lnTo>
                      <a:lnTo>
                        <a:pt x="0" y="10"/>
                      </a:lnTo>
                      <a:lnTo>
                        <a:pt x="0" y="51"/>
                      </a:lnTo>
                      <a:lnTo>
                        <a:pt x="0" y="55"/>
                      </a:lnTo>
                      <a:lnTo>
                        <a:pt x="2" y="58"/>
                      </a:lnTo>
                      <a:lnTo>
                        <a:pt x="5" y="61"/>
                      </a:lnTo>
                      <a:lnTo>
                        <a:pt x="9" y="61"/>
                      </a:lnTo>
                      <a:lnTo>
                        <a:pt x="12" y="61"/>
                      </a:lnTo>
                      <a:lnTo>
                        <a:pt x="17" y="58"/>
                      </a:lnTo>
                      <a:lnTo>
                        <a:pt x="18" y="55"/>
                      </a:lnTo>
                      <a:lnTo>
                        <a:pt x="19" y="51"/>
                      </a:lnTo>
                      <a:lnTo>
                        <a:pt x="19" y="10"/>
                      </a:lnTo>
                      <a:lnTo>
                        <a:pt x="18" y="6"/>
                      </a:lnTo>
                      <a:lnTo>
                        <a:pt x="17" y="3"/>
                      </a:lnTo>
                      <a:lnTo>
                        <a:pt x="12" y="1"/>
                      </a:lnTo>
                      <a:lnTo>
                        <a:pt x="9"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674">
                  <a:extLst>
                    <a:ext uri="{FF2B5EF4-FFF2-40B4-BE49-F238E27FC236}">
                      <a16:creationId xmlns:a16="http://schemas.microsoft.com/office/drawing/2014/main" id="{E787E6A9-4118-DA43-8421-99AD045C88C3}"/>
                    </a:ext>
                  </a:extLst>
                </p:cNvPr>
                <p:cNvSpPr>
                  <a:spLocks/>
                </p:cNvSpPr>
                <p:nvPr/>
              </p:nvSpPr>
              <p:spPr bwMode="auto">
                <a:xfrm>
                  <a:off x="3969" y="2105"/>
                  <a:ext cx="9" cy="30"/>
                </a:xfrm>
                <a:custGeom>
                  <a:avLst/>
                  <a:gdLst>
                    <a:gd name="T0" fmla="*/ 10 w 20"/>
                    <a:gd name="T1" fmla="*/ 0 h 61"/>
                    <a:gd name="T2" fmla="*/ 6 w 20"/>
                    <a:gd name="T3" fmla="*/ 1 h 61"/>
                    <a:gd name="T4" fmla="*/ 3 w 20"/>
                    <a:gd name="T5" fmla="*/ 3 h 61"/>
                    <a:gd name="T6" fmla="*/ 1 w 20"/>
                    <a:gd name="T7" fmla="*/ 6 h 61"/>
                    <a:gd name="T8" fmla="*/ 0 w 20"/>
                    <a:gd name="T9" fmla="*/ 10 h 61"/>
                    <a:gd name="T10" fmla="*/ 0 w 20"/>
                    <a:gd name="T11" fmla="*/ 51 h 61"/>
                    <a:gd name="T12" fmla="*/ 1 w 20"/>
                    <a:gd name="T13" fmla="*/ 55 h 61"/>
                    <a:gd name="T14" fmla="*/ 3 w 20"/>
                    <a:gd name="T15" fmla="*/ 58 h 61"/>
                    <a:gd name="T16" fmla="*/ 6 w 20"/>
                    <a:gd name="T17" fmla="*/ 61 h 61"/>
                    <a:gd name="T18" fmla="*/ 10 w 20"/>
                    <a:gd name="T19" fmla="*/ 61 h 61"/>
                    <a:gd name="T20" fmla="*/ 14 w 20"/>
                    <a:gd name="T21" fmla="*/ 61 h 61"/>
                    <a:gd name="T22" fmla="*/ 17 w 20"/>
                    <a:gd name="T23" fmla="*/ 58 h 61"/>
                    <a:gd name="T24" fmla="*/ 20 w 20"/>
                    <a:gd name="T25" fmla="*/ 55 h 61"/>
                    <a:gd name="T26" fmla="*/ 20 w 20"/>
                    <a:gd name="T27" fmla="*/ 51 h 61"/>
                    <a:gd name="T28" fmla="*/ 20 w 20"/>
                    <a:gd name="T29" fmla="*/ 10 h 61"/>
                    <a:gd name="T30" fmla="*/ 20 w 20"/>
                    <a:gd name="T31" fmla="*/ 6 h 61"/>
                    <a:gd name="T32" fmla="*/ 17 w 20"/>
                    <a:gd name="T33" fmla="*/ 3 h 61"/>
                    <a:gd name="T34" fmla="*/ 14 w 20"/>
                    <a:gd name="T35" fmla="*/ 1 h 61"/>
                    <a:gd name="T36" fmla="*/ 10 w 20"/>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1">
                      <a:moveTo>
                        <a:pt x="10" y="0"/>
                      </a:moveTo>
                      <a:lnTo>
                        <a:pt x="6" y="1"/>
                      </a:lnTo>
                      <a:lnTo>
                        <a:pt x="3" y="3"/>
                      </a:lnTo>
                      <a:lnTo>
                        <a:pt x="1" y="6"/>
                      </a:lnTo>
                      <a:lnTo>
                        <a:pt x="0" y="10"/>
                      </a:lnTo>
                      <a:lnTo>
                        <a:pt x="0" y="51"/>
                      </a:lnTo>
                      <a:lnTo>
                        <a:pt x="1" y="55"/>
                      </a:lnTo>
                      <a:lnTo>
                        <a:pt x="3" y="58"/>
                      </a:lnTo>
                      <a:lnTo>
                        <a:pt x="6" y="61"/>
                      </a:lnTo>
                      <a:lnTo>
                        <a:pt x="10" y="61"/>
                      </a:lnTo>
                      <a:lnTo>
                        <a:pt x="14" y="61"/>
                      </a:lnTo>
                      <a:lnTo>
                        <a:pt x="17" y="58"/>
                      </a:lnTo>
                      <a:lnTo>
                        <a:pt x="20" y="55"/>
                      </a:lnTo>
                      <a:lnTo>
                        <a:pt x="20" y="51"/>
                      </a:lnTo>
                      <a:lnTo>
                        <a:pt x="20" y="10"/>
                      </a:lnTo>
                      <a:lnTo>
                        <a:pt x="20" y="6"/>
                      </a:lnTo>
                      <a:lnTo>
                        <a:pt x="17" y="3"/>
                      </a:lnTo>
                      <a:lnTo>
                        <a:pt x="14" y="1"/>
                      </a:lnTo>
                      <a:lnTo>
                        <a:pt x="10"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675">
                  <a:extLst>
                    <a:ext uri="{FF2B5EF4-FFF2-40B4-BE49-F238E27FC236}">
                      <a16:creationId xmlns:a16="http://schemas.microsoft.com/office/drawing/2014/main" id="{807A1EC1-F1D4-2455-A72A-B3FAA604B4E5}"/>
                    </a:ext>
                  </a:extLst>
                </p:cNvPr>
                <p:cNvSpPr>
                  <a:spLocks/>
                </p:cNvSpPr>
                <p:nvPr/>
              </p:nvSpPr>
              <p:spPr bwMode="auto">
                <a:xfrm>
                  <a:off x="3881" y="2058"/>
                  <a:ext cx="90" cy="124"/>
                </a:xfrm>
                <a:custGeom>
                  <a:avLst/>
                  <a:gdLst>
                    <a:gd name="T0" fmla="*/ 120 w 181"/>
                    <a:gd name="T1" fmla="*/ 0 h 247"/>
                    <a:gd name="T2" fmla="*/ 61 w 181"/>
                    <a:gd name="T3" fmla="*/ 0 h 247"/>
                    <a:gd name="T4" fmla="*/ 42 w 181"/>
                    <a:gd name="T5" fmla="*/ 3 h 247"/>
                    <a:gd name="T6" fmla="*/ 27 w 181"/>
                    <a:gd name="T7" fmla="*/ 12 h 247"/>
                    <a:gd name="T8" fmla="*/ 14 w 181"/>
                    <a:gd name="T9" fmla="*/ 27 h 247"/>
                    <a:gd name="T10" fmla="*/ 4 w 181"/>
                    <a:gd name="T11" fmla="*/ 45 h 247"/>
                    <a:gd name="T12" fmla="*/ 0 w 181"/>
                    <a:gd name="T13" fmla="*/ 68 h 247"/>
                    <a:gd name="T14" fmla="*/ 0 w 181"/>
                    <a:gd name="T15" fmla="*/ 169 h 247"/>
                    <a:gd name="T16" fmla="*/ 3 w 181"/>
                    <a:gd name="T17" fmla="*/ 184 h 247"/>
                    <a:gd name="T18" fmla="*/ 10 w 181"/>
                    <a:gd name="T19" fmla="*/ 195 h 247"/>
                    <a:gd name="T20" fmla="*/ 21 w 181"/>
                    <a:gd name="T21" fmla="*/ 206 h 247"/>
                    <a:gd name="T22" fmla="*/ 32 w 181"/>
                    <a:gd name="T23" fmla="*/ 217 h 247"/>
                    <a:gd name="T24" fmla="*/ 51 w 181"/>
                    <a:gd name="T25" fmla="*/ 233 h 247"/>
                    <a:gd name="T26" fmla="*/ 69 w 181"/>
                    <a:gd name="T27" fmla="*/ 244 h 247"/>
                    <a:gd name="T28" fmla="*/ 89 w 181"/>
                    <a:gd name="T29" fmla="*/ 247 h 247"/>
                    <a:gd name="T30" fmla="*/ 92 w 181"/>
                    <a:gd name="T31" fmla="*/ 247 h 247"/>
                    <a:gd name="T32" fmla="*/ 111 w 181"/>
                    <a:gd name="T33" fmla="*/ 244 h 247"/>
                    <a:gd name="T34" fmla="*/ 130 w 181"/>
                    <a:gd name="T35" fmla="*/ 233 h 247"/>
                    <a:gd name="T36" fmla="*/ 148 w 181"/>
                    <a:gd name="T37" fmla="*/ 217 h 247"/>
                    <a:gd name="T38" fmla="*/ 160 w 181"/>
                    <a:gd name="T39" fmla="*/ 206 h 247"/>
                    <a:gd name="T40" fmla="*/ 169 w 181"/>
                    <a:gd name="T41" fmla="*/ 195 h 247"/>
                    <a:gd name="T42" fmla="*/ 178 w 181"/>
                    <a:gd name="T43" fmla="*/ 184 h 247"/>
                    <a:gd name="T44" fmla="*/ 181 w 181"/>
                    <a:gd name="T45" fmla="*/ 169 h 247"/>
                    <a:gd name="T46" fmla="*/ 181 w 181"/>
                    <a:gd name="T47" fmla="*/ 68 h 247"/>
                    <a:gd name="T48" fmla="*/ 176 w 181"/>
                    <a:gd name="T49" fmla="*/ 45 h 247"/>
                    <a:gd name="T50" fmla="*/ 167 w 181"/>
                    <a:gd name="T51" fmla="*/ 27 h 247"/>
                    <a:gd name="T52" fmla="*/ 154 w 181"/>
                    <a:gd name="T53" fmla="*/ 12 h 247"/>
                    <a:gd name="T54" fmla="*/ 138 w 181"/>
                    <a:gd name="T55" fmla="*/ 3 h 247"/>
                    <a:gd name="T56" fmla="*/ 120 w 181"/>
                    <a:gd name="T5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1" h="247">
                      <a:moveTo>
                        <a:pt x="120" y="0"/>
                      </a:moveTo>
                      <a:lnTo>
                        <a:pt x="61" y="0"/>
                      </a:lnTo>
                      <a:lnTo>
                        <a:pt x="42" y="3"/>
                      </a:lnTo>
                      <a:lnTo>
                        <a:pt x="27" y="12"/>
                      </a:lnTo>
                      <a:lnTo>
                        <a:pt x="14" y="27"/>
                      </a:lnTo>
                      <a:lnTo>
                        <a:pt x="4" y="45"/>
                      </a:lnTo>
                      <a:lnTo>
                        <a:pt x="0" y="68"/>
                      </a:lnTo>
                      <a:lnTo>
                        <a:pt x="0" y="169"/>
                      </a:lnTo>
                      <a:lnTo>
                        <a:pt x="3" y="184"/>
                      </a:lnTo>
                      <a:lnTo>
                        <a:pt x="10" y="195"/>
                      </a:lnTo>
                      <a:lnTo>
                        <a:pt x="21" y="206"/>
                      </a:lnTo>
                      <a:lnTo>
                        <a:pt x="32" y="217"/>
                      </a:lnTo>
                      <a:lnTo>
                        <a:pt x="51" y="233"/>
                      </a:lnTo>
                      <a:lnTo>
                        <a:pt x="69" y="244"/>
                      </a:lnTo>
                      <a:lnTo>
                        <a:pt x="89" y="247"/>
                      </a:lnTo>
                      <a:lnTo>
                        <a:pt x="92" y="247"/>
                      </a:lnTo>
                      <a:lnTo>
                        <a:pt x="111" y="244"/>
                      </a:lnTo>
                      <a:lnTo>
                        <a:pt x="130" y="233"/>
                      </a:lnTo>
                      <a:lnTo>
                        <a:pt x="148" y="217"/>
                      </a:lnTo>
                      <a:lnTo>
                        <a:pt x="160" y="206"/>
                      </a:lnTo>
                      <a:lnTo>
                        <a:pt x="169" y="195"/>
                      </a:lnTo>
                      <a:lnTo>
                        <a:pt x="178" y="184"/>
                      </a:lnTo>
                      <a:lnTo>
                        <a:pt x="181" y="169"/>
                      </a:lnTo>
                      <a:lnTo>
                        <a:pt x="181" y="68"/>
                      </a:lnTo>
                      <a:lnTo>
                        <a:pt x="176" y="45"/>
                      </a:lnTo>
                      <a:lnTo>
                        <a:pt x="167" y="27"/>
                      </a:lnTo>
                      <a:lnTo>
                        <a:pt x="154" y="12"/>
                      </a:lnTo>
                      <a:lnTo>
                        <a:pt x="138" y="3"/>
                      </a:lnTo>
                      <a:lnTo>
                        <a:pt x="120"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676">
                  <a:extLst>
                    <a:ext uri="{FF2B5EF4-FFF2-40B4-BE49-F238E27FC236}">
                      <a16:creationId xmlns:a16="http://schemas.microsoft.com/office/drawing/2014/main" id="{1E9389B3-A555-7DAB-10CB-51853537F73A}"/>
                    </a:ext>
                  </a:extLst>
                </p:cNvPr>
                <p:cNvSpPr>
                  <a:spLocks/>
                </p:cNvSpPr>
                <p:nvPr/>
              </p:nvSpPr>
              <p:spPr bwMode="auto">
                <a:xfrm>
                  <a:off x="3926" y="2058"/>
                  <a:ext cx="45" cy="124"/>
                </a:xfrm>
                <a:custGeom>
                  <a:avLst/>
                  <a:gdLst>
                    <a:gd name="T0" fmla="*/ 30 w 91"/>
                    <a:gd name="T1" fmla="*/ 0 h 247"/>
                    <a:gd name="T2" fmla="*/ 0 w 91"/>
                    <a:gd name="T3" fmla="*/ 0 h 247"/>
                    <a:gd name="T4" fmla="*/ 0 w 91"/>
                    <a:gd name="T5" fmla="*/ 247 h 247"/>
                    <a:gd name="T6" fmla="*/ 2 w 91"/>
                    <a:gd name="T7" fmla="*/ 247 h 247"/>
                    <a:gd name="T8" fmla="*/ 21 w 91"/>
                    <a:gd name="T9" fmla="*/ 244 h 247"/>
                    <a:gd name="T10" fmla="*/ 40 w 91"/>
                    <a:gd name="T11" fmla="*/ 233 h 247"/>
                    <a:gd name="T12" fmla="*/ 58 w 91"/>
                    <a:gd name="T13" fmla="*/ 217 h 247"/>
                    <a:gd name="T14" fmla="*/ 70 w 91"/>
                    <a:gd name="T15" fmla="*/ 206 h 247"/>
                    <a:gd name="T16" fmla="*/ 79 w 91"/>
                    <a:gd name="T17" fmla="*/ 195 h 247"/>
                    <a:gd name="T18" fmla="*/ 88 w 91"/>
                    <a:gd name="T19" fmla="*/ 184 h 247"/>
                    <a:gd name="T20" fmla="*/ 91 w 91"/>
                    <a:gd name="T21" fmla="*/ 169 h 247"/>
                    <a:gd name="T22" fmla="*/ 91 w 91"/>
                    <a:gd name="T23" fmla="*/ 68 h 247"/>
                    <a:gd name="T24" fmla="*/ 86 w 91"/>
                    <a:gd name="T25" fmla="*/ 45 h 247"/>
                    <a:gd name="T26" fmla="*/ 77 w 91"/>
                    <a:gd name="T27" fmla="*/ 27 h 247"/>
                    <a:gd name="T28" fmla="*/ 64 w 91"/>
                    <a:gd name="T29" fmla="*/ 12 h 247"/>
                    <a:gd name="T30" fmla="*/ 48 w 91"/>
                    <a:gd name="T31" fmla="*/ 3 h 247"/>
                    <a:gd name="T32" fmla="*/ 30 w 91"/>
                    <a:gd name="T3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247">
                      <a:moveTo>
                        <a:pt x="30" y="0"/>
                      </a:moveTo>
                      <a:lnTo>
                        <a:pt x="0" y="0"/>
                      </a:lnTo>
                      <a:lnTo>
                        <a:pt x="0" y="247"/>
                      </a:lnTo>
                      <a:lnTo>
                        <a:pt x="2" y="247"/>
                      </a:lnTo>
                      <a:lnTo>
                        <a:pt x="21" y="244"/>
                      </a:lnTo>
                      <a:lnTo>
                        <a:pt x="40" y="233"/>
                      </a:lnTo>
                      <a:lnTo>
                        <a:pt x="58" y="217"/>
                      </a:lnTo>
                      <a:lnTo>
                        <a:pt x="70" y="206"/>
                      </a:lnTo>
                      <a:lnTo>
                        <a:pt x="79" y="195"/>
                      </a:lnTo>
                      <a:lnTo>
                        <a:pt x="88" y="184"/>
                      </a:lnTo>
                      <a:lnTo>
                        <a:pt x="91" y="169"/>
                      </a:lnTo>
                      <a:lnTo>
                        <a:pt x="91" y="68"/>
                      </a:lnTo>
                      <a:lnTo>
                        <a:pt x="86" y="45"/>
                      </a:lnTo>
                      <a:lnTo>
                        <a:pt x="77" y="27"/>
                      </a:lnTo>
                      <a:lnTo>
                        <a:pt x="64" y="12"/>
                      </a:lnTo>
                      <a:lnTo>
                        <a:pt x="48" y="3"/>
                      </a:lnTo>
                      <a:lnTo>
                        <a:pt x="3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677">
                  <a:extLst>
                    <a:ext uri="{FF2B5EF4-FFF2-40B4-BE49-F238E27FC236}">
                      <a16:creationId xmlns:a16="http://schemas.microsoft.com/office/drawing/2014/main" id="{4FC63B3B-5A80-424C-DD42-A41EEAA27B26}"/>
                    </a:ext>
                  </a:extLst>
                </p:cNvPr>
                <p:cNvSpPr>
                  <a:spLocks/>
                </p:cNvSpPr>
                <p:nvPr/>
              </p:nvSpPr>
              <p:spPr bwMode="auto">
                <a:xfrm>
                  <a:off x="3879" y="2085"/>
                  <a:ext cx="47" cy="102"/>
                </a:xfrm>
                <a:custGeom>
                  <a:avLst/>
                  <a:gdLst>
                    <a:gd name="T0" fmla="*/ 54 w 95"/>
                    <a:gd name="T1" fmla="*/ 127 h 205"/>
                    <a:gd name="T2" fmla="*/ 44 w 95"/>
                    <a:gd name="T3" fmla="*/ 120 h 205"/>
                    <a:gd name="T4" fmla="*/ 34 w 95"/>
                    <a:gd name="T5" fmla="*/ 110 h 205"/>
                    <a:gd name="T6" fmla="*/ 23 w 95"/>
                    <a:gd name="T7" fmla="*/ 100 h 205"/>
                    <a:gd name="T8" fmla="*/ 12 w 95"/>
                    <a:gd name="T9" fmla="*/ 89 h 205"/>
                    <a:gd name="T10" fmla="*/ 5 w 95"/>
                    <a:gd name="T11" fmla="*/ 76 h 205"/>
                    <a:gd name="T12" fmla="*/ 5 w 95"/>
                    <a:gd name="T13" fmla="*/ 65 h 205"/>
                    <a:gd name="T14" fmla="*/ 5 w 95"/>
                    <a:gd name="T15" fmla="*/ 48 h 205"/>
                    <a:gd name="T16" fmla="*/ 5 w 95"/>
                    <a:gd name="T17" fmla="*/ 33 h 205"/>
                    <a:gd name="T18" fmla="*/ 5 w 95"/>
                    <a:gd name="T19" fmla="*/ 21 h 205"/>
                    <a:gd name="T20" fmla="*/ 3 w 95"/>
                    <a:gd name="T21" fmla="*/ 18 h 205"/>
                    <a:gd name="T22" fmla="*/ 3 w 95"/>
                    <a:gd name="T23" fmla="*/ 16 h 205"/>
                    <a:gd name="T24" fmla="*/ 2 w 95"/>
                    <a:gd name="T25" fmla="*/ 10 h 205"/>
                    <a:gd name="T26" fmla="*/ 2 w 95"/>
                    <a:gd name="T27" fmla="*/ 6 h 205"/>
                    <a:gd name="T28" fmla="*/ 0 w 95"/>
                    <a:gd name="T29" fmla="*/ 1 h 205"/>
                    <a:gd name="T30" fmla="*/ 0 w 95"/>
                    <a:gd name="T31" fmla="*/ 0 h 205"/>
                    <a:gd name="T32" fmla="*/ 0 w 95"/>
                    <a:gd name="T33" fmla="*/ 123 h 205"/>
                    <a:gd name="T34" fmla="*/ 3 w 95"/>
                    <a:gd name="T35" fmla="*/ 139 h 205"/>
                    <a:gd name="T36" fmla="*/ 12 w 95"/>
                    <a:gd name="T37" fmla="*/ 151 h 205"/>
                    <a:gd name="T38" fmla="*/ 23 w 95"/>
                    <a:gd name="T39" fmla="*/ 163 h 205"/>
                    <a:gd name="T40" fmla="*/ 34 w 95"/>
                    <a:gd name="T41" fmla="*/ 174 h 205"/>
                    <a:gd name="T42" fmla="*/ 54 w 95"/>
                    <a:gd name="T43" fmla="*/ 191 h 205"/>
                    <a:gd name="T44" fmla="*/ 74 w 95"/>
                    <a:gd name="T45" fmla="*/ 202 h 205"/>
                    <a:gd name="T46" fmla="*/ 92 w 95"/>
                    <a:gd name="T47" fmla="*/ 205 h 205"/>
                    <a:gd name="T48" fmla="*/ 95 w 95"/>
                    <a:gd name="T49" fmla="*/ 205 h 205"/>
                    <a:gd name="T50" fmla="*/ 95 w 95"/>
                    <a:gd name="T51" fmla="*/ 174 h 205"/>
                    <a:gd name="T52" fmla="*/ 92 w 95"/>
                    <a:gd name="T53" fmla="*/ 174 h 205"/>
                    <a:gd name="T54" fmla="*/ 75 w 95"/>
                    <a:gd name="T55" fmla="*/ 171 h 205"/>
                    <a:gd name="T56" fmla="*/ 60 w 95"/>
                    <a:gd name="T57" fmla="*/ 163 h 205"/>
                    <a:gd name="T58" fmla="*/ 60 w 95"/>
                    <a:gd name="T59" fmla="*/ 156 h 205"/>
                    <a:gd name="T60" fmla="*/ 63 w 95"/>
                    <a:gd name="T61" fmla="*/ 141 h 205"/>
                    <a:gd name="T62" fmla="*/ 73 w 95"/>
                    <a:gd name="T63" fmla="*/ 133 h 205"/>
                    <a:gd name="T64" fmla="*/ 85 w 95"/>
                    <a:gd name="T65" fmla="*/ 129 h 205"/>
                    <a:gd name="T66" fmla="*/ 95 w 95"/>
                    <a:gd name="T67" fmla="*/ 129 h 205"/>
                    <a:gd name="T68" fmla="*/ 95 w 95"/>
                    <a:gd name="T69" fmla="*/ 113 h 205"/>
                    <a:gd name="T70" fmla="*/ 85 w 95"/>
                    <a:gd name="T71" fmla="*/ 113 h 205"/>
                    <a:gd name="T72" fmla="*/ 68 w 95"/>
                    <a:gd name="T73" fmla="*/ 117 h 205"/>
                    <a:gd name="T74" fmla="*/ 54 w 95"/>
                    <a:gd name="T75"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205">
                      <a:moveTo>
                        <a:pt x="54" y="127"/>
                      </a:moveTo>
                      <a:lnTo>
                        <a:pt x="44" y="120"/>
                      </a:lnTo>
                      <a:lnTo>
                        <a:pt x="34" y="110"/>
                      </a:lnTo>
                      <a:lnTo>
                        <a:pt x="23" y="100"/>
                      </a:lnTo>
                      <a:lnTo>
                        <a:pt x="12" y="89"/>
                      </a:lnTo>
                      <a:lnTo>
                        <a:pt x="5" y="76"/>
                      </a:lnTo>
                      <a:lnTo>
                        <a:pt x="5" y="65"/>
                      </a:lnTo>
                      <a:lnTo>
                        <a:pt x="5" y="48"/>
                      </a:lnTo>
                      <a:lnTo>
                        <a:pt x="5" y="33"/>
                      </a:lnTo>
                      <a:lnTo>
                        <a:pt x="5" y="21"/>
                      </a:lnTo>
                      <a:lnTo>
                        <a:pt x="3" y="18"/>
                      </a:lnTo>
                      <a:lnTo>
                        <a:pt x="3" y="16"/>
                      </a:lnTo>
                      <a:lnTo>
                        <a:pt x="2" y="10"/>
                      </a:lnTo>
                      <a:lnTo>
                        <a:pt x="2" y="6"/>
                      </a:lnTo>
                      <a:lnTo>
                        <a:pt x="0" y="1"/>
                      </a:lnTo>
                      <a:lnTo>
                        <a:pt x="0" y="0"/>
                      </a:lnTo>
                      <a:lnTo>
                        <a:pt x="0" y="123"/>
                      </a:lnTo>
                      <a:lnTo>
                        <a:pt x="3" y="139"/>
                      </a:lnTo>
                      <a:lnTo>
                        <a:pt x="12" y="151"/>
                      </a:lnTo>
                      <a:lnTo>
                        <a:pt x="23" y="163"/>
                      </a:lnTo>
                      <a:lnTo>
                        <a:pt x="34" y="174"/>
                      </a:lnTo>
                      <a:lnTo>
                        <a:pt x="54" y="191"/>
                      </a:lnTo>
                      <a:lnTo>
                        <a:pt x="74" y="202"/>
                      </a:lnTo>
                      <a:lnTo>
                        <a:pt x="92" y="205"/>
                      </a:lnTo>
                      <a:lnTo>
                        <a:pt x="95" y="205"/>
                      </a:lnTo>
                      <a:lnTo>
                        <a:pt x="95" y="174"/>
                      </a:lnTo>
                      <a:lnTo>
                        <a:pt x="92" y="174"/>
                      </a:lnTo>
                      <a:lnTo>
                        <a:pt x="75" y="171"/>
                      </a:lnTo>
                      <a:lnTo>
                        <a:pt x="60" y="163"/>
                      </a:lnTo>
                      <a:lnTo>
                        <a:pt x="60" y="156"/>
                      </a:lnTo>
                      <a:lnTo>
                        <a:pt x="63" y="141"/>
                      </a:lnTo>
                      <a:lnTo>
                        <a:pt x="73" y="133"/>
                      </a:lnTo>
                      <a:lnTo>
                        <a:pt x="85" y="129"/>
                      </a:lnTo>
                      <a:lnTo>
                        <a:pt x="95" y="129"/>
                      </a:lnTo>
                      <a:lnTo>
                        <a:pt x="95" y="113"/>
                      </a:lnTo>
                      <a:lnTo>
                        <a:pt x="85" y="113"/>
                      </a:lnTo>
                      <a:lnTo>
                        <a:pt x="68" y="117"/>
                      </a:lnTo>
                      <a:lnTo>
                        <a:pt x="54" y="127"/>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678">
                  <a:extLst>
                    <a:ext uri="{FF2B5EF4-FFF2-40B4-BE49-F238E27FC236}">
                      <a16:creationId xmlns:a16="http://schemas.microsoft.com/office/drawing/2014/main" id="{8FE17CAB-F26E-8B6A-CBCD-13FE5E1267E1}"/>
                    </a:ext>
                  </a:extLst>
                </p:cNvPr>
                <p:cNvSpPr>
                  <a:spLocks/>
                </p:cNvSpPr>
                <p:nvPr/>
              </p:nvSpPr>
              <p:spPr bwMode="auto">
                <a:xfrm>
                  <a:off x="3926" y="2085"/>
                  <a:ext cx="47" cy="102"/>
                </a:xfrm>
                <a:custGeom>
                  <a:avLst/>
                  <a:gdLst>
                    <a:gd name="T0" fmla="*/ 91 w 95"/>
                    <a:gd name="T1" fmla="*/ 76 h 205"/>
                    <a:gd name="T2" fmla="*/ 82 w 95"/>
                    <a:gd name="T3" fmla="*/ 89 h 205"/>
                    <a:gd name="T4" fmla="*/ 72 w 95"/>
                    <a:gd name="T5" fmla="*/ 100 h 205"/>
                    <a:gd name="T6" fmla="*/ 61 w 95"/>
                    <a:gd name="T7" fmla="*/ 110 h 205"/>
                    <a:gd name="T8" fmla="*/ 51 w 95"/>
                    <a:gd name="T9" fmla="*/ 120 h 205"/>
                    <a:gd name="T10" fmla="*/ 40 w 95"/>
                    <a:gd name="T11" fmla="*/ 127 h 205"/>
                    <a:gd name="T12" fmla="*/ 27 w 95"/>
                    <a:gd name="T13" fmla="*/ 117 h 205"/>
                    <a:gd name="T14" fmla="*/ 10 w 95"/>
                    <a:gd name="T15" fmla="*/ 113 h 205"/>
                    <a:gd name="T16" fmla="*/ 0 w 95"/>
                    <a:gd name="T17" fmla="*/ 113 h 205"/>
                    <a:gd name="T18" fmla="*/ 0 w 95"/>
                    <a:gd name="T19" fmla="*/ 129 h 205"/>
                    <a:gd name="T20" fmla="*/ 10 w 95"/>
                    <a:gd name="T21" fmla="*/ 129 h 205"/>
                    <a:gd name="T22" fmla="*/ 23 w 95"/>
                    <a:gd name="T23" fmla="*/ 133 h 205"/>
                    <a:gd name="T24" fmla="*/ 33 w 95"/>
                    <a:gd name="T25" fmla="*/ 141 h 205"/>
                    <a:gd name="T26" fmla="*/ 36 w 95"/>
                    <a:gd name="T27" fmla="*/ 156 h 205"/>
                    <a:gd name="T28" fmla="*/ 36 w 95"/>
                    <a:gd name="T29" fmla="*/ 163 h 205"/>
                    <a:gd name="T30" fmla="*/ 19 w 95"/>
                    <a:gd name="T31" fmla="*/ 171 h 205"/>
                    <a:gd name="T32" fmla="*/ 2 w 95"/>
                    <a:gd name="T33" fmla="*/ 174 h 205"/>
                    <a:gd name="T34" fmla="*/ 0 w 95"/>
                    <a:gd name="T35" fmla="*/ 174 h 205"/>
                    <a:gd name="T36" fmla="*/ 0 w 95"/>
                    <a:gd name="T37" fmla="*/ 205 h 205"/>
                    <a:gd name="T38" fmla="*/ 2 w 95"/>
                    <a:gd name="T39" fmla="*/ 205 h 205"/>
                    <a:gd name="T40" fmla="*/ 21 w 95"/>
                    <a:gd name="T41" fmla="*/ 202 h 205"/>
                    <a:gd name="T42" fmla="*/ 41 w 95"/>
                    <a:gd name="T43" fmla="*/ 191 h 205"/>
                    <a:gd name="T44" fmla="*/ 61 w 95"/>
                    <a:gd name="T45" fmla="*/ 174 h 205"/>
                    <a:gd name="T46" fmla="*/ 72 w 95"/>
                    <a:gd name="T47" fmla="*/ 163 h 205"/>
                    <a:gd name="T48" fmla="*/ 84 w 95"/>
                    <a:gd name="T49" fmla="*/ 151 h 205"/>
                    <a:gd name="T50" fmla="*/ 92 w 95"/>
                    <a:gd name="T51" fmla="*/ 139 h 205"/>
                    <a:gd name="T52" fmla="*/ 95 w 95"/>
                    <a:gd name="T53" fmla="*/ 123 h 205"/>
                    <a:gd name="T54" fmla="*/ 95 w 95"/>
                    <a:gd name="T55" fmla="*/ 0 h 205"/>
                    <a:gd name="T56" fmla="*/ 95 w 95"/>
                    <a:gd name="T57" fmla="*/ 1 h 205"/>
                    <a:gd name="T58" fmla="*/ 94 w 95"/>
                    <a:gd name="T59" fmla="*/ 6 h 205"/>
                    <a:gd name="T60" fmla="*/ 94 w 95"/>
                    <a:gd name="T61" fmla="*/ 10 h 205"/>
                    <a:gd name="T62" fmla="*/ 92 w 95"/>
                    <a:gd name="T63" fmla="*/ 16 h 205"/>
                    <a:gd name="T64" fmla="*/ 91 w 95"/>
                    <a:gd name="T65" fmla="*/ 18 h 205"/>
                    <a:gd name="T66" fmla="*/ 91 w 95"/>
                    <a:gd name="T67" fmla="*/ 21 h 205"/>
                    <a:gd name="T68" fmla="*/ 91 w 95"/>
                    <a:gd name="T69" fmla="*/ 33 h 205"/>
                    <a:gd name="T70" fmla="*/ 91 w 95"/>
                    <a:gd name="T71" fmla="*/ 48 h 205"/>
                    <a:gd name="T72" fmla="*/ 91 w 95"/>
                    <a:gd name="T73" fmla="*/ 65 h 205"/>
                    <a:gd name="T74" fmla="*/ 91 w 95"/>
                    <a:gd name="T75" fmla="*/ 7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205">
                      <a:moveTo>
                        <a:pt x="91" y="76"/>
                      </a:moveTo>
                      <a:lnTo>
                        <a:pt x="82" y="89"/>
                      </a:lnTo>
                      <a:lnTo>
                        <a:pt x="72" y="100"/>
                      </a:lnTo>
                      <a:lnTo>
                        <a:pt x="61" y="110"/>
                      </a:lnTo>
                      <a:lnTo>
                        <a:pt x="51" y="120"/>
                      </a:lnTo>
                      <a:lnTo>
                        <a:pt x="40" y="127"/>
                      </a:lnTo>
                      <a:lnTo>
                        <a:pt x="27" y="117"/>
                      </a:lnTo>
                      <a:lnTo>
                        <a:pt x="10" y="113"/>
                      </a:lnTo>
                      <a:lnTo>
                        <a:pt x="0" y="113"/>
                      </a:lnTo>
                      <a:lnTo>
                        <a:pt x="0" y="129"/>
                      </a:lnTo>
                      <a:lnTo>
                        <a:pt x="10" y="129"/>
                      </a:lnTo>
                      <a:lnTo>
                        <a:pt x="23" y="133"/>
                      </a:lnTo>
                      <a:lnTo>
                        <a:pt x="33" y="141"/>
                      </a:lnTo>
                      <a:lnTo>
                        <a:pt x="36" y="156"/>
                      </a:lnTo>
                      <a:lnTo>
                        <a:pt x="36" y="163"/>
                      </a:lnTo>
                      <a:lnTo>
                        <a:pt x="19" y="171"/>
                      </a:lnTo>
                      <a:lnTo>
                        <a:pt x="2" y="174"/>
                      </a:lnTo>
                      <a:lnTo>
                        <a:pt x="0" y="174"/>
                      </a:lnTo>
                      <a:lnTo>
                        <a:pt x="0" y="205"/>
                      </a:lnTo>
                      <a:lnTo>
                        <a:pt x="2" y="205"/>
                      </a:lnTo>
                      <a:lnTo>
                        <a:pt x="21" y="202"/>
                      </a:lnTo>
                      <a:lnTo>
                        <a:pt x="41" y="191"/>
                      </a:lnTo>
                      <a:lnTo>
                        <a:pt x="61" y="174"/>
                      </a:lnTo>
                      <a:lnTo>
                        <a:pt x="72" y="163"/>
                      </a:lnTo>
                      <a:lnTo>
                        <a:pt x="84" y="151"/>
                      </a:lnTo>
                      <a:lnTo>
                        <a:pt x="92" y="139"/>
                      </a:lnTo>
                      <a:lnTo>
                        <a:pt x="95" y="123"/>
                      </a:lnTo>
                      <a:lnTo>
                        <a:pt x="95" y="0"/>
                      </a:lnTo>
                      <a:lnTo>
                        <a:pt x="95" y="1"/>
                      </a:lnTo>
                      <a:lnTo>
                        <a:pt x="94" y="6"/>
                      </a:lnTo>
                      <a:lnTo>
                        <a:pt x="94" y="10"/>
                      </a:lnTo>
                      <a:lnTo>
                        <a:pt x="92" y="16"/>
                      </a:lnTo>
                      <a:lnTo>
                        <a:pt x="91" y="18"/>
                      </a:lnTo>
                      <a:lnTo>
                        <a:pt x="91" y="21"/>
                      </a:lnTo>
                      <a:lnTo>
                        <a:pt x="91" y="33"/>
                      </a:lnTo>
                      <a:lnTo>
                        <a:pt x="91" y="48"/>
                      </a:lnTo>
                      <a:lnTo>
                        <a:pt x="91" y="65"/>
                      </a:lnTo>
                      <a:lnTo>
                        <a:pt x="91" y="76"/>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679">
                  <a:extLst>
                    <a:ext uri="{FF2B5EF4-FFF2-40B4-BE49-F238E27FC236}">
                      <a16:creationId xmlns:a16="http://schemas.microsoft.com/office/drawing/2014/main" id="{9E05DC71-9202-0D5B-4B59-B513B7D08EE2}"/>
                    </a:ext>
                  </a:extLst>
                </p:cNvPr>
                <p:cNvSpPr>
                  <a:spLocks noEditPoints="1"/>
                </p:cNvSpPr>
                <p:nvPr/>
              </p:nvSpPr>
              <p:spPr bwMode="auto">
                <a:xfrm>
                  <a:off x="3879" y="2094"/>
                  <a:ext cx="94" cy="32"/>
                </a:xfrm>
                <a:custGeom>
                  <a:avLst/>
                  <a:gdLst>
                    <a:gd name="T0" fmla="*/ 136 w 190"/>
                    <a:gd name="T1" fmla="*/ 1 h 63"/>
                    <a:gd name="T2" fmla="*/ 108 w 190"/>
                    <a:gd name="T3" fmla="*/ 7 h 63"/>
                    <a:gd name="T4" fmla="*/ 95 w 190"/>
                    <a:gd name="T5" fmla="*/ 10 h 63"/>
                    <a:gd name="T6" fmla="*/ 74 w 190"/>
                    <a:gd name="T7" fmla="*/ 4 h 63"/>
                    <a:gd name="T8" fmla="*/ 43 w 190"/>
                    <a:gd name="T9" fmla="*/ 0 h 63"/>
                    <a:gd name="T10" fmla="*/ 15 w 190"/>
                    <a:gd name="T11" fmla="*/ 1 h 63"/>
                    <a:gd name="T12" fmla="*/ 0 w 190"/>
                    <a:gd name="T13" fmla="*/ 6 h 63"/>
                    <a:gd name="T14" fmla="*/ 2 w 190"/>
                    <a:gd name="T15" fmla="*/ 17 h 63"/>
                    <a:gd name="T16" fmla="*/ 6 w 190"/>
                    <a:gd name="T17" fmla="*/ 20 h 63"/>
                    <a:gd name="T18" fmla="*/ 8 w 190"/>
                    <a:gd name="T19" fmla="*/ 27 h 63"/>
                    <a:gd name="T20" fmla="*/ 10 w 190"/>
                    <a:gd name="T21" fmla="*/ 38 h 63"/>
                    <a:gd name="T22" fmla="*/ 13 w 190"/>
                    <a:gd name="T23" fmla="*/ 48 h 63"/>
                    <a:gd name="T24" fmla="*/ 26 w 190"/>
                    <a:gd name="T25" fmla="*/ 61 h 63"/>
                    <a:gd name="T26" fmla="*/ 61 w 190"/>
                    <a:gd name="T27" fmla="*/ 62 h 63"/>
                    <a:gd name="T28" fmla="*/ 75 w 190"/>
                    <a:gd name="T29" fmla="*/ 55 h 63"/>
                    <a:gd name="T30" fmla="*/ 84 w 190"/>
                    <a:gd name="T31" fmla="*/ 44 h 63"/>
                    <a:gd name="T32" fmla="*/ 91 w 190"/>
                    <a:gd name="T33" fmla="*/ 27 h 63"/>
                    <a:gd name="T34" fmla="*/ 98 w 190"/>
                    <a:gd name="T35" fmla="*/ 24 h 63"/>
                    <a:gd name="T36" fmla="*/ 104 w 190"/>
                    <a:gd name="T37" fmla="*/ 35 h 63"/>
                    <a:gd name="T38" fmla="*/ 112 w 190"/>
                    <a:gd name="T39" fmla="*/ 51 h 63"/>
                    <a:gd name="T40" fmla="*/ 119 w 190"/>
                    <a:gd name="T41" fmla="*/ 58 h 63"/>
                    <a:gd name="T42" fmla="*/ 153 w 190"/>
                    <a:gd name="T43" fmla="*/ 63 h 63"/>
                    <a:gd name="T44" fmla="*/ 174 w 190"/>
                    <a:gd name="T45" fmla="*/ 52 h 63"/>
                    <a:gd name="T46" fmla="*/ 180 w 190"/>
                    <a:gd name="T47" fmla="*/ 39 h 63"/>
                    <a:gd name="T48" fmla="*/ 181 w 190"/>
                    <a:gd name="T49" fmla="*/ 31 h 63"/>
                    <a:gd name="T50" fmla="*/ 184 w 190"/>
                    <a:gd name="T51" fmla="*/ 22 h 63"/>
                    <a:gd name="T52" fmla="*/ 187 w 190"/>
                    <a:gd name="T53" fmla="*/ 18 h 63"/>
                    <a:gd name="T54" fmla="*/ 190 w 190"/>
                    <a:gd name="T55" fmla="*/ 7 h 63"/>
                    <a:gd name="T56" fmla="*/ 187 w 190"/>
                    <a:gd name="T57" fmla="*/ 3 h 63"/>
                    <a:gd name="T58" fmla="*/ 155 w 190"/>
                    <a:gd name="T59" fmla="*/ 0 h 63"/>
                    <a:gd name="T60" fmla="*/ 56 w 190"/>
                    <a:gd name="T61" fmla="*/ 58 h 63"/>
                    <a:gd name="T62" fmla="*/ 25 w 190"/>
                    <a:gd name="T63" fmla="*/ 52 h 63"/>
                    <a:gd name="T64" fmla="*/ 17 w 190"/>
                    <a:gd name="T65" fmla="*/ 21 h 63"/>
                    <a:gd name="T66" fmla="*/ 25 w 190"/>
                    <a:gd name="T67" fmla="*/ 10 h 63"/>
                    <a:gd name="T68" fmla="*/ 40 w 190"/>
                    <a:gd name="T69" fmla="*/ 8 h 63"/>
                    <a:gd name="T70" fmla="*/ 78 w 190"/>
                    <a:gd name="T71" fmla="*/ 15 h 63"/>
                    <a:gd name="T72" fmla="*/ 81 w 190"/>
                    <a:gd name="T73" fmla="*/ 27 h 63"/>
                    <a:gd name="T74" fmla="*/ 67 w 190"/>
                    <a:gd name="T75" fmla="*/ 54 h 63"/>
                    <a:gd name="T76" fmla="*/ 142 w 190"/>
                    <a:gd name="T77" fmla="*/ 58 h 63"/>
                    <a:gd name="T78" fmla="*/ 123 w 190"/>
                    <a:gd name="T79" fmla="*/ 54 h 63"/>
                    <a:gd name="T80" fmla="*/ 109 w 190"/>
                    <a:gd name="T81" fmla="*/ 27 h 63"/>
                    <a:gd name="T82" fmla="*/ 111 w 190"/>
                    <a:gd name="T83" fmla="*/ 15 h 63"/>
                    <a:gd name="T84" fmla="*/ 149 w 190"/>
                    <a:gd name="T85" fmla="*/ 8 h 63"/>
                    <a:gd name="T86" fmla="*/ 166 w 190"/>
                    <a:gd name="T87" fmla="*/ 10 h 63"/>
                    <a:gd name="T88" fmla="*/ 173 w 190"/>
                    <a:gd name="T89" fmla="*/ 21 h 63"/>
                    <a:gd name="T90" fmla="*/ 166 w 190"/>
                    <a:gd name="T91"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0" h="63">
                      <a:moveTo>
                        <a:pt x="155" y="0"/>
                      </a:moveTo>
                      <a:lnTo>
                        <a:pt x="148" y="0"/>
                      </a:lnTo>
                      <a:lnTo>
                        <a:pt x="136" y="1"/>
                      </a:lnTo>
                      <a:lnTo>
                        <a:pt x="126" y="3"/>
                      </a:lnTo>
                      <a:lnTo>
                        <a:pt x="116" y="4"/>
                      </a:lnTo>
                      <a:lnTo>
                        <a:pt x="108" y="7"/>
                      </a:lnTo>
                      <a:lnTo>
                        <a:pt x="101" y="8"/>
                      </a:lnTo>
                      <a:lnTo>
                        <a:pt x="95" y="10"/>
                      </a:lnTo>
                      <a:lnTo>
                        <a:pt x="95" y="10"/>
                      </a:lnTo>
                      <a:lnTo>
                        <a:pt x="90" y="8"/>
                      </a:lnTo>
                      <a:lnTo>
                        <a:pt x="82" y="7"/>
                      </a:lnTo>
                      <a:lnTo>
                        <a:pt x="74" y="4"/>
                      </a:lnTo>
                      <a:lnTo>
                        <a:pt x="64" y="3"/>
                      </a:lnTo>
                      <a:lnTo>
                        <a:pt x="54" y="1"/>
                      </a:lnTo>
                      <a:lnTo>
                        <a:pt x="43" y="0"/>
                      </a:lnTo>
                      <a:lnTo>
                        <a:pt x="36" y="0"/>
                      </a:lnTo>
                      <a:lnTo>
                        <a:pt x="26" y="0"/>
                      </a:lnTo>
                      <a:lnTo>
                        <a:pt x="15" y="1"/>
                      </a:lnTo>
                      <a:lnTo>
                        <a:pt x="3" y="3"/>
                      </a:lnTo>
                      <a:lnTo>
                        <a:pt x="2" y="4"/>
                      </a:lnTo>
                      <a:lnTo>
                        <a:pt x="0" y="6"/>
                      </a:lnTo>
                      <a:lnTo>
                        <a:pt x="0" y="7"/>
                      </a:lnTo>
                      <a:lnTo>
                        <a:pt x="0" y="13"/>
                      </a:lnTo>
                      <a:lnTo>
                        <a:pt x="2" y="17"/>
                      </a:lnTo>
                      <a:lnTo>
                        <a:pt x="3" y="18"/>
                      </a:lnTo>
                      <a:lnTo>
                        <a:pt x="5" y="20"/>
                      </a:lnTo>
                      <a:lnTo>
                        <a:pt x="6" y="20"/>
                      </a:lnTo>
                      <a:lnTo>
                        <a:pt x="6" y="22"/>
                      </a:lnTo>
                      <a:lnTo>
                        <a:pt x="8" y="24"/>
                      </a:lnTo>
                      <a:lnTo>
                        <a:pt x="8" y="27"/>
                      </a:lnTo>
                      <a:lnTo>
                        <a:pt x="9" y="31"/>
                      </a:lnTo>
                      <a:lnTo>
                        <a:pt x="9" y="34"/>
                      </a:lnTo>
                      <a:lnTo>
                        <a:pt x="10" y="38"/>
                      </a:lnTo>
                      <a:lnTo>
                        <a:pt x="10" y="39"/>
                      </a:lnTo>
                      <a:lnTo>
                        <a:pt x="12" y="44"/>
                      </a:lnTo>
                      <a:lnTo>
                        <a:pt x="13" y="48"/>
                      </a:lnTo>
                      <a:lnTo>
                        <a:pt x="16" y="52"/>
                      </a:lnTo>
                      <a:lnTo>
                        <a:pt x="19" y="56"/>
                      </a:lnTo>
                      <a:lnTo>
                        <a:pt x="26" y="61"/>
                      </a:lnTo>
                      <a:lnTo>
                        <a:pt x="36" y="63"/>
                      </a:lnTo>
                      <a:lnTo>
                        <a:pt x="49" y="63"/>
                      </a:lnTo>
                      <a:lnTo>
                        <a:pt x="61" y="62"/>
                      </a:lnTo>
                      <a:lnTo>
                        <a:pt x="71" y="58"/>
                      </a:lnTo>
                      <a:lnTo>
                        <a:pt x="73" y="56"/>
                      </a:lnTo>
                      <a:lnTo>
                        <a:pt x="75" y="55"/>
                      </a:lnTo>
                      <a:lnTo>
                        <a:pt x="78" y="51"/>
                      </a:lnTo>
                      <a:lnTo>
                        <a:pt x="81" y="48"/>
                      </a:lnTo>
                      <a:lnTo>
                        <a:pt x="84" y="44"/>
                      </a:lnTo>
                      <a:lnTo>
                        <a:pt x="87" y="35"/>
                      </a:lnTo>
                      <a:lnTo>
                        <a:pt x="90" y="30"/>
                      </a:lnTo>
                      <a:lnTo>
                        <a:pt x="91" y="27"/>
                      </a:lnTo>
                      <a:lnTo>
                        <a:pt x="92" y="24"/>
                      </a:lnTo>
                      <a:lnTo>
                        <a:pt x="95" y="22"/>
                      </a:lnTo>
                      <a:lnTo>
                        <a:pt x="98" y="24"/>
                      </a:lnTo>
                      <a:lnTo>
                        <a:pt x="99" y="27"/>
                      </a:lnTo>
                      <a:lnTo>
                        <a:pt x="101" y="30"/>
                      </a:lnTo>
                      <a:lnTo>
                        <a:pt x="104" y="35"/>
                      </a:lnTo>
                      <a:lnTo>
                        <a:pt x="107" y="44"/>
                      </a:lnTo>
                      <a:lnTo>
                        <a:pt x="109" y="48"/>
                      </a:lnTo>
                      <a:lnTo>
                        <a:pt x="112" y="51"/>
                      </a:lnTo>
                      <a:lnTo>
                        <a:pt x="115" y="55"/>
                      </a:lnTo>
                      <a:lnTo>
                        <a:pt x="116" y="56"/>
                      </a:lnTo>
                      <a:lnTo>
                        <a:pt x="119" y="58"/>
                      </a:lnTo>
                      <a:lnTo>
                        <a:pt x="129" y="62"/>
                      </a:lnTo>
                      <a:lnTo>
                        <a:pt x="142" y="63"/>
                      </a:lnTo>
                      <a:lnTo>
                        <a:pt x="153" y="63"/>
                      </a:lnTo>
                      <a:lnTo>
                        <a:pt x="165" y="61"/>
                      </a:lnTo>
                      <a:lnTo>
                        <a:pt x="172" y="56"/>
                      </a:lnTo>
                      <a:lnTo>
                        <a:pt x="174" y="52"/>
                      </a:lnTo>
                      <a:lnTo>
                        <a:pt x="177" y="48"/>
                      </a:lnTo>
                      <a:lnTo>
                        <a:pt x="179" y="44"/>
                      </a:lnTo>
                      <a:lnTo>
                        <a:pt x="180" y="39"/>
                      </a:lnTo>
                      <a:lnTo>
                        <a:pt x="180" y="38"/>
                      </a:lnTo>
                      <a:lnTo>
                        <a:pt x="181" y="34"/>
                      </a:lnTo>
                      <a:lnTo>
                        <a:pt x="181" y="31"/>
                      </a:lnTo>
                      <a:lnTo>
                        <a:pt x="183" y="27"/>
                      </a:lnTo>
                      <a:lnTo>
                        <a:pt x="183" y="24"/>
                      </a:lnTo>
                      <a:lnTo>
                        <a:pt x="184" y="22"/>
                      </a:lnTo>
                      <a:lnTo>
                        <a:pt x="184" y="20"/>
                      </a:lnTo>
                      <a:lnTo>
                        <a:pt x="186" y="20"/>
                      </a:lnTo>
                      <a:lnTo>
                        <a:pt x="187" y="18"/>
                      </a:lnTo>
                      <a:lnTo>
                        <a:pt x="189" y="17"/>
                      </a:lnTo>
                      <a:lnTo>
                        <a:pt x="190" y="13"/>
                      </a:lnTo>
                      <a:lnTo>
                        <a:pt x="190" y="7"/>
                      </a:lnTo>
                      <a:lnTo>
                        <a:pt x="190" y="6"/>
                      </a:lnTo>
                      <a:lnTo>
                        <a:pt x="189" y="4"/>
                      </a:lnTo>
                      <a:lnTo>
                        <a:pt x="187" y="3"/>
                      </a:lnTo>
                      <a:lnTo>
                        <a:pt x="176" y="1"/>
                      </a:lnTo>
                      <a:lnTo>
                        <a:pt x="163" y="0"/>
                      </a:lnTo>
                      <a:lnTo>
                        <a:pt x="155" y="0"/>
                      </a:lnTo>
                      <a:close/>
                      <a:moveTo>
                        <a:pt x="67" y="54"/>
                      </a:moveTo>
                      <a:lnTo>
                        <a:pt x="61" y="56"/>
                      </a:lnTo>
                      <a:lnTo>
                        <a:pt x="56" y="58"/>
                      </a:lnTo>
                      <a:lnTo>
                        <a:pt x="49" y="58"/>
                      </a:lnTo>
                      <a:lnTo>
                        <a:pt x="34" y="56"/>
                      </a:lnTo>
                      <a:lnTo>
                        <a:pt x="25" y="52"/>
                      </a:lnTo>
                      <a:lnTo>
                        <a:pt x="19" y="44"/>
                      </a:lnTo>
                      <a:lnTo>
                        <a:pt x="17" y="32"/>
                      </a:lnTo>
                      <a:lnTo>
                        <a:pt x="17" y="21"/>
                      </a:lnTo>
                      <a:lnTo>
                        <a:pt x="20" y="13"/>
                      </a:lnTo>
                      <a:lnTo>
                        <a:pt x="22" y="11"/>
                      </a:lnTo>
                      <a:lnTo>
                        <a:pt x="25" y="10"/>
                      </a:lnTo>
                      <a:lnTo>
                        <a:pt x="29" y="8"/>
                      </a:lnTo>
                      <a:lnTo>
                        <a:pt x="33" y="8"/>
                      </a:lnTo>
                      <a:lnTo>
                        <a:pt x="40" y="8"/>
                      </a:lnTo>
                      <a:lnTo>
                        <a:pt x="57" y="8"/>
                      </a:lnTo>
                      <a:lnTo>
                        <a:pt x="71" y="11"/>
                      </a:lnTo>
                      <a:lnTo>
                        <a:pt x="78" y="15"/>
                      </a:lnTo>
                      <a:lnTo>
                        <a:pt x="80" y="18"/>
                      </a:lnTo>
                      <a:lnTo>
                        <a:pt x="81" y="22"/>
                      </a:lnTo>
                      <a:lnTo>
                        <a:pt x="81" y="27"/>
                      </a:lnTo>
                      <a:lnTo>
                        <a:pt x="78" y="37"/>
                      </a:lnTo>
                      <a:lnTo>
                        <a:pt x="74" y="47"/>
                      </a:lnTo>
                      <a:lnTo>
                        <a:pt x="67" y="54"/>
                      </a:lnTo>
                      <a:close/>
                      <a:moveTo>
                        <a:pt x="166" y="52"/>
                      </a:moveTo>
                      <a:lnTo>
                        <a:pt x="156" y="56"/>
                      </a:lnTo>
                      <a:lnTo>
                        <a:pt x="142" y="58"/>
                      </a:lnTo>
                      <a:lnTo>
                        <a:pt x="135" y="58"/>
                      </a:lnTo>
                      <a:lnTo>
                        <a:pt x="128" y="56"/>
                      </a:lnTo>
                      <a:lnTo>
                        <a:pt x="123" y="54"/>
                      </a:lnTo>
                      <a:lnTo>
                        <a:pt x="116" y="47"/>
                      </a:lnTo>
                      <a:lnTo>
                        <a:pt x="112" y="37"/>
                      </a:lnTo>
                      <a:lnTo>
                        <a:pt x="109" y="27"/>
                      </a:lnTo>
                      <a:lnTo>
                        <a:pt x="109" y="22"/>
                      </a:lnTo>
                      <a:lnTo>
                        <a:pt x="111" y="18"/>
                      </a:lnTo>
                      <a:lnTo>
                        <a:pt x="111" y="15"/>
                      </a:lnTo>
                      <a:lnTo>
                        <a:pt x="119" y="11"/>
                      </a:lnTo>
                      <a:lnTo>
                        <a:pt x="133" y="8"/>
                      </a:lnTo>
                      <a:lnTo>
                        <a:pt x="149" y="8"/>
                      </a:lnTo>
                      <a:lnTo>
                        <a:pt x="156" y="8"/>
                      </a:lnTo>
                      <a:lnTo>
                        <a:pt x="162" y="8"/>
                      </a:lnTo>
                      <a:lnTo>
                        <a:pt x="166" y="10"/>
                      </a:lnTo>
                      <a:lnTo>
                        <a:pt x="169" y="11"/>
                      </a:lnTo>
                      <a:lnTo>
                        <a:pt x="170" y="13"/>
                      </a:lnTo>
                      <a:lnTo>
                        <a:pt x="173" y="21"/>
                      </a:lnTo>
                      <a:lnTo>
                        <a:pt x="173" y="32"/>
                      </a:lnTo>
                      <a:lnTo>
                        <a:pt x="172" y="44"/>
                      </a:lnTo>
                      <a:lnTo>
                        <a:pt x="166" y="5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680">
                  <a:extLst>
                    <a:ext uri="{FF2B5EF4-FFF2-40B4-BE49-F238E27FC236}">
                      <a16:creationId xmlns:a16="http://schemas.microsoft.com/office/drawing/2014/main" id="{97D089B9-990F-0636-7BB1-7A55EEE0F938}"/>
                    </a:ext>
                  </a:extLst>
                </p:cNvPr>
                <p:cNvSpPr>
                  <a:spLocks/>
                </p:cNvSpPr>
                <p:nvPr/>
              </p:nvSpPr>
              <p:spPr bwMode="auto">
                <a:xfrm>
                  <a:off x="4458" y="2852"/>
                  <a:ext cx="35" cy="29"/>
                </a:xfrm>
                <a:custGeom>
                  <a:avLst/>
                  <a:gdLst>
                    <a:gd name="T0" fmla="*/ 67 w 70"/>
                    <a:gd name="T1" fmla="*/ 29 h 58"/>
                    <a:gd name="T2" fmla="*/ 63 w 70"/>
                    <a:gd name="T3" fmla="*/ 15 h 58"/>
                    <a:gd name="T4" fmla="*/ 50 w 70"/>
                    <a:gd name="T5" fmla="*/ 4 h 58"/>
                    <a:gd name="T6" fmla="*/ 35 w 70"/>
                    <a:gd name="T7" fmla="*/ 0 h 58"/>
                    <a:gd name="T8" fmla="*/ 35 w 70"/>
                    <a:gd name="T9" fmla="*/ 0 h 58"/>
                    <a:gd name="T10" fmla="*/ 19 w 70"/>
                    <a:gd name="T11" fmla="*/ 4 h 58"/>
                    <a:gd name="T12" fmla="*/ 8 w 70"/>
                    <a:gd name="T13" fmla="*/ 15 h 58"/>
                    <a:gd name="T14" fmla="*/ 2 w 70"/>
                    <a:gd name="T15" fmla="*/ 29 h 58"/>
                    <a:gd name="T16" fmla="*/ 0 w 70"/>
                    <a:gd name="T17" fmla="*/ 58 h 58"/>
                    <a:gd name="T18" fmla="*/ 70 w 70"/>
                    <a:gd name="T19" fmla="*/ 58 h 58"/>
                    <a:gd name="T20" fmla="*/ 67 w 70"/>
                    <a:gd name="T21"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8">
                      <a:moveTo>
                        <a:pt x="67" y="29"/>
                      </a:moveTo>
                      <a:lnTo>
                        <a:pt x="63" y="15"/>
                      </a:lnTo>
                      <a:lnTo>
                        <a:pt x="50" y="4"/>
                      </a:lnTo>
                      <a:lnTo>
                        <a:pt x="35" y="0"/>
                      </a:lnTo>
                      <a:lnTo>
                        <a:pt x="35" y="0"/>
                      </a:lnTo>
                      <a:lnTo>
                        <a:pt x="19" y="4"/>
                      </a:lnTo>
                      <a:lnTo>
                        <a:pt x="8" y="15"/>
                      </a:lnTo>
                      <a:lnTo>
                        <a:pt x="2" y="29"/>
                      </a:lnTo>
                      <a:lnTo>
                        <a:pt x="0" y="58"/>
                      </a:lnTo>
                      <a:lnTo>
                        <a:pt x="70" y="58"/>
                      </a:lnTo>
                      <a:lnTo>
                        <a:pt x="67" y="2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681">
                  <a:extLst>
                    <a:ext uri="{FF2B5EF4-FFF2-40B4-BE49-F238E27FC236}">
                      <a16:creationId xmlns:a16="http://schemas.microsoft.com/office/drawing/2014/main" id="{42202F01-9EB2-4BAC-CE30-FB4B8C41CF0D}"/>
                    </a:ext>
                  </a:extLst>
                </p:cNvPr>
                <p:cNvSpPr>
                  <a:spLocks/>
                </p:cNvSpPr>
                <p:nvPr/>
              </p:nvSpPr>
              <p:spPr bwMode="auto">
                <a:xfrm>
                  <a:off x="4462" y="2815"/>
                  <a:ext cx="28" cy="61"/>
                </a:xfrm>
                <a:custGeom>
                  <a:avLst/>
                  <a:gdLst>
                    <a:gd name="T0" fmla="*/ 0 w 55"/>
                    <a:gd name="T1" fmla="*/ 99 h 121"/>
                    <a:gd name="T2" fmla="*/ 0 w 55"/>
                    <a:gd name="T3" fmla="*/ 99 h 121"/>
                    <a:gd name="T4" fmla="*/ 0 w 55"/>
                    <a:gd name="T5" fmla="*/ 109 h 121"/>
                    <a:gd name="T6" fmla="*/ 6 w 55"/>
                    <a:gd name="T7" fmla="*/ 116 h 121"/>
                    <a:gd name="T8" fmla="*/ 16 w 55"/>
                    <a:gd name="T9" fmla="*/ 120 h 121"/>
                    <a:gd name="T10" fmla="*/ 25 w 55"/>
                    <a:gd name="T11" fmla="*/ 121 h 121"/>
                    <a:gd name="T12" fmla="*/ 37 w 55"/>
                    <a:gd name="T13" fmla="*/ 121 h 121"/>
                    <a:gd name="T14" fmla="*/ 47 w 55"/>
                    <a:gd name="T15" fmla="*/ 118 h 121"/>
                    <a:gd name="T16" fmla="*/ 54 w 55"/>
                    <a:gd name="T17" fmla="*/ 113 h 121"/>
                    <a:gd name="T18" fmla="*/ 55 w 55"/>
                    <a:gd name="T19" fmla="*/ 106 h 121"/>
                    <a:gd name="T20" fmla="*/ 49 w 55"/>
                    <a:gd name="T21" fmla="*/ 60 h 121"/>
                    <a:gd name="T22" fmla="*/ 51 w 55"/>
                    <a:gd name="T23" fmla="*/ 0 h 121"/>
                    <a:gd name="T24" fmla="*/ 1 w 55"/>
                    <a:gd name="T25" fmla="*/ 12 h 121"/>
                    <a:gd name="T26" fmla="*/ 6 w 55"/>
                    <a:gd name="T27" fmla="*/ 52 h 121"/>
                    <a:gd name="T28" fmla="*/ 6 w 55"/>
                    <a:gd name="T29" fmla="*/ 59 h 121"/>
                    <a:gd name="T30" fmla="*/ 4 w 55"/>
                    <a:gd name="T31" fmla="*/ 70 h 121"/>
                    <a:gd name="T32" fmla="*/ 3 w 55"/>
                    <a:gd name="T33" fmla="*/ 85 h 121"/>
                    <a:gd name="T34" fmla="*/ 0 w 55"/>
                    <a:gd name="T35" fmla="*/ 9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121">
                      <a:moveTo>
                        <a:pt x="0" y="99"/>
                      </a:moveTo>
                      <a:lnTo>
                        <a:pt x="0" y="99"/>
                      </a:lnTo>
                      <a:lnTo>
                        <a:pt x="0" y="109"/>
                      </a:lnTo>
                      <a:lnTo>
                        <a:pt x="6" y="116"/>
                      </a:lnTo>
                      <a:lnTo>
                        <a:pt x="16" y="120"/>
                      </a:lnTo>
                      <a:lnTo>
                        <a:pt x="25" y="121"/>
                      </a:lnTo>
                      <a:lnTo>
                        <a:pt x="37" y="121"/>
                      </a:lnTo>
                      <a:lnTo>
                        <a:pt x="47" y="118"/>
                      </a:lnTo>
                      <a:lnTo>
                        <a:pt x="54" y="113"/>
                      </a:lnTo>
                      <a:lnTo>
                        <a:pt x="55" y="106"/>
                      </a:lnTo>
                      <a:lnTo>
                        <a:pt x="49" y="60"/>
                      </a:lnTo>
                      <a:lnTo>
                        <a:pt x="51" y="0"/>
                      </a:lnTo>
                      <a:lnTo>
                        <a:pt x="1" y="12"/>
                      </a:lnTo>
                      <a:lnTo>
                        <a:pt x="6" y="52"/>
                      </a:lnTo>
                      <a:lnTo>
                        <a:pt x="6" y="59"/>
                      </a:lnTo>
                      <a:lnTo>
                        <a:pt x="4" y="70"/>
                      </a:lnTo>
                      <a:lnTo>
                        <a:pt x="3" y="85"/>
                      </a:lnTo>
                      <a:lnTo>
                        <a:pt x="0" y="99"/>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682">
                  <a:extLst>
                    <a:ext uri="{FF2B5EF4-FFF2-40B4-BE49-F238E27FC236}">
                      <a16:creationId xmlns:a16="http://schemas.microsoft.com/office/drawing/2014/main" id="{3C7095DB-1789-499F-DB30-7076E7BEC75E}"/>
                    </a:ext>
                  </a:extLst>
                </p:cNvPr>
                <p:cNvSpPr>
                  <a:spLocks/>
                </p:cNvSpPr>
                <p:nvPr/>
              </p:nvSpPr>
              <p:spPr bwMode="auto">
                <a:xfrm>
                  <a:off x="4457" y="2881"/>
                  <a:ext cx="37" cy="5"/>
                </a:xfrm>
                <a:custGeom>
                  <a:avLst/>
                  <a:gdLst>
                    <a:gd name="T0" fmla="*/ 74 w 74"/>
                    <a:gd name="T1" fmla="*/ 0 h 11"/>
                    <a:gd name="T2" fmla="*/ 0 w 74"/>
                    <a:gd name="T3" fmla="*/ 0 h 11"/>
                    <a:gd name="T4" fmla="*/ 0 w 74"/>
                    <a:gd name="T5" fmla="*/ 4 h 11"/>
                    <a:gd name="T6" fmla="*/ 2 w 74"/>
                    <a:gd name="T7" fmla="*/ 7 h 11"/>
                    <a:gd name="T8" fmla="*/ 3 w 74"/>
                    <a:gd name="T9" fmla="*/ 10 h 11"/>
                    <a:gd name="T10" fmla="*/ 7 w 74"/>
                    <a:gd name="T11" fmla="*/ 11 h 11"/>
                    <a:gd name="T12" fmla="*/ 67 w 74"/>
                    <a:gd name="T13" fmla="*/ 11 h 11"/>
                    <a:gd name="T14" fmla="*/ 71 w 74"/>
                    <a:gd name="T15" fmla="*/ 10 h 11"/>
                    <a:gd name="T16" fmla="*/ 74 w 74"/>
                    <a:gd name="T17" fmla="*/ 7 h 11"/>
                    <a:gd name="T18" fmla="*/ 74 w 74"/>
                    <a:gd name="T19" fmla="*/ 4 h 11"/>
                    <a:gd name="T20" fmla="*/ 74 w 74"/>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1">
                      <a:moveTo>
                        <a:pt x="74" y="0"/>
                      </a:moveTo>
                      <a:lnTo>
                        <a:pt x="0" y="0"/>
                      </a:lnTo>
                      <a:lnTo>
                        <a:pt x="0" y="4"/>
                      </a:lnTo>
                      <a:lnTo>
                        <a:pt x="2" y="7"/>
                      </a:lnTo>
                      <a:lnTo>
                        <a:pt x="3" y="10"/>
                      </a:lnTo>
                      <a:lnTo>
                        <a:pt x="7" y="11"/>
                      </a:lnTo>
                      <a:lnTo>
                        <a:pt x="67" y="11"/>
                      </a:lnTo>
                      <a:lnTo>
                        <a:pt x="71" y="10"/>
                      </a:lnTo>
                      <a:lnTo>
                        <a:pt x="74" y="7"/>
                      </a:lnTo>
                      <a:lnTo>
                        <a:pt x="74" y="4"/>
                      </a:lnTo>
                      <a:lnTo>
                        <a:pt x="74"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683">
                  <a:extLst>
                    <a:ext uri="{FF2B5EF4-FFF2-40B4-BE49-F238E27FC236}">
                      <a16:creationId xmlns:a16="http://schemas.microsoft.com/office/drawing/2014/main" id="{DDF5DEBC-A810-2E89-DC2B-6C069D50DFDC}"/>
                    </a:ext>
                  </a:extLst>
                </p:cNvPr>
                <p:cNvSpPr>
                  <a:spLocks/>
                </p:cNvSpPr>
                <p:nvPr/>
              </p:nvSpPr>
              <p:spPr bwMode="auto">
                <a:xfrm>
                  <a:off x="4429" y="2396"/>
                  <a:ext cx="76" cy="445"/>
                </a:xfrm>
                <a:custGeom>
                  <a:avLst/>
                  <a:gdLst>
                    <a:gd name="T0" fmla="*/ 152 w 152"/>
                    <a:gd name="T1" fmla="*/ 0 h 891"/>
                    <a:gd name="T2" fmla="*/ 43 w 152"/>
                    <a:gd name="T3" fmla="*/ 0 h 891"/>
                    <a:gd name="T4" fmla="*/ 38 w 152"/>
                    <a:gd name="T5" fmla="*/ 14 h 891"/>
                    <a:gd name="T6" fmla="*/ 26 w 152"/>
                    <a:gd name="T7" fmla="*/ 47 h 891"/>
                    <a:gd name="T8" fmla="*/ 18 w 152"/>
                    <a:gd name="T9" fmla="*/ 85 h 891"/>
                    <a:gd name="T10" fmla="*/ 11 w 152"/>
                    <a:gd name="T11" fmla="*/ 125 h 891"/>
                    <a:gd name="T12" fmla="*/ 4 w 152"/>
                    <a:gd name="T13" fmla="*/ 163 h 891"/>
                    <a:gd name="T14" fmla="*/ 0 w 152"/>
                    <a:gd name="T15" fmla="*/ 197 h 891"/>
                    <a:gd name="T16" fmla="*/ 0 w 152"/>
                    <a:gd name="T17" fmla="*/ 198 h 891"/>
                    <a:gd name="T18" fmla="*/ 0 w 152"/>
                    <a:gd name="T19" fmla="*/ 218 h 891"/>
                    <a:gd name="T20" fmla="*/ 1 w 152"/>
                    <a:gd name="T21" fmla="*/ 238 h 891"/>
                    <a:gd name="T22" fmla="*/ 58 w 152"/>
                    <a:gd name="T23" fmla="*/ 891 h 891"/>
                    <a:gd name="T24" fmla="*/ 128 w 152"/>
                    <a:gd name="T25" fmla="*/ 891 h 891"/>
                    <a:gd name="T26" fmla="*/ 144 w 152"/>
                    <a:gd name="T27" fmla="*/ 200 h 891"/>
                    <a:gd name="T28" fmla="*/ 152 w 152"/>
                    <a:gd name="T29" fmla="*/ 195 h 891"/>
                    <a:gd name="T30" fmla="*/ 152 w 152"/>
                    <a:gd name="T3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891">
                      <a:moveTo>
                        <a:pt x="152" y="0"/>
                      </a:moveTo>
                      <a:lnTo>
                        <a:pt x="43" y="0"/>
                      </a:lnTo>
                      <a:lnTo>
                        <a:pt x="38" y="14"/>
                      </a:lnTo>
                      <a:lnTo>
                        <a:pt x="26" y="47"/>
                      </a:lnTo>
                      <a:lnTo>
                        <a:pt x="18" y="85"/>
                      </a:lnTo>
                      <a:lnTo>
                        <a:pt x="11" y="125"/>
                      </a:lnTo>
                      <a:lnTo>
                        <a:pt x="4" y="163"/>
                      </a:lnTo>
                      <a:lnTo>
                        <a:pt x="0" y="197"/>
                      </a:lnTo>
                      <a:lnTo>
                        <a:pt x="0" y="198"/>
                      </a:lnTo>
                      <a:lnTo>
                        <a:pt x="0" y="218"/>
                      </a:lnTo>
                      <a:lnTo>
                        <a:pt x="1" y="238"/>
                      </a:lnTo>
                      <a:lnTo>
                        <a:pt x="58" y="891"/>
                      </a:lnTo>
                      <a:lnTo>
                        <a:pt x="128" y="891"/>
                      </a:lnTo>
                      <a:lnTo>
                        <a:pt x="144" y="200"/>
                      </a:lnTo>
                      <a:lnTo>
                        <a:pt x="152" y="195"/>
                      </a:lnTo>
                      <a:lnTo>
                        <a:pt x="152" y="0"/>
                      </a:lnTo>
                      <a:close/>
                    </a:path>
                  </a:pathLst>
                </a:custGeom>
                <a:solidFill>
                  <a:srgbClr val="D26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684">
                  <a:extLst>
                    <a:ext uri="{FF2B5EF4-FFF2-40B4-BE49-F238E27FC236}">
                      <a16:creationId xmlns:a16="http://schemas.microsoft.com/office/drawing/2014/main" id="{A2009717-4C82-E5DA-135D-C08616DD5E74}"/>
                    </a:ext>
                  </a:extLst>
                </p:cNvPr>
                <p:cNvSpPr>
                  <a:spLocks/>
                </p:cNvSpPr>
                <p:nvPr/>
              </p:nvSpPr>
              <p:spPr bwMode="auto">
                <a:xfrm>
                  <a:off x="4517" y="2852"/>
                  <a:ext cx="35" cy="29"/>
                </a:xfrm>
                <a:custGeom>
                  <a:avLst/>
                  <a:gdLst>
                    <a:gd name="T0" fmla="*/ 3 w 71"/>
                    <a:gd name="T1" fmla="*/ 29 h 56"/>
                    <a:gd name="T2" fmla="*/ 9 w 71"/>
                    <a:gd name="T3" fmla="*/ 14 h 56"/>
                    <a:gd name="T4" fmla="*/ 20 w 71"/>
                    <a:gd name="T5" fmla="*/ 2 h 56"/>
                    <a:gd name="T6" fmla="*/ 36 w 71"/>
                    <a:gd name="T7" fmla="*/ 0 h 56"/>
                    <a:gd name="T8" fmla="*/ 37 w 71"/>
                    <a:gd name="T9" fmla="*/ 0 h 56"/>
                    <a:gd name="T10" fmla="*/ 53 w 71"/>
                    <a:gd name="T11" fmla="*/ 2 h 56"/>
                    <a:gd name="T12" fmla="*/ 64 w 71"/>
                    <a:gd name="T13" fmla="*/ 14 h 56"/>
                    <a:gd name="T14" fmla="*/ 70 w 71"/>
                    <a:gd name="T15" fmla="*/ 29 h 56"/>
                    <a:gd name="T16" fmla="*/ 71 w 71"/>
                    <a:gd name="T17" fmla="*/ 56 h 56"/>
                    <a:gd name="T18" fmla="*/ 0 w 71"/>
                    <a:gd name="T19" fmla="*/ 56 h 56"/>
                    <a:gd name="T20" fmla="*/ 3 w 71"/>
                    <a:gd name="T21" fmla="*/ 2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6">
                      <a:moveTo>
                        <a:pt x="3" y="29"/>
                      </a:moveTo>
                      <a:lnTo>
                        <a:pt x="9" y="14"/>
                      </a:lnTo>
                      <a:lnTo>
                        <a:pt x="20" y="2"/>
                      </a:lnTo>
                      <a:lnTo>
                        <a:pt x="36" y="0"/>
                      </a:lnTo>
                      <a:lnTo>
                        <a:pt x="37" y="0"/>
                      </a:lnTo>
                      <a:lnTo>
                        <a:pt x="53" y="2"/>
                      </a:lnTo>
                      <a:lnTo>
                        <a:pt x="64" y="14"/>
                      </a:lnTo>
                      <a:lnTo>
                        <a:pt x="70" y="29"/>
                      </a:lnTo>
                      <a:lnTo>
                        <a:pt x="71" y="56"/>
                      </a:lnTo>
                      <a:lnTo>
                        <a:pt x="0" y="56"/>
                      </a:lnTo>
                      <a:lnTo>
                        <a:pt x="3" y="2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685">
                  <a:extLst>
                    <a:ext uri="{FF2B5EF4-FFF2-40B4-BE49-F238E27FC236}">
                      <a16:creationId xmlns:a16="http://schemas.microsoft.com/office/drawing/2014/main" id="{6687C8AC-A48A-ACDC-968F-476D77FB9133}"/>
                    </a:ext>
                  </a:extLst>
                </p:cNvPr>
                <p:cNvSpPr>
                  <a:spLocks/>
                </p:cNvSpPr>
                <p:nvPr/>
              </p:nvSpPr>
              <p:spPr bwMode="auto">
                <a:xfrm>
                  <a:off x="4521" y="2815"/>
                  <a:ext cx="27" cy="61"/>
                </a:xfrm>
                <a:custGeom>
                  <a:avLst/>
                  <a:gdLst>
                    <a:gd name="T0" fmla="*/ 55 w 55"/>
                    <a:gd name="T1" fmla="*/ 99 h 121"/>
                    <a:gd name="T2" fmla="*/ 55 w 55"/>
                    <a:gd name="T3" fmla="*/ 97 h 121"/>
                    <a:gd name="T4" fmla="*/ 55 w 55"/>
                    <a:gd name="T5" fmla="*/ 107 h 121"/>
                    <a:gd name="T6" fmla="*/ 50 w 55"/>
                    <a:gd name="T7" fmla="*/ 114 h 121"/>
                    <a:gd name="T8" fmla="*/ 41 w 55"/>
                    <a:gd name="T9" fmla="*/ 118 h 121"/>
                    <a:gd name="T10" fmla="*/ 30 w 55"/>
                    <a:gd name="T11" fmla="*/ 121 h 121"/>
                    <a:gd name="T12" fmla="*/ 19 w 55"/>
                    <a:gd name="T13" fmla="*/ 120 h 121"/>
                    <a:gd name="T14" fmla="*/ 10 w 55"/>
                    <a:gd name="T15" fmla="*/ 117 h 121"/>
                    <a:gd name="T16" fmla="*/ 3 w 55"/>
                    <a:gd name="T17" fmla="*/ 113 h 121"/>
                    <a:gd name="T18" fmla="*/ 0 w 55"/>
                    <a:gd name="T19" fmla="*/ 104 h 121"/>
                    <a:gd name="T20" fmla="*/ 0 w 55"/>
                    <a:gd name="T21" fmla="*/ 104 h 121"/>
                    <a:gd name="T22" fmla="*/ 6 w 55"/>
                    <a:gd name="T23" fmla="*/ 59 h 121"/>
                    <a:gd name="T24" fmla="*/ 5 w 55"/>
                    <a:gd name="T25" fmla="*/ 11 h 121"/>
                    <a:gd name="T26" fmla="*/ 55 w 55"/>
                    <a:gd name="T27" fmla="*/ 0 h 121"/>
                    <a:gd name="T28" fmla="*/ 50 w 55"/>
                    <a:gd name="T29" fmla="*/ 51 h 121"/>
                    <a:gd name="T30" fmla="*/ 50 w 55"/>
                    <a:gd name="T31" fmla="*/ 58 h 121"/>
                    <a:gd name="T32" fmla="*/ 51 w 55"/>
                    <a:gd name="T33" fmla="*/ 69 h 121"/>
                    <a:gd name="T34" fmla="*/ 54 w 55"/>
                    <a:gd name="T35" fmla="*/ 85 h 121"/>
                    <a:gd name="T36" fmla="*/ 55 w 55"/>
                    <a:gd name="T37" fmla="*/ 9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121">
                      <a:moveTo>
                        <a:pt x="55" y="99"/>
                      </a:moveTo>
                      <a:lnTo>
                        <a:pt x="55" y="97"/>
                      </a:lnTo>
                      <a:lnTo>
                        <a:pt x="55" y="107"/>
                      </a:lnTo>
                      <a:lnTo>
                        <a:pt x="50" y="114"/>
                      </a:lnTo>
                      <a:lnTo>
                        <a:pt x="41" y="118"/>
                      </a:lnTo>
                      <a:lnTo>
                        <a:pt x="30" y="121"/>
                      </a:lnTo>
                      <a:lnTo>
                        <a:pt x="19" y="120"/>
                      </a:lnTo>
                      <a:lnTo>
                        <a:pt x="10" y="117"/>
                      </a:lnTo>
                      <a:lnTo>
                        <a:pt x="3" y="113"/>
                      </a:lnTo>
                      <a:lnTo>
                        <a:pt x="0" y="104"/>
                      </a:lnTo>
                      <a:lnTo>
                        <a:pt x="0" y="104"/>
                      </a:lnTo>
                      <a:lnTo>
                        <a:pt x="6" y="59"/>
                      </a:lnTo>
                      <a:lnTo>
                        <a:pt x="5" y="11"/>
                      </a:lnTo>
                      <a:lnTo>
                        <a:pt x="55" y="0"/>
                      </a:lnTo>
                      <a:lnTo>
                        <a:pt x="50" y="51"/>
                      </a:lnTo>
                      <a:lnTo>
                        <a:pt x="50" y="58"/>
                      </a:lnTo>
                      <a:lnTo>
                        <a:pt x="51" y="69"/>
                      </a:lnTo>
                      <a:lnTo>
                        <a:pt x="54" y="85"/>
                      </a:lnTo>
                      <a:lnTo>
                        <a:pt x="55" y="99"/>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686">
                  <a:extLst>
                    <a:ext uri="{FF2B5EF4-FFF2-40B4-BE49-F238E27FC236}">
                      <a16:creationId xmlns:a16="http://schemas.microsoft.com/office/drawing/2014/main" id="{B05B4825-9AD4-3A9D-5A89-DCF8581CBA70}"/>
                    </a:ext>
                  </a:extLst>
                </p:cNvPr>
                <p:cNvSpPr>
                  <a:spLocks/>
                </p:cNvSpPr>
                <p:nvPr/>
              </p:nvSpPr>
              <p:spPr bwMode="auto">
                <a:xfrm>
                  <a:off x="4516" y="2881"/>
                  <a:ext cx="38" cy="5"/>
                </a:xfrm>
                <a:custGeom>
                  <a:avLst/>
                  <a:gdLst>
                    <a:gd name="T0" fmla="*/ 0 w 75"/>
                    <a:gd name="T1" fmla="*/ 0 h 10"/>
                    <a:gd name="T2" fmla="*/ 75 w 75"/>
                    <a:gd name="T3" fmla="*/ 0 h 10"/>
                    <a:gd name="T4" fmla="*/ 75 w 75"/>
                    <a:gd name="T5" fmla="*/ 3 h 10"/>
                    <a:gd name="T6" fmla="*/ 73 w 75"/>
                    <a:gd name="T7" fmla="*/ 7 h 10"/>
                    <a:gd name="T8" fmla="*/ 71 w 75"/>
                    <a:gd name="T9" fmla="*/ 10 h 10"/>
                    <a:gd name="T10" fmla="*/ 68 w 75"/>
                    <a:gd name="T11" fmla="*/ 10 h 10"/>
                    <a:gd name="T12" fmla="*/ 7 w 75"/>
                    <a:gd name="T13" fmla="*/ 10 h 10"/>
                    <a:gd name="T14" fmla="*/ 4 w 75"/>
                    <a:gd name="T15" fmla="*/ 10 h 10"/>
                    <a:gd name="T16" fmla="*/ 1 w 75"/>
                    <a:gd name="T17" fmla="*/ 7 h 10"/>
                    <a:gd name="T18" fmla="*/ 0 w 75"/>
                    <a:gd name="T19" fmla="*/ 3 h 10"/>
                    <a:gd name="T20" fmla="*/ 0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0" y="0"/>
                      </a:moveTo>
                      <a:lnTo>
                        <a:pt x="75" y="0"/>
                      </a:lnTo>
                      <a:lnTo>
                        <a:pt x="75" y="3"/>
                      </a:lnTo>
                      <a:lnTo>
                        <a:pt x="73" y="7"/>
                      </a:lnTo>
                      <a:lnTo>
                        <a:pt x="71" y="10"/>
                      </a:lnTo>
                      <a:lnTo>
                        <a:pt x="68" y="10"/>
                      </a:lnTo>
                      <a:lnTo>
                        <a:pt x="7" y="10"/>
                      </a:lnTo>
                      <a:lnTo>
                        <a:pt x="4" y="10"/>
                      </a:lnTo>
                      <a:lnTo>
                        <a:pt x="1" y="7"/>
                      </a:lnTo>
                      <a:lnTo>
                        <a:pt x="0" y="3"/>
                      </a:lnTo>
                      <a:lnTo>
                        <a:pt x="0" y="0"/>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687">
                  <a:extLst>
                    <a:ext uri="{FF2B5EF4-FFF2-40B4-BE49-F238E27FC236}">
                      <a16:creationId xmlns:a16="http://schemas.microsoft.com/office/drawing/2014/main" id="{F1946D88-1A75-1829-33EE-D74F7B856F19}"/>
                    </a:ext>
                  </a:extLst>
                </p:cNvPr>
                <p:cNvSpPr>
                  <a:spLocks/>
                </p:cNvSpPr>
                <p:nvPr/>
              </p:nvSpPr>
              <p:spPr bwMode="auto">
                <a:xfrm>
                  <a:off x="4505" y="2396"/>
                  <a:ext cx="76" cy="445"/>
                </a:xfrm>
                <a:custGeom>
                  <a:avLst/>
                  <a:gdLst>
                    <a:gd name="T0" fmla="*/ 0 w 153"/>
                    <a:gd name="T1" fmla="*/ 0 h 891"/>
                    <a:gd name="T2" fmla="*/ 109 w 153"/>
                    <a:gd name="T3" fmla="*/ 0 h 891"/>
                    <a:gd name="T4" fmla="*/ 115 w 153"/>
                    <a:gd name="T5" fmla="*/ 14 h 891"/>
                    <a:gd name="T6" fmla="*/ 125 w 153"/>
                    <a:gd name="T7" fmla="*/ 47 h 891"/>
                    <a:gd name="T8" fmla="*/ 135 w 153"/>
                    <a:gd name="T9" fmla="*/ 85 h 891"/>
                    <a:gd name="T10" fmla="*/ 142 w 153"/>
                    <a:gd name="T11" fmla="*/ 125 h 891"/>
                    <a:gd name="T12" fmla="*/ 147 w 153"/>
                    <a:gd name="T13" fmla="*/ 163 h 891"/>
                    <a:gd name="T14" fmla="*/ 153 w 153"/>
                    <a:gd name="T15" fmla="*/ 197 h 891"/>
                    <a:gd name="T16" fmla="*/ 153 w 153"/>
                    <a:gd name="T17" fmla="*/ 198 h 891"/>
                    <a:gd name="T18" fmla="*/ 153 w 153"/>
                    <a:gd name="T19" fmla="*/ 218 h 891"/>
                    <a:gd name="T20" fmla="*/ 152 w 153"/>
                    <a:gd name="T21" fmla="*/ 238 h 891"/>
                    <a:gd name="T22" fmla="*/ 95 w 153"/>
                    <a:gd name="T23" fmla="*/ 891 h 891"/>
                    <a:gd name="T24" fmla="*/ 24 w 153"/>
                    <a:gd name="T25" fmla="*/ 891 h 891"/>
                    <a:gd name="T26" fmla="*/ 9 w 153"/>
                    <a:gd name="T27" fmla="*/ 200 h 891"/>
                    <a:gd name="T28" fmla="*/ 0 w 153"/>
                    <a:gd name="T29" fmla="*/ 195 h 891"/>
                    <a:gd name="T30" fmla="*/ 0 w 153"/>
                    <a:gd name="T3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891">
                      <a:moveTo>
                        <a:pt x="0" y="0"/>
                      </a:moveTo>
                      <a:lnTo>
                        <a:pt x="109" y="0"/>
                      </a:lnTo>
                      <a:lnTo>
                        <a:pt x="115" y="14"/>
                      </a:lnTo>
                      <a:lnTo>
                        <a:pt x="125" y="47"/>
                      </a:lnTo>
                      <a:lnTo>
                        <a:pt x="135" y="85"/>
                      </a:lnTo>
                      <a:lnTo>
                        <a:pt x="142" y="125"/>
                      </a:lnTo>
                      <a:lnTo>
                        <a:pt x="147" y="163"/>
                      </a:lnTo>
                      <a:lnTo>
                        <a:pt x="153" y="197"/>
                      </a:lnTo>
                      <a:lnTo>
                        <a:pt x="153" y="198"/>
                      </a:lnTo>
                      <a:lnTo>
                        <a:pt x="153" y="218"/>
                      </a:lnTo>
                      <a:lnTo>
                        <a:pt x="152" y="238"/>
                      </a:lnTo>
                      <a:lnTo>
                        <a:pt x="95" y="891"/>
                      </a:lnTo>
                      <a:lnTo>
                        <a:pt x="24" y="891"/>
                      </a:lnTo>
                      <a:lnTo>
                        <a:pt x="9" y="200"/>
                      </a:lnTo>
                      <a:lnTo>
                        <a:pt x="0" y="195"/>
                      </a:lnTo>
                      <a:lnTo>
                        <a:pt x="0" y="0"/>
                      </a:lnTo>
                      <a:close/>
                    </a:path>
                  </a:pathLst>
                </a:custGeom>
                <a:solidFill>
                  <a:srgbClr val="C64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688">
                  <a:extLst>
                    <a:ext uri="{FF2B5EF4-FFF2-40B4-BE49-F238E27FC236}">
                      <a16:creationId xmlns:a16="http://schemas.microsoft.com/office/drawing/2014/main" id="{3727AECC-8567-785B-07A7-1E5F00EDFEE2}"/>
                    </a:ext>
                  </a:extLst>
                </p:cNvPr>
                <p:cNvSpPr>
                  <a:spLocks/>
                </p:cNvSpPr>
                <p:nvPr/>
              </p:nvSpPr>
              <p:spPr bwMode="auto">
                <a:xfrm>
                  <a:off x="4417" y="2408"/>
                  <a:ext cx="35" cy="116"/>
                </a:xfrm>
                <a:custGeom>
                  <a:avLst/>
                  <a:gdLst>
                    <a:gd name="T0" fmla="*/ 49 w 71"/>
                    <a:gd name="T1" fmla="*/ 113 h 230"/>
                    <a:gd name="T2" fmla="*/ 44 w 71"/>
                    <a:gd name="T3" fmla="*/ 110 h 230"/>
                    <a:gd name="T4" fmla="*/ 41 w 71"/>
                    <a:gd name="T5" fmla="*/ 106 h 230"/>
                    <a:gd name="T6" fmla="*/ 40 w 71"/>
                    <a:gd name="T7" fmla="*/ 101 h 230"/>
                    <a:gd name="T8" fmla="*/ 40 w 71"/>
                    <a:gd name="T9" fmla="*/ 96 h 230"/>
                    <a:gd name="T10" fmla="*/ 44 w 71"/>
                    <a:gd name="T11" fmla="*/ 0 h 230"/>
                    <a:gd name="T12" fmla="*/ 0 w 71"/>
                    <a:gd name="T13" fmla="*/ 34 h 230"/>
                    <a:gd name="T14" fmla="*/ 6 w 71"/>
                    <a:gd name="T15" fmla="*/ 110 h 230"/>
                    <a:gd name="T16" fmla="*/ 6 w 71"/>
                    <a:gd name="T17" fmla="*/ 110 h 230"/>
                    <a:gd name="T18" fmla="*/ 16 w 71"/>
                    <a:gd name="T19" fmla="*/ 165 h 230"/>
                    <a:gd name="T20" fmla="*/ 20 w 71"/>
                    <a:gd name="T21" fmla="*/ 176 h 230"/>
                    <a:gd name="T22" fmla="*/ 26 w 71"/>
                    <a:gd name="T23" fmla="*/ 188 h 230"/>
                    <a:gd name="T24" fmla="*/ 37 w 71"/>
                    <a:gd name="T25" fmla="*/ 200 h 230"/>
                    <a:gd name="T26" fmla="*/ 50 w 71"/>
                    <a:gd name="T27" fmla="*/ 216 h 230"/>
                    <a:gd name="T28" fmla="*/ 64 w 71"/>
                    <a:gd name="T29" fmla="*/ 229 h 230"/>
                    <a:gd name="T30" fmla="*/ 68 w 71"/>
                    <a:gd name="T31" fmla="*/ 230 h 230"/>
                    <a:gd name="T32" fmla="*/ 71 w 71"/>
                    <a:gd name="T33" fmla="*/ 224 h 230"/>
                    <a:gd name="T34" fmla="*/ 71 w 71"/>
                    <a:gd name="T35" fmla="*/ 217 h 230"/>
                    <a:gd name="T36" fmla="*/ 68 w 71"/>
                    <a:gd name="T37" fmla="*/ 209 h 230"/>
                    <a:gd name="T38" fmla="*/ 64 w 71"/>
                    <a:gd name="T39" fmla="*/ 202 h 230"/>
                    <a:gd name="T40" fmla="*/ 58 w 71"/>
                    <a:gd name="T41" fmla="*/ 191 h 230"/>
                    <a:gd name="T42" fmla="*/ 54 w 71"/>
                    <a:gd name="T43" fmla="*/ 178 h 230"/>
                    <a:gd name="T44" fmla="*/ 51 w 71"/>
                    <a:gd name="T45" fmla="*/ 166 h 230"/>
                    <a:gd name="T46" fmla="*/ 51 w 71"/>
                    <a:gd name="T47" fmla="*/ 158 h 230"/>
                    <a:gd name="T48" fmla="*/ 50 w 71"/>
                    <a:gd name="T49" fmla="*/ 154 h 230"/>
                    <a:gd name="T50" fmla="*/ 51 w 71"/>
                    <a:gd name="T51" fmla="*/ 157 h 230"/>
                    <a:gd name="T52" fmla="*/ 54 w 71"/>
                    <a:gd name="T53" fmla="*/ 162 h 230"/>
                    <a:gd name="T54" fmla="*/ 57 w 71"/>
                    <a:gd name="T55" fmla="*/ 172 h 230"/>
                    <a:gd name="T56" fmla="*/ 61 w 71"/>
                    <a:gd name="T57" fmla="*/ 185 h 230"/>
                    <a:gd name="T58" fmla="*/ 63 w 71"/>
                    <a:gd name="T59" fmla="*/ 188 h 230"/>
                    <a:gd name="T60" fmla="*/ 66 w 71"/>
                    <a:gd name="T61" fmla="*/ 188 h 230"/>
                    <a:gd name="T62" fmla="*/ 67 w 71"/>
                    <a:gd name="T63" fmla="*/ 188 h 230"/>
                    <a:gd name="T64" fmla="*/ 70 w 71"/>
                    <a:gd name="T65" fmla="*/ 188 h 230"/>
                    <a:gd name="T66" fmla="*/ 71 w 71"/>
                    <a:gd name="T67" fmla="*/ 185 h 230"/>
                    <a:gd name="T68" fmla="*/ 71 w 71"/>
                    <a:gd name="T69" fmla="*/ 183 h 230"/>
                    <a:gd name="T70" fmla="*/ 68 w 71"/>
                    <a:gd name="T71" fmla="*/ 159 h 230"/>
                    <a:gd name="T72" fmla="*/ 64 w 71"/>
                    <a:gd name="T73" fmla="*/ 138 h 230"/>
                    <a:gd name="T74" fmla="*/ 58 w 71"/>
                    <a:gd name="T75" fmla="*/ 124 h 230"/>
                    <a:gd name="T76" fmla="*/ 54 w 71"/>
                    <a:gd name="T77" fmla="*/ 118 h 230"/>
                    <a:gd name="T78" fmla="*/ 51 w 71"/>
                    <a:gd name="T79" fmla="*/ 116 h 230"/>
                    <a:gd name="T80" fmla="*/ 49 w 71"/>
                    <a:gd name="T81" fmla="*/ 11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 h="230">
                      <a:moveTo>
                        <a:pt x="49" y="113"/>
                      </a:moveTo>
                      <a:lnTo>
                        <a:pt x="44" y="110"/>
                      </a:lnTo>
                      <a:lnTo>
                        <a:pt x="41" y="106"/>
                      </a:lnTo>
                      <a:lnTo>
                        <a:pt x="40" y="101"/>
                      </a:lnTo>
                      <a:lnTo>
                        <a:pt x="40" y="96"/>
                      </a:lnTo>
                      <a:lnTo>
                        <a:pt x="44" y="0"/>
                      </a:lnTo>
                      <a:lnTo>
                        <a:pt x="0" y="34"/>
                      </a:lnTo>
                      <a:lnTo>
                        <a:pt x="6" y="110"/>
                      </a:lnTo>
                      <a:lnTo>
                        <a:pt x="6" y="110"/>
                      </a:lnTo>
                      <a:lnTo>
                        <a:pt x="16" y="165"/>
                      </a:lnTo>
                      <a:lnTo>
                        <a:pt x="20" y="176"/>
                      </a:lnTo>
                      <a:lnTo>
                        <a:pt x="26" y="188"/>
                      </a:lnTo>
                      <a:lnTo>
                        <a:pt x="37" y="200"/>
                      </a:lnTo>
                      <a:lnTo>
                        <a:pt x="50" y="216"/>
                      </a:lnTo>
                      <a:lnTo>
                        <a:pt x="64" y="229"/>
                      </a:lnTo>
                      <a:lnTo>
                        <a:pt x="68" y="230"/>
                      </a:lnTo>
                      <a:lnTo>
                        <a:pt x="71" y="224"/>
                      </a:lnTo>
                      <a:lnTo>
                        <a:pt x="71" y="217"/>
                      </a:lnTo>
                      <a:lnTo>
                        <a:pt x="68" y="209"/>
                      </a:lnTo>
                      <a:lnTo>
                        <a:pt x="64" y="202"/>
                      </a:lnTo>
                      <a:lnTo>
                        <a:pt x="58" y="191"/>
                      </a:lnTo>
                      <a:lnTo>
                        <a:pt x="54" y="178"/>
                      </a:lnTo>
                      <a:lnTo>
                        <a:pt x="51" y="166"/>
                      </a:lnTo>
                      <a:lnTo>
                        <a:pt x="51" y="158"/>
                      </a:lnTo>
                      <a:lnTo>
                        <a:pt x="50" y="154"/>
                      </a:lnTo>
                      <a:lnTo>
                        <a:pt x="51" y="157"/>
                      </a:lnTo>
                      <a:lnTo>
                        <a:pt x="54" y="162"/>
                      </a:lnTo>
                      <a:lnTo>
                        <a:pt x="57" y="172"/>
                      </a:lnTo>
                      <a:lnTo>
                        <a:pt x="61" y="185"/>
                      </a:lnTo>
                      <a:lnTo>
                        <a:pt x="63" y="188"/>
                      </a:lnTo>
                      <a:lnTo>
                        <a:pt x="66" y="188"/>
                      </a:lnTo>
                      <a:lnTo>
                        <a:pt x="67" y="188"/>
                      </a:lnTo>
                      <a:lnTo>
                        <a:pt x="70" y="188"/>
                      </a:lnTo>
                      <a:lnTo>
                        <a:pt x="71" y="185"/>
                      </a:lnTo>
                      <a:lnTo>
                        <a:pt x="71" y="183"/>
                      </a:lnTo>
                      <a:lnTo>
                        <a:pt x="68" y="159"/>
                      </a:lnTo>
                      <a:lnTo>
                        <a:pt x="64" y="138"/>
                      </a:lnTo>
                      <a:lnTo>
                        <a:pt x="58" y="124"/>
                      </a:lnTo>
                      <a:lnTo>
                        <a:pt x="54" y="118"/>
                      </a:lnTo>
                      <a:lnTo>
                        <a:pt x="51" y="116"/>
                      </a:lnTo>
                      <a:lnTo>
                        <a:pt x="49" y="113"/>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689">
                  <a:extLst>
                    <a:ext uri="{FF2B5EF4-FFF2-40B4-BE49-F238E27FC236}">
                      <a16:creationId xmlns:a16="http://schemas.microsoft.com/office/drawing/2014/main" id="{26F29443-5B23-8A36-61AD-77C4C1490F86}"/>
                    </a:ext>
                  </a:extLst>
                </p:cNvPr>
                <p:cNvSpPr>
                  <a:spLocks/>
                </p:cNvSpPr>
                <p:nvPr/>
              </p:nvSpPr>
              <p:spPr bwMode="auto">
                <a:xfrm>
                  <a:off x="4401" y="2239"/>
                  <a:ext cx="47" cy="210"/>
                </a:xfrm>
                <a:custGeom>
                  <a:avLst/>
                  <a:gdLst>
                    <a:gd name="T0" fmla="*/ 75 w 94"/>
                    <a:gd name="T1" fmla="*/ 338 h 418"/>
                    <a:gd name="T2" fmla="*/ 36 w 94"/>
                    <a:gd name="T3" fmla="*/ 418 h 418"/>
                    <a:gd name="T4" fmla="*/ 0 w 94"/>
                    <a:gd name="T5" fmla="*/ 184 h 418"/>
                    <a:gd name="T6" fmla="*/ 0 w 94"/>
                    <a:gd name="T7" fmla="*/ 154 h 418"/>
                    <a:gd name="T8" fmla="*/ 13 w 94"/>
                    <a:gd name="T9" fmla="*/ 0 h 418"/>
                    <a:gd name="T10" fmla="*/ 94 w 94"/>
                    <a:gd name="T11" fmla="*/ 0 h 418"/>
                    <a:gd name="T12" fmla="*/ 85 w 94"/>
                    <a:gd name="T13" fmla="*/ 56 h 418"/>
                    <a:gd name="T14" fmla="*/ 65 w 94"/>
                    <a:gd name="T15" fmla="*/ 159 h 418"/>
                    <a:gd name="T16" fmla="*/ 80 w 94"/>
                    <a:gd name="T17" fmla="*/ 239 h 418"/>
                    <a:gd name="T18" fmla="*/ 81 w 94"/>
                    <a:gd name="T19" fmla="*/ 246 h 418"/>
                    <a:gd name="T20" fmla="*/ 81 w 94"/>
                    <a:gd name="T21" fmla="*/ 253 h 418"/>
                    <a:gd name="T22" fmla="*/ 80 w 94"/>
                    <a:gd name="T23" fmla="*/ 260 h 418"/>
                    <a:gd name="T24" fmla="*/ 75 w 94"/>
                    <a:gd name="T25" fmla="*/ 33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418">
                      <a:moveTo>
                        <a:pt x="75" y="338"/>
                      </a:moveTo>
                      <a:lnTo>
                        <a:pt x="36" y="418"/>
                      </a:lnTo>
                      <a:lnTo>
                        <a:pt x="0" y="184"/>
                      </a:lnTo>
                      <a:lnTo>
                        <a:pt x="0" y="154"/>
                      </a:lnTo>
                      <a:lnTo>
                        <a:pt x="13" y="0"/>
                      </a:lnTo>
                      <a:lnTo>
                        <a:pt x="94" y="0"/>
                      </a:lnTo>
                      <a:lnTo>
                        <a:pt x="85" y="56"/>
                      </a:lnTo>
                      <a:lnTo>
                        <a:pt x="65" y="159"/>
                      </a:lnTo>
                      <a:lnTo>
                        <a:pt x="80" y="239"/>
                      </a:lnTo>
                      <a:lnTo>
                        <a:pt x="81" y="246"/>
                      </a:lnTo>
                      <a:lnTo>
                        <a:pt x="81" y="253"/>
                      </a:lnTo>
                      <a:lnTo>
                        <a:pt x="80" y="260"/>
                      </a:lnTo>
                      <a:lnTo>
                        <a:pt x="75" y="338"/>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690">
                  <a:extLst>
                    <a:ext uri="{FF2B5EF4-FFF2-40B4-BE49-F238E27FC236}">
                      <a16:creationId xmlns:a16="http://schemas.microsoft.com/office/drawing/2014/main" id="{46C70C90-C3F9-FE93-F018-425953BD154F}"/>
                    </a:ext>
                  </a:extLst>
                </p:cNvPr>
                <p:cNvSpPr>
                  <a:spLocks/>
                </p:cNvSpPr>
                <p:nvPr/>
              </p:nvSpPr>
              <p:spPr bwMode="auto">
                <a:xfrm>
                  <a:off x="4406" y="2167"/>
                  <a:ext cx="198" cy="229"/>
                </a:xfrm>
                <a:custGeom>
                  <a:avLst/>
                  <a:gdLst>
                    <a:gd name="T0" fmla="*/ 392 w 396"/>
                    <a:gd name="T1" fmla="*/ 125 h 459"/>
                    <a:gd name="T2" fmla="*/ 388 w 396"/>
                    <a:gd name="T3" fmla="*/ 102 h 459"/>
                    <a:gd name="T4" fmla="*/ 376 w 396"/>
                    <a:gd name="T5" fmla="*/ 83 h 459"/>
                    <a:gd name="T6" fmla="*/ 359 w 396"/>
                    <a:gd name="T7" fmla="*/ 67 h 459"/>
                    <a:gd name="T8" fmla="*/ 338 w 396"/>
                    <a:gd name="T9" fmla="*/ 58 h 459"/>
                    <a:gd name="T10" fmla="*/ 198 w 396"/>
                    <a:gd name="T11" fmla="*/ 0 h 459"/>
                    <a:gd name="T12" fmla="*/ 58 w 396"/>
                    <a:gd name="T13" fmla="*/ 58 h 459"/>
                    <a:gd name="T14" fmla="*/ 37 w 396"/>
                    <a:gd name="T15" fmla="*/ 67 h 459"/>
                    <a:gd name="T16" fmla="*/ 20 w 396"/>
                    <a:gd name="T17" fmla="*/ 83 h 459"/>
                    <a:gd name="T18" fmla="*/ 9 w 396"/>
                    <a:gd name="T19" fmla="*/ 102 h 459"/>
                    <a:gd name="T20" fmla="*/ 5 w 396"/>
                    <a:gd name="T21" fmla="*/ 125 h 459"/>
                    <a:gd name="T22" fmla="*/ 0 w 396"/>
                    <a:gd name="T23" fmla="*/ 174 h 459"/>
                    <a:gd name="T24" fmla="*/ 78 w 396"/>
                    <a:gd name="T25" fmla="*/ 184 h 459"/>
                    <a:gd name="T26" fmla="*/ 68 w 396"/>
                    <a:gd name="T27" fmla="*/ 241 h 459"/>
                    <a:gd name="T28" fmla="*/ 71 w 396"/>
                    <a:gd name="T29" fmla="*/ 251 h 459"/>
                    <a:gd name="T30" fmla="*/ 72 w 396"/>
                    <a:gd name="T31" fmla="*/ 261 h 459"/>
                    <a:gd name="T32" fmla="*/ 77 w 396"/>
                    <a:gd name="T33" fmla="*/ 282 h 459"/>
                    <a:gd name="T34" fmla="*/ 82 w 396"/>
                    <a:gd name="T35" fmla="*/ 309 h 459"/>
                    <a:gd name="T36" fmla="*/ 88 w 396"/>
                    <a:gd name="T37" fmla="*/ 338 h 459"/>
                    <a:gd name="T38" fmla="*/ 92 w 396"/>
                    <a:gd name="T39" fmla="*/ 370 h 459"/>
                    <a:gd name="T40" fmla="*/ 95 w 396"/>
                    <a:gd name="T41" fmla="*/ 401 h 459"/>
                    <a:gd name="T42" fmla="*/ 94 w 396"/>
                    <a:gd name="T43" fmla="*/ 430 h 459"/>
                    <a:gd name="T44" fmla="*/ 89 w 396"/>
                    <a:gd name="T45" fmla="*/ 457 h 459"/>
                    <a:gd name="T46" fmla="*/ 89 w 396"/>
                    <a:gd name="T47" fmla="*/ 459 h 459"/>
                    <a:gd name="T48" fmla="*/ 113 w 396"/>
                    <a:gd name="T49" fmla="*/ 459 h 459"/>
                    <a:gd name="T50" fmla="*/ 145 w 396"/>
                    <a:gd name="T51" fmla="*/ 459 h 459"/>
                    <a:gd name="T52" fmla="*/ 178 w 396"/>
                    <a:gd name="T53" fmla="*/ 459 h 459"/>
                    <a:gd name="T54" fmla="*/ 215 w 396"/>
                    <a:gd name="T55" fmla="*/ 459 h 459"/>
                    <a:gd name="T56" fmla="*/ 251 w 396"/>
                    <a:gd name="T57" fmla="*/ 459 h 459"/>
                    <a:gd name="T58" fmla="*/ 282 w 396"/>
                    <a:gd name="T59" fmla="*/ 459 h 459"/>
                    <a:gd name="T60" fmla="*/ 307 w 396"/>
                    <a:gd name="T61" fmla="*/ 459 h 459"/>
                    <a:gd name="T62" fmla="*/ 307 w 396"/>
                    <a:gd name="T63" fmla="*/ 457 h 459"/>
                    <a:gd name="T64" fmla="*/ 303 w 396"/>
                    <a:gd name="T65" fmla="*/ 430 h 459"/>
                    <a:gd name="T66" fmla="*/ 301 w 396"/>
                    <a:gd name="T67" fmla="*/ 401 h 459"/>
                    <a:gd name="T68" fmla="*/ 304 w 396"/>
                    <a:gd name="T69" fmla="*/ 370 h 459"/>
                    <a:gd name="T70" fmla="*/ 309 w 396"/>
                    <a:gd name="T71" fmla="*/ 338 h 459"/>
                    <a:gd name="T72" fmla="*/ 314 w 396"/>
                    <a:gd name="T73" fmla="*/ 309 h 459"/>
                    <a:gd name="T74" fmla="*/ 320 w 396"/>
                    <a:gd name="T75" fmla="*/ 282 h 459"/>
                    <a:gd name="T76" fmla="*/ 324 w 396"/>
                    <a:gd name="T77" fmla="*/ 261 h 459"/>
                    <a:gd name="T78" fmla="*/ 325 w 396"/>
                    <a:gd name="T79" fmla="*/ 251 h 459"/>
                    <a:gd name="T80" fmla="*/ 328 w 396"/>
                    <a:gd name="T81" fmla="*/ 241 h 459"/>
                    <a:gd name="T82" fmla="*/ 318 w 396"/>
                    <a:gd name="T83" fmla="*/ 184 h 459"/>
                    <a:gd name="T84" fmla="*/ 396 w 396"/>
                    <a:gd name="T85" fmla="*/ 174 h 459"/>
                    <a:gd name="T86" fmla="*/ 392 w 396"/>
                    <a:gd name="T87" fmla="*/ 12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6" h="459">
                      <a:moveTo>
                        <a:pt x="392" y="125"/>
                      </a:moveTo>
                      <a:lnTo>
                        <a:pt x="388" y="102"/>
                      </a:lnTo>
                      <a:lnTo>
                        <a:pt x="376" y="83"/>
                      </a:lnTo>
                      <a:lnTo>
                        <a:pt x="359" y="67"/>
                      </a:lnTo>
                      <a:lnTo>
                        <a:pt x="338" y="58"/>
                      </a:lnTo>
                      <a:lnTo>
                        <a:pt x="198" y="0"/>
                      </a:lnTo>
                      <a:lnTo>
                        <a:pt x="58" y="58"/>
                      </a:lnTo>
                      <a:lnTo>
                        <a:pt x="37" y="67"/>
                      </a:lnTo>
                      <a:lnTo>
                        <a:pt x="20" y="83"/>
                      </a:lnTo>
                      <a:lnTo>
                        <a:pt x="9" y="102"/>
                      </a:lnTo>
                      <a:lnTo>
                        <a:pt x="5" y="125"/>
                      </a:lnTo>
                      <a:lnTo>
                        <a:pt x="0" y="174"/>
                      </a:lnTo>
                      <a:lnTo>
                        <a:pt x="78" y="184"/>
                      </a:lnTo>
                      <a:lnTo>
                        <a:pt x="68" y="241"/>
                      </a:lnTo>
                      <a:lnTo>
                        <a:pt x="71" y="251"/>
                      </a:lnTo>
                      <a:lnTo>
                        <a:pt x="72" y="261"/>
                      </a:lnTo>
                      <a:lnTo>
                        <a:pt x="77" y="282"/>
                      </a:lnTo>
                      <a:lnTo>
                        <a:pt x="82" y="309"/>
                      </a:lnTo>
                      <a:lnTo>
                        <a:pt x="88" y="338"/>
                      </a:lnTo>
                      <a:lnTo>
                        <a:pt x="92" y="370"/>
                      </a:lnTo>
                      <a:lnTo>
                        <a:pt x="95" y="401"/>
                      </a:lnTo>
                      <a:lnTo>
                        <a:pt x="94" y="430"/>
                      </a:lnTo>
                      <a:lnTo>
                        <a:pt x="89" y="457"/>
                      </a:lnTo>
                      <a:lnTo>
                        <a:pt x="89" y="459"/>
                      </a:lnTo>
                      <a:lnTo>
                        <a:pt x="113" y="459"/>
                      </a:lnTo>
                      <a:lnTo>
                        <a:pt x="145" y="459"/>
                      </a:lnTo>
                      <a:lnTo>
                        <a:pt x="178" y="459"/>
                      </a:lnTo>
                      <a:lnTo>
                        <a:pt x="215" y="459"/>
                      </a:lnTo>
                      <a:lnTo>
                        <a:pt x="251" y="459"/>
                      </a:lnTo>
                      <a:lnTo>
                        <a:pt x="282" y="459"/>
                      </a:lnTo>
                      <a:lnTo>
                        <a:pt x="307" y="459"/>
                      </a:lnTo>
                      <a:lnTo>
                        <a:pt x="307" y="457"/>
                      </a:lnTo>
                      <a:lnTo>
                        <a:pt x="303" y="430"/>
                      </a:lnTo>
                      <a:lnTo>
                        <a:pt x="301" y="401"/>
                      </a:lnTo>
                      <a:lnTo>
                        <a:pt x="304" y="370"/>
                      </a:lnTo>
                      <a:lnTo>
                        <a:pt x="309" y="338"/>
                      </a:lnTo>
                      <a:lnTo>
                        <a:pt x="314" y="309"/>
                      </a:lnTo>
                      <a:lnTo>
                        <a:pt x="320" y="282"/>
                      </a:lnTo>
                      <a:lnTo>
                        <a:pt x="324" y="261"/>
                      </a:lnTo>
                      <a:lnTo>
                        <a:pt x="325" y="251"/>
                      </a:lnTo>
                      <a:lnTo>
                        <a:pt x="328" y="241"/>
                      </a:lnTo>
                      <a:lnTo>
                        <a:pt x="318" y="184"/>
                      </a:lnTo>
                      <a:lnTo>
                        <a:pt x="396" y="174"/>
                      </a:lnTo>
                      <a:lnTo>
                        <a:pt x="392" y="12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691">
                  <a:extLst>
                    <a:ext uri="{FF2B5EF4-FFF2-40B4-BE49-F238E27FC236}">
                      <a16:creationId xmlns:a16="http://schemas.microsoft.com/office/drawing/2014/main" id="{DD70AC9E-DA5D-3FCF-27B0-EDC061507E72}"/>
                    </a:ext>
                  </a:extLst>
                </p:cNvPr>
                <p:cNvSpPr>
                  <a:spLocks/>
                </p:cNvSpPr>
                <p:nvPr/>
              </p:nvSpPr>
              <p:spPr bwMode="auto">
                <a:xfrm>
                  <a:off x="4558" y="2408"/>
                  <a:ext cx="35" cy="116"/>
                </a:xfrm>
                <a:custGeom>
                  <a:avLst/>
                  <a:gdLst>
                    <a:gd name="T0" fmla="*/ 23 w 71"/>
                    <a:gd name="T1" fmla="*/ 113 h 230"/>
                    <a:gd name="T2" fmla="*/ 27 w 71"/>
                    <a:gd name="T3" fmla="*/ 110 h 230"/>
                    <a:gd name="T4" fmla="*/ 30 w 71"/>
                    <a:gd name="T5" fmla="*/ 106 h 230"/>
                    <a:gd name="T6" fmla="*/ 31 w 71"/>
                    <a:gd name="T7" fmla="*/ 101 h 230"/>
                    <a:gd name="T8" fmla="*/ 31 w 71"/>
                    <a:gd name="T9" fmla="*/ 96 h 230"/>
                    <a:gd name="T10" fmla="*/ 26 w 71"/>
                    <a:gd name="T11" fmla="*/ 0 h 230"/>
                    <a:gd name="T12" fmla="*/ 71 w 71"/>
                    <a:gd name="T13" fmla="*/ 34 h 230"/>
                    <a:gd name="T14" fmla="*/ 64 w 71"/>
                    <a:gd name="T15" fmla="*/ 110 h 230"/>
                    <a:gd name="T16" fmla="*/ 65 w 71"/>
                    <a:gd name="T17" fmla="*/ 110 h 230"/>
                    <a:gd name="T18" fmla="*/ 55 w 71"/>
                    <a:gd name="T19" fmla="*/ 165 h 230"/>
                    <a:gd name="T20" fmla="*/ 51 w 71"/>
                    <a:gd name="T21" fmla="*/ 176 h 230"/>
                    <a:gd name="T22" fmla="*/ 46 w 71"/>
                    <a:gd name="T23" fmla="*/ 188 h 230"/>
                    <a:gd name="T24" fmla="*/ 34 w 71"/>
                    <a:gd name="T25" fmla="*/ 200 h 230"/>
                    <a:gd name="T26" fmla="*/ 21 w 71"/>
                    <a:gd name="T27" fmla="*/ 216 h 230"/>
                    <a:gd name="T28" fmla="*/ 7 w 71"/>
                    <a:gd name="T29" fmla="*/ 229 h 230"/>
                    <a:gd name="T30" fmla="*/ 3 w 71"/>
                    <a:gd name="T31" fmla="*/ 230 h 230"/>
                    <a:gd name="T32" fmla="*/ 0 w 71"/>
                    <a:gd name="T33" fmla="*/ 224 h 230"/>
                    <a:gd name="T34" fmla="*/ 0 w 71"/>
                    <a:gd name="T35" fmla="*/ 217 h 230"/>
                    <a:gd name="T36" fmla="*/ 3 w 71"/>
                    <a:gd name="T37" fmla="*/ 209 h 230"/>
                    <a:gd name="T38" fmla="*/ 6 w 71"/>
                    <a:gd name="T39" fmla="*/ 202 h 230"/>
                    <a:gd name="T40" fmla="*/ 13 w 71"/>
                    <a:gd name="T41" fmla="*/ 191 h 230"/>
                    <a:gd name="T42" fmla="*/ 17 w 71"/>
                    <a:gd name="T43" fmla="*/ 178 h 230"/>
                    <a:gd name="T44" fmla="*/ 19 w 71"/>
                    <a:gd name="T45" fmla="*/ 166 h 230"/>
                    <a:gd name="T46" fmla="*/ 20 w 71"/>
                    <a:gd name="T47" fmla="*/ 158 h 230"/>
                    <a:gd name="T48" fmla="*/ 21 w 71"/>
                    <a:gd name="T49" fmla="*/ 154 h 230"/>
                    <a:gd name="T50" fmla="*/ 20 w 71"/>
                    <a:gd name="T51" fmla="*/ 157 h 230"/>
                    <a:gd name="T52" fmla="*/ 17 w 71"/>
                    <a:gd name="T53" fmla="*/ 162 h 230"/>
                    <a:gd name="T54" fmla="*/ 13 w 71"/>
                    <a:gd name="T55" fmla="*/ 172 h 230"/>
                    <a:gd name="T56" fmla="*/ 9 w 71"/>
                    <a:gd name="T57" fmla="*/ 185 h 230"/>
                    <a:gd name="T58" fmla="*/ 7 w 71"/>
                    <a:gd name="T59" fmla="*/ 188 h 230"/>
                    <a:gd name="T60" fmla="*/ 6 w 71"/>
                    <a:gd name="T61" fmla="*/ 188 h 230"/>
                    <a:gd name="T62" fmla="*/ 3 w 71"/>
                    <a:gd name="T63" fmla="*/ 188 h 230"/>
                    <a:gd name="T64" fmla="*/ 2 w 71"/>
                    <a:gd name="T65" fmla="*/ 188 h 230"/>
                    <a:gd name="T66" fmla="*/ 0 w 71"/>
                    <a:gd name="T67" fmla="*/ 185 h 230"/>
                    <a:gd name="T68" fmla="*/ 0 w 71"/>
                    <a:gd name="T69" fmla="*/ 183 h 230"/>
                    <a:gd name="T70" fmla="*/ 3 w 71"/>
                    <a:gd name="T71" fmla="*/ 159 h 230"/>
                    <a:gd name="T72" fmla="*/ 9 w 71"/>
                    <a:gd name="T73" fmla="*/ 138 h 230"/>
                    <a:gd name="T74" fmla="*/ 13 w 71"/>
                    <a:gd name="T75" fmla="*/ 124 h 230"/>
                    <a:gd name="T76" fmla="*/ 16 w 71"/>
                    <a:gd name="T77" fmla="*/ 118 h 230"/>
                    <a:gd name="T78" fmla="*/ 20 w 71"/>
                    <a:gd name="T79" fmla="*/ 116 h 230"/>
                    <a:gd name="T80" fmla="*/ 23 w 71"/>
                    <a:gd name="T81" fmla="*/ 11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 h="230">
                      <a:moveTo>
                        <a:pt x="23" y="113"/>
                      </a:moveTo>
                      <a:lnTo>
                        <a:pt x="27" y="110"/>
                      </a:lnTo>
                      <a:lnTo>
                        <a:pt x="30" y="106"/>
                      </a:lnTo>
                      <a:lnTo>
                        <a:pt x="31" y="101"/>
                      </a:lnTo>
                      <a:lnTo>
                        <a:pt x="31" y="96"/>
                      </a:lnTo>
                      <a:lnTo>
                        <a:pt x="26" y="0"/>
                      </a:lnTo>
                      <a:lnTo>
                        <a:pt x="71" y="34"/>
                      </a:lnTo>
                      <a:lnTo>
                        <a:pt x="64" y="110"/>
                      </a:lnTo>
                      <a:lnTo>
                        <a:pt x="65" y="110"/>
                      </a:lnTo>
                      <a:lnTo>
                        <a:pt x="55" y="165"/>
                      </a:lnTo>
                      <a:lnTo>
                        <a:pt x="51" y="176"/>
                      </a:lnTo>
                      <a:lnTo>
                        <a:pt x="46" y="188"/>
                      </a:lnTo>
                      <a:lnTo>
                        <a:pt x="34" y="200"/>
                      </a:lnTo>
                      <a:lnTo>
                        <a:pt x="21" y="216"/>
                      </a:lnTo>
                      <a:lnTo>
                        <a:pt x="7" y="229"/>
                      </a:lnTo>
                      <a:lnTo>
                        <a:pt x="3" y="230"/>
                      </a:lnTo>
                      <a:lnTo>
                        <a:pt x="0" y="224"/>
                      </a:lnTo>
                      <a:lnTo>
                        <a:pt x="0" y="217"/>
                      </a:lnTo>
                      <a:lnTo>
                        <a:pt x="3" y="209"/>
                      </a:lnTo>
                      <a:lnTo>
                        <a:pt x="6" y="202"/>
                      </a:lnTo>
                      <a:lnTo>
                        <a:pt x="13" y="191"/>
                      </a:lnTo>
                      <a:lnTo>
                        <a:pt x="17" y="178"/>
                      </a:lnTo>
                      <a:lnTo>
                        <a:pt x="19" y="166"/>
                      </a:lnTo>
                      <a:lnTo>
                        <a:pt x="20" y="158"/>
                      </a:lnTo>
                      <a:lnTo>
                        <a:pt x="21" y="154"/>
                      </a:lnTo>
                      <a:lnTo>
                        <a:pt x="20" y="157"/>
                      </a:lnTo>
                      <a:lnTo>
                        <a:pt x="17" y="162"/>
                      </a:lnTo>
                      <a:lnTo>
                        <a:pt x="13" y="172"/>
                      </a:lnTo>
                      <a:lnTo>
                        <a:pt x="9" y="185"/>
                      </a:lnTo>
                      <a:lnTo>
                        <a:pt x="7" y="188"/>
                      </a:lnTo>
                      <a:lnTo>
                        <a:pt x="6" y="188"/>
                      </a:lnTo>
                      <a:lnTo>
                        <a:pt x="3" y="188"/>
                      </a:lnTo>
                      <a:lnTo>
                        <a:pt x="2" y="188"/>
                      </a:lnTo>
                      <a:lnTo>
                        <a:pt x="0" y="185"/>
                      </a:lnTo>
                      <a:lnTo>
                        <a:pt x="0" y="183"/>
                      </a:lnTo>
                      <a:lnTo>
                        <a:pt x="3" y="159"/>
                      </a:lnTo>
                      <a:lnTo>
                        <a:pt x="9" y="138"/>
                      </a:lnTo>
                      <a:lnTo>
                        <a:pt x="13" y="124"/>
                      </a:lnTo>
                      <a:lnTo>
                        <a:pt x="16" y="118"/>
                      </a:lnTo>
                      <a:lnTo>
                        <a:pt x="20" y="116"/>
                      </a:lnTo>
                      <a:lnTo>
                        <a:pt x="23" y="113"/>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692">
                  <a:extLst>
                    <a:ext uri="{FF2B5EF4-FFF2-40B4-BE49-F238E27FC236}">
                      <a16:creationId xmlns:a16="http://schemas.microsoft.com/office/drawing/2014/main" id="{0EF382A6-A54F-28DA-27BF-9B305250C0DB}"/>
                    </a:ext>
                  </a:extLst>
                </p:cNvPr>
                <p:cNvSpPr>
                  <a:spLocks/>
                </p:cNvSpPr>
                <p:nvPr/>
              </p:nvSpPr>
              <p:spPr bwMode="auto">
                <a:xfrm>
                  <a:off x="4562" y="2239"/>
                  <a:ext cx="47" cy="210"/>
                </a:xfrm>
                <a:custGeom>
                  <a:avLst/>
                  <a:gdLst>
                    <a:gd name="T0" fmla="*/ 17 w 93"/>
                    <a:gd name="T1" fmla="*/ 338 h 418"/>
                    <a:gd name="T2" fmla="*/ 58 w 93"/>
                    <a:gd name="T3" fmla="*/ 418 h 418"/>
                    <a:gd name="T4" fmla="*/ 92 w 93"/>
                    <a:gd name="T5" fmla="*/ 184 h 418"/>
                    <a:gd name="T6" fmla="*/ 93 w 93"/>
                    <a:gd name="T7" fmla="*/ 154 h 418"/>
                    <a:gd name="T8" fmla="*/ 80 w 93"/>
                    <a:gd name="T9" fmla="*/ 0 h 418"/>
                    <a:gd name="T10" fmla="*/ 0 w 93"/>
                    <a:gd name="T11" fmla="*/ 0 h 418"/>
                    <a:gd name="T12" fmla="*/ 8 w 93"/>
                    <a:gd name="T13" fmla="*/ 56 h 418"/>
                    <a:gd name="T14" fmla="*/ 27 w 93"/>
                    <a:gd name="T15" fmla="*/ 159 h 418"/>
                    <a:gd name="T16" fmla="*/ 14 w 93"/>
                    <a:gd name="T17" fmla="*/ 239 h 418"/>
                    <a:gd name="T18" fmla="*/ 12 w 93"/>
                    <a:gd name="T19" fmla="*/ 246 h 418"/>
                    <a:gd name="T20" fmla="*/ 12 w 93"/>
                    <a:gd name="T21" fmla="*/ 253 h 418"/>
                    <a:gd name="T22" fmla="*/ 14 w 93"/>
                    <a:gd name="T23" fmla="*/ 260 h 418"/>
                    <a:gd name="T24" fmla="*/ 17 w 93"/>
                    <a:gd name="T25" fmla="*/ 33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418">
                      <a:moveTo>
                        <a:pt x="17" y="338"/>
                      </a:moveTo>
                      <a:lnTo>
                        <a:pt x="58" y="418"/>
                      </a:lnTo>
                      <a:lnTo>
                        <a:pt x="92" y="184"/>
                      </a:lnTo>
                      <a:lnTo>
                        <a:pt x="93" y="154"/>
                      </a:lnTo>
                      <a:lnTo>
                        <a:pt x="80" y="0"/>
                      </a:lnTo>
                      <a:lnTo>
                        <a:pt x="0" y="0"/>
                      </a:lnTo>
                      <a:lnTo>
                        <a:pt x="8" y="56"/>
                      </a:lnTo>
                      <a:lnTo>
                        <a:pt x="27" y="159"/>
                      </a:lnTo>
                      <a:lnTo>
                        <a:pt x="14" y="239"/>
                      </a:lnTo>
                      <a:lnTo>
                        <a:pt x="12" y="246"/>
                      </a:lnTo>
                      <a:lnTo>
                        <a:pt x="12" y="253"/>
                      </a:lnTo>
                      <a:lnTo>
                        <a:pt x="14" y="260"/>
                      </a:lnTo>
                      <a:lnTo>
                        <a:pt x="17" y="338"/>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693">
                  <a:extLst>
                    <a:ext uri="{FF2B5EF4-FFF2-40B4-BE49-F238E27FC236}">
                      <a16:creationId xmlns:a16="http://schemas.microsoft.com/office/drawing/2014/main" id="{462E5966-E6EC-0A3F-620A-48F104DE2D3B}"/>
                    </a:ext>
                  </a:extLst>
                </p:cNvPr>
                <p:cNvSpPr>
                  <a:spLocks/>
                </p:cNvSpPr>
                <p:nvPr/>
              </p:nvSpPr>
              <p:spPr bwMode="auto">
                <a:xfrm>
                  <a:off x="4505" y="2167"/>
                  <a:ext cx="99" cy="229"/>
                </a:xfrm>
                <a:custGeom>
                  <a:avLst/>
                  <a:gdLst>
                    <a:gd name="T0" fmla="*/ 198 w 198"/>
                    <a:gd name="T1" fmla="*/ 174 h 459"/>
                    <a:gd name="T2" fmla="*/ 194 w 198"/>
                    <a:gd name="T3" fmla="*/ 125 h 459"/>
                    <a:gd name="T4" fmla="*/ 190 w 198"/>
                    <a:gd name="T5" fmla="*/ 102 h 459"/>
                    <a:gd name="T6" fmla="*/ 178 w 198"/>
                    <a:gd name="T7" fmla="*/ 83 h 459"/>
                    <a:gd name="T8" fmla="*/ 161 w 198"/>
                    <a:gd name="T9" fmla="*/ 67 h 459"/>
                    <a:gd name="T10" fmla="*/ 140 w 198"/>
                    <a:gd name="T11" fmla="*/ 58 h 459"/>
                    <a:gd name="T12" fmla="*/ 0 w 198"/>
                    <a:gd name="T13" fmla="*/ 0 h 459"/>
                    <a:gd name="T14" fmla="*/ 0 w 198"/>
                    <a:gd name="T15" fmla="*/ 443 h 459"/>
                    <a:gd name="T16" fmla="*/ 4 w 198"/>
                    <a:gd name="T17" fmla="*/ 444 h 459"/>
                    <a:gd name="T18" fmla="*/ 16 w 198"/>
                    <a:gd name="T19" fmla="*/ 446 h 459"/>
                    <a:gd name="T20" fmla="*/ 31 w 198"/>
                    <a:gd name="T21" fmla="*/ 449 h 459"/>
                    <a:gd name="T22" fmla="*/ 51 w 198"/>
                    <a:gd name="T23" fmla="*/ 453 h 459"/>
                    <a:gd name="T24" fmla="*/ 71 w 198"/>
                    <a:gd name="T25" fmla="*/ 456 h 459"/>
                    <a:gd name="T26" fmla="*/ 92 w 198"/>
                    <a:gd name="T27" fmla="*/ 457 h 459"/>
                    <a:gd name="T28" fmla="*/ 109 w 198"/>
                    <a:gd name="T29" fmla="*/ 459 h 459"/>
                    <a:gd name="T30" fmla="*/ 109 w 198"/>
                    <a:gd name="T31" fmla="*/ 457 h 459"/>
                    <a:gd name="T32" fmla="*/ 105 w 198"/>
                    <a:gd name="T33" fmla="*/ 430 h 459"/>
                    <a:gd name="T34" fmla="*/ 103 w 198"/>
                    <a:gd name="T35" fmla="*/ 401 h 459"/>
                    <a:gd name="T36" fmla="*/ 106 w 198"/>
                    <a:gd name="T37" fmla="*/ 370 h 459"/>
                    <a:gd name="T38" fmla="*/ 111 w 198"/>
                    <a:gd name="T39" fmla="*/ 338 h 459"/>
                    <a:gd name="T40" fmla="*/ 116 w 198"/>
                    <a:gd name="T41" fmla="*/ 309 h 459"/>
                    <a:gd name="T42" fmla="*/ 122 w 198"/>
                    <a:gd name="T43" fmla="*/ 282 h 459"/>
                    <a:gd name="T44" fmla="*/ 126 w 198"/>
                    <a:gd name="T45" fmla="*/ 261 h 459"/>
                    <a:gd name="T46" fmla="*/ 127 w 198"/>
                    <a:gd name="T47" fmla="*/ 251 h 459"/>
                    <a:gd name="T48" fmla="*/ 130 w 198"/>
                    <a:gd name="T49" fmla="*/ 241 h 459"/>
                    <a:gd name="T50" fmla="*/ 120 w 198"/>
                    <a:gd name="T51" fmla="*/ 184 h 459"/>
                    <a:gd name="T52" fmla="*/ 198 w 198"/>
                    <a:gd name="T53" fmla="*/ 174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 h="459">
                      <a:moveTo>
                        <a:pt x="198" y="174"/>
                      </a:moveTo>
                      <a:lnTo>
                        <a:pt x="194" y="125"/>
                      </a:lnTo>
                      <a:lnTo>
                        <a:pt x="190" y="102"/>
                      </a:lnTo>
                      <a:lnTo>
                        <a:pt x="178" y="83"/>
                      </a:lnTo>
                      <a:lnTo>
                        <a:pt x="161" y="67"/>
                      </a:lnTo>
                      <a:lnTo>
                        <a:pt x="140" y="58"/>
                      </a:lnTo>
                      <a:lnTo>
                        <a:pt x="0" y="0"/>
                      </a:lnTo>
                      <a:lnTo>
                        <a:pt x="0" y="443"/>
                      </a:lnTo>
                      <a:lnTo>
                        <a:pt x="4" y="444"/>
                      </a:lnTo>
                      <a:lnTo>
                        <a:pt x="16" y="446"/>
                      </a:lnTo>
                      <a:lnTo>
                        <a:pt x="31" y="449"/>
                      </a:lnTo>
                      <a:lnTo>
                        <a:pt x="51" y="453"/>
                      </a:lnTo>
                      <a:lnTo>
                        <a:pt x="71" y="456"/>
                      </a:lnTo>
                      <a:lnTo>
                        <a:pt x="92" y="457"/>
                      </a:lnTo>
                      <a:lnTo>
                        <a:pt x="109" y="459"/>
                      </a:lnTo>
                      <a:lnTo>
                        <a:pt x="109" y="457"/>
                      </a:lnTo>
                      <a:lnTo>
                        <a:pt x="105" y="430"/>
                      </a:lnTo>
                      <a:lnTo>
                        <a:pt x="103" y="401"/>
                      </a:lnTo>
                      <a:lnTo>
                        <a:pt x="106" y="370"/>
                      </a:lnTo>
                      <a:lnTo>
                        <a:pt x="111" y="338"/>
                      </a:lnTo>
                      <a:lnTo>
                        <a:pt x="116" y="309"/>
                      </a:lnTo>
                      <a:lnTo>
                        <a:pt x="122" y="282"/>
                      </a:lnTo>
                      <a:lnTo>
                        <a:pt x="126" y="261"/>
                      </a:lnTo>
                      <a:lnTo>
                        <a:pt x="127" y="251"/>
                      </a:lnTo>
                      <a:lnTo>
                        <a:pt x="130" y="241"/>
                      </a:lnTo>
                      <a:lnTo>
                        <a:pt x="120" y="184"/>
                      </a:lnTo>
                      <a:lnTo>
                        <a:pt x="198" y="17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694">
                  <a:extLst>
                    <a:ext uri="{FF2B5EF4-FFF2-40B4-BE49-F238E27FC236}">
                      <a16:creationId xmlns:a16="http://schemas.microsoft.com/office/drawing/2014/main" id="{601EC368-DE68-9DB0-C391-C8D1563B7A76}"/>
                    </a:ext>
                  </a:extLst>
                </p:cNvPr>
                <p:cNvSpPr>
                  <a:spLocks/>
                </p:cNvSpPr>
                <p:nvPr/>
              </p:nvSpPr>
              <p:spPr bwMode="auto">
                <a:xfrm>
                  <a:off x="4450" y="2369"/>
                  <a:ext cx="110" cy="31"/>
                </a:xfrm>
                <a:custGeom>
                  <a:avLst/>
                  <a:gdLst>
                    <a:gd name="T0" fmla="*/ 215 w 221"/>
                    <a:gd name="T1" fmla="*/ 0 h 63"/>
                    <a:gd name="T2" fmla="*/ 6 w 221"/>
                    <a:gd name="T3" fmla="*/ 0 h 63"/>
                    <a:gd name="T4" fmla="*/ 4 w 221"/>
                    <a:gd name="T5" fmla="*/ 32 h 63"/>
                    <a:gd name="T6" fmla="*/ 0 w 221"/>
                    <a:gd name="T7" fmla="*/ 57 h 63"/>
                    <a:gd name="T8" fmla="*/ 73 w 221"/>
                    <a:gd name="T9" fmla="*/ 63 h 63"/>
                    <a:gd name="T10" fmla="*/ 147 w 221"/>
                    <a:gd name="T11" fmla="*/ 63 h 63"/>
                    <a:gd name="T12" fmla="*/ 221 w 221"/>
                    <a:gd name="T13" fmla="*/ 57 h 63"/>
                    <a:gd name="T14" fmla="*/ 216 w 221"/>
                    <a:gd name="T15" fmla="*/ 32 h 63"/>
                    <a:gd name="T16" fmla="*/ 215 w 221"/>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63">
                      <a:moveTo>
                        <a:pt x="215" y="0"/>
                      </a:moveTo>
                      <a:lnTo>
                        <a:pt x="6" y="0"/>
                      </a:lnTo>
                      <a:lnTo>
                        <a:pt x="4" y="32"/>
                      </a:lnTo>
                      <a:lnTo>
                        <a:pt x="0" y="57"/>
                      </a:lnTo>
                      <a:lnTo>
                        <a:pt x="73" y="63"/>
                      </a:lnTo>
                      <a:lnTo>
                        <a:pt x="147" y="63"/>
                      </a:lnTo>
                      <a:lnTo>
                        <a:pt x="221" y="57"/>
                      </a:lnTo>
                      <a:lnTo>
                        <a:pt x="216" y="32"/>
                      </a:lnTo>
                      <a:lnTo>
                        <a:pt x="215" y="0"/>
                      </a:lnTo>
                      <a:close/>
                    </a:path>
                  </a:pathLst>
                </a:custGeom>
                <a:solidFill>
                  <a:srgbClr val="000B5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695">
                  <a:extLst>
                    <a:ext uri="{FF2B5EF4-FFF2-40B4-BE49-F238E27FC236}">
                      <a16:creationId xmlns:a16="http://schemas.microsoft.com/office/drawing/2014/main" id="{E25620C9-A24E-9504-2DE7-64F4152550D5}"/>
                    </a:ext>
                  </a:extLst>
                </p:cNvPr>
                <p:cNvSpPr>
                  <a:spLocks/>
                </p:cNvSpPr>
                <p:nvPr/>
              </p:nvSpPr>
              <p:spPr bwMode="auto">
                <a:xfrm>
                  <a:off x="4505" y="2369"/>
                  <a:ext cx="55" cy="32"/>
                </a:xfrm>
                <a:custGeom>
                  <a:avLst/>
                  <a:gdLst>
                    <a:gd name="T0" fmla="*/ 105 w 111"/>
                    <a:gd name="T1" fmla="*/ 0 h 64"/>
                    <a:gd name="T2" fmla="*/ 0 w 111"/>
                    <a:gd name="T3" fmla="*/ 0 h 64"/>
                    <a:gd name="T4" fmla="*/ 0 w 111"/>
                    <a:gd name="T5" fmla="*/ 64 h 64"/>
                    <a:gd name="T6" fmla="*/ 55 w 111"/>
                    <a:gd name="T7" fmla="*/ 63 h 64"/>
                    <a:gd name="T8" fmla="*/ 111 w 111"/>
                    <a:gd name="T9" fmla="*/ 57 h 64"/>
                    <a:gd name="T10" fmla="*/ 106 w 111"/>
                    <a:gd name="T11" fmla="*/ 32 h 64"/>
                    <a:gd name="T12" fmla="*/ 105 w 11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11" h="64">
                      <a:moveTo>
                        <a:pt x="105" y="0"/>
                      </a:moveTo>
                      <a:lnTo>
                        <a:pt x="0" y="0"/>
                      </a:lnTo>
                      <a:lnTo>
                        <a:pt x="0" y="64"/>
                      </a:lnTo>
                      <a:lnTo>
                        <a:pt x="55" y="63"/>
                      </a:lnTo>
                      <a:lnTo>
                        <a:pt x="111" y="57"/>
                      </a:lnTo>
                      <a:lnTo>
                        <a:pt x="106" y="32"/>
                      </a:lnTo>
                      <a:lnTo>
                        <a:pt x="105" y="0"/>
                      </a:lnTo>
                      <a:close/>
                    </a:path>
                  </a:pathLst>
                </a:custGeom>
                <a:solidFill>
                  <a:srgbClr val="0000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696">
                  <a:extLst>
                    <a:ext uri="{FF2B5EF4-FFF2-40B4-BE49-F238E27FC236}">
                      <a16:creationId xmlns:a16="http://schemas.microsoft.com/office/drawing/2014/main" id="{4F7B662E-40C3-8E63-9B14-987D0D488683}"/>
                    </a:ext>
                  </a:extLst>
                </p:cNvPr>
                <p:cNvSpPr>
                  <a:spLocks/>
                </p:cNvSpPr>
                <p:nvPr/>
              </p:nvSpPr>
              <p:spPr bwMode="auto">
                <a:xfrm>
                  <a:off x="4437" y="2038"/>
                  <a:ext cx="68" cy="138"/>
                </a:xfrm>
                <a:custGeom>
                  <a:avLst/>
                  <a:gdLst>
                    <a:gd name="T0" fmla="*/ 130 w 137"/>
                    <a:gd name="T1" fmla="*/ 0 h 275"/>
                    <a:gd name="T2" fmla="*/ 103 w 137"/>
                    <a:gd name="T3" fmla="*/ 3 h 275"/>
                    <a:gd name="T4" fmla="*/ 79 w 137"/>
                    <a:gd name="T5" fmla="*/ 11 h 275"/>
                    <a:gd name="T6" fmla="*/ 58 w 137"/>
                    <a:gd name="T7" fmla="*/ 25 h 275"/>
                    <a:gd name="T8" fmla="*/ 40 w 137"/>
                    <a:gd name="T9" fmla="*/ 44 h 275"/>
                    <a:gd name="T10" fmla="*/ 24 w 137"/>
                    <a:gd name="T11" fmla="*/ 66 h 275"/>
                    <a:gd name="T12" fmla="*/ 13 w 137"/>
                    <a:gd name="T13" fmla="*/ 90 h 275"/>
                    <a:gd name="T14" fmla="*/ 4 w 137"/>
                    <a:gd name="T15" fmla="*/ 119 h 275"/>
                    <a:gd name="T16" fmla="*/ 0 w 137"/>
                    <a:gd name="T17" fmla="*/ 147 h 275"/>
                    <a:gd name="T18" fmla="*/ 0 w 137"/>
                    <a:gd name="T19" fmla="*/ 175 h 275"/>
                    <a:gd name="T20" fmla="*/ 7 w 137"/>
                    <a:gd name="T21" fmla="*/ 202 h 275"/>
                    <a:gd name="T22" fmla="*/ 18 w 137"/>
                    <a:gd name="T23" fmla="*/ 222 h 275"/>
                    <a:gd name="T24" fmla="*/ 35 w 137"/>
                    <a:gd name="T25" fmla="*/ 242 h 275"/>
                    <a:gd name="T26" fmla="*/ 55 w 137"/>
                    <a:gd name="T27" fmla="*/ 258 h 275"/>
                    <a:gd name="T28" fmla="*/ 78 w 137"/>
                    <a:gd name="T29" fmla="*/ 271 h 275"/>
                    <a:gd name="T30" fmla="*/ 102 w 137"/>
                    <a:gd name="T31" fmla="*/ 275 h 275"/>
                    <a:gd name="T32" fmla="*/ 137 w 137"/>
                    <a:gd name="T33" fmla="*/ 275 h 275"/>
                    <a:gd name="T34" fmla="*/ 137 w 137"/>
                    <a:gd name="T35" fmla="*/ 0 h 275"/>
                    <a:gd name="T36" fmla="*/ 130 w 137"/>
                    <a:gd name="T3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275">
                      <a:moveTo>
                        <a:pt x="130" y="0"/>
                      </a:moveTo>
                      <a:lnTo>
                        <a:pt x="103" y="3"/>
                      </a:lnTo>
                      <a:lnTo>
                        <a:pt x="79" y="11"/>
                      </a:lnTo>
                      <a:lnTo>
                        <a:pt x="58" y="25"/>
                      </a:lnTo>
                      <a:lnTo>
                        <a:pt x="40" y="44"/>
                      </a:lnTo>
                      <a:lnTo>
                        <a:pt x="24" y="66"/>
                      </a:lnTo>
                      <a:lnTo>
                        <a:pt x="13" y="90"/>
                      </a:lnTo>
                      <a:lnTo>
                        <a:pt x="4" y="119"/>
                      </a:lnTo>
                      <a:lnTo>
                        <a:pt x="0" y="147"/>
                      </a:lnTo>
                      <a:lnTo>
                        <a:pt x="0" y="175"/>
                      </a:lnTo>
                      <a:lnTo>
                        <a:pt x="7" y="202"/>
                      </a:lnTo>
                      <a:lnTo>
                        <a:pt x="18" y="222"/>
                      </a:lnTo>
                      <a:lnTo>
                        <a:pt x="35" y="242"/>
                      </a:lnTo>
                      <a:lnTo>
                        <a:pt x="55" y="258"/>
                      </a:lnTo>
                      <a:lnTo>
                        <a:pt x="78" y="271"/>
                      </a:lnTo>
                      <a:lnTo>
                        <a:pt x="102" y="275"/>
                      </a:lnTo>
                      <a:lnTo>
                        <a:pt x="137" y="275"/>
                      </a:lnTo>
                      <a:lnTo>
                        <a:pt x="137" y="0"/>
                      </a:lnTo>
                      <a:lnTo>
                        <a:pt x="130" y="0"/>
                      </a:lnTo>
                      <a:close/>
                    </a:path>
                  </a:pathLst>
                </a:custGeom>
                <a:solidFill>
                  <a:srgbClr val="EED25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697">
                  <a:extLst>
                    <a:ext uri="{FF2B5EF4-FFF2-40B4-BE49-F238E27FC236}">
                      <a16:creationId xmlns:a16="http://schemas.microsoft.com/office/drawing/2014/main" id="{4C088E93-D210-69E5-0E61-F198084A41EA}"/>
                    </a:ext>
                  </a:extLst>
                </p:cNvPr>
                <p:cNvSpPr>
                  <a:spLocks/>
                </p:cNvSpPr>
                <p:nvPr/>
              </p:nvSpPr>
              <p:spPr bwMode="auto">
                <a:xfrm>
                  <a:off x="4505" y="2038"/>
                  <a:ext cx="69" cy="138"/>
                </a:xfrm>
                <a:custGeom>
                  <a:avLst/>
                  <a:gdLst>
                    <a:gd name="T0" fmla="*/ 7 w 137"/>
                    <a:gd name="T1" fmla="*/ 0 h 275"/>
                    <a:gd name="T2" fmla="*/ 34 w 137"/>
                    <a:gd name="T3" fmla="*/ 3 h 275"/>
                    <a:gd name="T4" fmla="*/ 58 w 137"/>
                    <a:gd name="T5" fmla="*/ 11 h 275"/>
                    <a:gd name="T6" fmla="*/ 81 w 137"/>
                    <a:gd name="T7" fmla="*/ 25 h 275"/>
                    <a:gd name="T8" fmla="*/ 99 w 137"/>
                    <a:gd name="T9" fmla="*/ 44 h 275"/>
                    <a:gd name="T10" fmla="*/ 113 w 137"/>
                    <a:gd name="T11" fmla="*/ 66 h 275"/>
                    <a:gd name="T12" fmla="*/ 125 w 137"/>
                    <a:gd name="T13" fmla="*/ 90 h 275"/>
                    <a:gd name="T14" fmla="*/ 133 w 137"/>
                    <a:gd name="T15" fmla="*/ 119 h 275"/>
                    <a:gd name="T16" fmla="*/ 137 w 137"/>
                    <a:gd name="T17" fmla="*/ 147 h 275"/>
                    <a:gd name="T18" fmla="*/ 137 w 137"/>
                    <a:gd name="T19" fmla="*/ 175 h 275"/>
                    <a:gd name="T20" fmla="*/ 130 w 137"/>
                    <a:gd name="T21" fmla="*/ 202 h 275"/>
                    <a:gd name="T22" fmla="*/ 119 w 137"/>
                    <a:gd name="T23" fmla="*/ 222 h 275"/>
                    <a:gd name="T24" fmla="*/ 102 w 137"/>
                    <a:gd name="T25" fmla="*/ 242 h 275"/>
                    <a:gd name="T26" fmla="*/ 82 w 137"/>
                    <a:gd name="T27" fmla="*/ 258 h 275"/>
                    <a:gd name="T28" fmla="*/ 60 w 137"/>
                    <a:gd name="T29" fmla="*/ 271 h 275"/>
                    <a:gd name="T30" fmla="*/ 36 w 137"/>
                    <a:gd name="T31" fmla="*/ 275 h 275"/>
                    <a:gd name="T32" fmla="*/ 0 w 137"/>
                    <a:gd name="T33" fmla="*/ 275 h 275"/>
                    <a:gd name="T34" fmla="*/ 0 w 137"/>
                    <a:gd name="T35" fmla="*/ 0 h 275"/>
                    <a:gd name="T36" fmla="*/ 7 w 137"/>
                    <a:gd name="T3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275">
                      <a:moveTo>
                        <a:pt x="7" y="0"/>
                      </a:moveTo>
                      <a:lnTo>
                        <a:pt x="34" y="3"/>
                      </a:lnTo>
                      <a:lnTo>
                        <a:pt x="58" y="11"/>
                      </a:lnTo>
                      <a:lnTo>
                        <a:pt x="81" y="25"/>
                      </a:lnTo>
                      <a:lnTo>
                        <a:pt x="99" y="44"/>
                      </a:lnTo>
                      <a:lnTo>
                        <a:pt x="113" y="66"/>
                      </a:lnTo>
                      <a:lnTo>
                        <a:pt x="125" y="90"/>
                      </a:lnTo>
                      <a:lnTo>
                        <a:pt x="133" y="119"/>
                      </a:lnTo>
                      <a:lnTo>
                        <a:pt x="137" y="147"/>
                      </a:lnTo>
                      <a:lnTo>
                        <a:pt x="137" y="175"/>
                      </a:lnTo>
                      <a:lnTo>
                        <a:pt x="130" y="202"/>
                      </a:lnTo>
                      <a:lnTo>
                        <a:pt x="119" y="222"/>
                      </a:lnTo>
                      <a:lnTo>
                        <a:pt x="102" y="242"/>
                      </a:lnTo>
                      <a:lnTo>
                        <a:pt x="82" y="258"/>
                      </a:lnTo>
                      <a:lnTo>
                        <a:pt x="60" y="271"/>
                      </a:lnTo>
                      <a:lnTo>
                        <a:pt x="36" y="275"/>
                      </a:lnTo>
                      <a:lnTo>
                        <a:pt x="0" y="275"/>
                      </a:lnTo>
                      <a:lnTo>
                        <a:pt x="0" y="0"/>
                      </a:lnTo>
                      <a:lnTo>
                        <a:pt x="7" y="0"/>
                      </a:lnTo>
                      <a:close/>
                    </a:path>
                  </a:pathLst>
                </a:custGeom>
                <a:solidFill>
                  <a:srgbClr val="E8C5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698">
                  <a:extLst>
                    <a:ext uri="{FF2B5EF4-FFF2-40B4-BE49-F238E27FC236}">
                      <a16:creationId xmlns:a16="http://schemas.microsoft.com/office/drawing/2014/main" id="{96B0BB27-AB56-814B-FD72-B6AA6AE9AC09}"/>
                    </a:ext>
                  </a:extLst>
                </p:cNvPr>
                <p:cNvSpPr>
                  <a:spLocks/>
                </p:cNvSpPr>
                <p:nvPr/>
              </p:nvSpPr>
              <p:spPr bwMode="auto">
                <a:xfrm>
                  <a:off x="4474" y="2152"/>
                  <a:ext cx="62" cy="100"/>
                </a:xfrm>
                <a:custGeom>
                  <a:avLst/>
                  <a:gdLst>
                    <a:gd name="T0" fmla="*/ 124 w 124"/>
                    <a:gd name="T1" fmla="*/ 63 h 199"/>
                    <a:gd name="T2" fmla="*/ 62 w 124"/>
                    <a:gd name="T3" fmla="*/ 199 h 199"/>
                    <a:gd name="T4" fmla="*/ 0 w 124"/>
                    <a:gd name="T5" fmla="*/ 63 h 199"/>
                    <a:gd name="T6" fmla="*/ 0 w 124"/>
                    <a:gd name="T7" fmla="*/ 0 h 199"/>
                    <a:gd name="T8" fmla="*/ 124 w 124"/>
                    <a:gd name="T9" fmla="*/ 0 h 199"/>
                    <a:gd name="T10" fmla="*/ 124 w 124"/>
                    <a:gd name="T11" fmla="*/ 63 h 199"/>
                  </a:gdLst>
                  <a:ahLst/>
                  <a:cxnLst>
                    <a:cxn ang="0">
                      <a:pos x="T0" y="T1"/>
                    </a:cxn>
                    <a:cxn ang="0">
                      <a:pos x="T2" y="T3"/>
                    </a:cxn>
                    <a:cxn ang="0">
                      <a:pos x="T4" y="T5"/>
                    </a:cxn>
                    <a:cxn ang="0">
                      <a:pos x="T6" y="T7"/>
                    </a:cxn>
                    <a:cxn ang="0">
                      <a:pos x="T8" y="T9"/>
                    </a:cxn>
                    <a:cxn ang="0">
                      <a:pos x="T10" y="T11"/>
                    </a:cxn>
                  </a:cxnLst>
                  <a:rect l="0" t="0" r="r" b="b"/>
                  <a:pathLst>
                    <a:path w="124" h="199">
                      <a:moveTo>
                        <a:pt x="124" y="63"/>
                      </a:moveTo>
                      <a:lnTo>
                        <a:pt x="62" y="199"/>
                      </a:lnTo>
                      <a:lnTo>
                        <a:pt x="0" y="63"/>
                      </a:lnTo>
                      <a:lnTo>
                        <a:pt x="0" y="0"/>
                      </a:lnTo>
                      <a:lnTo>
                        <a:pt x="124" y="0"/>
                      </a:lnTo>
                      <a:lnTo>
                        <a:pt x="124" y="63"/>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699">
                  <a:extLst>
                    <a:ext uri="{FF2B5EF4-FFF2-40B4-BE49-F238E27FC236}">
                      <a16:creationId xmlns:a16="http://schemas.microsoft.com/office/drawing/2014/main" id="{D6731845-A3B7-7C76-E0CE-CAB236435D09}"/>
                    </a:ext>
                  </a:extLst>
                </p:cNvPr>
                <p:cNvSpPr>
                  <a:spLocks/>
                </p:cNvSpPr>
                <p:nvPr/>
              </p:nvSpPr>
              <p:spPr bwMode="auto">
                <a:xfrm>
                  <a:off x="4463" y="2061"/>
                  <a:ext cx="84" cy="113"/>
                </a:xfrm>
                <a:custGeom>
                  <a:avLst/>
                  <a:gdLst>
                    <a:gd name="T0" fmla="*/ 112 w 167"/>
                    <a:gd name="T1" fmla="*/ 0 h 227"/>
                    <a:gd name="T2" fmla="*/ 56 w 167"/>
                    <a:gd name="T3" fmla="*/ 0 h 227"/>
                    <a:gd name="T4" fmla="*/ 39 w 167"/>
                    <a:gd name="T5" fmla="*/ 3 h 227"/>
                    <a:gd name="T6" fmla="*/ 25 w 167"/>
                    <a:gd name="T7" fmla="*/ 12 h 227"/>
                    <a:gd name="T8" fmla="*/ 13 w 167"/>
                    <a:gd name="T9" fmla="*/ 24 h 227"/>
                    <a:gd name="T10" fmla="*/ 4 w 167"/>
                    <a:gd name="T11" fmla="*/ 41 h 227"/>
                    <a:gd name="T12" fmla="*/ 0 w 167"/>
                    <a:gd name="T13" fmla="*/ 61 h 227"/>
                    <a:gd name="T14" fmla="*/ 0 w 167"/>
                    <a:gd name="T15" fmla="*/ 136 h 227"/>
                    <a:gd name="T16" fmla="*/ 3 w 167"/>
                    <a:gd name="T17" fmla="*/ 152 h 227"/>
                    <a:gd name="T18" fmla="*/ 11 w 167"/>
                    <a:gd name="T19" fmla="*/ 169 h 227"/>
                    <a:gd name="T20" fmla="*/ 22 w 167"/>
                    <a:gd name="T21" fmla="*/ 187 h 227"/>
                    <a:gd name="T22" fmla="*/ 37 w 167"/>
                    <a:gd name="T23" fmla="*/ 203 h 227"/>
                    <a:gd name="T24" fmla="*/ 52 w 167"/>
                    <a:gd name="T25" fmla="*/ 215 h 227"/>
                    <a:gd name="T26" fmla="*/ 66 w 167"/>
                    <a:gd name="T27" fmla="*/ 224 h 227"/>
                    <a:gd name="T28" fmla="*/ 82 w 167"/>
                    <a:gd name="T29" fmla="*/ 227 h 227"/>
                    <a:gd name="T30" fmla="*/ 86 w 167"/>
                    <a:gd name="T31" fmla="*/ 227 h 227"/>
                    <a:gd name="T32" fmla="*/ 100 w 167"/>
                    <a:gd name="T33" fmla="*/ 224 h 227"/>
                    <a:gd name="T34" fmla="*/ 116 w 167"/>
                    <a:gd name="T35" fmla="*/ 215 h 227"/>
                    <a:gd name="T36" fmla="*/ 130 w 167"/>
                    <a:gd name="T37" fmla="*/ 203 h 227"/>
                    <a:gd name="T38" fmla="*/ 144 w 167"/>
                    <a:gd name="T39" fmla="*/ 187 h 227"/>
                    <a:gd name="T40" fmla="*/ 157 w 167"/>
                    <a:gd name="T41" fmla="*/ 169 h 227"/>
                    <a:gd name="T42" fmla="*/ 164 w 167"/>
                    <a:gd name="T43" fmla="*/ 152 h 227"/>
                    <a:gd name="T44" fmla="*/ 167 w 167"/>
                    <a:gd name="T45" fmla="*/ 136 h 227"/>
                    <a:gd name="T46" fmla="*/ 167 w 167"/>
                    <a:gd name="T47" fmla="*/ 61 h 227"/>
                    <a:gd name="T48" fmla="*/ 162 w 167"/>
                    <a:gd name="T49" fmla="*/ 41 h 227"/>
                    <a:gd name="T50" fmla="*/ 154 w 167"/>
                    <a:gd name="T51" fmla="*/ 24 h 227"/>
                    <a:gd name="T52" fmla="*/ 141 w 167"/>
                    <a:gd name="T53" fmla="*/ 12 h 227"/>
                    <a:gd name="T54" fmla="*/ 127 w 167"/>
                    <a:gd name="T55" fmla="*/ 3 h 227"/>
                    <a:gd name="T56" fmla="*/ 112 w 167"/>
                    <a:gd name="T5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7" h="227">
                      <a:moveTo>
                        <a:pt x="112" y="0"/>
                      </a:moveTo>
                      <a:lnTo>
                        <a:pt x="56" y="0"/>
                      </a:lnTo>
                      <a:lnTo>
                        <a:pt x="39" y="3"/>
                      </a:lnTo>
                      <a:lnTo>
                        <a:pt x="25" y="12"/>
                      </a:lnTo>
                      <a:lnTo>
                        <a:pt x="13" y="24"/>
                      </a:lnTo>
                      <a:lnTo>
                        <a:pt x="4" y="41"/>
                      </a:lnTo>
                      <a:lnTo>
                        <a:pt x="0" y="61"/>
                      </a:lnTo>
                      <a:lnTo>
                        <a:pt x="0" y="136"/>
                      </a:lnTo>
                      <a:lnTo>
                        <a:pt x="3" y="152"/>
                      </a:lnTo>
                      <a:lnTo>
                        <a:pt x="11" y="169"/>
                      </a:lnTo>
                      <a:lnTo>
                        <a:pt x="22" y="187"/>
                      </a:lnTo>
                      <a:lnTo>
                        <a:pt x="37" y="203"/>
                      </a:lnTo>
                      <a:lnTo>
                        <a:pt x="52" y="215"/>
                      </a:lnTo>
                      <a:lnTo>
                        <a:pt x="66" y="224"/>
                      </a:lnTo>
                      <a:lnTo>
                        <a:pt x="82" y="227"/>
                      </a:lnTo>
                      <a:lnTo>
                        <a:pt x="86" y="227"/>
                      </a:lnTo>
                      <a:lnTo>
                        <a:pt x="100" y="224"/>
                      </a:lnTo>
                      <a:lnTo>
                        <a:pt x="116" y="215"/>
                      </a:lnTo>
                      <a:lnTo>
                        <a:pt x="130" y="203"/>
                      </a:lnTo>
                      <a:lnTo>
                        <a:pt x="144" y="187"/>
                      </a:lnTo>
                      <a:lnTo>
                        <a:pt x="157" y="169"/>
                      </a:lnTo>
                      <a:lnTo>
                        <a:pt x="164" y="152"/>
                      </a:lnTo>
                      <a:lnTo>
                        <a:pt x="167" y="136"/>
                      </a:lnTo>
                      <a:lnTo>
                        <a:pt x="167" y="61"/>
                      </a:lnTo>
                      <a:lnTo>
                        <a:pt x="162" y="41"/>
                      </a:lnTo>
                      <a:lnTo>
                        <a:pt x="154" y="24"/>
                      </a:lnTo>
                      <a:lnTo>
                        <a:pt x="141" y="12"/>
                      </a:lnTo>
                      <a:lnTo>
                        <a:pt x="127" y="3"/>
                      </a:lnTo>
                      <a:lnTo>
                        <a:pt x="112"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700">
                  <a:extLst>
                    <a:ext uri="{FF2B5EF4-FFF2-40B4-BE49-F238E27FC236}">
                      <a16:creationId xmlns:a16="http://schemas.microsoft.com/office/drawing/2014/main" id="{93BF9CFD-F7BD-DDCE-D7B4-506B098C1570}"/>
                    </a:ext>
                  </a:extLst>
                </p:cNvPr>
                <p:cNvSpPr>
                  <a:spLocks/>
                </p:cNvSpPr>
                <p:nvPr/>
              </p:nvSpPr>
              <p:spPr bwMode="auto">
                <a:xfrm>
                  <a:off x="4457" y="2104"/>
                  <a:ext cx="9" cy="28"/>
                </a:xfrm>
                <a:custGeom>
                  <a:avLst/>
                  <a:gdLst>
                    <a:gd name="T0" fmla="*/ 10 w 18"/>
                    <a:gd name="T1" fmla="*/ 57 h 57"/>
                    <a:gd name="T2" fmla="*/ 6 w 18"/>
                    <a:gd name="T3" fmla="*/ 55 h 57"/>
                    <a:gd name="T4" fmla="*/ 3 w 18"/>
                    <a:gd name="T5" fmla="*/ 54 h 57"/>
                    <a:gd name="T6" fmla="*/ 2 w 18"/>
                    <a:gd name="T7" fmla="*/ 51 h 57"/>
                    <a:gd name="T8" fmla="*/ 0 w 18"/>
                    <a:gd name="T9" fmla="*/ 47 h 57"/>
                    <a:gd name="T10" fmla="*/ 0 w 18"/>
                    <a:gd name="T11" fmla="*/ 9 h 57"/>
                    <a:gd name="T12" fmla="*/ 2 w 18"/>
                    <a:gd name="T13" fmla="*/ 6 h 57"/>
                    <a:gd name="T14" fmla="*/ 3 w 18"/>
                    <a:gd name="T15" fmla="*/ 3 h 57"/>
                    <a:gd name="T16" fmla="*/ 6 w 18"/>
                    <a:gd name="T17" fmla="*/ 2 h 57"/>
                    <a:gd name="T18" fmla="*/ 10 w 18"/>
                    <a:gd name="T19" fmla="*/ 0 h 57"/>
                    <a:gd name="T20" fmla="*/ 13 w 18"/>
                    <a:gd name="T21" fmla="*/ 2 h 57"/>
                    <a:gd name="T22" fmla="*/ 16 w 18"/>
                    <a:gd name="T23" fmla="*/ 3 h 57"/>
                    <a:gd name="T24" fmla="*/ 18 w 18"/>
                    <a:gd name="T25" fmla="*/ 6 h 57"/>
                    <a:gd name="T26" fmla="*/ 18 w 18"/>
                    <a:gd name="T27" fmla="*/ 9 h 57"/>
                    <a:gd name="T28" fmla="*/ 18 w 18"/>
                    <a:gd name="T29" fmla="*/ 47 h 57"/>
                    <a:gd name="T30" fmla="*/ 18 w 18"/>
                    <a:gd name="T31" fmla="*/ 51 h 57"/>
                    <a:gd name="T32" fmla="*/ 16 w 18"/>
                    <a:gd name="T33" fmla="*/ 54 h 57"/>
                    <a:gd name="T34" fmla="*/ 13 w 18"/>
                    <a:gd name="T35" fmla="*/ 55 h 57"/>
                    <a:gd name="T36" fmla="*/ 10 w 18"/>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7">
                      <a:moveTo>
                        <a:pt x="10" y="57"/>
                      </a:moveTo>
                      <a:lnTo>
                        <a:pt x="6" y="55"/>
                      </a:lnTo>
                      <a:lnTo>
                        <a:pt x="3" y="54"/>
                      </a:lnTo>
                      <a:lnTo>
                        <a:pt x="2" y="51"/>
                      </a:lnTo>
                      <a:lnTo>
                        <a:pt x="0" y="47"/>
                      </a:lnTo>
                      <a:lnTo>
                        <a:pt x="0" y="9"/>
                      </a:lnTo>
                      <a:lnTo>
                        <a:pt x="2" y="6"/>
                      </a:lnTo>
                      <a:lnTo>
                        <a:pt x="3" y="3"/>
                      </a:lnTo>
                      <a:lnTo>
                        <a:pt x="6" y="2"/>
                      </a:lnTo>
                      <a:lnTo>
                        <a:pt x="10" y="0"/>
                      </a:lnTo>
                      <a:lnTo>
                        <a:pt x="13" y="2"/>
                      </a:lnTo>
                      <a:lnTo>
                        <a:pt x="16" y="3"/>
                      </a:lnTo>
                      <a:lnTo>
                        <a:pt x="18" y="6"/>
                      </a:lnTo>
                      <a:lnTo>
                        <a:pt x="18" y="9"/>
                      </a:lnTo>
                      <a:lnTo>
                        <a:pt x="18" y="47"/>
                      </a:lnTo>
                      <a:lnTo>
                        <a:pt x="18" y="51"/>
                      </a:lnTo>
                      <a:lnTo>
                        <a:pt x="16" y="54"/>
                      </a:lnTo>
                      <a:lnTo>
                        <a:pt x="13" y="55"/>
                      </a:lnTo>
                      <a:lnTo>
                        <a:pt x="10" y="57"/>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701">
                  <a:extLst>
                    <a:ext uri="{FF2B5EF4-FFF2-40B4-BE49-F238E27FC236}">
                      <a16:creationId xmlns:a16="http://schemas.microsoft.com/office/drawing/2014/main" id="{9145CCCE-C48C-E14C-2271-385E4F6B2FB2}"/>
                    </a:ext>
                  </a:extLst>
                </p:cNvPr>
                <p:cNvSpPr>
                  <a:spLocks/>
                </p:cNvSpPr>
                <p:nvPr/>
              </p:nvSpPr>
              <p:spPr bwMode="auto">
                <a:xfrm>
                  <a:off x="4544" y="2104"/>
                  <a:ext cx="9" cy="28"/>
                </a:xfrm>
                <a:custGeom>
                  <a:avLst/>
                  <a:gdLst>
                    <a:gd name="T0" fmla="*/ 8 w 18"/>
                    <a:gd name="T1" fmla="*/ 57 h 57"/>
                    <a:gd name="T2" fmla="*/ 6 w 18"/>
                    <a:gd name="T3" fmla="*/ 55 h 57"/>
                    <a:gd name="T4" fmla="*/ 3 w 18"/>
                    <a:gd name="T5" fmla="*/ 54 h 57"/>
                    <a:gd name="T6" fmla="*/ 1 w 18"/>
                    <a:gd name="T7" fmla="*/ 51 h 57"/>
                    <a:gd name="T8" fmla="*/ 0 w 18"/>
                    <a:gd name="T9" fmla="*/ 47 h 57"/>
                    <a:gd name="T10" fmla="*/ 0 w 18"/>
                    <a:gd name="T11" fmla="*/ 9 h 57"/>
                    <a:gd name="T12" fmla="*/ 1 w 18"/>
                    <a:gd name="T13" fmla="*/ 6 h 57"/>
                    <a:gd name="T14" fmla="*/ 3 w 18"/>
                    <a:gd name="T15" fmla="*/ 3 h 57"/>
                    <a:gd name="T16" fmla="*/ 6 w 18"/>
                    <a:gd name="T17" fmla="*/ 2 h 57"/>
                    <a:gd name="T18" fmla="*/ 8 w 18"/>
                    <a:gd name="T19" fmla="*/ 0 h 57"/>
                    <a:gd name="T20" fmla="*/ 13 w 18"/>
                    <a:gd name="T21" fmla="*/ 2 h 57"/>
                    <a:gd name="T22" fmla="*/ 16 w 18"/>
                    <a:gd name="T23" fmla="*/ 3 h 57"/>
                    <a:gd name="T24" fmla="*/ 17 w 18"/>
                    <a:gd name="T25" fmla="*/ 6 h 57"/>
                    <a:gd name="T26" fmla="*/ 18 w 18"/>
                    <a:gd name="T27" fmla="*/ 9 h 57"/>
                    <a:gd name="T28" fmla="*/ 18 w 18"/>
                    <a:gd name="T29" fmla="*/ 47 h 57"/>
                    <a:gd name="T30" fmla="*/ 17 w 18"/>
                    <a:gd name="T31" fmla="*/ 51 h 57"/>
                    <a:gd name="T32" fmla="*/ 16 w 18"/>
                    <a:gd name="T33" fmla="*/ 54 h 57"/>
                    <a:gd name="T34" fmla="*/ 13 w 18"/>
                    <a:gd name="T35" fmla="*/ 55 h 57"/>
                    <a:gd name="T36" fmla="*/ 8 w 18"/>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7">
                      <a:moveTo>
                        <a:pt x="8" y="57"/>
                      </a:moveTo>
                      <a:lnTo>
                        <a:pt x="6" y="55"/>
                      </a:lnTo>
                      <a:lnTo>
                        <a:pt x="3" y="54"/>
                      </a:lnTo>
                      <a:lnTo>
                        <a:pt x="1" y="51"/>
                      </a:lnTo>
                      <a:lnTo>
                        <a:pt x="0" y="47"/>
                      </a:lnTo>
                      <a:lnTo>
                        <a:pt x="0" y="9"/>
                      </a:lnTo>
                      <a:lnTo>
                        <a:pt x="1" y="6"/>
                      </a:lnTo>
                      <a:lnTo>
                        <a:pt x="3" y="3"/>
                      </a:lnTo>
                      <a:lnTo>
                        <a:pt x="6" y="2"/>
                      </a:lnTo>
                      <a:lnTo>
                        <a:pt x="8" y="0"/>
                      </a:lnTo>
                      <a:lnTo>
                        <a:pt x="13" y="2"/>
                      </a:lnTo>
                      <a:lnTo>
                        <a:pt x="16" y="3"/>
                      </a:lnTo>
                      <a:lnTo>
                        <a:pt x="17" y="6"/>
                      </a:lnTo>
                      <a:lnTo>
                        <a:pt x="18" y="9"/>
                      </a:lnTo>
                      <a:lnTo>
                        <a:pt x="18" y="47"/>
                      </a:lnTo>
                      <a:lnTo>
                        <a:pt x="17" y="51"/>
                      </a:lnTo>
                      <a:lnTo>
                        <a:pt x="16" y="54"/>
                      </a:lnTo>
                      <a:lnTo>
                        <a:pt x="13" y="55"/>
                      </a:lnTo>
                      <a:lnTo>
                        <a:pt x="8" y="57"/>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702">
                  <a:extLst>
                    <a:ext uri="{FF2B5EF4-FFF2-40B4-BE49-F238E27FC236}">
                      <a16:creationId xmlns:a16="http://schemas.microsoft.com/office/drawing/2014/main" id="{C08CB7F7-8A65-CC6C-3647-7C58837B22C7}"/>
                    </a:ext>
                  </a:extLst>
                </p:cNvPr>
                <p:cNvSpPr>
                  <a:spLocks/>
                </p:cNvSpPr>
                <p:nvPr/>
              </p:nvSpPr>
              <p:spPr bwMode="auto">
                <a:xfrm>
                  <a:off x="4505" y="2061"/>
                  <a:ext cx="42" cy="113"/>
                </a:xfrm>
                <a:custGeom>
                  <a:avLst/>
                  <a:gdLst>
                    <a:gd name="T0" fmla="*/ 29 w 84"/>
                    <a:gd name="T1" fmla="*/ 0 h 227"/>
                    <a:gd name="T2" fmla="*/ 0 w 84"/>
                    <a:gd name="T3" fmla="*/ 0 h 227"/>
                    <a:gd name="T4" fmla="*/ 0 w 84"/>
                    <a:gd name="T5" fmla="*/ 227 h 227"/>
                    <a:gd name="T6" fmla="*/ 3 w 84"/>
                    <a:gd name="T7" fmla="*/ 227 h 227"/>
                    <a:gd name="T8" fmla="*/ 17 w 84"/>
                    <a:gd name="T9" fmla="*/ 224 h 227"/>
                    <a:gd name="T10" fmla="*/ 33 w 84"/>
                    <a:gd name="T11" fmla="*/ 215 h 227"/>
                    <a:gd name="T12" fmla="*/ 47 w 84"/>
                    <a:gd name="T13" fmla="*/ 203 h 227"/>
                    <a:gd name="T14" fmla="*/ 61 w 84"/>
                    <a:gd name="T15" fmla="*/ 187 h 227"/>
                    <a:gd name="T16" fmla="*/ 74 w 84"/>
                    <a:gd name="T17" fmla="*/ 169 h 227"/>
                    <a:gd name="T18" fmla="*/ 81 w 84"/>
                    <a:gd name="T19" fmla="*/ 152 h 227"/>
                    <a:gd name="T20" fmla="*/ 84 w 84"/>
                    <a:gd name="T21" fmla="*/ 136 h 227"/>
                    <a:gd name="T22" fmla="*/ 84 w 84"/>
                    <a:gd name="T23" fmla="*/ 61 h 227"/>
                    <a:gd name="T24" fmla="*/ 79 w 84"/>
                    <a:gd name="T25" fmla="*/ 41 h 227"/>
                    <a:gd name="T26" fmla="*/ 71 w 84"/>
                    <a:gd name="T27" fmla="*/ 24 h 227"/>
                    <a:gd name="T28" fmla="*/ 58 w 84"/>
                    <a:gd name="T29" fmla="*/ 12 h 227"/>
                    <a:gd name="T30" fmla="*/ 44 w 84"/>
                    <a:gd name="T31" fmla="*/ 3 h 227"/>
                    <a:gd name="T32" fmla="*/ 29 w 84"/>
                    <a:gd name="T3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227">
                      <a:moveTo>
                        <a:pt x="29" y="0"/>
                      </a:moveTo>
                      <a:lnTo>
                        <a:pt x="0" y="0"/>
                      </a:lnTo>
                      <a:lnTo>
                        <a:pt x="0" y="227"/>
                      </a:lnTo>
                      <a:lnTo>
                        <a:pt x="3" y="227"/>
                      </a:lnTo>
                      <a:lnTo>
                        <a:pt x="17" y="224"/>
                      </a:lnTo>
                      <a:lnTo>
                        <a:pt x="33" y="215"/>
                      </a:lnTo>
                      <a:lnTo>
                        <a:pt x="47" y="203"/>
                      </a:lnTo>
                      <a:lnTo>
                        <a:pt x="61" y="187"/>
                      </a:lnTo>
                      <a:lnTo>
                        <a:pt x="74" y="169"/>
                      </a:lnTo>
                      <a:lnTo>
                        <a:pt x="81" y="152"/>
                      </a:lnTo>
                      <a:lnTo>
                        <a:pt x="84" y="136"/>
                      </a:lnTo>
                      <a:lnTo>
                        <a:pt x="84" y="61"/>
                      </a:lnTo>
                      <a:lnTo>
                        <a:pt x="79" y="41"/>
                      </a:lnTo>
                      <a:lnTo>
                        <a:pt x="71" y="24"/>
                      </a:lnTo>
                      <a:lnTo>
                        <a:pt x="58" y="12"/>
                      </a:lnTo>
                      <a:lnTo>
                        <a:pt x="44" y="3"/>
                      </a:lnTo>
                      <a:lnTo>
                        <a:pt x="29"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703">
                  <a:extLst>
                    <a:ext uri="{FF2B5EF4-FFF2-40B4-BE49-F238E27FC236}">
                      <a16:creationId xmlns:a16="http://schemas.microsoft.com/office/drawing/2014/main" id="{E61F04E8-58CF-0D48-1363-E81B31E6EED7}"/>
                    </a:ext>
                  </a:extLst>
                </p:cNvPr>
                <p:cNvSpPr>
                  <a:spLocks/>
                </p:cNvSpPr>
                <p:nvPr/>
              </p:nvSpPr>
              <p:spPr bwMode="auto">
                <a:xfrm>
                  <a:off x="4485" y="2045"/>
                  <a:ext cx="20" cy="31"/>
                </a:xfrm>
                <a:custGeom>
                  <a:avLst/>
                  <a:gdLst>
                    <a:gd name="T0" fmla="*/ 34 w 41"/>
                    <a:gd name="T1" fmla="*/ 0 h 62"/>
                    <a:gd name="T2" fmla="*/ 24 w 41"/>
                    <a:gd name="T3" fmla="*/ 0 h 62"/>
                    <a:gd name="T4" fmla="*/ 14 w 41"/>
                    <a:gd name="T5" fmla="*/ 0 h 62"/>
                    <a:gd name="T6" fmla="*/ 6 w 41"/>
                    <a:gd name="T7" fmla="*/ 4 h 62"/>
                    <a:gd name="T8" fmla="*/ 0 w 41"/>
                    <a:gd name="T9" fmla="*/ 13 h 62"/>
                    <a:gd name="T10" fmla="*/ 0 w 41"/>
                    <a:gd name="T11" fmla="*/ 23 h 62"/>
                    <a:gd name="T12" fmla="*/ 4 w 41"/>
                    <a:gd name="T13" fmla="*/ 34 h 62"/>
                    <a:gd name="T14" fmla="*/ 12 w 41"/>
                    <a:gd name="T15" fmla="*/ 44 h 62"/>
                    <a:gd name="T16" fmla="*/ 26 w 41"/>
                    <a:gd name="T17" fmla="*/ 54 h 62"/>
                    <a:gd name="T18" fmla="*/ 41 w 41"/>
                    <a:gd name="T19" fmla="*/ 62 h 62"/>
                    <a:gd name="T20" fmla="*/ 41 w 41"/>
                    <a:gd name="T21" fmla="*/ 0 h 62"/>
                    <a:gd name="T22" fmla="*/ 37 w 41"/>
                    <a:gd name="T23" fmla="*/ 0 h 62"/>
                    <a:gd name="T24" fmla="*/ 34 w 41"/>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2">
                      <a:moveTo>
                        <a:pt x="34" y="0"/>
                      </a:moveTo>
                      <a:lnTo>
                        <a:pt x="24" y="0"/>
                      </a:lnTo>
                      <a:lnTo>
                        <a:pt x="14" y="0"/>
                      </a:lnTo>
                      <a:lnTo>
                        <a:pt x="6" y="4"/>
                      </a:lnTo>
                      <a:lnTo>
                        <a:pt x="0" y="13"/>
                      </a:lnTo>
                      <a:lnTo>
                        <a:pt x="0" y="23"/>
                      </a:lnTo>
                      <a:lnTo>
                        <a:pt x="4" y="34"/>
                      </a:lnTo>
                      <a:lnTo>
                        <a:pt x="12" y="44"/>
                      </a:lnTo>
                      <a:lnTo>
                        <a:pt x="26" y="54"/>
                      </a:lnTo>
                      <a:lnTo>
                        <a:pt x="41" y="62"/>
                      </a:lnTo>
                      <a:lnTo>
                        <a:pt x="41" y="0"/>
                      </a:lnTo>
                      <a:lnTo>
                        <a:pt x="37" y="0"/>
                      </a:lnTo>
                      <a:lnTo>
                        <a:pt x="34" y="0"/>
                      </a:lnTo>
                      <a:close/>
                    </a:path>
                  </a:pathLst>
                </a:custGeom>
                <a:solidFill>
                  <a:srgbClr val="EED25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704">
                  <a:extLst>
                    <a:ext uri="{FF2B5EF4-FFF2-40B4-BE49-F238E27FC236}">
                      <a16:creationId xmlns:a16="http://schemas.microsoft.com/office/drawing/2014/main" id="{07C7BA9C-FBC0-7C54-7E74-E9B90E1323A0}"/>
                    </a:ext>
                  </a:extLst>
                </p:cNvPr>
                <p:cNvSpPr>
                  <a:spLocks/>
                </p:cNvSpPr>
                <p:nvPr/>
              </p:nvSpPr>
              <p:spPr bwMode="auto">
                <a:xfrm>
                  <a:off x="4505" y="2045"/>
                  <a:ext cx="45" cy="68"/>
                </a:xfrm>
                <a:custGeom>
                  <a:avLst/>
                  <a:gdLst>
                    <a:gd name="T0" fmla="*/ 89 w 89"/>
                    <a:gd name="T1" fmla="*/ 89 h 136"/>
                    <a:gd name="T2" fmla="*/ 86 w 89"/>
                    <a:gd name="T3" fmla="*/ 72 h 136"/>
                    <a:gd name="T4" fmla="*/ 79 w 89"/>
                    <a:gd name="T5" fmla="*/ 56 h 136"/>
                    <a:gd name="T6" fmla="*/ 68 w 89"/>
                    <a:gd name="T7" fmla="*/ 42 h 136"/>
                    <a:gd name="T8" fmla="*/ 57 w 89"/>
                    <a:gd name="T9" fmla="*/ 28 h 136"/>
                    <a:gd name="T10" fmla="*/ 44 w 89"/>
                    <a:gd name="T11" fmla="*/ 17 h 136"/>
                    <a:gd name="T12" fmla="*/ 29 w 89"/>
                    <a:gd name="T13" fmla="*/ 7 h 136"/>
                    <a:gd name="T14" fmla="*/ 14 w 89"/>
                    <a:gd name="T15" fmla="*/ 3 h 136"/>
                    <a:gd name="T16" fmla="*/ 0 w 89"/>
                    <a:gd name="T17" fmla="*/ 0 h 136"/>
                    <a:gd name="T18" fmla="*/ 0 w 89"/>
                    <a:gd name="T19" fmla="*/ 62 h 136"/>
                    <a:gd name="T20" fmla="*/ 16 w 89"/>
                    <a:gd name="T21" fmla="*/ 69 h 136"/>
                    <a:gd name="T22" fmla="*/ 33 w 89"/>
                    <a:gd name="T23" fmla="*/ 78 h 136"/>
                    <a:gd name="T24" fmla="*/ 48 w 89"/>
                    <a:gd name="T25" fmla="*/ 86 h 136"/>
                    <a:gd name="T26" fmla="*/ 62 w 89"/>
                    <a:gd name="T27" fmla="*/ 96 h 136"/>
                    <a:gd name="T28" fmla="*/ 70 w 89"/>
                    <a:gd name="T29" fmla="*/ 105 h 136"/>
                    <a:gd name="T30" fmla="*/ 75 w 89"/>
                    <a:gd name="T31" fmla="*/ 114 h 136"/>
                    <a:gd name="T32" fmla="*/ 77 w 89"/>
                    <a:gd name="T33" fmla="*/ 126 h 136"/>
                    <a:gd name="T34" fmla="*/ 71 w 89"/>
                    <a:gd name="T35" fmla="*/ 136 h 136"/>
                    <a:gd name="T36" fmla="*/ 81 w 89"/>
                    <a:gd name="T37" fmla="*/ 120 h 136"/>
                    <a:gd name="T38" fmla="*/ 88 w 89"/>
                    <a:gd name="T39" fmla="*/ 105 h 136"/>
                    <a:gd name="T40" fmla="*/ 89 w 89"/>
                    <a:gd name="T41"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136">
                      <a:moveTo>
                        <a:pt x="89" y="89"/>
                      </a:moveTo>
                      <a:lnTo>
                        <a:pt x="86" y="72"/>
                      </a:lnTo>
                      <a:lnTo>
                        <a:pt x="79" y="56"/>
                      </a:lnTo>
                      <a:lnTo>
                        <a:pt x="68" y="42"/>
                      </a:lnTo>
                      <a:lnTo>
                        <a:pt x="57" y="28"/>
                      </a:lnTo>
                      <a:lnTo>
                        <a:pt x="44" y="17"/>
                      </a:lnTo>
                      <a:lnTo>
                        <a:pt x="29" y="7"/>
                      </a:lnTo>
                      <a:lnTo>
                        <a:pt x="14" y="3"/>
                      </a:lnTo>
                      <a:lnTo>
                        <a:pt x="0" y="0"/>
                      </a:lnTo>
                      <a:lnTo>
                        <a:pt x="0" y="62"/>
                      </a:lnTo>
                      <a:lnTo>
                        <a:pt x="16" y="69"/>
                      </a:lnTo>
                      <a:lnTo>
                        <a:pt x="33" y="78"/>
                      </a:lnTo>
                      <a:lnTo>
                        <a:pt x="48" y="86"/>
                      </a:lnTo>
                      <a:lnTo>
                        <a:pt x="62" y="96"/>
                      </a:lnTo>
                      <a:lnTo>
                        <a:pt x="70" y="105"/>
                      </a:lnTo>
                      <a:lnTo>
                        <a:pt x="75" y="114"/>
                      </a:lnTo>
                      <a:lnTo>
                        <a:pt x="77" y="126"/>
                      </a:lnTo>
                      <a:lnTo>
                        <a:pt x="71" y="136"/>
                      </a:lnTo>
                      <a:lnTo>
                        <a:pt x="81" y="120"/>
                      </a:lnTo>
                      <a:lnTo>
                        <a:pt x="88" y="105"/>
                      </a:lnTo>
                      <a:lnTo>
                        <a:pt x="89" y="89"/>
                      </a:lnTo>
                      <a:close/>
                    </a:path>
                  </a:pathLst>
                </a:custGeom>
                <a:solidFill>
                  <a:srgbClr val="E8C5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705">
                  <a:extLst>
                    <a:ext uri="{FF2B5EF4-FFF2-40B4-BE49-F238E27FC236}">
                      <a16:creationId xmlns:a16="http://schemas.microsoft.com/office/drawing/2014/main" id="{A9572550-7232-A2AF-3E04-0F432F184BCB}"/>
                    </a:ext>
                  </a:extLst>
                </p:cNvPr>
                <p:cNvSpPr>
                  <a:spLocks noEditPoints="1"/>
                </p:cNvSpPr>
                <p:nvPr/>
              </p:nvSpPr>
              <p:spPr bwMode="auto">
                <a:xfrm>
                  <a:off x="4460" y="2096"/>
                  <a:ext cx="91" cy="31"/>
                </a:xfrm>
                <a:custGeom>
                  <a:avLst/>
                  <a:gdLst>
                    <a:gd name="T0" fmla="*/ 128 w 182"/>
                    <a:gd name="T1" fmla="*/ 60 h 62"/>
                    <a:gd name="T2" fmla="*/ 113 w 182"/>
                    <a:gd name="T3" fmla="*/ 56 h 62"/>
                    <a:gd name="T4" fmla="*/ 106 w 182"/>
                    <a:gd name="T5" fmla="*/ 49 h 62"/>
                    <a:gd name="T6" fmla="*/ 99 w 182"/>
                    <a:gd name="T7" fmla="*/ 34 h 62"/>
                    <a:gd name="T8" fmla="*/ 93 w 182"/>
                    <a:gd name="T9" fmla="*/ 24 h 62"/>
                    <a:gd name="T10" fmla="*/ 86 w 182"/>
                    <a:gd name="T11" fmla="*/ 25 h 62"/>
                    <a:gd name="T12" fmla="*/ 79 w 182"/>
                    <a:gd name="T13" fmla="*/ 42 h 62"/>
                    <a:gd name="T14" fmla="*/ 72 w 182"/>
                    <a:gd name="T15" fmla="*/ 52 h 62"/>
                    <a:gd name="T16" fmla="*/ 63 w 182"/>
                    <a:gd name="T17" fmla="*/ 58 h 62"/>
                    <a:gd name="T18" fmla="*/ 45 w 182"/>
                    <a:gd name="T19" fmla="*/ 62 h 62"/>
                    <a:gd name="T20" fmla="*/ 14 w 182"/>
                    <a:gd name="T21" fmla="*/ 51 h 62"/>
                    <a:gd name="T22" fmla="*/ 10 w 182"/>
                    <a:gd name="T23" fmla="*/ 38 h 62"/>
                    <a:gd name="T24" fmla="*/ 8 w 182"/>
                    <a:gd name="T25" fmla="*/ 29 h 62"/>
                    <a:gd name="T26" fmla="*/ 5 w 182"/>
                    <a:gd name="T27" fmla="*/ 19 h 62"/>
                    <a:gd name="T28" fmla="*/ 1 w 182"/>
                    <a:gd name="T29" fmla="*/ 17 h 62"/>
                    <a:gd name="T30" fmla="*/ 0 w 182"/>
                    <a:gd name="T31" fmla="*/ 5 h 62"/>
                    <a:gd name="T32" fmla="*/ 12 w 182"/>
                    <a:gd name="T33" fmla="*/ 1 h 62"/>
                    <a:gd name="T34" fmla="*/ 41 w 182"/>
                    <a:gd name="T35" fmla="*/ 1 h 62"/>
                    <a:gd name="T36" fmla="*/ 70 w 182"/>
                    <a:gd name="T37" fmla="*/ 4 h 62"/>
                    <a:gd name="T38" fmla="*/ 90 w 182"/>
                    <a:gd name="T39" fmla="*/ 10 h 62"/>
                    <a:gd name="T40" fmla="*/ 103 w 182"/>
                    <a:gd name="T41" fmla="*/ 7 h 62"/>
                    <a:gd name="T42" fmla="*/ 130 w 182"/>
                    <a:gd name="T43" fmla="*/ 1 h 62"/>
                    <a:gd name="T44" fmla="*/ 157 w 182"/>
                    <a:gd name="T45" fmla="*/ 1 h 62"/>
                    <a:gd name="T46" fmla="*/ 181 w 182"/>
                    <a:gd name="T47" fmla="*/ 4 h 62"/>
                    <a:gd name="T48" fmla="*/ 181 w 182"/>
                    <a:gd name="T49" fmla="*/ 14 h 62"/>
                    <a:gd name="T50" fmla="*/ 176 w 182"/>
                    <a:gd name="T51" fmla="*/ 19 h 62"/>
                    <a:gd name="T52" fmla="*/ 175 w 182"/>
                    <a:gd name="T53" fmla="*/ 25 h 62"/>
                    <a:gd name="T54" fmla="*/ 172 w 182"/>
                    <a:gd name="T55" fmla="*/ 36 h 62"/>
                    <a:gd name="T56" fmla="*/ 168 w 182"/>
                    <a:gd name="T57" fmla="*/ 46 h 62"/>
                    <a:gd name="T58" fmla="*/ 152 w 182"/>
                    <a:gd name="T59" fmla="*/ 59 h 62"/>
                    <a:gd name="T60" fmla="*/ 127 w 182"/>
                    <a:gd name="T61" fmla="*/ 8 h 62"/>
                    <a:gd name="T62" fmla="*/ 104 w 182"/>
                    <a:gd name="T63" fmla="*/ 18 h 62"/>
                    <a:gd name="T64" fmla="*/ 107 w 182"/>
                    <a:gd name="T65" fmla="*/ 35 h 62"/>
                    <a:gd name="T66" fmla="*/ 123 w 182"/>
                    <a:gd name="T67" fmla="*/ 53 h 62"/>
                    <a:gd name="T68" fmla="*/ 150 w 182"/>
                    <a:gd name="T69" fmla="*/ 55 h 62"/>
                    <a:gd name="T70" fmla="*/ 165 w 182"/>
                    <a:gd name="T71" fmla="*/ 32 h 62"/>
                    <a:gd name="T72" fmla="*/ 161 w 182"/>
                    <a:gd name="T73" fmla="*/ 10 h 62"/>
                    <a:gd name="T74" fmla="*/ 150 w 182"/>
                    <a:gd name="T75" fmla="*/ 8 h 62"/>
                    <a:gd name="T76" fmla="*/ 32 w 182"/>
                    <a:gd name="T77" fmla="*/ 8 h 62"/>
                    <a:gd name="T78" fmla="*/ 20 w 182"/>
                    <a:gd name="T79" fmla="*/ 10 h 62"/>
                    <a:gd name="T80" fmla="*/ 15 w 182"/>
                    <a:gd name="T81" fmla="*/ 32 h 62"/>
                    <a:gd name="T82" fmla="*/ 32 w 182"/>
                    <a:gd name="T83" fmla="*/ 55 h 62"/>
                    <a:gd name="T84" fmla="*/ 59 w 182"/>
                    <a:gd name="T85" fmla="*/ 53 h 62"/>
                    <a:gd name="T86" fmla="*/ 75 w 182"/>
                    <a:gd name="T87" fmla="*/ 35 h 62"/>
                    <a:gd name="T88" fmla="*/ 76 w 182"/>
                    <a:gd name="T89" fmla="*/ 18 h 62"/>
                    <a:gd name="T90" fmla="*/ 55 w 182"/>
                    <a:gd name="T91"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62">
                      <a:moveTo>
                        <a:pt x="135" y="62"/>
                      </a:moveTo>
                      <a:lnTo>
                        <a:pt x="135" y="62"/>
                      </a:lnTo>
                      <a:lnTo>
                        <a:pt x="128" y="60"/>
                      </a:lnTo>
                      <a:lnTo>
                        <a:pt x="123" y="60"/>
                      </a:lnTo>
                      <a:lnTo>
                        <a:pt x="117" y="58"/>
                      </a:lnTo>
                      <a:lnTo>
                        <a:pt x="113" y="56"/>
                      </a:lnTo>
                      <a:lnTo>
                        <a:pt x="111" y="55"/>
                      </a:lnTo>
                      <a:lnTo>
                        <a:pt x="109" y="52"/>
                      </a:lnTo>
                      <a:lnTo>
                        <a:pt x="106" y="49"/>
                      </a:lnTo>
                      <a:lnTo>
                        <a:pt x="104" y="46"/>
                      </a:lnTo>
                      <a:lnTo>
                        <a:pt x="102" y="42"/>
                      </a:lnTo>
                      <a:lnTo>
                        <a:pt x="99" y="34"/>
                      </a:lnTo>
                      <a:lnTo>
                        <a:pt x="96" y="29"/>
                      </a:lnTo>
                      <a:lnTo>
                        <a:pt x="94" y="25"/>
                      </a:lnTo>
                      <a:lnTo>
                        <a:pt x="93" y="24"/>
                      </a:lnTo>
                      <a:lnTo>
                        <a:pt x="90" y="22"/>
                      </a:lnTo>
                      <a:lnTo>
                        <a:pt x="87" y="24"/>
                      </a:lnTo>
                      <a:lnTo>
                        <a:pt x="86" y="25"/>
                      </a:lnTo>
                      <a:lnTo>
                        <a:pt x="85" y="29"/>
                      </a:lnTo>
                      <a:lnTo>
                        <a:pt x="83" y="34"/>
                      </a:lnTo>
                      <a:lnTo>
                        <a:pt x="79" y="42"/>
                      </a:lnTo>
                      <a:lnTo>
                        <a:pt x="78" y="46"/>
                      </a:lnTo>
                      <a:lnTo>
                        <a:pt x="75" y="49"/>
                      </a:lnTo>
                      <a:lnTo>
                        <a:pt x="72" y="52"/>
                      </a:lnTo>
                      <a:lnTo>
                        <a:pt x="69" y="55"/>
                      </a:lnTo>
                      <a:lnTo>
                        <a:pt x="68" y="56"/>
                      </a:lnTo>
                      <a:lnTo>
                        <a:pt x="63" y="58"/>
                      </a:lnTo>
                      <a:lnTo>
                        <a:pt x="58" y="60"/>
                      </a:lnTo>
                      <a:lnTo>
                        <a:pt x="52" y="60"/>
                      </a:lnTo>
                      <a:lnTo>
                        <a:pt x="45" y="62"/>
                      </a:lnTo>
                      <a:lnTo>
                        <a:pt x="29" y="59"/>
                      </a:lnTo>
                      <a:lnTo>
                        <a:pt x="17" y="53"/>
                      </a:lnTo>
                      <a:lnTo>
                        <a:pt x="14" y="51"/>
                      </a:lnTo>
                      <a:lnTo>
                        <a:pt x="12" y="46"/>
                      </a:lnTo>
                      <a:lnTo>
                        <a:pt x="11" y="42"/>
                      </a:lnTo>
                      <a:lnTo>
                        <a:pt x="10" y="38"/>
                      </a:lnTo>
                      <a:lnTo>
                        <a:pt x="10" y="36"/>
                      </a:lnTo>
                      <a:lnTo>
                        <a:pt x="8" y="34"/>
                      </a:lnTo>
                      <a:lnTo>
                        <a:pt x="8" y="29"/>
                      </a:lnTo>
                      <a:lnTo>
                        <a:pt x="7" y="25"/>
                      </a:lnTo>
                      <a:lnTo>
                        <a:pt x="5" y="21"/>
                      </a:lnTo>
                      <a:lnTo>
                        <a:pt x="5" y="19"/>
                      </a:lnTo>
                      <a:lnTo>
                        <a:pt x="4" y="19"/>
                      </a:lnTo>
                      <a:lnTo>
                        <a:pt x="3" y="18"/>
                      </a:lnTo>
                      <a:lnTo>
                        <a:pt x="1" y="17"/>
                      </a:lnTo>
                      <a:lnTo>
                        <a:pt x="0" y="14"/>
                      </a:lnTo>
                      <a:lnTo>
                        <a:pt x="0" y="7"/>
                      </a:lnTo>
                      <a:lnTo>
                        <a:pt x="0" y="5"/>
                      </a:lnTo>
                      <a:lnTo>
                        <a:pt x="1" y="4"/>
                      </a:lnTo>
                      <a:lnTo>
                        <a:pt x="3" y="3"/>
                      </a:lnTo>
                      <a:lnTo>
                        <a:pt x="12" y="1"/>
                      </a:lnTo>
                      <a:lnTo>
                        <a:pt x="25" y="1"/>
                      </a:lnTo>
                      <a:lnTo>
                        <a:pt x="34" y="0"/>
                      </a:lnTo>
                      <a:lnTo>
                        <a:pt x="41" y="1"/>
                      </a:lnTo>
                      <a:lnTo>
                        <a:pt x="51" y="1"/>
                      </a:lnTo>
                      <a:lnTo>
                        <a:pt x="61" y="3"/>
                      </a:lnTo>
                      <a:lnTo>
                        <a:pt x="70" y="4"/>
                      </a:lnTo>
                      <a:lnTo>
                        <a:pt x="79" y="7"/>
                      </a:lnTo>
                      <a:lnTo>
                        <a:pt x="85" y="8"/>
                      </a:lnTo>
                      <a:lnTo>
                        <a:pt x="90" y="10"/>
                      </a:lnTo>
                      <a:lnTo>
                        <a:pt x="90" y="10"/>
                      </a:lnTo>
                      <a:lnTo>
                        <a:pt x="96" y="8"/>
                      </a:lnTo>
                      <a:lnTo>
                        <a:pt x="103" y="7"/>
                      </a:lnTo>
                      <a:lnTo>
                        <a:pt x="110" y="4"/>
                      </a:lnTo>
                      <a:lnTo>
                        <a:pt x="120" y="3"/>
                      </a:lnTo>
                      <a:lnTo>
                        <a:pt x="130" y="1"/>
                      </a:lnTo>
                      <a:lnTo>
                        <a:pt x="141" y="1"/>
                      </a:lnTo>
                      <a:lnTo>
                        <a:pt x="147" y="0"/>
                      </a:lnTo>
                      <a:lnTo>
                        <a:pt x="157" y="1"/>
                      </a:lnTo>
                      <a:lnTo>
                        <a:pt x="168" y="1"/>
                      </a:lnTo>
                      <a:lnTo>
                        <a:pt x="178" y="3"/>
                      </a:lnTo>
                      <a:lnTo>
                        <a:pt x="181" y="4"/>
                      </a:lnTo>
                      <a:lnTo>
                        <a:pt x="181" y="5"/>
                      </a:lnTo>
                      <a:lnTo>
                        <a:pt x="182" y="7"/>
                      </a:lnTo>
                      <a:lnTo>
                        <a:pt x="181" y="14"/>
                      </a:lnTo>
                      <a:lnTo>
                        <a:pt x="181" y="17"/>
                      </a:lnTo>
                      <a:lnTo>
                        <a:pt x="179" y="18"/>
                      </a:lnTo>
                      <a:lnTo>
                        <a:pt x="176" y="19"/>
                      </a:lnTo>
                      <a:lnTo>
                        <a:pt x="176" y="19"/>
                      </a:lnTo>
                      <a:lnTo>
                        <a:pt x="175" y="21"/>
                      </a:lnTo>
                      <a:lnTo>
                        <a:pt x="175" y="25"/>
                      </a:lnTo>
                      <a:lnTo>
                        <a:pt x="174" y="29"/>
                      </a:lnTo>
                      <a:lnTo>
                        <a:pt x="172" y="34"/>
                      </a:lnTo>
                      <a:lnTo>
                        <a:pt x="172" y="36"/>
                      </a:lnTo>
                      <a:lnTo>
                        <a:pt x="171" y="38"/>
                      </a:lnTo>
                      <a:lnTo>
                        <a:pt x="171" y="42"/>
                      </a:lnTo>
                      <a:lnTo>
                        <a:pt x="168" y="46"/>
                      </a:lnTo>
                      <a:lnTo>
                        <a:pt x="167" y="51"/>
                      </a:lnTo>
                      <a:lnTo>
                        <a:pt x="164" y="53"/>
                      </a:lnTo>
                      <a:lnTo>
                        <a:pt x="152" y="59"/>
                      </a:lnTo>
                      <a:lnTo>
                        <a:pt x="135" y="62"/>
                      </a:lnTo>
                      <a:close/>
                      <a:moveTo>
                        <a:pt x="143" y="8"/>
                      </a:moveTo>
                      <a:lnTo>
                        <a:pt x="127" y="8"/>
                      </a:lnTo>
                      <a:lnTo>
                        <a:pt x="113" y="11"/>
                      </a:lnTo>
                      <a:lnTo>
                        <a:pt x="106" y="15"/>
                      </a:lnTo>
                      <a:lnTo>
                        <a:pt x="104" y="18"/>
                      </a:lnTo>
                      <a:lnTo>
                        <a:pt x="104" y="21"/>
                      </a:lnTo>
                      <a:lnTo>
                        <a:pt x="104" y="27"/>
                      </a:lnTo>
                      <a:lnTo>
                        <a:pt x="107" y="35"/>
                      </a:lnTo>
                      <a:lnTo>
                        <a:pt x="111" y="45"/>
                      </a:lnTo>
                      <a:lnTo>
                        <a:pt x="117" y="51"/>
                      </a:lnTo>
                      <a:lnTo>
                        <a:pt x="123" y="53"/>
                      </a:lnTo>
                      <a:lnTo>
                        <a:pt x="128" y="55"/>
                      </a:lnTo>
                      <a:lnTo>
                        <a:pt x="135" y="56"/>
                      </a:lnTo>
                      <a:lnTo>
                        <a:pt x="150" y="55"/>
                      </a:lnTo>
                      <a:lnTo>
                        <a:pt x="158" y="49"/>
                      </a:lnTo>
                      <a:lnTo>
                        <a:pt x="164" y="42"/>
                      </a:lnTo>
                      <a:lnTo>
                        <a:pt x="165" y="32"/>
                      </a:lnTo>
                      <a:lnTo>
                        <a:pt x="165" y="21"/>
                      </a:lnTo>
                      <a:lnTo>
                        <a:pt x="162" y="12"/>
                      </a:lnTo>
                      <a:lnTo>
                        <a:pt x="161" y="10"/>
                      </a:lnTo>
                      <a:lnTo>
                        <a:pt x="158" y="10"/>
                      </a:lnTo>
                      <a:lnTo>
                        <a:pt x="154" y="8"/>
                      </a:lnTo>
                      <a:lnTo>
                        <a:pt x="150" y="8"/>
                      </a:lnTo>
                      <a:lnTo>
                        <a:pt x="143" y="8"/>
                      </a:lnTo>
                      <a:close/>
                      <a:moveTo>
                        <a:pt x="38" y="8"/>
                      </a:moveTo>
                      <a:lnTo>
                        <a:pt x="32" y="8"/>
                      </a:lnTo>
                      <a:lnTo>
                        <a:pt x="27" y="8"/>
                      </a:lnTo>
                      <a:lnTo>
                        <a:pt x="22" y="10"/>
                      </a:lnTo>
                      <a:lnTo>
                        <a:pt x="20" y="10"/>
                      </a:lnTo>
                      <a:lnTo>
                        <a:pt x="20" y="12"/>
                      </a:lnTo>
                      <a:lnTo>
                        <a:pt x="17" y="21"/>
                      </a:lnTo>
                      <a:lnTo>
                        <a:pt x="15" y="32"/>
                      </a:lnTo>
                      <a:lnTo>
                        <a:pt x="18" y="42"/>
                      </a:lnTo>
                      <a:lnTo>
                        <a:pt x="22" y="49"/>
                      </a:lnTo>
                      <a:lnTo>
                        <a:pt x="32" y="55"/>
                      </a:lnTo>
                      <a:lnTo>
                        <a:pt x="45" y="56"/>
                      </a:lnTo>
                      <a:lnTo>
                        <a:pt x="52" y="55"/>
                      </a:lnTo>
                      <a:lnTo>
                        <a:pt x="59" y="53"/>
                      </a:lnTo>
                      <a:lnTo>
                        <a:pt x="63" y="51"/>
                      </a:lnTo>
                      <a:lnTo>
                        <a:pt x="69" y="45"/>
                      </a:lnTo>
                      <a:lnTo>
                        <a:pt x="75" y="35"/>
                      </a:lnTo>
                      <a:lnTo>
                        <a:pt x="76" y="27"/>
                      </a:lnTo>
                      <a:lnTo>
                        <a:pt x="76" y="21"/>
                      </a:lnTo>
                      <a:lnTo>
                        <a:pt x="76" y="18"/>
                      </a:lnTo>
                      <a:lnTo>
                        <a:pt x="75" y="15"/>
                      </a:lnTo>
                      <a:lnTo>
                        <a:pt x="68" y="11"/>
                      </a:lnTo>
                      <a:lnTo>
                        <a:pt x="55" y="8"/>
                      </a:lnTo>
                      <a:lnTo>
                        <a:pt x="38" y="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706">
                  <a:extLst>
                    <a:ext uri="{FF2B5EF4-FFF2-40B4-BE49-F238E27FC236}">
                      <a16:creationId xmlns:a16="http://schemas.microsoft.com/office/drawing/2014/main" id="{8849D9AD-54A6-D51B-D86D-22AA480DF986}"/>
                    </a:ext>
                  </a:extLst>
                </p:cNvPr>
                <p:cNvSpPr>
                  <a:spLocks/>
                </p:cNvSpPr>
                <p:nvPr/>
              </p:nvSpPr>
              <p:spPr bwMode="auto">
                <a:xfrm>
                  <a:off x="5043" y="2890"/>
                  <a:ext cx="45" cy="37"/>
                </a:xfrm>
                <a:custGeom>
                  <a:avLst/>
                  <a:gdLst>
                    <a:gd name="T0" fmla="*/ 79 w 91"/>
                    <a:gd name="T1" fmla="*/ 0 h 74"/>
                    <a:gd name="T2" fmla="*/ 13 w 91"/>
                    <a:gd name="T3" fmla="*/ 4 h 74"/>
                    <a:gd name="T4" fmla="*/ 17 w 91"/>
                    <a:gd name="T5" fmla="*/ 18 h 74"/>
                    <a:gd name="T6" fmla="*/ 17 w 91"/>
                    <a:gd name="T7" fmla="*/ 32 h 74"/>
                    <a:gd name="T8" fmla="*/ 13 w 91"/>
                    <a:gd name="T9" fmla="*/ 46 h 74"/>
                    <a:gd name="T10" fmla="*/ 0 w 91"/>
                    <a:gd name="T11" fmla="*/ 69 h 74"/>
                    <a:gd name="T12" fmla="*/ 91 w 91"/>
                    <a:gd name="T13" fmla="*/ 74 h 74"/>
                    <a:gd name="T14" fmla="*/ 79 w 91"/>
                    <a:gd name="T15" fmla="*/ 36 h 74"/>
                    <a:gd name="T16" fmla="*/ 78 w 91"/>
                    <a:gd name="T17" fmla="*/ 31 h 74"/>
                    <a:gd name="T18" fmla="*/ 78 w 91"/>
                    <a:gd name="T19" fmla="*/ 25 h 74"/>
                    <a:gd name="T20" fmla="*/ 79 w 91"/>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79" y="0"/>
                      </a:moveTo>
                      <a:lnTo>
                        <a:pt x="13" y="4"/>
                      </a:lnTo>
                      <a:lnTo>
                        <a:pt x="17" y="18"/>
                      </a:lnTo>
                      <a:lnTo>
                        <a:pt x="17" y="32"/>
                      </a:lnTo>
                      <a:lnTo>
                        <a:pt x="13" y="46"/>
                      </a:lnTo>
                      <a:lnTo>
                        <a:pt x="0" y="69"/>
                      </a:lnTo>
                      <a:lnTo>
                        <a:pt x="91" y="74"/>
                      </a:lnTo>
                      <a:lnTo>
                        <a:pt x="79" y="36"/>
                      </a:lnTo>
                      <a:lnTo>
                        <a:pt x="78" y="31"/>
                      </a:lnTo>
                      <a:lnTo>
                        <a:pt x="78" y="25"/>
                      </a:lnTo>
                      <a:lnTo>
                        <a:pt x="7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707">
                  <a:extLst>
                    <a:ext uri="{FF2B5EF4-FFF2-40B4-BE49-F238E27FC236}">
                      <a16:creationId xmlns:a16="http://schemas.microsoft.com/office/drawing/2014/main" id="{6FA63144-C36E-CEB2-2E1A-7B718C7469AE}"/>
                    </a:ext>
                  </a:extLst>
                </p:cNvPr>
                <p:cNvSpPr>
                  <a:spLocks/>
                </p:cNvSpPr>
                <p:nvPr/>
              </p:nvSpPr>
              <p:spPr bwMode="auto">
                <a:xfrm>
                  <a:off x="5037" y="2931"/>
                  <a:ext cx="55" cy="8"/>
                </a:xfrm>
                <a:custGeom>
                  <a:avLst/>
                  <a:gdLst>
                    <a:gd name="T0" fmla="*/ 97 w 109"/>
                    <a:gd name="T1" fmla="*/ 16 h 16"/>
                    <a:gd name="T2" fmla="*/ 11 w 109"/>
                    <a:gd name="T3" fmla="*/ 16 h 16"/>
                    <a:gd name="T4" fmla="*/ 7 w 109"/>
                    <a:gd name="T5" fmla="*/ 14 h 16"/>
                    <a:gd name="T6" fmla="*/ 3 w 109"/>
                    <a:gd name="T7" fmla="*/ 13 h 16"/>
                    <a:gd name="T8" fmla="*/ 1 w 109"/>
                    <a:gd name="T9" fmla="*/ 8 h 16"/>
                    <a:gd name="T10" fmla="*/ 0 w 109"/>
                    <a:gd name="T11" fmla="*/ 4 h 16"/>
                    <a:gd name="T12" fmla="*/ 0 w 109"/>
                    <a:gd name="T13" fmla="*/ 0 h 16"/>
                    <a:gd name="T14" fmla="*/ 109 w 109"/>
                    <a:gd name="T15" fmla="*/ 0 h 16"/>
                    <a:gd name="T16" fmla="*/ 109 w 109"/>
                    <a:gd name="T17" fmla="*/ 4 h 16"/>
                    <a:gd name="T18" fmla="*/ 107 w 109"/>
                    <a:gd name="T19" fmla="*/ 8 h 16"/>
                    <a:gd name="T20" fmla="*/ 105 w 109"/>
                    <a:gd name="T21" fmla="*/ 13 h 16"/>
                    <a:gd name="T22" fmla="*/ 102 w 109"/>
                    <a:gd name="T23" fmla="*/ 14 h 16"/>
                    <a:gd name="T24" fmla="*/ 97 w 109"/>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6">
                      <a:moveTo>
                        <a:pt x="97" y="16"/>
                      </a:moveTo>
                      <a:lnTo>
                        <a:pt x="11" y="16"/>
                      </a:lnTo>
                      <a:lnTo>
                        <a:pt x="7" y="14"/>
                      </a:lnTo>
                      <a:lnTo>
                        <a:pt x="3" y="13"/>
                      </a:lnTo>
                      <a:lnTo>
                        <a:pt x="1" y="8"/>
                      </a:lnTo>
                      <a:lnTo>
                        <a:pt x="0" y="4"/>
                      </a:lnTo>
                      <a:lnTo>
                        <a:pt x="0" y="0"/>
                      </a:lnTo>
                      <a:lnTo>
                        <a:pt x="109" y="0"/>
                      </a:lnTo>
                      <a:lnTo>
                        <a:pt x="109" y="4"/>
                      </a:lnTo>
                      <a:lnTo>
                        <a:pt x="107" y="8"/>
                      </a:lnTo>
                      <a:lnTo>
                        <a:pt x="105" y="13"/>
                      </a:lnTo>
                      <a:lnTo>
                        <a:pt x="102" y="14"/>
                      </a:lnTo>
                      <a:lnTo>
                        <a:pt x="97" y="1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708">
                  <a:extLst>
                    <a:ext uri="{FF2B5EF4-FFF2-40B4-BE49-F238E27FC236}">
                      <a16:creationId xmlns:a16="http://schemas.microsoft.com/office/drawing/2014/main" id="{71AFF7F7-60C8-AE33-52A0-4FA711B71F9F}"/>
                    </a:ext>
                  </a:extLst>
                </p:cNvPr>
                <p:cNvSpPr>
                  <a:spLocks/>
                </p:cNvSpPr>
                <p:nvPr/>
              </p:nvSpPr>
              <p:spPr bwMode="auto">
                <a:xfrm>
                  <a:off x="5038" y="2912"/>
                  <a:ext cx="52" cy="20"/>
                </a:xfrm>
                <a:custGeom>
                  <a:avLst/>
                  <a:gdLst>
                    <a:gd name="T0" fmla="*/ 53 w 105"/>
                    <a:gd name="T1" fmla="*/ 0 h 39"/>
                    <a:gd name="T2" fmla="*/ 33 w 105"/>
                    <a:gd name="T3" fmla="*/ 3 h 39"/>
                    <a:gd name="T4" fmla="*/ 16 w 105"/>
                    <a:gd name="T5" fmla="*/ 11 h 39"/>
                    <a:gd name="T6" fmla="*/ 5 w 105"/>
                    <a:gd name="T7" fmla="*/ 24 h 39"/>
                    <a:gd name="T8" fmla="*/ 0 w 105"/>
                    <a:gd name="T9" fmla="*/ 39 h 39"/>
                    <a:gd name="T10" fmla="*/ 105 w 105"/>
                    <a:gd name="T11" fmla="*/ 39 h 39"/>
                    <a:gd name="T12" fmla="*/ 102 w 105"/>
                    <a:gd name="T13" fmla="*/ 24 h 39"/>
                    <a:gd name="T14" fmla="*/ 91 w 105"/>
                    <a:gd name="T15" fmla="*/ 11 h 39"/>
                    <a:gd name="T16" fmla="*/ 74 w 105"/>
                    <a:gd name="T17" fmla="*/ 3 h 39"/>
                    <a:gd name="T18" fmla="*/ 53 w 105"/>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39">
                      <a:moveTo>
                        <a:pt x="53" y="0"/>
                      </a:moveTo>
                      <a:lnTo>
                        <a:pt x="33" y="3"/>
                      </a:lnTo>
                      <a:lnTo>
                        <a:pt x="16" y="11"/>
                      </a:lnTo>
                      <a:lnTo>
                        <a:pt x="5" y="24"/>
                      </a:lnTo>
                      <a:lnTo>
                        <a:pt x="0" y="39"/>
                      </a:lnTo>
                      <a:lnTo>
                        <a:pt x="105" y="39"/>
                      </a:lnTo>
                      <a:lnTo>
                        <a:pt x="102" y="24"/>
                      </a:lnTo>
                      <a:lnTo>
                        <a:pt x="91" y="11"/>
                      </a:lnTo>
                      <a:lnTo>
                        <a:pt x="74"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709">
                  <a:extLst>
                    <a:ext uri="{FF2B5EF4-FFF2-40B4-BE49-F238E27FC236}">
                      <a16:creationId xmlns:a16="http://schemas.microsoft.com/office/drawing/2014/main" id="{CC4B9D40-8082-CBB3-D822-E4655594F01C}"/>
                    </a:ext>
                  </a:extLst>
                </p:cNvPr>
                <p:cNvSpPr>
                  <a:spLocks/>
                </p:cNvSpPr>
                <p:nvPr/>
              </p:nvSpPr>
              <p:spPr bwMode="auto">
                <a:xfrm>
                  <a:off x="5040" y="2914"/>
                  <a:ext cx="49" cy="18"/>
                </a:xfrm>
                <a:custGeom>
                  <a:avLst/>
                  <a:gdLst>
                    <a:gd name="T0" fmla="*/ 50 w 99"/>
                    <a:gd name="T1" fmla="*/ 0 h 36"/>
                    <a:gd name="T2" fmla="*/ 31 w 99"/>
                    <a:gd name="T3" fmla="*/ 2 h 36"/>
                    <a:gd name="T4" fmla="*/ 16 w 99"/>
                    <a:gd name="T5" fmla="*/ 11 h 36"/>
                    <a:gd name="T6" fmla="*/ 4 w 99"/>
                    <a:gd name="T7" fmla="*/ 22 h 36"/>
                    <a:gd name="T8" fmla="*/ 0 w 99"/>
                    <a:gd name="T9" fmla="*/ 36 h 36"/>
                    <a:gd name="T10" fmla="*/ 99 w 99"/>
                    <a:gd name="T11" fmla="*/ 36 h 36"/>
                    <a:gd name="T12" fmla="*/ 96 w 99"/>
                    <a:gd name="T13" fmla="*/ 22 h 36"/>
                    <a:gd name="T14" fmla="*/ 85 w 99"/>
                    <a:gd name="T15" fmla="*/ 11 h 36"/>
                    <a:gd name="T16" fmla="*/ 69 w 99"/>
                    <a:gd name="T17" fmla="*/ 2 h 36"/>
                    <a:gd name="T18" fmla="*/ 50 w 99"/>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6">
                      <a:moveTo>
                        <a:pt x="50" y="0"/>
                      </a:moveTo>
                      <a:lnTo>
                        <a:pt x="31" y="2"/>
                      </a:lnTo>
                      <a:lnTo>
                        <a:pt x="16" y="11"/>
                      </a:lnTo>
                      <a:lnTo>
                        <a:pt x="4" y="22"/>
                      </a:lnTo>
                      <a:lnTo>
                        <a:pt x="0" y="36"/>
                      </a:lnTo>
                      <a:lnTo>
                        <a:pt x="99" y="36"/>
                      </a:lnTo>
                      <a:lnTo>
                        <a:pt x="96" y="22"/>
                      </a:lnTo>
                      <a:lnTo>
                        <a:pt x="85" y="11"/>
                      </a:lnTo>
                      <a:lnTo>
                        <a:pt x="69" y="2"/>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710">
                  <a:extLst>
                    <a:ext uri="{FF2B5EF4-FFF2-40B4-BE49-F238E27FC236}">
                      <a16:creationId xmlns:a16="http://schemas.microsoft.com/office/drawing/2014/main" id="{2B48E598-554A-FFA3-3605-877A62F0F229}"/>
                    </a:ext>
                  </a:extLst>
                </p:cNvPr>
                <p:cNvSpPr>
                  <a:spLocks/>
                </p:cNvSpPr>
                <p:nvPr/>
              </p:nvSpPr>
              <p:spPr bwMode="auto">
                <a:xfrm>
                  <a:off x="5131" y="2890"/>
                  <a:ext cx="44" cy="37"/>
                </a:xfrm>
                <a:custGeom>
                  <a:avLst/>
                  <a:gdLst>
                    <a:gd name="T0" fmla="*/ 9 w 89"/>
                    <a:gd name="T1" fmla="*/ 0 h 74"/>
                    <a:gd name="T2" fmla="*/ 76 w 89"/>
                    <a:gd name="T3" fmla="*/ 4 h 74"/>
                    <a:gd name="T4" fmla="*/ 73 w 89"/>
                    <a:gd name="T5" fmla="*/ 18 h 74"/>
                    <a:gd name="T6" fmla="*/ 72 w 89"/>
                    <a:gd name="T7" fmla="*/ 32 h 74"/>
                    <a:gd name="T8" fmla="*/ 76 w 89"/>
                    <a:gd name="T9" fmla="*/ 46 h 74"/>
                    <a:gd name="T10" fmla="*/ 89 w 89"/>
                    <a:gd name="T11" fmla="*/ 69 h 74"/>
                    <a:gd name="T12" fmla="*/ 0 w 89"/>
                    <a:gd name="T13" fmla="*/ 74 h 74"/>
                    <a:gd name="T14" fmla="*/ 9 w 89"/>
                    <a:gd name="T15" fmla="*/ 36 h 74"/>
                    <a:gd name="T16" fmla="*/ 11 w 89"/>
                    <a:gd name="T17" fmla="*/ 31 h 74"/>
                    <a:gd name="T18" fmla="*/ 11 w 89"/>
                    <a:gd name="T19" fmla="*/ 25 h 74"/>
                    <a:gd name="T20" fmla="*/ 9 w 89"/>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4">
                      <a:moveTo>
                        <a:pt x="9" y="0"/>
                      </a:moveTo>
                      <a:lnTo>
                        <a:pt x="76" y="4"/>
                      </a:lnTo>
                      <a:lnTo>
                        <a:pt x="73" y="18"/>
                      </a:lnTo>
                      <a:lnTo>
                        <a:pt x="72" y="32"/>
                      </a:lnTo>
                      <a:lnTo>
                        <a:pt x="76" y="46"/>
                      </a:lnTo>
                      <a:lnTo>
                        <a:pt x="89" y="69"/>
                      </a:lnTo>
                      <a:lnTo>
                        <a:pt x="0" y="74"/>
                      </a:lnTo>
                      <a:lnTo>
                        <a:pt x="9" y="36"/>
                      </a:lnTo>
                      <a:lnTo>
                        <a:pt x="11" y="31"/>
                      </a:lnTo>
                      <a:lnTo>
                        <a:pt x="11" y="25"/>
                      </a:lnTo>
                      <a:lnTo>
                        <a:pt x="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711">
                  <a:extLst>
                    <a:ext uri="{FF2B5EF4-FFF2-40B4-BE49-F238E27FC236}">
                      <a16:creationId xmlns:a16="http://schemas.microsoft.com/office/drawing/2014/main" id="{C979F060-F988-F6F0-8647-59630ED00990}"/>
                    </a:ext>
                  </a:extLst>
                </p:cNvPr>
                <p:cNvSpPr>
                  <a:spLocks/>
                </p:cNvSpPr>
                <p:nvPr/>
              </p:nvSpPr>
              <p:spPr bwMode="auto">
                <a:xfrm>
                  <a:off x="5127" y="2931"/>
                  <a:ext cx="54" cy="8"/>
                </a:xfrm>
                <a:custGeom>
                  <a:avLst/>
                  <a:gdLst>
                    <a:gd name="T0" fmla="*/ 11 w 107"/>
                    <a:gd name="T1" fmla="*/ 16 h 16"/>
                    <a:gd name="T2" fmla="*/ 97 w 107"/>
                    <a:gd name="T3" fmla="*/ 16 h 16"/>
                    <a:gd name="T4" fmla="*/ 101 w 107"/>
                    <a:gd name="T5" fmla="*/ 14 h 16"/>
                    <a:gd name="T6" fmla="*/ 104 w 107"/>
                    <a:gd name="T7" fmla="*/ 13 h 16"/>
                    <a:gd name="T8" fmla="*/ 107 w 107"/>
                    <a:gd name="T9" fmla="*/ 8 h 16"/>
                    <a:gd name="T10" fmla="*/ 107 w 107"/>
                    <a:gd name="T11" fmla="*/ 4 h 16"/>
                    <a:gd name="T12" fmla="*/ 107 w 107"/>
                    <a:gd name="T13" fmla="*/ 0 h 16"/>
                    <a:gd name="T14" fmla="*/ 0 w 107"/>
                    <a:gd name="T15" fmla="*/ 0 h 16"/>
                    <a:gd name="T16" fmla="*/ 0 w 107"/>
                    <a:gd name="T17" fmla="*/ 4 h 16"/>
                    <a:gd name="T18" fmla="*/ 1 w 107"/>
                    <a:gd name="T19" fmla="*/ 8 h 16"/>
                    <a:gd name="T20" fmla="*/ 2 w 107"/>
                    <a:gd name="T21" fmla="*/ 13 h 16"/>
                    <a:gd name="T22" fmla="*/ 7 w 107"/>
                    <a:gd name="T23" fmla="*/ 14 h 16"/>
                    <a:gd name="T24" fmla="*/ 11 w 107"/>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6">
                      <a:moveTo>
                        <a:pt x="11" y="16"/>
                      </a:moveTo>
                      <a:lnTo>
                        <a:pt x="97" y="16"/>
                      </a:lnTo>
                      <a:lnTo>
                        <a:pt x="101" y="14"/>
                      </a:lnTo>
                      <a:lnTo>
                        <a:pt x="104" y="13"/>
                      </a:lnTo>
                      <a:lnTo>
                        <a:pt x="107" y="8"/>
                      </a:lnTo>
                      <a:lnTo>
                        <a:pt x="107" y="4"/>
                      </a:lnTo>
                      <a:lnTo>
                        <a:pt x="107" y="0"/>
                      </a:lnTo>
                      <a:lnTo>
                        <a:pt x="0" y="0"/>
                      </a:lnTo>
                      <a:lnTo>
                        <a:pt x="0" y="4"/>
                      </a:lnTo>
                      <a:lnTo>
                        <a:pt x="1" y="8"/>
                      </a:lnTo>
                      <a:lnTo>
                        <a:pt x="2" y="13"/>
                      </a:lnTo>
                      <a:lnTo>
                        <a:pt x="7" y="14"/>
                      </a:lnTo>
                      <a:lnTo>
                        <a:pt x="11" y="1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712">
                  <a:extLst>
                    <a:ext uri="{FF2B5EF4-FFF2-40B4-BE49-F238E27FC236}">
                      <a16:creationId xmlns:a16="http://schemas.microsoft.com/office/drawing/2014/main" id="{E344CEA6-DB91-CFC1-6F07-11C6FD4A1351}"/>
                    </a:ext>
                  </a:extLst>
                </p:cNvPr>
                <p:cNvSpPr>
                  <a:spLocks/>
                </p:cNvSpPr>
                <p:nvPr/>
              </p:nvSpPr>
              <p:spPr bwMode="auto">
                <a:xfrm>
                  <a:off x="5128" y="2912"/>
                  <a:ext cx="52" cy="20"/>
                </a:xfrm>
                <a:custGeom>
                  <a:avLst/>
                  <a:gdLst>
                    <a:gd name="T0" fmla="*/ 52 w 105"/>
                    <a:gd name="T1" fmla="*/ 0 h 39"/>
                    <a:gd name="T2" fmla="*/ 73 w 105"/>
                    <a:gd name="T3" fmla="*/ 3 h 39"/>
                    <a:gd name="T4" fmla="*/ 90 w 105"/>
                    <a:gd name="T5" fmla="*/ 11 h 39"/>
                    <a:gd name="T6" fmla="*/ 100 w 105"/>
                    <a:gd name="T7" fmla="*/ 24 h 39"/>
                    <a:gd name="T8" fmla="*/ 105 w 105"/>
                    <a:gd name="T9" fmla="*/ 39 h 39"/>
                    <a:gd name="T10" fmla="*/ 0 w 105"/>
                    <a:gd name="T11" fmla="*/ 39 h 39"/>
                    <a:gd name="T12" fmla="*/ 4 w 105"/>
                    <a:gd name="T13" fmla="*/ 24 h 39"/>
                    <a:gd name="T14" fmla="*/ 15 w 105"/>
                    <a:gd name="T15" fmla="*/ 11 h 39"/>
                    <a:gd name="T16" fmla="*/ 32 w 105"/>
                    <a:gd name="T17" fmla="*/ 3 h 39"/>
                    <a:gd name="T18" fmla="*/ 52 w 105"/>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39">
                      <a:moveTo>
                        <a:pt x="52" y="0"/>
                      </a:moveTo>
                      <a:lnTo>
                        <a:pt x="73" y="3"/>
                      </a:lnTo>
                      <a:lnTo>
                        <a:pt x="90" y="11"/>
                      </a:lnTo>
                      <a:lnTo>
                        <a:pt x="100" y="24"/>
                      </a:lnTo>
                      <a:lnTo>
                        <a:pt x="105" y="39"/>
                      </a:lnTo>
                      <a:lnTo>
                        <a:pt x="0" y="39"/>
                      </a:lnTo>
                      <a:lnTo>
                        <a:pt x="4" y="24"/>
                      </a:lnTo>
                      <a:lnTo>
                        <a:pt x="15" y="11"/>
                      </a:lnTo>
                      <a:lnTo>
                        <a:pt x="32" y="3"/>
                      </a:lnTo>
                      <a:lnTo>
                        <a:pt x="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713">
                  <a:extLst>
                    <a:ext uri="{FF2B5EF4-FFF2-40B4-BE49-F238E27FC236}">
                      <a16:creationId xmlns:a16="http://schemas.microsoft.com/office/drawing/2014/main" id="{89690E8A-A982-6049-B4E1-4D349B2F27DA}"/>
                    </a:ext>
                  </a:extLst>
                </p:cNvPr>
                <p:cNvSpPr>
                  <a:spLocks/>
                </p:cNvSpPr>
                <p:nvPr/>
              </p:nvSpPr>
              <p:spPr bwMode="auto">
                <a:xfrm>
                  <a:off x="5129" y="2914"/>
                  <a:ext cx="50" cy="18"/>
                </a:xfrm>
                <a:custGeom>
                  <a:avLst/>
                  <a:gdLst>
                    <a:gd name="T0" fmla="*/ 49 w 99"/>
                    <a:gd name="T1" fmla="*/ 0 h 36"/>
                    <a:gd name="T2" fmla="*/ 69 w 99"/>
                    <a:gd name="T3" fmla="*/ 2 h 36"/>
                    <a:gd name="T4" fmla="*/ 85 w 99"/>
                    <a:gd name="T5" fmla="*/ 11 h 36"/>
                    <a:gd name="T6" fmla="*/ 94 w 99"/>
                    <a:gd name="T7" fmla="*/ 22 h 36"/>
                    <a:gd name="T8" fmla="*/ 99 w 99"/>
                    <a:gd name="T9" fmla="*/ 36 h 36"/>
                    <a:gd name="T10" fmla="*/ 0 w 99"/>
                    <a:gd name="T11" fmla="*/ 36 h 36"/>
                    <a:gd name="T12" fmla="*/ 4 w 99"/>
                    <a:gd name="T13" fmla="*/ 22 h 36"/>
                    <a:gd name="T14" fmla="*/ 15 w 99"/>
                    <a:gd name="T15" fmla="*/ 11 h 36"/>
                    <a:gd name="T16" fmla="*/ 31 w 99"/>
                    <a:gd name="T17" fmla="*/ 2 h 36"/>
                    <a:gd name="T18" fmla="*/ 49 w 99"/>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6">
                      <a:moveTo>
                        <a:pt x="49" y="0"/>
                      </a:moveTo>
                      <a:lnTo>
                        <a:pt x="69" y="2"/>
                      </a:lnTo>
                      <a:lnTo>
                        <a:pt x="85" y="11"/>
                      </a:lnTo>
                      <a:lnTo>
                        <a:pt x="94" y="22"/>
                      </a:lnTo>
                      <a:lnTo>
                        <a:pt x="99" y="36"/>
                      </a:lnTo>
                      <a:lnTo>
                        <a:pt x="0" y="36"/>
                      </a:lnTo>
                      <a:lnTo>
                        <a:pt x="4" y="22"/>
                      </a:lnTo>
                      <a:lnTo>
                        <a:pt x="15" y="11"/>
                      </a:lnTo>
                      <a:lnTo>
                        <a:pt x="31" y="2"/>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714">
                  <a:extLst>
                    <a:ext uri="{FF2B5EF4-FFF2-40B4-BE49-F238E27FC236}">
                      <a16:creationId xmlns:a16="http://schemas.microsoft.com/office/drawing/2014/main" id="{614B1F87-F917-FF71-31EF-9E1DA392E530}"/>
                    </a:ext>
                  </a:extLst>
                </p:cNvPr>
                <p:cNvSpPr>
                  <a:spLocks/>
                </p:cNvSpPr>
                <p:nvPr/>
              </p:nvSpPr>
              <p:spPr bwMode="auto">
                <a:xfrm>
                  <a:off x="5066" y="2179"/>
                  <a:ext cx="87" cy="281"/>
                </a:xfrm>
                <a:custGeom>
                  <a:avLst/>
                  <a:gdLst>
                    <a:gd name="T0" fmla="*/ 174 w 174"/>
                    <a:gd name="T1" fmla="*/ 31 h 563"/>
                    <a:gd name="T2" fmla="*/ 84 w 174"/>
                    <a:gd name="T3" fmla="*/ 0 h 563"/>
                    <a:gd name="T4" fmla="*/ 0 w 174"/>
                    <a:gd name="T5" fmla="*/ 30 h 563"/>
                    <a:gd name="T6" fmla="*/ 63 w 174"/>
                    <a:gd name="T7" fmla="*/ 339 h 563"/>
                    <a:gd name="T8" fmla="*/ 63 w 174"/>
                    <a:gd name="T9" fmla="*/ 563 h 563"/>
                    <a:gd name="T10" fmla="*/ 111 w 174"/>
                    <a:gd name="T11" fmla="*/ 563 h 563"/>
                    <a:gd name="T12" fmla="*/ 111 w 174"/>
                    <a:gd name="T13" fmla="*/ 339 h 563"/>
                    <a:gd name="T14" fmla="*/ 174 w 174"/>
                    <a:gd name="T15" fmla="*/ 31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563">
                      <a:moveTo>
                        <a:pt x="174" y="31"/>
                      </a:moveTo>
                      <a:lnTo>
                        <a:pt x="84" y="0"/>
                      </a:lnTo>
                      <a:lnTo>
                        <a:pt x="0" y="30"/>
                      </a:lnTo>
                      <a:lnTo>
                        <a:pt x="63" y="339"/>
                      </a:lnTo>
                      <a:lnTo>
                        <a:pt x="63" y="563"/>
                      </a:lnTo>
                      <a:lnTo>
                        <a:pt x="111" y="563"/>
                      </a:lnTo>
                      <a:lnTo>
                        <a:pt x="111" y="339"/>
                      </a:lnTo>
                      <a:lnTo>
                        <a:pt x="174" y="31"/>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715">
                  <a:extLst>
                    <a:ext uri="{FF2B5EF4-FFF2-40B4-BE49-F238E27FC236}">
                      <a16:creationId xmlns:a16="http://schemas.microsoft.com/office/drawing/2014/main" id="{0C4620E9-D75C-1F79-40B2-E8F42C554B3D}"/>
                    </a:ext>
                  </a:extLst>
                </p:cNvPr>
                <p:cNvSpPr>
                  <a:spLocks/>
                </p:cNvSpPr>
                <p:nvPr/>
              </p:nvSpPr>
              <p:spPr bwMode="auto">
                <a:xfrm>
                  <a:off x="5109" y="2179"/>
                  <a:ext cx="44" cy="281"/>
                </a:xfrm>
                <a:custGeom>
                  <a:avLst/>
                  <a:gdLst>
                    <a:gd name="T0" fmla="*/ 0 w 87"/>
                    <a:gd name="T1" fmla="*/ 0 h 563"/>
                    <a:gd name="T2" fmla="*/ 0 w 87"/>
                    <a:gd name="T3" fmla="*/ 563 h 563"/>
                    <a:gd name="T4" fmla="*/ 24 w 87"/>
                    <a:gd name="T5" fmla="*/ 563 h 563"/>
                    <a:gd name="T6" fmla="*/ 24 w 87"/>
                    <a:gd name="T7" fmla="*/ 339 h 563"/>
                    <a:gd name="T8" fmla="*/ 87 w 87"/>
                    <a:gd name="T9" fmla="*/ 31 h 563"/>
                    <a:gd name="T10" fmla="*/ 0 w 87"/>
                    <a:gd name="T11" fmla="*/ 0 h 563"/>
                  </a:gdLst>
                  <a:ahLst/>
                  <a:cxnLst>
                    <a:cxn ang="0">
                      <a:pos x="T0" y="T1"/>
                    </a:cxn>
                    <a:cxn ang="0">
                      <a:pos x="T2" y="T3"/>
                    </a:cxn>
                    <a:cxn ang="0">
                      <a:pos x="T4" y="T5"/>
                    </a:cxn>
                    <a:cxn ang="0">
                      <a:pos x="T6" y="T7"/>
                    </a:cxn>
                    <a:cxn ang="0">
                      <a:pos x="T8" y="T9"/>
                    </a:cxn>
                    <a:cxn ang="0">
                      <a:pos x="T10" y="T11"/>
                    </a:cxn>
                  </a:cxnLst>
                  <a:rect l="0" t="0" r="r" b="b"/>
                  <a:pathLst>
                    <a:path w="87" h="563">
                      <a:moveTo>
                        <a:pt x="0" y="0"/>
                      </a:moveTo>
                      <a:lnTo>
                        <a:pt x="0" y="563"/>
                      </a:lnTo>
                      <a:lnTo>
                        <a:pt x="24" y="563"/>
                      </a:lnTo>
                      <a:lnTo>
                        <a:pt x="24" y="339"/>
                      </a:lnTo>
                      <a:lnTo>
                        <a:pt x="87" y="31"/>
                      </a:lnTo>
                      <a:lnTo>
                        <a:pt x="0" y="0"/>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716">
                  <a:extLst>
                    <a:ext uri="{FF2B5EF4-FFF2-40B4-BE49-F238E27FC236}">
                      <a16:creationId xmlns:a16="http://schemas.microsoft.com/office/drawing/2014/main" id="{E34C169D-3C6D-D3A0-A321-4C6D36FFFC7D}"/>
                    </a:ext>
                  </a:extLst>
                </p:cNvPr>
                <p:cNvSpPr>
                  <a:spLocks noChangeArrowheads="1"/>
                </p:cNvSpPr>
                <p:nvPr/>
              </p:nvSpPr>
              <p:spPr bwMode="auto">
                <a:xfrm>
                  <a:off x="5036" y="2444"/>
                  <a:ext cx="146" cy="1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717">
                  <a:extLst>
                    <a:ext uri="{FF2B5EF4-FFF2-40B4-BE49-F238E27FC236}">
                      <a16:creationId xmlns:a16="http://schemas.microsoft.com/office/drawing/2014/main" id="{25ADCF32-17D2-DF6B-99AD-10423D9527A6}"/>
                    </a:ext>
                  </a:extLst>
                </p:cNvPr>
                <p:cNvSpPr>
                  <a:spLocks/>
                </p:cNvSpPr>
                <p:nvPr/>
              </p:nvSpPr>
              <p:spPr bwMode="auto">
                <a:xfrm>
                  <a:off x="5070" y="2150"/>
                  <a:ext cx="78" cy="89"/>
                </a:xfrm>
                <a:custGeom>
                  <a:avLst/>
                  <a:gdLst>
                    <a:gd name="T0" fmla="*/ 151 w 157"/>
                    <a:gd name="T1" fmla="*/ 0 h 178"/>
                    <a:gd name="T2" fmla="*/ 4 w 157"/>
                    <a:gd name="T3" fmla="*/ 0 h 178"/>
                    <a:gd name="T4" fmla="*/ 0 w 157"/>
                    <a:gd name="T5" fmla="*/ 92 h 178"/>
                    <a:gd name="T6" fmla="*/ 78 w 157"/>
                    <a:gd name="T7" fmla="*/ 178 h 178"/>
                    <a:gd name="T8" fmla="*/ 157 w 157"/>
                    <a:gd name="T9" fmla="*/ 92 h 178"/>
                    <a:gd name="T10" fmla="*/ 151 w 157"/>
                    <a:gd name="T11" fmla="*/ 0 h 178"/>
                  </a:gdLst>
                  <a:ahLst/>
                  <a:cxnLst>
                    <a:cxn ang="0">
                      <a:pos x="T0" y="T1"/>
                    </a:cxn>
                    <a:cxn ang="0">
                      <a:pos x="T2" y="T3"/>
                    </a:cxn>
                    <a:cxn ang="0">
                      <a:pos x="T4" y="T5"/>
                    </a:cxn>
                    <a:cxn ang="0">
                      <a:pos x="T6" y="T7"/>
                    </a:cxn>
                    <a:cxn ang="0">
                      <a:pos x="T8" y="T9"/>
                    </a:cxn>
                    <a:cxn ang="0">
                      <a:pos x="T10" y="T11"/>
                    </a:cxn>
                  </a:cxnLst>
                  <a:rect l="0" t="0" r="r" b="b"/>
                  <a:pathLst>
                    <a:path w="157" h="178">
                      <a:moveTo>
                        <a:pt x="151" y="0"/>
                      </a:moveTo>
                      <a:lnTo>
                        <a:pt x="4" y="0"/>
                      </a:lnTo>
                      <a:lnTo>
                        <a:pt x="0" y="92"/>
                      </a:lnTo>
                      <a:lnTo>
                        <a:pt x="78" y="178"/>
                      </a:lnTo>
                      <a:lnTo>
                        <a:pt x="157" y="92"/>
                      </a:lnTo>
                      <a:lnTo>
                        <a:pt x="151"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718">
                  <a:extLst>
                    <a:ext uri="{FF2B5EF4-FFF2-40B4-BE49-F238E27FC236}">
                      <a16:creationId xmlns:a16="http://schemas.microsoft.com/office/drawing/2014/main" id="{9010C3AF-A5B0-2450-D2CC-89B5509F41FA}"/>
                    </a:ext>
                  </a:extLst>
                </p:cNvPr>
                <p:cNvSpPr>
                  <a:spLocks/>
                </p:cNvSpPr>
                <p:nvPr/>
              </p:nvSpPr>
              <p:spPr bwMode="auto">
                <a:xfrm>
                  <a:off x="5093" y="2227"/>
                  <a:ext cx="33" cy="161"/>
                </a:xfrm>
                <a:custGeom>
                  <a:avLst/>
                  <a:gdLst>
                    <a:gd name="T0" fmla="*/ 54 w 67"/>
                    <a:gd name="T1" fmla="*/ 0 h 323"/>
                    <a:gd name="T2" fmla="*/ 12 w 67"/>
                    <a:gd name="T3" fmla="*/ 0 h 323"/>
                    <a:gd name="T4" fmla="*/ 7 w 67"/>
                    <a:gd name="T5" fmla="*/ 0 h 323"/>
                    <a:gd name="T6" fmla="*/ 4 w 67"/>
                    <a:gd name="T7" fmla="*/ 2 h 323"/>
                    <a:gd name="T8" fmla="*/ 2 w 67"/>
                    <a:gd name="T9" fmla="*/ 5 h 323"/>
                    <a:gd name="T10" fmla="*/ 0 w 67"/>
                    <a:gd name="T11" fmla="*/ 9 h 323"/>
                    <a:gd name="T12" fmla="*/ 0 w 67"/>
                    <a:gd name="T13" fmla="*/ 12 h 323"/>
                    <a:gd name="T14" fmla="*/ 2 w 67"/>
                    <a:gd name="T15" fmla="*/ 16 h 323"/>
                    <a:gd name="T16" fmla="*/ 23 w 67"/>
                    <a:gd name="T17" fmla="*/ 46 h 323"/>
                    <a:gd name="T18" fmla="*/ 23 w 67"/>
                    <a:gd name="T19" fmla="*/ 46 h 323"/>
                    <a:gd name="T20" fmla="*/ 24 w 67"/>
                    <a:gd name="T21" fmla="*/ 46 h 323"/>
                    <a:gd name="T22" fmla="*/ 4 w 67"/>
                    <a:gd name="T23" fmla="*/ 289 h 323"/>
                    <a:gd name="T24" fmla="*/ 33 w 67"/>
                    <a:gd name="T25" fmla="*/ 323 h 323"/>
                    <a:gd name="T26" fmla="*/ 62 w 67"/>
                    <a:gd name="T27" fmla="*/ 289 h 323"/>
                    <a:gd name="T28" fmla="*/ 43 w 67"/>
                    <a:gd name="T29" fmla="*/ 46 h 323"/>
                    <a:gd name="T30" fmla="*/ 43 w 67"/>
                    <a:gd name="T31" fmla="*/ 46 h 323"/>
                    <a:gd name="T32" fmla="*/ 44 w 67"/>
                    <a:gd name="T33" fmla="*/ 46 h 323"/>
                    <a:gd name="T34" fmla="*/ 65 w 67"/>
                    <a:gd name="T35" fmla="*/ 16 h 323"/>
                    <a:gd name="T36" fmla="*/ 67 w 67"/>
                    <a:gd name="T37" fmla="*/ 12 h 323"/>
                    <a:gd name="T38" fmla="*/ 67 w 67"/>
                    <a:gd name="T39" fmla="*/ 9 h 323"/>
                    <a:gd name="T40" fmla="*/ 65 w 67"/>
                    <a:gd name="T41" fmla="*/ 5 h 323"/>
                    <a:gd name="T42" fmla="*/ 62 w 67"/>
                    <a:gd name="T43" fmla="*/ 2 h 323"/>
                    <a:gd name="T44" fmla="*/ 58 w 67"/>
                    <a:gd name="T45" fmla="*/ 0 h 323"/>
                    <a:gd name="T46" fmla="*/ 54 w 67"/>
                    <a:gd name="T4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323">
                      <a:moveTo>
                        <a:pt x="54" y="0"/>
                      </a:moveTo>
                      <a:lnTo>
                        <a:pt x="12" y="0"/>
                      </a:lnTo>
                      <a:lnTo>
                        <a:pt x="7" y="0"/>
                      </a:lnTo>
                      <a:lnTo>
                        <a:pt x="4" y="2"/>
                      </a:lnTo>
                      <a:lnTo>
                        <a:pt x="2" y="5"/>
                      </a:lnTo>
                      <a:lnTo>
                        <a:pt x="0" y="9"/>
                      </a:lnTo>
                      <a:lnTo>
                        <a:pt x="0" y="12"/>
                      </a:lnTo>
                      <a:lnTo>
                        <a:pt x="2" y="16"/>
                      </a:lnTo>
                      <a:lnTo>
                        <a:pt x="23" y="46"/>
                      </a:lnTo>
                      <a:lnTo>
                        <a:pt x="23" y="46"/>
                      </a:lnTo>
                      <a:lnTo>
                        <a:pt x="24" y="46"/>
                      </a:lnTo>
                      <a:lnTo>
                        <a:pt x="4" y="289"/>
                      </a:lnTo>
                      <a:lnTo>
                        <a:pt x="33" y="323"/>
                      </a:lnTo>
                      <a:lnTo>
                        <a:pt x="62" y="289"/>
                      </a:lnTo>
                      <a:lnTo>
                        <a:pt x="43" y="46"/>
                      </a:lnTo>
                      <a:lnTo>
                        <a:pt x="43" y="46"/>
                      </a:lnTo>
                      <a:lnTo>
                        <a:pt x="44" y="46"/>
                      </a:lnTo>
                      <a:lnTo>
                        <a:pt x="65" y="16"/>
                      </a:lnTo>
                      <a:lnTo>
                        <a:pt x="67" y="12"/>
                      </a:lnTo>
                      <a:lnTo>
                        <a:pt x="67" y="9"/>
                      </a:lnTo>
                      <a:lnTo>
                        <a:pt x="65" y="5"/>
                      </a:lnTo>
                      <a:lnTo>
                        <a:pt x="62" y="2"/>
                      </a:lnTo>
                      <a:lnTo>
                        <a:pt x="58" y="0"/>
                      </a:lnTo>
                      <a:lnTo>
                        <a:pt x="54" y="0"/>
                      </a:lnTo>
                      <a:close/>
                    </a:path>
                  </a:pathLst>
                </a:custGeom>
                <a:solidFill>
                  <a:srgbClr val="D9A5B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719">
                  <a:extLst>
                    <a:ext uri="{FF2B5EF4-FFF2-40B4-BE49-F238E27FC236}">
                      <a16:creationId xmlns:a16="http://schemas.microsoft.com/office/drawing/2014/main" id="{9467AB21-B873-71BF-FED5-CE0EF40CDA1B}"/>
                    </a:ext>
                  </a:extLst>
                </p:cNvPr>
                <p:cNvSpPr>
                  <a:spLocks/>
                </p:cNvSpPr>
                <p:nvPr/>
              </p:nvSpPr>
              <p:spPr bwMode="auto">
                <a:xfrm>
                  <a:off x="5071" y="2191"/>
                  <a:ext cx="77" cy="50"/>
                </a:xfrm>
                <a:custGeom>
                  <a:avLst/>
                  <a:gdLst>
                    <a:gd name="T0" fmla="*/ 77 w 156"/>
                    <a:gd name="T1" fmla="*/ 63 h 100"/>
                    <a:gd name="T2" fmla="*/ 0 w 156"/>
                    <a:gd name="T3" fmla="*/ 0 h 100"/>
                    <a:gd name="T4" fmla="*/ 2 w 156"/>
                    <a:gd name="T5" fmla="*/ 11 h 100"/>
                    <a:gd name="T6" fmla="*/ 44 w 156"/>
                    <a:gd name="T7" fmla="*/ 100 h 100"/>
                    <a:gd name="T8" fmla="*/ 77 w 156"/>
                    <a:gd name="T9" fmla="*/ 70 h 100"/>
                    <a:gd name="T10" fmla="*/ 109 w 156"/>
                    <a:gd name="T11" fmla="*/ 100 h 100"/>
                    <a:gd name="T12" fmla="*/ 156 w 156"/>
                    <a:gd name="T13" fmla="*/ 8 h 100"/>
                    <a:gd name="T14" fmla="*/ 156 w 156"/>
                    <a:gd name="T15" fmla="*/ 2 h 100"/>
                    <a:gd name="T16" fmla="*/ 77 w 156"/>
                    <a:gd name="T17" fmla="*/ 6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0">
                      <a:moveTo>
                        <a:pt x="77" y="63"/>
                      </a:moveTo>
                      <a:lnTo>
                        <a:pt x="0" y="0"/>
                      </a:lnTo>
                      <a:lnTo>
                        <a:pt x="2" y="11"/>
                      </a:lnTo>
                      <a:lnTo>
                        <a:pt x="44" y="100"/>
                      </a:lnTo>
                      <a:lnTo>
                        <a:pt x="77" y="70"/>
                      </a:lnTo>
                      <a:lnTo>
                        <a:pt x="109" y="100"/>
                      </a:lnTo>
                      <a:lnTo>
                        <a:pt x="156" y="8"/>
                      </a:lnTo>
                      <a:lnTo>
                        <a:pt x="156" y="2"/>
                      </a:lnTo>
                      <a:lnTo>
                        <a:pt x="77" y="63"/>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720">
                  <a:extLst>
                    <a:ext uri="{FF2B5EF4-FFF2-40B4-BE49-F238E27FC236}">
                      <a16:creationId xmlns:a16="http://schemas.microsoft.com/office/drawing/2014/main" id="{E91D370C-6291-0603-779E-DCC193976B07}"/>
                    </a:ext>
                  </a:extLst>
                </p:cNvPr>
                <p:cNvSpPr>
                  <a:spLocks/>
                </p:cNvSpPr>
                <p:nvPr/>
              </p:nvSpPr>
              <p:spPr bwMode="auto">
                <a:xfrm>
                  <a:off x="5109" y="2227"/>
                  <a:ext cx="17" cy="161"/>
                </a:xfrm>
                <a:custGeom>
                  <a:avLst/>
                  <a:gdLst>
                    <a:gd name="T0" fmla="*/ 32 w 34"/>
                    <a:gd name="T1" fmla="*/ 16 h 323"/>
                    <a:gd name="T2" fmla="*/ 34 w 34"/>
                    <a:gd name="T3" fmla="*/ 12 h 323"/>
                    <a:gd name="T4" fmla="*/ 34 w 34"/>
                    <a:gd name="T5" fmla="*/ 9 h 323"/>
                    <a:gd name="T6" fmla="*/ 32 w 34"/>
                    <a:gd name="T7" fmla="*/ 5 h 323"/>
                    <a:gd name="T8" fmla="*/ 29 w 34"/>
                    <a:gd name="T9" fmla="*/ 2 h 323"/>
                    <a:gd name="T10" fmla="*/ 25 w 34"/>
                    <a:gd name="T11" fmla="*/ 0 h 323"/>
                    <a:gd name="T12" fmla="*/ 21 w 34"/>
                    <a:gd name="T13" fmla="*/ 0 h 323"/>
                    <a:gd name="T14" fmla="*/ 0 w 34"/>
                    <a:gd name="T15" fmla="*/ 0 h 323"/>
                    <a:gd name="T16" fmla="*/ 0 w 34"/>
                    <a:gd name="T17" fmla="*/ 323 h 323"/>
                    <a:gd name="T18" fmla="*/ 0 w 34"/>
                    <a:gd name="T19" fmla="*/ 323 h 323"/>
                    <a:gd name="T20" fmla="*/ 29 w 34"/>
                    <a:gd name="T21" fmla="*/ 289 h 323"/>
                    <a:gd name="T22" fmla="*/ 10 w 34"/>
                    <a:gd name="T23" fmla="*/ 46 h 323"/>
                    <a:gd name="T24" fmla="*/ 10 w 34"/>
                    <a:gd name="T25" fmla="*/ 46 h 323"/>
                    <a:gd name="T26" fmla="*/ 11 w 34"/>
                    <a:gd name="T27" fmla="*/ 46 h 323"/>
                    <a:gd name="T28" fmla="*/ 32 w 34"/>
                    <a:gd name="T29" fmla="*/ 1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23">
                      <a:moveTo>
                        <a:pt x="32" y="16"/>
                      </a:moveTo>
                      <a:lnTo>
                        <a:pt x="34" y="12"/>
                      </a:lnTo>
                      <a:lnTo>
                        <a:pt x="34" y="9"/>
                      </a:lnTo>
                      <a:lnTo>
                        <a:pt x="32" y="5"/>
                      </a:lnTo>
                      <a:lnTo>
                        <a:pt x="29" y="2"/>
                      </a:lnTo>
                      <a:lnTo>
                        <a:pt x="25" y="0"/>
                      </a:lnTo>
                      <a:lnTo>
                        <a:pt x="21" y="0"/>
                      </a:lnTo>
                      <a:lnTo>
                        <a:pt x="0" y="0"/>
                      </a:lnTo>
                      <a:lnTo>
                        <a:pt x="0" y="323"/>
                      </a:lnTo>
                      <a:lnTo>
                        <a:pt x="0" y="323"/>
                      </a:lnTo>
                      <a:lnTo>
                        <a:pt x="29" y="289"/>
                      </a:lnTo>
                      <a:lnTo>
                        <a:pt x="10" y="46"/>
                      </a:lnTo>
                      <a:lnTo>
                        <a:pt x="10" y="46"/>
                      </a:lnTo>
                      <a:lnTo>
                        <a:pt x="11" y="46"/>
                      </a:lnTo>
                      <a:lnTo>
                        <a:pt x="32" y="16"/>
                      </a:lnTo>
                      <a:close/>
                    </a:path>
                  </a:pathLst>
                </a:custGeom>
                <a:solidFill>
                  <a:srgbClr val="BD5D7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721">
                  <a:extLst>
                    <a:ext uri="{FF2B5EF4-FFF2-40B4-BE49-F238E27FC236}">
                      <a16:creationId xmlns:a16="http://schemas.microsoft.com/office/drawing/2014/main" id="{8EB22341-8708-ADA3-91D8-2E4B088A7049}"/>
                    </a:ext>
                  </a:extLst>
                </p:cNvPr>
                <p:cNvSpPr>
                  <a:spLocks/>
                </p:cNvSpPr>
                <p:nvPr/>
              </p:nvSpPr>
              <p:spPr bwMode="auto">
                <a:xfrm>
                  <a:off x="5109" y="2193"/>
                  <a:ext cx="39" cy="48"/>
                </a:xfrm>
                <a:custGeom>
                  <a:avLst/>
                  <a:gdLst>
                    <a:gd name="T0" fmla="*/ 0 w 79"/>
                    <a:gd name="T1" fmla="*/ 61 h 98"/>
                    <a:gd name="T2" fmla="*/ 0 w 79"/>
                    <a:gd name="T3" fmla="*/ 68 h 98"/>
                    <a:gd name="T4" fmla="*/ 32 w 79"/>
                    <a:gd name="T5" fmla="*/ 98 h 98"/>
                    <a:gd name="T6" fmla="*/ 79 w 79"/>
                    <a:gd name="T7" fmla="*/ 6 h 98"/>
                    <a:gd name="T8" fmla="*/ 79 w 79"/>
                    <a:gd name="T9" fmla="*/ 0 h 98"/>
                    <a:gd name="T10" fmla="*/ 0 w 79"/>
                    <a:gd name="T11" fmla="*/ 61 h 98"/>
                  </a:gdLst>
                  <a:ahLst/>
                  <a:cxnLst>
                    <a:cxn ang="0">
                      <a:pos x="T0" y="T1"/>
                    </a:cxn>
                    <a:cxn ang="0">
                      <a:pos x="T2" y="T3"/>
                    </a:cxn>
                    <a:cxn ang="0">
                      <a:pos x="T4" y="T5"/>
                    </a:cxn>
                    <a:cxn ang="0">
                      <a:pos x="T6" y="T7"/>
                    </a:cxn>
                    <a:cxn ang="0">
                      <a:pos x="T8" y="T9"/>
                    </a:cxn>
                    <a:cxn ang="0">
                      <a:pos x="T10" y="T11"/>
                    </a:cxn>
                  </a:cxnLst>
                  <a:rect l="0" t="0" r="r" b="b"/>
                  <a:pathLst>
                    <a:path w="79" h="98">
                      <a:moveTo>
                        <a:pt x="0" y="61"/>
                      </a:moveTo>
                      <a:lnTo>
                        <a:pt x="0" y="68"/>
                      </a:lnTo>
                      <a:lnTo>
                        <a:pt x="32" y="98"/>
                      </a:lnTo>
                      <a:lnTo>
                        <a:pt x="79" y="6"/>
                      </a:lnTo>
                      <a:lnTo>
                        <a:pt x="79" y="0"/>
                      </a:lnTo>
                      <a:lnTo>
                        <a:pt x="0" y="61"/>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722">
                  <a:extLst>
                    <a:ext uri="{FF2B5EF4-FFF2-40B4-BE49-F238E27FC236}">
                      <a16:creationId xmlns:a16="http://schemas.microsoft.com/office/drawing/2014/main" id="{D2227309-3A7B-0782-7753-40329F5D8ADB}"/>
                    </a:ext>
                  </a:extLst>
                </p:cNvPr>
                <p:cNvSpPr>
                  <a:spLocks/>
                </p:cNvSpPr>
                <p:nvPr/>
              </p:nvSpPr>
              <p:spPr bwMode="auto">
                <a:xfrm>
                  <a:off x="5024" y="2459"/>
                  <a:ext cx="170" cy="455"/>
                </a:xfrm>
                <a:custGeom>
                  <a:avLst/>
                  <a:gdLst>
                    <a:gd name="T0" fmla="*/ 33 w 339"/>
                    <a:gd name="T1" fmla="*/ 911 h 911"/>
                    <a:gd name="T2" fmla="*/ 129 w 339"/>
                    <a:gd name="T3" fmla="*/ 911 h 911"/>
                    <a:gd name="T4" fmla="*/ 151 w 339"/>
                    <a:gd name="T5" fmla="*/ 245 h 911"/>
                    <a:gd name="T6" fmla="*/ 153 w 339"/>
                    <a:gd name="T7" fmla="*/ 239 h 911"/>
                    <a:gd name="T8" fmla="*/ 156 w 339"/>
                    <a:gd name="T9" fmla="*/ 235 h 911"/>
                    <a:gd name="T10" fmla="*/ 160 w 339"/>
                    <a:gd name="T11" fmla="*/ 231 h 911"/>
                    <a:gd name="T12" fmla="*/ 164 w 339"/>
                    <a:gd name="T13" fmla="*/ 228 h 911"/>
                    <a:gd name="T14" fmla="*/ 170 w 339"/>
                    <a:gd name="T15" fmla="*/ 228 h 911"/>
                    <a:gd name="T16" fmla="*/ 175 w 339"/>
                    <a:gd name="T17" fmla="*/ 228 h 911"/>
                    <a:gd name="T18" fmla="*/ 181 w 339"/>
                    <a:gd name="T19" fmla="*/ 231 h 911"/>
                    <a:gd name="T20" fmla="*/ 185 w 339"/>
                    <a:gd name="T21" fmla="*/ 235 h 911"/>
                    <a:gd name="T22" fmla="*/ 188 w 339"/>
                    <a:gd name="T23" fmla="*/ 239 h 911"/>
                    <a:gd name="T24" fmla="*/ 188 w 339"/>
                    <a:gd name="T25" fmla="*/ 245 h 911"/>
                    <a:gd name="T26" fmla="*/ 211 w 339"/>
                    <a:gd name="T27" fmla="*/ 884 h 911"/>
                    <a:gd name="T28" fmla="*/ 307 w 339"/>
                    <a:gd name="T29" fmla="*/ 892 h 911"/>
                    <a:gd name="T30" fmla="*/ 339 w 339"/>
                    <a:gd name="T31" fmla="*/ 168 h 911"/>
                    <a:gd name="T32" fmla="*/ 339 w 339"/>
                    <a:gd name="T33" fmla="*/ 119 h 911"/>
                    <a:gd name="T34" fmla="*/ 317 w 339"/>
                    <a:gd name="T35" fmla="*/ 0 h 911"/>
                    <a:gd name="T36" fmla="*/ 24 w 339"/>
                    <a:gd name="T37" fmla="*/ 0 h 911"/>
                    <a:gd name="T38" fmla="*/ 0 w 339"/>
                    <a:gd name="T39" fmla="*/ 119 h 911"/>
                    <a:gd name="T40" fmla="*/ 0 w 339"/>
                    <a:gd name="T41" fmla="*/ 168 h 911"/>
                    <a:gd name="T42" fmla="*/ 33 w 339"/>
                    <a:gd name="T43" fmla="*/ 911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9" h="911">
                      <a:moveTo>
                        <a:pt x="33" y="911"/>
                      </a:moveTo>
                      <a:lnTo>
                        <a:pt x="129" y="911"/>
                      </a:lnTo>
                      <a:lnTo>
                        <a:pt x="151" y="245"/>
                      </a:lnTo>
                      <a:lnTo>
                        <a:pt x="153" y="239"/>
                      </a:lnTo>
                      <a:lnTo>
                        <a:pt x="156" y="235"/>
                      </a:lnTo>
                      <a:lnTo>
                        <a:pt x="160" y="231"/>
                      </a:lnTo>
                      <a:lnTo>
                        <a:pt x="164" y="228"/>
                      </a:lnTo>
                      <a:lnTo>
                        <a:pt x="170" y="228"/>
                      </a:lnTo>
                      <a:lnTo>
                        <a:pt x="175" y="228"/>
                      </a:lnTo>
                      <a:lnTo>
                        <a:pt x="181" y="231"/>
                      </a:lnTo>
                      <a:lnTo>
                        <a:pt x="185" y="235"/>
                      </a:lnTo>
                      <a:lnTo>
                        <a:pt x="188" y="239"/>
                      </a:lnTo>
                      <a:lnTo>
                        <a:pt x="188" y="245"/>
                      </a:lnTo>
                      <a:lnTo>
                        <a:pt x="211" y="884"/>
                      </a:lnTo>
                      <a:lnTo>
                        <a:pt x="307" y="892"/>
                      </a:lnTo>
                      <a:lnTo>
                        <a:pt x="339" y="168"/>
                      </a:lnTo>
                      <a:lnTo>
                        <a:pt x="339" y="119"/>
                      </a:lnTo>
                      <a:lnTo>
                        <a:pt x="317" y="0"/>
                      </a:lnTo>
                      <a:lnTo>
                        <a:pt x="24" y="0"/>
                      </a:lnTo>
                      <a:lnTo>
                        <a:pt x="0" y="119"/>
                      </a:lnTo>
                      <a:lnTo>
                        <a:pt x="0" y="168"/>
                      </a:lnTo>
                      <a:lnTo>
                        <a:pt x="33" y="911"/>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723">
                  <a:extLst>
                    <a:ext uri="{FF2B5EF4-FFF2-40B4-BE49-F238E27FC236}">
                      <a16:creationId xmlns:a16="http://schemas.microsoft.com/office/drawing/2014/main" id="{2B5458C7-CBB3-4AF1-D7D1-52F74253D02A}"/>
                    </a:ext>
                  </a:extLst>
                </p:cNvPr>
                <p:cNvSpPr>
                  <a:spLocks/>
                </p:cNvSpPr>
                <p:nvPr/>
              </p:nvSpPr>
              <p:spPr bwMode="auto">
                <a:xfrm>
                  <a:off x="5109" y="2459"/>
                  <a:ext cx="85" cy="455"/>
                </a:xfrm>
                <a:custGeom>
                  <a:avLst/>
                  <a:gdLst>
                    <a:gd name="T0" fmla="*/ 18 w 169"/>
                    <a:gd name="T1" fmla="*/ 245 h 911"/>
                    <a:gd name="T2" fmla="*/ 41 w 169"/>
                    <a:gd name="T3" fmla="*/ 911 h 911"/>
                    <a:gd name="T4" fmla="*/ 138 w 169"/>
                    <a:gd name="T5" fmla="*/ 911 h 911"/>
                    <a:gd name="T6" fmla="*/ 169 w 169"/>
                    <a:gd name="T7" fmla="*/ 168 h 911"/>
                    <a:gd name="T8" fmla="*/ 169 w 169"/>
                    <a:gd name="T9" fmla="*/ 119 h 911"/>
                    <a:gd name="T10" fmla="*/ 147 w 169"/>
                    <a:gd name="T11" fmla="*/ 0 h 911"/>
                    <a:gd name="T12" fmla="*/ 0 w 169"/>
                    <a:gd name="T13" fmla="*/ 0 h 911"/>
                    <a:gd name="T14" fmla="*/ 0 w 169"/>
                    <a:gd name="T15" fmla="*/ 228 h 911"/>
                    <a:gd name="T16" fmla="*/ 5 w 169"/>
                    <a:gd name="T17" fmla="*/ 228 h 911"/>
                    <a:gd name="T18" fmla="*/ 11 w 169"/>
                    <a:gd name="T19" fmla="*/ 231 h 911"/>
                    <a:gd name="T20" fmla="*/ 15 w 169"/>
                    <a:gd name="T21" fmla="*/ 235 h 911"/>
                    <a:gd name="T22" fmla="*/ 18 w 169"/>
                    <a:gd name="T23" fmla="*/ 239 h 911"/>
                    <a:gd name="T24" fmla="*/ 18 w 169"/>
                    <a:gd name="T25" fmla="*/ 245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911">
                      <a:moveTo>
                        <a:pt x="18" y="245"/>
                      </a:moveTo>
                      <a:lnTo>
                        <a:pt x="41" y="911"/>
                      </a:lnTo>
                      <a:lnTo>
                        <a:pt x="138" y="911"/>
                      </a:lnTo>
                      <a:lnTo>
                        <a:pt x="169" y="168"/>
                      </a:lnTo>
                      <a:lnTo>
                        <a:pt x="169" y="119"/>
                      </a:lnTo>
                      <a:lnTo>
                        <a:pt x="147" y="0"/>
                      </a:lnTo>
                      <a:lnTo>
                        <a:pt x="0" y="0"/>
                      </a:lnTo>
                      <a:lnTo>
                        <a:pt x="0" y="228"/>
                      </a:lnTo>
                      <a:lnTo>
                        <a:pt x="5" y="228"/>
                      </a:lnTo>
                      <a:lnTo>
                        <a:pt x="11" y="231"/>
                      </a:lnTo>
                      <a:lnTo>
                        <a:pt x="15" y="235"/>
                      </a:lnTo>
                      <a:lnTo>
                        <a:pt x="18" y="239"/>
                      </a:lnTo>
                      <a:lnTo>
                        <a:pt x="18" y="24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724">
                  <a:extLst>
                    <a:ext uri="{FF2B5EF4-FFF2-40B4-BE49-F238E27FC236}">
                      <a16:creationId xmlns:a16="http://schemas.microsoft.com/office/drawing/2014/main" id="{677C71DF-311E-5FF8-05C5-30CAB9AC2A74}"/>
                    </a:ext>
                  </a:extLst>
                </p:cNvPr>
                <p:cNvSpPr>
                  <a:spLocks/>
                </p:cNvSpPr>
                <p:nvPr/>
              </p:nvSpPr>
              <p:spPr bwMode="auto">
                <a:xfrm>
                  <a:off x="5177" y="2462"/>
                  <a:ext cx="39" cy="106"/>
                </a:xfrm>
                <a:custGeom>
                  <a:avLst/>
                  <a:gdLst>
                    <a:gd name="T0" fmla="*/ 24 w 76"/>
                    <a:gd name="T1" fmla="*/ 86 h 212"/>
                    <a:gd name="T2" fmla="*/ 30 w 76"/>
                    <a:gd name="T3" fmla="*/ 84 h 212"/>
                    <a:gd name="T4" fmla="*/ 32 w 76"/>
                    <a:gd name="T5" fmla="*/ 78 h 212"/>
                    <a:gd name="T6" fmla="*/ 34 w 76"/>
                    <a:gd name="T7" fmla="*/ 74 h 212"/>
                    <a:gd name="T8" fmla="*/ 34 w 76"/>
                    <a:gd name="T9" fmla="*/ 68 h 212"/>
                    <a:gd name="T10" fmla="*/ 28 w 76"/>
                    <a:gd name="T11" fmla="*/ 11 h 212"/>
                    <a:gd name="T12" fmla="*/ 76 w 76"/>
                    <a:gd name="T13" fmla="*/ 0 h 212"/>
                    <a:gd name="T14" fmla="*/ 69 w 76"/>
                    <a:gd name="T15" fmla="*/ 84 h 212"/>
                    <a:gd name="T16" fmla="*/ 69 w 76"/>
                    <a:gd name="T17" fmla="*/ 84 h 212"/>
                    <a:gd name="T18" fmla="*/ 59 w 76"/>
                    <a:gd name="T19" fmla="*/ 142 h 212"/>
                    <a:gd name="T20" fmla="*/ 55 w 76"/>
                    <a:gd name="T21" fmla="*/ 154 h 212"/>
                    <a:gd name="T22" fmla="*/ 48 w 76"/>
                    <a:gd name="T23" fmla="*/ 167 h 212"/>
                    <a:gd name="T24" fmla="*/ 37 w 76"/>
                    <a:gd name="T25" fmla="*/ 181 h 212"/>
                    <a:gd name="T26" fmla="*/ 23 w 76"/>
                    <a:gd name="T27" fmla="*/ 197 h 212"/>
                    <a:gd name="T28" fmla="*/ 8 w 76"/>
                    <a:gd name="T29" fmla="*/ 211 h 212"/>
                    <a:gd name="T30" fmla="*/ 3 w 76"/>
                    <a:gd name="T31" fmla="*/ 212 h 212"/>
                    <a:gd name="T32" fmla="*/ 0 w 76"/>
                    <a:gd name="T33" fmla="*/ 207 h 212"/>
                    <a:gd name="T34" fmla="*/ 1 w 76"/>
                    <a:gd name="T35" fmla="*/ 198 h 212"/>
                    <a:gd name="T36" fmla="*/ 3 w 76"/>
                    <a:gd name="T37" fmla="*/ 190 h 212"/>
                    <a:gd name="T38" fmla="*/ 7 w 76"/>
                    <a:gd name="T39" fmla="*/ 181 h 212"/>
                    <a:gd name="T40" fmla="*/ 14 w 76"/>
                    <a:gd name="T41" fmla="*/ 170 h 212"/>
                    <a:gd name="T42" fmla="*/ 18 w 76"/>
                    <a:gd name="T43" fmla="*/ 157 h 212"/>
                    <a:gd name="T44" fmla="*/ 21 w 76"/>
                    <a:gd name="T45" fmla="*/ 143 h 212"/>
                    <a:gd name="T46" fmla="*/ 23 w 76"/>
                    <a:gd name="T47" fmla="*/ 134 h 212"/>
                    <a:gd name="T48" fmla="*/ 23 w 76"/>
                    <a:gd name="T49" fmla="*/ 130 h 212"/>
                    <a:gd name="T50" fmla="*/ 21 w 76"/>
                    <a:gd name="T51" fmla="*/ 133 h 212"/>
                    <a:gd name="T52" fmla="*/ 18 w 76"/>
                    <a:gd name="T53" fmla="*/ 140 h 212"/>
                    <a:gd name="T54" fmla="*/ 14 w 76"/>
                    <a:gd name="T55" fmla="*/ 150 h 212"/>
                    <a:gd name="T56" fmla="*/ 10 w 76"/>
                    <a:gd name="T57" fmla="*/ 164 h 212"/>
                    <a:gd name="T58" fmla="*/ 8 w 76"/>
                    <a:gd name="T59" fmla="*/ 166 h 212"/>
                    <a:gd name="T60" fmla="*/ 7 w 76"/>
                    <a:gd name="T61" fmla="*/ 167 h 212"/>
                    <a:gd name="T62" fmla="*/ 4 w 76"/>
                    <a:gd name="T63" fmla="*/ 167 h 212"/>
                    <a:gd name="T64" fmla="*/ 1 w 76"/>
                    <a:gd name="T65" fmla="*/ 166 h 212"/>
                    <a:gd name="T66" fmla="*/ 0 w 76"/>
                    <a:gd name="T67" fmla="*/ 164 h 212"/>
                    <a:gd name="T68" fmla="*/ 0 w 76"/>
                    <a:gd name="T69" fmla="*/ 161 h 212"/>
                    <a:gd name="T70" fmla="*/ 3 w 76"/>
                    <a:gd name="T71" fmla="*/ 143 h 212"/>
                    <a:gd name="T72" fmla="*/ 7 w 76"/>
                    <a:gd name="T73" fmla="*/ 125 h 212"/>
                    <a:gd name="T74" fmla="*/ 10 w 76"/>
                    <a:gd name="T75" fmla="*/ 109 h 212"/>
                    <a:gd name="T76" fmla="*/ 14 w 76"/>
                    <a:gd name="T77" fmla="*/ 98 h 212"/>
                    <a:gd name="T78" fmla="*/ 17 w 76"/>
                    <a:gd name="T79" fmla="*/ 92 h 212"/>
                    <a:gd name="T80" fmla="*/ 21 w 76"/>
                    <a:gd name="T81" fmla="*/ 89 h 212"/>
                    <a:gd name="T82" fmla="*/ 24 w 76"/>
                    <a:gd name="T83" fmla="*/ 8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 h="212">
                      <a:moveTo>
                        <a:pt x="24" y="86"/>
                      </a:moveTo>
                      <a:lnTo>
                        <a:pt x="30" y="84"/>
                      </a:lnTo>
                      <a:lnTo>
                        <a:pt x="32" y="78"/>
                      </a:lnTo>
                      <a:lnTo>
                        <a:pt x="34" y="74"/>
                      </a:lnTo>
                      <a:lnTo>
                        <a:pt x="34" y="68"/>
                      </a:lnTo>
                      <a:lnTo>
                        <a:pt x="28" y="11"/>
                      </a:lnTo>
                      <a:lnTo>
                        <a:pt x="76" y="0"/>
                      </a:lnTo>
                      <a:lnTo>
                        <a:pt x="69" y="84"/>
                      </a:lnTo>
                      <a:lnTo>
                        <a:pt x="69" y="84"/>
                      </a:lnTo>
                      <a:lnTo>
                        <a:pt x="59" y="142"/>
                      </a:lnTo>
                      <a:lnTo>
                        <a:pt x="55" y="154"/>
                      </a:lnTo>
                      <a:lnTo>
                        <a:pt x="48" y="167"/>
                      </a:lnTo>
                      <a:lnTo>
                        <a:pt x="37" y="181"/>
                      </a:lnTo>
                      <a:lnTo>
                        <a:pt x="23" y="197"/>
                      </a:lnTo>
                      <a:lnTo>
                        <a:pt x="8" y="211"/>
                      </a:lnTo>
                      <a:lnTo>
                        <a:pt x="3" y="212"/>
                      </a:lnTo>
                      <a:lnTo>
                        <a:pt x="0" y="207"/>
                      </a:lnTo>
                      <a:lnTo>
                        <a:pt x="1" y="198"/>
                      </a:lnTo>
                      <a:lnTo>
                        <a:pt x="3" y="190"/>
                      </a:lnTo>
                      <a:lnTo>
                        <a:pt x="7" y="181"/>
                      </a:lnTo>
                      <a:lnTo>
                        <a:pt x="14" y="170"/>
                      </a:lnTo>
                      <a:lnTo>
                        <a:pt x="18" y="157"/>
                      </a:lnTo>
                      <a:lnTo>
                        <a:pt x="21" y="143"/>
                      </a:lnTo>
                      <a:lnTo>
                        <a:pt x="23" y="134"/>
                      </a:lnTo>
                      <a:lnTo>
                        <a:pt x="23" y="130"/>
                      </a:lnTo>
                      <a:lnTo>
                        <a:pt x="21" y="133"/>
                      </a:lnTo>
                      <a:lnTo>
                        <a:pt x="18" y="140"/>
                      </a:lnTo>
                      <a:lnTo>
                        <a:pt x="14" y="150"/>
                      </a:lnTo>
                      <a:lnTo>
                        <a:pt x="10" y="164"/>
                      </a:lnTo>
                      <a:lnTo>
                        <a:pt x="8" y="166"/>
                      </a:lnTo>
                      <a:lnTo>
                        <a:pt x="7" y="167"/>
                      </a:lnTo>
                      <a:lnTo>
                        <a:pt x="4" y="167"/>
                      </a:lnTo>
                      <a:lnTo>
                        <a:pt x="1" y="166"/>
                      </a:lnTo>
                      <a:lnTo>
                        <a:pt x="0" y="164"/>
                      </a:lnTo>
                      <a:lnTo>
                        <a:pt x="0" y="161"/>
                      </a:lnTo>
                      <a:lnTo>
                        <a:pt x="3" y="143"/>
                      </a:lnTo>
                      <a:lnTo>
                        <a:pt x="7" y="125"/>
                      </a:lnTo>
                      <a:lnTo>
                        <a:pt x="10" y="109"/>
                      </a:lnTo>
                      <a:lnTo>
                        <a:pt x="14" y="98"/>
                      </a:lnTo>
                      <a:lnTo>
                        <a:pt x="17" y="92"/>
                      </a:lnTo>
                      <a:lnTo>
                        <a:pt x="21" y="89"/>
                      </a:lnTo>
                      <a:lnTo>
                        <a:pt x="24" y="86"/>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725">
                  <a:extLst>
                    <a:ext uri="{FF2B5EF4-FFF2-40B4-BE49-F238E27FC236}">
                      <a16:creationId xmlns:a16="http://schemas.microsoft.com/office/drawing/2014/main" id="{82E94773-F6CD-9132-6350-C5B2A21ADDD4}"/>
                    </a:ext>
                  </a:extLst>
                </p:cNvPr>
                <p:cNvSpPr>
                  <a:spLocks/>
                </p:cNvSpPr>
                <p:nvPr/>
              </p:nvSpPr>
              <p:spPr bwMode="auto">
                <a:xfrm>
                  <a:off x="5003" y="2462"/>
                  <a:ext cx="37" cy="106"/>
                </a:xfrm>
                <a:custGeom>
                  <a:avLst/>
                  <a:gdLst>
                    <a:gd name="T0" fmla="*/ 51 w 75"/>
                    <a:gd name="T1" fmla="*/ 86 h 212"/>
                    <a:gd name="T2" fmla="*/ 46 w 75"/>
                    <a:gd name="T3" fmla="*/ 84 h 212"/>
                    <a:gd name="T4" fmla="*/ 43 w 75"/>
                    <a:gd name="T5" fmla="*/ 78 h 212"/>
                    <a:gd name="T6" fmla="*/ 42 w 75"/>
                    <a:gd name="T7" fmla="*/ 74 h 212"/>
                    <a:gd name="T8" fmla="*/ 41 w 75"/>
                    <a:gd name="T9" fmla="*/ 68 h 212"/>
                    <a:gd name="T10" fmla="*/ 46 w 75"/>
                    <a:gd name="T11" fmla="*/ 11 h 212"/>
                    <a:gd name="T12" fmla="*/ 0 w 75"/>
                    <a:gd name="T13" fmla="*/ 0 h 212"/>
                    <a:gd name="T14" fmla="*/ 5 w 75"/>
                    <a:gd name="T15" fmla="*/ 84 h 212"/>
                    <a:gd name="T16" fmla="*/ 5 w 75"/>
                    <a:gd name="T17" fmla="*/ 84 h 212"/>
                    <a:gd name="T18" fmla="*/ 15 w 75"/>
                    <a:gd name="T19" fmla="*/ 142 h 212"/>
                    <a:gd name="T20" fmla="*/ 19 w 75"/>
                    <a:gd name="T21" fmla="*/ 154 h 212"/>
                    <a:gd name="T22" fmla="*/ 27 w 75"/>
                    <a:gd name="T23" fmla="*/ 167 h 212"/>
                    <a:gd name="T24" fmla="*/ 38 w 75"/>
                    <a:gd name="T25" fmla="*/ 181 h 212"/>
                    <a:gd name="T26" fmla="*/ 52 w 75"/>
                    <a:gd name="T27" fmla="*/ 197 h 212"/>
                    <a:gd name="T28" fmla="*/ 68 w 75"/>
                    <a:gd name="T29" fmla="*/ 211 h 212"/>
                    <a:gd name="T30" fmla="*/ 72 w 75"/>
                    <a:gd name="T31" fmla="*/ 212 h 212"/>
                    <a:gd name="T32" fmla="*/ 75 w 75"/>
                    <a:gd name="T33" fmla="*/ 209 h 212"/>
                    <a:gd name="T34" fmla="*/ 75 w 75"/>
                    <a:gd name="T35" fmla="*/ 202 h 212"/>
                    <a:gd name="T36" fmla="*/ 75 w 75"/>
                    <a:gd name="T37" fmla="*/ 195 h 212"/>
                    <a:gd name="T38" fmla="*/ 72 w 75"/>
                    <a:gd name="T39" fmla="*/ 188 h 212"/>
                    <a:gd name="T40" fmla="*/ 68 w 75"/>
                    <a:gd name="T41" fmla="*/ 181 h 212"/>
                    <a:gd name="T42" fmla="*/ 62 w 75"/>
                    <a:gd name="T43" fmla="*/ 170 h 212"/>
                    <a:gd name="T44" fmla="*/ 58 w 75"/>
                    <a:gd name="T45" fmla="*/ 157 h 212"/>
                    <a:gd name="T46" fmla="*/ 55 w 75"/>
                    <a:gd name="T47" fmla="*/ 143 h 212"/>
                    <a:gd name="T48" fmla="*/ 53 w 75"/>
                    <a:gd name="T49" fmla="*/ 134 h 212"/>
                    <a:gd name="T50" fmla="*/ 53 w 75"/>
                    <a:gd name="T51" fmla="*/ 130 h 212"/>
                    <a:gd name="T52" fmla="*/ 53 w 75"/>
                    <a:gd name="T53" fmla="*/ 133 h 212"/>
                    <a:gd name="T54" fmla="*/ 56 w 75"/>
                    <a:gd name="T55" fmla="*/ 140 h 212"/>
                    <a:gd name="T56" fmla="*/ 60 w 75"/>
                    <a:gd name="T57" fmla="*/ 150 h 212"/>
                    <a:gd name="T58" fmla="*/ 65 w 75"/>
                    <a:gd name="T59" fmla="*/ 164 h 212"/>
                    <a:gd name="T60" fmla="*/ 66 w 75"/>
                    <a:gd name="T61" fmla="*/ 166 h 212"/>
                    <a:gd name="T62" fmla="*/ 69 w 75"/>
                    <a:gd name="T63" fmla="*/ 167 h 212"/>
                    <a:gd name="T64" fmla="*/ 72 w 75"/>
                    <a:gd name="T65" fmla="*/ 167 h 212"/>
                    <a:gd name="T66" fmla="*/ 73 w 75"/>
                    <a:gd name="T67" fmla="*/ 166 h 212"/>
                    <a:gd name="T68" fmla="*/ 75 w 75"/>
                    <a:gd name="T69" fmla="*/ 164 h 212"/>
                    <a:gd name="T70" fmla="*/ 75 w 75"/>
                    <a:gd name="T71" fmla="*/ 161 h 212"/>
                    <a:gd name="T72" fmla="*/ 72 w 75"/>
                    <a:gd name="T73" fmla="*/ 143 h 212"/>
                    <a:gd name="T74" fmla="*/ 69 w 75"/>
                    <a:gd name="T75" fmla="*/ 125 h 212"/>
                    <a:gd name="T76" fmla="*/ 65 w 75"/>
                    <a:gd name="T77" fmla="*/ 109 h 212"/>
                    <a:gd name="T78" fmla="*/ 60 w 75"/>
                    <a:gd name="T79" fmla="*/ 98 h 212"/>
                    <a:gd name="T80" fmla="*/ 58 w 75"/>
                    <a:gd name="T81" fmla="*/ 92 h 212"/>
                    <a:gd name="T82" fmla="*/ 55 w 75"/>
                    <a:gd name="T83" fmla="*/ 89 h 212"/>
                    <a:gd name="T84" fmla="*/ 51 w 75"/>
                    <a:gd name="T85" fmla="*/ 8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 h="212">
                      <a:moveTo>
                        <a:pt x="51" y="86"/>
                      </a:moveTo>
                      <a:lnTo>
                        <a:pt x="46" y="84"/>
                      </a:lnTo>
                      <a:lnTo>
                        <a:pt x="43" y="78"/>
                      </a:lnTo>
                      <a:lnTo>
                        <a:pt x="42" y="74"/>
                      </a:lnTo>
                      <a:lnTo>
                        <a:pt x="41" y="68"/>
                      </a:lnTo>
                      <a:lnTo>
                        <a:pt x="46" y="11"/>
                      </a:lnTo>
                      <a:lnTo>
                        <a:pt x="0" y="0"/>
                      </a:lnTo>
                      <a:lnTo>
                        <a:pt x="5" y="84"/>
                      </a:lnTo>
                      <a:lnTo>
                        <a:pt x="5" y="84"/>
                      </a:lnTo>
                      <a:lnTo>
                        <a:pt x="15" y="142"/>
                      </a:lnTo>
                      <a:lnTo>
                        <a:pt x="19" y="154"/>
                      </a:lnTo>
                      <a:lnTo>
                        <a:pt x="27" y="167"/>
                      </a:lnTo>
                      <a:lnTo>
                        <a:pt x="38" y="181"/>
                      </a:lnTo>
                      <a:lnTo>
                        <a:pt x="52" y="197"/>
                      </a:lnTo>
                      <a:lnTo>
                        <a:pt x="68" y="211"/>
                      </a:lnTo>
                      <a:lnTo>
                        <a:pt x="72" y="212"/>
                      </a:lnTo>
                      <a:lnTo>
                        <a:pt x="75" y="209"/>
                      </a:lnTo>
                      <a:lnTo>
                        <a:pt x="75" y="202"/>
                      </a:lnTo>
                      <a:lnTo>
                        <a:pt x="75" y="195"/>
                      </a:lnTo>
                      <a:lnTo>
                        <a:pt x="72" y="188"/>
                      </a:lnTo>
                      <a:lnTo>
                        <a:pt x="68" y="181"/>
                      </a:lnTo>
                      <a:lnTo>
                        <a:pt x="62" y="170"/>
                      </a:lnTo>
                      <a:lnTo>
                        <a:pt x="58" y="157"/>
                      </a:lnTo>
                      <a:lnTo>
                        <a:pt x="55" y="143"/>
                      </a:lnTo>
                      <a:lnTo>
                        <a:pt x="53" y="134"/>
                      </a:lnTo>
                      <a:lnTo>
                        <a:pt x="53" y="130"/>
                      </a:lnTo>
                      <a:lnTo>
                        <a:pt x="53" y="133"/>
                      </a:lnTo>
                      <a:lnTo>
                        <a:pt x="56" y="140"/>
                      </a:lnTo>
                      <a:lnTo>
                        <a:pt x="60" y="150"/>
                      </a:lnTo>
                      <a:lnTo>
                        <a:pt x="65" y="164"/>
                      </a:lnTo>
                      <a:lnTo>
                        <a:pt x="66" y="166"/>
                      </a:lnTo>
                      <a:lnTo>
                        <a:pt x="69" y="167"/>
                      </a:lnTo>
                      <a:lnTo>
                        <a:pt x="72" y="167"/>
                      </a:lnTo>
                      <a:lnTo>
                        <a:pt x="73" y="166"/>
                      </a:lnTo>
                      <a:lnTo>
                        <a:pt x="75" y="164"/>
                      </a:lnTo>
                      <a:lnTo>
                        <a:pt x="75" y="161"/>
                      </a:lnTo>
                      <a:lnTo>
                        <a:pt x="72" y="143"/>
                      </a:lnTo>
                      <a:lnTo>
                        <a:pt x="69" y="125"/>
                      </a:lnTo>
                      <a:lnTo>
                        <a:pt x="65" y="109"/>
                      </a:lnTo>
                      <a:lnTo>
                        <a:pt x="60" y="98"/>
                      </a:lnTo>
                      <a:lnTo>
                        <a:pt x="58" y="92"/>
                      </a:lnTo>
                      <a:lnTo>
                        <a:pt x="55" y="89"/>
                      </a:lnTo>
                      <a:lnTo>
                        <a:pt x="51" y="86"/>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726">
                  <a:extLst>
                    <a:ext uri="{FF2B5EF4-FFF2-40B4-BE49-F238E27FC236}">
                      <a16:creationId xmlns:a16="http://schemas.microsoft.com/office/drawing/2014/main" id="{75E57F2E-2F35-5A73-741F-33213DEDDE33}"/>
                    </a:ext>
                  </a:extLst>
                </p:cNvPr>
                <p:cNvSpPr>
                  <a:spLocks/>
                </p:cNvSpPr>
                <p:nvPr/>
              </p:nvSpPr>
              <p:spPr bwMode="auto">
                <a:xfrm>
                  <a:off x="4985" y="2241"/>
                  <a:ext cx="57" cy="256"/>
                </a:xfrm>
                <a:custGeom>
                  <a:avLst/>
                  <a:gdLst>
                    <a:gd name="T0" fmla="*/ 82 w 115"/>
                    <a:gd name="T1" fmla="*/ 506 h 513"/>
                    <a:gd name="T2" fmla="*/ 37 w 115"/>
                    <a:gd name="T3" fmla="*/ 513 h 513"/>
                    <a:gd name="T4" fmla="*/ 0 w 115"/>
                    <a:gd name="T5" fmla="*/ 226 h 513"/>
                    <a:gd name="T6" fmla="*/ 10 w 115"/>
                    <a:gd name="T7" fmla="*/ 0 h 513"/>
                    <a:gd name="T8" fmla="*/ 115 w 115"/>
                    <a:gd name="T9" fmla="*/ 12 h 513"/>
                    <a:gd name="T10" fmla="*/ 79 w 115"/>
                    <a:gd name="T11" fmla="*/ 226 h 513"/>
                    <a:gd name="T12" fmla="*/ 92 w 115"/>
                    <a:gd name="T13" fmla="*/ 312 h 513"/>
                    <a:gd name="T14" fmla="*/ 82 w 115"/>
                    <a:gd name="T15" fmla="*/ 506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13">
                      <a:moveTo>
                        <a:pt x="82" y="506"/>
                      </a:moveTo>
                      <a:lnTo>
                        <a:pt x="37" y="513"/>
                      </a:lnTo>
                      <a:lnTo>
                        <a:pt x="0" y="226"/>
                      </a:lnTo>
                      <a:lnTo>
                        <a:pt x="10" y="0"/>
                      </a:lnTo>
                      <a:lnTo>
                        <a:pt x="115" y="12"/>
                      </a:lnTo>
                      <a:lnTo>
                        <a:pt x="79" y="226"/>
                      </a:lnTo>
                      <a:lnTo>
                        <a:pt x="92" y="312"/>
                      </a:lnTo>
                      <a:lnTo>
                        <a:pt x="82" y="506"/>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727">
                  <a:extLst>
                    <a:ext uri="{FF2B5EF4-FFF2-40B4-BE49-F238E27FC236}">
                      <a16:creationId xmlns:a16="http://schemas.microsoft.com/office/drawing/2014/main" id="{A25F4BD1-DEC5-A797-1D0B-DD2C780C24B8}"/>
                    </a:ext>
                  </a:extLst>
                </p:cNvPr>
                <p:cNvSpPr>
                  <a:spLocks/>
                </p:cNvSpPr>
                <p:nvPr/>
              </p:nvSpPr>
              <p:spPr bwMode="auto">
                <a:xfrm>
                  <a:off x="5175" y="2241"/>
                  <a:ext cx="58" cy="256"/>
                </a:xfrm>
                <a:custGeom>
                  <a:avLst/>
                  <a:gdLst>
                    <a:gd name="T0" fmla="*/ 34 w 116"/>
                    <a:gd name="T1" fmla="*/ 506 h 513"/>
                    <a:gd name="T2" fmla="*/ 79 w 116"/>
                    <a:gd name="T3" fmla="*/ 513 h 513"/>
                    <a:gd name="T4" fmla="*/ 116 w 116"/>
                    <a:gd name="T5" fmla="*/ 226 h 513"/>
                    <a:gd name="T6" fmla="*/ 104 w 116"/>
                    <a:gd name="T7" fmla="*/ 0 h 513"/>
                    <a:gd name="T8" fmla="*/ 0 w 116"/>
                    <a:gd name="T9" fmla="*/ 12 h 513"/>
                    <a:gd name="T10" fmla="*/ 36 w 116"/>
                    <a:gd name="T11" fmla="*/ 226 h 513"/>
                    <a:gd name="T12" fmla="*/ 22 w 116"/>
                    <a:gd name="T13" fmla="*/ 312 h 513"/>
                    <a:gd name="T14" fmla="*/ 34 w 116"/>
                    <a:gd name="T15" fmla="*/ 506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13">
                      <a:moveTo>
                        <a:pt x="34" y="506"/>
                      </a:moveTo>
                      <a:lnTo>
                        <a:pt x="79" y="513"/>
                      </a:lnTo>
                      <a:lnTo>
                        <a:pt x="116" y="226"/>
                      </a:lnTo>
                      <a:lnTo>
                        <a:pt x="104" y="0"/>
                      </a:lnTo>
                      <a:lnTo>
                        <a:pt x="0" y="12"/>
                      </a:lnTo>
                      <a:lnTo>
                        <a:pt x="36" y="226"/>
                      </a:lnTo>
                      <a:lnTo>
                        <a:pt x="22" y="312"/>
                      </a:lnTo>
                      <a:lnTo>
                        <a:pt x="34" y="506"/>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728">
                  <a:extLst>
                    <a:ext uri="{FF2B5EF4-FFF2-40B4-BE49-F238E27FC236}">
                      <a16:creationId xmlns:a16="http://schemas.microsoft.com/office/drawing/2014/main" id="{CEE32E76-CD6F-3670-486B-1666616BD6F5}"/>
                    </a:ext>
                  </a:extLst>
                </p:cNvPr>
                <p:cNvSpPr>
                  <a:spLocks/>
                </p:cNvSpPr>
                <p:nvPr/>
              </p:nvSpPr>
              <p:spPr bwMode="auto">
                <a:xfrm>
                  <a:off x="4990" y="2193"/>
                  <a:ext cx="107" cy="301"/>
                </a:xfrm>
                <a:custGeom>
                  <a:avLst/>
                  <a:gdLst>
                    <a:gd name="T0" fmla="*/ 214 w 214"/>
                    <a:gd name="T1" fmla="*/ 599 h 601"/>
                    <a:gd name="T2" fmla="*/ 214 w 214"/>
                    <a:gd name="T3" fmla="*/ 309 h 601"/>
                    <a:gd name="T4" fmla="*/ 151 w 214"/>
                    <a:gd name="T5" fmla="*/ 0 h 601"/>
                    <a:gd name="T6" fmla="*/ 58 w 214"/>
                    <a:gd name="T7" fmla="*/ 32 h 601"/>
                    <a:gd name="T8" fmla="*/ 38 w 214"/>
                    <a:gd name="T9" fmla="*/ 39 h 601"/>
                    <a:gd name="T10" fmla="*/ 23 w 214"/>
                    <a:gd name="T11" fmla="*/ 51 h 601"/>
                    <a:gd name="T12" fmla="*/ 12 w 214"/>
                    <a:gd name="T13" fmla="*/ 66 h 601"/>
                    <a:gd name="T14" fmla="*/ 3 w 214"/>
                    <a:gd name="T15" fmla="*/ 85 h 601"/>
                    <a:gd name="T16" fmla="*/ 0 w 214"/>
                    <a:gd name="T17" fmla="*/ 104 h 601"/>
                    <a:gd name="T18" fmla="*/ 0 w 214"/>
                    <a:gd name="T19" fmla="*/ 157 h 601"/>
                    <a:gd name="T20" fmla="*/ 81 w 214"/>
                    <a:gd name="T21" fmla="*/ 157 h 601"/>
                    <a:gd name="T22" fmla="*/ 92 w 214"/>
                    <a:gd name="T23" fmla="*/ 397 h 601"/>
                    <a:gd name="T24" fmla="*/ 72 w 214"/>
                    <a:gd name="T25" fmla="*/ 601 h 601"/>
                    <a:gd name="T26" fmla="*/ 214 w 214"/>
                    <a:gd name="T27" fmla="*/ 59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01">
                      <a:moveTo>
                        <a:pt x="214" y="599"/>
                      </a:moveTo>
                      <a:lnTo>
                        <a:pt x="214" y="309"/>
                      </a:lnTo>
                      <a:lnTo>
                        <a:pt x="151" y="0"/>
                      </a:lnTo>
                      <a:lnTo>
                        <a:pt x="58" y="32"/>
                      </a:lnTo>
                      <a:lnTo>
                        <a:pt x="38" y="39"/>
                      </a:lnTo>
                      <a:lnTo>
                        <a:pt x="23" y="51"/>
                      </a:lnTo>
                      <a:lnTo>
                        <a:pt x="12" y="66"/>
                      </a:lnTo>
                      <a:lnTo>
                        <a:pt x="3" y="85"/>
                      </a:lnTo>
                      <a:lnTo>
                        <a:pt x="0" y="104"/>
                      </a:lnTo>
                      <a:lnTo>
                        <a:pt x="0" y="157"/>
                      </a:lnTo>
                      <a:lnTo>
                        <a:pt x="81" y="157"/>
                      </a:lnTo>
                      <a:lnTo>
                        <a:pt x="92" y="397"/>
                      </a:lnTo>
                      <a:lnTo>
                        <a:pt x="72" y="601"/>
                      </a:lnTo>
                      <a:lnTo>
                        <a:pt x="214" y="599"/>
                      </a:lnTo>
                      <a:close/>
                    </a:path>
                  </a:pathLst>
                </a:custGeom>
                <a:solidFill>
                  <a:srgbClr val="0000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729">
                  <a:extLst>
                    <a:ext uri="{FF2B5EF4-FFF2-40B4-BE49-F238E27FC236}">
                      <a16:creationId xmlns:a16="http://schemas.microsoft.com/office/drawing/2014/main" id="{F52F206A-FA10-891E-7F3C-2CABC5494C3C}"/>
                    </a:ext>
                  </a:extLst>
                </p:cNvPr>
                <p:cNvSpPr>
                  <a:spLocks/>
                </p:cNvSpPr>
                <p:nvPr/>
              </p:nvSpPr>
              <p:spPr bwMode="auto">
                <a:xfrm>
                  <a:off x="5041" y="2191"/>
                  <a:ext cx="56" cy="157"/>
                </a:xfrm>
                <a:custGeom>
                  <a:avLst/>
                  <a:gdLst>
                    <a:gd name="T0" fmla="*/ 112 w 112"/>
                    <a:gd name="T1" fmla="*/ 313 h 313"/>
                    <a:gd name="T2" fmla="*/ 59 w 112"/>
                    <a:gd name="T3" fmla="*/ 0 h 313"/>
                    <a:gd name="T4" fmla="*/ 0 w 112"/>
                    <a:gd name="T5" fmla="*/ 21 h 313"/>
                    <a:gd name="T6" fmla="*/ 112 w 112"/>
                    <a:gd name="T7" fmla="*/ 313 h 313"/>
                  </a:gdLst>
                  <a:ahLst/>
                  <a:cxnLst>
                    <a:cxn ang="0">
                      <a:pos x="T0" y="T1"/>
                    </a:cxn>
                    <a:cxn ang="0">
                      <a:pos x="T2" y="T3"/>
                    </a:cxn>
                    <a:cxn ang="0">
                      <a:pos x="T4" y="T5"/>
                    </a:cxn>
                    <a:cxn ang="0">
                      <a:pos x="T6" y="T7"/>
                    </a:cxn>
                  </a:cxnLst>
                  <a:rect l="0" t="0" r="r" b="b"/>
                  <a:pathLst>
                    <a:path w="112" h="313">
                      <a:moveTo>
                        <a:pt x="112" y="313"/>
                      </a:moveTo>
                      <a:lnTo>
                        <a:pt x="59" y="0"/>
                      </a:lnTo>
                      <a:lnTo>
                        <a:pt x="0" y="21"/>
                      </a:lnTo>
                      <a:lnTo>
                        <a:pt x="112" y="313"/>
                      </a:lnTo>
                      <a:close/>
                    </a:path>
                  </a:pathLst>
                </a:custGeom>
                <a:solidFill>
                  <a:srgbClr val="0000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730">
                  <a:extLst>
                    <a:ext uri="{FF2B5EF4-FFF2-40B4-BE49-F238E27FC236}">
                      <a16:creationId xmlns:a16="http://schemas.microsoft.com/office/drawing/2014/main" id="{A39EF664-1836-ABC8-BBA7-8FF413756AAF}"/>
                    </a:ext>
                  </a:extLst>
                </p:cNvPr>
                <p:cNvSpPr>
                  <a:spLocks/>
                </p:cNvSpPr>
                <p:nvPr/>
              </p:nvSpPr>
              <p:spPr bwMode="auto">
                <a:xfrm>
                  <a:off x="5121" y="2193"/>
                  <a:ext cx="107" cy="301"/>
                </a:xfrm>
                <a:custGeom>
                  <a:avLst/>
                  <a:gdLst>
                    <a:gd name="T0" fmla="*/ 0 w 213"/>
                    <a:gd name="T1" fmla="*/ 599 h 601"/>
                    <a:gd name="T2" fmla="*/ 0 w 213"/>
                    <a:gd name="T3" fmla="*/ 309 h 601"/>
                    <a:gd name="T4" fmla="*/ 63 w 213"/>
                    <a:gd name="T5" fmla="*/ 0 h 601"/>
                    <a:gd name="T6" fmla="*/ 157 w 213"/>
                    <a:gd name="T7" fmla="*/ 32 h 601"/>
                    <a:gd name="T8" fmla="*/ 175 w 213"/>
                    <a:gd name="T9" fmla="*/ 39 h 601"/>
                    <a:gd name="T10" fmla="*/ 191 w 213"/>
                    <a:gd name="T11" fmla="*/ 51 h 601"/>
                    <a:gd name="T12" fmla="*/ 203 w 213"/>
                    <a:gd name="T13" fmla="*/ 66 h 601"/>
                    <a:gd name="T14" fmla="*/ 210 w 213"/>
                    <a:gd name="T15" fmla="*/ 85 h 601"/>
                    <a:gd name="T16" fmla="*/ 213 w 213"/>
                    <a:gd name="T17" fmla="*/ 104 h 601"/>
                    <a:gd name="T18" fmla="*/ 213 w 213"/>
                    <a:gd name="T19" fmla="*/ 157 h 601"/>
                    <a:gd name="T20" fmla="*/ 134 w 213"/>
                    <a:gd name="T21" fmla="*/ 157 h 601"/>
                    <a:gd name="T22" fmla="*/ 123 w 213"/>
                    <a:gd name="T23" fmla="*/ 397 h 601"/>
                    <a:gd name="T24" fmla="*/ 143 w 213"/>
                    <a:gd name="T25" fmla="*/ 601 h 601"/>
                    <a:gd name="T26" fmla="*/ 0 w 213"/>
                    <a:gd name="T27" fmla="*/ 59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601">
                      <a:moveTo>
                        <a:pt x="0" y="599"/>
                      </a:moveTo>
                      <a:lnTo>
                        <a:pt x="0" y="309"/>
                      </a:lnTo>
                      <a:lnTo>
                        <a:pt x="63" y="0"/>
                      </a:lnTo>
                      <a:lnTo>
                        <a:pt x="157" y="32"/>
                      </a:lnTo>
                      <a:lnTo>
                        <a:pt x="175" y="39"/>
                      </a:lnTo>
                      <a:lnTo>
                        <a:pt x="191" y="51"/>
                      </a:lnTo>
                      <a:lnTo>
                        <a:pt x="203" y="66"/>
                      </a:lnTo>
                      <a:lnTo>
                        <a:pt x="210" y="85"/>
                      </a:lnTo>
                      <a:lnTo>
                        <a:pt x="213" y="104"/>
                      </a:lnTo>
                      <a:lnTo>
                        <a:pt x="213" y="157"/>
                      </a:lnTo>
                      <a:lnTo>
                        <a:pt x="134" y="157"/>
                      </a:lnTo>
                      <a:lnTo>
                        <a:pt x="123" y="397"/>
                      </a:lnTo>
                      <a:lnTo>
                        <a:pt x="143" y="601"/>
                      </a:lnTo>
                      <a:lnTo>
                        <a:pt x="0" y="599"/>
                      </a:lnTo>
                      <a:close/>
                    </a:path>
                  </a:pathLst>
                </a:custGeom>
                <a:solidFill>
                  <a:srgbClr val="0000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731">
                  <a:extLst>
                    <a:ext uri="{FF2B5EF4-FFF2-40B4-BE49-F238E27FC236}">
                      <a16:creationId xmlns:a16="http://schemas.microsoft.com/office/drawing/2014/main" id="{E5597837-BC2F-67B0-2611-A7E0112399FB}"/>
                    </a:ext>
                  </a:extLst>
                </p:cNvPr>
                <p:cNvSpPr>
                  <a:spLocks/>
                </p:cNvSpPr>
                <p:nvPr/>
              </p:nvSpPr>
              <p:spPr bwMode="auto">
                <a:xfrm>
                  <a:off x="5121" y="2193"/>
                  <a:ext cx="56" cy="155"/>
                </a:xfrm>
                <a:custGeom>
                  <a:avLst/>
                  <a:gdLst>
                    <a:gd name="T0" fmla="*/ 0 w 111"/>
                    <a:gd name="T1" fmla="*/ 311 h 311"/>
                    <a:gd name="T2" fmla="*/ 55 w 111"/>
                    <a:gd name="T3" fmla="*/ 0 h 311"/>
                    <a:gd name="T4" fmla="*/ 111 w 111"/>
                    <a:gd name="T5" fmla="*/ 19 h 311"/>
                    <a:gd name="T6" fmla="*/ 0 w 111"/>
                    <a:gd name="T7" fmla="*/ 311 h 311"/>
                  </a:gdLst>
                  <a:ahLst/>
                  <a:cxnLst>
                    <a:cxn ang="0">
                      <a:pos x="T0" y="T1"/>
                    </a:cxn>
                    <a:cxn ang="0">
                      <a:pos x="T2" y="T3"/>
                    </a:cxn>
                    <a:cxn ang="0">
                      <a:pos x="T4" y="T5"/>
                    </a:cxn>
                    <a:cxn ang="0">
                      <a:pos x="T6" y="T7"/>
                    </a:cxn>
                  </a:cxnLst>
                  <a:rect l="0" t="0" r="r" b="b"/>
                  <a:pathLst>
                    <a:path w="111" h="311">
                      <a:moveTo>
                        <a:pt x="0" y="311"/>
                      </a:moveTo>
                      <a:lnTo>
                        <a:pt x="55" y="0"/>
                      </a:lnTo>
                      <a:lnTo>
                        <a:pt x="111" y="19"/>
                      </a:lnTo>
                      <a:lnTo>
                        <a:pt x="0" y="3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732">
                  <a:extLst>
                    <a:ext uri="{FF2B5EF4-FFF2-40B4-BE49-F238E27FC236}">
                      <a16:creationId xmlns:a16="http://schemas.microsoft.com/office/drawing/2014/main" id="{C693A41C-F599-46E4-0C1D-A3A9959B55FB}"/>
                    </a:ext>
                  </a:extLst>
                </p:cNvPr>
                <p:cNvSpPr>
                  <a:spLocks/>
                </p:cNvSpPr>
                <p:nvPr/>
              </p:nvSpPr>
              <p:spPr bwMode="auto">
                <a:xfrm>
                  <a:off x="5109" y="2039"/>
                  <a:ext cx="51" cy="104"/>
                </a:xfrm>
                <a:custGeom>
                  <a:avLst/>
                  <a:gdLst>
                    <a:gd name="T0" fmla="*/ 28 w 103"/>
                    <a:gd name="T1" fmla="*/ 2 h 208"/>
                    <a:gd name="T2" fmla="*/ 12 w 103"/>
                    <a:gd name="T3" fmla="*/ 2 h 208"/>
                    <a:gd name="T4" fmla="*/ 3 w 103"/>
                    <a:gd name="T5" fmla="*/ 0 h 208"/>
                    <a:gd name="T6" fmla="*/ 0 w 103"/>
                    <a:gd name="T7" fmla="*/ 0 h 208"/>
                    <a:gd name="T8" fmla="*/ 0 w 103"/>
                    <a:gd name="T9" fmla="*/ 208 h 208"/>
                    <a:gd name="T10" fmla="*/ 15 w 103"/>
                    <a:gd name="T11" fmla="*/ 208 h 208"/>
                    <a:gd name="T12" fmla="*/ 39 w 103"/>
                    <a:gd name="T13" fmla="*/ 204 h 208"/>
                    <a:gd name="T14" fmla="*/ 59 w 103"/>
                    <a:gd name="T15" fmla="*/ 194 h 208"/>
                    <a:gd name="T16" fmla="*/ 78 w 103"/>
                    <a:gd name="T17" fmla="*/ 178 h 208"/>
                    <a:gd name="T18" fmla="*/ 92 w 103"/>
                    <a:gd name="T19" fmla="*/ 157 h 208"/>
                    <a:gd name="T20" fmla="*/ 100 w 103"/>
                    <a:gd name="T21" fmla="*/ 132 h 208"/>
                    <a:gd name="T22" fmla="*/ 103 w 103"/>
                    <a:gd name="T23" fmla="*/ 105 h 208"/>
                    <a:gd name="T24" fmla="*/ 103 w 103"/>
                    <a:gd name="T25" fmla="*/ 102 h 208"/>
                    <a:gd name="T26" fmla="*/ 100 w 103"/>
                    <a:gd name="T27" fmla="*/ 72 h 208"/>
                    <a:gd name="T28" fmla="*/ 89 w 103"/>
                    <a:gd name="T29" fmla="*/ 47 h 208"/>
                    <a:gd name="T30" fmla="*/ 73 w 103"/>
                    <a:gd name="T31" fmla="*/ 26 h 208"/>
                    <a:gd name="T32" fmla="*/ 52 w 103"/>
                    <a:gd name="T33" fmla="*/ 10 h 208"/>
                    <a:gd name="T34" fmla="*/ 28 w 103"/>
                    <a:gd name="T35" fmla="*/ 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08">
                      <a:moveTo>
                        <a:pt x="28" y="2"/>
                      </a:moveTo>
                      <a:lnTo>
                        <a:pt x="12" y="2"/>
                      </a:lnTo>
                      <a:lnTo>
                        <a:pt x="3" y="0"/>
                      </a:lnTo>
                      <a:lnTo>
                        <a:pt x="0" y="0"/>
                      </a:lnTo>
                      <a:lnTo>
                        <a:pt x="0" y="208"/>
                      </a:lnTo>
                      <a:lnTo>
                        <a:pt x="15" y="208"/>
                      </a:lnTo>
                      <a:lnTo>
                        <a:pt x="39" y="204"/>
                      </a:lnTo>
                      <a:lnTo>
                        <a:pt x="59" y="194"/>
                      </a:lnTo>
                      <a:lnTo>
                        <a:pt x="78" y="178"/>
                      </a:lnTo>
                      <a:lnTo>
                        <a:pt x="92" y="157"/>
                      </a:lnTo>
                      <a:lnTo>
                        <a:pt x="100" y="132"/>
                      </a:lnTo>
                      <a:lnTo>
                        <a:pt x="103" y="105"/>
                      </a:lnTo>
                      <a:lnTo>
                        <a:pt x="103" y="102"/>
                      </a:lnTo>
                      <a:lnTo>
                        <a:pt x="100" y="72"/>
                      </a:lnTo>
                      <a:lnTo>
                        <a:pt x="89" y="47"/>
                      </a:lnTo>
                      <a:lnTo>
                        <a:pt x="73" y="26"/>
                      </a:lnTo>
                      <a:lnTo>
                        <a:pt x="52" y="10"/>
                      </a:lnTo>
                      <a:lnTo>
                        <a:pt x="28" y="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733">
                  <a:extLst>
                    <a:ext uri="{FF2B5EF4-FFF2-40B4-BE49-F238E27FC236}">
                      <a16:creationId xmlns:a16="http://schemas.microsoft.com/office/drawing/2014/main" id="{939AA381-1BB0-8019-753F-60A0B01218AF}"/>
                    </a:ext>
                  </a:extLst>
                </p:cNvPr>
                <p:cNvSpPr>
                  <a:spLocks/>
                </p:cNvSpPr>
                <p:nvPr/>
              </p:nvSpPr>
              <p:spPr bwMode="auto">
                <a:xfrm>
                  <a:off x="5057" y="2039"/>
                  <a:ext cx="52" cy="104"/>
                </a:xfrm>
                <a:custGeom>
                  <a:avLst/>
                  <a:gdLst>
                    <a:gd name="T0" fmla="*/ 74 w 103"/>
                    <a:gd name="T1" fmla="*/ 2 h 208"/>
                    <a:gd name="T2" fmla="*/ 90 w 103"/>
                    <a:gd name="T3" fmla="*/ 2 h 208"/>
                    <a:gd name="T4" fmla="*/ 100 w 103"/>
                    <a:gd name="T5" fmla="*/ 0 h 208"/>
                    <a:gd name="T6" fmla="*/ 103 w 103"/>
                    <a:gd name="T7" fmla="*/ 0 h 208"/>
                    <a:gd name="T8" fmla="*/ 103 w 103"/>
                    <a:gd name="T9" fmla="*/ 208 h 208"/>
                    <a:gd name="T10" fmla="*/ 87 w 103"/>
                    <a:gd name="T11" fmla="*/ 208 h 208"/>
                    <a:gd name="T12" fmla="*/ 63 w 103"/>
                    <a:gd name="T13" fmla="*/ 204 h 208"/>
                    <a:gd name="T14" fmla="*/ 43 w 103"/>
                    <a:gd name="T15" fmla="*/ 194 h 208"/>
                    <a:gd name="T16" fmla="*/ 25 w 103"/>
                    <a:gd name="T17" fmla="*/ 178 h 208"/>
                    <a:gd name="T18" fmla="*/ 11 w 103"/>
                    <a:gd name="T19" fmla="*/ 157 h 208"/>
                    <a:gd name="T20" fmla="*/ 2 w 103"/>
                    <a:gd name="T21" fmla="*/ 132 h 208"/>
                    <a:gd name="T22" fmla="*/ 0 w 103"/>
                    <a:gd name="T23" fmla="*/ 105 h 208"/>
                    <a:gd name="T24" fmla="*/ 0 w 103"/>
                    <a:gd name="T25" fmla="*/ 102 h 208"/>
                    <a:gd name="T26" fmla="*/ 4 w 103"/>
                    <a:gd name="T27" fmla="*/ 72 h 208"/>
                    <a:gd name="T28" fmla="*/ 14 w 103"/>
                    <a:gd name="T29" fmla="*/ 47 h 208"/>
                    <a:gd name="T30" fmla="*/ 29 w 103"/>
                    <a:gd name="T31" fmla="*/ 26 h 208"/>
                    <a:gd name="T32" fmla="*/ 50 w 103"/>
                    <a:gd name="T33" fmla="*/ 10 h 208"/>
                    <a:gd name="T34" fmla="*/ 74 w 103"/>
                    <a:gd name="T35" fmla="*/ 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08">
                      <a:moveTo>
                        <a:pt x="74" y="2"/>
                      </a:moveTo>
                      <a:lnTo>
                        <a:pt x="90" y="2"/>
                      </a:lnTo>
                      <a:lnTo>
                        <a:pt x="100" y="0"/>
                      </a:lnTo>
                      <a:lnTo>
                        <a:pt x="103" y="0"/>
                      </a:lnTo>
                      <a:lnTo>
                        <a:pt x="103" y="208"/>
                      </a:lnTo>
                      <a:lnTo>
                        <a:pt x="87" y="208"/>
                      </a:lnTo>
                      <a:lnTo>
                        <a:pt x="63" y="204"/>
                      </a:lnTo>
                      <a:lnTo>
                        <a:pt x="43" y="194"/>
                      </a:lnTo>
                      <a:lnTo>
                        <a:pt x="25" y="178"/>
                      </a:lnTo>
                      <a:lnTo>
                        <a:pt x="11" y="157"/>
                      </a:lnTo>
                      <a:lnTo>
                        <a:pt x="2" y="132"/>
                      </a:lnTo>
                      <a:lnTo>
                        <a:pt x="0" y="105"/>
                      </a:lnTo>
                      <a:lnTo>
                        <a:pt x="0" y="102"/>
                      </a:lnTo>
                      <a:lnTo>
                        <a:pt x="4" y="72"/>
                      </a:lnTo>
                      <a:lnTo>
                        <a:pt x="14" y="47"/>
                      </a:lnTo>
                      <a:lnTo>
                        <a:pt x="29" y="26"/>
                      </a:lnTo>
                      <a:lnTo>
                        <a:pt x="50" y="10"/>
                      </a:lnTo>
                      <a:lnTo>
                        <a:pt x="74" y="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734">
                  <a:extLst>
                    <a:ext uri="{FF2B5EF4-FFF2-40B4-BE49-F238E27FC236}">
                      <a16:creationId xmlns:a16="http://schemas.microsoft.com/office/drawing/2014/main" id="{CFB89503-E2A6-BF2D-AB3E-2D2BF72E5D41}"/>
                    </a:ext>
                  </a:extLst>
                </p:cNvPr>
                <p:cNvSpPr>
                  <a:spLocks/>
                </p:cNvSpPr>
                <p:nvPr/>
              </p:nvSpPr>
              <p:spPr bwMode="auto">
                <a:xfrm>
                  <a:off x="5056" y="2106"/>
                  <a:ext cx="10" cy="32"/>
                </a:xfrm>
                <a:custGeom>
                  <a:avLst/>
                  <a:gdLst>
                    <a:gd name="T0" fmla="*/ 10 w 19"/>
                    <a:gd name="T1" fmla="*/ 62 h 62"/>
                    <a:gd name="T2" fmla="*/ 5 w 19"/>
                    <a:gd name="T3" fmla="*/ 62 h 62"/>
                    <a:gd name="T4" fmla="*/ 3 w 19"/>
                    <a:gd name="T5" fmla="*/ 59 h 62"/>
                    <a:gd name="T6" fmla="*/ 0 w 19"/>
                    <a:gd name="T7" fmla="*/ 56 h 62"/>
                    <a:gd name="T8" fmla="*/ 0 w 19"/>
                    <a:gd name="T9" fmla="*/ 52 h 62"/>
                    <a:gd name="T10" fmla="*/ 0 w 19"/>
                    <a:gd name="T11" fmla="*/ 10 h 62"/>
                    <a:gd name="T12" fmla="*/ 0 w 19"/>
                    <a:gd name="T13" fmla="*/ 7 h 62"/>
                    <a:gd name="T14" fmla="*/ 3 w 19"/>
                    <a:gd name="T15" fmla="*/ 3 h 62"/>
                    <a:gd name="T16" fmla="*/ 5 w 19"/>
                    <a:gd name="T17" fmla="*/ 1 h 62"/>
                    <a:gd name="T18" fmla="*/ 10 w 19"/>
                    <a:gd name="T19" fmla="*/ 0 h 62"/>
                    <a:gd name="T20" fmla="*/ 14 w 19"/>
                    <a:gd name="T21" fmla="*/ 1 h 62"/>
                    <a:gd name="T22" fmla="*/ 17 w 19"/>
                    <a:gd name="T23" fmla="*/ 3 h 62"/>
                    <a:gd name="T24" fmla="*/ 19 w 19"/>
                    <a:gd name="T25" fmla="*/ 7 h 62"/>
                    <a:gd name="T26" fmla="*/ 19 w 19"/>
                    <a:gd name="T27" fmla="*/ 10 h 62"/>
                    <a:gd name="T28" fmla="*/ 19 w 19"/>
                    <a:gd name="T29" fmla="*/ 52 h 62"/>
                    <a:gd name="T30" fmla="*/ 19 w 19"/>
                    <a:gd name="T31" fmla="*/ 56 h 62"/>
                    <a:gd name="T32" fmla="*/ 17 w 19"/>
                    <a:gd name="T33" fmla="*/ 59 h 62"/>
                    <a:gd name="T34" fmla="*/ 14 w 19"/>
                    <a:gd name="T35" fmla="*/ 62 h 62"/>
                    <a:gd name="T36" fmla="*/ 10 w 19"/>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62">
                      <a:moveTo>
                        <a:pt x="10" y="62"/>
                      </a:moveTo>
                      <a:lnTo>
                        <a:pt x="5" y="62"/>
                      </a:lnTo>
                      <a:lnTo>
                        <a:pt x="3" y="59"/>
                      </a:lnTo>
                      <a:lnTo>
                        <a:pt x="0" y="56"/>
                      </a:lnTo>
                      <a:lnTo>
                        <a:pt x="0" y="52"/>
                      </a:lnTo>
                      <a:lnTo>
                        <a:pt x="0" y="10"/>
                      </a:lnTo>
                      <a:lnTo>
                        <a:pt x="0" y="7"/>
                      </a:lnTo>
                      <a:lnTo>
                        <a:pt x="3" y="3"/>
                      </a:lnTo>
                      <a:lnTo>
                        <a:pt x="5" y="1"/>
                      </a:lnTo>
                      <a:lnTo>
                        <a:pt x="10" y="0"/>
                      </a:lnTo>
                      <a:lnTo>
                        <a:pt x="14" y="1"/>
                      </a:lnTo>
                      <a:lnTo>
                        <a:pt x="17" y="3"/>
                      </a:lnTo>
                      <a:lnTo>
                        <a:pt x="19" y="7"/>
                      </a:lnTo>
                      <a:lnTo>
                        <a:pt x="19" y="10"/>
                      </a:lnTo>
                      <a:lnTo>
                        <a:pt x="19" y="52"/>
                      </a:lnTo>
                      <a:lnTo>
                        <a:pt x="19" y="56"/>
                      </a:lnTo>
                      <a:lnTo>
                        <a:pt x="17" y="59"/>
                      </a:lnTo>
                      <a:lnTo>
                        <a:pt x="14" y="62"/>
                      </a:lnTo>
                      <a:lnTo>
                        <a:pt x="10" y="62"/>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735">
                  <a:extLst>
                    <a:ext uri="{FF2B5EF4-FFF2-40B4-BE49-F238E27FC236}">
                      <a16:creationId xmlns:a16="http://schemas.microsoft.com/office/drawing/2014/main" id="{9B317690-32C8-FC40-4B6C-C77BCFC7ECD9}"/>
                    </a:ext>
                  </a:extLst>
                </p:cNvPr>
                <p:cNvSpPr>
                  <a:spLocks/>
                </p:cNvSpPr>
                <p:nvPr/>
              </p:nvSpPr>
              <p:spPr bwMode="auto">
                <a:xfrm>
                  <a:off x="5152" y="2106"/>
                  <a:ext cx="10" cy="32"/>
                </a:xfrm>
                <a:custGeom>
                  <a:avLst/>
                  <a:gdLst>
                    <a:gd name="T0" fmla="*/ 10 w 20"/>
                    <a:gd name="T1" fmla="*/ 62 h 62"/>
                    <a:gd name="T2" fmla="*/ 6 w 20"/>
                    <a:gd name="T3" fmla="*/ 62 h 62"/>
                    <a:gd name="T4" fmla="*/ 3 w 20"/>
                    <a:gd name="T5" fmla="*/ 59 h 62"/>
                    <a:gd name="T6" fmla="*/ 0 w 20"/>
                    <a:gd name="T7" fmla="*/ 56 h 62"/>
                    <a:gd name="T8" fmla="*/ 0 w 20"/>
                    <a:gd name="T9" fmla="*/ 52 h 62"/>
                    <a:gd name="T10" fmla="*/ 0 w 20"/>
                    <a:gd name="T11" fmla="*/ 10 h 62"/>
                    <a:gd name="T12" fmla="*/ 0 w 20"/>
                    <a:gd name="T13" fmla="*/ 7 h 62"/>
                    <a:gd name="T14" fmla="*/ 3 w 20"/>
                    <a:gd name="T15" fmla="*/ 3 h 62"/>
                    <a:gd name="T16" fmla="*/ 6 w 20"/>
                    <a:gd name="T17" fmla="*/ 1 h 62"/>
                    <a:gd name="T18" fmla="*/ 10 w 20"/>
                    <a:gd name="T19" fmla="*/ 0 h 62"/>
                    <a:gd name="T20" fmla="*/ 14 w 20"/>
                    <a:gd name="T21" fmla="*/ 1 h 62"/>
                    <a:gd name="T22" fmla="*/ 17 w 20"/>
                    <a:gd name="T23" fmla="*/ 3 h 62"/>
                    <a:gd name="T24" fmla="*/ 20 w 20"/>
                    <a:gd name="T25" fmla="*/ 7 h 62"/>
                    <a:gd name="T26" fmla="*/ 20 w 20"/>
                    <a:gd name="T27" fmla="*/ 10 h 62"/>
                    <a:gd name="T28" fmla="*/ 20 w 20"/>
                    <a:gd name="T29" fmla="*/ 52 h 62"/>
                    <a:gd name="T30" fmla="*/ 20 w 20"/>
                    <a:gd name="T31" fmla="*/ 56 h 62"/>
                    <a:gd name="T32" fmla="*/ 17 w 20"/>
                    <a:gd name="T33" fmla="*/ 59 h 62"/>
                    <a:gd name="T34" fmla="*/ 14 w 20"/>
                    <a:gd name="T35" fmla="*/ 62 h 62"/>
                    <a:gd name="T36" fmla="*/ 10 w 20"/>
                    <a:gd name="T3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2">
                      <a:moveTo>
                        <a:pt x="10" y="62"/>
                      </a:moveTo>
                      <a:lnTo>
                        <a:pt x="6" y="62"/>
                      </a:lnTo>
                      <a:lnTo>
                        <a:pt x="3" y="59"/>
                      </a:lnTo>
                      <a:lnTo>
                        <a:pt x="0" y="56"/>
                      </a:lnTo>
                      <a:lnTo>
                        <a:pt x="0" y="52"/>
                      </a:lnTo>
                      <a:lnTo>
                        <a:pt x="0" y="10"/>
                      </a:lnTo>
                      <a:lnTo>
                        <a:pt x="0" y="7"/>
                      </a:lnTo>
                      <a:lnTo>
                        <a:pt x="3" y="3"/>
                      </a:lnTo>
                      <a:lnTo>
                        <a:pt x="6" y="1"/>
                      </a:lnTo>
                      <a:lnTo>
                        <a:pt x="10" y="0"/>
                      </a:lnTo>
                      <a:lnTo>
                        <a:pt x="14" y="1"/>
                      </a:lnTo>
                      <a:lnTo>
                        <a:pt x="17" y="3"/>
                      </a:lnTo>
                      <a:lnTo>
                        <a:pt x="20" y="7"/>
                      </a:lnTo>
                      <a:lnTo>
                        <a:pt x="20" y="10"/>
                      </a:lnTo>
                      <a:lnTo>
                        <a:pt x="20" y="52"/>
                      </a:lnTo>
                      <a:lnTo>
                        <a:pt x="20" y="56"/>
                      </a:lnTo>
                      <a:lnTo>
                        <a:pt x="17" y="59"/>
                      </a:lnTo>
                      <a:lnTo>
                        <a:pt x="14" y="62"/>
                      </a:lnTo>
                      <a:lnTo>
                        <a:pt x="10" y="62"/>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736">
                  <a:extLst>
                    <a:ext uri="{FF2B5EF4-FFF2-40B4-BE49-F238E27FC236}">
                      <a16:creationId xmlns:a16="http://schemas.microsoft.com/office/drawing/2014/main" id="{9C321BBF-2495-8808-EB8B-71B5AE4C4C4C}"/>
                    </a:ext>
                  </a:extLst>
                </p:cNvPr>
                <p:cNvSpPr>
                  <a:spLocks/>
                </p:cNvSpPr>
                <p:nvPr/>
              </p:nvSpPr>
              <p:spPr bwMode="auto">
                <a:xfrm>
                  <a:off x="5063" y="2060"/>
                  <a:ext cx="92" cy="125"/>
                </a:xfrm>
                <a:custGeom>
                  <a:avLst/>
                  <a:gdLst>
                    <a:gd name="T0" fmla="*/ 121 w 184"/>
                    <a:gd name="T1" fmla="*/ 0 h 250"/>
                    <a:gd name="T2" fmla="*/ 62 w 184"/>
                    <a:gd name="T3" fmla="*/ 0 h 250"/>
                    <a:gd name="T4" fmla="*/ 44 w 184"/>
                    <a:gd name="T5" fmla="*/ 2 h 250"/>
                    <a:gd name="T6" fmla="*/ 28 w 184"/>
                    <a:gd name="T7" fmla="*/ 12 h 250"/>
                    <a:gd name="T8" fmla="*/ 14 w 184"/>
                    <a:gd name="T9" fmla="*/ 26 h 250"/>
                    <a:gd name="T10" fmla="*/ 5 w 184"/>
                    <a:gd name="T11" fmla="*/ 45 h 250"/>
                    <a:gd name="T12" fmla="*/ 0 w 184"/>
                    <a:gd name="T13" fmla="*/ 67 h 250"/>
                    <a:gd name="T14" fmla="*/ 0 w 184"/>
                    <a:gd name="T15" fmla="*/ 171 h 250"/>
                    <a:gd name="T16" fmla="*/ 3 w 184"/>
                    <a:gd name="T17" fmla="*/ 185 h 250"/>
                    <a:gd name="T18" fmla="*/ 11 w 184"/>
                    <a:gd name="T19" fmla="*/ 196 h 250"/>
                    <a:gd name="T20" fmla="*/ 21 w 184"/>
                    <a:gd name="T21" fmla="*/ 207 h 250"/>
                    <a:gd name="T22" fmla="*/ 32 w 184"/>
                    <a:gd name="T23" fmla="*/ 219 h 250"/>
                    <a:gd name="T24" fmla="*/ 52 w 184"/>
                    <a:gd name="T25" fmla="*/ 236 h 250"/>
                    <a:gd name="T26" fmla="*/ 71 w 184"/>
                    <a:gd name="T27" fmla="*/ 247 h 250"/>
                    <a:gd name="T28" fmla="*/ 90 w 184"/>
                    <a:gd name="T29" fmla="*/ 250 h 250"/>
                    <a:gd name="T30" fmla="*/ 93 w 184"/>
                    <a:gd name="T31" fmla="*/ 250 h 250"/>
                    <a:gd name="T32" fmla="*/ 113 w 184"/>
                    <a:gd name="T33" fmla="*/ 247 h 250"/>
                    <a:gd name="T34" fmla="*/ 131 w 184"/>
                    <a:gd name="T35" fmla="*/ 236 h 250"/>
                    <a:gd name="T36" fmla="*/ 151 w 184"/>
                    <a:gd name="T37" fmla="*/ 219 h 250"/>
                    <a:gd name="T38" fmla="*/ 162 w 184"/>
                    <a:gd name="T39" fmla="*/ 207 h 250"/>
                    <a:gd name="T40" fmla="*/ 172 w 184"/>
                    <a:gd name="T41" fmla="*/ 196 h 250"/>
                    <a:gd name="T42" fmla="*/ 181 w 184"/>
                    <a:gd name="T43" fmla="*/ 185 h 250"/>
                    <a:gd name="T44" fmla="*/ 184 w 184"/>
                    <a:gd name="T45" fmla="*/ 171 h 250"/>
                    <a:gd name="T46" fmla="*/ 184 w 184"/>
                    <a:gd name="T47" fmla="*/ 67 h 250"/>
                    <a:gd name="T48" fmla="*/ 178 w 184"/>
                    <a:gd name="T49" fmla="*/ 45 h 250"/>
                    <a:gd name="T50" fmla="*/ 170 w 184"/>
                    <a:gd name="T51" fmla="*/ 26 h 250"/>
                    <a:gd name="T52" fmla="*/ 155 w 184"/>
                    <a:gd name="T53" fmla="*/ 12 h 250"/>
                    <a:gd name="T54" fmla="*/ 140 w 184"/>
                    <a:gd name="T55" fmla="*/ 2 h 250"/>
                    <a:gd name="T56" fmla="*/ 121 w 184"/>
                    <a:gd name="T5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250">
                      <a:moveTo>
                        <a:pt x="121" y="0"/>
                      </a:moveTo>
                      <a:lnTo>
                        <a:pt x="62" y="0"/>
                      </a:lnTo>
                      <a:lnTo>
                        <a:pt x="44" y="2"/>
                      </a:lnTo>
                      <a:lnTo>
                        <a:pt x="28" y="12"/>
                      </a:lnTo>
                      <a:lnTo>
                        <a:pt x="14" y="26"/>
                      </a:lnTo>
                      <a:lnTo>
                        <a:pt x="5" y="45"/>
                      </a:lnTo>
                      <a:lnTo>
                        <a:pt x="0" y="67"/>
                      </a:lnTo>
                      <a:lnTo>
                        <a:pt x="0" y="171"/>
                      </a:lnTo>
                      <a:lnTo>
                        <a:pt x="3" y="185"/>
                      </a:lnTo>
                      <a:lnTo>
                        <a:pt x="11" y="196"/>
                      </a:lnTo>
                      <a:lnTo>
                        <a:pt x="21" y="207"/>
                      </a:lnTo>
                      <a:lnTo>
                        <a:pt x="32" y="219"/>
                      </a:lnTo>
                      <a:lnTo>
                        <a:pt x="52" y="236"/>
                      </a:lnTo>
                      <a:lnTo>
                        <a:pt x="71" y="247"/>
                      </a:lnTo>
                      <a:lnTo>
                        <a:pt x="90" y="250"/>
                      </a:lnTo>
                      <a:lnTo>
                        <a:pt x="93" y="250"/>
                      </a:lnTo>
                      <a:lnTo>
                        <a:pt x="113" y="247"/>
                      </a:lnTo>
                      <a:lnTo>
                        <a:pt x="131" y="236"/>
                      </a:lnTo>
                      <a:lnTo>
                        <a:pt x="151" y="219"/>
                      </a:lnTo>
                      <a:lnTo>
                        <a:pt x="162" y="207"/>
                      </a:lnTo>
                      <a:lnTo>
                        <a:pt x="172" y="196"/>
                      </a:lnTo>
                      <a:lnTo>
                        <a:pt x="181" y="185"/>
                      </a:lnTo>
                      <a:lnTo>
                        <a:pt x="184" y="171"/>
                      </a:lnTo>
                      <a:lnTo>
                        <a:pt x="184" y="67"/>
                      </a:lnTo>
                      <a:lnTo>
                        <a:pt x="178" y="45"/>
                      </a:lnTo>
                      <a:lnTo>
                        <a:pt x="170" y="26"/>
                      </a:lnTo>
                      <a:lnTo>
                        <a:pt x="155" y="12"/>
                      </a:lnTo>
                      <a:lnTo>
                        <a:pt x="140" y="2"/>
                      </a:lnTo>
                      <a:lnTo>
                        <a:pt x="121"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737">
                  <a:extLst>
                    <a:ext uri="{FF2B5EF4-FFF2-40B4-BE49-F238E27FC236}">
                      <a16:creationId xmlns:a16="http://schemas.microsoft.com/office/drawing/2014/main" id="{AE039B11-5F9B-A623-BD7B-3E2BBB6ABED1}"/>
                    </a:ext>
                  </a:extLst>
                </p:cNvPr>
                <p:cNvSpPr>
                  <a:spLocks/>
                </p:cNvSpPr>
                <p:nvPr/>
              </p:nvSpPr>
              <p:spPr bwMode="auto">
                <a:xfrm>
                  <a:off x="5109" y="2060"/>
                  <a:ext cx="46" cy="125"/>
                </a:xfrm>
                <a:custGeom>
                  <a:avLst/>
                  <a:gdLst>
                    <a:gd name="T0" fmla="*/ 29 w 92"/>
                    <a:gd name="T1" fmla="*/ 0 h 250"/>
                    <a:gd name="T2" fmla="*/ 0 w 92"/>
                    <a:gd name="T3" fmla="*/ 0 h 250"/>
                    <a:gd name="T4" fmla="*/ 0 w 92"/>
                    <a:gd name="T5" fmla="*/ 250 h 250"/>
                    <a:gd name="T6" fmla="*/ 1 w 92"/>
                    <a:gd name="T7" fmla="*/ 250 h 250"/>
                    <a:gd name="T8" fmla="*/ 21 w 92"/>
                    <a:gd name="T9" fmla="*/ 247 h 250"/>
                    <a:gd name="T10" fmla="*/ 39 w 92"/>
                    <a:gd name="T11" fmla="*/ 236 h 250"/>
                    <a:gd name="T12" fmla="*/ 59 w 92"/>
                    <a:gd name="T13" fmla="*/ 219 h 250"/>
                    <a:gd name="T14" fmla="*/ 70 w 92"/>
                    <a:gd name="T15" fmla="*/ 207 h 250"/>
                    <a:gd name="T16" fmla="*/ 80 w 92"/>
                    <a:gd name="T17" fmla="*/ 196 h 250"/>
                    <a:gd name="T18" fmla="*/ 89 w 92"/>
                    <a:gd name="T19" fmla="*/ 185 h 250"/>
                    <a:gd name="T20" fmla="*/ 92 w 92"/>
                    <a:gd name="T21" fmla="*/ 171 h 250"/>
                    <a:gd name="T22" fmla="*/ 92 w 92"/>
                    <a:gd name="T23" fmla="*/ 67 h 250"/>
                    <a:gd name="T24" fmla="*/ 86 w 92"/>
                    <a:gd name="T25" fmla="*/ 45 h 250"/>
                    <a:gd name="T26" fmla="*/ 78 w 92"/>
                    <a:gd name="T27" fmla="*/ 26 h 250"/>
                    <a:gd name="T28" fmla="*/ 63 w 92"/>
                    <a:gd name="T29" fmla="*/ 12 h 250"/>
                    <a:gd name="T30" fmla="*/ 48 w 92"/>
                    <a:gd name="T31" fmla="*/ 2 h 250"/>
                    <a:gd name="T32" fmla="*/ 29 w 92"/>
                    <a:gd name="T3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250">
                      <a:moveTo>
                        <a:pt x="29" y="0"/>
                      </a:moveTo>
                      <a:lnTo>
                        <a:pt x="0" y="0"/>
                      </a:lnTo>
                      <a:lnTo>
                        <a:pt x="0" y="250"/>
                      </a:lnTo>
                      <a:lnTo>
                        <a:pt x="1" y="250"/>
                      </a:lnTo>
                      <a:lnTo>
                        <a:pt x="21" y="247"/>
                      </a:lnTo>
                      <a:lnTo>
                        <a:pt x="39" y="236"/>
                      </a:lnTo>
                      <a:lnTo>
                        <a:pt x="59" y="219"/>
                      </a:lnTo>
                      <a:lnTo>
                        <a:pt x="70" y="207"/>
                      </a:lnTo>
                      <a:lnTo>
                        <a:pt x="80" y="196"/>
                      </a:lnTo>
                      <a:lnTo>
                        <a:pt x="89" y="185"/>
                      </a:lnTo>
                      <a:lnTo>
                        <a:pt x="92" y="171"/>
                      </a:lnTo>
                      <a:lnTo>
                        <a:pt x="92" y="67"/>
                      </a:lnTo>
                      <a:lnTo>
                        <a:pt x="86" y="45"/>
                      </a:lnTo>
                      <a:lnTo>
                        <a:pt x="78" y="26"/>
                      </a:lnTo>
                      <a:lnTo>
                        <a:pt x="63" y="12"/>
                      </a:lnTo>
                      <a:lnTo>
                        <a:pt x="48" y="2"/>
                      </a:lnTo>
                      <a:lnTo>
                        <a:pt x="29"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738">
                  <a:extLst>
                    <a:ext uri="{FF2B5EF4-FFF2-40B4-BE49-F238E27FC236}">
                      <a16:creationId xmlns:a16="http://schemas.microsoft.com/office/drawing/2014/main" id="{1B0F8201-F398-D407-78BD-D2C0BBB643F0}"/>
                    </a:ext>
                  </a:extLst>
                </p:cNvPr>
                <p:cNvSpPr>
                  <a:spLocks/>
                </p:cNvSpPr>
                <p:nvPr/>
              </p:nvSpPr>
              <p:spPr bwMode="auto">
                <a:xfrm>
                  <a:off x="5063" y="2100"/>
                  <a:ext cx="46" cy="85"/>
                </a:xfrm>
                <a:custGeom>
                  <a:avLst/>
                  <a:gdLst>
                    <a:gd name="T0" fmla="*/ 92 w 92"/>
                    <a:gd name="T1" fmla="*/ 139 h 170"/>
                    <a:gd name="T2" fmla="*/ 90 w 92"/>
                    <a:gd name="T3" fmla="*/ 139 h 170"/>
                    <a:gd name="T4" fmla="*/ 71 w 92"/>
                    <a:gd name="T5" fmla="*/ 136 h 170"/>
                    <a:gd name="T6" fmla="*/ 52 w 92"/>
                    <a:gd name="T7" fmla="*/ 125 h 170"/>
                    <a:gd name="T8" fmla="*/ 32 w 92"/>
                    <a:gd name="T9" fmla="*/ 108 h 170"/>
                    <a:gd name="T10" fmla="*/ 21 w 92"/>
                    <a:gd name="T11" fmla="*/ 98 h 170"/>
                    <a:gd name="T12" fmla="*/ 11 w 92"/>
                    <a:gd name="T13" fmla="*/ 86 h 170"/>
                    <a:gd name="T14" fmla="*/ 3 w 92"/>
                    <a:gd name="T15" fmla="*/ 75 h 170"/>
                    <a:gd name="T16" fmla="*/ 3 w 92"/>
                    <a:gd name="T17" fmla="*/ 64 h 170"/>
                    <a:gd name="T18" fmla="*/ 3 w 92"/>
                    <a:gd name="T19" fmla="*/ 47 h 170"/>
                    <a:gd name="T20" fmla="*/ 3 w 92"/>
                    <a:gd name="T21" fmla="*/ 31 h 170"/>
                    <a:gd name="T22" fmla="*/ 3 w 92"/>
                    <a:gd name="T23" fmla="*/ 20 h 170"/>
                    <a:gd name="T24" fmla="*/ 3 w 92"/>
                    <a:gd name="T25" fmla="*/ 19 h 170"/>
                    <a:gd name="T26" fmla="*/ 1 w 92"/>
                    <a:gd name="T27" fmla="*/ 14 h 170"/>
                    <a:gd name="T28" fmla="*/ 1 w 92"/>
                    <a:gd name="T29" fmla="*/ 10 h 170"/>
                    <a:gd name="T30" fmla="*/ 0 w 92"/>
                    <a:gd name="T31" fmla="*/ 6 h 170"/>
                    <a:gd name="T32" fmla="*/ 0 w 92"/>
                    <a:gd name="T33" fmla="*/ 2 h 170"/>
                    <a:gd name="T34" fmla="*/ 0 w 92"/>
                    <a:gd name="T35" fmla="*/ 0 h 170"/>
                    <a:gd name="T36" fmla="*/ 0 w 92"/>
                    <a:gd name="T37" fmla="*/ 91 h 170"/>
                    <a:gd name="T38" fmla="*/ 3 w 92"/>
                    <a:gd name="T39" fmla="*/ 105 h 170"/>
                    <a:gd name="T40" fmla="*/ 11 w 92"/>
                    <a:gd name="T41" fmla="*/ 118 h 170"/>
                    <a:gd name="T42" fmla="*/ 21 w 92"/>
                    <a:gd name="T43" fmla="*/ 127 h 170"/>
                    <a:gd name="T44" fmla="*/ 32 w 92"/>
                    <a:gd name="T45" fmla="*/ 139 h 170"/>
                    <a:gd name="T46" fmla="*/ 52 w 92"/>
                    <a:gd name="T47" fmla="*/ 156 h 170"/>
                    <a:gd name="T48" fmla="*/ 71 w 92"/>
                    <a:gd name="T49" fmla="*/ 167 h 170"/>
                    <a:gd name="T50" fmla="*/ 90 w 92"/>
                    <a:gd name="T51" fmla="*/ 170 h 170"/>
                    <a:gd name="T52" fmla="*/ 92 w 92"/>
                    <a:gd name="T53" fmla="*/ 170 h 170"/>
                    <a:gd name="T54" fmla="*/ 92 w 92"/>
                    <a:gd name="T55" fmla="*/ 139 h 170"/>
                    <a:gd name="T56" fmla="*/ 92 w 92"/>
                    <a:gd name="T57" fmla="*/ 1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70">
                      <a:moveTo>
                        <a:pt x="92" y="139"/>
                      </a:moveTo>
                      <a:lnTo>
                        <a:pt x="90" y="139"/>
                      </a:lnTo>
                      <a:lnTo>
                        <a:pt x="71" y="136"/>
                      </a:lnTo>
                      <a:lnTo>
                        <a:pt x="52" y="125"/>
                      </a:lnTo>
                      <a:lnTo>
                        <a:pt x="32" y="108"/>
                      </a:lnTo>
                      <a:lnTo>
                        <a:pt x="21" y="98"/>
                      </a:lnTo>
                      <a:lnTo>
                        <a:pt x="11" y="86"/>
                      </a:lnTo>
                      <a:lnTo>
                        <a:pt x="3" y="75"/>
                      </a:lnTo>
                      <a:lnTo>
                        <a:pt x="3" y="64"/>
                      </a:lnTo>
                      <a:lnTo>
                        <a:pt x="3" y="47"/>
                      </a:lnTo>
                      <a:lnTo>
                        <a:pt x="3" y="31"/>
                      </a:lnTo>
                      <a:lnTo>
                        <a:pt x="3" y="20"/>
                      </a:lnTo>
                      <a:lnTo>
                        <a:pt x="3" y="19"/>
                      </a:lnTo>
                      <a:lnTo>
                        <a:pt x="1" y="14"/>
                      </a:lnTo>
                      <a:lnTo>
                        <a:pt x="1" y="10"/>
                      </a:lnTo>
                      <a:lnTo>
                        <a:pt x="0" y="6"/>
                      </a:lnTo>
                      <a:lnTo>
                        <a:pt x="0" y="2"/>
                      </a:lnTo>
                      <a:lnTo>
                        <a:pt x="0" y="0"/>
                      </a:lnTo>
                      <a:lnTo>
                        <a:pt x="0" y="91"/>
                      </a:lnTo>
                      <a:lnTo>
                        <a:pt x="3" y="105"/>
                      </a:lnTo>
                      <a:lnTo>
                        <a:pt x="11" y="118"/>
                      </a:lnTo>
                      <a:lnTo>
                        <a:pt x="21" y="127"/>
                      </a:lnTo>
                      <a:lnTo>
                        <a:pt x="32" y="139"/>
                      </a:lnTo>
                      <a:lnTo>
                        <a:pt x="52" y="156"/>
                      </a:lnTo>
                      <a:lnTo>
                        <a:pt x="71" y="167"/>
                      </a:lnTo>
                      <a:lnTo>
                        <a:pt x="90" y="170"/>
                      </a:lnTo>
                      <a:lnTo>
                        <a:pt x="92" y="170"/>
                      </a:lnTo>
                      <a:lnTo>
                        <a:pt x="92" y="139"/>
                      </a:lnTo>
                      <a:lnTo>
                        <a:pt x="92" y="13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739">
                  <a:extLst>
                    <a:ext uri="{FF2B5EF4-FFF2-40B4-BE49-F238E27FC236}">
                      <a16:creationId xmlns:a16="http://schemas.microsoft.com/office/drawing/2014/main" id="{7F91FFF3-E626-7FC9-8BAC-60197B4D40B8}"/>
                    </a:ext>
                  </a:extLst>
                </p:cNvPr>
                <p:cNvSpPr>
                  <a:spLocks/>
                </p:cNvSpPr>
                <p:nvPr/>
              </p:nvSpPr>
              <p:spPr bwMode="auto">
                <a:xfrm>
                  <a:off x="5084" y="2140"/>
                  <a:ext cx="25" cy="29"/>
                </a:xfrm>
                <a:custGeom>
                  <a:avLst/>
                  <a:gdLst>
                    <a:gd name="T0" fmla="*/ 14 w 50"/>
                    <a:gd name="T1" fmla="*/ 58 h 58"/>
                    <a:gd name="T2" fmla="*/ 0 w 50"/>
                    <a:gd name="T3" fmla="*/ 58 h 58"/>
                    <a:gd name="T4" fmla="*/ 0 w 50"/>
                    <a:gd name="T5" fmla="*/ 41 h 58"/>
                    <a:gd name="T6" fmla="*/ 3 w 50"/>
                    <a:gd name="T7" fmla="*/ 24 h 58"/>
                    <a:gd name="T8" fmla="*/ 12 w 50"/>
                    <a:gd name="T9" fmla="*/ 11 h 58"/>
                    <a:gd name="T10" fmla="*/ 24 w 50"/>
                    <a:gd name="T11" fmla="*/ 3 h 58"/>
                    <a:gd name="T12" fmla="*/ 40 w 50"/>
                    <a:gd name="T13" fmla="*/ 0 h 58"/>
                    <a:gd name="T14" fmla="*/ 50 w 50"/>
                    <a:gd name="T15" fmla="*/ 0 h 58"/>
                    <a:gd name="T16" fmla="*/ 50 w 50"/>
                    <a:gd name="T17" fmla="*/ 15 h 58"/>
                    <a:gd name="T18" fmla="*/ 40 w 50"/>
                    <a:gd name="T19" fmla="*/ 15 h 58"/>
                    <a:gd name="T20" fmla="*/ 27 w 50"/>
                    <a:gd name="T21" fmla="*/ 18 h 58"/>
                    <a:gd name="T22" fmla="*/ 19 w 50"/>
                    <a:gd name="T23" fmla="*/ 28 h 58"/>
                    <a:gd name="T24" fmla="*/ 14 w 50"/>
                    <a:gd name="T25" fmla="*/ 41 h 58"/>
                    <a:gd name="T26" fmla="*/ 14 w 50"/>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8">
                      <a:moveTo>
                        <a:pt x="14" y="58"/>
                      </a:moveTo>
                      <a:lnTo>
                        <a:pt x="0" y="58"/>
                      </a:lnTo>
                      <a:lnTo>
                        <a:pt x="0" y="41"/>
                      </a:lnTo>
                      <a:lnTo>
                        <a:pt x="3" y="24"/>
                      </a:lnTo>
                      <a:lnTo>
                        <a:pt x="12" y="11"/>
                      </a:lnTo>
                      <a:lnTo>
                        <a:pt x="24" y="3"/>
                      </a:lnTo>
                      <a:lnTo>
                        <a:pt x="40" y="0"/>
                      </a:lnTo>
                      <a:lnTo>
                        <a:pt x="50" y="0"/>
                      </a:lnTo>
                      <a:lnTo>
                        <a:pt x="50" y="15"/>
                      </a:lnTo>
                      <a:lnTo>
                        <a:pt x="40" y="15"/>
                      </a:lnTo>
                      <a:lnTo>
                        <a:pt x="27" y="18"/>
                      </a:lnTo>
                      <a:lnTo>
                        <a:pt x="19" y="28"/>
                      </a:lnTo>
                      <a:lnTo>
                        <a:pt x="14" y="41"/>
                      </a:lnTo>
                      <a:lnTo>
                        <a:pt x="14" y="5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740">
                  <a:extLst>
                    <a:ext uri="{FF2B5EF4-FFF2-40B4-BE49-F238E27FC236}">
                      <a16:creationId xmlns:a16="http://schemas.microsoft.com/office/drawing/2014/main" id="{B611D8B9-F90A-1266-1FD9-3CB308E50ED6}"/>
                    </a:ext>
                  </a:extLst>
                </p:cNvPr>
                <p:cNvSpPr>
                  <a:spLocks/>
                </p:cNvSpPr>
                <p:nvPr/>
              </p:nvSpPr>
              <p:spPr bwMode="auto">
                <a:xfrm>
                  <a:off x="5109" y="2100"/>
                  <a:ext cx="46" cy="85"/>
                </a:xfrm>
                <a:custGeom>
                  <a:avLst/>
                  <a:gdLst>
                    <a:gd name="T0" fmla="*/ 0 w 92"/>
                    <a:gd name="T1" fmla="*/ 139 h 170"/>
                    <a:gd name="T2" fmla="*/ 1 w 92"/>
                    <a:gd name="T3" fmla="*/ 139 h 170"/>
                    <a:gd name="T4" fmla="*/ 21 w 92"/>
                    <a:gd name="T5" fmla="*/ 136 h 170"/>
                    <a:gd name="T6" fmla="*/ 39 w 92"/>
                    <a:gd name="T7" fmla="*/ 125 h 170"/>
                    <a:gd name="T8" fmla="*/ 59 w 92"/>
                    <a:gd name="T9" fmla="*/ 108 h 170"/>
                    <a:gd name="T10" fmla="*/ 70 w 92"/>
                    <a:gd name="T11" fmla="*/ 98 h 170"/>
                    <a:gd name="T12" fmla="*/ 80 w 92"/>
                    <a:gd name="T13" fmla="*/ 86 h 170"/>
                    <a:gd name="T14" fmla="*/ 89 w 92"/>
                    <a:gd name="T15" fmla="*/ 75 h 170"/>
                    <a:gd name="T16" fmla="*/ 89 w 92"/>
                    <a:gd name="T17" fmla="*/ 64 h 170"/>
                    <a:gd name="T18" fmla="*/ 89 w 92"/>
                    <a:gd name="T19" fmla="*/ 47 h 170"/>
                    <a:gd name="T20" fmla="*/ 89 w 92"/>
                    <a:gd name="T21" fmla="*/ 31 h 170"/>
                    <a:gd name="T22" fmla="*/ 89 w 92"/>
                    <a:gd name="T23" fmla="*/ 20 h 170"/>
                    <a:gd name="T24" fmla="*/ 89 w 92"/>
                    <a:gd name="T25" fmla="*/ 19 h 170"/>
                    <a:gd name="T26" fmla="*/ 90 w 92"/>
                    <a:gd name="T27" fmla="*/ 14 h 170"/>
                    <a:gd name="T28" fmla="*/ 90 w 92"/>
                    <a:gd name="T29" fmla="*/ 10 h 170"/>
                    <a:gd name="T30" fmla="*/ 92 w 92"/>
                    <a:gd name="T31" fmla="*/ 6 h 170"/>
                    <a:gd name="T32" fmla="*/ 92 w 92"/>
                    <a:gd name="T33" fmla="*/ 2 h 170"/>
                    <a:gd name="T34" fmla="*/ 92 w 92"/>
                    <a:gd name="T35" fmla="*/ 0 h 170"/>
                    <a:gd name="T36" fmla="*/ 92 w 92"/>
                    <a:gd name="T37" fmla="*/ 91 h 170"/>
                    <a:gd name="T38" fmla="*/ 89 w 92"/>
                    <a:gd name="T39" fmla="*/ 105 h 170"/>
                    <a:gd name="T40" fmla="*/ 80 w 92"/>
                    <a:gd name="T41" fmla="*/ 118 h 170"/>
                    <a:gd name="T42" fmla="*/ 70 w 92"/>
                    <a:gd name="T43" fmla="*/ 127 h 170"/>
                    <a:gd name="T44" fmla="*/ 59 w 92"/>
                    <a:gd name="T45" fmla="*/ 139 h 170"/>
                    <a:gd name="T46" fmla="*/ 39 w 92"/>
                    <a:gd name="T47" fmla="*/ 156 h 170"/>
                    <a:gd name="T48" fmla="*/ 21 w 92"/>
                    <a:gd name="T49" fmla="*/ 167 h 170"/>
                    <a:gd name="T50" fmla="*/ 1 w 92"/>
                    <a:gd name="T51" fmla="*/ 170 h 170"/>
                    <a:gd name="T52" fmla="*/ 0 w 92"/>
                    <a:gd name="T53" fmla="*/ 170 h 170"/>
                    <a:gd name="T54" fmla="*/ 0 w 92"/>
                    <a:gd name="T55" fmla="*/ 139 h 170"/>
                    <a:gd name="T56" fmla="*/ 0 w 92"/>
                    <a:gd name="T57" fmla="*/ 1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70">
                      <a:moveTo>
                        <a:pt x="0" y="139"/>
                      </a:moveTo>
                      <a:lnTo>
                        <a:pt x="1" y="139"/>
                      </a:lnTo>
                      <a:lnTo>
                        <a:pt x="21" y="136"/>
                      </a:lnTo>
                      <a:lnTo>
                        <a:pt x="39" y="125"/>
                      </a:lnTo>
                      <a:lnTo>
                        <a:pt x="59" y="108"/>
                      </a:lnTo>
                      <a:lnTo>
                        <a:pt x="70" y="98"/>
                      </a:lnTo>
                      <a:lnTo>
                        <a:pt x="80" y="86"/>
                      </a:lnTo>
                      <a:lnTo>
                        <a:pt x="89" y="75"/>
                      </a:lnTo>
                      <a:lnTo>
                        <a:pt x="89" y="64"/>
                      </a:lnTo>
                      <a:lnTo>
                        <a:pt x="89" y="47"/>
                      </a:lnTo>
                      <a:lnTo>
                        <a:pt x="89" y="31"/>
                      </a:lnTo>
                      <a:lnTo>
                        <a:pt x="89" y="20"/>
                      </a:lnTo>
                      <a:lnTo>
                        <a:pt x="89" y="19"/>
                      </a:lnTo>
                      <a:lnTo>
                        <a:pt x="90" y="14"/>
                      </a:lnTo>
                      <a:lnTo>
                        <a:pt x="90" y="10"/>
                      </a:lnTo>
                      <a:lnTo>
                        <a:pt x="92" y="6"/>
                      </a:lnTo>
                      <a:lnTo>
                        <a:pt x="92" y="2"/>
                      </a:lnTo>
                      <a:lnTo>
                        <a:pt x="92" y="0"/>
                      </a:lnTo>
                      <a:lnTo>
                        <a:pt x="92" y="91"/>
                      </a:lnTo>
                      <a:lnTo>
                        <a:pt x="89" y="105"/>
                      </a:lnTo>
                      <a:lnTo>
                        <a:pt x="80" y="118"/>
                      </a:lnTo>
                      <a:lnTo>
                        <a:pt x="70" y="127"/>
                      </a:lnTo>
                      <a:lnTo>
                        <a:pt x="59" y="139"/>
                      </a:lnTo>
                      <a:lnTo>
                        <a:pt x="39" y="156"/>
                      </a:lnTo>
                      <a:lnTo>
                        <a:pt x="21" y="167"/>
                      </a:lnTo>
                      <a:lnTo>
                        <a:pt x="1" y="170"/>
                      </a:lnTo>
                      <a:lnTo>
                        <a:pt x="0" y="170"/>
                      </a:lnTo>
                      <a:lnTo>
                        <a:pt x="0" y="139"/>
                      </a:lnTo>
                      <a:lnTo>
                        <a:pt x="0" y="13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741">
                  <a:extLst>
                    <a:ext uri="{FF2B5EF4-FFF2-40B4-BE49-F238E27FC236}">
                      <a16:creationId xmlns:a16="http://schemas.microsoft.com/office/drawing/2014/main" id="{24D660FF-F724-609D-A324-BC415AE34FAD}"/>
                    </a:ext>
                  </a:extLst>
                </p:cNvPr>
                <p:cNvSpPr>
                  <a:spLocks/>
                </p:cNvSpPr>
                <p:nvPr/>
              </p:nvSpPr>
              <p:spPr bwMode="auto">
                <a:xfrm>
                  <a:off x="5109" y="2140"/>
                  <a:ext cx="25" cy="29"/>
                </a:xfrm>
                <a:custGeom>
                  <a:avLst/>
                  <a:gdLst>
                    <a:gd name="T0" fmla="*/ 49 w 49"/>
                    <a:gd name="T1" fmla="*/ 58 h 58"/>
                    <a:gd name="T2" fmla="*/ 35 w 49"/>
                    <a:gd name="T3" fmla="*/ 58 h 58"/>
                    <a:gd name="T4" fmla="*/ 35 w 49"/>
                    <a:gd name="T5" fmla="*/ 41 h 58"/>
                    <a:gd name="T6" fmla="*/ 31 w 49"/>
                    <a:gd name="T7" fmla="*/ 28 h 58"/>
                    <a:gd name="T8" fmla="*/ 22 w 49"/>
                    <a:gd name="T9" fmla="*/ 18 h 58"/>
                    <a:gd name="T10" fmla="*/ 10 w 49"/>
                    <a:gd name="T11" fmla="*/ 15 h 58"/>
                    <a:gd name="T12" fmla="*/ 0 w 49"/>
                    <a:gd name="T13" fmla="*/ 15 h 58"/>
                    <a:gd name="T14" fmla="*/ 0 w 49"/>
                    <a:gd name="T15" fmla="*/ 0 h 58"/>
                    <a:gd name="T16" fmla="*/ 10 w 49"/>
                    <a:gd name="T17" fmla="*/ 0 h 58"/>
                    <a:gd name="T18" fmla="*/ 25 w 49"/>
                    <a:gd name="T19" fmla="*/ 3 h 58"/>
                    <a:gd name="T20" fmla="*/ 38 w 49"/>
                    <a:gd name="T21" fmla="*/ 11 h 58"/>
                    <a:gd name="T22" fmla="*/ 46 w 49"/>
                    <a:gd name="T23" fmla="*/ 24 h 58"/>
                    <a:gd name="T24" fmla="*/ 49 w 49"/>
                    <a:gd name="T25" fmla="*/ 41 h 58"/>
                    <a:gd name="T26" fmla="*/ 49 w 49"/>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8">
                      <a:moveTo>
                        <a:pt x="49" y="58"/>
                      </a:moveTo>
                      <a:lnTo>
                        <a:pt x="35" y="58"/>
                      </a:lnTo>
                      <a:lnTo>
                        <a:pt x="35" y="41"/>
                      </a:lnTo>
                      <a:lnTo>
                        <a:pt x="31" y="28"/>
                      </a:lnTo>
                      <a:lnTo>
                        <a:pt x="22" y="18"/>
                      </a:lnTo>
                      <a:lnTo>
                        <a:pt x="10" y="15"/>
                      </a:lnTo>
                      <a:lnTo>
                        <a:pt x="0" y="15"/>
                      </a:lnTo>
                      <a:lnTo>
                        <a:pt x="0" y="0"/>
                      </a:lnTo>
                      <a:lnTo>
                        <a:pt x="10" y="0"/>
                      </a:lnTo>
                      <a:lnTo>
                        <a:pt x="25" y="3"/>
                      </a:lnTo>
                      <a:lnTo>
                        <a:pt x="38" y="11"/>
                      </a:lnTo>
                      <a:lnTo>
                        <a:pt x="46" y="24"/>
                      </a:lnTo>
                      <a:lnTo>
                        <a:pt x="49" y="41"/>
                      </a:lnTo>
                      <a:lnTo>
                        <a:pt x="49" y="5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742">
                  <a:extLst>
                    <a:ext uri="{FF2B5EF4-FFF2-40B4-BE49-F238E27FC236}">
                      <a16:creationId xmlns:a16="http://schemas.microsoft.com/office/drawing/2014/main" id="{5682D543-595A-83A6-EB41-14176E0B9A3A}"/>
                    </a:ext>
                  </a:extLst>
                </p:cNvPr>
                <p:cNvSpPr>
                  <a:spLocks/>
                </p:cNvSpPr>
                <p:nvPr/>
              </p:nvSpPr>
              <p:spPr bwMode="auto">
                <a:xfrm>
                  <a:off x="4557" y="2894"/>
                  <a:ext cx="36" cy="30"/>
                </a:xfrm>
                <a:custGeom>
                  <a:avLst/>
                  <a:gdLst>
                    <a:gd name="T0" fmla="*/ 37 w 74"/>
                    <a:gd name="T1" fmla="*/ 0 h 61"/>
                    <a:gd name="T2" fmla="*/ 37 w 74"/>
                    <a:gd name="T3" fmla="*/ 0 h 61"/>
                    <a:gd name="T4" fmla="*/ 24 w 74"/>
                    <a:gd name="T5" fmla="*/ 3 h 61"/>
                    <a:gd name="T6" fmla="*/ 13 w 74"/>
                    <a:gd name="T7" fmla="*/ 10 h 61"/>
                    <a:gd name="T8" fmla="*/ 6 w 74"/>
                    <a:gd name="T9" fmla="*/ 20 h 61"/>
                    <a:gd name="T10" fmla="*/ 3 w 74"/>
                    <a:gd name="T11" fmla="*/ 31 h 61"/>
                    <a:gd name="T12" fmla="*/ 0 w 74"/>
                    <a:gd name="T13" fmla="*/ 61 h 61"/>
                    <a:gd name="T14" fmla="*/ 74 w 74"/>
                    <a:gd name="T15" fmla="*/ 61 h 61"/>
                    <a:gd name="T16" fmla="*/ 71 w 74"/>
                    <a:gd name="T17" fmla="*/ 31 h 61"/>
                    <a:gd name="T18" fmla="*/ 68 w 74"/>
                    <a:gd name="T19" fmla="*/ 20 h 61"/>
                    <a:gd name="T20" fmla="*/ 60 w 74"/>
                    <a:gd name="T21" fmla="*/ 10 h 61"/>
                    <a:gd name="T22" fmla="*/ 50 w 74"/>
                    <a:gd name="T23" fmla="*/ 3 h 61"/>
                    <a:gd name="T24" fmla="*/ 37 w 74"/>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61">
                      <a:moveTo>
                        <a:pt x="37" y="0"/>
                      </a:moveTo>
                      <a:lnTo>
                        <a:pt x="37" y="0"/>
                      </a:lnTo>
                      <a:lnTo>
                        <a:pt x="24" y="3"/>
                      </a:lnTo>
                      <a:lnTo>
                        <a:pt x="13" y="10"/>
                      </a:lnTo>
                      <a:lnTo>
                        <a:pt x="6" y="20"/>
                      </a:lnTo>
                      <a:lnTo>
                        <a:pt x="3" y="31"/>
                      </a:lnTo>
                      <a:lnTo>
                        <a:pt x="0" y="61"/>
                      </a:lnTo>
                      <a:lnTo>
                        <a:pt x="74" y="61"/>
                      </a:lnTo>
                      <a:lnTo>
                        <a:pt x="71" y="31"/>
                      </a:lnTo>
                      <a:lnTo>
                        <a:pt x="68" y="20"/>
                      </a:lnTo>
                      <a:lnTo>
                        <a:pt x="60" y="10"/>
                      </a:lnTo>
                      <a:lnTo>
                        <a:pt x="50" y="3"/>
                      </a:lnTo>
                      <a:lnTo>
                        <a:pt x="37" y="0"/>
                      </a:lnTo>
                      <a:close/>
                    </a:path>
                  </a:pathLst>
                </a:custGeom>
                <a:solidFill>
                  <a:srgbClr val="FEA1E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743">
                  <a:extLst>
                    <a:ext uri="{FF2B5EF4-FFF2-40B4-BE49-F238E27FC236}">
                      <a16:creationId xmlns:a16="http://schemas.microsoft.com/office/drawing/2014/main" id="{FAB576B8-F836-33D3-B5DB-C858C2B4C73A}"/>
                    </a:ext>
                  </a:extLst>
                </p:cNvPr>
                <p:cNvSpPr>
                  <a:spLocks/>
                </p:cNvSpPr>
                <p:nvPr/>
              </p:nvSpPr>
              <p:spPr bwMode="auto">
                <a:xfrm>
                  <a:off x="4561" y="2855"/>
                  <a:ext cx="29" cy="64"/>
                </a:xfrm>
                <a:custGeom>
                  <a:avLst/>
                  <a:gdLst>
                    <a:gd name="T0" fmla="*/ 52 w 58"/>
                    <a:gd name="T1" fmla="*/ 0 h 128"/>
                    <a:gd name="T2" fmla="*/ 1 w 58"/>
                    <a:gd name="T3" fmla="*/ 13 h 128"/>
                    <a:gd name="T4" fmla="*/ 7 w 58"/>
                    <a:gd name="T5" fmla="*/ 54 h 128"/>
                    <a:gd name="T6" fmla="*/ 7 w 58"/>
                    <a:gd name="T7" fmla="*/ 61 h 128"/>
                    <a:gd name="T8" fmla="*/ 6 w 58"/>
                    <a:gd name="T9" fmla="*/ 74 h 128"/>
                    <a:gd name="T10" fmla="*/ 3 w 58"/>
                    <a:gd name="T11" fmla="*/ 89 h 128"/>
                    <a:gd name="T12" fmla="*/ 0 w 58"/>
                    <a:gd name="T13" fmla="*/ 103 h 128"/>
                    <a:gd name="T14" fmla="*/ 0 w 58"/>
                    <a:gd name="T15" fmla="*/ 103 h 128"/>
                    <a:gd name="T16" fmla="*/ 0 w 58"/>
                    <a:gd name="T17" fmla="*/ 113 h 128"/>
                    <a:gd name="T18" fmla="*/ 6 w 58"/>
                    <a:gd name="T19" fmla="*/ 120 h 128"/>
                    <a:gd name="T20" fmla="*/ 15 w 58"/>
                    <a:gd name="T21" fmla="*/ 125 h 128"/>
                    <a:gd name="T22" fmla="*/ 27 w 58"/>
                    <a:gd name="T23" fmla="*/ 128 h 128"/>
                    <a:gd name="T24" fmla="*/ 38 w 58"/>
                    <a:gd name="T25" fmla="*/ 126 h 128"/>
                    <a:gd name="T26" fmla="*/ 48 w 58"/>
                    <a:gd name="T27" fmla="*/ 123 h 128"/>
                    <a:gd name="T28" fmla="*/ 55 w 58"/>
                    <a:gd name="T29" fmla="*/ 118 h 128"/>
                    <a:gd name="T30" fmla="*/ 58 w 58"/>
                    <a:gd name="T31" fmla="*/ 111 h 128"/>
                    <a:gd name="T32" fmla="*/ 58 w 58"/>
                    <a:gd name="T33" fmla="*/ 111 h 128"/>
                    <a:gd name="T34" fmla="*/ 52 w 58"/>
                    <a:gd name="T35" fmla="*/ 64 h 128"/>
                    <a:gd name="T36" fmla="*/ 52 w 58"/>
                    <a:gd name="T3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28">
                      <a:moveTo>
                        <a:pt x="52" y="0"/>
                      </a:moveTo>
                      <a:lnTo>
                        <a:pt x="1" y="13"/>
                      </a:lnTo>
                      <a:lnTo>
                        <a:pt x="7" y="54"/>
                      </a:lnTo>
                      <a:lnTo>
                        <a:pt x="7" y="61"/>
                      </a:lnTo>
                      <a:lnTo>
                        <a:pt x="6" y="74"/>
                      </a:lnTo>
                      <a:lnTo>
                        <a:pt x="3" y="89"/>
                      </a:lnTo>
                      <a:lnTo>
                        <a:pt x="0" y="103"/>
                      </a:lnTo>
                      <a:lnTo>
                        <a:pt x="0" y="103"/>
                      </a:lnTo>
                      <a:lnTo>
                        <a:pt x="0" y="113"/>
                      </a:lnTo>
                      <a:lnTo>
                        <a:pt x="6" y="120"/>
                      </a:lnTo>
                      <a:lnTo>
                        <a:pt x="15" y="125"/>
                      </a:lnTo>
                      <a:lnTo>
                        <a:pt x="27" y="128"/>
                      </a:lnTo>
                      <a:lnTo>
                        <a:pt x="38" y="126"/>
                      </a:lnTo>
                      <a:lnTo>
                        <a:pt x="48" y="123"/>
                      </a:lnTo>
                      <a:lnTo>
                        <a:pt x="55" y="118"/>
                      </a:lnTo>
                      <a:lnTo>
                        <a:pt x="58" y="111"/>
                      </a:lnTo>
                      <a:lnTo>
                        <a:pt x="58" y="111"/>
                      </a:lnTo>
                      <a:lnTo>
                        <a:pt x="52" y="64"/>
                      </a:lnTo>
                      <a:lnTo>
                        <a:pt x="52"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744">
                  <a:extLst>
                    <a:ext uri="{FF2B5EF4-FFF2-40B4-BE49-F238E27FC236}">
                      <a16:creationId xmlns:a16="http://schemas.microsoft.com/office/drawing/2014/main" id="{6FFED44E-4372-E6D8-AA06-357B79EA1E93}"/>
                    </a:ext>
                  </a:extLst>
                </p:cNvPr>
                <p:cNvSpPr>
                  <a:spLocks/>
                </p:cNvSpPr>
                <p:nvPr/>
              </p:nvSpPr>
              <p:spPr bwMode="auto">
                <a:xfrm>
                  <a:off x="4556" y="2924"/>
                  <a:ext cx="38" cy="5"/>
                </a:xfrm>
                <a:custGeom>
                  <a:avLst/>
                  <a:gdLst>
                    <a:gd name="T0" fmla="*/ 0 w 76"/>
                    <a:gd name="T1" fmla="*/ 5 h 12"/>
                    <a:gd name="T2" fmla="*/ 0 w 76"/>
                    <a:gd name="T3" fmla="*/ 7 h 12"/>
                    <a:gd name="T4" fmla="*/ 3 w 76"/>
                    <a:gd name="T5" fmla="*/ 10 h 12"/>
                    <a:gd name="T6" fmla="*/ 7 w 76"/>
                    <a:gd name="T7" fmla="*/ 12 h 12"/>
                    <a:gd name="T8" fmla="*/ 69 w 76"/>
                    <a:gd name="T9" fmla="*/ 12 h 12"/>
                    <a:gd name="T10" fmla="*/ 74 w 76"/>
                    <a:gd name="T11" fmla="*/ 10 h 12"/>
                    <a:gd name="T12" fmla="*/ 75 w 76"/>
                    <a:gd name="T13" fmla="*/ 7 h 12"/>
                    <a:gd name="T14" fmla="*/ 76 w 76"/>
                    <a:gd name="T15" fmla="*/ 5 h 12"/>
                    <a:gd name="T16" fmla="*/ 76 w 76"/>
                    <a:gd name="T17" fmla="*/ 0 h 12"/>
                    <a:gd name="T18" fmla="*/ 0 w 76"/>
                    <a:gd name="T19" fmla="*/ 0 h 12"/>
                    <a:gd name="T20" fmla="*/ 0 w 76"/>
                    <a:gd name="T2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2">
                      <a:moveTo>
                        <a:pt x="0" y="5"/>
                      </a:moveTo>
                      <a:lnTo>
                        <a:pt x="0" y="7"/>
                      </a:lnTo>
                      <a:lnTo>
                        <a:pt x="3" y="10"/>
                      </a:lnTo>
                      <a:lnTo>
                        <a:pt x="7" y="12"/>
                      </a:lnTo>
                      <a:lnTo>
                        <a:pt x="69" y="12"/>
                      </a:lnTo>
                      <a:lnTo>
                        <a:pt x="74" y="10"/>
                      </a:lnTo>
                      <a:lnTo>
                        <a:pt x="75" y="7"/>
                      </a:lnTo>
                      <a:lnTo>
                        <a:pt x="76" y="5"/>
                      </a:lnTo>
                      <a:lnTo>
                        <a:pt x="76" y="0"/>
                      </a:lnTo>
                      <a:lnTo>
                        <a:pt x="0" y="0"/>
                      </a:lnTo>
                      <a:lnTo>
                        <a:pt x="0" y="5"/>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745">
                  <a:extLst>
                    <a:ext uri="{FF2B5EF4-FFF2-40B4-BE49-F238E27FC236}">
                      <a16:creationId xmlns:a16="http://schemas.microsoft.com/office/drawing/2014/main" id="{C62ABC36-D9F9-02EE-41B6-52040967A0D9}"/>
                    </a:ext>
                  </a:extLst>
                </p:cNvPr>
                <p:cNvSpPr>
                  <a:spLocks/>
                </p:cNvSpPr>
                <p:nvPr/>
              </p:nvSpPr>
              <p:spPr bwMode="auto">
                <a:xfrm>
                  <a:off x="4526" y="2420"/>
                  <a:ext cx="80" cy="465"/>
                </a:xfrm>
                <a:custGeom>
                  <a:avLst/>
                  <a:gdLst>
                    <a:gd name="T0" fmla="*/ 39 w 158"/>
                    <a:gd name="T1" fmla="*/ 14 h 929"/>
                    <a:gd name="T2" fmla="*/ 28 w 158"/>
                    <a:gd name="T3" fmla="*/ 46 h 929"/>
                    <a:gd name="T4" fmla="*/ 19 w 158"/>
                    <a:gd name="T5" fmla="*/ 86 h 929"/>
                    <a:gd name="T6" fmla="*/ 11 w 158"/>
                    <a:gd name="T7" fmla="*/ 128 h 929"/>
                    <a:gd name="T8" fmla="*/ 5 w 158"/>
                    <a:gd name="T9" fmla="*/ 168 h 929"/>
                    <a:gd name="T10" fmla="*/ 1 w 158"/>
                    <a:gd name="T11" fmla="*/ 203 h 929"/>
                    <a:gd name="T12" fmla="*/ 0 w 158"/>
                    <a:gd name="T13" fmla="*/ 203 h 929"/>
                    <a:gd name="T14" fmla="*/ 0 w 158"/>
                    <a:gd name="T15" fmla="*/ 225 h 929"/>
                    <a:gd name="T16" fmla="*/ 1 w 158"/>
                    <a:gd name="T17" fmla="*/ 244 h 929"/>
                    <a:gd name="T18" fmla="*/ 60 w 158"/>
                    <a:gd name="T19" fmla="*/ 554 h 929"/>
                    <a:gd name="T20" fmla="*/ 60 w 158"/>
                    <a:gd name="T21" fmla="*/ 560 h 929"/>
                    <a:gd name="T22" fmla="*/ 59 w 158"/>
                    <a:gd name="T23" fmla="*/ 571 h 929"/>
                    <a:gd name="T24" fmla="*/ 56 w 158"/>
                    <a:gd name="T25" fmla="*/ 586 h 929"/>
                    <a:gd name="T26" fmla="*/ 55 w 158"/>
                    <a:gd name="T27" fmla="*/ 603 h 929"/>
                    <a:gd name="T28" fmla="*/ 52 w 158"/>
                    <a:gd name="T29" fmla="*/ 622 h 929"/>
                    <a:gd name="T30" fmla="*/ 49 w 158"/>
                    <a:gd name="T31" fmla="*/ 639 h 929"/>
                    <a:gd name="T32" fmla="*/ 48 w 158"/>
                    <a:gd name="T33" fmla="*/ 653 h 929"/>
                    <a:gd name="T34" fmla="*/ 46 w 158"/>
                    <a:gd name="T35" fmla="*/ 663 h 929"/>
                    <a:gd name="T36" fmla="*/ 45 w 158"/>
                    <a:gd name="T37" fmla="*/ 667 h 929"/>
                    <a:gd name="T38" fmla="*/ 45 w 158"/>
                    <a:gd name="T39" fmla="*/ 688 h 929"/>
                    <a:gd name="T40" fmla="*/ 46 w 158"/>
                    <a:gd name="T41" fmla="*/ 708 h 929"/>
                    <a:gd name="T42" fmla="*/ 76 w 158"/>
                    <a:gd name="T43" fmla="*/ 929 h 929"/>
                    <a:gd name="T44" fmla="*/ 121 w 158"/>
                    <a:gd name="T45" fmla="*/ 923 h 929"/>
                    <a:gd name="T46" fmla="*/ 150 w 158"/>
                    <a:gd name="T47" fmla="*/ 205 h 929"/>
                    <a:gd name="T48" fmla="*/ 158 w 158"/>
                    <a:gd name="T49" fmla="*/ 200 h 929"/>
                    <a:gd name="T50" fmla="*/ 158 w 158"/>
                    <a:gd name="T51" fmla="*/ 0 h 929"/>
                    <a:gd name="T52" fmla="*/ 45 w 158"/>
                    <a:gd name="T53" fmla="*/ 0 h 929"/>
                    <a:gd name="T54" fmla="*/ 39 w 158"/>
                    <a:gd name="T55" fmla="*/ 14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929">
                      <a:moveTo>
                        <a:pt x="39" y="14"/>
                      </a:moveTo>
                      <a:lnTo>
                        <a:pt x="28" y="46"/>
                      </a:lnTo>
                      <a:lnTo>
                        <a:pt x="19" y="86"/>
                      </a:lnTo>
                      <a:lnTo>
                        <a:pt x="11" y="128"/>
                      </a:lnTo>
                      <a:lnTo>
                        <a:pt x="5" y="168"/>
                      </a:lnTo>
                      <a:lnTo>
                        <a:pt x="1" y="203"/>
                      </a:lnTo>
                      <a:lnTo>
                        <a:pt x="0" y="203"/>
                      </a:lnTo>
                      <a:lnTo>
                        <a:pt x="0" y="225"/>
                      </a:lnTo>
                      <a:lnTo>
                        <a:pt x="1" y="244"/>
                      </a:lnTo>
                      <a:lnTo>
                        <a:pt x="60" y="554"/>
                      </a:lnTo>
                      <a:lnTo>
                        <a:pt x="60" y="560"/>
                      </a:lnTo>
                      <a:lnTo>
                        <a:pt x="59" y="571"/>
                      </a:lnTo>
                      <a:lnTo>
                        <a:pt x="56" y="586"/>
                      </a:lnTo>
                      <a:lnTo>
                        <a:pt x="55" y="603"/>
                      </a:lnTo>
                      <a:lnTo>
                        <a:pt x="52" y="622"/>
                      </a:lnTo>
                      <a:lnTo>
                        <a:pt x="49" y="639"/>
                      </a:lnTo>
                      <a:lnTo>
                        <a:pt x="48" y="653"/>
                      </a:lnTo>
                      <a:lnTo>
                        <a:pt x="46" y="663"/>
                      </a:lnTo>
                      <a:lnTo>
                        <a:pt x="45" y="667"/>
                      </a:lnTo>
                      <a:lnTo>
                        <a:pt x="45" y="688"/>
                      </a:lnTo>
                      <a:lnTo>
                        <a:pt x="46" y="708"/>
                      </a:lnTo>
                      <a:lnTo>
                        <a:pt x="76" y="929"/>
                      </a:lnTo>
                      <a:lnTo>
                        <a:pt x="121" y="923"/>
                      </a:lnTo>
                      <a:lnTo>
                        <a:pt x="150" y="205"/>
                      </a:lnTo>
                      <a:lnTo>
                        <a:pt x="158" y="200"/>
                      </a:lnTo>
                      <a:lnTo>
                        <a:pt x="158" y="0"/>
                      </a:lnTo>
                      <a:lnTo>
                        <a:pt x="45" y="0"/>
                      </a:lnTo>
                      <a:lnTo>
                        <a:pt x="39" y="14"/>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746">
                  <a:extLst>
                    <a:ext uri="{FF2B5EF4-FFF2-40B4-BE49-F238E27FC236}">
                      <a16:creationId xmlns:a16="http://schemas.microsoft.com/office/drawing/2014/main" id="{97A2B748-F07F-1050-AFAF-1891494B04E5}"/>
                    </a:ext>
                  </a:extLst>
                </p:cNvPr>
                <p:cNvSpPr>
                  <a:spLocks/>
                </p:cNvSpPr>
                <p:nvPr/>
              </p:nvSpPr>
              <p:spPr bwMode="auto">
                <a:xfrm>
                  <a:off x="4619" y="2894"/>
                  <a:ext cx="36" cy="30"/>
                </a:xfrm>
                <a:custGeom>
                  <a:avLst/>
                  <a:gdLst>
                    <a:gd name="T0" fmla="*/ 37 w 72"/>
                    <a:gd name="T1" fmla="*/ 0 h 59"/>
                    <a:gd name="T2" fmla="*/ 35 w 72"/>
                    <a:gd name="T3" fmla="*/ 0 h 59"/>
                    <a:gd name="T4" fmla="*/ 23 w 72"/>
                    <a:gd name="T5" fmla="*/ 1 h 59"/>
                    <a:gd name="T6" fmla="*/ 13 w 72"/>
                    <a:gd name="T7" fmla="*/ 9 h 59"/>
                    <a:gd name="T8" fmla="*/ 6 w 72"/>
                    <a:gd name="T9" fmla="*/ 18 h 59"/>
                    <a:gd name="T10" fmla="*/ 1 w 72"/>
                    <a:gd name="T11" fmla="*/ 31 h 59"/>
                    <a:gd name="T12" fmla="*/ 0 w 72"/>
                    <a:gd name="T13" fmla="*/ 59 h 59"/>
                    <a:gd name="T14" fmla="*/ 72 w 72"/>
                    <a:gd name="T15" fmla="*/ 59 h 59"/>
                    <a:gd name="T16" fmla="*/ 71 w 72"/>
                    <a:gd name="T17" fmla="*/ 31 h 59"/>
                    <a:gd name="T18" fmla="*/ 66 w 72"/>
                    <a:gd name="T19" fmla="*/ 18 h 59"/>
                    <a:gd name="T20" fmla="*/ 59 w 72"/>
                    <a:gd name="T21" fmla="*/ 9 h 59"/>
                    <a:gd name="T22" fmla="*/ 49 w 72"/>
                    <a:gd name="T23" fmla="*/ 1 h 59"/>
                    <a:gd name="T24" fmla="*/ 37 w 72"/>
                    <a:gd name="T2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59">
                      <a:moveTo>
                        <a:pt x="37" y="0"/>
                      </a:moveTo>
                      <a:lnTo>
                        <a:pt x="35" y="0"/>
                      </a:lnTo>
                      <a:lnTo>
                        <a:pt x="23" y="1"/>
                      </a:lnTo>
                      <a:lnTo>
                        <a:pt x="13" y="9"/>
                      </a:lnTo>
                      <a:lnTo>
                        <a:pt x="6" y="18"/>
                      </a:lnTo>
                      <a:lnTo>
                        <a:pt x="1" y="31"/>
                      </a:lnTo>
                      <a:lnTo>
                        <a:pt x="0" y="59"/>
                      </a:lnTo>
                      <a:lnTo>
                        <a:pt x="72" y="59"/>
                      </a:lnTo>
                      <a:lnTo>
                        <a:pt x="71" y="31"/>
                      </a:lnTo>
                      <a:lnTo>
                        <a:pt x="66" y="18"/>
                      </a:lnTo>
                      <a:lnTo>
                        <a:pt x="59" y="9"/>
                      </a:lnTo>
                      <a:lnTo>
                        <a:pt x="49" y="1"/>
                      </a:lnTo>
                      <a:lnTo>
                        <a:pt x="37" y="0"/>
                      </a:lnTo>
                      <a:close/>
                    </a:path>
                  </a:pathLst>
                </a:custGeom>
                <a:solidFill>
                  <a:srgbClr val="FC78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747">
                  <a:extLst>
                    <a:ext uri="{FF2B5EF4-FFF2-40B4-BE49-F238E27FC236}">
                      <a16:creationId xmlns:a16="http://schemas.microsoft.com/office/drawing/2014/main" id="{BEEB6B85-E227-31B5-72F0-B78289C5080A}"/>
                    </a:ext>
                  </a:extLst>
                </p:cNvPr>
                <p:cNvSpPr>
                  <a:spLocks/>
                </p:cNvSpPr>
                <p:nvPr/>
              </p:nvSpPr>
              <p:spPr bwMode="auto">
                <a:xfrm>
                  <a:off x="4622" y="291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748">
                  <a:extLst>
                    <a:ext uri="{FF2B5EF4-FFF2-40B4-BE49-F238E27FC236}">
                      <a16:creationId xmlns:a16="http://schemas.microsoft.com/office/drawing/2014/main" id="{36D1BAA4-E192-AAEF-3E41-0A038836C33E}"/>
                    </a:ext>
                  </a:extLst>
                </p:cNvPr>
                <p:cNvSpPr>
                  <a:spLocks/>
                </p:cNvSpPr>
                <p:nvPr/>
              </p:nvSpPr>
              <p:spPr bwMode="auto">
                <a:xfrm>
                  <a:off x="4622" y="2855"/>
                  <a:ext cx="29" cy="63"/>
                </a:xfrm>
                <a:custGeom>
                  <a:avLst/>
                  <a:gdLst>
                    <a:gd name="T0" fmla="*/ 57 w 57"/>
                    <a:gd name="T1" fmla="*/ 0 h 126"/>
                    <a:gd name="T2" fmla="*/ 4 w 57"/>
                    <a:gd name="T3" fmla="*/ 12 h 126"/>
                    <a:gd name="T4" fmla="*/ 4 w 57"/>
                    <a:gd name="T5" fmla="*/ 62 h 126"/>
                    <a:gd name="T6" fmla="*/ 0 w 57"/>
                    <a:gd name="T7" fmla="*/ 109 h 126"/>
                    <a:gd name="T8" fmla="*/ 1 w 57"/>
                    <a:gd name="T9" fmla="*/ 118 h 126"/>
                    <a:gd name="T10" fmla="*/ 8 w 57"/>
                    <a:gd name="T11" fmla="*/ 123 h 126"/>
                    <a:gd name="T12" fmla="*/ 18 w 57"/>
                    <a:gd name="T13" fmla="*/ 126 h 126"/>
                    <a:gd name="T14" fmla="*/ 30 w 57"/>
                    <a:gd name="T15" fmla="*/ 126 h 126"/>
                    <a:gd name="T16" fmla="*/ 41 w 57"/>
                    <a:gd name="T17" fmla="*/ 123 h 126"/>
                    <a:gd name="T18" fmla="*/ 51 w 57"/>
                    <a:gd name="T19" fmla="*/ 119 h 126"/>
                    <a:gd name="T20" fmla="*/ 57 w 57"/>
                    <a:gd name="T21" fmla="*/ 112 h 126"/>
                    <a:gd name="T22" fmla="*/ 57 w 57"/>
                    <a:gd name="T23" fmla="*/ 102 h 126"/>
                    <a:gd name="T24" fmla="*/ 57 w 57"/>
                    <a:gd name="T25" fmla="*/ 102 h 126"/>
                    <a:gd name="T26" fmla="*/ 54 w 57"/>
                    <a:gd name="T27" fmla="*/ 88 h 126"/>
                    <a:gd name="T28" fmla="*/ 52 w 57"/>
                    <a:gd name="T29" fmla="*/ 72 h 126"/>
                    <a:gd name="T30" fmla="*/ 51 w 57"/>
                    <a:gd name="T31" fmla="*/ 61 h 126"/>
                    <a:gd name="T32" fmla="*/ 51 w 57"/>
                    <a:gd name="T33" fmla="*/ 54 h 126"/>
                    <a:gd name="T34" fmla="*/ 57 w 57"/>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126">
                      <a:moveTo>
                        <a:pt x="57" y="0"/>
                      </a:moveTo>
                      <a:lnTo>
                        <a:pt x="4" y="12"/>
                      </a:lnTo>
                      <a:lnTo>
                        <a:pt x="4" y="62"/>
                      </a:lnTo>
                      <a:lnTo>
                        <a:pt x="0" y="109"/>
                      </a:lnTo>
                      <a:lnTo>
                        <a:pt x="1" y="118"/>
                      </a:lnTo>
                      <a:lnTo>
                        <a:pt x="8" y="123"/>
                      </a:lnTo>
                      <a:lnTo>
                        <a:pt x="18" y="126"/>
                      </a:lnTo>
                      <a:lnTo>
                        <a:pt x="30" y="126"/>
                      </a:lnTo>
                      <a:lnTo>
                        <a:pt x="41" y="123"/>
                      </a:lnTo>
                      <a:lnTo>
                        <a:pt x="51" y="119"/>
                      </a:lnTo>
                      <a:lnTo>
                        <a:pt x="57" y="112"/>
                      </a:lnTo>
                      <a:lnTo>
                        <a:pt x="57" y="102"/>
                      </a:lnTo>
                      <a:lnTo>
                        <a:pt x="57" y="102"/>
                      </a:lnTo>
                      <a:lnTo>
                        <a:pt x="54" y="88"/>
                      </a:lnTo>
                      <a:lnTo>
                        <a:pt x="52" y="72"/>
                      </a:lnTo>
                      <a:lnTo>
                        <a:pt x="51" y="61"/>
                      </a:lnTo>
                      <a:lnTo>
                        <a:pt x="51" y="54"/>
                      </a:lnTo>
                      <a:lnTo>
                        <a:pt x="57"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749">
                  <a:extLst>
                    <a:ext uri="{FF2B5EF4-FFF2-40B4-BE49-F238E27FC236}">
                      <a16:creationId xmlns:a16="http://schemas.microsoft.com/office/drawing/2014/main" id="{108D0ACC-6AD3-30FB-9090-9A5191A0E8E8}"/>
                    </a:ext>
                  </a:extLst>
                </p:cNvPr>
                <p:cNvSpPr>
                  <a:spLocks/>
                </p:cNvSpPr>
                <p:nvPr/>
              </p:nvSpPr>
              <p:spPr bwMode="auto">
                <a:xfrm>
                  <a:off x="4618" y="2923"/>
                  <a:ext cx="38" cy="6"/>
                </a:xfrm>
                <a:custGeom>
                  <a:avLst/>
                  <a:gdLst>
                    <a:gd name="T0" fmla="*/ 0 w 78"/>
                    <a:gd name="T1" fmla="*/ 4 h 11"/>
                    <a:gd name="T2" fmla="*/ 1 w 78"/>
                    <a:gd name="T3" fmla="*/ 8 h 11"/>
                    <a:gd name="T4" fmla="*/ 4 w 78"/>
                    <a:gd name="T5" fmla="*/ 10 h 11"/>
                    <a:gd name="T6" fmla="*/ 7 w 78"/>
                    <a:gd name="T7" fmla="*/ 11 h 11"/>
                    <a:gd name="T8" fmla="*/ 69 w 78"/>
                    <a:gd name="T9" fmla="*/ 11 h 11"/>
                    <a:gd name="T10" fmla="*/ 74 w 78"/>
                    <a:gd name="T11" fmla="*/ 10 h 11"/>
                    <a:gd name="T12" fmla="*/ 76 w 78"/>
                    <a:gd name="T13" fmla="*/ 8 h 11"/>
                    <a:gd name="T14" fmla="*/ 78 w 78"/>
                    <a:gd name="T15" fmla="*/ 4 h 11"/>
                    <a:gd name="T16" fmla="*/ 78 w 78"/>
                    <a:gd name="T17" fmla="*/ 0 h 11"/>
                    <a:gd name="T18" fmla="*/ 0 w 78"/>
                    <a:gd name="T19" fmla="*/ 0 h 11"/>
                    <a:gd name="T20" fmla="*/ 0 w 78"/>
                    <a:gd name="T2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0" y="4"/>
                      </a:moveTo>
                      <a:lnTo>
                        <a:pt x="1" y="8"/>
                      </a:lnTo>
                      <a:lnTo>
                        <a:pt x="4" y="10"/>
                      </a:lnTo>
                      <a:lnTo>
                        <a:pt x="7" y="11"/>
                      </a:lnTo>
                      <a:lnTo>
                        <a:pt x="69" y="11"/>
                      </a:lnTo>
                      <a:lnTo>
                        <a:pt x="74" y="10"/>
                      </a:lnTo>
                      <a:lnTo>
                        <a:pt x="76" y="8"/>
                      </a:lnTo>
                      <a:lnTo>
                        <a:pt x="78" y="4"/>
                      </a:lnTo>
                      <a:lnTo>
                        <a:pt x="78" y="0"/>
                      </a:lnTo>
                      <a:lnTo>
                        <a:pt x="0" y="0"/>
                      </a:lnTo>
                      <a:lnTo>
                        <a:pt x="0" y="4"/>
                      </a:lnTo>
                      <a:close/>
                    </a:path>
                  </a:pathLst>
                </a:custGeom>
                <a:solidFill>
                  <a:srgbClr val="00090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750">
                  <a:extLst>
                    <a:ext uri="{FF2B5EF4-FFF2-40B4-BE49-F238E27FC236}">
                      <a16:creationId xmlns:a16="http://schemas.microsoft.com/office/drawing/2014/main" id="{E4A5B07A-1E5D-53FB-D118-7ED185A98EB2}"/>
                    </a:ext>
                  </a:extLst>
                </p:cNvPr>
                <p:cNvSpPr>
                  <a:spLocks/>
                </p:cNvSpPr>
                <p:nvPr/>
              </p:nvSpPr>
              <p:spPr bwMode="auto">
                <a:xfrm>
                  <a:off x="4606" y="2420"/>
                  <a:ext cx="79" cy="462"/>
                </a:xfrm>
                <a:custGeom>
                  <a:avLst/>
                  <a:gdLst>
                    <a:gd name="T0" fmla="*/ 120 w 160"/>
                    <a:gd name="T1" fmla="*/ 14 h 923"/>
                    <a:gd name="T2" fmla="*/ 115 w 160"/>
                    <a:gd name="T3" fmla="*/ 0 h 923"/>
                    <a:gd name="T4" fmla="*/ 0 w 160"/>
                    <a:gd name="T5" fmla="*/ 0 h 923"/>
                    <a:gd name="T6" fmla="*/ 0 w 160"/>
                    <a:gd name="T7" fmla="*/ 200 h 923"/>
                    <a:gd name="T8" fmla="*/ 10 w 160"/>
                    <a:gd name="T9" fmla="*/ 205 h 923"/>
                    <a:gd name="T10" fmla="*/ 38 w 160"/>
                    <a:gd name="T11" fmla="*/ 917 h 923"/>
                    <a:gd name="T12" fmla="*/ 85 w 160"/>
                    <a:gd name="T13" fmla="*/ 923 h 923"/>
                    <a:gd name="T14" fmla="*/ 112 w 160"/>
                    <a:gd name="T15" fmla="*/ 708 h 923"/>
                    <a:gd name="T16" fmla="*/ 115 w 160"/>
                    <a:gd name="T17" fmla="*/ 688 h 923"/>
                    <a:gd name="T18" fmla="*/ 113 w 160"/>
                    <a:gd name="T19" fmla="*/ 667 h 923"/>
                    <a:gd name="T20" fmla="*/ 113 w 160"/>
                    <a:gd name="T21" fmla="*/ 663 h 923"/>
                    <a:gd name="T22" fmla="*/ 112 w 160"/>
                    <a:gd name="T23" fmla="*/ 653 h 923"/>
                    <a:gd name="T24" fmla="*/ 110 w 160"/>
                    <a:gd name="T25" fmla="*/ 639 h 923"/>
                    <a:gd name="T26" fmla="*/ 107 w 160"/>
                    <a:gd name="T27" fmla="*/ 622 h 923"/>
                    <a:gd name="T28" fmla="*/ 105 w 160"/>
                    <a:gd name="T29" fmla="*/ 603 h 923"/>
                    <a:gd name="T30" fmla="*/ 102 w 160"/>
                    <a:gd name="T31" fmla="*/ 586 h 923"/>
                    <a:gd name="T32" fmla="*/ 100 w 160"/>
                    <a:gd name="T33" fmla="*/ 571 h 923"/>
                    <a:gd name="T34" fmla="*/ 99 w 160"/>
                    <a:gd name="T35" fmla="*/ 560 h 923"/>
                    <a:gd name="T36" fmla="*/ 99 w 160"/>
                    <a:gd name="T37" fmla="*/ 554 h 923"/>
                    <a:gd name="T38" fmla="*/ 157 w 160"/>
                    <a:gd name="T39" fmla="*/ 244 h 923"/>
                    <a:gd name="T40" fmla="*/ 160 w 160"/>
                    <a:gd name="T41" fmla="*/ 225 h 923"/>
                    <a:gd name="T42" fmla="*/ 158 w 160"/>
                    <a:gd name="T43" fmla="*/ 203 h 923"/>
                    <a:gd name="T44" fmla="*/ 158 w 160"/>
                    <a:gd name="T45" fmla="*/ 203 h 923"/>
                    <a:gd name="T46" fmla="*/ 154 w 160"/>
                    <a:gd name="T47" fmla="*/ 168 h 923"/>
                    <a:gd name="T48" fmla="*/ 147 w 160"/>
                    <a:gd name="T49" fmla="*/ 128 h 923"/>
                    <a:gd name="T50" fmla="*/ 140 w 160"/>
                    <a:gd name="T51" fmla="*/ 86 h 923"/>
                    <a:gd name="T52" fmla="*/ 130 w 160"/>
                    <a:gd name="T53" fmla="*/ 46 h 923"/>
                    <a:gd name="T54" fmla="*/ 120 w 160"/>
                    <a:gd name="T55" fmla="*/ 14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923">
                      <a:moveTo>
                        <a:pt x="120" y="14"/>
                      </a:moveTo>
                      <a:lnTo>
                        <a:pt x="115" y="0"/>
                      </a:lnTo>
                      <a:lnTo>
                        <a:pt x="0" y="0"/>
                      </a:lnTo>
                      <a:lnTo>
                        <a:pt x="0" y="200"/>
                      </a:lnTo>
                      <a:lnTo>
                        <a:pt x="10" y="205"/>
                      </a:lnTo>
                      <a:lnTo>
                        <a:pt x="38" y="917"/>
                      </a:lnTo>
                      <a:lnTo>
                        <a:pt x="85" y="923"/>
                      </a:lnTo>
                      <a:lnTo>
                        <a:pt x="112" y="708"/>
                      </a:lnTo>
                      <a:lnTo>
                        <a:pt x="115" y="688"/>
                      </a:lnTo>
                      <a:lnTo>
                        <a:pt x="113" y="667"/>
                      </a:lnTo>
                      <a:lnTo>
                        <a:pt x="113" y="663"/>
                      </a:lnTo>
                      <a:lnTo>
                        <a:pt x="112" y="653"/>
                      </a:lnTo>
                      <a:lnTo>
                        <a:pt x="110" y="639"/>
                      </a:lnTo>
                      <a:lnTo>
                        <a:pt x="107" y="622"/>
                      </a:lnTo>
                      <a:lnTo>
                        <a:pt x="105" y="603"/>
                      </a:lnTo>
                      <a:lnTo>
                        <a:pt x="102" y="586"/>
                      </a:lnTo>
                      <a:lnTo>
                        <a:pt x="100" y="571"/>
                      </a:lnTo>
                      <a:lnTo>
                        <a:pt x="99" y="560"/>
                      </a:lnTo>
                      <a:lnTo>
                        <a:pt x="99" y="554"/>
                      </a:lnTo>
                      <a:lnTo>
                        <a:pt x="157" y="244"/>
                      </a:lnTo>
                      <a:lnTo>
                        <a:pt x="160" y="225"/>
                      </a:lnTo>
                      <a:lnTo>
                        <a:pt x="158" y="203"/>
                      </a:lnTo>
                      <a:lnTo>
                        <a:pt x="158" y="203"/>
                      </a:lnTo>
                      <a:lnTo>
                        <a:pt x="154" y="168"/>
                      </a:lnTo>
                      <a:lnTo>
                        <a:pt x="147" y="128"/>
                      </a:lnTo>
                      <a:lnTo>
                        <a:pt x="140" y="86"/>
                      </a:lnTo>
                      <a:lnTo>
                        <a:pt x="130" y="46"/>
                      </a:lnTo>
                      <a:lnTo>
                        <a:pt x="120" y="14"/>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751">
                  <a:extLst>
                    <a:ext uri="{FF2B5EF4-FFF2-40B4-BE49-F238E27FC236}">
                      <a16:creationId xmlns:a16="http://schemas.microsoft.com/office/drawing/2014/main" id="{28628DE4-32AA-9B86-3B09-25AB9FECF79E}"/>
                    </a:ext>
                  </a:extLst>
                </p:cNvPr>
                <p:cNvSpPr>
                  <a:spLocks/>
                </p:cNvSpPr>
                <p:nvPr/>
              </p:nvSpPr>
              <p:spPr bwMode="auto">
                <a:xfrm>
                  <a:off x="4535" y="2048"/>
                  <a:ext cx="71" cy="136"/>
                </a:xfrm>
                <a:custGeom>
                  <a:avLst/>
                  <a:gdLst>
                    <a:gd name="T0" fmla="*/ 25 w 141"/>
                    <a:gd name="T1" fmla="*/ 69 h 272"/>
                    <a:gd name="T2" fmla="*/ 15 w 141"/>
                    <a:gd name="T3" fmla="*/ 90 h 272"/>
                    <a:gd name="T4" fmla="*/ 7 w 141"/>
                    <a:gd name="T5" fmla="*/ 117 h 272"/>
                    <a:gd name="T6" fmla="*/ 1 w 141"/>
                    <a:gd name="T7" fmla="*/ 145 h 272"/>
                    <a:gd name="T8" fmla="*/ 0 w 141"/>
                    <a:gd name="T9" fmla="*/ 175 h 272"/>
                    <a:gd name="T10" fmla="*/ 1 w 141"/>
                    <a:gd name="T11" fmla="*/ 202 h 272"/>
                    <a:gd name="T12" fmla="*/ 7 w 141"/>
                    <a:gd name="T13" fmla="*/ 226 h 272"/>
                    <a:gd name="T14" fmla="*/ 17 w 141"/>
                    <a:gd name="T15" fmla="*/ 241 h 272"/>
                    <a:gd name="T16" fmla="*/ 29 w 141"/>
                    <a:gd name="T17" fmla="*/ 254 h 272"/>
                    <a:gd name="T18" fmla="*/ 46 w 141"/>
                    <a:gd name="T19" fmla="*/ 263 h 272"/>
                    <a:gd name="T20" fmla="*/ 65 w 141"/>
                    <a:gd name="T21" fmla="*/ 268 h 272"/>
                    <a:gd name="T22" fmla="*/ 84 w 141"/>
                    <a:gd name="T23" fmla="*/ 271 h 272"/>
                    <a:gd name="T24" fmla="*/ 106 w 141"/>
                    <a:gd name="T25" fmla="*/ 272 h 272"/>
                    <a:gd name="T26" fmla="*/ 141 w 141"/>
                    <a:gd name="T27" fmla="*/ 272 h 272"/>
                    <a:gd name="T28" fmla="*/ 141 w 141"/>
                    <a:gd name="T29" fmla="*/ 0 h 272"/>
                    <a:gd name="T30" fmla="*/ 134 w 141"/>
                    <a:gd name="T31" fmla="*/ 0 h 272"/>
                    <a:gd name="T32" fmla="*/ 107 w 141"/>
                    <a:gd name="T33" fmla="*/ 4 h 272"/>
                    <a:gd name="T34" fmla="*/ 82 w 141"/>
                    <a:gd name="T35" fmla="*/ 12 h 272"/>
                    <a:gd name="T36" fmla="*/ 59 w 141"/>
                    <a:gd name="T37" fmla="*/ 26 h 272"/>
                    <a:gd name="T38" fmla="*/ 41 w 141"/>
                    <a:gd name="T39" fmla="*/ 45 h 272"/>
                    <a:gd name="T40" fmla="*/ 25 w 141"/>
                    <a:gd name="T41" fmla="*/ 6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272">
                      <a:moveTo>
                        <a:pt x="25" y="69"/>
                      </a:moveTo>
                      <a:lnTo>
                        <a:pt x="15" y="90"/>
                      </a:lnTo>
                      <a:lnTo>
                        <a:pt x="7" y="117"/>
                      </a:lnTo>
                      <a:lnTo>
                        <a:pt x="1" y="145"/>
                      </a:lnTo>
                      <a:lnTo>
                        <a:pt x="0" y="175"/>
                      </a:lnTo>
                      <a:lnTo>
                        <a:pt x="1" y="202"/>
                      </a:lnTo>
                      <a:lnTo>
                        <a:pt x="7" y="226"/>
                      </a:lnTo>
                      <a:lnTo>
                        <a:pt x="17" y="241"/>
                      </a:lnTo>
                      <a:lnTo>
                        <a:pt x="29" y="254"/>
                      </a:lnTo>
                      <a:lnTo>
                        <a:pt x="46" y="263"/>
                      </a:lnTo>
                      <a:lnTo>
                        <a:pt x="65" y="268"/>
                      </a:lnTo>
                      <a:lnTo>
                        <a:pt x="84" y="271"/>
                      </a:lnTo>
                      <a:lnTo>
                        <a:pt x="106" y="272"/>
                      </a:lnTo>
                      <a:lnTo>
                        <a:pt x="141" y="272"/>
                      </a:lnTo>
                      <a:lnTo>
                        <a:pt x="141" y="0"/>
                      </a:lnTo>
                      <a:lnTo>
                        <a:pt x="134" y="0"/>
                      </a:lnTo>
                      <a:lnTo>
                        <a:pt x="107" y="4"/>
                      </a:lnTo>
                      <a:lnTo>
                        <a:pt x="82" y="12"/>
                      </a:lnTo>
                      <a:lnTo>
                        <a:pt x="59" y="26"/>
                      </a:lnTo>
                      <a:lnTo>
                        <a:pt x="41" y="45"/>
                      </a:lnTo>
                      <a:lnTo>
                        <a:pt x="25" y="6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752">
                  <a:extLst>
                    <a:ext uri="{FF2B5EF4-FFF2-40B4-BE49-F238E27FC236}">
                      <a16:creationId xmlns:a16="http://schemas.microsoft.com/office/drawing/2014/main" id="{788A50EF-A4E2-D078-B601-ED411DCBB654}"/>
                    </a:ext>
                  </a:extLst>
                </p:cNvPr>
                <p:cNvSpPr>
                  <a:spLocks/>
                </p:cNvSpPr>
                <p:nvPr/>
              </p:nvSpPr>
              <p:spPr bwMode="auto">
                <a:xfrm>
                  <a:off x="4606" y="2048"/>
                  <a:ext cx="71" cy="136"/>
                </a:xfrm>
                <a:custGeom>
                  <a:avLst/>
                  <a:gdLst>
                    <a:gd name="T0" fmla="*/ 8 w 143"/>
                    <a:gd name="T1" fmla="*/ 0 h 272"/>
                    <a:gd name="T2" fmla="*/ 7 w 143"/>
                    <a:gd name="T3" fmla="*/ 0 h 272"/>
                    <a:gd name="T4" fmla="*/ 6 w 143"/>
                    <a:gd name="T5" fmla="*/ 0 h 272"/>
                    <a:gd name="T6" fmla="*/ 3 w 143"/>
                    <a:gd name="T7" fmla="*/ 0 h 272"/>
                    <a:gd name="T8" fmla="*/ 1 w 143"/>
                    <a:gd name="T9" fmla="*/ 0 h 272"/>
                    <a:gd name="T10" fmla="*/ 0 w 143"/>
                    <a:gd name="T11" fmla="*/ 0 h 272"/>
                    <a:gd name="T12" fmla="*/ 0 w 143"/>
                    <a:gd name="T13" fmla="*/ 272 h 272"/>
                    <a:gd name="T14" fmla="*/ 37 w 143"/>
                    <a:gd name="T15" fmla="*/ 272 h 272"/>
                    <a:gd name="T16" fmla="*/ 57 w 143"/>
                    <a:gd name="T17" fmla="*/ 271 h 272"/>
                    <a:gd name="T18" fmla="*/ 76 w 143"/>
                    <a:gd name="T19" fmla="*/ 268 h 272"/>
                    <a:gd name="T20" fmla="*/ 96 w 143"/>
                    <a:gd name="T21" fmla="*/ 263 h 272"/>
                    <a:gd name="T22" fmla="*/ 112 w 143"/>
                    <a:gd name="T23" fmla="*/ 254 h 272"/>
                    <a:gd name="T24" fmla="*/ 126 w 143"/>
                    <a:gd name="T25" fmla="*/ 241 h 272"/>
                    <a:gd name="T26" fmla="*/ 134 w 143"/>
                    <a:gd name="T27" fmla="*/ 226 h 272"/>
                    <a:gd name="T28" fmla="*/ 141 w 143"/>
                    <a:gd name="T29" fmla="*/ 202 h 272"/>
                    <a:gd name="T30" fmla="*/ 143 w 143"/>
                    <a:gd name="T31" fmla="*/ 175 h 272"/>
                    <a:gd name="T32" fmla="*/ 140 w 143"/>
                    <a:gd name="T33" fmla="*/ 145 h 272"/>
                    <a:gd name="T34" fmla="*/ 134 w 143"/>
                    <a:gd name="T35" fmla="*/ 117 h 272"/>
                    <a:gd name="T36" fmla="*/ 127 w 143"/>
                    <a:gd name="T37" fmla="*/ 90 h 272"/>
                    <a:gd name="T38" fmla="*/ 117 w 143"/>
                    <a:gd name="T39" fmla="*/ 69 h 272"/>
                    <a:gd name="T40" fmla="*/ 102 w 143"/>
                    <a:gd name="T41" fmla="*/ 45 h 272"/>
                    <a:gd name="T42" fmla="*/ 83 w 143"/>
                    <a:gd name="T43" fmla="*/ 26 h 272"/>
                    <a:gd name="T44" fmla="*/ 61 w 143"/>
                    <a:gd name="T45" fmla="*/ 12 h 272"/>
                    <a:gd name="T46" fmla="*/ 35 w 143"/>
                    <a:gd name="T47" fmla="*/ 4 h 272"/>
                    <a:gd name="T48" fmla="*/ 8 w 143"/>
                    <a:gd name="T4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272">
                      <a:moveTo>
                        <a:pt x="8" y="0"/>
                      </a:moveTo>
                      <a:lnTo>
                        <a:pt x="7" y="0"/>
                      </a:lnTo>
                      <a:lnTo>
                        <a:pt x="6" y="0"/>
                      </a:lnTo>
                      <a:lnTo>
                        <a:pt x="3" y="0"/>
                      </a:lnTo>
                      <a:lnTo>
                        <a:pt x="1" y="0"/>
                      </a:lnTo>
                      <a:lnTo>
                        <a:pt x="0" y="0"/>
                      </a:lnTo>
                      <a:lnTo>
                        <a:pt x="0" y="272"/>
                      </a:lnTo>
                      <a:lnTo>
                        <a:pt x="37" y="272"/>
                      </a:lnTo>
                      <a:lnTo>
                        <a:pt x="57" y="271"/>
                      </a:lnTo>
                      <a:lnTo>
                        <a:pt x="76" y="268"/>
                      </a:lnTo>
                      <a:lnTo>
                        <a:pt x="96" y="263"/>
                      </a:lnTo>
                      <a:lnTo>
                        <a:pt x="112" y="254"/>
                      </a:lnTo>
                      <a:lnTo>
                        <a:pt x="126" y="241"/>
                      </a:lnTo>
                      <a:lnTo>
                        <a:pt x="134" y="226"/>
                      </a:lnTo>
                      <a:lnTo>
                        <a:pt x="141" y="202"/>
                      </a:lnTo>
                      <a:lnTo>
                        <a:pt x="143" y="175"/>
                      </a:lnTo>
                      <a:lnTo>
                        <a:pt x="140" y="145"/>
                      </a:lnTo>
                      <a:lnTo>
                        <a:pt x="134" y="117"/>
                      </a:lnTo>
                      <a:lnTo>
                        <a:pt x="127" y="90"/>
                      </a:lnTo>
                      <a:lnTo>
                        <a:pt x="117" y="69"/>
                      </a:lnTo>
                      <a:lnTo>
                        <a:pt x="102" y="45"/>
                      </a:lnTo>
                      <a:lnTo>
                        <a:pt x="83" y="26"/>
                      </a:lnTo>
                      <a:lnTo>
                        <a:pt x="61" y="12"/>
                      </a:lnTo>
                      <a:lnTo>
                        <a:pt x="35" y="4"/>
                      </a:lnTo>
                      <a:lnTo>
                        <a:pt x="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753">
                  <a:extLst>
                    <a:ext uri="{FF2B5EF4-FFF2-40B4-BE49-F238E27FC236}">
                      <a16:creationId xmlns:a16="http://schemas.microsoft.com/office/drawing/2014/main" id="{2AADDB7D-7DA9-91BF-0945-3A57D3F640DF}"/>
                    </a:ext>
                  </a:extLst>
                </p:cNvPr>
                <p:cNvSpPr>
                  <a:spLocks/>
                </p:cNvSpPr>
                <p:nvPr/>
              </p:nvSpPr>
              <p:spPr bwMode="auto">
                <a:xfrm>
                  <a:off x="4503" y="2183"/>
                  <a:ext cx="206" cy="237"/>
                </a:xfrm>
                <a:custGeom>
                  <a:avLst/>
                  <a:gdLst>
                    <a:gd name="T0" fmla="*/ 407 w 411"/>
                    <a:gd name="T1" fmla="*/ 128 h 475"/>
                    <a:gd name="T2" fmla="*/ 404 w 411"/>
                    <a:gd name="T3" fmla="*/ 108 h 475"/>
                    <a:gd name="T4" fmla="*/ 396 w 411"/>
                    <a:gd name="T5" fmla="*/ 92 h 475"/>
                    <a:gd name="T6" fmla="*/ 385 w 411"/>
                    <a:gd name="T7" fmla="*/ 77 h 475"/>
                    <a:gd name="T8" fmla="*/ 369 w 411"/>
                    <a:gd name="T9" fmla="*/ 66 h 475"/>
                    <a:gd name="T10" fmla="*/ 351 w 411"/>
                    <a:gd name="T11" fmla="*/ 59 h 475"/>
                    <a:gd name="T12" fmla="*/ 205 w 411"/>
                    <a:gd name="T13" fmla="*/ 0 h 475"/>
                    <a:gd name="T14" fmla="*/ 59 w 411"/>
                    <a:gd name="T15" fmla="*/ 59 h 475"/>
                    <a:gd name="T16" fmla="*/ 41 w 411"/>
                    <a:gd name="T17" fmla="*/ 66 h 475"/>
                    <a:gd name="T18" fmla="*/ 27 w 411"/>
                    <a:gd name="T19" fmla="*/ 77 h 475"/>
                    <a:gd name="T20" fmla="*/ 14 w 411"/>
                    <a:gd name="T21" fmla="*/ 92 h 475"/>
                    <a:gd name="T22" fmla="*/ 7 w 411"/>
                    <a:gd name="T23" fmla="*/ 108 h 475"/>
                    <a:gd name="T24" fmla="*/ 4 w 411"/>
                    <a:gd name="T25" fmla="*/ 128 h 475"/>
                    <a:gd name="T26" fmla="*/ 0 w 411"/>
                    <a:gd name="T27" fmla="*/ 179 h 475"/>
                    <a:gd name="T28" fmla="*/ 81 w 411"/>
                    <a:gd name="T29" fmla="*/ 190 h 475"/>
                    <a:gd name="T30" fmla="*/ 71 w 411"/>
                    <a:gd name="T31" fmla="*/ 248 h 475"/>
                    <a:gd name="T32" fmla="*/ 74 w 411"/>
                    <a:gd name="T33" fmla="*/ 258 h 475"/>
                    <a:gd name="T34" fmla="*/ 75 w 411"/>
                    <a:gd name="T35" fmla="*/ 268 h 475"/>
                    <a:gd name="T36" fmla="*/ 79 w 411"/>
                    <a:gd name="T37" fmla="*/ 292 h 475"/>
                    <a:gd name="T38" fmla="*/ 85 w 411"/>
                    <a:gd name="T39" fmla="*/ 319 h 475"/>
                    <a:gd name="T40" fmla="*/ 90 w 411"/>
                    <a:gd name="T41" fmla="*/ 350 h 475"/>
                    <a:gd name="T42" fmla="*/ 95 w 411"/>
                    <a:gd name="T43" fmla="*/ 381 h 475"/>
                    <a:gd name="T44" fmla="*/ 98 w 411"/>
                    <a:gd name="T45" fmla="*/ 414 h 475"/>
                    <a:gd name="T46" fmla="*/ 98 w 411"/>
                    <a:gd name="T47" fmla="*/ 445 h 475"/>
                    <a:gd name="T48" fmla="*/ 92 w 411"/>
                    <a:gd name="T49" fmla="*/ 475 h 475"/>
                    <a:gd name="T50" fmla="*/ 92 w 411"/>
                    <a:gd name="T51" fmla="*/ 475 h 475"/>
                    <a:gd name="T52" fmla="*/ 117 w 411"/>
                    <a:gd name="T53" fmla="*/ 475 h 475"/>
                    <a:gd name="T54" fmla="*/ 150 w 411"/>
                    <a:gd name="T55" fmla="*/ 475 h 475"/>
                    <a:gd name="T56" fmla="*/ 185 w 411"/>
                    <a:gd name="T57" fmla="*/ 475 h 475"/>
                    <a:gd name="T58" fmla="*/ 223 w 411"/>
                    <a:gd name="T59" fmla="*/ 475 h 475"/>
                    <a:gd name="T60" fmla="*/ 320 w 411"/>
                    <a:gd name="T61" fmla="*/ 475 h 475"/>
                    <a:gd name="T62" fmla="*/ 320 w 411"/>
                    <a:gd name="T63" fmla="*/ 475 h 475"/>
                    <a:gd name="T64" fmla="*/ 314 w 411"/>
                    <a:gd name="T65" fmla="*/ 445 h 475"/>
                    <a:gd name="T66" fmla="*/ 312 w 411"/>
                    <a:gd name="T67" fmla="*/ 414 h 475"/>
                    <a:gd name="T68" fmla="*/ 315 w 411"/>
                    <a:gd name="T69" fmla="*/ 381 h 475"/>
                    <a:gd name="T70" fmla="*/ 321 w 411"/>
                    <a:gd name="T71" fmla="*/ 350 h 475"/>
                    <a:gd name="T72" fmla="*/ 327 w 411"/>
                    <a:gd name="T73" fmla="*/ 319 h 475"/>
                    <a:gd name="T74" fmla="*/ 332 w 411"/>
                    <a:gd name="T75" fmla="*/ 292 h 475"/>
                    <a:gd name="T76" fmla="*/ 337 w 411"/>
                    <a:gd name="T77" fmla="*/ 268 h 475"/>
                    <a:gd name="T78" fmla="*/ 338 w 411"/>
                    <a:gd name="T79" fmla="*/ 258 h 475"/>
                    <a:gd name="T80" fmla="*/ 339 w 411"/>
                    <a:gd name="T81" fmla="*/ 248 h 475"/>
                    <a:gd name="T82" fmla="*/ 331 w 411"/>
                    <a:gd name="T83" fmla="*/ 190 h 475"/>
                    <a:gd name="T84" fmla="*/ 411 w 411"/>
                    <a:gd name="T85" fmla="*/ 179 h 475"/>
                    <a:gd name="T86" fmla="*/ 407 w 411"/>
                    <a:gd name="T87" fmla="*/ 128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1" h="475">
                      <a:moveTo>
                        <a:pt x="407" y="128"/>
                      </a:moveTo>
                      <a:lnTo>
                        <a:pt x="404" y="108"/>
                      </a:lnTo>
                      <a:lnTo>
                        <a:pt x="396" y="92"/>
                      </a:lnTo>
                      <a:lnTo>
                        <a:pt x="385" y="77"/>
                      </a:lnTo>
                      <a:lnTo>
                        <a:pt x="369" y="66"/>
                      </a:lnTo>
                      <a:lnTo>
                        <a:pt x="351" y="59"/>
                      </a:lnTo>
                      <a:lnTo>
                        <a:pt x="205" y="0"/>
                      </a:lnTo>
                      <a:lnTo>
                        <a:pt x="59" y="59"/>
                      </a:lnTo>
                      <a:lnTo>
                        <a:pt x="41" y="66"/>
                      </a:lnTo>
                      <a:lnTo>
                        <a:pt x="27" y="77"/>
                      </a:lnTo>
                      <a:lnTo>
                        <a:pt x="14" y="92"/>
                      </a:lnTo>
                      <a:lnTo>
                        <a:pt x="7" y="108"/>
                      </a:lnTo>
                      <a:lnTo>
                        <a:pt x="4" y="128"/>
                      </a:lnTo>
                      <a:lnTo>
                        <a:pt x="0" y="179"/>
                      </a:lnTo>
                      <a:lnTo>
                        <a:pt x="81" y="190"/>
                      </a:lnTo>
                      <a:lnTo>
                        <a:pt x="71" y="248"/>
                      </a:lnTo>
                      <a:lnTo>
                        <a:pt x="74" y="258"/>
                      </a:lnTo>
                      <a:lnTo>
                        <a:pt x="75" y="268"/>
                      </a:lnTo>
                      <a:lnTo>
                        <a:pt x="79" y="292"/>
                      </a:lnTo>
                      <a:lnTo>
                        <a:pt x="85" y="319"/>
                      </a:lnTo>
                      <a:lnTo>
                        <a:pt x="90" y="350"/>
                      </a:lnTo>
                      <a:lnTo>
                        <a:pt x="95" y="381"/>
                      </a:lnTo>
                      <a:lnTo>
                        <a:pt x="98" y="414"/>
                      </a:lnTo>
                      <a:lnTo>
                        <a:pt x="98" y="445"/>
                      </a:lnTo>
                      <a:lnTo>
                        <a:pt x="92" y="475"/>
                      </a:lnTo>
                      <a:lnTo>
                        <a:pt x="92" y="475"/>
                      </a:lnTo>
                      <a:lnTo>
                        <a:pt x="117" y="475"/>
                      </a:lnTo>
                      <a:lnTo>
                        <a:pt x="150" y="475"/>
                      </a:lnTo>
                      <a:lnTo>
                        <a:pt x="185" y="475"/>
                      </a:lnTo>
                      <a:lnTo>
                        <a:pt x="223" y="475"/>
                      </a:lnTo>
                      <a:lnTo>
                        <a:pt x="320" y="475"/>
                      </a:lnTo>
                      <a:lnTo>
                        <a:pt x="320" y="475"/>
                      </a:lnTo>
                      <a:lnTo>
                        <a:pt x="314" y="445"/>
                      </a:lnTo>
                      <a:lnTo>
                        <a:pt x="312" y="414"/>
                      </a:lnTo>
                      <a:lnTo>
                        <a:pt x="315" y="381"/>
                      </a:lnTo>
                      <a:lnTo>
                        <a:pt x="321" y="350"/>
                      </a:lnTo>
                      <a:lnTo>
                        <a:pt x="327" y="319"/>
                      </a:lnTo>
                      <a:lnTo>
                        <a:pt x="332" y="292"/>
                      </a:lnTo>
                      <a:lnTo>
                        <a:pt x="337" y="268"/>
                      </a:lnTo>
                      <a:lnTo>
                        <a:pt x="338" y="258"/>
                      </a:lnTo>
                      <a:lnTo>
                        <a:pt x="339" y="248"/>
                      </a:lnTo>
                      <a:lnTo>
                        <a:pt x="331" y="190"/>
                      </a:lnTo>
                      <a:lnTo>
                        <a:pt x="411" y="179"/>
                      </a:lnTo>
                      <a:lnTo>
                        <a:pt x="407" y="128"/>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754">
                  <a:extLst>
                    <a:ext uri="{FF2B5EF4-FFF2-40B4-BE49-F238E27FC236}">
                      <a16:creationId xmlns:a16="http://schemas.microsoft.com/office/drawing/2014/main" id="{F35EAC98-06CA-0DE3-091D-BB0E895368AE}"/>
                    </a:ext>
                  </a:extLst>
                </p:cNvPr>
                <p:cNvSpPr>
                  <a:spLocks/>
                </p:cNvSpPr>
                <p:nvPr/>
              </p:nvSpPr>
              <p:spPr bwMode="auto">
                <a:xfrm>
                  <a:off x="4606" y="2183"/>
                  <a:ext cx="103" cy="237"/>
                </a:xfrm>
                <a:custGeom>
                  <a:avLst/>
                  <a:gdLst>
                    <a:gd name="T0" fmla="*/ 202 w 206"/>
                    <a:gd name="T1" fmla="*/ 128 h 475"/>
                    <a:gd name="T2" fmla="*/ 199 w 206"/>
                    <a:gd name="T3" fmla="*/ 108 h 475"/>
                    <a:gd name="T4" fmla="*/ 191 w 206"/>
                    <a:gd name="T5" fmla="*/ 92 h 475"/>
                    <a:gd name="T6" fmla="*/ 180 w 206"/>
                    <a:gd name="T7" fmla="*/ 77 h 475"/>
                    <a:gd name="T8" fmla="*/ 164 w 206"/>
                    <a:gd name="T9" fmla="*/ 66 h 475"/>
                    <a:gd name="T10" fmla="*/ 146 w 206"/>
                    <a:gd name="T11" fmla="*/ 59 h 475"/>
                    <a:gd name="T12" fmla="*/ 0 w 206"/>
                    <a:gd name="T13" fmla="*/ 0 h 475"/>
                    <a:gd name="T14" fmla="*/ 0 w 206"/>
                    <a:gd name="T15" fmla="*/ 459 h 475"/>
                    <a:gd name="T16" fmla="*/ 4 w 206"/>
                    <a:gd name="T17" fmla="*/ 461 h 475"/>
                    <a:gd name="T18" fmla="*/ 16 w 206"/>
                    <a:gd name="T19" fmla="*/ 462 h 475"/>
                    <a:gd name="T20" fmla="*/ 33 w 206"/>
                    <a:gd name="T21" fmla="*/ 465 h 475"/>
                    <a:gd name="T22" fmla="*/ 52 w 206"/>
                    <a:gd name="T23" fmla="*/ 469 h 475"/>
                    <a:gd name="T24" fmla="*/ 75 w 206"/>
                    <a:gd name="T25" fmla="*/ 472 h 475"/>
                    <a:gd name="T26" fmla="*/ 95 w 206"/>
                    <a:gd name="T27" fmla="*/ 473 h 475"/>
                    <a:gd name="T28" fmla="*/ 115 w 206"/>
                    <a:gd name="T29" fmla="*/ 475 h 475"/>
                    <a:gd name="T30" fmla="*/ 115 w 206"/>
                    <a:gd name="T31" fmla="*/ 475 h 475"/>
                    <a:gd name="T32" fmla="*/ 109 w 206"/>
                    <a:gd name="T33" fmla="*/ 445 h 475"/>
                    <a:gd name="T34" fmla="*/ 107 w 206"/>
                    <a:gd name="T35" fmla="*/ 414 h 475"/>
                    <a:gd name="T36" fmla="*/ 110 w 206"/>
                    <a:gd name="T37" fmla="*/ 381 h 475"/>
                    <a:gd name="T38" fmla="*/ 116 w 206"/>
                    <a:gd name="T39" fmla="*/ 350 h 475"/>
                    <a:gd name="T40" fmla="*/ 122 w 206"/>
                    <a:gd name="T41" fmla="*/ 319 h 475"/>
                    <a:gd name="T42" fmla="*/ 127 w 206"/>
                    <a:gd name="T43" fmla="*/ 292 h 475"/>
                    <a:gd name="T44" fmla="*/ 132 w 206"/>
                    <a:gd name="T45" fmla="*/ 268 h 475"/>
                    <a:gd name="T46" fmla="*/ 133 w 206"/>
                    <a:gd name="T47" fmla="*/ 258 h 475"/>
                    <a:gd name="T48" fmla="*/ 134 w 206"/>
                    <a:gd name="T49" fmla="*/ 248 h 475"/>
                    <a:gd name="T50" fmla="*/ 126 w 206"/>
                    <a:gd name="T51" fmla="*/ 190 h 475"/>
                    <a:gd name="T52" fmla="*/ 206 w 206"/>
                    <a:gd name="T53" fmla="*/ 179 h 475"/>
                    <a:gd name="T54" fmla="*/ 202 w 206"/>
                    <a:gd name="T55" fmla="*/ 128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475">
                      <a:moveTo>
                        <a:pt x="202" y="128"/>
                      </a:moveTo>
                      <a:lnTo>
                        <a:pt x="199" y="108"/>
                      </a:lnTo>
                      <a:lnTo>
                        <a:pt x="191" y="92"/>
                      </a:lnTo>
                      <a:lnTo>
                        <a:pt x="180" y="77"/>
                      </a:lnTo>
                      <a:lnTo>
                        <a:pt x="164" y="66"/>
                      </a:lnTo>
                      <a:lnTo>
                        <a:pt x="146" y="59"/>
                      </a:lnTo>
                      <a:lnTo>
                        <a:pt x="0" y="0"/>
                      </a:lnTo>
                      <a:lnTo>
                        <a:pt x="0" y="459"/>
                      </a:lnTo>
                      <a:lnTo>
                        <a:pt x="4" y="461"/>
                      </a:lnTo>
                      <a:lnTo>
                        <a:pt x="16" y="462"/>
                      </a:lnTo>
                      <a:lnTo>
                        <a:pt x="33" y="465"/>
                      </a:lnTo>
                      <a:lnTo>
                        <a:pt x="52" y="469"/>
                      </a:lnTo>
                      <a:lnTo>
                        <a:pt x="75" y="472"/>
                      </a:lnTo>
                      <a:lnTo>
                        <a:pt x="95" y="473"/>
                      </a:lnTo>
                      <a:lnTo>
                        <a:pt x="115" y="475"/>
                      </a:lnTo>
                      <a:lnTo>
                        <a:pt x="115" y="475"/>
                      </a:lnTo>
                      <a:lnTo>
                        <a:pt x="109" y="445"/>
                      </a:lnTo>
                      <a:lnTo>
                        <a:pt x="107" y="414"/>
                      </a:lnTo>
                      <a:lnTo>
                        <a:pt x="110" y="381"/>
                      </a:lnTo>
                      <a:lnTo>
                        <a:pt x="116" y="350"/>
                      </a:lnTo>
                      <a:lnTo>
                        <a:pt x="122" y="319"/>
                      </a:lnTo>
                      <a:lnTo>
                        <a:pt x="127" y="292"/>
                      </a:lnTo>
                      <a:lnTo>
                        <a:pt x="132" y="268"/>
                      </a:lnTo>
                      <a:lnTo>
                        <a:pt x="133" y="258"/>
                      </a:lnTo>
                      <a:lnTo>
                        <a:pt x="134" y="248"/>
                      </a:lnTo>
                      <a:lnTo>
                        <a:pt x="126" y="190"/>
                      </a:lnTo>
                      <a:lnTo>
                        <a:pt x="206" y="179"/>
                      </a:lnTo>
                      <a:lnTo>
                        <a:pt x="202" y="128"/>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755">
                  <a:extLst>
                    <a:ext uri="{FF2B5EF4-FFF2-40B4-BE49-F238E27FC236}">
                      <a16:creationId xmlns:a16="http://schemas.microsoft.com/office/drawing/2014/main" id="{AF3B965E-03F9-528E-843D-79FC97622CF7}"/>
                    </a:ext>
                  </a:extLst>
                </p:cNvPr>
                <p:cNvSpPr>
                  <a:spLocks/>
                </p:cNvSpPr>
                <p:nvPr/>
              </p:nvSpPr>
              <p:spPr bwMode="auto">
                <a:xfrm>
                  <a:off x="4526" y="2329"/>
                  <a:ext cx="159" cy="242"/>
                </a:xfrm>
                <a:custGeom>
                  <a:avLst/>
                  <a:gdLst>
                    <a:gd name="T0" fmla="*/ 278 w 318"/>
                    <a:gd name="T1" fmla="*/ 197 h 484"/>
                    <a:gd name="T2" fmla="*/ 273 w 318"/>
                    <a:gd name="T3" fmla="*/ 183 h 484"/>
                    <a:gd name="T4" fmla="*/ 267 w 318"/>
                    <a:gd name="T5" fmla="*/ 153 h 484"/>
                    <a:gd name="T6" fmla="*/ 265 w 318"/>
                    <a:gd name="T7" fmla="*/ 122 h 484"/>
                    <a:gd name="T8" fmla="*/ 268 w 318"/>
                    <a:gd name="T9" fmla="*/ 89 h 484"/>
                    <a:gd name="T10" fmla="*/ 274 w 318"/>
                    <a:gd name="T11" fmla="*/ 58 h 484"/>
                    <a:gd name="T12" fmla="*/ 280 w 318"/>
                    <a:gd name="T13" fmla="*/ 27 h 484"/>
                    <a:gd name="T14" fmla="*/ 285 w 318"/>
                    <a:gd name="T15" fmla="*/ 0 h 484"/>
                    <a:gd name="T16" fmla="*/ 32 w 318"/>
                    <a:gd name="T17" fmla="*/ 0 h 484"/>
                    <a:gd name="T18" fmla="*/ 38 w 318"/>
                    <a:gd name="T19" fmla="*/ 27 h 484"/>
                    <a:gd name="T20" fmla="*/ 43 w 318"/>
                    <a:gd name="T21" fmla="*/ 58 h 484"/>
                    <a:gd name="T22" fmla="*/ 48 w 318"/>
                    <a:gd name="T23" fmla="*/ 89 h 484"/>
                    <a:gd name="T24" fmla="*/ 51 w 318"/>
                    <a:gd name="T25" fmla="*/ 122 h 484"/>
                    <a:gd name="T26" fmla="*/ 51 w 318"/>
                    <a:gd name="T27" fmla="*/ 153 h 484"/>
                    <a:gd name="T28" fmla="*/ 45 w 318"/>
                    <a:gd name="T29" fmla="*/ 183 h 484"/>
                    <a:gd name="T30" fmla="*/ 39 w 318"/>
                    <a:gd name="T31" fmla="*/ 197 h 484"/>
                    <a:gd name="T32" fmla="*/ 28 w 318"/>
                    <a:gd name="T33" fmla="*/ 229 h 484"/>
                    <a:gd name="T34" fmla="*/ 19 w 318"/>
                    <a:gd name="T35" fmla="*/ 269 h 484"/>
                    <a:gd name="T36" fmla="*/ 11 w 318"/>
                    <a:gd name="T37" fmla="*/ 311 h 484"/>
                    <a:gd name="T38" fmla="*/ 5 w 318"/>
                    <a:gd name="T39" fmla="*/ 351 h 484"/>
                    <a:gd name="T40" fmla="*/ 1 w 318"/>
                    <a:gd name="T41" fmla="*/ 386 h 484"/>
                    <a:gd name="T42" fmla="*/ 0 w 318"/>
                    <a:gd name="T43" fmla="*/ 386 h 484"/>
                    <a:gd name="T44" fmla="*/ 0 w 318"/>
                    <a:gd name="T45" fmla="*/ 408 h 484"/>
                    <a:gd name="T46" fmla="*/ 1 w 318"/>
                    <a:gd name="T47" fmla="*/ 427 h 484"/>
                    <a:gd name="T48" fmla="*/ 10 w 318"/>
                    <a:gd name="T49" fmla="*/ 484 h 484"/>
                    <a:gd name="T50" fmla="*/ 305 w 318"/>
                    <a:gd name="T51" fmla="*/ 484 h 484"/>
                    <a:gd name="T52" fmla="*/ 315 w 318"/>
                    <a:gd name="T53" fmla="*/ 427 h 484"/>
                    <a:gd name="T54" fmla="*/ 318 w 318"/>
                    <a:gd name="T55" fmla="*/ 408 h 484"/>
                    <a:gd name="T56" fmla="*/ 316 w 318"/>
                    <a:gd name="T57" fmla="*/ 386 h 484"/>
                    <a:gd name="T58" fmla="*/ 316 w 318"/>
                    <a:gd name="T59" fmla="*/ 386 h 484"/>
                    <a:gd name="T60" fmla="*/ 312 w 318"/>
                    <a:gd name="T61" fmla="*/ 351 h 484"/>
                    <a:gd name="T62" fmla="*/ 305 w 318"/>
                    <a:gd name="T63" fmla="*/ 311 h 484"/>
                    <a:gd name="T64" fmla="*/ 298 w 318"/>
                    <a:gd name="T65" fmla="*/ 269 h 484"/>
                    <a:gd name="T66" fmla="*/ 288 w 318"/>
                    <a:gd name="T67" fmla="*/ 229 h 484"/>
                    <a:gd name="T68" fmla="*/ 278 w 318"/>
                    <a:gd name="T69" fmla="*/ 197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8" h="484">
                      <a:moveTo>
                        <a:pt x="278" y="197"/>
                      </a:moveTo>
                      <a:lnTo>
                        <a:pt x="273" y="183"/>
                      </a:lnTo>
                      <a:lnTo>
                        <a:pt x="267" y="153"/>
                      </a:lnTo>
                      <a:lnTo>
                        <a:pt x="265" y="122"/>
                      </a:lnTo>
                      <a:lnTo>
                        <a:pt x="268" y="89"/>
                      </a:lnTo>
                      <a:lnTo>
                        <a:pt x="274" y="58"/>
                      </a:lnTo>
                      <a:lnTo>
                        <a:pt x="280" y="27"/>
                      </a:lnTo>
                      <a:lnTo>
                        <a:pt x="285" y="0"/>
                      </a:lnTo>
                      <a:lnTo>
                        <a:pt x="32" y="0"/>
                      </a:lnTo>
                      <a:lnTo>
                        <a:pt x="38" y="27"/>
                      </a:lnTo>
                      <a:lnTo>
                        <a:pt x="43" y="58"/>
                      </a:lnTo>
                      <a:lnTo>
                        <a:pt x="48" y="89"/>
                      </a:lnTo>
                      <a:lnTo>
                        <a:pt x="51" y="122"/>
                      </a:lnTo>
                      <a:lnTo>
                        <a:pt x="51" y="153"/>
                      </a:lnTo>
                      <a:lnTo>
                        <a:pt x="45" y="183"/>
                      </a:lnTo>
                      <a:lnTo>
                        <a:pt x="39" y="197"/>
                      </a:lnTo>
                      <a:lnTo>
                        <a:pt x="28" y="229"/>
                      </a:lnTo>
                      <a:lnTo>
                        <a:pt x="19" y="269"/>
                      </a:lnTo>
                      <a:lnTo>
                        <a:pt x="11" y="311"/>
                      </a:lnTo>
                      <a:lnTo>
                        <a:pt x="5" y="351"/>
                      </a:lnTo>
                      <a:lnTo>
                        <a:pt x="1" y="386"/>
                      </a:lnTo>
                      <a:lnTo>
                        <a:pt x="0" y="386"/>
                      </a:lnTo>
                      <a:lnTo>
                        <a:pt x="0" y="408"/>
                      </a:lnTo>
                      <a:lnTo>
                        <a:pt x="1" y="427"/>
                      </a:lnTo>
                      <a:lnTo>
                        <a:pt x="10" y="484"/>
                      </a:lnTo>
                      <a:lnTo>
                        <a:pt x="305" y="484"/>
                      </a:lnTo>
                      <a:lnTo>
                        <a:pt x="315" y="427"/>
                      </a:lnTo>
                      <a:lnTo>
                        <a:pt x="318" y="408"/>
                      </a:lnTo>
                      <a:lnTo>
                        <a:pt x="316" y="386"/>
                      </a:lnTo>
                      <a:lnTo>
                        <a:pt x="316" y="386"/>
                      </a:lnTo>
                      <a:lnTo>
                        <a:pt x="312" y="351"/>
                      </a:lnTo>
                      <a:lnTo>
                        <a:pt x="305" y="311"/>
                      </a:lnTo>
                      <a:lnTo>
                        <a:pt x="298" y="269"/>
                      </a:lnTo>
                      <a:lnTo>
                        <a:pt x="288" y="229"/>
                      </a:lnTo>
                      <a:lnTo>
                        <a:pt x="278" y="197"/>
                      </a:lnTo>
                      <a:close/>
                    </a:path>
                  </a:pathLst>
                </a:custGeom>
                <a:solidFill>
                  <a:srgbClr val="28E7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756">
                  <a:extLst>
                    <a:ext uri="{FF2B5EF4-FFF2-40B4-BE49-F238E27FC236}">
                      <a16:creationId xmlns:a16="http://schemas.microsoft.com/office/drawing/2014/main" id="{1EBC916D-A381-2ACD-3496-0D1D5860868B}"/>
                    </a:ext>
                  </a:extLst>
                </p:cNvPr>
                <p:cNvSpPr>
                  <a:spLocks/>
                </p:cNvSpPr>
                <p:nvPr/>
              </p:nvSpPr>
              <p:spPr bwMode="auto">
                <a:xfrm>
                  <a:off x="4574" y="2166"/>
                  <a:ext cx="64" cy="59"/>
                </a:xfrm>
                <a:custGeom>
                  <a:avLst/>
                  <a:gdLst>
                    <a:gd name="T0" fmla="*/ 0 w 129"/>
                    <a:gd name="T1" fmla="*/ 66 h 118"/>
                    <a:gd name="T2" fmla="*/ 64 w 129"/>
                    <a:gd name="T3" fmla="*/ 118 h 118"/>
                    <a:gd name="T4" fmla="*/ 129 w 129"/>
                    <a:gd name="T5" fmla="*/ 66 h 118"/>
                    <a:gd name="T6" fmla="*/ 129 w 129"/>
                    <a:gd name="T7" fmla="*/ 0 h 118"/>
                    <a:gd name="T8" fmla="*/ 0 w 129"/>
                    <a:gd name="T9" fmla="*/ 0 h 118"/>
                    <a:gd name="T10" fmla="*/ 0 w 129"/>
                    <a:gd name="T11" fmla="*/ 66 h 118"/>
                  </a:gdLst>
                  <a:ahLst/>
                  <a:cxnLst>
                    <a:cxn ang="0">
                      <a:pos x="T0" y="T1"/>
                    </a:cxn>
                    <a:cxn ang="0">
                      <a:pos x="T2" y="T3"/>
                    </a:cxn>
                    <a:cxn ang="0">
                      <a:pos x="T4" y="T5"/>
                    </a:cxn>
                    <a:cxn ang="0">
                      <a:pos x="T6" y="T7"/>
                    </a:cxn>
                    <a:cxn ang="0">
                      <a:pos x="T8" y="T9"/>
                    </a:cxn>
                    <a:cxn ang="0">
                      <a:pos x="T10" y="T11"/>
                    </a:cxn>
                  </a:cxnLst>
                  <a:rect l="0" t="0" r="r" b="b"/>
                  <a:pathLst>
                    <a:path w="129" h="118">
                      <a:moveTo>
                        <a:pt x="0" y="66"/>
                      </a:moveTo>
                      <a:lnTo>
                        <a:pt x="64" y="118"/>
                      </a:lnTo>
                      <a:lnTo>
                        <a:pt x="129" y="66"/>
                      </a:lnTo>
                      <a:lnTo>
                        <a:pt x="129" y="0"/>
                      </a:lnTo>
                      <a:lnTo>
                        <a:pt x="0" y="0"/>
                      </a:lnTo>
                      <a:lnTo>
                        <a:pt x="0" y="66"/>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757">
                  <a:extLst>
                    <a:ext uri="{FF2B5EF4-FFF2-40B4-BE49-F238E27FC236}">
                      <a16:creationId xmlns:a16="http://schemas.microsoft.com/office/drawing/2014/main" id="{71433E3B-DCAF-B833-0321-CD678B604C10}"/>
                    </a:ext>
                  </a:extLst>
                </p:cNvPr>
                <p:cNvSpPr>
                  <a:spLocks/>
                </p:cNvSpPr>
                <p:nvPr/>
              </p:nvSpPr>
              <p:spPr bwMode="auto">
                <a:xfrm>
                  <a:off x="4563" y="2072"/>
                  <a:ext cx="86" cy="117"/>
                </a:xfrm>
                <a:custGeom>
                  <a:avLst/>
                  <a:gdLst>
                    <a:gd name="T0" fmla="*/ 113 w 171"/>
                    <a:gd name="T1" fmla="*/ 0 h 234"/>
                    <a:gd name="T2" fmla="*/ 57 w 171"/>
                    <a:gd name="T3" fmla="*/ 0 h 234"/>
                    <a:gd name="T4" fmla="*/ 40 w 171"/>
                    <a:gd name="T5" fmla="*/ 4 h 234"/>
                    <a:gd name="T6" fmla="*/ 26 w 171"/>
                    <a:gd name="T7" fmla="*/ 12 h 234"/>
                    <a:gd name="T8" fmla="*/ 13 w 171"/>
                    <a:gd name="T9" fmla="*/ 26 h 234"/>
                    <a:gd name="T10" fmla="*/ 4 w 171"/>
                    <a:gd name="T11" fmla="*/ 43 h 234"/>
                    <a:gd name="T12" fmla="*/ 0 w 171"/>
                    <a:gd name="T13" fmla="*/ 63 h 234"/>
                    <a:gd name="T14" fmla="*/ 0 w 171"/>
                    <a:gd name="T15" fmla="*/ 141 h 234"/>
                    <a:gd name="T16" fmla="*/ 3 w 171"/>
                    <a:gd name="T17" fmla="*/ 157 h 234"/>
                    <a:gd name="T18" fmla="*/ 10 w 171"/>
                    <a:gd name="T19" fmla="*/ 175 h 234"/>
                    <a:gd name="T20" fmla="*/ 23 w 171"/>
                    <a:gd name="T21" fmla="*/ 192 h 234"/>
                    <a:gd name="T22" fmla="*/ 37 w 171"/>
                    <a:gd name="T23" fmla="*/ 209 h 234"/>
                    <a:gd name="T24" fmla="*/ 52 w 171"/>
                    <a:gd name="T25" fmla="*/ 222 h 234"/>
                    <a:gd name="T26" fmla="*/ 68 w 171"/>
                    <a:gd name="T27" fmla="*/ 230 h 234"/>
                    <a:gd name="T28" fmla="*/ 84 w 171"/>
                    <a:gd name="T29" fmla="*/ 234 h 234"/>
                    <a:gd name="T30" fmla="*/ 88 w 171"/>
                    <a:gd name="T31" fmla="*/ 234 h 234"/>
                    <a:gd name="T32" fmla="*/ 102 w 171"/>
                    <a:gd name="T33" fmla="*/ 230 h 234"/>
                    <a:gd name="T34" fmla="*/ 119 w 171"/>
                    <a:gd name="T35" fmla="*/ 222 h 234"/>
                    <a:gd name="T36" fmla="*/ 135 w 171"/>
                    <a:gd name="T37" fmla="*/ 209 h 234"/>
                    <a:gd name="T38" fmla="*/ 149 w 171"/>
                    <a:gd name="T39" fmla="*/ 192 h 234"/>
                    <a:gd name="T40" fmla="*/ 160 w 171"/>
                    <a:gd name="T41" fmla="*/ 175 h 234"/>
                    <a:gd name="T42" fmla="*/ 168 w 171"/>
                    <a:gd name="T43" fmla="*/ 157 h 234"/>
                    <a:gd name="T44" fmla="*/ 171 w 171"/>
                    <a:gd name="T45" fmla="*/ 141 h 234"/>
                    <a:gd name="T46" fmla="*/ 171 w 171"/>
                    <a:gd name="T47" fmla="*/ 63 h 234"/>
                    <a:gd name="T48" fmla="*/ 167 w 171"/>
                    <a:gd name="T49" fmla="*/ 43 h 234"/>
                    <a:gd name="T50" fmla="*/ 159 w 171"/>
                    <a:gd name="T51" fmla="*/ 26 h 234"/>
                    <a:gd name="T52" fmla="*/ 146 w 171"/>
                    <a:gd name="T53" fmla="*/ 12 h 234"/>
                    <a:gd name="T54" fmla="*/ 130 w 171"/>
                    <a:gd name="T55" fmla="*/ 4 h 234"/>
                    <a:gd name="T56" fmla="*/ 113 w 171"/>
                    <a:gd name="T5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234">
                      <a:moveTo>
                        <a:pt x="113" y="0"/>
                      </a:moveTo>
                      <a:lnTo>
                        <a:pt x="57" y="0"/>
                      </a:lnTo>
                      <a:lnTo>
                        <a:pt x="40" y="4"/>
                      </a:lnTo>
                      <a:lnTo>
                        <a:pt x="26" y="12"/>
                      </a:lnTo>
                      <a:lnTo>
                        <a:pt x="13" y="26"/>
                      </a:lnTo>
                      <a:lnTo>
                        <a:pt x="4" y="43"/>
                      </a:lnTo>
                      <a:lnTo>
                        <a:pt x="0" y="63"/>
                      </a:lnTo>
                      <a:lnTo>
                        <a:pt x="0" y="141"/>
                      </a:lnTo>
                      <a:lnTo>
                        <a:pt x="3" y="157"/>
                      </a:lnTo>
                      <a:lnTo>
                        <a:pt x="10" y="175"/>
                      </a:lnTo>
                      <a:lnTo>
                        <a:pt x="23" y="192"/>
                      </a:lnTo>
                      <a:lnTo>
                        <a:pt x="37" y="209"/>
                      </a:lnTo>
                      <a:lnTo>
                        <a:pt x="52" y="222"/>
                      </a:lnTo>
                      <a:lnTo>
                        <a:pt x="68" y="230"/>
                      </a:lnTo>
                      <a:lnTo>
                        <a:pt x="84" y="234"/>
                      </a:lnTo>
                      <a:lnTo>
                        <a:pt x="88" y="234"/>
                      </a:lnTo>
                      <a:lnTo>
                        <a:pt x="102" y="230"/>
                      </a:lnTo>
                      <a:lnTo>
                        <a:pt x="119" y="222"/>
                      </a:lnTo>
                      <a:lnTo>
                        <a:pt x="135" y="209"/>
                      </a:lnTo>
                      <a:lnTo>
                        <a:pt x="149" y="192"/>
                      </a:lnTo>
                      <a:lnTo>
                        <a:pt x="160" y="175"/>
                      </a:lnTo>
                      <a:lnTo>
                        <a:pt x="168" y="157"/>
                      </a:lnTo>
                      <a:lnTo>
                        <a:pt x="171" y="141"/>
                      </a:lnTo>
                      <a:lnTo>
                        <a:pt x="171" y="63"/>
                      </a:lnTo>
                      <a:lnTo>
                        <a:pt x="167" y="43"/>
                      </a:lnTo>
                      <a:lnTo>
                        <a:pt x="159" y="26"/>
                      </a:lnTo>
                      <a:lnTo>
                        <a:pt x="146" y="12"/>
                      </a:lnTo>
                      <a:lnTo>
                        <a:pt x="130" y="4"/>
                      </a:lnTo>
                      <a:lnTo>
                        <a:pt x="113"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758">
                  <a:extLst>
                    <a:ext uri="{FF2B5EF4-FFF2-40B4-BE49-F238E27FC236}">
                      <a16:creationId xmlns:a16="http://schemas.microsoft.com/office/drawing/2014/main" id="{4991FFBF-09D8-A84B-EC5A-48D1E68A721D}"/>
                    </a:ext>
                  </a:extLst>
                </p:cNvPr>
                <p:cNvSpPr>
                  <a:spLocks/>
                </p:cNvSpPr>
                <p:nvPr/>
              </p:nvSpPr>
              <p:spPr bwMode="auto">
                <a:xfrm>
                  <a:off x="4556" y="2116"/>
                  <a:ext cx="10" cy="29"/>
                </a:xfrm>
                <a:custGeom>
                  <a:avLst/>
                  <a:gdLst>
                    <a:gd name="T0" fmla="*/ 10 w 20"/>
                    <a:gd name="T1" fmla="*/ 0 h 58"/>
                    <a:gd name="T2" fmla="*/ 6 w 20"/>
                    <a:gd name="T3" fmla="*/ 0 h 58"/>
                    <a:gd name="T4" fmla="*/ 3 w 20"/>
                    <a:gd name="T5" fmla="*/ 3 h 58"/>
                    <a:gd name="T6" fmla="*/ 1 w 20"/>
                    <a:gd name="T7" fmla="*/ 5 h 58"/>
                    <a:gd name="T8" fmla="*/ 0 w 20"/>
                    <a:gd name="T9" fmla="*/ 8 h 58"/>
                    <a:gd name="T10" fmla="*/ 0 w 20"/>
                    <a:gd name="T11" fmla="*/ 48 h 58"/>
                    <a:gd name="T12" fmla="*/ 1 w 20"/>
                    <a:gd name="T13" fmla="*/ 52 h 58"/>
                    <a:gd name="T14" fmla="*/ 3 w 20"/>
                    <a:gd name="T15" fmla="*/ 55 h 58"/>
                    <a:gd name="T16" fmla="*/ 6 w 20"/>
                    <a:gd name="T17" fmla="*/ 56 h 58"/>
                    <a:gd name="T18" fmla="*/ 10 w 20"/>
                    <a:gd name="T19" fmla="*/ 58 h 58"/>
                    <a:gd name="T20" fmla="*/ 14 w 20"/>
                    <a:gd name="T21" fmla="*/ 56 h 58"/>
                    <a:gd name="T22" fmla="*/ 17 w 20"/>
                    <a:gd name="T23" fmla="*/ 55 h 58"/>
                    <a:gd name="T24" fmla="*/ 18 w 20"/>
                    <a:gd name="T25" fmla="*/ 52 h 58"/>
                    <a:gd name="T26" fmla="*/ 20 w 20"/>
                    <a:gd name="T27" fmla="*/ 48 h 58"/>
                    <a:gd name="T28" fmla="*/ 20 w 20"/>
                    <a:gd name="T29" fmla="*/ 8 h 58"/>
                    <a:gd name="T30" fmla="*/ 18 w 20"/>
                    <a:gd name="T31" fmla="*/ 5 h 58"/>
                    <a:gd name="T32" fmla="*/ 17 w 20"/>
                    <a:gd name="T33" fmla="*/ 3 h 58"/>
                    <a:gd name="T34" fmla="*/ 14 w 20"/>
                    <a:gd name="T35" fmla="*/ 0 h 58"/>
                    <a:gd name="T36" fmla="*/ 10 w 20"/>
                    <a:gd name="T3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58">
                      <a:moveTo>
                        <a:pt x="10" y="0"/>
                      </a:moveTo>
                      <a:lnTo>
                        <a:pt x="6" y="0"/>
                      </a:lnTo>
                      <a:lnTo>
                        <a:pt x="3" y="3"/>
                      </a:lnTo>
                      <a:lnTo>
                        <a:pt x="1" y="5"/>
                      </a:lnTo>
                      <a:lnTo>
                        <a:pt x="0" y="8"/>
                      </a:lnTo>
                      <a:lnTo>
                        <a:pt x="0" y="48"/>
                      </a:lnTo>
                      <a:lnTo>
                        <a:pt x="1" y="52"/>
                      </a:lnTo>
                      <a:lnTo>
                        <a:pt x="3" y="55"/>
                      </a:lnTo>
                      <a:lnTo>
                        <a:pt x="6" y="56"/>
                      </a:lnTo>
                      <a:lnTo>
                        <a:pt x="10" y="58"/>
                      </a:lnTo>
                      <a:lnTo>
                        <a:pt x="14" y="56"/>
                      </a:lnTo>
                      <a:lnTo>
                        <a:pt x="17" y="55"/>
                      </a:lnTo>
                      <a:lnTo>
                        <a:pt x="18" y="52"/>
                      </a:lnTo>
                      <a:lnTo>
                        <a:pt x="20" y="48"/>
                      </a:lnTo>
                      <a:lnTo>
                        <a:pt x="20" y="8"/>
                      </a:lnTo>
                      <a:lnTo>
                        <a:pt x="18" y="5"/>
                      </a:lnTo>
                      <a:lnTo>
                        <a:pt x="17" y="3"/>
                      </a:lnTo>
                      <a:lnTo>
                        <a:pt x="14" y="0"/>
                      </a:lnTo>
                      <a:lnTo>
                        <a:pt x="10"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759">
                  <a:extLst>
                    <a:ext uri="{FF2B5EF4-FFF2-40B4-BE49-F238E27FC236}">
                      <a16:creationId xmlns:a16="http://schemas.microsoft.com/office/drawing/2014/main" id="{636F4A34-9D38-9C55-BEA2-2906E7A94E0E}"/>
                    </a:ext>
                  </a:extLst>
                </p:cNvPr>
                <p:cNvSpPr>
                  <a:spLocks/>
                </p:cNvSpPr>
                <p:nvPr/>
              </p:nvSpPr>
              <p:spPr bwMode="auto">
                <a:xfrm>
                  <a:off x="4646" y="2116"/>
                  <a:ext cx="9" cy="29"/>
                </a:xfrm>
                <a:custGeom>
                  <a:avLst/>
                  <a:gdLst>
                    <a:gd name="T0" fmla="*/ 10 w 18"/>
                    <a:gd name="T1" fmla="*/ 0 h 58"/>
                    <a:gd name="T2" fmla="*/ 5 w 18"/>
                    <a:gd name="T3" fmla="*/ 0 h 58"/>
                    <a:gd name="T4" fmla="*/ 2 w 18"/>
                    <a:gd name="T5" fmla="*/ 3 h 58"/>
                    <a:gd name="T6" fmla="*/ 1 w 18"/>
                    <a:gd name="T7" fmla="*/ 5 h 58"/>
                    <a:gd name="T8" fmla="*/ 0 w 18"/>
                    <a:gd name="T9" fmla="*/ 8 h 58"/>
                    <a:gd name="T10" fmla="*/ 0 w 18"/>
                    <a:gd name="T11" fmla="*/ 48 h 58"/>
                    <a:gd name="T12" fmla="*/ 1 w 18"/>
                    <a:gd name="T13" fmla="*/ 52 h 58"/>
                    <a:gd name="T14" fmla="*/ 2 w 18"/>
                    <a:gd name="T15" fmla="*/ 55 h 58"/>
                    <a:gd name="T16" fmla="*/ 5 w 18"/>
                    <a:gd name="T17" fmla="*/ 56 h 58"/>
                    <a:gd name="T18" fmla="*/ 10 w 18"/>
                    <a:gd name="T19" fmla="*/ 58 h 58"/>
                    <a:gd name="T20" fmla="*/ 12 w 18"/>
                    <a:gd name="T21" fmla="*/ 56 h 58"/>
                    <a:gd name="T22" fmla="*/ 15 w 18"/>
                    <a:gd name="T23" fmla="*/ 55 h 58"/>
                    <a:gd name="T24" fmla="*/ 18 w 18"/>
                    <a:gd name="T25" fmla="*/ 52 h 58"/>
                    <a:gd name="T26" fmla="*/ 18 w 18"/>
                    <a:gd name="T27" fmla="*/ 48 h 58"/>
                    <a:gd name="T28" fmla="*/ 18 w 18"/>
                    <a:gd name="T29" fmla="*/ 8 h 58"/>
                    <a:gd name="T30" fmla="*/ 18 w 18"/>
                    <a:gd name="T31" fmla="*/ 5 h 58"/>
                    <a:gd name="T32" fmla="*/ 15 w 18"/>
                    <a:gd name="T33" fmla="*/ 3 h 58"/>
                    <a:gd name="T34" fmla="*/ 12 w 18"/>
                    <a:gd name="T35" fmla="*/ 0 h 58"/>
                    <a:gd name="T36" fmla="*/ 10 w 18"/>
                    <a:gd name="T3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8">
                      <a:moveTo>
                        <a:pt x="10" y="0"/>
                      </a:moveTo>
                      <a:lnTo>
                        <a:pt x="5" y="0"/>
                      </a:lnTo>
                      <a:lnTo>
                        <a:pt x="2" y="3"/>
                      </a:lnTo>
                      <a:lnTo>
                        <a:pt x="1" y="5"/>
                      </a:lnTo>
                      <a:lnTo>
                        <a:pt x="0" y="8"/>
                      </a:lnTo>
                      <a:lnTo>
                        <a:pt x="0" y="48"/>
                      </a:lnTo>
                      <a:lnTo>
                        <a:pt x="1" y="52"/>
                      </a:lnTo>
                      <a:lnTo>
                        <a:pt x="2" y="55"/>
                      </a:lnTo>
                      <a:lnTo>
                        <a:pt x="5" y="56"/>
                      </a:lnTo>
                      <a:lnTo>
                        <a:pt x="10" y="58"/>
                      </a:lnTo>
                      <a:lnTo>
                        <a:pt x="12" y="56"/>
                      </a:lnTo>
                      <a:lnTo>
                        <a:pt x="15" y="55"/>
                      </a:lnTo>
                      <a:lnTo>
                        <a:pt x="18" y="52"/>
                      </a:lnTo>
                      <a:lnTo>
                        <a:pt x="18" y="48"/>
                      </a:lnTo>
                      <a:lnTo>
                        <a:pt x="18" y="8"/>
                      </a:lnTo>
                      <a:lnTo>
                        <a:pt x="18" y="5"/>
                      </a:lnTo>
                      <a:lnTo>
                        <a:pt x="15" y="3"/>
                      </a:lnTo>
                      <a:lnTo>
                        <a:pt x="12" y="0"/>
                      </a:lnTo>
                      <a:lnTo>
                        <a:pt x="1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760">
                  <a:extLst>
                    <a:ext uri="{FF2B5EF4-FFF2-40B4-BE49-F238E27FC236}">
                      <a16:creationId xmlns:a16="http://schemas.microsoft.com/office/drawing/2014/main" id="{34D52B07-CC48-BBC2-A63B-2D84904EDEC8}"/>
                    </a:ext>
                  </a:extLst>
                </p:cNvPr>
                <p:cNvSpPr>
                  <a:spLocks/>
                </p:cNvSpPr>
                <p:nvPr/>
              </p:nvSpPr>
              <p:spPr bwMode="auto">
                <a:xfrm>
                  <a:off x="4606" y="2072"/>
                  <a:ext cx="43" cy="117"/>
                </a:xfrm>
                <a:custGeom>
                  <a:avLst/>
                  <a:gdLst>
                    <a:gd name="T0" fmla="*/ 28 w 86"/>
                    <a:gd name="T1" fmla="*/ 0 h 234"/>
                    <a:gd name="T2" fmla="*/ 0 w 86"/>
                    <a:gd name="T3" fmla="*/ 0 h 234"/>
                    <a:gd name="T4" fmla="*/ 0 w 86"/>
                    <a:gd name="T5" fmla="*/ 234 h 234"/>
                    <a:gd name="T6" fmla="*/ 3 w 86"/>
                    <a:gd name="T7" fmla="*/ 234 h 234"/>
                    <a:gd name="T8" fmla="*/ 17 w 86"/>
                    <a:gd name="T9" fmla="*/ 230 h 234"/>
                    <a:gd name="T10" fmla="*/ 34 w 86"/>
                    <a:gd name="T11" fmla="*/ 222 h 234"/>
                    <a:gd name="T12" fmla="*/ 50 w 86"/>
                    <a:gd name="T13" fmla="*/ 209 h 234"/>
                    <a:gd name="T14" fmla="*/ 64 w 86"/>
                    <a:gd name="T15" fmla="*/ 192 h 234"/>
                    <a:gd name="T16" fmla="*/ 75 w 86"/>
                    <a:gd name="T17" fmla="*/ 175 h 234"/>
                    <a:gd name="T18" fmla="*/ 83 w 86"/>
                    <a:gd name="T19" fmla="*/ 157 h 234"/>
                    <a:gd name="T20" fmla="*/ 86 w 86"/>
                    <a:gd name="T21" fmla="*/ 141 h 234"/>
                    <a:gd name="T22" fmla="*/ 86 w 86"/>
                    <a:gd name="T23" fmla="*/ 63 h 234"/>
                    <a:gd name="T24" fmla="*/ 82 w 86"/>
                    <a:gd name="T25" fmla="*/ 43 h 234"/>
                    <a:gd name="T26" fmla="*/ 74 w 86"/>
                    <a:gd name="T27" fmla="*/ 26 h 234"/>
                    <a:gd name="T28" fmla="*/ 61 w 86"/>
                    <a:gd name="T29" fmla="*/ 12 h 234"/>
                    <a:gd name="T30" fmla="*/ 45 w 86"/>
                    <a:gd name="T31" fmla="*/ 4 h 234"/>
                    <a:gd name="T32" fmla="*/ 28 w 86"/>
                    <a:gd name="T3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234">
                      <a:moveTo>
                        <a:pt x="28" y="0"/>
                      </a:moveTo>
                      <a:lnTo>
                        <a:pt x="0" y="0"/>
                      </a:lnTo>
                      <a:lnTo>
                        <a:pt x="0" y="234"/>
                      </a:lnTo>
                      <a:lnTo>
                        <a:pt x="3" y="234"/>
                      </a:lnTo>
                      <a:lnTo>
                        <a:pt x="17" y="230"/>
                      </a:lnTo>
                      <a:lnTo>
                        <a:pt x="34" y="222"/>
                      </a:lnTo>
                      <a:lnTo>
                        <a:pt x="50" y="209"/>
                      </a:lnTo>
                      <a:lnTo>
                        <a:pt x="64" y="192"/>
                      </a:lnTo>
                      <a:lnTo>
                        <a:pt x="75" y="175"/>
                      </a:lnTo>
                      <a:lnTo>
                        <a:pt x="83" y="157"/>
                      </a:lnTo>
                      <a:lnTo>
                        <a:pt x="86" y="141"/>
                      </a:lnTo>
                      <a:lnTo>
                        <a:pt x="86" y="63"/>
                      </a:lnTo>
                      <a:lnTo>
                        <a:pt x="82" y="43"/>
                      </a:lnTo>
                      <a:lnTo>
                        <a:pt x="74" y="26"/>
                      </a:lnTo>
                      <a:lnTo>
                        <a:pt x="61" y="12"/>
                      </a:lnTo>
                      <a:lnTo>
                        <a:pt x="45" y="4"/>
                      </a:lnTo>
                      <a:lnTo>
                        <a:pt x="2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761">
                  <a:extLst>
                    <a:ext uri="{FF2B5EF4-FFF2-40B4-BE49-F238E27FC236}">
                      <a16:creationId xmlns:a16="http://schemas.microsoft.com/office/drawing/2014/main" id="{92C106CB-21BE-B30E-7C73-DDA7C8261565}"/>
                    </a:ext>
                  </a:extLst>
                </p:cNvPr>
                <p:cNvSpPr>
                  <a:spLocks/>
                </p:cNvSpPr>
                <p:nvPr/>
              </p:nvSpPr>
              <p:spPr bwMode="auto">
                <a:xfrm>
                  <a:off x="4585" y="2056"/>
                  <a:ext cx="21" cy="32"/>
                </a:xfrm>
                <a:custGeom>
                  <a:avLst/>
                  <a:gdLst>
                    <a:gd name="T0" fmla="*/ 6 w 41"/>
                    <a:gd name="T1" fmla="*/ 4 h 65"/>
                    <a:gd name="T2" fmla="*/ 0 w 41"/>
                    <a:gd name="T3" fmla="*/ 13 h 65"/>
                    <a:gd name="T4" fmla="*/ 0 w 41"/>
                    <a:gd name="T5" fmla="*/ 24 h 65"/>
                    <a:gd name="T6" fmla="*/ 3 w 41"/>
                    <a:gd name="T7" fmla="*/ 34 h 65"/>
                    <a:gd name="T8" fmla="*/ 11 w 41"/>
                    <a:gd name="T9" fmla="*/ 45 h 65"/>
                    <a:gd name="T10" fmla="*/ 25 w 41"/>
                    <a:gd name="T11" fmla="*/ 55 h 65"/>
                    <a:gd name="T12" fmla="*/ 41 w 41"/>
                    <a:gd name="T13" fmla="*/ 65 h 65"/>
                    <a:gd name="T14" fmla="*/ 41 w 41"/>
                    <a:gd name="T15" fmla="*/ 0 h 65"/>
                    <a:gd name="T16" fmla="*/ 38 w 41"/>
                    <a:gd name="T17" fmla="*/ 0 h 65"/>
                    <a:gd name="T18" fmla="*/ 34 w 41"/>
                    <a:gd name="T19" fmla="*/ 0 h 65"/>
                    <a:gd name="T20" fmla="*/ 24 w 41"/>
                    <a:gd name="T21" fmla="*/ 0 h 65"/>
                    <a:gd name="T22" fmla="*/ 13 w 41"/>
                    <a:gd name="T23" fmla="*/ 0 h 65"/>
                    <a:gd name="T24" fmla="*/ 6 w 41"/>
                    <a:gd name="T25"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6" y="4"/>
                      </a:moveTo>
                      <a:lnTo>
                        <a:pt x="0" y="13"/>
                      </a:lnTo>
                      <a:lnTo>
                        <a:pt x="0" y="24"/>
                      </a:lnTo>
                      <a:lnTo>
                        <a:pt x="3" y="34"/>
                      </a:lnTo>
                      <a:lnTo>
                        <a:pt x="11" y="45"/>
                      </a:lnTo>
                      <a:lnTo>
                        <a:pt x="25" y="55"/>
                      </a:lnTo>
                      <a:lnTo>
                        <a:pt x="41" y="65"/>
                      </a:lnTo>
                      <a:lnTo>
                        <a:pt x="41" y="0"/>
                      </a:lnTo>
                      <a:lnTo>
                        <a:pt x="38" y="0"/>
                      </a:lnTo>
                      <a:lnTo>
                        <a:pt x="34" y="0"/>
                      </a:lnTo>
                      <a:lnTo>
                        <a:pt x="24" y="0"/>
                      </a:lnTo>
                      <a:lnTo>
                        <a:pt x="13" y="0"/>
                      </a:lnTo>
                      <a:lnTo>
                        <a:pt x="6"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762">
                  <a:extLst>
                    <a:ext uri="{FF2B5EF4-FFF2-40B4-BE49-F238E27FC236}">
                      <a16:creationId xmlns:a16="http://schemas.microsoft.com/office/drawing/2014/main" id="{CA257D1B-91F1-8110-6844-19F70F342AF0}"/>
                    </a:ext>
                  </a:extLst>
                </p:cNvPr>
                <p:cNvSpPr>
                  <a:spLocks/>
                </p:cNvSpPr>
                <p:nvPr/>
              </p:nvSpPr>
              <p:spPr bwMode="auto">
                <a:xfrm>
                  <a:off x="4606" y="2056"/>
                  <a:ext cx="45" cy="69"/>
                </a:xfrm>
                <a:custGeom>
                  <a:avLst/>
                  <a:gdLst>
                    <a:gd name="T0" fmla="*/ 30 w 92"/>
                    <a:gd name="T1" fmla="*/ 7 h 139"/>
                    <a:gd name="T2" fmla="*/ 16 w 92"/>
                    <a:gd name="T3" fmla="*/ 3 h 139"/>
                    <a:gd name="T4" fmla="*/ 0 w 92"/>
                    <a:gd name="T5" fmla="*/ 0 h 139"/>
                    <a:gd name="T6" fmla="*/ 0 w 92"/>
                    <a:gd name="T7" fmla="*/ 65 h 139"/>
                    <a:gd name="T8" fmla="*/ 17 w 92"/>
                    <a:gd name="T9" fmla="*/ 72 h 139"/>
                    <a:gd name="T10" fmla="*/ 34 w 92"/>
                    <a:gd name="T11" fmla="*/ 79 h 139"/>
                    <a:gd name="T12" fmla="*/ 51 w 92"/>
                    <a:gd name="T13" fmla="*/ 88 h 139"/>
                    <a:gd name="T14" fmla="*/ 65 w 92"/>
                    <a:gd name="T15" fmla="*/ 99 h 139"/>
                    <a:gd name="T16" fmla="*/ 72 w 92"/>
                    <a:gd name="T17" fmla="*/ 108 h 139"/>
                    <a:gd name="T18" fmla="*/ 78 w 92"/>
                    <a:gd name="T19" fmla="*/ 119 h 139"/>
                    <a:gd name="T20" fmla="*/ 79 w 92"/>
                    <a:gd name="T21" fmla="*/ 130 h 139"/>
                    <a:gd name="T22" fmla="*/ 74 w 92"/>
                    <a:gd name="T23" fmla="*/ 139 h 139"/>
                    <a:gd name="T24" fmla="*/ 85 w 92"/>
                    <a:gd name="T25" fmla="*/ 125 h 139"/>
                    <a:gd name="T26" fmla="*/ 91 w 92"/>
                    <a:gd name="T27" fmla="*/ 109 h 139"/>
                    <a:gd name="T28" fmla="*/ 92 w 92"/>
                    <a:gd name="T29" fmla="*/ 91 h 139"/>
                    <a:gd name="T30" fmla="*/ 89 w 92"/>
                    <a:gd name="T31" fmla="*/ 75 h 139"/>
                    <a:gd name="T32" fmla="*/ 82 w 92"/>
                    <a:gd name="T33" fmla="*/ 58 h 139"/>
                    <a:gd name="T34" fmla="*/ 71 w 92"/>
                    <a:gd name="T35" fmla="*/ 44 h 139"/>
                    <a:gd name="T36" fmla="*/ 59 w 92"/>
                    <a:gd name="T37" fmla="*/ 30 h 139"/>
                    <a:gd name="T38" fmla="*/ 45 w 92"/>
                    <a:gd name="T39" fmla="*/ 17 h 139"/>
                    <a:gd name="T40" fmla="*/ 30 w 92"/>
                    <a:gd name="T41" fmla="*/ 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39">
                      <a:moveTo>
                        <a:pt x="30" y="7"/>
                      </a:moveTo>
                      <a:lnTo>
                        <a:pt x="16" y="3"/>
                      </a:lnTo>
                      <a:lnTo>
                        <a:pt x="0" y="0"/>
                      </a:lnTo>
                      <a:lnTo>
                        <a:pt x="0" y="65"/>
                      </a:lnTo>
                      <a:lnTo>
                        <a:pt x="17" y="72"/>
                      </a:lnTo>
                      <a:lnTo>
                        <a:pt x="34" y="79"/>
                      </a:lnTo>
                      <a:lnTo>
                        <a:pt x="51" y="88"/>
                      </a:lnTo>
                      <a:lnTo>
                        <a:pt x="65" y="99"/>
                      </a:lnTo>
                      <a:lnTo>
                        <a:pt x="72" y="108"/>
                      </a:lnTo>
                      <a:lnTo>
                        <a:pt x="78" y="119"/>
                      </a:lnTo>
                      <a:lnTo>
                        <a:pt x="79" y="130"/>
                      </a:lnTo>
                      <a:lnTo>
                        <a:pt x="74" y="139"/>
                      </a:lnTo>
                      <a:lnTo>
                        <a:pt x="85" y="125"/>
                      </a:lnTo>
                      <a:lnTo>
                        <a:pt x="91" y="109"/>
                      </a:lnTo>
                      <a:lnTo>
                        <a:pt x="92" y="91"/>
                      </a:lnTo>
                      <a:lnTo>
                        <a:pt x="89" y="75"/>
                      </a:lnTo>
                      <a:lnTo>
                        <a:pt x="82" y="58"/>
                      </a:lnTo>
                      <a:lnTo>
                        <a:pt x="71" y="44"/>
                      </a:lnTo>
                      <a:lnTo>
                        <a:pt x="59" y="30"/>
                      </a:lnTo>
                      <a:lnTo>
                        <a:pt x="45" y="17"/>
                      </a:lnTo>
                      <a:lnTo>
                        <a:pt x="30" y="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763">
                  <a:extLst>
                    <a:ext uri="{FF2B5EF4-FFF2-40B4-BE49-F238E27FC236}">
                      <a16:creationId xmlns:a16="http://schemas.microsoft.com/office/drawing/2014/main" id="{9C97EB06-81A2-36EA-5182-1CF9AD942FF4}"/>
                    </a:ext>
                  </a:extLst>
                </p:cNvPr>
                <p:cNvSpPr>
                  <a:spLocks/>
                </p:cNvSpPr>
                <p:nvPr/>
              </p:nvSpPr>
              <p:spPr bwMode="auto">
                <a:xfrm>
                  <a:off x="4514" y="2433"/>
                  <a:ext cx="36" cy="120"/>
                </a:xfrm>
                <a:custGeom>
                  <a:avLst/>
                  <a:gdLst>
                    <a:gd name="T0" fmla="*/ 72 w 72"/>
                    <a:gd name="T1" fmla="*/ 190 h 239"/>
                    <a:gd name="T2" fmla="*/ 70 w 72"/>
                    <a:gd name="T3" fmla="*/ 173 h 239"/>
                    <a:gd name="T4" fmla="*/ 66 w 72"/>
                    <a:gd name="T5" fmla="*/ 154 h 239"/>
                    <a:gd name="T6" fmla="*/ 63 w 72"/>
                    <a:gd name="T7" fmla="*/ 140 h 239"/>
                    <a:gd name="T8" fmla="*/ 59 w 72"/>
                    <a:gd name="T9" fmla="*/ 129 h 239"/>
                    <a:gd name="T10" fmla="*/ 56 w 72"/>
                    <a:gd name="T11" fmla="*/ 123 h 239"/>
                    <a:gd name="T12" fmla="*/ 52 w 72"/>
                    <a:gd name="T13" fmla="*/ 120 h 239"/>
                    <a:gd name="T14" fmla="*/ 49 w 72"/>
                    <a:gd name="T15" fmla="*/ 117 h 239"/>
                    <a:gd name="T16" fmla="*/ 45 w 72"/>
                    <a:gd name="T17" fmla="*/ 115 h 239"/>
                    <a:gd name="T18" fmla="*/ 42 w 72"/>
                    <a:gd name="T19" fmla="*/ 110 h 239"/>
                    <a:gd name="T20" fmla="*/ 41 w 72"/>
                    <a:gd name="T21" fmla="*/ 105 h 239"/>
                    <a:gd name="T22" fmla="*/ 39 w 72"/>
                    <a:gd name="T23" fmla="*/ 101 h 239"/>
                    <a:gd name="T24" fmla="*/ 45 w 72"/>
                    <a:gd name="T25" fmla="*/ 0 h 239"/>
                    <a:gd name="T26" fmla="*/ 0 w 72"/>
                    <a:gd name="T27" fmla="*/ 35 h 239"/>
                    <a:gd name="T28" fmla="*/ 5 w 72"/>
                    <a:gd name="T29" fmla="*/ 115 h 239"/>
                    <a:gd name="T30" fmla="*/ 5 w 72"/>
                    <a:gd name="T31" fmla="*/ 115 h 239"/>
                    <a:gd name="T32" fmla="*/ 15 w 72"/>
                    <a:gd name="T33" fmla="*/ 171 h 239"/>
                    <a:gd name="T34" fmla="*/ 19 w 72"/>
                    <a:gd name="T35" fmla="*/ 184 h 239"/>
                    <a:gd name="T36" fmla="*/ 25 w 72"/>
                    <a:gd name="T37" fmla="*/ 195 h 239"/>
                    <a:gd name="T38" fmla="*/ 36 w 72"/>
                    <a:gd name="T39" fmla="*/ 209 h 239"/>
                    <a:gd name="T40" fmla="*/ 51 w 72"/>
                    <a:gd name="T41" fmla="*/ 225 h 239"/>
                    <a:gd name="T42" fmla="*/ 65 w 72"/>
                    <a:gd name="T43" fmla="*/ 238 h 239"/>
                    <a:gd name="T44" fmla="*/ 70 w 72"/>
                    <a:gd name="T45" fmla="*/ 239 h 239"/>
                    <a:gd name="T46" fmla="*/ 72 w 72"/>
                    <a:gd name="T47" fmla="*/ 233 h 239"/>
                    <a:gd name="T48" fmla="*/ 72 w 72"/>
                    <a:gd name="T49" fmla="*/ 226 h 239"/>
                    <a:gd name="T50" fmla="*/ 70 w 72"/>
                    <a:gd name="T51" fmla="*/ 216 h 239"/>
                    <a:gd name="T52" fmla="*/ 66 w 72"/>
                    <a:gd name="T53" fmla="*/ 209 h 239"/>
                    <a:gd name="T54" fmla="*/ 59 w 72"/>
                    <a:gd name="T55" fmla="*/ 198 h 239"/>
                    <a:gd name="T56" fmla="*/ 55 w 72"/>
                    <a:gd name="T57" fmla="*/ 185 h 239"/>
                    <a:gd name="T58" fmla="*/ 52 w 72"/>
                    <a:gd name="T59" fmla="*/ 173 h 239"/>
                    <a:gd name="T60" fmla="*/ 52 w 72"/>
                    <a:gd name="T61" fmla="*/ 164 h 239"/>
                    <a:gd name="T62" fmla="*/ 51 w 72"/>
                    <a:gd name="T63" fmla="*/ 160 h 239"/>
                    <a:gd name="T64" fmla="*/ 52 w 72"/>
                    <a:gd name="T65" fmla="*/ 163 h 239"/>
                    <a:gd name="T66" fmla="*/ 55 w 72"/>
                    <a:gd name="T67" fmla="*/ 170 h 239"/>
                    <a:gd name="T68" fmla="*/ 59 w 72"/>
                    <a:gd name="T69" fmla="*/ 180 h 239"/>
                    <a:gd name="T70" fmla="*/ 63 w 72"/>
                    <a:gd name="T71" fmla="*/ 192 h 239"/>
                    <a:gd name="T72" fmla="*/ 65 w 72"/>
                    <a:gd name="T73" fmla="*/ 195 h 239"/>
                    <a:gd name="T74" fmla="*/ 66 w 72"/>
                    <a:gd name="T75" fmla="*/ 195 h 239"/>
                    <a:gd name="T76" fmla="*/ 69 w 72"/>
                    <a:gd name="T77" fmla="*/ 195 h 239"/>
                    <a:gd name="T78" fmla="*/ 70 w 72"/>
                    <a:gd name="T79" fmla="*/ 195 h 239"/>
                    <a:gd name="T80" fmla="*/ 72 w 72"/>
                    <a:gd name="T81" fmla="*/ 192 h 239"/>
                    <a:gd name="T82" fmla="*/ 72 w 72"/>
                    <a:gd name="T83" fmla="*/ 19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239">
                      <a:moveTo>
                        <a:pt x="72" y="190"/>
                      </a:moveTo>
                      <a:lnTo>
                        <a:pt x="70" y="173"/>
                      </a:lnTo>
                      <a:lnTo>
                        <a:pt x="66" y="154"/>
                      </a:lnTo>
                      <a:lnTo>
                        <a:pt x="63" y="140"/>
                      </a:lnTo>
                      <a:lnTo>
                        <a:pt x="59" y="129"/>
                      </a:lnTo>
                      <a:lnTo>
                        <a:pt x="56" y="123"/>
                      </a:lnTo>
                      <a:lnTo>
                        <a:pt x="52" y="120"/>
                      </a:lnTo>
                      <a:lnTo>
                        <a:pt x="49" y="117"/>
                      </a:lnTo>
                      <a:lnTo>
                        <a:pt x="45" y="115"/>
                      </a:lnTo>
                      <a:lnTo>
                        <a:pt x="42" y="110"/>
                      </a:lnTo>
                      <a:lnTo>
                        <a:pt x="41" y="105"/>
                      </a:lnTo>
                      <a:lnTo>
                        <a:pt x="39" y="101"/>
                      </a:lnTo>
                      <a:lnTo>
                        <a:pt x="45" y="0"/>
                      </a:lnTo>
                      <a:lnTo>
                        <a:pt x="0" y="35"/>
                      </a:lnTo>
                      <a:lnTo>
                        <a:pt x="5" y="115"/>
                      </a:lnTo>
                      <a:lnTo>
                        <a:pt x="5" y="115"/>
                      </a:lnTo>
                      <a:lnTo>
                        <a:pt x="15" y="171"/>
                      </a:lnTo>
                      <a:lnTo>
                        <a:pt x="19" y="184"/>
                      </a:lnTo>
                      <a:lnTo>
                        <a:pt x="25" y="195"/>
                      </a:lnTo>
                      <a:lnTo>
                        <a:pt x="36" y="209"/>
                      </a:lnTo>
                      <a:lnTo>
                        <a:pt x="51" y="225"/>
                      </a:lnTo>
                      <a:lnTo>
                        <a:pt x="65" y="238"/>
                      </a:lnTo>
                      <a:lnTo>
                        <a:pt x="70" y="239"/>
                      </a:lnTo>
                      <a:lnTo>
                        <a:pt x="72" y="233"/>
                      </a:lnTo>
                      <a:lnTo>
                        <a:pt x="72" y="226"/>
                      </a:lnTo>
                      <a:lnTo>
                        <a:pt x="70" y="216"/>
                      </a:lnTo>
                      <a:lnTo>
                        <a:pt x="66" y="209"/>
                      </a:lnTo>
                      <a:lnTo>
                        <a:pt x="59" y="198"/>
                      </a:lnTo>
                      <a:lnTo>
                        <a:pt x="55" y="185"/>
                      </a:lnTo>
                      <a:lnTo>
                        <a:pt x="52" y="173"/>
                      </a:lnTo>
                      <a:lnTo>
                        <a:pt x="52" y="164"/>
                      </a:lnTo>
                      <a:lnTo>
                        <a:pt x="51" y="160"/>
                      </a:lnTo>
                      <a:lnTo>
                        <a:pt x="52" y="163"/>
                      </a:lnTo>
                      <a:lnTo>
                        <a:pt x="55" y="170"/>
                      </a:lnTo>
                      <a:lnTo>
                        <a:pt x="59" y="180"/>
                      </a:lnTo>
                      <a:lnTo>
                        <a:pt x="63" y="192"/>
                      </a:lnTo>
                      <a:lnTo>
                        <a:pt x="65" y="195"/>
                      </a:lnTo>
                      <a:lnTo>
                        <a:pt x="66" y="195"/>
                      </a:lnTo>
                      <a:lnTo>
                        <a:pt x="69" y="195"/>
                      </a:lnTo>
                      <a:lnTo>
                        <a:pt x="70" y="195"/>
                      </a:lnTo>
                      <a:lnTo>
                        <a:pt x="72" y="192"/>
                      </a:lnTo>
                      <a:lnTo>
                        <a:pt x="72" y="19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764">
                  <a:extLst>
                    <a:ext uri="{FF2B5EF4-FFF2-40B4-BE49-F238E27FC236}">
                      <a16:creationId xmlns:a16="http://schemas.microsoft.com/office/drawing/2014/main" id="{BE8DFE7C-26FE-D54F-2AB9-3D8A17264C33}"/>
                    </a:ext>
                  </a:extLst>
                </p:cNvPr>
                <p:cNvSpPr>
                  <a:spLocks/>
                </p:cNvSpPr>
                <p:nvPr/>
              </p:nvSpPr>
              <p:spPr bwMode="auto">
                <a:xfrm>
                  <a:off x="4498" y="2258"/>
                  <a:ext cx="48" cy="217"/>
                </a:xfrm>
                <a:custGeom>
                  <a:avLst/>
                  <a:gdLst>
                    <a:gd name="T0" fmla="*/ 0 w 96"/>
                    <a:gd name="T1" fmla="*/ 160 h 435"/>
                    <a:gd name="T2" fmla="*/ 0 w 96"/>
                    <a:gd name="T3" fmla="*/ 190 h 435"/>
                    <a:gd name="T4" fmla="*/ 35 w 96"/>
                    <a:gd name="T5" fmla="*/ 435 h 435"/>
                    <a:gd name="T6" fmla="*/ 78 w 96"/>
                    <a:gd name="T7" fmla="*/ 351 h 435"/>
                    <a:gd name="T8" fmla="*/ 82 w 96"/>
                    <a:gd name="T9" fmla="*/ 271 h 435"/>
                    <a:gd name="T10" fmla="*/ 84 w 96"/>
                    <a:gd name="T11" fmla="*/ 263 h 435"/>
                    <a:gd name="T12" fmla="*/ 84 w 96"/>
                    <a:gd name="T13" fmla="*/ 255 h 435"/>
                    <a:gd name="T14" fmla="*/ 82 w 96"/>
                    <a:gd name="T15" fmla="*/ 248 h 435"/>
                    <a:gd name="T16" fmla="*/ 68 w 96"/>
                    <a:gd name="T17" fmla="*/ 166 h 435"/>
                    <a:gd name="T18" fmla="*/ 88 w 96"/>
                    <a:gd name="T19" fmla="*/ 58 h 435"/>
                    <a:gd name="T20" fmla="*/ 96 w 96"/>
                    <a:gd name="T21" fmla="*/ 0 h 435"/>
                    <a:gd name="T22" fmla="*/ 13 w 96"/>
                    <a:gd name="T23" fmla="*/ 0 h 435"/>
                    <a:gd name="T24" fmla="*/ 0 w 96"/>
                    <a:gd name="T25" fmla="*/ 16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435">
                      <a:moveTo>
                        <a:pt x="0" y="160"/>
                      </a:moveTo>
                      <a:lnTo>
                        <a:pt x="0" y="190"/>
                      </a:lnTo>
                      <a:lnTo>
                        <a:pt x="35" y="435"/>
                      </a:lnTo>
                      <a:lnTo>
                        <a:pt x="78" y="351"/>
                      </a:lnTo>
                      <a:lnTo>
                        <a:pt x="82" y="271"/>
                      </a:lnTo>
                      <a:lnTo>
                        <a:pt x="84" y="263"/>
                      </a:lnTo>
                      <a:lnTo>
                        <a:pt x="84" y="255"/>
                      </a:lnTo>
                      <a:lnTo>
                        <a:pt x="82" y="248"/>
                      </a:lnTo>
                      <a:lnTo>
                        <a:pt x="68" y="166"/>
                      </a:lnTo>
                      <a:lnTo>
                        <a:pt x="88" y="58"/>
                      </a:lnTo>
                      <a:lnTo>
                        <a:pt x="96" y="0"/>
                      </a:lnTo>
                      <a:lnTo>
                        <a:pt x="13" y="0"/>
                      </a:lnTo>
                      <a:lnTo>
                        <a:pt x="0" y="16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765">
                  <a:extLst>
                    <a:ext uri="{FF2B5EF4-FFF2-40B4-BE49-F238E27FC236}">
                      <a16:creationId xmlns:a16="http://schemas.microsoft.com/office/drawing/2014/main" id="{6379B145-1455-3981-DF00-908A64974771}"/>
                    </a:ext>
                  </a:extLst>
                </p:cNvPr>
                <p:cNvSpPr>
                  <a:spLocks/>
                </p:cNvSpPr>
                <p:nvPr/>
              </p:nvSpPr>
              <p:spPr bwMode="auto">
                <a:xfrm>
                  <a:off x="4606" y="2329"/>
                  <a:ext cx="79" cy="242"/>
                </a:xfrm>
                <a:custGeom>
                  <a:avLst/>
                  <a:gdLst>
                    <a:gd name="T0" fmla="*/ 120 w 160"/>
                    <a:gd name="T1" fmla="*/ 197 h 484"/>
                    <a:gd name="T2" fmla="*/ 115 w 160"/>
                    <a:gd name="T3" fmla="*/ 183 h 484"/>
                    <a:gd name="T4" fmla="*/ 109 w 160"/>
                    <a:gd name="T5" fmla="*/ 153 h 484"/>
                    <a:gd name="T6" fmla="*/ 107 w 160"/>
                    <a:gd name="T7" fmla="*/ 122 h 484"/>
                    <a:gd name="T8" fmla="*/ 110 w 160"/>
                    <a:gd name="T9" fmla="*/ 89 h 484"/>
                    <a:gd name="T10" fmla="*/ 116 w 160"/>
                    <a:gd name="T11" fmla="*/ 58 h 484"/>
                    <a:gd name="T12" fmla="*/ 122 w 160"/>
                    <a:gd name="T13" fmla="*/ 27 h 484"/>
                    <a:gd name="T14" fmla="*/ 127 w 160"/>
                    <a:gd name="T15" fmla="*/ 0 h 484"/>
                    <a:gd name="T16" fmla="*/ 0 w 160"/>
                    <a:gd name="T17" fmla="*/ 0 h 484"/>
                    <a:gd name="T18" fmla="*/ 0 w 160"/>
                    <a:gd name="T19" fmla="*/ 484 h 484"/>
                    <a:gd name="T20" fmla="*/ 147 w 160"/>
                    <a:gd name="T21" fmla="*/ 484 h 484"/>
                    <a:gd name="T22" fmla="*/ 157 w 160"/>
                    <a:gd name="T23" fmla="*/ 427 h 484"/>
                    <a:gd name="T24" fmla="*/ 160 w 160"/>
                    <a:gd name="T25" fmla="*/ 408 h 484"/>
                    <a:gd name="T26" fmla="*/ 158 w 160"/>
                    <a:gd name="T27" fmla="*/ 386 h 484"/>
                    <a:gd name="T28" fmla="*/ 158 w 160"/>
                    <a:gd name="T29" fmla="*/ 386 h 484"/>
                    <a:gd name="T30" fmla="*/ 154 w 160"/>
                    <a:gd name="T31" fmla="*/ 351 h 484"/>
                    <a:gd name="T32" fmla="*/ 147 w 160"/>
                    <a:gd name="T33" fmla="*/ 311 h 484"/>
                    <a:gd name="T34" fmla="*/ 140 w 160"/>
                    <a:gd name="T35" fmla="*/ 269 h 484"/>
                    <a:gd name="T36" fmla="*/ 130 w 160"/>
                    <a:gd name="T37" fmla="*/ 229 h 484"/>
                    <a:gd name="T38" fmla="*/ 120 w 160"/>
                    <a:gd name="T39" fmla="*/ 197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484">
                      <a:moveTo>
                        <a:pt x="120" y="197"/>
                      </a:moveTo>
                      <a:lnTo>
                        <a:pt x="115" y="183"/>
                      </a:lnTo>
                      <a:lnTo>
                        <a:pt x="109" y="153"/>
                      </a:lnTo>
                      <a:lnTo>
                        <a:pt x="107" y="122"/>
                      </a:lnTo>
                      <a:lnTo>
                        <a:pt x="110" y="89"/>
                      </a:lnTo>
                      <a:lnTo>
                        <a:pt x="116" y="58"/>
                      </a:lnTo>
                      <a:lnTo>
                        <a:pt x="122" y="27"/>
                      </a:lnTo>
                      <a:lnTo>
                        <a:pt x="127" y="0"/>
                      </a:lnTo>
                      <a:lnTo>
                        <a:pt x="0" y="0"/>
                      </a:lnTo>
                      <a:lnTo>
                        <a:pt x="0" y="484"/>
                      </a:lnTo>
                      <a:lnTo>
                        <a:pt x="147" y="484"/>
                      </a:lnTo>
                      <a:lnTo>
                        <a:pt x="157" y="427"/>
                      </a:lnTo>
                      <a:lnTo>
                        <a:pt x="160" y="408"/>
                      </a:lnTo>
                      <a:lnTo>
                        <a:pt x="158" y="386"/>
                      </a:lnTo>
                      <a:lnTo>
                        <a:pt x="158" y="386"/>
                      </a:lnTo>
                      <a:lnTo>
                        <a:pt x="154" y="351"/>
                      </a:lnTo>
                      <a:lnTo>
                        <a:pt x="147" y="311"/>
                      </a:lnTo>
                      <a:lnTo>
                        <a:pt x="140" y="269"/>
                      </a:lnTo>
                      <a:lnTo>
                        <a:pt x="130" y="229"/>
                      </a:lnTo>
                      <a:lnTo>
                        <a:pt x="120" y="197"/>
                      </a:lnTo>
                      <a:close/>
                    </a:path>
                  </a:pathLst>
                </a:custGeom>
                <a:solidFill>
                  <a:srgbClr val="09D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766">
                  <a:extLst>
                    <a:ext uri="{FF2B5EF4-FFF2-40B4-BE49-F238E27FC236}">
                      <a16:creationId xmlns:a16="http://schemas.microsoft.com/office/drawing/2014/main" id="{FAD752AF-9E98-F990-B78A-067CEC0B5FD1}"/>
                    </a:ext>
                  </a:extLst>
                </p:cNvPr>
                <p:cNvSpPr>
                  <a:spLocks/>
                </p:cNvSpPr>
                <p:nvPr/>
              </p:nvSpPr>
              <p:spPr bwMode="auto">
                <a:xfrm>
                  <a:off x="4661" y="2433"/>
                  <a:ext cx="36" cy="120"/>
                </a:xfrm>
                <a:custGeom>
                  <a:avLst/>
                  <a:gdLst>
                    <a:gd name="T0" fmla="*/ 27 w 74"/>
                    <a:gd name="T1" fmla="*/ 0 h 239"/>
                    <a:gd name="T2" fmla="*/ 33 w 74"/>
                    <a:gd name="T3" fmla="*/ 101 h 239"/>
                    <a:gd name="T4" fmla="*/ 33 w 74"/>
                    <a:gd name="T5" fmla="*/ 105 h 239"/>
                    <a:gd name="T6" fmla="*/ 31 w 74"/>
                    <a:gd name="T7" fmla="*/ 110 h 239"/>
                    <a:gd name="T8" fmla="*/ 29 w 74"/>
                    <a:gd name="T9" fmla="*/ 115 h 239"/>
                    <a:gd name="T10" fmla="*/ 24 w 74"/>
                    <a:gd name="T11" fmla="*/ 117 h 239"/>
                    <a:gd name="T12" fmla="*/ 20 w 74"/>
                    <a:gd name="T13" fmla="*/ 120 h 239"/>
                    <a:gd name="T14" fmla="*/ 17 w 74"/>
                    <a:gd name="T15" fmla="*/ 123 h 239"/>
                    <a:gd name="T16" fmla="*/ 14 w 74"/>
                    <a:gd name="T17" fmla="*/ 129 h 239"/>
                    <a:gd name="T18" fmla="*/ 10 w 74"/>
                    <a:gd name="T19" fmla="*/ 140 h 239"/>
                    <a:gd name="T20" fmla="*/ 6 w 74"/>
                    <a:gd name="T21" fmla="*/ 154 h 239"/>
                    <a:gd name="T22" fmla="*/ 3 w 74"/>
                    <a:gd name="T23" fmla="*/ 173 h 239"/>
                    <a:gd name="T24" fmla="*/ 0 w 74"/>
                    <a:gd name="T25" fmla="*/ 190 h 239"/>
                    <a:gd name="T26" fmla="*/ 0 w 74"/>
                    <a:gd name="T27" fmla="*/ 192 h 239"/>
                    <a:gd name="T28" fmla="*/ 2 w 74"/>
                    <a:gd name="T29" fmla="*/ 195 h 239"/>
                    <a:gd name="T30" fmla="*/ 5 w 74"/>
                    <a:gd name="T31" fmla="*/ 195 h 239"/>
                    <a:gd name="T32" fmla="*/ 6 w 74"/>
                    <a:gd name="T33" fmla="*/ 195 h 239"/>
                    <a:gd name="T34" fmla="*/ 9 w 74"/>
                    <a:gd name="T35" fmla="*/ 195 h 239"/>
                    <a:gd name="T36" fmla="*/ 10 w 74"/>
                    <a:gd name="T37" fmla="*/ 192 h 239"/>
                    <a:gd name="T38" fmla="*/ 14 w 74"/>
                    <a:gd name="T39" fmla="*/ 180 h 239"/>
                    <a:gd name="T40" fmla="*/ 19 w 74"/>
                    <a:gd name="T41" fmla="*/ 170 h 239"/>
                    <a:gd name="T42" fmla="*/ 22 w 74"/>
                    <a:gd name="T43" fmla="*/ 163 h 239"/>
                    <a:gd name="T44" fmla="*/ 22 w 74"/>
                    <a:gd name="T45" fmla="*/ 160 h 239"/>
                    <a:gd name="T46" fmla="*/ 22 w 74"/>
                    <a:gd name="T47" fmla="*/ 164 h 239"/>
                    <a:gd name="T48" fmla="*/ 20 w 74"/>
                    <a:gd name="T49" fmla="*/ 173 h 239"/>
                    <a:gd name="T50" fmla="*/ 17 w 74"/>
                    <a:gd name="T51" fmla="*/ 185 h 239"/>
                    <a:gd name="T52" fmla="*/ 13 w 74"/>
                    <a:gd name="T53" fmla="*/ 198 h 239"/>
                    <a:gd name="T54" fmla="*/ 7 w 74"/>
                    <a:gd name="T55" fmla="*/ 209 h 239"/>
                    <a:gd name="T56" fmla="*/ 3 w 74"/>
                    <a:gd name="T57" fmla="*/ 216 h 239"/>
                    <a:gd name="T58" fmla="*/ 2 w 74"/>
                    <a:gd name="T59" fmla="*/ 226 h 239"/>
                    <a:gd name="T60" fmla="*/ 0 w 74"/>
                    <a:gd name="T61" fmla="*/ 233 h 239"/>
                    <a:gd name="T62" fmla="*/ 3 w 74"/>
                    <a:gd name="T63" fmla="*/ 239 h 239"/>
                    <a:gd name="T64" fmla="*/ 7 w 74"/>
                    <a:gd name="T65" fmla="*/ 238 h 239"/>
                    <a:gd name="T66" fmla="*/ 23 w 74"/>
                    <a:gd name="T67" fmla="*/ 225 h 239"/>
                    <a:gd name="T68" fmla="*/ 36 w 74"/>
                    <a:gd name="T69" fmla="*/ 209 h 239"/>
                    <a:gd name="T70" fmla="*/ 47 w 74"/>
                    <a:gd name="T71" fmla="*/ 195 h 239"/>
                    <a:gd name="T72" fmla="*/ 54 w 74"/>
                    <a:gd name="T73" fmla="*/ 184 h 239"/>
                    <a:gd name="T74" fmla="*/ 58 w 74"/>
                    <a:gd name="T75" fmla="*/ 171 h 239"/>
                    <a:gd name="T76" fmla="*/ 68 w 74"/>
                    <a:gd name="T77" fmla="*/ 115 h 239"/>
                    <a:gd name="T78" fmla="*/ 68 w 74"/>
                    <a:gd name="T79" fmla="*/ 115 h 239"/>
                    <a:gd name="T80" fmla="*/ 74 w 74"/>
                    <a:gd name="T81" fmla="*/ 35 h 239"/>
                    <a:gd name="T82" fmla="*/ 27 w 74"/>
                    <a:gd name="T8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239">
                      <a:moveTo>
                        <a:pt x="27" y="0"/>
                      </a:moveTo>
                      <a:lnTo>
                        <a:pt x="33" y="101"/>
                      </a:lnTo>
                      <a:lnTo>
                        <a:pt x="33" y="105"/>
                      </a:lnTo>
                      <a:lnTo>
                        <a:pt x="31" y="110"/>
                      </a:lnTo>
                      <a:lnTo>
                        <a:pt x="29" y="115"/>
                      </a:lnTo>
                      <a:lnTo>
                        <a:pt x="24" y="117"/>
                      </a:lnTo>
                      <a:lnTo>
                        <a:pt x="20" y="120"/>
                      </a:lnTo>
                      <a:lnTo>
                        <a:pt x="17" y="123"/>
                      </a:lnTo>
                      <a:lnTo>
                        <a:pt x="14" y="129"/>
                      </a:lnTo>
                      <a:lnTo>
                        <a:pt x="10" y="140"/>
                      </a:lnTo>
                      <a:lnTo>
                        <a:pt x="6" y="154"/>
                      </a:lnTo>
                      <a:lnTo>
                        <a:pt x="3" y="173"/>
                      </a:lnTo>
                      <a:lnTo>
                        <a:pt x="0" y="190"/>
                      </a:lnTo>
                      <a:lnTo>
                        <a:pt x="0" y="192"/>
                      </a:lnTo>
                      <a:lnTo>
                        <a:pt x="2" y="195"/>
                      </a:lnTo>
                      <a:lnTo>
                        <a:pt x="5" y="195"/>
                      </a:lnTo>
                      <a:lnTo>
                        <a:pt x="6" y="195"/>
                      </a:lnTo>
                      <a:lnTo>
                        <a:pt x="9" y="195"/>
                      </a:lnTo>
                      <a:lnTo>
                        <a:pt x="10" y="192"/>
                      </a:lnTo>
                      <a:lnTo>
                        <a:pt x="14" y="180"/>
                      </a:lnTo>
                      <a:lnTo>
                        <a:pt x="19" y="170"/>
                      </a:lnTo>
                      <a:lnTo>
                        <a:pt x="22" y="163"/>
                      </a:lnTo>
                      <a:lnTo>
                        <a:pt x="22" y="160"/>
                      </a:lnTo>
                      <a:lnTo>
                        <a:pt x="22" y="164"/>
                      </a:lnTo>
                      <a:lnTo>
                        <a:pt x="20" y="173"/>
                      </a:lnTo>
                      <a:lnTo>
                        <a:pt x="17" y="185"/>
                      </a:lnTo>
                      <a:lnTo>
                        <a:pt x="13" y="198"/>
                      </a:lnTo>
                      <a:lnTo>
                        <a:pt x="7" y="209"/>
                      </a:lnTo>
                      <a:lnTo>
                        <a:pt x="3" y="216"/>
                      </a:lnTo>
                      <a:lnTo>
                        <a:pt x="2" y="226"/>
                      </a:lnTo>
                      <a:lnTo>
                        <a:pt x="0" y="233"/>
                      </a:lnTo>
                      <a:lnTo>
                        <a:pt x="3" y="239"/>
                      </a:lnTo>
                      <a:lnTo>
                        <a:pt x="7" y="238"/>
                      </a:lnTo>
                      <a:lnTo>
                        <a:pt x="23" y="225"/>
                      </a:lnTo>
                      <a:lnTo>
                        <a:pt x="36" y="209"/>
                      </a:lnTo>
                      <a:lnTo>
                        <a:pt x="47" y="195"/>
                      </a:lnTo>
                      <a:lnTo>
                        <a:pt x="54" y="184"/>
                      </a:lnTo>
                      <a:lnTo>
                        <a:pt x="58" y="171"/>
                      </a:lnTo>
                      <a:lnTo>
                        <a:pt x="68" y="115"/>
                      </a:lnTo>
                      <a:lnTo>
                        <a:pt x="68" y="115"/>
                      </a:lnTo>
                      <a:lnTo>
                        <a:pt x="74" y="35"/>
                      </a:lnTo>
                      <a:lnTo>
                        <a:pt x="27"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767">
                  <a:extLst>
                    <a:ext uri="{FF2B5EF4-FFF2-40B4-BE49-F238E27FC236}">
                      <a16:creationId xmlns:a16="http://schemas.microsoft.com/office/drawing/2014/main" id="{0F25863E-EF46-5568-322B-D20CACA672BC}"/>
                    </a:ext>
                  </a:extLst>
                </p:cNvPr>
                <p:cNvSpPr>
                  <a:spLocks/>
                </p:cNvSpPr>
                <p:nvPr/>
              </p:nvSpPr>
              <p:spPr bwMode="auto">
                <a:xfrm>
                  <a:off x="4666" y="2258"/>
                  <a:ext cx="48" cy="217"/>
                </a:xfrm>
                <a:custGeom>
                  <a:avLst/>
                  <a:gdLst>
                    <a:gd name="T0" fmla="*/ 0 w 96"/>
                    <a:gd name="T1" fmla="*/ 0 h 435"/>
                    <a:gd name="T2" fmla="*/ 7 w 96"/>
                    <a:gd name="T3" fmla="*/ 58 h 435"/>
                    <a:gd name="T4" fmla="*/ 28 w 96"/>
                    <a:gd name="T5" fmla="*/ 166 h 435"/>
                    <a:gd name="T6" fmla="*/ 14 w 96"/>
                    <a:gd name="T7" fmla="*/ 248 h 435"/>
                    <a:gd name="T8" fmla="*/ 13 w 96"/>
                    <a:gd name="T9" fmla="*/ 255 h 435"/>
                    <a:gd name="T10" fmla="*/ 13 w 96"/>
                    <a:gd name="T11" fmla="*/ 263 h 435"/>
                    <a:gd name="T12" fmla="*/ 13 w 96"/>
                    <a:gd name="T13" fmla="*/ 271 h 435"/>
                    <a:gd name="T14" fmla="*/ 17 w 96"/>
                    <a:gd name="T15" fmla="*/ 351 h 435"/>
                    <a:gd name="T16" fmla="*/ 60 w 96"/>
                    <a:gd name="T17" fmla="*/ 435 h 435"/>
                    <a:gd name="T18" fmla="*/ 95 w 96"/>
                    <a:gd name="T19" fmla="*/ 190 h 435"/>
                    <a:gd name="T20" fmla="*/ 96 w 96"/>
                    <a:gd name="T21" fmla="*/ 160 h 435"/>
                    <a:gd name="T22" fmla="*/ 84 w 96"/>
                    <a:gd name="T23" fmla="*/ 0 h 435"/>
                    <a:gd name="T24" fmla="*/ 0 w 96"/>
                    <a:gd name="T2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435">
                      <a:moveTo>
                        <a:pt x="0" y="0"/>
                      </a:moveTo>
                      <a:lnTo>
                        <a:pt x="7" y="58"/>
                      </a:lnTo>
                      <a:lnTo>
                        <a:pt x="28" y="166"/>
                      </a:lnTo>
                      <a:lnTo>
                        <a:pt x="14" y="248"/>
                      </a:lnTo>
                      <a:lnTo>
                        <a:pt x="13" y="255"/>
                      </a:lnTo>
                      <a:lnTo>
                        <a:pt x="13" y="263"/>
                      </a:lnTo>
                      <a:lnTo>
                        <a:pt x="13" y="271"/>
                      </a:lnTo>
                      <a:lnTo>
                        <a:pt x="17" y="351"/>
                      </a:lnTo>
                      <a:lnTo>
                        <a:pt x="60" y="435"/>
                      </a:lnTo>
                      <a:lnTo>
                        <a:pt x="95" y="190"/>
                      </a:lnTo>
                      <a:lnTo>
                        <a:pt x="96" y="160"/>
                      </a:lnTo>
                      <a:lnTo>
                        <a:pt x="84" y="0"/>
                      </a:lnTo>
                      <a:lnTo>
                        <a:pt x="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768">
                  <a:extLst>
                    <a:ext uri="{FF2B5EF4-FFF2-40B4-BE49-F238E27FC236}">
                      <a16:creationId xmlns:a16="http://schemas.microsoft.com/office/drawing/2014/main" id="{0DD10104-8E8B-B132-42EC-64DF953EB3E1}"/>
                    </a:ext>
                  </a:extLst>
                </p:cNvPr>
                <p:cNvSpPr>
                  <a:spLocks/>
                </p:cNvSpPr>
                <p:nvPr/>
              </p:nvSpPr>
              <p:spPr bwMode="auto">
                <a:xfrm>
                  <a:off x="4538" y="2278"/>
                  <a:ext cx="61" cy="64"/>
                </a:xfrm>
                <a:custGeom>
                  <a:avLst/>
                  <a:gdLst>
                    <a:gd name="T0" fmla="*/ 65 w 123"/>
                    <a:gd name="T1" fmla="*/ 110 h 129"/>
                    <a:gd name="T2" fmla="*/ 65 w 123"/>
                    <a:gd name="T3" fmla="*/ 110 h 129"/>
                    <a:gd name="T4" fmla="*/ 44 w 123"/>
                    <a:gd name="T5" fmla="*/ 108 h 129"/>
                    <a:gd name="T6" fmla="*/ 27 w 123"/>
                    <a:gd name="T7" fmla="*/ 98 h 129"/>
                    <a:gd name="T8" fmla="*/ 16 w 123"/>
                    <a:gd name="T9" fmla="*/ 83 h 129"/>
                    <a:gd name="T10" fmla="*/ 9 w 123"/>
                    <a:gd name="T11" fmla="*/ 65 h 129"/>
                    <a:gd name="T12" fmla="*/ 9 w 123"/>
                    <a:gd name="T13" fmla="*/ 45 h 129"/>
                    <a:gd name="T14" fmla="*/ 12 w 123"/>
                    <a:gd name="T15" fmla="*/ 0 h 129"/>
                    <a:gd name="T16" fmla="*/ 0 w 123"/>
                    <a:gd name="T17" fmla="*/ 58 h 129"/>
                    <a:gd name="T18" fmla="*/ 0 w 123"/>
                    <a:gd name="T19" fmla="*/ 79 h 129"/>
                    <a:gd name="T20" fmla="*/ 7 w 123"/>
                    <a:gd name="T21" fmla="*/ 98 h 129"/>
                    <a:gd name="T22" fmla="*/ 20 w 123"/>
                    <a:gd name="T23" fmla="*/ 113 h 129"/>
                    <a:gd name="T24" fmla="*/ 38 w 123"/>
                    <a:gd name="T25" fmla="*/ 124 h 129"/>
                    <a:gd name="T26" fmla="*/ 61 w 123"/>
                    <a:gd name="T27" fmla="*/ 129 h 129"/>
                    <a:gd name="T28" fmla="*/ 61 w 123"/>
                    <a:gd name="T29" fmla="*/ 129 h 129"/>
                    <a:gd name="T30" fmla="*/ 81 w 123"/>
                    <a:gd name="T31" fmla="*/ 124 h 129"/>
                    <a:gd name="T32" fmla="*/ 98 w 123"/>
                    <a:gd name="T33" fmla="*/ 116 h 129"/>
                    <a:gd name="T34" fmla="*/ 112 w 123"/>
                    <a:gd name="T35" fmla="*/ 103 h 129"/>
                    <a:gd name="T36" fmla="*/ 120 w 123"/>
                    <a:gd name="T37" fmla="*/ 88 h 129"/>
                    <a:gd name="T38" fmla="*/ 123 w 123"/>
                    <a:gd name="T39" fmla="*/ 69 h 129"/>
                    <a:gd name="T40" fmla="*/ 123 w 123"/>
                    <a:gd name="T41" fmla="*/ 55 h 129"/>
                    <a:gd name="T42" fmla="*/ 120 w 123"/>
                    <a:gd name="T43" fmla="*/ 74 h 129"/>
                    <a:gd name="T44" fmla="*/ 112 w 123"/>
                    <a:gd name="T45" fmla="*/ 88 h 129"/>
                    <a:gd name="T46" fmla="*/ 99 w 123"/>
                    <a:gd name="T47" fmla="*/ 100 h 129"/>
                    <a:gd name="T48" fmla="*/ 84 w 123"/>
                    <a:gd name="T49" fmla="*/ 108 h 129"/>
                    <a:gd name="T50" fmla="*/ 65 w 123"/>
                    <a:gd name="T51"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29">
                      <a:moveTo>
                        <a:pt x="65" y="110"/>
                      </a:moveTo>
                      <a:lnTo>
                        <a:pt x="65" y="110"/>
                      </a:lnTo>
                      <a:lnTo>
                        <a:pt x="44" y="108"/>
                      </a:lnTo>
                      <a:lnTo>
                        <a:pt x="27" y="98"/>
                      </a:lnTo>
                      <a:lnTo>
                        <a:pt x="16" y="83"/>
                      </a:lnTo>
                      <a:lnTo>
                        <a:pt x="9" y="65"/>
                      </a:lnTo>
                      <a:lnTo>
                        <a:pt x="9" y="45"/>
                      </a:lnTo>
                      <a:lnTo>
                        <a:pt x="12" y="0"/>
                      </a:lnTo>
                      <a:lnTo>
                        <a:pt x="0" y="58"/>
                      </a:lnTo>
                      <a:lnTo>
                        <a:pt x="0" y="79"/>
                      </a:lnTo>
                      <a:lnTo>
                        <a:pt x="7" y="98"/>
                      </a:lnTo>
                      <a:lnTo>
                        <a:pt x="20" y="113"/>
                      </a:lnTo>
                      <a:lnTo>
                        <a:pt x="38" y="124"/>
                      </a:lnTo>
                      <a:lnTo>
                        <a:pt x="61" y="129"/>
                      </a:lnTo>
                      <a:lnTo>
                        <a:pt x="61" y="129"/>
                      </a:lnTo>
                      <a:lnTo>
                        <a:pt x="81" y="124"/>
                      </a:lnTo>
                      <a:lnTo>
                        <a:pt x="98" y="116"/>
                      </a:lnTo>
                      <a:lnTo>
                        <a:pt x="112" y="103"/>
                      </a:lnTo>
                      <a:lnTo>
                        <a:pt x="120" y="88"/>
                      </a:lnTo>
                      <a:lnTo>
                        <a:pt x="123" y="69"/>
                      </a:lnTo>
                      <a:lnTo>
                        <a:pt x="123" y="55"/>
                      </a:lnTo>
                      <a:lnTo>
                        <a:pt x="120" y="74"/>
                      </a:lnTo>
                      <a:lnTo>
                        <a:pt x="112" y="88"/>
                      </a:lnTo>
                      <a:lnTo>
                        <a:pt x="99" y="100"/>
                      </a:lnTo>
                      <a:lnTo>
                        <a:pt x="84" y="108"/>
                      </a:lnTo>
                      <a:lnTo>
                        <a:pt x="65" y="11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769">
                  <a:extLst>
                    <a:ext uri="{FF2B5EF4-FFF2-40B4-BE49-F238E27FC236}">
                      <a16:creationId xmlns:a16="http://schemas.microsoft.com/office/drawing/2014/main" id="{55E17D14-0736-AC1D-579F-91CED0A304A2}"/>
                    </a:ext>
                  </a:extLst>
                </p:cNvPr>
                <p:cNvSpPr>
                  <a:spLocks/>
                </p:cNvSpPr>
                <p:nvPr/>
              </p:nvSpPr>
              <p:spPr bwMode="auto">
                <a:xfrm>
                  <a:off x="4613" y="2278"/>
                  <a:ext cx="61" cy="64"/>
                </a:xfrm>
                <a:custGeom>
                  <a:avLst/>
                  <a:gdLst>
                    <a:gd name="T0" fmla="*/ 113 w 123"/>
                    <a:gd name="T1" fmla="*/ 45 h 129"/>
                    <a:gd name="T2" fmla="*/ 115 w 123"/>
                    <a:gd name="T3" fmla="*/ 65 h 129"/>
                    <a:gd name="T4" fmla="*/ 108 w 123"/>
                    <a:gd name="T5" fmla="*/ 83 h 129"/>
                    <a:gd name="T6" fmla="*/ 95 w 123"/>
                    <a:gd name="T7" fmla="*/ 98 h 129"/>
                    <a:gd name="T8" fmla="*/ 78 w 123"/>
                    <a:gd name="T9" fmla="*/ 108 h 129"/>
                    <a:gd name="T10" fmla="*/ 58 w 123"/>
                    <a:gd name="T11" fmla="*/ 110 h 129"/>
                    <a:gd name="T12" fmla="*/ 57 w 123"/>
                    <a:gd name="T13" fmla="*/ 110 h 129"/>
                    <a:gd name="T14" fmla="*/ 38 w 123"/>
                    <a:gd name="T15" fmla="*/ 108 h 129"/>
                    <a:gd name="T16" fmla="*/ 23 w 123"/>
                    <a:gd name="T17" fmla="*/ 100 h 129"/>
                    <a:gd name="T18" fmla="*/ 11 w 123"/>
                    <a:gd name="T19" fmla="*/ 88 h 129"/>
                    <a:gd name="T20" fmla="*/ 3 w 123"/>
                    <a:gd name="T21" fmla="*/ 74 h 129"/>
                    <a:gd name="T22" fmla="*/ 0 w 123"/>
                    <a:gd name="T23" fmla="*/ 55 h 129"/>
                    <a:gd name="T24" fmla="*/ 0 w 123"/>
                    <a:gd name="T25" fmla="*/ 69 h 129"/>
                    <a:gd name="T26" fmla="*/ 3 w 123"/>
                    <a:gd name="T27" fmla="*/ 88 h 129"/>
                    <a:gd name="T28" fmla="*/ 11 w 123"/>
                    <a:gd name="T29" fmla="*/ 103 h 129"/>
                    <a:gd name="T30" fmla="*/ 24 w 123"/>
                    <a:gd name="T31" fmla="*/ 116 h 129"/>
                    <a:gd name="T32" fmla="*/ 41 w 123"/>
                    <a:gd name="T33" fmla="*/ 124 h 129"/>
                    <a:gd name="T34" fmla="*/ 61 w 123"/>
                    <a:gd name="T35" fmla="*/ 129 h 129"/>
                    <a:gd name="T36" fmla="*/ 62 w 123"/>
                    <a:gd name="T37" fmla="*/ 129 h 129"/>
                    <a:gd name="T38" fmla="*/ 84 w 123"/>
                    <a:gd name="T39" fmla="*/ 124 h 129"/>
                    <a:gd name="T40" fmla="*/ 102 w 123"/>
                    <a:gd name="T41" fmla="*/ 113 h 129"/>
                    <a:gd name="T42" fmla="*/ 116 w 123"/>
                    <a:gd name="T43" fmla="*/ 98 h 129"/>
                    <a:gd name="T44" fmla="*/ 123 w 123"/>
                    <a:gd name="T45" fmla="*/ 79 h 129"/>
                    <a:gd name="T46" fmla="*/ 123 w 123"/>
                    <a:gd name="T47" fmla="*/ 58 h 129"/>
                    <a:gd name="T48" fmla="*/ 112 w 123"/>
                    <a:gd name="T49" fmla="*/ 0 h 129"/>
                    <a:gd name="T50" fmla="*/ 113 w 123"/>
                    <a:gd name="T51" fmla="*/ 4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29">
                      <a:moveTo>
                        <a:pt x="113" y="45"/>
                      </a:moveTo>
                      <a:lnTo>
                        <a:pt x="115" y="65"/>
                      </a:lnTo>
                      <a:lnTo>
                        <a:pt x="108" y="83"/>
                      </a:lnTo>
                      <a:lnTo>
                        <a:pt x="95" y="98"/>
                      </a:lnTo>
                      <a:lnTo>
                        <a:pt x="78" y="108"/>
                      </a:lnTo>
                      <a:lnTo>
                        <a:pt x="58" y="110"/>
                      </a:lnTo>
                      <a:lnTo>
                        <a:pt x="57" y="110"/>
                      </a:lnTo>
                      <a:lnTo>
                        <a:pt x="38" y="108"/>
                      </a:lnTo>
                      <a:lnTo>
                        <a:pt x="23" y="100"/>
                      </a:lnTo>
                      <a:lnTo>
                        <a:pt x="11" y="88"/>
                      </a:lnTo>
                      <a:lnTo>
                        <a:pt x="3" y="74"/>
                      </a:lnTo>
                      <a:lnTo>
                        <a:pt x="0" y="55"/>
                      </a:lnTo>
                      <a:lnTo>
                        <a:pt x="0" y="69"/>
                      </a:lnTo>
                      <a:lnTo>
                        <a:pt x="3" y="88"/>
                      </a:lnTo>
                      <a:lnTo>
                        <a:pt x="11" y="103"/>
                      </a:lnTo>
                      <a:lnTo>
                        <a:pt x="24" y="116"/>
                      </a:lnTo>
                      <a:lnTo>
                        <a:pt x="41" y="124"/>
                      </a:lnTo>
                      <a:lnTo>
                        <a:pt x="61" y="129"/>
                      </a:lnTo>
                      <a:lnTo>
                        <a:pt x="62" y="129"/>
                      </a:lnTo>
                      <a:lnTo>
                        <a:pt x="84" y="124"/>
                      </a:lnTo>
                      <a:lnTo>
                        <a:pt x="102" y="113"/>
                      </a:lnTo>
                      <a:lnTo>
                        <a:pt x="116" y="98"/>
                      </a:lnTo>
                      <a:lnTo>
                        <a:pt x="123" y="79"/>
                      </a:lnTo>
                      <a:lnTo>
                        <a:pt x="123" y="58"/>
                      </a:lnTo>
                      <a:lnTo>
                        <a:pt x="112" y="0"/>
                      </a:lnTo>
                      <a:lnTo>
                        <a:pt x="113" y="45"/>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770">
                  <a:extLst>
                    <a:ext uri="{FF2B5EF4-FFF2-40B4-BE49-F238E27FC236}">
                      <a16:creationId xmlns:a16="http://schemas.microsoft.com/office/drawing/2014/main" id="{7E0D571A-D885-BA18-06F0-22989A5B1562}"/>
                    </a:ext>
                  </a:extLst>
                </p:cNvPr>
                <p:cNvSpPr>
                  <a:spLocks/>
                </p:cNvSpPr>
                <p:nvPr/>
              </p:nvSpPr>
              <p:spPr bwMode="auto">
                <a:xfrm>
                  <a:off x="4538" y="2203"/>
                  <a:ext cx="68" cy="141"/>
                </a:xfrm>
                <a:custGeom>
                  <a:avLst/>
                  <a:gdLst>
                    <a:gd name="T0" fmla="*/ 37 w 136"/>
                    <a:gd name="T1" fmla="*/ 0 h 283"/>
                    <a:gd name="T2" fmla="*/ 24 w 136"/>
                    <a:gd name="T3" fmla="*/ 4 h 283"/>
                    <a:gd name="T4" fmla="*/ 3 w 136"/>
                    <a:gd name="T5" fmla="*/ 191 h 283"/>
                    <a:gd name="T6" fmla="*/ 0 w 136"/>
                    <a:gd name="T7" fmla="*/ 207 h 283"/>
                    <a:gd name="T8" fmla="*/ 0 w 136"/>
                    <a:gd name="T9" fmla="*/ 209 h 283"/>
                    <a:gd name="T10" fmla="*/ 0 w 136"/>
                    <a:gd name="T11" fmla="*/ 232 h 283"/>
                    <a:gd name="T12" fmla="*/ 7 w 136"/>
                    <a:gd name="T13" fmla="*/ 252 h 283"/>
                    <a:gd name="T14" fmla="*/ 20 w 136"/>
                    <a:gd name="T15" fmla="*/ 267 h 283"/>
                    <a:gd name="T16" fmla="*/ 38 w 136"/>
                    <a:gd name="T17" fmla="*/ 279 h 283"/>
                    <a:gd name="T18" fmla="*/ 61 w 136"/>
                    <a:gd name="T19" fmla="*/ 283 h 283"/>
                    <a:gd name="T20" fmla="*/ 62 w 136"/>
                    <a:gd name="T21" fmla="*/ 283 h 283"/>
                    <a:gd name="T22" fmla="*/ 78 w 136"/>
                    <a:gd name="T23" fmla="*/ 280 h 283"/>
                    <a:gd name="T24" fmla="*/ 92 w 136"/>
                    <a:gd name="T25" fmla="*/ 274 h 283"/>
                    <a:gd name="T26" fmla="*/ 108 w 136"/>
                    <a:gd name="T27" fmla="*/ 266 h 283"/>
                    <a:gd name="T28" fmla="*/ 122 w 136"/>
                    <a:gd name="T29" fmla="*/ 262 h 283"/>
                    <a:gd name="T30" fmla="*/ 129 w 136"/>
                    <a:gd name="T31" fmla="*/ 260 h 283"/>
                    <a:gd name="T32" fmla="*/ 136 w 136"/>
                    <a:gd name="T33" fmla="*/ 260 h 283"/>
                    <a:gd name="T34" fmla="*/ 136 w 136"/>
                    <a:gd name="T35" fmla="*/ 252 h 283"/>
                    <a:gd name="T36" fmla="*/ 132 w 136"/>
                    <a:gd name="T37" fmla="*/ 250 h 283"/>
                    <a:gd name="T38" fmla="*/ 128 w 136"/>
                    <a:gd name="T39" fmla="*/ 249 h 283"/>
                    <a:gd name="T40" fmla="*/ 123 w 136"/>
                    <a:gd name="T41" fmla="*/ 246 h 283"/>
                    <a:gd name="T42" fmla="*/ 120 w 136"/>
                    <a:gd name="T43" fmla="*/ 242 h 283"/>
                    <a:gd name="T44" fmla="*/ 118 w 136"/>
                    <a:gd name="T45" fmla="*/ 236 h 283"/>
                    <a:gd name="T46" fmla="*/ 112 w 136"/>
                    <a:gd name="T47" fmla="*/ 225 h 283"/>
                    <a:gd name="T48" fmla="*/ 106 w 136"/>
                    <a:gd name="T49" fmla="*/ 207 h 283"/>
                    <a:gd name="T50" fmla="*/ 98 w 136"/>
                    <a:gd name="T51" fmla="*/ 184 h 283"/>
                    <a:gd name="T52" fmla="*/ 89 w 136"/>
                    <a:gd name="T53" fmla="*/ 159 h 283"/>
                    <a:gd name="T54" fmla="*/ 81 w 136"/>
                    <a:gd name="T55" fmla="*/ 132 h 283"/>
                    <a:gd name="T56" fmla="*/ 72 w 136"/>
                    <a:gd name="T57" fmla="*/ 105 h 283"/>
                    <a:gd name="T58" fmla="*/ 62 w 136"/>
                    <a:gd name="T59" fmla="*/ 78 h 283"/>
                    <a:gd name="T60" fmla="*/ 55 w 136"/>
                    <a:gd name="T61" fmla="*/ 53 h 283"/>
                    <a:gd name="T62" fmla="*/ 48 w 136"/>
                    <a:gd name="T63" fmla="*/ 31 h 283"/>
                    <a:gd name="T64" fmla="*/ 43 w 136"/>
                    <a:gd name="T65" fmla="*/ 14 h 283"/>
                    <a:gd name="T66" fmla="*/ 38 w 136"/>
                    <a:gd name="T67" fmla="*/ 3 h 283"/>
                    <a:gd name="T68" fmla="*/ 37 w 136"/>
                    <a:gd name="T6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283">
                      <a:moveTo>
                        <a:pt x="37" y="0"/>
                      </a:moveTo>
                      <a:lnTo>
                        <a:pt x="24" y="4"/>
                      </a:lnTo>
                      <a:lnTo>
                        <a:pt x="3" y="191"/>
                      </a:lnTo>
                      <a:lnTo>
                        <a:pt x="0" y="207"/>
                      </a:lnTo>
                      <a:lnTo>
                        <a:pt x="0" y="209"/>
                      </a:lnTo>
                      <a:lnTo>
                        <a:pt x="0" y="232"/>
                      </a:lnTo>
                      <a:lnTo>
                        <a:pt x="7" y="252"/>
                      </a:lnTo>
                      <a:lnTo>
                        <a:pt x="20" y="267"/>
                      </a:lnTo>
                      <a:lnTo>
                        <a:pt x="38" y="279"/>
                      </a:lnTo>
                      <a:lnTo>
                        <a:pt x="61" y="283"/>
                      </a:lnTo>
                      <a:lnTo>
                        <a:pt x="62" y="283"/>
                      </a:lnTo>
                      <a:lnTo>
                        <a:pt x="78" y="280"/>
                      </a:lnTo>
                      <a:lnTo>
                        <a:pt x="92" y="274"/>
                      </a:lnTo>
                      <a:lnTo>
                        <a:pt x="108" y="266"/>
                      </a:lnTo>
                      <a:lnTo>
                        <a:pt x="122" y="262"/>
                      </a:lnTo>
                      <a:lnTo>
                        <a:pt x="129" y="260"/>
                      </a:lnTo>
                      <a:lnTo>
                        <a:pt x="136" y="260"/>
                      </a:lnTo>
                      <a:lnTo>
                        <a:pt x="136" y="252"/>
                      </a:lnTo>
                      <a:lnTo>
                        <a:pt x="132" y="250"/>
                      </a:lnTo>
                      <a:lnTo>
                        <a:pt x="128" y="249"/>
                      </a:lnTo>
                      <a:lnTo>
                        <a:pt x="123" y="246"/>
                      </a:lnTo>
                      <a:lnTo>
                        <a:pt x="120" y="242"/>
                      </a:lnTo>
                      <a:lnTo>
                        <a:pt x="118" y="236"/>
                      </a:lnTo>
                      <a:lnTo>
                        <a:pt x="112" y="225"/>
                      </a:lnTo>
                      <a:lnTo>
                        <a:pt x="106" y="207"/>
                      </a:lnTo>
                      <a:lnTo>
                        <a:pt x="98" y="184"/>
                      </a:lnTo>
                      <a:lnTo>
                        <a:pt x="89" y="159"/>
                      </a:lnTo>
                      <a:lnTo>
                        <a:pt x="81" y="132"/>
                      </a:lnTo>
                      <a:lnTo>
                        <a:pt x="72" y="105"/>
                      </a:lnTo>
                      <a:lnTo>
                        <a:pt x="62" y="78"/>
                      </a:lnTo>
                      <a:lnTo>
                        <a:pt x="55" y="53"/>
                      </a:lnTo>
                      <a:lnTo>
                        <a:pt x="48" y="31"/>
                      </a:lnTo>
                      <a:lnTo>
                        <a:pt x="43" y="14"/>
                      </a:lnTo>
                      <a:lnTo>
                        <a:pt x="38" y="3"/>
                      </a:lnTo>
                      <a:lnTo>
                        <a:pt x="37" y="0"/>
                      </a:lnTo>
                      <a:close/>
                    </a:path>
                  </a:pathLst>
                </a:custGeom>
                <a:solidFill>
                  <a:srgbClr val="2CFA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771">
                  <a:extLst>
                    <a:ext uri="{FF2B5EF4-FFF2-40B4-BE49-F238E27FC236}">
                      <a16:creationId xmlns:a16="http://schemas.microsoft.com/office/drawing/2014/main" id="{9B759FFE-DF57-F0A4-FD00-F85FD3B8926B}"/>
                    </a:ext>
                  </a:extLst>
                </p:cNvPr>
                <p:cNvSpPr>
                  <a:spLocks/>
                </p:cNvSpPr>
                <p:nvPr/>
              </p:nvSpPr>
              <p:spPr bwMode="auto">
                <a:xfrm>
                  <a:off x="4606" y="2203"/>
                  <a:ext cx="68" cy="141"/>
                </a:xfrm>
                <a:custGeom>
                  <a:avLst/>
                  <a:gdLst>
                    <a:gd name="T0" fmla="*/ 133 w 137"/>
                    <a:gd name="T1" fmla="*/ 191 h 283"/>
                    <a:gd name="T2" fmla="*/ 113 w 137"/>
                    <a:gd name="T3" fmla="*/ 4 h 283"/>
                    <a:gd name="T4" fmla="*/ 99 w 137"/>
                    <a:gd name="T5" fmla="*/ 0 h 283"/>
                    <a:gd name="T6" fmla="*/ 98 w 137"/>
                    <a:gd name="T7" fmla="*/ 3 h 283"/>
                    <a:gd name="T8" fmla="*/ 95 w 137"/>
                    <a:gd name="T9" fmla="*/ 14 h 283"/>
                    <a:gd name="T10" fmla="*/ 89 w 137"/>
                    <a:gd name="T11" fmla="*/ 31 h 283"/>
                    <a:gd name="T12" fmla="*/ 82 w 137"/>
                    <a:gd name="T13" fmla="*/ 53 h 283"/>
                    <a:gd name="T14" fmla="*/ 74 w 137"/>
                    <a:gd name="T15" fmla="*/ 78 h 283"/>
                    <a:gd name="T16" fmla="*/ 65 w 137"/>
                    <a:gd name="T17" fmla="*/ 105 h 283"/>
                    <a:gd name="T18" fmla="*/ 57 w 137"/>
                    <a:gd name="T19" fmla="*/ 132 h 283"/>
                    <a:gd name="T20" fmla="*/ 47 w 137"/>
                    <a:gd name="T21" fmla="*/ 159 h 283"/>
                    <a:gd name="T22" fmla="*/ 38 w 137"/>
                    <a:gd name="T23" fmla="*/ 184 h 283"/>
                    <a:gd name="T24" fmla="*/ 31 w 137"/>
                    <a:gd name="T25" fmla="*/ 207 h 283"/>
                    <a:gd name="T26" fmla="*/ 24 w 137"/>
                    <a:gd name="T27" fmla="*/ 225 h 283"/>
                    <a:gd name="T28" fmla="*/ 20 w 137"/>
                    <a:gd name="T29" fmla="*/ 236 h 283"/>
                    <a:gd name="T30" fmla="*/ 17 w 137"/>
                    <a:gd name="T31" fmla="*/ 242 h 283"/>
                    <a:gd name="T32" fmla="*/ 13 w 137"/>
                    <a:gd name="T33" fmla="*/ 246 h 283"/>
                    <a:gd name="T34" fmla="*/ 8 w 137"/>
                    <a:gd name="T35" fmla="*/ 249 h 283"/>
                    <a:gd name="T36" fmla="*/ 4 w 137"/>
                    <a:gd name="T37" fmla="*/ 250 h 283"/>
                    <a:gd name="T38" fmla="*/ 0 w 137"/>
                    <a:gd name="T39" fmla="*/ 252 h 283"/>
                    <a:gd name="T40" fmla="*/ 0 w 137"/>
                    <a:gd name="T41" fmla="*/ 260 h 283"/>
                    <a:gd name="T42" fmla="*/ 7 w 137"/>
                    <a:gd name="T43" fmla="*/ 260 h 283"/>
                    <a:gd name="T44" fmla="*/ 14 w 137"/>
                    <a:gd name="T45" fmla="*/ 262 h 283"/>
                    <a:gd name="T46" fmla="*/ 30 w 137"/>
                    <a:gd name="T47" fmla="*/ 266 h 283"/>
                    <a:gd name="T48" fmla="*/ 44 w 137"/>
                    <a:gd name="T49" fmla="*/ 274 h 283"/>
                    <a:gd name="T50" fmla="*/ 59 w 137"/>
                    <a:gd name="T51" fmla="*/ 280 h 283"/>
                    <a:gd name="T52" fmla="*/ 75 w 137"/>
                    <a:gd name="T53" fmla="*/ 283 h 283"/>
                    <a:gd name="T54" fmla="*/ 76 w 137"/>
                    <a:gd name="T55" fmla="*/ 283 h 283"/>
                    <a:gd name="T56" fmla="*/ 98 w 137"/>
                    <a:gd name="T57" fmla="*/ 279 h 283"/>
                    <a:gd name="T58" fmla="*/ 116 w 137"/>
                    <a:gd name="T59" fmla="*/ 267 h 283"/>
                    <a:gd name="T60" fmla="*/ 130 w 137"/>
                    <a:gd name="T61" fmla="*/ 252 h 283"/>
                    <a:gd name="T62" fmla="*/ 137 w 137"/>
                    <a:gd name="T63" fmla="*/ 232 h 283"/>
                    <a:gd name="T64" fmla="*/ 137 w 137"/>
                    <a:gd name="T65" fmla="*/ 209 h 283"/>
                    <a:gd name="T66" fmla="*/ 136 w 137"/>
                    <a:gd name="T67" fmla="*/ 207 h 283"/>
                    <a:gd name="T68" fmla="*/ 133 w 137"/>
                    <a:gd name="T69" fmla="*/ 19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283">
                      <a:moveTo>
                        <a:pt x="133" y="191"/>
                      </a:moveTo>
                      <a:lnTo>
                        <a:pt x="113" y="4"/>
                      </a:lnTo>
                      <a:lnTo>
                        <a:pt x="99" y="0"/>
                      </a:lnTo>
                      <a:lnTo>
                        <a:pt x="98" y="3"/>
                      </a:lnTo>
                      <a:lnTo>
                        <a:pt x="95" y="14"/>
                      </a:lnTo>
                      <a:lnTo>
                        <a:pt x="89" y="31"/>
                      </a:lnTo>
                      <a:lnTo>
                        <a:pt x="82" y="53"/>
                      </a:lnTo>
                      <a:lnTo>
                        <a:pt x="74" y="78"/>
                      </a:lnTo>
                      <a:lnTo>
                        <a:pt x="65" y="105"/>
                      </a:lnTo>
                      <a:lnTo>
                        <a:pt x="57" y="132"/>
                      </a:lnTo>
                      <a:lnTo>
                        <a:pt x="47" y="159"/>
                      </a:lnTo>
                      <a:lnTo>
                        <a:pt x="38" y="184"/>
                      </a:lnTo>
                      <a:lnTo>
                        <a:pt x="31" y="207"/>
                      </a:lnTo>
                      <a:lnTo>
                        <a:pt x="24" y="225"/>
                      </a:lnTo>
                      <a:lnTo>
                        <a:pt x="20" y="236"/>
                      </a:lnTo>
                      <a:lnTo>
                        <a:pt x="17" y="242"/>
                      </a:lnTo>
                      <a:lnTo>
                        <a:pt x="13" y="246"/>
                      </a:lnTo>
                      <a:lnTo>
                        <a:pt x="8" y="249"/>
                      </a:lnTo>
                      <a:lnTo>
                        <a:pt x="4" y="250"/>
                      </a:lnTo>
                      <a:lnTo>
                        <a:pt x="0" y="252"/>
                      </a:lnTo>
                      <a:lnTo>
                        <a:pt x="0" y="260"/>
                      </a:lnTo>
                      <a:lnTo>
                        <a:pt x="7" y="260"/>
                      </a:lnTo>
                      <a:lnTo>
                        <a:pt x="14" y="262"/>
                      </a:lnTo>
                      <a:lnTo>
                        <a:pt x="30" y="266"/>
                      </a:lnTo>
                      <a:lnTo>
                        <a:pt x="44" y="274"/>
                      </a:lnTo>
                      <a:lnTo>
                        <a:pt x="59" y="280"/>
                      </a:lnTo>
                      <a:lnTo>
                        <a:pt x="75" y="283"/>
                      </a:lnTo>
                      <a:lnTo>
                        <a:pt x="76" y="283"/>
                      </a:lnTo>
                      <a:lnTo>
                        <a:pt x="98" y="279"/>
                      </a:lnTo>
                      <a:lnTo>
                        <a:pt x="116" y="267"/>
                      </a:lnTo>
                      <a:lnTo>
                        <a:pt x="130" y="252"/>
                      </a:lnTo>
                      <a:lnTo>
                        <a:pt x="137" y="232"/>
                      </a:lnTo>
                      <a:lnTo>
                        <a:pt x="137" y="209"/>
                      </a:lnTo>
                      <a:lnTo>
                        <a:pt x="136" y="207"/>
                      </a:lnTo>
                      <a:lnTo>
                        <a:pt x="133" y="191"/>
                      </a:lnTo>
                      <a:close/>
                    </a:path>
                  </a:pathLst>
                </a:custGeom>
                <a:solidFill>
                  <a:srgbClr val="28E7D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72">
                  <a:extLst>
                    <a:ext uri="{FF2B5EF4-FFF2-40B4-BE49-F238E27FC236}">
                      <a16:creationId xmlns:a16="http://schemas.microsoft.com/office/drawing/2014/main" id="{110CF480-9BAC-E18E-F1C4-9AB964CC7A8C}"/>
                    </a:ext>
                  </a:extLst>
                </p:cNvPr>
                <p:cNvSpPr>
                  <a:spLocks/>
                </p:cNvSpPr>
                <p:nvPr/>
              </p:nvSpPr>
              <p:spPr bwMode="auto">
                <a:xfrm>
                  <a:off x="4549" y="2392"/>
                  <a:ext cx="114" cy="31"/>
                </a:xfrm>
                <a:custGeom>
                  <a:avLst/>
                  <a:gdLst>
                    <a:gd name="T0" fmla="*/ 6 w 228"/>
                    <a:gd name="T1" fmla="*/ 0 h 62"/>
                    <a:gd name="T2" fmla="*/ 4 w 228"/>
                    <a:gd name="T3" fmla="*/ 30 h 62"/>
                    <a:gd name="T4" fmla="*/ 0 w 228"/>
                    <a:gd name="T5" fmla="*/ 57 h 62"/>
                    <a:gd name="T6" fmla="*/ 75 w 228"/>
                    <a:gd name="T7" fmla="*/ 62 h 62"/>
                    <a:gd name="T8" fmla="*/ 151 w 228"/>
                    <a:gd name="T9" fmla="*/ 62 h 62"/>
                    <a:gd name="T10" fmla="*/ 228 w 228"/>
                    <a:gd name="T11" fmla="*/ 57 h 62"/>
                    <a:gd name="T12" fmla="*/ 222 w 228"/>
                    <a:gd name="T13" fmla="*/ 30 h 62"/>
                    <a:gd name="T14" fmla="*/ 220 w 228"/>
                    <a:gd name="T15" fmla="*/ 0 h 62"/>
                    <a:gd name="T16" fmla="*/ 6 w 228"/>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62">
                      <a:moveTo>
                        <a:pt x="6" y="0"/>
                      </a:moveTo>
                      <a:lnTo>
                        <a:pt x="4" y="30"/>
                      </a:lnTo>
                      <a:lnTo>
                        <a:pt x="0" y="57"/>
                      </a:lnTo>
                      <a:lnTo>
                        <a:pt x="75" y="62"/>
                      </a:lnTo>
                      <a:lnTo>
                        <a:pt x="151" y="62"/>
                      </a:lnTo>
                      <a:lnTo>
                        <a:pt x="228" y="57"/>
                      </a:lnTo>
                      <a:lnTo>
                        <a:pt x="222" y="30"/>
                      </a:lnTo>
                      <a:lnTo>
                        <a:pt x="220" y="0"/>
                      </a:lnTo>
                      <a:lnTo>
                        <a:pt x="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73">
                  <a:extLst>
                    <a:ext uri="{FF2B5EF4-FFF2-40B4-BE49-F238E27FC236}">
                      <a16:creationId xmlns:a16="http://schemas.microsoft.com/office/drawing/2014/main" id="{9FE036EF-714F-3221-2053-DB8E861C5541}"/>
                    </a:ext>
                  </a:extLst>
                </p:cNvPr>
                <p:cNvSpPr>
                  <a:spLocks/>
                </p:cNvSpPr>
                <p:nvPr/>
              </p:nvSpPr>
              <p:spPr bwMode="auto">
                <a:xfrm>
                  <a:off x="4606" y="2392"/>
                  <a:ext cx="57" cy="31"/>
                </a:xfrm>
                <a:custGeom>
                  <a:avLst/>
                  <a:gdLst>
                    <a:gd name="T0" fmla="*/ 0 w 115"/>
                    <a:gd name="T1" fmla="*/ 0 h 62"/>
                    <a:gd name="T2" fmla="*/ 0 w 115"/>
                    <a:gd name="T3" fmla="*/ 62 h 62"/>
                    <a:gd name="T4" fmla="*/ 115 w 115"/>
                    <a:gd name="T5" fmla="*/ 57 h 62"/>
                    <a:gd name="T6" fmla="*/ 109 w 115"/>
                    <a:gd name="T7" fmla="*/ 30 h 62"/>
                    <a:gd name="T8" fmla="*/ 107 w 115"/>
                    <a:gd name="T9" fmla="*/ 0 h 62"/>
                    <a:gd name="T10" fmla="*/ 0 w 115"/>
                    <a:gd name="T11" fmla="*/ 0 h 62"/>
                  </a:gdLst>
                  <a:ahLst/>
                  <a:cxnLst>
                    <a:cxn ang="0">
                      <a:pos x="T0" y="T1"/>
                    </a:cxn>
                    <a:cxn ang="0">
                      <a:pos x="T2" y="T3"/>
                    </a:cxn>
                    <a:cxn ang="0">
                      <a:pos x="T4" y="T5"/>
                    </a:cxn>
                    <a:cxn ang="0">
                      <a:pos x="T6" y="T7"/>
                    </a:cxn>
                    <a:cxn ang="0">
                      <a:pos x="T8" y="T9"/>
                    </a:cxn>
                    <a:cxn ang="0">
                      <a:pos x="T10" y="T11"/>
                    </a:cxn>
                  </a:cxnLst>
                  <a:rect l="0" t="0" r="r" b="b"/>
                  <a:pathLst>
                    <a:path w="115" h="62">
                      <a:moveTo>
                        <a:pt x="0" y="0"/>
                      </a:moveTo>
                      <a:lnTo>
                        <a:pt x="0" y="62"/>
                      </a:lnTo>
                      <a:lnTo>
                        <a:pt x="115" y="57"/>
                      </a:lnTo>
                      <a:lnTo>
                        <a:pt x="109" y="30"/>
                      </a:lnTo>
                      <a:lnTo>
                        <a:pt x="107" y="0"/>
                      </a:lnTo>
                      <a:lnTo>
                        <a:pt x="0" y="0"/>
                      </a:lnTo>
                      <a:close/>
                    </a:path>
                  </a:pathLst>
                </a:custGeom>
                <a:solidFill>
                  <a:srgbClr val="E7EE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74">
                  <a:extLst>
                    <a:ext uri="{FF2B5EF4-FFF2-40B4-BE49-F238E27FC236}">
                      <a16:creationId xmlns:a16="http://schemas.microsoft.com/office/drawing/2014/main" id="{5967CCE8-EAEE-E5D5-79FB-8BAA9F5E9FCA}"/>
                    </a:ext>
                  </a:extLst>
                </p:cNvPr>
                <p:cNvSpPr>
                  <a:spLocks/>
                </p:cNvSpPr>
                <p:nvPr/>
              </p:nvSpPr>
              <p:spPr bwMode="auto">
                <a:xfrm>
                  <a:off x="4785" y="2880"/>
                  <a:ext cx="45" cy="37"/>
                </a:xfrm>
                <a:custGeom>
                  <a:avLst/>
                  <a:gdLst>
                    <a:gd name="T0" fmla="*/ 77 w 89"/>
                    <a:gd name="T1" fmla="*/ 27 h 75"/>
                    <a:gd name="T2" fmla="*/ 78 w 89"/>
                    <a:gd name="T3" fmla="*/ 0 h 75"/>
                    <a:gd name="T4" fmla="*/ 13 w 89"/>
                    <a:gd name="T5" fmla="*/ 5 h 75"/>
                    <a:gd name="T6" fmla="*/ 16 w 89"/>
                    <a:gd name="T7" fmla="*/ 20 h 75"/>
                    <a:gd name="T8" fmla="*/ 17 w 89"/>
                    <a:gd name="T9" fmla="*/ 34 h 75"/>
                    <a:gd name="T10" fmla="*/ 13 w 89"/>
                    <a:gd name="T11" fmla="*/ 46 h 75"/>
                    <a:gd name="T12" fmla="*/ 0 w 89"/>
                    <a:gd name="T13" fmla="*/ 69 h 75"/>
                    <a:gd name="T14" fmla="*/ 89 w 89"/>
                    <a:gd name="T15" fmla="*/ 75 h 75"/>
                    <a:gd name="T16" fmla="*/ 78 w 89"/>
                    <a:gd name="T17" fmla="*/ 38 h 75"/>
                    <a:gd name="T18" fmla="*/ 78 w 89"/>
                    <a:gd name="T19" fmla="*/ 32 h 75"/>
                    <a:gd name="T20" fmla="*/ 77 w 89"/>
                    <a:gd name="T2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5">
                      <a:moveTo>
                        <a:pt x="77" y="27"/>
                      </a:moveTo>
                      <a:lnTo>
                        <a:pt x="78" y="0"/>
                      </a:lnTo>
                      <a:lnTo>
                        <a:pt x="13" y="5"/>
                      </a:lnTo>
                      <a:lnTo>
                        <a:pt x="16" y="20"/>
                      </a:lnTo>
                      <a:lnTo>
                        <a:pt x="17" y="34"/>
                      </a:lnTo>
                      <a:lnTo>
                        <a:pt x="13" y="46"/>
                      </a:lnTo>
                      <a:lnTo>
                        <a:pt x="0" y="69"/>
                      </a:lnTo>
                      <a:lnTo>
                        <a:pt x="89" y="75"/>
                      </a:lnTo>
                      <a:lnTo>
                        <a:pt x="78" y="38"/>
                      </a:lnTo>
                      <a:lnTo>
                        <a:pt x="78" y="32"/>
                      </a:lnTo>
                      <a:lnTo>
                        <a:pt x="77" y="2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75">
                  <a:extLst>
                    <a:ext uri="{FF2B5EF4-FFF2-40B4-BE49-F238E27FC236}">
                      <a16:creationId xmlns:a16="http://schemas.microsoft.com/office/drawing/2014/main" id="{28900C78-A39C-EA75-8A3D-5C8F7BC37367}"/>
                    </a:ext>
                  </a:extLst>
                </p:cNvPr>
                <p:cNvSpPr>
                  <a:spLocks/>
                </p:cNvSpPr>
                <p:nvPr/>
              </p:nvSpPr>
              <p:spPr bwMode="auto">
                <a:xfrm>
                  <a:off x="4779" y="2922"/>
                  <a:ext cx="54" cy="7"/>
                </a:xfrm>
                <a:custGeom>
                  <a:avLst/>
                  <a:gdLst>
                    <a:gd name="T0" fmla="*/ 0 w 107"/>
                    <a:gd name="T1" fmla="*/ 4 h 16"/>
                    <a:gd name="T2" fmla="*/ 0 w 107"/>
                    <a:gd name="T3" fmla="*/ 9 h 16"/>
                    <a:gd name="T4" fmla="*/ 3 w 107"/>
                    <a:gd name="T5" fmla="*/ 13 h 16"/>
                    <a:gd name="T6" fmla="*/ 7 w 107"/>
                    <a:gd name="T7" fmla="*/ 14 h 16"/>
                    <a:gd name="T8" fmla="*/ 10 w 107"/>
                    <a:gd name="T9" fmla="*/ 16 h 16"/>
                    <a:gd name="T10" fmla="*/ 96 w 107"/>
                    <a:gd name="T11" fmla="*/ 16 h 16"/>
                    <a:gd name="T12" fmla="*/ 100 w 107"/>
                    <a:gd name="T13" fmla="*/ 14 h 16"/>
                    <a:gd name="T14" fmla="*/ 103 w 107"/>
                    <a:gd name="T15" fmla="*/ 13 h 16"/>
                    <a:gd name="T16" fmla="*/ 106 w 107"/>
                    <a:gd name="T17" fmla="*/ 9 h 16"/>
                    <a:gd name="T18" fmla="*/ 107 w 107"/>
                    <a:gd name="T19" fmla="*/ 4 h 16"/>
                    <a:gd name="T20" fmla="*/ 107 w 107"/>
                    <a:gd name="T21" fmla="*/ 0 h 16"/>
                    <a:gd name="T22" fmla="*/ 0 w 107"/>
                    <a:gd name="T23" fmla="*/ 0 h 16"/>
                    <a:gd name="T24" fmla="*/ 0 w 107"/>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6">
                      <a:moveTo>
                        <a:pt x="0" y="4"/>
                      </a:moveTo>
                      <a:lnTo>
                        <a:pt x="0" y="9"/>
                      </a:lnTo>
                      <a:lnTo>
                        <a:pt x="3" y="13"/>
                      </a:lnTo>
                      <a:lnTo>
                        <a:pt x="7" y="14"/>
                      </a:lnTo>
                      <a:lnTo>
                        <a:pt x="10" y="16"/>
                      </a:lnTo>
                      <a:lnTo>
                        <a:pt x="96" y="16"/>
                      </a:lnTo>
                      <a:lnTo>
                        <a:pt x="100" y="14"/>
                      </a:lnTo>
                      <a:lnTo>
                        <a:pt x="103" y="13"/>
                      </a:lnTo>
                      <a:lnTo>
                        <a:pt x="106" y="9"/>
                      </a:lnTo>
                      <a:lnTo>
                        <a:pt x="107" y="4"/>
                      </a:lnTo>
                      <a:lnTo>
                        <a:pt x="107"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76">
                  <a:extLst>
                    <a:ext uri="{FF2B5EF4-FFF2-40B4-BE49-F238E27FC236}">
                      <a16:creationId xmlns:a16="http://schemas.microsoft.com/office/drawing/2014/main" id="{FF90B979-0AD0-1DE8-1A23-1AAA3792E455}"/>
                    </a:ext>
                  </a:extLst>
                </p:cNvPr>
                <p:cNvSpPr>
                  <a:spLocks/>
                </p:cNvSpPr>
                <p:nvPr/>
              </p:nvSpPr>
              <p:spPr bwMode="auto">
                <a:xfrm>
                  <a:off x="4780" y="2903"/>
                  <a:ext cx="52" cy="19"/>
                </a:xfrm>
                <a:custGeom>
                  <a:avLst/>
                  <a:gdLst>
                    <a:gd name="T0" fmla="*/ 53 w 103"/>
                    <a:gd name="T1" fmla="*/ 0 h 39"/>
                    <a:gd name="T2" fmla="*/ 31 w 103"/>
                    <a:gd name="T3" fmla="*/ 3 h 39"/>
                    <a:gd name="T4" fmla="*/ 16 w 103"/>
                    <a:gd name="T5" fmla="*/ 12 h 39"/>
                    <a:gd name="T6" fmla="*/ 4 w 103"/>
                    <a:gd name="T7" fmla="*/ 24 h 39"/>
                    <a:gd name="T8" fmla="*/ 0 w 103"/>
                    <a:gd name="T9" fmla="*/ 39 h 39"/>
                    <a:gd name="T10" fmla="*/ 103 w 103"/>
                    <a:gd name="T11" fmla="*/ 39 h 39"/>
                    <a:gd name="T12" fmla="*/ 101 w 103"/>
                    <a:gd name="T13" fmla="*/ 24 h 39"/>
                    <a:gd name="T14" fmla="*/ 89 w 103"/>
                    <a:gd name="T15" fmla="*/ 12 h 39"/>
                    <a:gd name="T16" fmla="*/ 72 w 103"/>
                    <a:gd name="T17" fmla="*/ 3 h 39"/>
                    <a:gd name="T18" fmla="*/ 53 w 103"/>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9">
                      <a:moveTo>
                        <a:pt x="53" y="0"/>
                      </a:moveTo>
                      <a:lnTo>
                        <a:pt x="31" y="3"/>
                      </a:lnTo>
                      <a:lnTo>
                        <a:pt x="16" y="12"/>
                      </a:lnTo>
                      <a:lnTo>
                        <a:pt x="4" y="24"/>
                      </a:lnTo>
                      <a:lnTo>
                        <a:pt x="0" y="39"/>
                      </a:lnTo>
                      <a:lnTo>
                        <a:pt x="103" y="39"/>
                      </a:lnTo>
                      <a:lnTo>
                        <a:pt x="101" y="24"/>
                      </a:lnTo>
                      <a:lnTo>
                        <a:pt x="89" y="12"/>
                      </a:lnTo>
                      <a:lnTo>
                        <a:pt x="72"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77">
                  <a:extLst>
                    <a:ext uri="{FF2B5EF4-FFF2-40B4-BE49-F238E27FC236}">
                      <a16:creationId xmlns:a16="http://schemas.microsoft.com/office/drawing/2014/main" id="{24792985-1D54-6E91-ECD9-EB4ABE4D7F3A}"/>
                    </a:ext>
                  </a:extLst>
                </p:cNvPr>
                <p:cNvSpPr>
                  <a:spLocks/>
                </p:cNvSpPr>
                <p:nvPr/>
              </p:nvSpPr>
              <p:spPr bwMode="auto">
                <a:xfrm>
                  <a:off x="4782" y="2904"/>
                  <a:ext cx="48" cy="18"/>
                </a:xfrm>
                <a:custGeom>
                  <a:avLst/>
                  <a:gdLst>
                    <a:gd name="T0" fmla="*/ 50 w 98"/>
                    <a:gd name="T1" fmla="*/ 0 h 37"/>
                    <a:gd name="T2" fmla="*/ 30 w 98"/>
                    <a:gd name="T3" fmla="*/ 3 h 37"/>
                    <a:gd name="T4" fmla="*/ 14 w 98"/>
                    <a:gd name="T5" fmla="*/ 11 h 37"/>
                    <a:gd name="T6" fmla="*/ 4 w 98"/>
                    <a:gd name="T7" fmla="*/ 22 h 37"/>
                    <a:gd name="T8" fmla="*/ 0 w 98"/>
                    <a:gd name="T9" fmla="*/ 37 h 37"/>
                    <a:gd name="T10" fmla="*/ 98 w 98"/>
                    <a:gd name="T11" fmla="*/ 37 h 37"/>
                    <a:gd name="T12" fmla="*/ 95 w 98"/>
                    <a:gd name="T13" fmla="*/ 22 h 37"/>
                    <a:gd name="T14" fmla="*/ 84 w 98"/>
                    <a:gd name="T15" fmla="*/ 11 h 37"/>
                    <a:gd name="T16" fmla="*/ 68 w 98"/>
                    <a:gd name="T17" fmla="*/ 3 h 37"/>
                    <a:gd name="T18" fmla="*/ 50 w 98"/>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7">
                      <a:moveTo>
                        <a:pt x="50" y="0"/>
                      </a:moveTo>
                      <a:lnTo>
                        <a:pt x="30" y="3"/>
                      </a:lnTo>
                      <a:lnTo>
                        <a:pt x="14" y="11"/>
                      </a:lnTo>
                      <a:lnTo>
                        <a:pt x="4" y="22"/>
                      </a:lnTo>
                      <a:lnTo>
                        <a:pt x="0" y="37"/>
                      </a:lnTo>
                      <a:lnTo>
                        <a:pt x="98" y="37"/>
                      </a:lnTo>
                      <a:lnTo>
                        <a:pt x="95" y="22"/>
                      </a:lnTo>
                      <a:lnTo>
                        <a:pt x="84" y="11"/>
                      </a:lnTo>
                      <a:lnTo>
                        <a:pt x="68" y="3"/>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78">
                  <a:extLst>
                    <a:ext uri="{FF2B5EF4-FFF2-40B4-BE49-F238E27FC236}">
                      <a16:creationId xmlns:a16="http://schemas.microsoft.com/office/drawing/2014/main" id="{53A65974-D788-2718-00BC-6B7160D9304A}"/>
                    </a:ext>
                  </a:extLst>
                </p:cNvPr>
                <p:cNvSpPr>
                  <a:spLocks/>
                </p:cNvSpPr>
                <p:nvPr/>
              </p:nvSpPr>
              <p:spPr bwMode="auto">
                <a:xfrm>
                  <a:off x="4871" y="2880"/>
                  <a:ext cx="45" cy="37"/>
                </a:xfrm>
                <a:custGeom>
                  <a:avLst/>
                  <a:gdLst>
                    <a:gd name="T0" fmla="*/ 73 w 89"/>
                    <a:gd name="T1" fmla="*/ 20 h 75"/>
                    <a:gd name="T2" fmla="*/ 76 w 89"/>
                    <a:gd name="T3" fmla="*/ 5 h 75"/>
                    <a:gd name="T4" fmla="*/ 11 w 89"/>
                    <a:gd name="T5" fmla="*/ 0 h 75"/>
                    <a:gd name="T6" fmla="*/ 12 w 89"/>
                    <a:gd name="T7" fmla="*/ 27 h 75"/>
                    <a:gd name="T8" fmla="*/ 12 w 89"/>
                    <a:gd name="T9" fmla="*/ 32 h 75"/>
                    <a:gd name="T10" fmla="*/ 11 w 89"/>
                    <a:gd name="T11" fmla="*/ 38 h 75"/>
                    <a:gd name="T12" fmla="*/ 0 w 89"/>
                    <a:gd name="T13" fmla="*/ 75 h 75"/>
                    <a:gd name="T14" fmla="*/ 89 w 89"/>
                    <a:gd name="T15" fmla="*/ 69 h 75"/>
                    <a:gd name="T16" fmla="*/ 76 w 89"/>
                    <a:gd name="T17" fmla="*/ 46 h 75"/>
                    <a:gd name="T18" fmla="*/ 72 w 89"/>
                    <a:gd name="T19" fmla="*/ 34 h 75"/>
                    <a:gd name="T20" fmla="*/ 73 w 89"/>
                    <a:gd name="T21"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5">
                      <a:moveTo>
                        <a:pt x="73" y="20"/>
                      </a:moveTo>
                      <a:lnTo>
                        <a:pt x="76" y="5"/>
                      </a:lnTo>
                      <a:lnTo>
                        <a:pt x="11" y="0"/>
                      </a:lnTo>
                      <a:lnTo>
                        <a:pt x="12" y="27"/>
                      </a:lnTo>
                      <a:lnTo>
                        <a:pt x="12" y="32"/>
                      </a:lnTo>
                      <a:lnTo>
                        <a:pt x="11" y="38"/>
                      </a:lnTo>
                      <a:lnTo>
                        <a:pt x="0" y="75"/>
                      </a:lnTo>
                      <a:lnTo>
                        <a:pt x="89" y="69"/>
                      </a:lnTo>
                      <a:lnTo>
                        <a:pt x="76" y="46"/>
                      </a:lnTo>
                      <a:lnTo>
                        <a:pt x="72" y="34"/>
                      </a:lnTo>
                      <a:lnTo>
                        <a:pt x="73" y="2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9">
                  <a:extLst>
                    <a:ext uri="{FF2B5EF4-FFF2-40B4-BE49-F238E27FC236}">
                      <a16:creationId xmlns:a16="http://schemas.microsoft.com/office/drawing/2014/main" id="{D6D1035C-7FB0-8389-00D4-F1A94E8D3815}"/>
                    </a:ext>
                  </a:extLst>
                </p:cNvPr>
                <p:cNvSpPr>
                  <a:spLocks/>
                </p:cNvSpPr>
                <p:nvPr/>
              </p:nvSpPr>
              <p:spPr bwMode="auto">
                <a:xfrm>
                  <a:off x="4868" y="2922"/>
                  <a:ext cx="54" cy="7"/>
                </a:xfrm>
                <a:custGeom>
                  <a:avLst/>
                  <a:gdLst>
                    <a:gd name="T0" fmla="*/ 0 w 107"/>
                    <a:gd name="T1" fmla="*/ 4 h 16"/>
                    <a:gd name="T2" fmla="*/ 1 w 107"/>
                    <a:gd name="T3" fmla="*/ 9 h 16"/>
                    <a:gd name="T4" fmla="*/ 4 w 107"/>
                    <a:gd name="T5" fmla="*/ 13 h 16"/>
                    <a:gd name="T6" fmla="*/ 7 w 107"/>
                    <a:gd name="T7" fmla="*/ 14 h 16"/>
                    <a:gd name="T8" fmla="*/ 11 w 107"/>
                    <a:gd name="T9" fmla="*/ 16 h 16"/>
                    <a:gd name="T10" fmla="*/ 97 w 107"/>
                    <a:gd name="T11" fmla="*/ 16 h 16"/>
                    <a:gd name="T12" fmla="*/ 101 w 107"/>
                    <a:gd name="T13" fmla="*/ 14 h 16"/>
                    <a:gd name="T14" fmla="*/ 104 w 107"/>
                    <a:gd name="T15" fmla="*/ 13 h 16"/>
                    <a:gd name="T16" fmla="*/ 107 w 107"/>
                    <a:gd name="T17" fmla="*/ 9 h 16"/>
                    <a:gd name="T18" fmla="*/ 107 w 107"/>
                    <a:gd name="T19" fmla="*/ 4 h 16"/>
                    <a:gd name="T20" fmla="*/ 107 w 107"/>
                    <a:gd name="T21" fmla="*/ 0 h 16"/>
                    <a:gd name="T22" fmla="*/ 0 w 107"/>
                    <a:gd name="T23" fmla="*/ 0 h 16"/>
                    <a:gd name="T24" fmla="*/ 0 w 107"/>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6">
                      <a:moveTo>
                        <a:pt x="0" y="4"/>
                      </a:moveTo>
                      <a:lnTo>
                        <a:pt x="1" y="9"/>
                      </a:lnTo>
                      <a:lnTo>
                        <a:pt x="4" y="13"/>
                      </a:lnTo>
                      <a:lnTo>
                        <a:pt x="7" y="14"/>
                      </a:lnTo>
                      <a:lnTo>
                        <a:pt x="11" y="16"/>
                      </a:lnTo>
                      <a:lnTo>
                        <a:pt x="97" y="16"/>
                      </a:lnTo>
                      <a:lnTo>
                        <a:pt x="101" y="14"/>
                      </a:lnTo>
                      <a:lnTo>
                        <a:pt x="104" y="13"/>
                      </a:lnTo>
                      <a:lnTo>
                        <a:pt x="107" y="9"/>
                      </a:lnTo>
                      <a:lnTo>
                        <a:pt x="107" y="4"/>
                      </a:lnTo>
                      <a:lnTo>
                        <a:pt x="107"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0">
                  <a:extLst>
                    <a:ext uri="{FF2B5EF4-FFF2-40B4-BE49-F238E27FC236}">
                      <a16:creationId xmlns:a16="http://schemas.microsoft.com/office/drawing/2014/main" id="{66D34410-CF1F-D20A-9F37-3D12A95F70D7}"/>
                    </a:ext>
                  </a:extLst>
                </p:cNvPr>
                <p:cNvSpPr>
                  <a:spLocks/>
                </p:cNvSpPr>
                <p:nvPr/>
              </p:nvSpPr>
              <p:spPr bwMode="auto">
                <a:xfrm>
                  <a:off x="4869" y="2903"/>
                  <a:ext cx="52" cy="19"/>
                </a:xfrm>
                <a:custGeom>
                  <a:avLst/>
                  <a:gdLst>
                    <a:gd name="T0" fmla="*/ 51 w 104"/>
                    <a:gd name="T1" fmla="*/ 0 h 39"/>
                    <a:gd name="T2" fmla="*/ 32 w 104"/>
                    <a:gd name="T3" fmla="*/ 3 h 39"/>
                    <a:gd name="T4" fmla="*/ 15 w 104"/>
                    <a:gd name="T5" fmla="*/ 12 h 39"/>
                    <a:gd name="T6" fmla="*/ 3 w 104"/>
                    <a:gd name="T7" fmla="*/ 24 h 39"/>
                    <a:gd name="T8" fmla="*/ 0 w 104"/>
                    <a:gd name="T9" fmla="*/ 39 h 39"/>
                    <a:gd name="T10" fmla="*/ 104 w 104"/>
                    <a:gd name="T11" fmla="*/ 39 h 39"/>
                    <a:gd name="T12" fmla="*/ 99 w 104"/>
                    <a:gd name="T13" fmla="*/ 24 h 39"/>
                    <a:gd name="T14" fmla="*/ 88 w 104"/>
                    <a:gd name="T15" fmla="*/ 12 h 39"/>
                    <a:gd name="T16" fmla="*/ 73 w 104"/>
                    <a:gd name="T17" fmla="*/ 3 h 39"/>
                    <a:gd name="T18" fmla="*/ 51 w 10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9">
                      <a:moveTo>
                        <a:pt x="51" y="0"/>
                      </a:moveTo>
                      <a:lnTo>
                        <a:pt x="32" y="3"/>
                      </a:lnTo>
                      <a:lnTo>
                        <a:pt x="15" y="12"/>
                      </a:lnTo>
                      <a:lnTo>
                        <a:pt x="3" y="24"/>
                      </a:lnTo>
                      <a:lnTo>
                        <a:pt x="0" y="39"/>
                      </a:lnTo>
                      <a:lnTo>
                        <a:pt x="104" y="39"/>
                      </a:lnTo>
                      <a:lnTo>
                        <a:pt x="99" y="24"/>
                      </a:lnTo>
                      <a:lnTo>
                        <a:pt x="88" y="12"/>
                      </a:lnTo>
                      <a:lnTo>
                        <a:pt x="73" y="3"/>
                      </a:lnTo>
                      <a:lnTo>
                        <a:pt x="5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81">
                  <a:extLst>
                    <a:ext uri="{FF2B5EF4-FFF2-40B4-BE49-F238E27FC236}">
                      <a16:creationId xmlns:a16="http://schemas.microsoft.com/office/drawing/2014/main" id="{1C0A1B93-7743-F010-6FB9-F3FFCA955E56}"/>
                    </a:ext>
                  </a:extLst>
                </p:cNvPr>
                <p:cNvSpPr>
                  <a:spLocks/>
                </p:cNvSpPr>
                <p:nvPr/>
              </p:nvSpPr>
              <p:spPr bwMode="auto">
                <a:xfrm>
                  <a:off x="4871" y="2904"/>
                  <a:ext cx="48" cy="18"/>
                </a:xfrm>
                <a:custGeom>
                  <a:avLst/>
                  <a:gdLst>
                    <a:gd name="T0" fmla="*/ 48 w 98"/>
                    <a:gd name="T1" fmla="*/ 0 h 37"/>
                    <a:gd name="T2" fmla="*/ 30 w 98"/>
                    <a:gd name="T3" fmla="*/ 3 h 37"/>
                    <a:gd name="T4" fmla="*/ 14 w 98"/>
                    <a:gd name="T5" fmla="*/ 11 h 37"/>
                    <a:gd name="T6" fmla="*/ 3 w 98"/>
                    <a:gd name="T7" fmla="*/ 22 h 37"/>
                    <a:gd name="T8" fmla="*/ 0 w 98"/>
                    <a:gd name="T9" fmla="*/ 37 h 37"/>
                    <a:gd name="T10" fmla="*/ 98 w 98"/>
                    <a:gd name="T11" fmla="*/ 37 h 37"/>
                    <a:gd name="T12" fmla="*/ 94 w 98"/>
                    <a:gd name="T13" fmla="*/ 22 h 37"/>
                    <a:gd name="T14" fmla="*/ 84 w 98"/>
                    <a:gd name="T15" fmla="*/ 11 h 37"/>
                    <a:gd name="T16" fmla="*/ 68 w 98"/>
                    <a:gd name="T17" fmla="*/ 3 h 37"/>
                    <a:gd name="T18" fmla="*/ 48 w 98"/>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7">
                      <a:moveTo>
                        <a:pt x="48" y="0"/>
                      </a:moveTo>
                      <a:lnTo>
                        <a:pt x="30" y="3"/>
                      </a:lnTo>
                      <a:lnTo>
                        <a:pt x="14" y="11"/>
                      </a:lnTo>
                      <a:lnTo>
                        <a:pt x="3" y="22"/>
                      </a:lnTo>
                      <a:lnTo>
                        <a:pt x="0" y="37"/>
                      </a:lnTo>
                      <a:lnTo>
                        <a:pt x="98" y="37"/>
                      </a:lnTo>
                      <a:lnTo>
                        <a:pt x="94" y="22"/>
                      </a:lnTo>
                      <a:lnTo>
                        <a:pt x="84" y="11"/>
                      </a:lnTo>
                      <a:lnTo>
                        <a:pt x="68" y="3"/>
                      </a:lnTo>
                      <a:lnTo>
                        <a:pt x="4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782">
                  <a:extLst>
                    <a:ext uri="{FF2B5EF4-FFF2-40B4-BE49-F238E27FC236}">
                      <a16:creationId xmlns:a16="http://schemas.microsoft.com/office/drawing/2014/main" id="{03314893-D4B9-C5B1-60F8-52F91341A51E}"/>
                    </a:ext>
                  </a:extLst>
                </p:cNvPr>
                <p:cNvSpPr>
                  <a:spLocks/>
                </p:cNvSpPr>
                <p:nvPr/>
              </p:nvSpPr>
              <p:spPr bwMode="auto">
                <a:xfrm>
                  <a:off x="4807" y="2176"/>
                  <a:ext cx="86" cy="279"/>
                </a:xfrm>
                <a:custGeom>
                  <a:avLst/>
                  <a:gdLst>
                    <a:gd name="T0" fmla="*/ 0 w 172"/>
                    <a:gd name="T1" fmla="*/ 30 h 557"/>
                    <a:gd name="T2" fmla="*/ 62 w 172"/>
                    <a:gd name="T3" fmla="*/ 336 h 557"/>
                    <a:gd name="T4" fmla="*/ 62 w 172"/>
                    <a:gd name="T5" fmla="*/ 557 h 557"/>
                    <a:gd name="T6" fmla="*/ 110 w 172"/>
                    <a:gd name="T7" fmla="*/ 557 h 557"/>
                    <a:gd name="T8" fmla="*/ 110 w 172"/>
                    <a:gd name="T9" fmla="*/ 336 h 557"/>
                    <a:gd name="T10" fmla="*/ 172 w 172"/>
                    <a:gd name="T11" fmla="*/ 30 h 557"/>
                    <a:gd name="T12" fmla="*/ 83 w 172"/>
                    <a:gd name="T13" fmla="*/ 0 h 557"/>
                    <a:gd name="T14" fmla="*/ 0 w 172"/>
                    <a:gd name="T15" fmla="*/ 3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57">
                      <a:moveTo>
                        <a:pt x="0" y="30"/>
                      </a:moveTo>
                      <a:lnTo>
                        <a:pt x="62" y="336"/>
                      </a:lnTo>
                      <a:lnTo>
                        <a:pt x="62" y="557"/>
                      </a:lnTo>
                      <a:lnTo>
                        <a:pt x="110" y="557"/>
                      </a:lnTo>
                      <a:lnTo>
                        <a:pt x="110" y="336"/>
                      </a:lnTo>
                      <a:lnTo>
                        <a:pt x="172" y="30"/>
                      </a:lnTo>
                      <a:lnTo>
                        <a:pt x="83" y="0"/>
                      </a:lnTo>
                      <a:lnTo>
                        <a:pt x="0" y="30"/>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783">
                  <a:extLst>
                    <a:ext uri="{FF2B5EF4-FFF2-40B4-BE49-F238E27FC236}">
                      <a16:creationId xmlns:a16="http://schemas.microsoft.com/office/drawing/2014/main" id="{7775C744-0030-10CA-4F53-8C70FF556E33}"/>
                    </a:ext>
                  </a:extLst>
                </p:cNvPr>
                <p:cNvSpPr>
                  <a:spLocks/>
                </p:cNvSpPr>
                <p:nvPr/>
              </p:nvSpPr>
              <p:spPr bwMode="auto">
                <a:xfrm>
                  <a:off x="4850" y="2176"/>
                  <a:ext cx="43" cy="279"/>
                </a:xfrm>
                <a:custGeom>
                  <a:avLst/>
                  <a:gdLst>
                    <a:gd name="T0" fmla="*/ 0 w 86"/>
                    <a:gd name="T1" fmla="*/ 557 h 557"/>
                    <a:gd name="T2" fmla="*/ 24 w 86"/>
                    <a:gd name="T3" fmla="*/ 557 h 557"/>
                    <a:gd name="T4" fmla="*/ 24 w 86"/>
                    <a:gd name="T5" fmla="*/ 336 h 557"/>
                    <a:gd name="T6" fmla="*/ 86 w 86"/>
                    <a:gd name="T7" fmla="*/ 30 h 557"/>
                    <a:gd name="T8" fmla="*/ 0 w 86"/>
                    <a:gd name="T9" fmla="*/ 0 h 557"/>
                    <a:gd name="T10" fmla="*/ 0 w 86"/>
                    <a:gd name="T11" fmla="*/ 557 h 557"/>
                  </a:gdLst>
                  <a:ahLst/>
                  <a:cxnLst>
                    <a:cxn ang="0">
                      <a:pos x="T0" y="T1"/>
                    </a:cxn>
                    <a:cxn ang="0">
                      <a:pos x="T2" y="T3"/>
                    </a:cxn>
                    <a:cxn ang="0">
                      <a:pos x="T4" y="T5"/>
                    </a:cxn>
                    <a:cxn ang="0">
                      <a:pos x="T6" y="T7"/>
                    </a:cxn>
                    <a:cxn ang="0">
                      <a:pos x="T8" y="T9"/>
                    </a:cxn>
                    <a:cxn ang="0">
                      <a:pos x="T10" y="T11"/>
                    </a:cxn>
                  </a:cxnLst>
                  <a:rect l="0" t="0" r="r" b="b"/>
                  <a:pathLst>
                    <a:path w="86" h="557">
                      <a:moveTo>
                        <a:pt x="0" y="557"/>
                      </a:moveTo>
                      <a:lnTo>
                        <a:pt x="24" y="557"/>
                      </a:lnTo>
                      <a:lnTo>
                        <a:pt x="24" y="336"/>
                      </a:lnTo>
                      <a:lnTo>
                        <a:pt x="86" y="30"/>
                      </a:lnTo>
                      <a:lnTo>
                        <a:pt x="0" y="0"/>
                      </a:lnTo>
                      <a:lnTo>
                        <a:pt x="0" y="557"/>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Rectangle 784">
                  <a:extLst>
                    <a:ext uri="{FF2B5EF4-FFF2-40B4-BE49-F238E27FC236}">
                      <a16:creationId xmlns:a16="http://schemas.microsoft.com/office/drawing/2014/main" id="{FEE02F9C-3AD9-DB6A-74D6-A20F2200C3BE}"/>
                    </a:ext>
                  </a:extLst>
                </p:cNvPr>
                <p:cNvSpPr>
                  <a:spLocks noChangeArrowheads="1"/>
                </p:cNvSpPr>
                <p:nvPr/>
              </p:nvSpPr>
              <p:spPr bwMode="auto">
                <a:xfrm>
                  <a:off x="4777" y="2439"/>
                  <a:ext cx="146" cy="1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785">
                  <a:extLst>
                    <a:ext uri="{FF2B5EF4-FFF2-40B4-BE49-F238E27FC236}">
                      <a16:creationId xmlns:a16="http://schemas.microsoft.com/office/drawing/2014/main" id="{D6B1F467-CD8C-D347-DADC-329C68CD2252}"/>
                    </a:ext>
                  </a:extLst>
                </p:cNvPr>
                <p:cNvSpPr>
                  <a:spLocks/>
                </p:cNvSpPr>
                <p:nvPr/>
              </p:nvSpPr>
              <p:spPr bwMode="auto">
                <a:xfrm>
                  <a:off x="4812" y="2147"/>
                  <a:ext cx="77" cy="89"/>
                </a:xfrm>
                <a:custGeom>
                  <a:avLst/>
                  <a:gdLst>
                    <a:gd name="T0" fmla="*/ 3 w 154"/>
                    <a:gd name="T1" fmla="*/ 0 h 177"/>
                    <a:gd name="T2" fmla="*/ 0 w 154"/>
                    <a:gd name="T3" fmla="*/ 92 h 177"/>
                    <a:gd name="T4" fmla="*/ 76 w 154"/>
                    <a:gd name="T5" fmla="*/ 177 h 177"/>
                    <a:gd name="T6" fmla="*/ 154 w 154"/>
                    <a:gd name="T7" fmla="*/ 92 h 177"/>
                    <a:gd name="T8" fmla="*/ 150 w 154"/>
                    <a:gd name="T9" fmla="*/ 0 h 177"/>
                    <a:gd name="T10" fmla="*/ 3 w 154"/>
                    <a:gd name="T11" fmla="*/ 0 h 177"/>
                  </a:gdLst>
                  <a:ahLst/>
                  <a:cxnLst>
                    <a:cxn ang="0">
                      <a:pos x="T0" y="T1"/>
                    </a:cxn>
                    <a:cxn ang="0">
                      <a:pos x="T2" y="T3"/>
                    </a:cxn>
                    <a:cxn ang="0">
                      <a:pos x="T4" y="T5"/>
                    </a:cxn>
                    <a:cxn ang="0">
                      <a:pos x="T6" y="T7"/>
                    </a:cxn>
                    <a:cxn ang="0">
                      <a:pos x="T8" y="T9"/>
                    </a:cxn>
                    <a:cxn ang="0">
                      <a:pos x="T10" y="T11"/>
                    </a:cxn>
                  </a:cxnLst>
                  <a:rect l="0" t="0" r="r" b="b"/>
                  <a:pathLst>
                    <a:path w="154" h="177">
                      <a:moveTo>
                        <a:pt x="3" y="0"/>
                      </a:moveTo>
                      <a:lnTo>
                        <a:pt x="0" y="92"/>
                      </a:lnTo>
                      <a:lnTo>
                        <a:pt x="76" y="177"/>
                      </a:lnTo>
                      <a:lnTo>
                        <a:pt x="154" y="92"/>
                      </a:lnTo>
                      <a:lnTo>
                        <a:pt x="150" y="0"/>
                      </a:lnTo>
                      <a:lnTo>
                        <a:pt x="3"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786">
                  <a:extLst>
                    <a:ext uri="{FF2B5EF4-FFF2-40B4-BE49-F238E27FC236}">
                      <a16:creationId xmlns:a16="http://schemas.microsoft.com/office/drawing/2014/main" id="{AB9DA762-FB7D-4B0E-AC06-3CC8F9FE2AE7}"/>
                    </a:ext>
                  </a:extLst>
                </p:cNvPr>
                <p:cNvSpPr>
                  <a:spLocks/>
                </p:cNvSpPr>
                <p:nvPr/>
              </p:nvSpPr>
              <p:spPr bwMode="auto">
                <a:xfrm>
                  <a:off x="4834" y="2224"/>
                  <a:ext cx="32" cy="160"/>
                </a:xfrm>
                <a:custGeom>
                  <a:avLst/>
                  <a:gdLst>
                    <a:gd name="T0" fmla="*/ 53 w 65"/>
                    <a:gd name="T1" fmla="*/ 0 h 319"/>
                    <a:gd name="T2" fmla="*/ 11 w 65"/>
                    <a:gd name="T3" fmla="*/ 0 h 319"/>
                    <a:gd name="T4" fmla="*/ 7 w 65"/>
                    <a:gd name="T5" fmla="*/ 0 h 319"/>
                    <a:gd name="T6" fmla="*/ 4 w 65"/>
                    <a:gd name="T7" fmla="*/ 2 h 319"/>
                    <a:gd name="T8" fmla="*/ 1 w 65"/>
                    <a:gd name="T9" fmla="*/ 5 h 319"/>
                    <a:gd name="T10" fmla="*/ 0 w 65"/>
                    <a:gd name="T11" fmla="*/ 8 h 319"/>
                    <a:gd name="T12" fmla="*/ 0 w 65"/>
                    <a:gd name="T13" fmla="*/ 11 h 319"/>
                    <a:gd name="T14" fmla="*/ 1 w 65"/>
                    <a:gd name="T15" fmla="*/ 15 h 319"/>
                    <a:gd name="T16" fmla="*/ 21 w 65"/>
                    <a:gd name="T17" fmla="*/ 45 h 319"/>
                    <a:gd name="T18" fmla="*/ 22 w 65"/>
                    <a:gd name="T19" fmla="*/ 45 h 319"/>
                    <a:gd name="T20" fmla="*/ 22 w 65"/>
                    <a:gd name="T21" fmla="*/ 45 h 319"/>
                    <a:gd name="T22" fmla="*/ 3 w 65"/>
                    <a:gd name="T23" fmla="*/ 285 h 319"/>
                    <a:gd name="T24" fmla="*/ 32 w 65"/>
                    <a:gd name="T25" fmla="*/ 319 h 319"/>
                    <a:gd name="T26" fmla="*/ 61 w 65"/>
                    <a:gd name="T27" fmla="*/ 285 h 319"/>
                    <a:gd name="T28" fmla="*/ 42 w 65"/>
                    <a:gd name="T29" fmla="*/ 45 h 319"/>
                    <a:gd name="T30" fmla="*/ 42 w 65"/>
                    <a:gd name="T31" fmla="*/ 45 h 319"/>
                    <a:gd name="T32" fmla="*/ 42 w 65"/>
                    <a:gd name="T33" fmla="*/ 45 h 319"/>
                    <a:gd name="T34" fmla="*/ 63 w 65"/>
                    <a:gd name="T35" fmla="*/ 15 h 319"/>
                    <a:gd name="T36" fmla="*/ 65 w 65"/>
                    <a:gd name="T37" fmla="*/ 11 h 319"/>
                    <a:gd name="T38" fmla="*/ 65 w 65"/>
                    <a:gd name="T39" fmla="*/ 8 h 319"/>
                    <a:gd name="T40" fmla="*/ 63 w 65"/>
                    <a:gd name="T41" fmla="*/ 5 h 319"/>
                    <a:gd name="T42" fmla="*/ 61 w 65"/>
                    <a:gd name="T43" fmla="*/ 2 h 319"/>
                    <a:gd name="T44" fmla="*/ 58 w 65"/>
                    <a:gd name="T45" fmla="*/ 0 h 319"/>
                    <a:gd name="T46" fmla="*/ 53 w 65"/>
                    <a:gd name="T4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319">
                      <a:moveTo>
                        <a:pt x="53" y="0"/>
                      </a:moveTo>
                      <a:lnTo>
                        <a:pt x="11" y="0"/>
                      </a:lnTo>
                      <a:lnTo>
                        <a:pt x="7" y="0"/>
                      </a:lnTo>
                      <a:lnTo>
                        <a:pt x="4" y="2"/>
                      </a:lnTo>
                      <a:lnTo>
                        <a:pt x="1" y="5"/>
                      </a:lnTo>
                      <a:lnTo>
                        <a:pt x="0" y="8"/>
                      </a:lnTo>
                      <a:lnTo>
                        <a:pt x="0" y="11"/>
                      </a:lnTo>
                      <a:lnTo>
                        <a:pt x="1" y="15"/>
                      </a:lnTo>
                      <a:lnTo>
                        <a:pt x="21" y="45"/>
                      </a:lnTo>
                      <a:lnTo>
                        <a:pt x="22" y="45"/>
                      </a:lnTo>
                      <a:lnTo>
                        <a:pt x="22" y="45"/>
                      </a:lnTo>
                      <a:lnTo>
                        <a:pt x="3" y="285"/>
                      </a:lnTo>
                      <a:lnTo>
                        <a:pt x="32" y="319"/>
                      </a:lnTo>
                      <a:lnTo>
                        <a:pt x="61" y="285"/>
                      </a:lnTo>
                      <a:lnTo>
                        <a:pt x="42" y="45"/>
                      </a:lnTo>
                      <a:lnTo>
                        <a:pt x="42" y="45"/>
                      </a:lnTo>
                      <a:lnTo>
                        <a:pt x="42" y="45"/>
                      </a:lnTo>
                      <a:lnTo>
                        <a:pt x="63" y="15"/>
                      </a:lnTo>
                      <a:lnTo>
                        <a:pt x="65" y="11"/>
                      </a:lnTo>
                      <a:lnTo>
                        <a:pt x="65" y="8"/>
                      </a:lnTo>
                      <a:lnTo>
                        <a:pt x="63" y="5"/>
                      </a:lnTo>
                      <a:lnTo>
                        <a:pt x="61" y="2"/>
                      </a:lnTo>
                      <a:lnTo>
                        <a:pt x="58" y="0"/>
                      </a:lnTo>
                      <a:lnTo>
                        <a:pt x="53" y="0"/>
                      </a:lnTo>
                      <a:close/>
                    </a:path>
                  </a:pathLst>
                </a:custGeom>
                <a:solidFill>
                  <a:srgbClr val="0CD6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787">
                  <a:extLst>
                    <a:ext uri="{FF2B5EF4-FFF2-40B4-BE49-F238E27FC236}">
                      <a16:creationId xmlns:a16="http://schemas.microsoft.com/office/drawing/2014/main" id="{ECF6D4E4-4592-467A-75B8-42C5AE84FA66}"/>
                    </a:ext>
                  </a:extLst>
                </p:cNvPr>
                <p:cNvSpPr>
                  <a:spLocks/>
                </p:cNvSpPr>
                <p:nvPr/>
              </p:nvSpPr>
              <p:spPr bwMode="auto">
                <a:xfrm>
                  <a:off x="4812" y="2189"/>
                  <a:ext cx="77" cy="50"/>
                </a:xfrm>
                <a:custGeom>
                  <a:avLst/>
                  <a:gdLst>
                    <a:gd name="T0" fmla="*/ 0 w 154"/>
                    <a:gd name="T1" fmla="*/ 0 h 99"/>
                    <a:gd name="T2" fmla="*/ 1 w 154"/>
                    <a:gd name="T3" fmla="*/ 12 h 99"/>
                    <a:gd name="T4" fmla="*/ 44 w 154"/>
                    <a:gd name="T5" fmla="*/ 99 h 99"/>
                    <a:gd name="T6" fmla="*/ 76 w 154"/>
                    <a:gd name="T7" fmla="*/ 70 h 99"/>
                    <a:gd name="T8" fmla="*/ 109 w 154"/>
                    <a:gd name="T9" fmla="*/ 99 h 99"/>
                    <a:gd name="T10" fmla="*/ 154 w 154"/>
                    <a:gd name="T11" fmla="*/ 9 h 99"/>
                    <a:gd name="T12" fmla="*/ 154 w 154"/>
                    <a:gd name="T13" fmla="*/ 2 h 99"/>
                    <a:gd name="T14" fmla="*/ 76 w 154"/>
                    <a:gd name="T15" fmla="*/ 63 h 99"/>
                    <a:gd name="T16" fmla="*/ 0 w 154"/>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99">
                      <a:moveTo>
                        <a:pt x="0" y="0"/>
                      </a:moveTo>
                      <a:lnTo>
                        <a:pt x="1" y="12"/>
                      </a:lnTo>
                      <a:lnTo>
                        <a:pt x="44" y="99"/>
                      </a:lnTo>
                      <a:lnTo>
                        <a:pt x="76" y="70"/>
                      </a:lnTo>
                      <a:lnTo>
                        <a:pt x="109" y="99"/>
                      </a:lnTo>
                      <a:lnTo>
                        <a:pt x="154" y="9"/>
                      </a:lnTo>
                      <a:lnTo>
                        <a:pt x="154" y="2"/>
                      </a:lnTo>
                      <a:lnTo>
                        <a:pt x="76" y="63"/>
                      </a:lnTo>
                      <a:lnTo>
                        <a:pt x="0" y="0"/>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788">
                  <a:extLst>
                    <a:ext uri="{FF2B5EF4-FFF2-40B4-BE49-F238E27FC236}">
                      <a16:creationId xmlns:a16="http://schemas.microsoft.com/office/drawing/2014/main" id="{BC92F6F9-92E7-AA17-0F97-EB24D91EBCB2}"/>
                    </a:ext>
                  </a:extLst>
                </p:cNvPr>
                <p:cNvSpPr>
                  <a:spLocks/>
                </p:cNvSpPr>
                <p:nvPr/>
              </p:nvSpPr>
              <p:spPr bwMode="auto">
                <a:xfrm>
                  <a:off x="4850" y="2224"/>
                  <a:ext cx="16" cy="160"/>
                </a:xfrm>
                <a:custGeom>
                  <a:avLst/>
                  <a:gdLst>
                    <a:gd name="T0" fmla="*/ 21 w 33"/>
                    <a:gd name="T1" fmla="*/ 0 h 319"/>
                    <a:gd name="T2" fmla="*/ 0 w 33"/>
                    <a:gd name="T3" fmla="*/ 0 h 319"/>
                    <a:gd name="T4" fmla="*/ 0 w 33"/>
                    <a:gd name="T5" fmla="*/ 319 h 319"/>
                    <a:gd name="T6" fmla="*/ 0 w 33"/>
                    <a:gd name="T7" fmla="*/ 319 h 319"/>
                    <a:gd name="T8" fmla="*/ 29 w 33"/>
                    <a:gd name="T9" fmla="*/ 285 h 319"/>
                    <a:gd name="T10" fmla="*/ 10 w 33"/>
                    <a:gd name="T11" fmla="*/ 45 h 319"/>
                    <a:gd name="T12" fmla="*/ 10 w 33"/>
                    <a:gd name="T13" fmla="*/ 45 h 319"/>
                    <a:gd name="T14" fmla="*/ 10 w 33"/>
                    <a:gd name="T15" fmla="*/ 45 h 319"/>
                    <a:gd name="T16" fmla="*/ 31 w 33"/>
                    <a:gd name="T17" fmla="*/ 15 h 319"/>
                    <a:gd name="T18" fmla="*/ 33 w 33"/>
                    <a:gd name="T19" fmla="*/ 11 h 319"/>
                    <a:gd name="T20" fmla="*/ 33 w 33"/>
                    <a:gd name="T21" fmla="*/ 8 h 319"/>
                    <a:gd name="T22" fmla="*/ 31 w 33"/>
                    <a:gd name="T23" fmla="*/ 5 h 319"/>
                    <a:gd name="T24" fmla="*/ 29 w 33"/>
                    <a:gd name="T25" fmla="*/ 2 h 319"/>
                    <a:gd name="T26" fmla="*/ 26 w 33"/>
                    <a:gd name="T27" fmla="*/ 0 h 319"/>
                    <a:gd name="T28" fmla="*/ 21 w 33"/>
                    <a:gd name="T29"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19">
                      <a:moveTo>
                        <a:pt x="21" y="0"/>
                      </a:moveTo>
                      <a:lnTo>
                        <a:pt x="0" y="0"/>
                      </a:lnTo>
                      <a:lnTo>
                        <a:pt x="0" y="319"/>
                      </a:lnTo>
                      <a:lnTo>
                        <a:pt x="0" y="319"/>
                      </a:lnTo>
                      <a:lnTo>
                        <a:pt x="29" y="285"/>
                      </a:lnTo>
                      <a:lnTo>
                        <a:pt x="10" y="45"/>
                      </a:lnTo>
                      <a:lnTo>
                        <a:pt x="10" y="45"/>
                      </a:lnTo>
                      <a:lnTo>
                        <a:pt x="10" y="45"/>
                      </a:lnTo>
                      <a:lnTo>
                        <a:pt x="31" y="15"/>
                      </a:lnTo>
                      <a:lnTo>
                        <a:pt x="33" y="11"/>
                      </a:lnTo>
                      <a:lnTo>
                        <a:pt x="33" y="8"/>
                      </a:lnTo>
                      <a:lnTo>
                        <a:pt x="31" y="5"/>
                      </a:lnTo>
                      <a:lnTo>
                        <a:pt x="29" y="2"/>
                      </a:lnTo>
                      <a:lnTo>
                        <a:pt x="26" y="0"/>
                      </a:lnTo>
                      <a:lnTo>
                        <a:pt x="21" y="0"/>
                      </a:lnTo>
                      <a:close/>
                    </a:path>
                  </a:pathLst>
                </a:custGeom>
                <a:solidFill>
                  <a:srgbClr val="0093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789">
                  <a:extLst>
                    <a:ext uri="{FF2B5EF4-FFF2-40B4-BE49-F238E27FC236}">
                      <a16:creationId xmlns:a16="http://schemas.microsoft.com/office/drawing/2014/main" id="{58DF7BBF-FCE2-BA29-5871-89C41BD05256}"/>
                    </a:ext>
                  </a:extLst>
                </p:cNvPr>
                <p:cNvSpPr>
                  <a:spLocks/>
                </p:cNvSpPr>
                <p:nvPr/>
              </p:nvSpPr>
              <p:spPr bwMode="auto">
                <a:xfrm>
                  <a:off x="4850" y="2190"/>
                  <a:ext cx="39" cy="49"/>
                </a:xfrm>
                <a:custGeom>
                  <a:avLst/>
                  <a:gdLst>
                    <a:gd name="T0" fmla="*/ 0 w 78"/>
                    <a:gd name="T1" fmla="*/ 68 h 97"/>
                    <a:gd name="T2" fmla="*/ 33 w 78"/>
                    <a:gd name="T3" fmla="*/ 97 h 97"/>
                    <a:gd name="T4" fmla="*/ 78 w 78"/>
                    <a:gd name="T5" fmla="*/ 7 h 97"/>
                    <a:gd name="T6" fmla="*/ 78 w 78"/>
                    <a:gd name="T7" fmla="*/ 0 h 97"/>
                    <a:gd name="T8" fmla="*/ 0 w 78"/>
                    <a:gd name="T9" fmla="*/ 61 h 97"/>
                    <a:gd name="T10" fmla="*/ 0 w 78"/>
                    <a:gd name="T11" fmla="*/ 68 h 97"/>
                  </a:gdLst>
                  <a:ahLst/>
                  <a:cxnLst>
                    <a:cxn ang="0">
                      <a:pos x="T0" y="T1"/>
                    </a:cxn>
                    <a:cxn ang="0">
                      <a:pos x="T2" y="T3"/>
                    </a:cxn>
                    <a:cxn ang="0">
                      <a:pos x="T4" y="T5"/>
                    </a:cxn>
                    <a:cxn ang="0">
                      <a:pos x="T6" y="T7"/>
                    </a:cxn>
                    <a:cxn ang="0">
                      <a:pos x="T8" y="T9"/>
                    </a:cxn>
                    <a:cxn ang="0">
                      <a:pos x="T10" y="T11"/>
                    </a:cxn>
                  </a:cxnLst>
                  <a:rect l="0" t="0" r="r" b="b"/>
                  <a:pathLst>
                    <a:path w="78" h="97">
                      <a:moveTo>
                        <a:pt x="0" y="68"/>
                      </a:moveTo>
                      <a:lnTo>
                        <a:pt x="33" y="97"/>
                      </a:lnTo>
                      <a:lnTo>
                        <a:pt x="78" y="7"/>
                      </a:lnTo>
                      <a:lnTo>
                        <a:pt x="78" y="0"/>
                      </a:lnTo>
                      <a:lnTo>
                        <a:pt x="0" y="61"/>
                      </a:lnTo>
                      <a:lnTo>
                        <a:pt x="0" y="68"/>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790">
                  <a:extLst>
                    <a:ext uri="{FF2B5EF4-FFF2-40B4-BE49-F238E27FC236}">
                      <a16:creationId xmlns:a16="http://schemas.microsoft.com/office/drawing/2014/main" id="{186CE8D1-D73F-8F80-C0F9-07A1AA33787F}"/>
                    </a:ext>
                  </a:extLst>
                </p:cNvPr>
                <p:cNvSpPr>
                  <a:spLocks/>
                </p:cNvSpPr>
                <p:nvPr/>
              </p:nvSpPr>
              <p:spPr bwMode="auto">
                <a:xfrm>
                  <a:off x="4766" y="2454"/>
                  <a:ext cx="168" cy="450"/>
                </a:xfrm>
                <a:custGeom>
                  <a:avLst/>
                  <a:gdLst>
                    <a:gd name="T0" fmla="*/ 168 w 336"/>
                    <a:gd name="T1" fmla="*/ 0 h 901"/>
                    <a:gd name="T2" fmla="*/ 23 w 336"/>
                    <a:gd name="T3" fmla="*/ 0 h 901"/>
                    <a:gd name="T4" fmla="*/ 0 w 336"/>
                    <a:gd name="T5" fmla="*/ 117 h 901"/>
                    <a:gd name="T6" fmla="*/ 0 w 336"/>
                    <a:gd name="T7" fmla="*/ 167 h 901"/>
                    <a:gd name="T8" fmla="*/ 32 w 336"/>
                    <a:gd name="T9" fmla="*/ 901 h 901"/>
                    <a:gd name="T10" fmla="*/ 127 w 336"/>
                    <a:gd name="T11" fmla="*/ 901 h 901"/>
                    <a:gd name="T12" fmla="*/ 150 w 336"/>
                    <a:gd name="T13" fmla="*/ 243 h 901"/>
                    <a:gd name="T14" fmla="*/ 151 w 336"/>
                    <a:gd name="T15" fmla="*/ 238 h 901"/>
                    <a:gd name="T16" fmla="*/ 154 w 336"/>
                    <a:gd name="T17" fmla="*/ 232 h 901"/>
                    <a:gd name="T18" fmla="*/ 157 w 336"/>
                    <a:gd name="T19" fmla="*/ 228 h 901"/>
                    <a:gd name="T20" fmla="*/ 163 w 336"/>
                    <a:gd name="T21" fmla="*/ 226 h 901"/>
                    <a:gd name="T22" fmla="*/ 168 w 336"/>
                    <a:gd name="T23" fmla="*/ 225 h 901"/>
                    <a:gd name="T24" fmla="*/ 174 w 336"/>
                    <a:gd name="T25" fmla="*/ 226 h 901"/>
                    <a:gd name="T26" fmla="*/ 180 w 336"/>
                    <a:gd name="T27" fmla="*/ 228 h 901"/>
                    <a:gd name="T28" fmla="*/ 182 w 336"/>
                    <a:gd name="T29" fmla="*/ 232 h 901"/>
                    <a:gd name="T30" fmla="*/ 185 w 336"/>
                    <a:gd name="T31" fmla="*/ 238 h 901"/>
                    <a:gd name="T32" fmla="*/ 187 w 336"/>
                    <a:gd name="T33" fmla="*/ 243 h 901"/>
                    <a:gd name="T34" fmla="*/ 209 w 336"/>
                    <a:gd name="T35" fmla="*/ 875 h 901"/>
                    <a:gd name="T36" fmla="*/ 304 w 336"/>
                    <a:gd name="T37" fmla="*/ 884 h 901"/>
                    <a:gd name="T38" fmla="*/ 336 w 336"/>
                    <a:gd name="T39" fmla="*/ 167 h 901"/>
                    <a:gd name="T40" fmla="*/ 336 w 336"/>
                    <a:gd name="T41" fmla="*/ 117 h 901"/>
                    <a:gd name="T42" fmla="*/ 314 w 336"/>
                    <a:gd name="T43" fmla="*/ 0 h 901"/>
                    <a:gd name="T44" fmla="*/ 168 w 336"/>
                    <a:gd name="T4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901">
                      <a:moveTo>
                        <a:pt x="168" y="0"/>
                      </a:moveTo>
                      <a:lnTo>
                        <a:pt x="23" y="0"/>
                      </a:lnTo>
                      <a:lnTo>
                        <a:pt x="0" y="117"/>
                      </a:lnTo>
                      <a:lnTo>
                        <a:pt x="0" y="167"/>
                      </a:lnTo>
                      <a:lnTo>
                        <a:pt x="32" y="901"/>
                      </a:lnTo>
                      <a:lnTo>
                        <a:pt x="127" y="901"/>
                      </a:lnTo>
                      <a:lnTo>
                        <a:pt x="150" y="243"/>
                      </a:lnTo>
                      <a:lnTo>
                        <a:pt x="151" y="238"/>
                      </a:lnTo>
                      <a:lnTo>
                        <a:pt x="154" y="232"/>
                      </a:lnTo>
                      <a:lnTo>
                        <a:pt x="157" y="228"/>
                      </a:lnTo>
                      <a:lnTo>
                        <a:pt x="163" y="226"/>
                      </a:lnTo>
                      <a:lnTo>
                        <a:pt x="168" y="225"/>
                      </a:lnTo>
                      <a:lnTo>
                        <a:pt x="174" y="226"/>
                      </a:lnTo>
                      <a:lnTo>
                        <a:pt x="180" y="228"/>
                      </a:lnTo>
                      <a:lnTo>
                        <a:pt x="182" y="232"/>
                      </a:lnTo>
                      <a:lnTo>
                        <a:pt x="185" y="238"/>
                      </a:lnTo>
                      <a:lnTo>
                        <a:pt x="187" y="243"/>
                      </a:lnTo>
                      <a:lnTo>
                        <a:pt x="209" y="875"/>
                      </a:lnTo>
                      <a:lnTo>
                        <a:pt x="304" y="884"/>
                      </a:lnTo>
                      <a:lnTo>
                        <a:pt x="336" y="167"/>
                      </a:lnTo>
                      <a:lnTo>
                        <a:pt x="336" y="117"/>
                      </a:lnTo>
                      <a:lnTo>
                        <a:pt x="314" y="0"/>
                      </a:lnTo>
                      <a:lnTo>
                        <a:pt x="16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791">
                  <a:extLst>
                    <a:ext uri="{FF2B5EF4-FFF2-40B4-BE49-F238E27FC236}">
                      <a16:creationId xmlns:a16="http://schemas.microsoft.com/office/drawing/2014/main" id="{21278720-9500-C52B-7EAC-883108490B30}"/>
                    </a:ext>
                  </a:extLst>
                </p:cNvPr>
                <p:cNvSpPr>
                  <a:spLocks/>
                </p:cNvSpPr>
                <p:nvPr/>
              </p:nvSpPr>
              <p:spPr bwMode="auto">
                <a:xfrm>
                  <a:off x="4850" y="2454"/>
                  <a:ext cx="84" cy="450"/>
                </a:xfrm>
                <a:custGeom>
                  <a:avLst/>
                  <a:gdLst>
                    <a:gd name="T0" fmla="*/ 0 w 168"/>
                    <a:gd name="T1" fmla="*/ 0 h 901"/>
                    <a:gd name="T2" fmla="*/ 0 w 168"/>
                    <a:gd name="T3" fmla="*/ 0 h 901"/>
                    <a:gd name="T4" fmla="*/ 0 w 168"/>
                    <a:gd name="T5" fmla="*/ 225 h 901"/>
                    <a:gd name="T6" fmla="*/ 6 w 168"/>
                    <a:gd name="T7" fmla="*/ 226 h 901"/>
                    <a:gd name="T8" fmla="*/ 12 w 168"/>
                    <a:gd name="T9" fmla="*/ 228 h 901"/>
                    <a:gd name="T10" fmla="*/ 14 w 168"/>
                    <a:gd name="T11" fmla="*/ 232 h 901"/>
                    <a:gd name="T12" fmla="*/ 17 w 168"/>
                    <a:gd name="T13" fmla="*/ 238 h 901"/>
                    <a:gd name="T14" fmla="*/ 19 w 168"/>
                    <a:gd name="T15" fmla="*/ 243 h 901"/>
                    <a:gd name="T16" fmla="*/ 41 w 168"/>
                    <a:gd name="T17" fmla="*/ 901 h 901"/>
                    <a:gd name="T18" fmla="*/ 136 w 168"/>
                    <a:gd name="T19" fmla="*/ 901 h 901"/>
                    <a:gd name="T20" fmla="*/ 168 w 168"/>
                    <a:gd name="T21" fmla="*/ 167 h 901"/>
                    <a:gd name="T22" fmla="*/ 168 w 168"/>
                    <a:gd name="T23" fmla="*/ 117 h 901"/>
                    <a:gd name="T24" fmla="*/ 146 w 168"/>
                    <a:gd name="T25" fmla="*/ 0 h 901"/>
                    <a:gd name="T26" fmla="*/ 0 w 168"/>
                    <a:gd name="T27"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901">
                      <a:moveTo>
                        <a:pt x="0" y="0"/>
                      </a:moveTo>
                      <a:lnTo>
                        <a:pt x="0" y="0"/>
                      </a:lnTo>
                      <a:lnTo>
                        <a:pt x="0" y="225"/>
                      </a:lnTo>
                      <a:lnTo>
                        <a:pt x="6" y="226"/>
                      </a:lnTo>
                      <a:lnTo>
                        <a:pt x="12" y="228"/>
                      </a:lnTo>
                      <a:lnTo>
                        <a:pt x="14" y="232"/>
                      </a:lnTo>
                      <a:lnTo>
                        <a:pt x="17" y="238"/>
                      </a:lnTo>
                      <a:lnTo>
                        <a:pt x="19" y="243"/>
                      </a:lnTo>
                      <a:lnTo>
                        <a:pt x="41" y="901"/>
                      </a:lnTo>
                      <a:lnTo>
                        <a:pt x="136" y="901"/>
                      </a:lnTo>
                      <a:lnTo>
                        <a:pt x="168" y="167"/>
                      </a:lnTo>
                      <a:lnTo>
                        <a:pt x="168" y="117"/>
                      </a:lnTo>
                      <a:lnTo>
                        <a:pt x="146"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792">
                  <a:extLst>
                    <a:ext uri="{FF2B5EF4-FFF2-40B4-BE49-F238E27FC236}">
                      <a16:creationId xmlns:a16="http://schemas.microsoft.com/office/drawing/2014/main" id="{5F6778C3-F555-46E9-5E5E-792FF22A2686}"/>
                    </a:ext>
                  </a:extLst>
                </p:cNvPr>
                <p:cNvSpPr>
                  <a:spLocks/>
                </p:cNvSpPr>
                <p:nvPr/>
              </p:nvSpPr>
              <p:spPr bwMode="auto">
                <a:xfrm>
                  <a:off x="4918" y="2457"/>
                  <a:ext cx="37" cy="105"/>
                </a:xfrm>
                <a:custGeom>
                  <a:avLst/>
                  <a:gdLst>
                    <a:gd name="T0" fmla="*/ 28 w 75"/>
                    <a:gd name="T1" fmla="*/ 12 h 209"/>
                    <a:gd name="T2" fmla="*/ 34 w 75"/>
                    <a:gd name="T3" fmla="*/ 67 h 209"/>
                    <a:gd name="T4" fmla="*/ 32 w 75"/>
                    <a:gd name="T5" fmla="*/ 72 h 209"/>
                    <a:gd name="T6" fmla="*/ 31 w 75"/>
                    <a:gd name="T7" fmla="*/ 78 h 209"/>
                    <a:gd name="T8" fmla="*/ 28 w 75"/>
                    <a:gd name="T9" fmla="*/ 82 h 209"/>
                    <a:gd name="T10" fmla="*/ 24 w 75"/>
                    <a:gd name="T11" fmla="*/ 85 h 209"/>
                    <a:gd name="T12" fmla="*/ 21 w 75"/>
                    <a:gd name="T13" fmla="*/ 88 h 209"/>
                    <a:gd name="T14" fmla="*/ 17 w 75"/>
                    <a:gd name="T15" fmla="*/ 92 h 209"/>
                    <a:gd name="T16" fmla="*/ 14 w 75"/>
                    <a:gd name="T17" fmla="*/ 96 h 209"/>
                    <a:gd name="T18" fmla="*/ 10 w 75"/>
                    <a:gd name="T19" fmla="*/ 108 h 209"/>
                    <a:gd name="T20" fmla="*/ 6 w 75"/>
                    <a:gd name="T21" fmla="*/ 123 h 209"/>
                    <a:gd name="T22" fmla="*/ 3 w 75"/>
                    <a:gd name="T23" fmla="*/ 142 h 209"/>
                    <a:gd name="T24" fmla="*/ 0 w 75"/>
                    <a:gd name="T25" fmla="*/ 160 h 209"/>
                    <a:gd name="T26" fmla="*/ 0 w 75"/>
                    <a:gd name="T27" fmla="*/ 163 h 209"/>
                    <a:gd name="T28" fmla="*/ 1 w 75"/>
                    <a:gd name="T29" fmla="*/ 164 h 209"/>
                    <a:gd name="T30" fmla="*/ 4 w 75"/>
                    <a:gd name="T31" fmla="*/ 166 h 209"/>
                    <a:gd name="T32" fmla="*/ 6 w 75"/>
                    <a:gd name="T33" fmla="*/ 166 h 209"/>
                    <a:gd name="T34" fmla="*/ 8 w 75"/>
                    <a:gd name="T35" fmla="*/ 164 h 209"/>
                    <a:gd name="T36" fmla="*/ 10 w 75"/>
                    <a:gd name="T37" fmla="*/ 161 h 209"/>
                    <a:gd name="T38" fmla="*/ 14 w 75"/>
                    <a:gd name="T39" fmla="*/ 149 h 209"/>
                    <a:gd name="T40" fmla="*/ 18 w 75"/>
                    <a:gd name="T41" fmla="*/ 139 h 209"/>
                    <a:gd name="T42" fmla="*/ 21 w 75"/>
                    <a:gd name="T43" fmla="*/ 132 h 209"/>
                    <a:gd name="T44" fmla="*/ 21 w 75"/>
                    <a:gd name="T45" fmla="*/ 129 h 209"/>
                    <a:gd name="T46" fmla="*/ 21 w 75"/>
                    <a:gd name="T47" fmla="*/ 133 h 209"/>
                    <a:gd name="T48" fmla="*/ 20 w 75"/>
                    <a:gd name="T49" fmla="*/ 142 h 209"/>
                    <a:gd name="T50" fmla="*/ 17 w 75"/>
                    <a:gd name="T51" fmla="*/ 154 h 209"/>
                    <a:gd name="T52" fmla="*/ 13 w 75"/>
                    <a:gd name="T53" fmla="*/ 168 h 209"/>
                    <a:gd name="T54" fmla="*/ 7 w 75"/>
                    <a:gd name="T55" fmla="*/ 180 h 209"/>
                    <a:gd name="T56" fmla="*/ 3 w 75"/>
                    <a:gd name="T57" fmla="*/ 187 h 209"/>
                    <a:gd name="T58" fmla="*/ 0 w 75"/>
                    <a:gd name="T59" fmla="*/ 197 h 209"/>
                    <a:gd name="T60" fmla="*/ 0 w 75"/>
                    <a:gd name="T61" fmla="*/ 205 h 209"/>
                    <a:gd name="T62" fmla="*/ 3 w 75"/>
                    <a:gd name="T63" fmla="*/ 209 h 209"/>
                    <a:gd name="T64" fmla="*/ 7 w 75"/>
                    <a:gd name="T65" fmla="*/ 208 h 209"/>
                    <a:gd name="T66" fmla="*/ 23 w 75"/>
                    <a:gd name="T67" fmla="*/ 195 h 209"/>
                    <a:gd name="T68" fmla="*/ 37 w 75"/>
                    <a:gd name="T69" fmla="*/ 178 h 209"/>
                    <a:gd name="T70" fmla="*/ 48 w 75"/>
                    <a:gd name="T71" fmla="*/ 164 h 209"/>
                    <a:gd name="T72" fmla="*/ 55 w 75"/>
                    <a:gd name="T73" fmla="*/ 153 h 209"/>
                    <a:gd name="T74" fmla="*/ 58 w 75"/>
                    <a:gd name="T75" fmla="*/ 140 h 209"/>
                    <a:gd name="T76" fmla="*/ 69 w 75"/>
                    <a:gd name="T77" fmla="*/ 82 h 209"/>
                    <a:gd name="T78" fmla="*/ 68 w 75"/>
                    <a:gd name="T79" fmla="*/ 82 h 209"/>
                    <a:gd name="T80" fmla="*/ 75 w 75"/>
                    <a:gd name="T81" fmla="*/ 0 h 209"/>
                    <a:gd name="T82" fmla="*/ 28 w 75"/>
                    <a:gd name="T83"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09">
                      <a:moveTo>
                        <a:pt x="28" y="12"/>
                      </a:moveTo>
                      <a:lnTo>
                        <a:pt x="34" y="67"/>
                      </a:lnTo>
                      <a:lnTo>
                        <a:pt x="32" y="72"/>
                      </a:lnTo>
                      <a:lnTo>
                        <a:pt x="31" y="78"/>
                      </a:lnTo>
                      <a:lnTo>
                        <a:pt x="28" y="82"/>
                      </a:lnTo>
                      <a:lnTo>
                        <a:pt x="24" y="85"/>
                      </a:lnTo>
                      <a:lnTo>
                        <a:pt x="21" y="88"/>
                      </a:lnTo>
                      <a:lnTo>
                        <a:pt x="17" y="92"/>
                      </a:lnTo>
                      <a:lnTo>
                        <a:pt x="14" y="96"/>
                      </a:lnTo>
                      <a:lnTo>
                        <a:pt x="10" y="108"/>
                      </a:lnTo>
                      <a:lnTo>
                        <a:pt x="6" y="123"/>
                      </a:lnTo>
                      <a:lnTo>
                        <a:pt x="3" y="142"/>
                      </a:lnTo>
                      <a:lnTo>
                        <a:pt x="0" y="160"/>
                      </a:lnTo>
                      <a:lnTo>
                        <a:pt x="0" y="163"/>
                      </a:lnTo>
                      <a:lnTo>
                        <a:pt x="1" y="164"/>
                      </a:lnTo>
                      <a:lnTo>
                        <a:pt x="4" y="166"/>
                      </a:lnTo>
                      <a:lnTo>
                        <a:pt x="6" y="166"/>
                      </a:lnTo>
                      <a:lnTo>
                        <a:pt x="8" y="164"/>
                      </a:lnTo>
                      <a:lnTo>
                        <a:pt x="10" y="161"/>
                      </a:lnTo>
                      <a:lnTo>
                        <a:pt x="14" y="149"/>
                      </a:lnTo>
                      <a:lnTo>
                        <a:pt x="18" y="139"/>
                      </a:lnTo>
                      <a:lnTo>
                        <a:pt x="21" y="132"/>
                      </a:lnTo>
                      <a:lnTo>
                        <a:pt x="21" y="129"/>
                      </a:lnTo>
                      <a:lnTo>
                        <a:pt x="21" y="133"/>
                      </a:lnTo>
                      <a:lnTo>
                        <a:pt x="20" y="142"/>
                      </a:lnTo>
                      <a:lnTo>
                        <a:pt x="17" y="154"/>
                      </a:lnTo>
                      <a:lnTo>
                        <a:pt x="13" y="168"/>
                      </a:lnTo>
                      <a:lnTo>
                        <a:pt x="7" y="180"/>
                      </a:lnTo>
                      <a:lnTo>
                        <a:pt x="3" y="187"/>
                      </a:lnTo>
                      <a:lnTo>
                        <a:pt x="0" y="197"/>
                      </a:lnTo>
                      <a:lnTo>
                        <a:pt x="0" y="205"/>
                      </a:lnTo>
                      <a:lnTo>
                        <a:pt x="3" y="209"/>
                      </a:lnTo>
                      <a:lnTo>
                        <a:pt x="7" y="208"/>
                      </a:lnTo>
                      <a:lnTo>
                        <a:pt x="23" y="195"/>
                      </a:lnTo>
                      <a:lnTo>
                        <a:pt x="37" y="178"/>
                      </a:lnTo>
                      <a:lnTo>
                        <a:pt x="48" y="164"/>
                      </a:lnTo>
                      <a:lnTo>
                        <a:pt x="55" y="153"/>
                      </a:lnTo>
                      <a:lnTo>
                        <a:pt x="58" y="140"/>
                      </a:lnTo>
                      <a:lnTo>
                        <a:pt x="69" y="82"/>
                      </a:lnTo>
                      <a:lnTo>
                        <a:pt x="68" y="82"/>
                      </a:lnTo>
                      <a:lnTo>
                        <a:pt x="75" y="0"/>
                      </a:lnTo>
                      <a:lnTo>
                        <a:pt x="28" y="12"/>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793">
                  <a:extLst>
                    <a:ext uri="{FF2B5EF4-FFF2-40B4-BE49-F238E27FC236}">
                      <a16:creationId xmlns:a16="http://schemas.microsoft.com/office/drawing/2014/main" id="{C6C7FB07-443F-D026-EFA8-56BD7142174F}"/>
                    </a:ext>
                  </a:extLst>
                </p:cNvPr>
                <p:cNvSpPr>
                  <a:spLocks/>
                </p:cNvSpPr>
                <p:nvPr/>
              </p:nvSpPr>
              <p:spPr bwMode="auto">
                <a:xfrm>
                  <a:off x="4745" y="2457"/>
                  <a:ext cx="37" cy="105"/>
                </a:xfrm>
                <a:custGeom>
                  <a:avLst/>
                  <a:gdLst>
                    <a:gd name="T0" fmla="*/ 74 w 74"/>
                    <a:gd name="T1" fmla="*/ 160 h 209"/>
                    <a:gd name="T2" fmla="*/ 72 w 74"/>
                    <a:gd name="T3" fmla="*/ 142 h 209"/>
                    <a:gd name="T4" fmla="*/ 69 w 74"/>
                    <a:gd name="T5" fmla="*/ 123 h 209"/>
                    <a:gd name="T6" fmla="*/ 65 w 74"/>
                    <a:gd name="T7" fmla="*/ 108 h 209"/>
                    <a:gd name="T8" fmla="*/ 60 w 74"/>
                    <a:gd name="T9" fmla="*/ 96 h 209"/>
                    <a:gd name="T10" fmla="*/ 58 w 74"/>
                    <a:gd name="T11" fmla="*/ 92 h 209"/>
                    <a:gd name="T12" fmla="*/ 53 w 74"/>
                    <a:gd name="T13" fmla="*/ 88 h 209"/>
                    <a:gd name="T14" fmla="*/ 50 w 74"/>
                    <a:gd name="T15" fmla="*/ 85 h 209"/>
                    <a:gd name="T16" fmla="*/ 46 w 74"/>
                    <a:gd name="T17" fmla="*/ 82 h 209"/>
                    <a:gd name="T18" fmla="*/ 43 w 74"/>
                    <a:gd name="T19" fmla="*/ 78 h 209"/>
                    <a:gd name="T20" fmla="*/ 42 w 74"/>
                    <a:gd name="T21" fmla="*/ 72 h 209"/>
                    <a:gd name="T22" fmla="*/ 41 w 74"/>
                    <a:gd name="T23" fmla="*/ 67 h 209"/>
                    <a:gd name="T24" fmla="*/ 46 w 74"/>
                    <a:gd name="T25" fmla="*/ 12 h 209"/>
                    <a:gd name="T26" fmla="*/ 0 w 74"/>
                    <a:gd name="T27" fmla="*/ 0 h 209"/>
                    <a:gd name="T28" fmla="*/ 7 w 74"/>
                    <a:gd name="T29" fmla="*/ 82 h 209"/>
                    <a:gd name="T30" fmla="*/ 5 w 74"/>
                    <a:gd name="T31" fmla="*/ 82 h 209"/>
                    <a:gd name="T32" fmla="*/ 17 w 74"/>
                    <a:gd name="T33" fmla="*/ 140 h 209"/>
                    <a:gd name="T34" fmla="*/ 19 w 74"/>
                    <a:gd name="T35" fmla="*/ 153 h 209"/>
                    <a:gd name="T36" fmla="*/ 26 w 74"/>
                    <a:gd name="T37" fmla="*/ 164 h 209"/>
                    <a:gd name="T38" fmla="*/ 38 w 74"/>
                    <a:gd name="T39" fmla="*/ 178 h 209"/>
                    <a:gd name="T40" fmla="*/ 52 w 74"/>
                    <a:gd name="T41" fmla="*/ 195 h 209"/>
                    <a:gd name="T42" fmla="*/ 67 w 74"/>
                    <a:gd name="T43" fmla="*/ 208 h 209"/>
                    <a:gd name="T44" fmla="*/ 72 w 74"/>
                    <a:gd name="T45" fmla="*/ 209 h 209"/>
                    <a:gd name="T46" fmla="*/ 74 w 74"/>
                    <a:gd name="T47" fmla="*/ 205 h 209"/>
                    <a:gd name="T48" fmla="*/ 74 w 74"/>
                    <a:gd name="T49" fmla="*/ 197 h 209"/>
                    <a:gd name="T50" fmla="*/ 72 w 74"/>
                    <a:gd name="T51" fmla="*/ 187 h 209"/>
                    <a:gd name="T52" fmla="*/ 67 w 74"/>
                    <a:gd name="T53" fmla="*/ 180 h 209"/>
                    <a:gd name="T54" fmla="*/ 62 w 74"/>
                    <a:gd name="T55" fmla="*/ 168 h 209"/>
                    <a:gd name="T56" fmla="*/ 58 w 74"/>
                    <a:gd name="T57" fmla="*/ 154 h 209"/>
                    <a:gd name="T58" fmla="*/ 55 w 74"/>
                    <a:gd name="T59" fmla="*/ 142 h 209"/>
                    <a:gd name="T60" fmla="*/ 53 w 74"/>
                    <a:gd name="T61" fmla="*/ 133 h 209"/>
                    <a:gd name="T62" fmla="*/ 52 w 74"/>
                    <a:gd name="T63" fmla="*/ 129 h 209"/>
                    <a:gd name="T64" fmla="*/ 53 w 74"/>
                    <a:gd name="T65" fmla="*/ 132 h 209"/>
                    <a:gd name="T66" fmla="*/ 56 w 74"/>
                    <a:gd name="T67" fmla="*/ 139 h 209"/>
                    <a:gd name="T68" fmla="*/ 60 w 74"/>
                    <a:gd name="T69" fmla="*/ 149 h 209"/>
                    <a:gd name="T70" fmla="*/ 65 w 74"/>
                    <a:gd name="T71" fmla="*/ 161 h 209"/>
                    <a:gd name="T72" fmla="*/ 66 w 74"/>
                    <a:gd name="T73" fmla="*/ 164 h 209"/>
                    <a:gd name="T74" fmla="*/ 69 w 74"/>
                    <a:gd name="T75" fmla="*/ 166 h 209"/>
                    <a:gd name="T76" fmla="*/ 70 w 74"/>
                    <a:gd name="T77" fmla="*/ 166 h 209"/>
                    <a:gd name="T78" fmla="*/ 73 w 74"/>
                    <a:gd name="T79" fmla="*/ 164 h 209"/>
                    <a:gd name="T80" fmla="*/ 74 w 74"/>
                    <a:gd name="T81" fmla="*/ 163 h 209"/>
                    <a:gd name="T82" fmla="*/ 74 w 74"/>
                    <a:gd name="T83" fmla="*/ 16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209">
                      <a:moveTo>
                        <a:pt x="74" y="160"/>
                      </a:moveTo>
                      <a:lnTo>
                        <a:pt x="72" y="142"/>
                      </a:lnTo>
                      <a:lnTo>
                        <a:pt x="69" y="123"/>
                      </a:lnTo>
                      <a:lnTo>
                        <a:pt x="65" y="108"/>
                      </a:lnTo>
                      <a:lnTo>
                        <a:pt x="60" y="96"/>
                      </a:lnTo>
                      <a:lnTo>
                        <a:pt x="58" y="92"/>
                      </a:lnTo>
                      <a:lnTo>
                        <a:pt x="53" y="88"/>
                      </a:lnTo>
                      <a:lnTo>
                        <a:pt x="50" y="85"/>
                      </a:lnTo>
                      <a:lnTo>
                        <a:pt x="46" y="82"/>
                      </a:lnTo>
                      <a:lnTo>
                        <a:pt x="43" y="78"/>
                      </a:lnTo>
                      <a:lnTo>
                        <a:pt x="42" y="72"/>
                      </a:lnTo>
                      <a:lnTo>
                        <a:pt x="41" y="67"/>
                      </a:lnTo>
                      <a:lnTo>
                        <a:pt x="46" y="12"/>
                      </a:lnTo>
                      <a:lnTo>
                        <a:pt x="0" y="0"/>
                      </a:lnTo>
                      <a:lnTo>
                        <a:pt x="7" y="82"/>
                      </a:lnTo>
                      <a:lnTo>
                        <a:pt x="5" y="82"/>
                      </a:lnTo>
                      <a:lnTo>
                        <a:pt x="17" y="140"/>
                      </a:lnTo>
                      <a:lnTo>
                        <a:pt x="19" y="153"/>
                      </a:lnTo>
                      <a:lnTo>
                        <a:pt x="26" y="164"/>
                      </a:lnTo>
                      <a:lnTo>
                        <a:pt x="38" y="178"/>
                      </a:lnTo>
                      <a:lnTo>
                        <a:pt x="52" y="195"/>
                      </a:lnTo>
                      <a:lnTo>
                        <a:pt x="67" y="208"/>
                      </a:lnTo>
                      <a:lnTo>
                        <a:pt x="72" y="209"/>
                      </a:lnTo>
                      <a:lnTo>
                        <a:pt x="74" y="205"/>
                      </a:lnTo>
                      <a:lnTo>
                        <a:pt x="74" y="197"/>
                      </a:lnTo>
                      <a:lnTo>
                        <a:pt x="72" y="187"/>
                      </a:lnTo>
                      <a:lnTo>
                        <a:pt x="67" y="180"/>
                      </a:lnTo>
                      <a:lnTo>
                        <a:pt x="62" y="168"/>
                      </a:lnTo>
                      <a:lnTo>
                        <a:pt x="58" y="154"/>
                      </a:lnTo>
                      <a:lnTo>
                        <a:pt x="55" y="142"/>
                      </a:lnTo>
                      <a:lnTo>
                        <a:pt x="53" y="133"/>
                      </a:lnTo>
                      <a:lnTo>
                        <a:pt x="52" y="129"/>
                      </a:lnTo>
                      <a:lnTo>
                        <a:pt x="53" y="132"/>
                      </a:lnTo>
                      <a:lnTo>
                        <a:pt x="56" y="139"/>
                      </a:lnTo>
                      <a:lnTo>
                        <a:pt x="60" y="149"/>
                      </a:lnTo>
                      <a:lnTo>
                        <a:pt x="65" y="161"/>
                      </a:lnTo>
                      <a:lnTo>
                        <a:pt x="66" y="164"/>
                      </a:lnTo>
                      <a:lnTo>
                        <a:pt x="69" y="166"/>
                      </a:lnTo>
                      <a:lnTo>
                        <a:pt x="70" y="166"/>
                      </a:lnTo>
                      <a:lnTo>
                        <a:pt x="73" y="164"/>
                      </a:lnTo>
                      <a:lnTo>
                        <a:pt x="74" y="163"/>
                      </a:lnTo>
                      <a:lnTo>
                        <a:pt x="74" y="16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794">
                  <a:extLst>
                    <a:ext uri="{FF2B5EF4-FFF2-40B4-BE49-F238E27FC236}">
                      <a16:creationId xmlns:a16="http://schemas.microsoft.com/office/drawing/2014/main" id="{C88441DD-B774-0EA3-5F34-B1BD9B60D4EB}"/>
                    </a:ext>
                  </a:extLst>
                </p:cNvPr>
                <p:cNvSpPr>
                  <a:spLocks/>
                </p:cNvSpPr>
                <p:nvPr/>
              </p:nvSpPr>
              <p:spPr bwMode="auto">
                <a:xfrm>
                  <a:off x="4727" y="2239"/>
                  <a:ext cx="57" cy="253"/>
                </a:xfrm>
                <a:custGeom>
                  <a:avLst/>
                  <a:gdLst>
                    <a:gd name="T0" fmla="*/ 12 w 115"/>
                    <a:gd name="T1" fmla="*/ 0 h 506"/>
                    <a:gd name="T2" fmla="*/ 0 w 115"/>
                    <a:gd name="T3" fmla="*/ 222 h 506"/>
                    <a:gd name="T4" fmla="*/ 37 w 115"/>
                    <a:gd name="T5" fmla="*/ 506 h 506"/>
                    <a:gd name="T6" fmla="*/ 82 w 115"/>
                    <a:gd name="T7" fmla="*/ 499 h 506"/>
                    <a:gd name="T8" fmla="*/ 92 w 115"/>
                    <a:gd name="T9" fmla="*/ 309 h 506"/>
                    <a:gd name="T10" fmla="*/ 79 w 115"/>
                    <a:gd name="T11" fmla="*/ 222 h 506"/>
                    <a:gd name="T12" fmla="*/ 115 w 115"/>
                    <a:gd name="T13" fmla="*/ 12 h 506"/>
                    <a:gd name="T14" fmla="*/ 12 w 115"/>
                    <a:gd name="T15" fmla="*/ 0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06">
                      <a:moveTo>
                        <a:pt x="12" y="0"/>
                      </a:moveTo>
                      <a:lnTo>
                        <a:pt x="0" y="222"/>
                      </a:lnTo>
                      <a:lnTo>
                        <a:pt x="37" y="506"/>
                      </a:lnTo>
                      <a:lnTo>
                        <a:pt x="82" y="499"/>
                      </a:lnTo>
                      <a:lnTo>
                        <a:pt x="92" y="309"/>
                      </a:lnTo>
                      <a:lnTo>
                        <a:pt x="79" y="222"/>
                      </a:lnTo>
                      <a:lnTo>
                        <a:pt x="115" y="12"/>
                      </a:lnTo>
                      <a:lnTo>
                        <a:pt x="1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795">
                  <a:extLst>
                    <a:ext uri="{FF2B5EF4-FFF2-40B4-BE49-F238E27FC236}">
                      <a16:creationId xmlns:a16="http://schemas.microsoft.com/office/drawing/2014/main" id="{460AF0BE-D30B-1920-19D8-9999EAEC8CA2}"/>
                    </a:ext>
                  </a:extLst>
                </p:cNvPr>
                <p:cNvSpPr>
                  <a:spLocks/>
                </p:cNvSpPr>
                <p:nvPr/>
              </p:nvSpPr>
              <p:spPr bwMode="auto">
                <a:xfrm>
                  <a:off x="4916" y="2239"/>
                  <a:ext cx="57" cy="253"/>
                </a:xfrm>
                <a:custGeom>
                  <a:avLst/>
                  <a:gdLst>
                    <a:gd name="T0" fmla="*/ 0 w 114"/>
                    <a:gd name="T1" fmla="*/ 12 h 506"/>
                    <a:gd name="T2" fmla="*/ 35 w 114"/>
                    <a:gd name="T3" fmla="*/ 222 h 506"/>
                    <a:gd name="T4" fmla="*/ 22 w 114"/>
                    <a:gd name="T5" fmla="*/ 309 h 506"/>
                    <a:gd name="T6" fmla="*/ 32 w 114"/>
                    <a:gd name="T7" fmla="*/ 499 h 506"/>
                    <a:gd name="T8" fmla="*/ 78 w 114"/>
                    <a:gd name="T9" fmla="*/ 506 h 506"/>
                    <a:gd name="T10" fmla="*/ 114 w 114"/>
                    <a:gd name="T11" fmla="*/ 222 h 506"/>
                    <a:gd name="T12" fmla="*/ 103 w 114"/>
                    <a:gd name="T13" fmla="*/ 0 h 506"/>
                    <a:gd name="T14" fmla="*/ 0 w 114"/>
                    <a:gd name="T15" fmla="*/ 12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06">
                      <a:moveTo>
                        <a:pt x="0" y="12"/>
                      </a:moveTo>
                      <a:lnTo>
                        <a:pt x="35" y="222"/>
                      </a:lnTo>
                      <a:lnTo>
                        <a:pt x="22" y="309"/>
                      </a:lnTo>
                      <a:lnTo>
                        <a:pt x="32" y="499"/>
                      </a:lnTo>
                      <a:lnTo>
                        <a:pt x="78" y="506"/>
                      </a:lnTo>
                      <a:lnTo>
                        <a:pt x="114" y="222"/>
                      </a:lnTo>
                      <a:lnTo>
                        <a:pt x="103" y="0"/>
                      </a:lnTo>
                      <a:lnTo>
                        <a:pt x="0" y="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796">
                  <a:extLst>
                    <a:ext uri="{FF2B5EF4-FFF2-40B4-BE49-F238E27FC236}">
                      <a16:creationId xmlns:a16="http://schemas.microsoft.com/office/drawing/2014/main" id="{1EA2101A-5DAF-DF05-F046-4C5FBF2D4B5C}"/>
                    </a:ext>
                  </a:extLst>
                </p:cNvPr>
                <p:cNvSpPr>
                  <a:spLocks/>
                </p:cNvSpPr>
                <p:nvPr/>
              </p:nvSpPr>
              <p:spPr bwMode="auto">
                <a:xfrm>
                  <a:off x="4733" y="2191"/>
                  <a:ext cx="105" cy="297"/>
                </a:xfrm>
                <a:custGeom>
                  <a:avLst/>
                  <a:gdLst>
                    <a:gd name="T0" fmla="*/ 56 w 210"/>
                    <a:gd name="T1" fmla="*/ 32 h 593"/>
                    <a:gd name="T2" fmla="*/ 38 w 210"/>
                    <a:gd name="T3" fmla="*/ 39 h 593"/>
                    <a:gd name="T4" fmla="*/ 21 w 210"/>
                    <a:gd name="T5" fmla="*/ 50 h 593"/>
                    <a:gd name="T6" fmla="*/ 9 w 210"/>
                    <a:gd name="T7" fmla="*/ 65 h 593"/>
                    <a:gd name="T8" fmla="*/ 1 w 210"/>
                    <a:gd name="T9" fmla="*/ 83 h 593"/>
                    <a:gd name="T10" fmla="*/ 0 w 210"/>
                    <a:gd name="T11" fmla="*/ 103 h 593"/>
                    <a:gd name="T12" fmla="*/ 0 w 210"/>
                    <a:gd name="T13" fmla="*/ 155 h 593"/>
                    <a:gd name="T14" fmla="*/ 79 w 210"/>
                    <a:gd name="T15" fmla="*/ 155 h 593"/>
                    <a:gd name="T16" fmla="*/ 89 w 210"/>
                    <a:gd name="T17" fmla="*/ 391 h 593"/>
                    <a:gd name="T18" fmla="*/ 70 w 210"/>
                    <a:gd name="T19" fmla="*/ 593 h 593"/>
                    <a:gd name="T20" fmla="*/ 210 w 210"/>
                    <a:gd name="T21" fmla="*/ 593 h 593"/>
                    <a:gd name="T22" fmla="*/ 210 w 210"/>
                    <a:gd name="T23" fmla="*/ 306 h 593"/>
                    <a:gd name="T24" fmla="*/ 148 w 210"/>
                    <a:gd name="T25" fmla="*/ 0 h 593"/>
                    <a:gd name="T26" fmla="*/ 56 w 210"/>
                    <a:gd name="T27" fmla="*/ 3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593">
                      <a:moveTo>
                        <a:pt x="56" y="32"/>
                      </a:moveTo>
                      <a:lnTo>
                        <a:pt x="38" y="39"/>
                      </a:lnTo>
                      <a:lnTo>
                        <a:pt x="21" y="50"/>
                      </a:lnTo>
                      <a:lnTo>
                        <a:pt x="9" y="65"/>
                      </a:lnTo>
                      <a:lnTo>
                        <a:pt x="1" y="83"/>
                      </a:lnTo>
                      <a:lnTo>
                        <a:pt x="0" y="103"/>
                      </a:lnTo>
                      <a:lnTo>
                        <a:pt x="0" y="155"/>
                      </a:lnTo>
                      <a:lnTo>
                        <a:pt x="79" y="155"/>
                      </a:lnTo>
                      <a:lnTo>
                        <a:pt x="89" y="391"/>
                      </a:lnTo>
                      <a:lnTo>
                        <a:pt x="70" y="593"/>
                      </a:lnTo>
                      <a:lnTo>
                        <a:pt x="210" y="593"/>
                      </a:lnTo>
                      <a:lnTo>
                        <a:pt x="210" y="306"/>
                      </a:lnTo>
                      <a:lnTo>
                        <a:pt x="148" y="0"/>
                      </a:lnTo>
                      <a:lnTo>
                        <a:pt x="56" y="3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797">
                  <a:extLst>
                    <a:ext uri="{FF2B5EF4-FFF2-40B4-BE49-F238E27FC236}">
                      <a16:creationId xmlns:a16="http://schemas.microsoft.com/office/drawing/2014/main" id="{B3CA5FA3-9F82-FBCD-A1BB-364531E55177}"/>
                    </a:ext>
                  </a:extLst>
                </p:cNvPr>
                <p:cNvSpPr>
                  <a:spLocks/>
                </p:cNvSpPr>
                <p:nvPr/>
              </p:nvSpPr>
              <p:spPr bwMode="auto">
                <a:xfrm>
                  <a:off x="4783" y="2189"/>
                  <a:ext cx="55" cy="156"/>
                </a:xfrm>
                <a:custGeom>
                  <a:avLst/>
                  <a:gdLst>
                    <a:gd name="T0" fmla="*/ 0 w 110"/>
                    <a:gd name="T1" fmla="*/ 22 h 311"/>
                    <a:gd name="T2" fmla="*/ 110 w 110"/>
                    <a:gd name="T3" fmla="*/ 311 h 311"/>
                    <a:gd name="T4" fmla="*/ 58 w 110"/>
                    <a:gd name="T5" fmla="*/ 0 h 311"/>
                    <a:gd name="T6" fmla="*/ 0 w 110"/>
                    <a:gd name="T7" fmla="*/ 22 h 311"/>
                  </a:gdLst>
                  <a:ahLst/>
                  <a:cxnLst>
                    <a:cxn ang="0">
                      <a:pos x="T0" y="T1"/>
                    </a:cxn>
                    <a:cxn ang="0">
                      <a:pos x="T2" y="T3"/>
                    </a:cxn>
                    <a:cxn ang="0">
                      <a:pos x="T4" y="T5"/>
                    </a:cxn>
                    <a:cxn ang="0">
                      <a:pos x="T6" y="T7"/>
                    </a:cxn>
                  </a:cxnLst>
                  <a:rect l="0" t="0" r="r" b="b"/>
                  <a:pathLst>
                    <a:path w="110" h="311">
                      <a:moveTo>
                        <a:pt x="0" y="22"/>
                      </a:moveTo>
                      <a:lnTo>
                        <a:pt x="110" y="311"/>
                      </a:lnTo>
                      <a:lnTo>
                        <a:pt x="58" y="0"/>
                      </a:lnTo>
                      <a:lnTo>
                        <a:pt x="0" y="2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798">
                  <a:extLst>
                    <a:ext uri="{FF2B5EF4-FFF2-40B4-BE49-F238E27FC236}">
                      <a16:creationId xmlns:a16="http://schemas.microsoft.com/office/drawing/2014/main" id="{E8C4D5CA-3C14-21FA-348A-59A364DD4967}"/>
                    </a:ext>
                  </a:extLst>
                </p:cNvPr>
                <p:cNvSpPr>
                  <a:spLocks/>
                </p:cNvSpPr>
                <p:nvPr/>
              </p:nvSpPr>
              <p:spPr bwMode="auto">
                <a:xfrm>
                  <a:off x="4862" y="2191"/>
                  <a:ext cx="105" cy="297"/>
                </a:xfrm>
                <a:custGeom>
                  <a:avLst/>
                  <a:gdLst>
                    <a:gd name="T0" fmla="*/ 154 w 211"/>
                    <a:gd name="T1" fmla="*/ 32 h 593"/>
                    <a:gd name="T2" fmla="*/ 62 w 211"/>
                    <a:gd name="T3" fmla="*/ 0 h 593"/>
                    <a:gd name="T4" fmla="*/ 0 w 211"/>
                    <a:gd name="T5" fmla="*/ 306 h 593"/>
                    <a:gd name="T6" fmla="*/ 0 w 211"/>
                    <a:gd name="T7" fmla="*/ 593 h 593"/>
                    <a:gd name="T8" fmla="*/ 140 w 211"/>
                    <a:gd name="T9" fmla="*/ 593 h 593"/>
                    <a:gd name="T10" fmla="*/ 122 w 211"/>
                    <a:gd name="T11" fmla="*/ 391 h 593"/>
                    <a:gd name="T12" fmla="*/ 132 w 211"/>
                    <a:gd name="T13" fmla="*/ 155 h 593"/>
                    <a:gd name="T14" fmla="*/ 211 w 211"/>
                    <a:gd name="T15" fmla="*/ 155 h 593"/>
                    <a:gd name="T16" fmla="*/ 211 w 211"/>
                    <a:gd name="T17" fmla="*/ 103 h 593"/>
                    <a:gd name="T18" fmla="*/ 210 w 211"/>
                    <a:gd name="T19" fmla="*/ 83 h 593"/>
                    <a:gd name="T20" fmla="*/ 201 w 211"/>
                    <a:gd name="T21" fmla="*/ 65 h 593"/>
                    <a:gd name="T22" fmla="*/ 190 w 211"/>
                    <a:gd name="T23" fmla="*/ 50 h 593"/>
                    <a:gd name="T24" fmla="*/ 173 w 211"/>
                    <a:gd name="T25" fmla="*/ 39 h 593"/>
                    <a:gd name="T26" fmla="*/ 154 w 211"/>
                    <a:gd name="T27" fmla="*/ 3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593">
                      <a:moveTo>
                        <a:pt x="154" y="32"/>
                      </a:moveTo>
                      <a:lnTo>
                        <a:pt x="62" y="0"/>
                      </a:lnTo>
                      <a:lnTo>
                        <a:pt x="0" y="306"/>
                      </a:lnTo>
                      <a:lnTo>
                        <a:pt x="0" y="593"/>
                      </a:lnTo>
                      <a:lnTo>
                        <a:pt x="140" y="593"/>
                      </a:lnTo>
                      <a:lnTo>
                        <a:pt x="122" y="391"/>
                      </a:lnTo>
                      <a:lnTo>
                        <a:pt x="132" y="155"/>
                      </a:lnTo>
                      <a:lnTo>
                        <a:pt x="211" y="155"/>
                      </a:lnTo>
                      <a:lnTo>
                        <a:pt x="211" y="103"/>
                      </a:lnTo>
                      <a:lnTo>
                        <a:pt x="210" y="83"/>
                      </a:lnTo>
                      <a:lnTo>
                        <a:pt x="201" y="65"/>
                      </a:lnTo>
                      <a:lnTo>
                        <a:pt x="190" y="50"/>
                      </a:lnTo>
                      <a:lnTo>
                        <a:pt x="173" y="39"/>
                      </a:lnTo>
                      <a:lnTo>
                        <a:pt x="154" y="3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799">
                  <a:extLst>
                    <a:ext uri="{FF2B5EF4-FFF2-40B4-BE49-F238E27FC236}">
                      <a16:creationId xmlns:a16="http://schemas.microsoft.com/office/drawing/2014/main" id="{6B3E4BDD-FCB9-4C82-4EB2-C87D1988DE1E}"/>
                    </a:ext>
                  </a:extLst>
                </p:cNvPr>
                <p:cNvSpPr>
                  <a:spLocks/>
                </p:cNvSpPr>
                <p:nvPr/>
              </p:nvSpPr>
              <p:spPr bwMode="auto">
                <a:xfrm>
                  <a:off x="4862" y="2190"/>
                  <a:ext cx="55" cy="155"/>
                </a:xfrm>
                <a:custGeom>
                  <a:avLst/>
                  <a:gdLst>
                    <a:gd name="T0" fmla="*/ 0 w 111"/>
                    <a:gd name="T1" fmla="*/ 309 h 309"/>
                    <a:gd name="T2" fmla="*/ 111 w 111"/>
                    <a:gd name="T3" fmla="*/ 20 h 309"/>
                    <a:gd name="T4" fmla="*/ 54 w 111"/>
                    <a:gd name="T5" fmla="*/ 0 h 309"/>
                    <a:gd name="T6" fmla="*/ 0 w 111"/>
                    <a:gd name="T7" fmla="*/ 309 h 309"/>
                  </a:gdLst>
                  <a:ahLst/>
                  <a:cxnLst>
                    <a:cxn ang="0">
                      <a:pos x="T0" y="T1"/>
                    </a:cxn>
                    <a:cxn ang="0">
                      <a:pos x="T2" y="T3"/>
                    </a:cxn>
                    <a:cxn ang="0">
                      <a:pos x="T4" y="T5"/>
                    </a:cxn>
                    <a:cxn ang="0">
                      <a:pos x="T6" y="T7"/>
                    </a:cxn>
                  </a:cxnLst>
                  <a:rect l="0" t="0" r="r" b="b"/>
                  <a:pathLst>
                    <a:path w="111" h="309">
                      <a:moveTo>
                        <a:pt x="0" y="309"/>
                      </a:moveTo>
                      <a:lnTo>
                        <a:pt x="111" y="20"/>
                      </a:lnTo>
                      <a:lnTo>
                        <a:pt x="54" y="0"/>
                      </a:lnTo>
                      <a:lnTo>
                        <a:pt x="0" y="30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800">
                  <a:extLst>
                    <a:ext uri="{FF2B5EF4-FFF2-40B4-BE49-F238E27FC236}">
                      <a16:creationId xmlns:a16="http://schemas.microsoft.com/office/drawing/2014/main" id="{FF07ABFA-30D4-4301-8C04-CA8C39645C77}"/>
                    </a:ext>
                  </a:extLst>
                </p:cNvPr>
                <p:cNvSpPr>
                  <a:spLocks/>
                </p:cNvSpPr>
                <p:nvPr/>
              </p:nvSpPr>
              <p:spPr bwMode="auto">
                <a:xfrm>
                  <a:off x="4793" y="2024"/>
                  <a:ext cx="57" cy="116"/>
                </a:xfrm>
                <a:custGeom>
                  <a:avLst/>
                  <a:gdLst>
                    <a:gd name="T0" fmla="*/ 0 w 114"/>
                    <a:gd name="T1" fmla="*/ 47 h 232"/>
                    <a:gd name="T2" fmla="*/ 0 w 114"/>
                    <a:gd name="T3" fmla="*/ 56 h 232"/>
                    <a:gd name="T4" fmla="*/ 1 w 114"/>
                    <a:gd name="T5" fmla="*/ 71 h 232"/>
                    <a:gd name="T6" fmla="*/ 3 w 114"/>
                    <a:gd name="T7" fmla="*/ 86 h 232"/>
                    <a:gd name="T8" fmla="*/ 5 w 114"/>
                    <a:gd name="T9" fmla="*/ 103 h 232"/>
                    <a:gd name="T10" fmla="*/ 8 w 114"/>
                    <a:gd name="T11" fmla="*/ 116 h 232"/>
                    <a:gd name="T12" fmla="*/ 11 w 114"/>
                    <a:gd name="T13" fmla="*/ 126 h 232"/>
                    <a:gd name="T14" fmla="*/ 11 w 114"/>
                    <a:gd name="T15" fmla="*/ 130 h 232"/>
                    <a:gd name="T16" fmla="*/ 15 w 114"/>
                    <a:gd name="T17" fmla="*/ 157 h 232"/>
                    <a:gd name="T18" fmla="*/ 24 w 114"/>
                    <a:gd name="T19" fmla="*/ 181 h 232"/>
                    <a:gd name="T20" fmla="*/ 36 w 114"/>
                    <a:gd name="T21" fmla="*/ 202 h 232"/>
                    <a:gd name="T22" fmla="*/ 55 w 114"/>
                    <a:gd name="T23" fmla="*/ 218 h 232"/>
                    <a:gd name="T24" fmla="*/ 75 w 114"/>
                    <a:gd name="T25" fmla="*/ 228 h 232"/>
                    <a:gd name="T26" fmla="*/ 99 w 114"/>
                    <a:gd name="T27" fmla="*/ 232 h 232"/>
                    <a:gd name="T28" fmla="*/ 114 w 114"/>
                    <a:gd name="T29" fmla="*/ 232 h 232"/>
                    <a:gd name="T30" fmla="*/ 114 w 114"/>
                    <a:gd name="T31" fmla="*/ 0 h 232"/>
                    <a:gd name="T32" fmla="*/ 75 w 114"/>
                    <a:gd name="T33" fmla="*/ 3 h 232"/>
                    <a:gd name="T34" fmla="*/ 62 w 114"/>
                    <a:gd name="T35" fmla="*/ 6 h 232"/>
                    <a:gd name="T36" fmla="*/ 46 w 114"/>
                    <a:gd name="T37" fmla="*/ 10 h 232"/>
                    <a:gd name="T38" fmla="*/ 31 w 114"/>
                    <a:gd name="T39" fmla="*/ 15 h 232"/>
                    <a:gd name="T40" fmla="*/ 17 w 114"/>
                    <a:gd name="T41" fmla="*/ 23 h 232"/>
                    <a:gd name="T42" fmla="*/ 5 w 114"/>
                    <a:gd name="T43" fmla="*/ 34 h 232"/>
                    <a:gd name="T44" fmla="*/ 0 w 114"/>
                    <a:gd name="T45" fmla="*/ 4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232">
                      <a:moveTo>
                        <a:pt x="0" y="47"/>
                      </a:moveTo>
                      <a:lnTo>
                        <a:pt x="0" y="56"/>
                      </a:lnTo>
                      <a:lnTo>
                        <a:pt x="1" y="71"/>
                      </a:lnTo>
                      <a:lnTo>
                        <a:pt x="3" y="86"/>
                      </a:lnTo>
                      <a:lnTo>
                        <a:pt x="5" y="103"/>
                      </a:lnTo>
                      <a:lnTo>
                        <a:pt x="8" y="116"/>
                      </a:lnTo>
                      <a:lnTo>
                        <a:pt x="11" y="126"/>
                      </a:lnTo>
                      <a:lnTo>
                        <a:pt x="11" y="130"/>
                      </a:lnTo>
                      <a:lnTo>
                        <a:pt x="15" y="157"/>
                      </a:lnTo>
                      <a:lnTo>
                        <a:pt x="24" y="181"/>
                      </a:lnTo>
                      <a:lnTo>
                        <a:pt x="36" y="202"/>
                      </a:lnTo>
                      <a:lnTo>
                        <a:pt x="55" y="218"/>
                      </a:lnTo>
                      <a:lnTo>
                        <a:pt x="75" y="228"/>
                      </a:lnTo>
                      <a:lnTo>
                        <a:pt x="99" y="232"/>
                      </a:lnTo>
                      <a:lnTo>
                        <a:pt x="114" y="232"/>
                      </a:lnTo>
                      <a:lnTo>
                        <a:pt x="114" y="0"/>
                      </a:lnTo>
                      <a:lnTo>
                        <a:pt x="75" y="3"/>
                      </a:lnTo>
                      <a:lnTo>
                        <a:pt x="62" y="6"/>
                      </a:lnTo>
                      <a:lnTo>
                        <a:pt x="46" y="10"/>
                      </a:lnTo>
                      <a:lnTo>
                        <a:pt x="31" y="15"/>
                      </a:lnTo>
                      <a:lnTo>
                        <a:pt x="17" y="23"/>
                      </a:lnTo>
                      <a:lnTo>
                        <a:pt x="5" y="34"/>
                      </a:lnTo>
                      <a:lnTo>
                        <a:pt x="0" y="47"/>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801">
                  <a:extLst>
                    <a:ext uri="{FF2B5EF4-FFF2-40B4-BE49-F238E27FC236}">
                      <a16:creationId xmlns:a16="http://schemas.microsoft.com/office/drawing/2014/main" id="{A5264426-D66C-FA1E-FF03-405412C88E73}"/>
                    </a:ext>
                  </a:extLst>
                </p:cNvPr>
                <p:cNvSpPr>
                  <a:spLocks/>
                </p:cNvSpPr>
                <p:nvPr/>
              </p:nvSpPr>
              <p:spPr bwMode="auto">
                <a:xfrm>
                  <a:off x="4850" y="2024"/>
                  <a:ext cx="57" cy="116"/>
                </a:xfrm>
                <a:custGeom>
                  <a:avLst/>
                  <a:gdLst>
                    <a:gd name="T0" fmla="*/ 38 w 115"/>
                    <a:gd name="T1" fmla="*/ 3 h 232"/>
                    <a:gd name="T2" fmla="*/ 0 w 115"/>
                    <a:gd name="T3" fmla="*/ 0 h 232"/>
                    <a:gd name="T4" fmla="*/ 0 w 115"/>
                    <a:gd name="T5" fmla="*/ 232 h 232"/>
                    <a:gd name="T6" fmla="*/ 16 w 115"/>
                    <a:gd name="T7" fmla="*/ 232 h 232"/>
                    <a:gd name="T8" fmla="*/ 38 w 115"/>
                    <a:gd name="T9" fmla="*/ 228 h 232"/>
                    <a:gd name="T10" fmla="*/ 60 w 115"/>
                    <a:gd name="T11" fmla="*/ 218 h 232"/>
                    <a:gd name="T12" fmla="*/ 77 w 115"/>
                    <a:gd name="T13" fmla="*/ 202 h 232"/>
                    <a:gd name="T14" fmla="*/ 91 w 115"/>
                    <a:gd name="T15" fmla="*/ 181 h 232"/>
                    <a:gd name="T16" fmla="*/ 99 w 115"/>
                    <a:gd name="T17" fmla="*/ 157 h 232"/>
                    <a:gd name="T18" fmla="*/ 102 w 115"/>
                    <a:gd name="T19" fmla="*/ 130 h 232"/>
                    <a:gd name="T20" fmla="*/ 103 w 115"/>
                    <a:gd name="T21" fmla="*/ 126 h 232"/>
                    <a:gd name="T22" fmla="*/ 105 w 115"/>
                    <a:gd name="T23" fmla="*/ 116 h 232"/>
                    <a:gd name="T24" fmla="*/ 108 w 115"/>
                    <a:gd name="T25" fmla="*/ 103 h 232"/>
                    <a:gd name="T26" fmla="*/ 111 w 115"/>
                    <a:gd name="T27" fmla="*/ 86 h 232"/>
                    <a:gd name="T28" fmla="*/ 113 w 115"/>
                    <a:gd name="T29" fmla="*/ 71 h 232"/>
                    <a:gd name="T30" fmla="*/ 115 w 115"/>
                    <a:gd name="T31" fmla="*/ 56 h 232"/>
                    <a:gd name="T32" fmla="*/ 113 w 115"/>
                    <a:gd name="T33" fmla="*/ 47 h 232"/>
                    <a:gd name="T34" fmla="*/ 108 w 115"/>
                    <a:gd name="T35" fmla="*/ 34 h 232"/>
                    <a:gd name="T36" fmla="*/ 98 w 115"/>
                    <a:gd name="T37" fmla="*/ 23 h 232"/>
                    <a:gd name="T38" fmla="*/ 84 w 115"/>
                    <a:gd name="T39" fmla="*/ 15 h 232"/>
                    <a:gd name="T40" fmla="*/ 68 w 115"/>
                    <a:gd name="T41" fmla="*/ 10 h 232"/>
                    <a:gd name="T42" fmla="*/ 53 w 115"/>
                    <a:gd name="T43" fmla="*/ 6 h 232"/>
                    <a:gd name="T44" fmla="*/ 38 w 115"/>
                    <a:gd name="T45" fmla="*/ 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5" h="232">
                      <a:moveTo>
                        <a:pt x="38" y="3"/>
                      </a:moveTo>
                      <a:lnTo>
                        <a:pt x="0" y="0"/>
                      </a:lnTo>
                      <a:lnTo>
                        <a:pt x="0" y="232"/>
                      </a:lnTo>
                      <a:lnTo>
                        <a:pt x="16" y="232"/>
                      </a:lnTo>
                      <a:lnTo>
                        <a:pt x="38" y="228"/>
                      </a:lnTo>
                      <a:lnTo>
                        <a:pt x="60" y="218"/>
                      </a:lnTo>
                      <a:lnTo>
                        <a:pt x="77" y="202"/>
                      </a:lnTo>
                      <a:lnTo>
                        <a:pt x="91" y="181"/>
                      </a:lnTo>
                      <a:lnTo>
                        <a:pt x="99" y="157"/>
                      </a:lnTo>
                      <a:lnTo>
                        <a:pt x="102" y="130"/>
                      </a:lnTo>
                      <a:lnTo>
                        <a:pt x="103" y="126"/>
                      </a:lnTo>
                      <a:lnTo>
                        <a:pt x="105" y="116"/>
                      </a:lnTo>
                      <a:lnTo>
                        <a:pt x="108" y="103"/>
                      </a:lnTo>
                      <a:lnTo>
                        <a:pt x="111" y="86"/>
                      </a:lnTo>
                      <a:lnTo>
                        <a:pt x="113" y="71"/>
                      </a:lnTo>
                      <a:lnTo>
                        <a:pt x="115" y="56"/>
                      </a:lnTo>
                      <a:lnTo>
                        <a:pt x="113" y="47"/>
                      </a:lnTo>
                      <a:lnTo>
                        <a:pt x="108" y="34"/>
                      </a:lnTo>
                      <a:lnTo>
                        <a:pt x="98" y="23"/>
                      </a:lnTo>
                      <a:lnTo>
                        <a:pt x="84" y="15"/>
                      </a:lnTo>
                      <a:lnTo>
                        <a:pt x="68" y="10"/>
                      </a:lnTo>
                      <a:lnTo>
                        <a:pt x="53" y="6"/>
                      </a:lnTo>
                      <a:lnTo>
                        <a:pt x="38" y="3"/>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802">
                  <a:extLst>
                    <a:ext uri="{FF2B5EF4-FFF2-40B4-BE49-F238E27FC236}">
                      <a16:creationId xmlns:a16="http://schemas.microsoft.com/office/drawing/2014/main" id="{B63C8B55-E131-D356-1932-A7F4DF74CBD9}"/>
                    </a:ext>
                  </a:extLst>
                </p:cNvPr>
                <p:cNvSpPr>
                  <a:spLocks/>
                </p:cNvSpPr>
                <p:nvPr/>
              </p:nvSpPr>
              <p:spPr bwMode="auto">
                <a:xfrm>
                  <a:off x="4797" y="2105"/>
                  <a:ext cx="11" cy="30"/>
                </a:xfrm>
                <a:custGeom>
                  <a:avLst/>
                  <a:gdLst>
                    <a:gd name="T0" fmla="*/ 10 w 21"/>
                    <a:gd name="T1" fmla="*/ 0 h 61"/>
                    <a:gd name="T2" fmla="*/ 7 w 21"/>
                    <a:gd name="T3" fmla="*/ 1 h 61"/>
                    <a:gd name="T4" fmla="*/ 4 w 21"/>
                    <a:gd name="T5" fmla="*/ 3 h 61"/>
                    <a:gd name="T6" fmla="*/ 2 w 21"/>
                    <a:gd name="T7" fmla="*/ 6 h 61"/>
                    <a:gd name="T8" fmla="*/ 0 w 21"/>
                    <a:gd name="T9" fmla="*/ 10 h 61"/>
                    <a:gd name="T10" fmla="*/ 0 w 21"/>
                    <a:gd name="T11" fmla="*/ 51 h 61"/>
                    <a:gd name="T12" fmla="*/ 2 w 21"/>
                    <a:gd name="T13" fmla="*/ 55 h 61"/>
                    <a:gd name="T14" fmla="*/ 4 w 21"/>
                    <a:gd name="T15" fmla="*/ 58 h 61"/>
                    <a:gd name="T16" fmla="*/ 7 w 21"/>
                    <a:gd name="T17" fmla="*/ 61 h 61"/>
                    <a:gd name="T18" fmla="*/ 10 w 21"/>
                    <a:gd name="T19" fmla="*/ 61 h 61"/>
                    <a:gd name="T20" fmla="*/ 14 w 21"/>
                    <a:gd name="T21" fmla="*/ 61 h 61"/>
                    <a:gd name="T22" fmla="*/ 17 w 21"/>
                    <a:gd name="T23" fmla="*/ 58 h 61"/>
                    <a:gd name="T24" fmla="*/ 20 w 21"/>
                    <a:gd name="T25" fmla="*/ 55 h 61"/>
                    <a:gd name="T26" fmla="*/ 21 w 21"/>
                    <a:gd name="T27" fmla="*/ 51 h 61"/>
                    <a:gd name="T28" fmla="*/ 21 w 21"/>
                    <a:gd name="T29" fmla="*/ 10 h 61"/>
                    <a:gd name="T30" fmla="*/ 20 w 21"/>
                    <a:gd name="T31" fmla="*/ 6 h 61"/>
                    <a:gd name="T32" fmla="*/ 17 w 21"/>
                    <a:gd name="T33" fmla="*/ 3 h 61"/>
                    <a:gd name="T34" fmla="*/ 14 w 21"/>
                    <a:gd name="T35" fmla="*/ 1 h 61"/>
                    <a:gd name="T36" fmla="*/ 10 w 21"/>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61">
                      <a:moveTo>
                        <a:pt x="10" y="0"/>
                      </a:moveTo>
                      <a:lnTo>
                        <a:pt x="7" y="1"/>
                      </a:lnTo>
                      <a:lnTo>
                        <a:pt x="4" y="3"/>
                      </a:lnTo>
                      <a:lnTo>
                        <a:pt x="2" y="6"/>
                      </a:lnTo>
                      <a:lnTo>
                        <a:pt x="0" y="10"/>
                      </a:lnTo>
                      <a:lnTo>
                        <a:pt x="0" y="51"/>
                      </a:lnTo>
                      <a:lnTo>
                        <a:pt x="2" y="55"/>
                      </a:lnTo>
                      <a:lnTo>
                        <a:pt x="4" y="58"/>
                      </a:lnTo>
                      <a:lnTo>
                        <a:pt x="7" y="61"/>
                      </a:lnTo>
                      <a:lnTo>
                        <a:pt x="10" y="61"/>
                      </a:lnTo>
                      <a:lnTo>
                        <a:pt x="14" y="61"/>
                      </a:lnTo>
                      <a:lnTo>
                        <a:pt x="17" y="58"/>
                      </a:lnTo>
                      <a:lnTo>
                        <a:pt x="20" y="55"/>
                      </a:lnTo>
                      <a:lnTo>
                        <a:pt x="21" y="51"/>
                      </a:lnTo>
                      <a:lnTo>
                        <a:pt x="21" y="10"/>
                      </a:lnTo>
                      <a:lnTo>
                        <a:pt x="20" y="6"/>
                      </a:lnTo>
                      <a:lnTo>
                        <a:pt x="17" y="3"/>
                      </a:lnTo>
                      <a:lnTo>
                        <a:pt x="14" y="1"/>
                      </a:lnTo>
                      <a:lnTo>
                        <a:pt x="10"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803">
                  <a:extLst>
                    <a:ext uri="{FF2B5EF4-FFF2-40B4-BE49-F238E27FC236}">
                      <a16:creationId xmlns:a16="http://schemas.microsoft.com/office/drawing/2014/main" id="{EE0312DC-3741-0AAC-6F8C-DB9CE6E0B291}"/>
                    </a:ext>
                  </a:extLst>
                </p:cNvPr>
                <p:cNvSpPr>
                  <a:spLocks/>
                </p:cNvSpPr>
                <p:nvPr/>
              </p:nvSpPr>
              <p:spPr bwMode="auto">
                <a:xfrm>
                  <a:off x="4893" y="2105"/>
                  <a:ext cx="9" cy="30"/>
                </a:xfrm>
                <a:custGeom>
                  <a:avLst/>
                  <a:gdLst>
                    <a:gd name="T0" fmla="*/ 10 w 20"/>
                    <a:gd name="T1" fmla="*/ 0 h 61"/>
                    <a:gd name="T2" fmla="*/ 6 w 20"/>
                    <a:gd name="T3" fmla="*/ 1 h 61"/>
                    <a:gd name="T4" fmla="*/ 3 w 20"/>
                    <a:gd name="T5" fmla="*/ 3 h 61"/>
                    <a:gd name="T6" fmla="*/ 0 w 20"/>
                    <a:gd name="T7" fmla="*/ 6 h 61"/>
                    <a:gd name="T8" fmla="*/ 0 w 20"/>
                    <a:gd name="T9" fmla="*/ 10 h 61"/>
                    <a:gd name="T10" fmla="*/ 0 w 20"/>
                    <a:gd name="T11" fmla="*/ 51 h 61"/>
                    <a:gd name="T12" fmla="*/ 0 w 20"/>
                    <a:gd name="T13" fmla="*/ 55 h 61"/>
                    <a:gd name="T14" fmla="*/ 3 w 20"/>
                    <a:gd name="T15" fmla="*/ 58 h 61"/>
                    <a:gd name="T16" fmla="*/ 6 w 20"/>
                    <a:gd name="T17" fmla="*/ 61 h 61"/>
                    <a:gd name="T18" fmla="*/ 10 w 20"/>
                    <a:gd name="T19" fmla="*/ 61 h 61"/>
                    <a:gd name="T20" fmla="*/ 14 w 20"/>
                    <a:gd name="T21" fmla="*/ 61 h 61"/>
                    <a:gd name="T22" fmla="*/ 17 w 20"/>
                    <a:gd name="T23" fmla="*/ 58 h 61"/>
                    <a:gd name="T24" fmla="*/ 18 w 20"/>
                    <a:gd name="T25" fmla="*/ 55 h 61"/>
                    <a:gd name="T26" fmla="*/ 20 w 20"/>
                    <a:gd name="T27" fmla="*/ 51 h 61"/>
                    <a:gd name="T28" fmla="*/ 20 w 20"/>
                    <a:gd name="T29" fmla="*/ 10 h 61"/>
                    <a:gd name="T30" fmla="*/ 18 w 20"/>
                    <a:gd name="T31" fmla="*/ 6 h 61"/>
                    <a:gd name="T32" fmla="*/ 17 w 20"/>
                    <a:gd name="T33" fmla="*/ 3 h 61"/>
                    <a:gd name="T34" fmla="*/ 14 w 20"/>
                    <a:gd name="T35" fmla="*/ 1 h 61"/>
                    <a:gd name="T36" fmla="*/ 10 w 20"/>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61">
                      <a:moveTo>
                        <a:pt x="10" y="0"/>
                      </a:moveTo>
                      <a:lnTo>
                        <a:pt x="6" y="1"/>
                      </a:lnTo>
                      <a:lnTo>
                        <a:pt x="3" y="3"/>
                      </a:lnTo>
                      <a:lnTo>
                        <a:pt x="0" y="6"/>
                      </a:lnTo>
                      <a:lnTo>
                        <a:pt x="0" y="10"/>
                      </a:lnTo>
                      <a:lnTo>
                        <a:pt x="0" y="51"/>
                      </a:lnTo>
                      <a:lnTo>
                        <a:pt x="0" y="55"/>
                      </a:lnTo>
                      <a:lnTo>
                        <a:pt x="3" y="58"/>
                      </a:lnTo>
                      <a:lnTo>
                        <a:pt x="6" y="61"/>
                      </a:lnTo>
                      <a:lnTo>
                        <a:pt x="10" y="61"/>
                      </a:lnTo>
                      <a:lnTo>
                        <a:pt x="14" y="61"/>
                      </a:lnTo>
                      <a:lnTo>
                        <a:pt x="17" y="58"/>
                      </a:lnTo>
                      <a:lnTo>
                        <a:pt x="18" y="55"/>
                      </a:lnTo>
                      <a:lnTo>
                        <a:pt x="20" y="51"/>
                      </a:lnTo>
                      <a:lnTo>
                        <a:pt x="20" y="10"/>
                      </a:lnTo>
                      <a:lnTo>
                        <a:pt x="18" y="6"/>
                      </a:lnTo>
                      <a:lnTo>
                        <a:pt x="17" y="3"/>
                      </a:lnTo>
                      <a:lnTo>
                        <a:pt x="14" y="1"/>
                      </a:lnTo>
                      <a:lnTo>
                        <a:pt x="10"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804">
                  <a:extLst>
                    <a:ext uri="{FF2B5EF4-FFF2-40B4-BE49-F238E27FC236}">
                      <a16:creationId xmlns:a16="http://schemas.microsoft.com/office/drawing/2014/main" id="{267E6903-9629-DA89-93E1-7CD3A69904A8}"/>
                    </a:ext>
                  </a:extLst>
                </p:cNvPr>
                <p:cNvSpPr>
                  <a:spLocks/>
                </p:cNvSpPr>
                <p:nvPr/>
              </p:nvSpPr>
              <p:spPr bwMode="auto">
                <a:xfrm>
                  <a:off x="4804" y="2058"/>
                  <a:ext cx="91" cy="124"/>
                </a:xfrm>
                <a:custGeom>
                  <a:avLst/>
                  <a:gdLst>
                    <a:gd name="T0" fmla="*/ 122 w 183"/>
                    <a:gd name="T1" fmla="*/ 0 h 247"/>
                    <a:gd name="T2" fmla="*/ 63 w 183"/>
                    <a:gd name="T3" fmla="*/ 0 h 247"/>
                    <a:gd name="T4" fmla="*/ 44 w 183"/>
                    <a:gd name="T5" fmla="*/ 3 h 247"/>
                    <a:gd name="T6" fmla="*/ 29 w 183"/>
                    <a:gd name="T7" fmla="*/ 12 h 247"/>
                    <a:gd name="T8" fmla="*/ 16 w 183"/>
                    <a:gd name="T9" fmla="*/ 27 h 247"/>
                    <a:gd name="T10" fmla="*/ 6 w 183"/>
                    <a:gd name="T11" fmla="*/ 45 h 247"/>
                    <a:gd name="T12" fmla="*/ 0 w 183"/>
                    <a:gd name="T13" fmla="*/ 68 h 247"/>
                    <a:gd name="T14" fmla="*/ 0 w 183"/>
                    <a:gd name="T15" fmla="*/ 169 h 247"/>
                    <a:gd name="T16" fmla="*/ 5 w 183"/>
                    <a:gd name="T17" fmla="*/ 184 h 247"/>
                    <a:gd name="T18" fmla="*/ 12 w 183"/>
                    <a:gd name="T19" fmla="*/ 195 h 247"/>
                    <a:gd name="T20" fmla="*/ 23 w 183"/>
                    <a:gd name="T21" fmla="*/ 206 h 247"/>
                    <a:gd name="T22" fmla="*/ 34 w 183"/>
                    <a:gd name="T23" fmla="*/ 217 h 247"/>
                    <a:gd name="T24" fmla="*/ 53 w 183"/>
                    <a:gd name="T25" fmla="*/ 233 h 247"/>
                    <a:gd name="T26" fmla="*/ 71 w 183"/>
                    <a:gd name="T27" fmla="*/ 244 h 247"/>
                    <a:gd name="T28" fmla="*/ 89 w 183"/>
                    <a:gd name="T29" fmla="*/ 247 h 247"/>
                    <a:gd name="T30" fmla="*/ 94 w 183"/>
                    <a:gd name="T31" fmla="*/ 247 h 247"/>
                    <a:gd name="T32" fmla="*/ 112 w 183"/>
                    <a:gd name="T33" fmla="*/ 244 h 247"/>
                    <a:gd name="T34" fmla="*/ 130 w 183"/>
                    <a:gd name="T35" fmla="*/ 233 h 247"/>
                    <a:gd name="T36" fmla="*/ 150 w 183"/>
                    <a:gd name="T37" fmla="*/ 217 h 247"/>
                    <a:gd name="T38" fmla="*/ 162 w 183"/>
                    <a:gd name="T39" fmla="*/ 206 h 247"/>
                    <a:gd name="T40" fmla="*/ 171 w 183"/>
                    <a:gd name="T41" fmla="*/ 195 h 247"/>
                    <a:gd name="T42" fmla="*/ 180 w 183"/>
                    <a:gd name="T43" fmla="*/ 184 h 247"/>
                    <a:gd name="T44" fmla="*/ 183 w 183"/>
                    <a:gd name="T45" fmla="*/ 169 h 247"/>
                    <a:gd name="T46" fmla="*/ 183 w 183"/>
                    <a:gd name="T47" fmla="*/ 68 h 247"/>
                    <a:gd name="T48" fmla="*/ 177 w 183"/>
                    <a:gd name="T49" fmla="*/ 45 h 247"/>
                    <a:gd name="T50" fmla="*/ 169 w 183"/>
                    <a:gd name="T51" fmla="*/ 27 h 247"/>
                    <a:gd name="T52" fmla="*/ 154 w 183"/>
                    <a:gd name="T53" fmla="*/ 12 h 247"/>
                    <a:gd name="T54" fmla="*/ 139 w 183"/>
                    <a:gd name="T55" fmla="*/ 3 h 247"/>
                    <a:gd name="T56" fmla="*/ 122 w 183"/>
                    <a:gd name="T5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3" h="247">
                      <a:moveTo>
                        <a:pt x="122" y="0"/>
                      </a:moveTo>
                      <a:lnTo>
                        <a:pt x="63" y="0"/>
                      </a:lnTo>
                      <a:lnTo>
                        <a:pt x="44" y="3"/>
                      </a:lnTo>
                      <a:lnTo>
                        <a:pt x="29" y="12"/>
                      </a:lnTo>
                      <a:lnTo>
                        <a:pt x="16" y="27"/>
                      </a:lnTo>
                      <a:lnTo>
                        <a:pt x="6" y="45"/>
                      </a:lnTo>
                      <a:lnTo>
                        <a:pt x="0" y="68"/>
                      </a:lnTo>
                      <a:lnTo>
                        <a:pt x="0" y="169"/>
                      </a:lnTo>
                      <a:lnTo>
                        <a:pt x="5" y="184"/>
                      </a:lnTo>
                      <a:lnTo>
                        <a:pt x="12" y="195"/>
                      </a:lnTo>
                      <a:lnTo>
                        <a:pt x="23" y="206"/>
                      </a:lnTo>
                      <a:lnTo>
                        <a:pt x="34" y="217"/>
                      </a:lnTo>
                      <a:lnTo>
                        <a:pt x="53" y="233"/>
                      </a:lnTo>
                      <a:lnTo>
                        <a:pt x="71" y="244"/>
                      </a:lnTo>
                      <a:lnTo>
                        <a:pt x="89" y="247"/>
                      </a:lnTo>
                      <a:lnTo>
                        <a:pt x="94" y="247"/>
                      </a:lnTo>
                      <a:lnTo>
                        <a:pt x="112" y="244"/>
                      </a:lnTo>
                      <a:lnTo>
                        <a:pt x="130" y="233"/>
                      </a:lnTo>
                      <a:lnTo>
                        <a:pt x="150" y="217"/>
                      </a:lnTo>
                      <a:lnTo>
                        <a:pt x="162" y="206"/>
                      </a:lnTo>
                      <a:lnTo>
                        <a:pt x="171" y="195"/>
                      </a:lnTo>
                      <a:lnTo>
                        <a:pt x="180" y="184"/>
                      </a:lnTo>
                      <a:lnTo>
                        <a:pt x="183" y="169"/>
                      </a:lnTo>
                      <a:lnTo>
                        <a:pt x="183" y="68"/>
                      </a:lnTo>
                      <a:lnTo>
                        <a:pt x="177" y="45"/>
                      </a:lnTo>
                      <a:lnTo>
                        <a:pt x="169" y="27"/>
                      </a:lnTo>
                      <a:lnTo>
                        <a:pt x="154" y="12"/>
                      </a:lnTo>
                      <a:lnTo>
                        <a:pt x="139" y="3"/>
                      </a:lnTo>
                      <a:lnTo>
                        <a:pt x="122"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805">
                  <a:extLst>
                    <a:ext uri="{FF2B5EF4-FFF2-40B4-BE49-F238E27FC236}">
                      <a16:creationId xmlns:a16="http://schemas.microsoft.com/office/drawing/2014/main" id="{F30878BD-3BCE-ED54-8B22-302E082D7AC5}"/>
                    </a:ext>
                  </a:extLst>
                </p:cNvPr>
                <p:cNvSpPr>
                  <a:spLocks/>
                </p:cNvSpPr>
                <p:nvPr/>
              </p:nvSpPr>
              <p:spPr bwMode="auto">
                <a:xfrm>
                  <a:off x="4850" y="2058"/>
                  <a:ext cx="45" cy="124"/>
                </a:xfrm>
                <a:custGeom>
                  <a:avLst/>
                  <a:gdLst>
                    <a:gd name="T0" fmla="*/ 30 w 91"/>
                    <a:gd name="T1" fmla="*/ 0 h 247"/>
                    <a:gd name="T2" fmla="*/ 0 w 91"/>
                    <a:gd name="T3" fmla="*/ 0 h 247"/>
                    <a:gd name="T4" fmla="*/ 0 w 91"/>
                    <a:gd name="T5" fmla="*/ 247 h 247"/>
                    <a:gd name="T6" fmla="*/ 2 w 91"/>
                    <a:gd name="T7" fmla="*/ 247 h 247"/>
                    <a:gd name="T8" fmla="*/ 20 w 91"/>
                    <a:gd name="T9" fmla="*/ 244 h 247"/>
                    <a:gd name="T10" fmla="*/ 38 w 91"/>
                    <a:gd name="T11" fmla="*/ 233 h 247"/>
                    <a:gd name="T12" fmla="*/ 58 w 91"/>
                    <a:gd name="T13" fmla="*/ 217 h 247"/>
                    <a:gd name="T14" fmla="*/ 70 w 91"/>
                    <a:gd name="T15" fmla="*/ 206 h 247"/>
                    <a:gd name="T16" fmla="*/ 79 w 91"/>
                    <a:gd name="T17" fmla="*/ 195 h 247"/>
                    <a:gd name="T18" fmla="*/ 88 w 91"/>
                    <a:gd name="T19" fmla="*/ 184 h 247"/>
                    <a:gd name="T20" fmla="*/ 91 w 91"/>
                    <a:gd name="T21" fmla="*/ 169 h 247"/>
                    <a:gd name="T22" fmla="*/ 91 w 91"/>
                    <a:gd name="T23" fmla="*/ 68 h 247"/>
                    <a:gd name="T24" fmla="*/ 85 w 91"/>
                    <a:gd name="T25" fmla="*/ 45 h 247"/>
                    <a:gd name="T26" fmla="*/ 77 w 91"/>
                    <a:gd name="T27" fmla="*/ 27 h 247"/>
                    <a:gd name="T28" fmla="*/ 62 w 91"/>
                    <a:gd name="T29" fmla="*/ 12 h 247"/>
                    <a:gd name="T30" fmla="*/ 47 w 91"/>
                    <a:gd name="T31" fmla="*/ 3 h 247"/>
                    <a:gd name="T32" fmla="*/ 30 w 91"/>
                    <a:gd name="T3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247">
                      <a:moveTo>
                        <a:pt x="30" y="0"/>
                      </a:moveTo>
                      <a:lnTo>
                        <a:pt x="0" y="0"/>
                      </a:lnTo>
                      <a:lnTo>
                        <a:pt x="0" y="247"/>
                      </a:lnTo>
                      <a:lnTo>
                        <a:pt x="2" y="247"/>
                      </a:lnTo>
                      <a:lnTo>
                        <a:pt x="20" y="244"/>
                      </a:lnTo>
                      <a:lnTo>
                        <a:pt x="38" y="233"/>
                      </a:lnTo>
                      <a:lnTo>
                        <a:pt x="58" y="217"/>
                      </a:lnTo>
                      <a:lnTo>
                        <a:pt x="70" y="206"/>
                      </a:lnTo>
                      <a:lnTo>
                        <a:pt x="79" y="195"/>
                      </a:lnTo>
                      <a:lnTo>
                        <a:pt x="88" y="184"/>
                      </a:lnTo>
                      <a:lnTo>
                        <a:pt x="91" y="169"/>
                      </a:lnTo>
                      <a:lnTo>
                        <a:pt x="91" y="68"/>
                      </a:lnTo>
                      <a:lnTo>
                        <a:pt x="85" y="45"/>
                      </a:lnTo>
                      <a:lnTo>
                        <a:pt x="77" y="27"/>
                      </a:lnTo>
                      <a:lnTo>
                        <a:pt x="62" y="12"/>
                      </a:lnTo>
                      <a:lnTo>
                        <a:pt x="47" y="3"/>
                      </a:lnTo>
                      <a:lnTo>
                        <a:pt x="30"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806">
                  <a:extLst>
                    <a:ext uri="{FF2B5EF4-FFF2-40B4-BE49-F238E27FC236}">
                      <a16:creationId xmlns:a16="http://schemas.microsoft.com/office/drawing/2014/main" id="{71C55873-9F76-2949-8050-1A5DE577D4F6}"/>
                    </a:ext>
                  </a:extLst>
                </p:cNvPr>
                <p:cNvSpPr>
                  <a:spLocks/>
                </p:cNvSpPr>
                <p:nvPr/>
              </p:nvSpPr>
              <p:spPr bwMode="auto">
                <a:xfrm>
                  <a:off x="4803" y="2085"/>
                  <a:ext cx="47" cy="102"/>
                </a:xfrm>
                <a:custGeom>
                  <a:avLst/>
                  <a:gdLst>
                    <a:gd name="T0" fmla="*/ 53 w 94"/>
                    <a:gd name="T1" fmla="*/ 127 h 205"/>
                    <a:gd name="T2" fmla="*/ 43 w 94"/>
                    <a:gd name="T3" fmla="*/ 120 h 205"/>
                    <a:gd name="T4" fmla="*/ 33 w 94"/>
                    <a:gd name="T5" fmla="*/ 110 h 205"/>
                    <a:gd name="T6" fmla="*/ 22 w 94"/>
                    <a:gd name="T7" fmla="*/ 100 h 205"/>
                    <a:gd name="T8" fmla="*/ 11 w 94"/>
                    <a:gd name="T9" fmla="*/ 89 h 205"/>
                    <a:gd name="T10" fmla="*/ 2 w 94"/>
                    <a:gd name="T11" fmla="*/ 76 h 205"/>
                    <a:gd name="T12" fmla="*/ 2 w 94"/>
                    <a:gd name="T13" fmla="*/ 65 h 205"/>
                    <a:gd name="T14" fmla="*/ 2 w 94"/>
                    <a:gd name="T15" fmla="*/ 48 h 205"/>
                    <a:gd name="T16" fmla="*/ 2 w 94"/>
                    <a:gd name="T17" fmla="*/ 33 h 205"/>
                    <a:gd name="T18" fmla="*/ 2 w 94"/>
                    <a:gd name="T19" fmla="*/ 21 h 205"/>
                    <a:gd name="T20" fmla="*/ 2 w 94"/>
                    <a:gd name="T21" fmla="*/ 18 h 205"/>
                    <a:gd name="T22" fmla="*/ 2 w 94"/>
                    <a:gd name="T23" fmla="*/ 16 h 205"/>
                    <a:gd name="T24" fmla="*/ 1 w 94"/>
                    <a:gd name="T25" fmla="*/ 10 h 205"/>
                    <a:gd name="T26" fmla="*/ 0 w 94"/>
                    <a:gd name="T27" fmla="*/ 6 h 205"/>
                    <a:gd name="T28" fmla="*/ 0 w 94"/>
                    <a:gd name="T29" fmla="*/ 1 h 205"/>
                    <a:gd name="T30" fmla="*/ 0 w 94"/>
                    <a:gd name="T31" fmla="*/ 0 h 205"/>
                    <a:gd name="T32" fmla="*/ 0 w 94"/>
                    <a:gd name="T33" fmla="*/ 123 h 205"/>
                    <a:gd name="T34" fmla="*/ 2 w 94"/>
                    <a:gd name="T35" fmla="*/ 139 h 205"/>
                    <a:gd name="T36" fmla="*/ 11 w 94"/>
                    <a:gd name="T37" fmla="*/ 151 h 205"/>
                    <a:gd name="T38" fmla="*/ 22 w 94"/>
                    <a:gd name="T39" fmla="*/ 163 h 205"/>
                    <a:gd name="T40" fmla="*/ 33 w 94"/>
                    <a:gd name="T41" fmla="*/ 174 h 205"/>
                    <a:gd name="T42" fmla="*/ 53 w 94"/>
                    <a:gd name="T43" fmla="*/ 191 h 205"/>
                    <a:gd name="T44" fmla="*/ 72 w 94"/>
                    <a:gd name="T45" fmla="*/ 202 h 205"/>
                    <a:gd name="T46" fmla="*/ 91 w 94"/>
                    <a:gd name="T47" fmla="*/ 205 h 205"/>
                    <a:gd name="T48" fmla="*/ 94 w 94"/>
                    <a:gd name="T49" fmla="*/ 205 h 205"/>
                    <a:gd name="T50" fmla="*/ 94 w 94"/>
                    <a:gd name="T51" fmla="*/ 174 h 205"/>
                    <a:gd name="T52" fmla="*/ 91 w 94"/>
                    <a:gd name="T53" fmla="*/ 174 h 205"/>
                    <a:gd name="T54" fmla="*/ 74 w 94"/>
                    <a:gd name="T55" fmla="*/ 171 h 205"/>
                    <a:gd name="T56" fmla="*/ 57 w 94"/>
                    <a:gd name="T57" fmla="*/ 163 h 205"/>
                    <a:gd name="T58" fmla="*/ 57 w 94"/>
                    <a:gd name="T59" fmla="*/ 156 h 205"/>
                    <a:gd name="T60" fmla="*/ 62 w 94"/>
                    <a:gd name="T61" fmla="*/ 141 h 205"/>
                    <a:gd name="T62" fmla="*/ 70 w 94"/>
                    <a:gd name="T63" fmla="*/ 133 h 205"/>
                    <a:gd name="T64" fmla="*/ 84 w 94"/>
                    <a:gd name="T65" fmla="*/ 129 h 205"/>
                    <a:gd name="T66" fmla="*/ 94 w 94"/>
                    <a:gd name="T67" fmla="*/ 129 h 205"/>
                    <a:gd name="T68" fmla="*/ 94 w 94"/>
                    <a:gd name="T69" fmla="*/ 113 h 205"/>
                    <a:gd name="T70" fmla="*/ 84 w 94"/>
                    <a:gd name="T71" fmla="*/ 113 h 205"/>
                    <a:gd name="T72" fmla="*/ 67 w 94"/>
                    <a:gd name="T73" fmla="*/ 117 h 205"/>
                    <a:gd name="T74" fmla="*/ 53 w 94"/>
                    <a:gd name="T75"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205">
                      <a:moveTo>
                        <a:pt x="53" y="127"/>
                      </a:moveTo>
                      <a:lnTo>
                        <a:pt x="43" y="120"/>
                      </a:lnTo>
                      <a:lnTo>
                        <a:pt x="33" y="110"/>
                      </a:lnTo>
                      <a:lnTo>
                        <a:pt x="22" y="100"/>
                      </a:lnTo>
                      <a:lnTo>
                        <a:pt x="11" y="89"/>
                      </a:lnTo>
                      <a:lnTo>
                        <a:pt x="2" y="76"/>
                      </a:lnTo>
                      <a:lnTo>
                        <a:pt x="2" y="65"/>
                      </a:lnTo>
                      <a:lnTo>
                        <a:pt x="2" y="48"/>
                      </a:lnTo>
                      <a:lnTo>
                        <a:pt x="2" y="33"/>
                      </a:lnTo>
                      <a:lnTo>
                        <a:pt x="2" y="21"/>
                      </a:lnTo>
                      <a:lnTo>
                        <a:pt x="2" y="18"/>
                      </a:lnTo>
                      <a:lnTo>
                        <a:pt x="2" y="16"/>
                      </a:lnTo>
                      <a:lnTo>
                        <a:pt x="1" y="10"/>
                      </a:lnTo>
                      <a:lnTo>
                        <a:pt x="0" y="6"/>
                      </a:lnTo>
                      <a:lnTo>
                        <a:pt x="0" y="1"/>
                      </a:lnTo>
                      <a:lnTo>
                        <a:pt x="0" y="0"/>
                      </a:lnTo>
                      <a:lnTo>
                        <a:pt x="0" y="123"/>
                      </a:lnTo>
                      <a:lnTo>
                        <a:pt x="2" y="139"/>
                      </a:lnTo>
                      <a:lnTo>
                        <a:pt x="11" y="151"/>
                      </a:lnTo>
                      <a:lnTo>
                        <a:pt x="22" y="163"/>
                      </a:lnTo>
                      <a:lnTo>
                        <a:pt x="33" y="174"/>
                      </a:lnTo>
                      <a:lnTo>
                        <a:pt x="53" y="191"/>
                      </a:lnTo>
                      <a:lnTo>
                        <a:pt x="72" y="202"/>
                      </a:lnTo>
                      <a:lnTo>
                        <a:pt x="91" y="205"/>
                      </a:lnTo>
                      <a:lnTo>
                        <a:pt x="94" y="205"/>
                      </a:lnTo>
                      <a:lnTo>
                        <a:pt x="94" y="174"/>
                      </a:lnTo>
                      <a:lnTo>
                        <a:pt x="91" y="174"/>
                      </a:lnTo>
                      <a:lnTo>
                        <a:pt x="74" y="171"/>
                      </a:lnTo>
                      <a:lnTo>
                        <a:pt x="57" y="163"/>
                      </a:lnTo>
                      <a:lnTo>
                        <a:pt x="57" y="156"/>
                      </a:lnTo>
                      <a:lnTo>
                        <a:pt x="62" y="141"/>
                      </a:lnTo>
                      <a:lnTo>
                        <a:pt x="70" y="133"/>
                      </a:lnTo>
                      <a:lnTo>
                        <a:pt x="84" y="129"/>
                      </a:lnTo>
                      <a:lnTo>
                        <a:pt x="94" y="129"/>
                      </a:lnTo>
                      <a:lnTo>
                        <a:pt x="94" y="113"/>
                      </a:lnTo>
                      <a:lnTo>
                        <a:pt x="84" y="113"/>
                      </a:lnTo>
                      <a:lnTo>
                        <a:pt x="67" y="117"/>
                      </a:lnTo>
                      <a:lnTo>
                        <a:pt x="53" y="127"/>
                      </a:lnTo>
                      <a:close/>
                    </a:path>
                  </a:pathLst>
                </a:custGeom>
                <a:solidFill>
                  <a:srgbClr val="A44B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807">
                  <a:extLst>
                    <a:ext uri="{FF2B5EF4-FFF2-40B4-BE49-F238E27FC236}">
                      <a16:creationId xmlns:a16="http://schemas.microsoft.com/office/drawing/2014/main" id="{7BD98709-92C0-4043-BC9A-853A50AD0009}"/>
                    </a:ext>
                  </a:extLst>
                </p:cNvPr>
                <p:cNvSpPr>
                  <a:spLocks/>
                </p:cNvSpPr>
                <p:nvPr/>
              </p:nvSpPr>
              <p:spPr bwMode="auto">
                <a:xfrm>
                  <a:off x="4850" y="2085"/>
                  <a:ext cx="47" cy="102"/>
                </a:xfrm>
                <a:custGeom>
                  <a:avLst/>
                  <a:gdLst>
                    <a:gd name="T0" fmla="*/ 91 w 95"/>
                    <a:gd name="T1" fmla="*/ 76 h 205"/>
                    <a:gd name="T2" fmla="*/ 82 w 95"/>
                    <a:gd name="T3" fmla="*/ 89 h 205"/>
                    <a:gd name="T4" fmla="*/ 71 w 95"/>
                    <a:gd name="T5" fmla="*/ 100 h 205"/>
                    <a:gd name="T6" fmla="*/ 60 w 95"/>
                    <a:gd name="T7" fmla="*/ 110 h 205"/>
                    <a:gd name="T8" fmla="*/ 50 w 95"/>
                    <a:gd name="T9" fmla="*/ 120 h 205"/>
                    <a:gd name="T10" fmla="*/ 40 w 95"/>
                    <a:gd name="T11" fmla="*/ 127 h 205"/>
                    <a:gd name="T12" fmla="*/ 27 w 95"/>
                    <a:gd name="T13" fmla="*/ 117 h 205"/>
                    <a:gd name="T14" fmla="*/ 10 w 95"/>
                    <a:gd name="T15" fmla="*/ 113 h 205"/>
                    <a:gd name="T16" fmla="*/ 0 w 95"/>
                    <a:gd name="T17" fmla="*/ 113 h 205"/>
                    <a:gd name="T18" fmla="*/ 0 w 95"/>
                    <a:gd name="T19" fmla="*/ 129 h 205"/>
                    <a:gd name="T20" fmla="*/ 10 w 95"/>
                    <a:gd name="T21" fmla="*/ 129 h 205"/>
                    <a:gd name="T22" fmla="*/ 23 w 95"/>
                    <a:gd name="T23" fmla="*/ 133 h 205"/>
                    <a:gd name="T24" fmla="*/ 31 w 95"/>
                    <a:gd name="T25" fmla="*/ 141 h 205"/>
                    <a:gd name="T26" fmla="*/ 36 w 95"/>
                    <a:gd name="T27" fmla="*/ 156 h 205"/>
                    <a:gd name="T28" fmla="*/ 36 w 95"/>
                    <a:gd name="T29" fmla="*/ 163 h 205"/>
                    <a:gd name="T30" fmla="*/ 19 w 95"/>
                    <a:gd name="T31" fmla="*/ 171 h 205"/>
                    <a:gd name="T32" fmla="*/ 2 w 95"/>
                    <a:gd name="T33" fmla="*/ 174 h 205"/>
                    <a:gd name="T34" fmla="*/ 0 w 95"/>
                    <a:gd name="T35" fmla="*/ 174 h 205"/>
                    <a:gd name="T36" fmla="*/ 0 w 95"/>
                    <a:gd name="T37" fmla="*/ 205 h 205"/>
                    <a:gd name="T38" fmla="*/ 2 w 95"/>
                    <a:gd name="T39" fmla="*/ 205 h 205"/>
                    <a:gd name="T40" fmla="*/ 21 w 95"/>
                    <a:gd name="T41" fmla="*/ 202 h 205"/>
                    <a:gd name="T42" fmla="*/ 41 w 95"/>
                    <a:gd name="T43" fmla="*/ 191 h 205"/>
                    <a:gd name="T44" fmla="*/ 60 w 95"/>
                    <a:gd name="T45" fmla="*/ 174 h 205"/>
                    <a:gd name="T46" fmla="*/ 72 w 95"/>
                    <a:gd name="T47" fmla="*/ 163 h 205"/>
                    <a:gd name="T48" fmla="*/ 84 w 95"/>
                    <a:gd name="T49" fmla="*/ 151 h 205"/>
                    <a:gd name="T50" fmla="*/ 91 w 95"/>
                    <a:gd name="T51" fmla="*/ 139 h 205"/>
                    <a:gd name="T52" fmla="*/ 95 w 95"/>
                    <a:gd name="T53" fmla="*/ 123 h 205"/>
                    <a:gd name="T54" fmla="*/ 95 w 95"/>
                    <a:gd name="T55" fmla="*/ 0 h 205"/>
                    <a:gd name="T56" fmla="*/ 94 w 95"/>
                    <a:gd name="T57" fmla="*/ 1 h 205"/>
                    <a:gd name="T58" fmla="*/ 94 w 95"/>
                    <a:gd name="T59" fmla="*/ 6 h 205"/>
                    <a:gd name="T60" fmla="*/ 92 w 95"/>
                    <a:gd name="T61" fmla="*/ 10 h 205"/>
                    <a:gd name="T62" fmla="*/ 92 w 95"/>
                    <a:gd name="T63" fmla="*/ 16 h 205"/>
                    <a:gd name="T64" fmla="*/ 91 w 95"/>
                    <a:gd name="T65" fmla="*/ 18 h 205"/>
                    <a:gd name="T66" fmla="*/ 91 w 95"/>
                    <a:gd name="T67" fmla="*/ 21 h 205"/>
                    <a:gd name="T68" fmla="*/ 91 w 95"/>
                    <a:gd name="T69" fmla="*/ 33 h 205"/>
                    <a:gd name="T70" fmla="*/ 91 w 95"/>
                    <a:gd name="T71" fmla="*/ 48 h 205"/>
                    <a:gd name="T72" fmla="*/ 91 w 95"/>
                    <a:gd name="T73" fmla="*/ 65 h 205"/>
                    <a:gd name="T74" fmla="*/ 91 w 95"/>
                    <a:gd name="T75" fmla="*/ 7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205">
                      <a:moveTo>
                        <a:pt x="91" y="76"/>
                      </a:moveTo>
                      <a:lnTo>
                        <a:pt x="82" y="89"/>
                      </a:lnTo>
                      <a:lnTo>
                        <a:pt x="71" y="100"/>
                      </a:lnTo>
                      <a:lnTo>
                        <a:pt x="60" y="110"/>
                      </a:lnTo>
                      <a:lnTo>
                        <a:pt x="50" y="120"/>
                      </a:lnTo>
                      <a:lnTo>
                        <a:pt x="40" y="127"/>
                      </a:lnTo>
                      <a:lnTo>
                        <a:pt x="27" y="117"/>
                      </a:lnTo>
                      <a:lnTo>
                        <a:pt x="10" y="113"/>
                      </a:lnTo>
                      <a:lnTo>
                        <a:pt x="0" y="113"/>
                      </a:lnTo>
                      <a:lnTo>
                        <a:pt x="0" y="129"/>
                      </a:lnTo>
                      <a:lnTo>
                        <a:pt x="10" y="129"/>
                      </a:lnTo>
                      <a:lnTo>
                        <a:pt x="23" y="133"/>
                      </a:lnTo>
                      <a:lnTo>
                        <a:pt x="31" y="141"/>
                      </a:lnTo>
                      <a:lnTo>
                        <a:pt x="36" y="156"/>
                      </a:lnTo>
                      <a:lnTo>
                        <a:pt x="36" y="163"/>
                      </a:lnTo>
                      <a:lnTo>
                        <a:pt x="19" y="171"/>
                      </a:lnTo>
                      <a:lnTo>
                        <a:pt x="2" y="174"/>
                      </a:lnTo>
                      <a:lnTo>
                        <a:pt x="0" y="174"/>
                      </a:lnTo>
                      <a:lnTo>
                        <a:pt x="0" y="205"/>
                      </a:lnTo>
                      <a:lnTo>
                        <a:pt x="2" y="205"/>
                      </a:lnTo>
                      <a:lnTo>
                        <a:pt x="21" y="202"/>
                      </a:lnTo>
                      <a:lnTo>
                        <a:pt x="41" y="191"/>
                      </a:lnTo>
                      <a:lnTo>
                        <a:pt x="60" y="174"/>
                      </a:lnTo>
                      <a:lnTo>
                        <a:pt x="72" y="163"/>
                      </a:lnTo>
                      <a:lnTo>
                        <a:pt x="84" y="151"/>
                      </a:lnTo>
                      <a:lnTo>
                        <a:pt x="91" y="139"/>
                      </a:lnTo>
                      <a:lnTo>
                        <a:pt x="95" y="123"/>
                      </a:lnTo>
                      <a:lnTo>
                        <a:pt x="95" y="0"/>
                      </a:lnTo>
                      <a:lnTo>
                        <a:pt x="94" y="1"/>
                      </a:lnTo>
                      <a:lnTo>
                        <a:pt x="94" y="6"/>
                      </a:lnTo>
                      <a:lnTo>
                        <a:pt x="92" y="10"/>
                      </a:lnTo>
                      <a:lnTo>
                        <a:pt x="92" y="16"/>
                      </a:lnTo>
                      <a:lnTo>
                        <a:pt x="91" y="18"/>
                      </a:lnTo>
                      <a:lnTo>
                        <a:pt x="91" y="21"/>
                      </a:lnTo>
                      <a:lnTo>
                        <a:pt x="91" y="33"/>
                      </a:lnTo>
                      <a:lnTo>
                        <a:pt x="91" y="48"/>
                      </a:lnTo>
                      <a:lnTo>
                        <a:pt x="91" y="65"/>
                      </a:lnTo>
                      <a:lnTo>
                        <a:pt x="91" y="76"/>
                      </a:lnTo>
                      <a:close/>
                    </a:path>
                  </a:pathLst>
                </a:custGeom>
                <a:solidFill>
                  <a:srgbClr val="8E26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7" name="Freeform 809">
                <a:extLst>
                  <a:ext uri="{FF2B5EF4-FFF2-40B4-BE49-F238E27FC236}">
                    <a16:creationId xmlns:a16="http://schemas.microsoft.com/office/drawing/2014/main" id="{A23B1230-C489-7D24-576B-695D31169162}"/>
                  </a:ext>
                </a:extLst>
              </p:cNvPr>
              <p:cNvSpPr>
                <a:spLocks/>
              </p:cNvSpPr>
              <p:nvPr/>
            </p:nvSpPr>
            <p:spPr bwMode="auto">
              <a:xfrm>
                <a:off x="6605617" y="5389657"/>
                <a:ext cx="126152" cy="103725"/>
              </a:xfrm>
              <a:custGeom>
                <a:avLst/>
                <a:gdLst>
                  <a:gd name="T0" fmla="*/ 76 w 89"/>
                  <a:gd name="T1" fmla="*/ 27 h 75"/>
                  <a:gd name="T2" fmla="*/ 78 w 89"/>
                  <a:gd name="T3" fmla="*/ 0 h 75"/>
                  <a:gd name="T4" fmla="*/ 13 w 89"/>
                  <a:gd name="T5" fmla="*/ 5 h 75"/>
                  <a:gd name="T6" fmla="*/ 16 w 89"/>
                  <a:gd name="T7" fmla="*/ 20 h 75"/>
                  <a:gd name="T8" fmla="*/ 17 w 89"/>
                  <a:gd name="T9" fmla="*/ 34 h 75"/>
                  <a:gd name="T10" fmla="*/ 13 w 89"/>
                  <a:gd name="T11" fmla="*/ 46 h 75"/>
                  <a:gd name="T12" fmla="*/ 0 w 89"/>
                  <a:gd name="T13" fmla="*/ 69 h 75"/>
                  <a:gd name="T14" fmla="*/ 89 w 89"/>
                  <a:gd name="T15" fmla="*/ 75 h 75"/>
                  <a:gd name="T16" fmla="*/ 78 w 89"/>
                  <a:gd name="T17" fmla="*/ 38 h 75"/>
                  <a:gd name="T18" fmla="*/ 76 w 89"/>
                  <a:gd name="T19" fmla="*/ 32 h 75"/>
                  <a:gd name="T20" fmla="*/ 76 w 89"/>
                  <a:gd name="T2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5">
                    <a:moveTo>
                      <a:pt x="76" y="27"/>
                    </a:moveTo>
                    <a:lnTo>
                      <a:pt x="78" y="0"/>
                    </a:lnTo>
                    <a:lnTo>
                      <a:pt x="13" y="5"/>
                    </a:lnTo>
                    <a:lnTo>
                      <a:pt x="16" y="20"/>
                    </a:lnTo>
                    <a:lnTo>
                      <a:pt x="17" y="34"/>
                    </a:lnTo>
                    <a:lnTo>
                      <a:pt x="13" y="46"/>
                    </a:lnTo>
                    <a:lnTo>
                      <a:pt x="0" y="69"/>
                    </a:lnTo>
                    <a:lnTo>
                      <a:pt x="89" y="75"/>
                    </a:lnTo>
                    <a:lnTo>
                      <a:pt x="78" y="38"/>
                    </a:lnTo>
                    <a:lnTo>
                      <a:pt x="76" y="32"/>
                    </a:lnTo>
                    <a:lnTo>
                      <a:pt x="76" y="27"/>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810">
                <a:extLst>
                  <a:ext uri="{FF2B5EF4-FFF2-40B4-BE49-F238E27FC236}">
                    <a16:creationId xmlns:a16="http://schemas.microsoft.com/office/drawing/2014/main" id="{ADFA987F-9406-81AE-9981-4F8D6FD1F573}"/>
                  </a:ext>
                </a:extLst>
              </p:cNvPr>
              <p:cNvSpPr>
                <a:spLocks/>
              </p:cNvSpPr>
              <p:nvPr/>
            </p:nvSpPr>
            <p:spPr bwMode="auto">
              <a:xfrm>
                <a:off x="6588797" y="5507399"/>
                <a:ext cx="148579" cy="19624"/>
              </a:xfrm>
              <a:custGeom>
                <a:avLst/>
                <a:gdLst>
                  <a:gd name="T0" fmla="*/ 0 w 106"/>
                  <a:gd name="T1" fmla="*/ 4 h 16"/>
                  <a:gd name="T2" fmla="*/ 0 w 106"/>
                  <a:gd name="T3" fmla="*/ 9 h 16"/>
                  <a:gd name="T4" fmla="*/ 3 w 106"/>
                  <a:gd name="T5" fmla="*/ 13 h 16"/>
                  <a:gd name="T6" fmla="*/ 5 w 106"/>
                  <a:gd name="T7" fmla="*/ 14 h 16"/>
                  <a:gd name="T8" fmla="*/ 10 w 106"/>
                  <a:gd name="T9" fmla="*/ 16 h 16"/>
                  <a:gd name="T10" fmla="*/ 96 w 106"/>
                  <a:gd name="T11" fmla="*/ 16 h 16"/>
                  <a:gd name="T12" fmla="*/ 100 w 106"/>
                  <a:gd name="T13" fmla="*/ 14 h 16"/>
                  <a:gd name="T14" fmla="*/ 103 w 106"/>
                  <a:gd name="T15" fmla="*/ 13 h 16"/>
                  <a:gd name="T16" fmla="*/ 106 w 106"/>
                  <a:gd name="T17" fmla="*/ 9 h 16"/>
                  <a:gd name="T18" fmla="*/ 106 w 106"/>
                  <a:gd name="T19" fmla="*/ 4 h 16"/>
                  <a:gd name="T20" fmla="*/ 106 w 106"/>
                  <a:gd name="T21" fmla="*/ 0 h 16"/>
                  <a:gd name="T22" fmla="*/ 0 w 106"/>
                  <a:gd name="T23" fmla="*/ 0 h 16"/>
                  <a:gd name="T24" fmla="*/ 0 w 106"/>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6">
                    <a:moveTo>
                      <a:pt x="0" y="4"/>
                    </a:moveTo>
                    <a:lnTo>
                      <a:pt x="0" y="9"/>
                    </a:lnTo>
                    <a:lnTo>
                      <a:pt x="3" y="13"/>
                    </a:lnTo>
                    <a:lnTo>
                      <a:pt x="5" y="14"/>
                    </a:lnTo>
                    <a:lnTo>
                      <a:pt x="10" y="16"/>
                    </a:lnTo>
                    <a:lnTo>
                      <a:pt x="96" y="16"/>
                    </a:lnTo>
                    <a:lnTo>
                      <a:pt x="100" y="14"/>
                    </a:lnTo>
                    <a:lnTo>
                      <a:pt x="103" y="13"/>
                    </a:lnTo>
                    <a:lnTo>
                      <a:pt x="106" y="9"/>
                    </a:lnTo>
                    <a:lnTo>
                      <a:pt x="106" y="4"/>
                    </a:lnTo>
                    <a:lnTo>
                      <a:pt x="106"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811">
                <a:extLst>
                  <a:ext uri="{FF2B5EF4-FFF2-40B4-BE49-F238E27FC236}">
                    <a16:creationId xmlns:a16="http://schemas.microsoft.com/office/drawing/2014/main" id="{8F86E12B-A4A4-7819-C731-CB7E7D9907F3}"/>
                  </a:ext>
                </a:extLst>
              </p:cNvPr>
              <p:cNvSpPr>
                <a:spLocks/>
              </p:cNvSpPr>
              <p:nvPr/>
            </p:nvSpPr>
            <p:spPr bwMode="auto">
              <a:xfrm>
                <a:off x="6591600" y="5454135"/>
                <a:ext cx="145776" cy="53264"/>
              </a:xfrm>
              <a:custGeom>
                <a:avLst/>
                <a:gdLst>
                  <a:gd name="T0" fmla="*/ 52 w 103"/>
                  <a:gd name="T1" fmla="*/ 0 h 39"/>
                  <a:gd name="T2" fmla="*/ 31 w 103"/>
                  <a:gd name="T3" fmla="*/ 3 h 39"/>
                  <a:gd name="T4" fmla="*/ 16 w 103"/>
                  <a:gd name="T5" fmla="*/ 12 h 39"/>
                  <a:gd name="T6" fmla="*/ 4 w 103"/>
                  <a:gd name="T7" fmla="*/ 24 h 39"/>
                  <a:gd name="T8" fmla="*/ 0 w 103"/>
                  <a:gd name="T9" fmla="*/ 39 h 39"/>
                  <a:gd name="T10" fmla="*/ 103 w 103"/>
                  <a:gd name="T11" fmla="*/ 39 h 39"/>
                  <a:gd name="T12" fmla="*/ 99 w 103"/>
                  <a:gd name="T13" fmla="*/ 24 h 39"/>
                  <a:gd name="T14" fmla="*/ 89 w 103"/>
                  <a:gd name="T15" fmla="*/ 12 h 39"/>
                  <a:gd name="T16" fmla="*/ 72 w 103"/>
                  <a:gd name="T17" fmla="*/ 3 h 39"/>
                  <a:gd name="T18" fmla="*/ 52 w 103"/>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9">
                    <a:moveTo>
                      <a:pt x="52" y="0"/>
                    </a:moveTo>
                    <a:lnTo>
                      <a:pt x="31" y="3"/>
                    </a:lnTo>
                    <a:lnTo>
                      <a:pt x="16" y="12"/>
                    </a:lnTo>
                    <a:lnTo>
                      <a:pt x="4" y="24"/>
                    </a:lnTo>
                    <a:lnTo>
                      <a:pt x="0" y="39"/>
                    </a:lnTo>
                    <a:lnTo>
                      <a:pt x="103" y="39"/>
                    </a:lnTo>
                    <a:lnTo>
                      <a:pt x="99" y="24"/>
                    </a:lnTo>
                    <a:lnTo>
                      <a:pt x="89" y="12"/>
                    </a:lnTo>
                    <a:lnTo>
                      <a:pt x="72" y="3"/>
                    </a:lnTo>
                    <a:lnTo>
                      <a:pt x="52"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812">
                <a:extLst>
                  <a:ext uri="{FF2B5EF4-FFF2-40B4-BE49-F238E27FC236}">
                    <a16:creationId xmlns:a16="http://schemas.microsoft.com/office/drawing/2014/main" id="{43EEB279-ECD1-1ED7-460A-6D48CED4B5F6}"/>
                  </a:ext>
                </a:extLst>
              </p:cNvPr>
              <p:cNvSpPr>
                <a:spLocks/>
              </p:cNvSpPr>
              <p:nvPr/>
            </p:nvSpPr>
            <p:spPr bwMode="auto">
              <a:xfrm>
                <a:off x="6594404" y="5456938"/>
                <a:ext cx="137365" cy="50461"/>
              </a:xfrm>
              <a:custGeom>
                <a:avLst/>
                <a:gdLst>
                  <a:gd name="T0" fmla="*/ 49 w 97"/>
                  <a:gd name="T1" fmla="*/ 0 h 37"/>
                  <a:gd name="T2" fmla="*/ 30 w 97"/>
                  <a:gd name="T3" fmla="*/ 3 h 37"/>
                  <a:gd name="T4" fmla="*/ 14 w 97"/>
                  <a:gd name="T5" fmla="*/ 11 h 37"/>
                  <a:gd name="T6" fmla="*/ 4 w 97"/>
                  <a:gd name="T7" fmla="*/ 22 h 37"/>
                  <a:gd name="T8" fmla="*/ 0 w 97"/>
                  <a:gd name="T9" fmla="*/ 37 h 37"/>
                  <a:gd name="T10" fmla="*/ 97 w 97"/>
                  <a:gd name="T11" fmla="*/ 37 h 37"/>
                  <a:gd name="T12" fmla="*/ 93 w 97"/>
                  <a:gd name="T13" fmla="*/ 22 h 37"/>
                  <a:gd name="T14" fmla="*/ 83 w 97"/>
                  <a:gd name="T15" fmla="*/ 11 h 37"/>
                  <a:gd name="T16" fmla="*/ 68 w 97"/>
                  <a:gd name="T17" fmla="*/ 3 h 37"/>
                  <a:gd name="T18" fmla="*/ 49 w 97"/>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7">
                    <a:moveTo>
                      <a:pt x="49" y="0"/>
                    </a:moveTo>
                    <a:lnTo>
                      <a:pt x="30" y="3"/>
                    </a:lnTo>
                    <a:lnTo>
                      <a:pt x="14" y="11"/>
                    </a:lnTo>
                    <a:lnTo>
                      <a:pt x="4" y="22"/>
                    </a:lnTo>
                    <a:lnTo>
                      <a:pt x="0" y="37"/>
                    </a:lnTo>
                    <a:lnTo>
                      <a:pt x="97" y="37"/>
                    </a:lnTo>
                    <a:lnTo>
                      <a:pt x="93" y="22"/>
                    </a:lnTo>
                    <a:lnTo>
                      <a:pt x="83" y="11"/>
                    </a:lnTo>
                    <a:lnTo>
                      <a:pt x="68" y="3"/>
                    </a:lnTo>
                    <a:lnTo>
                      <a:pt x="49" y="0"/>
                    </a:lnTo>
                    <a:close/>
                  </a:path>
                </a:pathLst>
              </a:custGeom>
              <a:solidFill>
                <a:srgbClr val="2E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813">
                <a:extLst>
                  <a:ext uri="{FF2B5EF4-FFF2-40B4-BE49-F238E27FC236}">
                    <a16:creationId xmlns:a16="http://schemas.microsoft.com/office/drawing/2014/main" id="{CFCD5BC5-B123-8F28-293B-C355D724BB18}"/>
                  </a:ext>
                </a:extLst>
              </p:cNvPr>
              <p:cNvSpPr>
                <a:spLocks/>
              </p:cNvSpPr>
              <p:nvPr/>
            </p:nvSpPr>
            <p:spPr bwMode="auto">
              <a:xfrm>
                <a:off x="6846708" y="5389657"/>
                <a:ext cx="126152" cy="103725"/>
              </a:xfrm>
              <a:custGeom>
                <a:avLst/>
                <a:gdLst>
                  <a:gd name="T0" fmla="*/ 74 w 90"/>
                  <a:gd name="T1" fmla="*/ 20 h 75"/>
                  <a:gd name="T2" fmla="*/ 77 w 90"/>
                  <a:gd name="T3" fmla="*/ 5 h 75"/>
                  <a:gd name="T4" fmla="*/ 12 w 90"/>
                  <a:gd name="T5" fmla="*/ 0 h 75"/>
                  <a:gd name="T6" fmla="*/ 13 w 90"/>
                  <a:gd name="T7" fmla="*/ 27 h 75"/>
                  <a:gd name="T8" fmla="*/ 12 w 90"/>
                  <a:gd name="T9" fmla="*/ 32 h 75"/>
                  <a:gd name="T10" fmla="*/ 12 w 90"/>
                  <a:gd name="T11" fmla="*/ 38 h 75"/>
                  <a:gd name="T12" fmla="*/ 0 w 90"/>
                  <a:gd name="T13" fmla="*/ 75 h 75"/>
                  <a:gd name="T14" fmla="*/ 90 w 90"/>
                  <a:gd name="T15" fmla="*/ 69 h 75"/>
                  <a:gd name="T16" fmla="*/ 77 w 90"/>
                  <a:gd name="T17" fmla="*/ 46 h 75"/>
                  <a:gd name="T18" fmla="*/ 73 w 90"/>
                  <a:gd name="T19" fmla="*/ 34 h 75"/>
                  <a:gd name="T20" fmla="*/ 74 w 90"/>
                  <a:gd name="T21"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5">
                    <a:moveTo>
                      <a:pt x="74" y="20"/>
                    </a:moveTo>
                    <a:lnTo>
                      <a:pt x="77" y="5"/>
                    </a:lnTo>
                    <a:lnTo>
                      <a:pt x="12" y="0"/>
                    </a:lnTo>
                    <a:lnTo>
                      <a:pt x="13" y="27"/>
                    </a:lnTo>
                    <a:lnTo>
                      <a:pt x="12" y="32"/>
                    </a:lnTo>
                    <a:lnTo>
                      <a:pt x="12" y="38"/>
                    </a:lnTo>
                    <a:lnTo>
                      <a:pt x="0" y="75"/>
                    </a:lnTo>
                    <a:lnTo>
                      <a:pt x="90" y="69"/>
                    </a:lnTo>
                    <a:lnTo>
                      <a:pt x="77" y="46"/>
                    </a:lnTo>
                    <a:lnTo>
                      <a:pt x="73" y="34"/>
                    </a:lnTo>
                    <a:lnTo>
                      <a:pt x="74" y="2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814">
                <a:extLst>
                  <a:ext uri="{FF2B5EF4-FFF2-40B4-BE49-F238E27FC236}">
                    <a16:creationId xmlns:a16="http://schemas.microsoft.com/office/drawing/2014/main" id="{69613418-FBFB-7724-2D80-6642A6C7C2B4}"/>
                  </a:ext>
                </a:extLst>
              </p:cNvPr>
              <p:cNvSpPr>
                <a:spLocks/>
              </p:cNvSpPr>
              <p:nvPr/>
            </p:nvSpPr>
            <p:spPr bwMode="auto">
              <a:xfrm>
                <a:off x="6838298" y="5507399"/>
                <a:ext cx="148579" cy="19624"/>
              </a:xfrm>
              <a:custGeom>
                <a:avLst/>
                <a:gdLst>
                  <a:gd name="T0" fmla="*/ 0 w 108"/>
                  <a:gd name="T1" fmla="*/ 4 h 16"/>
                  <a:gd name="T2" fmla="*/ 2 w 108"/>
                  <a:gd name="T3" fmla="*/ 9 h 16"/>
                  <a:gd name="T4" fmla="*/ 5 w 108"/>
                  <a:gd name="T5" fmla="*/ 13 h 16"/>
                  <a:gd name="T6" fmla="*/ 7 w 108"/>
                  <a:gd name="T7" fmla="*/ 14 h 16"/>
                  <a:gd name="T8" fmla="*/ 12 w 108"/>
                  <a:gd name="T9" fmla="*/ 16 h 16"/>
                  <a:gd name="T10" fmla="*/ 97 w 108"/>
                  <a:gd name="T11" fmla="*/ 16 h 16"/>
                  <a:gd name="T12" fmla="*/ 101 w 108"/>
                  <a:gd name="T13" fmla="*/ 14 h 16"/>
                  <a:gd name="T14" fmla="*/ 105 w 108"/>
                  <a:gd name="T15" fmla="*/ 13 h 16"/>
                  <a:gd name="T16" fmla="*/ 106 w 108"/>
                  <a:gd name="T17" fmla="*/ 9 h 16"/>
                  <a:gd name="T18" fmla="*/ 108 w 108"/>
                  <a:gd name="T19" fmla="*/ 4 h 16"/>
                  <a:gd name="T20" fmla="*/ 108 w 108"/>
                  <a:gd name="T21" fmla="*/ 0 h 16"/>
                  <a:gd name="T22" fmla="*/ 0 w 108"/>
                  <a:gd name="T23" fmla="*/ 0 h 16"/>
                  <a:gd name="T24" fmla="*/ 0 w 108"/>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6">
                    <a:moveTo>
                      <a:pt x="0" y="4"/>
                    </a:moveTo>
                    <a:lnTo>
                      <a:pt x="2" y="9"/>
                    </a:lnTo>
                    <a:lnTo>
                      <a:pt x="5" y="13"/>
                    </a:lnTo>
                    <a:lnTo>
                      <a:pt x="7" y="14"/>
                    </a:lnTo>
                    <a:lnTo>
                      <a:pt x="12" y="16"/>
                    </a:lnTo>
                    <a:lnTo>
                      <a:pt x="97" y="16"/>
                    </a:lnTo>
                    <a:lnTo>
                      <a:pt x="101" y="14"/>
                    </a:lnTo>
                    <a:lnTo>
                      <a:pt x="105" y="13"/>
                    </a:lnTo>
                    <a:lnTo>
                      <a:pt x="106" y="9"/>
                    </a:lnTo>
                    <a:lnTo>
                      <a:pt x="108" y="4"/>
                    </a:lnTo>
                    <a:lnTo>
                      <a:pt x="108" y="0"/>
                    </a:lnTo>
                    <a:lnTo>
                      <a:pt x="0" y="0"/>
                    </a:lnTo>
                    <a:lnTo>
                      <a:pt x="0" y="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815">
                <a:extLst>
                  <a:ext uri="{FF2B5EF4-FFF2-40B4-BE49-F238E27FC236}">
                    <a16:creationId xmlns:a16="http://schemas.microsoft.com/office/drawing/2014/main" id="{E85D668F-14FD-E2F2-D149-3174330E7F21}"/>
                  </a:ext>
                </a:extLst>
              </p:cNvPr>
              <p:cNvSpPr>
                <a:spLocks/>
              </p:cNvSpPr>
              <p:nvPr/>
            </p:nvSpPr>
            <p:spPr bwMode="auto">
              <a:xfrm>
                <a:off x="6838298" y="5454135"/>
                <a:ext cx="148579" cy="53264"/>
              </a:xfrm>
              <a:custGeom>
                <a:avLst/>
                <a:gdLst>
                  <a:gd name="T0" fmla="*/ 52 w 104"/>
                  <a:gd name="T1" fmla="*/ 0 h 39"/>
                  <a:gd name="T2" fmla="*/ 32 w 104"/>
                  <a:gd name="T3" fmla="*/ 3 h 39"/>
                  <a:gd name="T4" fmla="*/ 15 w 104"/>
                  <a:gd name="T5" fmla="*/ 12 h 39"/>
                  <a:gd name="T6" fmla="*/ 4 w 104"/>
                  <a:gd name="T7" fmla="*/ 24 h 39"/>
                  <a:gd name="T8" fmla="*/ 0 w 104"/>
                  <a:gd name="T9" fmla="*/ 39 h 39"/>
                  <a:gd name="T10" fmla="*/ 104 w 104"/>
                  <a:gd name="T11" fmla="*/ 39 h 39"/>
                  <a:gd name="T12" fmla="*/ 100 w 104"/>
                  <a:gd name="T13" fmla="*/ 24 h 39"/>
                  <a:gd name="T14" fmla="*/ 89 w 104"/>
                  <a:gd name="T15" fmla="*/ 12 h 39"/>
                  <a:gd name="T16" fmla="*/ 73 w 104"/>
                  <a:gd name="T17" fmla="*/ 3 h 39"/>
                  <a:gd name="T18" fmla="*/ 52 w 10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9">
                    <a:moveTo>
                      <a:pt x="52" y="0"/>
                    </a:moveTo>
                    <a:lnTo>
                      <a:pt x="32" y="3"/>
                    </a:lnTo>
                    <a:lnTo>
                      <a:pt x="15" y="12"/>
                    </a:lnTo>
                    <a:lnTo>
                      <a:pt x="4" y="24"/>
                    </a:lnTo>
                    <a:lnTo>
                      <a:pt x="0" y="39"/>
                    </a:lnTo>
                    <a:lnTo>
                      <a:pt x="104" y="39"/>
                    </a:lnTo>
                    <a:lnTo>
                      <a:pt x="100" y="24"/>
                    </a:lnTo>
                    <a:lnTo>
                      <a:pt x="89" y="12"/>
                    </a:lnTo>
                    <a:lnTo>
                      <a:pt x="73" y="3"/>
                    </a:lnTo>
                    <a:lnTo>
                      <a:pt x="52" y="0"/>
                    </a:lnTo>
                    <a:close/>
                  </a:path>
                </a:pathLst>
              </a:custGeom>
              <a:solidFill>
                <a:srgbClr val="47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816">
                <a:extLst>
                  <a:ext uri="{FF2B5EF4-FFF2-40B4-BE49-F238E27FC236}">
                    <a16:creationId xmlns:a16="http://schemas.microsoft.com/office/drawing/2014/main" id="{9F506158-A07E-1426-3221-2258B8AAA853}"/>
                  </a:ext>
                </a:extLst>
              </p:cNvPr>
              <p:cNvSpPr>
                <a:spLocks/>
              </p:cNvSpPr>
              <p:nvPr/>
            </p:nvSpPr>
            <p:spPr bwMode="auto">
              <a:xfrm>
                <a:off x="6846708" y="5456938"/>
                <a:ext cx="134562" cy="50461"/>
              </a:xfrm>
              <a:custGeom>
                <a:avLst/>
                <a:gdLst>
                  <a:gd name="T0" fmla="*/ 48 w 98"/>
                  <a:gd name="T1" fmla="*/ 0 h 37"/>
                  <a:gd name="T2" fmla="*/ 30 w 98"/>
                  <a:gd name="T3" fmla="*/ 3 h 37"/>
                  <a:gd name="T4" fmla="*/ 14 w 98"/>
                  <a:gd name="T5" fmla="*/ 11 h 37"/>
                  <a:gd name="T6" fmla="*/ 3 w 98"/>
                  <a:gd name="T7" fmla="*/ 22 h 37"/>
                  <a:gd name="T8" fmla="*/ 0 w 98"/>
                  <a:gd name="T9" fmla="*/ 37 h 37"/>
                  <a:gd name="T10" fmla="*/ 98 w 98"/>
                  <a:gd name="T11" fmla="*/ 37 h 37"/>
                  <a:gd name="T12" fmla="*/ 93 w 98"/>
                  <a:gd name="T13" fmla="*/ 22 h 37"/>
                  <a:gd name="T14" fmla="*/ 83 w 98"/>
                  <a:gd name="T15" fmla="*/ 11 h 37"/>
                  <a:gd name="T16" fmla="*/ 68 w 98"/>
                  <a:gd name="T17" fmla="*/ 3 h 37"/>
                  <a:gd name="T18" fmla="*/ 48 w 98"/>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7">
                    <a:moveTo>
                      <a:pt x="48" y="0"/>
                    </a:moveTo>
                    <a:lnTo>
                      <a:pt x="30" y="3"/>
                    </a:lnTo>
                    <a:lnTo>
                      <a:pt x="14" y="11"/>
                    </a:lnTo>
                    <a:lnTo>
                      <a:pt x="3" y="22"/>
                    </a:lnTo>
                    <a:lnTo>
                      <a:pt x="0" y="37"/>
                    </a:lnTo>
                    <a:lnTo>
                      <a:pt x="98" y="37"/>
                    </a:lnTo>
                    <a:lnTo>
                      <a:pt x="93" y="22"/>
                    </a:lnTo>
                    <a:lnTo>
                      <a:pt x="83" y="11"/>
                    </a:lnTo>
                    <a:lnTo>
                      <a:pt x="68" y="3"/>
                    </a:lnTo>
                    <a:lnTo>
                      <a:pt x="48" y="0"/>
                    </a:lnTo>
                    <a:close/>
                  </a:path>
                </a:pathLst>
              </a:custGeom>
              <a:solidFill>
                <a:srgbClr val="2E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817">
                <a:extLst>
                  <a:ext uri="{FF2B5EF4-FFF2-40B4-BE49-F238E27FC236}">
                    <a16:creationId xmlns:a16="http://schemas.microsoft.com/office/drawing/2014/main" id="{1EBA0B50-3FB4-328B-0C3D-7D763158E5B9}"/>
                  </a:ext>
                </a:extLst>
              </p:cNvPr>
              <p:cNvSpPr>
                <a:spLocks/>
              </p:cNvSpPr>
              <p:nvPr/>
            </p:nvSpPr>
            <p:spPr bwMode="auto">
              <a:xfrm>
                <a:off x="6667292" y="3416081"/>
                <a:ext cx="241090" cy="782142"/>
              </a:xfrm>
              <a:custGeom>
                <a:avLst/>
                <a:gdLst>
                  <a:gd name="T0" fmla="*/ 0 w 172"/>
                  <a:gd name="T1" fmla="*/ 30 h 557"/>
                  <a:gd name="T2" fmla="*/ 62 w 172"/>
                  <a:gd name="T3" fmla="*/ 336 h 557"/>
                  <a:gd name="T4" fmla="*/ 62 w 172"/>
                  <a:gd name="T5" fmla="*/ 557 h 557"/>
                  <a:gd name="T6" fmla="*/ 110 w 172"/>
                  <a:gd name="T7" fmla="*/ 557 h 557"/>
                  <a:gd name="T8" fmla="*/ 110 w 172"/>
                  <a:gd name="T9" fmla="*/ 336 h 557"/>
                  <a:gd name="T10" fmla="*/ 172 w 172"/>
                  <a:gd name="T11" fmla="*/ 30 h 557"/>
                  <a:gd name="T12" fmla="*/ 83 w 172"/>
                  <a:gd name="T13" fmla="*/ 0 h 557"/>
                  <a:gd name="T14" fmla="*/ 0 w 172"/>
                  <a:gd name="T15" fmla="*/ 3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57">
                    <a:moveTo>
                      <a:pt x="0" y="30"/>
                    </a:moveTo>
                    <a:lnTo>
                      <a:pt x="62" y="336"/>
                    </a:lnTo>
                    <a:lnTo>
                      <a:pt x="62" y="557"/>
                    </a:lnTo>
                    <a:lnTo>
                      <a:pt x="110" y="557"/>
                    </a:lnTo>
                    <a:lnTo>
                      <a:pt x="110" y="336"/>
                    </a:lnTo>
                    <a:lnTo>
                      <a:pt x="172" y="30"/>
                    </a:lnTo>
                    <a:lnTo>
                      <a:pt x="83" y="0"/>
                    </a:lnTo>
                    <a:lnTo>
                      <a:pt x="0" y="30"/>
                    </a:lnTo>
                    <a:close/>
                  </a:path>
                </a:pathLst>
              </a:custGeom>
              <a:solidFill>
                <a:srgbClr val="C2F5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818">
                <a:extLst>
                  <a:ext uri="{FF2B5EF4-FFF2-40B4-BE49-F238E27FC236}">
                    <a16:creationId xmlns:a16="http://schemas.microsoft.com/office/drawing/2014/main" id="{08752965-FDE5-A508-EAC7-D01E7BCED573}"/>
                  </a:ext>
                </a:extLst>
              </p:cNvPr>
              <p:cNvSpPr>
                <a:spLocks/>
              </p:cNvSpPr>
              <p:nvPr/>
            </p:nvSpPr>
            <p:spPr bwMode="auto">
              <a:xfrm>
                <a:off x="6787837" y="3416081"/>
                <a:ext cx="120545" cy="782142"/>
              </a:xfrm>
              <a:custGeom>
                <a:avLst/>
                <a:gdLst>
                  <a:gd name="T0" fmla="*/ 0 w 86"/>
                  <a:gd name="T1" fmla="*/ 557 h 557"/>
                  <a:gd name="T2" fmla="*/ 24 w 86"/>
                  <a:gd name="T3" fmla="*/ 557 h 557"/>
                  <a:gd name="T4" fmla="*/ 24 w 86"/>
                  <a:gd name="T5" fmla="*/ 336 h 557"/>
                  <a:gd name="T6" fmla="*/ 86 w 86"/>
                  <a:gd name="T7" fmla="*/ 30 h 557"/>
                  <a:gd name="T8" fmla="*/ 0 w 86"/>
                  <a:gd name="T9" fmla="*/ 0 h 557"/>
                  <a:gd name="T10" fmla="*/ 0 w 86"/>
                  <a:gd name="T11" fmla="*/ 557 h 557"/>
                </a:gdLst>
                <a:ahLst/>
                <a:cxnLst>
                  <a:cxn ang="0">
                    <a:pos x="T0" y="T1"/>
                  </a:cxn>
                  <a:cxn ang="0">
                    <a:pos x="T2" y="T3"/>
                  </a:cxn>
                  <a:cxn ang="0">
                    <a:pos x="T4" y="T5"/>
                  </a:cxn>
                  <a:cxn ang="0">
                    <a:pos x="T6" y="T7"/>
                  </a:cxn>
                  <a:cxn ang="0">
                    <a:pos x="T8" y="T9"/>
                  </a:cxn>
                  <a:cxn ang="0">
                    <a:pos x="T10" y="T11"/>
                  </a:cxn>
                </a:cxnLst>
                <a:rect l="0" t="0" r="r" b="b"/>
                <a:pathLst>
                  <a:path w="86" h="557">
                    <a:moveTo>
                      <a:pt x="0" y="557"/>
                    </a:moveTo>
                    <a:lnTo>
                      <a:pt x="24" y="557"/>
                    </a:lnTo>
                    <a:lnTo>
                      <a:pt x="24" y="336"/>
                    </a:lnTo>
                    <a:lnTo>
                      <a:pt x="86" y="30"/>
                    </a:lnTo>
                    <a:lnTo>
                      <a:pt x="0" y="0"/>
                    </a:lnTo>
                    <a:lnTo>
                      <a:pt x="0" y="557"/>
                    </a:lnTo>
                    <a:close/>
                  </a:path>
                </a:pathLst>
              </a:custGeom>
              <a:solidFill>
                <a:srgbClr val="98F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819">
                <a:extLst>
                  <a:ext uri="{FF2B5EF4-FFF2-40B4-BE49-F238E27FC236}">
                    <a16:creationId xmlns:a16="http://schemas.microsoft.com/office/drawing/2014/main" id="{06A1FD24-5BF0-A68C-A53A-BD21DD1E49A9}"/>
                  </a:ext>
                </a:extLst>
              </p:cNvPr>
              <p:cNvSpPr>
                <a:spLocks noChangeArrowheads="1"/>
              </p:cNvSpPr>
              <p:nvPr/>
            </p:nvSpPr>
            <p:spPr bwMode="auto">
              <a:xfrm>
                <a:off x="6583190" y="4153369"/>
                <a:ext cx="409293" cy="42051"/>
              </a:xfrm>
              <a:prstGeom prst="rect">
                <a:avLst/>
              </a:prstGeom>
              <a:solidFill>
                <a:srgbClr val="3A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820">
                <a:extLst>
                  <a:ext uri="{FF2B5EF4-FFF2-40B4-BE49-F238E27FC236}">
                    <a16:creationId xmlns:a16="http://schemas.microsoft.com/office/drawing/2014/main" id="{58B2C167-583E-6CF7-D724-33C76C0E3275}"/>
                  </a:ext>
                </a:extLst>
              </p:cNvPr>
              <p:cNvSpPr>
                <a:spLocks/>
              </p:cNvSpPr>
              <p:nvPr/>
            </p:nvSpPr>
            <p:spPr bwMode="auto">
              <a:xfrm>
                <a:off x="6678505" y="3334783"/>
                <a:ext cx="218663" cy="249500"/>
              </a:xfrm>
              <a:custGeom>
                <a:avLst/>
                <a:gdLst>
                  <a:gd name="T0" fmla="*/ 5 w 156"/>
                  <a:gd name="T1" fmla="*/ 0 h 177"/>
                  <a:gd name="T2" fmla="*/ 0 w 156"/>
                  <a:gd name="T3" fmla="*/ 92 h 177"/>
                  <a:gd name="T4" fmla="*/ 78 w 156"/>
                  <a:gd name="T5" fmla="*/ 177 h 177"/>
                  <a:gd name="T6" fmla="*/ 156 w 156"/>
                  <a:gd name="T7" fmla="*/ 92 h 177"/>
                  <a:gd name="T8" fmla="*/ 152 w 156"/>
                  <a:gd name="T9" fmla="*/ 0 h 177"/>
                  <a:gd name="T10" fmla="*/ 5 w 156"/>
                  <a:gd name="T11" fmla="*/ 0 h 177"/>
                </a:gdLst>
                <a:ahLst/>
                <a:cxnLst>
                  <a:cxn ang="0">
                    <a:pos x="T0" y="T1"/>
                  </a:cxn>
                  <a:cxn ang="0">
                    <a:pos x="T2" y="T3"/>
                  </a:cxn>
                  <a:cxn ang="0">
                    <a:pos x="T4" y="T5"/>
                  </a:cxn>
                  <a:cxn ang="0">
                    <a:pos x="T6" y="T7"/>
                  </a:cxn>
                  <a:cxn ang="0">
                    <a:pos x="T8" y="T9"/>
                  </a:cxn>
                  <a:cxn ang="0">
                    <a:pos x="T10" y="T11"/>
                  </a:cxn>
                </a:cxnLst>
                <a:rect l="0" t="0" r="r" b="b"/>
                <a:pathLst>
                  <a:path w="156" h="177">
                    <a:moveTo>
                      <a:pt x="5" y="0"/>
                    </a:moveTo>
                    <a:lnTo>
                      <a:pt x="0" y="92"/>
                    </a:lnTo>
                    <a:lnTo>
                      <a:pt x="78" y="177"/>
                    </a:lnTo>
                    <a:lnTo>
                      <a:pt x="156" y="92"/>
                    </a:lnTo>
                    <a:lnTo>
                      <a:pt x="152" y="0"/>
                    </a:lnTo>
                    <a:lnTo>
                      <a:pt x="5" y="0"/>
                    </a:lnTo>
                    <a:close/>
                  </a:path>
                </a:pathLst>
              </a:custGeom>
              <a:solidFill>
                <a:srgbClr val="C38B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821">
                <a:extLst>
                  <a:ext uri="{FF2B5EF4-FFF2-40B4-BE49-F238E27FC236}">
                    <a16:creationId xmlns:a16="http://schemas.microsoft.com/office/drawing/2014/main" id="{E9C50EA8-0379-39CF-354F-09D962465405}"/>
                  </a:ext>
                </a:extLst>
              </p:cNvPr>
              <p:cNvSpPr>
                <a:spLocks/>
              </p:cNvSpPr>
              <p:nvPr/>
            </p:nvSpPr>
            <p:spPr bwMode="auto">
              <a:xfrm>
                <a:off x="6742983" y="3550643"/>
                <a:ext cx="89708" cy="448540"/>
              </a:xfrm>
              <a:custGeom>
                <a:avLst/>
                <a:gdLst>
                  <a:gd name="T0" fmla="*/ 53 w 65"/>
                  <a:gd name="T1" fmla="*/ 0 h 319"/>
                  <a:gd name="T2" fmla="*/ 11 w 65"/>
                  <a:gd name="T3" fmla="*/ 0 h 319"/>
                  <a:gd name="T4" fmla="*/ 7 w 65"/>
                  <a:gd name="T5" fmla="*/ 0 h 319"/>
                  <a:gd name="T6" fmla="*/ 4 w 65"/>
                  <a:gd name="T7" fmla="*/ 2 h 319"/>
                  <a:gd name="T8" fmla="*/ 1 w 65"/>
                  <a:gd name="T9" fmla="*/ 5 h 319"/>
                  <a:gd name="T10" fmla="*/ 0 w 65"/>
                  <a:gd name="T11" fmla="*/ 8 h 319"/>
                  <a:gd name="T12" fmla="*/ 0 w 65"/>
                  <a:gd name="T13" fmla="*/ 11 h 319"/>
                  <a:gd name="T14" fmla="*/ 1 w 65"/>
                  <a:gd name="T15" fmla="*/ 15 h 319"/>
                  <a:gd name="T16" fmla="*/ 21 w 65"/>
                  <a:gd name="T17" fmla="*/ 45 h 319"/>
                  <a:gd name="T18" fmla="*/ 22 w 65"/>
                  <a:gd name="T19" fmla="*/ 45 h 319"/>
                  <a:gd name="T20" fmla="*/ 22 w 65"/>
                  <a:gd name="T21" fmla="*/ 45 h 319"/>
                  <a:gd name="T22" fmla="*/ 2 w 65"/>
                  <a:gd name="T23" fmla="*/ 285 h 319"/>
                  <a:gd name="T24" fmla="*/ 32 w 65"/>
                  <a:gd name="T25" fmla="*/ 319 h 319"/>
                  <a:gd name="T26" fmla="*/ 60 w 65"/>
                  <a:gd name="T27" fmla="*/ 285 h 319"/>
                  <a:gd name="T28" fmla="*/ 41 w 65"/>
                  <a:gd name="T29" fmla="*/ 45 h 319"/>
                  <a:gd name="T30" fmla="*/ 42 w 65"/>
                  <a:gd name="T31" fmla="*/ 45 h 319"/>
                  <a:gd name="T32" fmla="*/ 42 w 65"/>
                  <a:gd name="T33" fmla="*/ 45 h 319"/>
                  <a:gd name="T34" fmla="*/ 63 w 65"/>
                  <a:gd name="T35" fmla="*/ 15 h 319"/>
                  <a:gd name="T36" fmla="*/ 65 w 65"/>
                  <a:gd name="T37" fmla="*/ 11 h 319"/>
                  <a:gd name="T38" fmla="*/ 65 w 65"/>
                  <a:gd name="T39" fmla="*/ 8 h 319"/>
                  <a:gd name="T40" fmla="*/ 63 w 65"/>
                  <a:gd name="T41" fmla="*/ 5 h 319"/>
                  <a:gd name="T42" fmla="*/ 60 w 65"/>
                  <a:gd name="T43" fmla="*/ 2 h 319"/>
                  <a:gd name="T44" fmla="*/ 58 w 65"/>
                  <a:gd name="T45" fmla="*/ 0 h 319"/>
                  <a:gd name="T46" fmla="*/ 53 w 65"/>
                  <a:gd name="T4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319">
                    <a:moveTo>
                      <a:pt x="53" y="0"/>
                    </a:moveTo>
                    <a:lnTo>
                      <a:pt x="11" y="0"/>
                    </a:lnTo>
                    <a:lnTo>
                      <a:pt x="7" y="0"/>
                    </a:lnTo>
                    <a:lnTo>
                      <a:pt x="4" y="2"/>
                    </a:lnTo>
                    <a:lnTo>
                      <a:pt x="1" y="5"/>
                    </a:lnTo>
                    <a:lnTo>
                      <a:pt x="0" y="8"/>
                    </a:lnTo>
                    <a:lnTo>
                      <a:pt x="0" y="11"/>
                    </a:lnTo>
                    <a:lnTo>
                      <a:pt x="1" y="15"/>
                    </a:lnTo>
                    <a:lnTo>
                      <a:pt x="21" y="45"/>
                    </a:lnTo>
                    <a:lnTo>
                      <a:pt x="22" y="45"/>
                    </a:lnTo>
                    <a:lnTo>
                      <a:pt x="22" y="45"/>
                    </a:lnTo>
                    <a:lnTo>
                      <a:pt x="2" y="285"/>
                    </a:lnTo>
                    <a:lnTo>
                      <a:pt x="32" y="319"/>
                    </a:lnTo>
                    <a:lnTo>
                      <a:pt x="60" y="285"/>
                    </a:lnTo>
                    <a:lnTo>
                      <a:pt x="41" y="45"/>
                    </a:lnTo>
                    <a:lnTo>
                      <a:pt x="42" y="45"/>
                    </a:lnTo>
                    <a:lnTo>
                      <a:pt x="42" y="45"/>
                    </a:lnTo>
                    <a:lnTo>
                      <a:pt x="63" y="15"/>
                    </a:lnTo>
                    <a:lnTo>
                      <a:pt x="65" y="11"/>
                    </a:lnTo>
                    <a:lnTo>
                      <a:pt x="65" y="8"/>
                    </a:lnTo>
                    <a:lnTo>
                      <a:pt x="63" y="5"/>
                    </a:lnTo>
                    <a:lnTo>
                      <a:pt x="60" y="2"/>
                    </a:lnTo>
                    <a:lnTo>
                      <a:pt x="58" y="0"/>
                    </a:lnTo>
                    <a:lnTo>
                      <a:pt x="53" y="0"/>
                    </a:lnTo>
                    <a:close/>
                  </a:path>
                </a:pathLst>
              </a:custGeom>
              <a:solidFill>
                <a:srgbClr val="A3F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822">
                <a:extLst>
                  <a:ext uri="{FF2B5EF4-FFF2-40B4-BE49-F238E27FC236}">
                    <a16:creationId xmlns:a16="http://schemas.microsoft.com/office/drawing/2014/main" id="{714AF3F0-D167-AE3B-04E4-64B9B5167AC7}"/>
                  </a:ext>
                </a:extLst>
              </p:cNvPr>
              <p:cNvSpPr>
                <a:spLocks/>
              </p:cNvSpPr>
              <p:nvPr/>
            </p:nvSpPr>
            <p:spPr bwMode="auto">
              <a:xfrm>
                <a:off x="6681308" y="3452525"/>
                <a:ext cx="215860" cy="140169"/>
              </a:xfrm>
              <a:custGeom>
                <a:avLst/>
                <a:gdLst>
                  <a:gd name="T0" fmla="*/ 0 w 154"/>
                  <a:gd name="T1" fmla="*/ 0 h 99"/>
                  <a:gd name="T2" fmla="*/ 1 w 154"/>
                  <a:gd name="T3" fmla="*/ 12 h 99"/>
                  <a:gd name="T4" fmla="*/ 44 w 154"/>
                  <a:gd name="T5" fmla="*/ 99 h 99"/>
                  <a:gd name="T6" fmla="*/ 76 w 154"/>
                  <a:gd name="T7" fmla="*/ 70 h 99"/>
                  <a:gd name="T8" fmla="*/ 107 w 154"/>
                  <a:gd name="T9" fmla="*/ 99 h 99"/>
                  <a:gd name="T10" fmla="*/ 154 w 154"/>
                  <a:gd name="T11" fmla="*/ 9 h 99"/>
                  <a:gd name="T12" fmla="*/ 154 w 154"/>
                  <a:gd name="T13" fmla="*/ 2 h 99"/>
                  <a:gd name="T14" fmla="*/ 76 w 154"/>
                  <a:gd name="T15" fmla="*/ 63 h 99"/>
                  <a:gd name="T16" fmla="*/ 0 w 154"/>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99">
                    <a:moveTo>
                      <a:pt x="0" y="0"/>
                    </a:moveTo>
                    <a:lnTo>
                      <a:pt x="1" y="12"/>
                    </a:lnTo>
                    <a:lnTo>
                      <a:pt x="44" y="99"/>
                    </a:lnTo>
                    <a:lnTo>
                      <a:pt x="76" y="70"/>
                    </a:lnTo>
                    <a:lnTo>
                      <a:pt x="107" y="99"/>
                    </a:lnTo>
                    <a:lnTo>
                      <a:pt x="154" y="9"/>
                    </a:lnTo>
                    <a:lnTo>
                      <a:pt x="154" y="2"/>
                    </a:lnTo>
                    <a:lnTo>
                      <a:pt x="76" y="63"/>
                    </a:lnTo>
                    <a:lnTo>
                      <a:pt x="0" y="0"/>
                    </a:lnTo>
                    <a:close/>
                  </a:path>
                </a:pathLst>
              </a:custGeom>
              <a:solidFill>
                <a:srgbClr val="D6F6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823">
                <a:extLst>
                  <a:ext uri="{FF2B5EF4-FFF2-40B4-BE49-F238E27FC236}">
                    <a16:creationId xmlns:a16="http://schemas.microsoft.com/office/drawing/2014/main" id="{2B049D57-698C-5678-1C61-8BF6225B16A2}"/>
                  </a:ext>
                </a:extLst>
              </p:cNvPr>
              <p:cNvSpPr>
                <a:spLocks/>
              </p:cNvSpPr>
              <p:nvPr/>
            </p:nvSpPr>
            <p:spPr bwMode="auto">
              <a:xfrm>
                <a:off x="6787837" y="3550643"/>
                <a:ext cx="44854" cy="448540"/>
              </a:xfrm>
              <a:custGeom>
                <a:avLst/>
                <a:gdLst>
                  <a:gd name="T0" fmla="*/ 21 w 33"/>
                  <a:gd name="T1" fmla="*/ 0 h 319"/>
                  <a:gd name="T2" fmla="*/ 0 w 33"/>
                  <a:gd name="T3" fmla="*/ 0 h 319"/>
                  <a:gd name="T4" fmla="*/ 0 w 33"/>
                  <a:gd name="T5" fmla="*/ 319 h 319"/>
                  <a:gd name="T6" fmla="*/ 0 w 33"/>
                  <a:gd name="T7" fmla="*/ 319 h 319"/>
                  <a:gd name="T8" fmla="*/ 28 w 33"/>
                  <a:gd name="T9" fmla="*/ 285 h 319"/>
                  <a:gd name="T10" fmla="*/ 9 w 33"/>
                  <a:gd name="T11" fmla="*/ 45 h 319"/>
                  <a:gd name="T12" fmla="*/ 10 w 33"/>
                  <a:gd name="T13" fmla="*/ 45 h 319"/>
                  <a:gd name="T14" fmla="*/ 10 w 33"/>
                  <a:gd name="T15" fmla="*/ 45 h 319"/>
                  <a:gd name="T16" fmla="*/ 31 w 33"/>
                  <a:gd name="T17" fmla="*/ 15 h 319"/>
                  <a:gd name="T18" fmla="*/ 33 w 33"/>
                  <a:gd name="T19" fmla="*/ 11 h 319"/>
                  <a:gd name="T20" fmla="*/ 33 w 33"/>
                  <a:gd name="T21" fmla="*/ 8 h 319"/>
                  <a:gd name="T22" fmla="*/ 31 w 33"/>
                  <a:gd name="T23" fmla="*/ 5 h 319"/>
                  <a:gd name="T24" fmla="*/ 28 w 33"/>
                  <a:gd name="T25" fmla="*/ 2 h 319"/>
                  <a:gd name="T26" fmla="*/ 26 w 33"/>
                  <a:gd name="T27" fmla="*/ 0 h 319"/>
                  <a:gd name="T28" fmla="*/ 21 w 33"/>
                  <a:gd name="T29"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19">
                    <a:moveTo>
                      <a:pt x="21" y="0"/>
                    </a:moveTo>
                    <a:lnTo>
                      <a:pt x="0" y="0"/>
                    </a:lnTo>
                    <a:lnTo>
                      <a:pt x="0" y="319"/>
                    </a:lnTo>
                    <a:lnTo>
                      <a:pt x="0" y="319"/>
                    </a:lnTo>
                    <a:lnTo>
                      <a:pt x="28" y="285"/>
                    </a:lnTo>
                    <a:lnTo>
                      <a:pt x="9" y="45"/>
                    </a:lnTo>
                    <a:lnTo>
                      <a:pt x="10" y="45"/>
                    </a:lnTo>
                    <a:lnTo>
                      <a:pt x="10" y="45"/>
                    </a:lnTo>
                    <a:lnTo>
                      <a:pt x="31" y="15"/>
                    </a:lnTo>
                    <a:lnTo>
                      <a:pt x="33" y="11"/>
                    </a:lnTo>
                    <a:lnTo>
                      <a:pt x="33" y="8"/>
                    </a:lnTo>
                    <a:lnTo>
                      <a:pt x="31" y="5"/>
                    </a:lnTo>
                    <a:lnTo>
                      <a:pt x="28" y="2"/>
                    </a:lnTo>
                    <a:lnTo>
                      <a:pt x="26" y="0"/>
                    </a:lnTo>
                    <a:lnTo>
                      <a:pt x="21" y="0"/>
                    </a:lnTo>
                    <a:close/>
                  </a:path>
                </a:pathLst>
              </a:custGeom>
              <a:solidFill>
                <a:srgbClr val="66FF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824">
                <a:extLst>
                  <a:ext uri="{FF2B5EF4-FFF2-40B4-BE49-F238E27FC236}">
                    <a16:creationId xmlns:a16="http://schemas.microsoft.com/office/drawing/2014/main" id="{D9E0D43B-5D7D-D0B5-4CBD-16FBC4382597}"/>
                  </a:ext>
                </a:extLst>
              </p:cNvPr>
              <p:cNvSpPr>
                <a:spLocks/>
              </p:cNvSpPr>
              <p:nvPr/>
            </p:nvSpPr>
            <p:spPr bwMode="auto">
              <a:xfrm>
                <a:off x="6787837" y="3455328"/>
                <a:ext cx="109332" cy="137365"/>
              </a:xfrm>
              <a:custGeom>
                <a:avLst/>
                <a:gdLst>
                  <a:gd name="T0" fmla="*/ 0 w 78"/>
                  <a:gd name="T1" fmla="*/ 68 h 97"/>
                  <a:gd name="T2" fmla="*/ 31 w 78"/>
                  <a:gd name="T3" fmla="*/ 97 h 97"/>
                  <a:gd name="T4" fmla="*/ 78 w 78"/>
                  <a:gd name="T5" fmla="*/ 7 h 97"/>
                  <a:gd name="T6" fmla="*/ 78 w 78"/>
                  <a:gd name="T7" fmla="*/ 0 h 97"/>
                  <a:gd name="T8" fmla="*/ 0 w 78"/>
                  <a:gd name="T9" fmla="*/ 61 h 97"/>
                  <a:gd name="T10" fmla="*/ 0 w 78"/>
                  <a:gd name="T11" fmla="*/ 68 h 97"/>
                </a:gdLst>
                <a:ahLst/>
                <a:cxnLst>
                  <a:cxn ang="0">
                    <a:pos x="T0" y="T1"/>
                  </a:cxn>
                  <a:cxn ang="0">
                    <a:pos x="T2" y="T3"/>
                  </a:cxn>
                  <a:cxn ang="0">
                    <a:pos x="T4" y="T5"/>
                  </a:cxn>
                  <a:cxn ang="0">
                    <a:pos x="T6" y="T7"/>
                  </a:cxn>
                  <a:cxn ang="0">
                    <a:pos x="T8" y="T9"/>
                  </a:cxn>
                  <a:cxn ang="0">
                    <a:pos x="T10" y="T11"/>
                  </a:cxn>
                </a:cxnLst>
                <a:rect l="0" t="0" r="r" b="b"/>
                <a:pathLst>
                  <a:path w="78" h="97">
                    <a:moveTo>
                      <a:pt x="0" y="68"/>
                    </a:moveTo>
                    <a:lnTo>
                      <a:pt x="31" y="97"/>
                    </a:lnTo>
                    <a:lnTo>
                      <a:pt x="78" y="7"/>
                    </a:lnTo>
                    <a:lnTo>
                      <a:pt x="78" y="0"/>
                    </a:lnTo>
                    <a:lnTo>
                      <a:pt x="0" y="61"/>
                    </a:lnTo>
                    <a:lnTo>
                      <a:pt x="0" y="68"/>
                    </a:lnTo>
                    <a:close/>
                  </a:path>
                </a:pathLst>
              </a:custGeom>
              <a:solidFill>
                <a:srgbClr val="B2F5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825">
                <a:extLst>
                  <a:ext uri="{FF2B5EF4-FFF2-40B4-BE49-F238E27FC236}">
                    <a16:creationId xmlns:a16="http://schemas.microsoft.com/office/drawing/2014/main" id="{26DF27B6-72B2-B672-3D97-372828ADCB96}"/>
                  </a:ext>
                </a:extLst>
              </p:cNvPr>
              <p:cNvSpPr>
                <a:spLocks/>
              </p:cNvSpPr>
              <p:nvPr/>
            </p:nvSpPr>
            <p:spPr bwMode="auto">
              <a:xfrm>
                <a:off x="6552353" y="4195419"/>
                <a:ext cx="470967" cy="1261519"/>
              </a:xfrm>
              <a:custGeom>
                <a:avLst/>
                <a:gdLst>
                  <a:gd name="T0" fmla="*/ 168 w 336"/>
                  <a:gd name="T1" fmla="*/ 0 h 901"/>
                  <a:gd name="T2" fmla="*/ 22 w 336"/>
                  <a:gd name="T3" fmla="*/ 0 h 901"/>
                  <a:gd name="T4" fmla="*/ 0 w 336"/>
                  <a:gd name="T5" fmla="*/ 117 h 901"/>
                  <a:gd name="T6" fmla="*/ 0 w 336"/>
                  <a:gd name="T7" fmla="*/ 167 h 901"/>
                  <a:gd name="T8" fmla="*/ 31 w 336"/>
                  <a:gd name="T9" fmla="*/ 901 h 901"/>
                  <a:gd name="T10" fmla="*/ 127 w 336"/>
                  <a:gd name="T11" fmla="*/ 901 h 901"/>
                  <a:gd name="T12" fmla="*/ 150 w 336"/>
                  <a:gd name="T13" fmla="*/ 243 h 901"/>
                  <a:gd name="T14" fmla="*/ 151 w 336"/>
                  <a:gd name="T15" fmla="*/ 238 h 901"/>
                  <a:gd name="T16" fmla="*/ 154 w 336"/>
                  <a:gd name="T17" fmla="*/ 232 h 901"/>
                  <a:gd name="T18" fmla="*/ 157 w 336"/>
                  <a:gd name="T19" fmla="*/ 228 h 901"/>
                  <a:gd name="T20" fmla="*/ 162 w 336"/>
                  <a:gd name="T21" fmla="*/ 226 h 901"/>
                  <a:gd name="T22" fmla="*/ 168 w 336"/>
                  <a:gd name="T23" fmla="*/ 225 h 901"/>
                  <a:gd name="T24" fmla="*/ 174 w 336"/>
                  <a:gd name="T25" fmla="*/ 226 h 901"/>
                  <a:gd name="T26" fmla="*/ 178 w 336"/>
                  <a:gd name="T27" fmla="*/ 228 h 901"/>
                  <a:gd name="T28" fmla="*/ 182 w 336"/>
                  <a:gd name="T29" fmla="*/ 232 h 901"/>
                  <a:gd name="T30" fmla="*/ 185 w 336"/>
                  <a:gd name="T31" fmla="*/ 238 h 901"/>
                  <a:gd name="T32" fmla="*/ 186 w 336"/>
                  <a:gd name="T33" fmla="*/ 243 h 901"/>
                  <a:gd name="T34" fmla="*/ 209 w 336"/>
                  <a:gd name="T35" fmla="*/ 875 h 901"/>
                  <a:gd name="T36" fmla="*/ 304 w 336"/>
                  <a:gd name="T37" fmla="*/ 884 h 901"/>
                  <a:gd name="T38" fmla="*/ 336 w 336"/>
                  <a:gd name="T39" fmla="*/ 167 h 901"/>
                  <a:gd name="T40" fmla="*/ 336 w 336"/>
                  <a:gd name="T41" fmla="*/ 117 h 901"/>
                  <a:gd name="T42" fmla="*/ 314 w 336"/>
                  <a:gd name="T43" fmla="*/ 0 h 901"/>
                  <a:gd name="T44" fmla="*/ 168 w 336"/>
                  <a:gd name="T4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901">
                    <a:moveTo>
                      <a:pt x="168" y="0"/>
                    </a:moveTo>
                    <a:lnTo>
                      <a:pt x="22" y="0"/>
                    </a:lnTo>
                    <a:lnTo>
                      <a:pt x="0" y="117"/>
                    </a:lnTo>
                    <a:lnTo>
                      <a:pt x="0" y="167"/>
                    </a:lnTo>
                    <a:lnTo>
                      <a:pt x="31" y="901"/>
                    </a:lnTo>
                    <a:lnTo>
                      <a:pt x="127" y="901"/>
                    </a:lnTo>
                    <a:lnTo>
                      <a:pt x="150" y="243"/>
                    </a:lnTo>
                    <a:lnTo>
                      <a:pt x="151" y="238"/>
                    </a:lnTo>
                    <a:lnTo>
                      <a:pt x="154" y="232"/>
                    </a:lnTo>
                    <a:lnTo>
                      <a:pt x="157" y="228"/>
                    </a:lnTo>
                    <a:lnTo>
                      <a:pt x="162" y="226"/>
                    </a:lnTo>
                    <a:lnTo>
                      <a:pt x="168" y="225"/>
                    </a:lnTo>
                    <a:lnTo>
                      <a:pt x="174" y="226"/>
                    </a:lnTo>
                    <a:lnTo>
                      <a:pt x="178" y="228"/>
                    </a:lnTo>
                    <a:lnTo>
                      <a:pt x="182" y="232"/>
                    </a:lnTo>
                    <a:lnTo>
                      <a:pt x="185" y="238"/>
                    </a:lnTo>
                    <a:lnTo>
                      <a:pt x="186" y="243"/>
                    </a:lnTo>
                    <a:lnTo>
                      <a:pt x="209" y="875"/>
                    </a:lnTo>
                    <a:lnTo>
                      <a:pt x="304" y="884"/>
                    </a:lnTo>
                    <a:lnTo>
                      <a:pt x="336" y="167"/>
                    </a:lnTo>
                    <a:lnTo>
                      <a:pt x="336" y="117"/>
                    </a:lnTo>
                    <a:lnTo>
                      <a:pt x="314" y="0"/>
                    </a:lnTo>
                    <a:lnTo>
                      <a:pt x="16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826">
                <a:extLst>
                  <a:ext uri="{FF2B5EF4-FFF2-40B4-BE49-F238E27FC236}">
                    <a16:creationId xmlns:a16="http://schemas.microsoft.com/office/drawing/2014/main" id="{6C1104D0-BDFC-7094-0D89-3CED7DD5D651}"/>
                  </a:ext>
                </a:extLst>
              </p:cNvPr>
              <p:cNvSpPr>
                <a:spLocks/>
              </p:cNvSpPr>
              <p:nvPr/>
            </p:nvSpPr>
            <p:spPr bwMode="auto">
              <a:xfrm>
                <a:off x="6787837" y="4195419"/>
                <a:ext cx="235484" cy="1261519"/>
              </a:xfrm>
              <a:custGeom>
                <a:avLst/>
                <a:gdLst>
                  <a:gd name="T0" fmla="*/ 0 w 168"/>
                  <a:gd name="T1" fmla="*/ 0 h 901"/>
                  <a:gd name="T2" fmla="*/ 0 w 168"/>
                  <a:gd name="T3" fmla="*/ 0 h 901"/>
                  <a:gd name="T4" fmla="*/ 0 w 168"/>
                  <a:gd name="T5" fmla="*/ 225 h 901"/>
                  <a:gd name="T6" fmla="*/ 6 w 168"/>
                  <a:gd name="T7" fmla="*/ 226 h 901"/>
                  <a:gd name="T8" fmla="*/ 10 w 168"/>
                  <a:gd name="T9" fmla="*/ 228 h 901"/>
                  <a:gd name="T10" fmla="*/ 14 w 168"/>
                  <a:gd name="T11" fmla="*/ 232 h 901"/>
                  <a:gd name="T12" fmla="*/ 17 w 168"/>
                  <a:gd name="T13" fmla="*/ 238 h 901"/>
                  <a:gd name="T14" fmla="*/ 18 w 168"/>
                  <a:gd name="T15" fmla="*/ 243 h 901"/>
                  <a:gd name="T16" fmla="*/ 41 w 168"/>
                  <a:gd name="T17" fmla="*/ 901 h 901"/>
                  <a:gd name="T18" fmla="*/ 136 w 168"/>
                  <a:gd name="T19" fmla="*/ 901 h 901"/>
                  <a:gd name="T20" fmla="*/ 168 w 168"/>
                  <a:gd name="T21" fmla="*/ 167 h 901"/>
                  <a:gd name="T22" fmla="*/ 168 w 168"/>
                  <a:gd name="T23" fmla="*/ 117 h 901"/>
                  <a:gd name="T24" fmla="*/ 146 w 168"/>
                  <a:gd name="T25" fmla="*/ 0 h 901"/>
                  <a:gd name="T26" fmla="*/ 0 w 168"/>
                  <a:gd name="T27"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901">
                    <a:moveTo>
                      <a:pt x="0" y="0"/>
                    </a:moveTo>
                    <a:lnTo>
                      <a:pt x="0" y="0"/>
                    </a:lnTo>
                    <a:lnTo>
                      <a:pt x="0" y="225"/>
                    </a:lnTo>
                    <a:lnTo>
                      <a:pt x="6" y="226"/>
                    </a:lnTo>
                    <a:lnTo>
                      <a:pt x="10" y="228"/>
                    </a:lnTo>
                    <a:lnTo>
                      <a:pt x="14" y="232"/>
                    </a:lnTo>
                    <a:lnTo>
                      <a:pt x="17" y="238"/>
                    </a:lnTo>
                    <a:lnTo>
                      <a:pt x="18" y="243"/>
                    </a:lnTo>
                    <a:lnTo>
                      <a:pt x="41" y="901"/>
                    </a:lnTo>
                    <a:lnTo>
                      <a:pt x="136" y="901"/>
                    </a:lnTo>
                    <a:lnTo>
                      <a:pt x="168" y="167"/>
                    </a:lnTo>
                    <a:lnTo>
                      <a:pt x="168" y="117"/>
                    </a:lnTo>
                    <a:lnTo>
                      <a:pt x="146"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827">
                <a:extLst>
                  <a:ext uri="{FF2B5EF4-FFF2-40B4-BE49-F238E27FC236}">
                    <a16:creationId xmlns:a16="http://schemas.microsoft.com/office/drawing/2014/main" id="{B9164706-8252-CD0B-72C5-F717BCEF97F0}"/>
                  </a:ext>
                </a:extLst>
              </p:cNvPr>
              <p:cNvSpPr>
                <a:spLocks/>
              </p:cNvSpPr>
              <p:nvPr/>
            </p:nvSpPr>
            <p:spPr bwMode="auto">
              <a:xfrm>
                <a:off x="6978466" y="4203829"/>
                <a:ext cx="103725" cy="294354"/>
              </a:xfrm>
              <a:custGeom>
                <a:avLst/>
                <a:gdLst>
                  <a:gd name="T0" fmla="*/ 28 w 75"/>
                  <a:gd name="T1" fmla="*/ 12 h 209"/>
                  <a:gd name="T2" fmla="*/ 32 w 75"/>
                  <a:gd name="T3" fmla="*/ 67 h 209"/>
                  <a:gd name="T4" fmla="*/ 32 w 75"/>
                  <a:gd name="T5" fmla="*/ 72 h 209"/>
                  <a:gd name="T6" fmla="*/ 31 w 75"/>
                  <a:gd name="T7" fmla="*/ 78 h 209"/>
                  <a:gd name="T8" fmla="*/ 28 w 75"/>
                  <a:gd name="T9" fmla="*/ 82 h 209"/>
                  <a:gd name="T10" fmla="*/ 24 w 75"/>
                  <a:gd name="T11" fmla="*/ 85 h 209"/>
                  <a:gd name="T12" fmla="*/ 20 w 75"/>
                  <a:gd name="T13" fmla="*/ 88 h 209"/>
                  <a:gd name="T14" fmla="*/ 17 w 75"/>
                  <a:gd name="T15" fmla="*/ 92 h 209"/>
                  <a:gd name="T16" fmla="*/ 14 w 75"/>
                  <a:gd name="T17" fmla="*/ 96 h 209"/>
                  <a:gd name="T18" fmla="*/ 10 w 75"/>
                  <a:gd name="T19" fmla="*/ 108 h 209"/>
                  <a:gd name="T20" fmla="*/ 5 w 75"/>
                  <a:gd name="T21" fmla="*/ 123 h 209"/>
                  <a:gd name="T22" fmla="*/ 3 w 75"/>
                  <a:gd name="T23" fmla="*/ 142 h 209"/>
                  <a:gd name="T24" fmla="*/ 0 w 75"/>
                  <a:gd name="T25" fmla="*/ 160 h 209"/>
                  <a:gd name="T26" fmla="*/ 0 w 75"/>
                  <a:gd name="T27" fmla="*/ 163 h 209"/>
                  <a:gd name="T28" fmla="*/ 1 w 75"/>
                  <a:gd name="T29" fmla="*/ 164 h 209"/>
                  <a:gd name="T30" fmla="*/ 4 w 75"/>
                  <a:gd name="T31" fmla="*/ 166 h 209"/>
                  <a:gd name="T32" fmla="*/ 5 w 75"/>
                  <a:gd name="T33" fmla="*/ 166 h 209"/>
                  <a:gd name="T34" fmla="*/ 8 w 75"/>
                  <a:gd name="T35" fmla="*/ 164 h 209"/>
                  <a:gd name="T36" fmla="*/ 10 w 75"/>
                  <a:gd name="T37" fmla="*/ 161 h 209"/>
                  <a:gd name="T38" fmla="*/ 14 w 75"/>
                  <a:gd name="T39" fmla="*/ 149 h 209"/>
                  <a:gd name="T40" fmla="*/ 18 w 75"/>
                  <a:gd name="T41" fmla="*/ 139 h 209"/>
                  <a:gd name="T42" fmla="*/ 21 w 75"/>
                  <a:gd name="T43" fmla="*/ 132 h 209"/>
                  <a:gd name="T44" fmla="*/ 21 w 75"/>
                  <a:gd name="T45" fmla="*/ 129 h 209"/>
                  <a:gd name="T46" fmla="*/ 21 w 75"/>
                  <a:gd name="T47" fmla="*/ 133 h 209"/>
                  <a:gd name="T48" fmla="*/ 20 w 75"/>
                  <a:gd name="T49" fmla="*/ 142 h 209"/>
                  <a:gd name="T50" fmla="*/ 17 w 75"/>
                  <a:gd name="T51" fmla="*/ 154 h 209"/>
                  <a:gd name="T52" fmla="*/ 13 w 75"/>
                  <a:gd name="T53" fmla="*/ 168 h 209"/>
                  <a:gd name="T54" fmla="*/ 7 w 75"/>
                  <a:gd name="T55" fmla="*/ 180 h 209"/>
                  <a:gd name="T56" fmla="*/ 3 w 75"/>
                  <a:gd name="T57" fmla="*/ 187 h 209"/>
                  <a:gd name="T58" fmla="*/ 0 w 75"/>
                  <a:gd name="T59" fmla="*/ 197 h 209"/>
                  <a:gd name="T60" fmla="*/ 0 w 75"/>
                  <a:gd name="T61" fmla="*/ 205 h 209"/>
                  <a:gd name="T62" fmla="*/ 3 w 75"/>
                  <a:gd name="T63" fmla="*/ 209 h 209"/>
                  <a:gd name="T64" fmla="*/ 7 w 75"/>
                  <a:gd name="T65" fmla="*/ 208 h 209"/>
                  <a:gd name="T66" fmla="*/ 22 w 75"/>
                  <a:gd name="T67" fmla="*/ 195 h 209"/>
                  <a:gd name="T68" fmla="*/ 37 w 75"/>
                  <a:gd name="T69" fmla="*/ 178 h 209"/>
                  <a:gd name="T70" fmla="*/ 48 w 75"/>
                  <a:gd name="T71" fmla="*/ 164 h 209"/>
                  <a:gd name="T72" fmla="*/ 54 w 75"/>
                  <a:gd name="T73" fmla="*/ 153 h 209"/>
                  <a:gd name="T74" fmla="*/ 58 w 75"/>
                  <a:gd name="T75" fmla="*/ 140 h 209"/>
                  <a:gd name="T76" fmla="*/ 68 w 75"/>
                  <a:gd name="T77" fmla="*/ 82 h 209"/>
                  <a:gd name="T78" fmla="*/ 68 w 75"/>
                  <a:gd name="T79" fmla="*/ 82 h 209"/>
                  <a:gd name="T80" fmla="*/ 75 w 75"/>
                  <a:gd name="T81" fmla="*/ 0 h 209"/>
                  <a:gd name="T82" fmla="*/ 28 w 75"/>
                  <a:gd name="T83"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09">
                    <a:moveTo>
                      <a:pt x="28" y="12"/>
                    </a:moveTo>
                    <a:lnTo>
                      <a:pt x="32" y="67"/>
                    </a:lnTo>
                    <a:lnTo>
                      <a:pt x="32" y="72"/>
                    </a:lnTo>
                    <a:lnTo>
                      <a:pt x="31" y="78"/>
                    </a:lnTo>
                    <a:lnTo>
                      <a:pt x="28" y="82"/>
                    </a:lnTo>
                    <a:lnTo>
                      <a:pt x="24" y="85"/>
                    </a:lnTo>
                    <a:lnTo>
                      <a:pt x="20" y="88"/>
                    </a:lnTo>
                    <a:lnTo>
                      <a:pt x="17" y="92"/>
                    </a:lnTo>
                    <a:lnTo>
                      <a:pt x="14" y="96"/>
                    </a:lnTo>
                    <a:lnTo>
                      <a:pt x="10" y="108"/>
                    </a:lnTo>
                    <a:lnTo>
                      <a:pt x="5" y="123"/>
                    </a:lnTo>
                    <a:lnTo>
                      <a:pt x="3" y="142"/>
                    </a:lnTo>
                    <a:lnTo>
                      <a:pt x="0" y="160"/>
                    </a:lnTo>
                    <a:lnTo>
                      <a:pt x="0" y="163"/>
                    </a:lnTo>
                    <a:lnTo>
                      <a:pt x="1" y="164"/>
                    </a:lnTo>
                    <a:lnTo>
                      <a:pt x="4" y="166"/>
                    </a:lnTo>
                    <a:lnTo>
                      <a:pt x="5" y="166"/>
                    </a:lnTo>
                    <a:lnTo>
                      <a:pt x="8" y="164"/>
                    </a:lnTo>
                    <a:lnTo>
                      <a:pt x="10" y="161"/>
                    </a:lnTo>
                    <a:lnTo>
                      <a:pt x="14" y="149"/>
                    </a:lnTo>
                    <a:lnTo>
                      <a:pt x="18" y="139"/>
                    </a:lnTo>
                    <a:lnTo>
                      <a:pt x="21" y="132"/>
                    </a:lnTo>
                    <a:lnTo>
                      <a:pt x="21" y="129"/>
                    </a:lnTo>
                    <a:lnTo>
                      <a:pt x="21" y="133"/>
                    </a:lnTo>
                    <a:lnTo>
                      <a:pt x="20" y="142"/>
                    </a:lnTo>
                    <a:lnTo>
                      <a:pt x="17" y="154"/>
                    </a:lnTo>
                    <a:lnTo>
                      <a:pt x="13" y="168"/>
                    </a:lnTo>
                    <a:lnTo>
                      <a:pt x="7" y="180"/>
                    </a:lnTo>
                    <a:lnTo>
                      <a:pt x="3" y="187"/>
                    </a:lnTo>
                    <a:lnTo>
                      <a:pt x="0" y="197"/>
                    </a:lnTo>
                    <a:lnTo>
                      <a:pt x="0" y="205"/>
                    </a:lnTo>
                    <a:lnTo>
                      <a:pt x="3" y="209"/>
                    </a:lnTo>
                    <a:lnTo>
                      <a:pt x="7" y="208"/>
                    </a:lnTo>
                    <a:lnTo>
                      <a:pt x="22" y="195"/>
                    </a:lnTo>
                    <a:lnTo>
                      <a:pt x="37" y="178"/>
                    </a:lnTo>
                    <a:lnTo>
                      <a:pt x="48" y="164"/>
                    </a:lnTo>
                    <a:lnTo>
                      <a:pt x="54" y="153"/>
                    </a:lnTo>
                    <a:lnTo>
                      <a:pt x="58" y="140"/>
                    </a:lnTo>
                    <a:lnTo>
                      <a:pt x="68" y="82"/>
                    </a:lnTo>
                    <a:lnTo>
                      <a:pt x="68" y="82"/>
                    </a:lnTo>
                    <a:lnTo>
                      <a:pt x="75" y="0"/>
                    </a:lnTo>
                    <a:lnTo>
                      <a:pt x="28" y="12"/>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828">
                <a:extLst>
                  <a:ext uri="{FF2B5EF4-FFF2-40B4-BE49-F238E27FC236}">
                    <a16:creationId xmlns:a16="http://schemas.microsoft.com/office/drawing/2014/main" id="{748C0999-2D64-407B-B04C-3F4AF744771D}"/>
                  </a:ext>
                </a:extLst>
              </p:cNvPr>
              <p:cNvSpPr>
                <a:spLocks/>
              </p:cNvSpPr>
              <p:nvPr/>
            </p:nvSpPr>
            <p:spPr bwMode="auto">
              <a:xfrm>
                <a:off x="6493482" y="4203829"/>
                <a:ext cx="103725" cy="294354"/>
              </a:xfrm>
              <a:custGeom>
                <a:avLst/>
                <a:gdLst>
                  <a:gd name="T0" fmla="*/ 75 w 75"/>
                  <a:gd name="T1" fmla="*/ 160 h 209"/>
                  <a:gd name="T2" fmla="*/ 73 w 75"/>
                  <a:gd name="T3" fmla="*/ 142 h 209"/>
                  <a:gd name="T4" fmla="*/ 70 w 75"/>
                  <a:gd name="T5" fmla="*/ 123 h 209"/>
                  <a:gd name="T6" fmla="*/ 65 w 75"/>
                  <a:gd name="T7" fmla="*/ 108 h 209"/>
                  <a:gd name="T8" fmla="*/ 61 w 75"/>
                  <a:gd name="T9" fmla="*/ 96 h 209"/>
                  <a:gd name="T10" fmla="*/ 58 w 75"/>
                  <a:gd name="T11" fmla="*/ 92 h 209"/>
                  <a:gd name="T12" fmla="*/ 54 w 75"/>
                  <a:gd name="T13" fmla="*/ 88 h 209"/>
                  <a:gd name="T14" fmla="*/ 51 w 75"/>
                  <a:gd name="T15" fmla="*/ 85 h 209"/>
                  <a:gd name="T16" fmla="*/ 47 w 75"/>
                  <a:gd name="T17" fmla="*/ 82 h 209"/>
                  <a:gd name="T18" fmla="*/ 44 w 75"/>
                  <a:gd name="T19" fmla="*/ 78 h 209"/>
                  <a:gd name="T20" fmla="*/ 41 w 75"/>
                  <a:gd name="T21" fmla="*/ 72 h 209"/>
                  <a:gd name="T22" fmla="*/ 41 w 75"/>
                  <a:gd name="T23" fmla="*/ 67 h 209"/>
                  <a:gd name="T24" fmla="*/ 47 w 75"/>
                  <a:gd name="T25" fmla="*/ 12 h 209"/>
                  <a:gd name="T26" fmla="*/ 0 w 75"/>
                  <a:gd name="T27" fmla="*/ 0 h 209"/>
                  <a:gd name="T28" fmla="*/ 6 w 75"/>
                  <a:gd name="T29" fmla="*/ 82 h 209"/>
                  <a:gd name="T30" fmla="*/ 6 w 75"/>
                  <a:gd name="T31" fmla="*/ 82 h 209"/>
                  <a:gd name="T32" fmla="*/ 16 w 75"/>
                  <a:gd name="T33" fmla="*/ 140 h 209"/>
                  <a:gd name="T34" fmla="*/ 20 w 75"/>
                  <a:gd name="T35" fmla="*/ 153 h 209"/>
                  <a:gd name="T36" fmla="*/ 27 w 75"/>
                  <a:gd name="T37" fmla="*/ 164 h 209"/>
                  <a:gd name="T38" fmla="*/ 39 w 75"/>
                  <a:gd name="T39" fmla="*/ 178 h 209"/>
                  <a:gd name="T40" fmla="*/ 53 w 75"/>
                  <a:gd name="T41" fmla="*/ 195 h 209"/>
                  <a:gd name="T42" fmla="*/ 68 w 75"/>
                  <a:gd name="T43" fmla="*/ 208 h 209"/>
                  <a:gd name="T44" fmla="*/ 73 w 75"/>
                  <a:gd name="T45" fmla="*/ 209 h 209"/>
                  <a:gd name="T46" fmla="*/ 75 w 75"/>
                  <a:gd name="T47" fmla="*/ 205 h 209"/>
                  <a:gd name="T48" fmla="*/ 75 w 75"/>
                  <a:gd name="T49" fmla="*/ 197 h 209"/>
                  <a:gd name="T50" fmla="*/ 73 w 75"/>
                  <a:gd name="T51" fmla="*/ 187 h 209"/>
                  <a:gd name="T52" fmla="*/ 68 w 75"/>
                  <a:gd name="T53" fmla="*/ 180 h 209"/>
                  <a:gd name="T54" fmla="*/ 63 w 75"/>
                  <a:gd name="T55" fmla="*/ 168 h 209"/>
                  <a:gd name="T56" fmla="*/ 57 w 75"/>
                  <a:gd name="T57" fmla="*/ 154 h 209"/>
                  <a:gd name="T58" fmla="*/ 56 w 75"/>
                  <a:gd name="T59" fmla="*/ 142 h 209"/>
                  <a:gd name="T60" fmla="*/ 54 w 75"/>
                  <a:gd name="T61" fmla="*/ 133 h 209"/>
                  <a:gd name="T62" fmla="*/ 53 w 75"/>
                  <a:gd name="T63" fmla="*/ 129 h 209"/>
                  <a:gd name="T64" fmla="*/ 54 w 75"/>
                  <a:gd name="T65" fmla="*/ 132 h 209"/>
                  <a:gd name="T66" fmla="*/ 57 w 75"/>
                  <a:gd name="T67" fmla="*/ 139 h 209"/>
                  <a:gd name="T68" fmla="*/ 61 w 75"/>
                  <a:gd name="T69" fmla="*/ 149 h 209"/>
                  <a:gd name="T70" fmla="*/ 65 w 75"/>
                  <a:gd name="T71" fmla="*/ 161 h 209"/>
                  <a:gd name="T72" fmla="*/ 67 w 75"/>
                  <a:gd name="T73" fmla="*/ 164 h 209"/>
                  <a:gd name="T74" fmla="*/ 70 w 75"/>
                  <a:gd name="T75" fmla="*/ 166 h 209"/>
                  <a:gd name="T76" fmla="*/ 71 w 75"/>
                  <a:gd name="T77" fmla="*/ 166 h 209"/>
                  <a:gd name="T78" fmla="*/ 74 w 75"/>
                  <a:gd name="T79" fmla="*/ 164 h 209"/>
                  <a:gd name="T80" fmla="*/ 75 w 75"/>
                  <a:gd name="T81" fmla="*/ 163 h 209"/>
                  <a:gd name="T82" fmla="*/ 75 w 75"/>
                  <a:gd name="T83" fmla="*/ 16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209">
                    <a:moveTo>
                      <a:pt x="75" y="160"/>
                    </a:moveTo>
                    <a:lnTo>
                      <a:pt x="73" y="142"/>
                    </a:lnTo>
                    <a:lnTo>
                      <a:pt x="70" y="123"/>
                    </a:lnTo>
                    <a:lnTo>
                      <a:pt x="65" y="108"/>
                    </a:lnTo>
                    <a:lnTo>
                      <a:pt x="61" y="96"/>
                    </a:lnTo>
                    <a:lnTo>
                      <a:pt x="58" y="92"/>
                    </a:lnTo>
                    <a:lnTo>
                      <a:pt x="54" y="88"/>
                    </a:lnTo>
                    <a:lnTo>
                      <a:pt x="51" y="85"/>
                    </a:lnTo>
                    <a:lnTo>
                      <a:pt x="47" y="82"/>
                    </a:lnTo>
                    <a:lnTo>
                      <a:pt x="44" y="78"/>
                    </a:lnTo>
                    <a:lnTo>
                      <a:pt x="41" y="72"/>
                    </a:lnTo>
                    <a:lnTo>
                      <a:pt x="41" y="67"/>
                    </a:lnTo>
                    <a:lnTo>
                      <a:pt x="47" y="12"/>
                    </a:lnTo>
                    <a:lnTo>
                      <a:pt x="0" y="0"/>
                    </a:lnTo>
                    <a:lnTo>
                      <a:pt x="6" y="82"/>
                    </a:lnTo>
                    <a:lnTo>
                      <a:pt x="6" y="82"/>
                    </a:lnTo>
                    <a:lnTo>
                      <a:pt x="16" y="140"/>
                    </a:lnTo>
                    <a:lnTo>
                      <a:pt x="20" y="153"/>
                    </a:lnTo>
                    <a:lnTo>
                      <a:pt x="27" y="164"/>
                    </a:lnTo>
                    <a:lnTo>
                      <a:pt x="39" y="178"/>
                    </a:lnTo>
                    <a:lnTo>
                      <a:pt x="53" y="195"/>
                    </a:lnTo>
                    <a:lnTo>
                      <a:pt x="68" y="208"/>
                    </a:lnTo>
                    <a:lnTo>
                      <a:pt x="73" y="209"/>
                    </a:lnTo>
                    <a:lnTo>
                      <a:pt x="75" y="205"/>
                    </a:lnTo>
                    <a:lnTo>
                      <a:pt x="75" y="197"/>
                    </a:lnTo>
                    <a:lnTo>
                      <a:pt x="73" y="187"/>
                    </a:lnTo>
                    <a:lnTo>
                      <a:pt x="68" y="180"/>
                    </a:lnTo>
                    <a:lnTo>
                      <a:pt x="63" y="168"/>
                    </a:lnTo>
                    <a:lnTo>
                      <a:pt x="57" y="154"/>
                    </a:lnTo>
                    <a:lnTo>
                      <a:pt x="56" y="142"/>
                    </a:lnTo>
                    <a:lnTo>
                      <a:pt x="54" y="133"/>
                    </a:lnTo>
                    <a:lnTo>
                      <a:pt x="53" y="129"/>
                    </a:lnTo>
                    <a:lnTo>
                      <a:pt x="54" y="132"/>
                    </a:lnTo>
                    <a:lnTo>
                      <a:pt x="57" y="139"/>
                    </a:lnTo>
                    <a:lnTo>
                      <a:pt x="61" y="149"/>
                    </a:lnTo>
                    <a:lnTo>
                      <a:pt x="65" y="161"/>
                    </a:lnTo>
                    <a:lnTo>
                      <a:pt x="67" y="164"/>
                    </a:lnTo>
                    <a:lnTo>
                      <a:pt x="70" y="166"/>
                    </a:lnTo>
                    <a:lnTo>
                      <a:pt x="71" y="166"/>
                    </a:lnTo>
                    <a:lnTo>
                      <a:pt x="74" y="164"/>
                    </a:lnTo>
                    <a:lnTo>
                      <a:pt x="75" y="163"/>
                    </a:lnTo>
                    <a:lnTo>
                      <a:pt x="75" y="16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829">
                <a:extLst>
                  <a:ext uri="{FF2B5EF4-FFF2-40B4-BE49-F238E27FC236}">
                    <a16:creationId xmlns:a16="http://schemas.microsoft.com/office/drawing/2014/main" id="{59AFFD1B-C40A-14D8-25C1-40EAA34AAD5E}"/>
                  </a:ext>
                </a:extLst>
              </p:cNvPr>
              <p:cNvSpPr>
                <a:spLocks/>
              </p:cNvSpPr>
              <p:nvPr/>
            </p:nvSpPr>
            <p:spPr bwMode="auto">
              <a:xfrm>
                <a:off x="6443022" y="3592694"/>
                <a:ext cx="159792" cy="709254"/>
              </a:xfrm>
              <a:custGeom>
                <a:avLst/>
                <a:gdLst>
                  <a:gd name="T0" fmla="*/ 10 w 115"/>
                  <a:gd name="T1" fmla="*/ 0 h 506"/>
                  <a:gd name="T2" fmla="*/ 0 w 115"/>
                  <a:gd name="T3" fmla="*/ 222 h 506"/>
                  <a:gd name="T4" fmla="*/ 37 w 115"/>
                  <a:gd name="T5" fmla="*/ 506 h 506"/>
                  <a:gd name="T6" fmla="*/ 81 w 115"/>
                  <a:gd name="T7" fmla="*/ 499 h 506"/>
                  <a:gd name="T8" fmla="*/ 92 w 115"/>
                  <a:gd name="T9" fmla="*/ 309 h 506"/>
                  <a:gd name="T10" fmla="*/ 79 w 115"/>
                  <a:gd name="T11" fmla="*/ 222 h 506"/>
                  <a:gd name="T12" fmla="*/ 115 w 115"/>
                  <a:gd name="T13" fmla="*/ 12 h 506"/>
                  <a:gd name="T14" fmla="*/ 10 w 115"/>
                  <a:gd name="T15" fmla="*/ 0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06">
                    <a:moveTo>
                      <a:pt x="10" y="0"/>
                    </a:moveTo>
                    <a:lnTo>
                      <a:pt x="0" y="222"/>
                    </a:lnTo>
                    <a:lnTo>
                      <a:pt x="37" y="506"/>
                    </a:lnTo>
                    <a:lnTo>
                      <a:pt x="81" y="499"/>
                    </a:lnTo>
                    <a:lnTo>
                      <a:pt x="92" y="309"/>
                    </a:lnTo>
                    <a:lnTo>
                      <a:pt x="79" y="222"/>
                    </a:lnTo>
                    <a:lnTo>
                      <a:pt x="115" y="12"/>
                    </a:lnTo>
                    <a:lnTo>
                      <a:pt x="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830">
                <a:extLst>
                  <a:ext uri="{FF2B5EF4-FFF2-40B4-BE49-F238E27FC236}">
                    <a16:creationId xmlns:a16="http://schemas.microsoft.com/office/drawing/2014/main" id="{99D42CD7-B431-00F3-4CA5-762001C79AF0}"/>
                  </a:ext>
                </a:extLst>
              </p:cNvPr>
              <p:cNvSpPr>
                <a:spLocks/>
              </p:cNvSpPr>
              <p:nvPr/>
            </p:nvSpPr>
            <p:spPr bwMode="auto">
              <a:xfrm>
                <a:off x="6972860" y="3592694"/>
                <a:ext cx="156989" cy="709254"/>
              </a:xfrm>
              <a:custGeom>
                <a:avLst/>
                <a:gdLst>
                  <a:gd name="T0" fmla="*/ 0 w 113"/>
                  <a:gd name="T1" fmla="*/ 12 h 506"/>
                  <a:gd name="T2" fmla="*/ 35 w 113"/>
                  <a:gd name="T3" fmla="*/ 222 h 506"/>
                  <a:gd name="T4" fmla="*/ 22 w 113"/>
                  <a:gd name="T5" fmla="*/ 309 h 506"/>
                  <a:gd name="T6" fmla="*/ 32 w 113"/>
                  <a:gd name="T7" fmla="*/ 499 h 506"/>
                  <a:gd name="T8" fmla="*/ 77 w 113"/>
                  <a:gd name="T9" fmla="*/ 506 h 506"/>
                  <a:gd name="T10" fmla="*/ 113 w 113"/>
                  <a:gd name="T11" fmla="*/ 222 h 506"/>
                  <a:gd name="T12" fmla="*/ 103 w 113"/>
                  <a:gd name="T13" fmla="*/ 0 h 506"/>
                  <a:gd name="T14" fmla="*/ 0 w 113"/>
                  <a:gd name="T15" fmla="*/ 12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06">
                    <a:moveTo>
                      <a:pt x="0" y="12"/>
                    </a:moveTo>
                    <a:lnTo>
                      <a:pt x="35" y="222"/>
                    </a:lnTo>
                    <a:lnTo>
                      <a:pt x="22" y="309"/>
                    </a:lnTo>
                    <a:lnTo>
                      <a:pt x="32" y="499"/>
                    </a:lnTo>
                    <a:lnTo>
                      <a:pt x="77" y="506"/>
                    </a:lnTo>
                    <a:lnTo>
                      <a:pt x="113" y="222"/>
                    </a:lnTo>
                    <a:lnTo>
                      <a:pt x="103" y="0"/>
                    </a:lnTo>
                    <a:lnTo>
                      <a:pt x="0" y="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831">
                <a:extLst>
                  <a:ext uri="{FF2B5EF4-FFF2-40B4-BE49-F238E27FC236}">
                    <a16:creationId xmlns:a16="http://schemas.microsoft.com/office/drawing/2014/main" id="{D09F76A3-14AC-EF87-8C37-27FEDD4E432B}"/>
                  </a:ext>
                </a:extLst>
              </p:cNvPr>
              <p:cNvSpPr>
                <a:spLocks/>
              </p:cNvSpPr>
              <p:nvPr/>
            </p:nvSpPr>
            <p:spPr bwMode="auto">
              <a:xfrm>
                <a:off x="6457038" y="3458132"/>
                <a:ext cx="297158" cy="832602"/>
              </a:xfrm>
              <a:custGeom>
                <a:avLst/>
                <a:gdLst>
                  <a:gd name="T0" fmla="*/ 58 w 212"/>
                  <a:gd name="T1" fmla="*/ 32 h 593"/>
                  <a:gd name="T2" fmla="*/ 38 w 212"/>
                  <a:gd name="T3" fmla="*/ 39 h 593"/>
                  <a:gd name="T4" fmla="*/ 23 w 212"/>
                  <a:gd name="T5" fmla="*/ 50 h 593"/>
                  <a:gd name="T6" fmla="*/ 11 w 212"/>
                  <a:gd name="T7" fmla="*/ 65 h 593"/>
                  <a:gd name="T8" fmla="*/ 3 w 212"/>
                  <a:gd name="T9" fmla="*/ 83 h 593"/>
                  <a:gd name="T10" fmla="*/ 0 w 212"/>
                  <a:gd name="T11" fmla="*/ 103 h 593"/>
                  <a:gd name="T12" fmla="*/ 0 w 212"/>
                  <a:gd name="T13" fmla="*/ 155 h 593"/>
                  <a:gd name="T14" fmla="*/ 79 w 212"/>
                  <a:gd name="T15" fmla="*/ 155 h 593"/>
                  <a:gd name="T16" fmla="*/ 90 w 212"/>
                  <a:gd name="T17" fmla="*/ 391 h 593"/>
                  <a:gd name="T18" fmla="*/ 71 w 212"/>
                  <a:gd name="T19" fmla="*/ 593 h 593"/>
                  <a:gd name="T20" fmla="*/ 212 w 212"/>
                  <a:gd name="T21" fmla="*/ 593 h 593"/>
                  <a:gd name="T22" fmla="*/ 212 w 212"/>
                  <a:gd name="T23" fmla="*/ 306 h 593"/>
                  <a:gd name="T24" fmla="*/ 150 w 212"/>
                  <a:gd name="T25" fmla="*/ 0 h 593"/>
                  <a:gd name="T26" fmla="*/ 58 w 212"/>
                  <a:gd name="T27" fmla="*/ 3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593">
                    <a:moveTo>
                      <a:pt x="58" y="32"/>
                    </a:moveTo>
                    <a:lnTo>
                      <a:pt x="38" y="39"/>
                    </a:lnTo>
                    <a:lnTo>
                      <a:pt x="23" y="50"/>
                    </a:lnTo>
                    <a:lnTo>
                      <a:pt x="11" y="65"/>
                    </a:lnTo>
                    <a:lnTo>
                      <a:pt x="3" y="83"/>
                    </a:lnTo>
                    <a:lnTo>
                      <a:pt x="0" y="103"/>
                    </a:lnTo>
                    <a:lnTo>
                      <a:pt x="0" y="155"/>
                    </a:lnTo>
                    <a:lnTo>
                      <a:pt x="79" y="155"/>
                    </a:lnTo>
                    <a:lnTo>
                      <a:pt x="90" y="391"/>
                    </a:lnTo>
                    <a:lnTo>
                      <a:pt x="71" y="593"/>
                    </a:lnTo>
                    <a:lnTo>
                      <a:pt x="212" y="593"/>
                    </a:lnTo>
                    <a:lnTo>
                      <a:pt x="212" y="306"/>
                    </a:lnTo>
                    <a:lnTo>
                      <a:pt x="150" y="0"/>
                    </a:lnTo>
                    <a:lnTo>
                      <a:pt x="58" y="3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832">
                <a:extLst>
                  <a:ext uri="{FF2B5EF4-FFF2-40B4-BE49-F238E27FC236}">
                    <a16:creationId xmlns:a16="http://schemas.microsoft.com/office/drawing/2014/main" id="{B103F46F-ED5C-2EFA-CB58-C2EBB89115F6}"/>
                  </a:ext>
                </a:extLst>
              </p:cNvPr>
              <p:cNvSpPr>
                <a:spLocks/>
              </p:cNvSpPr>
              <p:nvPr/>
            </p:nvSpPr>
            <p:spPr bwMode="auto">
              <a:xfrm>
                <a:off x="6600011" y="3452525"/>
                <a:ext cx="154186" cy="437326"/>
              </a:xfrm>
              <a:custGeom>
                <a:avLst/>
                <a:gdLst>
                  <a:gd name="T0" fmla="*/ 0 w 110"/>
                  <a:gd name="T1" fmla="*/ 22 h 311"/>
                  <a:gd name="T2" fmla="*/ 110 w 110"/>
                  <a:gd name="T3" fmla="*/ 311 h 311"/>
                  <a:gd name="T4" fmla="*/ 58 w 110"/>
                  <a:gd name="T5" fmla="*/ 0 h 311"/>
                  <a:gd name="T6" fmla="*/ 0 w 110"/>
                  <a:gd name="T7" fmla="*/ 22 h 311"/>
                </a:gdLst>
                <a:ahLst/>
                <a:cxnLst>
                  <a:cxn ang="0">
                    <a:pos x="T0" y="T1"/>
                  </a:cxn>
                  <a:cxn ang="0">
                    <a:pos x="T2" y="T3"/>
                  </a:cxn>
                  <a:cxn ang="0">
                    <a:pos x="T4" y="T5"/>
                  </a:cxn>
                  <a:cxn ang="0">
                    <a:pos x="T6" y="T7"/>
                  </a:cxn>
                </a:cxnLst>
                <a:rect l="0" t="0" r="r" b="b"/>
                <a:pathLst>
                  <a:path w="110" h="311">
                    <a:moveTo>
                      <a:pt x="0" y="22"/>
                    </a:moveTo>
                    <a:lnTo>
                      <a:pt x="110" y="311"/>
                    </a:lnTo>
                    <a:lnTo>
                      <a:pt x="58" y="0"/>
                    </a:lnTo>
                    <a:lnTo>
                      <a:pt x="0" y="2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833">
                <a:extLst>
                  <a:ext uri="{FF2B5EF4-FFF2-40B4-BE49-F238E27FC236}">
                    <a16:creationId xmlns:a16="http://schemas.microsoft.com/office/drawing/2014/main" id="{2A604C31-D5E8-EB6C-4BEB-C96C7E73BC6A}"/>
                  </a:ext>
                </a:extLst>
              </p:cNvPr>
              <p:cNvSpPr>
                <a:spLocks/>
              </p:cNvSpPr>
              <p:nvPr/>
            </p:nvSpPr>
            <p:spPr bwMode="auto">
              <a:xfrm>
                <a:off x="6821477" y="3458132"/>
                <a:ext cx="294354" cy="832602"/>
              </a:xfrm>
              <a:custGeom>
                <a:avLst/>
                <a:gdLst>
                  <a:gd name="T0" fmla="*/ 154 w 211"/>
                  <a:gd name="T1" fmla="*/ 32 h 593"/>
                  <a:gd name="T2" fmla="*/ 62 w 211"/>
                  <a:gd name="T3" fmla="*/ 0 h 593"/>
                  <a:gd name="T4" fmla="*/ 0 w 211"/>
                  <a:gd name="T5" fmla="*/ 306 h 593"/>
                  <a:gd name="T6" fmla="*/ 0 w 211"/>
                  <a:gd name="T7" fmla="*/ 593 h 593"/>
                  <a:gd name="T8" fmla="*/ 140 w 211"/>
                  <a:gd name="T9" fmla="*/ 593 h 593"/>
                  <a:gd name="T10" fmla="*/ 122 w 211"/>
                  <a:gd name="T11" fmla="*/ 391 h 593"/>
                  <a:gd name="T12" fmla="*/ 132 w 211"/>
                  <a:gd name="T13" fmla="*/ 155 h 593"/>
                  <a:gd name="T14" fmla="*/ 211 w 211"/>
                  <a:gd name="T15" fmla="*/ 155 h 593"/>
                  <a:gd name="T16" fmla="*/ 211 w 211"/>
                  <a:gd name="T17" fmla="*/ 103 h 593"/>
                  <a:gd name="T18" fmla="*/ 208 w 211"/>
                  <a:gd name="T19" fmla="*/ 83 h 593"/>
                  <a:gd name="T20" fmla="*/ 201 w 211"/>
                  <a:gd name="T21" fmla="*/ 65 h 593"/>
                  <a:gd name="T22" fmla="*/ 188 w 211"/>
                  <a:gd name="T23" fmla="*/ 50 h 593"/>
                  <a:gd name="T24" fmla="*/ 173 w 211"/>
                  <a:gd name="T25" fmla="*/ 39 h 593"/>
                  <a:gd name="T26" fmla="*/ 154 w 211"/>
                  <a:gd name="T27" fmla="*/ 3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593">
                    <a:moveTo>
                      <a:pt x="154" y="32"/>
                    </a:moveTo>
                    <a:lnTo>
                      <a:pt x="62" y="0"/>
                    </a:lnTo>
                    <a:lnTo>
                      <a:pt x="0" y="306"/>
                    </a:lnTo>
                    <a:lnTo>
                      <a:pt x="0" y="593"/>
                    </a:lnTo>
                    <a:lnTo>
                      <a:pt x="140" y="593"/>
                    </a:lnTo>
                    <a:lnTo>
                      <a:pt x="122" y="391"/>
                    </a:lnTo>
                    <a:lnTo>
                      <a:pt x="132" y="155"/>
                    </a:lnTo>
                    <a:lnTo>
                      <a:pt x="211" y="155"/>
                    </a:lnTo>
                    <a:lnTo>
                      <a:pt x="211" y="103"/>
                    </a:lnTo>
                    <a:lnTo>
                      <a:pt x="208" y="83"/>
                    </a:lnTo>
                    <a:lnTo>
                      <a:pt x="201" y="65"/>
                    </a:lnTo>
                    <a:lnTo>
                      <a:pt x="188" y="50"/>
                    </a:lnTo>
                    <a:lnTo>
                      <a:pt x="173" y="39"/>
                    </a:lnTo>
                    <a:lnTo>
                      <a:pt x="154" y="3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834">
                <a:extLst>
                  <a:ext uri="{FF2B5EF4-FFF2-40B4-BE49-F238E27FC236}">
                    <a16:creationId xmlns:a16="http://schemas.microsoft.com/office/drawing/2014/main" id="{4BA23029-1493-0BD0-1EB8-4EE5E0E621F0}"/>
                  </a:ext>
                </a:extLst>
              </p:cNvPr>
              <p:cNvSpPr>
                <a:spLocks/>
              </p:cNvSpPr>
              <p:nvPr/>
            </p:nvSpPr>
            <p:spPr bwMode="auto">
              <a:xfrm>
                <a:off x="6821477" y="3455328"/>
                <a:ext cx="154186" cy="434523"/>
              </a:xfrm>
              <a:custGeom>
                <a:avLst/>
                <a:gdLst>
                  <a:gd name="T0" fmla="*/ 0 w 110"/>
                  <a:gd name="T1" fmla="*/ 309 h 309"/>
                  <a:gd name="T2" fmla="*/ 110 w 110"/>
                  <a:gd name="T3" fmla="*/ 20 h 309"/>
                  <a:gd name="T4" fmla="*/ 54 w 110"/>
                  <a:gd name="T5" fmla="*/ 0 h 309"/>
                  <a:gd name="T6" fmla="*/ 0 w 110"/>
                  <a:gd name="T7" fmla="*/ 309 h 309"/>
                </a:gdLst>
                <a:ahLst/>
                <a:cxnLst>
                  <a:cxn ang="0">
                    <a:pos x="T0" y="T1"/>
                  </a:cxn>
                  <a:cxn ang="0">
                    <a:pos x="T2" y="T3"/>
                  </a:cxn>
                  <a:cxn ang="0">
                    <a:pos x="T4" y="T5"/>
                  </a:cxn>
                  <a:cxn ang="0">
                    <a:pos x="T6" y="T7"/>
                  </a:cxn>
                </a:cxnLst>
                <a:rect l="0" t="0" r="r" b="b"/>
                <a:pathLst>
                  <a:path w="110" h="309">
                    <a:moveTo>
                      <a:pt x="0" y="309"/>
                    </a:moveTo>
                    <a:lnTo>
                      <a:pt x="110" y="20"/>
                    </a:lnTo>
                    <a:lnTo>
                      <a:pt x="54" y="0"/>
                    </a:lnTo>
                    <a:lnTo>
                      <a:pt x="0" y="30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835">
                <a:extLst>
                  <a:ext uri="{FF2B5EF4-FFF2-40B4-BE49-F238E27FC236}">
                    <a16:creationId xmlns:a16="http://schemas.microsoft.com/office/drawing/2014/main" id="{339BD571-3E9C-DEA3-7CE3-85100FFC37E9}"/>
                  </a:ext>
                </a:extLst>
              </p:cNvPr>
              <p:cNvSpPr>
                <a:spLocks/>
              </p:cNvSpPr>
              <p:nvPr/>
            </p:nvSpPr>
            <p:spPr bwMode="auto">
              <a:xfrm>
                <a:off x="6787837" y="3029215"/>
                <a:ext cx="137365" cy="277534"/>
              </a:xfrm>
              <a:custGeom>
                <a:avLst/>
                <a:gdLst>
                  <a:gd name="T0" fmla="*/ 27 w 98"/>
                  <a:gd name="T1" fmla="*/ 1 h 198"/>
                  <a:gd name="T2" fmla="*/ 13 w 98"/>
                  <a:gd name="T3" fmla="*/ 0 h 198"/>
                  <a:gd name="T4" fmla="*/ 3 w 98"/>
                  <a:gd name="T5" fmla="*/ 0 h 198"/>
                  <a:gd name="T6" fmla="*/ 0 w 98"/>
                  <a:gd name="T7" fmla="*/ 0 h 198"/>
                  <a:gd name="T8" fmla="*/ 0 w 98"/>
                  <a:gd name="T9" fmla="*/ 198 h 198"/>
                  <a:gd name="T10" fmla="*/ 14 w 98"/>
                  <a:gd name="T11" fmla="*/ 198 h 198"/>
                  <a:gd name="T12" fmla="*/ 37 w 98"/>
                  <a:gd name="T13" fmla="*/ 193 h 198"/>
                  <a:gd name="T14" fmla="*/ 57 w 98"/>
                  <a:gd name="T15" fmla="*/ 184 h 198"/>
                  <a:gd name="T16" fmla="*/ 74 w 98"/>
                  <a:gd name="T17" fmla="*/ 168 h 198"/>
                  <a:gd name="T18" fmla="*/ 86 w 98"/>
                  <a:gd name="T19" fmla="*/ 148 h 198"/>
                  <a:gd name="T20" fmla="*/ 95 w 98"/>
                  <a:gd name="T21" fmla="*/ 126 h 198"/>
                  <a:gd name="T22" fmla="*/ 98 w 98"/>
                  <a:gd name="T23" fmla="*/ 99 h 198"/>
                  <a:gd name="T24" fmla="*/ 98 w 98"/>
                  <a:gd name="T25" fmla="*/ 97 h 198"/>
                  <a:gd name="T26" fmla="*/ 95 w 98"/>
                  <a:gd name="T27" fmla="*/ 69 h 198"/>
                  <a:gd name="T28" fmla="*/ 85 w 98"/>
                  <a:gd name="T29" fmla="*/ 44 h 198"/>
                  <a:gd name="T30" fmla="*/ 69 w 98"/>
                  <a:gd name="T31" fmla="*/ 24 h 198"/>
                  <a:gd name="T32" fmla="*/ 50 w 98"/>
                  <a:gd name="T33" fmla="*/ 8 h 198"/>
                  <a:gd name="T34" fmla="*/ 27 w 98"/>
                  <a:gd name="T35"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198">
                    <a:moveTo>
                      <a:pt x="27" y="1"/>
                    </a:moveTo>
                    <a:lnTo>
                      <a:pt x="13" y="0"/>
                    </a:lnTo>
                    <a:lnTo>
                      <a:pt x="3" y="0"/>
                    </a:lnTo>
                    <a:lnTo>
                      <a:pt x="0" y="0"/>
                    </a:lnTo>
                    <a:lnTo>
                      <a:pt x="0" y="198"/>
                    </a:lnTo>
                    <a:lnTo>
                      <a:pt x="14" y="198"/>
                    </a:lnTo>
                    <a:lnTo>
                      <a:pt x="37" y="193"/>
                    </a:lnTo>
                    <a:lnTo>
                      <a:pt x="57" y="184"/>
                    </a:lnTo>
                    <a:lnTo>
                      <a:pt x="74" y="168"/>
                    </a:lnTo>
                    <a:lnTo>
                      <a:pt x="86" y="148"/>
                    </a:lnTo>
                    <a:lnTo>
                      <a:pt x="95" y="126"/>
                    </a:lnTo>
                    <a:lnTo>
                      <a:pt x="98" y="99"/>
                    </a:lnTo>
                    <a:lnTo>
                      <a:pt x="98" y="97"/>
                    </a:lnTo>
                    <a:lnTo>
                      <a:pt x="95" y="69"/>
                    </a:lnTo>
                    <a:lnTo>
                      <a:pt x="85" y="44"/>
                    </a:lnTo>
                    <a:lnTo>
                      <a:pt x="69" y="24"/>
                    </a:lnTo>
                    <a:lnTo>
                      <a:pt x="50" y="8"/>
                    </a:lnTo>
                    <a:lnTo>
                      <a:pt x="27" y="1"/>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836">
                <a:extLst>
                  <a:ext uri="{FF2B5EF4-FFF2-40B4-BE49-F238E27FC236}">
                    <a16:creationId xmlns:a16="http://schemas.microsoft.com/office/drawing/2014/main" id="{0B99290A-3E2B-ABB4-F2CB-D7773AE5DEA1}"/>
                  </a:ext>
                </a:extLst>
              </p:cNvPr>
              <p:cNvSpPr>
                <a:spLocks/>
              </p:cNvSpPr>
              <p:nvPr/>
            </p:nvSpPr>
            <p:spPr bwMode="auto">
              <a:xfrm>
                <a:off x="6650471" y="3029215"/>
                <a:ext cx="137365" cy="277534"/>
              </a:xfrm>
              <a:custGeom>
                <a:avLst/>
                <a:gdLst>
                  <a:gd name="T0" fmla="*/ 0 w 99"/>
                  <a:gd name="T1" fmla="*/ 97 h 198"/>
                  <a:gd name="T2" fmla="*/ 0 w 99"/>
                  <a:gd name="T3" fmla="*/ 99 h 198"/>
                  <a:gd name="T4" fmla="*/ 3 w 99"/>
                  <a:gd name="T5" fmla="*/ 126 h 198"/>
                  <a:gd name="T6" fmla="*/ 11 w 99"/>
                  <a:gd name="T7" fmla="*/ 148 h 198"/>
                  <a:gd name="T8" fmla="*/ 24 w 99"/>
                  <a:gd name="T9" fmla="*/ 168 h 198"/>
                  <a:gd name="T10" fmla="*/ 41 w 99"/>
                  <a:gd name="T11" fmla="*/ 184 h 198"/>
                  <a:gd name="T12" fmla="*/ 61 w 99"/>
                  <a:gd name="T13" fmla="*/ 193 h 198"/>
                  <a:gd name="T14" fmla="*/ 84 w 99"/>
                  <a:gd name="T15" fmla="*/ 198 h 198"/>
                  <a:gd name="T16" fmla="*/ 99 w 99"/>
                  <a:gd name="T17" fmla="*/ 198 h 198"/>
                  <a:gd name="T18" fmla="*/ 99 w 99"/>
                  <a:gd name="T19" fmla="*/ 0 h 198"/>
                  <a:gd name="T20" fmla="*/ 95 w 99"/>
                  <a:gd name="T21" fmla="*/ 0 h 198"/>
                  <a:gd name="T22" fmla="*/ 86 w 99"/>
                  <a:gd name="T23" fmla="*/ 0 h 198"/>
                  <a:gd name="T24" fmla="*/ 71 w 99"/>
                  <a:gd name="T25" fmla="*/ 1 h 198"/>
                  <a:gd name="T26" fmla="*/ 48 w 99"/>
                  <a:gd name="T27" fmla="*/ 8 h 198"/>
                  <a:gd name="T28" fmla="*/ 28 w 99"/>
                  <a:gd name="T29" fmla="*/ 24 h 198"/>
                  <a:gd name="T30" fmla="*/ 14 w 99"/>
                  <a:gd name="T31" fmla="*/ 44 h 198"/>
                  <a:gd name="T32" fmla="*/ 4 w 99"/>
                  <a:gd name="T33" fmla="*/ 69 h 198"/>
                  <a:gd name="T34" fmla="*/ 0 w 99"/>
                  <a:gd name="T35" fmla="*/ 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98">
                    <a:moveTo>
                      <a:pt x="0" y="97"/>
                    </a:moveTo>
                    <a:lnTo>
                      <a:pt x="0" y="99"/>
                    </a:lnTo>
                    <a:lnTo>
                      <a:pt x="3" y="126"/>
                    </a:lnTo>
                    <a:lnTo>
                      <a:pt x="11" y="148"/>
                    </a:lnTo>
                    <a:lnTo>
                      <a:pt x="24" y="168"/>
                    </a:lnTo>
                    <a:lnTo>
                      <a:pt x="41" y="184"/>
                    </a:lnTo>
                    <a:lnTo>
                      <a:pt x="61" y="193"/>
                    </a:lnTo>
                    <a:lnTo>
                      <a:pt x="84" y="198"/>
                    </a:lnTo>
                    <a:lnTo>
                      <a:pt x="99" y="198"/>
                    </a:lnTo>
                    <a:lnTo>
                      <a:pt x="99" y="0"/>
                    </a:lnTo>
                    <a:lnTo>
                      <a:pt x="95" y="0"/>
                    </a:lnTo>
                    <a:lnTo>
                      <a:pt x="86" y="0"/>
                    </a:lnTo>
                    <a:lnTo>
                      <a:pt x="71" y="1"/>
                    </a:lnTo>
                    <a:lnTo>
                      <a:pt x="48" y="8"/>
                    </a:lnTo>
                    <a:lnTo>
                      <a:pt x="28" y="24"/>
                    </a:lnTo>
                    <a:lnTo>
                      <a:pt x="14" y="44"/>
                    </a:lnTo>
                    <a:lnTo>
                      <a:pt x="4" y="69"/>
                    </a:lnTo>
                    <a:lnTo>
                      <a:pt x="0" y="97"/>
                    </a:lnTo>
                    <a:close/>
                  </a:path>
                </a:pathLst>
              </a:custGeom>
              <a:solidFill>
                <a:srgbClr val="DEC1B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837">
                <a:extLst>
                  <a:ext uri="{FF2B5EF4-FFF2-40B4-BE49-F238E27FC236}">
                    <a16:creationId xmlns:a16="http://schemas.microsoft.com/office/drawing/2014/main" id="{3B3225FB-1380-DC88-45D1-877D65F18DD0}"/>
                  </a:ext>
                </a:extLst>
              </p:cNvPr>
              <p:cNvSpPr>
                <a:spLocks/>
              </p:cNvSpPr>
              <p:nvPr/>
            </p:nvSpPr>
            <p:spPr bwMode="auto">
              <a:xfrm>
                <a:off x="6644865" y="3211435"/>
                <a:ext cx="28034" cy="81298"/>
              </a:xfrm>
              <a:custGeom>
                <a:avLst/>
                <a:gdLst>
                  <a:gd name="T0" fmla="*/ 10 w 20"/>
                  <a:gd name="T1" fmla="*/ 0 h 58"/>
                  <a:gd name="T2" fmla="*/ 6 w 20"/>
                  <a:gd name="T3" fmla="*/ 0 h 58"/>
                  <a:gd name="T4" fmla="*/ 3 w 20"/>
                  <a:gd name="T5" fmla="*/ 1 h 58"/>
                  <a:gd name="T6" fmla="*/ 2 w 20"/>
                  <a:gd name="T7" fmla="*/ 5 h 58"/>
                  <a:gd name="T8" fmla="*/ 0 w 20"/>
                  <a:gd name="T9" fmla="*/ 8 h 58"/>
                  <a:gd name="T10" fmla="*/ 0 w 20"/>
                  <a:gd name="T11" fmla="*/ 49 h 58"/>
                  <a:gd name="T12" fmla="*/ 2 w 20"/>
                  <a:gd name="T13" fmla="*/ 52 h 58"/>
                  <a:gd name="T14" fmla="*/ 3 w 20"/>
                  <a:gd name="T15" fmla="*/ 55 h 58"/>
                  <a:gd name="T16" fmla="*/ 6 w 20"/>
                  <a:gd name="T17" fmla="*/ 58 h 58"/>
                  <a:gd name="T18" fmla="*/ 10 w 20"/>
                  <a:gd name="T19" fmla="*/ 58 h 58"/>
                  <a:gd name="T20" fmla="*/ 14 w 20"/>
                  <a:gd name="T21" fmla="*/ 58 h 58"/>
                  <a:gd name="T22" fmla="*/ 17 w 20"/>
                  <a:gd name="T23" fmla="*/ 55 h 58"/>
                  <a:gd name="T24" fmla="*/ 19 w 20"/>
                  <a:gd name="T25" fmla="*/ 52 h 58"/>
                  <a:gd name="T26" fmla="*/ 20 w 20"/>
                  <a:gd name="T27" fmla="*/ 49 h 58"/>
                  <a:gd name="T28" fmla="*/ 20 w 20"/>
                  <a:gd name="T29" fmla="*/ 8 h 58"/>
                  <a:gd name="T30" fmla="*/ 19 w 20"/>
                  <a:gd name="T31" fmla="*/ 5 h 58"/>
                  <a:gd name="T32" fmla="*/ 17 w 20"/>
                  <a:gd name="T33" fmla="*/ 1 h 58"/>
                  <a:gd name="T34" fmla="*/ 14 w 20"/>
                  <a:gd name="T35" fmla="*/ 0 h 58"/>
                  <a:gd name="T36" fmla="*/ 10 w 20"/>
                  <a:gd name="T3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58">
                    <a:moveTo>
                      <a:pt x="10" y="0"/>
                    </a:moveTo>
                    <a:lnTo>
                      <a:pt x="6" y="0"/>
                    </a:lnTo>
                    <a:lnTo>
                      <a:pt x="3" y="1"/>
                    </a:lnTo>
                    <a:lnTo>
                      <a:pt x="2" y="5"/>
                    </a:lnTo>
                    <a:lnTo>
                      <a:pt x="0" y="8"/>
                    </a:lnTo>
                    <a:lnTo>
                      <a:pt x="0" y="49"/>
                    </a:lnTo>
                    <a:lnTo>
                      <a:pt x="2" y="52"/>
                    </a:lnTo>
                    <a:lnTo>
                      <a:pt x="3" y="55"/>
                    </a:lnTo>
                    <a:lnTo>
                      <a:pt x="6" y="58"/>
                    </a:lnTo>
                    <a:lnTo>
                      <a:pt x="10" y="58"/>
                    </a:lnTo>
                    <a:lnTo>
                      <a:pt x="14" y="58"/>
                    </a:lnTo>
                    <a:lnTo>
                      <a:pt x="17" y="55"/>
                    </a:lnTo>
                    <a:lnTo>
                      <a:pt x="19" y="52"/>
                    </a:lnTo>
                    <a:lnTo>
                      <a:pt x="20" y="49"/>
                    </a:lnTo>
                    <a:lnTo>
                      <a:pt x="20" y="8"/>
                    </a:lnTo>
                    <a:lnTo>
                      <a:pt x="19" y="5"/>
                    </a:lnTo>
                    <a:lnTo>
                      <a:pt x="17" y="1"/>
                    </a:lnTo>
                    <a:lnTo>
                      <a:pt x="14" y="0"/>
                    </a:lnTo>
                    <a:lnTo>
                      <a:pt x="10"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838">
                <a:extLst>
                  <a:ext uri="{FF2B5EF4-FFF2-40B4-BE49-F238E27FC236}">
                    <a16:creationId xmlns:a16="http://schemas.microsoft.com/office/drawing/2014/main" id="{8F85D9A9-D23F-6FA5-A4EC-59F77C9BA516}"/>
                  </a:ext>
                </a:extLst>
              </p:cNvPr>
              <p:cNvSpPr>
                <a:spLocks/>
              </p:cNvSpPr>
              <p:nvPr/>
            </p:nvSpPr>
            <p:spPr bwMode="auto">
              <a:xfrm>
                <a:off x="6902775" y="3211435"/>
                <a:ext cx="25230" cy="81298"/>
              </a:xfrm>
              <a:custGeom>
                <a:avLst/>
                <a:gdLst>
                  <a:gd name="T0" fmla="*/ 9 w 18"/>
                  <a:gd name="T1" fmla="*/ 0 h 58"/>
                  <a:gd name="T2" fmla="*/ 6 w 18"/>
                  <a:gd name="T3" fmla="*/ 0 h 58"/>
                  <a:gd name="T4" fmla="*/ 3 w 18"/>
                  <a:gd name="T5" fmla="*/ 1 h 58"/>
                  <a:gd name="T6" fmla="*/ 0 w 18"/>
                  <a:gd name="T7" fmla="*/ 5 h 58"/>
                  <a:gd name="T8" fmla="*/ 0 w 18"/>
                  <a:gd name="T9" fmla="*/ 8 h 58"/>
                  <a:gd name="T10" fmla="*/ 0 w 18"/>
                  <a:gd name="T11" fmla="*/ 49 h 58"/>
                  <a:gd name="T12" fmla="*/ 0 w 18"/>
                  <a:gd name="T13" fmla="*/ 52 h 58"/>
                  <a:gd name="T14" fmla="*/ 3 w 18"/>
                  <a:gd name="T15" fmla="*/ 55 h 58"/>
                  <a:gd name="T16" fmla="*/ 6 w 18"/>
                  <a:gd name="T17" fmla="*/ 58 h 58"/>
                  <a:gd name="T18" fmla="*/ 9 w 18"/>
                  <a:gd name="T19" fmla="*/ 58 h 58"/>
                  <a:gd name="T20" fmla="*/ 13 w 18"/>
                  <a:gd name="T21" fmla="*/ 58 h 58"/>
                  <a:gd name="T22" fmla="*/ 16 w 18"/>
                  <a:gd name="T23" fmla="*/ 55 h 58"/>
                  <a:gd name="T24" fmla="*/ 18 w 18"/>
                  <a:gd name="T25" fmla="*/ 52 h 58"/>
                  <a:gd name="T26" fmla="*/ 18 w 18"/>
                  <a:gd name="T27" fmla="*/ 49 h 58"/>
                  <a:gd name="T28" fmla="*/ 18 w 18"/>
                  <a:gd name="T29" fmla="*/ 8 h 58"/>
                  <a:gd name="T30" fmla="*/ 18 w 18"/>
                  <a:gd name="T31" fmla="*/ 5 h 58"/>
                  <a:gd name="T32" fmla="*/ 16 w 18"/>
                  <a:gd name="T33" fmla="*/ 1 h 58"/>
                  <a:gd name="T34" fmla="*/ 13 w 18"/>
                  <a:gd name="T35" fmla="*/ 0 h 58"/>
                  <a:gd name="T36" fmla="*/ 9 w 18"/>
                  <a:gd name="T3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8">
                    <a:moveTo>
                      <a:pt x="9" y="0"/>
                    </a:moveTo>
                    <a:lnTo>
                      <a:pt x="6" y="0"/>
                    </a:lnTo>
                    <a:lnTo>
                      <a:pt x="3" y="1"/>
                    </a:lnTo>
                    <a:lnTo>
                      <a:pt x="0" y="5"/>
                    </a:lnTo>
                    <a:lnTo>
                      <a:pt x="0" y="8"/>
                    </a:lnTo>
                    <a:lnTo>
                      <a:pt x="0" y="49"/>
                    </a:lnTo>
                    <a:lnTo>
                      <a:pt x="0" y="52"/>
                    </a:lnTo>
                    <a:lnTo>
                      <a:pt x="3" y="55"/>
                    </a:lnTo>
                    <a:lnTo>
                      <a:pt x="6" y="58"/>
                    </a:lnTo>
                    <a:lnTo>
                      <a:pt x="9" y="58"/>
                    </a:lnTo>
                    <a:lnTo>
                      <a:pt x="13" y="58"/>
                    </a:lnTo>
                    <a:lnTo>
                      <a:pt x="16" y="55"/>
                    </a:lnTo>
                    <a:lnTo>
                      <a:pt x="18" y="52"/>
                    </a:lnTo>
                    <a:lnTo>
                      <a:pt x="18" y="49"/>
                    </a:lnTo>
                    <a:lnTo>
                      <a:pt x="18" y="8"/>
                    </a:lnTo>
                    <a:lnTo>
                      <a:pt x="18" y="5"/>
                    </a:lnTo>
                    <a:lnTo>
                      <a:pt x="16" y="1"/>
                    </a:lnTo>
                    <a:lnTo>
                      <a:pt x="13" y="0"/>
                    </a:lnTo>
                    <a:lnTo>
                      <a:pt x="9"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839">
                <a:extLst>
                  <a:ext uri="{FF2B5EF4-FFF2-40B4-BE49-F238E27FC236}">
                    <a16:creationId xmlns:a16="http://schemas.microsoft.com/office/drawing/2014/main" id="{37F9B2BA-7EFF-5C3A-E9D8-7E20EADA8786}"/>
                  </a:ext>
                </a:extLst>
              </p:cNvPr>
              <p:cNvSpPr>
                <a:spLocks/>
              </p:cNvSpPr>
              <p:nvPr/>
            </p:nvSpPr>
            <p:spPr bwMode="auto">
              <a:xfrm>
                <a:off x="6664488" y="3085283"/>
                <a:ext cx="246697" cy="333602"/>
              </a:xfrm>
              <a:custGeom>
                <a:avLst/>
                <a:gdLst>
                  <a:gd name="T0" fmla="*/ 116 w 176"/>
                  <a:gd name="T1" fmla="*/ 0 h 239"/>
                  <a:gd name="T2" fmla="*/ 58 w 176"/>
                  <a:gd name="T3" fmla="*/ 0 h 239"/>
                  <a:gd name="T4" fmla="*/ 41 w 176"/>
                  <a:gd name="T5" fmla="*/ 3 h 239"/>
                  <a:gd name="T6" fmla="*/ 26 w 176"/>
                  <a:gd name="T7" fmla="*/ 13 h 239"/>
                  <a:gd name="T8" fmla="*/ 15 w 176"/>
                  <a:gd name="T9" fmla="*/ 27 h 239"/>
                  <a:gd name="T10" fmla="*/ 5 w 176"/>
                  <a:gd name="T11" fmla="*/ 44 h 239"/>
                  <a:gd name="T12" fmla="*/ 0 w 176"/>
                  <a:gd name="T13" fmla="*/ 65 h 239"/>
                  <a:gd name="T14" fmla="*/ 0 w 176"/>
                  <a:gd name="T15" fmla="*/ 163 h 239"/>
                  <a:gd name="T16" fmla="*/ 3 w 176"/>
                  <a:gd name="T17" fmla="*/ 177 h 239"/>
                  <a:gd name="T18" fmla="*/ 10 w 176"/>
                  <a:gd name="T19" fmla="*/ 188 h 239"/>
                  <a:gd name="T20" fmla="*/ 20 w 176"/>
                  <a:gd name="T21" fmla="*/ 198 h 239"/>
                  <a:gd name="T22" fmla="*/ 32 w 176"/>
                  <a:gd name="T23" fmla="*/ 210 h 239"/>
                  <a:gd name="T24" fmla="*/ 50 w 176"/>
                  <a:gd name="T25" fmla="*/ 225 h 239"/>
                  <a:gd name="T26" fmla="*/ 68 w 176"/>
                  <a:gd name="T27" fmla="*/ 235 h 239"/>
                  <a:gd name="T28" fmla="*/ 85 w 176"/>
                  <a:gd name="T29" fmla="*/ 239 h 239"/>
                  <a:gd name="T30" fmla="*/ 89 w 176"/>
                  <a:gd name="T31" fmla="*/ 239 h 239"/>
                  <a:gd name="T32" fmla="*/ 108 w 176"/>
                  <a:gd name="T33" fmla="*/ 235 h 239"/>
                  <a:gd name="T34" fmla="*/ 125 w 176"/>
                  <a:gd name="T35" fmla="*/ 225 h 239"/>
                  <a:gd name="T36" fmla="*/ 143 w 176"/>
                  <a:gd name="T37" fmla="*/ 210 h 239"/>
                  <a:gd name="T38" fmla="*/ 155 w 176"/>
                  <a:gd name="T39" fmla="*/ 198 h 239"/>
                  <a:gd name="T40" fmla="*/ 164 w 176"/>
                  <a:gd name="T41" fmla="*/ 188 h 239"/>
                  <a:gd name="T42" fmla="*/ 171 w 176"/>
                  <a:gd name="T43" fmla="*/ 177 h 239"/>
                  <a:gd name="T44" fmla="*/ 176 w 176"/>
                  <a:gd name="T45" fmla="*/ 163 h 239"/>
                  <a:gd name="T46" fmla="*/ 176 w 176"/>
                  <a:gd name="T47" fmla="*/ 65 h 239"/>
                  <a:gd name="T48" fmla="*/ 170 w 176"/>
                  <a:gd name="T49" fmla="*/ 44 h 239"/>
                  <a:gd name="T50" fmla="*/ 162 w 176"/>
                  <a:gd name="T51" fmla="*/ 27 h 239"/>
                  <a:gd name="T52" fmla="*/ 149 w 176"/>
                  <a:gd name="T53" fmla="*/ 13 h 239"/>
                  <a:gd name="T54" fmla="*/ 133 w 176"/>
                  <a:gd name="T55" fmla="*/ 3 h 239"/>
                  <a:gd name="T56" fmla="*/ 116 w 176"/>
                  <a:gd name="T5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239">
                    <a:moveTo>
                      <a:pt x="116" y="0"/>
                    </a:moveTo>
                    <a:lnTo>
                      <a:pt x="58" y="0"/>
                    </a:lnTo>
                    <a:lnTo>
                      <a:pt x="41" y="3"/>
                    </a:lnTo>
                    <a:lnTo>
                      <a:pt x="26" y="13"/>
                    </a:lnTo>
                    <a:lnTo>
                      <a:pt x="15" y="27"/>
                    </a:lnTo>
                    <a:lnTo>
                      <a:pt x="5" y="44"/>
                    </a:lnTo>
                    <a:lnTo>
                      <a:pt x="0" y="65"/>
                    </a:lnTo>
                    <a:lnTo>
                      <a:pt x="0" y="163"/>
                    </a:lnTo>
                    <a:lnTo>
                      <a:pt x="3" y="177"/>
                    </a:lnTo>
                    <a:lnTo>
                      <a:pt x="10" y="188"/>
                    </a:lnTo>
                    <a:lnTo>
                      <a:pt x="20" y="198"/>
                    </a:lnTo>
                    <a:lnTo>
                      <a:pt x="32" y="210"/>
                    </a:lnTo>
                    <a:lnTo>
                      <a:pt x="50" y="225"/>
                    </a:lnTo>
                    <a:lnTo>
                      <a:pt x="68" y="235"/>
                    </a:lnTo>
                    <a:lnTo>
                      <a:pt x="85" y="239"/>
                    </a:lnTo>
                    <a:lnTo>
                      <a:pt x="89" y="239"/>
                    </a:lnTo>
                    <a:lnTo>
                      <a:pt x="108" y="235"/>
                    </a:lnTo>
                    <a:lnTo>
                      <a:pt x="125" y="225"/>
                    </a:lnTo>
                    <a:lnTo>
                      <a:pt x="143" y="210"/>
                    </a:lnTo>
                    <a:lnTo>
                      <a:pt x="155" y="198"/>
                    </a:lnTo>
                    <a:lnTo>
                      <a:pt x="164" y="188"/>
                    </a:lnTo>
                    <a:lnTo>
                      <a:pt x="171" y="177"/>
                    </a:lnTo>
                    <a:lnTo>
                      <a:pt x="176" y="163"/>
                    </a:lnTo>
                    <a:lnTo>
                      <a:pt x="176" y="65"/>
                    </a:lnTo>
                    <a:lnTo>
                      <a:pt x="170" y="44"/>
                    </a:lnTo>
                    <a:lnTo>
                      <a:pt x="162" y="27"/>
                    </a:lnTo>
                    <a:lnTo>
                      <a:pt x="149" y="13"/>
                    </a:lnTo>
                    <a:lnTo>
                      <a:pt x="133" y="3"/>
                    </a:lnTo>
                    <a:lnTo>
                      <a:pt x="116" y="0"/>
                    </a:lnTo>
                    <a:close/>
                  </a:path>
                </a:pathLst>
              </a:custGeom>
              <a:solidFill>
                <a:srgbClr val="D6B1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840">
                <a:extLst>
                  <a:ext uri="{FF2B5EF4-FFF2-40B4-BE49-F238E27FC236}">
                    <a16:creationId xmlns:a16="http://schemas.microsoft.com/office/drawing/2014/main" id="{97F1E5EC-72C8-C517-502C-8B7295DA6E4F}"/>
                  </a:ext>
                </a:extLst>
              </p:cNvPr>
              <p:cNvSpPr>
                <a:spLocks/>
              </p:cNvSpPr>
              <p:nvPr/>
            </p:nvSpPr>
            <p:spPr bwMode="auto">
              <a:xfrm>
                <a:off x="6787837" y="3085283"/>
                <a:ext cx="123349" cy="333602"/>
              </a:xfrm>
              <a:custGeom>
                <a:avLst/>
                <a:gdLst>
                  <a:gd name="T0" fmla="*/ 28 w 88"/>
                  <a:gd name="T1" fmla="*/ 0 h 239"/>
                  <a:gd name="T2" fmla="*/ 0 w 88"/>
                  <a:gd name="T3" fmla="*/ 0 h 239"/>
                  <a:gd name="T4" fmla="*/ 0 w 88"/>
                  <a:gd name="T5" fmla="*/ 239 h 239"/>
                  <a:gd name="T6" fmla="*/ 1 w 88"/>
                  <a:gd name="T7" fmla="*/ 239 h 239"/>
                  <a:gd name="T8" fmla="*/ 20 w 88"/>
                  <a:gd name="T9" fmla="*/ 235 h 239"/>
                  <a:gd name="T10" fmla="*/ 37 w 88"/>
                  <a:gd name="T11" fmla="*/ 225 h 239"/>
                  <a:gd name="T12" fmla="*/ 55 w 88"/>
                  <a:gd name="T13" fmla="*/ 210 h 239"/>
                  <a:gd name="T14" fmla="*/ 67 w 88"/>
                  <a:gd name="T15" fmla="*/ 198 h 239"/>
                  <a:gd name="T16" fmla="*/ 76 w 88"/>
                  <a:gd name="T17" fmla="*/ 188 h 239"/>
                  <a:gd name="T18" fmla="*/ 83 w 88"/>
                  <a:gd name="T19" fmla="*/ 177 h 239"/>
                  <a:gd name="T20" fmla="*/ 88 w 88"/>
                  <a:gd name="T21" fmla="*/ 163 h 239"/>
                  <a:gd name="T22" fmla="*/ 88 w 88"/>
                  <a:gd name="T23" fmla="*/ 65 h 239"/>
                  <a:gd name="T24" fmla="*/ 82 w 88"/>
                  <a:gd name="T25" fmla="*/ 44 h 239"/>
                  <a:gd name="T26" fmla="*/ 74 w 88"/>
                  <a:gd name="T27" fmla="*/ 27 h 239"/>
                  <a:gd name="T28" fmla="*/ 61 w 88"/>
                  <a:gd name="T29" fmla="*/ 13 h 239"/>
                  <a:gd name="T30" fmla="*/ 45 w 88"/>
                  <a:gd name="T31" fmla="*/ 3 h 239"/>
                  <a:gd name="T32" fmla="*/ 28 w 88"/>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39">
                    <a:moveTo>
                      <a:pt x="28" y="0"/>
                    </a:moveTo>
                    <a:lnTo>
                      <a:pt x="0" y="0"/>
                    </a:lnTo>
                    <a:lnTo>
                      <a:pt x="0" y="239"/>
                    </a:lnTo>
                    <a:lnTo>
                      <a:pt x="1" y="239"/>
                    </a:lnTo>
                    <a:lnTo>
                      <a:pt x="20" y="235"/>
                    </a:lnTo>
                    <a:lnTo>
                      <a:pt x="37" y="225"/>
                    </a:lnTo>
                    <a:lnTo>
                      <a:pt x="55" y="210"/>
                    </a:lnTo>
                    <a:lnTo>
                      <a:pt x="67" y="198"/>
                    </a:lnTo>
                    <a:lnTo>
                      <a:pt x="76" y="188"/>
                    </a:lnTo>
                    <a:lnTo>
                      <a:pt x="83" y="177"/>
                    </a:lnTo>
                    <a:lnTo>
                      <a:pt x="88" y="163"/>
                    </a:lnTo>
                    <a:lnTo>
                      <a:pt x="88" y="65"/>
                    </a:lnTo>
                    <a:lnTo>
                      <a:pt x="82" y="44"/>
                    </a:lnTo>
                    <a:lnTo>
                      <a:pt x="74" y="27"/>
                    </a:lnTo>
                    <a:lnTo>
                      <a:pt x="61" y="13"/>
                    </a:lnTo>
                    <a:lnTo>
                      <a:pt x="45" y="3"/>
                    </a:lnTo>
                    <a:lnTo>
                      <a:pt x="28" y="0"/>
                    </a:lnTo>
                    <a:close/>
                  </a:path>
                </a:pathLst>
              </a:custGeom>
              <a:solidFill>
                <a:srgbClr val="CC9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841">
                <a:extLst>
                  <a:ext uri="{FF2B5EF4-FFF2-40B4-BE49-F238E27FC236}">
                    <a16:creationId xmlns:a16="http://schemas.microsoft.com/office/drawing/2014/main" id="{5E30A469-FE48-F12D-DAF4-6A22EE55A6E7}"/>
                  </a:ext>
                </a:extLst>
              </p:cNvPr>
              <p:cNvSpPr>
                <a:spLocks/>
              </p:cNvSpPr>
              <p:nvPr/>
            </p:nvSpPr>
            <p:spPr bwMode="auto">
              <a:xfrm>
                <a:off x="6658881" y="3208631"/>
                <a:ext cx="126152" cy="235483"/>
              </a:xfrm>
              <a:custGeom>
                <a:avLst/>
                <a:gdLst>
                  <a:gd name="T0" fmla="*/ 52 w 91"/>
                  <a:gd name="T1" fmla="*/ 95 h 170"/>
                  <a:gd name="T2" fmla="*/ 43 w 91"/>
                  <a:gd name="T3" fmla="*/ 88 h 170"/>
                  <a:gd name="T4" fmla="*/ 33 w 91"/>
                  <a:gd name="T5" fmla="*/ 78 h 170"/>
                  <a:gd name="T6" fmla="*/ 23 w 91"/>
                  <a:gd name="T7" fmla="*/ 68 h 170"/>
                  <a:gd name="T8" fmla="*/ 11 w 91"/>
                  <a:gd name="T9" fmla="*/ 57 h 170"/>
                  <a:gd name="T10" fmla="*/ 4 w 91"/>
                  <a:gd name="T11" fmla="*/ 45 h 170"/>
                  <a:gd name="T12" fmla="*/ 4 w 91"/>
                  <a:gd name="T13" fmla="*/ 37 h 170"/>
                  <a:gd name="T14" fmla="*/ 4 w 91"/>
                  <a:gd name="T15" fmla="*/ 30 h 170"/>
                  <a:gd name="T16" fmla="*/ 4 w 91"/>
                  <a:gd name="T17" fmla="*/ 21 h 170"/>
                  <a:gd name="T18" fmla="*/ 3 w 91"/>
                  <a:gd name="T19" fmla="*/ 20 h 170"/>
                  <a:gd name="T20" fmla="*/ 3 w 91"/>
                  <a:gd name="T21" fmla="*/ 16 h 170"/>
                  <a:gd name="T22" fmla="*/ 2 w 91"/>
                  <a:gd name="T23" fmla="*/ 13 h 170"/>
                  <a:gd name="T24" fmla="*/ 2 w 91"/>
                  <a:gd name="T25" fmla="*/ 8 h 170"/>
                  <a:gd name="T26" fmla="*/ 0 w 91"/>
                  <a:gd name="T27" fmla="*/ 4 h 170"/>
                  <a:gd name="T28" fmla="*/ 0 w 91"/>
                  <a:gd name="T29" fmla="*/ 1 h 170"/>
                  <a:gd name="T30" fmla="*/ 0 w 91"/>
                  <a:gd name="T31" fmla="*/ 0 h 170"/>
                  <a:gd name="T32" fmla="*/ 0 w 91"/>
                  <a:gd name="T33" fmla="*/ 90 h 170"/>
                  <a:gd name="T34" fmla="*/ 3 w 91"/>
                  <a:gd name="T35" fmla="*/ 105 h 170"/>
                  <a:gd name="T36" fmla="*/ 11 w 91"/>
                  <a:gd name="T37" fmla="*/ 116 h 170"/>
                  <a:gd name="T38" fmla="*/ 21 w 91"/>
                  <a:gd name="T39" fmla="*/ 127 h 170"/>
                  <a:gd name="T40" fmla="*/ 33 w 91"/>
                  <a:gd name="T41" fmla="*/ 139 h 170"/>
                  <a:gd name="T42" fmla="*/ 52 w 91"/>
                  <a:gd name="T43" fmla="*/ 156 h 170"/>
                  <a:gd name="T44" fmla="*/ 71 w 91"/>
                  <a:gd name="T45" fmla="*/ 165 h 170"/>
                  <a:gd name="T46" fmla="*/ 89 w 91"/>
                  <a:gd name="T47" fmla="*/ 170 h 170"/>
                  <a:gd name="T48" fmla="*/ 91 w 91"/>
                  <a:gd name="T49" fmla="*/ 170 h 170"/>
                  <a:gd name="T50" fmla="*/ 91 w 91"/>
                  <a:gd name="T51" fmla="*/ 139 h 170"/>
                  <a:gd name="T52" fmla="*/ 89 w 91"/>
                  <a:gd name="T53" fmla="*/ 139 h 170"/>
                  <a:gd name="T54" fmla="*/ 72 w 91"/>
                  <a:gd name="T55" fmla="*/ 136 h 170"/>
                  <a:gd name="T56" fmla="*/ 57 w 91"/>
                  <a:gd name="T57" fmla="*/ 127 h 170"/>
                  <a:gd name="T58" fmla="*/ 57 w 91"/>
                  <a:gd name="T59" fmla="*/ 120 h 170"/>
                  <a:gd name="T60" fmla="*/ 60 w 91"/>
                  <a:gd name="T61" fmla="*/ 107 h 170"/>
                  <a:gd name="T62" fmla="*/ 69 w 91"/>
                  <a:gd name="T63" fmla="*/ 99 h 170"/>
                  <a:gd name="T64" fmla="*/ 82 w 91"/>
                  <a:gd name="T65" fmla="*/ 96 h 170"/>
                  <a:gd name="T66" fmla="*/ 91 w 91"/>
                  <a:gd name="T67" fmla="*/ 96 h 170"/>
                  <a:gd name="T68" fmla="*/ 91 w 91"/>
                  <a:gd name="T69" fmla="*/ 81 h 170"/>
                  <a:gd name="T70" fmla="*/ 82 w 91"/>
                  <a:gd name="T71" fmla="*/ 81 h 170"/>
                  <a:gd name="T72" fmla="*/ 65 w 91"/>
                  <a:gd name="T73" fmla="*/ 85 h 170"/>
                  <a:gd name="T74" fmla="*/ 52 w 91"/>
                  <a:gd name="T75" fmla="*/ 9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 h="170">
                    <a:moveTo>
                      <a:pt x="52" y="95"/>
                    </a:moveTo>
                    <a:lnTo>
                      <a:pt x="43" y="88"/>
                    </a:lnTo>
                    <a:lnTo>
                      <a:pt x="33" y="78"/>
                    </a:lnTo>
                    <a:lnTo>
                      <a:pt x="23" y="68"/>
                    </a:lnTo>
                    <a:lnTo>
                      <a:pt x="11" y="57"/>
                    </a:lnTo>
                    <a:lnTo>
                      <a:pt x="4" y="45"/>
                    </a:lnTo>
                    <a:lnTo>
                      <a:pt x="4" y="37"/>
                    </a:lnTo>
                    <a:lnTo>
                      <a:pt x="4" y="30"/>
                    </a:lnTo>
                    <a:lnTo>
                      <a:pt x="4" y="21"/>
                    </a:lnTo>
                    <a:lnTo>
                      <a:pt x="3" y="20"/>
                    </a:lnTo>
                    <a:lnTo>
                      <a:pt x="3" y="16"/>
                    </a:lnTo>
                    <a:lnTo>
                      <a:pt x="2" y="13"/>
                    </a:lnTo>
                    <a:lnTo>
                      <a:pt x="2" y="8"/>
                    </a:lnTo>
                    <a:lnTo>
                      <a:pt x="0" y="4"/>
                    </a:lnTo>
                    <a:lnTo>
                      <a:pt x="0" y="1"/>
                    </a:lnTo>
                    <a:lnTo>
                      <a:pt x="0" y="0"/>
                    </a:lnTo>
                    <a:lnTo>
                      <a:pt x="0" y="90"/>
                    </a:lnTo>
                    <a:lnTo>
                      <a:pt x="3" y="105"/>
                    </a:lnTo>
                    <a:lnTo>
                      <a:pt x="11" y="116"/>
                    </a:lnTo>
                    <a:lnTo>
                      <a:pt x="21" y="127"/>
                    </a:lnTo>
                    <a:lnTo>
                      <a:pt x="33" y="139"/>
                    </a:lnTo>
                    <a:lnTo>
                      <a:pt x="52" y="156"/>
                    </a:lnTo>
                    <a:lnTo>
                      <a:pt x="71" y="165"/>
                    </a:lnTo>
                    <a:lnTo>
                      <a:pt x="89" y="170"/>
                    </a:lnTo>
                    <a:lnTo>
                      <a:pt x="91" y="170"/>
                    </a:lnTo>
                    <a:lnTo>
                      <a:pt x="91" y="139"/>
                    </a:lnTo>
                    <a:lnTo>
                      <a:pt x="89" y="139"/>
                    </a:lnTo>
                    <a:lnTo>
                      <a:pt x="72" y="136"/>
                    </a:lnTo>
                    <a:lnTo>
                      <a:pt x="57" y="127"/>
                    </a:lnTo>
                    <a:lnTo>
                      <a:pt x="57" y="120"/>
                    </a:lnTo>
                    <a:lnTo>
                      <a:pt x="60" y="107"/>
                    </a:lnTo>
                    <a:lnTo>
                      <a:pt x="69" y="99"/>
                    </a:lnTo>
                    <a:lnTo>
                      <a:pt x="82" y="96"/>
                    </a:lnTo>
                    <a:lnTo>
                      <a:pt x="91" y="96"/>
                    </a:lnTo>
                    <a:lnTo>
                      <a:pt x="91" y="81"/>
                    </a:lnTo>
                    <a:lnTo>
                      <a:pt x="82" y="81"/>
                    </a:lnTo>
                    <a:lnTo>
                      <a:pt x="65" y="85"/>
                    </a:lnTo>
                    <a:lnTo>
                      <a:pt x="52" y="9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842">
                <a:extLst>
                  <a:ext uri="{FF2B5EF4-FFF2-40B4-BE49-F238E27FC236}">
                    <a16:creationId xmlns:a16="http://schemas.microsoft.com/office/drawing/2014/main" id="{C4BF7E83-D655-645D-5FCB-E9AAD813586D}"/>
                  </a:ext>
                </a:extLst>
              </p:cNvPr>
              <p:cNvSpPr>
                <a:spLocks/>
              </p:cNvSpPr>
              <p:nvPr/>
            </p:nvSpPr>
            <p:spPr bwMode="auto">
              <a:xfrm>
                <a:off x="6785033" y="3208631"/>
                <a:ext cx="128955" cy="235483"/>
              </a:xfrm>
              <a:custGeom>
                <a:avLst/>
                <a:gdLst>
                  <a:gd name="T0" fmla="*/ 87 w 92"/>
                  <a:gd name="T1" fmla="*/ 45 h 170"/>
                  <a:gd name="T2" fmla="*/ 80 w 92"/>
                  <a:gd name="T3" fmla="*/ 57 h 170"/>
                  <a:gd name="T4" fmla="*/ 69 w 92"/>
                  <a:gd name="T5" fmla="*/ 68 h 170"/>
                  <a:gd name="T6" fmla="*/ 59 w 92"/>
                  <a:gd name="T7" fmla="*/ 78 h 170"/>
                  <a:gd name="T8" fmla="*/ 49 w 92"/>
                  <a:gd name="T9" fmla="*/ 88 h 170"/>
                  <a:gd name="T10" fmla="*/ 39 w 92"/>
                  <a:gd name="T11" fmla="*/ 95 h 170"/>
                  <a:gd name="T12" fmla="*/ 27 w 92"/>
                  <a:gd name="T13" fmla="*/ 85 h 170"/>
                  <a:gd name="T14" fmla="*/ 10 w 92"/>
                  <a:gd name="T15" fmla="*/ 81 h 170"/>
                  <a:gd name="T16" fmla="*/ 0 w 92"/>
                  <a:gd name="T17" fmla="*/ 81 h 170"/>
                  <a:gd name="T18" fmla="*/ 0 w 92"/>
                  <a:gd name="T19" fmla="*/ 96 h 170"/>
                  <a:gd name="T20" fmla="*/ 10 w 92"/>
                  <a:gd name="T21" fmla="*/ 96 h 170"/>
                  <a:gd name="T22" fmla="*/ 22 w 92"/>
                  <a:gd name="T23" fmla="*/ 99 h 170"/>
                  <a:gd name="T24" fmla="*/ 31 w 92"/>
                  <a:gd name="T25" fmla="*/ 107 h 170"/>
                  <a:gd name="T26" fmla="*/ 35 w 92"/>
                  <a:gd name="T27" fmla="*/ 120 h 170"/>
                  <a:gd name="T28" fmla="*/ 35 w 92"/>
                  <a:gd name="T29" fmla="*/ 127 h 170"/>
                  <a:gd name="T30" fmla="*/ 18 w 92"/>
                  <a:gd name="T31" fmla="*/ 136 h 170"/>
                  <a:gd name="T32" fmla="*/ 2 w 92"/>
                  <a:gd name="T33" fmla="*/ 139 h 170"/>
                  <a:gd name="T34" fmla="*/ 0 w 92"/>
                  <a:gd name="T35" fmla="*/ 139 h 170"/>
                  <a:gd name="T36" fmla="*/ 0 w 92"/>
                  <a:gd name="T37" fmla="*/ 170 h 170"/>
                  <a:gd name="T38" fmla="*/ 2 w 92"/>
                  <a:gd name="T39" fmla="*/ 170 h 170"/>
                  <a:gd name="T40" fmla="*/ 21 w 92"/>
                  <a:gd name="T41" fmla="*/ 165 h 170"/>
                  <a:gd name="T42" fmla="*/ 39 w 92"/>
                  <a:gd name="T43" fmla="*/ 156 h 170"/>
                  <a:gd name="T44" fmla="*/ 59 w 92"/>
                  <a:gd name="T45" fmla="*/ 139 h 170"/>
                  <a:gd name="T46" fmla="*/ 70 w 92"/>
                  <a:gd name="T47" fmla="*/ 127 h 170"/>
                  <a:gd name="T48" fmla="*/ 80 w 92"/>
                  <a:gd name="T49" fmla="*/ 116 h 170"/>
                  <a:gd name="T50" fmla="*/ 89 w 92"/>
                  <a:gd name="T51" fmla="*/ 105 h 170"/>
                  <a:gd name="T52" fmla="*/ 92 w 92"/>
                  <a:gd name="T53" fmla="*/ 90 h 170"/>
                  <a:gd name="T54" fmla="*/ 92 w 92"/>
                  <a:gd name="T55" fmla="*/ 0 h 170"/>
                  <a:gd name="T56" fmla="*/ 92 w 92"/>
                  <a:gd name="T57" fmla="*/ 1 h 170"/>
                  <a:gd name="T58" fmla="*/ 90 w 92"/>
                  <a:gd name="T59" fmla="*/ 4 h 170"/>
                  <a:gd name="T60" fmla="*/ 90 w 92"/>
                  <a:gd name="T61" fmla="*/ 8 h 170"/>
                  <a:gd name="T62" fmla="*/ 90 w 92"/>
                  <a:gd name="T63" fmla="*/ 13 h 170"/>
                  <a:gd name="T64" fmla="*/ 89 w 92"/>
                  <a:gd name="T65" fmla="*/ 16 h 170"/>
                  <a:gd name="T66" fmla="*/ 89 w 92"/>
                  <a:gd name="T67" fmla="*/ 20 h 170"/>
                  <a:gd name="T68" fmla="*/ 87 w 92"/>
                  <a:gd name="T69" fmla="*/ 21 h 170"/>
                  <a:gd name="T70" fmla="*/ 87 w 92"/>
                  <a:gd name="T71" fmla="*/ 30 h 170"/>
                  <a:gd name="T72" fmla="*/ 87 w 92"/>
                  <a:gd name="T73" fmla="*/ 37 h 170"/>
                  <a:gd name="T74" fmla="*/ 87 w 92"/>
                  <a:gd name="T75" fmla="*/ 4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 h="170">
                    <a:moveTo>
                      <a:pt x="87" y="45"/>
                    </a:moveTo>
                    <a:lnTo>
                      <a:pt x="80" y="57"/>
                    </a:lnTo>
                    <a:lnTo>
                      <a:pt x="69" y="68"/>
                    </a:lnTo>
                    <a:lnTo>
                      <a:pt x="59" y="78"/>
                    </a:lnTo>
                    <a:lnTo>
                      <a:pt x="49" y="88"/>
                    </a:lnTo>
                    <a:lnTo>
                      <a:pt x="39" y="95"/>
                    </a:lnTo>
                    <a:lnTo>
                      <a:pt x="27" y="85"/>
                    </a:lnTo>
                    <a:lnTo>
                      <a:pt x="10" y="81"/>
                    </a:lnTo>
                    <a:lnTo>
                      <a:pt x="0" y="81"/>
                    </a:lnTo>
                    <a:lnTo>
                      <a:pt x="0" y="96"/>
                    </a:lnTo>
                    <a:lnTo>
                      <a:pt x="10" y="96"/>
                    </a:lnTo>
                    <a:lnTo>
                      <a:pt x="22" y="99"/>
                    </a:lnTo>
                    <a:lnTo>
                      <a:pt x="31" y="107"/>
                    </a:lnTo>
                    <a:lnTo>
                      <a:pt x="35" y="120"/>
                    </a:lnTo>
                    <a:lnTo>
                      <a:pt x="35" y="127"/>
                    </a:lnTo>
                    <a:lnTo>
                      <a:pt x="18" y="136"/>
                    </a:lnTo>
                    <a:lnTo>
                      <a:pt x="2" y="139"/>
                    </a:lnTo>
                    <a:lnTo>
                      <a:pt x="0" y="139"/>
                    </a:lnTo>
                    <a:lnTo>
                      <a:pt x="0" y="170"/>
                    </a:lnTo>
                    <a:lnTo>
                      <a:pt x="2" y="170"/>
                    </a:lnTo>
                    <a:lnTo>
                      <a:pt x="21" y="165"/>
                    </a:lnTo>
                    <a:lnTo>
                      <a:pt x="39" y="156"/>
                    </a:lnTo>
                    <a:lnTo>
                      <a:pt x="59" y="139"/>
                    </a:lnTo>
                    <a:lnTo>
                      <a:pt x="70" y="127"/>
                    </a:lnTo>
                    <a:lnTo>
                      <a:pt x="80" y="116"/>
                    </a:lnTo>
                    <a:lnTo>
                      <a:pt x="89" y="105"/>
                    </a:lnTo>
                    <a:lnTo>
                      <a:pt x="92" y="90"/>
                    </a:lnTo>
                    <a:lnTo>
                      <a:pt x="92" y="0"/>
                    </a:lnTo>
                    <a:lnTo>
                      <a:pt x="92" y="1"/>
                    </a:lnTo>
                    <a:lnTo>
                      <a:pt x="90" y="4"/>
                    </a:lnTo>
                    <a:lnTo>
                      <a:pt x="90" y="8"/>
                    </a:lnTo>
                    <a:lnTo>
                      <a:pt x="90" y="13"/>
                    </a:lnTo>
                    <a:lnTo>
                      <a:pt x="89" y="16"/>
                    </a:lnTo>
                    <a:lnTo>
                      <a:pt x="89" y="20"/>
                    </a:lnTo>
                    <a:lnTo>
                      <a:pt x="87" y="21"/>
                    </a:lnTo>
                    <a:lnTo>
                      <a:pt x="87" y="30"/>
                    </a:lnTo>
                    <a:lnTo>
                      <a:pt x="87" y="37"/>
                    </a:lnTo>
                    <a:lnTo>
                      <a:pt x="87" y="4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843">
                <a:extLst>
                  <a:ext uri="{FF2B5EF4-FFF2-40B4-BE49-F238E27FC236}">
                    <a16:creationId xmlns:a16="http://schemas.microsoft.com/office/drawing/2014/main" id="{5AB20FAD-9B96-4869-B7D1-347356860CC5}"/>
                  </a:ext>
                </a:extLst>
              </p:cNvPr>
              <p:cNvSpPr>
                <a:spLocks noEditPoints="1"/>
              </p:cNvSpPr>
              <p:nvPr/>
            </p:nvSpPr>
            <p:spPr bwMode="auto">
              <a:xfrm>
                <a:off x="6653275" y="3186204"/>
                <a:ext cx="266321" cy="89708"/>
              </a:xfrm>
              <a:custGeom>
                <a:avLst/>
                <a:gdLst>
                  <a:gd name="T0" fmla="*/ 137 w 191"/>
                  <a:gd name="T1" fmla="*/ 1 h 63"/>
                  <a:gd name="T2" fmla="*/ 109 w 191"/>
                  <a:gd name="T3" fmla="*/ 7 h 63"/>
                  <a:gd name="T4" fmla="*/ 96 w 191"/>
                  <a:gd name="T5" fmla="*/ 10 h 63"/>
                  <a:gd name="T6" fmla="*/ 75 w 191"/>
                  <a:gd name="T7" fmla="*/ 4 h 63"/>
                  <a:gd name="T8" fmla="*/ 44 w 191"/>
                  <a:gd name="T9" fmla="*/ 0 h 63"/>
                  <a:gd name="T10" fmla="*/ 14 w 191"/>
                  <a:gd name="T11" fmla="*/ 1 h 63"/>
                  <a:gd name="T12" fmla="*/ 1 w 191"/>
                  <a:gd name="T13" fmla="*/ 6 h 63"/>
                  <a:gd name="T14" fmla="*/ 1 w 191"/>
                  <a:gd name="T15" fmla="*/ 17 h 63"/>
                  <a:gd name="T16" fmla="*/ 6 w 191"/>
                  <a:gd name="T17" fmla="*/ 20 h 63"/>
                  <a:gd name="T18" fmla="*/ 8 w 191"/>
                  <a:gd name="T19" fmla="*/ 27 h 63"/>
                  <a:gd name="T20" fmla="*/ 11 w 191"/>
                  <a:gd name="T21" fmla="*/ 38 h 63"/>
                  <a:gd name="T22" fmla="*/ 14 w 191"/>
                  <a:gd name="T23" fmla="*/ 48 h 63"/>
                  <a:gd name="T24" fmla="*/ 27 w 191"/>
                  <a:gd name="T25" fmla="*/ 61 h 63"/>
                  <a:gd name="T26" fmla="*/ 62 w 191"/>
                  <a:gd name="T27" fmla="*/ 62 h 63"/>
                  <a:gd name="T28" fmla="*/ 76 w 191"/>
                  <a:gd name="T29" fmla="*/ 55 h 63"/>
                  <a:gd name="T30" fmla="*/ 85 w 191"/>
                  <a:gd name="T31" fmla="*/ 44 h 63"/>
                  <a:gd name="T32" fmla="*/ 90 w 191"/>
                  <a:gd name="T33" fmla="*/ 27 h 63"/>
                  <a:gd name="T34" fmla="*/ 97 w 191"/>
                  <a:gd name="T35" fmla="*/ 24 h 63"/>
                  <a:gd name="T36" fmla="*/ 103 w 191"/>
                  <a:gd name="T37" fmla="*/ 35 h 63"/>
                  <a:gd name="T38" fmla="*/ 112 w 191"/>
                  <a:gd name="T39" fmla="*/ 51 h 63"/>
                  <a:gd name="T40" fmla="*/ 119 w 191"/>
                  <a:gd name="T41" fmla="*/ 58 h 63"/>
                  <a:gd name="T42" fmla="*/ 143 w 191"/>
                  <a:gd name="T43" fmla="*/ 63 h 63"/>
                  <a:gd name="T44" fmla="*/ 172 w 191"/>
                  <a:gd name="T45" fmla="*/ 56 h 63"/>
                  <a:gd name="T46" fmla="*/ 178 w 191"/>
                  <a:gd name="T47" fmla="*/ 44 h 63"/>
                  <a:gd name="T48" fmla="*/ 181 w 191"/>
                  <a:gd name="T49" fmla="*/ 34 h 63"/>
                  <a:gd name="T50" fmla="*/ 184 w 191"/>
                  <a:gd name="T51" fmla="*/ 24 h 63"/>
                  <a:gd name="T52" fmla="*/ 185 w 191"/>
                  <a:gd name="T53" fmla="*/ 20 h 63"/>
                  <a:gd name="T54" fmla="*/ 189 w 191"/>
                  <a:gd name="T55" fmla="*/ 13 h 63"/>
                  <a:gd name="T56" fmla="*/ 189 w 191"/>
                  <a:gd name="T57" fmla="*/ 4 h 63"/>
                  <a:gd name="T58" fmla="*/ 164 w 191"/>
                  <a:gd name="T59" fmla="*/ 0 h 63"/>
                  <a:gd name="T60" fmla="*/ 62 w 191"/>
                  <a:gd name="T61" fmla="*/ 56 h 63"/>
                  <a:gd name="T62" fmla="*/ 34 w 191"/>
                  <a:gd name="T63" fmla="*/ 56 h 63"/>
                  <a:gd name="T64" fmla="*/ 17 w 191"/>
                  <a:gd name="T65" fmla="*/ 32 h 63"/>
                  <a:gd name="T66" fmla="*/ 23 w 191"/>
                  <a:gd name="T67" fmla="*/ 11 h 63"/>
                  <a:gd name="T68" fmla="*/ 34 w 191"/>
                  <a:gd name="T69" fmla="*/ 8 h 63"/>
                  <a:gd name="T70" fmla="*/ 72 w 191"/>
                  <a:gd name="T71" fmla="*/ 11 h 63"/>
                  <a:gd name="T72" fmla="*/ 81 w 191"/>
                  <a:gd name="T73" fmla="*/ 22 h 63"/>
                  <a:gd name="T74" fmla="*/ 73 w 191"/>
                  <a:gd name="T75" fmla="*/ 47 h 63"/>
                  <a:gd name="T76" fmla="*/ 157 w 191"/>
                  <a:gd name="T77" fmla="*/ 56 h 63"/>
                  <a:gd name="T78" fmla="*/ 129 w 191"/>
                  <a:gd name="T79" fmla="*/ 56 h 63"/>
                  <a:gd name="T80" fmla="*/ 113 w 191"/>
                  <a:gd name="T81" fmla="*/ 37 h 63"/>
                  <a:gd name="T82" fmla="*/ 110 w 191"/>
                  <a:gd name="T83" fmla="*/ 18 h 63"/>
                  <a:gd name="T84" fmla="*/ 133 w 191"/>
                  <a:gd name="T85" fmla="*/ 8 h 63"/>
                  <a:gd name="T86" fmla="*/ 163 w 191"/>
                  <a:gd name="T87" fmla="*/ 8 h 63"/>
                  <a:gd name="T88" fmla="*/ 171 w 191"/>
                  <a:gd name="T89" fmla="*/ 13 h 63"/>
                  <a:gd name="T90" fmla="*/ 171 w 191"/>
                  <a:gd name="T91" fmla="*/ 4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63">
                    <a:moveTo>
                      <a:pt x="154" y="0"/>
                    </a:moveTo>
                    <a:lnTo>
                      <a:pt x="148" y="0"/>
                    </a:lnTo>
                    <a:lnTo>
                      <a:pt x="137" y="1"/>
                    </a:lnTo>
                    <a:lnTo>
                      <a:pt x="127" y="3"/>
                    </a:lnTo>
                    <a:lnTo>
                      <a:pt x="116" y="4"/>
                    </a:lnTo>
                    <a:lnTo>
                      <a:pt x="109" y="7"/>
                    </a:lnTo>
                    <a:lnTo>
                      <a:pt x="102" y="8"/>
                    </a:lnTo>
                    <a:lnTo>
                      <a:pt x="96" y="10"/>
                    </a:lnTo>
                    <a:lnTo>
                      <a:pt x="96" y="10"/>
                    </a:lnTo>
                    <a:lnTo>
                      <a:pt x="90" y="8"/>
                    </a:lnTo>
                    <a:lnTo>
                      <a:pt x="83" y="7"/>
                    </a:lnTo>
                    <a:lnTo>
                      <a:pt x="75" y="4"/>
                    </a:lnTo>
                    <a:lnTo>
                      <a:pt x="65" y="3"/>
                    </a:lnTo>
                    <a:lnTo>
                      <a:pt x="54" y="1"/>
                    </a:lnTo>
                    <a:lnTo>
                      <a:pt x="44" y="0"/>
                    </a:lnTo>
                    <a:lnTo>
                      <a:pt x="37" y="0"/>
                    </a:lnTo>
                    <a:lnTo>
                      <a:pt x="27" y="0"/>
                    </a:lnTo>
                    <a:lnTo>
                      <a:pt x="14" y="1"/>
                    </a:lnTo>
                    <a:lnTo>
                      <a:pt x="4" y="3"/>
                    </a:lnTo>
                    <a:lnTo>
                      <a:pt x="1" y="4"/>
                    </a:lnTo>
                    <a:lnTo>
                      <a:pt x="1" y="6"/>
                    </a:lnTo>
                    <a:lnTo>
                      <a:pt x="0" y="7"/>
                    </a:lnTo>
                    <a:lnTo>
                      <a:pt x="1" y="13"/>
                    </a:lnTo>
                    <a:lnTo>
                      <a:pt x="1" y="17"/>
                    </a:lnTo>
                    <a:lnTo>
                      <a:pt x="3" y="18"/>
                    </a:lnTo>
                    <a:lnTo>
                      <a:pt x="6" y="20"/>
                    </a:lnTo>
                    <a:lnTo>
                      <a:pt x="6" y="20"/>
                    </a:lnTo>
                    <a:lnTo>
                      <a:pt x="7" y="22"/>
                    </a:lnTo>
                    <a:lnTo>
                      <a:pt x="7" y="24"/>
                    </a:lnTo>
                    <a:lnTo>
                      <a:pt x="8" y="27"/>
                    </a:lnTo>
                    <a:lnTo>
                      <a:pt x="8" y="31"/>
                    </a:lnTo>
                    <a:lnTo>
                      <a:pt x="10" y="34"/>
                    </a:lnTo>
                    <a:lnTo>
                      <a:pt x="11" y="38"/>
                    </a:lnTo>
                    <a:lnTo>
                      <a:pt x="11" y="39"/>
                    </a:lnTo>
                    <a:lnTo>
                      <a:pt x="13" y="44"/>
                    </a:lnTo>
                    <a:lnTo>
                      <a:pt x="14" y="48"/>
                    </a:lnTo>
                    <a:lnTo>
                      <a:pt x="15" y="52"/>
                    </a:lnTo>
                    <a:lnTo>
                      <a:pt x="20" y="56"/>
                    </a:lnTo>
                    <a:lnTo>
                      <a:pt x="27" y="61"/>
                    </a:lnTo>
                    <a:lnTo>
                      <a:pt x="37" y="63"/>
                    </a:lnTo>
                    <a:lnTo>
                      <a:pt x="48" y="63"/>
                    </a:lnTo>
                    <a:lnTo>
                      <a:pt x="62" y="62"/>
                    </a:lnTo>
                    <a:lnTo>
                      <a:pt x="72" y="58"/>
                    </a:lnTo>
                    <a:lnTo>
                      <a:pt x="73" y="56"/>
                    </a:lnTo>
                    <a:lnTo>
                      <a:pt x="76" y="55"/>
                    </a:lnTo>
                    <a:lnTo>
                      <a:pt x="79" y="51"/>
                    </a:lnTo>
                    <a:lnTo>
                      <a:pt x="82" y="48"/>
                    </a:lnTo>
                    <a:lnTo>
                      <a:pt x="85" y="44"/>
                    </a:lnTo>
                    <a:lnTo>
                      <a:pt x="88" y="35"/>
                    </a:lnTo>
                    <a:lnTo>
                      <a:pt x="89" y="30"/>
                    </a:lnTo>
                    <a:lnTo>
                      <a:pt x="90" y="27"/>
                    </a:lnTo>
                    <a:lnTo>
                      <a:pt x="93" y="24"/>
                    </a:lnTo>
                    <a:lnTo>
                      <a:pt x="96" y="22"/>
                    </a:lnTo>
                    <a:lnTo>
                      <a:pt x="97" y="24"/>
                    </a:lnTo>
                    <a:lnTo>
                      <a:pt x="100" y="27"/>
                    </a:lnTo>
                    <a:lnTo>
                      <a:pt x="102" y="30"/>
                    </a:lnTo>
                    <a:lnTo>
                      <a:pt x="103" y="35"/>
                    </a:lnTo>
                    <a:lnTo>
                      <a:pt x="107" y="44"/>
                    </a:lnTo>
                    <a:lnTo>
                      <a:pt x="109" y="48"/>
                    </a:lnTo>
                    <a:lnTo>
                      <a:pt x="112" y="51"/>
                    </a:lnTo>
                    <a:lnTo>
                      <a:pt x="114" y="55"/>
                    </a:lnTo>
                    <a:lnTo>
                      <a:pt x="117" y="56"/>
                    </a:lnTo>
                    <a:lnTo>
                      <a:pt x="119" y="58"/>
                    </a:lnTo>
                    <a:lnTo>
                      <a:pt x="129" y="62"/>
                    </a:lnTo>
                    <a:lnTo>
                      <a:pt x="143" y="63"/>
                    </a:lnTo>
                    <a:lnTo>
                      <a:pt x="143" y="63"/>
                    </a:lnTo>
                    <a:lnTo>
                      <a:pt x="154" y="63"/>
                    </a:lnTo>
                    <a:lnTo>
                      <a:pt x="164" y="61"/>
                    </a:lnTo>
                    <a:lnTo>
                      <a:pt x="172" y="56"/>
                    </a:lnTo>
                    <a:lnTo>
                      <a:pt x="175" y="52"/>
                    </a:lnTo>
                    <a:lnTo>
                      <a:pt x="177" y="48"/>
                    </a:lnTo>
                    <a:lnTo>
                      <a:pt x="178" y="44"/>
                    </a:lnTo>
                    <a:lnTo>
                      <a:pt x="179" y="39"/>
                    </a:lnTo>
                    <a:lnTo>
                      <a:pt x="181" y="38"/>
                    </a:lnTo>
                    <a:lnTo>
                      <a:pt x="181" y="34"/>
                    </a:lnTo>
                    <a:lnTo>
                      <a:pt x="182" y="31"/>
                    </a:lnTo>
                    <a:lnTo>
                      <a:pt x="182" y="27"/>
                    </a:lnTo>
                    <a:lnTo>
                      <a:pt x="184" y="24"/>
                    </a:lnTo>
                    <a:lnTo>
                      <a:pt x="184" y="22"/>
                    </a:lnTo>
                    <a:lnTo>
                      <a:pt x="185" y="20"/>
                    </a:lnTo>
                    <a:lnTo>
                      <a:pt x="185" y="20"/>
                    </a:lnTo>
                    <a:lnTo>
                      <a:pt x="188" y="18"/>
                    </a:lnTo>
                    <a:lnTo>
                      <a:pt x="189" y="17"/>
                    </a:lnTo>
                    <a:lnTo>
                      <a:pt x="189" y="13"/>
                    </a:lnTo>
                    <a:lnTo>
                      <a:pt x="191" y="7"/>
                    </a:lnTo>
                    <a:lnTo>
                      <a:pt x="191" y="6"/>
                    </a:lnTo>
                    <a:lnTo>
                      <a:pt x="189" y="4"/>
                    </a:lnTo>
                    <a:lnTo>
                      <a:pt x="188" y="3"/>
                    </a:lnTo>
                    <a:lnTo>
                      <a:pt x="177" y="1"/>
                    </a:lnTo>
                    <a:lnTo>
                      <a:pt x="164" y="0"/>
                    </a:lnTo>
                    <a:lnTo>
                      <a:pt x="154" y="0"/>
                    </a:lnTo>
                    <a:close/>
                    <a:moveTo>
                      <a:pt x="68" y="54"/>
                    </a:moveTo>
                    <a:lnTo>
                      <a:pt x="62" y="56"/>
                    </a:lnTo>
                    <a:lnTo>
                      <a:pt x="56" y="58"/>
                    </a:lnTo>
                    <a:lnTo>
                      <a:pt x="48" y="58"/>
                    </a:lnTo>
                    <a:lnTo>
                      <a:pt x="34" y="56"/>
                    </a:lnTo>
                    <a:lnTo>
                      <a:pt x="24" y="52"/>
                    </a:lnTo>
                    <a:lnTo>
                      <a:pt x="20" y="44"/>
                    </a:lnTo>
                    <a:lnTo>
                      <a:pt x="17" y="32"/>
                    </a:lnTo>
                    <a:lnTo>
                      <a:pt x="18" y="21"/>
                    </a:lnTo>
                    <a:lnTo>
                      <a:pt x="21" y="13"/>
                    </a:lnTo>
                    <a:lnTo>
                      <a:pt x="23" y="11"/>
                    </a:lnTo>
                    <a:lnTo>
                      <a:pt x="25" y="10"/>
                    </a:lnTo>
                    <a:lnTo>
                      <a:pt x="28" y="8"/>
                    </a:lnTo>
                    <a:lnTo>
                      <a:pt x="34" y="8"/>
                    </a:lnTo>
                    <a:lnTo>
                      <a:pt x="41" y="8"/>
                    </a:lnTo>
                    <a:lnTo>
                      <a:pt x="58" y="8"/>
                    </a:lnTo>
                    <a:lnTo>
                      <a:pt x="72" y="11"/>
                    </a:lnTo>
                    <a:lnTo>
                      <a:pt x="79" y="15"/>
                    </a:lnTo>
                    <a:lnTo>
                      <a:pt x="81" y="18"/>
                    </a:lnTo>
                    <a:lnTo>
                      <a:pt x="81" y="22"/>
                    </a:lnTo>
                    <a:lnTo>
                      <a:pt x="81" y="27"/>
                    </a:lnTo>
                    <a:lnTo>
                      <a:pt x="78" y="37"/>
                    </a:lnTo>
                    <a:lnTo>
                      <a:pt x="73" y="47"/>
                    </a:lnTo>
                    <a:lnTo>
                      <a:pt x="68" y="54"/>
                    </a:lnTo>
                    <a:close/>
                    <a:moveTo>
                      <a:pt x="167" y="52"/>
                    </a:moveTo>
                    <a:lnTo>
                      <a:pt x="157" y="56"/>
                    </a:lnTo>
                    <a:lnTo>
                      <a:pt x="143" y="58"/>
                    </a:lnTo>
                    <a:lnTo>
                      <a:pt x="136" y="58"/>
                    </a:lnTo>
                    <a:lnTo>
                      <a:pt x="129" y="56"/>
                    </a:lnTo>
                    <a:lnTo>
                      <a:pt x="124" y="54"/>
                    </a:lnTo>
                    <a:lnTo>
                      <a:pt x="117" y="47"/>
                    </a:lnTo>
                    <a:lnTo>
                      <a:pt x="113" y="37"/>
                    </a:lnTo>
                    <a:lnTo>
                      <a:pt x="110" y="27"/>
                    </a:lnTo>
                    <a:lnTo>
                      <a:pt x="110" y="22"/>
                    </a:lnTo>
                    <a:lnTo>
                      <a:pt x="110" y="18"/>
                    </a:lnTo>
                    <a:lnTo>
                      <a:pt x="112" y="15"/>
                    </a:lnTo>
                    <a:lnTo>
                      <a:pt x="119" y="11"/>
                    </a:lnTo>
                    <a:lnTo>
                      <a:pt x="133" y="8"/>
                    </a:lnTo>
                    <a:lnTo>
                      <a:pt x="150" y="8"/>
                    </a:lnTo>
                    <a:lnTo>
                      <a:pt x="157" y="8"/>
                    </a:lnTo>
                    <a:lnTo>
                      <a:pt x="163" y="8"/>
                    </a:lnTo>
                    <a:lnTo>
                      <a:pt x="167" y="10"/>
                    </a:lnTo>
                    <a:lnTo>
                      <a:pt x="170" y="11"/>
                    </a:lnTo>
                    <a:lnTo>
                      <a:pt x="171" y="13"/>
                    </a:lnTo>
                    <a:lnTo>
                      <a:pt x="174" y="21"/>
                    </a:lnTo>
                    <a:lnTo>
                      <a:pt x="174" y="32"/>
                    </a:lnTo>
                    <a:lnTo>
                      <a:pt x="171" y="44"/>
                    </a:lnTo>
                    <a:lnTo>
                      <a:pt x="167" y="5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Multi Geography Collaboration/ Global Delivery Model</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a:defRPr/>
            </a:pPr>
            <a:r>
              <a:rPr lang="en-US" sz="1400" dirty="0">
                <a:latin typeface="Calibri" panose="020F0502020204030204"/>
              </a:rPr>
              <a:t>At KPMG, we have implemented strong processes and utilize a multitude of communication tools to successfully execute projects within our Global Delivery Model. Our approach embraces and respects the diverse range of experiences, cultures, identities, skillsets, and perspectives that we collectively contribute to the KPMG community.</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grpSp>
        <p:nvGrpSpPr>
          <p:cNvPr id="3" name="Group 2">
            <a:extLst>
              <a:ext uri="{FF2B5EF4-FFF2-40B4-BE49-F238E27FC236}">
                <a16:creationId xmlns:a16="http://schemas.microsoft.com/office/drawing/2014/main" id="{7C6886F5-55CE-3782-B9F2-7B523A93EBCB}"/>
              </a:ext>
            </a:extLst>
          </p:cNvPr>
          <p:cNvGrpSpPr/>
          <p:nvPr/>
        </p:nvGrpSpPr>
        <p:grpSpPr>
          <a:xfrm>
            <a:off x="838199" y="1780247"/>
            <a:ext cx="8718756" cy="4575570"/>
            <a:chOff x="838199" y="1780247"/>
            <a:chExt cx="8718756" cy="4575570"/>
          </a:xfrm>
        </p:grpSpPr>
        <p:pic>
          <p:nvPicPr>
            <p:cNvPr id="7" name="Graphique 860">
              <a:extLst>
                <a:ext uri="{FF2B5EF4-FFF2-40B4-BE49-F238E27FC236}">
                  <a16:creationId xmlns:a16="http://schemas.microsoft.com/office/drawing/2014/main" id="{4312449B-A1F7-7E9B-F11B-566B16E92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961" y="2315133"/>
              <a:ext cx="7929763" cy="3840480"/>
            </a:xfrm>
            <a:prstGeom prst="rect">
              <a:avLst/>
            </a:prstGeom>
          </p:spPr>
        </p:pic>
        <p:sp>
          <p:nvSpPr>
            <p:cNvPr id="10" name="Rectangle 9">
              <a:extLst>
                <a:ext uri="{FF2B5EF4-FFF2-40B4-BE49-F238E27FC236}">
                  <a16:creationId xmlns:a16="http://schemas.microsoft.com/office/drawing/2014/main" id="{806D2867-7B4D-F8A4-ADC7-F51A7FBD4A78}"/>
                </a:ext>
              </a:extLst>
            </p:cNvPr>
            <p:cNvSpPr/>
            <p:nvPr/>
          </p:nvSpPr>
          <p:spPr>
            <a:xfrm>
              <a:off x="6589868" y="2318902"/>
              <a:ext cx="2768230" cy="3942957"/>
            </a:xfrm>
            <a:prstGeom prst="rect">
              <a:avLst/>
            </a:prstGeom>
            <a:solidFill>
              <a:srgbClr val="005EB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CA" sz="1600">
                <a:solidFill>
                  <a:schemeClr val="bg1"/>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17ACC0-271F-3323-0DBA-2920E92AFC85}"/>
                </a:ext>
              </a:extLst>
            </p:cNvPr>
            <p:cNvSpPr/>
            <p:nvPr/>
          </p:nvSpPr>
          <p:spPr>
            <a:xfrm>
              <a:off x="1037058" y="2318902"/>
              <a:ext cx="2747520" cy="3942957"/>
            </a:xfrm>
            <a:prstGeom prst="rect">
              <a:avLst/>
            </a:prstGeom>
            <a:solidFill>
              <a:srgbClr val="005EB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CA" sz="1600">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34938B5-729D-CCE5-36BB-89B4EB2039F1}"/>
                </a:ext>
              </a:extLst>
            </p:cNvPr>
            <p:cNvSpPr/>
            <p:nvPr/>
          </p:nvSpPr>
          <p:spPr>
            <a:xfrm>
              <a:off x="3839838" y="2318902"/>
              <a:ext cx="2720022" cy="3942957"/>
            </a:xfrm>
            <a:prstGeom prst="rect">
              <a:avLst/>
            </a:prstGeom>
            <a:solidFill>
              <a:srgbClr val="00338D">
                <a:alpha val="1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CA" sz="1600">
                <a:solidFill>
                  <a:srgbClr val="00A3A1"/>
                </a:solidFill>
                <a:latin typeface="Calibri" panose="020F0502020204030204" pitchFamily="34" charset="0"/>
                <a:cs typeface="Calibri" panose="020F0502020204030204" pitchFamily="34" charset="0"/>
              </a:endParaRPr>
            </a:p>
          </p:txBody>
        </p:sp>
        <p:sp>
          <p:nvSpPr>
            <p:cNvPr id="11" name="ZoneTexte 3">
              <a:extLst>
                <a:ext uri="{FF2B5EF4-FFF2-40B4-BE49-F238E27FC236}">
                  <a16:creationId xmlns:a16="http://schemas.microsoft.com/office/drawing/2014/main" id="{2C2916B8-5157-0AEA-C574-5FA1B4A8B2EB}"/>
                </a:ext>
              </a:extLst>
            </p:cNvPr>
            <p:cNvSpPr txBox="1"/>
            <p:nvPr/>
          </p:nvSpPr>
          <p:spPr>
            <a:xfrm>
              <a:off x="1037058" y="1874206"/>
              <a:ext cx="2743200" cy="457311"/>
            </a:xfrm>
            <a:prstGeom prst="rect">
              <a:avLst/>
            </a:prstGeom>
            <a:solidFill>
              <a:srgbClr val="0033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54610" tIns="54610" rIns="54610" bIns="54610" rtlCol="0">
              <a:noAutofit/>
            </a:bodyPr>
            <a:lstStyle/>
            <a:p>
              <a:pPr algn="ctr">
                <a:spcAft>
                  <a:spcPts val="600"/>
                </a:spcAft>
              </a:pPr>
              <a:r>
                <a:rPr lang="en-US" sz="1200" b="1">
                  <a:solidFill>
                    <a:schemeClr val="bg1"/>
                  </a:solidFill>
                  <a:latin typeface="Calibri" panose="020F0502020204030204" pitchFamily="34" charset="0"/>
                  <a:cs typeface="Calibri" panose="020F0502020204030204" pitchFamily="34" charset="0"/>
                </a:rPr>
                <a:t>Local Control &amp; Overall </a:t>
              </a:r>
              <a:br>
                <a:rPr lang="en-US" sz="1200" b="1">
                  <a:solidFill>
                    <a:schemeClr val="bg1"/>
                  </a:solidFill>
                  <a:latin typeface="Calibri" panose="020F0502020204030204" pitchFamily="34" charset="0"/>
                  <a:cs typeface="Calibri" panose="020F0502020204030204" pitchFamily="34" charset="0"/>
                </a:rPr>
              </a:br>
              <a:r>
                <a:rPr lang="en-US" sz="1200" b="1">
                  <a:solidFill>
                    <a:schemeClr val="bg1"/>
                  </a:solidFill>
                  <a:latin typeface="Calibri" panose="020F0502020204030204" pitchFamily="34" charset="0"/>
                  <a:cs typeface="Calibri" panose="020F0502020204030204" pitchFamily="34" charset="0"/>
                </a:rPr>
                <a:t>Delivery Accountability</a:t>
              </a:r>
            </a:p>
          </p:txBody>
        </p:sp>
        <p:sp>
          <p:nvSpPr>
            <p:cNvPr id="12" name="ZoneTexte 884">
              <a:extLst>
                <a:ext uri="{FF2B5EF4-FFF2-40B4-BE49-F238E27FC236}">
                  <a16:creationId xmlns:a16="http://schemas.microsoft.com/office/drawing/2014/main" id="{68EADF9C-6CE4-CB38-7494-CAEC4A1D5A39}"/>
                </a:ext>
              </a:extLst>
            </p:cNvPr>
            <p:cNvSpPr txBox="1"/>
            <p:nvPr/>
          </p:nvSpPr>
          <p:spPr>
            <a:xfrm>
              <a:off x="3809830" y="1874206"/>
              <a:ext cx="2743200" cy="457518"/>
            </a:xfrm>
            <a:prstGeom prst="rect">
              <a:avLst/>
            </a:prstGeom>
            <a:solidFill>
              <a:srgbClr val="0033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54610" tIns="54610" rIns="54610" bIns="54610" rtlCol="0" anchor="ctr">
              <a:noAutofit/>
            </a:bodyPr>
            <a:lstStyle/>
            <a:p>
              <a:pPr algn="ctr">
                <a:spcAft>
                  <a:spcPts val="600"/>
                </a:spcAft>
              </a:pPr>
              <a:r>
                <a:rPr lang="en-US" sz="1200" b="1">
                  <a:solidFill>
                    <a:schemeClr val="bg1"/>
                  </a:solidFill>
                  <a:latin typeface="Calibri" panose="020F0502020204030204" pitchFamily="34" charset="0"/>
                  <a:cs typeface="Calibri" panose="020F0502020204030204" pitchFamily="34" charset="0"/>
                </a:rPr>
                <a:t>Communication Tools</a:t>
              </a:r>
            </a:p>
          </p:txBody>
        </p:sp>
        <p:sp>
          <p:nvSpPr>
            <p:cNvPr id="13" name="ZoneTexte 885">
              <a:extLst>
                <a:ext uri="{FF2B5EF4-FFF2-40B4-BE49-F238E27FC236}">
                  <a16:creationId xmlns:a16="http://schemas.microsoft.com/office/drawing/2014/main" id="{4F1A1403-8D44-FFEE-1677-79072C6F2CCE}"/>
                </a:ext>
              </a:extLst>
            </p:cNvPr>
            <p:cNvSpPr txBox="1"/>
            <p:nvPr/>
          </p:nvSpPr>
          <p:spPr>
            <a:xfrm>
              <a:off x="6582602" y="1874206"/>
              <a:ext cx="2743200" cy="457518"/>
            </a:xfrm>
            <a:prstGeom prst="rect">
              <a:avLst/>
            </a:prstGeom>
            <a:solidFill>
              <a:srgbClr val="0033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54610" tIns="54610" rIns="54610" bIns="54610" rtlCol="0" anchor="ctr">
              <a:noAutofit/>
            </a:bodyPr>
            <a:lstStyle/>
            <a:p>
              <a:pPr algn="ctr">
                <a:spcAft>
                  <a:spcPts val="600"/>
                </a:spcAft>
              </a:pPr>
              <a:r>
                <a:rPr lang="en-US" sz="1200" b="1">
                  <a:solidFill>
                    <a:schemeClr val="bg1"/>
                  </a:solidFill>
                  <a:latin typeface="Calibri" panose="020F0502020204030204" pitchFamily="34" charset="0"/>
                  <a:cs typeface="Calibri" panose="020F0502020204030204" pitchFamily="34" charset="0"/>
                </a:rPr>
                <a:t>Offshore Delivery Centre</a:t>
              </a:r>
            </a:p>
          </p:txBody>
        </p:sp>
        <p:cxnSp>
          <p:nvCxnSpPr>
            <p:cNvPr id="14" name="Straight Connector 13">
              <a:extLst>
                <a:ext uri="{FF2B5EF4-FFF2-40B4-BE49-F238E27FC236}">
                  <a16:creationId xmlns:a16="http://schemas.microsoft.com/office/drawing/2014/main" id="{ED955F2A-84E3-A285-AF83-C087C5D149AF}"/>
                </a:ext>
              </a:extLst>
            </p:cNvPr>
            <p:cNvCxnSpPr>
              <a:cxnSpLocks/>
              <a:stCxn id="22" idx="3"/>
              <a:endCxn id="26" idx="1"/>
            </p:cNvCxnSpPr>
            <p:nvPr/>
          </p:nvCxnSpPr>
          <p:spPr>
            <a:xfrm>
              <a:off x="2246482" y="3147314"/>
              <a:ext cx="131338"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14B8238-17A3-09A5-AAA3-E17043E39405}"/>
                </a:ext>
              </a:extLst>
            </p:cNvPr>
            <p:cNvCxnSpPr>
              <a:cxnSpLocks/>
              <a:stCxn id="24" idx="3"/>
              <a:endCxn id="27" idx="1"/>
            </p:cNvCxnSpPr>
            <p:nvPr/>
          </p:nvCxnSpPr>
          <p:spPr>
            <a:xfrm>
              <a:off x="2246482" y="3611925"/>
              <a:ext cx="131338"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60BEB6B-DC76-1FB5-9493-B32B87AAE8BD}"/>
                </a:ext>
              </a:extLst>
            </p:cNvPr>
            <p:cNvCxnSpPr>
              <a:cxnSpLocks/>
              <a:stCxn id="26" idx="2"/>
              <a:endCxn id="27" idx="0"/>
            </p:cNvCxnSpPr>
            <p:nvPr/>
          </p:nvCxnSpPr>
          <p:spPr>
            <a:xfrm>
              <a:off x="3092047" y="3317952"/>
              <a:ext cx="0" cy="123334"/>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F966202-DE06-080A-C716-74FD89F966E5}"/>
                </a:ext>
              </a:extLst>
            </p:cNvPr>
            <p:cNvCxnSpPr>
              <a:cxnSpLocks/>
              <a:stCxn id="22" idx="2"/>
              <a:endCxn id="24" idx="0"/>
            </p:cNvCxnSpPr>
            <p:nvPr/>
          </p:nvCxnSpPr>
          <p:spPr>
            <a:xfrm>
              <a:off x="1641770" y="3317952"/>
              <a:ext cx="0" cy="123334"/>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2F33875-318E-FEDE-8768-363D768795FB}"/>
                </a:ext>
              </a:extLst>
            </p:cNvPr>
            <p:cNvCxnSpPr>
              <a:cxnSpLocks/>
              <a:stCxn id="24" idx="2"/>
              <a:endCxn id="25" idx="0"/>
            </p:cNvCxnSpPr>
            <p:nvPr/>
          </p:nvCxnSpPr>
          <p:spPr>
            <a:xfrm>
              <a:off x="1641770" y="3782563"/>
              <a:ext cx="0" cy="119126"/>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54B220-7C95-8A63-D845-895B147152F3}"/>
                </a:ext>
              </a:extLst>
            </p:cNvPr>
            <p:cNvCxnSpPr>
              <a:cxnSpLocks/>
              <a:stCxn id="27" idx="2"/>
              <a:endCxn id="28" idx="0"/>
            </p:cNvCxnSpPr>
            <p:nvPr/>
          </p:nvCxnSpPr>
          <p:spPr>
            <a:xfrm>
              <a:off x="3092047" y="3782563"/>
              <a:ext cx="0" cy="119127"/>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25CF378-FD0F-45ED-013E-7C45F558C662}"/>
                </a:ext>
              </a:extLst>
            </p:cNvPr>
            <p:cNvCxnSpPr>
              <a:cxnSpLocks/>
              <a:stCxn id="28" idx="2"/>
              <a:endCxn id="29" idx="0"/>
            </p:cNvCxnSpPr>
            <p:nvPr/>
          </p:nvCxnSpPr>
          <p:spPr>
            <a:xfrm>
              <a:off x="3092047" y="4242967"/>
              <a:ext cx="0" cy="104798"/>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BB2BC84-A9B8-7BB8-C459-6243314C516D}"/>
                </a:ext>
              </a:extLst>
            </p:cNvPr>
            <p:cNvCxnSpPr>
              <a:cxnSpLocks/>
              <a:stCxn id="25" idx="3"/>
              <a:endCxn id="28" idx="1"/>
            </p:cNvCxnSpPr>
            <p:nvPr/>
          </p:nvCxnSpPr>
          <p:spPr>
            <a:xfrm>
              <a:off x="2246482" y="4072328"/>
              <a:ext cx="131338" cy="1"/>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C865293-94E7-C0C9-D938-47C25A6387CF}"/>
                </a:ext>
              </a:extLst>
            </p:cNvPr>
            <p:cNvSpPr/>
            <p:nvPr/>
          </p:nvSpPr>
          <p:spPr>
            <a:xfrm>
              <a:off x="1037058" y="2976675"/>
              <a:ext cx="1209424" cy="34127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LEADERSHIP TEAM</a:t>
              </a:r>
            </a:p>
          </p:txBody>
        </p:sp>
        <p:sp>
          <p:nvSpPr>
            <p:cNvPr id="23" name="TextBox 22">
              <a:extLst>
                <a:ext uri="{FF2B5EF4-FFF2-40B4-BE49-F238E27FC236}">
                  <a16:creationId xmlns:a16="http://schemas.microsoft.com/office/drawing/2014/main" id="{7FCF6AF3-B17B-76D3-051A-6A30F57B805A}"/>
                </a:ext>
              </a:extLst>
            </p:cNvPr>
            <p:cNvSpPr txBox="1"/>
            <p:nvPr/>
          </p:nvSpPr>
          <p:spPr>
            <a:xfrm>
              <a:off x="1037057" y="2406128"/>
              <a:ext cx="1210217" cy="457200"/>
            </a:xfrm>
            <a:prstGeom prst="rect">
              <a:avLst/>
            </a:prstGeom>
            <a:solidFill>
              <a:srgbClr val="0033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black"/>
                  </a:solidFill>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white"/>
                  </a:solidFill>
                  <a:latin typeface="Calibri" panose="020F0502020204030204" pitchFamily="34" charset="0"/>
                  <a:cs typeface="Calibri" panose="020F0502020204030204" pitchFamily="34" charset="0"/>
                </a:rPr>
                <a:t>Geo </a:t>
              </a:r>
              <a:r>
                <a:rPr kumimoji="0" lang="en-US" sz="1100" b="1"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rPr>
                <a:t>Core Team</a:t>
              </a:r>
            </a:p>
          </p:txBody>
        </p:sp>
        <p:sp>
          <p:nvSpPr>
            <p:cNvPr id="24" name="Rectangle 23">
              <a:extLst>
                <a:ext uri="{FF2B5EF4-FFF2-40B4-BE49-F238E27FC236}">
                  <a16:creationId xmlns:a16="http://schemas.microsoft.com/office/drawing/2014/main" id="{1D178C39-2E53-11AD-A5EC-B8D01336F2F2}"/>
                </a:ext>
              </a:extLst>
            </p:cNvPr>
            <p:cNvSpPr/>
            <p:nvPr/>
          </p:nvSpPr>
          <p:spPr>
            <a:xfrm>
              <a:off x="1037058" y="3441286"/>
              <a:ext cx="1209424" cy="34127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PMO TEAM</a:t>
              </a:r>
            </a:p>
          </p:txBody>
        </p:sp>
        <p:sp>
          <p:nvSpPr>
            <p:cNvPr id="25" name="Rectangle 24">
              <a:extLst>
                <a:ext uri="{FF2B5EF4-FFF2-40B4-BE49-F238E27FC236}">
                  <a16:creationId xmlns:a16="http://schemas.microsoft.com/office/drawing/2014/main" id="{5218C2E8-E8BE-7CCB-6D4F-977287059961}"/>
                </a:ext>
              </a:extLst>
            </p:cNvPr>
            <p:cNvSpPr/>
            <p:nvPr/>
          </p:nvSpPr>
          <p:spPr>
            <a:xfrm>
              <a:off x="1037058" y="3901689"/>
              <a:ext cx="1209424" cy="34127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SMEs &amp; Business Analysts</a:t>
              </a:r>
            </a:p>
          </p:txBody>
        </p:sp>
        <p:sp>
          <p:nvSpPr>
            <p:cNvPr id="26" name="Rectangle 25">
              <a:extLst>
                <a:ext uri="{FF2B5EF4-FFF2-40B4-BE49-F238E27FC236}">
                  <a16:creationId xmlns:a16="http://schemas.microsoft.com/office/drawing/2014/main" id="{6A56833D-A0D2-CFF9-34D1-AB29A29FCF6C}"/>
                </a:ext>
              </a:extLst>
            </p:cNvPr>
            <p:cNvSpPr/>
            <p:nvPr/>
          </p:nvSpPr>
          <p:spPr>
            <a:xfrm>
              <a:off x="2377820" y="2976675"/>
              <a:ext cx="1428453" cy="34127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KPMG ENGAGEMENT TEAM</a:t>
              </a:r>
            </a:p>
          </p:txBody>
        </p:sp>
        <p:sp>
          <p:nvSpPr>
            <p:cNvPr id="27" name="Rectangle 26">
              <a:extLst>
                <a:ext uri="{FF2B5EF4-FFF2-40B4-BE49-F238E27FC236}">
                  <a16:creationId xmlns:a16="http://schemas.microsoft.com/office/drawing/2014/main" id="{1522F282-3C12-361A-D000-85C5E1E9A3AA}"/>
                </a:ext>
              </a:extLst>
            </p:cNvPr>
            <p:cNvSpPr/>
            <p:nvPr/>
          </p:nvSpPr>
          <p:spPr>
            <a:xfrm>
              <a:off x="2377820" y="3441286"/>
              <a:ext cx="1428453" cy="34127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TEST MANAGEMENT OFFICE</a:t>
              </a:r>
            </a:p>
          </p:txBody>
        </p:sp>
        <p:sp>
          <p:nvSpPr>
            <p:cNvPr id="28" name="Rectangle 27">
              <a:extLst>
                <a:ext uri="{FF2B5EF4-FFF2-40B4-BE49-F238E27FC236}">
                  <a16:creationId xmlns:a16="http://schemas.microsoft.com/office/drawing/2014/main" id="{A9572DF0-4F54-E73E-7812-22DE0F7DE3F1}"/>
                </a:ext>
              </a:extLst>
            </p:cNvPr>
            <p:cNvSpPr/>
            <p:nvPr/>
          </p:nvSpPr>
          <p:spPr>
            <a:xfrm>
              <a:off x="2377820" y="3901690"/>
              <a:ext cx="1428453" cy="34127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QE TEAM</a:t>
              </a:r>
            </a:p>
          </p:txBody>
        </p:sp>
        <p:sp>
          <p:nvSpPr>
            <p:cNvPr id="29" name="Rectangle 28">
              <a:extLst>
                <a:ext uri="{FF2B5EF4-FFF2-40B4-BE49-F238E27FC236}">
                  <a16:creationId xmlns:a16="http://schemas.microsoft.com/office/drawing/2014/main" id="{2C2820C5-CB9E-4C05-872D-4A3A6B7844BC}"/>
                </a:ext>
              </a:extLst>
            </p:cNvPr>
            <p:cNvSpPr/>
            <p:nvPr/>
          </p:nvSpPr>
          <p:spPr>
            <a:xfrm>
              <a:off x="2377820" y="4347765"/>
              <a:ext cx="1428453" cy="177954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Deliverables:</a:t>
              </a:r>
            </a:p>
            <a:p>
              <a:pPr marL="144000" marR="0" lvl="0" indent="-14400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Requirements</a:t>
              </a:r>
            </a:p>
            <a:p>
              <a:pPr marL="144000" marR="0" lvl="0" indent="-14400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Analysis &amp; Specification</a:t>
              </a:r>
            </a:p>
            <a:p>
              <a:pPr marL="144000" marR="0" lvl="0" indent="-14400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Functional Design</a:t>
              </a:r>
            </a:p>
            <a:p>
              <a:pPr marL="144000" marR="0" lvl="0" indent="-14400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Configuration</a:t>
              </a:r>
            </a:p>
            <a:p>
              <a:pPr marL="144000" marR="0" lvl="0" indent="-14400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Infrastructure</a:t>
              </a:r>
            </a:p>
            <a:p>
              <a:pPr marL="144000" marR="0" lvl="0" indent="-14400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Testing</a:t>
              </a:r>
            </a:p>
            <a:p>
              <a:pPr marL="144000" marR="0" lvl="0" indent="-14400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Training</a:t>
              </a:r>
            </a:p>
            <a:p>
              <a:pPr marL="144000" marR="0" lvl="0" indent="-14400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Deployment</a:t>
              </a:r>
            </a:p>
            <a:p>
              <a:pPr marL="144000" marR="0" lvl="0" indent="-14400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Release Planning</a:t>
              </a:r>
            </a:p>
          </p:txBody>
        </p:sp>
        <p:sp>
          <p:nvSpPr>
            <p:cNvPr id="30" name="TextBox 369">
              <a:extLst>
                <a:ext uri="{FF2B5EF4-FFF2-40B4-BE49-F238E27FC236}">
                  <a16:creationId xmlns:a16="http://schemas.microsoft.com/office/drawing/2014/main" id="{4A724CF3-24D9-273E-EBC3-7B696FC9EB27}"/>
                </a:ext>
              </a:extLst>
            </p:cNvPr>
            <p:cNvSpPr txBox="1"/>
            <p:nvPr/>
          </p:nvSpPr>
          <p:spPr>
            <a:xfrm>
              <a:off x="2377820" y="2441082"/>
              <a:ext cx="1428453" cy="415498"/>
            </a:xfrm>
            <a:prstGeom prst="rect">
              <a:avLst/>
            </a:prstGeom>
            <a:solidFill>
              <a:srgbClr val="0033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black"/>
                  </a:solidFill>
                  <a:effectLst/>
                  <a:uLnTx/>
                  <a:uFillTx/>
                  <a:latin typeface="Calibri" panose="020F0502020204030204"/>
                </a:defRPr>
              </a:lvl1pPr>
            </a:lstStyle>
            <a:p>
              <a:pPr lvl="0" algn="ctr">
                <a:defRPr/>
              </a:pPr>
              <a:r>
                <a:rPr lang="en-US" sz="1050" b="1">
                  <a:solidFill>
                    <a:prstClr val="white"/>
                  </a:solidFill>
                  <a:latin typeface="Calibri" panose="020F0502020204030204" pitchFamily="34" charset="0"/>
                  <a:cs typeface="Calibri" panose="020F0502020204030204" pitchFamily="34" charset="0"/>
                </a:rPr>
                <a:t>KPMG QE-  (US/ UK/ ROW)</a:t>
              </a:r>
            </a:p>
          </p:txBody>
        </p:sp>
        <p:grpSp>
          <p:nvGrpSpPr>
            <p:cNvPr id="31" name="Groupe 15">
              <a:extLst>
                <a:ext uri="{FF2B5EF4-FFF2-40B4-BE49-F238E27FC236}">
                  <a16:creationId xmlns:a16="http://schemas.microsoft.com/office/drawing/2014/main" id="{A2EE7A00-5A63-93EF-1313-374573C5AD50}"/>
                </a:ext>
              </a:extLst>
            </p:cNvPr>
            <p:cNvGrpSpPr/>
            <p:nvPr/>
          </p:nvGrpSpPr>
          <p:grpSpPr>
            <a:xfrm>
              <a:off x="6979359" y="2411407"/>
              <a:ext cx="1387355" cy="3715902"/>
              <a:chOff x="7059307" y="7484942"/>
              <a:chExt cx="1387355" cy="4009952"/>
            </a:xfrm>
          </p:grpSpPr>
          <p:cxnSp>
            <p:nvCxnSpPr>
              <p:cNvPr id="42" name="Straight Connector 41">
                <a:extLst>
                  <a:ext uri="{FF2B5EF4-FFF2-40B4-BE49-F238E27FC236}">
                    <a16:creationId xmlns:a16="http://schemas.microsoft.com/office/drawing/2014/main" id="{B22B8AFA-BAF9-849A-DF99-AD57B7E4D7EA}"/>
                  </a:ext>
                </a:extLst>
              </p:cNvPr>
              <p:cNvCxnSpPr>
                <a:cxnSpLocks/>
                <a:stCxn id="45" idx="2"/>
                <a:endCxn id="47" idx="0"/>
              </p:cNvCxnSpPr>
              <p:nvPr/>
            </p:nvCxnSpPr>
            <p:spPr>
              <a:xfrm>
                <a:off x="7760862" y="8465623"/>
                <a:ext cx="0" cy="285315"/>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E21439A-848C-B847-2839-444DE724B32A}"/>
                  </a:ext>
                </a:extLst>
              </p:cNvPr>
              <p:cNvCxnSpPr>
                <a:cxnSpLocks/>
                <a:stCxn id="47" idx="2"/>
                <a:endCxn id="48" idx="0"/>
              </p:cNvCxnSpPr>
              <p:nvPr/>
            </p:nvCxnSpPr>
            <p:spPr>
              <a:xfrm>
                <a:off x="7760862" y="9110938"/>
                <a:ext cx="0" cy="285315"/>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4" name="Straight Connector 393">
                <a:extLst>
                  <a:ext uri="{FF2B5EF4-FFF2-40B4-BE49-F238E27FC236}">
                    <a16:creationId xmlns:a16="http://schemas.microsoft.com/office/drawing/2014/main" id="{64F34BE5-23B0-F37B-031A-AB62295DAD3F}"/>
                  </a:ext>
                </a:extLst>
              </p:cNvPr>
              <p:cNvCxnSpPr>
                <a:cxnSpLocks/>
                <a:stCxn id="48" idx="2"/>
                <a:endCxn id="49" idx="0"/>
              </p:cNvCxnSpPr>
              <p:nvPr/>
            </p:nvCxnSpPr>
            <p:spPr>
              <a:xfrm>
                <a:off x="7760862" y="9756252"/>
                <a:ext cx="0" cy="166058"/>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C7C8450A-E2D2-378B-DE18-226AC6FF6C98}"/>
                  </a:ext>
                </a:extLst>
              </p:cNvPr>
              <p:cNvSpPr/>
              <p:nvPr/>
            </p:nvSpPr>
            <p:spPr>
              <a:xfrm>
                <a:off x="7075062" y="8105623"/>
                <a:ext cx="1371600" cy="360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KPMG ENGAGEMENT TEAM</a:t>
                </a:r>
              </a:p>
            </p:txBody>
          </p:sp>
          <p:sp>
            <p:nvSpPr>
              <p:cNvPr id="47" name="Rectangle 46">
                <a:extLst>
                  <a:ext uri="{FF2B5EF4-FFF2-40B4-BE49-F238E27FC236}">
                    <a16:creationId xmlns:a16="http://schemas.microsoft.com/office/drawing/2014/main" id="{7F8D8E7E-F19C-AE67-C4E5-E9B9AE19DA39}"/>
                  </a:ext>
                </a:extLst>
              </p:cNvPr>
              <p:cNvSpPr/>
              <p:nvPr/>
            </p:nvSpPr>
            <p:spPr>
              <a:xfrm>
                <a:off x="7075062" y="8750938"/>
                <a:ext cx="1371600" cy="360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TEST MANAGEMENT OFFICE</a:t>
                </a:r>
              </a:p>
            </p:txBody>
          </p:sp>
          <p:sp>
            <p:nvSpPr>
              <p:cNvPr id="48" name="Rectangle 47">
                <a:extLst>
                  <a:ext uri="{FF2B5EF4-FFF2-40B4-BE49-F238E27FC236}">
                    <a16:creationId xmlns:a16="http://schemas.microsoft.com/office/drawing/2014/main" id="{425474DB-6AF5-215C-B589-AACF0006191F}"/>
                  </a:ext>
                </a:extLst>
              </p:cNvPr>
              <p:cNvSpPr/>
              <p:nvPr/>
            </p:nvSpPr>
            <p:spPr>
              <a:xfrm>
                <a:off x="7075062" y="9396253"/>
                <a:ext cx="1371600" cy="360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QE TEAM</a:t>
                </a:r>
              </a:p>
            </p:txBody>
          </p:sp>
          <p:sp>
            <p:nvSpPr>
              <p:cNvPr id="49" name="Rectangle 48">
                <a:extLst>
                  <a:ext uri="{FF2B5EF4-FFF2-40B4-BE49-F238E27FC236}">
                    <a16:creationId xmlns:a16="http://schemas.microsoft.com/office/drawing/2014/main" id="{3E06DA8A-5B9C-2F46-7C22-759FA3B00E7D}"/>
                  </a:ext>
                </a:extLst>
              </p:cNvPr>
              <p:cNvSpPr/>
              <p:nvPr/>
            </p:nvSpPr>
            <p:spPr>
              <a:xfrm>
                <a:off x="7075062" y="9922310"/>
                <a:ext cx="1371600" cy="157258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144000" marR="0" lvl="0" indent="-144000" algn="l" defTabSz="914400" rtl="0" eaLnBrk="1" fontAlgn="auto" latinLnBrk="0" hangingPunct="1">
                  <a:lnSpc>
                    <a:spcPct val="100000"/>
                  </a:lnSpc>
                  <a:spcBef>
                    <a:spcPts val="0"/>
                  </a:spcBef>
                  <a:spcAft>
                    <a:spcPts val="200"/>
                  </a:spcAft>
                  <a:buClrTx/>
                  <a:buSzTx/>
                  <a:buFontTx/>
                  <a:buNone/>
                  <a:tabLst/>
                  <a:defRPr/>
                </a:pPr>
                <a:r>
                  <a:rPr kumimoji="0" lang="en-US" sz="1000" b="1" i="0"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Deliverables:</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Functional Testing</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System Integration testing</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rgbClr val="E7E6E6">
                        <a:lumMod val="10000"/>
                      </a:srgbClr>
                    </a:solidFill>
                    <a:latin typeface="Calibri" panose="020F0502020204030204" pitchFamily="34" charset="0"/>
                    <a:cs typeface="Calibri" panose="020F0502020204030204" pitchFamily="34" charset="0"/>
                  </a:rPr>
                  <a:t>Regression Testing</a:t>
                </a:r>
                <a:endPar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endParaRP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Automation Testing</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Non-functional Testing</a:t>
                </a:r>
              </a:p>
            </p:txBody>
          </p:sp>
          <p:sp>
            <p:nvSpPr>
              <p:cNvPr id="50" name="TextBox 369">
                <a:extLst>
                  <a:ext uri="{FF2B5EF4-FFF2-40B4-BE49-F238E27FC236}">
                    <a16:creationId xmlns:a16="http://schemas.microsoft.com/office/drawing/2014/main" id="{7C4F1F0D-BB73-A303-0B70-5921D79B9C2D}"/>
                  </a:ext>
                </a:extLst>
              </p:cNvPr>
              <p:cNvSpPr txBox="1">
                <a:spLocks/>
              </p:cNvSpPr>
              <p:nvPr/>
            </p:nvSpPr>
            <p:spPr>
              <a:xfrm>
                <a:off x="7059307" y="7484942"/>
                <a:ext cx="1371600" cy="493380"/>
              </a:xfrm>
              <a:prstGeom prst="rect">
                <a:avLst/>
              </a:prstGeom>
              <a:solidFill>
                <a:srgbClr val="0033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black"/>
                    </a:solidFill>
                    <a:effectLst/>
                    <a:uLnTx/>
                    <a:uFillTx/>
                    <a:latin typeface="Calibri" panose="020F0502020204030204"/>
                  </a:defRPr>
                </a:lvl1pPr>
              </a:lstStyle>
              <a:p>
                <a:pPr lvl="0" algn="ctr">
                  <a:defRPr/>
                </a:pPr>
                <a:r>
                  <a:rPr lang="en-US" sz="1050" b="1">
                    <a:solidFill>
                      <a:prstClr val="white"/>
                    </a:solidFill>
                    <a:latin typeface="Calibri" panose="020F0502020204030204" pitchFamily="34" charset="0"/>
                    <a:cs typeface="Calibri" panose="020F0502020204030204" pitchFamily="34" charset="0"/>
                  </a:rPr>
                  <a:t>KGS QE</a:t>
                </a:r>
              </a:p>
            </p:txBody>
          </p:sp>
        </p:grpSp>
        <p:grpSp>
          <p:nvGrpSpPr>
            <p:cNvPr id="32" name="Group 31">
              <a:extLst>
                <a:ext uri="{FF2B5EF4-FFF2-40B4-BE49-F238E27FC236}">
                  <a16:creationId xmlns:a16="http://schemas.microsoft.com/office/drawing/2014/main" id="{4128CB18-ECBE-FB44-2F15-AC2832CB267F}"/>
                </a:ext>
              </a:extLst>
            </p:cNvPr>
            <p:cNvGrpSpPr/>
            <p:nvPr/>
          </p:nvGrpSpPr>
          <p:grpSpPr>
            <a:xfrm>
              <a:off x="3861533" y="2672265"/>
              <a:ext cx="2691497" cy="3362779"/>
              <a:chOff x="5840613" y="3622965"/>
              <a:chExt cx="2691497" cy="3362779"/>
            </a:xfrm>
          </p:grpSpPr>
          <p:sp>
            <p:nvSpPr>
              <p:cNvPr id="35" name="Rectangle 34">
                <a:extLst>
                  <a:ext uri="{FF2B5EF4-FFF2-40B4-BE49-F238E27FC236}">
                    <a16:creationId xmlns:a16="http://schemas.microsoft.com/office/drawing/2014/main" id="{0FAEF5C0-3C0F-222F-31A3-2F4D05913B58}"/>
                  </a:ext>
                </a:extLst>
              </p:cNvPr>
              <p:cNvSpPr/>
              <p:nvPr/>
            </p:nvSpPr>
            <p:spPr>
              <a:xfrm>
                <a:off x="6090172" y="3622965"/>
                <a:ext cx="2130776" cy="14283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Web/Video Conferencing</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rgbClr val="E7E6E6">
                        <a:lumMod val="10000"/>
                      </a:srgbClr>
                    </a:solidFill>
                    <a:latin typeface="Calibri" panose="020F0502020204030204" pitchFamily="34" charset="0"/>
                    <a:cs typeface="Calibri" panose="020F0502020204030204" pitchFamily="34" charset="0"/>
                  </a:rPr>
                  <a:t>TEAMS/Zoom/Webex</a:t>
                </a: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 Calls</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Periodic Visits</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Emails &amp; Collaboration tools</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Weekly Status Report</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Daily Standups</a:t>
                </a:r>
              </a:p>
              <a:p>
                <a:pPr marL="144000" marR="0" lvl="0" indent="-1440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Common Project Management Tool</a:t>
                </a:r>
              </a:p>
            </p:txBody>
          </p:sp>
          <p:sp>
            <p:nvSpPr>
              <p:cNvPr id="36" name="Rectangle 35">
                <a:extLst>
                  <a:ext uri="{FF2B5EF4-FFF2-40B4-BE49-F238E27FC236}">
                    <a16:creationId xmlns:a16="http://schemas.microsoft.com/office/drawing/2014/main" id="{780F6D9B-FFE9-FF2A-4C2B-1C4D83BB782F}"/>
                  </a:ext>
                </a:extLst>
              </p:cNvPr>
              <p:cNvSpPr/>
              <p:nvPr/>
            </p:nvSpPr>
            <p:spPr>
              <a:xfrm>
                <a:off x="6090172" y="5982848"/>
                <a:ext cx="2130437" cy="10028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144000" marR="0" lvl="0" indent="-144000"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Issue Tracking &amp; Resolution</a:t>
                </a:r>
              </a:p>
              <a:p>
                <a:pPr marL="144000" marR="0" lvl="0" indent="-144000"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Knowledge Configuration</a:t>
                </a:r>
              </a:p>
              <a:p>
                <a:pPr marL="144000" marR="0" lvl="0" indent="-144000"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Change Request Management</a:t>
                </a:r>
              </a:p>
              <a:p>
                <a:pPr marL="144000" marR="0" lvl="0" indent="-144000"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Calibri" panose="020F0502020204030204" pitchFamily="34" charset="0"/>
                    <a:cs typeface="Calibri" panose="020F0502020204030204" pitchFamily="34" charset="0"/>
                  </a:rPr>
                  <a:t>Proactive risk management</a:t>
                </a:r>
              </a:p>
              <a:p>
                <a:pPr marL="144000" marR="0" lvl="0" indent="-144000"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rgbClr val="E7E6E6">
                        <a:lumMod val="10000"/>
                      </a:srgbClr>
                    </a:solidFill>
                    <a:latin typeface="Calibri" panose="020F0502020204030204" pitchFamily="34" charset="0"/>
                    <a:cs typeface="Calibri" panose="020F0502020204030204" pitchFamily="34" charset="0"/>
                  </a:rPr>
                  <a:t>Metrics / SLAs / KPIs</a:t>
                </a:r>
              </a:p>
            </p:txBody>
          </p:sp>
          <p:sp>
            <p:nvSpPr>
              <p:cNvPr id="37" name="TextBox 369">
                <a:extLst>
                  <a:ext uri="{FF2B5EF4-FFF2-40B4-BE49-F238E27FC236}">
                    <a16:creationId xmlns:a16="http://schemas.microsoft.com/office/drawing/2014/main" id="{9E5EB9C0-4EE8-BED0-4E37-66E0C876EE63}"/>
                  </a:ext>
                </a:extLst>
              </p:cNvPr>
              <p:cNvSpPr txBox="1"/>
              <p:nvPr/>
            </p:nvSpPr>
            <p:spPr>
              <a:xfrm>
                <a:off x="5840613" y="5367651"/>
                <a:ext cx="2691497" cy="457200"/>
              </a:xfrm>
              <a:prstGeom prst="rect">
                <a:avLst/>
              </a:prstGeom>
              <a:solidFill>
                <a:srgbClr val="0033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black"/>
                    </a:solidFill>
                    <a:effectLst/>
                    <a:uLnTx/>
                    <a:uFillTx/>
                    <a:latin typeface="Calibri" panose="020F0502020204030204"/>
                  </a:defRPr>
                </a:lvl1pPr>
              </a:lstStyle>
              <a:p>
                <a:pPr lvl="0" algn="ctr">
                  <a:defRPr/>
                </a:pPr>
                <a:r>
                  <a:rPr lang="en-US" sz="1050" b="1">
                    <a:solidFill>
                      <a:prstClr val="white"/>
                    </a:solidFill>
                    <a:latin typeface="Calibri" panose="020F0502020204030204" pitchFamily="34" charset="0"/>
                    <a:cs typeface="Calibri" panose="020F0502020204030204" pitchFamily="34" charset="0"/>
                  </a:rPr>
                  <a:t>SERVICE MANAGEMENT</a:t>
                </a:r>
              </a:p>
            </p:txBody>
          </p:sp>
          <p:sp>
            <p:nvSpPr>
              <p:cNvPr id="38" name="Demi-cadre 32">
                <a:extLst>
                  <a:ext uri="{FF2B5EF4-FFF2-40B4-BE49-F238E27FC236}">
                    <a16:creationId xmlns:a16="http://schemas.microsoft.com/office/drawing/2014/main" id="{E8B98515-C058-8792-3361-E455F49859C6}"/>
                  </a:ext>
                </a:extLst>
              </p:cNvPr>
              <p:cNvSpPr/>
              <p:nvPr/>
            </p:nvSpPr>
            <p:spPr>
              <a:xfrm rot="18900000">
                <a:off x="5974909" y="4207090"/>
                <a:ext cx="220170" cy="281090"/>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CA" sz="1600" err="1">
                  <a:solidFill>
                    <a:schemeClr val="bg1"/>
                  </a:solidFill>
                  <a:latin typeface="Calibri" panose="020F0502020204030204" pitchFamily="34" charset="0"/>
                  <a:cs typeface="Calibri" panose="020F0502020204030204" pitchFamily="34" charset="0"/>
                </a:endParaRPr>
              </a:p>
            </p:txBody>
          </p:sp>
          <p:sp>
            <p:nvSpPr>
              <p:cNvPr id="39" name="Demi-cadre 893">
                <a:extLst>
                  <a:ext uri="{FF2B5EF4-FFF2-40B4-BE49-F238E27FC236}">
                    <a16:creationId xmlns:a16="http://schemas.microsoft.com/office/drawing/2014/main" id="{9A92A461-51A6-8C2D-298F-84AB44FE4476}"/>
                  </a:ext>
                </a:extLst>
              </p:cNvPr>
              <p:cNvSpPr/>
              <p:nvPr/>
            </p:nvSpPr>
            <p:spPr>
              <a:xfrm rot="18900000">
                <a:off x="5974909" y="6288395"/>
                <a:ext cx="220170" cy="281090"/>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CA" sz="1600" err="1">
                  <a:solidFill>
                    <a:schemeClr val="bg1"/>
                  </a:solidFill>
                  <a:latin typeface="Calibri" panose="020F0502020204030204" pitchFamily="34" charset="0"/>
                  <a:cs typeface="Calibri" panose="020F0502020204030204" pitchFamily="34" charset="0"/>
                </a:endParaRPr>
              </a:p>
            </p:txBody>
          </p:sp>
          <p:sp>
            <p:nvSpPr>
              <p:cNvPr id="40" name="Demi-cadre 894">
                <a:extLst>
                  <a:ext uri="{FF2B5EF4-FFF2-40B4-BE49-F238E27FC236}">
                    <a16:creationId xmlns:a16="http://schemas.microsoft.com/office/drawing/2014/main" id="{2F986C20-AA82-DB5D-32E0-742F14EC00F8}"/>
                  </a:ext>
                </a:extLst>
              </p:cNvPr>
              <p:cNvSpPr/>
              <p:nvPr/>
            </p:nvSpPr>
            <p:spPr>
              <a:xfrm rot="2700000" flipH="1">
                <a:off x="8115775" y="4214836"/>
                <a:ext cx="233111" cy="265598"/>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CA" sz="1600" err="1">
                  <a:solidFill>
                    <a:schemeClr val="bg1"/>
                  </a:solidFill>
                  <a:latin typeface="Calibri" panose="020F0502020204030204" pitchFamily="34" charset="0"/>
                  <a:cs typeface="Calibri" panose="020F0502020204030204" pitchFamily="34" charset="0"/>
                </a:endParaRPr>
              </a:p>
            </p:txBody>
          </p:sp>
          <p:sp>
            <p:nvSpPr>
              <p:cNvPr id="41" name="Demi-cadre 895">
                <a:extLst>
                  <a:ext uri="{FF2B5EF4-FFF2-40B4-BE49-F238E27FC236}">
                    <a16:creationId xmlns:a16="http://schemas.microsoft.com/office/drawing/2014/main" id="{5720C436-940D-A190-51A8-0BECA760B946}"/>
                  </a:ext>
                </a:extLst>
              </p:cNvPr>
              <p:cNvSpPr/>
              <p:nvPr/>
            </p:nvSpPr>
            <p:spPr>
              <a:xfrm rot="2700000" flipH="1">
                <a:off x="8115775" y="6296141"/>
                <a:ext cx="233111" cy="265598"/>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CA" sz="1600" err="1">
                  <a:solidFill>
                    <a:schemeClr val="bg1"/>
                  </a:solidFill>
                  <a:latin typeface="Calibri" panose="020F0502020204030204" pitchFamily="34" charset="0"/>
                  <a:cs typeface="Calibri" panose="020F0502020204030204" pitchFamily="34" charset="0"/>
                </a:endParaRPr>
              </a:p>
            </p:txBody>
          </p:sp>
        </p:grpSp>
        <p:sp>
          <p:nvSpPr>
            <p:cNvPr id="33" name="TextBox 369">
              <a:extLst>
                <a:ext uri="{FF2B5EF4-FFF2-40B4-BE49-F238E27FC236}">
                  <a16:creationId xmlns:a16="http://schemas.microsoft.com/office/drawing/2014/main" id="{4210631C-7374-FBE1-3866-0B455C9CB02A}"/>
                </a:ext>
              </a:extLst>
            </p:cNvPr>
            <p:cNvSpPr txBox="1"/>
            <p:nvPr/>
          </p:nvSpPr>
          <p:spPr>
            <a:xfrm>
              <a:off x="8503530" y="4053755"/>
              <a:ext cx="780720" cy="588623"/>
            </a:xfrm>
            <a:prstGeom prst="rect">
              <a:avLst/>
            </a:prstGeom>
            <a:solidFill>
              <a:srgbClr val="0033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black"/>
                  </a:solidFill>
                  <a:effectLst/>
                  <a:uLnTx/>
                  <a:uFillTx/>
                  <a:latin typeface="Calibri" panose="020F0502020204030204"/>
                </a:defRPr>
              </a:lvl1pPr>
            </a:lstStyle>
            <a:p>
              <a:pPr lvl="0" algn="ctr">
                <a:defRPr/>
              </a:pPr>
              <a:r>
                <a:rPr lang="en-US" sz="1050" b="1">
                  <a:solidFill>
                    <a:prstClr val="white"/>
                  </a:solidFill>
                  <a:latin typeface="Calibri" panose="020F0502020204030204" pitchFamily="34" charset="0"/>
                  <a:cs typeface="Calibri" panose="020F0502020204030204" pitchFamily="34" charset="0"/>
                </a:rPr>
                <a:t>KGS Core Functional teams</a:t>
              </a:r>
            </a:p>
          </p:txBody>
        </p:sp>
        <p:cxnSp>
          <p:nvCxnSpPr>
            <p:cNvPr id="34" name="Straight Connector 33">
              <a:extLst>
                <a:ext uri="{FF2B5EF4-FFF2-40B4-BE49-F238E27FC236}">
                  <a16:creationId xmlns:a16="http://schemas.microsoft.com/office/drawing/2014/main" id="{B75750DE-7234-4F2F-DB80-45DA9700B84D}"/>
                </a:ext>
              </a:extLst>
            </p:cNvPr>
            <p:cNvCxnSpPr>
              <a:cxnSpLocks/>
              <a:endCxn id="33" idx="1"/>
            </p:cNvCxnSpPr>
            <p:nvPr/>
          </p:nvCxnSpPr>
          <p:spPr>
            <a:xfrm flipV="1">
              <a:off x="8366714" y="4348067"/>
              <a:ext cx="136816" cy="1310"/>
            </a:xfrm>
            <a:prstGeom prst="line">
              <a:avLst/>
            </a:prstGeom>
            <a:ln w="12700">
              <a:solidFill>
                <a:schemeClr val="accent3"/>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4014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11023" y="183996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Diversity in hiring</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our organization, we are committed to build diverse teams from the recruitment stage to the engagement process. We actively implement changes to guarantee that our teams accurately represent the diversity of our entire workforce. To support and endorse the growth of colleagues from various cultures and communities, we motivate them to participate in talent development programs and support in their success journey.</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Fostering equal opportunities for a diverse workforce.</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Boosting productivity and performance through inclusive collaboration.</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Promoting increased innovation with a varied workforce, bringing forth a plethora of fresh ideas.</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Ensuring compliance with Environmental, Social, and Governance (ESG) objectives and standards.</a:t>
            </a:r>
          </a:p>
          <a:p>
            <a:pPr marL="225425" marR="0" lvl="0" indent="-163513"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BE113868-0F1A-4851-22BD-E12F0A850063}"/>
              </a:ext>
            </a:extLst>
          </p:cNvPr>
          <p:cNvGrpSpPr/>
          <p:nvPr/>
        </p:nvGrpSpPr>
        <p:grpSpPr>
          <a:xfrm>
            <a:off x="862078" y="1833137"/>
            <a:ext cx="8631775" cy="4685544"/>
            <a:chOff x="857101" y="1939371"/>
            <a:chExt cx="8631775" cy="4685544"/>
          </a:xfrm>
        </p:grpSpPr>
        <p:pic>
          <p:nvPicPr>
            <p:cNvPr id="7" name="Picture 16" descr="hand helping illustration">
              <a:extLst>
                <a:ext uri="{FF2B5EF4-FFF2-40B4-BE49-F238E27FC236}">
                  <a16:creationId xmlns:a16="http://schemas.microsoft.com/office/drawing/2014/main" id="{05A1A0CA-3DC5-8038-B519-16C51A39D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680" y="3333075"/>
              <a:ext cx="3291840" cy="32918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47C3C4-8C03-205F-9EB7-9584625248EF}"/>
                </a:ext>
              </a:extLst>
            </p:cNvPr>
            <p:cNvPicPr>
              <a:picLocks noChangeAspect="1"/>
            </p:cNvPicPr>
            <p:nvPr/>
          </p:nvPicPr>
          <p:blipFill>
            <a:blip r:embed="rId4"/>
            <a:stretch>
              <a:fillRect/>
            </a:stretch>
          </p:blipFill>
          <p:spPr>
            <a:xfrm>
              <a:off x="3348939" y="4695021"/>
              <a:ext cx="457200" cy="457200"/>
            </a:xfrm>
            <a:prstGeom prst="rect">
              <a:avLst/>
            </a:prstGeom>
          </p:spPr>
        </p:pic>
        <p:sp>
          <p:nvSpPr>
            <p:cNvPr id="13" name="TextBox 12">
              <a:extLst>
                <a:ext uri="{FF2B5EF4-FFF2-40B4-BE49-F238E27FC236}">
                  <a16:creationId xmlns:a16="http://schemas.microsoft.com/office/drawing/2014/main" id="{339AC3E2-7BDC-B3E6-078E-DE6B861760F6}"/>
                </a:ext>
              </a:extLst>
            </p:cNvPr>
            <p:cNvSpPr txBox="1"/>
            <p:nvPr/>
          </p:nvSpPr>
          <p:spPr>
            <a:xfrm flipH="1">
              <a:off x="1322714" y="5200812"/>
              <a:ext cx="2713457" cy="710066"/>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lang="en-GB" sz="1400" b="1" kern="0" dirty="0">
                  <a:solidFill>
                    <a:srgbClr val="00338D"/>
                  </a:solidFill>
                  <a:latin typeface="Arial" panose="020B0604020202020204" pitchFamily="34" charset="0"/>
                  <a:cs typeface="Arial" panose="020B0604020202020204" pitchFamily="34" charset="0"/>
                </a:rPr>
                <a:t>Current Diversity Ratio</a:t>
              </a:r>
            </a:p>
            <a:p>
              <a:pPr marL="171450" indent="-171450">
                <a:lnSpc>
                  <a:spcPct val="110000"/>
                </a:lnSpc>
                <a:spcAft>
                  <a:spcPts val="300"/>
                </a:spcAft>
                <a:buFont typeface="Wingdings" panose="05000000000000000000" pitchFamily="2" charset="2"/>
                <a:buChar char="ü"/>
                <a:defRPr/>
              </a:pPr>
              <a:r>
                <a:rPr lang="en-US" sz="1200" kern="0" dirty="0">
                  <a:solidFill>
                    <a:srgbClr val="000000"/>
                  </a:solidFill>
                </a:rPr>
                <a:t>Team Level -  Male : Female =  51%:49%</a:t>
              </a:r>
            </a:p>
            <a:p>
              <a:pPr marL="171450" indent="-171450">
                <a:lnSpc>
                  <a:spcPct val="110000"/>
                </a:lnSpc>
                <a:spcAft>
                  <a:spcPts val="300"/>
                </a:spcAft>
                <a:buFont typeface="Wingdings" panose="05000000000000000000" pitchFamily="2" charset="2"/>
                <a:buChar char="ü"/>
                <a:defRPr/>
              </a:pPr>
              <a:r>
                <a:rPr lang="en-US" sz="1200" kern="0" dirty="0">
                  <a:solidFill>
                    <a:srgbClr val="000000"/>
                  </a:solidFill>
                </a:rPr>
                <a:t>Manager + - Male : Female =  65%:35%</a:t>
              </a:r>
            </a:p>
          </p:txBody>
        </p:sp>
        <p:sp>
          <p:nvSpPr>
            <p:cNvPr id="14" name="TextBox 13">
              <a:extLst>
                <a:ext uri="{FF2B5EF4-FFF2-40B4-BE49-F238E27FC236}">
                  <a16:creationId xmlns:a16="http://schemas.microsoft.com/office/drawing/2014/main" id="{F72B6F7C-9D25-96B6-DEE2-AB8C2FD9C7C9}"/>
                </a:ext>
              </a:extLst>
            </p:cNvPr>
            <p:cNvSpPr txBox="1"/>
            <p:nvPr/>
          </p:nvSpPr>
          <p:spPr>
            <a:xfrm flipH="1">
              <a:off x="857101" y="3359515"/>
              <a:ext cx="2607008" cy="1280992"/>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lang="en-GB" sz="1400" b="1" kern="0" dirty="0">
                  <a:solidFill>
                    <a:srgbClr val="00A3A1"/>
                  </a:solidFill>
                  <a:latin typeface="Arial"/>
                </a:rPr>
                <a:t>Diversity in Interview </a:t>
              </a:r>
              <a:r>
                <a:rPr lang="en-GB" sz="1400" b="1" kern="0" dirty="0" err="1">
                  <a:solidFill>
                    <a:srgbClr val="00A3A1"/>
                  </a:solidFill>
                  <a:latin typeface="Arial"/>
                </a:rPr>
                <a:t>Panelists</a:t>
              </a:r>
              <a:endParaRPr lang="en-GB" sz="1400" b="1" kern="0" dirty="0">
                <a:solidFill>
                  <a:srgbClr val="00A3A1"/>
                </a:solidFill>
                <a:latin typeface="Arial"/>
              </a:endParaRPr>
            </a:p>
            <a:p>
              <a:pPr marL="171450" indent="-171450">
                <a:lnSpc>
                  <a:spcPct val="110000"/>
                </a:lnSpc>
                <a:spcAft>
                  <a:spcPts val="300"/>
                </a:spcAft>
                <a:buFont typeface="Wingdings" panose="05000000000000000000" pitchFamily="2" charset="2"/>
                <a:buChar char="ü"/>
                <a:defRPr/>
              </a:pPr>
              <a:r>
                <a:rPr lang="en-US" sz="1200" kern="0" dirty="0">
                  <a:solidFill>
                    <a:srgbClr val="000000"/>
                  </a:solidFill>
                </a:rPr>
                <a:t>A diverse selection of panelists is shortlisted for interviews, with the primary focus being on their skill sets, to promote an inclusive evaluation process.</a:t>
              </a:r>
            </a:p>
          </p:txBody>
        </p:sp>
        <p:sp>
          <p:nvSpPr>
            <p:cNvPr id="15" name="TextBox 14">
              <a:extLst>
                <a:ext uri="{FF2B5EF4-FFF2-40B4-BE49-F238E27FC236}">
                  <a16:creationId xmlns:a16="http://schemas.microsoft.com/office/drawing/2014/main" id="{EC188E4C-457A-3886-A46C-81D35D141DAA}"/>
                </a:ext>
              </a:extLst>
            </p:cNvPr>
            <p:cNvSpPr txBox="1"/>
            <p:nvPr/>
          </p:nvSpPr>
          <p:spPr>
            <a:xfrm flipH="1">
              <a:off x="3169964" y="1939371"/>
              <a:ext cx="3330651" cy="1116331"/>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lang="en-GB" sz="1400" b="1" kern="0" dirty="0">
                  <a:solidFill>
                    <a:srgbClr val="EAAA00"/>
                  </a:solidFill>
                  <a:latin typeface="Arial"/>
                </a:rPr>
                <a:t>Create Diversity Recruitment Strategy</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kumimoji="0" lang="en-US" sz="1200" b="0" i="0" u="none" strike="noStrike" kern="0" cap="none" spc="0" normalizeH="0" baseline="0" noProof="0" dirty="0">
                  <a:ln>
                    <a:noFill/>
                  </a:ln>
                  <a:solidFill>
                    <a:srgbClr val="000000"/>
                  </a:solidFill>
                  <a:effectLst/>
                  <a:uLnTx/>
                  <a:uFillTx/>
                </a:rPr>
                <a:t>Maintain right pyramid  </a:t>
              </a:r>
              <a:r>
                <a:rPr kumimoji="0" lang="en-US" sz="1200" b="0" i="0" u="none" strike="noStrike" kern="0" cap="none" spc="0" normalizeH="0" baseline="0" noProof="0" dirty="0" err="1">
                  <a:ln>
                    <a:noFill/>
                  </a:ln>
                  <a:solidFill>
                    <a:srgbClr val="000000"/>
                  </a:solidFill>
                  <a:effectLst/>
                  <a:uLnTx/>
                  <a:uFillTx/>
                </a:rPr>
                <a:t>structurefor</a:t>
              </a:r>
              <a:r>
                <a:rPr kumimoji="0" lang="en-US" sz="1200" b="0" i="0" u="none" strike="noStrike" kern="0" cap="none" spc="0" normalizeH="0" baseline="0" noProof="0" dirty="0">
                  <a:ln>
                    <a:noFill/>
                  </a:ln>
                  <a:solidFill>
                    <a:srgbClr val="000000"/>
                  </a:solidFill>
                  <a:effectLst/>
                  <a:uLnTx/>
                  <a:uFillTx/>
                </a:rPr>
                <a:t> multi generation diversity</a:t>
              </a:r>
            </a:p>
            <a:p>
              <a:pPr marL="171450" marR="0" lvl="0" indent="-171450" defTabSz="914400" eaLnBrk="1" fontAlgn="auto" latinLnBrk="0" hangingPunct="1">
                <a:lnSpc>
                  <a:spcPct val="110000"/>
                </a:lnSpc>
                <a:spcBef>
                  <a:spcPts val="0"/>
                </a:spcBef>
                <a:spcAft>
                  <a:spcPts val="300"/>
                </a:spcAft>
                <a:buClrTx/>
                <a:buSzTx/>
                <a:buFont typeface="Wingdings" panose="05000000000000000000" pitchFamily="2" charset="2"/>
                <a:buChar char="ü"/>
                <a:tabLst/>
                <a:defRPr/>
              </a:pPr>
              <a:r>
                <a:rPr lang="en-US" sz="1200" kern="0" dirty="0">
                  <a:solidFill>
                    <a:srgbClr val="000000"/>
                  </a:solidFill>
                </a:rPr>
                <a:t>Ensure optimal gender representation to create a truly diverse and inclusive workplace.</a:t>
              </a:r>
            </a:p>
          </p:txBody>
        </p:sp>
        <p:sp>
          <p:nvSpPr>
            <p:cNvPr id="16" name="TextBox 15">
              <a:extLst>
                <a:ext uri="{FF2B5EF4-FFF2-40B4-BE49-F238E27FC236}">
                  <a16:creationId xmlns:a16="http://schemas.microsoft.com/office/drawing/2014/main" id="{6E91E7B0-884E-830D-2B52-E4C6E02BAFF7}"/>
                </a:ext>
              </a:extLst>
            </p:cNvPr>
            <p:cNvSpPr txBox="1"/>
            <p:nvPr/>
          </p:nvSpPr>
          <p:spPr>
            <a:xfrm flipH="1">
              <a:off x="6380889" y="3364213"/>
              <a:ext cx="2822049" cy="1077859"/>
            </a:xfrm>
            <a:prstGeom prst="rect">
              <a:avLst/>
            </a:prstGeom>
            <a:noFill/>
          </p:spPr>
          <p:txBody>
            <a:bodyPr wrap="square" lIns="0" tIns="0" rIns="0" bIns="0" rtlCol="0">
              <a:spAutoFit/>
            </a:bodyPr>
            <a:lstStyle/>
            <a:p>
              <a:pPr>
                <a:lnSpc>
                  <a:spcPct val="110000"/>
                </a:lnSpc>
                <a:spcAft>
                  <a:spcPts val="300"/>
                </a:spcAft>
                <a:defRPr/>
              </a:pPr>
              <a:r>
                <a:rPr lang="en-GB" sz="1400" b="1" kern="0" dirty="0">
                  <a:solidFill>
                    <a:srgbClr val="0091DA"/>
                  </a:solidFill>
                  <a:latin typeface="Arial"/>
                </a:rPr>
                <a:t>Inclusive in Job Description</a:t>
              </a:r>
            </a:p>
            <a:p>
              <a:pPr marL="171450" indent="-171450">
                <a:lnSpc>
                  <a:spcPct val="110000"/>
                </a:lnSpc>
                <a:spcAft>
                  <a:spcPts val="300"/>
                </a:spcAft>
                <a:buFont typeface="Wingdings" panose="05000000000000000000" pitchFamily="2" charset="2"/>
                <a:buChar char="ü"/>
                <a:defRPr/>
              </a:pPr>
              <a:r>
                <a:rPr lang="en-US" sz="1200" kern="0" dirty="0">
                  <a:solidFill>
                    <a:srgbClr val="000000"/>
                  </a:solidFill>
                </a:rPr>
                <a:t>Create inclusive job descriptions that cater to a diverse audience, making them accessible and appealing to all, irrespective of gender or background.</a:t>
              </a:r>
            </a:p>
          </p:txBody>
        </p:sp>
        <p:sp>
          <p:nvSpPr>
            <p:cNvPr id="17" name="TextBox 16">
              <a:extLst>
                <a:ext uri="{FF2B5EF4-FFF2-40B4-BE49-F238E27FC236}">
                  <a16:creationId xmlns:a16="http://schemas.microsoft.com/office/drawing/2014/main" id="{173C11BB-4271-59F8-50A6-49955C94C156}"/>
                </a:ext>
              </a:extLst>
            </p:cNvPr>
            <p:cNvSpPr txBox="1"/>
            <p:nvPr/>
          </p:nvSpPr>
          <p:spPr>
            <a:xfrm flipH="1">
              <a:off x="6763216" y="5156517"/>
              <a:ext cx="2725660" cy="1280992"/>
            </a:xfrm>
            <a:prstGeom prst="rect">
              <a:avLst/>
            </a:prstGeom>
            <a:noFill/>
          </p:spPr>
          <p:txBody>
            <a:bodyPr wrap="square" lIns="0" tIns="0" rIns="0" bIns="0" rtlCol="0">
              <a:spAutoFit/>
            </a:bodyPr>
            <a:lstStyle/>
            <a:p>
              <a:pPr marL="0" marR="0" lvl="0" indent="0" defTabSz="914400" eaLnBrk="1" fontAlgn="auto" latinLnBrk="0" hangingPunct="1">
                <a:lnSpc>
                  <a:spcPct val="110000"/>
                </a:lnSpc>
                <a:spcBef>
                  <a:spcPts val="0"/>
                </a:spcBef>
                <a:spcAft>
                  <a:spcPts val="300"/>
                </a:spcAft>
                <a:buClrTx/>
                <a:buSzTx/>
                <a:buFontTx/>
                <a:buNone/>
                <a:tabLst/>
                <a:defRPr/>
              </a:pPr>
              <a:r>
                <a:rPr lang="en-GB" sz="1400" b="1" kern="0" dirty="0">
                  <a:solidFill>
                    <a:srgbClr val="6D2077"/>
                  </a:solidFill>
                  <a:latin typeface="Arial"/>
                </a:rPr>
                <a:t>Diversity Recruitment Events</a:t>
              </a:r>
            </a:p>
            <a:p>
              <a:pPr marL="171450" indent="-171450">
                <a:lnSpc>
                  <a:spcPct val="110000"/>
                </a:lnSpc>
                <a:spcAft>
                  <a:spcPts val="300"/>
                </a:spcAft>
                <a:buFont typeface="Wingdings" panose="05000000000000000000" pitchFamily="2" charset="2"/>
                <a:buChar char="ü"/>
                <a:defRPr/>
              </a:pPr>
              <a:r>
                <a:rPr lang="en-US" sz="1200" kern="0" dirty="0">
                  <a:solidFill>
                    <a:srgbClr val="000000"/>
                  </a:solidFill>
                </a:rPr>
                <a:t>Conducting targeted recruitment drives focused on hiring women for senior positions and employing persons with disabilities (PWD), fostering a more inclusive and diverse workforce.</a:t>
              </a:r>
            </a:p>
          </p:txBody>
        </p:sp>
        <p:pic>
          <p:nvPicPr>
            <p:cNvPr id="22" name="Picture 21">
              <a:extLst>
                <a:ext uri="{FF2B5EF4-FFF2-40B4-BE49-F238E27FC236}">
                  <a16:creationId xmlns:a16="http://schemas.microsoft.com/office/drawing/2014/main" id="{E248348C-47BD-610A-39E7-ECDBCA811120}"/>
                </a:ext>
              </a:extLst>
            </p:cNvPr>
            <p:cNvPicPr>
              <a:picLocks noChangeAspect="1"/>
            </p:cNvPicPr>
            <p:nvPr/>
          </p:nvPicPr>
          <p:blipFill>
            <a:blip r:embed="rId5"/>
            <a:stretch>
              <a:fillRect/>
            </a:stretch>
          </p:blipFill>
          <p:spPr>
            <a:xfrm>
              <a:off x="3459271" y="3599142"/>
              <a:ext cx="548640" cy="548640"/>
            </a:xfrm>
            <a:prstGeom prst="rect">
              <a:avLst/>
            </a:prstGeom>
          </p:spPr>
        </p:pic>
        <p:pic>
          <p:nvPicPr>
            <p:cNvPr id="23" name="Picture 22">
              <a:extLst>
                <a:ext uri="{FF2B5EF4-FFF2-40B4-BE49-F238E27FC236}">
                  <a16:creationId xmlns:a16="http://schemas.microsoft.com/office/drawing/2014/main" id="{1D2F3FA0-88B6-FF5D-D100-FDD63497584E}"/>
                </a:ext>
              </a:extLst>
            </p:cNvPr>
            <p:cNvPicPr>
              <a:picLocks noChangeAspect="1"/>
            </p:cNvPicPr>
            <p:nvPr/>
          </p:nvPicPr>
          <p:blipFill>
            <a:blip r:embed="rId6"/>
            <a:stretch>
              <a:fillRect/>
            </a:stretch>
          </p:blipFill>
          <p:spPr>
            <a:xfrm>
              <a:off x="6695299" y="4603581"/>
              <a:ext cx="548640" cy="548640"/>
            </a:xfrm>
            <a:prstGeom prst="rect">
              <a:avLst/>
            </a:prstGeom>
          </p:spPr>
        </p:pic>
        <p:pic>
          <p:nvPicPr>
            <p:cNvPr id="24" name="Picture 23">
              <a:extLst>
                <a:ext uri="{FF2B5EF4-FFF2-40B4-BE49-F238E27FC236}">
                  <a16:creationId xmlns:a16="http://schemas.microsoft.com/office/drawing/2014/main" id="{9021EDBB-1138-E9BA-FC8A-CBBBA404A6C7}"/>
                </a:ext>
              </a:extLst>
            </p:cNvPr>
            <p:cNvPicPr>
              <a:picLocks noChangeAspect="1"/>
            </p:cNvPicPr>
            <p:nvPr/>
          </p:nvPicPr>
          <p:blipFill>
            <a:blip r:embed="rId7"/>
            <a:stretch>
              <a:fillRect/>
            </a:stretch>
          </p:blipFill>
          <p:spPr>
            <a:xfrm>
              <a:off x="5696279" y="3409564"/>
              <a:ext cx="548640" cy="548640"/>
            </a:xfrm>
            <a:prstGeom prst="rect">
              <a:avLst/>
            </a:prstGeom>
          </p:spPr>
        </p:pic>
        <p:pic>
          <p:nvPicPr>
            <p:cNvPr id="25" name="Picture 24">
              <a:extLst>
                <a:ext uri="{FF2B5EF4-FFF2-40B4-BE49-F238E27FC236}">
                  <a16:creationId xmlns:a16="http://schemas.microsoft.com/office/drawing/2014/main" id="{7BE779F3-4192-60B8-D5B6-6099D32BFAAA}"/>
                </a:ext>
              </a:extLst>
            </p:cNvPr>
            <p:cNvPicPr>
              <a:picLocks noChangeAspect="1"/>
            </p:cNvPicPr>
            <p:nvPr/>
          </p:nvPicPr>
          <p:blipFill>
            <a:blip r:embed="rId8"/>
            <a:stretch>
              <a:fillRect/>
            </a:stretch>
          </p:blipFill>
          <p:spPr>
            <a:xfrm>
              <a:off x="4320861" y="3036641"/>
              <a:ext cx="548640" cy="548640"/>
            </a:xfrm>
            <a:prstGeom prst="rect">
              <a:avLst/>
            </a:prstGeom>
          </p:spPr>
        </p:pic>
      </p:grpSp>
    </p:spTree>
    <p:extLst>
      <p:ext uri="{BB962C8B-B14F-4D97-AF65-F5344CB8AC3E}">
        <p14:creationId xmlns:p14="http://schemas.microsoft.com/office/powerpoint/2010/main" val="118996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Focus on CSR activities</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a:defRPr/>
            </a:pPr>
            <a:r>
              <a:rPr lang="en-US" sz="1400" dirty="0">
                <a:latin typeface="Calibri" panose="020F0502020204030204"/>
              </a:rPr>
              <a:t>At KPMG, our commitment to Corporate Social Responsibility encourages all employees to engage in and contribute to positive societal change through environmental initiatives and philanthropic and charity events. We believe in leveraging our collective efforts to make a lasting impact on the communities we serve.</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Provides support for both local and global communities, fostering positive change.</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Enhances employee engagement in social causes, promoting a sense of purpose.</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Contributes to talent attraction, development, and retention.</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Elevates the company's brand and reputation through socially responsible actions.</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Strengthens public and stakeholders trust and confidence.</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1CD953E9-2028-9DC0-2832-825251F9E92E}"/>
              </a:ext>
            </a:extLst>
          </p:cNvPr>
          <p:cNvGrpSpPr/>
          <p:nvPr/>
        </p:nvGrpSpPr>
        <p:grpSpPr>
          <a:xfrm>
            <a:off x="3141459" y="2059310"/>
            <a:ext cx="4112236" cy="4111842"/>
            <a:chOff x="7970838" y="4722813"/>
            <a:chExt cx="1560512" cy="1439862"/>
          </a:xfrm>
        </p:grpSpPr>
        <p:sp>
          <p:nvSpPr>
            <p:cNvPr id="73" name="Freeform 47">
              <a:extLst>
                <a:ext uri="{FF2B5EF4-FFF2-40B4-BE49-F238E27FC236}">
                  <a16:creationId xmlns:a16="http://schemas.microsoft.com/office/drawing/2014/main" id="{D5076392-6B9F-A147-D7E2-DD3CC6AE870C}"/>
                </a:ext>
              </a:extLst>
            </p:cNvPr>
            <p:cNvSpPr>
              <a:spLocks/>
            </p:cNvSpPr>
            <p:nvPr/>
          </p:nvSpPr>
          <p:spPr bwMode="gray">
            <a:xfrm>
              <a:off x="8772525" y="4865688"/>
              <a:ext cx="407988" cy="534987"/>
            </a:xfrm>
            <a:custGeom>
              <a:avLst/>
              <a:gdLst>
                <a:gd name="T0" fmla="*/ 1087935900 w 153"/>
                <a:gd name="T1" fmla="*/ 388997228 h 217"/>
                <a:gd name="T2" fmla="*/ 0 w 153"/>
                <a:gd name="T3" fmla="*/ 0 h 217"/>
                <a:gd name="T4" fmla="*/ 0 w 153"/>
                <a:gd name="T5" fmla="*/ 1318945361 h 217"/>
                <a:gd name="T6" fmla="*/ 1087935900 w 153"/>
                <a:gd name="T7" fmla="*/ 388997228 h 217"/>
                <a:gd name="T8" fmla="*/ 0 60000 65536"/>
                <a:gd name="T9" fmla="*/ 0 60000 65536"/>
                <a:gd name="T10" fmla="*/ 0 60000 65536"/>
                <a:gd name="T11" fmla="*/ 0 60000 65536"/>
                <a:gd name="T12" fmla="*/ 0 w 153"/>
                <a:gd name="T13" fmla="*/ 0 h 217"/>
                <a:gd name="T14" fmla="*/ 153 w 153"/>
                <a:gd name="T15" fmla="*/ 217 h 217"/>
              </a:gdLst>
              <a:ahLst/>
              <a:cxnLst>
                <a:cxn ang="T8">
                  <a:pos x="T0" y="T1"/>
                </a:cxn>
                <a:cxn ang="T9">
                  <a:pos x="T2" y="T3"/>
                </a:cxn>
                <a:cxn ang="T10">
                  <a:pos x="T4" y="T5"/>
                </a:cxn>
                <a:cxn ang="T11">
                  <a:pos x="T6" y="T7"/>
                </a:cxn>
              </a:cxnLst>
              <a:rect l="T12" t="T13" r="T14" b="T15"/>
              <a:pathLst>
                <a:path w="153" h="217">
                  <a:moveTo>
                    <a:pt x="153" y="64"/>
                  </a:moveTo>
                  <a:cubicBezTo>
                    <a:pt x="113" y="26"/>
                    <a:pt x="59" y="2"/>
                    <a:pt x="0" y="0"/>
                  </a:cubicBezTo>
                  <a:cubicBezTo>
                    <a:pt x="0" y="217"/>
                    <a:pt x="0" y="217"/>
                    <a:pt x="0" y="217"/>
                  </a:cubicBezTo>
                  <a:lnTo>
                    <a:pt x="153" y="64"/>
                  </a:lnTo>
                  <a:close/>
                </a:path>
              </a:pathLst>
            </a:custGeom>
            <a:solidFill>
              <a:schemeClr val="bg1">
                <a:lumMod val="75000"/>
              </a:schemeClr>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74" name="Freeform 48">
              <a:extLst>
                <a:ext uri="{FF2B5EF4-FFF2-40B4-BE49-F238E27FC236}">
                  <a16:creationId xmlns:a16="http://schemas.microsoft.com/office/drawing/2014/main" id="{62E0A968-C088-07BE-CCA3-51AA77BAC552}"/>
                </a:ext>
              </a:extLst>
            </p:cNvPr>
            <p:cNvSpPr>
              <a:spLocks/>
            </p:cNvSpPr>
            <p:nvPr/>
          </p:nvSpPr>
          <p:spPr bwMode="gray">
            <a:xfrm>
              <a:off x="8323263" y="4865688"/>
              <a:ext cx="411162" cy="534987"/>
            </a:xfrm>
            <a:custGeom>
              <a:avLst/>
              <a:gdLst>
                <a:gd name="T0" fmla="*/ 1097754381 w 154"/>
                <a:gd name="T1" fmla="*/ 0 h 217"/>
                <a:gd name="T2" fmla="*/ 0 w 154"/>
                <a:gd name="T3" fmla="*/ 382920073 h 217"/>
                <a:gd name="T4" fmla="*/ 1097754381 w 154"/>
                <a:gd name="T5" fmla="*/ 1318945361 h 217"/>
                <a:gd name="T6" fmla="*/ 1097754381 w 154"/>
                <a:gd name="T7" fmla="*/ 0 h 217"/>
                <a:gd name="T8" fmla="*/ 0 60000 65536"/>
                <a:gd name="T9" fmla="*/ 0 60000 65536"/>
                <a:gd name="T10" fmla="*/ 0 60000 65536"/>
                <a:gd name="T11" fmla="*/ 0 60000 65536"/>
                <a:gd name="T12" fmla="*/ 0 w 154"/>
                <a:gd name="T13" fmla="*/ 0 h 217"/>
                <a:gd name="T14" fmla="*/ 154 w 154"/>
                <a:gd name="T15" fmla="*/ 217 h 217"/>
              </a:gdLst>
              <a:ahLst/>
              <a:cxnLst>
                <a:cxn ang="T8">
                  <a:pos x="T0" y="T1"/>
                </a:cxn>
                <a:cxn ang="T9">
                  <a:pos x="T2" y="T3"/>
                </a:cxn>
                <a:cxn ang="T10">
                  <a:pos x="T4" y="T5"/>
                </a:cxn>
                <a:cxn ang="T11">
                  <a:pos x="T6" y="T7"/>
                </a:cxn>
              </a:cxnLst>
              <a:rect l="T12" t="T13" r="T14" b="T15"/>
              <a:pathLst>
                <a:path w="154" h="217">
                  <a:moveTo>
                    <a:pt x="154" y="0"/>
                  </a:moveTo>
                  <a:cubicBezTo>
                    <a:pt x="94" y="2"/>
                    <a:pt x="41" y="26"/>
                    <a:pt x="0" y="63"/>
                  </a:cubicBezTo>
                  <a:cubicBezTo>
                    <a:pt x="154" y="217"/>
                    <a:pt x="154" y="217"/>
                    <a:pt x="154" y="217"/>
                  </a:cubicBezTo>
                  <a:lnTo>
                    <a:pt x="154" y="0"/>
                  </a:lnTo>
                  <a:close/>
                </a:path>
              </a:pathLst>
            </a:custGeom>
            <a:solidFill>
              <a:schemeClr val="bg1">
                <a:lumMod val="75000"/>
              </a:schemeClr>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75" name="Freeform 49">
              <a:extLst>
                <a:ext uri="{FF2B5EF4-FFF2-40B4-BE49-F238E27FC236}">
                  <a16:creationId xmlns:a16="http://schemas.microsoft.com/office/drawing/2014/main" id="{4DBDDD1F-8311-772F-B353-5552F0EB078F}"/>
                </a:ext>
              </a:extLst>
            </p:cNvPr>
            <p:cNvSpPr>
              <a:spLocks/>
            </p:cNvSpPr>
            <p:nvPr/>
          </p:nvSpPr>
          <p:spPr bwMode="gray">
            <a:xfrm>
              <a:off x="8128000" y="5459413"/>
              <a:ext cx="577850" cy="379412"/>
            </a:xfrm>
            <a:custGeom>
              <a:avLst/>
              <a:gdLst>
                <a:gd name="T0" fmla="*/ 0 w 216"/>
                <a:gd name="T1" fmla="*/ 0 h 154"/>
                <a:gd name="T2" fmla="*/ 450883554 w 216"/>
                <a:gd name="T3" fmla="*/ 934762702 h 154"/>
                <a:gd name="T4" fmla="*/ 1545882744 w 216"/>
                <a:gd name="T5" fmla="*/ 0 h 154"/>
                <a:gd name="T6" fmla="*/ 0 w 216"/>
                <a:gd name="T7" fmla="*/ 0 h 154"/>
                <a:gd name="T8" fmla="*/ 0 60000 65536"/>
                <a:gd name="T9" fmla="*/ 0 60000 65536"/>
                <a:gd name="T10" fmla="*/ 0 60000 65536"/>
                <a:gd name="T11" fmla="*/ 0 60000 65536"/>
                <a:gd name="T12" fmla="*/ 0 w 216"/>
                <a:gd name="T13" fmla="*/ 0 h 154"/>
                <a:gd name="T14" fmla="*/ 216 w 216"/>
                <a:gd name="T15" fmla="*/ 154 h 154"/>
              </a:gdLst>
              <a:ahLst/>
              <a:cxnLst>
                <a:cxn ang="T8">
                  <a:pos x="T0" y="T1"/>
                </a:cxn>
                <a:cxn ang="T9">
                  <a:pos x="T2" y="T3"/>
                </a:cxn>
                <a:cxn ang="T10">
                  <a:pos x="T4" y="T5"/>
                </a:cxn>
                <a:cxn ang="T11">
                  <a:pos x="T6" y="T7"/>
                </a:cxn>
              </a:cxnLst>
              <a:rect l="T12" t="T13" r="T14" b="T15"/>
              <a:pathLst>
                <a:path w="216" h="154">
                  <a:moveTo>
                    <a:pt x="0" y="0"/>
                  </a:moveTo>
                  <a:cubicBezTo>
                    <a:pt x="1" y="59"/>
                    <a:pt x="25" y="113"/>
                    <a:pt x="63" y="154"/>
                  </a:cubicBezTo>
                  <a:cubicBezTo>
                    <a:pt x="216" y="0"/>
                    <a:pt x="216" y="0"/>
                    <a:pt x="216" y="0"/>
                  </a:cubicBezTo>
                  <a:lnTo>
                    <a:pt x="0" y="0"/>
                  </a:lnTo>
                  <a:close/>
                </a:path>
              </a:pathLst>
            </a:custGeom>
            <a:solidFill>
              <a:schemeClr val="bg1">
                <a:lumMod val="75000"/>
              </a:schemeClr>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76" name="Freeform 50">
              <a:extLst>
                <a:ext uri="{FF2B5EF4-FFF2-40B4-BE49-F238E27FC236}">
                  <a16:creationId xmlns:a16="http://schemas.microsoft.com/office/drawing/2014/main" id="{207F467E-2DF2-B115-7C27-15A8DA734670}"/>
                </a:ext>
              </a:extLst>
            </p:cNvPr>
            <p:cNvSpPr>
              <a:spLocks/>
            </p:cNvSpPr>
            <p:nvPr/>
          </p:nvSpPr>
          <p:spPr bwMode="gray">
            <a:xfrm>
              <a:off x="8772525" y="5483225"/>
              <a:ext cx="407988" cy="533400"/>
            </a:xfrm>
            <a:custGeom>
              <a:avLst/>
              <a:gdLst>
                <a:gd name="T0" fmla="*/ 0 w 153"/>
                <a:gd name="T1" fmla="*/ 1311131859 h 217"/>
                <a:gd name="T2" fmla="*/ 1087935900 w 153"/>
                <a:gd name="T3" fmla="*/ 930480704 h 217"/>
                <a:gd name="T4" fmla="*/ 0 w 153"/>
                <a:gd name="T5" fmla="*/ 0 h 217"/>
                <a:gd name="T6" fmla="*/ 0 w 153"/>
                <a:gd name="T7" fmla="*/ 1311131859 h 217"/>
                <a:gd name="T8" fmla="*/ 0 60000 65536"/>
                <a:gd name="T9" fmla="*/ 0 60000 65536"/>
                <a:gd name="T10" fmla="*/ 0 60000 65536"/>
                <a:gd name="T11" fmla="*/ 0 60000 65536"/>
                <a:gd name="T12" fmla="*/ 0 w 153"/>
                <a:gd name="T13" fmla="*/ 0 h 217"/>
                <a:gd name="T14" fmla="*/ 153 w 153"/>
                <a:gd name="T15" fmla="*/ 217 h 217"/>
              </a:gdLst>
              <a:ahLst/>
              <a:cxnLst>
                <a:cxn ang="T8">
                  <a:pos x="T0" y="T1"/>
                </a:cxn>
                <a:cxn ang="T9">
                  <a:pos x="T2" y="T3"/>
                </a:cxn>
                <a:cxn ang="T10">
                  <a:pos x="T4" y="T5"/>
                </a:cxn>
                <a:cxn ang="T11">
                  <a:pos x="T6" y="T7"/>
                </a:cxn>
              </a:cxnLst>
              <a:rect l="T12" t="T13" r="T14" b="T15"/>
              <a:pathLst>
                <a:path w="153" h="217">
                  <a:moveTo>
                    <a:pt x="0" y="217"/>
                  </a:moveTo>
                  <a:cubicBezTo>
                    <a:pt x="59" y="215"/>
                    <a:pt x="113" y="192"/>
                    <a:pt x="153" y="154"/>
                  </a:cubicBezTo>
                  <a:cubicBezTo>
                    <a:pt x="0" y="0"/>
                    <a:pt x="0" y="0"/>
                    <a:pt x="0" y="0"/>
                  </a:cubicBezTo>
                  <a:lnTo>
                    <a:pt x="0" y="217"/>
                  </a:lnTo>
                  <a:close/>
                </a:path>
              </a:pathLst>
            </a:custGeom>
            <a:solidFill>
              <a:schemeClr val="bg1">
                <a:lumMod val="75000"/>
              </a:schemeClr>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51">
              <a:extLst>
                <a:ext uri="{FF2B5EF4-FFF2-40B4-BE49-F238E27FC236}">
                  <a16:creationId xmlns:a16="http://schemas.microsoft.com/office/drawing/2014/main" id="{3C21FB8F-995A-034C-1AB2-CDB0DC2D75C5}"/>
                </a:ext>
              </a:extLst>
            </p:cNvPr>
            <p:cNvSpPr>
              <a:spLocks/>
            </p:cNvSpPr>
            <p:nvPr/>
          </p:nvSpPr>
          <p:spPr bwMode="gray">
            <a:xfrm>
              <a:off x="8797925" y="5046663"/>
              <a:ext cx="577850" cy="377825"/>
            </a:xfrm>
            <a:custGeom>
              <a:avLst/>
              <a:gdLst>
                <a:gd name="T0" fmla="*/ 1538758862 w 217"/>
                <a:gd name="T1" fmla="*/ 933017784 h 153"/>
                <a:gd name="T2" fmla="*/ 1084930712 w 217"/>
                <a:gd name="T3" fmla="*/ 0 h 153"/>
                <a:gd name="T4" fmla="*/ 0 w 217"/>
                <a:gd name="T5" fmla="*/ 933017784 h 153"/>
                <a:gd name="T6" fmla="*/ 1538758862 w 217"/>
                <a:gd name="T7" fmla="*/ 933017784 h 153"/>
                <a:gd name="T8" fmla="*/ 0 60000 65536"/>
                <a:gd name="T9" fmla="*/ 0 60000 65536"/>
                <a:gd name="T10" fmla="*/ 0 60000 65536"/>
                <a:gd name="T11" fmla="*/ 0 60000 65536"/>
                <a:gd name="T12" fmla="*/ 0 w 217"/>
                <a:gd name="T13" fmla="*/ 0 h 153"/>
                <a:gd name="T14" fmla="*/ 217 w 217"/>
                <a:gd name="T15" fmla="*/ 153 h 153"/>
              </a:gdLst>
              <a:ahLst/>
              <a:cxnLst>
                <a:cxn ang="T8">
                  <a:pos x="T0" y="T1"/>
                </a:cxn>
                <a:cxn ang="T9">
                  <a:pos x="T2" y="T3"/>
                </a:cxn>
                <a:cxn ang="T10">
                  <a:pos x="T4" y="T5"/>
                </a:cxn>
                <a:cxn ang="T11">
                  <a:pos x="T6" y="T7"/>
                </a:cxn>
              </a:cxnLst>
              <a:rect l="T12" t="T13" r="T14" b="T15"/>
              <a:pathLst>
                <a:path w="217" h="153">
                  <a:moveTo>
                    <a:pt x="217" y="153"/>
                  </a:moveTo>
                  <a:cubicBezTo>
                    <a:pt x="215" y="94"/>
                    <a:pt x="191" y="40"/>
                    <a:pt x="153" y="0"/>
                  </a:cubicBezTo>
                  <a:cubicBezTo>
                    <a:pt x="0" y="153"/>
                    <a:pt x="0" y="153"/>
                    <a:pt x="0" y="153"/>
                  </a:cubicBezTo>
                  <a:lnTo>
                    <a:pt x="217" y="153"/>
                  </a:lnTo>
                  <a:close/>
                </a:path>
              </a:pathLst>
            </a:custGeom>
            <a:solidFill>
              <a:schemeClr val="bg1">
                <a:lumMod val="75000"/>
              </a:schemeClr>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78" name="Freeform 52">
              <a:extLst>
                <a:ext uri="{FF2B5EF4-FFF2-40B4-BE49-F238E27FC236}">
                  <a16:creationId xmlns:a16="http://schemas.microsoft.com/office/drawing/2014/main" id="{F36599E5-63C1-6A5D-3DFC-7670A39239EC}"/>
                </a:ext>
              </a:extLst>
            </p:cNvPr>
            <p:cNvSpPr>
              <a:spLocks/>
            </p:cNvSpPr>
            <p:nvPr/>
          </p:nvSpPr>
          <p:spPr bwMode="gray">
            <a:xfrm>
              <a:off x="8323263" y="5483225"/>
              <a:ext cx="411162" cy="533400"/>
            </a:xfrm>
            <a:custGeom>
              <a:avLst/>
              <a:gdLst>
                <a:gd name="T0" fmla="*/ 0 w 154"/>
                <a:gd name="T1" fmla="*/ 930480704 h 217"/>
                <a:gd name="T2" fmla="*/ 1097754381 w 154"/>
                <a:gd name="T3" fmla="*/ 1311131859 h 217"/>
                <a:gd name="T4" fmla="*/ 1097754381 w 154"/>
                <a:gd name="T5" fmla="*/ 0 h 217"/>
                <a:gd name="T6" fmla="*/ 0 w 154"/>
                <a:gd name="T7" fmla="*/ 930480704 h 217"/>
                <a:gd name="T8" fmla="*/ 0 60000 65536"/>
                <a:gd name="T9" fmla="*/ 0 60000 65536"/>
                <a:gd name="T10" fmla="*/ 0 60000 65536"/>
                <a:gd name="T11" fmla="*/ 0 60000 65536"/>
                <a:gd name="T12" fmla="*/ 0 w 154"/>
                <a:gd name="T13" fmla="*/ 0 h 217"/>
                <a:gd name="T14" fmla="*/ 154 w 154"/>
                <a:gd name="T15" fmla="*/ 217 h 217"/>
              </a:gdLst>
              <a:ahLst/>
              <a:cxnLst>
                <a:cxn ang="T8">
                  <a:pos x="T0" y="T1"/>
                </a:cxn>
                <a:cxn ang="T9">
                  <a:pos x="T2" y="T3"/>
                </a:cxn>
                <a:cxn ang="T10">
                  <a:pos x="T4" y="T5"/>
                </a:cxn>
                <a:cxn ang="T11">
                  <a:pos x="T6" y="T7"/>
                </a:cxn>
              </a:cxnLst>
              <a:rect l="T12" t="T13" r="T14" b="T15"/>
              <a:pathLst>
                <a:path w="154" h="217">
                  <a:moveTo>
                    <a:pt x="0" y="154"/>
                  </a:moveTo>
                  <a:cubicBezTo>
                    <a:pt x="40" y="192"/>
                    <a:pt x="94" y="215"/>
                    <a:pt x="154" y="217"/>
                  </a:cubicBezTo>
                  <a:cubicBezTo>
                    <a:pt x="154" y="0"/>
                    <a:pt x="154" y="0"/>
                    <a:pt x="154" y="0"/>
                  </a:cubicBezTo>
                  <a:lnTo>
                    <a:pt x="0" y="154"/>
                  </a:lnTo>
                  <a:close/>
                </a:path>
              </a:pathLst>
            </a:custGeom>
            <a:solidFill>
              <a:schemeClr val="bg1">
                <a:lumMod val="75000"/>
              </a:schemeClr>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79" name="Freeform 53">
              <a:extLst>
                <a:ext uri="{FF2B5EF4-FFF2-40B4-BE49-F238E27FC236}">
                  <a16:creationId xmlns:a16="http://schemas.microsoft.com/office/drawing/2014/main" id="{B48BCBC4-238D-66F3-EF39-48483034D6EF}"/>
                </a:ext>
              </a:extLst>
            </p:cNvPr>
            <p:cNvSpPr>
              <a:spLocks/>
            </p:cNvSpPr>
            <p:nvPr/>
          </p:nvSpPr>
          <p:spPr bwMode="gray">
            <a:xfrm>
              <a:off x="8128000" y="5046663"/>
              <a:ext cx="577850" cy="377825"/>
            </a:xfrm>
            <a:custGeom>
              <a:avLst/>
              <a:gdLst>
                <a:gd name="T0" fmla="*/ 450883554 w 216"/>
                <a:gd name="T1" fmla="*/ 0 h 153"/>
                <a:gd name="T2" fmla="*/ 0 w 216"/>
                <a:gd name="T3" fmla="*/ 933017784 h 153"/>
                <a:gd name="T4" fmla="*/ 1545882744 w 216"/>
                <a:gd name="T5" fmla="*/ 933017784 h 153"/>
                <a:gd name="T6" fmla="*/ 450883554 w 216"/>
                <a:gd name="T7" fmla="*/ 0 h 153"/>
                <a:gd name="T8" fmla="*/ 0 60000 65536"/>
                <a:gd name="T9" fmla="*/ 0 60000 65536"/>
                <a:gd name="T10" fmla="*/ 0 60000 65536"/>
                <a:gd name="T11" fmla="*/ 0 60000 65536"/>
                <a:gd name="T12" fmla="*/ 0 w 216"/>
                <a:gd name="T13" fmla="*/ 0 h 153"/>
                <a:gd name="T14" fmla="*/ 216 w 216"/>
                <a:gd name="T15" fmla="*/ 153 h 153"/>
              </a:gdLst>
              <a:ahLst/>
              <a:cxnLst>
                <a:cxn ang="T8">
                  <a:pos x="T0" y="T1"/>
                </a:cxn>
                <a:cxn ang="T9">
                  <a:pos x="T2" y="T3"/>
                </a:cxn>
                <a:cxn ang="T10">
                  <a:pos x="T4" y="T5"/>
                </a:cxn>
                <a:cxn ang="T11">
                  <a:pos x="T6" y="T7"/>
                </a:cxn>
              </a:cxnLst>
              <a:rect l="T12" t="T13" r="T14" b="T15"/>
              <a:pathLst>
                <a:path w="216" h="153">
                  <a:moveTo>
                    <a:pt x="63" y="0"/>
                  </a:moveTo>
                  <a:cubicBezTo>
                    <a:pt x="25" y="40"/>
                    <a:pt x="2" y="94"/>
                    <a:pt x="0" y="153"/>
                  </a:cubicBezTo>
                  <a:cubicBezTo>
                    <a:pt x="216" y="153"/>
                    <a:pt x="216" y="153"/>
                    <a:pt x="216" y="153"/>
                  </a:cubicBezTo>
                  <a:lnTo>
                    <a:pt x="63" y="0"/>
                  </a:lnTo>
                  <a:close/>
                </a:path>
              </a:pathLst>
            </a:custGeom>
            <a:solidFill>
              <a:schemeClr val="bg1">
                <a:lumMod val="75000"/>
              </a:schemeClr>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80" name="Freeform 54">
              <a:extLst>
                <a:ext uri="{FF2B5EF4-FFF2-40B4-BE49-F238E27FC236}">
                  <a16:creationId xmlns:a16="http://schemas.microsoft.com/office/drawing/2014/main" id="{A12724EF-60CA-B9BB-5D00-F0BB79611DB0}"/>
                </a:ext>
              </a:extLst>
            </p:cNvPr>
            <p:cNvSpPr>
              <a:spLocks/>
            </p:cNvSpPr>
            <p:nvPr/>
          </p:nvSpPr>
          <p:spPr bwMode="gray">
            <a:xfrm>
              <a:off x="8797925" y="5459413"/>
              <a:ext cx="577850" cy="376237"/>
            </a:xfrm>
            <a:custGeom>
              <a:avLst/>
              <a:gdLst>
                <a:gd name="T0" fmla="*/ 1084930712 w 217"/>
                <a:gd name="T1" fmla="*/ 925191312 h 153"/>
                <a:gd name="T2" fmla="*/ 1538758862 w 217"/>
                <a:gd name="T3" fmla="*/ 0 h 153"/>
                <a:gd name="T4" fmla="*/ 0 w 217"/>
                <a:gd name="T5" fmla="*/ 0 h 153"/>
                <a:gd name="T6" fmla="*/ 1084930712 w 217"/>
                <a:gd name="T7" fmla="*/ 925191312 h 153"/>
                <a:gd name="T8" fmla="*/ 0 60000 65536"/>
                <a:gd name="T9" fmla="*/ 0 60000 65536"/>
                <a:gd name="T10" fmla="*/ 0 60000 65536"/>
                <a:gd name="T11" fmla="*/ 0 60000 65536"/>
                <a:gd name="T12" fmla="*/ 0 w 217"/>
                <a:gd name="T13" fmla="*/ 0 h 153"/>
                <a:gd name="T14" fmla="*/ 217 w 217"/>
                <a:gd name="T15" fmla="*/ 153 h 153"/>
              </a:gdLst>
              <a:ahLst/>
              <a:cxnLst>
                <a:cxn ang="T8">
                  <a:pos x="T0" y="T1"/>
                </a:cxn>
                <a:cxn ang="T9">
                  <a:pos x="T2" y="T3"/>
                </a:cxn>
                <a:cxn ang="T10">
                  <a:pos x="T4" y="T5"/>
                </a:cxn>
                <a:cxn ang="T11">
                  <a:pos x="T6" y="T7"/>
                </a:cxn>
              </a:cxnLst>
              <a:rect l="T12" t="T13" r="T14" b="T15"/>
              <a:pathLst>
                <a:path w="217" h="153">
                  <a:moveTo>
                    <a:pt x="153" y="153"/>
                  </a:moveTo>
                  <a:cubicBezTo>
                    <a:pt x="191" y="113"/>
                    <a:pt x="215" y="59"/>
                    <a:pt x="217" y="0"/>
                  </a:cubicBezTo>
                  <a:cubicBezTo>
                    <a:pt x="0" y="0"/>
                    <a:pt x="0" y="0"/>
                    <a:pt x="0" y="0"/>
                  </a:cubicBezTo>
                  <a:lnTo>
                    <a:pt x="153" y="153"/>
                  </a:lnTo>
                  <a:close/>
                </a:path>
              </a:pathLst>
            </a:custGeom>
            <a:solidFill>
              <a:schemeClr val="bg1">
                <a:lumMod val="75000"/>
              </a:schemeClr>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81" name="Freeform 55">
              <a:extLst>
                <a:ext uri="{FF2B5EF4-FFF2-40B4-BE49-F238E27FC236}">
                  <a16:creationId xmlns:a16="http://schemas.microsoft.com/office/drawing/2014/main" id="{D99C67A0-380B-6D6D-FAC7-772E461595B9}"/>
                </a:ext>
              </a:extLst>
            </p:cNvPr>
            <p:cNvSpPr>
              <a:spLocks/>
            </p:cNvSpPr>
            <p:nvPr/>
          </p:nvSpPr>
          <p:spPr bwMode="gray">
            <a:xfrm>
              <a:off x="7970838" y="4945063"/>
              <a:ext cx="303212" cy="479425"/>
            </a:xfrm>
            <a:custGeom>
              <a:avLst/>
              <a:gdLst>
                <a:gd name="T0" fmla="*/ 813606460 w 113"/>
                <a:gd name="T1" fmla="*/ 199472776 h 195"/>
                <a:gd name="T2" fmla="*/ 583205484 w 113"/>
                <a:gd name="T3" fmla="*/ 0 h 195"/>
                <a:gd name="T4" fmla="*/ 0 w 113"/>
                <a:gd name="T5" fmla="*/ 1178709326 h 195"/>
                <a:gd name="T6" fmla="*/ 331201414 w 113"/>
                <a:gd name="T7" fmla="*/ 1178709326 h 195"/>
                <a:gd name="T8" fmla="*/ 813606460 w 113"/>
                <a:gd name="T9" fmla="*/ 199472776 h 195"/>
                <a:gd name="T10" fmla="*/ 0 60000 65536"/>
                <a:gd name="T11" fmla="*/ 0 60000 65536"/>
                <a:gd name="T12" fmla="*/ 0 60000 65536"/>
                <a:gd name="T13" fmla="*/ 0 60000 65536"/>
                <a:gd name="T14" fmla="*/ 0 60000 65536"/>
                <a:gd name="T15" fmla="*/ 0 w 113"/>
                <a:gd name="T16" fmla="*/ 0 h 195"/>
                <a:gd name="T17" fmla="*/ 113 w 113"/>
                <a:gd name="T18" fmla="*/ 195 h 195"/>
              </a:gdLst>
              <a:ahLst/>
              <a:cxnLst>
                <a:cxn ang="T10">
                  <a:pos x="T0" y="T1"/>
                </a:cxn>
                <a:cxn ang="T11">
                  <a:pos x="T2" y="T3"/>
                </a:cxn>
                <a:cxn ang="T12">
                  <a:pos x="T4" y="T5"/>
                </a:cxn>
                <a:cxn ang="T13">
                  <a:pos x="T6" y="T7"/>
                </a:cxn>
                <a:cxn ang="T14">
                  <a:pos x="T8" y="T9"/>
                </a:cxn>
              </a:cxnLst>
              <a:rect l="T15" t="T16" r="T17" b="T18"/>
              <a:pathLst>
                <a:path w="113" h="195">
                  <a:moveTo>
                    <a:pt x="113" y="33"/>
                  </a:moveTo>
                  <a:cubicBezTo>
                    <a:pt x="81" y="0"/>
                    <a:pt x="81" y="0"/>
                    <a:pt x="81" y="0"/>
                  </a:cubicBezTo>
                  <a:cubicBezTo>
                    <a:pt x="32" y="51"/>
                    <a:pt x="2" y="119"/>
                    <a:pt x="0" y="195"/>
                  </a:cubicBezTo>
                  <a:cubicBezTo>
                    <a:pt x="46" y="195"/>
                    <a:pt x="46" y="195"/>
                    <a:pt x="46" y="195"/>
                  </a:cubicBezTo>
                  <a:cubicBezTo>
                    <a:pt x="48" y="132"/>
                    <a:pt x="73" y="75"/>
                    <a:pt x="113" y="33"/>
                  </a:cubicBezTo>
                  <a:close/>
                </a:path>
              </a:pathLst>
            </a:custGeom>
            <a:solidFill>
              <a:schemeClr val="tx2"/>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82" name="Freeform 56">
              <a:extLst>
                <a:ext uri="{FF2B5EF4-FFF2-40B4-BE49-F238E27FC236}">
                  <a16:creationId xmlns:a16="http://schemas.microsoft.com/office/drawing/2014/main" id="{A347AE7B-CF7E-E152-FE56-810DB9A991A3}"/>
                </a:ext>
              </a:extLst>
            </p:cNvPr>
            <p:cNvSpPr>
              <a:spLocks/>
            </p:cNvSpPr>
            <p:nvPr/>
          </p:nvSpPr>
          <p:spPr bwMode="gray">
            <a:xfrm>
              <a:off x="8772525" y="4722813"/>
              <a:ext cx="515938" cy="277812"/>
            </a:xfrm>
            <a:custGeom>
              <a:avLst/>
              <a:gdLst>
                <a:gd name="T0" fmla="*/ 1145794550 w 194"/>
                <a:gd name="T1" fmla="*/ 683004613 h 113"/>
                <a:gd name="T2" fmla="*/ 1372123714 w 194"/>
                <a:gd name="T3" fmla="*/ 483542872 h 113"/>
                <a:gd name="T4" fmla="*/ 0 w 194"/>
                <a:gd name="T5" fmla="*/ 0 h 113"/>
                <a:gd name="T6" fmla="*/ 0 w 194"/>
                <a:gd name="T7" fmla="*/ 278038185 h 113"/>
                <a:gd name="T8" fmla="*/ 1145794550 w 194"/>
                <a:gd name="T9" fmla="*/ 683004613 h 113"/>
                <a:gd name="T10" fmla="*/ 0 60000 65536"/>
                <a:gd name="T11" fmla="*/ 0 60000 65536"/>
                <a:gd name="T12" fmla="*/ 0 60000 65536"/>
                <a:gd name="T13" fmla="*/ 0 60000 65536"/>
                <a:gd name="T14" fmla="*/ 0 60000 65536"/>
                <a:gd name="T15" fmla="*/ 0 w 194"/>
                <a:gd name="T16" fmla="*/ 0 h 113"/>
                <a:gd name="T17" fmla="*/ 194 w 194"/>
                <a:gd name="T18" fmla="*/ 113 h 113"/>
              </a:gdLst>
              <a:ahLst/>
              <a:cxnLst>
                <a:cxn ang="T10">
                  <a:pos x="T0" y="T1"/>
                </a:cxn>
                <a:cxn ang="T11">
                  <a:pos x="T2" y="T3"/>
                </a:cxn>
                <a:cxn ang="T12">
                  <a:pos x="T4" y="T5"/>
                </a:cxn>
                <a:cxn ang="T13">
                  <a:pos x="T6" y="T7"/>
                </a:cxn>
                <a:cxn ang="T14">
                  <a:pos x="T8" y="T9"/>
                </a:cxn>
              </a:cxnLst>
              <a:rect l="T15" t="T16" r="T17" b="T18"/>
              <a:pathLst>
                <a:path w="194" h="113">
                  <a:moveTo>
                    <a:pt x="162" y="113"/>
                  </a:moveTo>
                  <a:cubicBezTo>
                    <a:pt x="194" y="80"/>
                    <a:pt x="194" y="80"/>
                    <a:pt x="194" y="80"/>
                  </a:cubicBezTo>
                  <a:cubicBezTo>
                    <a:pt x="144" y="32"/>
                    <a:pt x="75" y="1"/>
                    <a:pt x="0" y="0"/>
                  </a:cubicBezTo>
                  <a:cubicBezTo>
                    <a:pt x="0" y="46"/>
                    <a:pt x="0" y="46"/>
                    <a:pt x="0" y="46"/>
                  </a:cubicBezTo>
                  <a:cubicBezTo>
                    <a:pt x="63" y="47"/>
                    <a:pt x="119" y="73"/>
                    <a:pt x="162" y="113"/>
                  </a:cubicBezTo>
                  <a:close/>
                </a:path>
              </a:pathLst>
            </a:custGeom>
            <a:solidFill>
              <a:schemeClr val="tx2"/>
            </a:solidFill>
            <a:ln w="3175" cap="flat" cmpd="sng">
              <a:solidFill>
                <a:schemeClr val="bg1"/>
              </a:solidFill>
              <a:prstDash val="solid"/>
              <a:miter lim="800000"/>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83" name="Freeform 57">
              <a:extLst>
                <a:ext uri="{FF2B5EF4-FFF2-40B4-BE49-F238E27FC236}">
                  <a16:creationId xmlns:a16="http://schemas.microsoft.com/office/drawing/2014/main" id="{5308C4C5-DAA7-CC16-2BA3-7E553F6025BC}"/>
                </a:ext>
              </a:extLst>
            </p:cNvPr>
            <p:cNvSpPr>
              <a:spLocks/>
            </p:cNvSpPr>
            <p:nvPr/>
          </p:nvSpPr>
          <p:spPr bwMode="gray">
            <a:xfrm>
              <a:off x="9229725" y="4945063"/>
              <a:ext cx="301625" cy="479425"/>
            </a:xfrm>
            <a:custGeom>
              <a:avLst/>
              <a:gdLst>
                <a:gd name="T0" fmla="*/ 477368312 w 113"/>
                <a:gd name="T1" fmla="*/ 1178709326 h 195"/>
                <a:gd name="T2" fmla="*/ 805111980 w 113"/>
                <a:gd name="T3" fmla="*/ 1178709326 h 195"/>
                <a:gd name="T4" fmla="*/ 235120711 w 113"/>
                <a:gd name="T5" fmla="*/ 0 h 195"/>
                <a:gd name="T6" fmla="*/ 0 w 113"/>
                <a:gd name="T7" fmla="*/ 199472776 h 195"/>
                <a:gd name="T8" fmla="*/ 477368312 w 113"/>
                <a:gd name="T9" fmla="*/ 1178709326 h 195"/>
                <a:gd name="T10" fmla="*/ 0 60000 65536"/>
                <a:gd name="T11" fmla="*/ 0 60000 65536"/>
                <a:gd name="T12" fmla="*/ 0 60000 65536"/>
                <a:gd name="T13" fmla="*/ 0 60000 65536"/>
                <a:gd name="T14" fmla="*/ 0 60000 65536"/>
                <a:gd name="T15" fmla="*/ 0 w 113"/>
                <a:gd name="T16" fmla="*/ 0 h 195"/>
                <a:gd name="T17" fmla="*/ 113 w 113"/>
                <a:gd name="T18" fmla="*/ 195 h 195"/>
              </a:gdLst>
              <a:ahLst/>
              <a:cxnLst>
                <a:cxn ang="T10">
                  <a:pos x="T0" y="T1"/>
                </a:cxn>
                <a:cxn ang="T11">
                  <a:pos x="T2" y="T3"/>
                </a:cxn>
                <a:cxn ang="T12">
                  <a:pos x="T4" y="T5"/>
                </a:cxn>
                <a:cxn ang="T13">
                  <a:pos x="T6" y="T7"/>
                </a:cxn>
                <a:cxn ang="T14">
                  <a:pos x="T8" y="T9"/>
                </a:cxn>
              </a:cxnLst>
              <a:rect l="T15" t="T16" r="T17" b="T18"/>
              <a:pathLst>
                <a:path w="113" h="195">
                  <a:moveTo>
                    <a:pt x="67" y="195"/>
                  </a:moveTo>
                  <a:cubicBezTo>
                    <a:pt x="113" y="195"/>
                    <a:pt x="113" y="195"/>
                    <a:pt x="113" y="195"/>
                  </a:cubicBezTo>
                  <a:cubicBezTo>
                    <a:pt x="111" y="119"/>
                    <a:pt x="81" y="51"/>
                    <a:pt x="33" y="0"/>
                  </a:cubicBezTo>
                  <a:cubicBezTo>
                    <a:pt x="0" y="33"/>
                    <a:pt x="0" y="33"/>
                    <a:pt x="0" y="33"/>
                  </a:cubicBezTo>
                  <a:cubicBezTo>
                    <a:pt x="40" y="75"/>
                    <a:pt x="65" y="132"/>
                    <a:pt x="67" y="195"/>
                  </a:cubicBezTo>
                  <a:close/>
                </a:path>
              </a:pathLst>
            </a:custGeom>
            <a:solidFill>
              <a:schemeClr val="accent1"/>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58">
              <a:extLst>
                <a:ext uri="{FF2B5EF4-FFF2-40B4-BE49-F238E27FC236}">
                  <a16:creationId xmlns:a16="http://schemas.microsoft.com/office/drawing/2014/main" id="{F7D71673-587C-C394-F1DF-A284C486D2AF}"/>
                </a:ext>
              </a:extLst>
            </p:cNvPr>
            <p:cNvSpPr>
              <a:spLocks/>
            </p:cNvSpPr>
            <p:nvPr/>
          </p:nvSpPr>
          <p:spPr bwMode="gray">
            <a:xfrm>
              <a:off x="8215313" y="4722813"/>
              <a:ext cx="519112" cy="277812"/>
            </a:xfrm>
            <a:custGeom>
              <a:avLst/>
              <a:gdLst>
                <a:gd name="T0" fmla="*/ 1381934611 w 195"/>
                <a:gd name="T1" fmla="*/ 278038185 h 113"/>
                <a:gd name="T2" fmla="*/ 1381934611 w 195"/>
                <a:gd name="T3" fmla="*/ 0 h 113"/>
                <a:gd name="T4" fmla="*/ 0 w 195"/>
                <a:gd name="T5" fmla="*/ 483542872 h 113"/>
                <a:gd name="T6" fmla="*/ 233866621 w 195"/>
                <a:gd name="T7" fmla="*/ 683004613 h 113"/>
                <a:gd name="T8" fmla="*/ 1381934611 w 195"/>
                <a:gd name="T9" fmla="*/ 278038185 h 113"/>
                <a:gd name="T10" fmla="*/ 0 60000 65536"/>
                <a:gd name="T11" fmla="*/ 0 60000 65536"/>
                <a:gd name="T12" fmla="*/ 0 60000 65536"/>
                <a:gd name="T13" fmla="*/ 0 60000 65536"/>
                <a:gd name="T14" fmla="*/ 0 60000 65536"/>
                <a:gd name="T15" fmla="*/ 0 w 195"/>
                <a:gd name="T16" fmla="*/ 0 h 113"/>
                <a:gd name="T17" fmla="*/ 195 w 195"/>
                <a:gd name="T18" fmla="*/ 113 h 113"/>
              </a:gdLst>
              <a:ahLst/>
              <a:cxnLst>
                <a:cxn ang="T10">
                  <a:pos x="T0" y="T1"/>
                </a:cxn>
                <a:cxn ang="T11">
                  <a:pos x="T2" y="T3"/>
                </a:cxn>
                <a:cxn ang="T12">
                  <a:pos x="T4" y="T5"/>
                </a:cxn>
                <a:cxn ang="T13">
                  <a:pos x="T6" y="T7"/>
                </a:cxn>
                <a:cxn ang="T14">
                  <a:pos x="T8" y="T9"/>
                </a:cxn>
              </a:cxnLst>
              <a:rect l="T15" t="T16" r="T17" b="T18"/>
              <a:pathLst>
                <a:path w="195" h="113">
                  <a:moveTo>
                    <a:pt x="195" y="46"/>
                  </a:moveTo>
                  <a:cubicBezTo>
                    <a:pt x="195" y="0"/>
                    <a:pt x="195" y="0"/>
                    <a:pt x="195" y="0"/>
                  </a:cubicBezTo>
                  <a:cubicBezTo>
                    <a:pt x="119" y="1"/>
                    <a:pt x="51" y="32"/>
                    <a:pt x="0" y="80"/>
                  </a:cubicBezTo>
                  <a:cubicBezTo>
                    <a:pt x="33" y="113"/>
                    <a:pt x="33" y="113"/>
                    <a:pt x="33" y="113"/>
                  </a:cubicBezTo>
                  <a:cubicBezTo>
                    <a:pt x="75" y="72"/>
                    <a:pt x="132" y="47"/>
                    <a:pt x="195" y="46"/>
                  </a:cubicBezTo>
                  <a:close/>
                </a:path>
              </a:pathLst>
            </a:custGeom>
            <a:solidFill>
              <a:schemeClr val="accent1"/>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59">
              <a:extLst>
                <a:ext uri="{FF2B5EF4-FFF2-40B4-BE49-F238E27FC236}">
                  <a16:creationId xmlns:a16="http://schemas.microsoft.com/office/drawing/2014/main" id="{A2C07513-FC4D-BFD2-C381-CA290B7039CB}"/>
                </a:ext>
              </a:extLst>
            </p:cNvPr>
            <p:cNvSpPr>
              <a:spLocks/>
            </p:cNvSpPr>
            <p:nvPr/>
          </p:nvSpPr>
          <p:spPr bwMode="gray">
            <a:xfrm>
              <a:off x="7970838" y="5459413"/>
              <a:ext cx="303212" cy="479425"/>
            </a:xfrm>
            <a:custGeom>
              <a:avLst/>
              <a:gdLst>
                <a:gd name="T0" fmla="*/ 331201414 w 113"/>
                <a:gd name="T1" fmla="*/ 0 h 195"/>
                <a:gd name="T2" fmla="*/ 0 w 113"/>
                <a:gd name="T3" fmla="*/ 0 h 195"/>
                <a:gd name="T4" fmla="*/ 576003530 w 113"/>
                <a:gd name="T5" fmla="*/ 1178709326 h 195"/>
                <a:gd name="T6" fmla="*/ 813606460 w 113"/>
                <a:gd name="T7" fmla="*/ 985279839 h 195"/>
                <a:gd name="T8" fmla="*/ 331201414 w 113"/>
                <a:gd name="T9" fmla="*/ 0 h 195"/>
                <a:gd name="T10" fmla="*/ 0 60000 65536"/>
                <a:gd name="T11" fmla="*/ 0 60000 65536"/>
                <a:gd name="T12" fmla="*/ 0 60000 65536"/>
                <a:gd name="T13" fmla="*/ 0 60000 65536"/>
                <a:gd name="T14" fmla="*/ 0 60000 65536"/>
                <a:gd name="T15" fmla="*/ 0 w 113"/>
                <a:gd name="T16" fmla="*/ 0 h 195"/>
                <a:gd name="T17" fmla="*/ 113 w 113"/>
                <a:gd name="T18" fmla="*/ 195 h 195"/>
              </a:gdLst>
              <a:ahLst/>
              <a:cxnLst>
                <a:cxn ang="T10">
                  <a:pos x="T0" y="T1"/>
                </a:cxn>
                <a:cxn ang="T11">
                  <a:pos x="T2" y="T3"/>
                </a:cxn>
                <a:cxn ang="T12">
                  <a:pos x="T4" y="T5"/>
                </a:cxn>
                <a:cxn ang="T13">
                  <a:pos x="T6" y="T7"/>
                </a:cxn>
                <a:cxn ang="T14">
                  <a:pos x="T8" y="T9"/>
                </a:cxn>
              </a:cxnLst>
              <a:rect l="T15" t="T16" r="T17" b="T18"/>
              <a:pathLst>
                <a:path w="113" h="195">
                  <a:moveTo>
                    <a:pt x="46" y="0"/>
                  </a:moveTo>
                  <a:cubicBezTo>
                    <a:pt x="0" y="0"/>
                    <a:pt x="0" y="0"/>
                    <a:pt x="0" y="0"/>
                  </a:cubicBezTo>
                  <a:cubicBezTo>
                    <a:pt x="2" y="76"/>
                    <a:pt x="32" y="144"/>
                    <a:pt x="80" y="195"/>
                  </a:cubicBezTo>
                  <a:cubicBezTo>
                    <a:pt x="113" y="163"/>
                    <a:pt x="113" y="163"/>
                    <a:pt x="113" y="163"/>
                  </a:cubicBezTo>
                  <a:cubicBezTo>
                    <a:pt x="73" y="120"/>
                    <a:pt x="48" y="63"/>
                    <a:pt x="46" y="0"/>
                  </a:cubicBezTo>
                  <a:close/>
                </a:path>
              </a:pathLst>
            </a:custGeom>
            <a:solidFill>
              <a:schemeClr val="accent1"/>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60">
              <a:extLst>
                <a:ext uri="{FF2B5EF4-FFF2-40B4-BE49-F238E27FC236}">
                  <a16:creationId xmlns:a16="http://schemas.microsoft.com/office/drawing/2014/main" id="{84E29CA6-F09D-3AA4-D10B-0BC9322042FF}"/>
                </a:ext>
              </a:extLst>
            </p:cNvPr>
            <p:cNvSpPr>
              <a:spLocks/>
            </p:cNvSpPr>
            <p:nvPr/>
          </p:nvSpPr>
          <p:spPr bwMode="gray">
            <a:xfrm>
              <a:off x="8772525" y="5884863"/>
              <a:ext cx="519113" cy="277812"/>
            </a:xfrm>
            <a:custGeom>
              <a:avLst/>
              <a:gdLst>
                <a:gd name="T0" fmla="*/ 0 w 195"/>
                <a:gd name="T1" fmla="*/ 404966351 h 113"/>
                <a:gd name="T2" fmla="*/ 0 w 195"/>
                <a:gd name="T3" fmla="*/ 683004613 h 113"/>
                <a:gd name="T4" fmla="*/ 1381939935 w 195"/>
                <a:gd name="T5" fmla="*/ 193416181 h 113"/>
                <a:gd name="T6" fmla="*/ 1148072946 w 195"/>
                <a:gd name="T7" fmla="*/ 0 h 113"/>
                <a:gd name="T8" fmla="*/ 0 w 195"/>
                <a:gd name="T9" fmla="*/ 404966351 h 113"/>
                <a:gd name="T10" fmla="*/ 0 60000 65536"/>
                <a:gd name="T11" fmla="*/ 0 60000 65536"/>
                <a:gd name="T12" fmla="*/ 0 60000 65536"/>
                <a:gd name="T13" fmla="*/ 0 60000 65536"/>
                <a:gd name="T14" fmla="*/ 0 60000 65536"/>
                <a:gd name="T15" fmla="*/ 0 w 195"/>
                <a:gd name="T16" fmla="*/ 0 h 113"/>
                <a:gd name="T17" fmla="*/ 195 w 195"/>
                <a:gd name="T18" fmla="*/ 113 h 113"/>
              </a:gdLst>
              <a:ahLst/>
              <a:cxnLst>
                <a:cxn ang="T10">
                  <a:pos x="T0" y="T1"/>
                </a:cxn>
                <a:cxn ang="T11">
                  <a:pos x="T2" y="T3"/>
                </a:cxn>
                <a:cxn ang="T12">
                  <a:pos x="T4" y="T5"/>
                </a:cxn>
                <a:cxn ang="T13">
                  <a:pos x="T6" y="T7"/>
                </a:cxn>
                <a:cxn ang="T14">
                  <a:pos x="T8" y="T9"/>
                </a:cxn>
              </a:cxnLst>
              <a:rect l="T15" t="T16" r="T17" b="T18"/>
              <a:pathLst>
                <a:path w="195" h="113">
                  <a:moveTo>
                    <a:pt x="0" y="67"/>
                  </a:moveTo>
                  <a:cubicBezTo>
                    <a:pt x="0" y="113"/>
                    <a:pt x="0" y="113"/>
                    <a:pt x="0" y="113"/>
                  </a:cubicBezTo>
                  <a:cubicBezTo>
                    <a:pt x="75" y="111"/>
                    <a:pt x="144" y="81"/>
                    <a:pt x="195" y="32"/>
                  </a:cubicBezTo>
                  <a:cubicBezTo>
                    <a:pt x="162" y="0"/>
                    <a:pt x="162" y="0"/>
                    <a:pt x="162" y="0"/>
                  </a:cubicBezTo>
                  <a:cubicBezTo>
                    <a:pt x="120" y="40"/>
                    <a:pt x="63" y="65"/>
                    <a:pt x="0" y="67"/>
                  </a:cubicBezTo>
                  <a:close/>
                </a:path>
              </a:pathLst>
            </a:custGeom>
            <a:solidFill>
              <a:schemeClr val="accent1"/>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61">
              <a:extLst>
                <a:ext uri="{FF2B5EF4-FFF2-40B4-BE49-F238E27FC236}">
                  <a16:creationId xmlns:a16="http://schemas.microsoft.com/office/drawing/2014/main" id="{593D8C08-563B-EF2C-E17C-4AC8C7CCA7CA}"/>
                </a:ext>
              </a:extLst>
            </p:cNvPr>
            <p:cNvSpPr>
              <a:spLocks/>
            </p:cNvSpPr>
            <p:nvPr/>
          </p:nvSpPr>
          <p:spPr bwMode="gray">
            <a:xfrm>
              <a:off x="8215313" y="5884863"/>
              <a:ext cx="519112" cy="277812"/>
            </a:xfrm>
            <a:custGeom>
              <a:avLst/>
              <a:gdLst>
                <a:gd name="T0" fmla="*/ 226780079 w 195"/>
                <a:gd name="T1" fmla="*/ 0 h 113"/>
                <a:gd name="T2" fmla="*/ 0 w 195"/>
                <a:gd name="T3" fmla="*/ 193416181 h 113"/>
                <a:gd name="T4" fmla="*/ 1381934611 w 195"/>
                <a:gd name="T5" fmla="*/ 683004613 h 113"/>
                <a:gd name="T6" fmla="*/ 1381934611 w 195"/>
                <a:gd name="T7" fmla="*/ 404966351 h 113"/>
                <a:gd name="T8" fmla="*/ 226780079 w 195"/>
                <a:gd name="T9" fmla="*/ 0 h 113"/>
                <a:gd name="T10" fmla="*/ 0 60000 65536"/>
                <a:gd name="T11" fmla="*/ 0 60000 65536"/>
                <a:gd name="T12" fmla="*/ 0 60000 65536"/>
                <a:gd name="T13" fmla="*/ 0 60000 65536"/>
                <a:gd name="T14" fmla="*/ 0 60000 65536"/>
                <a:gd name="T15" fmla="*/ 0 w 195"/>
                <a:gd name="T16" fmla="*/ 0 h 113"/>
                <a:gd name="T17" fmla="*/ 195 w 195"/>
                <a:gd name="T18" fmla="*/ 113 h 113"/>
              </a:gdLst>
              <a:ahLst/>
              <a:cxnLst>
                <a:cxn ang="T10">
                  <a:pos x="T0" y="T1"/>
                </a:cxn>
                <a:cxn ang="T11">
                  <a:pos x="T2" y="T3"/>
                </a:cxn>
                <a:cxn ang="T12">
                  <a:pos x="T4" y="T5"/>
                </a:cxn>
                <a:cxn ang="T13">
                  <a:pos x="T6" y="T7"/>
                </a:cxn>
                <a:cxn ang="T14">
                  <a:pos x="T8" y="T9"/>
                </a:cxn>
              </a:cxnLst>
              <a:rect l="T15" t="T16" r="T17" b="T18"/>
              <a:pathLst>
                <a:path w="195" h="113">
                  <a:moveTo>
                    <a:pt x="32" y="0"/>
                  </a:moveTo>
                  <a:cubicBezTo>
                    <a:pt x="0" y="32"/>
                    <a:pt x="0" y="32"/>
                    <a:pt x="0" y="32"/>
                  </a:cubicBezTo>
                  <a:cubicBezTo>
                    <a:pt x="51" y="81"/>
                    <a:pt x="119" y="111"/>
                    <a:pt x="195" y="113"/>
                  </a:cubicBezTo>
                  <a:cubicBezTo>
                    <a:pt x="195" y="67"/>
                    <a:pt x="195" y="67"/>
                    <a:pt x="195" y="67"/>
                  </a:cubicBezTo>
                  <a:cubicBezTo>
                    <a:pt x="132" y="65"/>
                    <a:pt x="75" y="40"/>
                    <a:pt x="32" y="0"/>
                  </a:cubicBezTo>
                  <a:close/>
                </a:path>
              </a:pathLst>
            </a:custGeom>
            <a:solidFill>
              <a:schemeClr val="tx2"/>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62">
              <a:extLst>
                <a:ext uri="{FF2B5EF4-FFF2-40B4-BE49-F238E27FC236}">
                  <a16:creationId xmlns:a16="http://schemas.microsoft.com/office/drawing/2014/main" id="{4BAA8180-1AB8-E077-08D0-8A4F6AE9AEBF}"/>
                </a:ext>
              </a:extLst>
            </p:cNvPr>
            <p:cNvSpPr>
              <a:spLocks/>
            </p:cNvSpPr>
            <p:nvPr/>
          </p:nvSpPr>
          <p:spPr bwMode="gray">
            <a:xfrm>
              <a:off x="9229725" y="5459413"/>
              <a:ext cx="301625" cy="479425"/>
            </a:xfrm>
            <a:custGeom>
              <a:avLst/>
              <a:gdLst>
                <a:gd name="T0" fmla="*/ 0 w 113"/>
                <a:gd name="T1" fmla="*/ 979236627 h 195"/>
                <a:gd name="T2" fmla="*/ 235120711 w 113"/>
                <a:gd name="T3" fmla="*/ 1178709326 h 195"/>
                <a:gd name="T4" fmla="*/ 805111980 w 113"/>
                <a:gd name="T5" fmla="*/ 0 h 195"/>
                <a:gd name="T6" fmla="*/ 477368312 w 113"/>
                <a:gd name="T7" fmla="*/ 0 h 195"/>
                <a:gd name="T8" fmla="*/ 0 w 113"/>
                <a:gd name="T9" fmla="*/ 979236627 h 195"/>
                <a:gd name="T10" fmla="*/ 0 60000 65536"/>
                <a:gd name="T11" fmla="*/ 0 60000 65536"/>
                <a:gd name="T12" fmla="*/ 0 60000 65536"/>
                <a:gd name="T13" fmla="*/ 0 60000 65536"/>
                <a:gd name="T14" fmla="*/ 0 60000 65536"/>
                <a:gd name="T15" fmla="*/ 0 w 113"/>
                <a:gd name="T16" fmla="*/ 0 h 195"/>
                <a:gd name="T17" fmla="*/ 113 w 113"/>
                <a:gd name="T18" fmla="*/ 195 h 195"/>
              </a:gdLst>
              <a:ahLst/>
              <a:cxnLst>
                <a:cxn ang="T10">
                  <a:pos x="T0" y="T1"/>
                </a:cxn>
                <a:cxn ang="T11">
                  <a:pos x="T2" y="T3"/>
                </a:cxn>
                <a:cxn ang="T12">
                  <a:pos x="T4" y="T5"/>
                </a:cxn>
                <a:cxn ang="T13">
                  <a:pos x="T6" y="T7"/>
                </a:cxn>
                <a:cxn ang="T14">
                  <a:pos x="T8" y="T9"/>
                </a:cxn>
              </a:cxnLst>
              <a:rect l="T15" t="T16" r="T17" b="T18"/>
              <a:pathLst>
                <a:path w="113" h="195">
                  <a:moveTo>
                    <a:pt x="0" y="162"/>
                  </a:moveTo>
                  <a:cubicBezTo>
                    <a:pt x="33" y="195"/>
                    <a:pt x="33" y="195"/>
                    <a:pt x="33" y="195"/>
                  </a:cubicBezTo>
                  <a:cubicBezTo>
                    <a:pt x="81" y="144"/>
                    <a:pt x="112" y="76"/>
                    <a:pt x="113" y="0"/>
                  </a:cubicBezTo>
                  <a:cubicBezTo>
                    <a:pt x="67" y="0"/>
                    <a:pt x="67" y="0"/>
                    <a:pt x="67" y="0"/>
                  </a:cubicBezTo>
                  <a:cubicBezTo>
                    <a:pt x="66" y="63"/>
                    <a:pt x="41" y="120"/>
                    <a:pt x="0" y="162"/>
                  </a:cubicBezTo>
                  <a:close/>
                </a:path>
              </a:pathLst>
            </a:custGeom>
            <a:solidFill>
              <a:schemeClr val="tx2"/>
            </a:solidFill>
            <a:ln w="3175">
              <a:solidFill>
                <a:schemeClr val="bg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Arial"/>
                <a:ea typeface="+mn-ea"/>
                <a:cs typeface="+mn-cs"/>
              </a:endParaRPr>
            </a:p>
          </p:txBody>
        </p:sp>
      </p:grpSp>
      <p:sp>
        <p:nvSpPr>
          <p:cNvPr id="9" name="Oval 89">
            <a:extLst>
              <a:ext uri="{FF2B5EF4-FFF2-40B4-BE49-F238E27FC236}">
                <a16:creationId xmlns:a16="http://schemas.microsoft.com/office/drawing/2014/main" id="{38E339B3-5F6E-5861-4404-30E724D2B1FC}"/>
              </a:ext>
            </a:extLst>
          </p:cNvPr>
          <p:cNvSpPr>
            <a:spLocks noChangeArrowheads="1"/>
          </p:cNvSpPr>
          <p:nvPr>
            <p:custDataLst>
              <p:tags r:id="rId1"/>
            </p:custDataLst>
          </p:nvPr>
        </p:nvSpPr>
        <p:spPr bwMode="gray">
          <a:xfrm>
            <a:off x="4336088" y="3253742"/>
            <a:ext cx="1722978" cy="1722977"/>
          </a:xfrm>
          <a:prstGeom prst="ellipse">
            <a:avLst/>
          </a:prstGeom>
          <a:solidFill>
            <a:schemeClr val="bg1"/>
          </a:solidFill>
          <a:ln w="3175">
            <a:noFill/>
            <a:miter lim="800000"/>
            <a:headEnd/>
            <a:tailEnd/>
          </a:ln>
          <a:effectLst/>
        </p:spPr>
        <p:txBody>
          <a:bodyPr lIns="0" tIns="0" rIns="0" bIns="0" anchor="ctr"/>
          <a:lstStyle/>
          <a:p>
            <a:pPr marL="177800" marR="0" lvl="0" indent="-177800" algn="ctr" defTabSz="801688" rtl="0" eaLnBrk="1" fontAlgn="auto" latinLnBrk="0" hangingPunct="1">
              <a:lnSpc>
                <a:spcPct val="100000"/>
              </a:lnSpc>
              <a:spcBef>
                <a:spcPct val="20000"/>
              </a:spcBef>
              <a:spcAft>
                <a:spcPts val="0"/>
              </a:spcAft>
              <a:buClrTx/>
              <a:buSzTx/>
              <a:buFontTx/>
              <a:buNone/>
              <a:tabLst/>
              <a:defRPr/>
            </a:pPr>
            <a:endParaRPr kumimoji="0" lang="en-GB" sz="700" b="1" i="0" u="none" strike="noStrike" kern="1200" cap="none" spc="0" normalizeH="0" baseline="0" noProof="0">
              <a:ln>
                <a:noFill/>
              </a:ln>
              <a:solidFill>
                <a:prstClr val="white"/>
              </a:solidFill>
              <a:effectLst/>
              <a:uLnTx/>
              <a:uFillTx/>
              <a:latin typeface="Arial"/>
              <a:ea typeface="+mn-ea"/>
              <a:cs typeface="Arial" pitchFamily="34" charset="0"/>
            </a:endParaRPr>
          </a:p>
        </p:txBody>
      </p:sp>
      <p:sp>
        <p:nvSpPr>
          <p:cNvPr id="11" name="Rectangle 10">
            <a:extLst>
              <a:ext uri="{FF2B5EF4-FFF2-40B4-BE49-F238E27FC236}">
                <a16:creationId xmlns:a16="http://schemas.microsoft.com/office/drawing/2014/main" id="{78316739-6A44-E637-7716-0512CE13AFA5}"/>
              </a:ext>
            </a:extLst>
          </p:cNvPr>
          <p:cNvSpPr/>
          <p:nvPr/>
        </p:nvSpPr>
        <p:spPr>
          <a:xfrm rot="1398503">
            <a:off x="4663620" y="2349351"/>
            <a:ext cx="2061602" cy="1155797"/>
          </a:xfrm>
          <a:prstGeom prst="rect">
            <a:avLst/>
          </a:prstGeom>
        </p:spPr>
        <p:txBody>
          <a:bodyPr wrap="none">
            <a:prstTxWarp prst="textArchUp">
              <a:avLst/>
            </a:prstTxWarp>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Arial"/>
                <a:ea typeface="+mn-ea"/>
                <a:cs typeface="+mn-cs"/>
              </a:rPr>
              <a:t>LEADERSHIP CONNECTS</a:t>
            </a:r>
            <a:endParaRPr kumimoji="0" lang="en-GB" sz="1000" b="1" i="0" u="none" strike="noStrike" kern="1200" cap="none" spc="0" normalizeH="0" baseline="0" noProof="0">
              <a:ln>
                <a:noFill/>
              </a:ln>
              <a:solidFill>
                <a:prstClr val="white"/>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78885A64-0B60-1399-A098-3C8FC2B4E641}"/>
              </a:ext>
            </a:extLst>
          </p:cNvPr>
          <p:cNvSpPr/>
          <p:nvPr/>
        </p:nvSpPr>
        <p:spPr>
          <a:xfrm rot="4008062">
            <a:off x="5383226" y="3082169"/>
            <a:ext cx="2055952" cy="1155797"/>
          </a:xfrm>
          <a:prstGeom prst="rect">
            <a:avLst/>
          </a:prstGeom>
        </p:spPr>
        <p:txBody>
          <a:bodyPr wrap="none">
            <a:prstTxWarp prst="textArchUp">
              <a:avLst/>
            </a:prstTxWarp>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Arial"/>
                <a:ea typeface="+mn-ea"/>
                <a:cs typeface="+mn-cs"/>
              </a:rPr>
              <a:t>VIRTUAL VOLUNTEERING</a:t>
            </a:r>
          </a:p>
        </p:txBody>
      </p:sp>
      <p:sp>
        <p:nvSpPr>
          <p:cNvPr id="13" name="Rectangle 12">
            <a:extLst>
              <a:ext uri="{FF2B5EF4-FFF2-40B4-BE49-F238E27FC236}">
                <a16:creationId xmlns:a16="http://schemas.microsoft.com/office/drawing/2014/main" id="{DDED5BDB-CA76-6711-0FFC-5B1F85A3EDF3}"/>
              </a:ext>
            </a:extLst>
          </p:cNvPr>
          <p:cNvSpPr/>
          <p:nvPr/>
        </p:nvSpPr>
        <p:spPr>
          <a:xfrm rot="17517687">
            <a:off x="2979255" y="3091517"/>
            <a:ext cx="2028096" cy="1155797"/>
          </a:xfrm>
          <a:prstGeom prst="rect">
            <a:avLst/>
          </a:prstGeom>
        </p:spPr>
        <p:txBody>
          <a:bodyPr wrap="none">
            <a:prstTxWarp prst="textArchUp">
              <a:avLst/>
            </a:prstTxWarp>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GB" sz="1000" b="1" i="0" u="none" strike="noStrike" kern="1200" cap="none" spc="0" normalizeH="0" baseline="0" noProof="0">
                <a:ln>
                  <a:noFill/>
                </a:ln>
                <a:solidFill>
                  <a:prstClr val="white"/>
                </a:solidFill>
                <a:effectLst/>
                <a:uLnTx/>
                <a:uFillTx/>
                <a:latin typeface="Arial"/>
                <a:ea typeface="+mn-ea"/>
                <a:cs typeface="+mn-cs"/>
              </a:rPr>
              <a:t>   </a:t>
            </a:r>
            <a:r>
              <a:rPr kumimoji="0" lang="en-GB" sz="800" b="1" i="0" u="none" strike="noStrike" kern="1200" cap="none" spc="0" normalizeH="0" baseline="0" noProof="0">
                <a:ln>
                  <a:noFill/>
                </a:ln>
                <a:solidFill>
                  <a:prstClr val="white"/>
                </a:solidFill>
                <a:effectLst/>
                <a:uLnTx/>
                <a:uFillTx/>
                <a:latin typeface="Arial"/>
                <a:ea typeface="+mn-ea"/>
                <a:cs typeface="+mn-cs"/>
              </a:rPr>
              <a:t>MARATHON</a:t>
            </a:r>
            <a:r>
              <a:rPr kumimoji="0" lang="en-GB" sz="1000" b="1" i="0" u="none" strike="noStrike" kern="1200" cap="none" spc="0" normalizeH="0" baseline="0" noProof="0">
                <a:ln>
                  <a:noFill/>
                </a:ln>
                <a:solidFill>
                  <a:prstClr val="white"/>
                </a:solidFill>
                <a:effectLst/>
                <a:uLnTx/>
                <a:uFillTx/>
                <a:latin typeface="Arial"/>
                <a:ea typeface="+mn-ea"/>
                <a:cs typeface="+mn-cs"/>
              </a:rPr>
              <a:t> RUNS</a:t>
            </a:r>
          </a:p>
        </p:txBody>
      </p:sp>
      <p:sp>
        <p:nvSpPr>
          <p:cNvPr id="14" name="Rectangle 13">
            <a:extLst>
              <a:ext uri="{FF2B5EF4-FFF2-40B4-BE49-F238E27FC236}">
                <a16:creationId xmlns:a16="http://schemas.microsoft.com/office/drawing/2014/main" id="{8B569568-B63B-8846-B38E-5F92CC9AF6D2}"/>
              </a:ext>
            </a:extLst>
          </p:cNvPr>
          <p:cNvSpPr/>
          <p:nvPr/>
        </p:nvSpPr>
        <p:spPr>
          <a:xfrm rot="20231276">
            <a:off x="3570054" y="2326620"/>
            <a:ext cx="2394311" cy="1155797"/>
          </a:xfrm>
          <a:prstGeom prst="rect">
            <a:avLst/>
          </a:prstGeom>
        </p:spPr>
        <p:txBody>
          <a:bodyPr wrap="none">
            <a:prstTxWarp prst="textArchUp">
              <a:avLst/>
            </a:prstTxWarp>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Arial"/>
                <a:ea typeface="+mn-ea"/>
                <a:cs typeface="+mn-cs"/>
              </a:rPr>
              <a:t>CSR ACTIVITIES</a:t>
            </a:r>
          </a:p>
        </p:txBody>
      </p:sp>
      <p:sp>
        <p:nvSpPr>
          <p:cNvPr id="15" name="Rectangle 14">
            <a:extLst>
              <a:ext uri="{FF2B5EF4-FFF2-40B4-BE49-F238E27FC236}">
                <a16:creationId xmlns:a16="http://schemas.microsoft.com/office/drawing/2014/main" id="{48D4A2AF-0640-7972-7400-18AAA9B65524}"/>
              </a:ext>
            </a:extLst>
          </p:cNvPr>
          <p:cNvSpPr/>
          <p:nvPr/>
        </p:nvSpPr>
        <p:spPr>
          <a:xfrm rot="4008062">
            <a:off x="3011589" y="4083348"/>
            <a:ext cx="1920528" cy="1155797"/>
          </a:xfrm>
          <a:prstGeom prst="rect">
            <a:avLst/>
          </a:prstGeom>
        </p:spPr>
        <p:txBody>
          <a:bodyPr wrap="none">
            <a:prstTxWarp prst="textArchDown">
              <a:avLst/>
            </a:prstTxWarp>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Arial"/>
                <a:ea typeface="+mn-ea"/>
                <a:cs typeface="+mn-cs"/>
              </a:rPr>
              <a:t>TREE PLANTING </a:t>
            </a:r>
          </a:p>
        </p:txBody>
      </p:sp>
      <p:sp>
        <p:nvSpPr>
          <p:cNvPr id="16" name="Rectangle 15">
            <a:extLst>
              <a:ext uri="{FF2B5EF4-FFF2-40B4-BE49-F238E27FC236}">
                <a16:creationId xmlns:a16="http://schemas.microsoft.com/office/drawing/2014/main" id="{463A9E87-9DE9-E545-3068-8DF2647E2F4A}"/>
              </a:ext>
            </a:extLst>
          </p:cNvPr>
          <p:cNvSpPr/>
          <p:nvPr/>
        </p:nvSpPr>
        <p:spPr>
          <a:xfrm rot="1368278">
            <a:off x="3760346" y="4790056"/>
            <a:ext cx="1920528" cy="1155797"/>
          </a:xfrm>
          <a:prstGeom prst="rect">
            <a:avLst/>
          </a:prstGeom>
        </p:spPr>
        <p:txBody>
          <a:bodyPr wrap="none">
            <a:prstTxWarp prst="textArchDown">
              <a:avLst/>
            </a:prstTxWarp>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Arial"/>
                <a:ea typeface="+mn-ea"/>
                <a:cs typeface="+mn-cs"/>
              </a:rPr>
              <a:t>NGO VISITS</a:t>
            </a:r>
          </a:p>
        </p:txBody>
      </p:sp>
      <p:sp>
        <p:nvSpPr>
          <p:cNvPr id="17" name="Rectangle 16">
            <a:extLst>
              <a:ext uri="{FF2B5EF4-FFF2-40B4-BE49-F238E27FC236}">
                <a16:creationId xmlns:a16="http://schemas.microsoft.com/office/drawing/2014/main" id="{624D95FA-9E8D-E990-740E-6EEFA03A1552}"/>
              </a:ext>
            </a:extLst>
          </p:cNvPr>
          <p:cNvSpPr/>
          <p:nvPr/>
        </p:nvSpPr>
        <p:spPr>
          <a:xfrm rot="17586422">
            <a:off x="5494312" y="4057524"/>
            <a:ext cx="1920528" cy="1155797"/>
          </a:xfrm>
          <a:prstGeom prst="rect">
            <a:avLst/>
          </a:prstGeom>
        </p:spPr>
        <p:txBody>
          <a:bodyPr wrap="none">
            <a:prstTxWarp prst="textArchDown">
              <a:avLst/>
            </a:prstTxWarp>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Arial"/>
                <a:ea typeface="+mn-ea"/>
                <a:cs typeface="+mn-cs"/>
              </a:rPr>
              <a:t>EDUCATION</a:t>
            </a:r>
          </a:p>
        </p:txBody>
      </p:sp>
      <p:sp>
        <p:nvSpPr>
          <p:cNvPr id="18" name="Rectangle 17">
            <a:extLst>
              <a:ext uri="{FF2B5EF4-FFF2-40B4-BE49-F238E27FC236}">
                <a16:creationId xmlns:a16="http://schemas.microsoft.com/office/drawing/2014/main" id="{E95218E1-3EF3-9C97-33D2-2CE0664D8851}"/>
              </a:ext>
            </a:extLst>
          </p:cNvPr>
          <p:cNvSpPr/>
          <p:nvPr/>
        </p:nvSpPr>
        <p:spPr>
          <a:xfrm rot="20210735">
            <a:off x="4759862" y="4800376"/>
            <a:ext cx="1920528" cy="1155797"/>
          </a:xfrm>
          <a:prstGeom prst="rect">
            <a:avLst/>
          </a:prstGeom>
        </p:spPr>
        <p:txBody>
          <a:bodyPr wrap="none">
            <a:prstTxWarp prst="textArchDown">
              <a:avLst/>
            </a:prstTxWarp>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Arial"/>
                <a:ea typeface="+mn-ea"/>
                <a:cs typeface="+mn-cs"/>
              </a:rPr>
              <a:t>COMMUNITY EVENTS</a:t>
            </a:r>
          </a:p>
        </p:txBody>
      </p:sp>
      <p:pic>
        <p:nvPicPr>
          <p:cNvPr id="89" name="Picture 7">
            <a:extLst>
              <a:ext uri="{FF2B5EF4-FFF2-40B4-BE49-F238E27FC236}">
                <a16:creationId xmlns:a16="http://schemas.microsoft.com/office/drawing/2014/main" id="{90011BD7-8C1B-601F-D059-F5800D34A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733" y="3425095"/>
            <a:ext cx="801688" cy="12858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B3D9A625-93B2-F6A7-ED6E-C9326FAA337A}"/>
              </a:ext>
            </a:extLst>
          </p:cNvPr>
          <p:cNvPicPr>
            <a:picLocks noChangeAspect="1"/>
          </p:cNvPicPr>
          <p:nvPr/>
        </p:nvPicPr>
        <p:blipFill>
          <a:blip r:embed="rId5"/>
          <a:stretch>
            <a:fillRect/>
          </a:stretch>
        </p:blipFill>
        <p:spPr>
          <a:xfrm>
            <a:off x="3718794" y="3408236"/>
            <a:ext cx="548640" cy="548640"/>
          </a:xfrm>
          <a:prstGeom prst="rect">
            <a:avLst/>
          </a:prstGeom>
        </p:spPr>
      </p:pic>
      <p:pic>
        <p:nvPicPr>
          <p:cNvPr id="91" name="Picture 90">
            <a:extLst>
              <a:ext uri="{FF2B5EF4-FFF2-40B4-BE49-F238E27FC236}">
                <a16:creationId xmlns:a16="http://schemas.microsoft.com/office/drawing/2014/main" id="{456351B9-EE75-FA2D-55B5-9828D2362640}"/>
              </a:ext>
            </a:extLst>
          </p:cNvPr>
          <p:cNvPicPr>
            <a:picLocks noChangeAspect="1"/>
          </p:cNvPicPr>
          <p:nvPr/>
        </p:nvPicPr>
        <p:blipFill>
          <a:blip r:embed="rId6"/>
          <a:stretch>
            <a:fillRect/>
          </a:stretch>
        </p:blipFill>
        <p:spPr>
          <a:xfrm>
            <a:off x="4493226" y="2678801"/>
            <a:ext cx="548640" cy="548640"/>
          </a:xfrm>
          <a:prstGeom prst="rect">
            <a:avLst/>
          </a:prstGeom>
        </p:spPr>
      </p:pic>
      <p:pic>
        <p:nvPicPr>
          <p:cNvPr id="92" name="Picture 91">
            <a:extLst>
              <a:ext uri="{FF2B5EF4-FFF2-40B4-BE49-F238E27FC236}">
                <a16:creationId xmlns:a16="http://schemas.microsoft.com/office/drawing/2014/main" id="{451D5902-E748-3C6E-1F54-6F2A6F918B7B}"/>
              </a:ext>
            </a:extLst>
          </p:cNvPr>
          <p:cNvPicPr>
            <a:picLocks noChangeAspect="1"/>
          </p:cNvPicPr>
          <p:nvPr/>
        </p:nvPicPr>
        <p:blipFill>
          <a:blip r:embed="rId7"/>
          <a:stretch>
            <a:fillRect/>
          </a:stretch>
        </p:blipFill>
        <p:spPr>
          <a:xfrm>
            <a:off x="5396285" y="2668441"/>
            <a:ext cx="548640" cy="548640"/>
          </a:xfrm>
          <a:prstGeom prst="rect">
            <a:avLst/>
          </a:prstGeom>
        </p:spPr>
      </p:pic>
      <p:pic>
        <p:nvPicPr>
          <p:cNvPr id="93" name="Picture 92">
            <a:extLst>
              <a:ext uri="{FF2B5EF4-FFF2-40B4-BE49-F238E27FC236}">
                <a16:creationId xmlns:a16="http://schemas.microsoft.com/office/drawing/2014/main" id="{0EE5B82C-039D-8D1E-F1E3-26AD41B99A83}"/>
              </a:ext>
            </a:extLst>
          </p:cNvPr>
          <p:cNvPicPr>
            <a:picLocks noChangeAspect="1"/>
          </p:cNvPicPr>
          <p:nvPr/>
        </p:nvPicPr>
        <p:blipFill>
          <a:blip r:embed="rId8"/>
          <a:stretch>
            <a:fillRect/>
          </a:stretch>
        </p:blipFill>
        <p:spPr>
          <a:xfrm>
            <a:off x="6117690" y="3334969"/>
            <a:ext cx="548640" cy="548640"/>
          </a:xfrm>
          <a:prstGeom prst="rect">
            <a:avLst/>
          </a:prstGeom>
        </p:spPr>
      </p:pic>
      <p:pic>
        <p:nvPicPr>
          <p:cNvPr id="94" name="Picture 93">
            <a:extLst>
              <a:ext uri="{FF2B5EF4-FFF2-40B4-BE49-F238E27FC236}">
                <a16:creationId xmlns:a16="http://schemas.microsoft.com/office/drawing/2014/main" id="{F53880AB-DC7B-6E5E-DD1D-4D6E6628B08D}"/>
              </a:ext>
            </a:extLst>
          </p:cNvPr>
          <p:cNvPicPr>
            <a:picLocks noChangeAspect="1"/>
          </p:cNvPicPr>
          <p:nvPr/>
        </p:nvPicPr>
        <p:blipFill>
          <a:blip r:embed="rId9"/>
          <a:stretch>
            <a:fillRect/>
          </a:stretch>
        </p:blipFill>
        <p:spPr>
          <a:xfrm>
            <a:off x="6094783" y="4252198"/>
            <a:ext cx="548640" cy="548640"/>
          </a:xfrm>
          <a:prstGeom prst="rect">
            <a:avLst/>
          </a:prstGeom>
        </p:spPr>
      </p:pic>
      <p:pic>
        <p:nvPicPr>
          <p:cNvPr id="95" name="Picture 94">
            <a:extLst>
              <a:ext uri="{FF2B5EF4-FFF2-40B4-BE49-F238E27FC236}">
                <a16:creationId xmlns:a16="http://schemas.microsoft.com/office/drawing/2014/main" id="{0C3699C3-FE01-646E-709A-9C7117182C86}"/>
              </a:ext>
            </a:extLst>
          </p:cNvPr>
          <p:cNvPicPr>
            <a:picLocks noChangeAspect="1"/>
          </p:cNvPicPr>
          <p:nvPr/>
        </p:nvPicPr>
        <p:blipFill>
          <a:blip r:embed="rId10"/>
          <a:stretch>
            <a:fillRect/>
          </a:stretch>
        </p:blipFill>
        <p:spPr>
          <a:xfrm>
            <a:off x="5378850" y="4958694"/>
            <a:ext cx="640080" cy="640080"/>
          </a:xfrm>
          <a:prstGeom prst="rect">
            <a:avLst/>
          </a:prstGeom>
        </p:spPr>
      </p:pic>
      <p:pic>
        <p:nvPicPr>
          <p:cNvPr id="96" name="Picture 95">
            <a:extLst>
              <a:ext uri="{FF2B5EF4-FFF2-40B4-BE49-F238E27FC236}">
                <a16:creationId xmlns:a16="http://schemas.microsoft.com/office/drawing/2014/main" id="{932B5BAA-F613-14E8-F680-2EDEB75F5176}"/>
              </a:ext>
            </a:extLst>
          </p:cNvPr>
          <p:cNvPicPr>
            <a:picLocks noChangeAspect="1"/>
          </p:cNvPicPr>
          <p:nvPr/>
        </p:nvPicPr>
        <p:blipFill>
          <a:blip r:embed="rId11"/>
          <a:stretch>
            <a:fillRect/>
          </a:stretch>
        </p:blipFill>
        <p:spPr>
          <a:xfrm>
            <a:off x="4455758" y="4995280"/>
            <a:ext cx="548640" cy="548640"/>
          </a:xfrm>
          <a:prstGeom prst="rect">
            <a:avLst/>
          </a:prstGeom>
        </p:spPr>
      </p:pic>
      <p:pic>
        <p:nvPicPr>
          <p:cNvPr id="97" name="Picture 96">
            <a:extLst>
              <a:ext uri="{FF2B5EF4-FFF2-40B4-BE49-F238E27FC236}">
                <a16:creationId xmlns:a16="http://schemas.microsoft.com/office/drawing/2014/main" id="{38B57302-767A-D969-57AB-479D6FAB39D3}"/>
              </a:ext>
            </a:extLst>
          </p:cNvPr>
          <p:cNvPicPr>
            <a:picLocks noChangeAspect="1"/>
          </p:cNvPicPr>
          <p:nvPr/>
        </p:nvPicPr>
        <p:blipFill>
          <a:blip r:embed="rId12"/>
          <a:stretch>
            <a:fillRect/>
          </a:stretch>
        </p:blipFill>
        <p:spPr>
          <a:xfrm>
            <a:off x="3824710" y="4292330"/>
            <a:ext cx="548640" cy="548640"/>
          </a:xfrm>
          <a:prstGeom prst="rect">
            <a:avLst/>
          </a:prstGeom>
        </p:spPr>
      </p:pic>
      <p:sp>
        <p:nvSpPr>
          <p:cNvPr id="100" name="TextBox 99">
            <a:extLst>
              <a:ext uri="{FF2B5EF4-FFF2-40B4-BE49-F238E27FC236}">
                <a16:creationId xmlns:a16="http://schemas.microsoft.com/office/drawing/2014/main" id="{11384E56-6B42-BDAC-C476-85E7D079BA12}"/>
              </a:ext>
            </a:extLst>
          </p:cNvPr>
          <p:cNvSpPr txBox="1"/>
          <p:nvPr/>
        </p:nvSpPr>
        <p:spPr>
          <a:xfrm>
            <a:off x="1077839" y="1846053"/>
            <a:ext cx="3316440" cy="434030"/>
          </a:xfrm>
          <a:prstGeom prst="rect">
            <a:avLst/>
          </a:prstGeom>
          <a:noFill/>
        </p:spPr>
        <p:txBody>
          <a:bodyPr wrap="square">
            <a:spAutoFit/>
          </a:bodyPr>
          <a:lstStyle/>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KPMG QE team members dedicate a minimum of 8 hours each towards CSR activities every year.</a:t>
            </a:r>
          </a:p>
        </p:txBody>
      </p:sp>
      <p:sp>
        <p:nvSpPr>
          <p:cNvPr id="101" name="TextBox 100">
            <a:extLst>
              <a:ext uri="{FF2B5EF4-FFF2-40B4-BE49-F238E27FC236}">
                <a16:creationId xmlns:a16="http://schemas.microsoft.com/office/drawing/2014/main" id="{6D2D74DE-D517-ACCA-1139-BDB218D92B72}"/>
              </a:ext>
            </a:extLst>
          </p:cNvPr>
          <p:cNvSpPr txBox="1"/>
          <p:nvPr/>
        </p:nvSpPr>
        <p:spPr>
          <a:xfrm>
            <a:off x="6094783" y="1846053"/>
            <a:ext cx="3316440" cy="611771"/>
          </a:xfrm>
          <a:prstGeom prst="rect">
            <a:avLst/>
          </a:prstGeom>
          <a:noFill/>
        </p:spPr>
        <p:txBody>
          <a:bodyPr wrap="square">
            <a:spAutoFit/>
          </a:bodyPr>
          <a:lstStyle/>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Inspirational and motivational talk by our leadership team to students helping them shape their career.</a:t>
            </a:r>
          </a:p>
        </p:txBody>
      </p:sp>
      <p:sp>
        <p:nvSpPr>
          <p:cNvPr id="102" name="TextBox 101">
            <a:extLst>
              <a:ext uri="{FF2B5EF4-FFF2-40B4-BE49-F238E27FC236}">
                <a16:creationId xmlns:a16="http://schemas.microsoft.com/office/drawing/2014/main" id="{CEDF1D4F-6FB7-B2B5-2F9A-046534EA9C50}"/>
              </a:ext>
            </a:extLst>
          </p:cNvPr>
          <p:cNvSpPr txBox="1"/>
          <p:nvPr/>
        </p:nvSpPr>
        <p:spPr>
          <a:xfrm>
            <a:off x="1077839" y="5863142"/>
            <a:ext cx="3316440" cy="434030"/>
          </a:xfrm>
          <a:prstGeom prst="rect">
            <a:avLst/>
          </a:prstGeom>
          <a:noFill/>
        </p:spPr>
        <p:txBody>
          <a:bodyPr wrap="square">
            <a:spAutoFit/>
          </a:bodyPr>
          <a:lstStyle/>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Visiting NGO’s with differently abled people to help them build the social connect </a:t>
            </a:r>
          </a:p>
        </p:txBody>
      </p:sp>
      <p:sp>
        <p:nvSpPr>
          <p:cNvPr id="103" name="TextBox 102">
            <a:extLst>
              <a:ext uri="{FF2B5EF4-FFF2-40B4-BE49-F238E27FC236}">
                <a16:creationId xmlns:a16="http://schemas.microsoft.com/office/drawing/2014/main" id="{3D75E527-9C3D-8D25-08E9-4A63F0A6FFE5}"/>
              </a:ext>
            </a:extLst>
          </p:cNvPr>
          <p:cNvSpPr txBox="1"/>
          <p:nvPr/>
        </p:nvSpPr>
        <p:spPr>
          <a:xfrm>
            <a:off x="6094783" y="5863142"/>
            <a:ext cx="3316440" cy="434030"/>
          </a:xfrm>
          <a:prstGeom prst="rect">
            <a:avLst/>
          </a:prstGeom>
          <a:noFill/>
        </p:spPr>
        <p:txBody>
          <a:bodyPr wrap="square">
            <a:spAutoFit/>
          </a:bodyPr>
          <a:lstStyle/>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Dedicated events conducted for KPMG QE team to participate and help the communities</a:t>
            </a:r>
          </a:p>
        </p:txBody>
      </p:sp>
      <p:sp>
        <p:nvSpPr>
          <p:cNvPr id="104" name="TextBox 103">
            <a:extLst>
              <a:ext uri="{FF2B5EF4-FFF2-40B4-BE49-F238E27FC236}">
                <a16:creationId xmlns:a16="http://schemas.microsoft.com/office/drawing/2014/main" id="{5B7B5C28-A1B5-4ADB-71FE-F1A42E4E5FC1}"/>
              </a:ext>
            </a:extLst>
          </p:cNvPr>
          <p:cNvSpPr txBox="1"/>
          <p:nvPr/>
        </p:nvSpPr>
        <p:spPr>
          <a:xfrm>
            <a:off x="1077839" y="2948095"/>
            <a:ext cx="2101917" cy="789512"/>
          </a:xfrm>
          <a:prstGeom prst="rect">
            <a:avLst/>
          </a:prstGeom>
          <a:noFill/>
        </p:spPr>
        <p:txBody>
          <a:bodyPr wrap="square">
            <a:spAutoFit/>
          </a:bodyPr>
          <a:lstStyle/>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Participation in marathon events helps the team go out and stay fit while running for a cause.</a:t>
            </a:r>
          </a:p>
        </p:txBody>
      </p:sp>
      <p:sp>
        <p:nvSpPr>
          <p:cNvPr id="105" name="TextBox 104">
            <a:extLst>
              <a:ext uri="{FF2B5EF4-FFF2-40B4-BE49-F238E27FC236}">
                <a16:creationId xmlns:a16="http://schemas.microsoft.com/office/drawing/2014/main" id="{C450A3EA-C76A-EB7E-BFCC-71156C1D0BAE}"/>
              </a:ext>
            </a:extLst>
          </p:cNvPr>
          <p:cNvSpPr txBox="1"/>
          <p:nvPr/>
        </p:nvSpPr>
        <p:spPr>
          <a:xfrm>
            <a:off x="7309306" y="2948095"/>
            <a:ext cx="2101917" cy="789512"/>
          </a:xfrm>
          <a:prstGeom prst="rect">
            <a:avLst/>
          </a:prstGeom>
          <a:noFill/>
        </p:spPr>
        <p:txBody>
          <a:bodyPr wrap="square">
            <a:spAutoFit/>
          </a:bodyPr>
          <a:lstStyle/>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Virtual volunteering activities are conducted during pandemic and natural calamities.</a:t>
            </a:r>
          </a:p>
        </p:txBody>
      </p:sp>
      <p:sp>
        <p:nvSpPr>
          <p:cNvPr id="106" name="TextBox 105">
            <a:extLst>
              <a:ext uri="{FF2B5EF4-FFF2-40B4-BE49-F238E27FC236}">
                <a16:creationId xmlns:a16="http://schemas.microsoft.com/office/drawing/2014/main" id="{C0FC6BB4-443E-6DDE-8683-591CDC0E382C}"/>
              </a:ext>
            </a:extLst>
          </p:cNvPr>
          <p:cNvSpPr txBox="1"/>
          <p:nvPr/>
        </p:nvSpPr>
        <p:spPr>
          <a:xfrm>
            <a:off x="1077839" y="4405619"/>
            <a:ext cx="2194891" cy="789512"/>
          </a:xfrm>
          <a:prstGeom prst="rect">
            <a:avLst/>
          </a:prstGeom>
          <a:noFill/>
        </p:spPr>
        <p:txBody>
          <a:bodyPr wrap="square">
            <a:spAutoFit/>
          </a:bodyPr>
          <a:lstStyle/>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Active participation in sapling plantation events with a key focus on environment preservation and rejuvenation.</a:t>
            </a:r>
          </a:p>
        </p:txBody>
      </p:sp>
      <p:sp>
        <p:nvSpPr>
          <p:cNvPr id="107" name="TextBox 106">
            <a:extLst>
              <a:ext uri="{FF2B5EF4-FFF2-40B4-BE49-F238E27FC236}">
                <a16:creationId xmlns:a16="http://schemas.microsoft.com/office/drawing/2014/main" id="{C8E0CAB8-B8EF-BE80-8947-8B801D8A3BCA}"/>
              </a:ext>
            </a:extLst>
          </p:cNvPr>
          <p:cNvSpPr txBox="1"/>
          <p:nvPr/>
        </p:nvSpPr>
        <p:spPr>
          <a:xfrm>
            <a:off x="7309306" y="4405619"/>
            <a:ext cx="2101917" cy="1144993"/>
          </a:xfrm>
          <a:prstGeom prst="rect">
            <a:avLst/>
          </a:prstGeom>
          <a:noFill/>
        </p:spPr>
        <p:txBody>
          <a:bodyPr wrap="square">
            <a:spAutoFit/>
          </a:bodyPr>
          <a:lstStyle/>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Counseling junior college students about the opportunities they have in each STEM fields, helping them understand various career paths.</a:t>
            </a:r>
          </a:p>
        </p:txBody>
      </p:sp>
    </p:spTree>
    <p:extLst>
      <p:ext uri="{BB962C8B-B14F-4D97-AF65-F5344CB8AC3E}">
        <p14:creationId xmlns:p14="http://schemas.microsoft.com/office/powerpoint/2010/main" val="890177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200" y="1783045"/>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Accessibility Testing</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Accessibility testing focuses on certifying an application's adherence to standards and guidelines. Its primary goal is to ensure that the application is accessible to individuals with disabilities, providing them with equal opportunities and fostering a more inclusive society where everyone can fully participate.</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Compliance with regulatory standards, ensuring applications meet necessary accessibility requirements.</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Facilitates equal access for people with disabilities, promoting equal opportunities for everyone in society.</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Enhancing accessibility leads to an improved quality of life, fostering greater independence and fostering better social integration for all.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id="{F440A46E-C9AD-5ECF-4C9D-4043B8E6C257}"/>
              </a:ext>
            </a:extLst>
          </p:cNvPr>
          <p:cNvGrpSpPr>
            <a:grpSpLocks noChangeAspect="1"/>
          </p:cNvGrpSpPr>
          <p:nvPr/>
        </p:nvGrpSpPr>
        <p:grpSpPr>
          <a:xfrm>
            <a:off x="3171976" y="2654284"/>
            <a:ext cx="4047490" cy="3474720"/>
            <a:chOff x="3169373" y="2836125"/>
            <a:chExt cx="3969036" cy="3407369"/>
          </a:xfrm>
        </p:grpSpPr>
        <p:sp>
          <p:nvSpPr>
            <p:cNvPr id="36" name="Freeform: Shape 35">
              <a:extLst>
                <a:ext uri="{FF2B5EF4-FFF2-40B4-BE49-F238E27FC236}">
                  <a16:creationId xmlns:a16="http://schemas.microsoft.com/office/drawing/2014/main" id="{B9AE2E77-EBAA-46CD-9E40-7EDE13F01D85}"/>
                </a:ext>
              </a:extLst>
            </p:cNvPr>
            <p:cNvSpPr/>
            <p:nvPr/>
          </p:nvSpPr>
          <p:spPr>
            <a:xfrm>
              <a:off x="3169373" y="3056693"/>
              <a:ext cx="1649518" cy="1355390"/>
            </a:xfrm>
            <a:custGeom>
              <a:avLst/>
              <a:gdLst>
                <a:gd name="connsiteX0" fmla="*/ 0 w 2448808"/>
                <a:gd name="connsiteY0" fmla="*/ 1677143 h 2029522"/>
                <a:gd name="connsiteX1" fmla="*/ 0 w 2448808"/>
                <a:gd name="connsiteY1" fmla="*/ 1677143 h 2029522"/>
                <a:gd name="connsiteX2" fmla="*/ 2448808 w 2448808"/>
                <a:gd name="connsiteY2" fmla="*/ 0 h 2029522"/>
                <a:gd name="connsiteX3" fmla="*/ 1645920 w 2448808"/>
                <a:gd name="connsiteY3" fmla="*/ 2029522 h 2029522"/>
                <a:gd name="connsiteX4" fmla="*/ 0 w 2448808"/>
                <a:gd name="connsiteY4" fmla="*/ 1677143 h 2029522"/>
                <a:gd name="connsiteX0" fmla="*/ 0 w 2448808"/>
                <a:gd name="connsiteY0" fmla="*/ 1677709 h 2030088"/>
                <a:gd name="connsiteX1" fmla="*/ 0 w 2448808"/>
                <a:gd name="connsiteY1" fmla="*/ 1677709 h 2030088"/>
                <a:gd name="connsiteX2" fmla="*/ 2448808 w 2448808"/>
                <a:gd name="connsiteY2" fmla="*/ 566 h 2030088"/>
                <a:gd name="connsiteX3" fmla="*/ 1645920 w 2448808"/>
                <a:gd name="connsiteY3" fmla="*/ 2030088 h 2030088"/>
                <a:gd name="connsiteX4" fmla="*/ 0 w 2448808"/>
                <a:gd name="connsiteY4" fmla="*/ 1677709 h 2030088"/>
                <a:gd name="connsiteX0" fmla="*/ 226811 w 2615262"/>
                <a:gd name="connsiteY0" fmla="*/ 1719854 h 2029983"/>
                <a:gd name="connsiteX1" fmla="*/ 166454 w 2615262"/>
                <a:gd name="connsiteY1" fmla="*/ 1677604 h 2029983"/>
                <a:gd name="connsiteX2" fmla="*/ 2615262 w 2615262"/>
                <a:gd name="connsiteY2" fmla="*/ 461 h 2029983"/>
                <a:gd name="connsiteX3" fmla="*/ 1812374 w 2615262"/>
                <a:gd name="connsiteY3" fmla="*/ 2029983 h 2029983"/>
                <a:gd name="connsiteX4" fmla="*/ 226811 w 2615262"/>
                <a:gd name="connsiteY4" fmla="*/ 1719854 h 2029983"/>
                <a:gd name="connsiteX0" fmla="*/ 181479 w 2569930"/>
                <a:gd name="connsiteY0" fmla="*/ 1719923 h 2030052"/>
                <a:gd name="connsiteX1" fmla="*/ 181479 w 2569930"/>
                <a:gd name="connsiteY1" fmla="*/ 1487550 h 2030052"/>
                <a:gd name="connsiteX2" fmla="*/ 2569930 w 2569930"/>
                <a:gd name="connsiteY2" fmla="*/ 530 h 2030052"/>
                <a:gd name="connsiteX3" fmla="*/ 1767042 w 2569930"/>
                <a:gd name="connsiteY3" fmla="*/ 2030052 h 2030052"/>
                <a:gd name="connsiteX4" fmla="*/ 181479 w 2569930"/>
                <a:gd name="connsiteY4" fmla="*/ 1719923 h 2030052"/>
                <a:gd name="connsiteX0" fmla="*/ 632722 w 2453823"/>
                <a:gd name="connsiteY0" fmla="*/ 1671635 h 2030049"/>
                <a:gd name="connsiteX1" fmla="*/ 65372 w 2453823"/>
                <a:gd name="connsiteY1" fmla="*/ 1487547 h 2030049"/>
                <a:gd name="connsiteX2" fmla="*/ 2453823 w 2453823"/>
                <a:gd name="connsiteY2" fmla="*/ 527 h 2030049"/>
                <a:gd name="connsiteX3" fmla="*/ 1650935 w 2453823"/>
                <a:gd name="connsiteY3" fmla="*/ 2030049 h 2030049"/>
                <a:gd name="connsiteX4" fmla="*/ 632722 w 2453823"/>
                <a:gd name="connsiteY4" fmla="*/ 1671635 h 2030049"/>
                <a:gd name="connsiteX0" fmla="*/ 898496 w 2426868"/>
                <a:gd name="connsiteY0" fmla="*/ 1668618 h 2030049"/>
                <a:gd name="connsiteX1" fmla="*/ 38417 w 2426868"/>
                <a:gd name="connsiteY1" fmla="*/ 1487547 h 2030049"/>
                <a:gd name="connsiteX2" fmla="*/ 2426868 w 2426868"/>
                <a:gd name="connsiteY2" fmla="*/ 527 h 2030049"/>
                <a:gd name="connsiteX3" fmla="*/ 1623980 w 2426868"/>
                <a:gd name="connsiteY3" fmla="*/ 2030049 h 2030049"/>
                <a:gd name="connsiteX4" fmla="*/ 898496 w 2426868"/>
                <a:gd name="connsiteY4" fmla="*/ 1668618 h 2030049"/>
                <a:gd name="connsiteX0" fmla="*/ 930712 w 2459084"/>
                <a:gd name="connsiteY0" fmla="*/ 1668557 h 2029988"/>
                <a:gd name="connsiteX1" fmla="*/ 37437 w 2459084"/>
                <a:gd name="connsiteY1" fmla="*/ 1653467 h 2029988"/>
                <a:gd name="connsiteX2" fmla="*/ 2459084 w 2459084"/>
                <a:gd name="connsiteY2" fmla="*/ 466 h 2029988"/>
                <a:gd name="connsiteX3" fmla="*/ 1656196 w 2459084"/>
                <a:gd name="connsiteY3" fmla="*/ 2029988 h 2029988"/>
                <a:gd name="connsiteX4" fmla="*/ 930712 w 2459084"/>
                <a:gd name="connsiteY4" fmla="*/ 1668557 h 2029988"/>
                <a:gd name="connsiteX0" fmla="*/ 893687 w 2422059"/>
                <a:gd name="connsiteY0" fmla="*/ 1668575 h 2030006"/>
                <a:gd name="connsiteX1" fmla="*/ 412 w 2422059"/>
                <a:gd name="connsiteY1" fmla="*/ 1653485 h 2030006"/>
                <a:gd name="connsiteX2" fmla="*/ 2422059 w 2422059"/>
                <a:gd name="connsiteY2" fmla="*/ 484 h 2030006"/>
                <a:gd name="connsiteX3" fmla="*/ 1619171 w 2422059"/>
                <a:gd name="connsiteY3" fmla="*/ 2030006 h 2030006"/>
                <a:gd name="connsiteX4" fmla="*/ 893687 w 2422059"/>
                <a:gd name="connsiteY4" fmla="*/ 1668575 h 2030006"/>
                <a:gd name="connsiteX0" fmla="*/ 916686 w 2460147"/>
                <a:gd name="connsiteY0" fmla="*/ 1632341 h 2029986"/>
                <a:gd name="connsiteX1" fmla="*/ 38500 w 2460147"/>
                <a:gd name="connsiteY1" fmla="*/ 1653465 h 2029986"/>
                <a:gd name="connsiteX2" fmla="*/ 2460147 w 2460147"/>
                <a:gd name="connsiteY2" fmla="*/ 464 h 2029986"/>
                <a:gd name="connsiteX3" fmla="*/ 1657259 w 2460147"/>
                <a:gd name="connsiteY3" fmla="*/ 2029986 h 2029986"/>
                <a:gd name="connsiteX4" fmla="*/ 916686 w 2460147"/>
                <a:gd name="connsiteY4" fmla="*/ 1632341 h 2029986"/>
                <a:gd name="connsiteX0" fmla="*/ 931337 w 2474798"/>
                <a:gd name="connsiteY0" fmla="*/ 1632244 h 2029889"/>
                <a:gd name="connsiteX1" fmla="*/ 53151 w 2474798"/>
                <a:gd name="connsiteY1" fmla="*/ 1653368 h 2029889"/>
                <a:gd name="connsiteX2" fmla="*/ 2474798 w 2474798"/>
                <a:gd name="connsiteY2" fmla="*/ 367 h 2029889"/>
                <a:gd name="connsiteX3" fmla="*/ 1671910 w 2474798"/>
                <a:gd name="connsiteY3" fmla="*/ 2029889 h 2029889"/>
                <a:gd name="connsiteX4" fmla="*/ 931337 w 2474798"/>
                <a:gd name="connsiteY4" fmla="*/ 1632244 h 2029889"/>
                <a:gd name="connsiteX0" fmla="*/ 879689 w 2423150"/>
                <a:gd name="connsiteY0" fmla="*/ 1632264 h 2029909"/>
                <a:gd name="connsiteX1" fmla="*/ 1503 w 2423150"/>
                <a:gd name="connsiteY1" fmla="*/ 1653388 h 2029909"/>
                <a:gd name="connsiteX2" fmla="*/ 2423150 w 2423150"/>
                <a:gd name="connsiteY2" fmla="*/ 387 h 2029909"/>
                <a:gd name="connsiteX3" fmla="*/ 1620262 w 2423150"/>
                <a:gd name="connsiteY3" fmla="*/ 2029909 h 2029909"/>
                <a:gd name="connsiteX4" fmla="*/ 879689 w 2423150"/>
                <a:gd name="connsiteY4" fmla="*/ 1632264 h 2029909"/>
                <a:gd name="connsiteX0" fmla="*/ 879497 w 2422958"/>
                <a:gd name="connsiteY0" fmla="*/ 1632262 h 2029907"/>
                <a:gd name="connsiteX1" fmla="*/ 1311 w 2422958"/>
                <a:gd name="connsiteY1" fmla="*/ 1653386 h 2029907"/>
                <a:gd name="connsiteX2" fmla="*/ 2422958 w 2422958"/>
                <a:gd name="connsiteY2" fmla="*/ 385 h 2029907"/>
                <a:gd name="connsiteX3" fmla="*/ 1620070 w 2422958"/>
                <a:gd name="connsiteY3" fmla="*/ 2029907 h 2029907"/>
                <a:gd name="connsiteX4" fmla="*/ 879497 w 2422958"/>
                <a:gd name="connsiteY4" fmla="*/ 1632262 h 2029907"/>
                <a:gd name="connsiteX0" fmla="*/ 916812 w 2463291"/>
                <a:gd name="connsiteY0" fmla="*/ 1656476 h 2054121"/>
                <a:gd name="connsiteX1" fmla="*/ 38626 w 2463291"/>
                <a:gd name="connsiteY1" fmla="*/ 1677600 h 2054121"/>
                <a:gd name="connsiteX2" fmla="*/ 2463291 w 2463291"/>
                <a:gd name="connsiteY2" fmla="*/ 456 h 2054121"/>
                <a:gd name="connsiteX3" fmla="*/ 1657385 w 2463291"/>
                <a:gd name="connsiteY3" fmla="*/ 2054121 h 2054121"/>
                <a:gd name="connsiteX4" fmla="*/ 916812 w 2463291"/>
                <a:gd name="connsiteY4" fmla="*/ 1656476 h 2054121"/>
                <a:gd name="connsiteX0" fmla="*/ 916812 w 2463291"/>
                <a:gd name="connsiteY0" fmla="*/ 1656020 h 2053665"/>
                <a:gd name="connsiteX1" fmla="*/ 38626 w 2463291"/>
                <a:gd name="connsiteY1" fmla="*/ 1677144 h 2053665"/>
                <a:gd name="connsiteX2" fmla="*/ 2463291 w 2463291"/>
                <a:gd name="connsiteY2" fmla="*/ 0 h 2053665"/>
                <a:gd name="connsiteX3" fmla="*/ 1657385 w 2463291"/>
                <a:gd name="connsiteY3" fmla="*/ 2053665 h 2053665"/>
                <a:gd name="connsiteX4" fmla="*/ 916812 w 2463291"/>
                <a:gd name="connsiteY4" fmla="*/ 1656020 h 2053665"/>
                <a:gd name="connsiteX0" fmla="*/ 916812 w 2463291"/>
                <a:gd name="connsiteY0" fmla="*/ 1656020 h 2053665"/>
                <a:gd name="connsiteX1" fmla="*/ 38626 w 2463291"/>
                <a:gd name="connsiteY1" fmla="*/ 1677144 h 2053665"/>
                <a:gd name="connsiteX2" fmla="*/ 2463291 w 2463291"/>
                <a:gd name="connsiteY2" fmla="*/ 0 h 2053665"/>
                <a:gd name="connsiteX3" fmla="*/ 1636260 w 2463291"/>
                <a:gd name="connsiteY3" fmla="*/ 2053665 h 2053665"/>
                <a:gd name="connsiteX4" fmla="*/ 916812 w 2463291"/>
                <a:gd name="connsiteY4" fmla="*/ 1656020 h 2053665"/>
                <a:gd name="connsiteX0" fmla="*/ 916812 w 2463291"/>
                <a:gd name="connsiteY0" fmla="*/ 1656020 h 2053665"/>
                <a:gd name="connsiteX1" fmla="*/ 38626 w 2463291"/>
                <a:gd name="connsiteY1" fmla="*/ 1677144 h 2053665"/>
                <a:gd name="connsiteX2" fmla="*/ 2463291 w 2463291"/>
                <a:gd name="connsiteY2" fmla="*/ 0 h 2053665"/>
                <a:gd name="connsiteX3" fmla="*/ 1636260 w 2463291"/>
                <a:gd name="connsiteY3" fmla="*/ 2053665 h 2053665"/>
                <a:gd name="connsiteX4" fmla="*/ 916812 w 2463291"/>
                <a:gd name="connsiteY4" fmla="*/ 1656020 h 2053665"/>
                <a:gd name="connsiteX0" fmla="*/ 916812 w 2463291"/>
                <a:gd name="connsiteY0" fmla="*/ 1656020 h 2053665"/>
                <a:gd name="connsiteX1" fmla="*/ 38626 w 2463291"/>
                <a:gd name="connsiteY1" fmla="*/ 1677144 h 2053665"/>
                <a:gd name="connsiteX2" fmla="*/ 2463291 w 2463291"/>
                <a:gd name="connsiteY2" fmla="*/ 0 h 2053665"/>
                <a:gd name="connsiteX3" fmla="*/ 1636260 w 2463291"/>
                <a:gd name="connsiteY3" fmla="*/ 2053665 h 2053665"/>
                <a:gd name="connsiteX4" fmla="*/ 916812 w 2463291"/>
                <a:gd name="connsiteY4" fmla="*/ 1656020 h 2053665"/>
                <a:gd name="connsiteX0" fmla="*/ 878999 w 2425478"/>
                <a:gd name="connsiteY0" fmla="*/ 1656020 h 2053665"/>
                <a:gd name="connsiteX1" fmla="*/ 813 w 2425478"/>
                <a:gd name="connsiteY1" fmla="*/ 1677144 h 2053665"/>
                <a:gd name="connsiteX2" fmla="*/ 2425478 w 2425478"/>
                <a:gd name="connsiteY2" fmla="*/ 0 h 2053665"/>
                <a:gd name="connsiteX3" fmla="*/ 1598447 w 2425478"/>
                <a:gd name="connsiteY3" fmla="*/ 2053665 h 2053665"/>
                <a:gd name="connsiteX4" fmla="*/ 878999 w 2425478"/>
                <a:gd name="connsiteY4" fmla="*/ 1656020 h 2053665"/>
                <a:gd name="connsiteX0" fmla="*/ 869326 w 2467108"/>
                <a:gd name="connsiteY0" fmla="*/ 1649985 h 2053665"/>
                <a:gd name="connsiteX1" fmla="*/ 42443 w 2467108"/>
                <a:gd name="connsiteY1" fmla="*/ 1677144 h 2053665"/>
                <a:gd name="connsiteX2" fmla="*/ 2467108 w 2467108"/>
                <a:gd name="connsiteY2" fmla="*/ 0 h 2053665"/>
                <a:gd name="connsiteX3" fmla="*/ 1640077 w 2467108"/>
                <a:gd name="connsiteY3" fmla="*/ 2053665 h 2053665"/>
                <a:gd name="connsiteX4" fmla="*/ 869326 w 2467108"/>
                <a:gd name="connsiteY4" fmla="*/ 1649985 h 2053665"/>
                <a:gd name="connsiteX0" fmla="*/ 834207 w 2431989"/>
                <a:gd name="connsiteY0" fmla="*/ 1649985 h 2053665"/>
                <a:gd name="connsiteX1" fmla="*/ 7324 w 2431989"/>
                <a:gd name="connsiteY1" fmla="*/ 1677144 h 2053665"/>
                <a:gd name="connsiteX2" fmla="*/ 2431989 w 2431989"/>
                <a:gd name="connsiteY2" fmla="*/ 0 h 2053665"/>
                <a:gd name="connsiteX3" fmla="*/ 1604958 w 2431989"/>
                <a:gd name="connsiteY3" fmla="*/ 2053665 h 2053665"/>
                <a:gd name="connsiteX4" fmla="*/ 834207 w 2431989"/>
                <a:gd name="connsiteY4" fmla="*/ 1649985 h 2053665"/>
                <a:gd name="connsiteX0" fmla="*/ 840432 w 2438214"/>
                <a:gd name="connsiteY0" fmla="*/ 1649985 h 2053665"/>
                <a:gd name="connsiteX1" fmla="*/ 13549 w 2438214"/>
                <a:gd name="connsiteY1" fmla="*/ 1677144 h 2053665"/>
                <a:gd name="connsiteX2" fmla="*/ 2438214 w 2438214"/>
                <a:gd name="connsiteY2" fmla="*/ 0 h 2053665"/>
                <a:gd name="connsiteX3" fmla="*/ 1611183 w 2438214"/>
                <a:gd name="connsiteY3" fmla="*/ 2053665 h 2053665"/>
                <a:gd name="connsiteX4" fmla="*/ 840432 w 2438214"/>
                <a:gd name="connsiteY4" fmla="*/ 1649985 h 2053665"/>
                <a:gd name="connsiteX0" fmla="*/ 836812 w 2434594"/>
                <a:gd name="connsiteY0" fmla="*/ 1649985 h 2053665"/>
                <a:gd name="connsiteX1" fmla="*/ 9929 w 2434594"/>
                <a:gd name="connsiteY1" fmla="*/ 1677144 h 2053665"/>
                <a:gd name="connsiteX2" fmla="*/ 2434594 w 2434594"/>
                <a:gd name="connsiteY2" fmla="*/ 0 h 2053665"/>
                <a:gd name="connsiteX3" fmla="*/ 1607563 w 2434594"/>
                <a:gd name="connsiteY3" fmla="*/ 2053665 h 2053665"/>
                <a:gd name="connsiteX4" fmla="*/ 836812 w 2434594"/>
                <a:gd name="connsiteY4" fmla="*/ 1649985 h 2053665"/>
                <a:gd name="connsiteX0" fmla="*/ 827308 w 2425090"/>
                <a:gd name="connsiteY0" fmla="*/ 1649985 h 2053665"/>
                <a:gd name="connsiteX1" fmla="*/ 425 w 2425090"/>
                <a:gd name="connsiteY1" fmla="*/ 1677144 h 2053665"/>
                <a:gd name="connsiteX2" fmla="*/ 2425090 w 2425090"/>
                <a:gd name="connsiteY2" fmla="*/ 0 h 2053665"/>
                <a:gd name="connsiteX3" fmla="*/ 1598059 w 2425090"/>
                <a:gd name="connsiteY3" fmla="*/ 2053665 h 2053665"/>
                <a:gd name="connsiteX4" fmla="*/ 827308 w 2425090"/>
                <a:gd name="connsiteY4" fmla="*/ 1649985 h 2053665"/>
                <a:gd name="connsiteX0" fmla="*/ 827203 w 2424985"/>
                <a:gd name="connsiteY0" fmla="*/ 1649985 h 2053665"/>
                <a:gd name="connsiteX1" fmla="*/ 320 w 2424985"/>
                <a:gd name="connsiteY1" fmla="*/ 1677144 h 2053665"/>
                <a:gd name="connsiteX2" fmla="*/ 2424985 w 2424985"/>
                <a:gd name="connsiteY2" fmla="*/ 0 h 2053665"/>
                <a:gd name="connsiteX3" fmla="*/ 1597954 w 2424985"/>
                <a:gd name="connsiteY3" fmla="*/ 2053665 h 2053665"/>
                <a:gd name="connsiteX4" fmla="*/ 827203 w 2424985"/>
                <a:gd name="connsiteY4" fmla="*/ 1649985 h 2053665"/>
                <a:gd name="connsiteX0" fmla="*/ 827203 w 2424985"/>
                <a:gd name="connsiteY0" fmla="*/ 1649985 h 2053665"/>
                <a:gd name="connsiteX1" fmla="*/ 320 w 2424985"/>
                <a:gd name="connsiteY1" fmla="*/ 1677144 h 2053665"/>
                <a:gd name="connsiteX2" fmla="*/ 2424985 w 2424985"/>
                <a:gd name="connsiteY2" fmla="*/ 0 h 2053665"/>
                <a:gd name="connsiteX3" fmla="*/ 1597954 w 2424985"/>
                <a:gd name="connsiteY3" fmla="*/ 2053665 h 2053665"/>
                <a:gd name="connsiteX4" fmla="*/ 827203 w 2424985"/>
                <a:gd name="connsiteY4" fmla="*/ 1649985 h 2053665"/>
                <a:gd name="connsiteX0" fmla="*/ 827203 w 2424985"/>
                <a:gd name="connsiteY0" fmla="*/ 1649985 h 2053665"/>
                <a:gd name="connsiteX1" fmla="*/ 320 w 2424985"/>
                <a:gd name="connsiteY1" fmla="*/ 1677144 h 2053665"/>
                <a:gd name="connsiteX2" fmla="*/ 2424985 w 2424985"/>
                <a:gd name="connsiteY2" fmla="*/ 0 h 2053665"/>
                <a:gd name="connsiteX3" fmla="*/ 1597954 w 2424985"/>
                <a:gd name="connsiteY3" fmla="*/ 2053665 h 2053665"/>
                <a:gd name="connsiteX4" fmla="*/ 827203 w 2424985"/>
                <a:gd name="connsiteY4" fmla="*/ 1649985 h 2053665"/>
                <a:gd name="connsiteX0" fmla="*/ 827213 w 2424995"/>
                <a:gd name="connsiteY0" fmla="*/ 1649985 h 2053665"/>
                <a:gd name="connsiteX1" fmla="*/ 330 w 2424995"/>
                <a:gd name="connsiteY1" fmla="*/ 1677144 h 2053665"/>
                <a:gd name="connsiteX2" fmla="*/ 2424995 w 2424995"/>
                <a:gd name="connsiteY2" fmla="*/ 0 h 2053665"/>
                <a:gd name="connsiteX3" fmla="*/ 1597964 w 2424995"/>
                <a:gd name="connsiteY3" fmla="*/ 2053665 h 2053665"/>
                <a:gd name="connsiteX4" fmla="*/ 827213 w 2424995"/>
                <a:gd name="connsiteY4" fmla="*/ 1649985 h 2053665"/>
                <a:gd name="connsiteX0" fmla="*/ 827213 w 2424995"/>
                <a:gd name="connsiteY0" fmla="*/ 1649985 h 2053665"/>
                <a:gd name="connsiteX1" fmla="*/ 330 w 2424995"/>
                <a:gd name="connsiteY1" fmla="*/ 1677144 h 2053665"/>
                <a:gd name="connsiteX2" fmla="*/ 2424995 w 2424995"/>
                <a:gd name="connsiteY2" fmla="*/ 0 h 2053665"/>
                <a:gd name="connsiteX3" fmla="*/ 1597964 w 2424995"/>
                <a:gd name="connsiteY3" fmla="*/ 2053665 h 2053665"/>
                <a:gd name="connsiteX4" fmla="*/ 827213 w 2424995"/>
                <a:gd name="connsiteY4" fmla="*/ 1649985 h 2053665"/>
                <a:gd name="connsiteX0" fmla="*/ 827213 w 2424995"/>
                <a:gd name="connsiteY0" fmla="*/ 1651863 h 2055543"/>
                <a:gd name="connsiteX1" fmla="*/ 330 w 2424995"/>
                <a:gd name="connsiteY1" fmla="*/ 1679022 h 2055543"/>
                <a:gd name="connsiteX2" fmla="*/ 2424995 w 2424995"/>
                <a:gd name="connsiteY2" fmla="*/ 1878 h 2055543"/>
                <a:gd name="connsiteX3" fmla="*/ 1597964 w 2424995"/>
                <a:gd name="connsiteY3" fmla="*/ 2055543 h 2055543"/>
                <a:gd name="connsiteX4" fmla="*/ 827213 w 2424995"/>
                <a:gd name="connsiteY4" fmla="*/ 1651863 h 2055543"/>
                <a:gd name="connsiteX0" fmla="*/ 827213 w 2424995"/>
                <a:gd name="connsiteY0" fmla="*/ 1649985 h 2053665"/>
                <a:gd name="connsiteX1" fmla="*/ 330 w 2424995"/>
                <a:gd name="connsiteY1" fmla="*/ 1677144 h 2053665"/>
                <a:gd name="connsiteX2" fmla="*/ 2424995 w 2424995"/>
                <a:gd name="connsiteY2" fmla="*/ 0 h 2053665"/>
                <a:gd name="connsiteX3" fmla="*/ 1597964 w 2424995"/>
                <a:gd name="connsiteY3" fmla="*/ 2053665 h 2053665"/>
                <a:gd name="connsiteX4" fmla="*/ 827213 w 2424995"/>
                <a:gd name="connsiteY4" fmla="*/ 1649985 h 2053665"/>
                <a:gd name="connsiteX0" fmla="*/ 827084 w 2424866"/>
                <a:gd name="connsiteY0" fmla="*/ 1649985 h 2053665"/>
                <a:gd name="connsiteX1" fmla="*/ 201 w 2424866"/>
                <a:gd name="connsiteY1" fmla="*/ 1677144 h 2053665"/>
                <a:gd name="connsiteX2" fmla="*/ 2424866 w 2424866"/>
                <a:gd name="connsiteY2" fmla="*/ 0 h 2053665"/>
                <a:gd name="connsiteX3" fmla="*/ 1597835 w 2424866"/>
                <a:gd name="connsiteY3" fmla="*/ 2053665 h 2053665"/>
                <a:gd name="connsiteX4" fmla="*/ 827084 w 2424866"/>
                <a:gd name="connsiteY4" fmla="*/ 1649985 h 2053665"/>
                <a:gd name="connsiteX0" fmla="*/ 896336 w 2560620"/>
                <a:gd name="connsiteY0" fmla="*/ 1644443 h 2048123"/>
                <a:gd name="connsiteX1" fmla="*/ 69453 w 2560620"/>
                <a:gd name="connsiteY1" fmla="*/ 1671602 h 2048123"/>
                <a:gd name="connsiteX2" fmla="*/ 2560620 w 2560620"/>
                <a:gd name="connsiteY2" fmla="*/ 0 h 2048123"/>
                <a:gd name="connsiteX3" fmla="*/ 1667087 w 2560620"/>
                <a:gd name="connsiteY3" fmla="*/ 2048123 h 2048123"/>
                <a:gd name="connsiteX4" fmla="*/ 896336 w 2560620"/>
                <a:gd name="connsiteY4" fmla="*/ 1644443 h 2048123"/>
                <a:gd name="connsiteX0" fmla="*/ 828294 w 2492578"/>
                <a:gd name="connsiteY0" fmla="*/ 1644443 h 2048123"/>
                <a:gd name="connsiteX1" fmla="*/ 1411 w 2492578"/>
                <a:gd name="connsiteY1" fmla="*/ 1671602 h 2048123"/>
                <a:gd name="connsiteX2" fmla="*/ 2492578 w 2492578"/>
                <a:gd name="connsiteY2" fmla="*/ 0 h 2048123"/>
                <a:gd name="connsiteX3" fmla="*/ 1599045 w 2492578"/>
                <a:gd name="connsiteY3" fmla="*/ 2048123 h 2048123"/>
                <a:gd name="connsiteX4" fmla="*/ 828294 w 2492578"/>
                <a:gd name="connsiteY4" fmla="*/ 1644443 h 2048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578" h="2048123">
                  <a:moveTo>
                    <a:pt x="828294" y="1644443"/>
                  </a:moveTo>
                  <a:cubicBezTo>
                    <a:pt x="334376" y="1524737"/>
                    <a:pt x="-25449" y="1720208"/>
                    <a:pt x="1411" y="1671602"/>
                  </a:cubicBezTo>
                  <a:cubicBezTo>
                    <a:pt x="190015" y="1330303"/>
                    <a:pt x="1107496" y="9099"/>
                    <a:pt x="2492578" y="0"/>
                  </a:cubicBezTo>
                  <a:cubicBezTo>
                    <a:pt x="2117313" y="458218"/>
                    <a:pt x="1757027" y="1188535"/>
                    <a:pt x="1599045" y="2048123"/>
                  </a:cubicBezTo>
                  <a:cubicBezTo>
                    <a:pt x="1444734" y="1916581"/>
                    <a:pt x="1302494" y="1791073"/>
                    <a:pt x="828294" y="1644443"/>
                  </a:cubicBezTo>
                  <a:close/>
                </a:path>
              </a:pathLst>
            </a:cu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Freeform: Shape 36">
              <a:extLst>
                <a:ext uri="{FF2B5EF4-FFF2-40B4-BE49-F238E27FC236}">
                  <a16:creationId xmlns:a16="http://schemas.microsoft.com/office/drawing/2014/main" id="{42C5E421-B7D1-8481-726F-83C529998859}"/>
                </a:ext>
              </a:extLst>
            </p:cNvPr>
            <p:cNvSpPr/>
            <p:nvPr/>
          </p:nvSpPr>
          <p:spPr>
            <a:xfrm flipH="1">
              <a:off x="5476672" y="3049359"/>
              <a:ext cx="1661737" cy="1362725"/>
            </a:xfrm>
            <a:custGeom>
              <a:avLst/>
              <a:gdLst>
                <a:gd name="connsiteX0" fmla="*/ 0 w 2448808"/>
                <a:gd name="connsiteY0" fmla="*/ 1677143 h 2029522"/>
                <a:gd name="connsiteX1" fmla="*/ 0 w 2448808"/>
                <a:gd name="connsiteY1" fmla="*/ 1677143 h 2029522"/>
                <a:gd name="connsiteX2" fmla="*/ 2448808 w 2448808"/>
                <a:gd name="connsiteY2" fmla="*/ 0 h 2029522"/>
                <a:gd name="connsiteX3" fmla="*/ 1645920 w 2448808"/>
                <a:gd name="connsiteY3" fmla="*/ 2029522 h 2029522"/>
                <a:gd name="connsiteX4" fmla="*/ 0 w 2448808"/>
                <a:gd name="connsiteY4" fmla="*/ 1677143 h 2029522"/>
                <a:gd name="connsiteX0" fmla="*/ 0 w 2448808"/>
                <a:gd name="connsiteY0" fmla="*/ 1677709 h 2030088"/>
                <a:gd name="connsiteX1" fmla="*/ 0 w 2448808"/>
                <a:gd name="connsiteY1" fmla="*/ 1677709 h 2030088"/>
                <a:gd name="connsiteX2" fmla="*/ 2448808 w 2448808"/>
                <a:gd name="connsiteY2" fmla="*/ 566 h 2030088"/>
                <a:gd name="connsiteX3" fmla="*/ 1645920 w 2448808"/>
                <a:gd name="connsiteY3" fmla="*/ 2030088 h 2030088"/>
                <a:gd name="connsiteX4" fmla="*/ 0 w 2448808"/>
                <a:gd name="connsiteY4" fmla="*/ 1677709 h 2030088"/>
                <a:gd name="connsiteX0" fmla="*/ 226811 w 2615262"/>
                <a:gd name="connsiteY0" fmla="*/ 1719854 h 2029983"/>
                <a:gd name="connsiteX1" fmla="*/ 166454 w 2615262"/>
                <a:gd name="connsiteY1" fmla="*/ 1677604 h 2029983"/>
                <a:gd name="connsiteX2" fmla="*/ 2615262 w 2615262"/>
                <a:gd name="connsiteY2" fmla="*/ 461 h 2029983"/>
                <a:gd name="connsiteX3" fmla="*/ 1812374 w 2615262"/>
                <a:gd name="connsiteY3" fmla="*/ 2029983 h 2029983"/>
                <a:gd name="connsiteX4" fmla="*/ 226811 w 2615262"/>
                <a:gd name="connsiteY4" fmla="*/ 1719854 h 2029983"/>
                <a:gd name="connsiteX0" fmla="*/ 181479 w 2569930"/>
                <a:gd name="connsiteY0" fmla="*/ 1719923 h 2030052"/>
                <a:gd name="connsiteX1" fmla="*/ 181479 w 2569930"/>
                <a:gd name="connsiteY1" fmla="*/ 1487550 h 2030052"/>
                <a:gd name="connsiteX2" fmla="*/ 2569930 w 2569930"/>
                <a:gd name="connsiteY2" fmla="*/ 530 h 2030052"/>
                <a:gd name="connsiteX3" fmla="*/ 1767042 w 2569930"/>
                <a:gd name="connsiteY3" fmla="*/ 2030052 h 2030052"/>
                <a:gd name="connsiteX4" fmla="*/ 181479 w 2569930"/>
                <a:gd name="connsiteY4" fmla="*/ 1719923 h 2030052"/>
                <a:gd name="connsiteX0" fmla="*/ 632722 w 2453823"/>
                <a:gd name="connsiteY0" fmla="*/ 1671635 h 2030049"/>
                <a:gd name="connsiteX1" fmla="*/ 65372 w 2453823"/>
                <a:gd name="connsiteY1" fmla="*/ 1487547 h 2030049"/>
                <a:gd name="connsiteX2" fmla="*/ 2453823 w 2453823"/>
                <a:gd name="connsiteY2" fmla="*/ 527 h 2030049"/>
                <a:gd name="connsiteX3" fmla="*/ 1650935 w 2453823"/>
                <a:gd name="connsiteY3" fmla="*/ 2030049 h 2030049"/>
                <a:gd name="connsiteX4" fmla="*/ 632722 w 2453823"/>
                <a:gd name="connsiteY4" fmla="*/ 1671635 h 2030049"/>
                <a:gd name="connsiteX0" fmla="*/ 898496 w 2426868"/>
                <a:gd name="connsiteY0" fmla="*/ 1668618 h 2030049"/>
                <a:gd name="connsiteX1" fmla="*/ 38417 w 2426868"/>
                <a:gd name="connsiteY1" fmla="*/ 1487547 h 2030049"/>
                <a:gd name="connsiteX2" fmla="*/ 2426868 w 2426868"/>
                <a:gd name="connsiteY2" fmla="*/ 527 h 2030049"/>
                <a:gd name="connsiteX3" fmla="*/ 1623980 w 2426868"/>
                <a:gd name="connsiteY3" fmla="*/ 2030049 h 2030049"/>
                <a:gd name="connsiteX4" fmla="*/ 898496 w 2426868"/>
                <a:gd name="connsiteY4" fmla="*/ 1668618 h 2030049"/>
                <a:gd name="connsiteX0" fmla="*/ 930712 w 2459084"/>
                <a:gd name="connsiteY0" fmla="*/ 1668557 h 2029988"/>
                <a:gd name="connsiteX1" fmla="*/ 37437 w 2459084"/>
                <a:gd name="connsiteY1" fmla="*/ 1653467 h 2029988"/>
                <a:gd name="connsiteX2" fmla="*/ 2459084 w 2459084"/>
                <a:gd name="connsiteY2" fmla="*/ 466 h 2029988"/>
                <a:gd name="connsiteX3" fmla="*/ 1656196 w 2459084"/>
                <a:gd name="connsiteY3" fmla="*/ 2029988 h 2029988"/>
                <a:gd name="connsiteX4" fmla="*/ 930712 w 2459084"/>
                <a:gd name="connsiteY4" fmla="*/ 1668557 h 2029988"/>
                <a:gd name="connsiteX0" fmla="*/ 893687 w 2422059"/>
                <a:gd name="connsiteY0" fmla="*/ 1668575 h 2030006"/>
                <a:gd name="connsiteX1" fmla="*/ 412 w 2422059"/>
                <a:gd name="connsiteY1" fmla="*/ 1653485 h 2030006"/>
                <a:gd name="connsiteX2" fmla="*/ 2422059 w 2422059"/>
                <a:gd name="connsiteY2" fmla="*/ 484 h 2030006"/>
                <a:gd name="connsiteX3" fmla="*/ 1619171 w 2422059"/>
                <a:gd name="connsiteY3" fmla="*/ 2030006 h 2030006"/>
                <a:gd name="connsiteX4" fmla="*/ 893687 w 2422059"/>
                <a:gd name="connsiteY4" fmla="*/ 1668575 h 2030006"/>
                <a:gd name="connsiteX0" fmla="*/ 916686 w 2460147"/>
                <a:gd name="connsiteY0" fmla="*/ 1632341 h 2029986"/>
                <a:gd name="connsiteX1" fmla="*/ 38500 w 2460147"/>
                <a:gd name="connsiteY1" fmla="*/ 1653465 h 2029986"/>
                <a:gd name="connsiteX2" fmla="*/ 2460147 w 2460147"/>
                <a:gd name="connsiteY2" fmla="*/ 464 h 2029986"/>
                <a:gd name="connsiteX3" fmla="*/ 1657259 w 2460147"/>
                <a:gd name="connsiteY3" fmla="*/ 2029986 h 2029986"/>
                <a:gd name="connsiteX4" fmla="*/ 916686 w 2460147"/>
                <a:gd name="connsiteY4" fmla="*/ 1632341 h 2029986"/>
                <a:gd name="connsiteX0" fmla="*/ 931337 w 2474798"/>
                <a:gd name="connsiteY0" fmla="*/ 1632244 h 2029889"/>
                <a:gd name="connsiteX1" fmla="*/ 53151 w 2474798"/>
                <a:gd name="connsiteY1" fmla="*/ 1653368 h 2029889"/>
                <a:gd name="connsiteX2" fmla="*/ 2474798 w 2474798"/>
                <a:gd name="connsiteY2" fmla="*/ 367 h 2029889"/>
                <a:gd name="connsiteX3" fmla="*/ 1671910 w 2474798"/>
                <a:gd name="connsiteY3" fmla="*/ 2029889 h 2029889"/>
                <a:gd name="connsiteX4" fmla="*/ 931337 w 2474798"/>
                <a:gd name="connsiteY4" fmla="*/ 1632244 h 2029889"/>
                <a:gd name="connsiteX0" fmla="*/ 879689 w 2423150"/>
                <a:gd name="connsiteY0" fmla="*/ 1632264 h 2029909"/>
                <a:gd name="connsiteX1" fmla="*/ 1503 w 2423150"/>
                <a:gd name="connsiteY1" fmla="*/ 1653388 h 2029909"/>
                <a:gd name="connsiteX2" fmla="*/ 2423150 w 2423150"/>
                <a:gd name="connsiteY2" fmla="*/ 387 h 2029909"/>
                <a:gd name="connsiteX3" fmla="*/ 1620262 w 2423150"/>
                <a:gd name="connsiteY3" fmla="*/ 2029909 h 2029909"/>
                <a:gd name="connsiteX4" fmla="*/ 879689 w 2423150"/>
                <a:gd name="connsiteY4" fmla="*/ 1632264 h 2029909"/>
                <a:gd name="connsiteX0" fmla="*/ 879497 w 2422958"/>
                <a:gd name="connsiteY0" fmla="*/ 1632262 h 2029907"/>
                <a:gd name="connsiteX1" fmla="*/ 1311 w 2422958"/>
                <a:gd name="connsiteY1" fmla="*/ 1653386 h 2029907"/>
                <a:gd name="connsiteX2" fmla="*/ 2422958 w 2422958"/>
                <a:gd name="connsiteY2" fmla="*/ 385 h 2029907"/>
                <a:gd name="connsiteX3" fmla="*/ 1620070 w 2422958"/>
                <a:gd name="connsiteY3" fmla="*/ 2029907 h 2029907"/>
                <a:gd name="connsiteX4" fmla="*/ 879497 w 2422958"/>
                <a:gd name="connsiteY4" fmla="*/ 1632262 h 2029907"/>
                <a:gd name="connsiteX0" fmla="*/ 916812 w 2463291"/>
                <a:gd name="connsiteY0" fmla="*/ 1656476 h 2054121"/>
                <a:gd name="connsiteX1" fmla="*/ 38626 w 2463291"/>
                <a:gd name="connsiteY1" fmla="*/ 1677600 h 2054121"/>
                <a:gd name="connsiteX2" fmla="*/ 2463291 w 2463291"/>
                <a:gd name="connsiteY2" fmla="*/ 456 h 2054121"/>
                <a:gd name="connsiteX3" fmla="*/ 1657385 w 2463291"/>
                <a:gd name="connsiteY3" fmla="*/ 2054121 h 2054121"/>
                <a:gd name="connsiteX4" fmla="*/ 916812 w 2463291"/>
                <a:gd name="connsiteY4" fmla="*/ 1656476 h 2054121"/>
                <a:gd name="connsiteX0" fmla="*/ 916812 w 2463291"/>
                <a:gd name="connsiteY0" fmla="*/ 1656020 h 2053665"/>
                <a:gd name="connsiteX1" fmla="*/ 38626 w 2463291"/>
                <a:gd name="connsiteY1" fmla="*/ 1677144 h 2053665"/>
                <a:gd name="connsiteX2" fmla="*/ 2463291 w 2463291"/>
                <a:gd name="connsiteY2" fmla="*/ 0 h 2053665"/>
                <a:gd name="connsiteX3" fmla="*/ 1657385 w 2463291"/>
                <a:gd name="connsiteY3" fmla="*/ 2053665 h 2053665"/>
                <a:gd name="connsiteX4" fmla="*/ 916812 w 2463291"/>
                <a:gd name="connsiteY4" fmla="*/ 1656020 h 2053665"/>
                <a:gd name="connsiteX0" fmla="*/ 916812 w 2463291"/>
                <a:gd name="connsiteY0" fmla="*/ 1656020 h 2053665"/>
                <a:gd name="connsiteX1" fmla="*/ 38626 w 2463291"/>
                <a:gd name="connsiteY1" fmla="*/ 1677144 h 2053665"/>
                <a:gd name="connsiteX2" fmla="*/ 2463291 w 2463291"/>
                <a:gd name="connsiteY2" fmla="*/ 0 h 2053665"/>
                <a:gd name="connsiteX3" fmla="*/ 1636260 w 2463291"/>
                <a:gd name="connsiteY3" fmla="*/ 2053665 h 2053665"/>
                <a:gd name="connsiteX4" fmla="*/ 916812 w 2463291"/>
                <a:gd name="connsiteY4" fmla="*/ 1656020 h 2053665"/>
                <a:gd name="connsiteX0" fmla="*/ 916812 w 2463291"/>
                <a:gd name="connsiteY0" fmla="*/ 1656020 h 2053665"/>
                <a:gd name="connsiteX1" fmla="*/ 38626 w 2463291"/>
                <a:gd name="connsiteY1" fmla="*/ 1677144 h 2053665"/>
                <a:gd name="connsiteX2" fmla="*/ 2463291 w 2463291"/>
                <a:gd name="connsiteY2" fmla="*/ 0 h 2053665"/>
                <a:gd name="connsiteX3" fmla="*/ 1636260 w 2463291"/>
                <a:gd name="connsiteY3" fmla="*/ 2053665 h 2053665"/>
                <a:gd name="connsiteX4" fmla="*/ 916812 w 2463291"/>
                <a:gd name="connsiteY4" fmla="*/ 1656020 h 2053665"/>
                <a:gd name="connsiteX0" fmla="*/ 916812 w 2463291"/>
                <a:gd name="connsiteY0" fmla="*/ 1656020 h 2053665"/>
                <a:gd name="connsiteX1" fmla="*/ 38626 w 2463291"/>
                <a:gd name="connsiteY1" fmla="*/ 1677144 h 2053665"/>
                <a:gd name="connsiteX2" fmla="*/ 2463291 w 2463291"/>
                <a:gd name="connsiteY2" fmla="*/ 0 h 2053665"/>
                <a:gd name="connsiteX3" fmla="*/ 1636260 w 2463291"/>
                <a:gd name="connsiteY3" fmla="*/ 2053665 h 2053665"/>
                <a:gd name="connsiteX4" fmla="*/ 916812 w 2463291"/>
                <a:gd name="connsiteY4" fmla="*/ 1656020 h 2053665"/>
                <a:gd name="connsiteX0" fmla="*/ 878999 w 2425478"/>
                <a:gd name="connsiteY0" fmla="*/ 1656020 h 2053665"/>
                <a:gd name="connsiteX1" fmla="*/ 813 w 2425478"/>
                <a:gd name="connsiteY1" fmla="*/ 1677144 h 2053665"/>
                <a:gd name="connsiteX2" fmla="*/ 2425478 w 2425478"/>
                <a:gd name="connsiteY2" fmla="*/ 0 h 2053665"/>
                <a:gd name="connsiteX3" fmla="*/ 1598447 w 2425478"/>
                <a:gd name="connsiteY3" fmla="*/ 2053665 h 2053665"/>
                <a:gd name="connsiteX4" fmla="*/ 878999 w 2425478"/>
                <a:gd name="connsiteY4" fmla="*/ 1656020 h 2053665"/>
                <a:gd name="connsiteX0" fmla="*/ 869326 w 2467108"/>
                <a:gd name="connsiteY0" fmla="*/ 1649985 h 2053665"/>
                <a:gd name="connsiteX1" fmla="*/ 42443 w 2467108"/>
                <a:gd name="connsiteY1" fmla="*/ 1677144 h 2053665"/>
                <a:gd name="connsiteX2" fmla="*/ 2467108 w 2467108"/>
                <a:gd name="connsiteY2" fmla="*/ 0 h 2053665"/>
                <a:gd name="connsiteX3" fmla="*/ 1640077 w 2467108"/>
                <a:gd name="connsiteY3" fmla="*/ 2053665 h 2053665"/>
                <a:gd name="connsiteX4" fmla="*/ 869326 w 2467108"/>
                <a:gd name="connsiteY4" fmla="*/ 1649985 h 2053665"/>
                <a:gd name="connsiteX0" fmla="*/ 834207 w 2431989"/>
                <a:gd name="connsiteY0" fmla="*/ 1649985 h 2053665"/>
                <a:gd name="connsiteX1" fmla="*/ 7324 w 2431989"/>
                <a:gd name="connsiteY1" fmla="*/ 1677144 h 2053665"/>
                <a:gd name="connsiteX2" fmla="*/ 2431989 w 2431989"/>
                <a:gd name="connsiteY2" fmla="*/ 0 h 2053665"/>
                <a:gd name="connsiteX3" fmla="*/ 1604958 w 2431989"/>
                <a:gd name="connsiteY3" fmla="*/ 2053665 h 2053665"/>
                <a:gd name="connsiteX4" fmla="*/ 834207 w 2431989"/>
                <a:gd name="connsiteY4" fmla="*/ 1649985 h 2053665"/>
                <a:gd name="connsiteX0" fmla="*/ 840432 w 2438214"/>
                <a:gd name="connsiteY0" fmla="*/ 1649985 h 2053665"/>
                <a:gd name="connsiteX1" fmla="*/ 13549 w 2438214"/>
                <a:gd name="connsiteY1" fmla="*/ 1677144 h 2053665"/>
                <a:gd name="connsiteX2" fmla="*/ 2438214 w 2438214"/>
                <a:gd name="connsiteY2" fmla="*/ 0 h 2053665"/>
                <a:gd name="connsiteX3" fmla="*/ 1611183 w 2438214"/>
                <a:gd name="connsiteY3" fmla="*/ 2053665 h 2053665"/>
                <a:gd name="connsiteX4" fmla="*/ 840432 w 2438214"/>
                <a:gd name="connsiteY4" fmla="*/ 1649985 h 2053665"/>
                <a:gd name="connsiteX0" fmla="*/ 836812 w 2434594"/>
                <a:gd name="connsiteY0" fmla="*/ 1649985 h 2053665"/>
                <a:gd name="connsiteX1" fmla="*/ 9929 w 2434594"/>
                <a:gd name="connsiteY1" fmla="*/ 1677144 h 2053665"/>
                <a:gd name="connsiteX2" fmla="*/ 2434594 w 2434594"/>
                <a:gd name="connsiteY2" fmla="*/ 0 h 2053665"/>
                <a:gd name="connsiteX3" fmla="*/ 1607563 w 2434594"/>
                <a:gd name="connsiteY3" fmla="*/ 2053665 h 2053665"/>
                <a:gd name="connsiteX4" fmla="*/ 836812 w 2434594"/>
                <a:gd name="connsiteY4" fmla="*/ 1649985 h 2053665"/>
                <a:gd name="connsiteX0" fmla="*/ 827308 w 2425090"/>
                <a:gd name="connsiteY0" fmla="*/ 1649985 h 2053665"/>
                <a:gd name="connsiteX1" fmla="*/ 425 w 2425090"/>
                <a:gd name="connsiteY1" fmla="*/ 1677144 h 2053665"/>
                <a:gd name="connsiteX2" fmla="*/ 2425090 w 2425090"/>
                <a:gd name="connsiteY2" fmla="*/ 0 h 2053665"/>
                <a:gd name="connsiteX3" fmla="*/ 1598059 w 2425090"/>
                <a:gd name="connsiteY3" fmla="*/ 2053665 h 2053665"/>
                <a:gd name="connsiteX4" fmla="*/ 827308 w 2425090"/>
                <a:gd name="connsiteY4" fmla="*/ 1649985 h 2053665"/>
                <a:gd name="connsiteX0" fmla="*/ 827203 w 2424985"/>
                <a:gd name="connsiteY0" fmla="*/ 1649985 h 2053665"/>
                <a:gd name="connsiteX1" fmla="*/ 320 w 2424985"/>
                <a:gd name="connsiteY1" fmla="*/ 1677144 h 2053665"/>
                <a:gd name="connsiteX2" fmla="*/ 2424985 w 2424985"/>
                <a:gd name="connsiteY2" fmla="*/ 0 h 2053665"/>
                <a:gd name="connsiteX3" fmla="*/ 1597954 w 2424985"/>
                <a:gd name="connsiteY3" fmla="*/ 2053665 h 2053665"/>
                <a:gd name="connsiteX4" fmla="*/ 827203 w 2424985"/>
                <a:gd name="connsiteY4" fmla="*/ 1649985 h 2053665"/>
                <a:gd name="connsiteX0" fmla="*/ 827203 w 2424985"/>
                <a:gd name="connsiteY0" fmla="*/ 1649985 h 2053665"/>
                <a:gd name="connsiteX1" fmla="*/ 320 w 2424985"/>
                <a:gd name="connsiteY1" fmla="*/ 1677144 h 2053665"/>
                <a:gd name="connsiteX2" fmla="*/ 2424985 w 2424985"/>
                <a:gd name="connsiteY2" fmla="*/ 0 h 2053665"/>
                <a:gd name="connsiteX3" fmla="*/ 1597954 w 2424985"/>
                <a:gd name="connsiteY3" fmla="*/ 2053665 h 2053665"/>
                <a:gd name="connsiteX4" fmla="*/ 827203 w 2424985"/>
                <a:gd name="connsiteY4" fmla="*/ 1649985 h 2053665"/>
                <a:gd name="connsiteX0" fmla="*/ 827203 w 2424985"/>
                <a:gd name="connsiteY0" fmla="*/ 1649985 h 2053665"/>
                <a:gd name="connsiteX1" fmla="*/ 320 w 2424985"/>
                <a:gd name="connsiteY1" fmla="*/ 1677144 h 2053665"/>
                <a:gd name="connsiteX2" fmla="*/ 2424985 w 2424985"/>
                <a:gd name="connsiteY2" fmla="*/ 0 h 2053665"/>
                <a:gd name="connsiteX3" fmla="*/ 1597954 w 2424985"/>
                <a:gd name="connsiteY3" fmla="*/ 2053665 h 2053665"/>
                <a:gd name="connsiteX4" fmla="*/ 827203 w 2424985"/>
                <a:gd name="connsiteY4" fmla="*/ 1649985 h 2053665"/>
                <a:gd name="connsiteX0" fmla="*/ 827213 w 2424995"/>
                <a:gd name="connsiteY0" fmla="*/ 1649985 h 2053665"/>
                <a:gd name="connsiteX1" fmla="*/ 330 w 2424995"/>
                <a:gd name="connsiteY1" fmla="*/ 1677144 h 2053665"/>
                <a:gd name="connsiteX2" fmla="*/ 2424995 w 2424995"/>
                <a:gd name="connsiteY2" fmla="*/ 0 h 2053665"/>
                <a:gd name="connsiteX3" fmla="*/ 1597964 w 2424995"/>
                <a:gd name="connsiteY3" fmla="*/ 2053665 h 2053665"/>
                <a:gd name="connsiteX4" fmla="*/ 827213 w 2424995"/>
                <a:gd name="connsiteY4" fmla="*/ 1649985 h 2053665"/>
                <a:gd name="connsiteX0" fmla="*/ 827213 w 2424995"/>
                <a:gd name="connsiteY0" fmla="*/ 1649985 h 2053665"/>
                <a:gd name="connsiteX1" fmla="*/ 330 w 2424995"/>
                <a:gd name="connsiteY1" fmla="*/ 1677144 h 2053665"/>
                <a:gd name="connsiteX2" fmla="*/ 2424995 w 2424995"/>
                <a:gd name="connsiteY2" fmla="*/ 0 h 2053665"/>
                <a:gd name="connsiteX3" fmla="*/ 1597964 w 2424995"/>
                <a:gd name="connsiteY3" fmla="*/ 2053665 h 2053665"/>
                <a:gd name="connsiteX4" fmla="*/ 827213 w 2424995"/>
                <a:gd name="connsiteY4" fmla="*/ 1649985 h 2053665"/>
                <a:gd name="connsiteX0" fmla="*/ 827213 w 2424995"/>
                <a:gd name="connsiteY0" fmla="*/ 1651863 h 2055543"/>
                <a:gd name="connsiteX1" fmla="*/ 330 w 2424995"/>
                <a:gd name="connsiteY1" fmla="*/ 1679022 h 2055543"/>
                <a:gd name="connsiteX2" fmla="*/ 2424995 w 2424995"/>
                <a:gd name="connsiteY2" fmla="*/ 1878 h 2055543"/>
                <a:gd name="connsiteX3" fmla="*/ 1597964 w 2424995"/>
                <a:gd name="connsiteY3" fmla="*/ 2055543 h 2055543"/>
                <a:gd name="connsiteX4" fmla="*/ 827213 w 2424995"/>
                <a:gd name="connsiteY4" fmla="*/ 1651863 h 2055543"/>
                <a:gd name="connsiteX0" fmla="*/ 827213 w 2424995"/>
                <a:gd name="connsiteY0" fmla="*/ 1649985 h 2053665"/>
                <a:gd name="connsiteX1" fmla="*/ 330 w 2424995"/>
                <a:gd name="connsiteY1" fmla="*/ 1677144 h 2053665"/>
                <a:gd name="connsiteX2" fmla="*/ 2424995 w 2424995"/>
                <a:gd name="connsiteY2" fmla="*/ 0 h 2053665"/>
                <a:gd name="connsiteX3" fmla="*/ 1597964 w 2424995"/>
                <a:gd name="connsiteY3" fmla="*/ 2053665 h 2053665"/>
                <a:gd name="connsiteX4" fmla="*/ 827213 w 2424995"/>
                <a:gd name="connsiteY4" fmla="*/ 1649985 h 2053665"/>
                <a:gd name="connsiteX0" fmla="*/ 827084 w 2424866"/>
                <a:gd name="connsiteY0" fmla="*/ 1649985 h 2053665"/>
                <a:gd name="connsiteX1" fmla="*/ 201 w 2424866"/>
                <a:gd name="connsiteY1" fmla="*/ 1677144 h 2053665"/>
                <a:gd name="connsiteX2" fmla="*/ 2424866 w 2424866"/>
                <a:gd name="connsiteY2" fmla="*/ 0 h 2053665"/>
                <a:gd name="connsiteX3" fmla="*/ 1597835 w 2424866"/>
                <a:gd name="connsiteY3" fmla="*/ 2053665 h 2053665"/>
                <a:gd name="connsiteX4" fmla="*/ 827084 w 2424866"/>
                <a:gd name="connsiteY4" fmla="*/ 1649985 h 2053665"/>
                <a:gd name="connsiteX0" fmla="*/ 897321 w 2578230"/>
                <a:gd name="connsiteY0" fmla="*/ 1655527 h 2059207"/>
                <a:gd name="connsiteX1" fmla="*/ 70438 w 2578230"/>
                <a:gd name="connsiteY1" fmla="*/ 1682686 h 2059207"/>
                <a:gd name="connsiteX2" fmla="*/ 2578230 w 2578230"/>
                <a:gd name="connsiteY2" fmla="*/ 0 h 2059207"/>
                <a:gd name="connsiteX3" fmla="*/ 1668072 w 2578230"/>
                <a:gd name="connsiteY3" fmla="*/ 2059207 h 2059207"/>
                <a:gd name="connsiteX4" fmla="*/ 897321 w 2578230"/>
                <a:gd name="connsiteY4" fmla="*/ 1655527 h 2059207"/>
                <a:gd name="connsiteX0" fmla="*/ 869230 w 2550139"/>
                <a:gd name="connsiteY0" fmla="*/ 1655527 h 2059207"/>
                <a:gd name="connsiteX1" fmla="*/ 42347 w 2550139"/>
                <a:gd name="connsiteY1" fmla="*/ 1682686 h 2059207"/>
                <a:gd name="connsiteX2" fmla="*/ 2550139 w 2550139"/>
                <a:gd name="connsiteY2" fmla="*/ 0 h 2059207"/>
                <a:gd name="connsiteX3" fmla="*/ 1639981 w 2550139"/>
                <a:gd name="connsiteY3" fmla="*/ 2059207 h 2059207"/>
                <a:gd name="connsiteX4" fmla="*/ 869230 w 2550139"/>
                <a:gd name="connsiteY4" fmla="*/ 1655527 h 2059207"/>
                <a:gd name="connsiteX0" fmla="*/ 830132 w 2511041"/>
                <a:gd name="connsiteY0" fmla="*/ 1655527 h 2059207"/>
                <a:gd name="connsiteX1" fmla="*/ 3249 w 2511041"/>
                <a:gd name="connsiteY1" fmla="*/ 1682686 h 2059207"/>
                <a:gd name="connsiteX2" fmla="*/ 2511041 w 2511041"/>
                <a:gd name="connsiteY2" fmla="*/ 0 h 2059207"/>
                <a:gd name="connsiteX3" fmla="*/ 1600883 w 2511041"/>
                <a:gd name="connsiteY3" fmla="*/ 2059207 h 2059207"/>
                <a:gd name="connsiteX4" fmla="*/ 830132 w 2511041"/>
                <a:gd name="connsiteY4" fmla="*/ 1655527 h 205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041" h="2059207">
                  <a:moveTo>
                    <a:pt x="830132" y="1655527"/>
                  </a:moveTo>
                  <a:cubicBezTo>
                    <a:pt x="336214" y="1535821"/>
                    <a:pt x="-39014" y="1775388"/>
                    <a:pt x="3249" y="1682686"/>
                  </a:cubicBezTo>
                  <a:cubicBezTo>
                    <a:pt x="130107" y="1404429"/>
                    <a:pt x="1125959" y="9099"/>
                    <a:pt x="2511041" y="0"/>
                  </a:cubicBezTo>
                  <a:cubicBezTo>
                    <a:pt x="2135776" y="458218"/>
                    <a:pt x="1758865" y="1199619"/>
                    <a:pt x="1600883" y="2059207"/>
                  </a:cubicBezTo>
                  <a:cubicBezTo>
                    <a:pt x="1446572" y="1927665"/>
                    <a:pt x="1304332" y="1802157"/>
                    <a:pt x="830132" y="1655527"/>
                  </a:cubicBez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Freeform: Shape 37">
              <a:extLst>
                <a:ext uri="{FF2B5EF4-FFF2-40B4-BE49-F238E27FC236}">
                  <a16:creationId xmlns:a16="http://schemas.microsoft.com/office/drawing/2014/main" id="{4BF77951-1AC1-C097-6FA1-95AE73C90ACC}"/>
                </a:ext>
              </a:extLst>
            </p:cNvPr>
            <p:cNvSpPr/>
            <p:nvPr/>
          </p:nvSpPr>
          <p:spPr>
            <a:xfrm>
              <a:off x="4222415" y="3005570"/>
              <a:ext cx="1855715" cy="1405838"/>
            </a:xfrm>
            <a:custGeom>
              <a:avLst/>
              <a:gdLst>
                <a:gd name="connsiteX0" fmla="*/ 0 w 2804160"/>
                <a:gd name="connsiteY0" fmla="*/ 2072640 h 2083723"/>
                <a:gd name="connsiteX1" fmla="*/ 2804160 w 2804160"/>
                <a:gd name="connsiteY1" fmla="*/ 2083723 h 2083723"/>
                <a:gd name="connsiteX2" fmla="*/ 1518458 w 2804160"/>
                <a:gd name="connsiteY2" fmla="*/ 0 h 2083723"/>
                <a:gd name="connsiteX3" fmla="*/ 0 w 2804160"/>
                <a:gd name="connsiteY3" fmla="*/ 2072640 h 2083723"/>
                <a:gd name="connsiteX0" fmla="*/ 0 w 2804160"/>
                <a:gd name="connsiteY0" fmla="*/ 2089265 h 2100348"/>
                <a:gd name="connsiteX1" fmla="*/ 2804160 w 2804160"/>
                <a:gd name="connsiteY1" fmla="*/ 2100348 h 2100348"/>
                <a:gd name="connsiteX2" fmla="*/ 1463040 w 2804160"/>
                <a:gd name="connsiteY2" fmla="*/ 0 h 2100348"/>
                <a:gd name="connsiteX3" fmla="*/ 0 w 2804160"/>
                <a:gd name="connsiteY3" fmla="*/ 2089265 h 2100348"/>
                <a:gd name="connsiteX0" fmla="*/ 0 w 2804160"/>
                <a:gd name="connsiteY0" fmla="*/ 2103593 h 2114676"/>
                <a:gd name="connsiteX1" fmla="*/ 2804160 w 2804160"/>
                <a:gd name="connsiteY1" fmla="*/ 2114676 h 2114676"/>
                <a:gd name="connsiteX2" fmla="*/ 1463040 w 2804160"/>
                <a:gd name="connsiteY2" fmla="*/ 14328 h 2114676"/>
                <a:gd name="connsiteX3" fmla="*/ 0 w 2804160"/>
                <a:gd name="connsiteY3" fmla="*/ 2103593 h 2114676"/>
                <a:gd name="connsiteX0" fmla="*/ 0 w 2804160"/>
                <a:gd name="connsiteY0" fmla="*/ 2101709 h 2112792"/>
                <a:gd name="connsiteX1" fmla="*/ 2804160 w 2804160"/>
                <a:gd name="connsiteY1" fmla="*/ 2112792 h 2112792"/>
                <a:gd name="connsiteX2" fmla="*/ 1463040 w 2804160"/>
                <a:gd name="connsiteY2" fmla="*/ 12444 h 2112792"/>
                <a:gd name="connsiteX3" fmla="*/ 0 w 2804160"/>
                <a:gd name="connsiteY3" fmla="*/ 2101709 h 2112792"/>
                <a:gd name="connsiteX0" fmla="*/ 0 w 2804160"/>
                <a:gd name="connsiteY0" fmla="*/ 2101709 h 2112792"/>
                <a:gd name="connsiteX1" fmla="*/ 2804160 w 2804160"/>
                <a:gd name="connsiteY1" fmla="*/ 2112792 h 2112792"/>
                <a:gd name="connsiteX2" fmla="*/ 1474123 w 2804160"/>
                <a:gd name="connsiteY2" fmla="*/ 12444 h 2112792"/>
                <a:gd name="connsiteX3" fmla="*/ 0 w 2804160"/>
                <a:gd name="connsiteY3" fmla="*/ 2101709 h 2112792"/>
                <a:gd name="connsiteX0" fmla="*/ 0 w 2804160"/>
                <a:gd name="connsiteY0" fmla="*/ 2103145 h 2114228"/>
                <a:gd name="connsiteX1" fmla="*/ 2804160 w 2804160"/>
                <a:gd name="connsiteY1" fmla="*/ 2114228 h 2114228"/>
                <a:gd name="connsiteX2" fmla="*/ 1474123 w 2804160"/>
                <a:gd name="connsiteY2" fmla="*/ 13880 h 2114228"/>
                <a:gd name="connsiteX3" fmla="*/ 0 w 2804160"/>
                <a:gd name="connsiteY3" fmla="*/ 2103145 h 2114228"/>
                <a:gd name="connsiteX0" fmla="*/ 0 w 2804160"/>
                <a:gd name="connsiteY0" fmla="*/ 2107017 h 2118100"/>
                <a:gd name="connsiteX1" fmla="*/ 2804160 w 2804160"/>
                <a:gd name="connsiteY1" fmla="*/ 2118100 h 2118100"/>
                <a:gd name="connsiteX2" fmla="*/ 1474123 w 2804160"/>
                <a:gd name="connsiteY2" fmla="*/ 17752 h 2118100"/>
                <a:gd name="connsiteX3" fmla="*/ 0 w 2804160"/>
                <a:gd name="connsiteY3" fmla="*/ 2107017 h 2118100"/>
                <a:gd name="connsiteX0" fmla="*/ 0 w 2804160"/>
                <a:gd name="connsiteY0" fmla="*/ 2117178 h 2128261"/>
                <a:gd name="connsiteX1" fmla="*/ 2804160 w 2804160"/>
                <a:gd name="connsiteY1" fmla="*/ 2128261 h 2128261"/>
                <a:gd name="connsiteX2" fmla="*/ 1474123 w 2804160"/>
                <a:gd name="connsiteY2" fmla="*/ 27913 h 2128261"/>
                <a:gd name="connsiteX3" fmla="*/ 0 w 2804160"/>
                <a:gd name="connsiteY3" fmla="*/ 2117178 h 2128261"/>
                <a:gd name="connsiteX0" fmla="*/ 0 w 2804160"/>
                <a:gd name="connsiteY0" fmla="*/ 2113701 h 2124784"/>
                <a:gd name="connsiteX1" fmla="*/ 2804160 w 2804160"/>
                <a:gd name="connsiteY1" fmla="*/ 2124784 h 2124784"/>
                <a:gd name="connsiteX2" fmla="*/ 1474123 w 2804160"/>
                <a:gd name="connsiteY2" fmla="*/ 24436 h 2124784"/>
                <a:gd name="connsiteX3" fmla="*/ 0 w 2804160"/>
                <a:gd name="connsiteY3" fmla="*/ 2113701 h 2124784"/>
                <a:gd name="connsiteX0" fmla="*/ 0 w 2804160"/>
                <a:gd name="connsiteY0" fmla="*/ 2113272 h 2124355"/>
                <a:gd name="connsiteX1" fmla="*/ 2804160 w 2804160"/>
                <a:gd name="connsiteY1" fmla="*/ 2124355 h 2124355"/>
                <a:gd name="connsiteX2" fmla="*/ 1474123 w 2804160"/>
                <a:gd name="connsiteY2" fmla="*/ 24007 h 2124355"/>
                <a:gd name="connsiteX3" fmla="*/ 0 w 2804160"/>
                <a:gd name="connsiteY3" fmla="*/ 2113272 h 2124355"/>
                <a:gd name="connsiteX0" fmla="*/ 0 w 2804160"/>
                <a:gd name="connsiteY0" fmla="*/ 2113272 h 2124355"/>
                <a:gd name="connsiteX1" fmla="*/ 2804160 w 2804160"/>
                <a:gd name="connsiteY1" fmla="*/ 2124355 h 2124355"/>
                <a:gd name="connsiteX2" fmla="*/ 1440872 w 2804160"/>
                <a:gd name="connsiteY2" fmla="*/ 24007 h 2124355"/>
                <a:gd name="connsiteX3" fmla="*/ 0 w 2804160"/>
                <a:gd name="connsiteY3" fmla="*/ 2113272 h 2124355"/>
                <a:gd name="connsiteX0" fmla="*/ 0 w 2804160"/>
                <a:gd name="connsiteY0" fmla="*/ 2113272 h 2124355"/>
                <a:gd name="connsiteX1" fmla="*/ 2804160 w 2804160"/>
                <a:gd name="connsiteY1" fmla="*/ 2124355 h 2124355"/>
                <a:gd name="connsiteX2" fmla="*/ 1440872 w 2804160"/>
                <a:gd name="connsiteY2" fmla="*/ 24007 h 2124355"/>
                <a:gd name="connsiteX3" fmla="*/ 0 w 2804160"/>
                <a:gd name="connsiteY3" fmla="*/ 2113272 h 2124355"/>
                <a:gd name="connsiteX0" fmla="*/ 0 w 2804160"/>
                <a:gd name="connsiteY0" fmla="*/ 2113272 h 2124355"/>
                <a:gd name="connsiteX1" fmla="*/ 2804160 w 2804160"/>
                <a:gd name="connsiteY1" fmla="*/ 2124355 h 2124355"/>
                <a:gd name="connsiteX2" fmla="*/ 1440872 w 2804160"/>
                <a:gd name="connsiteY2" fmla="*/ 24007 h 2124355"/>
                <a:gd name="connsiteX3" fmla="*/ 0 w 2804160"/>
                <a:gd name="connsiteY3" fmla="*/ 2113272 h 2124355"/>
                <a:gd name="connsiteX0" fmla="*/ 0 w 2804160"/>
                <a:gd name="connsiteY0" fmla="*/ 2113272 h 2124355"/>
                <a:gd name="connsiteX1" fmla="*/ 2804160 w 2804160"/>
                <a:gd name="connsiteY1" fmla="*/ 2124355 h 2124355"/>
                <a:gd name="connsiteX2" fmla="*/ 1440872 w 2804160"/>
                <a:gd name="connsiteY2" fmla="*/ 24007 h 2124355"/>
                <a:gd name="connsiteX3" fmla="*/ 0 w 2804160"/>
                <a:gd name="connsiteY3" fmla="*/ 2113272 h 2124355"/>
                <a:gd name="connsiteX0" fmla="*/ 0 w 2804160"/>
                <a:gd name="connsiteY0" fmla="*/ 2113272 h 2124355"/>
                <a:gd name="connsiteX1" fmla="*/ 2804160 w 2804160"/>
                <a:gd name="connsiteY1" fmla="*/ 2124355 h 2124355"/>
                <a:gd name="connsiteX2" fmla="*/ 1440872 w 2804160"/>
                <a:gd name="connsiteY2" fmla="*/ 24007 h 2124355"/>
                <a:gd name="connsiteX3" fmla="*/ 0 w 2804160"/>
                <a:gd name="connsiteY3" fmla="*/ 2113272 h 2124355"/>
              </a:gdLst>
              <a:ahLst/>
              <a:cxnLst>
                <a:cxn ang="0">
                  <a:pos x="connsiteX0" y="connsiteY0"/>
                </a:cxn>
                <a:cxn ang="0">
                  <a:pos x="connsiteX1" y="connsiteY1"/>
                </a:cxn>
                <a:cxn ang="0">
                  <a:pos x="connsiteX2" y="connsiteY2"/>
                </a:cxn>
                <a:cxn ang="0">
                  <a:pos x="connsiteX3" y="connsiteY3"/>
                </a:cxn>
              </a:cxnLst>
              <a:rect l="l" t="t" r="r" b="b"/>
              <a:pathLst>
                <a:path w="2804160" h="2124355">
                  <a:moveTo>
                    <a:pt x="0" y="2113272"/>
                  </a:moveTo>
                  <a:cubicBezTo>
                    <a:pt x="1394692" y="1684703"/>
                    <a:pt x="2229658" y="1921156"/>
                    <a:pt x="2804160" y="2124355"/>
                  </a:cubicBezTo>
                  <a:cubicBezTo>
                    <a:pt x="2750589" y="1690246"/>
                    <a:pt x="2558471" y="-195818"/>
                    <a:pt x="1440872" y="24007"/>
                  </a:cubicBezTo>
                  <a:cubicBezTo>
                    <a:pt x="356523" y="-238305"/>
                    <a:pt x="81280" y="1727191"/>
                    <a:pt x="0" y="2113272"/>
                  </a:cubicBezTo>
                  <a:close/>
                </a:path>
              </a:pathLst>
            </a:cu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CE0431CF-8F8E-3272-2722-DDF7CA58762C}"/>
                </a:ext>
              </a:extLst>
            </p:cNvPr>
            <p:cNvSpPr/>
            <p:nvPr/>
          </p:nvSpPr>
          <p:spPr>
            <a:xfrm>
              <a:off x="5150272" y="4251833"/>
              <a:ext cx="46548" cy="1338382"/>
            </a:xfrm>
            <a:prstGeom prst="rect">
              <a:avLst/>
            </a:prstGeom>
            <a:gradFill>
              <a:gsLst>
                <a:gs pos="14000">
                  <a:schemeClr val="tx1"/>
                </a:gs>
                <a:gs pos="55000">
                  <a:schemeClr val="bg1">
                    <a:lumMod val="85000"/>
                  </a:schemeClr>
                </a:gs>
                <a:gs pos="100000">
                  <a:srgbClr val="878CAA"/>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D5920F76-6A6B-9586-48A9-6EDC46B143C8}"/>
                </a:ext>
              </a:extLst>
            </p:cNvPr>
            <p:cNvSpPr/>
            <p:nvPr/>
          </p:nvSpPr>
          <p:spPr>
            <a:xfrm>
              <a:off x="5173546" y="2836125"/>
              <a:ext cx="46548" cy="181537"/>
            </a:xfrm>
            <a:prstGeom prst="rect">
              <a:avLst/>
            </a:prstGeom>
            <a:gradFill>
              <a:gsLst>
                <a:gs pos="14000">
                  <a:schemeClr val="tx1"/>
                </a:gs>
                <a:gs pos="55000">
                  <a:schemeClr val="bg1">
                    <a:lumMod val="85000"/>
                  </a:schemeClr>
                </a:gs>
                <a:gs pos="100000">
                  <a:srgbClr val="878CAA"/>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Freeform: Shape 34">
              <a:extLst>
                <a:ext uri="{FF2B5EF4-FFF2-40B4-BE49-F238E27FC236}">
                  <a16:creationId xmlns:a16="http://schemas.microsoft.com/office/drawing/2014/main" id="{43796ADE-41A2-69E3-5A4F-2C4C502D6286}"/>
                </a:ext>
              </a:extLst>
            </p:cNvPr>
            <p:cNvSpPr/>
            <p:nvPr/>
          </p:nvSpPr>
          <p:spPr>
            <a:xfrm flipV="1">
              <a:off x="4794734" y="5590214"/>
              <a:ext cx="417929" cy="653280"/>
            </a:xfrm>
            <a:custGeom>
              <a:avLst/>
              <a:gdLst>
                <a:gd name="connsiteX0" fmla="*/ 314814 w 631530"/>
                <a:gd name="connsiteY0" fmla="*/ 0 h 987167"/>
                <a:gd name="connsiteX1" fmla="*/ 629628 w 631530"/>
                <a:gd name="connsiteY1" fmla="*/ 314814 h 987167"/>
                <a:gd name="connsiteX2" fmla="*/ 631530 w 631530"/>
                <a:gd name="connsiteY2" fmla="*/ 314814 h 987167"/>
                <a:gd name="connsiteX3" fmla="*/ 631530 w 631530"/>
                <a:gd name="connsiteY3" fmla="*/ 987167 h 987167"/>
                <a:gd name="connsiteX4" fmla="*/ 475544 w 631530"/>
                <a:gd name="connsiteY4" fmla="*/ 987167 h 987167"/>
                <a:gd name="connsiteX5" fmla="*/ 475544 w 631530"/>
                <a:gd name="connsiteY5" fmla="*/ 314814 h 987167"/>
                <a:gd name="connsiteX6" fmla="*/ 472220 w 631530"/>
                <a:gd name="connsiteY6" fmla="*/ 314814 h 987167"/>
                <a:gd name="connsiteX7" fmla="*/ 314813 w 631530"/>
                <a:gd name="connsiteY7" fmla="*/ 157407 h 987167"/>
                <a:gd name="connsiteX8" fmla="*/ 157406 w 631530"/>
                <a:gd name="connsiteY8" fmla="*/ 314814 h 987167"/>
                <a:gd name="connsiteX9" fmla="*/ 0 w 631530"/>
                <a:gd name="connsiteY9" fmla="*/ 314814 h 987167"/>
                <a:gd name="connsiteX10" fmla="*/ 314814 w 631530"/>
                <a:gd name="connsiteY10" fmla="*/ 0 h 98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530" h="987167">
                  <a:moveTo>
                    <a:pt x="314814" y="0"/>
                  </a:moveTo>
                  <a:cubicBezTo>
                    <a:pt x="488681" y="0"/>
                    <a:pt x="629628" y="140947"/>
                    <a:pt x="629628" y="314814"/>
                  </a:cubicBezTo>
                  <a:lnTo>
                    <a:pt x="631530" y="314814"/>
                  </a:lnTo>
                  <a:lnTo>
                    <a:pt x="631530" y="987167"/>
                  </a:lnTo>
                  <a:lnTo>
                    <a:pt x="475544" y="987167"/>
                  </a:lnTo>
                  <a:lnTo>
                    <a:pt x="475544" y="314814"/>
                  </a:lnTo>
                  <a:lnTo>
                    <a:pt x="472220" y="314814"/>
                  </a:lnTo>
                  <a:cubicBezTo>
                    <a:pt x="472220" y="227881"/>
                    <a:pt x="401746" y="157407"/>
                    <a:pt x="314813" y="157407"/>
                  </a:cubicBezTo>
                  <a:cubicBezTo>
                    <a:pt x="227880" y="157407"/>
                    <a:pt x="157406" y="227881"/>
                    <a:pt x="157406" y="314814"/>
                  </a:cubicBezTo>
                  <a:lnTo>
                    <a:pt x="0" y="314814"/>
                  </a:lnTo>
                  <a:cubicBezTo>
                    <a:pt x="0" y="140947"/>
                    <a:pt x="140947" y="0"/>
                    <a:pt x="314814" y="0"/>
                  </a:cubicBezTo>
                  <a:close/>
                </a:path>
              </a:pathLst>
            </a:custGeom>
            <a:solidFill>
              <a:schemeClr val="tx1">
                <a:lumMod val="75000"/>
                <a:lumOff val="25000"/>
              </a:schemeClr>
            </a:solidFill>
            <a:ln>
              <a:noFill/>
            </a:ln>
            <a:scene3d>
              <a:camera prst="orthographicFront"/>
              <a:lightRig rig="threePt" dir="t"/>
            </a:scene3d>
            <a:sp3d extrusionH="76200">
              <a:bevelT prst="angle"/>
              <a:extrusionClr>
                <a:schemeClr val="bg1">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 name="Group 7">
              <a:extLst>
                <a:ext uri="{FF2B5EF4-FFF2-40B4-BE49-F238E27FC236}">
                  <a16:creationId xmlns:a16="http://schemas.microsoft.com/office/drawing/2014/main" id="{82F8D76E-7249-8263-6621-17B26764571A}"/>
                </a:ext>
              </a:extLst>
            </p:cNvPr>
            <p:cNvGrpSpPr/>
            <p:nvPr/>
          </p:nvGrpSpPr>
          <p:grpSpPr>
            <a:xfrm>
              <a:off x="5105826" y="4539810"/>
              <a:ext cx="1964517" cy="527878"/>
              <a:chOff x="5558916" y="3657319"/>
              <a:chExt cx="2968571" cy="797673"/>
            </a:xfrm>
          </p:grpSpPr>
          <p:sp>
            <p:nvSpPr>
              <p:cNvPr id="27" name="Rectangle 26">
                <a:extLst>
                  <a:ext uri="{FF2B5EF4-FFF2-40B4-BE49-F238E27FC236}">
                    <a16:creationId xmlns:a16="http://schemas.microsoft.com/office/drawing/2014/main" id="{C43B884A-C3BE-A97A-289C-CE970AEC999E}"/>
                  </a:ext>
                </a:extLst>
              </p:cNvPr>
              <p:cNvSpPr/>
              <p:nvPr/>
            </p:nvSpPr>
            <p:spPr>
              <a:xfrm>
                <a:off x="5683725" y="3865337"/>
                <a:ext cx="824549" cy="329636"/>
              </a:xfrm>
              <a:prstGeom prst="rect">
                <a:avLst/>
              </a:prstGeom>
              <a:gradFill>
                <a:gsLst>
                  <a:gs pos="14000">
                    <a:srgbClr val="CF3713"/>
                  </a:gs>
                  <a:gs pos="100000">
                    <a:srgbClr val="EF6E50"/>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0B7B7439-3D36-AF88-3260-553CB6BDB1DB}"/>
                  </a:ext>
                </a:extLst>
              </p:cNvPr>
              <p:cNvSpPr/>
              <p:nvPr/>
            </p:nvSpPr>
            <p:spPr>
              <a:xfrm>
                <a:off x="5558916" y="3865337"/>
                <a:ext cx="124809" cy="329636"/>
              </a:xfrm>
              <a:prstGeom prst="rect">
                <a:avLst/>
              </a:prstGeom>
              <a:gradFill flip="none" rotWithShape="1">
                <a:gsLst>
                  <a:gs pos="14000">
                    <a:srgbClr val="4D051B"/>
                  </a:gs>
                  <a:gs pos="100000">
                    <a:srgbClr val="EF6E5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193">
                <a:extLst>
                  <a:ext uri="{FF2B5EF4-FFF2-40B4-BE49-F238E27FC236}">
                    <a16:creationId xmlns:a16="http://schemas.microsoft.com/office/drawing/2014/main" id="{BC2BCE15-92EA-9996-D540-7450A311B961}"/>
                  </a:ext>
                </a:extLst>
              </p:cNvPr>
              <p:cNvSpPr/>
              <p:nvPr/>
            </p:nvSpPr>
            <p:spPr>
              <a:xfrm>
                <a:off x="6507986" y="3661268"/>
                <a:ext cx="363159" cy="793724"/>
              </a:xfrm>
              <a:custGeom>
                <a:avLst/>
                <a:gdLst>
                  <a:gd name="connsiteX0" fmla="*/ 0 w 124809"/>
                  <a:gd name="connsiteY0" fmla="*/ 0 h 329636"/>
                  <a:gd name="connsiteX1" fmla="*/ 124809 w 124809"/>
                  <a:gd name="connsiteY1" fmla="*/ 0 h 329636"/>
                  <a:gd name="connsiteX2" fmla="*/ 124809 w 124809"/>
                  <a:gd name="connsiteY2" fmla="*/ 329636 h 329636"/>
                  <a:gd name="connsiteX3" fmla="*/ 0 w 124809"/>
                  <a:gd name="connsiteY3" fmla="*/ 329636 h 329636"/>
                  <a:gd name="connsiteX4" fmla="*/ 0 w 124809"/>
                  <a:gd name="connsiteY4" fmla="*/ 0 h 329636"/>
                  <a:gd name="connsiteX0" fmla="*/ 0 w 358826"/>
                  <a:gd name="connsiteY0" fmla="*/ 195015 h 524651"/>
                  <a:gd name="connsiteX1" fmla="*/ 358826 w 358826"/>
                  <a:gd name="connsiteY1" fmla="*/ 0 h 524651"/>
                  <a:gd name="connsiteX2" fmla="*/ 124809 w 358826"/>
                  <a:gd name="connsiteY2" fmla="*/ 524651 h 524651"/>
                  <a:gd name="connsiteX3" fmla="*/ 0 w 358826"/>
                  <a:gd name="connsiteY3" fmla="*/ 524651 h 524651"/>
                  <a:gd name="connsiteX4" fmla="*/ 0 w 358826"/>
                  <a:gd name="connsiteY4" fmla="*/ 195015 h 524651"/>
                  <a:gd name="connsiteX0" fmla="*/ 0 w 363159"/>
                  <a:gd name="connsiteY0" fmla="*/ 195015 h 784670"/>
                  <a:gd name="connsiteX1" fmla="*/ 358826 w 363159"/>
                  <a:gd name="connsiteY1" fmla="*/ 0 h 784670"/>
                  <a:gd name="connsiteX2" fmla="*/ 363159 w 363159"/>
                  <a:gd name="connsiteY2" fmla="*/ 784670 h 784670"/>
                  <a:gd name="connsiteX3" fmla="*/ 0 w 363159"/>
                  <a:gd name="connsiteY3" fmla="*/ 524651 h 784670"/>
                  <a:gd name="connsiteX4" fmla="*/ 0 w 363159"/>
                  <a:gd name="connsiteY4" fmla="*/ 195015 h 784670"/>
                  <a:gd name="connsiteX0" fmla="*/ 0 w 363159"/>
                  <a:gd name="connsiteY0" fmla="*/ 204069 h 793724"/>
                  <a:gd name="connsiteX1" fmla="*/ 358826 w 363159"/>
                  <a:gd name="connsiteY1" fmla="*/ 0 h 793724"/>
                  <a:gd name="connsiteX2" fmla="*/ 363159 w 363159"/>
                  <a:gd name="connsiteY2" fmla="*/ 793724 h 793724"/>
                  <a:gd name="connsiteX3" fmla="*/ 0 w 363159"/>
                  <a:gd name="connsiteY3" fmla="*/ 533705 h 793724"/>
                  <a:gd name="connsiteX4" fmla="*/ 0 w 363159"/>
                  <a:gd name="connsiteY4" fmla="*/ 204069 h 79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59" h="793724">
                    <a:moveTo>
                      <a:pt x="0" y="204069"/>
                    </a:moveTo>
                    <a:lnTo>
                      <a:pt x="358826" y="0"/>
                    </a:lnTo>
                    <a:cubicBezTo>
                      <a:pt x="360270" y="261557"/>
                      <a:pt x="361715" y="532167"/>
                      <a:pt x="363159" y="793724"/>
                    </a:cubicBezTo>
                    <a:lnTo>
                      <a:pt x="0" y="533705"/>
                    </a:lnTo>
                    <a:lnTo>
                      <a:pt x="0" y="204069"/>
                    </a:lnTo>
                    <a:close/>
                  </a:path>
                </a:pathLst>
              </a:custGeom>
              <a:solidFill>
                <a:srgbClr val="4D0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reeform: Shape 29">
                <a:extLst>
                  <a:ext uri="{FF2B5EF4-FFF2-40B4-BE49-F238E27FC236}">
                    <a16:creationId xmlns:a16="http://schemas.microsoft.com/office/drawing/2014/main" id="{D69BC8AF-AC45-681E-E001-03197D01E38B}"/>
                  </a:ext>
                </a:extLst>
              </p:cNvPr>
              <p:cNvSpPr/>
              <p:nvPr/>
            </p:nvSpPr>
            <p:spPr>
              <a:xfrm>
                <a:off x="6867678" y="3657319"/>
                <a:ext cx="1659809" cy="797670"/>
              </a:xfrm>
              <a:custGeom>
                <a:avLst/>
                <a:gdLst>
                  <a:gd name="connsiteX0" fmla="*/ 1262947 w 1659809"/>
                  <a:gd name="connsiteY0" fmla="*/ 0 h 797670"/>
                  <a:gd name="connsiteX1" fmla="*/ 1262957 w 1659809"/>
                  <a:gd name="connsiteY1" fmla="*/ 1 h 797670"/>
                  <a:gd name="connsiteX2" fmla="*/ 1275249 w 1659809"/>
                  <a:gd name="connsiteY2" fmla="*/ 1 h 797670"/>
                  <a:gd name="connsiteX3" fmla="*/ 1275249 w 1659809"/>
                  <a:gd name="connsiteY3" fmla="*/ 1246 h 797670"/>
                  <a:gd name="connsiteX4" fmla="*/ 1342929 w 1659809"/>
                  <a:gd name="connsiteY4" fmla="*/ 8103 h 797670"/>
                  <a:gd name="connsiteX5" fmla="*/ 1659809 w 1659809"/>
                  <a:gd name="connsiteY5" fmla="*/ 398835 h 797670"/>
                  <a:gd name="connsiteX6" fmla="*/ 1342929 w 1659809"/>
                  <a:gd name="connsiteY6" fmla="*/ 789567 h 797670"/>
                  <a:gd name="connsiteX7" fmla="*/ 1275249 w 1659809"/>
                  <a:gd name="connsiteY7" fmla="*/ 796424 h 797670"/>
                  <a:gd name="connsiteX8" fmla="*/ 1275249 w 1659809"/>
                  <a:gd name="connsiteY8" fmla="*/ 797670 h 797670"/>
                  <a:gd name="connsiteX9" fmla="*/ 1262947 w 1659809"/>
                  <a:gd name="connsiteY9" fmla="*/ 797670 h 797670"/>
                  <a:gd name="connsiteX10" fmla="*/ 0 w 1659809"/>
                  <a:gd name="connsiteY10" fmla="*/ 797670 h 797670"/>
                  <a:gd name="connsiteX11" fmla="*/ 0 w 1659809"/>
                  <a:gd name="connsiteY11" fmla="*/ 1 h 797670"/>
                  <a:gd name="connsiteX12" fmla="*/ 1262937 w 1659809"/>
                  <a:gd name="connsiteY12" fmla="*/ 1 h 79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9809" h="797670">
                    <a:moveTo>
                      <a:pt x="1262947" y="0"/>
                    </a:moveTo>
                    <a:lnTo>
                      <a:pt x="1262957" y="1"/>
                    </a:lnTo>
                    <a:lnTo>
                      <a:pt x="1275249" y="1"/>
                    </a:lnTo>
                    <a:lnTo>
                      <a:pt x="1275249" y="1246"/>
                    </a:lnTo>
                    <a:lnTo>
                      <a:pt x="1342929" y="8103"/>
                    </a:lnTo>
                    <a:cubicBezTo>
                      <a:pt x="1523772" y="45293"/>
                      <a:pt x="1659809" y="206099"/>
                      <a:pt x="1659809" y="398835"/>
                    </a:cubicBezTo>
                    <a:cubicBezTo>
                      <a:pt x="1659809" y="591571"/>
                      <a:pt x="1523772" y="752377"/>
                      <a:pt x="1342929" y="789567"/>
                    </a:cubicBezTo>
                    <a:lnTo>
                      <a:pt x="1275249" y="796424"/>
                    </a:lnTo>
                    <a:lnTo>
                      <a:pt x="1275249" y="797670"/>
                    </a:lnTo>
                    <a:lnTo>
                      <a:pt x="1262947" y="797670"/>
                    </a:lnTo>
                    <a:lnTo>
                      <a:pt x="0" y="797670"/>
                    </a:lnTo>
                    <a:lnTo>
                      <a:pt x="0" y="1"/>
                    </a:lnTo>
                    <a:lnTo>
                      <a:pt x="1262937" y="1"/>
                    </a:lnTo>
                    <a:close/>
                  </a:path>
                </a:pathLst>
              </a:custGeom>
              <a:solidFill>
                <a:srgbClr val="EF6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7BD42551-E033-6C8C-521D-71EA542F927D}"/>
                  </a:ext>
                </a:extLst>
              </p:cNvPr>
              <p:cNvSpPr/>
              <p:nvPr/>
            </p:nvSpPr>
            <p:spPr>
              <a:xfrm>
                <a:off x="7781531" y="3718205"/>
                <a:ext cx="666444" cy="666444"/>
              </a:xfrm>
              <a:prstGeom prst="ellipse">
                <a:avLst/>
              </a:prstGeom>
              <a:gradFill flip="none" rotWithShape="1">
                <a:gsLst>
                  <a:gs pos="0">
                    <a:schemeClr val="bg1">
                      <a:lumMod val="75000"/>
                    </a:schemeClr>
                  </a:gs>
                  <a:gs pos="63000">
                    <a:schemeClr val="bg1"/>
                  </a:gs>
                </a:gsLst>
                <a:lin ang="2700000" scaled="1"/>
                <a:tileRect/>
              </a:gradFill>
              <a:ln w="22225">
                <a:solidFill>
                  <a:schemeClr val="bg1">
                    <a:lumMod val="95000"/>
                  </a:schemeClr>
                </a:solidFill>
              </a:ln>
              <a:effectLst>
                <a:outerShdw blurRad="1905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a:extLst>
                <a:ext uri="{FF2B5EF4-FFF2-40B4-BE49-F238E27FC236}">
                  <a16:creationId xmlns:a16="http://schemas.microsoft.com/office/drawing/2014/main" id="{8136F66E-BCE8-B6AB-55BF-BA3A16DAEB76}"/>
                </a:ext>
              </a:extLst>
            </p:cNvPr>
            <p:cNvGrpSpPr/>
            <p:nvPr/>
          </p:nvGrpSpPr>
          <p:grpSpPr>
            <a:xfrm>
              <a:off x="5095945" y="5234008"/>
              <a:ext cx="1536549" cy="527876"/>
              <a:chOff x="5539775" y="4595932"/>
              <a:chExt cx="2321870" cy="797670"/>
            </a:xfrm>
          </p:grpSpPr>
          <p:sp>
            <p:nvSpPr>
              <p:cNvPr id="22" name="Rectangle 21">
                <a:extLst>
                  <a:ext uri="{FF2B5EF4-FFF2-40B4-BE49-F238E27FC236}">
                    <a16:creationId xmlns:a16="http://schemas.microsoft.com/office/drawing/2014/main" id="{57EC35A2-2859-1959-2D28-610D0B69B210}"/>
                  </a:ext>
                </a:extLst>
              </p:cNvPr>
              <p:cNvSpPr/>
              <p:nvPr/>
            </p:nvSpPr>
            <p:spPr>
              <a:xfrm>
                <a:off x="5664585" y="4595932"/>
                <a:ext cx="362700" cy="329636"/>
              </a:xfrm>
              <a:prstGeom prst="rect">
                <a:avLst/>
              </a:prstGeom>
              <a:gradFill>
                <a:gsLst>
                  <a:gs pos="14000">
                    <a:srgbClr val="B67916"/>
                  </a:gs>
                  <a:gs pos="100000">
                    <a:srgbClr val="E4992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3B1007B-287F-E4CB-7DD0-C5DB7C2B33A5}"/>
                  </a:ext>
                </a:extLst>
              </p:cNvPr>
              <p:cNvSpPr/>
              <p:nvPr/>
            </p:nvSpPr>
            <p:spPr>
              <a:xfrm>
                <a:off x="5539775" y="4595932"/>
                <a:ext cx="124809" cy="329636"/>
              </a:xfrm>
              <a:prstGeom prst="rect">
                <a:avLst/>
              </a:prstGeom>
              <a:gradFill flip="none" rotWithShape="1">
                <a:gsLst>
                  <a:gs pos="14000">
                    <a:srgbClr val="B67916"/>
                  </a:gs>
                  <a:gs pos="100000">
                    <a:srgbClr val="E6A52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193">
                <a:extLst>
                  <a:ext uri="{FF2B5EF4-FFF2-40B4-BE49-F238E27FC236}">
                    <a16:creationId xmlns:a16="http://schemas.microsoft.com/office/drawing/2014/main" id="{A746F84A-58CB-6F55-3F0A-DB81E7E3F9BD}"/>
                  </a:ext>
                </a:extLst>
              </p:cNvPr>
              <p:cNvSpPr/>
              <p:nvPr/>
            </p:nvSpPr>
            <p:spPr>
              <a:xfrm>
                <a:off x="6016743" y="4597300"/>
                <a:ext cx="183410" cy="792355"/>
              </a:xfrm>
              <a:custGeom>
                <a:avLst/>
                <a:gdLst>
                  <a:gd name="connsiteX0" fmla="*/ 0 w 124809"/>
                  <a:gd name="connsiteY0" fmla="*/ 0 h 329636"/>
                  <a:gd name="connsiteX1" fmla="*/ 124809 w 124809"/>
                  <a:gd name="connsiteY1" fmla="*/ 0 h 329636"/>
                  <a:gd name="connsiteX2" fmla="*/ 124809 w 124809"/>
                  <a:gd name="connsiteY2" fmla="*/ 329636 h 329636"/>
                  <a:gd name="connsiteX3" fmla="*/ 0 w 124809"/>
                  <a:gd name="connsiteY3" fmla="*/ 329636 h 329636"/>
                  <a:gd name="connsiteX4" fmla="*/ 0 w 124809"/>
                  <a:gd name="connsiteY4" fmla="*/ 0 h 329636"/>
                  <a:gd name="connsiteX0" fmla="*/ 0 w 358826"/>
                  <a:gd name="connsiteY0" fmla="*/ 195015 h 524651"/>
                  <a:gd name="connsiteX1" fmla="*/ 358826 w 358826"/>
                  <a:gd name="connsiteY1" fmla="*/ 0 h 524651"/>
                  <a:gd name="connsiteX2" fmla="*/ 124809 w 358826"/>
                  <a:gd name="connsiteY2" fmla="*/ 524651 h 524651"/>
                  <a:gd name="connsiteX3" fmla="*/ 0 w 358826"/>
                  <a:gd name="connsiteY3" fmla="*/ 524651 h 524651"/>
                  <a:gd name="connsiteX4" fmla="*/ 0 w 358826"/>
                  <a:gd name="connsiteY4" fmla="*/ 195015 h 524651"/>
                  <a:gd name="connsiteX0" fmla="*/ 0 w 363159"/>
                  <a:gd name="connsiteY0" fmla="*/ 195015 h 784670"/>
                  <a:gd name="connsiteX1" fmla="*/ 358826 w 363159"/>
                  <a:gd name="connsiteY1" fmla="*/ 0 h 784670"/>
                  <a:gd name="connsiteX2" fmla="*/ 363159 w 363159"/>
                  <a:gd name="connsiteY2" fmla="*/ 784670 h 784670"/>
                  <a:gd name="connsiteX3" fmla="*/ 0 w 363159"/>
                  <a:gd name="connsiteY3" fmla="*/ 524651 h 784670"/>
                  <a:gd name="connsiteX4" fmla="*/ 0 w 363159"/>
                  <a:gd name="connsiteY4" fmla="*/ 195015 h 784670"/>
                  <a:gd name="connsiteX0" fmla="*/ 0 w 363159"/>
                  <a:gd name="connsiteY0" fmla="*/ 204069 h 793724"/>
                  <a:gd name="connsiteX1" fmla="*/ 358826 w 363159"/>
                  <a:gd name="connsiteY1" fmla="*/ 0 h 793724"/>
                  <a:gd name="connsiteX2" fmla="*/ 363159 w 363159"/>
                  <a:gd name="connsiteY2" fmla="*/ 793724 h 793724"/>
                  <a:gd name="connsiteX3" fmla="*/ 0 w 363159"/>
                  <a:gd name="connsiteY3" fmla="*/ 533705 h 793724"/>
                  <a:gd name="connsiteX4" fmla="*/ 0 w 363159"/>
                  <a:gd name="connsiteY4" fmla="*/ 204069 h 793724"/>
                  <a:gd name="connsiteX0" fmla="*/ 0 w 363159"/>
                  <a:gd name="connsiteY0" fmla="*/ 207546 h 797201"/>
                  <a:gd name="connsiteX1" fmla="*/ 362303 w 363159"/>
                  <a:gd name="connsiteY1" fmla="*/ 0 h 797201"/>
                  <a:gd name="connsiteX2" fmla="*/ 363159 w 363159"/>
                  <a:gd name="connsiteY2" fmla="*/ 797201 h 797201"/>
                  <a:gd name="connsiteX3" fmla="*/ 0 w 363159"/>
                  <a:gd name="connsiteY3" fmla="*/ 537182 h 797201"/>
                  <a:gd name="connsiteX4" fmla="*/ 0 w 363159"/>
                  <a:gd name="connsiteY4" fmla="*/ 207546 h 797201"/>
                  <a:gd name="connsiteX0" fmla="*/ 173840 w 363159"/>
                  <a:gd name="connsiteY0" fmla="*/ 16321 h 797201"/>
                  <a:gd name="connsiteX1" fmla="*/ 362303 w 363159"/>
                  <a:gd name="connsiteY1" fmla="*/ 0 h 797201"/>
                  <a:gd name="connsiteX2" fmla="*/ 363159 w 363159"/>
                  <a:gd name="connsiteY2" fmla="*/ 797201 h 797201"/>
                  <a:gd name="connsiteX3" fmla="*/ 0 w 363159"/>
                  <a:gd name="connsiteY3" fmla="*/ 537182 h 797201"/>
                  <a:gd name="connsiteX4" fmla="*/ 173840 w 363159"/>
                  <a:gd name="connsiteY4" fmla="*/ 16321 h 797201"/>
                  <a:gd name="connsiteX0" fmla="*/ 0 w 189319"/>
                  <a:gd name="connsiteY0" fmla="*/ 16321 h 797201"/>
                  <a:gd name="connsiteX1" fmla="*/ 188463 w 189319"/>
                  <a:gd name="connsiteY1" fmla="*/ 0 h 797201"/>
                  <a:gd name="connsiteX2" fmla="*/ 189319 w 189319"/>
                  <a:gd name="connsiteY2" fmla="*/ 797201 h 797201"/>
                  <a:gd name="connsiteX3" fmla="*/ 59106 w 189319"/>
                  <a:gd name="connsiteY3" fmla="*/ 318143 h 797201"/>
                  <a:gd name="connsiteX4" fmla="*/ 0 w 189319"/>
                  <a:gd name="connsiteY4" fmla="*/ 16321 h 797201"/>
                  <a:gd name="connsiteX0" fmla="*/ 0 w 189319"/>
                  <a:gd name="connsiteY0" fmla="*/ 16321 h 797201"/>
                  <a:gd name="connsiteX1" fmla="*/ 188463 w 189319"/>
                  <a:gd name="connsiteY1" fmla="*/ 0 h 797201"/>
                  <a:gd name="connsiteX2" fmla="*/ 189319 w 189319"/>
                  <a:gd name="connsiteY2" fmla="*/ 797201 h 797201"/>
                  <a:gd name="connsiteX3" fmla="*/ 6954 w 189319"/>
                  <a:gd name="connsiteY3" fmla="*/ 328574 h 797201"/>
                  <a:gd name="connsiteX4" fmla="*/ 0 w 189319"/>
                  <a:gd name="connsiteY4" fmla="*/ 16321 h 797201"/>
                  <a:gd name="connsiteX0" fmla="*/ 6953 w 182365"/>
                  <a:gd name="connsiteY0" fmla="*/ 12844 h 797201"/>
                  <a:gd name="connsiteX1" fmla="*/ 181509 w 182365"/>
                  <a:gd name="connsiteY1" fmla="*/ 0 h 797201"/>
                  <a:gd name="connsiteX2" fmla="*/ 182365 w 182365"/>
                  <a:gd name="connsiteY2" fmla="*/ 797201 h 797201"/>
                  <a:gd name="connsiteX3" fmla="*/ 0 w 182365"/>
                  <a:gd name="connsiteY3" fmla="*/ 328574 h 797201"/>
                  <a:gd name="connsiteX4" fmla="*/ 6953 w 182365"/>
                  <a:gd name="connsiteY4" fmla="*/ 12844 h 797201"/>
                  <a:gd name="connsiteX0" fmla="*/ 0 w 183410"/>
                  <a:gd name="connsiteY0" fmla="*/ 4846 h 797201"/>
                  <a:gd name="connsiteX1" fmla="*/ 182554 w 183410"/>
                  <a:gd name="connsiteY1" fmla="*/ 0 h 797201"/>
                  <a:gd name="connsiteX2" fmla="*/ 183410 w 183410"/>
                  <a:gd name="connsiteY2" fmla="*/ 797201 h 797201"/>
                  <a:gd name="connsiteX3" fmla="*/ 1045 w 183410"/>
                  <a:gd name="connsiteY3" fmla="*/ 328574 h 797201"/>
                  <a:gd name="connsiteX4" fmla="*/ 0 w 183410"/>
                  <a:gd name="connsiteY4" fmla="*/ 4846 h 797201"/>
                  <a:gd name="connsiteX0" fmla="*/ 0 w 183410"/>
                  <a:gd name="connsiteY0" fmla="*/ 0 h 792355"/>
                  <a:gd name="connsiteX1" fmla="*/ 182554 w 183410"/>
                  <a:gd name="connsiteY1" fmla="*/ 486 h 792355"/>
                  <a:gd name="connsiteX2" fmla="*/ 183410 w 183410"/>
                  <a:gd name="connsiteY2" fmla="*/ 792355 h 792355"/>
                  <a:gd name="connsiteX3" fmla="*/ 1045 w 183410"/>
                  <a:gd name="connsiteY3" fmla="*/ 323728 h 792355"/>
                  <a:gd name="connsiteX4" fmla="*/ 0 w 183410"/>
                  <a:gd name="connsiteY4" fmla="*/ 0 h 79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10" h="792355">
                    <a:moveTo>
                      <a:pt x="0" y="0"/>
                    </a:moveTo>
                    <a:lnTo>
                      <a:pt x="182554" y="486"/>
                    </a:lnTo>
                    <a:cubicBezTo>
                      <a:pt x="183998" y="262043"/>
                      <a:pt x="181966" y="530798"/>
                      <a:pt x="183410" y="792355"/>
                    </a:cubicBezTo>
                    <a:lnTo>
                      <a:pt x="1045" y="323728"/>
                    </a:lnTo>
                    <a:cubicBezTo>
                      <a:pt x="697" y="215819"/>
                      <a:pt x="348" y="107909"/>
                      <a:pt x="0" y="0"/>
                    </a:cubicBezTo>
                    <a:close/>
                  </a:path>
                </a:pathLst>
              </a:custGeom>
              <a:solidFill>
                <a:srgbClr val="2E1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Freeform: Shape 24">
                <a:extLst>
                  <a:ext uri="{FF2B5EF4-FFF2-40B4-BE49-F238E27FC236}">
                    <a16:creationId xmlns:a16="http://schemas.microsoft.com/office/drawing/2014/main" id="{491366E7-10A4-0505-CA25-E07248A24D88}"/>
                  </a:ext>
                </a:extLst>
              </p:cNvPr>
              <p:cNvSpPr/>
              <p:nvPr/>
            </p:nvSpPr>
            <p:spPr>
              <a:xfrm>
                <a:off x="6201836" y="4595932"/>
                <a:ext cx="1659809" cy="797670"/>
              </a:xfrm>
              <a:custGeom>
                <a:avLst/>
                <a:gdLst>
                  <a:gd name="connsiteX0" fmla="*/ 1262947 w 1659809"/>
                  <a:gd name="connsiteY0" fmla="*/ 0 h 797670"/>
                  <a:gd name="connsiteX1" fmla="*/ 1262957 w 1659809"/>
                  <a:gd name="connsiteY1" fmla="*/ 1 h 797670"/>
                  <a:gd name="connsiteX2" fmla="*/ 1275249 w 1659809"/>
                  <a:gd name="connsiteY2" fmla="*/ 1 h 797670"/>
                  <a:gd name="connsiteX3" fmla="*/ 1275249 w 1659809"/>
                  <a:gd name="connsiteY3" fmla="*/ 1246 h 797670"/>
                  <a:gd name="connsiteX4" fmla="*/ 1342929 w 1659809"/>
                  <a:gd name="connsiteY4" fmla="*/ 8103 h 797670"/>
                  <a:gd name="connsiteX5" fmla="*/ 1659809 w 1659809"/>
                  <a:gd name="connsiteY5" fmla="*/ 398835 h 797670"/>
                  <a:gd name="connsiteX6" fmla="*/ 1342929 w 1659809"/>
                  <a:gd name="connsiteY6" fmla="*/ 789567 h 797670"/>
                  <a:gd name="connsiteX7" fmla="*/ 1275249 w 1659809"/>
                  <a:gd name="connsiteY7" fmla="*/ 796424 h 797670"/>
                  <a:gd name="connsiteX8" fmla="*/ 1275249 w 1659809"/>
                  <a:gd name="connsiteY8" fmla="*/ 797670 h 797670"/>
                  <a:gd name="connsiteX9" fmla="*/ 1262947 w 1659809"/>
                  <a:gd name="connsiteY9" fmla="*/ 797670 h 797670"/>
                  <a:gd name="connsiteX10" fmla="*/ 0 w 1659809"/>
                  <a:gd name="connsiteY10" fmla="*/ 797670 h 797670"/>
                  <a:gd name="connsiteX11" fmla="*/ 0 w 1659809"/>
                  <a:gd name="connsiteY11" fmla="*/ 1 h 797670"/>
                  <a:gd name="connsiteX12" fmla="*/ 1262937 w 1659809"/>
                  <a:gd name="connsiteY12" fmla="*/ 1 h 79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9809" h="797670">
                    <a:moveTo>
                      <a:pt x="1262947" y="0"/>
                    </a:moveTo>
                    <a:lnTo>
                      <a:pt x="1262957" y="1"/>
                    </a:lnTo>
                    <a:lnTo>
                      <a:pt x="1275249" y="1"/>
                    </a:lnTo>
                    <a:lnTo>
                      <a:pt x="1275249" y="1246"/>
                    </a:lnTo>
                    <a:lnTo>
                      <a:pt x="1342929" y="8103"/>
                    </a:lnTo>
                    <a:cubicBezTo>
                      <a:pt x="1523772" y="45293"/>
                      <a:pt x="1659809" y="206099"/>
                      <a:pt x="1659809" y="398835"/>
                    </a:cubicBezTo>
                    <a:cubicBezTo>
                      <a:pt x="1659809" y="591571"/>
                      <a:pt x="1523772" y="752377"/>
                      <a:pt x="1342929" y="789567"/>
                    </a:cubicBezTo>
                    <a:lnTo>
                      <a:pt x="1275249" y="796424"/>
                    </a:lnTo>
                    <a:lnTo>
                      <a:pt x="1275249" y="797670"/>
                    </a:lnTo>
                    <a:lnTo>
                      <a:pt x="1262947" y="797670"/>
                    </a:lnTo>
                    <a:lnTo>
                      <a:pt x="0" y="797670"/>
                    </a:lnTo>
                    <a:lnTo>
                      <a:pt x="0" y="1"/>
                    </a:lnTo>
                    <a:lnTo>
                      <a:pt x="1262937" y="1"/>
                    </a:lnTo>
                    <a:close/>
                  </a:path>
                </a:pathLst>
              </a:custGeom>
              <a:solidFill>
                <a:srgbClr val="E49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21D92836-9A51-FF83-164A-7154A0BA0418}"/>
                  </a:ext>
                </a:extLst>
              </p:cNvPr>
              <p:cNvSpPr/>
              <p:nvPr/>
            </p:nvSpPr>
            <p:spPr>
              <a:xfrm>
                <a:off x="7115689" y="4656818"/>
                <a:ext cx="666444" cy="666444"/>
              </a:xfrm>
              <a:prstGeom prst="ellipse">
                <a:avLst/>
              </a:prstGeom>
              <a:gradFill flip="none" rotWithShape="1">
                <a:gsLst>
                  <a:gs pos="0">
                    <a:schemeClr val="bg1">
                      <a:lumMod val="75000"/>
                    </a:schemeClr>
                  </a:gs>
                  <a:gs pos="63000">
                    <a:schemeClr val="bg1"/>
                  </a:gs>
                </a:gsLst>
                <a:lin ang="2700000" scaled="1"/>
                <a:tileRect/>
              </a:gradFill>
              <a:ln w="22225">
                <a:solidFill>
                  <a:schemeClr val="bg1">
                    <a:lumMod val="95000"/>
                  </a:schemeClr>
                </a:solidFill>
              </a:ln>
              <a:effectLst>
                <a:outerShdw blurRad="1905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 name="Group 9">
              <a:extLst>
                <a:ext uri="{FF2B5EF4-FFF2-40B4-BE49-F238E27FC236}">
                  <a16:creationId xmlns:a16="http://schemas.microsoft.com/office/drawing/2014/main" id="{5FAAF6FE-B67F-B130-7545-09173CD91933}"/>
                </a:ext>
              </a:extLst>
            </p:cNvPr>
            <p:cNvGrpSpPr/>
            <p:nvPr/>
          </p:nvGrpSpPr>
          <p:grpSpPr>
            <a:xfrm flipH="1">
              <a:off x="3641436" y="5010363"/>
              <a:ext cx="1536549" cy="527876"/>
              <a:chOff x="5539775" y="4595932"/>
              <a:chExt cx="2321870" cy="797670"/>
            </a:xfrm>
          </p:grpSpPr>
          <p:sp>
            <p:nvSpPr>
              <p:cNvPr id="17" name="Rectangle 16">
                <a:extLst>
                  <a:ext uri="{FF2B5EF4-FFF2-40B4-BE49-F238E27FC236}">
                    <a16:creationId xmlns:a16="http://schemas.microsoft.com/office/drawing/2014/main" id="{4F59EB86-31D8-2ED4-4EC2-FE7778037847}"/>
                  </a:ext>
                </a:extLst>
              </p:cNvPr>
              <p:cNvSpPr/>
              <p:nvPr/>
            </p:nvSpPr>
            <p:spPr>
              <a:xfrm>
                <a:off x="5664585" y="4595932"/>
                <a:ext cx="362700" cy="329636"/>
              </a:xfrm>
              <a:prstGeom prst="rect">
                <a:avLst/>
              </a:prstGeom>
              <a:gradFill>
                <a:gsLst>
                  <a:gs pos="14000">
                    <a:srgbClr val="047E67"/>
                  </a:gs>
                  <a:gs pos="100000">
                    <a:srgbClr val="05B08F"/>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DC8B151B-CD6C-031A-771E-A3225894A211}"/>
                  </a:ext>
                </a:extLst>
              </p:cNvPr>
              <p:cNvSpPr/>
              <p:nvPr/>
            </p:nvSpPr>
            <p:spPr>
              <a:xfrm>
                <a:off x="5539775" y="4595932"/>
                <a:ext cx="124809" cy="329636"/>
              </a:xfrm>
              <a:prstGeom prst="rect">
                <a:avLst/>
              </a:prstGeom>
              <a:gradFill flip="none" rotWithShape="1">
                <a:gsLst>
                  <a:gs pos="14000">
                    <a:srgbClr val="047E67"/>
                  </a:gs>
                  <a:gs pos="100000">
                    <a:srgbClr val="05B08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93">
                <a:extLst>
                  <a:ext uri="{FF2B5EF4-FFF2-40B4-BE49-F238E27FC236}">
                    <a16:creationId xmlns:a16="http://schemas.microsoft.com/office/drawing/2014/main" id="{EF61B951-1AB3-B501-7C8C-F41490575650}"/>
                  </a:ext>
                </a:extLst>
              </p:cNvPr>
              <p:cNvSpPr/>
              <p:nvPr/>
            </p:nvSpPr>
            <p:spPr>
              <a:xfrm>
                <a:off x="6029764" y="4595932"/>
                <a:ext cx="183410" cy="792355"/>
              </a:xfrm>
              <a:custGeom>
                <a:avLst/>
                <a:gdLst>
                  <a:gd name="connsiteX0" fmla="*/ 0 w 124809"/>
                  <a:gd name="connsiteY0" fmla="*/ 0 h 329636"/>
                  <a:gd name="connsiteX1" fmla="*/ 124809 w 124809"/>
                  <a:gd name="connsiteY1" fmla="*/ 0 h 329636"/>
                  <a:gd name="connsiteX2" fmla="*/ 124809 w 124809"/>
                  <a:gd name="connsiteY2" fmla="*/ 329636 h 329636"/>
                  <a:gd name="connsiteX3" fmla="*/ 0 w 124809"/>
                  <a:gd name="connsiteY3" fmla="*/ 329636 h 329636"/>
                  <a:gd name="connsiteX4" fmla="*/ 0 w 124809"/>
                  <a:gd name="connsiteY4" fmla="*/ 0 h 329636"/>
                  <a:gd name="connsiteX0" fmla="*/ 0 w 358826"/>
                  <a:gd name="connsiteY0" fmla="*/ 195015 h 524651"/>
                  <a:gd name="connsiteX1" fmla="*/ 358826 w 358826"/>
                  <a:gd name="connsiteY1" fmla="*/ 0 h 524651"/>
                  <a:gd name="connsiteX2" fmla="*/ 124809 w 358826"/>
                  <a:gd name="connsiteY2" fmla="*/ 524651 h 524651"/>
                  <a:gd name="connsiteX3" fmla="*/ 0 w 358826"/>
                  <a:gd name="connsiteY3" fmla="*/ 524651 h 524651"/>
                  <a:gd name="connsiteX4" fmla="*/ 0 w 358826"/>
                  <a:gd name="connsiteY4" fmla="*/ 195015 h 524651"/>
                  <a:gd name="connsiteX0" fmla="*/ 0 w 363159"/>
                  <a:gd name="connsiteY0" fmla="*/ 195015 h 784670"/>
                  <a:gd name="connsiteX1" fmla="*/ 358826 w 363159"/>
                  <a:gd name="connsiteY1" fmla="*/ 0 h 784670"/>
                  <a:gd name="connsiteX2" fmla="*/ 363159 w 363159"/>
                  <a:gd name="connsiteY2" fmla="*/ 784670 h 784670"/>
                  <a:gd name="connsiteX3" fmla="*/ 0 w 363159"/>
                  <a:gd name="connsiteY3" fmla="*/ 524651 h 784670"/>
                  <a:gd name="connsiteX4" fmla="*/ 0 w 363159"/>
                  <a:gd name="connsiteY4" fmla="*/ 195015 h 784670"/>
                  <a:gd name="connsiteX0" fmla="*/ 0 w 363159"/>
                  <a:gd name="connsiteY0" fmla="*/ 204069 h 793724"/>
                  <a:gd name="connsiteX1" fmla="*/ 358826 w 363159"/>
                  <a:gd name="connsiteY1" fmla="*/ 0 h 793724"/>
                  <a:gd name="connsiteX2" fmla="*/ 363159 w 363159"/>
                  <a:gd name="connsiteY2" fmla="*/ 793724 h 793724"/>
                  <a:gd name="connsiteX3" fmla="*/ 0 w 363159"/>
                  <a:gd name="connsiteY3" fmla="*/ 533705 h 793724"/>
                  <a:gd name="connsiteX4" fmla="*/ 0 w 363159"/>
                  <a:gd name="connsiteY4" fmla="*/ 204069 h 793724"/>
                  <a:gd name="connsiteX0" fmla="*/ 0 w 363159"/>
                  <a:gd name="connsiteY0" fmla="*/ 207546 h 797201"/>
                  <a:gd name="connsiteX1" fmla="*/ 362303 w 363159"/>
                  <a:gd name="connsiteY1" fmla="*/ 0 h 797201"/>
                  <a:gd name="connsiteX2" fmla="*/ 363159 w 363159"/>
                  <a:gd name="connsiteY2" fmla="*/ 797201 h 797201"/>
                  <a:gd name="connsiteX3" fmla="*/ 0 w 363159"/>
                  <a:gd name="connsiteY3" fmla="*/ 537182 h 797201"/>
                  <a:gd name="connsiteX4" fmla="*/ 0 w 363159"/>
                  <a:gd name="connsiteY4" fmla="*/ 207546 h 797201"/>
                  <a:gd name="connsiteX0" fmla="*/ 173840 w 363159"/>
                  <a:gd name="connsiteY0" fmla="*/ 16321 h 797201"/>
                  <a:gd name="connsiteX1" fmla="*/ 362303 w 363159"/>
                  <a:gd name="connsiteY1" fmla="*/ 0 h 797201"/>
                  <a:gd name="connsiteX2" fmla="*/ 363159 w 363159"/>
                  <a:gd name="connsiteY2" fmla="*/ 797201 h 797201"/>
                  <a:gd name="connsiteX3" fmla="*/ 0 w 363159"/>
                  <a:gd name="connsiteY3" fmla="*/ 537182 h 797201"/>
                  <a:gd name="connsiteX4" fmla="*/ 173840 w 363159"/>
                  <a:gd name="connsiteY4" fmla="*/ 16321 h 797201"/>
                  <a:gd name="connsiteX0" fmla="*/ 0 w 189319"/>
                  <a:gd name="connsiteY0" fmla="*/ 16321 h 797201"/>
                  <a:gd name="connsiteX1" fmla="*/ 188463 w 189319"/>
                  <a:gd name="connsiteY1" fmla="*/ 0 h 797201"/>
                  <a:gd name="connsiteX2" fmla="*/ 189319 w 189319"/>
                  <a:gd name="connsiteY2" fmla="*/ 797201 h 797201"/>
                  <a:gd name="connsiteX3" fmla="*/ 59106 w 189319"/>
                  <a:gd name="connsiteY3" fmla="*/ 318143 h 797201"/>
                  <a:gd name="connsiteX4" fmla="*/ 0 w 189319"/>
                  <a:gd name="connsiteY4" fmla="*/ 16321 h 797201"/>
                  <a:gd name="connsiteX0" fmla="*/ 0 w 189319"/>
                  <a:gd name="connsiteY0" fmla="*/ 16321 h 797201"/>
                  <a:gd name="connsiteX1" fmla="*/ 188463 w 189319"/>
                  <a:gd name="connsiteY1" fmla="*/ 0 h 797201"/>
                  <a:gd name="connsiteX2" fmla="*/ 189319 w 189319"/>
                  <a:gd name="connsiteY2" fmla="*/ 797201 h 797201"/>
                  <a:gd name="connsiteX3" fmla="*/ 6954 w 189319"/>
                  <a:gd name="connsiteY3" fmla="*/ 328574 h 797201"/>
                  <a:gd name="connsiteX4" fmla="*/ 0 w 189319"/>
                  <a:gd name="connsiteY4" fmla="*/ 16321 h 797201"/>
                  <a:gd name="connsiteX0" fmla="*/ 6953 w 182365"/>
                  <a:gd name="connsiteY0" fmla="*/ 12844 h 797201"/>
                  <a:gd name="connsiteX1" fmla="*/ 181509 w 182365"/>
                  <a:gd name="connsiteY1" fmla="*/ 0 h 797201"/>
                  <a:gd name="connsiteX2" fmla="*/ 182365 w 182365"/>
                  <a:gd name="connsiteY2" fmla="*/ 797201 h 797201"/>
                  <a:gd name="connsiteX3" fmla="*/ 0 w 182365"/>
                  <a:gd name="connsiteY3" fmla="*/ 328574 h 797201"/>
                  <a:gd name="connsiteX4" fmla="*/ 6953 w 182365"/>
                  <a:gd name="connsiteY4" fmla="*/ 12844 h 797201"/>
                  <a:gd name="connsiteX0" fmla="*/ 0 w 183410"/>
                  <a:gd name="connsiteY0" fmla="*/ 4846 h 797201"/>
                  <a:gd name="connsiteX1" fmla="*/ 182554 w 183410"/>
                  <a:gd name="connsiteY1" fmla="*/ 0 h 797201"/>
                  <a:gd name="connsiteX2" fmla="*/ 183410 w 183410"/>
                  <a:gd name="connsiteY2" fmla="*/ 797201 h 797201"/>
                  <a:gd name="connsiteX3" fmla="*/ 1045 w 183410"/>
                  <a:gd name="connsiteY3" fmla="*/ 328574 h 797201"/>
                  <a:gd name="connsiteX4" fmla="*/ 0 w 183410"/>
                  <a:gd name="connsiteY4" fmla="*/ 4846 h 797201"/>
                  <a:gd name="connsiteX0" fmla="*/ 0 w 183410"/>
                  <a:gd name="connsiteY0" fmla="*/ 0 h 792355"/>
                  <a:gd name="connsiteX1" fmla="*/ 182554 w 183410"/>
                  <a:gd name="connsiteY1" fmla="*/ 486 h 792355"/>
                  <a:gd name="connsiteX2" fmla="*/ 183410 w 183410"/>
                  <a:gd name="connsiteY2" fmla="*/ 792355 h 792355"/>
                  <a:gd name="connsiteX3" fmla="*/ 1045 w 183410"/>
                  <a:gd name="connsiteY3" fmla="*/ 323728 h 792355"/>
                  <a:gd name="connsiteX4" fmla="*/ 0 w 183410"/>
                  <a:gd name="connsiteY4" fmla="*/ 0 h 79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10" h="792355">
                    <a:moveTo>
                      <a:pt x="0" y="0"/>
                    </a:moveTo>
                    <a:lnTo>
                      <a:pt x="182554" y="486"/>
                    </a:lnTo>
                    <a:cubicBezTo>
                      <a:pt x="183998" y="262043"/>
                      <a:pt x="181966" y="530798"/>
                      <a:pt x="183410" y="792355"/>
                    </a:cubicBezTo>
                    <a:lnTo>
                      <a:pt x="1045" y="323728"/>
                    </a:lnTo>
                    <a:cubicBezTo>
                      <a:pt x="697" y="215819"/>
                      <a:pt x="348" y="107909"/>
                      <a:pt x="0" y="0"/>
                    </a:cubicBezTo>
                    <a:close/>
                  </a:path>
                </a:pathLst>
              </a:custGeom>
              <a:solidFill>
                <a:srgbClr val="0832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Shape 19">
                <a:extLst>
                  <a:ext uri="{FF2B5EF4-FFF2-40B4-BE49-F238E27FC236}">
                    <a16:creationId xmlns:a16="http://schemas.microsoft.com/office/drawing/2014/main" id="{2120EA08-83A2-F398-FF37-9550FB0896A9}"/>
                  </a:ext>
                </a:extLst>
              </p:cNvPr>
              <p:cNvSpPr/>
              <p:nvPr/>
            </p:nvSpPr>
            <p:spPr>
              <a:xfrm>
                <a:off x="6201836" y="4595932"/>
                <a:ext cx="1659809" cy="797670"/>
              </a:xfrm>
              <a:custGeom>
                <a:avLst/>
                <a:gdLst>
                  <a:gd name="connsiteX0" fmla="*/ 1262947 w 1659809"/>
                  <a:gd name="connsiteY0" fmla="*/ 0 h 797670"/>
                  <a:gd name="connsiteX1" fmla="*/ 1262957 w 1659809"/>
                  <a:gd name="connsiteY1" fmla="*/ 1 h 797670"/>
                  <a:gd name="connsiteX2" fmla="*/ 1275249 w 1659809"/>
                  <a:gd name="connsiteY2" fmla="*/ 1 h 797670"/>
                  <a:gd name="connsiteX3" fmla="*/ 1275249 w 1659809"/>
                  <a:gd name="connsiteY3" fmla="*/ 1246 h 797670"/>
                  <a:gd name="connsiteX4" fmla="*/ 1342929 w 1659809"/>
                  <a:gd name="connsiteY4" fmla="*/ 8103 h 797670"/>
                  <a:gd name="connsiteX5" fmla="*/ 1659809 w 1659809"/>
                  <a:gd name="connsiteY5" fmla="*/ 398835 h 797670"/>
                  <a:gd name="connsiteX6" fmla="*/ 1342929 w 1659809"/>
                  <a:gd name="connsiteY6" fmla="*/ 789567 h 797670"/>
                  <a:gd name="connsiteX7" fmla="*/ 1275249 w 1659809"/>
                  <a:gd name="connsiteY7" fmla="*/ 796424 h 797670"/>
                  <a:gd name="connsiteX8" fmla="*/ 1275249 w 1659809"/>
                  <a:gd name="connsiteY8" fmla="*/ 797670 h 797670"/>
                  <a:gd name="connsiteX9" fmla="*/ 1262947 w 1659809"/>
                  <a:gd name="connsiteY9" fmla="*/ 797670 h 797670"/>
                  <a:gd name="connsiteX10" fmla="*/ 0 w 1659809"/>
                  <a:gd name="connsiteY10" fmla="*/ 797670 h 797670"/>
                  <a:gd name="connsiteX11" fmla="*/ 0 w 1659809"/>
                  <a:gd name="connsiteY11" fmla="*/ 1 h 797670"/>
                  <a:gd name="connsiteX12" fmla="*/ 1262937 w 1659809"/>
                  <a:gd name="connsiteY12" fmla="*/ 1 h 79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9809" h="797670">
                    <a:moveTo>
                      <a:pt x="1262947" y="0"/>
                    </a:moveTo>
                    <a:lnTo>
                      <a:pt x="1262957" y="1"/>
                    </a:lnTo>
                    <a:lnTo>
                      <a:pt x="1275249" y="1"/>
                    </a:lnTo>
                    <a:lnTo>
                      <a:pt x="1275249" y="1246"/>
                    </a:lnTo>
                    <a:lnTo>
                      <a:pt x="1342929" y="8103"/>
                    </a:lnTo>
                    <a:cubicBezTo>
                      <a:pt x="1523772" y="45293"/>
                      <a:pt x="1659809" y="206099"/>
                      <a:pt x="1659809" y="398835"/>
                    </a:cubicBezTo>
                    <a:cubicBezTo>
                      <a:pt x="1659809" y="591571"/>
                      <a:pt x="1523772" y="752377"/>
                      <a:pt x="1342929" y="789567"/>
                    </a:cubicBezTo>
                    <a:lnTo>
                      <a:pt x="1275249" y="796424"/>
                    </a:lnTo>
                    <a:lnTo>
                      <a:pt x="1275249" y="797670"/>
                    </a:lnTo>
                    <a:lnTo>
                      <a:pt x="1262947" y="797670"/>
                    </a:lnTo>
                    <a:lnTo>
                      <a:pt x="0" y="797670"/>
                    </a:lnTo>
                    <a:lnTo>
                      <a:pt x="0" y="1"/>
                    </a:lnTo>
                    <a:lnTo>
                      <a:pt x="1262937" y="1"/>
                    </a:lnTo>
                    <a:close/>
                  </a:path>
                </a:pathLst>
              </a:custGeom>
              <a:solidFill>
                <a:srgbClr val="05B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DE0AB326-5DDB-1CA9-D2A4-3DAA05EDD373}"/>
                  </a:ext>
                </a:extLst>
              </p:cNvPr>
              <p:cNvSpPr/>
              <p:nvPr/>
            </p:nvSpPr>
            <p:spPr>
              <a:xfrm>
                <a:off x="7115689" y="4656818"/>
                <a:ext cx="666444" cy="666444"/>
              </a:xfrm>
              <a:prstGeom prst="ellipse">
                <a:avLst/>
              </a:prstGeom>
              <a:gradFill flip="none" rotWithShape="1">
                <a:gsLst>
                  <a:gs pos="0">
                    <a:schemeClr val="bg1">
                      <a:lumMod val="75000"/>
                    </a:schemeClr>
                  </a:gs>
                  <a:gs pos="63000">
                    <a:schemeClr val="bg1"/>
                  </a:gs>
                </a:gsLst>
                <a:lin ang="2700000" scaled="1"/>
                <a:tileRect/>
              </a:gradFill>
              <a:ln w="22225">
                <a:solidFill>
                  <a:schemeClr val="bg1">
                    <a:lumMod val="95000"/>
                  </a:schemeClr>
                </a:solidFill>
              </a:ln>
              <a:effectLst>
                <a:outerShdw blurRad="1905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 name="Group 10">
              <a:extLst>
                <a:ext uri="{FF2B5EF4-FFF2-40B4-BE49-F238E27FC236}">
                  <a16:creationId xmlns:a16="http://schemas.microsoft.com/office/drawing/2014/main" id="{E8FD75CE-EC9B-2D1F-D240-411A69C5658B}"/>
                </a:ext>
              </a:extLst>
            </p:cNvPr>
            <p:cNvGrpSpPr/>
            <p:nvPr/>
          </p:nvGrpSpPr>
          <p:grpSpPr>
            <a:xfrm flipH="1">
              <a:off x="3170529" y="4434535"/>
              <a:ext cx="2016535" cy="527876"/>
              <a:chOff x="5539775" y="4702777"/>
              <a:chExt cx="3047174" cy="797670"/>
            </a:xfrm>
          </p:grpSpPr>
          <p:sp>
            <p:nvSpPr>
              <p:cNvPr id="12" name="Rectangle 11">
                <a:extLst>
                  <a:ext uri="{FF2B5EF4-FFF2-40B4-BE49-F238E27FC236}">
                    <a16:creationId xmlns:a16="http://schemas.microsoft.com/office/drawing/2014/main" id="{46F097E9-7848-DDEF-5C52-C8A5BC7B3048}"/>
                  </a:ext>
                </a:extLst>
              </p:cNvPr>
              <p:cNvSpPr/>
              <p:nvPr/>
            </p:nvSpPr>
            <p:spPr>
              <a:xfrm>
                <a:off x="5664584" y="4712360"/>
                <a:ext cx="867964" cy="329636"/>
              </a:xfrm>
              <a:prstGeom prst="rect">
                <a:avLst/>
              </a:prstGeom>
              <a:solidFill>
                <a:srgbClr val="017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8FABC5E-6079-9FE3-54B6-987CC3DFA3D9}"/>
                  </a:ext>
                </a:extLst>
              </p:cNvPr>
              <p:cNvSpPr/>
              <p:nvPr/>
            </p:nvSpPr>
            <p:spPr>
              <a:xfrm>
                <a:off x="5539775" y="4712360"/>
                <a:ext cx="124809" cy="3296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93">
                <a:extLst>
                  <a:ext uri="{FF2B5EF4-FFF2-40B4-BE49-F238E27FC236}">
                    <a16:creationId xmlns:a16="http://schemas.microsoft.com/office/drawing/2014/main" id="{6DBB0D00-80A1-D46F-DF08-5BC50CE4EB96}"/>
                  </a:ext>
                </a:extLst>
              </p:cNvPr>
              <p:cNvSpPr/>
              <p:nvPr/>
            </p:nvSpPr>
            <p:spPr>
              <a:xfrm>
                <a:off x="6517967" y="4708092"/>
                <a:ext cx="352355" cy="792355"/>
              </a:xfrm>
              <a:custGeom>
                <a:avLst/>
                <a:gdLst>
                  <a:gd name="connsiteX0" fmla="*/ 0 w 124809"/>
                  <a:gd name="connsiteY0" fmla="*/ 0 h 329636"/>
                  <a:gd name="connsiteX1" fmla="*/ 124809 w 124809"/>
                  <a:gd name="connsiteY1" fmla="*/ 0 h 329636"/>
                  <a:gd name="connsiteX2" fmla="*/ 124809 w 124809"/>
                  <a:gd name="connsiteY2" fmla="*/ 329636 h 329636"/>
                  <a:gd name="connsiteX3" fmla="*/ 0 w 124809"/>
                  <a:gd name="connsiteY3" fmla="*/ 329636 h 329636"/>
                  <a:gd name="connsiteX4" fmla="*/ 0 w 124809"/>
                  <a:gd name="connsiteY4" fmla="*/ 0 h 329636"/>
                  <a:gd name="connsiteX0" fmla="*/ 0 w 358826"/>
                  <a:gd name="connsiteY0" fmla="*/ 195015 h 524651"/>
                  <a:gd name="connsiteX1" fmla="*/ 358826 w 358826"/>
                  <a:gd name="connsiteY1" fmla="*/ 0 h 524651"/>
                  <a:gd name="connsiteX2" fmla="*/ 124809 w 358826"/>
                  <a:gd name="connsiteY2" fmla="*/ 524651 h 524651"/>
                  <a:gd name="connsiteX3" fmla="*/ 0 w 358826"/>
                  <a:gd name="connsiteY3" fmla="*/ 524651 h 524651"/>
                  <a:gd name="connsiteX4" fmla="*/ 0 w 358826"/>
                  <a:gd name="connsiteY4" fmla="*/ 195015 h 524651"/>
                  <a:gd name="connsiteX0" fmla="*/ 0 w 363159"/>
                  <a:gd name="connsiteY0" fmla="*/ 195015 h 784670"/>
                  <a:gd name="connsiteX1" fmla="*/ 358826 w 363159"/>
                  <a:gd name="connsiteY1" fmla="*/ 0 h 784670"/>
                  <a:gd name="connsiteX2" fmla="*/ 363159 w 363159"/>
                  <a:gd name="connsiteY2" fmla="*/ 784670 h 784670"/>
                  <a:gd name="connsiteX3" fmla="*/ 0 w 363159"/>
                  <a:gd name="connsiteY3" fmla="*/ 524651 h 784670"/>
                  <a:gd name="connsiteX4" fmla="*/ 0 w 363159"/>
                  <a:gd name="connsiteY4" fmla="*/ 195015 h 784670"/>
                  <a:gd name="connsiteX0" fmla="*/ 0 w 363159"/>
                  <a:gd name="connsiteY0" fmla="*/ 204069 h 793724"/>
                  <a:gd name="connsiteX1" fmla="*/ 358826 w 363159"/>
                  <a:gd name="connsiteY1" fmla="*/ 0 h 793724"/>
                  <a:gd name="connsiteX2" fmla="*/ 363159 w 363159"/>
                  <a:gd name="connsiteY2" fmla="*/ 793724 h 793724"/>
                  <a:gd name="connsiteX3" fmla="*/ 0 w 363159"/>
                  <a:gd name="connsiteY3" fmla="*/ 533705 h 793724"/>
                  <a:gd name="connsiteX4" fmla="*/ 0 w 363159"/>
                  <a:gd name="connsiteY4" fmla="*/ 204069 h 793724"/>
                  <a:gd name="connsiteX0" fmla="*/ 0 w 363159"/>
                  <a:gd name="connsiteY0" fmla="*/ 207546 h 797201"/>
                  <a:gd name="connsiteX1" fmla="*/ 362303 w 363159"/>
                  <a:gd name="connsiteY1" fmla="*/ 0 h 797201"/>
                  <a:gd name="connsiteX2" fmla="*/ 363159 w 363159"/>
                  <a:gd name="connsiteY2" fmla="*/ 797201 h 797201"/>
                  <a:gd name="connsiteX3" fmla="*/ 0 w 363159"/>
                  <a:gd name="connsiteY3" fmla="*/ 537182 h 797201"/>
                  <a:gd name="connsiteX4" fmla="*/ 0 w 363159"/>
                  <a:gd name="connsiteY4" fmla="*/ 207546 h 797201"/>
                  <a:gd name="connsiteX0" fmla="*/ 173840 w 363159"/>
                  <a:gd name="connsiteY0" fmla="*/ 16321 h 797201"/>
                  <a:gd name="connsiteX1" fmla="*/ 362303 w 363159"/>
                  <a:gd name="connsiteY1" fmla="*/ 0 h 797201"/>
                  <a:gd name="connsiteX2" fmla="*/ 363159 w 363159"/>
                  <a:gd name="connsiteY2" fmla="*/ 797201 h 797201"/>
                  <a:gd name="connsiteX3" fmla="*/ 0 w 363159"/>
                  <a:gd name="connsiteY3" fmla="*/ 537182 h 797201"/>
                  <a:gd name="connsiteX4" fmla="*/ 173840 w 363159"/>
                  <a:gd name="connsiteY4" fmla="*/ 16321 h 797201"/>
                  <a:gd name="connsiteX0" fmla="*/ 0 w 189319"/>
                  <a:gd name="connsiteY0" fmla="*/ 16321 h 797201"/>
                  <a:gd name="connsiteX1" fmla="*/ 188463 w 189319"/>
                  <a:gd name="connsiteY1" fmla="*/ 0 h 797201"/>
                  <a:gd name="connsiteX2" fmla="*/ 189319 w 189319"/>
                  <a:gd name="connsiteY2" fmla="*/ 797201 h 797201"/>
                  <a:gd name="connsiteX3" fmla="*/ 59106 w 189319"/>
                  <a:gd name="connsiteY3" fmla="*/ 318143 h 797201"/>
                  <a:gd name="connsiteX4" fmla="*/ 0 w 189319"/>
                  <a:gd name="connsiteY4" fmla="*/ 16321 h 797201"/>
                  <a:gd name="connsiteX0" fmla="*/ 0 w 189319"/>
                  <a:gd name="connsiteY0" fmla="*/ 16321 h 797201"/>
                  <a:gd name="connsiteX1" fmla="*/ 188463 w 189319"/>
                  <a:gd name="connsiteY1" fmla="*/ 0 h 797201"/>
                  <a:gd name="connsiteX2" fmla="*/ 189319 w 189319"/>
                  <a:gd name="connsiteY2" fmla="*/ 797201 h 797201"/>
                  <a:gd name="connsiteX3" fmla="*/ 6954 w 189319"/>
                  <a:gd name="connsiteY3" fmla="*/ 328574 h 797201"/>
                  <a:gd name="connsiteX4" fmla="*/ 0 w 189319"/>
                  <a:gd name="connsiteY4" fmla="*/ 16321 h 797201"/>
                  <a:gd name="connsiteX0" fmla="*/ 6953 w 182365"/>
                  <a:gd name="connsiteY0" fmla="*/ 12844 h 797201"/>
                  <a:gd name="connsiteX1" fmla="*/ 181509 w 182365"/>
                  <a:gd name="connsiteY1" fmla="*/ 0 h 797201"/>
                  <a:gd name="connsiteX2" fmla="*/ 182365 w 182365"/>
                  <a:gd name="connsiteY2" fmla="*/ 797201 h 797201"/>
                  <a:gd name="connsiteX3" fmla="*/ 0 w 182365"/>
                  <a:gd name="connsiteY3" fmla="*/ 328574 h 797201"/>
                  <a:gd name="connsiteX4" fmla="*/ 6953 w 182365"/>
                  <a:gd name="connsiteY4" fmla="*/ 12844 h 797201"/>
                  <a:gd name="connsiteX0" fmla="*/ 0 w 183410"/>
                  <a:gd name="connsiteY0" fmla="*/ 4846 h 797201"/>
                  <a:gd name="connsiteX1" fmla="*/ 182554 w 183410"/>
                  <a:gd name="connsiteY1" fmla="*/ 0 h 797201"/>
                  <a:gd name="connsiteX2" fmla="*/ 183410 w 183410"/>
                  <a:gd name="connsiteY2" fmla="*/ 797201 h 797201"/>
                  <a:gd name="connsiteX3" fmla="*/ 1045 w 183410"/>
                  <a:gd name="connsiteY3" fmla="*/ 328574 h 797201"/>
                  <a:gd name="connsiteX4" fmla="*/ 0 w 183410"/>
                  <a:gd name="connsiteY4" fmla="*/ 4846 h 797201"/>
                  <a:gd name="connsiteX0" fmla="*/ 0 w 183410"/>
                  <a:gd name="connsiteY0" fmla="*/ 0 h 792355"/>
                  <a:gd name="connsiteX1" fmla="*/ 182554 w 183410"/>
                  <a:gd name="connsiteY1" fmla="*/ 486 h 792355"/>
                  <a:gd name="connsiteX2" fmla="*/ 183410 w 183410"/>
                  <a:gd name="connsiteY2" fmla="*/ 792355 h 792355"/>
                  <a:gd name="connsiteX3" fmla="*/ 1045 w 183410"/>
                  <a:gd name="connsiteY3" fmla="*/ 323728 h 792355"/>
                  <a:gd name="connsiteX4" fmla="*/ 0 w 183410"/>
                  <a:gd name="connsiteY4" fmla="*/ 0 h 79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10" h="792355">
                    <a:moveTo>
                      <a:pt x="0" y="0"/>
                    </a:moveTo>
                    <a:lnTo>
                      <a:pt x="182554" y="486"/>
                    </a:lnTo>
                    <a:cubicBezTo>
                      <a:pt x="183998" y="262043"/>
                      <a:pt x="181966" y="530798"/>
                      <a:pt x="183410" y="792355"/>
                    </a:cubicBezTo>
                    <a:lnTo>
                      <a:pt x="1045" y="323728"/>
                    </a:lnTo>
                    <a:cubicBezTo>
                      <a:pt x="697" y="215819"/>
                      <a:pt x="348" y="107909"/>
                      <a:pt x="0" y="0"/>
                    </a:cubicBezTo>
                    <a:close/>
                  </a:path>
                </a:pathLst>
              </a:custGeom>
              <a:solidFill>
                <a:srgbClr val="051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Freeform: Shape 14">
                <a:extLst>
                  <a:ext uri="{FF2B5EF4-FFF2-40B4-BE49-F238E27FC236}">
                    <a16:creationId xmlns:a16="http://schemas.microsoft.com/office/drawing/2014/main" id="{AD8BCC08-48D3-6A68-02ED-63D75D6C9E03}"/>
                  </a:ext>
                </a:extLst>
              </p:cNvPr>
              <p:cNvSpPr/>
              <p:nvPr/>
            </p:nvSpPr>
            <p:spPr>
              <a:xfrm>
                <a:off x="6869465" y="4702777"/>
                <a:ext cx="1717484" cy="797670"/>
              </a:xfrm>
              <a:custGeom>
                <a:avLst/>
                <a:gdLst>
                  <a:gd name="connsiteX0" fmla="*/ 1262947 w 1659809"/>
                  <a:gd name="connsiteY0" fmla="*/ 0 h 797670"/>
                  <a:gd name="connsiteX1" fmla="*/ 1262957 w 1659809"/>
                  <a:gd name="connsiteY1" fmla="*/ 1 h 797670"/>
                  <a:gd name="connsiteX2" fmla="*/ 1275249 w 1659809"/>
                  <a:gd name="connsiteY2" fmla="*/ 1 h 797670"/>
                  <a:gd name="connsiteX3" fmla="*/ 1275249 w 1659809"/>
                  <a:gd name="connsiteY3" fmla="*/ 1246 h 797670"/>
                  <a:gd name="connsiteX4" fmla="*/ 1342929 w 1659809"/>
                  <a:gd name="connsiteY4" fmla="*/ 8103 h 797670"/>
                  <a:gd name="connsiteX5" fmla="*/ 1659809 w 1659809"/>
                  <a:gd name="connsiteY5" fmla="*/ 398835 h 797670"/>
                  <a:gd name="connsiteX6" fmla="*/ 1342929 w 1659809"/>
                  <a:gd name="connsiteY6" fmla="*/ 789567 h 797670"/>
                  <a:gd name="connsiteX7" fmla="*/ 1275249 w 1659809"/>
                  <a:gd name="connsiteY7" fmla="*/ 796424 h 797670"/>
                  <a:gd name="connsiteX8" fmla="*/ 1275249 w 1659809"/>
                  <a:gd name="connsiteY8" fmla="*/ 797670 h 797670"/>
                  <a:gd name="connsiteX9" fmla="*/ 1262947 w 1659809"/>
                  <a:gd name="connsiteY9" fmla="*/ 797670 h 797670"/>
                  <a:gd name="connsiteX10" fmla="*/ 0 w 1659809"/>
                  <a:gd name="connsiteY10" fmla="*/ 797670 h 797670"/>
                  <a:gd name="connsiteX11" fmla="*/ 0 w 1659809"/>
                  <a:gd name="connsiteY11" fmla="*/ 1 h 797670"/>
                  <a:gd name="connsiteX12" fmla="*/ 1262937 w 1659809"/>
                  <a:gd name="connsiteY12" fmla="*/ 1 h 79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9809" h="797670">
                    <a:moveTo>
                      <a:pt x="1262947" y="0"/>
                    </a:moveTo>
                    <a:lnTo>
                      <a:pt x="1262957" y="1"/>
                    </a:lnTo>
                    <a:lnTo>
                      <a:pt x="1275249" y="1"/>
                    </a:lnTo>
                    <a:lnTo>
                      <a:pt x="1275249" y="1246"/>
                    </a:lnTo>
                    <a:lnTo>
                      <a:pt x="1342929" y="8103"/>
                    </a:lnTo>
                    <a:cubicBezTo>
                      <a:pt x="1523772" y="45293"/>
                      <a:pt x="1659809" y="206099"/>
                      <a:pt x="1659809" y="398835"/>
                    </a:cubicBezTo>
                    <a:cubicBezTo>
                      <a:pt x="1659809" y="591571"/>
                      <a:pt x="1523772" y="752377"/>
                      <a:pt x="1342929" y="789567"/>
                    </a:cubicBezTo>
                    <a:lnTo>
                      <a:pt x="1275249" y="796424"/>
                    </a:lnTo>
                    <a:lnTo>
                      <a:pt x="1275249" y="797670"/>
                    </a:lnTo>
                    <a:lnTo>
                      <a:pt x="1262947" y="797670"/>
                    </a:lnTo>
                    <a:lnTo>
                      <a:pt x="0" y="797670"/>
                    </a:lnTo>
                    <a:lnTo>
                      <a:pt x="0" y="1"/>
                    </a:lnTo>
                    <a:lnTo>
                      <a:pt x="1262937" y="1"/>
                    </a:lnTo>
                    <a:close/>
                  </a:path>
                </a:pathLst>
              </a:custGeom>
              <a:solidFill>
                <a:srgbClr val="017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D7768955-4C99-2247-EB29-3787A021CE88}"/>
                  </a:ext>
                </a:extLst>
              </p:cNvPr>
              <p:cNvSpPr/>
              <p:nvPr/>
            </p:nvSpPr>
            <p:spPr>
              <a:xfrm>
                <a:off x="7866925" y="4760750"/>
                <a:ext cx="666444" cy="666444"/>
              </a:xfrm>
              <a:prstGeom prst="ellipse">
                <a:avLst/>
              </a:prstGeom>
              <a:gradFill flip="none" rotWithShape="1">
                <a:gsLst>
                  <a:gs pos="0">
                    <a:schemeClr val="bg1">
                      <a:lumMod val="75000"/>
                    </a:schemeClr>
                  </a:gs>
                  <a:gs pos="63000">
                    <a:schemeClr val="bg1"/>
                  </a:gs>
                </a:gsLst>
                <a:lin ang="2700000" scaled="1"/>
                <a:tileRect/>
              </a:gradFill>
              <a:ln w="22225">
                <a:solidFill>
                  <a:schemeClr val="bg1">
                    <a:lumMod val="95000"/>
                  </a:schemeClr>
                </a:solidFill>
              </a:ln>
              <a:effectLst>
                <a:outerShdw blurRad="1905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52" name="Round Diagonal Corner Rectangle 3">
            <a:extLst>
              <a:ext uri="{FF2B5EF4-FFF2-40B4-BE49-F238E27FC236}">
                <a16:creationId xmlns:a16="http://schemas.microsoft.com/office/drawing/2014/main" id="{8C19B354-CE8F-812D-69B8-CFFBBEAB0E7D}"/>
              </a:ext>
            </a:extLst>
          </p:cNvPr>
          <p:cNvSpPr/>
          <p:nvPr/>
        </p:nvSpPr>
        <p:spPr>
          <a:xfrm>
            <a:off x="1380271" y="2008409"/>
            <a:ext cx="2377440" cy="1097280"/>
          </a:xfrm>
          <a:prstGeom prst="round2DiagRect">
            <a:avLst/>
          </a:prstGeom>
          <a:solidFill>
            <a:srgbClr val="FFFFFF"/>
          </a:solidFill>
          <a:ln w="28575">
            <a:solidFill>
              <a:srgbClr val="098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kern="0">
                <a:solidFill>
                  <a:srgbClr val="000000"/>
                </a:solidFill>
                <a:latin typeface="Arial"/>
              </a:rPr>
              <a:t>WCAG 2.1-Conformance Levels</a:t>
            </a:r>
          </a:p>
          <a:p>
            <a:pPr marL="171450" indent="-171450">
              <a:buFont typeface="Wingdings" panose="05000000000000000000" pitchFamily="2" charset="2"/>
              <a:buChar char="ü"/>
            </a:pPr>
            <a:r>
              <a:rPr lang="en-US" sz="1050" kern="0">
                <a:solidFill>
                  <a:srgbClr val="000000"/>
                </a:solidFill>
                <a:latin typeface="Arial"/>
              </a:rPr>
              <a:t>A—Minimal Compliance</a:t>
            </a:r>
          </a:p>
          <a:p>
            <a:pPr marL="171450" indent="-171450">
              <a:buFont typeface="Wingdings" panose="05000000000000000000" pitchFamily="2" charset="2"/>
              <a:buChar char="ü"/>
            </a:pPr>
            <a:r>
              <a:rPr lang="en-US" sz="1050" kern="0">
                <a:solidFill>
                  <a:srgbClr val="000000"/>
                </a:solidFill>
                <a:latin typeface="Arial"/>
              </a:rPr>
              <a:t>AA—Acceptable Compliance</a:t>
            </a:r>
          </a:p>
          <a:p>
            <a:pPr marL="171450" indent="-171450">
              <a:buFont typeface="Wingdings" panose="05000000000000000000" pitchFamily="2" charset="2"/>
              <a:buChar char="ü"/>
            </a:pPr>
            <a:r>
              <a:rPr lang="en-US" sz="1050" kern="0">
                <a:solidFill>
                  <a:srgbClr val="000000"/>
                </a:solidFill>
                <a:latin typeface="Arial"/>
              </a:rPr>
              <a:t>AAA—Optimal Compliance</a:t>
            </a:r>
          </a:p>
        </p:txBody>
      </p:sp>
      <p:sp>
        <p:nvSpPr>
          <p:cNvPr id="53" name="Round Diagonal Corner Rectangle 6">
            <a:extLst>
              <a:ext uri="{FF2B5EF4-FFF2-40B4-BE49-F238E27FC236}">
                <a16:creationId xmlns:a16="http://schemas.microsoft.com/office/drawing/2014/main" id="{CB261955-4180-B1FF-7EFD-E67D28998EA2}"/>
              </a:ext>
            </a:extLst>
          </p:cNvPr>
          <p:cNvSpPr/>
          <p:nvPr/>
        </p:nvSpPr>
        <p:spPr>
          <a:xfrm rot="10800000" flipH="1" flipV="1">
            <a:off x="3914316" y="1849692"/>
            <a:ext cx="2572886" cy="737944"/>
          </a:xfrm>
          <a:prstGeom prst="round2DiagRect">
            <a:avLst/>
          </a:prstGeom>
          <a:solidFill>
            <a:srgbClr val="FFFFFF"/>
          </a:solidFill>
          <a:ln w="28575">
            <a:solidFill>
              <a:srgbClr val="AB0D8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a:solidFill>
                  <a:srgbClr val="000000"/>
                </a:solidFill>
                <a:latin typeface="Arial"/>
              </a:rPr>
              <a:t>QE Tools</a:t>
            </a:r>
          </a:p>
          <a:p>
            <a:pPr marL="171450" indent="-171450">
              <a:buFont typeface="Wingdings" panose="05000000000000000000" pitchFamily="2" charset="2"/>
              <a:buChar char="ü"/>
              <a:defRPr/>
            </a:pPr>
            <a:r>
              <a:rPr lang="en-US" sz="1050" kern="0">
                <a:solidFill>
                  <a:srgbClr val="000000"/>
                </a:solidFill>
                <a:latin typeface="Arial"/>
              </a:rPr>
              <a:t>Automation Tools: WAVE &amp; AXE </a:t>
            </a:r>
          </a:p>
          <a:p>
            <a:pPr marL="171450" indent="-171450">
              <a:buFont typeface="Wingdings" panose="05000000000000000000" pitchFamily="2" charset="2"/>
              <a:buChar char="ü"/>
              <a:defRPr/>
            </a:pPr>
            <a:r>
              <a:rPr lang="en-US" sz="1050" kern="0">
                <a:solidFill>
                  <a:srgbClr val="000000"/>
                </a:solidFill>
                <a:latin typeface="Arial"/>
              </a:rPr>
              <a:t>Screen Reader : NVDA for Windows</a:t>
            </a:r>
          </a:p>
          <a:p>
            <a:pPr marL="171450" indent="-171450">
              <a:buFont typeface="Wingdings" panose="05000000000000000000" pitchFamily="2" charset="2"/>
              <a:buChar char="ü"/>
              <a:defRPr/>
            </a:pPr>
            <a:r>
              <a:rPr lang="en-US" sz="1050" kern="0">
                <a:solidFill>
                  <a:srgbClr val="000000"/>
                </a:solidFill>
                <a:latin typeface="Arial"/>
              </a:rPr>
              <a:t>Color Contrast Analyzer</a:t>
            </a:r>
          </a:p>
        </p:txBody>
      </p:sp>
      <p:sp>
        <p:nvSpPr>
          <p:cNvPr id="54" name="Round Diagonal Corner Rectangle 3">
            <a:extLst>
              <a:ext uri="{FF2B5EF4-FFF2-40B4-BE49-F238E27FC236}">
                <a16:creationId xmlns:a16="http://schemas.microsoft.com/office/drawing/2014/main" id="{6A8A53C6-8A96-8D23-2CFF-F10A459B306B}"/>
              </a:ext>
            </a:extLst>
          </p:cNvPr>
          <p:cNvSpPr/>
          <p:nvPr/>
        </p:nvSpPr>
        <p:spPr>
          <a:xfrm>
            <a:off x="6643807" y="2008409"/>
            <a:ext cx="2377440" cy="1097280"/>
          </a:xfrm>
          <a:prstGeom prst="round2DiagRect">
            <a:avLst/>
          </a:prstGeom>
          <a:solidFill>
            <a:srgbClr val="FFFFFF"/>
          </a:solidFill>
          <a:ln w="2857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a:solidFill>
                  <a:srgbClr val="000000"/>
                </a:solidFill>
                <a:latin typeface="Arial"/>
              </a:rPr>
              <a:t>Accessibility Testing is done for</a:t>
            </a:r>
          </a:p>
          <a:p>
            <a:pPr marL="171450" indent="-171450">
              <a:buFont typeface="Wingdings" panose="05000000000000000000" pitchFamily="2" charset="2"/>
              <a:buChar char="ü"/>
              <a:defRPr/>
            </a:pPr>
            <a:r>
              <a:rPr lang="en-US" sz="1050" kern="0">
                <a:solidFill>
                  <a:srgbClr val="000000"/>
                </a:solidFill>
                <a:latin typeface="Arial"/>
              </a:rPr>
              <a:t>Vision Impairment</a:t>
            </a:r>
          </a:p>
          <a:p>
            <a:pPr marL="171450" marR="0" lvl="0" indent="-171450" fontAlgn="auto">
              <a:lnSpc>
                <a:spcPct val="100000"/>
              </a:lnSpc>
              <a:spcBef>
                <a:spcPts val="0"/>
              </a:spcBef>
              <a:spcAft>
                <a:spcPts val="0"/>
              </a:spcAft>
              <a:buClrTx/>
              <a:buSzTx/>
              <a:buFont typeface="Wingdings" panose="05000000000000000000" pitchFamily="2" charset="2"/>
              <a:buChar char="ü"/>
              <a:tabLst/>
              <a:defRPr/>
            </a:pPr>
            <a:r>
              <a:rPr lang="en-US" sz="1050" kern="0">
                <a:solidFill>
                  <a:srgbClr val="000000"/>
                </a:solidFill>
                <a:latin typeface="Arial"/>
              </a:rPr>
              <a:t>Physical Impairment</a:t>
            </a:r>
          </a:p>
          <a:p>
            <a:pPr marL="171450" marR="0" lvl="0" indent="-171450" fontAlgn="auto">
              <a:lnSpc>
                <a:spcPct val="100000"/>
              </a:lnSpc>
              <a:spcBef>
                <a:spcPts val="0"/>
              </a:spcBef>
              <a:spcAft>
                <a:spcPts val="0"/>
              </a:spcAft>
              <a:buClrTx/>
              <a:buSzTx/>
              <a:buFont typeface="Wingdings" panose="05000000000000000000" pitchFamily="2" charset="2"/>
              <a:buChar char="ü"/>
              <a:tabLst/>
              <a:defRPr/>
            </a:pPr>
            <a:r>
              <a:rPr lang="en-US" sz="1050" kern="0">
                <a:solidFill>
                  <a:srgbClr val="000000"/>
                </a:solidFill>
                <a:latin typeface="Arial"/>
              </a:rPr>
              <a:t>Cognitive Impairment</a:t>
            </a:r>
          </a:p>
          <a:p>
            <a:pPr marL="171450" marR="0" lvl="0" indent="-171450" fontAlgn="auto">
              <a:lnSpc>
                <a:spcPct val="100000"/>
              </a:lnSpc>
              <a:spcBef>
                <a:spcPts val="0"/>
              </a:spcBef>
              <a:spcAft>
                <a:spcPts val="0"/>
              </a:spcAft>
              <a:buClrTx/>
              <a:buSzTx/>
              <a:buFont typeface="Wingdings" panose="05000000000000000000" pitchFamily="2" charset="2"/>
              <a:buChar char="ü"/>
              <a:tabLst/>
              <a:defRPr/>
            </a:pPr>
            <a:r>
              <a:rPr lang="en-US" sz="1050" kern="0">
                <a:solidFill>
                  <a:srgbClr val="000000"/>
                </a:solidFill>
                <a:latin typeface="Arial"/>
              </a:rPr>
              <a:t>Hearing Impairment</a:t>
            </a:r>
          </a:p>
          <a:p>
            <a:pPr marL="171450" marR="0" lvl="0" indent="-171450" fontAlgn="auto">
              <a:lnSpc>
                <a:spcPct val="100000"/>
              </a:lnSpc>
              <a:spcBef>
                <a:spcPts val="0"/>
              </a:spcBef>
              <a:spcAft>
                <a:spcPts val="0"/>
              </a:spcAft>
              <a:buClrTx/>
              <a:buSzTx/>
              <a:buFont typeface="Wingdings" panose="05000000000000000000" pitchFamily="2" charset="2"/>
              <a:buChar char="ü"/>
              <a:tabLst/>
              <a:defRPr/>
            </a:pPr>
            <a:r>
              <a:rPr lang="en-US" sz="1050" kern="0">
                <a:solidFill>
                  <a:srgbClr val="000000"/>
                </a:solidFill>
                <a:latin typeface="Arial"/>
              </a:rPr>
              <a:t>Learning Impairment</a:t>
            </a:r>
            <a:endParaRPr lang="en-US" sz="1350"/>
          </a:p>
        </p:txBody>
      </p:sp>
      <p:sp>
        <p:nvSpPr>
          <p:cNvPr id="58" name="Rectangle: Top Corners Rounded 57">
            <a:extLst>
              <a:ext uri="{FF2B5EF4-FFF2-40B4-BE49-F238E27FC236}">
                <a16:creationId xmlns:a16="http://schemas.microsoft.com/office/drawing/2014/main" id="{6303466B-E7B3-E58D-490F-3BDA8996CC9E}"/>
              </a:ext>
            </a:extLst>
          </p:cNvPr>
          <p:cNvSpPr/>
          <p:nvPr/>
        </p:nvSpPr>
        <p:spPr>
          <a:xfrm rot="16200000">
            <a:off x="5069744" y="4922021"/>
            <a:ext cx="228600" cy="2651760"/>
          </a:xfrm>
          <a:prstGeom prst="round2SameRect">
            <a:avLst>
              <a:gd name="adj1" fmla="val 50000"/>
              <a:gd name="adj2" fmla="val 49596"/>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POUR Principles as per WCAG 2.1</a:t>
            </a:r>
          </a:p>
        </p:txBody>
      </p:sp>
      <p:pic>
        <p:nvPicPr>
          <p:cNvPr id="59" name="Picture 58">
            <a:extLst>
              <a:ext uri="{FF2B5EF4-FFF2-40B4-BE49-F238E27FC236}">
                <a16:creationId xmlns:a16="http://schemas.microsoft.com/office/drawing/2014/main" id="{D5182F69-DEA1-E445-5917-8DF32FE5ACEF}"/>
              </a:ext>
            </a:extLst>
          </p:cNvPr>
          <p:cNvPicPr>
            <a:picLocks noChangeAspect="1"/>
          </p:cNvPicPr>
          <p:nvPr/>
        </p:nvPicPr>
        <p:blipFill>
          <a:blip r:embed="rId3"/>
          <a:stretch>
            <a:fillRect/>
          </a:stretch>
        </p:blipFill>
        <p:spPr>
          <a:xfrm>
            <a:off x="3791066" y="4297283"/>
            <a:ext cx="457200" cy="457200"/>
          </a:xfrm>
          <a:prstGeom prst="rect">
            <a:avLst/>
          </a:prstGeom>
        </p:spPr>
      </p:pic>
      <p:pic>
        <p:nvPicPr>
          <p:cNvPr id="60" name="Picture 59">
            <a:extLst>
              <a:ext uri="{FF2B5EF4-FFF2-40B4-BE49-F238E27FC236}">
                <a16:creationId xmlns:a16="http://schemas.microsoft.com/office/drawing/2014/main" id="{9A3ED592-8067-4FB7-B71B-F0D8F2972D1A}"/>
              </a:ext>
            </a:extLst>
          </p:cNvPr>
          <p:cNvPicPr>
            <a:picLocks noChangeAspect="1"/>
          </p:cNvPicPr>
          <p:nvPr/>
        </p:nvPicPr>
        <p:blipFill>
          <a:blip r:embed="rId4"/>
          <a:stretch>
            <a:fillRect/>
          </a:stretch>
        </p:blipFill>
        <p:spPr>
          <a:xfrm>
            <a:off x="4227921" y="4909291"/>
            <a:ext cx="457200" cy="457200"/>
          </a:xfrm>
          <a:prstGeom prst="rect">
            <a:avLst/>
          </a:prstGeom>
        </p:spPr>
      </p:pic>
      <p:pic>
        <p:nvPicPr>
          <p:cNvPr id="62" name="Picture 61">
            <a:extLst>
              <a:ext uri="{FF2B5EF4-FFF2-40B4-BE49-F238E27FC236}">
                <a16:creationId xmlns:a16="http://schemas.microsoft.com/office/drawing/2014/main" id="{6E3F8BCB-400D-0FC0-0FD2-5C98A9EF3968}"/>
              </a:ext>
            </a:extLst>
          </p:cNvPr>
          <p:cNvPicPr>
            <a:picLocks noChangeAspect="1"/>
          </p:cNvPicPr>
          <p:nvPr/>
        </p:nvPicPr>
        <p:blipFill>
          <a:blip r:embed="rId5"/>
          <a:stretch>
            <a:fillRect/>
          </a:stretch>
        </p:blipFill>
        <p:spPr>
          <a:xfrm>
            <a:off x="6105008" y="4428126"/>
            <a:ext cx="457200" cy="457200"/>
          </a:xfrm>
          <a:prstGeom prst="rect">
            <a:avLst/>
          </a:prstGeom>
        </p:spPr>
      </p:pic>
      <p:pic>
        <p:nvPicPr>
          <p:cNvPr id="65" name="Picture 64">
            <a:extLst>
              <a:ext uri="{FF2B5EF4-FFF2-40B4-BE49-F238E27FC236}">
                <a16:creationId xmlns:a16="http://schemas.microsoft.com/office/drawing/2014/main" id="{AFDE79A7-2490-2652-14B9-871A7A76BC30}"/>
              </a:ext>
            </a:extLst>
          </p:cNvPr>
          <p:cNvPicPr>
            <a:picLocks noChangeAspect="1"/>
          </p:cNvPicPr>
          <p:nvPr/>
        </p:nvPicPr>
        <p:blipFill>
          <a:blip r:embed="rId6"/>
          <a:stretch>
            <a:fillRect/>
          </a:stretch>
        </p:blipFill>
        <p:spPr>
          <a:xfrm>
            <a:off x="6653509" y="4440507"/>
            <a:ext cx="457200" cy="457200"/>
          </a:xfrm>
          <a:prstGeom prst="rect">
            <a:avLst/>
          </a:prstGeom>
        </p:spPr>
      </p:pic>
      <p:pic>
        <p:nvPicPr>
          <p:cNvPr id="66" name="Picture 65">
            <a:extLst>
              <a:ext uri="{FF2B5EF4-FFF2-40B4-BE49-F238E27FC236}">
                <a16:creationId xmlns:a16="http://schemas.microsoft.com/office/drawing/2014/main" id="{E586EFFA-DBDE-0938-738A-B9C9869A5B56}"/>
              </a:ext>
            </a:extLst>
          </p:cNvPr>
          <p:cNvPicPr>
            <a:picLocks noChangeAspect="1"/>
          </p:cNvPicPr>
          <p:nvPr/>
        </p:nvPicPr>
        <p:blipFill>
          <a:blip r:embed="rId7"/>
          <a:stretch>
            <a:fillRect/>
          </a:stretch>
        </p:blipFill>
        <p:spPr>
          <a:xfrm>
            <a:off x="3268963" y="4365408"/>
            <a:ext cx="365760" cy="365760"/>
          </a:xfrm>
          <a:prstGeom prst="rect">
            <a:avLst/>
          </a:prstGeom>
        </p:spPr>
      </p:pic>
      <p:pic>
        <p:nvPicPr>
          <p:cNvPr id="67" name="Picture 66">
            <a:extLst>
              <a:ext uri="{FF2B5EF4-FFF2-40B4-BE49-F238E27FC236}">
                <a16:creationId xmlns:a16="http://schemas.microsoft.com/office/drawing/2014/main" id="{9149725A-BB21-0D0A-B87B-3F7396B60217}"/>
              </a:ext>
            </a:extLst>
          </p:cNvPr>
          <p:cNvPicPr>
            <a:picLocks noChangeAspect="1"/>
          </p:cNvPicPr>
          <p:nvPr/>
        </p:nvPicPr>
        <p:blipFill>
          <a:blip r:embed="rId8"/>
          <a:stretch>
            <a:fillRect/>
          </a:stretch>
        </p:blipFill>
        <p:spPr>
          <a:xfrm>
            <a:off x="3759346" y="4955980"/>
            <a:ext cx="365760" cy="365760"/>
          </a:xfrm>
          <a:prstGeom prst="rect">
            <a:avLst/>
          </a:prstGeom>
        </p:spPr>
      </p:pic>
      <p:pic>
        <p:nvPicPr>
          <p:cNvPr id="70" name="Picture 69">
            <a:extLst>
              <a:ext uri="{FF2B5EF4-FFF2-40B4-BE49-F238E27FC236}">
                <a16:creationId xmlns:a16="http://schemas.microsoft.com/office/drawing/2014/main" id="{F3DA56C2-9068-8B6D-559E-2B90A1E232DA}"/>
              </a:ext>
            </a:extLst>
          </p:cNvPr>
          <p:cNvPicPr>
            <a:picLocks noChangeAspect="1"/>
          </p:cNvPicPr>
          <p:nvPr/>
        </p:nvPicPr>
        <p:blipFill>
          <a:blip r:embed="rId9"/>
          <a:stretch>
            <a:fillRect/>
          </a:stretch>
        </p:blipFill>
        <p:spPr>
          <a:xfrm>
            <a:off x="6247538" y="5179460"/>
            <a:ext cx="365760" cy="365760"/>
          </a:xfrm>
          <a:prstGeom prst="rect">
            <a:avLst/>
          </a:prstGeom>
        </p:spPr>
      </p:pic>
      <p:sp>
        <p:nvSpPr>
          <p:cNvPr id="71" name="TextBox 70">
            <a:extLst>
              <a:ext uri="{FF2B5EF4-FFF2-40B4-BE49-F238E27FC236}">
                <a16:creationId xmlns:a16="http://schemas.microsoft.com/office/drawing/2014/main" id="{0F28EEC0-5363-01D7-EF9D-AD44FCB38A42}"/>
              </a:ext>
            </a:extLst>
          </p:cNvPr>
          <p:cNvSpPr txBox="1"/>
          <p:nvPr/>
        </p:nvSpPr>
        <p:spPr>
          <a:xfrm>
            <a:off x="1148341" y="3820549"/>
            <a:ext cx="1989064" cy="1005725"/>
          </a:xfrm>
          <a:prstGeom prst="rect">
            <a:avLst/>
          </a:prstGeom>
          <a:noFill/>
        </p:spPr>
        <p:txBody>
          <a:bodyPr wrap="square">
            <a:spAutoFit/>
          </a:bodyPr>
          <a:lstStyle/>
          <a:p>
            <a:pPr>
              <a:lnSpc>
                <a:spcPct val="110000"/>
              </a:lnSpc>
              <a:spcAft>
                <a:spcPts val="300"/>
              </a:spcAft>
              <a:defRPr/>
            </a:pPr>
            <a:r>
              <a:rPr lang="en-GB" sz="1050" b="1" kern="0">
                <a:solidFill>
                  <a:srgbClr val="00338D"/>
                </a:solidFill>
                <a:latin typeface="Arial" panose="020B0604020202020204" pitchFamily="34" charset="0"/>
                <a:cs typeface="Arial" panose="020B0604020202020204" pitchFamily="34" charset="0"/>
              </a:rPr>
              <a:t>PERCEIVABLE</a:t>
            </a:r>
          </a:p>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Information and user interface components must be  presentable to users in  ways they can perceive</a:t>
            </a:r>
          </a:p>
        </p:txBody>
      </p:sp>
      <p:pic>
        <p:nvPicPr>
          <p:cNvPr id="72" name="Picture 71">
            <a:extLst>
              <a:ext uri="{FF2B5EF4-FFF2-40B4-BE49-F238E27FC236}">
                <a16:creationId xmlns:a16="http://schemas.microsoft.com/office/drawing/2014/main" id="{8B89C278-501E-7D10-213C-3B446D71FBBE}"/>
              </a:ext>
            </a:extLst>
          </p:cNvPr>
          <p:cNvPicPr>
            <a:picLocks noChangeAspect="1"/>
          </p:cNvPicPr>
          <p:nvPr/>
        </p:nvPicPr>
        <p:blipFill>
          <a:blip r:embed="rId10"/>
          <a:stretch>
            <a:fillRect/>
          </a:stretch>
        </p:blipFill>
        <p:spPr>
          <a:xfrm>
            <a:off x="5681128" y="5132341"/>
            <a:ext cx="457200" cy="457200"/>
          </a:xfrm>
          <a:prstGeom prst="rect">
            <a:avLst/>
          </a:prstGeom>
        </p:spPr>
      </p:pic>
      <p:sp>
        <p:nvSpPr>
          <p:cNvPr id="73" name="TextBox 72">
            <a:extLst>
              <a:ext uri="{FF2B5EF4-FFF2-40B4-BE49-F238E27FC236}">
                <a16:creationId xmlns:a16="http://schemas.microsoft.com/office/drawing/2014/main" id="{3C43E4E6-D9A8-D383-7FD0-5F0368103D42}"/>
              </a:ext>
            </a:extLst>
          </p:cNvPr>
          <p:cNvSpPr txBox="1"/>
          <p:nvPr/>
        </p:nvSpPr>
        <p:spPr>
          <a:xfrm>
            <a:off x="1148341" y="4986830"/>
            <a:ext cx="2467110" cy="650243"/>
          </a:xfrm>
          <a:prstGeom prst="rect">
            <a:avLst/>
          </a:prstGeom>
          <a:noFill/>
        </p:spPr>
        <p:txBody>
          <a:bodyPr wrap="square">
            <a:spAutoFit/>
          </a:bodyPr>
          <a:lstStyle/>
          <a:p>
            <a:pPr>
              <a:lnSpc>
                <a:spcPct val="110000"/>
              </a:lnSpc>
              <a:spcAft>
                <a:spcPts val="300"/>
              </a:spcAft>
              <a:defRPr/>
            </a:pPr>
            <a:r>
              <a:rPr lang="en-GB" sz="1050" b="1" kern="0">
                <a:solidFill>
                  <a:srgbClr val="009999"/>
                </a:solidFill>
                <a:latin typeface="Arial" panose="020B0604020202020204" pitchFamily="34" charset="0"/>
                <a:cs typeface="Arial" panose="020B0604020202020204" pitchFamily="34" charset="0"/>
              </a:rPr>
              <a:t>UNDERSTANDABLE</a:t>
            </a:r>
          </a:p>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Information and the operation of user interface must understandable</a:t>
            </a:r>
          </a:p>
        </p:txBody>
      </p:sp>
      <p:sp>
        <p:nvSpPr>
          <p:cNvPr id="74" name="TextBox 73">
            <a:extLst>
              <a:ext uri="{FF2B5EF4-FFF2-40B4-BE49-F238E27FC236}">
                <a16:creationId xmlns:a16="http://schemas.microsoft.com/office/drawing/2014/main" id="{D80A7A0B-AA7C-DEF1-F044-864609BA981C}"/>
              </a:ext>
            </a:extLst>
          </p:cNvPr>
          <p:cNvSpPr txBox="1"/>
          <p:nvPr/>
        </p:nvSpPr>
        <p:spPr>
          <a:xfrm>
            <a:off x="7169874" y="4054502"/>
            <a:ext cx="1957453" cy="827984"/>
          </a:xfrm>
          <a:prstGeom prst="rect">
            <a:avLst/>
          </a:prstGeom>
          <a:noFill/>
        </p:spPr>
        <p:txBody>
          <a:bodyPr wrap="square">
            <a:spAutoFit/>
          </a:bodyPr>
          <a:lstStyle/>
          <a:p>
            <a:pPr>
              <a:lnSpc>
                <a:spcPct val="110000"/>
              </a:lnSpc>
              <a:spcAft>
                <a:spcPts val="300"/>
              </a:spcAft>
              <a:defRPr/>
            </a:pPr>
            <a:r>
              <a:rPr lang="en-GB" sz="1050" b="1" kern="0">
                <a:solidFill>
                  <a:srgbClr val="FF9933"/>
                </a:solidFill>
                <a:latin typeface="Arial" panose="020B0604020202020204" pitchFamily="34" charset="0"/>
                <a:cs typeface="Arial" panose="020B0604020202020204" pitchFamily="34" charset="0"/>
              </a:rPr>
              <a:t>OPERABLE</a:t>
            </a:r>
          </a:p>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User interface components and navigation must be operable</a:t>
            </a:r>
          </a:p>
        </p:txBody>
      </p:sp>
      <p:sp>
        <p:nvSpPr>
          <p:cNvPr id="75" name="TextBox 74">
            <a:extLst>
              <a:ext uri="{FF2B5EF4-FFF2-40B4-BE49-F238E27FC236}">
                <a16:creationId xmlns:a16="http://schemas.microsoft.com/office/drawing/2014/main" id="{94DFE827-9568-D179-5953-6E7D80411391}"/>
              </a:ext>
            </a:extLst>
          </p:cNvPr>
          <p:cNvSpPr txBox="1"/>
          <p:nvPr/>
        </p:nvSpPr>
        <p:spPr>
          <a:xfrm>
            <a:off x="6750947" y="5100137"/>
            <a:ext cx="2492503" cy="1005725"/>
          </a:xfrm>
          <a:prstGeom prst="rect">
            <a:avLst/>
          </a:prstGeom>
          <a:noFill/>
        </p:spPr>
        <p:txBody>
          <a:bodyPr wrap="square">
            <a:spAutoFit/>
          </a:bodyPr>
          <a:lstStyle/>
          <a:p>
            <a:pPr>
              <a:lnSpc>
                <a:spcPct val="110000"/>
              </a:lnSpc>
              <a:spcAft>
                <a:spcPts val="300"/>
              </a:spcAft>
              <a:defRPr/>
            </a:pPr>
            <a:r>
              <a:rPr lang="en-GB" sz="1050" b="1" kern="0">
                <a:solidFill>
                  <a:srgbClr val="FFC000"/>
                </a:solidFill>
                <a:latin typeface="Arial" panose="020B0604020202020204" pitchFamily="34" charset="0"/>
                <a:cs typeface="Arial" panose="020B0604020202020204" pitchFamily="34" charset="0"/>
              </a:rPr>
              <a:t>ROBUST</a:t>
            </a:r>
          </a:p>
          <a:p>
            <a:pPr marL="171450" indent="-171450">
              <a:lnSpc>
                <a:spcPct val="110000"/>
              </a:lnSpc>
              <a:spcAft>
                <a:spcPts val="300"/>
              </a:spcAft>
              <a:buFont typeface="Wingdings" panose="05000000000000000000" pitchFamily="2" charset="2"/>
              <a:buChar char="ü"/>
              <a:defRPr/>
            </a:pPr>
            <a:r>
              <a:rPr lang="en-US" sz="1050" kern="0">
                <a:solidFill>
                  <a:srgbClr val="000000"/>
                </a:solidFill>
                <a:latin typeface="Arial"/>
              </a:rPr>
              <a:t>Content must be robust enough and should be interpreted reliably by wide variety user agents including assistive technologies</a:t>
            </a:r>
          </a:p>
        </p:txBody>
      </p:sp>
    </p:spTree>
    <p:extLst>
      <p:ext uri="{BB962C8B-B14F-4D97-AF65-F5344CB8AC3E}">
        <p14:creationId xmlns:p14="http://schemas.microsoft.com/office/powerpoint/2010/main" val="160859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Fairness testing</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a:defRPr/>
            </a:pPr>
            <a:r>
              <a:rPr lang="en-US" sz="1400" dirty="0">
                <a:latin typeface="Calibri" panose="020F0502020204030204"/>
              </a:rPr>
              <a:t>The widespread use of software systems in critical societal applications, including hiring, credit assessments, criminal justice, and disease detection, has intensified the need to address fairness concerns. By identifying and resolving these fairness bugs, we can promote a healthier Environmental-Social-Governance (ESG) ecosystem worldwide and ensure that technology contributes positively to the well-being of individuals and communities.</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indent="-114300">
              <a:spcAft>
                <a:spcPts val="300"/>
              </a:spcAft>
              <a:buFont typeface="Wingdings" panose="05000000000000000000" pitchFamily="2" charset="2"/>
              <a:buChar char="ü"/>
              <a:defRPr/>
            </a:pPr>
            <a:r>
              <a:rPr lang="en-US" sz="1400" dirty="0">
                <a:solidFill>
                  <a:prstClr val="black"/>
                </a:solidFill>
                <a:latin typeface="Calibri" panose="020F0502020204030204"/>
              </a:rPr>
              <a:t>Unbiased software contributes to a just and significant positive impact on communities.</a:t>
            </a:r>
          </a:p>
          <a:p>
            <a:pPr marL="114300" indent="-114300">
              <a:spcAft>
                <a:spcPts val="300"/>
              </a:spcAft>
              <a:buFont typeface="Wingdings" panose="05000000000000000000" pitchFamily="2" charset="2"/>
              <a:buChar char="ü"/>
              <a:defRPr/>
            </a:pPr>
            <a:r>
              <a:rPr lang="en-US" sz="1400" dirty="0">
                <a:solidFill>
                  <a:prstClr val="black"/>
                </a:solidFill>
                <a:latin typeface="Calibri" panose="020F0502020204030204"/>
              </a:rPr>
              <a:t>Cost savings by preventing expensive lawsuit settlements resulting from unfair practices.</a:t>
            </a:r>
          </a:p>
          <a:p>
            <a:pPr marL="114300" indent="-114300">
              <a:spcAft>
                <a:spcPts val="300"/>
              </a:spcAft>
              <a:buFont typeface="Wingdings" panose="05000000000000000000" pitchFamily="2" charset="2"/>
              <a:buChar char="ü"/>
              <a:defRPr/>
            </a:pPr>
            <a:r>
              <a:rPr lang="en-US" sz="1400" dirty="0">
                <a:solidFill>
                  <a:prstClr val="black"/>
                </a:solidFill>
                <a:latin typeface="Calibri" panose="020F0502020204030204"/>
              </a:rPr>
              <a:t>Enhanced satisfaction and confidence in the socio-political infrastructure from improved fairness.</a:t>
            </a:r>
          </a:p>
          <a:p>
            <a:pPr marL="114300" indent="-114300">
              <a:spcAft>
                <a:spcPts val="300"/>
              </a:spcAft>
              <a:buFont typeface="Wingdings" panose="05000000000000000000" pitchFamily="2" charset="2"/>
              <a:buChar char="ü"/>
              <a:defRPr/>
            </a:pPr>
            <a:r>
              <a:rPr lang="en-US" sz="1400" dirty="0">
                <a:solidFill>
                  <a:prstClr val="black"/>
                </a:solidFill>
                <a:latin typeface="Calibri" panose="020F0502020204030204"/>
              </a:rPr>
              <a:t>Promotes a resilient governance model, influencing all aspects of lifestyle by reinforcing fairness and equity.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2A01535E-613F-3025-4084-163B2B780718}"/>
              </a:ext>
            </a:extLst>
          </p:cNvPr>
          <p:cNvGrpSpPr>
            <a:grpSpLocks noChangeAspect="1"/>
          </p:cNvGrpSpPr>
          <p:nvPr/>
        </p:nvGrpSpPr>
        <p:grpSpPr>
          <a:xfrm>
            <a:off x="500040" y="1802400"/>
            <a:ext cx="4296900" cy="3858996"/>
            <a:chOff x="2276235" y="1014723"/>
            <a:chExt cx="5478381" cy="4920075"/>
          </a:xfrm>
        </p:grpSpPr>
        <p:sp>
          <p:nvSpPr>
            <p:cNvPr id="7" name="Oval 6">
              <a:extLst>
                <a:ext uri="{FF2B5EF4-FFF2-40B4-BE49-F238E27FC236}">
                  <a16:creationId xmlns:a16="http://schemas.microsoft.com/office/drawing/2014/main" id="{C47F72FA-6563-09F5-82B1-6C401C957049}"/>
                </a:ext>
              </a:extLst>
            </p:cNvPr>
            <p:cNvSpPr/>
            <p:nvPr/>
          </p:nvSpPr>
          <p:spPr>
            <a:xfrm>
              <a:off x="3790816" y="1506966"/>
              <a:ext cx="3963800" cy="3963807"/>
            </a:xfrm>
            <a:prstGeom prst="ellipse">
              <a:avLst/>
            </a:prstGeom>
            <a:gradFill>
              <a:gsLst>
                <a:gs pos="0">
                  <a:srgbClr val="6D6E71">
                    <a:lumMod val="50000"/>
                  </a:srgbClr>
                </a:gs>
                <a:gs pos="64000">
                  <a:srgbClr val="6D6E71">
                    <a:lumMod val="50000"/>
                  </a:srgbClr>
                </a:gs>
                <a:gs pos="100000">
                  <a:srgbClr val="FAA41A">
                    <a:lumMod val="75000"/>
                  </a:srgbClr>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grpSp>
          <p:nvGrpSpPr>
            <p:cNvPr id="8" name="Group 7">
              <a:extLst>
                <a:ext uri="{FF2B5EF4-FFF2-40B4-BE49-F238E27FC236}">
                  <a16:creationId xmlns:a16="http://schemas.microsoft.com/office/drawing/2014/main" id="{7BBD3D61-5098-5596-E75B-3924DEE6D4FD}"/>
                </a:ext>
              </a:extLst>
            </p:cNvPr>
            <p:cNvGrpSpPr/>
            <p:nvPr/>
          </p:nvGrpSpPr>
          <p:grpSpPr>
            <a:xfrm>
              <a:off x="4053361" y="1824170"/>
              <a:ext cx="3376545" cy="3387575"/>
              <a:chOff x="3454170" y="1378182"/>
              <a:chExt cx="1879372" cy="1885510"/>
            </a:xfrm>
          </p:grpSpPr>
          <p:sp>
            <p:nvSpPr>
              <p:cNvPr id="14" name="Oval 2">
                <a:extLst>
                  <a:ext uri="{FF2B5EF4-FFF2-40B4-BE49-F238E27FC236}">
                    <a16:creationId xmlns:a16="http://schemas.microsoft.com/office/drawing/2014/main" id="{F0305BDA-2107-6439-C921-5C440DD049C3}"/>
                  </a:ext>
                </a:extLst>
              </p:cNvPr>
              <p:cNvSpPr/>
              <p:nvPr/>
            </p:nvSpPr>
            <p:spPr>
              <a:xfrm>
                <a:off x="3454170" y="1378182"/>
                <a:ext cx="1879372" cy="1838257"/>
              </a:xfrm>
              <a:custGeom>
                <a:avLst/>
                <a:gdLst>
                  <a:gd name="connsiteX0" fmla="*/ 0 w 1879368"/>
                  <a:gd name="connsiteY0" fmla="*/ 939684 h 1879368"/>
                  <a:gd name="connsiteX1" fmla="*/ 939684 w 1879368"/>
                  <a:gd name="connsiteY1" fmla="*/ 0 h 1879368"/>
                  <a:gd name="connsiteX2" fmla="*/ 1879368 w 1879368"/>
                  <a:gd name="connsiteY2" fmla="*/ 939684 h 1879368"/>
                  <a:gd name="connsiteX3" fmla="*/ 939684 w 1879368"/>
                  <a:gd name="connsiteY3" fmla="*/ 1879368 h 1879368"/>
                  <a:gd name="connsiteX4" fmla="*/ 0 w 1879368"/>
                  <a:gd name="connsiteY4" fmla="*/ 939684 h 1879368"/>
                  <a:gd name="connsiteX0" fmla="*/ 4 w 1879372"/>
                  <a:gd name="connsiteY0" fmla="*/ 939684 h 1836506"/>
                  <a:gd name="connsiteX1" fmla="*/ 939688 w 1879372"/>
                  <a:gd name="connsiteY1" fmla="*/ 0 h 1836506"/>
                  <a:gd name="connsiteX2" fmla="*/ 1879372 w 1879372"/>
                  <a:gd name="connsiteY2" fmla="*/ 939684 h 1836506"/>
                  <a:gd name="connsiteX3" fmla="*/ 930163 w 1879372"/>
                  <a:gd name="connsiteY3" fmla="*/ 1836506 h 1836506"/>
                  <a:gd name="connsiteX4" fmla="*/ 4 w 1879372"/>
                  <a:gd name="connsiteY4" fmla="*/ 939684 h 1836506"/>
                  <a:gd name="connsiteX0" fmla="*/ 4 w 1879372"/>
                  <a:gd name="connsiteY0" fmla="*/ 939684 h 1836506"/>
                  <a:gd name="connsiteX1" fmla="*/ 939688 w 1879372"/>
                  <a:gd name="connsiteY1" fmla="*/ 0 h 1836506"/>
                  <a:gd name="connsiteX2" fmla="*/ 1879372 w 1879372"/>
                  <a:gd name="connsiteY2" fmla="*/ 939684 h 1836506"/>
                  <a:gd name="connsiteX3" fmla="*/ 930163 w 1879372"/>
                  <a:gd name="connsiteY3" fmla="*/ 1836506 h 1836506"/>
                  <a:gd name="connsiteX4" fmla="*/ 4 w 1879372"/>
                  <a:gd name="connsiteY4" fmla="*/ 939684 h 1836506"/>
                  <a:gd name="connsiteX0" fmla="*/ 4 w 1879372"/>
                  <a:gd name="connsiteY0" fmla="*/ 939684 h 1838257"/>
                  <a:gd name="connsiteX1" fmla="*/ 939688 w 1879372"/>
                  <a:gd name="connsiteY1" fmla="*/ 0 h 1838257"/>
                  <a:gd name="connsiteX2" fmla="*/ 1879372 w 1879372"/>
                  <a:gd name="connsiteY2" fmla="*/ 939684 h 1838257"/>
                  <a:gd name="connsiteX3" fmla="*/ 930163 w 1879372"/>
                  <a:gd name="connsiteY3" fmla="*/ 1836506 h 1838257"/>
                  <a:gd name="connsiteX4" fmla="*/ 4 w 1879372"/>
                  <a:gd name="connsiteY4" fmla="*/ 939684 h 1838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372" h="1838257">
                    <a:moveTo>
                      <a:pt x="4" y="939684"/>
                    </a:moveTo>
                    <a:cubicBezTo>
                      <a:pt x="1592" y="457387"/>
                      <a:pt x="420715" y="0"/>
                      <a:pt x="939688" y="0"/>
                    </a:cubicBezTo>
                    <a:cubicBezTo>
                      <a:pt x="1458661" y="0"/>
                      <a:pt x="1879372" y="420711"/>
                      <a:pt x="1879372" y="939684"/>
                    </a:cubicBezTo>
                    <a:cubicBezTo>
                      <a:pt x="1879372" y="1458657"/>
                      <a:pt x="1463423" y="1803169"/>
                      <a:pt x="930163" y="1836506"/>
                    </a:cubicBezTo>
                    <a:cubicBezTo>
                      <a:pt x="396903" y="1869843"/>
                      <a:pt x="-1584" y="1421981"/>
                      <a:pt x="4" y="939684"/>
                    </a:cubicBezTo>
                    <a:close/>
                  </a:path>
                </a:pathLst>
              </a:custGeom>
              <a:gradFill flip="none" rotWithShape="1">
                <a:gsLst>
                  <a:gs pos="68000">
                    <a:srgbClr val="3E7D32">
                      <a:lumMod val="67000"/>
                    </a:srgbClr>
                  </a:gs>
                  <a:gs pos="31000">
                    <a:srgbClr val="3E7D32">
                      <a:lumMod val="97000"/>
                      <a:lumOff val="3000"/>
                    </a:srgbClr>
                  </a:gs>
                  <a:gs pos="78000">
                    <a:srgbClr val="3E7D32">
                      <a:lumMod val="60000"/>
                      <a:lumOff val="40000"/>
                    </a:srgbClr>
                  </a:gs>
                </a:gsLst>
                <a:path path="circle">
                  <a:fillToRect l="50000" t="50000" r="50000" b="50000"/>
                </a:path>
                <a:tileRect/>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15" name="Chord 15">
                <a:extLst>
                  <a:ext uri="{FF2B5EF4-FFF2-40B4-BE49-F238E27FC236}">
                    <a16:creationId xmlns:a16="http://schemas.microsoft.com/office/drawing/2014/main" id="{9F800DE0-5D27-931D-84D2-84CFCFFD3159}"/>
                  </a:ext>
                </a:extLst>
              </p:cNvPr>
              <p:cNvSpPr/>
              <p:nvPr/>
            </p:nvSpPr>
            <p:spPr>
              <a:xfrm rot="12122902" flipH="1" flipV="1">
                <a:off x="4045459" y="1615147"/>
                <a:ext cx="648692" cy="1581522"/>
              </a:xfrm>
              <a:custGeom>
                <a:avLst/>
                <a:gdLst>
                  <a:gd name="connsiteX0" fmla="*/ 437377 w 504867"/>
                  <a:gd name="connsiteY0" fmla="*/ 948544 h 1128806"/>
                  <a:gd name="connsiteX1" fmla="*/ 35596 w 504867"/>
                  <a:gd name="connsiteY1" fmla="*/ 853377 h 1128806"/>
                  <a:gd name="connsiteX2" fmla="*/ 700 w 504867"/>
                  <a:gd name="connsiteY2" fmla="*/ 522389 h 1128806"/>
                  <a:gd name="connsiteX3" fmla="*/ 104453 w 504867"/>
                  <a:gd name="connsiteY3" fmla="*/ 107149 h 1128806"/>
                  <a:gd name="connsiteX4" fmla="*/ 437377 w 504867"/>
                  <a:gd name="connsiteY4" fmla="*/ 948544 h 1128806"/>
                  <a:gd name="connsiteX0" fmla="*/ 437377 w 437377"/>
                  <a:gd name="connsiteY0" fmla="*/ 841395 h 930481"/>
                  <a:gd name="connsiteX1" fmla="*/ 35596 w 437377"/>
                  <a:gd name="connsiteY1" fmla="*/ 746228 h 930481"/>
                  <a:gd name="connsiteX2" fmla="*/ 700 w 437377"/>
                  <a:gd name="connsiteY2" fmla="*/ 415240 h 930481"/>
                  <a:gd name="connsiteX3" fmla="*/ 104453 w 437377"/>
                  <a:gd name="connsiteY3" fmla="*/ 0 h 930481"/>
                  <a:gd name="connsiteX4" fmla="*/ 437377 w 437377"/>
                  <a:gd name="connsiteY4" fmla="*/ 841395 h 930481"/>
                  <a:gd name="connsiteX0" fmla="*/ 436741 w 436741"/>
                  <a:gd name="connsiteY0" fmla="*/ 841395 h 871715"/>
                  <a:gd name="connsiteX1" fmla="*/ 195960 w 436741"/>
                  <a:gd name="connsiteY1" fmla="*/ 619362 h 871715"/>
                  <a:gd name="connsiteX2" fmla="*/ 64 w 436741"/>
                  <a:gd name="connsiteY2" fmla="*/ 415240 h 871715"/>
                  <a:gd name="connsiteX3" fmla="*/ 103817 w 436741"/>
                  <a:gd name="connsiteY3" fmla="*/ 0 h 871715"/>
                  <a:gd name="connsiteX4" fmla="*/ 436741 w 436741"/>
                  <a:gd name="connsiteY4" fmla="*/ 841395 h 871715"/>
                  <a:gd name="connsiteX0" fmla="*/ 344089 w 344089"/>
                  <a:gd name="connsiteY0" fmla="*/ 843288 h 849502"/>
                  <a:gd name="connsiteX1" fmla="*/ 103308 w 344089"/>
                  <a:gd name="connsiteY1" fmla="*/ 621255 h 849502"/>
                  <a:gd name="connsiteX2" fmla="*/ 11165 w 344089"/>
                  <a:gd name="connsiteY2" fmla="*/ 1893 h 849502"/>
                  <a:gd name="connsiteX3" fmla="*/ 344089 w 344089"/>
                  <a:gd name="connsiteY3" fmla="*/ 843288 h 849502"/>
                  <a:gd name="connsiteX0" fmla="*/ 344089 w 344089"/>
                  <a:gd name="connsiteY0" fmla="*/ 843288 h 883244"/>
                  <a:gd name="connsiteX1" fmla="*/ 103308 w 344089"/>
                  <a:gd name="connsiteY1" fmla="*/ 621255 h 883244"/>
                  <a:gd name="connsiteX2" fmla="*/ 11165 w 344089"/>
                  <a:gd name="connsiteY2" fmla="*/ 1893 h 883244"/>
                  <a:gd name="connsiteX3" fmla="*/ 344089 w 344089"/>
                  <a:gd name="connsiteY3" fmla="*/ 843288 h 883244"/>
                  <a:gd name="connsiteX0" fmla="*/ 352900 w 352900"/>
                  <a:gd name="connsiteY0" fmla="*/ 843410 h 881728"/>
                  <a:gd name="connsiteX1" fmla="*/ 112119 w 352900"/>
                  <a:gd name="connsiteY1" fmla="*/ 621377 h 881728"/>
                  <a:gd name="connsiteX2" fmla="*/ 19976 w 352900"/>
                  <a:gd name="connsiteY2" fmla="*/ 2015 h 881728"/>
                  <a:gd name="connsiteX3" fmla="*/ 352900 w 352900"/>
                  <a:gd name="connsiteY3" fmla="*/ 843410 h 881728"/>
                  <a:gd name="connsiteX0" fmla="*/ 353608 w 353608"/>
                  <a:gd name="connsiteY0" fmla="*/ 843341 h 883847"/>
                  <a:gd name="connsiteX1" fmla="*/ 109958 w 353608"/>
                  <a:gd name="connsiteY1" fmla="*/ 639598 h 883847"/>
                  <a:gd name="connsiteX2" fmla="*/ 20684 w 353608"/>
                  <a:gd name="connsiteY2" fmla="*/ 1946 h 883847"/>
                  <a:gd name="connsiteX3" fmla="*/ 353608 w 353608"/>
                  <a:gd name="connsiteY3" fmla="*/ 843341 h 883847"/>
                  <a:gd name="connsiteX0" fmla="*/ 346077 w 346077"/>
                  <a:gd name="connsiteY0" fmla="*/ 843428 h 880905"/>
                  <a:gd name="connsiteX1" fmla="*/ 102427 w 346077"/>
                  <a:gd name="connsiteY1" fmla="*/ 639685 h 880905"/>
                  <a:gd name="connsiteX2" fmla="*/ 13153 w 346077"/>
                  <a:gd name="connsiteY2" fmla="*/ 2033 h 880905"/>
                  <a:gd name="connsiteX3" fmla="*/ 346077 w 346077"/>
                  <a:gd name="connsiteY3" fmla="*/ 843428 h 880905"/>
                  <a:gd name="connsiteX0" fmla="*/ 352661 w 352661"/>
                  <a:gd name="connsiteY0" fmla="*/ 843439 h 880612"/>
                  <a:gd name="connsiteX1" fmla="*/ 73624 w 352661"/>
                  <a:gd name="connsiteY1" fmla="*/ 636900 h 880612"/>
                  <a:gd name="connsiteX2" fmla="*/ 19737 w 352661"/>
                  <a:gd name="connsiteY2" fmla="*/ 2044 h 880612"/>
                  <a:gd name="connsiteX3" fmla="*/ 352661 w 352661"/>
                  <a:gd name="connsiteY3" fmla="*/ 843439 h 880612"/>
                  <a:gd name="connsiteX0" fmla="*/ 356861 w 356861"/>
                  <a:gd name="connsiteY0" fmla="*/ 860902 h 900923"/>
                  <a:gd name="connsiteX1" fmla="*/ 70673 w 356861"/>
                  <a:gd name="connsiteY1" fmla="*/ 636707 h 900923"/>
                  <a:gd name="connsiteX2" fmla="*/ 16786 w 356861"/>
                  <a:gd name="connsiteY2" fmla="*/ 1851 h 900923"/>
                  <a:gd name="connsiteX3" fmla="*/ 356861 w 356861"/>
                  <a:gd name="connsiteY3" fmla="*/ 860902 h 900923"/>
                  <a:gd name="connsiteX0" fmla="*/ 356861 w 356861"/>
                  <a:gd name="connsiteY0" fmla="*/ 860902 h 891038"/>
                  <a:gd name="connsiteX1" fmla="*/ 70673 w 356861"/>
                  <a:gd name="connsiteY1" fmla="*/ 636707 h 891038"/>
                  <a:gd name="connsiteX2" fmla="*/ 16786 w 356861"/>
                  <a:gd name="connsiteY2" fmla="*/ 1851 h 891038"/>
                  <a:gd name="connsiteX3" fmla="*/ 356861 w 356861"/>
                  <a:gd name="connsiteY3" fmla="*/ 860902 h 891038"/>
                  <a:gd name="connsiteX0" fmla="*/ 366684 w 366684"/>
                  <a:gd name="connsiteY0" fmla="*/ 884456 h 912593"/>
                  <a:gd name="connsiteX1" fmla="*/ 70961 w 366684"/>
                  <a:gd name="connsiteY1" fmla="*/ 636719 h 912593"/>
                  <a:gd name="connsiteX2" fmla="*/ 17074 w 366684"/>
                  <a:gd name="connsiteY2" fmla="*/ 1863 h 912593"/>
                  <a:gd name="connsiteX3" fmla="*/ 366684 w 366684"/>
                  <a:gd name="connsiteY3" fmla="*/ 884456 h 912593"/>
                  <a:gd name="connsiteX0" fmla="*/ 373246 w 373246"/>
                  <a:gd name="connsiteY0" fmla="*/ 884402 h 914188"/>
                  <a:gd name="connsiteX1" fmla="*/ 53421 w 373246"/>
                  <a:gd name="connsiteY1" fmla="*/ 653277 h 914188"/>
                  <a:gd name="connsiteX2" fmla="*/ 23636 w 373246"/>
                  <a:gd name="connsiteY2" fmla="*/ 1809 h 914188"/>
                  <a:gd name="connsiteX3" fmla="*/ 373246 w 373246"/>
                  <a:gd name="connsiteY3" fmla="*/ 884402 h 914188"/>
                  <a:gd name="connsiteX0" fmla="*/ 367863 w 367863"/>
                  <a:gd name="connsiteY0" fmla="*/ 884475 h 915007"/>
                  <a:gd name="connsiteX1" fmla="*/ 48038 w 367863"/>
                  <a:gd name="connsiteY1" fmla="*/ 653350 h 915007"/>
                  <a:gd name="connsiteX2" fmla="*/ 18253 w 367863"/>
                  <a:gd name="connsiteY2" fmla="*/ 1882 h 915007"/>
                  <a:gd name="connsiteX3" fmla="*/ 367863 w 367863"/>
                  <a:gd name="connsiteY3" fmla="*/ 884475 h 915007"/>
                  <a:gd name="connsiteX0" fmla="*/ 369294 w 369294"/>
                  <a:gd name="connsiteY0" fmla="*/ 884619 h 911390"/>
                  <a:gd name="connsiteX1" fmla="*/ 43995 w 369294"/>
                  <a:gd name="connsiteY1" fmla="*/ 614604 h 911390"/>
                  <a:gd name="connsiteX2" fmla="*/ 19684 w 369294"/>
                  <a:gd name="connsiteY2" fmla="*/ 2026 h 911390"/>
                  <a:gd name="connsiteX3" fmla="*/ 369294 w 369294"/>
                  <a:gd name="connsiteY3" fmla="*/ 884619 h 911390"/>
                  <a:gd name="connsiteX0" fmla="*/ 389371 w 389371"/>
                  <a:gd name="connsiteY0" fmla="*/ 924427 h 951127"/>
                  <a:gd name="connsiteX1" fmla="*/ 64072 w 389371"/>
                  <a:gd name="connsiteY1" fmla="*/ 654412 h 951127"/>
                  <a:gd name="connsiteX2" fmla="*/ 20132 w 389371"/>
                  <a:gd name="connsiteY2" fmla="*/ 1826 h 951127"/>
                  <a:gd name="connsiteX3" fmla="*/ 389371 w 389371"/>
                  <a:gd name="connsiteY3" fmla="*/ 924427 h 951127"/>
                  <a:gd name="connsiteX0" fmla="*/ 384843 w 384843"/>
                  <a:gd name="connsiteY0" fmla="*/ 924451 h 949275"/>
                  <a:gd name="connsiteX1" fmla="*/ 59544 w 384843"/>
                  <a:gd name="connsiteY1" fmla="*/ 654436 h 949275"/>
                  <a:gd name="connsiteX2" fmla="*/ 15604 w 384843"/>
                  <a:gd name="connsiteY2" fmla="*/ 1850 h 949275"/>
                  <a:gd name="connsiteX3" fmla="*/ 384843 w 384843"/>
                  <a:gd name="connsiteY3" fmla="*/ 924451 h 949275"/>
                  <a:gd name="connsiteX0" fmla="*/ 399695 w 399695"/>
                  <a:gd name="connsiteY0" fmla="*/ 924912 h 949454"/>
                  <a:gd name="connsiteX1" fmla="*/ 74396 w 399695"/>
                  <a:gd name="connsiteY1" fmla="*/ 654897 h 949454"/>
                  <a:gd name="connsiteX2" fmla="*/ 30456 w 399695"/>
                  <a:gd name="connsiteY2" fmla="*/ 2311 h 949454"/>
                  <a:gd name="connsiteX3" fmla="*/ 399695 w 399695"/>
                  <a:gd name="connsiteY3" fmla="*/ 924912 h 949454"/>
                  <a:gd name="connsiteX0" fmla="*/ 372830 w 372830"/>
                  <a:gd name="connsiteY0" fmla="*/ 886452 h 916173"/>
                  <a:gd name="connsiteX1" fmla="*/ 63469 w 372830"/>
                  <a:gd name="connsiteY1" fmla="*/ 654393 h 916173"/>
                  <a:gd name="connsiteX2" fmla="*/ 19529 w 372830"/>
                  <a:gd name="connsiteY2" fmla="*/ 1807 h 916173"/>
                  <a:gd name="connsiteX3" fmla="*/ 372830 w 372830"/>
                  <a:gd name="connsiteY3" fmla="*/ 886452 h 916173"/>
                  <a:gd name="connsiteX0" fmla="*/ 388205 w 388205"/>
                  <a:gd name="connsiteY0" fmla="*/ 886549 h 915069"/>
                  <a:gd name="connsiteX1" fmla="*/ 78844 w 388205"/>
                  <a:gd name="connsiteY1" fmla="*/ 654490 h 915069"/>
                  <a:gd name="connsiteX2" fmla="*/ 34904 w 388205"/>
                  <a:gd name="connsiteY2" fmla="*/ 1904 h 915069"/>
                  <a:gd name="connsiteX3" fmla="*/ 388205 w 388205"/>
                  <a:gd name="connsiteY3" fmla="*/ 886549 h 915069"/>
                  <a:gd name="connsiteX0" fmla="*/ 375454 w 375454"/>
                  <a:gd name="connsiteY0" fmla="*/ 886621 h 915109"/>
                  <a:gd name="connsiteX1" fmla="*/ 66093 w 375454"/>
                  <a:gd name="connsiteY1" fmla="*/ 654562 h 915109"/>
                  <a:gd name="connsiteX2" fmla="*/ 22153 w 375454"/>
                  <a:gd name="connsiteY2" fmla="*/ 1976 h 915109"/>
                  <a:gd name="connsiteX3" fmla="*/ 375454 w 375454"/>
                  <a:gd name="connsiteY3" fmla="*/ 886621 h 915109"/>
                  <a:gd name="connsiteX0" fmla="*/ 385202 w 385202"/>
                  <a:gd name="connsiteY0" fmla="*/ 886575 h 916351"/>
                  <a:gd name="connsiteX1" fmla="*/ 50669 w 385202"/>
                  <a:gd name="connsiteY1" fmla="*/ 667295 h 916351"/>
                  <a:gd name="connsiteX2" fmla="*/ 31901 w 385202"/>
                  <a:gd name="connsiteY2" fmla="*/ 1930 h 916351"/>
                  <a:gd name="connsiteX3" fmla="*/ 385202 w 385202"/>
                  <a:gd name="connsiteY3" fmla="*/ 886575 h 916351"/>
                  <a:gd name="connsiteX0" fmla="*/ 374884 w 374884"/>
                  <a:gd name="connsiteY0" fmla="*/ 884645 h 914421"/>
                  <a:gd name="connsiteX1" fmla="*/ 40351 w 374884"/>
                  <a:gd name="connsiteY1" fmla="*/ 665365 h 914421"/>
                  <a:gd name="connsiteX2" fmla="*/ 21583 w 374884"/>
                  <a:gd name="connsiteY2" fmla="*/ 0 h 914421"/>
                  <a:gd name="connsiteX3" fmla="*/ 374884 w 374884"/>
                  <a:gd name="connsiteY3" fmla="*/ 884645 h 914421"/>
                  <a:gd name="connsiteX0" fmla="*/ 387147 w 387147"/>
                  <a:gd name="connsiteY0" fmla="*/ 884645 h 913961"/>
                  <a:gd name="connsiteX1" fmla="*/ 52614 w 387147"/>
                  <a:gd name="connsiteY1" fmla="*/ 665365 h 913961"/>
                  <a:gd name="connsiteX2" fmla="*/ 33846 w 387147"/>
                  <a:gd name="connsiteY2" fmla="*/ 0 h 913961"/>
                  <a:gd name="connsiteX3" fmla="*/ 387147 w 387147"/>
                  <a:gd name="connsiteY3" fmla="*/ 884645 h 913961"/>
                  <a:gd name="connsiteX0" fmla="*/ 380667 w 380667"/>
                  <a:gd name="connsiteY0" fmla="*/ 884645 h 914382"/>
                  <a:gd name="connsiteX1" fmla="*/ 46134 w 380667"/>
                  <a:gd name="connsiteY1" fmla="*/ 665365 h 914382"/>
                  <a:gd name="connsiteX2" fmla="*/ 27366 w 380667"/>
                  <a:gd name="connsiteY2" fmla="*/ 0 h 914382"/>
                  <a:gd name="connsiteX3" fmla="*/ 380667 w 380667"/>
                  <a:gd name="connsiteY3" fmla="*/ 884645 h 914382"/>
                  <a:gd name="connsiteX0" fmla="*/ 374010 w 374010"/>
                  <a:gd name="connsiteY0" fmla="*/ 882083 h 913150"/>
                  <a:gd name="connsiteX1" fmla="*/ 39477 w 374010"/>
                  <a:gd name="connsiteY1" fmla="*/ 662803 h 913150"/>
                  <a:gd name="connsiteX2" fmla="*/ 14150 w 374010"/>
                  <a:gd name="connsiteY2" fmla="*/ 0 h 913150"/>
                  <a:gd name="connsiteX3" fmla="*/ 374010 w 374010"/>
                  <a:gd name="connsiteY3" fmla="*/ 882083 h 913150"/>
                  <a:gd name="connsiteX0" fmla="*/ 373411 w 373411"/>
                  <a:gd name="connsiteY0" fmla="*/ 873467 h 905381"/>
                  <a:gd name="connsiteX1" fmla="*/ 39442 w 373411"/>
                  <a:gd name="connsiteY1" fmla="*/ 662803 h 905381"/>
                  <a:gd name="connsiteX2" fmla="*/ 14115 w 373411"/>
                  <a:gd name="connsiteY2" fmla="*/ 0 h 905381"/>
                  <a:gd name="connsiteX3" fmla="*/ 373411 w 373411"/>
                  <a:gd name="connsiteY3" fmla="*/ 873467 h 905381"/>
                  <a:gd name="connsiteX0" fmla="*/ 385526 w 385526"/>
                  <a:gd name="connsiteY0" fmla="*/ 873467 h 905783"/>
                  <a:gd name="connsiteX1" fmla="*/ 51557 w 385526"/>
                  <a:gd name="connsiteY1" fmla="*/ 662803 h 905783"/>
                  <a:gd name="connsiteX2" fmla="*/ 26230 w 385526"/>
                  <a:gd name="connsiteY2" fmla="*/ 0 h 905783"/>
                  <a:gd name="connsiteX3" fmla="*/ 385526 w 385526"/>
                  <a:gd name="connsiteY3" fmla="*/ 873467 h 905783"/>
                </a:gdLst>
                <a:ahLst/>
                <a:cxnLst>
                  <a:cxn ang="0">
                    <a:pos x="connsiteX0" y="connsiteY0"/>
                  </a:cxn>
                  <a:cxn ang="0">
                    <a:pos x="connsiteX1" y="connsiteY1"/>
                  </a:cxn>
                  <a:cxn ang="0">
                    <a:pos x="connsiteX2" y="connsiteY2"/>
                  </a:cxn>
                  <a:cxn ang="0">
                    <a:pos x="connsiteX3" y="connsiteY3"/>
                  </a:cxn>
                </a:cxnLst>
                <a:rect l="l" t="t" r="r" b="b"/>
                <a:pathLst>
                  <a:path w="385526" h="905783">
                    <a:moveTo>
                      <a:pt x="385526" y="873467"/>
                    </a:moveTo>
                    <a:cubicBezTo>
                      <a:pt x="197659" y="976856"/>
                      <a:pt x="101673" y="812025"/>
                      <a:pt x="51557" y="662803"/>
                    </a:cubicBezTo>
                    <a:cubicBezTo>
                      <a:pt x="-38837" y="393650"/>
                      <a:pt x="14723" y="16614"/>
                      <a:pt x="26230" y="0"/>
                    </a:cubicBezTo>
                    <a:lnTo>
                      <a:pt x="385526" y="873467"/>
                    </a:lnTo>
                    <a:close/>
                  </a:path>
                </a:pathLst>
              </a:custGeom>
              <a:gradFill flip="none" rotWithShape="1">
                <a:gsLst>
                  <a:gs pos="20000">
                    <a:srgbClr val="3B474F"/>
                  </a:gs>
                  <a:gs pos="100000">
                    <a:srgbClr val="00283E"/>
                  </a:gs>
                </a:gsLst>
                <a:path path="circle">
                  <a:fillToRect l="100000" t="100000"/>
                </a:path>
                <a:tileRect r="-100000" b="-100000"/>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16" name="Chord 15">
                <a:extLst>
                  <a:ext uri="{FF2B5EF4-FFF2-40B4-BE49-F238E27FC236}">
                    <a16:creationId xmlns:a16="http://schemas.microsoft.com/office/drawing/2014/main" id="{50C37BB7-D530-103B-3C22-6329DBC17BC9}"/>
                  </a:ext>
                </a:extLst>
              </p:cNvPr>
              <p:cNvSpPr/>
              <p:nvPr/>
            </p:nvSpPr>
            <p:spPr>
              <a:xfrm rot="12008348" flipH="1" flipV="1">
                <a:off x="4102036" y="1683358"/>
                <a:ext cx="563992" cy="1445635"/>
              </a:xfrm>
              <a:custGeom>
                <a:avLst/>
                <a:gdLst>
                  <a:gd name="connsiteX0" fmla="*/ 437377 w 504867"/>
                  <a:gd name="connsiteY0" fmla="*/ 948544 h 1128806"/>
                  <a:gd name="connsiteX1" fmla="*/ 35596 w 504867"/>
                  <a:gd name="connsiteY1" fmla="*/ 853377 h 1128806"/>
                  <a:gd name="connsiteX2" fmla="*/ 700 w 504867"/>
                  <a:gd name="connsiteY2" fmla="*/ 522389 h 1128806"/>
                  <a:gd name="connsiteX3" fmla="*/ 104453 w 504867"/>
                  <a:gd name="connsiteY3" fmla="*/ 107149 h 1128806"/>
                  <a:gd name="connsiteX4" fmla="*/ 437377 w 504867"/>
                  <a:gd name="connsiteY4" fmla="*/ 948544 h 1128806"/>
                  <a:gd name="connsiteX0" fmla="*/ 437377 w 437377"/>
                  <a:gd name="connsiteY0" fmla="*/ 841395 h 930481"/>
                  <a:gd name="connsiteX1" fmla="*/ 35596 w 437377"/>
                  <a:gd name="connsiteY1" fmla="*/ 746228 h 930481"/>
                  <a:gd name="connsiteX2" fmla="*/ 700 w 437377"/>
                  <a:gd name="connsiteY2" fmla="*/ 415240 h 930481"/>
                  <a:gd name="connsiteX3" fmla="*/ 104453 w 437377"/>
                  <a:gd name="connsiteY3" fmla="*/ 0 h 930481"/>
                  <a:gd name="connsiteX4" fmla="*/ 437377 w 437377"/>
                  <a:gd name="connsiteY4" fmla="*/ 841395 h 930481"/>
                  <a:gd name="connsiteX0" fmla="*/ 436741 w 436741"/>
                  <a:gd name="connsiteY0" fmla="*/ 841395 h 871715"/>
                  <a:gd name="connsiteX1" fmla="*/ 195960 w 436741"/>
                  <a:gd name="connsiteY1" fmla="*/ 619362 h 871715"/>
                  <a:gd name="connsiteX2" fmla="*/ 64 w 436741"/>
                  <a:gd name="connsiteY2" fmla="*/ 415240 h 871715"/>
                  <a:gd name="connsiteX3" fmla="*/ 103817 w 436741"/>
                  <a:gd name="connsiteY3" fmla="*/ 0 h 871715"/>
                  <a:gd name="connsiteX4" fmla="*/ 436741 w 436741"/>
                  <a:gd name="connsiteY4" fmla="*/ 841395 h 871715"/>
                  <a:gd name="connsiteX0" fmla="*/ 344089 w 344089"/>
                  <a:gd name="connsiteY0" fmla="*/ 843288 h 849502"/>
                  <a:gd name="connsiteX1" fmla="*/ 103308 w 344089"/>
                  <a:gd name="connsiteY1" fmla="*/ 621255 h 849502"/>
                  <a:gd name="connsiteX2" fmla="*/ 11165 w 344089"/>
                  <a:gd name="connsiteY2" fmla="*/ 1893 h 849502"/>
                  <a:gd name="connsiteX3" fmla="*/ 344089 w 344089"/>
                  <a:gd name="connsiteY3" fmla="*/ 843288 h 849502"/>
                  <a:gd name="connsiteX0" fmla="*/ 344089 w 344089"/>
                  <a:gd name="connsiteY0" fmla="*/ 843288 h 883244"/>
                  <a:gd name="connsiteX1" fmla="*/ 103308 w 344089"/>
                  <a:gd name="connsiteY1" fmla="*/ 621255 h 883244"/>
                  <a:gd name="connsiteX2" fmla="*/ 11165 w 344089"/>
                  <a:gd name="connsiteY2" fmla="*/ 1893 h 883244"/>
                  <a:gd name="connsiteX3" fmla="*/ 344089 w 344089"/>
                  <a:gd name="connsiteY3" fmla="*/ 843288 h 883244"/>
                  <a:gd name="connsiteX0" fmla="*/ 352900 w 352900"/>
                  <a:gd name="connsiteY0" fmla="*/ 843410 h 881728"/>
                  <a:gd name="connsiteX1" fmla="*/ 112119 w 352900"/>
                  <a:gd name="connsiteY1" fmla="*/ 621377 h 881728"/>
                  <a:gd name="connsiteX2" fmla="*/ 19976 w 352900"/>
                  <a:gd name="connsiteY2" fmla="*/ 2015 h 881728"/>
                  <a:gd name="connsiteX3" fmla="*/ 352900 w 352900"/>
                  <a:gd name="connsiteY3" fmla="*/ 843410 h 881728"/>
                  <a:gd name="connsiteX0" fmla="*/ 353608 w 353608"/>
                  <a:gd name="connsiteY0" fmla="*/ 843341 h 883847"/>
                  <a:gd name="connsiteX1" fmla="*/ 109958 w 353608"/>
                  <a:gd name="connsiteY1" fmla="*/ 639598 h 883847"/>
                  <a:gd name="connsiteX2" fmla="*/ 20684 w 353608"/>
                  <a:gd name="connsiteY2" fmla="*/ 1946 h 883847"/>
                  <a:gd name="connsiteX3" fmla="*/ 353608 w 353608"/>
                  <a:gd name="connsiteY3" fmla="*/ 843341 h 883847"/>
                  <a:gd name="connsiteX0" fmla="*/ 346077 w 346077"/>
                  <a:gd name="connsiteY0" fmla="*/ 843428 h 880905"/>
                  <a:gd name="connsiteX1" fmla="*/ 102427 w 346077"/>
                  <a:gd name="connsiteY1" fmla="*/ 639685 h 880905"/>
                  <a:gd name="connsiteX2" fmla="*/ 13153 w 346077"/>
                  <a:gd name="connsiteY2" fmla="*/ 2033 h 880905"/>
                  <a:gd name="connsiteX3" fmla="*/ 346077 w 346077"/>
                  <a:gd name="connsiteY3" fmla="*/ 843428 h 880905"/>
                  <a:gd name="connsiteX0" fmla="*/ 352661 w 352661"/>
                  <a:gd name="connsiteY0" fmla="*/ 843439 h 880612"/>
                  <a:gd name="connsiteX1" fmla="*/ 73624 w 352661"/>
                  <a:gd name="connsiteY1" fmla="*/ 636900 h 880612"/>
                  <a:gd name="connsiteX2" fmla="*/ 19737 w 352661"/>
                  <a:gd name="connsiteY2" fmla="*/ 2044 h 880612"/>
                  <a:gd name="connsiteX3" fmla="*/ 352661 w 352661"/>
                  <a:gd name="connsiteY3" fmla="*/ 843439 h 880612"/>
                  <a:gd name="connsiteX0" fmla="*/ 356861 w 356861"/>
                  <a:gd name="connsiteY0" fmla="*/ 860902 h 900923"/>
                  <a:gd name="connsiteX1" fmla="*/ 70673 w 356861"/>
                  <a:gd name="connsiteY1" fmla="*/ 636707 h 900923"/>
                  <a:gd name="connsiteX2" fmla="*/ 16786 w 356861"/>
                  <a:gd name="connsiteY2" fmla="*/ 1851 h 900923"/>
                  <a:gd name="connsiteX3" fmla="*/ 356861 w 356861"/>
                  <a:gd name="connsiteY3" fmla="*/ 860902 h 900923"/>
                  <a:gd name="connsiteX0" fmla="*/ 356861 w 356861"/>
                  <a:gd name="connsiteY0" fmla="*/ 860902 h 891038"/>
                  <a:gd name="connsiteX1" fmla="*/ 70673 w 356861"/>
                  <a:gd name="connsiteY1" fmla="*/ 636707 h 891038"/>
                  <a:gd name="connsiteX2" fmla="*/ 16786 w 356861"/>
                  <a:gd name="connsiteY2" fmla="*/ 1851 h 891038"/>
                  <a:gd name="connsiteX3" fmla="*/ 356861 w 356861"/>
                  <a:gd name="connsiteY3" fmla="*/ 860902 h 891038"/>
                  <a:gd name="connsiteX0" fmla="*/ 366684 w 366684"/>
                  <a:gd name="connsiteY0" fmla="*/ 884456 h 912593"/>
                  <a:gd name="connsiteX1" fmla="*/ 70961 w 366684"/>
                  <a:gd name="connsiteY1" fmla="*/ 636719 h 912593"/>
                  <a:gd name="connsiteX2" fmla="*/ 17074 w 366684"/>
                  <a:gd name="connsiteY2" fmla="*/ 1863 h 912593"/>
                  <a:gd name="connsiteX3" fmla="*/ 366684 w 366684"/>
                  <a:gd name="connsiteY3" fmla="*/ 884456 h 912593"/>
                  <a:gd name="connsiteX0" fmla="*/ 373246 w 373246"/>
                  <a:gd name="connsiteY0" fmla="*/ 884402 h 914188"/>
                  <a:gd name="connsiteX1" fmla="*/ 53421 w 373246"/>
                  <a:gd name="connsiteY1" fmla="*/ 653277 h 914188"/>
                  <a:gd name="connsiteX2" fmla="*/ 23636 w 373246"/>
                  <a:gd name="connsiteY2" fmla="*/ 1809 h 914188"/>
                  <a:gd name="connsiteX3" fmla="*/ 373246 w 373246"/>
                  <a:gd name="connsiteY3" fmla="*/ 884402 h 914188"/>
                  <a:gd name="connsiteX0" fmla="*/ 367863 w 367863"/>
                  <a:gd name="connsiteY0" fmla="*/ 884475 h 915007"/>
                  <a:gd name="connsiteX1" fmla="*/ 48038 w 367863"/>
                  <a:gd name="connsiteY1" fmla="*/ 653350 h 915007"/>
                  <a:gd name="connsiteX2" fmla="*/ 18253 w 367863"/>
                  <a:gd name="connsiteY2" fmla="*/ 1882 h 915007"/>
                  <a:gd name="connsiteX3" fmla="*/ 367863 w 367863"/>
                  <a:gd name="connsiteY3" fmla="*/ 884475 h 915007"/>
                  <a:gd name="connsiteX0" fmla="*/ 369294 w 369294"/>
                  <a:gd name="connsiteY0" fmla="*/ 884619 h 911390"/>
                  <a:gd name="connsiteX1" fmla="*/ 43995 w 369294"/>
                  <a:gd name="connsiteY1" fmla="*/ 614604 h 911390"/>
                  <a:gd name="connsiteX2" fmla="*/ 19684 w 369294"/>
                  <a:gd name="connsiteY2" fmla="*/ 2026 h 911390"/>
                  <a:gd name="connsiteX3" fmla="*/ 369294 w 369294"/>
                  <a:gd name="connsiteY3" fmla="*/ 884619 h 911390"/>
                  <a:gd name="connsiteX0" fmla="*/ 389371 w 389371"/>
                  <a:gd name="connsiteY0" fmla="*/ 924427 h 951127"/>
                  <a:gd name="connsiteX1" fmla="*/ 64072 w 389371"/>
                  <a:gd name="connsiteY1" fmla="*/ 654412 h 951127"/>
                  <a:gd name="connsiteX2" fmla="*/ 20132 w 389371"/>
                  <a:gd name="connsiteY2" fmla="*/ 1826 h 951127"/>
                  <a:gd name="connsiteX3" fmla="*/ 389371 w 389371"/>
                  <a:gd name="connsiteY3" fmla="*/ 924427 h 951127"/>
                  <a:gd name="connsiteX0" fmla="*/ 384843 w 384843"/>
                  <a:gd name="connsiteY0" fmla="*/ 924451 h 949275"/>
                  <a:gd name="connsiteX1" fmla="*/ 59544 w 384843"/>
                  <a:gd name="connsiteY1" fmla="*/ 654436 h 949275"/>
                  <a:gd name="connsiteX2" fmla="*/ 15604 w 384843"/>
                  <a:gd name="connsiteY2" fmla="*/ 1850 h 949275"/>
                  <a:gd name="connsiteX3" fmla="*/ 384843 w 384843"/>
                  <a:gd name="connsiteY3" fmla="*/ 924451 h 949275"/>
                  <a:gd name="connsiteX0" fmla="*/ 399695 w 399695"/>
                  <a:gd name="connsiteY0" fmla="*/ 924912 h 949454"/>
                  <a:gd name="connsiteX1" fmla="*/ 74396 w 399695"/>
                  <a:gd name="connsiteY1" fmla="*/ 654897 h 949454"/>
                  <a:gd name="connsiteX2" fmla="*/ 30456 w 399695"/>
                  <a:gd name="connsiteY2" fmla="*/ 2311 h 949454"/>
                  <a:gd name="connsiteX3" fmla="*/ 399695 w 399695"/>
                  <a:gd name="connsiteY3" fmla="*/ 924912 h 949454"/>
                  <a:gd name="connsiteX0" fmla="*/ 372830 w 372830"/>
                  <a:gd name="connsiteY0" fmla="*/ 886452 h 916173"/>
                  <a:gd name="connsiteX1" fmla="*/ 63469 w 372830"/>
                  <a:gd name="connsiteY1" fmla="*/ 654393 h 916173"/>
                  <a:gd name="connsiteX2" fmla="*/ 19529 w 372830"/>
                  <a:gd name="connsiteY2" fmla="*/ 1807 h 916173"/>
                  <a:gd name="connsiteX3" fmla="*/ 372830 w 372830"/>
                  <a:gd name="connsiteY3" fmla="*/ 886452 h 916173"/>
                  <a:gd name="connsiteX0" fmla="*/ 388205 w 388205"/>
                  <a:gd name="connsiteY0" fmla="*/ 886549 h 915069"/>
                  <a:gd name="connsiteX1" fmla="*/ 78844 w 388205"/>
                  <a:gd name="connsiteY1" fmla="*/ 654490 h 915069"/>
                  <a:gd name="connsiteX2" fmla="*/ 34904 w 388205"/>
                  <a:gd name="connsiteY2" fmla="*/ 1904 h 915069"/>
                  <a:gd name="connsiteX3" fmla="*/ 388205 w 388205"/>
                  <a:gd name="connsiteY3" fmla="*/ 886549 h 915069"/>
                  <a:gd name="connsiteX0" fmla="*/ 375454 w 375454"/>
                  <a:gd name="connsiteY0" fmla="*/ 886621 h 915109"/>
                  <a:gd name="connsiteX1" fmla="*/ 66093 w 375454"/>
                  <a:gd name="connsiteY1" fmla="*/ 654562 h 915109"/>
                  <a:gd name="connsiteX2" fmla="*/ 22153 w 375454"/>
                  <a:gd name="connsiteY2" fmla="*/ 1976 h 915109"/>
                  <a:gd name="connsiteX3" fmla="*/ 375454 w 375454"/>
                  <a:gd name="connsiteY3" fmla="*/ 886621 h 915109"/>
                  <a:gd name="connsiteX0" fmla="*/ 385202 w 385202"/>
                  <a:gd name="connsiteY0" fmla="*/ 886575 h 916351"/>
                  <a:gd name="connsiteX1" fmla="*/ 50669 w 385202"/>
                  <a:gd name="connsiteY1" fmla="*/ 667295 h 916351"/>
                  <a:gd name="connsiteX2" fmla="*/ 31901 w 385202"/>
                  <a:gd name="connsiteY2" fmla="*/ 1930 h 916351"/>
                  <a:gd name="connsiteX3" fmla="*/ 385202 w 385202"/>
                  <a:gd name="connsiteY3" fmla="*/ 886575 h 916351"/>
                  <a:gd name="connsiteX0" fmla="*/ 374884 w 374884"/>
                  <a:gd name="connsiteY0" fmla="*/ 884645 h 914421"/>
                  <a:gd name="connsiteX1" fmla="*/ 40351 w 374884"/>
                  <a:gd name="connsiteY1" fmla="*/ 665365 h 914421"/>
                  <a:gd name="connsiteX2" fmla="*/ 21583 w 374884"/>
                  <a:gd name="connsiteY2" fmla="*/ 0 h 914421"/>
                  <a:gd name="connsiteX3" fmla="*/ 374884 w 374884"/>
                  <a:gd name="connsiteY3" fmla="*/ 884645 h 914421"/>
                  <a:gd name="connsiteX0" fmla="*/ 387147 w 387147"/>
                  <a:gd name="connsiteY0" fmla="*/ 884645 h 913961"/>
                  <a:gd name="connsiteX1" fmla="*/ 52614 w 387147"/>
                  <a:gd name="connsiteY1" fmla="*/ 665365 h 913961"/>
                  <a:gd name="connsiteX2" fmla="*/ 33846 w 387147"/>
                  <a:gd name="connsiteY2" fmla="*/ 0 h 913961"/>
                  <a:gd name="connsiteX3" fmla="*/ 387147 w 387147"/>
                  <a:gd name="connsiteY3" fmla="*/ 884645 h 913961"/>
                  <a:gd name="connsiteX0" fmla="*/ 380667 w 380667"/>
                  <a:gd name="connsiteY0" fmla="*/ 884645 h 914382"/>
                  <a:gd name="connsiteX1" fmla="*/ 46134 w 380667"/>
                  <a:gd name="connsiteY1" fmla="*/ 665365 h 914382"/>
                  <a:gd name="connsiteX2" fmla="*/ 27366 w 380667"/>
                  <a:gd name="connsiteY2" fmla="*/ 0 h 914382"/>
                  <a:gd name="connsiteX3" fmla="*/ 380667 w 380667"/>
                  <a:gd name="connsiteY3" fmla="*/ 884645 h 914382"/>
                  <a:gd name="connsiteX0" fmla="*/ 374010 w 374010"/>
                  <a:gd name="connsiteY0" fmla="*/ 882083 h 913150"/>
                  <a:gd name="connsiteX1" fmla="*/ 39477 w 374010"/>
                  <a:gd name="connsiteY1" fmla="*/ 662803 h 913150"/>
                  <a:gd name="connsiteX2" fmla="*/ 14150 w 374010"/>
                  <a:gd name="connsiteY2" fmla="*/ 0 h 913150"/>
                  <a:gd name="connsiteX3" fmla="*/ 374010 w 374010"/>
                  <a:gd name="connsiteY3" fmla="*/ 882083 h 913150"/>
                  <a:gd name="connsiteX0" fmla="*/ 373411 w 373411"/>
                  <a:gd name="connsiteY0" fmla="*/ 873467 h 905381"/>
                  <a:gd name="connsiteX1" fmla="*/ 39442 w 373411"/>
                  <a:gd name="connsiteY1" fmla="*/ 662803 h 905381"/>
                  <a:gd name="connsiteX2" fmla="*/ 14115 w 373411"/>
                  <a:gd name="connsiteY2" fmla="*/ 0 h 905381"/>
                  <a:gd name="connsiteX3" fmla="*/ 373411 w 373411"/>
                  <a:gd name="connsiteY3" fmla="*/ 873467 h 905381"/>
                  <a:gd name="connsiteX0" fmla="*/ 385526 w 385526"/>
                  <a:gd name="connsiteY0" fmla="*/ 873467 h 905783"/>
                  <a:gd name="connsiteX1" fmla="*/ 51557 w 385526"/>
                  <a:gd name="connsiteY1" fmla="*/ 662803 h 905783"/>
                  <a:gd name="connsiteX2" fmla="*/ 26230 w 385526"/>
                  <a:gd name="connsiteY2" fmla="*/ 0 h 905783"/>
                  <a:gd name="connsiteX3" fmla="*/ 385526 w 385526"/>
                  <a:gd name="connsiteY3" fmla="*/ 873467 h 905783"/>
                </a:gdLst>
                <a:ahLst/>
                <a:cxnLst>
                  <a:cxn ang="0">
                    <a:pos x="connsiteX0" y="connsiteY0"/>
                  </a:cxn>
                  <a:cxn ang="0">
                    <a:pos x="connsiteX1" y="connsiteY1"/>
                  </a:cxn>
                  <a:cxn ang="0">
                    <a:pos x="connsiteX2" y="connsiteY2"/>
                  </a:cxn>
                  <a:cxn ang="0">
                    <a:pos x="connsiteX3" y="connsiteY3"/>
                  </a:cxn>
                </a:cxnLst>
                <a:rect l="l" t="t" r="r" b="b"/>
                <a:pathLst>
                  <a:path w="385526" h="905783">
                    <a:moveTo>
                      <a:pt x="385526" y="873467"/>
                    </a:moveTo>
                    <a:cubicBezTo>
                      <a:pt x="197659" y="976856"/>
                      <a:pt x="101673" y="812025"/>
                      <a:pt x="51557" y="662803"/>
                    </a:cubicBezTo>
                    <a:cubicBezTo>
                      <a:pt x="-38837" y="393650"/>
                      <a:pt x="14723" y="16614"/>
                      <a:pt x="26230" y="0"/>
                    </a:cubicBezTo>
                    <a:lnTo>
                      <a:pt x="385526" y="873467"/>
                    </a:lnTo>
                    <a:close/>
                  </a:path>
                </a:pathLst>
              </a:custGeom>
              <a:gradFill flip="none" rotWithShape="1">
                <a:gsLst>
                  <a:gs pos="1000">
                    <a:srgbClr val="007CC3">
                      <a:lumMod val="75000"/>
                    </a:srgbClr>
                  </a:gs>
                  <a:gs pos="100000">
                    <a:srgbClr val="00283E"/>
                  </a:gs>
                </a:gsLst>
                <a:path path="circle">
                  <a:fillToRect l="100000" t="100000"/>
                </a:path>
                <a:tileRect r="-100000" b="-100000"/>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17" name="Chord 15">
                <a:extLst>
                  <a:ext uri="{FF2B5EF4-FFF2-40B4-BE49-F238E27FC236}">
                    <a16:creationId xmlns:a16="http://schemas.microsoft.com/office/drawing/2014/main" id="{18061A9B-FC82-E0BB-455D-E3615654ABB6}"/>
                  </a:ext>
                </a:extLst>
              </p:cNvPr>
              <p:cNvSpPr/>
              <p:nvPr/>
            </p:nvSpPr>
            <p:spPr>
              <a:xfrm rot="12290500" flipH="1" flipV="1">
                <a:off x="4108142" y="1894248"/>
                <a:ext cx="537964" cy="1146827"/>
              </a:xfrm>
              <a:custGeom>
                <a:avLst/>
                <a:gdLst>
                  <a:gd name="connsiteX0" fmla="*/ 437377 w 504867"/>
                  <a:gd name="connsiteY0" fmla="*/ 948544 h 1128806"/>
                  <a:gd name="connsiteX1" fmla="*/ 35596 w 504867"/>
                  <a:gd name="connsiteY1" fmla="*/ 853377 h 1128806"/>
                  <a:gd name="connsiteX2" fmla="*/ 700 w 504867"/>
                  <a:gd name="connsiteY2" fmla="*/ 522389 h 1128806"/>
                  <a:gd name="connsiteX3" fmla="*/ 104453 w 504867"/>
                  <a:gd name="connsiteY3" fmla="*/ 107149 h 1128806"/>
                  <a:gd name="connsiteX4" fmla="*/ 437377 w 504867"/>
                  <a:gd name="connsiteY4" fmla="*/ 948544 h 1128806"/>
                  <a:gd name="connsiteX0" fmla="*/ 437377 w 437377"/>
                  <a:gd name="connsiteY0" fmla="*/ 841395 h 930481"/>
                  <a:gd name="connsiteX1" fmla="*/ 35596 w 437377"/>
                  <a:gd name="connsiteY1" fmla="*/ 746228 h 930481"/>
                  <a:gd name="connsiteX2" fmla="*/ 700 w 437377"/>
                  <a:gd name="connsiteY2" fmla="*/ 415240 h 930481"/>
                  <a:gd name="connsiteX3" fmla="*/ 104453 w 437377"/>
                  <a:gd name="connsiteY3" fmla="*/ 0 h 930481"/>
                  <a:gd name="connsiteX4" fmla="*/ 437377 w 437377"/>
                  <a:gd name="connsiteY4" fmla="*/ 841395 h 930481"/>
                  <a:gd name="connsiteX0" fmla="*/ 436741 w 436741"/>
                  <a:gd name="connsiteY0" fmla="*/ 841395 h 871715"/>
                  <a:gd name="connsiteX1" fmla="*/ 195960 w 436741"/>
                  <a:gd name="connsiteY1" fmla="*/ 619362 h 871715"/>
                  <a:gd name="connsiteX2" fmla="*/ 64 w 436741"/>
                  <a:gd name="connsiteY2" fmla="*/ 415240 h 871715"/>
                  <a:gd name="connsiteX3" fmla="*/ 103817 w 436741"/>
                  <a:gd name="connsiteY3" fmla="*/ 0 h 871715"/>
                  <a:gd name="connsiteX4" fmla="*/ 436741 w 436741"/>
                  <a:gd name="connsiteY4" fmla="*/ 841395 h 871715"/>
                  <a:gd name="connsiteX0" fmla="*/ 344089 w 344089"/>
                  <a:gd name="connsiteY0" fmla="*/ 843288 h 849502"/>
                  <a:gd name="connsiteX1" fmla="*/ 103308 w 344089"/>
                  <a:gd name="connsiteY1" fmla="*/ 621255 h 849502"/>
                  <a:gd name="connsiteX2" fmla="*/ 11165 w 344089"/>
                  <a:gd name="connsiteY2" fmla="*/ 1893 h 849502"/>
                  <a:gd name="connsiteX3" fmla="*/ 344089 w 344089"/>
                  <a:gd name="connsiteY3" fmla="*/ 843288 h 849502"/>
                  <a:gd name="connsiteX0" fmla="*/ 344089 w 344089"/>
                  <a:gd name="connsiteY0" fmla="*/ 843288 h 883244"/>
                  <a:gd name="connsiteX1" fmla="*/ 103308 w 344089"/>
                  <a:gd name="connsiteY1" fmla="*/ 621255 h 883244"/>
                  <a:gd name="connsiteX2" fmla="*/ 11165 w 344089"/>
                  <a:gd name="connsiteY2" fmla="*/ 1893 h 883244"/>
                  <a:gd name="connsiteX3" fmla="*/ 344089 w 344089"/>
                  <a:gd name="connsiteY3" fmla="*/ 843288 h 883244"/>
                  <a:gd name="connsiteX0" fmla="*/ 352900 w 352900"/>
                  <a:gd name="connsiteY0" fmla="*/ 843410 h 881728"/>
                  <a:gd name="connsiteX1" fmla="*/ 112119 w 352900"/>
                  <a:gd name="connsiteY1" fmla="*/ 621377 h 881728"/>
                  <a:gd name="connsiteX2" fmla="*/ 19976 w 352900"/>
                  <a:gd name="connsiteY2" fmla="*/ 2015 h 881728"/>
                  <a:gd name="connsiteX3" fmla="*/ 352900 w 352900"/>
                  <a:gd name="connsiteY3" fmla="*/ 843410 h 881728"/>
                  <a:gd name="connsiteX0" fmla="*/ 353608 w 353608"/>
                  <a:gd name="connsiteY0" fmla="*/ 843341 h 883847"/>
                  <a:gd name="connsiteX1" fmla="*/ 109958 w 353608"/>
                  <a:gd name="connsiteY1" fmla="*/ 639598 h 883847"/>
                  <a:gd name="connsiteX2" fmla="*/ 20684 w 353608"/>
                  <a:gd name="connsiteY2" fmla="*/ 1946 h 883847"/>
                  <a:gd name="connsiteX3" fmla="*/ 353608 w 353608"/>
                  <a:gd name="connsiteY3" fmla="*/ 843341 h 883847"/>
                  <a:gd name="connsiteX0" fmla="*/ 346077 w 346077"/>
                  <a:gd name="connsiteY0" fmla="*/ 843428 h 880905"/>
                  <a:gd name="connsiteX1" fmla="*/ 102427 w 346077"/>
                  <a:gd name="connsiteY1" fmla="*/ 639685 h 880905"/>
                  <a:gd name="connsiteX2" fmla="*/ 13153 w 346077"/>
                  <a:gd name="connsiteY2" fmla="*/ 2033 h 880905"/>
                  <a:gd name="connsiteX3" fmla="*/ 346077 w 346077"/>
                  <a:gd name="connsiteY3" fmla="*/ 843428 h 880905"/>
                  <a:gd name="connsiteX0" fmla="*/ 352661 w 352661"/>
                  <a:gd name="connsiteY0" fmla="*/ 843439 h 880612"/>
                  <a:gd name="connsiteX1" fmla="*/ 73624 w 352661"/>
                  <a:gd name="connsiteY1" fmla="*/ 636900 h 880612"/>
                  <a:gd name="connsiteX2" fmla="*/ 19737 w 352661"/>
                  <a:gd name="connsiteY2" fmla="*/ 2044 h 880612"/>
                  <a:gd name="connsiteX3" fmla="*/ 352661 w 352661"/>
                  <a:gd name="connsiteY3" fmla="*/ 843439 h 880612"/>
                  <a:gd name="connsiteX0" fmla="*/ 356861 w 356861"/>
                  <a:gd name="connsiteY0" fmla="*/ 860902 h 900923"/>
                  <a:gd name="connsiteX1" fmla="*/ 70673 w 356861"/>
                  <a:gd name="connsiteY1" fmla="*/ 636707 h 900923"/>
                  <a:gd name="connsiteX2" fmla="*/ 16786 w 356861"/>
                  <a:gd name="connsiteY2" fmla="*/ 1851 h 900923"/>
                  <a:gd name="connsiteX3" fmla="*/ 356861 w 356861"/>
                  <a:gd name="connsiteY3" fmla="*/ 860902 h 900923"/>
                  <a:gd name="connsiteX0" fmla="*/ 356861 w 356861"/>
                  <a:gd name="connsiteY0" fmla="*/ 860902 h 891038"/>
                  <a:gd name="connsiteX1" fmla="*/ 70673 w 356861"/>
                  <a:gd name="connsiteY1" fmla="*/ 636707 h 891038"/>
                  <a:gd name="connsiteX2" fmla="*/ 16786 w 356861"/>
                  <a:gd name="connsiteY2" fmla="*/ 1851 h 891038"/>
                  <a:gd name="connsiteX3" fmla="*/ 356861 w 356861"/>
                  <a:gd name="connsiteY3" fmla="*/ 860902 h 891038"/>
                  <a:gd name="connsiteX0" fmla="*/ 366684 w 366684"/>
                  <a:gd name="connsiteY0" fmla="*/ 884456 h 912593"/>
                  <a:gd name="connsiteX1" fmla="*/ 70961 w 366684"/>
                  <a:gd name="connsiteY1" fmla="*/ 636719 h 912593"/>
                  <a:gd name="connsiteX2" fmla="*/ 17074 w 366684"/>
                  <a:gd name="connsiteY2" fmla="*/ 1863 h 912593"/>
                  <a:gd name="connsiteX3" fmla="*/ 366684 w 366684"/>
                  <a:gd name="connsiteY3" fmla="*/ 884456 h 912593"/>
                  <a:gd name="connsiteX0" fmla="*/ 373246 w 373246"/>
                  <a:gd name="connsiteY0" fmla="*/ 884402 h 914188"/>
                  <a:gd name="connsiteX1" fmla="*/ 53421 w 373246"/>
                  <a:gd name="connsiteY1" fmla="*/ 653277 h 914188"/>
                  <a:gd name="connsiteX2" fmla="*/ 23636 w 373246"/>
                  <a:gd name="connsiteY2" fmla="*/ 1809 h 914188"/>
                  <a:gd name="connsiteX3" fmla="*/ 373246 w 373246"/>
                  <a:gd name="connsiteY3" fmla="*/ 884402 h 914188"/>
                  <a:gd name="connsiteX0" fmla="*/ 367863 w 367863"/>
                  <a:gd name="connsiteY0" fmla="*/ 884475 h 915007"/>
                  <a:gd name="connsiteX1" fmla="*/ 48038 w 367863"/>
                  <a:gd name="connsiteY1" fmla="*/ 653350 h 915007"/>
                  <a:gd name="connsiteX2" fmla="*/ 18253 w 367863"/>
                  <a:gd name="connsiteY2" fmla="*/ 1882 h 915007"/>
                  <a:gd name="connsiteX3" fmla="*/ 367863 w 367863"/>
                  <a:gd name="connsiteY3" fmla="*/ 884475 h 915007"/>
                  <a:gd name="connsiteX0" fmla="*/ 369294 w 369294"/>
                  <a:gd name="connsiteY0" fmla="*/ 884619 h 911390"/>
                  <a:gd name="connsiteX1" fmla="*/ 43995 w 369294"/>
                  <a:gd name="connsiteY1" fmla="*/ 614604 h 911390"/>
                  <a:gd name="connsiteX2" fmla="*/ 19684 w 369294"/>
                  <a:gd name="connsiteY2" fmla="*/ 2026 h 911390"/>
                  <a:gd name="connsiteX3" fmla="*/ 369294 w 369294"/>
                  <a:gd name="connsiteY3" fmla="*/ 884619 h 911390"/>
                  <a:gd name="connsiteX0" fmla="*/ 389371 w 389371"/>
                  <a:gd name="connsiteY0" fmla="*/ 924427 h 951127"/>
                  <a:gd name="connsiteX1" fmla="*/ 64072 w 389371"/>
                  <a:gd name="connsiteY1" fmla="*/ 654412 h 951127"/>
                  <a:gd name="connsiteX2" fmla="*/ 20132 w 389371"/>
                  <a:gd name="connsiteY2" fmla="*/ 1826 h 951127"/>
                  <a:gd name="connsiteX3" fmla="*/ 389371 w 389371"/>
                  <a:gd name="connsiteY3" fmla="*/ 924427 h 951127"/>
                  <a:gd name="connsiteX0" fmla="*/ 384843 w 384843"/>
                  <a:gd name="connsiteY0" fmla="*/ 924451 h 949275"/>
                  <a:gd name="connsiteX1" fmla="*/ 59544 w 384843"/>
                  <a:gd name="connsiteY1" fmla="*/ 654436 h 949275"/>
                  <a:gd name="connsiteX2" fmla="*/ 15604 w 384843"/>
                  <a:gd name="connsiteY2" fmla="*/ 1850 h 949275"/>
                  <a:gd name="connsiteX3" fmla="*/ 384843 w 384843"/>
                  <a:gd name="connsiteY3" fmla="*/ 924451 h 949275"/>
                  <a:gd name="connsiteX0" fmla="*/ 399695 w 399695"/>
                  <a:gd name="connsiteY0" fmla="*/ 924912 h 949454"/>
                  <a:gd name="connsiteX1" fmla="*/ 74396 w 399695"/>
                  <a:gd name="connsiteY1" fmla="*/ 654897 h 949454"/>
                  <a:gd name="connsiteX2" fmla="*/ 30456 w 399695"/>
                  <a:gd name="connsiteY2" fmla="*/ 2311 h 949454"/>
                  <a:gd name="connsiteX3" fmla="*/ 399695 w 399695"/>
                  <a:gd name="connsiteY3" fmla="*/ 924912 h 949454"/>
                  <a:gd name="connsiteX0" fmla="*/ 389426 w 389426"/>
                  <a:gd name="connsiteY0" fmla="*/ 922849 h 947391"/>
                  <a:gd name="connsiteX1" fmla="*/ 64127 w 389426"/>
                  <a:gd name="connsiteY1" fmla="*/ 652834 h 947391"/>
                  <a:gd name="connsiteX2" fmla="*/ 20187 w 389426"/>
                  <a:gd name="connsiteY2" fmla="*/ 248 h 947391"/>
                  <a:gd name="connsiteX3" fmla="*/ 389426 w 389426"/>
                  <a:gd name="connsiteY3" fmla="*/ 922849 h 947391"/>
                  <a:gd name="connsiteX0" fmla="*/ 400090 w 400090"/>
                  <a:gd name="connsiteY0" fmla="*/ 918175 h 943062"/>
                  <a:gd name="connsiteX1" fmla="*/ 64127 w 400090"/>
                  <a:gd name="connsiteY1" fmla="*/ 652834 h 943062"/>
                  <a:gd name="connsiteX2" fmla="*/ 20187 w 400090"/>
                  <a:gd name="connsiteY2" fmla="*/ 248 h 943062"/>
                  <a:gd name="connsiteX3" fmla="*/ 400090 w 400090"/>
                  <a:gd name="connsiteY3" fmla="*/ 918175 h 943062"/>
                  <a:gd name="connsiteX0" fmla="*/ 402932 w 402932"/>
                  <a:gd name="connsiteY0" fmla="*/ 915839 h 940726"/>
                  <a:gd name="connsiteX1" fmla="*/ 66969 w 402932"/>
                  <a:gd name="connsiteY1" fmla="*/ 650498 h 940726"/>
                  <a:gd name="connsiteX2" fmla="*/ 17697 w 402932"/>
                  <a:gd name="connsiteY2" fmla="*/ 249 h 940726"/>
                  <a:gd name="connsiteX3" fmla="*/ 402932 w 402932"/>
                  <a:gd name="connsiteY3" fmla="*/ 915839 h 940726"/>
                  <a:gd name="connsiteX0" fmla="*/ 402932 w 402932"/>
                  <a:gd name="connsiteY0" fmla="*/ 915839 h 940726"/>
                  <a:gd name="connsiteX1" fmla="*/ 66969 w 402932"/>
                  <a:gd name="connsiteY1" fmla="*/ 650498 h 940726"/>
                  <a:gd name="connsiteX2" fmla="*/ 17697 w 402932"/>
                  <a:gd name="connsiteY2" fmla="*/ 249 h 940726"/>
                  <a:gd name="connsiteX3" fmla="*/ 402932 w 402932"/>
                  <a:gd name="connsiteY3" fmla="*/ 915839 h 940726"/>
                </a:gdLst>
                <a:ahLst/>
                <a:cxnLst>
                  <a:cxn ang="0">
                    <a:pos x="connsiteX0" y="connsiteY0"/>
                  </a:cxn>
                  <a:cxn ang="0">
                    <a:pos x="connsiteX1" y="connsiteY1"/>
                  </a:cxn>
                  <a:cxn ang="0">
                    <a:pos x="connsiteX2" y="connsiteY2"/>
                  </a:cxn>
                  <a:cxn ang="0">
                    <a:pos x="connsiteX3" y="connsiteY3"/>
                  </a:cxn>
                </a:cxnLst>
                <a:rect l="l" t="t" r="r" b="b"/>
                <a:pathLst>
                  <a:path w="402932" h="940726">
                    <a:moveTo>
                      <a:pt x="402932" y="915839"/>
                    </a:moveTo>
                    <a:cubicBezTo>
                      <a:pt x="215065" y="1019228"/>
                      <a:pt x="111483" y="774956"/>
                      <a:pt x="66969" y="650498"/>
                    </a:cubicBezTo>
                    <a:cubicBezTo>
                      <a:pt x="-31036" y="376480"/>
                      <a:pt x="3324" y="-11220"/>
                      <a:pt x="17697" y="249"/>
                    </a:cubicBezTo>
                    <a:cubicBezTo>
                      <a:pt x="140777" y="307783"/>
                      <a:pt x="279852" y="608305"/>
                      <a:pt x="402932" y="915839"/>
                    </a:cubicBezTo>
                    <a:close/>
                  </a:path>
                </a:pathLst>
              </a:custGeom>
              <a:gradFill>
                <a:gsLst>
                  <a:gs pos="70000">
                    <a:srgbClr val="007CC3">
                      <a:lumMod val="60000"/>
                      <a:lumOff val="40000"/>
                    </a:srgbClr>
                  </a:gs>
                  <a:gs pos="10000">
                    <a:srgbClr val="007CC3">
                      <a:lumMod val="20000"/>
                      <a:lumOff val="80000"/>
                    </a:srgbClr>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18" name="Chord 15">
                <a:extLst>
                  <a:ext uri="{FF2B5EF4-FFF2-40B4-BE49-F238E27FC236}">
                    <a16:creationId xmlns:a16="http://schemas.microsoft.com/office/drawing/2014/main" id="{3E92C727-907C-62E2-6C1B-33144AFFE164}"/>
                  </a:ext>
                </a:extLst>
              </p:cNvPr>
              <p:cNvSpPr/>
              <p:nvPr/>
            </p:nvSpPr>
            <p:spPr>
              <a:xfrm rot="12184718" flipH="1" flipV="1">
                <a:off x="4154409" y="1886595"/>
                <a:ext cx="486898" cy="1087958"/>
              </a:xfrm>
              <a:custGeom>
                <a:avLst/>
                <a:gdLst>
                  <a:gd name="connsiteX0" fmla="*/ 437377 w 504867"/>
                  <a:gd name="connsiteY0" fmla="*/ 948544 h 1128806"/>
                  <a:gd name="connsiteX1" fmla="*/ 35596 w 504867"/>
                  <a:gd name="connsiteY1" fmla="*/ 853377 h 1128806"/>
                  <a:gd name="connsiteX2" fmla="*/ 700 w 504867"/>
                  <a:gd name="connsiteY2" fmla="*/ 522389 h 1128806"/>
                  <a:gd name="connsiteX3" fmla="*/ 104453 w 504867"/>
                  <a:gd name="connsiteY3" fmla="*/ 107149 h 1128806"/>
                  <a:gd name="connsiteX4" fmla="*/ 437377 w 504867"/>
                  <a:gd name="connsiteY4" fmla="*/ 948544 h 1128806"/>
                  <a:gd name="connsiteX0" fmla="*/ 437377 w 437377"/>
                  <a:gd name="connsiteY0" fmla="*/ 841395 h 930481"/>
                  <a:gd name="connsiteX1" fmla="*/ 35596 w 437377"/>
                  <a:gd name="connsiteY1" fmla="*/ 746228 h 930481"/>
                  <a:gd name="connsiteX2" fmla="*/ 700 w 437377"/>
                  <a:gd name="connsiteY2" fmla="*/ 415240 h 930481"/>
                  <a:gd name="connsiteX3" fmla="*/ 104453 w 437377"/>
                  <a:gd name="connsiteY3" fmla="*/ 0 h 930481"/>
                  <a:gd name="connsiteX4" fmla="*/ 437377 w 437377"/>
                  <a:gd name="connsiteY4" fmla="*/ 841395 h 930481"/>
                  <a:gd name="connsiteX0" fmla="*/ 436741 w 436741"/>
                  <a:gd name="connsiteY0" fmla="*/ 841395 h 871715"/>
                  <a:gd name="connsiteX1" fmla="*/ 195960 w 436741"/>
                  <a:gd name="connsiteY1" fmla="*/ 619362 h 871715"/>
                  <a:gd name="connsiteX2" fmla="*/ 64 w 436741"/>
                  <a:gd name="connsiteY2" fmla="*/ 415240 h 871715"/>
                  <a:gd name="connsiteX3" fmla="*/ 103817 w 436741"/>
                  <a:gd name="connsiteY3" fmla="*/ 0 h 871715"/>
                  <a:gd name="connsiteX4" fmla="*/ 436741 w 436741"/>
                  <a:gd name="connsiteY4" fmla="*/ 841395 h 871715"/>
                  <a:gd name="connsiteX0" fmla="*/ 344089 w 344089"/>
                  <a:gd name="connsiteY0" fmla="*/ 843288 h 849502"/>
                  <a:gd name="connsiteX1" fmla="*/ 103308 w 344089"/>
                  <a:gd name="connsiteY1" fmla="*/ 621255 h 849502"/>
                  <a:gd name="connsiteX2" fmla="*/ 11165 w 344089"/>
                  <a:gd name="connsiteY2" fmla="*/ 1893 h 849502"/>
                  <a:gd name="connsiteX3" fmla="*/ 344089 w 344089"/>
                  <a:gd name="connsiteY3" fmla="*/ 843288 h 849502"/>
                  <a:gd name="connsiteX0" fmla="*/ 344089 w 344089"/>
                  <a:gd name="connsiteY0" fmla="*/ 843288 h 883244"/>
                  <a:gd name="connsiteX1" fmla="*/ 103308 w 344089"/>
                  <a:gd name="connsiteY1" fmla="*/ 621255 h 883244"/>
                  <a:gd name="connsiteX2" fmla="*/ 11165 w 344089"/>
                  <a:gd name="connsiteY2" fmla="*/ 1893 h 883244"/>
                  <a:gd name="connsiteX3" fmla="*/ 344089 w 344089"/>
                  <a:gd name="connsiteY3" fmla="*/ 843288 h 883244"/>
                  <a:gd name="connsiteX0" fmla="*/ 352900 w 352900"/>
                  <a:gd name="connsiteY0" fmla="*/ 843410 h 881728"/>
                  <a:gd name="connsiteX1" fmla="*/ 112119 w 352900"/>
                  <a:gd name="connsiteY1" fmla="*/ 621377 h 881728"/>
                  <a:gd name="connsiteX2" fmla="*/ 19976 w 352900"/>
                  <a:gd name="connsiteY2" fmla="*/ 2015 h 881728"/>
                  <a:gd name="connsiteX3" fmla="*/ 352900 w 352900"/>
                  <a:gd name="connsiteY3" fmla="*/ 843410 h 881728"/>
                  <a:gd name="connsiteX0" fmla="*/ 353608 w 353608"/>
                  <a:gd name="connsiteY0" fmla="*/ 843341 h 883847"/>
                  <a:gd name="connsiteX1" fmla="*/ 109958 w 353608"/>
                  <a:gd name="connsiteY1" fmla="*/ 639598 h 883847"/>
                  <a:gd name="connsiteX2" fmla="*/ 20684 w 353608"/>
                  <a:gd name="connsiteY2" fmla="*/ 1946 h 883847"/>
                  <a:gd name="connsiteX3" fmla="*/ 353608 w 353608"/>
                  <a:gd name="connsiteY3" fmla="*/ 843341 h 883847"/>
                  <a:gd name="connsiteX0" fmla="*/ 346077 w 346077"/>
                  <a:gd name="connsiteY0" fmla="*/ 843428 h 880905"/>
                  <a:gd name="connsiteX1" fmla="*/ 102427 w 346077"/>
                  <a:gd name="connsiteY1" fmla="*/ 639685 h 880905"/>
                  <a:gd name="connsiteX2" fmla="*/ 13153 w 346077"/>
                  <a:gd name="connsiteY2" fmla="*/ 2033 h 880905"/>
                  <a:gd name="connsiteX3" fmla="*/ 346077 w 346077"/>
                  <a:gd name="connsiteY3" fmla="*/ 843428 h 880905"/>
                  <a:gd name="connsiteX0" fmla="*/ 352661 w 352661"/>
                  <a:gd name="connsiteY0" fmla="*/ 843439 h 880612"/>
                  <a:gd name="connsiteX1" fmla="*/ 73624 w 352661"/>
                  <a:gd name="connsiteY1" fmla="*/ 636900 h 880612"/>
                  <a:gd name="connsiteX2" fmla="*/ 19737 w 352661"/>
                  <a:gd name="connsiteY2" fmla="*/ 2044 h 880612"/>
                  <a:gd name="connsiteX3" fmla="*/ 352661 w 352661"/>
                  <a:gd name="connsiteY3" fmla="*/ 843439 h 880612"/>
                  <a:gd name="connsiteX0" fmla="*/ 356861 w 356861"/>
                  <a:gd name="connsiteY0" fmla="*/ 860902 h 900923"/>
                  <a:gd name="connsiteX1" fmla="*/ 70673 w 356861"/>
                  <a:gd name="connsiteY1" fmla="*/ 636707 h 900923"/>
                  <a:gd name="connsiteX2" fmla="*/ 16786 w 356861"/>
                  <a:gd name="connsiteY2" fmla="*/ 1851 h 900923"/>
                  <a:gd name="connsiteX3" fmla="*/ 356861 w 356861"/>
                  <a:gd name="connsiteY3" fmla="*/ 860902 h 900923"/>
                  <a:gd name="connsiteX0" fmla="*/ 356861 w 356861"/>
                  <a:gd name="connsiteY0" fmla="*/ 860902 h 891038"/>
                  <a:gd name="connsiteX1" fmla="*/ 70673 w 356861"/>
                  <a:gd name="connsiteY1" fmla="*/ 636707 h 891038"/>
                  <a:gd name="connsiteX2" fmla="*/ 16786 w 356861"/>
                  <a:gd name="connsiteY2" fmla="*/ 1851 h 891038"/>
                  <a:gd name="connsiteX3" fmla="*/ 356861 w 356861"/>
                  <a:gd name="connsiteY3" fmla="*/ 860902 h 891038"/>
                  <a:gd name="connsiteX0" fmla="*/ 366684 w 366684"/>
                  <a:gd name="connsiteY0" fmla="*/ 884456 h 912593"/>
                  <a:gd name="connsiteX1" fmla="*/ 70961 w 366684"/>
                  <a:gd name="connsiteY1" fmla="*/ 636719 h 912593"/>
                  <a:gd name="connsiteX2" fmla="*/ 17074 w 366684"/>
                  <a:gd name="connsiteY2" fmla="*/ 1863 h 912593"/>
                  <a:gd name="connsiteX3" fmla="*/ 366684 w 366684"/>
                  <a:gd name="connsiteY3" fmla="*/ 884456 h 912593"/>
                  <a:gd name="connsiteX0" fmla="*/ 373246 w 373246"/>
                  <a:gd name="connsiteY0" fmla="*/ 884402 h 914188"/>
                  <a:gd name="connsiteX1" fmla="*/ 53421 w 373246"/>
                  <a:gd name="connsiteY1" fmla="*/ 653277 h 914188"/>
                  <a:gd name="connsiteX2" fmla="*/ 23636 w 373246"/>
                  <a:gd name="connsiteY2" fmla="*/ 1809 h 914188"/>
                  <a:gd name="connsiteX3" fmla="*/ 373246 w 373246"/>
                  <a:gd name="connsiteY3" fmla="*/ 884402 h 914188"/>
                  <a:gd name="connsiteX0" fmla="*/ 367863 w 367863"/>
                  <a:gd name="connsiteY0" fmla="*/ 884475 h 915007"/>
                  <a:gd name="connsiteX1" fmla="*/ 48038 w 367863"/>
                  <a:gd name="connsiteY1" fmla="*/ 653350 h 915007"/>
                  <a:gd name="connsiteX2" fmla="*/ 18253 w 367863"/>
                  <a:gd name="connsiteY2" fmla="*/ 1882 h 915007"/>
                  <a:gd name="connsiteX3" fmla="*/ 367863 w 367863"/>
                  <a:gd name="connsiteY3" fmla="*/ 884475 h 915007"/>
                  <a:gd name="connsiteX0" fmla="*/ 369294 w 369294"/>
                  <a:gd name="connsiteY0" fmla="*/ 884619 h 911390"/>
                  <a:gd name="connsiteX1" fmla="*/ 43995 w 369294"/>
                  <a:gd name="connsiteY1" fmla="*/ 614604 h 911390"/>
                  <a:gd name="connsiteX2" fmla="*/ 19684 w 369294"/>
                  <a:gd name="connsiteY2" fmla="*/ 2026 h 911390"/>
                  <a:gd name="connsiteX3" fmla="*/ 369294 w 369294"/>
                  <a:gd name="connsiteY3" fmla="*/ 884619 h 911390"/>
                  <a:gd name="connsiteX0" fmla="*/ 389371 w 389371"/>
                  <a:gd name="connsiteY0" fmla="*/ 924427 h 951127"/>
                  <a:gd name="connsiteX1" fmla="*/ 64072 w 389371"/>
                  <a:gd name="connsiteY1" fmla="*/ 654412 h 951127"/>
                  <a:gd name="connsiteX2" fmla="*/ 20132 w 389371"/>
                  <a:gd name="connsiteY2" fmla="*/ 1826 h 951127"/>
                  <a:gd name="connsiteX3" fmla="*/ 389371 w 389371"/>
                  <a:gd name="connsiteY3" fmla="*/ 924427 h 951127"/>
                  <a:gd name="connsiteX0" fmla="*/ 384843 w 384843"/>
                  <a:gd name="connsiteY0" fmla="*/ 924451 h 949275"/>
                  <a:gd name="connsiteX1" fmla="*/ 59544 w 384843"/>
                  <a:gd name="connsiteY1" fmla="*/ 654436 h 949275"/>
                  <a:gd name="connsiteX2" fmla="*/ 15604 w 384843"/>
                  <a:gd name="connsiteY2" fmla="*/ 1850 h 949275"/>
                  <a:gd name="connsiteX3" fmla="*/ 384843 w 384843"/>
                  <a:gd name="connsiteY3" fmla="*/ 924451 h 949275"/>
                  <a:gd name="connsiteX0" fmla="*/ 399695 w 399695"/>
                  <a:gd name="connsiteY0" fmla="*/ 924912 h 949454"/>
                  <a:gd name="connsiteX1" fmla="*/ 74396 w 399695"/>
                  <a:gd name="connsiteY1" fmla="*/ 654897 h 949454"/>
                  <a:gd name="connsiteX2" fmla="*/ 30456 w 399695"/>
                  <a:gd name="connsiteY2" fmla="*/ 2311 h 949454"/>
                  <a:gd name="connsiteX3" fmla="*/ 399695 w 399695"/>
                  <a:gd name="connsiteY3" fmla="*/ 924912 h 949454"/>
                  <a:gd name="connsiteX0" fmla="*/ 389426 w 389426"/>
                  <a:gd name="connsiteY0" fmla="*/ 922849 h 947391"/>
                  <a:gd name="connsiteX1" fmla="*/ 64127 w 389426"/>
                  <a:gd name="connsiteY1" fmla="*/ 652834 h 947391"/>
                  <a:gd name="connsiteX2" fmla="*/ 20187 w 389426"/>
                  <a:gd name="connsiteY2" fmla="*/ 248 h 947391"/>
                  <a:gd name="connsiteX3" fmla="*/ 389426 w 389426"/>
                  <a:gd name="connsiteY3" fmla="*/ 922849 h 947391"/>
                  <a:gd name="connsiteX0" fmla="*/ 400090 w 400090"/>
                  <a:gd name="connsiteY0" fmla="*/ 918175 h 943062"/>
                  <a:gd name="connsiteX1" fmla="*/ 64127 w 400090"/>
                  <a:gd name="connsiteY1" fmla="*/ 652834 h 943062"/>
                  <a:gd name="connsiteX2" fmla="*/ 20187 w 400090"/>
                  <a:gd name="connsiteY2" fmla="*/ 248 h 943062"/>
                  <a:gd name="connsiteX3" fmla="*/ 400090 w 400090"/>
                  <a:gd name="connsiteY3" fmla="*/ 918175 h 943062"/>
                  <a:gd name="connsiteX0" fmla="*/ 402932 w 402932"/>
                  <a:gd name="connsiteY0" fmla="*/ 915839 h 940726"/>
                  <a:gd name="connsiteX1" fmla="*/ 66969 w 402932"/>
                  <a:gd name="connsiteY1" fmla="*/ 650498 h 940726"/>
                  <a:gd name="connsiteX2" fmla="*/ 17697 w 402932"/>
                  <a:gd name="connsiteY2" fmla="*/ 249 h 940726"/>
                  <a:gd name="connsiteX3" fmla="*/ 402932 w 402932"/>
                  <a:gd name="connsiteY3" fmla="*/ 915839 h 940726"/>
                  <a:gd name="connsiteX0" fmla="*/ 402932 w 402932"/>
                  <a:gd name="connsiteY0" fmla="*/ 915839 h 940726"/>
                  <a:gd name="connsiteX1" fmla="*/ 66969 w 402932"/>
                  <a:gd name="connsiteY1" fmla="*/ 650498 h 940726"/>
                  <a:gd name="connsiteX2" fmla="*/ 17697 w 402932"/>
                  <a:gd name="connsiteY2" fmla="*/ 249 h 940726"/>
                  <a:gd name="connsiteX3" fmla="*/ 402932 w 402932"/>
                  <a:gd name="connsiteY3" fmla="*/ 915839 h 940726"/>
                </a:gdLst>
                <a:ahLst/>
                <a:cxnLst>
                  <a:cxn ang="0">
                    <a:pos x="connsiteX0" y="connsiteY0"/>
                  </a:cxn>
                  <a:cxn ang="0">
                    <a:pos x="connsiteX1" y="connsiteY1"/>
                  </a:cxn>
                  <a:cxn ang="0">
                    <a:pos x="connsiteX2" y="connsiteY2"/>
                  </a:cxn>
                  <a:cxn ang="0">
                    <a:pos x="connsiteX3" y="connsiteY3"/>
                  </a:cxn>
                </a:cxnLst>
                <a:rect l="l" t="t" r="r" b="b"/>
                <a:pathLst>
                  <a:path w="402932" h="940726">
                    <a:moveTo>
                      <a:pt x="402932" y="915839"/>
                    </a:moveTo>
                    <a:cubicBezTo>
                      <a:pt x="215065" y="1019228"/>
                      <a:pt x="111483" y="774956"/>
                      <a:pt x="66969" y="650498"/>
                    </a:cubicBezTo>
                    <a:cubicBezTo>
                      <a:pt x="-31036" y="376480"/>
                      <a:pt x="3324" y="-11220"/>
                      <a:pt x="17697" y="249"/>
                    </a:cubicBezTo>
                    <a:cubicBezTo>
                      <a:pt x="140777" y="307783"/>
                      <a:pt x="279852" y="608305"/>
                      <a:pt x="402932" y="915839"/>
                    </a:cubicBezTo>
                    <a:close/>
                  </a:path>
                </a:pathLst>
              </a:custGeom>
              <a:gradFill>
                <a:gsLst>
                  <a:gs pos="70000">
                    <a:srgbClr val="C00000"/>
                  </a:gs>
                  <a:gs pos="10000">
                    <a:srgbClr val="F15A29"/>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19" name="Chord 4">
                <a:extLst>
                  <a:ext uri="{FF2B5EF4-FFF2-40B4-BE49-F238E27FC236}">
                    <a16:creationId xmlns:a16="http://schemas.microsoft.com/office/drawing/2014/main" id="{A4E70646-0BB8-0C28-692F-15662381393D}"/>
                  </a:ext>
                </a:extLst>
              </p:cNvPr>
              <p:cNvSpPr/>
              <p:nvPr/>
            </p:nvSpPr>
            <p:spPr>
              <a:xfrm rot="12122902">
                <a:off x="4082956" y="1672003"/>
                <a:ext cx="1210233" cy="1591689"/>
              </a:xfrm>
              <a:custGeom>
                <a:avLst/>
                <a:gdLst>
                  <a:gd name="connsiteX0" fmla="*/ 1654974 w 2335460"/>
                  <a:gd name="connsiteY0" fmla="*/ 2125656 h 2227231"/>
                  <a:gd name="connsiteX1" fmla="*/ 488178 w 2335460"/>
                  <a:gd name="connsiteY1" fmla="*/ 2019240 h 2227231"/>
                  <a:gd name="connsiteX2" fmla="*/ 17482 w 2335460"/>
                  <a:gd name="connsiteY2" fmla="*/ 921642 h 2227231"/>
                  <a:gd name="connsiteX3" fmla="*/ 823359 w 2335460"/>
                  <a:gd name="connsiteY3" fmla="*/ 49525 h 2227231"/>
                  <a:gd name="connsiteX4" fmla="*/ 1654974 w 2335460"/>
                  <a:gd name="connsiteY4" fmla="*/ 2125656 h 2227231"/>
                  <a:gd name="connsiteX0" fmla="*/ 1645829 w 1645829"/>
                  <a:gd name="connsiteY0" fmla="*/ 2070404 h 2164582"/>
                  <a:gd name="connsiteX1" fmla="*/ 483922 w 1645829"/>
                  <a:gd name="connsiteY1" fmla="*/ 1969715 h 2164582"/>
                  <a:gd name="connsiteX2" fmla="*/ 13226 w 1645829"/>
                  <a:gd name="connsiteY2" fmla="*/ 872117 h 2164582"/>
                  <a:gd name="connsiteX3" fmla="*/ 819103 w 1645829"/>
                  <a:gd name="connsiteY3" fmla="*/ 0 h 2164582"/>
                  <a:gd name="connsiteX4" fmla="*/ 1645829 w 1645829"/>
                  <a:gd name="connsiteY4" fmla="*/ 2070404 h 2164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829" h="2164582">
                    <a:moveTo>
                      <a:pt x="1645829" y="2070404"/>
                    </a:moveTo>
                    <a:cubicBezTo>
                      <a:pt x="1265044" y="2237134"/>
                      <a:pt x="756022" y="2169429"/>
                      <a:pt x="483922" y="1969715"/>
                    </a:cubicBezTo>
                    <a:cubicBezTo>
                      <a:pt x="211822" y="1770001"/>
                      <a:pt x="-64167" y="1293853"/>
                      <a:pt x="13226" y="872117"/>
                    </a:cubicBezTo>
                    <a:cubicBezTo>
                      <a:pt x="88824" y="460164"/>
                      <a:pt x="400071" y="123334"/>
                      <a:pt x="819103" y="0"/>
                    </a:cubicBezTo>
                    <a:lnTo>
                      <a:pt x="1645829" y="2070404"/>
                    </a:lnTo>
                    <a:close/>
                  </a:path>
                </a:pathLst>
              </a:custGeom>
              <a:gradFill>
                <a:gsLst>
                  <a:gs pos="49000">
                    <a:srgbClr val="00283E"/>
                  </a:gs>
                  <a:gs pos="100000">
                    <a:srgbClr val="6D6E71">
                      <a:lumMod val="75000"/>
                    </a:srgbClr>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20" name="Chord 19">
                <a:extLst>
                  <a:ext uri="{FF2B5EF4-FFF2-40B4-BE49-F238E27FC236}">
                    <a16:creationId xmlns:a16="http://schemas.microsoft.com/office/drawing/2014/main" id="{CF8ED678-F7FB-DC81-9E77-D6051537CF39}"/>
                  </a:ext>
                </a:extLst>
              </p:cNvPr>
              <p:cNvSpPr/>
              <p:nvPr/>
            </p:nvSpPr>
            <p:spPr>
              <a:xfrm rot="12122902">
                <a:off x="3668791" y="1647023"/>
                <a:ext cx="1550287" cy="1478444"/>
              </a:xfrm>
              <a:prstGeom prst="chord">
                <a:avLst>
                  <a:gd name="adj1" fmla="val 3857500"/>
                  <a:gd name="adj2" fmla="val 15124013"/>
                </a:avLst>
              </a:prstGeom>
              <a:gradFill>
                <a:gsLst>
                  <a:gs pos="70000">
                    <a:srgbClr val="1F9CD7">
                      <a:lumMod val="75000"/>
                    </a:srgbClr>
                  </a:gs>
                  <a:gs pos="10000">
                    <a:srgbClr val="003E60"/>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21" name="Chord 20">
                <a:extLst>
                  <a:ext uri="{FF2B5EF4-FFF2-40B4-BE49-F238E27FC236}">
                    <a16:creationId xmlns:a16="http://schemas.microsoft.com/office/drawing/2014/main" id="{5A50E5C0-E038-CDE0-8412-6B57EA1C81C3}"/>
                  </a:ext>
                </a:extLst>
              </p:cNvPr>
              <p:cNvSpPr/>
              <p:nvPr/>
            </p:nvSpPr>
            <p:spPr>
              <a:xfrm rot="12122902">
                <a:off x="3749589" y="1748484"/>
                <a:ext cx="1379301" cy="1315381"/>
              </a:xfrm>
              <a:prstGeom prst="chord">
                <a:avLst>
                  <a:gd name="adj1" fmla="val 3857500"/>
                  <a:gd name="adj2" fmla="val 15124013"/>
                </a:avLst>
              </a:prstGeom>
              <a:gradFill>
                <a:gsLst>
                  <a:gs pos="70000">
                    <a:srgbClr val="007CC3">
                      <a:lumMod val="60000"/>
                      <a:lumOff val="40000"/>
                    </a:srgbClr>
                  </a:gs>
                  <a:gs pos="10000">
                    <a:srgbClr val="007CC3">
                      <a:lumMod val="20000"/>
                      <a:lumOff val="80000"/>
                    </a:srgbClr>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22" name="Chord 21">
                <a:extLst>
                  <a:ext uri="{FF2B5EF4-FFF2-40B4-BE49-F238E27FC236}">
                    <a16:creationId xmlns:a16="http://schemas.microsoft.com/office/drawing/2014/main" id="{8924D70C-6CC4-7EE8-3D80-5671F3AAE8EE}"/>
                  </a:ext>
                </a:extLst>
              </p:cNvPr>
              <p:cNvSpPr/>
              <p:nvPr/>
            </p:nvSpPr>
            <p:spPr>
              <a:xfrm rot="12122902">
                <a:off x="3838141" y="1853168"/>
                <a:ext cx="1186592" cy="1131600"/>
              </a:xfrm>
              <a:prstGeom prst="chord">
                <a:avLst>
                  <a:gd name="adj1" fmla="val 3857500"/>
                  <a:gd name="adj2" fmla="val 15124013"/>
                </a:avLst>
              </a:prstGeom>
              <a:gradFill>
                <a:gsLst>
                  <a:gs pos="70000">
                    <a:srgbClr val="C00000"/>
                  </a:gs>
                  <a:gs pos="10000">
                    <a:srgbClr val="F15A29"/>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23" name="Chord 11">
                <a:extLst>
                  <a:ext uri="{FF2B5EF4-FFF2-40B4-BE49-F238E27FC236}">
                    <a16:creationId xmlns:a16="http://schemas.microsoft.com/office/drawing/2014/main" id="{BB2665E5-195B-86F1-4A90-89630AAFC754}"/>
                  </a:ext>
                </a:extLst>
              </p:cNvPr>
              <p:cNvSpPr/>
              <p:nvPr/>
            </p:nvSpPr>
            <p:spPr>
              <a:xfrm rot="12122902">
                <a:off x="4213341" y="1974925"/>
                <a:ext cx="686293" cy="968613"/>
              </a:xfrm>
              <a:custGeom>
                <a:avLst/>
                <a:gdLst>
                  <a:gd name="connsiteX0" fmla="*/ 727748 w 1024062"/>
                  <a:gd name="connsiteY0" fmla="*/ 942103 h 988087"/>
                  <a:gd name="connsiteX1" fmla="*/ 211755 w 1024062"/>
                  <a:gd name="connsiteY1" fmla="*/ 894215 h 988087"/>
                  <a:gd name="connsiteX2" fmla="*/ 7492 w 1024062"/>
                  <a:gd name="connsiteY2" fmla="*/ 409838 h 988087"/>
                  <a:gd name="connsiteX3" fmla="*/ 359411 w 1024062"/>
                  <a:gd name="connsiteY3" fmla="*/ 22457 h 988087"/>
                  <a:gd name="connsiteX4" fmla="*/ 727748 w 1024062"/>
                  <a:gd name="connsiteY4" fmla="*/ 942103 h 988087"/>
                  <a:gd name="connsiteX0" fmla="*/ 727763 w 727763"/>
                  <a:gd name="connsiteY0" fmla="*/ 927160 h 973146"/>
                  <a:gd name="connsiteX1" fmla="*/ 211770 w 727763"/>
                  <a:gd name="connsiteY1" fmla="*/ 879272 h 973146"/>
                  <a:gd name="connsiteX2" fmla="*/ 7507 w 727763"/>
                  <a:gd name="connsiteY2" fmla="*/ 394895 h 973146"/>
                  <a:gd name="connsiteX3" fmla="*/ 358951 w 727763"/>
                  <a:gd name="connsiteY3" fmla="*/ 0 h 973146"/>
                  <a:gd name="connsiteX4" fmla="*/ 727763 w 727763"/>
                  <a:gd name="connsiteY4" fmla="*/ 927160 h 973146"/>
                  <a:gd name="connsiteX0" fmla="*/ 727763 w 727763"/>
                  <a:gd name="connsiteY0" fmla="*/ 927160 h 968613"/>
                  <a:gd name="connsiteX1" fmla="*/ 211770 w 727763"/>
                  <a:gd name="connsiteY1" fmla="*/ 879272 h 968613"/>
                  <a:gd name="connsiteX2" fmla="*/ 7507 w 727763"/>
                  <a:gd name="connsiteY2" fmla="*/ 394895 h 968613"/>
                  <a:gd name="connsiteX3" fmla="*/ 358951 w 727763"/>
                  <a:gd name="connsiteY3" fmla="*/ 0 h 968613"/>
                  <a:gd name="connsiteX4" fmla="*/ 727763 w 727763"/>
                  <a:gd name="connsiteY4" fmla="*/ 927160 h 96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763" h="968613">
                    <a:moveTo>
                      <a:pt x="727763" y="927160"/>
                    </a:moveTo>
                    <a:cubicBezTo>
                      <a:pt x="560369" y="991972"/>
                      <a:pt x="362069" y="984267"/>
                      <a:pt x="211770" y="879272"/>
                    </a:cubicBezTo>
                    <a:cubicBezTo>
                      <a:pt x="53442" y="768668"/>
                      <a:pt x="-25809" y="580737"/>
                      <a:pt x="7507" y="394895"/>
                    </a:cubicBezTo>
                    <a:cubicBezTo>
                      <a:pt x="40240" y="212308"/>
                      <a:pt x="175636" y="55231"/>
                      <a:pt x="358951" y="0"/>
                    </a:cubicBezTo>
                    <a:cubicBezTo>
                      <a:pt x="481730" y="306549"/>
                      <a:pt x="604984" y="620611"/>
                      <a:pt x="727763" y="927160"/>
                    </a:cubicBezTo>
                    <a:close/>
                  </a:path>
                </a:pathLst>
              </a:custGeom>
              <a:solidFill>
                <a:srgbClr val="FFC000"/>
              </a:soli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24" name="Chord 15">
                <a:extLst>
                  <a:ext uri="{FF2B5EF4-FFF2-40B4-BE49-F238E27FC236}">
                    <a16:creationId xmlns:a16="http://schemas.microsoft.com/office/drawing/2014/main" id="{57E04516-7741-14AF-92A4-A2EA834BCE1B}"/>
                  </a:ext>
                </a:extLst>
              </p:cNvPr>
              <p:cNvSpPr/>
              <p:nvPr/>
            </p:nvSpPr>
            <p:spPr>
              <a:xfrm rot="12122902" flipH="1" flipV="1">
                <a:off x="4193733" y="1955282"/>
                <a:ext cx="389426" cy="947391"/>
              </a:xfrm>
              <a:custGeom>
                <a:avLst/>
                <a:gdLst>
                  <a:gd name="connsiteX0" fmla="*/ 437377 w 504867"/>
                  <a:gd name="connsiteY0" fmla="*/ 948544 h 1128806"/>
                  <a:gd name="connsiteX1" fmla="*/ 35596 w 504867"/>
                  <a:gd name="connsiteY1" fmla="*/ 853377 h 1128806"/>
                  <a:gd name="connsiteX2" fmla="*/ 700 w 504867"/>
                  <a:gd name="connsiteY2" fmla="*/ 522389 h 1128806"/>
                  <a:gd name="connsiteX3" fmla="*/ 104453 w 504867"/>
                  <a:gd name="connsiteY3" fmla="*/ 107149 h 1128806"/>
                  <a:gd name="connsiteX4" fmla="*/ 437377 w 504867"/>
                  <a:gd name="connsiteY4" fmla="*/ 948544 h 1128806"/>
                  <a:gd name="connsiteX0" fmla="*/ 437377 w 437377"/>
                  <a:gd name="connsiteY0" fmla="*/ 841395 h 930481"/>
                  <a:gd name="connsiteX1" fmla="*/ 35596 w 437377"/>
                  <a:gd name="connsiteY1" fmla="*/ 746228 h 930481"/>
                  <a:gd name="connsiteX2" fmla="*/ 700 w 437377"/>
                  <a:gd name="connsiteY2" fmla="*/ 415240 h 930481"/>
                  <a:gd name="connsiteX3" fmla="*/ 104453 w 437377"/>
                  <a:gd name="connsiteY3" fmla="*/ 0 h 930481"/>
                  <a:gd name="connsiteX4" fmla="*/ 437377 w 437377"/>
                  <a:gd name="connsiteY4" fmla="*/ 841395 h 930481"/>
                  <a:gd name="connsiteX0" fmla="*/ 436741 w 436741"/>
                  <a:gd name="connsiteY0" fmla="*/ 841395 h 871715"/>
                  <a:gd name="connsiteX1" fmla="*/ 195960 w 436741"/>
                  <a:gd name="connsiteY1" fmla="*/ 619362 h 871715"/>
                  <a:gd name="connsiteX2" fmla="*/ 64 w 436741"/>
                  <a:gd name="connsiteY2" fmla="*/ 415240 h 871715"/>
                  <a:gd name="connsiteX3" fmla="*/ 103817 w 436741"/>
                  <a:gd name="connsiteY3" fmla="*/ 0 h 871715"/>
                  <a:gd name="connsiteX4" fmla="*/ 436741 w 436741"/>
                  <a:gd name="connsiteY4" fmla="*/ 841395 h 871715"/>
                  <a:gd name="connsiteX0" fmla="*/ 344089 w 344089"/>
                  <a:gd name="connsiteY0" fmla="*/ 843288 h 849502"/>
                  <a:gd name="connsiteX1" fmla="*/ 103308 w 344089"/>
                  <a:gd name="connsiteY1" fmla="*/ 621255 h 849502"/>
                  <a:gd name="connsiteX2" fmla="*/ 11165 w 344089"/>
                  <a:gd name="connsiteY2" fmla="*/ 1893 h 849502"/>
                  <a:gd name="connsiteX3" fmla="*/ 344089 w 344089"/>
                  <a:gd name="connsiteY3" fmla="*/ 843288 h 849502"/>
                  <a:gd name="connsiteX0" fmla="*/ 344089 w 344089"/>
                  <a:gd name="connsiteY0" fmla="*/ 843288 h 883244"/>
                  <a:gd name="connsiteX1" fmla="*/ 103308 w 344089"/>
                  <a:gd name="connsiteY1" fmla="*/ 621255 h 883244"/>
                  <a:gd name="connsiteX2" fmla="*/ 11165 w 344089"/>
                  <a:gd name="connsiteY2" fmla="*/ 1893 h 883244"/>
                  <a:gd name="connsiteX3" fmla="*/ 344089 w 344089"/>
                  <a:gd name="connsiteY3" fmla="*/ 843288 h 883244"/>
                  <a:gd name="connsiteX0" fmla="*/ 352900 w 352900"/>
                  <a:gd name="connsiteY0" fmla="*/ 843410 h 881728"/>
                  <a:gd name="connsiteX1" fmla="*/ 112119 w 352900"/>
                  <a:gd name="connsiteY1" fmla="*/ 621377 h 881728"/>
                  <a:gd name="connsiteX2" fmla="*/ 19976 w 352900"/>
                  <a:gd name="connsiteY2" fmla="*/ 2015 h 881728"/>
                  <a:gd name="connsiteX3" fmla="*/ 352900 w 352900"/>
                  <a:gd name="connsiteY3" fmla="*/ 843410 h 881728"/>
                  <a:gd name="connsiteX0" fmla="*/ 353608 w 353608"/>
                  <a:gd name="connsiteY0" fmla="*/ 843341 h 883847"/>
                  <a:gd name="connsiteX1" fmla="*/ 109958 w 353608"/>
                  <a:gd name="connsiteY1" fmla="*/ 639598 h 883847"/>
                  <a:gd name="connsiteX2" fmla="*/ 20684 w 353608"/>
                  <a:gd name="connsiteY2" fmla="*/ 1946 h 883847"/>
                  <a:gd name="connsiteX3" fmla="*/ 353608 w 353608"/>
                  <a:gd name="connsiteY3" fmla="*/ 843341 h 883847"/>
                  <a:gd name="connsiteX0" fmla="*/ 346077 w 346077"/>
                  <a:gd name="connsiteY0" fmla="*/ 843428 h 880905"/>
                  <a:gd name="connsiteX1" fmla="*/ 102427 w 346077"/>
                  <a:gd name="connsiteY1" fmla="*/ 639685 h 880905"/>
                  <a:gd name="connsiteX2" fmla="*/ 13153 w 346077"/>
                  <a:gd name="connsiteY2" fmla="*/ 2033 h 880905"/>
                  <a:gd name="connsiteX3" fmla="*/ 346077 w 346077"/>
                  <a:gd name="connsiteY3" fmla="*/ 843428 h 880905"/>
                  <a:gd name="connsiteX0" fmla="*/ 352661 w 352661"/>
                  <a:gd name="connsiteY0" fmla="*/ 843439 h 880612"/>
                  <a:gd name="connsiteX1" fmla="*/ 73624 w 352661"/>
                  <a:gd name="connsiteY1" fmla="*/ 636900 h 880612"/>
                  <a:gd name="connsiteX2" fmla="*/ 19737 w 352661"/>
                  <a:gd name="connsiteY2" fmla="*/ 2044 h 880612"/>
                  <a:gd name="connsiteX3" fmla="*/ 352661 w 352661"/>
                  <a:gd name="connsiteY3" fmla="*/ 843439 h 880612"/>
                  <a:gd name="connsiteX0" fmla="*/ 356861 w 356861"/>
                  <a:gd name="connsiteY0" fmla="*/ 860902 h 900923"/>
                  <a:gd name="connsiteX1" fmla="*/ 70673 w 356861"/>
                  <a:gd name="connsiteY1" fmla="*/ 636707 h 900923"/>
                  <a:gd name="connsiteX2" fmla="*/ 16786 w 356861"/>
                  <a:gd name="connsiteY2" fmla="*/ 1851 h 900923"/>
                  <a:gd name="connsiteX3" fmla="*/ 356861 w 356861"/>
                  <a:gd name="connsiteY3" fmla="*/ 860902 h 900923"/>
                  <a:gd name="connsiteX0" fmla="*/ 356861 w 356861"/>
                  <a:gd name="connsiteY0" fmla="*/ 860902 h 891038"/>
                  <a:gd name="connsiteX1" fmla="*/ 70673 w 356861"/>
                  <a:gd name="connsiteY1" fmla="*/ 636707 h 891038"/>
                  <a:gd name="connsiteX2" fmla="*/ 16786 w 356861"/>
                  <a:gd name="connsiteY2" fmla="*/ 1851 h 891038"/>
                  <a:gd name="connsiteX3" fmla="*/ 356861 w 356861"/>
                  <a:gd name="connsiteY3" fmla="*/ 860902 h 891038"/>
                  <a:gd name="connsiteX0" fmla="*/ 366684 w 366684"/>
                  <a:gd name="connsiteY0" fmla="*/ 884456 h 912593"/>
                  <a:gd name="connsiteX1" fmla="*/ 70961 w 366684"/>
                  <a:gd name="connsiteY1" fmla="*/ 636719 h 912593"/>
                  <a:gd name="connsiteX2" fmla="*/ 17074 w 366684"/>
                  <a:gd name="connsiteY2" fmla="*/ 1863 h 912593"/>
                  <a:gd name="connsiteX3" fmla="*/ 366684 w 366684"/>
                  <a:gd name="connsiteY3" fmla="*/ 884456 h 912593"/>
                  <a:gd name="connsiteX0" fmla="*/ 373246 w 373246"/>
                  <a:gd name="connsiteY0" fmla="*/ 884402 h 914188"/>
                  <a:gd name="connsiteX1" fmla="*/ 53421 w 373246"/>
                  <a:gd name="connsiteY1" fmla="*/ 653277 h 914188"/>
                  <a:gd name="connsiteX2" fmla="*/ 23636 w 373246"/>
                  <a:gd name="connsiteY2" fmla="*/ 1809 h 914188"/>
                  <a:gd name="connsiteX3" fmla="*/ 373246 w 373246"/>
                  <a:gd name="connsiteY3" fmla="*/ 884402 h 914188"/>
                  <a:gd name="connsiteX0" fmla="*/ 367863 w 367863"/>
                  <a:gd name="connsiteY0" fmla="*/ 884475 h 915007"/>
                  <a:gd name="connsiteX1" fmla="*/ 48038 w 367863"/>
                  <a:gd name="connsiteY1" fmla="*/ 653350 h 915007"/>
                  <a:gd name="connsiteX2" fmla="*/ 18253 w 367863"/>
                  <a:gd name="connsiteY2" fmla="*/ 1882 h 915007"/>
                  <a:gd name="connsiteX3" fmla="*/ 367863 w 367863"/>
                  <a:gd name="connsiteY3" fmla="*/ 884475 h 915007"/>
                  <a:gd name="connsiteX0" fmla="*/ 369294 w 369294"/>
                  <a:gd name="connsiteY0" fmla="*/ 884619 h 911390"/>
                  <a:gd name="connsiteX1" fmla="*/ 43995 w 369294"/>
                  <a:gd name="connsiteY1" fmla="*/ 614604 h 911390"/>
                  <a:gd name="connsiteX2" fmla="*/ 19684 w 369294"/>
                  <a:gd name="connsiteY2" fmla="*/ 2026 h 911390"/>
                  <a:gd name="connsiteX3" fmla="*/ 369294 w 369294"/>
                  <a:gd name="connsiteY3" fmla="*/ 884619 h 911390"/>
                  <a:gd name="connsiteX0" fmla="*/ 389371 w 389371"/>
                  <a:gd name="connsiteY0" fmla="*/ 924427 h 951127"/>
                  <a:gd name="connsiteX1" fmla="*/ 64072 w 389371"/>
                  <a:gd name="connsiteY1" fmla="*/ 654412 h 951127"/>
                  <a:gd name="connsiteX2" fmla="*/ 20132 w 389371"/>
                  <a:gd name="connsiteY2" fmla="*/ 1826 h 951127"/>
                  <a:gd name="connsiteX3" fmla="*/ 389371 w 389371"/>
                  <a:gd name="connsiteY3" fmla="*/ 924427 h 951127"/>
                  <a:gd name="connsiteX0" fmla="*/ 384843 w 384843"/>
                  <a:gd name="connsiteY0" fmla="*/ 924451 h 949275"/>
                  <a:gd name="connsiteX1" fmla="*/ 59544 w 384843"/>
                  <a:gd name="connsiteY1" fmla="*/ 654436 h 949275"/>
                  <a:gd name="connsiteX2" fmla="*/ 15604 w 384843"/>
                  <a:gd name="connsiteY2" fmla="*/ 1850 h 949275"/>
                  <a:gd name="connsiteX3" fmla="*/ 384843 w 384843"/>
                  <a:gd name="connsiteY3" fmla="*/ 924451 h 949275"/>
                  <a:gd name="connsiteX0" fmla="*/ 399695 w 399695"/>
                  <a:gd name="connsiteY0" fmla="*/ 924912 h 949454"/>
                  <a:gd name="connsiteX1" fmla="*/ 74396 w 399695"/>
                  <a:gd name="connsiteY1" fmla="*/ 654897 h 949454"/>
                  <a:gd name="connsiteX2" fmla="*/ 30456 w 399695"/>
                  <a:gd name="connsiteY2" fmla="*/ 2311 h 949454"/>
                  <a:gd name="connsiteX3" fmla="*/ 399695 w 399695"/>
                  <a:gd name="connsiteY3" fmla="*/ 924912 h 949454"/>
                  <a:gd name="connsiteX0" fmla="*/ 389426 w 389426"/>
                  <a:gd name="connsiteY0" fmla="*/ 922849 h 947391"/>
                  <a:gd name="connsiteX1" fmla="*/ 64127 w 389426"/>
                  <a:gd name="connsiteY1" fmla="*/ 652834 h 947391"/>
                  <a:gd name="connsiteX2" fmla="*/ 20187 w 389426"/>
                  <a:gd name="connsiteY2" fmla="*/ 248 h 947391"/>
                  <a:gd name="connsiteX3" fmla="*/ 389426 w 389426"/>
                  <a:gd name="connsiteY3" fmla="*/ 922849 h 947391"/>
                </a:gdLst>
                <a:ahLst/>
                <a:cxnLst>
                  <a:cxn ang="0">
                    <a:pos x="connsiteX0" y="connsiteY0"/>
                  </a:cxn>
                  <a:cxn ang="0">
                    <a:pos x="connsiteX1" y="connsiteY1"/>
                  </a:cxn>
                  <a:cxn ang="0">
                    <a:pos x="connsiteX2" y="connsiteY2"/>
                  </a:cxn>
                  <a:cxn ang="0">
                    <a:pos x="connsiteX3" y="connsiteY3"/>
                  </a:cxn>
                </a:cxnLst>
                <a:rect l="l" t="t" r="r" b="b"/>
                <a:pathLst>
                  <a:path w="389426" h="947391">
                    <a:moveTo>
                      <a:pt x="389426" y="922849"/>
                    </a:moveTo>
                    <a:cubicBezTo>
                      <a:pt x="201559" y="1026238"/>
                      <a:pt x="108641" y="777292"/>
                      <a:pt x="64127" y="652834"/>
                    </a:cubicBezTo>
                    <a:cubicBezTo>
                      <a:pt x="-33878" y="378816"/>
                      <a:pt x="5814" y="-11221"/>
                      <a:pt x="20187" y="248"/>
                    </a:cubicBezTo>
                    <a:lnTo>
                      <a:pt x="389426" y="922849"/>
                    </a:lnTo>
                    <a:close/>
                  </a:path>
                </a:pathLst>
              </a:custGeom>
              <a:solidFill>
                <a:srgbClr val="B47104"/>
              </a:soli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25" name="Freeform 103">
                <a:extLst>
                  <a:ext uri="{FF2B5EF4-FFF2-40B4-BE49-F238E27FC236}">
                    <a16:creationId xmlns:a16="http://schemas.microsoft.com/office/drawing/2014/main" id="{0D45B998-D855-1216-D9DC-A45F443C7901}"/>
                  </a:ext>
                </a:extLst>
              </p:cNvPr>
              <p:cNvSpPr/>
              <p:nvPr/>
            </p:nvSpPr>
            <p:spPr>
              <a:xfrm flipV="1">
                <a:off x="4195620" y="2412813"/>
                <a:ext cx="715354" cy="513487"/>
              </a:xfrm>
              <a:custGeom>
                <a:avLst/>
                <a:gdLst>
                  <a:gd name="connsiteX0" fmla="*/ 9525 w 501650"/>
                  <a:gd name="connsiteY0" fmla="*/ 0 h 457200"/>
                  <a:gd name="connsiteX1" fmla="*/ 0 w 501650"/>
                  <a:gd name="connsiteY1" fmla="*/ 457200 h 457200"/>
                  <a:gd name="connsiteX2" fmla="*/ 501650 w 501650"/>
                  <a:gd name="connsiteY2" fmla="*/ 457200 h 457200"/>
                  <a:gd name="connsiteX3" fmla="*/ 9525 w 501650"/>
                  <a:gd name="connsiteY3" fmla="*/ 0 h 457200"/>
                  <a:gd name="connsiteX0" fmla="*/ 9525 w 501650"/>
                  <a:gd name="connsiteY0" fmla="*/ 0 h 457200"/>
                  <a:gd name="connsiteX1" fmla="*/ 0 w 501650"/>
                  <a:gd name="connsiteY1" fmla="*/ 457200 h 457200"/>
                  <a:gd name="connsiteX2" fmla="*/ 501650 w 501650"/>
                  <a:gd name="connsiteY2" fmla="*/ 457200 h 457200"/>
                  <a:gd name="connsiteX3" fmla="*/ 9525 w 501650"/>
                  <a:gd name="connsiteY3" fmla="*/ 0 h 457200"/>
                  <a:gd name="connsiteX0" fmla="*/ 9525 w 501650"/>
                  <a:gd name="connsiteY0" fmla="*/ 0 h 457200"/>
                  <a:gd name="connsiteX1" fmla="*/ 0 w 501650"/>
                  <a:gd name="connsiteY1" fmla="*/ 457200 h 457200"/>
                  <a:gd name="connsiteX2" fmla="*/ 501650 w 501650"/>
                  <a:gd name="connsiteY2" fmla="*/ 457200 h 457200"/>
                  <a:gd name="connsiteX3" fmla="*/ 9525 w 501650"/>
                  <a:gd name="connsiteY3" fmla="*/ 0 h 457200"/>
                  <a:gd name="connsiteX0" fmla="*/ 9525 w 498475"/>
                  <a:gd name="connsiteY0" fmla="*/ 0 h 457200"/>
                  <a:gd name="connsiteX1" fmla="*/ 0 w 498475"/>
                  <a:gd name="connsiteY1" fmla="*/ 457200 h 457200"/>
                  <a:gd name="connsiteX2" fmla="*/ 498475 w 498475"/>
                  <a:gd name="connsiteY2" fmla="*/ 457200 h 457200"/>
                  <a:gd name="connsiteX3" fmla="*/ 9525 w 498475"/>
                  <a:gd name="connsiteY3" fmla="*/ 0 h 457200"/>
                  <a:gd name="connsiteX0" fmla="*/ 3175 w 492125"/>
                  <a:gd name="connsiteY0" fmla="*/ 0 h 457200"/>
                  <a:gd name="connsiteX1" fmla="*/ 0 w 492125"/>
                  <a:gd name="connsiteY1" fmla="*/ 457200 h 457200"/>
                  <a:gd name="connsiteX2" fmla="*/ 492125 w 492125"/>
                  <a:gd name="connsiteY2" fmla="*/ 457200 h 457200"/>
                  <a:gd name="connsiteX3" fmla="*/ 3175 w 492125"/>
                  <a:gd name="connsiteY3" fmla="*/ 0 h 457200"/>
                  <a:gd name="connsiteX0" fmla="*/ 3175 w 496888"/>
                  <a:gd name="connsiteY0" fmla="*/ 0 h 457200"/>
                  <a:gd name="connsiteX1" fmla="*/ 0 w 496888"/>
                  <a:gd name="connsiteY1" fmla="*/ 457200 h 457200"/>
                  <a:gd name="connsiteX2" fmla="*/ 496888 w 496888"/>
                  <a:gd name="connsiteY2" fmla="*/ 450056 h 457200"/>
                  <a:gd name="connsiteX3" fmla="*/ 3175 w 496888"/>
                  <a:gd name="connsiteY3" fmla="*/ 0 h 457200"/>
                  <a:gd name="connsiteX0" fmla="*/ 3175 w 496888"/>
                  <a:gd name="connsiteY0" fmla="*/ 0 h 457200"/>
                  <a:gd name="connsiteX1" fmla="*/ 0 w 496888"/>
                  <a:gd name="connsiteY1" fmla="*/ 457200 h 457200"/>
                  <a:gd name="connsiteX2" fmla="*/ 496888 w 496888"/>
                  <a:gd name="connsiteY2" fmla="*/ 452437 h 457200"/>
                  <a:gd name="connsiteX3" fmla="*/ 3175 w 496888"/>
                  <a:gd name="connsiteY3" fmla="*/ 0 h 457200"/>
                  <a:gd name="connsiteX0" fmla="*/ 5556 w 496888"/>
                  <a:gd name="connsiteY0" fmla="*/ 0 h 502444"/>
                  <a:gd name="connsiteX1" fmla="*/ 0 w 496888"/>
                  <a:gd name="connsiteY1" fmla="*/ 502444 h 502444"/>
                  <a:gd name="connsiteX2" fmla="*/ 496888 w 496888"/>
                  <a:gd name="connsiteY2" fmla="*/ 497681 h 502444"/>
                  <a:gd name="connsiteX3" fmla="*/ 5556 w 496888"/>
                  <a:gd name="connsiteY3" fmla="*/ 0 h 502444"/>
                  <a:gd name="connsiteX0" fmla="*/ 42364 w 533696"/>
                  <a:gd name="connsiteY0" fmla="*/ 8379 h 510823"/>
                  <a:gd name="connsiteX1" fmla="*/ 37420 w 533696"/>
                  <a:gd name="connsiteY1" fmla="*/ 216343 h 510823"/>
                  <a:gd name="connsiteX2" fmla="*/ 36808 w 533696"/>
                  <a:gd name="connsiteY2" fmla="*/ 510823 h 510823"/>
                  <a:gd name="connsiteX3" fmla="*/ 533696 w 533696"/>
                  <a:gd name="connsiteY3" fmla="*/ 506060 h 510823"/>
                  <a:gd name="connsiteX4" fmla="*/ 42364 w 533696"/>
                  <a:gd name="connsiteY4" fmla="*/ 8379 h 510823"/>
                  <a:gd name="connsiteX0" fmla="*/ 200211 w 691543"/>
                  <a:gd name="connsiteY0" fmla="*/ 6321 h 508765"/>
                  <a:gd name="connsiteX1" fmla="*/ 5 w 691543"/>
                  <a:gd name="connsiteY1" fmla="*/ 283341 h 508765"/>
                  <a:gd name="connsiteX2" fmla="*/ 194655 w 691543"/>
                  <a:gd name="connsiteY2" fmla="*/ 508765 h 508765"/>
                  <a:gd name="connsiteX3" fmla="*/ 691543 w 691543"/>
                  <a:gd name="connsiteY3" fmla="*/ 504002 h 508765"/>
                  <a:gd name="connsiteX4" fmla="*/ 200211 w 691543"/>
                  <a:gd name="connsiteY4" fmla="*/ 6321 h 508765"/>
                  <a:gd name="connsiteX0" fmla="*/ 200211 w 691543"/>
                  <a:gd name="connsiteY0" fmla="*/ 1581 h 504025"/>
                  <a:gd name="connsiteX1" fmla="*/ 5 w 691543"/>
                  <a:gd name="connsiteY1" fmla="*/ 278601 h 504025"/>
                  <a:gd name="connsiteX2" fmla="*/ 194655 w 691543"/>
                  <a:gd name="connsiteY2" fmla="*/ 504025 h 504025"/>
                  <a:gd name="connsiteX3" fmla="*/ 691543 w 691543"/>
                  <a:gd name="connsiteY3" fmla="*/ 499262 h 504025"/>
                  <a:gd name="connsiteX4" fmla="*/ 200211 w 691543"/>
                  <a:gd name="connsiteY4" fmla="*/ 1581 h 504025"/>
                  <a:gd name="connsiteX0" fmla="*/ 200209 w 691541"/>
                  <a:gd name="connsiteY0" fmla="*/ 1581 h 504025"/>
                  <a:gd name="connsiteX1" fmla="*/ 3 w 691541"/>
                  <a:gd name="connsiteY1" fmla="*/ 278601 h 504025"/>
                  <a:gd name="connsiteX2" fmla="*/ 194653 w 691541"/>
                  <a:gd name="connsiteY2" fmla="*/ 504025 h 504025"/>
                  <a:gd name="connsiteX3" fmla="*/ 691541 w 691541"/>
                  <a:gd name="connsiteY3" fmla="*/ 499262 h 504025"/>
                  <a:gd name="connsiteX4" fmla="*/ 200209 w 691541"/>
                  <a:gd name="connsiteY4" fmla="*/ 1581 h 504025"/>
                  <a:gd name="connsiteX0" fmla="*/ 200209 w 686779"/>
                  <a:gd name="connsiteY0" fmla="*/ 1581 h 504025"/>
                  <a:gd name="connsiteX1" fmla="*/ 3 w 686779"/>
                  <a:gd name="connsiteY1" fmla="*/ 278601 h 504025"/>
                  <a:gd name="connsiteX2" fmla="*/ 194653 w 686779"/>
                  <a:gd name="connsiteY2" fmla="*/ 504025 h 504025"/>
                  <a:gd name="connsiteX3" fmla="*/ 686779 w 686779"/>
                  <a:gd name="connsiteY3" fmla="*/ 499262 h 504025"/>
                  <a:gd name="connsiteX4" fmla="*/ 200209 w 686779"/>
                  <a:gd name="connsiteY4" fmla="*/ 1581 h 504025"/>
                  <a:gd name="connsiteX0" fmla="*/ 200209 w 715354"/>
                  <a:gd name="connsiteY0" fmla="*/ 1581 h 504025"/>
                  <a:gd name="connsiteX1" fmla="*/ 3 w 715354"/>
                  <a:gd name="connsiteY1" fmla="*/ 278601 h 504025"/>
                  <a:gd name="connsiteX2" fmla="*/ 194653 w 715354"/>
                  <a:gd name="connsiteY2" fmla="*/ 504025 h 504025"/>
                  <a:gd name="connsiteX3" fmla="*/ 715354 w 715354"/>
                  <a:gd name="connsiteY3" fmla="*/ 496087 h 504025"/>
                  <a:gd name="connsiteX4" fmla="*/ 200209 w 715354"/>
                  <a:gd name="connsiteY4" fmla="*/ 1581 h 504025"/>
                  <a:gd name="connsiteX0" fmla="*/ 200209 w 715354"/>
                  <a:gd name="connsiteY0" fmla="*/ 1518 h 513487"/>
                  <a:gd name="connsiteX1" fmla="*/ 3 w 715354"/>
                  <a:gd name="connsiteY1" fmla="*/ 288063 h 513487"/>
                  <a:gd name="connsiteX2" fmla="*/ 194653 w 715354"/>
                  <a:gd name="connsiteY2" fmla="*/ 513487 h 513487"/>
                  <a:gd name="connsiteX3" fmla="*/ 715354 w 715354"/>
                  <a:gd name="connsiteY3" fmla="*/ 505549 h 513487"/>
                  <a:gd name="connsiteX4" fmla="*/ 200209 w 715354"/>
                  <a:gd name="connsiteY4" fmla="*/ 1518 h 513487"/>
                  <a:gd name="connsiteX0" fmla="*/ 200209 w 715354"/>
                  <a:gd name="connsiteY0" fmla="*/ 1518 h 513487"/>
                  <a:gd name="connsiteX1" fmla="*/ 3 w 715354"/>
                  <a:gd name="connsiteY1" fmla="*/ 288063 h 513487"/>
                  <a:gd name="connsiteX2" fmla="*/ 194653 w 715354"/>
                  <a:gd name="connsiteY2" fmla="*/ 513487 h 513487"/>
                  <a:gd name="connsiteX3" fmla="*/ 715354 w 715354"/>
                  <a:gd name="connsiteY3" fmla="*/ 505549 h 513487"/>
                  <a:gd name="connsiteX4" fmla="*/ 200209 w 715354"/>
                  <a:gd name="connsiteY4" fmla="*/ 1518 h 51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354" h="513487">
                    <a:moveTo>
                      <a:pt x="200209" y="1518"/>
                    </a:moveTo>
                    <a:cubicBezTo>
                      <a:pt x="12721" y="-20574"/>
                      <a:pt x="929" y="204322"/>
                      <a:pt x="3" y="288063"/>
                    </a:cubicBezTo>
                    <a:cubicBezTo>
                      <a:pt x="-923" y="371804"/>
                      <a:pt x="238147" y="422338"/>
                      <a:pt x="194653" y="513487"/>
                    </a:cubicBezTo>
                    <a:lnTo>
                      <a:pt x="715354" y="505549"/>
                    </a:lnTo>
                    <a:cubicBezTo>
                      <a:pt x="697362" y="165824"/>
                      <a:pt x="402351" y="4693"/>
                      <a:pt x="200209" y="1518"/>
                    </a:cubicBezTo>
                    <a:close/>
                  </a:path>
                </a:pathLst>
              </a:custGeom>
              <a:solidFill>
                <a:srgbClr val="B47104"/>
              </a:soli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26" name="Freeform 104">
                <a:extLst>
                  <a:ext uri="{FF2B5EF4-FFF2-40B4-BE49-F238E27FC236}">
                    <a16:creationId xmlns:a16="http://schemas.microsoft.com/office/drawing/2014/main" id="{99876095-FC08-352D-D76C-B4A198F0F46D}"/>
                  </a:ext>
                </a:extLst>
              </p:cNvPr>
              <p:cNvSpPr/>
              <p:nvPr/>
            </p:nvSpPr>
            <p:spPr>
              <a:xfrm>
                <a:off x="4191654" y="2416316"/>
                <a:ext cx="714375" cy="259194"/>
              </a:xfrm>
              <a:custGeom>
                <a:avLst/>
                <a:gdLst>
                  <a:gd name="connsiteX0" fmla="*/ 133350 w 635000"/>
                  <a:gd name="connsiteY0" fmla="*/ 0 h 190500"/>
                  <a:gd name="connsiteX1" fmla="*/ 0 w 635000"/>
                  <a:gd name="connsiteY1" fmla="*/ 190500 h 190500"/>
                  <a:gd name="connsiteX2" fmla="*/ 635000 w 635000"/>
                  <a:gd name="connsiteY2" fmla="*/ 9525 h 190500"/>
                  <a:gd name="connsiteX3" fmla="*/ 133350 w 635000"/>
                  <a:gd name="connsiteY3" fmla="*/ 0 h 190500"/>
                  <a:gd name="connsiteX0" fmla="*/ 133350 w 628650"/>
                  <a:gd name="connsiteY0" fmla="*/ 3175 h 193675"/>
                  <a:gd name="connsiteX1" fmla="*/ 0 w 628650"/>
                  <a:gd name="connsiteY1" fmla="*/ 193675 h 193675"/>
                  <a:gd name="connsiteX2" fmla="*/ 628650 w 628650"/>
                  <a:gd name="connsiteY2" fmla="*/ 0 h 193675"/>
                  <a:gd name="connsiteX3" fmla="*/ 133350 w 628650"/>
                  <a:gd name="connsiteY3" fmla="*/ 3175 h 193675"/>
                  <a:gd name="connsiteX0" fmla="*/ 133350 w 628650"/>
                  <a:gd name="connsiteY0" fmla="*/ 3175 h 193675"/>
                  <a:gd name="connsiteX1" fmla="*/ 0 w 628650"/>
                  <a:gd name="connsiteY1" fmla="*/ 193675 h 193675"/>
                  <a:gd name="connsiteX2" fmla="*/ 628650 w 628650"/>
                  <a:gd name="connsiteY2" fmla="*/ 0 h 193675"/>
                  <a:gd name="connsiteX3" fmla="*/ 133350 w 628650"/>
                  <a:gd name="connsiteY3" fmla="*/ 3175 h 193675"/>
                  <a:gd name="connsiteX0" fmla="*/ 133350 w 628650"/>
                  <a:gd name="connsiteY0" fmla="*/ 3175 h 212313"/>
                  <a:gd name="connsiteX1" fmla="*/ 0 w 628650"/>
                  <a:gd name="connsiteY1" fmla="*/ 193675 h 212313"/>
                  <a:gd name="connsiteX2" fmla="*/ 628650 w 628650"/>
                  <a:gd name="connsiteY2" fmla="*/ 0 h 212313"/>
                  <a:gd name="connsiteX3" fmla="*/ 133350 w 628650"/>
                  <a:gd name="connsiteY3" fmla="*/ 3175 h 212313"/>
                  <a:gd name="connsiteX0" fmla="*/ 133350 w 641350"/>
                  <a:gd name="connsiteY0" fmla="*/ 3175 h 212313"/>
                  <a:gd name="connsiteX1" fmla="*/ 0 w 641350"/>
                  <a:gd name="connsiteY1" fmla="*/ 193675 h 212313"/>
                  <a:gd name="connsiteX2" fmla="*/ 641350 w 641350"/>
                  <a:gd name="connsiteY2" fmla="*/ 0 h 212313"/>
                  <a:gd name="connsiteX3" fmla="*/ 133350 w 641350"/>
                  <a:gd name="connsiteY3" fmla="*/ 3175 h 212313"/>
                  <a:gd name="connsiteX0" fmla="*/ 196850 w 704850"/>
                  <a:gd name="connsiteY0" fmla="*/ 3175 h 228406"/>
                  <a:gd name="connsiteX1" fmla="*/ 0 w 704850"/>
                  <a:gd name="connsiteY1" fmla="*/ 212725 h 228406"/>
                  <a:gd name="connsiteX2" fmla="*/ 704850 w 704850"/>
                  <a:gd name="connsiteY2" fmla="*/ 0 h 228406"/>
                  <a:gd name="connsiteX3" fmla="*/ 196850 w 704850"/>
                  <a:gd name="connsiteY3" fmla="*/ 3175 h 228406"/>
                  <a:gd name="connsiteX0" fmla="*/ 196850 w 695325"/>
                  <a:gd name="connsiteY0" fmla="*/ 0 h 225902"/>
                  <a:gd name="connsiteX1" fmla="*/ 0 w 695325"/>
                  <a:gd name="connsiteY1" fmla="*/ 209550 h 225902"/>
                  <a:gd name="connsiteX2" fmla="*/ 695325 w 695325"/>
                  <a:gd name="connsiteY2" fmla="*/ 1588 h 225902"/>
                  <a:gd name="connsiteX3" fmla="*/ 196850 w 695325"/>
                  <a:gd name="connsiteY3" fmla="*/ 0 h 225902"/>
                  <a:gd name="connsiteX0" fmla="*/ 196850 w 714375"/>
                  <a:gd name="connsiteY0" fmla="*/ 0 h 225902"/>
                  <a:gd name="connsiteX1" fmla="*/ 0 w 714375"/>
                  <a:gd name="connsiteY1" fmla="*/ 209550 h 225902"/>
                  <a:gd name="connsiteX2" fmla="*/ 714375 w 714375"/>
                  <a:gd name="connsiteY2" fmla="*/ 1588 h 225902"/>
                  <a:gd name="connsiteX3" fmla="*/ 196850 w 714375"/>
                  <a:gd name="connsiteY3" fmla="*/ 0 h 225902"/>
                  <a:gd name="connsiteX0" fmla="*/ 196850 w 714375"/>
                  <a:gd name="connsiteY0" fmla="*/ 0 h 233836"/>
                  <a:gd name="connsiteX1" fmla="*/ 0 w 714375"/>
                  <a:gd name="connsiteY1" fmla="*/ 209550 h 233836"/>
                  <a:gd name="connsiteX2" fmla="*/ 714375 w 714375"/>
                  <a:gd name="connsiteY2" fmla="*/ 1588 h 233836"/>
                  <a:gd name="connsiteX3" fmla="*/ 196850 w 714375"/>
                  <a:gd name="connsiteY3" fmla="*/ 0 h 233836"/>
                  <a:gd name="connsiteX0" fmla="*/ 196850 w 714375"/>
                  <a:gd name="connsiteY0" fmla="*/ 0 h 259194"/>
                  <a:gd name="connsiteX1" fmla="*/ 0 w 714375"/>
                  <a:gd name="connsiteY1" fmla="*/ 209550 h 259194"/>
                  <a:gd name="connsiteX2" fmla="*/ 714375 w 714375"/>
                  <a:gd name="connsiteY2" fmla="*/ 1588 h 259194"/>
                  <a:gd name="connsiteX3" fmla="*/ 196850 w 714375"/>
                  <a:gd name="connsiteY3" fmla="*/ 0 h 259194"/>
                </a:gdLst>
                <a:ahLst/>
                <a:cxnLst>
                  <a:cxn ang="0">
                    <a:pos x="connsiteX0" y="connsiteY0"/>
                  </a:cxn>
                  <a:cxn ang="0">
                    <a:pos x="connsiteX1" y="connsiteY1"/>
                  </a:cxn>
                  <a:cxn ang="0">
                    <a:pos x="connsiteX2" y="connsiteY2"/>
                  </a:cxn>
                  <a:cxn ang="0">
                    <a:pos x="connsiteX3" y="connsiteY3"/>
                  </a:cxn>
                </a:cxnLst>
                <a:rect l="l" t="t" r="r" b="b"/>
                <a:pathLst>
                  <a:path w="714375" h="259194">
                    <a:moveTo>
                      <a:pt x="196850" y="0"/>
                    </a:moveTo>
                    <a:lnTo>
                      <a:pt x="0" y="209550"/>
                    </a:lnTo>
                    <a:cubicBezTo>
                      <a:pt x="139700" y="310092"/>
                      <a:pt x="674688" y="266171"/>
                      <a:pt x="714375" y="1588"/>
                    </a:cubicBezTo>
                    <a:lnTo>
                      <a:pt x="196850" y="0"/>
                    </a:lnTo>
                    <a:close/>
                  </a:path>
                </a:pathLst>
              </a:custGeom>
              <a:solidFill>
                <a:srgbClr val="7D5519"/>
              </a:soli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27" name="Freeform 105">
                <a:extLst>
                  <a:ext uri="{FF2B5EF4-FFF2-40B4-BE49-F238E27FC236}">
                    <a16:creationId xmlns:a16="http://schemas.microsoft.com/office/drawing/2014/main" id="{4052F067-877A-7F17-9CF5-E4B09427F22F}"/>
                  </a:ext>
                </a:extLst>
              </p:cNvPr>
              <p:cNvSpPr/>
              <p:nvPr/>
            </p:nvSpPr>
            <p:spPr>
              <a:xfrm>
                <a:off x="4298747" y="2137627"/>
                <a:ext cx="433057" cy="392281"/>
              </a:xfrm>
              <a:custGeom>
                <a:avLst/>
                <a:gdLst>
                  <a:gd name="connsiteX0" fmla="*/ 66675 w 285750"/>
                  <a:gd name="connsiteY0" fmla="*/ 0 h 276225"/>
                  <a:gd name="connsiteX1" fmla="*/ 285750 w 285750"/>
                  <a:gd name="connsiteY1" fmla="*/ 187325 h 276225"/>
                  <a:gd name="connsiteX2" fmla="*/ 0 w 285750"/>
                  <a:gd name="connsiteY2" fmla="*/ 276225 h 276225"/>
                  <a:gd name="connsiteX3" fmla="*/ 66675 w 285750"/>
                  <a:gd name="connsiteY3" fmla="*/ 0 h 276225"/>
                  <a:gd name="connsiteX0" fmla="*/ 66675 w 285750"/>
                  <a:gd name="connsiteY0" fmla="*/ 0 h 276225"/>
                  <a:gd name="connsiteX1" fmla="*/ 285750 w 285750"/>
                  <a:gd name="connsiteY1" fmla="*/ 187325 h 276225"/>
                  <a:gd name="connsiteX2" fmla="*/ 0 w 285750"/>
                  <a:gd name="connsiteY2" fmla="*/ 276225 h 276225"/>
                  <a:gd name="connsiteX3" fmla="*/ 66675 w 285750"/>
                  <a:gd name="connsiteY3" fmla="*/ 0 h 276225"/>
                  <a:gd name="connsiteX0" fmla="*/ 66675 w 285750"/>
                  <a:gd name="connsiteY0" fmla="*/ 48 h 276273"/>
                  <a:gd name="connsiteX1" fmla="*/ 285750 w 285750"/>
                  <a:gd name="connsiteY1" fmla="*/ 187373 h 276273"/>
                  <a:gd name="connsiteX2" fmla="*/ 0 w 285750"/>
                  <a:gd name="connsiteY2" fmla="*/ 276273 h 276273"/>
                  <a:gd name="connsiteX3" fmla="*/ 66675 w 285750"/>
                  <a:gd name="connsiteY3" fmla="*/ 48 h 276273"/>
                  <a:gd name="connsiteX0" fmla="*/ 66675 w 285750"/>
                  <a:gd name="connsiteY0" fmla="*/ 48 h 276273"/>
                  <a:gd name="connsiteX1" fmla="*/ 285750 w 285750"/>
                  <a:gd name="connsiteY1" fmla="*/ 187373 h 276273"/>
                  <a:gd name="connsiteX2" fmla="*/ 0 w 285750"/>
                  <a:gd name="connsiteY2" fmla="*/ 276273 h 276273"/>
                  <a:gd name="connsiteX3" fmla="*/ 66675 w 285750"/>
                  <a:gd name="connsiteY3" fmla="*/ 48 h 276273"/>
                  <a:gd name="connsiteX0" fmla="*/ 66675 w 285750"/>
                  <a:gd name="connsiteY0" fmla="*/ 48 h 284054"/>
                  <a:gd name="connsiteX1" fmla="*/ 285750 w 285750"/>
                  <a:gd name="connsiteY1" fmla="*/ 187373 h 284054"/>
                  <a:gd name="connsiteX2" fmla="*/ 0 w 285750"/>
                  <a:gd name="connsiteY2" fmla="*/ 276273 h 284054"/>
                  <a:gd name="connsiteX3" fmla="*/ 66675 w 285750"/>
                  <a:gd name="connsiteY3" fmla="*/ 48 h 284054"/>
                  <a:gd name="connsiteX0" fmla="*/ 66675 w 285750"/>
                  <a:gd name="connsiteY0" fmla="*/ 48 h 284054"/>
                  <a:gd name="connsiteX1" fmla="*/ 285750 w 285750"/>
                  <a:gd name="connsiteY1" fmla="*/ 187373 h 284054"/>
                  <a:gd name="connsiteX2" fmla="*/ 0 w 285750"/>
                  <a:gd name="connsiteY2" fmla="*/ 276273 h 284054"/>
                  <a:gd name="connsiteX3" fmla="*/ 66675 w 285750"/>
                  <a:gd name="connsiteY3" fmla="*/ 48 h 284054"/>
                  <a:gd name="connsiteX0" fmla="*/ 67482 w 286557"/>
                  <a:gd name="connsiteY0" fmla="*/ 48 h 284054"/>
                  <a:gd name="connsiteX1" fmla="*/ 286557 w 286557"/>
                  <a:gd name="connsiteY1" fmla="*/ 187373 h 284054"/>
                  <a:gd name="connsiteX2" fmla="*/ 807 w 286557"/>
                  <a:gd name="connsiteY2" fmla="*/ 276273 h 284054"/>
                  <a:gd name="connsiteX3" fmla="*/ 67482 w 286557"/>
                  <a:gd name="connsiteY3" fmla="*/ 48 h 284054"/>
                  <a:gd name="connsiteX0" fmla="*/ 67482 w 286557"/>
                  <a:gd name="connsiteY0" fmla="*/ 0 h 284006"/>
                  <a:gd name="connsiteX1" fmla="*/ 286557 w 286557"/>
                  <a:gd name="connsiteY1" fmla="*/ 187325 h 284006"/>
                  <a:gd name="connsiteX2" fmla="*/ 807 w 286557"/>
                  <a:gd name="connsiteY2" fmla="*/ 276225 h 284006"/>
                  <a:gd name="connsiteX3" fmla="*/ 67482 w 286557"/>
                  <a:gd name="connsiteY3" fmla="*/ 0 h 284006"/>
                  <a:gd name="connsiteX0" fmla="*/ 67482 w 286557"/>
                  <a:gd name="connsiteY0" fmla="*/ 0 h 284006"/>
                  <a:gd name="connsiteX1" fmla="*/ 286557 w 286557"/>
                  <a:gd name="connsiteY1" fmla="*/ 187325 h 284006"/>
                  <a:gd name="connsiteX2" fmla="*/ 807 w 286557"/>
                  <a:gd name="connsiteY2" fmla="*/ 276225 h 284006"/>
                  <a:gd name="connsiteX3" fmla="*/ 67482 w 286557"/>
                  <a:gd name="connsiteY3" fmla="*/ 0 h 284006"/>
                  <a:gd name="connsiteX0" fmla="*/ 81316 w 300391"/>
                  <a:gd name="connsiteY0" fmla="*/ 0 h 280478"/>
                  <a:gd name="connsiteX1" fmla="*/ 300391 w 300391"/>
                  <a:gd name="connsiteY1" fmla="*/ 187325 h 280478"/>
                  <a:gd name="connsiteX2" fmla="*/ 354 w 300391"/>
                  <a:gd name="connsiteY2" fmla="*/ 271462 h 280478"/>
                  <a:gd name="connsiteX3" fmla="*/ 81316 w 300391"/>
                  <a:gd name="connsiteY3" fmla="*/ 0 h 280478"/>
                  <a:gd name="connsiteX0" fmla="*/ 81316 w 317060"/>
                  <a:gd name="connsiteY0" fmla="*/ 0 h 284300"/>
                  <a:gd name="connsiteX1" fmla="*/ 317060 w 317060"/>
                  <a:gd name="connsiteY1" fmla="*/ 199231 h 284300"/>
                  <a:gd name="connsiteX2" fmla="*/ 354 w 317060"/>
                  <a:gd name="connsiteY2" fmla="*/ 271462 h 284300"/>
                  <a:gd name="connsiteX3" fmla="*/ 81316 w 317060"/>
                  <a:gd name="connsiteY3" fmla="*/ 0 h 284300"/>
                  <a:gd name="connsiteX0" fmla="*/ 79573 w 315317"/>
                  <a:gd name="connsiteY0" fmla="*/ 0 h 288988"/>
                  <a:gd name="connsiteX1" fmla="*/ 315317 w 315317"/>
                  <a:gd name="connsiteY1" fmla="*/ 199231 h 288988"/>
                  <a:gd name="connsiteX2" fmla="*/ 384 w 315317"/>
                  <a:gd name="connsiteY2" fmla="*/ 278553 h 288988"/>
                  <a:gd name="connsiteX3" fmla="*/ 79573 w 315317"/>
                  <a:gd name="connsiteY3" fmla="*/ 0 h 288988"/>
                  <a:gd name="connsiteX0" fmla="*/ 79573 w 327726"/>
                  <a:gd name="connsiteY0" fmla="*/ 0 h 291391"/>
                  <a:gd name="connsiteX1" fmla="*/ 327726 w 327726"/>
                  <a:gd name="connsiteY1" fmla="*/ 206323 h 291391"/>
                  <a:gd name="connsiteX2" fmla="*/ 384 w 327726"/>
                  <a:gd name="connsiteY2" fmla="*/ 278553 h 291391"/>
                  <a:gd name="connsiteX3" fmla="*/ 79573 w 327726"/>
                  <a:gd name="connsiteY3" fmla="*/ 0 h 291391"/>
                  <a:gd name="connsiteX0" fmla="*/ 79573 w 322407"/>
                  <a:gd name="connsiteY0" fmla="*/ 0 h 292050"/>
                  <a:gd name="connsiteX1" fmla="*/ 322407 w 322407"/>
                  <a:gd name="connsiteY1" fmla="*/ 208096 h 292050"/>
                  <a:gd name="connsiteX2" fmla="*/ 384 w 322407"/>
                  <a:gd name="connsiteY2" fmla="*/ 278553 h 292050"/>
                  <a:gd name="connsiteX3" fmla="*/ 79573 w 322407"/>
                  <a:gd name="connsiteY3" fmla="*/ 0 h 292050"/>
                </a:gdLst>
                <a:ahLst/>
                <a:cxnLst>
                  <a:cxn ang="0">
                    <a:pos x="connsiteX0" y="connsiteY0"/>
                  </a:cxn>
                  <a:cxn ang="0">
                    <a:pos x="connsiteX1" y="connsiteY1"/>
                  </a:cxn>
                  <a:cxn ang="0">
                    <a:pos x="connsiteX2" y="connsiteY2"/>
                  </a:cxn>
                  <a:cxn ang="0">
                    <a:pos x="connsiteX3" y="connsiteY3"/>
                  </a:cxn>
                </a:cxnLst>
                <a:rect l="l" t="t" r="r" b="b"/>
                <a:pathLst>
                  <a:path w="322407" h="292050">
                    <a:moveTo>
                      <a:pt x="79573" y="0"/>
                    </a:moveTo>
                    <a:cubicBezTo>
                      <a:pt x="139898" y="11642"/>
                      <a:pt x="290657" y="34529"/>
                      <a:pt x="322407" y="208096"/>
                    </a:cubicBezTo>
                    <a:cubicBezTo>
                      <a:pt x="223982" y="323454"/>
                      <a:pt x="82934" y="290195"/>
                      <a:pt x="384" y="278553"/>
                    </a:cubicBezTo>
                    <a:cubicBezTo>
                      <a:pt x="-2791" y="218228"/>
                      <a:pt x="12898" y="111125"/>
                      <a:pt x="79573" y="0"/>
                    </a:cubicBezTo>
                    <a:close/>
                  </a:path>
                </a:pathLst>
              </a:custGeom>
              <a:gradFill>
                <a:gsLst>
                  <a:gs pos="0">
                    <a:sysClr val="window" lastClr="FFFFFF"/>
                  </a:gs>
                  <a:gs pos="64000">
                    <a:srgbClr val="FFFF00"/>
                  </a:gs>
                  <a:gs pos="100000">
                    <a:srgbClr val="FAA41A">
                      <a:lumMod val="75000"/>
                    </a:srgbClr>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grpSp>
        <p:sp>
          <p:nvSpPr>
            <p:cNvPr id="9" name="Rounded Rectangle 72">
              <a:extLst>
                <a:ext uri="{FF2B5EF4-FFF2-40B4-BE49-F238E27FC236}">
                  <a16:creationId xmlns:a16="http://schemas.microsoft.com/office/drawing/2014/main" id="{80D2B552-8261-10FB-E1F6-A66C96EF3C8C}"/>
                </a:ext>
              </a:extLst>
            </p:cNvPr>
            <p:cNvSpPr/>
            <p:nvPr/>
          </p:nvSpPr>
          <p:spPr>
            <a:xfrm>
              <a:off x="2276235" y="5277171"/>
              <a:ext cx="1557497" cy="657627"/>
            </a:xfrm>
            <a:prstGeom prst="roundRect">
              <a:avLst/>
            </a:prstGeom>
            <a:noFill/>
            <a:ln w="25400" cap="flat" cmpd="sng" algn="ctr">
              <a:noFill/>
              <a:prstDash val="solid"/>
            </a:ln>
            <a:effectLst/>
          </p:spPr>
          <p:txBody>
            <a:bodyPr rtlCol="0" anchor="ctr"/>
            <a:lstStyle/>
            <a:p>
              <a:pPr algn="ctr" defTabSz="609585" hangingPunct="0">
                <a:defRPr/>
              </a:pPr>
              <a:r>
                <a:rPr lang="en-US" sz="1200" kern="0">
                  <a:solidFill>
                    <a:prstClr val="white"/>
                  </a:solidFill>
                  <a:latin typeface="Arial" panose="020B0604020202020204" pitchFamily="34" charset="0"/>
                  <a:cs typeface="Arial" panose="020B0604020202020204" pitchFamily="34" charset="0"/>
                  <a:sym typeface="Calibri"/>
                </a:rPr>
                <a:t>Customer Experience Lab</a:t>
              </a:r>
            </a:p>
          </p:txBody>
        </p:sp>
        <p:sp>
          <p:nvSpPr>
            <p:cNvPr id="10" name="Oval 9">
              <a:extLst>
                <a:ext uri="{FF2B5EF4-FFF2-40B4-BE49-F238E27FC236}">
                  <a16:creationId xmlns:a16="http://schemas.microsoft.com/office/drawing/2014/main" id="{DC659D6F-8288-0D9C-E7B4-542DB5E8F5D9}"/>
                </a:ext>
              </a:extLst>
            </p:cNvPr>
            <p:cNvSpPr/>
            <p:nvPr/>
          </p:nvSpPr>
          <p:spPr>
            <a:xfrm>
              <a:off x="3240056" y="3600283"/>
              <a:ext cx="1194887" cy="1194887"/>
            </a:xfrm>
            <a:prstGeom prst="ellipse">
              <a:avLst/>
            </a:prstGeom>
            <a:gradFill>
              <a:gsLst>
                <a:gs pos="0">
                  <a:srgbClr val="1F9CD7">
                    <a:lumMod val="75000"/>
                  </a:srgbClr>
                </a:gs>
                <a:gs pos="64000">
                  <a:srgbClr val="6D6E71">
                    <a:lumMod val="50000"/>
                  </a:srgbClr>
                </a:gs>
                <a:gs pos="100000">
                  <a:srgbClr val="FAA41A">
                    <a:lumMod val="75000"/>
                  </a:srgbClr>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11" name="Oval 10">
              <a:extLst>
                <a:ext uri="{FF2B5EF4-FFF2-40B4-BE49-F238E27FC236}">
                  <a16:creationId xmlns:a16="http://schemas.microsoft.com/office/drawing/2014/main" id="{B79EEB21-6D9B-E95C-BF93-F25FDFA150DD}"/>
                </a:ext>
              </a:extLst>
            </p:cNvPr>
            <p:cNvSpPr/>
            <p:nvPr/>
          </p:nvSpPr>
          <p:spPr>
            <a:xfrm>
              <a:off x="3079768" y="2093084"/>
              <a:ext cx="804869" cy="804869"/>
            </a:xfrm>
            <a:prstGeom prst="ellipse">
              <a:avLst/>
            </a:prstGeom>
            <a:gradFill>
              <a:gsLst>
                <a:gs pos="0">
                  <a:srgbClr val="1F9CD7">
                    <a:lumMod val="75000"/>
                  </a:srgbClr>
                </a:gs>
                <a:gs pos="64000">
                  <a:srgbClr val="6D6E71">
                    <a:lumMod val="50000"/>
                  </a:srgbClr>
                </a:gs>
                <a:gs pos="100000">
                  <a:srgbClr val="FAA41A">
                    <a:lumMod val="75000"/>
                  </a:srgbClr>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12" name="Oval 11">
              <a:extLst>
                <a:ext uri="{FF2B5EF4-FFF2-40B4-BE49-F238E27FC236}">
                  <a16:creationId xmlns:a16="http://schemas.microsoft.com/office/drawing/2014/main" id="{EFFBBDD8-0164-FA7B-DE24-7891368995A1}"/>
                </a:ext>
              </a:extLst>
            </p:cNvPr>
            <p:cNvSpPr/>
            <p:nvPr/>
          </p:nvSpPr>
          <p:spPr>
            <a:xfrm>
              <a:off x="5275899" y="1014723"/>
              <a:ext cx="1025798" cy="961156"/>
            </a:xfrm>
            <a:prstGeom prst="ellipse">
              <a:avLst/>
            </a:prstGeom>
            <a:gradFill>
              <a:gsLst>
                <a:gs pos="0">
                  <a:srgbClr val="1F9CD7">
                    <a:lumMod val="75000"/>
                  </a:srgbClr>
                </a:gs>
                <a:gs pos="64000">
                  <a:srgbClr val="6D6E71">
                    <a:lumMod val="50000"/>
                  </a:srgbClr>
                </a:gs>
                <a:gs pos="100000">
                  <a:srgbClr val="FAA41A">
                    <a:lumMod val="75000"/>
                  </a:srgbClr>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sp>
          <p:nvSpPr>
            <p:cNvPr id="13" name="Oval 12">
              <a:extLst>
                <a:ext uri="{FF2B5EF4-FFF2-40B4-BE49-F238E27FC236}">
                  <a16:creationId xmlns:a16="http://schemas.microsoft.com/office/drawing/2014/main" id="{AC532045-4366-1E18-A6C1-8DDCB0AFE42D}"/>
                </a:ext>
              </a:extLst>
            </p:cNvPr>
            <p:cNvSpPr/>
            <p:nvPr/>
          </p:nvSpPr>
          <p:spPr>
            <a:xfrm>
              <a:off x="2811473" y="4966575"/>
              <a:ext cx="435833" cy="435833"/>
            </a:xfrm>
            <a:prstGeom prst="ellipse">
              <a:avLst/>
            </a:prstGeom>
            <a:gradFill>
              <a:gsLst>
                <a:gs pos="0">
                  <a:srgbClr val="1F9CD7">
                    <a:lumMod val="75000"/>
                  </a:srgbClr>
                </a:gs>
                <a:gs pos="64000">
                  <a:srgbClr val="6D6E71">
                    <a:lumMod val="50000"/>
                  </a:srgbClr>
                </a:gs>
                <a:gs pos="100000">
                  <a:srgbClr val="FAA41A">
                    <a:lumMod val="75000"/>
                  </a:srgbClr>
                </a:gs>
              </a:gsLst>
              <a:path path="circle">
                <a:fillToRect l="100000" t="100000"/>
              </a:path>
            </a:gradFill>
            <a:ln w="25400" cap="flat" cmpd="sng" algn="ctr">
              <a:noFill/>
              <a:prstDash val="solid"/>
            </a:ln>
            <a:effectLst/>
          </p:spPr>
          <p:txBody>
            <a:bodyPr rtlCol="0" anchor="ctr"/>
            <a:lstStyle/>
            <a:p>
              <a:pPr algn="ctr" defTabSz="609585" hangingPunct="0">
                <a:defRPr/>
              </a:pPr>
              <a:endParaRPr lang="en-US" sz="1200" kern="0">
                <a:solidFill>
                  <a:prstClr val="white"/>
                </a:solidFill>
                <a:latin typeface="Arial" panose="020B0604020202020204" pitchFamily="34" charset="0"/>
                <a:cs typeface="Arial" panose="020B0604020202020204" pitchFamily="34" charset="0"/>
                <a:sym typeface="Calibri"/>
              </a:endParaRPr>
            </a:p>
          </p:txBody>
        </p:sp>
      </p:grpSp>
      <p:cxnSp>
        <p:nvCxnSpPr>
          <p:cNvPr id="29" name="Connector: Elbow 28">
            <a:extLst>
              <a:ext uri="{FF2B5EF4-FFF2-40B4-BE49-F238E27FC236}">
                <a16:creationId xmlns:a16="http://schemas.microsoft.com/office/drawing/2014/main" id="{C7F7C03D-2114-B01C-F255-928F4A292341}"/>
              </a:ext>
            </a:extLst>
          </p:cNvPr>
          <p:cNvCxnSpPr>
            <a:cxnSpLocks/>
          </p:cNvCxnSpPr>
          <p:nvPr/>
        </p:nvCxnSpPr>
        <p:spPr>
          <a:xfrm flipV="1">
            <a:off x="3463319" y="2063789"/>
            <a:ext cx="1807779" cy="1766561"/>
          </a:xfrm>
          <a:prstGeom prst="bentConnector3">
            <a:avLst>
              <a:gd name="adj1" fmla="val 581"/>
            </a:avLst>
          </a:prstGeom>
          <a:noFill/>
          <a:ln w="22225" cap="flat" cmpd="sng" algn="ctr">
            <a:solidFill>
              <a:srgbClr val="FFC000"/>
            </a:solidFill>
            <a:prstDash val="solid"/>
            <a:headEnd type="oval"/>
            <a:tailEnd type="oval"/>
          </a:ln>
          <a:effectLst>
            <a:outerShdw blurRad="50800" dist="38100" dir="5400000" algn="t" rotWithShape="0">
              <a:prstClr val="black"/>
            </a:outerShdw>
          </a:effectLst>
        </p:spPr>
      </p:cxnSp>
      <p:sp>
        <p:nvSpPr>
          <p:cNvPr id="34" name="TextBox 33">
            <a:extLst>
              <a:ext uri="{FF2B5EF4-FFF2-40B4-BE49-F238E27FC236}">
                <a16:creationId xmlns:a16="http://schemas.microsoft.com/office/drawing/2014/main" id="{23FC3813-930C-48DC-A8F2-555E2D42F7CC}"/>
              </a:ext>
            </a:extLst>
          </p:cNvPr>
          <p:cNvSpPr txBox="1"/>
          <p:nvPr/>
        </p:nvSpPr>
        <p:spPr>
          <a:xfrm>
            <a:off x="5414597" y="1908817"/>
            <a:ext cx="3412676" cy="1294906"/>
          </a:xfrm>
          <a:prstGeom prst="rect">
            <a:avLst/>
          </a:prstGeom>
          <a:noFill/>
        </p:spPr>
        <p:txBody>
          <a:bodyPr wrap="square">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lang="en-US" sz="1400" b="1">
                <a:solidFill>
                  <a:srgbClr val="FF9933"/>
                </a:solidFill>
                <a:latin typeface="Calibri" panose="020F0502020204030204"/>
                <a:sym typeface="Calibri"/>
              </a:rPr>
              <a:t>Core </a:t>
            </a:r>
            <a:r>
              <a:rPr lang="en-US" sz="1400" b="1">
                <a:solidFill>
                  <a:srgbClr val="FF9933"/>
                </a:solidFill>
                <a:latin typeface="Calibri" panose="020F0502020204030204"/>
                <a:sym typeface="Wingdings" panose="05000000000000000000" pitchFamily="2" charset="2"/>
              </a:rPr>
              <a:t> </a:t>
            </a:r>
            <a:r>
              <a:rPr lang="en-US" sz="1400" b="1">
                <a:solidFill>
                  <a:srgbClr val="FF9933"/>
                </a:solidFill>
                <a:latin typeface="Calibri" panose="020F0502020204030204"/>
                <a:sym typeface="Calibri"/>
              </a:rPr>
              <a:t>Fairness Requirements</a:t>
            </a:r>
          </a:p>
          <a:p>
            <a:pPr>
              <a:lnSpc>
                <a:spcPct val="110000"/>
              </a:lnSpc>
              <a:spcAft>
                <a:spcPts val="300"/>
              </a:spcAft>
              <a:defRPr/>
            </a:pPr>
            <a:r>
              <a:rPr lang="en-US" sz="1000" kern="0">
                <a:solidFill>
                  <a:srgbClr val="000000"/>
                </a:solidFill>
                <a:latin typeface="Arial"/>
                <a:sym typeface="Calibri"/>
              </a:rPr>
              <a:t>Examples:</a:t>
            </a:r>
          </a:p>
          <a:p>
            <a:pPr marL="171450" indent="-171450">
              <a:lnSpc>
                <a:spcPct val="110000"/>
              </a:lnSpc>
              <a:spcAft>
                <a:spcPts val="300"/>
              </a:spcAft>
              <a:buFont typeface="Wingdings" panose="05000000000000000000" pitchFamily="2" charset="2"/>
              <a:buChar char="ü"/>
              <a:defRPr/>
            </a:pPr>
            <a:r>
              <a:rPr lang="en-US" sz="1000" kern="0">
                <a:solidFill>
                  <a:srgbClr val="000000"/>
                </a:solidFill>
                <a:latin typeface="Arial"/>
                <a:sym typeface="Calibri"/>
              </a:rPr>
              <a:t>Proportionate distribution between male and female</a:t>
            </a:r>
          </a:p>
          <a:p>
            <a:pPr marL="171450" indent="-171450">
              <a:lnSpc>
                <a:spcPct val="110000"/>
              </a:lnSpc>
              <a:spcAft>
                <a:spcPts val="300"/>
              </a:spcAft>
              <a:buFont typeface="Wingdings" panose="05000000000000000000" pitchFamily="2" charset="2"/>
              <a:buChar char="ü"/>
              <a:defRPr/>
            </a:pPr>
            <a:r>
              <a:rPr lang="en-US" sz="1000" kern="0">
                <a:solidFill>
                  <a:srgbClr val="000000"/>
                </a:solidFill>
                <a:latin typeface="Arial"/>
                <a:sym typeface="Calibri"/>
              </a:rPr>
              <a:t>20% reservation for handicapped employees</a:t>
            </a:r>
          </a:p>
          <a:p>
            <a:pPr marL="171450" indent="-171450">
              <a:lnSpc>
                <a:spcPct val="110000"/>
              </a:lnSpc>
              <a:spcAft>
                <a:spcPts val="300"/>
              </a:spcAft>
              <a:buFont typeface="Wingdings" panose="05000000000000000000" pitchFamily="2" charset="2"/>
              <a:buChar char="ü"/>
              <a:defRPr/>
            </a:pPr>
            <a:r>
              <a:rPr lang="en-US" sz="1000" kern="0">
                <a:solidFill>
                  <a:srgbClr val="000000"/>
                </a:solidFill>
                <a:latin typeface="Arial"/>
                <a:sym typeface="Calibri"/>
              </a:rPr>
              <a:t>Lawsuit narratives in specific clauses</a:t>
            </a:r>
          </a:p>
          <a:p>
            <a:pPr marL="171450" indent="-171450">
              <a:lnSpc>
                <a:spcPct val="110000"/>
              </a:lnSpc>
              <a:spcAft>
                <a:spcPts val="300"/>
              </a:spcAft>
              <a:buFont typeface="Wingdings" panose="05000000000000000000" pitchFamily="2" charset="2"/>
              <a:buChar char="ü"/>
              <a:defRPr/>
            </a:pPr>
            <a:r>
              <a:rPr lang="en-US" sz="1000" kern="0">
                <a:solidFill>
                  <a:srgbClr val="000000"/>
                </a:solidFill>
                <a:latin typeface="Arial"/>
                <a:sym typeface="Calibri"/>
              </a:rPr>
              <a:t>Law judgement based on socio-political state of affairs</a:t>
            </a:r>
          </a:p>
        </p:txBody>
      </p:sp>
      <p:cxnSp>
        <p:nvCxnSpPr>
          <p:cNvPr id="35" name="Straight Arrow Connector 34">
            <a:extLst>
              <a:ext uri="{FF2B5EF4-FFF2-40B4-BE49-F238E27FC236}">
                <a16:creationId xmlns:a16="http://schemas.microsoft.com/office/drawing/2014/main" id="{56C06B55-A64E-AED7-D871-14D8C7D5A0E1}"/>
              </a:ext>
            </a:extLst>
          </p:cNvPr>
          <p:cNvCxnSpPr>
            <a:cxnSpLocks/>
          </p:cNvCxnSpPr>
          <p:nvPr/>
        </p:nvCxnSpPr>
        <p:spPr>
          <a:xfrm>
            <a:off x="3808058" y="3337667"/>
            <a:ext cx="1463040" cy="0"/>
          </a:xfrm>
          <a:prstGeom prst="straightConnector1">
            <a:avLst/>
          </a:prstGeom>
          <a:noFill/>
          <a:ln w="9525" cap="flat" cmpd="sng" algn="ctr">
            <a:solidFill>
              <a:srgbClr val="F15A29"/>
            </a:solidFill>
            <a:prstDash val="solid"/>
            <a:headEnd type="oval"/>
            <a:tailEnd type="oval"/>
          </a:ln>
          <a:effectLst>
            <a:outerShdw blurRad="50800" dist="38100" dir="5400000" algn="t" rotWithShape="0">
              <a:prstClr val="black"/>
            </a:outerShdw>
          </a:effectLst>
        </p:spPr>
      </p:cxnSp>
      <p:sp>
        <p:nvSpPr>
          <p:cNvPr id="37" name="TextBox 36">
            <a:extLst>
              <a:ext uri="{FF2B5EF4-FFF2-40B4-BE49-F238E27FC236}">
                <a16:creationId xmlns:a16="http://schemas.microsoft.com/office/drawing/2014/main" id="{F480522D-A35D-A170-2788-EB3A353571F0}"/>
              </a:ext>
            </a:extLst>
          </p:cNvPr>
          <p:cNvSpPr txBox="1"/>
          <p:nvPr/>
        </p:nvSpPr>
        <p:spPr>
          <a:xfrm>
            <a:off x="5414597" y="3221152"/>
            <a:ext cx="3713108" cy="307777"/>
          </a:xfrm>
          <a:prstGeom prst="rect">
            <a:avLst/>
          </a:prstGeom>
          <a:noFill/>
        </p:spPr>
        <p:txBody>
          <a:bodyPr wrap="square">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lang="en-US" sz="1400" b="1">
                <a:solidFill>
                  <a:srgbClr val="FF0000"/>
                </a:solidFill>
                <a:latin typeface="Calibri" panose="020F0502020204030204"/>
                <a:sym typeface="Calibri"/>
              </a:rPr>
              <a:t>Test Data And Machine Learning Models</a:t>
            </a:r>
          </a:p>
        </p:txBody>
      </p:sp>
      <p:cxnSp>
        <p:nvCxnSpPr>
          <p:cNvPr id="38" name="Straight Arrow Connector 37">
            <a:extLst>
              <a:ext uri="{FF2B5EF4-FFF2-40B4-BE49-F238E27FC236}">
                <a16:creationId xmlns:a16="http://schemas.microsoft.com/office/drawing/2014/main" id="{1DD3ED48-82BF-9296-7B50-D7A065138C5E}"/>
              </a:ext>
            </a:extLst>
          </p:cNvPr>
          <p:cNvCxnSpPr>
            <a:cxnSpLocks/>
          </p:cNvCxnSpPr>
          <p:nvPr/>
        </p:nvCxnSpPr>
        <p:spPr>
          <a:xfrm>
            <a:off x="4173818" y="3622889"/>
            <a:ext cx="1097280" cy="0"/>
          </a:xfrm>
          <a:prstGeom prst="straightConnector1">
            <a:avLst/>
          </a:prstGeom>
          <a:noFill/>
          <a:ln w="9525" cap="flat" cmpd="sng" algn="ctr">
            <a:solidFill>
              <a:srgbClr val="1F9CD7">
                <a:lumMod val="40000"/>
                <a:lumOff val="60000"/>
              </a:srgbClr>
            </a:solidFill>
            <a:prstDash val="solid"/>
            <a:headEnd type="oval"/>
            <a:tailEnd type="oval"/>
          </a:ln>
          <a:effectLst>
            <a:outerShdw blurRad="50800" dist="38100" dir="5400000" algn="t" rotWithShape="0">
              <a:prstClr val="black"/>
            </a:outerShdw>
          </a:effectLst>
        </p:spPr>
      </p:cxnSp>
      <p:sp>
        <p:nvSpPr>
          <p:cNvPr id="42" name="TextBox 41">
            <a:extLst>
              <a:ext uri="{FF2B5EF4-FFF2-40B4-BE49-F238E27FC236}">
                <a16:creationId xmlns:a16="http://schemas.microsoft.com/office/drawing/2014/main" id="{40C5B595-0914-FF54-59C2-51FB4B167CEA}"/>
              </a:ext>
            </a:extLst>
          </p:cNvPr>
          <p:cNvSpPr txBox="1"/>
          <p:nvPr/>
        </p:nvSpPr>
        <p:spPr>
          <a:xfrm>
            <a:off x="5414597" y="3490202"/>
            <a:ext cx="3573712" cy="461665"/>
          </a:xfrm>
          <a:prstGeom prst="rect">
            <a:avLst/>
          </a:prstGeom>
          <a:noFill/>
        </p:spPr>
        <p:txBody>
          <a:bodyPr wrap="square">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lang="en-US" sz="1400" b="1">
                <a:solidFill>
                  <a:srgbClr val="00B0F0"/>
                </a:solidFill>
                <a:latin typeface="Calibri" panose="020F0502020204030204"/>
                <a:sym typeface="Calibri"/>
              </a:rPr>
              <a:t>Test automation models </a:t>
            </a:r>
            <a:r>
              <a:rPr lang="en-US" sz="1000" kern="0">
                <a:solidFill>
                  <a:srgbClr val="000000"/>
                </a:solidFill>
                <a:latin typeface="Arial"/>
                <a:sym typeface="Calibri"/>
              </a:rPr>
              <a:t>Using low code/no code, AI driven and hyper automation concepts</a:t>
            </a:r>
          </a:p>
        </p:txBody>
      </p:sp>
      <p:cxnSp>
        <p:nvCxnSpPr>
          <p:cNvPr id="43" name="Straight Arrow Connector 42">
            <a:extLst>
              <a:ext uri="{FF2B5EF4-FFF2-40B4-BE49-F238E27FC236}">
                <a16:creationId xmlns:a16="http://schemas.microsoft.com/office/drawing/2014/main" id="{CD6615C9-8FE4-688D-77B3-11CACD58B6F2}"/>
              </a:ext>
            </a:extLst>
          </p:cNvPr>
          <p:cNvCxnSpPr>
            <a:cxnSpLocks/>
          </p:cNvCxnSpPr>
          <p:nvPr/>
        </p:nvCxnSpPr>
        <p:spPr>
          <a:xfrm>
            <a:off x="4265258" y="4179851"/>
            <a:ext cx="1005840" cy="0"/>
          </a:xfrm>
          <a:prstGeom prst="straightConnector1">
            <a:avLst/>
          </a:prstGeom>
          <a:noFill/>
          <a:ln w="9525" cap="flat" cmpd="sng" algn="ctr">
            <a:solidFill>
              <a:srgbClr val="007DC3"/>
            </a:solidFill>
            <a:prstDash val="solid"/>
            <a:headEnd type="oval"/>
            <a:tailEnd type="oval"/>
          </a:ln>
          <a:effectLst>
            <a:outerShdw blurRad="50800" dist="38100" dir="5400000" algn="t" rotWithShape="0">
              <a:prstClr val="black"/>
            </a:outerShdw>
          </a:effectLst>
        </p:spPr>
      </p:cxnSp>
      <p:sp>
        <p:nvSpPr>
          <p:cNvPr id="48" name="TextBox 47">
            <a:extLst>
              <a:ext uri="{FF2B5EF4-FFF2-40B4-BE49-F238E27FC236}">
                <a16:creationId xmlns:a16="http://schemas.microsoft.com/office/drawing/2014/main" id="{3A52437E-A269-BADD-2472-2B8463557329}"/>
              </a:ext>
            </a:extLst>
          </p:cNvPr>
          <p:cNvSpPr txBox="1"/>
          <p:nvPr/>
        </p:nvSpPr>
        <p:spPr>
          <a:xfrm>
            <a:off x="5414597" y="4034599"/>
            <a:ext cx="4119671" cy="461665"/>
          </a:xfrm>
          <a:prstGeom prst="rect">
            <a:avLst/>
          </a:prstGeom>
          <a:noFill/>
        </p:spPr>
        <p:txBody>
          <a:bodyPr wrap="square">
            <a:spAutoFit/>
          </a:bodyPr>
          <a:lstStyle/>
          <a:p>
            <a:r>
              <a:rPr lang="en-US" sz="1400" b="1">
                <a:solidFill>
                  <a:srgbClr val="00338D"/>
                </a:solidFill>
                <a:latin typeface="Calibri" panose="020F0502020204030204"/>
              </a:rPr>
              <a:t>Fairness testing </a:t>
            </a:r>
            <a:r>
              <a:rPr lang="en-US" sz="1000" kern="0">
                <a:solidFill>
                  <a:srgbClr val="000000"/>
                </a:solidFill>
                <a:latin typeface="Arial"/>
              </a:rPr>
              <a:t>as part of SIT and UAT using </a:t>
            </a:r>
            <a:r>
              <a:rPr lang="en-US" sz="1000" b="1" kern="0">
                <a:solidFill>
                  <a:srgbClr val="002060"/>
                </a:solidFill>
                <a:latin typeface="Arial"/>
              </a:rPr>
              <a:t>offline</a:t>
            </a:r>
            <a:r>
              <a:rPr lang="en-US" sz="1000" kern="0">
                <a:solidFill>
                  <a:srgbClr val="002060"/>
                </a:solidFill>
                <a:latin typeface="Arial"/>
              </a:rPr>
              <a:t>*</a:t>
            </a:r>
            <a:r>
              <a:rPr lang="en-US" sz="1000" kern="0">
                <a:solidFill>
                  <a:srgbClr val="000000"/>
                </a:solidFill>
                <a:latin typeface="Arial"/>
              </a:rPr>
              <a:t> and </a:t>
            </a:r>
            <a:r>
              <a:rPr lang="en-US" sz="1000" b="1" kern="0">
                <a:solidFill>
                  <a:srgbClr val="002060"/>
                </a:solidFill>
                <a:latin typeface="Arial"/>
              </a:rPr>
              <a:t>online</a:t>
            </a:r>
            <a:r>
              <a:rPr lang="en-US" sz="1000" kern="0">
                <a:solidFill>
                  <a:srgbClr val="002060"/>
                </a:solidFill>
                <a:latin typeface="Arial"/>
              </a:rPr>
              <a:t>**</a:t>
            </a:r>
            <a:r>
              <a:rPr lang="en-US" sz="1000" kern="0">
                <a:solidFill>
                  <a:srgbClr val="000000"/>
                </a:solidFill>
                <a:latin typeface="Arial"/>
              </a:rPr>
              <a:t> test methods</a:t>
            </a:r>
          </a:p>
        </p:txBody>
      </p:sp>
      <p:cxnSp>
        <p:nvCxnSpPr>
          <p:cNvPr id="49" name="Straight Arrow Connector 48">
            <a:extLst>
              <a:ext uri="{FF2B5EF4-FFF2-40B4-BE49-F238E27FC236}">
                <a16:creationId xmlns:a16="http://schemas.microsoft.com/office/drawing/2014/main" id="{90659F26-BCA8-0539-ED9F-E490EF79AD6F}"/>
              </a:ext>
            </a:extLst>
          </p:cNvPr>
          <p:cNvCxnSpPr>
            <a:cxnSpLocks/>
          </p:cNvCxnSpPr>
          <p:nvPr/>
        </p:nvCxnSpPr>
        <p:spPr>
          <a:xfrm>
            <a:off x="4082378" y="4688847"/>
            <a:ext cx="1188720" cy="0"/>
          </a:xfrm>
          <a:prstGeom prst="straightConnector1">
            <a:avLst/>
          </a:prstGeom>
          <a:noFill/>
          <a:ln w="9525" cap="flat" cmpd="sng" algn="ctr">
            <a:solidFill>
              <a:schemeClr val="bg2">
                <a:lumMod val="50000"/>
              </a:schemeClr>
            </a:solidFill>
            <a:prstDash val="solid"/>
            <a:headEnd type="oval"/>
            <a:tailEnd type="oval"/>
          </a:ln>
          <a:effectLst>
            <a:outerShdw blurRad="50800" dist="38100" dir="5400000" algn="t" rotWithShape="0">
              <a:prstClr val="black"/>
            </a:outerShdw>
          </a:effectLst>
        </p:spPr>
      </p:cxnSp>
      <p:sp>
        <p:nvSpPr>
          <p:cNvPr id="51" name="TextBox 50">
            <a:extLst>
              <a:ext uri="{FF2B5EF4-FFF2-40B4-BE49-F238E27FC236}">
                <a16:creationId xmlns:a16="http://schemas.microsoft.com/office/drawing/2014/main" id="{5AAC5D4B-18EA-9BAA-4B7F-DB3D7778655D}"/>
              </a:ext>
            </a:extLst>
          </p:cNvPr>
          <p:cNvSpPr txBox="1"/>
          <p:nvPr/>
        </p:nvSpPr>
        <p:spPr>
          <a:xfrm>
            <a:off x="5414597" y="4549734"/>
            <a:ext cx="3838670" cy="307777"/>
          </a:xfrm>
          <a:prstGeom prst="rect">
            <a:avLst/>
          </a:prstGeom>
          <a:noFill/>
        </p:spPr>
        <p:txBody>
          <a:bodyPr wrap="square">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lang="en-US" sz="1400" b="1">
                <a:solidFill>
                  <a:schemeClr val="bg2">
                    <a:lumMod val="50000"/>
                  </a:schemeClr>
                </a:solidFill>
                <a:latin typeface="Calibri" panose="020F0502020204030204"/>
                <a:sym typeface="Calibri"/>
              </a:rPr>
              <a:t>Audit procedures </a:t>
            </a:r>
            <a:r>
              <a:rPr lang="en-US" sz="1000" kern="0">
                <a:solidFill>
                  <a:srgbClr val="000000"/>
                </a:solidFill>
                <a:latin typeface="Arial"/>
                <a:sym typeface="Calibri"/>
              </a:rPr>
              <a:t>by recognized external agencies</a:t>
            </a:r>
          </a:p>
        </p:txBody>
      </p:sp>
      <p:sp>
        <p:nvSpPr>
          <p:cNvPr id="28" name="TextBox 27">
            <a:extLst>
              <a:ext uri="{FF2B5EF4-FFF2-40B4-BE49-F238E27FC236}">
                <a16:creationId xmlns:a16="http://schemas.microsoft.com/office/drawing/2014/main" id="{82BD69EB-6E69-7524-8A1C-CEE604632F83}"/>
              </a:ext>
            </a:extLst>
          </p:cNvPr>
          <p:cNvSpPr txBox="1"/>
          <p:nvPr/>
        </p:nvSpPr>
        <p:spPr>
          <a:xfrm>
            <a:off x="846513" y="5496135"/>
            <a:ext cx="8696068" cy="900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defRPr/>
            </a:pPr>
            <a:r>
              <a:rPr kumimoji="0" lang="en-US" sz="1050" b="1" i="0" u="none" strike="noStrike" kern="1200" cap="none" spc="0" normalizeH="0" baseline="0" noProof="0">
                <a:ln>
                  <a:noFill/>
                </a:ln>
                <a:solidFill>
                  <a:srgbClr val="002060"/>
                </a:solidFill>
                <a:effectLst/>
                <a:uLnTx/>
                <a:uFillTx/>
                <a:ea typeface="+mn-ea"/>
                <a:cs typeface="Arial" panose="020B0604020202020204" pitchFamily="34" charset="0"/>
              </a:rPr>
              <a:t>*Offline Testing</a:t>
            </a:r>
            <a:r>
              <a:rPr kumimoji="0" lang="en-US" sz="1050" b="1" i="0" u="none" strike="noStrike" kern="1200" cap="none" spc="0" normalizeH="0" baseline="0" noProof="0">
                <a:ln>
                  <a:noFill/>
                </a:ln>
                <a:effectLst/>
                <a:uLnTx/>
                <a:uFillTx/>
                <a:ea typeface="+mn-ea"/>
                <a:cs typeface="Arial" panose="020B0604020202020204" pitchFamily="34" charset="0"/>
              </a:rPr>
              <a:t>: </a:t>
            </a:r>
            <a:r>
              <a:rPr kumimoji="0" lang="en-US" sz="1050" b="0" i="1" u="none" strike="noStrike" kern="1200" cap="none" spc="0" normalizeH="0" baseline="0" noProof="0">
                <a:ln>
                  <a:noFill/>
                </a:ln>
                <a:effectLst/>
                <a:uLnTx/>
                <a:uFillTx/>
                <a:ea typeface="+mn-ea"/>
                <a:cs typeface="Arial" panose="020B0604020202020204" pitchFamily="34" charset="0"/>
              </a:rPr>
              <a:t>Testers can use historical or generated data to perform fairness testing to check whether the system meets the fairness requirements. As such data usually fail to fully represent future data, online testing is also required to </a:t>
            </a:r>
            <a:r>
              <a:rPr lang="en-US" sz="1050" i="1">
                <a:cs typeface="Arial" panose="020B0604020202020204" pitchFamily="34" charset="0"/>
              </a:rPr>
              <a:t>test </a:t>
            </a:r>
            <a:r>
              <a:rPr kumimoji="0" lang="en-US" sz="1050" b="0" i="1" u="none" strike="noStrike" kern="1200" cap="none" spc="0" normalizeH="0" baseline="0" noProof="0">
                <a:ln>
                  <a:noFill/>
                </a:ln>
                <a:effectLst/>
                <a:uLnTx/>
                <a:uFillTx/>
                <a:ea typeface="+mn-ea"/>
                <a:cs typeface="Arial" panose="020B0604020202020204" pitchFamily="34" charset="0"/>
              </a:rPr>
              <a:t>real-world application scenarios.</a:t>
            </a:r>
          </a:p>
          <a:p>
            <a:pPr>
              <a:defRPr/>
            </a:pPr>
            <a:endParaRPr kumimoji="0" lang="en-US" sz="1050" b="0" i="0" u="none" strike="noStrike" kern="1200" cap="none" spc="0" normalizeH="0" baseline="0" noProof="0">
              <a:ln>
                <a:noFill/>
              </a:ln>
              <a:effectLst/>
              <a:uLnTx/>
              <a:uFillTx/>
              <a:ea typeface="+mn-ea"/>
              <a:cs typeface="Arial" panose="020B0604020202020204" pitchFamily="34" charset="0"/>
            </a:endParaRPr>
          </a:p>
          <a:p>
            <a:pPr>
              <a:defRPr/>
            </a:pPr>
            <a:r>
              <a:rPr kumimoji="0" lang="en-US" sz="1050" b="1" i="0" u="none" strike="noStrike" kern="1200" cap="none" spc="0" normalizeH="0" baseline="0" noProof="0">
                <a:ln>
                  <a:noFill/>
                </a:ln>
                <a:solidFill>
                  <a:srgbClr val="002060"/>
                </a:solidFill>
                <a:effectLst/>
                <a:uLnTx/>
                <a:uFillTx/>
                <a:ea typeface="+mn-ea"/>
                <a:cs typeface="Arial" panose="020B0604020202020204" pitchFamily="34" charset="0"/>
              </a:rPr>
              <a:t>**Online Testing</a:t>
            </a:r>
            <a:r>
              <a:rPr kumimoji="0" lang="en-US" sz="1050" b="1" i="0" u="none" strike="noStrike" kern="1200" cap="none" spc="0" normalizeH="0" baseline="0" noProof="0">
                <a:ln>
                  <a:noFill/>
                </a:ln>
                <a:effectLst/>
                <a:uLnTx/>
                <a:uFillTx/>
                <a:ea typeface="+mn-ea"/>
                <a:cs typeface="Arial" panose="020B0604020202020204" pitchFamily="34" charset="0"/>
              </a:rPr>
              <a:t>: </a:t>
            </a:r>
            <a:r>
              <a:rPr kumimoji="0" lang="en-US" sz="1050" b="0" i="1" u="none" strike="noStrike" kern="1200" cap="none" spc="0" normalizeH="0" baseline="0" noProof="0">
                <a:ln>
                  <a:noFill/>
                </a:ln>
                <a:effectLst/>
                <a:uLnTx/>
                <a:uFillTx/>
                <a:ea typeface="+mn-ea"/>
                <a:cs typeface="Arial" panose="020B0604020202020204" pitchFamily="34" charset="0"/>
              </a:rPr>
              <a:t>Online testing employs run-time monitoring to keep checking whether the software can still yield fair outcomes for real-world input data. During this process, user feedback is also a common data source to detect fairness bugs.</a:t>
            </a:r>
            <a:endParaRPr kumimoji="0" lang="en-US" sz="1050" b="1" i="1" u="none" strike="noStrike" kern="1200" cap="none" spc="0" normalizeH="0" baseline="0" noProof="0">
              <a:ln>
                <a:noFill/>
              </a:ln>
              <a:effectLst/>
              <a:uLnTx/>
              <a:uFillTx/>
              <a:ea typeface="+mn-ea"/>
              <a:cs typeface="Arial" panose="020B0604020202020204" pitchFamily="34" charset="0"/>
            </a:endParaRPr>
          </a:p>
        </p:txBody>
      </p:sp>
    </p:spTree>
    <p:extLst>
      <p:ext uri="{BB962C8B-B14F-4D97-AF65-F5344CB8AC3E}">
        <p14:creationId xmlns:p14="http://schemas.microsoft.com/office/powerpoint/2010/main" val="255351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1B5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6" name="Picture 2">
            <a:extLst>
              <a:ext uri="{FF2B5EF4-FFF2-40B4-BE49-F238E27FC236}">
                <a16:creationId xmlns:a16="http://schemas.microsoft.com/office/drawing/2014/main" id="{777461D3-91D0-5610-1F91-02CB00DF09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13557" y="474432"/>
            <a:ext cx="10210801" cy="61264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3600">
                <a:solidFill>
                  <a:schemeClr val="bg1"/>
                </a:solidFill>
                <a:latin typeface="KPMG Extralight"/>
              </a:rPr>
              <a:t>ENVIRONMENTAL IMPACT DUE TO QE ACTIVITIES </a:t>
            </a:r>
          </a:p>
        </p:txBody>
      </p:sp>
    </p:spTree>
    <p:extLst>
      <p:ext uri="{BB962C8B-B14F-4D97-AF65-F5344CB8AC3E}">
        <p14:creationId xmlns:p14="http://schemas.microsoft.com/office/powerpoint/2010/main" val="1772998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200" y="1798692"/>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dirty="0">
                <a:solidFill>
                  <a:srgbClr val="00338D"/>
                </a:solidFill>
                <a:latin typeface="KPMG Extralight"/>
              </a:rPr>
              <a:t>UI/UX, Multi device/browser testing</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 efficiently test the portals to function seamlessly across the diverse range of devices, platforms, and browsers utilized by their end-users, at KPMG, we employ the appropriate tools and techniques to optimize our testing efforts while delivering wide-ranging coverage for a myriad of devices, platforms, and browsers. Our strategic approach ensures a smooth and consistent user experience without sacrificing efficiency.</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5888" marR="0" lvl="0" indent="-115888"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Multi-platform support creates a positive user experience.</a:t>
            </a:r>
          </a:p>
          <a:p>
            <a:pPr marL="115888" marR="0" lvl="0" indent="-115888"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Saves effort and cost of testing</a:t>
            </a:r>
          </a:p>
          <a:p>
            <a:pPr marL="115888" marR="0" lvl="0" indent="-115888"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Mandatory accessibility testing ensures usage of apps by differently abled people .  </a:t>
            </a:r>
          </a:p>
          <a:p>
            <a:pPr marL="115888" marR="0" lvl="0" indent="-115888"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Eliminates device purchase costs and maintenance.</a:t>
            </a:r>
          </a:p>
          <a:p>
            <a:pPr marL="115888" marR="0" lvl="0" indent="-115888"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Energy-efficient testing practices contribute to sustainable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operations.Flexibility</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to test emulating any geo</a:t>
            </a:r>
          </a:p>
          <a:p>
            <a:pPr marL="115888" marR="0" lvl="0" indent="-115888"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On demand scalability</a:t>
            </a:r>
          </a:p>
          <a:p>
            <a:pPr marL="61912"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TextBox 160">
            <a:extLst>
              <a:ext uri="{FF2B5EF4-FFF2-40B4-BE49-F238E27FC236}">
                <a16:creationId xmlns:a16="http://schemas.microsoft.com/office/drawing/2014/main" id="{5C79ED92-5C3B-03AB-D333-0B7E834BB6A4}"/>
              </a:ext>
            </a:extLst>
          </p:cNvPr>
          <p:cNvSpPr txBox="1"/>
          <p:nvPr/>
        </p:nvSpPr>
        <p:spPr>
          <a:xfrm>
            <a:off x="830703" y="1883241"/>
            <a:ext cx="2301323" cy="452944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defRPr/>
            </a:pPr>
            <a:r>
              <a:rPr kumimoji="0" lang="en-IN" sz="1100" b="0" i="0" u="none" strike="noStrike" kern="0" cap="none" spc="0" normalizeH="0" baseline="0" noProof="0" dirty="0">
                <a:ln>
                  <a:noFill/>
                </a:ln>
                <a:solidFill>
                  <a:srgbClr val="000000"/>
                </a:solidFill>
                <a:effectLst/>
                <a:uLnTx/>
                <a:uFillTx/>
                <a:ea typeface="+mn-ea"/>
                <a:cs typeface="+mn-cs"/>
              </a:rPr>
              <a:t>Unified Framework for Mobile application testing using BDD (Cucumber). Leverages JEST for testing JavaScript code</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defRPr/>
            </a:pPr>
            <a:r>
              <a:rPr kumimoji="0" lang="en-IN" sz="1100" b="0" i="0" u="none" strike="noStrike" kern="0" cap="none" spc="0" normalizeH="0" baseline="0" noProof="0" dirty="0">
                <a:ln>
                  <a:noFill/>
                </a:ln>
                <a:solidFill>
                  <a:srgbClr val="000000"/>
                </a:solidFill>
                <a:effectLst/>
                <a:uLnTx/>
                <a:uFillTx/>
                <a:ea typeface="+mn-ea"/>
                <a:cs typeface="+mn-cs"/>
              </a:rPr>
              <a:t>Cross-platform strategy for single codebase across iOS and Android, Native &amp; Hybrid Apps</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defRPr/>
            </a:pPr>
            <a:r>
              <a:rPr kumimoji="0" lang="en-US" sz="1100" b="0" i="0" u="none" strike="noStrike" kern="0" cap="none" spc="0" normalizeH="0" baseline="0" noProof="0" dirty="0">
                <a:ln>
                  <a:noFill/>
                </a:ln>
                <a:solidFill>
                  <a:srgbClr val="000000"/>
                </a:solidFill>
                <a:effectLst/>
                <a:uLnTx/>
                <a:uFillTx/>
                <a:ea typeface="+mn-ea"/>
                <a:cs typeface="+mn-cs"/>
              </a:rPr>
              <a:t>Real devices cloud like </a:t>
            </a:r>
            <a:r>
              <a:rPr kumimoji="0" lang="en-US" sz="1100" b="0" i="0" u="none" strike="noStrike" kern="0" cap="none" spc="0" normalizeH="0" baseline="0" noProof="0" dirty="0" err="1">
                <a:ln>
                  <a:noFill/>
                </a:ln>
                <a:solidFill>
                  <a:srgbClr val="000000"/>
                </a:solidFill>
                <a:effectLst/>
                <a:uLnTx/>
                <a:uFillTx/>
                <a:ea typeface="+mn-ea"/>
                <a:cs typeface="+mn-cs"/>
              </a:rPr>
              <a:t>BrowserStack</a:t>
            </a:r>
            <a:r>
              <a:rPr kumimoji="0" lang="en-US" sz="1100" b="0" i="0" u="none" strike="noStrike" kern="0" cap="none" spc="0" normalizeH="0" baseline="0" noProof="0" dirty="0">
                <a:ln>
                  <a:noFill/>
                </a:ln>
                <a:solidFill>
                  <a:srgbClr val="000000"/>
                </a:solidFill>
                <a:effectLst/>
                <a:uLnTx/>
                <a:uFillTx/>
                <a:ea typeface="+mn-ea"/>
                <a:cs typeface="+mn-cs"/>
              </a:rPr>
              <a:t> – Devices in a lab which clients don’t need to buy or maintain.</a:t>
            </a:r>
            <a:endParaRPr kumimoji="0" lang="en-IN" sz="1100" b="0" i="0" u="none" strike="noStrike" kern="0" cap="none" spc="0" normalizeH="0" baseline="0" noProof="0" dirty="0">
              <a:ln>
                <a:noFill/>
              </a:ln>
              <a:solidFill>
                <a:srgbClr val="000000"/>
              </a:solidFill>
              <a:effectLst/>
              <a:uLnTx/>
              <a:uFillTx/>
              <a:ea typeface="+mn-ea"/>
              <a:cs typeface="+mn-cs"/>
            </a:endParaRP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defRPr/>
            </a:pPr>
            <a:r>
              <a:rPr kumimoji="0" lang="en-IN" sz="1100" b="0" i="0" u="none" strike="noStrike" kern="0" cap="none" spc="0" normalizeH="0" baseline="0" noProof="0" dirty="0">
                <a:ln>
                  <a:noFill/>
                </a:ln>
                <a:solidFill>
                  <a:srgbClr val="000000"/>
                </a:solidFill>
                <a:effectLst/>
                <a:uLnTx/>
                <a:uFillTx/>
                <a:ea typeface="+mn-ea"/>
                <a:cs typeface="+mn-cs"/>
              </a:rPr>
              <a:t>Centralized, easy to configure settings for the scripts to run across the environments</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defRPr/>
            </a:pPr>
            <a:r>
              <a:rPr kumimoji="0" lang="en-US" sz="1100" b="0" i="0" u="none" strike="noStrike" kern="0" cap="none" spc="0" normalizeH="0" baseline="0" noProof="0" dirty="0">
                <a:ln>
                  <a:noFill/>
                </a:ln>
                <a:solidFill>
                  <a:srgbClr val="000000"/>
                </a:solidFill>
                <a:effectLst/>
                <a:uLnTx/>
                <a:uFillTx/>
                <a:ea typeface="+mn-ea"/>
                <a:cs typeface="+mn-cs"/>
              </a:rPr>
              <a:t>Supports Selenium and Appium Test Automation tool </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defRPr/>
            </a:pPr>
            <a:r>
              <a:rPr kumimoji="0" lang="en-US" sz="1100" b="0" i="0" u="none" strike="noStrike" kern="0" cap="none" spc="0" normalizeH="0" baseline="0" noProof="0" dirty="0">
                <a:ln>
                  <a:noFill/>
                </a:ln>
                <a:solidFill>
                  <a:srgbClr val="000000"/>
                </a:solidFill>
                <a:effectLst/>
                <a:uLnTx/>
                <a:uFillTx/>
                <a:ea typeface="+mn-ea"/>
                <a:cs typeface="+mn-cs"/>
              </a:rPr>
              <a:t>Pro-Agile – CI enabled using Jenkins</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defRPr/>
            </a:pPr>
            <a:r>
              <a:rPr kumimoji="0" lang="en-US" sz="1100" b="0" i="0" u="none" strike="noStrike" kern="0" cap="none" spc="0" normalizeH="0" baseline="0" noProof="0" dirty="0">
                <a:ln>
                  <a:noFill/>
                </a:ln>
                <a:solidFill>
                  <a:srgbClr val="000000"/>
                </a:solidFill>
                <a:effectLst/>
                <a:uLnTx/>
                <a:uFillTx/>
                <a:ea typeface="+mn-ea"/>
                <a:cs typeface="+mn-cs"/>
              </a:rPr>
              <a:t>Supports multi browser (IE, Firefox &amp; Chrome)</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defRPr/>
            </a:pPr>
            <a:r>
              <a:rPr kumimoji="0" lang="en-US" sz="1100" b="0" i="0" u="none" strike="noStrike" kern="0" cap="none" spc="0" normalizeH="0" baseline="0" noProof="0" dirty="0">
                <a:ln>
                  <a:noFill/>
                </a:ln>
                <a:solidFill>
                  <a:srgbClr val="000000"/>
                </a:solidFill>
                <a:effectLst/>
                <a:uLnTx/>
                <a:uFillTx/>
                <a:ea typeface="+mn-ea"/>
                <a:cs typeface="+mn-cs"/>
              </a:rPr>
              <a:t>Supports parallel execution on Mobile browsers and OS using public/private cloud</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defRPr/>
            </a:pPr>
            <a:r>
              <a:rPr kumimoji="0" lang="en-US" sz="1100" b="0" i="0" u="none" strike="noStrike" kern="0" cap="none" spc="0" normalizeH="0" baseline="0" noProof="0" dirty="0">
                <a:ln>
                  <a:noFill/>
                </a:ln>
                <a:solidFill>
                  <a:srgbClr val="000000"/>
                </a:solidFill>
                <a:effectLst/>
                <a:uLnTx/>
                <a:uFillTx/>
                <a:ea typeface="+mn-ea"/>
                <a:cs typeface="+mn-cs"/>
              </a:rPr>
              <a:t>Customized test execution reports generated in html formats</a:t>
            </a:r>
            <a:endParaRPr kumimoji="0" lang="en-GB" sz="1100" b="0" i="0" u="none" strike="noStrike" kern="0" cap="none" spc="0" normalizeH="0" baseline="0" noProof="0" dirty="0">
              <a:ln>
                <a:noFill/>
              </a:ln>
              <a:solidFill>
                <a:srgbClr val="000000"/>
              </a:solidFill>
              <a:effectLst/>
              <a:uLnTx/>
              <a:uFillTx/>
              <a:ea typeface="+mn-ea"/>
              <a:cs typeface="+mn-cs"/>
            </a:endParaRPr>
          </a:p>
        </p:txBody>
      </p:sp>
      <p:grpSp>
        <p:nvGrpSpPr>
          <p:cNvPr id="166" name="Group 165">
            <a:extLst>
              <a:ext uri="{FF2B5EF4-FFF2-40B4-BE49-F238E27FC236}">
                <a16:creationId xmlns:a16="http://schemas.microsoft.com/office/drawing/2014/main" id="{493A8D12-6B9F-1480-6969-F6DFBB96AAB4}"/>
              </a:ext>
            </a:extLst>
          </p:cNvPr>
          <p:cNvGrpSpPr/>
          <p:nvPr/>
        </p:nvGrpSpPr>
        <p:grpSpPr>
          <a:xfrm>
            <a:off x="3103564" y="1920240"/>
            <a:ext cx="6361400" cy="4426320"/>
            <a:chOff x="3103564" y="1920240"/>
            <a:chExt cx="6361400" cy="4426320"/>
          </a:xfrm>
        </p:grpSpPr>
        <p:grpSp>
          <p:nvGrpSpPr>
            <p:cNvPr id="163" name="Group 162">
              <a:extLst>
                <a:ext uri="{FF2B5EF4-FFF2-40B4-BE49-F238E27FC236}">
                  <a16:creationId xmlns:a16="http://schemas.microsoft.com/office/drawing/2014/main" id="{0B4B04D4-6FF0-3B88-5BD0-0BB5C261DA7D}"/>
                </a:ext>
              </a:extLst>
            </p:cNvPr>
            <p:cNvGrpSpPr/>
            <p:nvPr/>
          </p:nvGrpSpPr>
          <p:grpSpPr>
            <a:xfrm>
              <a:off x="3103564" y="1920240"/>
              <a:ext cx="6361400" cy="4426320"/>
              <a:chOff x="995364" y="1920240"/>
              <a:chExt cx="6361400" cy="4426320"/>
            </a:xfrm>
          </p:grpSpPr>
          <p:grpSp>
            <p:nvGrpSpPr>
              <p:cNvPr id="3" name="Group 2">
                <a:extLst>
                  <a:ext uri="{FF2B5EF4-FFF2-40B4-BE49-F238E27FC236}">
                    <a16:creationId xmlns:a16="http://schemas.microsoft.com/office/drawing/2014/main" id="{1BC5DEEC-F013-7178-DE80-D1741DF5A74A}"/>
                  </a:ext>
                </a:extLst>
              </p:cNvPr>
              <p:cNvGrpSpPr/>
              <p:nvPr/>
            </p:nvGrpSpPr>
            <p:grpSpPr>
              <a:xfrm>
                <a:off x="995364" y="1920240"/>
                <a:ext cx="6361400" cy="4148052"/>
                <a:chOff x="995364" y="2132278"/>
                <a:chExt cx="6656897" cy="4120595"/>
              </a:xfrm>
            </p:grpSpPr>
            <p:sp>
              <p:nvSpPr>
                <p:cNvPr id="7" name="Rectangle 6">
                  <a:extLst>
                    <a:ext uri="{FF2B5EF4-FFF2-40B4-BE49-F238E27FC236}">
                      <a16:creationId xmlns:a16="http://schemas.microsoft.com/office/drawing/2014/main" id="{1FFBED8F-2211-B054-51BB-ECDFFC8C693E}"/>
                    </a:ext>
                  </a:extLst>
                </p:cNvPr>
                <p:cNvSpPr/>
                <p:nvPr/>
              </p:nvSpPr>
              <p:spPr>
                <a:xfrm>
                  <a:off x="2659196" y="4195007"/>
                  <a:ext cx="784800" cy="697576"/>
                </a:xfrm>
                <a:prstGeom prst="rect">
                  <a:avLst/>
                </a:prstGeom>
                <a:solidFill>
                  <a:schemeClr val="bg1"/>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91DA"/>
                      </a:solidFill>
                      <a:effectLst/>
                      <a:uLnTx/>
                      <a:uFillTx/>
                      <a:latin typeface="Calibri" panose="020F0502020204030204"/>
                      <a:ea typeface="+mn-ea"/>
                      <a:cs typeface="+mn-cs"/>
                    </a:rPr>
                    <a:t>Test Controller</a:t>
                  </a:r>
                </a:p>
              </p:txBody>
            </p:sp>
            <p:sp>
              <p:nvSpPr>
                <p:cNvPr id="8" name="Rectangle 7">
                  <a:extLst>
                    <a:ext uri="{FF2B5EF4-FFF2-40B4-BE49-F238E27FC236}">
                      <a16:creationId xmlns:a16="http://schemas.microsoft.com/office/drawing/2014/main" id="{80C69D63-1C13-21E7-186A-FDB5BA5785A6}"/>
                    </a:ext>
                  </a:extLst>
                </p:cNvPr>
                <p:cNvSpPr/>
                <p:nvPr/>
              </p:nvSpPr>
              <p:spPr>
                <a:xfrm>
                  <a:off x="3551683" y="4195007"/>
                  <a:ext cx="1221488" cy="697576"/>
                </a:xfrm>
                <a:prstGeom prst="rect">
                  <a:avLst/>
                </a:prstGeom>
                <a:solidFill>
                  <a:schemeClr val="bg1"/>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91DA"/>
                      </a:solidFill>
                      <a:effectLst/>
                      <a:uLnTx/>
                      <a:uFillTx/>
                      <a:latin typeface="Calibri" panose="020F0502020204030204"/>
                      <a:ea typeface="+mn-ea"/>
                      <a:cs typeface="+mn-cs"/>
                    </a:rPr>
                    <a:t>Object Management</a:t>
                  </a:r>
                </a:p>
              </p:txBody>
            </p:sp>
            <p:sp>
              <p:nvSpPr>
                <p:cNvPr id="9" name="Rectangle 8">
                  <a:extLst>
                    <a:ext uri="{FF2B5EF4-FFF2-40B4-BE49-F238E27FC236}">
                      <a16:creationId xmlns:a16="http://schemas.microsoft.com/office/drawing/2014/main" id="{E4CFA551-7F35-0752-72FC-9DC464A78B0B}"/>
                    </a:ext>
                  </a:extLst>
                </p:cNvPr>
                <p:cNvSpPr/>
                <p:nvPr/>
              </p:nvSpPr>
              <p:spPr>
                <a:xfrm>
                  <a:off x="4880858" y="4195007"/>
                  <a:ext cx="1221488" cy="697576"/>
                </a:xfrm>
                <a:prstGeom prst="rect">
                  <a:avLst/>
                </a:prstGeom>
                <a:solidFill>
                  <a:schemeClr val="bg1"/>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91DA"/>
                      </a:solidFill>
                      <a:effectLst/>
                      <a:uLnTx/>
                      <a:uFillTx/>
                      <a:latin typeface="Calibri" panose="020F0502020204030204"/>
                      <a:ea typeface="+mn-ea"/>
                      <a:cs typeface="+mn-cs"/>
                    </a:rPr>
                    <a:t>Test Input Data</a:t>
                  </a:r>
                </a:p>
              </p:txBody>
            </p:sp>
            <p:sp>
              <p:nvSpPr>
                <p:cNvPr id="10" name="Rectangle 9">
                  <a:extLst>
                    <a:ext uri="{FF2B5EF4-FFF2-40B4-BE49-F238E27FC236}">
                      <a16:creationId xmlns:a16="http://schemas.microsoft.com/office/drawing/2014/main" id="{C22EF5D3-A800-3D40-FCDE-1323CB353930}"/>
                    </a:ext>
                  </a:extLst>
                </p:cNvPr>
                <p:cNvSpPr/>
                <p:nvPr/>
              </p:nvSpPr>
              <p:spPr>
                <a:xfrm>
                  <a:off x="6210032" y="4195007"/>
                  <a:ext cx="1221488" cy="697576"/>
                </a:xfrm>
                <a:prstGeom prst="rect">
                  <a:avLst/>
                </a:prstGeom>
                <a:solidFill>
                  <a:schemeClr val="bg1"/>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91DA"/>
                      </a:solidFill>
                      <a:effectLst/>
                      <a:uLnTx/>
                      <a:uFillTx/>
                      <a:latin typeface="Calibri" panose="020F0502020204030204"/>
                      <a:ea typeface="+mn-ea"/>
                      <a:cs typeface="+mn-cs"/>
                    </a:rPr>
                    <a:t>Reporting</a:t>
                  </a:r>
                </a:p>
              </p:txBody>
            </p:sp>
            <p:cxnSp>
              <p:nvCxnSpPr>
                <p:cNvPr id="11" name="Elbow Connector 367">
                  <a:extLst>
                    <a:ext uri="{FF2B5EF4-FFF2-40B4-BE49-F238E27FC236}">
                      <a16:creationId xmlns:a16="http://schemas.microsoft.com/office/drawing/2014/main" id="{58BF79FD-8F7D-236F-32AE-E8ED4C9C7E2E}"/>
                    </a:ext>
                  </a:extLst>
                </p:cNvPr>
                <p:cNvCxnSpPr>
                  <a:stCxn id="15" idx="2"/>
                  <a:endCxn id="7" idx="0"/>
                </p:cNvCxnSpPr>
                <p:nvPr/>
              </p:nvCxnSpPr>
              <p:spPr>
                <a:xfrm rot="5400000">
                  <a:off x="4181727" y="2764662"/>
                  <a:ext cx="300214" cy="256047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368">
                  <a:extLst>
                    <a:ext uri="{FF2B5EF4-FFF2-40B4-BE49-F238E27FC236}">
                      <a16:creationId xmlns:a16="http://schemas.microsoft.com/office/drawing/2014/main" id="{134AC9D3-B437-128A-B2CF-AE17011C8C61}"/>
                    </a:ext>
                  </a:extLst>
                </p:cNvPr>
                <p:cNvCxnSpPr/>
                <p:nvPr/>
              </p:nvCxnSpPr>
              <p:spPr>
                <a:xfrm rot="5400000">
                  <a:off x="4769078" y="3352015"/>
                  <a:ext cx="300214" cy="138577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369">
                  <a:extLst>
                    <a:ext uri="{FF2B5EF4-FFF2-40B4-BE49-F238E27FC236}">
                      <a16:creationId xmlns:a16="http://schemas.microsoft.com/office/drawing/2014/main" id="{8C16B3A2-6ADA-7D16-37B5-C61FD296BC6F}"/>
                    </a:ext>
                  </a:extLst>
                </p:cNvPr>
                <p:cNvCxnSpPr>
                  <a:stCxn id="15" idx="2"/>
                  <a:endCxn id="10" idx="0"/>
                </p:cNvCxnSpPr>
                <p:nvPr/>
              </p:nvCxnSpPr>
              <p:spPr>
                <a:xfrm rot="16200000" flipH="1">
                  <a:off x="6066317" y="3440548"/>
                  <a:ext cx="300214" cy="120870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370">
                  <a:extLst>
                    <a:ext uri="{FF2B5EF4-FFF2-40B4-BE49-F238E27FC236}">
                      <a16:creationId xmlns:a16="http://schemas.microsoft.com/office/drawing/2014/main" id="{E4EF2DFA-374B-8B6A-D020-13BC84D2403A}"/>
                    </a:ext>
                  </a:extLst>
                </p:cNvPr>
                <p:cNvCxnSpPr>
                  <a:stCxn id="15" idx="2"/>
                  <a:endCxn id="9" idx="0"/>
                </p:cNvCxnSpPr>
                <p:nvPr/>
              </p:nvCxnSpPr>
              <p:spPr>
                <a:xfrm rot="5400000">
                  <a:off x="5401730" y="3984665"/>
                  <a:ext cx="300214" cy="12047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D538498-06D5-3BB1-93C1-F278E5B73DAD}"/>
                    </a:ext>
                  </a:extLst>
                </p:cNvPr>
                <p:cNvSpPr/>
                <p:nvPr/>
              </p:nvSpPr>
              <p:spPr>
                <a:xfrm>
                  <a:off x="3792623" y="3535436"/>
                  <a:ext cx="3638897" cy="359357"/>
                </a:xfrm>
                <a:prstGeom prst="rect">
                  <a:avLst/>
                </a:prstGeom>
                <a:solidFill>
                  <a:srgbClr val="00A2A0"/>
                </a:solidFill>
                <a:ln>
                  <a:solidFill>
                    <a:srgbClr val="00A2A0"/>
                  </a:solidFill>
                </a:ln>
              </p:spPr>
              <p:style>
                <a:lnRef idx="2">
                  <a:schemeClr val="accent1">
                    <a:shade val="50000"/>
                  </a:schemeClr>
                </a:lnRef>
                <a:fillRef idx="1">
                  <a:schemeClr val="accent1"/>
                </a:fillRef>
                <a:effectRef idx="0">
                  <a:schemeClr val="accent1"/>
                </a:effectRef>
                <a:fontRef idx="minor">
                  <a:schemeClr val="lt1"/>
                </a:fontRef>
              </p:style>
              <p:txBody>
                <a:bodyPr lIns="2808000" tIns="40500" rIns="40500" bIns="405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white"/>
                      </a:solidFill>
                      <a:effectLst/>
                      <a:uLnTx/>
                      <a:uFillTx/>
                      <a:latin typeface="Calibri" panose="020F0502020204030204"/>
                      <a:ea typeface="+mn-ea"/>
                      <a:cs typeface="+mn-cs"/>
                    </a:rPr>
                    <a:t>Automated Scripts</a:t>
                  </a:r>
                </a:p>
              </p:txBody>
            </p:sp>
            <p:cxnSp>
              <p:nvCxnSpPr>
                <p:cNvPr id="16" name="Straight Arrow Connector 15">
                  <a:extLst>
                    <a:ext uri="{FF2B5EF4-FFF2-40B4-BE49-F238E27FC236}">
                      <a16:creationId xmlns:a16="http://schemas.microsoft.com/office/drawing/2014/main" id="{C6D0F355-68D6-CC8D-999D-32FEB7EC54CE}"/>
                    </a:ext>
                  </a:extLst>
                </p:cNvPr>
                <p:cNvCxnSpPr>
                  <a:stCxn id="34" idx="3"/>
                  <a:endCxn id="15" idx="1"/>
                </p:cNvCxnSpPr>
                <p:nvPr/>
              </p:nvCxnSpPr>
              <p:spPr>
                <a:xfrm>
                  <a:off x="3443221" y="3715115"/>
                  <a:ext cx="3494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64198E5-C0AD-2B17-7368-3DF7DF5DAEA8}"/>
                    </a:ext>
                  </a:extLst>
                </p:cNvPr>
                <p:cNvSpPr/>
                <p:nvPr/>
              </p:nvSpPr>
              <p:spPr>
                <a:xfrm>
                  <a:off x="2659196" y="5078222"/>
                  <a:ext cx="784800" cy="848561"/>
                </a:xfrm>
                <a:prstGeom prst="rect">
                  <a:avLst/>
                </a:prstGeom>
                <a:solidFill>
                  <a:schemeClr val="bg1"/>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91DA"/>
                      </a:solidFill>
                      <a:effectLst/>
                      <a:uLnTx/>
                      <a:uFillTx/>
                      <a:latin typeface="Calibri" panose="020F0502020204030204"/>
                      <a:ea typeface="+mn-ea"/>
                      <a:cs typeface="+mn-cs"/>
                    </a:rPr>
                    <a:t>Devices/Browsers</a:t>
                  </a:r>
                </a:p>
              </p:txBody>
            </p:sp>
            <p:cxnSp>
              <p:nvCxnSpPr>
                <p:cNvPr id="18" name="Straight Arrow Connector 17">
                  <a:extLst>
                    <a:ext uri="{FF2B5EF4-FFF2-40B4-BE49-F238E27FC236}">
                      <a16:creationId xmlns:a16="http://schemas.microsoft.com/office/drawing/2014/main" id="{CAA87329-8A77-AF6E-D525-6A5282162217}"/>
                    </a:ext>
                  </a:extLst>
                </p:cNvPr>
                <p:cNvCxnSpPr>
                  <a:cxnSpLocks/>
                  <a:stCxn id="7" idx="2"/>
                  <a:endCxn id="17" idx="0"/>
                </p:cNvCxnSpPr>
                <p:nvPr/>
              </p:nvCxnSpPr>
              <p:spPr>
                <a:xfrm>
                  <a:off x="3051596" y="4892583"/>
                  <a:ext cx="0" cy="1856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336">
                  <a:extLst>
                    <a:ext uri="{FF2B5EF4-FFF2-40B4-BE49-F238E27FC236}">
                      <a16:creationId xmlns:a16="http://schemas.microsoft.com/office/drawing/2014/main" id="{774060DD-C2D0-D885-634A-C62460E4A1A4}"/>
                    </a:ext>
                  </a:extLst>
                </p:cNvPr>
                <p:cNvSpPr/>
                <p:nvPr/>
              </p:nvSpPr>
              <p:spPr>
                <a:xfrm rot="16200000">
                  <a:off x="-868909" y="3996551"/>
                  <a:ext cx="4120595" cy="392049"/>
                </a:xfrm>
                <a:prstGeom prst="roundRect">
                  <a:avLst>
                    <a:gd name="adj" fmla="val 0"/>
                  </a:avLst>
                </a:prstGeom>
                <a:solidFill>
                  <a:srgbClr val="00A2A0"/>
                </a:solidFill>
                <a:ln w="12700">
                  <a:solidFill>
                    <a:srgbClr val="00A2A0"/>
                  </a:solidFill>
                  <a:miter lim="800000"/>
                  <a:headEnd/>
                  <a:tailEnd/>
                </a:ln>
              </p:spPr>
              <p:txBody>
                <a:bodyPr vert="horz" wrap="square" lIns="0" tIns="0" rIns="0" bIns="0" numCol="1" anchor="ctr" anchorCtr="0" compatLnSpc="1">
                  <a:prstTxWarp prst="textNoShape">
                    <a:avLst/>
                  </a:prstTxWarp>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dirty="0">
                      <a:ln>
                        <a:noFill/>
                      </a:ln>
                      <a:solidFill>
                        <a:prstClr val="white"/>
                      </a:solidFill>
                      <a:effectLst/>
                      <a:uLnTx/>
                      <a:uFillTx/>
                      <a:latin typeface="Calibri" panose="020F0502020204030204"/>
                      <a:ea typeface="+mn-ea"/>
                      <a:cs typeface="+mn-cs"/>
                    </a:rPr>
                    <a:t>JENKINS</a:t>
                  </a:r>
                  <a:endParaRPr kumimoji="0" lang="en-US" sz="82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descr="C:\Users\venothkl\Pictures\Jenkins.jpg">
                  <a:extLst>
                    <a:ext uri="{FF2B5EF4-FFF2-40B4-BE49-F238E27FC236}">
                      <a16:creationId xmlns:a16="http://schemas.microsoft.com/office/drawing/2014/main" id="{C07CCE73-32DA-E6CD-89EC-DE57CF3D70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98592">
                              <a14:foregroundMark x1="43662" y1="72449" x2="66197" y2="89796"/>
                              <a14:foregroundMark x1="77465" y1="73469" x2="97183" y2="76531"/>
                            </a14:backgroundRemoval>
                          </a14:imgEffect>
                        </a14:imgLayer>
                      </a14:imgProps>
                    </a:ext>
                    <a:ext uri="{28A0092B-C50C-407E-A947-70E740481C1C}">
                      <a14:useLocalDpi xmlns:a14="http://schemas.microsoft.com/office/drawing/2010/main" val="0"/>
                    </a:ext>
                  </a:extLst>
                </a:blip>
                <a:srcRect/>
                <a:stretch>
                  <a:fillRect/>
                </a:stretch>
              </p:blipFill>
              <p:spPr bwMode="auto">
                <a:xfrm>
                  <a:off x="1027848" y="2285536"/>
                  <a:ext cx="304366" cy="420111"/>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341">
                  <a:extLst>
                    <a:ext uri="{FF2B5EF4-FFF2-40B4-BE49-F238E27FC236}">
                      <a16:creationId xmlns:a16="http://schemas.microsoft.com/office/drawing/2014/main" id="{419AF310-BEE3-F4B7-5D66-FFAA982746EE}"/>
                    </a:ext>
                  </a:extLst>
                </p:cNvPr>
                <p:cNvSpPr/>
                <p:nvPr/>
              </p:nvSpPr>
              <p:spPr>
                <a:xfrm>
                  <a:off x="1587011" y="2132280"/>
                  <a:ext cx="644953" cy="3884476"/>
                </a:xfrm>
                <a:prstGeom prst="roundRect">
                  <a:avLst>
                    <a:gd name="adj" fmla="val 0"/>
                  </a:avLst>
                </a:prstGeom>
                <a:noFill/>
                <a:ln w="12700" cap="sq">
                  <a:solidFill>
                    <a:srgbClr val="00A2A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Flowchart: Process 21">
                  <a:extLst>
                    <a:ext uri="{FF2B5EF4-FFF2-40B4-BE49-F238E27FC236}">
                      <a16:creationId xmlns:a16="http://schemas.microsoft.com/office/drawing/2014/main" id="{FAB5B63D-22D7-7190-FA3B-08B5262C779D}"/>
                    </a:ext>
                  </a:extLst>
                </p:cNvPr>
                <p:cNvSpPr/>
                <p:nvPr/>
              </p:nvSpPr>
              <p:spPr>
                <a:xfrm>
                  <a:off x="1643087" y="2346993"/>
                  <a:ext cx="532800" cy="471600"/>
                </a:xfrm>
                <a:prstGeom prst="flowChartProcess">
                  <a:avLst/>
                </a:prstGeom>
                <a:solidFill>
                  <a:srgbClr val="0091DA"/>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bIns="3429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prstClr val="white"/>
                      </a:solidFill>
                      <a:effectLst/>
                      <a:uLnTx/>
                      <a:uFillTx/>
                      <a:latin typeface="Calibri" panose="020F0502020204030204"/>
                      <a:ea typeface="+mn-ea"/>
                      <a:cs typeface="+mn-cs"/>
                    </a:rPr>
                    <a:t>GIT</a:t>
                  </a:r>
                </a:p>
              </p:txBody>
            </p:sp>
            <p:sp>
              <p:nvSpPr>
                <p:cNvPr id="23" name="Flowchart: Process 22">
                  <a:extLst>
                    <a:ext uri="{FF2B5EF4-FFF2-40B4-BE49-F238E27FC236}">
                      <a16:creationId xmlns:a16="http://schemas.microsoft.com/office/drawing/2014/main" id="{AFCA3BBE-9068-DEBE-ED9E-6D9631E2E229}"/>
                    </a:ext>
                  </a:extLst>
                </p:cNvPr>
                <p:cNvSpPr/>
                <p:nvPr/>
              </p:nvSpPr>
              <p:spPr>
                <a:xfrm>
                  <a:off x="1643087" y="3675173"/>
                  <a:ext cx="532800" cy="471600"/>
                </a:xfrm>
                <a:prstGeom prst="flowChartProcess">
                  <a:avLst/>
                </a:prstGeom>
                <a:solidFill>
                  <a:srgbClr val="005EB8"/>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bIns="3429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prstClr val="white"/>
                      </a:solidFill>
                      <a:effectLst/>
                      <a:uLnTx/>
                      <a:uFillTx/>
                      <a:latin typeface="Calibri" panose="020F0502020204030204"/>
                      <a:ea typeface="+mn-ea"/>
                      <a:cs typeface="+mn-cs"/>
                    </a:rPr>
                    <a:t>Gradle</a:t>
                  </a:r>
                </a:p>
              </p:txBody>
            </p:sp>
            <p:sp>
              <p:nvSpPr>
                <p:cNvPr id="24" name="Flowchart: Process 23">
                  <a:extLst>
                    <a:ext uri="{FF2B5EF4-FFF2-40B4-BE49-F238E27FC236}">
                      <a16:creationId xmlns:a16="http://schemas.microsoft.com/office/drawing/2014/main" id="{D4F4EA30-3AAB-1CAE-7B89-3DBA6F7167BD}"/>
                    </a:ext>
                  </a:extLst>
                </p:cNvPr>
                <p:cNvSpPr/>
                <p:nvPr/>
              </p:nvSpPr>
              <p:spPr>
                <a:xfrm>
                  <a:off x="1642874" y="5326519"/>
                  <a:ext cx="533227" cy="470004"/>
                </a:xfrm>
                <a:prstGeom prst="flowChartProcess">
                  <a:avLst/>
                </a:prstGeom>
                <a:solidFill>
                  <a:srgbClr val="5AC7D9"/>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bIns="3429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0" i="1" u="none" strike="noStrike" kern="1200" cap="none" spc="0" normalizeH="0" baseline="0" noProof="0">
                      <a:ln>
                        <a:noFill/>
                      </a:ln>
                      <a:solidFill>
                        <a:prstClr val="white"/>
                      </a:solidFill>
                      <a:effectLst/>
                      <a:uLnTx/>
                      <a:uFillTx/>
                      <a:latin typeface="Calibri" panose="020F0502020204030204"/>
                      <a:ea typeface="+mn-ea"/>
                      <a:cs typeface="+mn-cs"/>
                    </a:rPr>
                    <a:t>HTML Publisher</a:t>
                  </a:r>
                </a:p>
              </p:txBody>
            </p:sp>
            <p:cxnSp>
              <p:nvCxnSpPr>
                <p:cNvPr id="25" name="Straight Arrow Connector 24">
                  <a:extLst>
                    <a:ext uri="{FF2B5EF4-FFF2-40B4-BE49-F238E27FC236}">
                      <a16:creationId xmlns:a16="http://schemas.microsoft.com/office/drawing/2014/main" id="{0438CBCA-274B-856F-0F4A-F830E599E52C}"/>
                    </a:ext>
                  </a:extLst>
                </p:cNvPr>
                <p:cNvCxnSpPr/>
                <p:nvPr/>
              </p:nvCxnSpPr>
              <p:spPr>
                <a:xfrm>
                  <a:off x="1374552" y="2393905"/>
                  <a:ext cx="178803" cy="0"/>
                </a:xfrm>
                <a:prstGeom prst="straightConnector1">
                  <a:avLst/>
                </a:prstGeom>
                <a:ln w="12700">
                  <a:solidFill>
                    <a:srgbClr val="00A2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8B88CB-49FD-FF37-CFDA-9ECDEBE52535}"/>
                    </a:ext>
                  </a:extLst>
                </p:cNvPr>
                <p:cNvCxnSpPr/>
                <p:nvPr/>
              </p:nvCxnSpPr>
              <p:spPr>
                <a:xfrm>
                  <a:off x="1374552" y="3535433"/>
                  <a:ext cx="178803" cy="0"/>
                </a:xfrm>
                <a:prstGeom prst="straightConnector1">
                  <a:avLst/>
                </a:prstGeom>
                <a:ln w="12700">
                  <a:solidFill>
                    <a:srgbClr val="00A2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3BAC160-3B2A-1D77-AADA-8FCDB9B234D0}"/>
                    </a:ext>
                  </a:extLst>
                </p:cNvPr>
                <p:cNvCxnSpPr/>
                <p:nvPr/>
              </p:nvCxnSpPr>
              <p:spPr>
                <a:xfrm flipH="1">
                  <a:off x="1398520" y="5094408"/>
                  <a:ext cx="178803" cy="0"/>
                </a:xfrm>
                <a:prstGeom prst="straightConnector1">
                  <a:avLst/>
                </a:prstGeom>
                <a:ln w="12700">
                  <a:solidFill>
                    <a:srgbClr val="00A2A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BE5DC2-AEA6-B980-5A2F-84C817BCA39A}"/>
                    </a:ext>
                  </a:extLst>
                </p:cNvPr>
                <p:cNvSpPr txBox="1"/>
                <p:nvPr/>
              </p:nvSpPr>
              <p:spPr>
                <a:xfrm>
                  <a:off x="1642874" y="3062217"/>
                  <a:ext cx="546096" cy="369332"/>
                </a:xfrm>
                <a:prstGeom prst="rect">
                  <a:avLst/>
                </a:prstGeom>
                <a:noFill/>
              </p:spPr>
              <p:txBody>
                <a:bodyPr wrap="square" lIns="0" rtlCol="0" anchor="ctr">
                  <a:spAutoFit/>
                </a:bodyPr>
                <a:lstStyle>
                  <a:defPPr>
                    <a:defRPr lang="en-US"/>
                  </a:defPPr>
                  <a:lvl1pPr algn="ctr">
                    <a:defRPr sz="1200">
                      <a:solidFill>
                        <a:srgbClr val="40404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Checkout Code from GIT</a:t>
                  </a:r>
                </a:p>
              </p:txBody>
            </p:sp>
            <p:sp>
              <p:nvSpPr>
                <p:cNvPr id="29" name="TextBox 28">
                  <a:extLst>
                    <a:ext uri="{FF2B5EF4-FFF2-40B4-BE49-F238E27FC236}">
                      <a16:creationId xmlns:a16="http://schemas.microsoft.com/office/drawing/2014/main" id="{0D16FB11-F9E1-D90C-3AF2-6558DFE51838}"/>
                    </a:ext>
                  </a:extLst>
                </p:cNvPr>
                <p:cNvSpPr txBox="1"/>
                <p:nvPr/>
              </p:nvSpPr>
              <p:spPr>
                <a:xfrm>
                  <a:off x="1605546" y="4459647"/>
                  <a:ext cx="615161" cy="553998"/>
                </a:xfrm>
                <a:prstGeom prst="rect">
                  <a:avLst/>
                </a:prstGeom>
                <a:noFill/>
              </p:spPr>
              <p:txBody>
                <a:bodyPr wrap="square" rtlCol="0" anchor="ctr">
                  <a:spAutoFit/>
                </a:bodyPr>
                <a:lstStyle>
                  <a:defPPr>
                    <a:defRPr lang="en-US"/>
                  </a:defPPr>
                  <a:lvl1pPr algn="ctr">
                    <a:defRPr sz="1200">
                      <a:solidFill>
                        <a:srgbClr val="40404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Compile </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and Build Code and Run TestNG Tests</a:t>
                  </a:r>
                </a:p>
              </p:txBody>
            </p:sp>
            <p:cxnSp>
              <p:nvCxnSpPr>
                <p:cNvPr id="30" name="Straight Arrow Connector 29">
                  <a:extLst>
                    <a:ext uri="{FF2B5EF4-FFF2-40B4-BE49-F238E27FC236}">
                      <a16:creationId xmlns:a16="http://schemas.microsoft.com/office/drawing/2014/main" id="{5865F676-3702-BC65-2B00-2AEDDC0B4D60}"/>
                    </a:ext>
                  </a:extLst>
                </p:cNvPr>
                <p:cNvCxnSpPr/>
                <p:nvPr/>
              </p:nvCxnSpPr>
              <p:spPr>
                <a:xfrm>
                  <a:off x="5149042" y="3235219"/>
                  <a:ext cx="4261" cy="3002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4525740-3C95-47F7-24E1-9F428FE43726}"/>
                    </a:ext>
                  </a:extLst>
                </p:cNvPr>
                <p:cNvPicPr>
                  <a:picLocks noChangeAspect="1"/>
                </p:cNvPicPr>
                <p:nvPr/>
              </p:nvPicPr>
              <p:blipFill>
                <a:blip r:embed="rId5"/>
                <a:stretch>
                  <a:fillRect/>
                </a:stretch>
              </p:blipFill>
              <p:spPr>
                <a:xfrm>
                  <a:off x="2893550" y="2298962"/>
                  <a:ext cx="434978" cy="200402"/>
                </a:xfrm>
                <a:prstGeom prst="rect">
                  <a:avLst/>
                </a:prstGeom>
              </p:spPr>
            </p:pic>
            <p:pic>
              <p:nvPicPr>
                <p:cNvPr id="32" name="Picture 31">
                  <a:extLst>
                    <a:ext uri="{FF2B5EF4-FFF2-40B4-BE49-F238E27FC236}">
                      <a16:creationId xmlns:a16="http://schemas.microsoft.com/office/drawing/2014/main" id="{6EC2F131-5A65-394C-A166-91EAF4DE37D9}"/>
                    </a:ext>
                  </a:extLst>
                </p:cNvPr>
                <p:cNvPicPr>
                  <a:picLocks noChangeAspect="1"/>
                </p:cNvPicPr>
                <p:nvPr/>
              </p:nvPicPr>
              <p:blipFill rotWithShape="1">
                <a:blip r:embed="rId6"/>
                <a:srcRect l="22567" t="5476" r="21362" b="7381"/>
                <a:stretch/>
              </p:blipFill>
              <p:spPr>
                <a:xfrm>
                  <a:off x="2575675" y="2275966"/>
                  <a:ext cx="227254" cy="246394"/>
                </a:xfrm>
                <a:prstGeom prst="rect">
                  <a:avLst/>
                </a:prstGeom>
              </p:spPr>
            </p:pic>
            <p:pic>
              <p:nvPicPr>
                <p:cNvPr id="33" name="Picture 32">
                  <a:extLst>
                    <a:ext uri="{FF2B5EF4-FFF2-40B4-BE49-F238E27FC236}">
                      <a16:creationId xmlns:a16="http://schemas.microsoft.com/office/drawing/2014/main" id="{D1A65B68-A867-42E1-0F65-A7E3C981268E}"/>
                    </a:ext>
                  </a:extLst>
                </p:cNvPr>
                <p:cNvPicPr>
                  <a:picLocks noChangeAspect="1"/>
                </p:cNvPicPr>
                <p:nvPr/>
              </p:nvPicPr>
              <p:blipFill>
                <a:blip r:embed="rId7"/>
                <a:stretch>
                  <a:fillRect/>
                </a:stretch>
              </p:blipFill>
              <p:spPr>
                <a:xfrm>
                  <a:off x="3397861" y="2298963"/>
                  <a:ext cx="240166" cy="223397"/>
                </a:xfrm>
                <a:prstGeom prst="rect">
                  <a:avLst/>
                </a:prstGeom>
              </p:spPr>
            </p:pic>
            <p:sp>
              <p:nvSpPr>
                <p:cNvPr id="34" name="Rectangle 33">
                  <a:extLst>
                    <a:ext uri="{FF2B5EF4-FFF2-40B4-BE49-F238E27FC236}">
                      <a16:creationId xmlns:a16="http://schemas.microsoft.com/office/drawing/2014/main" id="{AB796932-19FF-9186-7573-F0E0273BC4F8}"/>
                    </a:ext>
                  </a:extLst>
                </p:cNvPr>
                <p:cNvSpPr/>
                <p:nvPr/>
              </p:nvSpPr>
              <p:spPr>
                <a:xfrm>
                  <a:off x="2659196" y="3535436"/>
                  <a:ext cx="784025" cy="359357"/>
                </a:xfrm>
                <a:prstGeom prst="rect">
                  <a:avLst/>
                </a:prstGeom>
                <a:solidFill>
                  <a:schemeClr val="bg1"/>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274320" tIns="40500" rIns="40500" bIns="405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91DA"/>
                      </a:solidFill>
                      <a:effectLst/>
                      <a:uLnTx/>
                      <a:uFillTx/>
                      <a:latin typeface="Calibri" panose="020F0502020204030204"/>
                      <a:ea typeface="+mn-ea"/>
                      <a:cs typeface="+mn-cs"/>
                    </a:rPr>
                    <a:t>Launch script</a:t>
                  </a:r>
                </a:p>
              </p:txBody>
            </p:sp>
            <p:sp>
              <p:nvSpPr>
                <p:cNvPr id="35" name="Rectangle 34">
                  <a:extLst>
                    <a:ext uri="{FF2B5EF4-FFF2-40B4-BE49-F238E27FC236}">
                      <a16:creationId xmlns:a16="http://schemas.microsoft.com/office/drawing/2014/main" id="{78DDB8CE-9354-A968-C317-A57C5A9D1A0D}"/>
                    </a:ext>
                  </a:extLst>
                </p:cNvPr>
                <p:cNvSpPr/>
                <p:nvPr/>
              </p:nvSpPr>
              <p:spPr>
                <a:xfrm>
                  <a:off x="3792623" y="2342681"/>
                  <a:ext cx="2712839" cy="1047213"/>
                </a:xfrm>
                <a:prstGeom prst="rect">
                  <a:avLst/>
                </a:prstGeom>
                <a:solidFill>
                  <a:srgbClr val="00A2A0"/>
                </a:solidFill>
                <a:ln>
                  <a:solidFill>
                    <a:srgbClr val="00A2A0"/>
                  </a:solid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a:ea typeface="+mn-ea"/>
                      <a:cs typeface="+mn-cs"/>
                    </a:rPr>
                    <a:t>Generic Utility </a:t>
                  </a:r>
                  <a:br>
                    <a:rPr kumimoji="0" lang="en-US" sz="700" b="1"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700" b="1" i="0" u="none" strike="noStrike" kern="1200" cap="none" spc="0" normalizeH="0" baseline="0" noProof="0">
                      <a:ln>
                        <a:noFill/>
                      </a:ln>
                      <a:solidFill>
                        <a:prstClr val="white"/>
                      </a:solidFill>
                      <a:effectLst/>
                      <a:uLnTx/>
                      <a:uFillTx/>
                      <a:latin typeface="Calibri" panose="020F0502020204030204"/>
                      <a:ea typeface="+mn-ea"/>
                      <a:cs typeface="+mn-cs"/>
                    </a:rPr>
                    <a:t>Libraries</a:t>
                  </a:r>
                </a:p>
              </p:txBody>
            </p:sp>
            <p:sp>
              <p:nvSpPr>
                <p:cNvPr id="36" name="Rectangle 35">
                  <a:extLst>
                    <a:ext uri="{FF2B5EF4-FFF2-40B4-BE49-F238E27FC236}">
                      <a16:creationId xmlns:a16="http://schemas.microsoft.com/office/drawing/2014/main" id="{4B2ED316-EE4D-42D8-DA7E-C8C4C956979E}"/>
                    </a:ext>
                  </a:extLst>
                </p:cNvPr>
                <p:cNvSpPr/>
                <p:nvPr/>
              </p:nvSpPr>
              <p:spPr>
                <a:xfrm>
                  <a:off x="6559435" y="2342681"/>
                  <a:ext cx="872085" cy="1047213"/>
                </a:xfrm>
                <a:prstGeom prst="rect">
                  <a:avLst/>
                </a:prstGeom>
                <a:solidFill>
                  <a:schemeClr val="bg1"/>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91DA"/>
                      </a:solidFill>
                      <a:effectLst/>
                      <a:uLnTx/>
                      <a:uFillTx/>
                      <a:latin typeface="Calibri" panose="020F0502020204030204"/>
                      <a:ea typeface="+mn-ea"/>
                      <a:cs typeface="+mn-cs"/>
                    </a:rPr>
                    <a:t>Application Specific Library</a:t>
                  </a:r>
                </a:p>
              </p:txBody>
            </p:sp>
            <p:cxnSp>
              <p:nvCxnSpPr>
                <p:cNvPr id="37" name="Straight Arrow Connector 36">
                  <a:extLst>
                    <a:ext uri="{FF2B5EF4-FFF2-40B4-BE49-F238E27FC236}">
                      <a16:creationId xmlns:a16="http://schemas.microsoft.com/office/drawing/2014/main" id="{00B9DDD6-14A6-7E23-9A64-A46962B5BB79}"/>
                    </a:ext>
                  </a:extLst>
                </p:cNvPr>
                <p:cNvCxnSpPr>
                  <a:cxnSpLocks/>
                  <a:endCxn id="34" idx="0"/>
                </p:cNvCxnSpPr>
                <p:nvPr/>
              </p:nvCxnSpPr>
              <p:spPr>
                <a:xfrm>
                  <a:off x="3051209" y="3389894"/>
                  <a:ext cx="0" cy="1455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229564B-B240-1DF0-FB8B-B681A5AE8DEB}"/>
                    </a:ext>
                  </a:extLst>
                </p:cNvPr>
                <p:cNvSpPr/>
                <p:nvPr/>
              </p:nvSpPr>
              <p:spPr>
                <a:xfrm>
                  <a:off x="3910865" y="2439288"/>
                  <a:ext cx="784025" cy="3593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tIns="40500" rIns="40500" bIns="405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Web Accelerators</a:t>
                  </a:r>
                </a:p>
              </p:txBody>
            </p:sp>
            <p:sp>
              <p:nvSpPr>
                <p:cNvPr id="39" name="Rectangle 38">
                  <a:extLst>
                    <a:ext uri="{FF2B5EF4-FFF2-40B4-BE49-F238E27FC236}">
                      <a16:creationId xmlns:a16="http://schemas.microsoft.com/office/drawing/2014/main" id="{9DE67F21-8E97-C4D8-CC87-A8BB1A4620AF}"/>
                    </a:ext>
                  </a:extLst>
                </p:cNvPr>
                <p:cNvSpPr/>
                <p:nvPr/>
              </p:nvSpPr>
              <p:spPr>
                <a:xfrm>
                  <a:off x="3910865" y="2896900"/>
                  <a:ext cx="784025" cy="3593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tIns="40500" rIns="40500" bIns="405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Mobile Accelerators</a:t>
                  </a:r>
                </a:p>
              </p:txBody>
            </p:sp>
            <p:sp>
              <p:nvSpPr>
                <p:cNvPr id="40" name="Rectangle 39">
                  <a:extLst>
                    <a:ext uri="{FF2B5EF4-FFF2-40B4-BE49-F238E27FC236}">
                      <a16:creationId xmlns:a16="http://schemas.microsoft.com/office/drawing/2014/main" id="{095715FE-A340-A23A-7B63-144B8EB5B376}"/>
                    </a:ext>
                  </a:extLst>
                </p:cNvPr>
                <p:cNvSpPr/>
                <p:nvPr/>
              </p:nvSpPr>
              <p:spPr>
                <a:xfrm>
                  <a:off x="4775494" y="2896900"/>
                  <a:ext cx="784025" cy="3593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tIns="40500" rIns="40500" bIns="405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Data Driver</a:t>
                  </a:r>
                </a:p>
              </p:txBody>
            </p:sp>
            <p:sp>
              <p:nvSpPr>
                <p:cNvPr id="41" name="Rectangle 40">
                  <a:extLst>
                    <a:ext uri="{FF2B5EF4-FFF2-40B4-BE49-F238E27FC236}">
                      <a16:creationId xmlns:a16="http://schemas.microsoft.com/office/drawing/2014/main" id="{6F6A8FB5-3A1B-1C79-63C7-1312FDC58159}"/>
                    </a:ext>
                  </a:extLst>
                </p:cNvPr>
                <p:cNvSpPr/>
                <p:nvPr/>
              </p:nvSpPr>
              <p:spPr>
                <a:xfrm>
                  <a:off x="5640122" y="2896900"/>
                  <a:ext cx="784025" cy="3593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tIns="40500" rIns="40500" bIns="405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Log Generators</a:t>
                  </a:r>
                </a:p>
              </p:txBody>
            </p:sp>
            <p:sp>
              <p:nvSpPr>
                <p:cNvPr id="42" name="Rectangle 41">
                  <a:extLst>
                    <a:ext uri="{FF2B5EF4-FFF2-40B4-BE49-F238E27FC236}">
                      <a16:creationId xmlns:a16="http://schemas.microsoft.com/office/drawing/2014/main" id="{23DB9A9D-2F8E-CF6C-286F-BB92A97DF32E}"/>
                    </a:ext>
                  </a:extLst>
                </p:cNvPr>
                <p:cNvSpPr/>
                <p:nvPr/>
              </p:nvSpPr>
              <p:spPr>
                <a:xfrm>
                  <a:off x="5640122" y="2439612"/>
                  <a:ext cx="784025" cy="3593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tIns="40500" rIns="40500" bIns="405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Dialog Handlers</a:t>
                  </a:r>
                </a:p>
              </p:txBody>
            </p:sp>
            <p:sp>
              <p:nvSpPr>
                <p:cNvPr id="43" name="Freeform 23">
                  <a:extLst>
                    <a:ext uri="{FF2B5EF4-FFF2-40B4-BE49-F238E27FC236}">
                      <a16:creationId xmlns:a16="http://schemas.microsoft.com/office/drawing/2014/main" id="{ECB9DE83-102B-4245-0984-DAC1A23D16A5}"/>
                    </a:ext>
                  </a:extLst>
                </p:cNvPr>
                <p:cNvSpPr>
                  <a:spLocks noEditPoints="1"/>
                </p:cNvSpPr>
                <p:nvPr/>
              </p:nvSpPr>
              <p:spPr bwMode="auto">
                <a:xfrm>
                  <a:off x="6800905" y="2788555"/>
                  <a:ext cx="389144" cy="268112"/>
                </a:xfrm>
                <a:custGeom>
                  <a:avLst/>
                  <a:gdLst/>
                  <a:ahLst/>
                  <a:cxnLst>
                    <a:cxn ang="0">
                      <a:pos x="5" y="0"/>
                    </a:cxn>
                    <a:cxn ang="0">
                      <a:pos x="0" y="239"/>
                    </a:cxn>
                    <a:cxn ang="0">
                      <a:pos x="64" y="244"/>
                    </a:cxn>
                    <a:cxn ang="0">
                      <a:pos x="70" y="5"/>
                    </a:cxn>
                    <a:cxn ang="0">
                      <a:pos x="9" y="18"/>
                    </a:cxn>
                    <a:cxn ang="0">
                      <a:pos x="56" y="14"/>
                    </a:cxn>
                    <a:cxn ang="0">
                      <a:pos x="61" y="107"/>
                    </a:cxn>
                    <a:cxn ang="0">
                      <a:pos x="13" y="111"/>
                    </a:cxn>
                    <a:cxn ang="0">
                      <a:pos x="9" y="18"/>
                    </a:cxn>
                    <a:cxn ang="0">
                      <a:pos x="9" y="217"/>
                    </a:cxn>
                    <a:cxn ang="0">
                      <a:pos x="9" y="214"/>
                    </a:cxn>
                    <a:cxn ang="0">
                      <a:pos x="62" y="216"/>
                    </a:cxn>
                    <a:cxn ang="0">
                      <a:pos x="61" y="203"/>
                    </a:cxn>
                    <a:cxn ang="0">
                      <a:pos x="7" y="201"/>
                    </a:cxn>
                    <a:cxn ang="0">
                      <a:pos x="61" y="200"/>
                    </a:cxn>
                    <a:cxn ang="0">
                      <a:pos x="61" y="203"/>
                    </a:cxn>
                    <a:cxn ang="0">
                      <a:pos x="82" y="0"/>
                    </a:cxn>
                    <a:cxn ang="0">
                      <a:pos x="76" y="239"/>
                    </a:cxn>
                    <a:cxn ang="0">
                      <a:pos x="140" y="244"/>
                    </a:cxn>
                    <a:cxn ang="0">
                      <a:pos x="146" y="5"/>
                    </a:cxn>
                    <a:cxn ang="0">
                      <a:pos x="85" y="18"/>
                    </a:cxn>
                    <a:cxn ang="0">
                      <a:pos x="133" y="14"/>
                    </a:cxn>
                    <a:cxn ang="0">
                      <a:pos x="137" y="107"/>
                    </a:cxn>
                    <a:cxn ang="0">
                      <a:pos x="89" y="111"/>
                    </a:cxn>
                    <a:cxn ang="0">
                      <a:pos x="85" y="18"/>
                    </a:cxn>
                    <a:cxn ang="0">
                      <a:pos x="85" y="217"/>
                    </a:cxn>
                    <a:cxn ang="0">
                      <a:pos x="85" y="214"/>
                    </a:cxn>
                    <a:cxn ang="0">
                      <a:pos x="139" y="216"/>
                    </a:cxn>
                    <a:cxn ang="0">
                      <a:pos x="137" y="203"/>
                    </a:cxn>
                    <a:cxn ang="0">
                      <a:pos x="83" y="201"/>
                    </a:cxn>
                    <a:cxn ang="0">
                      <a:pos x="137" y="200"/>
                    </a:cxn>
                    <a:cxn ang="0">
                      <a:pos x="137" y="203"/>
                    </a:cxn>
                    <a:cxn ang="0">
                      <a:pos x="207" y="5"/>
                    </a:cxn>
                    <a:cxn ang="0">
                      <a:pos x="149" y="35"/>
                    </a:cxn>
                    <a:cxn ang="0">
                      <a:pos x="269" y="242"/>
                    </a:cxn>
                    <a:cxn ang="0">
                      <a:pos x="327" y="212"/>
                    </a:cxn>
                    <a:cxn ang="0">
                      <a:pos x="251" y="103"/>
                    </a:cxn>
                    <a:cxn ang="0">
                      <a:pos x="208" y="124"/>
                    </a:cxn>
                    <a:cxn ang="0">
                      <a:pos x="163" y="43"/>
                    </a:cxn>
                    <a:cxn ang="0">
                      <a:pos x="206" y="21"/>
                    </a:cxn>
                    <a:cxn ang="0">
                      <a:pos x="251" y="103"/>
                    </a:cxn>
                    <a:cxn ang="0">
                      <a:pos x="256" y="203"/>
                    </a:cxn>
                    <a:cxn ang="0">
                      <a:pos x="303" y="177"/>
                    </a:cxn>
                    <a:cxn ang="0">
                      <a:pos x="258" y="206"/>
                    </a:cxn>
                    <a:cxn ang="0">
                      <a:pos x="310" y="191"/>
                    </a:cxn>
                    <a:cxn ang="0">
                      <a:pos x="263" y="218"/>
                    </a:cxn>
                    <a:cxn ang="0">
                      <a:pos x="308" y="189"/>
                    </a:cxn>
                    <a:cxn ang="0">
                      <a:pos x="310" y="191"/>
                    </a:cxn>
                  </a:cxnLst>
                  <a:rect l="0" t="0" r="r" b="b"/>
                  <a:pathLst>
                    <a:path w="330" h="244">
                      <a:moveTo>
                        <a:pt x="64" y="0"/>
                      </a:moveTo>
                      <a:cubicBezTo>
                        <a:pt x="5" y="0"/>
                        <a:pt x="5" y="0"/>
                        <a:pt x="5" y="0"/>
                      </a:cubicBezTo>
                      <a:cubicBezTo>
                        <a:pt x="2" y="0"/>
                        <a:pt x="0" y="2"/>
                        <a:pt x="0" y="5"/>
                      </a:cubicBezTo>
                      <a:cubicBezTo>
                        <a:pt x="0" y="239"/>
                        <a:pt x="0" y="239"/>
                        <a:pt x="0" y="239"/>
                      </a:cubicBezTo>
                      <a:cubicBezTo>
                        <a:pt x="0" y="242"/>
                        <a:pt x="2" y="244"/>
                        <a:pt x="5" y="244"/>
                      </a:cubicBezTo>
                      <a:cubicBezTo>
                        <a:pt x="64" y="244"/>
                        <a:pt x="64" y="244"/>
                        <a:pt x="64" y="244"/>
                      </a:cubicBezTo>
                      <a:cubicBezTo>
                        <a:pt x="67" y="244"/>
                        <a:pt x="70" y="242"/>
                        <a:pt x="70" y="239"/>
                      </a:cubicBezTo>
                      <a:cubicBezTo>
                        <a:pt x="70" y="5"/>
                        <a:pt x="70" y="5"/>
                        <a:pt x="70" y="5"/>
                      </a:cubicBezTo>
                      <a:cubicBezTo>
                        <a:pt x="70" y="2"/>
                        <a:pt x="67" y="0"/>
                        <a:pt x="64" y="0"/>
                      </a:cubicBezTo>
                      <a:close/>
                      <a:moveTo>
                        <a:pt x="9" y="18"/>
                      </a:moveTo>
                      <a:cubicBezTo>
                        <a:pt x="9" y="16"/>
                        <a:pt x="11" y="14"/>
                        <a:pt x="13" y="14"/>
                      </a:cubicBezTo>
                      <a:cubicBezTo>
                        <a:pt x="56" y="14"/>
                        <a:pt x="56" y="14"/>
                        <a:pt x="56" y="14"/>
                      </a:cubicBezTo>
                      <a:cubicBezTo>
                        <a:pt x="59" y="14"/>
                        <a:pt x="61" y="16"/>
                        <a:pt x="61" y="18"/>
                      </a:cubicBezTo>
                      <a:cubicBezTo>
                        <a:pt x="61" y="107"/>
                        <a:pt x="61" y="107"/>
                        <a:pt x="61" y="107"/>
                      </a:cubicBezTo>
                      <a:cubicBezTo>
                        <a:pt x="61" y="109"/>
                        <a:pt x="59" y="111"/>
                        <a:pt x="56" y="111"/>
                      </a:cubicBezTo>
                      <a:cubicBezTo>
                        <a:pt x="13" y="111"/>
                        <a:pt x="13" y="111"/>
                        <a:pt x="13" y="111"/>
                      </a:cubicBezTo>
                      <a:cubicBezTo>
                        <a:pt x="11" y="111"/>
                        <a:pt x="9" y="109"/>
                        <a:pt x="9" y="107"/>
                      </a:cubicBezTo>
                      <a:lnTo>
                        <a:pt x="9" y="18"/>
                      </a:lnTo>
                      <a:close/>
                      <a:moveTo>
                        <a:pt x="61" y="217"/>
                      </a:moveTo>
                      <a:cubicBezTo>
                        <a:pt x="9" y="217"/>
                        <a:pt x="9" y="217"/>
                        <a:pt x="9" y="217"/>
                      </a:cubicBezTo>
                      <a:cubicBezTo>
                        <a:pt x="8" y="217"/>
                        <a:pt x="7" y="217"/>
                        <a:pt x="7" y="216"/>
                      </a:cubicBezTo>
                      <a:cubicBezTo>
                        <a:pt x="7" y="215"/>
                        <a:pt x="8" y="214"/>
                        <a:pt x="9" y="214"/>
                      </a:cubicBezTo>
                      <a:cubicBezTo>
                        <a:pt x="61" y="214"/>
                        <a:pt x="61" y="214"/>
                        <a:pt x="61" y="214"/>
                      </a:cubicBezTo>
                      <a:cubicBezTo>
                        <a:pt x="62" y="214"/>
                        <a:pt x="62" y="215"/>
                        <a:pt x="62" y="216"/>
                      </a:cubicBezTo>
                      <a:cubicBezTo>
                        <a:pt x="62" y="217"/>
                        <a:pt x="62" y="217"/>
                        <a:pt x="61" y="217"/>
                      </a:cubicBezTo>
                      <a:close/>
                      <a:moveTo>
                        <a:pt x="61" y="203"/>
                      </a:moveTo>
                      <a:cubicBezTo>
                        <a:pt x="9" y="203"/>
                        <a:pt x="9" y="203"/>
                        <a:pt x="9" y="203"/>
                      </a:cubicBezTo>
                      <a:cubicBezTo>
                        <a:pt x="8" y="203"/>
                        <a:pt x="7" y="202"/>
                        <a:pt x="7" y="201"/>
                      </a:cubicBezTo>
                      <a:cubicBezTo>
                        <a:pt x="7" y="200"/>
                        <a:pt x="8" y="200"/>
                        <a:pt x="9" y="200"/>
                      </a:cubicBezTo>
                      <a:cubicBezTo>
                        <a:pt x="61" y="200"/>
                        <a:pt x="61" y="200"/>
                        <a:pt x="61" y="200"/>
                      </a:cubicBezTo>
                      <a:cubicBezTo>
                        <a:pt x="62" y="200"/>
                        <a:pt x="62" y="200"/>
                        <a:pt x="62" y="201"/>
                      </a:cubicBezTo>
                      <a:cubicBezTo>
                        <a:pt x="62" y="202"/>
                        <a:pt x="62" y="203"/>
                        <a:pt x="61" y="203"/>
                      </a:cubicBezTo>
                      <a:close/>
                      <a:moveTo>
                        <a:pt x="140" y="0"/>
                      </a:moveTo>
                      <a:cubicBezTo>
                        <a:pt x="82" y="0"/>
                        <a:pt x="82" y="0"/>
                        <a:pt x="82" y="0"/>
                      </a:cubicBezTo>
                      <a:cubicBezTo>
                        <a:pt x="79" y="0"/>
                        <a:pt x="76" y="2"/>
                        <a:pt x="76" y="5"/>
                      </a:cubicBezTo>
                      <a:cubicBezTo>
                        <a:pt x="76" y="239"/>
                        <a:pt x="76" y="239"/>
                        <a:pt x="76" y="239"/>
                      </a:cubicBezTo>
                      <a:cubicBezTo>
                        <a:pt x="76" y="242"/>
                        <a:pt x="79" y="244"/>
                        <a:pt x="82" y="244"/>
                      </a:cubicBezTo>
                      <a:cubicBezTo>
                        <a:pt x="140" y="244"/>
                        <a:pt x="140" y="244"/>
                        <a:pt x="140" y="244"/>
                      </a:cubicBezTo>
                      <a:cubicBezTo>
                        <a:pt x="144" y="244"/>
                        <a:pt x="146" y="242"/>
                        <a:pt x="146" y="239"/>
                      </a:cubicBezTo>
                      <a:cubicBezTo>
                        <a:pt x="146" y="5"/>
                        <a:pt x="146" y="5"/>
                        <a:pt x="146" y="5"/>
                      </a:cubicBezTo>
                      <a:cubicBezTo>
                        <a:pt x="146" y="2"/>
                        <a:pt x="144" y="0"/>
                        <a:pt x="140" y="0"/>
                      </a:cubicBezTo>
                      <a:close/>
                      <a:moveTo>
                        <a:pt x="85" y="18"/>
                      </a:moveTo>
                      <a:cubicBezTo>
                        <a:pt x="85" y="16"/>
                        <a:pt x="87" y="14"/>
                        <a:pt x="89" y="14"/>
                      </a:cubicBezTo>
                      <a:cubicBezTo>
                        <a:pt x="133" y="14"/>
                        <a:pt x="133" y="14"/>
                        <a:pt x="133" y="14"/>
                      </a:cubicBezTo>
                      <a:cubicBezTo>
                        <a:pt x="135" y="14"/>
                        <a:pt x="137" y="16"/>
                        <a:pt x="137" y="18"/>
                      </a:cubicBezTo>
                      <a:cubicBezTo>
                        <a:pt x="137" y="107"/>
                        <a:pt x="137" y="107"/>
                        <a:pt x="137" y="107"/>
                      </a:cubicBezTo>
                      <a:cubicBezTo>
                        <a:pt x="137" y="109"/>
                        <a:pt x="135" y="111"/>
                        <a:pt x="133" y="111"/>
                      </a:cubicBezTo>
                      <a:cubicBezTo>
                        <a:pt x="89" y="111"/>
                        <a:pt x="89" y="111"/>
                        <a:pt x="89" y="111"/>
                      </a:cubicBezTo>
                      <a:cubicBezTo>
                        <a:pt x="87" y="111"/>
                        <a:pt x="85" y="109"/>
                        <a:pt x="85" y="107"/>
                      </a:cubicBezTo>
                      <a:lnTo>
                        <a:pt x="85" y="18"/>
                      </a:lnTo>
                      <a:close/>
                      <a:moveTo>
                        <a:pt x="137" y="217"/>
                      </a:moveTo>
                      <a:cubicBezTo>
                        <a:pt x="85" y="217"/>
                        <a:pt x="85" y="217"/>
                        <a:pt x="85" y="217"/>
                      </a:cubicBezTo>
                      <a:cubicBezTo>
                        <a:pt x="84" y="217"/>
                        <a:pt x="83" y="217"/>
                        <a:pt x="83" y="216"/>
                      </a:cubicBezTo>
                      <a:cubicBezTo>
                        <a:pt x="83" y="215"/>
                        <a:pt x="84" y="214"/>
                        <a:pt x="85" y="214"/>
                      </a:cubicBezTo>
                      <a:cubicBezTo>
                        <a:pt x="137" y="214"/>
                        <a:pt x="137" y="214"/>
                        <a:pt x="137" y="214"/>
                      </a:cubicBezTo>
                      <a:cubicBezTo>
                        <a:pt x="138" y="214"/>
                        <a:pt x="139" y="215"/>
                        <a:pt x="139" y="216"/>
                      </a:cubicBezTo>
                      <a:cubicBezTo>
                        <a:pt x="139" y="217"/>
                        <a:pt x="138" y="217"/>
                        <a:pt x="137" y="217"/>
                      </a:cubicBezTo>
                      <a:close/>
                      <a:moveTo>
                        <a:pt x="137" y="203"/>
                      </a:moveTo>
                      <a:cubicBezTo>
                        <a:pt x="85" y="203"/>
                        <a:pt x="85" y="203"/>
                        <a:pt x="85" y="203"/>
                      </a:cubicBezTo>
                      <a:cubicBezTo>
                        <a:pt x="84" y="203"/>
                        <a:pt x="83" y="202"/>
                        <a:pt x="83" y="201"/>
                      </a:cubicBezTo>
                      <a:cubicBezTo>
                        <a:pt x="83" y="200"/>
                        <a:pt x="84" y="200"/>
                        <a:pt x="85" y="200"/>
                      </a:cubicBezTo>
                      <a:cubicBezTo>
                        <a:pt x="137" y="200"/>
                        <a:pt x="137" y="200"/>
                        <a:pt x="137" y="200"/>
                      </a:cubicBezTo>
                      <a:cubicBezTo>
                        <a:pt x="138" y="200"/>
                        <a:pt x="139" y="200"/>
                        <a:pt x="139" y="201"/>
                      </a:cubicBezTo>
                      <a:cubicBezTo>
                        <a:pt x="139" y="202"/>
                        <a:pt x="138" y="203"/>
                        <a:pt x="137" y="203"/>
                      </a:cubicBezTo>
                      <a:close/>
                      <a:moveTo>
                        <a:pt x="329" y="205"/>
                      </a:moveTo>
                      <a:cubicBezTo>
                        <a:pt x="207" y="5"/>
                        <a:pt x="207" y="5"/>
                        <a:pt x="207" y="5"/>
                      </a:cubicBezTo>
                      <a:cubicBezTo>
                        <a:pt x="205" y="3"/>
                        <a:pt x="202" y="3"/>
                        <a:pt x="199" y="4"/>
                      </a:cubicBezTo>
                      <a:cubicBezTo>
                        <a:pt x="149" y="35"/>
                        <a:pt x="149" y="35"/>
                        <a:pt x="149" y="35"/>
                      </a:cubicBezTo>
                      <a:cubicBezTo>
                        <a:pt x="147" y="37"/>
                        <a:pt x="145" y="40"/>
                        <a:pt x="147" y="42"/>
                      </a:cubicBezTo>
                      <a:cubicBezTo>
                        <a:pt x="269" y="242"/>
                        <a:pt x="269" y="242"/>
                        <a:pt x="269" y="242"/>
                      </a:cubicBezTo>
                      <a:cubicBezTo>
                        <a:pt x="271" y="244"/>
                        <a:pt x="274" y="244"/>
                        <a:pt x="277" y="243"/>
                      </a:cubicBezTo>
                      <a:cubicBezTo>
                        <a:pt x="327" y="212"/>
                        <a:pt x="327" y="212"/>
                        <a:pt x="327" y="212"/>
                      </a:cubicBezTo>
                      <a:cubicBezTo>
                        <a:pt x="329" y="210"/>
                        <a:pt x="330" y="207"/>
                        <a:pt x="329" y="205"/>
                      </a:cubicBezTo>
                      <a:close/>
                      <a:moveTo>
                        <a:pt x="251" y="103"/>
                      </a:moveTo>
                      <a:cubicBezTo>
                        <a:pt x="214" y="126"/>
                        <a:pt x="214" y="126"/>
                        <a:pt x="214" y="126"/>
                      </a:cubicBezTo>
                      <a:cubicBezTo>
                        <a:pt x="212" y="127"/>
                        <a:pt x="209" y="126"/>
                        <a:pt x="208" y="124"/>
                      </a:cubicBezTo>
                      <a:cubicBezTo>
                        <a:pt x="162" y="49"/>
                        <a:pt x="162" y="49"/>
                        <a:pt x="162" y="49"/>
                      </a:cubicBezTo>
                      <a:cubicBezTo>
                        <a:pt x="160" y="47"/>
                        <a:pt x="161" y="44"/>
                        <a:pt x="163" y="43"/>
                      </a:cubicBezTo>
                      <a:cubicBezTo>
                        <a:pt x="200" y="20"/>
                        <a:pt x="200" y="20"/>
                        <a:pt x="200" y="20"/>
                      </a:cubicBezTo>
                      <a:cubicBezTo>
                        <a:pt x="202" y="19"/>
                        <a:pt x="205" y="19"/>
                        <a:pt x="206" y="21"/>
                      </a:cubicBezTo>
                      <a:cubicBezTo>
                        <a:pt x="252" y="97"/>
                        <a:pt x="252" y="97"/>
                        <a:pt x="252" y="97"/>
                      </a:cubicBezTo>
                      <a:cubicBezTo>
                        <a:pt x="254" y="99"/>
                        <a:pt x="253" y="102"/>
                        <a:pt x="251" y="103"/>
                      </a:cubicBezTo>
                      <a:close/>
                      <a:moveTo>
                        <a:pt x="256" y="205"/>
                      </a:moveTo>
                      <a:cubicBezTo>
                        <a:pt x="255" y="205"/>
                        <a:pt x="256" y="204"/>
                        <a:pt x="256" y="203"/>
                      </a:cubicBezTo>
                      <a:cubicBezTo>
                        <a:pt x="301" y="176"/>
                        <a:pt x="301" y="176"/>
                        <a:pt x="301" y="176"/>
                      </a:cubicBezTo>
                      <a:cubicBezTo>
                        <a:pt x="302" y="176"/>
                        <a:pt x="303" y="176"/>
                        <a:pt x="303" y="177"/>
                      </a:cubicBezTo>
                      <a:cubicBezTo>
                        <a:pt x="303" y="177"/>
                        <a:pt x="303" y="178"/>
                        <a:pt x="302" y="179"/>
                      </a:cubicBezTo>
                      <a:cubicBezTo>
                        <a:pt x="258" y="206"/>
                        <a:pt x="258" y="206"/>
                        <a:pt x="258" y="206"/>
                      </a:cubicBezTo>
                      <a:cubicBezTo>
                        <a:pt x="257" y="206"/>
                        <a:pt x="256" y="206"/>
                        <a:pt x="256" y="205"/>
                      </a:cubicBezTo>
                      <a:close/>
                      <a:moveTo>
                        <a:pt x="310" y="191"/>
                      </a:moveTo>
                      <a:cubicBezTo>
                        <a:pt x="266" y="218"/>
                        <a:pt x="266" y="218"/>
                        <a:pt x="266" y="218"/>
                      </a:cubicBezTo>
                      <a:cubicBezTo>
                        <a:pt x="265" y="219"/>
                        <a:pt x="264" y="219"/>
                        <a:pt x="263" y="218"/>
                      </a:cubicBezTo>
                      <a:cubicBezTo>
                        <a:pt x="263" y="217"/>
                        <a:pt x="263" y="216"/>
                        <a:pt x="264" y="216"/>
                      </a:cubicBezTo>
                      <a:cubicBezTo>
                        <a:pt x="308" y="189"/>
                        <a:pt x="308" y="189"/>
                        <a:pt x="308" y="189"/>
                      </a:cubicBezTo>
                      <a:cubicBezTo>
                        <a:pt x="309" y="188"/>
                        <a:pt x="310" y="188"/>
                        <a:pt x="311" y="189"/>
                      </a:cubicBezTo>
                      <a:cubicBezTo>
                        <a:pt x="311" y="190"/>
                        <a:pt x="311" y="191"/>
                        <a:pt x="310" y="191"/>
                      </a:cubicBezTo>
                      <a:close/>
                    </a:path>
                  </a:pathLst>
                </a:custGeom>
                <a:solidFill>
                  <a:srgbClr val="0091DA"/>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6">
                  <a:extLst>
                    <a:ext uri="{FF2B5EF4-FFF2-40B4-BE49-F238E27FC236}">
                      <a16:creationId xmlns:a16="http://schemas.microsoft.com/office/drawing/2014/main" id="{B37A3054-AED5-A640-79A0-741C20633F5F}"/>
                    </a:ext>
                  </a:extLst>
                </p:cNvPr>
                <p:cNvSpPr>
                  <a:spLocks noEditPoints="1"/>
                </p:cNvSpPr>
                <p:nvPr/>
              </p:nvSpPr>
              <p:spPr bwMode="auto">
                <a:xfrm>
                  <a:off x="2847390" y="4495222"/>
                  <a:ext cx="372716" cy="242103"/>
                </a:xfrm>
                <a:custGeom>
                  <a:avLst/>
                  <a:gdLst/>
                  <a:ahLst/>
                  <a:cxnLst>
                    <a:cxn ang="0">
                      <a:pos x="1781" y="530"/>
                    </a:cxn>
                    <a:cxn ang="0">
                      <a:pos x="1324" y="52"/>
                    </a:cxn>
                    <a:cxn ang="0">
                      <a:pos x="982" y="139"/>
                    </a:cxn>
                    <a:cxn ang="0">
                      <a:pos x="682" y="52"/>
                    </a:cxn>
                    <a:cxn ang="0">
                      <a:pos x="212" y="423"/>
                    </a:cxn>
                    <a:cxn ang="0">
                      <a:pos x="183" y="1243"/>
                    </a:cxn>
                    <a:cxn ang="0">
                      <a:pos x="712" y="961"/>
                    </a:cxn>
                    <a:cxn ang="0">
                      <a:pos x="1213" y="954"/>
                    </a:cxn>
                    <a:cxn ang="0">
                      <a:pos x="1716" y="1271"/>
                    </a:cxn>
                    <a:cxn ang="0">
                      <a:pos x="1781" y="530"/>
                    </a:cxn>
                    <a:cxn ang="0">
                      <a:pos x="616" y="756"/>
                    </a:cxn>
                    <a:cxn ang="0">
                      <a:pos x="373" y="513"/>
                    </a:cxn>
                    <a:cxn ang="0">
                      <a:pos x="616" y="270"/>
                    </a:cxn>
                    <a:cxn ang="0">
                      <a:pos x="859" y="513"/>
                    </a:cxn>
                    <a:cxn ang="0">
                      <a:pos x="616" y="756"/>
                    </a:cxn>
                    <a:cxn ang="0">
                      <a:pos x="1373" y="311"/>
                    </a:cxn>
                    <a:cxn ang="0">
                      <a:pos x="1473" y="311"/>
                    </a:cxn>
                    <a:cxn ang="0">
                      <a:pos x="1473" y="412"/>
                    </a:cxn>
                    <a:cxn ang="0">
                      <a:pos x="1373" y="412"/>
                    </a:cxn>
                    <a:cxn ang="0">
                      <a:pos x="1373" y="311"/>
                    </a:cxn>
                    <a:cxn ang="0">
                      <a:pos x="1238" y="547"/>
                    </a:cxn>
                    <a:cxn ang="0">
                      <a:pos x="1238" y="447"/>
                    </a:cxn>
                    <a:cxn ang="0">
                      <a:pos x="1338" y="447"/>
                    </a:cxn>
                    <a:cxn ang="0">
                      <a:pos x="1338" y="547"/>
                    </a:cxn>
                    <a:cxn ang="0">
                      <a:pos x="1238" y="547"/>
                    </a:cxn>
                    <a:cxn ang="0">
                      <a:pos x="1469" y="678"/>
                    </a:cxn>
                    <a:cxn ang="0">
                      <a:pos x="1368" y="678"/>
                    </a:cxn>
                    <a:cxn ang="0">
                      <a:pos x="1368" y="577"/>
                    </a:cxn>
                    <a:cxn ang="0">
                      <a:pos x="1469" y="577"/>
                    </a:cxn>
                    <a:cxn ang="0">
                      <a:pos x="1469" y="678"/>
                    </a:cxn>
                    <a:cxn ang="0">
                      <a:pos x="1604" y="542"/>
                    </a:cxn>
                    <a:cxn ang="0">
                      <a:pos x="1503" y="542"/>
                    </a:cxn>
                    <a:cxn ang="0">
                      <a:pos x="1503" y="442"/>
                    </a:cxn>
                    <a:cxn ang="0">
                      <a:pos x="1604" y="442"/>
                    </a:cxn>
                    <a:cxn ang="0">
                      <a:pos x="1604" y="542"/>
                    </a:cxn>
                    <a:cxn ang="0">
                      <a:pos x="616" y="370"/>
                    </a:cxn>
                    <a:cxn ang="0">
                      <a:pos x="473" y="513"/>
                    </a:cxn>
                    <a:cxn ang="0">
                      <a:pos x="616" y="656"/>
                    </a:cxn>
                    <a:cxn ang="0">
                      <a:pos x="759" y="513"/>
                    </a:cxn>
                    <a:cxn ang="0">
                      <a:pos x="616" y="370"/>
                    </a:cxn>
                  </a:cxnLst>
                  <a:rect l="0" t="0" r="r" b="b"/>
                  <a:pathLst>
                    <a:path w="1966" h="1373">
                      <a:moveTo>
                        <a:pt x="1781" y="530"/>
                      </a:moveTo>
                      <a:cubicBezTo>
                        <a:pt x="1719" y="275"/>
                        <a:pt x="1632" y="8"/>
                        <a:pt x="1324" y="52"/>
                      </a:cubicBezTo>
                      <a:cubicBezTo>
                        <a:pt x="1205" y="69"/>
                        <a:pt x="1115" y="139"/>
                        <a:pt x="982" y="139"/>
                      </a:cubicBezTo>
                      <a:cubicBezTo>
                        <a:pt x="871" y="139"/>
                        <a:pt x="784" y="69"/>
                        <a:pt x="682" y="52"/>
                      </a:cubicBezTo>
                      <a:cubicBezTo>
                        <a:pt x="374" y="0"/>
                        <a:pt x="301" y="148"/>
                        <a:pt x="212" y="423"/>
                      </a:cubicBezTo>
                      <a:cubicBezTo>
                        <a:pt x="161" y="578"/>
                        <a:pt x="0" y="1114"/>
                        <a:pt x="183" y="1243"/>
                      </a:cubicBezTo>
                      <a:cubicBezTo>
                        <a:pt x="369" y="1373"/>
                        <a:pt x="572" y="1015"/>
                        <a:pt x="712" y="961"/>
                      </a:cubicBezTo>
                      <a:cubicBezTo>
                        <a:pt x="833" y="913"/>
                        <a:pt x="1094" y="918"/>
                        <a:pt x="1213" y="954"/>
                      </a:cubicBezTo>
                      <a:cubicBezTo>
                        <a:pt x="1375" y="1002"/>
                        <a:pt x="1534" y="1311"/>
                        <a:pt x="1716" y="1271"/>
                      </a:cubicBezTo>
                      <a:cubicBezTo>
                        <a:pt x="1966" y="1215"/>
                        <a:pt x="1819" y="685"/>
                        <a:pt x="1781" y="530"/>
                      </a:cubicBezTo>
                      <a:close/>
                      <a:moveTo>
                        <a:pt x="616" y="756"/>
                      </a:moveTo>
                      <a:cubicBezTo>
                        <a:pt x="482" y="756"/>
                        <a:pt x="373" y="647"/>
                        <a:pt x="373" y="513"/>
                      </a:cubicBezTo>
                      <a:cubicBezTo>
                        <a:pt x="373" y="379"/>
                        <a:pt x="482" y="270"/>
                        <a:pt x="616" y="270"/>
                      </a:cubicBezTo>
                      <a:cubicBezTo>
                        <a:pt x="750" y="270"/>
                        <a:pt x="859" y="379"/>
                        <a:pt x="859" y="513"/>
                      </a:cubicBezTo>
                      <a:cubicBezTo>
                        <a:pt x="859" y="647"/>
                        <a:pt x="750" y="756"/>
                        <a:pt x="616" y="756"/>
                      </a:cubicBezTo>
                      <a:close/>
                      <a:moveTo>
                        <a:pt x="1373" y="311"/>
                      </a:moveTo>
                      <a:cubicBezTo>
                        <a:pt x="1401" y="284"/>
                        <a:pt x="1446" y="284"/>
                        <a:pt x="1473" y="311"/>
                      </a:cubicBezTo>
                      <a:cubicBezTo>
                        <a:pt x="1501" y="339"/>
                        <a:pt x="1501" y="384"/>
                        <a:pt x="1473" y="412"/>
                      </a:cubicBezTo>
                      <a:cubicBezTo>
                        <a:pt x="1446" y="440"/>
                        <a:pt x="1401" y="440"/>
                        <a:pt x="1373" y="412"/>
                      </a:cubicBezTo>
                      <a:cubicBezTo>
                        <a:pt x="1345" y="384"/>
                        <a:pt x="1345" y="339"/>
                        <a:pt x="1373" y="311"/>
                      </a:cubicBezTo>
                      <a:close/>
                      <a:moveTo>
                        <a:pt x="1238" y="547"/>
                      </a:moveTo>
                      <a:cubicBezTo>
                        <a:pt x="1210" y="519"/>
                        <a:pt x="1210" y="474"/>
                        <a:pt x="1238" y="447"/>
                      </a:cubicBezTo>
                      <a:cubicBezTo>
                        <a:pt x="1265" y="419"/>
                        <a:pt x="1310" y="419"/>
                        <a:pt x="1338" y="447"/>
                      </a:cubicBezTo>
                      <a:cubicBezTo>
                        <a:pt x="1366" y="474"/>
                        <a:pt x="1366" y="519"/>
                        <a:pt x="1338" y="547"/>
                      </a:cubicBezTo>
                      <a:cubicBezTo>
                        <a:pt x="1310" y="575"/>
                        <a:pt x="1265" y="575"/>
                        <a:pt x="1238" y="547"/>
                      </a:cubicBezTo>
                      <a:close/>
                      <a:moveTo>
                        <a:pt x="1469" y="678"/>
                      </a:moveTo>
                      <a:cubicBezTo>
                        <a:pt x="1441" y="705"/>
                        <a:pt x="1396" y="705"/>
                        <a:pt x="1368" y="678"/>
                      </a:cubicBezTo>
                      <a:cubicBezTo>
                        <a:pt x="1340" y="650"/>
                        <a:pt x="1340" y="605"/>
                        <a:pt x="1368" y="577"/>
                      </a:cubicBezTo>
                      <a:cubicBezTo>
                        <a:pt x="1396" y="549"/>
                        <a:pt x="1441" y="549"/>
                        <a:pt x="1469" y="577"/>
                      </a:cubicBezTo>
                      <a:cubicBezTo>
                        <a:pt x="1496" y="605"/>
                        <a:pt x="1496" y="650"/>
                        <a:pt x="1469" y="678"/>
                      </a:cubicBezTo>
                      <a:close/>
                      <a:moveTo>
                        <a:pt x="1604" y="542"/>
                      </a:moveTo>
                      <a:cubicBezTo>
                        <a:pt x="1576" y="570"/>
                        <a:pt x="1531" y="570"/>
                        <a:pt x="1503" y="542"/>
                      </a:cubicBezTo>
                      <a:cubicBezTo>
                        <a:pt x="1476" y="515"/>
                        <a:pt x="1476" y="470"/>
                        <a:pt x="1503" y="442"/>
                      </a:cubicBezTo>
                      <a:cubicBezTo>
                        <a:pt x="1531" y="414"/>
                        <a:pt x="1576" y="414"/>
                        <a:pt x="1604" y="442"/>
                      </a:cubicBezTo>
                      <a:cubicBezTo>
                        <a:pt x="1632" y="470"/>
                        <a:pt x="1632" y="515"/>
                        <a:pt x="1604" y="542"/>
                      </a:cubicBezTo>
                      <a:close/>
                      <a:moveTo>
                        <a:pt x="616" y="370"/>
                      </a:moveTo>
                      <a:cubicBezTo>
                        <a:pt x="537" y="371"/>
                        <a:pt x="473" y="434"/>
                        <a:pt x="473" y="513"/>
                      </a:cubicBezTo>
                      <a:cubicBezTo>
                        <a:pt x="473" y="592"/>
                        <a:pt x="537" y="656"/>
                        <a:pt x="616" y="656"/>
                      </a:cubicBezTo>
                      <a:cubicBezTo>
                        <a:pt x="695" y="656"/>
                        <a:pt x="759" y="592"/>
                        <a:pt x="759" y="513"/>
                      </a:cubicBezTo>
                      <a:cubicBezTo>
                        <a:pt x="759" y="434"/>
                        <a:pt x="695" y="371"/>
                        <a:pt x="616" y="370"/>
                      </a:cubicBezTo>
                      <a:close/>
                    </a:path>
                  </a:pathLst>
                </a:custGeom>
                <a:solidFill>
                  <a:srgbClr val="0091DA"/>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250413BE-A5AB-E968-51FF-EC7A0B01831F}"/>
                    </a:ext>
                  </a:extLst>
                </p:cNvPr>
                <p:cNvGrpSpPr>
                  <a:grpSpLocks noChangeAspect="1"/>
                </p:cNvGrpSpPr>
                <p:nvPr/>
              </p:nvGrpSpPr>
              <p:grpSpPr bwMode="auto">
                <a:xfrm>
                  <a:off x="2706067" y="3600220"/>
                  <a:ext cx="285229" cy="240379"/>
                  <a:chOff x="3889" y="3256"/>
                  <a:chExt cx="532" cy="482"/>
                </a:xfrm>
                <a:solidFill>
                  <a:srgbClr val="0091DA"/>
                </a:solidFill>
              </p:grpSpPr>
              <p:sp>
                <p:nvSpPr>
                  <p:cNvPr id="147" name="Freeform 21">
                    <a:extLst>
                      <a:ext uri="{FF2B5EF4-FFF2-40B4-BE49-F238E27FC236}">
                        <a16:creationId xmlns:a16="http://schemas.microsoft.com/office/drawing/2014/main" id="{9738F40C-43DD-2A2B-7B41-4F251AA90949}"/>
                      </a:ext>
                    </a:extLst>
                  </p:cNvPr>
                  <p:cNvSpPr>
                    <a:spLocks noEditPoints="1"/>
                  </p:cNvSpPr>
                  <p:nvPr/>
                </p:nvSpPr>
                <p:spPr bwMode="auto">
                  <a:xfrm>
                    <a:off x="3889" y="3256"/>
                    <a:ext cx="532" cy="396"/>
                  </a:xfrm>
                  <a:custGeom>
                    <a:avLst/>
                    <a:gdLst/>
                    <a:ahLst/>
                    <a:cxnLst>
                      <a:cxn ang="0">
                        <a:pos x="129" y="10"/>
                      </a:cxn>
                      <a:cxn ang="0">
                        <a:pos x="129" y="86"/>
                      </a:cxn>
                      <a:cxn ang="0">
                        <a:pos x="119" y="96"/>
                      </a:cxn>
                      <a:cxn ang="0">
                        <a:pos x="10" y="96"/>
                      </a:cxn>
                      <a:cxn ang="0">
                        <a:pos x="0" y="86"/>
                      </a:cxn>
                      <a:cxn ang="0">
                        <a:pos x="0" y="10"/>
                      </a:cxn>
                      <a:cxn ang="0">
                        <a:pos x="10" y="0"/>
                      </a:cxn>
                      <a:cxn ang="0">
                        <a:pos x="119" y="0"/>
                      </a:cxn>
                      <a:cxn ang="0">
                        <a:pos x="129" y="10"/>
                      </a:cxn>
                      <a:cxn ang="0">
                        <a:pos x="117" y="78"/>
                      </a:cxn>
                      <a:cxn ang="0">
                        <a:pos x="117" y="19"/>
                      </a:cxn>
                      <a:cxn ang="0">
                        <a:pos x="109" y="11"/>
                      </a:cxn>
                      <a:cxn ang="0">
                        <a:pos x="20" y="11"/>
                      </a:cxn>
                      <a:cxn ang="0">
                        <a:pos x="11" y="19"/>
                      </a:cxn>
                      <a:cxn ang="0">
                        <a:pos x="11" y="78"/>
                      </a:cxn>
                      <a:cxn ang="0">
                        <a:pos x="20" y="85"/>
                      </a:cxn>
                      <a:cxn ang="0">
                        <a:pos x="109" y="85"/>
                      </a:cxn>
                      <a:cxn ang="0">
                        <a:pos x="117" y="78"/>
                      </a:cxn>
                    </a:cxnLst>
                    <a:rect l="0" t="0" r="r" b="b"/>
                    <a:pathLst>
                      <a:path w="129" h="96">
                        <a:moveTo>
                          <a:pt x="129" y="10"/>
                        </a:moveTo>
                        <a:cubicBezTo>
                          <a:pt x="129" y="86"/>
                          <a:pt x="129" y="86"/>
                          <a:pt x="129" y="86"/>
                        </a:cubicBezTo>
                        <a:cubicBezTo>
                          <a:pt x="129" y="92"/>
                          <a:pt x="124" y="96"/>
                          <a:pt x="119" y="96"/>
                        </a:cubicBezTo>
                        <a:cubicBezTo>
                          <a:pt x="10" y="96"/>
                          <a:pt x="10" y="96"/>
                          <a:pt x="10" y="96"/>
                        </a:cubicBezTo>
                        <a:cubicBezTo>
                          <a:pt x="5" y="96"/>
                          <a:pt x="0" y="92"/>
                          <a:pt x="0" y="86"/>
                        </a:cubicBezTo>
                        <a:cubicBezTo>
                          <a:pt x="0" y="10"/>
                          <a:pt x="0" y="10"/>
                          <a:pt x="0" y="10"/>
                        </a:cubicBezTo>
                        <a:cubicBezTo>
                          <a:pt x="0" y="5"/>
                          <a:pt x="5" y="0"/>
                          <a:pt x="10" y="0"/>
                        </a:cubicBezTo>
                        <a:cubicBezTo>
                          <a:pt x="119" y="0"/>
                          <a:pt x="119" y="0"/>
                          <a:pt x="119" y="0"/>
                        </a:cubicBezTo>
                        <a:cubicBezTo>
                          <a:pt x="124" y="0"/>
                          <a:pt x="129" y="5"/>
                          <a:pt x="129" y="10"/>
                        </a:cubicBezTo>
                        <a:moveTo>
                          <a:pt x="117" y="78"/>
                        </a:moveTo>
                        <a:cubicBezTo>
                          <a:pt x="117" y="19"/>
                          <a:pt x="117" y="19"/>
                          <a:pt x="117" y="19"/>
                        </a:cubicBezTo>
                        <a:cubicBezTo>
                          <a:pt x="117" y="15"/>
                          <a:pt x="113" y="11"/>
                          <a:pt x="109" y="11"/>
                        </a:cubicBezTo>
                        <a:cubicBezTo>
                          <a:pt x="20" y="11"/>
                          <a:pt x="20" y="11"/>
                          <a:pt x="20" y="11"/>
                        </a:cubicBezTo>
                        <a:cubicBezTo>
                          <a:pt x="15" y="11"/>
                          <a:pt x="11" y="15"/>
                          <a:pt x="11" y="19"/>
                        </a:cubicBezTo>
                        <a:cubicBezTo>
                          <a:pt x="11" y="78"/>
                          <a:pt x="11" y="78"/>
                          <a:pt x="11" y="78"/>
                        </a:cubicBezTo>
                        <a:cubicBezTo>
                          <a:pt x="11" y="82"/>
                          <a:pt x="15" y="85"/>
                          <a:pt x="20" y="85"/>
                        </a:cubicBezTo>
                        <a:cubicBezTo>
                          <a:pt x="109" y="85"/>
                          <a:pt x="109" y="85"/>
                          <a:pt x="109" y="85"/>
                        </a:cubicBezTo>
                        <a:cubicBezTo>
                          <a:pt x="113" y="85"/>
                          <a:pt x="117" y="82"/>
                          <a:pt x="117" y="7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22">
                    <a:extLst>
                      <a:ext uri="{FF2B5EF4-FFF2-40B4-BE49-F238E27FC236}">
                        <a16:creationId xmlns:a16="http://schemas.microsoft.com/office/drawing/2014/main" id="{B40BB51E-4C9F-2F97-A881-028A38B91EE4}"/>
                      </a:ext>
                    </a:extLst>
                  </p:cNvPr>
                  <p:cNvSpPr>
                    <a:spLocks/>
                  </p:cNvSpPr>
                  <p:nvPr/>
                </p:nvSpPr>
                <p:spPr bwMode="auto">
                  <a:xfrm>
                    <a:off x="3988" y="3693"/>
                    <a:ext cx="342" cy="45"/>
                  </a:xfrm>
                  <a:custGeom>
                    <a:avLst/>
                    <a:gdLst/>
                    <a:ahLst/>
                    <a:cxnLst>
                      <a:cxn ang="0">
                        <a:pos x="77" y="0"/>
                      </a:cxn>
                      <a:cxn ang="0">
                        <a:pos x="83" y="5"/>
                      </a:cxn>
                      <a:cxn ang="0">
                        <a:pos x="77" y="11"/>
                      </a:cxn>
                      <a:cxn ang="0">
                        <a:pos x="6" y="11"/>
                      </a:cxn>
                      <a:cxn ang="0">
                        <a:pos x="0" y="5"/>
                      </a:cxn>
                      <a:cxn ang="0">
                        <a:pos x="2" y="1"/>
                      </a:cxn>
                      <a:cxn ang="0">
                        <a:pos x="6" y="0"/>
                      </a:cxn>
                      <a:cxn ang="0">
                        <a:pos x="77" y="0"/>
                      </a:cxn>
                    </a:cxnLst>
                    <a:rect l="0" t="0" r="r" b="b"/>
                    <a:pathLst>
                      <a:path w="83" h="11">
                        <a:moveTo>
                          <a:pt x="77" y="0"/>
                        </a:moveTo>
                        <a:cubicBezTo>
                          <a:pt x="81" y="0"/>
                          <a:pt x="83" y="2"/>
                          <a:pt x="83" y="5"/>
                        </a:cubicBezTo>
                        <a:cubicBezTo>
                          <a:pt x="83" y="9"/>
                          <a:pt x="81" y="11"/>
                          <a:pt x="77" y="11"/>
                        </a:cubicBezTo>
                        <a:cubicBezTo>
                          <a:pt x="6" y="11"/>
                          <a:pt x="6" y="11"/>
                          <a:pt x="6" y="11"/>
                        </a:cubicBezTo>
                        <a:cubicBezTo>
                          <a:pt x="3" y="11"/>
                          <a:pt x="0" y="9"/>
                          <a:pt x="0" y="5"/>
                        </a:cubicBezTo>
                        <a:cubicBezTo>
                          <a:pt x="0" y="4"/>
                          <a:pt x="1" y="2"/>
                          <a:pt x="2" y="1"/>
                        </a:cubicBezTo>
                        <a:cubicBezTo>
                          <a:pt x="3" y="0"/>
                          <a:pt x="4" y="0"/>
                          <a:pt x="6" y="0"/>
                        </a:cubicBezTo>
                        <a:cubicBezTo>
                          <a:pt x="77" y="0"/>
                          <a:pt x="77" y="0"/>
                          <a:pt x="77" y="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23">
                    <a:extLst>
                      <a:ext uri="{FF2B5EF4-FFF2-40B4-BE49-F238E27FC236}">
                        <a16:creationId xmlns:a16="http://schemas.microsoft.com/office/drawing/2014/main" id="{B5B72340-E69C-960C-1EF8-17CC1731830E}"/>
                      </a:ext>
                    </a:extLst>
                  </p:cNvPr>
                  <p:cNvSpPr>
                    <a:spLocks/>
                  </p:cNvSpPr>
                  <p:nvPr/>
                </p:nvSpPr>
                <p:spPr bwMode="auto">
                  <a:xfrm>
                    <a:off x="4124" y="3347"/>
                    <a:ext cx="157" cy="181"/>
                  </a:xfrm>
                  <a:custGeom>
                    <a:avLst/>
                    <a:gdLst/>
                    <a:ahLst/>
                    <a:cxnLst>
                      <a:cxn ang="0">
                        <a:pos x="36" y="13"/>
                      </a:cxn>
                      <a:cxn ang="0">
                        <a:pos x="38" y="17"/>
                      </a:cxn>
                      <a:cxn ang="0">
                        <a:pos x="33" y="20"/>
                      </a:cxn>
                      <a:cxn ang="0">
                        <a:pos x="33" y="24"/>
                      </a:cxn>
                      <a:cxn ang="0">
                        <a:pos x="38" y="27"/>
                      </a:cxn>
                      <a:cxn ang="0">
                        <a:pos x="36" y="31"/>
                      </a:cxn>
                      <a:cxn ang="0">
                        <a:pos x="31" y="31"/>
                      </a:cxn>
                      <a:cxn ang="0">
                        <a:pos x="28" y="33"/>
                      </a:cxn>
                      <a:cxn ang="0">
                        <a:pos x="30" y="39"/>
                      </a:cxn>
                      <a:cxn ang="0">
                        <a:pos x="27" y="41"/>
                      </a:cxn>
                      <a:cxn ang="0">
                        <a:pos x="23" y="38"/>
                      </a:cxn>
                      <a:cxn ang="0">
                        <a:pos x="19" y="39"/>
                      </a:cxn>
                      <a:cxn ang="0">
                        <a:pos x="17" y="44"/>
                      </a:cxn>
                      <a:cxn ang="0">
                        <a:pos x="13" y="44"/>
                      </a:cxn>
                      <a:cxn ang="0">
                        <a:pos x="11" y="39"/>
                      </a:cxn>
                      <a:cxn ang="0">
                        <a:pos x="10" y="38"/>
                      </a:cxn>
                      <a:cxn ang="0">
                        <a:pos x="12" y="36"/>
                      </a:cxn>
                      <a:cxn ang="0">
                        <a:pos x="15" y="31"/>
                      </a:cxn>
                      <a:cxn ang="0">
                        <a:pos x="15" y="31"/>
                      </a:cxn>
                      <a:cxn ang="0">
                        <a:pos x="24" y="23"/>
                      </a:cxn>
                      <a:cxn ang="0">
                        <a:pos x="24" y="22"/>
                      </a:cxn>
                      <a:cxn ang="0">
                        <a:pos x="15" y="13"/>
                      </a:cxn>
                      <a:cxn ang="0">
                        <a:pos x="12" y="13"/>
                      </a:cxn>
                      <a:cxn ang="0">
                        <a:pos x="10" y="12"/>
                      </a:cxn>
                      <a:cxn ang="0">
                        <a:pos x="3" y="8"/>
                      </a:cxn>
                      <a:cxn ang="0">
                        <a:pos x="1" y="8"/>
                      </a:cxn>
                      <a:cxn ang="0">
                        <a:pos x="0" y="5"/>
                      </a:cxn>
                      <a:cxn ang="0">
                        <a:pos x="3" y="3"/>
                      </a:cxn>
                      <a:cxn ang="0">
                        <a:pos x="7" y="6"/>
                      </a:cxn>
                      <a:cxn ang="0">
                        <a:pos x="12" y="5"/>
                      </a:cxn>
                      <a:cxn ang="0">
                        <a:pos x="13" y="0"/>
                      </a:cxn>
                      <a:cxn ang="0">
                        <a:pos x="18" y="0"/>
                      </a:cxn>
                      <a:cxn ang="0">
                        <a:pos x="19" y="5"/>
                      </a:cxn>
                      <a:cxn ang="0">
                        <a:pos x="23" y="7"/>
                      </a:cxn>
                      <a:cxn ang="0">
                        <a:pos x="27" y="3"/>
                      </a:cxn>
                      <a:cxn ang="0">
                        <a:pos x="30" y="5"/>
                      </a:cxn>
                      <a:cxn ang="0">
                        <a:pos x="29" y="11"/>
                      </a:cxn>
                      <a:cxn ang="0">
                        <a:pos x="30" y="14"/>
                      </a:cxn>
                      <a:cxn ang="0">
                        <a:pos x="36" y="13"/>
                      </a:cxn>
                    </a:cxnLst>
                    <a:rect l="0" t="0" r="r" b="b"/>
                    <a:pathLst>
                      <a:path w="38" h="44">
                        <a:moveTo>
                          <a:pt x="36" y="13"/>
                        </a:moveTo>
                        <a:cubicBezTo>
                          <a:pt x="38" y="17"/>
                          <a:pt x="38" y="17"/>
                          <a:pt x="38" y="17"/>
                        </a:cubicBezTo>
                        <a:cubicBezTo>
                          <a:pt x="33" y="20"/>
                          <a:pt x="33" y="20"/>
                          <a:pt x="33" y="20"/>
                        </a:cubicBezTo>
                        <a:cubicBezTo>
                          <a:pt x="33" y="24"/>
                          <a:pt x="33" y="24"/>
                          <a:pt x="33" y="24"/>
                        </a:cubicBezTo>
                        <a:cubicBezTo>
                          <a:pt x="38" y="27"/>
                          <a:pt x="38" y="27"/>
                          <a:pt x="38" y="27"/>
                        </a:cubicBezTo>
                        <a:cubicBezTo>
                          <a:pt x="36" y="31"/>
                          <a:pt x="36" y="31"/>
                          <a:pt x="36" y="31"/>
                        </a:cubicBezTo>
                        <a:cubicBezTo>
                          <a:pt x="31" y="31"/>
                          <a:pt x="31" y="31"/>
                          <a:pt x="31" y="31"/>
                        </a:cubicBezTo>
                        <a:cubicBezTo>
                          <a:pt x="28" y="33"/>
                          <a:pt x="28" y="33"/>
                          <a:pt x="28" y="33"/>
                        </a:cubicBezTo>
                        <a:cubicBezTo>
                          <a:pt x="30" y="39"/>
                          <a:pt x="30" y="39"/>
                          <a:pt x="30" y="39"/>
                        </a:cubicBezTo>
                        <a:cubicBezTo>
                          <a:pt x="27" y="41"/>
                          <a:pt x="27" y="41"/>
                          <a:pt x="27" y="41"/>
                        </a:cubicBezTo>
                        <a:cubicBezTo>
                          <a:pt x="23" y="38"/>
                          <a:pt x="23" y="38"/>
                          <a:pt x="23" y="38"/>
                        </a:cubicBezTo>
                        <a:cubicBezTo>
                          <a:pt x="19" y="39"/>
                          <a:pt x="19" y="39"/>
                          <a:pt x="19" y="39"/>
                        </a:cubicBezTo>
                        <a:cubicBezTo>
                          <a:pt x="17" y="44"/>
                          <a:pt x="17" y="44"/>
                          <a:pt x="17" y="44"/>
                        </a:cubicBezTo>
                        <a:cubicBezTo>
                          <a:pt x="13" y="44"/>
                          <a:pt x="13" y="44"/>
                          <a:pt x="13" y="44"/>
                        </a:cubicBezTo>
                        <a:cubicBezTo>
                          <a:pt x="11" y="39"/>
                          <a:pt x="11" y="39"/>
                          <a:pt x="11" y="39"/>
                        </a:cubicBezTo>
                        <a:cubicBezTo>
                          <a:pt x="10" y="38"/>
                          <a:pt x="10" y="38"/>
                          <a:pt x="10" y="38"/>
                        </a:cubicBezTo>
                        <a:cubicBezTo>
                          <a:pt x="11" y="38"/>
                          <a:pt x="11" y="37"/>
                          <a:pt x="12" y="36"/>
                        </a:cubicBezTo>
                        <a:cubicBezTo>
                          <a:pt x="13" y="35"/>
                          <a:pt x="14" y="33"/>
                          <a:pt x="15" y="31"/>
                        </a:cubicBezTo>
                        <a:cubicBezTo>
                          <a:pt x="15" y="31"/>
                          <a:pt x="15" y="31"/>
                          <a:pt x="15" y="31"/>
                        </a:cubicBezTo>
                        <a:cubicBezTo>
                          <a:pt x="20" y="31"/>
                          <a:pt x="23" y="28"/>
                          <a:pt x="24" y="23"/>
                        </a:cubicBezTo>
                        <a:cubicBezTo>
                          <a:pt x="24" y="23"/>
                          <a:pt x="24" y="22"/>
                          <a:pt x="24" y="22"/>
                        </a:cubicBezTo>
                        <a:cubicBezTo>
                          <a:pt x="24" y="17"/>
                          <a:pt x="20" y="13"/>
                          <a:pt x="15" y="13"/>
                        </a:cubicBezTo>
                        <a:cubicBezTo>
                          <a:pt x="14" y="13"/>
                          <a:pt x="13" y="13"/>
                          <a:pt x="12" y="13"/>
                        </a:cubicBezTo>
                        <a:cubicBezTo>
                          <a:pt x="11" y="13"/>
                          <a:pt x="11" y="12"/>
                          <a:pt x="10" y="12"/>
                        </a:cubicBezTo>
                        <a:cubicBezTo>
                          <a:pt x="8" y="10"/>
                          <a:pt x="6" y="9"/>
                          <a:pt x="3" y="8"/>
                        </a:cubicBezTo>
                        <a:cubicBezTo>
                          <a:pt x="2" y="8"/>
                          <a:pt x="2" y="8"/>
                          <a:pt x="1" y="8"/>
                        </a:cubicBezTo>
                        <a:cubicBezTo>
                          <a:pt x="0" y="5"/>
                          <a:pt x="0" y="5"/>
                          <a:pt x="0" y="5"/>
                        </a:cubicBezTo>
                        <a:cubicBezTo>
                          <a:pt x="3" y="3"/>
                          <a:pt x="3" y="3"/>
                          <a:pt x="3" y="3"/>
                        </a:cubicBezTo>
                        <a:cubicBezTo>
                          <a:pt x="7" y="6"/>
                          <a:pt x="7" y="6"/>
                          <a:pt x="7" y="6"/>
                        </a:cubicBezTo>
                        <a:cubicBezTo>
                          <a:pt x="12" y="5"/>
                          <a:pt x="12" y="5"/>
                          <a:pt x="12" y="5"/>
                        </a:cubicBezTo>
                        <a:cubicBezTo>
                          <a:pt x="13" y="0"/>
                          <a:pt x="13" y="0"/>
                          <a:pt x="13" y="0"/>
                        </a:cubicBezTo>
                        <a:cubicBezTo>
                          <a:pt x="18" y="0"/>
                          <a:pt x="18" y="0"/>
                          <a:pt x="18" y="0"/>
                        </a:cubicBezTo>
                        <a:cubicBezTo>
                          <a:pt x="19" y="5"/>
                          <a:pt x="19" y="5"/>
                          <a:pt x="19" y="5"/>
                        </a:cubicBezTo>
                        <a:cubicBezTo>
                          <a:pt x="23" y="7"/>
                          <a:pt x="23" y="7"/>
                          <a:pt x="23" y="7"/>
                        </a:cubicBezTo>
                        <a:cubicBezTo>
                          <a:pt x="27" y="3"/>
                          <a:pt x="27" y="3"/>
                          <a:pt x="27" y="3"/>
                        </a:cubicBezTo>
                        <a:cubicBezTo>
                          <a:pt x="30" y="5"/>
                          <a:pt x="30" y="5"/>
                          <a:pt x="30" y="5"/>
                        </a:cubicBezTo>
                        <a:cubicBezTo>
                          <a:pt x="29" y="11"/>
                          <a:pt x="29" y="11"/>
                          <a:pt x="29" y="11"/>
                        </a:cubicBezTo>
                        <a:cubicBezTo>
                          <a:pt x="30" y="14"/>
                          <a:pt x="30" y="14"/>
                          <a:pt x="30" y="14"/>
                        </a:cubicBezTo>
                        <a:cubicBezTo>
                          <a:pt x="36" y="13"/>
                          <a:pt x="36" y="13"/>
                          <a:pt x="36" y="1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24">
                    <a:extLst>
                      <a:ext uri="{FF2B5EF4-FFF2-40B4-BE49-F238E27FC236}">
                        <a16:creationId xmlns:a16="http://schemas.microsoft.com/office/drawing/2014/main" id="{4FEA39F4-3305-18BB-DE38-2C68B1A6A1C4}"/>
                      </a:ext>
                    </a:extLst>
                  </p:cNvPr>
                  <p:cNvSpPr>
                    <a:spLocks noEditPoints="1"/>
                  </p:cNvSpPr>
                  <p:nvPr/>
                </p:nvSpPr>
                <p:spPr bwMode="auto">
                  <a:xfrm>
                    <a:off x="4211" y="3532"/>
                    <a:ext cx="16" cy="21"/>
                  </a:xfrm>
                  <a:custGeom>
                    <a:avLst/>
                    <a:gdLst/>
                    <a:ahLst/>
                    <a:cxnLst>
                      <a:cxn ang="0">
                        <a:pos x="0" y="2"/>
                      </a:cxn>
                      <a:cxn ang="0">
                        <a:pos x="2" y="0"/>
                      </a:cxn>
                      <a:cxn ang="0">
                        <a:pos x="4" y="2"/>
                      </a:cxn>
                      <a:cxn ang="0">
                        <a:pos x="2" y="5"/>
                      </a:cxn>
                      <a:cxn ang="0">
                        <a:pos x="0" y="2"/>
                      </a:cxn>
                      <a:cxn ang="0">
                        <a:pos x="2" y="1"/>
                      </a:cxn>
                      <a:cxn ang="0">
                        <a:pos x="0" y="2"/>
                      </a:cxn>
                      <a:cxn ang="0">
                        <a:pos x="2" y="4"/>
                      </a:cxn>
                      <a:cxn ang="0">
                        <a:pos x="4" y="2"/>
                      </a:cxn>
                      <a:cxn ang="0">
                        <a:pos x="2" y="1"/>
                      </a:cxn>
                    </a:cxnLst>
                    <a:rect l="0" t="0" r="r" b="b"/>
                    <a:pathLst>
                      <a:path w="4" h="5">
                        <a:moveTo>
                          <a:pt x="0" y="2"/>
                        </a:moveTo>
                        <a:cubicBezTo>
                          <a:pt x="0" y="1"/>
                          <a:pt x="1" y="0"/>
                          <a:pt x="2" y="0"/>
                        </a:cubicBezTo>
                        <a:cubicBezTo>
                          <a:pt x="3" y="0"/>
                          <a:pt x="4" y="1"/>
                          <a:pt x="4" y="2"/>
                        </a:cubicBezTo>
                        <a:cubicBezTo>
                          <a:pt x="4" y="4"/>
                          <a:pt x="3" y="5"/>
                          <a:pt x="2" y="5"/>
                        </a:cubicBezTo>
                        <a:cubicBezTo>
                          <a:pt x="1" y="5"/>
                          <a:pt x="0" y="4"/>
                          <a:pt x="0" y="2"/>
                        </a:cubicBezTo>
                        <a:moveTo>
                          <a:pt x="2" y="1"/>
                        </a:moveTo>
                        <a:cubicBezTo>
                          <a:pt x="1" y="1"/>
                          <a:pt x="0" y="1"/>
                          <a:pt x="0" y="2"/>
                        </a:cubicBezTo>
                        <a:cubicBezTo>
                          <a:pt x="0" y="3"/>
                          <a:pt x="1" y="4"/>
                          <a:pt x="2" y="4"/>
                        </a:cubicBezTo>
                        <a:cubicBezTo>
                          <a:pt x="3" y="4"/>
                          <a:pt x="4" y="3"/>
                          <a:pt x="4" y="2"/>
                        </a:cubicBezTo>
                        <a:cubicBezTo>
                          <a:pt x="4" y="1"/>
                          <a:pt x="3" y="1"/>
                          <a:pt x="2"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25">
                    <a:extLst>
                      <a:ext uri="{FF2B5EF4-FFF2-40B4-BE49-F238E27FC236}">
                        <a16:creationId xmlns:a16="http://schemas.microsoft.com/office/drawing/2014/main" id="{179F5798-9920-CFDD-9D8C-6378A5493F24}"/>
                      </a:ext>
                    </a:extLst>
                  </p:cNvPr>
                  <p:cNvSpPr>
                    <a:spLocks noEditPoints="1"/>
                  </p:cNvSpPr>
                  <p:nvPr/>
                </p:nvSpPr>
                <p:spPr bwMode="auto">
                  <a:xfrm>
                    <a:off x="4190" y="3516"/>
                    <a:ext cx="58" cy="53"/>
                  </a:xfrm>
                  <a:custGeom>
                    <a:avLst/>
                    <a:gdLst/>
                    <a:ahLst/>
                    <a:cxnLst>
                      <a:cxn ang="0">
                        <a:pos x="5" y="2"/>
                      </a:cxn>
                      <a:cxn ang="0">
                        <a:pos x="6" y="2"/>
                      </a:cxn>
                      <a:cxn ang="0">
                        <a:pos x="6" y="0"/>
                      </a:cxn>
                      <a:cxn ang="0">
                        <a:pos x="8" y="0"/>
                      </a:cxn>
                      <a:cxn ang="0">
                        <a:pos x="8" y="2"/>
                      </a:cxn>
                      <a:cxn ang="0">
                        <a:pos x="9" y="2"/>
                      </a:cxn>
                      <a:cxn ang="0">
                        <a:pos x="11" y="1"/>
                      </a:cxn>
                      <a:cxn ang="0">
                        <a:pos x="12" y="1"/>
                      </a:cxn>
                      <a:cxn ang="0">
                        <a:pos x="11" y="3"/>
                      </a:cxn>
                      <a:cxn ang="0">
                        <a:pos x="12" y="4"/>
                      </a:cxn>
                      <a:cxn ang="0">
                        <a:pos x="13" y="4"/>
                      </a:cxn>
                      <a:cxn ang="0">
                        <a:pos x="14" y="5"/>
                      </a:cxn>
                      <a:cxn ang="0">
                        <a:pos x="12" y="6"/>
                      </a:cxn>
                      <a:cxn ang="0">
                        <a:pos x="12" y="7"/>
                      </a:cxn>
                      <a:cxn ang="0">
                        <a:pos x="14" y="8"/>
                      </a:cxn>
                      <a:cxn ang="0">
                        <a:pos x="13" y="9"/>
                      </a:cxn>
                      <a:cxn ang="0">
                        <a:pos x="12" y="9"/>
                      </a:cxn>
                      <a:cxn ang="0">
                        <a:pos x="11" y="10"/>
                      </a:cxn>
                      <a:cxn ang="0">
                        <a:pos x="11" y="11"/>
                      </a:cxn>
                      <a:cxn ang="0">
                        <a:pos x="10" y="12"/>
                      </a:cxn>
                      <a:cxn ang="0">
                        <a:pos x="9" y="11"/>
                      </a:cxn>
                      <a:cxn ang="0">
                        <a:pos x="8" y="11"/>
                      </a:cxn>
                      <a:cxn ang="0">
                        <a:pos x="8" y="13"/>
                      </a:cxn>
                      <a:cxn ang="0">
                        <a:pos x="6" y="13"/>
                      </a:cxn>
                      <a:cxn ang="0">
                        <a:pos x="6" y="11"/>
                      </a:cxn>
                      <a:cxn ang="0">
                        <a:pos x="5" y="11"/>
                      </a:cxn>
                      <a:cxn ang="0">
                        <a:pos x="4" y="12"/>
                      </a:cxn>
                      <a:cxn ang="0">
                        <a:pos x="2" y="11"/>
                      </a:cxn>
                      <a:cxn ang="0">
                        <a:pos x="3" y="10"/>
                      </a:cxn>
                      <a:cxn ang="0">
                        <a:pos x="2" y="9"/>
                      </a:cxn>
                      <a:cxn ang="0">
                        <a:pos x="1" y="9"/>
                      </a:cxn>
                      <a:cxn ang="0">
                        <a:pos x="0" y="8"/>
                      </a:cxn>
                      <a:cxn ang="0">
                        <a:pos x="2" y="7"/>
                      </a:cxn>
                      <a:cxn ang="0">
                        <a:pos x="2" y="6"/>
                      </a:cxn>
                      <a:cxn ang="0">
                        <a:pos x="0" y="5"/>
                      </a:cxn>
                      <a:cxn ang="0">
                        <a:pos x="1" y="4"/>
                      </a:cxn>
                      <a:cxn ang="0">
                        <a:pos x="3" y="4"/>
                      </a:cxn>
                      <a:cxn ang="0">
                        <a:pos x="3" y="3"/>
                      </a:cxn>
                      <a:cxn ang="0">
                        <a:pos x="2" y="2"/>
                      </a:cxn>
                      <a:cxn ang="0">
                        <a:pos x="4" y="1"/>
                      </a:cxn>
                      <a:cxn ang="0">
                        <a:pos x="5" y="2"/>
                      </a:cxn>
                      <a:cxn ang="0">
                        <a:pos x="7" y="4"/>
                      </a:cxn>
                      <a:cxn ang="0">
                        <a:pos x="4" y="6"/>
                      </a:cxn>
                      <a:cxn ang="0">
                        <a:pos x="7" y="9"/>
                      </a:cxn>
                      <a:cxn ang="0">
                        <a:pos x="10" y="6"/>
                      </a:cxn>
                      <a:cxn ang="0">
                        <a:pos x="7" y="4"/>
                      </a:cxn>
                    </a:cxnLst>
                    <a:rect l="0" t="0" r="r" b="b"/>
                    <a:pathLst>
                      <a:path w="14" h="13">
                        <a:moveTo>
                          <a:pt x="5" y="2"/>
                        </a:moveTo>
                        <a:cubicBezTo>
                          <a:pt x="6" y="2"/>
                          <a:pt x="6" y="2"/>
                          <a:pt x="6" y="2"/>
                        </a:cubicBezTo>
                        <a:cubicBezTo>
                          <a:pt x="6" y="0"/>
                          <a:pt x="6" y="0"/>
                          <a:pt x="6" y="0"/>
                        </a:cubicBezTo>
                        <a:cubicBezTo>
                          <a:pt x="8" y="0"/>
                          <a:pt x="8" y="0"/>
                          <a:pt x="8" y="0"/>
                        </a:cubicBezTo>
                        <a:cubicBezTo>
                          <a:pt x="8" y="2"/>
                          <a:pt x="8" y="2"/>
                          <a:pt x="8" y="2"/>
                        </a:cubicBezTo>
                        <a:cubicBezTo>
                          <a:pt x="9" y="2"/>
                          <a:pt x="9" y="2"/>
                          <a:pt x="9" y="2"/>
                        </a:cubicBezTo>
                        <a:cubicBezTo>
                          <a:pt x="11" y="1"/>
                          <a:pt x="11" y="1"/>
                          <a:pt x="11" y="1"/>
                        </a:cubicBezTo>
                        <a:cubicBezTo>
                          <a:pt x="12" y="1"/>
                          <a:pt x="12" y="1"/>
                          <a:pt x="12" y="1"/>
                        </a:cubicBezTo>
                        <a:cubicBezTo>
                          <a:pt x="11" y="3"/>
                          <a:pt x="11" y="3"/>
                          <a:pt x="11" y="3"/>
                        </a:cubicBezTo>
                        <a:cubicBezTo>
                          <a:pt x="12" y="4"/>
                          <a:pt x="12" y="4"/>
                          <a:pt x="12" y="4"/>
                        </a:cubicBezTo>
                        <a:cubicBezTo>
                          <a:pt x="13" y="4"/>
                          <a:pt x="13" y="4"/>
                          <a:pt x="13" y="4"/>
                        </a:cubicBezTo>
                        <a:cubicBezTo>
                          <a:pt x="14" y="5"/>
                          <a:pt x="14" y="5"/>
                          <a:pt x="14" y="5"/>
                        </a:cubicBezTo>
                        <a:cubicBezTo>
                          <a:pt x="12" y="6"/>
                          <a:pt x="12" y="6"/>
                          <a:pt x="12" y="6"/>
                        </a:cubicBezTo>
                        <a:cubicBezTo>
                          <a:pt x="12" y="7"/>
                          <a:pt x="12" y="7"/>
                          <a:pt x="12" y="7"/>
                        </a:cubicBezTo>
                        <a:cubicBezTo>
                          <a:pt x="14" y="8"/>
                          <a:pt x="14" y="8"/>
                          <a:pt x="14" y="8"/>
                        </a:cubicBezTo>
                        <a:cubicBezTo>
                          <a:pt x="13" y="9"/>
                          <a:pt x="13" y="9"/>
                          <a:pt x="13" y="9"/>
                        </a:cubicBezTo>
                        <a:cubicBezTo>
                          <a:pt x="12" y="9"/>
                          <a:pt x="12" y="9"/>
                          <a:pt x="12" y="9"/>
                        </a:cubicBezTo>
                        <a:cubicBezTo>
                          <a:pt x="11" y="10"/>
                          <a:pt x="11" y="10"/>
                          <a:pt x="11" y="10"/>
                        </a:cubicBezTo>
                        <a:cubicBezTo>
                          <a:pt x="11" y="11"/>
                          <a:pt x="11" y="11"/>
                          <a:pt x="11" y="11"/>
                        </a:cubicBezTo>
                        <a:cubicBezTo>
                          <a:pt x="10" y="12"/>
                          <a:pt x="10" y="12"/>
                          <a:pt x="10" y="12"/>
                        </a:cubicBezTo>
                        <a:cubicBezTo>
                          <a:pt x="9" y="11"/>
                          <a:pt x="9" y="11"/>
                          <a:pt x="9" y="11"/>
                        </a:cubicBezTo>
                        <a:cubicBezTo>
                          <a:pt x="8" y="11"/>
                          <a:pt x="8" y="11"/>
                          <a:pt x="8" y="11"/>
                        </a:cubicBezTo>
                        <a:cubicBezTo>
                          <a:pt x="8" y="13"/>
                          <a:pt x="8" y="13"/>
                          <a:pt x="8" y="13"/>
                        </a:cubicBezTo>
                        <a:cubicBezTo>
                          <a:pt x="6" y="13"/>
                          <a:pt x="6" y="13"/>
                          <a:pt x="6" y="13"/>
                        </a:cubicBezTo>
                        <a:cubicBezTo>
                          <a:pt x="6" y="11"/>
                          <a:pt x="6" y="11"/>
                          <a:pt x="6" y="11"/>
                        </a:cubicBezTo>
                        <a:cubicBezTo>
                          <a:pt x="5" y="11"/>
                          <a:pt x="5" y="11"/>
                          <a:pt x="5" y="11"/>
                        </a:cubicBezTo>
                        <a:cubicBezTo>
                          <a:pt x="4" y="12"/>
                          <a:pt x="4" y="12"/>
                          <a:pt x="4" y="12"/>
                        </a:cubicBezTo>
                        <a:cubicBezTo>
                          <a:pt x="2" y="11"/>
                          <a:pt x="2" y="11"/>
                          <a:pt x="2" y="11"/>
                        </a:cubicBezTo>
                        <a:cubicBezTo>
                          <a:pt x="3" y="10"/>
                          <a:pt x="3" y="10"/>
                          <a:pt x="3" y="10"/>
                        </a:cubicBezTo>
                        <a:cubicBezTo>
                          <a:pt x="2" y="9"/>
                          <a:pt x="2" y="9"/>
                          <a:pt x="2" y="9"/>
                        </a:cubicBezTo>
                        <a:cubicBezTo>
                          <a:pt x="1" y="9"/>
                          <a:pt x="1" y="9"/>
                          <a:pt x="1" y="9"/>
                        </a:cubicBezTo>
                        <a:cubicBezTo>
                          <a:pt x="0" y="8"/>
                          <a:pt x="0" y="8"/>
                          <a:pt x="0" y="8"/>
                        </a:cubicBezTo>
                        <a:cubicBezTo>
                          <a:pt x="2" y="7"/>
                          <a:pt x="2" y="7"/>
                          <a:pt x="2" y="7"/>
                        </a:cubicBezTo>
                        <a:cubicBezTo>
                          <a:pt x="2" y="6"/>
                          <a:pt x="2" y="6"/>
                          <a:pt x="2" y="6"/>
                        </a:cubicBezTo>
                        <a:cubicBezTo>
                          <a:pt x="0" y="5"/>
                          <a:pt x="0" y="5"/>
                          <a:pt x="0" y="5"/>
                        </a:cubicBezTo>
                        <a:cubicBezTo>
                          <a:pt x="1" y="4"/>
                          <a:pt x="1" y="4"/>
                          <a:pt x="1" y="4"/>
                        </a:cubicBezTo>
                        <a:cubicBezTo>
                          <a:pt x="3" y="4"/>
                          <a:pt x="3" y="4"/>
                          <a:pt x="3" y="4"/>
                        </a:cubicBezTo>
                        <a:cubicBezTo>
                          <a:pt x="3" y="3"/>
                          <a:pt x="3" y="3"/>
                          <a:pt x="3" y="3"/>
                        </a:cubicBezTo>
                        <a:cubicBezTo>
                          <a:pt x="2" y="2"/>
                          <a:pt x="2" y="2"/>
                          <a:pt x="2" y="2"/>
                        </a:cubicBezTo>
                        <a:cubicBezTo>
                          <a:pt x="4" y="1"/>
                          <a:pt x="4" y="1"/>
                          <a:pt x="4" y="1"/>
                        </a:cubicBezTo>
                        <a:cubicBezTo>
                          <a:pt x="5" y="2"/>
                          <a:pt x="5" y="2"/>
                          <a:pt x="5" y="2"/>
                        </a:cubicBezTo>
                        <a:moveTo>
                          <a:pt x="7" y="4"/>
                        </a:moveTo>
                        <a:cubicBezTo>
                          <a:pt x="6" y="4"/>
                          <a:pt x="4" y="5"/>
                          <a:pt x="4" y="6"/>
                        </a:cubicBezTo>
                        <a:cubicBezTo>
                          <a:pt x="4" y="8"/>
                          <a:pt x="6" y="9"/>
                          <a:pt x="7" y="9"/>
                        </a:cubicBezTo>
                        <a:cubicBezTo>
                          <a:pt x="9" y="9"/>
                          <a:pt x="10" y="8"/>
                          <a:pt x="10" y="6"/>
                        </a:cubicBezTo>
                        <a:cubicBezTo>
                          <a:pt x="10" y="5"/>
                          <a:pt x="9" y="4"/>
                          <a:pt x="7"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26">
                    <a:extLst>
                      <a:ext uri="{FF2B5EF4-FFF2-40B4-BE49-F238E27FC236}">
                        <a16:creationId xmlns:a16="http://schemas.microsoft.com/office/drawing/2014/main" id="{9737D606-5DFC-8D93-4AE9-03E3F9D827EB}"/>
                      </a:ext>
                    </a:extLst>
                  </p:cNvPr>
                  <p:cNvSpPr>
                    <a:spLocks/>
                  </p:cNvSpPr>
                  <p:nvPr/>
                </p:nvSpPr>
                <p:spPr bwMode="auto">
                  <a:xfrm>
                    <a:off x="4178" y="3404"/>
                    <a:ext cx="41" cy="66"/>
                  </a:xfrm>
                  <a:custGeom>
                    <a:avLst/>
                    <a:gdLst/>
                    <a:ahLst/>
                    <a:cxnLst>
                      <a:cxn ang="0">
                        <a:pos x="2" y="0"/>
                      </a:cxn>
                      <a:cxn ang="0">
                        <a:pos x="10" y="8"/>
                      </a:cxn>
                      <a:cxn ang="0">
                        <a:pos x="10" y="9"/>
                      </a:cxn>
                      <a:cxn ang="0">
                        <a:pos x="2" y="16"/>
                      </a:cxn>
                      <a:cxn ang="0">
                        <a:pos x="3" y="14"/>
                      </a:cxn>
                      <a:cxn ang="0">
                        <a:pos x="8" y="8"/>
                      </a:cxn>
                      <a:cxn ang="0">
                        <a:pos x="2" y="2"/>
                      </a:cxn>
                      <a:cxn ang="0">
                        <a:pos x="1" y="2"/>
                      </a:cxn>
                      <a:cxn ang="0">
                        <a:pos x="0" y="1"/>
                      </a:cxn>
                      <a:cxn ang="0">
                        <a:pos x="2" y="0"/>
                      </a:cxn>
                    </a:cxnLst>
                    <a:rect l="0" t="0" r="r" b="b"/>
                    <a:pathLst>
                      <a:path w="10" h="16">
                        <a:moveTo>
                          <a:pt x="2" y="0"/>
                        </a:moveTo>
                        <a:cubicBezTo>
                          <a:pt x="6" y="0"/>
                          <a:pt x="10" y="4"/>
                          <a:pt x="10" y="8"/>
                        </a:cubicBezTo>
                        <a:cubicBezTo>
                          <a:pt x="10" y="8"/>
                          <a:pt x="10" y="9"/>
                          <a:pt x="10" y="9"/>
                        </a:cubicBezTo>
                        <a:cubicBezTo>
                          <a:pt x="9" y="13"/>
                          <a:pt x="6" y="15"/>
                          <a:pt x="2" y="16"/>
                        </a:cubicBezTo>
                        <a:cubicBezTo>
                          <a:pt x="3" y="15"/>
                          <a:pt x="3" y="14"/>
                          <a:pt x="3" y="14"/>
                        </a:cubicBezTo>
                        <a:cubicBezTo>
                          <a:pt x="6" y="13"/>
                          <a:pt x="8" y="11"/>
                          <a:pt x="8" y="8"/>
                        </a:cubicBezTo>
                        <a:cubicBezTo>
                          <a:pt x="8" y="5"/>
                          <a:pt x="5" y="2"/>
                          <a:pt x="2" y="2"/>
                        </a:cubicBezTo>
                        <a:cubicBezTo>
                          <a:pt x="2" y="2"/>
                          <a:pt x="1" y="2"/>
                          <a:pt x="1" y="2"/>
                        </a:cubicBezTo>
                        <a:cubicBezTo>
                          <a:pt x="0" y="2"/>
                          <a:pt x="0" y="1"/>
                          <a:pt x="0" y="1"/>
                        </a:cubicBezTo>
                        <a:cubicBezTo>
                          <a:pt x="0" y="0"/>
                          <a:pt x="1" y="0"/>
                          <a:pt x="2" y="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27">
                    <a:extLst>
                      <a:ext uri="{FF2B5EF4-FFF2-40B4-BE49-F238E27FC236}">
                        <a16:creationId xmlns:a16="http://schemas.microsoft.com/office/drawing/2014/main" id="{38D2E798-D73F-EFDA-E804-90E4D38690B6}"/>
                      </a:ext>
                    </a:extLst>
                  </p:cNvPr>
                  <p:cNvSpPr>
                    <a:spLocks/>
                  </p:cNvSpPr>
                  <p:nvPr/>
                </p:nvSpPr>
                <p:spPr bwMode="auto">
                  <a:xfrm>
                    <a:off x="4161" y="3417"/>
                    <a:ext cx="21" cy="45"/>
                  </a:xfrm>
                  <a:custGeom>
                    <a:avLst/>
                    <a:gdLst/>
                    <a:ahLst/>
                    <a:cxnLst>
                      <a:cxn ang="0">
                        <a:pos x="3" y="0"/>
                      </a:cxn>
                      <a:cxn ang="0">
                        <a:pos x="5" y="11"/>
                      </a:cxn>
                      <a:cxn ang="0">
                        <a:pos x="0" y="5"/>
                      </a:cxn>
                      <a:cxn ang="0">
                        <a:pos x="3" y="0"/>
                      </a:cxn>
                    </a:cxnLst>
                    <a:rect l="0" t="0" r="r" b="b"/>
                    <a:pathLst>
                      <a:path w="5" h="11">
                        <a:moveTo>
                          <a:pt x="3" y="0"/>
                        </a:moveTo>
                        <a:cubicBezTo>
                          <a:pt x="5" y="3"/>
                          <a:pt x="5" y="7"/>
                          <a:pt x="5" y="11"/>
                        </a:cubicBezTo>
                        <a:cubicBezTo>
                          <a:pt x="2" y="10"/>
                          <a:pt x="0" y="8"/>
                          <a:pt x="0" y="5"/>
                        </a:cubicBezTo>
                        <a:cubicBezTo>
                          <a:pt x="0" y="3"/>
                          <a:pt x="1" y="1"/>
                          <a:pt x="3" y="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8">
                    <a:extLst>
                      <a:ext uri="{FF2B5EF4-FFF2-40B4-BE49-F238E27FC236}">
                        <a16:creationId xmlns:a16="http://schemas.microsoft.com/office/drawing/2014/main" id="{B5F80319-252D-19DB-09AE-03015C578053}"/>
                      </a:ext>
                    </a:extLst>
                  </p:cNvPr>
                  <p:cNvSpPr>
                    <a:spLocks/>
                  </p:cNvSpPr>
                  <p:nvPr/>
                </p:nvSpPr>
                <p:spPr bwMode="auto">
                  <a:xfrm>
                    <a:off x="4153" y="3413"/>
                    <a:ext cx="29" cy="53"/>
                  </a:xfrm>
                  <a:custGeom>
                    <a:avLst/>
                    <a:gdLst/>
                    <a:ahLst/>
                    <a:cxnLst>
                      <a:cxn ang="0">
                        <a:pos x="2" y="6"/>
                      </a:cxn>
                      <a:cxn ang="0">
                        <a:pos x="7" y="12"/>
                      </a:cxn>
                      <a:cxn ang="0">
                        <a:pos x="6" y="13"/>
                      </a:cxn>
                      <a:cxn ang="0">
                        <a:pos x="0" y="6"/>
                      </a:cxn>
                      <a:cxn ang="0">
                        <a:pos x="4" y="0"/>
                      </a:cxn>
                      <a:cxn ang="0">
                        <a:pos x="5" y="1"/>
                      </a:cxn>
                      <a:cxn ang="0">
                        <a:pos x="2" y="6"/>
                      </a:cxn>
                    </a:cxnLst>
                    <a:rect l="0" t="0" r="r" b="b"/>
                    <a:pathLst>
                      <a:path w="7" h="13">
                        <a:moveTo>
                          <a:pt x="2" y="6"/>
                        </a:moveTo>
                        <a:cubicBezTo>
                          <a:pt x="2" y="9"/>
                          <a:pt x="4" y="11"/>
                          <a:pt x="7" y="12"/>
                        </a:cubicBezTo>
                        <a:cubicBezTo>
                          <a:pt x="7" y="12"/>
                          <a:pt x="6" y="13"/>
                          <a:pt x="6" y="13"/>
                        </a:cubicBezTo>
                        <a:cubicBezTo>
                          <a:pt x="3" y="12"/>
                          <a:pt x="0" y="9"/>
                          <a:pt x="0" y="6"/>
                        </a:cubicBezTo>
                        <a:cubicBezTo>
                          <a:pt x="0" y="3"/>
                          <a:pt x="2" y="1"/>
                          <a:pt x="4" y="0"/>
                        </a:cubicBezTo>
                        <a:cubicBezTo>
                          <a:pt x="4" y="0"/>
                          <a:pt x="4" y="1"/>
                          <a:pt x="5" y="1"/>
                        </a:cubicBezTo>
                        <a:cubicBezTo>
                          <a:pt x="3" y="2"/>
                          <a:pt x="2" y="4"/>
                          <a:pt x="2" y="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29">
                    <a:extLst>
                      <a:ext uri="{FF2B5EF4-FFF2-40B4-BE49-F238E27FC236}">
                        <a16:creationId xmlns:a16="http://schemas.microsoft.com/office/drawing/2014/main" id="{39F66919-9F4A-5971-7AB0-DB8DB7C5CDA8}"/>
                      </a:ext>
                    </a:extLst>
                  </p:cNvPr>
                  <p:cNvSpPr>
                    <a:spLocks/>
                  </p:cNvSpPr>
                  <p:nvPr/>
                </p:nvSpPr>
                <p:spPr bwMode="auto">
                  <a:xfrm>
                    <a:off x="4124" y="3454"/>
                    <a:ext cx="54" cy="58"/>
                  </a:xfrm>
                  <a:custGeom>
                    <a:avLst/>
                    <a:gdLst/>
                    <a:ahLst/>
                    <a:cxnLst>
                      <a:cxn ang="0">
                        <a:pos x="7" y="0"/>
                      </a:cxn>
                      <a:cxn ang="0">
                        <a:pos x="13" y="5"/>
                      </a:cxn>
                      <a:cxn ang="0">
                        <a:pos x="10" y="9"/>
                      </a:cxn>
                      <a:cxn ang="0">
                        <a:pos x="2" y="14"/>
                      </a:cxn>
                      <a:cxn ang="0">
                        <a:pos x="0" y="12"/>
                      </a:cxn>
                      <a:cxn ang="0">
                        <a:pos x="2" y="7"/>
                      </a:cxn>
                      <a:cxn ang="0">
                        <a:pos x="1" y="7"/>
                      </a:cxn>
                      <a:cxn ang="0">
                        <a:pos x="5" y="4"/>
                      </a:cxn>
                      <a:cxn ang="0">
                        <a:pos x="7" y="0"/>
                      </a:cxn>
                    </a:cxnLst>
                    <a:rect l="0" t="0" r="r" b="b"/>
                    <a:pathLst>
                      <a:path w="13" h="14">
                        <a:moveTo>
                          <a:pt x="7" y="0"/>
                        </a:moveTo>
                        <a:cubicBezTo>
                          <a:pt x="8" y="2"/>
                          <a:pt x="10" y="4"/>
                          <a:pt x="13" y="5"/>
                        </a:cubicBezTo>
                        <a:cubicBezTo>
                          <a:pt x="12" y="6"/>
                          <a:pt x="11" y="7"/>
                          <a:pt x="10" y="9"/>
                        </a:cubicBezTo>
                        <a:cubicBezTo>
                          <a:pt x="8" y="11"/>
                          <a:pt x="5" y="13"/>
                          <a:pt x="2" y="14"/>
                        </a:cubicBezTo>
                        <a:cubicBezTo>
                          <a:pt x="0" y="12"/>
                          <a:pt x="0" y="12"/>
                          <a:pt x="0" y="12"/>
                        </a:cubicBezTo>
                        <a:cubicBezTo>
                          <a:pt x="2" y="7"/>
                          <a:pt x="2" y="7"/>
                          <a:pt x="2" y="7"/>
                        </a:cubicBezTo>
                        <a:cubicBezTo>
                          <a:pt x="1" y="7"/>
                          <a:pt x="1" y="7"/>
                          <a:pt x="1" y="7"/>
                        </a:cubicBezTo>
                        <a:cubicBezTo>
                          <a:pt x="3" y="6"/>
                          <a:pt x="4" y="5"/>
                          <a:pt x="5" y="4"/>
                        </a:cubicBezTo>
                        <a:cubicBezTo>
                          <a:pt x="6" y="3"/>
                          <a:pt x="7" y="1"/>
                          <a:pt x="7" y="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30">
                    <a:extLst>
                      <a:ext uri="{FF2B5EF4-FFF2-40B4-BE49-F238E27FC236}">
                        <a16:creationId xmlns:a16="http://schemas.microsoft.com/office/drawing/2014/main" id="{6A691806-2C7D-5E5E-7DBB-A7F397CD19B9}"/>
                      </a:ext>
                    </a:extLst>
                  </p:cNvPr>
                  <p:cNvSpPr>
                    <a:spLocks/>
                  </p:cNvSpPr>
                  <p:nvPr/>
                </p:nvSpPr>
                <p:spPr bwMode="auto">
                  <a:xfrm>
                    <a:off x="4149" y="3409"/>
                    <a:ext cx="29" cy="65"/>
                  </a:xfrm>
                  <a:custGeom>
                    <a:avLst/>
                    <a:gdLst/>
                    <a:ahLst/>
                    <a:cxnLst>
                      <a:cxn ang="0">
                        <a:pos x="1" y="7"/>
                      </a:cxn>
                      <a:cxn ang="0">
                        <a:pos x="7" y="14"/>
                      </a:cxn>
                      <a:cxn ang="0">
                        <a:pos x="7" y="16"/>
                      </a:cxn>
                      <a:cxn ang="0">
                        <a:pos x="1" y="11"/>
                      </a:cxn>
                      <a:cxn ang="0">
                        <a:pos x="0" y="6"/>
                      </a:cxn>
                      <a:cxn ang="0">
                        <a:pos x="4" y="0"/>
                      </a:cxn>
                      <a:cxn ang="0">
                        <a:pos x="5" y="1"/>
                      </a:cxn>
                      <a:cxn ang="0">
                        <a:pos x="1" y="7"/>
                      </a:cxn>
                    </a:cxnLst>
                    <a:rect l="0" t="0" r="r" b="b"/>
                    <a:pathLst>
                      <a:path w="7" h="16">
                        <a:moveTo>
                          <a:pt x="1" y="7"/>
                        </a:moveTo>
                        <a:cubicBezTo>
                          <a:pt x="1" y="10"/>
                          <a:pt x="4" y="13"/>
                          <a:pt x="7" y="14"/>
                        </a:cubicBezTo>
                        <a:cubicBezTo>
                          <a:pt x="7" y="15"/>
                          <a:pt x="7" y="15"/>
                          <a:pt x="7" y="16"/>
                        </a:cubicBezTo>
                        <a:cubicBezTo>
                          <a:pt x="4" y="15"/>
                          <a:pt x="2" y="13"/>
                          <a:pt x="1" y="11"/>
                        </a:cubicBezTo>
                        <a:cubicBezTo>
                          <a:pt x="1" y="9"/>
                          <a:pt x="1" y="8"/>
                          <a:pt x="0" y="6"/>
                        </a:cubicBezTo>
                        <a:cubicBezTo>
                          <a:pt x="0" y="4"/>
                          <a:pt x="2" y="1"/>
                          <a:pt x="4" y="0"/>
                        </a:cubicBezTo>
                        <a:cubicBezTo>
                          <a:pt x="4" y="0"/>
                          <a:pt x="4" y="0"/>
                          <a:pt x="5" y="1"/>
                        </a:cubicBezTo>
                        <a:cubicBezTo>
                          <a:pt x="3" y="2"/>
                          <a:pt x="1" y="4"/>
                          <a:pt x="1" y="7"/>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31">
                    <a:extLst>
                      <a:ext uri="{FF2B5EF4-FFF2-40B4-BE49-F238E27FC236}">
                        <a16:creationId xmlns:a16="http://schemas.microsoft.com/office/drawing/2014/main" id="{2ECCED0D-B0D6-9BB8-69BA-9299CA4FA8EF}"/>
                      </a:ext>
                    </a:extLst>
                  </p:cNvPr>
                  <p:cNvSpPr>
                    <a:spLocks/>
                  </p:cNvSpPr>
                  <p:nvPr/>
                </p:nvSpPr>
                <p:spPr bwMode="auto">
                  <a:xfrm>
                    <a:off x="4095" y="3388"/>
                    <a:ext cx="70" cy="45"/>
                  </a:xfrm>
                  <a:custGeom>
                    <a:avLst/>
                    <a:gdLst/>
                    <a:ahLst/>
                    <a:cxnLst>
                      <a:cxn ang="0">
                        <a:pos x="9" y="0"/>
                      </a:cxn>
                      <a:cxn ang="0">
                        <a:pos x="10" y="1"/>
                      </a:cxn>
                      <a:cxn ang="0">
                        <a:pos x="16" y="4"/>
                      </a:cxn>
                      <a:cxn ang="0">
                        <a:pos x="17" y="5"/>
                      </a:cxn>
                      <a:cxn ang="0">
                        <a:pos x="13" y="11"/>
                      </a:cxn>
                      <a:cxn ang="0">
                        <a:pos x="11" y="9"/>
                      </a:cxn>
                      <a:cxn ang="0">
                        <a:pos x="2" y="8"/>
                      </a:cxn>
                      <a:cxn ang="0">
                        <a:pos x="0" y="6"/>
                      </a:cxn>
                      <a:cxn ang="0">
                        <a:pos x="1" y="3"/>
                      </a:cxn>
                      <a:cxn ang="0">
                        <a:pos x="7" y="3"/>
                      </a:cxn>
                      <a:cxn ang="0">
                        <a:pos x="9" y="1"/>
                      </a:cxn>
                      <a:cxn ang="0">
                        <a:pos x="9" y="0"/>
                      </a:cxn>
                    </a:cxnLst>
                    <a:rect l="0" t="0" r="r" b="b"/>
                    <a:pathLst>
                      <a:path w="17" h="11">
                        <a:moveTo>
                          <a:pt x="9" y="0"/>
                        </a:moveTo>
                        <a:cubicBezTo>
                          <a:pt x="9" y="0"/>
                          <a:pt x="9" y="1"/>
                          <a:pt x="10" y="1"/>
                        </a:cubicBezTo>
                        <a:cubicBezTo>
                          <a:pt x="12" y="1"/>
                          <a:pt x="14" y="2"/>
                          <a:pt x="16" y="4"/>
                        </a:cubicBezTo>
                        <a:cubicBezTo>
                          <a:pt x="16" y="4"/>
                          <a:pt x="16" y="4"/>
                          <a:pt x="17" y="5"/>
                        </a:cubicBezTo>
                        <a:cubicBezTo>
                          <a:pt x="15" y="6"/>
                          <a:pt x="13" y="9"/>
                          <a:pt x="13" y="11"/>
                        </a:cubicBezTo>
                        <a:cubicBezTo>
                          <a:pt x="13" y="10"/>
                          <a:pt x="12" y="10"/>
                          <a:pt x="11" y="9"/>
                        </a:cubicBezTo>
                        <a:cubicBezTo>
                          <a:pt x="9" y="7"/>
                          <a:pt x="5" y="7"/>
                          <a:pt x="2" y="8"/>
                        </a:cubicBezTo>
                        <a:cubicBezTo>
                          <a:pt x="0" y="6"/>
                          <a:pt x="0" y="6"/>
                          <a:pt x="0" y="6"/>
                        </a:cubicBezTo>
                        <a:cubicBezTo>
                          <a:pt x="1" y="3"/>
                          <a:pt x="1" y="3"/>
                          <a:pt x="1" y="3"/>
                        </a:cubicBezTo>
                        <a:cubicBezTo>
                          <a:pt x="7" y="3"/>
                          <a:pt x="7" y="3"/>
                          <a:pt x="7" y="3"/>
                        </a:cubicBezTo>
                        <a:cubicBezTo>
                          <a:pt x="9" y="1"/>
                          <a:pt x="9" y="1"/>
                          <a:pt x="9" y="1"/>
                        </a:cubicBezTo>
                        <a:cubicBezTo>
                          <a:pt x="9" y="0"/>
                          <a:pt x="9" y="0"/>
                          <a:pt x="9" y="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32">
                    <a:extLst>
                      <a:ext uri="{FF2B5EF4-FFF2-40B4-BE49-F238E27FC236}">
                        <a16:creationId xmlns:a16="http://schemas.microsoft.com/office/drawing/2014/main" id="{20C9F47B-74D1-4638-2AD5-9ECDA32F5977}"/>
                      </a:ext>
                    </a:extLst>
                  </p:cNvPr>
                  <p:cNvSpPr>
                    <a:spLocks/>
                  </p:cNvSpPr>
                  <p:nvPr/>
                </p:nvSpPr>
                <p:spPr bwMode="auto">
                  <a:xfrm>
                    <a:off x="4054" y="3388"/>
                    <a:ext cx="78" cy="124"/>
                  </a:xfrm>
                  <a:custGeom>
                    <a:avLst/>
                    <a:gdLst/>
                    <a:ahLst/>
                    <a:cxnLst>
                      <a:cxn ang="0">
                        <a:pos x="17" y="3"/>
                      </a:cxn>
                      <a:cxn ang="0">
                        <a:pos x="11" y="3"/>
                      </a:cxn>
                      <a:cxn ang="0">
                        <a:pos x="10" y="6"/>
                      </a:cxn>
                      <a:cxn ang="0">
                        <a:pos x="12" y="8"/>
                      </a:cxn>
                      <a:cxn ang="0">
                        <a:pos x="10" y="10"/>
                      </a:cxn>
                      <a:cxn ang="0">
                        <a:pos x="11" y="21"/>
                      </a:cxn>
                      <a:cxn ang="0">
                        <a:pos x="18" y="23"/>
                      </a:cxn>
                      <a:cxn ang="0">
                        <a:pos x="19" y="23"/>
                      </a:cxn>
                      <a:cxn ang="0">
                        <a:pos x="17" y="28"/>
                      </a:cxn>
                      <a:cxn ang="0">
                        <a:pos x="19" y="30"/>
                      </a:cxn>
                      <a:cxn ang="0">
                        <a:pos x="6" y="26"/>
                      </a:cxn>
                      <a:cxn ang="0">
                        <a:pos x="5" y="5"/>
                      </a:cxn>
                      <a:cxn ang="0">
                        <a:pos x="19" y="0"/>
                      </a:cxn>
                      <a:cxn ang="0">
                        <a:pos x="19" y="1"/>
                      </a:cxn>
                      <a:cxn ang="0">
                        <a:pos x="17" y="3"/>
                      </a:cxn>
                    </a:cxnLst>
                    <a:rect l="0" t="0" r="r" b="b"/>
                    <a:pathLst>
                      <a:path w="19" h="30">
                        <a:moveTo>
                          <a:pt x="17" y="3"/>
                        </a:moveTo>
                        <a:cubicBezTo>
                          <a:pt x="11" y="3"/>
                          <a:pt x="11" y="3"/>
                          <a:pt x="11" y="3"/>
                        </a:cubicBezTo>
                        <a:cubicBezTo>
                          <a:pt x="10" y="6"/>
                          <a:pt x="10" y="6"/>
                          <a:pt x="10" y="6"/>
                        </a:cubicBezTo>
                        <a:cubicBezTo>
                          <a:pt x="12" y="8"/>
                          <a:pt x="12" y="8"/>
                          <a:pt x="12" y="8"/>
                        </a:cubicBezTo>
                        <a:cubicBezTo>
                          <a:pt x="11" y="8"/>
                          <a:pt x="11" y="9"/>
                          <a:pt x="10" y="10"/>
                        </a:cubicBezTo>
                        <a:cubicBezTo>
                          <a:pt x="7" y="13"/>
                          <a:pt x="7" y="18"/>
                          <a:pt x="11" y="21"/>
                        </a:cubicBezTo>
                        <a:cubicBezTo>
                          <a:pt x="13" y="23"/>
                          <a:pt x="16" y="23"/>
                          <a:pt x="18" y="23"/>
                        </a:cubicBezTo>
                        <a:cubicBezTo>
                          <a:pt x="19" y="23"/>
                          <a:pt x="19" y="23"/>
                          <a:pt x="19" y="23"/>
                        </a:cubicBezTo>
                        <a:cubicBezTo>
                          <a:pt x="17" y="28"/>
                          <a:pt x="17" y="28"/>
                          <a:pt x="17" y="28"/>
                        </a:cubicBezTo>
                        <a:cubicBezTo>
                          <a:pt x="19" y="30"/>
                          <a:pt x="19" y="30"/>
                          <a:pt x="19" y="30"/>
                        </a:cubicBezTo>
                        <a:cubicBezTo>
                          <a:pt x="14" y="30"/>
                          <a:pt x="10" y="29"/>
                          <a:pt x="6" y="26"/>
                        </a:cubicBezTo>
                        <a:cubicBezTo>
                          <a:pt x="0" y="21"/>
                          <a:pt x="0" y="12"/>
                          <a:pt x="5" y="5"/>
                        </a:cubicBezTo>
                        <a:cubicBezTo>
                          <a:pt x="8" y="1"/>
                          <a:pt x="14" y="0"/>
                          <a:pt x="19" y="0"/>
                        </a:cubicBezTo>
                        <a:cubicBezTo>
                          <a:pt x="19" y="1"/>
                          <a:pt x="19" y="1"/>
                          <a:pt x="19" y="1"/>
                        </a:cubicBezTo>
                        <a:cubicBezTo>
                          <a:pt x="17" y="3"/>
                          <a:pt x="17" y="3"/>
                          <a:pt x="17" y="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33">
                    <a:extLst>
                      <a:ext uri="{FF2B5EF4-FFF2-40B4-BE49-F238E27FC236}">
                        <a16:creationId xmlns:a16="http://schemas.microsoft.com/office/drawing/2014/main" id="{A0B5CBF6-FDFB-1830-7DED-BBADDBE1B5BF}"/>
                      </a:ext>
                    </a:extLst>
                  </p:cNvPr>
                  <p:cNvSpPr>
                    <a:spLocks/>
                  </p:cNvSpPr>
                  <p:nvPr/>
                </p:nvSpPr>
                <p:spPr bwMode="auto">
                  <a:xfrm>
                    <a:off x="4025" y="3491"/>
                    <a:ext cx="62" cy="66"/>
                  </a:xfrm>
                  <a:custGeom>
                    <a:avLst/>
                    <a:gdLst/>
                    <a:ahLst/>
                    <a:cxnLst>
                      <a:cxn ang="0">
                        <a:pos x="15" y="5"/>
                      </a:cxn>
                      <a:cxn ang="0">
                        <a:pos x="9" y="13"/>
                      </a:cxn>
                      <a:cxn ang="0">
                        <a:pos x="3" y="13"/>
                      </a:cxn>
                      <a:cxn ang="0">
                        <a:pos x="2" y="8"/>
                      </a:cxn>
                      <a:cxn ang="0">
                        <a:pos x="9" y="0"/>
                      </a:cxn>
                      <a:cxn ang="0">
                        <a:pos x="12" y="3"/>
                      </a:cxn>
                      <a:cxn ang="0">
                        <a:pos x="15" y="5"/>
                      </a:cxn>
                    </a:cxnLst>
                    <a:rect l="0" t="0" r="r" b="b"/>
                    <a:pathLst>
                      <a:path w="15" h="16">
                        <a:moveTo>
                          <a:pt x="15" y="5"/>
                        </a:moveTo>
                        <a:cubicBezTo>
                          <a:pt x="9" y="13"/>
                          <a:pt x="9" y="13"/>
                          <a:pt x="9" y="13"/>
                        </a:cubicBezTo>
                        <a:cubicBezTo>
                          <a:pt x="9" y="13"/>
                          <a:pt x="6" y="16"/>
                          <a:pt x="3" y="13"/>
                        </a:cubicBezTo>
                        <a:cubicBezTo>
                          <a:pt x="0" y="11"/>
                          <a:pt x="2" y="8"/>
                          <a:pt x="2" y="8"/>
                        </a:cubicBezTo>
                        <a:cubicBezTo>
                          <a:pt x="9" y="0"/>
                          <a:pt x="9" y="0"/>
                          <a:pt x="9" y="0"/>
                        </a:cubicBezTo>
                        <a:cubicBezTo>
                          <a:pt x="10" y="1"/>
                          <a:pt x="11" y="2"/>
                          <a:pt x="12" y="3"/>
                        </a:cubicBezTo>
                        <a:cubicBezTo>
                          <a:pt x="13" y="4"/>
                          <a:pt x="14" y="5"/>
                          <a:pt x="15" y="5"/>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81">
                  <a:extLst>
                    <a:ext uri="{FF2B5EF4-FFF2-40B4-BE49-F238E27FC236}">
                      <a16:creationId xmlns:a16="http://schemas.microsoft.com/office/drawing/2014/main" id="{B30FEBD4-FC63-70E0-E5EC-E2E454742FC5}"/>
                    </a:ext>
                  </a:extLst>
                </p:cNvPr>
                <p:cNvGrpSpPr/>
                <p:nvPr/>
              </p:nvGrpSpPr>
              <p:grpSpPr>
                <a:xfrm>
                  <a:off x="6321107" y="4609882"/>
                  <a:ext cx="270820" cy="224461"/>
                  <a:chOff x="1720850" y="7829550"/>
                  <a:chExt cx="990600" cy="882650"/>
                </a:xfrm>
                <a:solidFill>
                  <a:srgbClr val="005EB8"/>
                </a:solidFill>
              </p:grpSpPr>
              <p:sp>
                <p:nvSpPr>
                  <p:cNvPr id="143" name="Freeform 34">
                    <a:extLst>
                      <a:ext uri="{FF2B5EF4-FFF2-40B4-BE49-F238E27FC236}">
                        <a16:creationId xmlns:a16="http://schemas.microsoft.com/office/drawing/2014/main" id="{30FFB4AA-961B-32DC-18D7-156249386E25}"/>
                      </a:ext>
                    </a:extLst>
                  </p:cNvPr>
                  <p:cNvSpPr>
                    <a:spLocks/>
                  </p:cNvSpPr>
                  <p:nvPr/>
                </p:nvSpPr>
                <p:spPr bwMode="auto">
                  <a:xfrm>
                    <a:off x="1890713" y="8497888"/>
                    <a:ext cx="179388" cy="157163"/>
                  </a:xfrm>
                  <a:custGeom>
                    <a:avLst/>
                    <a:gdLst/>
                    <a:ahLst/>
                    <a:cxnLst>
                      <a:cxn ang="0">
                        <a:pos x="48" y="42"/>
                      </a:cxn>
                      <a:cxn ang="0">
                        <a:pos x="48" y="8"/>
                      </a:cxn>
                      <a:cxn ang="0">
                        <a:pos x="36" y="0"/>
                      </a:cxn>
                      <a:cxn ang="0">
                        <a:pos x="12" y="0"/>
                      </a:cxn>
                      <a:cxn ang="0">
                        <a:pos x="0" y="8"/>
                      </a:cxn>
                      <a:cxn ang="0">
                        <a:pos x="0" y="42"/>
                      </a:cxn>
                      <a:cxn ang="0">
                        <a:pos x="48" y="42"/>
                      </a:cxn>
                    </a:cxnLst>
                    <a:rect l="0" t="0" r="r" b="b"/>
                    <a:pathLst>
                      <a:path w="48" h="42">
                        <a:moveTo>
                          <a:pt x="48" y="42"/>
                        </a:moveTo>
                        <a:cubicBezTo>
                          <a:pt x="48" y="8"/>
                          <a:pt x="48" y="8"/>
                          <a:pt x="48" y="8"/>
                        </a:cubicBezTo>
                        <a:cubicBezTo>
                          <a:pt x="48" y="3"/>
                          <a:pt x="43" y="0"/>
                          <a:pt x="36" y="0"/>
                        </a:cubicBezTo>
                        <a:cubicBezTo>
                          <a:pt x="12" y="0"/>
                          <a:pt x="12" y="0"/>
                          <a:pt x="12" y="0"/>
                        </a:cubicBezTo>
                        <a:cubicBezTo>
                          <a:pt x="6" y="0"/>
                          <a:pt x="0" y="3"/>
                          <a:pt x="0" y="8"/>
                        </a:cubicBezTo>
                        <a:cubicBezTo>
                          <a:pt x="0" y="42"/>
                          <a:pt x="0" y="42"/>
                          <a:pt x="0" y="42"/>
                        </a:cubicBezTo>
                        <a:lnTo>
                          <a:pt x="48" y="4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35">
                    <a:extLst>
                      <a:ext uri="{FF2B5EF4-FFF2-40B4-BE49-F238E27FC236}">
                        <a16:creationId xmlns:a16="http://schemas.microsoft.com/office/drawing/2014/main" id="{AA812F73-F869-CAA6-C301-FAA8D6F83862}"/>
                      </a:ext>
                    </a:extLst>
                  </p:cNvPr>
                  <p:cNvSpPr>
                    <a:spLocks/>
                  </p:cNvSpPr>
                  <p:nvPr/>
                </p:nvSpPr>
                <p:spPr bwMode="auto">
                  <a:xfrm>
                    <a:off x="2130425" y="8434388"/>
                    <a:ext cx="179388" cy="220663"/>
                  </a:xfrm>
                  <a:custGeom>
                    <a:avLst/>
                    <a:gdLst/>
                    <a:ahLst/>
                    <a:cxnLst>
                      <a:cxn ang="0">
                        <a:pos x="48" y="59"/>
                      </a:cxn>
                      <a:cxn ang="0">
                        <a:pos x="48" y="8"/>
                      </a:cxn>
                      <a:cxn ang="0">
                        <a:pos x="36" y="0"/>
                      </a:cxn>
                      <a:cxn ang="0">
                        <a:pos x="12" y="0"/>
                      </a:cxn>
                      <a:cxn ang="0">
                        <a:pos x="0" y="8"/>
                      </a:cxn>
                      <a:cxn ang="0">
                        <a:pos x="0" y="59"/>
                      </a:cxn>
                      <a:cxn ang="0">
                        <a:pos x="48" y="59"/>
                      </a:cxn>
                    </a:cxnLst>
                    <a:rect l="0" t="0" r="r" b="b"/>
                    <a:pathLst>
                      <a:path w="48" h="59">
                        <a:moveTo>
                          <a:pt x="48" y="59"/>
                        </a:moveTo>
                        <a:cubicBezTo>
                          <a:pt x="48" y="8"/>
                          <a:pt x="48" y="8"/>
                          <a:pt x="48" y="8"/>
                        </a:cubicBezTo>
                        <a:cubicBezTo>
                          <a:pt x="48" y="4"/>
                          <a:pt x="42" y="0"/>
                          <a:pt x="36" y="0"/>
                        </a:cubicBezTo>
                        <a:cubicBezTo>
                          <a:pt x="12" y="0"/>
                          <a:pt x="12" y="0"/>
                          <a:pt x="12" y="0"/>
                        </a:cubicBezTo>
                        <a:cubicBezTo>
                          <a:pt x="5" y="0"/>
                          <a:pt x="0" y="4"/>
                          <a:pt x="0" y="8"/>
                        </a:cubicBezTo>
                        <a:cubicBezTo>
                          <a:pt x="0" y="59"/>
                          <a:pt x="0" y="59"/>
                          <a:pt x="0" y="59"/>
                        </a:cubicBezTo>
                        <a:lnTo>
                          <a:pt x="48" y="59"/>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36">
                    <a:extLst>
                      <a:ext uri="{FF2B5EF4-FFF2-40B4-BE49-F238E27FC236}">
                        <a16:creationId xmlns:a16="http://schemas.microsoft.com/office/drawing/2014/main" id="{9115F9DB-A36A-362E-D559-F60614E6E658}"/>
                      </a:ext>
                    </a:extLst>
                  </p:cNvPr>
                  <p:cNvSpPr>
                    <a:spLocks/>
                  </p:cNvSpPr>
                  <p:nvPr/>
                </p:nvSpPr>
                <p:spPr bwMode="auto">
                  <a:xfrm>
                    <a:off x="2366963" y="8351838"/>
                    <a:ext cx="179388" cy="303213"/>
                  </a:xfrm>
                  <a:custGeom>
                    <a:avLst/>
                    <a:gdLst/>
                    <a:ahLst/>
                    <a:cxnLst>
                      <a:cxn ang="0">
                        <a:pos x="48" y="81"/>
                      </a:cxn>
                      <a:cxn ang="0">
                        <a:pos x="48" y="8"/>
                      </a:cxn>
                      <a:cxn ang="0">
                        <a:pos x="36" y="0"/>
                      </a:cxn>
                      <a:cxn ang="0">
                        <a:pos x="12" y="0"/>
                      </a:cxn>
                      <a:cxn ang="0">
                        <a:pos x="0" y="8"/>
                      </a:cxn>
                      <a:cxn ang="0">
                        <a:pos x="0" y="81"/>
                      </a:cxn>
                      <a:cxn ang="0">
                        <a:pos x="48" y="81"/>
                      </a:cxn>
                    </a:cxnLst>
                    <a:rect l="0" t="0" r="r" b="b"/>
                    <a:pathLst>
                      <a:path w="48" h="81">
                        <a:moveTo>
                          <a:pt x="48" y="81"/>
                        </a:moveTo>
                        <a:cubicBezTo>
                          <a:pt x="48" y="8"/>
                          <a:pt x="48" y="8"/>
                          <a:pt x="48" y="8"/>
                        </a:cubicBezTo>
                        <a:cubicBezTo>
                          <a:pt x="48" y="4"/>
                          <a:pt x="43" y="0"/>
                          <a:pt x="36" y="0"/>
                        </a:cubicBezTo>
                        <a:cubicBezTo>
                          <a:pt x="12" y="0"/>
                          <a:pt x="12" y="0"/>
                          <a:pt x="12" y="0"/>
                        </a:cubicBezTo>
                        <a:cubicBezTo>
                          <a:pt x="6" y="0"/>
                          <a:pt x="0" y="4"/>
                          <a:pt x="0" y="8"/>
                        </a:cubicBezTo>
                        <a:cubicBezTo>
                          <a:pt x="0" y="81"/>
                          <a:pt x="0" y="81"/>
                          <a:pt x="0" y="81"/>
                        </a:cubicBezTo>
                        <a:lnTo>
                          <a:pt x="48" y="8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37">
                    <a:extLst>
                      <a:ext uri="{FF2B5EF4-FFF2-40B4-BE49-F238E27FC236}">
                        <a16:creationId xmlns:a16="http://schemas.microsoft.com/office/drawing/2014/main" id="{DCDB3900-73F9-9201-6D93-17768B64BE04}"/>
                      </a:ext>
                    </a:extLst>
                  </p:cNvPr>
                  <p:cNvSpPr>
                    <a:spLocks noEditPoints="1"/>
                  </p:cNvSpPr>
                  <p:nvPr/>
                </p:nvSpPr>
                <p:spPr bwMode="auto">
                  <a:xfrm>
                    <a:off x="1720850" y="7829550"/>
                    <a:ext cx="990600" cy="882650"/>
                  </a:xfrm>
                  <a:custGeom>
                    <a:avLst/>
                    <a:gdLst/>
                    <a:ahLst/>
                    <a:cxnLst>
                      <a:cxn ang="0">
                        <a:pos x="256" y="0"/>
                      </a:cxn>
                      <a:cxn ang="0">
                        <a:pos x="9" y="0"/>
                      </a:cxn>
                      <a:cxn ang="0">
                        <a:pos x="0" y="8"/>
                      </a:cxn>
                      <a:cxn ang="0">
                        <a:pos x="0" y="226"/>
                      </a:cxn>
                      <a:cxn ang="0">
                        <a:pos x="9" y="235"/>
                      </a:cxn>
                      <a:cxn ang="0">
                        <a:pos x="256" y="235"/>
                      </a:cxn>
                      <a:cxn ang="0">
                        <a:pos x="264" y="226"/>
                      </a:cxn>
                      <a:cxn ang="0">
                        <a:pos x="264" y="8"/>
                      </a:cxn>
                      <a:cxn ang="0">
                        <a:pos x="256" y="0"/>
                      </a:cxn>
                      <a:cxn ang="0">
                        <a:pos x="204" y="18"/>
                      </a:cxn>
                      <a:cxn ang="0">
                        <a:pos x="215" y="29"/>
                      </a:cxn>
                      <a:cxn ang="0">
                        <a:pos x="204" y="41"/>
                      </a:cxn>
                      <a:cxn ang="0">
                        <a:pos x="192" y="29"/>
                      </a:cxn>
                      <a:cxn ang="0">
                        <a:pos x="204" y="18"/>
                      </a:cxn>
                      <a:cxn ang="0">
                        <a:pos x="171" y="18"/>
                      </a:cxn>
                      <a:cxn ang="0">
                        <a:pos x="182" y="29"/>
                      </a:cxn>
                      <a:cxn ang="0">
                        <a:pos x="171" y="41"/>
                      </a:cxn>
                      <a:cxn ang="0">
                        <a:pos x="160" y="29"/>
                      </a:cxn>
                      <a:cxn ang="0">
                        <a:pos x="171" y="18"/>
                      </a:cxn>
                      <a:cxn ang="0">
                        <a:pos x="248" y="218"/>
                      </a:cxn>
                      <a:cxn ang="0">
                        <a:pos x="17" y="218"/>
                      </a:cxn>
                      <a:cxn ang="0">
                        <a:pos x="17" y="59"/>
                      </a:cxn>
                      <a:cxn ang="0">
                        <a:pos x="248" y="59"/>
                      </a:cxn>
                      <a:cxn ang="0">
                        <a:pos x="248" y="218"/>
                      </a:cxn>
                      <a:cxn ang="0">
                        <a:pos x="236" y="41"/>
                      </a:cxn>
                      <a:cxn ang="0">
                        <a:pos x="225" y="29"/>
                      </a:cxn>
                      <a:cxn ang="0">
                        <a:pos x="236" y="18"/>
                      </a:cxn>
                      <a:cxn ang="0">
                        <a:pos x="248" y="29"/>
                      </a:cxn>
                      <a:cxn ang="0">
                        <a:pos x="236" y="41"/>
                      </a:cxn>
                    </a:cxnLst>
                    <a:rect l="0" t="0" r="r" b="b"/>
                    <a:pathLst>
                      <a:path w="264" h="235">
                        <a:moveTo>
                          <a:pt x="256" y="0"/>
                        </a:moveTo>
                        <a:cubicBezTo>
                          <a:pt x="9" y="0"/>
                          <a:pt x="9" y="0"/>
                          <a:pt x="9" y="0"/>
                        </a:cubicBezTo>
                        <a:cubicBezTo>
                          <a:pt x="4" y="0"/>
                          <a:pt x="0" y="4"/>
                          <a:pt x="0" y="8"/>
                        </a:cubicBezTo>
                        <a:cubicBezTo>
                          <a:pt x="0" y="226"/>
                          <a:pt x="0" y="226"/>
                          <a:pt x="0" y="226"/>
                        </a:cubicBezTo>
                        <a:cubicBezTo>
                          <a:pt x="0" y="231"/>
                          <a:pt x="4" y="235"/>
                          <a:pt x="9" y="235"/>
                        </a:cubicBezTo>
                        <a:cubicBezTo>
                          <a:pt x="256" y="235"/>
                          <a:pt x="256" y="235"/>
                          <a:pt x="256" y="235"/>
                        </a:cubicBezTo>
                        <a:cubicBezTo>
                          <a:pt x="261" y="235"/>
                          <a:pt x="264" y="231"/>
                          <a:pt x="264" y="226"/>
                        </a:cubicBezTo>
                        <a:cubicBezTo>
                          <a:pt x="264" y="8"/>
                          <a:pt x="264" y="8"/>
                          <a:pt x="264" y="8"/>
                        </a:cubicBezTo>
                        <a:cubicBezTo>
                          <a:pt x="264" y="4"/>
                          <a:pt x="261" y="0"/>
                          <a:pt x="256" y="0"/>
                        </a:cubicBezTo>
                        <a:moveTo>
                          <a:pt x="204" y="18"/>
                        </a:moveTo>
                        <a:cubicBezTo>
                          <a:pt x="210" y="18"/>
                          <a:pt x="215" y="23"/>
                          <a:pt x="215" y="29"/>
                        </a:cubicBezTo>
                        <a:cubicBezTo>
                          <a:pt x="215" y="36"/>
                          <a:pt x="210" y="41"/>
                          <a:pt x="204" y="41"/>
                        </a:cubicBezTo>
                        <a:cubicBezTo>
                          <a:pt x="197" y="41"/>
                          <a:pt x="192" y="36"/>
                          <a:pt x="192" y="29"/>
                        </a:cubicBezTo>
                        <a:cubicBezTo>
                          <a:pt x="192" y="23"/>
                          <a:pt x="197" y="18"/>
                          <a:pt x="204" y="18"/>
                        </a:cubicBezTo>
                        <a:moveTo>
                          <a:pt x="171" y="18"/>
                        </a:moveTo>
                        <a:cubicBezTo>
                          <a:pt x="177" y="18"/>
                          <a:pt x="182" y="23"/>
                          <a:pt x="182" y="29"/>
                        </a:cubicBezTo>
                        <a:cubicBezTo>
                          <a:pt x="182" y="36"/>
                          <a:pt x="177" y="41"/>
                          <a:pt x="171" y="41"/>
                        </a:cubicBezTo>
                        <a:cubicBezTo>
                          <a:pt x="165" y="41"/>
                          <a:pt x="160" y="36"/>
                          <a:pt x="160" y="29"/>
                        </a:cubicBezTo>
                        <a:cubicBezTo>
                          <a:pt x="160" y="23"/>
                          <a:pt x="165" y="18"/>
                          <a:pt x="171" y="18"/>
                        </a:cubicBezTo>
                        <a:moveTo>
                          <a:pt x="248" y="218"/>
                        </a:moveTo>
                        <a:cubicBezTo>
                          <a:pt x="17" y="218"/>
                          <a:pt x="17" y="218"/>
                          <a:pt x="17" y="218"/>
                        </a:cubicBezTo>
                        <a:cubicBezTo>
                          <a:pt x="17" y="59"/>
                          <a:pt x="17" y="59"/>
                          <a:pt x="17" y="59"/>
                        </a:cubicBezTo>
                        <a:cubicBezTo>
                          <a:pt x="248" y="59"/>
                          <a:pt x="248" y="59"/>
                          <a:pt x="248" y="59"/>
                        </a:cubicBezTo>
                        <a:lnTo>
                          <a:pt x="248" y="218"/>
                        </a:lnTo>
                        <a:close/>
                        <a:moveTo>
                          <a:pt x="236" y="41"/>
                        </a:moveTo>
                        <a:cubicBezTo>
                          <a:pt x="230" y="41"/>
                          <a:pt x="225" y="36"/>
                          <a:pt x="225" y="29"/>
                        </a:cubicBezTo>
                        <a:cubicBezTo>
                          <a:pt x="225" y="23"/>
                          <a:pt x="230" y="18"/>
                          <a:pt x="236" y="18"/>
                        </a:cubicBezTo>
                        <a:cubicBezTo>
                          <a:pt x="243" y="18"/>
                          <a:pt x="248" y="23"/>
                          <a:pt x="248" y="29"/>
                        </a:cubicBezTo>
                        <a:cubicBezTo>
                          <a:pt x="248" y="36"/>
                          <a:pt x="243" y="41"/>
                          <a:pt x="236" y="4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8" name="Group 79">
                  <a:extLst>
                    <a:ext uri="{FF2B5EF4-FFF2-40B4-BE49-F238E27FC236}">
                      <a16:creationId xmlns:a16="http://schemas.microsoft.com/office/drawing/2014/main" id="{D67B9B13-8E8C-B51B-C1AB-771C2AD42A34}"/>
                    </a:ext>
                  </a:extLst>
                </p:cNvPr>
                <p:cNvGrpSpPr/>
                <p:nvPr/>
              </p:nvGrpSpPr>
              <p:grpSpPr>
                <a:xfrm>
                  <a:off x="6321105" y="4361182"/>
                  <a:ext cx="288179" cy="246260"/>
                  <a:chOff x="1720850" y="3194050"/>
                  <a:chExt cx="1054100" cy="968376"/>
                </a:xfrm>
              </p:grpSpPr>
              <p:sp>
                <p:nvSpPr>
                  <p:cNvPr id="140" name="Freeform 38">
                    <a:extLst>
                      <a:ext uri="{FF2B5EF4-FFF2-40B4-BE49-F238E27FC236}">
                        <a16:creationId xmlns:a16="http://schemas.microsoft.com/office/drawing/2014/main" id="{AA72B092-6F7B-623F-52C5-65A00534FE8E}"/>
                      </a:ext>
                    </a:extLst>
                  </p:cNvPr>
                  <p:cNvSpPr>
                    <a:spLocks noEditPoints="1"/>
                  </p:cNvSpPr>
                  <p:nvPr/>
                </p:nvSpPr>
                <p:spPr bwMode="auto">
                  <a:xfrm>
                    <a:off x="1720850" y="3194050"/>
                    <a:ext cx="990600" cy="882650"/>
                  </a:xfrm>
                  <a:custGeom>
                    <a:avLst/>
                    <a:gdLst/>
                    <a:ahLst/>
                    <a:cxnLst>
                      <a:cxn ang="0">
                        <a:pos x="256" y="0"/>
                      </a:cxn>
                      <a:cxn ang="0">
                        <a:pos x="9" y="0"/>
                      </a:cxn>
                      <a:cxn ang="0">
                        <a:pos x="0" y="8"/>
                      </a:cxn>
                      <a:cxn ang="0">
                        <a:pos x="0" y="226"/>
                      </a:cxn>
                      <a:cxn ang="0">
                        <a:pos x="9" y="235"/>
                      </a:cxn>
                      <a:cxn ang="0">
                        <a:pos x="256" y="235"/>
                      </a:cxn>
                      <a:cxn ang="0">
                        <a:pos x="264" y="226"/>
                      </a:cxn>
                      <a:cxn ang="0">
                        <a:pos x="264" y="8"/>
                      </a:cxn>
                      <a:cxn ang="0">
                        <a:pos x="256" y="0"/>
                      </a:cxn>
                      <a:cxn ang="0">
                        <a:pos x="204" y="18"/>
                      </a:cxn>
                      <a:cxn ang="0">
                        <a:pos x="215" y="29"/>
                      </a:cxn>
                      <a:cxn ang="0">
                        <a:pos x="204" y="40"/>
                      </a:cxn>
                      <a:cxn ang="0">
                        <a:pos x="192" y="29"/>
                      </a:cxn>
                      <a:cxn ang="0">
                        <a:pos x="204" y="18"/>
                      </a:cxn>
                      <a:cxn ang="0">
                        <a:pos x="171" y="18"/>
                      </a:cxn>
                      <a:cxn ang="0">
                        <a:pos x="182" y="29"/>
                      </a:cxn>
                      <a:cxn ang="0">
                        <a:pos x="171" y="40"/>
                      </a:cxn>
                      <a:cxn ang="0">
                        <a:pos x="160" y="29"/>
                      </a:cxn>
                      <a:cxn ang="0">
                        <a:pos x="171" y="18"/>
                      </a:cxn>
                      <a:cxn ang="0">
                        <a:pos x="248" y="218"/>
                      </a:cxn>
                      <a:cxn ang="0">
                        <a:pos x="17" y="218"/>
                      </a:cxn>
                      <a:cxn ang="0">
                        <a:pos x="17" y="59"/>
                      </a:cxn>
                      <a:cxn ang="0">
                        <a:pos x="248" y="59"/>
                      </a:cxn>
                      <a:cxn ang="0">
                        <a:pos x="248" y="218"/>
                      </a:cxn>
                      <a:cxn ang="0">
                        <a:pos x="236" y="40"/>
                      </a:cxn>
                      <a:cxn ang="0">
                        <a:pos x="225" y="29"/>
                      </a:cxn>
                      <a:cxn ang="0">
                        <a:pos x="236" y="18"/>
                      </a:cxn>
                      <a:cxn ang="0">
                        <a:pos x="248" y="29"/>
                      </a:cxn>
                      <a:cxn ang="0">
                        <a:pos x="236" y="40"/>
                      </a:cxn>
                    </a:cxnLst>
                    <a:rect l="0" t="0" r="r" b="b"/>
                    <a:pathLst>
                      <a:path w="264" h="235">
                        <a:moveTo>
                          <a:pt x="256" y="0"/>
                        </a:moveTo>
                        <a:cubicBezTo>
                          <a:pt x="9" y="0"/>
                          <a:pt x="9" y="0"/>
                          <a:pt x="9" y="0"/>
                        </a:cubicBezTo>
                        <a:cubicBezTo>
                          <a:pt x="4" y="0"/>
                          <a:pt x="0" y="4"/>
                          <a:pt x="0" y="8"/>
                        </a:cubicBezTo>
                        <a:cubicBezTo>
                          <a:pt x="0" y="226"/>
                          <a:pt x="0" y="226"/>
                          <a:pt x="0" y="226"/>
                        </a:cubicBezTo>
                        <a:cubicBezTo>
                          <a:pt x="0" y="231"/>
                          <a:pt x="4" y="235"/>
                          <a:pt x="9" y="235"/>
                        </a:cubicBezTo>
                        <a:cubicBezTo>
                          <a:pt x="256" y="235"/>
                          <a:pt x="256" y="235"/>
                          <a:pt x="256" y="235"/>
                        </a:cubicBezTo>
                        <a:cubicBezTo>
                          <a:pt x="261" y="235"/>
                          <a:pt x="264" y="231"/>
                          <a:pt x="264" y="226"/>
                        </a:cubicBezTo>
                        <a:cubicBezTo>
                          <a:pt x="264" y="8"/>
                          <a:pt x="264" y="8"/>
                          <a:pt x="264" y="8"/>
                        </a:cubicBezTo>
                        <a:cubicBezTo>
                          <a:pt x="264" y="4"/>
                          <a:pt x="261" y="0"/>
                          <a:pt x="256" y="0"/>
                        </a:cubicBezTo>
                        <a:moveTo>
                          <a:pt x="204" y="18"/>
                        </a:moveTo>
                        <a:cubicBezTo>
                          <a:pt x="210" y="18"/>
                          <a:pt x="215" y="23"/>
                          <a:pt x="215" y="29"/>
                        </a:cubicBezTo>
                        <a:cubicBezTo>
                          <a:pt x="215" y="36"/>
                          <a:pt x="210" y="40"/>
                          <a:pt x="204" y="40"/>
                        </a:cubicBezTo>
                        <a:cubicBezTo>
                          <a:pt x="197" y="40"/>
                          <a:pt x="192" y="36"/>
                          <a:pt x="192" y="29"/>
                        </a:cubicBezTo>
                        <a:cubicBezTo>
                          <a:pt x="192" y="23"/>
                          <a:pt x="197" y="18"/>
                          <a:pt x="204" y="18"/>
                        </a:cubicBezTo>
                        <a:moveTo>
                          <a:pt x="171" y="18"/>
                        </a:moveTo>
                        <a:cubicBezTo>
                          <a:pt x="177" y="18"/>
                          <a:pt x="182" y="23"/>
                          <a:pt x="182" y="29"/>
                        </a:cubicBezTo>
                        <a:cubicBezTo>
                          <a:pt x="182" y="36"/>
                          <a:pt x="177" y="40"/>
                          <a:pt x="171" y="40"/>
                        </a:cubicBezTo>
                        <a:cubicBezTo>
                          <a:pt x="165" y="40"/>
                          <a:pt x="160" y="36"/>
                          <a:pt x="160" y="29"/>
                        </a:cubicBezTo>
                        <a:cubicBezTo>
                          <a:pt x="160" y="23"/>
                          <a:pt x="165" y="18"/>
                          <a:pt x="171" y="18"/>
                        </a:cubicBezTo>
                        <a:moveTo>
                          <a:pt x="248" y="218"/>
                        </a:moveTo>
                        <a:cubicBezTo>
                          <a:pt x="17" y="218"/>
                          <a:pt x="17" y="218"/>
                          <a:pt x="17" y="218"/>
                        </a:cubicBezTo>
                        <a:cubicBezTo>
                          <a:pt x="17" y="59"/>
                          <a:pt x="17" y="59"/>
                          <a:pt x="17" y="59"/>
                        </a:cubicBezTo>
                        <a:cubicBezTo>
                          <a:pt x="248" y="59"/>
                          <a:pt x="248" y="59"/>
                          <a:pt x="248" y="59"/>
                        </a:cubicBezTo>
                        <a:lnTo>
                          <a:pt x="248" y="218"/>
                        </a:lnTo>
                        <a:close/>
                        <a:moveTo>
                          <a:pt x="236" y="40"/>
                        </a:moveTo>
                        <a:cubicBezTo>
                          <a:pt x="230" y="40"/>
                          <a:pt x="225" y="36"/>
                          <a:pt x="225" y="29"/>
                        </a:cubicBezTo>
                        <a:cubicBezTo>
                          <a:pt x="225" y="23"/>
                          <a:pt x="230" y="18"/>
                          <a:pt x="236" y="18"/>
                        </a:cubicBezTo>
                        <a:cubicBezTo>
                          <a:pt x="243" y="18"/>
                          <a:pt x="248" y="23"/>
                          <a:pt x="248" y="29"/>
                        </a:cubicBezTo>
                        <a:cubicBezTo>
                          <a:pt x="248" y="36"/>
                          <a:pt x="243" y="40"/>
                          <a:pt x="236" y="40"/>
                        </a:cubicBezTo>
                      </a:path>
                    </a:pathLst>
                  </a:custGeom>
                  <a:solidFill>
                    <a:srgbClr val="00338D"/>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39">
                    <a:extLst>
                      <a:ext uri="{FF2B5EF4-FFF2-40B4-BE49-F238E27FC236}">
                        <a16:creationId xmlns:a16="http://schemas.microsoft.com/office/drawing/2014/main" id="{4AE9EC31-1A4E-E712-E3A6-29CF7680AADD}"/>
                      </a:ext>
                    </a:extLst>
                  </p:cNvPr>
                  <p:cNvSpPr>
                    <a:spLocks noEditPoints="1"/>
                  </p:cNvSpPr>
                  <p:nvPr/>
                </p:nvSpPr>
                <p:spPr bwMode="auto">
                  <a:xfrm>
                    <a:off x="2066925" y="3452813"/>
                    <a:ext cx="708025" cy="709613"/>
                  </a:xfrm>
                  <a:custGeom>
                    <a:avLst/>
                    <a:gdLst/>
                    <a:ahLst/>
                    <a:cxnLst>
                      <a:cxn ang="0">
                        <a:pos x="25" y="25"/>
                      </a:cxn>
                      <a:cxn ang="0">
                        <a:pos x="25" y="114"/>
                      </a:cxn>
                      <a:cxn ang="0">
                        <a:pos x="109" y="118"/>
                      </a:cxn>
                      <a:cxn ang="0">
                        <a:pos x="113" y="132"/>
                      </a:cxn>
                      <a:cxn ang="0">
                        <a:pos x="164" y="184"/>
                      </a:cxn>
                      <a:cxn ang="0">
                        <a:pos x="184" y="184"/>
                      </a:cxn>
                      <a:cxn ang="0">
                        <a:pos x="184" y="164"/>
                      </a:cxn>
                      <a:cxn ang="0">
                        <a:pos x="132" y="113"/>
                      </a:cxn>
                      <a:cxn ang="0">
                        <a:pos x="118" y="109"/>
                      </a:cxn>
                      <a:cxn ang="0">
                        <a:pos x="114" y="25"/>
                      </a:cxn>
                      <a:cxn ang="0">
                        <a:pos x="25" y="25"/>
                      </a:cxn>
                      <a:cxn ang="0">
                        <a:pos x="38" y="38"/>
                      </a:cxn>
                      <a:cxn ang="0">
                        <a:pos x="38" y="101"/>
                      </a:cxn>
                      <a:cxn ang="0">
                        <a:pos x="101" y="101"/>
                      </a:cxn>
                      <a:cxn ang="0">
                        <a:pos x="101" y="38"/>
                      </a:cxn>
                      <a:cxn ang="0">
                        <a:pos x="38" y="38"/>
                      </a:cxn>
                    </a:cxnLst>
                    <a:rect l="0" t="0" r="r" b="b"/>
                    <a:pathLst>
                      <a:path w="189" h="189">
                        <a:moveTo>
                          <a:pt x="25" y="25"/>
                        </a:moveTo>
                        <a:cubicBezTo>
                          <a:pt x="0" y="49"/>
                          <a:pt x="0" y="89"/>
                          <a:pt x="25" y="114"/>
                        </a:cubicBezTo>
                        <a:cubicBezTo>
                          <a:pt x="48" y="137"/>
                          <a:pt x="85" y="139"/>
                          <a:pt x="109" y="118"/>
                        </a:cubicBezTo>
                        <a:cubicBezTo>
                          <a:pt x="108" y="123"/>
                          <a:pt x="109" y="128"/>
                          <a:pt x="113" y="132"/>
                        </a:cubicBezTo>
                        <a:cubicBezTo>
                          <a:pt x="164" y="184"/>
                          <a:pt x="164" y="184"/>
                          <a:pt x="164" y="184"/>
                        </a:cubicBezTo>
                        <a:cubicBezTo>
                          <a:pt x="170" y="189"/>
                          <a:pt x="178" y="189"/>
                          <a:pt x="184" y="184"/>
                        </a:cubicBezTo>
                        <a:cubicBezTo>
                          <a:pt x="189" y="178"/>
                          <a:pt x="189" y="170"/>
                          <a:pt x="184" y="164"/>
                        </a:cubicBezTo>
                        <a:cubicBezTo>
                          <a:pt x="132" y="113"/>
                          <a:pt x="132" y="113"/>
                          <a:pt x="132" y="113"/>
                        </a:cubicBezTo>
                        <a:cubicBezTo>
                          <a:pt x="128" y="109"/>
                          <a:pt x="123" y="108"/>
                          <a:pt x="118" y="109"/>
                        </a:cubicBezTo>
                        <a:cubicBezTo>
                          <a:pt x="139" y="84"/>
                          <a:pt x="137" y="48"/>
                          <a:pt x="114" y="25"/>
                        </a:cubicBezTo>
                        <a:cubicBezTo>
                          <a:pt x="89" y="0"/>
                          <a:pt x="50" y="0"/>
                          <a:pt x="25" y="25"/>
                        </a:cubicBezTo>
                        <a:close/>
                        <a:moveTo>
                          <a:pt x="38" y="38"/>
                        </a:moveTo>
                        <a:cubicBezTo>
                          <a:pt x="20" y="55"/>
                          <a:pt x="20" y="84"/>
                          <a:pt x="38" y="101"/>
                        </a:cubicBezTo>
                        <a:cubicBezTo>
                          <a:pt x="55" y="119"/>
                          <a:pt x="84" y="119"/>
                          <a:pt x="101" y="101"/>
                        </a:cubicBezTo>
                        <a:cubicBezTo>
                          <a:pt x="119" y="84"/>
                          <a:pt x="119" y="55"/>
                          <a:pt x="101" y="38"/>
                        </a:cubicBezTo>
                        <a:cubicBezTo>
                          <a:pt x="84" y="20"/>
                          <a:pt x="55" y="20"/>
                          <a:pt x="38" y="38"/>
                        </a:cubicBezTo>
                        <a:close/>
                      </a:path>
                    </a:pathLst>
                  </a:custGeom>
                  <a:noFill/>
                  <a:ln w="11113"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40">
                    <a:extLst>
                      <a:ext uri="{FF2B5EF4-FFF2-40B4-BE49-F238E27FC236}">
                        <a16:creationId xmlns:a16="http://schemas.microsoft.com/office/drawing/2014/main" id="{79942AFC-E13C-346C-DEB2-4EE00C30F889}"/>
                      </a:ext>
                    </a:extLst>
                  </p:cNvPr>
                  <p:cNvSpPr>
                    <a:spLocks noEditPoints="1"/>
                  </p:cNvSpPr>
                  <p:nvPr/>
                </p:nvSpPr>
                <p:spPr bwMode="auto">
                  <a:xfrm>
                    <a:off x="2066925" y="3452813"/>
                    <a:ext cx="708025" cy="709613"/>
                  </a:xfrm>
                  <a:custGeom>
                    <a:avLst/>
                    <a:gdLst/>
                    <a:ahLst/>
                    <a:cxnLst>
                      <a:cxn ang="0">
                        <a:pos x="25" y="25"/>
                      </a:cxn>
                      <a:cxn ang="0">
                        <a:pos x="25" y="114"/>
                      </a:cxn>
                      <a:cxn ang="0">
                        <a:pos x="109" y="118"/>
                      </a:cxn>
                      <a:cxn ang="0">
                        <a:pos x="113" y="132"/>
                      </a:cxn>
                      <a:cxn ang="0">
                        <a:pos x="164" y="184"/>
                      </a:cxn>
                      <a:cxn ang="0">
                        <a:pos x="184" y="184"/>
                      </a:cxn>
                      <a:cxn ang="0">
                        <a:pos x="184" y="164"/>
                      </a:cxn>
                      <a:cxn ang="0">
                        <a:pos x="132" y="113"/>
                      </a:cxn>
                      <a:cxn ang="0">
                        <a:pos x="118" y="109"/>
                      </a:cxn>
                      <a:cxn ang="0">
                        <a:pos x="114" y="25"/>
                      </a:cxn>
                      <a:cxn ang="0">
                        <a:pos x="25" y="25"/>
                      </a:cxn>
                      <a:cxn ang="0">
                        <a:pos x="38" y="38"/>
                      </a:cxn>
                      <a:cxn ang="0">
                        <a:pos x="38" y="101"/>
                      </a:cxn>
                      <a:cxn ang="0">
                        <a:pos x="101" y="101"/>
                      </a:cxn>
                      <a:cxn ang="0">
                        <a:pos x="101" y="38"/>
                      </a:cxn>
                      <a:cxn ang="0">
                        <a:pos x="38" y="38"/>
                      </a:cxn>
                    </a:cxnLst>
                    <a:rect l="0" t="0" r="r" b="b"/>
                    <a:pathLst>
                      <a:path w="189" h="189">
                        <a:moveTo>
                          <a:pt x="25" y="25"/>
                        </a:moveTo>
                        <a:cubicBezTo>
                          <a:pt x="0" y="49"/>
                          <a:pt x="0" y="89"/>
                          <a:pt x="25" y="114"/>
                        </a:cubicBezTo>
                        <a:cubicBezTo>
                          <a:pt x="48" y="137"/>
                          <a:pt x="85" y="139"/>
                          <a:pt x="109" y="118"/>
                        </a:cubicBezTo>
                        <a:cubicBezTo>
                          <a:pt x="108" y="123"/>
                          <a:pt x="109" y="128"/>
                          <a:pt x="113" y="132"/>
                        </a:cubicBezTo>
                        <a:cubicBezTo>
                          <a:pt x="164" y="184"/>
                          <a:pt x="164" y="184"/>
                          <a:pt x="164" y="184"/>
                        </a:cubicBezTo>
                        <a:cubicBezTo>
                          <a:pt x="170" y="189"/>
                          <a:pt x="178" y="189"/>
                          <a:pt x="184" y="184"/>
                        </a:cubicBezTo>
                        <a:cubicBezTo>
                          <a:pt x="189" y="178"/>
                          <a:pt x="189" y="170"/>
                          <a:pt x="184" y="164"/>
                        </a:cubicBezTo>
                        <a:cubicBezTo>
                          <a:pt x="132" y="113"/>
                          <a:pt x="132" y="113"/>
                          <a:pt x="132" y="113"/>
                        </a:cubicBezTo>
                        <a:cubicBezTo>
                          <a:pt x="128" y="109"/>
                          <a:pt x="123" y="108"/>
                          <a:pt x="118" y="109"/>
                        </a:cubicBezTo>
                        <a:cubicBezTo>
                          <a:pt x="139" y="84"/>
                          <a:pt x="137" y="48"/>
                          <a:pt x="114" y="25"/>
                        </a:cubicBezTo>
                        <a:cubicBezTo>
                          <a:pt x="89" y="0"/>
                          <a:pt x="50" y="0"/>
                          <a:pt x="25" y="25"/>
                        </a:cubicBezTo>
                        <a:moveTo>
                          <a:pt x="38" y="38"/>
                        </a:moveTo>
                        <a:cubicBezTo>
                          <a:pt x="20" y="55"/>
                          <a:pt x="20" y="84"/>
                          <a:pt x="38" y="101"/>
                        </a:cubicBezTo>
                        <a:cubicBezTo>
                          <a:pt x="55" y="119"/>
                          <a:pt x="84" y="119"/>
                          <a:pt x="101" y="101"/>
                        </a:cubicBezTo>
                        <a:cubicBezTo>
                          <a:pt x="119" y="84"/>
                          <a:pt x="119" y="55"/>
                          <a:pt x="101" y="38"/>
                        </a:cubicBezTo>
                        <a:cubicBezTo>
                          <a:pt x="84" y="20"/>
                          <a:pt x="55" y="20"/>
                          <a:pt x="38" y="38"/>
                        </a:cubicBezTo>
                      </a:path>
                    </a:pathLst>
                  </a:custGeom>
                  <a:solidFill>
                    <a:srgbClr val="00338D"/>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 name="Group 80">
                  <a:extLst>
                    <a:ext uri="{FF2B5EF4-FFF2-40B4-BE49-F238E27FC236}">
                      <a16:creationId xmlns:a16="http://schemas.microsoft.com/office/drawing/2014/main" id="{96CB3E56-C50D-C523-AFC8-F117A004BCDC}"/>
                    </a:ext>
                  </a:extLst>
                </p:cNvPr>
                <p:cNvGrpSpPr/>
                <p:nvPr/>
              </p:nvGrpSpPr>
              <p:grpSpPr>
                <a:xfrm>
                  <a:off x="6683211" y="4361182"/>
                  <a:ext cx="270385" cy="224459"/>
                  <a:chOff x="6210300" y="3194050"/>
                  <a:chExt cx="989013" cy="882650"/>
                </a:xfrm>
                <a:solidFill>
                  <a:srgbClr val="0091DA"/>
                </a:solidFill>
              </p:grpSpPr>
              <p:sp>
                <p:nvSpPr>
                  <p:cNvPr id="136" name="Freeform 41">
                    <a:extLst>
                      <a:ext uri="{FF2B5EF4-FFF2-40B4-BE49-F238E27FC236}">
                        <a16:creationId xmlns:a16="http://schemas.microsoft.com/office/drawing/2014/main" id="{3DA98BF8-0932-84BF-1BE6-754F837E9851}"/>
                      </a:ext>
                    </a:extLst>
                  </p:cNvPr>
                  <p:cNvSpPr>
                    <a:spLocks noEditPoints="1"/>
                  </p:cNvSpPr>
                  <p:nvPr/>
                </p:nvSpPr>
                <p:spPr bwMode="auto">
                  <a:xfrm>
                    <a:off x="6210300" y="3194050"/>
                    <a:ext cx="989013" cy="882650"/>
                  </a:xfrm>
                  <a:custGeom>
                    <a:avLst/>
                    <a:gdLst/>
                    <a:ahLst/>
                    <a:cxnLst>
                      <a:cxn ang="0">
                        <a:pos x="256" y="0"/>
                      </a:cxn>
                      <a:cxn ang="0">
                        <a:pos x="8" y="0"/>
                      </a:cxn>
                      <a:cxn ang="0">
                        <a:pos x="0" y="8"/>
                      </a:cxn>
                      <a:cxn ang="0">
                        <a:pos x="0" y="226"/>
                      </a:cxn>
                      <a:cxn ang="0">
                        <a:pos x="8" y="235"/>
                      </a:cxn>
                      <a:cxn ang="0">
                        <a:pos x="256" y="235"/>
                      </a:cxn>
                      <a:cxn ang="0">
                        <a:pos x="264" y="226"/>
                      </a:cxn>
                      <a:cxn ang="0">
                        <a:pos x="264" y="8"/>
                      </a:cxn>
                      <a:cxn ang="0">
                        <a:pos x="256" y="0"/>
                      </a:cxn>
                      <a:cxn ang="0">
                        <a:pos x="203" y="18"/>
                      </a:cxn>
                      <a:cxn ang="0">
                        <a:pos x="214" y="29"/>
                      </a:cxn>
                      <a:cxn ang="0">
                        <a:pos x="203" y="40"/>
                      </a:cxn>
                      <a:cxn ang="0">
                        <a:pos x="192" y="29"/>
                      </a:cxn>
                      <a:cxn ang="0">
                        <a:pos x="203" y="18"/>
                      </a:cxn>
                      <a:cxn ang="0">
                        <a:pos x="170" y="18"/>
                      </a:cxn>
                      <a:cxn ang="0">
                        <a:pos x="182" y="29"/>
                      </a:cxn>
                      <a:cxn ang="0">
                        <a:pos x="170" y="40"/>
                      </a:cxn>
                      <a:cxn ang="0">
                        <a:pos x="159" y="29"/>
                      </a:cxn>
                      <a:cxn ang="0">
                        <a:pos x="170" y="18"/>
                      </a:cxn>
                      <a:cxn ang="0">
                        <a:pos x="247" y="218"/>
                      </a:cxn>
                      <a:cxn ang="0">
                        <a:pos x="17" y="218"/>
                      </a:cxn>
                      <a:cxn ang="0">
                        <a:pos x="17" y="59"/>
                      </a:cxn>
                      <a:cxn ang="0">
                        <a:pos x="247" y="59"/>
                      </a:cxn>
                      <a:cxn ang="0">
                        <a:pos x="247" y="218"/>
                      </a:cxn>
                      <a:cxn ang="0">
                        <a:pos x="236" y="40"/>
                      </a:cxn>
                      <a:cxn ang="0">
                        <a:pos x="225" y="29"/>
                      </a:cxn>
                      <a:cxn ang="0">
                        <a:pos x="236" y="18"/>
                      </a:cxn>
                      <a:cxn ang="0">
                        <a:pos x="247" y="29"/>
                      </a:cxn>
                      <a:cxn ang="0">
                        <a:pos x="236" y="40"/>
                      </a:cxn>
                    </a:cxnLst>
                    <a:rect l="0" t="0" r="r" b="b"/>
                    <a:pathLst>
                      <a:path w="264" h="235">
                        <a:moveTo>
                          <a:pt x="256" y="0"/>
                        </a:moveTo>
                        <a:cubicBezTo>
                          <a:pt x="8" y="0"/>
                          <a:pt x="8" y="0"/>
                          <a:pt x="8" y="0"/>
                        </a:cubicBezTo>
                        <a:cubicBezTo>
                          <a:pt x="4" y="0"/>
                          <a:pt x="0" y="4"/>
                          <a:pt x="0" y="8"/>
                        </a:cubicBezTo>
                        <a:cubicBezTo>
                          <a:pt x="0" y="226"/>
                          <a:pt x="0" y="226"/>
                          <a:pt x="0" y="226"/>
                        </a:cubicBezTo>
                        <a:cubicBezTo>
                          <a:pt x="0" y="231"/>
                          <a:pt x="4" y="235"/>
                          <a:pt x="8" y="235"/>
                        </a:cubicBezTo>
                        <a:cubicBezTo>
                          <a:pt x="256" y="235"/>
                          <a:pt x="256" y="235"/>
                          <a:pt x="256" y="235"/>
                        </a:cubicBezTo>
                        <a:cubicBezTo>
                          <a:pt x="260" y="235"/>
                          <a:pt x="264" y="231"/>
                          <a:pt x="264" y="226"/>
                        </a:cubicBezTo>
                        <a:cubicBezTo>
                          <a:pt x="264" y="8"/>
                          <a:pt x="264" y="8"/>
                          <a:pt x="264" y="8"/>
                        </a:cubicBezTo>
                        <a:cubicBezTo>
                          <a:pt x="264" y="4"/>
                          <a:pt x="260" y="0"/>
                          <a:pt x="256" y="0"/>
                        </a:cubicBezTo>
                        <a:moveTo>
                          <a:pt x="203" y="18"/>
                        </a:moveTo>
                        <a:cubicBezTo>
                          <a:pt x="210" y="18"/>
                          <a:pt x="214" y="23"/>
                          <a:pt x="214" y="29"/>
                        </a:cubicBezTo>
                        <a:cubicBezTo>
                          <a:pt x="214" y="36"/>
                          <a:pt x="210" y="40"/>
                          <a:pt x="203" y="40"/>
                        </a:cubicBezTo>
                        <a:cubicBezTo>
                          <a:pt x="197" y="40"/>
                          <a:pt x="192" y="36"/>
                          <a:pt x="192" y="29"/>
                        </a:cubicBezTo>
                        <a:cubicBezTo>
                          <a:pt x="192" y="23"/>
                          <a:pt x="197" y="18"/>
                          <a:pt x="203" y="18"/>
                        </a:cubicBezTo>
                        <a:moveTo>
                          <a:pt x="170" y="18"/>
                        </a:moveTo>
                        <a:cubicBezTo>
                          <a:pt x="177" y="18"/>
                          <a:pt x="182" y="23"/>
                          <a:pt x="182" y="29"/>
                        </a:cubicBezTo>
                        <a:cubicBezTo>
                          <a:pt x="182" y="36"/>
                          <a:pt x="177" y="40"/>
                          <a:pt x="170" y="40"/>
                        </a:cubicBezTo>
                        <a:cubicBezTo>
                          <a:pt x="164" y="40"/>
                          <a:pt x="159" y="36"/>
                          <a:pt x="159" y="29"/>
                        </a:cubicBezTo>
                        <a:cubicBezTo>
                          <a:pt x="159" y="23"/>
                          <a:pt x="164" y="18"/>
                          <a:pt x="170" y="18"/>
                        </a:cubicBezTo>
                        <a:moveTo>
                          <a:pt x="247" y="218"/>
                        </a:moveTo>
                        <a:cubicBezTo>
                          <a:pt x="17" y="218"/>
                          <a:pt x="17" y="218"/>
                          <a:pt x="17" y="218"/>
                        </a:cubicBezTo>
                        <a:cubicBezTo>
                          <a:pt x="17" y="59"/>
                          <a:pt x="17" y="59"/>
                          <a:pt x="17" y="59"/>
                        </a:cubicBezTo>
                        <a:cubicBezTo>
                          <a:pt x="247" y="59"/>
                          <a:pt x="247" y="59"/>
                          <a:pt x="247" y="59"/>
                        </a:cubicBezTo>
                        <a:lnTo>
                          <a:pt x="247" y="218"/>
                        </a:lnTo>
                        <a:close/>
                        <a:moveTo>
                          <a:pt x="236" y="40"/>
                        </a:moveTo>
                        <a:cubicBezTo>
                          <a:pt x="230" y="40"/>
                          <a:pt x="225" y="36"/>
                          <a:pt x="225" y="29"/>
                        </a:cubicBezTo>
                        <a:cubicBezTo>
                          <a:pt x="225" y="23"/>
                          <a:pt x="230" y="18"/>
                          <a:pt x="236" y="18"/>
                        </a:cubicBezTo>
                        <a:cubicBezTo>
                          <a:pt x="242" y="18"/>
                          <a:pt x="247" y="23"/>
                          <a:pt x="247" y="29"/>
                        </a:cubicBezTo>
                        <a:cubicBezTo>
                          <a:pt x="247" y="36"/>
                          <a:pt x="242" y="40"/>
                          <a:pt x="236" y="4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42">
                    <a:extLst>
                      <a:ext uri="{FF2B5EF4-FFF2-40B4-BE49-F238E27FC236}">
                        <a16:creationId xmlns:a16="http://schemas.microsoft.com/office/drawing/2014/main" id="{A46C6070-FE2D-33DC-762A-B079409A3BB4}"/>
                      </a:ext>
                    </a:extLst>
                  </p:cNvPr>
                  <p:cNvSpPr>
                    <a:spLocks/>
                  </p:cNvSpPr>
                  <p:nvPr/>
                </p:nvSpPr>
                <p:spPr bwMode="auto">
                  <a:xfrm>
                    <a:off x="6340475" y="3546475"/>
                    <a:ext cx="701675" cy="49213"/>
                  </a:xfrm>
                  <a:custGeom>
                    <a:avLst/>
                    <a:gdLst/>
                    <a:ahLst/>
                    <a:cxnLst>
                      <a:cxn ang="0">
                        <a:pos x="181" y="13"/>
                      </a:cxn>
                      <a:cxn ang="0">
                        <a:pos x="7" y="13"/>
                      </a:cxn>
                      <a:cxn ang="0">
                        <a:pos x="0" y="6"/>
                      </a:cxn>
                      <a:cxn ang="0">
                        <a:pos x="7" y="0"/>
                      </a:cxn>
                      <a:cxn ang="0">
                        <a:pos x="181" y="0"/>
                      </a:cxn>
                      <a:cxn ang="0">
                        <a:pos x="187" y="6"/>
                      </a:cxn>
                      <a:cxn ang="0">
                        <a:pos x="181" y="13"/>
                      </a:cxn>
                    </a:cxnLst>
                    <a:rect l="0" t="0" r="r" b="b"/>
                    <a:pathLst>
                      <a:path w="187" h="13">
                        <a:moveTo>
                          <a:pt x="181" y="13"/>
                        </a:moveTo>
                        <a:cubicBezTo>
                          <a:pt x="7" y="13"/>
                          <a:pt x="7" y="13"/>
                          <a:pt x="7" y="13"/>
                        </a:cubicBezTo>
                        <a:cubicBezTo>
                          <a:pt x="3" y="13"/>
                          <a:pt x="0" y="10"/>
                          <a:pt x="0" y="6"/>
                        </a:cubicBezTo>
                        <a:cubicBezTo>
                          <a:pt x="0" y="3"/>
                          <a:pt x="3" y="0"/>
                          <a:pt x="7" y="0"/>
                        </a:cubicBezTo>
                        <a:cubicBezTo>
                          <a:pt x="181" y="0"/>
                          <a:pt x="181" y="0"/>
                          <a:pt x="181" y="0"/>
                        </a:cubicBezTo>
                        <a:cubicBezTo>
                          <a:pt x="184" y="0"/>
                          <a:pt x="187" y="3"/>
                          <a:pt x="187" y="6"/>
                        </a:cubicBezTo>
                        <a:cubicBezTo>
                          <a:pt x="187" y="10"/>
                          <a:pt x="184" y="13"/>
                          <a:pt x="181" y="1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43">
                    <a:extLst>
                      <a:ext uri="{FF2B5EF4-FFF2-40B4-BE49-F238E27FC236}">
                        <a16:creationId xmlns:a16="http://schemas.microsoft.com/office/drawing/2014/main" id="{23C6E36F-6845-2659-F6CA-14FFEC12870C}"/>
                      </a:ext>
                    </a:extLst>
                  </p:cNvPr>
                  <p:cNvSpPr>
                    <a:spLocks/>
                  </p:cNvSpPr>
                  <p:nvPr/>
                </p:nvSpPr>
                <p:spPr bwMode="auto">
                  <a:xfrm>
                    <a:off x="6340475" y="3689350"/>
                    <a:ext cx="701675" cy="49213"/>
                  </a:xfrm>
                  <a:custGeom>
                    <a:avLst/>
                    <a:gdLst/>
                    <a:ahLst/>
                    <a:cxnLst>
                      <a:cxn ang="0">
                        <a:pos x="181" y="13"/>
                      </a:cxn>
                      <a:cxn ang="0">
                        <a:pos x="7" y="13"/>
                      </a:cxn>
                      <a:cxn ang="0">
                        <a:pos x="0" y="7"/>
                      </a:cxn>
                      <a:cxn ang="0">
                        <a:pos x="7" y="0"/>
                      </a:cxn>
                      <a:cxn ang="0">
                        <a:pos x="181" y="0"/>
                      </a:cxn>
                      <a:cxn ang="0">
                        <a:pos x="187" y="7"/>
                      </a:cxn>
                      <a:cxn ang="0">
                        <a:pos x="181" y="13"/>
                      </a:cxn>
                    </a:cxnLst>
                    <a:rect l="0" t="0" r="r" b="b"/>
                    <a:pathLst>
                      <a:path w="187" h="13">
                        <a:moveTo>
                          <a:pt x="181" y="13"/>
                        </a:moveTo>
                        <a:cubicBezTo>
                          <a:pt x="7" y="13"/>
                          <a:pt x="7" y="13"/>
                          <a:pt x="7" y="13"/>
                        </a:cubicBezTo>
                        <a:cubicBezTo>
                          <a:pt x="3" y="13"/>
                          <a:pt x="0" y="10"/>
                          <a:pt x="0" y="7"/>
                        </a:cubicBezTo>
                        <a:cubicBezTo>
                          <a:pt x="0" y="3"/>
                          <a:pt x="3" y="0"/>
                          <a:pt x="7" y="0"/>
                        </a:cubicBezTo>
                        <a:cubicBezTo>
                          <a:pt x="181" y="0"/>
                          <a:pt x="181" y="0"/>
                          <a:pt x="181" y="0"/>
                        </a:cubicBezTo>
                        <a:cubicBezTo>
                          <a:pt x="184" y="0"/>
                          <a:pt x="187" y="3"/>
                          <a:pt x="187" y="7"/>
                        </a:cubicBezTo>
                        <a:cubicBezTo>
                          <a:pt x="187" y="10"/>
                          <a:pt x="184" y="13"/>
                          <a:pt x="181" y="1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44">
                    <a:extLst>
                      <a:ext uri="{FF2B5EF4-FFF2-40B4-BE49-F238E27FC236}">
                        <a16:creationId xmlns:a16="http://schemas.microsoft.com/office/drawing/2014/main" id="{3DB2B2A4-9412-2A98-2532-D416C4F59273}"/>
                      </a:ext>
                    </a:extLst>
                  </p:cNvPr>
                  <p:cNvSpPr>
                    <a:spLocks/>
                  </p:cNvSpPr>
                  <p:nvPr/>
                </p:nvSpPr>
                <p:spPr bwMode="auto">
                  <a:xfrm>
                    <a:off x="6340475" y="3832225"/>
                    <a:ext cx="701675" cy="49213"/>
                  </a:xfrm>
                  <a:custGeom>
                    <a:avLst/>
                    <a:gdLst/>
                    <a:ahLst/>
                    <a:cxnLst>
                      <a:cxn ang="0">
                        <a:pos x="181" y="13"/>
                      </a:cxn>
                      <a:cxn ang="0">
                        <a:pos x="7" y="13"/>
                      </a:cxn>
                      <a:cxn ang="0">
                        <a:pos x="0" y="7"/>
                      </a:cxn>
                      <a:cxn ang="0">
                        <a:pos x="7" y="0"/>
                      </a:cxn>
                      <a:cxn ang="0">
                        <a:pos x="181" y="0"/>
                      </a:cxn>
                      <a:cxn ang="0">
                        <a:pos x="187" y="7"/>
                      </a:cxn>
                      <a:cxn ang="0">
                        <a:pos x="181" y="13"/>
                      </a:cxn>
                    </a:cxnLst>
                    <a:rect l="0" t="0" r="r" b="b"/>
                    <a:pathLst>
                      <a:path w="187" h="13">
                        <a:moveTo>
                          <a:pt x="181" y="13"/>
                        </a:moveTo>
                        <a:cubicBezTo>
                          <a:pt x="7" y="13"/>
                          <a:pt x="7" y="13"/>
                          <a:pt x="7" y="13"/>
                        </a:cubicBezTo>
                        <a:cubicBezTo>
                          <a:pt x="3" y="13"/>
                          <a:pt x="0" y="10"/>
                          <a:pt x="0" y="7"/>
                        </a:cubicBezTo>
                        <a:cubicBezTo>
                          <a:pt x="0" y="3"/>
                          <a:pt x="3" y="0"/>
                          <a:pt x="7" y="0"/>
                        </a:cubicBezTo>
                        <a:cubicBezTo>
                          <a:pt x="181" y="0"/>
                          <a:pt x="181" y="0"/>
                          <a:pt x="181" y="0"/>
                        </a:cubicBezTo>
                        <a:cubicBezTo>
                          <a:pt x="184" y="0"/>
                          <a:pt x="187" y="3"/>
                          <a:pt x="187" y="7"/>
                        </a:cubicBezTo>
                        <a:cubicBezTo>
                          <a:pt x="187" y="10"/>
                          <a:pt x="184" y="13"/>
                          <a:pt x="181" y="1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 name="Group 83">
                  <a:extLst>
                    <a:ext uri="{FF2B5EF4-FFF2-40B4-BE49-F238E27FC236}">
                      <a16:creationId xmlns:a16="http://schemas.microsoft.com/office/drawing/2014/main" id="{EDF2C4AB-2430-BF84-4EA9-F39945C7CA89}"/>
                    </a:ext>
                  </a:extLst>
                </p:cNvPr>
                <p:cNvGrpSpPr/>
                <p:nvPr/>
              </p:nvGrpSpPr>
              <p:grpSpPr>
                <a:xfrm>
                  <a:off x="6681041" y="4609864"/>
                  <a:ext cx="270819" cy="224459"/>
                  <a:chOff x="6202363" y="7829550"/>
                  <a:chExt cx="990600" cy="882650"/>
                </a:xfrm>
                <a:solidFill>
                  <a:srgbClr val="00A3A1"/>
                </a:solidFill>
              </p:grpSpPr>
              <p:sp>
                <p:nvSpPr>
                  <p:cNvPr id="134" name="Freeform 45">
                    <a:extLst>
                      <a:ext uri="{FF2B5EF4-FFF2-40B4-BE49-F238E27FC236}">
                        <a16:creationId xmlns:a16="http://schemas.microsoft.com/office/drawing/2014/main" id="{532E37B5-4FD6-ABD4-C381-F6868B2801DC}"/>
                      </a:ext>
                    </a:extLst>
                  </p:cNvPr>
                  <p:cNvSpPr>
                    <a:spLocks noEditPoints="1"/>
                  </p:cNvSpPr>
                  <p:nvPr/>
                </p:nvSpPr>
                <p:spPr bwMode="auto">
                  <a:xfrm>
                    <a:off x="6202363" y="7829550"/>
                    <a:ext cx="990600" cy="882650"/>
                  </a:xfrm>
                  <a:custGeom>
                    <a:avLst/>
                    <a:gdLst/>
                    <a:ahLst/>
                    <a:cxnLst>
                      <a:cxn ang="0">
                        <a:pos x="256" y="0"/>
                      </a:cxn>
                      <a:cxn ang="0">
                        <a:pos x="8" y="0"/>
                      </a:cxn>
                      <a:cxn ang="0">
                        <a:pos x="0" y="8"/>
                      </a:cxn>
                      <a:cxn ang="0">
                        <a:pos x="0" y="226"/>
                      </a:cxn>
                      <a:cxn ang="0">
                        <a:pos x="8" y="235"/>
                      </a:cxn>
                      <a:cxn ang="0">
                        <a:pos x="256" y="235"/>
                      </a:cxn>
                      <a:cxn ang="0">
                        <a:pos x="264" y="226"/>
                      </a:cxn>
                      <a:cxn ang="0">
                        <a:pos x="264" y="8"/>
                      </a:cxn>
                      <a:cxn ang="0">
                        <a:pos x="256" y="0"/>
                      </a:cxn>
                      <a:cxn ang="0">
                        <a:pos x="203" y="18"/>
                      </a:cxn>
                      <a:cxn ang="0">
                        <a:pos x="215" y="29"/>
                      </a:cxn>
                      <a:cxn ang="0">
                        <a:pos x="203" y="41"/>
                      </a:cxn>
                      <a:cxn ang="0">
                        <a:pos x="192" y="29"/>
                      </a:cxn>
                      <a:cxn ang="0">
                        <a:pos x="203" y="18"/>
                      </a:cxn>
                      <a:cxn ang="0">
                        <a:pos x="171" y="18"/>
                      </a:cxn>
                      <a:cxn ang="0">
                        <a:pos x="182" y="29"/>
                      </a:cxn>
                      <a:cxn ang="0">
                        <a:pos x="171" y="41"/>
                      </a:cxn>
                      <a:cxn ang="0">
                        <a:pos x="159" y="29"/>
                      </a:cxn>
                      <a:cxn ang="0">
                        <a:pos x="171" y="18"/>
                      </a:cxn>
                      <a:cxn ang="0">
                        <a:pos x="247" y="218"/>
                      </a:cxn>
                      <a:cxn ang="0">
                        <a:pos x="17" y="218"/>
                      </a:cxn>
                      <a:cxn ang="0">
                        <a:pos x="17" y="59"/>
                      </a:cxn>
                      <a:cxn ang="0">
                        <a:pos x="247" y="59"/>
                      </a:cxn>
                      <a:cxn ang="0">
                        <a:pos x="247" y="218"/>
                      </a:cxn>
                      <a:cxn ang="0">
                        <a:pos x="236" y="41"/>
                      </a:cxn>
                      <a:cxn ang="0">
                        <a:pos x="225" y="29"/>
                      </a:cxn>
                      <a:cxn ang="0">
                        <a:pos x="236" y="18"/>
                      </a:cxn>
                      <a:cxn ang="0">
                        <a:pos x="247" y="29"/>
                      </a:cxn>
                      <a:cxn ang="0">
                        <a:pos x="236" y="41"/>
                      </a:cxn>
                    </a:cxnLst>
                    <a:rect l="0" t="0" r="r" b="b"/>
                    <a:pathLst>
                      <a:path w="264" h="235">
                        <a:moveTo>
                          <a:pt x="256" y="0"/>
                        </a:moveTo>
                        <a:cubicBezTo>
                          <a:pt x="8" y="0"/>
                          <a:pt x="8" y="0"/>
                          <a:pt x="8" y="0"/>
                        </a:cubicBezTo>
                        <a:cubicBezTo>
                          <a:pt x="4" y="0"/>
                          <a:pt x="0" y="4"/>
                          <a:pt x="0" y="8"/>
                        </a:cubicBezTo>
                        <a:cubicBezTo>
                          <a:pt x="0" y="226"/>
                          <a:pt x="0" y="226"/>
                          <a:pt x="0" y="226"/>
                        </a:cubicBezTo>
                        <a:cubicBezTo>
                          <a:pt x="0" y="231"/>
                          <a:pt x="4" y="235"/>
                          <a:pt x="8" y="235"/>
                        </a:cubicBezTo>
                        <a:cubicBezTo>
                          <a:pt x="256" y="235"/>
                          <a:pt x="256" y="235"/>
                          <a:pt x="256" y="235"/>
                        </a:cubicBezTo>
                        <a:cubicBezTo>
                          <a:pt x="260" y="235"/>
                          <a:pt x="264" y="231"/>
                          <a:pt x="264" y="226"/>
                        </a:cubicBezTo>
                        <a:cubicBezTo>
                          <a:pt x="264" y="8"/>
                          <a:pt x="264" y="8"/>
                          <a:pt x="264" y="8"/>
                        </a:cubicBezTo>
                        <a:cubicBezTo>
                          <a:pt x="264" y="4"/>
                          <a:pt x="260" y="0"/>
                          <a:pt x="256" y="0"/>
                        </a:cubicBezTo>
                        <a:moveTo>
                          <a:pt x="203" y="18"/>
                        </a:moveTo>
                        <a:cubicBezTo>
                          <a:pt x="210" y="18"/>
                          <a:pt x="215" y="23"/>
                          <a:pt x="215" y="29"/>
                        </a:cubicBezTo>
                        <a:cubicBezTo>
                          <a:pt x="215" y="36"/>
                          <a:pt x="210" y="41"/>
                          <a:pt x="203" y="41"/>
                        </a:cubicBezTo>
                        <a:cubicBezTo>
                          <a:pt x="197" y="41"/>
                          <a:pt x="192" y="36"/>
                          <a:pt x="192" y="29"/>
                        </a:cubicBezTo>
                        <a:cubicBezTo>
                          <a:pt x="192" y="23"/>
                          <a:pt x="197" y="18"/>
                          <a:pt x="203" y="18"/>
                        </a:cubicBezTo>
                        <a:moveTo>
                          <a:pt x="171" y="18"/>
                        </a:moveTo>
                        <a:cubicBezTo>
                          <a:pt x="177" y="18"/>
                          <a:pt x="182" y="23"/>
                          <a:pt x="182" y="29"/>
                        </a:cubicBezTo>
                        <a:cubicBezTo>
                          <a:pt x="182" y="36"/>
                          <a:pt x="177" y="41"/>
                          <a:pt x="171" y="41"/>
                        </a:cubicBezTo>
                        <a:cubicBezTo>
                          <a:pt x="164" y="41"/>
                          <a:pt x="159" y="36"/>
                          <a:pt x="159" y="29"/>
                        </a:cubicBezTo>
                        <a:cubicBezTo>
                          <a:pt x="159" y="23"/>
                          <a:pt x="164" y="18"/>
                          <a:pt x="171" y="18"/>
                        </a:cubicBezTo>
                        <a:moveTo>
                          <a:pt x="247" y="218"/>
                        </a:moveTo>
                        <a:cubicBezTo>
                          <a:pt x="17" y="218"/>
                          <a:pt x="17" y="218"/>
                          <a:pt x="17" y="218"/>
                        </a:cubicBezTo>
                        <a:cubicBezTo>
                          <a:pt x="17" y="59"/>
                          <a:pt x="17" y="59"/>
                          <a:pt x="17" y="59"/>
                        </a:cubicBezTo>
                        <a:cubicBezTo>
                          <a:pt x="247" y="59"/>
                          <a:pt x="247" y="59"/>
                          <a:pt x="247" y="59"/>
                        </a:cubicBezTo>
                        <a:lnTo>
                          <a:pt x="247" y="218"/>
                        </a:lnTo>
                        <a:close/>
                        <a:moveTo>
                          <a:pt x="236" y="41"/>
                        </a:moveTo>
                        <a:cubicBezTo>
                          <a:pt x="230" y="41"/>
                          <a:pt x="225" y="36"/>
                          <a:pt x="225" y="29"/>
                        </a:cubicBezTo>
                        <a:cubicBezTo>
                          <a:pt x="225" y="23"/>
                          <a:pt x="230" y="18"/>
                          <a:pt x="236" y="18"/>
                        </a:cubicBezTo>
                        <a:cubicBezTo>
                          <a:pt x="242" y="18"/>
                          <a:pt x="247" y="23"/>
                          <a:pt x="247" y="29"/>
                        </a:cubicBezTo>
                        <a:cubicBezTo>
                          <a:pt x="247" y="36"/>
                          <a:pt x="242" y="41"/>
                          <a:pt x="236" y="4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46">
                    <a:extLst>
                      <a:ext uri="{FF2B5EF4-FFF2-40B4-BE49-F238E27FC236}">
                        <a16:creationId xmlns:a16="http://schemas.microsoft.com/office/drawing/2014/main" id="{BB7EFE48-C9FE-45DB-7A2C-227A3284D804}"/>
                      </a:ext>
                    </a:extLst>
                  </p:cNvPr>
                  <p:cNvSpPr>
                    <a:spLocks noEditPoints="1"/>
                  </p:cNvSpPr>
                  <p:nvPr/>
                </p:nvSpPr>
                <p:spPr bwMode="auto">
                  <a:xfrm>
                    <a:off x="6364288" y="8183563"/>
                    <a:ext cx="666750" cy="363538"/>
                  </a:xfrm>
                  <a:custGeom>
                    <a:avLst/>
                    <a:gdLst/>
                    <a:ahLst/>
                    <a:cxnLst>
                      <a:cxn ang="0">
                        <a:pos x="160" y="0"/>
                      </a:cxn>
                      <a:cxn ang="0">
                        <a:pos x="141" y="19"/>
                      </a:cxn>
                      <a:cxn ang="0">
                        <a:pos x="143" y="26"/>
                      </a:cxn>
                      <a:cxn ang="0">
                        <a:pos x="122" y="47"/>
                      </a:cxn>
                      <a:cxn ang="0">
                        <a:pos x="114" y="45"/>
                      </a:cxn>
                      <a:cxn ang="0">
                        <a:pos x="101" y="50"/>
                      </a:cxn>
                      <a:cxn ang="0">
                        <a:pos x="84" y="41"/>
                      </a:cxn>
                      <a:cxn ang="0">
                        <a:pos x="84" y="39"/>
                      </a:cxn>
                      <a:cxn ang="0">
                        <a:pos x="66" y="20"/>
                      </a:cxn>
                      <a:cxn ang="0">
                        <a:pos x="47" y="39"/>
                      </a:cxn>
                      <a:cxn ang="0">
                        <a:pos x="48" y="45"/>
                      </a:cxn>
                      <a:cxn ang="0">
                        <a:pos x="28" y="63"/>
                      </a:cxn>
                      <a:cxn ang="0">
                        <a:pos x="18" y="60"/>
                      </a:cxn>
                      <a:cxn ang="0">
                        <a:pos x="0" y="79"/>
                      </a:cxn>
                      <a:cxn ang="0">
                        <a:pos x="18" y="97"/>
                      </a:cxn>
                      <a:cxn ang="0">
                        <a:pos x="37" y="79"/>
                      </a:cxn>
                      <a:cxn ang="0">
                        <a:pos x="36" y="72"/>
                      </a:cxn>
                      <a:cxn ang="0">
                        <a:pos x="56" y="55"/>
                      </a:cxn>
                      <a:cxn ang="0">
                        <a:pos x="66" y="57"/>
                      </a:cxn>
                      <a:cxn ang="0">
                        <a:pos x="78" y="52"/>
                      </a:cxn>
                      <a:cxn ang="0">
                        <a:pos x="95" y="61"/>
                      </a:cxn>
                      <a:cxn ang="0">
                        <a:pos x="95" y="64"/>
                      </a:cxn>
                      <a:cxn ang="0">
                        <a:pos x="114" y="82"/>
                      </a:cxn>
                      <a:cxn ang="0">
                        <a:pos x="132" y="64"/>
                      </a:cxn>
                      <a:cxn ang="0">
                        <a:pos x="130" y="56"/>
                      </a:cxn>
                      <a:cxn ang="0">
                        <a:pos x="152" y="35"/>
                      </a:cxn>
                      <a:cxn ang="0">
                        <a:pos x="160" y="37"/>
                      </a:cxn>
                      <a:cxn ang="0">
                        <a:pos x="178" y="19"/>
                      </a:cxn>
                      <a:cxn ang="0">
                        <a:pos x="160" y="0"/>
                      </a:cxn>
                      <a:cxn ang="0">
                        <a:pos x="18" y="85"/>
                      </a:cxn>
                      <a:cxn ang="0">
                        <a:pos x="12" y="79"/>
                      </a:cxn>
                      <a:cxn ang="0">
                        <a:pos x="18" y="73"/>
                      </a:cxn>
                      <a:cxn ang="0">
                        <a:pos x="25" y="79"/>
                      </a:cxn>
                      <a:cxn ang="0">
                        <a:pos x="18" y="85"/>
                      </a:cxn>
                      <a:cxn ang="0">
                        <a:pos x="66" y="45"/>
                      </a:cxn>
                      <a:cxn ang="0">
                        <a:pos x="59" y="39"/>
                      </a:cxn>
                      <a:cxn ang="0">
                        <a:pos x="66" y="33"/>
                      </a:cxn>
                      <a:cxn ang="0">
                        <a:pos x="72" y="39"/>
                      </a:cxn>
                      <a:cxn ang="0">
                        <a:pos x="66" y="45"/>
                      </a:cxn>
                      <a:cxn ang="0">
                        <a:pos x="114" y="70"/>
                      </a:cxn>
                      <a:cxn ang="0">
                        <a:pos x="107" y="64"/>
                      </a:cxn>
                      <a:cxn ang="0">
                        <a:pos x="114" y="58"/>
                      </a:cxn>
                      <a:cxn ang="0">
                        <a:pos x="120" y="64"/>
                      </a:cxn>
                      <a:cxn ang="0">
                        <a:pos x="114" y="70"/>
                      </a:cxn>
                      <a:cxn ang="0">
                        <a:pos x="160" y="25"/>
                      </a:cxn>
                      <a:cxn ang="0">
                        <a:pos x="154" y="19"/>
                      </a:cxn>
                      <a:cxn ang="0">
                        <a:pos x="160" y="13"/>
                      </a:cxn>
                      <a:cxn ang="0">
                        <a:pos x="166" y="19"/>
                      </a:cxn>
                      <a:cxn ang="0">
                        <a:pos x="160" y="25"/>
                      </a:cxn>
                    </a:cxnLst>
                    <a:rect l="0" t="0" r="r" b="b"/>
                    <a:pathLst>
                      <a:path w="178" h="97">
                        <a:moveTo>
                          <a:pt x="160" y="0"/>
                        </a:moveTo>
                        <a:cubicBezTo>
                          <a:pt x="150" y="0"/>
                          <a:pt x="141" y="9"/>
                          <a:pt x="141" y="19"/>
                        </a:cubicBezTo>
                        <a:cubicBezTo>
                          <a:pt x="141" y="22"/>
                          <a:pt x="142" y="24"/>
                          <a:pt x="143" y="26"/>
                        </a:cubicBezTo>
                        <a:cubicBezTo>
                          <a:pt x="122" y="47"/>
                          <a:pt x="122" y="47"/>
                          <a:pt x="122" y="47"/>
                        </a:cubicBezTo>
                        <a:cubicBezTo>
                          <a:pt x="119" y="46"/>
                          <a:pt x="117" y="45"/>
                          <a:pt x="114" y="45"/>
                        </a:cubicBezTo>
                        <a:cubicBezTo>
                          <a:pt x="109" y="45"/>
                          <a:pt x="105" y="47"/>
                          <a:pt x="101" y="50"/>
                        </a:cubicBezTo>
                        <a:cubicBezTo>
                          <a:pt x="84" y="41"/>
                          <a:pt x="84" y="41"/>
                          <a:pt x="84" y="41"/>
                        </a:cubicBezTo>
                        <a:cubicBezTo>
                          <a:pt x="84" y="39"/>
                          <a:pt x="84" y="39"/>
                          <a:pt x="84" y="39"/>
                        </a:cubicBezTo>
                        <a:cubicBezTo>
                          <a:pt x="84" y="29"/>
                          <a:pt x="76" y="20"/>
                          <a:pt x="66" y="20"/>
                        </a:cubicBezTo>
                        <a:cubicBezTo>
                          <a:pt x="55" y="20"/>
                          <a:pt x="47" y="29"/>
                          <a:pt x="47" y="39"/>
                        </a:cubicBezTo>
                        <a:cubicBezTo>
                          <a:pt x="47" y="41"/>
                          <a:pt x="47" y="43"/>
                          <a:pt x="48" y="45"/>
                        </a:cubicBezTo>
                        <a:cubicBezTo>
                          <a:pt x="28" y="63"/>
                          <a:pt x="28" y="63"/>
                          <a:pt x="28" y="63"/>
                        </a:cubicBezTo>
                        <a:cubicBezTo>
                          <a:pt x="25" y="61"/>
                          <a:pt x="22" y="60"/>
                          <a:pt x="18" y="60"/>
                        </a:cubicBezTo>
                        <a:cubicBezTo>
                          <a:pt x="8" y="60"/>
                          <a:pt x="0" y="69"/>
                          <a:pt x="0" y="79"/>
                        </a:cubicBezTo>
                        <a:cubicBezTo>
                          <a:pt x="0" y="89"/>
                          <a:pt x="8" y="97"/>
                          <a:pt x="18" y="97"/>
                        </a:cubicBezTo>
                        <a:cubicBezTo>
                          <a:pt x="29" y="97"/>
                          <a:pt x="37" y="89"/>
                          <a:pt x="37" y="79"/>
                        </a:cubicBezTo>
                        <a:cubicBezTo>
                          <a:pt x="37" y="77"/>
                          <a:pt x="36" y="74"/>
                          <a:pt x="36" y="72"/>
                        </a:cubicBezTo>
                        <a:cubicBezTo>
                          <a:pt x="56" y="55"/>
                          <a:pt x="56" y="55"/>
                          <a:pt x="56" y="55"/>
                        </a:cubicBezTo>
                        <a:cubicBezTo>
                          <a:pt x="59" y="56"/>
                          <a:pt x="62" y="57"/>
                          <a:pt x="66" y="57"/>
                        </a:cubicBezTo>
                        <a:cubicBezTo>
                          <a:pt x="71" y="57"/>
                          <a:pt x="75" y="55"/>
                          <a:pt x="78" y="52"/>
                        </a:cubicBezTo>
                        <a:cubicBezTo>
                          <a:pt x="95" y="61"/>
                          <a:pt x="95" y="61"/>
                          <a:pt x="95" y="61"/>
                        </a:cubicBezTo>
                        <a:cubicBezTo>
                          <a:pt x="95" y="64"/>
                          <a:pt x="95" y="64"/>
                          <a:pt x="95" y="64"/>
                        </a:cubicBezTo>
                        <a:cubicBezTo>
                          <a:pt x="95" y="74"/>
                          <a:pt x="103" y="82"/>
                          <a:pt x="114" y="82"/>
                        </a:cubicBezTo>
                        <a:cubicBezTo>
                          <a:pt x="124" y="82"/>
                          <a:pt x="132" y="74"/>
                          <a:pt x="132" y="64"/>
                        </a:cubicBezTo>
                        <a:cubicBezTo>
                          <a:pt x="132" y="61"/>
                          <a:pt x="131" y="58"/>
                          <a:pt x="130" y="56"/>
                        </a:cubicBezTo>
                        <a:cubicBezTo>
                          <a:pt x="152" y="35"/>
                          <a:pt x="152" y="35"/>
                          <a:pt x="152" y="35"/>
                        </a:cubicBezTo>
                        <a:cubicBezTo>
                          <a:pt x="154" y="37"/>
                          <a:pt x="157" y="37"/>
                          <a:pt x="160" y="37"/>
                        </a:cubicBezTo>
                        <a:cubicBezTo>
                          <a:pt x="170" y="37"/>
                          <a:pt x="178" y="29"/>
                          <a:pt x="178" y="19"/>
                        </a:cubicBezTo>
                        <a:cubicBezTo>
                          <a:pt x="178" y="9"/>
                          <a:pt x="170" y="0"/>
                          <a:pt x="160" y="0"/>
                        </a:cubicBezTo>
                        <a:moveTo>
                          <a:pt x="18" y="85"/>
                        </a:moveTo>
                        <a:cubicBezTo>
                          <a:pt x="15" y="85"/>
                          <a:pt x="12" y="82"/>
                          <a:pt x="12" y="79"/>
                        </a:cubicBezTo>
                        <a:cubicBezTo>
                          <a:pt x="12" y="75"/>
                          <a:pt x="15" y="73"/>
                          <a:pt x="18" y="73"/>
                        </a:cubicBezTo>
                        <a:cubicBezTo>
                          <a:pt x="22" y="73"/>
                          <a:pt x="25" y="75"/>
                          <a:pt x="25" y="79"/>
                        </a:cubicBezTo>
                        <a:cubicBezTo>
                          <a:pt x="25" y="82"/>
                          <a:pt x="22" y="85"/>
                          <a:pt x="18" y="85"/>
                        </a:cubicBezTo>
                        <a:moveTo>
                          <a:pt x="66" y="45"/>
                        </a:moveTo>
                        <a:cubicBezTo>
                          <a:pt x="62" y="45"/>
                          <a:pt x="59" y="42"/>
                          <a:pt x="59" y="39"/>
                        </a:cubicBezTo>
                        <a:cubicBezTo>
                          <a:pt x="59" y="36"/>
                          <a:pt x="62" y="33"/>
                          <a:pt x="66" y="33"/>
                        </a:cubicBezTo>
                        <a:cubicBezTo>
                          <a:pt x="69" y="33"/>
                          <a:pt x="72" y="36"/>
                          <a:pt x="72" y="39"/>
                        </a:cubicBezTo>
                        <a:cubicBezTo>
                          <a:pt x="72" y="42"/>
                          <a:pt x="69" y="45"/>
                          <a:pt x="66" y="45"/>
                        </a:cubicBezTo>
                        <a:moveTo>
                          <a:pt x="114" y="70"/>
                        </a:moveTo>
                        <a:cubicBezTo>
                          <a:pt x="110" y="70"/>
                          <a:pt x="107" y="67"/>
                          <a:pt x="107" y="64"/>
                        </a:cubicBezTo>
                        <a:cubicBezTo>
                          <a:pt x="107" y="60"/>
                          <a:pt x="110" y="58"/>
                          <a:pt x="114" y="58"/>
                        </a:cubicBezTo>
                        <a:cubicBezTo>
                          <a:pt x="117" y="58"/>
                          <a:pt x="120" y="60"/>
                          <a:pt x="120" y="64"/>
                        </a:cubicBezTo>
                        <a:cubicBezTo>
                          <a:pt x="120" y="67"/>
                          <a:pt x="117" y="70"/>
                          <a:pt x="114" y="70"/>
                        </a:cubicBezTo>
                        <a:moveTo>
                          <a:pt x="160" y="25"/>
                        </a:moveTo>
                        <a:cubicBezTo>
                          <a:pt x="156" y="25"/>
                          <a:pt x="154" y="22"/>
                          <a:pt x="154" y="19"/>
                        </a:cubicBezTo>
                        <a:cubicBezTo>
                          <a:pt x="154" y="15"/>
                          <a:pt x="156" y="13"/>
                          <a:pt x="160" y="13"/>
                        </a:cubicBezTo>
                        <a:cubicBezTo>
                          <a:pt x="163" y="13"/>
                          <a:pt x="166" y="15"/>
                          <a:pt x="166" y="19"/>
                        </a:cubicBezTo>
                        <a:cubicBezTo>
                          <a:pt x="166" y="22"/>
                          <a:pt x="163" y="25"/>
                          <a:pt x="160" y="25"/>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1" name="Group 51">
                  <a:extLst>
                    <a:ext uri="{FF2B5EF4-FFF2-40B4-BE49-F238E27FC236}">
                      <a16:creationId xmlns:a16="http://schemas.microsoft.com/office/drawing/2014/main" id="{02FEDF45-D204-EA18-3B7B-FCEB9A7D7E11}"/>
                    </a:ext>
                  </a:extLst>
                </p:cNvPr>
                <p:cNvGrpSpPr>
                  <a:grpSpLocks noChangeAspect="1"/>
                </p:cNvGrpSpPr>
                <p:nvPr/>
              </p:nvGrpSpPr>
              <p:grpSpPr bwMode="auto">
                <a:xfrm>
                  <a:off x="7051224" y="4357995"/>
                  <a:ext cx="277635" cy="228919"/>
                  <a:chOff x="3144" y="1437"/>
                  <a:chExt cx="405" cy="359"/>
                </a:xfrm>
                <a:solidFill>
                  <a:srgbClr val="6D2077"/>
                </a:solidFill>
              </p:grpSpPr>
              <p:sp>
                <p:nvSpPr>
                  <p:cNvPr id="127" name="Freeform 52">
                    <a:extLst>
                      <a:ext uri="{FF2B5EF4-FFF2-40B4-BE49-F238E27FC236}">
                        <a16:creationId xmlns:a16="http://schemas.microsoft.com/office/drawing/2014/main" id="{DF1E0E3D-A70D-29D9-700C-957C20FBC348}"/>
                      </a:ext>
                    </a:extLst>
                  </p:cNvPr>
                  <p:cNvSpPr>
                    <a:spLocks noEditPoints="1"/>
                  </p:cNvSpPr>
                  <p:nvPr/>
                </p:nvSpPr>
                <p:spPr bwMode="auto">
                  <a:xfrm>
                    <a:off x="3144" y="1437"/>
                    <a:ext cx="405" cy="359"/>
                  </a:xfrm>
                  <a:custGeom>
                    <a:avLst/>
                    <a:gdLst/>
                    <a:ahLst/>
                    <a:cxnLst>
                      <a:cxn ang="0">
                        <a:pos x="123" y="0"/>
                      </a:cxn>
                      <a:cxn ang="0">
                        <a:pos x="4" y="0"/>
                      </a:cxn>
                      <a:cxn ang="0">
                        <a:pos x="0" y="4"/>
                      </a:cxn>
                      <a:cxn ang="0">
                        <a:pos x="0" y="109"/>
                      </a:cxn>
                      <a:cxn ang="0">
                        <a:pos x="4" y="113"/>
                      </a:cxn>
                      <a:cxn ang="0">
                        <a:pos x="123" y="113"/>
                      </a:cxn>
                      <a:cxn ang="0">
                        <a:pos x="127" y="109"/>
                      </a:cxn>
                      <a:cxn ang="0">
                        <a:pos x="127" y="4"/>
                      </a:cxn>
                      <a:cxn ang="0">
                        <a:pos x="123" y="0"/>
                      </a:cxn>
                      <a:cxn ang="0">
                        <a:pos x="98" y="9"/>
                      </a:cxn>
                      <a:cxn ang="0">
                        <a:pos x="103" y="14"/>
                      </a:cxn>
                      <a:cxn ang="0">
                        <a:pos x="98" y="20"/>
                      </a:cxn>
                      <a:cxn ang="0">
                        <a:pos x="92" y="14"/>
                      </a:cxn>
                      <a:cxn ang="0">
                        <a:pos x="98" y="9"/>
                      </a:cxn>
                      <a:cxn ang="0">
                        <a:pos x="82" y="9"/>
                      </a:cxn>
                      <a:cxn ang="0">
                        <a:pos x="87" y="14"/>
                      </a:cxn>
                      <a:cxn ang="0">
                        <a:pos x="82" y="20"/>
                      </a:cxn>
                      <a:cxn ang="0">
                        <a:pos x="77" y="14"/>
                      </a:cxn>
                      <a:cxn ang="0">
                        <a:pos x="82" y="9"/>
                      </a:cxn>
                      <a:cxn ang="0">
                        <a:pos x="119" y="105"/>
                      </a:cxn>
                      <a:cxn ang="0">
                        <a:pos x="8" y="105"/>
                      </a:cxn>
                      <a:cxn ang="0">
                        <a:pos x="8" y="28"/>
                      </a:cxn>
                      <a:cxn ang="0">
                        <a:pos x="119" y="28"/>
                      </a:cxn>
                      <a:cxn ang="0">
                        <a:pos x="119" y="105"/>
                      </a:cxn>
                      <a:cxn ang="0">
                        <a:pos x="114" y="20"/>
                      </a:cxn>
                      <a:cxn ang="0">
                        <a:pos x="108" y="14"/>
                      </a:cxn>
                      <a:cxn ang="0">
                        <a:pos x="114" y="9"/>
                      </a:cxn>
                      <a:cxn ang="0">
                        <a:pos x="119" y="14"/>
                      </a:cxn>
                      <a:cxn ang="0">
                        <a:pos x="114" y="20"/>
                      </a:cxn>
                    </a:cxnLst>
                    <a:rect l="0" t="0" r="r" b="b"/>
                    <a:pathLst>
                      <a:path w="127" h="113">
                        <a:moveTo>
                          <a:pt x="123" y="0"/>
                        </a:moveTo>
                        <a:cubicBezTo>
                          <a:pt x="4" y="0"/>
                          <a:pt x="4" y="0"/>
                          <a:pt x="4" y="0"/>
                        </a:cubicBezTo>
                        <a:cubicBezTo>
                          <a:pt x="2" y="0"/>
                          <a:pt x="0" y="2"/>
                          <a:pt x="0" y="4"/>
                        </a:cubicBezTo>
                        <a:cubicBezTo>
                          <a:pt x="0" y="109"/>
                          <a:pt x="0" y="109"/>
                          <a:pt x="0" y="109"/>
                        </a:cubicBezTo>
                        <a:cubicBezTo>
                          <a:pt x="0" y="111"/>
                          <a:pt x="2" y="113"/>
                          <a:pt x="4" y="113"/>
                        </a:cubicBezTo>
                        <a:cubicBezTo>
                          <a:pt x="123" y="113"/>
                          <a:pt x="123" y="113"/>
                          <a:pt x="123" y="113"/>
                        </a:cubicBezTo>
                        <a:cubicBezTo>
                          <a:pt x="125" y="113"/>
                          <a:pt x="127" y="111"/>
                          <a:pt x="127" y="109"/>
                        </a:cubicBezTo>
                        <a:cubicBezTo>
                          <a:pt x="127" y="4"/>
                          <a:pt x="127" y="4"/>
                          <a:pt x="127" y="4"/>
                        </a:cubicBezTo>
                        <a:cubicBezTo>
                          <a:pt x="127" y="2"/>
                          <a:pt x="125" y="0"/>
                          <a:pt x="123" y="0"/>
                        </a:cubicBezTo>
                        <a:moveTo>
                          <a:pt x="98" y="9"/>
                        </a:moveTo>
                        <a:cubicBezTo>
                          <a:pt x="101" y="9"/>
                          <a:pt x="103" y="11"/>
                          <a:pt x="103" y="14"/>
                        </a:cubicBezTo>
                        <a:cubicBezTo>
                          <a:pt x="103" y="17"/>
                          <a:pt x="101" y="20"/>
                          <a:pt x="98" y="20"/>
                        </a:cubicBezTo>
                        <a:cubicBezTo>
                          <a:pt x="95" y="20"/>
                          <a:pt x="92" y="17"/>
                          <a:pt x="92" y="14"/>
                        </a:cubicBezTo>
                        <a:cubicBezTo>
                          <a:pt x="92" y="11"/>
                          <a:pt x="95" y="9"/>
                          <a:pt x="98" y="9"/>
                        </a:cubicBezTo>
                        <a:moveTo>
                          <a:pt x="82" y="9"/>
                        </a:moveTo>
                        <a:cubicBezTo>
                          <a:pt x="85" y="9"/>
                          <a:pt x="87" y="11"/>
                          <a:pt x="87" y="14"/>
                        </a:cubicBezTo>
                        <a:cubicBezTo>
                          <a:pt x="87" y="17"/>
                          <a:pt x="85" y="20"/>
                          <a:pt x="82" y="20"/>
                        </a:cubicBezTo>
                        <a:cubicBezTo>
                          <a:pt x="79" y="20"/>
                          <a:pt x="77" y="17"/>
                          <a:pt x="77" y="14"/>
                        </a:cubicBezTo>
                        <a:cubicBezTo>
                          <a:pt x="77" y="11"/>
                          <a:pt x="79" y="9"/>
                          <a:pt x="82" y="9"/>
                        </a:cubicBezTo>
                        <a:moveTo>
                          <a:pt x="119" y="105"/>
                        </a:moveTo>
                        <a:cubicBezTo>
                          <a:pt x="8" y="105"/>
                          <a:pt x="8" y="105"/>
                          <a:pt x="8" y="105"/>
                        </a:cubicBezTo>
                        <a:cubicBezTo>
                          <a:pt x="8" y="28"/>
                          <a:pt x="8" y="28"/>
                          <a:pt x="8" y="28"/>
                        </a:cubicBezTo>
                        <a:cubicBezTo>
                          <a:pt x="119" y="28"/>
                          <a:pt x="119" y="28"/>
                          <a:pt x="119" y="28"/>
                        </a:cubicBezTo>
                        <a:lnTo>
                          <a:pt x="119" y="105"/>
                        </a:lnTo>
                        <a:close/>
                        <a:moveTo>
                          <a:pt x="114" y="20"/>
                        </a:moveTo>
                        <a:cubicBezTo>
                          <a:pt x="111" y="20"/>
                          <a:pt x="108" y="17"/>
                          <a:pt x="108" y="14"/>
                        </a:cubicBezTo>
                        <a:cubicBezTo>
                          <a:pt x="108" y="11"/>
                          <a:pt x="111" y="9"/>
                          <a:pt x="114" y="9"/>
                        </a:cubicBezTo>
                        <a:cubicBezTo>
                          <a:pt x="117" y="9"/>
                          <a:pt x="119" y="11"/>
                          <a:pt x="119" y="14"/>
                        </a:cubicBezTo>
                        <a:cubicBezTo>
                          <a:pt x="119" y="17"/>
                          <a:pt x="117" y="20"/>
                          <a:pt x="114" y="2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53">
                    <a:extLst>
                      <a:ext uri="{FF2B5EF4-FFF2-40B4-BE49-F238E27FC236}">
                        <a16:creationId xmlns:a16="http://schemas.microsoft.com/office/drawing/2014/main" id="{1F0A0E65-B006-EAF3-53CC-6249976047E5}"/>
                      </a:ext>
                    </a:extLst>
                  </p:cNvPr>
                  <p:cNvSpPr>
                    <a:spLocks/>
                  </p:cNvSpPr>
                  <p:nvPr/>
                </p:nvSpPr>
                <p:spPr bwMode="auto">
                  <a:xfrm>
                    <a:off x="3367" y="1561"/>
                    <a:ext cx="118" cy="19"/>
                  </a:xfrm>
                  <a:custGeom>
                    <a:avLst/>
                    <a:gdLst/>
                    <a:ahLst/>
                    <a:cxnLst>
                      <a:cxn ang="0">
                        <a:pos x="34" y="6"/>
                      </a:cxn>
                      <a:cxn ang="0">
                        <a:pos x="4" y="6"/>
                      </a:cxn>
                      <a:cxn ang="0">
                        <a:pos x="0" y="3"/>
                      </a:cxn>
                      <a:cxn ang="0">
                        <a:pos x="4" y="0"/>
                      </a:cxn>
                      <a:cxn ang="0">
                        <a:pos x="34" y="0"/>
                      </a:cxn>
                      <a:cxn ang="0">
                        <a:pos x="37" y="3"/>
                      </a:cxn>
                      <a:cxn ang="0">
                        <a:pos x="34" y="6"/>
                      </a:cxn>
                    </a:cxnLst>
                    <a:rect l="0" t="0" r="r" b="b"/>
                    <a:pathLst>
                      <a:path w="37" h="6">
                        <a:moveTo>
                          <a:pt x="34" y="6"/>
                        </a:moveTo>
                        <a:cubicBezTo>
                          <a:pt x="4" y="6"/>
                          <a:pt x="4" y="6"/>
                          <a:pt x="4" y="6"/>
                        </a:cubicBezTo>
                        <a:cubicBezTo>
                          <a:pt x="2" y="6"/>
                          <a:pt x="0" y="5"/>
                          <a:pt x="0" y="3"/>
                        </a:cubicBezTo>
                        <a:cubicBezTo>
                          <a:pt x="0" y="2"/>
                          <a:pt x="2" y="0"/>
                          <a:pt x="4" y="0"/>
                        </a:cubicBezTo>
                        <a:cubicBezTo>
                          <a:pt x="34" y="0"/>
                          <a:pt x="34" y="0"/>
                          <a:pt x="34" y="0"/>
                        </a:cubicBezTo>
                        <a:cubicBezTo>
                          <a:pt x="35" y="0"/>
                          <a:pt x="37" y="2"/>
                          <a:pt x="37" y="3"/>
                        </a:cubicBezTo>
                        <a:cubicBezTo>
                          <a:pt x="37" y="5"/>
                          <a:pt x="35" y="6"/>
                          <a:pt x="34" y="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54">
                    <a:extLst>
                      <a:ext uri="{FF2B5EF4-FFF2-40B4-BE49-F238E27FC236}">
                        <a16:creationId xmlns:a16="http://schemas.microsoft.com/office/drawing/2014/main" id="{A949E491-4965-41F1-C0AA-AA53947A1603}"/>
                      </a:ext>
                    </a:extLst>
                  </p:cNvPr>
                  <p:cNvSpPr>
                    <a:spLocks/>
                  </p:cNvSpPr>
                  <p:nvPr/>
                </p:nvSpPr>
                <p:spPr bwMode="auto">
                  <a:xfrm>
                    <a:off x="3367" y="1615"/>
                    <a:ext cx="118" cy="19"/>
                  </a:xfrm>
                  <a:custGeom>
                    <a:avLst/>
                    <a:gdLst/>
                    <a:ahLst/>
                    <a:cxnLst>
                      <a:cxn ang="0">
                        <a:pos x="34" y="6"/>
                      </a:cxn>
                      <a:cxn ang="0">
                        <a:pos x="4" y="6"/>
                      </a:cxn>
                      <a:cxn ang="0">
                        <a:pos x="0" y="3"/>
                      </a:cxn>
                      <a:cxn ang="0">
                        <a:pos x="4" y="0"/>
                      </a:cxn>
                      <a:cxn ang="0">
                        <a:pos x="34" y="0"/>
                      </a:cxn>
                      <a:cxn ang="0">
                        <a:pos x="37" y="3"/>
                      </a:cxn>
                      <a:cxn ang="0">
                        <a:pos x="34" y="6"/>
                      </a:cxn>
                    </a:cxnLst>
                    <a:rect l="0" t="0" r="r" b="b"/>
                    <a:pathLst>
                      <a:path w="37" h="6">
                        <a:moveTo>
                          <a:pt x="34" y="6"/>
                        </a:moveTo>
                        <a:cubicBezTo>
                          <a:pt x="4" y="6"/>
                          <a:pt x="4" y="6"/>
                          <a:pt x="4" y="6"/>
                        </a:cubicBezTo>
                        <a:cubicBezTo>
                          <a:pt x="2" y="6"/>
                          <a:pt x="0" y="5"/>
                          <a:pt x="0" y="3"/>
                        </a:cubicBezTo>
                        <a:cubicBezTo>
                          <a:pt x="0" y="1"/>
                          <a:pt x="2" y="0"/>
                          <a:pt x="4" y="0"/>
                        </a:cubicBezTo>
                        <a:cubicBezTo>
                          <a:pt x="34" y="0"/>
                          <a:pt x="34" y="0"/>
                          <a:pt x="34" y="0"/>
                        </a:cubicBezTo>
                        <a:cubicBezTo>
                          <a:pt x="35" y="0"/>
                          <a:pt x="37" y="1"/>
                          <a:pt x="37" y="3"/>
                        </a:cubicBezTo>
                        <a:cubicBezTo>
                          <a:pt x="37" y="5"/>
                          <a:pt x="35" y="6"/>
                          <a:pt x="34" y="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55">
                    <a:extLst>
                      <a:ext uri="{FF2B5EF4-FFF2-40B4-BE49-F238E27FC236}">
                        <a16:creationId xmlns:a16="http://schemas.microsoft.com/office/drawing/2014/main" id="{D95931E1-F3FE-F3DA-DB40-4A48479E0B67}"/>
                      </a:ext>
                    </a:extLst>
                  </p:cNvPr>
                  <p:cNvSpPr>
                    <a:spLocks/>
                  </p:cNvSpPr>
                  <p:nvPr/>
                </p:nvSpPr>
                <p:spPr bwMode="auto">
                  <a:xfrm>
                    <a:off x="3367" y="1669"/>
                    <a:ext cx="118" cy="19"/>
                  </a:xfrm>
                  <a:custGeom>
                    <a:avLst/>
                    <a:gdLst/>
                    <a:ahLst/>
                    <a:cxnLst>
                      <a:cxn ang="0">
                        <a:pos x="34" y="6"/>
                      </a:cxn>
                      <a:cxn ang="0">
                        <a:pos x="4" y="6"/>
                      </a:cxn>
                      <a:cxn ang="0">
                        <a:pos x="0" y="3"/>
                      </a:cxn>
                      <a:cxn ang="0">
                        <a:pos x="4" y="0"/>
                      </a:cxn>
                      <a:cxn ang="0">
                        <a:pos x="34" y="0"/>
                      </a:cxn>
                      <a:cxn ang="0">
                        <a:pos x="37" y="3"/>
                      </a:cxn>
                      <a:cxn ang="0">
                        <a:pos x="34" y="6"/>
                      </a:cxn>
                    </a:cxnLst>
                    <a:rect l="0" t="0" r="r" b="b"/>
                    <a:pathLst>
                      <a:path w="37" h="6">
                        <a:moveTo>
                          <a:pt x="34" y="6"/>
                        </a:moveTo>
                        <a:cubicBezTo>
                          <a:pt x="4" y="6"/>
                          <a:pt x="4" y="6"/>
                          <a:pt x="4" y="6"/>
                        </a:cubicBezTo>
                        <a:cubicBezTo>
                          <a:pt x="2" y="6"/>
                          <a:pt x="0" y="5"/>
                          <a:pt x="0" y="3"/>
                        </a:cubicBezTo>
                        <a:cubicBezTo>
                          <a:pt x="0" y="1"/>
                          <a:pt x="2" y="0"/>
                          <a:pt x="4" y="0"/>
                        </a:cubicBezTo>
                        <a:cubicBezTo>
                          <a:pt x="34" y="0"/>
                          <a:pt x="34" y="0"/>
                          <a:pt x="34" y="0"/>
                        </a:cubicBezTo>
                        <a:cubicBezTo>
                          <a:pt x="35" y="0"/>
                          <a:pt x="37" y="1"/>
                          <a:pt x="37" y="3"/>
                        </a:cubicBezTo>
                        <a:cubicBezTo>
                          <a:pt x="37" y="5"/>
                          <a:pt x="35" y="6"/>
                          <a:pt x="34" y="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56">
                    <a:extLst>
                      <a:ext uri="{FF2B5EF4-FFF2-40B4-BE49-F238E27FC236}">
                        <a16:creationId xmlns:a16="http://schemas.microsoft.com/office/drawing/2014/main" id="{0A584D68-0AF8-3F1B-5B4C-31B14EEA1F3B}"/>
                      </a:ext>
                    </a:extLst>
                  </p:cNvPr>
                  <p:cNvSpPr>
                    <a:spLocks/>
                  </p:cNvSpPr>
                  <p:nvPr/>
                </p:nvSpPr>
                <p:spPr bwMode="auto">
                  <a:xfrm>
                    <a:off x="3198" y="1723"/>
                    <a:ext cx="287" cy="19"/>
                  </a:xfrm>
                  <a:custGeom>
                    <a:avLst/>
                    <a:gdLst/>
                    <a:ahLst/>
                    <a:cxnLst>
                      <a:cxn ang="0">
                        <a:pos x="87" y="6"/>
                      </a:cxn>
                      <a:cxn ang="0">
                        <a:pos x="3" y="6"/>
                      </a:cxn>
                      <a:cxn ang="0">
                        <a:pos x="0" y="3"/>
                      </a:cxn>
                      <a:cxn ang="0">
                        <a:pos x="3" y="0"/>
                      </a:cxn>
                      <a:cxn ang="0">
                        <a:pos x="87" y="0"/>
                      </a:cxn>
                      <a:cxn ang="0">
                        <a:pos x="90" y="3"/>
                      </a:cxn>
                      <a:cxn ang="0">
                        <a:pos x="87" y="6"/>
                      </a:cxn>
                    </a:cxnLst>
                    <a:rect l="0" t="0" r="r" b="b"/>
                    <a:pathLst>
                      <a:path w="90" h="6">
                        <a:moveTo>
                          <a:pt x="87" y="6"/>
                        </a:moveTo>
                        <a:cubicBezTo>
                          <a:pt x="3" y="6"/>
                          <a:pt x="3" y="6"/>
                          <a:pt x="3" y="6"/>
                        </a:cubicBezTo>
                        <a:cubicBezTo>
                          <a:pt x="1" y="6"/>
                          <a:pt x="0" y="5"/>
                          <a:pt x="0" y="3"/>
                        </a:cubicBezTo>
                        <a:cubicBezTo>
                          <a:pt x="0" y="1"/>
                          <a:pt x="1" y="0"/>
                          <a:pt x="3" y="0"/>
                        </a:cubicBezTo>
                        <a:cubicBezTo>
                          <a:pt x="87" y="0"/>
                          <a:pt x="87" y="0"/>
                          <a:pt x="87" y="0"/>
                        </a:cubicBezTo>
                        <a:cubicBezTo>
                          <a:pt x="88" y="0"/>
                          <a:pt x="90" y="1"/>
                          <a:pt x="90" y="3"/>
                        </a:cubicBezTo>
                        <a:cubicBezTo>
                          <a:pt x="90" y="5"/>
                          <a:pt x="88" y="6"/>
                          <a:pt x="87" y="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57">
                    <a:extLst>
                      <a:ext uri="{FF2B5EF4-FFF2-40B4-BE49-F238E27FC236}">
                        <a16:creationId xmlns:a16="http://schemas.microsoft.com/office/drawing/2014/main" id="{C7FC837B-F3A7-CBDE-DD50-7CA3218CF41A}"/>
                      </a:ext>
                    </a:extLst>
                  </p:cNvPr>
                  <p:cNvSpPr>
                    <a:spLocks/>
                  </p:cNvSpPr>
                  <p:nvPr/>
                </p:nvSpPr>
                <p:spPr bwMode="auto">
                  <a:xfrm>
                    <a:off x="3198" y="1558"/>
                    <a:ext cx="134" cy="133"/>
                  </a:xfrm>
                  <a:custGeom>
                    <a:avLst/>
                    <a:gdLst/>
                    <a:ahLst/>
                    <a:cxnLst>
                      <a:cxn ang="0">
                        <a:pos x="0" y="21"/>
                      </a:cxn>
                      <a:cxn ang="0">
                        <a:pos x="21" y="42"/>
                      </a:cxn>
                      <a:cxn ang="0">
                        <a:pos x="42" y="24"/>
                      </a:cxn>
                      <a:cxn ang="0">
                        <a:pos x="18" y="24"/>
                      </a:cxn>
                      <a:cxn ang="0">
                        <a:pos x="18" y="0"/>
                      </a:cxn>
                      <a:cxn ang="0">
                        <a:pos x="0" y="21"/>
                      </a:cxn>
                    </a:cxnLst>
                    <a:rect l="0" t="0" r="r" b="b"/>
                    <a:pathLst>
                      <a:path w="42" h="42">
                        <a:moveTo>
                          <a:pt x="0" y="21"/>
                        </a:moveTo>
                        <a:cubicBezTo>
                          <a:pt x="0" y="33"/>
                          <a:pt x="9" y="42"/>
                          <a:pt x="21" y="42"/>
                        </a:cubicBezTo>
                        <a:cubicBezTo>
                          <a:pt x="32" y="42"/>
                          <a:pt x="41" y="34"/>
                          <a:pt x="42" y="24"/>
                        </a:cubicBezTo>
                        <a:cubicBezTo>
                          <a:pt x="18" y="24"/>
                          <a:pt x="18" y="24"/>
                          <a:pt x="18" y="24"/>
                        </a:cubicBezTo>
                        <a:cubicBezTo>
                          <a:pt x="18" y="0"/>
                          <a:pt x="18" y="0"/>
                          <a:pt x="18" y="0"/>
                        </a:cubicBezTo>
                        <a:cubicBezTo>
                          <a:pt x="8" y="1"/>
                          <a:pt x="0" y="10"/>
                          <a:pt x="0" y="2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58">
                    <a:extLst>
                      <a:ext uri="{FF2B5EF4-FFF2-40B4-BE49-F238E27FC236}">
                        <a16:creationId xmlns:a16="http://schemas.microsoft.com/office/drawing/2014/main" id="{147E790F-0200-D2D0-FF01-6C601424AFCD}"/>
                      </a:ext>
                    </a:extLst>
                  </p:cNvPr>
                  <p:cNvSpPr>
                    <a:spLocks noEditPoints="1"/>
                  </p:cNvSpPr>
                  <p:nvPr/>
                </p:nvSpPr>
                <p:spPr bwMode="auto">
                  <a:xfrm>
                    <a:off x="3265" y="1558"/>
                    <a:ext cx="67" cy="66"/>
                  </a:xfrm>
                  <a:custGeom>
                    <a:avLst/>
                    <a:gdLst/>
                    <a:ahLst/>
                    <a:cxnLst>
                      <a:cxn ang="0">
                        <a:pos x="0" y="0"/>
                      </a:cxn>
                      <a:cxn ang="0">
                        <a:pos x="0" y="0"/>
                      </a:cxn>
                      <a:cxn ang="0">
                        <a:pos x="0" y="21"/>
                      </a:cxn>
                      <a:cxn ang="0">
                        <a:pos x="21" y="21"/>
                      </a:cxn>
                      <a:cxn ang="0">
                        <a:pos x="0" y="0"/>
                      </a:cxn>
                      <a:cxn ang="0">
                        <a:pos x="2" y="2"/>
                      </a:cxn>
                      <a:cxn ang="0">
                        <a:pos x="19" y="19"/>
                      </a:cxn>
                      <a:cxn ang="0">
                        <a:pos x="2" y="19"/>
                      </a:cxn>
                      <a:cxn ang="0">
                        <a:pos x="2" y="2"/>
                      </a:cxn>
                    </a:cxnLst>
                    <a:rect l="0" t="0" r="r" b="b"/>
                    <a:pathLst>
                      <a:path w="21" h="21">
                        <a:moveTo>
                          <a:pt x="0" y="0"/>
                        </a:moveTo>
                        <a:cubicBezTo>
                          <a:pt x="0" y="0"/>
                          <a:pt x="0" y="0"/>
                          <a:pt x="0" y="0"/>
                        </a:cubicBezTo>
                        <a:cubicBezTo>
                          <a:pt x="0" y="21"/>
                          <a:pt x="0" y="21"/>
                          <a:pt x="0" y="21"/>
                        </a:cubicBezTo>
                        <a:cubicBezTo>
                          <a:pt x="21" y="21"/>
                          <a:pt x="21" y="21"/>
                          <a:pt x="21" y="21"/>
                        </a:cubicBezTo>
                        <a:cubicBezTo>
                          <a:pt x="21" y="9"/>
                          <a:pt x="12" y="0"/>
                          <a:pt x="0" y="0"/>
                        </a:cubicBezTo>
                        <a:moveTo>
                          <a:pt x="2" y="2"/>
                        </a:moveTo>
                        <a:cubicBezTo>
                          <a:pt x="11" y="3"/>
                          <a:pt x="18" y="10"/>
                          <a:pt x="19" y="19"/>
                        </a:cubicBezTo>
                        <a:cubicBezTo>
                          <a:pt x="2" y="19"/>
                          <a:pt x="2" y="19"/>
                          <a:pt x="2" y="19"/>
                        </a:cubicBezTo>
                        <a:lnTo>
                          <a:pt x="2" y="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2" name="Group 104">
                  <a:extLst>
                    <a:ext uri="{FF2B5EF4-FFF2-40B4-BE49-F238E27FC236}">
                      <a16:creationId xmlns:a16="http://schemas.microsoft.com/office/drawing/2014/main" id="{28A07A25-062A-ADB3-46A6-26866DD7314D}"/>
                    </a:ext>
                  </a:extLst>
                </p:cNvPr>
                <p:cNvGrpSpPr/>
                <p:nvPr/>
              </p:nvGrpSpPr>
              <p:grpSpPr>
                <a:xfrm>
                  <a:off x="7048488" y="4602854"/>
                  <a:ext cx="286548" cy="236169"/>
                  <a:chOff x="5661025" y="3357563"/>
                  <a:chExt cx="933450" cy="827087"/>
                </a:xfrm>
                <a:solidFill>
                  <a:srgbClr val="EAAA00"/>
                </a:solidFill>
              </p:grpSpPr>
              <p:sp>
                <p:nvSpPr>
                  <p:cNvPr id="124" name="Freeform 63">
                    <a:extLst>
                      <a:ext uri="{FF2B5EF4-FFF2-40B4-BE49-F238E27FC236}">
                        <a16:creationId xmlns:a16="http://schemas.microsoft.com/office/drawing/2014/main" id="{27DC9A69-3116-980F-7380-00D4B7020A4A}"/>
                      </a:ext>
                    </a:extLst>
                  </p:cNvPr>
                  <p:cNvSpPr>
                    <a:spLocks/>
                  </p:cNvSpPr>
                  <p:nvPr/>
                </p:nvSpPr>
                <p:spPr bwMode="auto">
                  <a:xfrm>
                    <a:off x="6235700" y="3608388"/>
                    <a:ext cx="247650" cy="487362"/>
                  </a:xfrm>
                  <a:custGeom>
                    <a:avLst/>
                    <a:gdLst/>
                    <a:ahLst/>
                    <a:cxnLst>
                      <a:cxn ang="0">
                        <a:pos x="11" y="64"/>
                      </a:cxn>
                      <a:cxn ang="0">
                        <a:pos x="32" y="72"/>
                      </a:cxn>
                      <a:cxn ang="0">
                        <a:pos x="47" y="87"/>
                      </a:cxn>
                      <a:cxn ang="0">
                        <a:pos x="33" y="100"/>
                      </a:cxn>
                      <a:cxn ang="0">
                        <a:pos x="18" y="84"/>
                      </a:cxn>
                      <a:cxn ang="0">
                        <a:pos x="1" y="84"/>
                      </a:cxn>
                      <a:cxn ang="0">
                        <a:pos x="1" y="113"/>
                      </a:cxn>
                      <a:cxn ang="0">
                        <a:pos x="15" y="113"/>
                      </a:cxn>
                      <a:cxn ang="0">
                        <a:pos x="15" y="108"/>
                      </a:cxn>
                      <a:cxn ang="0">
                        <a:pos x="24" y="113"/>
                      </a:cxn>
                      <a:cxn ang="0">
                        <a:pos x="25" y="113"/>
                      </a:cxn>
                      <a:cxn ang="0">
                        <a:pos x="25" y="130"/>
                      </a:cxn>
                      <a:cxn ang="0">
                        <a:pos x="39" y="130"/>
                      </a:cxn>
                      <a:cxn ang="0">
                        <a:pos x="39" y="116"/>
                      </a:cxn>
                      <a:cxn ang="0">
                        <a:pos x="66" y="86"/>
                      </a:cxn>
                      <a:cxn ang="0">
                        <a:pos x="54" y="63"/>
                      </a:cxn>
                      <a:cxn ang="0">
                        <a:pos x="32" y="54"/>
                      </a:cxn>
                      <a:cxn ang="0">
                        <a:pos x="19" y="41"/>
                      </a:cxn>
                      <a:cxn ang="0">
                        <a:pos x="32" y="29"/>
                      </a:cxn>
                      <a:cxn ang="0">
                        <a:pos x="45" y="42"/>
                      </a:cxn>
                      <a:cxn ang="0">
                        <a:pos x="60" y="42"/>
                      </a:cxn>
                      <a:cxn ang="0">
                        <a:pos x="60" y="15"/>
                      </a:cxn>
                      <a:cxn ang="0">
                        <a:pos x="47" y="15"/>
                      </a:cxn>
                      <a:cxn ang="0">
                        <a:pos x="47" y="21"/>
                      </a:cxn>
                      <a:cxn ang="0">
                        <a:pos x="39" y="16"/>
                      </a:cxn>
                      <a:cxn ang="0">
                        <a:pos x="39" y="0"/>
                      </a:cxn>
                      <a:cxn ang="0">
                        <a:pos x="25" y="0"/>
                      </a:cxn>
                      <a:cxn ang="0">
                        <a:pos x="25" y="14"/>
                      </a:cxn>
                      <a:cxn ang="0">
                        <a:pos x="0" y="42"/>
                      </a:cxn>
                      <a:cxn ang="0">
                        <a:pos x="11" y="64"/>
                      </a:cxn>
                    </a:cxnLst>
                    <a:rect l="0" t="0" r="r" b="b"/>
                    <a:pathLst>
                      <a:path w="66" h="130">
                        <a:moveTo>
                          <a:pt x="11" y="64"/>
                        </a:moveTo>
                        <a:cubicBezTo>
                          <a:pt x="17" y="68"/>
                          <a:pt x="25" y="70"/>
                          <a:pt x="32" y="72"/>
                        </a:cubicBezTo>
                        <a:cubicBezTo>
                          <a:pt x="39" y="74"/>
                          <a:pt x="47" y="77"/>
                          <a:pt x="47" y="87"/>
                        </a:cubicBezTo>
                        <a:cubicBezTo>
                          <a:pt x="47" y="95"/>
                          <a:pt x="40" y="100"/>
                          <a:pt x="33" y="100"/>
                        </a:cubicBezTo>
                        <a:cubicBezTo>
                          <a:pt x="24" y="100"/>
                          <a:pt x="17" y="93"/>
                          <a:pt x="18" y="84"/>
                        </a:cubicBezTo>
                        <a:cubicBezTo>
                          <a:pt x="1" y="84"/>
                          <a:pt x="1" y="84"/>
                          <a:pt x="1" y="84"/>
                        </a:cubicBezTo>
                        <a:cubicBezTo>
                          <a:pt x="1" y="113"/>
                          <a:pt x="1" y="113"/>
                          <a:pt x="1" y="113"/>
                        </a:cubicBezTo>
                        <a:cubicBezTo>
                          <a:pt x="15" y="113"/>
                          <a:pt x="15" y="113"/>
                          <a:pt x="15" y="113"/>
                        </a:cubicBezTo>
                        <a:cubicBezTo>
                          <a:pt x="15" y="108"/>
                          <a:pt x="15" y="108"/>
                          <a:pt x="15" y="108"/>
                        </a:cubicBezTo>
                        <a:cubicBezTo>
                          <a:pt x="18" y="111"/>
                          <a:pt x="20" y="112"/>
                          <a:pt x="24" y="113"/>
                        </a:cubicBezTo>
                        <a:cubicBezTo>
                          <a:pt x="25" y="113"/>
                          <a:pt x="25" y="113"/>
                          <a:pt x="25" y="113"/>
                        </a:cubicBezTo>
                        <a:cubicBezTo>
                          <a:pt x="25" y="130"/>
                          <a:pt x="25" y="130"/>
                          <a:pt x="25" y="130"/>
                        </a:cubicBezTo>
                        <a:cubicBezTo>
                          <a:pt x="39" y="130"/>
                          <a:pt x="39" y="130"/>
                          <a:pt x="39" y="130"/>
                        </a:cubicBezTo>
                        <a:cubicBezTo>
                          <a:pt x="39" y="116"/>
                          <a:pt x="39" y="116"/>
                          <a:pt x="39" y="116"/>
                        </a:cubicBezTo>
                        <a:cubicBezTo>
                          <a:pt x="54" y="113"/>
                          <a:pt x="66" y="101"/>
                          <a:pt x="66" y="86"/>
                        </a:cubicBezTo>
                        <a:cubicBezTo>
                          <a:pt x="66" y="76"/>
                          <a:pt x="61" y="68"/>
                          <a:pt x="54" y="63"/>
                        </a:cubicBezTo>
                        <a:cubicBezTo>
                          <a:pt x="48" y="59"/>
                          <a:pt x="39" y="56"/>
                          <a:pt x="32" y="54"/>
                        </a:cubicBezTo>
                        <a:cubicBezTo>
                          <a:pt x="25" y="53"/>
                          <a:pt x="19" y="50"/>
                          <a:pt x="19" y="41"/>
                        </a:cubicBezTo>
                        <a:cubicBezTo>
                          <a:pt x="19" y="34"/>
                          <a:pt x="25" y="29"/>
                          <a:pt x="32" y="29"/>
                        </a:cubicBezTo>
                        <a:cubicBezTo>
                          <a:pt x="39" y="29"/>
                          <a:pt x="44" y="35"/>
                          <a:pt x="45" y="42"/>
                        </a:cubicBezTo>
                        <a:cubicBezTo>
                          <a:pt x="60" y="42"/>
                          <a:pt x="60" y="42"/>
                          <a:pt x="60" y="42"/>
                        </a:cubicBezTo>
                        <a:cubicBezTo>
                          <a:pt x="60" y="15"/>
                          <a:pt x="60" y="15"/>
                          <a:pt x="60" y="15"/>
                        </a:cubicBezTo>
                        <a:cubicBezTo>
                          <a:pt x="47" y="15"/>
                          <a:pt x="47" y="15"/>
                          <a:pt x="47" y="15"/>
                        </a:cubicBezTo>
                        <a:cubicBezTo>
                          <a:pt x="47" y="21"/>
                          <a:pt x="47" y="21"/>
                          <a:pt x="47" y="21"/>
                        </a:cubicBezTo>
                        <a:cubicBezTo>
                          <a:pt x="45" y="18"/>
                          <a:pt x="43" y="16"/>
                          <a:pt x="39" y="16"/>
                        </a:cubicBezTo>
                        <a:cubicBezTo>
                          <a:pt x="39" y="0"/>
                          <a:pt x="39" y="0"/>
                          <a:pt x="39" y="0"/>
                        </a:cubicBezTo>
                        <a:cubicBezTo>
                          <a:pt x="25" y="0"/>
                          <a:pt x="25" y="0"/>
                          <a:pt x="25" y="0"/>
                        </a:cubicBezTo>
                        <a:cubicBezTo>
                          <a:pt x="25" y="14"/>
                          <a:pt x="25" y="14"/>
                          <a:pt x="25" y="14"/>
                        </a:cubicBezTo>
                        <a:cubicBezTo>
                          <a:pt x="11" y="16"/>
                          <a:pt x="0" y="28"/>
                          <a:pt x="0" y="42"/>
                        </a:cubicBezTo>
                        <a:cubicBezTo>
                          <a:pt x="0" y="50"/>
                          <a:pt x="4" y="59"/>
                          <a:pt x="11" y="6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64">
                    <a:extLst>
                      <a:ext uri="{FF2B5EF4-FFF2-40B4-BE49-F238E27FC236}">
                        <a16:creationId xmlns:a16="http://schemas.microsoft.com/office/drawing/2014/main" id="{3DBFD297-B30F-1012-37FA-85F54D6AE18E}"/>
                      </a:ext>
                    </a:extLst>
                  </p:cNvPr>
                  <p:cNvSpPr>
                    <a:spLocks/>
                  </p:cNvSpPr>
                  <p:nvPr/>
                </p:nvSpPr>
                <p:spPr bwMode="auto">
                  <a:xfrm>
                    <a:off x="5778500" y="3825875"/>
                    <a:ext cx="355600" cy="182562"/>
                  </a:xfrm>
                  <a:custGeom>
                    <a:avLst/>
                    <a:gdLst/>
                    <a:ahLst/>
                    <a:cxnLst>
                      <a:cxn ang="0">
                        <a:pos x="61" y="36"/>
                      </a:cxn>
                      <a:cxn ang="0">
                        <a:pos x="87" y="16"/>
                      </a:cxn>
                      <a:cxn ang="0">
                        <a:pos x="95" y="24"/>
                      </a:cxn>
                      <a:cxn ang="0">
                        <a:pos x="95" y="0"/>
                      </a:cxn>
                      <a:cxn ang="0">
                        <a:pos x="71" y="0"/>
                      </a:cxn>
                      <a:cxn ang="0">
                        <a:pos x="77" y="6"/>
                      </a:cxn>
                      <a:cxn ang="0">
                        <a:pos x="44" y="33"/>
                      </a:cxn>
                      <a:cxn ang="0">
                        <a:pos x="0" y="45"/>
                      </a:cxn>
                      <a:cxn ang="0">
                        <a:pos x="61" y="36"/>
                      </a:cxn>
                    </a:cxnLst>
                    <a:rect l="0" t="0" r="r" b="b"/>
                    <a:pathLst>
                      <a:path w="95" h="49">
                        <a:moveTo>
                          <a:pt x="61" y="36"/>
                        </a:moveTo>
                        <a:cubicBezTo>
                          <a:pt x="71" y="30"/>
                          <a:pt x="80" y="24"/>
                          <a:pt x="87" y="16"/>
                        </a:cubicBezTo>
                        <a:cubicBezTo>
                          <a:pt x="95" y="24"/>
                          <a:pt x="95" y="24"/>
                          <a:pt x="95" y="24"/>
                        </a:cubicBezTo>
                        <a:cubicBezTo>
                          <a:pt x="95" y="0"/>
                          <a:pt x="95" y="0"/>
                          <a:pt x="95" y="0"/>
                        </a:cubicBezTo>
                        <a:cubicBezTo>
                          <a:pt x="71" y="0"/>
                          <a:pt x="71" y="0"/>
                          <a:pt x="71" y="0"/>
                        </a:cubicBezTo>
                        <a:cubicBezTo>
                          <a:pt x="77" y="6"/>
                          <a:pt x="77" y="6"/>
                          <a:pt x="77" y="6"/>
                        </a:cubicBezTo>
                        <a:cubicBezTo>
                          <a:pt x="69" y="17"/>
                          <a:pt x="58" y="26"/>
                          <a:pt x="44" y="33"/>
                        </a:cubicBezTo>
                        <a:cubicBezTo>
                          <a:pt x="29" y="41"/>
                          <a:pt x="14" y="45"/>
                          <a:pt x="0" y="45"/>
                        </a:cubicBezTo>
                        <a:cubicBezTo>
                          <a:pt x="17" y="49"/>
                          <a:pt x="40" y="47"/>
                          <a:pt x="61" y="3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65">
                    <a:extLst>
                      <a:ext uri="{FF2B5EF4-FFF2-40B4-BE49-F238E27FC236}">
                        <a16:creationId xmlns:a16="http://schemas.microsoft.com/office/drawing/2014/main" id="{4AC142C9-463D-CE03-06EA-F4D7C8F6C1F6}"/>
                      </a:ext>
                    </a:extLst>
                  </p:cNvPr>
                  <p:cNvSpPr>
                    <a:spLocks noEditPoints="1"/>
                  </p:cNvSpPr>
                  <p:nvPr/>
                </p:nvSpPr>
                <p:spPr bwMode="auto">
                  <a:xfrm>
                    <a:off x="5661025" y="3357563"/>
                    <a:ext cx="933450" cy="827087"/>
                  </a:xfrm>
                  <a:custGeom>
                    <a:avLst/>
                    <a:gdLst/>
                    <a:ahLst/>
                    <a:cxnLst>
                      <a:cxn ang="0">
                        <a:pos x="241" y="0"/>
                      </a:cxn>
                      <a:cxn ang="0">
                        <a:pos x="8" y="0"/>
                      </a:cxn>
                      <a:cxn ang="0">
                        <a:pos x="0" y="8"/>
                      </a:cxn>
                      <a:cxn ang="0">
                        <a:pos x="0" y="214"/>
                      </a:cxn>
                      <a:cxn ang="0">
                        <a:pos x="8" y="221"/>
                      </a:cxn>
                      <a:cxn ang="0">
                        <a:pos x="241" y="221"/>
                      </a:cxn>
                      <a:cxn ang="0">
                        <a:pos x="249" y="214"/>
                      </a:cxn>
                      <a:cxn ang="0">
                        <a:pos x="249" y="8"/>
                      </a:cxn>
                      <a:cxn ang="0">
                        <a:pos x="241" y="0"/>
                      </a:cxn>
                      <a:cxn ang="0">
                        <a:pos x="191" y="18"/>
                      </a:cxn>
                      <a:cxn ang="0">
                        <a:pos x="202" y="28"/>
                      </a:cxn>
                      <a:cxn ang="0">
                        <a:pos x="191" y="39"/>
                      </a:cxn>
                      <a:cxn ang="0">
                        <a:pos x="181" y="28"/>
                      </a:cxn>
                      <a:cxn ang="0">
                        <a:pos x="191" y="18"/>
                      </a:cxn>
                      <a:cxn ang="0">
                        <a:pos x="160" y="18"/>
                      </a:cxn>
                      <a:cxn ang="0">
                        <a:pos x="171" y="28"/>
                      </a:cxn>
                      <a:cxn ang="0">
                        <a:pos x="160" y="39"/>
                      </a:cxn>
                      <a:cxn ang="0">
                        <a:pos x="150" y="28"/>
                      </a:cxn>
                      <a:cxn ang="0">
                        <a:pos x="160" y="18"/>
                      </a:cxn>
                      <a:cxn ang="0">
                        <a:pos x="233" y="206"/>
                      </a:cxn>
                      <a:cxn ang="0">
                        <a:pos x="130" y="206"/>
                      </a:cxn>
                      <a:cxn ang="0">
                        <a:pos x="130" y="166"/>
                      </a:cxn>
                      <a:cxn ang="0">
                        <a:pos x="123" y="161"/>
                      </a:cxn>
                      <a:cxn ang="0">
                        <a:pos x="109" y="161"/>
                      </a:cxn>
                      <a:cxn ang="0">
                        <a:pos x="102" y="166"/>
                      </a:cxn>
                      <a:cxn ang="0">
                        <a:pos x="102" y="206"/>
                      </a:cxn>
                      <a:cxn ang="0">
                        <a:pos x="93" y="206"/>
                      </a:cxn>
                      <a:cxn ang="0">
                        <a:pos x="93" y="179"/>
                      </a:cxn>
                      <a:cxn ang="0">
                        <a:pos x="87" y="174"/>
                      </a:cxn>
                      <a:cxn ang="0">
                        <a:pos x="73" y="174"/>
                      </a:cxn>
                      <a:cxn ang="0">
                        <a:pos x="66" y="179"/>
                      </a:cxn>
                      <a:cxn ang="0">
                        <a:pos x="66" y="206"/>
                      </a:cxn>
                      <a:cxn ang="0">
                        <a:pos x="57" y="206"/>
                      </a:cxn>
                      <a:cxn ang="0">
                        <a:pos x="57" y="188"/>
                      </a:cxn>
                      <a:cxn ang="0">
                        <a:pos x="50" y="184"/>
                      </a:cxn>
                      <a:cxn ang="0">
                        <a:pos x="37" y="184"/>
                      </a:cxn>
                      <a:cxn ang="0">
                        <a:pos x="30" y="188"/>
                      </a:cxn>
                      <a:cxn ang="0">
                        <a:pos x="30" y="206"/>
                      </a:cxn>
                      <a:cxn ang="0">
                        <a:pos x="16" y="206"/>
                      </a:cxn>
                      <a:cxn ang="0">
                        <a:pos x="16" y="56"/>
                      </a:cxn>
                      <a:cxn ang="0">
                        <a:pos x="233" y="56"/>
                      </a:cxn>
                      <a:cxn ang="0">
                        <a:pos x="233" y="206"/>
                      </a:cxn>
                      <a:cxn ang="0">
                        <a:pos x="222" y="39"/>
                      </a:cxn>
                      <a:cxn ang="0">
                        <a:pos x="212" y="28"/>
                      </a:cxn>
                      <a:cxn ang="0">
                        <a:pos x="222" y="18"/>
                      </a:cxn>
                      <a:cxn ang="0">
                        <a:pos x="233" y="28"/>
                      </a:cxn>
                      <a:cxn ang="0">
                        <a:pos x="222" y="39"/>
                      </a:cxn>
                    </a:cxnLst>
                    <a:rect l="0" t="0" r="r" b="b"/>
                    <a:pathLst>
                      <a:path w="249" h="221">
                        <a:moveTo>
                          <a:pt x="241" y="0"/>
                        </a:moveTo>
                        <a:cubicBezTo>
                          <a:pt x="8" y="0"/>
                          <a:pt x="8" y="0"/>
                          <a:pt x="8" y="0"/>
                        </a:cubicBezTo>
                        <a:cubicBezTo>
                          <a:pt x="4" y="0"/>
                          <a:pt x="0" y="4"/>
                          <a:pt x="0" y="8"/>
                        </a:cubicBezTo>
                        <a:cubicBezTo>
                          <a:pt x="0" y="214"/>
                          <a:pt x="0" y="214"/>
                          <a:pt x="0" y="214"/>
                        </a:cubicBezTo>
                        <a:cubicBezTo>
                          <a:pt x="0" y="218"/>
                          <a:pt x="4" y="221"/>
                          <a:pt x="8" y="221"/>
                        </a:cubicBezTo>
                        <a:cubicBezTo>
                          <a:pt x="241" y="221"/>
                          <a:pt x="241" y="221"/>
                          <a:pt x="241" y="221"/>
                        </a:cubicBezTo>
                        <a:cubicBezTo>
                          <a:pt x="245" y="221"/>
                          <a:pt x="249" y="218"/>
                          <a:pt x="249" y="214"/>
                        </a:cubicBezTo>
                        <a:cubicBezTo>
                          <a:pt x="249" y="8"/>
                          <a:pt x="249" y="8"/>
                          <a:pt x="249" y="8"/>
                        </a:cubicBezTo>
                        <a:cubicBezTo>
                          <a:pt x="249" y="4"/>
                          <a:pt x="245" y="0"/>
                          <a:pt x="241" y="0"/>
                        </a:cubicBezTo>
                        <a:close/>
                        <a:moveTo>
                          <a:pt x="191" y="18"/>
                        </a:moveTo>
                        <a:cubicBezTo>
                          <a:pt x="197" y="18"/>
                          <a:pt x="202" y="22"/>
                          <a:pt x="202" y="28"/>
                        </a:cubicBezTo>
                        <a:cubicBezTo>
                          <a:pt x="202" y="34"/>
                          <a:pt x="197" y="39"/>
                          <a:pt x="191" y="39"/>
                        </a:cubicBezTo>
                        <a:cubicBezTo>
                          <a:pt x="186" y="39"/>
                          <a:pt x="181" y="34"/>
                          <a:pt x="181" y="28"/>
                        </a:cubicBezTo>
                        <a:cubicBezTo>
                          <a:pt x="181" y="22"/>
                          <a:pt x="186" y="18"/>
                          <a:pt x="191" y="18"/>
                        </a:cubicBezTo>
                        <a:close/>
                        <a:moveTo>
                          <a:pt x="160" y="18"/>
                        </a:moveTo>
                        <a:cubicBezTo>
                          <a:pt x="166" y="18"/>
                          <a:pt x="171" y="22"/>
                          <a:pt x="171" y="28"/>
                        </a:cubicBezTo>
                        <a:cubicBezTo>
                          <a:pt x="171" y="34"/>
                          <a:pt x="166" y="39"/>
                          <a:pt x="160" y="39"/>
                        </a:cubicBezTo>
                        <a:cubicBezTo>
                          <a:pt x="155" y="39"/>
                          <a:pt x="150" y="34"/>
                          <a:pt x="150" y="28"/>
                        </a:cubicBezTo>
                        <a:cubicBezTo>
                          <a:pt x="150" y="22"/>
                          <a:pt x="155" y="18"/>
                          <a:pt x="160" y="18"/>
                        </a:cubicBezTo>
                        <a:close/>
                        <a:moveTo>
                          <a:pt x="233" y="206"/>
                        </a:moveTo>
                        <a:cubicBezTo>
                          <a:pt x="130" y="206"/>
                          <a:pt x="130" y="206"/>
                          <a:pt x="130" y="206"/>
                        </a:cubicBezTo>
                        <a:cubicBezTo>
                          <a:pt x="130" y="166"/>
                          <a:pt x="130" y="166"/>
                          <a:pt x="130" y="166"/>
                        </a:cubicBezTo>
                        <a:cubicBezTo>
                          <a:pt x="130" y="163"/>
                          <a:pt x="127" y="161"/>
                          <a:pt x="123" y="161"/>
                        </a:cubicBezTo>
                        <a:cubicBezTo>
                          <a:pt x="109" y="161"/>
                          <a:pt x="109" y="161"/>
                          <a:pt x="109" y="161"/>
                        </a:cubicBezTo>
                        <a:cubicBezTo>
                          <a:pt x="105" y="161"/>
                          <a:pt x="102" y="163"/>
                          <a:pt x="102" y="166"/>
                        </a:cubicBezTo>
                        <a:cubicBezTo>
                          <a:pt x="102" y="206"/>
                          <a:pt x="102" y="206"/>
                          <a:pt x="102" y="206"/>
                        </a:cubicBezTo>
                        <a:cubicBezTo>
                          <a:pt x="93" y="206"/>
                          <a:pt x="93" y="206"/>
                          <a:pt x="93" y="206"/>
                        </a:cubicBezTo>
                        <a:cubicBezTo>
                          <a:pt x="93" y="179"/>
                          <a:pt x="93" y="179"/>
                          <a:pt x="93" y="179"/>
                        </a:cubicBezTo>
                        <a:cubicBezTo>
                          <a:pt x="93" y="176"/>
                          <a:pt x="90" y="174"/>
                          <a:pt x="87" y="174"/>
                        </a:cubicBezTo>
                        <a:cubicBezTo>
                          <a:pt x="73" y="174"/>
                          <a:pt x="73" y="174"/>
                          <a:pt x="73" y="174"/>
                        </a:cubicBezTo>
                        <a:cubicBezTo>
                          <a:pt x="69" y="174"/>
                          <a:pt x="66" y="176"/>
                          <a:pt x="66" y="179"/>
                        </a:cubicBezTo>
                        <a:cubicBezTo>
                          <a:pt x="66" y="206"/>
                          <a:pt x="66" y="206"/>
                          <a:pt x="66" y="206"/>
                        </a:cubicBezTo>
                        <a:cubicBezTo>
                          <a:pt x="57" y="206"/>
                          <a:pt x="57" y="206"/>
                          <a:pt x="57" y="206"/>
                        </a:cubicBezTo>
                        <a:cubicBezTo>
                          <a:pt x="57" y="188"/>
                          <a:pt x="57" y="188"/>
                          <a:pt x="57" y="188"/>
                        </a:cubicBezTo>
                        <a:cubicBezTo>
                          <a:pt x="57" y="186"/>
                          <a:pt x="54" y="184"/>
                          <a:pt x="50" y="184"/>
                        </a:cubicBezTo>
                        <a:cubicBezTo>
                          <a:pt x="37" y="184"/>
                          <a:pt x="37" y="184"/>
                          <a:pt x="37" y="184"/>
                        </a:cubicBezTo>
                        <a:cubicBezTo>
                          <a:pt x="33" y="184"/>
                          <a:pt x="30" y="186"/>
                          <a:pt x="30" y="188"/>
                        </a:cubicBezTo>
                        <a:cubicBezTo>
                          <a:pt x="30" y="206"/>
                          <a:pt x="30" y="206"/>
                          <a:pt x="30" y="206"/>
                        </a:cubicBezTo>
                        <a:cubicBezTo>
                          <a:pt x="16" y="206"/>
                          <a:pt x="16" y="206"/>
                          <a:pt x="16" y="206"/>
                        </a:cubicBezTo>
                        <a:cubicBezTo>
                          <a:pt x="16" y="56"/>
                          <a:pt x="16" y="56"/>
                          <a:pt x="16" y="56"/>
                        </a:cubicBezTo>
                        <a:cubicBezTo>
                          <a:pt x="233" y="56"/>
                          <a:pt x="233" y="56"/>
                          <a:pt x="233" y="56"/>
                        </a:cubicBezTo>
                        <a:lnTo>
                          <a:pt x="233" y="206"/>
                        </a:lnTo>
                        <a:close/>
                        <a:moveTo>
                          <a:pt x="222" y="39"/>
                        </a:moveTo>
                        <a:cubicBezTo>
                          <a:pt x="216" y="39"/>
                          <a:pt x="212" y="34"/>
                          <a:pt x="212" y="28"/>
                        </a:cubicBezTo>
                        <a:cubicBezTo>
                          <a:pt x="212" y="22"/>
                          <a:pt x="216" y="18"/>
                          <a:pt x="222" y="18"/>
                        </a:cubicBezTo>
                        <a:cubicBezTo>
                          <a:pt x="228" y="18"/>
                          <a:pt x="233" y="22"/>
                          <a:pt x="233" y="28"/>
                        </a:cubicBezTo>
                        <a:cubicBezTo>
                          <a:pt x="233" y="34"/>
                          <a:pt x="228" y="39"/>
                          <a:pt x="222" y="3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3" name="Picture 52">
                  <a:extLst>
                    <a:ext uri="{FF2B5EF4-FFF2-40B4-BE49-F238E27FC236}">
                      <a16:creationId xmlns:a16="http://schemas.microsoft.com/office/drawing/2014/main" id="{5FDA5154-DD95-2661-093A-655865C4897C}"/>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5222709" y="3604320"/>
                  <a:ext cx="248146" cy="221588"/>
                </a:xfrm>
                <a:prstGeom prst="rect">
                  <a:avLst/>
                </a:prstGeom>
              </p:spPr>
            </p:pic>
            <p:grpSp>
              <p:nvGrpSpPr>
                <p:cNvPr id="54" name="Groupe 231">
                  <a:extLst>
                    <a:ext uri="{FF2B5EF4-FFF2-40B4-BE49-F238E27FC236}">
                      <a16:creationId xmlns:a16="http://schemas.microsoft.com/office/drawing/2014/main" id="{976A7C34-810A-8AFE-4659-CEB2566976C7}"/>
                    </a:ext>
                  </a:extLst>
                </p:cNvPr>
                <p:cNvGrpSpPr/>
                <p:nvPr/>
              </p:nvGrpSpPr>
              <p:grpSpPr>
                <a:xfrm>
                  <a:off x="2659196" y="2692318"/>
                  <a:ext cx="784025" cy="697576"/>
                  <a:chOff x="2659196" y="2750725"/>
                  <a:chExt cx="784025" cy="697576"/>
                </a:xfrm>
              </p:grpSpPr>
              <p:sp>
                <p:nvSpPr>
                  <p:cNvPr id="113" name="Rectangle 112">
                    <a:extLst>
                      <a:ext uri="{FF2B5EF4-FFF2-40B4-BE49-F238E27FC236}">
                        <a16:creationId xmlns:a16="http://schemas.microsoft.com/office/drawing/2014/main" id="{680C30E9-F932-54B1-9BD7-DE0E6C219264}"/>
                      </a:ext>
                    </a:extLst>
                  </p:cNvPr>
                  <p:cNvSpPr/>
                  <p:nvPr/>
                </p:nvSpPr>
                <p:spPr>
                  <a:xfrm>
                    <a:off x="2659196" y="2750725"/>
                    <a:ext cx="784025" cy="697576"/>
                  </a:xfrm>
                  <a:prstGeom prst="rect">
                    <a:avLst/>
                  </a:prstGeom>
                  <a:solidFill>
                    <a:schemeClr val="bg1"/>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91DA"/>
                        </a:solidFill>
                        <a:effectLst/>
                        <a:uLnTx/>
                        <a:uFillTx/>
                        <a:latin typeface="Calibri" panose="020F0502020204030204"/>
                        <a:ea typeface="+mn-ea"/>
                        <a:cs typeface="+mn-cs"/>
                      </a:rPr>
                      <a:t>Config. File</a:t>
                    </a:r>
                  </a:p>
                </p:txBody>
              </p:sp>
              <p:grpSp>
                <p:nvGrpSpPr>
                  <p:cNvPr id="114" name="Group 113">
                    <a:extLst>
                      <a:ext uri="{FF2B5EF4-FFF2-40B4-BE49-F238E27FC236}">
                        <a16:creationId xmlns:a16="http://schemas.microsoft.com/office/drawing/2014/main" id="{003271E1-8C11-776F-7100-3241B8D1E234}"/>
                      </a:ext>
                    </a:extLst>
                  </p:cNvPr>
                  <p:cNvGrpSpPr/>
                  <p:nvPr/>
                </p:nvGrpSpPr>
                <p:grpSpPr>
                  <a:xfrm>
                    <a:off x="2857476" y="2921398"/>
                    <a:ext cx="473504" cy="437268"/>
                    <a:chOff x="456293" y="2021551"/>
                    <a:chExt cx="720451" cy="653710"/>
                  </a:xfrm>
                </p:grpSpPr>
                <p:grpSp>
                  <p:nvGrpSpPr>
                    <p:cNvPr id="115" name="Group 157">
                      <a:extLst>
                        <a:ext uri="{FF2B5EF4-FFF2-40B4-BE49-F238E27FC236}">
                          <a16:creationId xmlns:a16="http://schemas.microsoft.com/office/drawing/2014/main" id="{A6DCCDBF-6F3B-C604-0C7B-80A7AA127C08}"/>
                        </a:ext>
                      </a:extLst>
                    </p:cNvPr>
                    <p:cNvGrpSpPr/>
                    <p:nvPr/>
                  </p:nvGrpSpPr>
                  <p:grpSpPr>
                    <a:xfrm>
                      <a:off x="456293" y="2021551"/>
                      <a:ext cx="507252" cy="653710"/>
                      <a:chOff x="2485481" y="3432810"/>
                      <a:chExt cx="450850" cy="581025"/>
                    </a:xfrm>
                    <a:solidFill>
                      <a:srgbClr val="0091DA"/>
                    </a:solidFill>
                  </p:grpSpPr>
                  <p:sp>
                    <p:nvSpPr>
                      <p:cNvPr id="119" name="Freeform 47">
                        <a:extLst>
                          <a:ext uri="{FF2B5EF4-FFF2-40B4-BE49-F238E27FC236}">
                            <a16:creationId xmlns:a16="http://schemas.microsoft.com/office/drawing/2014/main" id="{9AFB13B0-B108-871B-E293-C549E23D3A07}"/>
                          </a:ext>
                        </a:extLst>
                      </p:cNvPr>
                      <p:cNvSpPr>
                        <a:spLocks/>
                      </p:cNvSpPr>
                      <p:nvPr/>
                    </p:nvSpPr>
                    <p:spPr bwMode="auto">
                      <a:xfrm>
                        <a:off x="2666456" y="3534410"/>
                        <a:ext cx="171450" cy="26987"/>
                      </a:xfrm>
                      <a:custGeom>
                        <a:avLst/>
                        <a:gdLst/>
                        <a:ahLst/>
                        <a:cxnLst>
                          <a:cxn ang="0">
                            <a:pos x="4" y="7"/>
                          </a:cxn>
                          <a:cxn ang="0">
                            <a:pos x="0" y="3"/>
                          </a:cxn>
                          <a:cxn ang="0">
                            <a:pos x="0" y="3"/>
                          </a:cxn>
                          <a:cxn ang="0">
                            <a:pos x="4" y="0"/>
                          </a:cxn>
                          <a:cxn ang="0">
                            <a:pos x="4" y="0"/>
                          </a:cxn>
                          <a:cxn ang="0">
                            <a:pos x="42" y="0"/>
                          </a:cxn>
                          <a:cxn ang="0">
                            <a:pos x="46" y="3"/>
                          </a:cxn>
                          <a:cxn ang="0">
                            <a:pos x="46" y="3"/>
                          </a:cxn>
                          <a:cxn ang="0">
                            <a:pos x="42" y="7"/>
                          </a:cxn>
                          <a:cxn ang="0">
                            <a:pos x="42" y="7"/>
                          </a:cxn>
                          <a:cxn ang="0">
                            <a:pos x="4" y="7"/>
                          </a:cxn>
                        </a:cxnLst>
                        <a:rect l="0" t="0" r="r" b="b"/>
                        <a:pathLst>
                          <a:path w="46" h="7">
                            <a:moveTo>
                              <a:pt x="4" y="7"/>
                            </a:moveTo>
                            <a:cubicBezTo>
                              <a:pt x="2" y="7"/>
                              <a:pt x="0" y="6"/>
                              <a:pt x="0" y="3"/>
                            </a:cubicBezTo>
                            <a:cubicBezTo>
                              <a:pt x="0" y="3"/>
                              <a:pt x="0" y="3"/>
                              <a:pt x="0" y="3"/>
                            </a:cubicBezTo>
                            <a:cubicBezTo>
                              <a:pt x="0" y="1"/>
                              <a:pt x="2" y="0"/>
                              <a:pt x="4" y="0"/>
                            </a:cubicBezTo>
                            <a:cubicBezTo>
                              <a:pt x="4" y="0"/>
                              <a:pt x="4" y="0"/>
                              <a:pt x="4" y="0"/>
                            </a:cubicBezTo>
                            <a:cubicBezTo>
                              <a:pt x="42" y="0"/>
                              <a:pt x="42" y="0"/>
                              <a:pt x="42" y="0"/>
                            </a:cubicBezTo>
                            <a:cubicBezTo>
                              <a:pt x="44" y="0"/>
                              <a:pt x="46" y="1"/>
                              <a:pt x="46" y="3"/>
                            </a:cubicBezTo>
                            <a:cubicBezTo>
                              <a:pt x="46" y="3"/>
                              <a:pt x="46" y="3"/>
                              <a:pt x="46" y="3"/>
                            </a:cubicBezTo>
                            <a:cubicBezTo>
                              <a:pt x="46" y="6"/>
                              <a:pt x="44" y="7"/>
                              <a:pt x="42" y="7"/>
                            </a:cubicBezTo>
                            <a:cubicBezTo>
                              <a:pt x="42" y="7"/>
                              <a:pt x="42" y="7"/>
                              <a:pt x="42" y="7"/>
                            </a:cubicBezTo>
                            <a:cubicBezTo>
                              <a:pt x="4" y="7"/>
                              <a:pt x="4" y="7"/>
                              <a:pt x="4"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48">
                        <a:extLst>
                          <a:ext uri="{FF2B5EF4-FFF2-40B4-BE49-F238E27FC236}">
                            <a16:creationId xmlns:a16="http://schemas.microsoft.com/office/drawing/2014/main" id="{627F2373-EAE0-AE87-6EA8-3EFAEFAB23E0}"/>
                          </a:ext>
                        </a:extLst>
                      </p:cNvPr>
                      <p:cNvSpPr>
                        <a:spLocks/>
                      </p:cNvSpPr>
                      <p:nvPr/>
                    </p:nvSpPr>
                    <p:spPr bwMode="auto">
                      <a:xfrm>
                        <a:off x="2583906" y="3620135"/>
                        <a:ext cx="254000" cy="26987"/>
                      </a:xfrm>
                      <a:custGeom>
                        <a:avLst/>
                        <a:gdLst/>
                        <a:ahLst/>
                        <a:cxnLst>
                          <a:cxn ang="0">
                            <a:pos x="4" y="7"/>
                          </a:cxn>
                          <a:cxn ang="0">
                            <a:pos x="0" y="4"/>
                          </a:cxn>
                          <a:cxn ang="0">
                            <a:pos x="0" y="4"/>
                          </a:cxn>
                          <a:cxn ang="0">
                            <a:pos x="4" y="0"/>
                          </a:cxn>
                          <a:cxn ang="0">
                            <a:pos x="4" y="0"/>
                          </a:cxn>
                          <a:cxn ang="0">
                            <a:pos x="64" y="0"/>
                          </a:cxn>
                          <a:cxn ang="0">
                            <a:pos x="68" y="4"/>
                          </a:cxn>
                          <a:cxn ang="0">
                            <a:pos x="68" y="4"/>
                          </a:cxn>
                          <a:cxn ang="0">
                            <a:pos x="64" y="7"/>
                          </a:cxn>
                          <a:cxn ang="0">
                            <a:pos x="64" y="7"/>
                          </a:cxn>
                          <a:cxn ang="0">
                            <a:pos x="4" y="7"/>
                          </a:cxn>
                        </a:cxnLst>
                        <a:rect l="0" t="0" r="r" b="b"/>
                        <a:pathLst>
                          <a:path w="68" h="7">
                            <a:moveTo>
                              <a:pt x="4" y="7"/>
                            </a:moveTo>
                            <a:cubicBezTo>
                              <a:pt x="2" y="7"/>
                              <a:pt x="0" y="6"/>
                              <a:pt x="0" y="4"/>
                            </a:cubicBezTo>
                            <a:cubicBezTo>
                              <a:pt x="0" y="4"/>
                              <a:pt x="0" y="4"/>
                              <a:pt x="0" y="4"/>
                            </a:cubicBezTo>
                            <a:cubicBezTo>
                              <a:pt x="0" y="2"/>
                              <a:pt x="2" y="0"/>
                              <a:pt x="4" y="0"/>
                            </a:cubicBezTo>
                            <a:cubicBezTo>
                              <a:pt x="4" y="0"/>
                              <a:pt x="4" y="0"/>
                              <a:pt x="4" y="0"/>
                            </a:cubicBezTo>
                            <a:cubicBezTo>
                              <a:pt x="64" y="0"/>
                              <a:pt x="64" y="0"/>
                              <a:pt x="64" y="0"/>
                            </a:cubicBezTo>
                            <a:cubicBezTo>
                              <a:pt x="66" y="0"/>
                              <a:pt x="68" y="2"/>
                              <a:pt x="68" y="4"/>
                            </a:cubicBezTo>
                            <a:cubicBezTo>
                              <a:pt x="68" y="4"/>
                              <a:pt x="68" y="4"/>
                              <a:pt x="68" y="4"/>
                            </a:cubicBezTo>
                            <a:cubicBezTo>
                              <a:pt x="68" y="6"/>
                              <a:pt x="66" y="7"/>
                              <a:pt x="64" y="7"/>
                            </a:cubicBezTo>
                            <a:cubicBezTo>
                              <a:pt x="64" y="7"/>
                              <a:pt x="64" y="7"/>
                              <a:pt x="64" y="7"/>
                            </a:cubicBezTo>
                            <a:cubicBezTo>
                              <a:pt x="4" y="7"/>
                              <a:pt x="4" y="7"/>
                              <a:pt x="4"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49">
                        <a:extLst>
                          <a:ext uri="{FF2B5EF4-FFF2-40B4-BE49-F238E27FC236}">
                            <a16:creationId xmlns:a16="http://schemas.microsoft.com/office/drawing/2014/main" id="{CB7D763A-F88B-CADA-AE1E-EFE1BEF6B713}"/>
                          </a:ext>
                        </a:extLst>
                      </p:cNvPr>
                      <p:cNvSpPr>
                        <a:spLocks/>
                      </p:cNvSpPr>
                      <p:nvPr/>
                    </p:nvSpPr>
                    <p:spPr bwMode="auto">
                      <a:xfrm>
                        <a:off x="2583906" y="3707448"/>
                        <a:ext cx="179388" cy="30162"/>
                      </a:xfrm>
                      <a:custGeom>
                        <a:avLst/>
                        <a:gdLst/>
                        <a:ahLst/>
                        <a:cxnLst>
                          <a:cxn ang="0">
                            <a:pos x="4" y="8"/>
                          </a:cxn>
                          <a:cxn ang="0">
                            <a:pos x="0" y="4"/>
                          </a:cxn>
                          <a:cxn ang="0">
                            <a:pos x="0" y="4"/>
                          </a:cxn>
                          <a:cxn ang="0">
                            <a:pos x="4" y="0"/>
                          </a:cxn>
                          <a:cxn ang="0">
                            <a:pos x="4" y="0"/>
                          </a:cxn>
                          <a:cxn ang="0">
                            <a:pos x="44" y="0"/>
                          </a:cxn>
                          <a:cxn ang="0">
                            <a:pos x="48" y="4"/>
                          </a:cxn>
                          <a:cxn ang="0">
                            <a:pos x="48" y="4"/>
                          </a:cxn>
                          <a:cxn ang="0">
                            <a:pos x="44" y="8"/>
                          </a:cxn>
                          <a:cxn ang="0">
                            <a:pos x="44" y="8"/>
                          </a:cxn>
                          <a:cxn ang="0">
                            <a:pos x="4" y="8"/>
                          </a:cxn>
                        </a:cxnLst>
                        <a:rect l="0" t="0" r="r" b="b"/>
                        <a:pathLst>
                          <a:path w="48" h="8">
                            <a:moveTo>
                              <a:pt x="4" y="8"/>
                            </a:moveTo>
                            <a:cubicBezTo>
                              <a:pt x="2" y="8"/>
                              <a:pt x="0" y="6"/>
                              <a:pt x="0" y="4"/>
                            </a:cubicBezTo>
                            <a:cubicBezTo>
                              <a:pt x="0" y="4"/>
                              <a:pt x="0" y="4"/>
                              <a:pt x="0" y="4"/>
                            </a:cubicBezTo>
                            <a:cubicBezTo>
                              <a:pt x="0" y="2"/>
                              <a:pt x="2" y="0"/>
                              <a:pt x="4" y="0"/>
                            </a:cubicBezTo>
                            <a:cubicBezTo>
                              <a:pt x="4" y="0"/>
                              <a:pt x="4" y="0"/>
                              <a:pt x="4" y="0"/>
                            </a:cubicBezTo>
                            <a:cubicBezTo>
                              <a:pt x="44" y="0"/>
                              <a:pt x="44" y="0"/>
                              <a:pt x="44" y="0"/>
                            </a:cubicBezTo>
                            <a:cubicBezTo>
                              <a:pt x="46" y="0"/>
                              <a:pt x="48" y="2"/>
                              <a:pt x="48" y="4"/>
                            </a:cubicBezTo>
                            <a:cubicBezTo>
                              <a:pt x="48" y="4"/>
                              <a:pt x="48" y="4"/>
                              <a:pt x="48" y="4"/>
                            </a:cubicBezTo>
                            <a:cubicBezTo>
                              <a:pt x="48" y="6"/>
                              <a:pt x="46" y="8"/>
                              <a:pt x="44" y="8"/>
                            </a:cubicBezTo>
                            <a:cubicBezTo>
                              <a:pt x="44" y="8"/>
                              <a:pt x="44" y="8"/>
                              <a:pt x="44" y="8"/>
                            </a:cubicBezTo>
                            <a:cubicBezTo>
                              <a:pt x="4" y="8"/>
                              <a:pt x="4" y="8"/>
                              <a:pt x="4" y="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50">
                        <a:extLst>
                          <a:ext uri="{FF2B5EF4-FFF2-40B4-BE49-F238E27FC236}">
                            <a16:creationId xmlns:a16="http://schemas.microsoft.com/office/drawing/2014/main" id="{EAC166F7-6D56-09F7-B3F4-D841CD60FD4A}"/>
                          </a:ext>
                        </a:extLst>
                      </p:cNvPr>
                      <p:cNvSpPr>
                        <a:spLocks/>
                      </p:cNvSpPr>
                      <p:nvPr/>
                    </p:nvSpPr>
                    <p:spPr bwMode="auto">
                      <a:xfrm>
                        <a:off x="2583906" y="3793173"/>
                        <a:ext cx="165100" cy="30162"/>
                      </a:xfrm>
                      <a:custGeom>
                        <a:avLst/>
                        <a:gdLst/>
                        <a:ahLst/>
                        <a:cxnLst>
                          <a:cxn ang="0">
                            <a:pos x="4" y="8"/>
                          </a:cxn>
                          <a:cxn ang="0">
                            <a:pos x="0" y="4"/>
                          </a:cxn>
                          <a:cxn ang="0">
                            <a:pos x="0" y="4"/>
                          </a:cxn>
                          <a:cxn ang="0">
                            <a:pos x="4" y="0"/>
                          </a:cxn>
                          <a:cxn ang="0">
                            <a:pos x="4" y="0"/>
                          </a:cxn>
                          <a:cxn ang="0">
                            <a:pos x="41" y="0"/>
                          </a:cxn>
                          <a:cxn ang="0">
                            <a:pos x="44" y="4"/>
                          </a:cxn>
                          <a:cxn ang="0">
                            <a:pos x="44" y="4"/>
                          </a:cxn>
                          <a:cxn ang="0">
                            <a:pos x="41" y="8"/>
                          </a:cxn>
                          <a:cxn ang="0">
                            <a:pos x="41" y="8"/>
                          </a:cxn>
                          <a:cxn ang="0">
                            <a:pos x="4" y="8"/>
                          </a:cxn>
                        </a:cxnLst>
                        <a:rect l="0" t="0" r="r" b="b"/>
                        <a:pathLst>
                          <a:path w="44" h="8">
                            <a:moveTo>
                              <a:pt x="4" y="8"/>
                            </a:moveTo>
                            <a:cubicBezTo>
                              <a:pt x="2" y="8"/>
                              <a:pt x="0" y="6"/>
                              <a:pt x="0" y="4"/>
                            </a:cubicBezTo>
                            <a:cubicBezTo>
                              <a:pt x="0" y="4"/>
                              <a:pt x="0" y="4"/>
                              <a:pt x="0" y="4"/>
                            </a:cubicBezTo>
                            <a:cubicBezTo>
                              <a:pt x="0" y="2"/>
                              <a:pt x="2" y="0"/>
                              <a:pt x="4" y="0"/>
                            </a:cubicBezTo>
                            <a:cubicBezTo>
                              <a:pt x="4" y="0"/>
                              <a:pt x="4" y="0"/>
                              <a:pt x="4" y="0"/>
                            </a:cubicBezTo>
                            <a:cubicBezTo>
                              <a:pt x="41" y="0"/>
                              <a:pt x="41" y="0"/>
                              <a:pt x="41" y="0"/>
                            </a:cubicBezTo>
                            <a:cubicBezTo>
                              <a:pt x="43" y="0"/>
                              <a:pt x="44" y="2"/>
                              <a:pt x="44" y="4"/>
                            </a:cubicBezTo>
                            <a:cubicBezTo>
                              <a:pt x="44" y="4"/>
                              <a:pt x="44" y="4"/>
                              <a:pt x="44" y="4"/>
                            </a:cubicBezTo>
                            <a:cubicBezTo>
                              <a:pt x="44" y="6"/>
                              <a:pt x="43" y="8"/>
                              <a:pt x="41" y="8"/>
                            </a:cubicBezTo>
                            <a:cubicBezTo>
                              <a:pt x="41" y="8"/>
                              <a:pt x="41" y="8"/>
                              <a:pt x="41" y="8"/>
                            </a:cubicBezTo>
                            <a:cubicBezTo>
                              <a:pt x="4" y="8"/>
                              <a:pt x="4" y="8"/>
                              <a:pt x="4" y="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51">
                        <a:extLst>
                          <a:ext uri="{FF2B5EF4-FFF2-40B4-BE49-F238E27FC236}">
                            <a16:creationId xmlns:a16="http://schemas.microsoft.com/office/drawing/2014/main" id="{8400FF76-4722-2CA8-261A-E846A022C374}"/>
                          </a:ext>
                        </a:extLst>
                      </p:cNvPr>
                      <p:cNvSpPr>
                        <a:spLocks noEditPoints="1"/>
                      </p:cNvSpPr>
                      <p:nvPr/>
                    </p:nvSpPr>
                    <p:spPr bwMode="auto">
                      <a:xfrm>
                        <a:off x="2485481" y="3432810"/>
                        <a:ext cx="450850" cy="581025"/>
                      </a:xfrm>
                      <a:custGeom>
                        <a:avLst/>
                        <a:gdLst/>
                        <a:ahLst/>
                        <a:cxnLst>
                          <a:cxn ang="0">
                            <a:pos x="114" y="140"/>
                          </a:cxn>
                          <a:cxn ang="0">
                            <a:pos x="114" y="140"/>
                          </a:cxn>
                          <a:cxn ang="0">
                            <a:pos x="113" y="140"/>
                          </a:cxn>
                          <a:cxn ang="0">
                            <a:pos x="113" y="143"/>
                          </a:cxn>
                          <a:cxn ang="0">
                            <a:pos x="109" y="147"/>
                          </a:cxn>
                          <a:cxn ang="0">
                            <a:pos x="11" y="147"/>
                          </a:cxn>
                          <a:cxn ang="0">
                            <a:pos x="7" y="143"/>
                          </a:cxn>
                          <a:cxn ang="0">
                            <a:pos x="7" y="34"/>
                          </a:cxn>
                          <a:cxn ang="0">
                            <a:pos x="23" y="34"/>
                          </a:cxn>
                          <a:cxn ang="0">
                            <a:pos x="34" y="23"/>
                          </a:cxn>
                          <a:cxn ang="0">
                            <a:pos x="34" y="8"/>
                          </a:cxn>
                          <a:cxn ang="0">
                            <a:pos x="109" y="8"/>
                          </a:cxn>
                          <a:cxn ang="0">
                            <a:pos x="113" y="11"/>
                          </a:cxn>
                          <a:cxn ang="0">
                            <a:pos x="113" y="51"/>
                          </a:cxn>
                          <a:cxn ang="0">
                            <a:pos x="114" y="51"/>
                          </a:cxn>
                          <a:cxn ang="0">
                            <a:pos x="120" y="52"/>
                          </a:cxn>
                          <a:cxn ang="0">
                            <a:pos x="120" y="11"/>
                          </a:cxn>
                          <a:cxn ang="0">
                            <a:pos x="109" y="0"/>
                          </a:cxn>
                          <a:cxn ang="0">
                            <a:pos x="29" y="0"/>
                          </a:cxn>
                          <a:cxn ang="0">
                            <a:pos x="0" y="29"/>
                          </a:cxn>
                          <a:cxn ang="0">
                            <a:pos x="0" y="143"/>
                          </a:cxn>
                          <a:cxn ang="0">
                            <a:pos x="11" y="155"/>
                          </a:cxn>
                          <a:cxn ang="0">
                            <a:pos x="109" y="155"/>
                          </a:cxn>
                          <a:cxn ang="0">
                            <a:pos x="120" y="143"/>
                          </a:cxn>
                          <a:cxn ang="0">
                            <a:pos x="120" y="140"/>
                          </a:cxn>
                          <a:cxn ang="0">
                            <a:pos x="114" y="140"/>
                          </a:cxn>
                          <a:cxn ang="0">
                            <a:pos x="26" y="13"/>
                          </a:cxn>
                          <a:cxn ang="0">
                            <a:pos x="26" y="23"/>
                          </a:cxn>
                          <a:cxn ang="0">
                            <a:pos x="23" y="27"/>
                          </a:cxn>
                          <a:cxn ang="0">
                            <a:pos x="13" y="27"/>
                          </a:cxn>
                          <a:cxn ang="0">
                            <a:pos x="26" y="13"/>
                          </a:cxn>
                        </a:cxnLst>
                        <a:rect l="0" t="0" r="r" b="b"/>
                        <a:pathLst>
                          <a:path w="120" h="155">
                            <a:moveTo>
                              <a:pt x="114" y="140"/>
                            </a:moveTo>
                            <a:cubicBezTo>
                              <a:pt x="114" y="140"/>
                              <a:pt x="114" y="140"/>
                              <a:pt x="114" y="140"/>
                            </a:cubicBezTo>
                            <a:cubicBezTo>
                              <a:pt x="114" y="140"/>
                              <a:pt x="113" y="140"/>
                              <a:pt x="113" y="140"/>
                            </a:cubicBezTo>
                            <a:cubicBezTo>
                              <a:pt x="113" y="143"/>
                              <a:pt x="113" y="143"/>
                              <a:pt x="113" y="143"/>
                            </a:cubicBezTo>
                            <a:cubicBezTo>
                              <a:pt x="113" y="145"/>
                              <a:pt x="111" y="147"/>
                              <a:pt x="109" y="147"/>
                            </a:cubicBezTo>
                            <a:cubicBezTo>
                              <a:pt x="11" y="147"/>
                              <a:pt x="11" y="147"/>
                              <a:pt x="11" y="147"/>
                            </a:cubicBezTo>
                            <a:cubicBezTo>
                              <a:pt x="9" y="147"/>
                              <a:pt x="7" y="145"/>
                              <a:pt x="7" y="143"/>
                            </a:cubicBezTo>
                            <a:cubicBezTo>
                              <a:pt x="7" y="34"/>
                              <a:pt x="7" y="34"/>
                              <a:pt x="7" y="34"/>
                            </a:cubicBezTo>
                            <a:cubicBezTo>
                              <a:pt x="23" y="34"/>
                              <a:pt x="23" y="34"/>
                              <a:pt x="23" y="34"/>
                            </a:cubicBezTo>
                            <a:cubicBezTo>
                              <a:pt x="29" y="34"/>
                              <a:pt x="34" y="29"/>
                              <a:pt x="34" y="23"/>
                            </a:cubicBezTo>
                            <a:cubicBezTo>
                              <a:pt x="34" y="8"/>
                              <a:pt x="34" y="8"/>
                              <a:pt x="34" y="8"/>
                            </a:cubicBezTo>
                            <a:cubicBezTo>
                              <a:pt x="109" y="8"/>
                              <a:pt x="109" y="8"/>
                              <a:pt x="109" y="8"/>
                            </a:cubicBezTo>
                            <a:cubicBezTo>
                              <a:pt x="111" y="8"/>
                              <a:pt x="113" y="9"/>
                              <a:pt x="113" y="11"/>
                            </a:cubicBezTo>
                            <a:cubicBezTo>
                              <a:pt x="113" y="51"/>
                              <a:pt x="113" y="51"/>
                              <a:pt x="113" y="51"/>
                            </a:cubicBezTo>
                            <a:cubicBezTo>
                              <a:pt x="113" y="51"/>
                              <a:pt x="114" y="51"/>
                              <a:pt x="114" y="51"/>
                            </a:cubicBezTo>
                            <a:cubicBezTo>
                              <a:pt x="116" y="51"/>
                              <a:pt x="118" y="52"/>
                              <a:pt x="120" y="52"/>
                            </a:cubicBezTo>
                            <a:cubicBezTo>
                              <a:pt x="120" y="11"/>
                              <a:pt x="120" y="11"/>
                              <a:pt x="120" y="11"/>
                            </a:cubicBezTo>
                            <a:cubicBezTo>
                              <a:pt x="120" y="5"/>
                              <a:pt x="115" y="0"/>
                              <a:pt x="109" y="0"/>
                            </a:cubicBezTo>
                            <a:cubicBezTo>
                              <a:pt x="29" y="0"/>
                              <a:pt x="29" y="0"/>
                              <a:pt x="29" y="0"/>
                            </a:cubicBezTo>
                            <a:cubicBezTo>
                              <a:pt x="0" y="29"/>
                              <a:pt x="0" y="29"/>
                              <a:pt x="0" y="29"/>
                            </a:cubicBezTo>
                            <a:cubicBezTo>
                              <a:pt x="0" y="143"/>
                              <a:pt x="0" y="143"/>
                              <a:pt x="0" y="143"/>
                            </a:cubicBezTo>
                            <a:cubicBezTo>
                              <a:pt x="0" y="149"/>
                              <a:pt x="5" y="154"/>
                              <a:pt x="11" y="155"/>
                            </a:cubicBezTo>
                            <a:cubicBezTo>
                              <a:pt x="109" y="155"/>
                              <a:pt x="109" y="155"/>
                              <a:pt x="109" y="155"/>
                            </a:cubicBezTo>
                            <a:cubicBezTo>
                              <a:pt x="115" y="154"/>
                              <a:pt x="120" y="149"/>
                              <a:pt x="120" y="143"/>
                            </a:cubicBezTo>
                            <a:cubicBezTo>
                              <a:pt x="120" y="140"/>
                              <a:pt x="120" y="140"/>
                              <a:pt x="120" y="140"/>
                            </a:cubicBezTo>
                            <a:cubicBezTo>
                              <a:pt x="118" y="140"/>
                              <a:pt x="116" y="140"/>
                              <a:pt x="114" y="140"/>
                            </a:cubicBezTo>
                            <a:close/>
                            <a:moveTo>
                              <a:pt x="26" y="13"/>
                            </a:moveTo>
                            <a:cubicBezTo>
                              <a:pt x="26" y="23"/>
                              <a:pt x="26" y="23"/>
                              <a:pt x="26" y="23"/>
                            </a:cubicBezTo>
                            <a:cubicBezTo>
                              <a:pt x="26" y="25"/>
                              <a:pt x="25" y="27"/>
                              <a:pt x="23" y="27"/>
                            </a:cubicBezTo>
                            <a:cubicBezTo>
                              <a:pt x="13" y="27"/>
                              <a:pt x="13" y="27"/>
                              <a:pt x="13" y="27"/>
                            </a:cubicBezTo>
                            <a:lnTo>
                              <a:pt x="26" y="1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6" name="Group 115">
                      <a:extLst>
                        <a:ext uri="{FF2B5EF4-FFF2-40B4-BE49-F238E27FC236}">
                          <a16:creationId xmlns:a16="http://schemas.microsoft.com/office/drawing/2014/main" id="{A9D642C6-F55B-A982-2FBA-187D1C805836}"/>
                        </a:ext>
                      </a:extLst>
                    </p:cNvPr>
                    <p:cNvGrpSpPr/>
                    <p:nvPr/>
                  </p:nvGrpSpPr>
                  <p:grpSpPr>
                    <a:xfrm>
                      <a:off x="798992" y="2232322"/>
                      <a:ext cx="377752" cy="375361"/>
                      <a:chOff x="883173" y="2363161"/>
                      <a:chExt cx="169352" cy="168280"/>
                    </a:xfrm>
                    <a:solidFill>
                      <a:srgbClr val="0091DA"/>
                    </a:solidFill>
                  </p:grpSpPr>
                  <p:sp>
                    <p:nvSpPr>
                      <p:cNvPr id="117" name="Freeform 37">
                        <a:extLst>
                          <a:ext uri="{FF2B5EF4-FFF2-40B4-BE49-F238E27FC236}">
                            <a16:creationId xmlns:a16="http://schemas.microsoft.com/office/drawing/2014/main" id="{49BA5148-B8D6-1129-669F-76A74DBBB128}"/>
                          </a:ext>
                        </a:extLst>
                      </p:cNvPr>
                      <p:cNvSpPr>
                        <a:spLocks noEditPoints="1"/>
                      </p:cNvSpPr>
                      <p:nvPr/>
                    </p:nvSpPr>
                    <p:spPr bwMode="auto">
                      <a:xfrm>
                        <a:off x="883173" y="2363161"/>
                        <a:ext cx="169352" cy="168280"/>
                      </a:xfrm>
                      <a:custGeom>
                        <a:avLst/>
                        <a:gdLst/>
                        <a:ahLst/>
                        <a:cxnLst>
                          <a:cxn ang="0">
                            <a:pos x="556" y="149"/>
                          </a:cxn>
                          <a:cxn ang="0">
                            <a:pos x="510" y="152"/>
                          </a:cxn>
                          <a:cxn ang="0">
                            <a:pos x="481" y="119"/>
                          </a:cxn>
                          <a:cxn ang="0">
                            <a:pos x="493" y="81"/>
                          </a:cxn>
                          <a:cxn ang="0">
                            <a:pos x="445" y="47"/>
                          </a:cxn>
                          <a:cxn ang="0">
                            <a:pos x="411" y="70"/>
                          </a:cxn>
                          <a:cxn ang="0">
                            <a:pos x="368" y="55"/>
                          </a:cxn>
                          <a:cxn ang="0">
                            <a:pos x="358" y="14"/>
                          </a:cxn>
                          <a:cxn ang="0">
                            <a:pos x="300" y="9"/>
                          </a:cxn>
                          <a:cxn ang="0">
                            <a:pos x="281" y="48"/>
                          </a:cxn>
                          <a:cxn ang="0">
                            <a:pos x="254" y="52"/>
                          </a:cxn>
                          <a:cxn ang="0">
                            <a:pos x="228" y="58"/>
                          </a:cxn>
                          <a:cxn ang="0">
                            <a:pos x="196" y="30"/>
                          </a:cxn>
                          <a:cxn ang="0">
                            <a:pos x="144" y="57"/>
                          </a:cxn>
                          <a:cxn ang="0">
                            <a:pos x="151" y="98"/>
                          </a:cxn>
                          <a:cxn ang="0">
                            <a:pos x="117" y="129"/>
                          </a:cxn>
                          <a:cxn ang="0">
                            <a:pos x="77" y="121"/>
                          </a:cxn>
                          <a:cxn ang="0">
                            <a:pos x="46" y="170"/>
                          </a:cxn>
                          <a:cxn ang="0">
                            <a:pos x="71" y="200"/>
                          </a:cxn>
                          <a:cxn ang="0">
                            <a:pos x="57" y="243"/>
                          </a:cxn>
                          <a:cxn ang="0">
                            <a:pos x="13" y="257"/>
                          </a:cxn>
                          <a:cxn ang="0">
                            <a:pos x="11" y="315"/>
                          </a:cxn>
                          <a:cxn ang="0">
                            <a:pos x="53" y="331"/>
                          </a:cxn>
                          <a:cxn ang="0">
                            <a:pos x="56" y="350"/>
                          </a:cxn>
                          <a:cxn ang="0">
                            <a:pos x="62" y="374"/>
                          </a:cxn>
                          <a:cxn ang="0">
                            <a:pos x="32" y="407"/>
                          </a:cxn>
                          <a:cxn ang="0">
                            <a:pos x="59" y="459"/>
                          </a:cxn>
                          <a:cxn ang="0">
                            <a:pos x="101" y="452"/>
                          </a:cxn>
                          <a:cxn ang="0">
                            <a:pos x="128" y="482"/>
                          </a:cxn>
                          <a:cxn ang="0">
                            <a:pos x="119" y="524"/>
                          </a:cxn>
                          <a:cxn ang="0">
                            <a:pos x="166" y="557"/>
                          </a:cxn>
                          <a:cxn ang="0">
                            <a:pos x="200" y="531"/>
                          </a:cxn>
                          <a:cxn ang="0">
                            <a:pos x="244" y="546"/>
                          </a:cxn>
                          <a:cxn ang="0">
                            <a:pos x="256" y="587"/>
                          </a:cxn>
                          <a:cxn ang="0">
                            <a:pos x="314" y="592"/>
                          </a:cxn>
                          <a:cxn ang="0">
                            <a:pos x="330" y="552"/>
                          </a:cxn>
                          <a:cxn ang="0">
                            <a:pos x="354" y="548"/>
                          </a:cxn>
                          <a:cxn ang="0">
                            <a:pos x="377" y="543"/>
                          </a:cxn>
                          <a:cxn ang="0">
                            <a:pos x="407" y="573"/>
                          </a:cxn>
                          <a:cxn ang="0">
                            <a:pos x="459" y="546"/>
                          </a:cxn>
                          <a:cxn ang="0">
                            <a:pos x="454" y="504"/>
                          </a:cxn>
                          <a:cxn ang="0">
                            <a:pos x="489" y="473"/>
                          </a:cxn>
                          <a:cxn ang="0">
                            <a:pos x="530" y="484"/>
                          </a:cxn>
                          <a:cxn ang="0">
                            <a:pos x="562" y="435"/>
                          </a:cxn>
                          <a:cxn ang="0">
                            <a:pos x="536" y="401"/>
                          </a:cxn>
                          <a:cxn ang="0">
                            <a:pos x="550" y="362"/>
                          </a:cxn>
                          <a:cxn ang="0">
                            <a:pos x="592" y="352"/>
                          </a:cxn>
                          <a:cxn ang="0">
                            <a:pos x="596" y="294"/>
                          </a:cxn>
                          <a:cxn ang="0">
                            <a:pos x="556" y="275"/>
                          </a:cxn>
                          <a:cxn ang="0">
                            <a:pos x="552" y="250"/>
                          </a:cxn>
                          <a:cxn ang="0">
                            <a:pos x="548" y="232"/>
                          </a:cxn>
                          <a:cxn ang="0">
                            <a:pos x="581" y="201"/>
                          </a:cxn>
                          <a:cxn ang="0">
                            <a:pos x="556" y="149"/>
                          </a:cxn>
                          <a:cxn ang="0">
                            <a:pos x="346" y="508"/>
                          </a:cxn>
                          <a:cxn ang="0">
                            <a:pos x="96" y="342"/>
                          </a:cxn>
                          <a:cxn ang="0">
                            <a:pos x="262" y="92"/>
                          </a:cxn>
                          <a:cxn ang="0">
                            <a:pos x="512" y="258"/>
                          </a:cxn>
                          <a:cxn ang="0">
                            <a:pos x="346" y="508"/>
                          </a:cxn>
                        </a:cxnLst>
                        <a:rect l="0" t="0" r="r" b="b"/>
                        <a:pathLst>
                          <a:path w="605" h="601">
                            <a:moveTo>
                              <a:pt x="556" y="149"/>
                            </a:moveTo>
                            <a:cubicBezTo>
                              <a:pt x="510" y="152"/>
                              <a:pt x="510" y="152"/>
                              <a:pt x="510" y="152"/>
                            </a:cubicBezTo>
                            <a:cubicBezTo>
                              <a:pt x="501" y="140"/>
                              <a:pt x="491" y="129"/>
                              <a:pt x="481" y="119"/>
                            </a:cubicBezTo>
                            <a:cubicBezTo>
                              <a:pt x="493" y="81"/>
                              <a:pt x="493" y="81"/>
                              <a:pt x="493" y="81"/>
                            </a:cubicBezTo>
                            <a:cubicBezTo>
                              <a:pt x="493" y="81"/>
                              <a:pt x="481" y="58"/>
                              <a:pt x="445" y="47"/>
                            </a:cubicBezTo>
                            <a:cubicBezTo>
                              <a:pt x="411" y="70"/>
                              <a:pt x="411" y="70"/>
                              <a:pt x="411" y="70"/>
                            </a:cubicBezTo>
                            <a:cubicBezTo>
                              <a:pt x="397" y="64"/>
                              <a:pt x="382" y="59"/>
                              <a:pt x="368" y="55"/>
                            </a:cubicBezTo>
                            <a:cubicBezTo>
                              <a:pt x="358" y="14"/>
                              <a:pt x="358" y="14"/>
                              <a:pt x="358" y="14"/>
                            </a:cubicBezTo>
                            <a:cubicBezTo>
                              <a:pt x="358" y="14"/>
                              <a:pt x="337" y="0"/>
                              <a:pt x="300" y="9"/>
                            </a:cubicBezTo>
                            <a:cubicBezTo>
                              <a:pt x="281" y="48"/>
                              <a:pt x="281" y="48"/>
                              <a:pt x="281" y="48"/>
                            </a:cubicBezTo>
                            <a:cubicBezTo>
                              <a:pt x="272" y="49"/>
                              <a:pt x="263" y="50"/>
                              <a:pt x="254" y="52"/>
                            </a:cubicBezTo>
                            <a:cubicBezTo>
                              <a:pt x="245" y="53"/>
                              <a:pt x="237" y="56"/>
                              <a:pt x="228" y="58"/>
                            </a:cubicBezTo>
                            <a:cubicBezTo>
                              <a:pt x="196" y="30"/>
                              <a:pt x="196" y="30"/>
                              <a:pt x="196" y="30"/>
                            </a:cubicBezTo>
                            <a:cubicBezTo>
                              <a:pt x="159" y="36"/>
                              <a:pt x="144" y="57"/>
                              <a:pt x="144" y="57"/>
                            </a:cubicBezTo>
                            <a:cubicBezTo>
                              <a:pt x="144" y="57"/>
                              <a:pt x="144" y="57"/>
                              <a:pt x="151" y="98"/>
                            </a:cubicBezTo>
                            <a:cubicBezTo>
                              <a:pt x="139" y="107"/>
                              <a:pt x="128" y="118"/>
                              <a:pt x="117" y="129"/>
                            </a:cubicBezTo>
                            <a:cubicBezTo>
                              <a:pt x="77" y="121"/>
                              <a:pt x="77" y="121"/>
                              <a:pt x="77" y="121"/>
                            </a:cubicBezTo>
                            <a:cubicBezTo>
                              <a:pt x="48" y="145"/>
                              <a:pt x="46" y="170"/>
                              <a:pt x="46" y="170"/>
                            </a:cubicBezTo>
                            <a:cubicBezTo>
                              <a:pt x="46" y="170"/>
                              <a:pt x="46" y="170"/>
                              <a:pt x="71" y="200"/>
                            </a:cubicBezTo>
                            <a:cubicBezTo>
                              <a:pt x="65" y="214"/>
                              <a:pt x="61" y="228"/>
                              <a:pt x="57" y="243"/>
                            </a:cubicBezTo>
                            <a:cubicBezTo>
                              <a:pt x="13" y="257"/>
                              <a:pt x="13" y="257"/>
                              <a:pt x="13" y="257"/>
                            </a:cubicBezTo>
                            <a:cubicBezTo>
                              <a:pt x="0" y="292"/>
                              <a:pt x="11" y="315"/>
                              <a:pt x="11" y="315"/>
                            </a:cubicBezTo>
                            <a:cubicBezTo>
                              <a:pt x="11" y="315"/>
                              <a:pt x="11" y="315"/>
                              <a:pt x="53" y="331"/>
                            </a:cubicBezTo>
                            <a:cubicBezTo>
                              <a:pt x="54" y="337"/>
                              <a:pt x="54" y="343"/>
                              <a:pt x="56" y="350"/>
                            </a:cubicBezTo>
                            <a:cubicBezTo>
                              <a:pt x="57" y="358"/>
                              <a:pt x="59" y="366"/>
                              <a:pt x="62" y="374"/>
                            </a:cubicBezTo>
                            <a:cubicBezTo>
                              <a:pt x="32" y="407"/>
                              <a:pt x="32" y="407"/>
                              <a:pt x="32" y="407"/>
                            </a:cubicBezTo>
                            <a:cubicBezTo>
                              <a:pt x="38" y="444"/>
                              <a:pt x="59" y="459"/>
                              <a:pt x="59" y="459"/>
                            </a:cubicBezTo>
                            <a:cubicBezTo>
                              <a:pt x="59" y="459"/>
                              <a:pt x="59" y="459"/>
                              <a:pt x="101" y="452"/>
                            </a:cubicBezTo>
                            <a:cubicBezTo>
                              <a:pt x="110" y="463"/>
                              <a:pt x="119" y="473"/>
                              <a:pt x="128" y="482"/>
                            </a:cubicBezTo>
                            <a:cubicBezTo>
                              <a:pt x="119" y="524"/>
                              <a:pt x="119" y="524"/>
                              <a:pt x="119" y="524"/>
                            </a:cubicBezTo>
                            <a:cubicBezTo>
                              <a:pt x="141" y="554"/>
                              <a:pt x="166" y="557"/>
                              <a:pt x="166" y="557"/>
                            </a:cubicBezTo>
                            <a:cubicBezTo>
                              <a:pt x="166" y="557"/>
                              <a:pt x="166" y="557"/>
                              <a:pt x="200" y="531"/>
                            </a:cubicBezTo>
                            <a:cubicBezTo>
                              <a:pt x="214" y="537"/>
                              <a:pt x="229" y="542"/>
                              <a:pt x="244" y="546"/>
                            </a:cubicBezTo>
                            <a:cubicBezTo>
                              <a:pt x="256" y="587"/>
                              <a:pt x="256" y="587"/>
                              <a:pt x="256" y="587"/>
                            </a:cubicBezTo>
                            <a:cubicBezTo>
                              <a:pt x="290" y="601"/>
                              <a:pt x="314" y="592"/>
                              <a:pt x="314" y="592"/>
                            </a:cubicBezTo>
                            <a:cubicBezTo>
                              <a:pt x="314" y="592"/>
                              <a:pt x="314" y="592"/>
                              <a:pt x="330" y="552"/>
                            </a:cubicBezTo>
                            <a:cubicBezTo>
                              <a:pt x="338" y="551"/>
                              <a:pt x="346" y="550"/>
                              <a:pt x="354" y="548"/>
                            </a:cubicBezTo>
                            <a:cubicBezTo>
                              <a:pt x="362" y="547"/>
                              <a:pt x="369" y="545"/>
                              <a:pt x="377" y="543"/>
                            </a:cubicBezTo>
                            <a:cubicBezTo>
                              <a:pt x="407" y="573"/>
                              <a:pt x="407" y="573"/>
                              <a:pt x="407" y="573"/>
                            </a:cubicBezTo>
                            <a:cubicBezTo>
                              <a:pt x="407" y="573"/>
                              <a:pt x="433" y="573"/>
                              <a:pt x="459" y="546"/>
                            </a:cubicBezTo>
                            <a:cubicBezTo>
                              <a:pt x="454" y="504"/>
                              <a:pt x="454" y="504"/>
                              <a:pt x="454" y="504"/>
                            </a:cubicBezTo>
                            <a:cubicBezTo>
                              <a:pt x="467" y="495"/>
                              <a:pt x="478" y="484"/>
                              <a:pt x="489" y="473"/>
                            </a:cubicBezTo>
                            <a:cubicBezTo>
                              <a:pt x="530" y="484"/>
                              <a:pt x="530" y="484"/>
                              <a:pt x="530" y="484"/>
                            </a:cubicBezTo>
                            <a:cubicBezTo>
                              <a:pt x="530" y="484"/>
                              <a:pt x="552" y="471"/>
                              <a:pt x="562" y="435"/>
                            </a:cubicBezTo>
                            <a:cubicBezTo>
                              <a:pt x="536" y="401"/>
                              <a:pt x="536" y="401"/>
                              <a:pt x="536" y="401"/>
                            </a:cubicBezTo>
                            <a:cubicBezTo>
                              <a:pt x="542" y="388"/>
                              <a:pt x="546" y="376"/>
                              <a:pt x="550" y="362"/>
                            </a:cubicBezTo>
                            <a:cubicBezTo>
                              <a:pt x="592" y="352"/>
                              <a:pt x="592" y="352"/>
                              <a:pt x="592" y="352"/>
                            </a:cubicBezTo>
                            <a:cubicBezTo>
                              <a:pt x="592" y="352"/>
                              <a:pt x="605" y="330"/>
                              <a:pt x="596" y="294"/>
                            </a:cubicBezTo>
                            <a:cubicBezTo>
                              <a:pt x="556" y="275"/>
                              <a:pt x="556" y="275"/>
                              <a:pt x="556" y="275"/>
                            </a:cubicBezTo>
                            <a:cubicBezTo>
                              <a:pt x="555" y="267"/>
                              <a:pt x="554" y="259"/>
                              <a:pt x="552" y="250"/>
                            </a:cubicBezTo>
                            <a:cubicBezTo>
                              <a:pt x="551" y="244"/>
                              <a:pt x="550" y="238"/>
                              <a:pt x="548" y="232"/>
                            </a:cubicBezTo>
                            <a:cubicBezTo>
                              <a:pt x="581" y="201"/>
                              <a:pt x="581" y="201"/>
                              <a:pt x="581" y="201"/>
                            </a:cubicBezTo>
                            <a:cubicBezTo>
                              <a:pt x="581" y="201"/>
                              <a:pt x="582" y="176"/>
                              <a:pt x="556" y="149"/>
                            </a:cubicBezTo>
                            <a:close/>
                            <a:moveTo>
                              <a:pt x="346" y="508"/>
                            </a:moveTo>
                            <a:cubicBezTo>
                              <a:pt x="231" y="531"/>
                              <a:pt x="119" y="457"/>
                              <a:pt x="96" y="342"/>
                            </a:cubicBezTo>
                            <a:cubicBezTo>
                              <a:pt x="73" y="227"/>
                              <a:pt x="147" y="115"/>
                              <a:pt x="262" y="92"/>
                            </a:cubicBezTo>
                            <a:cubicBezTo>
                              <a:pt x="377" y="69"/>
                              <a:pt x="489" y="143"/>
                              <a:pt x="512" y="258"/>
                            </a:cubicBezTo>
                            <a:cubicBezTo>
                              <a:pt x="535" y="373"/>
                              <a:pt x="461" y="485"/>
                              <a:pt x="346" y="50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38">
                        <a:extLst>
                          <a:ext uri="{FF2B5EF4-FFF2-40B4-BE49-F238E27FC236}">
                            <a16:creationId xmlns:a16="http://schemas.microsoft.com/office/drawing/2014/main" id="{061816CF-9ACF-93F7-A31C-42B0A6498798}"/>
                          </a:ext>
                        </a:extLst>
                      </p:cNvPr>
                      <p:cNvSpPr>
                        <a:spLocks noEditPoints="1"/>
                      </p:cNvSpPr>
                      <p:nvPr/>
                    </p:nvSpPr>
                    <p:spPr bwMode="auto">
                      <a:xfrm>
                        <a:off x="913828" y="2392959"/>
                        <a:ext cx="108685" cy="108471"/>
                      </a:xfrm>
                      <a:custGeom>
                        <a:avLst/>
                        <a:gdLst/>
                        <a:ahLst/>
                        <a:cxnLst>
                          <a:cxn ang="0">
                            <a:pos x="229" y="369"/>
                          </a:cxn>
                          <a:cxn ang="0">
                            <a:pos x="19" y="229"/>
                          </a:cxn>
                          <a:cxn ang="0">
                            <a:pos x="159" y="19"/>
                          </a:cxn>
                          <a:cxn ang="0">
                            <a:pos x="369" y="159"/>
                          </a:cxn>
                          <a:cxn ang="0">
                            <a:pos x="229" y="369"/>
                          </a:cxn>
                          <a:cxn ang="0">
                            <a:pos x="163" y="39"/>
                          </a:cxn>
                          <a:cxn ang="0">
                            <a:pos x="39" y="225"/>
                          </a:cxn>
                          <a:cxn ang="0">
                            <a:pos x="225" y="349"/>
                          </a:cxn>
                          <a:cxn ang="0">
                            <a:pos x="349" y="163"/>
                          </a:cxn>
                          <a:cxn ang="0">
                            <a:pos x="163" y="39"/>
                          </a:cxn>
                        </a:cxnLst>
                        <a:rect l="0" t="0" r="r" b="b"/>
                        <a:pathLst>
                          <a:path w="388" h="388">
                            <a:moveTo>
                              <a:pt x="229" y="369"/>
                            </a:moveTo>
                            <a:cubicBezTo>
                              <a:pt x="133" y="388"/>
                              <a:pt x="38" y="325"/>
                              <a:pt x="19" y="229"/>
                            </a:cubicBezTo>
                            <a:cubicBezTo>
                              <a:pt x="0" y="132"/>
                              <a:pt x="63" y="38"/>
                              <a:pt x="159" y="19"/>
                            </a:cubicBezTo>
                            <a:cubicBezTo>
                              <a:pt x="256" y="0"/>
                              <a:pt x="350" y="63"/>
                              <a:pt x="369" y="159"/>
                            </a:cubicBezTo>
                            <a:cubicBezTo>
                              <a:pt x="388" y="255"/>
                              <a:pt x="325" y="350"/>
                              <a:pt x="229" y="369"/>
                            </a:cubicBezTo>
                            <a:close/>
                            <a:moveTo>
                              <a:pt x="163" y="39"/>
                            </a:moveTo>
                            <a:cubicBezTo>
                              <a:pt x="77" y="56"/>
                              <a:pt x="22" y="139"/>
                              <a:pt x="39" y="225"/>
                            </a:cubicBezTo>
                            <a:cubicBezTo>
                              <a:pt x="56" y="311"/>
                              <a:pt x="139" y="366"/>
                              <a:pt x="225" y="349"/>
                            </a:cubicBezTo>
                            <a:cubicBezTo>
                              <a:pt x="311" y="332"/>
                              <a:pt x="366" y="249"/>
                              <a:pt x="349" y="163"/>
                            </a:cubicBezTo>
                            <a:cubicBezTo>
                              <a:pt x="332" y="77"/>
                              <a:pt x="249" y="22"/>
                              <a:pt x="163" y="3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5" name="Groupe 263">
                  <a:extLst>
                    <a:ext uri="{FF2B5EF4-FFF2-40B4-BE49-F238E27FC236}">
                      <a16:creationId xmlns:a16="http://schemas.microsoft.com/office/drawing/2014/main" id="{1D56B3BE-2964-22FF-C0C2-D02768C7E5E6}"/>
                    </a:ext>
                  </a:extLst>
                </p:cNvPr>
                <p:cNvGrpSpPr/>
                <p:nvPr/>
              </p:nvGrpSpPr>
              <p:grpSpPr>
                <a:xfrm>
                  <a:off x="3722713" y="4388458"/>
                  <a:ext cx="879428" cy="444381"/>
                  <a:chOff x="3741226" y="4483708"/>
                  <a:chExt cx="879428" cy="444381"/>
                </a:xfrm>
              </p:grpSpPr>
              <p:grpSp>
                <p:nvGrpSpPr>
                  <p:cNvPr id="95" name="Group 21">
                    <a:extLst>
                      <a:ext uri="{FF2B5EF4-FFF2-40B4-BE49-F238E27FC236}">
                        <a16:creationId xmlns:a16="http://schemas.microsoft.com/office/drawing/2014/main" id="{DAD684DD-C26C-3B7D-E178-4D4B218FE2A0}"/>
                      </a:ext>
                    </a:extLst>
                  </p:cNvPr>
                  <p:cNvGrpSpPr>
                    <a:grpSpLocks noChangeAspect="1"/>
                  </p:cNvGrpSpPr>
                  <p:nvPr/>
                </p:nvGrpSpPr>
                <p:grpSpPr bwMode="auto">
                  <a:xfrm>
                    <a:off x="3741226" y="4483708"/>
                    <a:ext cx="223212" cy="188075"/>
                    <a:chOff x="3746" y="2467"/>
                    <a:chExt cx="411" cy="340"/>
                  </a:xfrm>
                  <a:solidFill>
                    <a:srgbClr val="0091DA"/>
                  </a:solidFill>
                </p:grpSpPr>
                <p:sp>
                  <p:nvSpPr>
                    <p:cNvPr id="109" name="Freeform 22">
                      <a:extLst>
                        <a:ext uri="{FF2B5EF4-FFF2-40B4-BE49-F238E27FC236}">
                          <a16:creationId xmlns:a16="http://schemas.microsoft.com/office/drawing/2014/main" id="{C20D183F-5F58-1490-4338-68C2DEB3CD76}"/>
                        </a:ext>
                      </a:extLst>
                    </p:cNvPr>
                    <p:cNvSpPr>
                      <a:spLocks/>
                    </p:cNvSpPr>
                    <p:nvPr/>
                  </p:nvSpPr>
                  <p:spPr bwMode="auto">
                    <a:xfrm>
                      <a:off x="3802" y="2592"/>
                      <a:ext cx="298" cy="173"/>
                    </a:xfrm>
                    <a:custGeom>
                      <a:avLst/>
                      <a:gdLst/>
                      <a:ahLst/>
                      <a:cxnLst>
                        <a:cxn ang="0">
                          <a:pos x="10" y="73"/>
                        </a:cxn>
                        <a:cxn ang="0">
                          <a:pos x="23" y="73"/>
                        </a:cxn>
                        <a:cxn ang="0">
                          <a:pos x="23" y="33"/>
                        </a:cxn>
                        <a:cxn ang="0">
                          <a:pos x="27" y="29"/>
                        </a:cxn>
                        <a:cxn ang="0">
                          <a:pos x="99" y="29"/>
                        </a:cxn>
                        <a:cxn ang="0">
                          <a:pos x="103" y="33"/>
                        </a:cxn>
                        <a:cxn ang="0">
                          <a:pos x="103" y="73"/>
                        </a:cxn>
                        <a:cxn ang="0">
                          <a:pos x="116" y="73"/>
                        </a:cxn>
                        <a:cxn ang="0">
                          <a:pos x="124" y="54"/>
                        </a:cxn>
                        <a:cxn ang="0">
                          <a:pos x="120" y="40"/>
                        </a:cxn>
                        <a:cxn ang="0">
                          <a:pos x="115" y="25"/>
                        </a:cxn>
                        <a:cxn ang="0">
                          <a:pos x="111" y="11"/>
                        </a:cxn>
                        <a:cxn ang="0">
                          <a:pos x="97" y="0"/>
                        </a:cxn>
                        <a:cxn ang="0">
                          <a:pos x="82" y="0"/>
                        </a:cxn>
                        <a:cxn ang="0">
                          <a:pos x="72" y="17"/>
                        </a:cxn>
                        <a:cxn ang="0">
                          <a:pos x="63" y="0"/>
                        </a:cxn>
                        <a:cxn ang="0">
                          <a:pos x="63" y="0"/>
                        </a:cxn>
                        <a:cxn ang="0">
                          <a:pos x="53" y="17"/>
                        </a:cxn>
                        <a:cxn ang="0">
                          <a:pos x="43" y="0"/>
                        </a:cxn>
                        <a:cxn ang="0">
                          <a:pos x="28" y="0"/>
                        </a:cxn>
                        <a:cxn ang="0">
                          <a:pos x="14" y="11"/>
                        </a:cxn>
                        <a:cxn ang="0">
                          <a:pos x="10" y="25"/>
                        </a:cxn>
                        <a:cxn ang="0">
                          <a:pos x="6" y="40"/>
                        </a:cxn>
                        <a:cxn ang="0">
                          <a:pos x="2" y="54"/>
                        </a:cxn>
                        <a:cxn ang="0">
                          <a:pos x="10" y="73"/>
                        </a:cxn>
                      </a:cxnLst>
                      <a:rect l="0" t="0" r="r" b="b"/>
                      <a:pathLst>
                        <a:path w="126" h="73">
                          <a:moveTo>
                            <a:pt x="10" y="73"/>
                          </a:moveTo>
                          <a:cubicBezTo>
                            <a:pt x="23" y="73"/>
                            <a:pt x="23" y="73"/>
                            <a:pt x="23" y="73"/>
                          </a:cubicBezTo>
                          <a:cubicBezTo>
                            <a:pt x="23" y="33"/>
                            <a:pt x="23" y="33"/>
                            <a:pt x="23" y="33"/>
                          </a:cubicBezTo>
                          <a:cubicBezTo>
                            <a:pt x="23" y="31"/>
                            <a:pt x="25" y="29"/>
                            <a:pt x="27" y="29"/>
                          </a:cubicBezTo>
                          <a:cubicBezTo>
                            <a:pt x="99" y="29"/>
                            <a:pt x="99" y="29"/>
                            <a:pt x="99" y="29"/>
                          </a:cubicBezTo>
                          <a:cubicBezTo>
                            <a:pt x="101" y="29"/>
                            <a:pt x="103" y="31"/>
                            <a:pt x="103" y="33"/>
                          </a:cubicBezTo>
                          <a:cubicBezTo>
                            <a:pt x="103" y="73"/>
                            <a:pt x="103" y="73"/>
                            <a:pt x="103" y="73"/>
                          </a:cubicBezTo>
                          <a:cubicBezTo>
                            <a:pt x="116" y="73"/>
                            <a:pt x="116" y="73"/>
                            <a:pt x="116" y="73"/>
                          </a:cubicBezTo>
                          <a:cubicBezTo>
                            <a:pt x="123" y="70"/>
                            <a:pt x="126" y="62"/>
                            <a:pt x="124" y="54"/>
                          </a:cubicBezTo>
                          <a:cubicBezTo>
                            <a:pt x="120" y="40"/>
                            <a:pt x="120" y="40"/>
                            <a:pt x="120" y="40"/>
                          </a:cubicBezTo>
                          <a:cubicBezTo>
                            <a:pt x="115" y="25"/>
                            <a:pt x="115" y="25"/>
                            <a:pt x="115" y="25"/>
                          </a:cubicBezTo>
                          <a:cubicBezTo>
                            <a:pt x="111" y="11"/>
                            <a:pt x="111" y="11"/>
                            <a:pt x="111" y="11"/>
                          </a:cubicBezTo>
                          <a:cubicBezTo>
                            <a:pt x="109" y="4"/>
                            <a:pt x="104" y="0"/>
                            <a:pt x="97" y="0"/>
                          </a:cubicBezTo>
                          <a:cubicBezTo>
                            <a:pt x="82" y="0"/>
                            <a:pt x="82" y="0"/>
                            <a:pt x="82" y="0"/>
                          </a:cubicBezTo>
                          <a:cubicBezTo>
                            <a:pt x="72" y="17"/>
                            <a:pt x="72" y="17"/>
                            <a:pt x="72" y="17"/>
                          </a:cubicBezTo>
                          <a:cubicBezTo>
                            <a:pt x="63" y="0"/>
                            <a:pt x="63" y="0"/>
                            <a:pt x="63" y="0"/>
                          </a:cubicBezTo>
                          <a:cubicBezTo>
                            <a:pt x="63" y="0"/>
                            <a:pt x="63" y="0"/>
                            <a:pt x="63" y="0"/>
                          </a:cubicBezTo>
                          <a:cubicBezTo>
                            <a:pt x="53" y="17"/>
                            <a:pt x="53" y="17"/>
                            <a:pt x="53" y="17"/>
                          </a:cubicBezTo>
                          <a:cubicBezTo>
                            <a:pt x="43" y="0"/>
                            <a:pt x="43" y="0"/>
                            <a:pt x="43" y="0"/>
                          </a:cubicBezTo>
                          <a:cubicBezTo>
                            <a:pt x="28" y="0"/>
                            <a:pt x="28" y="0"/>
                            <a:pt x="28" y="0"/>
                          </a:cubicBezTo>
                          <a:cubicBezTo>
                            <a:pt x="22" y="0"/>
                            <a:pt x="16" y="4"/>
                            <a:pt x="14" y="11"/>
                          </a:cubicBezTo>
                          <a:cubicBezTo>
                            <a:pt x="10" y="25"/>
                            <a:pt x="10" y="25"/>
                            <a:pt x="10" y="25"/>
                          </a:cubicBezTo>
                          <a:cubicBezTo>
                            <a:pt x="6" y="40"/>
                            <a:pt x="6" y="40"/>
                            <a:pt x="6" y="40"/>
                          </a:cubicBezTo>
                          <a:cubicBezTo>
                            <a:pt x="2" y="54"/>
                            <a:pt x="2" y="54"/>
                            <a:pt x="2" y="54"/>
                          </a:cubicBezTo>
                          <a:cubicBezTo>
                            <a:pt x="0" y="62"/>
                            <a:pt x="3" y="70"/>
                            <a:pt x="10" y="7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Oval 23">
                      <a:extLst>
                        <a:ext uri="{FF2B5EF4-FFF2-40B4-BE49-F238E27FC236}">
                          <a16:creationId xmlns:a16="http://schemas.microsoft.com/office/drawing/2014/main" id="{14620EFC-2EF6-0F1E-E3F1-E4EAA3D66157}"/>
                        </a:ext>
                      </a:extLst>
                    </p:cNvPr>
                    <p:cNvSpPr>
                      <a:spLocks noChangeArrowheads="1"/>
                    </p:cNvSpPr>
                    <p:nvPr/>
                  </p:nvSpPr>
                  <p:spPr bwMode="auto">
                    <a:xfrm>
                      <a:off x="3890" y="2467"/>
                      <a:ext cx="120" cy="121"/>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24">
                      <a:extLst>
                        <a:ext uri="{FF2B5EF4-FFF2-40B4-BE49-F238E27FC236}">
                          <a16:creationId xmlns:a16="http://schemas.microsoft.com/office/drawing/2014/main" id="{3021E4B6-C091-3D62-85DC-BEFA1C419A27}"/>
                        </a:ext>
                      </a:extLst>
                    </p:cNvPr>
                    <p:cNvSpPr>
                      <a:spLocks/>
                    </p:cNvSpPr>
                    <p:nvPr/>
                  </p:nvSpPr>
                  <p:spPr bwMode="auto">
                    <a:xfrm>
                      <a:off x="3864" y="2668"/>
                      <a:ext cx="174" cy="97"/>
                    </a:xfrm>
                    <a:custGeom>
                      <a:avLst/>
                      <a:gdLst/>
                      <a:ahLst/>
                      <a:cxnLst>
                        <a:cxn ang="0">
                          <a:pos x="1" y="0"/>
                        </a:cxn>
                        <a:cxn ang="0">
                          <a:pos x="0" y="1"/>
                        </a:cxn>
                        <a:cxn ang="0">
                          <a:pos x="0" y="41"/>
                        </a:cxn>
                        <a:cxn ang="0">
                          <a:pos x="74" y="41"/>
                        </a:cxn>
                        <a:cxn ang="0">
                          <a:pos x="74" y="1"/>
                        </a:cxn>
                        <a:cxn ang="0">
                          <a:pos x="73" y="0"/>
                        </a:cxn>
                        <a:cxn ang="0">
                          <a:pos x="1" y="0"/>
                        </a:cxn>
                      </a:cxnLst>
                      <a:rect l="0" t="0" r="r" b="b"/>
                      <a:pathLst>
                        <a:path w="74" h="41">
                          <a:moveTo>
                            <a:pt x="1" y="0"/>
                          </a:moveTo>
                          <a:cubicBezTo>
                            <a:pt x="1" y="0"/>
                            <a:pt x="0" y="1"/>
                            <a:pt x="0" y="1"/>
                          </a:cubicBezTo>
                          <a:cubicBezTo>
                            <a:pt x="0" y="41"/>
                            <a:pt x="0" y="41"/>
                            <a:pt x="0" y="41"/>
                          </a:cubicBezTo>
                          <a:cubicBezTo>
                            <a:pt x="74" y="41"/>
                            <a:pt x="74" y="41"/>
                            <a:pt x="74" y="41"/>
                          </a:cubicBezTo>
                          <a:cubicBezTo>
                            <a:pt x="74" y="1"/>
                            <a:pt x="74" y="1"/>
                            <a:pt x="74" y="1"/>
                          </a:cubicBezTo>
                          <a:cubicBezTo>
                            <a:pt x="74" y="1"/>
                            <a:pt x="73" y="0"/>
                            <a:pt x="73" y="0"/>
                          </a:cubicBezTo>
                          <a:lnTo>
                            <a:pt x="1"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Rectangle 25">
                      <a:extLst>
                        <a:ext uri="{FF2B5EF4-FFF2-40B4-BE49-F238E27FC236}">
                          <a16:creationId xmlns:a16="http://schemas.microsoft.com/office/drawing/2014/main" id="{3AC01A25-4236-0028-6842-2BC348A79D50}"/>
                        </a:ext>
                      </a:extLst>
                    </p:cNvPr>
                    <p:cNvSpPr>
                      <a:spLocks noChangeArrowheads="1"/>
                    </p:cNvSpPr>
                    <p:nvPr/>
                  </p:nvSpPr>
                  <p:spPr bwMode="auto">
                    <a:xfrm>
                      <a:off x="3746" y="2777"/>
                      <a:ext cx="411" cy="30"/>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6" name="Group 60">
                    <a:extLst>
                      <a:ext uri="{FF2B5EF4-FFF2-40B4-BE49-F238E27FC236}">
                        <a16:creationId xmlns:a16="http://schemas.microsoft.com/office/drawing/2014/main" id="{C7207AC2-982B-EAC7-941C-58ACCB397AA0}"/>
                      </a:ext>
                    </a:extLst>
                  </p:cNvPr>
                  <p:cNvGrpSpPr>
                    <a:grpSpLocks noChangeAspect="1"/>
                  </p:cNvGrpSpPr>
                  <p:nvPr/>
                </p:nvGrpSpPr>
                <p:grpSpPr bwMode="auto">
                  <a:xfrm>
                    <a:off x="4356613" y="4498098"/>
                    <a:ext cx="264041" cy="159311"/>
                    <a:chOff x="3696" y="3246"/>
                    <a:chExt cx="444" cy="288"/>
                  </a:xfrm>
                  <a:solidFill>
                    <a:srgbClr val="0091DA"/>
                  </a:solidFill>
                </p:grpSpPr>
                <p:sp>
                  <p:nvSpPr>
                    <p:cNvPr id="107" name="Freeform 61">
                      <a:extLst>
                        <a:ext uri="{FF2B5EF4-FFF2-40B4-BE49-F238E27FC236}">
                          <a16:creationId xmlns:a16="http://schemas.microsoft.com/office/drawing/2014/main" id="{545B3322-2E1A-F413-C6FB-77946152DC7A}"/>
                        </a:ext>
                      </a:extLst>
                    </p:cNvPr>
                    <p:cNvSpPr>
                      <a:spLocks/>
                    </p:cNvSpPr>
                    <p:nvPr/>
                  </p:nvSpPr>
                  <p:spPr bwMode="auto">
                    <a:xfrm>
                      <a:off x="3696" y="3246"/>
                      <a:ext cx="444" cy="259"/>
                    </a:xfrm>
                    <a:custGeom>
                      <a:avLst/>
                      <a:gdLst/>
                      <a:ahLst/>
                      <a:cxnLst>
                        <a:cxn ang="0">
                          <a:pos x="188" y="78"/>
                        </a:cxn>
                        <a:cxn ang="0">
                          <a:pos x="156" y="110"/>
                        </a:cxn>
                        <a:cxn ang="0">
                          <a:pos x="116" y="110"/>
                        </a:cxn>
                        <a:cxn ang="0">
                          <a:pos x="116" y="95"/>
                        </a:cxn>
                        <a:cxn ang="0">
                          <a:pos x="126" y="95"/>
                        </a:cxn>
                        <a:cxn ang="0">
                          <a:pos x="132" y="91"/>
                        </a:cxn>
                        <a:cxn ang="0">
                          <a:pos x="131" y="84"/>
                        </a:cxn>
                        <a:cxn ang="0">
                          <a:pos x="100" y="46"/>
                        </a:cxn>
                        <a:cxn ang="0">
                          <a:pos x="94" y="44"/>
                        </a:cxn>
                        <a:cxn ang="0">
                          <a:pos x="88" y="46"/>
                        </a:cxn>
                        <a:cxn ang="0">
                          <a:pos x="57" y="84"/>
                        </a:cxn>
                        <a:cxn ang="0">
                          <a:pos x="56" y="91"/>
                        </a:cxn>
                        <a:cxn ang="0">
                          <a:pos x="63" y="95"/>
                        </a:cxn>
                        <a:cxn ang="0">
                          <a:pos x="73" y="95"/>
                        </a:cxn>
                        <a:cxn ang="0">
                          <a:pos x="73" y="110"/>
                        </a:cxn>
                        <a:cxn ang="0">
                          <a:pos x="26" y="110"/>
                        </a:cxn>
                        <a:cxn ang="0">
                          <a:pos x="0" y="85"/>
                        </a:cxn>
                        <a:cxn ang="0">
                          <a:pos x="26" y="60"/>
                        </a:cxn>
                        <a:cxn ang="0">
                          <a:pos x="27" y="60"/>
                        </a:cxn>
                        <a:cxn ang="0">
                          <a:pos x="63" y="25"/>
                        </a:cxn>
                        <a:cxn ang="0">
                          <a:pos x="77" y="27"/>
                        </a:cxn>
                        <a:cxn ang="0">
                          <a:pos x="115" y="0"/>
                        </a:cxn>
                        <a:cxn ang="0">
                          <a:pos x="156" y="41"/>
                        </a:cxn>
                        <a:cxn ang="0">
                          <a:pos x="156" y="46"/>
                        </a:cxn>
                        <a:cxn ang="0">
                          <a:pos x="156" y="46"/>
                        </a:cxn>
                        <a:cxn ang="0">
                          <a:pos x="188" y="78"/>
                        </a:cxn>
                      </a:cxnLst>
                      <a:rect l="0" t="0" r="r" b="b"/>
                      <a:pathLst>
                        <a:path w="188" h="110">
                          <a:moveTo>
                            <a:pt x="188" y="78"/>
                          </a:moveTo>
                          <a:cubicBezTo>
                            <a:pt x="188" y="95"/>
                            <a:pt x="174" y="110"/>
                            <a:pt x="156" y="110"/>
                          </a:cubicBezTo>
                          <a:cubicBezTo>
                            <a:pt x="116" y="110"/>
                            <a:pt x="116" y="110"/>
                            <a:pt x="116" y="110"/>
                          </a:cubicBezTo>
                          <a:cubicBezTo>
                            <a:pt x="116" y="95"/>
                            <a:pt x="116" y="95"/>
                            <a:pt x="116" y="95"/>
                          </a:cubicBezTo>
                          <a:cubicBezTo>
                            <a:pt x="126" y="95"/>
                            <a:pt x="126" y="95"/>
                            <a:pt x="126" y="95"/>
                          </a:cubicBezTo>
                          <a:cubicBezTo>
                            <a:pt x="129" y="95"/>
                            <a:pt x="131" y="94"/>
                            <a:pt x="132" y="91"/>
                          </a:cubicBezTo>
                          <a:cubicBezTo>
                            <a:pt x="134" y="89"/>
                            <a:pt x="133" y="86"/>
                            <a:pt x="131" y="84"/>
                          </a:cubicBezTo>
                          <a:cubicBezTo>
                            <a:pt x="100" y="46"/>
                            <a:pt x="100" y="46"/>
                            <a:pt x="100" y="46"/>
                          </a:cubicBezTo>
                          <a:cubicBezTo>
                            <a:pt x="99" y="45"/>
                            <a:pt x="97" y="44"/>
                            <a:pt x="94" y="44"/>
                          </a:cubicBezTo>
                          <a:cubicBezTo>
                            <a:pt x="92" y="44"/>
                            <a:pt x="90" y="45"/>
                            <a:pt x="88" y="46"/>
                          </a:cubicBezTo>
                          <a:cubicBezTo>
                            <a:pt x="57" y="84"/>
                            <a:pt x="57" y="84"/>
                            <a:pt x="57" y="84"/>
                          </a:cubicBezTo>
                          <a:cubicBezTo>
                            <a:pt x="55" y="86"/>
                            <a:pt x="55" y="89"/>
                            <a:pt x="56" y="91"/>
                          </a:cubicBezTo>
                          <a:cubicBezTo>
                            <a:pt x="57" y="94"/>
                            <a:pt x="60" y="95"/>
                            <a:pt x="63" y="95"/>
                          </a:cubicBezTo>
                          <a:cubicBezTo>
                            <a:pt x="73" y="95"/>
                            <a:pt x="73" y="95"/>
                            <a:pt x="73" y="95"/>
                          </a:cubicBezTo>
                          <a:cubicBezTo>
                            <a:pt x="73" y="110"/>
                            <a:pt x="73" y="110"/>
                            <a:pt x="73" y="110"/>
                          </a:cubicBezTo>
                          <a:cubicBezTo>
                            <a:pt x="26" y="110"/>
                            <a:pt x="26" y="110"/>
                            <a:pt x="26" y="110"/>
                          </a:cubicBezTo>
                          <a:cubicBezTo>
                            <a:pt x="12" y="110"/>
                            <a:pt x="0" y="99"/>
                            <a:pt x="0" y="85"/>
                          </a:cubicBezTo>
                          <a:cubicBezTo>
                            <a:pt x="0" y="71"/>
                            <a:pt x="12" y="60"/>
                            <a:pt x="26" y="60"/>
                          </a:cubicBezTo>
                          <a:cubicBezTo>
                            <a:pt x="26" y="60"/>
                            <a:pt x="27" y="60"/>
                            <a:pt x="27" y="60"/>
                          </a:cubicBezTo>
                          <a:cubicBezTo>
                            <a:pt x="28" y="40"/>
                            <a:pt x="43" y="25"/>
                            <a:pt x="63" y="25"/>
                          </a:cubicBezTo>
                          <a:cubicBezTo>
                            <a:pt x="68" y="25"/>
                            <a:pt x="72" y="26"/>
                            <a:pt x="77" y="27"/>
                          </a:cubicBezTo>
                          <a:cubicBezTo>
                            <a:pt x="82" y="12"/>
                            <a:pt x="97" y="0"/>
                            <a:pt x="115" y="0"/>
                          </a:cubicBezTo>
                          <a:cubicBezTo>
                            <a:pt x="138" y="0"/>
                            <a:pt x="156" y="19"/>
                            <a:pt x="156" y="41"/>
                          </a:cubicBezTo>
                          <a:cubicBezTo>
                            <a:pt x="156" y="43"/>
                            <a:pt x="156" y="44"/>
                            <a:pt x="156" y="46"/>
                          </a:cubicBezTo>
                          <a:cubicBezTo>
                            <a:pt x="156" y="46"/>
                            <a:pt x="156" y="46"/>
                            <a:pt x="156" y="46"/>
                          </a:cubicBezTo>
                          <a:cubicBezTo>
                            <a:pt x="174" y="46"/>
                            <a:pt x="188" y="60"/>
                            <a:pt x="188" y="78"/>
                          </a:cubicBezTo>
                          <a:close/>
                        </a:path>
                      </a:pathLst>
                    </a:custGeom>
                    <a:solidFill>
                      <a:srgbClr val="0091DA"/>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62">
                      <a:extLst>
                        <a:ext uri="{FF2B5EF4-FFF2-40B4-BE49-F238E27FC236}">
                          <a16:creationId xmlns:a16="http://schemas.microsoft.com/office/drawing/2014/main" id="{28C25FB3-FA97-40E2-F9EE-B9491FED6BE0}"/>
                        </a:ext>
                      </a:extLst>
                    </p:cNvPr>
                    <p:cNvSpPr>
                      <a:spLocks/>
                    </p:cNvSpPr>
                    <p:nvPr/>
                  </p:nvSpPr>
                  <p:spPr bwMode="auto">
                    <a:xfrm>
                      <a:off x="3840" y="3361"/>
                      <a:ext cx="158" cy="173"/>
                    </a:xfrm>
                    <a:custGeom>
                      <a:avLst/>
                      <a:gdLst/>
                      <a:ahLst/>
                      <a:cxnLst>
                        <a:cxn ang="0">
                          <a:pos x="33" y="0"/>
                        </a:cxn>
                        <a:cxn ang="0">
                          <a:pos x="31" y="1"/>
                        </a:cxn>
                        <a:cxn ang="0">
                          <a:pos x="0" y="38"/>
                        </a:cxn>
                        <a:cxn ang="0">
                          <a:pos x="0" y="40"/>
                        </a:cxn>
                        <a:cxn ang="0">
                          <a:pos x="2" y="41"/>
                        </a:cxn>
                        <a:cxn ang="0">
                          <a:pos x="16" y="41"/>
                        </a:cxn>
                        <a:cxn ang="0">
                          <a:pos x="17" y="42"/>
                        </a:cxn>
                        <a:cxn ang="0">
                          <a:pos x="17" y="70"/>
                        </a:cxn>
                        <a:cxn ang="0">
                          <a:pos x="20" y="73"/>
                        </a:cxn>
                        <a:cxn ang="0">
                          <a:pos x="46" y="73"/>
                        </a:cxn>
                        <a:cxn ang="0">
                          <a:pos x="49" y="70"/>
                        </a:cxn>
                        <a:cxn ang="0">
                          <a:pos x="49" y="42"/>
                        </a:cxn>
                        <a:cxn ang="0">
                          <a:pos x="51" y="41"/>
                        </a:cxn>
                        <a:cxn ang="0">
                          <a:pos x="65" y="41"/>
                        </a:cxn>
                        <a:cxn ang="0">
                          <a:pos x="67" y="40"/>
                        </a:cxn>
                        <a:cxn ang="0">
                          <a:pos x="66" y="38"/>
                        </a:cxn>
                        <a:cxn ang="0">
                          <a:pos x="35" y="1"/>
                        </a:cxn>
                        <a:cxn ang="0">
                          <a:pos x="33" y="0"/>
                        </a:cxn>
                      </a:cxnLst>
                      <a:rect l="0" t="0" r="r" b="b"/>
                      <a:pathLst>
                        <a:path w="67" h="73">
                          <a:moveTo>
                            <a:pt x="33" y="0"/>
                          </a:moveTo>
                          <a:cubicBezTo>
                            <a:pt x="33" y="0"/>
                            <a:pt x="32" y="0"/>
                            <a:pt x="31" y="1"/>
                          </a:cubicBezTo>
                          <a:cubicBezTo>
                            <a:pt x="0" y="38"/>
                            <a:pt x="0" y="38"/>
                            <a:pt x="0" y="38"/>
                          </a:cubicBezTo>
                          <a:cubicBezTo>
                            <a:pt x="0" y="39"/>
                            <a:pt x="0" y="40"/>
                            <a:pt x="0" y="40"/>
                          </a:cubicBezTo>
                          <a:cubicBezTo>
                            <a:pt x="0" y="40"/>
                            <a:pt x="0" y="41"/>
                            <a:pt x="2" y="41"/>
                          </a:cubicBezTo>
                          <a:cubicBezTo>
                            <a:pt x="16" y="41"/>
                            <a:pt x="16" y="41"/>
                            <a:pt x="16" y="41"/>
                          </a:cubicBezTo>
                          <a:cubicBezTo>
                            <a:pt x="17" y="41"/>
                            <a:pt x="17" y="42"/>
                            <a:pt x="17" y="42"/>
                          </a:cubicBezTo>
                          <a:cubicBezTo>
                            <a:pt x="17" y="70"/>
                            <a:pt x="17" y="70"/>
                            <a:pt x="17" y="70"/>
                          </a:cubicBezTo>
                          <a:cubicBezTo>
                            <a:pt x="17" y="72"/>
                            <a:pt x="19" y="73"/>
                            <a:pt x="20" y="73"/>
                          </a:cubicBezTo>
                          <a:cubicBezTo>
                            <a:pt x="46" y="73"/>
                            <a:pt x="46" y="73"/>
                            <a:pt x="46" y="73"/>
                          </a:cubicBezTo>
                          <a:cubicBezTo>
                            <a:pt x="48" y="73"/>
                            <a:pt x="49" y="72"/>
                            <a:pt x="49" y="70"/>
                          </a:cubicBezTo>
                          <a:cubicBezTo>
                            <a:pt x="49" y="42"/>
                            <a:pt x="49" y="42"/>
                            <a:pt x="49" y="42"/>
                          </a:cubicBezTo>
                          <a:cubicBezTo>
                            <a:pt x="49" y="42"/>
                            <a:pt x="50" y="41"/>
                            <a:pt x="51" y="41"/>
                          </a:cubicBezTo>
                          <a:cubicBezTo>
                            <a:pt x="65" y="41"/>
                            <a:pt x="65" y="41"/>
                            <a:pt x="65" y="41"/>
                          </a:cubicBezTo>
                          <a:cubicBezTo>
                            <a:pt x="66" y="41"/>
                            <a:pt x="67" y="40"/>
                            <a:pt x="67" y="40"/>
                          </a:cubicBezTo>
                          <a:cubicBezTo>
                            <a:pt x="67" y="40"/>
                            <a:pt x="67" y="39"/>
                            <a:pt x="66" y="38"/>
                          </a:cubicBezTo>
                          <a:cubicBezTo>
                            <a:pt x="35" y="1"/>
                            <a:pt x="35" y="1"/>
                            <a:pt x="35" y="1"/>
                          </a:cubicBezTo>
                          <a:cubicBezTo>
                            <a:pt x="35" y="0"/>
                            <a:pt x="34" y="0"/>
                            <a:pt x="33" y="0"/>
                          </a:cubicBezTo>
                          <a:close/>
                        </a:path>
                      </a:pathLst>
                    </a:custGeom>
                    <a:solidFill>
                      <a:schemeClr val="tx1"/>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7" name="Group 21">
                    <a:extLst>
                      <a:ext uri="{FF2B5EF4-FFF2-40B4-BE49-F238E27FC236}">
                        <a16:creationId xmlns:a16="http://schemas.microsoft.com/office/drawing/2014/main" id="{7AD29C37-EBBA-F107-B879-C5AA2799CEFC}"/>
                      </a:ext>
                    </a:extLst>
                  </p:cNvPr>
                  <p:cNvGrpSpPr>
                    <a:grpSpLocks noChangeAspect="1"/>
                  </p:cNvGrpSpPr>
                  <p:nvPr/>
                </p:nvGrpSpPr>
                <p:grpSpPr bwMode="auto">
                  <a:xfrm>
                    <a:off x="3741226" y="4740014"/>
                    <a:ext cx="223212" cy="188075"/>
                    <a:chOff x="3746" y="2467"/>
                    <a:chExt cx="411" cy="340"/>
                  </a:xfrm>
                  <a:solidFill>
                    <a:srgbClr val="0091DA"/>
                  </a:solidFill>
                </p:grpSpPr>
                <p:sp>
                  <p:nvSpPr>
                    <p:cNvPr id="103" name="Freeform 22">
                      <a:extLst>
                        <a:ext uri="{FF2B5EF4-FFF2-40B4-BE49-F238E27FC236}">
                          <a16:creationId xmlns:a16="http://schemas.microsoft.com/office/drawing/2014/main" id="{EB9194FC-C773-B936-4D41-97ED555EAEEF}"/>
                        </a:ext>
                      </a:extLst>
                    </p:cNvPr>
                    <p:cNvSpPr>
                      <a:spLocks/>
                    </p:cNvSpPr>
                    <p:nvPr/>
                  </p:nvSpPr>
                  <p:spPr bwMode="auto">
                    <a:xfrm>
                      <a:off x="3802" y="2592"/>
                      <a:ext cx="298" cy="173"/>
                    </a:xfrm>
                    <a:custGeom>
                      <a:avLst/>
                      <a:gdLst/>
                      <a:ahLst/>
                      <a:cxnLst>
                        <a:cxn ang="0">
                          <a:pos x="10" y="73"/>
                        </a:cxn>
                        <a:cxn ang="0">
                          <a:pos x="23" y="73"/>
                        </a:cxn>
                        <a:cxn ang="0">
                          <a:pos x="23" y="33"/>
                        </a:cxn>
                        <a:cxn ang="0">
                          <a:pos x="27" y="29"/>
                        </a:cxn>
                        <a:cxn ang="0">
                          <a:pos x="99" y="29"/>
                        </a:cxn>
                        <a:cxn ang="0">
                          <a:pos x="103" y="33"/>
                        </a:cxn>
                        <a:cxn ang="0">
                          <a:pos x="103" y="73"/>
                        </a:cxn>
                        <a:cxn ang="0">
                          <a:pos x="116" y="73"/>
                        </a:cxn>
                        <a:cxn ang="0">
                          <a:pos x="124" y="54"/>
                        </a:cxn>
                        <a:cxn ang="0">
                          <a:pos x="120" y="40"/>
                        </a:cxn>
                        <a:cxn ang="0">
                          <a:pos x="115" y="25"/>
                        </a:cxn>
                        <a:cxn ang="0">
                          <a:pos x="111" y="11"/>
                        </a:cxn>
                        <a:cxn ang="0">
                          <a:pos x="97" y="0"/>
                        </a:cxn>
                        <a:cxn ang="0">
                          <a:pos x="82" y="0"/>
                        </a:cxn>
                        <a:cxn ang="0">
                          <a:pos x="72" y="17"/>
                        </a:cxn>
                        <a:cxn ang="0">
                          <a:pos x="63" y="0"/>
                        </a:cxn>
                        <a:cxn ang="0">
                          <a:pos x="63" y="0"/>
                        </a:cxn>
                        <a:cxn ang="0">
                          <a:pos x="53" y="17"/>
                        </a:cxn>
                        <a:cxn ang="0">
                          <a:pos x="43" y="0"/>
                        </a:cxn>
                        <a:cxn ang="0">
                          <a:pos x="28" y="0"/>
                        </a:cxn>
                        <a:cxn ang="0">
                          <a:pos x="14" y="11"/>
                        </a:cxn>
                        <a:cxn ang="0">
                          <a:pos x="10" y="25"/>
                        </a:cxn>
                        <a:cxn ang="0">
                          <a:pos x="6" y="40"/>
                        </a:cxn>
                        <a:cxn ang="0">
                          <a:pos x="2" y="54"/>
                        </a:cxn>
                        <a:cxn ang="0">
                          <a:pos x="10" y="73"/>
                        </a:cxn>
                      </a:cxnLst>
                      <a:rect l="0" t="0" r="r" b="b"/>
                      <a:pathLst>
                        <a:path w="126" h="73">
                          <a:moveTo>
                            <a:pt x="10" y="73"/>
                          </a:moveTo>
                          <a:cubicBezTo>
                            <a:pt x="23" y="73"/>
                            <a:pt x="23" y="73"/>
                            <a:pt x="23" y="73"/>
                          </a:cubicBezTo>
                          <a:cubicBezTo>
                            <a:pt x="23" y="33"/>
                            <a:pt x="23" y="33"/>
                            <a:pt x="23" y="33"/>
                          </a:cubicBezTo>
                          <a:cubicBezTo>
                            <a:pt x="23" y="31"/>
                            <a:pt x="25" y="29"/>
                            <a:pt x="27" y="29"/>
                          </a:cubicBezTo>
                          <a:cubicBezTo>
                            <a:pt x="99" y="29"/>
                            <a:pt x="99" y="29"/>
                            <a:pt x="99" y="29"/>
                          </a:cubicBezTo>
                          <a:cubicBezTo>
                            <a:pt x="101" y="29"/>
                            <a:pt x="103" y="31"/>
                            <a:pt x="103" y="33"/>
                          </a:cubicBezTo>
                          <a:cubicBezTo>
                            <a:pt x="103" y="73"/>
                            <a:pt x="103" y="73"/>
                            <a:pt x="103" y="73"/>
                          </a:cubicBezTo>
                          <a:cubicBezTo>
                            <a:pt x="116" y="73"/>
                            <a:pt x="116" y="73"/>
                            <a:pt x="116" y="73"/>
                          </a:cubicBezTo>
                          <a:cubicBezTo>
                            <a:pt x="123" y="70"/>
                            <a:pt x="126" y="62"/>
                            <a:pt x="124" y="54"/>
                          </a:cubicBezTo>
                          <a:cubicBezTo>
                            <a:pt x="120" y="40"/>
                            <a:pt x="120" y="40"/>
                            <a:pt x="120" y="40"/>
                          </a:cubicBezTo>
                          <a:cubicBezTo>
                            <a:pt x="115" y="25"/>
                            <a:pt x="115" y="25"/>
                            <a:pt x="115" y="25"/>
                          </a:cubicBezTo>
                          <a:cubicBezTo>
                            <a:pt x="111" y="11"/>
                            <a:pt x="111" y="11"/>
                            <a:pt x="111" y="11"/>
                          </a:cubicBezTo>
                          <a:cubicBezTo>
                            <a:pt x="109" y="4"/>
                            <a:pt x="104" y="0"/>
                            <a:pt x="97" y="0"/>
                          </a:cubicBezTo>
                          <a:cubicBezTo>
                            <a:pt x="82" y="0"/>
                            <a:pt x="82" y="0"/>
                            <a:pt x="82" y="0"/>
                          </a:cubicBezTo>
                          <a:cubicBezTo>
                            <a:pt x="72" y="17"/>
                            <a:pt x="72" y="17"/>
                            <a:pt x="72" y="17"/>
                          </a:cubicBezTo>
                          <a:cubicBezTo>
                            <a:pt x="63" y="0"/>
                            <a:pt x="63" y="0"/>
                            <a:pt x="63" y="0"/>
                          </a:cubicBezTo>
                          <a:cubicBezTo>
                            <a:pt x="63" y="0"/>
                            <a:pt x="63" y="0"/>
                            <a:pt x="63" y="0"/>
                          </a:cubicBezTo>
                          <a:cubicBezTo>
                            <a:pt x="53" y="17"/>
                            <a:pt x="53" y="17"/>
                            <a:pt x="53" y="17"/>
                          </a:cubicBezTo>
                          <a:cubicBezTo>
                            <a:pt x="43" y="0"/>
                            <a:pt x="43" y="0"/>
                            <a:pt x="43" y="0"/>
                          </a:cubicBezTo>
                          <a:cubicBezTo>
                            <a:pt x="28" y="0"/>
                            <a:pt x="28" y="0"/>
                            <a:pt x="28" y="0"/>
                          </a:cubicBezTo>
                          <a:cubicBezTo>
                            <a:pt x="22" y="0"/>
                            <a:pt x="16" y="4"/>
                            <a:pt x="14" y="11"/>
                          </a:cubicBezTo>
                          <a:cubicBezTo>
                            <a:pt x="10" y="25"/>
                            <a:pt x="10" y="25"/>
                            <a:pt x="10" y="25"/>
                          </a:cubicBezTo>
                          <a:cubicBezTo>
                            <a:pt x="6" y="40"/>
                            <a:pt x="6" y="40"/>
                            <a:pt x="6" y="40"/>
                          </a:cubicBezTo>
                          <a:cubicBezTo>
                            <a:pt x="2" y="54"/>
                            <a:pt x="2" y="54"/>
                            <a:pt x="2" y="54"/>
                          </a:cubicBezTo>
                          <a:cubicBezTo>
                            <a:pt x="0" y="62"/>
                            <a:pt x="3" y="70"/>
                            <a:pt x="10" y="7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val 23">
                      <a:extLst>
                        <a:ext uri="{FF2B5EF4-FFF2-40B4-BE49-F238E27FC236}">
                          <a16:creationId xmlns:a16="http://schemas.microsoft.com/office/drawing/2014/main" id="{1A00B7E4-31BA-2F3A-F4D6-3B785167A927}"/>
                        </a:ext>
                      </a:extLst>
                    </p:cNvPr>
                    <p:cNvSpPr>
                      <a:spLocks noChangeArrowheads="1"/>
                    </p:cNvSpPr>
                    <p:nvPr/>
                  </p:nvSpPr>
                  <p:spPr bwMode="auto">
                    <a:xfrm>
                      <a:off x="3890" y="2467"/>
                      <a:ext cx="120" cy="121"/>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24">
                      <a:extLst>
                        <a:ext uri="{FF2B5EF4-FFF2-40B4-BE49-F238E27FC236}">
                          <a16:creationId xmlns:a16="http://schemas.microsoft.com/office/drawing/2014/main" id="{91F3CFC3-09B6-0AF2-7B7D-C5D93BF15666}"/>
                        </a:ext>
                      </a:extLst>
                    </p:cNvPr>
                    <p:cNvSpPr>
                      <a:spLocks/>
                    </p:cNvSpPr>
                    <p:nvPr/>
                  </p:nvSpPr>
                  <p:spPr bwMode="auto">
                    <a:xfrm>
                      <a:off x="3864" y="2668"/>
                      <a:ext cx="174" cy="97"/>
                    </a:xfrm>
                    <a:custGeom>
                      <a:avLst/>
                      <a:gdLst/>
                      <a:ahLst/>
                      <a:cxnLst>
                        <a:cxn ang="0">
                          <a:pos x="1" y="0"/>
                        </a:cxn>
                        <a:cxn ang="0">
                          <a:pos x="0" y="1"/>
                        </a:cxn>
                        <a:cxn ang="0">
                          <a:pos x="0" y="41"/>
                        </a:cxn>
                        <a:cxn ang="0">
                          <a:pos x="74" y="41"/>
                        </a:cxn>
                        <a:cxn ang="0">
                          <a:pos x="74" y="1"/>
                        </a:cxn>
                        <a:cxn ang="0">
                          <a:pos x="73" y="0"/>
                        </a:cxn>
                        <a:cxn ang="0">
                          <a:pos x="1" y="0"/>
                        </a:cxn>
                      </a:cxnLst>
                      <a:rect l="0" t="0" r="r" b="b"/>
                      <a:pathLst>
                        <a:path w="74" h="41">
                          <a:moveTo>
                            <a:pt x="1" y="0"/>
                          </a:moveTo>
                          <a:cubicBezTo>
                            <a:pt x="1" y="0"/>
                            <a:pt x="0" y="1"/>
                            <a:pt x="0" y="1"/>
                          </a:cubicBezTo>
                          <a:cubicBezTo>
                            <a:pt x="0" y="41"/>
                            <a:pt x="0" y="41"/>
                            <a:pt x="0" y="41"/>
                          </a:cubicBezTo>
                          <a:cubicBezTo>
                            <a:pt x="74" y="41"/>
                            <a:pt x="74" y="41"/>
                            <a:pt x="74" y="41"/>
                          </a:cubicBezTo>
                          <a:cubicBezTo>
                            <a:pt x="74" y="1"/>
                            <a:pt x="74" y="1"/>
                            <a:pt x="74" y="1"/>
                          </a:cubicBezTo>
                          <a:cubicBezTo>
                            <a:pt x="74" y="1"/>
                            <a:pt x="73" y="0"/>
                            <a:pt x="73" y="0"/>
                          </a:cubicBezTo>
                          <a:lnTo>
                            <a:pt x="1"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Rectangle 25">
                      <a:extLst>
                        <a:ext uri="{FF2B5EF4-FFF2-40B4-BE49-F238E27FC236}">
                          <a16:creationId xmlns:a16="http://schemas.microsoft.com/office/drawing/2014/main" id="{02C30BD6-2E42-CAA5-EB24-68710F07A3B1}"/>
                        </a:ext>
                      </a:extLst>
                    </p:cNvPr>
                    <p:cNvSpPr>
                      <a:spLocks noChangeArrowheads="1"/>
                    </p:cNvSpPr>
                    <p:nvPr/>
                  </p:nvSpPr>
                  <p:spPr bwMode="auto">
                    <a:xfrm>
                      <a:off x="3746" y="2777"/>
                      <a:ext cx="411" cy="30"/>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8" name="Group 60">
                    <a:extLst>
                      <a:ext uri="{FF2B5EF4-FFF2-40B4-BE49-F238E27FC236}">
                        <a16:creationId xmlns:a16="http://schemas.microsoft.com/office/drawing/2014/main" id="{63026DE5-02BC-4930-1243-EFEF8A7B623A}"/>
                      </a:ext>
                    </a:extLst>
                  </p:cNvPr>
                  <p:cNvGrpSpPr>
                    <a:grpSpLocks noChangeAspect="1"/>
                  </p:cNvGrpSpPr>
                  <p:nvPr/>
                </p:nvGrpSpPr>
                <p:grpSpPr bwMode="auto">
                  <a:xfrm>
                    <a:off x="4356613" y="4754404"/>
                    <a:ext cx="264041" cy="159311"/>
                    <a:chOff x="3696" y="3246"/>
                    <a:chExt cx="444" cy="288"/>
                  </a:xfrm>
                  <a:solidFill>
                    <a:srgbClr val="0091DA"/>
                  </a:solidFill>
                </p:grpSpPr>
                <p:sp>
                  <p:nvSpPr>
                    <p:cNvPr id="101" name="Freeform 61">
                      <a:extLst>
                        <a:ext uri="{FF2B5EF4-FFF2-40B4-BE49-F238E27FC236}">
                          <a16:creationId xmlns:a16="http://schemas.microsoft.com/office/drawing/2014/main" id="{4FFC8B94-FF24-7C1D-0CD6-5E9D53CC00D7}"/>
                        </a:ext>
                      </a:extLst>
                    </p:cNvPr>
                    <p:cNvSpPr>
                      <a:spLocks/>
                    </p:cNvSpPr>
                    <p:nvPr/>
                  </p:nvSpPr>
                  <p:spPr bwMode="auto">
                    <a:xfrm>
                      <a:off x="3696" y="3246"/>
                      <a:ext cx="444" cy="259"/>
                    </a:xfrm>
                    <a:custGeom>
                      <a:avLst/>
                      <a:gdLst/>
                      <a:ahLst/>
                      <a:cxnLst>
                        <a:cxn ang="0">
                          <a:pos x="188" y="78"/>
                        </a:cxn>
                        <a:cxn ang="0">
                          <a:pos x="156" y="110"/>
                        </a:cxn>
                        <a:cxn ang="0">
                          <a:pos x="116" y="110"/>
                        </a:cxn>
                        <a:cxn ang="0">
                          <a:pos x="116" y="95"/>
                        </a:cxn>
                        <a:cxn ang="0">
                          <a:pos x="126" y="95"/>
                        </a:cxn>
                        <a:cxn ang="0">
                          <a:pos x="132" y="91"/>
                        </a:cxn>
                        <a:cxn ang="0">
                          <a:pos x="131" y="84"/>
                        </a:cxn>
                        <a:cxn ang="0">
                          <a:pos x="100" y="46"/>
                        </a:cxn>
                        <a:cxn ang="0">
                          <a:pos x="94" y="44"/>
                        </a:cxn>
                        <a:cxn ang="0">
                          <a:pos x="88" y="46"/>
                        </a:cxn>
                        <a:cxn ang="0">
                          <a:pos x="57" y="84"/>
                        </a:cxn>
                        <a:cxn ang="0">
                          <a:pos x="56" y="91"/>
                        </a:cxn>
                        <a:cxn ang="0">
                          <a:pos x="63" y="95"/>
                        </a:cxn>
                        <a:cxn ang="0">
                          <a:pos x="73" y="95"/>
                        </a:cxn>
                        <a:cxn ang="0">
                          <a:pos x="73" y="110"/>
                        </a:cxn>
                        <a:cxn ang="0">
                          <a:pos x="26" y="110"/>
                        </a:cxn>
                        <a:cxn ang="0">
                          <a:pos x="0" y="85"/>
                        </a:cxn>
                        <a:cxn ang="0">
                          <a:pos x="26" y="60"/>
                        </a:cxn>
                        <a:cxn ang="0">
                          <a:pos x="27" y="60"/>
                        </a:cxn>
                        <a:cxn ang="0">
                          <a:pos x="63" y="25"/>
                        </a:cxn>
                        <a:cxn ang="0">
                          <a:pos x="77" y="27"/>
                        </a:cxn>
                        <a:cxn ang="0">
                          <a:pos x="115" y="0"/>
                        </a:cxn>
                        <a:cxn ang="0">
                          <a:pos x="156" y="41"/>
                        </a:cxn>
                        <a:cxn ang="0">
                          <a:pos x="156" y="46"/>
                        </a:cxn>
                        <a:cxn ang="0">
                          <a:pos x="156" y="46"/>
                        </a:cxn>
                        <a:cxn ang="0">
                          <a:pos x="188" y="78"/>
                        </a:cxn>
                      </a:cxnLst>
                      <a:rect l="0" t="0" r="r" b="b"/>
                      <a:pathLst>
                        <a:path w="188" h="110">
                          <a:moveTo>
                            <a:pt x="188" y="78"/>
                          </a:moveTo>
                          <a:cubicBezTo>
                            <a:pt x="188" y="95"/>
                            <a:pt x="174" y="110"/>
                            <a:pt x="156" y="110"/>
                          </a:cubicBezTo>
                          <a:cubicBezTo>
                            <a:pt x="116" y="110"/>
                            <a:pt x="116" y="110"/>
                            <a:pt x="116" y="110"/>
                          </a:cubicBezTo>
                          <a:cubicBezTo>
                            <a:pt x="116" y="95"/>
                            <a:pt x="116" y="95"/>
                            <a:pt x="116" y="95"/>
                          </a:cubicBezTo>
                          <a:cubicBezTo>
                            <a:pt x="126" y="95"/>
                            <a:pt x="126" y="95"/>
                            <a:pt x="126" y="95"/>
                          </a:cubicBezTo>
                          <a:cubicBezTo>
                            <a:pt x="129" y="95"/>
                            <a:pt x="131" y="94"/>
                            <a:pt x="132" y="91"/>
                          </a:cubicBezTo>
                          <a:cubicBezTo>
                            <a:pt x="134" y="89"/>
                            <a:pt x="133" y="86"/>
                            <a:pt x="131" y="84"/>
                          </a:cubicBezTo>
                          <a:cubicBezTo>
                            <a:pt x="100" y="46"/>
                            <a:pt x="100" y="46"/>
                            <a:pt x="100" y="46"/>
                          </a:cubicBezTo>
                          <a:cubicBezTo>
                            <a:pt x="99" y="45"/>
                            <a:pt x="97" y="44"/>
                            <a:pt x="94" y="44"/>
                          </a:cubicBezTo>
                          <a:cubicBezTo>
                            <a:pt x="92" y="44"/>
                            <a:pt x="90" y="45"/>
                            <a:pt x="88" y="46"/>
                          </a:cubicBezTo>
                          <a:cubicBezTo>
                            <a:pt x="57" y="84"/>
                            <a:pt x="57" y="84"/>
                            <a:pt x="57" y="84"/>
                          </a:cubicBezTo>
                          <a:cubicBezTo>
                            <a:pt x="55" y="86"/>
                            <a:pt x="55" y="89"/>
                            <a:pt x="56" y="91"/>
                          </a:cubicBezTo>
                          <a:cubicBezTo>
                            <a:pt x="57" y="94"/>
                            <a:pt x="60" y="95"/>
                            <a:pt x="63" y="95"/>
                          </a:cubicBezTo>
                          <a:cubicBezTo>
                            <a:pt x="73" y="95"/>
                            <a:pt x="73" y="95"/>
                            <a:pt x="73" y="95"/>
                          </a:cubicBezTo>
                          <a:cubicBezTo>
                            <a:pt x="73" y="110"/>
                            <a:pt x="73" y="110"/>
                            <a:pt x="73" y="110"/>
                          </a:cubicBezTo>
                          <a:cubicBezTo>
                            <a:pt x="26" y="110"/>
                            <a:pt x="26" y="110"/>
                            <a:pt x="26" y="110"/>
                          </a:cubicBezTo>
                          <a:cubicBezTo>
                            <a:pt x="12" y="110"/>
                            <a:pt x="0" y="99"/>
                            <a:pt x="0" y="85"/>
                          </a:cubicBezTo>
                          <a:cubicBezTo>
                            <a:pt x="0" y="71"/>
                            <a:pt x="12" y="60"/>
                            <a:pt x="26" y="60"/>
                          </a:cubicBezTo>
                          <a:cubicBezTo>
                            <a:pt x="26" y="60"/>
                            <a:pt x="27" y="60"/>
                            <a:pt x="27" y="60"/>
                          </a:cubicBezTo>
                          <a:cubicBezTo>
                            <a:pt x="28" y="40"/>
                            <a:pt x="43" y="25"/>
                            <a:pt x="63" y="25"/>
                          </a:cubicBezTo>
                          <a:cubicBezTo>
                            <a:pt x="68" y="25"/>
                            <a:pt x="72" y="26"/>
                            <a:pt x="77" y="27"/>
                          </a:cubicBezTo>
                          <a:cubicBezTo>
                            <a:pt x="82" y="12"/>
                            <a:pt x="97" y="0"/>
                            <a:pt x="115" y="0"/>
                          </a:cubicBezTo>
                          <a:cubicBezTo>
                            <a:pt x="138" y="0"/>
                            <a:pt x="156" y="19"/>
                            <a:pt x="156" y="41"/>
                          </a:cubicBezTo>
                          <a:cubicBezTo>
                            <a:pt x="156" y="43"/>
                            <a:pt x="156" y="44"/>
                            <a:pt x="156" y="46"/>
                          </a:cubicBezTo>
                          <a:cubicBezTo>
                            <a:pt x="156" y="46"/>
                            <a:pt x="156" y="46"/>
                            <a:pt x="156" y="46"/>
                          </a:cubicBezTo>
                          <a:cubicBezTo>
                            <a:pt x="174" y="46"/>
                            <a:pt x="188" y="60"/>
                            <a:pt x="188" y="78"/>
                          </a:cubicBezTo>
                          <a:close/>
                        </a:path>
                      </a:pathLst>
                    </a:custGeom>
                    <a:solidFill>
                      <a:srgbClr val="0091DA"/>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62">
                      <a:extLst>
                        <a:ext uri="{FF2B5EF4-FFF2-40B4-BE49-F238E27FC236}">
                          <a16:creationId xmlns:a16="http://schemas.microsoft.com/office/drawing/2014/main" id="{4A85D815-AE62-522E-5A8C-5CE2925B74D3}"/>
                        </a:ext>
                      </a:extLst>
                    </p:cNvPr>
                    <p:cNvSpPr>
                      <a:spLocks/>
                    </p:cNvSpPr>
                    <p:nvPr/>
                  </p:nvSpPr>
                  <p:spPr bwMode="auto">
                    <a:xfrm>
                      <a:off x="3840" y="3361"/>
                      <a:ext cx="158" cy="173"/>
                    </a:xfrm>
                    <a:custGeom>
                      <a:avLst/>
                      <a:gdLst/>
                      <a:ahLst/>
                      <a:cxnLst>
                        <a:cxn ang="0">
                          <a:pos x="33" y="0"/>
                        </a:cxn>
                        <a:cxn ang="0">
                          <a:pos x="31" y="1"/>
                        </a:cxn>
                        <a:cxn ang="0">
                          <a:pos x="0" y="38"/>
                        </a:cxn>
                        <a:cxn ang="0">
                          <a:pos x="0" y="40"/>
                        </a:cxn>
                        <a:cxn ang="0">
                          <a:pos x="2" y="41"/>
                        </a:cxn>
                        <a:cxn ang="0">
                          <a:pos x="16" y="41"/>
                        </a:cxn>
                        <a:cxn ang="0">
                          <a:pos x="17" y="42"/>
                        </a:cxn>
                        <a:cxn ang="0">
                          <a:pos x="17" y="70"/>
                        </a:cxn>
                        <a:cxn ang="0">
                          <a:pos x="20" y="73"/>
                        </a:cxn>
                        <a:cxn ang="0">
                          <a:pos x="46" y="73"/>
                        </a:cxn>
                        <a:cxn ang="0">
                          <a:pos x="49" y="70"/>
                        </a:cxn>
                        <a:cxn ang="0">
                          <a:pos x="49" y="42"/>
                        </a:cxn>
                        <a:cxn ang="0">
                          <a:pos x="51" y="41"/>
                        </a:cxn>
                        <a:cxn ang="0">
                          <a:pos x="65" y="41"/>
                        </a:cxn>
                        <a:cxn ang="0">
                          <a:pos x="67" y="40"/>
                        </a:cxn>
                        <a:cxn ang="0">
                          <a:pos x="66" y="38"/>
                        </a:cxn>
                        <a:cxn ang="0">
                          <a:pos x="35" y="1"/>
                        </a:cxn>
                        <a:cxn ang="0">
                          <a:pos x="33" y="0"/>
                        </a:cxn>
                      </a:cxnLst>
                      <a:rect l="0" t="0" r="r" b="b"/>
                      <a:pathLst>
                        <a:path w="67" h="73">
                          <a:moveTo>
                            <a:pt x="33" y="0"/>
                          </a:moveTo>
                          <a:cubicBezTo>
                            <a:pt x="33" y="0"/>
                            <a:pt x="32" y="0"/>
                            <a:pt x="31" y="1"/>
                          </a:cubicBezTo>
                          <a:cubicBezTo>
                            <a:pt x="0" y="38"/>
                            <a:pt x="0" y="38"/>
                            <a:pt x="0" y="38"/>
                          </a:cubicBezTo>
                          <a:cubicBezTo>
                            <a:pt x="0" y="39"/>
                            <a:pt x="0" y="40"/>
                            <a:pt x="0" y="40"/>
                          </a:cubicBezTo>
                          <a:cubicBezTo>
                            <a:pt x="0" y="40"/>
                            <a:pt x="0" y="41"/>
                            <a:pt x="2" y="41"/>
                          </a:cubicBezTo>
                          <a:cubicBezTo>
                            <a:pt x="16" y="41"/>
                            <a:pt x="16" y="41"/>
                            <a:pt x="16" y="41"/>
                          </a:cubicBezTo>
                          <a:cubicBezTo>
                            <a:pt x="17" y="41"/>
                            <a:pt x="17" y="42"/>
                            <a:pt x="17" y="42"/>
                          </a:cubicBezTo>
                          <a:cubicBezTo>
                            <a:pt x="17" y="70"/>
                            <a:pt x="17" y="70"/>
                            <a:pt x="17" y="70"/>
                          </a:cubicBezTo>
                          <a:cubicBezTo>
                            <a:pt x="17" y="72"/>
                            <a:pt x="19" y="73"/>
                            <a:pt x="20" y="73"/>
                          </a:cubicBezTo>
                          <a:cubicBezTo>
                            <a:pt x="46" y="73"/>
                            <a:pt x="46" y="73"/>
                            <a:pt x="46" y="73"/>
                          </a:cubicBezTo>
                          <a:cubicBezTo>
                            <a:pt x="48" y="73"/>
                            <a:pt x="49" y="72"/>
                            <a:pt x="49" y="70"/>
                          </a:cubicBezTo>
                          <a:cubicBezTo>
                            <a:pt x="49" y="42"/>
                            <a:pt x="49" y="42"/>
                            <a:pt x="49" y="42"/>
                          </a:cubicBezTo>
                          <a:cubicBezTo>
                            <a:pt x="49" y="42"/>
                            <a:pt x="50" y="41"/>
                            <a:pt x="51" y="41"/>
                          </a:cubicBezTo>
                          <a:cubicBezTo>
                            <a:pt x="65" y="41"/>
                            <a:pt x="65" y="41"/>
                            <a:pt x="65" y="41"/>
                          </a:cubicBezTo>
                          <a:cubicBezTo>
                            <a:pt x="66" y="41"/>
                            <a:pt x="67" y="40"/>
                            <a:pt x="67" y="40"/>
                          </a:cubicBezTo>
                          <a:cubicBezTo>
                            <a:pt x="67" y="40"/>
                            <a:pt x="67" y="39"/>
                            <a:pt x="66" y="38"/>
                          </a:cubicBezTo>
                          <a:cubicBezTo>
                            <a:pt x="35" y="1"/>
                            <a:pt x="35" y="1"/>
                            <a:pt x="35" y="1"/>
                          </a:cubicBezTo>
                          <a:cubicBezTo>
                            <a:pt x="35" y="0"/>
                            <a:pt x="34" y="0"/>
                            <a:pt x="33" y="0"/>
                          </a:cubicBezTo>
                          <a:close/>
                        </a:path>
                      </a:pathLst>
                    </a:custGeom>
                    <a:solidFill>
                      <a:schemeClr val="tx1"/>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Right Arrow 420">
                    <a:extLst>
                      <a:ext uri="{FF2B5EF4-FFF2-40B4-BE49-F238E27FC236}">
                        <a16:creationId xmlns:a16="http://schemas.microsoft.com/office/drawing/2014/main" id="{E3B37ACB-5273-F221-3DA3-12C7D80C48A1}"/>
                      </a:ext>
                    </a:extLst>
                  </p:cNvPr>
                  <p:cNvSpPr/>
                  <p:nvPr/>
                </p:nvSpPr>
                <p:spPr>
                  <a:xfrm>
                    <a:off x="4033772" y="4535455"/>
                    <a:ext cx="251780" cy="8459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ight Arrow 421">
                    <a:extLst>
                      <a:ext uri="{FF2B5EF4-FFF2-40B4-BE49-F238E27FC236}">
                        <a16:creationId xmlns:a16="http://schemas.microsoft.com/office/drawing/2014/main" id="{50717E27-E810-53EE-14D8-D701D9C9E514}"/>
                      </a:ext>
                    </a:extLst>
                  </p:cNvPr>
                  <p:cNvSpPr/>
                  <p:nvPr/>
                </p:nvSpPr>
                <p:spPr>
                  <a:xfrm>
                    <a:off x="4033772" y="4791761"/>
                    <a:ext cx="251780" cy="8459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0500" tIns="40500" rIns="40500" bIns="405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6" name="Rounded Rectangle 562">
                  <a:extLst>
                    <a:ext uri="{FF2B5EF4-FFF2-40B4-BE49-F238E27FC236}">
                      <a16:creationId xmlns:a16="http://schemas.microsoft.com/office/drawing/2014/main" id="{DD7E06B6-57E9-7147-2C46-2C09000461F8}"/>
                    </a:ext>
                  </a:extLst>
                </p:cNvPr>
                <p:cNvSpPr/>
                <p:nvPr/>
              </p:nvSpPr>
              <p:spPr>
                <a:xfrm>
                  <a:off x="2433828" y="2132279"/>
                  <a:ext cx="5218433" cy="3884477"/>
                </a:xfrm>
                <a:prstGeom prst="roundRect">
                  <a:avLst>
                    <a:gd name="adj" fmla="val 0"/>
                  </a:avLst>
                </a:prstGeom>
                <a:noFill/>
                <a:ln w="12700" cap="sq">
                  <a:solidFill>
                    <a:srgbClr val="00A2A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C31BE514-3A41-594A-CAD3-79C5C729E520}"/>
                    </a:ext>
                  </a:extLst>
                </p:cNvPr>
                <p:cNvSpPr/>
                <p:nvPr/>
              </p:nvSpPr>
              <p:spPr>
                <a:xfrm>
                  <a:off x="1587011" y="6017853"/>
                  <a:ext cx="6065250" cy="235019"/>
                </a:xfrm>
                <a:prstGeom prst="rect">
                  <a:avLst/>
                </a:prstGeom>
                <a:solidFill>
                  <a:srgbClr val="00A2A0"/>
                </a:solidFill>
                <a:ln>
                  <a:solidFill>
                    <a:srgbClr val="00A2A0"/>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marL="0" marR="0" lvl="0" indent="0" algn="ctr" defTabSz="646089" rtl="0" eaLnBrk="1" fontAlgn="auto" latinLnBrk="0" hangingPunct="1">
                    <a:lnSpc>
                      <a:spcPct val="100000"/>
                    </a:lnSpc>
                    <a:spcBef>
                      <a:spcPts val="0"/>
                    </a:spcBef>
                    <a:spcAft>
                      <a:spcPts val="0"/>
                    </a:spcAft>
                    <a:buClrTx/>
                    <a:buSzTx/>
                    <a:buFontTx/>
                    <a:buNone/>
                    <a:tabLst/>
                    <a:defRPr/>
                  </a:pPr>
                  <a:r>
                    <a:rPr kumimoji="0" lang="en-US" sz="788"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Automation Implementation using JEST / Cucumber / Selenium / Appium framework</a:t>
                  </a:r>
                </a:p>
              </p:txBody>
            </p:sp>
            <p:sp>
              <p:nvSpPr>
                <p:cNvPr id="58" name="Rectangle 57">
                  <a:extLst>
                    <a:ext uri="{FF2B5EF4-FFF2-40B4-BE49-F238E27FC236}">
                      <a16:creationId xmlns:a16="http://schemas.microsoft.com/office/drawing/2014/main" id="{5C44A06C-38B6-A563-62C1-1791AAF3CE86}"/>
                    </a:ext>
                  </a:extLst>
                </p:cNvPr>
                <p:cNvSpPr/>
                <p:nvPr/>
              </p:nvSpPr>
              <p:spPr>
                <a:xfrm>
                  <a:off x="5805951" y="5078222"/>
                  <a:ext cx="1625568" cy="840742"/>
                </a:xfrm>
                <a:prstGeom prst="rect">
                  <a:avLst/>
                </a:prstGeom>
                <a:solidFill>
                  <a:srgbClr val="00A2A0"/>
                </a:solidFill>
                <a:ln w="12700">
                  <a:solidFill>
                    <a:srgbClr val="00A2A0"/>
                  </a:solidFill>
                </a:ln>
              </p:spPr>
              <p:style>
                <a:lnRef idx="2">
                  <a:schemeClr val="accent1">
                    <a:shade val="50000"/>
                  </a:schemeClr>
                </a:lnRef>
                <a:fillRef idx="1">
                  <a:schemeClr val="accent1"/>
                </a:fillRef>
                <a:effectRef idx="0">
                  <a:schemeClr val="accent1"/>
                </a:effectRef>
                <a:fontRef idx="minor">
                  <a:schemeClr val="lt1"/>
                </a:fontRef>
              </p:style>
              <p:txBody>
                <a:bodyPr lIns="274320" tIns="54000" rIns="144000" bIns="5400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Devices/Apps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under test</a:t>
                  </a:r>
                </a:p>
              </p:txBody>
            </p:sp>
            <p:pic>
              <p:nvPicPr>
                <p:cNvPr id="59" name="Picture 26" descr="Internet Explorer logo and symbol, meaning, history, PNG">
                  <a:extLst>
                    <a:ext uri="{FF2B5EF4-FFF2-40B4-BE49-F238E27FC236}">
                      <a16:creationId xmlns:a16="http://schemas.microsoft.com/office/drawing/2014/main" id="{6B73CDA8-73EA-19C6-7058-AF6B73CF0F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9068" y="5287917"/>
                  <a:ext cx="381320" cy="2383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8">
                  <a:extLst>
                    <a:ext uri="{FF2B5EF4-FFF2-40B4-BE49-F238E27FC236}">
                      <a16:creationId xmlns:a16="http://schemas.microsoft.com/office/drawing/2014/main" id="{880D7B0F-2F39-7C9C-4DF8-107E4630F0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7134" y="5301664"/>
                  <a:ext cx="233996" cy="24800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0" descr="The Branding Source: New logo: Google Chrome icon (?)">
                  <a:extLst>
                    <a:ext uri="{FF2B5EF4-FFF2-40B4-BE49-F238E27FC236}">
                      <a16:creationId xmlns:a16="http://schemas.microsoft.com/office/drawing/2014/main" id="{672D33C0-B1C4-7BB1-D453-9449C711B6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5962" y="5600975"/>
                  <a:ext cx="235572" cy="235572"/>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que 252">
                  <a:extLst>
                    <a:ext uri="{FF2B5EF4-FFF2-40B4-BE49-F238E27FC236}">
                      <a16:creationId xmlns:a16="http://schemas.microsoft.com/office/drawing/2014/main" id="{83103FA1-C520-4D98-FD4F-8117DB3A60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2284" y="2499834"/>
                  <a:ext cx="238263" cy="238263"/>
                </a:xfrm>
                <a:prstGeom prst="rect">
                  <a:avLst/>
                </a:prstGeom>
              </p:spPr>
            </p:pic>
            <p:pic>
              <p:nvPicPr>
                <p:cNvPr id="63" name="Graphique 253">
                  <a:extLst>
                    <a:ext uri="{FF2B5EF4-FFF2-40B4-BE49-F238E27FC236}">
                      <a16:creationId xmlns:a16="http://schemas.microsoft.com/office/drawing/2014/main" id="{9F6D025C-1A0F-AB4D-B85D-35AE5F12AD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2284" y="2957447"/>
                  <a:ext cx="238263" cy="238263"/>
                </a:xfrm>
                <a:prstGeom prst="rect">
                  <a:avLst/>
                </a:prstGeom>
              </p:spPr>
            </p:pic>
            <p:pic>
              <p:nvPicPr>
                <p:cNvPr id="64" name="Graphique 254">
                  <a:extLst>
                    <a:ext uri="{FF2B5EF4-FFF2-40B4-BE49-F238E27FC236}">
                      <a16:creationId xmlns:a16="http://schemas.microsoft.com/office/drawing/2014/main" id="{7C0792B1-3A25-DB02-57D3-1AE944FF18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86220" y="2962411"/>
                  <a:ext cx="238263" cy="228335"/>
                </a:xfrm>
                <a:prstGeom prst="rect">
                  <a:avLst/>
                </a:prstGeom>
              </p:spPr>
            </p:pic>
            <p:pic>
              <p:nvPicPr>
                <p:cNvPr id="65" name="Graphique 256">
                  <a:extLst>
                    <a:ext uri="{FF2B5EF4-FFF2-40B4-BE49-F238E27FC236}">
                      <a16:creationId xmlns:a16="http://schemas.microsoft.com/office/drawing/2014/main" id="{B046FEE9-C5C5-8872-89D3-D1B4E3851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97873" y="2979333"/>
                  <a:ext cx="259320" cy="194490"/>
                </a:xfrm>
                <a:prstGeom prst="rect">
                  <a:avLst/>
                </a:prstGeom>
              </p:spPr>
            </p:pic>
            <p:pic>
              <p:nvPicPr>
                <p:cNvPr id="66" name="Graphique 257">
                  <a:extLst>
                    <a:ext uri="{FF2B5EF4-FFF2-40B4-BE49-F238E27FC236}">
                      <a16:creationId xmlns:a16="http://schemas.microsoft.com/office/drawing/2014/main" id="{52DCBE2A-5EFB-1238-EFCE-36F4606CB39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98276" y="2487686"/>
                  <a:ext cx="246758" cy="263208"/>
                </a:xfrm>
                <a:prstGeom prst="rect">
                  <a:avLst/>
                </a:prstGeom>
              </p:spPr>
            </p:pic>
            <p:pic>
              <p:nvPicPr>
                <p:cNvPr id="67" name="Graphique 259">
                  <a:extLst>
                    <a:ext uri="{FF2B5EF4-FFF2-40B4-BE49-F238E27FC236}">
                      <a16:creationId xmlns:a16="http://schemas.microsoft.com/office/drawing/2014/main" id="{7768DE43-565A-ABAA-BDE3-365D0769E1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40341" y="3575830"/>
                  <a:ext cx="318363" cy="278568"/>
                </a:xfrm>
                <a:prstGeom prst="rect">
                  <a:avLst/>
                </a:prstGeom>
              </p:spPr>
            </p:pic>
            <p:pic>
              <p:nvPicPr>
                <p:cNvPr id="68" name="Graphique 260">
                  <a:extLst>
                    <a:ext uri="{FF2B5EF4-FFF2-40B4-BE49-F238E27FC236}">
                      <a16:creationId xmlns:a16="http://schemas.microsoft.com/office/drawing/2014/main" id="{777C28E7-8311-7C41-91A5-A9A71AB783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02291" y="3575830"/>
                  <a:ext cx="318363" cy="278568"/>
                </a:xfrm>
                <a:prstGeom prst="rect">
                  <a:avLst/>
                </a:prstGeom>
              </p:spPr>
            </p:pic>
            <p:pic>
              <p:nvPicPr>
                <p:cNvPr id="69" name="Graphique 261">
                  <a:extLst>
                    <a:ext uri="{FF2B5EF4-FFF2-40B4-BE49-F238E27FC236}">
                      <a16:creationId xmlns:a16="http://schemas.microsoft.com/office/drawing/2014/main" id="{F05DFBC7-82BA-4B04-24F7-02D9A93EC6D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28828" y="3575830"/>
                  <a:ext cx="318363" cy="278568"/>
                </a:xfrm>
                <a:prstGeom prst="rect">
                  <a:avLst/>
                </a:prstGeom>
              </p:spPr>
            </p:pic>
            <p:pic>
              <p:nvPicPr>
                <p:cNvPr id="70" name="Graphique 262">
                  <a:extLst>
                    <a:ext uri="{FF2B5EF4-FFF2-40B4-BE49-F238E27FC236}">
                      <a16:creationId xmlns:a16="http://schemas.microsoft.com/office/drawing/2014/main" id="{5BF27561-363A-580C-7433-C0ABFA27990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90778" y="3575830"/>
                  <a:ext cx="318363" cy="278568"/>
                </a:xfrm>
                <a:prstGeom prst="rect">
                  <a:avLst/>
                </a:prstGeom>
              </p:spPr>
            </p:pic>
            <p:grpSp>
              <p:nvGrpSpPr>
                <p:cNvPr id="71" name="Group 19">
                  <a:extLst>
                    <a:ext uri="{FF2B5EF4-FFF2-40B4-BE49-F238E27FC236}">
                      <a16:creationId xmlns:a16="http://schemas.microsoft.com/office/drawing/2014/main" id="{9C265D66-24CD-028D-0342-6E270F0DF1C0}"/>
                    </a:ext>
                  </a:extLst>
                </p:cNvPr>
                <p:cNvGrpSpPr>
                  <a:grpSpLocks noChangeAspect="1"/>
                </p:cNvGrpSpPr>
                <p:nvPr/>
              </p:nvGrpSpPr>
              <p:grpSpPr bwMode="auto">
                <a:xfrm>
                  <a:off x="5359479" y="4423710"/>
                  <a:ext cx="270630" cy="371075"/>
                  <a:chOff x="608" y="3340"/>
                  <a:chExt cx="423" cy="580"/>
                </a:xfrm>
                <a:solidFill>
                  <a:srgbClr val="0091DA"/>
                </a:solidFill>
              </p:grpSpPr>
              <p:sp>
                <p:nvSpPr>
                  <p:cNvPr id="92" name="Freeform 20">
                    <a:extLst>
                      <a:ext uri="{FF2B5EF4-FFF2-40B4-BE49-F238E27FC236}">
                        <a16:creationId xmlns:a16="http://schemas.microsoft.com/office/drawing/2014/main" id="{4EF3B370-F8B9-FA5C-1107-3217A79BF9A0}"/>
                      </a:ext>
                    </a:extLst>
                  </p:cNvPr>
                  <p:cNvSpPr>
                    <a:spLocks noEditPoints="1"/>
                  </p:cNvSpPr>
                  <p:nvPr/>
                </p:nvSpPr>
                <p:spPr bwMode="auto">
                  <a:xfrm>
                    <a:off x="608" y="3340"/>
                    <a:ext cx="423" cy="580"/>
                  </a:xfrm>
                  <a:custGeom>
                    <a:avLst/>
                    <a:gdLst>
                      <a:gd name="T0" fmla="*/ 235 w 237"/>
                      <a:gd name="T1" fmla="*/ 74 h 326"/>
                      <a:gd name="T2" fmla="*/ 172 w 237"/>
                      <a:gd name="T3" fmla="*/ 2 h 326"/>
                      <a:gd name="T4" fmla="*/ 171 w 237"/>
                      <a:gd name="T5" fmla="*/ 1 h 326"/>
                      <a:gd name="T6" fmla="*/ 169 w 237"/>
                      <a:gd name="T7" fmla="*/ 0 h 326"/>
                      <a:gd name="T8" fmla="*/ 13 w 237"/>
                      <a:gd name="T9" fmla="*/ 0 h 326"/>
                      <a:gd name="T10" fmla="*/ 0 w 237"/>
                      <a:gd name="T11" fmla="*/ 314 h 326"/>
                      <a:gd name="T12" fmla="*/ 224 w 237"/>
                      <a:gd name="T13" fmla="*/ 326 h 326"/>
                      <a:gd name="T14" fmla="*/ 237 w 237"/>
                      <a:gd name="T15" fmla="*/ 79 h 326"/>
                      <a:gd name="T16" fmla="*/ 63 w 237"/>
                      <a:gd name="T17" fmla="*/ 294 h 326"/>
                      <a:gd name="T18" fmla="*/ 80 w 237"/>
                      <a:gd name="T19" fmla="*/ 305 h 326"/>
                      <a:gd name="T20" fmla="*/ 19 w 237"/>
                      <a:gd name="T21" fmla="*/ 269 h 326"/>
                      <a:gd name="T22" fmla="*/ 81 w 237"/>
                      <a:gd name="T23" fmla="*/ 232 h 326"/>
                      <a:gd name="T24" fmla="*/ 62 w 237"/>
                      <a:gd name="T25" fmla="*/ 243 h 326"/>
                      <a:gd name="T26" fmla="*/ 63 w 237"/>
                      <a:gd name="T27" fmla="*/ 294 h 326"/>
                      <a:gd name="T28" fmla="*/ 88 w 237"/>
                      <a:gd name="T29" fmla="*/ 304 h 326"/>
                      <a:gd name="T30" fmla="*/ 111 w 237"/>
                      <a:gd name="T31" fmla="*/ 294 h 326"/>
                      <a:gd name="T32" fmla="*/ 111 w 237"/>
                      <a:gd name="T33" fmla="*/ 274 h 326"/>
                      <a:gd name="T34" fmla="*/ 119 w 237"/>
                      <a:gd name="T35" fmla="*/ 228 h 326"/>
                      <a:gd name="T36" fmla="*/ 135 w 237"/>
                      <a:gd name="T37" fmla="*/ 246 h 326"/>
                      <a:gd name="T38" fmla="*/ 107 w 237"/>
                      <a:gd name="T39" fmla="*/ 250 h 326"/>
                      <a:gd name="T40" fmla="*/ 142 w 237"/>
                      <a:gd name="T41" fmla="*/ 284 h 326"/>
                      <a:gd name="T42" fmla="*/ 192 w 237"/>
                      <a:gd name="T43" fmla="*/ 307 h 326"/>
                      <a:gd name="T44" fmla="*/ 147 w 237"/>
                      <a:gd name="T45" fmla="*/ 229 h 326"/>
                      <a:gd name="T46" fmla="*/ 176 w 237"/>
                      <a:gd name="T47" fmla="*/ 262 h 326"/>
                      <a:gd name="T48" fmla="*/ 183 w 237"/>
                      <a:gd name="T49" fmla="*/ 290 h 326"/>
                      <a:gd name="T50" fmla="*/ 200 w 237"/>
                      <a:gd name="T51" fmla="*/ 229 h 326"/>
                      <a:gd name="T52" fmla="*/ 192 w 237"/>
                      <a:gd name="T53" fmla="*/ 307 h 326"/>
                      <a:gd name="T54" fmla="*/ 13 w 237"/>
                      <a:gd name="T55" fmla="*/ 13 h 326"/>
                      <a:gd name="T56" fmla="*/ 161 w 237"/>
                      <a:gd name="T57" fmla="*/ 78 h 326"/>
                      <a:gd name="T58" fmla="*/ 224 w 237"/>
                      <a:gd name="T59" fmla="*/ 85 h 326"/>
                      <a:gd name="T60" fmla="*/ 13 w 237"/>
                      <a:gd name="T61" fmla="*/ 217 h 326"/>
                      <a:gd name="T62" fmla="*/ 13 w 237"/>
                      <a:gd name="T63" fmla="*/ 21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7" h="326">
                        <a:moveTo>
                          <a:pt x="237" y="78"/>
                        </a:moveTo>
                        <a:cubicBezTo>
                          <a:pt x="237" y="77"/>
                          <a:pt x="236" y="75"/>
                          <a:pt x="235" y="74"/>
                        </a:cubicBezTo>
                        <a:cubicBezTo>
                          <a:pt x="172" y="2"/>
                          <a:pt x="172" y="2"/>
                          <a:pt x="172" y="2"/>
                        </a:cubicBezTo>
                        <a:cubicBezTo>
                          <a:pt x="172" y="2"/>
                          <a:pt x="172" y="2"/>
                          <a:pt x="172" y="2"/>
                        </a:cubicBezTo>
                        <a:cubicBezTo>
                          <a:pt x="172" y="2"/>
                          <a:pt x="171" y="1"/>
                          <a:pt x="171" y="1"/>
                        </a:cubicBezTo>
                        <a:cubicBezTo>
                          <a:pt x="171" y="1"/>
                          <a:pt x="171" y="1"/>
                          <a:pt x="171" y="1"/>
                        </a:cubicBezTo>
                        <a:cubicBezTo>
                          <a:pt x="170" y="1"/>
                          <a:pt x="170" y="0"/>
                          <a:pt x="169" y="0"/>
                        </a:cubicBezTo>
                        <a:cubicBezTo>
                          <a:pt x="169" y="0"/>
                          <a:pt x="169" y="0"/>
                          <a:pt x="169" y="0"/>
                        </a:cubicBezTo>
                        <a:cubicBezTo>
                          <a:pt x="168" y="0"/>
                          <a:pt x="168" y="0"/>
                          <a:pt x="167" y="0"/>
                        </a:cubicBezTo>
                        <a:cubicBezTo>
                          <a:pt x="13" y="0"/>
                          <a:pt x="13" y="0"/>
                          <a:pt x="13" y="0"/>
                        </a:cubicBezTo>
                        <a:cubicBezTo>
                          <a:pt x="6" y="0"/>
                          <a:pt x="0" y="6"/>
                          <a:pt x="0" y="13"/>
                        </a:cubicBezTo>
                        <a:cubicBezTo>
                          <a:pt x="0" y="314"/>
                          <a:pt x="0" y="314"/>
                          <a:pt x="0" y="314"/>
                        </a:cubicBezTo>
                        <a:cubicBezTo>
                          <a:pt x="0" y="321"/>
                          <a:pt x="6" y="326"/>
                          <a:pt x="13" y="326"/>
                        </a:cubicBezTo>
                        <a:cubicBezTo>
                          <a:pt x="224" y="326"/>
                          <a:pt x="224" y="326"/>
                          <a:pt x="224" y="326"/>
                        </a:cubicBezTo>
                        <a:cubicBezTo>
                          <a:pt x="231" y="326"/>
                          <a:pt x="237" y="321"/>
                          <a:pt x="237" y="314"/>
                        </a:cubicBezTo>
                        <a:cubicBezTo>
                          <a:pt x="237" y="79"/>
                          <a:pt x="237" y="79"/>
                          <a:pt x="237" y="79"/>
                        </a:cubicBezTo>
                        <a:cubicBezTo>
                          <a:pt x="237" y="79"/>
                          <a:pt x="237" y="78"/>
                          <a:pt x="237" y="78"/>
                        </a:cubicBezTo>
                        <a:close/>
                        <a:moveTo>
                          <a:pt x="63" y="294"/>
                        </a:moveTo>
                        <a:cubicBezTo>
                          <a:pt x="68" y="294"/>
                          <a:pt x="74" y="293"/>
                          <a:pt x="77" y="291"/>
                        </a:cubicBezTo>
                        <a:cubicBezTo>
                          <a:pt x="80" y="305"/>
                          <a:pt x="80" y="305"/>
                          <a:pt x="80" y="305"/>
                        </a:cubicBezTo>
                        <a:cubicBezTo>
                          <a:pt x="77" y="307"/>
                          <a:pt x="69" y="308"/>
                          <a:pt x="60" y="308"/>
                        </a:cubicBezTo>
                        <a:cubicBezTo>
                          <a:pt x="33" y="308"/>
                          <a:pt x="19" y="292"/>
                          <a:pt x="19" y="269"/>
                        </a:cubicBezTo>
                        <a:cubicBezTo>
                          <a:pt x="19" y="243"/>
                          <a:pt x="38" y="228"/>
                          <a:pt x="62" y="228"/>
                        </a:cubicBezTo>
                        <a:cubicBezTo>
                          <a:pt x="71" y="228"/>
                          <a:pt x="78" y="230"/>
                          <a:pt x="81" y="232"/>
                        </a:cubicBezTo>
                        <a:cubicBezTo>
                          <a:pt x="77" y="246"/>
                          <a:pt x="77" y="246"/>
                          <a:pt x="77" y="246"/>
                        </a:cubicBezTo>
                        <a:cubicBezTo>
                          <a:pt x="74" y="244"/>
                          <a:pt x="69" y="243"/>
                          <a:pt x="62" y="243"/>
                        </a:cubicBezTo>
                        <a:cubicBezTo>
                          <a:pt x="48" y="243"/>
                          <a:pt x="38" y="251"/>
                          <a:pt x="38" y="268"/>
                        </a:cubicBezTo>
                        <a:cubicBezTo>
                          <a:pt x="38" y="284"/>
                          <a:pt x="47" y="294"/>
                          <a:pt x="63" y="294"/>
                        </a:cubicBezTo>
                        <a:close/>
                        <a:moveTo>
                          <a:pt x="110" y="308"/>
                        </a:moveTo>
                        <a:cubicBezTo>
                          <a:pt x="101" y="308"/>
                          <a:pt x="93" y="306"/>
                          <a:pt x="88" y="304"/>
                        </a:cubicBezTo>
                        <a:cubicBezTo>
                          <a:pt x="92" y="289"/>
                          <a:pt x="92" y="289"/>
                          <a:pt x="92" y="289"/>
                        </a:cubicBezTo>
                        <a:cubicBezTo>
                          <a:pt x="97" y="291"/>
                          <a:pt x="104" y="294"/>
                          <a:pt x="111" y="294"/>
                        </a:cubicBezTo>
                        <a:cubicBezTo>
                          <a:pt x="119" y="294"/>
                          <a:pt x="124" y="290"/>
                          <a:pt x="124" y="285"/>
                        </a:cubicBezTo>
                        <a:cubicBezTo>
                          <a:pt x="124" y="281"/>
                          <a:pt x="120" y="278"/>
                          <a:pt x="111" y="274"/>
                        </a:cubicBezTo>
                        <a:cubicBezTo>
                          <a:pt x="98" y="270"/>
                          <a:pt x="89" y="263"/>
                          <a:pt x="89" y="252"/>
                        </a:cubicBezTo>
                        <a:cubicBezTo>
                          <a:pt x="89" y="238"/>
                          <a:pt x="100" y="228"/>
                          <a:pt x="119" y="228"/>
                        </a:cubicBezTo>
                        <a:cubicBezTo>
                          <a:pt x="127" y="228"/>
                          <a:pt x="134" y="230"/>
                          <a:pt x="139" y="232"/>
                        </a:cubicBezTo>
                        <a:cubicBezTo>
                          <a:pt x="135" y="246"/>
                          <a:pt x="135" y="246"/>
                          <a:pt x="135" y="246"/>
                        </a:cubicBezTo>
                        <a:cubicBezTo>
                          <a:pt x="132" y="245"/>
                          <a:pt x="126" y="243"/>
                          <a:pt x="118" y="243"/>
                        </a:cubicBezTo>
                        <a:cubicBezTo>
                          <a:pt x="111" y="243"/>
                          <a:pt x="107" y="246"/>
                          <a:pt x="107" y="250"/>
                        </a:cubicBezTo>
                        <a:cubicBezTo>
                          <a:pt x="107" y="255"/>
                          <a:pt x="111" y="257"/>
                          <a:pt x="122" y="261"/>
                        </a:cubicBezTo>
                        <a:cubicBezTo>
                          <a:pt x="135" y="266"/>
                          <a:pt x="142" y="273"/>
                          <a:pt x="142" y="284"/>
                        </a:cubicBezTo>
                        <a:cubicBezTo>
                          <a:pt x="142" y="297"/>
                          <a:pt x="132" y="308"/>
                          <a:pt x="110" y="308"/>
                        </a:cubicBezTo>
                        <a:close/>
                        <a:moveTo>
                          <a:pt x="192" y="307"/>
                        </a:moveTo>
                        <a:cubicBezTo>
                          <a:pt x="172" y="307"/>
                          <a:pt x="172" y="307"/>
                          <a:pt x="172" y="307"/>
                        </a:cubicBezTo>
                        <a:cubicBezTo>
                          <a:pt x="147" y="229"/>
                          <a:pt x="147" y="229"/>
                          <a:pt x="147" y="229"/>
                        </a:cubicBezTo>
                        <a:cubicBezTo>
                          <a:pt x="166" y="229"/>
                          <a:pt x="166" y="229"/>
                          <a:pt x="166" y="229"/>
                        </a:cubicBezTo>
                        <a:cubicBezTo>
                          <a:pt x="176" y="262"/>
                          <a:pt x="176" y="262"/>
                          <a:pt x="176" y="262"/>
                        </a:cubicBezTo>
                        <a:cubicBezTo>
                          <a:pt x="178" y="271"/>
                          <a:pt x="181" y="280"/>
                          <a:pt x="183" y="290"/>
                        </a:cubicBezTo>
                        <a:cubicBezTo>
                          <a:pt x="183" y="290"/>
                          <a:pt x="183" y="290"/>
                          <a:pt x="183" y="290"/>
                        </a:cubicBezTo>
                        <a:cubicBezTo>
                          <a:pt x="185" y="281"/>
                          <a:pt x="187" y="271"/>
                          <a:pt x="190" y="263"/>
                        </a:cubicBezTo>
                        <a:cubicBezTo>
                          <a:pt x="200" y="229"/>
                          <a:pt x="200" y="229"/>
                          <a:pt x="200" y="229"/>
                        </a:cubicBezTo>
                        <a:cubicBezTo>
                          <a:pt x="219" y="229"/>
                          <a:pt x="219" y="229"/>
                          <a:pt x="219" y="229"/>
                        </a:cubicBezTo>
                        <a:lnTo>
                          <a:pt x="192" y="307"/>
                        </a:lnTo>
                        <a:close/>
                        <a:moveTo>
                          <a:pt x="13" y="217"/>
                        </a:moveTo>
                        <a:cubicBezTo>
                          <a:pt x="13" y="13"/>
                          <a:pt x="13" y="13"/>
                          <a:pt x="13" y="13"/>
                        </a:cubicBezTo>
                        <a:cubicBezTo>
                          <a:pt x="161" y="13"/>
                          <a:pt x="161" y="13"/>
                          <a:pt x="161" y="13"/>
                        </a:cubicBezTo>
                        <a:cubicBezTo>
                          <a:pt x="161" y="78"/>
                          <a:pt x="161" y="78"/>
                          <a:pt x="161" y="78"/>
                        </a:cubicBezTo>
                        <a:cubicBezTo>
                          <a:pt x="161" y="82"/>
                          <a:pt x="164" y="85"/>
                          <a:pt x="167" y="85"/>
                        </a:cubicBezTo>
                        <a:cubicBezTo>
                          <a:pt x="224" y="85"/>
                          <a:pt x="224" y="85"/>
                          <a:pt x="224" y="85"/>
                        </a:cubicBezTo>
                        <a:cubicBezTo>
                          <a:pt x="224" y="217"/>
                          <a:pt x="224" y="217"/>
                          <a:pt x="224" y="217"/>
                        </a:cubicBezTo>
                        <a:cubicBezTo>
                          <a:pt x="13" y="217"/>
                          <a:pt x="13" y="217"/>
                          <a:pt x="13" y="217"/>
                        </a:cubicBezTo>
                        <a:close/>
                        <a:moveTo>
                          <a:pt x="13" y="217"/>
                        </a:moveTo>
                        <a:cubicBezTo>
                          <a:pt x="13" y="217"/>
                          <a:pt x="13" y="217"/>
                          <a:pt x="13"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1">
                    <a:extLst>
                      <a:ext uri="{FF2B5EF4-FFF2-40B4-BE49-F238E27FC236}">
                        <a16:creationId xmlns:a16="http://schemas.microsoft.com/office/drawing/2014/main" id="{0278EA74-1D85-81FA-2FD7-134C2ECB34E8}"/>
                      </a:ext>
                    </a:extLst>
                  </p:cNvPr>
                  <p:cNvSpPr>
                    <a:spLocks noEditPoints="1"/>
                  </p:cNvSpPr>
                  <p:nvPr/>
                </p:nvSpPr>
                <p:spPr bwMode="auto">
                  <a:xfrm>
                    <a:off x="715" y="3520"/>
                    <a:ext cx="212" cy="124"/>
                  </a:xfrm>
                  <a:custGeom>
                    <a:avLst/>
                    <a:gdLst>
                      <a:gd name="T0" fmla="*/ 212 w 212"/>
                      <a:gd name="T1" fmla="*/ 0 h 124"/>
                      <a:gd name="T2" fmla="*/ 0 w 212"/>
                      <a:gd name="T3" fmla="*/ 0 h 124"/>
                      <a:gd name="T4" fmla="*/ 0 w 212"/>
                      <a:gd name="T5" fmla="*/ 124 h 124"/>
                      <a:gd name="T6" fmla="*/ 212 w 212"/>
                      <a:gd name="T7" fmla="*/ 124 h 124"/>
                      <a:gd name="T8" fmla="*/ 212 w 212"/>
                      <a:gd name="T9" fmla="*/ 26 h 124"/>
                      <a:gd name="T10" fmla="*/ 212 w 212"/>
                      <a:gd name="T11" fmla="*/ 26 h 124"/>
                      <a:gd name="T12" fmla="*/ 212 w 212"/>
                      <a:gd name="T13" fmla="*/ 0 h 124"/>
                      <a:gd name="T14" fmla="*/ 72 w 212"/>
                      <a:gd name="T15" fmla="*/ 122 h 124"/>
                      <a:gd name="T16" fmla="*/ 4 w 212"/>
                      <a:gd name="T17" fmla="*/ 122 h 124"/>
                      <a:gd name="T18" fmla="*/ 4 w 212"/>
                      <a:gd name="T19" fmla="*/ 94 h 124"/>
                      <a:gd name="T20" fmla="*/ 72 w 212"/>
                      <a:gd name="T21" fmla="*/ 94 h 124"/>
                      <a:gd name="T22" fmla="*/ 72 w 212"/>
                      <a:gd name="T23" fmla="*/ 122 h 124"/>
                      <a:gd name="T24" fmla="*/ 72 w 212"/>
                      <a:gd name="T25" fmla="*/ 92 h 124"/>
                      <a:gd name="T26" fmla="*/ 4 w 212"/>
                      <a:gd name="T27" fmla="*/ 92 h 124"/>
                      <a:gd name="T28" fmla="*/ 4 w 212"/>
                      <a:gd name="T29" fmla="*/ 64 h 124"/>
                      <a:gd name="T30" fmla="*/ 72 w 212"/>
                      <a:gd name="T31" fmla="*/ 64 h 124"/>
                      <a:gd name="T32" fmla="*/ 72 w 212"/>
                      <a:gd name="T33" fmla="*/ 92 h 124"/>
                      <a:gd name="T34" fmla="*/ 72 w 212"/>
                      <a:gd name="T35" fmla="*/ 60 h 124"/>
                      <a:gd name="T36" fmla="*/ 4 w 212"/>
                      <a:gd name="T37" fmla="*/ 60 h 124"/>
                      <a:gd name="T38" fmla="*/ 4 w 212"/>
                      <a:gd name="T39" fmla="*/ 32 h 124"/>
                      <a:gd name="T40" fmla="*/ 72 w 212"/>
                      <a:gd name="T41" fmla="*/ 32 h 124"/>
                      <a:gd name="T42" fmla="*/ 72 w 212"/>
                      <a:gd name="T43" fmla="*/ 60 h 124"/>
                      <a:gd name="T44" fmla="*/ 72 w 212"/>
                      <a:gd name="T45" fmla="*/ 30 h 124"/>
                      <a:gd name="T46" fmla="*/ 72 w 212"/>
                      <a:gd name="T47" fmla="*/ 1 h 124"/>
                      <a:gd name="T48" fmla="*/ 139 w 212"/>
                      <a:gd name="T49" fmla="*/ 1 h 124"/>
                      <a:gd name="T50" fmla="*/ 139 w 212"/>
                      <a:gd name="T51" fmla="*/ 30 h 124"/>
                      <a:gd name="T52" fmla="*/ 72 w 212"/>
                      <a:gd name="T53" fmla="*/ 30 h 124"/>
                      <a:gd name="T54" fmla="*/ 209 w 212"/>
                      <a:gd name="T55" fmla="*/ 122 h 124"/>
                      <a:gd name="T56" fmla="*/ 182 w 212"/>
                      <a:gd name="T57" fmla="*/ 122 h 124"/>
                      <a:gd name="T58" fmla="*/ 182 w 212"/>
                      <a:gd name="T59" fmla="*/ 41 h 124"/>
                      <a:gd name="T60" fmla="*/ 164 w 212"/>
                      <a:gd name="T61" fmla="*/ 41 h 124"/>
                      <a:gd name="T62" fmla="*/ 164 w 212"/>
                      <a:gd name="T63" fmla="*/ 122 h 124"/>
                      <a:gd name="T64" fmla="*/ 148 w 212"/>
                      <a:gd name="T65" fmla="*/ 122 h 124"/>
                      <a:gd name="T66" fmla="*/ 148 w 212"/>
                      <a:gd name="T67" fmla="*/ 58 h 124"/>
                      <a:gd name="T68" fmla="*/ 130 w 212"/>
                      <a:gd name="T69" fmla="*/ 58 h 124"/>
                      <a:gd name="T70" fmla="*/ 130 w 212"/>
                      <a:gd name="T71" fmla="*/ 122 h 124"/>
                      <a:gd name="T72" fmla="*/ 118 w 212"/>
                      <a:gd name="T73" fmla="*/ 122 h 124"/>
                      <a:gd name="T74" fmla="*/ 118 w 212"/>
                      <a:gd name="T75" fmla="*/ 74 h 124"/>
                      <a:gd name="T76" fmla="*/ 98 w 212"/>
                      <a:gd name="T77" fmla="*/ 74 h 124"/>
                      <a:gd name="T78" fmla="*/ 98 w 212"/>
                      <a:gd name="T79" fmla="*/ 122 h 124"/>
                      <a:gd name="T80" fmla="*/ 73 w 212"/>
                      <a:gd name="T81" fmla="*/ 122 h 124"/>
                      <a:gd name="T82" fmla="*/ 73 w 212"/>
                      <a:gd name="T83" fmla="*/ 32 h 124"/>
                      <a:gd name="T84" fmla="*/ 209 w 212"/>
                      <a:gd name="T85" fmla="*/ 32 h 124"/>
                      <a:gd name="T86" fmla="*/ 209 w 212"/>
                      <a:gd name="T87" fmla="*/ 122 h 124"/>
                      <a:gd name="T88" fmla="*/ 209 w 212"/>
                      <a:gd name="T89" fmla="*/ 26 h 124"/>
                      <a:gd name="T90" fmla="*/ 209 w 212"/>
                      <a:gd name="T91" fmla="*/ 26 h 124"/>
                      <a:gd name="T92" fmla="*/ 209 w 212"/>
                      <a:gd name="T93" fmla="*/ 30 h 124"/>
                      <a:gd name="T94" fmla="*/ 143 w 212"/>
                      <a:gd name="T95" fmla="*/ 30 h 124"/>
                      <a:gd name="T96" fmla="*/ 143 w 212"/>
                      <a:gd name="T97" fmla="*/ 1 h 124"/>
                      <a:gd name="T98" fmla="*/ 209 w 212"/>
                      <a:gd name="T99" fmla="*/ 1 h 124"/>
                      <a:gd name="T100" fmla="*/ 209 w 212"/>
                      <a:gd name="T101" fmla="*/ 26 h 124"/>
                      <a:gd name="T102" fmla="*/ 209 w 212"/>
                      <a:gd name="T103" fmla="*/ 26 h 124"/>
                      <a:gd name="T104" fmla="*/ 209 w 212"/>
                      <a:gd name="T105" fmla="*/ 2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124">
                        <a:moveTo>
                          <a:pt x="212" y="0"/>
                        </a:moveTo>
                        <a:lnTo>
                          <a:pt x="0" y="0"/>
                        </a:lnTo>
                        <a:lnTo>
                          <a:pt x="0" y="124"/>
                        </a:lnTo>
                        <a:lnTo>
                          <a:pt x="212" y="124"/>
                        </a:lnTo>
                        <a:lnTo>
                          <a:pt x="212" y="26"/>
                        </a:lnTo>
                        <a:lnTo>
                          <a:pt x="212" y="26"/>
                        </a:lnTo>
                        <a:lnTo>
                          <a:pt x="212" y="0"/>
                        </a:lnTo>
                        <a:close/>
                        <a:moveTo>
                          <a:pt x="72" y="122"/>
                        </a:moveTo>
                        <a:lnTo>
                          <a:pt x="4" y="122"/>
                        </a:lnTo>
                        <a:lnTo>
                          <a:pt x="4" y="94"/>
                        </a:lnTo>
                        <a:lnTo>
                          <a:pt x="72" y="94"/>
                        </a:lnTo>
                        <a:lnTo>
                          <a:pt x="72" y="122"/>
                        </a:lnTo>
                        <a:close/>
                        <a:moveTo>
                          <a:pt x="72" y="92"/>
                        </a:moveTo>
                        <a:lnTo>
                          <a:pt x="4" y="92"/>
                        </a:lnTo>
                        <a:lnTo>
                          <a:pt x="4" y="64"/>
                        </a:lnTo>
                        <a:lnTo>
                          <a:pt x="72" y="64"/>
                        </a:lnTo>
                        <a:lnTo>
                          <a:pt x="72" y="92"/>
                        </a:lnTo>
                        <a:close/>
                        <a:moveTo>
                          <a:pt x="72" y="60"/>
                        </a:moveTo>
                        <a:lnTo>
                          <a:pt x="4" y="60"/>
                        </a:lnTo>
                        <a:lnTo>
                          <a:pt x="4" y="32"/>
                        </a:lnTo>
                        <a:lnTo>
                          <a:pt x="72" y="32"/>
                        </a:lnTo>
                        <a:lnTo>
                          <a:pt x="72" y="60"/>
                        </a:lnTo>
                        <a:close/>
                        <a:moveTo>
                          <a:pt x="72" y="30"/>
                        </a:moveTo>
                        <a:lnTo>
                          <a:pt x="72" y="1"/>
                        </a:lnTo>
                        <a:lnTo>
                          <a:pt x="139" y="1"/>
                        </a:lnTo>
                        <a:lnTo>
                          <a:pt x="139" y="30"/>
                        </a:lnTo>
                        <a:lnTo>
                          <a:pt x="72" y="30"/>
                        </a:lnTo>
                        <a:close/>
                        <a:moveTo>
                          <a:pt x="209" y="122"/>
                        </a:moveTo>
                        <a:lnTo>
                          <a:pt x="182" y="122"/>
                        </a:lnTo>
                        <a:lnTo>
                          <a:pt x="182" y="41"/>
                        </a:lnTo>
                        <a:lnTo>
                          <a:pt x="164" y="41"/>
                        </a:lnTo>
                        <a:lnTo>
                          <a:pt x="164" y="122"/>
                        </a:lnTo>
                        <a:lnTo>
                          <a:pt x="148" y="122"/>
                        </a:lnTo>
                        <a:lnTo>
                          <a:pt x="148" y="58"/>
                        </a:lnTo>
                        <a:lnTo>
                          <a:pt x="130" y="58"/>
                        </a:lnTo>
                        <a:lnTo>
                          <a:pt x="130" y="122"/>
                        </a:lnTo>
                        <a:lnTo>
                          <a:pt x="118" y="122"/>
                        </a:lnTo>
                        <a:lnTo>
                          <a:pt x="118" y="74"/>
                        </a:lnTo>
                        <a:lnTo>
                          <a:pt x="98" y="74"/>
                        </a:lnTo>
                        <a:lnTo>
                          <a:pt x="98" y="122"/>
                        </a:lnTo>
                        <a:lnTo>
                          <a:pt x="73" y="122"/>
                        </a:lnTo>
                        <a:lnTo>
                          <a:pt x="73" y="32"/>
                        </a:lnTo>
                        <a:lnTo>
                          <a:pt x="209" y="32"/>
                        </a:lnTo>
                        <a:lnTo>
                          <a:pt x="209" y="122"/>
                        </a:lnTo>
                        <a:close/>
                        <a:moveTo>
                          <a:pt x="209" y="26"/>
                        </a:moveTo>
                        <a:lnTo>
                          <a:pt x="209" y="26"/>
                        </a:lnTo>
                        <a:lnTo>
                          <a:pt x="209" y="30"/>
                        </a:lnTo>
                        <a:lnTo>
                          <a:pt x="143" y="30"/>
                        </a:lnTo>
                        <a:lnTo>
                          <a:pt x="143" y="1"/>
                        </a:lnTo>
                        <a:lnTo>
                          <a:pt x="209" y="1"/>
                        </a:lnTo>
                        <a:lnTo>
                          <a:pt x="209" y="26"/>
                        </a:lnTo>
                        <a:close/>
                        <a:moveTo>
                          <a:pt x="209" y="26"/>
                        </a:moveTo>
                        <a:lnTo>
                          <a:pt x="209"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2">
                    <a:extLst>
                      <a:ext uri="{FF2B5EF4-FFF2-40B4-BE49-F238E27FC236}">
                        <a16:creationId xmlns:a16="http://schemas.microsoft.com/office/drawing/2014/main" id="{FB164495-3398-CC7A-5E8F-32C6B905FE25}"/>
                      </a:ext>
                    </a:extLst>
                  </p:cNvPr>
                  <p:cNvSpPr>
                    <a:spLocks noEditPoints="1"/>
                  </p:cNvSpPr>
                  <p:nvPr/>
                </p:nvSpPr>
                <p:spPr bwMode="auto">
                  <a:xfrm>
                    <a:off x="715" y="3520"/>
                    <a:ext cx="212" cy="124"/>
                  </a:xfrm>
                  <a:custGeom>
                    <a:avLst/>
                    <a:gdLst>
                      <a:gd name="T0" fmla="*/ 212 w 212"/>
                      <a:gd name="T1" fmla="*/ 0 h 124"/>
                      <a:gd name="T2" fmla="*/ 0 w 212"/>
                      <a:gd name="T3" fmla="*/ 0 h 124"/>
                      <a:gd name="T4" fmla="*/ 0 w 212"/>
                      <a:gd name="T5" fmla="*/ 124 h 124"/>
                      <a:gd name="T6" fmla="*/ 212 w 212"/>
                      <a:gd name="T7" fmla="*/ 124 h 124"/>
                      <a:gd name="T8" fmla="*/ 212 w 212"/>
                      <a:gd name="T9" fmla="*/ 26 h 124"/>
                      <a:gd name="T10" fmla="*/ 212 w 212"/>
                      <a:gd name="T11" fmla="*/ 26 h 124"/>
                      <a:gd name="T12" fmla="*/ 212 w 212"/>
                      <a:gd name="T13" fmla="*/ 0 h 124"/>
                      <a:gd name="T14" fmla="*/ 72 w 212"/>
                      <a:gd name="T15" fmla="*/ 122 h 124"/>
                      <a:gd name="T16" fmla="*/ 4 w 212"/>
                      <a:gd name="T17" fmla="*/ 122 h 124"/>
                      <a:gd name="T18" fmla="*/ 4 w 212"/>
                      <a:gd name="T19" fmla="*/ 94 h 124"/>
                      <a:gd name="T20" fmla="*/ 72 w 212"/>
                      <a:gd name="T21" fmla="*/ 94 h 124"/>
                      <a:gd name="T22" fmla="*/ 72 w 212"/>
                      <a:gd name="T23" fmla="*/ 122 h 124"/>
                      <a:gd name="T24" fmla="*/ 72 w 212"/>
                      <a:gd name="T25" fmla="*/ 92 h 124"/>
                      <a:gd name="T26" fmla="*/ 4 w 212"/>
                      <a:gd name="T27" fmla="*/ 92 h 124"/>
                      <a:gd name="T28" fmla="*/ 4 w 212"/>
                      <a:gd name="T29" fmla="*/ 64 h 124"/>
                      <a:gd name="T30" fmla="*/ 72 w 212"/>
                      <a:gd name="T31" fmla="*/ 64 h 124"/>
                      <a:gd name="T32" fmla="*/ 72 w 212"/>
                      <a:gd name="T33" fmla="*/ 92 h 124"/>
                      <a:gd name="T34" fmla="*/ 72 w 212"/>
                      <a:gd name="T35" fmla="*/ 60 h 124"/>
                      <a:gd name="T36" fmla="*/ 4 w 212"/>
                      <a:gd name="T37" fmla="*/ 60 h 124"/>
                      <a:gd name="T38" fmla="*/ 4 w 212"/>
                      <a:gd name="T39" fmla="*/ 32 h 124"/>
                      <a:gd name="T40" fmla="*/ 72 w 212"/>
                      <a:gd name="T41" fmla="*/ 32 h 124"/>
                      <a:gd name="T42" fmla="*/ 72 w 212"/>
                      <a:gd name="T43" fmla="*/ 60 h 124"/>
                      <a:gd name="T44" fmla="*/ 72 w 212"/>
                      <a:gd name="T45" fmla="*/ 30 h 124"/>
                      <a:gd name="T46" fmla="*/ 72 w 212"/>
                      <a:gd name="T47" fmla="*/ 1 h 124"/>
                      <a:gd name="T48" fmla="*/ 139 w 212"/>
                      <a:gd name="T49" fmla="*/ 1 h 124"/>
                      <a:gd name="T50" fmla="*/ 139 w 212"/>
                      <a:gd name="T51" fmla="*/ 30 h 124"/>
                      <a:gd name="T52" fmla="*/ 72 w 212"/>
                      <a:gd name="T53" fmla="*/ 30 h 124"/>
                      <a:gd name="T54" fmla="*/ 209 w 212"/>
                      <a:gd name="T55" fmla="*/ 122 h 124"/>
                      <a:gd name="T56" fmla="*/ 182 w 212"/>
                      <a:gd name="T57" fmla="*/ 122 h 124"/>
                      <a:gd name="T58" fmla="*/ 182 w 212"/>
                      <a:gd name="T59" fmla="*/ 41 h 124"/>
                      <a:gd name="T60" fmla="*/ 164 w 212"/>
                      <a:gd name="T61" fmla="*/ 41 h 124"/>
                      <a:gd name="T62" fmla="*/ 164 w 212"/>
                      <a:gd name="T63" fmla="*/ 122 h 124"/>
                      <a:gd name="T64" fmla="*/ 148 w 212"/>
                      <a:gd name="T65" fmla="*/ 122 h 124"/>
                      <a:gd name="T66" fmla="*/ 148 w 212"/>
                      <a:gd name="T67" fmla="*/ 58 h 124"/>
                      <a:gd name="T68" fmla="*/ 130 w 212"/>
                      <a:gd name="T69" fmla="*/ 58 h 124"/>
                      <a:gd name="T70" fmla="*/ 130 w 212"/>
                      <a:gd name="T71" fmla="*/ 122 h 124"/>
                      <a:gd name="T72" fmla="*/ 118 w 212"/>
                      <a:gd name="T73" fmla="*/ 122 h 124"/>
                      <a:gd name="T74" fmla="*/ 118 w 212"/>
                      <a:gd name="T75" fmla="*/ 74 h 124"/>
                      <a:gd name="T76" fmla="*/ 98 w 212"/>
                      <a:gd name="T77" fmla="*/ 74 h 124"/>
                      <a:gd name="T78" fmla="*/ 98 w 212"/>
                      <a:gd name="T79" fmla="*/ 122 h 124"/>
                      <a:gd name="T80" fmla="*/ 73 w 212"/>
                      <a:gd name="T81" fmla="*/ 122 h 124"/>
                      <a:gd name="T82" fmla="*/ 73 w 212"/>
                      <a:gd name="T83" fmla="*/ 32 h 124"/>
                      <a:gd name="T84" fmla="*/ 209 w 212"/>
                      <a:gd name="T85" fmla="*/ 32 h 124"/>
                      <a:gd name="T86" fmla="*/ 209 w 212"/>
                      <a:gd name="T87" fmla="*/ 122 h 124"/>
                      <a:gd name="T88" fmla="*/ 209 w 212"/>
                      <a:gd name="T89" fmla="*/ 26 h 124"/>
                      <a:gd name="T90" fmla="*/ 209 w 212"/>
                      <a:gd name="T91" fmla="*/ 26 h 124"/>
                      <a:gd name="T92" fmla="*/ 209 w 212"/>
                      <a:gd name="T93" fmla="*/ 30 h 124"/>
                      <a:gd name="T94" fmla="*/ 143 w 212"/>
                      <a:gd name="T95" fmla="*/ 30 h 124"/>
                      <a:gd name="T96" fmla="*/ 143 w 212"/>
                      <a:gd name="T97" fmla="*/ 1 h 124"/>
                      <a:gd name="T98" fmla="*/ 209 w 212"/>
                      <a:gd name="T99" fmla="*/ 1 h 124"/>
                      <a:gd name="T100" fmla="*/ 209 w 212"/>
                      <a:gd name="T101" fmla="*/ 26 h 124"/>
                      <a:gd name="T102" fmla="*/ 209 w 212"/>
                      <a:gd name="T103" fmla="*/ 26 h 124"/>
                      <a:gd name="T104" fmla="*/ 209 w 212"/>
                      <a:gd name="T105" fmla="*/ 2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124">
                        <a:moveTo>
                          <a:pt x="212" y="0"/>
                        </a:moveTo>
                        <a:lnTo>
                          <a:pt x="0" y="0"/>
                        </a:lnTo>
                        <a:lnTo>
                          <a:pt x="0" y="124"/>
                        </a:lnTo>
                        <a:lnTo>
                          <a:pt x="212" y="124"/>
                        </a:lnTo>
                        <a:lnTo>
                          <a:pt x="212" y="26"/>
                        </a:lnTo>
                        <a:lnTo>
                          <a:pt x="212" y="26"/>
                        </a:lnTo>
                        <a:lnTo>
                          <a:pt x="212" y="0"/>
                        </a:lnTo>
                        <a:moveTo>
                          <a:pt x="72" y="122"/>
                        </a:moveTo>
                        <a:lnTo>
                          <a:pt x="4" y="122"/>
                        </a:lnTo>
                        <a:lnTo>
                          <a:pt x="4" y="94"/>
                        </a:lnTo>
                        <a:lnTo>
                          <a:pt x="72" y="94"/>
                        </a:lnTo>
                        <a:lnTo>
                          <a:pt x="72" y="122"/>
                        </a:lnTo>
                        <a:moveTo>
                          <a:pt x="72" y="92"/>
                        </a:moveTo>
                        <a:lnTo>
                          <a:pt x="4" y="92"/>
                        </a:lnTo>
                        <a:lnTo>
                          <a:pt x="4" y="64"/>
                        </a:lnTo>
                        <a:lnTo>
                          <a:pt x="72" y="64"/>
                        </a:lnTo>
                        <a:lnTo>
                          <a:pt x="72" y="92"/>
                        </a:lnTo>
                        <a:moveTo>
                          <a:pt x="72" y="60"/>
                        </a:moveTo>
                        <a:lnTo>
                          <a:pt x="4" y="60"/>
                        </a:lnTo>
                        <a:lnTo>
                          <a:pt x="4" y="32"/>
                        </a:lnTo>
                        <a:lnTo>
                          <a:pt x="72" y="32"/>
                        </a:lnTo>
                        <a:lnTo>
                          <a:pt x="72" y="60"/>
                        </a:lnTo>
                        <a:moveTo>
                          <a:pt x="72" y="30"/>
                        </a:moveTo>
                        <a:lnTo>
                          <a:pt x="72" y="1"/>
                        </a:lnTo>
                        <a:lnTo>
                          <a:pt x="139" y="1"/>
                        </a:lnTo>
                        <a:lnTo>
                          <a:pt x="139" y="30"/>
                        </a:lnTo>
                        <a:lnTo>
                          <a:pt x="72" y="30"/>
                        </a:lnTo>
                        <a:moveTo>
                          <a:pt x="209" y="122"/>
                        </a:moveTo>
                        <a:lnTo>
                          <a:pt x="182" y="122"/>
                        </a:lnTo>
                        <a:lnTo>
                          <a:pt x="182" y="41"/>
                        </a:lnTo>
                        <a:lnTo>
                          <a:pt x="164" y="41"/>
                        </a:lnTo>
                        <a:lnTo>
                          <a:pt x="164" y="122"/>
                        </a:lnTo>
                        <a:lnTo>
                          <a:pt x="148" y="122"/>
                        </a:lnTo>
                        <a:lnTo>
                          <a:pt x="148" y="58"/>
                        </a:lnTo>
                        <a:lnTo>
                          <a:pt x="130" y="58"/>
                        </a:lnTo>
                        <a:lnTo>
                          <a:pt x="130" y="122"/>
                        </a:lnTo>
                        <a:lnTo>
                          <a:pt x="118" y="122"/>
                        </a:lnTo>
                        <a:lnTo>
                          <a:pt x="118" y="74"/>
                        </a:lnTo>
                        <a:lnTo>
                          <a:pt x="98" y="74"/>
                        </a:lnTo>
                        <a:lnTo>
                          <a:pt x="98" y="122"/>
                        </a:lnTo>
                        <a:lnTo>
                          <a:pt x="73" y="122"/>
                        </a:lnTo>
                        <a:lnTo>
                          <a:pt x="73" y="32"/>
                        </a:lnTo>
                        <a:lnTo>
                          <a:pt x="209" y="32"/>
                        </a:lnTo>
                        <a:lnTo>
                          <a:pt x="209" y="122"/>
                        </a:lnTo>
                        <a:moveTo>
                          <a:pt x="209" y="26"/>
                        </a:moveTo>
                        <a:lnTo>
                          <a:pt x="209" y="26"/>
                        </a:lnTo>
                        <a:lnTo>
                          <a:pt x="209" y="30"/>
                        </a:lnTo>
                        <a:lnTo>
                          <a:pt x="143" y="30"/>
                        </a:lnTo>
                        <a:lnTo>
                          <a:pt x="143" y="1"/>
                        </a:lnTo>
                        <a:lnTo>
                          <a:pt x="209" y="1"/>
                        </a:lnTo>
                        <a:lnTo>
                          <a:pt x="209" y="26"/>
                        </a:lnTo>
                        <a:moveTo>
                          <a:pt x="209" y="26"/>
                        </a:moveTo>
                        <a:lnTo>
                          <a:pt x="209" y="2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Graphique 68">
                  <a:extLst>
                    <a:ext uri="{FF2B5EF4-FFF2-40B4-BE49-F238E27FC236}">
                      <a16:creationId xmlns:a16="http://schemas.microsoft.com/office/drawing/2014/main" id="{845C99BE-D65F-EB73-2271-385612092718}"/>
                    </a:ext>
                  </a:extLst>
                </p:cNvPr>
                <p:cNvGrpSpPr/>
                <p:nvPr/>
              </p:nvGrpSpPr>
              <p:grpSpPr>
                <a:xfrm>
                  <a:off x="4991865" y="4420834"/>
                  <a:ext cx="268889" cy="370630"/>
                  <a:chOff x="266090" y="5456381"/>
                  <a:chExt cx="563880" cy="777239"/>
                </a:xfrm>
                <a:solidFill>
                  <a:srgbClr val="0091DA"/>
                </a:solidFill>
              </p:grpSpPr>
              <p:sp>
                <p:nvSpPr>
                  <p:cNvPr id="90" name="Forme libre : forme 269">
                    <a:extLst>
                      <a:ext uri="{FF2B5EF4-FFF2-40B4-BE49-F238E27FC236}">
                        <a16:creationId xmlns:a16="http://schemas.microsoft.com/office/drawing/2014/main" id="{7260922A-2798-54F3-D4E5-48F4F7651E33}"/>
                      </a:ext>
                    </a:extLst>
                  </p:cNvPr>
                  <p:cNvSpPr/>
                  <p:nvPr/>
                </p:nvSpPr>
                <p:spPr>
                  <a:xfrm>
                    <a:off x="266090" y="5456381"/>
                    <a:ext cx="563880" cy="777239"/>
                  </a:xfrm>
                  <a:custGeom>
                    <a:avLst/>
                    <a:gdLst>
                      <a:gd name="connsiteX0" fmla="*/ 563690 w 563880"/>
                      <a:gd name="connsiteY0" fmla="*/ 186309 h 777239"/>
                      <a:gd name="connsiteX1" fmla="*/ 560070 w 563880"/>
                      <a:gd name="connsiteY1" fmla="*/ 176403 h 777239"/>
                      <a:gd name="connsiteX2" fmla="*/ 410242 w 563880"/>
                      <a:gd name="connsiteY2" fmla="*/ 5239 h 777239"/>
                      <a:gd name="connsiteX3" fmla="*/ 410147 w 563880"/>
                      <a:gd name="connsiteY3" fmla="*/ 5144 h 777239"/>
                      <a:gd name="connsiteX4" fmla="*/ 407099 w 563880"/>
                      <a:gd name="connsiteY4" fmla="*/ 2667 h 777239"/>
                      <a:gd name="connsiteX5" fmla="*/ 406051 w 563880"/>
                      <a:gd name="connsiteY5" fmla="*/ 2096 h 777239"/>
                      <a:gd name="connsiteX6" fmla="*/ 403003 w 563880"/>
                      <a:gd name="connsiteY6" fmla="*/ 857 h 777239"/>
                      <a:gd name="connsiteX7" fmla="*/ 402146 w 563880"/>
                      <a:gd name="connsiteY7" fmla="*/ 572 h 777239"/>
                      <a:gd name="connsiteX8" fmla="*/ 398812 w 563880"/>
                      <a:gd name="connsiteY8" fmla="*/ 0 h 777239"/>
                      <a:gd name="connsiteX9" fmla="*/ 30480 w 563880"/>
                      <a:gd name="connsiteY9" fmla="*/ 0 h 777239"/>
                      <a:gd name="connsiteX10" fmla="*/ 0 w 563880"/>
                      <a:gd name="connsiteY10" fmla="*/ 30480 h 777239"/>
                      <a:gd name="connsiteX11" fmla="*/ 0 w 563880"/>
                      <a:gd name="connsiteY11" fmla="*/ 746760 h 777239"/>
                      <a:gd name="connsiteX12" fmla="*/ 30480 w 563880"/>
                      <a:gd name="connsiteY12" fmla="*/ 777240 h 777239"/>
                      <a:gd name="connsiteX13" fmla="*/ 533400 w 563880"/>
                      <a:gd name="connsiteY13" fmla="*/ 777240 h 777239"/>
                      <a:gd name="connsiteX14" fmla="*/ 563880 w 563880"/>
                      <a:gd name="connsiteY14" fmla="*/ 746760 h 777239"/>
                      <a:gd name="connsiteX15" fmla="*/ 563880 w 563880"/>
                      <a:gd name="connsiteY15" fmla="*/ 187928 h 777239"/>
                      <a:gd name="connsiteX16" fmla="*/ 563690 w 563880"/>
                      <a:gd name="connsiteY16" fmla="*/ 186309 h 777239"/>
                      <a:gd name="connsiteX17" fmla="*/ 563690 w 563880"/>
                      <a:gd name="connsiteY17" fmla="*/ 186309 h 777239"/>
                      <a:gd name="connsiteX18" fmla="*/ 177260 w 563880"/>
                      <a:gd name="connsiteY18" fmla="*/ 738283 h 777239"/>
                      <a:gd name="connsiteX19" fmla="*/ 160115 w 563880"/>
                      <a:gd name="connsiteY19" fmla="*/ 704088 h 777239"/>
                      <a:gd name="connsiteX20" fmla="*/ 143256 w 563880"/>
                      <a:gd name="connsiteY20" fmla="*/ 670084 h 777239"/>
                      <a:gd name="connsiteX21" fmla="*/ 142685 w 563880"/>
                      <a:gd name="connsiteY21" fmla="*/ 670084 h 777239"/>
                      <a:gd name="connsiteX22" fmla="*/ 128111 w 563880"/>
                      <a:gd name="connsiteY22" fmla="*/ 704088 h 777239"/>
                      <a:gd name="connsiteX23" fmla="*/ 112395 w 563880"/>
                      <a:gd name="connsiteY23" fmla="*/ 738283 h 777239"/>
                      <a:gd name="connsiteX24" fmla="*/ 63627 w 563880"/>
                      <a:gd name="connsiteY24" fmla="*/ 738283 h 777239"/>
                      <a:gd name="connsiteX25" fmla="*/ 118396 w 563880"/>
                      <a:gd name="connsiteY25" fmla="*/ 642652 h 777239"/>
                      <a:gd name="connsiteX26" fmla="*/ 65627 w 563880"/>
                      <a:gd name="connsiteY26" fmla="*/ 549212 h 777239"/>
                      <a:gd name="connsiteX27" fmla="*/ 114776 w 563880"/>
                      <a:gd name="connsiteY27" fmla="*/ 549212 h 777239"/>
                      <a:gd name="connsiteX28" fmla="*/ 131255 w 563880"/>
                      <a:gd name="connsiteY28" fmla="*/ 583692 h 777239"/>
                      <a:gd name="connsiteX29" fmla="*/ 145542 w 563880"/>
                      <a:gd name="connsiteY29" fmla="*/ 615125 h 777239"/>
                      <a:gd name="connsiteX30" fmla="*/ 146114 w 563880"/>
                      <a:gd name="connsiteY30" fmla="*/ 615125 h 777239"/>
                      <a:gd name="connsiteX31" fmla="*/ 158972 w 563880"/>
                      <a:gd name="connsiteY31" fmla="*/ 583692 h 777239"/>
                      <a:gd name="connsiteX32" fmla="*/ 174974 w 563880"/>
                      <a:gd name="connsiteY32" fmla="*/ 549212 h 777239"/>
                      <a:gd name="connsiteX33" fmla="*/ 223838 w 563880"/>
                      <a:gd name="connsiteY33" fmla="*/ 549212 h 777239"/>
                      <a:gd name="connsiteX34" fmla="*/ 170498 w 563880"/>
                      <a:gd name="connsiteY34" fmla="*/ 641509 h 777239"/>
                      <a:gd name="connsiteX35" fmla="*/ 226600 w 563880"/>
                      <a:gd name="connsiteY35" fmla="*/ 738283 h 777239"/>
                      <a:gd name="connsiteX36" fmla="*/ 177260 w 563880"/>
                      <a:gd name="connsiteY36" fmla="*/ 738283 h 777239"/>
                      <a:gd name="connsiteX37" fmla="*/ 367665 w 563880"/>
                      <a:gd name="connsiteY37" fmla="*/ 738283 h 777239"/>
                      <a:gd name="connsiteX38" fmla="*/ 249555 w 563880"/>
                      <a:gd name="connsiteY38" fmla="*/ 738283 h 777239"/>
                      <a:gd name="connsiteX39" fmla="*/ 249555 w 563880"/>
                      <a:gd name="connsiteY39" fmla="*/ 549212 h 777239"/>
                      <a:gd name="connsiteX40" fmla="*/ 292513 w 563880"/>
                      <a:gd name="connsiteY40" fmla="*/ 549212 h 777239"/>
                      <a:gd name="connsiteX41" fmla="*/ 292513 w 563880"/>
                      <a:gd name="connsiteY41" fmla="*/ 702374 h 777239"/>
                      <a:gd name="connsiteX42" fmla="*/ 367665 w 563880"/>
                      <a:gd name="connsiteY42" fmla="*/ 702374 h 777239"/>
                      <a:gd name="connsiteX43" fmla="*/ 367665 w 563880"/>
                      <a:gd name="connsiteY43" fmla="*/ 738283 h 777239"/>
                      <a:gd name="connsiteX44" fmla="*/ 439198 w 563880"/>
                      <a:gd name="connsiteY44" fmla="*/ 741140 h 777239"/>
                      <a:gd name="connsiteX45" fmla="*/ 385572 w 563880"/>
                      <a:gd name="connsiteY45" fmla="*/ 729615 h 777239"/>
                      <a:gd name="connsiteX46" fmla="*/ 394240 w 563880"/>
                      <a:gd name="connsiteY46" fmla="*/ 694277 h 777239"/>
                      <a:gd name="connsiteX47" fmla="*/ 441674 w 563880"/>
                      <a:gd name="connsiteY47" fmla="*/ 705993 h 777239"/>
                      <a:gd name="connsiteX48" fmla="*/ 471678 w 563880"/>
                      <a:gd name="connsiteY48" fmla="*/ 685514 h 777239"/>
                      <a:gd name="connsiteX49" fmla="*/ 439960 w 563880"/>
                      <a:gd name="connsiteY49" fmla="*/ 658844 h 777239"/>
                      <a:gd name="connsiteX50" fmla="*/ 388049 w 563880"/>
                      <a:gd name="connsiteY50" fmla="*/ 603028 h 777239"/>
                      <a:gd name="connsiteX51" fmla="*/ 459581 w 563880"/>
                      <a:gd name="connsiteY51" fmla="*/ 546068 h 777239"/>
                      <a:gd name="connsiteX52" fmla="*/ 507873 w 563880"/>
                      <a:gd name="connsiteY52" fmla="*/ 555593 h 777239"/>
                      <a:gd name="connsiteX53" fmla="*/ 498348 w 563880"/>
                      <a:gd name="connsiteY53" fmla="*/ 590169 h 777239"/>
                      <a:gd name="connsiteX54" fmla="*/ 458724 w 563880"/>
                      <a:gd name="connsiteY54" fmla="*/ 581120 h 777239"/>
                      <a:gd name="connsiteX55" fmla="*/ 431292 w 563880"/>
                      <a:gd name="connsiteY55" fmla="*/ 599408 h 777239"/>
                      <a:gd name="connsiteX56" fmla="*/ 466344 w 563880"/>
                      <a:gd name="connsiteY56" fmla="*/ 626078 h 777239"/>
                      <a:gd name="connsiteX57" fmla="*/ 515493 w 563880"/>
                      <a:gd name="connsiteY57" fmla="*/ 682466 h 777239"/>
                      <a:gd name="connsiteX58" fmla="*/ 439198 w 563880"/>
                      <a:gd name="connsiteY58" fmla="*/ 741140 h 777239"/>
                      <a:gd name="connsiteX59" fmla="*/ 439198 w 563880"/>
                      <a:gd name="connsiteY59" fmla="*/ 741140 h 777239"/>
                      <a:gd name="connsiteX60" fmla="*/ 30480 w 563880"/>
                      <a:gd name="connsiteY60" fmla="*/ 517589 h 777239"/>
                      <a:gd name="connsiteX61" fmla="*/ 30480 w 563880"/>
                      <a:gd name="connsiteY61" fmla="*/ 30480 h 777239"/>
                      <a:gd name="connsiteX62" fmla="*/ 383572 w 563880"/>
                      <a:gd name="connsiteY62" fmla="*/ 30480 h 777239"/>
                      <a:gd name="connsiteX63" fmla="*/ 383572 w 563880"/>
                      <a:gd name="connsiteY63" fmla="*/ 186500 h 777239"/>
                      <a:gd name="connsiteX64" fmla="*/ 398812 w 563880"/>
                      <a:gd name="connsiteY64" fmla="*/ 201740 h 777239"/>
                      <a:gd name="connsiteX65" fmla="*/ 533400 w 563880"/>
                      <a:gd name="connsiteY65" fmla="*/ 201740 h 777239"/>
                      <a:gd name="connsiteX66" fmla="*/ 533400 w 563880"/>
                      <a:gd name="connsiteY66" fmla="*/ 517589 h 777239"/>
                      <a:gd name="connsiteX67" fmla="*/ 30480 w 563880"/>
                      <a:gd name="connsiteY67" fmla="*/ 517589 h 77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3880" h="777239">
                        <a:moveTo>
                          <a:pt x="563690" y="186309"/>
                        </a:moveTo>
                        <a:cubicBezTo>
                          <a:pt x="563690" y="182690"/>
                          <a:pt x="562547" y="179261"/>
                          <a:pt x="560070" y="176403"/>
                        </a:cubicBezTo>
                        <a:lnTo>
                          <a:pt x="410242" y="5239"/>
                        </a:lnTo>
                        <a:cubicBezTo>
                          <a:pt x="410242" y="5239"/>
                          <a:pt x="410147" y="5144"/>
                          <a:pt x="410147" y="5144"/>
                        </a:cubicBezTo>
                        <a:cubicBezTo>
                          <a:pt x="409289" y="4191"/>
                          <a:pt x="408242" y="3334"/>
                          <a:pt x="407099" y="2667"/>
                        </a:cubicBezTo>
                        <a:cubicBezTo>
                          <a:pt x="406718" y="2477"/>
                          <a:pt x="406432" y="2286"/>
                          <a:pt x="406051" y="2096"/>
                        </a:cubicBezTo>
                        <a:cubicBezTo>
                          <a:pt x="405098" y="1524"/>
                          <a:pt x="404050" y="1143"/>
                          <a:pt x="403003" y="857"/>
                        </a:cubicBezTo>
                        <a:cubicBezTo>
                          <a:pt x="402717" y="762"/>
                          <a:pt x="402526" y="667"/>
                          <a:pt x="402146" y="572"/>
                        </a:cubicBezTo>
                        <a:cubicBezTo>
                          <a:pt x="401098" y="191"/>
                          <a:pt x="399955" y="0"/>
                          <a:pt x="398812" y="0"/>
                        </a:cubicBezTo>
                        <a:lnTo>
                          <a:pt x="30480" y="0"/>
                        </a:lnTo>
                        <a:cubicBezTo>
                          <a:pt x="13716" y="0"/>
                          <a:pt x="0" y="13716"/>
                          <a:pt x="0" y="30480"/>
                        </a:cubicBezTo>
                        <a:lnTo>
                          <a:pt x="0" y="746760"/>
                        </a:lnTo>
                        <a:cubicBezTo>
                          <a:pt x="0" y="763619"/>
                          <a:pt x="13716" y="777240"/>
                          <a:pt x="30480" y="777240"/>
                        </a:cubicBezTo>
                        <a:lnTo>
                          <a:pt x="533400" y="777240"/>
                        </a:lnTo>
                        <a:cubicBezTo>
                          <a:pt x="550259" y="777240"/>
                          <a:pt x="563880" y="763524"/>
                          <a:pt x="563880" y="746760"/>
                        </a:cubicBezTo>
                        <a:lnTo>
                          <a:pt x="563880" y="187928"/>
                        </a:lnTo>
                        <a:cubicBezTo>
                          <a:pt x="563880" y="187357"/>
                          <a:pt x="563785" y="186785"/>
                          <a:pt x="563690" y="186309"/>
                        </a:cubicBezTo>
                        <a:lnTo>
                          <a:pt x="563690" y="186309"/>
                        </a:lnTo>
                        <a:close/>
                        <a:moveTo>
                          <a:pt x="177260" y="738283"/>
                        </a:moveTo>
                        <a:lnTo>
                          <a:pt x="160115" y="704088"/>
                        </a:lnTo>
                        <a:cubicBezTo>
                          <a:pt x="153067" y="690848"/>
                          <a:pt x="148590" y="681038"/>
                          <a:pt x="143256" y="670084"/>
                        </a:cubicBezTo>
                        <a:lnTo>
                          <a:pt x="142685" y="670084"/>
                        </a:lnTo>
                        <a:cubicBezTo>
                          <a:pt x="138779" y="681038"/>
                          <a:pt x="134017" y="690848"/>
                          <a:pt x="128111" y="704088"/>
                        </a:cubicBezTo>
                        <a:lnTo>
                          <a:pt x="112395" y="738283"/>
                        </a:lnTo>
                        <a:lnTo>
                          <a:pt x="63627" y="738283"/>
                        </a:lnTo>
                        <a:lnTo>
                          <a:pt x="118396" y="642652"/>
                        </a:lnTo>
                        <a:lnTo>
                          <a:pt x="65627" y="549212"/>
                        </a:lnTo>
                        <a:lnTo>
                          <a:pt x="114776" y="549212"/>
                        </a:lnTo>
                        <a:lnTo>
                          <a:pt x="131255" y="583692"/>
                        </a:lnTo>
                        <a:cubicBezTo>
                          <a:pt x="136874" y="595217"/>
                          <a:pt x="141065" y="604457"/>
                          <a:pt x="145542" y="615125"/>
                        </a:cubicBezTo>
                        <a:lnTo>
                          <a:pt x="146114" y="615125"/>
                        </a:lnTo>
                        <a:cubicBezTo>
                          <a:pt x="150590" y="603028"/>
                          <a:pt x="154305" y="594646"/>
                          <a:pt x="158972" y="583692"/>
                        </a:cubicBezTo>
                        <a:lnTo>
                          <a:pt x="174974" y="549212"/>
                        </a:lnTo>
                        <a:lnTo>
                          <a:pt x="223838" y="549212"/>
                        </a:lnTo>
                        <a:lnTo>
                          <a:pt x="170498" y="641509"/>
                        </a:lnTo>
                        <a:lnTo>
                          <a:pt x="226600" y="738283"/>
                        </a:lnTo>
                        <a:lnTo>
                          <a:pt x="177260" y="738283"/>
                        </a:lnTo>
                        <a:close/>
                        <a:moveTo>
                          <a:pt x="367665" y="738283"/>
                        </a:moveTo>
                        <a:lnTo>
                          <a:pt x="249555" y="738283"/>
                        </a:lnTo>
                        <a:lnTo>
                          <a:pt x="249555" y="549212"/>
                        </a:lnTo>
                        <a:lnTo>
                          <a:pt x="292513" y="549212"/>
                        </a:lnTo>
                        <a:lnTo>
                          <a:pt x="292513" y="702374"/>
                        </a:lnTo>
                        <a:lnTo>
                          <a:pt x="367665" y="702374"/>
                        </a:lnTo>
                        <a:lnTo>
                          <a:pt x="367665" y="738283"/>
                        </a:lnTo>
                        <a:close/>
                        <a:moveTo>
                          <a:pt x="439198" y="741140"/>
                        </a:moveTo>
                        <a:cubicBezTo>
                          <a:pt x="417671" y="741140"/>
                          <a:pt x="396335" y="735521"/>
                          <a:pt x="385572" y="729615"/>
                        </a:cubicBezTo>
                        <a:lnTo>
                          <a:pt x="394240" y="694277"/>
                        </a:lnTo>
                        <a:cubicBezTo>
                          <a:pt x="405765" y="700183"/>
                          <a:pt x="423386" y="705993"/>
                          <a:pt x="441674" y="705993"/>
                        </a:cubicBezTo>
                        <a:cubicBezTo>
                          <a:pt x="461296" y="705993"/>
                          <a:pt x="471678" y="697897"/>
                          <a:pt x="471678" y="685514"/>
                        </a:cubicBezTo>
                        <a:cubicBezTo>
                          <a:pt x="471678" y="673703"/>
                          <a:pt x="462725" y="666940"/>
                          <a:pt x="439960" y="658844"/>
                        </a:cubicBezTo>
                        <a:cubicBezTo>
                          <a:pt x="408527" y="647890"/>
                          <a:pt x="388049" y="630555"/>
                          <a:pt x="388049" y="603028"/>
                        </a:cubicBezTo>
                        <a:cubicBezTo>
                          <a:pt x="388049" y="570738"/>
                          <a:pt x="415004" y="546068"/>
                          <a:pt x="459581" y="546068"/>
                        </a:cubicBezTo>
                        <a:cubicBezTo>
                          <a:pt x="480917" y="546068"/>
                          <a:pt x="496634" y="550545"/>
                          <a:pt x="507873" y="555593"/>
                        </a:cubicBezTo>
                        <a:lnTo>
                          <a:pt x="498348" y="590169"/>
                        </a:lnTo>
                        <a:cubicBezTo>
                          <a:pt x="490728" y="586550"/>
                          <a:pt x="477298" y="581120"/>
                          <a:pt x="458724" y="581120"/>
                        </a:cubicBezTo>
                        <a:cubicBezTo>
                          <a:pt x="440246" y="581120"/>
                          <a:pt x="431292" y="589502"/>
                          <a:pt x="431292" y="599408"/>
                        </a:cubicBezTo>
                        <a:cubicBezTo>
                          <a:pt x="431292" y="611505"/>
                          <a:pt x="441960" y="616744"/>
                          <a:pt x="466344" y="626078"/>
                        </a:cubicBezTo>
                        <a:cubicBezTo>
                          <a:pt x="499682" y="638461"/>
                          <a:pt x="515493" y="655796"/>
                          <a:pt x="515493" y="682466"/>
                        </a:cubicBezTo>
                        <a:cubicBezTo>
                          <a:pt x="515588" y="714185"/>
                          <a:pt x="491204" y="741140"/>
                          <a:pt x="439198" y="741140"/>
                        </a:cubicBezTo>
                        <a:lnTo>
                          <a:pt x="439198" y="741140"/>
                        </a:lnTo>
                        <a:close/>
                        <a:moveTo>
                          <a:pt x="30480" y="517589"/>
                        </a:moveTo>
                        <a:lnTo>
                          <a:pt x="30480" y="30480"/>
                        </a:lnTo>
                        <a:lnTo>
                          <a:pt x="383572" y="30480"/>
                        </a:lnTo>
                        <a:lnTo>
                          <a:pt x="383572" y="186500"/>
                        </a:lnTo>
                        <a:cubicBezTo>
                          <a:pt x="383572" y="194881"/>
                          <a:pt x="390430" y="201740"/>
                          <a:pt x="398812" y="201740"/>
                        </a:cubicBezTo>
                        <a:lnTo>
                          <a:pt x="533400" y="201740"/>
                        </a:lnTo>
                        <a:lnTo>
                          <a:pt x="533400" y="517589"/>
                        </a:lnTo>
                        <a:lnTo>
                          <a:pt x="30480" y="51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orme libre : forme 270">
                    <a:extLst>
                      <a:ext uri="{FF2B5EF4-FFF2-40B4-BE49-F238E27FC236}">
                        <a16:creationId xmlns:a16="http://schemas.microsoft.com/office/drawing/2014/main" id="{A434E372-E11E-BA69-1F73-2A7C182CCCB6}"/>
                      </a:ext>
                    </a:extLst>
                  </p:cNvPr>
                  <p:cNvSpPr/>
                  <p:nvPr/>
                </p:nvSpPr>
                <p:spPr>
                  <a:xfrm>
                    <a:off x="340385" y="5651643"/>
                    <a:ext cx="386715" cy="236219"/>
                  </a:xfrm>
                  <a:custGeom>
                    <a:avLst/>
                    <a:gdLst>
                      <a:gd name="connsiteX0" fmla="*/ 252698 w 386715"/>
                      <a:gd name="connsiteY0" fmla="*/ 0 h 236219"/>
                      <a:gd name="connsiteX1" fmla="*/ 0 w 386715"/>
                      <a:gd name="connsiteY1" fmla="*/ 0 h 236219"/>
                      <a:gd name="connsiteX2" fmla="*/ 0 w 386715"/>
                      <a:gd name="connsiteY2" fmla="*/ 236220 h 236219"/>
                      <a:gd name="connsiteX3" fmla="*/ 386715 w 386715"/>
                      <a:gd name="connsiteY3" fmla="*/ 236220 h 236219"/>
                      <a:gd name="connsiteX4" fmla="*/ 386715 w 386715"/>
                      <a:gd name="connsiteY4" fmla="*/ 0 h 236219"/>
                      <a:gd name="connsiteX5" fmla="*/ 252698 w 386715"/>
                      <a:gd name="connsiteY5" fmla="*/ 0 h 236219"/>
                      <a:gd name="connsiteX6" fmla="*/ 252698 w 386715"/>
                      <a:gd name="connsiteY6" fmla="*/ 114300 h 236219"/>
                      <a:gd name="connsiteX7" fmla="*/ 134017 w 386715"/>
                      <a:gd name="connsiteY7" fmla="*/ 114300 h 236219"/>
                      <a:gd name="connsiteX8" fmla="*/ 134017 w 386715"/>
                      <a:gd name="connsiteY8" fmla="*/ 64770 h 236219"/>
                      <a:gd name="connsiteX9" fmla="*/ 252698 w 386715"/>
                      <a:gd name="connsiteY9" fmla="*/ 64770 h 236219"/>
                      <a:gd name="connsiteX10" fmla="*/ 252698 w 386715"/>
                      <a:gd name="connsiteY10" fmla="*/ 114300 h 236219"/>
                      <a:gd name="connsiteX11" fmla="*/ 7620 w 386715"/>
                      <a:gd name="connsiteY11" fmla="*/ 7620 h 236219"/>
                      <a:gd name="connsiteX12" fmla="*/ 126301 w 386715"/>
                      <a:gd name="connsiteY12" fmla="*/ 7620 h 236219"/>
                      <a:gd name="connsiteX13" fmla="*/ 126301 w 386715"/>
                      <a:gd name="connsiteY13" fmla="*/ 57150 h 236219"/>
                      <a:gd name="connsiteX14" fmla="*/ 7620 w 386715"/>
                      <a:gd name="connsiteY14" fmla="*/ 57150 h 236219"/>
                      <a:gd name="connsiteX15" fmla="*/ 7620 w 386715"/>
                      <a:gd name="connsiteY15" fmla="*/ 7620 h 236219"/>
                      <a:gd name="connsiteX16" fmla="*/ 7620 w 386715"/>
                      <a:gd name="connsiteY16" fmla="*/ 64770 h 236219"/>
                      <a:gd name="connsiteX17" fmla="*/ 126301 w 386715"/>
                      <a:gd name="connsiteY17" fmla="*/ 64770 h 236219"/>
                      <a:gd name="connsiteX18" fmla="*/ 126301 w 386715"/>
                      <a:gd name="connsiteY18" fmla="*/ 114300 h 236219"/>
                      <a:gd name="connsiteX19" fmla="*/ 7620 w 386715"/>
                      <a:gd name="connsiteY19" fmla="*/ 114300 h 236219"/>
                      <a:gd name="connsiteX20" fmla="*/ 7620 w 386715"/>
                      <a:gd name="connsiteY20" fmla="*/ 64770 h 236219"/>
                      <a:gd name="connsiteX21" fmla="*/ 7620 w 386715"/>
                      <a:gd name="connsiteY21" fmla="*/ 121920 h 236219"/>
                      <a:gd name="connsiteX22" fmla="*/ 126301 w 386715"/>
                      <a:gd name="connsiteY22" fmla="*/ 121920 h 236219"/>
                      <a:gd name="connsiteX23" fmla="*/ 126301 w 386715"/>
                      <a:gd name="connsiteY23" fmla="*/ 171450 h 236219"/>
                      <a:gd name="connsiteX24" fmla="*/ 7620 w 386715"/>
                      <a:gd name="connsiteY24" fmla="*/ 171450 h 236219"/>
                      <a:gd name="connsiteX25" fmla="*/ 7620 w 386715"/>
                      <a:gd name="connsiteY25" fmla="*/ 121920 h 236219"/>
                      <a:gd name="connsiteX26" fmla="*/ 7620 w 386715"/>
                      <a:gd name="connsiteY26" fmla="*/ 228600 h 236219"/>
                      <a:gd name="connsiteX27" fmla="*/ 7620 w 386715"/>
                      <a:gd name="connsiteY27" fmla="*/ 179070 h 236219"/>
                      <a:gd name="connsiteX28" fmla="*/ 126301 w 386715"/>
                      <a:gd name="connsiteY28" fmla="*/ 179070 h 236219"/>
                      <a:gd name="connsiteX29" fmla="*/ 126301 w 386715"/>
                      <a:gd name="connsiteY29" fmla="*/ 228600 h 236219"/>
                      <a:gd name="connsiteX30" fmla="*/ 7620 w 386715"/>
                      <a:gd name="connsiteY30" fmla="*/ 228600 h 236219"/>
                      <a:gd name="connsiteX31" fmla="*/ 134017 w 386715"/>
                      <a:gd name="connsiteY31" fmla="*/ 228600 h 236219"/>
                      <a:gd name="connsiteX32" fmla="*/ 134017 w 386715"/>
                      <a:gd name="connsiteY32" fmla="*/ 179070 h 236219"/>
                      <a:gd name="connsiteX33" fmla="*/ 252698 w 386715"/>
                      <a:gd name="connsiteY33" fmla="*/ 179070 h 236219"/>
                      <a:gd name="connsiteX34" fmla="*/ 252698 w 386715"/>
                      <a:gd name="connsiteY34" fmla="*/ 228600 h 236219"/>
                      <a:gd name="connsiteX35" fmla="*/ 134017 w 386715"/>
                      <a:gd name="connsiteY35" fmla="*/ 228600 h 236219"/>
                      <a:gd name="connsiteX36" fmla="*/ 379095 w 386715"/>
                      <a:gd name="connsiteY36" fmla="*/ 228600 h 236219"/>
                      <a:gd name="connsiteX37" fmla="*/ 260318 w 386715"/>
                      <a:gd name="connsiteY37" fmla="*/ 228600 h 236219"/>
                      <a:gd name="connsiteX38" fmla="*/ 260318 w 386715"/>
                      <a:gd name="connsiteY38" fmla="*/ 179070 h 236219"/>
                      <a:gd name="connsiteX39" fmla="*/ 379095 w 386715"/>
                      <a:gd name="connsiteY39" fmla="*/ 179070 h 236219"/>
                      <a:gd name="connsiteX40" fmla="*/ 379095 w 386715"/>
                      <a:gd name="connsiteY40" fmla="*/ 228600 h 236219"/>
                      <a:gd name="connsiteX41" fmla="*/ 379095 w 386715"/>
                      <a:gd name="connsiteY41" fmla="*/ 114300 h 236219"/>
                      <a:gd name="connsiteX42" fmla="*/ 260318 w 386715"/>
                      <a:gd name="connsiteY42" fmla="*/ 114300 h 236219"/>
                      <a:gd name="connsiteX43" fmla="*/ 260318 w 386715"/>
                      <a:gd name="connsiteY43" fmla="*/ 64770 h 236219"/>
                      <a:gd name="connsiteX44" fmla="*/ 379095 w 386715"/>
                      <a:gd name="connsiteY44" fmla="*/ 64770 h 236219"/>
                      <a:gd name="connsiteX45" fmla="*/ 379095 w 386715"/>
                      <a:gd name="connsiteY45" fmla="*/ 114300 h 236219"/>
                      <a:gd name="connsiteX46" fmla="*/ 260318 w 386715"/>
                      <a:gd name="connsiteY46" fmla="*/ 57150 h 236219"/>
                      <a:gd name="connsiteX47" fmla="*/ 260318 w 386715"/>
                      <a:gd name="connsiteY47" fmla="*/ 7620 h 236219"/>
                      <a:gd name="connsiteX48" fmla="*/ 379095 w 386715"/>
                      <a:gd name="connsiteY48" fmla="*/ 7620 h 236219"/>
                      <a:gd name="connsiteX49" fmla="*/ 379095 w 386715"/>
                      <a:gd name="connsiteY49" fmla="*/ 57150 h 236219"/>
                      <a:gd name="connsiteX50" fmla="*/ 260318 w 386715"/>
                      <a:gd name="connsiteY50" fmla="*/ 57150 h 23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6715" h="236219">
                        <a:moveTo>
                          <a:pt x="252698" y="0"/>
                        </a:moveTo>
                        <a:lnTo>
                          <a:pt x="0" y="0"/>
                        </a:lnTo>
                        <a:lnTo>
                          <a:pt x="0" y="236220"/>
                        </a:lnTo>
                        <a:lnTo>
                          <a:pt x="386715" y="236220"/>
                        </a:lnTo>
                        <a:lnTo>
                          <a:pt x="386715" y="0"/>
                        </a:lnTo>
                        <a:lnTo>
                          <a:pt x="252698" y="0"/>
                        </a:lnTo>
                        <a:close/>
                        <a:moveTo>
                          <a:pt x="252698" y="114300"/>
                        </a:moveTo>
                        <a:lnTo>
                          <a:pt x="134017" y="114300"/>
                        </a:lnTo>
                        <a:lnTo>
                          <a:pt x="134017" y="64770"/>
                        </a:lnTo>
                        <a:lnTo>
                          <a:pt x="252698" y="64770"/>
                        </a:lnTo>
                        <a:lnTo>
                          <a:pt x="252698" y="114300"/>
                        </a:lnTo>
                        <a:close/>
                        <a:moveTo>
                          <a:pt x="7620" y="7620"/>
                        </a:moveTo>
                        <a:lnTo>
                          <a:pt x="126301" y="7620"/>
                        </a:lnTo>
                        <a:lnTo>
                          <a:pt x="126301" y="57150"/>
                        </a:lnTo>
                        <a:lnTo>
                          <a:pt x="7620" y="57150"/>
                        </a:lnTo>
                        <a:lnTo>
                          <a:pt x="7620" y="7620"/>
                        </a:lnTo>
                        <a:close/>
                        <a:moveTo>
                          <a:pt x="7620" y="64770"/>
                        </a:moveTo>
                        <a:lnTo>
                          <a:pt x="126301" y="64770"/>
                        </a:lnTo>
                        <a:lnTo>
                          <a:pt x="126301" y="114300"/>
                        </a:lnTo>
                        <a:lnTo>
                          <a:pt x="7620" y="114300"/>
                        </a:lnTo>
                        <a:lnTo>
                          <a:pt x="7620" y="64770"/>
                        </a:lnTo>
                        <a:close/>
                        <a:moveTo>
                          <a:pt x="7620" y="121920"/>
                        </a:moveTo>
                        <a:lnTo>
                          <a:pt x="126301" y="121920"/>
                        </a:lnTo>
                        <a:lnTo>
                          <a:pt x="126301" y="171450"/>
                        </a:lnTo>
                        <a:lnTo>
                          <a:pt x="7620" y="171450"/>
                        </a:lnTo>
                        <a:lnTo>
                          <a:pt x="7620" y="121920"/>
                        </a:lnTo>
                        <a:close/>
                        <a:moveTo>
                          <a:pt x="7620" y="228600"/>
                        </a:moveTo>
                        <a:lnTo>
                          <a:pt x="7620" y="179070"/>
                        </a:lnTo>
                        <a:lnTo>
                          <a:pt x="126301" y="179070"/>
                        </a:lnTo>
                        <a:lnTo>
                          <a:pt x="126301" y="228600"/>
                        </a:lnTo>
                        <a:lnTo>
                          <a:pt x="7620" y="228600"/>
                        </a:lnTo>
                        <a:close/>
                        <a:moveTo>
                          <a:pt x="134017" y="228600"/>
                        </a:moveTo>
                        <a:lnTo>
                          <a:pt x="134017" y="179070"/>
                        </a:lnTo>
                        <a:lnTo>
                          <a:pt x="252698" y="179070"/>
                        </a:lnTo>
                        <a:lnTo>
                          <a:pt x="252698" y="228600"/>
                        </a:lnTo>
                        <a:lnTo>
                          <a:pt x="134017" y="228600"/>
                        </a:lnTo>
                        <a:close/>
                        <a:moveTo>
                          <a:pt x="379095" y="228600"/>
                        </a:moveTo>
                        <a:lnTo>
                          <a:pt x="260318" y="228600"/>
                        </a:lnTo>
                        <a:lnTo>
                          <a:pt x="260318" y="179070"/>
                        </a:lnTo>
                        <a:lnTo>
                          <a:pt x="379095" y="179070"/>
                        </a:lnTo>
                        <a:lnTo>
                          <a:pt x="379095" y="228600"/>
                        </a:lnTo>
                        <a:close/>
                        <a:moveTo>
                          <a:pt x="379095" y="114300"/>
                        </a:moveTo>
                        <a:lnTo>
                          <a:pt x="260318" y="114300"/>
                        </a:lnTo>
                        <a:lnTo>
                          <a:pt x="260318" y="64770"/>
                        </a:lnTo>
                        <a:lnTo>
                          <a:pt x="379095" y="64770"/>
                        </a:lnTo>
                        <a:lnTo>
                          <a:pt x="379095" y="114300"/>
                        </a:lnTo>
                        <a:close/>
                        <a:moveTo>
                          <a:pt x="260318" y="57150"/>
                        </a:moveTo>
                        <a:lnTo>
                          <a:pt x="260318" y="7620"/>
                        </a:lnTo>
                        <a:lnTo>
                          <a:pt x="379095" y="7620"/>
                        </a:lnTo>
                        <a:lnTo>
                          <a:pt x="379095" y="57150"/>
                        </a:lnTo>
                        <a:lnTo>
                          <a:pt x="260318"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aphique 72">
                  <a:extLst>
                    <a:ext uri="{FF2B5EF4-FFF2-40B4-BE49-F238E27FC236}">
                      <a16:creationId xmlns:a16="http://schemas.microsoft.com/office/drawing/2014/main" id="{35A592EF-0EEB-A52A-880C-49312844144F}"/>
                    </a:ext>
                  </a:extLst>
                </p:cNvPr>
                <p:cNvGrpSpPr/>
                <p:nvPr/>
              </p:nvGrpSpPr>
              <p:grpSpPr>
                <a:xfrm>
                  <a:off x="5728825" y="4416873"/>
                  <a:ext cx="270270" cy="372548"/>
                  <a:chOff x="1666872" y="5452359"/>
                  <a:chExt cx="566783" cy="781242"/>
                </a:xfrm>
                <a:solidFill>
                  <a:srgbClr val="0091DA"/>
                </a:solidFill>
              </p:grpSpPr>
              <p:sp>
                <p:nvSpPr>
                  <p:cNvPr id="83" name="Forme libre : forme 272">
                    <a:extLst>
                      <a:ext uri="{FF2B5EF4-FFF2-40B4-BE49-F238E27FC236}">
                        <a16:creationId xmlns:a16="http://schemas.microsoft.com/office/drawing/2014/main" id="{04C616CA-B0F4-F013-5CE5-3D3F34F587E2}"/>
                      </a:ext>
                    </a:extLst>
                  </p:cNvPr>
                  <p:cNvSpPr/>
                  <p:nvPr/>
                </p:nvSpPr>
                <p:spPr>
                  <a:xfrm>
                    <a:off x="2015558" y="6105979"/>
                    <a:ext cx="52178" cy="52944"/>
                  </a:xfrm>
                  <a:custGeom>
                    <a:avLst/>
                    <a:gdLst>
                      <a:gd name="connsiteX0" fmla="*/ 14361 w 52178"/>
                      <a:gd name="connsiteY0" fmla="*/ 0 h 52944"/>
                      <a:gd name="connsiteX1" fmla="*/ 0 w 52178"/>
                      <a:gd name="connsiteY1" fmla="*/ 0 h 52944"/>
                      <a:gd name="connsiteX2" fmla="*/ 0 w 52178"/>
                      <a:gd name="connsiteY2" fmla="*/ 52370 h 52944"/>
                      <a:gd name="connsiteX3" fmla="*/ 16276 w 52178"/>
                      <a:gd name="connsiteY3" fmla="*/ 52945 h 52944"/>
                      <a:gd name="connsiteX4" fmla="*/ 52179 w 52178"/>
                      <a:gd name="connsiteY4" fmla="*/ 26137 h 52944"/>
                      <a:gd name="connsiteX5" fmla="*/ 14361 w 52178"/>
                      <a:gd name="connsiteY5" fmla="*/ 0 h 52944"/>
                      <a:gd name="connsiteX6" fmla="*/ 14361 w 52178"/>
                      <a:gd name="connsiteY6" fmla="*/ 0 h 5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78" h="52944">
                        <a:moveTo>
                          <a:pt x="14361" y="0"/>
                        </a:moveTo>
                        <a:lnTo>
                          <a:pt x="0" y="0"/>
                        </a:lnTo>
                        <a:lnTo>
                          <a:pt x="0" y="52370"/>
                        </a:lnTo>
                        <a:cubicBezTo>
                          <a:pt x="4117" y="52945"/>
                          <a:pt x="9095" y="52945"/>
                          <a:pt x="16276" y="52945"/>
                        </a:cubicBezTo>
                        <a:cubicBezTo>
                          <a:pt x="35328" y="52945"/>
                          <a:pt x="52179" y="45764"/>
                          <a:pt x="52179" y="26137"/>
                        </a:cubicBezTo>
                        <a:cubicBezTo>
                          <a:pt x="52083" y="7372"/>
                          <a:pt x="35233" y="0"/>
                          <a:pt x="14361" y="0"/>
                        </a:cubicBezTo>
                        <a:lnTo>
                          <a:pt x="14361"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orme libre : forme 273">
                    <a:extLst>
                      <a:ext uri="{FF2B5EF4-FFF2-40B4-BE49-F238E27FC236}">
                        <a16:creationId xmlns:a16="http://schemas.microsoft.com/office/drawing/2014/main" id="{5F99EC56-C3E6-28C3-A6C8-2DCB8D73AC29}"/>
                      </a:ext>
                    </a:extLst>
                  </p:cNvPr>
                  <p:cNvSpPr/>
                  <p:nvPr/>
                </p:nvSpPr>
                <p:spPr>
                  <a:xfrm>
                    <a:off x="2015558" y="6031493"/>
                    <a:ext cx="47678" cy="44327"/>
                  </a:xfrm>
                  <a:custGeom>
                    <a:avLst/>
                    <a:gdLst>
                      <a:gd name="connsiteX0" fmla="*/ 47679 w 47678"/>
                      <a:gd name="connsiteY0" fmla="*/ 21542 h 44327"/>
                      <a:gd name="connsiteX1" fmla="*/ 17904 w 47678"/>
                      <a:gd name="connsiteY1" fmla="*/ 0 h 44327"/>
                      <a:gd name="connsiteX2" fmla="*/ 0 w 47678"/>
                      <a:gd name="connsiteY2" fmla="*/ 1053 h 44327"/>
                      <a:gd name="connsiteX3" fmla="*/ 0 w 47678"/>
                      <a:gd name="connsiteY3" fmla="*/ 44328 h 44327"/>
                      <a:gd name="connsiteX4" fmla="*/ 13787 w 47678"/>
                      <a:gd name="connsiteY4" fmla="*/ 44328 h 44327"/>
                      <a:gd name="connsiteX5" fmla="*/ 47679 w 47678"/>
                      <a:gd name="connsiteY5" fmla="*/ 21542 h 44327"/>
                      <a:gd name="connsiteX6" fmla="*/ 47679 w 47678"/>
                      <a:gd name="connsiteY6" fmla="*/ 21542 h 4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78" h="44327">
                        <a:moveTo>
                          <a:pt x="47679" y="21542"/>
                        </a:moveTo>
                        <a:cubicBezTo>
                          <a:pt x="47679" y="7468"/>
                          <a:pt x="36860" y="0"/>
                          <a:pt x="17904" y="0"/>
                        </a:cubicBezTo>
                        <a:cubicBezTo>
                          <a:pt x="8808" y="0"/>
                          <a:pt x="3542" y="479"/>
                          <a:pt x="0" y="1053"/>
                        </a:cubicBezTo>
                        <a:lnTo>
                          <a:pt x="0" y="44328"/>
                        </a:lnTo>
                        <a:lnTo>
                          <a:pt x="13787" y="44328"/>
                        </a:lnTo>
                        <a:cubicBezTo>
                          <a:pt x="35807" y="44328"/>
                          <a:pt x="47679" y="35328"/>
                          <a:pt x="47679" y="21542"/>
                        </a:cubicBezTo>
                        <a:lnTo>
                          <a:pt x="47679" y="215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orme libre : forme 274">
                    <a:extLst>
                      <a:ext uri="{FF2B5EF4-FFF2-40B4-BE49-F238E27FC236}">
                        <a16:creationId xmlns:a16="http://schemas.microsoft.com/office/drawing/2014/main" id="{A045C63D-ADA0-4199-11CC-5831D6BCE460}"/>
                      </a:ext>
                    </a:extLst>
                  </p:cNvPr>
                  <p:cNvSpPr/>
                  <p:nvPr/>
                </p:nvSpPr>
                <p:spPr>
                  <a:xfrm>
                    <a:off x="1824269" y="6033120"/>
                    <a:ext cx="77455" cy="124082"/>
                  </a:xfrm>
                  <a:custGeom>
                    <a:avLst/>
                    <a:gdLst>
                      <a:gd name="connsiteX0" fmla="*/ 18957 w 77455"/>
                      <a:gd name="connsiteY0" fmla="*/ 0 h 124082"/>
                      <a:gd name="connsiteX1" fmla="*/ 0 w 77455"/>
                      <a:gd name="connsiteY1" fmla="*/ 1628 h 124082"/>
                      <a:gd name="connsiteX2" fmla="*/ 0 w 77455"/>
                      <a:gd name="connsiteY2" fmla="*/ 123218 h 124082"/>
                      <a:gd name="connsiteX3" fmla="*/ 14648 w 77455"/>
                      <a:gd name="connsiteY3" fmla="*/ 124080 h 124082"/>
                      <a:gd name="connsiteX4" fmla="*/ 77454 w 77455"/>
                      <a:gd name="connsiteY4" fmla="*/ 59072 h 124082"/>
                      <a:gd name="connsiteX5" fmla="*/ 18957 w 77455"/>
                      <a:gd name="connsiteY5" fmla="*/ 0 h 124082"/>
                      <a:gd name="connsiteX6" fmla="*/ 18957 w 77455"/>
                      <a:gd name="connsiteY6" fmla="*/ 0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55" h="124082">
                        <a:moveTo>
                          <a:pt x="18957" y="0"/>
                        </a:moveTo>
                        <a:cubicBezTo>
                          <a:pt x="9574" y="0"/>
                          <a:pt x="3542" y="862"/>
                          <a:pt x="0" y="1628"/>
                        </a:cubicBezTo>
                        <a:lnTo>
                          <a:pt x="0" y="123218"/>
                        </a:lnTo>
                        <a:cubicBezTo>
                          <a:pt x="3542" y="124080"/>
                          <a:pt x="9383" y="124080"/>
                          <a:pt x="14648" y="124080"/>
                        </a:cubicBezTo>
                        <a:cubicBezTo>
                          <a:pt x="52657" y="124367"/>
                          <a:pt x="77454" y="103400"/>
                          <a:pt x="77454" y="59072"/>
                        </a:cubicBezTo>
                        <a:cubicBezTo>
                          <a:pt x="77646" y="20488"/>
                          <a:pt x="55051" y="0"/>
                          <a:pt x="18957" y="0"/>
                        </a:cubicBezTo>
                        <a:lnTo>
                          <a:pt x="18957"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orme libre : forme 275">
                    <a:extLst>
                      <a:ext uri="{FF2B5EF4-FFF2-40B4-BE49-F238E27FC236}">
                        <a16:creationId xmlns:a16="http://schemas.microsoft.com/office/drawing/2014/main" id="{1CD74381-3480-87FD-38C6-60F4518E56A4}"/>
                      </a:ext>
                    </a:extLst>
                  </p:cNvPr>
                  <p:cNvSpPr/>
                  <p:nvPr/>
                </p:nvSpPr>
                <p:spPr>
                  <a:xfrm>
                    <a:off x="1666872" y="5452359"/>
                    <a:ext cx="566783" cy="781242"/>
                  </a:xfrm>
                  <a:custGeom>
                    <a:avLst/>
                    <a:gdLst>
                      <a:gd name="connsiteX0" fmla="*/ 566592 w 566783"/>
                      <a:gd name="connsiteY0" fmla="*/ 187268 h 781242"/>
                      <a:gd name="connsiteX1" fmla="*/ 562954 w 566783"/>
                      <a:gd name="connsiteY1" fmla="*/ 177311 h 781242"/>
                      <a:gd name="connsiteX2" fmla="*/ 412354 w 566783"/>
                      <a:gd name="connsiteY2" fmla="*/ 5266 h 781242"/>
                      <a:gd name="connsiteX3" fmla="*/ 412259 w 566783"/>
                      <a:gd name="connsiteY3" fmla="*/ 5170 h 781242"/>
                      <a:gd name="connsiteX4" fmla="*/ 409195 w 566783"/>
                      <a:gd name="connsiteY4" fmla="*/ 2681 h 781242"/>
                      <a:gd name="connsiteX5" fmla="*/ 408142 w 566783"/>
                      <a:gd name="connsiteY5" fmla="*/ 2106 h 781242"/>
                      <a:gd name="connsiteX6" fmla="*/ 405078 w 566783"/>
                      <a:gd name="connsiteY6" fmla="*/ 862 h 781242"/>
                      <a:gd name="connsiteX7" fmla="*/ 404216 w 566783"/>
                      <a:gd name="connsiteY7" fmla="*/ 574 h 781242"/>
                      <a:gd name="connsiteX8" fmla="*/ 400866 w 566783"/>
                      <a:gd name="connsiteY8" fmla="*/ 0 h 781242"/>
                      <a:gd name="connsiteX9" fmla="*/ 30637 w 566783"/>
                      <a:gd name="connsiteY9" fmla="*/ 0 h 781242"/>
                      <a:gd name="connsiteX10" fmla="*/ 0 w 566783"/>
                      <a:gd name="connsiteY10" fmla="*/ 30637 h 781242"/>
                      <a:gd name="connsiteX11" fmla="*/ 0 w 566783"/>
                      <a:gd name="connsiteY11" fmla="*/ 750605 h 781242"/>
                      <a:gd name="connsiteX12" fmla="*/ 30637 w 566783"/>
                      <a:gd name="connsiteY12" fmla="*/ 781242 h 781242"/>
                      <a:gd name="connsiteX13" fmla="*/ 536147 w 566783"/>
                      <a:gd name="connsiteY13" fmla="*/ 781242 h 781242"/>
                      <a:gd name="connsiteX14" fmla="*/ 566784 w 566783"/>
                      <a:gd name="connsiteY14" fmla="*/ 750605 h 781242"/>
                      <a:gd name="connsiteX15" fmla="*/ 566784 w 566783"/>
                      <a:gd name="connsiteY15" fmla="*/ 188896 h 781242"/>
                      <a:gd name="connsiteX16" fmla="*/ 566592 w 566783"/>
                      <a:gd name="connsiteY16" fmla="*/ 187268 h 781242"/>
                      <a:gd name="connsiteX17" fmla="*/ 566592 w 566783"/>
                      <a:gd name="connsiteY17" fmla="*/ 187268 h 781242"/>
                      <a:gd name="connsiteX18" fmla="*/ 248542 w 566783"/>
                      <a:gd name="connsiteY18" fmla="*/ 713650 h 781242"/>
                      <a:gd name="connsiteX19" fmla="*/ 162759 w 566783"/>
                      <a:gd name="connsiteY19" fmla="*/ 737585 h 781242"/>
                      <a:gd name="connsiteX20" fmla="*/ 115080 w 566783"/>
                      <a:gd name="connsiteY20" fmla="*/ 734808 h 781242"/>
                      <a:gd name="connsiteX21" fmla="*/ 115080 w 566783"/>
                      <a:gd name="connsiteY21" fmla="*/ 552423 h 781242"/>
                      <a:gd name="connsiteX22" fmla="*/ 171854 w 566783"/>
                      <a:gd name="connsiteY22" fmla="*/ 548497 h 781242"/>
                      <a:gd name="connsiteX23" fmla="*/ 247872 w 566783"/>
                      <a:gd name="connsiteY23" fmla="*/ 568316 h 781242"/>
                      <a:gd name="connsiteX24" fmla="*/ 279371 w 566783"/>
                      <a:gd name="connsiteY24" fmla="*/ 638398 h 781242"/>
                      <a:gd name="connsiteX25" fmla="*/ 248542 w 566783"/>
                      <a:gd name="connsiteY25" fmla="*/ 713650 h 781242"/>
                      <a:gd name="connsiteX26" fmla="*/ 248542 w 566783"/>
                      <a:gd name="connsiteY26" fmla="*/ 713650 h 781242"/>
                      <a:gd name="connsiteX27" fmla="*/ 425567 w 566783"/>
                      <a:gd name="connsiteY27" fmla="*/ 720830 h 781242"/>
                      <a:gd name="connsiteX28" fmla="*/ 352517 w 566783"/>
                      <a:gd name="connsiteY28" fmla="*/ 737585 h 781242"/>
                      <a:gd name="connsiteX29" fmla="*/ 307040 w 566783"/>
                      <a:gd name="connsiteY29" fmla="*/ 734808 h 781242"/>
                      <a:gd name="connsiteX30" fmla="*/ 307040 w 566783"/>
                      <a:gd name="connsiteY30" fmla="*/ 552423 h 781242"/>
                      <a:gd name="connsiteX31" fmla="*/ 361325 w 566783"/>
                      <a:gd name="connsiteY31" fmla="*/ 548497 h 781242"/>
                      <a:gd name="connsiteX32" fmla="*/ 416280 w 566783"/>
                      <a:gd name="connsiteY32" fmla="*/ 559029 h 781242"/>
                      <a:gd name="connsiteX33" fmla="*/ 438587 w 566783"/>
                      <a:gd name="connsiteY33" fmla="*/ 595410 h 781242"/>
                      <a:gd name="connsiteX34" fmla="*/ 407950 w 566783"/>
                      <a:gd name="connsiteY34" fmla="*/ 635142 h 781242"/>
                      <a:gd name="connsiteX35" fmla="*/ 407950 w 566783"/>
                      <a:gd name="connsiteY35" fmla="*/ 635717 h 781242"/>
                      <a:gd name="connsiteX36" fmla="*/ 444906 w 566783"/>
                      <a:gd name="connsiteY36" fmla="*/ 681481 h 781242"/>
                      <a:gd name="connsiteX37" fmla="*/ 425567 w 566783"/>
                      <a:gd name="connsiteY37" fmla="*/ 720830 h 781242"/>
                      <a:gd name="connsiteX38" fmla="*/ 425567 w 566783"/>
                      <a:gd name="connsiteY38" fmla="*/ 720830 h 781242"/>
                      <a:gd name="connsiteX39" fmla="*/ 30637 w 566783"/>
                      <a:gd name="connsiteY39" fmla="*/ 520158 h 781242"/>
                      <a:gd name="connsiteX40" fmla="*/ 30637 w 566783"/>
                      <a:gd name="connsiteY40" fmla="*/ 30637 h 781242"/>
                      <a:gd name="connsiteX41" fmla="*/ 385547 w 566783"/>
                      <a:gd name="connsiteY41" fmla="*/ 30637 h 781242"/>
                      <a:gd name="connsiteX42" fmla="*/ 385547 w 566783"/>
                      <a:gd name="connsiteY42" fmla="*/ 187364 h 781242"/>
                      <a:gd name="connsiteX43" fmla="*/ 400866 w 566783"/>
                      <a:gd name="connsiteY43" fmla="*/ 202683 h 781242"/>
                      <a:gd name="connsiteX44" fmla="*/ 536147 w 566783"/>
                      <a:gd name="connsiteY44" fmla="*/ 202683 h 781242"/>
                      <a:gd name="connsiteX45" fmla="*/ 536147 w 566783"/>
                      <a:gd name="connsiteY45" fmla="*/ 520158 h 781242"/>
                      <a:gd name="connsiteX46" fmla="*/ 30637 w 566783"/>
                      <a:gd name="connsiteY46" fmla="*/ 520158 h 78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66783" h="781242">
                        <a:moveTo>
                          <a:pt x="566592" y="187268"/>
                        </a:moveTo>
                        <a:cubicBezTo>
                          <a:pt x="566592" y="183630"/>
                          <a:pt x="565443" y="180088"/>
                          <a:pt x="562954" y="177311"/>
                        </a:cubicBezTo>
                        <a:lnTo>
                          <a:pt x="412354" y="5266"/>
                        </a:lnTo>
                        <a:cubicBezTo>
                          <a:pt x="412354" y="5266"/>
                          <a:pt x="412259" y="5170"/>
                          <a:pt x="412259" y="5170"/>
                        </a:cubicBezTo>
                        <a:cubicBezTo>
                          <a:pt x="411397" y="4213"/>
                          <a:pt x="410344" y="3351"/>
                          <a:pt x="409195" y="2681"/>
                        </a:cubicBezTo>
                        <a:cubicBezTo>
                          <a:pt x="408812" y="2489"/>
                          <a:pt x="408525" y="2298"/>
                          <a:pt x="408142" y="2106"/>
                        </a:cubicBezTo>
                        <a:cubicBezTo>
                          <a:pt x="407184" y="1532"/>
                          <a:pt x="406131" y="1149"/>
                          <a:pt x="405078" y="862"/>
                        </a:cubicBezTo>
                        <a:cubicBezTo>
                          <a:pt x="404791" y="766"/>
                          <a:pt x="404599" y="670"/>
                          <a:pt x="404216" y="574"/>
                        </a:cubicBezTo>
                        <a:cubicBezTo>
                          <a:pt x="403163" y="191"/>
                          <a:pt x="402014" y="0"/>
                          <a:pt x="400866" y="0"/>
                        </a:cubicBezTo>
                        <a:lnTo>
                          <a:pt x="30637" y="0"/>
                        </a:lnTo>
                        <a:cubicBezTo>
                          <a:pt x="13787" y="0"/>
                          <a:pt x="0" y="13691"/>
                          <a:pt x="0" y="30637"/>
                        </a:cubicBezTo>
                        <a:lnTo>
                          <a:pt x="0" y="750605"/>
                        </a:lnTo>
                        <a:cubicBezTo>
                          <a:pt x="0" y="767552"/>
                          <a:pt x="13787" y="781242"/>
                          <a:pt x="30637" y="781242"/>
                        </a:cubicBezTo>
                        <a:lnTo>
                          <a:pt x="536147" y="781242"/>
                        </a:lnTo>
                        <a:cubicBezTo>
                          <a:pt x="553093" y="781242"/>
                          <a:pt x="566784" y="767456"/>
                          <a:pt x="566784" y="750605"/>
                        </a:cubicBezTo>
                        <a:lnTo>
                          <a:pt x="566784" y="188896"/>
                        </a:lnTo>
                        <a:cubicBezTo>
                          <a:pt x="566784" y="188322"/>
                          <a:pt x="566688" y="187747"/>
                          <a:pt x="566592" y="187268"/>
                        </a:cubicBezTo>
                        <a:lnTo>
                          <a:pt x="566592" y="187268"/>
                        </a:lnTo>
                        <a:close/>
                        <a:moveTo>
                          <a:pt x="248542" y="713650"/>
                        </a:moveTo>
                        <a:cubicBezTo>
                          <a:pt x="228916" y="729925"/>
                          <a:pt x="199140" y="737585"/>
                          <a:pt x="162759" y="737585"/>
                        </a:cubicBezTo>
                        <a:cubicBezTo>
                          <a:pt x="141026" y="737585"/>
                          <a:pt x="125516" y="736244"/>
                          <a:pt x="115080" y="734808"/>
                        </a:cubicBezTo>
                        <a:lnTo>
                          <a:pt x="115080" y="552423"/>
                        </a:lnTo>
                        <a:cubicBezTo>
                          <a:pt x="130494" y="549933"/>
                          <a:pt x="150600" y="548497"/>
                          <a:pt x="171854" y="548497"/>
                        </a:cubicBezTo>
                        <a:cubicBezTo>
                          <a:pt x="207087" y="548497"/>
                          <a:pt x="229969" y="554816"/>
                          <a:pt x="247872" y="568316"/>
                        </a:cubicBezTo>
                        <a:cubicBezTo>
                          <a:pt x="267212" y="582677"/>
                          <a:pt x="279371" y="605559"/>
                          <a:pt x="279371" y="638398"/>
                        </a:cubicBezTo>
                        <a:cubicBezTo>
                          <a:pt x="279467" y="674013"/>
                          <a:pt x="266542" y="698523"/>
                          <a:pt x="248542" y="713650"/>
                        </a:cubicBezTo>
                        <a:lnTo>
                          <a:pt x="248542" y="713650"/>
                        </a:lnTo>
                        <a:close/>
                        <a:moveTo>
                          <a:pt x="425567" y="720830"/>
                        </a:moveTo>
                        <a:cubicBezTo>
                          <a:pt x="412067" y="731553"/>
                          <a:pt x="389472" y="737585"/>
                          <a:pt x="352517" y="737585"/>
                        </a:cubicBezTo>
                        <a:cubicBezTo>
                          <a:pt x="331837" y="737585"/>
                          <a:pt x="316422" y="736244"/>
                          <a:pt x="307040" y="734808"/>
                        </a:cubicBezTo>
                        <a:lnTo>
                          <a:pt x="307040" y="552423"/>
                        </a:lnTo>
                        <a:cubicBezTo>
                          <a:pt x="318050" y="550221"/>
                          <a:pt x="340453" y="548497"/>
                          <a:pt x="361325" y="548497"/>
                        </a:cubicBezTo>
                        <a:cubicBezTo>
                          <a:pt x="386983" y="548497"/>
                          <a:pt x="402685" y="550987"/>
                          <a:pt x="416280" y="559029"/>
                        </a:cubicBezTo>
                        <a:cubicBezTo>
                          <a:pt x="429205" y="565922"/>
                          <a:pt x="438587" y="578560"/>
                          <a:pt x="438587" y="595410"/>
                        </a:cubicBezTo>
                        <a:cubicBezTo>
                          <a:pt x="438587" y="611973"/>
                          <a:pt x="428917" y="627387"/>
                          <a:pt x="407950" y="635142"/>
                        </a:cubicBezTo>
                        <a:lnTo>
                          <a:pt x="407950" y="635717"/>
                        </a:lnTo>
                        <a:cubicBezTo>
                          <a:pt x="429205" y="641461"/>
                          <a:pt x="444906" y="657450"/>
                          <a:pt x="444906" y="681481"/>
                        </a:cubicBezTo>
                        <a:cubicBezTo>
                          <a:pt x="444906" y="698235"/>
                          <a:pt x="437151" y="711448"/>
                          <a:pt x="425567" y="720830"/>
                        </a:cubicBezTo>
                        <a:lnTo>
                          <a:pt x="425567" y="720830"/>
                        </a:lnTo>
                        <a:close/>
                        <a:moveTo>
                          <a:pt x="30637" y="520158"/>
                        </a:moveTo>
                        <a:lnTo>
                          <a:pt x="30637" y="30637"/>
                        </a:lnTo>
                        <a:lnTo>
                          <a:pt x="385547" y="30637"/>
                        </a:lnTo>
                        <a:lnTo>
                          <a:pt x="385547" y="187364"/>
                        </a:lnTo>
                        <a:cubicBezTo>
                          <a:pt x="385547" y="195885"/>
                          <a:pt x="392440" y="202683"/>
                          <a:pt x="400866" y="202683"/>
                        </a:cubicBezTo>
                        <a:lnTo>
                          <a:pt x="536147" y="202683"/>
                        </a:lnTo>
                        <a:lnTo>
                          <a:pt x="536147" y="520158"/>
                        </a:lnTo>
                        <a:lnTo>
                          <a:pt x="30637" y="520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orme libre : forme 276">
                    <a:extLst>
                      <a:ext uri="{FF2B5EF4-FFF2-40B4-BE49-F238E27FC236}">
                        <a16:creationId xmlns:a16="http://schemas.microsoft.com/office/drawing/2014/main" id="{CE3D9C5F-901D-5C10-CE9B-065D471AEF96}"/>
                      </a:ext>
                    </a:extLst>
                  </p:cNvPr>
                  <p:cNvSpPr/>
                  <p:nvPr/>
                </p:nvSpPr>
                <p:spPr>
                  <a:xfrm>
                    <a:off x="1838726" y="5651403"/>
                    <a:ext cx="195885" cy="68071"/>
                  </a:xfrm>
                  <a:custGeom>
                    <a:avLst/>
                    <a:gdLst>
                      <a:gd name="connsiteX0" fmla="*/ 188513 w 195885"/>
                      <a:gd name="connsiteY0" fmla="*/ 0 h 68071"/>
                      <a:gd name="connsiteX1" fmla="*/ 7372 w 195885"/>
                      <a:gd name="connsiteY1" fmla="*/ 0 h 68071"/>
                      <a:gd name="connsiteX2" fmla="*/ 0 w 195885"/>
                      <a:gd name="connsiteY2" fmla="*/ 7372 h 68071"/>
                      <a:gd name="connsiteX3" fmla="*/ 0 w 195885"/>
                      <a:gd name="connsiteY3" fmla="*/ 60699 h 68071"/>
                      <a:gd name="connsiteX4" fmla="*/ 7372 w 195885"/>
                      <a:gd name="connsiteY4" fmla="*/ 68071 h 68071"/>
                      <a:gd name="connsiteX5" fmla="*/ 188513 w 195885"/>
                      <a:gd name="connsiteY5" fmla="*/ 68071 h 68071"/>
                      <a:gd name="connsiteX6" fmla="*/ 195885 w 195885"/>
                      <a:gd name="connsiteY6" fmla="*/ 60699 h 68071"/>
                      <a:gd name="connsiteX7" fmla="*/ 195885 w 195885"/>
                      <a:gd name="connsiteY7" fmla="*/ 7372 h 68071"/>
                      <a:gd name="connsiteX8" fmla="*/ 188513 w 195885"/>
                      <a:gd name="connsiteY8" fmla="*/ 0 h 68071"/>
                      <a:gd name="connsiteX9" fmla="*/ 188513 w 195885"/>
                      <a:gd name="connsiteY9" fmla="*/ 0 h 6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885" h="68071">
                        <a:moveTo>
                          <a:pt x="188513" y="0"/>
                        </a:moveTo>
                        <a:lnTo>
                          <a:pt x="7372" y="0"/>
                        </a:lnTo>
                        <a:cubicBezTo>
                          <a:pt x="3255" y="0"/>
                          <a:pt x="0" y="3351"/>
                          <a:pt x="0" y="7372"/>
                        </a:cubicBezTo>
                        <a:lnTo>
                          <a:pt x="0" y="60699"/>
                        </a:lnTo>
                        <a:cubicBezTo>
                          <a:pt x="0" y="64816"/>
                          <a:pt x="3255" y="68071"/>
                          <a:pt x="7372" y="68071"/>
                        </a:cubicBezTo>
                        <a:lnTo>
                          <a:pt x="188513" y="68071"/>
                        </a:lnTo>
                        <a:cubicBezTo>
                          <a:pt x="192534" y="68071"/>
                          <a:pt x="195885" y="64816"/>
                          <a:pt x="195885" y="60699"/>
                        </a:cubicBezTo>
                        <a:lnTo>
                          <a:pt x="195885" y="7372"/>
                        </a:lnTo>
                        <a:cubicBezTo>
                          <a:pt x="195885" y="3351"/>
                          <a:pt x="192534" y="0"/>
                          <a:pt x="188513" y="0"/>
                        </a:cubicBezTo>
                        <a:lnTo>
                          <a:pt x="18851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orme libre : forme 277">
                    <a:extLst>
                      <a:ext uri="{FF2B5EF4-FFF2-40B4-BE49-F238E27FC236}">
                        <a16:creationId xmlns:a16="http://schemas.microsoft.com/office/drawing/2014/main" id="{CAB06D37-E200-910C-7ADD-3183C98791A2}"/>
                      </a:ext>
                    </a:extLst>
                  </p:cNvPr>
                  <p:cNvSpPr/>
                  <p:nvPr/>
                </p:nvSpPr>
                <p:spPr>
                  <a:xfrm>
                    <a:off x="1838726" y="5736325"/>
                    <a:ext cx="195885" cy="68071"/>
                  </a:xfrm>
                  <a:custGeom>
                    <a:avLst/>
                    <a:gdLst>
                      <a:gd name="connsiteX0" fmla="*/ 188513 w 195885"/>
                      <a:gd name="connsiteY0" fmla="*/ 0 h 68071"/>
                      <a:gd name="connsiteX1" fmla="*/ 7372 w 195885"/>
                      <a:gd name="connsiteY1" fmla="*/ 0 h 68071"/>
                      <a:gd name="connsiteX2" fmla="*/ 0 w 195885"/>
                      <a:gd name="connsiteY2" fmla="*/ 7372 h 68071"/>
                      <a:gd name="connsiteX3" fmla="*/ 0 w 195885"/>
                      <a:gd name="connsiteY3" fmla="*/ 60699 h 68071"/>
                      <a:gd name="connsiteX4" fmla="*/ 7372 w 195885"/>
                      <a:gd name="connsiteY4" fmla="*/ 68071 h 68071"/>
                      <a:gd name="connsiteX5" fmla="*/ 188513 w 195885"/>
                      <a:gd name="connsiteY5" fmla="*/ 68071 h 68071"/>
                      <a:gd name="connsiteX6" fmla="*/ 195885 w 195885"/>
                      <a:gd name="connsiteY6" fmla="*/ 60699 h 68071"/>
                      <a:gd name="connsiteX7" fmla="*/ 195885 w 195885"/>
                      <a:gd name="connsiteY7" fmla="*/ 7372 h 68071"/>
                      <a:gd name="connsiteX8" fmla="*/ 188513 w 195885"/>
                      <a:gd name="connsiteY8" fmla="*/ 0 h 68071"/>
                      <a:gd name="connsiteX9" fmla="*/ 188513 w 195885"/>
                      <a:gd name="connsiteY9" fmla="*/ 0 h 6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885" h="68071">
                        <a:moveTo>
                          <a:pt x="188513" y="0"/>
                        </a:moveTo>
                        <a:lnTo>
                          <a:pt x="7372" y="0"/>
                        </a:lnTo>
                        <a:cubicBezTo>
                          <a:pt x="3255" y="0"/>
                          <a:pt x="0" y="3255"/>
                          <a:pt x="0" y="7372"/>
                        </a:cubicBezTo>
                        <a:lnTo>
                          <a:pt x="0" y="60699"/>
                        </a:lnTo>
                        <a:cubicBezTo>
                          <a:pt x="0" y="64816"/>
                          <a:pt x="3255" y="68071"/>
                          <a:pt x="7372" y="68071"/>
                        </a:cubicBezTo>
                        <a:lnTo>
                          <a:pt x="188513" y="68071"/>
                        </a:lnTo>
                        <a:cubicBezTo>
                          <a:pt x="192534" y="68071"/>
                          <a:pt x="195885" y="64721"/>
                          <a:pt x="195885" y="60699"/>
                        </a:cubicBezTo>
                        <a:lnTo>
                          <a:pt x="195885" y="7372"/>
                        </a:lnTo>
                        <a:cubicBezTo>
                          <a:pt x="195885" y="3255"/>
                          <a:pt x="192534" y="0"/>
                          <a:pt x="188513" y="0"/>
                        </a:cubicBezTo>
                        <a:lnTo>
                          <a:pt x="18851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orme libre : forme 278">
                    <a:extLst>
                      <a:ext uri="{FF2B5EF4-FFF2-40B4-BE49-F238E27FC236}">
                        <a16:creationId xmlns:a16="http://schemas.microsoft.com/office/drawing/2014/main" id="{A59935F5-9588-AD9E-D10C-392127CB8D4B}"/>
                      </a:ext>
                    </a:extLst>
                  </p:cNvPr>
                  <p:cNvSpPr/>
                  <p:nvPr/>
                </p:nvSpPr>
                <p:spPr>
                  <a:xfrm>
                    <a:off x="1838726" y="5820672"/>
                    <a:ext cx="195885" cy="68071"/>
                  </a:xfrm>
                  <a:custGeom>
                    <a:avLst/>
                    <a:gdLst>
                      <a:gd name="connsiteX0" fmla="*/ 188513 w 195885"/>
                      <a:gd name="connsiteY0" fmla="*/ 0 h 68071"/>
                      <a:gd name="connsiteX1" fmla="*/ 7372 w 195885"/>
                      <a:gd name="connsiteY1" fmla="*/ 0 h 68071"/>
                      <a:gd name="connsiteX2" fmla="*/ 0 w 195885"/>
                      <a:gd name="connsiteY2" fmla="*/ 7372 h 68071"/>
                      <a:gd name="connsiteX3" fmla="*/ 0 w 195885"/>
                      <a:gd name="connsiteY3" fmla="*/ 60699 h 68071"/>
                      <a:gd name="connsiteX4" fmla="*/ 7372 w 195885"/>
                      <a:gd name="connsiteY4" fmla="*/ 68071 h 68071"/>
                      <a:gd name="connsiteX5" fmla="*/ 188513 w 195885"/>
                      <a:gd name="connsiteY5" fmla="*/ 68071 h 68071"/>
                      <a:gd name="connsiteX6" fmla="*/ 195885 w 195885"/>
                      <a:gd name="connsiteY6" fmla="*/ 60699 h 68071"/>
                      <a:gd name="connsiteX7" fmla="*/ 195885 w 195885"/>
                      <a:gd name="connsiteY7" fmla="*/ 7372 h 68071"/>
                      <a:gd name="connsiteX8" fmla="*/ 188513 w 195885"/>
                      <a:gd name="connsiteY8" fmla="*/ 0 h 68071"/>
                      <a:gd name="connsiteX9" fmla="*/ 188513 w 195885"/>
                      <a:gd name="connsiteY9" fmla="*/ 0 h 6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885" h="68071">
                        <a:moveTo>
                          <a:pt x="188513" y="0"/>
                        </a:moveTo>
                        <a:lnTo>
                          <a:pt x="7372" y="0"/>
                        </a:lnTo>
                        <a:cubicBezTo>
                          <a:pt x="3255" y="0"/>
                          <a:pt x="0" y="3255"/>
                          <a:pt x="0" y="7372"/>
                        </a:cubicBezTo>
                        <a:lnTo>
                          <a:pt x="0" y="60699"/>
                        </a:lnTo>
                        <a:cubicBezTo>
                          <a:pt x="0" y="64816"/>
                          <a:pt x="3255" y="68071"/>
                          <a:pt x="7372" y="68071"/>
                        </a:cubicBezTo>
                        <a:lnTo>
                          <a:pt x="188513" y="68071"/>
                        </a:lnTo>
                        <a:cubicBezTo>
                          <a:pt x="192534" y="68071"/>
                          <a:pt x="195885" y="64721"/>
                          <a:pt x="195885" y="60699"/>
                        </a:cubicBezTo>
                        <a:lnTo>
                          <a:pt x="195885" y="7372"/>
                        </a:lnTo>
                        <a:cubicBezTo>
                          <a:pt x="195885" y="3255"/>
                          <a:pt x="192534" y="0"/>
                          <a:pt x="188513" y="0"/>
                        </a:cubicBezTo>
                        <a:lnTo>
                          <a:pt x="18851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4" name="Graphique 298">
                  <a:extLst>
                    <a:ext uri="{FF2B5EF4-FFF2-40B4-BE49-F238E27FC236}">
                      <a16:creationId xmlns:a16="http://schemas.microsoft.com/office/drawing/2014/main" id="{48EB2F63-535D-FE66-C56C-0CB3F987AA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4110" y="5243286"/>
                  <a:ext cx="461729" cy="518432"/>
                </a:xfrm>
                <a:prstGeom prst="rect">
                  <a:avLst/>
                </a:prstGeom>
              </p:spPr>
            </p:pic>
            <p:grpSp>
              <p:nvGrpSpPr>
                <p:cNvPr id="75" name="Groupe 301">
                  <a:extLst>
                    <a:ext uri="{FF2B5EF4-FFF2-40B4-BE49-F238E27FC236}">
                      <a16:creationId xmlns:a16="http://schemas.microsoft.com/office/drawing/2014/main" id="{7478FC09-18D4-A4AF-804B-8BEEEA49FECA}"/>
                    </a:ext>
                  </a:extLst>
                </p:cNvPr>
                <p:cNvGrpSpPr/>
                <p:nvPr/>
              </p:nvGrpSpPr>
              <p:grpSpPr>
                <a:xfrm>
                  <a:off x="4956154" y="5378677"/>
                  <a:ext cx="749484" cy="247650"/>
                  <a:chOff x="4991865" y="5484207"/>
                  <a:chExt cx="749484" cy="247650"/>
                </a:xfrm>
              </p:grpSpPr>
              <p:cxnSp>
                <p:nvCxnSpPr>
                  <p:cNvPr id="81" name="Straight Arrow Connector 80">
                    <a:extLst>
                      <a:ext uri="{FF2B5EF4-FFF2-40B4-BE49-F238E27FC236}">
                        <a16:creationId xmlns:a16="http://schemas.microsoft.com/office/drawing/2014/main" id="{6971C7F2-6C75-90F4-8AFD-3E453EE3D516}"/>
                      </a:ext>
                    </a:extLst>
                  </p:cNvPr>
                  <p:cNvCxnSpPr>
                    <a:cxnSpLocks/>
                  </p:cNvCxnSpPr>
                  <p:nvPr/>
                </p:nvCxnSpPr>
                <p:spPr>
                  <a:xfrm>
                    <a:off x="4991865" y="5484207"/>
                    <a:ext cx="74948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68">
                    <a:extLst>
                      <a:ext uri="{FF2B5EF4-FFF2-40B4-BE49-F238E27FC236}">
                        <a16:creationId xmlns:a16="http://schemas.microsoft.com/office/drawing/2014/main" id="{94F05E81-4E94-3C46-58C6-CF1D595A25FB}"/>
                      </a:ext>
                    </a:extLst>
                  </p:cNvPr>
                  <p:cNvCxnSpPr>
                    <a:cxnSpLocks/>
                  </p:cNvCxnSpPr>
                  <p:nvPr/>
                </p:nvCxnSpPr>
                <p:spPr>
                  <a:xfrm>
                    <a:off x="4991865" y="5731857"/>
                    <a:ext cx="74948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e 302">
                  <a:extLst>
                    <a:ext uri="{FF2B5EF4-FFF2-40B4-BE49-F238E27FC236}">
                      <a16:creationId xmlns:a16="http://schemas.microsoft.com/office/drawing/2014/main" id="{48E71CDB-9E6B-21E8-ED70-EBA26B8A21D8}"/>
                    </a:ext>
                  </a:extLst>
                </p:cNvPr>
                <p:cNvGrpSpPr/>
                <p:nvPr/>
              </p:nvGrpSpPr>
              <p:grpSpPr>
                <a:xfrm>
                  <a:off x="3544311" y="5378677"/>
                  <a:ext cx="749484" cy="247650"/>
                  <a:chOff x="4991865" y="5484207"/>
                  <a:chExt cx="749484" cy="247650"/>
                </a:xfrm>
              </p:grpSpPr>
              <p:cxnSp>
                <p:nvCxnSpPr>
                  <p:cNvPr id="79" name="Straight Arrow Connector 68">
                    <a:extLst>
                      <a:ext uri="{FF2B5EF4-FFF2-40B4-BE49-F238E27FC236}">
                        <a16:creationId xmlns:a16="http://schemas.microsoft.com/office/drawing/2014/main" id="{2BD5BA3C-8985-2D53-773A-42EC4E6BF9BC}"/>
                      </a:ext>
                    </a:extLst>
                  </p:cNvPr>
                  <p:cNvCxnSpPr>
                    <a:cxnSpLocks/>
                  </p:cNvCxnSpPr>
                  <p:nvPr/>
                </p:nvCxnSpPr>
                <p:spPr>
                  <a:xfrm>
                    <a:off x="4991865" y="5484207"/>
                    <a:ext cx="74948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68">
                    <a:extLst>
                      <a:ext uri="{FF2B5EF4-FFF2-40B4-BE49-F238E27FC236}">
                        <a16:creationId xmlns:a16="http://schemas.microsoft.com/office/drawing/2014/main" id="{DB8B02F5-6830-0531-469B-5A5D0DB3F8FF}"/>
                      </a:ext>
                    </a:extLst>
                  </p:cNvPr>
                  <p:cNvCxnSpPr>
                    <a:cxnSpLocks/>
                  </p:cNvCxnSpPr>
                  <p:nvPr/>
                </p:nvCxnSpPr>
                <p:spPr>
                  <a:xfrm>
                    <a:off x="4991865" y="5731857"/>
                    <a:ext cx="74948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7" name="Freeform 178">
                  <a:extLst>
                    <a:ext uri="{FF2B5EF4-FFF2-40B4-BE49-F238E27FC236}">
                      <a16:creationId xmlns:a16="http://schemas.microsoft.com/office/drawing/2014/main" id="{DF0A0E31-BF17-9DD8-95AA-542AAFD00282}"/>
                    </a:ext>
                  </a:extLst>
                </p:cNvPr>
                <p:cNvSpPr>
                  <a:spLocks noEditPoints="1"/>
                </p:cNvSpPr>
                <p:nvPr/>
              </p:nvSpPr>
              <p:spPr bwMode="auto">
                <a:xfrm>
                  <a:off x="5951899" y="5409011"/>
                  <a:ext cx="190695" cy="352209"/>
                </a:xfrm>
                <a:custGeom>
                  <a:avLst/>
                  <a:gdLst>
                    <a:gd name="T0" fmla="*/ 50 w 101"/>
                    <a:gd name="T1" fmla="*/ 173 h 186"/>
                    <a:gd name="T2" fmla="*/ 54 w 101"/>
                    <a:gd name="T3" fmla="*/ 169 h 186"/>
                    <a:gd name="T4" fmla="*/ 50 w 101"/>
                    <a:gd name="T5" fmla="*/ 165 h 186"/>
                    <a:gd name="T6" fmla="*/ 46 w 101"/>
                    <a:gd name="T7" fmla="*/ 169 h 186"/>
                    <a:gd name="T8" fmla="*/ 50 w 101"/>
                    <a:gd name="T9" fmla="*/ 173 h 186"/>
                    <a:gd name="T10" fmla="*/ 84 w 101"/>
                    <a:gd name="T11" fmla="*/ 0 h 186"/>
                    <a:gd name="T12" fmla="*/ 16 w 101"/>
                    <a:gd name="T13" fmla="*/ 0 h 186"/>
                    <a:gd name="T14" fmla="*/ 0 w 101"/>
                    <a:gd name="T15" fmla="*/ 17 h 186"/>
                    <a:gd name="T16" fmla="*/ 0 w 101"/>
                    <a:gd name="T17" fmla="*/ 169 h 186"/>
                    <a:gd name="T18" fmla="*/ 16 w 101"/>
                    <a:gd name="T19" fmla="*/ 186 h 186"/>
                    <a:gd name="T20" fmla="*/ 84 w 101"/>
                    <a:gd name="T21" fmla="*/ 186 h 186"/>
                    <a:gd name="T22" fmla="*/ 101 w 101"/>
                    <a:gd name="T23" fmla="*/ 169 h 186"/>
                    <a:gd name="T24" fmla="*/ 101 w 101"/>
                    <a:gd name="T25" fmla="*/ 17 h 186"/>
                    <a:gd name="T26" fmla="*/ 84 w 101"/>
                    <a:gd name="T27" fmla="*/ 0 h 186"/>
                    <a:gd name="T28" fmla="*/ 92 w 101"/>
                    <a:gd name="T29" fmla="*/ 169 h 186"/>
                    <a:gd name="T30" fmla="*/ 84 w 101"/>
                    <a:gd name="T31" fmla="*/ 177 h 186"/>
                    <a:gd name="T32" fmla="*/ 16 w 101"/>
                    <a:gd name="T33" fmla="*/ 177 h 186"/>
                    <a:gd name="T34" fmla="*/ 8 w 101"/>
                    <a:gd name="T35" fmla="*/ 169 h 186"/>
                    <a:gd name="T36" fmla="*/ 8 w 101"/>
                    <a:gd name="T37" fmla="*/ 161 h 186"/>
                    <a:gd name="T38" fmla="*/ 92 w 101"/>
                    <a:gd name="T39" fmla="*/ 161 h 186"/>
                    <a:gd name="T40" fmla="*/ 92 w 101"/>
                    <a:gd name="T41" fmla="*/ 169 h 186"/>
                    <a:gd name="T42" fmla="*/ 92 w 101"/>
                    <a:gd name="T43" fmla="*/ 152 h 186"/>
                    <a:gd name="T44" fmla="*/ 8 w 101"/>
                    <a:gd name="T45" fmla="*/ 152 h 186"/>
                    <a:gd name="T46" fmla="*/ 8 w 101"/>
                    <a:gd name="T47" fmla="*/ 34 h 186"/>
                    <a:gd name="T48" fmla="*/ 92 w 101"/>
                    <a:gd name="T49" fmla="*/ 34 h 186"/>
                    <a:gd name="T50" fmla="*/ 92 w 101"/>
                    <a:gd name="T51" fmla="*/ 152 h 186"/>
                    <a:gd name="T52" fmla="*/ 92 w 101"/>
                    <a:gd name="T53" fmla="*/ 26 h 186"/>
                    <a:gd name="T54" fmla="*/ 8 w 101"/>
                    <a:gd name="T55" fmla="*/ 26 h 186"/>
                    <a:gd name="T56" fmla="*/ 8 w 101"/>
                    <a:gd name="T57" fmla="*/ 17 h 186"/>
                    <a:gd name="T58" fmla="*/ 16 w 101"/>
                    <a:gd name="T59" fmla="*/ 9 h 186"/>
                    <a:gd name="T60" fmla="*/ 84 w 101"/>
                    <a:gd name="T61" fmla="*/ 9 h 186"/>
                    <a:gd name="T62" fmla="*/ 92 w 101"/>
                    <a:gd name="T63" fmla="*/ 17 h 186"/>
                    <a:gd name="T64" fmla="*/ 92 w 101"/>
                    <a:gd name="T65" fmla="*/ 26 h 186"/>
                    <a:gd name="T66" fmla="*/ 54 w 101"/>
                    <a:gd name="T67" fmla="*/ 13 h 186"/>
                    <a:gd name="T68" fmla="*/ 46 w 101"/>
                    <a:gd name="T69" fmla="*/ 13 h 186"/>
                    <a:gd name="T70" fmla="*/ 42 w 101"/>
                    <a:gd name="T71" fmla="*/ 17 h 186"/>
                    <a:gd name="T72" fmla="*/ 46 w 101"/>
                    <a:gd name="T73" fmla="*/ 21 h 186"/>
                    <a:gd name="T74" fmla="*/ 54 w 101"/>
                    <a:gd name="T75" fmla="*/ 21 h 186"/>
                    <a:gd name="T76" fmla="*/ 59 w 101"/>
                    <a:gd name="T77" fmla="*/ 17 h 186"/>
                    <a:gd name="T78" fmla="*/ 54 w 101"/>
                    <a:gd name="T79" fmla="*/ 1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 h="186">
                      <a:moveTo>
                        <a:pt x="50" y="173"/>
                      </a:moveTo>
                      <a:cubicBezTo>
                        <a:pt x="53" y="173"/>
                        <a:pt x="54" y="171"/>
                        <a:pt x="54" y="169"/>
                      </a:cubicBezTo>
                      <a:cubicBezTo>
                        <a:pt x="54" y="167"/>
                        <a:pt x="53" y="165"/>
                        <a:pt x="50" y="165"/>
                      </a:cubicBezTo>
                      <a:cubicBezTo>
                        <a:pt x="48" y="165"/>
                        <a:pt x="46" y="167"/>
                        <a:pt x="46" y="169"/>
                      </a:cubicBezTo>
                      <a:cubicBezTo>
                        <a:pt x="46" y="171"/>
                        <a:pt x="48" y="173"/>
                        <a:pt x="50" y="173"/>
                      </a:cubicBezTo>
                      <a:close/>
                      <a:moveTo>
                        <a:pt x="84" y="0"/>
                      </a:moveTo>
                      <a:cubicBezTo>
                        <a:pt x="16" y="0"/>
                        <a:pt x="16" y="0"/>
                        <a:pt x="16" y="0"/>
                      </a:cubicBezTo>
                      <a:cubicBezTo>
                        <a:pt x="7" y="0"/>
                        <a:pt x="0" y="8"/>
                        <a:pt x="0" y="17"/>
                      </a:cubicBezTo>
                      <a:cubicBezTo>
                        <a:pt x="0" y="169"/>
                        <a:pt x="0" y="169"/>
                        <a:pt x="0" y="169"/>
                      </a:cubicBezTo>
                      <a:cubicBezTo>
                        <a:pt x="0" y="178"/>
                        <a:pt x="7" y="186"/>
                        <a:pt x="16" y="186"/>
                      </a:cubicBezTo>
                      <a:cubicBezTo>
                        <a:pt x="84" y="186"/>
                        <a:pt x="84" y="186"/>
                        <a:pt x="84" y="186"/>
                      </a:cubicBezTo>
                      <a:cubicBezTo>
                        <a:pt x="93" y="186"/>
                        <a:pt x="101" y="178"/>
                        <a:pt x="101" y="169"/>
                      </a:cubicBezTo>
                      <a:cubicBezTo>
                        <a:pt x="101" y="17"/>
                        <a:pt x="101" y="17"/>
                        <a:pt x="101" y="17"/>
                      </a:cubicBezTo>
                      <a:cubicBezTo>
                        <a:pt x="101" y="8"/>
                        <a:pt x="93" y="0"/>
                        <a:pt x="84" y="0"/>
                      </a:cubicBezTo>
                      <a:close/>
                      <a:moveTo>
                        <a:pt x="92" y="169"/>
                      </a:moveTo>
                      <a:cubicBezTo>
                        <a:pt x="92" y="174"/>
                        <a:pt x="89" y="177"/>
                        <a:pt x="84" y="177"/>
                      </a:cubicBezTo>
                      <a:cubicBezTo>
                        <a:pt x="16" y="177"/>
                        <a:pt x="16" y="177"/>
                        <a:pt x="16" y="177"/>
                      </a:cubicBezTo>
                      <a:cubicBezTo>
                        <a:pt x="12" y="177"/>
                        <a:pt x="8" y="174"/>
                        <a:pt x="8" y="169"/>
                      </a:cubicBezTo>
                      <a:cubicBezTo>
                        <a:pt x="8" y="161"/>
                        <a:pt x="8" y="161"/>
                        <a:pt x="8" y="161"/>
                      </a:cubicBezTo>
                      <a:cubicBezTo>
                        <a:pt x="92" y="161"/>
                        <a:pt x="92" y="161"/>
                        <a:pt x="92" y="161"/>
                      </a:cubicBezTo>
                      <a:lnTo>
                        <a:pt x="92" y="169"/>
                      </a:lnTo>
                      <a:close/>
                      <a:moveTo>
                        <a:pt x="92" y="152"/>
                      </a:moveTo>
                      <a:cubicBezTo>
                        <a:pt x="8" y="152"/>
                        <a:pt x="8" y="152"/>
                        <a:pt x="8" y="152"/>
                      </a:cubicBezTo>
                      <a:cubicBezTo>
                        <a:pt x="8" y="34"/>
                        <a:pt x="8" y="34"/>
                        <a:pt x="8" y="34"/>
                      </a:cubicBezTo>
                      <a:cubicBezTo>
                        <a:pt x="92" y="34"/>
                        <a:pt x="92" y="34"/>
                        <a:pt x="92" y="34"/>
                      </a:cubicBezTo>
                      <a:lnTo>
                        <a:pt x="92" y="152"/>
                      </a:lnTo>
                      <a:close/>
                      <a:moveTo>
                        <a:pt x="92" y="26"/>
                      </a:moveTo>
                      <a:cubicBezTo>
                        <a:pt x="8" y="26"/>
                        <a:pt x="8" y="26"/>
                        <a:pt x="8" y="26"/>
                      </a:cubicBezTo>
                      <a:cubicBezTo>
                        <a:pt x="8" y="17"/>
                        <a:pt x="8" y="17"/>
                        <a:pt x="8" y="17"/>
                      </a:cubicBezTo>
                      <a:cubicBezTo>
                        <a:pt x="8" y="13"/>
                        <a:pt x="12" y="9"/>
                        <a:pt x="16" y="9"/>
                      </a:cubicBezTo>
                      <a:cubicBezTo>
                        <a:pt x="84" y="9"/>
                        <a:pt x="84" y="9"/>
                        <a:pt x="84" y="9"/>
                      </a:cubicBezTo>
                      <a:cubicBezTo>
                        <a:pt x="89" y="9"/>
                        <a:pt x="92" y="13"/>
                        <a:pt x="92" y="17"/>
                      </a:cubicBezTo>
                      <a:lnTo>
                        <a:pt x="92" y="26"/>
                      </a:lnTo>
                      <a:close/>
                      <a:moveTo>
                        <a:pt x="54" y="13"/>
                      </a:moveTo>
                      <a:cubicBezTo>
                        <a:pt x="46" y="13"/>
                        <a:pt x="46" y="13"/>
                        <a:pt x="46" y="13"/>
                      </a:cubicBezTo>
                      <a:cubicBezTo>
                        <a:pt x="44" y="13"/>
                        <a:pt x="42" y="15"/>
                        <a:pt x="42" y="17"/>
                      </a:cubicBezTo>
                      <a:cubicBezTo>
                        <a:pt x="42" y="20"/>
                        <a:pt x="44" y="21"/>
                        <a:pt x="46" y="21"/>
                      </a:cubicBezTo>
                      <a:cubicBezTo>
                        <a:pt x="54" y="21"/>
                        <a:pt x="54" y="21"/>
                        <a:pt x="54" y="21"/>
                      </a:cubicBezTo>
                      <a:cubicBezTo>
                        <a:pt x="57" y="21"/>
                        <a:pt x="59" y="20"/>
                        <a:pt x="59" y="17"/>
                      </a:cubicBezTo>
                      <a:cubicBezTo>
                        <a:pt x="59" y="15"/>
                        <a:pt x="57" y="13"/>
                        <a:pt x="54" y="13"/>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79">
                  <a:extLst>
                    <a:ext uri="{FF2B5EF4-FFF2-40B4-BE49-F238E27FC236}">
                      <a16:creationId xmlns:a16="http://schemas.microsoft.com/office/drawing/2014/main" id="{75420534-5B5A-DB96-C026-A5748D7FD1B2}"/>
                    </a:ext>
                  </a:extLst>
                </p:cNvPr>
                <p:cNvSpPr>
                  <a:spLocks noEditPoints="1"/>
                </p:cNvSpPr>
                <p:nvPr/>
              </p:nvSpPr>
              <p:spPr bwMode="auto">
                <a:xfrm>
                  <a:off x="6196193" y="5376067"/>
                  <a:ext cx="316380" cy="434701"/>
                </a:xfrm>
                <a:custGeom>
                  <a:avLst/>
                  <a:gdLst>
                    <a:gd name="T0" fmla="*/ 118 w 135"/>
                    <a:gd name="T1" fmla="*/ 0 h 186"/>
                    <a:gd name="T2" fmla="*/ 17 w 135"/>
                    <a:gd name="T3" fmla="*/ 0 h 186"/>
                    <a:gd name="T4" fmla="*/ 0 w 135"/>
                    <a:gd name="T5" fmla="*/ 17 h 186"/>
                    <a:gd name="T6" fmla="*/ 0 w 135"/>
                    <a:gd name="T7" fmla="*/ 169 h 186"/>
                    <a:gd name="T8" fmla="*/ 17 w 135"/>
                    <a:gd name="T9" fmla="*/ 186 h 186"/>
                    <a:gd name="T10" fmla="*/ 118 w 135"/>
                    <a:gd name="T11" fmla="*/ 186 h 186"/>
                    <a:gd name="T12" fmla="*/ 135 w 135"/>
                    <a:gd name="T13" fmla="*/ 169 h 186"/>
                    <a:gd name="T14" fmla="*/ 135 w 135"/>
                    <a:gd name="T15" fmla="*/ 17 h 186"/>
                    <a:gd name="T16" fmla="*/ 118 w 135"/>
                    <a:gd name="T17" fmla="*/ 0 h 186"/>
                    <a:gd name="T18" fmla="*/ 127 w 135"/>
                    <a:gd name="T19" fmla="*/ 169 h 186"/>
                    <a:gd name="T20" fmla="*/ 118 w 135"/>
                    <a:gd name="T21" fmla="*/ 177 h 186"/>
                    <a:gd name="T22" fmla="*/ 17 w 135"/>
                    <a:gd name="T23" fmla="*/ 177 h 186"/>
                    <a:gd name="T24" fmla="*/ 9 w 135"/>
                    <a:gd name="T25" fmla="*/ 169 h 186"/>
                    <a:gd name="T26" fmla="*/ 9 w 135"/>
                    <a:gd name="T27" fmla="*/ 17 h 186"/>
                    <a:gd name="T28" fmla="*/ 17 w 135"/>
                    <a:gd name="T29" fmla="*/ 9 h 186"/>
                    <a:gd name="T30" fmla="*/ 118 w 135"/>
                    <a:gd name="T31" fmla="*/ 9 h 186"/>
                    <a:gd name="T32" fmla="*/ 127 w 135"/>
                    <a:gd name="T33" fmla="*/ 17 h 186"/>
                    <a:gd name="T34" fmla="*/ 127 w 135"/>
                    <a:gd name="T35" fmla="*/ 169 h 186"/>
                    <a:gd name="T36" fmla="*/ 63 w 135"/>
                    <a:gd name="T37" fmla="*/ 21 h 186"/>
                    <a:gd name="T38" fmla="*/ 72 w 135"/>
                    <a:gd name="T39" fmla="*/ 21 h 186"/>
                    <a:gd name="T40" fmla="*/ 76 w 135"/>
                    <a:gd name="T41" fmla="*/ 17 h 186"/>
                    <a:gd name="T42" fmla="*/ 72 w 135"/>
                    <a:gd name="T43" fmla="*/ 13 h 186"/>
                    <a:gd name="T44" fmla="*/ 63 w 135"/>
                    <a:gd name="T45" fmla="*/ 13 h 186"/>
                    <a:gd name="T46" fmla="*/ 59 w 135"/>
                    <a:gd name="T47" fmla="*/ 17 h 186"/>
                    <a:gd name="T48" fmla="*/ 63 w 135"/>
                    <a:gd name="T49" fmla="*/ 21 h 186"/>
                    <a:gd name="T50" fmla="*/ 68 w 135"/>
                    <a:gd name="T51" fmla="*/ 165 h 186"/>
                    <a:gd name="T52" fmla="*/ 63 w 135"/>
                    <a:gd name="T53" fmla="*/ 169 h 186"/>
                    <a:gd name="T54" fmla="*/ 68 w 135"/>
                    <a:gd name="T55" fmla="*/ 173 h 186"/>
                    <a:gd name="T56" fmla="*/ 72 w 135"/>
                    <a:gd name="T57" fmla="*/ 169 h 186"/>
                    <a:gd name="T58" fmla="*/ 68 w 135"/>
                    <a:gd name="T59" fmla="*/ 165 h 186"/>
                    <a:gd name="T60" fmla="*/ 17 w 135"/>
                    <a:gd name="T61" fmla="*/ 161 h 186"/>
                    <a:gd name="T62" fmla="*/ 118 w 135"/>
                    <a:gd name="T63" fmla="*/ 161 h 186"/>
                    <a:gd name="T64" fmla="*/ 118 w 135"/>
                    <a:gd name="T65" fmla="*/ 26 h 186"/>
                    <a:gd name="T66" fmla="*/ 17 w 135"/>
                    <a:gd name="T67" fmla="*/ 26 h 186"/>
                    <a:gd name="T68" fmla="*/ 17 w 135"/>
                    <a:gd name="T69" fmla="*/ 161 h 186"/>
                    <a:gd name="T70" fmla="*/ 25 w 135"/>
                    <a:gd name="T71" fmla="*/ 34 h 186"/>
                    <a:gd name="T72" fmla="*/ 110 w 135"/>
                    <a:gd name="T73" fmla="*/ 34 h 186"/>
                    <a:gd name="T74" fmla="*/ 110 w 135"/>
                    <a:gd name="T75" fmla="*/ 152 h 186"/>
                    <a:gd name="T76" fmla="*/ 25 w 135"/>
                    <a:gd name="T77" fmla="*/ 152 h 186"/>
                    <a:gd name="T78" fmla="*/ 25 w 135"/>
                    <a:gd name="T79" fmla="*/ 3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 h="186">
                      <a:moveTo>
                        <a:pt x="118" y="0"/>
                      </a:moveTo>
                      <a:cubicBezTo>
                        <a:pt x="17" y="0"/>
                        <a:pt x="17" y="0"/>
                        <a:pt x="17" y="0"/>
                      </a:cubicBezTo>
                      <a:cubicBezTo>
                        <a:pt x="8" y="0"/>
                        <a:pt x="0" y="8"/>
                        <a:pt x="0" y="17"/>
                      </a:cubicBezTo>
                      <a:cubicBezTo>
                        <a:pt x="0" y="169"/>
                        <a:pt x="0" y="169"/>
                        <a:pt x="0" y="169"/>
                      </a:cubicBezTo>
                      <a:cubicBezTo>
                        <a:pt x="0" y="178"/>
                        <a:pt x="8" y="186"/>
                        <a:pt x="17" y="186"/>
                      </a:cubicBezTo>
                      <a:cubicBezTo>
                        <a:pt x="118" y="186"/>
                        <a:pt x="118" y="186"/>
                        <a:pt x="118" y="186"/>
                      </a:cubicBezTo>
                      <a:cubicBezTo>
                        <a:pt x="128" y="186"/>
                        <a:pt x="135" y="178"/>
                        <a:pt x="135" y="169"/>
                      </a:cubicBezTo>
                      <a:cubicBezTo>
                        <a:pt x="135" y="17"/>
                        <a:pt x="135" y="17"/>
                        <a:pt x="135" y="17"/>
                      </a:cubicBezTo>
                      <a:cubicBezTo>
                        <a:pt x="135" y="8"/>
                        <a:pt x="128" y="0"/>
                        <a:pt x="118" y="0"/>
                      </a:cubicBezTo>
                      <a:close/>
                      <a:moveTo>
                        <a:pt x="127" y="169"/>
                      </a:moveTo>
                      <a:cubicBezTo>
                        <a:pt x="127" y="174"/>
                        <a:pt x="123" y="177"/>
                        <a:pt x="118" y="177"/>
                      </a:cubicBezTo>
                      <a:cubicBezTo>
                        <a:pt x="17" y="177"/>
                        <a:pt x="17" y="177"/>
                        <a:pt x="17" y="177"/>
                      </a:cubicBezTo>
                      <a:cubicBezTo>
                        <a:pt x="12" y="177"/>
                        <a:pt x="9" y="174"/>
                        <a:pt x="9" y="169"/>
                      </a:cubicBezTo>
                      <a:cubicBezTo>
                        <a:pt x="9" y="17"/>
                        <a:pt x="9" y="17"/>
                        <a:pt x="9" y="17"/>
                      </a:cubicBezTo>
                      <a:cubicBezTo>
                        <a:pt x="9" y="13"/>
                        <a:pt x="12" y="9"/>
                        <a:pt x="17" y="9"/>
                      </a:cubicBezTo>
                      <a:cubicBezTo>
                        <a:pt x="118" y="9"/>
                        <a:pt x="118" y="9"/>
                        <a:pt x="118" y="9"/>
                      </a:cubicBezTo>
                      <a:cubicBezTo>
                        <a:pt x="123" y="9"/>
                        <a:pt x="127" y="13"/>
                        <a:pt x="127" y="17"/>
                      </a:cubicBezTo>
                      <a:lnTo>
                        <a:pt x="127" y="169"/>
                      </a:lnTo>
                      <a:close/>
                      <a:moveTo>
                        <a:pt x="63" y="21"/>
                      </a:moveTo>
                      <a:cubicBezTo>
                        <a:pt x="72" y="21"/>
                        <a:pt x="72" y="21"/>
                        <a:pt x="72" y="21"/>
                      </a:cubicBezTo>
                      <a:cubicBezTo>
                        <a:pt x="74" y="21"/>
                        <a:pt x="76" y="20"/>
                        <a:pt x="76" y="17"/>
                      </a:cubicBezTo>
                      <a:cubicBezTo>
                        <a:pt x="76" y="15"/>
                        <a:pt x="74" y="13"/>
                        <a:pt x="72" y="13"/>
                      </a:cubicBezTo>
                      <a:cubicBezTo>
                        <a:pt x="63" y="13"/>
                        <a:pt x="63" y="13"/>
                        <a:pt x="63" y="13"/>
                      </a:cubicBezTo>
                      <a:cubicBezTo>
                        <a:pt x="61" y="13"/>
                        <a:pt x="59" y="15"/>
                        <a:pt x="59" y="17"/>
                      </a:cubicBezTo>
                      <a:cubicBezTo>
                        <a:pt x="59" y="20"/>
                        <a:pt x="61" y="21"/>
                        <a:pt x="63" y="21"/>
                      </a:cubicBezTo>
                      <a:close/>
                      <a:moveTo>
                        <a:pt x="68" y="165"/>
                      </a:moveTo>
                      <a:cubicBezTo>
                        <a:pt x="65" y="165"/>
                        <a:pt x="63" y="167"/>
                        <a:pt x="63" y="169"/>
                      </a:cubicBezTo>
                      <a:cubicBezTo>
                        <a:pt x="63" y="171"/>
                        <a:pt x="65" y="173"/>
                        <a:pt x="68" y="173"/>
                      </a:cubicBezTo>
                      <a:cubicBezTo>
                        <a:pt x="70" y="173"/>
                        <a:pt x="72" y="171"/>
                        <a:pt x="72" y="169"/>
                      </a:cubicBezTo>
                      <a:cubicBezTo>
                        <a:pt x="72" y="167"/>
                        <a:pt x="70" y="165"/>
                        <a:pt x="68" y="165"/>
                      </a:cubicBezTo>
                      <a:close/>
                      <a:moveTo>
                        <a:pt x="17" y="161"/>
                      </a:moveTo>
                      <a:cubicBezTo>
                        <a:pt x="118" y="161"/>
                        <a:pt x="118" y="161"/>
                        <a:pt x="118" y="161"/>
                      </a:cubicBezTo>
                      <a:cubicBezTo>
                        <a:pt x="118" y="26"/>
                        <a:pt x="118" y="26"/>
                        <a:pt x="118" y="26"/>
                      </a:cubicBezTo>
                      <a:cubicBezTo>
                        <a:pt x="17" y="26"/>
                        <a:pt x="17" y="26"/>
                        <a:pt x="17" y="26"/>
                      </a:cubicBezTo>
                      <a:lnTo>
                        <a:pt x="17" y="161"/>
                      </a:lnTo>
                      <a:close/>
                      <a:moveTo>
                        <a:pt x="25" y="34"/>
                      </a:moveTo>
                      <a:cubicBezTo>
                        <a:pt x="110" y="34"/>
                        <a:pt x="110" y="34"/>
                        <a:pt x="110" y="34"/>
                      </a:cubicBezTo>
                      <a:cubicBezTo>
                        <a:pt x="110" y="152"/>
                        <a:pt x="110" y="152"/>
                        <a:pt x="110" y="152"/>
                      </a:cubicBezTo>
                      <a:cubicBezTo>
                        <a:pt x="25" y="152"/>
                        <a:pt x="25" y="152"/>
                        <a:pt x="25" y="152"/>
                      </a:cubicBezTo>
                      <a:lnTo>
                        <a:pt x="25" y="34"/>
                      </a:lnTo>
                      <a:close/>
                    </a:path>
                  </a:pathLst>
                </a:custGeom>
                <a:solidFill>
                  <a:schemeClr val="bg1"/>
                </a:solidFill>
                <a:ln w="2540">
                  <a:solidFill>
                    <a:srgbClr val="00A2A0"/>
                  </a:solid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2" name="Rectangle 161">
                <a:extLst>
                  <a:ext uri="{FF2B5EF4-FFF2-40B4-BE49-F238E27FC236}">
                    <a16:creationId xmlns:a16="http://schemas.microsoft.com/office/drawing/2014/main" id="{DAF40BA2-1950-B7A6-E9E0-EF7CFF8686BA}"/>
                  </a:ext>
                </a:extLst>
              </p:cNvPr>
              <p:cNvSpPr/>
              <p:nvPr/>
            </p:nvSpPr>
            <p:spPr>
              <a:xfrm>
                <a:off x="1554606" y="6109975"/>
                <a:ext cx="5796016" cy="236585"/>
              </a:xfrm>
              <a:prstGeom prst="rect">
                <a:avLst/>
              </a:prstGeom>
              <a:solidFill>
                <a:srgbClr val="00A2A0"/>
              </a:solidFill>
              <a:ln>
                <a:solidFill>
                  <a:srgbClr val="00A2A0"/>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marL="0" marR="0" lvl="0" indent="0" algn="ctr" defTabSz="646089" rtl="0" eaLnBrk="1" fontAlgn="auto" latinLnBrk="0" hangingPunct="1">
                  <a:lnSpc>
                    <a:spcPct val="100000"/>
                  </a:lnSpc>
                  <a:spcBef>
                    <a:spcPts val="0"/>
                  </a:spcBef>
                  <a:spcAft>
                    <a:spcPts val="0"/>
                  </a:spcAft>
                  <a:buClrTx/>
                  <a:buSzTx/>
                  <a:buFontTx/>
                  <a:buNone/>
                  <a:tabLst/>
                  <a:defRPr/>
                </a:pPr>
                <a:r>
                  <a:rPr kumimoji="0" lang="en-US" sz="788"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KPMG Font mapper tool for UI/UX testing </a:t>
                </a:r>
              </a:p>
            </p:txBody>
          </p:sp>
        </p:grpSp>
        <p:pic>
          <p:nvPicPr>
            <p:cNvPr id="165" name="Picture 32">
              <a:extLst>
                <a:ext uri="{FF2B5EF4-FFF2-40B4-BE49-F238E27FC236}">
                  <a16:creationId xmlns:a16="http://schemas.microsoft.com/office/drawing/2014/main" id="{26AF6BED-C775-B61A-CC59-648F872DEEA9}"/>
                </a:ext>
              </a:extLst>
            </p:cNvPr>
            <p:cNvPicPr>
              <a:picLocks noChangeAspect="1"/>
            </p:cNvPicPr>
            <p:nvPr/>
          </p:nvPicPr>
          <p:blipFill>
            <a:blip r:embed="rId24"/>
            <a:stretch>
              <a:fillRect/>
            </a:stretch>
          </p:blipFill>
          <p:spPr>
            <a:xfrm>
              <a:off x="8011084" y="4919663"/>
              <a:ext cx="914400" cy="227864"/>
            </a:xfrm>
            <a:prstGeom prst="rect">
              <a:avLst/>
            </a:prstGeom>
          </p:spPr>
        </p:pic>
      </p:grpSp>
    </p:spTree>
    <p:extLst>
      <p:ext uri="{BB962C8B-B14F-4D97-AF65-F5344CB8AC3E}">
        <p14:creationId xmlns:p14="http://schemas.microsoft.com/office/powerpoint/2010/main" val="2719344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Security Testing</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a:defRPr/>
            </a:pPr>
            <a:r>
              <a:rPr lang="en-US" sz="1400" dirty="0">
                <a:latin typeface="Calibri" panose="020F0502020204030204"/>
              </a:rPr>
              <a:t>At KPMG, our security and penetration testing services identify application vulnerabilities, mitigate business risks, and ensure software code meets high-quality assurance standards. By employing a combination of static and dynamic application security testing techniques, we enable enterprises to protect their digital assets from evolving security threats and maintain a robust and secure digital ecosystem.</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Uphold user trust.</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Protect user data and maintain privacy.</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Gain valuable business insights.</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Strengthens the organization's cyber-resilience.</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Identify gaps in cybersecurity regulation compliance for adherence to industry standards.</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Assess potential impacts and consequences of a cyber-attack.</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Demonstrates real-time cyber security risks.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7" name="Group 76">
            <a:extLst>
              <a:ext uri="{FF2B5EF4-FFF2-40B4-BE49-F238E27FC236}">
                <a16:creationId xmlns:a16="http://schemas.microsoft.com/office/drawing/2014/main" id="{5CAE5DB6-A55A-55A3-B8C7-6870A7EEDF0E}"/>
              </a:ext>
            </a:extLst>
          </p:cNvPr>
          <p:cNvGrpSpPr/>
          <p:nvPr/>
        </p:nvGrpSpPr>
        <p:grpSpPr>
          <a:xfrm>
            <a:off x="895139" y="1853066"/>
            <a:ext cx="8595360" cy="2677365"/>
            <a:chOff x="861887" y="2160641"/>
            <a:chExt cx="8595360" cy="2677365"/>
          </a:xfrm>
        </p:grpSpPr>
        <p:grpSp>
          <p:nvGrpSpPr>
            <p:cNvPr id="52" name="Group 51">
              <a:extLst>
                <a:ext uri="{FF2B5EF4-FFF2-40B4-BE49-F238E27FC236}">
                  <a16:creationId xmlns:a16="http://schemas.microsoft.com/office/drawing/2014/main" id="{C039AF2A-308E-F007-315A-99F913AEE49C}"/>
                </a:ext>
              </a:extLst>
            </p:cNvPr>
            <p:cNvGrpSpPr>
              <a:grpSpLocks noChangeAspect="1"/>
            </p:cNvGrpSpPr>
            <p:nvPr/>
          </p:nvGrpSpPr>
          <p:grpSpPr>
            <a:xfrm>
              <a:off x="861887" y="2160641"/>
              <a:ext cx="8595360" cy="2677365"/>
              <a:chOff x="861888" y="2160642"/>
              <a:chExt cx="8368342" cy="2098160"/>
            </a:xfrm>
          </p:grpSpPr>
          <p:grpSp>
            <p:nvGrpSpPr>
              <p:cNvPr id="51" name="Group 50">
                <a:extLst>
                  <a:ext uri="{FF2B5EF4-FFF2-40B4-BE49-F238E27FC236}">
                    <a16:creationId xmlns:a16="http://schemas.microsoft.com/office/drawing/2014/main" id="{5B34D0B9-41C9-0B8D-6ABB-106833971312}"/>
                  </a:ext>
                </a:extLst>
              </p:cNvPr>
              <p:cNvGrpSpPr/>
              <p:nvPr/>
            </p:nvGrpSpPr>
            <p:grpSpPr>
              <a:xfrm>
                <a:off x="861888" y="2160642"/>
                <a:ext cx="1684213" cy="2098160"/>
                <a:chOff x="861888" y="2160642"/>
                <a:chExt cx="1684213" cy="2098160"/>
              </a:xfrm>
            </p:grpSpPr>
            <p:grpSp>
              <p:nvGrpSpPr>
                <p:cNvPr id="3" name="Group 2">
                  <a:extLst>
                    <a:ext uri="{FF2B5EF4-FFF2-40B4-BE49-F238E27FC236}">
                      <a16:creationId xmlns:a16="http://schemas.microsoft.com/office/drawing/2014/main" id="{D4E8FCF8-DBD6-46CD-A174-D093DE6F2BCF}"/>
                    </a:ext>
                  </a:extLst>
                </p:cNvPr>
                <p:cNvGrpSpPr>
                  <a:grpSpLocks noChangeAspect="1"/>
                </p:cNvGrpSpPr>
                <p:nvPr/>
              </p:nvGrpSpPr>
              <p:grpSpPr>
                <a:xfrm>
                  <a:off x="861888" y="2160642"/>
                  <a:ext cx="1684213" cy="2098160"/>
                  <a:chOff x="6096000" y="2302397"/>
                  <a:chExt cx="1967848" cy="2451508"/>
                </a:xfrm>
              </p:grpSpPr>
              <p:grpSp>
                <p:nvGrpSpPr>
                  <p:cNvPr id="7" name="Group 6">
                    <a:extLst>
                      <a:ext uri="{FF2B5EF4-FFF2-40B4-BE49-F238E27FC236}">
                        <a16:creationId xmlns:a16="http://schemas.microsoft.com/office/drawing/2014/main" id="{5583ECB3-F770-90AD-38F2-FF2878C83FDA}"/>
                      </a:ext>
                    </a:extLst>
                  </p:cNvPr>
                  <p:cNvGrpSpPr/>
                  <p:nvPr/>
                </p:nvGrpSpPr>
                <p:grpSpPr>
                  <a:xfrm>
                    <a:off x="6096000" y="2302397"/>
                    <a:ext cx="1770935" cy="2451508"/>
                    <a:chOff x="6096000" y="2302397"/>
                    <a:chExt cx="1770935" cy="2451508"/>
                  </a:xfrm>
                </p:grpSpPr>
                <p:sp>
                  <p:nvSpPr>
                    <p:cNvPr id="10" name="Rectangle: Rounded Corners 9">
                      <a:extLst>
                        <a:ext uri="{FF2B5EF4-FFF2-40B4-BE49-F238E27FC236}">
                          <a16:creationId xmlns:a16="http://schemas.microsoft.com/office/drawing/2014/main" id="{A47E1D90-68A7-B39B-F2DE-A21D3C1BCD92}"/>
                        </a:ext>
                      </a:extLst>
                    </p:cNvPr>
                    <p:cNvSpPr/>
                    <p:nvPr/>
                  </p:nvSpPr>
                  <p:spPr>
                    <a:xfrm>
                      <a:off x="6096000" y="2302397"/>
                      <a:ext cx="1770935" cy="2451508"/>
                    </a:xfrm>
                    <a:prstGeom prst="roundRect">
                      <a:avLst>
                        <a:gd name="adj" fmla="val 11867"/>
                      </a:avLst>
                    </a:prstGeom>
                    <a:noFill/>
                    <a:ln w="19050">
                      <a:solidFill>
                        <a:srgbClr val="79C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Shape 10">
                      <a:extLst>
                        <a:ext uri="{FF2B5EF4-FFF2-40B4-BE49-F238E27FC236}">
                          <a16:creationId xmlns:a16="http://schemas.microsoft.com/office/drawing/2014/main" id="{751ABF4D-AC6C-3D2B-4FC1-7AEF9AB3E83B}"/>
                        </a:ext>
                      </a:extLst>
                    </p:cNvPr>
                    <p:cNvSpPr/>
                    <p:nvPr/>
                  </p:nvSpPr>
                  <p:spPr>
                    <a:xfrm>
                      <a:off x="6973676" y="2302397"/>
                      <a:ext cx="893258" cy="2451508"/>
                    </a:xfrm>
                    <a:custGeom>
                      <a:avLst/>
                      <a:gdLst>
                        <a:gd name="connsiteX0" fmla="*/ 0 w 893258"/>
                        <a:gd name="connsiteY0" fmla="*/ 0 h 2451508"/>
                        <a:gd name="connsiteX1" fmla="*/ 683101 w 893258"/>
                        <a:gd name="connsiteY1" fmla="*/ 0 h 2451508"/>
                        <a:gd name="connsiteX2" fmla="*/ 893258 w 893258"/>
                        <a:gd name="connsiteY2" fmla="*/ 210157 h 2451508"/>
                        <a:gd name="connsiteX3" fmla="*/ 893258 w 893258"/>
                        <a:gd name="connsiteY3" fmla="*/ 2241351 h 2451508"/>
                        <a:gd name="connsiteX4" fmla="*/ 683101 w 893258"/>
                        <a:gd name="connsiteY4" fmla="*/ 2451508 h 2451508"/>
                        <a:gd name="connsiteX5" fmla="*/ 0 w 893258"/>
                        <a:gd name="connsiteY5" fmla="*/ 2451508 h 245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258" h="2451508">
                          <a:moveTo>
                            <a:pt x="0" y="0"/>
                          </a:moveTo>
                          <a:lnTo>
                            <a:pt x="683101" y="0"/>
                          </a:lnTo>
                          <a:cubicBezTo>
                            <a:pt x="799168" y="0"/>
                            <a:pt x="893258" y="94090"/>
                            <a:pt x="893258" y="210157"/>
                          </a:cubicBezTo>
                          <a:lnTo>
                            <a:pt x="893258" y="2241351"/>
                          </a:lnTo>
                          <a:cubicBezTo>
                            <a:pt x="893258" y="2357418"/>
                            <a:pt x="799168" y="2451508"/>
                            <a:pt x="683101" y="2451508"/>
                          </a:cubicBezTo>
                          <a:lnTo>
                            <a:pt x="0" y="2451508"/>
                          </a:lnTo>
                          <a:close/>
                        </a:path>
                      </a:pathLst>
                    </a:custGeom>
                    <a:solidFill>
                      <a:srgbClr val="79C3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sp>
                <p:nvSpPr>
                  <p:cNvPr id="8" name="Rectangle: Rounded Corners 7">
                    <a:extLst>
                      <a:ext uri="{FF2B5EF4-FFF2-40B4-BE49-F238E27FC236}">
                        <a16:creationId xmlns:a16="http://schemas.microsoft.com/office/drawing/2014/main" id="{6EE1DD18-BA34-A402-843F-A8383E7B477A}"/>
                      </a:ext>
                    </a:extLst>
                  </p:cNvPr>
                  <p:cNvSpPr/>
                  <p:nvPr/>
                </p:nvSpPr>
                <p:spPr>
                  <a:xfrm>
                    <a:off x="6292913" y="2470532"/>
                    <a:ext cx="1377108" cy="2115239"/>
                  </a:xfrm>
                  <a:prstGeom prst="roundRect">
                    <a:avLst>
                      <a:gd name="adj" fmla="val 11867"/>
                    </a:avLst>
                  </a:prstGeom>
                  <a:gradFill flip="none" rotWithShape="1">
                    <a:gsLst>
                      <a:gs pos="0">
                        <a:schemeClr val="bg1"/>
                      </a:gs>
                      <a:gs pos="100000">
                        <a:schemeClr val="bg1">
                          <a:lumMod val="95000"/>
                        </a:schemeClr>
                      </a:gs>
                    </a:gsLst>
                    <a:lin ang="81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Isosceles Triangle 8">
                    <a:extLst>
                      <a:ext uri="{FF2B5EF4-FFF2-40B4-BE49-F238E27FC236}">
                        <a16:creationId xmlns:a16="http://schemas.microsoft.com/office/drawing/2014/main" id="{A200BFDE-393C-7FF4-8408-0B010A68E2EC}"/>
                      </a:ext>
                    </a:extLst>
                  </p:cNvPr>
                  <p:cNvSpPr/>
                  <p:nvPr/>
                </p:nvSpPr>
                <p:spPr>
                  <a:xfrm rot="5400000">
                    <a:off x="7806939" y="3430542"/>
                    <a:ext cx="318599" cy="195218"/>
                  </a:xfrm>
                  <a:prstGeom prst="triangle">
                    <a:avLst/>
                  </a:prstGeom>
                  <a:solidFill>
                    <a:srgbClr val="79C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5" name="TextBox 34">
                  <a:extLst>
                    <a:ext uri="{FF2B5EF4-FFF2-40B4-BE49-F238E27FC236}">
                      <a16:creationId xmlns:a16="http://schemas.microsoft.com/office/drawing/2014/main" id="{5ED7137C-6B99-3A1C-1F05-DD688A2ED0EC}"/>
                    </a:ext>
                  </a:extLst>
                </p:cNvPr>
                <p:cNvSpPr txBox="1">
                  <a:spLocks noChangeAspect="1"/>
                </p:cNvSpPr>
                <p:nvPr/>
              </p:nvSpPr>
              <p:spPr>
                <a:xfrm flipH="1">
                  <a:off x="1091063" y="3029711"/>
                  <a:ext cx="1064316" cy="1099162"/>
                </a:xfrm>
                <a:prstGeom prst="rect">
                  <a:avLst/>
                </a:prstGeom>
              </p:spPr>
              <p:txBody>
                <a:bodyPr vert="horz" wrap="square" lIns="0" tIns="0" rIns="0" bIns="0" rtlCol="0" anchor="t">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0" lvl="1" indent="0" fontAlgn="base">
                    <a:spcBef>
                      <a:spcPct val="0"/>
                    </a:spcBef>
                    <a:spcAft>
                      <a:spcPct val="0"/>
                    </a:spcAft>
                    <a:buClrTx/>
                    <a:buNone/>
                    <a:defRPr/>
                  </a:pPr>
                  <a:r>
                    <a:rPr lang="en-US" sz="900" b="1">
                      <a:solidFill>
                        <a:srgbClr val="79C3C9"/>
                      </a:solidFill>
                      <a:latin typeface="Arial"/>
                    </a:rPr>
                    <a:t>INFORMATION CONGREGATION</a:t>
                  </a:r>
                </a:p>
                <a:p>
                  <a:r>
                    <a:rPr lang="en-US" sz="1200">
                      <a:solidFill>
                        <a:prstClr val="black"/>
                      </a:solidFill>
                      <a:latin typeface="Calibri" panose="020F0502020204030204"/>
                    </a:rPr>
                    <a:t>Gather information about the target system</a:t>
                  </a:r>
                </a:p>
              </p:txBody>
            </p:sp>
          </p:grpSp>
          <p:grpSp>
            <p:nvGrpSpPr>
              <p:cNvPr id="50" name="Group 49">
                <a:extLst>
                  <a:ext uri="{FF2B5EF4-FFF2-40B4-BE49-F238E27FC236}">
                    <a16:creationId xmlns:a16="http://schemas.microsoft.com/office/drawing/2014/main" id="{C481D8A3-8CFD-4A59-5C42-AE2740D99C98}"/>
                  </a:ext>
                </a:extLst>
              </p:cNvPr>
              <p:cNvGrpSpPr/>
              <p:nvPr/>
            </p:nvGrpSpPr>
            <p:grpSpPr>
              <a:xfrm>
                <a:off x="2575053" y="2160642"/>
                <a:ext cx="1684213" cy="2098160"/>
                <a:chOff x="2677527" y="2160642"/>
                <a:chExt cx="1684213" cy="2098160"/>
              </a:xfrm>
            </p:grpSpPr>
            <p:grpSp>
              <p:nvGrpSpPr>
                <p:cNvPr id="12" name="Group 11">
                  <a:extLst>
                    <a:ext uri="{FF2B5EF4-FFF2-40B4-BE49-F238E27FC236}">
                      <a16:creationId xmlns:a16="http://schemas.microsoft.com/office/drawing/2014/main" id="{28313EA9-BEB1-E21C-301A-6D919CD98C0C}"/>
                    </a:ext>
                  </a:extLst>
                </p:cNvPr>
                <p:cNvGrpSpPr>
                  <a:grpSpLocks noChangeAspect="1"/>
                </p:cNvGrpSpPr>
                <p:nvPr/>
              </p:nvGrpSpPr>
              <p:grpSpPr>
                <a:xfrm>
                  <a:off x="2677527" y="2160642"/>
                  <a:ext cx="1684213" cy="2098160"/>
                  <a:chOff x="6096000" y="2302397"/>
                  <a:chExt cx="1967848" cy="2451508"/>
                </a:xfrm>
              </p:grpSpPr>
              <p:grpSp>
                <p:nvGrpSpPr>
                  <p:cNvPr id="13" name="Group 12">
                    <a:extLst>
                      <a:ext uri="{FF2B5EF4-FFF2-40B4-BE49-F238E27FC236}">
                        <a16:creationId xmlns:a16="http://schemas.microsoft.com/office/drawing/2014/main" id="{51FDDC3B-B13B-4F51-D4BB-978A3D1D9D98}"/>
                      </a:ext>
                    </a:extLst>
                  </p:cNvPr>
                  <p:cNvGrpSpPr/>
                  <p:nvPr/>
                </p:nvGrpSpPr>
                <p:grpSpPr>
                  <a:xfrm>
                    <a:off x="6096000" y="2302397"/>
                    <a:ext cx="1770935" cy="2451508"/>
                    <a:chOff x="6096000" y="2302397"/>
                    <a:chExt cx="1770935" cy="2451508"/>
                  </a:xfrm>
                </p:grpSpPr>
                <p:sp>
                  <p:nvSpPr>
                    <p:cNvPr id="16" name="Rectangle: Rounded Corners 15">
                      <a:extLst>
                        <a:ext uri="{FF2B5EF4-FFF2-40B4-BE49-F238E27FC236}">
                          <a16:creationId xmlns:a16="http://schemas.microsoft.com/office/drawing/2014/main" id="{8DB9906F-A0D8-77C1-4E99-2C0114450CFF}"/>
                        </a:ext>
                      </a:extLst>
                    </p:cNvPr>
                    <p:cNvSpPr/>
                    <p:nvPr/>
                  </p:nvSpPr>
                  <p:spPr>
                    <a:xfrm>
                      <a:off x="6096000" y="2302397"/>
                      <a:ext cx="1770935" cy="2451508"/>
                    </a:xfrm>
                    <a:prstGeom prst="roundRect">
                      <a:avLst>
                        <a:gd name="adj" fmla="val 11867"/>
                      </a:avLst>
                    </a:prstGeom>
                    <a:noFill/>
                    <a:ln w="19050">
                      <a:solidFill>
                        <a:srgbClr val="2EB5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Freeform: Shape 16">
                      <a:extLst>
                        <a:ext uri="{FF2B5EF4-FFF2-40B4-BE49-F238E27FC236}">
                          <a16:creationId xmlns:a16="http://schemas.microsoft.com/office/drawing/2014/main" id="{3DEF344D-F5AA-B926-FB73-B9B15B3BF13C}"/>
                        </a:ext>
                      </a:extLst>
                    </p:cNvPr>
                    <p:cNvSpPr/>
                    <p:nvPr/>
                  </p:nvSpPr>
                  <p:spPr>
                    <a:xfrm>
                      <a:off x="6973676" y="2302397"/>
                      <a:ext cx="893258" cy="2451508"/>
                    </a:xfrm>
                    <a:custGeom>
                      <a:avLst/>
                      <a:gdLst>
                        <a:gd name="connsiteX0" fmla="*/ 0 w 893258"/>
                        <a:gd name="connsiteY0" fmla="*/ 0 h 2451508"/>
                        <a:gd name="connsiteX1" fmla="*/ 683101 w 893258"/>
                        <a:gd name="connsiteY1" fmla="*/ 0 h 2451508"/>
                        <a:gd name="connsiteX2" fmla="*/ 893258 w 893258"/>
                        <a:gd name="connsiteY2" fmla="*/ 210157 h 2451508"/>
                        <a:gd name="connsiteX3" fmla="*/ 893258 w 893258"/>
                        <a:gd name="connsiteY3" fmla="*/ 2241351 h 2451508"/>
                        <a:gd name="connsiteX4" fmla="*/ 683101 w 893258"/>
                        <a:gd name="connsiteY4" fmla="*/ 2451508 h 2451508"/>
                        <a:gd name="connsiteX5" fmla="*/ 0 w 893258"/>
                        <a:gd name="connsiteY5" fmla="*/ 2451508 h 245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258" h="2451508">
                          <a:moveTo>
                            <a:pt x="0" y="0"/>
                          </a:moveTo>
                          <a:lnTo>
                            <a:pt x="683101" y="0"/>
                          </a:lnTo>
                          <a:cubicBezTo>
                            <a:pt x="799168" y="0"/>
                            <a:pt x="893258" y="94090"/>
                            <a:pt x="893258" y="210157"/>
                          </a:cubicBezTo>
                          <a:lnTo>
                            <a:pt x="893258" y="2241351"/>
                          </a:lnTo>
                          <a:cubicBezTo>
                            <a:pt x="893258" y="2357418"/>
                            <a:pt x="799168" y="2451508"/>
                            <a:pt x="683101" y="2451508"/>
                          </a:cubicBezTo>
                          <a:lnTo>
                            <a:pt x="0" y="2451508"/>
                          </a:lnTo>
                          <a:close/>
                        </a:path>
                      </a:pathLst>
                    </a:custGeom>
                    <a:solidFill>
                      <a:srgbClr val="2EB5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sp>
                <p:nvSpPr>
                  <p:cNvPr id="14" name="Rectangle: Rounded Corners 13">
                    <a:extLst>
                      <a:ext uri="{FF2B5EF4-FFF2-40B4-BE49-F238E27FC236}">
                        <a16:creationId xmlns:a16="http://schemas.microsoft.com/office/drawing/2014/main" id="{7472CD77-226E-E943-21DF-3F3FB9A535F5}"/>
                      </a:ext>
                    </a:extLst>
                  </p:cNvPr>
                  <p:cNvSpPr/>
                  <p:nvPr/>
                </p:nvSpPr>
                <p:spPr>
                  <a:xfrm>
                    <a:off x="6292913" y="2470532"/>
                    <a:ext cx="1377108" cy="2115239"/>
                  </a:xfrm>
                  <a:prstGeom prst="roundRect">
                    <a:avLst>
                      <a:gd name="adj" fmla="val 11867"/>
                    </a:avLst>
                  </a:prstGeom>
                  <a:gradFill flip="none" rotWithShape="1">
                    <a:gsLst>
                      <a:gs pos="0">
                        <a:schemeClr val="bg1"/>
                      </a:gs>
                      <a:gs pos="100000">
                        <a:schemeClr val="bg1">
                          <a:lumMod val="95000"/>
                        </a:schemeClr>
                      </a:gs>
                    </a:gsLst>
                    <a:lin ang="81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Isosceles Triangle 14">
                    <a:extLst>
                      <a:ext uri="{FF2B5EF4-FFF2-40B4-BE49-F238E27FC236}">
                        <a16:creationId xmlns:a16="http://schemas.microsoft.com/office/drawing/2014/main" id="{55F10B23-9576-2279-EA98-25C3EB64A5C7}"/>
                      </a:ext>
                    </a:extLst>
                  </p:cNvPr>
                  <p:cNvSpPr/>
                  <p:nvPr/>
                </p:nvSpPr>
                <p:spPr>
                  <a:xfrm rot="5400000">
                    <a:off x="7806939" y="3430542"/>
                    <a:ext cx="318599" cy="195218"/>
                  </a:xfrm>
                  <a:prstGeom prst="triangle">
                    <a:avLst/>
                  </a:prstGeom>
                  <a:solidFill>
                    <a:srgbClr val="2EB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6" name="TextBox 35">
                  <a:extLst>
                    <a:ext uri="{FF2B5EF4-FFF2-40B4-BE49-F238E27FC236}">
                      <a16:creationId xmlns:a16="http://schemas.microsoft.com/office/drawing/2014/main" id="{0793DA21-48E2-4814-99F6-26C325691A35}"/>
                    </a:ext>
                  </a:extLst>
                </p:cNvPr>
                <p:cNvSpPr txBox="1">
                  <a:spLocks noChangeAspect="1"/>
                </p:cNvSpPr>
                <p:nvPr/>
              </p:nvSpPr>
              <p:spPr>
                <a:xfrm flipH="1">
                  <a:off x="2872586" y="3029711"/>
                  <a:ext cx="1101904" cy="1099162"/>
                </a:xfrm>
                <a:prstGeom prst="rect">
                  <a:avLst/>
                </a:prstGeom>
              </p:spPr>
              <p:txBody>
                <a:bodyPr vert="horz" wrap="square" lIns="0" tIns="0" rIns="0" bIns="0" rtlCol="0" anchor="t">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0" lvl="1" indent="0" fontAlgn="base">
                    <a:spcBef>
                      <a:spcPct val="0"/>
                    </a:spcBef>
                    <a:spcAft>
                      <a:spcPct val="0"/>
                    </a:spcAft>
                    <a:buClrTx/>
                    <a:buNone/>
                    <a:defRPr/>
                  </a:pPr>
                  <a:r>
                    <a:rPr lang="en-US" sz="900" b="1">
                      <a:solidFill>
                        <a:srgbClr val="2EB5F3"/>
                      </a:solidFill>
                      <a:latin typeface="Arial"/>
                    </a:rPr>
                    <a:t>THREAT ANALYSIS</a:t>
                  </a:r>
                </a:p>
                <a:p>
                  <a:r>
                    <a:rPr lang="en-US" sz="1200">
                      <a:solidFill>
                        <a:prstClr val="black"/>
                      </a:solidFill>
                      <a:latin typeface="Calibri" panose="020F0502020204030204"/>
                    </a:rPr>
                    <a:t>Define scope, and </a:t>
                  </a:r>
                </a:p>
                <a:p>
                  <a:r>
                    <a:rPr lang="en-US" sz="1200">
                      <a:solidFill>
                        <a:prstClr val="black"/>
                      </a:solidFill>
                      <a:latin typeface="Calibri" panose="020F0502020204030204"/>
                    </a:rPr>
                    <a:t>create threat profile</a:t>
                  </a:r>
                </a:p>
              </p:txBody>
            </p:sp>
          </p:grpSp>
          <p:grpSp>
            <p:nvGrpSpPr>
              <p:cNvPr id="49" name="Group 48">
                <a:extLst>
                  <a:ext uri="{FF2B5EF4-FFF2-40B4-BE49-F238E27FC236}">
                    <a16:creationId xmlns:a16="http://schemas.microsoft.com/office/drawing/2014/main" id="{90648553-AEC0-8B56-8C96-341A84C76D26}"/>
                  </a:ext>
                </a:extLst>
              </p:cNvPr>
              <p:cNvGrpSpPr/>
              <p:nvPr/>
            </p:nvGrpSpPr>
            <p:grpSpPr>
              <a:xfrm>
                <a:off x="4288218" y="2160642"/>
                <a:ext cx="1684213" cy="2098160"/>
                <a:chOff x="4493167" y="2160642"/>
                <a:chExt cx="1684213" cy="2098160"/>
              </a:xfrm>
            </p:grpSpPr>
            <p:grpSp>
              <p:nvGrpSpPr>
                <p:cNvPr id="18" name="Group 17">
                  <a:extLst>
                    <a:ext uri="{FF2B5EF4-FFF2-40B4-BE49-F238E27FC236}">
                      <a16:creationId xmlns:a16="http://schemas.microsoft.com/office/drawing/2014/main" id="{43E3DB93-06BB-D80E-2E0E-4C385418E105}"/>
                    </a:ext>
                  </a:extLst>
                </p:cNvPr>
                <p:cNvGrpSpPr>
                  <a:grpSpLocks noChangeAspect="1"/>
                </p:cNvGrpSpPr>
                <p:nvPr/>
              </p:nvGrpSpPr>
              <p:grpSpPr>
                <a:xfrm>
                  <a:off x="4493167" y="2160642"/>
                  <a:ext cx="1684213" cy="2098160"/>
                  <a:chOff x="6096000" y="2302397"/>
                  <a:chExt cx="1967848" cy="2451508"/>
                </a:xfrm>
              </p:grpSpPr>
              <p:grpSp>
                <p:nvGrpSpPr>
                  <p:cNvPr id="19" name="Group 18">
                    <a:extLst>
                      <a:ext uri="{FF2B5EF4-FFF2-40B4-BE49-F238E27FC236}">
                        <a16:creationId xmlns:a16="http://schemas.microsoft.com/office/drawing/2014/main" id="{7B69CB69-1A69-1E72-3A48-9D76944EC932}"/>
                      </a:ext>
                    </a:extLst>
                  </p:cNvPr>
                  <p:cNvGrpSpPr/>
                  <p:nvPr/>
                </p:nvGrpSpPr>
                <p:grpSpPr>
                  <a:xfrm>
                    <a:off x="6096000" y="2302397"/>
                    <a:ext cx="1770935" cy="2451508"/>
                    <a:chOff x="6096000" y="2302397"/>
                    <a:chExt cx="1770935" cy="2451508"/>
                  </a:xfrm>
                </p:grpSpPr>
                <p:sp>
                  <p:nvSpPr>
                    <p:cNvPr id="22" name="Rectangle: Rounded Corners 21">
                      <a:extLst>
                        <a:ext uri="{FF2B5EF4-FFF2-40B4-BE49-F238E27FC236}">
                          <a16:creationId xmlns:a16="http://schemas.microsoft.com/office/drawing/2014/main" id="{7BC50634-8B68-5EB1-3AC8-EAA4F7F44396}"/>
                        </a:ext>
                      </a:extLst>
                    </p:cNvPr>
                    <p:cNvSpPr/>
                    <p:nvPr/>
                  </p:nvSpPr>
                  <p:spPr>
                    <a:xfrm>
                      <a:off x="6096000" y="2302397"/>
                      <a:ext cx="1770935" cy="2451508"/>
                    </a:xfrm>
                    <a:prstGeom prst="roundRect">
                      <a:avLst>
                        <a:gd name="adj" fmla="val 11867"/>
                      </a:avLst>
                    </a:prstGeom>
                    <a:noFill/>
                    <a:ln w="19050">
                      <a:solidFill>
                        <a:srgbClr val="FEC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Freeform: Shape 22">
                      <a:extLst>
                        <a:ext uri="{FF2B5EF4-FFF2-40B4-BE49-F238E27FC236}">
                          <a16:creationId xmlns:a16="http://schemas.microsoft.com/office/drawing/2014/main" id="{B28192A2-6773-349A-05F9-105D4DAAC95E}"/>
                        </a:ext>
                      </a:extLst>
                    </p:cNvPr>
                    <p:cNvSpPr/>
                    <p:nvPr/>
                  </p:nvSpPr>
                  <p:spPr>
                    <a:xfrm>
                      <a:off x="6973676" y="2302397"/>
                      <a:ext cx="893258" cy="2451508"/>
                    </a:xfrm>
                    <a:custGeom>
                      <a:avLst/>
                      <a:gdLst>
                        <a:gd name="connsiteX0" fmla="*/ 0 w 893258"/>
                        <a:gd name="connsiteY0" fmla="*/ 0 h 2451508"/>
                        <a:gd name="connsiteX1" fmla="*/ 683101 w 893258"/>
                        <a:gd name="connsiteY1" fmla="*/ 0 h 2451508"/>
                        <a:gd name="connsiteX2" fmla="*/ 893258 w 893258"/>
                        <a:gd name="connsiteY2" fmla="*/ 210157 h 2451508"/>
                        <a:gd name="connsiteX3" fmla="*/ 893258 w 893258"/>
                        <a:gd name="connsiteY3" fmla="*/ 2241351 h 2451508"/>
                        <a:gd name="connsiteX4" fmla="*/ 683101 w 893258"/>
                        <a:gd name="connsiteY4" fmla="*/ 2451508 h 2451508"/>
                        <a:gd name="connsiteX5" fmla="*/ 0 w 893258"/>
                        <a:gd name="connsiteY5" fmla="*/ 2451508 h 245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258" h="2451508">
                          <a:moveTo>
                            <a:pt x="0" y="0"/>
                          </a:moveTo>
                          <a:lnTo>
                            <a:pt x="683101" y="0"/>
                          </a:lnTo>
                          <a:cubicBezTo>
                            <a:pt x="799168" y="0"/>
                            <a:pt x="893258" y="94090"/>
                            <a:pt x="893258" y="210157"/>
                          </a:cubicBezTo>
                          <a:lnTo>
                            <a:pt x="893258" y="2241351"/>
                          </a:lnTo>
                          <a:cubicBezTo>
                            <a:pt x="893258" y="2357418"/>
                            <a:pt x="799168" y="2451508"/>
                            <a:pt x="683101" y="2451508"/>
                          </a:cubicBezTo>
                          <a:lnTo>
                            <a:pt x="0" y="2451508"/>
                          </a:lnTo>
                          <a:close/>
                        </a:path>
                      </a:pathLst>
                    </a:custGeom>
                    <a:solidFill>
                      <a:srgbClr val="FEC5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sp>
                <p:nvSpPr>
                  <p:cNvPr id="20" name="Rectangle: Rounded Corners 19">
                    <a:extLst>
                      <a:ext uri="{FF2B5EF4-FFF2-40B4-BE49-F238E27FC236}">
                        <a16:creationId xmlns:a16="http://schemas.microsoft.com/office/drawing/2014/main" id="{105DFDDD-7BA1-9529-3530-556E64076CE3}"/>
                      </a:ext>
                    </a:extLst>
                  </p:cNvPr>
                  <p:cNvSpPr/>
                  <p:nvPr/>
                </p:nvSpPr>
                <p:spPr>
                  <a:xfrm>
                    <a:off x="6292913" y="2470532"/>
                    <a:ext cx="1377108" cy="2115239"/>
                  </a:xfrm>
                  <a:prstGeom prst="roundRect">
                    <a:avLst>
                      <a:gd name="adj" fmla="val 11867"/>
                    </a:avLst>
                  </a:prstGeom>
                  <a:gradFill flip="none" rotWithShape="1">
                    <a:gsLst>
                      <a:gs pos="0">
                        <a:schemeClr val="bg1"/>
                      </a:gs>
                      <a:gs pos="100000">
                        <a:schemeClr val="bg1">
                          <a:lumMod val="95000"/>
                        </a:schemeClr>
                      </a:gs>
                    </a:gsLst>
                    <a:lin ang="81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Isosceles Triangle 20">
                    <a:extLst>
                      <a:ext uri="{FF2B5EF4-FFF2-40B4-BE49-F238E27FC236}">
                        <a16:creationId xmlns:a16="http://schemas.microsoft.com/office/drawing/2014/main" id="{21BF9493-D2EB-9BFD-AFA5-FA8CB1A21803}"/>
                      </a:ext>
                    </a:extLst>
                  </p:cNvPr>
                  <p:cNvSpPr/>
                  <p:nvPr/>
                </p:nvSpPr>
                <p:spPr>
                  <a:xfrm rot="5400000">
                    <a:off x="7806939" y="3430542"/>
                    <a:ext cx="318599" cy="195218"/>
                  </a:xfrm>
                  <a:prstGeom prst="triangle">
                    <a:avLst/>
                  </a:prstGeom>
                  <a:solidFill>
                    <a:srgbClr val="FEC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7" name="TextBox 36">
                  <a:extLst>
                    <a:ext uri="{FF2B5EF4-FFF2-40B4-BE49-F238E27FC236}">
                      <a16:creationId xmlns:a16="http://schemas.microsoft.com/office/drawing/2014/main" id="{3E858390-7725-5979-2605-99C936942EDA}"/>
                    </a:ext>
                  </a:extLst>
                </p:cNvPr>
                <p:cNvSpPr txBox="1">
                  <a:spLocks noChangeAspect="1"/>
                </p:cNvSpPr>
                <p:nvPr/>
              </p:nvSpPr>
              <p:spPr>
                <a:xfrm flipH="1">
                  <a:off x="4706450" y="3029711"/>
                  <a:ext cx="1082259" cy="1099162"/>
                </a:xfrm>
                <a:prstGeom prst="rect">
                  <a:avLst/>
                </a:prstGeom>
              </p:spPr>
              <p:txBody>
                <a:bodyPr vert="horz" wrap="square" lIns="0" tIns="0" rIns="0" bIns="0" rtlCol="0" anchor="t">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0" lvl="1" indent="0" fontAlgn="base">
                    <a:spcBef>
                      <a:spcPct val="0"/>
                    </a:spcBef>
                    <a:spcAft>
                      <a:spcPct val="0"/>
                    </a:spcAft>
                    <a:buClrTx/>
                    <a:buNone/>
                    <a:defRPr/>
                  </a:pPr>
                  <a:r>
                    <a:rPr lang="en-US" sz="900" b="1">
                      <a:solidFill>
                        <a:srgbClr val="FEC560"/>
                      </a:solidFill>
                      <a:latin typeface="Arial"/>
                    </a:rPr>
                    <a:t>VULNERABILITY</a:t>
                  </a:r>
                </a:p>
                <a:p>
                  <a:pPr marL="0" lvl="1" indent="0" fontAlgn="base">
                    <a:spcBef>
                      <a:spcPct val="0"/>
                    </a:spcBef>
                    <a:spcAft>
                      <a:spcPct val="0"/>
                    </a:spcAft>
                    <a:buClrTx/>
                    <a:buNone/>
                    <a:defRPr/>
                  </a:pPr>
                  <a:r>
                    <a:rPr lang="en-US" sz="900" b="1">
                      <a:solidFill>
                        <a:srgbClr val="FEC560"/>
                      </a:solidFill>
                      <a:latin typeface="Arial"/>
                    </a:rPr>
                    <a:t>ASSESSMENT</a:t>
                  </a:r>
                </a:p>
                <a:p>
                  <a:pPr marL="60325"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Scan for vulnerabilities using Manual / Automated process</a:t>
                  </a:r>
                </a:p>
                <a:p>
                  <a:pPr marL="0" lvl="1" indent="0" fontAlgn="base">
                    <a:spcBef>
                      <a:spcPct val="0"/>
                    </a:spcBef>
                    <a:spcAft>
                      <a:spcPct val="0"/>
                    </a:spcAft>
                    <a:buClrTx/>
                    <a:buNone/>
                    <a:defRPr/>
                  </a:pPr>
                  <a:endParaRPr lang="en-US" sz="900" b="1">
                    <a:solidFill>
                      <a:srgbClr val="FEC560"/>
                    </a:solidFill>
                    <a:latin typeface="Arial"/>
                  </a:endParaRPr>
                </a:p>
              </p:txBody>
            </p:sp>
          </p:grpSp>
          <p:grpSp>
            <p:nvGrpSpPr>
              <p:cNvPr id="48" name="Group 47">
                <a:extLst>
                  <a:ext uri="{FF2B5EF4-FFF2-40B4-BE49-F238E27FC236}">
                    <a16:creationId xmlns:a16="http://schemas.microsoft.com/office/drawing/2014/main" id="{906D317A-BAC2-100D-E185-CFAA9E123813}"/>
                  </a:ext>
                </a:extLst>
              </p:cNvPr>
              <p:cNvGrpSpPr/>
              <p:nvPr/>
            </p:nvGrpSpPr>
            <p:grpSpPr>
              <a:xfrm>
                <a:off x="6001383" y="2160642"/>
                <a:ext cx="1684213" cy="2098160"/>
                <a:chOff x="6308806" y="2160642"/>
                <a:chExt cx="1684213" cy="2098160"/>
              </a:xfrm>
            </p:grpSpPr>
            <p:grpSp>
              <p:nvGrpSpPr>
                <p:cNvPr id="24" name="Group 23">
                  <a:extLst>
                    <a:ext uri="{FF2B5EF4-FFF2-40B4-BE49-F238E27FC236}">
                      <a16:creationId xmlns:a16="http://schemas.microsoft.com/office/drawing/2014/main" id="{1D689018-40C9-A946-B102-0269DB39DC72}"/>
                    </a:ext>
                  </a:extLst>
                </p:cNvPr>
                <p:cNvGrpSpPr>
                  <a:grpSpLocks noChangeAspect="1"/>
                </p:cNvGrpSpPr>
                <p:nvPr/>
              </p:nvGrpSpPr>
              <p:grpSpPr>
                <a:xfrm>
                  <a:off x="6308806" y="2160642"/>
                  <a:ext cx="1684213" cy="2098160"/>
                  <a:chOff x="6096000" y="2302397"/>
                  <a:chExt cx="1967848" cy="2451508"/>
                </a:xfrm>
              </p:grpSpPr>
              <p:grpSp>
                <p:nvGrpSpPr>
                  <p:cNvPr id="25" name="Group 24">
                    <a:extLst>
                      <a:ext uri="{FF2B5EF4-FFF2-40B4-BE49-F238E27FC236}">
                        <a16:creationId xmlns:a16="http://schemas.microsoft.com/office/drawing/2014/main" id="{1E3BCA17-1077-CEED-2F5A-4395ED221C37}"/>
                      </a:ext>
                    </a:extLst>
                  </p:cNvPr>
                  <p:cNvGrpSpPr/>
                  <p:nvPr/>
                </p:nvGrpSpPr>
                <p:grpSpPr>
                  <a:xfrm>
                    <a:off x="6096000" y="2302397"/>
                    <a:ext cx="1770935" cy="2451508"/>
                    <a:chOff x="6096000" y="2302397"/>
                    <a:chExt cx="1770935" cy="2451508"/>
                  </a:xfrm>
                </p:grpSpPr>
                <p:sp>
                  <p:nvSpPr>
                    <p:cNvPr id="28" name="Rectangle: Rounded Corners 27">
                      <a:extLst>
                        <a:ext uri="{FF2B5EF4-FFF2-40B4-BE49-F238E27FC236}">
                          <a16:creationId xmlns:a16="http://schemas.microsoft.com/office/drawing/2014/main" id="{F455AA3A-99A7-CC24-44C1-4F324AA18C73}"/>
                        </a:ext>
                      </a:extLst>
                    </p:cNvPr>
                    <p:cNvSpPr/>
                    <p:nvPr/>
                  </p:nvSpPr>
                  <p:spPr>
                    <a:xfrm>
                      <a:off x="6096000" y="2302397"/>
                      <a:ext cx="1770935" cy="2451508"/>
                    </a:xfrm>
                    <a:prstGeom prst="roundRect">
                      <a:avLst>
                        <a:gd name="adj" fmla="val 11867"/>
                      </a:avLst>
                    </a:prstGeom>
                    <a:noFill/>
                    <a:ln w="19050">
                      <a:solidFill>
                        <a:srgbClr val="F38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Shape 28">
                      <a:extLst>
                        <a:ext uri="{FF2B5EF4-FFF2-40B4-BE49-F238E27FC236}">
                          <a16:creationId xmlns:a16="http://schemas.microsoft.com/office/drawing/2014/main" id="{0E013EA4-DC7F-0D92-B1B6-D5C827FED128}"/>
                        </a:ext>
                      </a:extLst>
                    </p:cNvPr>
                    <p:cNvSpPr/>
                    <p:nvPr/>
                  </p:nvSpPr>
                  <p:spPr>
                    <a:xfrm>
                      <a:off x="6973676" y="2302397"/>
                      <a:ext cx="893258" cy="2451508"/>
                    </a:xfrm>
                    <a:custGeom>
                      <a:avLst/>
                      <a:gdLst>
                        <a:gd name="connsiteX0" fmla="*/ 0 w 893258"/>
                        <a:gd name="connsiteY0" fmla="*/ 0 h 2451508"/>
                        <a:gd name="connsiteX1" fmla="*/ 683101 w 893258"/>
                        <a:gd name="connsiteY1" fmla="*/ 0 h 2451508"/>
                        <a:gd name="connsiteX2" fmla="*/ 893258 w 893258"/>
                        <a:gd name="connsiteY2" fmla="*/ 210157 h 2451508"/>
                        <a:gd name="connsiteX3" fmla="*/ 893258 w 893258"/>
                        <a:gd name="connsiteY3" fmla="*/ 2241351 h 2451508"/>
                        <a:gd name="connsiteX4" fmla="*/ 683101 w 893258"/>
                        <a:gd name="connsiteY4" fmla="*/ 2451508 h 2451508"/>
                        <a:gd name="connsiteX5" fmla="*/ 0 w 893258"/>
                        <a:gd name="connsiteY5" fmla="*/ 2451508 h 245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258" h="2451508">
                          <a:moveTo>
                            <a:pt x="0" y="0"/>
                          </a:moveTo>
                          <a:lnTo>
                            <a:pt x="683101" y="0"/>
                          </a:lnTo>
                          <a:cubicBezTo>
                            <a:pt x="799168" y="0"/>
                            <a:pt x="893258" y="94090"/>
                            <a:pt x="893258" y="210157"/>
                          </a:cubicBezTo>
                          <a:lnTo>
                            <a:pt x="893258" y="2241351"/>
                          </a:lnTo>
                          <a:cubicBezTo>
                            <a:pt x="893258" y="2357418"/>
                            <a:pt x="799168" y="2451508"/>
                            <a:pt x="683101" y="2451508"/>
                          </a:cubicBezTo>
                          <a:lnTo>
                            <a:pt x="0" y="2451508"/>
                          </a:lnTo>
                          <a:close/>
                        </a:path>
                      </a:pathLst>
                    </a:custGeom>
                    <a:solidFill>
                      <a:srgbClr val="F38B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sp>
                <p:nvSpPr>
                  <p:cNvPr id="26" name="Rectangle: Rounded Corners 25">
                    <a:extLst>
                      <a:ext uri="{FF2B5EF4-FFF2-40B4-BE49-F238E27FC236}">
                        <a16:creationId xmlns:a16="http://schemas.microsoft.com/office/drawing/2014/main" id="{5AB54684-026F-1F34-D750-67ABA66EEC2A}"/>
                      </a:ext>
                    </a:extLst>
                  </p:cNvPr>
                  <p:cNvSpPr/>
                  <p:nvPr/>
                </p:nvSpPr>
                <p:spPr>
                  <a:xfrm>
                    <a:off x="6292913" y="2470532"/>
                    <a:ext cx="1377108" cy="2115239"/>
                  </a:xfrm>
                  <a:prstGeom prst="roundRect">
                    <a:avLst>
                      <a:gd name="adj" fmla="val 11867"/>
                    </a:avLst>
                  </a:prstGeom>
                  <a:gradFill flip="none" rotWithShape="1">
                    <a:gsLst>
                      <a:gs pos="0">
                        <a:schemeClr val="bg1"/>
                      </a:gs>
                      <a:gs pos="100000">
                        <a:schemeClr val="bg1">
                          <a:lumMod val="95000"/>
                        </a:schemeClr>
                      </a:gs>
                    </a:gsLst>
                    <a:lin ang="81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Isosceles Triangle 26">
                    <a:extLst>
                      <a:ext uri="{FF2B5EF4-FFF2-40B4-BE49-F238E27FC236}">
                        <a16:creationId xmlns:a16="http://schemas.microsoft.com/office/drawing/2014/main" id="{91627BAE-5E65-9C09-0A9B-21B8B4A98013}"/>
                      </a:ext>
                    </a:extLst>
                  </p:cNvPr>
                  <p:cNvSpPr/>
                  <p:nvPr/>
                </p:nvSpPr>
                <p:spPr>
                  <a:xfrm rot="5400000">
                    <a:off x="7806939" y="3430542"/>
                    <a:ext cx="318599" cy="195218"/>
                  </a:xfrm>
                  <a:prstGeom prst="triangle">
                    <a:avLst/>
                  </a:prstGeom>
                  <a:solidFill>
                    <a:srgbClr val="F38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TextBox 37">
                  <a:extLst>
                    <a:ext uri="{FF2B5EF4-FFF2-40B4-BE49-F238E27FC236}">
                      <a16:creationId xmlns:a16="http://schemas.microsoft.com/office/drawing/2014/main" id="{289A5451-DD6A-5722-BE68-61059CDC2AD4}"/>
                    </a:ext>
                  </a:extLst>
                </p:cNvPr>
                <p:cNvSpPr txBox="1">
                  <a:spLocks noChangeAspect="1"/>
                </p:cNvSpPr>
                <p:nvPr/>
              </p:nvSpPr>
              <p:spPr>
                <a:xfrm flipH="1">
                  <a:off x="6522088" y="3029711"/>
                  <a:ext cx="1104551" cy="1099162"/>
                </a:xfrm>
                <a:prstGeom prst="rect">
                  <a:avLst/>
                </a:prstGeom>
              </p:spPr>
              <p:txBody>
                <a:bodyPr vert="horz" wrap="square" lIns="0" tIns="0" rIns="0" bIns="0" rtlCol="0" anchor="t">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0" lvl="1" indent="0" fontAlgn="base">
                    <a:spcBef>
                      <a:spcPct val="0"/>
                    </a:spcBef>
                    <a:spcAft>
                      <a:spcPct val="0"/>
                    </a:spcAft>
                    <a:buClrTx/>
                    <a:buNone/>
                    <a:defRPr/>
                  </a:pPr>
                  <a:r>
                    <a:rPr lang="en-US" sz="900" b="1">
                      <a:solidFill>
                        <a:srgbClr val="F38B27"/>
                      </a:solidFill>
                      <a:latin typeface="Arial"/>
                    </a:rPr>
                    <a:t>EXPLOITATION / IN-DEPTH PENETRATION TESTING</a:t>
                  </a:r>
                </a:p>
                <a:p>
                  <a:pPr marL="60325"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Carry out exploitations on the validated vulnerabilities</a:t>
                  </a:r>
                </a:p>
              </p:txBody>
            </p:sp>
          </p:grpSp>
          <p:grpSp>
            <p:nvGrpSpPr>
              <p:cNvPr id="47" name="Group 46">
                <a:extLst>
                  <a:ext uri="{FF2B5EF4-FFF2-40B4-BE49-F238E27FC236}">
                    <a16:creationId xmlns:a16="http://schemas.microsoft.com/office/drawing/2014/main" id="{5551B936-26AE-E8B9-CBB3-5203D030987B}"/>
                  </a:ext>
                </a:extLst>
              </p:cNvPr>
              <p:cNvGrpSpPr/>
              <p:nvPr/>
            </p:nvGrpSpPr>
            <p:grpSpPr>
              <a:xfrm>
                <a:off x="7714549" y="2160642"/>
                <a:ext cx="1515681" cy="2098160"/>
                <a:chOff x="8124447" y="2160642"/>
                <a:chExt cx="1515681" cy="2098160"/>
              </a:xfrm>
            </p:grpSpPr>
            <p:grpSp>
              <p:nvGrpSpPr>
                <p:cNvPr id="30" name="Group 29">
                  <a:extLst>
                    <a:ext uri="{FF2B5EF4-FFF2-40B4-BE49-F238E27FC236}">
                      <a16:creationId xmlns:a16="http://schemas.microsoft.com/office/drawing/2014/main" id="{097536C5-2C93-3C3F-A215-03AE06FF4497}"/>
                    </a:ext>
                  </a:extLst>
                </p:cNvPr>
                <p:cNvGrpSpPr>
                  <a:grpSpLocks noChangeAspect="1"/>
                </p:cNvGrpSpPr>
                <p:nvPr/>
              </p:nvGrpSpPr>
              <p:grpSpPr>
                <a:xfrm>
                  <a:off x="8124447" y="2160642"/>
                  <a:ext cx="1515681" cy="2098160"/>
                  <a:chOff x="6096000" y="2302397"/>
                  <a:chExt cx="1770935" cy="2451508"/>
                </a:xfrm>
              </p:grpSpPr>
              <p:grpSp>
                <p:nvGrpSpPr>
                  <p:cNvPr id="31" name="Group 30">
                    <a:extLst>
                      <a:ext uri="{FF2B5EF4-FFF2-40B4-BE49-F238E27FC236}">
                        <a16:creationId xmlns:a16="http://schemas.microsoft.com/office/drawing/2014/main" id="{CA142CF9-5787-CADE-FA80-8941690AA2E9}"/>
                      </a:ext>
                    </a:extLst>
                  </p:cNvPr>
                  <p:cNvGrpSpPr/>
                  <p:nvPr/>
                </p:nvGrpSpPr>
                <p:grpSpPr>
                  <a:xfrm>
                    <a:off x="6096000" y="2302397"/>
                    <a:ext cx="1770935" cy="2451508"/>
                    <a:chOff x="6096000" y="2302397"/>
                    <a:chExt cx="1770935" cy="2451508"/>
                  </a:xfrm>
                </p:grpSpPr>
                <p:sp>
                  <p:nvSpPr>
                    <p:cNvPr id="33" name="Rectangle: Rounded Corners 32">
                      <a:extLst>
                        <a:ext uri="{FF2B5EF4-FFF2-40B4-BE49-F238E27FC236}">
                          <a16:creationId xmlns:a16="http://schemas.microsoft.com/office/drawing/2014/main" id="{CC74F2CB-A177-FFB8-9F59-5A546359762D}"/>
                        </a:ext>
                      </a:extLst>
                    </p:cNvPr>
                    <p:cNvSpPr/>
                    <p:nvPr/>
                  </p:nvSpPr>
                  <p:spPr>
                    <a:xfrm>
                      <a:off x="6096000" y="2302397"/>
                      <a:ext cx="1770935" cy="2451508"/>
                    </a:xfrm>
                    <a:prstGeom prst="roundRect">
                      <a:avLst>
                        <a:gd name="adj" fmla="val 11867"/>
                      </a:avLst>
                    </a:prstGeom>
                    <a:noFill/>
                    <a:ln w="19050">
                      <a:solidFill>
                        <a:srgbClr val="D04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Freeform: Shape 33">
                      <a:extLst>
                        <a:ext uri="{FF2B5EF4-FFF2-40B4-BE49-F238E27FC236}">
                          <a16:creationId xmlns:a16="http://schemas.microsoft.com/office/drawing/2014/main" id="{093D7AD4-758D-07D8-E759-4841DF79C5CA}"/>
                        </a:ext>
                      </a:extLst>
                    </p:cNvPr>
                    <p:cNvSpPr/>
                    <p:nvPr/>
                  </p:nvSpPr>
                  <p:spPr>
                    <a:xfrm>
                      <a:off x="6973676" y="2302397"/>
                      <a:ext cx="893258" cy="2451508"/>
                    </a:xfrm>
                    <a:custGeom>
                      <a:avLst/>
                      <a:gdLst>
                        <a:gd name="connsiteX0" fmla="*/ 0 w 893258"/>
                        <a:gd name="connsiteY0" fmla="*/ 0 h 2451508"/>
                        <a:gd name="connsiteX1" fmla="*/ 683101 w 893258"/>
                        <a:gd name="connsiteY1" fmla="*/ 0 h 2451508"/>
                        <a:gd name="connsiteX2" fmla="*/ 893258 w 893258"/>
                        <a:gd name="connsiteY2" fmla="*/ 210157 h 2451508"/>
                        <a:gd name="connsiteX3" fmla="*/ 893258 w 893258"/>
                        <a:gd name="connsiteY3" fmla="*/ 2241351 h 2451508"/>
                        <a:gd name="connsiteX4" fmla="*/ 683101 w 893258"/>
                        <a:gd name="connsiteY4" fmla="*/ 2451508 h 2451508"/>
                        <a:gd name="connsiteX5" fmla="*/ 0 w 893258"/>
                        <a:gd name="connsiteY5" fmla="*/ 2451508 h 245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258" h="2451508">
                          <a:moveTo>
                            <a:pt x="0" y="0"/>
                          </a:moveTo>
                          <a:lnTo>
                            <a:pt x="683101" y="0"/>
                          </a:lnTo>
                          <a:cubicBezTo>
                            <a:pt x="799168" y="0"/>
                            <a:pt x="893258" y="94090"/>
                            <a:pt x="893258" y="210157"/>
                          </a:cubicBezTo>
                          <a:lnTo>
                            <a:pt x="893258" y="2241351"/>
                          </a:lnTo>
                          <a:cubicBezTo>
                            <a:pt x="893258" y="2357418"/>
                            <a:pt x="799168" y="2451508"/>
                            <a:pt x="683101" y="2451508"/>
                          </a:cubicBezTo>
                          <a:lnTo>
                            <a:pt x="0" y="2451508"/>
                          </a:lnTo>
                          <a:close/>
                        </a:path>
                      </a:pathLst>
                    </a:custGeom>
                    <a:solidFill>
                      <a:srgbClr val="D0445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sp>
                <p:nvSpPr>
                  <p:cNvPr id="32" name="Rectangle: Rounded Corners 31">
                    <a:extLst>
                      <a:ext uri="{FF2B5EF4-FFF2-40B4-BE49-F238E27FC236}">
                        <a16:creationId xmlns:a16="http://schemas.microsoft.com/office/drawing/2014/main" id="{0D8880DD-09A0-1F15-D240-5433B8F412BE}"/>
                      </a:ext>
                    </a:extLst>
                  </p:cNvPr>
                  <p:cNvSpPr/>
                  <p:nvPr/>
                </p:nvSpPr>
                <p:spPr>
                  <a:xfrm>
                    <a:off x="6292913" y="2470532"/>
                    <a:ext cx="1377108" cy="2115239"/>
                  </a:xfrm>
                  <a:prstGeom prst="roundRect">
                    <a:avLst>
                      <a:gd name="adj" fmla="val 11867"/>
                    </a:avLst>
                  </a:prstGeom>
                  <a:gradFill flip="none" rotWithShape="1">
                    <a:gsLst>
                      <a:gs pos="0">
                        <a:schemeClr val="bg1"/>
                      </a:gs>
                      <a:gs pos="100000">
                        <a:schemeClr val="bg1">
                          <a:lumMod val="95000"/>
                        </a:schemeClr>
                      </a:gs>
                    </a:gsLst>
                    <a:lin ang="81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9" name="TextBox 38">
                  <a:extLst>
                    <a:ext uri="{FF2B5EF4-FFF2-40B4-BE49-F238E27FC236}">
                      <a16:creationId xmlns:a16="http://schemas.microsoft.com/office/drawing/2014/main" id="{8DA25EAE-01F1-78A2-32E7-B61F76ED6F86}"/>
                    </a:ext>
                  </a:extLst>
                </p:cNvPr>
                <p:cNvSpPr txBox="1">
                  <a:spLocks noChangeAspect="1"/>
                </p:cNvSpPr>
                <p:nvPr/>
              </p:nvSpPr>
              <p:spPr>
                <a:xfrm flipH="1">
                  <a:off x="8357526" y="3029711"/>
                  <a:ext cx="1035900" cy="1099162"/>
                </a:xfrm>
                <a:prstGeom prst="rect">
                  <a:avLst/>
                </a:prstGeom>
              </p:spPr>
              <p:txBody>
                <a:bodyPr vert="horz" wrap="square" lIns="0" tIns="0" rIns="0" bIns="0" rtlCol="0" anchor="t">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0" lvl="1" indent="0" fontAlgn="base">
                    <a:spcBef>
                      <a:spcPct val="0"/>
                    </a:spcBef>
                    <a:spcAft>
                      <a:spcPct val="0"/>
                    </a:spcAft>
                    <a:buClrTx/>
                    <a:buNone/>
                    <a:defRPr/>
                  </a:pPr>
                  <a:r>
                    <a:rPr lang="en-US" sz="900" b="1">
                      <a:solidFill>
                        <a:srgbClr val="D04454"/>
                      </a:solidFill>
                      <a:latin typeface="Arial"/>
                    </a:rPr>
                    <a:t>REPORTING/ RESULT ANALYSIS</a:t>
                  </a:r>
                </a:p>
                <a:p>
                  <a:pPr marL="0" lvl="1" indent="0" fontAlgn="base">
                    <a:spcBef>
                      <a:spcPct val="0"/>
                    </a:spcBef>
                    <a:spcAft>
                      <a:spcPct val="0"/>
                    </a:spcAft>
                    <a:buClrTx/>
                    <a:buNone/>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Preparation of security review reports</a:t>
                  </a:r>
                </a:p>
              </p:txBody>
            </p:sp>
          </p:grpSp>
        </p:grpSp>
        <p:pic>
          <p:nvPicPr>
            <p:cNvPr id="68" name="Picture 67">
              <a:extLst>
                <a:ext uri="{FF2B5EF4-FFF2-40B4-BE49-F238E27FC236}">
                  <a16:creationId xmlns:a16="http://schemas.microsoft.com/office/drawing/2014/main" id="{F77F1783-1A3A-3643-90CC-D1B6A2402C55}"/>
                </a:ext>
              </a:extLst>
            </p:cNvPr>
            <p:cNvPicPr>
              <a:picLocks noChangeAspect="1"/>
            </p:cNvPicPr>
            <p:nvPr/>
          </p:nvPicPr>
          <p:blipFill>
            <a:blip r:embed="rId3"/>
            <a:stretch>
              <a:fillRect/>
            </a:stretch>
          </p:blipFill>
          <p:spPr>
            <a:xfrm>
              <a:off x="6652813" y="2600224"/>
              <a:ext cx="548640" cy="548640"/>
            </a:xfrm>
            <a:prstGeom prst="rect">
              <a:avLst/>
            </a:prstGeom>
          </p:spPr>
        </p:pic>
        <p:pic>
          <p:nvPicPr>
            <p:cNvPr id="69" name="Picture 68">
              <a:extLst>
                <a:ext uri="{FF2B5EF4-FFF2-40B4-BE49-F238E27FC236}">
                  <a16:creationId xmlns:a16="http://schemas.microsoft.com/office/drawing/2014/main" id="{6FB569D0-932C-377F-A673-C4587EBC0EDF}"/>
                </a:ext>
              </a:extLst>
            </p:cNvPr>
            <p:cNvPicPr>
              <a:picLocks noChangeAspect="1"/>
            </p:cNvPicPr>
            <p:nvPr/>
          </p:nvPicPr>
          <p:blipFill>
            <a:blip r:embed="rId4"/>
            <a:stretch>
              <a:fillRect/>
            </a:stretch>
          </p:blipFill>
          <p:spPr>
            <a:xfrm>
              <a:off x="8397531" y="2600224"/>
              <a:ext cx="548640" cy="548640"/>
            </a:xfrm>
            <a:prstGeom prst="rect">
              <a:avLst/>
            </a:prstGeom>
          </p:spPr>
        </p:pic>
        <p:pic>
          <p:nvPicPr>
            <p:cNvPr id="70" name="Picture 69">
              <a:extLst>
                <a:ext uri="{FF2B5EF4-FFF2-40B4-BE49-F238E27FC236}">
                  <a16:creationId xmlns:a16="http://schemas.microsoft.com/office/drawing/2014/main" id="{5638CD32-C953-E628-F6CF-967FED613C94}"/>
                </a:ext>
              </a:extLst>
            </p:cNvPr>
            <p:cNvPicPr>
              <a:picLocks noChangeAspect="1"/>
            </p:cNvPicPr>
            <p:nvPr/>
          </p:nvPicPr>
          <p:blipFill>
            <a:blip r:embed="rId5"/>
            <a:stretch>
              <a:fillRect/>
            </a:stretch>
          </p:blipFill>
          <p:spPr>
            <a:xfrm>
              <a:off x="4922629" y="2600224"/>
              <a:ext cx="548640" cy="548640"/>
            </a:xfrm>
            <a:prstGeom prst="rect">
              <a:avLst/>
            </a:prstGeom>
          </p:spPr>
        </p:pic>
        <p:pic>
          <p:nvPicPr>
            <p:cNvPr id="74" name="Picture 73">
              <a:extLst>
                <a:ext uri="{FF2B5EF4-FFF2-40B4-BE49-F238E27FC236}">
                  <a16:creationId xmlns:a16="http://schemas.microsoft.com/office/drawing/2014/main" id="{2EC00217-2873-D804-9FD9-D4AB7EDF598A}"/>
                </a:ext>
              </a:extLst>
            </p:cNvPr>
            <p:cNvPicPr>
              <a:picLocks noChangeAspect="1"/>
            </p:cNvPicPr>
            <p:nvPr/>
          </p:nvPicPr>
          <p:blipFill>
            <a:blip r:embed="rId6"/>
            <a:stretch>
              <a:fillRect/>
            </a:stretch>
          </p:blipFill>
          <p:spPr>
            <a:xfrm>
              <a:off x="3113456" y="2600224"/>
              <a:ext cx="548640" cy="548640"/>
            </a:xfrm>
            <a:prstGeom prst="rect">
              <a:avLst/>
            </a:prstGeom>
          </p:spPr>
        </p:pic>
        <p:pic>
          <p:nvPicPr>
            <p:cNvPr id="75" name="Picture 74">
              <a:extLst>
                <a:ext uri="{FF2B5EF4-FFF2-40B4-BE49-F238E27FC236}">
                  <a16:creationId xmlns:a16="http://schemas.microsoft.com/office/drawing/2014/main" id="{867F0755-B686-076C-9B77-ABD35E02843D}"/>
                </a:ext>
              </a:extLst>
            </p:cNvPr>
            <p:cNvPicPr>
              <a:picLocks noChangeAspect="1"/>
            </p:cNvPicPr>
            <p:nvPr/>
          </p:nvPicPr>
          <p:blipFill>
            <a:blip r:embed="rId7"/>
            <a:stretch>
              <a:fillRect/>
            </a:stretch>
          </p:blipFill>
          <p:spPr>
            <a:xfrm>
              <a:off x="1357629" y="2600224"/>
              <a:ext cx="548640" cy="548640"/>
            </a:xfrm>
            <a:prstGeom prst="rect">
              <a:avLst/>
            </a:prstGeom>
          </p:spPr>
        </p:pic>
      </p:grpSp>
      <p:grpSp>
        <p:nvGrpSpPr>
          <p:cNvPr id="78" name="Group 77">
            <a:extLst>
              <a:ext uri="{FF2B5EF4-FFF2-40B4-BE49-F238E27FC236}">
                <a16:creationId xmlns:a16="http://schemas.microsoft.com/office/drawing/2014/main" id="{3472B08A-C123-661A-E137-BA9EE518F203}"/>
              </a:ext>
            </a:extLst>
          </p:cNvPr>
          <p:cNvGrpSpPr/>
          <p:nvPr/>
        </p:nvGrpSpPr>
        <p:grpSpPr>
          <a:xfrm>
            <a:off x="879763" y="4714056"/>
            <a:ext cx="8638310" cy="1615906"/>
            <a:chOff x="838198" y="5115156"/>
            <a:chExt cx="8638310" cy="1214806"/>
          </a:xfrm>
        </p:grpSpPr>
        <p:grpSp>
          <p:nvGrpSpPr>
            <p:cNvPr id="80" name="Group 79">
              <a:extLst>
                <a:ext uri="{FF2B5EF4-FFF2-40B4-BE49-F238E27FC236}">
                  <a16:creationId xmlns:a16="http://schemas.microsoft.com/office/drawing/2014/main" id="{00F612C5-8BAF-C82D-4624-0697A6084DFA}"/>
                </a:ext>
              </a:extLst>
            </p:cNvPr>
            <p:cNvGrpSpPr/>
            <p:nvPr/>
          </p:nvGrpSpPr>
          <p:grpSpPr>
            <a:xfrm rot="5400000">
              <a:off x="4925516" y="3677170"/>
              <a:ext cx="446060" cy="3322031"/>
              <a:chOff x="4650500" y="1850118"/>
              <a:chExt cx="3580208" cy="4198509"/>
            </a:xfrm>
          </p:grpSpPr>
          <p:sp>
            <p:nvSpPr>
              <p:cNvPr id="98" name="Rectangle 97">
                <a:extLst>
                  <a:ext uri="{FF2B5EF4-FFF2-40B4-BE49-F238E27FC236}">
                    <a16:creationId xmlns:a16="http://schemas.microsoft.com/office/drawing/2014/main" id="{516CB489-1BB2-0D75-B582-60DBBD880D18}"/>
                  </a:ext>
                </a:extLst>
              </p:cNvPr>
              <p:cNvSpPr/>
              <p:nvPr/>
            </p:nvSpPr>
            <p:spPr>
              <a:xfrm>
                <a:off x="4650500" y="5343733"/>
                <a:ext cx="3580208" cy="704894"/>
              </a:xfrm>
              <a:prstGeom prst="rect">
                <a:avLst/>
              </a:prstGeom>
              <a:solidFill>
                <a:srgbClr val="025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55696878-D2BC-F935-93F0-88A151ACE641}"/>
                  </a:ext>
                </a:extLst>
              </p:cNvPr>
              <p:cNvSpPr/>
              <p:nvPr/>
            </p:nvSpPr>
            <p:spPr>
              <a:xfrm>
                <a:off x="4650500" y="4645009"/>
                <a:ext cx="3580208" cy="704893"/>
              </a:xfrm>
              <a:prstGeom prst="rect">
                <a:avLst/>
              </a:prstGeom>
              <a:solidFill>
                <a:srgbClr val="088E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F1F9FB29-9B22-9238-BCE5-702F03CCCCDB}"/>
                  </a:ext>
                </a:extLst>
              </p:cNvPr>
              <p:cNvSpPr/>
              <p:nvPr/>
            </p:nvSpPr>
            <p:spPr>
              <a:xfrm>
                <a:off x="4650500" y="3946286"/>
                <a:ext cx="3580208" cy="704893"/>
              </a:xfrm>
              <a:prstGeom prst="rect">
                <a:avLst/>
              </a:prstGeom>
              <a:solidFill>
                <a:srgbClr val="FA5E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04555AF6-2069-E5E4-E91D-F3B1291AA7FB}"/>
                  </a:ext>
                </a:extLst>
              </p:cNvPr>
              <p:cNvSpPr/>
              <p:nvPr/>
            </p:nvSpPr>
            <p:spPr>
              <a:xfrm>
                <a:off x="4650500" y="3247564"/>
                <a:ext cx="3580208" cy="704893"/>
              </a:xfrm>
              <a:prstGeom prst="rect">
                <a:avLst/>
              </a:prstGeom>
              <a:solidFill>
                <a:srgbClr val="FFB74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D5002DCA-FF37-38A4-22AA-D6AC6778225E}"/>
                  </a:ext>
                </a:extLst>
              </p:cNvPr>
              <p:cNvSpPr/>
              <p:nvPr/>
            </p:nvSpPr>
            <p:spPr>
              <a:xfrm>
                <a:off x="4650500" y="2548841"/>
                <a:ext cx="3580208" cy="704893"/>
              </a:xfrm>
              <a:prstGeom prst="rect">
                <a:avLst/>
              </a:prstGeom>
              <a:solidFill>
                <a:srgbClr val="E499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8F8E8D88-6347-22E8-EF2A-EBCA5191DEA7}"/>
                  </a:ext>
                </a:extLst>
              </p:cNvPr>
              <p:cNvSpPr/>
              <p:nvPr/>
            </p:nvSpPr>
            <p:spPr>
              <a:xfrm>
                <a:off x="4650500" y="1850118"/>
                <a:ext cx="3580208" cy="704894"/>
              </a:xfrm>
              <a:prstGeom prst="rect">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1" name="Group 80">
              <a:extLst>
                <a:ext uri="{FF2B5EF4-FFF2-40B4-BE49-F238E27FC236}">
                  <a16:creationId xmlns:a16="http://schemas.microsoft.com/office/drawing/2014/main" id="{E3F34882-319A-4EEC-CACA-C391E7DB1B09}"/>
                </a:ext>
              </a:extLst>
            </p:cNvPr>
            <p:cNvGrpSpPr/>
            <p:nvPr/>
          </p:nvGrpSpPr>
          <p:grpSpPr>
            <a:xfrm>
              <a:off x="866842" y="5545640"/>
              <a:ext cx="8608805" cy="243365"/>
              <a:chOff x="2095208" y="3415658"/>
              <a:chExt cx="8044001" cy="983555"/>
            </a:xfrm>
          </p:grpSpPr>
          <p:sp>
            <p:nvSpPr>
              <p:cNvPr id="92" name="Freeform 68">
                <a:extLst>
                  <a:ext uri="{FF2B5EF4-FFF2-40B4-BE49-F238E27FC236}">
                    <a16:creationId xmlns:a16="http://schemas.microsoft.com/office/drawing/2014/main" id="{802F8360-EE20-E430-4C74-287482209569}"/>
                  </a:ext>
                </a:extLst>
              </p:cNvPr>
              <p:cNvSpPr/>
              <p:nvPr/>
            </p:nvSpPr>
            <p:spPr>
              <a:xfrm rot="5400000">
                <a:off x="3994866" y="2812104"/>
                <a:ext cx="968960" cy="2189894"/>
              </a:xfrm>
              <a:custGeom>
                <a:avLst/>
                <a:gdLst>
                  <a:gd name="connsiteX0" fmla="*/ 0 w 968188"/>
                  <a:gd name="connsiteY0" fmla="*/ 0 h 1014292"/>
                  <a:gd name="connsiteX1" fmla="*/ 968188 w 968188"/>
                  <a:gd name="connsiteY1" fmla="*/ 315045 h 1014292"/>
                  <a:gd name="connsiteX2" fmla="*/ 968188 w 968188"/>
                  <a:gd name="connsiteY2" fmla="*/ 1014292 h 1014292"/>
                  <a:gd name="connsiteX3" fmla="*/ 7684 w 968188"/>
                  <a:gd name="connsiteY3" fmla="*/ 384201 h 1014292"/>
                  <a:gd name="connsiteX4" fmla="*/ 0 w 968188"/>
                  <a:gd name="connsiteY4" fmla="*/ 0 h 1014292"/>
                  <a:gd name="connsiteX0" fmla="*/ 0 w 968188"/>
                  <a:gd name="connsiteY0" fmla="*/ 0 h 1025512"/>
                  <a:gd name="connsiteX1" fmla="*/ 968188 w 968188"/>
                  <a:gd name="connsiteY1" fmla="*/ 315045 h 1025512"/>
                  <a:gd name="connsiteX2" fmla="*/ 962578 w 968188"/>
                  <a:gd name="connsiteY2" fmla="*/ 1025512 h 1025512"/>
                  <a:gd name="connsiteX3" fmla="*/ 7684 w 968188"/>
                  <a:gd name="connsiteY3" fmla="*/ 384201 h 1025512"/>
                  <a:gd name="connsiteX4" fmla="*/ 0 w 968188"/>
                  <a:gd name="connsiteY4" fmla="*/ 0 h 1025512"/>
                  <a:gd name="connsiteX0" fmla="*/ 0 w 968188"/>
                  <a:gd name="connsiteY0" fmla="*/ 0 h 1025512"/>
                  <a:gd name="connsiteX1" fmla="*/ 968188 w 968188"/>
                  <a:gd name="connsiteY1" fmla="*/ 315045 h 1025512"/>
                  <a:gd name="connsiteX2" fmla="*/ 962578 w 968188"/>
                  <a:gd name="connsiteY2" fmla="*/ 1025512 h 1025512"/>
                  <a:gd name="connsiteX3" fmla="*/ 2074 w 968188"/>
                  <a:gd name="connsiteY3" fmla="*/ 387006 h 1025512"/>
                  <a:gd name="connsiteX4" fmla="*/ 0 w 968188"/>
                  <a:gd name="connsiteY4" fmla="*/ 0 h 1025512"/>
                  <a:gd name="connsiteX0" fmla="*/ 0 w 968188"/>
                  <a:gd name="connsiteY0" fmla="*/ 0 h 1139096"/>
                  <a:gd name="connsiteX1" fmla="*/ 968188 w 968188"/>
                  <a:gd name="connsiteY1" fmla="*/ 428629 h 1139096"/>
                  <a:gd name="connsiteX2" fmla="*/ 962578 w 968188"/>
                  <a:gd name="connsiteY2" fmla="*/ 1139096 h 1139096"/>
                  <a:gd name="connsiteX3" fmla="*/ 2074 w 968188"/>
                  <a:gd name="connsiteY3" fmla="*/ 500590 h 1139096"/>
                  <a:gd name="connsiteX4" fmla="*/ 0 w 968188"/>
                  <a:gd name="connsiteY4" fmla="*/ 0 h 1139096"/>
                  <a:gd name="connsiteX0" fmla="*/ 0 w 968188"/>
                  <a:gd name="connsiteY0" fmla="*/ 0 h 1139096"/>
                  <a:gd name="connsiteX1" fmla="*/ 968188 w 968188"/>
                  <a:gd name="connsiteY1" fmla="*/ 428629 h 1139096"/>
                  <a:gd name="connsiteX2" fmla="*/ 962578 w 968188"/>
                  <a:gd name="connsiteY2" fmla="*/ 1139096 h 1139096"/>
                  <a:gd name="connsiteX3" fmla="*/ 6887 w 968188"/>
                  <a:gd name="connsiteY3" fmla="*/ 275195 h 1139096"/>
                  <a:gd name="connsiteX4" fmla="*/ 0 w 968188"/>
                  <a:gd name="connsiteY4" fmla="*/ 0 h 1139096"/>
                  <a:gd name="connsiteX0" fmla="*/ 0 w 968188"/>
                  <a:gd name="connsiteY0" fmla="*/ 0 h 1139096"/>
                  <a:gd name="connsiteX1" fmla="*/ 968188 w 968188"/>
                  <a:gd name="connsiteY1" fmla="*/ 428629 h 1139096"/>
                  <a:gd name="connsiteX2" fmla="*/ 962578 w 968188"/>
                  <a:gd name="connsiteY2" fmla="*/ 1139096 h 1139096"/>
                  <a:gd name="connsiteX3" fmla="*/ 6890 w 968188"/>
                  <a:gd name="connsiteY3" fmla="*/ 266321 h 1139096"/>
                  <a:gd name="connsiteX4" fmla="*/ 0 w 968188"/>
                  <a:gd name="connsiteY4" fmla="*/ 0 h 1139096"/>
                  <a:gd name="connsiteX0" fmla="*/ 0 w 968187"/>
                  <a:gd name="connsiteY0" fmla="*/ 0 h 1139096"/>
                  <a:gd name="connsiteX1" fmla="*/ 968187 w 968187"/>
                  <a:gd name="connsiteY1" fmla="*/ 428629 h 1139096"/>
                  <a:gd name="connsiteX2" fmla="*/ 962577 w 968187"/>
                  <a:gd name="connsiteY2" fmla="*/ 1139096 h 1139096"/>
                  <a:gd name="connsiteX3" fmla="*/ 6889 w 968187"/>
                  <a:gd name="connsiteY3" fmla="*/ 266321 h 1139096"/>
                  <a:gd name="connsiteX4" fmla="*/ 0 w 968187"/>
                  <a:gd name="connsiteY4" fmla="*/ 0 h 1139096"/>
                  <a:gd name="connsiteX0" fmla="*/ 0 w 968187"/>
                  <a:gd name="connsiteY0" fmla="*/ 0 h 1139096"/>
                  <a:gd name="connsiteX1" fmla="*/ 968187 w 968187"/>
                  <a:gd name="connsiteY1" fmla="*/ 428629 h 1139096"/>
                  <a:gd name="connsiteX2" fmla="*/ 962577 w 968187"/>
                  <a:gd name="connsiteY2" fmla="*/ 1139096 h 1139096"/>
                  <a:gd name="connsiteX3" fmla="*/ 3131 w 968187"/>
                  <a:gd name="connsiteY3" fmla="*/ 270481 h 1139096"/>
                  <a:gd name="connsiteX4" fmla="*/ 0 w 968187"/>
                  <a:gd name="connsiteY4" fmla="*/ 0 h 1139096"/>
                  <a:gd name="connsiteX0" fmla="*/ 773 w 968960"/>
                  <a:gd name="connsiteY0" fmla="*/ 0 h 1139096"/>
                  <a:gd name="connsiteX1" fmla="*/ 968960 w 968960"/>
                  <a:gd name="connsiteY1" fmla="*/ 428629 h 1139096"/>
                  <a:gd name="connsiteX2" fmla="*/ 963350 w 968960"/>
                  <a:gd name="connsiteY2" fmla="*/ 1139096 h 1139096"/>
                  <a:gd name="connsiteX3" fmla="*/ 146 w 968960"/>
                  <a:gd name="connsiteY3" fmla="*/ 267707 h 1139096"/>
                  <a:gd name="connsiteX4" fmla="*/ 773 w 968960"/>
                  <a:gd name="connsiteY4" fmla="*/ 0 h 113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960" h="1139096">
                    <a:moveTo>
                      <a:pt x="773" y="0"/>
                    </a:moveTo>
                    <a:lnTo>
                      <a:pt x="968960" y="428629"/>
                    </a:lnTo>
                    <a:lnTo>
                      <a:pt x="963350" y="1139096"/>
                    </a:lnTo>
                    <a:lnTo>
                      <a:pt x="146" y="267707"/>
                    </a:lnTo>
                    <a:cubicBezTo>
                      <a:pt x="-545" y="138705"/>
                      <a:pt x="1464" y="129002"/>
                      <a:pt x="773" y="0"/>
                    </a:cubicBezTo>
                    <a:close/>
                  </a:path>
                </a:pathLst>
              </a:custGeom>
              <a:solidFill>
                <a:srgbClr val="067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Freeform 64">
                <a:extLst>
                  <a:ext uri="{FF2B5EF4-FFF2-40B4-BE49-F238E27FC236}">
                    <a16:creationId xmlns:a16="http://schemas.microsoft.com/office/drawing/2014/main" id="{F572B677-3C9A-9CAA-BA5C-DF1204783E5E}"/>
                  </a:ext>
                </a:extLst>
              </p:cNvPr>
              <p:cNvSpPr/>
              <p:nvPr/>
            </p:nvSpPr>
            <p:spPr>
              <a:xfrm rot="5400000">
                <a:off x="8150378" y="2410383"/>
                <a:ext cx="967191" cy="3010470"/>
              </a:xfrm>
              <a:custGeom>
                <a:avLst/>
                <a:gdLst>
                  <a:gd name="connsiteX0" fmla="*/ 945136 w 960504"/>
                  <a:gd name="connsiteY0" fmla="*/ 0 h 1313969"/>
                  <a:gd name="connsiteX1" fmla="*/ 0 w 960504"/>
                  <a:gd name="connsiteY1" fmla="*/ 929768 h 1313969"/>
                  <a:gd name="connsiteX2" fmla="*/ 0 w 960504"/>
                  <a:gd name="connsiteY2" fmla="*/ 1313969 h 1313969"/>
                  <a:gd name="connsiteX3" fmla="*/ 960504 w 960504"/>
                  <a:gd name="connsiteY3" fmla="*/ 699247 h 1313969"/>
                  <a:gd name="connsiteX4" fmla="*/ 945136 w 960504"/>
                  <a:gd name="connsiteY4" fmla="*/ 0 h 1313969"/>
                  <a:gd name="connsiteX0" fmla="*/ 952483 w 960504"/>
                  <a:gd name="connsiteY0" fmla="*/ 0 h 1317701"/>
                  <a:gd name="connsiteX1" fmla="*/ 0 w 960504"/>
                  <a:gd name="connsiteY1" fmla="*/ 933500 h 1317701"/>
                  <a:gd name="connsiteX2" fmla="*/ 0 w 960504"/>
                  <a:gd name="connsiteY2" fmla="*/ 1317701 h 1317701"/>
                  <a:gd name="connsiteX3" fmla="*/ 960504 w 960504"/>
                  <a:gd name="connsiteY3" fmla="*/ 702979 h 1317701"/>
                  <a:gd name="connsiteX4" fmla="*/ 952483 w 960504"/>
                  <a:gd name="connsiteY4" fmla="*/ 0 h 1317701"/>
                  <a:gd name="connsiteX0" fmla="*/ 952483 w 960504"/>
                  <a:gd name="connsiteY0" fmla="*/ 0 h 1317701"/>
                  <a:gd name="connsiteX1" fmla="*/ 0 w 960504"/>
                  <a:gd name="connsiteY1" fmla="*/ 933500 h 1317701"/>
                  <a:gd name="connsiteX2" fmla="*/ 0 w 960504"/>
                  <a:gd name="connsiteY2" fmla="*/ 1317701 h 1317701"/>
                  <a:gd name="connsiteX3" fmla="*/ 960504 w 960504"/>
                  <a:gd name="connsiteY3" fmla="*/ 702979 h 1317701"/>
                  <a:gd name="connsiteX4" fmla="*/ 952483 w 960504"/>
                  <a:gd name="connsiteY4" fmla="*/ 0 h 1317701"/>
                  <a:gd name="connsiteX0" fmla="*/ 952483 w 960504"/>
                  <a:gd name="connsiteY0" fmla="*/ 0 h 1557920"/>
                  <a:gd name="connsiteX1" fmla="*/ 0 w 960504"/>
                  <a:gd name="connsiteY1" fmla="*/ 933500 h 1557920"/>
                  <a:gd name="connsiteX2" fmla="*/ 8548 w 960504"/>
                  <a:gd name="connsiteY2" fmla="*/ 1557920 h 1557920"/>
                  <a:gd name="connsiteX3" fmla="*/ 960504 w 960504"/>
                  <a:gd name="connsiteY3" fmla="*/ 702979 h 1557920"/>
                  <a:gd name="connsiteX4" fmla="*/ 952483 w 960504"/>
                  <a:gd name="connsiteY4" fmla="*/ 0 h 1557920"/>
                  <a:gd name="connsiteX0" fmla="*/ 943939 w 951960"/>
                  <a:gd name="connsiteY0" fmla="*/ 0 h 1557920"/>
                  <a:gd name="connsiteX1" fmla="*/ 0 w 951960"/>
                  <a:gd name="connsiteY1" fmla="*/ 1292228 h 1557920"/>
                  <a:gd name="connsiteX2" fmla="*/ 4 w 951960"/>
                  <a:gd name="connsiteY2" fmla="*/ 1557920 h 1557920"/>
                  <a:gd name="connsiteX3" fmla="*/ 951960 w 951960"/>
                  <a:gd name="connsiteY3" fmla="*/ 702979 h 1557920"/>
                  <a:gd name="connsiteX4" fmla="*/ 943939 w 951960"/>
                  <a:gd name="connsiteY4" fmla="*/ 0 h 1557920"/>
                  <a:gd name="connsiteX0" fmla="*/ 943939 w 951960"/>
                  <a:gd name="connsiteY0" fmla="*/ 0 h 1557920"/>
                  <a:gd name="connsiteX1" fmla="*/ 0 w 951960"/>
                  <a:gd name="connsiteY1" fmla="*/ 1292228 h 1557920"/>
                  <a:gd name="connsiteX2" fmla="*/ 4 w 951960"/>
                  <a:gd name="connsiteY2" fmla="*/ 1557920 h 1557920"/>
                  <a:gd name="connsiteX3" fmla="*/ 951960 w 951960"/>
                  <a:gd name="connsiteY3" fmla="*/ 702979 h 1557920"/>
                  <a:gd name="connsiteX4" fmla="*/ 943939 w 951960"/>
                  <a:gd name="connsiteY4" fmla="*/ 0 h 1557920"/>
                  <a:gd name="connsiteX0" fmla="*/ 935396 w 951960"/>
                  <a:gd name="connsiteY0" fmla="*/ 0 h 1565927"/>
                  <a:gd name="connsiteX1" fmla="*/ 0 w 951960"/>
                  <a:gd name="connsiteY1" fmla="*/ 1300235 h 1565927"/>
                  <a:gd name="connsiteX2" fmla="*/ 4 w 951960"/>
                  <a:gd name="connsiteY2" fmla="*/ 1565927 h 1565927"/>
                  <a:gd name="connsiteX3" fmla="*/ 951960 w 951960"/>
                  <a:gd name="connsiteY3" fmla="*/ 710986 h 1565927"/>
                  <a:gd name="connsiteX4" fmla="*/ 935396 w 951960"/>
                  <a:gd name="connsiteY4" fmla="*/ 0 h 1565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960" h="1565927">
                    <a:moveTo>
                      <a:pt x="935396" y="0"/>
                    </a:moveTo>
                    <a:lnTo>
                      <a:pt x="0" y="1300235"/>
                    </a:lnTo>
                    <a:cubicBezTo>
                      <a:pt x="1" y="1388799"/>
                      <a:pt x="3" y="1477363"/>
                      <a:pt x="4" y="1565927"/>
                    </a:cubicBezTo>
                    <a:cubicBezTo>
                      <a:pt x="320172" y="1361020"/>
                      <a:pt x="653151" y="955930"/>
                      <a:pt x="951960" y="710986"/>
                    </a:cubicBezTo>
                    <a:cubicBezTo>
                      <a:pt x="949286" y="476660"/>
                      <a:pt x="938070" y="234326"/>
                      <a:pt x="935396" y="0"/>
                    </a:cubicBezTo>
                    <a:close/>
                  </a:path>
                </a:pathLst>
              </a:custGeom>
              <a:solidFill>
                <a:srgbClr val="626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Freeform 65">
                <a:extLst>
                  <a:ext uri="{FF2B5EF4-FFF2-40B4-BE49-F238E27FC236}">
                    <a16:creationId xmlns:a16="http://schemas.microsoft.com/office/drawing/2014/main" id="{D9487351-5B2D-28A7-4AF9-3170D38E276C}"/>
                  </a:ext>
                </a:extLst>
              </p:cNvPr>
              <p:cNvSpPr/>
              <p:nvPr/>
            </p:nvSpPr>
            <p:spPr>
              <a:xfrm rot="5400000">
                <a:off x="7212375" y="2821438"/>
                <a:ext cx="968726" cy="2171460"/>
              </a:xfrm>
              <a:custGeom>
                <a:avLst/>
                <a:gdLst>
                  <a:gd name="connsiteX0" fmla="*/ 975872 w 975872"/>
                  <a:gd name="connsiteY0" fmla="*/ 0 h 991240"/>
                  <a:gd name="connsiteX1" fmla="*/ 975872 w 975872"/>
                  <a:gd name="connsiteY1" fmla="*/ 691563 h 991240"/>
                  <a:gd name="connsiteX2" fmla="*/ 0 w 975872"/>
                  <a:gd name="connsiteY2" fmla="*/ 991240 h 991240"/>
                  <a:gd name="connsiteX3" fmla="*/ 0 w 975872"/>
                  <a:gd name="connsiteY3" fmla="*/ 607038 h 991240"/>
                  <a:gd name="connsiteX4" fmla="*/ 975872 w 975872"/>
                  <a:gd name="connsiteY4" fmla="*/ 0 h 991240"/>
                  <a:gd name="connsiteX0" fmla="*/ 975872 w 975872"/>
                  <a:gd name="connsiteY0" fmla="*/ 0 h 994044"/>
                  <a:gd name="connsiteX1" fmla="*/ 975872 w 975872"/>
                  <a:gd name="connsiteY1" fmla="*/ 691563 h 994044"/>
                  <a:gd name="connsiteX2" fmla="*/ 0 w 975872"/>
                  <a:gd name="connsiteY2" fmla="*/ 994044 h 994044"/>
                  <a:gd name="connsiteX3" fmla="*/ 0 w 975872"/>
                  <a:gd name="connsiteY3" fmla="*/ 607038 h 994044"/>
                  <a:gd name="connsiteX4" fmla="*/ 975872 w 975872"/>
                  <a:gd name="connsiteY4" fmla="*/ 0 h 994044"/>
                  <a:gd name="connsiteX0" fmla="*/ 975872 w 975872"/>
                  <a:gd name="connsiteY0" fmla="*/ 0 h 999653"/>
                  <a:gd name="connsiteX1" fmla="*/ 975872 w 975872"/>
                  <a:gd name="connsiteY1" fmla="*/ 691563 h 999653"/>
                  <a:gd name="connsiteX2" fmla="*/ 2805 w 975872"/>
                  <a:gd name="connsiteY2" fmla="*/ 999653 h 999653"/>
                  <a:gd name="connsiteX3" fmla="*/ 0 w 975872"/>
                  <a:gd name="connsiteY3" fmla="*/ 607038 h 999653"/>
                  <a:gd name="connsiteX4" fmla="*/ 975872 w 975872"/>
                  <a:gd name="connsiteY4" fmla="*/ 0 h 999653"/>
                  <a:gd name="connsiteX0" fmla="*/ 975872 w 975872"/>
                  <a:gd name="connsiteY0" fmla="*/ 0 h 1002991"/>
                  <a:gd name="connsiteX1" fmla="*/ 975872 w 975872"/>
                  <a:gd name="connsiteY1" fmla="*/ 694901 h 1002991"/>
                  <a:gd name="connsiteX2" fmla="*/ 2805 w 975872"/>
                  <a:gd name="connsiteY2" fmla="*/ 1002991 h 1002991"/>
                  <a:gd name="connsiteX3" fmla="*/ 0 w 975872"/>
                  <a:gd name="connsiteY3" fmla="*/ 610376 h 1002991"/>
                  <a:gd name="connsiteX4" fmla="*/ 975872 w 975872"/>
                  <a:gd name="connsiteY4" fmla="*/ 0 h 1002991"/>
                  <a:gd name="connsiteX0" fmla="*/ 975872 w 975872"/>
                  <a:gd name="connsiteY0" fmla="*/ 0 h 1119898"/>
                  <a:gd name="connsiteX1" fmla="*/ 975872 w 975872"/>
                  <a:gd name="connsiteY1" fmla="*/ 694901 h 1119898"/>
                  <a:gd name="connsiteX2" fmla="*/ 11487 w 975872"/>
                  <a:gd name="connsiteY2" fmla="*/ 1119898 h 1119898"/>
                  <a:gd name="connsiteX3" fmla="*/ 0 w 975872"/>
                  <a:gd name="connsiteY3" fmla="*/ 610376 h 1119898"/>
                  <a:gd name="connsiteX4" fmla="*/ 975872 w 975872"/>
                  <a:gd name="connsiteY4" fmla="*/ 0 h 1119898"/>
                  <a:gd name="connsiteX0" fmla="*/ 975872 w 975872"/>
                  <a:gd name="connsiteY0" fmla="*/ 0 h 1119898"/>
                  <a:gd name="connsiteX1" fmla="*/ 975872 w 975872"/>
                  <a:gd name="connsiteY1" fmla="*/ 694901 h 1119898"/>
                  <a:gd name="connsiteX2" fmla="*/ 2805 w 975872"/>
                  <a:gd name="connsiteY2" fmla="*/ 1119898 h 1119898"/>
                  <a:gd name="connsiteX3" fmla="*/ 0 w 975872"/>
                  <a:gd name="connsiteY3" fmla="*/ 610376 h 1119898"/>
                  <a:gd name="connsiteX4" fmla="*/ 975872 w 975872"/>
                  <a:gd name="connsiteY4" fmla="*/ 0 h 1119898"/>
                  <a:gd name="connsiteX0" fmla="*/ 975872 w 975872"/>
                  <a:gd name="connsiteY0" fmla="*/ 0 h 1119898"/>
                  <a:gd name="connsiteX1" fmla="*/ 975872 w 975872"/>
                  <a:gd name="connsiteY1" fmla="*/ 694901 h 1119898"/>
                  <a:gd name="connsiteX2" fmla="*/ 7146 w 975872"/>
                  <a:gd name="connsiteY2" fmla="*/ 1119898 h 1119898"/>
                  <a:gd name="connsiteX3" fmla="*/ 0 w 975872"/>
                  <a:gd name="connsiteY3" fmla="*/ 610376 h 1119898"/>
                  <a:gd name="connsiteX4" fmla="*/ 975872 w 975872"/>
                  <a:gd name="connsiteY4" fmla="*/ 0 h 1119898"/>
                  <a:gd name="connsiteX0" fmla="*/ 971531 w 971531"/>
                  <a:gd name="connsiteY0" fmla="*/ 0 h 1119898"/>
                  <a:gd name="connsiteX1" fmla="*/ 971531 w 971531"/>
                  <a:gd name="connsiteY1" fmla="*/ 694901 h 1119898"/>
                  <a:gd name="connsiteX2" fmla="*/ 2805 w 971531"/>
                  <a:gd name="connsiteY2" fmla="*/ 1119898 h 1119898"/>
                  <a:gd name="connsiteX3" fmla="*/ 0 w 971531"/>
                  <a:gd name="connsiteY3" fmla="*/ 858603 h 1119898"/>
                  <a:gd name="connsiteX4" fmla="*/ 971531 w 971531"/>
                  <a:gd name="connsiteY4" fmla="*/ 0 h 1119898"/>
                  <a:gd name="connsiteX0" fmla="*/ 968726 w 968726"/>
                  <a:gd name="connsiteY0" fmla="*/ 0 h 1119898"/>
                  <a:gd name="connsiteX1" fmla="*/ 968726 w 968726"/>
                  <a:gd name="connsiteY1" fmla="*/ 694901 h 1119898"/>
                  <a:gd name="connsiteX2" fmla="*/ 0 w 968726"/>
                  <a:gd name="connsiteY2" fmla="*/ 1119898 h 1119898"/>
                  <a:gd name="connsiteX3" fmla="*/ 5878 w 968726"/>
                  <a:gd name="connsiteY3" fmla="*/ 853798 h 1119898"/>
                  <a:gd name="connsiteX4" fmla="*/ 968726 w 968726"/>
                  <a:gd name="connsiteY4" fmla="*/ 0 h 1119898"/>
                  <a:gd name="connsiteX0" fmla="*/ 960048 w 968726"/>
                  <a:gd name="connsiteY0" fmla="*/ 0 h 1129507"/>
                  <a:gd name="connsiteX1" fmla="*/ 968726 w 968726"/>
                  <a:gd name="connsiteY1" fmla="*/ 704510 h 1129507"/>
                  <a:gd name="connsiteX2" fmla="*/ 0 w 968726"/>
                  <a:gd name="connsiteY2" fmla="*/ 1129507 h 1129507"/>
                  <a:gd name="connsiteX3" fmla="*/ 5878 w 968726"/>
                  <a:gd name="connsiteY3" fmla="*/ 863407 h 1129507"/>
                  <a:gd name="connsiteX4" fmla="*/ 960048 w 968726"/>
                  <a:gd name="connsiteY4" fmla="*/ 0 h 1129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726" h="1129507">
                    <a:moveTo>
                      <a:pt x="960048" y="0"/>
                    </a:moveTo>
                    <a:lnTo>
                      <a:pt x="968726" y="704510"/>
                    </a:lnTo>
                    <a:lnTo>
                      <a:pt x="0" y="1129507"/>
                    </a:lnTo>
                    <a:lnTo>
                      <a:pt x="5878" y="863407"/>
                    </a:lnTo>
                    <a:lnTo>
                      <a:pt x="960048" y="0"/>
                    </a:lnTo>
                    <a:close/>
                  </a:path>
                </a:pathLst>
              </a:custGeom>
              <a:solidFill>
                <a:srgbClr val="B9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Freeform 66">
                <a:extLst>
                  <a:ext uri="{FF2B5EF4-FFF2-40B4-BE49-F238E27FC236}">
                    <a16:creationId xmlns:a16="http://schemas.microsoft.com/office/drawing/2014/main" id="{0F17AA2F-FFBA-3CB7-F742-E232413F6586}"/>
                  </a:ext>
                </a:extLst>
              </p:cNvPr>
              <p:cNvSpPr/>
              <p:nvPr/>
            </p:nvSpPr>
            <p:spPr>
              <a:xfrm rot="5400000">
                <a:off x="6282627" y="3231327"/>
                <a:ext cx="975872" cy="1344534"/>
              </a:xfrm>
              <a:custGeom>
                <a:avLst/>
                <a:gdLst>
                  <a:gd name="connsiteX0" fmla="*/ 15368 w 975872"/>
                  <a:gd name="connsiteY0" fmla="*/ 307361 h 691563"/>
                  <a:gd name="connsiteX1" fmla="*/ 975872 w 975872"/>
                  <a:gd name="connsiteY1" fmla="*/ 0 h 691563"/>
                  <a:gd name="connsiteX2" fmla="*/ 975872 w 975872"/>
                  <a:gd name="connsiteY2" fmla="*/ 691563 h 691563"/>
                  <a:gd name="connsiteX3" fmla="*/ 0 w 975872"/>
                  <a:gd name="connsiteY3" fmla="*/ 691563 h 691563"/>
                  <a:gd name="connsiteX4" fmla="*/ 15368 w 975872"/>
                  <a:gd name="connsiteY4" fmla="*/ 307361 h 691563"/>
                  <a:gd name="connsiteX0" fmla="*/ 9758 w 975872"/>
                  <a:gd name="connsiteY0" fmla="*/ 307361 h 691563"/>
                  <a:gd name="connsiteX1" fmla="*/ 975872 w 975872"/>
                  <a:gd name="connsiteY1" fmla="*/ 0 h 691563"/>
                  <a:gd name="connsiteX2" fmla="*/ 975872 w 975872"/>
                  <a:gd name="connsiteY2" fmla="*/ 691563 h 691563"/>
                  <a:gd name="connsiteX3" fmla="*/ 0 w 975872"/>
                  <a:gd name="connsiteY3" fmla="*/ 691563 h 691563"/>
                  <a:gd name="connsiteX4" fmla="*/ 9758 w 975872"/>
                  <a:gd name="connsiteY4" fmla="*/ 307361 h 691563"/>
                  <a:gd name="connsiteX0" fmla="*/ 5421 w 975872"/>
                  <a:gd name="connsiteY0" fmla="*/ 429296 h 691563"/>
                  <a:gd name="connsiteX1" fmla="*/ 975872 w 975872"/>
                  <a:gd name="connsiteY1" fmla="*/ 0 h 691563"/>
                  <a:gd name="connsiteX2" fmla="*/ 975872 w 975872"/>
                  <a:gd name="connsiteY2" fmla="*/ 691563 h 691563"/>
                  <a:gd name="connsiteX3" fmla="*/ 0 w 975872"/>
                  <a:gd name="connsiteY3" fmla="*/ 691563 h 691563"/>
                  <a:gd name="connsiteX4" fmla="*/ 5421 w 975872"/>
                  <a:gd name="connsiteY4" fmla="*/ 429296 h 69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872" h="691563">
                    <a:moveTo>
                      <a:pt x="5421" y="429296"/>
                    </a:moveTo>
                    <a:lnTo>
                      <a:pt x="975872" y="0"/>
                    </a:lnTo>
                    <a:lnTo>
                      <a:pt x="975872" y="691563"/>
                    </a:lnTo>
                    <a:lnTo>
                      <a:pt x="0" y="691563"/>
                    </a:lnTo>
                    <a:lnTo>
                      <a:pt x="5421" y="429296"/>
                    </a:lnTo>
                    <a:close/>
                  </a:path>
                </a:pathLst>
              </a:custGeom>
              <a:solidFill>
                <a:srgbClr val="F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Freeform 67">
                <a:extLst>
                  <a:ext uri="{FF2B5EF4-FFF2-40B4-BE49-F238E27FC236}">
                    <a16:creationId xmlns:a16="http://schemas.microsoft.com/office/drawing/2014/main" id="{D1143F62-D1DB-0154-5DBB-895091771A3E}"/>
                  </a:ext>
                </a:extLst>
              </p:cNvPr>
              <p:cNvSpPr/>
              <p:nvPr/>
            </p:nvSpPr>
            <p:spPr>
              <a:xfrm rot="5400000">
                <a:off x="4942177" y="3227727"/>
                <a:ext cx="968188" cy="1344050"/>
              </a:xfrm>
              <a:custGeom>
                <a:avLst/>
                <a:gdLst>
                  <a:gd name="connsiteX0" fmla="*/ 0 w 968188"/>
                  <a:gd name="connsiteY0" fmla="*/ 0 h 706931"/>
                  <a:gd name="connsiteX1" fmla="*/ 968188 w 968188"/>
                  <a:gd name="connsiteY1" fmla="*/ 0 h 706931"/>
                  <a:gd name="connsiteX2" fmla="*/ 968188 w 968188"/>
                  <a:gd name="connsiteY2" fmla="*/ 706931 h 706931"/>
                  <a:gd name="connsiteX3" fmla="*/ 7684 w 968188"/>
                  <a:gd name="connsiteY3" fmla="*/ 391886 h 706931"/>
                  <a:gd name="connsiteX4" fmla="*/ 0 w 968188"/>
                  <a:gd name="connsiteY4" fmla="*/ 0 h 706931"/>
                  <a:gd name="connsiteX0" fmla="*/ 0 w 968188"/>
                  <a:gd name="connsiteY0" fmla="*/ 0 h 706931"/>
                  <a:gd name="connsiteX1" fmla="*/ 968188 w 968188"/>
                  <a:gd name="connsiteY1" fmla="*/ 0 h 706931"/>
                  <a:gd name="connsiteX2" fmla="*/ 968188 w 968188"/>
                  <a:gd name="connsiteY2" fmla="*/ 706931 h 706931"/>
                  <a:gd name="connsiteX3" fmla="*/ 7688 w 968188"/>
                  <a:gd name="connsiteY3" fmla="*/ 277033 h 706931"/>
                  <a:gd name="connsiteX4" fmla="*/ 0 w 968188"/>
                  <a:gd name="connsiteY4" fmla="*/ 0 h 706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88" h="706931">
                    <a:moveTo>
                      <a:pt x="0" y="0"/>
                    </a:moveTo>
                    <a:lnTo>
                      <a:pt x="968188" y="0"/>
                    </a:lnTo>
                    <a:lnTo>
                      <a:pt x="968188" y="706931"/>
                    </a:lnTo>
                    <a:lnTo>
                      <a:pt x="7688" y="277033"/>
                    </a:lnTo>
                    <a:lnTo>
                      <a:pt x="0" y="0"/>
                    </a:lnTo>
                    <a:close/>
                  </a:path>
                </a:pathLst>
              </a:custGeom>
              <a:solidFill>
                <a:srgbClr val="F14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Freeform 69">
                <a:extLst>
                  <a:ext uri="{FF2B5EF4-FFF2-40B4-BE49-F238E27FC236}">
                    <a16:creationId xmlns:a16="http://schemas.microsoft.com/office/drawing/2014/main" id="{82AF33F6-86B5-98E5-AE50-BC72E49A199C}"/>
                  </a:ext>
                </a:extLst>
              </p:cNvPr>
              <p:cNvSpPr/>
              <p:nvPr/>
            </p:nvSpPr>
            <p:spPr>
              <a:xfrm rot="5400000">
                <a:off x="3095062" y="2422759"/>
                <a:ext cx="968917" cy="2968626"/>
              </a:xfrm>
              <a:custGeom>
                <a:avLst/>
                <a:gdLst>
                  <a:gd name="connsiteX0" fmla="*/ 0 w 975872"/>
                  <a:gd name="connsiteY0" fmla="*/ 0 h 1313970"/>
                  <a:gd name="connsiteX1" fmla="*/ 975872 w 975872"/>
                  <a:gd name="connsiteY1" fmla="*/ 645459 h 1313970"/>
                  <a:gd name="connsiteX2" fmla="*/ 975872 w 975872"/>
                  <a:gd name="connsiteY2" fmla="*/ 1313970 h 1313970"/>
                  <a:gd name="connsiteX3" fmla="*/ 15368 w 975872"/>
                  <a:gd name="connsiteY3" fmla="*/ 391886 h 1313970"/>
                  <a:gd name="connsiteX4" fmla="*/ 0 w 975872"/>
                  <a:gd name="connsiteY4" fmla="*/ 0 h 1313970"/>
                  <a:gd name="connsiteX0" fmla="*/ 0 w 975872"/>
                  <a:gd name="connsiteY0" fmla="*/ 0 h 1313970"/>
                  <a:gd name="connsiteX1" fmla="*/ 975872 w 975872"/>
                  <a:gd name="connsiteY1" fmla="*/ 645459 h 1313970"/>
                  <a:gd name="connsiteX2" fmla="*/ 975872 w 975872"/>
                  <a:gd name="connsiteY2" fmla="*/ 1313970 h 1313970"/>
                  <a:gd name="connsiteX3" fmla="*/ 6954 w 975872"/>
                  <a:gd name="connsiteY3" fmla="*/ 380666 h 1313970"/>
                  <a:gd name="connsiteX4" fmla="*/ 0 w 975872"/>
                  <a:gd name="connsiteY4" fmla="*/ 0 h 1313970"/>
                  <a:gd name="connsiteX0" fmla="*/ 563 w 968918"/>
                  <a:gd name="connsiteY0" fmla="*/ 0 h 1544161"/>
                  <a:gd name="connsiteX1" fmla="*/ 968918 w 968918"/>
                  <a:gd name="connsiteY1" fmla="*/ 875650 h 1544161"/>
                  <a:gd name="connsiteX2" fmla="*/ 968918 w 968918"/>
                  <a:gd name="connsiteY2" fmla="*/ 1544161 h 1544161"/>
                  <a:gd name="connsiteX3" fmla="*/ 0 w 968918"/>
                  <a:gd name="connsiteY3" fmla="*/ 610857 h 1544161"/>
                  <a:gd name="connsiteX4" fmla="*/ 563 w 968918"/>
                  <a:gd name="connsiteY4" fmla="*/ 0 h 1544161"/>
                  <a:gd name="connsiteX0" fmla="*/ 563 w 968918"/>
                  <a:gd name="connsiteY0" fmla="*/ 0 h 1544161"/>
                  <a:gd name="connsiteX1" fmla="*/ 968918 w 968918"/>
                  <a:gd name="connsiteY1" fmla="*/ 875650 h 1544161"/>
                  <a:gd name="connsiteX2" fmla="*/ 968918 w 968918"/>
                  <a:gd name="connsiteY2" fmla="*/ 1544161 h 1544161"/>
                  <a:gd name="connsiteX3" fmla="*/ 0 w 968918"/>
                  <a:gd name="connsiteY3" fmla="*/ 269731 h 1544161"/>
                  <a:gd name="connsiteX4" fmla="*/ 563 w 968918"/>
                  <a:gd name="connsiteY4" fmla="*/ 0 h 154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918" h="1544161">
                    <a:moveTo>
                      <a:pt x="563" y="0"/>
                    </a:moveTo>
                    <a:lnTo>
                      <a:pt x="968918" y="875650"/>
                    </a:lnTo>
                    <a:lnTo>
                      <a:pt x="968918" y="1544161"/>
                    </a:lnTo>
                    <a:lnTo>
                      <a:pt x="0" y="269731"/>
                    </a:lnTo>
                    <a:cubicBezTo>
                      <a:pt x="188" y="66112"/>
                      <a:pt x="375" y="203619"/>
                      <a:pt x="563" y="0"/>
                    </a:cubicBezTo>
                    <a:close/>
                  </a:path>
                </a:pathLst>
              </a:custGeom>
              <a:solidFill>
                <a:srgbClr val="013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5" name="Group 84">
              <a:extLst>
                <a:ext uri="{FF2B5EF4-FFF2-40B4-BE49-F238E27FC236}">
                  <a16:creationId xmlns:a16="http://schemas.microsoft.com/office/drawing/2014/main" id="{6E985E4B-F1B2-00FE-400D-E915B5797B71}"/>
                </a:ext>
              </a:extLst>
            </p:cNvPr>
            <p:cNvGrpSpPr/>
            <p:nvPr/>
          </p:nvGrpSpPr>
          <p:grpSpPr>
            <a:xfrm rot="5400000">
              <a:off x="4884974" y="1738428"/>
              <a:ext cx="544758" cy="8638310"/>
              <a:chOff x="8776387" y="1839483"/>
              <a:chExt cx="1024710" cy="4198509"/>
            </a:xfrm>
          </p:grpSpPr>
          <p:sp>
            <p:nvSpPr>
              <p:cNvPr id="86" name="Pentagon 54">
                <a:extLst>
                  <a:ext uri="{FF2B5EF4-FFF2-40B4-BE49-F238E27FC236}">
                    <a16:creationId xmlns:a16="http://schemas.microsoft.com/office/drawing/2014/main" id="{B7E1CDAC-D6B5-FE25-EFC3-9A60E172262B}"/>
                  </a:ext>
                </a:extLst>
              </p:cNvPr>
              <p:cNvSpPr/>
              <p:nvPr/>
            </p:nvSpPr>
            <p:spPr>
              <a:xfrm>
                <a:off x="8776387" y="5333098"/>
                <a:ext cx="1024710" cy="704894"/>
              </a:xfrm>
              <a:prstGeom prst="homePlate">
                <a:avLst>
                  <a:gd name="adj" fmla="val 0"/>
                </a:avLst>
              </a:prstGeom>
              <a:solidFill>
                <a:srgbClr val="025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Pentagon 33">
                <a:extLst>
                  <a:ext uri="{FF2B5EF4-FFF2-40B4-BE49-F238E27FC236}">
                    <a16:creationId xmlns:a16="http://schemas.microsoft.com/office/drawing/2014/main" id="{77FAFEA5-9AE9-C796-A3B5-2836781AD6F7}"/>
                  </a:ext>
                </a:extLst>
              </p:cNvPr>
              <p:cNvSpPr/>
              <p:nvPr/>
            </p:nvSpPr>
            <p:spPr>
              <a:xfrm>
                <a:off x="8776387" y="4634375"/>
                <a:ext cx="1024710" cy="704894"/>
              </a:xfrm>
              <a:prstGeom prst="homePlate">
                <a:avLst>
                  <a:gd name="adj" fmla="val 0"/>
                </a:avLst>
              </a:prstGeom>
              <a:solidFill>
                <a:srgbClr val="088E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Pentagon 34">
                <a:extLst>
                  <a:ext uri="{FF2B5EF4-FFF2-40B4-BE49-F238E27FC236}">
                    <a16:creationId xmlns:a16="http://schemas.microsoft.com/office/drawing/2014/main" id="{F6BB9037-96DD-9C30-52DF-4001F72BAB73}"/>
                  </a:ext>
                </a:extLst>
              </p:cNvPr>
              <p:cNvSpPr/>
              <p:nvPr/>
            </p:nvSpPr>
            <p:spPr>
              <a:xfrm>
                <a:off x="8776387" y="3935652"/>
                <a:ext cx="1024710" cy="704894"/>
              </a:xfrm>
              <a:prstGeom prst="homePlate">
                <a:avLst>
                  <a:gd name="adj" fmla="val 0"/>
                </a:avLst>
              </a:prstGeom>
              <a:solidFill>
                <a:srgbClr val="FA5E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Pentagon 35">
                <a:extLst>
                  <a:ext uri="{FF2B5EF4-FFF2-40B4-BE49-F238E27FC236}">
                    <a16:creationId xmlns:a16="http://schemas.microsoft.com/office/drawing/2014/main" id="{D0F6FFDC-3896-58E9-E53C-ED6AAF117B4A}"/>
                  </a:ext>
                </a:extLst>
              </p:cNvPr>
              <p:cNvSpPr/>
              <p:nvPr/>
            </p:nvSpPr>
            <p:spPr>
              <a:xfrm>
                <a:off x="8776387" y="3236929"/>
                <a:ext cx="1024710" cy="704894"/>
              </a:xfrm>
              <a:prstGeom prst="homePlate">
                <a:avLst>
                  <a:gd name="adj" fmla="val 0"/>
                </a:avLst>
              </a:prstGeom>
              <a:solidFill>
                <a:srgbClr val="FFB74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Pentagon 36">
                <a:extLst>
                  <a:ext uri="{FF2B5EF4-FFF2-40B4-BE49-F238E27FC236}">
                    <a16:creationId xmlns:a16="http://schemas.microsoft.com/office/drawing/2014/main" id="{D4D57DE7-CC6F-B372-7E19-74826A73AFB8}"/>
                  </a:ext>
                </a:extLst>
              </p:cNvPr>
              <p:cNvSpPr/>
              <p:nvPr/>
            </p:nvSpPr>
            <p:spPr>
              <a:xfrm>
                <a:off x="8776387" y="2538206"/>
                <a:ext cx="1024710" cy="704894"/>
              </a:xfrm>
              <a:prstGeom prst="homePlate">
                <a:avLst>
                  <a:gd name="adj" fmla="val 0"/>
                </a:avLst>
              </a:prstGeom>
              <a:solidFill>
                <a:srgbClr val="E499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Pentagon 37">
                <a:extLst>
                  <a:ext uri="{FF2B5EF4-FFF2-40B4-BE49-F238E27FC236}">
                    <a16:creationId xmlns:a16="http://schemas.microsoft.com/office/drawing/2014/main" id="{5B37F1D4-F553-7E35-EBE0-36B5AF30D821}"/>
                  </a:ext>
                </a:extLst>
              </p:cNvPr>
              <p:cNvSpPr/>
              <p:nvPr/>
            </p:nvSpPr>
            <p:spPr>
              <a:xfrm>
                <a:off x="8776387" y="1839483"/>
                <a:ext cx="1024710" cy="704894"/>
              </a:xfrm>
              <a:prstGeom prst="homePlate">
                <a:avLst>
                  <a:gd name="adj" fmla="val 0"/>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5" name="TextBox 104">
            <a:extLst>
              <a:ext uri="{FF2B5EF4-FFF2-40B4-BE49-F238E27FC236}">
                <a16:creationId xmlns:a16="http://schemas.microsoft.com/office/drawing/2014/main" id="{4656C245-98E7-A00F-1534-89A2DF62EBE6}"/>
              </a:ext>
            </a:extLst>
          </p:cNvPr>
          <p:cNvSpPr txBox="1"/>
          <p:nvPr/>
        </p:nvSpPr>
        <p:spPr>
          <a:xfrm>
            <a:off x="3585099" y="4742931"/>
            <a:ext cx="3214239" cy="523220"/>
          </a:xfrm>
          <a:prstGeom prst="rect">
            <a:avLst/>
          </a:prstGeom>
          <a:noFill/>
        </p:spPr>
        <p:txBody>
          <a:bodyPr wrap="square">
            <a:spAutoFit/>
          </a:bodyPr>
          <a:lstStyle/>
          <a:p>
            <a:pPr marL="0" lvl="1" indent="0" algn="ctr" fontAlgn="base">
              <a:spcBef>
                <a:spcPct val="0"/>
              </a:spcBef>
              <a:spcAft>
                <a:spcPct val="0"/>
              </a:spcAft>
              <a:buClrTx/>
              <a:buNone/>
              <a:defRPr/>
            </a:pPr>
            <a:r>
              <a:rPr lang="en-US" sz="2800" b="1">
                <a:solidFill>
                  <a:schemeClr val="bg1"/>
                </a:solidFill>
                <a:latin typeface="KPMG Bold" panose="020B0803030202040204" pitchFamily="34" charset="0"/>
              </a:rPr>
              <a:t>SECURITY TESTING SERVICES</a:t>
            </a:r>
            <a:endParaRPr lang="en-US" sz="2000" b="1">
              <a:solidFill>
                <a:schemeClr val="bg1"/>
              </a:solidFill>
              <a:latin typeface="KPMG Bold" panose="020B0803030202040204" pitchFamily="34" charset="0"/>
            </a:endParaRPr>
          </a:p>
        </p:txBody>
      </p:sp>
      <p:sp>
        <p:nvSpPr>
          <p:cNvPr id="106" name="TextBox 105">
            <a:extLst>
              <a:ext uri="{FF2B5EF4-FFF2-40B4-BE49-F238E27FC236}">
                <a16:creationId xmlns:a16="http://schemas.microsoft.com/office/drawing/2014/main" id="{0C04A49E-6AAD-9ACB-89A1-C116337CFCBA}"/>
              </a:ext>
            </a:extLst>
          </p:cNvPr>
          <p:cNvSpPr txBox="1"/>
          <p:nvPr/>
        </p:nvSpPr>
        <p:spPr>
          <a:xfrm>
            <a:off x="896388" y="5645036"/>
            <a:ext cx="1408355" cy="646331"/>
          </a:xfrm>
          <a:prstGeom prst="rect">
            <a:avLst/>
          </a:prstGeom>
          <a:noFill/>
        </p:spPr>
        <p:txBody>
          <a:bodyPr wrap="square">
            <a:spAutoFit/>
          </a:bodyPr>
          <a:lstStyle/>
          <a:p>
            <a:pPr algn="ctr"/>
            <a:r>
              <a:rPr lang="en-US" sz="1200">
                <a:solidFill>
                  <a:schemeClr val="bg1"/>
                </a:solidFill>
              </a:rPr>
              <a:t>Web Application Security Testing (WAST)</a:t>
            </a:r>
          </a:p>
        </p:txBody>
      </p:sp>
      <p:sp>
        <p:nvSpPr>
          <p:cNvPr id="107" name="TextBox 106">
            <a:extLst>
              <a:ext uri="{FF2B5EF4-FFF2-40B4-BE49-F238E27FC236}">
                <a16:creationId xmlns:a16="http://schemas.microsoft.com/office/drawing/2014/main" id="{68B4911D-F480-52BE-FBB5-0FB161267728}"/>
              </a:ext>
            </a:extLst>
          </p:cNvPr>
          <p:cNvSpPr txBox="1"/>
          <p:nvPr/>
        </p:nvSpPr>
        <p:spPr>
          <a:xfrm>
            <a:off x="2329605" y="5645036"/>
            <a:ext cx="1408355" cy="646331"/>
          </a:xfrm>
          <a:prstGeom prst="rect">
            <a:avLst/>
          </a:prstGeom>
          <a:noFill/>
        </p:spPr>
        <p:txBody>
          <a:bodyPr wrap="square">
            <a:spAutoFit/>
          </a:bodyPr>
          <a:lstStyle/>
          <a:p>
            <a:pPr algn="ctr"/>
            <a:r>
              <a:rPr lang="en-US" sz="1200">
                <a:solidFill>
                  <a:schemeClr val="bg1"/>
                </a:solidFill>
              </a:rPr>
              <a:t>Web Services Security Testing (WSST)</a:t>
            </a:r>
          </a:p>
        </p:txBody>
      </p:sp>
      <p:sp>
        <p:nvSpPr>
          <p:cNvPr id="108" name="TextBox 107">
            <a:extLst>
              <a:ext uri="{FF2B5EF4-FFF2-40B4-BE49-F238E27FC236}">
                <a16:creationId xmlns:a16="http://schemas.microsoft.com/office/drawing/2014/main" id="{86F7F1DC-0736-7DE2-15CE-29B8D3C625AB}"/>
              </a:ext>
            </a:extLst>
          </p:cNvPr>
          <p:cNvSpPr txBox="1"/>
          <p:nvPr/>
        </p:nvSpPr>
        <p:spPr>
          <a:xfrm>
            <a:off x="3770196" y="5645036"/>
            <a:ext cx="1408355" cy="646331"/>
          </a:xfrm>
          <a:prstGeom prst="rect">
            <a:avLst/>
          </a:prstGeom>
          <a:noFill/>
        </p:spPr>
        <p:txBody>
          <a:bodyPr wrap="square">
            <a:spAutoFit/>
          </a:bodyPr>
          <a:lstStyle/>
          <a:p>
            <a:pPr algn="ctr"/>
            <a:r>
              <a:rPr lang="en-US" sz="1200">
                <a:solidFill>
                  <a:schemeClr val="bg1"/>
                </a:solidFill>
              </a:rPr>
              <a:t>Mobile Application Security Testing (MAST)</a:t>
            </a:r>
          </a:p>
        </p:txBody>
      </p:sp>
      <p:sp>
        <p:nvSpPr>
          <p:cNvPr id="109" name="TextBox 108">
            <a:extLst>
              <a:ext uri="{FF2B5EF4-FFF2-40B4-BE49-F238E27FC236}">
                <a16:creationId xmlns:a16="http://schemas.microsoft.com/office/drawing/2014/main" id="{478DB236-7E48-693C-AD6A-E1BED013904D}"/>
              </a:ext>
            </a:extLst>
          </p:cNvPr>
          <p:cNvSpPr txBox="1"/>
          <p:nvPr/>
        </p:nvSpPr>
        <p:spPr>
          <a:xfrm>
            <a:off x="5120282" y="5645036"/>
            <a:ext cx="1543379" cy="646331"/>
          </a:xfrm>
          <a:prstGeom prst="rect">
            <a:avLst/>
          </a:prstGeom>
          <a:noFill/>
        </p:spPr>
        <p:txBody>
          <a:bodyPr wrap="square">
            <a:spAutoFit/>
          </a:bodyPr>
          <a:lstStyle/>
          <a:p>
            <a:pPr algn="ctr"/>
            <a:r>
              <a:rPr lang="en-US" sz="1200">
                <a:solidFill>
                  <a:schemeClr val="bg1"/>
                </a:solidFill>
              </a:rPr>
              <a:t>External Network Security Assessment (ENSA)</a:t>
            </a:r>
          </a:p>
        </p:txBody>
      </p:sp>
      <p:sp>
        <p:nvSpPr>
          <p:cNvPr id="110" name="TextBox 109">
            <a:extLst>
              <a:ext uri="{FF2B5EF4-FFF2-40B4-BE49-F238E27FC236}">
                <a16:creationId xmlns:a16="http://schemas.microsoft.com/office/drawing/2014/main" id="{2BABDE5C-E4C2-1703-06D0-A40D4F29E161}"/>
              </a:ext>
            </a:extLst>
          </p:cNvPr>
          <p:cNvSpPr txBox="1"/>
          <p:nvPr/>
        </p:nvSpPr>
        <p:spPr>
          <a:xfrm>
            <a:off x="8080471" y="5645036"/>
            <a:ext cx="1408355" cy="646331"/>
          </a:xfrm>
          <a:prstGeom prst="rect">
            <a:avLst/>
          </a:prstGeom>
          <a:noFill/>
        </p:spPr>
        <p:txBody>
          <a:bodyPr wrap="square">
            <a:spAutoFit/>
          </a:bodyPr>
          <a:lstStyle/>
          <a:p>
            <a:pPr algn="ctr"/>
            <a:r>
              <a:rPr lang="en-US" sz="1200">
                <a:solidFill>
                  <a:schemeClr val="bg1"/>
                </a:solidFill>
              </a:rPr>
              <a:t>Security Code Review </a:t>
            </a:r>
          </a:p>
          <a:p>
            <a:pPr algn="ctr"/>
            <a:r>
              <a:rPr lang="en-US" sz="1200">
                <a:solidFill>
                  <a:schemeClr val="bg1"/>
                </a:solidFill>
              </a:rPr>
              <a:t>(SAST)</a:t>
            </a:r>
          </a:p>
        </p:txBody>
      </p:sp>
      <p:sp>
        <p:nvSpPr>
          <p:cNvPr id="111" name="TextBox 110">
            <a:extLst>
              <a:ext uri="{FF2B5EF4-FFF2-40B4-BE49-F238E27FC236}">
                <a16:creationId xmlns:a16="http://schemas.microsoft.com/office/drawing/2014/main" id="{FA95CD19-E721-CE7F-A5F5-D09B24879F02}"/>
              </a:ext>
            </a:extLst>
          </p:cNvPr>
          <p:cNvSpPr txBox="1"/>
          <p:nvPr/>
        </p:nvSpPr>
        <p:spPr>
          <a:xfrm>
            <a:off x="6609200" y="5645036"/>
            <a:ext cx="1450299" cy="646331"/>
          </a:xfrm>
          <a:prstGeom prst="rect">
            <a:avLst/>
          </a:prstGeom>
          <a:noFill/>
        </p:spPr>
        <p:txBody>
          <a:bodyPr wrap="square">
            <a:spAutoFit/>
          </a:bodyPr>
          <a:lstStyle/>
          <a:p>
            <a:pPr algn="ctr"/>
            <a:r>
              <a:rPr lang="en-US" sz="1200">
                <a:solidFill>
                  <a:schemeClr val="bg1"/>
                </a:solidFill>
              </a:rPr>
              <a:t>Internal Network Security Assessment (INSA)</a:t>
            </a:r>
          </a:p>
        </p:txBody>
      </p:sp>
      <p:pic>
        <p:nvPicPr>
          <p:cNvPr id="112" name="Picture 111">
            <a:extLst>
              <a:ext uri="{FF2B5EF4-FFF2-40B4-BE49-F238E27FC236}">
                <a16:creationId xmlns:a16="http://schemas.microsoft.com/office/drawing/2014/main" id="{918018F5-99E1-D3FE-5AB5-74C8C0DC6A21}"/>
              </a:ext>
            </a:extLst>
          </p:cNvPr>
          <p:cNvPicPr>
            <a:picLocks noChangeAspect="1"/>
          </p:cNvPicPr>
          <p:nvPr/>
        </p:nvPicPr>
        <p:blipFill>
          <a:blip r:embed="rId8"/>
          <a:stretch>
            <a:fillRect/>
          </a:stretch>
        </p:blipFill>
        <p:spPr>
          <a:xfrm>
            <a:off x="2983101" y="4772207"/>
            <a:ext cx="457200" cy="457200"/>
          </a:xfrm>
          <a:prstGeom prst="rect">
            <a:avLst/>
          </a:prstGeom>
        </p:spPr>
      </p:pic>
      <p:pic>
        <p:nvPicPr>
          <p:cNvPr id="113" name="Picture 112">
            <a:extLst>
              <a:ext uri="{FF2B5EF4-FFF2-40B4-BE49-F238E27FC236}">
                <a16:creationId xmlns:a16="http://schemas.microsoft.com/office/drawing/2014/main" id="{DDABF465-D604-A64B-03C9-1445512348E4}"/>
              </a:ext>
            </a:extLst>
          </p:cNvPr>
          <p:cNvPicPr>
            <a:picLocks noChangeAspect="1"/>
          </p:cNvPicPr>
          <p:nvPr/>
        </p:nvPicPr>
        <p:blipFill>
          <a:blip r:embed="rId8"/>
          <a:stretch>
            <a:fillRect/>
          </a:stretch>
        </p:blipFill>
        <p:spPr>
          <a:xfrm>
            <a:off x="6909191" y="4779541"/>
            <a:ext cx="457200" cy="457200"/>
          </a:xfrm>
          <a:prstGeom prst="rect">
            <a:avLst/>
          </a:prstGeom>
        </p:spPr>
      </p:pic>
    </p:spTree>
    <p:extLst>
      <p:ext uri="{BB962C8B-B14F-4D97-AF65-F5344CB8AC3E}">
        <p14:creationId xmlns:p14="http://schemas.microsoft.com/office/powerpoint/2010/main" val="707255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dirty="0">
                <a:solidFill>
                  <a:srgbClr val="00338D"/>
                </a:solidFill>
                <a:latin typeface="KPMG Extralight"/>
              </a:rPr>
              <a:t>Women Empowerment</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a:defRPr/>
            </a:pPr>
            <a:r>
              <a:rPr lang="en-US" sz="1400" dirty="0" err="1">
                <a:latin typeface="Calibri" panose="020F0502020204030204"/>
              </a:rPr>
              <a:t>WE@Consulting</a:t>
            </a:r>
            <a:r>
              <a:rPr lang="en-US" sz="1400" dirty="0">
                <a:latin typeface="Calibri" panose="020F0502020204030204"/>
              </a:rPr>
              <a:t> is an initiative by KPMG aimed at enabling, encouraging, and empowering women in the workplace. Its goal is to promote gender equality and help create a balanced and inclusive work environment where all employees can thrive and succeed.</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Strive for a balanced diversity ratio at senior levels.</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Offer comprehensive support and guidance to women colleagues during significant life events, ensuring their well-being and continued career development.</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Foster equity across genders.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2" name="Group 4">
            <a:extLst>
              <a:ext uri="{FF2B5EF4-FFF2-40B4-BE49-F238E27FC236}">
                <a16:creationId xmlns:a16="http://schemas.microsoft.com/office/drawing/2014/main" id="{2E6540AA-DE38-2957-D50D-77E0348D7373}"/>
              </a:ext>
            </a:extLst>
          </p:cNvPr>
          <p:cNvGrpSpPr>
            <a:grpSpLocks noChangeAspect="1"/>
          </p:cNvGrpSpPr>
          <p:nvPr/>
        </p:nvGrpSpPr>
        <p:grpSpPr bwMode="auto">
          <a:xfrm>
            <a:off x="9910212" y="4985613"/>
            <a:ext cx="1554480" cy="1371406"/>
            <a:chOff x="1905" y="447"/>
            <a:chExt cx="3872" cy="3416"/>
          </a:xfrm>
        </p:grpSpPr>
        <p:sp>
          <p:nvSpPr>
            <p:cNvPr id="43" name="Oval 42">
              <a:extLst>
                <a:ext uri="{FF2B5EF4-FFF2-40B4-BE49-F238E27FC236}">
                  <a16:creationId xmlns:a16="http://schemas.microsoft.com/office/drawing/2014/main" id="{6F83956D-27BF-4EDE-D479-967EEAB9A877}"/>
                </a:ext>
              </a:extLst>
            </p:cNvPr>
            <p:cNvSpPr>
              <a:spLocks noChangeArrowheads="1"/>
            </p:cNvSpPr>
            <p:nvPr/>
          </p:nvSpPr>
          <p:spPr bwMode="auto">
            <a:xfrm>
              <a:off x="2179" y="473"/>
              <a:ext cx="902" cy="902"/>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43">
              <a:extLst>
                <a:ext uri="{FF2B5EF4-FFF2-40B4-BE49-F238E27FC236}">
                  <a16:creationId xmlns:a16="http://schemas.microsoft.com/office/drawing/2014/main" id="{CD879AEF-D1E0-1498-DC50-4E9171D76C0E}"/>
                </a:ext>
              </a:extLst>
            </p:cNvPr>
            <p:cNvSpPr>
              <a:spLocks noChangeArrowheads="1"/>
            </p:cNvSpPr>
            <p:nvPr/>
          </p:nvSpPr>
          <p:spPr bwMode="auto">
            <a:xfrm>
              <a:off x="2248" y="542"/>
              <a:ext cx="765" cy="76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44">
              <a:extLst>
                <a:ext uri="{FF2B5EF4-FFF2-40B4-BE49-F238E27FC236}">
                  <a16:creationId xmlns:a16="http://schemas.microsoft.com/office/drawing/2014/main" id="{1172011A-6788-A9E2-9CCD-8E2CEE00E5E7}"/>
                </a:ext>
              </a:extLst>
            </p:cNvPr>
            <p:cNvSpPr>
              <a:spLocks noChangeArrowheads="1"/>
            </p:cNvSpPr>
            <p:nvPr/>
          </p:nvSpPr>
          <p:spPr bwMode="auto">
            <a:xfrm>
              <a:off x="2587" y="880"/>
              <a:ext cx="85" cy="86"/>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C97B4646-850A-A89F-F5EF-A8563D3D7D45}"/>
                </a:ext>
              </a:extLst>
            </p:cNvPr>
            <p:cNvSpPr>
              <a:spLocks noChangeArrowheads="1"/>
            </p:cNvSpPr>
            <p:nvPr/>
          </p:nvSpPr>
          <p:spPr bwMode="auto">
            <a:xfrm>
              <a:off x="2650" y="911"/>
              <a:ext cx="301" cy="26"/>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a:extLst>
                <a:ext uri="{FF2B5EF4-FFF2-40B4-BE49-F238E27FC236}">
                  <a16:creationId xmlns:a16="http://schemas.microsoft.com/office/drawing/2014/main" id="{5F03A62C-30F7-BED2-00AF-468307CE420C}"/>
                </a:ext>
              </a:extLst>
            </p:cNvPr>
            <p:cNvSpPr>
              <a:spLocks noChangeArrowheads="1"/>
            </p:cNvSpPr>
            <p:nvPr/>
          </p:nvSpPr>
          <p:spPr bwMode="auto">
            <a:xfrm>
              <a:off x="2610" y="639"/>
              <a:ext cx="40" cy="272"/>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576106C7-3F94-D0FC-878D-6B19D253CF6F}"/>
                </a:ext>
              </a:extLst>
            </p:cNvPr>
            <p:cNvSpPr>
              <a:spLocks noChangeArrowheads="1"/>
            </p:cNvSpPr>
            <p:nvPr/>
          </p:nvSpPr>
          <p:spPr bwMode="auto">
            <a:xfrm>
              <a:off x="1957" y="2254"/>
              <a:ext cx="906" cy="134"/>
            </a:xfrm>
            <a:prstGeom prst="rect">
              <a:avLst/>
            </a:prstGeom>
            <a:solidFill>
              <a:srgbClr val="4340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9">
              <a:extLst>
                <a:ext uri="{FF2B5EF4-FFF2-40B4-BE49-F238E27FC236}">
                  <a16:creationId xmlns:a16="http://schemas.microsoft.com/office/drawing/2014/main" id="{FF92EF29-F424-9914-4D9A-95D43EB090E1}"/>
                </a:ext>
              </a:extLst>
            </p:cNvPr>
            <p:cNvSpPr>
              <a:spLocks noChangeArrowheads="1"/>
            </p:cNvSpPr>
            <p:nvPr/>
          </p:nvSpPr>
          <p:spPr bwMode="auto">
            <a:xfrm>
              <a:off x="2018" y="2280"/>
              <a:ext cx="81" cy="8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50">
              <a:extLst>
                <a:ext uri="{FF2B5EF4-FFF2-40B4-BE49-F238E27FC236}">
                  <a16:creationId xmlns:a16="http://schemas.microsoft.com/office/drawing/2014/main" id="{0504696A-35AF-EAE5-88FE-3F9B73690157}"/>
                </a:ext>
              </a:extLst>
            </p:cNvPr>
            <p:cNvSpPr>
              <a:spLocks noChangeArrowheads="1"/>
            </p:cNvSpPr>
            <p:nvPr/>
          </p:nvSpPr>
          <p:spPr bwMode="auto">
            <a:xfrm>
              <a:off x="2037" y="2298"/>
              <a:ext cx="43" cy="43"/>
            </a:xfrm>
            <a:prstGeom prst="ellipse">
              <a:avLst/>
            </a:prstGeom>
            <a:solidFill>
              <a:srgbClr val="323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a:extLst>
                <a:ext uri="{FF2B5EF4-FFF2-40B4-BE49-F238E27FC236}">
                  <a16:creationId xmlns:a16="http://schemas.microsoft.com/office/drawing/2014/main" id="{9CAB8ADA-62B1-A3EC-B28B-996CBABEE89E}"/>
                </a:ext>
              </a:extLst>
            </p:cNvPr>
            <p:cNvSpPr>
              <a:spLocks noChangeArrowheads="1"/>
            </p:cNvSpPr>
            <p:nvPr/>
          </p:nvSpPr>
          <p:spPr bwMode="auto">
            <a:xfrm>
              <a:off x="2463" y="2280"/>
              <a:ext cx="372"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2759046B-D330-4894-4189-E6F25674DF30}"/>
                </a:ext>
              </a:extLst>
            </p:cNvPr>
            <p:cNvSpPr>
              <a:spLocks noChangeArrowheads="1"/>
            </p:cNvSpPr>
            <p:nvPr/>
          </p:nvSpPr>
          <p:spPr bwMode="auto">
            <a:xfrm>
              <a:off x="1985" y="2119"/>
              <a:ext cx="907" cy="135"/>
            </a:xfrm>
            <a:prstGeom prst="rect">
              <a:avLst/>
            </a:prstGeom>
            <a:solidFill>
              <a:srgbClr val="5668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53">
              <a:extLst>
                <a:ext uri="{FF2B5EF4-FFF2-40B4-BE49-F238E27FC236}">
                  <a16:creationId xmlns:a16="http://schemas.microsoft.com/office/drawing/2014/main" id="{AEE00983-3098-973D-7171-135A7A8C7781}"/>
                </a:ext>
              </a:extLst>
            </p:cNvPr>
            <p:cNvSpPr>
              <a:spLocks noChangeArrowheads="1"/>
            </p:cNvSpPr>
            <p:nvPr/>
          </p:nvSpPr>
          <p:spPr bwMode="auto">
            <a:xfrm>
              <a:off x="2750" y="2145"/>
              <a:ext cx="80" cy="8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4">
              <a:extLst>
                <a:ext uri="{FF2B5EF4-FFF2-40B4-BE49-F238E27FC236}">
                  <a16:creationId xmlns:a16="http://schemas.microsoft.com/office/drawing/2014/main" id="{7C8D1A0E-EE78-2D74-D364-AAFE1BE901BD}"/>
                </a:ext>
              </a:extLst>
            </p:cNvPr>
            <p:cNvSpPr>
              <a:spLocks noChangeArrowheads="1"/>
            </p:cNvSpPr>
            <p:nvPr/>
          </p:nvSpPr>
          <p:spPr bwMode="auto">
            <a:xfrm>
              <a:off x="2769" y="2164"/>
              <a:ext cx="42" cy="45"/>
            </a:xfrm>
            <a:prstGeom prst="ellipse">
              <a:avLst/>
            </a:prstGeom>
            <a:solidFill>
              <a:srgbClr val="323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a:extLst>
                <a:ext uri="{FF2B5EF4-FFF2-40B4-BE49-F238E27FC236}">
                  <a16:creationId xmlns:a16="http://schemas.microsoft.com/office/drawing/2014/main" id="{055736D8-449F-CD50-3A72-99CCA22CB1DD}"/>
                </a:ext>
              </a:extLst>
            </p:cNvPr>
            <p:cNvSpPr>
              <a:spLocks noChangeArrowheads="1"/>
            </p:cNvSpPr>
            <p:nvPr/>
          </p:nvSpPr>
          <p:spPr bwMode="auto">
            <a:xfrm>
              <a:off x="2014" y="2145"/>
              <a:ext cx="371"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2EC05104-AAE1-134F-4467-98EA581200FE}"/>
                </a:ext>
              </a:extLst>
            </p:cNvPr>
            <p:cNvSpPr>
              <a:spLocks noChangeArrowheads="1"/>
            </p:cNvSpPr>
            <p:nvPr/>
          </p:nvSpPr>
          <p:spPr bwMode="auto">
            <a:xfrm>
              <a:off x="1919" y="1984"/>
              <a:ext cx="907" cy="135"/>
            </a:xfrm>
            <a:prstGeom prst="rect">
              <a:avLst/>
            </a:prstGeom>
            <a:solidFill>
              <a:srgbClr val="C7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7">
              <a:extLst>
                <a:ext uri="{FF2B5EF4-FFF2-40B4-BE49-F238E27FC236}">
                  <a16:creationId xmlns:a16="http://schemas.microsoft.com/office/drawing/2014/main" id="{AE310EAD-D04D-2985-EC16-F201B720D98E}"/>
                </a:ext>
              </a:extLst>
            </p:cNvPr>
            <p:cNvSpPr>
              <a:spLocks noChangeArrowheads="1"/>
            </p:cNvSpPr>
            <p:nvPr/>
          </p:nvSpPr>
          <p:spPr bwMode="auto">
            <a:xfrm>
              <a:off x="1978" y="2010"/>
              <a:ext cx="83" cy="8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8">
              <a:extLst>
                <a:ext uri="{FF2B5EF4-FFF2-40B4-BE49-F238E27FC236}">
                  <a16:creationId xmlns:a16="http://schemas.microsoft.com/office/drawing/2014/main" id="{DD37B602-9685-87E4-8016-9A9C46D00E66}"/>
                </a:ext>
              </a:extLst>
            </p:cNvPr>
            <p:cNvSpPr>
              <a:spLocks noChangeArrowheads="1"/>
            </p:cNvSpPr>
            <p:nvPr/>
          </p:nvSpPr>
          <p:spPr bwMode="auto">
            <a:xfrm>
              <a:off x="2000" y="2031"/>
              <a:ext cx="42" cy="43"/>
            </a:xfrm>
            <a:prstGeom prst="ellipse">
              <a:avLst/>
            </a:prstGeom>
            <a:solidFill>
              <a:srgbClr val="323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a:extLst>
                <a:ext uri="{FF2B5EF4-FFF2-40B4-BE49-F238E27FC236}">
                  <a16:creationId xmlns:a16="http://schemas.microsoft.com/office/drawing/2014/main" id="{11C9DDFC-23BB-51EF-A668-4DAEB704C793}"/>
                </a:ext>
              </a:extLst>
            </p:cNvPr>
            <p:cNvSpPr>
              <a:spLocks noChangeArrowheads="1"/>
            </p:cNvSpPr>
            <p:nvPr/>
          </p:nvSpPr>
          <p:spPr bwMode="auto">
            <a:xfrm>
              <a:off x="2426" y="2010"/>
              <a:ext cx="371"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a:extLst>
                <a:ext uri="{FF2B5EF4-FFF2-40B4-BE49-F238E27FC236}">
                  <a16:creationId xmlns:a16="http://schemas.microsoft.com/office/drawing/2014/main" id="{11CEB85D-8E0F-E70A-BF3D-0FCDFD7ACF78}"/>
                </a:ext>
              </a:extLst>
            </p:cNvPr>
            <p:cNvSpPr>
              <a:spLocks noChangeArrowheads="1"/>
            </p:cNvSpPr>
            <p:nvPr/>
          </p:nvSpPr>
          <p:spPr bwMode="auto">
            <a:xfrm>
              <a:off x="3398" y="3489"/>
              <a:ext cx="843" cy="69"/>
            </a:xfrm>
            <a:prstGeom prst="rect">
              <a:avLst/>
            </a:prstGeom>
            <a:solidFill>
              <a:srgbClr val="3230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023467F9-7E81-5E54-5355-B7272B1F94EB}"/>
                </a:ext>
              </a:extLst>
            </p:cNvPr>
            <p:cNvSpPr>
              <a:spLocks noChangeArrowheads="1"/>
            </p:cNvSpPr>
            <p:nvPr/>
          </p:nvSpPr>
          <p:spPr bwMode="auto">
            <a:xfrm>
              <a:off x="3763" y="3155"/>
              <a:ext cx="116" cy="365"/>
            </a:xfrm>
            <a:prstGeom prst="rect">
              <a:avLst/>
            </a:prstGeom>
            <a:solidFill>
              <a:srgbClr val="3230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62">
              <a:extLst>
                <a:ext uri="{FF2B5EF4-FFF2-40B4-BE49-F238E27FC236}">
                  <a16:creationId xmlns:a16="http://schemas.microsoft.com/office/drawing/2014/main" id="{B0955980-48D4-B838-7839-976026186319}"/>
                </a:ext>
              </a:extLst>
            </p:cNvPr>
            <p:cNvSpPr>
              <a:spLocks noChangeArrowheads="1"/>
            </p:cNvSpPr>
            <p:nvPr/>
          </p:nvSpPr>
          <p:spPr bwMode="auto">
            <a:xfrm>
              <a:off x="3720" y="2874"/>
              <a:ext cx="199" cy="364"/>
            </a:xfrm>
            <a:prstGeom prst="rect">
              <a:avLst/>
            </a:prstGeom>
            <a:solidFill>
              <a:srgbClr val="3230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96">
              <a:extLst>
                <a:ext uri="{FF2B5EF4-FFF2-40B4-BE49-F238E27FC236}">
                  <a16:creationId xmlns:a16="http://schemas.microsoft.com/office/drawing/2014/main" id="{232AD07B-DE57-343D-1FF4-76905514ABA7}"/>
                </a:ext>
              </a:extLst>
            </p:cNvPr>
            <p:cNvSpPr>
              <a:spLocks/>
            </p:cNvSpPr>
            <p:nvPr/>
          </p:nvSpPr>
          <p:spPr bwMode="auto">
            <a:xfrm>
              <a:off x="3339" y="3489"/>
              <a:ext cx="135" cy="112"/>
            </a:xfrm>
            <a:custGeom>
              <a:avLst/>
              <a:gdLst>
                <a:gd name="T0" fmla="*/ 76 w 135"/>
                <a:gd name="T1" fmla="*/ 112 h 112"/>
                <a:gd name="T2" fmla="*/ 0 w 135"/>
                <a:gd name="T3" fmla="*/ 112 h 112"/>
                <a:gd name="T4" fmla="*/ 59 w 135"/>
                <a:gd name="T5" fmla="*/ 0 h 112"/>
                <a:gd name="T6" fmla="*/ 135 w 135"/>
                <a:gd name="T7" fmla="*/ 0 h 112"/>
                <a:gd name="T8" fmla="*/ 76 w 135"/>
                <a:gd name="T9" fmla="*/ 112 h 112"/>
              </a:gdLst>
              <a:ahLst/>
              <a:cxnLst>
                <a:cxn ang="0">
                  <a:pos x="T0" y="T1"/>
                </a:cxn>
                <a:cxn ang="0">
                  <a:pos x="T2" y="T3"/>
                </a:cxn>
                <a:cxn ang="0">
                  <a:pos x="T4" y="T5"/>
                </a:cxn>
                <a:cxn ang="0">
                  <a:pos x="T6" y="T7"/>
                </a:cxn>
                <a:cxn ang="0">
                  <a:pos x="T8" y="T9"/>
                </a:cxn>
              </a:cxnLst>
              <a:rect l="0" t="0" r="r" b="b"/>
              <a:pathLst>
                <a:path w="135" h="112">
                  <a:moveTo>
                    <a:pt x="76" y="112"/>
                  </a:moveTo>
                  <a:lnTo>
                    <a:pt x="0" y="112"/>
                  </a:lnTo>
                  <a:lnTo>
                    <a:pt x="59" y="0"/>
                  </a:lnTo>
                  <a:lnTo>
                    <a:pt x="135" y="0"/>
                  </a:lnTo>
                  <a:lnTo>
                    <a:pt x="76" y="112"/>
                  </a:lnTo>
                  <a:close/>
                </a:path>
              </a:pathLst>
            </a:custGeom>
            <a:solidFill>
              <a:srgbClr val="323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97">
              <a:extLst>
                <a:ext uri="{FF2B5EF4-FFF2-40B4-BE49-F238E27FC236}">
                  <a16:creationId xmlns:a16="http://schemas.microsoft.com/office/drawing/2014/main" id="{8EE629F0-C52B-A9B6-6677-29B081788329}"/>
                </a:ext>
              </a:extLst>
            </p:cNvPr>
            <p:cNvSpPr>
              <a:spLocks/>
            </p:cNvSpPr>
            <p:nvPr/>
          </p:nvSpPr>
          <p:spPr bwMode="auto">
            <a:xfrm>
              <a:off x="4165" y="3489"/>
              <a:ext cx="135" cy="112"/>
            </a:xfrm>
            <a:custGeom>
              <a:avLst/>
              <a:gdLst>
                <a:gd name="T0" fmla="*/ 60 w 135"/>
                <a:gd name="T1" fmla="*/ 112 h 112"/>
                <a:gd name="T2" fmla="*/ 135 w 135"/>
                <a:gd name="T3" fmla="*/ 112 h 112"/>
                <a:gd name="T4" fmla="*/ 76 w 135"/>
                <a:gd name="T5" fmla="*/ 0 h 112"/>
                <a:gd name="T6" fmla="*/ 0 w 135"/>
                <a:gd name="T7" fmla="*/ 0 h 112"/>
                <a:gd name="T8" fmla="*/ 60 w 135"/>
                <a:gd name="T9" fmla="*/ 112 h 112"/>
              </a:gdLst>
              <a:ahLst/>
              <a:cxnLst>
                <a:cxn ang="0">
                  <a:pos x="T0" y="T1"/>
                </a:cxn>
                <a:cxn ang="0">
                  <a:pos x="T2" y="T3"/>
                </a:cxn>
                <a:cxn ang="0">
                  <a:pos x="T4" y="T5"/>
                </a:cxn>
                <a:cxn ang="0">
                  <a:pos x="T6" y="T7"/>
                </a:cxn>
                <a:cxn ang="0">
                  <a:pos x="T8" y="T9"/>
                </a:cxn>
              </a:cxnLst>
              <a:rect l="0" t="0" r="r" b="b"/>
              <a:pathLst>
                <a:path w="135" h="112">
                  <a:moveTo>
                    <a:pt x="60" y="112"/>
                  </a:moveTo>
                  <a:lnTo>
                    <a:pt x="135" y="112"/>
                  </a:lnTo>
                  <a:lnTo>
                    <a:pt x="76" y="0"/>
                  </a:lnTo>
                  <a:lnTo>
                    <a:pt x="0" y="0"/>
                  </a:lnTo>
                  <a:lnTo>
                    <a:pt x="60" y="112"/>
                  </a:lnTo>
                  <a:close/>
                </a:path>
              </a:pathLst>
            </a:custGeom>
            <a:solidFill>
              <a:srgbClr val="323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5">
              <a:extLst>
                <a:ext uri="{FF2B5EF4-FFF2-40B4-BE49-F238E27FC236}">
                  <a16:creationId xmlns:a16="http://schemas.microsoft.com/office/drawing/2014/main" id="{80F9E265-1571-74C4-102A-78729E81443C}"/>
                </a:ext>
              </a:extLst>
            </p:cNvPr>
            <p:cNvSpPr>
              <a:spLocks noChangeArrowheads="1"/>
            </p:cNvSpPr>
            <p:nvPr/>
          </p:nvSpPr>
          <p:spPr bwMode="auto">
            <a:xfrm>
              <a:off x="3304" y="3546"/>
              <a:ext cx="142" cy="140"/>
            </a:xfrm>
            <a:prstGeom prst="ellipse">
              <a:avLst/>
            </a:prstGeom>
            <a:solidFill>
              <a:srgbClr val="323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6">
              <a:extLst>
                <a:ext uri="{FF2B5EF4-FFF2-40B4-BE49-F238E27FC236}">
                  <a16:creationId xmlns:a16="http://schemas.microsoft.com/office/drawing/2014/main" id="{79D806A9-4417-226A-69A7-62609FB6B880}"/>
                </a:ext>
              </a:extLst>
            </p:cNvPr>
            <p:cNvSpPr>
              <a:spLocks noChangeArrowheads="1"/>
            </p:cNvSpPr>
            <p:nvPr/>
          </p:nvSpPr>
          <p:spPr bwMode="auto">
            <a:xfrm>
              <a:off x="3344" y="3586"/>
              <a:ext cx="62" cy="60"/>
            </a:xfrm>
            <a:prstGeom prst="ellipse">
              <a:avLst/>
            </a:prstGeom>
            <a:solidFill>
              <a:srgbClr val="3E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7">
              <a:extLst>
                <a:ext uri="{FF2B5EF4-FFF2-40B4-BE49-F238E27FC236}">
                  <a16:creationId xmlns:a16="http://schemas.microsoft.com/office/drawing/2014/main" id="{F37CCCB3-3042-63E1-B9CA-6C8E49292396}"/>
                </a:ext>
              </a:extLst>
            </p:cNvPr>
            <p:cNvSpPr>
              <a:spLocks noChangeArrowheads="1"/>
            </p:cNvSpPr>
            <p:nvPr/>
          </p:nvSpPr>
          <p:spPr bwMode="auto">
            <a:xfrm>
              <a:off x="4194" y="3546"/>
              <a:ext cx="142" cy="140"/>
            </a:xfrm>
            <a:prstGeom prst="ellipse">
              <a:avLst/>
            </a:prstGeom>
            <a:solidFill>
              <a:srgbClr val="323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8">
              <a:extLst>
                <a:ext uri="{FF2B5EF4-FFF2-40B4-BE49-F238E27FC236}">
                  <a16:creationId xmlns:a16="http://schemas.microsoft.com/office/drawing/2014/main" id="{9D54EA10-B972-08AF-AECB-8491CAF96494}"/>
                </a:ext>
              </a:extLst>
            </p:cNvPr>
            <p:cNvSpPr>
              <a:spLocks noChangeArrowheads="1"/>
            </p:cNvSpPr>
            <p:nvPr/>
          </p:nvSpPr>
          <p:spPr bwMode="auto">
            <a:xfrm>
              <a:off x="4234" y="3586"/>
              <a:ext cx="62" cy="60"/>
            </a:xfrm>
            <a:prstGeom prst="ellipse">
              <a:avLst/>
            </a:prstGeom>
            <a:solidFill>
              <a:srgbClr val="3E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31">
              <a:extLst>
                <a:ext uri="{FF2B5EF4-FFF2-40B4-BE49-F238E27FC236}">
                  <a16:creationId xmlns:a16="http://schemas.microsoft.com/office/drawing/2014/main" id="{37003AC7-8FC3-68E7-9C71-F82B25307465}"/>
                </a:ext>
              </a:extLst>
            </p:cNvPr>
            <p:cNvSpPr>
              <a:spLocks noChangeArrowheads="1"/>
            </p:cNvSpPr>
            <p:nvPr/>
          </p:nvSpPr>
          <p:spPr bwMode="auto">
            <a:xfrm>
              <a:off x="3749" y="3546"/>
              <a:ext cx="142" cy="140"/>
            </a:xfrm>
            <a:prstGeom prst="ellipse">
              <a:avLst/>
            </a:prstGeom>
            <a:solidFill>
              <a:srgbClr val="323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32">
              <a:extLst>
                <a:ext uri="{FF2B5EF4-FFF2-40B4-BE49-F238E27FC236}">
                  <a16:creationId xmlns:a16="http://schemas.microsoft.com/office/drawing/2014/main" id="{41B50C7E-CEC0-E04C-5EE8-94EA208AC0BA}"/>
                </a:ext>
              </a:extLst>
            </p:cNvPr>
            <p:cNvSpPr>
              <a:spLocks noChangeArrowheads="1"/>
            </p:cNvSpPr>
            <p:nvPr/>
          </p:nvSpPr>
          <p:spPr bwMode="auto">
            <a:xfrm>
              <a:off x="3789" y="3586"/>
              <a:ext cx="62" cy="60"/>
            </a:xfrm>
            <a:prstGeom prst="ellipse">
              <a:avLst/>
            </a:prstGeom>
            <a:solidFill>
              <a:srgbClr val="3E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3">
              <a:extLst>
                <a:ext uri="{FF2B5EF4-FFF2-40B4-BE49-F238E27FC236}">
                  <a16:creationId xmlns:a16="http://schemas.microsoft.com/office/drawing/2014/main" id="{04D434E2-3D4C-D610-D461-1A5679853531}"/>
                </a:ext>
              </a:extLst>
            </p:cNvPr>
            <p:cNvSpPr>
              <a:spLocks/>
            </p:cNvSpPr>
            <p:nvPr/>
          </p:nvSpPr>
          <p:spPr bwMode="auto">
            <a:xfrm>
              <a:off x="3268" y="2805"/>
              <a:ext cx="1103" cy="216"/>
            </a:xfrm>
            <a:custGeom>
              <a:avLst/>
              <a:gdLst>
                <a:gd name="T0" fmla="*/ 466 w 466"/>
                <a:gd name="T1" fmla="*/ 55 h 91"/>
                <a:gd name="T2" fmla="*/ 430 w 466"/>
                <a:gd name="T3" fmla="*/ 91 h 91"/>
                <a:gd name="T4" fmla="*/ 36 w 466"/>
                <a:gd name="T5" fmla="*/ 91 h 91"/>
                <a:gd name="T6" fmla="*/ 0 w 466"/>
                <a:gd name="T7" fmla="*/ 55 h 91"/>
                <a:gd name="T8" fmla="*/ 0 w 466"/>
                <a:gd name="T9" fmla="*/ 36 h 91"/>
                <a:gd name="T10" fmla="*/ 36 w 466"/>
                <a:gd name="T11" fmla="*/ 0 h 91"/>
                <a:gd name="T12" fmla="*/ 430 w 466"/>
                <a:gd name="T13" fmla="*/ 0 h 91"/>
                <a:gd name="T14" fmla="*/ 466 w 466"/>
                <a:gd name="T15" fmla="*/ 36 h 91"/>
                <a:gd name="T16" fmla="*/ 466 w 466"/>
                <a:gd name="T17"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91">
                  <a:moveTo>
                    <a:pt x="466" y="55"/>
                  </a:moveTo>
                  <a:cubicBezTo>
                    <a:pt x="466" y="75"/>
                    <a:pt x="450" y="91"/>
                    <a:pt x="430" y="91"/>
                  </a:cubicBezTo>
                  <a:cubicBezTo>
                    <a:pt x="36" y="91"/>
                    <a:pt x="36" y="91"/>
                    <a:pt x="36" y="91"/>
                  </a:cubicBezTo>
                  <a:cubicBezTo>
                    <a:pt x="16" y="91"/>
                    <a:pt x="0" y="75"/>
                    <a:pt x="0" y="55"/>
                  </a:cubicBezTo>
                  <a:cubicBezTo>
                    <a:pt x="0" y="36"/>
                    <a:pt x="0" y="36"/>
                    <a:pt x="0" y="36"/>
                  </a:cubicBezTo>
                  <a:cubicBezTo>
                    <a:pt x="0" y="16"/>
                    <a:pt x="16" y="0"/>
                    <a:pt x="36" y="0"/>
                  </a:cubicBezTo>
                  <a:cubicBezTo>
                    <a:pt x="430" y="0"/>
                    <a:pt x="430" y="0"/>
                    <a:pt x="430" y="0"/>
                  </a:cubicBezTo>
                  <a:cubicBezTo>
                    <a:pt x="450" y="0"/>
                    <a:pt x="466" y="16"/>
                    <a:pt x="466" y="36"/>
                  </a:cubicBezTo>
                  <a:lnTo>
                    <a:pt x="466" y="55"/>
                  </a:lnTo>
                  <a:close/>
                </a:path>
              </a:pathLst>
            </a:custGeom>
            <a:solidFill>
              <a:srgbClr val="3E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4">
              <a:extLst>
                <a:ext uri="{FF2B5EF4-FFF2-40B4-BE49-F238E27FC236}">
                  <a16:creationId xmlns:a16="http://schemas.microsoft.com/office/drawing/2014/main" id="{980629EC-8DEE-07CE-513F-DF6B56DCDFBC}"/>
                </a:ext>
              </a:extLst>
            </p:cNvPr>
            <p:cNvSpPr>
              <a:spLocks/>
            </p:cNvSpPr>
            <p:nvPr/>
          </p:nvSpPr>
          <p:spPr bwMode="auto">
            <a:xfrm>
              <a:off x="3323" y="1553"/>
              <a:ext cx="994" cy="880"/>
            </a:xfrm>
            <a:custGeom>
              <a:avLst/>
              <a:gdLst>
                <a:gd name="T0" fmla="*/ 420 w 420"/>
                <a:gd name="T1" fmla="*/ 336 h 372"/>
                <a:gd name="T2" fmla="*/ 384 w 420"/>
                <a:gd name="T3" fmla="*/ 372 h 372"/>
                <a:gd name="T4" fmla="*/ 36 w 420"/>
                <a:gd name="T5" fmla="*/ 372 h 372"/>
                <a:gd name="T6" fmla="*/ 0 w 420"/>
                <a:gd name="T7" fmla="*/ 336 h 372"/>
                <a:gd name="T8" fmla="*/ 0 w 420"/>
                <a:gd name="T9" fmla="*/ 36 h 372"/>
                <a:gd name="T10" fmla="*/ 36 w 420"/>
                <a:gd name="T11" fmla="*/ 0 h 372"/>
                <a:gd name="T12" fmla="*/ 384 w 420"/>
                <a:gd name="T13" fmla="*/ 0 h 372"/>
                <a:gd name="T14" fmla="*/ 420 w 420"/>
                <a:gd name="T15" fmla="*/ 36 h 372"/>
                <a:gd name="T16" fmla="*/ 420 w 420"/>
                <a:gd name="T17" fmla="*/ 33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372">
                  <a:moveTo>
                    <a:pt x="420" y="336"/>
                  </a:moveTo>
                  <a:cubicBezTo>
                    <a:pt x="420" y="355"/>
                    <a:pt x="404" y="372"/>
                    <a:pt x="384" y="372"/>
                  </a:cubicBezTo>
                  <a:cubicBezTo>
                    <a:pt x="36" y="372"/>
                    <a:pt x="36" y="372"/>
                    <a:pt x="36" y="372"/>
                  </a:cubicBezTo>
                  <a:cubicBezTo>
                    <a:pt x="17" y="372"/>
                    <a:pt x="0" y="355"/>
                    <a:pt x="0" y="336"/>
                  </a:cubicBezTo>
                  <a:cubicBezTo>
                    <a:pt x="0" y="36"/>
                    <a:pt x="0" y="36"/>
                    <a:pt x="0" y="36"/>
                  </a:cubicBezTo>
                  <a:cubicBezTo>
                    <a:pt x="0" y="16"/>
                    <a:pt x="17" y="0"/>
                    <a:pt x="36" y="0"/>
                  </a:cubicBezTo>
                  <a:cubicBezTo>
                    <a:pt x="384" y="0"/>
                    <a:pt x="384" y="0"/>
                    <a:pt x="384" y="0"/>
                  </a:cubicBezTo>
                  <a:cubicBezTo>
                    <a:pt x="404" y="0"/>
                    <a:pt x="420" y="16"/>
                    <a:pt x="420" y="36"/>
                  </a:cubicBezTo>
                  <a:lnTo>
                    <a:pt x="420" y="336"/>
                  </a:lnTo>
                  <a:close/>
                </a:path>
              </a:pathLst>
            </a:custGeom>
            <a:solidFill>
              <a:srgbClr val="3E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35">
              <a:extLst>
                <a:ext uri="{FF2B5EF4-FFF2-40B4-BE49-F238E27FC236}">
                  <a16:creationId xmlns:a16="http://schemas.microsoft.com/office/drawing/2014/main" id="{75644B12-FA17-05F5-D95A-A5F9EA6A020B}"/>
                </a:ext>
              </a:extLst>
            </p:cNvPr>
            <p:cNvSpPr>
              <a:spLocks noChangeArrowheads="1"/>
            </p:cNvSpPr>
            <p:nvPr/>
          </p:nvSpPr>
          <p:spPr bwMode="auto">
            <a:xfrm>
              <a:off x="3593" y="2379"/>
              <a:ext cx="144" cy="1117"/>
            </a:xfrm>
            <a:prstGeom prst="rect">
              <a:avLst/>
            </a:prstGeom>
            <a:solidFill>
              <a:srgbClr val="F8A4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6">
              <a:extLst>
                <a:ext uri="{FF2B5EF4-FFF2-40B4-BE49-F238E27FC236}">
                  <a16:creationId xmlns:a16="http://schemas.microsoft.com/office/drawing/2014/main" id="{0701E625-9C51-0F18-45C4-9CCEA53971F8}"/>
                </a:ext>
              </a:extLst>
            </p:cNvPr>
            <p:cNvSpPr>
              <a:spLocks/>
            </p:cNvSpPr>
            <p:nvPr/>
          </p:nvSpPr>
          <p:spPr bwMode="auto">
            <a:xfrm>
              <a:off x="3593" y="3496"/>
              <a:ext cx="144" cy="213"/>
            </a:xfrm>
            <a:custGeom>
              <a:avLst/>
              <a:gdLst>
                <a:gd name="T0" fmla="*/ 144 w 144"/>
                <a:gd name="T1" fmla="*/ 74 h 213"/>
                <a:gd name="T2" fmla="*/ 0 w 144"/>
                <a:gd name="T3" fmla="*/ 213 h 213"/>
                <a:gd name="T4" fmla="*/ 0 w 144"/>
                <a:gd name="T5" fmla="*/ 0 h 213"/>
                <a:gd name="T6" fmla="*/ 144 w 144"/>
                <a:gd name="T7" fmla="*/ 0 h 213"/>
                <a:gd name="T8" fmla="*/ 144 w 144"/>
                <a:gd name="T9" fmla="*/ 74 h 213"/>
              </a:gdLst>
              <a:ahLst/>
              <a:cxnLst>
                <a:cxn ang="0">
                  <a:pos x="T0" y="T1"/>
                </a:cxn>
                <a:cxn ang="0">
                  <a:pos x="T2" y="T3"/>
                </a:cxn>
                <a:cxn ang="0">
                  <a:pos x="T4" y="T5"/>
                </a:cxn>
                <a:cxn ang="0">
                  <a:pos x="T6" y="T7"/>
                </a:cxn>
                <a:cxn ang="0">
                  <a:pos x="T8" y="T9"/>
                </a:cxn>
              </a:cxnLst>
              <a:rect l="0" t="0" r="r" b="b"/>
              <a:pathLst>
                <a:path w="144" h="213">
                  <a:moveTo>
                    <a:pt x="144" y="74"/>
                  </a:moveTo>
                  <a:lnTo>
                    <a:pt x="0" y="213"/>
                  </a:lnTo>
                  <a:lnTo>
                    <a:pt x="0" y="0"/>
                  </a:lnTo>
                  <a:lnTo>
                    <a:pt x="144" y="0"/>
                  </a:lnTo>
                  <a:lnTo>
                    <a:pt x="144" y="7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37">
              <a:extLst>
                <a:ext uri="{FF2B5EF4-FFF2-40B4-BE49-F238E27FC236}">
                  <a16:creationId xmlns:a16="http://schemas.microsoft.com/office/drawing/2014/main" id="{0112D9D6-68CA-7956-1264-B93DF53E178B}"/>
                </a:ext>
              </a:extLst>
            </p:cNvPr>
            <p:cNvSpPr>
              <a:spLocks noChangeArrowheads="1"/>
            </p:cNvSpPr>
            <p:nvPr/>
          </p:nvSpPr>
          <p:spPr bwMode="auto">
            <a:xfrm>
              <a:off x="3701" y="3548"/>
              <a:ext cx="36" cy="161"/>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38">
              <a:extLst>
                <a:ext uri="{FF2B5EF4-FFF2-40B4-BE49-F238E27FC236}">
                  <a16:creationId xmlns:a16="http://schemas.microsoft.com/office/drawing/2014/main" id="{8F17331F-E934-9568-AECB-BBBEDEA25F9E}"/>
                </a:ext>
              </a:extLst>
            </p:cNvPr>
            <p:cNvSpPr>
              <a:spLocks noChangeArrowheads="1"/>
            </p:cNvSpPr>
            <p:nvPr/>
          </p:nvSpPr>
          <p:spPr bwMode="auto">
            <a:xfrm>
              <a:off x="3552" y="3674"/>
              <a:ext cx="41" cy="3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9">
              <a:extLst>
                <a:ext uri="{FF2B5EF4-FFF2-40B4-BE49-F238E27FC236}">
                  <a16:creationId xmlns:a16="http://schemas.microsoft.com/office/drawing/2014/main" id="{E333BD12-0C21-0A95-CC16-F8C9A7992028}"/>
                </a:ext>
              </a:extLst>
            </p:cNvPr>
            <p:cNvSpPr>
              <a:spLocks noChangeArrowheads="1"/>
            </p:cNvSpPr>
            <p:nvPr/>
          </p:nvSpPr>
          <p:spPr bwMode="auto">
            <a:xfrm>
              <a:off x="3903" y="2379"/>
              <a:ext cx="144" cy="1117"/>
            </a:xfrm>
            <a:prstGeom prst="rect">
              <a:avLst/>
            </a:prstGeom>
            <a:solidFill>
              <a:srgbClr val="F8A4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0">
              <a:extLst>
                <a:ext uri="{FF2B5EF4-FFF2-40B4-BE49-F238E27FC236}">
                  <a16:creationId xmlns:a16="http://schemas.microsoft.com/office/drawing/2014/main" id="{34362F66-5DC5-7081-1BF3-16C476C0F567}"/>
                </a:ext>
              </a:extLst>
            </p:cNvPr>
            <p:cNvSpPr>
              <a:spLocks/>
            </p:cNvSpPr>
            <p:nvPr/>
          </p:nvSpPr>
          <p:spPr bwMode="auto">
            <a:xfrm>
              <a:off x="3903" y="3496"/>
              <a:ext cx="144" cy="213"/>
            </a:xfrm>
            <a:custGeom>
              <a:avLst/>
              <a:gdLst>
                <a:gd name="T0" fmla="*/ 0 w 144"/>
                <a:gd name="T1" fmla="*/ 74 h 213"/>
                <a:gd name="T2" fmla="*/ 144 w 144"/>
                <a:gd name="T3" fmla="*/ 213 h 213"/>
                <a:gd name="T4" fmla="*/ 144 w 144"/>
                <a:gd name="T5" fmla="*/ 0 h 213"/>
                <a:gd name="T6" fmla="*/ 0 w 144"/>
                <a:gd name="T7" fmla="*/ 0 h 213"/>
                <a:gd name="T8" fmla="*/ 0 w 144"/>
                <a:gd name="T9" fmla="*/ 74 h 213"/>
              </a:gdLst>
              <a:ahLst/>
              <a:cxnLst>
                <a:cxn ang="0">
                  <a:pos x="T0" y="T1"/>
                </a:cxn>
                <a:cxn ang="0">
                  <a:pos x="T2" y="T3"/>
                </a:cxn>
                <a:cxn ang="0">
                  <a:pos x="T4" y="T5"/>
                </a:cxn>
                <a:cxn ang="0">
                  <a:pos x="T6" y="T7"/>
                </a:cxn>
                <a:cxn ang="0">
                  <a:pos x="T8" y="T9"/>
                </a:cxn>
              </a:cxnLst>
              <a:rect l="0" t="0" r="r" b="b"/>
              <a:pathLst>
                <a:path w="144" h="213">
                  <a:moveTo>
                    <a:pt x="0" y="74"/>
                  </a:moveTo>
                  <a:lnTo>
                    <a:pt x="144" y="213"/>
                  </a:lnTo>
                  <a:lnTo>
                    <a:pt x="144" y="0"/>
                  </a:lnTo>
                  <a:lnTo>
                    <a:pt x="0" y="0"/>
                  </a:lnTo>
                  <a:lnTo>
                    <a:pt x="0" y="7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1">
              <a:extLst>
                <a:ext uri="{FF2B5EF4-FFF2-40B4-BE49-F238E27FC236}">
                  <a16:creationId xmlns:a16="http://schemas.microsoft.com/office/drawing/2014/main" id="{1A45B4B2-FA22-0A0C-36C2-BB688EE725CC}"/>
                </a:ext>
              </a:extLst>
            </p:cNvPr>
            <p:cNvSpPr>
              <a:spLocks noChangeArrowheads="1"/>
            </p:cNvSpPr>
            <p:nvPr/>
          </p:nvSpPr>
          <p:spPr bwMode="auto">
            <a:xfrm>
              <a:off x="3903" y="3548"/>
              <a:ext cx="35" cy="161"/>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2">
              <a:extLst>
                <a:ext uri="{FF2B5EF4-FFF2-40B4-BE49-F238E27FC236}">
                  <a16:creationId xmlns:a16="http://schemas.microsoft.com/office/drawing/2014/main" id="{A3724314-EE68-F2A9-326A-398C271BEBDA}"/>
                </a:ext>
              </a:extLst>
            </p:cNvPr>
            <p:cNvSpPr>
              <a:spLocks noChangeArrowheads="1"/>
            </p:cNvSpPr>
            <p:nvPr/>
          </p:nvSpPr>
          <p:spPr bwMode="auto">
            <a:xfrm>
              <a:off x="4047" y="3674"/>
              <a:ext cx="40" cy="3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3">
              <a:extLst>
                <a:ext uri="{FF2B5EF4-FFF2-40B4-BE49-F238E27FC236}">
                  <a16:creationId xmlns:a16="http://schemas.microsoft.com/office/drawing/2014/main" id="{5165A5AA-9D5E-0AA5-99F6-000EDD6C8DEA}"/>
                </a:ext>
              </a:extLst>
            </p:cNvPr>
            <p:cNvSpPr>
              <a:spLocks/>
            </p:cNvSpPr>
            <p:nvPr/>
          </p:nvSpPr>
          <p:spPr bwMode="auto">
            <a:xfrm>
              <a:off x="2935" y="1228"/>
              <a:ext cx="603" cy="732"/>
            </a:xfrm>
            <a:custGeom>
              <a:avLst/>
              <a:gdLst>
                <a:gd name="T0" fmla="*/ 233 w 255"/>
                <a:gd name="T1" fmla="*/ 309 h 309"/>
                <a:gd name="T2" fmla="*/ 26 w 255"/>
                <a:gd name="T3" fmla="*/ 213 h 309"/>
                <a:gd name="T4" fmla="*/ 11 w 255"/>
                <a:gd name="T5" fmla="*/ 191 h 309"/>
                <a:gd name="T6" fmla="*/ 0 w 255"/>
                <a:gd name="T7" fmla="*/ 3 h 309"/>
                <a:gd name="T8" fmla="*/ 52 w 255"/>
                <a:gd name="T9" fmla="*/ 0 h 309"/>
                <a:gd name="T10" fmla="*/ 62 w 255"/>
                <a:gd name="T11" fmla="*/ 172 h 309"/>
                <a:gd name="T12" fmla="*/ 255 w 255"/>
                <a:gd name="T13" fmla="*/ 262 h 309"/>
                <a:gd name="T14" fmla="*/ 233 w 255"/>
                <a:gd name="T15" fmla="*/ 309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309">
                  <a:moveTo>
                    <a:pt x="233" y="309"/>
                  </a:moveTo>
                  <a:cubicBezTo>
                    <a:pt x="26" y="213"/>
                    <a:pt x="26" y="213"/>
                    <a:pt x="26" y="213"/>
                  </a:cubicBezTo>
                  <a:cubicBezTo>
                    <a:pt x="17" y="209"/>
                    <a:pt x="11" y="200"/>
                    <a:pt x="11" y="191"/>
                  </a:cubicBezTo>
                  <a:cubicBezTo>
                    <a:pt x="0" y="3"/>
                    <a:pt x="0" y="3"/>
                    <a:pt x="0" y="3"/>
                  </a:cubicBezTo>
                  <a:cubicBezTo>
                    <a:pt x="52" y="0"/>
                    <a:pt x="52" y="0"/>
                    <a:pt x="52" y="0"/>
                  </a:cubicBezTo>
                  <a:cubicBezTo>
                    <a:pt x="62" y="172"/>
                    <a:pt x="62" y="172"/>
                    <a:pt x="62" y="172"/>
                  </a:cubicBezTo>
                  <a:cubicBezTo>
                    <a:pt x="255" y="262"/>
                    <a:pt x="255" y="262"/>
                    <a:pt x="255" y="262"/>
                  </a:cubicBezTo>
                  <a:lnTo>
                    <a:pt x="233" y="309"/>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4">
              <a:extLst>
                <a:ext uri="{FF2B5EF4-FFF2-40B4-BE49-F238E27FC236}">
                  <a16:creationId xmlns:a16="http://schemas.microsoft.com/office/drawing/2014/main" id="{AD901295-25D4-69F6-AB6F-A131A495F3D0}"/>
                </a:ext>
              </a:extLst>
            </p:cNvPr>
            <p:cNvSpPr>
              <a:spLocks/>
            </p:cNvSpPr>
            <p:nvPr/>
          </p:nvSpPr>
          <p:spPr bwMode="auto">
            <a:xfrm>
              <a:off x="2899" y="1101"/>
              <a:ext cx="189" cy="149"/>
            </a:xfrm>
            <a:custGeom>
              <a:avLst/>
              <a:gdLst>
                <a:gd name="T0" fmla="*/ 65 w 80"/>
                <a:gd name="T1" fmla="*/ 60 h 63"/>
                <a:gd name="T2" fmla="*/ 18 w 80"/>
                <a:gd name="T3" fmla="*/ 63 h 63"/>
                <a:gd name="T4" fmla="*/ 2 w 80"/>
                <a:gd name="T5" fmla="*/ 49 h 63"/>
                <a:gd name="T6" fmla="*/ 0 w 80"/>
                <a:gd name="T7" fmla="*/ 4 h 63"/>
                <a:gd name="T8" fmla="*/ 77 w 80"/>
                <a:gd name="T9" fmla="*/ 0 h 63"/>
                <a:gd name="T10" fmla="*/ 79 w 80"/>
                <a:gd name="T11" fmla="*/ 45 h 63"/>
                <a:gd name="T12" fmla="*/ 65 w 80"/>
                <a:gd name="T13" fmla="*/ 60 h 63"/>
              </a:gdLst>
              <a:ahLst/>
              <a:cxnLst>
                <a:cxn ang="0">
                  <a:pos x="T0" y="T1"/>
                </a:cxn>
                <a:cxn ang="0">
                  <a:pos x="T2" y="T3"/>
                </a:cxn>
                <a:cxn ang="0">
                  <a:pos x="T4" y="T5"/>
                </a:cxn>
                <a:cxn ang="0">
                  <a:pos x="T6" y="T7"/>
                </a:cxn>
                <a:cxn ang="0">
                  <a:pos x="T8" y="T9"/>
                </a:cxn>
                <a:cxn ang="0">
                  <a:pos x="T10" y="T11"/>
                </a:cxn>
                <a:cxn ang="0">
                  <a:pos x="T12" y="T13"/>
                </a:cxn>
              </a:cxnLst>
              <a:rect l="0" t="0" r="r" b="b"/>
              <a:pathLst>
                <a:path w="80" h="63">
                  <a:moveTo>
                    <a:pt x="65" y="60"/>
                  </a:moveTo>
                  <a:cubicBezTo>
                    <a:pt x="18" y="63"/>
                    <a:pt x="18" y="63"/>
                    <a:pt x="18" y="63"/>
                  </a:cubicBezTo>
                  <a:cubicBezTo>
                    <a:pt x="10" y="63"/>
                    <a:pt x="3" y="57"/>
                    <a:pt x="2" y="49"/>
                  </a:cubicBezTo>
                  <a:cubicBezTo>
                    <a:pt x="0" y="4"/>
                    <a:pt x="0" y="4"/>
                    <a:pt x="0" y="4"/>
                  </a:cubicBezTo>
                  <a:cubicBezTo>
                    <a:pt x="77" y="0"/>
                    <a:pt x="77" y="0"/>
                    <a:pt x="77" y="0"/>
                  </a:cubicBezTo>
                  <a:cubicBezTo>
                    <a:pt x="79" y="45"/>
                    <a:pt x="79" y="45"/>
                    <a:pt x="79" y="45"/>
                  </a:cubicBezTo>
                  <a:cubicBezTo>
                    <a:pt x="80" y="53"/>
                    <a:pt x="73" y="60"/>
                    <a:pt x="65" y="60"/>
                  </a:cubicBez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5">
              <a:extLst>
                <a:ext uri="{FF2B5EF4-FFF2-40B4-BE49-F238E27FC236}">
                  <a16:creationId xmlns:a16="http://schemas.microsoft.com/office/drawing/2014/main" id="{5B9885E9-5A0E-CD5E-6029-FDC4F1867DB4}"/>
                </a:ext>
              </a:extLst>
            </p:cNvPr>
            <p:cNvSpPr>
              <a:spLocks/>
            </p:cNvSpPr>
            <p:nvPr/>
          </p:nvSpPr>
          <p:spPr bwMode="auto">
            <a:xfrm>
              <a:off x="2897" y="1072"/>
              <a:ext cx="38" cy="59"/>
            </a:xfrm>
            <a:custGeom>
              <a:avLst/>
              <a:gdLst>
                <a:gd name="T0" fmla="*/ 35 w 38"/>
                <a:gd name="T1" fmla="*/ 0 h 59"/>
                <a:gd name="T2" fmla="*/ 0 w 38"/>
                <a:gd name="T3" fmla="*/ 3 h 59"/>
                <a:gd name="T4" fmla="*/ 4 w 38"/>
                <a:gd name="T5" fmla="*/ 59 h 59"/>
                <a:gd name="T6" fmla="*/ 38 w 38"/>
                <a:gd name="T7" fmla="*/ 57 h 59"/>
                <a:gd name="T8" fmla="*/ 35 w 38"/>
                <a:gd name="T9" fmla="*/ 0 h 59"/>
              </a:gdLst>
              <a:ahLst/>
              <a:cxnLst>
                <a:cxn ang="0">
                  <a:pos x="T0" y="T1"/>
                </a:cxn>
                <a:cxn ang="0">
                  <a:pos x="T2" y="T3"/>
                </a:cxn>
                <a:cxn ang="0">
                  <a:pos x="T4" y="T5"/>
                </a:cxn>
                <a:cxn ang="0">
                  <a:pos x="T6" y="T7"/>
                </a:cxn>
                <a:cxn ang="0">
                  <a:pos x="T8" y="T9"/>
                </a:cxn>
              </a:cxnLst>
              <a:rect l="0" t="0" r="r" b="b"/>
              <a:pathLst>
                <a:path w="38" h="59">
                  <a:moveTo>
                    <a:pt x="35" y="0"/>
                  </a:moveTo>
                  <a:lnTo>
                    <a:pt x="0" y="3"/>
                  </a:lnTo>
                  <a:lnTo>
                    <a:pt x="4" y="59"/>
                  </a:lnTo>
                  <a:lnTo>
                    <a:pt x="38" y="57"/>
                  </a:lnTo>
                  <a:lnTo>
                    <a:pt x="35" y="0"/>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6">
              <a:extLst>
                <a:ext uri="{FF2B5EF4-FFF2-40B4-BE49-F238E27FC236}">
                  <a16:creationId xmlns:a16="http://schemas.microsoft.com/office/drawing/2014/main" id="{73C966AC-9CC1-6D33-1EC4-E2522E77E49D}"/>
                </a:ext>
              </a:extLst>
            </p:cNvPr>
            <p:cNvSpPr>
              <a:spLocks/>
            </p:cNvSpPr>
            <p:nvPr/>
          </p:nvSpPr>
          <p:spPr bwMode="auto">
            <a:xfrm>
              <a:off x="2946" y="1063"/>
              <a:ext cx="38" cy="66"/>
            </a:xfrm>
            <a:custGeom>
              <a:avLst/>
              <a:gdLst>
                <a:gd name="T0" fmla="*/ 36 w 38"/>
                <a:gd name="T1" fmla="*/ 0 h 66"/>
                <a:gd name="T2" fmla="*/ 0 w 38"/>
                <a:gd name="T3" fmla="*/ 2 h 66"/>
                <a:gd name="T4" fmla="*/ 3 w 38"/>
                <a:gd name="T5" fmla="*/ 66 h 66"/>
                <a:gd name="T6" fmla="*/ 38 w 38"/>
                <a:gd name="T7" fmla="*/ 64 h 66"/>
                <a:gd name="T8" fmla="*/ 36 w 38"/>
                <a:gd name="T9" fmla="*/ 0 h 66"/>
              </a:gdLst>
              <a:ahLst/>
              <a:cxnLst>
                <a:cxn ang="0">
                  <a:pos x="T0" y="T1"/>
                </a:cxn>
                <a:cxn ang="0">
                  <a:pos x="T2" y="T3"/>
                </a:cxn>
                <a:cxn ang="0">
                  <a:pos x="T4" y="T5"/>
                </a:cxn>
                <a:cxn ang="0">
                  <a:pos x="T6" y="T7"/>
                </a:cxn>
                <a:cxn ang="0">
                  <a:pos x="T8" y="T9"/>
                </a:cxn>
              </a:cxnLst>
              <a:rect l="0" t="0" r="r" b="b"/>
              <a:pathLst>
                <a:path w="38" h="66">
                  <a:moveTo>
                    <a:pt x="36" y="0"/>
                  </a:moveTo>
                  <a:lnTo>
                    <a:pt x="0" y="2"/>
                  </a:lnTo>
                  <a:lnTo>
                    <a:pt x="3" y="66"/>
                  </a:lnTo>
                  <a:lnTo>
                    <a:pt x="38" y="64"/>
                  </a:lnTo>
                  <a:lnTo>
                    <a:pt x="36" y="0"/>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7">
              <a:extLst>
                <a:ext uri="{FF2B5EF4-FFF2-40B4-BE49-F238E27FC236}">
                  <a16:creationId xmlns:a16="http://schemas.microsoft.com/office/drawing/2014/main" id="{F163A60C-0AD5-4D32-56DA-C50F85846715}"/>
                </a:ext>
              </a:extLst>
            </p:cNvPr>
            <p:cNvSpPr>
              <a:spLocks/>
            </p:cNvSpPr>
            <p:nvPr/>
          </p:nvSpPr>
          <p:spPr bwMode="auto">
            <a:xfrm>
              <a:off x="3046" y="1044"/>
              <a:ext cx="38" cy="80"/>
            </a:xfrm>
            <a:custGeom>
              <a:avLst/>
              <a:gdLst>
                <a:gd name="T0" fmla="*/ 33 w 38"/>
                <a:gd name="T1" fmla="*/ 0 h 80"/>
                <a:gd name="T2" fmla="*/ 0 w 38"/>
                <a:gd name="T3" fmla="*/ 2 h 80"/>
                <a:gd name="T4" fmla="*/ 2 w 38"/>
                <a:gd name="T5" fmla="*/ 80 h 80"/>
                <a:gd name="T6" fmla="*/ 38 w 38"/>
                <a:gd name="T7" fmla="*/ 78 h 80"/>
                <a:gd name="T8" fmla="*/ 33 w 38"/>
                <a:gd name="T9" fmla="*/ 0 h 80"/>
              </a:gdLst>
              <a:ahLst/>
              <a:cxnLst>
                <a:cxn ang="0">
                  <a:pos x="T0" y="T1"/>
                </a:cxn>
                <a:cxn ang="0">
                  <a:pos x="T2" y="T3"/>
                </a:cxn>
                <a:cxn ang="0">
                  <a:pos x="T4" y="T5"/>
                </a:cxn>
                <a:cxn ang="0">
                  <a:pos x="T6" y="T7"/>
                </a:cxn>
                <a:cxn ang="0">
                  <a:pos x="T8" y="T9"/>
                </a:cxn>
              </a:cxnLst>
              <a:rect l="0" t="0" r="r" b="b"/>
              <a:pathLst>
                <a:path w="38" h="80">
                  <a:moveTo>
                    <a:pt x="33" y="0"/>
                  </a:moveTo>
                  <a:lnTo>
                    <a:pt x="0" y="2"/>
                  </a:lnTo>
                  <a:lnTo>
                    <a:pt x="2" y="80"/>
                  </a:lnTo>
                  <a:lnTo>
                    <a:pt x="38" y="78"/>
                  </a:lnTo>
                  <a:lnTo>
                    <a:pt x="33" y="0"/>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8">
              <a:extLst>
                <a:ext uri="{FF2B5EF4-FFF2-40B4-BE49-F238E27FC236}">
                  <a16:creationId xmlns:a16="http://schemas.microsoft.com/office/drawing/2014/main" id="{8505F168-EDC9-69D5-F0C9-8C1D930FCE65}"/>
                </a:ext>
              </a:extLst>
            </p:cNvPr>
            <p:cNvSpPr>
              <a:spLocks/>
            </p:cNvSpPr>
            <p:nvPr/>
          </p:nvSpPr>
          <p:spPr bwMode="auto">
            <a:xfrm>
              <a:off x="3046" y="1091"/>
              <a:ext cx="83" cy="126"/>
            </a:xfrm>
            <a:custGeom>
              <a:avLst/>
              <a:gdLst>
                <a:gd name="T0" fmla="*/ 83 w 83"/>
                <a:gd name="T1" fmla="*/ 17 h 126"/>
                <a:gd name="T2" fmla="*/ 52 w 83"/>
                <a:gd name="T3" fmla="*/ 0 h 126"/>
                <a:gd name="T4" fmla="*/ 0 w 83"/>
                <a:gd name="T5" fmla="*/ 111 h 126"/>
                <a:gd name="T6" fmla="*/ 31 w 83"/>
                <a:gd name="T7" fmla="*/ 126 h 126"/>
                <a:gd name="T8" fmla="*/ 83 w 83"/>
                <a:gd name="T9" fmla="*/ 17 h 126"/>
              </a:gdLst>
              <a:ahLst/>
              <a:cxnLst>
                <a:cxn ang="0">
                  <a:pos x="T0" y="T1"/>
                </a:cxn>
                <a:cxn ang="0">
                  <a:pos x="T2" y="T3"/>
                </a:cxn>
                <a:cxn ang="0">
                  <a:pos x="T4" y="T5"/>
                </a:cxn>
                <a:cxn ang="0">
                  <a:pos x="T6" y="T7"/>
                </a:cxn>
                <a:cxn ang="0">
                  <a:pos x="T8" y="T9"/>
                </a:cxn>
              </a:cxnLst>
              <a:rect l="0" t="0" r="r" b="b"/>
              <a:pathLst>
                <a:path w="83" h="126">
                  <a:moveTo>
                    <a:pt x="83" y="17"/>
                  </a:moveTo>
                  <a:lnTo>
                    <a:pt x="52" y="0"/>
                  </a:lnTo>
                  <a:lnTo>
                    <a:pt x="0" y="111"/>
                  </a:lnTo>
                  <a:lnTo>
                    <a:pt x="31" y="126"/>
                  </a:lnTo>
                  <a:lnTo>
                    <a:pt x="83" y="17"/>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9">
              <a:extLst>
                <a:ext uri="{FF2B5EF4-FFF2-40B4-BE49-F238E27FC236}">
                  <a16:creationId xmlns:a16="http://schemas.microsoft.com/office/drawing/2014/main" id="{5CF5185A-E276-2E09-8E82-FF0A8D9F0F6B}"/>
                </a:ext>
              </a:extLst>
            </p:cNvPr>
            <p:cNvSpPr>
              <a:spLocks/>
            </p:cNvSpPr>
            <p:nvPr/>
          </p:nvSpPr>
          <p:spPr bwMode="auto">
            <a:xfrm>
              <a:off x="2996" y="1056"/>
              <a:ext cx="38" cy="71"/>
            </a:xfrm>
            <a:custGeom>
              <a:avLst/>
              <a:gdLst>
                <a:gd name="T0" fmla="*/ 33 w 38"/>
                <a:gd name="T1" fmla="*/ 0 h 71"/>
                <a:gd name="T2" fmla="*/ 0 w 38"/>
                <a:gd name="T3" fmla="*/ 0 h 71"/>
                <a:gd name="T4" fmla="*/ 2 w 38"/>
                <a:gd name="T5" fmla="*/ 71 h 71"/>
                <a:gd name="T6" fmla="*/ 38 w 38"/>
                <a:gd name="T7" fmla="*/ 68 h 71"/>
                <a:gd name="T8" fmla="*/ 33 w 38"/>
                <a:gd name="T9" fmla="*/ 0 h 71"/>
              </a:gdLst>
              <a:ahLst/>
              <a:cxnLst>
                <a:cxn ang="0">
                  <a:pos x="T0" y="T1"/>
                </a:cxn>
                <a:cxn ang="0">
                  <a:pos x="T2" y="T3"/>
                </a:cxn>
                <a:cxn ang="0">
                  <a:pos x="T4" y="T5"/>
                </a:cxn>
                <a:cxn ang="0">
                  <a:pos x="T6" y="T7"/>
                </a:cxn>
                <a:cxn ang="0">
                  <a:pos x="T8" y="T9"/>
                </a:cxn>
              </a:cxnLst>
              <a:rect l="0" t="0" r="r" b="b"/>
              <a:pathLst>
                <a:path w="38" h="71">
                  <a:moveTo>
                    <a:pt x="33" y="0"/>
                  </a:moveTo>
                  <a:lnTo>
                    <a:pt x="0" y="0"/>
                  </a:lnTo>
                  <a:lnTo>
                    <a:pt x="2" y="71"/>
                  </a:lnTo>
                  <a:lnTo>
                    <a:pt x="38" y="68"/>
                  </a:lnTo>
                  <a:lnTo>
                    <a:pt x="33" y="0"/>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0">
              <a:extLst>
                <a:ext uri="{FF2B5EF4-FFF2-40B4-BE49-F238E27FC236}">
                  <a16:creationId xmlns:a16="http://schemas.microsoft.com/office/drawing/2014/main" id="{D23B59C0-DA13-CAB3-E08C-EC7254385249}"/>
                </a:ext>
              </a:extLst>
            </p:cNvPr>
            <p:cNvSpPr>
              <a:spLocks/>
            </p:cNvSpPr>
            <p:nvPr/>
          </p:nvSpPr>
          <p:spPr bwMode="auto">
            <a:xfrm>
              <a:off x="3943" y="1091"/>
              <a:ext cx="537" cy="819"/>
            </a:xfrm>
            <a:custGeom>
              <a:avLst/>
              <a:gdLst>
                <a:gd name="T0" fmla="*/ 31 w 227"/>
                <a:gd name="T1" fmla="*/ 346 h 346"/>
                <a:gd name="T2" fmla="*/ 215 w 227"/>
                <a:gd name="T3" fmla="*/ 211 h 346"/>
                <a:gd name="T4" fmla="*/ 226 w 227"/>
                <a:gd name="T5" fmla="*/ 186 h 346"/>
                <a:gd name="T6" fmla="*/ 199 w 227"/>
                <a:gd name="T7" fmla="*/ 0 h 346"/>
                <a:gd name="T8" fmla="*/ 148 w 227"/>
                <a:gd name="T9" fmla="*/ 7 h 346"/>
                <a:gd name="T10" fmla="*/ 172 w 227"/>
                <a:gd name="T11" fmla="*/ 178 h 346"/>
                <a:gd name="T12" fmla="*/ 0 w 227"/>
                <a:gd name="T13" fmla="*/ 303 h 346"/>
                <a:gd name="T14" fmla="*/ 31 w 227"/>
                <a:gd name="T15" fmla="*/ 346 h 3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346">
                  <a:moveTo>
                    <a:pt x="31" y="346"/>
                  </a:moveTo>
                  <a:cubicBezTo>
                    <a:pt x="215" y="211"/>
                    <a:pt x="215" y="211"/>
                    <a:pt x="215" y="211"/>
                  </a:cubicBezTo>
                  <a:cubicBezTo>
                    <a:pt x="223" y="205"/>
                    <a:pt x="227" y="196"/>
                    <a:pt x="226" y="186"/>
                  </a:cubicBezTo>
                  <a:cubicBezTo>
                    <a:pt x="199" y="0"/>
                    <a:pt x="199" y="0"/>
                    <a:pt x="199" y="0"/>
                  </a:cubicBezTo>
                  <a:cubicBezTo>
                    <a:pt x="148" y="7"/>
                    <a:pt x="148" y="7"/>
                    <a:pt x="148" y="7"/>
                  </a:cubicBezTo>
                  <a:cubicBezTo>
                    <a:pt x="172" y="178"/>
                    <a:pt x="172" y="178"/>
                    <a:pt x="172" y="178"/>
                  </a:cubicBezTo>
                  <a:cubicBezTo>
                    <a:pt x="0" y="303"/>
                    <a:pt x="0" y="303"/>
                    <a:pt x="0" y="303"/>
                  </a:cubicBezTo>
                  <a:lnTo>
                    <a:pt x="31" y="346"/>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1">
              <a:extLst>
                <a:ext uri="{FF2B5EF4-FFF2-40B4-BE49-F238E27FC236}">
                  <a16:creationId xmlns:a16="http://schemas.microsoft.com/office/drawing/2014/main" id="{823CD184-5416-7214-10D9-37450BFC7723}"/>
                </a:ext>
              </a:extLst>
            </p:cNvPr>
            <p:cNvSpPr>
              <a:spLocks/>
            </p:cNvSpPr>
            <p:nvPr/>
          </p:nvSpPr>
          <p:spPr bwMode="auto">
            <a:xfrm>
              <a:off x="4243" y="961"/>
              <a:ext cx="199" cy="163"/>
            </a:xfrm>
            <a:custGeom>
              <a:avLst/>
              <a:gdLst>
                <a:gd name="T0" fmla="*/ 24 w 84"/>
                <a:gd name="T1" fmla="*/ 68 h 69"/>
                <a:gd name="T2" fmla="*/ 70 w 84"/>
                <a:gd name="T3" fmla="*/ 61 h 69"/>
                <a:gd name="T4" fmla="*/ 83 w 84"/>
                <a:gd name="T5" fmla="*/ 44 h 69"/>
                <a:gd name="T6" fmla="*/ 77 w 84"/>
                <a:gd name="T7" fmla="*/ 0 h 69"/>
                <a:gd name="T8" fmla="*/ 0 w 84"/>
                <a:gd name="T9" fmla="*/ 11 h 69"/>
                <a:gd name="T10" fmla="*/ 7 w 84"/>
                <a:gd name="T11" fmla="*/ 55 h 69"/>
                <a:gd name="T12" fmla="*/ 24 w 8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84" h="69">
                  <a:moveTo>
                    <a:pt x="24" y="68"/>
                  </a:moveTo>
                  <a:cubicBezTo>
                    <a:pt x="70" y="61"/>
                    <a:pt x="70" y="61"/>
                    <a:pt x="70" y="61"/>
                  </a:cubicBezTo>
                  <a:cubicBezTo>
                    <a:pt x="79" y="60"/>
                    <a:pt x="84" y="52"/>
                    <a:pt x="83" y="44"/>
                  </a:cubicBezTo>
                  <a:cubicBezTo>
                    <a:pt x="77" y="0"/>
                    <a:pt x="77" y="0"/>
                    <a:pt x="77" y="0"/>
                  </a:cubicBezTo>
                  <a:cubicBezTo>
                    <a:pt x="0" y="11"/>
                    <a:pt x="0" y="11"/>
                    <a:pt x="0" y="11"/>
                  </a:cubicBezTo>
                  <a:cubicBezTo>
                    <a:pt x="7" y="55"/>
                    <a:pt x="7" y="55"/>
                    <a:pt x="7" y="55"/>
                  </a:cubicBezTo>
                  <a:cubicBezTo>
                    <a:pt x="8" y="63"/>
                    <a:pt x="16" y="69"/>
                    <a:pt x="24" y="68"/>
                  </a:cubicBez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2">
              <a:extLst>
                <a:ext uri="{FF2B5EF4-FFF2-40B4-BE49-F238E27FC236}">
                  <a16:creationId xmlns:a16="http://schemas.microsoft.com/office/drawing/2014/main" id="{8BBE6725-DF95-EFF2-396C-8CDF15FE5BC2}"/>
                </a:ext>
              </a:extLst>
            </p:cNvPr>
            <p:cNvSpPr>
              <a:spLocks/>
            </p:cNvSpPr>
            <p:nvPr/>
          </p:nvSpPr>
          <p:spPr bwMode="auto">
            <a:xfrm>
              <a:off x="4385" y="925"/>
              <a:ext cx="43" cy="62"/>
            </a:xfrm>
            <a:custGeom>
              <a:avLst/>
              <a:gdLst>
                <a:gd name="T0" fmla="*/ 0 w 43"/>
                <a:gd name="T1" fmla="*/ 5 h 62"/>
                <a:gd name="T2" fmla="*/ 36 w 43"/>
                <a:gd name="T3" fmla="*/ 0 h 62"/>
                <a:gd name="T4" fmla="*/ 43 w 43"/>
                <a:gd name="T5" fmla="*/ 57 h 62"/>
                <a:gd name="T6" fmla="*/ 8 w 43"/>
                <a:gd name="T7" fmla="*/ 62 h 62"/>
                <a:gd name="T8" fmla="*/ 0 w 43"/>
                <a:gd name="T9" fmla="*/ 5 h 62"/>
              </a:gdLst>
              <a:ahLst/>
              <a:cxnLst>
                <a:cxn ang="0">
                  <a:pos x="T0" y="T1"/>
                </a:cxn>
                <a:cxn ang="0">
                  <a:pos x="T2" y="T3"/>
                </a:cxn>
                <a:cxn ang="0">
                  <a:pos x="T4" y="T5"/>
                </a:cxn>
                <a:cxn ang="0">
                  <a:pos x="T6" y="T7"/>
                </a:cxn>
                <a:cxn ang="0">
                  <a:pos x="T8" y="T9"/>
                </a:cxn>
              </a:cxnLst>
              <a:rect l="0" t="0" r="r" b="b"/>
              <a:pathLst>
                <a:path w="43" h="62">
                  <a:moveTo>
                    <a:pt x="0" y="5"/>
                  </a:moveTo>
                  <a:lnTo>
                    <a:pt x="36" y="0"/>
                  </a:lnTo>
                  <a:lnTo>
                    <a:pt x="43" y="57"/>
                  </a:lnTo>
                  <a:lnTo>
                    <a:pt x="8" y="62"/>
                  </a:lnTo>
                  <a:lnTo>
                    <a:pt x="0" y="5"/>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3">
              <a:extLst>
                <a:ext uri="{FF2B5EF4-FFF2-40B4-BE49-F238E27FC236}">
                  <a16:creationId xmlns:a16="http://schemas.microsoft.com/office/drawing/2014/main" id="{2B5045D8-2689-B0DB-766E-B7DC77B33567}"/>
                </a:ext>
              </a:extLst>
            </p:cNvPr>
            <p:cNvSpPr>
              <a:spLocks/>
            </p:cNvSpPr>
            <p:nvPr/>
          </p:nvSpPr>
          <p:spPr bwMode="auto">
            <a:xfrm>
              <a:off x="4336" y="925"/>
              <a:ext cx="42" cy="69"/>
            </a:xfrm>
            <a:custGeom>
              <a:avLst/>
              <a:gdLst>
                <a:gd name="T0" fmla="*/ 0 w 42"/>
                <a:gd name="T1" fmla="*/ 5 h 69"/>
                <a:gd name="T2" fmla="*/ 35 w 42"/>
                <a:gd name="T3" fmla="*/ 0 h 69"/>
                <a:gd name="T4" fmla="*/ 42 w 42"/>
                <a:gd name="T5" fmla="*/ 64 h 69"/>
                <a:gd name="T6" fmla="*/ 9 w 42"/>
                <a:gd name="T7" fmla="*/ 69 h 69"/>
                <a:gd name="T8" fmla="*/ 0 w 42"/>
                <a:gd name="T9" fmla="*/ 5 h 69"/>
              </a:gdLst>
              <a:ahLst/>
              <a:cxnLst>
                <a:cxn ang="0">
                  <a:pos x="T0" y="T1"/>
                </a:cxn>
                <a:cxn ang="0">
                  <a:pos x="T2" y="T3"/>
                </a:cxn>
                <a:cxn ang="0">
                  <a:pos x="T4" y="T5"/>
                </a:cxn>
                <a:cxn ang="0">
                  <a:pos x="T6" y="T7"/>
                </a:cxn>
                <a:cxn ang="0">
                  <a:pos x="T8" y="T9"/>
                </a:cxn>
              </a:cxnLst>
              <a:rect l="0" t="0" r="r" b="b"/>
              <a:pathLst>
                <a:path w="42" h="69">
                  <a:moveTo>
                    <a:pt x="0" y="5"/>
                  </a:moveTo>
                  <a:lnTo>
                    <a:pt x="35" y="0"/>
                  </a:lnTo>
                  <a:lnTo>
                    <a:pt x="42" y="64"/>
                  </a:lnTo>
                  <a:lnTo>
                    <a:pt x="9" y="69"/>
                  </a:lnTo>
                  <a:lnTo>
                    <a:pt x="0" y="5"/>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4">
              <a:extLst>
                <a:ext uri="{FF2B5EF4-FFF2-40B4-BE49-F238E27FC236}">
                  <a16:creationId xmlns:a16="http://schemas.microsoft.com/office/drawing/2014/main" id="{5CDD4836-714C-4ED3-3EB9-A7D65712CD82}"/>
                </a:ext>
              </a:extLst>
            </p:cNvPr>
            <p:cNvSpPr>
              <a:spLocks/>
            </p:cNvSpPr>
            <p:nvPr/>
          </p:nvSpPr>
          <p:spPr bwMode="auto">
            <a:xfrm>
              <a:off x="4234" y="925"/>
              <a:ext cx="47" cy="83"/>
            </a:xfrm>
            <a:custGeom>
              <a:avLst/>
              <a:gdLst>
                <a:gd name="T0" fmla="*/ 0 w 47"/>
                <a:gd name="T1" fmla="*/ 5 h 83"/>
                <a:gd name="T2" fmla="*/ 35 w 47"/>
                <a:gd name="T3" fmla="*/ 0 h 83"/>
                <a:gd name="T4" fmla="*/ 47 w 47"/>
                <a:gd name="T5" fmla="*/ 79 h 83"/>
                <a:gd name="T6" fmla="*/ 14 w 47"/>
                <a:gd name="T7" fmla="*/ 83 h 83"/>
                <a:gd name="T8" fmla="*/ 0 w 47"/>
                <a:gd name="T9" fmla="*/ 5 h 83"/>
              </a:gdLst>
              <a:ahLst/>
              <a:cxnLst>
                <a:cxn ang="0">
                  <a:pos x="T0" y="T1"/>
                </a:cxn>
                <a:cxn ang="0">
                  <a:pos x="T2" y="T3"/>
                </a:cxn>
                <a:cxn ang="0">
                  <a:pos x="T4" y="T5"/>
                </a:cxn>
                <a:cxn ang="0">
                  <a:pos x="T6" y="T7"/>
                </a:cxn>
                <a:cxn ang="0">
                  <a:pos x="T8" y="T9"/>
                </a:cxn>
              </a:cxnLst>
              <a:rect l="0" t="0" r="r" b="b"/>
              <a:pathLst>
                <a:path w="47" h="83">
                  <a:moveTo>
                    <a:pt x="0" y="5"/>
                  </a:moveTo>
                  <a:lnTo>
                    <a:pt x="35" y="0"/>
                  </a:lnTo>
                  <a:lnTo>
                    <a:pt x="47" y="79"/>
                  </a:lnTo>
                  <a:lnTo>
                    <a:pt x="14" y="83"/>
                  </a:lnTo>
                  <a:lnTo>
                    <a:pt x="0" y="5"/>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5">
              <a:extLst>
                <a:ext uri="{FF2B5EF4-FFF2-40B4-BE49-F238E27FC236}">
                  <a16:creationId xmlns:a16="http://schemas.microsoft.com/office/drawing/2014/main" id="{22079327-C51F-AE4C-2AED-9F928825DE8D}"/>
                </a:ext>
              </a:extLst>
            </p:cNvPr>
            <p:cNvSpPr>
              <a:spLocks/>
            </p:cNvSpPr>
            <p:nvPr/>
          </p:nvSpPr>
          <p:spPr bwMode="auto">
            <a:xfrm>
              <a:off x="4198" y="982"/>
              <a:ext cx="102" cy="119"/>
            </a:xfrm>
            <a:custGeom>
              <a:avLst/>
              <a:gdLst>
                <a:gd name="T0" fmla="*/ 0 w 102"/>
                <a:gd name="T1" fmla="*/ 22 h 119"/>
                <a:gd name="T2" fmla="*/ 29 w 102"/>
                <a:gd name="T3" fmla="*/ 0 h 119"/>
                <a:gd name="T4" fmla="*/ 102 w 102"/>
                <a:gd name="T5" fmla="*/ 97 h 119"/>
                <a:gd name="T6" fmla="*/ 74 w 102"/>
                <a:gd name="T7" fmla="*/ 119 h 119"/>
                <a:gd name="T8" fmla="*/ 0 w 102"/>
                <a:gd name="T9" fmla="*/ 22 h 119"/>
              </a:gdLst>
              <a:ahLst/>
              <a:cxnLst>
                <a:cxn ang="0">
                  <a:pos x="T0" y="T1"/>
                </a:cxn>
                <a:cxn ang="0">
                  <a:pos x="T2" y="T3"/>
                </a:cxn>
                <a:cxn ang="0">
                  <a:pos x="T4" y="T5"/>
                </a:cxn>
                <a:cxn ang="0">
                  <a:pos x="T6" y="T7"/>
                </a:cxn>
                <a:cxn ang="0">
                  <a:pos x="T8" y="T9"/>
                </a:cxn>
              </a:cxnLst>
              <a:rect l="0" t="0" r="r" b="b"/>
              <a:pathLst>
                <a:path w="102" h="119">
                  <a:moveTo>
                    <a:pt x="0" y="22"/>
                  </a:moveTo>
                  <a:lnTo>
                    <a:pt x="29" y="0"/>
                  </a:lnTo>
                  <a:lnTo>
                    <a:pt x="102" y="97"/>
                  </a:lnTo>
                  <a:lnTo>
                    <a:pt x="74" y="119"/>
                  </a:lnTo>
                  <a:lnTo>
                    <a:pt x="0" y="22"/>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6">
              <a:extLst>
                <a:ext uri="{FF2B5EF4-FFF2-40B4-BE49-F238E27FC236}">
                  <a16:creationId xmlns:a16="http://schemas.microsoft.com/office/drawing/2014/main" id="{127A66A4-BE6F-3CAF-8EE5-8B9F09AEE188}"/>
                </a:ext>
              </a:extLst>
            </p:cNvPr>
            <p:cNvSpPr>
              <a:spLocks/>
            </p:cNvSpPr>
            <p:nvPr/>
          </p:nvSpPr>
          <p:spPr bwMode="auto">
            <a:xfrm>
              <a:off x="4286" y="928"/>
              <a:ext cx="45" cy="73"/>
            </a:xfrm>
            <a:custGeom>
              <a:avLst/>
              <a:gdLst>
                <a:gd name="T0" fmla="*/ 0 w 45"/>
                <a:gd name="T1" fmla="*/ 5 h 73"/>
                <a:gd name="T2" fmla="*/ 36 w 45"/>
                <a:gd name="T3" fmla="*/ 0 h 73"/>
                <a:gd name="T4" fmla="*/ 45 w 45"/>
                <a:gd name="T5" fmla="*/ 68 h 73"/>
                <a:gd name="T6" fmla="*/ 10 w 45"/>
                <a:gd name="T7" fmla="*/ 73 h 73"/>
                <a:gd name="T8" fmla="*/ 0 w 45"/>
                <a:gd name="T9" fmla="*/ 5 h 73"/>
              </a:gdLst>
              <a:ahLst/>
              <a:cxnLst>
                <a:cxn ang="0">
                  <a:pos x="T0" y="T1"/>
                </a:cxn>
                <a:cxn ang="0">
                  <a:pos x="T2" y="T3"/>
                </a:cxn>
                <a:cxn ang="0">
                  <a:pos x="T4" y="T5"/>
                </a:cxn>
                <a:cxn ang="0">
                  <a:pos x="T6" y="T7"/>
                </a:cxn>
                <a:cxn ang="0">
                  <a:pos x="T8" y="T9"/>
                </a:cxn>
              </a:cxnLst>
              <a:rect l="0" t="0" r="r" b="b"/>
              <a:pathLst>
                <a:path w="45" h="73">
                  <a:moveTo>
                    <a:pt x="0" y="5"/>
                  </a:moveTo>
                  <a:lnTo>
                    <a:pt x="36" y="0"/>
                  </a:lnTo>
                  <a:lnTo>
                    <a:pt x="45" y="68"/>
                  </a:lnTo>
                  <a:lnTo>
                    <a:pt x="10" y="73"/>
                  </a:lnTo>
                  <a:lnTo>
                    <a:pt x="0" y="5"/>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7">
              <a:extLst>
                <a:ext uri="{FF2B5EF4-FFF2-40B4-BE49-F238E27FC236}">
                  <a16:creationId xmlns:a16="http://schemas.microsoft.com/office/drawing/2014/main" id="{49EC0AA9-B91D-22D3-1602-101B59D2A12B}"/>
                </a:ext>
              </a:extLst>
            </p:cNvPr>
            <p:cNvSpPr>
              <a:spLocks/>
            </p:cNvSpPr>
            <p:nvPr/>
          </p:nvSpPr>
          <p:spPr bwMode="auto">
            <a:xfrm>
              <a:off x="3571" y="1733"/>
              <a:ext cx="329" cy="109"/>
            </a:xfrm>
            <a:custGeom>
              <a:avLst/>
              <a:gdLst>
                <a:gd name="T0" fmla="*/ 329 w 329"/>
                <a:gd name="T1" fmla="*/ 78 h 109"/>
                <a:gd name="T2" fmla="*/ 7 w 329"/>
                <a:gd name="T3" fmla="*/ 109 h 109"/>
                <a:gd name="T4" fmla="*/ 0 w 329"/>
                <a:gd name="T5" fmla="*/ 30 h 109"/>
                <a:gd name="T6" fmla="*/ 322 w 329"/>
                <a:gd name="T7" fmla="*/ 0 h 109"/>
                <a:gd name="T8" fmla="*/ 329 w 329"/>
                <a:gd name="T9" fmla="*/ 78 h 109"/>
              </a:gdLst>
              <a:ahLst/>
              <a:cxnLst>
                <a:cxn ang="0">
                  <a:pos x="T0" y="T1"/>
                </a:cxn>
                <a:cxn ang="0">
                  <a:pos x="T2" y="T3"/>
                </a:cxn>
                <a:cxn ang="0">
                  <a:pos x="T4" y="T5"/>
                </a:cxn>
                <a:cxn ang="0">
                  <a:pos x="T6" y="T7"/>
                </a:cxn>
                <a:cxn ang="0">
                  <a:pos x="T8" y="T9"/>
                </a:cxn>
              </a:cxnLst>
              <a:rect l="0" t="0" r="r" b="b"/>
              <a:pathLst>
                <a:path w="329" h="109">
                  <a:moveTo>
                    <a:pt x="329" y="78"/>
                  </a:moveTo>
                  <a:lnTo>
                    <a:pt x="7" y="109"/>
                  </a:lnTo>
                  <a:lnTo>
                    <a:pt x="0" y="30"/>
                  </a:lnTo>
                  <a:lnTo>
                    <a:pt x="322" y="0"/>
                  </a:lnTo>
                  <a:lnTo>
                    <a:pt x="329" y="78"/>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8">
              <a:extLst>
                <a:ext uri="{FF2B5EF4-FFF2-40B4-BE49-F238E27FC236}">
                  <a16:creationId xmlns:a16="http://schemas.microsoft.com/office/drawing/2014/main" id="{71A1B100-CEE8-BEDB-D814-B290FCC28DAF}"/>
                </a:ext>
              </a:extLst>
            </p:cNvPr>
            <p:cNvSpPr>
              <a:spLocks/>
            </p:cNvSpPr>
            <p:nvPr/>
          </p:nvSpPr>
          <p:spPr bwMode="auto">
            <a:xfrm>
              <a:off x="3448" y="1771"/>
              <a:ext cx="665" cy="821"/>
            </a:xfrm>
            <a:custGeom>
              <a:avLst/>
              <a:gdLst>
                <a:gd name="T0" fmla="*/ 0 w 665"/>
                <a:gd name="T1" fmla="*/ 54 h 821"/>
                <a:gd name="T2" fmla="*/ 107 w 665"/>
                <a:gd name="T3" fmla="*/ 480 h 821"/>
                <a:gd name="T4" fmla="*/ 62 w 665"/>
                <a:gd name="T5" fmla="*/ 821 h 821"/>
                <a:gd name="T6" fmla="*/ 665 w 665"/>
                <a:gd name="T7" fmla="*/ 762 h 821"/>
                <a:gd name="T8" fmla="*/ 554 w 665"/>
                <a:gd name="T9" fmla="*/ 435 h 821"/>
                <a:gd name="T10" fmla="*/ 578 w 665"/>
                <a:gd name="T11" fmla="*/ 0 h 821"/>
                <a:gd name="T12" fmla="*/ 0 w 665"/>
                <a:gd name="T13" fmla="*/ 54 h 821"/>
              </a:gdLst>
              <a:ahLst/>
              <a:cxnLst>
                <a:cxn ang="0">
                  <a:pos x="T0" y="T1"/>
                </a:cxn>
                <a:cxn ang="0">
                  <a:pos x="T2" y="T3"/>
                </a:cxn>
                <a:cxn ang="0">
                  <a:pos x="T4" y="T5"/>
                </a:cxn>
                <a:cxn ang="0">
                  <a:pos x="T6" y="T7"/>
                </a:cxn>
                <a:cxn ang="0">
                  <a:pos x="T8" y="T9"/>
                </a:cxn>
                <a:cxn ang="0">
                  <a:pos x="T10" y="T11"/>
                </a:cxn>
                <a:cxn ang="0">
                  <a:pos x="T12" y="T13"/>
                </a:cxn>
              </a:cxnLst>
              <a:rect l="0" t="0" r="r" b="b"/>
              <a:pathLst>
                <a:path w="665" h="821">
                  <a:moveTo>
                    <a:pt x="0" y="54"/>
                  </a:moveTo>
                  <a:lnTo>
                    <a:pt x="107" y="480"/>
                  </a:lnTo>
                  <a:lnTo>
                    <a:pt x="62" y="821"/>
                  </a:lnTo>
                  <a:lnTo>
                    <a:pt x="665" y="762"/>
                  </a:lnTo>
                  <a:lnTo>
                    <a:pt x="554" y="435"/>
                  </a:lnTo>
                  <a:lnTo>
                    <a:pt x="578" y="0"/>
                  </a:lnTo>
                  <a:lnTo>
                    <a:pt x="0" y="54"/>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9">
              <a:extLst>
                <a:ext uri="{FF2B5EF4-FFF2-40B4-BE49-F238E27FC236}">
                  <a16:creationId xmlns:a16="http://schemas.microsoft.com/office/drawing/2014/main" id="{71A823F7-4492-82B6-98B3-A8DB9BC1EEB8}"/>
                </a:ext>
              </a:extLst>
            </p:cNvPr>
            <p:cNvSpPr>
              <a:spLocks/>
            </p:cNvSpPr>
            <p:nvPr/>
          </p:nvSpPr>
          <p:spPr bwMode="auto">
            <a:xfrm>
              <a:off x="3420" y="1948"/>
              <a:ext cx="336" cy="334"/>
            </a:xfrm>
            <a:custGeom>
              <a:avLst/>
              <a:gdLst>
                <a:gd name="T0" fmla="*/ 138 w 142"/>
                <a:gd name="T1" fmla="*/ 64 h 141"/>
                <a:gd name="T2" fmla="*/ 78 w 142"/>
                <a:gd name="T3" fmla="*/ 138 h 141"/>
                <a:gd name="T4" fmla="*/ 4 w 142"/>
                <a:gd name="T5" fmla="*/ 77 h 141"/>
                <a:gd name="T6" fmla="*/ 64 w 142"/>
                <a:gd name="T7" fmla="*/ 3 h 141"/>
                <a:gd name="T8" fmla="*/ 138 w 142"/>
                <a:gd name="T9" fmla="*/ 64 h 141"/>
              </a:gdLst>
              <a:ahLst/>
              <a:cxnLst>
                <a:cxn ang="0">
                  <a:pos x="T0" y="T1"/>
                </a:cxn>
                <a:cxn ang="0">
                  <a:pos x="T2" y="T3"/>
                </a:cxn>
                <a:cxn ang="0">
                  <a:pos x="T4" y="T5"/>
                </a:cxn>
                <a:cxn ang="0">
                  <a:pos x="T6" y="T7"/>
                </a:cxn>
                <a:cxn ang="0">
                  <a:pos x="T8" y="T9"/>
                </a:cxn>
              </a:cxnLst>
              <a:rect l="0" t="0" r="r" b="b"/>
              <a:pathLst>
                <a:path w="142" h="141">
                  <a:moveTo>
                    <a:pt x="138" y="64"/>
                  </a:moveTo>
                  <a:cubicBezTo>
                    <a:pt x="142" y="101"/>
                    <a:pt x="115" y="134"/>
                    <a:pt x="78" y="138"/>
                  </a:cubicBezTo>
                  <a:cubicBezTo>
                    <a:pt x="40" y="141"/>
                    <a:pt x="7" y="114"/>
                    <a:pt x="4" y="77"/>
                  </a:cubicBezTo>
                  <a:cubicBezTo>
                    <a:pt x="0" y="40"/>
                    <a:pt x="27" y="7"/>
                    <a:pt x="64" y="3"/>
                  </a:cubicBezTo>
                  <a:cubicBezTo>
                    <a:pt x="102" y="0"/>
                    <a:pt x="135" y="27"/>
                    <a:pt x="138" y="64"/>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0">
              <a:extLst>
                <a:ext uri="{FF2B5EF4-FFF2-40B4-BE49-F238E27FC236}">
                  <a16:creationId xmlns:a16="http://schemas.microsoft.com/office/drawing/2014/main" id="{D31DC198-85C3-FB16-7B96-81B9A582A3B4}"/>
                </a:ext>
              </a:extLst>
            </p:cNvPr>
            <p:cNvSpPr>
              <a:spLocks/>
            </p:cNvSpPr>
            <p:nvPr/>
          </p:nvSpPr>
          <p:spPr bwMode="auto">
            <a:xfrm>
              <a:off x="3777" y="1913"/>
              <a:ext cx="336" cy="336"/>
            </a:xfrm>
            <a:custGeom>
              <a:avLst/>
              <a:gdLst>
                <a:gd name="T0" fmla="*/ 138 w 142"/>
                <a:gd name="T1" fmla="*/ 64 h 142"/>
                <a:gd name="T2" fmla="*/ 77 w 142"/>
                <a:gd name="T3" fmla="*/ 138 h 142"/>
                <a:gd name="T4" fmla="*/ 4 w 142"/>
                <a:gd name="T5" fmla="*/ 77 h 142"/>
                <a:gd name="T6" fmla="*/ 64 w 142"/>
                <a:gd name="T7" fmla="*/ 3 h 142"/>
                <a:gd name="T8" fmla="*/ 138 w 142"/>
                <a:gd name="T9" fmla="*/ 64 h 142"/>
              </a:gdLst>
              <a:ahLst/>
              <a:cxnLst>
                <a:cxn ang="0">
                  <a:pos x="T0" y="T1"/>
                </a:cxn>
                <a:cxn ang="0">
                  <a:pos x="T2" y="T3"/>
                </a:cxn>
                <a:cxn ang="0">
                  <a:pos x="T4" y="T5"/>
                </a:cxn>
                <a:cxn ang="0">
                  <a:pos x="T6" y="T7"/>
                </a:cxn>
                <a:cxn ang="0">
                  <a:pos x="T8" y="T9"/>
                </a:cxn>
              </a:cxnLst>
              <a:rect l="0" t="0" r="r" b="b"/>
              <a:pathLst>
                <a:path w="142" h="142">
                  <a:moveTo>
                    <a:pt x="138" y="64"/>
                  </a:moveTo>
                  <a:cubicBezTo>
                    <a:pt x="142" y="101"/>
                    <a:pt x="114" y="134"/>
                    <a:pt x="77" y="138"/>
                  </a:cubicBezTo>
                  <a:cubicBezTo>
                    <a:pt x="40" y="142"/>
                    <a:pt x="7" y="114"/>
                    <a:pt x="4" y="77"/>
                  </a:cubicBezTo>
                  <a:cubicBezTo>
                    <a:pt x="0" y="40"/>
                    <a:pt x="27" y="7"/>
                    <a:pt x="64" y="3"/>
                  </a:cubicBezTo>
                  <a:cubicBezTo>
                    <a:pt x="101" y="0"/>
                    <a:pt x="134" y="27"/>
                    <a:pt x="138" y="64"/>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1">
              <a:extLst>
                <a:ext uri="{FF2B5EF4-FFF2-40B4-BE49-F238E27FC236}">
                  <a16:creationId xmlns:a16="http://schemas.microsoft.com/office/drawing/2014/main" id="{06DD720A-A66D-307B-8CF3-CCCC24ED49E8}"/>
                </a:ext>
              </a:extLst>
            </p:cNvPr>
            <p:cNvSpPr>
              <a:spLocks/>
            </p:cNvSpPr>
            <p:nvPr/>
          </p:nvSpPr>
          <p:spPr bwMode="auto">
            <a:xfrm>
              <a:off x="3600" y="2227"/>
              <a:ext cx="367" cy="74"/>
            </a:xfrm>
            <a:custGeom>
              <a:avLst/>
              <a:gdLst>
                <a:gd name="T0" fmla="*/ 154 w 155"/>
                <a:gd name="T1" fmla="*/ 8 h 31"/>
                <a:gd name="T2" fmla="*/ 78 w 155"/>
                <a:gd name="T3" fmla="*/ 26 h 31"/>
                <a:gd name="T4" fmla="*/ 0 w 155"/>
                <a:gd name="T5" fmla="*/ 23 h 31"/>
                <a:gd name="T6" fmla="*/ 76 w 155"/>
                <a:gd name="T7" fmla="*/ 4 h 31"/>
                <a:gd name="T8" fmla="*/ 154 w 155"/>
                <a:gd name="T9" fmla="*/ 8 h 31"/>
              </a:gdLst>
              <a:ahLst/>
              <a:cxnLst>
                <a:cxn ang="0">
                  <a:pos x="T0" y="T1"/>
                </a:cxn>
                <a:cxn ang="0">
                  <a:pos x="T2" y="T3"/>
                </a:cxn>
                <a:cxn ang="0">
                  <a:pos x="T4" y="T5"/>
                </a:cxn>
                <a:cxn ang="0">
                  <a:pos x="T6" y="T7"/>
                </a:cxn>
                <a:cxn ang="0">
                  <a:pos x="T8" y="T9"/>
                </a:cxn>
              </a:cxnLst>
              <a:rect l="0" t="0" r="r" b="b"/>
              <a:pathLst>
                <a:path w="155" h="31">
                  <a:moveTo>
                    <a:pt x="154" y="8"/>
                  </a:moveTo>
                  <a:cubicBezTo>
                    <a:pt x="155" y="14"/>
                    <a:pt x="121" y="22"/>
                    <a:pt x="78" y="26"/>
                  </a:cubicBezTo>
                  <a:cubicBezTo>
                    <a:pt x="36" y="31"/>
                    <a:pt x="1" y="29"/>
                    <a:pt x="0" y="23"/>
                  </a:cubicBezTo>
                  <a:cubicBezTo>
                    <a:pt x="0" y="17"/>
                    <a:pt x="34" y="8"/>
                    <a:pt x="76" y="4"/>
                  </a:cubicBezTo>
                  <a:cubicBezTo>
                    <a:pt x="119" y="0"/>
                    <a:pt x="154" y="2"/>
                    <a:pt x="154" y="8"/>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2">
              <a:extLst>
                <a:ext uri="{FF2B5EF4-FFF2-40B4-BE49-F238E27FC236}">
                  <a16:creationId xmlns:a16="http://schemas.microsoft.com/office/drawing/2014/main" id="{7D822562-D5B7-05BE-9FE7-DEB2FC5CF143}"/>
                </a:ext>
              </a:extLst>
            </p:cNvPr>
            <p:cNvSpPr>
              <a:spLocks/>
            </p:cNvSpPr>
            <p:nvPr/>
          </p:nvSpPr>
          <p:spPr bwMode="auto">
            <a:xfrm>
              <a:off x="3604" y="1785"/>
              <a:ext cx="265" cy="227"/>
            </a:xfrm>
            <a:custGeom>
              <a:avLst/>
              <a:gdLst>
                <a:gd name="T0" fmla="*/ 154 w 265"/>
                <a:gd name="T1" fmla="*/ 227 h 227"/>
                <a:gd name="T2" fmla="*/ 0 w 265"/>
                <a:gd name="T3" fmla="*/ 26 h 227"/>
                <a:gd name="T4" fmla="*/ 265 w 265"/>
                <a:gd name="T5" fmla="*/ 0 h 227"/>
                <a:gd name="T6" fmla="*/ 154 w 265"/>
                <a:gd name="T7" fmla="*/ 227 h 227"/>
              </a:gdLst>
              <a:ahLst/>
              <a:cxnLst>
                <a:cxn ang="0">
                  <a:pos x="T0" y="T1"/>
                </a:cxn>
                <a:cxn ang="0">
                  <a:pos x="T2" y="T3"/>
                </a:cxn>
                <a:cxn ang="0">
                  <a:pos x="T4" y="T5"/>
                </a:cxn>
                <a:cxn ang="0">
                  <a:pos x="T6" y="T7"/>
                </a:cxn>
              </a:cxnLst>
              <a:rect l="0" t="0" r="r" b="b"/>
              <a:pathLst>
                <a:path w="265" h="227">
                  <a:moveTo>
                    <a:pt x="154" y="227"/>
                  </a:moveTo>
                  <a:lnTo>
                    <a:pt x="0" y="26"/>
                  </a:lnTo>
                  <a:lnTo>
                    <a:pt x="265" y="0"/>
                  </a:lnTo>
                  <a:lnTo>
                    <a:pt x="154" y="227"/>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3">
              <a:extLst>
                <a:ext uri="{FF2B5EF4-FFF2-40B4-BE49-F238E27FC236}">
                  <a16:creationId xmlns:a16="http://schemas.microsoft.com/office/drawing/2014/main" id="{767CE2EF-669D-EB88-C1E0-81583DA7BD01}"/>
                </a:ext>
              </a:extLst>
            </p:cNvPr>
            <p:cNvSpPr>
              <a:spLocks/>
            </p:cNvSpPr>
            <p:nvPr/>
          </p:nvSpPr>
          <p:spPr bwMode="auto">
            <a:xfrm>
              <a:off x="3642" y="1605"/>
              <a:ext cx="180" cy="272"/>
            </a:xfrm>
            <a:custGeom>
              <a:avLst/>
              <a:gdLst>
                <a:gd name="T0" fmla="*/ 180 w 180"/>
                <a:gd name="T1" fmla="*/ 258 h 272"/>
                <a:gd name="T2" fmla="*/ 24 w 180"/>
                <a:gd name="T3" fmla="*/ 272 h 272"/>
                <a:gd name="T4" fmla="*/ 0 w 180"/>
                <a:gd name="T5" fmla="*/ 16 h 272"/>
                <a:gd name="T6" fmla="*/ 154 w 180"/>
                <a:gd name="T7" fmla="*/ 0 h 272"/>
                <a:gd name="T8" fmla="*/ 180 w 180"/>
                <a:gd name="T9" fmla="*/ 258 h 272"/>
              </a:gdLst>
              <a:ahLst/>
              <a:cxnLst>
                <a:cxn ang="0">
                  <a:pos x="T0" y="T1"/>
                </a:cxn>
                <a:cxn ang="0">
                  <a:pos x="T2" y="T3"/>
                </a:cxn>
                <a:cxn ang="0">
                  <a:pos x="T4" y="T5"/>
                </a:cxn>
                <a:cxn ang="0">
                  <a:pos x="T6" y="T7"/>
                </a:cxn>
                <a:cxn ang="0">
                  <a:pos x="T8" y="T9"/>
                </a:cxn>
              </a:cxnLst>
              <a:rect l="0" t="0" r="r" b="b"/>
              <a:pathLst>
                <a:path w="180" h="272">
                  <a:moveTo>
                    <a:pt x="180" y="258"/>
                  </a:moveTo>
                  <a:lnTo>
                    <a:pt x="24" y="272"/>
                  </a:lnTo>
                  <a:lnTo>
                    <a:pt x="0" y="16"/>
                  </a:lnTo>
                  <a:lnTo>
                    <a:pt x="154" y="0"/>
                  </a:lnTo>
                  <a:lnTo>
                    <a:pt x="180" y="258"/>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4">
              <a:extLst>
                <a:ext uri="{FF2B5EF4-FFF2-40B4-BE49-F238E27FC236}">
                  <a16:creationId xmlns:a16="http://schemas.microsoft.com/office/drawing/2014/main" id="{1C99A6C8-FE67-05C9-5717-4511B9BEFF3D}"/>
                </a:ext>
              </a:extLst>
            </p:cNvPr>
            <p:cNvSpPr>
              <a:spLocks/>
            </p:cNvSpPr>
            <p:nvPr/>
          </p:nvSpPr>
          <p:spPr bwMode="auto">
            <a:xfrm>
              <a:off x="3448" y="1763"/>
              <a:ext cx="268" cy="195"/>
            </a:xfrm>
            <a:custGeom>
              <a:avLst/>
              <a:gdLst>
                <a:gd name="T0" fmla="*/ 123 w 268"/>
                <a:gd name="T1" fmla="*/ 0 h 195"/>
                <a:gd name="T2" fmla="*/ 0 w 268"/>
                <a:gd name="T3" fmla="*/ 114 h 195"/>
                <a:gd name="T4" fmla="*/ 268 w 268"/>
                <a:gd name="T5" fmla="*/ 195 h 195"/>
                <a:gd name="T6" fmla="*/ 123 w 268"/>
                <a:gd name="T7" fmla="*/ 0 h 195"/>
              </a:gdLst>
              <a:ahLst/>
              <a:cxnLst>
                <a:cxn ang="0">
                  <a:pos x="T0" y="T1"/>
                </a:cxn>
                <a:cxn ang="0">
                  <a:pos x="T2" y="T3"/>
                </a:cxn>
                <a:cxn ang="0">
                  <a:pos x="T4" y="T5"/>
                </a:cxn>
                <a:cxn ang="0">
                  <a:pos x="T6" y="T7"/>
                </a:cxn>
              </a:cxnLst>
              <a:rect l="0" t="0" r="r" b="b"/>
              <a:pathLst>
                <a:path w="268" h="195">
                  <a:moveTo>
                    <a:pt x="123" y="0"/>
                  </a:moveTo>
                  <a:lnTo>
                    <a:pt x="0" y="114"/>
                  </a:lnTo>
                  <a:lnTo>
                    <a:pt x="268" y="195"/>
                  </a:lnTo>
                  <a:lnTo>
                    <a:pt x="123"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5">
              <a:extLst>
                <a:ext uri="{FF2B5EF4-FFF2-40B4-BE49-F238E27FC236}">
                  <a16:creationId xmlns:a16="http://schemas.microsoft.com/office/drawing/2014/main" id="{B630557C-244C-5A75-FC93-A7AFBCB06D67}"/>
                </a:ext>
              </a:extLst>
            </p:cNvPr>
            <p:cNvSpPr>
              <a:spLocks/>
            </p:cNvSpPr>
            <p:nvPr/>
          </p:nvSpPr>
          <p:spPr bwMode="auto">
            <a:xfrm>
              <a:off x="3789" y="1733"/>
              <a:ext cx="246" cy="217"/>
            </a:xfrm>
            <a:custGeom>
              <a:avLst/>
              <a:gdLst>
                <a:gd name="T0" fmla="*/ 104 w 246"/>
                <a:gd name="T1" fmla="*/ 0 h 217"/>
                <a:gd name="T2" fmla="*/ 246 w 246"/>
                <a:gd name="T3" fmla="*/ 87 h 217"/>
                <a:gd name="T4" fmla="*/ 0 w 246"/>
                <a:gd name="T5" fmla="*/ 217 h 217"/>
                <a:gd name="T6" fmla="*/ 104 w 246"/>
                <a:gd name="T7" fmla="*/ 0 h 217"/>
              </a:gdLst>
              <a:ahLst/>
              <a:cxnLst>
                <a:cxn ang="0">
                  <a:pos x="T0" y="T1"/>
                </a:cxn>
                <a:cxn ang="0">
                  <a:pos x="T2" y="T3"/>
                </a:cxn>
                <a:cxn ang="0">
                  <a:pos x="T4" y="T5"/>
                </a:cxn>
                <a:cxn ang="0">
                  <a:pos x="T6" y="T7"/>
                </a:cxn>
              </a:cxnLst>
              <a:rect l="0" t="0" r="r" b="b"/>
              <a:pathLst>
                <a:path w="246" h="217">
                  <a:moveTo>
                    <a:pt x="104" y="0"/>
                  </a:moveTo>
                  <a:lnTo>
                    <a:pt x="246" y="87"/>
                  </a:lnTo>
                  <a:lnTo>
                    <a:pt x="0" y="217"/>
                  </a:lnTo>
                  <a:lnTo>
                    <a:pt x="104"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6">
              <a:extLst>
                <a:ext uri="{FF2B5EF4-FFF2-40B4-BE49-F238E27FC236}">
                  <a16:creationId xmlns:a16="http://schemas.microsoft.com/office/drawing/2014/main" id="{7D924542-AE11-D673-F7EE-3EFA2D4160A7}"/>
                </a:ext>
              </a:extLst>
            </p:cNvPr>
            <p:cNvSpPr>
              <a:spLocks/>
            </p:cNvSpPr>
            <p:nvPr/>
          </p:nvSpPr>
          <p:spPr bwMode="auto">
            <a:xfrm>
              <a:off x="3249" y="1195"/>
              <a:ext cx="213" cy="213"/>
            </a:xfrm>
            <a:custGeom>
              <a:avLst/>
              <a:gdLst>
                <a:gd name="T0" fmla="*/ 88 w 90"/>
                <a:gd name="T1" fmla="*/ 41 h 90"/>
                <a:gd name="T2" fmla="*/ 49 w 90"/>
                <a:gd name="T3" fmla="*/ 88 h 90"/>
                <a:gd name="T4" fmla="*/ 2 w 90"/>
                <a:gd name="T5" fmla="*/ 49 h 90"/>
                <a:gd name="T6" fmla="*/ 41 w 90"/>
                <a:gd name="T7" fmla="*/ 3 h 90"/>
                <a:gd name="T8" fmla="*/ 88 w 90"/>
                <a:gd name="T9" fmla="*/ 41 h 90"/>
              </a:gdLst>
              <a:ahLst/>
              <a:cxnLst>
                <a:cxn ang="0">
                  <a:pos x="T0" y="T1"/>
                </a:cxn>
                <a:cxn ang="0">
                  <a:pos x="T2" y="T3"/>
                </a:cxn>
                <a:cxn ang="0">
                  <a:pos x="T4" y="T5"/>
                </a:cxn>
                <a:cxn ang="0">
                  <a:pos x="T6" y="T7"/>
                </a:cxn>
                <a:cxn ang="0">
                  <a:pos x="T8" y="T9"/>
                </a:cxn>
              </a:cxnLst>
              <a:rect l="0" t="0" r="r" b="b"/>
              <a:pathLst>
                <a:path w="90" h="90">
                  <a:moveTo>
                    <a:pt x="88" y="41"/>
                  </a:moveTo>
                  <a:cubicBezTo>
                    <a:pt x="90" y="65"/>
                    <a:pt x="73" y="86"/>
                    <a:pt x="49" y="88"/>
                  </a:cubicBezTo>
                  <a:cubicBezTo>
                    <a:pt x="26" y="90"/>
                    <a:pt x="5" y="73"/>
                    <a:pt x="2" y="49"/>
                  </a:cubicBezTo>
                  <a:cubicBezTo>
                    <a:pt x="0" y="26"/>
                    <a:pt x="17" y="5"/>
                    <a:pt x="41" y="3"/>
                  </a:cubicBezTo>
                  <a:cubicBezTo>
                    <a:pt x="64" y="0"/>
                    <a:pt x="85" y="18"/>
                    <a:pt x="88" y="41"/>
                  </a:cubicBez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7">
              <a:extLst>
                <a:ext uri="{FF2B5EF4-FFF2-40B4-BE49-F238E27FC236}">
                  <a16:creationId xmlns:a16="http://schemas.microsoft.com/office/drawing/2014/main" id="{331F5CB6-566B-53C8-8192-6FFB6EDABF9C}"/>
                </a:ext>
              </a:extLst>
            </p:cNvPr>
            <p:cNvSpPr>
              <a:spLocks/>
            </p:cNvSpPr>
            <p:nvPr/>
          </p:nvSpPr>
          <p:spPr bwMode="auto">
            <a:xfrm>
              <a:off x="3299" y="1245"/>
              <a:ext cx="114" cy="116"/>
            </a:xfrm>
            <a:custGeom>
              <a:avLst/>
              <a:gdLst>
                <a:gd name="T0" fmla="*/ 47 w 48"/>
                <a:gd name="T1" fmla="*/ 22 h 49"/>
                <a:gd name="T2" fmla="*/ 26 w 48"/>
                <a:gd name="T3" fmla="*/ 47 h 49"/>
                <a:gd name="T4" fmla="*/ 1 w 48"/>
                <a:gd name="T5" fmla="*/ 27 h 49"/>
                <a:gd name="T6" fmla="*/ 22 w 48"/>
                <a:gd name="T7" fmla="*/ 1 h 49"/>
                <a:gd name="T8" fmla="*/ 47 w 48"/>
                <a:gd name="T9" fmla="*/ 22 h 49"/>
              </a:gdLst>
              <a:ahLst/>
              <a:cxnLst>
                <a:cxn ang="0">
                  <a:pos x="T0" y="T1"/>
                </a:cxn>
                <a:cxn ang="0">
                  <a:pos x="T2" y="T3"/>
                </a:cxn>
                <a:cxn ang="0">
                  <a:pos x="T4" y="T5"/>
                </a:cxn>
                <a:cxn ang="0">
                  <a:pos x="T6" y="T7"/>
                </a:cxn>
                <a:cxn ang="0">
                  <a:pos x="T8" y="T9"/>
                </a:cxn>
              </a:cxnLst>
              <a:rect l="0" t="0" r="r" b="b"/>
              <a:pathLst>
                <a:path w="48" h="49">
                  <a:moveTo>
                    <a:pt x="47" y="22"/>
                  </a:moveTo>
                  <a:cubicBezTo>
                    <a:pt x="48" y="35"/>
                    <a:pt x="39" y="46"/>
                    <a:pt x="26" y="47"/>
                  </a:cubicBezTo>
                  <a:cubicBezTo>
                    <a:pt x="13" y="49"/>
                    <a:pt x="2" y="39"/>
                    <a:pt x="1" y="27"/>
                  </a:cubicBezTo>
                  <a:cubicBezTo>
                    <a:pt x="0" y="14"/>
                    <a:pt x="9" y="2"/>
                    <a:pt x="22" y="1"/>
                  </a:cubicBezTo>
                  <a:cubicBezTo>
                    <a:pt x="34" y="0"/>
                    <a:pt x="46" y="9"/>
                    <a:pt x="47" y="22"/>
                  </a:cubicBezTo>
                  <a:close/>
                </a:path>
              </a:pathLst>
            </a:custGeom>
            <a:solidFill>
              <a:srgbClr val="DE8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8">
              <a:extLst>
                <a:ext uri="{FF2B5EF4-FFF2-40B4-BE49-F238E27FC236}">
                  <a16:creationId xmlns:a16="http://schemas.microsoft.com/office/drawing/2014/main" id="{221D8304-3AD8-F84E-6A78-CE76E9AFDB89}"/>
                </a:ext>
              </a:extLst>
            </p:cNvPr>
            <p:cNvSpPr>
              <a:spLocks/>
            </p:cNvSpPr>
            <p:nvPr/>
          </p:nvSpPr>
          <p:spPr bwMode="auto">
            <a:xfrm>
              <a:off x="3907" y="1131"/>
              <a:ext cx="213" cy="213"/>
            </a:xfrm>
            <a:custGeom>
              <a:avLst/>
              <a:gdLst>
                <a:gd name="T0" fmla="*/ 3 w 90"/>
                <a:gd name="T1" fmla="*/ 49 h 90"/>
                <a:gd name="T2" fmla="*/ 50 w 90"/>
                <a:gd name="T3" fmla="*/ 88 h 90"/>
                <a:gd name="T4" fmla="*/ 88 w 90"/>
                <a:gd name="T5" fmla="*/ 41 h 90"/>
                <a:gd name="T6" fmla="*/ 41 w 90"/>
                <a:gd name="T7" fmla="*/ 2 h 90"/>
                <a:gd name="T8" fmla="*/ 3 w 90"/>
                <a:gd name="T9" fmla="*/ 49 h 90"/>
              </a:gdLst>
              <a:ahLst/>
              <a:cxnLst>
                <a:cxn ang="0">
                  <a:pos x="T0" y="T1"/>
                </a:cxn>
                <a:cxn ang="0">
                  <a:pos x="T2" y="T3"/>
                </a:cxn>
                <a:cxn ang="0">
                  <a:pos x="T4" y="T5"/>
                </a:cxn>
                <a:cxn ang="0">
                  <a:pos x="T6" y="T7"/>
                </a:cxn>
                <a:cxn ang="0">
                  <a:pos x="T8" y="T9"/>
                </a:cxn>
              </a:cxnLst>
              <a:rect l="0" t="0" r="r" b="b"/>
              <a:pathLst>
                <a:path w="90" h="90">
                  <a:moveTo>
                    <a:pt x="3" y="49"/>
                  </a:moveTo>
                  <a:cubicBezTo>
                    <a:pt x="5" y="73"/>
                    <a:pt x="26" y="90"/>
                    <a:pt x="50" y="88"/>
                  </a:cubicBezTo>
                  <a:cubicBezTo>
                    <a:pt x="73" y="85"/>
                    <a:pt x="90" y="64"/>
                    <a:pt x="88" y="41"/>
                  </a:cubicBezTo>
                  <a:cubicBezTo>
                    <a:pt x="86" y="17"/>
                    <a:pt x="65" y="0"/>
                    <a:pt x="41" y="2"/>
                  </a:cubicBezTo>
                  <a:cubicBezTo>
                    <a:pt x="18" y="5"/>
                    <a:pt x="0" y="26"/>
                    <a:pt x="3" y="49"/>
                  </a:cubicBez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9">
              <a:extLst>
                <a:ext uri="{FF2B5EF4-FFF2-40B4-BE49-F238E27FC236}">
                  <a16:creationId xmlns:a16="http://schemas.microsoft.com/office/drawing/2014/main" id="{CCE5E98A-0F06-F2F5-FCA5-F9083A65514D}"/>
                </a:ext>
              </a:extLst>
            </p:cNvPr>
            <p:cNvSpPr>
              <a:spLocks/>
            </p:cNvSpPr>
            <p:nvPr/>
          </p:nvSpPr>
          <p:spPr bwMode="auto">
            <a:xfrm>
              <a:off x="3957" y="1181"/>
              <a:ext cx="116" cy="114"/>
            </a:xfrm>
            <a:custGeom>
              <a:avLst/>
              <a:gdLst>
                <a:gd name="T0" fmla="*/ 1 w 49"/>
                <a:gd name="T1" fmla="*/ 26 h 48"/>
                <a:gd name="T2" fmla="*/ 27 w 49"/>
                <a:gd name="T3" fmla="*/ 47 h 48"/>
                <a:gd name="T4" fmla="*/ 48 w 49"/>
                <a:gd name="T5" fmla="*/ 22 h 48"/>
                <a:gd name="T6" fmla="*/ 22 w 49"/>
                <a:gd name="T7" fmla="*/ 1 h 48"/>
                <a:gd name="T8" fmla="*/ 1 w 49"/>
                <a:gd name="T9" fmla="*/ 26 h 48"/>
              </a:gdLst>
              <a:ahLst/>
              <a:cxnLst>
                <a:cxn ang="0">
                  <a:pos x="T0" y="T1"/>
                </a:cxn>
                <a:cxn ang="0">
                  <a:pos x="T2" y="T3"/>
                </a:cxn>
                <a:cxn ang="0">
                  <a:pos x="T4" y="T5"/>
                </a:cxn>
                <a:cxn ang="0">
                  <a:pos x="T6" y="T7"/>
                </a:cxn>
                <a:cxn ang="0">
                  <a:pos x="T8" y="T9"/>
                </a:cxn>
              </a:cxnLst>
              <a:rect l="0" t="0" r="r" b="b"/>
              <a:pathLst>
                <a:path w="49" h="48">
                  <a:moveTo>
                    <a:pt x="1" y="26"/>
                  </a:moveTo>
                  <a:cubicBezTo>
                    <a:pt x="2" y="39"/>
                    <a:pt x="14" y="48"/>
                    <a:pt x="27" y="47"/>
                  </a:cubicBezTo>
                  <a:cubicBezTo>
                    <a:pt x="39" y="46"/>
                    <a:pt x="49" y="35"/>
                    <a:pt x="48" y="22"/>
                  </a:cubicBezTo>
                  <a:cubicBezTo>
                    <a:pt x="46" y="9"/>
                    <a:pt x="35" y="0"/>
                    <a:pt x="22" y="1"/>
                  </a:cubicBezTo>
                  <a:cubicBezTo>
                    <a:pt x="9" y="2"/>
                    <a:pt x="0" y="14"/>
                    <a:pt x="1" y="26"/>
                  </a:cubicBezTo>
                  <a:close/>
                </a:path>
              </a:pathLst>
            </a:custGeom>
            <a:solidFill>
              <a:srgbClr val="DE8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0">
              <a:extLst>
                <a:ext uri="{FF2B5EF4-FFF2-40B4-BE49-F238E27FC236}">
                  <a16:creationId xmlns:a16="http://schemas.microsoft.com/office/drawing/2014/main" id="{83FFF013-C259-D379-8FB4-4E8F222850B4}"/>
                </a:ext>
              </a:extLst>
            </p:cNvPr>
            <p:cNvSpPr>
              <a:spLocks/>
            </p:cNvSpPr>
            <p:nvPr/>
          </p:nvSpPr>
          <p:spPr bwMode="auto">
            <a:xfrm>
              <a:off x="3297" y="447"/>
              <a:ext cx="677" cy="630"/>
            </a:xfrm>
            <a:custGeom>
              <a:avLst/>
              <a:gdLst>
                <a:gd name="T0" fmla="*/ 279 w 286"/>
                <a:gd name="T1" fmla="*/ 120 h 266"/>
                <a:gd name="T2" fmla="*/ 155 w 286"/>
                <a:gd name="T3" fmla="*/ 259 h 266"/>
                <a:gd name="T4" fmla="*/ 7 w 286"/>
                <a:gd name="T5" fmla="*/ 146 h 266"/>
                <a:gd name="T6" fmla="*/ 131 w 286"/>
                <a:gd name="T7" fmla="*/ 7 h 266"/>
                <a:gd name="T8" fmla="*/ 279 w 286"/>
                <a:gd name="T9" fmla="*/ 120 h 266"/>
              </a:gdLst>
              <a:ahLst/>
              <a:cxnLst>
                <a:cxn ang="0">
                  <a:pos x="T0" y="T1"/>
                </a:cxn>
                <a:cxn ang="0">
                  <a:pos x="T2" y="T3"/>
                </a:cxn>
                <a:cxn ang="0">
                  <a:pos x="T4" y="T5"/>
                </a:cxn>
                <a:cxn ang="0">
                  <a:pos x="T6" y="T7"/>
                </a:cxn>
                <a:cxn ang="0">
                  <a:pos x="T8" y="T9"/>
                </a:cxn>
              </a:cxnLst>
              <a:rect l="0" t="0" r="r" b="b"/>
              <a:pathLst>
                <a:path w="286" h="266">
                  <a:moveTo>
                    <a:pt x="279" y="120"/>
                  </a:moveTo>
                  <a:cubicBezTo>
                    <a:pt x="286" y="189"/>
                    <a:pt x="231" y="251"/>
                    <a:pt x="155" y="259"/>
                  </a:cubicBezTo>
                  <a:cubicBezTo>
                    <a:pt x="80" y="266"/>
                    <a:pt x="14" y="216"/>
                    <a:pt x="7" y="146"/>
                  </a:cubicBezTo>
                  <a:cubicBezTo>
                    <a:pt x="0" y="77"/>
                    <a:pt x="56" y="14"/>
                    <a:pt x="131" y="7"/>
                  </a:cubicBezTo>
                  <a:cubicBezTo>
                    <a:pt x="206" y="0"/>
                    <a:pt x="273" y="50"/>
                    <a:pt x="279" y="120"/>
                  </a:cubicBezTo>
                  <a:close/>
                </a:path>
              </a:pathLst>
            </a:custGeom>
            <a:solidFill>
              <a:srgbClr val="402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1">
              <a:extLst>
                <a:ext uri="{FF2B5EF4-FFF2-40B4-BE49-F238E27FC236}">
                  <a16:creationId xmlns:a16="http://schemas.microsoft.com/office/drawing/2014/main" id="{FF40B0B5-85FC-707E-8DF3-92864520F724}"/>
                </a:ext>
              </a:extLst>
            </p:cNvPr>
            <p:cNvSpPr>
              <a:spLocks/>
            </p:cNvSpPr>
            <p:nvPr/>
          </p:nvSpPr>
          <p:spPr bwMode="auto">
            <a:xfrm>
              <a:off x="3320" y="809"/>
              <a:ext cx="713" cy="872"/>
            </a:xfrm>
            <a:custGeom>
              <a:avLst/>
              <a:gdLst>
                <a:gd name="T0" fmla="*/ 0 w 301"/>
                <a:gd name="T1" fmla="*/ 27 h 368"/>
                <a:gd name="T2" fmla="*/ 20 w 301"/>
                <a:gd name="T3" fmla="*/ 237 h 368"/>
                <a:gd name="T4" fmla="*/ 170 w 301"/>
                <a:gd name="T5" fmla="*/ 360 h 368"/>
                <a:gd name="T6" fmla="*/ 294 w 301"/>
                <a:gd name="T7" fmla="*/ 210 h 368"/>
                <a:gd name="T8" fmla="*/ 273 w 301"/>
                <a:gd name="T9" fmla="*/ 0 h 368"/>
                <a:gd name="T10" fmla="*/ 0 w 301"/>
                <a:gd name="T11" fmla="*/ 27 h 368"/>
              </a:gdLst>
              <a:ahLst/>
              <a:cxnLst>
                <a:cxn ang="0">
                  <a:pos x="T0" y="T1"/>
                </a:cxn>
                <a:cxn ang="0">
                  <a:pos x="T2" y="T3"/>
                </a:cxn>
                <a:cxn ang="0">
                  <a:pos x="T4" y="T5"/>
                </a:cxn>
                <a:cxn ang="0">
                  <a:pos x="T6" y="T7"/>
                </a:cxn>
                <a:cxn ang="0">
                  <a:pos x="T8" y="T9"/>
                </a:cxn>
                <a:cxn ang="0">
                  <a:pos x="T10" y="T11"/>
                </a:cxn>
              </a:cxnLst>
              <a:rect l="0" t="0" r="r" b="b"/>
              <a:pathLst>
                <a:path w="301" h="368">
                  <a:moveTo>
                    <a:pt x="0" y="27"/>
                  </a:moveTo>
                  <a:cubicBezTo>
                    <a:pt x="20" y="237"/>
                    <a:pt x="20" y="237"/>
                    <a:pt x="20" y="237"/>
                  </a:cubicBezTo>
                  <a:cubicBezTo>
                    <a:pt x="28" y="312"/>
                    <a:pt x="95" y="368"/>
                    <a:pt x="170" y="360"/>
                  </a:cubicBezTo>
                  <a:cubicBezTo>
                    <a:pt x="246" y="353"/>
                    <a:pt x="301" y="286"/>
                    <a:pt x="294" y="210"/>
                  </a:cubicBezTo>
                  <a:cubicBezTo>
                    <a:pt x="273" y="0"/>
                    <a:pt x="273" y="0"/>
                    <a:pt x="273" y="0"/>
                  </a:cubicBezTo>
                  <a:lnTo>
                    <a:pt x="0" y="27"/>
                  </a:lnTo>
                  <a:close/>
                </a:path>
              </a:pathLst>
            </a:custGeom>
            <a:solidFill>
              <a:srgbClr val="F8A4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2">
              <a:extLst>
                <a:ext uri="{FF2B5EF4-FFF2-40B4-BE49-F238E27FC236}">
                  <a16:creationId xmlns:a16="http://schemas.microsoft.com/office/drawing/2014/main" id="{C88805E3-8776-B36A-E271-BCF376D350C6}"/>
                </a:ext>
              </a:extLst>
            </p:cNvPr>
            <p:cNvSpPr>
              <a:spLocks/>
            </p:cNvSpPr>
            <p:nvPr/>
          </p:nvSpPr>
          <p:spPr bwMode="auto">
            <a:xfrm>
              <a:off x="3375" y="1020"/>
              <a:ext cx="236" cy="92"/>
            </a:xfrm>
            <a:custGeom>
              <a:avLst/>
              <a:gdLst>
                <a:gd name="T0" fmla="*/ 92 w 100"/>
                <a:gd name="T1" fmla="*/ 13 h 39"/>
                <a:gd name="T2" fmla="*/ 90 w 100"/>
                <a:gd name="T3" fmla="*/ 24 h 39"/>
                <a:gd name="T4" fmla="*/ 85 w 100"/>
                <a:gd name="T5" fmla="*/ 11 h 39"/>
                <a:gd name="T6" fmla="*/ 0 w 100"/>
                <a:gd name="T7" fmla="*/ 39 h 39"/>
                <a:gd name="T8" fmla="*/ 97 w 100"/>
                <a:gd name="T9" fmla="*/ 34 h 39"/>
                <a:gd name="T10" fmla="*/ 100 w 100"/>
                <a:gd name="T11" fmla="*/ 16 h 39"/>
                <a:gd name="T12" fmla="*/ 92 w 100"/>
                <a:gd name="T13" fmla="*/ 13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92" y="13"/>
                  </a:moveTo>
                  <a:cubicBezTo>
                    <a:pt x="90" y="24"/>
                    <a:pt x="90" y="24"/>
                    <a:pt x="90" y="24"/>
                  </a:cubicBezTo>
                  <a:cubicBezTo>
                    <a:pt x="85" y="11"/>
                    <a:pt x="85" y="11"/>
                    <a:pt x="85" y="11"/>
                  </a:cubicBezTo>
                  <a:cubicBezTo>
                    <a:pt x="64" y="6"/>
                    <a:pt x="24" y="4"/>
                    <a:pt x="0" y="39"/>
                  </a:cubicBezTo>
                  <a:cubicBezTo>
                    <a:pt x="0" y="39"/>
                    <a:pt x="40" y="0"/>
                    <a:pt x="97" y="34"/>
                  </a:cubicBezTo>
                  <a:cubicBezTo>
                    <a:pt x="100" y="16"/>
                    <a:pt x="100" y="16"/>
                    <a:pt x="100" y="16"/>
                  </a:cubicBezTo>
                  <a:cubicBezTo>
                    <a:pt x="100" y="16"/>
                    <a:pt x="97" y="15"/>
                    <a:pt x="92" y="13"/>
                  </a:cubicBezTo>
                  <a:close/>
                </a:path>
              </a:pathLst>
            </a:custGeom>
            <a:solidFill>
              <a:srgbClr val="573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3">
              <a:extLst>
                <a:ext uri="{FF2B5EF4-FFF2-40B4-BE49-F238E27FC236}">
                  <a16:creationId xmlns:a16="http://schemas.microsoft.com/office/drawing/2014/main" id="{D3EB14E1-3FE7-A868-C694-BF6777839F8A}"/>
                </a:ext>
              </a:extLst>
            </p:cNvPr>
            <p:cNvSpPr>
              <a:spLocks/>
            </p:cNvSpPr>
            <p:nvPr/>
          </p:nvSpPr>
          <p:spPr bwMode="auto">
            <a:xfrm>
              <a:off x="3716" y="985"/>
              <a:ext cx="243" cy="104"/>
            </a:xfrm>
            <a:custGeom>
              <a:avLst/>
              <a:gdLst>
                <a:gd name="T0" fmla="*/ 8 w 103"/>
                <a:gd name="T1" fmla="*/ 22 h 44"/>
                <a:gd name="T2" fmla="*/ 12 w 103"/>
                <a:gd name="T3" fmla="*/ 32 h 44"/>
                <a:gd name="T4" fmla="*/ 14 w 103"/>
                <a:gd name="T5" fmla="*/ 19 h 44"/>
                <a:gd name="T6" fmla="*/ 103 w 103"/>
                <a:gd name="T7" fmla="*/ 30 h 44"/>
                <a:gd name="T8" fmla="*/ 7 w 103"/>
                <a:gd name="T9" fmla="*/ 44 h 44"/>
                <a:gd name="T10" fmla="*/ 0 w 103"/>
                <a:gd name="T11" fmla="*/ 27 h 44"/>
                <a:gd name="T12" fmla="*/ 8 w 103"/>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03" h="44">
                  <a:moveTo>
                    <a:pt x="8" y="22"/>
                  </a:moveTo>
                  <a:cubicBezTo>
                    <a:pt x="12" y="32"/>
                    <a:pt x="12" y="32"/>
                    <a:pt x="12" y="32"/>
                  </a:cubicBezTo>
                  <a:cubicBezTo>
                    <a:pt x="14" y="19"/>
                    <a:pt x="14" y="19"/>
                    <a:pt x="14" y="19"/>
                  </a:cubicBezTo>
                  <a:cubicBezTo>
                    <a:pt x="34" y="10"/>
                    <a:pt x="72" y="0"/>
                    <a:pt x="103" y="30"/>
                  </a:cubicBezTo>
                  <a:cubicBezTo>
                    <a:pt x="103" y="30"/>
                    <a:pt x="56" y="0"/>
                    <a:pt x="7" y="44"/>
                  </a:cubicBezTo>
                  <a:cubicBezTo>
                    <a:pt x="0" y="27"/>
                    <a:pt x="0" y="27"/>
                    <a:pt x="0" y="27"/>
                  </a:cubicBezTo>
                  <a:cubicBezTo>
                    <a:pt x="0" y="27"/>
                    <a:pt x="3" y="25"/>
                    <a:pt x="8" y="22"/>
                  </a:cubicBezTo>
                  <a:close/>
                </a:path>
              </a:pathLst>
            </a:custGeom>
            <a:solidFill>
              <a:srgbClr val="573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4">
              <a:extLst>
                <a:ext uri="{FF2B5EF4-FFF2-40B4-BE49-F238E27FC236}">
                  <a16:creationId xmlns:a16="http://schemas.microsoft.com/office/drawing/2014/main" id="{7EF60B99-85A8-5AE2-7873-B1710A716F5B}"/>
                </a:ext>
              </a:extLst>
            </p:cNvPr>
            <p:cNvSpPr>
              <a:spLocks/>
            </p:cNvSpPr>
            <p:nvPr/>
          </p:nvSpPr>
          <p:spPr bwMode="auto">
            <a:xfrm>
              <a:off x="3235" y="599"/>
              <a:ext cx="838" cy="705"/>
            </a:xfrm>
            <a:custGeom>
              <a:avLst/>
              <a:gdLst>
                <a:gd name="T0" fmla="*/ 351 w 354"/>
                <a:gd name="T1" fmla="*/ 163 h 298"/>
                <a:gd name="T2" fmla="*/ 316 w 354"/>
                <a:gd name="T3" fmla="*/ 75 h 298"/>
                <a:gd name="T4" fmla="*/ 316 w 354"/>
                <a:gd name="T5" fmla="*/ 75 h 298"/>
                <a:gd name="T6" fmla="*/ 316 w 354"/>
                <a:gd name="T7" fmla="*/ 75 h 298"/>
                <a:gd name="T8" fmla="*/ 163 w 354"/>
                <a:gd name="T9" fmla="*/ 6 h 298"/>
                <a:gd name="T10" fmla="*/ 10 w 354"/>
                <a:gd name="T11" fmla="*/ 197 h 298"/>
                <a:gd name="T12" fmla="*/ 54 w 354"/>
                <a:gd name="T13" fmla="*/ 298 h 298"/>
                <a:gd name="T14" fmla="*/ 46 w 354"/>
                <a:gd name="T15" fmla="*/ 118 h 298"/>
                <a:gd name="T16" fmla="*/ 308 w 354"/>
                <a:gd name="T17" fmla="*/ 146 h 298"/>
                <a:gd name="T18" fmla="*/ 327 w 354"/>
                <a:gd name="T19" fmla="*/ 271 h 298"/>
                <a:gd name="T20" fmla="*/ 351 w 354"/>
                <a:gd name="T21" fmla="*/ 16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298">
                  <a:moveTo>
                    <a:pt x="351" y="163"/>
                  </a:moveTo>
                  <a:cubicBezTo>
                    <a:pt x="347" y="130"/>
                    <a:pt x="335" y="100"/>
                    <a:pt x="316" y="75"/>
                  </a:cubicBezTo>
                  <a:cubicBezTo>
                    <a:pt x="316" y="75"/>
                    <a:pt x="316" y="75"/>
                    <a:pt x="316" y="75"/>
                  </a:cubicBezTo>
                  <a:cubicBezTo>
                    <a:pt x="316" y="75"/>
                    <a:pt x="316" y="75"/>
                    <a:pt x="316" y="75"/>
                  </a:cubicBezTo>
                  <a:cubicBezTo>
                    <a:pt x="281" y="28"/>
                    <a:pt x="224" y="0"/>
                    <a:pt x="163" y="6"/>
                  </a:cubicBezTo>
                  <a:cubicBezTo>
                    <a:pt x="69" y="15"/>
                    <a:pt x="0" y="101"/>
                    <a:pt x="10" y="197"/>
                  </a:cubicBezTo>
                  <a:cubicBezTo>
                    <a:pt x="13" y="236"/>
                    <a:pt x="30" y="271"/>
                    <a:pt x="54" y="298"/>
                  </a:cubicBezTo>
                  <a:cubicBezTo>
                    <a:pt x="46" y="118"/>
                    <a:pt x="46" y="118"/>
                    <a:pt x="46" y="118"/>
                  </a:cubicBezTo>
                  <a:cubicBezTo>
                    <a:pt x="46" y="118"/>
                    <a:pt x="163" y="192"/>
                    <a:pt x="308" y="146"/>
                  </a:cubicBezTo>
                  <a:cubicBezTo>
                    <a:pt x="327" y="271"/>
                    <a:pt x="327" y="271"/>
                    <a:pt x="327" y="271"/>
                  </a:cubicBezTo>
                  <a:cubicBezTo>
                    <a:pt x="345" y="240"/>
                    <a:pt x="354" y="203"/>
                    <a:pt x="351" y="163"/>
                  </a:cubicBezTo>
                  <a:close/>
                </a:path>
              </a:pathLst>
            </a:custGeom>
            <a:solidFill>
              <a:srgbClr val="573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5">
              <a:extLst>
                <a:ext uri="{FF2B5EF4-FFF2-40B4-BE49-F238E27FC236}">
                  <a16:creationId xmlns:a16="http://schemas.microsoft.com/office/drawing/2014/main" id="{FBB20352-532D-3E40-6AD2-6FCC3FBB67BC}"/>
                </a:ext>
              </a:extLst>
            </p:cNvPr>
            <p:cNvSpPr>
              <a:spLocks/>
            </p:cNvSpPr>
            <p:nvPr/>
          </p:nvSpPr>
          <p:spPr bwMode="auto">
            <a:xfrm>
              <a:off x="3505" y="1378"/>
              <a:ext cx="395" cy="220"/>
            </a:xfrm>
            <a:custGeom>
              <a:avLst/>
              <a:gdLst>
                <a:gd name="T0" fmla="*/ 0 w 167"/>
                <a:gd name="T1" fmla="*/ 16 h 93"/>
                <a:gd name="T2" fmla="*/ 89 w 167"/>
                <a:gd name="T3" fmla="*/ 89 h 93"/>
                <a:gd name="T4" fmla="*/ 162 w 167"/>
                <a:gd name="T5" fmla="*/ 0 h 93"/>
                <a:gd name="T6" fmla="*/ 0 w 167"/>
                <a:gd name="T7" fmla="*/ 16 h 93"/>
              </a:gdLst>
              <a:ahLst/>
              <a:cxnLst>
                <a:cxn ang="0">
                  <a:pos x="T0" y="T1"/>
                </a:cxn>
                <a:cxn ang="0">
                  <a:pos x="T2" y="T3"/>
                </a:cxn>
                <a:cxn ang="0">
                  <a:pos x="T4" y="T5"/>
                </a:cxn>
                <a:cxn ang="0">
                  <a:pos x="T6" y="T7"/>
                </a:cxn>
              </a:cxnLst>
              <a:rect l="0" t="0" r="r" b="b"/>
              <a:pathLst>
                <a:path w="167" h="93">
                  <a:moveTo>
                    <a:pt x="0" y="16"/>
                  </a:moveTo>
                  <a:cubicBezTo>
                    <a:pt x="5" y="60"/>
                    <a:pt x="45" y="93"/>
                    <a:pt x="89" y="89"/>
                  </a:cubicBezTo>
                  <a:cubicBezTo>
                    <a:pt x="134" y="84"/>
                    <a:pt x="167" y="45"/>
                    <a:pt x="162" y="0"/>
                  </a:cubicBezTo>
                  <a:lnTo>
                    <a:pt x="0" y="16"/>
                  </a:lnTo>
                  <a:close/>
                </a:path>
              </a:pathLst>
            </a:custGeom>
            <a:solidFill>
              <a:srgbClr val="9C5B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6">
              <a:extLst>
                <a:ext uri="{FF2B5EF4-FFF2-40B4-BE49-F238E27FC236}">
                  <a16:creationId xmlns:a16="http://schemas.microsoft.com/office/drawing/2014/main" id="{B64929AD-3BA0-156D-5E14-1DC7423B57F1}"/>
                </a:ext>
              </a:extLst>
            </p:cNvPr>
            <p:cNvSpPr>
              <a:spLocks/>
            </p:cNvSpPr>
            <p:nvPr/>
          </p:nvSpPr>
          <p:spPr bwMode="auto">
            <a:xfrm>
              <a:off x="3619" y="1515"/>
              <a:ext cx="191" cy="76"/>
            </a:xfrm>
            <a:custGeom>
              <a:avLst/>
              <a:gdLst>
                <a:gd name="T0" fmla="*/ 0 w 81"/>
                <a:gd name="T1" fmla="*/ 24 h 32"/>
                <a:gd name="T2" fmla="*/ 41 w 81"/>
                <a:gd name="T3" fmla="*/ 31 h 32"/>
                <a:gd name="T4" fmla="*/ 81 w 81"/>
                <a:gd name="T5" fmla="*/ 16 h 32"/>
                <a:gd name="T6" fmla="*/ 38 w 81"/>
                <a:gd name="T7" fmla="*/ 1 h 32"/>
                <a:gd name="T8" fmla="*/ 0 w 81"/>
                <a:gd name="T9" fmla="*/ 24 h 32"/>
              </a:gdLst>
              <a:ahLst/>
              <a:cxnLst>
                <a:cxn ang="0">
                  <a:pos x="T0" y="T1"/>
                </a:cxn>
                <a:cxn ang="0">
                  <a:pos x="T2" y="T3"/>
                </a:cxn>
                <a:cxn ang="0">
                  <a:pos x="T4" y="T5"/>
                </a:cxn>
                <a:cxn ang="0">
                  <a:pos x="T6" y="T7"/>
                </a:cxn>
                <a:cxn ang="0">
                  <a:pos x="T8" y="T9"/>
                </a:cxn>
              </a:cxnLst>
              <a:rect l="0" t="0" r="r" b="b"/>
              <a:pathLst>
                <a:path w="81" h="32">
                  <a:moveTo>
                    <a:pt x="0" y="24"/>
                  </a:moveTo>
                  <a:cubicBezTo>
                    <a:pt x="12" y="30"/>
                    <a:pt x="26" y="32"/>
                    <a:pt x="41" y="31"/>
                  </a:cubicBezTo>
                  <a:cubicBezTo>
                    <a:pt x="56" y="29"/>
                    <a:pt x="70" y="24"/>
                    <a:pt x="81" y="16"/>
                  </a:cubicBezTo>
                  <a:cubicBezTo>
                    <a:pt x="73" y="6"/>
                    <a:pt x="56" y="0"/>
                    <a:pt x="38" y="1"/>
                  </a:cubicBezTo>
                  <a:cubicBezTo>
                    <a:pt x="20" y="3"/>
                    <a:pt x="6" y="12"/>
                    <a:pt x="0" y="24"/>
                  </a:cubicBezTo>
                  <a:close/>
                </a:path>
              </a:pathLst>
            </a:custGeom>
            <a:solidFill>
              <a:srgbClr val="BA6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7">
              <a:extLst>
                <a:ext uri="{FF2B5EF4-FFF2-40B4-BE49-F238E27FC236}">
                  <a16:creationId xmlns:a16="http://schemas.microsoft.com/office/drawing/2014/main" id="{A19F8FDC-9194-A8AA-C561-1217C89523BB}"/>
                </a:ext>
              </a:extLst>
            </p:cNvPr>
            <p:cNvSpPr>
              <a:spLocks/>
            </p:cNvSpPr>
            <p:nvPr/>
          </p:nvSpPr>
          <p:spPr bwMode="auto">
            <a:xfrm>
              <a:off x="3514" y="1378"/>
              <a:ext cx="367" cy="99"/>
            </a:xfrm>
            <a:custGeom>
              <a:avLst/>
              <a:gdLst>
                <a:gd name="T0" fmla="*/ 80 w 155"/>
                <a:gd name="T1" fmla="*/ 39 h 42"/>
                <a:gd name="T2" fmla="*/ 155 w 155"/>
                <a:gd name="T3" fmla="*/ 0 h 42"/>
                <a:gd name="T4" fmla="*/ 0 w 155"/>
                <a:gd name="T5" fmla="*/ 15 h 42"/>
                <a:gd name="T6" fmla="*/ 80 w 155"/>
                <a:gd name="T7" fmla="*/ 39 h 42"/>
              </a:gdLst>
              <a:ahLst/>
              <a:cxnLst>
                <a:cxn ang="0">
                  <a:pos x="T0" y="T1"/>
                </a:cxn>
                <a:cxn ang="0">
                  <a:pos x="T2" y="T3"/>
                </a:cxn>
                <a:cxn ang="0">
                  <a:pos x="T4" y="T5"/>
                </a:cxn>
                <a:cxn ang="0">
                  <a:pos x="T6" y="T7"/>
                </a:cxn>
              </a:cxnLst>
              <a:rect l="0" t="0" r="r" b="b"/>
              <a:pathLst>
                <a:path w="155" h="42">
                  <a:moveTo>
                    <a:pt x="80" y="39"/>
                  </a:moveTo>
                  <a:cubicBezTo>
                    <a:pt x="117" y="35"/>
                    <a:pt x="146" y="19"/>
                    <a:pt x="155" y="0"/>
                  </a:cubicBezTo>
                  <a:cubicBezTo>
                    <a:pt x="0" y="15"/>
                    <a:pt x="0" y="15"/>
                    <a:pt x="0" y="15"/>
                  </a:cubicBezTo>
                  <a:cubicBezTo>
                    <a:pt x="12" y="32"/>
                    <a:pt x="44" y="42"/>
                    <a:pt x="8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8">
              <a:extLst>
                <a:ext uri="{FF2B5EF4-FFF2-40B4-BE49-F238E27FC236}">
                  <a16:creationId xmlns:a16="http://schemas.microsoft.com/office/drawing/2014/main" id="{D0FABB99-C81F-B9E0-658C-6B426B97553D}"/>
                </a:ext>
              </a:extLst>
            </p:cNvPr>
            <p:cNvSpPr>
              <a:spLocks/>
            </p:cNvSpPr>
            <p:nvPr/>
          </p:nvSpPr>
          <p:spPr bwMode="auto">
            <a:xfrm>
              <a:off x="3439" y="1155"/>
              <a:ext cx="151" cy="64"/>
            </a:xfrm>
            <a:custGeom>
              <a:avLst/>
              <a:gdLst>
                <a:gd name="T0" fmla="*/ 31 w 64"/>
                <a:gd name="T1" fmla="*/ 14 h 27"/>
                <a:gd name="T2" fmla="*/ 64 w 64"/>
                <a:gd name="T3" fmla="*/ 21 h 27"/>
                <a:gd name="T4" fmla="*/ 30 w 64"/>
                <a:gd name="T5" fmla="*/ 2 h 27"/>
                <a:gd name="T6" fmla="*/ 0 w 64"/>
                <a:gd name="T7" fmla="*/ 27 h 27"/>
                <a:gd name="T8" fmla="*/ 31 w 64"/>
                <a:gd name="T9" fmla="*/ 14 h 27"/>
              </a:gdLst>
              <a:ahLst/>
              <a:cxnLst>
                <a:cxn ang="0">
                  <a:pos x="T0" y="T1"/>
                </a:cxn>
                <a:cxn ang="0">
                  <a:pos x="T2" y="T3"/>
                </a:cxn>
                <a:cxn ang="0">
                  <a:pos x="T4" y="T5"/>
                </a:cxn>
                <a:cxn ang="0">
                  <a:pos x="T6" y="T7"/>
                </a:cxn>
                <a:cxn ang="0">
                  <a:pos x="T8" y="T9"/>
                </a:cxn>
              </a:cxnLst>
              <a:rect l="0" t="0" r="r" b="b"/>
              <a:pathLst>
                <a:path w="64" h="27">
                  <a:moveTo>
                    <a:pt x="31" y="14"/>
                  </a:moveTo>
                  <a:cubicBezTo>
                    <a:pt x="44" y="13"/>
                    <a:pt x="56" y="16"/>
                    <a:pt x="64" y="21"/>
                  </a:cubicBezTo>
                  <a:cubicBezTo>
                    <a:pt x="60" y="9"/>
                    <a:pt x="46" y="0"/>
                    <a:pt x="30" y="2"/>
                  </a:cubicBezTo>
                  <a:cubicBezTo>
                    <a:pt x="14" y="4"/>
                    <a:pt x="2" y="14"/>
                    <a:pt x="0" y="27"/>
                  </a:cubicBezTo>
                  <a:cubicBezTo>
                    <a:pt x="7" y="20"/>
                    <a:pt x="18" y="16"/>
                    <a:pt x="31" y="1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9">
              <a:extLst>
                <a:ext uri="{FF2B5EF4-FFF2-40B4-BE49-F238E27FC236}">
                  <a16:creationId xmlns:a16="http://schemas.microsoft.com/office/drawing/2014/main" id="{45ABC978-13C8-7B61-5E82-60D4C32BB18C}"/>
                </a:ext>
              </a:extLst>
            </p:cNvPr>
            <p:cNvSpPr>
              <a:spLocks/>
            </p:cNvSpPr>
            <p:nvPr/>
          </p:nvSpPr>
          <p:spPr bwMode="auto">
            <a:xfrm>
              <a:off x="3768" y="1124"/>
              <a:ext cx="149" cy="62"/>
            </a:xfrm>
            <a:custGeom>
              <a:avLst/>
              <a:gdLst>
                <a:gd name="T0" fmla="*/ 30 w 63"/>
                <a:gd name="T1" fmla="*/ 14 h 26"/>
                <a:gd name="T2" fmla="*/ 0 w 63"/>
                <a:gd name="T3" fmla="*/ 26 h 26"/>
                <a:gd name="T4" fmla="*/ 29 w 63"/>
                <a:gd name="T5" fmla="*/ 1 h 26"/>
                <a:gd name="T6" fmla="*/ 63 w 63"/>
                <a:gd name="T7" fmla="*/ 20 h 26"/>
                <a:gd name="T8" fmla="*/ 30 w 63"/>
                <a:gd name="T9" fmla="*/ 14 h 26"/>
              </a:gdLst>
              <a:ahLst/>
              <a:cxnLst>
                <a:cxn ang="0">
                  <a:pos x="T0" y="T1"/>
                </a:cxn>
                <a:cxn ang="0">
                  <a:pos x="T2" y="T3"/>
                </a:cxn>
                <a:cxn ang="0">
                  <a:pos x="T4" y="T5"/>
                </a:cxn>
                <a:cxn ang="0">
                  <a:pos x="T6" y="T7"/>
                </a:cxn>
                <a:cxn ang="0">
                  <a:pos x="T8" y="T9"/>
                </a:cxn>
              </a:cxnLst>
              <a:rect l="0" t="0" r="r" b="b"/>
              <a:pathLst>
                <a:path w="63" h="26">
                  <a:moveTo>
                    <a:pt x="30" y="14"/>
                  </a:moveTo>
                  <a:cubicBezTo>
                    <a:pt x="17" y="15"/>
                    <a:pt x="6" y="20"/>
                    <a:pt x="0" y="26"/>
                  </a:cubicBezTo>
                  <a:cubicBezTo>
                    <a:pt x="1" y="14"/>
                    <a:pt x="13" y="3"/>
                    <a:pt x="29" y="1"/>
                  </a:cubicBezTo>
                  <a:cubicBezTo>
                    <a:pt x="45" y="0"/>
                    <a:pt x="59" y="8"/>
                    <a:pt x="63" y="20"/>
                  </a:cubicBezTo>
                  <a:cubicBezTo>
                    <a:pt x="55" y="15"/>
                    <a:pt x="43" y="13"/>
                    <a:pt x="30" y="1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80">
              <a:extLst>
                <a:ext uri="{FF2B5EF4-FFF2-40B4-BE49-F238E27FC236}">
                  <a16:creationId xmlns:a16="http://schemas.microsoft.com/office/drawing/2014/main" id="{32D0D65B-CA3C-E280-9F3D-BD2FB6ABF222}"/>
                </a:ext>
              </a:extLst>
            </p:cNvPr>
            <p:cNvSpPr>
              <a:spLocks noChangeArrowheads="1"/>
            </p:cNvSpPr>
            <p:nvPr/>
          </p:nvSpPr>
          <p:spPr bwMode="auto">
            <a:xfrm>
              <a:off x="3136" y="2327"/>
              <a:ext cx="1358" cy="76"/>
            </a:xfrm>
            <a:prstGeom prst="rect">
              <a:avLst/>
            </a:prstGeom>
            <a:solidFill>
              <a:srgbClr val="3230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81">
              <a:extLst>
                <a:ext uri="{FF2B5EF4-FFF2-40B4-BE49-F238E27FC236}">
                  <a16:creationId xmlns:a16="http://schemas.microsoft.com/office/drawing/2014/main" id="{2B4B5EDD-C58C-B6B5-6F67-49D9067CEB88}"/>
                </a:ext>
              </a:extLst>
            </p:cNvPr>
            <p:cNvSpPr>
              <a:spLocks noChangeArrowheads="1"/>
            </p:cNvSpPr>
            <p:nvPr/>
          </p:nvSpPr>
          <p:spPr bwMode="auto">
            <a:xfrm>
              <a:off x="2833" y="2448"/>
              <a:ext cx="1964" cy="431"/>
            </a:xfrm>
            <a:prstGeom prst="rect">
              <a:avLst/>
            </a:prstGeom>
            <a:solidFill>
              <a:srgbClr val="9CAB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82">
              <a:extLst>
                <a:ext uri="{FF2B5EF4-FFF2-40B4-BE49-F238E27FC236}">
                  <a16:creationId xmlns:a16="http://schemas.microsoft.com/office/drawing/2014/main" id="{41A49B30-5413-1CFD-009B-F7A9508634A8}"/>
                </a:ext>
              </a:extLst>
            </p:cNvPr>
            <p:cNvSpPr>
              <a:spLocks noChangeArrowheads="1"/>
            </p:cNvSpPr>
            <p:nvPr/>
          </p:nvSpPr>
          <p:spPr bwMode="auto">
            <a:xfrm>
              <a:off x="2111" y="2448"/>
              <a:ext cx="824" cy="1415"/>
            </a:xfrm>
            <a:prstGeom prst="rect">
              <a:avLst/>
            </a:prstGeom>
            <a:solidFill>
              <a:srgbClr val="B3C4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83">
              <a:extLst>
                <a:ext uri="{FF2B5EF4-FFF2-40B4-BE49-F238E27FC236}">
                  <a16:creationId xmlns:a16="http://schemas.microsoft.com/office/drawing/2014/main" id="{028A8A49-48B7-7807-9800-B6D090D788A4}"/>
                </a:ext>
              </a:extLst>
            </p:cNvPr>
            <p:cNvSpPr>
              <a:spLocks noChangeArrowheads="1"/>
            </p:cNvSpPr>
            <p:nvPr/>
          </p:nvSpPr>
          <p:spPr bwMode="auto">
            <a:xfrm>
              <a:off x="4696" y="2448"/>
              <a:ext cx="823" cy="1415"/>
            </a:xfrm>
            <a:prstGeom prst="rect">
              <a:avLst/>
            </a:prstGeom>
            <a:solidFill>
              <a:srgbClr val="B3C4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84">
              <a:extLst>
                <a:ext uri="{FF2B5EF4-FFF2-40B4-BE49-F238E27FC236}">
                  <a16:creationId xmlns:a16="http://schemas.microsoft.com/office/drawing/2014/main" id="{41D46E42-BEEE-B0A6-CD53-773CEE5986A2}"/>
                </a:ext>
              </a:extLst>
            </p:cNvPr>
            <p:cNvSpPr>
              <a:spLocks noChangeArrowheads="1"/>
            </p:cNvSpPr>
            <p:nvPr/>
          </p:nvSpPr>
          <p:spPr bwMode="auto">
            <a:xfrm>
              <a:off x="1905" y="2386"/>
              <a:ext cx="3820" cy="78"/>
            </a:xfrm>
            <a:prstGeom prst="rect">
              <a:avLst/>
            </a:prstGeom>
            <a:solidFill>
              <a:srgbClr val="E0F5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85">
              <a:extLst>
                <a:ext uri="{FF2B5EF4-FFF2-40B4-BE49-F238E27FC236}">
                  <a16:creationId xmlns:a16="http://schemas.microsoft.com/office/drawing/2014/main" id="{FA82586B-3BBA-B84D-D270-74C09ADD7DE3}"/>
                </a:ext>
              </a:extLst>
            </p:cNvPr>
            <p:cNvSpPr>
              <a:spLocks noChangeArrowheads="1"/>
            </p:cNvSpPr>
            <p:nvPr/>
          </p:nvSpPr>
          <p:spPr bwMode="auto">
            <a:xfrm>
              <a:off x="4416" y="1169"/>
              <a:ext cx="154" cy="905"/>
            </a:xfrm>
            <a:prstGeom prst="rect">
              <a:avLst/>
            </a:prstGeom>
            <a:solidFill>
              <a:srgbClr val="3230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86">
              <a:extLst>
                <a:ext uri="{FF2B5EF4-FFF2-40B4-BE49-F238E27FC236}">
                  <a16:creationId xmlns:a16="http://schemas.microsoft.com/office/drawing/2014/main" id="{499B9B75-835D-1090-328F-F1B43E7B9C08}"/>
                </a:ext>
              </a:extLst>
            </p:cNvPr>
            <p:cNvSpPr>
              <a:spLocks noChangeArrowheads="1"/>
            </p:cNvSpPr>
            <p:nvPr/>
          </p:nvSpPr>
          <p:spPr bwMode="auto">
            <a:xfrm>
              <a:off x="4478" y="1169"/>
              <a:ext cx="1299" cy="905"/>
            </a:xfrm>
            <a:prstGeom prst="rect">
              <a:avLst/>
            </a:prstGeom>
            <a:solidFill>
              <a:srgbClr val="3E3C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7">
              <a:extLst>
                <a:ext uri="{FF2B5EF4-FFF2-40B4-BE49-F238E27FC236}">
                  <a16:creationId xmlns:a16="http://schemas.microsoft.com/office/drawing/2014/main" id="{E49DDF21-33D4-BD91-1E5A-DA5844A37C89}"/>
                </a:ext>
              </a:extLst>
            </p:cNvPr>
            <p:cNvSpPr>
              <a:spLocks/>
            </p:cNvSpPr>
            <p:nvPr/>
          </p:nvSpPr>
          <p:spPr bwMode="auto">
            <a:xfrm>
              <a:off x="4970" y="1787"/>
              <a:ext cx="315" cy="561"/>
            </a:xfrm>
            <a:custGeom>
              <a:avLst/>
              <a:gdLst>
                <a:gd name="T0" fmla="*/ 315 w 315"/>
                <a:gd name="T1" fmla="*/ 561 h 561"/>
                <a:gd name="T2" fmla="*/ 0 w 315"/>
                <a:gd name="T3" fmla="*/ 561 h 561"/>
                <a:gd name="T4" fmla="*/ 40 w 315"/>
                <a:gd name="T5" fmla="*/ 0 h 561"/>
                <a:gd name="T6" fmla="*/ 275 w 315"/>
                <a:gd name="T7" fmla="*/ 0 h 561"/>
                <a:gd name="T8" fmla="*/ 315 w 315"/>
                <a:gd name="T9" fmla="*/ 561 h 561"/>
              </a:gdLst>
              <a:ahLst/>
              <a:cxnLst>
                <a:cxn ang="0">
                  <a:pos x="T0" y="T1"/>
                </a:cxn>
                <a:cxn ang="0">
                  <a:pos x="T2" y="T3"/>
                </a:cxn>
                <a:cxn ang="0">
                  <a:pos x="T4" y="T5"/>
                </a:cxn>
                <a:cxn ang="0">
                  <a:pos x="T6" y="T7"/>
                </a:cxn>
                <a:cxn ang="0">
                  <a:pos x="T8" y="T9"/>
                </a:cxn>
              </a:cxnLst>
              <a:rect l="0" t="0" r="r" b="b"/>
              <a:pathLst>
                <a:path w="315" h="561">
                  <a:moveTo>
                    <a:pt x="315" y="561"/>
                  </a:moveTo>
                  <a:lnTo>
                    <a:pt x="0" y="561"/>
                  </a:lnTo>
                  <a:lnTo>
                    <a:pt x="40" y="0"/>
                  </a:lnTo>
                  <a:lnTo>
                    <a:pt x="275" y="0"/>
                  </a:lnTo>
                  <a:lnTo>
                    <a:pt x="315" y="561"/>
                  </a:lnTo>
                  <a:close/>
                </a:path>
              </a:pathLst>
            </a:custGeom>
            <a:solidFill>
              <a:srgbClr val="323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88">
              <a:extLst>
                <a:ext uri="{FF2B5EF4-FFF2-40B4-BE49-F238E27FC236}">
                  <a16:creationId xmlns:a16="http://schemas.microsoft.com/office/drawing/2014/main" id="{FB8E6743-DC18-B6F1-7475-86E12AF2A533}"/>
                </a:ext>
              </a:extLst>
            </p:cNvPr>
            <p:cNvSpPr>
              <a:spLocks noChangeArrowheads="1"/>
            </p:cNvSpPr>
            <p:nvPr/>
          </p:nvSpPr>
          <p:spPr bwMode="auto">
            <a:xfrm>
              <a:off x="4970" y="2348"/>
              <a:ext cx="436" cy="38"/>
            </a:xfrm>
            <a:prstGeom prst="rect">
              <a:avLst/>
            </a:prstGeom>
            <a:solidFill>
              <a:srgbClr val="3230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0" name="Group 269">
            <a:extLst>
              <a:ext uri="{FF2B5EF4-FFF2-40B4-BE49-F238E27FC236}">
                <a16:creationId xmlns:a16="http://schemas.microsoft.com/office/drawing/2014/main" id="{0C932F83-12DD-8AB5-EE77-C7A624CFDF6F}"/>
              </a:ext>
            </a:extLst>
          </p:cNvPr>
          <p:cNvGrpSpPr/>
          <p:nvPr/>
        </p:nvGrpSpPr>
        <p:grpSpPr>
          <a:xfrm>
            <a:off x="2977944" y="1807285"/>
            <a:ext cx="6704650" cy="4555223"/>
            <a:chOff x="2977944" y="1807285"/>
            <a:chExt cx="6704650" cy="4555223"/>
          </a:xfrm>
        </p:grpSpPr>
        <p:sp>
          <p:nvSpPr>
            <p:cNvPr id="35" name="Title 1">
              <a:extLst>
                <a:ext uri="{FF2B5EF4-FFF2-40B4-BE49-F238E27FC236}">
                  <a16:creationId xmlns:a16="http://schemas.microsoft.com/office/drawing/2014/main" id="{FC1BF7A6-05C8-1798-7E3B-E484641FA338}"/>
                </a:ext>
              </a:extLst>
            </p:cNvPr>
            <p:cNvSpPr txBox="1">
              <a:spLocks/>
            </p:cNvSpPr>
            <p:nvPr/>
          </p:nvSpPr>
          <p:spPr>
            <a:xfrm>
              <a:off x="4322031" y="1807285"/>
              <a:ext cx="3646442" cy="3693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400" i="0" u="none" strike="noStrike" kern="1200" cap="none" spc="0" normalizeH="0" baseline="0" noProof="0">
                  <a:ln>
                    <a:noFill/>
                  </a:ln>
                  <a:solidFill>
                    <a:srgbClr val="000000"/>
                  </a:solidFill>
                  <a:uLnTx/>
                  <a:uFillTx/>
                  <a:latin typeface="KPMG Bold" panose="020B0803030202040204" pitchFamily="34" charset="0"/>
                </a:rPr>
                <a:t>“WE’ @ CONSULTING</a:t>
              </a:r>
            </a:p>
          </p:txBody>
        </p:sp>
        <p:sp>
          <p:nvSpPr>
            <p:cNvPr id="37" name="TextBox 36">
              <a:extLst>
                <a:ext uri="{FF2B5EF4-FFF2-40B4-BE49-F238E27FC236}">
                  <a16:creationId xmlns:a16="http://schemas.microsoft.com/office/drawing/2014/main" id="{55E4D60B-172D-978E-48C9-5F552C73507F}"/>
                </a:ext>
              </a:extLst>
            </p:cNvPr>
            <p:cNvSpPr txBox="1"/>
            <p:nvPr/>
          </p:nvSpPr>
          <p:spPr>
            <a:xfrm>
              <a:off x="7304246" y="2340579"/>
              <a:ext cx="233082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17BC6"/>
                  </a:solidFill>
                </a:rPr>
                <a:t>ECOSYSTEM</a:t>
              </a:r>
            </a:p>
            <a:p>
              <a:pPr marL="225425" indent="-165100">
                <a:buFont typeface="Wingdings" panose="05000000000000000000" pitchFamily="2" charset="2"/>
                <a:buChar char="ü"/>
                <a:defRPr/>
              </a:pPr>
              <a:r>
                <a:rPr lang="en-US" sz="1200">
                  <a:solidFill>
                    <a:prstClr val="black"/>
                  </a:solidFill>
                  <a:latin typeface="Calibri" panose="020F0502020204030204"/>
                </a:rPr>
                <a:t>Create an ecosystem for Women colleagues</a:t>
              </a:r>
            </a:p>
            <a:p>
              <a:pPr marL="225425" indent="-165100">
                <a:buFont typeface="Wingdings" panose="05000000000000000000" pitchFamily="2" charset="2"/>
                <a:buChar char="ü"/>
                <a:defRPr/>
              </a:pPr>
              <a:r>
                <a:rPr lang="en-US" sz="1200">
                  <a:solidFill>
                    <a:prstClr val="black"/>
                  </a:solidFill>
                  <a:latin typeface="Calibri" panose="020F0502020204030204"/>
                </a:rPr>
                <a:t>Provide assistance to support their Life events, specific needs and concerns</a:t>
              </a:r>
            </a:p>
          </p:txBody>
        </p:sp>
        <p:sp>
          <p:nvSpPr>
            <p:cNvPr id="38" name="TextBox 37">
              <a:extLst>
                <a:ext uri="{FF2B5EF4-FFF2-40B4-BE49-F238E27FC236}">
                  <a16:creationId xmlns:a16="http://schemas.microsoft.com/office/drawing/2014/main" id="{5C40D78A-7BBA-FBA0-BB60-596D03B6A0BA}"/>
                </a:ext>
              </a:extLst>
            </p:cNvPr>
            <p:cNvSpPr txBox="1"/>
            <p:nvPr/>
          </p:nvSpPr>
          <p:spPr>
            <a:xfrm>
              <a:off x="8150187" y="3920727"/>
              <a:ext cx="148488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5B08F"/>
                  </a:solidFill>
                </a:rPr>
                <a:t>COACHING</a:t>
              </a:r>
            </a:p>
            <a:p>
              <a:pPr marL="225425" indent="-165100">
                <a:buFont typeface="Wingdings" panose="05000000000000000000" pitchFamily="2" charset="2"/>
                <a:buChar char="ü"/>
                <a:defRPr/>
              </a:pPr>
              <a:r>
                <a:rPr lang="en-US" sz="1200">
                  <a:solidFill>
                    <a:prstClr val="black"/>
                  </a:solidFill>
                  <a:latin typeface="Calibri" panose="020F0502020204030204"/>
                </a:rPr>
                <a:t>Soft skills</a:t>
              </a:r>
            </a:p>
            <a:p>
              <a:pPr marL="225425" indent="-165100">
                <a:buFont typeface="Wingdings" panose="05000000000000000000" pitchFamily="2" charset="2"/>
                <a:buChar char="ü"/>
                <a:defRPr/>
              </a:pPr>
              <a:r>
                <a:rPr lang="en-US" sz="1200">
                  <a:solidFill>
                    <a:prstClr val="black"/>
                  </a:solidFill>
                  <a:latin typeface="Calibri" panose="020F0502020204030204"/>
                </a:rPr>
                <a:t>Management topics</a:t>
              </a:r>
            </a:p>
          </p:txBody>
        </p:sp>
        <p:sp>
          <p:nvSpPr>
            <p:cNvPr id="39" name="TextBox 38">
              <a:extLst>
                <a:ext uri="{FF2B5EF4-FFF2-40B4-BE49-F238E27FC236}">
                  <a16:creationId xmlns:a16="http://schemas.microsoft.com/office/drawing/2014/main" id="{C32E4042-6715-3DEB-6C13-7926758D8A38}"/>
                </a:ext>
              </a:extLst>
            </p:cNvPr>
            <p:cNvSpPr txBox="1"/>
            <p:nvPr/>
          </p:nvSpPr>
          <p:spPr>
            <a:xfrm>
              <a:off x="7863524" y="5125819"/>
              <a:ext cx="181907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EF6E50"/>
                  </a:solidFill>
                </a:rPr>
                <a:t>ELEVATE</a:t>
              </a:r>
            </a:p>
            <a:p>
              <a:pPr marL="225425" indent="-165100">
                <a:buFont typeface="Wingdings" panose="05000000000000000000" pitchFamily="2" charset="2"/>
                <a:buChar char="ü"/>
                <a:defRPr/>
              </a:pPr>
              <a:r>
                <a:rPr lang="en-US" sz="1200">
                  <a:solidFill>
                    <a:prstClr val="black"/>
                  </a:solidFill>
                  <a:latin typeface="Calibri" panose="020F0502020204030204"/>
                </a:rPr>
                <a:t>Identify potential women colleagues</a:t>
              </a:r>
            </a:p>
            <a:p>
              <a:pPr marL="225425" indent="-165100">
                <a:buFont typeface="Wingdings" panose="05000000000000000000" pitchFamily="2" charset="2"/>
                <a:buChar char="ü"/>
                <a:defRPr/>
              </a:pPr>
              <a:r>
                <a:rPr lang="en-US" sz="1200">
                  <a:solidFill>
                    <a:prstClr val="black"/>
                  </a:solidFill>
                  <a:latin typeface="Calibri" panose="020F0502020204030204"/>
                </a:rPr>
                <a:t>Assist them for career growth</a:t>
              </a:r>
            </a:p>
          </p:txBody>
        </p:sp>
        <p:sp>
          <p:nvSpPr>
            <p:cNvPr id="40" name="TextBox 39">
              <a:extLst>
                <a:ext uri="{FF2B5EF4-FFF2-40B4-BE49-F238E27FC236}">
                  <a16:creationId xmlns:a16="http://schemas.microsoft.com/office/drawing/2014/main" id="{7E7075C7-5D23-26EA-496F-694CFEC1544C}"/>
                </a:ext>
              </a:extLst>
            </p:cNvPr>
            <p:cNvSpPr txBox="1"/>
            <p:nvPr/>
          </p:nvSpPr>
          <p:spPr>
            <a:xfrm>
              <a:off x="3158109" y="5435178"/>
              <a:ext cx="15501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E49922"/>
                  </a:solidFill>
                </a:rPr>
                <a:t>CELEBRATE</a:t>
              </a:r>
            </a:p>
            <a:p>
              <a:pPr marL="225425" indent="-165100">
                <a:buFont typeface="Wingdings" panose="05000000000000000000" pitchFamily="2" charset="2"/>
                <a:buChar char="ü"/>
                <a:defRPr/>
              </a:pPr>
              <a:r>
                <a:rPr lang="en-US" sz="1200">
                  <a:solidFill>
                    <a:prstClr val="black"/>
                  </a:solidFill>
                  <a:latin typeface="Calibri" panose="020F0502020204030204"/>
                </a:rPr>
                <a:t>Celebrate success</a:t>
              </a:r>
            </a:p>
            <a:p>
              <a:pPr marL="225425" indent="-165100">
                <a:buFont typeface="Wingdings" panose="05000000000000000000" pitchFamily="2" charset="2"/>
                <a:buChar char="ü"/>
                <a:defRPr/>
              </a:pPr>
              <a:r>
                <a:rPr lang="en-US" sz="1200">
                  <a:solidFill>
                    <a:prstClr val="black"/>
                  </a:solidFill>
                  <a:latin typeface="Calibri" panose="020F0502020204030204"/>
                </a:rPr>
                <a:t>Life events</a:t>
              </a:r>
            </a:p>
          </p:txBody>
        </p:sp>
        <p:sp>
          <p:nvSpPr>
            <p:cNvPr id="41" name="TextBox 40">
              <a:extLst>
                <a:ext uri="{FF2B5EF4-FFF2-40B4-BE49-F238E27FC236}">
                  <a16:creationId xmlns:a16="http://schemas.microsoft.com/office/drawing/2014/main" id="{977B47FF-54CF-1A28-4CAB-761E19CDDF4F}"/>
                </a:ext>
              </a:extLst>
            </p:cNvPr>
            <p:cNvSpPr txBox="1"/>
            <p:nvPr/>
          </p:nvSpPr>
          <p:spPr>
            <a:xfrm>
              <a:off x="2977944" y="2276134"/>
              <a:ext cx="217070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1">
                      <a:lumMod val="50000"/>
                    </a:schemeClr>
                  </a:solidFill>
                </a:rPr>
                <a:t>COLLABORATE AND NETWORK</a:t>
              </a:r>
            </a:p>
            <a:p>
              <a:pPr marL="225425" indent="-165100">
                <a:buFont typeface="Wingdings" panose="05000000000000000000" pitchFamily="2" charset="2"/>
                <a:buChar char="ü"/>
                <a:defRPr/>
              </a:pPr>
              <a:r>
                <a:rPr lang="en-US" sz="1200">
                  <a:solidFill>
                    <a:prstClr val="black"/>
                  </a:solidFill>
                  <a:latin typeface="Calibri" panose="020F0502020204030204"/>
                </a:rPr>
                <a:t>Network with Senior women leaders</a:t>
              </a:r>
            </a:p>
            <a:p>
              <a:pPr marL="225425" indent="-165100">
                <a:buFont typeface="Wingdings" panose="05000000000000000000" pitchFamily="2" charset="2"/>
                <a:buChar char="ü"/>
                <a:defRPr/>
              </a:pPr>
              <a:r>
                <a:rPr lang="en-US" sz="1200">
                  <a:solidFill>
                    <a:prstClr val="black"/>
                  </a:solidFill>
                  <a:latin typeface="Calibri" panose="020F0502020204030204"/>
                </a:rPr>
                <a:t>Collaborate to share personal and professional best practices</a:t>
              </a:r>
            </a:p>
          </p:txBody>
        </p:sp>
        <p:grpSp>
          <p:nvGrpSpPr>
            <p:cNvPr id="269" name="Group 268">
              <a:extLst>
                <a:ext uri="{FF2B5EF4-FFF2-40B4-BE49-F238E27FC236}">
                  <a16:creationId xmlns:a16="http://schemas.microsoft.com/office/drawing/2014/main" id="{EFDED1C8-FFF9-1327-0879-07A60582E407}"/>
                </a:ext>
              </a:extLst>
            </p:cNvPr>
            <p:cNvGrpSpPr/>
            <p:nvPr/>
          </p:nvGrpSpPr>
          <p:grpSpPr>
            <a:xfrm>
              <a:off x="4055540" y="2339148"/>
              <a:ext cx="4121555" cy="4023360"/>
              <a:chOff x="3488275" y="2339148"/>
              <a:chExt cx="4121555" cy="4023360"/>
            </a:xfrm>
          </p:grpSpPr>
          <p:sp>
            <p:nvSpPr>
              <p:cNvPr id="7" name="Freeform: Shape 6">
                <a:extLst>
                  <a:ext uri="{FF2B5EF4-FFF2-40B4-BE49-F238E27FC236}">
                    <a16:creationId xmlns:a16="http://schemas.microsoft.com/office/drawing/2014/main" id="{3BF396A5-8583-9A42-B3DB-6ACB7D87FC2F}"/>
                  </a:ext>
                </a:extLst>
              </p:cNvPr>
              <p:cNvSpPr/>
              <p:nvPr/>
            </p:nvSpPr>
            <p:spPr>
              <a:xfrm>
                <a:off x="5625326" y="3050546"/>
                <a:ext cx="1984504" cy="1885257"/>
              </a:xfrm>
              <a:custGeom>
                <a:avLst/>
                <a:gdLst>
                  <a:gd name="connsiteX0" fmla="*/ 933351 w 1866703"/>
                  <a:gd name="connsiteY0" fmla="*/ 0 h 1866702"/>
                  <a:gd name="connsiteX1" fmla="*/ 0 w 1866703"/>
                  <a:gd name="connsiteY1" fmla="*/ 1336066 h 1866702"/>
                  <a:gd name="connsiteX2" fmla="*/ 1554006 w 1866703"/>
                  <a:gd name="connsiteY2" fmla="*/ 1866702 h 1866702"/>
                  <a:gd name="connsiteX3" fmla="*/ 1866703 w 1866703"/>
                  <a:gd name="connsiteY3" fmla="*/ 909662 h 1866702"/>
                  <a:gd name="connsiteX4" fmla="*/ 1828800 w 1866703"/>
                  <a:gd name="connsiteY4" fmla="*/ 634868 h 1866702"/>
                  <a:gd name="connsiteX5" fmla="*/ 933351 w 1866703"/>
                  <a:gd name="connsiteY5" fmla="*/ 0 h 1866702"/>
                  <a:gd name="connsiteX0" fmla="*/ 933351 w 1891252"/>
                  <a:gd name="connsiteY0" fmla="*/ 0 h 1866702"/>
                  <a:gd name="connsiteX1" fmla="*/ 0 w 1891252"/>
                  <a:gd name="connsiteY1" fmla="*/ 1336066 h 1866702"/>
                  <a:gd name="connsiteX2" fmla="*/ 1554006 w 1891252"/>
                  <a:gd name="connsiteY2" fmla="*/ 1866702 h 1866702"/>
                  <a:gd name="connsiteX3" fmla="*/ 1866703 w 1891252"/>
                  <a:gd name="connsiteY3" fmla="*/ 909662 h 1866702"/>
                  <a:gd name="connsiteX4" fmla="*/ 1828800 w 1891252"/>
                  <a:gd name="connsiteY4" fmla="*/ 634868 h 1866702"/>
                  <a:gd name="connsiteX5" fmla="*/ 933351 w 1891252"/>
                  <a:gd name="connsiteY5" fmla="*/ 0 h 1866702"/>
                  <a:gd name="connsiteX0" fmla="*/ 933351 w 1899364"/>
                  <a:gd name="connsiteY0" fmla="*/ 0 h 1866702"/>
                  <a:gd name="connsiteX1" fmla="*/ 0 w 1899364"/>
                  <a:gd name="connsiteY1" fmla="*/ 1336066 h 1866702"/>
                  <a:gd name="connsiteX2" fmla="*/ 1554006 w 1899364"/>
                  <a:gd name="connsiteY2" fmla="*/ 1866702 h 1866702"/>
                  <a:gd name="connsiteX3" fmla="*/ 1866703 w 1899364"/>
                  <a:gd name="connsiteY3" fmla="*/ 909662 h 1866702"/>
                  <a:gd name="connsiteX4" fmla="*/ 1828800 w 1899364"/>
                  <a:gd name="connsiteY4" fmla="*/ 634868 h 1866702"/>
                  <a:gd name="connsiteX5" fmla="*/ 933351 w 1899364"/>
                  <a:gd name="connsiteY5" fmla="*/ 0 h 1866702"/>
                  <a:gd name="connsiteX0" fmla="*/ 933351 w 1894107"/>
                  <a:gd name="connsiteY0" fmla="*/ 0 h 1866702"/>
                  <a:gd name="connsiteX1" fmla="*/ 0 w 1894107"/>
                  <a:gd name="connsiteY1" fmla="*/ 1336066 h 1866702"/>
                  <a:gd name="connsiteX2" fmla="*/ 1554006 w 1894107"/>
                  <a:gd name="connsiteY2" fmla="*/ 1866702 h 1866702"/>
                  <a:gd name="connsiteX3" fmla="*/ 1866703 w 1894107"/>
                  <a:gd name="connsiteY3" fmla="*/ 909662 h 1866702"/>
                  <a:gd name="connsiteX4" fmla="*/ 1828800 w 1894107"/>
                  <a:gd name="connsiteY4" fmla="*/ 634868 h 1866702"/>
                  <a:gd name="connsiteX5" fmla="*/ 933351 w 1894107"/>
                  <a:gd name="connsiteY5" fmla="*/ 0 h 1866702"/>
                  <a:gd name="connsiteX0" fmla="*/ 933351 w 1897834"/>
                  <a:gd name="connsiteY0" fmla="*/ 0 h 1866702"/>
                  <a:gd name="connsiteX1" fmla="*/ 0 w 1897834"/>
                  <a:gd name="connsiteY1" fmla="*/ 1336066 h 1866702"/>
                  <a:gd name="connsiteX2" fmla="*/ 1554006 w 1897834"/>
                  <a:gd name="connsiteY2" fmla="*/ 1866702 h 1866702"/>
                  <a:gd name="connsiteX3" fmla="*/ 1866703 w 1897834"/>
                  <a:gd name="connsiteY3" fmla="*/ 909662 h 1866702"/>
                  <a:gd name="connsiteX4" fmla="*/ 1828800 w 1897834"/>
                  <a:gd name="connsiteY4" fmla="*/ 634868 h 1866702"/>
                  <a:gd name="connsiteX5" fmla="*/ 933351 w 1897834"/>
                  <a:gd name="connsiteY5" fmla="*/ 0 h 1866702"/>
                  <a:gd name="connsiteX0" fmla="*/ 933351 w 1892666"/>
                  <a:gd name="connsiteY0" fmla="*/ 0 h 1866702"/>
                  <a:gd name="connsiteX1" fmla="*/ 0 w 1892666"/>
                  <a:gd name="connsiteY1" fmla="*/ 1336066 h 1866702"/>
                  <a:gd name="connsiteX2" fmla="*/ 1554006 w 1892666"/>
                  <a:gd name="connsiteY2" fmla="*/ 1866702 h 1866702"/>
                  <a:gd name="connsiteX3" fmla="*/ 1866703 w 1892666"/>
                  <a:gd name="connsiteY3" fmla="*/ 909662 h 1866702"/>
                  <a:gd name="connsiteX4" fmla="*/ 1828800 w 1892666"/>
                  <a:gd name="connsiteY4" fmla="*/ 634868 h 1866702"/>
                  <a:gd name="connsiteX5" fmla="*/ 933351 w 1892666"/>
                  <a:gd name="connsiteY5" fmla="*/ 0 h 1866702"/>
                  <a:gd name="connsiteX0" fmla="*/ 933351 w 1893955"/>
                  <a:gd name="connsiteY0" fmla="*/ 0 h 1866702"/>
                  <a:gd name="connsiteX1" fmla="*/ 0 w 1893955"/>
                  <a:gd name="connsiteY1" fmla="*/ 1336066 h 1866702"/>
                  <a:gd name="connsiteX2" fmla="*/ 1554006 w 1893955"/>
                  <a:gd name="connsiteY2" fmla="*/ 1866702 h 1866702"/>
                  <a:gd name="connsiteX3" fmla="*/ 1866703 w 1893955"/>
                  <a:gd name="connsiteY3" fmla="*/ 909662 h 1866702"/>
                  <a:gd name="connsiteX4" fmla="*/ 1828800 w 1893955"/>
                  <a:gd name="connsiteY4" fmla="*/ 634868 h 1866702"/>
                  <a:gd name="connsiteX5" fmla="*/ 933351 w 1893955"/>
                  <a:gd name="connsiteY5" fmla="*/ 0 h 1866702"/>
                  <a:gd name="connsiteX0" fmla="*/ 933351 w 1898321"/>
                  <a:gd name="connsiteY0" fmla="*/ 0 h 1866702"/>
                  <a:gd name="connsiteX1" fmla="*/ 0 w 1898321"/>
                  <a:gd name="connsiteY1" fmla="*/ 1336066 h 1866702"/>
                  <a:gd name="connsiteX2" fmla="*/ 1554006 w 1898321"/>
                  <a:gd name="connsiteY2" fmla="*/ 1866702 h 1866702"/>
                  <a:gd name="connsiteX3" fmla="*/ 1866703 w 1898321"/>
                  <a:gd name="connsiteY3" fmla="*/ 909662 h 1866702"/>
                  <a:gd name="connsiteX4" fmla="*/ 1828800 w 1898321"/>
                  <a:gd name="connsiteY4" fmla="*/ 634868 h 1866702"/>
                  <a:gd name="connsiteX5" fmla="*/ 933351 w 1898321"/>
                  <a:gd name="connsiteY5" fmla="*/ 0 h 1866702"/>
                  <a:gd name="connsiteX0" fmla="*/ 933351 w 1898321"/>
                  <a:gd name="connsiteY0" fmla="*/ 0 h 1794429"/>
                  <a:gd name="connsiteX1" fmla="*/ 0 w 1898321"/>
                  <a:gd name="connsiteY1" fmla="*/ 1336066 h 1794429"/>
                  <a:gd name="connsiteX2" fmla="*/ 1579144 w 1898321"/>
                  <a:gd name="connsiteY2" fmla="*/ 1794429 h 1794429"/>
                  <a:gd name="connsiteX3" fmla="*/ 1866703 w 1898321"/>
                  <a:gd name="connsiteY3" fmla="*/ 909662 h 1794429"/>
                  <a:gd name="connsiteX4" fmla="*/ 1828800 w 1898321"/>
                  <a:gd name="connsiteY4" fmla="*/ 634868 h 1794429"/>
                  <a:gd name="connsiteX5" fmla="*/ 933351 w 1898321"/>
                  <a:gd name="connsiteY5" fmla="*/ 0 h 1794429"/>
                  <a:gd name="connsiteX0" fmla="*/ 923924 w 1888894"/>
                  <a:gd name="connsiteY0" fmla="*/ 0 h 1794429"/>
                  <a:gd name="connsiteX1" fmla="*/ 0 w 1888894"/>
                  <a:gd name="connsiteY1" fmla="*/ 1358062 h 1794429"/>
                  <a:gd name="connsiteX2" fmla="*/ 1569717 w 1888894"/>
                  <a:gd name="connsiteY2" fmla="*/ 1794429 h 1794429"/>
                  <a:gd name="connsiteX3" fmla="*/ 1857276 w 1888894"/>
                  <a:gd name="connsiteY3" fmla="*/ 909662 h 1794429"/>
                  <a:gd name="connsiteX4" fmla="*/ 1819373 w 1888894"/>
                  <a:gd name="connsiteY4" fmla="*/ 634868 h 1794429"/>
                  <a:gd name="connsiteX5" fmla="*/ 923924 w 1888894"/>
                  <a:gd name="connsiteY5" fmla="*/ 0 h 179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8894" h="1794429">
                    <a:moveTo>
                      <a:pt x="923924" y="0"/>
                    </a:moveTo>
                    <a:lnTo>
                      <a:pt x="0" y="1358062"/>
                    </a:lnTo>
                    <a:lnTo>
                      <a:pt x="1569717" y="1794429"/>
                    </a:lnTo>
                    <a:lnTo>
                      <a:pt x="1857276" y="909662"/>
                    </a:lnTo>
                    <a:cubicBezTo>
                      <a:pt x="1904470" y="776619"/>
                      <a:pt x="1904240" y="708680"/>
                      <a:pt x="1819373" y="634868"/>
                    </a:cubicBezTo>
                    <a:lnTo>
                      <a:pt x="923924" y="0"/>
                    </a:lnTo>
                    <a:close/>
                  </a:path>
                </a:pathLst>
              </a:cu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Shape 7">
                <a:extLst>
                  <a:ext uri="{FF2B5EF4-FFF2-40B4-BE49-F238E27FC236}">
                    <a16:creationId xmlns:a16="http://schemas.microsoft.com/office/drawing/2014/main" id="{BDEE703A-9FA4-7BEB-CE6C-9A33D14C2589}"/>
                  </a:ext>
                </a:extLst>
              </p:cNvPr>
              <p:cNvSpPr/>
              <p:nvPr/>
            </p:nvSpPr>
            <p:spPr>
              <a:xfrm flipH="1">
                <a:off x="3488275" y="3037017"/>
                <a:ext cx="2017518" cy="1914970"/>
              </a:xfrm>
              <a:custGeom>
                <a:avLst/>
                <a:gdLst>
                  <a:gd name="connsiteX0" fmla="*/ 933351 w 1866703"/>
                  <a:gd name="connsiteY0" fmla="*/ 0 h 1866702"/>
                  <a:gd name="connsiteX1" fmla="*/ 0 w 1866703"/>
                  <a:gd name="connsiteY1" fmla="*/ 1336066 h 1866702"/>
                  <a:gd name="connsiteX2" fmla="*/ 1554006 w 1866703"/>
                  <a:gd name="connsiteY2" fmla="*/ 1866702 h 1866702"/>
                  <a:gd name="connsiteX3" fmla="*/ 1866703 w 1866703"/>
                  <a:gd name="connsiteY3" fmla="*/ 909662 h 1866702"/>
                  <a:gd name="connsiteX4" fmla="*/ 1828800 w 1866703"/>
                  <a:gd name="connsiteY4" fmla="*/ 634868 h 1866702"/>
                  <a:gd name="connsiteX5" fmla="*/ 933351 w 1866703"/>
                  <a:gd name="connsiteY5" fmla="*/ 0 h 1866702"/>
                  <a:gd name="connsiteX0" fmla="*/ 933351 w 1891252"/>
                  <a:gd name="connsiteY0" fmla="*/ 0 h 1866702"/>
                  <a:gd name="connsiteX1" fmla="*/ 0 w 1891252"/>
                  <a:gd name="connsiteY1" fmla="*/ 1336066 h 1866702"/>
                  <a:gd name="connsiteX2" fmla="*/ 1554006 w 1891252"/>
                  <a:gd name="connsiteY2" fmla="*/ 1866702 h 1866702"/>
                  <a:gd name="connsiteX3" fmla="*/ 1866703 w 1891252"/>
                  <a:gd name="connsiteY3" fmla="*/ 909662 h 1866702"/>
                  <a:gd name="connsiteX4" fmla="*/ 1828800 w 1891252"/>
                  <a:gd name="connsiteY4" fmla="*/ 634868 h 1866702"/>
                  <a:gd name="connsiteX5" fmla="*/ 933351 w 1891252"/>
                  <a:gd name="connsiteY5" fmla="*/ 0 h 1866702"/>
                  <a:gd name="connsiteX0" fmla="*/ 933351 w 1899364"/>
                  <a:gd name="connsiteY0" fmla="*/ 0 h 1866702"/>
                  <a:gd name="connsiteX1" fmla="*/ 0 w 1899364"/>
                  <a:gd name="connsiteY1" fmla="*/ 1336066 h 1866702"/>
                  <a:gd name="connsiteX2" fmla="*/ 1554006 w 1899364"/>
                  <a:gd name="connsiteY2" fmla="*/ 1866702 h 1866702"/>
                  <a:gd name="connsiteX3" fmla="*/ 1866703 w 1899364"/>
                  <a:gd name="connsiteY3" fmla="*/ 909662 h 1866702"/>
                  <a:gd name="connsiteX4" fmla="*/ 1828800 w 1899364"/>
                  <a:gd name="connsiteY4" fmla="*/ 634868 h 1866702"/>
                  <a:gd name="connsiteX5" fmla="*/ 933351 w 1899364"/>
                  <a:gd name="connsiteY5" fmla="*/ 0 h 1866702"/>
                  <a:gd name="connsiteX0" fmla="*/ 933351 w 1894107"/>
                  <a:gd name="connsiteY0" fmla="*/ 0 h 1866702"/>
                  <a:gd name="connsiteX1" fmla="*/ 0 w 1894107"/>
                  <a:gd name="connsiteY1" fmla="*/ 1336066 h 1866702"/>
                  <a:gd name="connsiteX2" fmla="*/ 1554006 w 1894107"/>
                  <a:gd name="connsiteY2" fmla="*/ 1866702 h 1866702"/>
                  <a:gd name="connsiteX3" fmla="*/ 1866703 w 1894107"/>
                  <a:gd name="connsiteY3" fmla="*/ 909662 h 1866702"/>
                  <a:gd name="connsiteX4" fmla="*/ 1828800 w 1894107"/>
                  <a:gd name="connsiteY4" fmla="*/ 634868 h 1866702"/>
                  <a:gd name="connsiteX5" fmla="*/ 933351 w 1894107"/>
                  <a:gd name="connsiteY5" fmla="*/ 0 h 1866702"/>
                  <a:gd name="connsiteX0" fmla="*/ 933351 w 1897834"/>
                  <a:gd name="connsiteY0" fmla="*/ 0 h 1866702"/>
                  <a:gd name="connsiteX1" fmla="*/ 0 w 1897834"/>
                  <a:gd name="connsiteY1" fmla="*/ 1336066 h 1866702"/>
                  <a:gd name="connsiteX2" fmla="*/ 1554006 w 1897834"/>
                  <a:gd name="connsiteY2" fmla="*/ 1866702 h 1866702"/>
                  <a:gd name="connsiteX3" fmla="*/ 1866703 w 1897834"/>
                  <a:gd name="connsiteY3" fmla="*/ 909662 h 1866702"/>
                  <a:gd name="connsiteX4" fmla="*/ 1828800 w 1897834"/>
                  <a:gd name="connsiteY4" fmla="*/ 634868 h 1866702"/>
                  <a:gd name="connsiteX5" fmla="*/ 933351 w 1897834"/>
                  <a:gd name="connsiteY5" fmla="*/ 0 h 1866702"/>
                  <a:gd name="connsiteX0" fmla="*/ 933351 w 1892666"/>
                  <a:gd name="connsiteY0" fmla="*/ 0 h 1866702"/>
                  <a:gd name="connsiteX1" fmla="*/ 0 w 1892666"/>
                  <a:gd name="connsiteY1" fmla="*/ 1336066 h 1866702"/>
                  <a:gd name="connsiteX2" fmla="*/ 1554006 w 1892666"/>
                  <a:gd name="connsiteY2" fmla="*/ 1866702 h 1866702"/>
                  <a:gd name="connsiteX3" fmla="*/ 1866703 w 1892666"/>
                  <a:gd name="connsiteY3" fmla="*/ 909662 h 1866702"/>
                  <a:gd name="connsiteX4" fmla="*/ 1828800 w 1892666"/>
                  <a:gd name="connsiteY4" fmla="*/ 634868 h 1866702"/>
                  <a:gd name="connsiteX5" fmla="*/ 933351 w 1892666"/>
                  <a:gd name="connsiteY5" fmla="*/ 0 h 1866702"/>
                  <a:gd name="connsiteX0" fmla="*/ 933351 w 1893955"/>
                  <a:gd name="connsiteY0" fmla="*/ 0 h 1866702"/>
                  <a:gd name="connsiteX1" fmla="*/ 0 w 1893955"/>
                  <a:gd name="connsiteY1" fmla="*/ 1336066 h 1866702"/>
                  <a:gd name="connsiteX2" fmla="*/ 1554006 w 1893955"/>
                  <a:gd name="connsiteY2" fmla="*/ 1866702 h 1866702"/>
                  <a:gd name="connsiteX3" fmla="*/ 1866703 w 1893955"/>
                  <a:gd name="connsiteY3" fmla="*/ 909662 h 1866702"/>
                  <a:gd name="connsiteX4" fmla="*/ 1828800 w 1893955"/>
                  <a:gd name="connsiteY4" fmla="*/ 634868 h 1866702"/>
                  <a:gd name="connsiteX5" fmla="*/ 933351 w 1893955"/>
                  <a:gd name="connsiteY5" fmla="*/ 0 h 1866702"/>
                  <a:gd name="connsiteX0" fmla="*/ 933351 w 1898321"/>
                  <a:gd name="connsiteY0" fmla="*/ 0 h 1866702"/>
                  <a:gd name="connsiteX1" fmla="*/ 0 w 1898321"/>
                  <a:gd name="connsiteY1" fmla="*/ 1336066 h 1866702"/>
                  <a:gd name="connsiteX2" fmla="*/ 1554006 w 1898321"/>
                  <a:gd name="connsiteY2" fmla="*/ 1866702 h 1866702"/>
                  <a:gd name="connsiteX3" fmla="*/ 1866703 w 1898321"/>
                  <a:gd name="connsiteY3" fmla="*/ 909662 h 1866702"/>
                  <a:gd name="connsiteX4" fmla="*/ 1828800 w 1898321"/>
                  <a:gd name="connsiteY4" fmla="*/ 634868 h 1866702"/>
                  <a:gd name="connsiteX5" fmla="*/ 933351 w 1898321"/>
                  <a:gd name="connsiteY5" fmla="*/ 0 h 1866702"/>
                  <a:gd name="connsiteX0" fmla="*/ 933351 w 1898321"/>
                  <a:gd name="connsiteY0" fmla="*/ 0 h 1822711"/>
                  <a:gd name="connsiteX1" fmla="*/ 0 w 1898321"/>
                  <a:gd name="connsiteY1" fmla="*/ 1336066 h 1822711"/>
                  <a:gd name="connsiteX2" fmla="*/ 1560291 w 1898321"/>
                  <a:gd name="connsiteY2" fmla="*/ 1822711 h 1822711"/>
                  <a:gd name="connsiteX3" fmla="*/ 1866703 w 1898321"/>
                  <a:gd name="connsiteY3" fmla="*/ 909662 h 1822711"/>
                  <a:gd name="connsiteX4" fmla="*/ 1828800 w 1898321"/>
                  <a:gd name="connsiteY4" fmla="*/ 634868 h 1822711"/>
                  <a:gd name="connsiteX5" fmla="*/ 933351 w 1898321"/>
                  <a:gd name="connsiteY5" fmla="*/ 0 h 1822711"/>
                  <a:gd name="connsiteX0" fmla="*/ 955347 w 1920317"/>
                  <a:gd name="connsiteY0" fmla="*/ 0 h 1822711"/>
                  <a:gd name="connsiteX1" fmla="*/ 0 w 1920317"/>
                  <a:gd name="connsiteY1" fmla="*/ 1373773 h 1822711"/>
                  <a:gd name="connsiteX2" fmla="*/ 1582287 w 1920317"/>
                  <a:gd name="connsiteY2" fmla="*/ 1822711 h 1822711"/>
                  <a:gd name="connsiteX3" fmla="*/ 1888699 w 1920317"/>
                  <a:gd name="connsiteY3" fmla="*/ 909662 h 1822711"/>
                  <a:gd name="connsiteX4" fmla="*/ 1850796 w 1920317"/>
                  <a:gd name="connsiteY4" fmla="*/ 634868 h 1822711"/>
                  <a:gd name="connsiteX5" fmla="*/ 955347 w 1920317"/>
                  <a:gd name="connsiteY5" fmla="*/ 0 h 18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317" h="1822711">
                    <a:moveTo>
                      <a:pt x="955347" y="0"/>
                    </a:moveTo>
                    <a:lnTo>
                      <a:pt x="0" y="1373773"/>
                    </a:lnTo>
                    <a:lnTo>
                      <a:pt x="1582287" y="1822711"/>
                    </a:lnTo>
                    <a:lnTo>
                      <a:pt x="1888699" y="909662"/>
                    </a:lnTo>
                    <a:cubicBezTo>
                      <a:pt x="1935893" y="776619"/>
                      <a:pt x="1935663" y="708680"/>
                      <a:pt x="1850796" y="634868"/>
                    </a:cubicBezTo>
                    <a:lnTo>
                      <a:pt x="955347" y="0"/>
                    </a:lnTo>
                    <a:close/>
                  </a:path>
                </a:pathLst>
              </a:cu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C4F9718C-A5B2-39E1-E1D7-D66E2C55D133}"/>
                  </a:ext>
                </a:extLst>
              </p:cNvPr>
              <p:cNvSpPr/>
              <p:nvPr/>
            </p:nvSpPr>
            <p:spPr>
              <a:xfrm rot="4324593" flipH="1">
                <a:off x="4658701" y="2412816"/>
                <a:ext cx="2007895" cy="1860560"/>
              </a:xfrm>
              <a:custGeom>
                <a:avLst/>
                <a:gdLst>
                  <a:gd name="connsiteX0" fmla="*/ 933351 w 1866703"/>
                  <a:gd name="connsiteY0" fmla="*/ 0 h 1866702"/>
                  <a:gd name="connsiteX1" fmla="*/ 0 w 1866703"/>
                  <a:gd name="connsiteY1" fmla="*/ 1336066 h 1866702"/>
                  <a:gd name="connsiteX2" fmla="*/ 1554006 w 1866703"/>
                  <a:gd name="connsiteY2" fmla="*/ 1866702 h 1866702"/>
                  <a:gd name="connsiteX3" fmla="*/ 1866703 w 1866703"/>
                  <a:gd name="connsiteY3" fmla="*/ 909662 h 1866702"/>
                  <a:gd name="connsiteX4" fmla="*/ 1828800 w 1866703"/>
                  <a:gd name="connsiteY4" fmla="*/ 634868 h 1866702"/>
                  <a:gd name="connsiteX5" fmla="*/ 933351 w 1866703"/>
                  <a:gd name="connsiteY5" fmla="*/ 0 h 1866702"/>
                  <a:gd name="connsiteX0" fmla="*/ 933351 w 1891252"/>
                  <a:gd name="connsiteY0" fmla="*/ 0 h 1866702"/>
                  <a:gd name="connsiteX1" fmla="*/ 0 w 1891252"/>
                  <a:gd name="connsiteY1" fmla="*/ 1336066 h 1866702"/>
                  <a:gd name="connsiteX2" fmla="*/ 1554006 w 1891252"/>
                  <a:gd name="connsiteY2" fmla="*/ 1866702 h 1866702"/>
                  <a:gd name="connsiteX3" fmla="*/ 1866703 w 1891252"/>
                  <a:gd name="connsiteY3" fmla="*/ 909662 h 1866702"/>
                  <a:gd name="connsiteX4" fmla="*/ 1828800 w 1891252"/>
                  <a:gd name="connsiteY4" fmla="*/ 634868 h 1866702"/>
                  <a:gd name="connsiteX5" fmla="*/ 933351 w 1891252"/>
                  <a:gd name="connsiteY5" fmla="*/ 0 h 1866702"/>
                  <a:gd name="connsiteX0" fmla="*/ 933351 w 1899364"/>
                  <a:gd name="connsiteY0" fmla="*/ 0 h 1866702"/>
                  <a:gd name="connsiteX1" fmla="*/ 0 w 1899364"/>
                  <a:gd name="connsiteY1" fmla="*/ 1336066 h 1866702"/>
                  <a:gd name="connsiteX2" fmla="*/ 1554006 w 1899364"/>
                  <a:gd name="connsiteY2" fmla="*/ 1866702 h 1866702"/>
                  <a:gd name="connsiteX3" fmla="*/ 1866703 w 1899364"/>
                  <a:gd name="connsiteY3" fmla="*/ 909662 h 1866702"/>
                  <a:gd name="connsiteX4" fmla="*/ 1828800 w 1899364"/>
                  <a:gd name="connsiteY4" fmla="*/ 634868 h 1866702"/>
                  <a:gd name="connsiteX5" fmla="*/ 933351 w 1899364"/>
                  <a:gd name="connsiteY5" fmla="*/ 0 h 1866702"/>
                  <a:gd name="connsiteX0" fmla="*/ 933351 w 1894107"/>
                  <a:gd name="connsiteY0" fmla="*/ 0 h 1866702"/>
                  <a:gd name="connsiteX1" fmla="*/ 0 w 1894107"/>
                  <a:gd name="connsiteY1" fmla="*/ 1336066 h 1866702"/>
                  <a:gd name="connsiteX2" fmla="*/ 1554006 w 1894107"/>
                  <a:gd name="connsiteY2" fmla="*/ 1866702 h 1866702"/>
                  <a:gd name="connsiteX3" fmla="*/ 1866703 w 1894107"/>
                  <a:gd name="connsiteY3" fmla="*/ 909662 h 1866702"/>
                  <a:gd name="connsiteX4" fmla="*/ 1828800 w 1894107"/>
                  <a:gd name="connsiteY4" fmla="*/ 634868 h 1866702"/>
                  <a:gd name="connsiteX5" fmla="*/ 933351 w 1894107"/>
                  <a:gd name="connsiteY5" fmla="*/ 0 h 1866702"/>
                  <a:gd name="connsiteX0" fmla="*/ 933351 w 1897834"/>
                  <a:gd name="connsiteY0" fmla="*/ 0 h 1866702"/>
                  <a:gd name="connsiteX1" fmla="*/ 0 w 1897834"/>
                  <a:gd name="connsiteY1" fmla="*/ 1336066 h 1866702"/>
                  <a:gd name="connsiteX2" fmla="*/ 1554006 w 1897834"/>
                  <a:gd name="connsiteY2" fmla="*/ 1866702 h 1866702"/>
                  <a:gd name="connsiteX3" fmla="*/ 1866703 w 1897834"/>
                  <a:gd name="connsiteY3" fmla="*/ 909662 h 1866702"/>
                  <a:gd name="connsiteX4" fmla="*/ 1828800 w 1897834"/>
                  <a:gd name="connsiteY4" fmla="*/ 634868 h 1866702"/>
                  <a:gd name="connsiteX5" fmla="*/ 933351 w 1897834"/>
                  <a:gd name="connsiteY5" fmla="*/ 0 h 1866702"/>
                  <a:gd name="connsiteX0" fmla="*/ 933351 w 1892666"/>
                  <a:gd name="connsiteY0" fmla="*/ 0 h 1866702"/>
                  <a:gd name="connsiteX1" fmla="*/ 0 w 1892666"/>
                  <a:gd name="connsiteY1" fmla="*/ 1336066 h 1866702"/>
                  <a:gd name="connsiteX2" fmla="*/ 1554006 w 1892666"/>
                  <a:gd name="connsiteY2" fmla="*/ 1866702 h 1866702"/>
                  <a:gd name="connsiteX3" fmla="*/ 1866703 w 1892666"/>
                  <a:gd name="connsiteY3" fmla="*/ 909662 h 1866702"/>
                  <a:gd name="connsiteX4" fmla="*/ 1828800 w 1892666"/>
                  <a:gd name="connsiteY4" fmla="*/ 634868 h 1866702"/>
                  <a:gd name="connsiteX5" fmla="*/ 933351 w 1892666"/>
                  <a:gd name="connsiteY5" fmla="*/ 0 h 1866702"/>
                  <a:gd name="connsiteX0" fmla="*/ 933351 w 1893955"/>
                  <a:gd name="connsiteY0" fmla="*/ 0 h 1866702"/>
                  <a:gd name="connsiteX1" fmla="*/ 0 w 1893955"/>
                  <a:gd name="connsiteY1" fmla="*/ 1336066 h 1866702"/>
                  <a:gd name="connsiteX2" fmla="*/ 1554006 w 1893955"/>
                  <a:gd name="connsiteY2" fmla="*/ 1866702 h 1866702"/>
                  <a:gd name="connsiteX3" fmla="*/ 1866703 w 1893955"/>
                  <a:gd name="connsiteY3" fmla="*/ 909662 h 1866702"/>
                  <a:gd name="connsiteX4" fmla="*/ 1828800 w 1893955"/>
                  <a:gd name="connsiteY4" fmla="*/ 634868 h 1866702"/>
                  <a:gd name="connsiteX5" fmla="*/ 933351 w 1893955"/>
                  <a:gd name="connsiteY5" fmla="*/ 0 h 1866702"/>
                  <a:gd name="connsiteX0" fmla="*/ 933351 w 1898321"/>
                  <a:gd name="connsiteY0" fmla="*/ 0 h 1866702"/>
                  <a:gd name="connsiteX1" fmla="*/ 0 w 1898321"/>
                  <a:gd name="connsiteY1" fmla="*/ 1336066 h 1866702"/>
                  <a:gd name="connsiteX2" fmla="*/ 1554006 w 1898321"/>
                  <a:gd name="connsiteY2" fmla="*/ 1866702 h 1866702"/>
                  <a:gd name="connsiteX3" fmla="*/ 1866703 w 1898321"/>
                  <a:gd name="connsiteY3" fmla="*/ 909662 h 1866702"/>
                  <a:gd name="connsiteX4" fmla="*/ 1828800 w 1898321"/>
                  <a:gd name="connsiteY4" fmla="*/ 634868 h 1866702"/>
                  <a:gd name="connsiteX5" fmla="*/ 933351 w 1898321"/>
                  <a:gd name="connsiteY5" fmla="*/ 0 h 1866702"/>
                  <a:gd name="connsiteX0" fmla="*/ 933351 w 1898321"/>
                  <a:gd name="connsiteY0" fmla="*/ 0 h 1822122"/>
                  <a:gd name="connsiteX1" fmla="*/ 0 w 1898321"/>
                  <a:gd name="connsiteY1" fmla="*/ 1336066 h 1822122"/>
                  <a:gd name="connsiteX2" fmla="*/ 1569309 w 1898321"/>
                  <a:gd name="connsiteY2" fmla="*/ 1822122 h 1822122"/>
                  <a:gd name="connsiteX3" fmla="*/ 1866703 w 1898321"/>
                  <a:gd name="connsiteY3" fmla="*/ 909662 h 1822122"/>
                  <a:gd name="connsiteX4" fmla="*/ 1828800 w 1898321"/>
                  <a:gd name="connsiteY4" fmla="*/ 634868 h 1822122"/>
                  <a:gd name="connsiteX5" fmla="*/ 933351 w 1898321"/>
                  <a:gd name="connsiteY5" fmla="*/ 0 h 1822122"/>
                  <a:gd name="connsiteX0" fmla="*/ 933351 w 1898321"/>
                  <a:gd name="connsiteY0" fmla="*/ 0 h 1826168"/>
                  <a:gd name="connsiteX1" fmla="*/ 0 w 1898321"/>
                  <a:gd name="connsiteY1" fmla="*/ 1336066 h 1826168"/>
                  <a:gd name="connsiteX2" fmla="*/ 1577222 w 1898321"/>
                  <a:gd name="connsiteY2" fmla="*/ 1826168 h 1826168"/>
                  <a:gd name="connsiteX3" fmla="*/ 1866703 w 1898321"/>
                  <a:gd name="connsiteY3" fmla="*/ 909662 h 1826168"/>
                  <a:gd name="connsiteX4" fmla="*/ 1828800 w 1898321"/>
                  <a:gd name="connsiteY4" fmla="*/ 634868 h 1826168"/>
                  <a:gd name="connsiteX5" fmla="*/ 933351 w 1898321"/>
                  <a:gd name="connsiteY5" fmla="*/ 0 h 1826168"/>
                  <a:gd name="connsiteX0" fmla="*/ 974854 w 1898321"/>
                  <a:gd name="connsiteY0" fmla="*/ 0 h 1799960"/>
                  <a:gd name="connsiteX1" fmla="*/ 0 w 1898321"/>
                  <a:gd name="connsiteY1" fmla="*/ 1309858 h 1799960"/>
                  <a:gd name="connsiteX2" fmla="*/ 1577222 w 1898321"/>
                  <a:gd name="connsiteY2" fmla="*/ 1799960 h 1799960"/>
                  <a:gd name="connsiteX3" fmla="*/ 1866703 w 1898321"/>
                  <a:gd name="connsiteY3" fmla="*/ 883454 h 1799960"/>
                  <a:gd name="connsiteX4" fmla="*/ 1828800 w 1898321"/>
                  <a:gd name="connsiteY4" fmla="*/ 608660 h 1799960"/>
                  <a:gd name="connsiteX5" fmla="*/ 974854 w 1898321"/>
                  <a:gd name="connsiteY5" fmla="*/ 0 h 1799960"/>
                  <a:gd name="connsiteX0" fmla="*/ 990681 w 1898321"/>
                  <a:gd name="connsiteY0" fmla="*/ 0 h 1791869"/>
                  <a:gd name="connsiteX1" fmla="*/ 0 w 1898321"/>
                  <a:gd name="connsiteY1" fmla="*/ 1301767 h 1791869"/>
                  <a:gd name="connsiteX2" fmla="*/ 1577222 w 1898321"/>
                  <a:gd name="connsiteY2" fmla="*/ 1791869 h 1791869"/>
                  <a:gd name="connsiteX3" fmla="*/ 1866703 w 1898321"/>
                  <a:gd name="connsiteY3" fmla="*/ 875363 h 1791869"/>
                  <a:gd name="connsiteX4" fmla="*/ 1828800 w 1898321"/>
                  <a:gd name="connsiteY4" fmla="*/ 600569 h 1791869"/>
                  <a:gd name="connsiteX5" fmla="*/ 990681 w 1898321"/>
                  <a:gd name="connsiteY5" fmla="*/ 0 h 1791869"/>
                  <a:gd name="connsiteX0" fmla="*/ 993494 w 1901134"/>
                  <a:gd name="connsiteY0" fmla="*/ 0 h 1791869"/>
                  <a:gd name="connsiteX1" fmla="*/ 0 w 1901134"/>
                  <a:gd name="connsiteY1" fmla="*/ 1282861 h 1791869"/>
                  <a:gd name="connsiteX2" fmla="*/ 1580035 w 1901134"/>
                  <a:gd name="connsiteY2" fmla="*/ 1791869 h 1791869"/>
                  <a:gd name="connsiteX3" fmla="*/ 1869516 w 1901134"/>
                  <a:gd name="connsiteY3" fmla="*/ 875363 h 1791869"/>
                  <a:gd name="connsiteX4" fmla="*/ 1831613 w 1901134"/>
                  <a:gd name="connsiteY4" fmla="*/ 600569 h 1791869"/>
                  <a:gd name="connsiteX5" fmla="*/ 993494 w 1901134"/>
                  <a:gd name="connsiteY5" fmla="*/ 0 h 1791869"/>
                  <a:gd name="connsiteX0" fmla="*/ 1003518 w 1911158"/>
                  <a:gd name="connsiteY0" fmla="*/ 0 h 1791869"/>
                  <a:gd name="connsiteX1" fmla="*/ 0 w 1911158"/>
                  <a:gd name="connsiteY1" fmla="*/ 1292709 h 1791869"/>
                  <a:gd name="connsiteX2" fmla="*/ 1590059 w 1911158"/>
                  <a:gd name="connsiteY2" fmla="*/ 1791869 h 1791869"/>
                  <a:gd name="connsiteX3" fmla="*/ 1879540 w 1911158"/>
                  <a:gd name="connsiteY3" fmla="*/ 875363 h 1791869"/>
                  <a:gd name="connsiteX4" fmla="*/ 1841637 w 1911158"/>
                  <a:gd name="connsiteY4" fmla="*/ 600569 h 1791869"/>
                  <a:gd name="connsiteX5" fmla="*/ 1003518 w 1911158"/>
                  <a:gd name="connsiteY5" fmla="*/ 0 h 1791869"/>
                  <a:gd name="connsiteX0" fmla="*/ 1003518 w 1911158"/>
                  <a:gd name="connsiteY0" fmla="*/ 0 h 1770922"/>
                  <a:gd name="connsiteX1" fmla="*/ 0 w 1911158"/>
                  <a:gd name="connsiteY1" fmla="*/ 1292709 h 1770922"/>
                  <a:gd name="connsiteX2" fmla="*/ 1593243 w 1911158"/>
                  <a:gd name="connsiteY2" fmla="*/ 1770922 h 1770922"/>
                  <a:gd name="connsiteX3" fmla="*/ 1879540 w 1911158"/>
                  <a:gd name="connsiteY3" fmla="*/ 875363 h 1770922"/>
                  <a:gd name="connsiteX4" fmla="*/ 1841637 w 1911158"/>
                  <a:gd name="connsiteY4" fmla="*/ 600569 h 1770922"/>
                  <a:gd name="connsiteX5" fmla="*/ 1003518 w 1911158"/>
                  <a:gd name="connsiteY5" fmla="*/ 0 h 177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1158" h="1770922">
                    <a:moveTo>
                      <a:pt x="1003518" y="0"/>
                    </a:moveTo>
                    <a:lnTo>
                      <a:pt x="0" y="1292709"/>
                    </a:lnTo>
                    <a:lnTo>
                      <a:pt x="1593243" y="1770922"/>
                    </a:lnTo>
                    <a:lnTo>
                      <a:pt x="1879540" y="875363"/>
                    </a:lnTo>
                    <a:cubicBezTo>
                      <a:pt x="1926734" y="742320"/>
                      <a:pt x="1926504" y="674381"/>
                      <a:pt x="1841637" y="600569"/>
                    </a:cubicBezTo>
                    <a:lnTo>
                      <a:pt x="1003518" y="0"/>
                    </a:lnTo>
                    <a:close/>
                  </a:path>
                </a:pathLst>
              </a:cu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Shape 9">
                <a:extLst>
                  <a:ext uri="{FF2B5EF4-FFF2-40B4-BE49-F238E27FC236}">
                    <a16:creationId xmlns:a16="http://schemas.microsoft.com/office/drawing/2014/main" id="{42041038-63DA-FBDB-11E5-BE02C9B82780}"/>
                  </a:ext>
                </a:extLst>
              </p:cNvPr>
              <p:cNvSpPr/>
              <p:nvPr/>
            </p:nvSpPr>
            <p:spPr>
              <a:xfrm rot="4240907">
                <a:off x="5319498" y="4374979"/>
                <a:ext cx="2007799" cy="1967259"/>
              </a:xfrm>
              <a:custGeom>
                <a:avLst/>
                <a:gdLst>
                  <a:gd name="connsiteX0" fmla="*/ 933351 w 1866703"/>
                  <a:gd name="connsiteY0" fmla="*/ 0 h 1866702"/>
                  <a:gd name="connsiteX1" fmla="*/ 0 w 1866703"/>
                  <a:gd name="connsiteY1" fmla="*/ 1336066 h 1866702"/>
                  <a:gd name="connsiteX2" fmla="*/ 1554006 w 1866703"/>
                  <a:gd name="connsiteY2" fmla="*/ 1866702 h 1866702"/>
                  <a:gd name="connsiteX3" fmla="*/ 1866703 w 1866703"/>
                  <a:gd name="connsiteY3" fmla="*/ 909662 h 1866702"/>
                  <a:gd name="connsiteX4" fmla="*/ 1828800 w 1866703"/>
                  <a:gd name="connsiteY4" fmla="*/ 634868 h 1866702"/>
                  <a:gd name="connsiteX5" fmla="*/ 933351 w 1866703"/>
                  <a:gd name="connsiteY5" fmla="*/ 0 h 1866702"/>
                  <a:gd name="connsiteX0" fmla="*/ 933351 w 1891252"/>
                  <a:gd name="connsiteY0" fmla="*/ 0 h 1866702"/>
                  <a:gd name="connsiteX1" fmla="*/ 0 w 1891252"/>
                  <a:gd name="connsiteY1" fmla="*/ 1336066 h 1866702"/>
                  <a:gd name="connsiteX2" fmla="*/ 1554006 w 1891252"/>
                  <a:gd name="connsiteY2" fmla="*/ 1866702 h 1866702"/>
                  <a:gd name="connsiteX3" fmla="*/ 1866703 w 1891252"/>
                  <a:gd name="connsiteY3" fmla="*/ 909662 h 1866702"/>
                  <a:gd name="connsiteX4" fmla="*/ 1828800 w 1891252"/>
                  <a:gd name="connsiteY4" fmla="*/ 634868 h 1866702"/>
                  <a:gd name="connsiteX5" fmla="*/ 933351 w 1891252"/>
                  <a:gd name="connsiteY5" fmla="*/ 0 h 1866702"/>
                  <a:gd name="connsiteX0" fmla="*/ 933351 w 1899364"/>
                  <a:gd name="connsiteY0" fmla="*/ 0 h 1866702"/>
                  <a:gd name="connsiteX1" fmla="*/ 0 w 1899364"/>
                  <a:gd name="connsiteY1" fmla="*/ 1336066 h 1866702"/>
                  <a:gd name="connsiteX2" fmla="*/ 1554006 w 1899364"/>
                  <a:gd name="connsiteY2" fmla="*/ 1866702 h 1866702"/>
                  <a:gd name="connsiteX3" fmla="*/ 1866703 w 1899364"/>
                  <a:gd name="connsiteY3" fmla="*/ 909662 h 1866702"/>
                  <a:gd name="connsiteX4" fmla="*/ 1828800 w 1899364"/>
                  <a:gd name="connsiteY4" fmla="*/ 634868 h 1866702"/>
                  <a:gd name="connsiteX5" fmla="*/ 933351 w 1899364"/>
                  <a:gd name="connsiteY5" fmla="*/ 0 h 1866702"/>
                  <a:gd name="connsiteX0" fmla="*/ 933351 w 1894107"/>
                  <a:gd name="connsiteY0" fmla="*/ 0 h 1866702"/>
                  <a:gd name="connsiteX1" fmla="*/ 0 w 1894107"/>
                  <a:gd name="connsiteY1" fmla="*/ 1336066 h 1866702"/>
                  <a:gd name="connsiteX2" fmla="*/ 1554006 w 1894107"/>
                  <a:gd name="connsiteY2" fmla="*/ 1866702 h 1866702"/>
                  <a:gd name="connsiteX3" fmla="*/ 1866703 w 1894107"/>
                  <a:gd name="connsiteY3" fmla="*/ 909662 h 1866702"/>
                  <a:gd name="connsiteX4" fmla="*/ 1828800 w 1894107"/>
                  <a:gd name="connsiteY4" fmla="*/ 634868 h 1866702"/>
                  <a:gd name="connsiteX5" fmla="*/ 933351 w 1894107"/>
                  <a:gd name="connsiteY5" fmla="*/ 0 h 1866702"/>
                  <a:gd name="connsiteX0" fmla="*/ 933351 w 1897834"/>
                  <a:gd name="connsiteY0" fmla="*/ 0 h 1866702"/>
                  <a:gd name="connsiteX1" fmla="*/ 0 w 1897834"/>
                  <a:gd name="connsiteY1" fmla="*/ 1336066 h 1866702"/>
                  <a:gd name="connsiteX2" fmla="*/ 1554006 w 1897834"/>
                  <a:gd name="connsiteY2" fmla="*/ 1866702 h 1866702"/>
                  <a:gd name="connsiteX3" fmla="*/ 1866703 w 1897834"/>
                  <a:gd name="connsiteY3" fmla="*/ 909662 h 1866702"/>
                  <a:gd name="connsiteX4" fmla="*/ 1828800 w 1897834"/>
                  <a:gd name="connsiteY4" fmla="*/ 634868 h 1866702"/>
                  <a:gd name="connsiteX5" fmla="*/ 933351 w 1897834"/>
                  <a:gd name="connsiteY5" fmla="*/ 0 h 1866702"/>
                  <a:gd name="connsiteX0" fmla="*/ 933351 w 1892666"/>
                  <a:gd name="connsiteY0" fmla="*/ 0 h 1866702"/>
                  <a:gd name="connsiteX1" fmla="*/ 0 w 1892666"/>
                  <a:gd name="connsiteY1" fmla="*/ 1336066 h 1866702"/>
                  <a:gd name="connsiteX2" fmla="*/ 1554006 w 1892666"/>
                  <a:gd name="connsiteY2" fmla="*/ 1866702 h 1866702"/>
                  <a:gd name="connsiteX3" fmla="*/ 1866703 w 1892666"/>
                  <a:gd name="connsiteY3" fmla="*/ 909662 h 1866702"/>
                  <a:gd name="connsiteX4" fmla="*/ 1828800 w 1892666"/>
                  <a:gd name="connsiteY4" fmla="*/ 634868 h 1866702"/>
                  <a:gd name="connsiteX5" fmla="*/ 933351 w 1892666"/>
                  <a:gd name="connsiteY5" fmla="*/ 0 h 1866702"/>
                  <a:gd name="connsiteX0" fmla="*/ 933351 w 1893955"/>
                  <a:gd name="connsiteY0" fmla="*/ 0 h 1866702"/>
                  <a:gd name="connsiteX1" fmla="*/ 0 w 1893955"/>
                  <a:gd name="connsiteY1" fmla="*/ 1336066 h 1866702"/>
                  <a:gd name="connsiteX2" fmla="*/ 1554006 w 1893955"/>
                  <a:gd name="connsiteY2" fmla="*/ 1866702 h 1866702"/>
                  <a:gd name="connsiteX3" fmla="*/ 1866703 w 1893955"/>
                  <a:gd name="connsiteY3" fmla="*/ 909662 h 1866702"/>
                  <a:gd name="connsiteX4" fmla="*/ 1828800 w 1893955"/>
                  <a:gd name="connsiteY4" fmla="*/ 634868 h 1866702"/>
                  <a:gd name="connsiteX5" fmla="*/ 933351 w 1893955"/>
                  <a:gd name="connsiteY5" fmla="*/ 0 h 1866702"/>
                  <a:gd name="connsiteX0" fmla="*/ 933351 w 1898321"/>
                  <a:gd name="connsiteY0" fmla="*/ 0 h 1866702"/>
                  <a:gd name="connsiteX1" fmla="*/ 0 w 1898321"/>
                  <a:gd name="connsiteY1" fmla="*/ 1336066 h 1866702"/>
                  <a:gd name="connsiteX2" fmla="*/ 1554006 w 1898321"/>
                  <a:gd name="connsiteY2" fmla="*/ 1866702 h 1866702"/>
                  <a:gd name="connsiteX3" fmla="*/ 1866703 w 1898321"/>
                  <a:gd name="connsiteY3" fmla="*/ 909662 h 1866702"/>
                  <a:gd name="connsiteX4" fmla="*/ 1828800 w 1898321"/>
                  <a:gd name="connsiteY4" fmla="*/ 634868 h 1866702"/>
                  <a:gd name="connsiteX5" fmla="*/ 933351 w 1898321"/>
                  <a:gd name="connsiteY5" fmla="*/ 0 h 1866702"/>
                  <a:gd name="connsiteX0" fmla="*/ 946097 w 1911067"/>
                  <a:gd name="connsiteY0" fmla="*/ 0 h 1866702"/>
                  <a:gd name="connsiteX1" fmla="*/ 0 w 1911067"/>
                  <a:gd name="connsiteY1" fmla="*/ 1324938 h 1866702"/>
                  <a:gd name="connsiteX2" fmla="*/ 1566752 w 1911067"/>
                  <a:gd name="connsiteY2" fmla="*/ 1866702 h 1866702"/>
                  <a:gd name="connsiteX3" fmla="*/ 1879449 w 1911067"/>
                  <a:gd name="connsiteY3" fmla="*/ 909662 h 1866702"/>
                  <a:gd name="connsiteX4" fmla="*/ 1841546 w 1911067"/>
                  <a:gd name="connsiteY4" fmla="*/ 634868 h 1866702"/>
                  <a:gd name="connsiteX5" fmla="*/ 946097 w 1911067"/>
                  <a:gd name="connsiteY5" fmla="*/ 0 h 1866702"/>
                  <a:gd name="connsiteX0" fmla="*/ 946097 w 1911067"/>
                  <a:gd name="connsiteY0" fmla="*/ 0 h 1872479"/>
                  <a:gd name="connsiteX1" fmla="*/ 0 w 1911067"/>
                  <a:gd name="connsiteY1" fmla="*/ 1324938 h 1872479"/>
                  <a:gd name="connsiteX2" fmla="*/ 1554737 w 1911067"/>
                  <a:gd name="connsiteY2" fmla="*/ 1872479 h 1872479"/>
                  <a:gd name="connsiteX3" fmla="*/ 1879449 w 1911067"/>
                  <a:gd name="connsiteY3" fmla="*/ 909662 h 1872479"/>
                  <a:gd name="connsiteX4" fmla="*/ 1841546 w 1911067"/>
                  <a:gd name="connsiteY4" fmla="*/ 634868 h 1872479"/>
                  <a:gd name="connsiteX5" fmla="*/ 946097 w 1911067"/>
                  <a:gd name="connsiteY5" fmla="*/ 0 h 187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1067" h="1872479">
                    <a:moveTo>
                      <a:pt x="946097" y="0"/>
                    </a:moveTo>
                    <a:lnTo>
                      <a:pt x="0" y="1324938"/>
                    </a:lnTo>
                    <a:lnTo>
                      <a:pt x="1554737" y="1872479"/>
                    </a:lnTo>
                    <a:lnTo>
                      <a:pt x="1879449" y="909662"/>
                    </a:lnTo>
                    <a:cubicBezTo>
                      <a:pt x="1926643" y="776619"/>
                      <a:pt x="1926413" y="708680"/>
                      <a:pt x="1841546" y="634868"/>
                    </a:cubicBezTo>
                    <a:lnTo>
                      <a:pt x="946097" y="0"/>
                    </a:lnTo>
                    <a:close/>
                  </a:path>
                </a:pathLst>
              </a:cu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Shape 10">
                <a:extLst>
                  <a:ext uri="{FF2B5EF4-FFF2-40B4-BE49-F238E27FC236}">
                    <a16:creationId xmlns:a16="http://schemas.microsoft.com/office/drawing/2014/main" id="{476F023B-D0F3-86F9-B8A8-86B70E7A8488}"/>
                  </a:ext>
                </a:extLst>
              </p:cNvPr>
              <p:cNvSpPr/>
              <p:nvPr/>
            </p:nvSpPr>
            <p:spPr>
              <a:xfrm rot="17359093" flipH="1">
                <a:off x="3796309" y="4371922"/>
                <a:ext cx="2006870" cy="1970535"/>
              </a:xfrm>
              <a:custGeom>
                <a:avLst/>
                <a:gdLst>
                  <a:gd name="connsiteX0" fmla="*/ 933351 w 1866703"/>
                  <a:gd name="connsiteY0" fmla="*/ 0 h 1866702"/>
                  <a:gd name="connsiteX1" fmla="*/ 0 w 1866703"/>
                  <a:gd name="connsiteY1" fmla="*/ 1336066 h 1866702"/>
                  <a:gd name="connsiteX2" fmla="*/ 1554006 w 1866703"/>
                  <a:gd name="connsiteY2" fmla="*/ 1866702 h 1866702"/>
                  <a:gd name="connsiteX3" fmla="*/ 1866703 w 1866703"/>
                  <a:gd name="connsiteY3" fmla="*/ 909662 h 1866702"/>
                  <a:gd name="connsiteX4" fmla="*/ 1828800 w 1866703"/>
                  <a:gd name="connsiteY4" fmla="*/ 634868 h 1866702"/>
                  <a:gd name="connsiteX5" fmla="*/ 933351 w 1866703"/>
                  <a:gd name="connsiteY5" fmla="*/ 0 h 1866702"/>
                  <a:gd name="connsiteX0" fmla="*/ 933351 w 1891252"/>
                  <a:gd name="connsiteY0" fmla="*/ 0 h 1866702"/>
                  <a:gd name="connsiteX1" fmla="*/ 0 w 1891252"/>
                  <a:gd name="connsiteY1" fmla="*/ 1336066 h 1866702"/>
                  <a:gd name="connsiteX2" fmla="*/ 1554006 w 1891252"/>
                  <a:gd name="connsiteY2" fmla="*/ 1866702 h 1866702"/>
                  <a:gd name="connsiteX3" fmla="*/ 1866703 w 1891252"/>
                  <a:gd name="connsiteY3" fmla="*/ 909662 h 1866702"/>
                  <a:gd name="connsiteX4" fmla="*/ 1828800 w 1891252"/>
                  <a:gd name="connsiteY4" fmla="*/ 634868 h 1866702"/>
                  <a:gd name="connsiteX5" fmla="*/ 933351 w 1891252"/>
                  <a:gd name="connsiteY5" fmla="*/ 0 h 1866702"/>
                  <a:gd name="connsiteX0" fmla="*/ 933351 w 1899364"/>
                  <a:gd name="connsiteY0" fmla="*/ 0 h 1866702"/>
                  <a:gd name="connsiteX1" fmla="*/ 0 w 1899364"/>
                  <a:gd name="connsiteY1" fmla="*/ 1336066 h 1866702"/>
                  <a:gd name="connsiteX2" fmla="*/ 1554006 w 1899364"/>
                  <a:gd name="connsiteY2" fmla="*/ 1866702 h 1866702"/>
                  <a:gd name="connsiteX3" fmla="*/ 1866703 w 1899364"/>
                  <a:gd name="connsiteY3" fmla="*/ 909662 h 1866702"/>
                  <a:gd name="connsiteX4" fmla="*/ 1828800 w 1899364"/>
                  <a:gd name="connsiteY4" fmla="*/ 634868 h 1866702"/>
                  <a:gd name="connsiteX5" fmla="*/ 933351 w 1899364"/>
                  <a:gd name="connsiteY5" fmla="*/ 0 h 1866702"/>
                  <a:gd name="connsiteX0" fmla="*/ 933351 w 1894107"/>
                  <a:gd name="connsiteY0" fmla="*/ 0 h 1866702"/>
                  <a:gd name="connsiteX1" fmla="*/ 0 w 1894107"/>
                  <a:gd name="connsiteY1" fmla="*/ 1336066 h 1866702"/>
                  <a:gd name="connsiteX2" fmla="*/ 1554006 w 1894107"/>
                  <a:gd name="connsiteY2" fmla="*/ 1866702 h 1866702"/>
                  <a:gd name="connsiteX3" fmla="*/ 1866703 w 1894107"/>
                  <a:gd name="connsiteY3" fmla="*/ 909662 h 1866702"/>
                  <a:gd name="connsiteX4" fmla="*/ 1828800 w 1894107"/>
                  <a:gd name="connsiteY4" fmla="*/ 634868 h 1866702"/>
                  <a:gd name="connsiteX5" fmla="*/ 933351 w 1894107"/>
                  <a:gd name="connsiteY5" fmla="*/ 0 h 1866702"/>
                  <a:gd name="connsiteX0" fmla="*/ 933351 w 1897834"/>
                  <a:gd name="connsiteY0" fmla="*/ 0 h 1866702"/>
                  <a:gd name="connsiteX1" fmla="*/ 0 w 1897834"/>
                  <a:gd name="connsiteY1" fmla="*/ 1336066 h 1866702"/>
                  <a:gd name="connsiteX2" fmla="*/ 1554006 w 1897834"/>
                  <a:gd name="connsiteY2" fmla="*/ 1866702 h 1866702"/>
                  <a:gd name="connsiteX3" fmla="*/ 1866703 w 1897834"/>
                  <a:gd name="connsiteY3" fmla="*/ 909662 h 1866702"/>
                  <a:gd name="connsiteX4" fmla="*/ 1828800 w 1897834"/>
                  <a:gd name="connsiteY4" fmla="*/ 634868 h 1866702"/>
                  <a:gd name="connsiteX5" fmla="*/ 933351 w 1897834"/>
                  <a:gd name="connsiteY5" fmla="*/ 0 h 1866702"/>
                  <a:gd name="connsiteX0" fmla="*/ 933351 w 1892666"/>
                  <a:gd name="connsiteY0" fmla="*/ 0 h 1866702"/>
                  <a:gd name="connsiteX1" fmla="*/ 0 w 1892666"/>
                  <a:gd name="connsiteY1" fmla="*/ 1336066 h 1866702"/>
                  <a:gd name="connsiteX2" fmla="*/ 1554006 w 1892666"/>
                  <a:gd name="connsiteY2" fmla="*/ 1866702 h 1866702"/>
                  <a:gd name="connsiteX3" fmla="*/ 1866703 w 1892666"/>
                  <a:gd name="connsiteY3" fmla="*/ 909662 h 1866702"/>
                  <a:gd name="connsiteX4" fmla="*/ 1828800 w 1892666"/>
                  <a:gd name="connsiteY4" fmla="*/ 634868 h 1866702"/>
                  <a:gd name="connsiteX5" fmla="*/ 933351 w 1892666"/>
                  <a:gd name="connsiteY5" fmla="*/ 0 h 1866702"/>
                  <a:gd name="connsiteX0" fmla="*/ 933351 w 1893955"/>
                  <a:gd name="connsiteY0" fmla="*/ 0 h 1866702"/>
                  <a:gd name="connsiteX1" fmla="*/ 0 w 1893955"/>
                  <a:gd name="connsiteY1" fmla="*/ 1336066 h 1866702"/>
                  <a:gd name="connsiteX2" fmla="*/ 1554006 w 1893955"/>
                  <a:gd name="connsiteY2" fmla="*/ 1866702 h 1866702"/>
                  <a:gd name="connsiteX3" fmla="*/ 1866703 w 1893955"/>
                  <a:gd name="connsiteY3" fmla="*/ 909662 h 1866702"/>
                  <a:gd name="connsiteX4" fmla="*/ 1828800 w 1893955"/>
                  <a:gd name="connsiteY4" fmla="*/ 634868 h 1866702"/>
                  <a:gd name="connsiteX5" fmla="*/ 933351 w 1893955"/>
                  <a:gd name="connsiteY5" fmla="*/ 0 h 1866702"/>
                  <a:gd name="connsiteX0" fmla="*/ 933351 w 1898321"/>
                  <a:gd name="connsiteY0" fmla="*/ 0 h 1866702"/>
                  <a:gd name="connsiteX1" fmla="*/ 0 w 1898321"/>
                  <a:gd name="connsiteY1" fmla="*/ 1336066 h 1866702"/>
                  <a:gd name="connsiteX2" fmla="*/ 1554006 w 1898321"/>
                  <a:gd name="connsiteY2" fmla="*/ 1866702 h 1866702"/>
                  <a:gd name="connsiteX3" fmla="*/ 1866703 w 1898321"/>
                  <a:gd name="connsiteY3" fmla="*/ 909662 h 1866702"/>
                  <a:gd name="connsiteX4" fmla="*/ 1828800 w 1898321"/>
                  <a:gd name="connsiteY4" fmla="*/ 634868 h 1866702"/>
                  <a:gd name="connsiteX5" fmla="*/ 933351 w 1898321"/>
                  <a:gd name="connsiteY5" fmla="*/ 0 h 1866702"/>
                  <a:gd name="connsiteX0" fmla="*/ 936470 w 1898321"/>
                  <a:gd name="connsiteY0" fmla="*/ 0 h 1875598"/>
                  <a:gd name="connsiteX1" fmla="*/ 0 w 1898321"/>
                  <a:gd name="connsiteY1" fmla="*/ 1344962 h 1875598"/>
                  <a:gd name="connsiteX2" fmla="*/ 1554006 w 1898321"/>
                  <a:gd name="connsiteY2" fmla="*/ 1875598 h 1875598"/>
                  <a:gd name="connsiteX3" fmla="*/ 1866703 w 1898321"/>
                  <a:gd name="connsiteY3" fmla="*/ 918558 h 1875598"/>
                  <a:gd name="connsiteX4" fmla="*/ 1828800 w 1898321"/>
                  <a:gd name="connsiteY4" fmla="*/ 643764 h 1875598"/>
                  <a:gd name="connsiteX5" fmla="*/ 936470 w 1898321"/>
                  <a:gd name="connsiteY5" fmla="*/ 0 h 1875598"/>
                  <a:gd name="connsiteX0" fmla="*/ 948332 w 1910183"/>
                  <a:gd name="connsiteY0" fmla="*/ 0 h 1875598"/>
                  <a:gd name="connsiteX1" fmla="*/ 0 w 1910183"/>
                  <a:gd name="connsiteY1" fmla="*/ 1340804 h 1875598"/>
                  <a:gd name="connsiteX2" fmla="*/ 1565868 w 1910183"/>
                  <a:gd name="connsiteY2" fmla="*/ 1875598 h 1875598"/>
                  <a:gd name="connsiteX3" fmla="*/ 1878565 w 1910183"/>
                  <a:gd name="connsiteY3" fmla="*/ 918558 h 1875598"/>
                  <a:gd name="connsiteX4" fmla="*/ 1840662 w 1910183"/>
                  <a:gd name="connsiteY4" fmla="*/ 643764 h 1875598"/>
                  <a:gd name="connsiteX5" fmla="*/ 948332 w 1910183"/>
                  <a:gd name="connsiteY5" fmla="*/ 0 h 187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0183" h="1875598">
                    <a:moveTo>
                      <a:pt x="948332" y="0"/>
                    </a:moveTo>
                    <a:lnTo>
                      <a:pt x="0" y="1340804"/>
                    </a:lnTo>
                    <a:lnTo>
                      <a:pt x="1565868" y="1875598"/>
                    </a:lnTo>
                    <a:lnTo>
                      <a:pt x="1878565" y="918558"/>
                    </a:lnTo>
                    <a:cubicBezTo>
                      <a:pt x="1925759" y="785515"/>
                      <a:pt x="1925529" y="717576"/>
                      <a:pt x="1840662" y="643764"/>
                    </a:cubicBezTo>
                    <a:lnTo>
                      <a:pt x="948332" y="0"/>
                    </a:lnTo>
                    <a:close/>
                  </a:path>
                </a:pathLst>
              </a:cu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 name="Group 26">
                <a:extLst>
                  <a:ext uri="{FF2B5EF4-FFF2-40B4-BE49-F238E27FC236}">
                    <a16:creationId xmlns:a16="http://schemas.microsoft.com/office/drawing/2014/main" id="{0B83F6CF-30D0-1095-FAED-B16863F85210}"/>
                  </a:ext>
                </a:extLst>
              </p:cNvPr>
              <p:cNvGrpSpPr>
                <a:grpSpLocks noChangeAspect="1"/>
              </p:cNvGrpSpPr>
              <p:nvPr/>
            </p:nvGrpSpPr>
            <p:grpSpPr>
              <a:xfrm>
                <a:off x="4380729" y="3336979"/>
                <a:ext cx="2234755" cy="2174299"/>
                <a:chOff x="4493237" y="3570967"/>
                <a:chExt cx="1586507" cy="1543587"/>
              </a:xfrm>
            </p:grpSpPr>
            <p:sp>
              <p:nvSpPr>
                <p:cNvPr id="12" name="Freeform: Shape 11">
                  <a:extLst>
                    <a:ext uri="{FF2B5EF4-FFF2-40B4-BE49-F238E27FC236}">
                      <a16:creationId xmlns:a16="http://schemas.microsoft.com/office/drawing/2014/main" id="{703E52B9-A5FC-7230-2AD5-AF52FC2D14F3}"/>
                    </a:ext>
                  </a:extLst>
                </p:cNvPr>
                <p:cNvSpPr/>
                <p:nvPr/>
              </p:nvSpPr>
              <p:spPr>
                <a:xfrm rot="4324593" flipH="1">
                  <a:off x="5000975" y="3543660"/>
                  <a:ext cx="713595" cy="768210"/>
                </a:xfrm>
                <a:custGeom>
                  <a:avLst/>
                  <a:gdLst>
                    <a:gd name="connsiteX0" fmla="*/ 899872 w 951460"/>
                    <a:gd name="connsiteY0" fmla="*/ 474495 h 1024280"/>
                    <a:gd name="connsiteX1" fmla="*/ 694199 w 951460"/>
                    <a:gd name="connsiteY1" fmla="*/ 108550 h 1024280"/>
                    <a:gd name="connsiteX2" fmla="*/ 580147 w 951460"/>
                    <a:gd name="connsiteY2" fmla="*/ 0 h 1024280"/>
                    <a:gd name="connsiteX3" fmla="*/ 0 w 951460"/>
                    <a:gd name="connsiteY3" fmla="*/ 747331 h 1024280"/>
                    <a:gd name="connsiteX4" fmla="*/ 922700 w 951460"/>
                    <a:gd name="connsiteY4" fmla="*/ 1024280 h 1024280"/>
                    <a:gd name="connsiteX5" fmla="*/ 947461 w 951460"/>
                    <a:gd name="connsiteY5" fmla="*/ 891571 h 1024280"/>
                    <a:gd name="connsiteX6" fmla="*/ 899872 w 951460"/>
                    <a:gd name="connsiteY6" fmla="*/ 474495 h 102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1460" h="1024280">
                      <a:moveTo>
                        <a:pt x="899872" y="474495"/>
                      </a:moveTo>
                      <a:cubicBezTo>
                        <a:pt x="854954" y="335620"/>
                        <a:pt x="784017" y="212422"/>
                        <a:pt x="694199" y="108550"/>
                      </a:cubicBezTo>
                      <a:lnTo>
                        <a:pt x="580147" y="0"/>
                      </a:lnTo>
                      <a:lnTo>
                        <a:pt x="0" y="747331"/>
                      </a:lnTo>
                      <a:lnTo>
                        <a:pt x="922700" y="1024280"/>
                      </a:lnTo>
                      <a:lnTo>
                        <a:pt x="947461" y="891571"/>
                      </a:lnTo>
                      <a:cubicBezTo>
                        <a:pt x="959437" y="754774"/>
                        <a:pt x="944790" y="613369"/>
                        <a:pt x="899872" y="474495"/>
                      </a:cubicBezTo>
                      <a:close/>
                    </a:path>
                  </a:pathLst>
                </a:custGeom>
                <a:gradFill flip="none" rotWithShape="1">
                  <a:gsLst>
                    <a:gs pos="49000">
                      <a:srgbClr val="017BC6"/>
                    </a:gs>
                    <a:gs pos="87000">
                      <a:srgbClr val="051838"/>
                    </a:gs>
                  </a:gsLst>
                  <a:lin ang="20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Shape 12">
                  <a:extLst>
                    <a:ext uri="{FF2B5EF4-FFF2-40B4-BE49-F238E27FC236}">
                      <a16:creationId xmlns:a16="http://schemas.microsoft.com/office/drawing/2014/main" id="{FB2F25EE-D7CB-0077-7771-013B73E4B111}"/>
                    </a:ext>
                  </a:extLst>
                </p:cNvPr>
                <p:cNvSpPr/>
                <p:nvPr/>
              </p:nvSpPr>
              <p:spPr>
                <a:xfrm>
                  <a:off x="5351055" y="3770866"/>
                  <a:ext cx="728689" cy="790406"/>
                </a:xfrm>
                <a:custGeom>
                  <a:avLst/>
                  <a:gdLst>
                    <a:gd name="connsiteX0" fmla="*/ 536935 w 971585"/>
                    <a:gd name="connsiteY0" fmla="*/ 0 h 1053874"/>
                    <a:gd name="connsiteX1" fmla="*/ 586890 w 971585"/>
                    <a:gd name="connsiteY1" fmla="*/ 37356 h 1053874"/>
                    <a:gd name="connsiteX2" fmla="*/ 971585 w 971585"/>
                    <a:gd name="connsiteY2" fmla="*/ 853084 h 1053874"/>
                    <a:gd name="connsiteX3" fmla="*/ 966127 w 971585"/>
                    <a:gd name="connsiteY3" fmla="*/ 961169 h 1053874"/>
                    <a:gd name="connsiteX4" fmla="*/ 951979 w 971585"/>
                    <a:gd name="connsiteY4" fmla="*/ 1053874 h 1053874"/>
                    <a:gd name="connsiteX5" fmla="*/ 0 w 971585"/>
                    <a:gd name="connsiteY5" fmla="*/ 789232 h 105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585" h="1053874">
                      <a:moveTo>
                        <a:pt x="536935" y="0"/>
                      </a:moveTo>
                      <a:lnTo>
                        <a:pt x="586890" y="37356"/>
                      </a:lnTo>
                      <a:cubicBezTo>
                        <a:pt x="821833" y="231248"/>
                        <a:pt x="971585" y="524678"/>
                        <a:pt x="971585" y="853084"/>
                      </a:cubicBezTo>
                      <a:cubicBezTo>
                        <a:pt x="971585" y="889574"/>
                        <a:pt x="969736" y="925632"/>
                        <a:pt x="966127" y="961169"/>
                      </a:cubicBezTo>
                      <a:lnTo>
                        <a:pt x="951979" y="1053874"/>
                      </a:lnTo>
                      <a:lnTo>
                        <a:pt x="0" y="789232"/>
                      </a:lnTo>
                      <a:close/>
                    </a:path>
                  </a:pathLst>
                </a:custGeom>
                <a:gradFill>
                  <a:gsLst>
                    <a:gs pos="50000">
                      <a:srgbClr val="05B08F"/>
                    </a:gs>
                    <a:gs pos="100000">
                      <a:srgbClr val="08321C"/>
                    </a:gs>
                  </a:gsLst>
                  <a:lin ang="20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Freeform: Shape 13">
                  <a:extLst>
                    <a:ext uri="{FF2B5EF4-FFF2-40B4-BE49-F238E27FC236}">
                      <a16:creationId xmlns:a16="http://schemas.microsoft.com/office/drawing/2014/main" id="{8B287BF5-FB35-BA08-8E33-4C3344537928}"/>
                    </a:ext>
                  </a:extLst>
                </p:cNvPr>
                <p:cNvSpPr/>
                <p:nvPr/>
              </p:nvSpPr>
              <p:spPr>
                <a:xfrm rot="4240907">
                  <a:off x="5241298" y="4293004"/>
                  <a:ext cx="767678" cy="864355"/>
                </a:xfrm>
                <a:custGeom>
                  <a:avLst/>
                  <a:gdLst>
                    <a:gd name="connsiteX0" fmla="*/ 0 w 1023571"/>
                    <a:gd name="connsiteY0" fmla="*/ 806849 h 1152473"/>
                    <a:gd name="connsiteX1" fmla="*/ 576146 w 1023571"/>
                    <a:gd name="connsiteY1" fmla="*/ 0 h 1152473"/>
                    <a:gd name="connsiteX2" fmla="*/ 596806 w 1023571"/>
                    <a:gd name="connsiteY2" fmla="*/ 13797 h 1152473"/>
                    <a:gd name="connsiteX3" fmla="*/ 994369 w 1023571"/>
                    <a:gd name="connsiteY3" fmla="*/ 1108464 h 1152473"/>
                    <a:gd name="connsiteX4" fmla="*/ 981394 w 1023571"/>
                    <a:gd name="connsiteY4" fmla="*/ 1152473 h 1152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571" h="1152473">
                      <a:moveTo>
                        <a:pt x="0" y="806849"/>
                      </a:moveTo>
                      <a:lnTo>
                        <a:pt x="576146" y="0"/>
                      </a:lnTo>
                      <a:lnTo>
                        <a:pt x="596806" y="13797"/>
                      </a:lnTo>
                      <a:cubicBezTo>
                        <a:pt x="930789" y="261796"/>
                        <a:pt x="1094574" y="691700"/>
                        <a:pt x="994369" y="1108464"/>
                      </a:cubicBezTo>
                      <a:lnTo>
                        <a:pt x="981394" y="1152473"/>
                      </a:lnTo>
                      <a:close/>
                    </a:path>
                  </a:pathLst>
                </a:custGeom>
                <a:gradFill>
                  <a:gsLst>
                    <a:gs pos="50000">
                      <a:srgbClr val="EF6E50"/>
                    </a:gs>
                    <a:gs pos="100000">
                      <a:srgbClr val="4D051B"/>
                    </a:gs>
                  </a:gsLst>
                  <a:lin ang="20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Freeform: Shape 14">
                  <a:extLst>
                    <a:ext uri="{FF2B5EF4-FFF2-40B4-BE49-F238E27FC236}">
                      <a16:creationId xmlns:a16="http://schemas.microsoft.com/office/drawing/2014/main" id="{A01DFE5E-0041-4859-3589-7F509534EA50}"/>
                    </a:ext>
                  </a:extLst>
                </p:cNvPr>
                <p:cNvSpPr/>
                <p:nvPr/>
              </p:nvSpPr>
              <p:spPr>
                <a:xfrm rot="17359093" flipH="1">
                  <a:off x="4577435" y="4284936"/>
                  <a:ext cx="775379" cy="883858"/>
                </a:xfrm>
                <a:custGeom>
                  <a:avLst/>
                  <a:gdLst>
                    <a:gd name="connsiteX0" fmla="*/ 0 w 1033839"/>
                    <a:gd name="connsiteY0" fmla="*/ 843077 h 1178477"/>
                    <a:gd name="connsiteX1" fmla="*/ 982049 w 1033839"/>
                    <a:gd name="connsiteY1" fmla="*/ 1178477 h 1178477"/>
                    <a:gd name="connsiteX2" fmla="*/ 1004636 w 1033839"/>
                    <a:gd name="connsiteY2" fmla="*/ 1101865 h 1178477"/>
                    <a:gd name="connsiteX3" fmla="*/ 607074 w 1033839"/>
                    <a:gd name="connsiteY3" fmla="*/ 7198 h 1178477"/>
                    <a:gd name="connsiteX4" fmla="*/ 596296 w 1033839"/>
                    <a:gd name="connsiteY4" fmla="*/ 0 h 117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839" h="1178477">
                      <a:moveTo>
                        <a:pt x="0" y="843077"/>
                      </a:moveTo>
                      <a:lnTo>
                        <a:pt x="982049" y="1178477"/>
                      </a:lnTo>
                      <a:lnTo>
                        <a:pt x="1004636" y="1101865"/>
                      </a:lnTo>
                      <a:cubicBezTo>
                        <a:pt x="1104842" y="685101"/>
                        <a:pt x="941057" y="255197"/>
                        <a:pt x="607074" y="7198"/>
                      </a:cubicBezTo>
                      <a:lnTo>
                        <a:pt x="596296" y="0"/>
                      </a:lnTo>
                      <a:close/>
                    </a:path>
                  </a:pathLst>
                </a:custGeom>
                <a:gradFill>
                  <a:gsLst>
                    <a:gs pos="59000">
                      <a:srgbClr val="E49922"/>
                    </a:gs>
                    <a:gs pos="100000">
                      <a:srgbClr val="4D051B"/>
                    </a:gs>
                  </a:gsLst>
                  <a:lin ang="20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Freeform: Shape 15">
                  <a:extLst>
                    <a:ext uri="{FF2B5EF4-FFF2-40B4-BE49-F238E27FC236}">
                      <a16:creationId xmlns:a16="http://schemas.microsoft.com/office/drawing/2014/main" id="{611C3616-E79D-1F3B-9CE8-57EF6D82A189}"/>
                    </a:ext>
                  </a:extLst>
                </p:cNvPr>
                <p:cNvSpPr/>
                <p:nvPr/>
              </p:nvSpPr>
              <p:spPr>
                <a:xfrm flipH="1">
                  <a:off x="4493237" y="3762291"/>
                  <a:ext cx="756457" cy="812562"/>
                </a:xfrm>
                <a:custGeom>
                  <a:avLst/>
                  <a:gdLst>
                    <a:gd name="connsiteX0" fmla="*/ 558965 w 1008610"/>
                    <a:gd name="connsiteY0" fmla="*/ 0 h 1083416"/>
                    <a:gd name="connsiteX1" fmla="*/ 0 w 1008610"/>
                    <a:gd name="connsiteY1" fmla="*/ 803782 h 1083416"/>
                    <a:gd name="connsiteX2" fmla="*/ 985572 w 1008610"/>
                    <a:gd name="connsiteY2" fmla="*/ 1083416 h 1083416"/>
                    <a:gd name="connsiteX3" fmla="*/ 987133 w 1008610"/>
                    <a:gd name="connsiteY3" fmla="*/ 1077343 h 1083416"/>
                    <a:gd name="connsiteX4" fmla="*/ 1008610 w 1008610"/>
                    <a:gd name="connsiteY4" fmla="*/ 864296 h 1083416"/>
                    <a:gd name="connsiteX5" fmla="*/ 623915 w 1008610"/>
                    <a:gd name="connsiteY5" fmla="*/ 48568 h 108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610" h="1083416">
                      <a:moveTo>
                        <a:pt x="558965" y="0"/>
                      </a:moveTo>
                      <a:lnTo>
                        <a:pt x="0" y="803782"/>
                      </a:lnTo>
                      <a:lnTo>
                        <a:pt x="985572" y="1083416"/>
                      </a:lnTo>
                      <a:lnTo>
                        <a:pt x="987133" y="1077343"/>
                      </a:lnTo>
                      <a:cubicBezTo>
                        <a:pt x="1001215" y="1008527"/>
                        <a:pt x="1008610" y="937275"/>
                        <a:pt x="1008610" y="864296"/>
                      </a:cubicBezTo>
                      <a:cubicBezTo>
                        <a:pt x="1008610" y="535890"/>
                        <a:pt x="858858" y="242460"/>
                        <a:pt x="623915" y="48568"/>
                      </a:cubicBezTo>
                      <a:close/>
                    </a:path>
                  </a:pathLst>
                </a:custGeom>
                <a:gradFill>
                  <a:gsLst>
                    <a:gs pos="59000">
                      <a:srgbClr val="7E7E7E"/>
                    </a:gs>
                    <a:gs pos="100000">
                      <a:srgbClr val="3B3C41"/>
                    </a:gs>
                  </a:gsLst>
                  <a:lin ang="20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28" name="Picture 27">
                <a:extLst>
                  <a:ext uri="{FF2B5EF4-FFF2-40B4-BE49-F238E27FC236}">
                    <a16:creationId xmlns:a16="http://schemas.microsoft.com/office/drawing/2014/main" id="{7CF32505-293D-6BB6-9CDC-D4A23063E7BF}"/>
                  </a:ext>
                </a:extLst>
              </p:cNvPr>
              <p:cNvPicPr>
                <a:picLocks noChangeAspect="1"/>
              </p:cNvPicPr>
              <p:nvPr/>
            </p:nvPicPr>
            <p:blipFill>
              <a:blip r:embed="rId3"/>
              <a:stretch>
                <a:fillRect/>
              </a:stretch>
            </p:blipFill>
            <p:spPr>
              <a:xfrm>
                <a:off x="5277898" y="3470663"/>
                <a:ext cx="543575" cy="543575"/>
              </a:xfrm>
              <a:prstGeom prst="rect">
                <a:avLst/>
              </a:prstGeom>
            </p:spPr>
          </p:pic>
          <p:pic>
            <p:nvPicPr>
              <p:cNvPr id="29" name="Picture 28">
                <a:extLst>
                  <a:ext uri="{FF2B5EF4-FFF2-40B4-BE49-F238E27FC236}">
                    <a16:creationId xmlns:a16="http://schemas.microsoft.com/office/drawing/2014/main" id="{977927DE-6375-3234-C0B7-69DCA7E1A6C1}"/>
                  </a:ext>
                </a:extLst>
              </p:cNvPr>
              <p:cNvPicPr>
                <a:picLocks noChangeAspect="1"/>
              </p:cNvPicPr>
              <p:nvPr/>
            </p:nvPicPr>
            <p:blipFill>
              <a:blip r:embed="rId4"/>
              <a:stretch>
                <a:fillRect/>
              </a:stretch>
            </p:blipFill>
            <p:spPr>
              <a:xfrm>
                <a:off x="5898778" y="3986134"/>
                <a:ext cx="543575" cy="543575"/>
              </a:xfrm>
              <a:prstGeom prst="rect">
                <a:avLst/>
              </a:prstGeom>
            </p:spPr>
          </p:pic>
          <p:pic>
            <p:nvPicPr>
              <p:cNvPr id="32" name="Picture 31">
                <a:extLst>
                  <a:ext uri="{FF2B5EF4-FFF2-40B4-BE49-F238E27FC236}">
                    <a16:creationId xmlns:a16="http://schemas.microsoft.com/office/drawing/2014/main" id="{01C62B1B-067F-748A-0B53-D2D45EB7324A}"/>
                  </a:ext>
                </a:extLst>
              </p:cNvPr>
              <p:cNvPicPr>
                <a:picLocks noChangeAspect="1"/>
              </p:cNvPicPr>
              <p:nvPr/>
            </p:nvPicPr>
            <p:blipFill>
              <a:blip r:embed="rId5"/>
              <a:stretch>
                <a:fillRect/>
              </a:stretch>
            </p:blipFill>
            <p:spPr>
              <a:xfrm>
                <a:off x="5670054" y="4749576"/>
                <a:ext cx="543575" cy="543575"/>
              </a:xfrm>
              <a:prstGeom prst="rect">
                <a:avLst/>
              </a:prstGeom>
            </p:spPr>
          </p:pic>
          <p:pic>
            <p:nvPicPr>
              <p:cNvPr id="33" name="Picture 32">
                <a:extLst>
                  <a:ext uri="{FF2B5EF4-FFF2-40B4-BE49-F238E27FC236}">
                    <a16:creationId xmlns:a16="http://schemas.microsoft.com/office/drawing/2014/main" id="{AF7C97C8-1068-08B5-D9DD-E611A1DC8772}"/>
                  </a:ext>
                </a:extLst>
              </p:cNvPr>
              <p:cNvPicPr>
                <a:picLocks noChangeAspect="1"/>
              </p:cNvPicPr>
              <p:nvPr/>
            </p:nvPicPr>
            <p:blipFill>
              <a:blip r:embed="rId6"/>
              <a:stretch>
                <a:fillRect/>
              </a:stretch>
            </p:blipFill>
            <p:spPr>
              <a:xfrm>
                <a:off x="4543441" y="3951027"/>
                <a:ext cx="543575" cy="543575"/>
              </a:xfrm>
              <a:prstGeom prst="rect">
                <a:avLst/>
              </a:prstGeom>
            </p:spPr>
          </p:pic>
          <p:pic>
            <p:nvPicPr>
              <p:cNvPr id="34" name="Picture 33">
                <a:extLst>
                  <a:ext uri="{FF2B5EF4-FFF2-40B4-BE49-F238E27FC236}">
                    <a16:creationId xmlns:a16="http://schemas.microsoft.com/office/drawing/2014/main" id="{CC7CBC17-177E-5E0F-9340-1DAC87D51F31}"/>
                  </a:ext>
                </a:extLst>
              </p:cNvPr>
              <p:cNvPicPr>
                <a:picLocks noChangeAspect="1"/>
              </p:cNvPicPr>
              <p:nvPr/>
            </p:nvPicPr>
            <p:blipFill>
              <a:blip r:embed="rId7"/>
              <a:stretch>
                <a:fillRect/>
              </a:stretch>
            </p:blipFill>
            <p:spPr>
              <a:xfrm>
                <a:off x="4808103" y="4793748"/>
                <a:ext cx="543575" cy="543575"/>
              </a:xfrm>
              <a:prstGeom prst="rect">
                <a:avLst/>
              </a:prstGeom>
            </p:spPr>
          </p:pic>
          <p:sp>
            <p:nvSpPr>
              <p:cNvPr id="128" name="TextBox 127">
                <a:extLst>
                  <a:ext uri="{FF2B5EF4-FFF2-40B4-BE49-F238E27FC236}">
                    <a16:creationId xmlns:a16="http://schemas.microsoft.com/office/drawing/2014/main" id="{EB5B0F14-45C1-3405-628E-EBAF0F605A2F}"/>
                  </a:ext>
                </a:extLst>
              </p:cNvPr>
              <p:cNvSpPr txBox="1"/>
              <p:nvPr/>
            </p:nvSpPr>
            <p:spPr>
              <a:xfrm>
                <a:off x="5361904" y="2786574"/>
                <a:ext cx="368691" cy="473976"/>
              </a:xfrm>
              <a:prstGeom prst="rect">
                <a:avLst/>
              </a:prstGeom>
              <a:noFill/>
            </p:spPr>
            <p:txBody>
              <a:bodyPr wrap="non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4400" b="0" i="0" u="none" strike="noStrike" kern="0" cap="none" spc="0" normalizeH="0" baseline="0" noProof="0">
                    <a:ln>
                      <a:noFill/>
                    </a:ln>
                    <a:solidFill>
                      <a:srgbClr val="0091DA"/>
                    </a:solidFill>
                    <a:effectLst/>
                    <a:uLnTx/>
                    <a:uFillTx/>
                    <a:latin typeface="KPMG Bold"/>
                  </a:rPr>
                  <a:t>01</a:t>
                </a:r>
              </a:p>
            </p:txBody>
          </p:sp>
          <p:sp>
            <p:nvSpPr>
              <p:cNvPr id="129" name="TextBox 128">
                <a:extLst>
                  <a:ext uri="{FF2B5EF4-FFF2-40B4-BE49-F238E27FC236}">
                    <a16:creationId xmlns:a16="http://schemas.microsoft.com/office/drawing/2014/main" id="{781C842D-0411-C548-3F14-C3D2592F1813}"/>
                  </a:ext>
                </a:extLst>
              </p:cNvPr>
              <p:cNvSpPr txBox="1"/>
              <p:nvPr/>
            </p:nvSpPr>
            <p:spPr>
              <a:xfrm>
                <a:off x="6762311" y="3748526"/>
                <a:ext cx="638897" cy="473976"/>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4400" b="0" i="0" u="none" strike="noStrike" kern="0" cap="none" spc="0" normalizeH="0" baseline="0" noProof="0">
                    <a:ln>
                      <a:noFill/>
                    </a:ln>
                    <a:solidFill>
                      <a:srgbClr val="00B050"/>
                    </a:solidFill>
                    <a:effectLst/>
                    <a:uLnTx/>
                    <a:uFillTx/>
                    <a:latin typeface="KPMG Bold"/>
                  </a:rPr>
                  <a:t>02</a:t>
                </a:r>
              </a:p>
            </p:txBody>
          </p:sp>
          <p:sp>
            <p:nvSpPr>
              <p:cNvPr id="130" name="TextBox 129">
                <a:extLst>
                  <a:ext uri="{FF2B5EF4-FFF2-40B4-BE49-F238E27FC236}">
                    <a16:creationId xmlns:a16="http://schemas.microsoft.com/office/drawing/2014/main" id="{644B820D-EFBC-698D-534A-D563E087B8D5}"/>
                  </a:ext>
                </a:extLst>
              </p:cNvPr>
              <p:cNvSpPr txBox="1"/>
              <p:nvPr/>
            </p:nvSpPr>
            <p:spPr>
              <a:xfrm>
                <a:off x="6207642" y="5529568"/>
                <a:ext cx="638897" cy="473976"/>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4400" b="0" i="0" u="none" strike="noStrike" kern="0" cap="none" spc="0" normalizeH="0" baseline="0" noProof="0">
                    <a:ln>
                      <a:noFill/>
                    </a:ln>
                    <a:solidFill>
                      <a:schemeClr val="accent2">
                        <a:lumMod val="75000"/>
                      </a:schemeClr>
                    </a:solidFill>
                    <a:effectLst/>
                    <a:uLnTx/>
                    <a:uFillTx/>
                    <a:latin typeface="KPMG Bold"/>
                  </a:rPr>
                  <a:t>03</a:t>
                </a:r>
              </a:p>
            </p:txBody>
          </p:sp>
          <p:sp>
            <p:nvSpPr>
              <p:cNvPr id="131" name="TextBox 130">
                <a:extLst>
                  <a:ext uri="{FF2B5EF4-FFF2-40B4-BE49-F238E27FC236}">
                    <a16:creationId xmlns:a16="http://schemas.microsoft.com/office/drawing/2014/main" id="{79977528-B3E6-7C0A-12C3-D96B8FE87375}"/>
                  </a:ext>
                </a:extLst>
              </p:cNvPr>
              <p:cNvSpPr txBox="1"/>
              <p:nvPr/>
            </p:nvSpPr>
            <p:spPr>
              <a:xfrm>
                <a:off x="4383221" y="5629739"/>
                <a:ext cx="682491" cy="473976"/>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4400" b="0" i="0" u="none" strike="noStrike" kern="0" cap="none" spc="0" normalizeH="0" baseline="0" noProof="0">
                    <a:ln>
                      <a:noFill/>
                    </a:ln>
                    <a:solidFill>
                      <a:schemeClr val="accent4">
                        <a:lumMod val="75000"/>
                      </a:schemeClr>
                    </a:solidFill>
                    <a:effectLst/>
                    <a:uLnTx/>
                    <a:uFillTx/>
                    <a:latin typeface="KPMG Bold"/>
                  </a:rPr>
                  <a:t>04</a:t>
                </a:r>
              </a:p>
            </p:txBody>
          </p:sp>
          <p:sp>
            <p:nvSpPr>
              <p:cNvPr id="132" name="TextBox 131">
                <a:extLst>
                  <a:ext uri="{FF2B5EF4-FFF2-40B4-BE49-F238E27FC236}">
                    <a16:creationId xmlns:a16="http://schemas.microsoft.com/office/drawing/2014/main" id="{B8D8C110-EFB0-C21E-ED59-044C85C0A0E8}"/>
                  </a:ext>
                </a:extLst>
              </p:cNvPr>
              <p:cNvSpPr txBox="1"/>
              <p:nvPr/>
            </p:nvSpPr>
            <p:spPr>
              <a:xfrm>
                <a:off x="3817994" y="3777210"/>
                <a:ext cx="682491" cy="473976"/>
              </a:xfrm>
              <a:prstGeom prst="rect">
                <a:avLst/>
              </a:prstGeom>
              <a:noFill/>
            </p:spPr>
            <p:txBody>
              <a:bodyPr wrap="square" lIns="0" tIns="0" rIns="0" bIns="0" rtlCol="0">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GB" sz="4400" b="0" i="0" u="none" strike="noStrike" kern="0" cap="none" spc="0" normalizeH="0" baseline="0" noProof="0">
                    <a:ln>
                      <a:noFill/>
                    </a:ln>
                    <a:solidFill>
                      <a:schemeClr val="bg1">
                        <a:lumMod val="50000"/>
                      </a:schemeClr>
                    </a:solidFill>
                    <a:effectLst/>
                    <a:uLnTx/>
                    <a:uFillTx/>
                    <a:latin typeface="KPMG Bold"/>
                  </a:rPr>
                  <a:t>05</a:t>
                </a:r>
              </a:p>
            </p:txBody>
          </p:sp>
        </p:grpSp>
      </p:grpSp>
      <p:grpSp>
        <p:nvGrpSpPr>
          <p:cNvPr id="3" name="Group 2">
            <a:extLst>
              <a:ext uri="{FF2B5EF4-FFF2-40B4-BE49-F238E27FC236}">
                <a16:creationId xmlns:a16="http://schemas.microsoft.com/office/drawing/2014/main" id="{E061AD6A-5A8F-C40B-6207-097697AFD74A}"/>
              </a:ext>
            </a:extLst>
          </p:cNvPr>
          <p:cNvGrpSpPr>
            <a:grpSpLocks noChangeAspect="1"/>
          </p:cNvGrpSpPr>
          <p:nvPr/>
        </p:nvGrpSpPr>
        <p:grpSpPr>
          <a:xfrm>
            <a:off x="939342" y="1870391"/>
            <a:ext cx="2098824" cy="4480560"/>
            <a:chOff x="939341" y="1649675"/>
            <a:chExt cx="2194750" cy="4685343"/>
          </a:xfrm>
        </p:grpSpPr>
        <p:pic>
          <p:nvPicPr>
            <p:cNvPr id="17" name="Picture 16">
              <a:extLst>
                <a:ext uri="{FF2B5EF4-FFF2-40B4-BE49-F238E27FC236}">
                  <a16:creationId xmlns:a16="http://schemas.microsoft.com/office/drawing/2014/main" id="{29B875DE-B060-69F5-5479-BCBBE53C872C}"/>
                </a:ext>
              </a:extLst>
            </p:cNvPr>
            <p:cNvPicPr>
              <a:picLocks noChangeAspect="1"/>
            </p:cNvPicPr>
            <p:nvPr/>
          </p:nvPicPr>
          <p:blipFill>
            <a:blip r:embed="rId8">
              <a:extLst>
                <a:ext uri="{BEBA8EAE-BF5A-486C-A8C5-ECC9F3942E4B}">
                  <a14:imgProps xmlns:a14="http://schemas.microsoft.com/office/drawing/2010/main">
                    <a14:imgLayer r:embed="rId9">
                      <a14:imgEffect>
                        <a14:artisticPencilSketch/>
                      </a14:imgEffect>
                    </a14:imgLayer>
                  </a14:imgProps>
                </a:ext>
              </a:extLst>
            </a:blip>
            <a:stretch>
              <a:fillRect/>
            </a:stretch>
          </p:blipFill>
          <p:spPr>
            <a:xfrm>
              <a:off x="939341" y="3274561"/>
              <a:ext cx="2194750" cy="3060457"/>
            </a:xfrm>
            <a:prstGeom prst="rect">
              <a:avLst/>
            </a:prstGeom>
          </p:spPr>
        </p:pic>
        <p:grpSp>
          <p:nvGrpSpPr>
            <p:cNvPr id="18" name="Group 17">
              <a:extLst>
                <a:ext uri="{FF2B5EF4-FFF2-40B4-BE49-F238E27FC236}">
                  <a16:creationId xmlns:a16="http://schemas.microsoft.com/office/drawing/2014/main" id="{B3BB2903-EF18-5BAC-B31A-F185BCB98245}"/>
                </a:ext>
              </a:extLst>
            </p:cNvPr>
            <p:cNvGrpSpPr>
              <a:grpSpLocks noChangeAspect="1"/>
            </p:cNvGrpSpPr>
            <p:nvPr/>
          </p:nvGrpSpPr>
          <p:grpSpPr>
            <a:xfrm>
              <a:off x="1351893" y="3720605"/>
              <a:ext cx="531738" cy="2011680"/>
              <a:chOff x="2625715" y="2983402"/>
              <a:chExt cx="405321" cy="1533419"/>
            </a:xfrm>
          </p:grpSpPr>
          <p:sp>
            <p:nvSpPr>
              <p:cNvPr id="314" name="Freeform 451">
                <a:extLst>
                  <a:ext uri="{FF2B5EF4-FFF2-40B4-BE49-F238E27FC236}">
                    <a16:creationId xmlns:a16="http://schemas.microsoft.com/office/drawing/2014/main" id="{A1A4863B-1DF4-FF36-9281-30EE276140DA}"/>
                  </a:ext>
                </a:extLst>
              </p:cNvPr>
              <p:cNvSpPr>
                <a:spLocks/>
              </p:cNvSpPr>
              <p:nvPr/>
            </p:nvSpPr>
            <p:spPr bwMode="auto">
              <a:xfrm>
                <a:off x="2761767" y="4012294"/>
                <a:ext cx="119045" cy="442169"/>
              </a:xfrm>
              <a:custGeom>
                <a:avLst/>
                <a:gdLst>
                  <a:gd name="T0" fmla="*/ 17 w 18"/>
                  <a:gd name="T1" fmla="*/ 63 h 66"/>
                  <a:gd name="T2" fmla="*/ 6 w 18"/>
                  <a:gd name="T3" fmla="*/ 57 h 66"/>
                  <a:gd name="T4" fmla="*/ 2 w 18"/>
                  <a:gd name="T5" fmla="*/ 49 h 66"/>
                  <a:gd name="T6" fmla="*/ 4 w 18"/>
                  <a:gd name="T7" fmla="*/ 40 h 66"/>
                  <a:gd name="T8" fmla="*/ 0 w 18"/>
                  <a:gd name="T9" fmla="*/ 25 h 66"/>
                  <a:gd name="T10" fmla="*/ 7 w 18"/>
                  <a:gd name="T11" fmla="*/ 1 h 66"/>
                  <a:gd name="T12" fmla="*/ 18 w 18"/>
                  <a:gd name="T13" fmla="*/ 0 h 66"/>
                  <a:gd name="T14" fmla="*/ 15 w 18"/>
                  <a:gd name="T15" fmla="*/ 8 h 66"/>
                  <a:gd name="T16" fmla="*/ 12 w 18"/>
                  <a:gd name="T17" fmla="*/ 45 h 66"/>
                  <a:gd name="T18" fmla="*/ 12 w 18"/>
                  <a:gd name="T19" fmla="*/ 51 h 66"/>
                  <a:gd name="T20" fmla="*/ 15 w 18"/>
                  <a:gd name="T21" fmla="*/ 61 h 66"/>
                  <a:gd name="T22" fmla="*/ 17 w 18"/>
                  <a:gd name="T23"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6">
                    <a:moveTo>
                      <a:pt x="17" y="63"/>
                    </a:moveTo>
                    <a:cubicBezTo>
                      <a:pt x="17" y="63"/>
                      <a:pt x="9" y="66"/>
                      <a:pt x="6" y="57"/>
                    </a:cubicBezTo>
                    <a:cubicBezTo>
                      <a:pt x="2" y="47"/>
                      <a:pt x="2" y="49"/>
                      <a:pt x="2" y="49"/>
                    </a:cubicBezTo>
                    <a:cubicBezTo>
                      <a:pt x="2" y="49"/>
                      <a:pt x="4" y="44"/>
                      <a:pt x="4" y="40"/>
                    </a:cubicBezTo>
                    <a:cubicBezTo>
                      <a:pt x="4" y="36"/>
                      <a:pt x="0" y="26"/>
                      <a:pt x="0" y="25"/>
                    </a:cubicBezTo>
                    <a:cubicBezTo>
                      <a:pt x="0" y="23"/>
                      <a:pt x="7" y="1"/>
                      <a:pt x="7" y="1"/>
                    </a:cubicBezTo>
                    <a:cubicBezTo>
                      <a:pt x="18" y="0"/>
                      <a:pt x="18" y="0"/>
                      <a:pt x="18" y="0"/>
                    </a:cubicBezTo>
                    <a:cubicBezTo>
                      <a:pt x="18" y="0"/>
                      <a:pt x="17" y="6"/>
                      <a:pt x="15" y="8"/>
                    </a:cubicBezTo>
                    <a:cubicBezTo>
                      <a:pt x="15" y="8"/>
                      <a:pt x="12" y="43"/>
                      <a:pt x="12" y="45"/>
                    </a:cubicBezTo>
                    <a:cubicBezTo>
                      <a:pt x="12" y="48"/>
                      <a:pt x="11" y="50"/>
                      <a:pt x="12" y="51"/>
                    </a:cubicBezTo>
                    <a:cubicBezTo>
                      <a:pt x="12" y="52"/>
                      <a:pt x="13" y="58"/>
                      <a:pt x="15" y="61"/>
                    </a:cubicBezTo>
                    <a:cubicBezTo>
                      <a:pt x="15" y="61"/>
                      <a:pt x="15" y="63"/>
                      <a:pt x="17" y="63"/>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452">
                <a:extLst>
                  <a:ext uri="{FF2B5EF4-FFF2-40B4-BE49-F238E27FC236}">
                    <a16:creationId xmlns:a16="http://schemas.microsoft.com/office/drawing/2014/main" id="{08C8A303-E8CF-D439-AC67-06446248E350}"/>
                  </a:ext>
                </a:extLst>
              </p:cNvPr>
              <p:cNvSpPr>
                <a:spLocks/>
              </p:cNvSpPr>
              <p:nvPr/>
            </p:nvSpPr>
            <p:spPr bwMode="auto">
              <a:xfrm>
                <a:off x="2775939" y="4341087"/>
                <a:ext cx="45351" cy="87867"/>
              </a:xfrm>
              <a:custGeom>
                <a:avLst/>
                <a:gdLst>
                  <a:gd name="T0" fmla="*/ 7 w 7"/>
                  <a:gd name="T1" fmla="*/ 13 h 13"/>
                  <a:gd name="T2" fmla="*/ 5 w 7"/>
                  <a:gd name="T3" fmla="*/ 9 h 13"/>
                  <a:gd name="T4" fmla="*/ 2 w 7"/>
                  <a:gd name="T5" fmla="*/ 0 h 13"/>
                  <a:gd name="T6" fmla="*/ 0 w 7"/>
                  <a:gd name="T7" fmla="*/ 1 h 13"/>
                  <a:gd name="T8" fmla="*/ 7 w 7"/>
                  <a:gd name="T9" fmla="*/ 13 h 13"/>
                </a:gdLst>
                <a:ahLst/>
                <a:cxnLst>
                  <a:cxn ang="0">
                    <a:pos x="T0" y="T1"/>
                  </a:cxn>
                  <a:cxn ang="0">
                    <a:pos x="T2" y="T3"/>
                  </a:cxn>
                  <a:cxn ang="0">
                    <a:pos x="T4" y="T5"/>
                  </a:cxn>
                  <a:cxn ang="0">
                    <a:pos x="T6" y="T7"/>
                  </a:cxn>
                  <a:cxn ang="0">
                    <a:pos x="T8" y="T9"/>
                  </a:cxn>
                </a:cxnLst>
                <a:rect l="0" t="0" r="r" b="b"/>
                <a:pathLst>
                  <a:path w="7" h="13">
                    <a:moveTo>
                      <a:pt x="7" y="13"/>
                    </a:moveTo>
                    <a:cubicBezTo>
                      <a:pt x="7" y="13"/>
                      <a:pt x="6" y="9"/>
                      <a:pt x="5" y="9"/>
                    </a:cubicBezTo>
                    <a:cubicBezTo>
                      <a:pt x="5" y="9"/>
                      <a:pt x="2" y="1"/>
                      <a:pt x="2" y="0"/>
                    </a:cubicBezTo>
                    <a:cubicBezTo>
                      <a:pt x="0" y="1"/>
                      <a:pt x="0" y="1"/>
                      <a:pt x="0" y="1"/>
                    </a:cubicBezTo>
                    <a:lnTo>
                      <a:pt x="7" y="13"/>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453">
                <a:extLst>
                  <a:ext uri="{FF2B5EF4-FFF2-40B4-BE49-F238E27FC236}">
                    <a16:creationId xmlns:a16="http://schemas.microsoft.com/office/drawing/2014/main" id="{B74269BC-504D-092E-42A4-D96477CCEA4F}"/>
                  </a:ext>
                </a:extLst>
              </p:cNvPr>
              <p:cNvSpPr>
                <a:spLocks/>
              </p:cNvSpPr>
              <p:nvPr/>
            </p:nvSpPr>
            <p:spPr bwMode="auto">
              <a:xfrm>
                <a:off x="2795780" y="4394941"/>
                <a:ext cx="113377" cy="93536"/>
              </a:xfrm>
              <a:custGeom>
                <a:avLst/>
                <a:gdLst>
                  <a:gd name="T0" fmla="*/ 17 w 17"/>
                  <a:gd name="T1" fmla="*/ 10 h 14"/>
                  <a:gd name="T2" fmla="*/ 17 w 17"/>
                  <a:gd name="T3" fmla="*/ 12 h 14"/>
                  <a:gd name="T4" fmla="*/ 10 w 17"/>
                  <a:gd name="T5" fmla="*/ 13 h 14"/>
                  <a:gd name="T6" fmla="*/ 1 w 17"/>
                  <a:gd name="T7" fmla="*/ 6 h 14"/>
                  <a:gd name="T8" fmla="*/ 0 w 17"/>
                  <a:gd name="T9" fmla="*/ 0 h 14"/>
                  <a:gd name="T10" fmla="*/ 7 w 17"/>
                  <a:gd name="T11" fmla="*/ 6 h 14"/>
                  <a:gd name="T12" fmla="*/ 12 w 17"/>
                  <a:gd name="T13" fmla="*/ 6 h 14"/>
                  <a:gd name="T14" fmla="*/ 17 w 17"/>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4">
                    <a:moveTo>
                      <a:pt x="17" y="10"/>
                    </a:moveTo>
                    <a:cubicBezTo>
                      <a:pt x="17" y="10"/>
                      <a:pt x="17" y="11"/>
                      <a:pt x="17" y="12"/>
                    </a:cubicBezTo>
                    <a:cubicBezTo>
                      <a:pt x="15" y="13"/>
                      <a:pt x="12" y="14"/>
                      <a:pt x="10" y="13"/>
                    </a:cubicBezTo>
                    <a:cubicBezTo>
                      <a:pt x="4" y="10"/>
                      <a:pt x="1" y="6"/>
                      <a:pt x="1" y="6"/>
                    </a:cubicBezTo>
                    <a:cubicBezTo>
                      <a:pt x="0" y="0"/>
                      <a:pt x="0" y="0"/>
                      <a:pt x="0" y="0"/>
                    </a:cubicBezTo>
                    <a:cubicBezTo>
                      <a:pt x="0" y="0"/>
                      <a:pt x="5" y="6"/>
                      <a:pt x="7" y="6"/>
                    </a:cubicBezTo>
                    <a:cubicBezTo>
                      <a:pt x="9" y="6"/>
                      <a:pt x="12" y="6"/>
                      <a:pt x="12" y="6"/>
                    </a:cubicBezTo>
                    <a:lnTo>
                      <a:pt x="17" y="10"/>
                    </a:lnTo>
                    <a:close/>
                  </a:path>
                </a:pathLst>
              </a:custGeom>
              <a:solidFill>
                <a:srgbClr val="6A68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454">
                <a:extLst>
                  <a:ext uri="{FF2B5EF4-FFF2-40B4-BE49-F238E27FC236}">
                    <a16:creationId xmlns:a16="http://schemas.microsoft.com/office/drawing/2014/main" id="{0EA24F3B-C578-6372-E4F6-BAEF0147A440}"/>
                  </a:ext>
                </a:extLst>
              </p:cNvPr>
              <p:cNvSpPr>
                <a:spLocks/>
              </p:cNvSpPr>
              <p:nvPr/>
            </p:nvSpPr>
            <p:spPr bwMode="auto">
              <a:xfrm>
                <a:off x="2761767" y="4012294"/>
                <a:ext cx="119045" cy="348633"/>
              </a:xfrm>
              <a:custGeom>
                <a:avLst/>
                <a:gdLst>
                  <a:gd name="T0" fmla="*/ 18 w 18"/>
                  <a:gd name="T1" fmla="*/ 0 h 52"/>
                  <a:gd name="T2" fmla="*/ 17 w 18"/>
                  <a:gd name="T3" fmla="*/ 4 h 52"/>
                  <a:gd name="T4" fmla="*/ 16 w 18"/>
                  <a:gd name="T5" fmla="*/ 2 h 52"/>
                  <a:gd name="T6" fmla="*/ 7 w 18"/>
                  <a:gd name="T7" fmla="*/ 8 h 52"/>
                  <a:gd name="T8" fmla="*/ 5 w 18"/>
                  <a:gd name="T9" fmla="*/ 27 h 52"/>
                  <a:gd name="T10" fmla="*/ 7 w 18"/>
                  <a:gd name="T11" fmla="*/ 42 h 52"/>
                  <a:gd name="T12" fmla="*/ 9 w 18"/>
                  <a:gd name="T13" fmla="*/ 50 h 52"/>
                  <a:gd name="T14" fmla="*/ 6 w 18"/>
                  <a:gd name="T15" fmla="*/ 50 h 52"/>
                  <a:gd name="T16" fmla="*/ 4 w 18"/>
                  <a:gd name="T17" fmla="*/ 50 h 52"/>
                  <a:gd name="T18" fmla="*/ 2 w 18"/>
                  <a:gd name="T19" fmla="*/ 49 h 52"/>
                  <a:gd name="T20" fmla="*/ 4 w 18"/>
                  <a:gd name="T21" fmla="*/ 40 h 52"/>
                  <a:gd name="T22" fmla="*/ 0 w 18"/>
                  <a:gd name="T23" fmla="*/ 25 h 52"/>
                  <a:gd name="T24" fmla="*/ 7 w 18"/>
                  <a:gd name="T25" fmla="*/ 1 h 52"/>
                  <a:gd name="T26" fmla="*/ 18 w 18"/>
                  <a:gd name="T2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2">
                    <a:moveTo>
                      <a:pt x="18" y="0"/>
                    </a:moveTo>
                    <a:cubicBezTo>
                      <a:pt x="18" y="0"/>
                      <a:pt x="18" y="2"/>
                      <a:pt x="17" y="4"/>
                    </a:cubicBezTo>
                    <a:cubicBezTo>
                      <a:pt x="17" y="3"/>
                      <a:pt x="16" y="2"/>
                      <a:pt x="16" y="2"/>
                    </a:cubicBezTo>
                    <a:cubicBezTo>
                      <a:pt x="16" y="2"/>
                      <a:pt x="7" y="6"/>
                      <a:pt x="7" y="8"/>
                    </a:cubicBezTo>
                    <a:cubicBezTo>
                      <a:pt x="6" y="11"/>
                      <a:pt x="4" y="23"/>
                      <a:pt x="5" y="27"/>
                    </a:cubicBezTo>
                    <a:cubicBezTo>
                      <a:pt x="6" y="31"/>
                      <a:pt x="7" y="40"/>
                      <a:pt x="7" y="42"/>
                    </a:cubicBezTo>
                    <a:cubicBezTo>
                      <a:pt x="7" y="43"/>
                      <a:pt x="6" y="49"/>
                      <a:pt x="9" y="50"/>
                    </a:cubicBezTo>
                    <a:cubicBezTo>
                      <a:pt x="9" y="50"/>
                      <a:pt x="8" y="52"/>
                      <a:pt x="6" y="50"/>
                    </a:cubicBezTo>
                    <a:cubicBezTo>
                      <a:pt x="5" y="50"/>
                      <a:pt x="4" y="50"/>
                      <a:pt x="4" y="50"/>
                    </a:cubicBezTo>
                    <a:cubicBezTo>
                      <a:pt x="3" y="48"/>
                      <a:pt x="2" y="49"/>
                      <a:pt x="2" y="49"/>
                    </a:cubicBezTo>
                    <a:cubicBezTo>
                      <a:pt x="2" y="49"/>
                      <a:pt x="4" y="44"/>
                      <a:pt x="4" y="40"/>
                    </a:cubicBezTo>
                    <a:cubicBezTo>
                      <a:pt x="4" y="36"/>
                      <a:pt x="0" y="26"/>
                      <a:pt x="0" y="25"/>
                    </a:cubicBezTo>
                    <a:cubicBezTo>
                      <a:pt x="0" y="23"/>
                      <a:pt x="7" y="1"/>
                      <a:pt x="7" y="1"/>
                    </a:cubicBezTo>
                    <a:lnTo>
                      <a:pt x="18" y="0"/>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455">
                <a:extLst>
                  <a:ext uri="{FF2B5EF4-FFF2-40B4-BE49-F238E27FC236}">
                    <a16:creationId xmlns:a16="http://schemas.microsoft.com/office/drawing/2014/main" id="{B9D3DCB4-923D-7C21-DA28-1EDDDEA55B44}"/>
                  </a:ext>
                </a:extLst>
              </p:cNvPr>
              <p:cNvSpPr>
                <a:spLocks/>
              </p:cNvSpPr>
              <p:nvPr/>
            </p:nvSpPr>
            <p:spPr bwMode="auto">
              <a:xfrm>
                <a:off x="2829793" y="4066148"/>
                <a:ext cx="31179" cy="11338"/>
              </a:xfrm>
              <a:custGeom>
                <a:avLst/>
                <a:gdLst>
                  <a:gd name="T0" fmla="*/ 5 w 5"/>
                  <a:gd name="T1" fmla="*/ 0 h 2"/>
                  <a:gd name="T2" fmla="*/ 5 w 5"/>
                  <a:gd name="T3" fmla="*/ 0 h 2"/>
                  <a:gd name="T4" fmla="*/ 5 w 5"/>
                  <a:gd name="T5" fmla="*/ 2 h 2"/>
                  <a:gd name="T6" fmla="*/ 0 w 5"/>
                  <a:gd name="T7" fmla="*/ 1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cubicBezTo>
                      <a:pt x="5" y="0"/>
                      <a:pt x="5" y="0"/>
                      <a:pt x="5" y="0"/>
                    </a:cubicBezTo>
                    <a:cubicBezTo>
                      <a:pt x="5" y="0"/>
                      <a:pt x="5" y="1"/>
                      <a:pt x="5" y="2"/>
                    </a:cubicBezTo>
                    <a:cubicBezTo>
                      <a:pt x="0" y="1"/>
                      <a:pt x="0" y="1"/>
                      <a:pt x="0" y="1"/>
                    </a:cubicBezTo>
                    <a:cubicBezTo>
                      <a:pt x="0" y="1"/>
                      <a:pt x="3" y="1"/>
                      <a:pt x="5" y="0"/>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456">
                <a:extLst>
                  <a:ext uri="{FF2B5EF4-FFF2-40B4-BE49-F238E27FC236}">
                    <a16:creationId xmlns:a16="http://schemas.microsoft.com/office/drawing/2014/main" id="{4E45215F-03E9-6CE8-B722-BA23035D3916}"/>
                  </a:ext>
                </a:extLst>
              </p:cNvPr>
              <p:cNvSpPr>
                <a:spLocks/>
              </p:cNvSpPr>
              <p:nvPr/>
            </p:nvSpPr>
            <p:spPr bwMode="auto">
              <a:xfrm>
                <a:off x="2659728" y="4003791"/>
                <a:ext cx="170065" cy="470513"/>
              </a:xfrm>
              <a:custGeom>
                <a:avLst/>
                <a:gdLst>
                  <a:gd name="T0" fmla="*/ 25 w 25"/>
                  <a:gd name="T1" fmla="*/ 68 h 70"/>
                  <a:gd name="T2" fmla="*/ 21 w 25"/>
                  <a:gd name="T3" fmla="*/ 56 h 70"/>
                  <a:gd name="T4" fmla="*/ 17 w 25"/>
                  <a:gd name="T5" fmla="*/ 46 h 70"/>
                  <a:gd name="T6" fmla="*/ 19 w 25"/>
                  <a:gd name="T7" fmla="*/ 11 h 70"/>
                  <a:gd name="T8" fmla="*/ 22 w 25"/>
                  <a:gd name="T9" fmla="*/ 2 h 70"/>
                  <a:gd name="T10" fmla="*/ 6 w 25"/>
                  <a:gd name="T11" fmla="*/ 0 h 70"/>
                  <a:gd name="T12" fmla="*/ 5 w 25"/>
                  <a:gd name="T13" fmla="*/ 9 h 70"/>
                  <a:gd name="T14" fmla="*/ 4 w 25"/>
                  <a:gd name="T15" fmla="*/ 33 h 70"/>
                  <a:gd name="T16" fmla="*/ 8 w 25"/>
                  <a:gd name="T17" fmla="*/ 53 h 70"/>
                  <a:gd name="T18" fmla="*/ 17 w 25"/>
                  <a:gd name="T19" fmla="*/ 70 h 70"/>
                  <a:gd name="T20" fmla="*/ 25 w 25"/>
                  <a:gd name="T21"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70">
                    <a:moveTo>
                      <a:pt x="25" y="68"/>
                    </a:moveTo>
                    <a:cubicBezTo>
                      <a:pt x="25" y="68"/>
                      <a:pt x="22" y="59"/>
                      <a:pt x="21" y="56"/>
                    </a:cubicBezTo>
                    <a:cubicBezTo>
                      <a:pt x="19" y="54"/>
                      <a:pt x="18" y="47"/>
                      <a:pt x="17" y="46"/>
                    </a:cubicBezTo>
                    <a:cubicBezTo>
                      <a:pt x="17" y="44"/>
                      <a:pt x="18" y="13"/>
                      <a:pt x="19" y="11"/>
                    </a:cubicBezTo>
                    <a:cubicBezTo>
                      <a:pt x="21" y="9"/>
                      <a:pt x="23" y="3"/>
                      <a:pt x="22" y="2"/>
                    </a:cubicBezTo>
                    <a:cubicBezTo>
                      <a:pt x="21" y="1"/>
                      <a:pt x="6" y="0"/>
                      <a:pt x="6" y="0"/>
                    </a:cubicBezTo>
                    <a:cubicBezTo>
                      <a:pt x="6" y="0"/>
                      <a:pt x="6" y="8"/>
                      <a:pt x="5" y="9"/>
                    </a:cubicBezTo>
                    <a:cubicBezTo>
                      <a:pt x="4" y="11"/>
                      <a:pt x="0" y="23"/>
                      <a:pt x="4" y="33"/>
                    </a:cubicBezTo>
                    <a:cubicBezTo>
                      <a:pt x="8" y="44"/>
                      <a:pt x="10" y="47"/>
                      <a:pt x="8" y="53"/>
                    </a:cubicBezTo>
                    <a:cubicBezTo>
                      <a:pt x="17" y="70"/>
                      <a:pt x="17" y="70"/>
                      <a:pt x="17" y="70"/>
                    </a:cubicBezTo>
                    <a:lnTo>
                      <a:pt x="25" y="68"/>
                    </a:ln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457">
                <a:extLst>
                  <a:ext uri="{FF2B5EF4-FFF2-40B4-BE49-F238E27FC236}">
                    <a16:creationId xmlns:a16="http://schemas.microsoft.com/office/drawing/2014/main" id="{346EC5E9-A414-AB40-6A5A-26ECA406AFD4}"/>
                  </a:ext>
                </a:extLst>
              </p:cNvPr>
              <p:cNvSpPr>
                <a:spLocks/>
              </p:cNvSpPr>
              <p:nvPr/>
            </p:nvSpPr>
            <p:spPr bwMode="auto">
              <a:xfrm>
                <a:off x="2659728" y="4012294"/>
                <a:ext cx="87867" cy="348633"/>
              </a:xfrm>
              <a:custGeom>
                <a:avLst/>
                <a:gdLst>
                  <a:gd name="T0" fmla="*/ 10 w 13"/>
                  <a:gd name="T1" fmla="*/ 3 h 52"/>
                  <a:gd name="T2" fmla="*/ 8 w 13"/>
                  <a:gd name="T3" fmla="*/ 11 h 52"/>
                  <a:gd name="T4" fmla="*/ 11 w 13"/>
                  <a:gd name="T5" fmla="*/ 42 h 52"/>
                  <a:gd name="T6" fmla="*/ 11 w 13"/>
                  <a:gd name="T7" fmla="*/ 52 h 52"/>
                  <a:gd name="T8" fmla="*/ 9 w 13"/>
                  <a:gd name="T9" fmla="*/ 50 h 52"/>
                  <a:gd name="T10" fmla="*/ 9 w 13"/>
                  <a:gd name="T11" fmla="*/ 50 h 52"/>
                  <a:gd name="T12" fmla="*/ 4 w 13"/>
                  <a:gd name="T13" fmla="*/ 32 h 52"/>
                  <a:gd name="T14" fmla="*/ 5 w 13"/>
                  <a:gd name="T15" fmla="*/ 8 h 52"/>
                  <a:gd name="T16" fmla="*/ 6 w 13"/>
                  <a:gd name="T17" fmla="*/ 0 h 52"/>
                  <a:gd name="T18" fmla="*/ 10 w 13"/>
                  <a:gd name="T1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2">
                    <a:moveTo>
                      <a:pt x="10" y="3"/>
                    </a:moveTo>
                    <a:cubicBezTo>
                      <a:pt x="10" y="3"/>
                      <a:pt x="9" y="10"/>
                      <a:pt x="8" y="11"/>
                    </a:cubicBezTo>
                    <a:cubicBezTo>
                      <a:pt x="7" y="12"/>
                      <a:pt x="5" y="28"/>
                      <a:pt x="11" y="42"/>
                    </a:cubicBezTo>
                    <a:cubicBezTo>
                      <a:pt x="11" y="42"/>
                      <a:pt x="13" y="48"/>
                      <a:pt x="11" y="52"/>
                    </a:cubicBezTo>
                    <a:cubicBezTo>
                      <a:pt x="11" y="52"/>
                      <a:pt x="9" y="48"/>
                      <a:pt x="9" y="50"/>
                    </a:cubicBezTo>
                    <a:cubicBezTo>
                      <a:pt x="9" y="50"/>
                      <a:pt x="9" y="50"/>
                      <a:pt x="9" y="50"/>
                    </a:cubicBezTo>
                    <a:cubicBezTo>
                      <a:pt x="10" y="45"/>
                      <a:pt x="8" y="41"/>
                      <a:pt x="4" y="32"/>
                    </a:cubicBezTo>
                    <a:cubicBezTo>
                      <a:pt x="0" y="22"/>
                      <a:pt x="4" y="10"/>
                      <a:pt x="5" y="8"/>
                    </a:cubicBezTo>
                    <a:cubicBezTo>
                      <a:pt x="6" y="7"/>
                      <a:pt x="6" y="2"/>
                      <a:pt x="6" y="0"/>
                    </a:cubicBezTo>
                    <a:lnTo>
                      <a:pt x="10" y="3"/>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458">
                <a:extLst>
                  <a:ext uri="{FF2B5EF4-FFF2-40B4-BE49-F238E27FC236}">
                    <a16:creationId xmlns:a16="http://schemas.microsoft.com/office/drawing/2014/main" id="{5E265335-5357-6E64-2EC0-AEB6FA95949A}"/>
                  </a:ext>
                </a:extLst>
              </p:cNvPr>
              <p:cNvSpPr>
                <a:spLocks/>
              </p:cNvSpPr>
              <p:nvPr/>
            </p:nvSpPr>
            <p:spPr bwMode="auto">
              <a:xfrm>
                <a:off x="2673900" y="3567291"/>
                <a:ext cx="260766" cy="504526"/>
              </a:xfrm>
              <a:custGeom>
                <a:avLst/>
                <a:gdLst>
                  <a:gd name="T0" fmla="*/ 39 w 39"/>
                  <a:gd name="T1" fmla="*/ 9 h 75"/>
                  <a:gd name="T2" fmla="*/ 32 w 39"/>
                  <a:gd name="T3" fmla="*/ 70 h 75"/>
                  <a:gd name="T4" fmla="*/ 4 w 39"/>
                  <a:gd name="T5" fmla="*/ 70 h 75"/>
                  <a:gd name="T6" fmla="*/ 2 w 39"/>
                  <a:gd name="T7" fmla="*/ 30 h 75"/>
                  <a:gd name="T8" fmla="*/ 1 w 39"/>
                  <a:gd name="T9" fmla="*/ 13 h 75"/>
                  <a:gd name="T10" fmla="*/ 4 w 39"/>
                  <a:gd name="T11" fmla="*/ 5 h 75"/>
                  <a:gd name="T12" fmla="*/ 34 w 39"/>
                  <a:gd name="T13" fmla="*/ 0 h 75"/>
                  <a:gd name="T14" fmla="*/ 39 w 39"/>
                  <a:gd name="T15" fmla="*/ 9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75">
                    <a:moveTo>
                      <a:pt x="39" y="9"/>
                    </a:moveTo>
                    <a:cubicBezTo>
                      <a:pt x="39" y="9"/>
                      <a:pt x="35" y="61"/>
                      <a:pt x="32" y="70"/>
                    </a:cubicBezTo>
                    <a:cubicBezTo>
                      <a:pt x="32" y="70"/>
                      <a:pt x="11" y="75"/>
                      <a:pt x="4" y="70"/>
                    </a:cubicBezTo>
                    <a:cubicBezTo>
                      <a:pt x="4" y="70"/>
                      <a:pt x="4" y="34"/>
                      <a:pt x="2" y="30"/>
                    </a:cubicBezTo>
                    <a:cubicBezTo>
                      <a:pt x="1" y="26"/>
                      <a:pt x="0" y="16"/>
                      <a:pt x="1" y="13"/>
                    </a:cubicBezTo>
                    <a:cubicBezTo>
                      <a:pt x="2" y="10"/>
                      <a:pt x="4" y="5"/>
                      <a:pt x="4" y="5"/>
                    </a:cubicBezTo>
                    <a:cubicBezTo>
                      <a:pt x="34" y="0"/>
                      <a:pt x="34" y="0"/>
                      <a:pt x="34" y="0"/>
                    </a:cubicBezTo>
                    <a:lnTo>
                      <a:pt x="39" y="9"/>
                    </a:lnTo>
                    <a:close/>
                  </a:path>
                </a:pathLst>
              </a:custGeom>
              <a:solidFill>
                <a:srgbClr val="B7B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459">
                <a:extLst>
                  <a:ext uri="{FF2B5EF4-FFF2-40B4-BE49-F238E27FC236}">
                    <a16:creationId xmlns:a16="http://schemas.microsoft.com/office/drawing/2014/main" id="{AD856A66-DD8A-213C-0519-3DB9624E3CD4}"/>
                  </a:ext>
                </a:extLst>
              </p:cNvPr>
              <p:cNvSpPr>
                <a:spLocks/>
              </p:cNvSpPr>
              <p:nvPr/>
            </p:nvSpPr>
            <p:spPr bwMode="auto">
              <a:xfrm>
                <a:off x="2727754" y="3136460"/>
                <a:ext cx="73695" cy="68026"/>
              </a:xfrm>
              <a:custGeom>
                <a:avLst/>
                <a:gdLst>
                  <a:gd name="T0" fmla="*/ 26 w 26"/>
                  <a:gd name="T1" fmla="*/ 14 h 24"/>
                  <a:gd name="T2" fmla="*/ 24 w 26"/>
                  <a:gd name="T3" fmla="*/ 24 h 24"/>
                  <a:gd name="T4" fmla="*/ 9 w 26"/>
                  <a:gd name="T5" fmla="*/ 24 h 24"/>
                  <a:gd name="T6" fmla="*/ 0 w 26"/>
                  <a:gd name="T7" fmla="*/ 0 h 24"/>
                  <a:gd name="T8" fmla="*/ 7 w 26"/>
                  <a:gd name="T9" fmla="*/ 2 h 24"/>
                  <a:gd name="T10" fmla="*/ 26 w 26"/>
                  <a:gd name="T11" fmla="*/ 14 h 24"/>
                </a:gdLst>
                <a:ahLst/>
                <a:cxnLst>
                  <a:cxn ang="0">
                    <a:pos x="T0" y="T1"/>
                  </a:cxn>
                  <a:cxn ang="0">
                    <a:pos x="T2" y="T3"/>
                  </a:cxn>
                  <a:cxn ang="0">
                    <a:pos x="T4" y="T5"/>
                  </a:cxn>
                  <a:cxn ang="0">
                    <a:pos x="T6" y="T7"/>
                  </a:cxn>
                  <a:cxn ang="0">
                    <a:pos x="T8" y="T9"/>
                  </a:cxn>
                  <a:cxn ang="0">
                    <a:pos x="T10" y="T11"/>
                  </a:cxn>
                </a:cxnLst>
                <a:rect l="0" t="0" r="r" b="b"/>
                <a:pathLst>
                  <a:path w="26" h="24">
                    <a:moveTo>
                      <a:pt x="26" y="14"/>
                    </a:moveTo>
                    <a:lnTo>
                      <a:pt x="24" y="24"/>
                    </a:lnTo>
                    <a:lnTo>
                      <a:pt x="9" y="24"/>
                    </a:lnTo>
                    <a:lnTo>
                      <a:pt x="0" y="0"/>
                    </a:lnTo>
                    <a:lnTo>
                      <a:pt x="7" y="2"/>
                    </a:lnTo>
                    <a:lnTo>
                      <a:pt x="26" y="14"/>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460">
                <a:extLst>
                  <a:ext uri="{FF2B5EF4-FFF2-40B4-BE49-F238E27FC236}">
                    <a16:creationId xmlns:a16="http://schemas.microsoft.com/office/drawing/2014/main" id="{00ED51C5-CA6F-1956-9AC1-42BD2D4AE88D}"/>
                  </a:ext>
                </a:extLst>
              </p:cNvPr>
              <p:cNvSpPr>
                <a:spLocks/>
              </p:cNvSpPr>
              <p:nvPr/>
            </p:nvSpPr>
            <p:spPr bwMode="auto">
              <a:xfrm>
                <a:off x="2795780" y="2994739"/>
                <a:ext cx="79364" cy="249429"/>
              </a:xfrm>
              <a:custGeom>
                <a:avLst/>
                <a:gdLst>
                  <a:gd name="T0" fmla="*/ 2 w 12"/>
                  <a:gd name="T1" fmla="*/ 37 h 37"/>
                  <a:gd name="T2" fmla="*/ 7 w 12"/>
                  <a:gd name="T3" fmla="*/ 30 h 37"/>
                  <a:gd name="T4" fmla="*/ 7 w 12"/>
                  <a:gd name="T5" fmla="*/ 24 h 37"/>
                  <a:gd name="T6" fmla="*/ 9 w 12"/>
                  <a:gd name="T7" fmla="*/ 19 h 37"/>
                  <a:gd name="T8" fmla="*/ 8 w 12"/>
                  <a:gd name="T9" fmla="*/ 4 h 37"/>
                  <a:gd name="T10" fmla="*/ 0 w 12"/>
                  <a:gd name="T11" fmla="*/ 0 h 37"/>
                  <a:gd name="T12" fmla="*/ 1 w 12"/>
                  <a:gd name="T13" fmla="*/ 5 h 37"/>
                  <a:gd name="T14" fmla="*/ 0 w 12"/>
                  <a:gd name="T15" fmla="*/ 30 h 37"/>
                  <a:gd name="T16" fmla="*/ 2 w 12"/>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7">
                    <a:moveTo>
                      <a:pt x="2" y="37"/>
                    </a:moveTo>
                    <a:cubicBezTo>
                      <a:pt x="2" y="37"/>
                      <a:pt x="6" y="32"/>
                      <a:pt x="7" y="30"/>
                    </a:cubicBezTo>
                    <a:cubicBezTo>
                      <a:pt x="8" y="28"/>
                      <a:pt x="7" y="26"/>
                      <a:pt x="7" y="24"/>
                    </a:cubicBezTo>
                    <a:cubicBezTo>
                      <a:pt x="7" y="24"/>
                      <a:pt x="9" y="22"/>
                      <a:pt x="9" y="19"/>
                    </a:cubicBezTo>
                    <a:cubicBezTo>
                      <a:pt x="9" y="15"/>
                      <a:pt x="12" y="6"/>
                      <a:pt x="8" y="4"/>
                    </a:cubicBezTo>
                    <a:cubicBezTo>
                      <a:pt x="4" y="1"/>
                      <a:pt x="0" y="0"/>
                      <a:pt x="0" y="0"/>
                    </a:cubicBezTo>
                    <a:cubicBezTo>
                      <a:pt x="0" y="0"/>
                      <a:pt x="0" y="5"/>
                      <a:pt x="1" y="5"/>
                    </a:cubicBezTo>
                    <a:cubicBezTo>
                      <a:pt x="3" y="6"/>
                      <a:pt x="0" y="30"/>
                      <a:pt x="0" y="30"/>
                    </a:cubicBezTo>
                    <a:lnTo>
                      <a:pt x="2" y="37"/>
                    </a:lnTo>
                    <a:close/>
                  </a:path>
                </a:pathLst>
              </a:custGeom>
              <a:solidFill>
                <a:srgbClr val="3D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461">
                <a:extLst>
                  <a:ext uri="{FF2B5EF4-FFF2-40B4-BE49-F238E27FC236}">
                    <a16:creationId xmlns:a16="http://schemas.microsoft.com/office/drawing/2014/main" id="{5F2E55CA-74BA-9185-1197-FEAF7504C48F}"/>
                  </a:ext>
                </a:extLst>
              </p:cNvPr>
              <p:cNvSpPr>
                <a:spLocks/>
              </p:cNvSpPr>
              <p:nvPr/>
            </p:nvSpPr>
            <p:spPr bwMode="auto">
              <a:xfrm>
                <a:off x="2747595" y="3195983"/>
                <a:ext cx="102039" cy="87867"/>
              </a:xfrm>
              <a:custGeom>
                <a:avLst/>
                <a:gdLst>
                  <a:gd name="T0" fmla="*/ 15 w 15"/>
                  <a:gd name="T1" fmla="*/ 11 h 13"/>
                  <a:gd name="T2" fmla="*/ 11 w 15"/>
                  <a:gd name="T3" fmla="*/ 2 h 13"/>
                  <a:gd name="T4" fmla="*/ 8 w 15"/>
                  <a:gd name="T5" fmla="*/ 0 h 13"/>
                  <a:gd name="T6" fmla="*/ 2 w 15"/>
                  <a:gd name="T7" fmla="*/ 0 h 13"/>
                  <a:gd name="T8" fmla="*/ 0 w 15"/>
                  <a:gd name="T9" fmla="*/ 3 h 13"/>
                  <a:gd name="T10" fmla="*/ 12 w 15"/>
                  <a:gd name="T11" fmla="*/ 13 h 13"/>
                  <a:gd name="T12" fmla="*/ 15 w 15"/>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15" h="13">
                    <a:moveTo>
                      <a:pt x="15" y="11"/>
                    </a:moveTo>
                    <a:cubicBezTo>
                      <a:pt x="15" y="11"/>
                      <a:pt x="13" y="3"/>
                      <a:pt x="11" y="2"/>
                    </a:cubicBezTo>
                    <a:cubicBezTo>
                      <a:pt x="10" y="2"/>
                      <a:pt x="8" y="0"/>
                      <a:pt x="8" y="0"/>
                    </a:cubicBezTo>
                    <a:cubicBezTo>
                      <a:pt x="8" y="0"/>
                      <a:pt x="4" y="1"/>
                      <a:pt x="2" y="0"/>
                    </a:cubicBezTo>
                    <a:cubicBezTo>
                      <a:pt x="0" y="3"/>
                      <a:pt x="0" y="3"/>
                      <a:pt x="0" y="3"/>
                    </a:cubicBezTo>
                    <a:cubicBezTo>
                      <a:pt x="12" y="13"/>
                      <a:pt x="12" y="13"/>
                      <a:pt x="12" y="13"/>
                    </a:cubicBezTo>
                    <a:lnTo>
                      <a:pt x="15" y="11"/>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462">
                <a:extLst>
                  <a:ext uri="{FF2B5EF4-FFF2-40B4-BE49-F238E27FC236}">
                    <a16:creationId xmlns:a16="http://schemas.microsoft.com/office/drawing/2014/main" id="{0D47D686-1DCB-2A80-1F6C-87477706A708}"/>
                  </a:ext>
                </a:extLst>
              </p:cNvPr>
              <p:cNvSpPr>
                <a:spLocks/>
              </p:cNvSpPr>
              <p:nvPr/>
            </p:nvSpPr>
            <p:spPr bwMode="auto">
              <a:xfrm>
                <a:off x="2673900" y="3567291"/>
                <a:ext cx="260766" cy="484685"/>
              </a:xfrm>
              <a:custGeom>
                <a:avLst/>
                <a:gdLst>
                  <a:gd name="T0" fmla="*/ 4 w 39"/>
                  <a:gd name="T1" fmla="*/ 5 h 72"/>
                  <a:gd name="T2" fmla="*/ 34 w 39"/>
                  <a:gd name="T3" fmla="*/ 0 h 72"/>
                  <a:gd name="T4" fmla="*/ 39 w 39"/>
                  <a:gd name="T5" fmla="*/ 9 h 72"/>
                  <a:gd name="T6" fmla="*/ 39 w 39"/>
                  <a:gd name="T7" fmla="*/ 15 h 72"/>
                  <a:gd name="T8" fmla="*/ 37 w 39"/>
                  <a:gd name="T9" fmla="*/ 13 h 72"/>
                  <a:gd name="T10" fmla="*/ 32 w 39"/>
                  <a:gd name="T11" fmla="*/ 7 h 72"/>
                  <a:gd name="T12" fmla="*/ 32 w 39"/>
                  <a:gd name="T13" fmla="*/ 10 h 72"/>
                  <a:gd name="T14" fmla="*/ 25 w 39"/>
                  <a:gd name="T15" fmla="*/ 13 h 72"/>
                  <a:gd name="T16" fmla="*/ 7 w 39"/>
                  <a:gd name="T17" fmla="*/ 12 h 72"/>
                  <a:gd name="T18" fmla="*/ 4 w 39"/>
                  <a:gd name="T19" fmla="*/ 15 h 72"/>
                  <a:gd name="T20" fmla="*/ 11 w 39"/>
                  <a:gd name="T21" fmla="*/ 14 h 72"/>
                  <a:gd name="T22" fmla="*/ 4 w 39"/>
                  <a:gd name="T23" fmla="*/ 18 h 72"/>
                  <a:gd name="T24" fmla="*/ 5 w 39"/>
                  <a:gd name="T25" fmla="*/ 23 h 72"/>
                  <a:gd name="T26" fmla="*/ 7 w 39"/>
                  <a:gd name="T27" fmla="*/ 30 h 72"/>
                  <a:gd name="T28" fmla="*/ 5 w 39"/>
                  <a:gd name="T29" fmla="*/ 57 h 72"/>
                  <a:gd name="T30" fmla="*/ 8 w 39"/>
                  <a:gd name="T31" fmla="*/ 72 h 72"/>
                  <a:gd name="T32" fmla="*/ 4 w 39"/>
                  <a:gd name="T33" fmla="*/ 70 h 72"/>
                  <a:gd name="T34" fmla="*/ 2 w 39"/>
                  <a:gd name="T35" fmla="*/ 30 h 72"/>
                  <a:gd name="T36" fmla="*/ 1 w 39"/>
                  <a:gd name="T37" fmla="*/ 12 h 72"/>
                  <a:gd name="T38" fmla="*/ 4 w 39"/>
                  <a:gd name="T39"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72">
                    <a:moveTo>
                      <a:pt x="4" y="5"/>
                    </a:moveTo>
                    <a:cubicBezTo>
                      <a:pt x="34" y="0"/>
                      <a:pt x="34" y="0"/>
                      <a:pt x="34" y="0"/>
                    </a:cubicBezTo>
                    <a:cubicBezTo>
                      <a:pt x="39" y="9"/>
                      <a:pt x="39" y="9"/>
                      <a:pt x="39" y="9"/>
                    </a:cubicBezTo>
                    <a:cubicBezTo>
                      <a:pt x="39" y="9"/>
                      <a:pt x="39" y="11"/>
                      <a:pt x="39" y="15"/>
                    </a:cubicBezTo>
                    <a:cubicBezTo>
                      <a:pt x="38" y="14"/>
                      <a:pt x="37" y="14"/>
                      <a:pt x="37" y="13"/>
                    </a:cubicBezTo>
                    <a:cubicBezTo>
                      <a:pt x="36" y="12"/>
                      <a:pt x="32" y="7"/>
                      <a:pt x="32" y="7"/>
                    </a:cubicBezTo>
                    <a:cubicBezTo>
                      <a:pt x="32" y="10"/>
                      <a:pt x="32" y="10"/>
                      <a:pt x="32" y="10"/>
                    </a:cubicBezTo>
                    <a:cubicBezTo>
                      <a:pt x="32" y="10"/>
                      <a:pt x="28" y="13"/>
                      <a:pt x="25" y="13"/>
                    </a:cubicBezTo>
                    <a:cubicBezTo>
                      <a:pt x="23" y="13"/>
                      <a:pt x="7" y="11"/>
                      <a:pt x="7" y="12"/>
                    </a:cubicBezTo>
                    <a:cubicBezTo>
                      <a:pt x="6" y="13"/>
                      <a:pt x="5" y="14"/>
                      <a:pt x="4" y="15"/>
                    </a:cubicBezTo>
                    <a:cubicBezTo>
                      <a:pt x="4" y="15"/>
                      <a:pt x="9" y="13"/>
                      <a:pt x="11" y="14"/>
                    </a:cubicBezTo>
                    <a:cubicBezTo>
                      <a:pt x="11" y="14"/>
                      <a:pt x="6" y="15"/>
                      <a:pt x="4" y="18"/>
                    </a:cubicBezTo>
                    <a:cubicBezTo>
                      <a:pt x="2" y="21"/>
                      <a:pt x="5" y="23"/>
                      <a:pt x="5" y="23"/>
                    </a:cubicBezTo>
                    <a:cubicBezTo>
                      <a:pt x="7" y="30"/>
                      <a:pt x="7" y="30"/>
                      <a:pt x="7" y="30"/>
                    </a:cubicBezTo>
                    <a:cubicBezTo>
                      <a:pt x="7" y="30"/>
                      <a:pt x="4" y="50"/>
                      <a:pt x="5" y="57"/>
                    </a:cubicBezTo>
                    <a:cubicBezTo>
                      <a:pt x="5" y="63"/>
                      <a:pt x="7" y="68"/>
                      <a:pt x="8" y="72"/>
                    </a:cubicBezTo>
                    <a:cubicBezTo>
                      <a:pt x="6" y="71"/>
                      <a:pt x="5" y="71"/>
                      <a:pt x="4" y="70"/>
                    </a:cubicBezTo>
                    <a:cubicBezTo>
                      <a:pt x="4" y="70"/>
                      <a:pt x="4" y="34"/>
                      <a:pt x="2" y="30"/>
                    </a:cubicBezTo>
                    <a:cubicBezTo>
                      <a:pt x="1" y="26"/>
                      <a:pt x="0" y="15"/>
                      <a:pt x="1" y="12"/>
                    </a:cubicBezTo>
                    <a:cubicBezTo>
                      <a:pt x="2" y="9"/>
                      <a:pt x="4" y="5"/>
                      <a:pt x="4" y="5"/>
                    </a:cubicBezTo>
                    <a:close/>
                  </a:path>
                </a:pathLst>
              </a:custGeom>
              <a:solidFill>
                <a:srgbClr val="7C7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63">
                <a:extLst>
                  <a:ext uri="{FF2B5EF4-FFF2-40B4-BE49-F238E27FC236}">
                    <a16:creationId xmlns:a16="http://schemas.microsoft.com/office/drawing/2014/main" id="{69EB59CB-4932-17AB-D39C-3BE73BE45DF4}"/>
                  </a:ext>
                </a:extLst>
              </p:cNvPr>
              <p:cNvSpPr>
                <a:spLocks/>
              </p:cNvSpPr>
              <p:nvPr/>
            </p:nvSpPr>
            <p:spPr bwMode="auto">
              <a:xfrm>
                <a:off x="2673900" y="3439743"/>
                <a:ext cx="229588" cy="206912"/>
              </a:xfrm>
              <a:custGeom>
                <a:avLst/>
                <a:gdLst>
                  <a:gd name="T0" fmla="*/ 34 w 34"/>
                  <a:gd name="T1" fmla="*/ 23 h 31"/>
                  <a:gd name="T2" fmla="*/ 31 w 34"/>
                  <a:gd name="T3" fmla="*/ 29 h 31"/>
                  <a:gd name="T4" fmla="*/ 20 w 34"/>
                  <a:gd name="T5" fmla="*/ 30 h 31"/>
                  <a:gd name="T6" fmla="*/ 3 w 34"/>
                  <a:gd name="T7" fmla="*/ 30 h 31"/>
                  <a:gd name="T8" fmla="*/ 0 w 34"/>
                  <a:gd name="T9" fmla="*/ 28 h 31"/>
                  <a:gd name="T10" fmla="*/ 8 w 34"/>
                  <a:gd name="T11" fmla="*/ 13 h 31"/>
                  <a:gd name="T12" fmla="*/ 7 w 34"/>
                  <a:gd name="T13" fmla="*/ 0 h 31"/>
                  <a:gd name="T14" fmla="*/ 31 w 34"/>
                  <a:gd name="T15" fmla="*/ 6 h 31"/>
                  <a:gd name="T16" fmla="*/ 34 w 34"/>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1">
                    <a:moveTo>
                      <a:pt x="34" y="23"/>
                    </a:moveTo>
                    <a:cubicBezTo>
                      <a:pt x="34" y="23"/>
                      <a:pt x="34" y="29"/>
                      <a:pt x="31" y="29"/>
                    </a:cubicBezTo>
                    <a:cubicBezTo>
                      <a:pt x="27" y="30"/>
                      <a:pt x="23" y="31"/>
                      <a:pt x="20" y="30"/>
                    </a:cubicBezTo>
                    <a:cubicBezTo>
                      <a:pt x="18" y="30"/>
                      <a:pt x="3" y="30"/>
                      <a:pt x="3" y="30"/>
                    </a:cubicBezTo>
                    <a:cubicBezTo>
                      <a:pt x="0" y="28"/>
                      <a:pt x="0" y="28"/>
                      <a:pt x="0" y="28"/>
                    </a:cubicBezTo>
                    <a:cubicBezTo>
                      <a:pt x="0" y="28"/>
                      <a:pt x="8" y="18"/>
                      <a:pt x="8" y="13"/>
                    </a:cubicBezTo>
                    <a:cubicBezTo>
                      <a:pt x="8" y="7"/>
                      <a:pt x="7" y="0"/>
                      <a:pt x="7" y="0"/>
                    </a:cubicBezTo>
                    <a:cubicBezTo>
                      <a:pt x="31" y="6"/>
                      <a:pt x="31" y="6"/>
                      <a:pt x="31" y="6"/>
                    </a:cubicBezTo>
                    <a:lnTo>
                      <a:pt x="34" y="23"/>
                    </a:lnTo>
                    <a:close/>
                  </a:path>
                </a:pathLst>
              </a:custGeom>
              <a:solidFill>
                <a:srgbClr val="B7B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64">
                <a:extLst>
                  <a:ext uri="{FF2B5EF4-FFF2-40B4-BE49-F238E27FC236}">
                    <a16:creationId xmlns:a16="http://schemas.microsoft.com/office/drawing/2014/main" id="{DE30CFC0-69D0-A19A-6742-023CB962A422}"/>
                  </a:ext>
                </a:extLst>
              </p:cNvPr>
              <p:cNvSpPr>
                <a:spLocks/>
              </p:cNvSpPr>
              <p:nvPr/>
            </p:nvSpPr>
            <p:spPr bwMode="auto">
              <a:xfrm>
                <a:off x="2829793" y="3519106"/>
                <a:ext cx="5669" cy="121880"/>
              </a:xfrm>
              <a:custGeom>
                <a:avLst/>
                <a:gdLst>
                  <a:gd name="T0" fmla="*/ 1 w 1"/>
                  <a:gd name="T1" fmla="*/ 18 h 18"/>
                  <a:gd name="T2" fmla="*/ 0 w 1"/>
                  <a:gd name="T3" fmla="*/ 18 h 18"/>
                  <a:gd name="T4" fmla="*/ 0 w 1"/>
                  <a:gd name="T5" fmla="*/ 0 h 18"/>
                  <a:gd name="T6" fmla="*/ 1 w 1"/>
                  <a:gd name="T7" fmla="*/ 18 h 18"/>
                </a:gdLst>
                <a:ahLst/>
                <a:cxnLst>
                  <a:cxn ang="0">
                    <a:pos x="T0" y="T1"/>
                  </a:cxn>
                  <a:cxn ang="0">
                    <a:pos x="T2" y="T3"/>
                  </a:cxn>
                  <a:cxn ang="0">
                    <a:pos x="T4" y="T5"/>
                  </a:cxn>
                  <a:cxn ang="0">
                    <a:pos x="T6" y="T7"/>
                  </a:cxn>
                </a:cxnLst>
                <a:rect l="0" t="0" r="r" b="b"/>
                <a:pathLst>
                  <a:path w="1" h="18">
                    <a:moveTo>
                      <a:pt x="1" y="18"/>
                    </a:moveTo>
                    <a:cubicBezTo>
                      <a:pt x="1" y="18"/>
                      <a:pt x="1" y="18"/>
                      <a:pt x="0" y="18"/>
                    </a:cubicBezTo>
                    <a:cubicBezTo>
                      <a:pt x="1" y="13"/>
                      <a:pt x="0" y="0"/>
                      <a:pt x="0" y="0"/>
                    </a:cubicBezTo>
                    <a:lnTo>
                      <a:pt x="1" y="18"/>
                    </a:lnTo>
                    <a:close/>
                  </a:path>
                </a:pathLst>
              </a:custGeom>
              <a:solidFill>
                <a:srgbClr val="7C7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65">
                <a:extLst>
                  <a:ext uri="{FF2B5EF4-FFF2-40B4-BE49-F238E27FC236}">
                    <a16:creationId xmlns:a16="http://schemas.microsoft.com/office/drawing/2014/main" id="{5F8446A9-F187-C2CB-D313-979A3862DCB7}"/>
                  </a:ext>
                </a:extLst>
              </p:cNvPr>
              <p:cNvSpPr>
                <a:spLocks/>
              </p:cNvSpPr>
              <p:nvPr/>
            </p:nvSpPr>
            <p:spPr bwMode="auto">
              <a:xfrm>
                <a:off x="2673900" y="3439743"/>
                <a:ext cx="59523" cy="201243"/>
              </a:xfrm>
              <a:custGeom>
                <a:avLst/>
                <a:gdLst>
                  <a:gd name="T0" fmla="*/ 3 w 9"/>
                  <a:gd name="T1" fmla="*/ 30 h 30"/>
                  <a:gd name="T2" fmla="*/ 0 w 9"/>
                  <a:gd name="T3" fmla="*/ 28 h 30"/>
                  <a:gd name="T4" fmla="*/ 8 w 9"/>
                  <a:gd name="T5" fmla="*/ 13 h 30"/>
                  <a:gd name="T6" fmla="*/ 7 w 9"/>
                  <a:gd name="T7" fmla="*/ 0 h 30"/>
                  <a:gd name="T8" fmla="*/ 9 w 9"/>
                  <a:gd name="T9" fmla="*/ 3 h 30"/>
                  <a:gd name="T10" fmla="*/ 9 w 9"/>
                  <a:gd name="T11" fmla="*/ 13 h 30"/>
                  <a:gd name="T12" fmla="*/ 7 w 9"/>
                  <a:gd name="T13" fmla="*/ 25 h 30"/>
                  <a:gd name="T14" fmla="*/ 7 w 9"/>
                  <a:gd name="T15" fmla="*/ 30 h 30"/>
                  <a:gd name="T16" fmla="*/ 3 w 9"/>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0">
                    <a:moveTo>
                      <a:pt x="3" y="30"/>
                    </a:moveTo>
                    <a:cubicBezTo>
                      <a:pt x="0" y="28"/>
                      <a:pt x="0" y="28"/>
                      <a:pt x="0" y="28"/>
                    </a:cubicBezTo>
                    <a:cubicBezTo>
                      <a:pt x="0" y="28"/>
                      <a:pt x="8" y="18"/>
                      <a:pt x="8" y="13"/>
                    </a:cubicBezTo>
                    <a:cubicBezTo>
                      <a:pt x="8" y="8"/>
                      <a:pt x="7" y="2"/>
                      <a:pt x="7" y="0"/>
                    </a:cubicBezTo>
                    <a:cubicBezTo>
                      <a:pt x="9" y="3"/>
                      <a:pt x="9" y="3"/>
                      <a:pt x="9" y="3"/>
                    </a:cubicBezTo>
                    <a:cubicBezTo>
                      <a:pt x="9" y="3"/>
                      <a:pt x="9" y="11"/>
                      <a:pt x="9" y="13"/>
                    </a:cubicBezTo>
                    <a:cubicBezTo>
                      <a:pt x="9" y="15"/>
                      <a:pt x="8" y="24"/>
                      <a:pt x="7" y="25"/>
                    </a:cubicBezTo>
                    <a:cubicBezTo>
                      <a:pt x="6" y="26"/>
                      <a:pt x="6" y="28"/>
                      <a:pt x="7" y="30"/>
                    </a:cubicBezTo>
                    <a:cubicBezTo>
                      <a:pt x="5" y="30"/>
                      <a:pt x="3" y="30"/>
                      <a:pt x="3" y="30"/>
                    </a:cubicBezTo>
                    <a:close/>
                  </a:path>
                </a:pathLst>
              </a:custGeom>
              <a:solidFill>
                <a:srgbClr val="7C7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66">
                <a:extLst>
                  <a:ext uri="{FF2B5EF4-FFF2-40B4-BE49-F238E27FC236}">
                    <a16:creationId xmlns:a16="http://schemas.microsoft.com/office/drawing/2014/main" id="{48FEBE2E-E87E-ED1F-025A-AC075A72644B}"/>
                  </a:ext>
                </a:extLst>
              </p:cNvPr>
              <p:cNvSpPr>
                <a:spLocks/>
              </p:cNvSpPr>
              <p:nvPr/>
            </p:nvSpPr>
            <p:spPr bwMode="auto">
              <a:xfrm>
                <a:off x="2860972" y="3519106"/>
                <a:ext cx="42516" cy="96370"/>
              </a:xfrm>
              <a:custGeom>
                <a:avLst/>
                <a:gdLst>
                  <a:gd name="T0" fmla="*/ 6 w 6"/>
                  <a:gd name="T1" fmla="*/ 14 h 14"/>
                  <a:gd name="T2" fmla="*/ 0 w 6"/>
                  <a:gd name="T3" fmla="*/ 0 h 14"/>
                  <a:gd name="T4" fmla="*/ 6 w 6"/>
                  <a:gd name="T5" fmla="*/ 11 h 14"/>
                  <a:gd name="T6" fmla="*/ 6 w 6"/>
                  <a:gd name="T7" fmla="*/ 14 h 14"/>
                </a:gdLst>
                <a:ahLst/>
                <a:cxnLst>
                  <a:cxn ang="0">
                    <a:pos x="T0" y="T1"/>
                  </a:cxn>
                  <a:cxn ang="0">
                    <a:pos x="T2" y="T3"/>
                  </a:cxn>
                  <a:cxn ang="0">
                    <a:pos x="T4" y="T5"/>
                  </a:cxn>
                  <a:cxn ang="0">
                    <a:pos x="T6" y="T7"/>
                  </a:cxn>
                </a:cxnLst>
                <a:rect l="0" t="0" r="r" b="b"/>
                <a:pathLst>
                  <a:path w="6" h="14">
                    <a:moveTo>
                      <a:pt x="6" y="14"/>
                    </a:moveTo>
                    <a:cubicBezTo>
                      <a:pt x="0" y="0"/>
                      <a:pt x="0" y="0"/>
                      <a:pt x="0" y="0"/>
                    </a:cubicBezTo>
                    <a:cubicBezTo>
                      <a:pt x="0" y="0"/>
                      <a:pt x="3" y="6"/>
                      <a:pt x="6" y="11"/>
                    </a:cubicBezTo>
                    <a:cubicBezTo>
                      <a:pt x="6" y="12"/>
                      <a:pt x="6" y="13"/>
                      <a:pt x="6" y="14"/>
                    </a:cubicBezTo>
                    <a:close/>
                  </a:path>
                </a:pathLst>
              </a:custGeom>
              <a:solidFill>
                <a:srgbClr val="7C7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467">
                <a:extLst>
                  <a:ext uri="{FF2B5EF4-FFF2-40B4-BE49-F238E27FC236}">
                    <a16:creationId xmlns:a16="http://schemas.microsoft.com/office/drawing/2014/main" id="{79DBC5F7-0C8B-645B-E84D-055759227FA8}"/>
                  </a:ext>
                </a:extLst>
              </p:cNvPr>
              <p:cNvSpPr>
                <a:spLocks/>
              </p:cNvSpPr>
              <p:nvPr/>
            </p:nvSpPr>
            <p:spPr bwMode="auto">
              <a:xfrm>
                <a:off x="2841131" y="3592801"/>
                <a:ext cx="14172" cy="48185"/>
              </a:xfrm>
              <a:custGeom>
                <a:avLst/>
                <a:gdLst>
                  <a:gd name="T0" fmla="*/ 0 w 2"/>
                  <a:gd name="T1" fmla="*/ 7 h 7"/>
                  <a:gd name="T2" fmla="*/ 1 w 2"/>
                  <a:gd name="T3" fmla="*/ 0 h 7"/>
                  <a:gd name="T4" fmla="*/ 2 w 2"/>
                  <a:gd name="T5" fmla="*/ 7 h 7"/>
                  <a:gd name="T6" fmla="*/ 0 w 2"/>
                  <a:gd name="T7" fmla="*/ 7 h 7"/>
                </a:gdLst>
                <a:ahLst/>
                <a:cxnLst>
                  <a:cxn ang="0">
                    <a:pos x="T0" y="T1"/>
                  </a:cxn>
                  <a:cxn ang="0">
                    <a:pos x="T2" y="T3"/>
                  </a:cxn>
                  <a:cxn ang="0">
                    <a:pos x="T4" y="T5"/>
                  </a:cxn>
                  <a:cxn ang="0">
                    <a:pos x="T6" y="T7"/>
                  </a:cxn>
                </a:cxnLst>
                <a:rect l="0" t="0" r="r" b="b"/>
                <a:pathLst>
                  <a:path w="2" h="7">
                    <a:moveTo>
                      <a:pt x="0" y="7"/>
                    </a:moveTo>
                    <a:cubicBezTo>
                      <a:pt x="1" y="0"/>
                      <a:pt x="1" y="0"/>
                      <a:pt x="1" y="0"/>
                    </a:cubicBezTo>
                    <a:cubicBezTo>
                      <a:pt x="1" y="0"/>
                      <a:pt x="1" y="4"/>
                      <a:pt x="2" y="7"/>
                    </a:cubicBezTo>
                    <a:cubicBezTo>
                      <a:pt x="1" y="7"/>
                      <a:pt x="1" y="7"/>
                      <a:pt x="0" y="7"/>
                    </a:cubicBezTo>
                    <a:close/>
                  </a:path>
                </a:pathLst>
              </a:custGeom>
              <a:solidFill>
                <a:srgbClr val="7C7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68">
                <a:extLst>
                  <a:ext uri="{FF2B5EF4-FFF2-40B4-BE49-F238E27FC236}">
                    <a16:creationId xmlns:a16="http://schemas.microsoft.com/office/drawing/2014/main" id="{42EBBC9F-7447-1823-FDA2-5F9A8AE2081F}"/>
                  </a:ext>
                </a:extLst>
              </p:cNvPr>
              <p:cNvSpPr>
                <a:spLocks/>
              </p:cNvSpPr>
              <p:nvPr/>
            </p:nvSpPr>
            <p:spPr bwMode="auto">
              <a:xfrm>
                <a:off x="2869475" y="3513437"/>
                <a:ext cx="79364" cy="141721"/>
              </a:xfrm>
              <a:custGeom>
                <a:avLst/>
                <a:gdLst>
                  <a:gd name="T0" fmla="*/ 12 w 12"/>
                  <a:gd name="T1" fmla="*/ 19 h 21"/>
                  <a:gd name="T2" fmla="*/ 8 w 12"/>
                  <a:gd name="T3" fmla="*/ 19 h 21"/>
                  <a:gd name="T4" fmla="*/ 0 w 12"/>
                  <a:gd name="T5" fmla="*/ 0 h 21"/>
                  <a:gd name="T6" fmla="*/ 9 w 12"/>
                  <a:gd name="T7" fmla="*/ 1 h 21"/>
                  <a:gd name="T8" fmla="*/ 12 w 12"/>
                  <a:gd name="T9" fmla="*/ 19 h 21"/>
                </a:gdLst>
                <a:ahLst/>
                <a:cxnLst>
                  <a:cxn ang="0">
                    <a:pos x="T0" y="T1"/>
                  </a:cxn>
                  <a:cxn ang="0">
                    <a:pos x="T2" y="T3"/>
                  </a:cxn>
                  <a:cxn ang="0">
                    <a:pos x="T4" y="T5"/>
                  </a:cxn>
                  <a:cxn ang="0">
                    <a:pos x="T6" y="T7"/>
                  </a:cxn>
                  <a:cxn ang="0">
                    <a:pos x="T8" y="T9"/>
                  </a:cxn>
                </a:cxnLst>
                <a:rect l="0" t="0" r="r" b="b"/>
                <a:pathLst>
                  <a:path w="12" h="21">
                    <a:moveTo>
                      <a:pt x="12" y="19"/>
                    </a:moveTo>
                    <a:cubicBezTo>
                      <a:pt x="12" y="19"/>
                      <a:pt x="10" y="21"/>
                      <a:pt x="8" y="19"/>
                    </a:cubicBezTo>
                    <a:cubicBezTo>
                      <a:pt x="6" y="17"/>
                      <a:pt x="0" y="0"/>
                      <a:pt x="0" y="0"/>
                    </a:cubicBezTo>
                    <a:cubicBezTo>
                      <a:pt x="9" y="1"/>
                      <a:pt x="9" y="1"/>
                      <a:pt x="9" y="1"/>
                    </a:cubicBezTo>
                    <a:lnTo>
                      <a:pt x="12" y="19"/>
                    </a:lnTo>
                    <a:close/>
                  </a:path>
                </a:pathLst>
              </a:custGeom>
              <a:solidFill>
                <a:srgbClr val="B7B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69">
                <a:extLst>
                  <a:ext uri="{FF2B5EF4-FFF2-40B4-BE49-F238E27FC236}">
                    <a16:creationId xmlns:a16="http://schemas.microsoft.com/office/drawing/2014/main" id="{786F6E48-CB6C-FACD-CB70-0A5B8C1C3980}"/>
                  </a:ext>
                </a:extLst>
              </p:cNvPr>
              <p:cNvSpPr>
                <a:spLocks/>
              </p:cNvSpPr>
              <p:nvPr/>
            </p:nvSpPr>
            <p:spPr bwMode="auto">
              <a:xfrm>
                <a:off x="2829793" y="3210155"/>
                <a:ext cx="181403" cy="223919"/>
              </a:xfrm>
              <a:custGeom>
                <a:avLst/>
                <a:gdLst>
                  <a:gd name="T0" fmla="*/ 27 w 27"/>
                  <a:gd name="T1" fmla="*/ 33 h 33"/>
                  <a:gd name="T2" fmla="*/ 25 w 27"/>
                  <a:gd name="T3" fmla="*/ 29 h 33"/>
                  <a:gd name="T4" fmla="*/ 21 w 27"/>
                  <a:gd name="T5" fmla="*/ 24 h 33"/>
                  <a:gd name="T6" fmla="*/ 15 w 27"/>
                  <a:gd name="T7" fmla="*/ 16 h 33"/>
                  <a:gd name="T8" fmla="*/ 11 w 27"/>
                  <a:gd name="T9" fmla="*/ 6 h 33"/>
                  <a:gd name="T10" fmla="*/ 6 w 27"/>
                  <a:gd name="T11" fmla="*/ 3 h 33"/>
                  <a:gd name="T12" fmla="*/ 2 w 27"/>
                  <a:gd name="T13" fmla="*/ 1 h 33"/>
                  <a:gd name="T14" fmla="*/ 0 w 27"/>
                  <a:gd name="T15" fmla="*/ 0 h 33"/>
                  <a:gd name="T16" fmla="*/ 3 w 27"/>
                  <a:gd name="T17" fmla="*/ 10 h 33"/>
                  <a:gd name="T18" fmla="*/ 17 w 27"/>
                  <a:gd name="T19" fmla="*/ 29 h 33"/>
                  <a:gd name="T20" fmla="*/ 27 w 27"/>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3">
                    <a:moveTo>
                      <a:pt x="27" y="33"/>
                    </a:moveTo>
                    <a:cubicBezTo>
                      <a:pt x="27" y="33"/>
                      <a:pt x="27" y="30"/>
                      <a:pt x="25" y="29"/>
                    </a:cubicBezTo>
                    <a:cubicBezTo>
                      <a:pt x="24" y="28"/>
                      <a:pt x="22" y="25"/>
                      <a:pt x="21" y="24"/>
                    </a:cubicBezTo>
                    <a:cubicBezTo>
                      <a:pt x="20" y="23"/>
                      <a:pt x="16" y="18"/>
                      <a:pt x="15" y="16"/>
                    </a:cubicBezTo>
                    <a:cubicBezTo>
                      <a:pt x="14" y="13"/>
                      <a:pt x="12" y="7"/>
                      <a:pt x="11" y="6"/>
                    </a:cubicBezTo>
                    <a:cubicBezTo>
                      <a:pt x="9" y="4"/>
                      <a:pt x="6" y="3"/>
                      <a:pt x="6" y="3"/>
                    </a:cubicBezTo>
                    <a:cubicBezTo>
                      <a:pt x="6" y="3"/>
                      <a:pt x="3" y="1"/>
                      <a:pt x="2" y="1"/>
                    </a:cubicBezTo>
                    <a:cubicBezTo>
                      <a:pt x="1" y="1"/>
                      <a:pt x="0" y="0"/>
                      <a:pt x="0" y="0"/>
                    </a:cubicBezTo>
                    <a:cubicBezTo>
                      <a:pt x="0" y="0"/>
                      <a:pt x="2" y="8"/>
                      <a:pt x="3" y="10"/>
                    </a:cubicBezTo>
                    <a:cubicBezTo>
                      <a:pt x="5" y="12"/>
                      <a:pt x="17" y="29"/>
                      <a:pt x="17" y="29"/>
                    </a:cubicBezTo>
                    <a:lnTo>
                      <a:pt x="27" y="33"/>
                    </a:lnTo>
                    <a:close/>
                  </a:path>
                </a:pathLst>
              </a:custGeom>
              <a:solidFill>
                <a:srgbClr val="B7B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470">
                <a:extLst>
                  <a:ext uri="{FF2B5EF4-FFF2-40B4-BE49-F238E27FC236}">
                    <a16:creationId xmlns:a16="http://schemas.microsoft.com/office/drawing/2014/main" id="{5020EFB3-393E-9995-F67B-D2B100B5BF96}"/>
                  </a:ext>
                </a:extLst>
              </p:cNvPr>
              <p:cNvSpPr>
                <a:spLocks/>
              </p:cNvSpPr>
              <p:nvPr/>
            </p:nvSpPr>
            <p:spPr bwMode="auto">
              <a:xfrm>
                <a:off x="2707913" y="3195983"/>
                <a:ext cx="127549" cy="263601"/>
              </a:xfrm>
              <a:custGeom>
                <a:avLst/>
                <a:gdLst>
                  <a:gd name="T0" fmla="*/ 7 w 19"/>
                  <a:gd name="T1" fmla="*/ 0 h 39"/>
                  <a:gd name="T2" fmla="*/ 19 w 19"/>
                  <a:gd name="T3" fmla="*/ 12 h 39"/>
                  <a:gd name="T4" fmla="*/ 18 w 19"/>
                  <a:gd name="T5" fmla="*/ 37 h 39"/>
                  <a:gd name="T6" fmla="*/ 5 w 19"/>
                  <a:gd name="T7" fmla="*/ 25 h 39"/>
                  <a:gd name="T8" fmla="*/ 0 w 19"/>
                  <a:gd name="T9" fmla="*/ 0 h 39"/>
                  <a:gd name="T10" fmla="*/ 7 w 19"/>
                  <a:gd name="T11" fmla="*/ 0 h 39"/>
                </a:gdLst>
                <a:ahLst/>
                <a:cxnLst>
                  <a:cxn ang="0">
                    <a:pos x="T0" y="T1"/>
                  </a:cxn>
                  <a:cxn ang="0">
                    <a:pos x="T2" y="T3"/>
                  </a:cxn>
                  <a:cxn ang="0">
                    <a:pos x="T4" y="T5"/>
                  </a:cxn>
                  <a:cxn ang="0">
                    <a:pos x="T6" y="T7"/>
                  </a:cxn>
                  <a:cxn ang="0">
                    <a:pos x="T8" y="T9"/>
                  </a:cxn>
                  <a:cxn ang="0">
                    <a:pos x="T10" y="T11"/>
                  </a:cxn>
                </a:cxnLst>
                <a:rect l="0" t="0" r="r" b="b"/>
                <a:pathLst>
                  <a:path w="19" h="39">
                    <a:moveTo>
                      <a:pt x="7" y="0"/>
                    </a:moveTo>
                    <a:cubicBezTo>
                      <a:pt x="7" y="0"/>
                      <a:pt x="16" y="8"/>
                      <a:pt x="19" y="12"/>
                    </a:cubicBezTo>
                    <a:cubicBezTo>
                      <a:pt x="18" y="37"/>
                      <a:pt x="18" y="37"/>
                      <a:pt x="18" y="37"/>
                    </a:cubicBezTo>
                    <a:cubicBezTo>
                      <a:pt x="18" y="37"/>
                      <a:pt x="8" y="39"/>
                      <a:pt x="5" y="25"/>
                    </a:cubicBezTo>
                    <a:cubicBezTo>
                      <a:pt x="2" y="11"/>
                      <a:pt x="0" y="0"/>
                      <a:pt x="0" y="0"/>
                    </a:cubicBezTo>
                    <a:cubicBezTo>
                      <a:pt x="7" y="0"/>
                      <a:pt x="7" y="0"/>
                      <a:pt x="7" y="0"/>
                    </a:cubicBezTo>
                  </a:path>
                </a:pathLst>
              </a:custGeom>
              <a:solidFill>
                <a:srgbClr val="B7B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471">
                <a:extLst>
                  <a:ext uri="{FF2B5EF4-FFF2-40B4-BE49-F238E27FC236}">
                    <a16:creationId xmlns:a16="http://schemas.microsoft.com/office/drawing/2014/main" id="{F02B7C4B-31EF-1A3A-BC87-3B03932F5140}"/>
                  </a:ext>
                </a:extLst>
              </p:cNvPr>
              <p:cNvSpPr>
                <a:spLocks/>
              </p:cNvSpPr>
              <p:nvPr/>
            </p:nvSpPr>
            <p:spPr bwMode="auto">
              <a:xfrm>
                <a:off x="2807118" y="3258340"/>
                <a:ext cx="136052" cy="269269"/>
              </a:xfrm>
              <a:custGeom>
                <a:avLst/>
                <a:gdLst>
                  <a:gd name="T0" fmla="*/ 43 w 48"/>
                  <a:gd name="T1" fmla="*/ 5 h 95"/>
                  <a:gd name="T2" fmla="*/ 0 w 48"/>
                  <a:gd name="T3" fmla="*/ 0 h 95"/>
                  <a:gd name="T4" fmla="*/ 5 w 48"/>
                  <a:gd name="T5" fmla="*/ 95 h 95"/>
                  <a:gd name="T6" fmla="*/ 48 w 48"/>
                  <a:gd name="T7" fmla="*/ 95 h 95"/>
                  <a:gd name="T8" fmla="*/ 43 w 48"/>
                  <a:gd name="T9" fmla="*/ 5 h 95"/>
                </a:gdLst>
                <a:ahLst/>
                <a:cxnLst>
                  <a:cxn ang="0">
                    <a:pos x="T0" y="T1"/>
                  </a:cxn>
                  <a:cxn ang="0">
                    <a:pos x="T2" y="T3"/>
                  </a:cxn>
                  <a:cxn ang="0">
                    <a:pos x="T4" y="T5"/>
                  </a:cxn>
                  <a:cxn ang="0">
                    <a:pos x="T6" y="T7"/>
                  </a:cxn>
                  <a:cxn ang="0">
                    <a:pos x="T8" y="T9"/>
                  </a:cxn>
                </a:cxnLst>
                <a:rect l="0" t="0" r="r" b="b"/>
                <a:pathLst>
                  <a:path w="48" h="95">
                    <a:moveTo>
                      <a:pt x="43" y="5"/>
                    </a:moveTo>
                    <a:lnTo>
                      <a:pt x="0" y="0"/>
                    </a:lnTo>
                    <a:lnTo>
                      <a:pt x="5" y="95"/>
                    </a:lnTo>
                    <a:lnTo>
                      <a:pt x="48" y="95"/>
                    </a:lnTo>
                    <a:lnTo>
                      <a:pt x="43" y="5"/>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472">
                <a:extLst>
                  <a:ext uri="{FF2B5EF4-FFF2-40B4-BE49-F238E27FC236}">
                    <a16:creationId xmlns:a16="http://schemas.microsoft.com/office/drawing/2014/main" id="{5D07FE5F-FFC3-E115-C6F4-1B0F224B4C48}"/>
                  </a:ext>
                </a:extLst>
              </p:cNvPr>
              <p:cNvSpPr>
                <a:spLocks/>
              </p:cNvSpPr>
              <p:nvPr/>
            </p:nvSpPr>
            <p:spPr bwMode="auto">
              <a:xfrm>
                <a:off x="2894985" y="3371717"/>
                <a:ext cx="62357" cy="93536"/>
              </a:xfrm>
              <a:custGeom>
                <a:avLst/>
                <a:gdLst>
                  <a:gd name="T0" fmla="*/ 7 w 9"/>
                  <a:gd name="T1" fmla="*/ 12 h 14"/>
                  <a:gd name="T2" fmla="*/ 4 w 9"/>
                  <a:gd name="T3" fmla="*/ 14 h 14"/>
                  <a:gd name="T4" fmla="*/ 0 w 9"/>
                  <a:gd name="T5" fmla="*/ 14 h 14"/>
                  <a:gd name="T6" fmla="*/ 0 w 9"/>
                  <a:gd name="T7" fmla="*/ 9 h 14"/>
                  <a:gd name="T8" fmla="*/ 8 w 9"/>
                  <a:gd name="T9" fmla="*/ 0 h 14"/>
                  <a:gd name="T10" fmla="*/ 8 w 9"/>
                  <a:gd name="T11" fmla="*/ 5 h 14"/>
                  <a:gd name="T12" fmla="*/ 7 w 9"/>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7" y="12"/>
                    </a:moveTo>
                    <a:cubicBezTo>
                      <a:pt x="7" y="12"/>
                      <a:pt x="5" y="14"/>
                      <a:pt x="4" y="14"/>
                    </a:cubicBezTo>
                    <a:cubicBezTo>
                      <a:pt x="2" y="14"/>
                      <a:pt x="0" y="14"/>
                      <a:pt x="0" y="14"/>
                    </a:cubicBezTo>
                    <a:cubicBezTo>
                      <a:pt x="0" y="9"/>
                      <a:pt x="0" y="9"/>
                      <a:pt x="0" y="9"/>
                    </a:cubicBezTo>
                    <a:cubicBezTo>
                      <a:pt x="0" y="9"/>
                      <a:pt x="4" y="1"/>
                      <a:pt x="8" y="0"/>
                    </a:cubicBezTo>
                    <a:cubicBezTo>
                      <a:pt x="8" y="0"/>
                      <a:pt x="9" y="4"/>
                      <a:pt x="8" y="5"/>
                    </a:cubicBezTo>
                    <a:cubicBezTo>
                      <a:pt x="7" y="5"/>
                      <a:pt x="7" y="12"/>
                      <a:pt x="7" y="12"/>
                    </a:cubicBezTo>
                    <a:close/>
                  </a:path>
                </a:pathLst>
              </a:custGeom>
              <a:solidFill>
                <a:srgbClr val="D094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473">
                <a:extLst>
                  <a:ext uri="{FF2B5EF4-FFF2-40B4-BE49-F238E27FC236}">
                    <a16:creationId xmlns:a16="http://schemas.microsoft.com/office/drawing/2014/main" id="{1078E855-C1AA-316D-1874-334182A1CFC1}"/>
                  </a:ext>
                </a:extLst>
              </p:cNvPr>
              <p:cNvSpPr>
                <a:spLocks/>
              </p:cNvSpPr>
              <p:nvPr/>
            </p:nvSpPr>
            <p:spPr bwMode="auto">
              <a:xfrm>
                <a:off x="2934666" y="3400061"/>
                <a:ext cx="96370" cy="107708"/>
              </a:xfrm>
              <a:custGeom>
                <a:avLst/>
                <a:gdLst>
                  <a:gd name="T0" fmla="*/ 3 w 14"/>
                  <a:gd name="T1" fmla="*/ 0 h 16"/>
                  <a:gd name="T2" fmla="*/ 11 w 14"/>
                  <a:gd name="T3" fmla="*/ 5 h 16"/>
                  <a:gd name="T4" fmla="*/ 8 w 14"/>
                  <a:gd name="T5" fmla="*/ 14 h 16"/>
                  <a:gd name="T6" fmla="*/ 0 w 14"/>
                  <a:gd name="T7" fmla="*/ 9 h 16"/>
                  <a:gd name="T8" fmla="*/ 3 w 14"/>
                  <a:gd name="T9" fmla="*/ 0 h 16"/>
                </a:gdLst>
                <a:ahLst/>
                <a:cxnLst>
                  <a:cxn ang="0">
                    <a:pos x="T0" y="T1"/>
                  </a:cxn>
                  <a:cxn ang="0">
                    <a:pos x="T2" y="T3"/>
                  </a:cxn>
                  <a:cxn ang="0">
                    <a:pos x="T4" y="T5"/>
                  </a:cxn>
                  <a:cxn ang="0">
                    <a:pos x="T6" y="T7"/>
                  </a:cxn>
                  <a:cxn ang="0">
                    <a:pos x="T8" y="T9"/>
                  </a:cxn>
                </a:cxnLst>
                <a:rect l="0" t="0" r="r" b="b"/>
                <a:pathLst>
                  <a:path w="14" h="16">
                    <a:moveTo>
                      <a:pt x="3" y="0"/>
                    </a:moveTo>
                    <a:cubicBezTo>
                      <a:pt x="3" y="0"/>
                      <a:pt x="8" y="2"/>
                      <a:pt x="11" y="5"/>
                    </a:cubicBezTo>
                    <a:cubicBezTo>
                      <a:pt x="11" y="5"/>
                      <a:pt x="14" y="13"/>
                      <a:pt x="8" y="14"/>
                    </a:cubicBezTo>
                    <a:cubicBezTo>
                      <a:pt x="2" y="16"/>
                      <a:pt x="1" y="10"/>
                      <a:pt x="0" y="9"/>
                    </a:cubicBezTo>
                    <a:lnTo>
                      <a:pt x="3" y="0"/>
                    </a:lnTo>
                    <a:close/>
                  </a:path>
                </a:pathLst>
              </a:custGeom>
              <a:solidFill>
                <a:srgbClr val="B7B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474">
                <a:extLst>
                  <a:ext uri="{FF2B5EF4-FFF2-40B4-BE49-F238E27FC236}">
                    <a16:creationId xmlns:a16="http://schemas.microsoft.com/office/drawing/2014/main" id="{FA3307F8-06B3-9086-DCBA-E52F92917057}"/>
                  </a:ext>
                </a:extLst>
              </p:cNvPr>
              <p:cNvSpPr>
                <a:spLocks/>
              </p:cNvSpPr>
              <p:nvPr/>
            </p:nvSpPr>
            <p:spPr bwMode="auto">
              <a:xfrm>
                <a:off x="2673900" y="3190314"/>
                <a:ext cx="161562" cy="255097"/>
              </a:xfrm>
              <a:custGeom>
                <a:avLst/>
                <a:gdLst>
                  <a:gd name="T0" fmla="*/ 24 w 24"/>
                  <a:gd name="T1" fmla="*/ 38 h 38"/>
                  <a:gd name="T2" fmla="*/ 18 w 24"/>
                  <a:gd name="T3" fmla="*/ 28 h 38"/>
                  <a:gd name="T4" fmla="*/ 17 w 24"/>
                  <a:gd name="T5" fmla="*/ 23 h 38"/>
                  <a:gd name="T6" fmla="*/ 16 w 24"/>
                  <a:gd name="T7" fmla="*/ 21 h 38"/>
                  <a:gd name="T8" fmla="*/ 14 w 24"/>
                  <a:gd name="T9" fmla="*/ 16 h 38"/>
                  <a:gd name="T10" fmla="*/ 11 w 24"/>
                  <a:gd name="T11" fmla="*/ 11 h 38"/>
                  <a:gd name="T12" fmla="*/ 10 w 24"/>
                  <a:gd name="T13" fmla="*/ 7 h 38"/>
                  <a:gd name="T14" fmla="*/ 20 w 24"/>
                  <a:gd name="T15" fmla="*/ 12 h 38"/>
                  <a:gd name="T16" fmla="*/ 11 w 24"/>
                  <a:gd name="T17" fmla="*/ 6 h 38"/>
                  <a:gd name="T18" fmla="*/ 10 w 24"/>
                  <a:gd name="T19" fmla="*/ 2 h 38"/>
                  <a:gd name="T20" fmla="*/ 4 w 24"/>
                  <a:gd name="T21" fmla="*/ 0 h 38"/>
                  <a:gd name="T22" fmla="*/ 0 w 24"/>
                  <a:gd name="T23" fmla="*/ 3 h 38"/>
                  <a:gd name="T24" fmla="*/ 5 w 24"/>
                  <a:gd name="T25" fmla="*/ 25 h 38"/>
                  <a:gd name="T26" fmla="*/ 14 w 24"/>
                  <a:gd name="T27" fmla="*/ 38 h 38"/>
                  <a:gd name="T28" fmla="*/ 24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38"/>
                    </a:moveTo>
                    <a:cubicBezTo>
                      <a:pt x="24" y="38"/>
                      <a:pt x="19" y="30"/>
                      <a:pt x="18" y="28"/>
                    </a:cubicBezTo>
                    <a:cubicBezTo>
                      <a:pt x="17" y="27"/>
                      <a:pt x="18" y="24"/>
                      <a:pt x="17" y="23"/>
                    </a:cubicBezTo>
                    <a:cubicBezTo>
                      <a:pt x="17" y="23"/>
                      <a:pt x="16" y="21"/>
                      <a:pt x="16" y="21"/>
                    </a:cubicBezTo>
                    <a:cubicBezTo>
                      <a:pt x="16" y="21"/>
                      <a:pt x="13" y="18"/>
                      <a:pt x="14" y="16"/>
                    </a:cubicBezTo>
                    <a:cubicBezTo>
                      <a:pt x="15" y="14"/>
                      <a:pt x="12" y="12"/>
                      <a:pt x="11" y="11"/>
                    </a:cubicBezTo>
                    <a:cubicBezTo>
                      <a:pt x="10" y="10"/>
                      <a:pt x="10" y="7"/>
                      <a:pt x="10" y="7"/>
                    </a:cubicBezTo>
                    <a:cubicBezTo>
                      <a:pt x="10" y="7"/>
                      <a:pt x="17" y="11"/>
                      <a:pt x="20" y="12"/>
                    </a:cubicBezTo>
                    <a:cubicBezTo>
                      <a:pt x="11" y="6"/>
                      <a:pt x="11" y="6"/>
                      <a:pt x="11" y="6"/>
                    </a:cubicBezTo>
                    <a:cubicBezTo>
                      <a:pt x="11" y="6"/>
                      <a:pt x="12" y="3"/>
                      <a:pt x="10" y="2"/>
                    </a:cubicBezTo>
                    <a:cubicBezTo>
                      <a:pt x="9" y="0"/>
                      <a:pt x="4" y="0"/>
                      <a:pt x="4" y="0"/>
                    </a:cubicBezTo>
                    <a:cubicBezTo>
                      <a:pt x="0" y="3"/>
                      <a:pt x="0" y="3"/>
                      <a:pt x="0" y="3"/>
                    </a:cubicBezTo>
                    <a:cubicBezTo>
                      <a:pt x="5" y="25"/>
                      <a:pt x="5" y="25"/>
                      <a:pt x="5" y="25"/>
                    </a:cubicBezTo>
                    <a:cubicBezTo>
                      <a:pt x="14" y="38"/>
                      <a:pt x="14" y="38"/>
                      <a:pt x="14" y="38"/>
                    </a:cubicBezTo>
                    <a:lnTo>
                      <a:pt x="24" y="38"/>
                    </a:lnTo>
                    <a:close/>
                  </a:path>
                </a:pathLst>
              </a:custGeom>
              <a:solidFill>
                <a:srgbClr val="7C7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475">
                <a:extLst>
                  <a:ext uri="{FF2B5EF4-FFF2-40B4-BE49-F238E27FC236}">
                    <a16:creationId xmlns:a16="http://schemas.microsoft.com/office/drawing/2014/main" id="{644BCB27-0A82-EE23-8700-9916B7065D5A}"/>
                  </a:ext>
                </a:extLst>
              </p:cNvPr>
              <p:cNvSpPr>
                <a:spLocks/>
              </p:cNvSpPr>
              <p:nvPr/>
            </p:nvSpPr>
            <p:spPr bwMode="auto">
              <a:xfrm>
                <a:off x="2928998" y="3445411"/>
                <a:ext cx="87867" cy="62357"/>
              </a:xfrm>
              <a:custGeom>
                <a:avLst/>
                <a:gdLst>
                  <a:gd name="T0" fmla="*/ 0 w 13"/>
                  <a:gd name="T1" fmla="*/ 1 h 9"/>
                  <a:gd name="T2" fmla="*/ 2 w 13"/>
                  <a:gd name="T3" fmla="*/ 0 h 9"/>
                  <a:gd name="T4" fmla="*/ 4 w 13"/>
                  <a:gd name="T5" fmla="*/ 1 h 9"/>
                  <a:gd name="T6" fmla="*/ 11 w 13"/>
                  <a:gd name="T7" fmla="*/ 4 h 9"/>
                  <a:gd name="T8" fmla="*/ 13 w 13"/>
                  <a:gd name="T9" fmla="*/ 1 h 9"/>
                  <a:gd name="T10" fmla="*/ 9 w 13"/>
                  <a:gd name="T11" fmla="*/ 7 h 9"/>
                  <a:gd name="T12" fmla="*/ 0 w 1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0" y="1"/>
                    </a:moveTo>
                    <a:cubicBezTo>
                      <a:pt x="2" y="0"/>
                      <a:pt x="2" y="0"/>
                      <a:pt x="2" y="0"/>
                    </a:cubicBezTo>
                    <a:cubicBezTo>
                      <a:pt x="3" y="0"/>
                      <a:pt x="4" y="1"/>
                      <a:pt x="4" y="1"/>
                    </a:cubicBezTo>
                    <a:cubicBezTo>
                      <a:pt x="4" y="1"/>
                      <a:pt x="8" y="4"/>
                      <a:pt x="11" y="4"/>
                    </a:cubicBezTo>
                    <a:cubicBezTo>
                      <a:pt x="12" y="4"/>
                      <a:pt x="12" y="2"/>
                      <a:pt x="13" y="1"/>
                    </a:cubicBezTo>
                    <a:cubicBezTo>
                      <a:pt x="13" y="3"/>
                      <a:pt x="12" y="7"/>
                      <a:pt x="9" y="7"/>
                    </a:cubicBezTo>
                    <a:cubicBezTo>
                      <a:pt x="3" y="9"/>
                      <a:pt x="1" y="3"/>
                      <a:pt x="0" y="1"/>
                    </a:cubicBezTo>
                    <a:close/>
                  </a:path>
                </a:pathLst>
              </a:custGeom>
              <a:solidFill>
                <a:srgbClr val="7C7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476">
                <a:extLst>
                  <a:ext uri="{FF2B5EF4-FFF2-40B4-BE49-F238E27FC236}">
                    <a16:creationId xmlns:a16="http://schemas.microsoft.com/office/drawing/2014/main" id="{577F921B-01A5-01FD-A60A-7156176C895D}"/>
                  </a:ext>
                </a:extLst>
              </p:cNvPr>
              <p:cNvSpPr>
                <a:spLocks/>
              </p:cNvSpPr>
              <p:nvPr/>
            </p:nvSpPr>
            <p:spPr bwMode="auto">
              <a:xfrm>
                <a:off x="2795780" y="3337704"/>
                <a:ext cx="187071" cy="136052"/>
              </a:xfrm>
              <a:custGeom>
                <a:avLst/>
                <a:gdLst>
                  <a:gd name="T0" fmla="*/ 25 w 28"/>
                  <a:gd name="T1" fmla="*/ 10 h 20"/>
                  <a:gd name="T2" fmla="*/ 26 w 28"/>
                  <a:gd name="T3" fmla="*/ 16 h 20"/>
                  <a:gd name="T4" fmla="*/ 20 w 28"/>
                  <a:gd name="T5" fmla="*/ 17 h 20"/>
                  <a:gd name="T6" fmla="*/ 18 w 28"/>
                  <a:gd name="T7" fmla="*/ 14 h 20"/>
                  <a:gd name="T8" fmla="*/ 3 w 28"/>
                  <a:gd name="T9" fmla="*/ 13 h 20"/>
                  <a:gd name="T10" fmla="*/ 3 w 28"/>
                  <a:gd name="T11" fmla="*/ 12 h 20"/>
                  <a:gd name="T12" fmla="*/ 2 w 28"/>
                  <a:gd name="T13" fmla="*/ 10 h 20"/>
                  <a:gd name="T14" fmla="*/ 2 w 28"/>
                  <a:gd name="T15" fmla="*/ 8 h 20"/>
                  <a:gd name="T16" fmla="*/ 1 w 28"/>
                  <a:gd name="T17" fmla="*/ 6 h 20"/>
                  <a:gd name="T18" fmla="*/ 7 w 28"/>
                  <a:gd name="T19" fmla="*/ 5 h 20"/>
                  <a:gd name="T20" fmla="*/ 5 w 28"/>
                  <a:gd name="T21" fmla="*/ 3 h 20"/>
                  <a:gd name="T22" fmla="*/ 5 w 28"/>
                  <a:gd name="T23" fmla="*/ 0 h 20"/>
                  <a:gd name="T24" fmla="*/ 8 w 28"/>
                  <a:gd name="T25" fmla="*/ 2 h 20"/>
                  <a:gd name="T26" fmla="*/ 14 w 28"/>
                  <a:gd name="T27" fmla="*/ 5 h 20"/>
                  <a:gd name="T28" fmla="*/ 21 w 28"/>
                  <a:gd name="T29" fmla="*/ 7 h 20"/>
                  <a:gd name="T30" fmla="*/ 25 w 28"/>
                  <a:gd name="T3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0">
                    <a:moveTo>
                      <a:pt x="25" y="10"/>
                    </a:moveTo>
                    <a:cubicBezTo>
                      <a:pt x="25" y="10"/>
                      <a:pt x="28" y="13"/>
                      <a:pt x="26" y="16"/>
                    </a:cubicBezTo>
                    <a:cubicBezTo>
                      <a:pt x="24" y="20"/>
                      <a:pt x="20" y="17"/>
                      <a:pt x="20" y="17"/>
                    </a:cubicBezTo>
                    <a:cubicBezTo>
                      <a:pt x="18" y="14"/>
                      <a:pt x="18" y="14"/>
                      <a:pt x="18" y="14"/>
                    </a:cubicBezTo>
                    <a:cubicBezTo>
                      <a:pt x="18" y="14"/>
                      <a:pt x="6" y="15"/>
                      <a:pt x="3" y="13"/>
                    </a:cubicBezTo>
                    <a:cubicBezTo>
                      <a:pt x="3" y="13"/>
                      <a:pt x="3" y="13"/>
                      <a:pt x="3" y="12"/>
                    </a:cubicBezTo>
                    <a:cubicBezTo>
                      <a:pt x="3" y="12"/>
                      <a:pt x="2" y="12"/>
                      <a:pt x="2" y="10"/>
                    </a:cubicBezTo>
                    <a:cubicBezTo>
                      <a:pt x="2" y="10"/>
                      <a:pt x="0" y="9"/>
                      <a:pt x="2" y="8"/>
                    </a:cubicBezTo>
                    <a:cubicBezTo>
                      <a:pt x="2" y="8"/>
                      <a:pt x="1" y="7"/>
                      <a:pt x="1" y="6"/>
                    </a:cubicBezTo>
                    <a:cubicBezTo>
                      <a:pt x="2" y="5"/>
                      <a:pt x="2" y="5"/>
                      <a:pt x="7" y="5"/>
                    </a:cubicBezTo>
                    <a:cubicBezTo>
                      <a:pt x="7" y="5"/>
                      <a:pt x="5" y="3"/>
                      <a:pt x="5" y="3"/>
                    </a:cubicBezTo>
                    <a:cubicBezTo>
                      <a:pt x="4" y="2"/>
                      <a:pt x="3" y="0"/>
                      <a:pt x="5" y="0"/>
                    </a:cubicBezTo>
                    <a:cubicBezTo>
                      <a:pt x="5" y="0"/>
                      <a:pt x="7" y="2"/>
                      <a:pt x="8" y="2"/>
                    </a:cubicBezTo>
                    <a:cubicBezTo>
                      <a:pt x="9" y="3"/>
                      <a:pt x="13" y="4"/>
                      <a:pt x="14" y="5"/>
                    </a:cubicBezTo>
                    <a:cubicBezTo>
                      <a:pt x="15" y="5"/>
                      <a:pt x="17" y="6"/>
                      <a:pt x="21" y="7"/>
                    </a:cubicBezTo>
                    <a:cubicBezTo>
                      <a:pt x="24" y="8"/>
                      <a:pt x="25" y="10"/>
                      <a:pt x="25" y="10"/>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77">
                <a:extLst>
                  <a:ext uri="{FF2B5EF4-FFF2-40B4-BE49-F238E27FC236}">
                    <a16:creationId xmlns:a16="http://schemas.microsoft.com/office/drawing/2014/main" id="{5CBDB1EC-11DA-5889-FDD1-73C69A8CDD17}"/>
                  </a:ext>
                </a:extLst>
              </p:cNvPr>
              <p:cNvSpPr>
                <a:spLocks/>
              </p:cNvSpPr>
              <p:nvPr/>
            </p:nvSpPr>
            <p:spPr bwMode="auto">
              <a:xfrm>
                <a:off x="2835462" y="3385889"/>
                <a:ext cx="147390" cy="87867"/>
              </a:xfrm>
              <a:custGeom>
                <a:avLst/>
                <a:gdLst>
                  <a:gd name="T0" fmla="*/ 2 w 22"/>
                  <a:gd name="T1" fmla="*/ 6 h 13"/>
                  <a:gd name="T2" fmla="*/ 9 w 22"/>
                  <a:gd name="T3" fmla="*/ 6 h 13"/>
                  <a:gd name="T4" fmla="*/ 15 w 22"/>
                  <a:gd name="T5" fmla="*/ 6 h 13"/>
                  <a:gd name="T6" fmla="*/ 15 w 22"/>
                  <a:gd name="T7" fmla="*/ 0 h 13"/>
                  <a:gd name="T8" fmla="*/ 19 w 22"/>
                  <a:gd name="T9" fmla="*/ 3 h 13"/>
                  <a:gd name="T10" fmla="*/ 20 w 22"/>
                  <a:gd name="T11" fmla="*/ 9 h 13"/>
                  <a:gd name="T12" fmla="*/ 14 w 22"/>
                  <a:gd name="T13" fmla="*/ 10 h 13"/>
                  <a:gd name="T14" fmla="*/ 12 w 22"/>
                  <a:gd name="T15" fmla="*/ 7 h 13"/>
                  <a:gd name="T16" fmla="*/ 0 w 22"/>
                  <a:gd name="T17" fmla="*/ 7 h 13"/>
                  <a:gd name="T18" fmla="*/ 2 w 22"/>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3">
                    <a:moveTo>
                      <a:pt x="2" y="6"/>
                    </a:moveTo>
                    <a:cubicBezTo>
                      <a:pt x="3" y="6"/>
                      <a:pt x="7" y="6"/>
                      <a:pt x="9" y="6"/>
                    </a:cubicBezTo>
                    <a:cubicBezTo>
                      <a:pt x="10" y="7"/>
                      <a:pt x="15" y="6"/>
                      <a:pt x="15" y="6"/>
                    </a:cubicBezTo>
                    <a:cubicBezTo>
                      <a:pt x="16" y="6"/>
                      <a:pt x="16" y="3"/>
                      <a:pt x="15" y="0"/>
                    </a:cubicBezTo>
                    <a:cubicBezTo>
                      <a:pt x="18" y="1"/>
                      <a:pt x="19" y="3"/>
                      <a:pt x="19" y="3"/>
                    </a:cubicBezTo>
                    <a:cubicBezTo>
                      <a:pt x="19" y="3"/>
                      <a:pt x="22" y="6"/>
                      <a:pt x="20" y="9"/>
                    </a:cubicBezTo>
                    <a:cubicBezTo>
                      <a:pt x="18" y="13"/>
                      <a:pt x="14" y="10"/>
                      <a:pt x="14" y="10"/>
                    </a:cubicBezTo>
                    <a:cubicBezTo>
                      <a:pt x="12" y="7"/>
                      <a:pt x="12" y="7"/>
                      <a:pt x="12" y="7"/>
                    </a:cubicBezTo>
                    <a:cubicBezTo>
                      <a:pt x="12" y="7"/>
                      <a:pt x="4" y="8"/>
                      <a:pt x="0" y="7"/>
                    </a:cubicBezTo>
                    <a:lnTo>
                      <a:pt x="2" y="6"/>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78">
                <a:extLst>
                  <a:ext uri="{FF2B5EF4-FFF2-40B4-BE49-F238E27FC236}">
                    <a16:creationId xmlns:a16="http://schemas.microsoft.com/office/drawing/2014/main" id="{133A611D-752B-E477-6F43-227D15D37AA9}"/>
                  </a:ext>
                </a:extLst>
              </p:cNvPr>
              <p:cNvSpPr>
                <a:spLocks/>
              </p:cNvSpPr>
              <p:nvPr/>
            </p:nvSpPr>
            <p:spPr bwMode="auto">
              <a:xfrm>
                <a:off x="2801449" y="3400061"/>
                <a:ext cx="34013" cy="5669"/>
              </a:xfrm>
              <a:custGeom>
                <a:avLst/>
                <a:gdLst>
                  <a:gd name="T0" fmla="*/ 1 w 5"/>
                  <a:gd name="T1" fmla="*/ 1 h 1"/>
                  <a:gd name="T2" fmla="*/ 0 w 5"/>
                  <a:gd name="T3" fmla="*/ 0 h 1"/>
                  <a:gd name="T4" fmla="*/ 5 w 5"/>
                  <a:gd name="T5" fmla="*/ 1 h 1"/>
                  <a:gd name="T6" fmla="*/ 1 w 5"/>
                  <a:gd name="T7" fmla="*/ 1 h 1"/>
                </a:gdLst>
                <a:ahLst/>
                <a:cxnLst>
                  <a:cxn ang="0">
                    <a:pos x="T0" y="T1"/>
                  </a:cxn>
                  <a:cxn ang="0">
                    <a:pos x="T2" y="T3"/>
                  </a:cxn>
                  <a:cxn ang="0">
                    <a:pos x="T4" y="T5"/>
                  </a:cxn>
                  <a:cxn ang="0">
                    <a:pos x="T6" y="T7"/>
                  </a:cxn>
                </a:cxnLst>
                <a:rect l="0" t="0" r="r" b="b"/>
                <a:pathLst>
                  <a:path w="5" h="1">
                    <a:moveTo>
                      <a:pt x="1" y="1"/>
                    </a:moveTo>
                    <a:cubicBezTo>
                      <a:pt x="1" y="1"/>
                      <a:pt x="1" y="1"/>
                      <a:pt x="0" y="0"/>
                    </a:cubicBezTo>
                    <a:cubicBezTo>
                      <a:pt x="5" y="1"/>
                      <a:pt x="5" y="1"/>
                      <a:pt x="5" y="1"/>
                    </a:cubicBezTo>
                    <a:lnTo>
                      <a:pt x="1" y="1"/>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79">
                <a:extLst>
                  <a:ext uri="{FF2B5EF4-FFF2-40B4-BE49-F238E27FC236}">
                    <a16:creationId xmlns:a16="http://schemas.microsoft.com/office/drawing/2014/main" id="{A29D0847-35E1-4585-40AC-840A900B8AB2}"/>
                  </a:ext>
                </a:extLst>
              </p:cNvPr>
              <p:cNvSpPr>
                <a:spLocks/>
              </p:cNvSpPr>
              <p:nvPr/>
            </p:nvSpPr>
            <p:spPr bwMode="auto">
              <a:xfrm>
                <a:off x="2821290" y="3346207"/>
                <a:ext cx="34013" cy="25510"/>
              </a:xfrm>
              <a:custGeom>
                <a:avLst/>
                <a:gdLst>
                  <a:gd name="T0" fmla="*/ 3 w 5"/>
                  <a:gd name="T1" fmla="*/ 4 h 4"/>
                  <a:gd name="T2" fmla="*/ 1 w 5"/>
                  <a:gd name="T3" fmla="*/ 2 h 4"/>
                  <a:gd name="T4" fmla="*/ 0 w 5"/>
                  <a:gd name="T5" fmla="*/ 0 h 4"/>
                  <a:gd name="T6" fmla="*/ 5 w 5"/>
                  <a:gd name="T7" fmla="*/ 3 h 4"/>
                  <a:gd name="T8" fmla="*/ 1 w 5"/>
                  <a:gd name="T9" fmla="*/ 4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3" y="4"/>
                      <a:pt x="1" y="2"/>
                      <a:pt x="1" y="2"/>
                    </a:cubicBezTo>
                    <a:cubicBezTo>
                      <a:pt x="0" y="1"/>
                      <a:pt x="0" y="1"/>
                      <a:pt x="0" y="0"/>
                    </a:cubicBezTo>
                    <a:cubicBezTo>
                      <a:pt x="1" y="1"/>
                      <a:pt x="3" y="3"/>
                      <a:pt x="5" y="3"/>
                    </a:cubicBezTo>
                    <a:cubicBezTo>
                      <a:pt x="5" y="3"/>
                      <a:pt x="4" y="4"/>
                      <a:pt x="1" y="4"/>
                    </a:cubicBezTo>
                    <a:cubicBezTo>
                      <a:pt x="2" y="4"/>
                      <a:pt x="3" y="4"/>
                      <a:pt x="3" y="4"/>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80">
                <a:extLst>
                  <a:ext uri="{FF2B5EF4-FFF2-40B4-BE49-F238E27FC236}">
                    <a16:creationId xmlns:a16="http://schemas.microsoft.com/office/drawing/2014/main" id="{0CF178E5-3E61-BC84-DD20-A3D97C64FFEA}"/>
                  </a:ext>
                </a:extLst>
              </p:cNvPr>
              <p:cNvSpPr>
                <a:spLocks/>
              </p:cNvSpPr>
              <p:nvPr/>
            </p:nvSpPr>
            <p:spPr bwMode="auto">
              <a:xfrm>
                <a:off x="2807118" y="3411398"/>
                <a:ext cx="28344" cy="8503"/>
              </a:xfrm>
              <a:custGeom>
                <a:avLst/>
                <a:gdLst>
                  <a:gd name="T0" fmla="*/ 3 w 4"/>
                  <a:gd name="T1" fmla="*/ 1 h 1"/>
                  <a:gd name="T2" fmla="*/ 4 w 4"/>
                  <a:gd name="T3" fmla="*/ 1 h 1"/>
                  <a:gd name="T4" fmla="*/ 2 w 4"/>
                  <a:gd name="T5" fmla="*/ 1 h 1"/>
                  <a:gd name="T6" fmla="*/ 1 w 4"/>
                  <a:gd name="T7" fmla="*/ 1 h 1"/>
                  <a:gd name="T8" fmla="*/ 0 w 4"/>
                  <a:gd name="T9" fmla="*/ 0 h 1"/>
                  <a:gd name="T10" fmla="*/ 3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3" y="1"/>
                    </a:moveTo>
                    <a:cubicBezTo>
                      <a:pt x="3" y="1"/>
                      <a:pt x="4" y="1"/>
                      <a:pt x="4" y="1"/>
                    </a:cubicBezTo>
                    <a:cubicBezTo>
                      <a:pt x="4" y="1"/>
                      <a:pt x="3" y="1"/>
                      <a:pt x="2" y="1"/>
                    </a:cubicBezTo>
                    <a:cubicBezTo>
                      <a:pt x="2" y="1"/>
                      <a:pt x="2" y="1"/>
                      <a:pt x="1" y="1"/>
                    </a:cubicBezTo>
                    <a:cubicBezTo>
                      <a:pt x="1" y="1"/>
                      <a:pt x="1" y="1"/>
                      <a:pt x="0" y="0"/>
                    </a:cubicBezTo>
                    <a:cubicBezTo>
                      <a:pt x="1" y="1"/>
                      <a:pt x="2" y="1"/>
                      <a:pt x="3" y="1"/>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81">
                <a:extLst>
                  <a:ext uri="{FF2B5EF4-FFF2-40B4-BE49-F238E27FC236}">
                    <a16:creationId xmlns:a16="http://schemas.microsoft.com/office/drawing/2014/main" id="{B0CB3139-1C2B-DBE9-5066-6D9A1BBFE624}"/>
                  </a:ext>
                </a:extLst>
              </p:cNvPr>
              <p:cNvSpPr>
                <a:spLocks/>
              </p:cNvSpPr>
              <p:nvPr/>
            </p:nvSpPr>
            <p:spPr bwMode="auto">
              <a:xfrm>
                <a:off x="2801449" y="3380220"/>
                <a:ext cx="34013" cy="11338"/>
              </a:xfrm>
              <a:custGeom>
                <a:avLst/>
                <a:gdLst>
                  <a:gd name="T0" fmla="*/ 0 w 5"/>
                  <a:gd name="T1" fmla="*/ 0 h 2"/>
                  <a:gd name="T2" fmla="*/ 3 w 5"/>
                  <a:gd name="T3" fmla="*/ 1 h 2"/>
                  <a:gd name="T4" fmla="*/ 5 w 5"/>
                  <a:gd name="T5" fmla="*/ 2 h 2"/>
                  <a:gd name="T6" fmla="*/ 1 w 5"/>
                  <a:gd name="T7" fmla="*/ 2 h 2"/>
                  <a:gd name="T8" fmla="*/ 1 w 5"/>
                  <a:gd name="T9" fmla="*/ 2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cubicBezTo>
                      <a:pt x="1" y="1"/>
                      <a:pt x="2" y="1"/>
                      <a:pt x="3" y="1"/>
                    </a:cubicBezTo>
                    <a:cubicBezTo>
                      <a:pt x="3" y="1"/>
                      <a:pt x="5" y="2"/>
                      <a:pt x="5" y="2"/>
                    </a:cubicBezTo>
                    <a:cubicBezTo>
                      <a:pt x="3" y="1"/>
                      <a:pt x="2" y="1"/>
                      <a:pt x="1" y="2"/>
                    </a:cubicBezTo>
                    <a:cubicBezTo>
                      <a:pt x="1" y="2"/>
                      <a:pt x="1" y="2"/>
                      <a:pt x="1" y="2"/>
                    </a:cubicBezTo>
                    <a:cubicBezTo>
                      <a:pt x="1" y="2"/>
                      <a:pt x="0" y="1"/>
                      <a:pt x="0" y="0"/>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82">
                <a:extLst>
                  <a:ext uri="{FF2B5EF4-FFF2-40B4-BE49-F238E27FC236}">
                    <a16:creationId xmlns:a16="http://schemas.microsoft.com/office/drawing/2014/main" id="{09F06536-58CC-5696-22FE-A5CCBE1CA0AC}"/>
                  </a:ext>
                </a:extLst>
              </p:cNvPr>
              <p:cNvSpPr>
                <a:spLocks/>
              </p:cNvSpPr>
              <p:nvPr/>
            </p:nvSpPr>
            <p:spPr bwMode="auto">
              <a:xfrm>
                <a:off x="2727754" y="3023084"/>
                <a:ext cx="113377" cy="161562"/>
              </a:xfrm>
              <a:custGeom>
                <a:avLst/>
                <a:gdLst>
                  <a:gd name="T0" fmla="*/ 12 w 17"/>
                  <a:gd name="T1" fmla="*/ 0 h 24"/>
                  <a:gd name="T2" fmla="*/ 15 w 17"/>
                  <a:gd name="T3" fmla="*/ 3 h 24"/>
                  <a:gd name="T4" fmla="*/ 17 w 17"/>
                  <a:gd name="T5" fmla="*/ 9 h 24"/>
                  <a:gd name="T6" fmla="*/ 17 w 17"/>
                  <a:gd name="T7" fmla="*/ 13 h 24"/>
                  <a:gd name="T8" fmla="*/ 15 w 17"/>
                  <a:gd name="T9" fmla="*/ 20 h 24"/>
                  <a:gd name="T10" fmla="*/ 11 w 17"/>
                  <a:gd name="T11" fmla="*/ 24 h 24"/>
                  <a:gd name="T12" fmla="*/ 4 w 17"/>
                  <a:gd name="T13" fmla="*/ 21 h 24"/>
                  <a:gd name="T14" fmla="*/ 1 w 17"/>
                  <a:gd name="T15" fmla="*/ 13 h 24"/>
                  <a:gd name="T16" fmla="*/ 12 w 1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4">
                    <a:moveTo>
                      <a:pt x="12" y="0"/>
                    </a:moveTo>
                    <a:cubicBezTo>
                      <a:pt x="12" y="0"/>
                      <a:pt x="14" y="1"/>
                      <a:pt x="15" y="3"/>
                    </a:cubicBezTo>
                    <a:cubicBezTo>
                      <a:pt x="16" y="5"/>
                      <a:pt x="17" y="5"/>
                      <a:pt x="17" y="9"/>
                    </a:cubicBezTo>
                    <a:cubicBezTo>
                      <a:pt x="17" y="9"/>
                      <a:pt x="17" y="12"/>
                      <a:pt x="17" y="13"/>
                    </a:cubicBezTo>
                    <a:cubicBezTo>
                      <a:pt x="17" y="15"/>
                      <a:pt x="15" y="19"/>
                      <a:pt x="15" y="20"/>
                    </a:cubicBezTo>
                    <a:cubicBezTo>
                      <a:pt x="14" y="22"/>
                      <a:pt x="12" y="24"/>
                      <a:pt x="11" y="24"/>
                    </a:cubicBezTo>
                    <a:cubicBezTo>
                      <a:pt x="9" y="24"/>
                      <a:pt x="4" y="21"/>
                      <a:pt x="4" y="21"/>
                    </a:cubicBezTo>
                    <a:cubicBezTo>
                      <a:pt x="3" y="20"/>
                      <a:pt x="0" y="18"/>
                      <a:pt x="1" y="13"/>
                    </a:cubicBezTo>
                    <a:cubicBezTo>
                      <a:pt x="2" y="8"/>
                      <a:pt x="8" y="0"/>
                      <a:pt x="12" y="0"/>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83">
                <a:extLst>
                  <a:ext uri="{FF2B5EF4-FFF2-40B4-BE49-F238E27FC236}">
                    <a16:creationId xmlns:a16="http://schemas.microsoft.com/office/drawing/2014/main" id="{D188F353-A265-B400-CFB8-2D0912330A4D}"/>
                  </a:ext>
                </a:extLst>
              </p:cNvPr>
              <p:cNvSpPr>
                <a:spLocks/>
              </p:cNvSpPr>
              <p:nvPr/>
            </p:nvSpPr>
            <p:spPr bwMode="auto">
              <a:xfrm>
                <a:off x="2815621" y="3425571"/>
                <a:ext cx="34013" cy="8503"/>
              </a:xfrm>
              <a:custGeom>
                <a:avLst/>
                <a:gdLst>
                  <a:gd name="T0" fmla="*/ 5 w 5"/>
                  <a:gd name="T1" fmla="*/ 0 h 1"/>
                  <a:gd name="T2" fmla="*/ 4 w 5"/>
                  <a:gd name="T3" fmla="*/ 1 h 1"/>
                  <a:gd name="T4" fmla="*/ 0 w 5"/>
                  <a:gd name="T5" fmla="*/ 0 h 1"/>
                  <a:gd name="T6" fmla="*/ 0 w 5"/>
                  <a:gd name="T7" fmla="*/ 0 h 1"/>
                  <a:gd name="T8" fmla="*/ 5 w 5"/>
                  <a:gd name="T9" fmla="*/ 0 h 1"/>
                </a:gdLst>
                <a:ahLst/>
                <a:cxnLst>
                  <a:cxn ang="0">
                    <a:pos x="T0" y="T1"/>
                  </a:cxn>
                  <a:cxn ang="0">
                    <a:pos x="T2" y="T3"/>
                  </a:cxn>
                  <a:cxn ang="0">
                    <a:pos x="T4" y="T5"/>
                  </a:cxn>
                  <a:cxn ang="0">
                    <a:pos x="T6" y="T7"/>
                  </a:cxn>
                  <a:cxn ang="0">
                    <a:pos x="T8" y="T9"/>
                  </a:cxn>
                </a:cxnLst>
                <a:rect l="0" t="0" r="r" b="b"/>
                <a:pathLst>
                  <a:path w="5" h="1">
                    <a:moveTo>
                      <a:pt x="5" y="0"/>
                    </a:moveTo>
                    <a:cubicBezTo>
                      <a:pt x="4" y="1"/>
                      <a:pt x="4" y="1"/>
                      <a:pt x="4" y="1"/>
                    </a:cubicBezTo>
                    <a:cubicBezTo>
                      <a:pt x="2" y="1"/>
                      <a:pt x="1" y="1"/>
                      <a:pt x="0" y="0"/>
                    </a:cubicBezTo>
                    <a:cubicBezTo>
                      <a:pt x="0" y="0"/>
                      <a:pt x="0" y="0"/>
                      <a:pt x="0" y="0"/>
                    </a:cubicBezTo>
                    <a:cubicBezTo>
                      <a:pt x="1" y="0"/>
                      <a:pt x="5" y="0"/>
                      <a:pt x="5" y="0"/>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84">
                <a:extLst>
                  <a:ext uri="{FF2B5EF4-FFF2-40B4-BE49-F238E27FC236}">
                    <a16:creationId xmlns:a16="http://schemas.microsoft.com/office/drawing/2014/main" id="{AD159C82-3C23-686D-BCB4-C7683AB925EF}"/>
                  </a:ext>
                </a:extLst>
              </p:cNvPr>
              <p:cNvSpPr>
                <a:spLocks/>
              </p:cNvSpPr>
              <p:nvPr/>
            </p:nvSpPr>
            <p:spPr bwMode="auto">
              <a:xfrm>
                <a:off x="2727754" y="3037256"/>
                <a:ext cx="73695" cy="147390"/>
              </a:xfrm>
              <a:custGeom>
                <a:avLst/>
                <a:gdLst>
                  <a:gd name="T0" fmla="*/ 1 w 11"/>
                  <a:gd name="T1" fmla="*/ 11 h 22"/>
                  <a:gd name="T2" fmla="*/ 8 w 11"/>
                  <a:gd name="T3" fmla="*/ 0 h 22"/>
                  <a:gd name="T4" fmla="*/ 10 w 11"/>
                  <a:gd name="T5" fmla="*/ 0 h 22"/>
                  <a:gd name="T6" fmla="*/ 7 w 11"/>
                  <a:gd name="T7" fmla="*/ 6 h 22"/>
                  <a:gd name="T8" fmla="*/ 4 w 11"/>
                  <a:gd name="T9" fmla="*/ 9 h 22"/>
                  <a:gd name="T10" fmla="*/ 6 w 11"/>
                  <a:gd name="T11" fmla="*/ 12 h 22"/>
                  <a:gd name="T12" fmla="*/ 5 w 11"/>
                  <a:gd name="T13" fmla="*/ 17 h 22"/>
                  <a:gd name="T14" fmla="*/ 11 w 11"/>
                  <a:gd name="T15" fmla="*/ 22 h 22"/>
                  <a:gd name="T16" fmla="*/ 4 w 11"/>
                  <a:gd name="T17" fmla="*/ 19 h 22"/>
                  <a:gd name="T18" fmla="*/ 1 w 11"/>
                  <a:gd name="T1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2">
                    <a:moveTo>
                      <a:pt x="1" y="11"/>
                    </a:moveTo>
                    <a:cubicBezTo>
                      <a:pt x="2" y="8"/>
                      <a:pt x="5" y="3"/>
                      <a:pt x="8" y="0"/>
                    </a:cubicBezTo>
                    <a:cubicBezTo>
                      <a:pt x="9" y="0"/>
                      <a:pt x="10" y="0"/>
                      <a:pt x="10" y="0"/>
                    </a:cubicBezTo>
                    <a:cubicBezTo>
                      <a:pt x="7" y="2"/>
                      <a:pt x="7" y="6"/>
                      <a:pt x="7" y="6"/>
                    </a:cubicBezTo>
                    <a:cubicBezTo>
                      <a:pt x="7" y="6"/>
                      <a:pt x="3" y="9"/>
                      <a:pt x="4" y="9"/>
                    </a:cubicBezTo>
                    <a:cubicBezTo>
                      <a:pt x="5" y="9"/>
                      <a:pt x="6" y="11"/>
                      <a:pt x="6" y="12"/>
                    </a:cubicBezTo>
                    <a:cubicBezTo>
                      <a:pt x="5" y="14"/>
                      <a:pt x="4" y="15"/>
                      <a:pt x="5" y="17"/>
                    </a:cubicBezTo>
                    <a:cubicBezTo>
                      <a:pt x="5" y="19"/>
                      <a:pt x="11" y="22"/>
                      <a:pt x="11" y="22"/>
                    </a:cubicBezTo>
                    <a:cubicBezTo>
                      <a:pt x="9" y="22"/>
                      <a:pt x="4" y="19"/>
                      <a:pt x="4" y="19"/>
                    </a:cubicBezTo>
                    <a:cubicBezTo>
                      <a:pt x="3" y="18"/>
                      <a:pt x="0" y="16"/>
                      <a:pt x="1" y="11"/>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5">
                <a:extLst>
                  <a:ext uri="{FF2B5EF4-FFF2-40B4-BE49-F238E27FC236}">
                    <a16:creationId xmlns:a16="http://schemas.microsoft.com/office/drawing/2014/main" id="{F4CD604C-54AA-4B39-2C1A-F8152E0D8BCD}"/>
                  </a:ext>
                </a:extLst>
              </p:cNvPr>
              <p:cNvSpPr>
                <a:spLocks/>
              </p:cNvSpPr>
              <p:nvPr/>
            </p:nvSpPr>
            <p:spPr bwMode="auto">
              <a:xfrm>
                <a:off x="2639887" y="3210155"/>
                <a:ext cx="283442" cy="297614"/>
              </a:xfrm>
              <a:custGeom>
                <a:avLst/>
                <a:gdLst>
                  <a:gd name="T0" fmla="*/ 39 w 42"/>
                  <a:gd name="T1" fmla="*/ 33 h 44"/>
                  <a:gd name="T2" fmla="*/ 36 w 42"/>
                  <a:gd name="T3" fmla="*/ 34 h 44"/>
                  <a:gd name="T4" fmla="*/ 22 w 42"/>
                  <a:gd name="T5" fmla="*/ 32 h 44"/>
                  <a:gd name="T6" fmla="*/ 20 w 42"/>
                  <a:gd name="T7" fmla="*/ 28 h 44"/>
                  <a:gd name="T8" fmla="*/ 15 w 42"/>
                  <a:gd name="T9" fmla="*/ 13 h 44"/>
                  <a:gd name="T10" fmla="*/ 10 w 42"/>
                  <a:gd name="T11" fmla="*/ 4 h 44"/>
                  <a:gd name="T12" fmla="*/ 7 w 42"/>
                  <a:gd name="T13" fmla="*/ 0 h 44"/>
                  <a:gd name="T14" fmla="*/ 1 w 42"/>
                  <a:gd name="T15" fmla="*/ 16 h 44"/>
                  <a:gd name="T16" fmla="*/ 4 w 42"/>
                  <a:gd name="T17" fmla="*/ 26 h 44"/>
                  <a:gd name="T18" fmla="*/ 14 w 42"/>
                  <a:gd name="T19" fmla="*/ 40 h 44"/>
                  <a:gd name="T20" fmla="*/ 17 w 42"/>
                  <a:gd name="T21" fmla="*/ 43 h 44"/>
                  <a:gd name="T22" fmla="*/ 38 w 42"/>
                  <a:gd name="T23" fmla="*/ 43 h 44"/>
                  <a:gd name="T24" fmla="*/ 39 w 42"/>
                  <a:gd name="T2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4">
                    <a:moveTo>
                      <a:pt x="39" y="33"/>
                    </a:moveTo>
                    <a:cubicBezTo>
                      <a:pt x="39" y="33"/>
                      <a:pt x="37" y="34"/>
                      <a:pt x="36" y="34"/>
                    </a:cubicBezTo>
                    <a:cubicBezTo>
                      <a:pt x="34" y="34"/>
                      <a:pt x="26" y="32"/>
                      <a:pt x="22" y="32"/>
                    </a:cubicBezTo>
                    <a:cubicBezTo>
                      <a:pt x="22" y="32"/>
                      <a:pt x="22" y="29"/>
                      <a:pt x="20" y="28"/>
                    </a:cubicBezTo>
                    <a:cubicBezTo>
                      <a:pt x="18" y="27"/>
                      <a:pt x="16" y="15"/>
                      <a:pt x="15" y="13"/>
                    </a:cubicBezTo>
                    <a:cubicBezTo>
                      <a:pt x="15" y="10"/>
                      <a:pt x="14" y="4"/>
                      <a:pt x="10" y="4"/>
                    </a:cubicBezTo>
                    <a:cubicBezTo>
                      <a:pt x="10" y="4"/>
                      <a:pt x="7" y="1"/>
                      <a:pt x="7" y="0"/>
                    </a:cubicBezTo>
                    <a:cubicBezTo>
                      <a:pt x="6" y="0"/>
                      <a:pt x="0" y="11"/>
                      <a:pt x="1" y="16"/>
                    </a:cubicBezTo>
                    <a:cubicBezTo>
                      <a:pt x="1" y="22"/>
                      <a:pt x="4" y="26"/>
                      <a:pt x="4" y="26"/>
                    </a:cubicBezTo>
                    <a:cubicBezTo>
                      <a:pt x="4" y="26"/>
                      <a:pt x="13" y="38"/>
                      <a:pt x="14" y="40"/>
                    </a:cubicBezTo>
                    <a:cubicBezTo>
                      <a:pt x="16" y="42"/>
                      <a:pt x="15" y="42"/>
                      <a:pt x="17" y="43"/>
                    </a:cubicBezTo>
                    <a:cubicBezTo>
                      <a:pt x="20" y="44"/>
                      <a:pt x="38" y="43"/>
                      <a:pt x="38" y="43"/>
                    </a:cubicBezTo>
                    <a:cubicBezTo>
                      <a:pt x="38" y="43"/>
                      <a:pt x="42" y="40"/>
                      <a:pt x="39" y="33"/>
                    </a:cubicBezTo>
                    <a:close/>
                  </a:path>
                </a:pathLst>
              </a:custGeom>
              <a:solidFill>
                <a:srgbClr val="B7B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86">
                <a:extLst>
                  <a:ext uri="{FF2B5EF4-FFF2-40B4-BE49-F238E27FC236}">
                    <a16:creationId xmlns:a16="http://schemas.microsoft.com/office/drawing/2014/main" id="{7258E1BA-52C4-D716-2A31-924B4DFFDF2F}"/>
                  </a:ext>
                </a:extLst>
              </p:cNvPr>
              <p:cNvSpPr>
                <a:spLocks/>
              </p:cNvSpPr>
              <p:nvPr/>
            </p:nvSpPr>
            <p:spPr bwMode="auto">
              <a:xfrm>
                <a:off x="2639887" y="3210155"/>
                <a:ext cx="269270" cy="297614"/>
              </a:xfrm>
              <a:custGeom>
                <a:avLst/>
                <a:gdLst>
                  <a:gd name="T0" fmla="*/ 7 w 40"/>
                  <a:gd name="T1" fmla="*/ 0 h 44"/>
                  <a:gd name="T2" fmla="*/ 10 w 40"/>
                  <a:gd name="T3" fmla="*/ 4 h 44"/>
                  <a:gd name="T4" fmla="*/ 14 w 40"/>
                  <a:gd name="T5" fmla="*/ 9 h 44"/>
                  <a:gd name="T6" fmla="*/ 8 w 40"/>
                  <a:gd name="T7" fmla="*/ 7 h 44"/>
                  <a:gd name="T8" fmla="*/ 6 w 40"/>
                  <a:gd name="T9" fmla="*/ 13 h 44"/>
                  <a:gd name="T10" fmla="*/ 11 w 40"/>
                  <a:gd name="T11" fmla="*/ 15 h 44"/>
                  <a:gd name="T12" fmla="*/ 6 w 40"/>
                  <a:gd name="T13" fmla="*/ 19 h 44"/>
                  <a:gd name="T14" fmla="*/ 7 w 40"/>
                  <a:gd name="T15" fmla="*/ 22 h 44"/>
                  <a:gd name="T16" fmla="*/ 15 w 40"/>
                  <a:gd name="T17" fmla="*/ 25 h 44"/>
                  <a:gd name="T18" fmla="*/ 9 w 40"/>
                  <a:gd name="T19" fmla="*/ 24 h 44"/>
                  <a:gd name="T20" fmla="*/ 16 w 40"/>
                  <a:gd name="T21" fmla="*/ 27 h 44"/>
                  <a:gd name="T22" fmla="*/ 9 w 40"/>
                  <a:gd name="T23" fmla="*/ 26 h 44"/>
                  <a:gd name="T24" fmla="*/ 14 w 40"/>
                  <a:gd name="T25" fmla="*/ 35 h 44"/>
                  <a:gd name="T26" fmla="*/ 19 w 40"/>
                  <a:gd name="T27" fmla="*/ 32 h 44"/>
                  <a:gd name="T28" fmla="*/ 19 w 40"/>
                  <a:gd name="T29" fmla="*/ 39 h 44"/>
                  <a:gd name="T30" fmla="*/ 22 w 40"/>
                  <a:gd name="T31" fmla="*/ 35 h 44"/>
                  <a:gd name="T32" fmla="*/ 21 w 40"/>
                  <a:gd name="T33" fmla="*/ 41 h 44"/>
                  <a:gd name="T34" fmla="*/ 31 w 40"/>
                  <a:gd name="T35" fmla="*/ 41 h 44"/>
                  <a:gd name="T36" fmla="*/ 40 w 40"/>
                  <a:gd name="T37" fmla="*/ 40 h 44"/>
                  <a:gd name="T38" fmla="*/ 38 w 40"/>
                  <a:gd name="T39" fmla="*/ 43 h 44"/>
                  <a:gd name="T40" fmla="*/ 17 w 40"/>
                  <a:gd name="T41" fmla="*/ 43 h 44"/>
                  <a:gd name="T42" fmla="*/ 14 w 40"/>
                  <a:gd name="T43" fmla="*/ 40 h 44"/>
                  <a:gd name="T44" fmla="*/ 4 w 40"/>
                  <a:gd name="T45" fmla="*/ 26 h 44"/>
                  <a:gd name="T46" fmla="*/ 1 w 40"/>
                  <a:gd name="T47" fmla="*/ 16 h 44"/>
                  <a:gd name="T48" fmla="*/ 7 w 40"/>
                  <a:gd name="T4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44">
                    <a:moveTo>
                      <a:pt x="7" y="0"/>
                    </a:moveTo>
                    <a:cubicBezTo>
                      <a:pt x="7" y="1"/>
                      <a:pt x="10" y="4"/>
                      <a:pt x="10" y="4"/>
                    </a:cubicBezTo>
                    <a:cubicBezTo>
                      <a:pt x="12" y="4"/>
                      <a:pt x="13" y="7"/>
                      <a:pt x="14" y="9"/>
                    </a:cubicBezTo>
                    <a:cubicBezTo>
                      <a:pt x="11" y="5"/>
                      <a:pt x="8" y="7"/>
                      <a:pt x="8" y="7"/>
                    </a:cubicBezTo>
                    <a:cubicBezTo>
                      <a:pt x="8" y="9"/>
                      <a:pt x="6" y="12"/>
                      <a:pt x="6" y="13"/>
                    </a:cubicBezTo>
                    <a:cubicBezTo>
                      <a:pt x="6" y="14"/>
                      <a:pt x="11" y="15"/>
                      <a:pt x="11" y="15"/>
                    </a:cubicBezTo>
                    <a:cubicBezTo>
                      <a:pt x="5" y="15"/>
                      <a:pt x="6" y="19"/>
                      <a:pt x="6" y="19"/>
                    </a:cubicBezTo>
                    <a:cubicBezTo>
                      <a:pt x="5" y="20"/>
                      <a:pt x="7" y="22"/>
                      <a:pt x="7" y="22"/>
                    </a:cubicBezTo>
                    <a:cubicBezTo>
                      <a:pt x="11" y="22"/>
                      <a:pt x="15" y="25"/>
                      <a:pt x="15" y="25"/>
                    </a:cubicBezTo>
                    <a:cubicBezTo>
                      <a:pt x="11" y="23"/>
                      <a:pt x="9" y="24"/>
                      <a:pt x="9" y="24"/>
                    </a:cubicBezTo>
                    <a:cubicBezTo>
                      <a:pt x="12" y="24"/>
                      <a:pt x="16" y="27"/>
                      <a:pt x="16" y="27"/>
                    </a:cubicBezTo>
                    <a:cubicBezTo>
                      <a:pt x="13" y="25"/>
                      <a:pt x="9" y="26"/>
                      <a:pt x="9" y="26"/>
                    </a:cubicBezTo>
                    <a:cubicBezTo>
                      <a:pt x="14" y="27"/>
                      <a:pt x="14" y="35"/>
                      <a:pt x="14" y="35"/>
                    </a:cubicBezTo>
                    <a:cubicBezTo>
                      <a:pt x="16" y="33"/>
                      <a:pt x="19" y="32"/>
                      <a:pt x="19" y="32"/>
                    </a:cubicBezTo>
                    <a:cubicBezTo>
                      <a:pt x="14" y="36"/>
                      <a:pt x="17" y="39"/>
                      <a:pt x="19" y="39"/>
                    </a:cubicBezTo>
                    <a:cubicBezTo>
                      <a:pt x="20" y="40"/>
                      <a:pt x="22" y="35"/>
                      <a:pt x="22" y="35"/>
                    </a:cubicBezTo>
                    <a:cubicBezTo>
                      <a:pt x="22" y="36"/>
                      <a:pt x="21" y="41"/>
                      <a:pt x="21" y="41"/>
                    </a:cubicBezTo>
                    <a:cubicBezTo>
                      <a:pt x="22" y="41"/>
                      <a:pt x="29" y="42"/>
                      <a:pt x="31" y="41"/>
                    </a:cubicBezTo>
                    <a:cubicBezTo>
                      <a:pt x="33" y="40"/>
                      <a:pt x="37" y="40"/>
                      <a:pt x="40" y="40"/>
                    </a:cubicBezTo>
                    <a:cubicBezTo>
                      <a:pt x="39" y="42"/>
                      <a:pt x="38" y="43"/>
                      <a:pt x="38" y="43"/>
                    </a:cubicBezTo>
                    <a:cubicBezTo>
                      <a:pt x="38" y="43"/>
                      <a:pt x="20" y="44"/>
                      <a:pt x="17" y="43"/>
                    </a:cubicBezTo>
                    <a:cubicBezTo>
                      <a:pt x="15" y="42"/>
                      <a:pt x="16" y="42"/>
                      <a:pt x="14" y="40"/>
                    </a:cubicBezTo>
                    <a:cubicBezTo>
                      <a:pt x="13" y="38"/>
                      <a:pt x="4" y="26"/>
                      <a:pt x="4" y="26"/>
                    </a:cubicBezTo>
                    <a:cubicBezTo>
                      <a:pt x="4" y="26"/>
                      <a:pt x="1" y="22"/>
                      <a:pt x="1" y="16"/>
                    </a:cubicBezTo>
                    <a:cubicBezTo>
                      <a:pt x="0" y="11"/>
                      <a:pt x="6" y="0"/>
                      <a:pt x="7" y="0"/>
                    </a:cubicBezTo>
                    <a:close/>
                  </a:path>
                </a:pathLst>
              </a:custGeom>
              <a:solidFill>
                <a:srgbClr val="7C7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487">
                <a:extLst>
                  <a:ext uri="{FF2B5EF4-FFF2-40B4-BE49-F238E27FC236}">
                    <a16:creationId xmlns:a16="http://schemas.microsoft.com/office/drawing/2014/main" id="{AB68A19F-3512-436C-9132-59D2653A3A2D}"/>
                  </a:ext>
                </a:extLst>
              </p:cNvPr>
              <p:cNvSpPr>
                <a:spLocks/>
              </p:cNvSpPr>
              <p:nvPr/>
            </p:nvSpPr>
            <p:spPr bwMode="auto">
              <a:xfrm>
                <a:off x="2625715" y="2983402"/>
                <a:ext cx="189906" cy="436500"/>
              </a:xfrm>
              <a:custGeom>
                <a:avLst/>
                <a:gdLst>
                  <a:gd name="T0" fmla="*/ 28 w 28"/>
                  <a:gd name="T1" fmla="*/ 6 h 65"/>
                  <a:gd name="T2" fmla="*/ 25 w 28"/>
                  <a:gd name="T3" fmla="*/ 8 h 65"/>
                  <a:gd name="T4" fmla="*/ 22 w 28"/>
                  <a:gd name="T5" fmla="*/ 13 h 65"/>
                  <a:gd name="T6" fmla="*/ 17 w 28"/>
                  <a:gd name="T7" fmla="*/ 19 h 65"/>
                  <a:gd name="T8" fmla="*/ 17 w 28"/>
                  <a:gd name="T9" fmla="*/ 25 h 65"/>
                  <a:gd name="T10" fmla="*/ 21 w 28"/>
                  <a:gd name="T11" fmla="*/ 33 h 65"/>
                  <a:gd name="T12" fmla="*/ 19 w 28"/>
                  <a:gd name="T13" fmla="*/ 41 h 65"/>
                  <a:gd name="T14" fmla="*/ 22 w 28"/>
                  <a:gd name="T15" fmla="*/ 48 h 65"/>
                  <a:gd name="T16" fmla="*/ 23 w 28"/>
                  <a:gd name="T17" fmla="*/ 52 h 65"/>
                  <a:gd name="T18" fmla="*/ 20 w 28"/>
                  <a:gd name="T19" fmla="*/ 49 h 65"/>
                  <a:gd name="T20" fmla="*/ 20 w 28"/>
                  <a:gd name="T21" fmla="*/ 45 h 65"/>
                  <a:gd name="T22" fmla="*/ 15 w 28"/>
                  <a:gd name="T23" fmla="*/ 39 h 65"/>
                  <a:gd name="T24" fmla="*/ 17 w 28"/>
                  <a:gd name="T25" fmla="*/ 34 h 65"/>
                  <a:gd name="T26" fmla="*/ 14 w 28"/>
                  <a:gd name="T27" fmla="*/ 32 h 65"/>
                  <a:gd name="T28" fmla="*/ 11 w 28"/>
                  <a:gd name="T29" fmla="*/ 36 h 65"/>
                  <a:gd name="T30" fmla="*/ 9 w 28"/>
                  <a:gd name="T31" fmla="*/ 45 h 65"/>
                  <a:gd name="T32" fmla="*/ 10 w 28"/>
                  <a:gd name="T33" fmla="*/ 36 h 65"/>
                  <a:gd name="T34" fmla="*/ 8 w 28"/>
                  <a:gd name="T35" fmla="*/ 39 h 65"/>
                  <a:gd name="T36" fmla="*/ 4 w 28"/>
                  <a:gd name="T37" fmla="*/ 48 h 65"/>
                  <a:gd name="T38" fmla="*/ 6 w 28"/>
                  <a:gd name="T39" fmla="*/ 60 h 65"/>
                  <a:gd name="T40" fmla="*/ 5 w 28"/>
                  <a:gd name="T41" fmla="*/ 61 h 65"/>
                  <a:gd name="T42" fmla="*/ 5 w 28"/>
                  <a:gd name="T43" fmla="*/ 65 h 65"/>
                  <a:gd name="T44" fmla="*/ 3 w 28"/>
                  <a:gd name="T45" fmla="*/ 61 h 65"/>
                  <a:gd name="T46" fmla="*/ 3 w 28"/>
                  <a:gd name="T47" fmla="*/ 56 h 65"/>
                  <a:gd name="T48" fmla="*/ 1 w 28"/>
                  <a:gd name="T49" fmla="*/ 54 h 65"/>
                  <a:gd name="T50" fmla="*/ 2 w 28"/>
                  <a:gd name="T51" fmla="*/ 47 h 65"/>
                  <a:gd name="T52" fmla="*/ 3 w 28"/>
                  <a:gd name="T53" fmla="*/ 41 h 65"/>
                  <a:gd name="T54" fmla="*/ 3 w 28"/>
                  <a:gd name="T55" fmla="*/ 34 h 65"/>
                  <a:gd name="T56" fmla="*/ 9 w 28"/>
                  <a:gd name="T57" fmla="*/ 27 h 65"/>
                  <a:gd name="T58" fmla="*/ 10 w 28"/>
                  <a:gd name="T59" fmla="*/ 15 h 65"/>
                  <a:gd name="T60" fmla="*/ 17 w 28"/>
                  <a:gd name="T61" fmla="*/ 1 h 65"/>
                  <a:gd name="T62" fmla="*/ 25 w 28"/>
                  <a:gd name="T63" fmla="*/ 2 h 65"/>
                  <a:gd name="T64" fmla="*/ 28 w 28"/>
                  <a:gd name="T6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65">
                    <a:moveTo>
                      <a:pt x="28" y="6"/>
                    </a:moveTo>
                    <a:cubicBezTo>
                      <a:pt x="28" y="6"/>
                      <a:pt x="26" y="8"/>
                      <a:pt x="25" y="8"/>
                    </a:cubicBezTo>
                    <a:cubicBezTo>
                      <a:pt x="23" y="8"/>
                      <a:pt x="22" y="10"/>
                      <a:pt x="22" y="13"/>
                    </a:cubicBezTo>
                    <a:cubicBezTo>
                      <a:pt x="21" y="16"/>
                      <a:pt x="21" y="17"/>
                      <a:pt x="17" y="19"/>
                    </a:cubicBezTo>
                    <a:cubicBezTo>
                      <a:pt x="17" y="19"/>
                      <a:pt x="15" y="23"/>
                      <a:pt x="17" y="25"/>
                    </a:cubicBezTo>
                    <a:cubicBezTo>
                      <a:pt x="19" y="26"/>
                      <a:pt x="22" y="30"/>
                      <a:pt x="21" y="33"/>
                    </a:cubicBezTo>
                    <a:cubicBezTo>
                      <a:pt x="19" y="36"/>
                      <a:pt x="17" y="38"/>
                      <a:pt x="19" y="41"/>
                    </a:cubicBezTo>
                    <a:cubicBezTo>
                      <a:pt x="22" y="44"/>
                      <a:pt x="23" y="46"/>
                      <a:pt x="22" y="48"/>
                    </a:cubicBezTo>
                    <a:cubicBezTo>
                      <a:pt x="21" y="50"/>
                      <a:pt x="22" y="50"/>
                      <a:pt x="23" y="52"/>
                    </a:cubicBezTo>
                    <a:cubicBezTo>
                      <a:pt x="23" y="52"/>
                      <a:pt x="21" y="50"/>
                      <a:pt x="20" y="49"/>
                    </a:cubicBezTo>
                    <a:cubicBezTo>
                      <a:pt x="19" y="47"/>
                      <a:pt x="21" y="47"/>
                      <a:pt x="20" y="45"/>
                    </a:cubicBezTo>
                    <a:cubicBezTo>
                      <a:pt x="19" y="43"/>
                      <a:pt x="15" y="41"/>
                      <a:pt x="15" y="39"/>
                    </a:cubicBezTo>
                    <a:cubicBezTo>
                      <a:pt x="15" y="36"/>
                      <a:pt x="17" y="35"/>
                      <a:pt x="17" y="34"/>
                    </a:cubicBezTo>
                    <a:cubicBezTo>
                      <a:pt x="17" y="34"/>
                      <a:pt x="15" y="32"/>
                      <a:pt x="14" y="32"/>
                    </a:cubicBezTo>
                    <a:cubicBezTo>
                      <a:pt x="12" y="33"/>
                      <a:pt x="10" y="35"/>
                      <a:pt x="11" y="36"/>
                    </a:cubicBezTo>
                    <a:cubicBezTo>
                      <a:pt x="12" y="37"/>
                      <a:pt x="14" y="39"/>
                      <a:pt x="9" y="45"/>
                    </a:cubicBezTo>
                    <a:cubicBezTo>
                      <a:pt x="9" y="45"/>
                      <a:pt x="14" y="38"/>
                      <a:pt x="10" y="36"/>
                    </a:cubicBezTo>
                    <a:cubicBezTo>
                      <a:pt x="10" y="36"/>
                      <a:pt x="8" y="37"/>
                      <a:pt x="8" y="39"/>
                    </a:cubicBezTo>
                    <a:cubicBezTo>
                      <a:pt x="7" y="41"/>
                      <a:pt x="4" y="41"/>
                      <a:pt x="4" y="48"/>
                    </a:cubicBezTo>
                    <a:cubicBezTo>
                      <a:pt x="4" y="48"/>
                      <a:pt x="4" y="56"/>
                      <a:pt x="6" y="60"/>
                    </a:cubicBezTo>
                    <a:cubicBezTo>
                      <a:pt x="6" y="60"/>
                      <a:pt x="5" y="60"/>
                      <a:pt x="5" y="61"/>
                    </a:cubicBezTo>
                    <a:cubicBezTo>
                      <a:pt x="5" y="62"/>
                      <a:pt x="6" y="64"/>
                      <a:pt x="5" y="65"/>
                    </a:cubicBezTo>
                    <a:cubicBezTo>
                      <a:pt x="5" y="65"/>
                      <a:pt x="5" y="63"/>
                      <a:pt x="3" y="61"/>
                    </a:cubicBezTo>
                    <a:cubicBezTo>
                      <a:pt x="1" y="58"/>
                      <a:pt x="3" y="56"/>
                      <a:pt x="3" y="56"/>
                    </a:cubicBezTo>
                    <a:cubicBezTo>
                      <a:pt x="3" y="56"/>
                      <a:pt x="3" y="55"/>
                      <a:pt x="1" y="54"/>
                    </a:cubicBezTo>
                    <a:cubicBezTo>
                      <a:pt x="0" y="53"/>
                      <a:pt x="1" y="48"/>
                      <a:pt x="2" y="47"/>
                    </a:cubicBezTo>
                    <a:cubicBezTo>
                      <a:pt x="3" y="45"/>
                      <a:pt x="4" y="42"/>
                      <a:pt x="3" y="41"/>
                    </a:cubicBezTo>
                    <a:cubicBezTo>
                      <a:pt x="3" y="40"/>
                      <a:pt x="2" y="36"/>
                      <a:pt x="3" y="34"/>
                    </a:cubicBezTo>
                    <a:cubicBezTo>
                      <a:pt x="4" y="32"/>
                      <a:pt x="9" y="28"/>
                      <a:pt x="9" y="27"/>
                    </a:cubicBezTo>
                    <a:cubicBezTo>
                      <a:pt x="9" y="26"/>
                      <a:pt x="10" y="22"/>
                      <a:pt x="10" y="15"/>
                    </a:cubicBezTo>
                    <a:cubicBezTo>
                      <a:pt x="9" y="8"/>
                      <a:pt x="15" y="2"/>
                      <a:pt x="17" y="1"/>
                    </a:cubicBezTo>
                    <a:cubicBezTo>
                      <a:pt x="19" y="0"/>
                      <a:pt x="22" y="0"/>
                      <a:pt x="25" y="2"/>
                    </a:cubicBezTo>
                    <a:cubicBezTo>
                      <a:pt x="27" y="4"/>
                      <a:pt x="28" y="6"/>
                      <a:pt x="28" y="6"/>
                    </a:cubicBezTo>
                    <a:close/>
                  </a:path>
                </a:pathLst>
              </a:custGeom>
              <a:solidFill>
                <a:srgbClr val="3D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488">
                <a:extLst>
                  <a:ext uri="{FF2B5EF4-FFF2-40B4-BE49-F238E27FC236}">
                    <a16:creationId xmlns:a16="http://schemas.microsoft.com/office/drawing/2014/main" id="{FAA46540-57B4-07E8-B043-0C0445E91B04}"/>
                  </a:ext>
                </a:extLst>
              </p:cNvPr>
              <p:cNvSpPr>
                <a:spLocks/>
              </p:cNvSpPr>
              <p:nvPr/>
            </p:nvSpPr>
            <p:spPr bwMode="auto">
              <a:xfrm>
                <a:off x="2795780" y="3190314"/>
                <a:ext cx="45351" cy="73695"/>
              </a:xfrm>
              <a:custGeom>
                <a:avLst/>
                <a:gdLst>
                  <a:gd name="T0" fmla="*/ 7 w 7"/>
                  <a:gd name="T1" fmla="*/ 0 h 11"/>
                  <a:gd name="T2" fmla="*/ 5 w 7"/>
                  <a:gd name="T3" fmla="*/ 4 h 11"/>
                  <a:gd name="T4" fmla="*/ 7 w 7"/>
                  <a:gd name="T5" fmla="*/ 8 h 11"/>
                  <a:gd name="T6" fmla="*/ 7 w 7"/>
                  <a:gd name="T7" fmla="*/ 11 h 11"/>
                  <a:gd name="T8" fmla="*/ 5 w 7"/>
                  <a:gd name="T9" fmla="*/ 8 h 11"/>
                  <a:gd name="T10" fmla="*/ 4 w 7"/>
                  <a:gd name="T11" fmla="*/ 5 h 11"/>
                  <a:gd name="T12" fmla="*/ 3 w 7"/>
                  <a:gd name="T13" fmla="*/ 3 h 11"/>
                  <a:gd name="T14" fmla="*/ 1 w 7"/>
                  <a:gd name="T15" fmla="*/ 1 h 11"/>
                  <a:gd name="T16" fmla="*/ 7 w 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7" y="0"/>
                    </a:moveTo>
                    <a:cubicBezTo>
                      <a:pt x="7" y="0"/>
                      <a:pt x="5" y="3"/>
                      <a:pt x="5" y="4"/>
                    </a:cubicBezTo>
                    <a:cubicBezTo>
                      <a:pt x="5" y="4"/>
                      <a:pt x="7" y="7"/>
                      <a:pt x="7" y="8"/>
                    </a:cubicBezTo>
                    <a:cubicBezTo>
                      <a:pt x="7" y="9"/>
                      <a:pt x="7" y="10"/>
                      <a:pt x="7" y="11"/>
                    </a:cubicBezTo>
                    <a:cubicBezTo>
                      <a:pt x="7" y="11"/>
                      <a:pt x="5" y="9"/>
                      <a:pt x="5" y="8"/>
                    </a:cubicBezTo>
                    <a:cubicBezTo>
                      <a:pt x="5" y="8"/>
                      <a:pt x="5" y="6"/>
                      <a:pt x="4" y="5"/>
                    </a:cubicBezTo>
                    <a:cubicBezTo>
                      <a:pt x="4" y="5"/>
                      <a:pt x="3" y="3"/>
                      <a:pt x="3" y="3"/>
                    </a:cubicBezTo>
                    <a:cubicBezTo>
                      <a:pt x="2" y="3"/>
                      <a:pt x="0" y="2"/>
                      <a:pt x="1" y="1"/>
                    </a:cubicBezTo>
                    <a:cubicBezTo>
                      <a:pt x="1" y="0"/>
                      <a:pt x="7" y="0"/>
                      <a:pt x="7" y="0"/>
                    </a:cubicBezTo>
                    <a:close/>
                  </a:path>
                </a:pathLst>
              </a:custGeom>
              <a:solidFill>
                <a:srgbClr val="3D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489">
                <a:extLst>
                  <a:ext uri="{FF2B5EF4-FFF2-40B4-BE49-F238E27FC236}">
                    <a16:creationId xmlns:a16="http://schemas.microsoft.com/office/drawing/2014/main" id="{46C0F69E-FDB4-196B-23A2-728D43F9E610}"/>
                  </a:ext>
                </a:extLst>
              </p:cNvPr>
              <p:cNvSpPr>
                <a:spLocks/>
              </p:cNvSpPr>
              <p:nvPr/>
            </p:nvSpPr>
            <p:spPr bwMode="auto">
              <a:xfrm>
                <a:off x="2795780" y="3184645"/>
                <a:ext cx="25510" cy="19841"/>
              </a:xfrm>
              <a:custGeom>
                <a:avLst/>
                <a:gdLst>
                  <a:gd name="T0" fmla="*/ 0 w 4"/>
                  <a:gd name="T1" fmla="*/ 1 h 3"/>
                  <a:gd name="T2" fmla="*/ 4 w 4"/>
                  <a:gd name="T3" fmla="*/ 0 h 3"/>
                  <a:gd name="T4" fmla="*/ 1 w 4"/>
                  <a:gd name="T5" fmla="*/ 2 h 3"/>
                  <a:gd name="T6" fmla="*/ 0 w 4"/>
                  <a:gd name="T7" fmla="*/ 2 h 3"/>
                  <a:gd name="T8" fmla="*/ 0 w 4"/>
                  <a:gd name="T9" fmla="*/ 1 h 3"/>
                </a:gdLst>
                <a:ahLst/>
                <a:cxnLst>
                  <a:cxn ang="0">
                    <a:pos x="T0" y="T1"/>
                  </a:cxn>
                  <a:cxn ang="0">
                    <a:pos x="T2" y="T3"/>
                  </a:cxn>
                  <a:cxn ang="0">
                    <a:pos x="T4" y="T5"/>
                  </a:cxn>
                  <a:cxn ang="0">
                    <a:pos x="T6" y="T7"/>
                  </a:cxn>
                  <a:cxn ang="0">
                    <a:pos x="T8" y="T9"/>
                  </a:cxn>
                </a:cxnLst>
                <a:rect l="0" t="0" r="r" b="b"/>
                <a:pathLst>
                  <a:path w="4" h="3">
                    <a:moveTo>
                      <a:pt x="0" y="1"/>
                    </a:moveTo>
                    <a:cubicBezTo>
                      <a:pt x="0" y="1"/>
                      <a:pt x="3" y="0"/>
                      <a:pt x="4" y="0"/>
                    </a:cubicBezTo>
                    <a:cubicBezTo>
                      <a:pt x="1" y="2"/>
                      <a:pt x="1" y="2"/>
                      <a:pt x="1" y="2"/>
                    </a:cubicBezTo>
                    <a:cubicBezTo>
                      <a:pt x="1" y="2"/>
                      <a:pt x="0" y="3"/>
                      <a:pt x="0" y="2"/>
                    </a:cubicBezTo>
                    <a:lnTo>
                      <a:pt x="0" y="1"/>
                    </a:lnTo>
                    <a:close/>
                  </a:path>
                </a:pathLst>
              </a:custGeom>
              <a:solidFill>
                <a:srgbClr val="7C7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490">
                <a:extLst>
                  <a:ext uri="{FF2B5EF4-FFF2-40B4-BE49-F238E27FC236}">
                    <a16:creationId xmlns:a16="http://schemas.microsoft.com/office/drawing/2014/main" id="{B760759A-9C1F-280F-3894-404B6F5A08EE}"/>
                  </a:ext>
                </a:extLst>
              </p:cNvPr>
              <p:cNvSpPr>
                <a:spLocks/>
              </p:cNvSpPr>
              <p:nvPr/>
            </p:nvSpPr>
            <p:spPr bwMode="auto">
              <a:xfrm>
                <a:off x="2795780" y="3184645"/>
                <a:ext cx="25510" cy="34013"/>
              </a:xfrm>
              <a:custGeom>
                <a:avLst/>
                <a:gdLst>
                  <a:gd name="T0" fmla="*/ 3 w 4"/>
                  <a:gd name="T1" fmla="*/ 5 h 5"/>
                  <a:gd name="T2" fmla="*/ 3 w 4"/>
                  <a:gd name="T3" fmla="*/ 5 h 5"/>
                  <a:gd name="T4" fmla="*/ 0 w 4"/>
                  <a:gd name="T5" fmla="*/ 2 h 5"/>
                  <a:gd name="T6" fmla="*/ 4 w 4"/>
                  <a:gd name="T7" fmla="*/ 0 h 5"/>
                  <a:gd name="T8" fmla="*/ 3 w 4"/>
                  <a:gd name="T9" fmla="*/ 4 h 5"/>
                  <a:gd name="T10" fmla="*/ 3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3" y="5"/>
                    </a:moveTo>
                    <a:cubicBezTo>
                      <a:pt x="3" y="5"/>
                      <a:pt x="3" y="5"/>
                      <a:pt x="3" y="5"/>
                    </a:cubicBezTo>
                    <a:cubicBezTo>
                      <a:pt x="3" y="5"/>
                      <a:pt x="0" y="4"/>
                      <a:pt x="0" y="2"/>
                    </a:cubicBezTo>
                    <a:cubicBezTo>
                      <a:pt x="1" y="0"/>
                      <a:pt x="4" y="0"/>
                      <a:pt x="4" y="0"/>
                    </a:cubicBezTo>
                    <a:cubicBezTo>
                      <a:pt x="4" y="0"/>
                      <a:pt x="2" y="3"/>
                      <a:pt x="3" y="4"/>
                    </a:cubicBezTo>
                    <a:cubicBezTo>
                      <a:pt x="3" y="4"/>
                      <a:pt x="3" y="5"/>
                      <a:pt x="3" y="5"/>
                    </a:cubicBezTo>
                    <a:close/>
                  </a:path>
                </a:pathLst>
              </a:custGeom>
              <a:solidFill>
                <a:srgbClr val="B7B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491">
                <a:extLst>
                  <a:ext uri="{FF2B5EF4-FFF2-40B4-BE49-F238E27FC236}">
                    <a16:creationId xmlns:a16="http://schemas.microsoft.com/office/drawing/2014/main" id="{80AF17A7-602B-4EB2-5269-BA3944390EE3}"/>
                  </a:ext>
                </a:extLst>
              </p:cNvPr>
              <p:cNvSpPr>
                <a:spLocks/>
              </p:cNvSpPr>
              <p:nvPr/>
            </p:nvSpPr>
            <p:spPr bwMode="auto">
              <a:xfrm>
                <a:off x="2693741" y="4355259"/>
                <a:ext cx="181403" cy="161562"/>
              </a:xfrm>
              <a:custGeom>
                <a:avLst/>
                <a:gdLst>
                  <a:gd name="T0" fmla="*/ 27 w 27"/>
                  <a:gd name="T1" fmla="*/ 20 h 24"/>
                  <a:gd name="T2" fmla="*/ 24 w 27"/>
                  <a:gd name="T3" fmla="*/ 17 h 24"/>
                  <a:gd name="T4" fmla="*/ 18 w 27"/>
                  <a:gd name="T5" fmla="*/ 10 h 24"/>
                  <a:gd name="T6" fmla="*/ 12 w 27"/>
                  <a:gd name="T7" fmla="*/ 12 h 24"/>
                  <a:gd name="T8" fmla="*/ 4 w 27"/>
                  <a:gd name="T9" fmla="*/ 0 h 24"/>
                  <a:gd name="T10" fmla="*/ 0 w 27"/>
                  <a:gd name="T11" fmla="*/ 6 h 24"/>
                  <a:gd name="T12" fmla="*/ 2 w 27"/>
                  <a:gd name="T13" fmla="*/ 20 h 24"/>
                  <a:gd name="T14" fmla="*/ 3 w 27"/>
                  <a:gd name="T15" fmla="*/ 20 h 24"/>
                  <a:gd name="T16" fmla="*/ 3 w 27"/>
                  <a:gd name="T17" fmla="*/ 10 h 24"/>
                  <a:gd name="T18" fmla="*/ 9 w 27"/>
                  <a:gd name="T19" fmla="*/ 15 h 24"/>
                  <a:gd name="T20" fmla="*/ 13 w 27"/>
                  <a:gd name="T21" fmla="*/ 21 h 24"/>
                  <a:gd name="T22" fmla="*/ 27 w 27"/>
                  <a:gd name="T23"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4">
                    <a:moveTo>
                      <a:pt x="27" y="20"/>
                    </a:moveTo>
                    <a:cubicBezTo>
                      <a:pt x="27" y="20"/>
                      <a:pt x="27" y="19"/>
                      <a:pt x="24" y="17"/>
                    </a:cubicBezTo>
                    <a:cubicBezTo>
                      <a:pt x="21" y="15"/>
                      <a:pt x="18" y="11"/>
                      <a:pt x="18" y="10"/>
                    </a:cubicBezTo>
                    <a:cubicBezTo>
                      <a:pt x="12" y="12"/>
                      <a:pt x="12" y="12"/>
                      <a:pt x="12" y="12"/>
                    </a:cubicBezTo>
                    <a:cubicBezTo>
                      <a:pt x="11" y="12"/>
                      <a:pt x="5" y="4"/>
                      <a:pt x="4" y="0"/>
                    </a:cubicBezTo>
                    <a:cubicBezTo>
                      <a:pt x="4" y="0"/>
                      <a:pt x="0" y="3"/>
                      <a:pt x="0" y="6"/>
                    </a:cubicBezTo>
                    <a:cubicBezTo>
                      <a:pt x="0" y="8"/>
                      <a:pt x="2" y="14"/>
                      <a:pt x="2" y="20"/>
                    </a:cubicBezTo>
                    <a:cubicBezTo>
                      <a:pt x="2" y="20"/>
                      <a:pt x="3" y="19"/>
                      <a:pt x="3" y="20"/>
                    </a:cubicBezTo>
                    <a:cubicBezTo>
                      <a:pt x="3" y="10"/>
                      <a:pt x="3" y="10"/>
                      <a:pt x="3" y="10"/>
                    </a:cubicBezTo>
                    <a:cubicBezTo>
                      <a:pt x="3" y="10"/>
                      <a:pt x="8" y="13"/>
                      <a:pt x="9" y="15"/>
                    </a:cubicBezTo>
                    <a:cubicBezTo>
                      <a:pt x="10" y="18"/>
                      <a:pt x="10" y="20"/>
                      <a:pt x="13" y="21"/>
                    </a:cubicBezTo>
                    <a:cubicBezTo>
                      <a:pt x="15" y="22"/>
                      <a:pt x="25" y="24"/>
                      <a:pt x="27" y="20"/>
                    </a:cubicBezTo>
                    <a:close/>
                  </a:path>
                </a:pathLst>
              </a:custGeom>
              <a:solidFill>
                <a:srgbClr val="6A68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02B350F8-7909-C6E1-E9C5-C719A0343FCB}"/>
                </a:ext>
              </a:extLst>
            </p:cNvPr>
            <p:cNvGrpSpPr>
              <a:grpSpLocks noChangeAspect="1"/>
            </p:cNvGrpSpPr>
            <p:nvPr/>
          </p:nvGrpSpPr>
          <p:grpSpPr>
            <a:xfrm>
              <a:off x="2404018" y="3160979"/>
              <a:ext cx="528020" cy="2011680"/>
              <a:chOff x="6701606" y="4644369"/>
              <a:chExt cx="402488" cy="1533419"/>
            </a:xfrm>
          </p:grpSpPr>
          <p:sp>
            <p:nvSpPr>
              <p:cNvPr id="274" name="Freeform 778">
                <a:extLst>
                  <a:ext uri="{FF2B5EF4-FFF2-40B4-BE49-F238E27FC236}">
                    <a16:creationId xmlns:a16="http://schemas.microsoft.com/office/drawing/2014/main" id="{9DEB35D1-7DC9-025B-A1AE-6640B9158FE1}"/>
                  </a:ext>
                </a:extLst>
              </p:cNvPr>
              <p:cNvSpPr>
                <a:spLocks/>
              </p:cNvSpPr>
              <p:nvPr/>
            </p:nvSpPr>
            <p:spPr bwMode="auto">
              <a:xfrm>
                <a:off x="6848996" y="5673262"/>
                <a:ext cx="121880" cy="450672"/>
              </a:xfrm>
              <a:custGeom>
                <a:avLst/>
                <a:gdLst>
                  <a:gd name="T0" fmla="*/ 1 w 18"/>
                  <a:gd name="T1" fmla="*/ 63 h 67"/>
                  <a:gd name="T2" fmla="*/ 12 w 18"/>
                  <a:gd name="T3" fmla="*/ 57 h 67"/>
                  <a:gd name="T4" fmla="*/ 15 w 18"/>
                  <a:gd name="T5" fmla="*/ 49 h 67"/>
                  <a:gd name="T6" fmla="*/ 13 w 18"/>
                  <a:gd name="T7" fmla="*/ 40 h 67"/>
                  <a:gd name="T8" fmla="*/ 18 w 18"/>
                  <a:gd name="T9" fmla="*/ 25 h 67"/>
                  <a:gd name="T10" fmla="*/ 11 w 18"/>
                  <a:gd name="T11" fmla="*/ 1 h 67"/>
                  <a:gd name="T12" fmla="*/ 0 w 18"/>
                  <a:gd name="T13" fmla="*/ 0 h 67"/>
                  <a:gd name="T14" fmla="*/ 3 w 18"/>
                  <a:gd name="T15" fmla="*/ 8 h 67"/>
                  <a:gd name="T16" fmla="*/ 6 w 18"/>
                  <a:gd name="T17" fmla="*/ 46 h 67"/>
                  <a:gd name="T18" fmla="*/ 6 w 18"/>
                  <a:gd name="T19" fmla="*/ 52 h 67"/>
                  <a:gd name="T20" fmla="*/ 3 w 18"/>
                  <a:gd name="T21" fmla="*/ 61 h 67"/>
                  <a:gd name="T22" fmla="*/ 1 w 18"/>
                  <a:gd name="T23"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7">
                    <a:moveTo>
                      <a:pt x="1" y="63"/>
                    </a:moveTo>
                    <a:cubicBezTo>
                      <a:pt x="1" y="63"/>
                      <a:pt x="9" y="67"/>
                      <a:pt x="12" y="57"/>
                    </a:cubicBezTo>
                    <a:cubicBezTo>
                      <a:pt x="15" y="48"/>
                      <a:pt x="15" y="49"/>
                      <a:pt x="15" y="49"/>
                    </a:cubicBezTo>
                    <a:cubicBezTo>
                      <a:pt x="15" y="49"/>
                      <a:pt x="14" y="44"/>
                      <a:pt x="13" y="40"/>
                    </a:cubicBezTo>
                    <a:cubicBezTo>
                      <a:pt x="13" y="37"/>
                      <a:pt x="17" y="27"/>
                      <a:pt x="18" y="25"/>
                    </a:cubicBezTo>
                    <a:cubicBezTo>
                      <a:pt x="18" y="23"/>
                      <a:pt x="11" y="1"/>
                      <a:pt x="11" y="1"/>
                    </a:cubicBezTo>
                    <a:cubicBezTo>
                      <a:pt x="0" y="0"/>
                      <a:pt x="0" y="0"/>
                      <a:pt x="0" y="0"/>
                    </a:cubicBezTo>
                    <a:cubicBezTo>
                      <a:pt x="0" y="0"/>
                      <a:pt x="1" y="7"/>
                      <a:pt x="3" y="8"/>
                    </a:cubicBezTo>
                    <a:cubicBezTo>
                      <a:pt x="3" y="8"/>
                      <a:pt x="6" y="44"/>
                      <a:pt x="6" y="46"/>
                    </a:cubicBezTo>
                    <a:cubicBezTo>
                      <a:pt x="6" y="48"/>
                      <a:pt x="7" y="51"/>
                      <a:pt x="6" y="52"/>
                    </a:cubicBezTo>
                    <a:cubicBezTo>
                      <a:pt x="6" y="53"/>
                      <a:pt x="5" y="59"/>
                      <a:pt x="3" y="61"/>
                    </a:cubicBezTo>
                    <a:cubicBezTo>
                      <a:pt x="3" y="61"/>
                      <a:pt x="2" y="63"/>
                      <a:pt x="1" y="63"/>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79">
                <a:extLst>
                  <a:ext uri="{FF2B5EF4-FFF2-40B4-BE49-F238E27FC236}">
                    <a16:creationId xmlns:a16="http://schemas.microsoft.com/office/drawing/2014/main" id="{6C39FFA7-E3A4-E9DE-2B46-B17C201753C2}"/>
                  </a:ext>
                </a:extLst>
              </p:cNvPr>
              <p:cNvSpPr>
                <a:spLocks/>
              </p:cNvSpPr>
              <p:nvPr/>
            </p:nvSpPr>
            <p:spPr bwMode="auto">
              <a:xfrm>
                <a:off x="6908518" y="6002055"/>
                <a:ext cx="48185" cy="93536"/>
              </a:xfrm>
              <a:custGeom>
                <a:avLst/>
                <a:gdLst>
                  <a:gd name="T0" fmla="*/ 0 w 7"/>
                  <a:gd name="T1" fmla="*/ 14 h 14"/>
                  <a:gd name="T2" fmla="*/ 2 w 7"/>
                  <a:gd name="T3" fmla="*/ 9 h 14"/>
                  <a:gd name="T4" fmla="*/ 5 w 7"/>
                  <a:gd name="T5" fmla="*/ 0 h 14"/>
                  <a:gd name="T6" fmla="*/ 7 w 7"/>
                  <a:gd name="T7" fmla="*/ 1 h 14"/>
                  <a:gd name="T8" fmla="*/ 0 w 7"/>
                  <a:gd name="T9" fmla="*/ 14 h 14"/>
                </a:gdLst>
                <a:ahLst/>
                <a:cxnLst>
                  <a:cxn ang="0">
                    <a:pos x="T0" y="T1"/>
                  </a:cxn>
                  <a:cxn ang="0">
                    <a:pos x="T2" y="T3"/>
                  </a:cxn>
                  <a:cxn ang="0">
                    <a:pos x="T4" y="T5"/>
                  </a:cxn>
                  <a:cxn ang="0">
                    <a:pos x="T6" y="T7"/>
                  </a:cxn>
                  <a:cxn ang="0">
                    <a:pos x="T8" y="T9"/>
                  </a:cxn>
                </a:cxnLst>
                <a:rect l="0" t="0" r="r" b="b"/>
                <a:pathLst>
                  <a:path w="7" h="14">
                    <a:moveTo>
                      <a:pt x="0" y="14"/>
                    </a:moveTo>
                    <a:cubicBezTo>
                      <a:pt x="0" y="14"/>
                      <a:pt x="1" y="10"/>
                      <a:pt x="2" y="9"/>
                    </a:cubicBezTo>
                    <a:cubicBezTo>
                      <a:pt x="2" y="9"/>
                      <a:pt x="5" y="1"/>
                      <a:pt x="5" y="0"/>
                    </a:cubicBezTo>
                    <a:cubicBezTo>
                      <a:pt x="7" y="1"/>
                      <a:pt x="7" y="1"/>
                      <a:pt x="7" y="1"/>
                    </a:cubicBezTo>
                    <a:lnTo>
                      <a:pt x="0" y="14"/>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80">
                <a:extLst>
                  <a:ext uri="{FF2B5EF4-FFF2-40B4-BE49-F238E27FC236}">
                    <a16:creationId xmlns:a16="http://schemas.microsoft.com/office/drawing/2014/main" id="{D885995E-10AE-3296-23BC-5CDC77ACE29B}"/>
                  </a:ext>
                </a:extLst>
              </p:cNvPr>
              <p:cNvSpPr>
                <a:spLocks/>
              </p:cNvSpPr>
              <p:nvPr/>
            </p:nvSpPr>
            <p:spPr bwMode="auto">
              <a:xfrm>
                <a:off x="6823486" y="6061577"/>
                <a:ext cx="113377" cy="87867"/>
              </a:xfrm>
              <a:custGeom>
                <a:avLst/>
                <a:gdLst>
                  <a:gd name="T0" fmla="*/ 0 w 17"/>
                  <a:gd name="T1" fmla="*/ 10 h 13"/>
                  <a:gd name="T2" fmla="*/ 0 w 17"/>
                  <a:gd name="T3" fmla="*/ 11 h 13"/>
                  <a:gd name="T4" fmla="*/ 7 w 17"/>
                  <a:gd name="T5" fmla="*/ 12 h 13"/>
                  <a:gd name="T6" fmla="*/ 16 w 17"/>
                  <a:gd name="T7" fmla="*/ 5 h 13"/>
                  <a:gd name="T8" fmla="*/ 17 w 17"/>
                  <a:gd name="T9" fmla="*/ 0 h 13"/>
                  <a:gd name="T10" fmla="*/ 10 w 17"/>
                  <a:gd name="T11" fmla="*/ 5 h 13"/>
                  <a:gd name="T12" fmla="*/ 5 w 17"/>
                  <a:gd name="T13" fmla="*/ 5 h 13"/>
                  <a:gd name="T14" fmla="*/ 0 w 17"/>
                  <a:gd name="T15" fmla="*/ 1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3">
                    <a:moveTo>
                      <a:pt x="0" y="10"/>
                    </a:moveTo>
                    <a:cubicBezTo>
                      <a:pt x="0" y="10"/>
                      <a:pt x="0" y="10"/>
                      <a:pt x="0" y="11"/>
                    </a:cubicBezTo>
                    <a:cubicBezTo>
                      <a:pt x="2" y="13"/>
                      <a:pt x="5" y="13"/>
                      <a:pt x="7" y="12"/>
                    </a:cubicBezTo>
                    <a:cubicBezTo>
                      <a:pt x="13" y="10"/>
                      <a:pt x="16" y="5"/>
                      <a:pt x="16" y="5"/>
                    </a:cubicBezTo>
                    <a:cubicBezTo>
                      <a:pt x="17" y="0"/>
                      <a:pt x="17" y="0"/>
                      <a:pt x="17" y="0"/>
                    </a:cubicBezTo>
                    <a:cubicBezTo>
                      <a:pt x="17" y="0"/>
                      <a:pt x="11" y="5"/>
                      <a:pt x="10" y="5"/>
                    </a:cubicBezTo>
                    <a:cubicBezTo>
                      <a:pt x="8" y="6"/>
                      <a:pt x="5" y="5"/>
                      <a:pt x="5" y="5"/>
                    </a:cubicBez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781">
                <a:extLst>
                  <a:ext uri="{FF2B5EF4-FFF2-40B4-BE49-F238E27FC236}">
                    <a16:creationId xmlns:a16="http://schemas.microsoft.com/office/drawing/2014/main" id="{90DB9AB4-2251-D55C-A29C-1E32B721FAB8}"/>
                  </a:ext>
                </a:extLst>
              </p:cNvPr>
              <p:cNvSpPr>
                <a:spLocks/>
              </p:cNvSpPr>
              <p:nvPr/>
            </p:nvSpPr>
            <p:spPr bwMode="auto">
              <a:xfrm>
                <a:off x="6848996" y="5673262"/>
                <a:ext cx="121880" cy="348633"/>
              </a:xfrm>
              <a:custGeom>
                <a:avLst/>
                <a:gdLst>
                  <a:gd name="T0" fmla="*/ 0 w 18"/>
                  <a:gd name="T1" fmla="*/ 0 h 52"/>
                  <a:gd name="T2" fmla="*/ 1 w 18"/>
                  <a:gd name="T3" fmla="*/ 5 h 52"/>
                  <a:gd name="T4" fmla="*/ 2 w 18"/>
                  <a:gd name="T5" fmla="*/ 3 h 52"/>
                  <a:gd name="T6" fmla="*/ 11 w 18"/>
                  <a:gd name="T7" fmla="*/ 9 h 52"/>
                  <a:gd name="T8" fmla="*/ 13 w 18"/>
                  <a:gd name="T9" fmla="*/ 27 h 52"/>
                  <a:gd name="T10" fmla="*/ 11 w 18"/>
                  <a:gd name="T11" fmla="*/ 42 h 52"/>
                  <a:gd name="T12" fmla="*/ 9 w 18"/>
                  <a:gd name="T13" fmla="*/ 51 h 52"/>
                  <a:gd name="T14" fmla="*/ 12 w 18"/>
                  <a:gd name="T15" fmla="*/ 51 h 52"/>
                  <a:gd name="T16" fmla="*/ 14 w 18"/>
                  <a:gd name="T17" fmla="*/ 51 h 52"/>
                  <a:gd name="T18" fmla="*/ 15 w 18"/>
                  <a:gd name="T19" fmla="*/ 49 h 52"/>
                  <a:gd name="T20" fmla="*/ 13 w 18"/>
                  <a:gd name="T21" fmla="*/ 40 h 52"/>
                  <a:gd name="T22" fmla="*/ 18 w 18"/>
                  <a:gd name="T23" fmla="*/ 25 h 52"/>
                  <a:gd name="T24" fmla="*/ 11 w 18"/>
                  <a:gd name="T25" fmla="*/ 1 h 52"/>
                  <a:gd name="T26" fmla="*/ 0 w 18"/>
                  <a:gd name="T2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2">
                    <a:moveTo>
                      <a:pt x="0" y="0"/>
                    </a:moveTo>
                    <a:cubicBezTo>
                      <a:pt x="0" y="0"/>
                      <a:pt x="0" y="3"/>
                      <a:pt x="1" y="5"/>
                    </a:cubicBezTo>
                    <a:cubicBezTo>
                      <a:pt x="1" y="4"/>
                      <a:pt x="2" y="3"/>
                      <a:pt x="2" y="3"/>
                    </a:cubicBezTo>
                    <a:cubicBezTo>
                      <a:pt x="2" y="3"/>
                      <a:pt x="10" y="6"/>
                      <a:pt x="11" y="9"/>
                    </a:cubicBezTo>
                    <a:cubicBezTo>
                      <a:pt x="12" y="12"/>
                      <a:pt x="14" y="23"/>
                      <a:pt x="13" y="27"/>
                    </a:cubicBezTo>
                    <a:cubicBezTo>
                      <a:pt x="12" y="31"/>
                      <a:pt x="11" y="40"/>
                      <a:pt x="11" y="42"/>
                    </a:cubicBezTo>
                    <a:cubicBezTo>
                      <a:pt x="11" y="44"/>
                      <a:pt x="12" y="49"/>
                      <a:pt x="9" y="51"/>
                    </a:cubicBezTo>
                    <a:cubicBezTo>
                      <a:pt x="9" y="51"/>
                      <a:pt x="10" y="52"/>
                      <a:pt x="12" y="51"/>
                    </a:cubicBezTo>
                    <a:cubicBezTo>
                      <a:pt x="13" y="50"/>
                      <a:pt x="14" y="50"/>
                      <a:pt x="14" y="51"/>
                    </a:cubicBezTo>
                    <a:cubicBezTo>
                      <a:pt x="15" y="48"/>
                      <a:pt x="15" y="49"/>
                      <a:pt x="15" y="49"/>
                    </a:cubicBezTo>
                    <a:cubicBezTo>
                      <a:pt x="15" y="49"/>
                      <a:pt x="14" y="44"/>
                      <a:pt x="13" y="40"/>
                    </a:cubicBezTo>
                    <a:cubicBezTo>
                      <a:pt x="13" y="37"/>
                      <a:pt x="17" y="27"/>
                      <a:pt x="18" y="25"/>
                    </a:cubicBezTo>
                    <a:cubicBezTo>
                      <a:pt x="18" y="23"/>
                      <a:pt x="11" y="1"/>
                      <a:pt x="11" y="1"/>
                    </a:cubicBezTo>
                    <a:lnTo>
                      <a:pt x="0" y="0"/>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782">
                <a:extLst>
                  <a:ext uri="{FF2B5EF4-FFF2-40B4-BE49-F238E27FC236}">
                    <a16:creationId xmlns:a16="http://schemas.microsoft.com/office/drawing/2014/main" id="{80687BF5-68E8-E191-2198-9140F94371A4}"/>
                  </a:ext>
                </a:extLst>
              </p:cNvPr>
              <p:cNvSpPr>
                <a:spLocks/>
              </p:cNvSpPr>
              <p:nvPr/>
            </p:nvSpPr>
            <p:spPr bwMode="auto">
              <a:xfrm>
                <a:off x="6863168" y="5727116"/>
                <a:ext cx="39682" cy="19841"/>
              </a:xfrm>
              <a:custGeom>
                <a:avLst/>
                <a:gdLst>
                  <a:gd name="T0" fmla="*/ 0 w 6"/>
                  <a:gd name="T1" fmla="*/ 0 h 3"/>
                  <a:gd name="T2" fmla="*/ 1 w 6"/>
                  <a:gd name="T3" fmla="*/ 0 h 3"/>
                  <a:gd name="T4" fmla="*/ 1 w 6"/>
                  <a:gd name="T5" fmla="*/ 3 h 3"/>
                  <a:gd name="T6" fmla="*/ 6 w 6"/>
                  <a:gd name="T7" fmla="*/ 1 h 3"/>
                  <a:gd name="T8" fmla="*/ 0 w 6"/>
                  <a:gd name="T9" fmla="*/ 0 h 3"/>
                </a:gdLst>
                <a:ahLst/>
                <a:cxnLst>
                  <a:cxn ang="0">
                    <a:pos x="T0" y="T1"/>
                  </a:cxn>
                  <a:cxn ang="0">
                    <a:pos x="T2" y="T3"/>
                  </a:cxn>
                  <a:cxn ang="0">
                    <a:pos x="T4" y="T5"/>
                  </a:cxn>
                  <a:cxn ang="0">
                    <a:pos x="T6" y="T7"/>
                  </a:cxn>
                  <a:cxn ang="0">
                    <a:pos x="T8" y="T9"/>
                  </a:cxn>
                </a:cxnLst>
                <a:rect l="0" t="0" r="r" b="b"/>
                <a:pathLst>
                  <a:path w="6" h="3">
                    <a:moveTo>
                      <a:pt x="0" y="0"/>
                    </a:moveTo>
                    <a:cubicBezTo>
                      <a:pt x="0" y="0"/>
                      <a:pt x="0" y="0"/>
                      <a:pt x="1" y="0"/>
                    </a:cubicBezTo>
                    <a:cubicBezTo>
                      <a:pt x="1" y="0"/>
                      <a:pt x="1" y="1"/>
                      <a:pt x="1" y="3"/>
                    </a:cubicBezTo>
                    <a:cubicBezTo>
                      <a:pt x="6" y="1"/>
                      <a:pt x="6" y="1"/>
                      <a:pt x="6" y="1"/>
                    </a:cubicBezTo>
                    <a:cubicBezTo>
                      <a:pt x="6" y="1"/>
                      <a:pt x="3" y="1"/>
                      <a:pt x="0" y="0"/>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783">
                <a:extLst>
                  <a:ext uri="{FF2B5EF4-FFF2-40B4-BE49-F238E27FC236}">
                    <a16:creationId xmlns:a16="http://schemas.microsoft.com/office/drawing/2014/main" id="{FF9667E6-02FE-D8DD-0070-A6EAE85DBBA1}"/>
                  </a:ext>
                </a:extLst>
              </p:cNvPr>
              <p:cNvSpPr>
                <a:spLocks/>
              </p:cNvSpPr>
              <p:nvPr/>
            </p:nvSpPr>
            <p:spPr bwMode="auto">
              <a:xfrm>
                <a:off x="6902850" y="5664759"/>
                <a:ext cx="161562" cy="470513"/>
              </a:xfrm>
              <a:custGeom>
                <a:avLst/>
                <a:gdLst>
                  <a:gd name="T0" fmla="*/ 0 w 24"/>
                  <a:gd name="T1" fmla="*/ 68 h 70"/>
                  <a:gd name="T2" fmla="*/ 4 w 24"/>
                  <a:gd name="T3" fmla="*/ 57 h 70"/>
                  <a:gd name="T4" fmla="*/ 8 w 24"/>
                  <a:gd name="T5" fmla="*/ 46 h 70"/>
                  <a:gd name="T6" fmla="*/ 6 w 24"/>
                  <a:gd name="T7" fmla="*/ 12 h 70"/>
                  <a:gd name="T8" fmla="*/ 3 w 24"/>
                  <a:gd name="T9" fmla="*/ 3 h 70"/>
                  <a:gd name="T10" fmla="*/ 19 w 24"/>
                  <a:gd name="T11" fmla="*/ 0 h 70"/>
                  <a:gd name="T12" fmla="*/ 20 w 24"/>
                  <a:gd name="T13" fmla="*/ 10 h 70"/>
                  <a:gd name="T14" fmla="*/ 21 w 24"/>
                  <a:gd name="T15" fmla="*/ 34 h 70"/>
                  <a:gd name="T16" fmla="*/ 17 w 24"/>
                  <a:gd name="T17" fmla="*/ 54 h 70"/>
                  <a:gd name="T18" fmla="*/ 7 w 24"/>
                  <a:gd name="T19" fmla="*/ 70 h 70"/>
                  <a:gd name="T20" fmla="*/ 0 w 24"/>
                  <a:gd name="T21"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0">
                    <a:moveTo>
                      <a:pt x="0" y="68"/>
                    </a:moveTo>
                    <a:cubicBezTo>
                      <a:pt x="0" y="68"/>
                      <a:pt x="3" y="59"/>
                      <a:pt x="4" y="57"/>
                    </a:cubicBezTo>
                    <a:cubicBezTo>
                      <a:pt x="5" y="54"/>
                      <a:pt x="7" y="47"/>
                      <a:pt x="8" y="46"/>
                    </a:cubicBezTo>
                    <a:cubicBezTo>
                      <a:pt x="8" y="45"/>
                      <a:pt x="7" y="14"/>
                      <a:pt x="6" y="12"/>
                    </a:cubicBezTo>
                    <a:cubicBezTo>
                      <a:pt x="4" y="10"/>
                      <a:pt x="2" y="3"/>
                      <a:pt x="3" y="3"/>
                    </a:cubicBezTo>
                    <a:cubicBezTo>
                      <a:pt x="4" y="2"/>
                      <a:pt x="19" y="0"/>
                      <a:pt x="19" y="0"/>
                    </a:cubicBezTo>
                    <a:cubicBezTo>
                      <a:pt x="19" y="0"/>
                      <a:pt x="19" y="8"/>
                      <a:pt x="20" y="10"/>
                    </a:cubicBezTo>
                    <a:cubicBezTo>
                      <a:pt x="20" y="11"/>
                      <a:pt x="24" y="24"/>
                      <a:pt x="21" y="34"/>
                    </a:cubicBezTo>
                    <a:cubicBezTo>
                      <a:pt x="17" y="44"/>
                      <a:pt x="15" y="48"/>
                      <a:pt x="17" y="54"/>
                    </a:cubicBezTo>
                    <a:cubicBezTo>
                      <a:pt x="7" y="70"/>
                      <a:pt x="7" y="70"/>
                      <a:pt x="7" y="70"/>
                    </a:cubicBezTo>
                    <a:lnTo>
                      <a:pt x="0" y="68"/>
                    </a:ln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784">
                <a:extLst>
                  <a:ext uri="{FF2B5EF4-FFF2-40B4-BE49-F238E27FC236}">
                    <a16:creationId xmlns:a16="http://schemas.microsoft.com/office/drawing/2014/main" id="{025B6F4F-A2F1-3C85-050D-3925DE7E2756}"/>
                  </a:ext>
                </a:extLst>
              </p:cNvPr>
              <p:cNvSpPr>
                <a:spLocks/>
              </p:cNvSpPr>
              <p:nvPr/>
            </p:nvSpPr>
            <p:spPr bwMode="auto">
              <a:xfrm>
                <a:off x="6985048" y="5673262"/>
                <a:ext cx="79364" cy="357136"/>
              </a:xfrm>
              <a:custGeom>
                <a:avLst/>
                <a:gdLst>
                  <a:gd name="T0" fmla="*/ 3 w 12"/>
                  <a:gd name="T1" fmla="*/ 3 h 53"/>
                  <a:gd name="T2" fmla="*/ 5 w 12"/>
                  <a:gd name="T3" fmla="*/ 11 h 53"/>
                  <a:gd name="T4" fmla="*/ 2 w 12"/>
                  <a:gd name="T5" fmla="*/ 42 h 53"/>
                  <a:gd name="T6" fmla="*/ 2 w 12"/>
                  <a:gd name="T7" fmla="*/ 53 h 53"/>
                  <a:gd name="T8" fmla="*/ 4 w 12"/>
                  <a:gd name="T9" fmla="*/ 51 h 53"/>
                  <a:gd name="T10" fmla="*/ 4 w 12"/>
                  <a:gd name="T11" fmla="*/ 51 h 53"/>
                  <a:gd name="T12" fmla="*/ 9 w 12"/>
                  <a:gd name="T13" fmla="*/ 33 h 53"/>
                  <a:gd name="T14" fmla="*/ 8 w 12"/>
                  <a:gd name="T15" fmla="*/ 9 h 53"/>
                  <a:gd name="T16" fmla="*/ 7 w 12"/>
                  <a:gd name="T17" fmla="*/ 0 h 53"/>
                  <a:gd name="T18" fmla="*/ 3 w 12"/>
                  <a:gd name="T1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3">
                    <a:moveTo>
                      <a:pt x="3" y="3"/>
                    </a:moveTo>
                    <a:cubicBezTo>
                      <a:pt x="3" y="3"/>
                      <a:pt x="4" y="10"/>
                      <a:pt x="5" y="11"/>
                    </a:cubicBezTo>
                    <a:cubicBezTo>
                      <a:pt x="6" y="13"/>
                      <a:pt x="8" y="28"/>
                      <a:pt x="2" y="42"/>
                    </a:cubicBezTo>
                    <a:cubicBezTo>
                      <a:pt x="2" y="42"/>
                      <a:pt x="0" y="49"/>
                      <a:pt x="2" y="53"/>
                    </a:cubicBezTo>
                    <a:cubicBezTo>
                      <a:pt x="2" y="53"/>
                      <a:pt x="3" y="48"/>
                      <a:pt x="4" y="51"/>
                    </a:cubicBezTo>
                    <a:cubicBezTo>
                      <a:pt x="4" y="51"/>
                      <a:pt x="4" y="51"/>
                      <a:pt x="4" y="51"/>
                    </a:cubicBezTo>
                    <a:cubicBezTo>
                      <a:pt x="3" y="46"/>
                      <a:pt x="5" y="42"/>
                      <a:pt x="9" y="33"/>
                    </a:cubicBezTo>
                    <a:cubicBezTo>
                      <a:pt x="12" y="23"/>
                      <a:pt x="8" y="10"/>
                      <a:pt x="8" y="9"/>
                    </a:cubicBezTo>
                    <a:cubicBezTo>
                      <a:pt x="7" y="8"/>
                      <a:pt x="7" y="2"/>
                      <a:pt x="7" y="0"/>
                    </a:cubicBezTo>
                    <a:lnTo>
                      <a:pt x="3" y="3"/>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785">
                <a:extLst>
                  <a:ext uri="{FF2B5EF4-FFF2-40B4-BE49-F238E27FC236}">
                    <a16:creationId xmlns:a16="http://schemas.microsoft.com/office/drawing/2014/main" id="{FB6D4907-77FC-30CA-43CF-BB217199A116}"/>
                  </a:ext>
                </a:extLst>
              </p:cNvPr>
              <p:cNvSpPr>
                <a:spLocks/>
              </p:cNvSpPr>
              <p:nvPr/>
            </p:nvSpPr>
            <p:spPr bwMode="auto">
              <a:xfrm>
                <a:off x="6795142" y="5228259"/>
                <a:ext cx="263601" cy="510195"/>
              </a:xfrm>
              <a:custGeom>
                <a:avLst/>
                <a:gdLst>
                  <a:gd name="T0" fmla="*/ 0 w 39"/>
                  <a:gd name="T1" fmla="*/ 10 h 76"/>
                  <a:gd name="T2" fmla="*/ 7 w 39"/>
                  <a:gd name="T3" fmla="*/ 70 h 76"/>
                  <a:gd name="T4" fmla="*/ 35 w 39"/>
                  <a:gd name="T5" fmla="*/ 70 h 76"/>
                  <a:gd name="T6" fmla="*/ 37 w 39"/>
                  <a:gd name="T7" fmla="*/ 31 h 76"/>
                  <a:gd name="T8" fmla="*/ 38 w 39"/>
                  <a:gd name="T9" fmla="*/ 14 h 76"/>
                  <a:gd name="T10" fmla="*/ 35 w 39"/>
                  <a:gd name="T11" fmla="*/ 6 h 76"/>
                  <a:gd name="T12" fmla="*/ 5 w 39"/>
                  <a:gd name="T13" fmla="*/ 0 h 76"/>
                  <a:gd name="T14" fmla="*/ 0 w 39"/>
                  <a:gd name="T15" fmla="*/ 1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76">
                    <a:moveTo>
                      <a:pt x="0" y="10"/>
                    </a:moveTo>
                    <a:cubicBezTo>
                      <a:pt x="0" y="10"/>
                      <a:pt x="4" y="61"/>
                      <a:pt x="7" y="70"/>
                    </a:cubicBezTo>
                    <a:cubicBezTo>
                      <a:pt x="7" y="70"/>
                      <a:pt x="28" y="76"/>
                      <a:pt x="35" y="70"/>
                    </a:cubicBezTo>
                    <a:cubicBezTo>
                      <a:pt x="35" y="70"/>
                      <a:pt x="35" y="35"/>
                      <a:pt x="37" y="31"/>
                    </a:cubicBezTo>
                    <a:cubicBezTo>
                      <a:pt x="38" y="27"/>
                      <a:pt x="39" y="17"/>
                      <a:pt x="38" y="14"/>
                    </a:cubicBezTo>
                    <a:cubicBezTo>
                      <a:pt x="37" y="11"/>
                      <a:pt x="35" y="6"/>
                      <a:pt x="35" y="6"/>
                    </a:cubicBezTo>
                    <a:cubicBezTo>
                      <a:pt x="5" y="0"/>
                      <a:pt x="5" y="0"/>
                      <a:pt x="5" y="0"/>
                    </a:cubicBezTo>
                    <a:lnTo>
                      <a:pt x="0" y="10"/>
                    </a:ln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786">
                <a:extLst>
                  <a:ext uri="{FF2B5EF4-FFF2-40B4-BE49-F238E27FC236}">
                    <a16:creationId xmlns:a16="http://schemas.microsoft.com/office/drawing/2014/main" id="{852A6201-C9E3-2D03-65B4-D1D6A8C76314}"/>
                  </a:ext>
                </a:extLst>
              </p:cNvPr>
              <p:cNvSpPr>
                <a:spLocks/>
              </p:cNvSpPr>
              <p:nvPr/>
            </p:nvSpPr>
            <p:spPr bwMode="auto">
              <a:xfrm>
                <a:off x="6931194" y="4805931"/>
                <a:ext cx="73695" cy="65192"/>
              </a:xfrm>
              <a:custGeom>
                <a:avLst/>
                <a:gdLst>
                  <a:gd name="T0" fmla="*/ 0 w 26"/>
                  <a:gd name="T1" fmla="*/ 11 h 23"/>
                  <a:gd name="T2" fmla="*/ 2 w 26"/>
                  <a:gd name="T3" fmla="*/ 23 h 23"/>
                  <a:gd name="T4" fmla="*/ 16 w 26"/>
                  <a:gd name="T5" fmla="*/ 21 h 23"/>
                  <a:gd name="T6" fmla="*/ 26 w 26"/>
                  <a:gd name="T7" fmla="*/ 0 h 23"/>
                  <a:gd name="T8" fmla="*/ 19 w 26"/>
                  <a:gd name="T9" fmla="*/ 0 h 23"/>
                  <a:gd name="T10" fmla="*/ 0 w 26"/>
                  <a:gd name="T11" fmla="*/ 11 h 23"/>
                </a:gdLst>
                <a:ahLst/>
                <a:cxnLst>
                  <a:cxn ang="0">
                    <a:pos x="T0" y="T1"/>
                  </a:cxn>
                  <a:cxn ang="0">
                    <a:pos x="T2" y="T3"/>
                  </a:cxn>
                  <a:cxn ang="0">
                    <a:pos x="T4" y="T5"/>
                  </a:cxn>
                  <a:cxn ang="0">
                    <a:pos x="T6" y="T7"/>
                  </a:cxn>
                  <a:cxn ang="0">
                    <a:pos x="T8" y="T9"/>
                  </a:cxn>
                  <a:cxn ang="0">
                    <a:pos x="T10" y="T11"/>
                  </a:cxn>
                </a:cxnLst>
                <a:rect l="0" t="0" r="r" b="b"/>
                <a:pathLst>
                  <a:path w="26" h="23">
                    <a:moveTo>
                      <a:pt x="0" y="11"/>
                    </a:moveTo>
                    <a:lnTo>
                      <a:pt x="2" y="23"/>
                    </a:lnTo>
                    <a:lnTo>
                      <a:pt x="16" y="21"/>
                    </a:lnTo>
                    <a:lnTo>
                      <a:pt x="26" y="0"/>
                    </a:lnTo>
                    <a:lnTo>
                      <a:pt x="19" y="0"/>
                    </a:lnTo>
                    <a:lnTo>
                      <a:pt x="0" y="11"/>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787">
                <a:extLst>
                  <a:ext uri="{FF2B5EF4-FFF2-40B4-BE49-F238E27FC236}">
                    <a16:creationId xmlns:a16="http://schemas.microsoft.com/office/drawing/2014/main" id="{4DB7A2C6-8887-AE31-4FDF-DFA47C853FE9}"/>
                  </a:ext>
                </a:extLst>
              </p:cNvPr>
              <p:cNvSpPr>
                <a:spLocks/>
              </p:cNvSpPr>
              <p:nvPr/>
            </p:nvSpPr>
            <p:spPr bwMode="auto">
              <a:xfrm>
                <a:off x="6854665" y="4664210"/>
                <a:ext cx="82198" cy="249429"/>
              </a:xfrm>
              <a:custGeom>
                <a:avLst/>
                <a:gdLst>
                  <a:gd name="T0" fmla="*/ 10 w 12"/>
                  <a:gd name="T1" fmla="*/ 37 h 37"/>
                  <a:gd name="T2" fmla="*/ 5 w 12"/>
                  <a:gd name="T3" fmla="*/ 30 h 37"/>
                  <a:gd name="T4" fmla="*/ 5 w 12"/>
                  <a:gd name="T5" fmla="*/ 24 h 37"/>
                  <a:gd name="T6" fmla="*/ 3 w 12"/>
                  <a:gd name="T7" fmla="*/ 18 h 37"/>
                  <a:gd name="T8" fmla="*/ 4 w 12"/>
                  <a:gd name="T9" fmla="*/ 3 h 37"/>
                  <a:gd name="T10" fmla="*/ 12 w 12"/>
                  <a:gd name="T11" fmla="*/ 0 h 37"/>
                  <a:gd name="T12" fmla="*/ 10 w 12"/>
                  <a:gd name="T13" fmla="*/ 5 h 37"/>
                  <a:gd name="T14" fmla="*/ 12 w 12"/>
                  <a:gd name="T15" fmla="*/ 29 h 37"/>
                  <a:gd name="T16" fmla="*/ 10 w 12"/>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7">
                    <a:moveTo>
                      <a:pt x="10" y="37"/>
                    </a:moveTo>
                    <a:cubicBezTo>
                      <a:pt x="10" y="37"/>
                      <a:pt x="6" y="31"/>
                      <a:pt x="5" y="30"/>
                    </a:cubicBezTo>
                    <a:cubicBezTo>
                      <a:pt x="4" y="28"/>
                      <a:pt x="4" y="25"/>
                      <a:pt x="5" y="24"/>
                    </a:cubicBezTo>
                    <a:cubicBezTo>
                      <a:pt x="5" y="24"/>
                      <a:pt x="3" y="21"/>
                      <a:pt x="3" y="18"/>
                    </a:cubicBezTo>
                    <a:cubicBezTo>
                      <a:pt x="2" y="15"/>
                      <a:pt x="0" y="6"/>
                      <a:pt x="4" y="3"/>
                    </a:cubicBezTo>
                    <a:cubicBezTo>
                      <a:pt x="8" y="0"/>
                      <a:pt x="12" y="0"/>
                      <a:pt x="12" y="0"/>
                    </a:cubicBezTo>
                    <a:cubicBezTo>
                      <a:pt x="12" y="0"/>
                      <a:pt x="11" y="4"/>
                      <a:pt x="10" y="5"/>
                    </a:cubicBezTo>
                    <a:cubicBezTo>
                      <a:pt x="9" y="5"/>
                      <a:pt x="12" y="29"/>
                      <a:pt x="12" y="29"/>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788">
                <a:extLst>
                  <a:ext uri="{FF2B5EF4-FFF2-40B4-BE49-F238E27FC236}">
                    <a16:creationId xmlns:a16="http://schemas.microsoft.com/office/drawing/2014/main" id="{E2E60D7A-827C-0429-99D6-F0709301F7D9}"/>
                  </a:ext>
                </a:extLst>
              </p:cNvPr>
              <p:cNvSpPr>
                <a:spLocks/>
              </p:cNvSpPr>
              <p:nvPr/>
            </p:nvSpPr>
            <p:spPr bwMode="auto">
              <a:xfrm>
                <a:off x="6877340" y="4859785"/>
                <a:ext cx="107708" cy="93536"/>
              </a:xfrm>
              <a:custGeom>
                <a:avLst/>
                <a:gdLst>
                  <a:gd name="T0" fmla="*/ 0 w 16"/>
                  <a:gd name="T1" fmla="*/ 12 h 14"/>
                  <a:gd name="T2" fmla="*/ 4 w 16"/>
                  <a:gd name="T3" fmla="*/ 3 h 14"/>
                  <a:gd name="T4" fmla="*/ 8 w 16"/>
                  <a:gd name="T5" fmla="*/ 1 h 14"/>
                  <a:gd name="T6" fmla="*/ 14 w 16"/>
                  <a:gd name="T7" fmla="*/ 0 h 14"/>
                  <a:gd name="T8" fmla="*/ 16 w 16"/>
                  <a:gd name="T9" fmla="*/ 4 h 14"/>
                  <a:gd name="T10" fmla="*/ 4 w 16"/>
                  <a:gd name="T11" fmla="*/ 14 h 14"/>
                  <a:gd name="T12" fmla="*/ 0 w 1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0" y="12"/>
                    </a:moveTo>
                    <a:cubicBezTo>
                      <a:pt x="0" y="12"/>
                      <a:pt x="3" y="4"/>
                      <a:pt x="4" y="3"/>
                    </a:cubicBezTo>
                    <a:cubicBezTo>
                      <a:pt x="6" y="2"/>
                      <a:pt x="8" y="1"/>
                      <a:pt x="8" y="1"/>
                    </a:cubicBezTo>
                    <a:cubicBezTo>
                      <a:pt x="8" y="1"/>
                      <a:pt x="11" y="2"/>
                      <a:pt x="14" y="0"/>
                    </a:cubicBezTo>
                    <a:cubicBezTo>
                      <a:pt x="16" y="4"/>
                      <a:pt x="16" y="4"/>
                      <a:pt x="16" y="4"/>
                    </a:cubicBezTo>
                    <a:cubicBezTo>
                      <a:pt x="4" y="14"/>
                      <a:pt x="4" y="14"/>
                      <a:pt x="4" y="14"/>
                    </a:cubicBezTo>
                    <a:lnTo>
                      <a:pt x="0" y="1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89">
                <a:extLst>
                  <a:ext uri="{FF2B5EF4-FFF2-40B4-BE49-F238E27FC236}">
                    <a16:creationId xmlns:a16="http://schemas.microsoft.com/office/drawing/2014/main" id="{43613CEA-A0E3-B138-F905-63DB3F74C338}"/>
                  </a:ext>
                </a:extLst>
              </p:cNvPr>
              <p:cNvSpPr>
                <a:spLocks/>
              </p:cNvSpPr>
              <p:nvPr/>
            </p:nvSpPr>
            <p:spPr bwMode="auto">
              <a:xfrm>
                <a:off x="6795142" y="5228259"/>
                <a:ext cx="263601" cy="484685"/>
              </a:xfrm>
              <a:custGeom>
                <a:avLst/>
                <a:gdLst>
                  <a:gd name="T0" fmla="*/ 35 w 39"/>
                  <a:gd name="T1" fmla="*/ 6 h 72"/>
                  <a:gd name="T2" fmla="*/ 5 w 39"/>
                  <a:gd name="T3" fmla="*/ 0 h 72"/>
                  <a:gd name="T4" fmla="*/ 0 w 39"/>
                  <a:gd name="T5" fmla="*/ 10 h 72"/>
                  <a:gd name="T6" fmla="*/ 0 w 39"/>
                  <a:gd name="T7" fmla="*/ 15 h 72"/>
                  <a:gd name="T8" fmla="*/ 2 w 39"/>
                  <a:gd name="T9" fmla="*/ 14 h 72"/>
                  <a:gd name="T10" fmla="*/ 6 w 39"/>
                  <a:gd name="T11" fmla="*/ 7 h 72"/>
                  <a:gd name="T12" fmla="*/ 7 w 39"/>
                  <a:gd name="T13" fmla="*/ 10 h 72"/>
                  <a:gd name="T14" fmla="*/ 14 w 39"/>
                  <a:gd name="T15" fmla="*/ 13 h 72"/>
                  <a:gd name="T16" fmla="*/ 32 w 39"/>
                  <a:gd name="T17" fmla="*/ 13 h 72"/>
                  <a:gd name="T18" fmla="*/ 34 w 39"/>
                  <a:gd name="T19" fmla="*/ 15 h 72"/>
                  <a:gd name="T20" fmla="*/ 28 w 39"/>
                  <a:gd name="T21" fmla="*/ 14 h 72"/>
                  <a:gd name="T22" fmla="*/ 35 w 39"/>
                  <a:gd name="T23" fmla="*/ 18 h 72"/>
                  <a:gd name="T24" fmla="*/ 34 w 39"/>
                  <a:gd name="T25" fmla="*/ 23 h 72"/>
                  <a:gd name="T26" fmla="*/ 32 w 39"/>
                  <a:gd name="T27" fmla="*/ 30 h 72"/>
                  <a:gd name="T28" fmla="*/ 34 w 39"/>
                  <a:gd name="T29" fmla="*/ 58 h 72"/>
                  <a:gd name="T30" fmla="*/ 31 w 39"/>
                  <a:gd name="T31" fmla="*/ 72 h 72"/>
                  <a:gd name="T32" fmla="*/ 35 w 39"/>
                  <a:gd name="T33" fmla="*/ 70 h 72"/>
                  <a:gd name="T34" fmla="*/ 37 w 39"/>
                  <a:gd name="T35" fmla="*/ 31 h 72"/>
                  <a:gd name="T36" fmla="*/ 38 w 39"/>
                  <a:gd name="T37" fmla="*/ 12 h 72"/>
                  <a:gd name="T38" fmla="*/ 35 w 39"/>
                  <a:gd name="T39"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72">
                    <a:moveTo>
                      <a:pt x="35" y="6"/>
                    </a:moveTo>
                    <a:cubicBezTo>
                      <a:pt x="5" y="0"/>
                      <a:pt x="5" y="0"/>
                      <a:pt x="5" y="0"/>
                    </a:cubicBezTo>
                    <a:cubicBezTo>
                      <a:pt x="0" y="10"/>
                      <a:pt x="0" y="10"/>
                      <a:pt x="0" y="10"/>
                    </a:cubicBezTo>
                    <a:cubicBezTo>
                      <a:pt x="0" y="10"/>
                      <a:pt x="0" y="12"/>
                      <a:pt x="0" y="15"/>
                    </a:cubicBezTo>
                    <a:cubicBezTo>
                      <a:pt x="1" y="15"/>
                      <a:pt x="2" y="14"/>
                      <a:pt x="2" y="14"/>
                    </a:cubicBezTo>
                    <a:cubicBezTo>
                      <a:pt x="3" y="13"/>
                      <a:pt x="6" y="7"/>
                      <a:pt x="6" y="7"/>
                    </a:cubicBezTo>
                    <a:cubicBezTo>
                      <a:pt x="7" y="10"/>
                      <a:pt x="7" y="10"/>
                      <a:pt x="7" y="10"/>
                    </a:cubicBezTo>
                    <a:cubicBezTo>
                      <a:pt x="7" y="10"/>
                      <a:pt x="11" y="13"/>
                      <a:pt x="14" y="13"/>
                    </a:cubicBezTo>
                    <a:cubicBezTo>
                      <a:pt x="16" y="14"/>
                      <a:pt x="31" y="12"/>
                      <a:pt x="32" y="13"/>
                    </a:cubicBezTo>
                    <a:cubicBezTo>
                      <a:pt x="33" y="14"/>
                      <a:pt x="34" y="14"/>
                      <a:pt x="34" y="15"/>
                    </a:cubicBezTo>
                    <a:cubicBezTo>
                      <a:pt x="34" y="15"/>
                      <a:pt x="30" y="13"/>
                      <a:pt x="28" y="14"/>
                    </a:cubicBezTo>
                    <a:cubicBezTo>
                      <a:pt x="28" y="14"/>
                      <a:pt x="33" y="15"/>
                      <a:pt x="35" y="18"/>
                    </a:cubicBezTo>
                    <a:cubicBezTo>
                      <a:pt x="36" y="22"/>
                      <a:pt x="34" y="23"/>
                      <a:pt x="34" y="23"/>
                    </a:cubicBezTo>
                    <a:cubicBezTo>
                      <a:pt x="32" y="30"/>
                      <a:pt x="32" y="30"/>
                      <a:pt x="32" y="30"/>
                    </a:cubicBezTo>
                    <a:cubicBezTo>
                      <a:pt x="32" y="30"/>
                      <a:pt x="34" y="51"/>
                      <a:pt x="34" y="58"/>
                    </a:cubicBezTo>
                    <a:cubicBezTo>
                      <a:pt x="34" y="63"/>
                      <a:pt x="32" y="69"/>
                      <a:pt x="31" y="72"/>
                    </a:cubicBezTo>
                    <a:cubicBezTo>
                      <a:pt x="33" y="72"/>
                      <a:pt x="34" y="71"/>
                      <a:pt x="35" y="70"/>
                    </a:cubicBezTo>
                    <a:cubicBezTo>
                      <a:pt x="35" y="70"/>
                      <a:pt x="35" y="35"/>
                      <a:pt x="37" y="31"/>
                    </a:cubicBezTo>
                    <a:cubicBezTo>
                      <a:pt x="38" y="27"/>
                      <a:pt x="39" y="15"/>
                      <a:pt x="38" y="12"/>
                    </a:cubicBezTo>
                    <a:cubicBezTo>
                      <a:pt x="37" y="10"/>
                      <a:pt x="35" y="6"/>
                      <a:pt x="35"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790">
                <a:extLst>
                  <a:ext uri="{FF2B5EF4-FFF2-40B4-BE49-F238E27FC236}">
                    <a16:creationId xmlns:a16="http://schemas.microsoft.com/office/drawing/2014/main" id="{DA58DC5C-361F-CC31-5C75-7F860860ED70}"/>
                  </a:ext>
                </a:extLst>
              </p:cNvPr>
              <p:cNvSpPr>
                <a:spLocks/>
              </p:cNvSpPr>
              <p:nvPr/>
            </p:nvSpPr>
            <p:spPr bwMode="auto">
              <a:xfrm>
                <a:off x="6823486" y="5100710"/>
                <a:ext cx="226753" cy="209747"/>
              </a:xfrm>
              <a:custGeom>
                <a:avLst/>
                <a:gdLst>
                  <a:gd name="T0" fmla="*/ 1 w 34"/>
                  <a:gd name="T1" fmla="*/ 24 h 31"/>
                  <a:gd name="T2" fmla="*/ 4 w 34"/>
                  <a:gd name="T3" fmla="*/ 30 h 31"/>
                  <a:gd name="T4" fmla="*/ 15 w 34"/>
                  <a:gd name="T5" fmla="*/ 31 h 31"/>
                  <a:gd name="T6" fmla="*/ 32 w 34"/>
                  <a:gd name="T7" fmla="*/ 30 h 31"/>
                  <a:gd name="T8" fmla="*/ 34 w 34"/>
                  <a:gd name="T9" fmla="*/ 29 h 31"/>
                  <a:gd name="T10" fmla="*/ 27 w 34"/>
                  <a:gd name="T11" fmla="*/ 13 h 31"/>
                  <a:gd name="T12" fmla="*/ 28 w 34"/>
                  <a:gd name="T13" fmla="*/ 0 h 31"/>
                  <a:gd name="T14" fmla="*/ 4 w 34"/>
                  <a:gd name="T15" fmla="*/ 7 h 31"/>
                  <a:gd name="T16" fmla="*/ 1 w 34"/>
                  <a:gd name="T1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1">
                    <a:moveTo>
                      <a:pt x="1" y="24"/>
                    </a:moveTo>
                    <a:cubicBezTo>
                      <a:pt x="1" y="24"/>
                      <a:pt x="0" y="29"/>
                      <a:pt x="4" y="30"/>
                    </a:cubicBezTo>
                    <a:cubicBezTo>
                      <a:pt x="8" y="30"/>
                      <a:pt x="12" y="31"/>
                      <a:pt x="15" y="31"/>
                    </a:cubicBezTo>
                    <a:cubicBezTo>
                      <a:pt x="17" y="31"/>
                      <a:pt x="32" y="30"/>
                      <a:pt x="32" y="30"/>
                    </a:cubicBezTo>
                    <a:cubicBezTo>
                      <a:pt x="34" y="29"/>
                      <a:pt x="34" y="29"/>
                      <a:pt x="34" y="29"/>
                    </a:cubicBezTo>
                    <a:cubicBezTo>
                      <a:pt x="34" y="29"/>
                      <a:pt x="27" y="19"/>
                      <a:pt x="27" y="13"/>
                    </a:cubicBezTo>
                    <a:cubicBezTo>
                      <a:pt x="27" y="8"/>
                      <a:pt x="28" y="0"/>
                      <a:pt x="28" y="0"/>
                    </a:cubicBezTo>
                    <a:cubicBezTo>
                      <a:pt x="4" y="7"/>
                      <a:pt x="4" y="7"/>
                      <a:pt x="4" y="7"/>
                    </a:cubicBezTo>
                    <a:lnTo>
                      <a:pt x="1" y="24"/>
                    </a:ln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791">
                <a:extLst>
                  <a:ext uri="{FF2B5EF4-FFF2-40B4-BE49-F238E27FC236}">
                    <a16:creationId xmlns:a16="http://schemas.microsoft.com/office/drawing/2014/main" id="{6823C8B1-0DA7-3D9F-0322-7593EC7B5F06}"/>
                  </a:ext>
                </a:extLst>
              </p:cNvPr>
              <p:cNvSpPr>
                <a:spLocks/>
              </p:cNvSpPr>
              <p:nvPr/>
            </p:nvSpPr>
            <p:spPr bwMode="auto">
              <a:xfrm>
                <a:off x="6888678" y="5182908"/>
                <a:ext cx="14172" cy="127549"/>
              </a:xfrm>
              <a:custGeom>
                <a:avLst/>
                <a:gdLst>
                  <a:gd name="T0" fmla="*/ 0 w 2"/>
                  <a:gd name="T1" fmla="*/ 19 h 19"/>
                  <a:gd name="T2" fmla="*/ 2 w 2"/>
                  <a:gd name="T3" fmla="*/ 19 h 19"/>
                  <a:gd name="T4" fmla="*/ 2 w 2"/>
                  <a:gd name="T5" fmla="*/ 0 h 19"/>
                  <a:gd name="T6" fmla="*/ 0 w 2"/>
                  <a:gd name="T7" fmla="*/ 19 h 19"/>
                </a:gdLst>
                <a:ahLst/>
                <a:cxnLst>
                  <a:cxn ang="0">
                    <a:pos x="T0" y="T1"/>
                  </a:cxn>
                  <a:cxn ang="0">
                    <a:pos x="T2" y="T3"/>
                  </a:cxn>
                  <a:cxn ang="0">
                    <a:pos x="T4" y="T5"/>
                  </a:cxn>
                  <a:cxn ang="0">
                    <a:pos x="T6" y="T7"/>
                  </a:cxn>
                </a:cxnLst>
                <a:rect l="0" t="0" r="r" b="b"/>
                <a:pathLst>
                  <a:path w="2" h="19">
                    <a:moveTo>
                      <a:pt x="0" y="19"/>
                    </a:moveTo>
                    <a:cubicBezTo>
                      <a:pt x="1" y="19"/>
                      <a:pt x="1" y="19"/>
                      <a:pt x="2" y="19"/>
                    </a:cubicBezTo>
                    <a:cubicBezTo>
                      <a:pt x="1" y="14"/>
                      <a:pt x="2" y="0"/>
                      <a:pt x="2" y="0"/>
                    </a:cubicBez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792">
                <a:extLst>
                  <a:ext uri="{FF2B5EF4-FFF2-40B4-BE49-F238E27FC236}">
                    <a16:creationId xmlns:a16="http://schemas.microsoft.com/office/drawing/2014/main" id="{67395CEA-7F01-DC05-E983-D72B474789B0}"/>
                  </a:ext>
                </a:extLst>
              </p:cNvPr>
              <p:cNvSpPr>
                <a:spLocks/>
              </p:cNvSpPr>
              <p:nvPr/>
            </p:nvSpPr>
            <p:spPr bwMode="auto">
              <a:xfrm>
                <a:off x="6996385" y="5106379"/>
                <a:ext cx="53854" cy="195575"/>
              </a:xfrm>
              <a:custGeom>
                <a:avLst/>
                <a:gdLst>
                  <a:gd name="T0" fmla="*/ 6 w 8"/>
                  <a:gd name="T1" fmla="*/ 29 h 29"/>
                  <a:gd name="T2" fmla="*/ 8 w 8"/>
                  <a:gd name="T3" fmla="*/ 28 h 29"/>
                  <a:gd name="T4" fmla="*/ 1 w 8"/>
                  <a:gd name="T5" fmla="*/ 12 h 29"/>
                  <a:gd name="T6" fmla="*/ 2 w 8"/>
                  <a:gd name="T7" fmla="*/ 0 h 29"/>
                  <a:gd name="T8" fmla="*/ 0 w 8"/>
                  <a:gd name="T9" fmla="*/ 3 h 29"/>
                  <a:gd name="T10" fmla="*/ 0 w 8"/>
                  <a:gd name="T11" fmla="*/ 12 h 29"/>
                  <a:gd name="T12" fmla="*/ 2 w 8"/>
                  <a:gd name="T13" fmla="*/ 24 h 29"/>
                  <a:gd name="T14" fmla="*/ 2 w 8"/>
                  <a:gd name="T15" fmla="*/ 29 h 29"/>
                  <a:gd name="T16" fmla="*/ 6 w 8"/>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9">
                    <a:moveTo>
                      <a:pt x="6" y="29"/>
                    </a:moveTo>
                    <a:cubicBezTo>
                      <a:pt x="8" y="28"/>
                      <a:pt x="8" y="28"/>
                      <a:pt x="8" y="28"/>
                    </a:cubicBezTo>
                    <a:cubicBezTo>
                      <a:pt x="8" y="28"/>
                      <a:pt x="1" y="18"/>
                      <a:pt x="1" y="12"/>
                    </a:cubicBezTo>
                    <a:cubicBezTo>
                      <a:pt x="1" y="8"/>
                      <a:pt x="2" y="2"/>
                      <a:pt x="2" y="0"/>
                    </a:cubicBezTo>
                    <a:cubicBezTo>
                      <a:pt x="0" y="3"/>
                      <a:pt x="0" y="3"/>
                      <a:pt x="0" y="3"/>
                    </a:cubicBezTo>
                    <a:cubicBezTo>
                      <a:pt x="0" y="3"/>
                      <a:pt x="0" y="10"/>
                      <a:pt x="0" y="12"/>
                    </a:cubicBezTo>
                    <a:cubicBezTo>
                      <a:pt x="0" y="15"/>
                      <a:pt x="1" y="23"/>
                      <a:pt x="2" y="24"/>
                    </a:cubicBezTo>
                    <a:cubicBezTo>
                      <a:pt x="3" y="25"/>
                      <a:pt x="2" y="28"/>
                      <a:pt x="2" y="29"/>
                    </a:cubicBezTo>
                    <a:cubicBezTo>
                      <a:pt x="4" y="29"/>
                      <a:pt x="6" y="29"/>
                      <a:pt x="6"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793">
                <a:extLst>
                  <a:ext uri="{FF2B5EF4-FFF2-40B4-BE49-F238E27FC236}">
                    <a16:creationId xmlns:a16="http://schemas.microsoft.com/office/drawing/2014/main" id="{29A84B4A-D769-BAE7-AFF7-0E8EE15AD25D}"/>
                  </a:ext>
                </a:extLst>
              </p:cNvPr>
              <p:cNvSpPr>
                <a:spLocks/>
              </p:cNvSpPr>
              <p:nvPr/>
            </p:nvSpPr>
            <p:spPr bwMode="auto">
              <a:xfrm>
                <a:off x="6829155" y="5188577"/>
                <a:ext cx="39682" cy="87867"/>
              </a:xfrm>
              <a:custGeom>
                <a:avLst/>
                <a:gdLst>
                  <a:gd name="T0" fmla="*/ 0 w 6"/>
                  <a:gd name="T1" fmla="*/ 13 h 13"/>
                  <a:gd name="T2" fmla="*/ 6 w 6"/>
                  <a:gd name="T3" fmla="*/ 0 h 13"/>
                  <a:gd name="T4" fmla="*/ 0 w 6"/>
                  <a:gd name="T5" fmla="*/ 11 h 13"/>
                  <a:gd name="T6" fmla="*/ 0 w 6"/>
                  <a:gd name="T7" fmla="*/ 13 h 13"/>
                </a:gdLst>
                <a:ahLst/>
                <a:cxnLst>
                  <a:cxn ang="0">
                    <a:pos x="T0" y="T1"/>
                  </a:cxn>
                  <a:cxn ang="0">
                    <a:pos x="T2" y="T3"/>
                  </a:cxn>
                  <a:cxn ang="0">
                    <a:pos x="T4" y="T5"/>
                  </a:cxn>
                  <a:cxn ang="0">
                    <a:pos x="T6" y="T7"/>
                  </a:cxn>
                </a:cxnLst>
                <a:rect l="0" t="0" r="r" b="b"/>
                <a:pathLst>
                  <a:path w="6" h="13">
                    <a:moveTo>
                      <a:pt x="0" y="13"/>
                    </a:moveTo>
                    <a:cubicBezTo>
                      <a:pt x="6" y="0"/>
                      <a:pt x="6" y="0"/>
                      <a:pt x="6" y="0"/>
                    </a:cubicBezTo>
                    <a:cubicBezTo>
                      <a:pt x="6" y="0"/>
                      <a:pt x="3" y="5"/>
                      <a:pt x="0" y="11"/>
                    </a:cubicBezTo>
                    <a:cubicBezTo>
                      <a:pt x="0" y="11"/>
                      <a:pt x="0" y="12"/>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794">
                <a:extLst>
                  <a:ext uri="{FF2B5EF4-FFF2-40B4-BE49-F238E27FC236}">
                    <a16:creationId xmlns:a16="http://schemas.microsoft.com/office/drawing/2014/main" id="{3A1094E8-1497-836E-0ED6-8E097FAF1DB4}"/>
                  </a:ext>
                </a:extLst>
              </p:cNvPr>
              <p:cNvSpPr>
                <a:spLocks/>
              </p:cNvSpPr>
              <p:nvPr/>
            </p:nvSpPr>
            <p:spPr bwMode="auto">
              <a:xfrm>
                <a:off x="6877340" y="5262272"/>
                <a:ext cx="11338" cy="48185"/>
              </a:xfrm>
              <a:custGeom>
                <a:avLst/>
                <a:gdLst>
                  <a:gd name="T0" fmla="*/ 2 w 2"/>
                  <a:gd name="T1" fmla="*/ 7 h 7"/>
                  <a:gd name="T2" fmla="*/ 1 w 2"/>
                  <a:gd name="T3" fmla="*/ 0 h 7"/>
                  <a:gd name="T4" fmla="*/ 0 w 2"/>
                  <a:gd name="T5" fmla="*/ 6 h 7"/>
                  <a:gd name="T6" fmla="*/ 2 w 2"/>
                  <a:gd name="T7" fmla="*/ 7 h 7"/>
                </a:gdLst>
                <a:ahLst/>
                <a:cxnLst>
                  <a:cxn ang="0">
                    <a:pos x="T0" y="T1"/>
                  </a:cxn>
                  <a:cxn ang="0">
                    <a:pos x="T2" y="T3"/>
                  </a:cxn>
                  <a:cxn ang="0">
                    <a:pos x="T4" y="T5"/>
                  </a:cxn>
                  <a:cxn ang="0">
                    <a:pos x="T6" y="T7"/>
                  </a:cxn>
                </a:cxnLst>
                <a:rect l="0" t="0" r="r" b="b"/>
                <a:pathLst>
                  <a:path w="2" h="7">
                    <a:moveTo>
                      <a:pt x="2" y="7"/>
                    </a:moveTo>
                    <a:cubicBezTo>
                      <a:pt x="1" y="0"/>
                      <a:pt x="1" y="0"/>
                      <a:pt x="1" y="0"/>
                    </a:cubicBezTo>
                    <a:cubicBezTo>
                      <a:pt x="1" y="0"/>
                      <a:pt x="1" y="4"/>
                      <a:pt x="0" y="6"/>
                    </a:cubicBezTo>
                    <a:cubicBezTo>
                      <a:pt x="0" y="7"/>
                      <a:pt x="1" y="7"/>
                      <a:pt x="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795">
                <a:extLst>
                  <a:ext uri="{FF2B5EF4-FFF2-40B4-BE49-F238E27FC236}">
                    <a16:creationId xmlns:a16="http://schemas.microsoft.com/office/drawing/2014/main" id="{DDDFFA33-3219-E888-5517-235AC66E5C93}"/>
                  </a:ext>
                </a:extLst>
              </p:cNvPr>
              <p:cNvSpPr>
                <a:spLocks/>
              </p:cNvSpPr>
              <p:nvPr/>
            </p:nvSpPr>
            <p:spPr bwMode="auto">
              <a:xfrm>
                <a:off x="6780970" y="5182908"/>
                <a:ext cx="73695" cy="138886"/>
              </a:xfrm>
              <a:custGeom>
                <a:avLst/>
                <a:gdLst>
                  <a:gd name="T0" fmla="*/ 0 w 11"/>
                  <a:gd name="T1" fmla="*/ 19 h 21"/>
                  <a:gd name="T2" fmla="*/ 4 w 11"/>
                  <a:gd name="T3" fmla="*/ 19 h 21"/>
                  <a:gd name="T4" fmla="*/ 11 w 11"/>
                  <a:gd name="T5" fmla="*/ 0 h 21"/>
                  <a:gd name="T6" fmla="*/ 3 w 11"/>
                  <a:gd name="T7" fmla="*/ 0 h 21"/>
                  <a:gd name="T8" fmla="*/ 0 w 11"/>
                  <a:gd name="T9" fmla="*/ 19 h 21"/>
                </a:gdLst>
                <a:ahLst/>
                <a:cxnLst>
                  <a:cxn ang="0">
                    <a:pos x="T0" y="T1"/>
                  </a:cxn>
                  <a:cxn ang="0">
                    <a:pos x="T2" y="T3"/>
                  </a:cxn>
                  <a:cxn ang="0">
                    <a:pos x="T4" y="T5"/>
                  </a:cxn>
                  <a:cxn ang="0">
                    <a:pos x="T6" y="T7"/>
                  </a:cxn>
                  <a:cxn ang="0">
                    <a:pos x="T8" y="T9"/>
                  </a:cxn>
                </a:cxnLst>
                <a:rect l="0" t="0" r="r" b="b"/>
                <a:pathLst>
                  <a:path w="11" h="21">
                    <a:moveTo>
                      <a:pt x="0" y="19"/>
                    </a:moveTo>
                    <a:cubicBezTo>
                      <a:pt x="0" y="19"/>
                      <a:pt x="2" y="21"/>
                      <a:pt x="4" y="19"/>
                    </a:cubicBezTo>
                    <a:cubicBezTo>
                      <a:pt x="6" y="17"/>
                      <a:pt x="11" y="0"/>
                      <a:pt x="11" y="0"/>
                    </a:cubicBezTo>
                    <a:cubicBezTo>
                      <a:pt x="3" y="0"/>
                      <a:pt x="3" y="0"/>
                      <a:pt x="3" y="0"/>
                    </a:cubicBezTo>
                    <a:lnTo>
                      <a:pt x="0" y="19"/>
                    </a:ln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796">
                <a:extLst>
                  <a:ext uri="{FF2B5EF4-FFF2-40B4-BE49-F238E27FC236}">
                    <a16:creationId xmlns:a16="http://schemas.microsoft.com/office/drawing/2014/main" id="{031CBFB5-1D8C-C0EC-203F-C4A2B7CCE249}"/>
                  </a:ext>
                </a:extLst>
              </p:cNvPr>
              <p:cNvSpPr>
                <a:spLocks/>
              </p:cNvSpPr>
              <p:nvPr/>
            </p:nvSpPr>
            <p:spPr bwMode="auto">
              <a:xfrm>
                <a:off x="6721447" y="4879626"/>
                <a:ext cx="181403" cy="221084"/>
              </a:xfrm>
              <a:custGeom>
                <a:avLst/>
                <a:gdLst>
                  <a:gd name="T0" fmla="*/ 0 w 27"/>
                  <a:gd name="T1" fmla="*/ 33 h 33"/>
                  <a:gd name="T2" fmla="*/ 2 w 27"/>
                  <a:gd name="T3" fmla="*/ 29 h 33"/>
                  <a:gd name="T4" fmla="*/ 6 w 27"/>
                  <a:gd name="T5" fmla="*/ 23 h 33"/>
                  <a:gd name="T6" fmla="*/ 12 w 27"/>
                  <a:gd name="T7" fmla="*/ 15 h 33"/>
                  <a:gd name="T8" fmla="*/ 16 w 27"/>
                  <a:gd name="T9" fmla="*/ 5 h 33"/>
                  <a:gd name="T10" fmla="*/ 21 w 27"/>
                  <a:gd name="T11" fmla="*/ 3 h 33"/>
                  <a:gd name="T12" fmla="*/ 25 w 27"/>
                  <a:gd name="T13" fmla="*/ 1 h 33"/>
                  <a:gd name="T14" fmla="*/ 27 w 27"/>
                  <a:gd name="T15" fmla="*/ 0 h 33"/>
                  <a:gd name="T16" fmla="*/ 23 w 27"/>
                  <a:gd name="T17" fmla="*/ 10 h 33"/>
                  <a:gd name="T18" fmla="*/ 10 w 27"/>
                  <a:gd name="T19" fmla="*/ 29 h 33"/>
                  <a:gd name="T20" fmla="*/ 0 w 27"/>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3">
                    <a:moveTo>
                      <a:pt x="0" y="33"/>
                    </a:moveTo>
                    <a:cubicBezTo>
                      <a:pt x="0" y="33"/>
                      <a:pt x="0" y="30"/>
                      <a:pt x="2" y="29"/>
                    </a:cubicBezTo>
                    <a:cubicBezTo>
                      <a:pt x="3" y="28"/>
                      <a:pt x="5" y="24"/>
                      <a:pt x="6" y="23"/>
                    </a:cubicBezTo>
                    <a:cubicBezTo>
                      <a:pt x="6" y="23"/>
                      <a:pt x="11" y="17"/>
                      <a:pt x="12" y="15"/>
                    </a:cubicBezTo>
                    <a:cubicBezTo>
                      <a:pt x="13" y="13"/>
                      <a:pt x="15" y="7"/>
                      <a:pt x="16" y="5"/>
                    </a:cubicBezTo>
                    <a:cubicBezTo>
                      <a:pt x="17" y="4"/>
                      <a:pt x="21" y="3"/>
                      <a:pt x="21" y="3"/>
                    </a:cubicBezTo>
                    <a:cubicBezTo>
                      <a:pt x="21" y="3"/>
                      <a:pt x="24" y="1"/>
                      <a:pt x="25" y="1"/>
                    </a:cubicBezTo>
                    <a:cubicBezTo>
                      <a:pt x="25" y="0"/>
                      <a:pt x="27" y="0"/>
                      <a:pt x="27" y="0"/>
                    </a:cubicBezTo>
                    <a:cubicBezTo>
                      <a:pt x="27" y="0"/>
                      <a:pt x="25" y="8"/>
                      <a:pt x="23" y="10"/>
                    </a:cubicBezTo>
                    <a:cubicBezTo>
                      <a:pt x="22" y="11"/>
                      <a:pt x="10" y="29"/>
                      <a:pt x="10" y="29"/>
                    </a:cubicBezTo>
                    <a:lnTo>
                      <a:pt x="0" y="33"/>
                    </a:ln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797">
                <a:extLst>
                  <a:ext uri="{FF2B5EF4-FFF2-40B4-BE49-F238E27FC236}">
                    <a16:creationId xmlns:a16="http://schemas.microsoft.com/office/drawing/2014/main" id="{2967BBFD-D9F6-B35C-C9C5-ADE42C9B20B5}"/>
                  </a:ext>
                </a:extLst>
              </p:cNvPr>
              <p:cNvSpPr>
                <a:spLocks/>
              </p:cNvSpPr>
              <p:nvPr/>
            </p:nvSpPr>
            <p:spPr bwMode="auto">
              <a:xfrm>
                <a:off x="6897181" y="4859785"/>
                <a:ext cx="127549" cy="269269"/>
              </a:xfrm>
              <a:custGeom>
                <a:avLst/>
                <a:gdLst>
                  <a:gd name="T0" fmla="*/ 12 w 19"/>
                  <a:gd name="T1" fmla="*/ 0 h 40"/>
                  <a:gd name="T2" fmla="*/ 0 w 19"/>
                  <a:gd name="T3" fmla="*/ 12 h 40"/>
                  <a:gd name="T4" fmla="*/ 0 w 19"/>
                  <a:gd name="T5" fmla="*/ 37 h 40"/>
                  <a:gd name="T6" fmla="*/ 14 w 19"/>
                  <a:gd name="T7" fmla="*/ 26 h 40"/>
                  <a:gd name="T8" fmla="*/ 19 w 19"/>
                  <a:gd name="T9" fmla="*/ 0 h 40"/>
                  <a:gd name="T10" fmla="*/ 12 w 19"/>
                  <a:gd name="T11" fmla="*/ 0 h 40"/>
                </a:gdLst>
                <a:ahLst/>
                <a:cxnLst>
                  <a:cxn ang="0">
                    <a:pos x="T0" y="T1"/>
                  </a:cxn>
                  <a:cxn ang="0">
                    <a:pos x="T2" y="T3"/>
                  </a:cxn>
                  <a:cxn ang="0">
                    <a:pos x="T4" y="T5"/>
                  </a:cxn>
                  <a:cxn ang="0">
                    <a:pos x="T6" y="T7"/>
                  </a:cxn>
                  <a:cxn ang="0">
                    <a:pos x="T8" y="T9"/>
                  </a:cxn>
                  <a:cxn ang="0">
                    <a:pos x="T10" y="T11"/>
                  </a:cxn>
                </a:cxnLst>
                <a:rect l="0" t="0" r="r" b="b"/>
                <a:pathLst>
                  <a:path w="19" h="40">
                    <a:moveTo>
                      <a:pt x="12" y="0"/>
                    </a:moveTo>
                    <a:cubicBezTo>
                      <a:pt x="12" y="0"/>
                      <a:pt x="3" y="8"/>
                      <a:pt x="0" y="12"/>
                    </a:cubicBezTo>
                    <a:cubicBezTo>
                      <a:pt x="0" y="37"/>
                      <a:pt x="0" y="37"/>
                      <a:pt x="0" y="37"/>
                    </a:cubicBezTo>
                    <a:cubicBezTo>
                      <a:pt x="0" y="37"/>
                      <a:pt x="11" y="40"/>
                      <a:pt x="14" y="26"/>
                    </a:cubicBezTo>
                    <a:cubicBezTo>
                      <a:pt x="17" y="12"/>
                      <a:pt x="19" y="0"/>
                      <a:pt x="19" y="0"/>
                    </a:cubicBezTo>
                    <a:cubicBezTo>
                      <a:pt x="12" y="0"/>
                      <a:pt x="12" y="0"/>
                      <a:pt x="12" y="0"/>
                    </a:cubicBezTo>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798">
                <a:extLst>
                  <a:ext uri="{FF2B5EF4-FFF2-40B4-BE49-F238E27FC236}">
                    <a16:creationId xmlns:a16="http://schemas.microsoft.com/office/drawing/2014/main" id="{14A322D5-4864-5D26-86BE-8E47CA3F500E}"/>
                  </a:ext>
                </a:extLst>
              </p:cNvPr>
              <p:cNvSpPr>
                <a:spLocks/>
              </p:cNvSpPr>
              <p:nvPr/>
            </p:nvSpPr>
            <p:spPr bwMode="auto">
              <a:xfrm>
                <a:off x="6789473" y="4924977"/>
                <a:ext cx="133218" cy="269269"/>
              </a:xfrm>
              <a:custGeom>
                <a:avLst/>
                <a:gdLst>
                  <a:gd name="T0" fmla="*/ 4 w 47"/>
                  <a:gd name="T1" fmla="*/ 3 h 95"/>
                  <a:gd name="T2" fmla="*/ 47 w 47"/>
                  <a:gd name="T3" fmla="*/ 0 h 95"/>
                  <a:gd name="T4" fmla="*/ 42 w 47"/>
                  <a:gd name="T5" fmla="*/ 95 h 95"/>
                  <a:gd name="T6" fmla="*/ 0 w 47"/>
                  <a:gd name="T7" fmla="*/ 93 h 95"/>
                  <a:gd name="T8" fmla="*/ 4 w 47"/>
                  <a:gd name="T9" fmla="*/ 3 h 95"/>
                </a:gdLst>
                <a:ahLst/>
                <a:cxnLst>
                  <a:cxn ang="0">
                    <a:pos x="T0" y="T1"/>
                  </a:cxn>
                  <a:cxn ang="0">
                    <a:pos x="T2" y="T3"/>
                  </a:cxn>
                  <a:cxn ang="0">
                    <a:pos x="T4" y="T5"/>
                  </a:cxn>
                  <a:cxn ang="0">
                    <a:pos x="T6" y="T7"/>
                  </a:cxn>
                  <a:cxn ang="0">
                    <a:pos x="T8" y="T9"/>
                  </a:cxn>
                </a:cxnLst>
                <a:rect l="0" t="0" r="r" b="b"/>
                <a:pathLst>
                  <a:path w="47" h="95">
                    <a:moveTo>
                      <a:pt x="4" y="3"/>
                    </a:moveTo>
                    <a:lnTo>
                      <a:pt x="47" y="0"/>
                    </a:lnTo>
                    <a:lnTo>
                      <a:pt x="42" y="95"/>
                    </a:lnTo>
                    <a:lnTo>
                      <a:pt x="0" y="93"/>
                    </a:lnTo>
                    <a:lnTo>
                      <a:pt x="4" y="3"/>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799">
                <a:extLst>
                  <a:ext uri="{FF2B5EF4-FFF2-40B4-BE49-F238E27FC236}">
                    <a16:creationId xmlns:a16="http://schemas.microsoft.com/office/drawing/2014/main" id="{1B46BF4E-44A9-ADE9-C9F9-4EBAAE3060C1}"/>
                  </a:ext>
                </a:extLst>
              </p:cNvPr>
              <p:cNvSpPr>
                <a:spLocks/>
              </p:cNvSpPr>
              <p:nvPr/>
            </p:nvSpPr>
            <p:spPr bwMode="auto">
              <a:xfrm>
                <a:off x="6775301" y="5041188"/>
                <a:ext cx="59523" cy="93536"/>
              </a:xfrm>
              <a:custGeom>
                <a:avLst/>
                <a:gdLst>
                  <a:gd name="T0" fmla="*/ 1 w 9"/>
                  <a:gd name="T1" fmla="*/ 12 h 14"/>
                  <a:gd name="T2" fmla="*/ 5 w 9"/>
                  <a:gd name="T3" fmla="*/ 14 h 14"/>
                  <a:gd name="T4" fmla="*/ 9 w 9"/>
                  <a:gd name="T5" fmla="*/ 14 h 14"/>
                  <a:gd name="T6" fmla="*/ 8 w 9"/>
                  <a:gd name="T7" fmla="*/ 9 h 14"/>
                  <a:gd name="T8" fmla="*/ 1 w 9"/>
                  <a:gd name="T9" fmla="*/ 0 h 14"/>
                  <a:gd name="T10" fmla="*/ 1 w 9"/>
                  <a:gd name="T11" fmla="*/ 4 h 14"/>
                  <a:gd name="T12" fmla="*/ 1 w 9"/>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1" y="12"/>
                    </a:moveTo>
                    <a:cubicBezTo>
                      <a:pt x="1" y="12"/>
                      <a:pt x="3" y="14"/>
                      <a:pt x="5" y="14"/>
                    </a:cubicBezTo>
                    <a:cubicBezTo>
                      <a:pt x="7" y="14"/>
                      <a:pt x="9" y="14"/>
                      <a:pt x="9" y="14"/>
                    </a:cubicBezTo>
                    <a:cubicBezTo>
                      <a:pt x="8" y="9"/>
                      <a:pt x="8" y="9"/>
                      <a:pt x="8" y="9"/>
                    </a:cubicBezTo>
                    <a:cubicBezTo>
                      <a:pt x="8" y="9"/>
                      <a:pt x="5" y="1"/>
                      <a:pt x="1" y="0"/>
                    </a:cubicBezTo>
                    <a:cubicBezTo>
                      <a:pt x="1" y="0"/>
                      <a:pt x="0" y="3"/>
                      <a:pt x="1" y="4"/>
                    </a:cubicBezTo>
                    <a:cubicBezTo>
                      <a:pt x="2" y="5"/>
                      <a:pt x="1" y="12"/>
                      <a:pt x="1" y="12"/>
                    </a:cubicBezTo>
                    <a:close/>
                  </a:path>
                </a:pathLst>
              </a:custGeom>
              <a:solidFill>
                <a:srgbClr val="D094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800">
                <a:extLst>
                  <a:ext uri="{FF2B5EF4-FFF2-40B4-BE49-F238E27FC236}">
                    <a16:creationId xmlns:a16="http://schemas.microsoft.com/office/drawing/2014/main" id="{519EE2DA-A5A5-C125-09AD-E65E7AB4B32D}"/>
                  </a:ext>
                </a:extLst>
              </p:cNvPr>
              <p:cNvSpPr>
                <a:spLocks/>
              </p:cNvSpPr>
              <p:nvPr/>
            </p:nvSpPr>
            <p:spPr bwMode="auto">
              <a:xfrm>
                <a:off x="6701606" y="5061029"/>
                <a:ext cx="93536" cy="107708"/>
              </a:xfrm>
              <a:custGeom>
                <a:avLst/>
                <a:gdLst>
                  <a:gd name="T0" fmla="*/ 11 w 14"/>
                  <a:gd name="T1" fmla="*/ 0 h 16"/>
                  <a:gd name="T2" fmla="*/ 3 w 14"/>
                  <a:gd name="T3" fmla="*/ 5 h 16"/>
                  <a:gd name="T4" fmla="*/ 6 w 14"/>
                  <a:gd name="T5" fmla="*/ 15 h 16"/>
                  <a:gd name="T6" fmla="*/ 14 w 14"/>
                  <a:gd name="T7" fmla="*/ 10 h 16"/>
                  <a:gd name="T8" fmla="*/ 11 w 14"/>
                  <a:gd name="T9" fmla="*/ 0 h 16"/>
                </a:gdLst>
                <a:ahLst/>
                <a:cxnLst>
                  <a:cxn ang="0">
                    <a:pos x="T0" y="T1"/>
                  </a:cxn>
                  <a:cxn ang="0">
                    <a:pos x="T2" y="T3"/>
                  </a:cxn>
                  <a:cxn ang="0">
                    <a:pos x="T4" y="T5"/>
                  </a:cxn>
                  <a:cxn ang="0">
                    <a:pos x="T6" y="T7"/>
                  </a:cxn>
                  <a:cxn ang="0">
                    <a:pos x="T8" y="T9"/>
                  </a:cxn>
                </a:cxnLst>
                <a:rect l="0" t="0" r="r" b="b"/>
                <a:pathLst>
                  <a:path w="14" h="16">
                    <a:moveTo>
                      <a:pt x="11" y="0"/>
                    </a:moveTo>
                    <a:cubicBezTo>
                      <a:pt x="11" y="0"/>
                      <a:pt x="6" y="2"/>
                      <a:pt x="3" y="5"/>
                    </a:cubicBezTo>
                    <a:cubicBezTo>
                      <a:pt x="3" y="5"/>
                      <a:pt x="0" y="14"/>
                      <a:pt x="6" y="15"/>
                    </a:cubicBezTo>
                    <a:cubicBezTo>
                      <a:pt x="12" y="16"/>
                      <a:pt x="13" y="11"/>
                      <a:pt x="14" y="10"/>
                    </a:cubicBezTo>
                    <a:lnTo>
                      <a:pt x="11" y="0"/>
                    </a:ln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801">
                <a:extLst>
                  <a:ext uri="{FF2B5EF4-FFF2-40B4-BE49-F238E27FC236}">
                    <a16:creationId xmlns:a16="http://schemas.microsoft.com/office/drawing/2014/main" id="{64EC8231-D743-247E-F033-13131F09C9BC}"/>
                  </a:ext>
                </a:extLst>
              </p:cNvPr>
              <p:cNvSpPr>
                <a:spLocks/>
              </p:cNvSpPr>
              <p:nvPr/>
            </p:nvSpPr>
            <p:spPr bwMode="auto">
              <a:xfrm>
                <a:off x="6897181" y="4851282"/>
                <a:ext cx="161562" cy="255097"/>
              </a:xfrm>
              <a:custGeom>
                <a:avLst/>
                <a:gdLst>
                  <a:gd name="T0" fmla="*/ 0 w 24"/>
                  <a:gd name="T1" fmla="*/ 38 h 38"/>
                  <a:gd name="T2" fmla="*/ 6 w 24"/>
                  <a:gd name="T3" fmla="*/ 29 h 38"/>
                  <a:gd name="T4" fmla="*/ 7 w 24"/>
                  <a:gd name="T5" fmla="*/ 24 h 38"/>
                  <a:gd name="T6" fmla="*/ 8 w 24"/>
                  <a:gd name="T7" fmla="*/ 21 h 38"/>
                  <a:gd name="T8" fmla="*/ 10 w 24"/>
                  <a:gd name="T9" fmla="*/ 16 h 38"/>
                  <a:gd name="T10" fmla="*/ 13 w 24"/>
                  <a:gd name="T11" fmla="*/ 11 h 38"/>
                  <a:gd name="T12" fmla="*/ 14 w 24"/>
                  <a:gd name="T13" fmla="*/ 8 h 38"/>
                  <a:gd name="T14" fmla="*/ 4 w 24"/>
                  <a:gd name="T15" fmla="*/ 12 h 38"/>
                  <a:gd name="T16" fmla="*/ 13 w 24"/>
                  <a:gd name="T17" fmla="*/ 6 h 38"/>
                  <a:gd name="T18" fmla="*/ 13 w 24"/>
                  <a:gd name="T19" fmla="*/ 2 h 38"/>
                  <a:gd name="T20" fmla="*/ 20 w 24"/>
                  <a:gd name="T21" fmla="*/ 0 h 38"/>
                  <a:gd name="T22" fmla="*/ 24 w 24"/>
                  <a:gd name="T23" fmla="*/ 4 h 38"/>
                  <a:gd name="T24" fmla="*/ 19 w 24"/>
                  <a:gd name="T25" fmla="*/ 25 h 38"/>
                  <a:gd name="T26" fmla="*/ 10 w 24"/>
                  <a:gd name="T27" fmla="*/ 38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0" y="38"/>
                    </a:moveTo>
                    <a:cubicBezTo>
                      <a:pt x="0" y="38"/>
                      <a:pt x="5" y="30"/>
                      <a:pt x="6" y="29"/>
                    </a:cubicBezTo>
                    <a:cubicBezTo>
                      <a:pt x="7" y="27"/>
                      <a:pt x="6" y="24"/>
                      <a:pt x="7" y="24"/>
                    </a:cubicBezTo>
                    <a:cubicBezTo>
                      <a:pt x="7" y="23"/>
                      <a:pt x="8" y="21"/>
                      <a:pt x="8" y="21"/>
                    </a:cubicBezTo>
                    <a:cubicBezTo>
                      <a:pt x="8" y="21"/>
                      <a:pt x="11" y="19"/>
                      <a:pt x="10" y="16"/>
                    </a:cubicBezTo>
                    <a:cubicBezTo>
                      <a:pt x="9" y="14"/>
                      <a:pt x="12" y="12"/>
                      <a:pt x="13" y="11"/>
                    </a:cubicBezTo>
                    <a:cubicBezTo>
                      <a:pt x="13" y="10"/>
                      <a:pt x="14" y="8"/>
                      <a:pt x="14" y="8"/>
                    </a:cubicBezTo>
                    <a:cubicBezTo>
                      <a:pt x="14" y="8"/>
                      <a:pt x="6" y="11"/>
                      <a:pt x="4" y="12"/>
                    </a:cubicBezTo>
                    <a:cubicBezTo>
                      <a:pt x="13" y="6"/>
                      <a:pt x="13" y="6"/>
                      <a:pt x="13" y="6"/>
                    </a:cubicBezTo>
                    <a:cubicBezTo>
                      <a:pt x="13" y="6"/>
                      <a:pt x="12" y="4"/>
                      <a:pt x="13" y="2"/>
                    </a:cubicBezTo>
                    <a:cubicBezTo>
                      <a:pt x="15" y="1"/>
                      <a:pt x="20" y="0"/>
                      <a:pt x="20" y="0"/>
                    </a:cubicBezTo>
                    <a:cubicBezTo>
                      <a:pt x="24" y="4"/>
                      <a:pt x="24" y="4"/>
                      <a:pt x="24" y="4"/>
                    </a:cubicBezTo>
                    <a:cubicBezTo>
                      <a:pt x="19" y="25"/>
                      <a:pt x="19" y="25"/>
                      <a:pt x="19" y="25"/>
                    </a:cubicBezTo>
                    <a:cubicBezTo>
                      <a:pt x="10" y="38"/>
                      <a:pt x="10" y="38"/>
                      <a:pt x="10" y="38"/>
                    </a:cubicBez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802">
                <a:extLst>
                  <a:ext uri="{FF2B5EF4-FFF2-40B4-BE49-F238E27FC236}">
                    <a16:creationId xmlns:a16="http://schemas.microsoft.com/office/drawing/2014/main" id="{63205B47-9A76-4541-8708-4822BCC4FA2A}"/>
                  </a:ext>
                </a:extLst>
              </p:cNvPr>
              <p:cNvSpPr>
                <a:spLocks/>
              </p:cNvSpPr>
              <p:nvPr/>
            </p:nvSpPr>
            <p:spPr bwMode="auto">
              <a:xfrm>
                <a:off x="6715778" y="5114882"/>
                <a:ext cx="85033" cy="53854"/>
              </a:xfrm>
              <a:custGeom>
                <a:avLst/>
                <a:gdLst>
                  <a:gd name="T0" fmla="*/ 13 w 13"/>
                  <a:gd name="T1" fmla="*/ 1 h 8"/>
                  <a:gd name="T2" fmla="*/ 11 w 13"/>
                  <a:gd name="T3" fmla="*/ 0 h 8"/>
                  <a:gd name="T4" fmla="*/ 9 w 13"/>
                  <a:gd name="T5" fmla="*/ 0 h 8"/>
                  <a:gd name="T6" fmla="*/ 2 w 13"/>
                  <a:gd name="T7" fmla="*/ 3 h 8"/>
                  <a:gd name="T8" fmla="*/ 0 w 13"/>
                  <a:gd name="T9" fmla="*/ 0 h 8"/>
                  <a:gd name="T10" fmla="*/ 4 w 13"/>
                  <a:gd name="T11" fmla="*/ 7 h 8"/>
                  <a:gd name="T12" fmla="*/ 13 w 13"/>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3" y="1"/>
                    </a:moveTo>
                    <a:cubicBezTo>
                      <a:pt x="11" y="0"/>
                      <a:pt x="11" y="0"/>
                      <a:pt x="11" y="0"/>
                    </a:cubicBezTo>
                    <a:cubicBezTo>
                      <a:pt x="10" y="0"/>
                      <a:pt x="9" y="0"/>
                      <a:pt x="9" y="0"/>
                    </a:cubicBezTo>
                    <a:cubicBezTo>
                      <a:pt x="9" y="0"/>
                      <a:pt x="5" y="3"/>
                      <a:pt x="2" y="3"/>
                    </a:cubicBezTo>
                    <a:cubicBezTo>
                      <a:pt x="1" y="3"/>
                      <a:pt x="0" y="2"/>
                      <a:pt x="0" y="0"/>
                    </a:cubicBezTo>
                    <a:cubicBezTo>
                      <a:pt x="0" y="3"/>
                      <a:pt x="0" y="6"/>
                      <a:pt x="4" y="7"/>
                    </a:cubicBezTo>
                    <a:cubicBezTo>
                      <a:pt x="10" y="8"/>
                      <a:pt x="12" y="2"/>
                      <a:pt x="1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803">
                <a:extLst>
                  <a:ext uri="{FF2B5EF4-FFF2-40B4-BE49-F238E27FC236}">
                    <a16:creationId xmlns:a16="http://schemas.microsoft.com/office/drawing/2014/main" id="{386A7966-4257-1676-C645-A9588EE59623}"/>
                  </a:ext>
                </a:extLst>
              </p:cNvPr>
              <p:cNvSpPr>
                <a:spLocks/>
              </p:cNvSpPr>
              <p:nvPr/>
            </p:nvSpPr>
            <p:spPr bwMode="auto">
              <a:xfrm>
                <a:off x="6749791" y="5007175"/>
                <a:ext cx="187072" cy="133218"/>
              </a:xfrm>
              <a:custGeom>
                <a:avLst/>
                <a:gdLst>
                  <a:gd name="T0" fmla="*/ 3 w 28"/>
                  <a:gd name="T1" fmla="*/ 9 h 20"/>
                  <a:gd name="T2" fmla="*/ 2 w 28"/>
                  <a:gd name="T3" fmla="*/ 16 h 20"/>
                  <a:gd name="T4" fmla="*/ 8 w 28"/>
                  <a:gd name="T5" fmla="*/ 17 h 20"/>
                  <a:gd name="T6" fmla="*/ 10 w 28"/>
                  <a:gd name="T7" fmla="*/ 14 h 20"/>
                  <a:gd name="T8" fmla="*/ 24 w 28"/>
                  <a:gd name="T9" fmla="*/ 13 h 20"/>
                  <a:gd name="T10" fmla="*/ 25 w 28"/>
                  <a:gd name="T11" fmla="*/ 12 h 20"/>
                  <a:gd name="T12" fmla="*/ 26 w 28"/>
                  <a:gd name="T13" fmla="*/ 10 h 20"/>
                  <a:gd name="T14" fmla="*/ 26 w 28"/>
                  <a:gd name="T15" fmla="*/ 7 h 20"/>
                  <a:gd name="T16" fmla="*/ 27 w 28"/>
                  <a:gd name="T17" fmla="*/ 6 h 20"/>
                  <a:gd name="T18" fmla="*/ 20 w 28"/>
                  <a:gd name="T19" fmla="*/ 4 h 20"/>
                  <a:gd name="T20" fmla="*/ 23 w 28"/>
                  <a:gd name="T21" fmla="*/ 2 h 20"/>
                  <a:gd name="T22" fmla="*/ 23 w 28"/>
                  <a:gd name="T23" fmla="*/ 0 h 20"/>
                  <a:gd name="T24" fmla="*/ 20 w 28"/>
                  <a:gd name="T25" fmla="*/ 2 h 20"/>
                  <a:gd name="T26" fmla="*/ 14 w 28"/>
                  <a:gd name="T27" fmla="*/ 4 h 20"/>
                  <a:gd name="T28" fmla="*/ 7 w 28"/>
                  <a:gd name="T29" fmla="*/ 7 h 20"/>
                  <a:gd name="T30" fmla="*/ 3 w 28"/>
                  <a:gd name="T3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0">
                    <a:moveTo>
                      <a:pt x="3" y="9"/>
                    </a:moveTo>
                    <a:cubicBezTo>
                      <a:pt x="3" y="9"/>
                      <a:pt x="0" y="12"/>
                      <a:pt x="2" y="16"/>
                    </a:cubicBezTo>
                    <a:cubicBezTo>
                      <a:pt x="4" y="20"/>
                      <a:pt x="8" y="17"/>
                      <a:pt x="8" y="17"/>
                    </a:cubicBezTo>
                    <a:cubicBezTo>
                      <a:pt x="10" y="14"/>
                      <a:pt x="10" y="14"/>
                      <a:pt x="10" y="14"/>
                    </a:cubicBezTo>
                    <a:cubicBezTo>
                      <a:pt x="10" y="14"/>
                      <a:pt x="22" y="14"/>
                      <a:pt x="24" y="13"/>
                    </a:cubicBezTo>
                    <a:cubicBezTo>
                      <a:pt x="24" y="13"/>
                      <a:pt x="25" y="13"/>
                      <a:pt x="25" y="12"/>
                    </a:cubicBezTo>
                    <a:cubicBezTo>
                      <a:pt x="25" y="12"/>
                      <a:pt x="26" y="11"/>
                      <a:pt x="26" y="10"/>
                    </a:cubicBezTo>
                    <a:cubicBezTo>
                      <a:pt x="26" y="10"/>
                      <a:pt x="28" y="9"/>
                      <a:pt x="26" y="7"/>
                    </a:cubicBezTo>
                    <a:cubicBezTo>
                      <a:pt x="26" y="7"/>
                      <a:pt x="27" y="7"/>
                      <a:pt x="27" y="6"/>
                    </a:cubicBezTo>
                    <a:cubicBezTo>
                      <a:pt x="26" y="5"/>
                      <a:pt x="26" y="4"/>
                      <a:pt x="20" y="4"/>
                    </a:cubicBezTo>
                    <a:cubicBezTo>
                      <a:pt x="20" y="4"/>
                      <a:pt x="23" y="3"/>
                      <a:pt x="23" y="2"/>
                    </a:cubicBezTo>
                    <a:cubicBezTo>
                      <a:pt x="24" y="2"/>
                      <a:pt x="24" y="0"/>
                      <a:pt x="23" y="0"/>
                    </a:cubicBezTo>
                    <a:cubicBezTo>
                      <a:pt x="23" y="0"/>
                      <a:pt x="21" y="1"/>
                      <a:pt x="20" y="2"/>
                    </a:cubicBezTo>
                    <a:cubicBezTo>
                      <a:pt x="19" y="2"/>
                      <a:pt x="15" y="4"/>
                      <a:pt x="14" y="4"/>
                    </a:cubicBezTo>
                    <a:cubicBezTo>
                      <a:pt x="13" y="5"/>
                      <a:pt x="11" y="6"/>
                      <a:pt x="7" y="7"/>
                    </a:cubicBezTo>
                    <a:cubicBezTo>
                      <a:pt x="4" y="8"/>
                      <a:pt x="3" y="9"/>
                      <a:pt x="3" y="9"/>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804">
                <a:extLst>
                  <a:ext uri="{FF2B5EF4-FFF2-40B4-BE49-F238E27FC236}">
                    <a16:creationId xmlns:a16="http://schemas.microsoft.com/office/drawing/2014/main" id="{A156393A-C309-94C0-1000-669D20E12C31}"/>
                  </a:ext>
                </a:extLst>
              </p:cNvPr>
              <p:cNvSpPr>
                <a:spLocks/>
              </p:cNvSpPr>
              <p:nvPr/>
            </p:nvSpPr>
            <p:spPr bwMode="auto">
              <a:xfrm>
                <a:off x="6749791" y="5052525"/>
                <a:ext cx="147390" cy="87867"/>
              </a:xfrm>
              <a:custGeom>
                <a:avLst/>
                <a:gdLst>
                  <a:gd name="T0" fmla="*/ 20 w 22"/>
                  <a:gd name="T1" fmla="*/ 5 h 13"/>
                  <a:gd name="T2" fmla="*/ 13 w 22"/>
                  <a:gd name="T3" fmla="*/ 6 h 13"/>
                  <a:gd name="T4" fmla="*/ 7 w 22"/>
                  <a:gd name="T5" fmla="*/ 6 h 13"/>
                  <a:gd name="T6" fmla="*/ 7 w 22"/>
                  <a:gd name="T7" fmla="*/ 0 h 13"/>
                  <a:gd name="T8" fmla="*/ 3 w 22"/>
                  <a:gd name="T9" fmla="*/ 2 h 13"/>
                  <a:gd name="T10" fmla="*/ 2 w 22"/>
                  <a:gd name="T11" fmla="*/ 9 h 13"/>
                  <a:gd name="T12" fmla="*/ 8 w 22"/>
                  <a:gd name="T13" fmla="*/ 10 h 13"/>
                  <a:gd name="T14" fmla="*/ 10 w 22"/>
                  <a:gd name="T15" fmla="*/ 7 h 13"/>
                  <a:gd name="T16" fmla="*/ 22 w 22"/>
                  <a:gd name="T17" fmla="*/ 6 h 13"/>
                  <a:gd name="T18" fmla="*/ 20 w 22"/>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3">
                    <a:moveTo>
                      <a:pt x="20" y="5"/>
                    </a:moveTo>
                    <a:cubicBezTo>
                      <a:pt x="19" y="5"/>
                      <a:pt x="14" y="5"/>
                      <a:pt x="13" y="6"/>
                    </a:cubicBezTo>
                    <a:cubicBezTo>
                      <a:pt x="12" y="6"/>
                      <a:pt x="7" y="6"/>
                      <a:pt x="7" y="6"/>
                    </a:cubicBezTo>
                    <a:cubicBezTo>
                      <a:pt x="6" y="5"/>
                      <a:pt x="6" y="2"/>
                      <a:pt x="7" y="0"/>
                    </a:cubicBezTo>
                    <a:cubicBezTo>
                      <a:pt x="4" y="1"/>
                      <a:pt x="3" y="2"/>
                      <a:pt x="3" y="2"/>
                    </a:cubicBezTo>
                    <a:cubicBezTo>
                      <a:pt x="3" y="2"/>
                      <a:pt x="0" y="5"/>
                      <a:pt x="2" y="9"/>
                    </a:cubicBezTo>
                    <a:cubicBezTo>
                      <a:pt x="4" y="13"/>
                      <a:pt x="8" y="10"/>
                      <a:pt x="8" y="10"/>
                    </a:cubicBezTo>
                    <a:cubicBezTo>
                      <a:pt x="10" y="7"/>
                      <a:pt x="10" y="7"/>
                      <a:pt x="10" y="7"/>
                    </a:cubicBezTo>
                    <a:cubicBezTo>
                      <a:pt x="10" y="7"/>
                      <a:pt x="18" y="7"/>
                      <a:pt x="22" y="6"/>
                    </a:cubicBezTo>
                    <a:lnTo>
                      <a:pt x="20" y="5"/>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805">
                <a:extLst>
                  <a:ext uri="{FF2B5EF4-FFF2-40B4-BE49-F238E27FC236}">
                    <a16:creationId xmlns:a16="http://schemas.microsoft.com/office/drawing/2014/main" id="{84D040DD-6E9B-30ED-044D-0CE6697BF139}"/>
                  </a:ext>
                </a:extLst>
              </p:cNvPr>
              <p:cNvSpPr>
                <a:spLocks/>
              </p:cNvSpPr>
              <p:nvPr/>
            </p:nvSpPr>
            <p:spPr bwMode="auto">
              <a:xfrm>
                <a:off x="6897181" y="5066697"/>
                <a:ext cx="25510" cy="8503"/>
              </a:xfrm>
              <a:custGeom>
                <a:avLst/>
                <a:gdLst>
                  <a:gd name="T0" fmla="*/ 4 w 4"/>
                  <a:gd name="T1" fmla="*/ 1 h 1"/>
                  <a:gd name="T2" fmla="*/ 4 w 4"/>
                  <a:gd name="T3" fmla="*/ 0 h 1"/>
                  <a:gd name="T4" fmla="*/ 0 w 4"/>
                  <a:gd name="T5" fmla="*/ 0 h 1"/>
                  <a:gd name="T6" fmla="*/ 4 w 4"/>
                  <a:gd name="T7" fmla="*/ 1 h 1"/>
                </a:gdLst>
                <a:ahLst/>
                <a:cxnLst>
                  <a:cxn ang="0">
                    <a:pos x="T0" y="T1"/>
                  </a:cxn>
                  <a:cxn ang="0">
                    <a:pos x="T2" y="T3"/>
                  </a:cxn>
                  <a:cxn ang="0">
                    <a:pos x="T4" y="T5"/>
                  </a:cxn>
                  <a:cxn ang="0">
                    <a:pos x="T6" y="T7"/>
                  </a:cxn>
                </a:cxnLst>
                <a:rect l="0" t="0" r="r" b="b"/>
                <a:pathLst>
                  <a:path w="4" h="1">
                    <a:moveTo>
                      <a:pt x="4" y="1"/>
                    </a:moveTo>
                    <a:cubicBezTo>
                      <a:pt x="4" y="1"/>
                      <a:pt x="4" y="0"/>
                      <a:pt x="4" y="0"/>
                    </a:cubicBezTo>
                    <a:cubicBezTo>
                      <a:pt x="0" y="0"/>
                      <a:pt x="0" y="0"/>
                      <a:pt x="0" y="0"/>
                    </a:cubicBezTo>
                    <a:lnTo>
                      <a:pt x="4" y="1"/>
                    </a:ln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806">
                <a:extLst>
                  <a:ext uri="{FF2B5EF4-FFF2-40B4-BE49-F238E27FC236}">
                    <a16:creationId xmlns:a16="http://schemas.microsoft.com/office/drawing/2014/main" id="{E3192632-00D5-7086-8ACB-F9B363D972A5}"/>
                  </a:ext>
                </a:extLst>
              </p:cNvPr>
              <p:cNvSpPr>
                <a:spLocks/>
              </p:cNvSpPr>
              <p:nvPr/>
            </p:nvSpPr>
            <p:spPr bwMode="auto">
              <a:xfrm>
                <a:off x="6877340" y="5007175"/>
                <a:ext cx="31179" cy="34013"/>
              </a:xfrm>
              <a:custGeom>
                <a:avLst/>
                <a:gdLst>
                  <a:gd name="T0" fmla="*/ 1 w 5"/>
                  <a:gd name="T1" fmla="*/ 4 h 5"/>
                  <a:gd name="T2" fmla="*/ 4 w 5"/>
                  <a:gd name="T3" fmla="*/ 2 h 5"/>
                  <a:gd name="T4" fmla="*/ 5 w 5"/>
                  <a:gd name="T5" fmla="*/ 0 h 5"/>
                  <a:gd name="T6" fmla="*/ 0 w 5"/>
                  <a:gd name="T7" fmla="*/ 4 h 5"/>
                  <a:gd name="T8" fmla="*/ 3 w 5"/>
                  <a:gd name="T9" fmla="*/ 4 h 5"/>
                  <a:gd name="T10" fmla="*/ 1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1" y="4"/>
                    </a:moveTo>
                    <a:cubicBezTo>
                      <a:pt x="1" y="4"/>
                      <a:pt x="4" y="3"/>
                      <a:pt x="4" y="2"/>
                    </a:cubicBezTo>
                    <a:cubicBezTo>
                      <a:pt x="5" y="2"/>
                      <a:pt x="5" y="1"/>
                      <a:pt x="5" y="0"/>
                    </a:cubicBezTo>
                    <a:cubicBezTo>
                      <a:pt x="4" y="2"/>
                      <a:pt x="2" y="3"/>
                      <a:pt x="0" y="4"/>
                    </a:cubicBezTo>
                    <a:cubicBezTo>
                      <a:pt x="0" y="4"/>
                      <a:pt x="1" y="5"/>
                      <a:pt x="3" y="4"/>
                    </a:cubicBezTo>
                    <a:cubicBezTo>
                      <a:pt x="3" y="4"/>
                      <a:pt x="2" y="4"/>
                      <a:pt x="1" y="4"/>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07">
                <a:extLst>
                  <a:ext uri="{FF2B5EF4-FFF2-40B4-BE49-F238E27FC236}">
                    <a16:creationId xmlns:a16="http://schemas.microsoft.com/office/drawing/2014/main" id="{FC5E4FBA-8675-546A-77C2-FA96C520739B}"/>
                  </a:ext>
                </a:extLst>
              </p:cNvPr>
              <p:cNvSpPr>
                <a:spLocks/>
              </p:cNvSpPr>
              <p:nvPr/>
            </p:nvSpPr>
            <p:spPr bwMode="auto">
              <a:xfrm>
                <a:off x="6897181" y="5080869"/>
                <a:ext cx="25510" cy="5669"/>
              </a:xfrm>
              <a:custGeom>
                <a:avLst/>
                <a:gdLst>
                  <a:gd name="T0" fmla="*/ 1 w 4"/>
                  <a:gd name="T1" fmla="*/ 0 h 1"/>
                  <a:gd name="T2" fmla="*/ 0 w 4"/>
                  <a:gd name="T3" fmla="*/ 0 h 1"/>
                  <a:gd name="T4" fmla="*/ 1 w 4"/>
                  <a:gd name="T5" fmla="*/ 1 h 1"/>
                  <a:gd name="T6" fmla="*/ 3 w 4"/>
                  <a:gd name="T7" fmla="*/ 1 h 1"/>
                  <a:gd name="T8" fmla="*/ 4 w 4"/>
                  <a:gd name="T9" fmla="*/ 0 h 1"/>
                  <a:gd name="T10" fmla="*/ 1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1" y="0"/>
                    </a:moveTo>
                    <a:cubicBezTo>
                      <a:pt x="1" y="0"/>
                      <a:pt x="0" y="0"/>
                      <a:pt x="0" y="0"/>
                    </a:cubicBezTo>
                    <a:cubicBezTo>
                      <a:pt x="0" y="0"/>
                      <a:pt x="1" y="0"/>
                      <a:pt x="1" y="1"/>
                    </a:cubicBezTo>
                    <a:cubicBezTo>
                      <a:pt x="2" y="1"/>
                      <a:pt x="2" y="1"/>
                      <a:pt x="3" y="1"/>
                    </a:cubicBezTo>
                    <a:cubicBezTo>
                      <a:pt x="3" y="1"/>
                      <a:pt x="3" y="0"/>
                      <a:pt x="4" y="0"/>
                    </a:cubicBezTo>
                    <a:cubicBezTo>
                      <a:pt x="3" y="0"/>
                      <a:pt x="2" y="0"/>
                      <a:pt x="1" y="0"/>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808">
                <a:extLst>
                  <a:ext uri="{FF2B5EF4-FFF2-40B4-BE49-F238E27FC236}">
                    <a16:creationId xmlns:a16="http://schemas.microsoft.com/office/drawing/2014/main" id="{0679F16B-371C-A574-9648-4E3D53D6D2B0}"/>
                  </a:ext>
                </a:extLst>
              </p:cNvPr>
              <p:cNvSpPr>
                <a:spLocks/>
              </p:cNvSpPr>
              <p:nvPr/>
            </p:nvSpPr>
            <p:spPr bwMode="auto">
              <a:xfrm>
                <a:off x="6897181" y="5046856"/>
                <a:ext cx="34013" cy="5669"/>
              </a:xfrm>
              <a:custGeom>
                <a:avLst/>
                <a:gdLst>
                  <a:gd name="T0" fmla="*/ 5 w 5"/>
                  <a:gd name="T1" fmla="*/ 0 h 1"/>
                  <a:gd name="T2" fmla="*/ 2 w 5"/>
                  <a:gd name="T3" fmla="*/ 1 h 1"/>
                  <a:gd name="T4" fmla="*/ 0 w 5"/>
                  <a:gd name="T5" fmla="*/ 1 h 1"/>
                  <a:gd name="T6" fmla="*/ 4 w 5"/>
                  <a:gd name="T7" fmla="*/ 1 h 1"/>
                  <a:gd name="T8" fmla="*/ 4 w 5"/>
                  <a:gd name="T9" fmla="*/ 1 h 1"/>
                  <a:gd name="T10" fmla="*/ 5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5" y="0"/>
                    </a:moveTo>
                    <a:cubicBezTo>
                      <a:pt x="4" y="0"/>
                      <a:pt x="3" y="1"/>
                      <a:pt x="2" y="1"/>
                    </a:cubicBezTo>
                    <a:cubicBezTo>
                      <a:pt x="1" y="1"/>
                      <a:pt x="0" y="1"/>
                      <a:pt x="0" y="1"/>
                    </a:cubicBezTo>
                    <a:cubicBezTo>
                      <a:pt x="2" y="1"/>
                      <a:pt x="3" y="1"/>
                      <a:pt x="4" y="1"/>
                    </a:cubicBezTo>
                    <a:cubicBezTo>
                      <a:pt x="4" y="1"/>
                      <a:pt x="4" y="1"/>
                      <a:pt x="4" y="1"/>
                    </a:cubicBezTo>
                    <a:cubicBezTo>
                      <a:pt x="4" y="1"/>
                      <a:pt x="5" y="1"/>
                      <a:pt x="5" y="0"/>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809">
                <a:extLst>
                  <a:ext uri="{FF2B5EF4-FFF2-40B4-BE49-F238E27FC236}">
                    <a16:creationId xmlns:a16="http://schemas.microsoft.com/office/drawing/2014/main" id="{79D2DACF-C20F-5489-27FA-6D3443A86B93}"/>
                  </a:ext>
                </a:extLst>
              </p:cNvPr>
              <p:cNvSpPr>
                <a:spLocks/>
              </p:cNvSpPr>
              <p:nvPr/>
            </p:nvSpPr>
            <p:spPr bwMode="auto">
              <a:xfrm>
                <a:off x="6888678" y="4684051"/>
                <a:ext cx="116211" cy="167231"/>
              </a:xfrm>
              <a:custGeom>
                <a:avLst/>
                <a:gdLst>
                  <a:gd name="T0" fmla="*/ 5 w 17"/>
                  <a:gd name="T1" fmla="*/ 1 h 25"/>
                  <a:gd name="T2" fmla="*/ 1 w 17"/>
                  <a:gd name="T3" fmla="*/ 3 h 25"/>
                  <a:gd name="T4" fmla="*/ 0 w 17"/>
                  <a:gd name="T5" fmla="*/ 10 h 25"/>
                  <a:gd name="T6" fmla="*/ 0 w 17"/>
                  <a:gd name="T7" fmla="*/ 14 h 25"/>
                  <a:gd name="T8" fmla="*/ 2 w 17"/>
                  <a:gd name="T9" fmla="*/ 21 h 25"/>
                  <a:gd name="T10" fmla="*/ 6 w 17"/>
                  <a:gd name="T11" fmla="*/ 25 h 25"/>
                  <a:gd name="T12" fmla="*/ 13 w 17"/>
                  <a:gd name="T13" fmla="*/ 21 h 25"/>
                  <a:gd name="T14" fmla="*/ 16 w 17"/>
                  <a:gd name="T15" fmla="*/ 14 h 25"/>
                  <a:gd name="T16" fmla="*/ 5 w 17"/>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5" y="1"/>
                    </a:moveTo>
                    <a:cubicBezTo>
                      <a:pt x="5" y="1"/>
                      <a:pt x="2" y="2"/>
                      <a:pt x="1" y="3"/>
                    </a:cubicBezTo>
                    <a:cubicBezTo>
                      <a:pt x="0" y="5"/>
                      <a:pt x="0" y="6"/>
                      <a:pt x="0" y="10"/>
                    </a:cubicBezTo>
                    <a:cubicBezTo>
                      <a:pt x="0" y="10"/>
                      <a:pt x="0" y="12"/>
                      <a:pt x="0" y="14"/>
                    </a:cubicBezTo>
                    <a:cubicBezTo>
                      <a:pt x="0" y="15"/>
                      <a:pt x="1" y="19"/>
                      <a:pt x="2" y="21"/>
                    </a:cubicBezTo>
                    <a:cubicBezTo>
                      <a:pt x="3" y="22"/>
                      <a:pt x="4" y="25"/>
                      <a:pt x="6" y="25"/>
                    </a:cubicBezTo>
                    <a:cubicBezTo>
                      <a:pt x="8" y="24"/>
                      <a:pt x="12" y="22"/>
                      <a:pt x="13" y="21"/>
                    </a:cubicBezTo>
                    <a:cubicBezTo>
                      <a:pt x="14" y="20"/>
                      <a:pt x="17" y="19"/>
                      <a:pt x="16" y="14"/>
                    </a:cubicBezTo>
                    <a:cubicBezTo>
                      <a:pt x="15" y="9"/>
                      <a:pt x="9" y="0"/>
                      <a:pt x="5" y="1"/>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810">
                <a:extLst>
                  <a:ext uri="{FF2B5EF4-FFF2-40B4-BE49-F238E27FC236}">
                    <a16:creationId xmlns:a16="http://schemas.microsoft.com/office/drawing/2014/main" id="{5CA67F17-9A9A-DF1D-EA1C-CA7E7D9C6647}"/>
                  </a:ext>
                </a:extLst>
              </p:cNvPr>
              <p:cNvSpPr>
                <a:spLocks/>
              </p:cNvSpPr>
              <p:nvPr/>
            </p:nvSpPr>
            <p:spPr bwMode="auto">
              <a:xfrm>
                <a:off x="6883009" y="5086538"/>
                <a:ext cx="34013" cy="14172"/>
              </a:xfrm>
              <a:custGeom>
                <a:avLst/>
                <a:gdLst>
                  <a:gd name="T0" fmla="*/ 0 w 5"/>
                  <a:gd name="T1" fmla="*/ 1 h 2"/>
                  <a:gd name="T2" fmla="*/ 1 w 5"/>
                  <a:gd name="T3" fmla="*/ 2 h 2"/>
                  <a:gd name="T4" fmla="*/ 4 w 5"/>
                  <a:gd name="T5" fmla="*/ 1 h 2"/>
                  <a:gd name="T6" fmla="*/ 5 w 5"/>
                  <a:gd name="T7" fmla="*/ 0 h 2"/>
                  <a:gd name="T8" fmla="*/ 0 w 5"/>
                  <a:gd name="T9" fmla="*/ 1 h 2"/>
                </a:gdLst>
                <a:ahLst/>
                <a:cxnLst>
                  <a:cxn ang="0">
                    <a:pos x="T0" y="T1"/>
                  </a:cxn>
                  <a:cxn ang="0">
                    <a:pos x="T2" y="T3"/>
                  </a:cxn>
                  <a:cxn ang="0">
                    <a:pos x="T4" y="T5"/>
                  </a:cxn>
                  <a:cxn ang="0">
                    <a:pos x="T6" y="T7"/>
                  </a:cxn>
                  <a:cxn ang="0">
                    <a:pos x="T8" y="T9"/>
                  </a:cxn>
                </a:cxnLst>
                <a:rect l="0" t="0" r="r" b="b"/>
                <a:pathLst>
                  <a:path w="5" h="2">
                    <a:moveTo>
                      <a:pt x="0" y="1"/>
                    </a:moveTo>
                    <a:cubicBezTo>
                      <a:pt x="1" y="2"/>
                      <a:pt x="1" y="2"/>
                      <a:pt x="1" y="2"/>
                    </a:cubicBezTo>
                    <a:cubicBezTo>
                      <a:pt x="2" y="1"/>
                      <a:pt x="4" y="1"/>
                      <a:pt x="4" y="1"/>
                    </a:cubicBezTo>
                    <a:cubicBezTo>
                      <a:pt x="4" y="1"/>
                      <a:pt x="5" y="1"/>
                      <a:pt x="5" y="0"/>
                    </a:cubicBezTo>
                    <a:cubicBezTo>
                      <a:pt x="3" y="1"/>
                      <a:pt x="0" y="1"/>
                      <a:pt x="0" y="1"/>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811">
                <a:extLst>
                  <a:ext uri="{FF2B5EF4-FFF2-40B4-BE49-F238E27FC236}">
                    <a16:creationId xmlns:a16="http://schemas.microsoft.com/office/drawing/2014/main" id="{2DCA11E2-15D1-9802-41F0-2550E9DD25D3}"/>
                  </a:ext>
                </a:extLst>
              </p:cNvPr>
              <p:cNvSpPr>
                <a:spLocks/>
              </p:cNvSpPr>
              <p:nvPr/>
            </p:nvSpPr>
            <p:spPr bwMode="auto">
              <a:xfrm>
                <a:off x="6809314" y="4871123"/>
                <a:ext cx="280607" cy="297614"/>
              </a:xfrm>
              <a:custGeom>
                <a:avLst/>
                <a:gdLst>
                  <a:gd name="T0" fmla="*/ 3 w 42"/>
                  <a:gd name="T1" fmla="*/ 34 h 44"/>
                  <a:gd name="T2" fmla="*/ 6 w 42"/>
                  <a:gd name="T3" fmla="*/ 35 h 44"/>
                  <a:gd name="T4" fmla="*/ 20 w 42"/>
                  <a:gd name="T5" fmla="*/ 33 h 44"/>
                  <a:gd name="T6" fmla="*/ 22 w 42"/>
                  <a:gd name="T7" fmla="*/ 29 h 44"/>
                  <a:gd name="T8" fmla="*/ 26 w 42"/>
                  <a:gd name="T9" fmla="*/ 13 h 44"/>
                  <a:gd name="T10" fmla="*/ 32 w 42"/>
                  <a:gd name="T11" fmla="*/ 4 h 44"/>
                  <a:gd name="T12" fmla="*/ 35 w 42"/>
                  <a:gd name="T13" fmla="*/ 1 h 44"/>
                  <a:gd name="T14" fmla="*/ 41 w 42"/>
                  <a:gd name="T15" fmla="*/ 17 h 44"/>
                  <a:gd name="T16" fmla="*/ 38 w 42"/>
                  <a:gd name="T17" fmla="*/ 26 h 44"/>
                  <a:gd name="T18" fmla="*/ 28 w 42"/>
                  <a:gd name="T19" fmla="*/ 40 h 44"/>
                  <a:gd name="T20" fmla="*/ 24 w 42"/>
                  <a:gd name="T21" fmla="*/ 43 h 44"/>
                  <a:gd name="T22" fmla="*/ 4 w 42"/>
                  <a:gd name="T23" fmla="*/ 43 h 44"/>
                  <a:gd name="T24" fmla="*/ 3 w 42"/>
                  <a:gd name="T25"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4">
                    <a:moveTo>
                      <a:pt x="3" y="34"/>
                    </a:moveTo>
                    <a:cubicBezTo>
                      <a:pt x="3" y="34"/>
                      <a:pt x="4" y="35"/>
                      <a:pt x="6" y="35"/>
                    </a:cubicBezTo>
                    <a:cubicBezTo>
                      <a:pt x="8" y="35"/>
                      <a:pt x="16" y="33"/>
                      <a:pt x="20" y="33"/>
                    </a:cubicBezTo>
                    <a:cubicBezTo>
                      <a:pt x="20" y="33"/>
                      <a:pt x="20" y="30"/>
                      <a:pt x="22" y="29"/>
                    </a:cubicBezTo>
                    <a:cubicBezTo>
                      <a:pt x="24" y="27"/>
                      <a:pt x="26" y="16"/>
                      <a:pt x="26" y="13"/>
                    </a:cubicBezTo>
                    <a:cubicBezTo>
                      <a:pt x="27" y="11"/>
                      <a:pt x="28" y="5"/>
                      <a:pt x="32" y="4"/>
                    </a:cubicBezTo>
                    <a:cubicBezTo>
                      <a:pt x="32" y="4"/>
                      <a:pt x="35" y="1"/>
                      <a:pt x="35" y="1"/>
                    </a:cubicBezTo>
                    <a:cubicBezTo>
                      <a:pt x="35" y="0"/>
                      <a:pt x="42" y="11"/>
                      <a:pt x="41" y="17"/>
                    </a:cubicBezTo>
                    <a:cubicBezTo>
                      <a:pt x="40" y="23"/>
                      <a:pt x="38" y="26"/>
                      <a:pt x="38" y="26"/>
                    </a:cubicBezTo>
                    <a:cubicBezTo>
                      <a:pt x="38" y="26"/>
                      <a:pt x="29" y="38"/>
                      <a:pt x="28" y="40"/>
                    </a:cubicBezTo>
                    <a:cubicBezTo>
                      <a:pt x="26" y="42"/>
                      <a:pt x="27" y="43"/>
                      <a:pt x="24" y="43"/>
                    </a:cubicBezTo>
                    <a:cubicBezTo>
                      <a:pt x="21" y="44"/>
                      <a:pt x="4" y="43"/>
                      <a:pt x="4" y="43"/>
                    </a:cubicBezTo>
                    <a:cubicBezTo>
                      <a:pt x="4" y="43"/>
                      <a:pt x="0" y="41"/>
                      <a:pt x="3" y="34"/>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812">
                <a:extLst>
                  <a:ext uri="{FF2B5EF4-FFF2-40B4-BE49-F238E27FC236}">
                    <a16:creationId xmlns:a16="http://schemas.microsoft.com/office/drawing/2014/main" id="{3FCD1F30-3850-B785-0B3B-0F02D8C9B830}"/>
                  </a:ext>
                </a:extLst>
              </p:cNvPr>
              <p:cNvSpPr>
                <a:spLocks/>
              </p:cNvSpPr>
              <p:nvPr/>
            </p:nvSpPr>
            <p:spPr bwMode="auto">
              <a:xfrm>
                <a:off x="6823486" y="4871123"/>
                <a:ext cx="266435" cy="297614"/>
              </a:xfrm>
              <a:custGeom>
                <a:avLst/>
                <a:gdLst>
                  <a:gd name="T0" fmla="*/ 33 w 40"/>
                  <a:gd name="T1" fmla="*/ 1 h 44"/>
                  <a:gd name="T2" fmla="*/ 30 w 40"/>
                  <a:gd name="T3" fmla="*/ 4 h 44"/>
                  <a:gd name="T4" fmla="*/ 26 w 40"/>
                  <a:gd name="T5" fmla="*/ 9 h 44"/>
                  <a:gd name="T6" fmla="*/ 32 w 40"/>
                  <a:gd name="T7" fmla="*/ 7 h 44"/>
                  <a:gd name="T8" fmla="*/ 34 w 40"/>
                  <a:gd name="T9" fmla="*/ 13 h 44"/>
                  <a:gd name="T10" fmla="*/ 29 w 40"/>
                  <a:gd name="T11" fmla="*/ 15 h 44"/>
                  <a:gd name="T12" fmla="*/ 34 w 40"/>
                  <a:gd name="T13" fmla="*/ 20 h 44"/>
                  <a:gd name="T14" fmla="*/ 33 w 40"/>
                  <a:gd name="T15" fmla="*/ 23 h 44"/>
                  <a:gd name="T16" fmla="*/ 25 w 40"/>
                  <a:gd name="T17" fmla="*/ 25 h 44"/>
                  <a:gd name="T18" fmla="*/ 31 w 40"/>
                  <a:gd name="T19" fmla="*/ 24 h 44"/>
                  <a:gd name="T20" fmla="*/ 24 w 40"/>
                  <a:gd name="T21" fmla="*/ 27 h 44"/>
                  <a:gd name="T22" fmla="*/ 31 w 40"/>
                  <a:gd name="T23" fmla="*/ 26 h 44"/>
                  <a:gd name="T24" fmla="*/ 25 w 40"/>
                  <a:gd name="T25" fmla="*/ 36 h 44"/>
                  <a:gd name="T26" fmla="*/ 21 w 40"/>
                  <a:gd name="T27" fmla="*/ 33 h 44"/>
                  <a:gd name="T28" fmla="*/ 21 w 40"/>
                  <a:gd name="T29" fmla="*/ 40 h 44"/>
                  <a:gd name="T30" fmla="*/ 18 w 40"/>
                  <a:gd name="T31" fmla="*/ 36 h 44"/>
                  <a:gd name="T32" fmla="*/ 18 w 40"/>
                  <a:gd name="T33" fmla="*/ 41 h 44"/>
                  <a:gd name="T34" fmla="*/ 9 w 40"/>
                  <a:gd name="T35" fmla="*/ 41 h 44"/>
                  <a:gd name="T36" fmla="*/ 0 w 40"/>
                  <a:gd name="T37" fmla="*/ 41 h 44"/>
                  <a:gd name="T38" fmla="*/ 2 w 40"/>
                  <a:gd name="T39" fmla="*/ 43 h 44"/>
                  <a:gd name="T40" fmla="*/ 22 w 40"/>
                  <a:gd name="T41" fmla="*/ 43 h 44"/>
                  <a:gd name="T42" fmla="*/ 26 w 40"/>
                  <a:gd name="T43" fmla="*/ 40 h 44"/>
                  <a:gd name="T44" fmla="*/ 36 w 40"/>
                  <a:gd name="T45" fmla="*/ 26 h 44"/>
                  <a:gd name="T46" fmla="*/ 39 w 40"/>
                  <a:gd name="T47" fmla="*/ 17 h 44"/>
                  <a:gd name="T48" fmla="*/ 33 w 40"/>
                  <a:gd name="T4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44">
                    <a:moveTo>
                      <a:pt x="33" y="1"/>
                    </a:moveTo>
                    <a:cubicBezTo>
                      <a:pt x="33" y="1"/>
                      <a:pt x="30" y="4"/>
                      <a:pt x="30" y="4"/>
                    </a:cubicBezTo>
                    <a:cubicBezTo>
                      <a:pt x="28" y="5"/>
                      <a:pt x="26" y="7"/>
                      <a:pt x="26" y="9"/>
                    </a:cubicBezTo>
                    <a:cubicBezTo>
                      <a:pt x="29" y="6"/>
                      <a:pt x="32" y="7"/>
                      <a:pt x="32" y="7"/>
                    </a:cubicBezTo>
                    <a:cubicBezTo>
                      <a:pt x="32" y="9"/>
                      <a:pt x="34" y="12"/>
                      <a:pt x="34" y="13"/>
                    </a:cubicBezTo>
                    <a:cubicBezTo>
                      <a:pt x="34" y="15"/>
                      <a:pt x="29" y="15"/>
                      <a:pt x="29" y="15"/>
                    </a:cubicBezTo>
                    <a:cubicBezTo>
                      <a:pt x="35" y="16"/>
                      <a:pt x="34" y="20"/>
                      <a:pt x="34" y="20"/>
                    </a:cubicBezTo>
                    <a:cubicBezTo>
                      <a:pt x="35" y="20"/>
                      <a:pt x="33" y="23"/>
                      <a:pt x="33" y="23"/>
                    </a:cubicBezTo>
                    <a:cubicBezTo>
                      <a:pt x="29" y="22"/>
                      <a:pt x="25" y="25"/>
                      <a:pt x="25" y="25"/>
                    </a:cubicBezTo>
                    <a:cubicBezTo>
                      <a:pt x="29" y="24"/>
                      <a:pt x="31" y="24"/>
                      <a:pt x="31" y="24"/>
                    </a:cubicBezTo>
                    <a:cubicBezTo>
                      <a:pt x="27" y="24"/>
                      <a:pt x="24" y="27"/>
                      <a:pt x="24" y="27"/>
                    </a:cubicBezTo>
                    <a:cubicBezTo>
                      <a:pt x="27" y="26"/>
                      <a:pt x="31" y="26"/>
                      <a:pt x="31" y="26"/>
                    </a:cubicBezTo>
                    <a:cubicBezTo>
                      <a:pt x="26" y="27"/>
                      <a:pt x="25" y="36"/>
                      <a:pt x="25" y="36"/>
                    </a:cubicBezTo>
                    <a:cubicBezTo>
                      <a:pt x="24" y="33"/>
                      <a:pt x="21" y="33"/>
                      <a:pt x="21" y="33"/>
                    </a:cubicBezTo>
                    <a:cubicBezTo>
                      <a:pt x="26" y="36"/>
                      <a:pt x="22" y="40"/>
                      <a:pt x="21" y="40"/>
                    </a:cubicBezTo>
                    <a:cubicBezTo>
                      <a:pt x="20" y="40"/>
                      <a:pt x="18" y="36"/>
                      <a:pt x="18" y="36"/>
                    </a:cubicBezTo>
                    <a:cubicBezTo>
                      <a:pt x="17" y="37"/>
                      <a:pt x="19" y="41"/>
                      <a:pt x="18" y="41"/>
                    </a:cubicBezTo>
                    <a:cubicBezTo>
                      <a:pt x="18" y="41"/>
                      <a:pt x="11" y="42"/>
                      <a:pt x="9" y="41"/>
                    </a:cubicBezTo>
                    <a:cubicBezTo>
                      <a:pt x="7" y="41"/>
                      <a:pt x="2" y="41"/>
                      <a:pt x="0" y="41"/>
                    </a:cubicBezTo>
                    <a:cubicBezTo>
                      <a:pt x="1" y="43"/>
                      <a:pt x="2" y="43"/>
                      <a:pt x="2" y="43"/>
                    </a:cubicBezTo>
                    <a:cubicBezTo>
                      <a:pt x="2" y="43"/>
                      <a:pt x="19" y="44"/>
                      <a:pt x="22" y="43"/>
                    </a:cubicBezTo>
                    <a:cubicBezTo>
                      <a:pt x="25" y="43"/>
                      <a:pt x="24" y="42"/>
                      <a:pt x="26" y="40"/>
                    </a:cubicBezTo>
                    <a:cubicBezTo>
                      <a:pt x="27" y="38"/>
                      <a:pt x="36" y="26"/>
                      <a:pt x="36" y="26"/>
                    </a:cubicBezTo>
                    <a:cubicBezTo>
                      <a:pt x="36" y="26"/>
                      <a:pt x="38" y="23"/>
                      <a:pt x="39" y="17"/>
                    </a:cubicBezTo>
                    <a:cubicBezTo>
                      <a:pt x="40" y="11"/>
                      <a:pt x="33" y="0"/>
                      <a:pt x="3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813">
                <a:extLst>
                  <a:ext uri="{FF2B5EF4-FFF2-40B4-BE49-F238E27FC236}">
                    <a16:creationId xmlns:a16="http://schemas.microsoft.com/office/drawing/2014/main" id="{6D299073-BAAE-0210-1307-0B0DEFC8205F}"/>
                  </a:ext>
                </a:extLst>
              </p:cNvPr>
              <p:cNvSpPr>
                <a:spLocks/>
              </p:cNvSpPr>
              <p:nvPr/>
            </p:nvSpPr>
            <p:spPr bwMode="auto">
              <a:xfrm>
                <a:off x="6917022" y="4644369"/>
                <a:ext cx="187072" cy="436500"/>
              </a:xfrm>
              <a:custGeom>
                <a:avLst/>
                <a:gdLst>
                  <a:gd name="T0" fmla="*/ 0 w 28"/>
                  <a:gd name="T1" fmla="*/ 6 h 65"/>
                  <a:gd name="T2" fmla="*/ 3 w 28"/>
                  <a:gd name="T3" fmla="*/ 9 h 65"/>
                  <a:gd name="T4" fmla="*/ 6 w 28"/>
                  <a:gd name="T5" fmla="*/ 14 h 65"/>
                  <a:gd name="T6" fmla="*/ 11 w 28"/>
                  <a:gd name="T7" fmla="*/ 20 h 65"/>
                  <a:gd name="T8" fmla="*/ 11 w 28"/>
                  <a:gd name="T9" fmla="*/ 25 h 65"/>
                  <a:gd name="T10" fmla="*/ 7 w 28"/>
                  <a:gd name="T11" fmla="*/ 34 h 65"/>
                  <a:gd name="T12" fmla="*/ 9 w 28"/>
                  <a:gd name="T13" fmla="*/ 42 h 65"/>
                  <a:gd name="T14" fmla="*/ 6 w 28"/>
                  <a:gd name="T15" fmla="*/ 48 h 65"/>
                  <a:gd name="T16" fmla="*/ 5 w 28"/>
                  <a:gd name="T17" fmla="*/ 52 h 65"/>
                  <a:gd name="T18" fmla="*/ 8 w 28"/>
                  <a:gd name="T19" fmla="*/ 49 h 65"/>
                  <a:gd name="T20" fmla="*/ 7 w 28"/>
                  <a:gd name="T21" fmla="*/ 46 h 65"/>
                  <a:gd name="T22" fmla="*/ 13 w 28"/>
                  <a:gd name="T23" fmla="*/ 39 h 65"/>
                  <a:gd name="T24" fmla="*/ 11 w 28"/>
                  <a:gd name="T25" fmla="*/ 34 h 65"/>
                  <a:gd name="T26" fmla="*/ 14 w 28"/>
                  <a:gd name="T27" fmla="*/ 33 h 65"/>
                  <a:gd name="T28" fmla="*/ 17 w 28"/>
                  <a:gd name="T29" fmla="*/ 36 h 65"/>
                  <a:gd name="T30" fmla="*/ 19 w 28"/>
                  <a:gd name="T31" fmla="*/ 46 h 65"/>
                  <a:gd name="T32" fmla="*/ 18 w 28"/>
                  <a:gd name="T33" fmla="*/ 37 h 65"/>
                  <a:gd name="T34" fmla="*/ 20 w 28"/>
                  <a:gd name="T35" fmla="*/ 40 h 65"/>
                  <a:gd name="T36" fmla="*/ 24 w 28"/>
                  <a:gd name="T37" fmla="*/ 49 h 65"/>
                  <a:gd name="T38" fmla="*/ 22 w 28"/>
                  <a:gd name="T39" fmla="*/ 60 h 65"/>
                  <a:gd name="T40" fmla="*/ 23 w 28"/>
                  <a:gd name="T41" fmla="*/ 61 h 65"/>
                  <a:gd name="T42" fmla="*/ 23 w 28"/>
                  <a:gd name="T43" fmla="*/ 65 h 65"/>
                  <a:gd name="T44" fmla="*/ 25 w 28"/>
                  <a:gd name="T45" fmla="*/ 61 h 65"/>
                  <a:gd name="T46" fmla="*/ 24 w 28"/>
                  <a:gd name="T47" fmla="*/ 57 h 65"/>
                  <a:gd name="T48" fmla="*/ 26 w 28"/>
                  <a:gd name="T49" fmla="*/ 54 h 65"/>
                  <a:gd name="T50" fmla="*/ 26 w 28"/>
                  <a:gd name="T51" fmla="*/ 47 h 65"/>
                  <a:gd name="T52" fmla="*/ 25 w 28"/>
                  <a:gd name="T53" fmla="*/ 42 h 65"/>
                  <a:gd name="T54" fmla="*/ 24 w 28"/>
                  <a:gd name="T55" fmla="*/ 35 h 65"/>
                  <a:gd name="T56" fmla="*/ 19 w 28"/>
                  <a:gd name="T57" fmla="*/ 28 h 65"/>
                  <a:gd name="T58" fmla="*/ 18 w 28"/>
                  <a:gd name="T59" fmla="*/ 16 h 65"/>
                  <a:gd name="T60" fmla="*/ 11 w 28"/>
                  <a:gd name="T61" fmla="*/ 2 h 65"/>
                  <a:gd name="T62" fmla="*/ 3 w 28"/>
                  <a:gd name="T63" fmla="*/ 3 h 65"/>
                  <a:gd name="T64" fmla="*/ 0 w 28"/>
                  <a:gd name="T6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65">
                    <a:moveTo>
                      <a:pt x="0" y="6"/>
                    </a:moveTo>
                    <a:cubicBezTo>
                      <a:pt x="0" y="6"/>
                      <a:pt x="1" y="9"/>
                      <a:pt x="3" y="9"/>
                    </a:cubicBezTo>
                    <a:cubicBezTo>
                      <a:pt x="4" y="9"/>
                      <a:pt x="6" y="11"/>
                      <a:pt x="6" y="14"/>
                    </a:cubicBezTo>
                    <a:cubicBezTo>
                      <a:pt x="6" y="17"/>
                      <a:pt x="7" y="18"/>
                      <a:pt x="11" y="20"/>
                    </a:cubicBezTo>
                    <a:cubicBezTo>
                      <a:pt x="11" y="20"/>
                      <a:pt x="12" y="24"/>
                      <a:pt x="11" y="25"/>
                    </a:cubicBezTo>
                    <a:cubicBezTo>
                      <a:pt x="9" y="27"/>
                      <a:pt x="5" y="31"/>
                      <a:pt x="7" y="34"/>
                    </a:cubicBezTo>
                    <a:cubicBezTo>
                      <a:pt x="9" y="37"/>
                      <a:pt x="11" y="39"/>
                      <a:pt x="9" y="42"/>
                    </a:cubicBezTo>
                    <a:cubicBezTo>
                      <a:pt x="6" y="44"/>
                      <a:pt x="5" y="46"/>
                      <a:pt x="6" y="48"/>
                    </a:cubicBezTo>
                    <a:cubicBezTo>
                      <a:pt x="7" y="50"/>
                      <a:pt x="5" y="51"/>
                      <a:pt x="5" y="52"/>
                    </a:cubicBezTo>
                    <a:cubicBezTo>
                      <a:pt x="5" y="52"/>
                      <a:pt x="7" y="51"/>
                      <a:pt x="8" y="49"/>
                    </a:cubicBezTo>
                    <a:cubicBezTo>
                      <a:pt x="9" y="48"/>
                      <a:pt x="7" y="47"/>
                      <a:pt x="7" y="46"/>
                    </a:cubicBezTo>
                    <a:cubicBezTo>
                      <a:pt x="8" y="44"/>
                      <a:pt x="13" y="42"/>
                      <a:pt x="13" y="39"/>
                    </a:cubicBezTo>
                    <a:cubicBezTo>
                      <a:pt x="13" y="37"/>
                      <a:pt x="10" y="36"/>
                      <a:pt x="11" y="34"/>
                    </a:cubicBezTo>
                    <a:cubicBezTo>
                      <a:pt x="11" y="34"/>
                      <a:pt x="13" y="33"/>
                      <a:pt x="14" y="33"/>
                    </a:cubicBezTo>
                    <a:cubicBezTo>
                      <a:pt x="16" y="33"/>
                      <a:pt x="18" y="35"/>
                      <a:pt x="17" y="36"/>
                    </a:cubicBezTo>
                    <a:cubicBezTo>
                      <a:pt x="16" y="37"/>
                      <a:pt x="14" y="39"/>
                      <a:pt x="19" y="46"/>
                    </a:cubicBezTo>
                    <a:cubicBezTo>
                      <a:pt x="19" y="46"/>
                      <a:pt x="14" y="39"/>
                      <a:pt x="18" y="37"/>
                    </a:cubicBezTo>
                    <a:cubicBezTo>
                      <a:pt x="18" y="37"/>
                      <a:pt x="20" y="38"/>
                      <a:pt x="20" y="40"/>
                    </a:cubicBezTo>
                    <a:cubicBezTo>
                      <a:pt x="20" y="41"/>
                      <a:pt x="24" y="42"/>
                      <a:pt x="24" y="49"/>
                    </a:cubicBezTo>
                    <a:cubicBezTo>
                      <a:pt x="24" y="49"/>
                      <a:pt x="23" y="57"/>
                      <a:pt x="22" y="60"/>
                    </a:cubicBezTo>
                    <a:cubicBezTo>
                      <a:pt x="22" y="60"/>
                      <a:pt x="23" y="60"/>
                      <a:pt x="23" y="61"/>
                    </a:cubicBezTo>
                    <a:cubicBezTo>
                      <a:pt x="23" y="63"/>
                      <a:pt x="22" y="64"/>
                      <a:pt x="23" y="65"/>
                    </a:cubicBezTo>
                    <a:cubicBezTo>
                      <a:pt x="23" y="65"/>
                      <a:pt x="23" y="64"/>
                      <a:pt x="25" y="61"/>
                    </a:cubicBezTo>
                    <a:cubicBezTo>
                      <a:pt x="26" y="59"/>
                      <a:pt x="24" y="57"/>
                      <a:pt x="24" y="57"/>
                    </a:cubicBezTo>
                    <a:cubicBezTo>
                      <a:pt x="24" y="57"/>
                      <a:pt x="25" y="55"/>
                      <a:pt x="26" y="54"/>
                    </a:cubicBezTo>
                    <a:cubicBezTo>
                      <a:pt x="28" y="53"/>
                      <a:pt x="27" y="49"/>
                      <a:pt x="26" y="47"/>
                    </a:cubicBezTo>
                    <a:cubicBezTo>
                      <a:pt x="25" y="46"/>
                      <a:pt x="24" y="43"/>
                      <a:pt x="25" y="42"/>
                    </a:cubicBezTo>
                    <a:cubicBezTo>
                      <a:pt x="25" y="41"/>
                      <a:pt x="26" y="37"/>
                      <a:pt x="24" y="35"/>
                    </a:cubicBezTo>
                    <a:cubicBezTo>
                      <a:pt x="23" y="33"/>
                      <a:pt x="19" y="29"/>
                      <a:pt x="19" y="28"/>
                    </a:cubicBezTo>
                    <a:cubicBezTo>
                      <a:pt x="19" y="26"/>
                      <a:pt x="18" y="22"/>
                      <a:pt x="18" y="16"/>
                    </a:cubicBezTo>
                    <a:cubicBezTo>
                      <a:pt x="19" y="9"/>
                      <a:pt x="13" y="3"/>
                      <a:pt x="11" y="2"/>
                    </a:cubicBezTo>
                    <a:cubicBezTo>
                      <a:pt x="9" y="0"/>
                      <a:pt x="6" y="1"/>
                      <a:pt x="3" y="3"/>
                    </a:cubicBezTo>
                    <a:cubicBezTo>
                      <a:pt x="1" y="5"/>
                      <a:pt x="0" y="6"/>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814">
                <a:extLst>
                  <a:ext uri="{FF2B5EF4-FFF2-40B4-BE49-F238E27FC236}">
                    <a16:creationId xmlns:a16="http://schemas.microsoft.com/office/drawing/2014/main" id="{4052CBBE-23E7-FA49-D7BA-A1413E63BD90}"/>
                  </a:ext>
                </a:extLst>
              </p:cNvPr>
              <p:cNvSpPr>
                <a:spLocks/>
              </p:cNvSpPr>
              <p:nvPr/>
            </p:nvSpPr>
            <p:spPr bwMode="auto">
              <a:xfrm>
                <a:off x="6888678" y="4859785"/>
                <a:ext cx="48185" cy="65192"/>
              </a:xfrm>
              <a:custGeom>
                <a:avLst/>
                <a:gdLst>
                  <a:gd name="T0" fmla="*/ 0 w 7"/>
                  <a:gd name="T1" fmla="*/ 0 h 10"/>
                  <a:gd name="T2" fmla="*/ 1 w 7"/>
                  <a:gd name="T3" fmla="*/ 4 h 10"/>
                  <a:gd name="T4" fmla="*/ 0 w 7"/>
                  <a:gd name="T5" fmla="*/ 7 h 10"/>
                  <a:gd name="T6" fmla="*/ 0 w 7"/>
                  <a:gd name="T7" fmla="*/ 10 h 10"/>
                  <a:gd name="T8" fmla="*/ 1 w 7"/>
                  <a:gd name="T9" fmla="*/ 8 h 10"/>
                  <a:gd name="T10" fmla="*/ 2 w 7"/>
                  <a:gd name="T11" fmla="*/ 5 h 10"/>
                  <a:gd name="T12" fmla="*/ 4 w 7"/>
                  <a:gd name="T13" fmla="*/ 3 h 10"/>
                  <a:gd name="T14" fmla="*/ 6 w 7"/>
                  <a:gd name="T15" fmla="*/ 0 h 10"/>
                  <a:gd name="T16" fmla="*/ 0 w 7"/>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0">
                    <a:moveTo>
                      <a:pt x="0" y="0"/>
                    </a:moveTo>
                    <a:cubicBezTo>
                      <a:pt x="0" y="0"/>
                      <a:pt x="2" y="3"/>
                      <a:pt x="1" y="4"/>
                    </a:cubicBezTo>
                    <a:cubicBezTo>
                      <a:pt x="1" y="4"/>
                      <a:pt x="0" y="6"/>
                      <a:pt x="0" y="7"/>
                    </a:cubicBezTo>
                    <a:cubicBezTo>
                      <a:pt x="0" y="8"/>
                      <a:pt x="0" y="10"/>
                      <a:pt x="0" y="10"/>
                    </a:cubicBezTo>
                    <a:cubicBezTo>
                      <a:pt x="0" y="10"/>
                      <a:pt x="1" y="9"/>
                      <a:pt x="1" y="8"/>
                    </a:cubicBezTo>
                    <a:cubicBezTo>
                      <a:pt x="1" y="7"/>
                      <a:pt x="2" y="5"/>
                      <a:pt x="2" y="5"/>
                    </a:cubicBezTo>
                    <a:cubicBezTo>
                      <a:pt x="3" y="5"/>
                      <a:pt x="3" y="3"/>
                      <a:pt x="4" y="3"/>
                    </a:cubicBezTo>
                    <a:cubicBezTo>
                      <a:pt x="5" y="3"/>
                      <a:pt x="7" y="1"/>
                      <a:pt x="6" y="0"/>
                    </a:cubicBezTo>
                    <a:cubicBezTo>
                      <a:pt x="6"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815">
                <a:extLst>
                  <a:ext uri="{FF2B5EF4-FFF2-40B4-BE49-F238E27FC236}">
                    <a16:creationId xmlns:a16="http://schemas.microsoft.com/office/drawing/2014/main" id="{2B3F794C-C608-B694-C47B-3D20FF8D0706}"/>
                  </a:ext>
                </a:extLst>
              </p:cNvPr>
              <p:cNvSpPr>
                <a:spLocks/>
              </p:cNvSpPr>
              <p:nvPr/>
            </p:nvSpPr>
            <p:spPr bwMode="auto">
              <a:xfrm>
                <a:off x="6908518" y="4845613"/>
                <a:ext cx="28344" cy="19841"/>
              </a:xfrm>
              <a:custGeom>
                <a:avLst/>
                <a:gdLst>
                  <a:gd name="T0" fmla="*/ 4 w 4"/>
                  <a:gd name="T1" fmla="*/ 1 h 3"/>
                  <a:gd name="T2" fmla="*/ 0 w 4"/>
                  <a:gd name="T3" fmla="*/ 1 h 3"/>
                  <a:gd name="T4" fmla="*/ 3 w 4"/>
                  <a:gd name="T5" fmla="*/ 3 h 3"/>
                  <a:gd name="T6" fmla="*/ 4 w 4"/>
                  <a:gd name="T7" fmla="*/ 3 h 3"/>
                  <a:gd name="T8" fmla="*/ 4 w 4"/>
                  <a:gd name="T9" fmla="*/ 1 h 3"/>
                </a:gdLst>
                <a:ahLst/>
                <a:cxnLst>
                  <a:cxn ang="0">
                    <a:pos x="T0" y="T1"/>
                  </a:cxn>
                  <a:cxn ang="0">
                    <a:pos x="T2" y="T3"/>
                  </a:cxn>
                  <a:cxn ang="0">
                    <a:pos x="T4" y="T5"/>
                  </a:cxn>
                  <a:cxn ang="0">
                    <a:pos x="T6" y="T7"/>
                  </a:cxn>
                  <a:cxn ang="0">
                    <a:pos x="T8" y="T9"/>
                  </a:cxn>
                </a:cxnLst>
                <a:rect l="0" t="0" r="r" b="b"/>
                <a:pathLst>
                  <a:path w="4" h="3">
                    <a:moveTo>
                      <a:pt x="4" y="1"/>
                    </a:moveTo>
                    <a:cubicBezTo>
                      <a:pt x="4" y="1"/>
                      <a:pt x="1" y="0"/>
                      <a:pt x="0" y="1"/>
                    </a:cubicBezTo>
                    <a:cubicBezTo>
                      <a:pt x="3" y="3"/>
                      <a:pt x="3" y="3"/>
                      <a:pt x="3" y="3"/>
                    </a:cubicBezTo>
                    <a:cubicBezTo>
                      <a:pt x="3" y="3"/>
                      <a:pt x="4" y="3"/>
                      <a:pt x="4" y="3"/>
                    </a:cubicBez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816">
                <a:extLst>
                  <a:ext uri="{FF2B5EF4-FFF2-40B4-BE49-F238E27FC236}">
                    <a16:creationId xmlns:a16="http://schemas.microsoft.com/office/drawing/2014/main" id="{025D0B5D-B0F7-F069-5385-8B5897EE9C34}"/>
                  </a:ext>
                </a:extLst>
              </p:cNvPr>
              <p:cNvSpPr>
                <a:spLocks/>
              </p:cNvSpPr>
              <p:nvPr/>
            </p:nvSpPr>
            <p:spPr bwMode="auto">
              <a:xfrm>
                <a:off x="6908518" y="4851282"/>
                <a:ext cx="22675" cy="28344"/>
              </a:xfrm>
              <a:custGeom>
                <a:avLst/>
                <a:gdLst>
                  <a:gd name="T0" fmla="*/ 1 w 3"/>
                  <a:gd name="T1" fmla="*/ 4 h 4"/>
                  <a:gd name="T2" fmla="*/ 1 w 3"/>
                  <a:gd name="T3" fmla="*/ 4 h 4"/>
                  <a:gd name="T4" fmla="*/ 3 w 3"/>
                  <a:gd name="T5" fmla="*/ 2 h 4"/>
                  <a:gd name="T6" fmla="*/ 0 w 3"/>
                  <a:gd name="T7" fmla="*/ 0 h 4"/>
                  <a:gd name="T8" fmla="*/ 1 w 3"/>
                  <a:gd name="T9" fmla="*/ 3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4"/>
                      <a:pt x="1" y="4"/>
                      <a:pt x="1" y="4"/>
                    </a:cubicBezTo>
                    <a:cubicBezTo>
                      <a:pt x="1" y="4"/>
                      <a:pt x="3" y="3"/>
                      <a:pt x="3" y="2"/>
                    </a:cubicBezTo>
                    <a:cubicBezTo>
                      <a:pt x="3" y="0"/>
                      <a:pt x="0" y="0"/>
                      <a:pt x="0" y="0"/>
                    </a:cubicBezTo>
                    <a:cubicBezTo>
                      <a:pt x="0" y="0"/>
                      <a:pt x="1" y="2"/>
                      <a:pt x="1" y="3"/>
                    </a:cubicBezTo>
                    <a:cubicBezTo>
                      <a:pt x="1" y="4"/>
                      <a:pt x="1" y="4"/>
                      <a:pt x="1" y="4"/>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817">
                <a:extLst>
                  <a:ext uri="{FF2B5EF4-FFF2-40B4-BE49-F238E27FC236}">
                    <a16:creationId xmlns:a16="http://schemas.microsoft.com/office/drawing/2014/main" id="{210CE95A-CD55-D915-24CF-FBBBD815A75F}"/>
                  </a:ext>
                </a:extLst>
              </p:cNvPr>
              <p:cNvSpPr>
                <a:spLocks/>
              </p:cNvSpPr>
              <p:nvPr/>
            </p:nvSpPr>
            <p:spPr bwMode="auto">
              <a:xfrm>
                <a:off x="6854665" y="6021895"/>
                <a:ext cx="184237" cy="155893"/>
              </a:xfrm>
              <a:custGeom>
                <a:avLst/>
                <a:gdLst>
                  <a:gd name="T0" fmla="*/ 0 w 27"/>
                  <a:gd name="T1" fmla="*/ 19 h 23"/>
                  <a:gd name="T2" fmla="*/ 3 w 27"/>
                  <a:gd name="T3" fmla="*/ 17 h 23"/>
                  <a:gd name="T4" fmla="*/ 9 w 27"/>
                  <a:gd name="T5" fmla="*/ 10 h 23"/>
                  <a:gd name="T6" fmla="*/ 15 w 27"/>
                  <a:gd name="T7" fmla="*/ 11 h 23"/>
                  <a:gd name="T8" fmla="*/ 23 w 27"/>
                  <a:gd name="T9" fmla="*/ 0 h 23"/>
                  <a:gd name="T10" fmla="*/ 27 w 27"/>
                  <a:gd name="T11" fmla="*/ 6 h 23"/>
                  <a:gd name="T12" fmla="*/ 25 w 27"/>
                  <a:gd name="T13" fmla="*/ 19 h 23"/>
                  <a:gd name="T14" fmla="*/ 24 w 27"/>
                  <a:gd name="T15" fmla="*/ 19 h 23"/>
                  <a:gd name="T16" fmla="*/ 24 w 27"/>
                  <a:gd name="T17" fmla="*/ 10 h 23"/>
                  <a:gd name="T18" fmla="*/ 18 w 27"/>
                  <a:gd name="T19" fmla="*/ 15 h 23"/>
                  <a:gd name="T20" fmla="*/ 14 w 27"/>
                  <a:gd name="T21" fmla="*/ 21 h 23"/>
                  <a:gd name="T22" fmla="*/ 0 w 27"/>
                  <a:gd name="T2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3">
                    <a:moveTo>
                      <a:pt x="0" y="19"/>
                    </a:moveTo>
                    <a:cubicBezTo>
                      <a:pt x="0" y="19"/>
                      <a:pt x="0" y="18"/>
                      <a:pt x="3" y="17"/>
                    </a:cubicBezTo>
                    <a:cubicBezTo>
                      <a:pt x="6" y="15"/>
                      <a:pt x="8" y="11"/>
                      <a:pt x="9" y="10"/>
                    </a:cubicBezTo>
                    <a:cubicBezTo>
                      <a:pt x="15" y="11"/>
                      <a:pt x="15" y="11"/>
                      <a:pt x="15" y="11"/>
                    </a:cubicBezTo>
                    <a:cubicBezTo>
                      <a:pt x="16" y="11"/>
                      <a:pt x="22" y="3"/>
                      <a:pt x="23" y="0"/>
                    </a:cubicBezTo>
                    <a:cubicBezTo>
                      <a:pt x="23" y="0"/>
                      <a:pt x="27" y="2"/>
                      <a:pt x="27" y="6"/>
                    </a:cubicBezTo>
                    <a:cubicBezTo>
                      <a:pt x="27" y="8"/>
                      <a:pt x="25" y="13"/>
                      <a:pt x="25" y="19"/>
                    </a:cubicBezTo>
                    <a:cubicBezTo>
                      <a:pt x="24" y="20"/>
                      <a:pt x="24" y="19"/>
                      <a:pt x="24" y="19"/>
                    </a:cubicBezTo>
                    <a:cubicBezTo>
                      <a:pt x="24" y="10"/>
                      <a:pt x="24" y="10"/>
                      <a:pt x="24" y="10"/>
                    </a:cubicBezTo>
                    <a:cubicBezTo>
                      <a:pt x="24" y="10"/>
                      <a:pt x="19" y="13"/>
                      <a:pt x="18" y="15"/>
                    </a:cubicBezTo>
                    <a:cubicBezTo>
                      <a:pt x="17" y="17"/>
                      <a:pt x="17" y="20"/>
                      <a:pt x="14" y="21"/>
                    </a:cubicBezTo>
                    <a:cubicBezTo>
                      <a:pt x="12" y="22"/>
                      <a:pt x="2" y="23"/>
                      <a:pt x="0"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332B4FC7-751D-6F4C-42F0-EE760CBC6E3F}"/>
                </a:ext>
              </a:extLst>
            </p:cNvPr>
            <p:cNvGrpSpPr>
              <a:grpSpLocks noChangeAspect="1"/>
            </p:cNvGrpSpPr>
            <p:nvPr/>
          </p:nvGrpSpPr>
          <p:grpSpPr>
            <a:xfrm>
              <a:off x="1685095" y="1649675"/>
              <a:ext cx="583797" cy="2011680"/>
              <a:chOff x="5618859" y="3023084"/>
              <a:chExt cx="445004" cy="1533418"/>
            </a:xfrm>
          </p:grpSpPr>
          <p:sp>
            <p:nvSpPr>
              <p:cNvPr id="21" name="Freeform 427">
                <a:extLst>
                  <a:ext uri="{FF2B5EF4-FFF2-40B4-BE49-F238E27FC236}">
                    <a16:creationId xmlns:a16="http://schemas.microsoft.com/office/drawing/2014/main" id="{D52ADBB6-3F0A-83F6-BD7C-6603015C0F7B}"/>
                  </a:ext>
                </a:extLst>
              </p:cNvPr>
              <p:cNvSpPr>
                <a:spLocks/>
              </p:cNvSpPr>
              <p:nvPr/>
            </p:nvSpPr>
            <p:spPr bwMode="auto">
              <a:xfrm>
                <a:off x="5873956" y="4508317"/>
                <a:ext cx="113377" cy="48185"/>
              </a:xfrm>
              <a:custGeom>
                <a:avLst/>
                <a:gdLst>
                  <a:gd name="T0" fmla="*/ 1 w 17"/>
                  <a:gd name="T1" fmla="*/ 0 h 7"/>
                  <a:gd name="T2" fmla="*/ 0 w 17"/>
                  <a:gd name="T3" fmla="*/ 3 h 7"/>
                  <a:gd name="T4" fmla="*/ 0 w 17"/>
                  <a:gd name="T5" fmla="*/ 7 h 7"/>
                  <a:gd name="T6" fmla="*/ 12 w 17"/>
                  <a:gd name="T7" fmla="*/ 4 h 7"/>
                  <a:gd name="T8" fmla="*/ 13 w 17"/>
                  <a:gd name="T9" fmla="*/ 2 h 7"/>
                  <a:gd name="T10" fmla="*/ 15 w 17"/>
                  <a:gd name="T11" fmla="*/ 2 h 7"/>
                  <a:gd name="T12" fmla="*/ 16 w 17"/>
                  <a:gd name="T13" fmla="*/ 3 h 7"/>
                  <a:gd name="T14" fmla="*/ 17 w 17"/>
                  <a:gd name="T15" fmla="*/ 2 h 7"/>
                  <a:gd name="T16" fmla="*/ 17 w 17"/>
                  <a:gd name="T17" fmla="*/ 0 h 7"/>
                  <a:gd name="T18" fmla="*/ 1 w 1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7">
                    <a:moveTo>
                      <a:pt x="1" y="0"/>
                    </a:moveTo>
                    <a:cubicBezTo>
                      <a:pt x="1" y="0"/>
                      <a:pt x="0" y="2"/>
                      <a:pt x="0" y="3"/>
                    </a:cubicBezTo>
                    <a:cubicBezTo>
                      <a:pt x="0" y="4"/>
                      <a:pt x="0" y="7"/>
                      <a:pt x="0" y="7"/>
                    </a:cubicBezTo>
                    <a:cubicBezTo>
                      <a:pt x="0" y="7"/>
                      <a:pt x="11" y="5"/>
                      <a:pt x="12" y="4"/>
                    </a:cubicBezTo>
                    <a:cubicBezTo>
                      <a:pt x="13" y="3"/>
                      <a:pt x="13" y="2"/>
                      <a:pt x="13" y="2"/>
                    </a:cubicBezTo>
                    <a:cubicBezTo>
                      <a:pt x="15" y="2"/>
                      <a:pt x="15" y="2"/>
                      <a:pt x="15" y="2"/>
                    </a:cubicBezTo>
                    <a:cubicBezTo>
                      <a:pt x="15" y="2"/>
                      <a:pt x="16" y="3"/>
                      <a:pt x="16" y="3"/>
                    </a:cubicBezTo>
                    <a:cubicBezTo>
                      <a:pt x="16" y="3"/>
                      <a:pt x="17" y="2"/>
                      <a:pt x="17" y="2"/>
                    </a:cubicBezTo>
                    <a:cubicBezTo>
                      <a:pt x="17" y="0"/>
                      <a:pt x="17" y="0"/>
                      <a:pt x="17" y="0"/>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28">
                <a:extLst>
                  <a:ext uri="{FF2B5EF4-FFF2-40B4-BE49-F238E27FC236}">
                    <a16:creationId xmlns:a16="http://schemas.microsoft.com/office/drawing/2014/main" id="{7D75AA23-41BC-80BF-8E6D-B02626D011C4}"/>
                  </a:ext>
                </a:extLst>
              </p:cNvPr>
              <p:cNvSpPr>
                <a:spLocks/>
              </p:cNvSpPr>
              <p:nvPr/>
            </p:nvSpPr>
            <p:spPr bwMode="auto">
              <a:xfrm>
                <a:off x="5618859" y="4462966"/>
                <a:ext cx="175734" cy="65192"/>
              </a:xfrm>
              <a:custGeom>
                <a:avLst/>
                <a:gdLst>
                  <a:gd name="T0" fmla="*/ 0 w 26"/>
                  <a:gd name="T1" fmla="*/ 7 h 10"/>
                  <a:gd name="T2" fmla="*/ 1 w 26"/>
                  <a:gd name="T3" fmla="*/ 8 h 10"/>
                  <a:gd name="T4" fmla="*/ 14 w 26"/>
                  <a:gd name="T5" fmla="*/ 9 h 10"/>
                  <a:gd name="T6" fmla="*/ 18 w 26"/>
                  <a:gd name="T7" fmla="*/ 6 h 10"/>
                  <a:gd name="T8" fmla="*/ 23 w 26"/>
                  <a:gd name="T9" fmla="*/ 7 h 10"/>
                  <a:gd name="T10" fmla="*/ 23 w 26"/>
                  <a:gd name="T11" fmla="*/ 8 h 10"/>
                  <a:gd name="T12" fmla="*/ 26 w 26"/>
                  <a:gd name="T13" fmla="*/ 8 h 10"/>
                  <a:gd name="T14" fmla="*/ 26 w 26"/>
                  <a:gd name="T15" fmla="*/ 6 h 10"/>
                  <a:gd name="T16" fmla="*/ 10 w 26"/>
                  <a:gd name="T17" fmla="*/ 0 h 10"/>
                  <a:gd name="T18" fmla="*/ 0 w 26"/>
                  <a:gd name="T1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0" y="7"/>
                    </a:moveTo>
                    <a:cubicBezTo>
                      <a:pt x="0" y="7"/>
                      <a:pt x="0" y="8"/>
                      <a:pt x="1" y="8"/>
                    </a:cubicBezTo>
                    <a:cubicBezTo>
                      <a:pt x="1" y="8"/>
                      <a:pt x="13" y="10"/>
                      <a:pt x="14" y="9"/>
                    </a:cubicBezTo>
                    <a:cubicBezTo>
                      <a:pt x="16" y="8"/>
                      <a:pt x="17" y="6"/>
                      <a:pt x="18" y="6"/>
                    </a:cubicBezTo>
                    <a:cubicBezTo>
                      <a:pt x="18" y="6"/>
                      <a:pt x="23" y="7"/>
                      <a:pt x="23" y="7"/>
                    </a:cubicBezTo>
                    <a:cubicBezTo>
                      <a:pt x="23" y="8"/>
                      <a:pt x="23" y="8"/>
                      <a:pt x="23" y="8"/>
                    </a:cubicBezTo>
                    <a:cubicBezTo>
                      <a:pt x="23" y="8"/>
                      <a:pt x="25" y="8"/>
                      <a:pt x="26" y="8"/>
                    </a:cubicBezTo>
                    <a:cubicBezTo>
                      <a:pt x="26" y="6"/>
                      <a:pt x="26" y="6"/>
                      <a:pt x="26" y="6"/>
                    </a:cubicBezTo>
                    <a:cubicBezTo>
                      <a:pt x="10" y="0"/>
                      <a:pt x="10" y="0"/>
                      <a:pt x="10" y="0"/>
                    </a:cubicBezTo>
                    <a:cubicBezTo>
                      <a:pt x="10" y="0"/>
                      <a:pt x="4" y="6"/>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29">
                <a:extLst>
                  <a:ext uri="{FF2B5EF4-FFF2-40B4-BE49-F238E27FC236}">
                    <a16:creationId xmlns:a16="http://schemas.microsoft.com/office/drawing/2014/main" id="{E7F20961-ABAD-E8AB-3B1B-CB9CF302F8DA}"/>
                  </a:ext>
                </a:extLst>
              </p:cNvPr>
              <p:cNvSpPr>
                <a:spLocks/>
              </p:cNvSpPr>
              <p:nvPr/>
            </p:nvSpPr>
            <p:spPr bwMode="auto">
              <a:xfrm>
                <a:off x="5678382" y="3400061"/>
                <a:ext cx="385481" cy="1142269"/>
              </a:xfrm>
              <a:custGeom>
                <a:avLst/>
                <a:gdLst>
                  <a:gd name="T0" fmla="*/ 14 w 57"/>
                  <a:gd name="T1" fmla="*/ 22 h 170"/>
                  <a:gd name="T2" fmla="*/ 8 w 57"/>
                  <a:gd name="T3" fmla="*/ 40 h 170"/>
                  <a:gd name="T4" fmla="*/ 11 w 57"/>
                  <a:gd name="T5" fmla="*/ 42 h 170"/>
                  <a:gd name="T6" fmla="*/ 11 w 57"/>
                  <a:gd name="T7" fmla="*/ 46 h 170"/>
                  <a:gd name="T8" fmla="*/ 10 w 57"/>
                  <a:gd name="T9" fmla="*/ 51 h 170"/>
                  <a:gd name="T10" fmla="*/ 8 w 57"/>
                  <a:gd name="T11" fmla="*/ 97 h 170"/>
                  <a:gd name="T12" fmla="*/ 8 w 57"/>
                  <a:gd name="T13" fmla="*/ 138 h 170"/>
                  <a:gd name="T14" fmla="*/ 1 w 57"/>
                  <a:gd name="T15" fmla="*/ 158 h 170"/>
                  <a:gd name="T16" fmla="*/ 4 w 57"/>
                  <a:gd name="T17" fmla="*/ 164 h 170"/>
                  <a:gd name="T18" fmla="*/ 22 w 57"/>
                  <a:gd name="T19" fmla="*/ 164 h 170"/>
                  <a:gd name="T20" fmla="*/ 24 w 57"/>
                  <a:gd name="T21" fmla="*/ 136 h 170"/>
                  <a:gd name="T22" fmla="*/ 33 w 57"/>
                  <a:gd name="T23" fmla="*/ 68 h 170"/>
                  <a:gd name="T24" fmla="*/ 37 w 57"/>
                  <a:gd name="T25" fmla="*/ 115 h 170"/>
                  <a:gd name="T26" fmla="*/ 36 w 57"/>
                  <a:gd name="T27" fmla="*/ 142 h 170"/>
                  <a:gd name="T28" fmla="*/ 31 w 57"/>
                  <a:gd name="T29" fmla="*/ 158 h 170"/>
                  <a:gd name="T30" fmla="*/ 29 w 57"/>
                  <a:gd name="T31" fmla="*/ 166 h 170"/>
                  <a:gd name="T32" fmla="*/ 48 w 57"/>
                  <a:gd name="T33" fmla="*/ 166 h 170"/>
                  <a:gd name="T34" fmla="*/ 52 w 57"/>
                  <a:gd name="T35" fmla="*/ 112 h 170"/>
                  <a:gd name="T36" fmla="*/ 57 w 57"/>
                  <a:gd name="T37" fmla="*/ 64 h 170"/>
                  <a:gd name="T38" fmla="*/ 53 w 57"/>
                  <a:gd name="T39" fmla="*/ 33 h 170"/>
                  <a:gd name="T40" fmla="*/ 47 w 57"/>
                  <a:gd name="T41" fmla="*/ 20 h 170"/>
                  <a:gd name="T42" fmla="*/ 43 w 57"/>
                  <a:gd name="T43" fmla="*/ 18 h 170"/>
                  <a:gd name="T44" fmla="*/ 14 w 57"/>
                  <a:gd name="T45" fmla="*/ 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170">
                    <a:moveTo>
                      <a:pt x="14" y="22"/>
                    </a:moveTo>
                    <a:cubicBezTo>
                      <a:pt x="8" y="40"/>
                      <a:pt x="8" y="40"/>
                      <a:pt x="8" y="40"/>
                    </a:cubicBezTo>
                    <a:cubicBezTo>
                      <a:pt x="11" y="42"/>
                      <a:pt x="11" y="42"/>
                      <a:pt x="11" y="42"/>
                    </a:cubicBezTo>
                    <a:cubicBezTo>
                      <a:pt x="11" y="46"/>
                      <a:pt x="11" y="46"/>
                      <a:pt x="11" y="46"/>
                    </a:cubicBezTo>
                    <a:cubicBezTo>
                      <a:pt x="11" y="46"/>
                      <a:pt x="12" y="50"/>
                      <a:pt x="10" y="51"/>
                    </a:cubicBezTo>
                    <a:cubicBezTo>
                      <a:pt x="9" y="53"/>
                      <a:pt x="6" y="95"/>
                      <a:pt x="8" y="97"/>
                    </a:cubicBezTo>
                    <a:cubicBezTo>
                      <a:pt x="10" y="98"/>
                      <a:pt x="6" y="133"/>
                      <a:pt x="8" y="138"/>
                    </a:cubicBezTo>
                    <a:cubicBezTo>
                      <a:pt x="9" y="142"/>
                      <a:pt x="1" y="158"/>
                      <a:pt x="1" y="158"/>
                    </a:cubicBezTo>
                    <a:cubicBezTo>
                      <a:pt x="1" y="158"/>
                      <a:pt x="0" y="162"/>
                      <a:pt x="4" y="164"/>
                    </a:cubicBezTo>
                    <a:cubicBezTo>
                      <a:pt x="9" y="166"/>
                      <a:pt x="18" y="167"/>
                      <a:pt x="22" y="164"/>
                    </a:cubicBezTo>
                    <a:cubicBezTo>
                      <a:pt x="22" y="164"/>
                      <a:pt x="23" y="139"/>
                      <a:pt x="24" y="136"/>
                    </a:cubicBezTo>
                    <a:cubicBezTo>
                      <a:pt x="25" y="132"/>
                      <a:pt x="29" y="73"/>
                      <a:pt x="33" y="68"/>
                    </a:cubicBezTo>
                    <a:cubicBezTo>
                      <a:pt x="33" y="68"/>
                      <a:pt x="38" y="104"/>
                      <a:pt x="37" y="115"/>
                    </a:cubicBezTo>
                    <a:cubicBezTo>
                      <a:pt x="36" y="126"/>
                      <a:pt x="36" y="142"/>
                      <a:pt x="36" y="142"/>
                    </a:cubicBezTo>
                    <a:cubicBezTo>
                      <a:pt x="36" y="142"/>
                      <a:pt x="31" y="157"/>
                      <a:pt x="31" y="158"/>
                    </a:cubicBezTo>
                    <a:cubicBezTo>
                      <a:pt x="31" y="159"/>
                      <a:pt x="29" y="166"/>
                      <a:pt x="29" y="166"/>
                    </a:cubicBezTo>
                    <a:cubicBezTo>
                      <a:pt x="29" y="166"/>
                      <a:pt x="44" y="170"/>
                      <a:pt x="48" y="166"/>
                    </a:cubicBezTo>
                    <a:cubicBezTo>
                      <a:pt x="48" y="166"/>
                      <a:pt x="52" y="123"/>
                      <a:pt x="52" y="112"/>
                    </a:cubicBezTo>
                    <a:cubicBezTo>
                      <a:pt x="51" y="101"/>
                      <a:pt x="57" y="68"/>
                      <a:pt x="57" y="64"/>
                    </a:cubicBezTo>
                    <a:cubicBezTo>
                      <a:pt x="57" y="61"/>
                      <a:pt x="56" y="45"/>
                      <a:pt x="53" y="33"/>
                    </a:cubicBezTo>
                    <a:cubicBezTo>
                      <a:pt x="51" y="27"/>
                      <a:pt x="47" y="22"/>
                      <a:pt x="47" y="20"/>
                    </a:cubicBezTo>
                    <a:cubicBezTo>
                      <a:pt x="46" y="18"/>
                      <a:pt x="45" y="20"/>
                      <a:pt x="43" y="18"/>
                    </a:cubicBezTo>
                    <a:cubicBezTo>
                      <a:pt x="29" y="0"/>
                      <a:pt x="14" y="22"/>
                      <a:pt x="14" y="22"/>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30">
                <a:extLst>
                  <a:ext uri="{FF2B5EF4-FFF2-40B4-BE49-F238E27FC236}">
                    <a16:creationId xmlns:a16="http://schemas.microsoft.com/office/drawing/2014/main" id="{C65E99FA-B6C6-64B3-4F5B-70D11D9C190A}"/>
                  </a:ext>
                </a:extLst>
              </p:cNvPr>
              <p:cNvSpPr>
                <a:spLocks/>
              </p:cNvSpPr>
              <p:nvPr/>
            </p:nvSpPr>
            <p:spPr bwMode="auto">
              <a:xfrm>
                <a:off x="5732236" y="3499265"/>
                <a:ext cx="303283" cy="189906"/>
              </a:xfrm>
              <a:custGeom>
                <a:avLst/>
                <a:gdLst>
                  <a:gd name="T0" fmla="*/ 0 w 45"/>
                  <a:gd name="T1" fmla="*/ 25 h 28"/>
                  <a:gd name="T2" fmla="*/ 13 w 45"/>
                  <a:gd name="T3" fmla="*/ 23 h 28"/>
                  <a:gd name="T4" fmla="*/ 20 w 45"/>
                  <a:gd name="T5" fmla="*/ 23 h 28"/>
                  <a:gd name="T6" fmla="*/ 20 w 45"/>
                  <a:gd name="T7" fmla="*/ 10 h 28"/>
                  <a:gd name="T8" fmla="*/ 2 w 45"/>
                  <a:gd name="T9" fmla="*/ 10 h 28"/>
                  <a:gd name="T10" fmla="*/ 2 w 45"/>
                  <a:gd name="T11" fmla="*/ 7 h 28"/>
                  <a:gd name="T12" fmla="*/ 31 w 45"/>
                  <a:gd name="T13" fmla="*/ 0 h 28"/>
                  <a:gd name="T14" fmla="*/ 38 w 45"/>
                  <a:gd name="T15" fmla="*/ 0 h 28"/>
                  <a:gd name="T16" fmla="*/ 39 w 45"/>
                  <a:gd name="T17" fmla="*/ 5 h 28"/>
                  <a:gd name="T18" fmla="*/ 32 w 45"/>
                  <a:gd name="T19" fmla="*/ 8 h 28"/>
                  <a:gd name="T20" fmla="*/ 21 w 45"/>
                  <a:gd name="T21" fmla="*/ 12 h 28"/>
                  <a:gd name="T22" fmla="*/ 21 w 45"/>
                  <a:gd name="T23" fmla="*/ 23 h 28"/>
                  <a:gd name="T24" fmla="*/ 45 w 45"/>
                  <a:gd name="T25" fmla="*/ 22 h 28"/>
                  <a:gd name="T26" fmla="*/ 31 w 45"/>
                  <a:gd name="T27" fmla="*/ 26 h 28"/>
                  <a:gd name="T28" fmla="*/ 30 w 45"/>
                  <a:gd name="T29" fmla="*/ 24 h 28"/>
                  <a:gd name="T30" fmla="*/ 6 w 45"/>
                  <a:gd name="T31" fmla="*/ 26 h 28"/>
                  <a:gd name="T32" fmla="*/ 0 w 45"/>
                  <a:gd name="T33"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28">
                    <a:moveTo>
                      <a:pt x="0" y="25"/>
                    </a:moveTo>
                    <a:cubicBezTo>
                      <a:pt x="0" y="25"/>
                      <a:pt x="11" y="24"/>
                      <a:pt x="13" y="23"/>
                    </a:cubicBezTo>
                    <a:cubicBezTo>
                      <a:pt x="16" y="23"/>
                      <a:pt x="20" y="23"/>
                      <a:pt x="20" y="23"/>
                    </a:cubicBezTo>
                    <a:cubicBezTo>
                      <a:pt x="20" y="10"/>
                      <a:pt x="20" y="10"/>
                      <a:pt x="20" y="10"/>
                    </a:cubicBezTo>
                    <a:cubicBezTo>
                      <a:pt x="2" y="10"/>
                      <a:pt x="2" y="10"/>
                      <a:pt x="2" y="10"/>
                    </a:cubicBezTo>
                    <a:cubicBezTo>
                      <a:pt x="2" y="7"/>
                      <a:pt x="2" y="7"/>
                      <a:pt x="2" y="7"/>
                    </a:cubicBezTo>
                    <a:cubicBezTo>
                      <a:pt x="31" y="0"/>
                      <a:pt x="31" y="0"/>
                      <a:pt x="31" y="0"/>
                    </a:cubicBezTo>
                    <a:cubicBezTo>
                      <a:pt x="38" y="0"/>
                      <a:pt x="38" y="0"/>
                      <a:pt x="38" y="0"/>
                    </a:cubicBezTo>
                    <a:cubicBezTo>
                      <a:pt x="39" y="5"/>
                      <a:pt x="39" y="5"/>
                      <a:pt x="39" y="5"/>
                    </a:cubicBezTo>
                    <a:cubicBezTo>
                      <a:pt x="39" y="5"/>
                      <a:pt x="33" y="6"/>
                      <a:pt x="32" y="8"/>
                    </a:cubicBezTo>
                    <a:cubicBezTo>
                      <a:pt x="31" y="11"/>
                      <a:pt x="21" y="12"/>
                      <a:pt x="21" y="12"/>
                    </a:cubicBezTo>
                    <a:cubicBezTo>
                      <a:pt x="21" y="23"/>
                      <a:pt x="21" y="23"/>
                      <a:pt x="21" y="23"/>
                    </a:cubicBezTo>
                    <a:cubicBezTo>
                      <a:pt x="21" y="23"/>
                      <a:pt x="42" y="22"/>
                      <a:pt x="45" y="22"/>
                    </a:cubicBezTo>
                    <a:cubicBezTo>
                      <a:pt x="31" y="26"/>
                      <a:pt x="31" y="26"/>
                      <a:pt x="31" y="26"/>
                    </a:cubicBezTo>
                    <a:cubicBezTo>
                      <a:pt x="30" y="24"/>
                      <a:pt x="30" y="24"/>
                      <a:pt x="30" y="24"/>
                    </a:cubicBezTo>
                    <a:cubicBezTo>
                      <a:pt x="30" y="24"/>
                      <a:pt x="13" y="26"/>
                      <a:pt x="6" y="26"/>
                    </a:cubicBezTo>
                    <a:cubicBezTo>
                      <a:pt x="6" y="26"/>
                      <a:pt x="2" y="28"/>
                      <a:pt x="0"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31">
                <a:extLst>
                  <a:ext uri="{FF2B5EF4-FFF2-40B4-BE49-F238E27FC236}">
                    <a16:creationId xmlns:a16="http://schemas.microsoft.com/office/drawing/2014/main" id="{1FE1B5C8-A530-4D64-27FE-AAAE9F5F20A9}"/>
                  </a:ext>
                </a:extLst>
              </p:cNvPr>
              <p:cNvSpPr>
                <a:spLocks/>
              </p:cNvSpPr>
              <p:nvPr/>
            </p:nvSpPr>
            <p:spPr bwMode="auto">
              <a:xfrm>
                <a:off x="5672713" y="3218658"/>
                <a:ext cx="368474" cy="348633"/>
              </a:xfrm>
              <a:custGeom>
                <a:avLst/>
                <a:gdLst>
                  <a:gd name="T0" fmla="*/ 22 w 55"/>
                  <a:gd name="T1" fmla="*/ 1 h 52"/>
                  <a:gd name="T2" fmla="*/ 20 w 55"/>
                  <a:gd name="T3" fmla="*/ 1 h 52"/>
                  <a:gd name="T4" fmla="*/ 13 w 55"/>
                  <a:gd name="T5" fmla="*/ 8 h 52"/>
                  <a:gd name="T6" fmla="*/ 3 w 55"/>
                  <a:gd name="T7" fmla="*/ 12 h 52"/>
                  <a:gd name="T8" fmla="*/ 2 w 55"/>
                  <a:gd name="T9" fmla="*/ 29 h 52"/>
                  <a:gd name="T10" fmla="*/ 4 w 55"/>
                  <a:gd name="T11" fmla="*/ 48 h 52"/>
                  <a:gd name="T12" fmla="*/ 15 w 55"/>
                  <a:gd name="T13" fmla="*/ 50 h 52"/>
                  <a:gd name="T14" fmla="*/ 38 w 55"/>
                  <a:gd name="T15" fmla="*/ 52 h 52"/>
                  <a:gd name="T16" fmla="*/ 39 w 55"/>
                  <a:gd name="T17" fmla="*/ 43 h 52"/>
                  <a:gd name="T18" fmla="*/ 53 w 55"/>
                  <a:gd name="T19" fmla="*/ 41 h 52"/>
                  <a:gd name="T20" fmla="*/ 55 w 55"/>
                  <a:gd name="T21" fmla="*/ 34 h 52"/>
                  <a:gd name="T22" fmla="*/ 54 w 55"/>
                  <a:gd name="T23" fmla="*/ 17 h 52"/>
                  <a:gd name="T24" fmla="*/ 51 w 55"/>
                  <a:gd name="T25" fmla="*/ 8 h 52"/>
                  <a:gd name="T26" fmla="*/ 42 w 55"/>
                  <a:gd name="T27" fmla="*/ 6 h 52"/>
                  <a:gd name="T28" fmla="*/ 35 w 55"/>
                  <a:gd name="T29" fmla="*/ 1 h 52"/>
                  <a:gd name="T30" fmla="*/ 22 w 55"/>
                  <a:gd name="T3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2">
                    <a:moveTo>
                      <a:pt x="22" y="1"/>
                    </a:moveTo>
                    <a:cubicBezTo>
                      <a:pt x="22" y="1"/>
                      <a:pt x="21" y="0"/>
                      <a:pt x="20" y="1"/>
                    </a:cubicBezTo>
                    <a:cubicBezTo>
                      <a:pt x="20" y="2"/>
                      <a:pt x="19" y="7"/>
                      <a:pt x="13" y="8"/>
                    </a:cubicBezTo>
                    <a:cubicBezTo>
                      <a:pt x="8" y="9"/>
                      <a:pt x="3" y="12"/>
                      <a:pt x="3" y="12"/>
                    </a:cubicBezTo>
                    <a:cubicBezTo>
                      <a:pt x="3" y="12"/>
                      <a:pt x="2" y="27"/>
                      <a:pt x="2" y="29"/>
                    </a:cubicBezTo>
                    <a:cubicBezTo>
                      <a:pt x="2" y="30"/>
                      <a:pt x="0" y="43"/>
                      <a:pt x="4" y="48"/>
                    </a:cubicBezTo>
                    <a:cubicBezTo>
                      <a:pt x="4" y="48"/>
                      <a:pt x="5" y="51"/>
                      <a:pt x="15" y="50"/>
                    </a:cubicBezTo>
                    <a:cubicBezTo>
                      <a:pt x="25" y="49"/>
                      <a:pt x="38" y="52"/>
                      <a:pt x="38" y="52"/>
                    </a:cubicBezTo>
                    <a:cubicBezTo>
                      <a:pt x="39" y="43"/>
                      <a:pt x="39" y="43"/>
                      <a:pt x="39" y="43"/>
                    </a:cubicBezTo>
                    <a:cubicBezTo>
                      <a:pt x="39" y="43"/>
                      <a:pt x="51" y="43"/>
                      <a:pt x="53" y="41"/>
                    </a:cubicBezTo>
                    <a:cubicBezTo>
                      <a:pt x="53" y="41"/>
                      <a:pt x="54" y="37"/>
                      <a:pt x="55" y="34"/>
                    </a:cubicBezTo>
                    <a:cubicBezTo>
                      <a:pt x="55" y="30"/>
                      <a:pt x="54" y="20"/>
                      <a:pt x="54" y="17"/>
                    </a:cubicBezTo>
                    <a:cubicBezTo>
                      <a:pt x="54" y="14"/>
                      <a:pt x="51" y="8"/>
                      <a:pt x="51" y="8"/>
                    </a:cubicBezTo>
                    <a:cubicBezTo>
                      <a:pt x="42" y="6"/>
                      <a:pt x="42" y="6"/>
                      <a:pt x="42" y="6"/>
                    </a:cubicBezTo>
                    <a:cubicBezTo>
                      <a:pt x="42" y="6"/>
                      <a:pt x="36" y="1"/>
                      <a:pt x="35" y="1"/>
                    </a:cubicBezTo>
                    <a:cubicBezTo>
                      <a:pt x="34" y="0"/>
                      <a:pt x="22" y="1"/>
                      <a:pt x="22" y="1"/>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32">
                <a:extLst>
                  <a:ext uri="{FF2B5EF4-FFF2-40B4-BE49-F238E27FC236}">
                    <a16:creationId xmlns:a16="http://schemas.microsoft.com/office/drawing/2014/main" id="{91DCBFFC-5C8E-92C5-B0E4-CAB3335CA9C6}"/>
                  </a:ext>
                </a:extLst>
              </p:cNvPr>
              <p:cNvSpPr>
                <a:spLocks/>
              </p:cNvSpPr>
              <p:nvPr/>
            </p:nvSpPr>
            <p:spPr bwMode="auto">
              <a:xfrm>
                <a:off x="5794593" y="3028752"/>
                <a:ext cx="161562" cy="201243"/>
              </a:xfrm>
              <a:custGeom>
                <a:avLst/>
                <a:gdLst>
                  <a:gd name="T0" fmla="*/ 5 w 24"/>
                  <a:gd name="T1" fmla="*/ 3 h 30"/>
                  <a:gd name="T2" fmla="*/ 2 w 24"/>
                  <a:gd name="T3" fmla="*/ 11 h 30"/>
                  <a:gd name="T4" fmla="*/ 1 w 24"/>
                  <a:gd name="T5" fmla="*/ 14 h 30"/>
                  <a:gd name="T6" fmla="*/ 4 w 24"/>
                  <a:gd name="T7" fmla="*/ 27 h 30"/>
                  <a:gd name="T8" fmla="*/ 17 w 24"/>
                  <a:gd name="T9" fmla="*/ 23 h 30"/>
                  <a:gd name="T10" fmla="*/ 20 w 24"/>
                  <a:gd name="T11" fmla="*/ 22 h 30"/>
                  <a:gd name="T12" fmla="*/ 23 w 24"/>
                  <a:gd name="T13" fmla="*/ 15 h 30"/>
                  <a:gd name="T14" fmla="*/ 19 w 24"/>
                  <a:gd name="T15" fmla="*/ 6 h 30"/>
                  <a:gd name="T16" fmla="*/ 5 w 24"/>
                  <a:gd name="T1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0">
                    <a:moveTo>
                      <a:pt x="5" y="3"/>
                    </a:moveTo>
                    <a:cubicBezTo>
                      <a:pt x="5" y="3"/>
                      <a:pt x="2" y="5"/>
                      <a:pt x="2" y="11"/>
                    </a:cubicBezTo>
                    <a:cubicBezTo>
                      <a:pt x="2" y="11"/>
                      <a:pt x="2" y="13"/>
                      <a:pt x="1" y="14"/>
                    </a:cubicBezTo>
                    <a:cubicBezTo>
                      <a:pt x="0" y="16"/>
                      <a:pt x="1" y="23"/>
                      <a:pt x="4" y="27"/>
                    </a:cubicBezTo>
                    <a:cubicBezTo>
                      <a:pt x="4" y="27"/>
                      <a:pt x="13" y="30"/>
                      <a:pt x="17" y="23"/>
                    </a:cubicBezTo>
                    <a:cubicBezTo>
                      <a:pt x="17" y="23"/>
                      <a:pt x="19" y="24"/>
                      <a:pt x="20" y="22"/>
                    </a:cubicBezTo>
                    <a:cubicBezTo>
                      <a:pt x="21" y="20"/>
                      <a:pt x="24" y="17"/>
                      <a:pt x="23" y="15"/>
                    </a:cubicBezTo>
                    <a:cubicBezTo>
                      <a:pt x="21" y="14"/>
                      <a:pt x="21" y="7"/>
                      <a:pt x="19" y="6"/>
                    </a:cubicBezTo>
                    <a:cubicBezTo>
                      <a:pt x="17" y="4"/>
                      <a:pt x="10" y="0"/>
                      <a:pt x="5" y="3"/>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33">
                <a:extLst>
                  <a:ext uri="{FF2B5EF4-FFF2-40B4-BE49-F238E27FC236}">
                    <a16:creationId xmlns:a16="http://schemas.microsoft.com/office/drawing/2014/main" id="{99C6544F-84E4-3BA3-5C07-EC3F3AF88BB9}"/>
                  </a:ext>
                </a:extLst>
              </p:cNvPr>
              <p:cNvSpPr>
                <a:spLocks/>
              </p:cNvSpPr>
              <p:nvPr/>
            </p:nvSpPr>
            <p:spPr bwMode="auto">
              <a:xfrm>
                <a:off x="5820103" y="3184645"/>
                <a:ext cx="87867" cy="65192"/>
              </a:xfrm>
              <a:custGeom>
                <a:avLst/>
                <a:gdLst>
                  <a:gd name="T0" fmla="*/ 1 w 13"/>
                  <a:gd name="T1" fmla="*/ 4 h 10"/>
                  <a:gd name="T2" fmla="*/ 0 w 13"/>
                  <a:gd name="T3" fmla="*/ 5 h 10"/>
                  <a:gd name="T4" fmla="*/ 5 w 13"/>
                  <a:gd name="T5" fmla="*/ 10 h 10"/>
                  <a:gd name="T6" fmla="*/ 13 w 13"/>
                  <a:gd name="T7" fmla="*/ 5 h 10"/>
                  <a:gd name="T8" fmla="*/ 13 w 13"/>
                  <a:gd name="T9" fmla="*/ 0 h 10"/>
                  <a:gd name="T10" fmla="*/ 7 w 13"/>
                  <a:gd name="T11" fmla="*/ 3 h 10"/>
                  <a:gd name="T12" fmla="*/ 3 w 13"/>
                  <a:gd name="T13" fmla="*/ 5 h 10"/>
                  <a:gd name="T14" fmla="*/ 1 w 13"/>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0">
                    <a:moveTo>
                      <a:pt x="1" y="4"/>
                    </a:moveTo>
                    <a:cubicBezTo>
                      <a:pt x="0" y="5"/>
                      <a:pt x="0" y="5"/>
                      <a:pt x="0" y="5"/>
                    </a:cubicBezTo>
                    <a:cubicBezTo>
                      <a:pt x="5" y="10"/>
                      <a:pt x="5" y="10"/>
                      <a:pt x="5" y="10"/>
                    </a:cubicBezTo>
                    <a:cubicBezTo>
                      <a:pt x="13" y="5"/>
                      <a:pt x="13" y="5"/>
                      <a:pt x="13" y="5"/>
                    </a:cubicBezTo>
                    <a:cubicBezTo>
                      <a:pt x="13" y="5"/>
                      <a:pt x="13" y="1"/>
                      <a:pt x="13" y="0"/>
                    </a:cubicBezTo>
                    <a:cubicBezTo>
                      <a:pt x="7" y="3"/>
                      <a:pt x="7" y="3"/>
                      <a:pt x="7" y="3"/>
                    </a:cubicBezTo>
                    <a:cubicBezTo>
                      <a:pt x="7" y="3"/>
                      <a:pt x="4" y="5"/>
                      <a:pt x="3" y="5"/>
                    </a:cubicBezTo>
                    <a:cubicBezTo>
                      <a:pt x="3" y="4"/>
                      <a:pt x="1" y="4"/>
                      <a:pt x="1" y="4"/>
                    </a:cubicBezTo>
                    <a:close/>
                  </a:path>
                </a:pathLst>
              </a:custGeom>
              <a:solidFill>
                <a:srgbClr val="D094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34">
                <a:extLst>
                  <a:ext uri="{FF2B5EF4-FFF2-40B4-BE49-F238E27FC236}">
                    <a16:creationId xmlns:a16="http://schemas.microsoft.com/office/drawing/2014/main" id="{3749F9C5-4C50-5B0F-7988-3117E18CF572}"/>
                  </a:ext>
                </a:extLst>
              </p:cNvPr>
              <p:cNvSpPr>
                <a:spLocks/>
              </p:cNvSpPr>
              <p:nvPr/>
            </p:nvSpPr>
            <p:spPr bwMode="auto">
              <a:xfrm>
                <a:off x="5820103" y="3062765"/>
                <a:ext cx="136052" cy="161562"/>
              </a:xfrm>
              <a:custGeom>
                <a:avLst/>
                <a:gdLst>
                  <a:gd name="T0" fmla="*/ 19 w 20"/>
                  <a:gd name="T1" fmla="*/ 10 h 24"/>
                  <a:gd name="T2" fmla="*/ 16 w 20"/>
                  <a:gd name="T3" fmla="*/ 3 h 24"/>
                  <a:gd name="T4" fmla="*/ 9 w 20"/>
                  <a:gd name="T5" fmla="*/ 0 h 24"/>
                  <a:gd name="T6" fmla="*/ 10 w 20"/>
                  <a:gd name="T7" fmla="*/ 6 h 24"/>
                  <a:gd name="T8" fmla="*/ 12 w 20"/>
                  <a:gd name="T9" fmla="*/ 11 h 24"/>
                  <a:gd name="T10" fmla="*/ 11 w 20"/>
                  <a:gd name="T11" fmla="*/ 11 h 24"/>
                  <a:gd name="T12" fmla="*/ 9 w 20"/>
                  <a:gd name="T13" fmla="*/ 15 h 24"/>
                  <a:gd name="T14" fmla="*/ 8 w 20"/>
                  <a:gd name="T15" fmla="*/ 17 h 24"/>
                  <a:gd name="T16" fmla="*/ 5 w 20"/>
                  <a:gd name="T17" fmla="*/ 21 h 24"/>
                  <a:gd name="T18" fmla="*/ 1 w 20"/>
                  <a:gd name="T19" fmla="*/ 21 h 24"/>
                  <a:gd name="T20" fmla="*/ 0 w 20"/>
                  <a:gd name="T21" fmla="*/ 22 h 24"/>
                  <a:gd name="T22" fmla="*/ 9 w 20"/>
                  <a:gd name="T23" fmla="*/ 22 h 24"/>
                  <a:gd name="T24" fmla="*/ 9 w 20"/>
                  <a:gd name="T25" fmla="*/ 22 h 24"/>
                  <a:gd name="T26" fmla="*/ 9 w 20"/>
                  <a:gd name="T27" fmla="*/ 22 h 24"/>
                  <a:gd name="T28" fmla="*/ 10 w 20"/>
                  <a:gd name="T29" fmla="*/ 21 h 24"/>
                  <a:gd name="T30" fmla="*/ 10 w 20"/>
                  <a:gd name="T31" fmla="*/ 21 h 24"/>
                  <a:gd name="T32" fmla="*/ 10 w 20"/>
                  <a:gd name="T33" fmla="*/ 21 h 24"/>
                  <a:gd name="T34" fmla="*/ 10 w 20"/>
                  <a:gd name="T35" fmla="*/ 21 h 24"/>
                  <a:gd name="T36" fmla="*/ 10 w 20"/>
                  <a:gd name="T37" fmla="*/ 21 h 24"/>
                  <a:gd name="T38" fmla="*/ 10 w 20"/>
                  <a:gd name="T39" fmla="*/ 21 h 24"/>
                  <a:gd name="T40" fmla="*/ 13 w 20"/>
                  <a:gd name="T41" fmla="*/ 18 h 24"/>
                  <a:gd name="T42" fmla="*/ 16 w 20"/>
                  <a:gd name="T43" fmla="*/ 17 h 24"/>
                  <a:gd name="T44" fmla="*/ 19 w 20"/>
                  <a:gd name="T45"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4">
                    <a:moveTo>
                      <a:pt x="19" y="10"/>
                    </a:moveTo>
                    <a:cubicBezTo>
                      <a:pt x="17" y="10"/>
                      <a:pt x="17" y="6"/>
                      <a:pt x="16" y="3"/>
                    </a:cubicBezTo>
                    <a:cubicBezTo>
                      <a:pt x="13" y="1"/>
                      <a:pt x="9" y="0"/>
                      <a:pt x="9" y="0"/>
                    </a:cubicBezTo>
                    <a:cubicBezTo>
                      <a:pt x="11" y="2"/>
                      <a:pt x="10" y="6"/>
                      <a:pt x="10" y="6"/>
                    </a:cubicBezTo>
                    <a:cubicBezTo>
                      <a:pt x="13" y="7"/>
                      <a:pt x="13" y="10"/>
                      <a:pt x="12" y="11"/>
                    </a:cubicBezTo>
                    <a:cubicBezTo>
                      <a:pt x="12" y="11"/>
                      <a:pt x="11" y="11"/>
                      <a:pt x="11" y="11"/>
                    </a:cubicBezTo>
                    <a:cubicBezTo>
                      <a:pt x="11" y="12"/>
                      <a:pt x="10" y="14"/>
                      <a:pt x="9" y="15"/>
                    </a:cubicBezTo>
                    <a:cubicBezTo>
                      <a:pt x="9" y="16"/>
                      <a:pt x="8" y="17"/>
                      <a:pt x="8" y="17"/>
                    </a:cubicBezTo>
                    <a:cubicBezTo>
                      <a:pt x="8" y="19"/>
                      <a:pt x="6" y="21"/>
                      <a:pt x="5" y="21"/>
                    </a:cubicBezTo>
                    <a:cubicBezTo>
                      <a:pt x="4" y="22"/>
                      <a:pt x="2" y="21"/>
                      <a:pt x="1" y="21"/>
                    </a:cubicBezTo>
                    <a:cubicBezTo>
                      <a:pt x="1" y="21"/>
                      <a:pt x="0" y="22"/>
                      <a:pt x="0" y="22"/>
                    </a:cubicBezTo>
                    <a:cubicBezTo>
                      <a:pt x="0" y="22"/>
                      <a:pt x="5" y="24"/>
                      <a:pt x="9" y="22"/>
                    </a:cubicBezTo>
                    <a:cubicBezTo>
                      <a:pt x="9" y="22"/>
                      <a:pt x="9" y="22"/>
                      <a:pt x="9" y="22"/>
                    </a:cubicBezTo>
                    <a:cubicBezTo>
                      <a:pt x="9" y="22"/>
                      <a:pt x="9" y="22"/>
                      <a:pt x="9" y="22"/>
                    </a:cubicBezTo>
                    <a:cubicBezTo>
                      <a:pt x="9" y="22"/>
                      <a:pt x="9" y="22"/>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1" y="20"/>
                      <a:pt x="12" y="19"/>
                      <a:pt x="13" y="18"/>
                    </a:cubicBezTo>
                    <a:cubicBezTo>
                      <a:pt x="13" y="18"/>
                      <a:pt x="15" y="19"/>
                      <a:pt x="16" y="17"/>
                    </a:cubicBezTo>
                    <a:cubicBezTo>
                      <a:pt x="17" y="15"/>
                      <a:pt x="20" y="12"/>
                      <a:pt x="19" y="10"/>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35">
                <a:extLst>
                  <a:ext uri="{FF2B5EF4-FFF2-40B4-BE49-F238E27FC236}">
                    <a16:creationId xmlns:a16="http://schemas.microsoft.com/office/drawing/2014/main" id="{B458E6EE-3CE7-0F08-1C5E-7158EFED5947}"/>
                  </a:ext>
                </a:extLst>
              </p:cNvPr>
              <p:cNvSpPr>
                <a:spLocks/>
              </p:cNvSpPr>
              <p:nvPr/>
            </p:nvSpPr>
            <p:spPr bwMode="auto">
              <a:xfrm>
                <a:off x="5814434" y="3023084"/>
                <a:ext cx="161562" cy="119045"/>
              </a:xfrm>
              <a:custGeom>
                <a:avLst/>
                <a:gdLst>
                  <a:gd name="T0" fmla="*/ 15 w 24"/>
                  <a:gd name="T1" fmla="*/ 18 h 18"/>
                  <a:gd name="T2" fmla="*/ 16 w 24"/>
                  <a:gd name="T3" fmla="*/ 18 h 18"/>
                  <a:gd name="T4" fmla="*/ 20 w 24"/>
                  <a:gd name="T5" fmla="*/ 18 h 18"/>
                  <a:gd name="T6" fmla="*/ 21 w 24"/>
                  <a:gd name="T7" fmla="*/ 13 h 18"/>
                  <a:gd name="T8" fmla="*/ 21 w 24"/>
                  <a:gd name="T9" fmla="*/ 9 h 18"/>
                  <a:gd name="T10" fmla="*/ 23 w 24"/>
                  <a:gd name="T11" fmla="*/ 4 h 18"/>
                  <a:gd name="T12" fmla="*/ 16 w 24"/>
                  <a:gd name="T13" fmla="*/ 0 h 18"/>
                  <a:gd name="T14" fmla="*/ 15 w 24"/>
                  <a:gd name="T15" fmla="*/ 1 h 18"/>
                  <a:gd name="T16" fmla="*/ 9 w 24"/>
                  <a:gd name="T17" fmla="*/ 0 h 18"/>
                  <a:gd name="T18" fmla="*/ 1 w 24"/>
                  <a:gd name="T19" fmla="*/ 5 h 18"/>
                  <a:gd name="T20" fmla="*/ 5 w 24"/>
                  <a:gd name="T21" fmla="*/ 4 h 18"/>
                  <a:gd name="T22" fmla="*/ 14 w 24"/>
                  <a:gd name="T23" fmla="*/ 9 h 18"/>
                  <a:gd name="T24" fmla="*/ 15 w 24"/>
                  <a:gd name="T25" fmla="*/ 12 h 18"/>
                  <a:gd name="T26" fmla="*/ 15 w 24"/>
                  <a:gd name="T2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
                    <a:moveTo>
                      <a:pt x="15" y="18"/>
                    </a:moveTo>
                    <a:cubicBezTo>
                      <a:pt x="16" y="18"/>
                      <a:pt x="16" y="18"/>
                      <a:pt x="16" y="18"/>
                    </a:cubicBezTo>
                    <a:cubicBezTo>
                      <a:pt x="16" y="18"/>
                      <a:pt x="19" y="15"/>
                      <a:pt x="20" y="18"/>
                    </a:cubicBezTo>
                    <a:cubicBezTo>
                      <a:pt x="20" y="18"/>
                      <a:pt x="21" y="13"/>
                      <a:pt x="21" y="13"/>
                    </a:cubicBezTo>
                    <a:cubicBezTo>
                      <a:pt x="21" y="12"/>
                      <a:pt x="21" y="9"/>
                      <a:pt x="21" y="9"/>
                    </a:cubicBezTo>
                    <a:cubicBezTo>
                      <a:pt x="21" y="9"/>
                      <a:pt x="24" y="9"/>
                      <a:pt x="23" y="4"/>
                    </a:cubicBezTo>
                    <a:cubicBezTo>
                      <a:pt x="22" y="2"/>
                      <a:pt x="19" y="0"/>
                      <a:pt x="16" y="0"/>
                    </a:cubicBezTo>
                    <a:cubicBezTo>
                      <a:pt x="16" y="0"/>
                      <a:pt x="15" y="0"/>
                      <a:pt x="15" y="1"/>
                    </a:cubicBezTo>
                    <a:cubicBezTo>
                      <a:pt x="15" y="1"/>
                      <a:pt x="13" y="0"/>
                      <a:pt x="9" y="0"/>
                    </a:cubicBezTo>
                    <a:cubicBezTo>
                      <a:pt x="5" y="0"/>
                      <a:pt x="0" y="4"/>
                      <a:pt x="1" y="5"/>
                    </a:cubicBezTo>
                    <a:cubicBezTo>
                      <a:pt x="1" y="5"/>
                      <a:pt x="4" y="4"/>
                      <a:pt x="5" y="4"/>
                    </a:cubicBezTo>
                    <a:cubicBezTo>
                      <a:pt x="7" y="4"/>
                      <a:pt x="11" y="7"/>
                      <a:pt x="14" y="9"/>
                    </a:cubicBezTo>
                    <a:cubicBezTo>
                      <a:pt x="14" y="9"/>
                      <a:pt x="15" y="10"/>
                      <a:pt x="15" y="12"/>
                    </a:cubicBezTo>
                    <a:cubicBezTo>
                      <a:pt x="15" y="13"/>
                      <a:pt x="15" y="18"/>
                      <a:pt x="15"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36">
                <a:extLst>
                  <a:ext uri="{FF2B5EF4-FFF2-40B4-BE49-F238E27FC236}">
                    <a16:creationId xmlns:a16="http://schemas.microsoft.com/office/drawing/2014/main" id="{9C7D08E4-2688-1007-9A02-05816946C0D0}"/>
                  </a:ext>
                </a:extLst>
              </p:cNvPr>
              <p:cNvSpPr>
                <a:spLocks/>
              </p:cNvSpPr>
              <p:nvPr/>
            </p:nvSpPr>
            <p:spPr bwMode="auto">
              <a:xfrm>
                <a:off x="5922142" y="3136460"/>
                <a:ext cx="19841" cy="34013"/>
              </a:xfrm>
              <a:custGeom>
                <a:avLst/>
                <a:gdLst>
                  <a:gd name="T0" fmla="*/ 0 w 3"/>
                  <a:gd name="T1" fmla="*/ 5 h 5"/>
                  <a:gd name="T2" fmla="*/ 3 w 3"/>
                  <a:gd name="T3" fmla="*/ 0 h 5"/>
                  <a:gd name="T4" fmla="*/ 2 w 3"/>
                  <a:gd name="T5" fmla="*/ 2 h 5"/>
                  <a:gd name="T6" fmla="*/ 2 w 3"/>
                  <a:gd name="T7" fmla="*/ 3 h 5"/>
                  <a:gd name="T8" fmla="*/ 1 w 3"/>
                  <a:gd name="T9" fmla="*/ 3 h 5"/>
                  <a:gd name="T10" fmla="*/ 0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0" y="5"/>
                    </a:moveTo>
                    <a:cubicBezTo>
                      <a:pt x="0" y="5"/>
                      <a:pt x="0" y="1"/>
                      <a:pt x="3" y="0"/>
                    </a:cubicBezTo>
                    <a:cubicBezTo>
                      <a:pt x="3" y="0"/>
                      <a:pt x="1" y="2"/>
                      <a:pt x="2" y="2"/>
                    </a:cubicBezTo>
                    <a:cubicBezTo>
                      <a:pt x="2" y="3"/>
                      <a:pt x="2" y="3"/>
                      <a:pt x="2" y="3"/>
                    </a:cubicBezTo>
                    <a:cubicBezTo>
                      <a:pt x="2" y="3"/>
                      <a:pt x="2" y="3"/>
                      <a:pt x="1" y="3"/>
                    </a:cubicBezTo>
                    <a:cubicBezTo>
                      <a:pt x="1" y="3"/>
                      <a:pt x="0" y="5"/>
                      <a:pt x="0" y="5"/>
                    </a:cubicBezTo>
                    <a:close/>
                  </a:path>
                </a:pathLst>
              </a:custGeom>
              <a:solidFill>
                <a:srgbClr val="D094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37">
                <a:extLst>
                  <a:ext uri="{FF2B5EF4-FFF2-40B4-BE49-F238E27FC236}">
                    <a16:creationId xmlns:a16="http://schemas.microsoft.com/office/drawing/2014/main" id="{F5450290-C07D-C0B4-FAB0-BB215C69636F}"/>
                  </a:ext>
                </a:extLst>
              </p:cNvPr>
              <p:cNvSpPr>
                <a:spLocks/>
              </p:cNvSpPr>
              <p:nvPr/>
            </p:nvSpPr>
            <p:spPr bwMode="auto">
              <a:xfrm>
                <a:off x="5814434" y="3210155"/>
                <a:ext cx="107708" cy="215416"/>
              </a:xfrm>
              <a:custGeom>
                <a:avLst/>
                <a:gdLst>
                  <a:gd name="T0" fmla="*/ 5 w 16"/>
                  <a:gd name="T1" fmla="*/ 32 h 32"/>
                  <a:gd name="T2" fmla="*/ 2 w 16"/>
                  <a:gd name="T3" fmla="*/ 25 h 32"/>
                  <a:gd name="T4" fmla="*/ 0 w 16"/>
                  <a:gd name="T5" fmla="*/ 7 h 32"/>
                  <a:gd name="T6" fmla="*/ 1 w 16"/>
                  <a:gd name="T7" fmla="*/ 1 h 32"/>
                  <a:gd name="T8" fmla="*/ 6 w 16"/>
                  <a:gd name="T9" fmla="*/ 5 h 32"/>
                  <a:gd name="T10" fmla="*/ 14 w 16"/>
                  <a:gd name="T11" fmla="*/ 0 h 32"/>
                  <a:gd name="T12" fmla="*/ 16 w 16"/>
                  <a:gd name="T13" fmla="*/ 2 h 32"/>
                  <a:gd name="T14" fmla="*/ 6 w 16"/>
                  <a:gd name="T15" fmla="*/ 32 h 32"/>
                  <a:gd name="T16" fmla="*/ 5 w 1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5" y="32"/>
                    </a:moveTo>
                    <a:cubicBezTo>
                      <a:pt x="4" y="30"/>
                      <a:pt x="2" y="28"/>
                      <a:pt x="2" y="25"/>
                    </a:cubicBezTo>
                    <a:cubicBezTo>
                      <a:pt x="1" y="19"/>
                      <a:pt x="0" y="8"/>
                      <a:pt x="0" y="7"/>
                    </a:cubicBezTo>
                    <a:cubicBezTo>
                      <a:pt x="0" y="5"/>
                      <a:pt x="0" y="2"/>
                      <a:pt x="1" y="1"/>
                    </a:cubicBezTo>
                    <a:cubicBezTo>
                      <a:pt x="6" y="5"/>
                      <a:pt x="6" y="5"/>
                      <a:pt x="6" y="5"/>
                    </a:cubicBezTo>
                    <a:cubicBezTo>
                      <a:pt x="6" y="5"/>
                      <a:pt x="10" y="1"/>
                      <a:pt x="14" y="0"/>
                    </a:cubicBezTo>
                    <a:cubicBezTo>
                      <a:pt x="16" y="2"/>
                      <a:pt x="16" y="2"/>
                      <a:pt x="16" y="2"/>
                    </a:cubicBezTo>
                    <a:cubicBezTo>
                      <a:pt x="16" y="2"/>
                      <a:pt x="10" y="7"/>
                      <a:pt x="6" y="32"/>
                    </a:cubicBezTo>
                    <a:cubicBezTo>
                      <a:pt x="6" y="32"/>
                      <a:pt x="6" y="32"/>
                      <a:pt x="5" y="32"/>
                    </a:cubicBez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38">
                <a:extLst>
                  <a:ext uri="{FF2B5EF4-FFF2-40B4-BE49-F238E27FC236}">
                    <a16:creationId xmlns:a16="http://schemas.microsoft.com/office/drawing/2014/main" id="{9701E24A-50E0-29DC-9770-ADF88AD0DC9A}"/>
                  </a:ext>
                </a:extLst>
              </p:cNvPr>
              <p:cNvSpPr>
                <a:spLocks/>
              </p:cNvSpPr>
              <p:nvPr/>
            </p:nvSpPr>
            <p:spPr bwMode="auto">
              <a:xfrm>
                <a:off x="5820103" y="3238499"/>
                <a:ext cx="28344" cy="45351"/>
              </a:xfrm>
              <a:custGeom>
                <a:avLst/>
                <a:gdLst>
                  <a:gd name="T0" fmla="*/ 0 w 4"/>
                  <a:gd name="T1" fmla="*/ 7 h 7"/>
                  <a:gd name="T2" fmla="*/ 4 w 4"/>
                  <a:gd name="T3" fmla="*/ 1 h 7"/>
                  <a:gd name="T4" fmla="*/ 4 w 4"/>
                  <a:gd name="T5" fmla="*/ 2 h 7"/>
                  <a:gd name="T6" fmla="*/ 0 w 4"/>
                  <a:gd name="T7" fmla="*/ 7 h 7"/>
                </a:gdLst>
                <a:ahLst/>
                <a:cxnLst>
                  <a:cxn ang="0">
                    <a:pos x="T0" y="T1"/>
                  </a:cxn>
                  <a:cxn ang="0">
                    <a:pos x="T2" y="T3"/>
                  </a:cxn>
                  <a:cxn ang="0">
                    <a:pos x="T4" y="T5"/>
                  </a:cxn>
                  <a:cxn ang="0">
                    <a:pos x="T6" y="T7"/>
                  </a:cxn>
                </a:cxnLst>
                <a:rect l="0" t="0" r="r" b="b"/>
                <a:pathLst>
                  <a:path w="4" h="7">
                    <a:moveTo>
                      <a:pt x="0" y="7"/>
                    </a:moveTo>
                    <a:cubicBezTo>
                      <a:pt x="0" y="7"/>
                      <a:pt x="1" y="1"/>
                      <a:pt x="4" y="1"/>
                    </a:cubicBezTo>
                    <a:cubicBezTo>
                      <a:pt x="4" y="1"/>
                      <a:pt x="4" y="0"/>
                      <a:pt x="4" y="2"/>
                    </a:cubicBezTo>
                    <a:cubicBezTo>
                      <a:pt x="4" y="3"/>
                      <a:pt x="0" y="7"/>
                      <a:pt x="0" y="7"/>
                    </a:cubicBezTo>
                    <a:close/>
                  </a:path>
                </a:pathLst>
              </a:cu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39">
                <a:extLst>
                  <a:ext uri="{FF2B5EF4-FFF2-40B4-BE49-F238E27FC236}">
                    <a16:creationId xmlns:a16="http://schemas.microsoft.com/office/drawing/2014/main" id="{29C150FC-2B17-6BB8-6527-26CC2379D595}"/>
                  </a:ext>
                </a:extLst>
              </p:cNvPr>
              <p:cNvSpPr>
                <a:spLocks/>
              </p:cNvSpPr>
              <p:nvPr/>
            </p:nvSpPr>
            <p:spPr bwMode="auto">
              <a:xfrm>
                <a:off x="5859784" y="3238499"/>
                <a:ext cx="34013" cy="53854"/>
              </a:xfrm>
              <a:custGeom>
                <a:avLst/>
                <a:gdLst>
                  <a:gd name="T0" fmla="*/ 0 w 5"/>
                  <a:gd name="T1" fmla="*/ 1 h 8"/>
                  <a:gd name="T2" fmla="*/ 2 w 5"/>
                  <a:gd name="T3" fmla="*/ 0 h 8"/>
                  <a:gd name="T4" fmla="*/ 1 w 5"/>
                  <a:gd name="T5" fmla="*/ 8 h 8"/>
                  <a:gd name="T6" fmla="*/ 2 w 5"/>
                  <a:gd name="T7" fmla="*/ 2 h 8"/>
                  <a:gd name="T8" fmla="*/ 0 w 5"/>
                  <a:gd name="T9" fmla="*/ 1 h 8"/>
                </a:gdLst>
                <a:ahLst/>
                <a:cxnLst>
                  <a:cxn ang="0">
                    <a:pos x="T0" y="T1"/>
                  </a:cxn>
                  <a:cxn ang="0">
                    <a:pos x="T2" y="T3"/>
                  </a:cxn>
                  <a:cxn ang="0">
                    <a:pos x="T4" y="T5"/>
                  </a:cxn>
                  <a:cxn ang="0">
                    <a:pos x="T6" y="T7"/>
                  </a:cxn>
                  <a:cxn ang="0">
                    <a:pos x="T8" y="T9"/>
                  </a:cxn>
                </a:cxnLst>
                <a:rect l="0" t="0" r="r" b="b"/>
                <a:pathLst>
                  <a:path w="5" h="8">
                    <a:moveTo>
                      <a:pt x="0" y="1"/>
                    </a:moveTo>
                    <a:cubicBezTo>
                      <a:pt x="0" y="1"/>
                      <a:pt x="1" y="0"/>
                      <a:pt x="2" y="0"/>
                    </a:cubicBezTo>
                    <a:cubicBezTo>
                      <a:pt x="3" y="0"/>
                      <a:pt x="5" y="4"/>
                      <a:pt x="1" y="8"/>
                    </a:cubicBezTo>
                    <a:cubicBezTo>
                      <a:pt x="1" y="8"/>
                      <a:pt x="2" y="4"/>
                      <a:pt x="2" y="2"/>
                    </a:cubicBezTo>
                    <a:lnTo>
                      <a:pt x="0" y="1"/>
                    </a:lnTo>
                    <a:close/>
                  </a:path>
                </a:pathLst>
              </a:cu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40">
                <a:extLst>
                  <a:ext uri="{FF2B5EF4-FFF2-40B4-BE49-F238E27FC236}">
                    <a16:creationId xmlns:a16="http://schemas.microsoft.com/office/drawing/2014/main" id="{5B90A152-F6D0-DABE-AC6F-4AB0FCCB8411}"/>
                  </a:ext>
                </a:extLst>
              </p:cNvPr>
              <p:cNvSpPr>
                <a:spLocks/>
              </p:cNvSpPr>
              <p:nvPr/>
            </p:nvSpPr>
            <p:spPr bwMode="auto">
              <a:xfrm>
                <a:off x="5902301" y="3264009"/>
                <a:ext cx="113377" cy="209747"/>
              </a:xfrm>
              <a:custGeom>
                <a:avLst/>
                <a:gdLst>
                  <a:gd name="T0" fmla="*/ 0 w 17"/>
                  <a:gd name="T1" fmla="*/ 24 h 31"/>
                  <a:gd name="T2" fmla="*/ 8 w 17"/>
                  <a:gd name="T3" fmla="*/ 5 h 31"/>
                  <a:gd name="T4" fmla="*/ 3 w 17"/>
                  <a:gd name="T5" fmla="*/ 2 h 31"/>
                  <a:gd name="T6" fmla="*/ 10 w 17"/>
                  <a:gd name="T7" fmla="*/ 0 h 31"/>
                  <a:gd name="T8" fmla="*/ 7 w 17"/>
                  <a:gd name="T9" fmla="*/ 3 h 31"/>
                  <a:gd name="T10" fmla="*/ 9 w 17"/>
                  <a:gd name="T11" fmla="*/ 4 h 31"/>
                  <a:gd name="T12" fmla="*/ 10 w 17"/>
                  <a:gd name="T13" fmla="*/ 2 h 31"/>
                  <a:gd name="T14" fmla="*/ 7 w 17"/>
                  <a:gd name="T15" fmla="*/ 14 h 31"/>
                  <a:gd name="T16" fmla="*/ 8 w 17"/>
                  <a:gd name="T17" fmla="*/ 9 h 31"/>
                  <a:gd name="T18" fmla="*/ 1 w 17"/>
                  <a:gd name="T19" fmla="*/ 23 h 31"/>
                  <a:gd name="T20" fmla="*/ 9 w 17"/>
                  <a:gd name="T21" fmla="*/ 16 h 31"/>
                  <a:gd name="T22" fmla="*/ 14 w 17"/>
                  <a:gd name="T23" fmla="*/ 1 h 31"/>
                  <a:gd name="T24" fmla="*/ 13 w 17"/>
                  <a:gd name="T25" fmla="*/ 4 h 31"/>
                  <a:gd name="T26" fmla="*/ 17 w 17"/>
                  <a:gd name="T27" fmla="*/ 2 h 31"/>
                  <a:gd name="T28" fmla="*/ 13 w 17"/>
                  <a:gd name="T29" fmla="*/ 8 h 31"/>
                  <a:gd name="T30" fmla="*/ 17 w 17"/>
                  <a:gd name="T31" fmla="*/ 7 h 31"/>
                  <a:gd name="T32" fmla="*/ 12 w 17"/>
                  <a:gd name="T33" fmla="*/ 10 h 31"/>
                  <a:gd name="T34" fmla="*/ 11 w 17"/>
                  <a:gd name="T35" fmla="*/ 15 h 31"/>
                  <a:gd name="T36" fmla="*/ 15 w 17"/>
                  <a:gd name="T37" fmla="*/ 12 h 31"/>
                  <a:gd name="T38" fmla="*/ 12 w 17"/>
                  <a:gd name="T39" fmla="*/ 18 h 31"/>
                  <a:gd name="T40" fmla="*/ 8 w 17"/>
                  <a:gd name="T41" fmla="*/ 24 h 31"/>
                  <a:gd name="T42" fmla="*/ 7 w 17"/>
                  <a:gd name="T43" fmla="*/ 25 h 31"/>
                  <a:gd name="T44" fmla="*/ 3 w 17"/>
                  <a:gd name="T45" fmla="*/ 25 h 31"/>
                  <a:gd name="T46" fmla="*/ 6 w 17"/>
                  <a:gd name="T47" fmla="*/ 31 h 31"/>
                  <a:gd name="T48" fmla="*/ 0 w 17"/>
                  <a:gd name="T4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31">
                    <a:moveTo>
                      <a:pt x="0" y="24"/>
                    </a:moveTo>
                    <a:cubicBezTo>
                      <a:pt x="8" y="5"/>
                      <a:pt x="8" y="5"/>
                      <a:pt x="8" y="5"/>
                    </a:cubicBezTo>
                    <a:cubicBezTo>
                      <a:pt x="8" y="5"/>
                      <a:pt x="3" y="3"/>
                      <a:pt x="3" y="2"/>
                    </a:cubicBezTo>
                    <a:cubicBezTo>
                      <a:pt x="3" y="2"/>
                      <a:pt x="7" y="3"/>
                      <a:pt x="10" y="0"/>
                    </a:cubicBezTo>
                    <a:cubicBezTo>
                      <a:pt x="10" y="0"/>
                      <a:pt x="10" y="2"/>
                      <a:pt x="7" y="3"/>
                    </a:cubicBezTo>
                    <a:cubicBezTo>
                      <a:pt x="9" y="4"/>
                      <a:pt x="9" y="4"/>
                      <a:pt x="9" y="4"/>
                    </a:cubicBezTo>
                    <a:cubicBezTo>
                      <a:pt x="10" y="2"/>
                      <a:pt x="10" y="2"/>
                      <a:pt x="10" y="2"/>
                    </a:cubicBezTo>
                    <a:cubicBezTo>
                      <a:pt x="10" y="2"/>
                      <a:pt x="12" y="6"/>
                      <a:pt x="7" y="14"/>
                    </a:cubicBezTo>
                    <a:cubicBezTo>
                      <a:pt x="7" y="14"/>
                      <a:pt x="9" y="10"/>
                      <a:pt x="8" y="9"/>
                    </a:cubicBezTo>
                    <a:cubicBezTo>
                      <a:pt x="8" y="9"/>
                      <a:pt x="2" y="20"/>
                      <a:pt x="1" y="23"/>
                    </a:cubicBezTo>
                    <a:cubicBezTo>
                      <a:pt x="1" y="23"/>
                      <a:pt x="6" y="21"/>
                      <a:pt x="9" y="16"/>
                    </a:cubicBezTo>
                    <a:cubicBezTo>
                      <a:pt x="11" y="11"/>
                      <a:pt x="13" y="2"/>
                      <a:pt x="14" y="1"/>
                    </a:cubicBezTo>
                    <a:cubicBezTo>
                      <a:pt x="14" y="1"/>
                      <a:pt x="13" y="4"/>
                      <a:pt x="13" y="4"/>
                    </a:cubicBezTo>
                    <a:cubicBezTo>
                      <a:pt x="13" y="4"/>
                      <a:pt x="16" y="2"/>
                      <a:pt x="17" y="2"/>
                    </a:cubicBezTo>
                    <a:cubicBezTo>
                      <a:pt x="17" y="2"/>
                      <a:pt x="13" y="4"/>
                      <a:pt x="13" y="8"/>
                    </a:cubicBezTo>
                    <a:cubicBezTo>
                      <a:pt x="13" y="8"/>
                      <a:pt x="15" y="6"/>
                      <a:pt x="17" y="7"/>
                    </a:cubicBezTo>
                    <a:cubicBezTo>
                      <a:pt x="17" y="7"/>
                      <a:pt x="12" y="7"/>
                      <a:pt x="12" y="10"/>
                    </a:cubicBezTo>
                    <a:cubicBezTo>
                      <a:pt x="12" y="10"/>
                      <a:pt x="11" y="15"/>
                      <a:pt x="11" y="15"/>
                    </a:cubicBezTo>
                    <a:cubicBezTo>
                      <a:pt x="11" y="15"/>
                      <a:pt x="14" y="12"/>
                      <a:pt x="15" y="12"/>
                    </a:cubicBezTo>
                    <a:cubicBezTo>
                      <a:pt x="15" y="12"/>
                      <a:pt x="12" y="15"/>
                      <a:pt x="12" y="18"/>
                    </a:cubicBezTo>
                    <a:cubicBezTo>
                      <a:pt x="12" y="21"/>
                      <a:pt x="8" y="24"/>
                      <a:pt x="8" y="24"/>
                    </a:cubicBezTo>
                    <a:cubicBezTo>
                      <a:pt x="8" y="24"/>
                      <a:pt x="8" y="25"/>
                      <a:pt x="7" y="25"/>
                    </a:cubicBezTo>
                    <a:cubicBezTo>
                      <a:pt x="7" y="25"/>
                      <a:pt x="4" y="25"/>
                      <a:pt x="3" y="25"/>
                    </a:cubicBezTo>
                    <a:cubicBezTo>
                      <a:pt x="3" y="25"/>
                      <a:pt x="3" y="28"/>
                      <a:pt x="6" y="31"/>
                    </a:cubicBezTo>
                    <a:cubicBezTo>
                      <a:pt x="6" y="31"/>
                      <a:pt x="0" y="27"/>
                      <a:pt x="0"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41">
                <a:extLst>
                  <a:ext uri="{FF2B5EF4-FFF2-40B4-BE49-F238E27FC236}">
                    <a16:creationId xmlns:a16="http://schemas.microsoft.com/office/drawing/2014/main" id="{BE7231BB-F03E-4074-85ED-7B44175E1DB4}"/>
                  </a:ext>
                </a:extLst>
              </p:cNvPr>
              <p:cNvSpPr>
                <a:spLocks/>
              </p:cNvSpPr>
              <p:nvPr/>
            </p:nvSpPr>
            <p:spPr bwMode="auto">
              <a:xfrm>
                <a:off x="5746408" y="3283850"/>
                <a:ext cx="48185" cy="53854"/>
              </a:xfrm>
              <a:custGeom>
                <a:avLst/>
                <a:gdLst>
                  <a:gd name="T0" fmla="*/ 0 w 7"/>
                  <a:gd name="T1" fmla="*/ 1 h 8"/>
                  <a:gd name="T2" fmla="*/ 4 w 7"/>
                  <a:gd name="T3" fmla="*/ 0 h 8"/>
                  <a:gd name="T4" fmla="*/ 7 w 7"/>
                  <a:gd name="T5" fmla="*/ 8 h 8"/>
                  <a:gd name="T6" fmla="*/ 4 w 7"/>
                  <a:gd name="T7" fmla="*/ 1 h 8"/>
                  <a:gd name="T8" fmla="*/ 0 w 7"/>
                  <a:gd name="T9" fmla="*/ 1 h 8"/>
                </a:gdLst>
                <a:ahLst/>
                <a:cxnLst>
                  <a:cxn ang="0">
                    <a:pos x="T0" y="T1"/>
                  </a:cxn>
                  <a:cxn ang="0">
                    <a:pos x="T2" y="T3"/>
                  </a:cxn>
                  <a:cxn ang="0">
                    <a:pos x="T4" y="T5"/>
                  </a:cxn>
                  <a:cxn ang="0">
                    <a:pos x="T6" y="T7"/>
                  </a:cxn>
                  <a:cxn ang="0">
                    <a:pos x="T8" y="T9"/>
                  </a:cxn>
                </a:cxnLst>
                <a:rect l="0" t="0" r="r" b="b"/>
                <a:pathLst>
                  <a:path w="7" h="8">
                    <a:moveTo>
                      <a:pt x="0" y="1"/>
                    </a:moveTo>
                    <a:cubicBezTo>
                      <a:pt x="0" y="1"/>
                      <a:pt x="4" y="0"/>
                      <a:pt x="4" y="0"/>
                    </a:cubicBezTo>
                    <a:cubicBezTo>
                      <a:pt x="4" y="0"/>
                      <a:pt x="6" y="6"/>
                      <a:pt x="7" y="8"/>
                    </a:cubicBezTo>
                    <a:cubicBezTo>
                      <a:pt x="4" y="1"/>
                      <a:pt x="4" y="1"/>
                      <a:pt x="4" y="1"/>
                    </a:cubicBezTo>
                    <a:cubicBezTo>
                      <a:pt x="4" y="1"/>
                      <a:pt x="1" y="4"/>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42">
                <a:extLst>
                  <a:ext uri="{FF2B5EF4-FFF2-40B4-BE49-F238E27FC236}">
                    <a16:creationId xmlns:a16="http://schemas.microsoft.com/office/drawing/2014/main" id="{1C179D79-909A-527C-4AD6-3AE895FAAD3B}"/>
                  </a:ext>
                </a:extLst>
              </p:cNvPr>
              <p:cNvSpPr>
                <a:spLocks/>
              </p:cNvSpPr>
              <p:nvPr/>
            </p:nvSpPr>
            <p:spPr bwMode="auto">
              <a:xfrm>
                <a:off x="5933479" y="3507769"/>
                <a:ext cx="28344" cy="25510"/>
              </a:xfrm>
              <a:custGeom>
                <a:avLst/>
                <a:gdLst>
                  <a:gd name="T0" fmla="*/ 0 w 4"/>
                  <a:gd name="T1" fmla="*/ 4 h 4"/>
                  <a:gd name="T2" fmla="*/ 4 w 4"/>
                  <a:gd name="T3" fmla="*/ 0 h 4"/>
                  <a:gd name="T4" fmla="*/ 0 w 4"/>
                  <a:gd name="T5" fmla="*/ 1 h 4"/>
                  <a:gd name="T6" fmla="*/ 0 w 4"/>
                  <a:gd name="T7" fmla="*/ 4 h 4"/>
                </a:gdLst>
                <a:ahLst/>
                <a:cxnLst>
                  <a:cxn ang="0">
                    <a:pos x="T0" y="T1"/>
                  </a:cxn>
                  <a:cxn ang="0">
                    <a:pos x="T2" y="T3"/>
                  </a:cxn>
                  <a:cxn ang="0">
                    <a:pos x="T4" y="T5"/>
                  </a:cxn>
                  <a:cxn ang="0">
                    <a:pos x="T6" y="T7"/>
                  </a:cxn>
                </a:cxnLst>
                <a:rect l="0" t="0" r="r" b="b"/>
                <a:pathLst>
                  <a:path w="4" h="4">
                    <a:moveTo>
                      <a:pt x="0" y="4"/>
                    </a:moveTo>
                    <a:cubicBezTo>
                      <a:pt x="0" y="4"/>
                      <a:pt x="3" y="2"/>
                      <a:pt x="4" y="0"/>
                    </a:cubicBezTo>
                    <a:cubicBezTo>
                      <a:pt x="0" y="1"/>
                      <a:pt x="0" y="1"/>
                      <a:pt x="0" y="1"/>
                    </a:cubicBezTo>
                    <a:lnTo>
                      <a:pt x="0" y="4"/>
                    </a:ln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43">
                <a:extLst>
                  <a:ext uri="{FF2B5EF4-FFF2-40B4-BE49-F238E27FC236}">
                    <a16:creationId xmlns:a16="http://schemas.microsoft.com/office/drawing/2014/main" id="{80F8D74E-BBE1-A03B-9306-C3C0E1E0EFA9}"/>
                  </a:ext>
                </a:extLst>
              </p:cNvPr>
              <p:cNvSpPr>
                <a:spLocks/>
              </p:cNvSpPr>
              <p:nvPr/>
            </p:nvSpPr>
            <p:spPr bwMode="auto">
              <a:xfrm>
                <a:off x="5698223" y="3298022"/>
                <a:ext cx="150224" cy="209747"/>
              </a:xfrm>
              <a:custGeom>
                <a:avLst/>
                <a:gdLst>
                  <a:gd name="T0" fmla="*/ 3 w 22"/>
                  <a:gd name="T1" fmla="*/ 0 h 31"/>
                  <a:gd name="T2" fmla="*/ 6 w 22"/>
                  <a:gd name="T3" fmla="*/ 15 h 31"/>
                  <a:gd name="T4" fmla="*/ 10 w 22"/>
                  <a:gd name="T5" fmla="*/ 21 h 31"/>
                  <a:gd name="T6" fmla="*/ 10 w 22"/>
                  <a:gd name="T7" fmla="*/ 15 h 31"/>
                  <a:gd name="T8" fmla="*/ 12 w 22"/>
                  <a:gd name="T9" fmla="*/ 21 h 31"/>
                  <a:gd name="T10" fmla="*/ 12 w 22"/>
                  <a:gd name="T11" fmla="*/ 18 h 31"/>
                  <a:gd name="T12" fmla="*/ 14 w 22"/>
                  <a:gd name="T13" fmla="*/ 19 h 31"/>
                  <a:gd name="T14" fmla="*/ 15 w 22"/>
                  <a:gd name="T15" fmla="*/ 11 h 31"/>
                  <a:gd name="T16" fmla="*/ 17 w 22"/>
                  <a:gd name="T17" fmla="*/ 17 h 31"/>
                  <a:gd name="T18" fmla="*/ 18 w 22"/>
                  <a:gd name="T19" fmla="*/ 6 h 31"/>
                  <a:gd name="T20" fmla="*/ 22 w 22"/>
                  <a:gd name="T21" fmla="*/ 19 h 31"/>
                  <a:gd name="T22" fmla="*/ 15 w 22"/>
                  <a:gd name="T23" fmla="*/ 20 h 31"/>
                  <a:gd name="T24" fmla="*/ 14 w 22"/>
                  <a:gd name="T25" fmla="*/ 23 h 31"/>
                  <a:gd name="T26" fmla="*/ 7 w 22"/>
                  <a:gd name="T27" fmla="*/ 25 h 31"/>
                  <a:gd name="T28" fmla="*/ 8 w 22"/>
                  <a:gd name="T29" fmla="*/ 26 h 31"/>
                  <a:gd name="T30" fmla="*/ 0 w 22"/>
                  <a:gd name="T31" fmla="*/ 31 h 31"/>
                  <a:gd name="T32" fmla="*/ 6 w 22"/>
                  <a:gd name="T33" fmla="*/ 25 h 31"/>
                  <a:gd name="T34" fmla="*/ 0 w 22"/>
                  <a:gd name="T35" fmla="*/ 26 h 31"/>
                  <a:gd name="T36" fmla="*/ 6 w 22"/>
                  <a:gd name="T37" fmla="*/ 23 h 31"/>
                  <a:gd name="T38" fmla="*/ 2 w 22"/>
                  <a:gd name="T39" fmla="*/ 17 h 31"/>
                  <a:gd name="T40" fmla="*/ 3 w 22"/>
                  <a:gd name="T41" fmla="*/ 14 h 31"/>
                  <a:gd name="T42" fmla="*/ 5 w 22"/>
                  <a:gd name="T43" fmla="*/ 13 h 31"/>
                  <a:gd name="T44" fmla="*/ 3 w 22"/>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1">
                    <a:moveTo>
                      <a:pt x="3" y="0"/>
                    </a:moveTo>
                    <a:cubicBezTo>
                      <a:pt x="3" y="0"/>
                      <a:pt x="6" y="11"/>
                      <a:pt x="6" y="15"/>
                    </a:cubicBezTo>
                    <a:cubicBezTo>
                      <a:pt x="7" y="20"/>
                      <a:pt x="8" y="21"/>
                      <a:pt x="10" y="21"/>
                    </a:cubicBezTo>
                    <a:cubicBezTo>
                      <a:pt x="11" y="21"/>
                      <a:pt x="10" y="15"/>
                      <a:pt x="10" y="15"/>
                    </a:cubicBezTo>
                    <a:cubicBezTo>
                      <a:pt x="10" y="15"/>
                      <a:pt x="11" y="21"/>
                      <a:pt x="12" y="21"/>
                    </a:cubicBezTo>
                    <a:cubicBezTo>
                      <a:pt x="13" y="21"/>
                      <a:pt x="12" y="18"/>
                      <a:pt x="12" y="18"/>
                    </a:cubicBezTo>
                    <a:cubicBezTo>
                      <a:pt x="12" y="18"/>
                      <a:pt x="13" y="20"/>
                      <a:pt x="14" y="19"/>
                    </a:cubicBezTo>
                    <a:cubicBezTo>
                      <a:pt x="15" y="19"/>
                      <a:pt x="16" y="17"/>
                      <a:pt x="15" y="11"/>
                    </a:cubicBezTo>
                    <a:cubicBezTo>
                      <a:pt x="15" y="11"/>
                      <a:pt x="17" y="16"/>
                      <a:pt x="17" y="17"/>
                    </a:cubicBezTo>
                    <a:cubicBezTo>
                      <a:pt x="17" y="17"/>
                      <a:pt x="19" y="19"/>
                      <a:pt x="18" y="6"/>
                    </a:cubicBezTo>
                    <a:cubicBezTo>
                      <a:pt x="22" y="19"/>
                      <a:pt x="22" y="19"/>
                      <a:pt x="22" y="19"/>
                    </a:cubicBezTo>
                    <a:cubicBezTo>
                      <a:pt x="15" y="20"/>
                      <a:pt x="15" y="20"/>
                      <a:pt x="15" y="20"/>
                    </a:cubicBezTo>
                    <a:cubicBezTo>
                      <a:pt x="14" y="23"/>
                      <a:pt x="14" y="23"/>
                      <a:pt x="14" y="23"/>
                    </a:cubicBezTo>
                    <a:cubicBezTo>
                      <a:pt x="7" y="25"/>
                      <a:pt x="7" y="25"/>
                      <a:pt x="7" y="25"/>
                    </a:cubicBezTo>
                    <a:cubicBezTo>
                      <a:pt x="8" y="26"/>
                      <a:pt x="8" y="26"/>
                      <a:pt x="8" y="26"/>
                    </a:cubicBezTo>
                    <a:cubicBezTo>
                      <a:pt x="8" y="26"/>
                      <a:pt x="2" y="27"/>
                      <a:pt x="0" y="31"/>
                    </a:cubicBezTo>
                    <a:cubicBezTo>
                      <a:pt x="0" y="31"/>
                      <a:pt x="3" y="27"/>
                      <a:pt x="6" y="25"/>
                    </a:cubicBezTo>
                    <a:cubicBezTo>
                      <a:pt x="6" y="25"/>
                      <a:pt x="4" y="23"/>
                      <a:pt x="0" y="26"/>
                    </a:cubicBezTo>
                    <a:cubicBezTo>
                      <a:pt x="0" y="26"/>
                      <a:pt x="1" y="24"/>
                      <a:pt x="6" y="23"/>
                    </a:cubicBezTo>
                    <a:cubicBezTo>
                      <a:pt x="6" y="23"/>
                      <a:pt x="9" y="23"/>
                      <a:pt x="2" y="17"/>
                    </a:cubicBezTo>
                    <a:cubicBezTo>
                      <a:pt x="2" y="17"/>
                      <a:pt x="7" y="20"/>
                      <a:pt x="3" y="14"/>
                    </a:cubicBezTo>
                    <a:cubicBezTo>
                      <a:pt x="3" y="14"/>
                      <a:pt x="6" y="16"/>
                      <a:pt x="5" y="13"/>
                    </a:cubicBezTo>
                    <a:cubicBezTo>
                      <a:pt x="4" y="10"/>
                      <a:pt x="3" y="0"/>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444">
                <a:extLst>
                  <a:ext uri="{FF2B5EF4-FFF2-40B4-BE49-F238E27FC236}">
                    <a16:creationId xmlns:a16="http://schemas.microsoft.com/office/drawing/2014/main" id="{5A7AA457-EC94-70B2-F612-F78BFAE0954E}"/>
                  </a:ext>
                </a:extLst>
              </p:cNvPr>
              <p:cNvSpPr>
                <a:spLocks/>
              </p:cNvSpPr>
              <p:nvPr/>
            </p:nvSpPr>
            <p:spPr bwMode="auto">
              <a:xfrm>
                <a:off x="5720898" y="3479424"/>
                <a:ext cx="308951" cy="68026"/>
              </a:xfrm>
              <a:custGeom>
                <a:avLst/>
                <a:gdLst>
                  <a:gd name="T0" fmla="*/ 11 w 46"/>
                  <a:gd name="T1" fmla="*/ 0 h 10"/>
                  <a:gd name="T2" fmla="*/ 11 w 46"/>
                  <a:gd name="T3" fmla="*/ 4 h 10"/>
                  <a:gd name="T4" fmla="*/ 30 w 46"/>
                  <a:gd name="T5" fmla="*/ 4 h 10"/>
                  <a:gd name="T6" fmla="*/ 36 w 46"/>
                  <a:gd name="T7" fmla="*/ 3 h 10"/>
                  <a:gd name="T8" fmla="*/ 33 w 46"/>
                  <a:gd name="T9" fmla="*/ 1 h 10"/>
                  <a:gd name="T10" fmla="*/ 40 w 46"/>
                  <a:gd name="T11" fmla="*/ 2 h 10"/>
                  <a:gd name="T12" fmla="*/ 46 w 46"/>
                  <a:gd name="T13" fmla="*/ 2 h 10"/>
                  <a:gd name="T14" fmla="*/ 43 w 46"/>
                  <a:gd name="T15" fmla="*/ 5 h 10"/>
                  <a:gd name="T16" fmla="*/ 32 w 46"/>
                  <a:gd name="T17" fmla="*/ 5 h 10"/>
                  <a:gd name="T18" fmla="*/ 32 w 46"/>
                  <a:gd name="T19" fmla="*/ 7 h 10"/>
                  <a:gd name="T20" fmla="*/ 15 w 46"/>
                  <a:gd name="T21" fmla="*/ 5 h 10"/>
                  <a:gd name="T22" fmla="*/ 2 w 46"/>
                  <a:gd name="T23" fmla="*/ 10 h 10"/>
                  <a:gd name="T24" fmla="*/ 10 w 46"/>
                  <a:gd name="T25" fmla="*/ 4 h 10"/>
                  <a:gd name="T26" fmla="*/ 0 w 46"/>
                  <a:gd name="T27" fmla="*/ 8 h 10"/>
                  <a:gd name="T28" fmla="*/ 9 w 46"/>
                  <a:gd name="T29" fmla="*/ 0 h 10"/>
                  <a:gd name="T30" fmla="*/ 11 w 46"/>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10">
                    <a:moveTo>
                      <a:pt x="11" y="0"/>
                    </a:moveTo>
                    <a:cubicBezTo>
                      <a:pt x="11" y="4"/>
                      <a:pt x="11" y="4"/>
                      <a:pt x="11" y="4"/>
                    </a:cubicBezTo>
                    <a:cubicBezTo>
                      <a:pt x="11" y="4"/>
                      <a:pt x="28" y="4"/>
                      <a:pt x="30" y="4"/>
                    </a:cubicBezTo>
                    <a:cubicBezTo>
                      <a:pt x="31" y="4"/>
                      <a:pt x="36" y="3"/>
                      <a:pt x="36" y="3"/>
                    </a:cubicBezTo>
                    <a:cubicBezTo>
                      <a:pt x="36" y="3"/>
                      <a:pt x="34" y="2"/>
                      <a:pt x="33" y="1"/>
                    </a:cubicBezTo>
                    <a:cubicBezTo>
                      <a:pt x="33" y="1"/>
                      <a:pt x="38" y="2"/>
                      <a:pt x="40" y="2"/>
                    </a:cubicBezTo>
                    <a:cubicBezTo>
                      <a:pt x="41" y="2"/>
                      <a:pt x="46" y="2"/>
                      <a:pt x="46" y="2"/>
                    </a:cubicBezTo>
                    <a:cubicBezTo>
                      <a:pt x="43" y="5"/>
                      <a:pt x="43" y="5"/>
                      <a:pt x="43" y="5"/>
                    </a:cubicBezTo>
                    <a:cubicBezTo>
                      <a:pt x="32" y="5"/>
                      <a:pt x="32" y="5"/>
                      <a:pt x="32" y="5"/>
                    </a:cubicBezTo>
                    <a:cubicBezTo>
                      <a:pt x="32" y="7"/>
                      <a:pt x="32" y="7"/>
                      <a:pt x="32" y="7"/>
                    </a:cubicBezTo>
                    <a:cubicBezTo>
                      <a:pt x="32" y="7"/>
                      <a:pt x="17" y="5"/>
                      <a:pt x="15" y="5"/>
                    </a:cubicBezTo>
                    <a:cubicBezTo>
                      <a:pt x="13" y="5"/>
                      <a:pt x="6" y="10"/>
                      <a:pt x="2" y="10"/>
                    </a:cubicBezTo>
                    <a:cubicBezTo>
                      <a:pt x="2" y="10"/>
                      <a:pt x="10" y="5"/>
                      <a:pt x="10" y="4"/>
                    </a:cubicBezTo>
                    <a:cubicBezTo>
                      <a:pt x="0" y="8"/>
                      <a:pt x="0" y="8"/>
                      <a:pt x="0" y="8"/>
                    </a:cubicBezTo>
                    <a:cubicBezTo>
                      <a:pt x="0" y="8"/>
                      <a:pt x="11" y="4"/>
                      <a:pt x="9" y="0"/>
                    </a:cubicBez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445">
                <a:extLst>
                  <a:ext uri="{FF2B5EF4-FFF2-40B4-BE49-F238E27FC236}">
                    <a16:creationId xmlns:a16="http://schemas.microsoft.com/office/drawing/2014/main" id="{18677F5B-A2A8-7DAE-2C04-9A0A768C9158}"/>
                  </a:ext>
                </a:extLst>
              </p:cNvPr>
              <p:cNvSpPr>
                <a:spLocks/>
              </p:cNvSpPr>
              <p:nvPr/>
            </p:nvSpPr>
            <p:spPr bwMode="auto">
              <a:xfrm>
                <a:off x="5947651" y="3385889"/>
                <a:ext cx="62357" cy="53854"/>
              </a:xfrm>
              <a:custGeom>
                <a:avLst/>
                <a:gdLst>
                  <a:gd name="T0" fmla="*/ 0 w 9"/>
                  <a:gd name="T1" fmla="*/ 7 h 8"/>
                  <a:gd name="T2" fmla="*/ 6 w 9"/>
                  <a:gd name="T3" fmla="*/ 6 h 8"/>
                  <a:gd name="T4" fmla="*/ 7 w 9"/>
                  <a:gd name="T5" fmla="*/ 2 h 8"/>
                  <a:gd name="T6" fmla="*/ 6 w 9"/>
                  <a:gd name="T7" fmla="*/ 0 h 8"/>
                  <a:gd name="T8" fmla="*/ 0 w 9"/>
                  <a:gd name="T9" fmla="*/ 7 h 8"/>
                </a:gdLst>
                <a:ahLst/>
                <a:cxnLst>
                  <a:cxn ang="0">
                    <a:pos x="T0" y="T1"/>
                  </a:cxn>
                  <a:cxn ang="0">
                    <a:pos x="T2" y="T3"/>
                  </a:cxn>
                  <a:cxn ang="0">
                    <a:pos x="T4" y="T5"/>
                  </a:cxn>
                  <a:cxn ang="0">
                    <a:pos x="T6" y="T7"/>
                  </a:cxn>
                  <a:cxn ang="0">
                    <a:pos x="T8" y="T9"/>
                  </a:cxn>
                </a:cxnLst>
                <a:rect l="0" t="0" r="r" b="b"/>
                <a:pathLst>
                  <a:path w="9" h="8">
                    <a:moveTo>
                      <a:pt x="0" y="7"/>
                    </a:moveTo>
                    <a:cubicBezTo>
                      <a:pt x="0" y="7"/>
                      <a:pt x="5" y="8"/>
                      <a:pt x="6" y="6"/>
                    </a:cubicBezTo>
                    <a:cubicBezTo>
                      <a:pt x="6" y="6"/>
                      <a:pt x="9" y="3"/>
                      <a:pt x="7" y="2"/>
                    </a:cubicBezTo>
                    <a:cubicBezTo>
                      <a:pt x="7" y="2"/>
                      <a:pt x="7" y="0"/>
                      <a:pt x="6" y="0"/>
                    </a:cubicBezTo>
                    <a:cubicBezTo>
                      <a:pt x="5" y="0"/>
                      <a:pt x="1" y="7"/>
                      <a:pt x="0" y="7"/>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46">
                <a:extLst>
                  <a:ext uri="{FF2B5EF4-FFF2-40B4-BE49-F238E27FC236}">
                    <a16:creationId xmlns:a16="http://schemas.microsoft.com/office/drawing/2014/main" id="{4579AB01-0410-0CF2-1127-F6F387572001}"/>
                  </a:ext>
                </a:extLst>
              </p:cNvPr>
              <p:cNvSpPr>
                <a:spLocks/>
              </p:cNvSpPr>
              <p:nvPr/>
            </p:nvSpPr>
            <p:spPr bwMode="auto">
              <a:xfrm>
                <a:off x="5746408" y="3453915"/>
                <a:ext cx="48185" cy="25510"/>
              </a:xfrm>
              <a:custGeom>
                <a:avLst/>
                <a:gdLst>
                  <a:gd name="T0" fmla="*/ 7 w 7"/>
                  <a:gd name="T1" fmla="*/ 0 h 4"/>
                  <a:gd name="T2" fmla="*/ 0 w 7"/>
                  <a:gd name="T3" fmla="*/ 2 h 4"/>
                  <a:gd name="T4" fmla="*/ 4 w 7"/>
                  <a:gd name="T5" fmla="*/ 4 h 4"/>
                  <a:gd name="T6" fmla="*/ 7 w 7"/>
                  <a:gd name="T7" fmla="*/ 4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cubicBezTo>
                      <a:pt x="7" y="0"/>
                      <a:pt x="6" y="0"/>
                      <a:pt x="0" y="2"/>
                    </a:cubicBezTo>
                    <a:cubicBezTo>
                      <a:pt x="0" y="2"/>
                      <a:pt x="0" y="4"/>
                      <a:pt x="4" y="4"/>
                    </a:cubicBezTo>
                    <a:cubicBezTo>
                      <a:pt x="7" y="4"/>
                      <a:pt x="7" y="4"/>
                      <a:pt x="7" y="4"/>
                    </a:cubicBezTo>
                    <a:lnTo>
                      <a:pt x="7" y="0"/>
                    </a:ln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47">
                <a:extLst>
                  <a:ext uri="{FF2B5EF4-FFF2-40B4-BE49-F238E27FC236}">
                    <a16:creationId xmlns:a16="http://schemas.microsoft.com/office/drawing/2014/main" id="{26A4D790-5E63-8503-1792-EBAAD55ED267}"/>
                  </a:ext>
                </a:extLst>
              </p:cNvPr>
              <p:cNvSpPr>
                <a:spLocks/>
              </p:cNvSpPr>
              <p:nvPr/>
            </p:nvSpPr>
            <p:spPr bwMode="auto">
              <a:xfrm>
                <a:off x="5698223" y="3660827"/>
                <a:ext cx="365640" cy="867331"/>
              </a:xfrm>
              <a:custGeom>
                <a:avLst/>
                <a:gdLst>
                  <a:gd name="T0" fmla="*/ 54 w 54"/>
                  <a:gd name="T1" fmla="*/ 18 h 129"/>
                  <a:gd name="T2" fmla="*/ 51 w 54"/>
                  <a:gd name="T3" fmla="*/ 0 h 129"/>
                  <a:gd name="T4" fmla="*/ 30 w 54"/>
                  <a:gd name="T5" fmla="*/ 6 h 129"/>
                  <a:gd name="T6" fmla="*/ 30 w 54"/>
                  <a:gd name="T7" fmla="*/ 14 h 129"/>
                  <a:gd name="T8" fmla="*/ 45 w 54"/>
                  <a:gd name="T9" fmla="*/ 9 h 129"/>
                  <a:gd name="T10" fmla="*/ 14 w 54"/>
                  <a:gd name="T11" fmla="*/ 25 h 129"/>
                  <a:gd name="T12" fmla="*/ 26 w 54"/>
                  <a:gd name="T13" fmla="*/ 20 h 129"/>
                  <a:gd name="T14" fmla="*/ 14 w 54"/>
                  <a:gd name="T15" fmla="*/ 30 h 129"/>
                  <a:gd name="T16" fmla="*/ 22 w 54"/>
                  <a:gd name="T17" fmla="*/ 29 h 129"/>
                  <a:gd name="T18" fmla="*/ 20 w 54"/>
                  <a:gd name="T19" fmla="*/ 42 h 129"/>
                  <a:gd name="T20" fmla="*/ 10 w 54"/>
                  <a:gd name="T21" fmla="*/ 95 h 129"/>
                  <a:gd name="T22" fmla="*/ 7 w 54"/>
                  <a:gd name="T23" fmla="*/ 105 h 129"/>
                  <a:gd name="T24" fmla="*/ 17 w 54"/>
                  <a:gd name="T25" fmla="*/ 92 h 129"/>
                  <a:gd name="T26" fmla="*/ 5 w 54"/>
                  <a:gd name="T27" fmla="*/ 111 h 129"/>
                  <a:gd name="T28" fmla="*/ 0 w 54"/>
                  <a:gd name="T29" fmla="*/ 124 h 129"/>
                  <a:gd name="T30" fmla="*/ 1 w 54"/>
                  <a:gd name="T31" fmla="*/ 125 h 129"/>
                  <a:gd name="T32" fmla="*/ 19 w 54"/>
                  <a:gd name="T33" fmla="*/ 125 h 129"/>
                  <a:gd name="T34" fmla="*/ 21 w 54"/>
                  <a:gd name="T35" fmla="*/ 97 h 129"/>
                  <a:gd name="T36" fmla="*/ 30 w 54"/>
                  <a:gd name="T37" fmla="*/ 29 h 129"/>
                  <a:gd name="T38" fmla="*/ 41 w 54"/>
                  <a:gd name="T39" fmla="*/ 22 h 129"/>
                  <a:gd name="T40" fmla="*/ 38 w 54"/>
                  <a:gd name="T41" fmla="*/ 54 h 129"/>
                  <a:gd name="T42" fmla="*/ 39 w 54"/>
                  <a:gd name="T43" fmla="*/ 66 h 129"/>
                  <a:gd name="T44" fmla="*/ 39 w 54"/>
                  <a:gd name="T45" fmla="*/ 81 h 129"/>
                  <a:gd name="T46" fmla="*/ 49 w 54"/>
                  <a:gd name="T47" fmla="*/ 58 h 129"/>
                  <a:gd name="T48" fmla="*/ 39 w 54"/>
                  <a:gd name="T49" fmla="*/ 94 h 129"/>
                  <a:gd name="T50" fmla="*/ 32 w 54"/>
                  <a:gd name="T51" fmla="*/ 106 h 129"/>
                  <a:gd name="T52" fmla="*/ 29 w 54"/>
                  <a:gd name="T53" fmla="*/ 116 h 129"/>
                  <a:gd name="T54" fmla="*/ 33 w 54"/>
                  <a:gd name="T55" fmla="*/ 114 h 129"/>
                  <a:gd name="T56" fmla="*/ 28 w 54"/>
                  <a:gd name="T57" fmla="*/ 121 h 129"/>
                  <a:gd name="T58" fmla="*/ 27 w 54"/>
                  <a:gd name="T59" fmla="*/ 123 h 129"/>
                  <a:gd name="T60" fmla="*/ 33 w 54"/>
                  <a:gd name="T61" fmla="*/ 123 h 129"/>
                  <a:gd name="T62" fmla="*/ 45 w 54"/>
                  <a:gd name="T63" fmla="*/ 108 h 129"/>
                  <a:gd name="T64" fmla="*/ 32 w 54"/>
                  <a:gd name="T65" fmla="*/ 128 h 129"/>
                  <a:gd name="T66" fmla="*/ 45 w 54"/>
                  <a:gd name="T67" fmla="*/ 127 h 129"/>
                  <a:gd name="T68" fmla="*/ 49 w 54"/>
                  <a:gd name="T69" fmla="*/ 73 h 129"/>
                  <a:gd name="T70" fmla="*/ 54 w 54"/>
                  <a:gd name="T71" fmla="*/ 30 h 129"/>
                  <a:gd name="T72" fmla="*/ 54 w 54"/>
                  <a:gd name="T73" fmla="*/ 1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129">
                    <a:moveTo>
                      <a:pt x="54" y="18"/>
                    </a:moveTo>
                    <a:cubicBezTo>
                      <a:pt x="54" y="13"/>
                      <a:pt x="53" y="7"/>
                      <a:pt x="51" y="0"/>
                    </a:cubicBezTo>
                    <a:cubicBezTo>
                      <a:pt x="44" y="3"/>
                      <a:pt x="30" y="6"/>
                      <a:pt x="30" y="6"/>
                    </a:cubicBezTo>
                    <a:cubicBezTo>
                      <a:pt x="31" y="9"/>
                      <a:pt x="30" y="14"/>
                      <a:pt x="30" y="14"/>
                    </a:cubicBezTo>
                    <a:cubicBezTo>
                      <a:pt x="35" y="10"/>
                      <a:pt x="45" y="9"/>
                      <a:pt x="45" y="9"/>
                    </a:cubicBezTo>
                    <a:cubicBezTo>
                      <a:pt x="37" y="11"/>
                      <a:pt x="13" y="25"/>
                      <a:pt x="14" y="25"/>
                    </a:cubicBezTo>
                    <a:cubicBezTo>
                      <a:pt x="15" y="25"/>
                      <a:pt x="26" y="20"/>
                      <a:pt x="26" y="20"/>
                    </a:cubicBezTo>
                    <a:cubicBezTo>
                      <a:pt x="24" y="24"/>
                      <a:pt x="14" y="30"/>
                      <a:pt x="14" y="30"/>
                    </a:cubicBezTo>
                    <a:cubicBezTo>
                      <a:pt x="16" y="31"/>
                      <a:pt x="22" y="29"/>
                      <a:pt x="22" y="29"/>
                    </a:cubicBezTo>
                    <a:cubicBezTo>
                      <a:pt x="20" y="33"/>
                      <a:pt x="20" y="42"/>
                      <a:pt x="20" y="42"/>
                    </a:cubicBezTo>
                    <a:cubicBezTo>
                      <a:pt x="20" y="62"/>
                      <a:pt x="11" y="92"/>
                      <a:pt x="10" y="95"/>
                    </a:cubicBezTo>
                    <a:cubicBezTo>
                      <a:pt x="8" y="98"/>
                      <a:pt x="7" y="105"/>
                      <a:pt x="7" y="105"/>
                    </a:cubicBezTo>
                    <a:cubicBezTo>
                      <a:pt x="10" y="105"/>
                      <a:pt x="17" y="92"/>
                      <a:pt x="17" y="92"/>
                    </a:cubicBezTo>
                    <a:cubicBezTo>
                      <a:pt x="16" y="102"/>
                      <a:pt x="8" y="108"/>
                      <a:pt x="5" y="111"/>
                    </a:cubicBezTo>
                    <a:cubicBezTo>
                      <a:pt x="3" y="112"/>
                      <a:pt x="1" y="119"/>
                      <a:pt x="0" y="124"/>
                    </a:cubicBezTo>
                    <a:cubicBezTo>
                      <a:pt x="0" y="124"/>
                      <a:pt x="1" y="124"/>
                      <a:pt x="1" y="125"/>
                    </a:cubicBezTo>
                    <a:cubicBezTo>
                      <a:pt x="6" y="127"/>
                      <a:pt x="15" y="128"/>
                      <a:pt x="19" y="125"/>
                    </a:cubicBezTo>
                    <a:cubicBezTo>
                      <a:pt x="19" y="125"/>
                      <a:pt x="20" y="100"/>
                      <a:pt x="21" y="97"/>
                    </a:cubicBezTo>
                    <a:cubicBezTo>
                      <a:pt x="22" y="93"/>
                      <a:pt x="26" y="34"/>
                      <a:pt x="30" y="29"/>
                    </a:cubicBezTo>
                    <a:cubicBezTo>
                      <a:pt x="31" y="23"/>
                      <a:pt x="38" y="20"/>
                      <a:pt x="41" y="22"/>
                    </a:cubicBezTo>
                    <a:cubicBezTo>
                      <a:pt x="44" y="23"/>
                      <a:pt x="40" y="50"/>
                      <a:pt x="38" y="54"/>
                    </a:cubicBezTo>
                    <a:cubicBezTo>
                      <a:pt x="37" y="58"/>
                      <a:pt x="37" y="63"/>
                      <a:pt x="39" y="66"/>
                    </a:cubicBezTo>
                    <a:cubicBezTo>
                      <a:pt x="41" y="69"/>
                      <a:pt x="39" y="81"/>
                      <a:pt x="39" y="81"/>
                    </a:cubicBezTo>
                    <a:cubicBezTo>
                      <a:pt x="41" y="79"/>
                      <a:pt x="49" y="58"/>
                      <a:pt x="49" y="58"/>
                    </a:cubicBezTo>
                    <a:cubicBezTo>
                      <a:pt x="49" y="58"/>
                      <a:pt x="44" y="88"/>
                      <a:pt x="39" y="94"/>
                    </a:cubicBezTo>
                    <a:cubicBezTo>
                      <a:pt x="37" y="97"/>
                      <a:pt x="34" y="101"/>
                      <a:pt x="32" y="106"/>
                    </a:cubicBezTo>
                    <a:cubicBezTo>
                      <a:pt x="31" y="109"/>
                      <a:pt x="30" y="114"/>
                      <a:pt x="29" y="116"/>
                    </a:cubicBezTo>
                    <a:cubicBezTo>
                      <a:pt x="31" y="115"/>
                      <a:pt x="33" y="114"/>
                      <a:pt x="33" y="114"/>
                    </a:cubicBezTo>
                    <a:cubicBezTo>
                      <a:pt x="28" y="121"/>
                      <a:pt x="28" y="121"/>
                      <a:pt x="28" y="121"/>
                    </a:cubicBezTo>
                    <a:cubicBezTo>
                      <a:pt x="27" y="121"/>
                      <a:pt x="27" y="122"/>
                      <a:pt x="27" y="123"/>
                    </a:cubicBezTo>
                    <a:cubicBezTo>
                      <a:pt x="33" y="123"/>
                      <a:pt x="33" y="123"/>
                      <a:pt x="33" y="123"/>
                    </a:cubicBezTo>
                    <a:cubicBezTo>
                      <a:pt x="35" y="122"/>
                      <a:pt x="45" y="108"/>
                      <a:pt x="45" y="108"/>
                    </a:cubicBezTo>
                    <a:cubicBezTo>
                      <a:pt x="44" y="112"/>
                      <a:pt x="37" y="122"/>
                      <a:pt x="32" y="128"/>
                    </a:cubicBezTo>
                    <a:cubicBezTo>
                      <a:pt x="37" y="129"/>
                      <a:pt x="43" y="129"/>
                      <a:pt x="45" y="127"/>
                    </a:cubicBezTo>
                    <a:cubicBezTo>
                      <a:pt x="45" y="127"/>
                      <a:pt x="49" y="84"/>
                      <a:pt x="49" y="73"/>
                    </a:cubicBezTo>
                    <a:cubicBezTo>
                      <a:pt x="49" y="64"/>
                      <a:pt x="52" y="41"/>
                      <a:pt x="54" y="30"/>
                    </a:cubicBezTo>
                    <a:cubicBezTo>
                      <a:pt x="54" y="26"/>
                      <a:pt x="54" y="22"/>
                      <a:pt x="54"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448">
                <a:extLst>
                  <a:ext uri="{FF2B5EF4-FFF2-40B4-BE49-F238E27FC236}">
                    <a16:creationId xmlns:a16="http://schemas.microsoft.com/office/drawing/2014/main" id="{E5DC33B4-2CD9-8DBB-7484-C776783369F0}"/>
                  </a:ext>
                </a:extLst>
              </p:cNvPr>
              <p:cNvSpPr>
                <a:spLocks/>
              </p:cNvSpPr>
              <p:nvPr/>
            </p:nvSpPr>
            <p:spPr bwMode="auto">
              <a:xfrm>
                <a:off x="5740739" y="3694840"/>
                <a:ext cx="138886" cy="107708"/>
              </a:xfrm>
              <a:custGeom>
                <a:avLst/>
                <a:gdLst>
                  <a:gd name="T0" fmla="*/ 20 w 21"/>
                  <a:gd name="T1" fmla="*/ 3 h 16"/>
                  <a:gd name="T2" fmla="*/ 15 w 21"/>
                  <a:gd name="T3" fmla="*/ 7 h 16"/>
                  <a:gd name="T4" fmla="*/ 3 w 21"/>
                  <a:gd name="T5" fmla="*/ 13 h 16"/>
                  <a:gd name="T6" fmla="*/ 8 w 21"/>
                  <a:gd name="T7" fmla="*/ 8 h 16"/>
                  <a:gd name="T8" fmla="*/ 18 w 21"/>
                  <a:gd name="T9" fmla="*/ 2 h 16"/>
                  <a:gd name="T10" fmla="*/ 11 w 21"/>
                  <a:gd name="T11" fmla="*/ 2 h 16"/>
                  <a:gd name="T12" fmla="*/ 2 w 21"/>
                  <a:gd name="T13" fmla="*/ 5 h 16"/>
                  <a:gd name="T14" fmla="*/ 1 w 21"/>
                  <a:gd name="T15" fmla="*/ 7 h 16"/>
                  <a:gd name="T16" fmla="*/ 0 w 21"/>
                  <a:gd name="T17" fmla="*/ 16 h 16"/>
                  <a:gd name="T18" fmla="*/ 19 w 21"/>
                  <a:gd name="T19" fmla="*/ 7 h 16"/>
                  <a:gd name="T20" fmla="*/ 20 w 21"/>
                  <a:gd name="T2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20" y="3"/>
                    </a:moveTo>
                    <a:cubicBezTo>
                      <a:pt x="20" y="3"/>
                      <a:pt x="18" y="6"/>
                      <a:pt x="15" y="7"/>
                    </a:cubicBezTo>
                    <a:cubicBezTo>
                      <a:pt x="13" y="7"/>
                      <a:pt x="3" y="13"/>
                      <a:pt x="3" y="13"/>
                    </a:cubicBezTo>
                    <a:cubicBezTo>
                      <a:pt x="3" y="13"/>
                      <a:pt x="6" y="9"/>
                      <a:pt x="8" y="8"/>
                    </a:cubicBezTo>
                    <a:cubicBezTo>
                      <a:pt x="9" y="7"/>
                      <a:pt x="18" y="4"/>
                      <a:pt x="18" y="2"/>
                    </a:cubicBezTo>
                    <a:cubicBezTo>
                      <a:pt x="18" y="0"/>
                      <a:pt x="14" y="0"/>
                      <a:pt x="11" y="2"/>
                    </a:cubicBezTo>
                    <a:cubicBezTo>
                      <a:pt x="10" y="3"/>
                      <a:pt x="5" y="4"/>
                      <a:pt x="2" y="5"/>
                    </a:cubicBezTo>
                    <a:cubicBezTo>
                      <a:pt x="2" y="6"/>
                      <a:pt x="2" y="7"/>
                      <a:pt x="1" y="7"/>
                    </a:cubicBezTo>
                    <a:cubicBezTo>
                      <a:pt x="1" y="8"/>
                      <a:pt x="1" y="11"/>
                      <a:pt x="0" y="16"/>
                    </a:cubicBezTo>
                    <a:cubicBezTo>
                      <a:pt x="5" y="13"/>
                      <a:pt x="17" y="8"/>
                      <a:pt x="19" y="7"/>
                    </a:cubicBezTo>
                    <a:cubicBezTo>
                      <a:pt x="21" y="5"/>
                      <a:pt x="20" y="3"/>
                      <a:pt x="2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449">
                <a:extLst>
                  <a:ext uri="{FF2B5EF4-FFF2-40B4-BE49-F238E27FC236}">
                    <a16:creationId xmlns:a16="http://schemas.microsoft.com/office/drawing/2014/main" id="{5B1777ED-8295-E6A9-2CB1-953DE3469934}"/>
                  </a:ext>
                </a:extLst>
              </p:cNvPr>
              <p:cNvSpPr>
                <a:spLocks/>
              </p:cNvSpPr>
              <p:nvPr/>
            </p:nvSpPr>
            <p:spPr bwMode="auto">
              <a:xfrm>
                <a:off x="5879625" y="3788376"/>
                <a:ext cx="76529" cy="255097"/>
              </a:xfrm>
              <a:custGeom>
                <a:avLst/>
                <a:gdLst>
                  <a:gd name="T0" fmla="*/ 8 w 11"/>
                  <a:gd name="T1" fmla="*/ 2 h 38"/>
                  <a:gd name="T2" fmla="*/ 0 w 11"/>
                  <a:gd name="T3" fmla="*/ 11 h 38"/>
                  <a:gd name="T4" fmla="*/ 1 w 11"/>
                  <a:gd name="T5" fmla="*/ 16 h 38"/>
                  <a:gd name="T6" fmla="*/ 3 w 11"/>
                  <a:gd name="T7" fmla="*/ 10 h 38"/>
                  <a:gd name="T8" fmla="*/ 6 w 11"/>
                  <a:gd name="T9" fmla="*/ 38 h 38"/>
                  <a:gd name="T10" fmla="*/ 10 w 11"/>
                  <a:gd name="T11" fmla="*/ 14 h 38"/>
                  <a:gd name="T12" fmla="*/ 8 w 11"/>
                  <a:gd name="T13" fmla="*/ 2 h 38"/>
                </a:gdLst>
                <a:ahLst/>
                <a:cxnLst>
                  <a:cxn ang="0">
                    <a:pos x="T0" y="T1"/>
                  </a:cxn>
                  <a:cxn ang="0">
                    <a:pos x="T2" y="T3"/>
                  </a:cxn>
                  <a:cxn ang="0">
                    <a:pos x="T4" y="T5"/>
                  </a:cxn>
                  <a:cxn ang="0">
                    <a:pos x="T6" y="T7"/>
                  </a:cxn>
                  <a:cxn ang="0">
                    <a:pos x="T8" y="T9"/>
                  </a:cxn>
                  <a:cxn ang="0">
                    <a:pos x="T10" y="T11"/>
                  </a:cxn>
                  <a:cxn ang="0">
                    <a:pos x="T12" y="T13"/>
                  </a:cxn>
                </a:cxnLst>
                <a:rect l="0" t="0" r="r" b="b"/>
                <a:pathLst>
                  <a:path w="11" h="38">
                    <a:moveTo>
                      <a:pt x="8" y="2"/>
                    </a:moveTo>
                    <a:cubicBezTo>
                      <a:pt x="4" y="0"/>
                      <a:pt x="0" y="11"/>
                      <a:pt x="0" y="11"/>
                    </a:cubicBezTo>
                    <a:cubicBezTo>
                      <a:pt x="1" y="16"/>
                      <a:pt x="1" y="16"/>
                      <a:pt x="1" y="16"/>
                    </a:cubicBezTo>
                    <a:cubicBezTo>
                      <a:pt x="2" y="13"/>
                      <a:pt x="2" y="11"/>
                      <a:pt x="3" y="10"/>
                    </a:cubicBezTo>
                    <a:cubicBezTo>
                      <a:pt x="3" y="10"/>
                      <a:pt x="5" y="25"/>
                      <a:pt x="6" y="38"/>
                    </a:cubicBezTo>
                    <a:cubicBezTo>
                      <a:pt x="8" y="33"/>
                      <a:pt x="10" y="21"/>
                      <a:pt x="10" y="14"/>
                    </a:cubicBezTo>
                    <a:cubicBezTo>
                      <a:pt x="9" y="6"/>
                      <a:pt x="11" y="3"/>
                      <a:pt x="8"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450">
                <a:extLst>
                  <a:ext uri="{FF2B5EF4-FFF2-40B4-BE49-F238E27FC236}">
                    <a16:creationId xmlns:a16="http://schemas.microsoft.com/office/drawing/2014/main" id="{4B668292-5B35-211A-2BAE-AF412C7AE627}"/>
                  </a:ext>
                </a:extLst>
              </p:cNvPr>
              <p:cNvSpPr>
                <a:spLocks/>
              </p:cNvSpPr>
              <p:nvPr/>
            </p:nvSpPr>
            <p:spPr bwMode="auto">
              <a:xfrm>
                <a:off x="5888129" y="3057097"/>
                <a:ext cx="25510" cy="73695"/>
              </a:xfrm>
              <a:custGeom>
                <a:avLst/>
                <a:gdLst>
                  <a:gd name="T0" fmla="*/ 2 w 4"/>
                  <a:gd name="T1" fmla="*/ 0 h 11"/>
                  <a:gd name="T2" fmla="*/ 3 w 4"/>
                  <a:gd name="T3" fmla="*/ 2 h 11"/>
                  <a:gd name="T4" fmla="*/ 4 w 4"/>
                  <a:gd name="T5" fmla="*/ 5 h 11"/>
                  <a:gd name="T6" fmla="*/ 3 w 4"/>
                  <a:gd name="T7" fmla="*/ 9 h 11"/>
                  <a:gd name="T8" fmla="*/ 2 w 4"/>
                  <a:gd name="T9" fmla="*/ 10 h 11"/>
                  <a:gd name="T10" fmla="*/ 3 w 4"/>
                  <a:gd name="T11" fmla="*/ 9 h 11"/>
                  <a:gd name="T12" fmla="*/ 3 w 4"/>
                  <a:gd name="T13" fmla="*/ 5 h 11"/>
                  <a:gd name="T14" fmla="*/ 2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2" y="0"/>
                    </a:moveTo>
                    <a:cubicBezTo>
                      <a:pt x="2" y="0"/>
                      <a:pt x="2" y="2"/>
                      <a:pt x="3" y="2"/>
                    </a:cubicBezTo>
                    <a:cubicBezTo>
                      <a:pt x="3" y="2"/>
                      <a:pt x="4" y="3"/>
                      <a:pt x="4" y="5"/>
                    </a:cubicBezTo>
                    <a:cubicBezTo>
                      <a:pt x="3" y="7"/>
                      <a:pt x="2" y="8"/>
                      <a:pt x="3" y="9"/>
                    </a:cubicBezTo>
                    <a:cubicBezTo>
                      <a:pt x="4" y="9"/>
                      <a:pt x="3" y="11"/>
                      <a:pt x="2" y="10"/>
                    </a:cubicBezTo>
                    <a:cubicBezTo>
                      <a:pt x="2" y="10"/>
                      <a:pt x="3" y="10"/>
                      <a:pt x="3" y="9"/>
                    </a:cubicBezTo>
                    <a:cubicBezTo>
                      <a:pt x="2" y="8"/>
                      <a:pt x="3" y="7"/>
                      <a:pt x="3" y="5"/>
                    </a:cubicBezTo>
                    <a:cubicBezTo>
                      <a:pt x="3" y="4"/>
                      <a:pt x="0" y="1"/>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6329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200" y="1815316"/>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dirty="0">
                <a:solidFill>
                  <a:srgbClr val="00338D"/>
                </a:solidFill>
                <a:latin typeface="KPMG Extralight"/>
              </a:rPr>
              <a:t>Trainings based on latest Market trends</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our organization, we strategically tailor our annual training plans by meticulously researching market trends, analyst reports, ongoing/pipeline engagements and skill gap analysis of the team as compared to the required skillset. This proactive approach enables us to maintain a highly skilled and well-prepared workforce to tackle any challenges or shifts in the industry landscape.</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Diversified skills in the team.</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Foster a culture of learning and knowledge-sharing.</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Improve workforce productivity and organizational resilience.</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Deliver superior customer service.</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Gain a competitive edge in the market by staying up-to-date with relevant skills and expertise.</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Strengthen customer confidence, resulting in increased business opportunities and long-term partnerships.</a:t>
            </a:r>
          </a:p>
        </p:txBody>
      </p:sp>
      <p:grpSp>
        <p:nvGrpSpPr>
          <p:cNvPr id="3" name="Group 2">
            <a:extLst>
              <a:ext uri="{FF2B5EF4-FFF2-40B4-BE49-F238E27FC236}">
                <a16:creationId xmlns:a16="http://schemas.microsoft.com/office/drawing/2014/main" id="{272F63CB-866A-5449-674B-AA2B85708275}"/>
              </a:ext>
            </a:extLst>
          </p:cNvPr>
          <p:cNvGrpSpPr/>
          <p:nvPr/>
        </p:nvGrpSpPr>
        <p:grpSpPr>
          <a:xfrm>
            <a:off x="7567616" y="2445672"/>
            <a:ext cx="1799442" cy="3658187"/>
            <a:chOff x="2749550" y="917575"/>
            <a:chExt cx="4032250" cy="3658187"/>
          </a:xfrm>
        </p:grpSpPr>
        <p:sp>
          <p:nvSpPr>
            <p:cNvPr id="7" name="Freeform 5">
              <a:extLst>
                <a:ext uri="{FF2B5EF4-FFF2-40B4-BE49-F238E27FC236}">
                  <a16:creationId xmlns:a16="http://schemas.microsoft.com/office/drawing/2014/main" id="{99588600-5970-444C-6F29-9579CAC2DAFC}"/>
                </a:ext>
              </a:extLst>
            </p:cNvPr>
            <p:cNvSpPr>
              <a:spLocks/>
            </p:cNvSpPr>
            <p:nvPr/>
          </p:nvSpPr>
          <p:spPr bwMode="auto">
            <a:xfrm>
              <a:off x="3244851" y="917575"/>
              <a:ext cx="3536949" cy="831850"/>
            </a:xfrm>
            <a:custGeom>
              <a:avLst/>
              <a:gdLst>
                <a:gd name="T0" fmla="*/ 2228 w 2228"/>
                <a:gd name="T1" fmla="*/ 0 h 524"/>
                <a:gd name="T2" fmla="*/ 157 w 2228"/>
                <a:gd name="T3" fmla="*/ 3 h 524"/>
                <a:gd name="T4" fmla="*/ 52 w 2228"/>
                <a:gd name="T5" fmla="*/ 47 h 524"/>
                <a:gd name="T6" fmla="*/ 0 w 2228"/>
                <a:gd name="T7" fmla="*/ 262 h 524"/>
                <a:gd name="T8" fmla="*/ 0 w 2228"/>
                <a:gd name="T9" fmla="*/ 477 h 524"/>
                <a:gd name="T10" fmla="*/ 0 w 2228"/>
                <a:gd name="T11" fmla="*/ 509 h 524"/>
                <a:gd name="T12" fmla="*/ 0 w 2228"/>
                <a:gd name="T13" fmla="*/ 524 h 524"/>
                <a:gd name="T14" fmla="*/ 2228 w 2228"/>
                <a:gd name="T15" fmla="*/ 524 h 524"/>
                <a:gd name="T16" fmla="*/ 2228 w 2228"/>
                <a:gd name="T17"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8" h="524">
                  <a:moveTo>
                    <a:pt x="2228" y="0"/>
                  </a:moveTo>
                  <a:lnTo>
                    <a:pt x="157" y="3"/>
                  </a:lnTo>
                  <a:lnTo>
                    <a:pt x="52" y="47"/>
                  </a:lnTo>
                  <a:lnTo>
                    <a:pt x="0" y="262"/>
                  </a:lnTo>
                  <a:lnTo>
                    <a:pt x="0" y="477"/>
                  </a:lnTo>
                  <a:lnTo>
                    <a:pt x="0" y="509"/>
                  </a:lnTo>
                  <a:lnTo>
                    <a:pt x="0" y="524"/>
                  </a:lnTo>
                  <a:lnTo>
                    <a:pt x="2228" y="524"/>
                  </a:lnTo>
                  <a:lnTo>
                    <a:pt x="2228" y="0"/>
                  </a:lnTo>
                  <a:close/>
                </a:path>
              </a:pathLst>
            </a:custGeom>
            <a:solidFill>
              <a:srgbClr val="F06448"/>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Arial" panose="020B0604020202020204" pitchFamily="34" charset="0"/>
                <a:ea typeface="+mn-ea"/>
                <a:cs typeface="Arial" panose="020B0604020202020204" pitchFamily="34" charset="0"/>
              </a:endParaRPr>
            </a:p>
          </p:txBody>
        </p:sp>
        <p:sp>
          <p:nvSpPr>
            <p:cNvPr id="8" name="Freeform 6">
              <a:extLst>
                <a:ext uri="{FF2B5EF4-FFF2-40B4-BE49-F238E27FC236}">
                  <a16:creationId xmlns:a16="http://schemas.microsoft.com/office/drawing/2014/main" id="{8B360F5C-C32C-1A12-FD23-7FA6447FABED}"/>
                </a:ext>
              </a:extLst>
            </p:cNvPr>
            <p:cNvSpPr>
              <a:spLocks/>
            </p:cNvSpPr>
            <p:nvPr/>
          </p:nvSpPr>
          <p:spPr bwMode="auto">
            <a:xfrm>
              <a:off x="3028950" y="1862138"/>
              <a:ext cx="3219450" cy="795338"/>
            </a:xfrm>
            <a:custGeom>
              <a:avLst/>
              <a:gdLst>
                <a:gd name="T0" fmla="*/ 770 w 774"/>
                <a:gd name="T1" fmla="*/ 29 h 191"/>
                <a:gd name="T2" fmla="*/ 748 w 774"/>
                <a:gd name="T3" fmla="*/ 13 h 191"/>
                <a:gd name="T4" fmla="*/ 726 w 774"/>
                <a:gd name="T5" fmla="*/ 1 h 191"/>
                <a:gd name="T6" fmla="*/ 725 w 774"/>
                <a:gd name="T7" fmla="*/ 0 h 191"/>
                <a:gd name="T8" fmla="*/ 54 w 774"/>
                <a:gd name="T9" fmla="*/ 0 h 191"/>
                <a:gd name="T10" fmla="*/ 18 w 774"/>
                <a:gd name="T11" fmla="*/ 16 h 191"/>
                <a:gd name="T12" fmla="*/ 0 w 774"/>
                <a:gd name="T13" fmla="*/ 95 h 191"/>
                <a:gd name="T14" fmla="*/ 0 w 774"/>
                <a:gd name="T15" fmla="*/ 191 h 191"/>
                <a:gd name="T16" fmla="*/ 774 w 774"/>
                <a:gd name="T17" fmla="*/ 191 h 191"/>
                <a:gd name="T18" fmla="*/ 774 w 774"/>
                <a:gd name="T19" fmla="*/ 30 h 191"/>
                <a:gd name="T20" fmla="*/ 770 w 774"/>
                <a:gd name="T21"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4" h="191">
                  <a:moveTo>
                    <a:pt x="770" y="29"/>
                  </a:moveTo>
                  <a:cubicBezTo>
                    <a:pt x="762" y="24"/>
                    <a:pt x="756" y="17"/>
                    <a:pt x="748" y="13"/>
                  </a:cubicBezTo>
                  <a:cubicBezTo>
                    <a:pt x="740" y="9"/>
                    <a:pt x="733" y="6"/>
                    <a:pt x="726" y="1"/>
                  </a:cubicBezTo>
                  <a:cubicBezTo>
                    <a:pt x="726" y="1"/>
                    <a:pt x="725" y="0"/>
                    <a:pt x="725" y="0"/>
                  </a:cubicBezTo>
                  <a:cubicBezTo>
                    <a:pt x="54" y="0"/>
                    <a:pt x="54" y="0"/>
                    <a:pt x="54" y="0"/>
                  </a:cubicBezTo>
                  <a:cubicBezTo>
                    <a:pt x="18" y="16"/>
                    <a:pt x="18" y="16"/>
                    <a:pt x="18" y="16"/>
                  </a:cubicBezTo>
                  <a:cubicBezTo>
                    <a:pt x="0" y="95"/>
                    <a:pt x="0" y="95"/>
                    <a:pt x="0" y="95"/>
                  </a:cubicBezTo>
                  <a:cubicBezTo>
                    <a:pt x="0" y="191"/>
                    <a:pt x="0" y="191"/>
                    <a:pt x="0" y="191"/>
                  </a:cubicBezTo>
                  <a:cubicBezTo>
                    <a:pt x="774" y="191"/>
                    <a:pt x="774" y="191"/>
                    <a:pt x="774" y="191"/>
                  </a:cubicBezTo>
                  <a:cubicBezTo>
                    <a:pt x="774" y="30"/>
                    <a:pt x="774" y="30"/>
                    <a:pt x="774" y="30"/>
                  </a:cubicBezTo>
                  <a:cubicBezTo>
                    <a:pt x="773" y="30"/>
                    <a:pt x="772" y="30"/>
                    <a:pt x="770" y="29"/>
                  </a:cubicBezTo>
                  <a:close/>
                </a:path>
              </a:pathLst>
            </a:custGeom>
            <a:solidFill>
              <a:srgbClr val="00B28F"/>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Arial" panose="020B0604020202020204" pitchFamily="34" charset="0"/>
                <a:ea typeface="+mn-ea"/>
                <a:cs typeface="Arial" panose="020B0604020202020204" pitchFamily="34" charset="0"/>
              </a:endParaRPr>
            </a:p>
          </p:txBody>
        </p:sp>
        <p:sp>
          <p:nvSpPr>
            <p:cNvPr id="9" name="Freeform 7">
              <a:extLst>
                <a:ext uri="{FF2B5EF4-FFF2-40B4-BE49-F238E27FC236}">
                  <a16:creationId xmlns:a16="http://schemas.microsoft.com/office/drawing/2014/main" id="{3BBA1948-2AB6-323D-C10F-B9DFFCAF48A6}"/>
                </a:ext>
              </a:extLst>
            </p:cNvPr>
            <p:cNvSpPr>
              <a:spLocks/>
            </p:cNvSpPr>
            <p:nvPr/>
          </p:nvSpPr>
          <p:spPr bwMode="auto">
            <a:xfrm>
              <a:off x="3165475" y="2816225"/>
              <a:ext cx="3333750" cy="815975"/>
            </a:xfrm>
            <a:custGeom>
              <a:avLst/>
              <a:gdLst>
                <a:gd name="T0" fmla="*/ 796 w 801"/>
                <a:gd name="T1" fmla="*/ 30 h 196"/>
                <a:gd name="T2" fmla="*/ 773 w 801"/>
                <a:gd name="T3" fmla="*/ 13 h 196"/>
                <a:gd name="T4" fmla="*/ 751 w 801"/>
                <a:gd name="T5" fmla="*/ 1 h 196"/>
                <a:gd name="T6" fmla="*/ 749 w 801"/>
                <a:gd name="T7" fmla="*/ 0 h 196"/>
                <a:gd name="T8" fmla="*/ 30 w 801"/>
                <a:gd name="T9" fmla="*/ 0 h 196"/>
                <a:gd name="T10" fmla="*/ 19 w 801"/>
                <a:gd name="T11" fmla="*/ 17 h 196"/>
                <a:gd name="T12" fmla="*/ 0 w 801"/>
                <a:gd name="T13" fmla="*/ 98 h 196"/>
                <a:gd name="T14" fmla="*/ 0 w 801"/>
                <a:gd name="T15" fmla="*/ 138 h 196"/>
                <a:gd name="T16" fmla="*/ 8 w 801"/>
                <a:gd name="T17" fmla="*/ 139 h 196"/>
                <a:gd name="T18" fmla="*/ 25 w 801"/>
                <a:gd name="T19" fmla="*/ 152 h 196"/>
                <a:gd name="T20" fmla="*/ 29 w 801"/>
                <a:gd name="T21" fmla="*/ 163 h 196"/>
                <a:gd name="T22" fmla="*/ 37 w 801"/>
                <a:gd name="T23" fmla="*/ 173 h 196"/>
                <a:gd name="T24" fmla="*/ 44 w 801"/>
                <a:gd name="T25" fmla="*/ 176 h 196"/>
                <a:gd name="T26" fmla="*/ 60 w 801"/>
                <a:gd name="T27" fmla="*/ 185 h 196"/>
                <a:gd name="T28" fmla="*/ 79 w 801"/>
                <a:gd name="T29" fmla="*/ 195 h 196"/>
                <a:gd name="T30" fmla="*/ 81 w 801"/>
                <a:gd name="T31" fmla="*/ 196 h 196"/>
                <a:gd name="T32" fmla="*/ 801 w 801"/>
                <a:gd name="T33" fmla="*/ 196 h 196"/>
                <a:gd name="T34" fmla="*/ 801 w 801"/>
                <a:gd name="T35" fmla="*/ 31 h 196"/>
                <a:gd name="T36" fmla="*/ 796 w 801"/>
                <a:gd name="T37"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1" h="196">
                  <a:moveTo>
                    <a:pt x="796" y="30"/>
                  </a:moveTo>
                  <a:cubicBezTo>
                    <a:pt x="788" y="25"/>
                    <a:pt x="782" y="17"/>
                    <a:pt x="773" y="13"/>
                  </a:cubicBezTo>
                  <a:cubicBezTo>
                    <a:pt x="765" y="10"/>
                    <a:pt x="758" y="7"/>
                    <a:pt x="751" y="1"/>
                  </a:cubicBezTo>
                  <a:cubicBezTo>
                    <a:pt x="750" y="1"/>
                    <a:pt x="750" y="0"/>
                    <a:pt x="749" y="0"/>
                  </a:cubicBezTo>
                  <a:cubicBezTo>
                    <a:pt x="30" y="0"/>
                    <a:pt x="30" y="0"/>
                    <a:pt x="30" y="0"/>
                  </a:cubicBezTo>
                  <a:cubicBezTo>
                    <a:pt x="19" y="17"/>
                    <a:pt x="19" y="17"/>
                    <a:pt x="19" y="17"/>
                  </a:cubicBezTo>
                  <a:cubicBezTo>
                    <a:pt x="0" y="98"/>
                    <a:pt x="0" y="98"/>
                    <a:pt x="0" y="98"/>
                  </a:cubicBezTo>
                  <a:cubicBezTo>
                    <a:pt x="0" y="138"/>
                    <a:pt x="0" y="138"/>
                    <a:pt x="0" y="138"/>
                  </a:cubicBezTo>
                  <a:cubicBezTo>
                    <a:pt x="3" y="138"/>
                    <a:pt x="5" y="138"/>
                    <a:pt x="8" y="139"/>
                  </a:cubicBezTo>
                  <a:cubicBezTo>
                    <a:pt x="15" y="141"/>
                    <a:pt x="21" y="145"/>
                    <a:pt x="25" y="152"/>
                  </a:cubicBezTo>
                  <a:cubicBezTo>
                    <a:pt x="27" y="156"/>
                    <a:pt x="28" y="159"/>
                    <a:pt x="29" y="163"/>
                  </a:cubicBezTo>
                  <a:cubicBezTo>
                    <a:pt x="32" y="166"/>
                    <a:pt x="35" y="169"/>
                    <a:pt x="37" y="173"/>
                  </a:cubicBezTo>
                  <a:cubicBezTo>
                    <a:pt x="39" y="173"/>
                    <a:pt x="41" y="174"/>
                    <a:pt x="44" y="176"/>
                  </a:cubicBezTo>
                  <a:cubicBezTo>
                    <a:pt x="48" y="181"/>
                    <a:pt x="54" y="183"/>
                    <a:pt x="60" y="185"/>
                  </a:cubicBezTo>
                  <a:cubicBezTo>
                    <a:pt x="67" y="188"/>
                    <a:pt x="72" y="192"/>
                    <a:pt x="79" y="195"/>
                  </a:cubicBezTo>
                  <a:cubicBezTo>
                    <a:pt x="80" y="195"/>
                    <a:pt x="81" y="196"/>
                    <a:pt x="81" y="196"/>
                  </a:cubicBezTo>
                  <a:cubicBezTo>
                    <a:pt x="801" y="196"/>
                    <a:pt x="801" y="196"/>
                    <a:pt x="801" y="196"/>
                  </a:cubicBezTo>
                  <a:cubicBezTo>
                    <a:pt x="801" y="31"/>
                    <a:pt x="801" y="31"/>
                    <a:pt x="801" y="31"/>
                  </a:cubicBezTo>
                  <a:cubicBezTo>
                    <a:pt x="799" y="31"/>
                    <a:pt x="798" y="31"/>
                    <a:pt x="796" y="30"/>
                  </a:cubicBezTo>
                  <a:close/>
                </a:path>
              </a:pathLst>
            </a:custGeom>
            <a:solidFill>
              <a:srgbClr val="007DC3"/>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Arial" panose="020B0604020202020204" pitchFamily="34" charset="0"/>
                <a:ea typeface="+mn-ea"/>
                <a:cs typeface="Arial" panose="020B0604020202020204" pitchFamily="34" charset="0"/>
              </a:endParaRPr>
            </a:p>
          </p:txBody>
        </p:sp>
        <p:sp>
          <p:nvSpPr>
            <p:cNvPr id="10" name="Freeform 8">
              <a:extLst>
                <a:ext uri="{FF2B5EF4-FFF2-40B4-BE49-F238E27FC236}">
                  <a16:creationId xmlns:a16="http://schemas.microsoft.com/office/drawing/2014/main" id="{CE532EBB-1B9D-2D24-8853-53E4D01FC329}"/>
                </a:ext>
              </a:extLst>
            </p:cNvPr>
            <p:cNvSpPr>
              <a:spLocks/>
            </p:cNvSpPr>
            <p:nvPr/>
          </p:nvSpPr>
          <p:spPr bwMode="auto">
            <a:xfrm>
              <a:off x="2749550" y="918598"/>
              <a:ext cx="790575" cy="2715845"/>
            </a:xfrm>
            <a:custGeom>
              <a:avLst/>
              <a:gdLst>
                <a:gd name="T0" fmla="*/ 179 w 190"/>
                <a:gd name="T1" fmla="*/ 10 h 676"/>
                <a:gd name="T2" fmla="*/ 139 w 190"/>
                <a:gd name="T3" fmla="*/ 68 h 676"/>
                <a:gd name="T4" fmla="*/ 138 w 190"/>
                <a:gd name="T5" fmla="*/ 595 h 676"/>
                <a:gd name="T6" fmla="*/ 190 w 190"/>
                <a:gd name="T7" fmla="*/ 661 h 676"/>
                <a:gd name="T8" fmla="*/ 57 w 190"/>
                <a:gd name="T9" fmla="*/ 576 h 676"/>
                <a:gd name="T10" fmla="*/ 15 w 190"/>
                <a:gd name="T11" fmla="*/ 544 h 676"/>
                <a:gd name="T12" fmla="*/ 0 w 190"/>
                <a:gd name="T13" fmla="*/ 518 h 676"/>
                <a:gd name="T14" fmla="*/ 0 w 190"/>
                <a:gd name="T15" fmla="*/ 161 h 676"/>
                <a:gd name="T16" fmla="*/ 16 w 190"/>
                <a:gd name="T17" fmla="*/ 127 h 676"/>
                <a:gd name="T18" fmla="*/ 179 w 190"/>
                <a:gd name="T19" fmla="*/ 10 h 676"/>
                <a:gd name="connsiteX0" fmla="*/ 9421 w 10000"/>
                <a:gd name="connsiteY0" fmla="*/ 9 h 9649"/>
                <a:gd name="connsiteX1" fmla="*/ 7316 w 10000"/>
                <a:gd name="connsiteY1" fmla="*/ 867 h 9649"/>
                <a:gd name="connsiteX2" fmla="*/ 7263 w 10000"/>
                <a:gd name="connsiteY2" fmla="*/ 8663 h 9649"/>
                <a:gd name="connsiteX3" fmla="*/ 10000 w 10000"/>
                <a:gd name="connsiteY3" fmla="*/ 9639 h 9649"/>
                <a:gd name="connsiteX4" fmla="*/ 3000 w 10000"/>
                <a:gd name="connsiteY4" fmla="*/ 8382 h 9649"/>
                <a:gd name="connsiteX5" fmla="*/ 789 w 10000"/>
                <a:gd name="connsiteY5" fmla="*/ 7908 h 9649"/>
                <a:gd name="connsiteX6" fmla="*/ 0 w 10000"/>
                <a:gd name="connsiteY6" fmla="*/ 7524 h 9649"/>
                <a:gd name="connsiteX7" fmla="*/ 0 w 10000"/>
                <a:gd name="connsiteY7" fmla="*/ 2243 h 9649"/>
                <a:gd name="connsiteX8" fmla="*/ 842 w 10000"/>
                <a:gd name="connsiteY8" fmla="*/ 1740 h 9649"/>
                <a:gd name="connsiteX9" fmla="*/ 9421 w 10000"/>
                <a:gd name="connsiteY9" fmla="*/ 9 h 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649">
                  <a:moveTo>
                    <a:pt x="9421" y="9"/>
                  </a:moveTo>
                  <a:cubicBezTo>
                    <a:pt x="9421" y="9"/>
                    <a:pt x="7316" y="290"/>
                    <a:pt x="7316" y="867"/>
                  </a:cubicBezTo>
                  <a:lnTo>
                    <a:pt x="7263" y="8663"/>
                  </a:lnTo>
                  <a:cubicBezTo>
                    <a:pt x="7263" y="8663"/>
                    <a:pt x="7368" y="9417"/>
                    <a:pt x="10000" y="9639"/>
                  </a:cubicBezTo>
                  <a:cubicBezTo>
                    <a:pt x="10000" y="9639"/>
                    <a:pt x="8946" y="9848"/>
                    <a:pt x="3000" y="8382"/>
                  </a:cubicBezTo>
                  <a:lnTo>
                    <a:pt x="789" y="7908"/>
                  </a:lnTo>
                  <a:cubicBezTo>
                    <a:pt x="789" y="7908"/>
                    <a:pt x="0" y="7686"/>
                    <a:pt x="0" y="7524"/>
                  </a:cubicBezTo>
                  <a:lnTo>
                    <a:pt x="0" y="2243"/>
                  </a:lnTo>
                  <a:cubicBezTo>
                    <a:pt x="0" y="2243"/>
                    <a:pt x="53" y="1947"/>
                    <a:pt x="842" y="1740"/>
                  </a:cubicBezTo>
                  <a:cubicBezTo>
                    <a:pt x="842" y="1740"/>
                    <a:pt x="8263" y="-139"/>
                    <a:pt x="9421" y="9"/>
                  </a:cubicBezTo>
                  <a:close/>
                </a:path>
              </a:pathLst>
            </a:custGeom>
            <a:gradFill flip="none" rotWithShape="1">
              <a:gsLst>
                <a:gs pos="0">
                  <a:sysClr val="window" lastClr="FFFFFF">
                    <a:tint val="66000"/>
                    <a:satMod val="160000"/>
                    <a:lumMod val="83000"/>
                  </a:sysClr>
                </a:gs>
                <a:gs pos="50000">
                  <a:sysClr val="window" lastClr="FFFFFF">
                    <a:tint val="44500"/>
                    <a:satMod val="160000"/>
                    <a:lumMod val="89000"/>
                  </a:sysClr>
                </a:gs>
                <a:gs pos="99000">
                  <a:sysClr val="window" lastClr="FFFFFF">
                    <a:tint val="23500"/>
                    <a:satMod val="160000"/>
                    <a:lumMod val="77000"/>
                  </a:sysClr>
                </a:gs>
              </a:gsLst>
              <a:lin ang="10800000" scaled="0"/>
              <a:tileRect/>
            </a:gra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Arial" panose="020B0604020202020204" pitchFamily="34" charset="0"/>
                <a:ea typeface="+mn-ea"/>
                <a:cs typeface="Arial" panose="020B0604020202020204" pitchFamily="34" charset="0"/>
              </a:endParaRPr>
            </a:p>
          </p:txBody>
        </p:sp>
        <p:sp>
          <p:nvSpPr>
            <p:cNvPr id="11" name="Freeform 9">
              <a:extLst>
                <a:ext uri="{FF2B5EF4-FFF2-40B4-BE49-F238E27FC236}">
                  <a16:creationId xmlns:a16="http://schemas.microsoft.com/office/drawing/2014/main" id="{FA01EA3B-51E4-D947-D1AC-04A310427D68}"/>
                </a:ext>
              </a:extLst>
            </p:cNvPr>
            <p:cNvSpPr>
              <a:spLocks/>
            </p:cNvSpPr>
            <p:nvPr/>
          </p:nvSpPr>
          <p:spPr bwMode="auto">
            <a:xfrm>
              <a:off x="2749550" y="3773488"/>
              <a:ext cx="3557588" cy="798513"/>
            </a:xfrm>
            <a:custGeom>
              <a:avLst/>
              <a:gdLst>
                <a:gd name="T0" fmla="*/ 807 w 855"/>
                <a:gd name="T1" fmla="*/ 185 h 192"/>
                <a:gd name="T2" fmla="*/ 848 w 855"/>
                <a:gd name="T3" fmla="*/ 154 h 192"/>
                <a:gd name="T4" fmla="*/ 855 w 855"/>
                <a:gd name="T5" fmla="*/ 152 h 192"/>
                <a:gd name="T6" fmla="*/ 855 w 855"/>
                <a:gd name="T7" fmla="*/ 0 h 192"/>
                <a:gd name="T8" fmla="*/ 0 w 855"/>
                <a:gd name="T9" fmla="*/ 0 h 192"/>
                <a:gd name="T10" fmla="*/ 0 w 855"/>
                <a:gd name="T11" fmla="*/ 192 h 192"/>
                <a:gd name="T12" fmla="*/ 798 w 855"/>
                <a:gd name="T13" fmla="*/ 192 h 192"/>
                <a:gd name="T14" fmla="*/ 807 w 855"/>
                <a:gd name="T15" fmla="*/ 185 h 192"/>
                <a:gd name="connsiteX0" fmla="*/ 9670 w 10000"/>
                <a:gd name="connsiteY0" fmla="*/ 8833 h 10000"/>
                <a:gd name="connsiteX1" fmla="*/ 9918 w 10000"/>
                <a:gd name="connsiteY1" fmla="*/ 8021 h 10000"/>
                <a:gd name="connsiteX2" fmla="*/ 10000 w 10000"/>
                <a:gd name="connsiteY2" fmla="*/ 7917 h 10000"/>
                <a:gd name="connsiteX3" fmla="*/ 10000 w 10000"/>
                <a:gd name="connsiteY3" fmla="*/ 0 h 10000"/>
                <a:gd name="connsiteX4" fmla="*/ 0 w 10000"/>
                <a:gd name="connsiteY4" fmla="*/ 0 h 10000"/>
                <a:gd name="connsiteX5" fmla="*/ 0 w 10000"/>
                <a:gd name="connsiteY5" fmla="*/ 10000 h 10000"/>
                <a:gd name="connsiteX6" fmla="*/ 9333 w 10000"/>
                <a:gd name="connsiteY6" fmla="*/ 10000 h 10000"/>
                <a:gd name="connsiteX7" fmla="*/ 9670 w 10000"/>
                <a:gd name="connsiteY7" fmla="*/ 8833 h 10000"/>
                <a:gd name="connsiteX0" fmla="*/ 9670 w 10000"/>
                <a:gd name="connsiteY0" fmla="*/ 8833 h 10000"/>
                <a:gd name="connsiteX1" fmla="*/ 9918 w 10000"/>
                <a:gd name="connsiteY1" fmla="*/ 8021 h 10000"/>
                <a:gd name="connsiteX2" fmla="*/ 10000 w 10000"/>
                <a:gd name="connsiteY2" fmla="*/ 7917 h 10000"/>
                <a:gd name="connsiteX3" fmla="*/ 10000 w 10000"/>
                <a:gd name="connsiteY3" fmla="*/ 0 h 10000"/>
                <a:gd name="connsiteX4" fmla="*/ 0 w 10000"/>
                <a:gd name="connsiteY4" fmla="*/ 0 h 10000"/>
                <a:gd name="connsiteX5" fmla="*/ 0 w 10000"/>
                <a:gd name="connsiteY5" fmla="*/ 10000 h 10000"/>
                <a:gd name="connsiteX6" fmla="*/ 9304 w 10000"/>
                <a:gd name="connsiteY6" fmla="*/ 9935 h 10000"/>
                <a:gd name="connsiteX7" fmla="*/ 9670 w 10000"/>
                <a:gd name="connsiteY7" fmla="*/ 8833 h 10000"/>
                <a:gd name="connsiteX0" fmla="*/ 9670 w 10000"/>
                <a:gd name="connsiteY0" fmla="*/ 8833 h 10000"/>
                <a:gd name="connsiteX1" fmla="*/ 9918 w 10000"/>
                <a:gd name="connsiteY1" fmla="*/ 8021 h 10000"/>
                <a:gd name="connsiteX2" fmla="*/ 10000 w 10000"/>
                <a:gd name="connsiteY2" fmla="*/ 7917 h 10000"/>
                <a:gd name="connsiteX3" fmla="*/ 10000 w 10000"/>
                <a:gd name="connsiteY3" fmla="*/ 0 h 10000"/>
                <a:gd name="connsiteX4" fmla="*/ 0 w 10000"/>
                <a:gd name="connsiteY4" fmla="*/ 0 h 10000"/>
                <a:gd name="connsiteX5" fmla="*/ 0 w 10000"/>
                <a:gd name="connsiteY5" fmla="*/ 10000 h 10000"/>
                <a:gd name="connsiteX6" fmla="*/ 9304 w 10000"/>
                <a:gd name="connsiteY6" fmla="*/ 10000 h 10000"/>
                <a:gd name="connsiteX7" fmla="*/ 9670 w 10000"/>
                <a:gd name="connsiteY7" fmla="*/ 883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9670" y="8833"/>
                  </a:moveTo>
                  <a:cubicBezTo>
                    <a:pt x="9868" y="8886"/>
                    <a:pt x="9778" y="8542"/>
                    <a:pt x="9918" y="8021"/>
                  </a:cubicBezTo>
                  <a:cubicBezTo>
                    <a:pt x="9953" y="7969"/>
                    <a:pt x="9977" y="7917"/>
                    <a:pt x="10000" y="7917"/>
                  </a:cubicBezTo>
                  <a:lnTo>
                    <a:pt x="10000" y="0"/>
                  </a:lnTo>
                  <a:lnTo>
                    <a:pt x="0" y="0"/>
                  </a:lnTo>
                  <a:lnTo>
                    <a:pt x="0" y="10000"/>
                  </a:lnTo>
                  <a:lnTo>
                    <a:pt x="9304" y="10000"/>
                  </a:lnTo>
                  <a:cubicBezTo>
                    <a:pt x="9316" y="9792"/>
                    <a:pt x="9611" y="8833"/>
                    <a:pt x="9670" y="8833"/>
                  </a:cubicBezTo>
                  <a:close/>
                </a:path>
              </a:pathLst>
            </a:custGeom>
            <a:solidFill>
              <a:srgbClr val="DF9926"/>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Arial" panose="020B0604020202020204" pitchFamily="34" charset="0"/>
                <a:ea typeface="+mn-ea"/>
                <a:cs typeface="Arial" panose="020B0604020202020204" pitchFamily="34" charset="0"/>
              </a:endParaRPr>
            </a:p>
          </p:txBody>
        </p:sp>
        <p:sp>
          <p:nvSpPr>
            <p:cNvPr id="12" name="Freeform 10">
              <a:extLst>
                <a:ext uri="{FF2B5EF4-FFF2-40B4-BE49-F238E27FC236}">
                  <a16:creationId xmlns:a16="http://schemas.microsoft.com/office/drawing/2014/main" id="{D1E8FD43-A083-E84C-BC49-14F58E5D1872}"/>
                </a:ext>
              </a:extLst>
            </p:cNvPr>
            <p:cNvSpPr>
              <a:spLocks/>
            </p:cNvSpPr>
            <p:nvPr/>
          </p:nvSpPr>
          <p:spPr bwMode="auto">
            <a:xfrm>
              <a:off x="5991225" y="1854570"/>
              <a:ext cx="790575" cy="2721192"/>
            </a:xfrm>
            <a:custGeom>
              <a:avLst/>
              <a:gdLst>
                <a:gd name="T0" fmla="*/ 12 w 190"/>
                <a:gd name="T1" fmla="*/ 666 h 676"/>
                <a:gd name="T2" fmla="*/ 51 w 190"/>
                <a:gd name="T3" fmla="*/ 608 h 676"/>
                <a:gd name="T4" fmla="*/ 52 w 190"/>
                <a:gd name="T5" fmla="*/ 81 h 676"/>
                <a:gd name="T6" fmla="*/ 0 w 190"/>
                <a:gd name="T7" fmla="*/ 15 h 676"/>
                <a:gd name="T8" fmla="*/ 133 w 190"/>
                <a:gd name="T9" fmla="*/ 100 h 676"/>
                <a:gd name="T10" fmla="*/ 175 w 190"/>
                <a:gd name="T11" fmla="*/ 132 h 676"/>
                <a:gd name="T12" fmla="*/ 190 w 190"/>
                <a:gd name="T13" fmla="*/ 158 h 676"/>
                <a:gd name="T14" fmla="*/ 190 w 190"/>
                <a:gd name="T15" fmla="*/ 515 h 676"/>
                <a:gd name="T16" fmla="*/ 175 w 190"/>
                <a:gd name="T17" fmla="*/ 549 h 676"/>
                <a:gd name="T18" fmla="*/ 12 w 190"/>
                <a:gd name="T19" fmla="*/ 666 h 676"/>
                <a:gd name="connsiteX0" fmla="*/ 502 w 10000"/>
                <a:gd name="connsiteY0" fmla="*/ 9660 h 9668"/>
                <a:gd name="connsiteX1" fmla="*/ 2684 w 10000"/>
                <a:gd name="connsiteY1" fmla="*/ 8784 h 9668"/>
                <a:gd name="connsiteX2" fmla="*/ 2737 w 10000"/>
                <a:gd name="connsiteY2" fmla="*/ 988 h 9668"/>
                <a:gd name="connsiteX3" fmla="*/ 0 w 10000"/>
                <a:gd name="connsiteY3" fmla="*/ 12 h 9668"/>
                <a:gd name="connsiteX4" fmla="*/ 7000 w 10000"/>
                <a:gd name="connsiteY4" fmla="*/ 1269 h 9668"/>
                <a:gd name="connsiteX5" fmla="*/ 9211 w 10000"/>
                <a:gd name="connsiteY5" fmla="*/ 1743 h 9668"/>
                <a:gd name="connsiteX6" fmla="*/ 10000 w 10000"/>
                <a:gd name="connsiteY6" fmla="*/ 2127 h 9668"/>
                <a:gd name="connsiteX7" fmla="*/ 10000 w 10000"/>
                <a:gd name="connsiteY7" fmla="*/ 7408 h 9668"/>
                <a:gd name="connsiteX8" fmla="*/ 9211 w 10000"/>
                <a:gd name="connsiteY8" fmla="*/ 7911 h 9668"/>
                <a:gd name="connsiteX9" fmla="*/ 502 w 10000"/>
                <a:gd name="connsiteY9" fmla="*/ 9660 h 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668">
                  <a:moveTo>
                    <a:pt x="502" y="9660"/>
                  </a:moveTo>
                  <a:cubicBezTo>
                    <a:pt x="502" y="9660"/>
                    <a:pt x="2684" y="9361"/>
                    <a:pt x="2684" y="8784"/>
                  </a:cubicBezTo>
                  <a:lnTo>
                    <a:pt x="2737" y="988"/>
                  </a:lnTo>
                  <a:cubicBezTo>
                    <a:pt x="2737" y="988"/>
                    <a:pt x="2632" y="219"/>
                    <a:pt x="0" y="12"/>
                  </a:cubicBezTo>
                  <a:cubicBezTo>
                    <a:pt x="0" y="12"/>
                    <a:pt x="1421" y="-210"/>
                    <a:pt x="7000" y="1269"/>
                  </a:cubicBezTo>
                  <a:lnTo>
                    <a:pt x="9211" y="1743"/>
                  </a:lnTo>
                  <a:cubicBezTo>
                    <a:pt x="9211" y="1743"/>
                    <a:pt x="10000" y="1965"/>
                    <a:pt x="10000" y="2127"/>
                  </a:cubicBezTo>
                  <a:lnTo>
                    <a:pt x="10000" y="7408"/>
                  </a:lnTo>
                  <a:cubicBezTo>
                    <a:pt x="10000" y="7408"/>
                    <a:pt x="9947" y="7704"/>
                    <a:pt x="9211" y="7911"/>
                  </a:cubicBezTo>
                  <a:cubicBezTo>
                    <a:pt x="9211" y="7911"/>
                    <a:pt x="1659" y="9808"/>
                    <a:pt x="502" y="9660"/>
                  </a:cubicBezTo>
                  <a:close/>
                </a:path>
              </a:pathLst>
            </a:custGeom>
            <a:gradFill flip="none" rotWithShape="1">
              <a:gsLst>
                <a:gs pos="0">
                  <a:sysClr val="window" lastClr="FFFFFF">
                    <a:tint val="66000"/>
                    <a:satMod val="160000"/>
                    <a:lumMod val="83000"/>
                  </a:sysClr>
                </a:gs>
                <a:gs pos="50000">
                  <a:sysClr val="window" lastClr="FFFFFF">
                    <a:tint val="44500"/>
                    <a:satMod val="160000"/>
                    <a:lumMod val="89000"/>
                  </a:sysClr>
                </a:gs>
                <a:gs pos="99000">
                  <a:sysClr val="window" lastClr="FFFFFF">
                    <a:tint val="23500"/>
                    <a:satMod val="160000"/>
                    <a:lumMod val="77000"/>
                  </a:sysClr>
                </a:gs>
              </a:gsLst>
              <a:lin ang="10800000" scaled="0"/>
              <a:tileRect/>
            </a:gradFill>
            <a:ln>
              <a:noFill/>
            </a:ln>
            <a:effectLst>
              <a:outerShdw blurRad="50800" dist="38100" dir="10800000" algn="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Arial" panose="020B0604020202020204" pitchFamily="34" charset="0"/>
                <a:ea typeface="+mn-ea"/>
                <a:cs typeface="Arial" panose="020B0604020202020204" pitchFamily="34" charset="0"/>
              </a:endParaRPr>
            </a:p>
          </p:txBody>
        </p:sp>
        <p:sp>
          <p:nvSpPr>
            <p:cNvPr id="13" name="Rectangle 12">
              <a:extLst>
                <a:ext uri="{FF2B5EF4-FFF2-40B4-BE49-F238E27FC236}">
                  <a16:creationId xmlns:a16="http://schemas.microsoft.com/office/drawing/2014/main" id="{12565367-B55A-F520-5E5D-77D67F3C9CC3}"/>
                </a:ext>
              </a:extLst>
            </p:cNvPr>
            <p:cNvSpPr/>
            <p:nvPr/>
          </p:nvSpPr>
          <p:spPr>
            <a:xfrm>
              <a:off x="3579053" y="1229624"/>
              <a:ext cx="2663724" cy="276999"/>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DOMAIN</a:t>
              </a:r>
            </a:p>
          </p:txBody>
        </p:sp>
        <p:sp>
          <p:nvSpPr>
            <p:cNvPr id="14" name="Rectangle 13">
              <a:extLst>
                <a:ext uri="{FF2B5EF4-FFF2-40B4-BE49-F238E27FC236}">
                  <a16:creationId xmlns:a16="http://schemas.microsoft.com/office/drawing/2014/main" id="{18A6E6A6-D571-9CD7-E763-7441A64CF69D}"/>
                </a:ext>
              </a:extLst>
            </p:cNvPr>
            <p:cNvSpPr/>
            <p:nvPr/>
          </p:nvSpPr>
          <p:spPr>
            <a:xfrm>
              <a:off x="3550632" y="2100141"/>
              <a:ext cx="266372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TECHNICAL</a:t>
              </a:r>
            </a:p>
          </p:txBody>
        </p:sp>
        <p:sp>
          <p:nvSpPr>
            <p:cNvPr id="15" name="Rectangle 14">
              <a:extLst>
                <a:ext uri="{FF2B5EF4-FFF2-40B4-BE49-F238E27FC236}">
                  <a16:creationId xmlns:a16="http://schemas.microsoft.com/office/drawing/2014/main" id="{8D1728F1-4458-F88E-7077-8E851A449EAE}"/>
                </a:ext>
              </a:extLst>
            </p:cNvPr>
            <p:cNvSpPr/>
            <p:nvPr/>
          </p:nvSpPr>
          <p:spPr>
            <a:xfrm>
              <a:off x="3582723" y="3065465"/>
              <a:ext cx="266372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PROCESS</a:t>
              </a:r>
            </a:p>
          </p:txBody>
        </p:sp>
        <p:sp>
          <p:nvSpPr>
            <p:cNvPr id="16" name="Rectangle 15">
              <a:extLst>
                <a:ext uri="{FF2B5EF4-FFF2-40B4-BE49-F238E27FC236}">
                  <a16:creationId xmlns:a16="http://schemas.microsoft.com/office/drawing/2014/main" id="{20DD1E4D-5754-9EA7-5558-E95F3C77CC47}"/>
                </a:ext>
              </a:extLst>
            </p:cNvPr>
            <p:cNvSpPr/>
            <p:nvPr/>
          </p:nvSpPr>
          <p:spPr>
            <a:xfrm>
              <a:off x="3619202" y="4039746"/>
              <a:ext cx="266372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SOFTSKILLS</a:t>
              </a:r>
            </a:p>
          </p:txBody>
        </p:sp>
      </p:grpSp>
      <p:cxnSp>
        <p:nvCxnSpPr>
          <p:cNvPr id="17" name="Connecteur droit 40">
            <a:extLst>
              <a:ext uri="{FF2B5EF4-FFF2-40B4-BE49-F238E27FC236}">
                <a16:creationId xmlns:a16="http://schemas.microsoft.com/office/drawing/2014/main" id="{E2142A14-E275-5702-ABC6-719FA799D82B}"/>
              </a:ext>
            </a:extLst>
          </p:cNvPr>
          <p:cNvCxnSpPr/>
          <p:nvPr/>
        </p:nvCxnSpPr>
        <p:spPr>
          <a:xfrm flipH="1">
            <a:off x="7183638" y="2018341"/>
            <a:ext cx="0" cy="4297680"/>
          </a:xfrm>
          <a:prstGeom prst="line">
            <a:avLst/>
          </a:prstGeom>
          <a:ln w="12700">
            <a:solidFill>
              <a:srgbClr val="006966"/>
            </a:solidFill>
          </a:ln>
        </p:spPr>
        <p:style>
          <a:lnRef idx="1">
            <a:schemeClr val="accent1"/>
          </a:lnRef>
          <a:fillRef idx="0">
            <a:schemeClr val="accent1"/>
          </a:fillRef>
          <a:effectRef idx="0">
            <a:schemeClr val="accent1"/>
          </a:effectRef>
          <a:fontRef idx="minor">
            <a:schemeClr val="tx1"/>
          </a:fontRef>
        </p:style>
      </p:cxnSp>
      <p:sp>
        <p:nvSpPr>
          <p:cNvPr id="18" name="Demi-cadre 41">
            <a:extLst>
              <a:ext uri="{FF2B5EF4-FFF2-40B4-BE49-F238E27FC236}">
                <a16:creationId xmlns:a16="http://schemas.microsoft.com/office/drawing/2014/main" id="{23961973-FF56-77A0-2632-C0E6F15DC5F7}"/>
              </a:ext>
            </a:extLst>
          </p:cNvPr>
          <p:cNvSpPr/>
          <p:nvPr/>
        </p:nvSpPr>
        <p:spPr>
          <a:xfrm rot="2700000" flipH="1">
            <a:off x="7073150" y="4082683"/>
            <a:ext cx="220980" cy="220980"/>
          </a:xfrm>
          <a:prstGeom prst="halfFrame">
            <a:avLst/>
          </a:prstGeom>
          <a:solidFill>
            <a:srgbClr val="0069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218BB559-C336-FDE8-FD1C-746BBF0CDC28}"/>
              </a:ext>
            </a:extLst>
          </p:cNvPr>
          <p:cNvSpPr txBox="1">
            <a:spLocks/>
          </p:cNvSpPr>
          <p:nvPr/>
        </p:nvSpPr>
        <p:spPr>
          <a:xfrm>
            <a:off x="7474425" y="1963627"/>
            <a:ext cx="1872473" cy="3693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KPMG Bold" panose="020B0803030202040204" pitchFamily="34" charset="0"/>
                <a:ea typeface="+mj-ea"/>
                <a:cs typeface="+mj-cs"/>
              </a:rPr>
              <a:t>Training focus areas</a:t>
            </a:r>
          </a:p>
        </p:txBody>
      </p:sp>
      <p:grpSp>
        <p:nvGrpSpPr>
          <p:cNvPr id="20" name="Group 19">
            <a:extLst>
              <a:ext uri="{FF2B5EF4-FFF2-40B4-BE49-F238E27FC236}">
                <a16:creationId xmlns:a16="http://schemas.microsoft.com/office/drawing/2014/main" id="{17F1F5C5-415E-C2A0-0CD8-A7F61B67796E}"/>
              </a:ext>
            </a:extLst>
          </p:cNvPr>
          <p:cNvGrpSpPr/>
          <p:nvPr/>
        </p:nvGrpSpPr>
        <p:grpSpPr>
          <a:xfrm>
            <a:off x="1060517" y="1902431"/>
            <a:ext cx="5518110" cy="4382327"/>
            <a:chOff x="1060517" y="2193380"/>
            <a:chExt cx="5518110" cy="4382327"/>
          </a:xfrm>
        </p:grpSpPr>
        <p:pic>
          <p:nvPicPr>
            <p:cNvPr id="21" name="Picture 20">
              <a:extLst>
                <a:ext uri="{FF2B5EF4-FFF2-40B4-BE49-F238E27FC236}">
                  <a16:creationId xmlns:a16="http://schemas.microsoft.com/office/drawing/2014/main" id="{180A05BD-B8ED-F6FF-A65E-8730E4B4FFE0}"/>
                </a:ext>
              </a:extLst>
            </p:cNvPr>
            <p:cNvPicPr>
              <a:picLocks noChangeAspect="1"/>
            </p:cNvPicPr>
            <p:nvPr/>
          </p:nvPicPr>
          <p:blipFill>
            <a:blip r:embed="rId3"/>
            <a:stretch>
              <a:fillRect/>
            </a:stretch>
          </p:blipFill>
          <p:spPr>
            <a:xfrm>
              <a:off x="1060517" y="2193380"/>
              <a:ext cx="5442867" cy="3074583"/>
            </a:xfrm>
            <a:prstGeom prst="rect">
              <a:avLst/>
            </a:prstGeom>
          </p:spPr>
        </p:pic>
        <p:grpSp>
          <p:nvGrpSpPr>
            <p:cNvPr id="22" name="Group 21">
              <a:extLst>
                <a:ext uri="{FF2B5EF4-FFF2-40B4-BE49-F238E27FC236}">
                  <a16:creationId xmlns:a16="http://schemas.microsoft.com/office/drawing/2014/main" id="{19EF8C1A-0E85-0859-618E-859E53C71597}"/>
                </a:ext>
              </a:extLst>
            </p:cNvPr>
            <p:cNvGrpSpPr/>
            <p:nvPr/>
          </p:nvGrpSpPr>
          <p:grpSpPr>
            <a:xfrm>
              <a:off x="1066058" y="5328233"/>
              <a:ext cx="5501540" cy="365760"/>
              <a:chOff x="1060517" y="5353173"/>
              <a:chExt cx="5501540" cy="481162"/>
            </a:xfrm>
          </p:grpSpPr>
          <p:sp>
            <p:nvSpPr>
              <p:cNvPr id="39" name="Rectangle 38">
                <a:extLst>
                  <a:ext uri="{FF2B5EF4-FFF2-40B4-BE49-F238E27FC236}">
                    <a16:creationId xmlns:a16="http://schemas.microsoft.com/office/drawing/2014/main" id="{4906EDB9-ADE3-BEBC-1BB9-48B9A923BC4B}"/>
                  </a:ext>
                </a:extLst>
              </p:cNvPr>
              <p:cNvSpPr/>
              <p:nvPr/>
            </p:nvSpPr>
            <p:spPr>
              <a:xfrm>
                <a:off x="1885779" y="5359551"/>
                <a:ext cx="4586820" cy="474784"/>
              </a:xfrm>
              <a:prstGeom prst="rect">
                <a:avLst/>
              </a:prstGeom>
              <a:solidFill>
                <a:schemeClr val="bg1"/>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t"/>
              <a:lstStyle/>
              <a:p>
                <a:pPr marL="0" marR="0" lvl="2" indent="0" algn="l" defTabSz="914400" rtl="0" eaLnBrk="1" fontAlgn="auto" latinLnBrk="0" hangingPunct="1">
                  <a:lnSpc>
                    <a:spcPct val="100000"/>
                  </a:lnSpc>
                  <a:spcBef>
                    <a:spcPts val="277"/>
                  </a:spcBef>
                  <a:spcAft>
                    <a:spcPts val="0"/>
                  </a:spcAft>
                  <a:buClr>
                    <a:srgbClr val="97989A"/>
                  </a:buClr>
                  <a:buSzTx/>
                  <a:buFontTx/>
                  <a:buNone/>
                  <a:tabLst/>
                  <a:defRPr/>
                </a:pPr>
                <a:endParaRPr kumimoji="0" lang="en-US" sz="923" b="0" i="0" u="none" strike="noStrike" kern="1200" cap="none" spc="0" normalizeH="0" baseline="0" noProof="0">
                  <a:ln>
                    <a:noFill/>
                  </a:ln>
                  <a:solidFill>
                    <a:prstClr val="black"/>
                  </a:solidFill>
                  <a:effectLst/>
                  <a:uLnTx/>
                  <a:uFillTx/>
                  <a:latin typeface="Arial" panose="020B0604020202020204" pitchFamily="34" charset="0"/>
                  <a:ea typeface="+mn-ea"/>
                  <a:cs typeface="Arial" pitchFamily="34" charset="0"/>
                </a:endParaRPr>
              </a:p>
            </p:txBody>
          </p:sp>
          <p:sp>
            <p:nvSpPr>
              <p:cNvPr id="40" name="Rectangle 39">
                <a:extLst>
                  <a:ext uri="{FF2B5EF4-FFF2-40B4-BE49-F238E27FC236}">
                    <a16:creationId xmlns:a16="http://schemas.microsoft.com/office/drawing/2014/main" id="{0AE677F8-7F0C-9950-E73A-0D5194BFE43A}"/>
                  </a:ext>
                </a:extLst>
              </p:cNvPr>
              <p:cNvSpPr>
                <a:spLocks/>
              </p:cNvSpPr>
              <p:nvPr/>
            </p:nvSpPr>
            <p:spPr>
              <a:xfrm>
                <a:off x="1060517" y="5359551"/>
                <a:ext cx="780282" cy="474784"/>
              </a:xfrm>
              <a:prstGeom prst="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ANALYSTS REPORTS</a:t>
                </a:r>
              </a:p>
            </p:txBody>
          </p:sp>
          <p:sp>
            <p:nvSpPr>
              <p:cNvPr id="41" name="Rectangle 40">
                <a:extLst>
                  <a:ext uri="{FF2B5EF4-FFF2-40B4-BE49-F238E27FC236}">
                    <a16:creationId xmlns:a16="http://schemas.microsoft.com/office/drawing/2014/main" id="{A782EB6B-566A-8933-8BC2-CB07196DA911}"/>
                  </a:ext>
                </a:extLst>
              </p:cNvPr>
              <p:cNvSpPr>
                <a:spLocks/>
              </p:cNvSpPr>
              <p:nvPr/>
            </p:nvSpPr>
            <p:spPr>
              <a:xfrm>
                <a:off x="6520538" y="5353173"/>
                <a:ext cx="41519" cy="474784"/>
              </a:xfrm>
              <a:prstGeom prst="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Univers for KPMG" panose="020B0603020202020204" pitchFamily="34" charset="0"/>
                  <a:ea typeface="+mn-ea"/>
                  <a:cs typeface="+mn-cs"/>
                </a:endParaRPr>
              </a:p>
            </p:txBody>
          </p:sp>
        </p:grpSp>
        <p:grpSp>
          <p:nvGrpSpPr>
            <p:cNvPr id="23" name="Group 22">
              <a:extLst>
                <a:ext uri="{FF2B5EF4-FFF2-40B4-BE49-F238E27FC236}">
                  <a16:creationId xmlns:a16="http://schemas.microsoft.com/office/drawing/2014/main" id="{E023BDB6-1BD1-12F4-86FC-AFB21708E479}"/>
                </a:ext>
              </a:extLst>
            </p:cNvPr>
            <p:cNvGrpSpPr/>
            <p:nvPr/>
          </p:nvGrpSpPr>
          <p:grpSpPr>
            <a:xfrm>
              <a:off x="1066058" y="5763264"/>
              <a:ext cx="5501540" cy="365760"/>
              <a:chOff x="1071600" y="5863021"/>
              <a:chExt cx="5501540" cy="481162"/>
            </a:xfrm>
          </p:grpSpPr>
          <p:sp>
            <p:nvSpPr>
              <p:cNvPr id="36" name="Rectangle 35">
                <a:extLst>
                  <a:ext uri="{FF2B5EF4-FFF2-40B4-BE49-F238E27FC236}">
                    <a16:creationId xmlns:a16="http://schemas.microsoft.com/office/drawing/2014/main" id="{D6857F78-FBAD-E56C-B804-FB91647C8BEB}"/>
                  </a:ext>
                </a:extLst>
              </p:cNvPr>
              <p:cNvSpPr/>
              <p:nvPr/>
            </p:nvSpPr>
            <p:spPr>
              <a:xfrm>
                <a:off x="1896862" y="5869399"/>
                <a:ext cx="4586820" cy="474784"/>
              </a:xfrm>
              <a:prstGeom prst="rect">
                <a:avLst/>
              </a:prstGeom>
              <a:solidFill>
                <a:schemeClr val="bg1"/>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t"/>
              <a:lstStyle/>
              <a:p>
                <a:pPr marL="0" marR="0" lvl="2" indent="0" algn="l" defTabSz="914400" rtl="0" eaLnBrk="1" fontAlgn="auto" latinLnBrk="0" hangingPunct="1">
                  <a:lnSpc>
                    <a:spcPct val="100000"/>
                  </a:lnSpc>
                  <a:spcBef>
                    <a:spcPts val="277"/>
                  </a:spcBef>
                  <a:spcAft>
                    <a:spcPts val="0"/>
                  </a:spcAft>
                  <a:buClr>
                    <a:srgbClr val="97989A"/>
                  </a:buClr>
                  <a:buSzTx/>
                  <a:buFontTx/>
                  <a:buNone/>
                  <a:tabLst/>
                  <a:defRPr/>
                </a:pPr>
                <a:endParaRPr kumimoji="0" lang="en-US" sz="923" b="0" i="0" u="none" strike="noStrike" kern="1200" cap="none" spc="0" normalizeH="0" baseline="0" noProof="0">
                  <a:ln>
                    <a:noFill/>
                  </a:ln>
                  <a:solidFill>
                    <a:prstClr val="black"/>
                  </a:solidFill>
                  <a:effectLst/>
                  <a:uLnTx/>
                  <a:uFillTx/>
                  <a:latin typeface="Arial" panose="020B0604020202020204" pitchFamily="34" charset="0"/>
                  <a:ea typeface="+mn-ea"/>
                  <a:cs typeface="Arial" pitchFamily="34" charset="0"/>
                </a:endParaRPr>
              </a:p>
            </p:txBody>
          </p:sp>
          <p:sp>
            <p:nvSpPr>
              <p:cNvPr id="37" name="Rectangle 36">
                <a:extLst>
                  <a:ext uri="{FF2B5EF4-FFF2-40B4-BE49-F238E27FC236}">
                    <a16:creationId xmlns:a16="http://schemas.microsoft.com/office/drawing/2014/main" id="{A77B9C4F-583A-5E40-1285-C6D8881FF0E0}"/>
                  </a:ext>
                </a:extLst>
              </p:cNvPr>
              <p:cNvSpPr>
                <a:spLocks/>
              </p:cNvSpPr>
              <p:nvPr/>
            </p:nvSpPr>
            <p:spPr>
              <a:xfrm>
                <a:off x="1071600" y="5869399"/>
                <a:ext cx="780282" cy="474784"/>
              </a:xfrm>
              <a:prstGeom prst="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ONGOING BUSINESS</a:t>
                </a:r>
              </a:p>
            </p:txBody>
          </p:sp>
          <p:sp>
            <p:nvSpPr>
              <p:cNvPr id="38" name="Rectangle 37">
                <a:extLst>
                  <a:ext uri="{FF2B5EF4-FFF2-40B4-BE49-F238E27FC236}">
                    <a16:creationId xmlns:a16="http://schemas.microsoft.com/office/drawing/2014/main" id="{41029BAB-FBFA-167F-16FC-153A267CAC2C}"/>
                  </a:ext>
                </a:extLst>
              </p:cNvPr>
              <p:cNvSpPr>
                <a:spLocks/>
              </p:cNvSpPr>
              <p:nvPr/>
            </p:nvSpPr>
            <p:spPr>
              <a:xfrm>
                <a:off x="6531621" y="5863021"/>
                <a:ext cx="41519" cy="474784"/>
              </a:xfrm>
              <a:prstGeom prst="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Univers for KPMG" panose="020B0603020202020204" pitchFamily="34" charset="0"/>
                  <a:ea typeface="+mn-ea"/>
                  <a:cs typeface="+mn-cs"/>
                </a:endParaRPr>
              </a:p>
            </p:txBody>
          </p:sp>
        </p:grpSp>
        <p:pic>
          <p:nvPicPr>
            <p:cNvPr id="24" name="Picture 2" descr="Gartner: EMEA IT spending to see 2 percent increase in 2017">
              <a:extLst>
                <a:ext uri="{FF2B5EF4-FFF2-40B4-BE49-F238E27FC236}">
                  <a16:creationId xmlns:a16="http://schemas.microsoft.com/office/drawing/2014/main" id="{BA0CCCAC-AE4D-70E1-D221-3DCC9DC4B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875" y="5404902"/>
              <a:ext cx="822960" cy="2362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Quality Assurance – How can we improve software quality? – MCANTA">
              <a:extLst>
                <a:ext uri="{FF2B5EF4-FFF2-40B4-BE49-F238E27FC236}">
                  <a16:creationId xmlns:a16="http://schemas.microsoft.com/office/drawing/2014/main" id="{3430C9F3-A337-7BD6-325F-C6B8DF07C4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421"/>
            <a:stretch/>
          </p:blipFill>
          <p:spPr bwMode="auto">
            <a:xfrm>
              <a:off x="1982692" y="5332367"/>
              <a:ext cx="503331" cy="36576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 ">
              <a:extLst>
                <a:ext uri="{FF2B5EF4-FFF2-40B4-BE49-F238E27FC236}">
                  <a16:creationId xmlns:a16="http://schemas.microsoft.com/office/drawing/2014/main" id="{A4236E92-EBCB-0316-A374-E26E9BC293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573" y="5474148"/>
              <a:ext cx="914400" cy="132373"/>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40C5F8BC-0947-0A7F-F34C-C76471F1F20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19977" y="5380689"/>
              <a:ext cx="640080" cy="257842"/>
            </a:xfrm>
            <a:prstGeom prst="rect">
              <a:avLst/>
            </a:prstGeom>
          </p:spPr>
        </p:pic>
        <p:sp>
          <p:nvSpPr>
            <p:cNvPr id="28" name="TextBox 27">
              <a:extLst>
                <a:ext uri="{FF2B5EF4-FFF2-40B4-BE49-F238E27FC236}">
                  <a16:creationId xmlns:a16="http://schemas.microsoft.com/office/drawing/2014/main" id="{E42A0985-B2CA-6538-01A3-E10B36FF6F88}"/>
                </a:ext>
              </a:extLst>
            </p:cNvPr>
            <p:cNvSpPr txBox="1"/>
            <p:nvPr/>
          </p:nvSpPr>
          <p:spPr>
            <a:xfrm>
              <a:off x="1918355" y="5805220"/>
              <a:ext cx="1463040" cy="276999"/>
            </a:xfrm>
            <a:prstGeom prst="rect">
              <a:avLst/>
            </a:prstGeom>
            <a:noFill/>
          </p:spPr>
          <p:txBody>
            <a:bodyPr wrap="square">
              <a:spAutoFit/>
            </a:bodyPr>
            <a:lstStyle/>
            <a:p>
              <a:pPr marL="225425"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Inflight projects</a:t>
              </a:r>
            </a:p>
          </p:txBody>
        </p:sp>
        <p:sp>
          <p:nvSpPr>
            <p:cNvPr id="29" name="TextBox 28">
              <a:extLst>
                <a:ext uri="{FF2B5EF4-FFF2-40B4-BE49-F238E27FC236}">
                  <a16:creationId xmlns:a16="http://schemas.microsoft.com/office/drawing/2014/main" id="{FF952EAE-9D41-7DA9-897C-D4656D835855}"/>
                </a:ext>
              </a:extLst>
            </p:cNvPr>
            <p:cNvSpPr txBox="1"/>
            <p:nvPr/>
          </p:nvSpPr>
          <p:spPr>
            <a:xfrm>
              <a:off x="4037249" y="5800735"/>
              <a:ext cx="1463040" cy="276999"/>
            </a:xfrm>
            <a:prstGeom prst="rect">
              <a:avLst/>
            </a:prstGeom>
            <a:noFill/>
          </p:spPr>
          <p:txBody>
            <a:bodyPr wrap="square">
              <a:spAutoFit/>
            </a:bodyPr>
            <a:lstStyle/>
            <a:p>
              <a:pPr marL="225425"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Pipeline projects</a:t>
              </a:r>
            </a:p>
          </p:txBody>
        </p:sp>
        <p:grpSp>
          <p:nvGrpSpPr>
            <p:cNvPr id="30" name="Group 29">
              <a:extLst>
                <a:ext uri="{FF2B5EF4-FFF2-40B4-BE49-F238E27FC236}">
                  <a16:creationId xmlns:a16="http://schemas.microsoft.com/office/drawing/2014/main" id="{05823544-C8ED-2EBC-977D-CA739E1F813E}"/>
                </a:ext>
              </a:extLst>
            </p:cNvPr>
            <p:cNvGrpSpPr/>
            <p:nvPr/>
          </p:nvGrpSpPr>
          <p:grpSpPr>
            <a:xfrm>
              <a:off x="1077087" y="6209947"/>
              <a:ext cx="5501540" cy="365760"/>
              <a:chOff x="1071600" y="5863021"/>
              <a:chExt cx="5501540" cy="481162"/>
            </a:xfrm>
          </p:grpSpPr>
          <p:sp>
            <p:nvSpPr>
              <p:cNvPr id="33" name="Rectangle 32">
                <a:extLst>
                  <a:ext uri="{FF2B5EF4-FFF2-40B4-BE49-F238E27FC236}">
                    <a16:creationId xmlns:a16="http://schemas.microsoft.com/office/drawing/2014/main" id="{0949C856-A688-DCCF-B52D-3B7B6CB8B611}"/>
                  </a:ext>
                </a:extLst>
              </p:cNvPr>
              <p:cNvSpPr/>
              <p:nvPr/>
            </p:nvSpPr>
            <p:spPr>
              <a:xfrm>
                <a:off x="1896862" y="5869399"/>
                <a:ext cx="4586820" cy="474784"/>
              </a:xfrm>
              <a:prstGeom prst="rect">
                <a:avLst/>
              </a:prstGeom>
              <a:solidFill>
                <a:schemeClr val="bg1"/>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t"/>
              <a:lstStyle/>
              <a:p>
                <a:pPr marL="0" marR="0" lvl="2" indent="0" algn="l" defTabSz="914400" rtl="0" eaLnBrk="1" fontAlgn="auto" latinLnBrk="0" hangingPunct="1">
                  <a:lnSpc>
                    <a:spcPct val="100000"/>
                  </a:lnSpc>
                  <a:spcBef>
                    <a:spcPts val="277"/>
                  </a:spcBef>
                  <a:spcAft>
                    <a:spcPts val="0"/>
                  </a:spcAft>
                  <a:buClr>
                    <a:srgbClr val="97989A"/>
                  </a:buClr>
                  <a:buSzTx/>
                  <a:buFontTx/>
                  <a:buNone/>
                  <a:tabLst/>
                  <a:defRPr/>
                </a:pPr>
                <a:endParaRPr kumimoji="0" lang="en-US" sz="923" b="0" i="0" u="none" strike="noStrike" kern="1200" cap="none" spc="0" normalizeH="0" baseline="0" noProof="0">
                  <a:ln>
                    <a:noFill/>
                  </a:ln>
                  <a:solidFill>
                    <a:prstClr val="black"/>
                  </a:solidFill>
                  <a:effectLst/>
                  <a:uLnTx/>
                  <a:uFillTx/>
                  <a:latin typeface="Arial" panose="020B0604020202020204" pitchFamily="34" charset="0"/>
                  <a:ea typeface="+mn-ea"/>
                  <a:cs typeface="Arial" pitchFamily="34" charset="0"/>
                </a:endParaRPr>
              </a:p>
            </p:txBody>
          </p:sp>
          <p:sp>
            <p:nvSpPr>
              <p:cNvPr id="34" name="Rectangle 33">
                <a:extLst>
                  <a:ext uri="{FF2B5EF4-FFF2-40B4-BE49-F238E27FC236}">
                    <a16:creationId xmlns:a16="http://schemas.microsoft.com/office/drawing/2014/main" id="{2E7C2645-0701-069F-D945-EBF73B247FF9}"/>
                  </a:ext>
                </a:extLst>
              </p:cNvPr>
              <p:cNvSpPr>
                <a:spLocks/>
              </p:cNvSpPr>
              <p:nvPr/>
            </p:nvSpPr>
            <p:spPr>
              <a:xfrm>
                <a:off x="1071600" y="5869399"/>
                <a:ext cx="780282" cy="474784"/>
              </a:xfrm>
              <a:prstGeom prst="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GAP ANALYSIS</a:t>
                </a:r>
              </a:p>
            </p:txBody>
          </p:sp>
          <p:sp>
            <p:nvSpPr>
              <p:cNvPr id="35" name="Rectangle 34">
                <a:extLst>
                  <a:ext uri="{FF2B5EF4-FFF2-40B4-BE49-F238E27FC236}">
                    <a16:creationId xmlns:a16="http://schemas.microsoft.com/office/drawing/2014/main" id="{6CDAC946-BBA2-73F2-2BB0-B63F4FD5E4AE}"/>
                  </a:ext>
                </a:extLst>
              </p:cNvPr>
              <p:cNvSpPr>
                <a:spLocks/>
              </p:cNvSpPr>
              <p:nvPr/>
            </p:nvSpPr>
            <p:spPr>
              <a:xfrm>
                <a:off x="6531621" y="5863021"/>
                <a:ext cx="41519" cy="474784"/>
              </a:xfrm>
              <a:prstGeom prst="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Univers for KPMG" panose="020B0603020202020204" pitchFamily="34" charset="0"/>
                  <a:ea typeface="+mn-ea"/>
                  <a:cs typeface="+mn-cs"/>
                </a:endParaRPr>
              </a:p>
            </p:txBody>
          </p:sp>
        </p:grpSp>
        <p:sp>
          <p:nvSpPr>
            <p:cNvPr id="31" name="TextBox 30">
              <a:extLst>
                <a:ext uri="{FF2B5EF4-FFF2-40B4-BE49-F238E27FC236}">
                  <a16:creationId xmlns:a16="http://schemas.microsoft.com/office/drawing/2014/main" id="{60700D46-2F48-76C8-618C-8A4F832CE20E}"/>
                </a:ext>
              </a:extLst>
            </p:cNvPr>
            <p:cNvSpPr txBox="1"/>
            <p:nvPr/>
          </p:nvSpPr>
          <p:spPr>
            <a:xfrm>
              <a:off x="1929384" y="6251903"/>
              <a:ext cx="1962636" cy="276999"/>
            </a:xfrm>
            <a:prstGeom prst="rect">
              <a:avLst/>
            </a:prstGeom>
            <a:noFill/>
          </p:spPr>
          <p:txBody>
            <a:bodyPr wrap="square">
              <a:spAutoFit/>
            </a:bodyPr>
            <a:lstStyle/>
            <a:p>
              <a:pPr marL="225425"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Existing skillset of team</a:t>
              </a:r>
            </a:p>
          </p:txBody>
        </p:sp>
        <p:sp>
          <p:nvSpPr>
            <p:cNvPr id="32" name="TextBox 31">
              <a:extLst>
                <a:ext uri="{FF2B5EF4-FFF2-40B4-BE49-F238E27FC236}">
                  <a16:creationId xmlns:a16="http://schemas.microsoft.com/office/drawing/2014/main" id="{D4168631-C162-5355-EF7F-12154BD7B2C3}"/>
                </a:ext>
              </a:extLst>
            </p:cNvPr>
            <p:cNvSpPr txBox="1"/>
            <p:nvPr/>
          </p:nvSpPr>
          <p:spPr>
            <a:xfrm>
              <a:off x="4048277" y="6247418"/>
              <a:ext cx="1962635" cy="276999"/>
            </a:xfrm>
            <a:prstGeom prst="rect">
              <a:avLst/>
            </a:prstGeom>
            <a:noFill/>
          </p:spPr>
          <p:txBody>
            <a:bodyPr wrap="square">
              <a:spAutoFit/>
            </a:bodyPr>
            <a:lstStyle/>
            <a:p>
              <a:pPr marL="225425"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Required skillset needs</a:t>
              </a:r>
            </a:p>
          </p:txBody>
        </p:sp>
      </p:grpSp>
      <p:pic>
        <p:nvPicPr>
          <p:cNvPr id="4100" name="Picture 4" descr="Awards and Recognition">
            <a:extLst>
              <a:ext uri="{FF2B5EF4-FFF2-40B4-BE49-F238E27FC236}">
                <a16:creationId xmlns:a16="http://schemas.microsoft.com/office/drawing/2014/main" id="{193B7E76-EFB8-D175-D699-C78DF43BFC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955" b="37381"/>
          <a:stretch/>
        </p:blipFill>
        <p:spPr bwMode="auto">
          <a:xfrm>
            <a:off x="5429196" y="5097817"/>
            <a:ext cx="914400" cy="252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325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200" y="1815316"/>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dirty="0">
                <a:solidFill>
                  <a:srgbClr val="00338D"/>
                </a:solidFill>
                <a:latin typeface="KPMG Extralight"/>
              </a:rPr>
              <a:t>ESG Centric QE trainings</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Providing training on ESG equips team members with a thorough understanding of pertinent environmental, social, and governance issues that impact the business, empowering them to make a positive difference. With this knowledge, a QE team member can effectively deliver ESG-focused QE services to the clients, ultimately contributing to a more sustainable and responsible business approach.</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Better understanding of ESG scenarios and priorities enables informed decision-making.</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Promote reusability of components.</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Implement effective program management strategies for long-term sustainability and success.</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Foster a culture of innovation, quality, and continuous improvements..</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Establish concise and standardized ESG reporting.</a:t>
            </a:r>
          </a:p>
        </p:txBody>
      </p:sp>
      <p:sp>
        <p:nvSpPr>
          <p:cNvPr id="47" name="TextBox 46">
            <a:extLst>
              <a:ext uri="{FF2B5EF4-FFF2-40B4-BE49-F238E27FC236}">
                <a16:creationId xmlns:a16="http://schemas.microsoft.com/office/drawing/2014/main" id="{34EDD8E4-ADE5-17A5-1FC9-D54F1C968531}"/>
              </a:ext>
            </a:extLst>
          </p:cNvPr>
          <p:cNvSpPr txBox="1"/>
          <p:nvPr/>
        </p:nvSpPr>
        <p:spPr>
          <a:xfrm>
            <a:off x="995008" y="2008306"/>
            <a:ext cx="2239042" cy="1080663"/>
          </a:xfrm>
          <a:prstGeom prst="roundRect">
            <a:avLst>
              <a:gd name="adj" fmla="val 14293"/>
            </a:avLst>
          </a:prstGeom>
          <a:ln w="28575"/>
        </p:spPr>
        <p:style>
          <a:lnRef idx="2">
            <a:schemeClr val="accent1"/>
          </a:lnRef>
          <a:fillRef idx="1">
            <a:schemeClr val="lt1"/>
          </a:fillRef>
          <a:effectRef idx="0">
            <a:schemeClr val="accent1"/>
          </a:effectRef>
          <a:fontRef idx="minor">
            <a:schemeClr val="dk1"/>
          </a:fontRef>
        </p:style>
        <p:txBody>
          <a:bodyPr wrap="square">
            <a:noAutofit/>
          </a:bodyPr>
          <a:lstStyle/>
          <a:p>
            <a:pPr marL="225425"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to provide deep exposure to ESG concepts, objectives set within the business and what it means from QE perspective</a:t>
            </a:r>
          </a:p>
        </p:txBody>
      </p:sp>
      <p:sp>
        <p:nvSpPr>
          <p:cNvPr id="48" name="TextBox 47">
            <a:extLst>
              <a:ext uri="{FF2B5EF4-FFF2-40B4-BE49-F238E27FC236}">
                <a16:creationId xmlns:a16="http://schemas.microsoft.com/office/drawing/2014/main" id="{2F706F81-2F94-58D9-139F-8C5B62B74DCC}"/>
              </a:ext>
            </a:extLst>
          </p:cNvPr>
          <p:cNvSpPr txBox="1"/>
          <p:nvPr/>
        </p:nvSpPr>
        <p:spPr>
          <a:xfrm>
            <a:off x="6840926" y="2055451"/>
            <a:ext cx="2353398" cy="1073821"/>
          </a:xfrm>
          <a:prstGeom prst="roundRect">
            <a:avLst>
              <a:gd name="adj" fmla="val 14293"/>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a:noAutofit/>
          </a:bodyPr>
          <a:lstStyle/>
          <a:p>
            <a:pPr marL="225425"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to provide insights into frameworks, and the skills to evaluate ESG factors within the business to ensure long term sustainability</a:t>
            </a:r>
          </a:p>
        </p:txBody>
      </p:sp>
      <p:sp>
        <p:nvSpPr>
          <p:cNvPr id="50" name="TextBox 49">
            <a:extLst>
              <a:ext uri="{FF2B5EF4-FFF2-40B4-BE49-F238E27FC236}">
                <a16:creationId xmlns:a16="http://schemas.microsoft.com/office/drawing/2014/main" id="{092FD32E-75B1-F963-BF23-89454D599178}"/>
              </a:ext>
            </a:extLst>
          </p:cNvPr>
          <p:cNvSpPr txBox="1"/>
          <p:nvPr/>
        </p:nvSpPr>
        <p:spPr>
          <a:xfrm>
            <a:off x="1557770" y="4894245"/>
            <a:ext cx="2206213" cy="735382"/>
          </a:xfrm>
          <a:prstGeom prst="roundRect">
            <a:avLst>
              <a:gd name="adj" fmla="val 14293"/>
            </a:avLst>
          </a:prstGeom>
          <a:ln w="28575">
            <a:solidFill>
              <a:srgbClr val="FFC000"/>
            </a:solidFill>
          </a:ln>
        </p:spPr>
        <p:style>
          <a:lnRef idx="2">
            <a:schemeClr val="accent1"/>
          </a:lnRef>
          <a:fillRef idx="1">
            <a:schemeClr val="lt1"/>
          </a:fillRef>
          <a:effectRef idx="0">
            <a:schemeClr val="accent1"/>
          </a:effectRef>
          <a:fontRef idx="minor">
            <a:schemeClr val="dk1"/>
          </a:fontRef>
        </p:style>
        <p:txBody>
          <a:bodyPr wrap="square">
            <a:noAutofit/>
          </a:bodyPr>
          <a:lstStyle/>
          <a:p>
            <a:pPr marL="225425"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Trainings to understand the ESG reporting frameworks and standards</a:t>
            </a:r>
          </a:p>
        </p:txBody>
      </p:sp>
      <p:sp>
        <p:nvSpPr>
          <p:cNvPr id="51" name="TextBox 50">
            <a:extLst>
              <a:ext uri="{FF2B5EF4-FFF2-40B4-BE49-F238E27FC236}">
                <a16:creationId xmlns:a16="http://schemas.microsoft.com/office/drawing/2014/main" id="{1A4586B0-CB09-91E5-05E6-B9E3C898B62F}"/>
              </a:ext>
            </a:extLst>
          </p:cNvPr>
          <p:cNvSpPr txBox="1"/>
          <p:nvPr/>
        </p:nvSpPr>
        <p:spPr>
          <a:xfrm>
            <a:off x="7126303" y="4868595"/>
            <a:ext cx="2206213" cy="1039654"/>
          </a:xfrm>
          <a:prstGeom prst="roundRect">
            <a:avLst>
              <a:gd name="adj" fmla="val 14293"/>
            </a:avLst>
          </a:prstGeom>
          <a:ln w="28575">
            <a:solidFill>
              <a:srgbClr val="CC6600"/>
            </a:solidFill>
          </a:ln>
        </p:spPr>
        <p:style>
          <a:lnRef idx="2">
            <a:schemeClr val="accent6"/>
          </a:lnRef>
          <a:fillRef idx="1">
            <a:schemeClr val="lt1"/>
          </a:fillRef>
          <a:effectRef idx="0">
            <a:schemeClr val="accent6"/>
          </a:effectRef>
          <a:fontRef idx="minor">
            <a:schemeClr val="dk1"/>
          </a:fontRef>
        </p:style>
        <p:txBody>
          <a:bodyPr wrap="square">
            <a:noAutofit/>
          </a:bodyPr>
          <a:lstStyle/>
          <a:p>
            <a:pPr marL="225425"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Trainings on structured ESG driven Innovation process to understand ESG challenges and co-create ESG innovation solutions</a:t>
            </a:r>
          </a:p>
        </p:txBody>
      </p:sp>
      <p:grpSp>
        <p:nvGrpSpPr>
          <p:cNvPr id="56" name="Group 55">
            <a:extLst>
              <a:ext uri="{FF2B5EF4-FFF2-40B4-BE49-F238E27FC236}">
                <a16:creationId xmlns:a16="http://schemas.microsoft.com/office/drawing/2014/main" id="{04A5171A-2A7E-D5E4-A09A-0CB03D7F0BB5}"/>
              </a:ext>
            </a:extLst>
          </p:cNvPr>
          <p:cNvGrpSpPr/>
          <p:nvPr/>
        </p:nvGrpSpPr>
        <p:grpSpPr>
          <a:xfrm>
            <a:off x="3259012" y="2290069"/>
            <a:ext cx="4312727" cy="4017602"/>
            <a:chOff x="3259012" y="2290069"/>
            <a:chExt cx="4312727" cy="4017602"/>
          </a:xfrm>
        </p:grpSpPr>
        <p:grpSp>
          <p:nvGrpSpPr>
            <p:cNvPr id="49" name="Group 48">
              <a:extLst>
                <a:ext uri="{FF2B5EF4-FFF2-40B4-BE49-F238E27FC236}">
                  <a16:creationId xmlns:a16="http://schemas.microsoft.com/office/drawing/2014/main" id="{0C08ABF1-4CE5-B309-D67D-6DFD88610086}"/>
                </a:ext>
              </a:extLst>
            </p:cNvPr>
            <p:cNvGrpSpPr/>
            <p:nvPr/>
          </p:nvGrpSpPr>
          <p:grpSpPr>
            <a:xfrm>
              <a:off x="3259012" y="2290069"/>
              <a:ext cx="4312727" cy="4017602"/>
              <a:chOff x="3271318" y="2047751"/>
              <a:chExt cx="4312727" cy="4017602"/>
            </a:xfrm>
          </p:grpSpPr>
          <p:sp>
            <p:nvSpPr>
              <p:cNvPr id="7" name="Oval 6">
                <a:extLst>
                  <a:ext uri="{FF2B5EF4-FFF2-40B4-BE49-F238E27FC236}">
                    <a16:creationId xmlns:a16="http://schemas.microsoft.com/office/drawing/2014/main" id="{D4C89E36-5044-AC94-0996-937651EB6F17}"/>
                  </a:ext>
                </a:extLst>
              </p:cNvPr>
              <p:cNvSpPr/>
              <p:nvPr/>
            </p:nvSpPr>
            <p:spPr>
              <a:xfrm>
                <a:off x="6510652" y="3065878"/>
                <a:ext cx="526840" cy="526840"/>
              </a:xfrm>
              <a:prstGeom prst="ellipse">
                <a:avLst/>
              </a:prstGeom>
              <a:solidFill>
                <a:srgbClr val="DF9926"/>
              </a:soli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8" name="Oval 7">
                <a:extLst>
                  <a:ext uri="{FF2B5EF4-FFF2-40B4-BE49-F238E27FC236}">
                    <a16:creationId xmlns:a16="http://schemas.microsoft.com/office/drawing/2014/main" id="{F1E3336F-90FD-F485-299E-55DDEA7980EB}"/>
                  </a:ext>
                </a:extLst>
              </p:cNvPr>
              <p:cNvSpPr/>
              <p:nvPr/>
            </p:nvSpPr>
            <p:spPr>
              <a:xfrm>
                <a:off x="5620782" y="2300489"/>
                <a:ext cx="1042250" cy="1042250"/>
              </a:xfrm>
              <a:prstGeom prst="ellipse">
                <a:avLst/>
              </a:prstGeom>
              <a:solidFill>
                <a:srgbClr val="00B28F"/>
              </a:solidFill>
              <a:ln w="12700" cap="flat" cmpd="sng" algn="ctr">
                <a:noFill/>
                <a:prstDash val="solid"/>
                <a:miter lim="800000"/>
              </a:ln>
              <a:effectLst>
                <a:outerShdw blurRad="50800" dist="38100" algn="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9" name="Oval 8">
                <a:extLst>
                  <a:ext uri="{FF2B5EF4-FFF2-40B4-BE49-F238E27FC236}">
                    <a16:creationId xmlns:a16="http://schemas.microsoft.com/office/drawing/2014/main" id="{D2C75305-3455-EC19-A17F-1A3BD5B040A5}"/>
                  </a:ext>
                </a:extLst>
              </p:cNvPr>
              <p:cNvSpPr/>
              <p:nvPr/>
            </p:nvSpPr>
            <p:spPr>
              <a:xfrm>
                <a:off x="4550164" y="5451640"/>
                <a:ext cx="613714" cy="613713"/>
              </a:xfrm>
              <a:prstGeom prst="ellipse">
                <a:avLst/>
              </a:prstGeom>
              <a:solidFill>
                <a:srgbClr val="00B28F"/>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0" name="Oval 9">
                <a:extLst>
                  <a:ext uri="{FF2B5EF4-FFF2-40B4-BE49-F238E27FC236}">
                    <a16:creationId xmlns:a16="http://schemas.microsoft.com/office/drawing/2014/main" id="{B5988200-7F70-E1FF-203D-C3F86FB2F4F6}"/>
                  </a:ext>
                </a:extLst>
              </p:cNvPr>
              <p:cNvSpPr/>
              <p:nvPr/>
            </p:nvSpPr>
            <p:spPr>
              <a:xfrm>
                <a:off x="3647379" y="2389959"/>
                <a:ext cx="897510" cy="897510"/>
              </a:xfrm>
              <a:prstGeom prst="ellipse">
                <a:avLst/>
              </a:prstGeom>
              <a:solidFill>
                <a:srgbClr val="007DC3"/>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1" name="Oval 10">
                <a:extLst>
                  <a:ext uri="{FF2B5EF4-FFF2-40B4-BE49-F238E27FC236}">
                    <a16:creationId xmlns:a16="http://schemas.microsoft.com/office/drawing/2014/main" id="{945BEE99-E2BF-4D74-779E-A921ED08BB64}"/>
                  </a:ext>
                </a:extLst>
              </p:cNvPr>
              <p:cNvSpPr/>
              <p:nvPr/>
            </p:nvSpPr>
            <p:spPr>
              <a:xfrm rot="20410430">
                <a:off x="5850993" y="2400567"/>
                <a:ext cx="857554" cy="857553"/>
              </a:xfrm>
              <a:prstGeom prst="ellipse">
                <a:avLst/>
              </a:prstGeom>
              <a:gradFill flip="none" rotWithShape="1">
                <a:gsLst>
                  <a:gs pos="100000">
                    <a:sysClr val="window" lastClr="FFFFFF">
                      <a:lumMod val="85000"/>
                    </a:sysClr>
                  </a:gs>
                  <a:gs pos="0">
                    <a:sysClr val="window" lastClr="FFFFFF"/>
                  </a:gs>
                </a:gsLst>
                <a:lin ang="18900000" scaled="1"/>
                <a:tileRect/>
              </a:gradFill>
              <a:ln w="12700" cap="flat" cmpd="sng" algn="ctr">
                <a:solidFill>
                  <a:sysClr val="window" lastClr="FFFFFF">
                    <a:lumMod val="95000"/>
                  </a:sysClr>
                </a:solidFill>
                <a:prstDash val="solid"/>
                <a:miter lim="800000"/>
              </a:ln>
              <a:effectLst>
                <a:outerShdw blurRad="101600" dist="38100" dir="10800000" sx="103000" sy="103000" algn="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2" name="Oval 11">
                <a:extLst>
                  <a:ext uri="{FF2B5EF4-FFF2-40B4-BE49-F238E27FC236}">
                    <a16:creationId xmlns:a16="http://schemas.microsoft.com/office/drawing/2014/main" id="{3BE5849D-14FA-F517-FE07-50B679CF28B8}"/>
                  </a:ext>
                </a:extLst>
              </p:cNvPr>
              <p:cNvSpPr/>
              <p:nvPr/>
            </p:nvSpPr>
            <p:spPr>
              <a:xfrm rot="20410430">
                <a:off x="6303398" y="3658388"/>
                <a:ext cx="983096" cy="983096"/>
              </a:xfrm>
              <a:prstGeom prst="ellipse">
                <a:avLst/>
              </a:prstGeom>
              <a:gradFill flip="none" rotWithShape="1">
                <a:gsLst>
                  <a:gs pos="100000">
                    <a:sysClr val="window" lastClr="FFFFFF">
                      <a:lumMod val="85000"/>
                    </a:sysClr>
                  </a:gs>
                  <a:gs pos="0">
                    <a:sysClr val="window" lastClr="FFFFFF"/>
                  </a:gs>
                </a:gsLst>
                <a:lin ang="18900000" scaled="1"/>
                <a:tileRect/>
              </a:gradFill>
              <a:ln w="12700" cap="flat" cmpd="sng" algn="ctr">
                <a:solidFill>
                  <a:sysClr val="window" lastClr="FFFFFF">
                    <a:lumMod val="95000"/>
                  </a:sysClr>
                </a:solidFill>
                <a:prstDash val="solid"/>
                <a:miter lim="800000"/>
              </a:ln>
              <a:effectLst>
                <a:outerShdw blurRad="101600" dist="38100" dir="10800000" sx="103000" sy="103000" algn="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3" name="Oval 12">
                <a:extLst>
                  <a:ext uri="{FF2B5EF4-FFF2-40B4-BE49-F238E27FC236}">
                    <a16:creationId xmlns:a16="http://schemas.microsoft.com/office/drawing/2014/main" id="{04EEC210-6EEC-5074-6806-32CA12854994}"/>
                  </a:ext>
                </a:extLst>
              </p:cNvPr>
              <p:cNvSpPr>
                <a:spLocks noChangeAspect="1"/>
              </p:cNvSpPr>
              <p:nvPr/>
            </p:nvSpPr>
            <p:spPr>
              <a:xfrm rot="20410430">
                <a:off x="3349548" y="2047751"/>
                <a:ext cx="1005840" cy="1016507"/>
              </a:xfrm>
              <a:prstGeom prst="ellipse">
                <a:avLst/>
              </a:prstGeom>
              <a:gradFill flip="none" rotWithShape="1">
                <a:gsLst>
                  <a:gs pos="80000">
                    <a:sysClr val="window" lastClr="FFFFFF">
                      <a:lumMod val="85000"/>
                    </a:sysClr>
                  </a:gs>
                  <a:gs pos="0">
                    <a:sysClr val="window" lastClr="FFFFFF"/>
                  </a:gs>
                </a:gsLst>
                <a:lin ang="18900000" scaled="1"/>
                <a:tileRect/>
              </a:gradFill>
              <a:ln w="12700" cap="flat" cmpd="sng" algn="ctr">
                <a:solidFill>
                  <a:sysClr val="window" lastClr="FFFFFF">
                    <a:lumMod val="95000"/>
                  </a:sysClr>
                </a:solidFill>
                <a:prstDash val="solid"/>
                <a:miter lim="800000"/>
              </a:ln>
              <a:effectLst>
                <a:outerShdw blurRad="101600" dist="38100" dir="10800000" sx="103000" sy="103000" algn="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4" name="Oval 13">
                <a:extLst>
                  <a:ext uri="{FF2B5EF4-FFF2-40B4-BE49-F238E27FC236}">
                    <a16:creationId xmlns:a16="http://schemas.microsoft.com/office/drawing/2014/main" id="{7DF5F4D7-F759-A029-E464-34B76761BAD4}"/>
                  </a:ext>
                </a:extLst>
              </p:cNvPr>
              <p:cNvSpPr/>
              <p:nvPr/>
            </p:nvSpPr>
            <p:spPr>
              <a:xfrm rot="20410430">
                <a:off x="4164946" y="2923978"/>
                <a:ext cx="491701" cy="491701"/>
              </a:xfrm>
              <a:prstGeom prst="ellipse">
                <a:avLst/>
              </a:prstGeom>
              <a:gradFill flip="none" rotWithShape="1">
                <a:gsLst>
                  <a:gs pos="76000">
                    <a:sysClr val="window" lastClr="FFFFFF">
                      <a:lumMod val="85000"/>
                    </a:sysClr>
                  </a:gs>
                  <a:gs pos="0">
                    <a:sysClr val="window" lastClr="FFFFFF"/>
                  </a:gs>
                </a:gsLst>
                <a:lin ang="18900000" scaled="1"/>
                <a:tileRect/>
              </a:gradFill>
              <a:ln w="12700" cap="flat" cmpd="sng" algn="ctr">
                <a:solidFill>
                  <a:sysClr val="window" lastClr="FFFFFF">
                    <a:lumMod val="95000"/>
                  </a:sysClr>
                </a:solidFill>
                <a:prstDash val="solid"/>
                <a:miter lim="800000"/>
              </a:ln>
              <a:effectLst>
                <a:outerShdw blurRad="101600" dist="38100" dir="10800000" sx="103000" sy="103000" algn="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5" name="Oval 14">
                <a:extLst>
                  <a:ext uri="{FF2B5EF4-FFF2-40B4-BE49-F238E27FC236}">
                    <a16:creationId xmlns:a16="http://schemas.microsoft.com/office/drawing/2014/main" id="{7C573908-D135-7818-4D20-57352033D3DA}"/>
                  </a:ext>
                </a:extLst>
              </p:cNvPr>
              <p:cNvSpPr/>
              <p:nvPr/>
            </p:nvSpPr>
            <p:spPr>
              <a:xfrm rot="20410430">
                <a:off x="6527951" y="3095508"/>
                <a:ext cx="381111" cy="381111"/>
              </a:xfrm>
              <a:prstGeom prst="ellipse">
                <a:avLst/>
              </a:prstGeom>
              <a:gradFill flip="none" rotWithShape="1">
                <a:gsLst>
                  <a:gs pos="76000">
                    <a:sysClr val="window" lastClr="FFFFFF">
                      <a:lumMod val="85000"/>
                    </a:sysClr>
                  </a:gs>
                  <a:gs pos="0">
                    <a:sysClr val="window" lastClr="FFFFFF"/>
                  </a:gs>
                </a:gsLst>
                <a:lin ang="18900000" scaled="1"/>
                <a:tileRect/>
              </a:gradFill>
              <a:ln w="12700" cap="flat" cmpd="sng" algn="ctr">
                <a:solidFill>
                  <a:sysClr val="window" lastClr="FFFFFF">
                    <a:lumMod val="95000"/>
                  </a:sysClr>
                </a:solidFill>
                <a:prstDash val="solid"/>
                <a:miter lim="800000"/>
              </a:ln>
              <a:effectLst>
                <a:outerShdw blurRad="101600" dist="38100" dir="10800000" sx="103000" sy="103000" algn="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6" name="Oval 15">
                <a:extLst>
                  <a:ext uri="{FF2B5EF4-FFF2-40B4-BE49-F238E27FC236}">
                    <a16:creationId xmlns:a16="http://schemas.microsoft.com/office/drawing/2014/main" id="{F746AFF4-D334-8A90-EBD6-3D99F5184BBA}"/>
                  </a:ext>
                </a:extLst>
              </p:cNvPr>
              <p:cNvSpPr/>
              <p:nvPr/>
            </p:nvSpPr>
            <p:spPr>
              <a:xfrm>
                <a:off x="4393980" y="3123676"/>
                <a:ext cx="1756758" cy="1756757"/>
              </a:xfrm>
              <a:prstGeom prst="ellipse">
                <a:avLst/>
              </a:prstGeom>
              <a:solidFill>
                <a:srgbClr val="F16C5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7" name="Oval 16">
                <a:extLst>
                  <a:ext uri="{FF2B5EF4-FFF2-40B4-BE49-F238E27FC236}">
                    <a16:creationId xmlns:a16="http://schemas.microsoft.com/office/drawing/2014/main" id="{E74288F7-615F-569A-601C-519FAA4945F9}"/>
                  </a:ext>
                </a:extLst>
              </p:cNvPr>
              <p:cNvSpPr/>
              <p:nvPr/>
            </p:nvSpPr>
            <p:spPr>
              <a:xfrm>
                <a:off x="4853865" y="4700189"/>
                <a:ext cx="792551" cy="792551"/>
              </a:xfrm>
              <a:prstGeom prst="ellipse">
                <a:avLst/>
              </a:prstGeom>
              <a:solidFill>
                <a:srgbClr val="FAA41A"/>
              </a:solidFill>
              <a:ln w="12700" cap="flat" cmpd="sng" algn="ctr">
                <a:noFill/>
                <a:prstDash val="solid"/>
                <a:miter lim="800000"/>
              </a:ln>
              <a:effectLst>
                <a:outerShdw blurRad="50800" dist="38100" algn="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8" name="Oval 17">
                <a:extLst>
                  <a:ext uri="{FF2B5EF4-FFF2-40B4-BE49-F238E27FC236}">
                    <a16:creationId xmlns:a16="http://schemas.microsoft.com/office/drawing/2014/main" id="{0A8C4EF8-FFF4-6A78-E9F1-A8216F32A628}"/>
                  </a:ext>
                </a:extLst>
              </p:cNvPr>
              <p:cNvSpPr/>
              <p:nvPr/>
            </p:nvSpPr>
            <p:spPr>
              <a:xfrm rot="20410430">
                <a:off x="5008980" y="4692689"/>
                <a:ext cx="633364" cy="633363"/>
              </a:xfrm>
              <a:prstGeom prst="ellipse">
                <a:avLst/>
              </a:prstGeom>
              <a:gradFill flip="none" rotWithShape="1">
                <a:gsLst>
                  <a:gs pos="75000">
                    <a:sysClr val="window" lastClr="FFFFFF">
                      <a:lumMod val="85000"/>
                    </a:sysClr>
                  </a:gs>
                  <a:gs pos="0">
                    <a:sysClr val="window" lastClr="FFFFFF"/>
                  </a:gs>
                </a:gsLst>
                <a:lin ang="16200000" scaled="1"/>
                <a:tileRect/>
              </a:gradFill>
              <a:ln w="12700" cap="flat" cmpd="sng" algn="ctr">
                <a:solidFill>
                  <a:sysClr val="window" lastClr="FFFFFF">
                    <a:lumMod val="95000"/>
                  </a:sysClr>
                </a:solidFill>
                <a:prstDash val="solid"/>
                <a:miter lim="800000"/>
              </a:ln>
              <a:effectLst>
                <a:outerShdw blurRad="101600" dist="38100" dir="10800000" sx="103000" sy="103000" algn="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9" name="Oval 18">
                <a:extLst>
                  <a:ext uri="{FF2B5EF4-FFF2-40B4-BE49-F238E27FC236}">
                    <a16:creationId xmlns:a16="http://schemas.microsoft.com/office/drawing/2014/main" id="{D272750B-1513-5340-01EA-70F165F14DAB}"/>
                  </a:ext>
                </a:extLst>
              </p:cNvPr>
              <p:cNvSpPr/>
              <p:nvPr/>
            </p:nvSpPr>
            <p:spPr>
              <a:xfrm rot="20410430">
                <a:off x="4597635" y="5452743"/>
                <a:ext cx="467569" cy="467569"/>
              </a:xfrm>
              <a:prstGeom prst="ellipse">
                <a:avLst/>
              </a:prstGeom>
              <a:gradFill flip="none" rotWithShape="1">
                <a:gsLst>
                  <a:gs pos="63000">
                    <a:sysClr val="window" lastClr="FFFFFF">
                      <a:lumMod val="85000"/>
                    </a:sysClr>
                  </a:gs>
                  <a:gs pos="0">
                    <a:sysClr val="window" lastClr="FFFFFF"/>
                  </a:gs>
                </a:gsLst>
                <a:lin ang="16200000" scaled="1"/>
                <a:tileRect/>
              </a:gradFill>
              <a:ln w="12700" cap="flat" cmpd="sng" algn="ctr">
                <a:solidFill>
                  <a:sysClr val="window" lastClr="FFFFFF">
                    <a:lumMod val="95000"/>
                  </a:sysClr>
                </a:solidFill>
                <a:prstDash val="solid"/>
                <a:miter lim="800000"/>
              </a:ln>
              <a:effectLst>
                <a:outerShdw blurRad="101600" dist="38100" dir="10800000" sx="103000" sy="103000" algn="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0" name="Oval 19">
                <a:extLst>
                  <a:ext uri="{FF2B5EF4-FFF2-40B4-BE49-F238E27FC236}">
                    <a16:creationId xmlns:a16="http://schemas.microsoft.com/office/drawing/2014/main" id="{8D097C9E-1CF0-81DF-433E-B2D2F91DD82C}"/>
                  </a:ext>
                </a:extLst>
              </p:cNvPr>
              <p:cNvSpPr/>
              <p:nvPr/>
            </p:nvSpPr>
            <p:spPr>
              <a:xfrm rot="20410430">
                <a:off x="3921228" y="4257763"/>
                <a:ext cx="1083364" cy="1083363"/>
              </a:xfrm>
              <a:prstGeom prst="ellipse">
                <a:avLst/>
              </a:prstGeom>
              <a:gradFill flip="none" rotWithShape="1">
                <a:gsLst>
                  <a:gs pos="76000">
                    <a:sysClr val="window" lastClr="FFFFFF">
                      <a:lumMod val="75000"/>
                    </a:sysClr>
                  </a:gs>
                  <a:gs pos="0">
                    <a:sysClr val="window" lastClr="FFFFFF"/>
                  </a:gs>
                  <a:gs pos="51000">
                    <a:sysClr val="window" lastClr="FFFFFF">
                      <a:lumMod val="85000"/>
                    </a:sysClr>
                  </a:gs>
                </a:gsLst>
                <a:lin ang="18900000" scaled="1"/>
                <a:tileRect/>
              </a:gradFill>
              <a:ln w="12700" cap="flat" cmpd="sng" algn="ctr">
                <a:solidFill>
                  <a:sysClr val="window" lastClr="FFFFFF">
                    <a:lumMod val="95000"/>
                  </a:sysClr>
                </a:solidFill>
                <a:prstDash val="solid"/>
                <a:miter lim="800000"/>
              </a:ln>
              <a:effectLst>
                <a:outerShdw blurRad="101600" dist="38100" dir="10800000" sx="103000" sy="103000" algn="r"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1" name="Oval 20">
                <a:extLst>
                  <a:ext uri="{FF2B5EF4-FFF2-40B4-BE49-F238E27FC236}">
                    <a16:creationId xmlns:a16="http://schemas.microsoft.com/office/drawing/2014/main" id="{6E7716DA-3BEA-01CD-186D-851375A3C69A}"/>
                  </a:ext>
                </a:extLst>
              </p:cNvPr>
              <p:cNvSpPr/>
              <p:nvPr/>
            </p:nvSpPr>
            <p:spPr>
              <a:xfrm rot="1964226">
                <a:off x="4553898" y="2967383"/>
                <a:ext cx="1678192" cy="1678192"/>
              </a:xfrm>
              <a:prstGeom prst="ellipse">
                <a:avLst/>
              </a:prstGeom>
              <a:gradFill flip="none" rotWithShape="1">
                <a:gsLst>
                  <a:gs pos="96000">
                    <a:sysClr val="window" lastClr="FFFFFF">
                      <a:lumMod val="75000"/>
                    </a:sysClr>
                  </a:gs>
                  <a:gs pos="0">
                    <a:sysClr val="window" lastClr="FFFFFF">
                      <a:lumMod val="95000"/>
                    </a:sysClr>
                  </a:gs>
                  <a:gs pos="58000">
                    <a:srgbClr val="E1E1E1"/>
                  </a:gs>
                  <a:gs pos="27000">
                    <a:sysClr val="window" lastClr="FFFFFF">
                      <a:lumMod val="95000"/>
                      <a:shade val="100000"/>
                      <a:satMod val="115000"/>
                    </a:sysClr>
                  </a:gs>
                </a:gsLst>
                <a:lin ang="16200000" scaled="1"/>
                <a:tileRect/>
              </a:gradFill>
              <a:ln w="12700" cap="flat" cmpd="sng" algn="ctr">
                <a:solidFill>
                  <a:sysClr val="window" lastClr="FFFFFF">
                    <a:lumMod val="95000"/>
                  </a:sysClr>
                </a:solidFill>
                <a:prstDash val="solid"/>
                <a:miter lim="800000"/>
              </a:ln>
              <a:effectLst>
                <a:outerShdw blurRad="203200" dist="76200" dir="10800000" sx="103000" sy="103000" algn="r" rotWithShape="0">
                  <a:prstClr val="black">
                    <a:alpha val="55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2" name="Donut 65">
                <a:extLst>
                  <a:ext uri="{FF2B5EF4-FFF2-40B4-BE49-F238E27FC236}">
                    <a16:creationId xmlns:a16="http://schemas.microsoft.com/office/drawing/2014/main" id="{C0AFA529-6883-343C-E233-00F15D2D1F5A}"/>
                  </a:ext>
                </a:extLst>
              </p:cNvPr>
              <p:cNvSpPr/>
              <p:nvPr/>
            </p:nvSpPr>
            <p:spPr>
              <a:xfrm>
                <a:off x="6389939" y="4393102"/>
                <a:ext cx="652627" cy="652627"/>
              </a:xfrm>
              <a:prstGeom prst="donut">
                <a:avLst>
                  <a:gd name="adj" fmla="val 11890"/>
                </a:avLst>
              </a:prstGeom>
              <a:solidFill>
                <a:srgbClr val="CC660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3" name="Donut 70">
                <a:extLst>
                  <a:ext uri="{FF2B5EF4-FFF2-40B4-BE49-F238E27FC236}">
                    <a16:creationId xmlns:a16="http://schemas.microsoft.com/office/drawing/2014/main" id="{3A800262-5AF7-5EE5-8209-3C7FF2A0668F}"/>
                  </a:ext>
                </a:extLst>
              </p:cNvPr>
              <p:cNvSpPr/>
              <p:nvPr/>
            </p:nvSpPr>
            <p:spPr>
              <a:xfrm>
                <a:off x="5641108" y="5071990"/>
                <a:ext cx="240480" cy="240480"/>
              </a:xfrm>
              <a:prstGeom prst="donut">
                <a:avLst>
                  <a:gd name="adj" fmla="val 1189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4" name="Donut 71">
                <a:extLst>
                  <a:ext uri="{FF2B5EF4-FFF2-40B4-BE49-F238E27FC236}">
                    <a16:creationId xmlns:a16="http://schemas.microsoft.com/office/drawing/2014/main" id="{0FC6840E-8E94-2D4D-2F97-B6BC78CB8C6C}"/>
                  </a:ext>
                </a:extLst>
              </p:cNvPr>
              <p:cNvSpPr/>
              <p:nvPr/>
            </p:nvSpPr>
            <p:spPr>
              <a:xfrm>
                <a:off x="7323212" y="4144424"/>
                <a:ext cx="260833" cy="260833"/>
              </a:xfrm>
              <a:prstGeom prst="donut">
                <a:avLst>
                  <a:gd name="adj" fmla="val 8371"/>
                </a:avLst>
              </a:prstGeom>
              <a:solidFill>
                <a:srgbClr val="A8D7CD"/>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5" name="Donut 72">
                <a:extLst>
                  <a:ext uri="{FF2B5EF4-FFF2-40B4-BE49-F238E27FC236}">
                    <a16:creationId xmlns:a16="http://schemas.microsoft.com/office/drawing/2014/main" id="{37CBFB5C-C4D0-0322-8618-B7475B325E9E}"/>
                  </a:ext>
                </a:extLst>
              </p:cNvPr>
              <p:cNvSpPr/>
              <p:nvPr/>
            </p:nvSpPr>
            <p:spPr>
              <a:xfrm>
                <a:off x="3961929" y="5250357"/>
                <a:ext cx="191406" cy="191406"/>
              </a:xfrm>
              <a:prstGeom prst="donut">
                <a:avLst>
                  <a:gd name="adj" fmla="val 8371"/>
                </a:avLst>
              </a:prstGeom>
              <a:solidFill>
                <a:srgbClr val="ADC53B">
                  <a:lumMod val="60000"/>
                  <a:lumOff val="4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6" name="Donut 73">
                <a:extLst>
                  <a:ext uri="{FF2B5EF4-FFF2-40B4-BE49-F238E27FC236}">
                    <a16:creationId xmlns:a16="http://schemas.microsoft.com/office/drawing/2014/main" id="{BEBE2EAD-DEE8-E11D-8E76-D63E38762725}"/>
                  </a:ext>
                </a:extLst>
              </p:cNvPr>
              <p:cNvSpPr/>
              <p:nvPr/>
            </p:nvSpPr>
            <p:spPr>
              <a:xfrm>
                <a:off x="4241873" y="3826023"/>
                <a:ext cx="298342" cy="298342"/>
              </a:xfrm>
              <a:prstGeom prst="donut">
                <a:avLst>
                  <a:gd name="adj" fmla="val 11890"/>
                </a:avLst>
              </a:prstGeom>
              <a:solidFill>
                <a:srgbClr val="00B28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7" name="Donut 74">
                <a:extLst>
                  <a:ext uri="{FF2B5EF4-FFF2-40B4-BE49-F238E27FC236}">
                    <a16:creationId xmlns:a16="http://schemas.microsoft.com/office/drawing/2014/main" id="{1B60C2D3-E0D0-A7B3-422E-3499C20A81DA}"/>
                  </a:ext>
                </a:extLst>
              </p:cNvPr>
              <p:cNvSpPr/>
              <p:nvPr/>
            </p:nvSpPr>
            <p:spPr>
              <a:xfrm>
                <a:off x="4257831" y="2360190"/>
                <a:ext cx="240480" cy="240480"/>
              </a:xfrm>
              <a:prstGeom prst="donut">
                <a:avLst>
                  <a:gd name="adj" fmla="val 1189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8" name="Donut 75">
                <a:extLst>
                  <a:ext uri="{FF2B5EF4-FFF2-40B4-BE49-F238E27FC236}">
                    <a16:creationId xmlns:a16="http://schemas.microsoft.com/office/drawing/2014/main" id="{C53AF971-E18F-1B2A-6597-3CABD1D48271}"/>
                  </a:ext>
                </a:extLst>
              </p:cNvPr>
              <p:cNvSpPr/>
              <p:nvPr/>
            </p:nvSpPr>
            <p:spPr>
              <a:xfrm>
                <a:off x="6421146" y="2152847"/>
                <a:ext cx="298342" cy="298342"/>
              </a:xfrm>
              <a:prstGeom prst="donut">
                <a:avLst>
                  <a:gd name="adj" fmla="val 11890"/>
                </a:avLst>
              </a:prstGeom>
              <a:solidFill>
                <a:srgbClr val="00B28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9" name="Donut 76">
                <a:extLst>
                  <a:ext uri="{FF2B5EF4-FFF2-40B4-BE49-F238E27FC236}">
                    <a16:creationId xmlns:a16="http://schemas.microsoft.com/office/drawing/2014/main" id="{BA42CC47-B34F-8D2D-89AC-E4D149C0C448}"/>
                  </a:ext>
                </a:extLst>
              </p:cNvPr>
              <p:cNvSpPr/>
              <p:nvPr/>
            </p:nvSpPr>
            <p:spPr>
              <a:xfrm>
                <a:off x="6720682" y="5031368"/>
                <a:ext cx="298342" cy="298342"/>
              </a:xfrm>
              <a:prstGeom prst="donut">
                <a:avLst>
                  <a:gd name="adj" fmla="val 11890"/>
                </a:avLst>
              </a:prstGeom>
              <a:solidFill>
                <a:srgbClr val="00B28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30" name="TextBox 29">
                <a:extLst>
                  <a:ext uri="{FF2B5EF4-FFF2-40B4-BE49-F238E27FC236}">
                    <a16:creationId xmlns:a16="http://schemas.microsoft.com/office/drawing/2014/main" id="{09FF1323-EB89-017F-8C34-CE29F4F95362}"/>
                  </a:ext>
                </a:extLst>
              </p:cNvPr>
              <p:cNvSpPr txBox="1"/>
              <p:nvPr/>
            </p:nvSpPr>
            <p:spPr>
              <a:xfrm>
                <a:off x="4720551" y="3407071"/>
                <a:ext cx="1356433"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338D"/>
                    </a:solidFill>
                    <a:effectLst/>
                    <a:uLnTx/>
                    <a:uFillTx/>
                    <a:latin typeface="KPMG Bold" panose="020B0803030202040204" pitchFamily="34" charset="0"/>
                    <a:ea typeface="+mn-ea"/>
                    <a:cs typeface="Arial" panose="020B0604020202020204" pitchFamily="34" charset="0"/>
                  </a:rPr>
                  <a:t>ESG CENTRIC QE HUB</a:t>
                </a:r>
                <a:endParaRPr kumimoji="0" lang="en-US" sz="2400" b="0" i="0" u="none" strike="noStrike" kern="1200" cap="none" spc="0" normalizeH="0" baseline="0" noProof="0" dirty="0">
                  <a:ln>
                    <a:noFill/>
                  </a:ln>
                  <a:solidFill>
                    <a:srgbClr val="00338D"/>
                  </a:solidFill>
                  <a:effectLst/>
                  <a:uLnTx/>
                  <a:uFillTx/>
                  <a:latin typeface="KPMG Bold" panose="020B0803030202040204" pitchFamily="34" charset="0"/>
                  <a:ea typeface="+mn-ea"/>
                  <a:cs typeface="Arial" pitchFamily="34" charset="0"/>
                </a:endParaRPr>
              </a:p>
            </p:txBody>
          </p:sp>
          <p:sp>
            <p:nvSpPr>
              <p:cNvPr id="31" name="TextBox 30">
                <a:extLst>
                  <a:ext uri="{FF2B5EF4-FFF2-40B4-BE49-F238E27FC236}">
                    <a16:creationId xmlns:a16="http://schemas.microsoft.com/office/drawing/2014/main" id="{E2274BE9-8D69-BEFA-F603-CBB1E1546092}"/>
                  </a:ext>
                </a:extLst>
              </p:cNvPr>
              <p:cNvSpPr txBox="1"/>
              <p:nvPr/>
            </p:nvSpPr>
            <p:spPr>
              <a:xfrm>
                <a:off x="3992332" y="4494159"/>
                <a:ext cx="92013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CC6600"/>
                    </a:solidFill>
                    <a:effectLst/>
                    <a:uLnTx/>
                    <a:uFillTx/>
                    <a:latin typeface="KPMG Bold" panose="020B0803030202040204" pitchFamily="34" charset="0"/>
                    <a:ea typeface="+mn-ea"/>
                    <a:cs typeface="Calibri" panose="020F0502020204030204" pitchFamily="34" charset="0"/>
                  </a:rPr>
                  <a:t>ESG REPORTING</a:t>
                </a:r>
                <a:endParaRPr kumimoji="0" lang="en-AU" sz="1400" b="1" i="0" u="none" strike="noStrike" kern="1200" cap="none" spc="0" normalizeH="0" baseline="0" noProof="0" dirty="0">
                  <a:ln>
                    <a:noFill/>
                  </a:ln>
                  <a:solidFill>
                    <a:srgbClr val="CC6600"/>
                  </a:solidFill>
                  <a:effectLst/>
                  <a:uLnTx/>
                  <a:uFillTx/>
                  <a:latin typeface="KPMG Bold" panose="020B0803030202040204" pitchFamily="34" charset="0"/>
                  <a:ea typeface="+mn-ea"/>
                  <a:cs typeface="Calibri" panose="020F0502020204030204" pitchFamily="34" charset="0"/>
                </a:endParaRPr>
              </a:p>
            </p:txBody>
          </p:sp>
          <p:sp>
            <p:nvSpPr>
              <p:cNvPr id="32" name="TextBox 31">
                <a:extLst>
                  <a:ext uri="{FF2B5EF4-FFF2-40B4-BE49-F238E27FC236}">
                    <a16:creationId xmlns:a16="http://schemas.microsoft.com/office/drawing/2014/main" id="{D0C73340-C0F1-A6A4-BD8E-770C0E894D34}"/>
                  </a:ext>
                </a:extLst>
              </p:cNvPr>
              <p:cNvSpPr txBox="1"/>
              <p:nvPr/>
            </p:nvSpPr>
            <p:spPr>
              <a:xfrm>
                <a:off x="6340677" y="3792621"/>
                <a:ext cx="92013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ED7D31">
                        <a:lumMod val="75000"/>
                      </a:srgbClr>
                    </a:solidFill>
                    <a:effectLst/>
                    <a:uLnTx/>
                    <a:uFillTx/>
                    <a:latin typeface="KPMG Bold" panose="020B0803030202040204" pitchFamily="34" charset="0"/>
                    <a:ea typeface="+mn-ea"/>
                    <a:cs typeface="Calibri" panose="020F0502020204030204" pitchFamily="34" charset="0"/>
                  </a:rPr>
                  <a:t>ESG DRIVEN INNOVATION</a:t>
                </a:r>
                <a:endParaRPr kumimoji="0" lang="en-AU" sz="1400" b="1" i="0" u="none" strike="noStrike" kern="1200" cap="none" spc="0" normalizeH="0" baseline="0" noProof="0" dirty="0">
                  <a:ln>
                    <a:noFill/>
                  </a:ln>
                  <a:solidFill>
                    <a:srgbClr val="ED7D31">
                      <a:lumMod val="75000"/>
                    </a:srgbClr>
                  </a:solidFill>
                  <a:effectLst/>
                  <a:uLnTx/>
                  <a:uFillTx/>
                  <a:latin typeface="KPMG Bold" panose="020B0803030202040204" pitchFamily="34" charset="0"/>
                  <a:ea typeface="+mn-ea"/>
                  <a:cs typeface="Calibri" panose="020F0502020204030204" pitchFamily="34" charset="0"/>
                </a:endParaRPr>
              </a:p>
            </p:txBody>
          </p:sp>
          <p:sp>
            <p:nvSpPr>
              <p:cNvPr id="33" name="TextBox 32">
                <a:extLst>
                  <a:ext uri="{FF2B5EF4-FFF2-40B4-BE49-F238E27FC236}">
                    <a16:creationId xmlns:a16="http://schemas.microsoft.com/office/drawing/2014/main" id="{722326CB-33BA-EB78-4600-72BFF6DFC788}"/>
                  </a:ext>
                </a:extLst>
              </p:cNvPr>
              <p:cNvSpPr txBox="1"/>
              <p:nvPr/>
            </p:nvSpPr>
            <p:spPr>
              <a:xfrm>
                <a:off x="5771832" y="2537420"/>
                <a:ext cx="100367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9999"/>
                    </a:solidFill>
                    <a:effectLst/>
                    <a:uLnTx/>
                    <a:uFillTx/>
                    <a:latin typeface="KPMG Bold" panose="020B0803030202040204" pitchFamily="34" charset="0"/>
                    <a:ea typeface="+mn-ea"/>
                    <a:cs typeface="Calibri" panose="020F0502020204030204" pitchFamily="34" charset="0"/>
                  </a:rPr>
                  <a:t>SUSTAINABLE STRATEGIES</a:t>
                </a:r>
                <a:endParaRPr kumimoji="0" lang="en-AU" sz="1400" b="1" i="0" u="none" strike="noStrike" kern="1200" cap="none" spc="0" normalizeH="0" baseline="0" noProof="0" dirty="0">
                  <a:ln>
                    <a:noFill/>
                  </a:ln>
                  <a:solidFill>
                    <a:srgbClr val="009999"/>
                  </a:solidFill>
                  <a:effectLst/>
                  <a:uLnTx/>
                  <a:uFillTx/>
                  <a:latin typeface="KPMG Bold" panose="020B0803030202040204" pitchFamily="34" charset="0"/>
                  <a:ea typeface="+mn-ea"/>
                  <a:cs typeface="Calibri" panose="020F0502020204030204" pitchFamily="34" charset="0"/>
                </a:endParaRPr>
              </a:p>
            </p:txBody>
          </p:sp>
          <p:sp>
            <p:nvSpPr>
              <p:cNvPr id="34" name="TextBox 33">
                <a:extLst>
                  <a:ext uri="{FF2B5EF4-FFF2-40B4-BE49-F238E27FC236}">
                    <a16:creationId xmlns:a16="http://schemas.microsoft.com/office/drawing/2014/main" id="{1E7E6A37-2B7D-2DE3-283C-D93134F0E329}"/>
                  </a:ext>
                </a:extLst>
              </p:cNvPr>
              <p:cNvSpPr txBox="1"/>
              <p:nvPr/>
            </p:nvSpPr>
            <p:spPr>
              <a:xfrm>
                <a:off x="3271318" y="2289223"/>
                <a:ext cx="1145491" cy="52322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38D"/>
                    </a:solidFill>
                    <a:effectLst/>
                    <a:uLnTx/>
                    <a:uFillTx/>
                    <a:latin typeface="KPMG Bold" panose="020B0803030202040204" pitchFamily="34" charset="0"/>
                    <a:ea typeface="+mn-ea"/>
                    <a:cs typeface="Arial" panose="020B0604020202020204" pitchFamily="34" charset="0"/>
                  </a:rPr>
                  <a:t>INTRODUCTION TO ESG</a:t>
                </a:r>
              </a:p>
            </p:txBody>
          </p:sp>
        </p:grpSp>
        <p:pic>
          <p:nvPicPr>
            <p:cNvPr id="52" name="Picture 51">
              <a:extLst>
                <a:ext uri="{FF2B5EF4-FFF2-40B4-BE49-F238E27FC236}">
                  <a16:creationId xmlns:a16="http://schemas.microsoft.com/office/drawing/2014/main" id="{65B35757-5DA4-E186-351F-5BBC81279889}"/>
                </a:ext>
              </a:extLst>
            </p:cNvPr>
            <p:cNvPicPr>
              <a:picLocks noChangeAspect="1"/>
            </p:cNvPicPr>
            <p:nvPr/>
          </p:nvPicPr>
          <p:blipFill>
            <a:blip r:embed="rId3"/>
            <a:stretch>
              <a:fillRect/>
            </a:stretch>
          </p:blipFill>
          <p:spPr>
            <a:xfrm>
              <a:off x="6548266" y="3334126"/>
              <a:ext cx="365760" cy="365760"/>
            </a:xfrm>
            <a:prstGeom prst="rect">
              <a:avLst/>
            </a:prstGeom>
          </p:spPr>
        </p:pic>
        <p:pic>
          <p:nvPicPr>
            <p:cNvPr id="53" name="Picture 52">
              <a:extLst>
                <a:ext uri="{FF2B5EF4-FFF2-40B4-BE49-F238E27FC236}">
                  <a16:creationId xmlns:a16="http://schemas.microsoft.com/office/drawing/2014/main" id="{D7628041-1956-4426-13F0-8ACA3826D9C9}"/>
                </a:ext>
              </a:extLst>
            </p:cNvPr>
            <p:cNvPicPr>
              <a:picLocks noChangeAspect="1"/>
            </p:cNvPicPr>
            <p:nvPr/>
          </p:nvPicPr>
          <p:blipFill>
            <a:blip r:embed="rId4"/>
            <a:stretch>
              <a:fillRect/>
            </a:stretch>
          </p:blipFill>
          <p:spPr>
            <a:xfrm>
              <a:off x="4636233" y="5753146"/>
              <a:ext cx="365760" cy="365760"/>
            </a:xfrm>
            <a:prstGeom prst="rect">
              <a:avLst/>
            </a:prstGeom>
          </p:spPr>
        </p:pic>
        <p:pic>
          <p:nvPicPr>
            <p:cNvPr id="54" name="Picture 53">
              <a:extLst>
                <a:ext uri="{FF2B5EF4-FFF2-40B4-BE49-F238E27FC236}">
                  <a16:creationId xmlns:a16="http://schemas.microsoft.com/office/drawing/2014/main" id="{8CFE5D31-62F7-A3FB-4C70-C0F37B440F52}"/>
                </a:ext>
              </a:extLst>
            </p:cNvPr>
            <p:cNvPicPr>
              <a:picLocks noChangeAspect="1"/>
            </p:cNvPicPr>
            <p:nvPr/>
          </p:nvPicPr>
          <p:blipFill>
            <a:blip r:embed="rId5"/>
            <a:stretch>
              <a:fillRect/>
            </a:stretch>
          </p:blipFill>
          <p:spPr>
            <a:xfrm>
              <a:off x="4193350" y="3189392"/>
              <a:ext cx="365760" cy="365760"/>
            </a:xfrm>
            <a:prstGeom prst="rect">
              <a:avLst/>
            </a:prstGeom>
          </p:spPr>
        </p:pic>
        <p:pic>
          <p:nvPicPr>
            <p:cNvPr id="55" name="Picture 54">
              <a:extLst>
                <a:ext uri="{FF2B5EF4-FFF2-40B4-BE49-F238E27FC236}">
                  <a16:creationId xmlns:a16="http://schemas.microsoft.com/office/drawing/2014/main" id="{9AA03F9C-672A-ED69-F740-740A45BDBF56}"/>
                </a:ext>
              </a:extLst>
            </p:cNvPr>
            <p:cNvPicPr>
              <a:picLocks noChangeAspect="1"/>
            </p:cNvPicPr>
            <p:nvPr/>
          </p:nvPicPr>
          <p:blipFill>
            <a:blip r:embed="rId6"/>
            <a:stretch>
              <a:fillRect/>
            </a:stretch>
          </p:blipFill>
          <p:spPr>
            <a:xfrm>
              <a:off x="5091456" y="5044115"/>
              <a:ext cx="457200" cy="457200"/>
            </a:xfrm>
            <a:prstGeom prst="rect">
              <a:avLst/>
            </a:prstGeom>
          </p:spPr>
        </p:pic>
      </p:grpSp>
    </p:spTree>
    <p:extLst>
      <p:ext uri="{BB962C8B-B14F-4D97-AF65-F5344CB8AC3E}">
        <p14:creationId xmlns:p14="http://schemas.microsoft.com/office/powerpoint/2010/main" val="2765362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le 3">
            <a:extLst>
              <a:ext uri="{FF2B5EF4-FFF2-40B4-BE49-F238E27FC236}">
                <a16:creationId xmlns:a16="http://schemas.microsoft.com/office/drawing/2014/main" id="{DD247599-5FB3-3231-F178-76B420C843FF}"/>
              </a:ext>
            </a:extLst>
          </p:cNvPr>
          <p:cNvSpPr txBox="1">
            <a:spLocks/>
          </p:cNvSpPr>
          <p:nvPr/>
        </p:nvSpPr>
        <p:spPr>
          <a:xfrm>
            <a:off x="838199" y="388308"/>
            <a:ext cx="7188989" cy="1021424"/>
          </a:xfrm>
          <a:prstGeom prst="rect">
            <a:avLst/>
          </a:prstGeom>
        </p:spPr>
        <p:txBody>
          <a:bodyPr vert="horz" lIns="91440" tIns="45720" rIns="91440" bIns="45720" rtlCol="0" anchor="b" anchorCtr="0">
            <a:normAutofit/>
          </a:bodyPr>
          <a:lstStyle>
            <a:lvl1pPr algn="l" defTabSz="914400" rtl="0" eaLnBrk="1" latinLnBrk="0" hangingPunct="1">
              <a:lnSpc>
                <a:spcPct val="70000"/>
              </a:lnSpc>
              <a:spcBef>
                <a:spcPct val="0"/>
              </a:spcBef>
              <a:buNone/>
              <a:defRPr sz="11000" kern="1200"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a:ln>
                  <a:noFill/>
                </a:ln>
                <a:solidFill>
                  <a:prstClr val="white"/>
                </a:solidFill>
                <a:effectLst/>
                <a:uLnTx/>
                <a:uFillTx/>
                <a:latin typeface="KPMG Extralight"/>
                <a:ea typeface="+mj-ea"/>
                <a:cs typeface="+mj-cs"/>
              </a:rPr>
              <a:t>GOVERNANCE IMPACT - DETAILED SLIDES</a:t>
            </a:r>
          </a:p>
        </p:txBody>
      </p:sp>
      <p:cxnSp>
        <p:nvCxnSpPr>
          <p:cNvPr id="1040" name="Straight Connector 103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12BF28C7-4693-A035-F94F-769FA9F1CAF7}"/>
              </a:ext>
            </a:extLst>
          </p:cNvPr>
          <p:cNvGrpSpPr/>
          <p:nvPr/>
        </p:nvGrpSpPr>
        <p:grpSpPr>
          <a:xfrm>
            <a:off x="3901440" y="1659478"/>
            <a:ext cx="4389120" cy="4389120"/>
            <a:chOff x="3901440" y="1659478"/>
            <a:chExt cx="4389120" cy="4389120"/>
          </a:xfrm>
        </p:grpSpPr>
        <p:pic>
          <p:nvPicPr>
            <p:cNvPr id="14" name="Picture 2">
              <a:extLst>
                <a:ext uri="{FF2B5EF4-FFF2-40B4-BE49-F238E27FC236}">
                  <a16:creationId xmlns:a16="http://schemas.microsoft.com/office/drawing/2014/main" id="{31B0D973-8105-0099-5CC0-8A6EF1CCA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70" t="18979" r="10349" b="8441"/>
            <a:stretch/>
          </p:blipFill>
          <p:spPr bwMode="auto">
            <a:xfrm>
              <a:off x="3901440" y="1659478"/>
              <a:ext cx="4389120" cy="43891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5FD667F-D21E-3EA8-DB92-DDBF1790454E}"/>
                </a:ext>
              </a:extLst>
            </p:cNvPr>
            <p:cNvPicPr>
              <a:picLocks noChangeAspect="1"/>
            </p:cNvPicPr>
            <p:nvPr/>
          </p:nvPicPr>
          <p:blipFill rotWithShape="1">
            <a:blip r:embed="rId3"/>
            <a:srcRect l="5157" t="2335" r="3349"/>
            <a:stretch/>
          </p:blipFill>
          <p:spPr>
            <a:xfrm>
              <a:off x="5021327" y="2570128"/>
              <a:ext cx="2194560" cy="2194560"/>
            </a:xfrm>
            <a:prstGeom prst="flowChartConnector">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spTree>
    <p:extLst>
      <p:ext uri="{BB962C8B-B14F-4D97-AF65-F5344CB8AC3E}">
        <p14:creationId xmlns:p14="http://schemas.microsoft.com/office/powerpoint/2010/main" val="1017165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200" y="1783045"/>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kumimoji="0" lang="en-US" sz="3600" b="0" i="0" u="none" strike="noStrike" kern="1200" cap="none" spc="0" normalizeH="0" baseline="0" noProof="0">
                <a:ln>
                  <a:noFill/>
                </a:ln>
                <a:solidFill>
                  <a:srgbClr val="00338D"/>
                </a:solidFill>
                <a:effectLst/>
                <a:uLnTx/>
                <a:uFillTx/>
                <a:latin typeface="KPMG Extralight"/>
                <a:ea typeface="+mj-ea"/>
                <a:cs typeface="+mj-cs"/>
              </a:rPr>
              <a:t>Delivery risk Predictability model </a:t>
            </a:r>
            <a:endParaRPr lang="en-US" sz="3600">
              <a:solidFill>
                <a:srgbClr val="00338D"/>
              </a:solidFill>
              <a:latin typeface="KPMG Extralight"/>
            </a:endParaRP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By considering the project requirements and essential inputs, we develop tailored burn down charts that forecast the potential completion date for test case design and execution. We examine the discrepancy between the planned end date and the projected end date, as well as the elements influencing the testing tasks. This allows us to proactively make informed decisions to minimize potential risks.</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Facilitates effective project governance, ensuring smooth oversight and management.</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Reduces project costs through optimized resource allocation and efficient processes.</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Mitigates delivery risks, safeguarding project outcomes and timelines.</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Assists in planning work-life balance for the team, supporting employee well-being and fostering a healthy workplace environment.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DCDC906A-945E-F9CC-E125-56C6DD21D383}"/>
              </a:ext>
            </a:extLst>
          </p:cNvPr>
          <p:cNvGrpSpPr/>
          <p:nvPr/>
        </p:nvGrpSpPr>
        <p:grpSpPr>
          <a:xfrm>
            <a:off x="1016979" y="2363600"/>
            <a:ext cx="1913693" cy="4008841"/>
            <a:chOff x="933606" y="723809"/>
            <a:chExt cx="1913693" cy="4008841"/>
          </a:xfrm>
        </p:grpSpPr>
        <p:grpSp>
          <p:nvGrpSpPr>
            <p:cNvPr id="57" name="Group 56">
              <a:extLst>
                <a:ext uri="{FF2B5EF4-FFF2-40B4-BE49-F238E27FC236}">
                  <a16:creationId xmlns:a16="http://schemas.microsoft.com/office/drawing/2014/main" id="{45A1E869-A0FA-AEC2-E9FE-8A0749372A11}"/>
                </a:ext>
              </a:extLst>
            </p:cNvPr>
            <p:cNvGrpSpPr/>
            <p:nvPr/>
          </p:nvGrpSpPr>
          <p:grpSpPr>
            <a:xfrm>
              <a:off x="933606" y="723809"/>
              <a:ext cx="1913693" cy="702180"/>
              <a:chOff x="907527" y="723809"/>
              <a:chExt cx="1913693" cy="702180"/>
            </a:xfrm>
          </p:grpSpPr>
          <p:sp>
            <p:nvSpPr>
              <p:cNvPr id="98" name="Rectangle 6">
                <a:extLst>
                  <a:ext uri="{FF2B5EF4-FFF2-40B4-BE49-F238E27FC236}">
                    <a16:creationId xmlns:a16="http://schemas.microsoft.com/office/drawing/2014/main" id="{C77F7DED-D514-04A9-9721-13CE2DD300FC}"/>
                  </a:ext>
                </a:extLst>
              </p:cNvPr>
              <p:cNvSpPr/>
              <p:nvPr/>
            </p:nvSpPr>
            <p:spPr>
              <a:xfrm>
                <a:off x="2257742" y="777556"/>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F1C44D"/>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99" name="Rectangle 5">
                <a:extLst>
                  <a:ext uri="{FF2B5EF4-FFF2-40B4-BE49-F238E27FC236}">
                    <a16:creationId xmlns:a16="http://schemas.microsoft.com/office/drawing/2014/main" id="{4A7AF162-38AD-0A70-4808-7148F63D300A}"/>
                  </a:ext>
                </a:extLst>
              </p:cNvPr>
              <p:cNvSpPr/>
              <p:nvPr/>
            </p:nvSpPr>
            <p:spPr>
              <a:xfrm>
                <a:off x="940321" y="820677"/>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00" name="Rectangle 5">
                <a:extLst>
                  <a:ext uri="{FF2B5EF4-FFF2-40B4-BE49-F238E27FC236}">
                    <a16:creationId xmlns:a16="http://schemas.microsoft.com/office/drawing/2014/main" id="{9072ACD4-759A-D757-64FD-052B4859B1A3}"/>
                  </a:ext>
                </a:extLst>
              </p:cNvPr>
              <p:cNvSpPr/>
              <p:nvPr/>
            </p:nvSpPr>
            <p:spPr>
              <a:xfrm>
                <a:off x="907528" y="773387"/>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01" name="Rectangle 6">
                <a:extLst>
                  <a:ext uri="{FF2B5EF4-FFF2-40B4-BE49-F238E27FC236}">
                    <a16:creationId xmlns:a16="http://schemas.microsoft.com/office/drawing/2014/main" id="{012295EC-DA91-2173-AC1F-F5339E197B57}"/>
                  </a:ext>
                </a:extLst>
              </p:cNvPr>
              <p:cNvSpPr/>
              <p:nvPr/>
            </p:nvSpPr>
            <p:spPr>
              <a:xfrm>
                <a:off x="2275867" y="723809"/>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DF992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02" name="Freeform 8">
                <a:extLst>
                  <a:ext uri="{FF2B5EF4-FFF2-40B4-BE49-F238E27FC236}">
                    <a16:creationId xmlns:a16="http://schemas.microsoft.com/office/drawing/2014/main" id="{895ED527-553A-8515-D2B8-194C46759516}"/>
                  </a:ext>
                </a:extLst>
              </p:cNvPr>
              <p:cNvSpPr/>
              <p:nvPr/>
            </p:nvSpPr>
            <p:spPr>
              <a:xfrm>
                <a:off x="907527" y="724273"/>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58" name="Group 57">
              <a:extLst>
                <a:ext uri="{FF2B5EF4-FFF2-40B4-BE49-F238E27FC236}">
                  <a16:creationId xmlns:a16="http://schemas.microsoft.com/office/drawing/2014/main" id="{46DF09A0-6A7C-E0CB-BA45-B661D1CA550A}"/>
                </a:ext>
              </a:extLst>
            </p:cNvPr>
            <p:cNvGrpSpPr/>
            <p:nvPr/>
          </p:nvGrpSpPr>
          <p:grpSpPr>
            <a:xfrm>
              <a:off x="933606" y="1385141"/>
              <a:ext cx="1913693" cy="702180"/>
              <a:chOff x="906839" y="1664956"/>
              <a:chExt cx="1913693" cy="702180"/>
            </a:xfrm>
          </p:grpSpPr>
          <p:sp>
            <p:nvSpPr>
              <p:cNvPr id="91" name="Rectangle 6">
                <a:extLst>
                  <a:ext uri="{FF2B5EF4-FFF2-40B4-BE49-F238E27FC236}">
                    <a16:creationId xmlns:a16="http://schemas.microsoft.com/office/drawing/2014/main" id="{63833011-2913-EEBE-13E4-A14AF27914C0}"/>
                  </a:ext>
                </a:extLst>
              </p:cNvPr>
              <p:cNvSpPr/>
              <p:nvPr/>
            </p:nvSpPr>
            <p:spPr>
              <a:xfrm>
                <a:off x="2257054" y="1718703"/>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00338D"/>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92" name="Rectangle 5">
                <a:extLst>
                  <a:ext uri="{FF2B5EF4-FFF2-40B4-BE49-F238E27FC236}">
                    <a16:creationId xmlns:a16="http://schemas.microsoft.com/office/drawing/2014/main" id="{4A054308-648E-923C-60A2-C2367370C6B9}"/>
                  </a:ext>
                </a:extLst>
              </p:cNvPr>
              <p:cNvSpPr/>
              <p:nvPr/>
            </p:nvSpPr>
            <p:spPr>
              <a:xfrm>
                <a:off x="939633" y="1761824"/>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93" name="Rectangle 5">
                <a:extLst>
                  <a:ext uri="{FF2B5EF4-FFF2-40B4-BE49-F238E27FC236}">
                    <a16:creationId xmlns:a16="http://schemas.microsoft.com/office/drawing/2014/main" id="{7DCDA255-8201-902F-87FC-0F9F251DF80F}"/>
                  </a:ext>
                </a:extLst>
              </p:cNvPr>
              <p:cNvSpPr/>
              <p:nvPr/>
            </p:nvSpPr>
            <p:spPr>
              <a:xfrm>
                <a:off x="906840" y="1714534"/>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94" name="Rectangle 6">
                <a:extLst>
                  <a:ext uri="{FF2B5EF4-FFF2-40B4-BE49-F238E27FC236}">
                    <a16:creationId xmlns:a16="http://schemas.microsoft.com/office/drawing/2014/main" id="{40BC7363-4030-7815-1F17-D21B0082604D}"/>
                  </a:ext>
                </a:extLst>
              </p:cNvPr>
              <p:cNvSpPr/>
              <p:nvPr/>
            </p:nvSpPr>
            <p:spPr>
              <a:xfrm>
                <a:off x="2275179" y="1664956"/>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00338D"/>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95" name="Freeform 19">
                <a:extLst>
                  <a:ext uri="{FF2B5EF4-FFF2-40B4-BE49-F238E27FC236}">
                    <a16:creationId xmlns:a16="http://schemas.microsoft.com/office/drawing/2014/main" id="{17C1833F-E2F0-FC75-C4D8-E4F3876A4633}"/>
                  </a:ext>
                </a:extLst>
              </p:cNvPr>
              <p:cNvSpPr/>
              <p:nvPr/>
            </p:nvSpPr>
            <p:spPr>
              <a:xfrm>
                <a:off x="906839" y="1665420"/>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59" name="Group 58">
              <a:extLst>
                <a:ext uri="{FF2B5EF4-FFF2-40B4-BE49-F238E27FC236}">
                  <a16:creationId xmlns:a16="http://schemas.microsoft.com/office/drawing/2014/main" id="{54436BFD-35C2-F345-6B1C-38F4DC2FEF16}"/>
                </a:ext>
              </a:extLst>
            </p:cNvPr>
            <p:cNvGrpSpPr/>
            <p:nvPr/>
          </p:nvGrpSpPr>
          <p:grpSpPr>
            <a:xfrm>
              <a:off x="933606" y="2046473"/>
              <a:ext cx="1913693" cy="702179"/>
              <a:chOff x="906839" y="2523063"/>
              <a:chExt cx="1913693" cy="702179"/>
            </a:xfrm>
          </p:grpSpPr>
          <p:sp>
            <p:nvSpPr>
              <p:cNvPr id="84" name="Rectangle 6">
                <a:extLst>
                  <a:ext uri="{FF2B5EF4-FFF2-40B4-BE49-F238E27FC236}">
                    <a16:creationId xmlns:a16="http://schemas.microsoft.com/office/drawing/2014/main" id="{F03A4C69-D6F3-151F-085B-EEB1E574FF38}"/>
                  </a:ext>
                </a:extLst>
              </p:cNvPr>
              <p:cNvSpPr/>
              <p:nvPr/>
            </p:nvSpPr>
            <p:spPr>
              <a:xfrm>
                <a:off x="2257054" y="2576809"/>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098E7E"/>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85" name="Rectangle 5">
                <a:extLst>
                  <a:ext uri="{FF2B5EF4-FFF2-40B4-BE49-F238E27FC236}">
                    <a16:creationId xmlns:a16="http://schemas.microsoft.com/office/drawing/2014/main" id="{51F9A9CA-9B95-6A6B-6F32-F52B3CC0B67E}"/>
                  </a:ext>
                </a:extLst>
              </p:cNvPr>
              <p:cNvSpPr/>
              <p:nvPr/>
            </p:nvSpPr>
            <p:spPr>
              <a:xfrm>
                <a:off x="939633" y="2619930"/>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86" name="Rectangle 5">
                <a:extLst>
                  <a:ext uri="{FF2B5EF4-FFF2-40B4-BE49-F238E27FC236}">
                    <a16:creationId xmlns:a16="http://schemas.microsoft.com/office/drawing/2014/main" id="{A31964E4-1AA7-5EDB-917D-88A319F156FE}"/>
                  </a:ext>
                </a:extLst>
              </p:cNvPr>
              <p:cNvSpPr/>
              <p:nvPr/>
            </p:nvSpPr>
            <p:spPr>
              <a:xfrm>
                <a:off x="906840" y="2572640"/>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87" name="Rectangle 6">
                <a:extLst>
                  <a:ext uri="{FF2B5EF4-FFF2-40B4-BE49-F238E27FC236}">
                    <a16:creationId xmlns:a16="http://schemas.microsoft.com/office/drawing/2014/main" id="{A7250205-1CA9-4274-A830-A8C21C2D65A8}"/>
                  </a:ext>
                </a:extLst>
              </p:cNvPr>
              <p:cNvSpPr/>
              <p:nvPr/>
            </p:nvSpPr>
            <p:spPr>
              <a:xfrm>
                <a:off x="2275179" y="2523063"/>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098E7E"/>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88" name="Freeform 26">
                <a:extLst>
                  <a:ext uri="{FF2B5EF4-FFF2-40B4-BE49-F238E27FC236}">
                    <a16:creationId xmlns:a16="http://schemas.microsoft.com/office/drawing/2014/main" id="{B00DC3DF-0C8D-74FC-F168-4EE5E7CEA6D0}"/>
                  </a:ext>
                </a:extLst>
              </p:cNvPr>
              <p:cNvSpPr/>
              <p:nvPr/>
            </p:nvSpPr>
            <p:spPr>
              <a:xfrm>
                <a:off x="906839" y="2523530"/>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60" name="Group 59">
              <a:extLst>
                <a:ext uri="{FF2B5EF4-FFF2-40B4-BE49-F238E27FC236}">
                  <a16:creationId xmlns:a16="http://schemas.microsoft.com/office/drawing/2014/main" id="{3B38F831-5D8F-A6D1-0FF8-36C131340F36}"/>
                </a:ext>
              </a:extLst>
            </p:cNvPr>
            <p:cNvGrpSpPr/>
            <p:nvPr/>
          </p:nvGrpSpPr>
          <p:grpSpPr>
            <a:xfrm>
              <a:off x="933606" y="2707804"/>
              <a:ext cx="1913693" cy="702180"/>
              <a:chOff x="906839" y="3352168"/>
              <a:chExt cx="1913693" cy="702180"/>
            </a:xfrm>
          </p:grpSpPr>
          <p:sp>
            <p:nvSpPr>
              <p:cNvPr id="77" name="Rectangle 6">
                <a:extLst>
                  <a:ext uri="{FF2B5EF4-FFF2-40B4-BE49-F238E27FC236}">
                    <a16:creationId xmlns:a16="http://schemas.microsoft.com/office/drawing/2014/main" id="{F7262626-15C1-0546-D0EF-72BBB7532FC7}"/>
                  </a:ext>
                </a:extLst>
              </p:cNvPr>
              <p:cNvSpPr/>
              <p:nvPr/>
            </p:nvSpPr>
            <p:spPr>
              <a:xfrm>
                <a:off x="2257054" y="3405915"/>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78" name="Rectangle 5">
                <a:extLst>
                  <a:ext uri="{FF2B5EF4-FFF2-40B4-BE49-F238E27FC236}">
                    <a16:creationId xmlns:a16="http://schemas.microsoft.com/office/drawing/2014/main" id="{724F1AA0-7AF6-1E69-21F3-027E2C563F1D}"/>
                  </a:ext>
                </a:extLst>
              </p:cNvPr>
              <p:cNvSpPr/>
              <p:nvPr/>
            </p:nvSpPr>
            <p:spPr>
              <a:xfrm>
                <a:off x="939633" y="3449036"/>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79" name="Rectangle 5">
                <a:extLst>
                  <a:ext uri="{FF2B5EF4-FFF2-40B4-BE49-F238E27FC236}">
                    <a16:creationId xmlns:a16="http://schemas.microsoft.com/office/drawing/2014/main" id="{65AB2A4F-CA2A-B346-8B36-E774B6423878}"/>
                  </a:ext>
                </a:extLst>
              </p:cNvPr>
              <p:cNvSpPr/>
              <p:nvPr/>
            </p:nvSpPr>
            <p:spPr>
              <a:xfrm>
                <a:off x="906840" y="3401746"/>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80" name="Rectangle 6">
                <a:extLst>
                  <a:ext uri="{FF2B5EF4-FFF2-40B4-BE49-F238E27FC236}">
                    <a16:creationId xmlns:a16="http://schemas.microsoft.com/office/drawing/2014/main" id="{7FB7F965-5113-7EB4-6348-6B39EA0E2355}"/>
                  </a:ext>
                </a:extLst>
              </p:cNvPr>
              <p:cNvSpPr/>
              <p:nvPr/>
            </p:nvSpPr>
            <p:spPr>
              <a:xfrm>
                <a:off x="2275179" y="3352168"/>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96359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81" name="Freeform 70">
                <a:extLst>
                  <a:ext uri="{FF2B5EF4-FFF2-40B4-BE49-F238E27FC236}">
                    <a16:creationId xmlns:a16="http://schemas.microsoft.com/office/drawing/2014/main" id="{BAB1A714-A355-FAEC-5408-E248D1A03DFE}"/>
                  </a:ext>
                </a:extLst>
              </p:cNvPr>
              <p:cNvSpPr/>
              <p:nvPr/>
            </p:nvSpPr>
            <p:spPr>
              <a:xfrm>
                <a:off x="906839" y="3352632"/>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824F3F3B-30B4-B6A3-B6B1-679388097D64}"/>
                </a:ext>
              </a:extLst>
            </p:cNvPr>
            <p:cNvGrpSpPr/>
            <p:nvPr/>
          </p:nvGrpSpPr>
          <p:grpSpPr>
            <a:xfrm>
              <a:off x="933606" y="3369136"/>
              <a:ext cx="1913693" cy="702180"/>
              <a:chOff x="906839" y="4210273"/>
              <a:chExt cx="1913693" cy="702180"/>
            </a:xfrm>
          </p:grpSpPr>
          <p:sp>
            <p:nvSpPr>
              <p:cNvPr id="70" name="Rectangle 6">
                <a:extLst>
                  <a:ext uri="{FF2B5EF4-FFF2-40B4-BE49-F238E27FC236}">
                    <a16:creationId xmlns:a16="http://schemas.microsoft.com/office/drawing/2014/main" id="{70C44E04-756F-A801-F286-76E16C947B0B}"/>
                  </a:ext>
                </a:extLst>
              </p:cNvPr>
              <p:cNvSpPr/>
              <p:nvPr/>
            </p:nvSpPr>
            <p:spPr>
              <a:xfrm>
                <a:off x="2257054" y="4264020"/>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63EBDA"/>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71" name="Rectangle 5">
                <a:extLst>
                  <a:ext uri="{FF2B5EF4-FFF2-40B4-BE49-F238E27FC236}">
                    <a16:creationId xmlns:a16="http://schemas.microsoft.com/office/drawing/2014/main" id="{6097BA66-7289-FD83-8211-EB50F2D31A7C}"/>
                  </a:ext>
                </a:extLst>
              </p:cNvPr>
              <p:cNvSpPr/>
              <p:nvPr/>
            </p:nvSpPr>
            <p:spPr>
              <a:xfrm>
                <a:off x="939633" y="4307141"/>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72" name="Rectangle 5">
                <a:extLst>
                  <a:ext uri="{FF2B5EF4-FFF2-40B4-BE49-F238E27FC236}">
                    <a16:creationId xmlns:a16="http://schemas.microsoft.com/office/drawing/2014/main" id="{252DF85F-F79E-608C-4CF9-160AB6BD8917}"/>
                  </a:ext>
                </a:extLst>
              </p:cNvPr>
              <p:cNvSpPr/>
              <p:nvPr/>
            </p:nvSpPr>
            <p:spPr>
              <a:xfrm>
                <a:off x="906840" y="4259851"/>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73" name="Rectangle 6">
                <a:extLst>
                  <a:ext uri="{FF2B5EF4-FFF2-40B4-BE49-F238E27FC236}">
                    <a16:creationId xmlns:a16="http://schemas.microsoft.com/office/drawing/2014/main" id="{F2ECCE1F-FB62-C11D-EA42-E846ED248D0D}"/>
                  </a:ext>
                </a:extLst>
              </p:cNvPr>
              <p:cNvSpPr/>
              <p:nvPr/>
            </p:nvSpPr>
            <p:spPr>
              <a:xfrm>
                <a:off x="2275179" y="4210273"/>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63EBDA"/>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74" name="Freeform 77">
                <a:extLst>
                  <a:ext uri="{FF2B5EF4-FFF2-40B4-BE49-F238E27FC236}">
                    <a16:creationId xmlns:a16="http://schemas.microsoft.com/office/drawing/2014/main" id="{42022BFE-E668-AD85-6870-1ED8E5241654}"/>
                  </a:ext>
                </a:extLst>
              </p:cNvPr>
              <p:cNvSpPr/>
              <p:nvPr/>
            </p:nvSpPr>
            <p:spPr>
              <a:xfrm>
                <a:off x="906839" y="4210737"/>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A1795B6E-282A-95DE-7978-EE837B6C83CC}"/>
                </a:ext>
              </a:extLst>
            </p:cNvPr>
            <p:cNvGrpSpPr/>
            <p:nvPr/>
          </p:nvGrpSpPr>
          <p:grpSpPr>
            <a:xfrm>
              <a:off x="933606" y="4030470"/>
              <a:ext cx="1913693" cy="702180"/>
              <a:chOff x="960372" y="5044624"/>
              <a:chExt cx="1913693" cy="702180"/>
            </a:xfrm>
          </p:grpSpPr>
          <p:sp>
            <p:nvSpPr>
              <p:cNvPr id="63" name="Rectangle 6">
                <a:extLst>
                  <a:ext uri="{FF2B5EF4-FFF2-40B4-BE49-F238E27FC236}">
                    <a16:creationId xmlns:a16="http://schemas.microsoft.com/office/drawing/2014/main" id="{C068D44D-0A7D-0147-A9C1-8780715BCBFC}"/>
                  </a:ext>
                </a:extLst>
              </p:cNvPr>
              <p:cNvSpPr/>
              <p:nvPr/>
            </p:nvSpPr>
            <p:spPr>
              <a:xfrm>
                <a:off x="2310587" y="5098371"/>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AB0D82"/>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64" name="Rectangle 5">
                <a:extLst>
                  <a:ext uri="{FF2B5EF4-FFF2-40B4-BE49-F238E27FC236}">
                    <a16:creationId xmlns:a16="http://schemas.microsoft.com/office/drawing/2014/main" id="{3D605965-DE7A-28D9-1434-BDB396074DB5}"/>
                  </a:ext>
                </a:extLst>
              </p:cNvPr>
              <p:cNvSpPr/>
              <p:nvPr/>
            </p:nvSpPr>
            <p:spPr>
              <a:xfrm>
                <a:off x="993166" y="5141492"/>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65" name="Rectangle 5">
                <a:extLst>
                  <a:ext uri="{FF2B5EF4-FFF2-40B4-BE49-F238E27FC236}">
                    <a16:creationId xmlns:a16="http://schemas.microsoft.com/office/drawing/2014/main" id="{DD7A1886-98CF-7EAC-9BB1-C2E74583E8CD}"/>
                  </a:ext>
                </a:extLst>
              </p:cNvPr>
              <p:cNvSpPr/>
              <p:nvPr/>
            </p:nvSpPr>
            <p:spPr>
              <a:xfrm>
                <a:off x="960373" y="5094202"/>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66" name="Rectangle 6">
                <a:extLst>
                  <a:ext uri="{FF2B5EF4-FFF2-40B4-BE49-F238E27FC236}">
                    <a16:creationId xmlns:a16="http://schemas.microsoft.com/office/drawing/2014/main" id="{F0547FBC-F5D8-DB5C-5983-C5E79950FFE4}"/>
                  </a:ext>
                </a:extLst>
              </p:cNvPr>
              <p:cNvSpPr/>
              <p:nvPr/>
            </p:nvSpPr>
            <p:spPr>
              <a:xfrm>
                <a:off x="2328712" y="5044624"/>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AB0D82"/>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67" name="Freeform 77">
                <a:extLst>
                  <a:ext uri="{FF2B5EF4-FFF2-40B4-BE49-F238E27FC236}">
                    <a16:creationId xmlns:a16="http://schemas.microsoft.com/office/drawing/2014/main" id="{A8D62163-B13C-583D-BFC4-A617EC5E3B50}"/>
                  </a:ext>
                </a:extLst>
              </p:cNvPr>
              <p:cNvSpPr/>
              <p:nvPr/>
            </p:nvSpPr>
            <p:spPr>
              <a:xfrm>
                <a:off x="960372" y="5045088"/>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grpSp>
        <p:nvGrpSpPr>
          <p:cNvPr id="105" name="Group 104">
            <a:extLst>
              <a:ext uri="{FF2B5EF4-FFF2-40B4-BE49-F238E27FC236}">
                <a16:creationId xmlns:a16="http://schemas.microsoft.com/office/drawing/2014/main" id="{4E0B5DB4-69CB-CE3B-EBA2-4E640536696A}"/>
              </a:ext>
            </a:extLst>
          </p:cNvPr>
          <p:cNvGrpSpPr/>
          <p:nvPr/>
        </p:nvGrpSpPr>
        <p:grpSpPr>
          <a:xfrm>
            <a:off x="7520553" y="2363600"/>
            <a:ext cx="1919103" cy="3998296"/>
            <a:chOff x="2956283" y="723809"/>
            <a:chExt cx="1919103" cy="3998296"/>
          </a:xfrm>
        </p:grpSpPr>
        <p:grpSp>
          <p:nvGrpSpPr>
            <p:cNvPr id="106" name="Group 105">
              <a:extLst>
                <a:ext uri="{FF2B5EF4-FFF2-40B4-BE49-F238E27FC236}">
                  <a16:creationId xmlns:a16="http://schemas.microsoft.com/office/drawing/2014/main" id="{00F4C5EE-EDE8-9141-209D-00BC5950B561}"/>
                </a:ext>
              </a:extLst>
            </p:cNvPr>
            <p:cNvGrpSpPr/>
            <p:nvPr/>
          </p:nvGrpSpPr>
          <p:grpSpPr>
            <a:xfrm>
              <a:off x="2961693" y="723809"/>
              <a:ext cx="1913693" cy="702180"/>
              <a:chOff x="2930205" y="723809"/>
              <a:chExt cx="1913693" cy="702180"/>
            </a:xfrm>
          </p:grpSpPr>
          <p:sp>
            <p:nvSpPr>
              <p:cNvPr id="152" name="Rectangle 6">
                <a:extLst>
                  <a:ext uri="{FF2B5EF4-FFF2-40B4-BE49-F238E27FC236}">
                    <a16:creationId xmlns:a16="http://schemas.microsoft.com/office/drawing/2014/main" id="{9884856F-18E5-19E8-260C-A03DE0F26536}"/>
                  </a:ext>
                </a:extLst>
              </p:cNvPr>
              <p:cNvSpPr/>
              <p:nvPr/>
            </p:nvSpPr>
            <p:spPr>
              <a:xfrm flipH="1">
                <a:off x="2948330" y="777556"/>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F1C44D"/>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53" name="Rectangle 5">
                <a:extLst>
                  <a:ext uri="{FF2B5EF4-FFF2-40B4-BE49-F238E27FC236}">
                    <a16:creationId xmlns:a16="http://schemas.microsoft.com/office/drawing/2014/main" id="{9FC2ADCF-40D3-6B59-6B71-2C23C877DC0A}"/>
                  </a:ext>
                </a:extLst>
              </p:cNvPr>
              <p:cNvSpPr/>
              <p:nvPr/>
            </p:nvSpPr>
            <p:spPr>
              <a:xfrm flipH="1">
                <a:off x="3443229" y="820677"/>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54" name="Rectangle 5">
                <a:extLst>
                  <a:ext uri="{FF2B5EF4-FFF2-40B4-BE49-F238E27FC236}">
                    <a16:creationId xmlns:a16="http://schemas.microsoft.com/office/drawing/2014/main" id="{C3AE1474-048D-8CDB-08CC-1F894B36FCC8}"/>
                  </a:ext>
                </a:extLst>
              </p:cNvPr>
              <p:cNvSpPr/>
              <p:nvPr/>
            </p:nvSpPr>
            <p:spPr>
              <a:xfrm flipH="1">
                <a:off x="3465642" y="773387"/>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55" name="Rectangle 6">
                <a:extLst>
                  <a:ext uri="{FF2B5EF4-FFF2-40B4-BE49-F238E27FC236}">
                    <a16:creationId xmlns:a16="http://schemas.microsoft.com/office/drawing/2014/main" id="{7E8D1104-8F2A-FDBD-EA3E-5944293EB3C4}"/>
                  </a:ext>
                </a:extLst>
              </p:cNvPr>
              <p:cNvSpPr/>
              <p:nvPr/>
            </p:nvSpPr>
            <p:spPr>
              <a:xfrm flipH="1">
                <a:off x="2930205" y="723809"/>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DF992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56" name="Freeform 33">
                <a:extLst>
                  <a:ext uri="{FF2B5EF4-FFF2-40B4-BE49-F238E27FC236}">
                    <a16:creationId xmlns:a16="http://schemas.microsoft.com/office/drawing/2014/main" id="{DAFD9B41-C009-F616-F1A8-C04FF8FC645A}"/>
                  </a:ext>
                </a:extLst>
              </p:cNvPr>
              <p:cNvSpPr/>
              <p:nvPr/>
            </p:nvSpPr>
            <p:spPr>
              <a:xfrm flipH="1">
                <a:off x="2930893" y="724273"/>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107" name="Group 106">
              <a:extLst>
                <a:ext uri="{FF2B5EF4-FFF2-40B4-BE49-F238E27FC236}">
                  <a16:creationId xmlns:a16="http://schemas.microsoft.com/office/drawing/2014/main" id="{C504F9D9-F33C-08EF-33C5-57E43D5ED0DB}"/>
                </a:ext>
              </a:extLst>
            </p:cNvPr>
            <p:cNvGrpSpPr/>
            <p:nvPr/>
          </p:nvGrpSpPr>
          <p:grpSpPr>
            <a:xfrm>
              <a:off x="2961693" y="1382178"/>
              <a:ext cx="1913693" cy="706104"/>
              <a:chOff x="2929517" y="1661032"/>
              <a:chExt cx="1913693" cy="706104"/>
            </a:xfrm>
          </p:grpSpPr>
          <p:sp>
            <p:nvSpPr>
              <p:cNvPr id="144" name="Rectangle 6">
                <a:extLst>
                  <a:ext uri="{FF2B5EF4-FFF2-40B4-BE49-F238E27FC236}">
                    <a16:creationId xmlns:a16="http://schemas.microsoft.com/office/drawing/2014/main" id="{C68EC2C6-FDFE-62EB-EDFC-103D57FFDB37}"/>
                  </a:ext>
                </a:extLst>
              </p:cNvPr>
              <p:cNvSpPr/>
              <p:nvPr/>
            </p:nvSpPr>
            <p:spPr>
              <a:xfrm flipH="1">
                <a:off x="2947642" y="1718703"/>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00338D"/>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45" name="Rectangle 5">
                <a:extLst>
                  <a:ext uri="{FF2B5EF4-FFF2-40B4-BE49-F238E27FC236}">
                    <a16:creationId xmlns:a16="http://schemas.microsoft.com/office/drawing/2014/main" id="{2F22685E-9E62-82E3-70EC-41B8CFC4C6C0}"/>
                  </a:ext>
                </a:extLst>
              </p:cNvPr>
              <p:cNvSpPr/>
              <p:nvPr/>
            </p:nvSpPr>
            <p:spPr>
              <a:xfrm flipH="1">
                <a:off x="3442541" y="1761824"/>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46" name="Rectangle 5">
                <a:extLst>
                  <a:ext uri="{FF2B5EF4-FFF2-40B4-BE49-F238E27FC236}">
                    <a16:creationId xmlns:a16="http://schemas.microsoft.com/office/drawing/2014/main" id="{E1F357E9-F81C-9ADA-B6AA-D32107B5BE85}"/>
                  </a:ext>
                </a:extLst>
              </p:cNvPr>
              <p:cNvSpPr/>
              <p:nvPr/>
            </p:nvSpPr>
            <p:spPr>
              <a:xfrm flipH="1">
                <a:off x="3464954" y="1714534"/>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47" name="Rectangle 6">
                <a:extLst>
                  <a:ext uri="{FF2B5EF4-FFF2-40B4-BE49-F238E27FC236}">
                    <a16:creationId xmlns:a16="http://schemas.microsoft.com/office/drawing/2014/main" id="{D8BC175D-918E-C0CD-7EC6-56165AD5B508}"/>
                  </a:ext>
                </a:extLst>
              </p:cNvPr>
              <p:cNvSpPr/>
              <p:nvPr/>
            </p:nvSpPr>
            <p:spPr>
              <a:xfrm flipH="1">
                <a:off x="2929517" y="1664956"/>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gradFill>
                <a:gsLst>
                  <a:gs pos="31000">
                    <a:srgbClr val="E86A2C"/>
                  </a:gs>
                  <a:gs pos="100000">
                    <a:srgbClr val="F98E1B"/>
                  </a:gs>
                  <a:gs pos="0">
                    <a:srgbClr val="D95E35"/>
                  </a:gs>
                </a:gsLst>
                <a:lin ang="10800000" scaled="1"/>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48" name="Freeform 40">
                <a:extLst>
                  <a:ext uri="{FF2B5EF4-FFF2-40B4-BE49-F238E27FC236}">
                    <a16:creationId xmlns:a16="http://schemas.microsoft.com/office/drawing/2014/main" id="{F801749D-A849-3D50-8F1D-F380604AFA6A}"/>
                  </a:ext>
                </a:extLst>
              </p:cNvPr>
              <p:cNvSpPr/>
              <p:nvPr/>
            </p:nvSpPr>
            <p:spPr>
              <a:xfrm flipH="1">
                <a:off x="2930205" y="1665420"/>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49" name="Rectangle 6">
                <a:extLst>
                  <a:ext uri="{FF2B5EF4-FFF2-40B4-BE49-F238E27FC236}">
                    <a16:creationId xmlns:a16="http://schemas.microsoft.com/office/drawing/2014/main" id="{09F6BD99-5587-4A68-B6B1-CC9DB029EA8F}"/>
                  </a:ext>
                </a:extLst>
              </p:cNvPr>
              <p:cNvSpPr/>
              <p:nvPr/>
            </p:nvSpPr>
            <p:spPr>
              <a:xfrm flipH="1">
                <a:off x="2930205" y="1661032"/>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00338D"/>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108" name="Group 107">
              <a:extLst>
                <a:ext uri="{FF2B5EF4-FFF2-40B4-BE49-F238E27FC236}">
                  <a16:creationId xmlns:a16="http://schemas.microsoft.com/office/drawing/2014/main" id="{0A414E8E-8578-3B0C-724C-DFDF5F54D61D}"/>
                </a:ext>
              </a:extLst>
            </p:cNvPr>
            <p:cNvGrpSpPr/>
            <p:nvPr/>
          </p:nvGrpSpPr>
          <p:grpSpPr>
            <a:xfrm>
              <a:off x="2961693" y="2044471"/>
              <a:ext cx="1913693" cy="702526"/>
              <a:chOff x="2929517" y="2522716"/>
              <a:chExt cx="1913693" cy="702526"/>
            </a:xfrm>
          </p:grpSpPr>
          <p:sp>
            <p:nvSpPr>
              <p:cNvPr id="136" name="Rectangle 6">
                <a:extLst>
                  <a:ext uri="{FF2B5EF4-FFF2-40B4-BE49-F238E27FC236}">
                    <a16:creationId xmlns:a16="http://schemas.microsoft.com/office/drawing/2014/main" id="{35E1CAAB-ACA6-CF8A-C195-BB4EC70F4DAA}"/>
                  </a:ext>
                </a:extLst>
              </p:cNvPr>
              <p:cNvSpPr/>
              <p:nvPr/>
            </p:nvSpPr>
            <p:spPr>
              <a:xfrm flipH="1">
                <a:off x="2947642" y="2576809"/>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098E7E"/>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37" name="Rectangle 5">
                <a:extLst>
                  <a:ext uri="{FF2B5EF4-FFF2-40B4-BE49-F238E27FC236}">
                    <a16:creationId xmlns:a16="http://schemas.microsoft.com/office/drawing/2014/main" id="{F3C15339-706B-C64C-0EA6-D3E28CE6F67D}"/>
                  </a:ext>
                </a:extLst>
              </p:cNvPr>
              <p:cNvSpPr/>
              <p:nvPr/>
            </p:nvSpPr>
            <p:spPr>
              <a:xfrm flipH="1">
                <a:off x="3442541" y="2619930"/>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38" name="Rectangle 5">
                <a:extLst>
                  <a:ext uri="{FF2B5EF4-FFF2-40B4-BE49-F238E27FC236}">
                    <a16:creationId xmlns:a16="http://schemas.microsoft.com/office/drawing/2014/main" id="{9D05C6F2-CE30-5E74-235C-B841AE01F129}"/>
                  </a:ext>
                </a:extLst>
              </p:cNvPr>
              <p:cNvSpPr/>
              <p:nvPr/>
            </p:nvSpPr>
            <p:spPr>
              <a:xfrm flipH="1">
                <a:off x="3464954" y="2572640"/>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39" name="Rectangle 6">
                <a:extLst>
                  <a:ext uri="{FF2B5EF4-FFF2-40B4-BE49-F238E27FC236}">
                    <a16:creationId xmlns:a16="http://schemas.microsoft.com/office/drawing/2014/main" id="{51EB87D7-4D86-F80B-F905-2A8F045858A4}"/>
                  </a:ext>
                </a:extLst>
              </p:cNvPr>
              <p:cNvSpPr/>
              <p:nvPr/>
            </p:nvSpPr>
            <p:spPr>
              <a:xfrm flipH="1">
                <a:off x="2929517" y="2523062"/>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gradFill>
                <a:gsLst>
                  <a:gs pos="31000">
                    <a:srgbClr val="E86A2C"/>
                  </a:gs>
                  <a:gs pos="100000">
                    <a:srgbClr val="F98E1B"/>
                  </a:gs>
                  <a:gs pos="0">
                    <a:srgbClr val="D95E35"/>
                  </a:gs>
                </a:gsLst>
                <a:lin ang="10800000" scaled="1"/>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40" name="Freeform 47">
                <a:extLst>
                  <a:ext uri="{FF2B5EF4-FFF2-40B4-BE49-F238E27FC236}">
                    <a16:creationId xmlns:a16="http://schemas.microsoft.com/office/drawing/2014/main" id="{709BF316-262C-1166-AFEF-CBA1C8184A91}"/>
                  </a:ext>
                </a:extLst>
              </p:cNvPr>
              <p:cNvSpPr/>
              <p:nvPr/>
            </p:nvSpPr>
            <p:spPr>
              <a:xfrm flipH="1">
                <a:off x="2930205" y="2523526"/>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41" name="Rectangle 6">
                <a:extLst>
                  <a:ext uri="{FF2B5EF4-FFF2-40B4-BE49-F238E27FC236}">
                    <a16:creationId xmlns:a16="http://schemas.microsoft.com/office/drawing/2014/main" id="{3EC8386B-F600-3545-03C8-699D58467A33}"/>
                  </a:ext>
                </a:extLst>
              </p:cNvPr>
              <p:cNvSpPr/>
              <p:nvPr/>
            </p:nvSpPr>
            <p:spPr>
              <a:xfrm flipH="1">
                <a:off x="2932558" y="2522716"/>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098E7E"/>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DC3DBCBF-C7DD-4E9D-49E6-07B59CE30114}"/>
                </a:ext>
              </a:extLst>
            </p:cNvPr>
            <p:cNvGrpSpPr/>
            <p:nvPr/>
          </p:nvGrpSpPr>
          <p:grpSpPr>
            <a:xfrm>
              <a:off x="2961393" y="2703186"/>
              <a:ext cx="1913693" cy="702180"/>
              <a:chOff x="2929517" y="3341623"/>
              <a:chExt cx="1913693" cy="702180"/>
            </a:xfrm>
          </p:grpSpPr>
          <p:sp>
            <p:nvSpPr>
              <p:cNvPr id="128" name="Rectangle 6">
                <a:extLst>
                  <a:ext uri="{FF2B5EF4-FFF2-40B4-BE49-F238E27FC236}">
                    <a16:creationId xmlns:a16="http://schemas.microsoft.com/office/drawing/2014/main" id="{50C82F2A-8CEA-EB6A-F5B3-F115A8D6F251}"/>
                  </a:ext>
                </a:extLst>
              </p:cNvPr>
              <p:cNvSpPr/>
              <p:nvPr/>
            </p:nvSpPr>
            <p:spPr>
              <a:xfrm flipH="1">
                <a:off x="2947642" y="3395370"/>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29" name="Rectangle 5">
                <a:extLst>
                  <a:ext uri="{FF2B5EF4-FFF2-40B4-BE49-F238E27FC236}">
                    <a16:creationId xmlns:a16="http://schemas.microsoft.com/office/drawing/2014/main" id="{DBD3A23F-C995-35B1-6651-E23145DF3044}"/>
                  </a:ext>
                </a:extLst>
              </p:cNvPr>
              <p:cNvSpPr/>
              <p:nvPr/>
            </p:nvSpPr>
            <p:spPr>
              <a:xfrm flipH="1">
                <a:off x="3442541" y="3438491"/>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30" name="Rectangle 5">
                <a:extLst>
                  <a:ext uri="{FF2B5EF4-FFF2-40B4-BE49-F238E27FC236}">
                    <a16:creationId xmlns:a16="http://schemas.microsoft.com/office/drawing/2014/main" id="{22382DAA-381E-EE93-2C2B-5F51A91742F4}"/>
                  </a:ext>
                </a:extLst>
              </p:cNvPr>
              <p:cNvSpPr/>
              <p:nvPr/>
            </p:nvSpPr>
            <p:spPr>
              <a:xfrm flipH="1">
                <a:off x="3464954" y="3391201"/>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31" name="Rectangle 6">
                <a:extLst>
                  <a:ext uri="{FF2B5EF4-FFF2-40B4-BE49-F238E27FC236}">
                    <a16:creationId xmlns:a16="http://schemas.microsoft.com/office/drawing/2014/main" id="{881D089F-F105-6937-A253-4FC3CB77C90F}"/>
                  </a:ext>
                </a:extLst>
              </p:cNvPr>
              <p:cNvSpPr/>
              <p:nvPr/>
            </p:nvSpPr>
            <p:spPr>
              <a:xfrm flipH="1">
                <a:off x="2929517" y="3341623"/>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gradFill>
                <a:gsLst>
                  <a:gs pos="31000">
                    <a:srgbClr val="E86A2C"/>
                  </a:gs>
                  <a:gs pos="100000">
                    <a:srgbClr val="F98E1B"/>
                  </a:gs>
                  <a:gs pos="0">
                    <a:srgbClr val="D95E35"/>
                  </a:gs>
                </a:gsLst>
                <a:lin ang="10800000" scaled="1"/>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32" name="Freeform 56">
                <a:extLst>
                  <a:ext uri="{FF2B5EF4-FFF2-40B4-BE49-F238E27FC236}">
                    <a16:creationId xmlns:a16="http://schemas.microsoft.com/office/drawing/2014/main" id="{29E385A2-AB37-D72C-AF1E-EE621B3B8425}"/>
                  </a:ext>
                </a:extLst>
              </p:cNvPr>
              <p:cNvSpPr/>
              <p:nvPr/>
            </p:nvSpPr>
            <p:spPr>
              <a:xfrm flipH="1">
                <a:off x="2930205" y="3342087"/>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33" name="Rectangle 6">
                <a:extLst>
                  <a:ext uri="{FF2B5EF4-FFF2-40B4-BE49-F238E27FC236}">
                    <a16:creationId xmlns:a16="http://schemas.microsoft.com/office/drawing/2014/main" id="{6030C644-CE1C-C850-CB20-513DAF54E2BE}"/>
                  </a:ext>
                </a:extLst>
              </p:cNvPr>
              <p:cNvSpPr/>
              <p:nvPr/>
            </p:nvSpPr>
            <p:spPr>
              <a:xfrm flipH="1">
                <a:off x="2933855" y="3344217"/>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96359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110" name="Group 109">
              <a:extLst>
                <a:ext uri="{FF2B5EF4-FFF2-40B4-BE49-F238E27FC236}">
                  <a16:creationId xmlns:a16="http://schemas.microsoft.com/office/drawing/2014/main" id="{F714137D-EA33-5697-08F9-6F14EAF97F5D}"/>
                </a:ext>
              </a:extLst>
            </p:cNvPr>
            <p:cNvGrpSpPr/>
            <p:nvPr/>
          </p:nvGrpSpPr>
          <p:grpSpPr>
            <a:xfrm>
              <a:off x="2956283" y="3361555"/>
              <a:ext cx="1913693" cy="702180"/>
              <a:chOff x="2929517" y="4199728"/>
              <a:chExt cx="1913693" cy="702180"/>
            </a:xfrm>
          </p:grpSpPr>
          <p:sp>
            <p:nvSpPr>
              <p:cNvPr id="120" name="Rectangle 6">
                <a:extLst>
                  <a:ext uri="{FF2B5EF4-FFF2-40B4-BE49-F238E27FC236}">
                    <a16:creationId xmlns:a16="http://schemas.microsoft.com/office/drawing/2014/main" id="{61FF7674-4F7B-4733-28D8-0BC78937611A}"/>
                  </a:ext>
                </a:extLst>
              </p:cNvPr>
              <p:cNvSpPr/>
              <p:nvPr/>
            </p:nvSpPr>
            <p:spPr>
              <a:xfrm flipH="1">
                <a:off x="2947642" y="4253475"/>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63EBDA"/>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21" name="Rectangle 5">
                <a:extLst>
                  <a:ext uri="{FF2B5EF4-FFF2-40B4-BE49-F238E27FC236}">
                    <a16:creationId xmlns:a16="http://schemas.microsoft.com/office/drawing/2014/main" id="{4F2ADD07-D5B8-C949-3697-4CA562E979B6}"/>
                  </a:ext>
                </a:extLst>
              </p:cNvPr>
              <p:cNvSpPr/>
              <p:nvPr/>
            </p:nvSpPr>
            <p:spPr>
              <a:xfrm flipH="1">
                <a:off x="3442541" y="4296596"/>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22" name="Rectangle 5">
                <a:extLst>
                  <a:ext uri="{FF2B5EF4-FFF2-40B4-BE49-F238E27FC236}">
                    <a16:creationId xmlns:a16="http://schemas.microsoft.com/office/drawing/2014/main" id="{22B3260F-5865-DEFE-D172-9C101B1D059A}"/>
                  </a:ext>
                </a:extLst>
              </p:cNvPr>
              <p:cNvSpPr/>
              <p:nvPr/>
            </p:nvSpPr>
            <p:spPr>
              <a:xfrm flipH="1">
                <a:off x="3464954" y="4249306"/>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23" name="Rectangle 6">
                <a:extLst>
                  <a:ext uri="{FF2B5EF4-FFF2-40B4-BE49-F238E27FC236}">
                    <a16:creationId xmlns:a16="http://schemas.microsoft.com/office/drawing/2014/main" id="{0B1F9FEC-9522-55B3-D274-D936B60C8E15}"/>
                  </a:ext>
                </a:extLst>
              </p:cNvPr>
              <p:cNvSpPr/>
              <p:nvPr/>
            </p:nvSpPr>
            <p:spPr>
              <a:xfrm flipH="1">
                <a:off x="2929517" y="4199728"/>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gradFill>
                <a:gsLst>
                  <a:gs pos="31000">
                    <a:srgbClr val="E86A2C"/>
                  </a:gs>
                  <a:gs pos="100000">
                    <a:srgbClr val="F98E1B"/>
                  </a:gs>
                  <a:gs pos="0">
                    <a:srgbClr val="D95E35"/>
                  </a:gs>
                </a:gsLst>
                <a:lin ang="10800000" scaled="1"/>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24" name="Freeform 63">
                <a:extLst>
                  <a:ext uri="{FF2B5EF4-FFF2-40B4-BE49-F238E27FC236}">
                    <a16:creationId xmlns:a16="http://schemas.microsoft.com/office/drawing/2014/main" id="{E6D43B6D-3604-5FC9-7DEA-781396393586}"/>
                  </a:ext>
                </a:extLst>
              </p:cNvPr>
              <p:cNvSpPr/>
              <p:nvPr/>
            </p:nvSpPr>
            <p:spPr>
              <a:xfrm flipH="1">
                <a:off x="2930205" y="4200192"/>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25" name="Rectangle 6">
                <a:extLst>
                  <a:ext uri="{FF2B5EF4-FFF2-40B4-BE49-F238E27FC236}">
                    <a16:creationId xmlns:a16="http://schemas.microsoft.com/office/drawing/2014/main" id="{16602EC6-B308-742B-3728-F02C390B86F4}"/>
                  </a:ext>
                </a:extLst>
              </p:cNvPr>
              <p:cNvSpPr/>
              <p:nvPr/>
            </p:nvSpPr>
            <p:spPr>
              <a:xfrm flipH="1">
                <a:off x="2930205" y="4206348"/>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63EBDA"/>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nvGrpSpPr>
            <p:cNvPr id="111" name="Group 110">
              <a:extLst>
                <a:ext uri="{FF2B5EF4-FFF2-40B4-BE49-F238E27FC236}">
                  <a16:creationId xmlns:a16="http://schemas.microsoft.com/office/drawing/2014/main" id="{5C04B54A-0934-F3BD-D479-2833F49E6EBE}"/>
                </a:ext>
              </a:extLst>
            </p:cNvPr>
            <p:cNvGrpSpPr/>
            <p:nvPr/>
          </p:nvGrpSpPr>
          <p:grpSpPr>
            <a:xfrm>
              <a:off x="2956283" y="4019925"/>
              <a:ext cx="1913693" cy="702180"/>
              <a:chOff x="2983050" y="5034079"/>
              <a:chExt cx="1913693" cy="702180"/>
            </a:xfrm>
          </p:grpSpPr>
          <p:sp>
            <p:nvSpPr>
              <p:cNvPr id="112" name="Rectangle 6">
                <a:extLst>
                  <a:ext uri="{FF2B5EF4-FFF2-40B4-BE49-F238E27FC236}">
                    <a16:creationId xmlns:a16="http://schemas.microsoft.com/office/drawing/2014/main" id="{233D8C00-CFFB-5E06-26FA-AFCC67ADF500}"/>
                  </a:ext>
                </a:extLst>
              </p:cNvPr>
              <p:cNvSpPr/>
              <p:nvPr/>
            </p:nvSpPr>
            <p:spPr>
              <a:xfrm flipH="1">
                <a:off x="3001175" y="5087826"/>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 name="connsiteX0" fmla="*/ 0 w 750627"/>
                  <a:gd name="connsiteY0" fmla="*/ 212014 h 892506"/>
                  <a:gd name="connsiteX1" fmla="*/ 750627 w 750627"/>
                  <a:gd name="connsiteY1" fmla="*/ 0 h 892506"/>
                  <a:gd name="connsiteX2" fmla="*/ 738567 w 750627"/>
                  <a:gd name="connsiteY2" fmla="*/ 622063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8567" y="622063"/>
                    </a:lnTo>
                    <a:lnTo>
                      <a:pt x="10473" y="892506"/>
                    </a:lnTo>
                    <a:lnTo>
                      <a:pt x="0" y="212014"/>
                    </a:lnTo>
                    <a:close/>
                  </a:path>
                </a:pathLst>
              </a:custGeom>
              <a:solidFill>
                <a:srgbClr val="AB0D82"/>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13" name="Rectangle 5">
                <a:extLst>
                  <a:ext uri="{FF2B5EF4-FFF2-40B4-BE49-F238E27FC236}">
                    <a16:creationId xmlns:a16="http://schemas.microsoft.com/office/drawing/2014/main" id="{DD7B3B0B-CF26-0020-142C-7DBE78F4C24F}"/>
                  </a:ext>
                </a:extLst>
              </p:cNvPr>
              <p:cNvSpPr/>
              <p:nvPr/>
            </p:nvSpPr>
            <p:spPr>
              <a:xfrm flipH="1">
                <a:off x="3496074" y="5130947"/>
                <a:ext cx="1367875" cy="594930"/>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562401 h 818865"/>
                  <a:gd name="connsiteX4" fmla="*/ 0 w 1897038"/>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4763 w 1897038"/>
                  <a:gd name="connsiteY3" fmla="*/ 557639 h 818865"/>
                  <a:gd name="connsiteX4" fmla="*/ 0 w 1897038"/>
                  <a:gd name="connsiteY4" fmla="*/ 0 h 818865"/>
                  <a:gd name="connsiteX0" fmla="*/ 23812 w 1892275"/>
                  <a:gd name="connsiteY0" fmla="*/ 0 h 818865"/>
                  <a:gd name="connsiteX1" fmla="*/ 1878628 w 1892275"/>
                  <a:gd name="connsiteY1" fmla="*/ 136478 h 818865"/>
                  <a:gd name="connsiteX2" fmla="*/ 1892275 w 1892275"/>
                  <a:gd name="connsiteY2" fmla="*/ 818865 h 818865"/>
                  <a:gd name="connsiteX3" fmla="*/ 0 w 1892275"/>
                  <a:gd name="connsiteY3" fmla="*/ 557639 h 818865"/>
                  <a:gd name="connsiteX4" fmla="*/ 23812 w 1892275"/>
                  <a:gd name="connsiteY4" fmla="*/ 0 h 818865"/>
                  <a:gd name="connsiteX0" fmla="*/ 14287 w 1882750"/>
                  <a:gd name="connsiteY0" fmla="*/ 0 h 818865"/>
                  <a:gd name="connsiteX1" fmla="*/ 1869103 w 1882750"/>
                  <a:gd name="connsiteY1" fmla="*/ 136478 h 818865"/>
                  <a:gd name="connsiteX2" fmla="*/ 1882750 w 1882750"/>
                  <a:gd name="connsiteY2" fmla="*/ 818865 h 818865"/>
                  <a:gd name="connsiteX3" fmla="*/ 0 w 1882750"/>
                  <a:gd name="connsiteY3" fmla="*/ 552877 h 818865"/>
                  <a:gd name="connsiteX4" fmla="*/ 14287 w 1882750"/>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750" h="818865">
                    <a:moveTo>
                      <a:pt x="14287" y="0"/>
                    </a:moveTo>
                    <a:lnTo>
                      <a:pt x="1869103" y="136478"/>
                    </a:lnTo>
                    <a:lnTo>
                      <a:pt x="1882750" y="818865"/>
                    </a:lnTo>
                    <a:lnTo>
                      <a:pt x="0" y="552877"/>
                    </a:lnTo>
                    <a:cubicBezTo>
                      <a:pt x="0" y="352710"/>
                      <a:pt x="14287" y="200167"/>
                      <a:pt x="14287" y="0"/>
                    </a:cubicBezTo>
                    <a:close/>
                  </a:path>
                </a:pathLst>
              </a:custGeom>
              <a:solidFill>
                <a:schemeClr val="bg1">
                  <a:lumMod val="50000"/>
                </a:schemeClr>
              </a:solidFill>
              <a:ln>
                <a:noFill/>
              </a:ln>
              <a:effectLst>
                <a:softEdge rad="3175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14" name="Rectangle 5">
                <a:extLst>
                  <a:ext uri="{FF2B5EF4-FFF2-40B4-BE49-F238E27FC236}">
                    <a16:creationId xmlns:a16="http://schemas.microsoft.com/office/drawing/2014/main" id="{1EBA5465-B50E-531E-04E5-C1FD1DA2C14E}"/>
                  </a:ext>
                </a:extLst>
              </p:cNvPr>
              <p:cNvSpPr/>
              <p:nvPr/>
            </p:nvSpPr>
            <p:spPr>
              <a:xfrm flipH="1">
                <a:off x="3518487" y="5083657"/>
                <a:ext cx="1378255" cy="594931"/>
              </a:xfrm>
              <a:custGeom>
                <a:avLst/>
                <a:gdLst>
                  <a:gd name="connsiteX0" fmla="*/ 0 w 1883391"/>
                  <a:gd name="connsiteY0" fmla="*/ 0 h 777922"/>
                  <a:gd name="connsiteX1" fmla="*/ 1883391 w 1883391"/>
                  <a:gd name="connsiteY1" fmla="*/ 0 h 777922"/>
                  <a:gd name="connsiteX2" fmla="*/ 1883391 w 1883391"/>
                  <a:gd name="connsiteY2" fmla="*/ 777922 h 777922"/>
                  <a:gd name="connsiteX3" fmla="*/ 0 w 1883391"/>
                  <a:gd name="connsiteY3" fmla="*/ 777922 h 777922"/>
                  <a:gd name="connsiteX4" fmla="*/ 0 w 1883391"/>
                  <a:gd name="connsiteY4" fmla="*/ 0 h 777922"/>
                  <a:gd name="connsiteX0" fmla="*/ 0 w 1897039"/>
                  <a:gd name="connsiteY0" fmla="*/ 0 h 777922"/>
                  <a:gd name="connsiteX1" fmla="*/ 1897039 w 1897039"/>
                  <a:gd name="connsiteY1" fmla="*/ 122830 h 777922"/>
                  <a:gd name="connsiteX2" fmla="*/ 1883391 w 1897039"/>
                  <a:gd name="connsiteY2" fmla="*/ 777922 h 777922"/>
                  <a:gd name="connsiteX3" fmla="*/ 0 w 1897039"/>
                  <a:gd name="connsiteY3" fmla="*/ 777922 h 777922"/>
                  <a:gd name="connsiteX4" fmla="*/ 0 w 1897039"/>
                  <a:gd name="connsiteY4" fmla="*/ 0 h 777922"/>
                  <a:gd name="connsiteX0" fmla="*/ 27295 w 1924334"/>
                  <a:gd name="connsiteY0" fmla="*/ 0 h 777922"/>
                  <a:gd name="connsiteX1" fmla="*/ 1924334 w 1924334"/>
                  <a:gd name="connsiteY1" fmla="*/ 122830 h 777922"/>
                  <a:gd name="connsiteX2" fmla="*/ 1910686 w 1924334"/>
                  <a:gd name="connsiteY2" fmla="*/ 777922 h 777922"/>
                  <a:gd name="connsiteX3" fmla="*/ 0 w 1924334"/>
                  <a:gd name="connsiteY3" fmla="*/ 600501 h 777922"/>
                  <a:gd name="connsiteX4" fmla="*/ 27295 w 1924334"/>
                  <a:gd name="connsiteY4" fmla="*/ 0 h 777922"/>
                  <a:gd name="connsiteX0" fmla="*/ 27295 w 1924334"/>
                  <a:gd name="connsiteY0" fmla="*/ 0 h 818865"/>
                  <a:gd name="connsiteX1" fmla="*/ 1924334 w 1924334"/>
                  <a:gd name="connsiteY1" fmla="*/ 122830 h 818865"/>
                  <a:gd name="connsiteX2" fmla="*/ 1910686 w 1924334"/>
                  <a:gd name="connsiteY2" fmla="*/ 818865 h 818865"/>
                  <a:gd name="connsiteX3" fmla="*/ 0 w 1924334"/>
                  <a:gd name="connsiteY3" fmla="*/ 600501 h 818865"/>
                  <a:gd name="connsiteX4" fmla="*/ 27295 w 1924334"/>
                  <a:gd name="connsiteY4" fmla="*/ 0 h 818865"/>
                  <a:gd name="connsiteX0" fmla="*/ 27295 w 1910686"/>
                  <a:gd name="connsiteY0" fmla="*/ 0 h 818865"/>
                  <a:gd name="connsiteX1" fmla="*/ 1910686 w 1910686"/>
                  <a:gd name="connsiteY1" fmla="*/ 136478 h 818865"/>
                  <a:gd name="connsiteX2" fmla="*/ 1910686 w 1910686"/>
                  <a:gd name="connsiteY2" fmla="*/ 818865 h 818865"/>
                  <a:gd name="connsiteX3" fmla="*/ 0 w 1910686"/>
                  <a:gd name="connsiteY3" fmla="*/ 600501 h 818865"/>
                  <a:gd name="connsiteX4" fmla="*/ 27295 w 1910686"/>
                  <a:gd name="connsiteY4" fmla="*/ 0 h 818865"/>
                  <a:gd name="connsiteX0" fmla="*/ 27295 w 1924333"/>
                  <a:gd name="connsiteY0" fmla="*/ 0 h 818865"/>
                  <a:gd name="connsiteX1" fmla="*/ 1910686 w 1924333"/>
                  <a:gd name="connsiteY1" fmla="*/ 136478 h 818865"/>
                  <a:gd name="connsiteX2" fmla="*/ 1924333 w 1924333"/>
                  <a:gd name="connsiteY2" fmla="*/ 818865 h 818865"/>
                  <a:gd name="connsiteX3" fmla="*/ 0 w 1924333"/>
                  <a:gd name="connsiteY3" fmla="*/ 600501 h 818865"/>
                  <a:gd name="connsiteX4" fmla="*/ 27295 w 1924333"/>
                  <a:gd name="connsiteY4" fmla="*/ 0 h 818865"/>
                  <a:gd name="connsiteX0" fmla="*/ 0 w 1897038"/>
                  <a:gd name="connsiteY0" fmla="*/ 0 h 818865"/>
                  <a:gd name="connsiteX1" fmla="*/ 1883391 w 1897038"/>
                  <a:gd name="connsiteY1" fmla="*/ 136478 h 818865"/>
                  <a:gd name="connsiteX2" fmla="*/ 1897038 w 1897038"/>
                  <a:gd name="connsiteY2" fmla="*/ 818865 h 818865"/>
                  <a:gd name="connsiteX3" fmla="*/ 1 w 1897038"/>
                  <a:gd name="connsiteY3" fmla="*/ 600501 h 818865"/>
                  <a:gd name="connsiteX4" fmla="*/ 0 w 1897038"/>
                  <a:gd name="connsiteY4" fmla="*/ 0 h 81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038" h="818865">
                    <a:moveTo>
                      <a:pt x="0" y="0"/>
                    </a:moveTo>
                    <a:lnTo>
                      <a:pt x="1883391" y="136478"/>
                    </a:lnTo>
                    <a:lnTo>
                      <a:pt x="1897038" y="818865"/>
                    </a:lnTo>
                    <a:lnTo>
                      <a:pt x="1" y="600501"/>
                    </a:lnTo>
                    <a:cubicBezTo>
                      <a:pt x="1" y="400334"/>
                      <a:pt x="0" y="200167"/>
                      <a:pt x="0" y="0"/>
                    </a:cubicBezTo>
                    <a:close/>
                  </a:path>
                </a:pathLst>
              </a:custGeom>
              <a:solidFill>
                <a:srgbClr val="E5E5E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15" name="Rectangle 6">
                <a:extLst>
                  <a:ext uri="{FF2B5EF4-FFF2-40B4-BE49-F238E27FC236}">
                    <a16:creationId xmlns:a16="http://schemas.microsoft.com/office/drawing/2014/main" id="{D0D9D1CA-334B-E5C0-EEDC-28F55533A897}"/>
                  </a:ext>
                </a:extLst>
              </p:cNvPr>
              <p:cNvSpPr/>
              <p:nvPr/>
            </p:nvSpPr>
            <p:spPr>
              <a:xfrm flipH="1">
                <a:off x="2983050" y="5034079"/>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gradFill>
                <a:gsLst>
                  <a:gs pos="31000">
                    <a:srgbClr val="E86A2C"/>
                  </a:gs>
                  <a:gs pos="100000">
                    <a:srgbClr val="F98E1B"/>
                  </a:gs>
                  <a:gs pos="0">
                    <a:srgbClr val="D95E35"/>
                  </a:gs>
                </a:gsLst>
                <a:lin ang="10800000" scaled="1"/>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16" name="Freeform 63">
                <a:extLst>
                  <a:ext uri="{FF2B5EF4-FFF2-40B4-BE49-F238E27FC236}">
                    <a16:creationId xmlns:a16="http://schemas.microsoft.com/office/drawing/2014/main" id="{80D6C728-AF1F-1843-8376-133CCF603B9E}"/>
                  </a:ext>
                </a:extLst>
              </p:cNvPr>
              <p:cNvSpPr/>
              <p:nvPr/>
            </p:nvSpPr>
            <p:spPr>
              <a:xfrm flipH="1">
                <a:off x="2983738" y="5034543"/>
                <a:ext cx="1913005" cy="147114"/>
              </a:xfrm>
              <a:custGeom>
                <a:avLst/>
                <a:gdLst>
                  <a:gd name="connsiteX0" fmla="*/ 0 w 2620370"/>
                  <a:gd name="connsiteY0" fmla="*/ 68239 h 218364"/>
                  <a:gd name="connsiteX1" fmla="*/ 2620370 w 2620370"/>
                  <a:gd name="connsiteY1" fmla="*/ 0 h 218364"/>
                  <a:gd name="connsiteX2" fmla="*/ 1910686 w 2620370"/>
                  <a:gd name="connsiteY2" fmla="*/ 218364 h 218364"/>
                  <a:gd name="connsiteX3" fmla="*/ 0 w 2620370"/>
                  <a:gd name="connsiteY3" fmla="*/ 68239 h 218364"/>
                  <a:gd name="connsiteX0" fmla="*/ 0 w 2620370"/>
                  <a:gd name="connsiteY0" fmla="*/ 68239 h 215189"/>
                  <a:gd name="connsiteX1" fmla="*/ 2620370 w 2620370"/>
                  <a:gd name="connsiteY1" fmla="*/ 0 h 215189"/>
                  <a:gd name="connsiteX2" fmla="*/ 1878936 w 2620370"/>
                  <a:gd name="connsiteY2" fmla="*/ 215189 h 215189"/>
                  <a:gd name="connsiteX3" fmla="*/ 0 w 2620370"/>
                  <a:gd name="connsiteY3" fmla="*/ 68239 h 215189"/>
                  <a:gd name="connsiteX0" fmla="*/ 0 w 2636245"/>
                  <a:gd name="connsiteY0" fmla="*/ 61889 h 208839"/>
                  <a:gd name="connsiteX1" fmla="*/ 2636245 w 2636245"/>
                  <a:gd name="connsiteY1" fmla="*/ 0 h 208839"/>
                  <a:gd name="connsiteX2" fmla="*/ 1878936 w 2636245"/>
                  <a:gd name="connsiteY2" fmla="*/ 208839 h 208839"/>
                  <a:gd name="connsiteX3" fmla="*/ 0 w 2636245"/>
                  <a:gd name="connsiteY3" fmla="*/ 61889 h 208839"/>
                  <a:gd name="connsiteX0" fmla="*/ 0 w 2648945"/>
                  <a:gd name="connsiteY0" fmla="*/ 68239 h 215189"/>
                  <a:gd name="connsiteX1" fmla="*/ 2648945 w 2648945"/>
                  <a:gd name="connsiteY1" fmla="*/ 0 h 215189"/>
                  <a:gd name="connsiteX2" fmla="*/ 1878936 w 2648945"/>
                  <a:gd name="connsiteY2" fmla="*/ 215189 h 215189"/>
                  <a:gd name="connsiteX3" fmla="*/ 0 w 2648945"/>
                  <a:gd name="connsiteY3" fmla="*/ 68239 h 21518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598145"/>
                  <a:gd name="connsiteY0" fmla="*/ 74589 h 221539"/>
                  <a:gd name="connsiteX1" fmla="*/ 2598145 w 2598145"/>
                  <a:gd name="connsiteY1" fmla="*/ 0 h 221539"/>
                  <a:gd name="connsiteX2" fmla="*/ 1878936 w 2598145"/>
                  <a:gd name="connsiteY2" fmla="*/ 221539 h 221539"/>
                  <a:gd name="connsiteX3" fmla="*/ 0 w 2598145"/>
                  <a:gd name="connsiteY3" fmla="*/ 74589 h 221539"/>
                  <a:gd name="connsiteX0" fmla="*/ 0 w 2633070"/>
                  <a:gd name="connsiteY0" fmla="*/ 65064 h 212014"/>
                  <a:gd name="connsiteX1" fmla="*/ 2633070 w 2633070"/>
                  <a:gd name="connsiteY1" fmla="*/ 0 h 212014"/>
                  <a:gd name="connsiteX2" fmla="*/ 1878936 w 2633070"/>
                  <a:gd name="connsiteY2" fmla="*/ 212014 h 212014"/>
                  <a:gd name="connsiteX3" fmla="*/ 0 w 2633070"/>
                  <a:gd name="connsiteY3" fmla="*/ 65064 h 212014"/>
                  <a:gd name="connsiteX0" fmla="*/ 0 w 2633070"/>
                  <a:gd name="connsiteY0" fmla="*/ 65064 h 126289"/>
                  <a:gd name="connsiteX1" fmla="*/ 2633070 w 2633070"/>
                  <a:gd name="connsiteY1" fmla="*/ 0 h 126289"/>
                  <a:gd name="connsiteX2" fmla="*/ 1901161 w 2633070"/>
                  <a:gd name="connsiteY2" fmla="*/ 126289 h 126289"/>
                  <a:gd name="connsiteX3" fmla="*/ 0 w 2633070"/>
                  <a:gd name="connsiteY3" fmla="*/ 65064 h 126289"/>
                  <a:gd name="connsiteX0" fmla="*/ 0 w 2633070"/>
                  <a:gd name="connsiteY0" fmla="*/ 65064 h 199314"/>
                  <a:gd name="connsiteX1" fmla="*/ 2633070 w 2633070"/>
                  <a:gd name="connsiteY1" fmla="*/ 0 h 199314"/>
                  <a:gd name="connsiteX2" fmla="*/ 1891636 w 2633070"/>
                  <a:gd name="connsiteY2" fmla="*/ 199314 h 199314"/>
                  <a:gd name="connsiteX3" fmla="*/ 0 w 2633070"/>
                  <a:gd name="connsiteY3" fmla="*/ 65064 h 199314"/>
                  <a:gd name="connsiteX0" fmla="*/ 0 w 2604495"/>
                  <a:gd name="connsiteY0" fmla="*/ 87289 h 221539"/>
                  <a:gd name="connsiteX1" fmla="*/ 2604495 w 2604495"/>
                  <a:gd name="connsiteY1" fmla="*/ 0 h 221539"/>
                  <a:gd name="connsiteX2" fmla="*/ 1891636 w 2604495"/>
                  <a:gd name="connsiteY2" fmla="*/ 221539 h 221539"/>
                  <a:gd name="connsiteX3" fmla="*/ 0 w 2604495"/>
                  <a:gd name="connsiteY3" fmla="*/ 87289 h 221539"/>
                  <a:gd name="connsiteX0" fmla="*/ 0 w 2633070"/>
                  <a:gd name="connsiteY0" fmla="*/ 68239 h 202489"/>
                  <a:gd name="connsiteX1" fmla="*/ 2633070 w 2633070"/>
                  <a:gd name="connsiteY1" fmla="*/ 0 h 202489"/>
                  <a:gd name="connsiteX2" fmla="*/ 1891636 w 2633070"/>
                  <a:gd name="connsiteY2" fmla="*/ 202489 h 202489"/>
                  <a:gd name="connsiteX3" fmla="*/ 0 w 2633070"/>
                  <a:gd name="connsiteY3" fmla="*/ 68239 h 202489"/>
                </a:gdLst>
                <a:ahLst/>
                <a:cxnLst>
                  <a:cxn ang="0">
                    <a:pos x="connsiteX0" y="connsiteY0"/>
                  </a:cxn>
                  <a:cxn ang="0">
                    <a:pos x="connsiteX1" y="connsiteY1"/>
                  </a:cxn>
                  <a:cxn ang="0">
                    <a:pos x="connsiteX2" y="connsiteY2"/>
                  </a:cxn>
                  <a:cxn ang="0">
                    <a:pos x="connsiteX3" y="connsiteY3"/>
                  </a:cxn>
                </a:cxnLst>
                <a:rect l="l" t="t" r="r" b="b"/>
                <a:pathLst>
                  <a:path w="2633070" h="202489">
                    <a:moveTo>
                      <a:pt x="0" y="68239"/>
                    </a:moveTo>
                    <a:lnTo>
                      <a:pt x="2633070" y="0"/>
                    </a:lnTo>
                    <a:lnTo>
                      <a:pt x="1891636" y="202489"/>
                    </a:lnTo>
                    <a:lnTo>
                      <a:pt x="0" y="68239"/>
                    </a:lnTo>
                    <a:close/>
                  </a:path>
                </a:pathLst>
              </a:custGeom>
              <a:solidFill>
                <a:srgbClr val="66666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sp>
            <p:nvSpPr>
              <p:cNvPr id="117" name="Rectangle 6">
                <a:extLst>
                  <a:ext uri="{FF2B5EF4-FFF2-40B4-BE49-F238E27FC236}">
                    <a16:creationId xmlns:a16="http://schemas.microsoft.com/office/drawing/2014/main" id="{CFF01373-46BE-D9BE-7063-52E2879AE03C}"/>
                  </a:ext>
                </a:extLst>
              </p:cNvPr>
              <p:cNvSpPr/>
              <p:nvPr/>
            </p:nvSpPr>
            <p:spPr>
              <a:xfrm flipH="1">
                <a:off x="2983738" y="5040699"/>
                <a:ext cx="545353" cy="648433"/>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04716 h 1119116"/>
                  <a:gd name="connsiteX1" fmla="*/ 764275 w 914400"/>
                  <a:gd name="connsiteY1" fmla="*/ 0 h 1119116"/>
                  <a:gd name="connsiteX2" fmla="*/ 914400 w 914400"/>
                  <a:gd name="connsiteY2" fmla="*/ 1119116 h 1119116"/>
                  <a:gd name="connsiteX3" fmla="*/ 0 w 914400"/>
                  <a:gd name="connsiteY3" fmla="*/ 1119116 h 1119116"/>
                  <a:gd name="connsiteX4" fmla="*/ 0 w 914400"/>
                  <a:gd name="connsiteY4" fmla="*/ 204716 h 1119116"/>
                  <a:gd name="connsiteX0" fmla="*/ 0 w 764275"/>
                  <a:gd name="connsiteY0" fmla="*/ 204716 h 1119116"/>
                  <a:gd name="connsiteX1" fmla="*/ 764275 w 764275"/>
                  <a:gd name="connsiteY1" fmla="*/ 0 h 1119116"/>
                  <a:gd name="connsiteX2" fmla="*/ 750627 w 764275"/>
                  <a:gd name="connsiteY2" fmla="*/ 682388 h 1119116"/>
                  <a:gd name="connsiteX3" fmla="*/ 0 w 764275"/>
                  <a:gd name="connsiteY3" fmla="*/ 1119116 h 1119116"/>
                  <a:gd name="connsiteX4" fmla="*/ 0 w 764275"/>
                  <a:gd name="connsiteY4" fmla="*/ 204716 h 1119116"/>
                  <a:gd name="connsiteX0" fmla="*/ 0 w 764275"/>
                  <a:gd name="connsiteY0" fmla="*/ 204716 h 873456"/>
                  <a:gd name="connsiteX1" fmla="*/ 764275 w 764275"/>
                  <a:gd name="connsiteY1" fmla="*/ 0 h 873456"/>
                  <a:gd name="connsiteX2" fmla="*/ 750627 w 764275"/>
                  <a:gd name="connsiteY2" fmla="*/ 682388 h 873456"/>
                  <a:gd name="connsiteX3" fmla="*/ 27296 w 764275"/>
                  <a:gd name="connsiteY3" fmla="*/ 873456 h 873456"/>
                  <a:gd name="connsiteX4" fmla="*/ 0 w 764275"/>
                  <a:gd name="connsiteY4" fmla="*/ 204716 h 873456"/>
                  <a:gd name="connsiteX0" fmla="*/ 0 w 750627"/>
                  <a:gd name="connsiteY0" fmla="*/ 21836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8364 h 873456"/>
                  <a:gd name="connsiteX0" fmla="*/ 0 w 750627"/>
                  <a:gd name="connsiteY0" fmla="*/ 212014 h 873456"/>
                  <a:gd name="connsiteX1" fmla="*/ 750627 w 750627"/>
                  <a:gd name="connsiteY1" fmla="*/ 0 h 873456"/>
                  <a:gd name="connsiteX2" fmla="*/ 736979 w 750627"/>
                  <a:gd name="connsiteY2" fmla="*/ 682388 h 873456"/>
                  <a:gd name="connsiteX3" fmla="*/ 13648 w 750627"/>
                  <a:gd name="connsiteY3" fmla="*/ 873456 h 873456"/>
                  <a:gd name="connsiteX4" fmla="*/ 0 w 750627"/>
                  <a:gd name="connsiteY4" fmla="*/ 212014 h 873456"/>
                  <a:gd name="connsiteX0" fmla="*/ 0 w 750627"/>
                  <a:gd name="connsiteY0" fmla="*/ 212014 h 886156"/>
                  <a:gd name="connsiteX1" fmla="*/ 750627 w 750627"/>
                  <a:gd name="connsiteY1" fmla="*/ 0 h 886156"/>
                  <a:gd name="connsiteX2" fmla="*/ 736979 w 750627"/>
                  <a:gd name="connsiteY2" fmla="*/ 682388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24279 w 750627"/>
                  <a:gd name="connsiteY2" fmla="*/ 622063 h 886156"/>
                  <a:gd name="connsiteX3" fmla="*/ 10473 w 750627"/>
                  <a:gd name="connsiteY3" fmla="*/ 886156 h 886156"/>
                  <a:gd name="connsiteX4" fmla="*/ 0 w 750627"/>
                  <a:gd name="connsiteY4" fmla="*/ 212014 h 886156"/>
                  <a:gd name="connsiteX0" fmla="*/ 0 w 750627"/>
                  <a:gd name="connsiteY0" fmla="*/ 212014 h 886156"/>
                  <a:gd name="connsiteX1" fmla="*/ 750627 w 750627"/>
                  <a:gd name="connsiteY1" fmla="*/ 0 h 886156"/>
                  <a:gd name="connsiteX2" fmla="*/ 733804 w 750627"/>
                  <a:gd name="connsiteY2" fmla="*/ 669688 h 886156"/>
                  <a:gd name="connsiteX3" fmla="*/ 10473 w 750627"/>
                  <a:gd name="connsiteY3" fmla="*/ 886156 h 886156"/>
                  <a:gd name="connsiteX4" fmla="*/ 0 w 750627"/>
                  <a:gd name="connsiteY4" fmla="*/ 212014 h 886156"/>
                  <a:gd name="connsiteX0" fmla="*/ 0 w 750627"/>
                  <a:gd name="connsiteY0" fmla="*/ 212014 h 892506"/>
                  <a:gd name="connsiteX1" fmla="*/ 750627 w 750627"/>
                  <a:gd name="connsiteY1" fmla="*/ 0 h 892506"/>
                  <a:gd name="connsiteX2" fmla="*/ 733804 w 750627"/>
                  <a:gd name="connsiteY2" fmla="*/ 669688 h 892506"/>
                  <a:gd name="connsiteX3" fmla="*/ 10473 w 750627"/>
                  <a:gd name="connsiteY3" fmla="*/ 892506 h 892506"/>
                  <a:gd name="connsiteX4" fmla="*/ 0 w 750627"/>
                  <a:gd name="connsiteY4" fmla="*/ 212014 h 8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892506">
                    <a:moveTo>
                      <a:pt x="0" y="212014"/>
                    </a:moveTo>
                    <a:lnTo>
                      <a:pt x="750627" y="0"/>
                    </a:lnTo>
                    <a:lnTo>
                      <a:pt x="733804" y="669688"/>
                    </a:lnTo>
                    <a:lnTo>
                      <a:pt x="10473" y="892506"/>
                    </a:lnTo>
                    <a:lnTo>
                      <a:pt x="0" y="212014"/>
                    </a:lnTo>
                    <a:close/>
                  </a:path>
                </a:pathLst>
              </a:custGeom>
              <a:solidFill>
                <a:srgbClr val="AB0D82"/>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2000" b="1">
                  <a:solidFill>
                    <a:srgbClr val="5B9BD5"/>
                  </a:solidFill>
                  <a:latin typeface="Arial" panose="020B0604020202020204" pitchFamily="34" charset="0"/>
                  <a:cs typeface="Arial" panose="020B0604020202020204" pitchFamily="34" charset="0"/>
                </a:endParaRPr>
              </a:p>
            </p:txBody>
          </p:sp>
        </p:grpSp>
      </p:grpSp>
      <p:sp>
        <p:nvSpPr>
          <p:cNvPr id="159" name="Title 1">
            <a:extLst>
              <a:ext uri="{FF2B5EF4-FFF2-40B4-BE49-F238E27FC236}">
                <a16:creationId xmlns:a16="http://schemas.microsoft.com/office/drawing/2014/main" id="{4AA06506-89E5-A8F0-E22F-06FD0820C0B6}"/>
              </a:ext>
            </a:extLst>
          </p:cNvPr>
          <p:cNvSpPr txBox="1">
            <a:spLocks/>
          </p:cNvSpPr>
          <p:nvPr/>
        </p:nvSpPr>
        <p:spPr>
          <a:xfrm>
            <a:off x="7538678" y="2015235"/>
            <a:ext cx="1945765" cy="276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1800" i="0" u="none" strike="noStrike" kern="1200" cap="none" spc="0" normalizeH="0" baseline="0" noProof="0">
                <a:ln>
                  <a:noFill/>
                </a:ln>
                <a:solidFill>
                  <a:srgbClr val="000000"/>
                </a:solidFill>
                <a:uLnTx/>
                <a:uFillTx/>
                <a:latin typeface="KPMG Bold" panose="020B0803030202040204" pitchFamily="34" charset="0"/>
              </a:rPr>
              <a:t>POTENTIAL DECISIONS</a:t>
            </a:r>
          </a:p>
        </p:txBody>
      </p:sp>
      <p:sp>
        <p:nvSpPr>
          <p:cNvPr id="160" name="Title 1">
            <a:extLst>
              <a:ext uri="{FF2B5EF4-FFF2-40B4-BE49-F238E27FC236}">
                <a16:creationId xmlns:a16="http://schemas.microsoft.com/office/drawing/2014/main" id="{7A63534E-B15C-2B14-AB9D-59A2D3D1D760}"/>
              </a:ext>
            </a:extLst>
          </p:cNvPr>
          <p:cNvSpPr txBox="1">
            <a:spLocks/>
          </p:cNvSpPr>
          <p:nvPr/>
        </p:nvSpPr>
        <p:spPr>
          <a:xfrm>
            <a:off x="1029694" y="2015235"/>
            <a:ext cx="1945765" cy="276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1800" i="0" u="none" strike="noStrike" kern="1200" cap="none" spc="0" normalizeH="0" baseline="0" noProof="0">
                <a:ln>
                  <a:noFill/>
                </a:ln>
                <a:solidFill>
                  <a:srgbClr val="000000"/>
                </a:solidFill>
                <a:uLnTx/>
                <a:uFillTx/>
                <a:latin typeface="KPMG Bold" panose="020B0803030202040204" pitchFamily="34" charset="0"/>
              </a:rPr>
              <a:t>KEY INPUTS</a:t>
            </a:r>
          </a:p>
        </p:txBody>
      </p:sp>
      <p:pic>
        <p:nvPicPr>
          <p:cNvPr id="163" name="Picture 162">
            <a:extLst>
              <a:ext uri="{FF2B5EF4-FFF2-40B4-BE49-F238E27FC236}">
                <a16:creationId xmlns:a16="http://schemas.microsoft.com/office/drawing/2014/main" id="{4C160942-98DA-D97E-5FD8-6B4F267E15A2}"/>
              </a:ext>
            </a:extLst>
          </p:cNvPr>
          <p:cNvPicPr>
            <a:picLocks noChangeAspect="1"/>
          </p:cNvPicPr>
          <p:nvPr/>
        </p:nvPicPr>
        <p:blipFill>
          <a:blip r:embed="rId3"/>
          <a:stretch>
            <a:fillRect/>
          </a:stretch>
        </p:blipFill>
        <p:spPr>
          <a:xfrm>
            <a:off x="3049063" y="2875135"/>
            <a:ext cx="4377015" cy="3108960"/>
          </a:xfrm>
          <a:prstGeom prst="rect">
            <a:avLst/>
          </a:prstGeom>
          <a:ln>
            <a:noFill/>
          </a:ln>
          <a:effectLst>
            <a:outerShdw blurRad="190500" algn="tl" rotWithShape="0">
              <a:srgbClr val="000000">
                <a:alpha val="70000"/>
              </a:srgbClr>
            </a:outerShdw>
          </a:effectLst>
        </p:spPr>
      </p:pic>
      <p:sp>
        <p:nvSpPr>
          <p:cNvPr id="164" name="Rectangle 163">
            <a:extLst>
              <a:ext uri="{FF2B5EF4-FFF2-40B4-BE49-F238E27FC236}">
                <a16:creationId xmlns:a16="http://schemas.microsoft.com/office/drawing/2014/main" id="{A71099CC-DF7C-5CA6-A073-90C26D57CF17}"/>
              </a:ext>
            </a:extLst>
          </p:cNvPr>
          <p:cNvSpPr/>
          <p:nvPr/>
        </p:nvSpPr>
        <p:spPr>
          <a:xfrm rot="275785">
            <a:off x="1064445" y="3139010"/>
            <a:ext cx="1300837" cy="415498"/>
          </a:xfrm>
          <a:prstGeom prst="rect">
            <a:avLst/>
          </a:prstGeom>
          <a:noFill/>
        </p:spPr>
        <p:txBody>
          <a:bodyPr wrap="square">
            <a:spAutoFit/>
          </a:bodyPr>
          <a:lstStyle/>
          <a:p>
            <a:pPr algn="ctr"/>
            <a:r>
              <a:rPr lang="en-US" sz="1000" b="1">
                <a:solidFill>
                  <a:prstClr val="black">
                    <a:lumMod val="95000"/>
                    <a:lumOff val="5000"/>
                  </a:prstClr>
                </a:solidFill>
              </a:rPr>
              <a:t>Schedule (start date &amp; end date)</a:t>
            </a:r>
          </a:p>
        </p:txBody>
      </p:sp>
      <p:sp>
        <p:nvSpPr>
          <p:cNvPr id="165" name="Rectangle 164">
            <a:extLst>
              <a:ext uri="{FF2B5EF4-FFF2-40B4-BE49-F238E27FC236}">
                <a16:creationId xmlns:a16="http://schemas.microsoft.com/office/drawing/2014/main" id="{4E4BF278-5119-FE18-B6A2-E501A2D2E5D8}"/>
              </a:ext>
            </a:extLst>
          </p:cNvPr>
          <p:cNvSpPr/>
          <p:nvPr/>
        </p:nvSpPr>
        <p:spPr>
          <a:xfrm rot="275785">
            <a:off x="1064358" y="3813610"/>
            <a:ext cx="1355225" cy="400110"/>
          </a:xfrm>
          <a:prstGeom prst="rect">
            <a:avLst/>
          </a:prstGeom>
          <a:noFill/>
        </p:spPr>
        <p:txBody>
          <a:bodyPr wrap="square">
            <a:spAutoFit/>
          </a:bodyPr>
          <a:lstStyle/>
          <a:p>
            <a:pPr algn="ctr"/>
            <a:r>
              <a:rPr lang="en-US" sz="1000" b="1">
                <a:solidFill>
                  <a:prstClr val="black">
                    <a:lumMod val="95000"/>
                    <a:lumOff val="5000"/>
                  </a:prstClr>
                </a:solidFill>
              </a:rPr>
              <a:t>TC failure rate, historical productivity</a:t>
            </a:r>
          </a:p>
        </p:txBody>
      </p:sp>
      <p:sp>
        <p:nvSpPr>
          <p:cNvPr id="166" name="Rectangle 165">
            <a:extLst>
              <a:ext uri="{FF2B5EF4-FFF2-40B4-BE49-F238E27FC236}">
                <a16:creationId xmlns:a16="http://schemas.microsoft.com/office/drawing/2014/main" id="{84717F2A-1793-D5B5-1425-09A89C7DC1F7}"/>
              </a:ext>
            </a:extLst>
          </p:cNvPr>
          <p:cNvSpPr/>
          <p:nvPr/>
        </p:nvSpPr>
        <p:spPr>
          <a:xfrm rot="275785">
            <a:off x="1064437" y="4476351"/>
            <a:ext cx="1305651" cy="400110"/>
          </a:xfrm>
          <a:prstGeom prst="rect">
            <a:avLst/>
          </a:prstGeom>
          <a:noFill/>
        </p:spPr>
        <p:txBody>
          <a:bodyPr wrap="square">
            <a:spAutoFit/>
          </a:bodyPr>
          <a:lstStyle/>
          <a:p>
            <a:pPr algn="ctr"/>
            <a:r>
              <a:rPr lang="en-US" sz="1000" b="1">
                <a:solidFill>
                  <a:prstClr val="black">
                    <a:lumMod val="95000"/>
                    <a:lumOff val="5000"/>
                  </a:prstClr>
                </a:solidFill>
              </a:rPr>
              <a:t>Known external factors impacting QE</a:t>
            </a:r>
          </a:p>
        </p:txBody>
      </p:sp>
      <p:sp>
        <p:nvSpPr>
          <p:cNvPr id="167" name="Rectangle 166">
            <a:extLst>
              <a:ext uri="{FF2B5EF4-FFF2-40B4-BE49-F238E27FC236}">
                <a16:creationId xmlns:a16="http://schemas.microsoft.com/office/drawing/2014/main" id="{9D440B39-BA3F-6AFD-BC00-B9682AFBCB33}"/>
              </a:ext>
            </a:extLst>
          </p:cNvPr>
          <p:cNvSpPr/>
          <p:nvPr/>
        </p:nvSpPr>
        <p:spPr>
          <a:xfrm rot="275785">
            <a:off x="1064445" y="5140885"/>
            <a:ext cx="1300837" cy="400110"/>
          </a:xfrm>
          <a:prstGeom prst="rect">
            <a:avLst/>
          </a:prstGeom>
          <a:noFill/>
        </p:spPr>
        <p:txBody>
          <a:bodyPr wrap="square">
            <a:spAutoFit/>
          </a:bodyPr>
          <a:lstStyle/>
          <a:p>
            <a:pPr algn="ctr"/>
            <a:r>
              <a:rPr lang="en-US" sz="1000" b="1">
                <a:solidFill>
                  <a:prstClr val="black">
                    <a:lumMod val="95000"/>
                    <a:lumOff val="5000"/>
                  </a:prstClr>
                </a:solidFill>
              </a:rPr>
              <a:t>Working days &amp; holidays</a:t>
            </a:r>
          </a:p>
        </p:txBody>
      </p:sp>
      <p:sp>
        <p:nvSpPr>
          <p:cNvPr id="168" name="Rectangle 167">
            <a:extLst>
              <a:ext uri="{FF2B5EF4-FFF2-40B4-BE49-F238E27FC236}">
                <a16:creationId xmlns:a16="http://schemas.microsoft.com/office/drawing/2014/main" id="{A9CA963E-1CC8-FB02-CEBB-C30B4FD41840}"/>
              </a:ext>
            </a:extLst>
          </p:cNvPr>
          <p:cNvSpPr/>
          <p:nvPr/>
        </p:nvSpPr>
        <p:spPr>
          <a:xfrm rot="275785">
            <a:off x="1064445" y="5882556"/>
            <a:ext cx="1300837" cy="246221"/>
          </a:xfrm>
          <a:prstGeom prst="rect">
            <a:avLst/>
          </a:prstGeom>
          <a:noFill/>
        </p:spPr>
        <p:txBody>
          <a:bodyPr wrap="square">
            <a:spAutoFit/>
          </a:bodyPr>
          <a:lstStyle/>
          <a:p>
            <a:pPr algn="ctr"/>
            <a:r>
              <a:rPr lang="en-US" sz="1000" b="1">
                <a:solidFill>
                  <a:prstClr val="black">
                    <a:lumMod val="95000"/>
                    <a:lumOff val="5000"/>
                  </a:prstClr>
                </a:solidFill>
              </a:rPr>
              <a:t>Team availability</a:t>
            </a:r>
          </a:p>
        </p:txBody>
      </p:sp>
      <p:sp>
        <p:nvSpPr>
          <p:cNvPr id="169" name="Rectangle 168">
            <a:extLst>
              <a:ext uri="{FF2B5EF4-FFF2-40B4-BE49-F238E27FC236}">
                <a16:creationId xmlns:a16="http://schemas.microsoft.com/office/drawing/2014/main" id="{ADAAAF5F-B4D4-BF38-7863-3B0A23BA1A82}"/>
              </a:ext>
            </a:extLst>
          </p:cNvPr>
          <p:cNvSpPr/>
          <p:nvPr/>
        </p:nvSpPr>
        <p:spPr>
          <a:xfrm rot="275785">
            <a:off x="1064445" y="2558921"/>
            <a:ext cx="1300837" cy="246221"/>
          </a:xfrm>
          <a:prstGeom prst="rect">
            <a:avLst/>
          </a:prstGeom>
          <a:noFill/>
        </p:spPr>
        <p:txBody>
          <a:bodyPr wrap="square">
            <a:spAutoFit/>
          </a:bodyPr>
          <a:lstStyle/>
          <a:p>
            <a:pPr algn="ctr"/>
            <a:r>
              <a:rPr lang="en-US" sz="1000" b="1">
                <a:solidFill>
                  <a:prstClr val="black">
                    <a:lumMod val="95000"/>
                    <a:lumOff val="5000"/>
                  </a:prstClr>
                </a:solidFill>
              </a:rPr>
              <a:t>Scope of testing</a:t>
            </a:r>
          </a:p>
        </p:txBody>
      </p:sp>
      <p:sp>
        <p:nvSpPr>
          <p:cNvPr id="170" name="Title 1">
            <a:extLst>
              <a:ext uri="{FF2B5EF4-FFF2-40B4-BE49-F238E27FC236}">
                <a16:creationId xmlns:a16="http://schemas.microsoft.com/office/drawing/2014/main" id="{03EC0251-903F-F497-0889-AE4DD3292BF6}"/>
              </a:ext>
            </a:extLst>
          </p:cNvPr>
          <p:cNvSpPr txBox="1">
            <a:spLocks/>
          </p:cNvSpPr>
          <p:nvPr/>
        </p:nvSpPr>
        <p:spPr>
          <a:xfrm>
            <a:off x="3361437" y="1827339"/>
            <a:ext cx="3731573" cy="86177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800" i="0" u="none" strike="noStrike" kern="1200" cap="none" spc="0" normalizeH="0" baseline="0" noProof="0">
                <a:ln>
                  <a:noFill/>
                </a:ln>
                <a:solidFill>
                  <a:srgbClr val="000000"/>
                </a:solidFill>
                <a:uLnTx/>
                <a:uFillTx/>
                <a:latin typeface="KPMG Bold" panose="020B0803030202040204" pitchFamily="34" charset="0"/>
              </a:rPr>
              <a:t>BURNDOWN CHART</a:t>
            </a:r>
          </a:p>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800" i="0" u="none" strike="noStrike" kern="1200" cap="none" spc="0" normalizeH="0" baseline="0" noProof="0">
                <a:ln>
                  <a:noFill/>
                </a:ln>
                <a:solidFill>
                  <a:srgbClr val="000000"/>
                </a:solidFill>
                <a:uLnTx/>
                <a:uFillTx/>
                <a:latin typeface="KPMG Bold" panose="020B0803030202040204" pitchFamily="34" charset="0"/>
              </a:rPr>
              <a:t>DELIVERY RISK PREDICTION MODEL</a:t>
            </a:r>
          </a:p>
        </p:txBody>
      </p:sp>
      <p:sp>
        <p:nvSpPr>
          <p:cNvPr id="171" name="Rectangle 170">
            <a:extLst>
              <a:ext uri="{FF2B5EF4-FFF2-40B4-BE49-F238E27FC236}">
                <a16:creationId xmlns:a16="http://schemas.microsoft.com/office/drawing/2014/main" id="{4A7B2698-16E8-475D-9A19-E1704E829A9E}"/>
              </a:ext>
            </a:extLst>
          </p:cNvPr>
          <p:cNvSpPr/>
          <p:nvPr/>
        </p:nvSpPr>
        <p:spPr>
          <a:xfrm rot="21441370">
            <a:off x="8099165" y="3157214"/>
            <a:ext cx="1352399" cy="400110"/>
          </a:xfrm>
          <a:prstGeom prst="rect">
            <a:avLst/>
          </a:prstGeom>
          <a:noFill/>
        </p:spPr>
        <p:txBody>
          <a:bodyPr wrap="square">
            <a:spAutoFit/>
          </a:bodyPr>
          <a:lstStyle/>
          <a:p>
            <a:pPr algn="ctr"/>
            <a:r>
              <a:rPr lang="en-US" sz="1000" b="1">
                <a:solidFill>
                  <a:prstClr val="black">
                    <a:lumMod val="95000"/>
                    <a:lumOff val="5000"/>
                  </a:prstClr>
                </a:solidFill>
              </a:rPr>
              <a:t>Work on weekends &amp; avail comp offs</a:t>
            </a:r>
          </a:p>
        </p:txBody>
      </p:sp>
      <p:sp>
        <p:nvSpPr>
          <p:cNvPr id="172" name="Rectangle 171">
            <a:extLst>
              <a:ext uri="{FF2B5EF4-FFF2-40B4-BE49-F238E27FC236}">
                <a16:creationId xmlns:a16="http://schemas.microsoft.com/office/drawing/2014/main" id="{52CDC9FE-A360-B9A7-E338-A733DB15B7A0}"/>
              </a:ext>
            </a:extLst>
          </p:cNvPr>
          <p:cNvSpPr/>
          <p:nvPr/>
        </p:nvSpPr>
        <p:spPr>
          <a:xfrm rot="21441370">
            <a:off x="8099165" y="3817719"/>
            <a:ext cx="1352399" cy="400110"/>
          </a:xfrm>
          <a:prstGeom prst="rect">
            <a:avLst/>
          </a:prstGeom>
          <a:noFill/>
        </p:spPr>
        <p:txBody>
          <a:bodyPr wrap="square">
            <a:spAutoFit/>
          </a:bodyPr>
          <a:lstStyle/>
          <a:p>
            <a:pPr algn="ctr"/>
            <a:r>
              <a:rPr lang="en-US" sz="1000" b="1">
                <a:solidFill>
                  <a:prstClr val="black">
                    <a:lumMod val="95000"/>
                    <a:lumOff val="5000"/>
                  </a:prstClr>
                </a:solidFill>
              </a:rPr>
              <a:t>Ramp-up or ramp-down the team</a:t>
            </a:r>
          </a:p>
        </p:txBody>
      </p:sp>
      <p:sp>
        <p:nvSpPr>
          <p:cNvPr id="173" name="Rectangle 172">
            <a:extLst>
              <a:ext uri="{FF2B5EF4-FFF2-40B4-BE49-F238E27FC236}">
                <a16:creationId xmlns:a16="http://schemas.microsoft.com/office/drawing/2014/main" id="{6FB9997F-B14B-4318-E314-65264319FC9B}"/>
              </a:ext>
            </a:extLst>
          </p:cNvPr>
          <p:cNvSpPr/>
          <p:nvPr/>
        </p:nvSpPr>
        <p:spPr>
          <a:xfrm rot="21441370">
            <a:off x="8099165" y="4478224"/>
            <a:ext cx="1352399" cy="400110"/>
          </a:xfrm>
          <a:prstGeom prst="rect">
            <a:avLst/>
          </a:prstGeom>
          <a:noFill/>
        </p:spPr>
        <p:txBody>
          <a:bodyPr wrap="square">
            <a:spAutoFit/>
          </a:bodyPr>
          <a:lstStyle/>
          <a:p>
            <a:pPr algn="ctr"/>
            <a:r>
              <a:rPr lang="en-US" sz="1000" b="1">
                <a:solidFill>
                  <a:prstClr val="black">
                    <a:lumMod val="95000"/>
                    <a:lumOff val="5000"/>
                  </a:prstClr>
                </a:solidFill>
              </a:rPr>
              <a:t>Risk based testing approach</a:t>
            </a:r>
          </a:p>
        </p:txBody>
      </p:sp>
      <p:sp>
        <p:nvSpPr>
          <p:cNvPr id="174" name="Rectangle 173">
            <a:extLst>
              <a:ext uri="{FF2B5EF4-FFF2-40B4-BE49-F238E27FC236}">
                <a16:creationId xmlns:a16="http://schemas.microsoft.com/office/drawing/2014/main" id="{88F3A9B3-DB81-268F-06B3-E61A714E8C2C}"/>
              </a:ext>
            </a:extLst>
          </p:cNvPr>
          <p:cNvSpPr/>
          <p:nvPr/>
        </p:nvSpPr>
        <p:spPr>
          <a:xfrm rot="21441370">
            <a:off x="8099165" y="5211826"/>
            <a:ext cx="1352399" cy="253916"/>
          </a:xfrm>
          <a:prstGeom prst="rect">
            <a:avLst/>
          </a:prstGeom>
          <a:noFill/>
        </p:spPr>
        <p:txBody>
          <a:bodyPr wrap="square">
            <a:spAutoFit/>
          </a:bodyPr>
          <a:lstStyle/>
          <a:p>
            <a:pPr algn="ctr"/>
            <a:r>
              <a:rPr lang="en-US" sz="1000" b="1">
                <a:solidFill>
                  <a:prstClr val="black">
                    <a:lumMod val="95000"/>
                    <a:lumOff val="5000"/>
                  </a:prstClr>
                </a:solidFill>
              </a:rPr>
              <a:t>Negotiate timelines</a:t>
            </a:r>
          </a:p>
        </p:txBody>
      </p:sp>
      <p:sp>
        <p:nvSpPr>
          <p:cNvPr id="175" name="Rectangle 174">
            <a:extLst>
              <a:ext uri="{FF2B5EF4-FFF2-40B4-BE49-F238E27FC236}">
                <a16:creationId xmlns:a16="http://schemas.microsoft.com/office/drawing/2014/main" id="{5987C7DB-B8EF-8B19-5405-D8DF926349B4}"/>
              </a:ext>
            </a:extLst>
          </p:cNvPr>
          <p:cNvSpPr/>
          <p:nvPr/>
        </p:nvSpPr>
        <p:spPr>
          <a:xfrm rot="21441370">
            <a:off x="8099165" y="2569806"/>
            <a:ext cx="1352399" cy="253916"/>
          </a:xfrm>
          <a:prstGeom prst="rect">
            <a:avLst/>
          </a:prstGeom>
          <a:noFill/>
        </p:spPr>
        <p:txBody>
          <a:bodyPr wrap="square">
            <a:spAutoFit/>
          </a:bodyPr>
          <a:lstStyle/>
          <a:p>
            <a:pPr algn="ctr"/>
            <a:r>
              <a:rPr lang="en-US" sz="1000" b="1">
                <a:solidFill>
                  <a:prstClr val="black">
                    <a:lumMod val="95000"/>
                    <a:lumOff val="5000"/>
                  </a:prstClr>
                </a:solidFill>
              </a:rPr>
              <a:t>Scope adjustment</a:t>
            </a:r>
          </a:p>
        </p:txBody>
      </p:sp>
      <p:sp>
        <p:nvSpPr>
          <p:cNvPr id="176" name="Rectangle 175">
            <a:extLst>
              <a:ext uri="{FF2B5EF4-FFF2-40B4-BE49-F238E27FC236}">
                <a16:creationId xmlns:a16="http://schemas.microsoft.com/office/drawing/2014/main" id="{50A45251-3236-B754-B6A3-F3D21AE2968C}"/>
              </a:ext>
            </a:extLst>
          </p:cNvPr>
          <p:cNvSpPr/>
          <p:nvPr/>
        </p:nvSpPr>
        <p:spPr>
          <a:xfrm rot="21441370">
            <a:off x="7979419" y="5795028"/>
            <a:ext cx="1530431" cy="400110"/>
          </a:xfrm>
          <a:prstGeom prst="rect">
            <a:avLst/>
          </a:prstGeom>
          <a:noFill/>
        </p:spPr>
        <p:txBody>
          <a:bodyPr wrap="square">
            <a:spAutoFit/>
          </a:bodyPr>
          <a:lstStyle/>
          <a:p>
            <a:pPr algn="ctr"/>
            <a:r>
              <a:rPr lang="en-US" sz="1000" b="1">
                <a:solidFill>
                  <a:prstClr val="black">
                    <a:lumMod val="95000"/>
                    <a:lumOff val="5000"/>
                  </a:prstClr>
                </a:solidFill>
              </a:rPr>
              <a:t>Identify reasons for delays and address them</a:t>
            </a:r>
          </a:p>
        </p:txBody>
      </p:sp>
      <p:pic>
        <p:nvPicPr>
          <p:cNvPr id="179" name="Picture 178">
            <a:extLst>
              <a:ext uri="{FF2B5EF4-FFF2-40B4-BE49-F238E27FC236}">
                <a16:creationId xmlns:a16="http://schemas.microsoft.com/office/drawing/2014/main" id="{0E545E0E-7D67-59CE-0D65-E0F064FBA2A9}"/>
              </a:ext>
            </a:extLst>
          </p:cNvPr>
          <p:cNvPicPr>
            <a:picLocks noChangeAspect="1"/>
          </p:cNvPicPr>
          <p:nvPr/>
        </p:nvPicPr>
        <p:blipFill>
          <a:blip r:embed="rId4"/>
          <a:stretch>
            <a:fillRect/>
          </a:stretch>
        </p:blipFill>
        <p:spPr>
          <a:xfrm>
            <a:off x="2429447" y="2414110"/>
            <a:ext cx="457200" cy="457200"/>
          </a:xfrm>
          <a:prstGeom prst="rect">
            <a:avLst/>
          </a:prstGeom>
        </p:spPr>
      </p:pic>
      <p:pic>
        <p:nvPicPr>
          <p:cNvPr id="182" name="Picture 181">
            <a:extLst>
              <a:ext uri="{FF2B5EF4-FFF2-40B4-BE49-F238E27FC236}">
                <a16:creationId xmlns:a16="http://schemas.microsoft.com/office/drawing/2014/main" id="{F3459F5F-703B-AD9E-78A5-66CEDBB44960}"/>
              </a:ext>
            </a:extLst>
          </p:cNvPr>
          <p:cNvPicPr>
            <a:picLocks noChangeAspect="1"/>
          </p:cNvPicPr>
          <p:nvPr/>
        </p:nvPicPr>
        <p:blipFill>
          <a:blip r:embed="rId5"/>
          <a:stretch>
            <a:fillRect/>
          </a:stretch>
        </p:blipFill>
        <p:spPr>
          <a:xfrm>
            <a:off x="7622212" y="2476767"/>
            <a:ext cx="365760" cy="365760"/>
          </a:xfrm>
          <a:prstGeom prst="rect">
            <a:avLst/>
          </a:prstGeom>
        </p:spPr>
      </p:pic>
      <p:pic>
        <p:nvPicPr>
          <p:cNvPr id="183" name="Picture 182">
            <a:extLst>
              <a:ext uri="{FF2B5EF4-FFF2-40B4-BE49-F238E27FC236}">
                <a16:creationId xmlns:a16="http://schemas.microsoft.com/office/drawing/2014/main" id="{70DD8091-B38F-D7A8-983D-11500AB28BE8}"/>
              </a:ext>
            </a:extLst>
          </p:cNvPr>
          <p:cNvPicPr>
            <a:picLocks noChangeAspect="1"/>
          </p:cNvPicPr>
          <p:nvPr/>
        </p:nvPicPr>
        <p:blipFill>
          <a:blip r:embed="rId6"/>
          <a:stretch>
            <a:fillRect/>
          </a:stretch>
        </p:blipFill>
        <p:spPr>
          <a:xfrm>
            <a:off x="2496016" y="3148764"/>
            <a:ext cx="365760" cy="365046"/>
          </a:xfrm>
          <a:prstGeom prst="rect">
            <a:avLst/>
          </a:prstGeom>
        </p:spPr>
      </p:pic>
      <p:pic>
        <p:nvPicPr>
          <p:cNvPr id="186" name="Picture 185">
            <a:extLst>
              <a:ext uri="{FF2B5EF4-FFF2-40B4-BE49-F238E27FC236}">
                <a16:creationId xmlns:a16="http://schemas.microsoft.com/office/drawing/2014/main" id="{8180AB58-102E-F969-B0C4-472E8903A9D1}"/>
              </a:ext>
            </a:extLst>
          </p:cNvPr>
          <p:cNvPicPr>
            <a:picLocks noChangeAspect="1"/>
          </p:cNvPicPr>
          <p:nvPr/>
        </p:nvPicPr>
        <p:blipFill>
          <a:blip r:embed="rId7"/>
          <a:stretch>
            <a:fillRect/>
          </a:stretch>
        </p:blipFill>
        <p:spPr>
          <a:xfrm>
            <a:off x="7628617" y="3152198"/>
            <a:ext cx="365760" cy="365760"/>
          </a:xfrm>
          <a:prstGeom prst="rect">
            <a:avLst/>
          </a:prstGeom>
        </p:spPr>
      </p:pic>
      <p:pic>
        <p:nvPicPr>
          <p:cNvPr id="187" name="Picture 186">
            <a:extLst>
              <a:ext uri="{FF2B5EF4-FFF2-40B4-BE49-F238E27FC236}">
                <a16:creationId xmlns:a16="http://schemas.microsoft.com/office/drawing/2014/main" id="{C1CA92B8-E957-56A2-9E38-4BCA68EE4833}"/>
              </a:ext>
            </a:extLst>
          </p:cNvPr>
          <p:cNvPicPr>
            <a:picLocks noChangeAspect="1"/>
          </p:cNvPicPr>
          <p:nvPr/>
        </p:nvPicPr>
        <p:blipFill>
          <a:blip r:embed="rId8"/>
          <a:stretch>
            <a:fillRect/>
          </a:stretch>
        </p:blipFill>
        <p:spPr>
          <a:xfrm>
            <a:off x="2422593" y="3755619"/>
            <a:ext cx="457200" cy="457200"/>
          </a:xfrm>
          <a:prstGeom prst="rect">
            <a:avLst/>
          </a:prstGeom>
        </p:spPr>
      </p:pic>
      <p:pic>
        <p:nvPicPr>
          <p:cNvPr id="190" name="Picture 189">
            <a:extLst>
              <a:ext uri="{FF2B5EF4-FFF2-40B4-BE49-F238E27FC236}">
                <a16:creationId xmlns:a16="http://schemas.microsoft.com/office/drawing/2014/main" id="{263F4524-0B3B-FC34-8B27-B2918E269985}"/>
              </a:ext>
            </a:extLst>
          </p:cNvPr>
          <p:cNvPicPr>
            <a:picLocks noChangeAspect="1"/>
          </p:cNvPicPr>
          <p:nvPr/>
        </p:nvPicPr>
        <p:blipFill>
          <a:blip r:embed="rId9"/>
          <a:stretch>
            <a:fillRect/>
          </a:stretch>
        </p:blipFill>
        <p:spPr>
          <a:xfrm>
            <a:off x="2481626" y="4478046"/>
            <a:ext cx="365760" cy="365760"/>
          </a:xfrm>
          <a:prstGeom prst="rect">
            <a:avLst/>
          </a:prstGeom>
        </p:spPr>
      </p:pic>
      <p:pic>
        <p:nvPicPr>
          <p:cNvPr id="191" name="Picture 190">
            <a:extLst>
              <a:ext uri="{FF2B5EF4-FFF2-40B4-BE49-F238E27FC236}">
                <a16:creationId xmlns:a16="http://schemas.microsoft.com/office/drawing/2014/main" id="{D72390E1-242B-8349-F732-50A12ED8E74C}"/>
              </a:ext>
            </a:extLst>
          </p:cNvPr>
          <p:cNvPicPr>
            <a:picLocks noChangeAspect="1"/>
          </p:cNvPicPr>
          <p:nvPr/>
        </p:nvPicPr>
        <p:blipFill>
          <a:blip r:embed="rId10"/>
          <a:stretch>
            <a:fillRect/>
          </a:stretch>
        </p:blipFill>
        <p:spPr>
          <a:xfrm>
            <a:off x="2494045" y="5117743"/>
            <a:ext cx="365760" cy="365760"/>
          </a:xfrm>
          <a:prstGeom prst="rect">
            <a:avLst/>
          </a:prstGeom>
        </p:spPr>
      </p:pic>
      <p:pic>
        <p:nvPicPr>
          <p:cNvPr id="195" name="Picture 194">
            <a:extLst>
              <a:ext uri="{FF2B5EF4-FFF2-40B4-BE49-F238E27FC236}">
                <a16:creationId xmlns:a16="http://schemas.microsoft.com/office/drawing/2014/main" id="{0F8344E0-06FE-18E6-2600-8C0EF385A412}"/>
              </a:ext>
            </a:extLst>
          </p:cNvPr>
          <p:cNvPicPr>
            <a:picLocks noChangeAspect="1"/>
          </p:cNvPicPr>
          <p:nvPr/>
        </p:nvPicPr>
        <p:blipFill>
          <a:blip r:embed="rId11"/>
          <a:stretch>
            <a:fillRect/>
          </a:stretch>
        </p:blipFill>
        <p:spPr>
          <a:xfrm>
            <a:off x="2476978" y="5798615"/>
            <a:ext cx="365760" cy="365760"/>
          </a:xfrm>
          <a:prstGeom prst="rect">
            <a:avLst/>
          </a:prstGeom>
        </p:spPr>
      </p:pic>
      <p:pic>
        <p:nvPicPr>
          <p:cNvPr id="199" name="Picture 198">
            <a:extLst>
              <a:ext uri="{FF2B5EF4-FFF2-40B4-BE49-F238E27FC236}">
                <a16:creationId xmlns:a16="http://schemas.microsoft.com/office/drawing/2014/main" id="{7DC4A6C6-B25E-0825-5496-03E3E5B8A07D}"/>
              </a:ext>
            </a:extLst>
          </p:cNvPr>
          <p:cNvPicPr>
            <a:picLocks noChangeAspect="1"/>
          </p:cNvPicPr>
          <p:nvPr/>
        </p:nvPicPr>
        <p:blipFill>
          <a:blip r:embed="rId12"/>
          <a:stretch>
            <a:fillRect/>
          </a:stretch>
        </p:blipFill>
        <p:spPr>
          <a:xfrm>
            <a:off x="7587875" y="5793275"/>
            <a:ext cx="365760" cy="365760"/>
          </a:xfrm>
          <a:prstGeom prst="rect">
            <a:avLst/>
          </a:prstGeom>
        </p:spPr>
      </p:pic>
      <p:pic>
        <p:nvPicPr>
          <p:cNvPr id="200" name="Picture 199">
            <a:extLst>
              <a:ext uri="{FF2B5EF4-FFF2-40B4-BE49-F238E27FC236}">
                <a16:creationId xmlns:a16="http://schemas.microsoft.com/office/drawing/2014/main" id="{CA50077D-B8AF-265F-B82E-56B0E784E4C4}"/>
              </a:ext>
            </a:extLst>
          </p:cNvPr>
          <p:cNvPicPr>
            <a:picLocks noChangeAspect="1"/>
          </p:cNvPicPr>
          <p:nvPr/>
        </p:nvPicPr>
        <p:blipFill>
          <a:blip r:embed="rId13"/>
          <a:stretch>
            <a:fillRect/>
          </a:stretch>
        </p:blipFill>
        <p:spPr>
          <a:xfrm>
            <a:off x="7620415" y="3792156"/>
            <a:ext cx="365760" cy="365760"/>
          </a:xfrm>
          <a:prstGeom prst="rect">
            <a:avLst/>
          </a:prstGeom>
        </p:spPr>
      </p:pic>
      <p:pic>
        <p:nvPicPr>
          <p:cNvPr id="201" name="Picture 200">
            <a:extLst>
              <a:ext uri="{FF2B5EF4-FFF2-40B4-BE49-F238E27FC236}">
                <a16:creationId xmlns:a16="http://schemas.microsoft.com/office/drawing/2014/main" id="{7130EC45-AD7C-830D-970E-E24E1B23355E}"/>
              </a:ext>
            </a:extLst>
          </p:cNvPr>
          <p:cNvPicPr>
            <a:picLocks noChangeAspect="1"/>
          </p:cNvPicPr>
          <p:nvPr/>
        </p:nvPicPr>
        <p:blipFill>
          <a:blip r:embed="rId14"/>
          <a:stretch>
            <a:fillRect/>
          </a:stretch>
        </p:blipFill>
        <p:spPr>
          <a:xfrm>
            <a:off x="7636485" y="4481653"/>
            <a:ext cx="365760" cy="365760"/>
          </a:xfrm>
          <a:prstGeom prst="rect">
            <a:avLst/>
          </a:prstGeom>
        </p:spPr>
      </p:pic>
      <p:pic>
        <p:nvPicPr>
          <p:cNvPr id="206" name="Picture 205">
            <a:extLst>
              <a:ext uri="{FF2B5EF4-FFF2-40B4-BE49-F238E27FC236}">
                <a16:creationId xmlns:a16="http://schemas.microsoft.com/office/drawing/2014/main" id="{B7F4DC23-EC22-AAE9-8326-8DA0D7D90055}"/>
              </a:ext>
            </a:extLst>
          </p:cNvPr>
          <p:cNvPicPr>
            <a:picLocks noChangeAspect="1"/>
          </p:cNvPicPr>
          <p:nvPr/>
        </p:nvPicPr>
        <p:blipFill>
          <a:blip r:embed="rId15"/>
          <a:stretch>
            <a:fillRect/>
          </a:stretch>
        </p:blipFill>
        <p:spPr>
          <a:xfrm>
            <a:off x="7613143" y="5125095"/>
            <a:ext cx="365760" cy="365760"/>
          </a:xfrm>
          <a:prstGeom prst="rect">
            <a:avLst/>
          </a:prstGeom>
        </p:spPr>
      </p:pic>
    </p:spTree>
    <p:extLst>
      <p:ext uri="{BB962C8B-B14F-4D97-AF65-F5344CB8AC3E}">
        <p14:creationId xmlns:p14="http://schemas.microsoft.com/office/powerpoint/2010/main" val="82194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Project risk dashboard</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a:defRPr/>
            </a:pPr>
            <a:r>
              <a:rPr lang="en-US" sz="1400" dirty="0">
                <a:latin typeface="Calibri" panose="020F0502020204030204"/>
              </a:rPr>
              <a:t>In order to mitigate risks in projects spanning multiple locations, we have developed an in-house operational accelerator known as the "Project Status Dashboard." This tool, built on MS Access Database, enables management to monitor project risks and take proactive measures to address them, thereby earning stakeholders' trust and confidence.</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Effective governance by leadership team across all projects </a:t>
            </a:r>
          </a:p>
          <a:p>
            <a:pPr marL="114300" indent="-114300">
              <a:spcAft>
                <a:spcPts val="300"/>
              </a:spcAft>
              <a:buFont typeface="Wingdings" panose="05000000000000000000" pitchFamily="2" charset="2"/>
              <a:buChar char="ü"/>
              <a:defRPr/>
            </a:pPr>
            <a:r>
              <a:rPr lang="en-US" sz="1400" dirty="0">
                <a:solidFill>
                  <a:prstClr val="black"/>
                </a:solidFill>
                <a:latin typeface="Calibri" panose="020F0502020204030204"/>
              </a:rPr>
              <a:t>Project Managers bear the responsibility of conducting project reviews, as well as tracking &amp; assessing the health of their projects.</a:t>
            </a:r>
          </a:p>
          <a:p>
            <a:pPr marL="114300" indent="-114300">
              <a:spcAft>
                <a:spcPts val="300"/>
              </a:spcAft>
              <a:buFont typeface="Wingdings" panose="05000000000000000000" pitchFamily="2" charset="2"/>
              <a:buChar char="ü"/>
              <a:defRPr/>
            </a:pPr>
            <a:r>
              <a:rPr lang="en-US" sz="1400" dirty="0">
                <a:solidFill>
                  <a:prstClr val="black"/>
                </a:solidFill>
                <a:latin typeface="Calibri" panose="020F0502020204030204"/>
              </a:rPr>
              <a:t>Gaining real-time insights into project risks allows for swift decision-making to achieve the desired outcomes.</a:t>
            </a:r>
          </a:p>
          <a:p>
            <a:pPr marL="114300" indent="-114300">
              <a:spcAft>
                <a:spcPts val="300"/>
              </a:spcAft>
              <a:buFont typeface="Wingdings" panose="05000000000000000000" pitchFamily="2" charset="2"/>
              <a:buChar char="ü"/>
              <a:defRPr/>
            </a:pPr>
            <a:r>
              <a:rPr lang="en-US" sz="1400" dirty="0">
                <a:solidFill>
                  <a:prstClr val="black"/>
                </a:solidFill>
                <a:latin typeface="Calibri" panose="020F0502020204030204"/>
              </a:rPr>
              <a:t>Proactively addressing risks contributes to cost savings &amp; reduced effort for the organization.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7222D1B8-6B75-2AFB-A2D2-899D8E5C490A}"/>
              </a:ext>
            </a:extLst>
          </p:cNvPr>
          <p:cNvGrpSpPr/>
          <p:nvPr/>
        </p:nvGrpSpPr>
        <p:grpSpPr>
          <a:xfrm>
            <a:off x="850514" y="2161315"/>
            <a:ext cx="8716761" cy="4201397"/>
            <a:chOff x="834186" y="2202135"/>
            <a:chExt cx="8716761" cy="4201397"/>
          </a:xfrm>
        </p:grpSpPr>
        <p:grpSp>
          <p:nvGrpSpPr>
            <p:cNvPr id="64" name="Group 63">
              <a:extLst>
                <a:ext uri="{FF2B5EF4-FFF2-40B4-BE49-F238E27FC236}">
                  <a16:creationId xmlns:a16="http://schemas.microsoft.com/office/drawing/2014/main" id="{8E9F48D0-C773-6B42-2859-A021A73E7C74}"/>
                </a:ext>
              </a:extLst>
            </p:cNvPr>
            <p:cNvGrpSpPr/>
            <p:nvPr/>
          </p:nvGrpSpPr>
          <p:grpSpPr>
            <a:xfrm>
              <a:off x="3660497" y="2455427"/>
              <a:ext cx="3200291" cy="3579974"/>
              <a:chOff x="3497212" y="2455427"/>
              <a:chExt cx="3200291" cy="3579974"/>
            </a:xfrm>
          </p:grpSpPr>
          <p:grpSp>
            <p:nvGrpSpPr>
              <p:cNvPr id="3" name="Group 2">
                <a:extLst>
                  <a:ext uri="{FF2B5EF4-FFF2-40B4-BE49-F238E27FC236}">
                    <a16:creationId xmlns:a16="http://schemas.microsoft.com/office/drawing/2014/main" id="{981387F4-CDC9-22C3-48A4-A1E7E1D1F4E6}"/>
                  </a:ext>
                </a:extLst>
              </p:cNvPr>
              <p:cNvGrpSpPr>
                <a:grpSpLocks noChangeAspect="1"/>
              </p:cNvGrpSpPr>
              <p:nvPr/>
            </p:nvGrpSpPr>
            <p:grpSpPr>
              <a:xfrm>
                <a:off x="3497212" y="2455427"/>
                <a:ext cx="3200291" cy="3579974"/>
                <a:chOff x="3925821" y="1510951"/>
                <a:chExt cx="3713585" cy="4154027"/>
              </a:xfrm>
            </p:grpSpPr>
            <p:sp>
              <p:nvSpPr>
                <p:cNvPr id="7" name="Freeform 3">
                  <a:extLst>
                    <a:ext uri="{FF2B5EF4-FFF2-40B4-BE49-F238E27FC236}">
                      <a16:creationId xmlns:a16="http://schemas.microsoft.com/office/drawing/2014/main" id="{954AECC2-E5B0-34F7-2F9D-25651939BE09}"/>
                    </a:ext>
                  </a:extLst>
                </p:cNvPr>
                <p:cNvSpPr/>
                <p:nvPr/>
              </p:nvSpPr>
              <p:spPr>
                <a:xfrm rot="5340000">
                  <a:off x="5472139" y="3703826"/>
                  <a:ext cx="75359" cy="16575"/>
                </a:xfrm>
                <a:custGeom>
                  <a:avLst/>
                  <a:gdLst>
                    <a:gd name="connsiteX0" fmla="*/ 0 w 115562"/>
                    <a:gd name="connsiteY0" fmla="*/ 0 h 25418"/>
                    <a:gd name="connsiteX1" fmla="*/ 102853 w 115562"/>
                    <a:gd name="connsiteY1" fmla="*/ 0 h 25418"/>
                    <a:gd name="connsiteX2" fmla="*/ 115562 w 115562"/>
                    <a:gd name="connsiteY2" fmla="*/ 12709 h 25418"/>
                    <a:gd name="connsiteX3" fmla="*/ 102853 w 115562"/>
                    <a:gd name="connsiteY3" fmla="*/ 25418 h 25418"/>
                    <a:gd name="connsiteX4" fmla="*/ 4672 w 115562"/>
                    <a:gd name="connsiteY4" fmla="*/ 25418 h 25418"/>
                    <a:gd name="connsiteX5" fmla="*/ 0 w 115562"/>
                    <a:gd name="connsiteY5" fmla="*/ 0 h 2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62" h="25418">
                      <a:moveTo>
                        <a:pt x="0" y="0"/>
                      </a:moveTo>
                      <a:lnTo>
                        <a:pt x="102853" y="0"/>
                      </a:lnTo>
                      <a:cubicBezTo>
                        <a:pt x="109872" y="0"/>
                        <a:pt x="115563" y="5690"/>
                        <a:pt x="115562" y="12709"/>
                      </a:cubicBezTo>
                      <a:cubicBezTo>
                        <a:pt x="115563" y="19728"/>
                        <a:pt x="109872" y="25418"/>
                        <a:pt x="102853" y="25418"/>
                      </a:cubicBezTo>
                      <a:lnTo>
                        <a:pt x="4672" y="25418"/>
                      </a:lnTo>
                      <a:lnTo>
                        <a:pt x="0" y="0"/>
                      </a:ln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cs typeface="Arial" panose="020B0604020202020204" pitchFamily="34" charset="0"/>
                  </a:endParaRPr>
                </a:p>
              </p:txBody>
            </p:sp>
            <p:sp>
              <p:nvSpPr>
                <p:cNvPr id="8" name="Freeform 4">
                  <a:extLst>
                    <a:ext uri="{FF2B5EF4-FFF2-40B4-BE49-F238E27FC236}">
                      <a16:creationId xmlns:a16="http://schemas.microsoft.com/office/drawing/2014/main" id="{9531576A-30D7-B785-EB39-F992D921E2AA}"/>
                    </a:ext>
                  </a:extLst>
                </p:cNvPr>
                <p:cNvSpPr/>
                <p:nvPr/>
              </p:nvSpPr>
              <p:spPr>
                <a:xfrm rot="18037462" flipH="1">
                  <a:off x="4261638" y="3489850"/>
                  <a:ext cx="1339610" cy="1010504"/>
                </a:xfrm>
                <a:custGeom>
                  <a:avLst/>
                  <a:gdLst>
                    <a:gd name="connsiteX0" fmla="*/ 776344 w 2054280"/>
                    <a:gd name="connsiteY0" fmla="*/ 92127 h 1549600"/>
                    <a:gd name="connsiteX1" fmla="*/ 69906 w 2054280"/>
                    <a:gd name="connsiteY1" fmla="*/ 1343077 h 1549600"/>
                    <a:gd name="connsiteX2" fmla="*/ 163569 w 2054280"/>
                    <a:gd name="connsiteY2" fmla="*/ 1549453 h 1549600"/>
                    <a:gd name="connsiteX3" fmla="*/ 1660581 w 2054280"/>
                    <a:gd name="connsiteY3" fmla="*/ 1549453 h 1549600"/>
                    <a:gd name="connsiteX4" fmla="*/ 1714557 w 2054280"/>
                    <a:gd name="connsiteY4" fmla="*/ 1390701 h 1549600"/>
                    <a:gd name="connsiteX5" fmla="*/ 2054280 w 2054280"/>
                    <a:gd name="connsiteY5" fmla="*/ 962077 h 1549600"/>
                    <a:gd name="connsiteX6" fmla="*/ 1508181 w 2054280"/>
                    <a:gd name="connsiteY6" fmla="*/ 6404 h 1549600"/>
                    <a:gd name="connsiteX7" fmla="*/ 955730 w 2054280"/>
                    <a:gd name="connsiteY7" fmla="*/ 85777 h 1549600"/>
                    <a:gd name="connsiteX8" fmla="*/ 776344 w 2054280"/>
                    <a:gd name="connsiteY8" fmla="*/ 92127 h 1549600"/>
                    <a:gd name="connsiteX9" fmla="*/ 140038 w 2054280"/>
                    <a:gd name="connsiteY9" fmla="*/ 1303432 h 1549600"/>
                    <a:gd name="connsiteX10" fmla="*/ 302101 w 2054280"/>
                    <a:gd name="connsiteY10" fmla="*/ 1261895 h 1549600"/>
                    <a:gd name="connsiteX11" fmla="*/ 343638 w 2054280"/>
                    <a:gd name="connsiteY11" fmla="*/ 1423958 h 1549600"/>
                    <a:gd name="connsiteX12" fmla="*/ 181575 w 2054280"/>
                    <a:gd name="connsiteY12" fmla="*/ 1465495 h 1549600"/>
                    <a:gd name="connsiteX13" fmla="*/ 140038 w 2054280"/>
                    <a:gd name="connsiteY13" fmla="*/ 1303432 h 15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4280" h="1549600">
                      <a:moveTo>
                        <a:pt x="776344" y="92127"/>
                      </a:moveTo>
                      <a:lnTo>
                        <a:pt x="69906" y="1343077"/>
                      </a:lnTo>
                      <a:cubicBezTo>
                        <a:pt x="-71647" y="1564268"/>
                        <a:pt x="23340" y="1538605"/>
                        <a:pt x="163569" y="1549453"/>
                      </a:cubicBezTo>
                      <a:lnTo>
                        <a:pt x="1660581" y="1549453"/>
                      </a:lnTo>
                      <a:cubicBezTo>
                        <a:pt x="1773824" y="1553685"/>
                        <a:pt x="1782289" y="1465843"/>
                        <a:pt x="1714557" y="1390701"/>
                      </a:cubicBezTo>
                      <a:cubicBezTo>
                        <a:pt x="1580677" y="1200201"/>
                        <a:pt x="1761651" y="1130880"/>
                        <a:pt x="2054280" y="962077"/>
                      </a:cubicBezTo>
                      <a:cubicBezTo>
                        <a:pt x="2010359" y="739297"/>
                        <a:pt x="1619306" y="155629"/>
                        <a:pt x="1508181" y="6404"/>
                      </a:cubicBezTo>
                      <a:cubicBezTo>
                        <a:pt x="1199147" y="258816"/>
                        <a:pt x="1061564" y="311201"/>
                        <a:pt x="955730" y="85777"/>
                      </a:cubicBezTo>
                      <a:cubicBezTo>
                        <a:pt x="923451" y="-2065"/>
                        <a:pt x="862598" y="-54982"/>
                        <a:pt x="776344" y="92127"/>
                      </a:cubicBezTo>
                      <a:close/>
                      <a:moveTo>
                        <a:pt x="140038" y="1303432"/>
                      </a:moveTo>
                      <a:cubicBezTo>
                        <a:pt x="173320" y="1247210"/>
                        <a:pt x="245879" y="1228613"/>
                        <a:pt x="302101" y="1261895"/>
                      </a:cubicBezTo>
                      <a:cubicBezTo>
                        <a:pt x="358324" y="1295177"/>
                        <a:pt x="376921" y="1367735"/>
                        <a:pt x="343638" y="1423958"/>
                      </a:cubicBezTo>
                      <a:cubicBezTo>
                        <a:pt x="310356" y="1480180"/>
                        <a:pt x="237798" y="1498777"/>
                        <a:pt x="181575" y="1465495"/>
                      </a:cubicBezTo>
                      <a:cubicBezTo>
                        <a:pt x="125353" y="1432213"/>
                        <a:pt x="106756" y="1359654"/>
                        <a:pt x="140038" y="1303432"/>
                      </a:cubicBezTo>
                      <a:close/>
                    </a:path>
                  </a:pathLst>
                </a:custGeom>
                <a:solidFill>
                  <a:srgbClr val="4A0A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cs typeface="Arial" panose="020B0604020202020204" pitchFamily="34" charset="0"/>
                  </a:endParaRPr>
                </a:p>
              </p:txBody>
            </p:sp>
            <p:sp>
              <p:nvSpPr>
                <p:cNvPr id="9" name="Oval 8">
                  <a:extLst>
                    <a:ext uri="{FF2B5EF4-FFF2-40B4-BE49-F238E27FC236}">
                      <a16:creationId xmlns:a16="http://schemas.microsoft.com/office/drawing/2014/main" id="{00EED1E3-99CE-CD16-4C4E-957846BEB264}"/>
                    </a:ext>
                  </a:extLst>
                </p:cNvPr>
                <p:cNvSpPr/>
                <p:nvPr/>
              </p:nvSpPr>
              <p:spPr>
                <a:xfrm rot="18037462" flipH="1">
                  <a:off x="3931304" y="4002941"/>
                  <a:ext cx="838226" cy="838225"/>
                </a:xfrm>
                <a:prstGeom prst="ellipse">
                  <a:avLst/>
                </a:prstGeom>
                <a:solidFill>
                  <a:srgbClr val="4A0A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10" name="Oval 9">
                  <a:extLst>
                    <a:ext uri="{FF2B5EF4-FFF2-40B4-BE49-F238E27FC236}">
                      <a16:creationId xmlns:a16="http://schemas.microsoft.com/office/drawing/2014/main" id="{19E8026F-FD32-2459-7F24-7D9E3126F8C9}"/>
                    </a:ext>
                  </a:extLst>
                </p:cNvPr>
                <p:cNvSpPr/>
                <p:nvPr/>
              </p:nvSpPr>
              <p:spPr>
                <a:xfrm rot="18037462" flipH="1">
                  <a:off x="3983736" y="4055375"/>
                  <a:ext cx="733359" cy="733359"/>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11" name="Donut 8">
                  <a:extLst>
                    <a:ext uri="{FF2B5EF4-FFF2-40B4-BE49-F238E27FC236}">
                      <a16:creationId xmlns:a16="http://schemas.microsoft.com/office/drawing/2014/main" id="{160E02F1-CD67-FD88-63BD-56DF20F31D17}"/>
                    </a:ext>
                  </a:extLst>
                </p:cNvPr>
                <p:cNvSpPr/>
                <p:nvPr/>
              </p:nvSpPr>
              <p:spPr>
                <a:xfrm>
                  <a:off x="5433225" y="3660504"/>
                  <a:ext cx="179093" cy="179093"/>
                </a:xfrm>
                <a:prstGeom prst="donut">
                  <a:avLst>
                    <a:gd name="adj" fmla="val 851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12" name="Freeform 9">
                  <a:extLst>
                    <a:ext uri="{FF2B5EF4-FFF2-40B4-BE49-F238E27FC236}">
                      <a16:creationId xmlns:a16="http://schemas.microsoft.com/office/drawing/2014/main" id="{918ACA86-E650-1EE4-2D44-A19258393E8E}"/>
                    </a:ext>
                  </a:extLst>
                </p:cNvPr>
                <p:cNvSpPr/>
                <p:nvPr/>
              </p:nvSpPr>
              <p:spPr>
                <a:xfrm>
                  <a:off x="5451406" y="3672906"/>
                  <a:ext cx="148509" cy="111220"/>
                </a:xfrm>
                <a:custGeom>
                  <a:avLst/>
                  <a:gdLst>
                    <a:gd name="connsiteX0" fmla="*/ 685093 w 1425662"/>
                    <a:gd name="connsiteY0" fmla="*/ 0 h 1067692"/>
                    <a:gd name="connsiteX1" fmla="*/ 1425662 w 1425662"/>
                    <a:gd name="connsiteY1" fmla="*/ 740569 h 1067692"/>
                    <a:gd name="connsiteX2" fmla="*/ 1367464 w 1425662"/>
                    <a:gd name="connsiteY2" fmla="*/ 1028832 h 1067692"/>
                    <a:gd name="connsiteX3" fmla="*/ 1346371 w 1425662"/>
                    <a:gd name="connsiteY3" fmla="*/ 1067692 h 1067692"/>
                    <a:gd name="connsiteX4" fmla="*/ 1386801 w 1425662"/>
                    <a:gd name="connsiteY4" fmla="*/ 937449 h 1067692"/>
                    <a:gd name="connsiteX5" fmla="*/ 1401847 w 1425662"/>
                    <a:gd name="connsiteY5" fmla="*/ 788199 h 1067692"/>
                    <a:gd name="connsiteX6" fmla="*/ 661278 w 1425662"/>
                    <a:gd name="connsiteY6" fmla="*/ 47630 h 1067692"/>
                    <a:gd name="connsiteX7" fmla="*/ 47187 w 1425662"/>
                    <a:gd name="connsiteY7" fmla="*/ 374140 h 1067692"/>
                    <a:gd name="connsiteX8" fmla="*/ 0 w 1425662"/>
                    <a:gd name="connsiteY8" fmla="*/ 461076 h 1067692"/>
                    <a:gd name="connsiteX9" fmla="*/ 2722 w 1425662"/>
                    <a:gd name="connsiteY9" fmla="*/ 452306 h 1067692"/>
                    <a:gd name="connsiteX10" fmla="*/ 685093 w 1425662"/>
                    <a:gd name="connsiteY10" fmla="*/ 0 h 106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662" h="1067692">
                      <a:moveTo>
                        <a:pt x="685093" y="0"/>
                      </a:moveTo>
                      <a:cubicBezTo>
                        <a:pt x="1094098" y="0"/>
                        <a:pt x="1425662" y="331564"/>
                        <a:pt x="1425662" y="740569"/>
                      </a:cubicBezTo>
                      <a:cubicBezTo>
                        <a:pt x="1425662" y="842820"/>
                        <a:pt x="1404939" y="940232"/>
                        <a:pt x="1367464" y="1028832"/>
                      </a:cubicBezTo>
                      <a:lnTo>
                        <a:pt x="1346371" y="1067692"/>
                      </a:lnTo>
                      <a:lnTo>
                        <a:pt x="1386801" y="937449"/>
                      </a:lnTo>
                      <a:cubicBezTo>
                        <a:pt x="1396666" y="889240"/>
                        <a:pt x="1401847" y="839325"/>
                        <a:pt x="1401847" y="788199"/>
                      </a:cubicBezTo>
                      <a:cubicBezTo>
                        <a:pt x="1401847" y="379194"/>
                        <a:pt x="1070283" y="47630"/>
                        <a:pt x="661278" y="47630"/>
                      </a:cubicBezTo>
                      <a:cubicBezTo>
                        <a:pt x="405650" y="47630"/>
                        <a:pt x="180272" y="177147"/>
                        <a:pt x="47187" y="374140"/>
                      </a:cubicBezTo>
                      <a:lnTo>
                        <a:pt x="0" y="461076"/>
                      </a:lnTo>
                      <a:lnTo>
                        <a:pt x="2722" y="452306"/>
                      </a:lnTo>
                      <a:cubicBezTo>
                        <a:pt x="115146" y="186505"/>
                        <a:pt x="378339" y="0"/>
                        <a:pt x="685093" y="0"/>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13" name="Freeform 10">
                  <a:extLst>
                    <a:ext uri="{FF2B5EF4-FFF2-40B4-BE49-F238E27FC236}">
                      <a16:creationId xmlns:a16="http://schemas.microsoft.com/office/drawing/2014/main" id="{E1975AA2-5B82-6719-BEE3-FCFE3D47249A}"/>
                    </a:ext>
                  </a:extLst>
                </p:cNvPr>
                <p:cNvSpPr/>
                <p:nvPr/>
              </p:nvSpPr>
              <p:spPr>
                <a:xfrm rot="1740000">
                  <a:off x="5730597" y="3867057"/>
                  <a:ext cx="43429" cy="16575"/>
                </a:xfrm>
                <a:custGeom>
                  <a:avLst/>
                  <a:gdLst>
                    <a:gd name="connsiteX0" fmla="*/ 2436 w 66598"/>
                    <a:gd name="connsiteY0" fmla="*/ 0 h 25418"/>
                    <a:gd name="connsiteX1" fmla="*/ 53889 w 66598"/>
                    <a:gd name="connsiteY1" fmla="*/ 0 h 25418"/>
                    <a:gd name="connsiteX2" fmla="*/ 66598 w 66598"/>
                    <a:gd name="connsiteY2" fmla="*/ 12709 h 25418"/>
                    <a:gd name="connsiteX3" fmla="*/ 53889 w 66598"/>
                    <a:gd name="connsiteY3" fmla="*/ 25418 h 25418"/>
                    <a:gd name="connsiteX4" fmla="*/ 0 w 66598"/>
                    <a:gd name="connsiteY4" fmla="*/ 25418 h 25418"/>
                    <a:gd name="connsiteX5" fmla="*/ 2173 w 66598"/>
                    <a:gd name="connsiteY5" fmla="*/ 516 h 25418"/>
                    <a:gd name="connsiteX6" fmla="*/ 2436 w 66598"/>
                    <a:gd name="connsiteY6" fmla="*/ 0 h 2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98" h="25418">
                      <a:moveTo>
                        <a:pt x="2436" y="0"/>
                      </a:moveTo>
                      <a:lnTo>
                        <a:pt x="53889" y="0"/>
                      </a:lnTo>
                      <a:cubicBezTo>
                        <a:pt x="60908" y="0"/>
                        <a:pt x="66598" y="5690"/>
                        <a:pt x="66598" y="12709"/>
                      </a:cubicBezTo>
                      <a:cubicBezTo>
                        <a:pt x="66599" y="19728"/>
                        <a:pt x="60908" y="25418"/>
                        <a:pt x="53889" y="25418"/>
                      </a:cubicBezTo>
                      <a:lnTo>
                        <a:pt x="0" y="25418"/>
                      </a:lnTo>
                      <a:lnTo>
                        <a:pt x="2173" y="516"/>
                      </a:lnTo>
                      <a:lnTo>
                        <a:pt x="2436" y="0"/>
                      </a:ln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cs typeface="Arial" panose="020B0604020202020204" pitchFamily="34" charset="0"/>
                  </a:endParaRPr>
                </a:p>
              </p:txBody>
            </p:sp>
            <p:sp>
              <p:nvSpPr>
                <p:cNvPr id="14" name="Freeform 11">
                  <a:extLst>
                    <a:ext uri="{FF2B5EF4-FFF2-40B4-BE49-F238E27FC236}">
                      <a16:creationId xmlns:a16="http://schemas.microsoft.com/office/drawing/2014/main" id="{89AACDE3-4705-DBE2-97F9-6F6275B1EF7F}"/>
                    </a:ext>
                  </a:extLst>
                </p:cNvPr>
                <p:cNvSpPr/>
                <p:nvPr/>
              </p:nvSpPr>
              <p:spPr>
                <a:xfrm rot="1740000">
                  <a:off x="5487289" y="3793312"/>
                  <a:ext cx="263968" cy="16576"/>
                </a:xfrm>
                <a:custGeom>
                  <a:avLst/>
                  <a:gdLst>
                    <a:gd name="connsiteX0" fmla="*/ 3723 w 404793"/>
                    <a:gd name="connsiteY0" fmla="*/ 3722 h 25419"/>
                    <a:gd name="connsiteX1" fmla="*/ 12709 w 404793"/>
                    <a:gd name="connsiteY1" fmla="*/ 0 h 25419"/>
                    <a:gd name="connsiteX2" fmla="*/ 151434 w 404793"/>
                    <a:gd name="connsiteY2" fmla="*/ 0 h 25419"/>
                    <a:gd name="connsiteX3" fmla="*/ 151435 w 404793"/>
                    <a:gd name="connsiteY3" fmla="*/ 1 h 25419"/>
                    <a:gd name="connsiteX4" fmla="*/ 404793 w 404793"/>
                    <a:gd name="connsiteY4" fmla="*/ 1 h 25419"/>
                    <a:gd name="connsiteX5" fmla="*/ 404530 w 404793"/>
                    <a:gd name="connsiteY5" fmla="*/ 517 h 25419"/>
                    <a:gd name="connsiteX6" fmla="*/ 402357 w 404793"/>
                    <a:gd name="connsiteY6" fmla="*/ 25418 h 25419"/>
                    <a:gd name="connsiteX7" fmla="*/ 150324 w 404793"/>
                    <a:gd name="connsiteY7" fmla="*/ 25419 h 25419"/>
                    <a:gd name="connsiteX8" fmla="*/ 152303 w 404793"/>
                    <a:gd name="connsiteY8" fmla="*/ 2745 h 25419"/>
                    <a:gd name="connsiteX9" fmla="*/ 152303 w 404793"/>
                    <a:gd name="connsiteY9" fmla="*/ 2745 h 25419"/>
                    <a:gd name="connsiteX10" fmla="*/ 150324 w 404793"/>
                    <a:gd name="connsiteY10" fmla="*/ 25418 h 25419"/>
                    <a:gd name="connsiteX11" fmla="*/ 12709 w 404793"/>
                    <a:gd name="connsiteY11" fmla="*/ 25418 h 25419"/>
                    <a:gd name="connsiteX12" fmla="*/ 0 w 404793"/>
                    <a:gd name="connsiteY12" fmla="*/ 12709 h 25419"/>
                    <a:gd name="connsiteX13" fmla="*/ 3723 w 404793"/>
                    <a:gd name="connsiteY13" fmla="*/ 3722 h 2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4793" h="25419">
                      <a:moveTo>
                        <a:pt x="3723" y="3722"/>
                      </a:moveTo>
                      <a:cubicBezTo>
                        <a:pt x="6022" y="1422"/>
                        <a:pt x="9200" y="0"/>
                        <a:pt x="12709" y="0"/>
                      </a:cubicBezTo>
                      <a:lnTo>
                        <a:pt x="151434" y="0"/>
                      </a:lnTo>
                      <a:lnTo>
                        <a:pt x="151435" y="1"/>
                      </a:lnTo>
                      <a:lnTo>
                        <a:pt x="404793" y="1"/>
                      </a:lnTo>
                      <a:lnTo>
                        <a:pt x="404530" y="517"/>
                      </a:lnTo>
                      <a:lnTo>
                        <a:pt x="402357" y="25418"/>
                      </a:lnTo>
                      <a:lnTo>
                        <a:pt x="150324" y="25419"/>
                      </a:lnTo>
                      <a:lnTo>
                        <a:pt x="152303" y="2745"/>
                      </a:lnTo>
                      <a:lnTo>
                        <a:pt x="152303" y="2745"/>
                      </a:lnTo>
                      <a:lnTo>
                        <a:pt x="150324" y="25418"/>
                      </a:lnTo>
                      <a:lnTo>
                        <a:pt x="12709" y="25418"/>
                      </a:lnTo>
                      <a:cubicBezTo>
                        <a:pt x="5690" y="25418"/>
                        <a:pt x="0" y="19728"/>
                        <a:pt x="0" y="12709"/>
                      </a:cubicBezTo>
                      <a:cubicBezTo>
                        <a:pt x="0" y="9199"/>
                        <a:pt x="1423" y="6022"/>
                        <a:pt x="3723" y="3722"/>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cs typeface="Arial" panose="020B0604020202020204" pitchFamily="34" charset="0"/>
                  </a:endParaRPr>
                </a:p>
              </p:txBody>
            </p:sp>
            <p:sp>
              <p:nvSpPr>
                <p:cNvPr id="15" name="Freeform 12">
                  <a:extLst>
                    <a:ext uri="{FF2B5EF4-FFF2-40B4-BE49-F238E27FC236}">
                      <a16:creationId xmlns:a16="http://schemas.microsoft.com/office/drawing/2014/main" id="{E91ACD66-A27F-C69D-7BA9-BE02096A90A9}"/>
                    </a:ext>
                  </a:extLst>
                </p:cNvPr>
                <p:cNvSpPr/>
                <p:nvPr/>
              </p:nvSpPr>
              <p:spPr>
                <a:xfrm rot="3562538">
                  <a:off x="5963155" y="3489851"/>
                  <a:ext cx="1339609" cy="1010504"/>
                </a:xfrm>
                <a:custGeom>
                  <a:avLst/>
                  <a:gdLst>
                    <a:gd name="connsiteX0" fmla="*/ 776343 w 2054280"/>
                    <a:gd name="connsiteY0" fmla="*/ 92127 h 1549599"/>
                    <a:gd name="connsiteX1" fmla="*/ 955730 w 2054280"/>
                    <a:gd name="connsiteY1" fmla="*/ 85776 h 1549599"/>
                    <a:gd name="connsiteX2" fmla="*/ 1508181 w 2054280"/>
                    <a:gd name="connsiteY2" fmla="*/ 6403 h 1549599"/>
                    <a:gd name="connsiteX3" fmla="*/ 2054280 w 2054280"/>
                    <a:gd name="connsiteY3" fmla="*/ 962076 h 1549599"/>
                    <a:gd name="connsiteX4" fmla="*/ 1714556 w 2054280"/>
                    <a:gd name="connsiteY4" fmla="*/ 1390701 h 1549599"/>
                    <a:gd name="connsiteX5" fmla="*/ 1660581 w 2054280"/>
                    <a:gd name="connsiteY5" fmla="*/ 1549452 h 1549599"/>
                    <a:gd name="connsiteX6" fmla="*/ 163569 w 2054280"/>
                    <a:gd name="connsiteY6" fmla="*/ 1549452 h 1549599"/>
                    <a:gd name="connsiteX7" fmla="*/ 69906 w 2054280"/>
                    <a:gd name="connsiteY7" fmla="*/ 1343076 h 1549599"/>
                    <a:gd name="connsiteX8" fmla="*/ 776343 w 2054280"/>
                    <a:gd name="connsiteY8" fmla="*/ 92127 h 1549599"/>
                    <a:gd name="connsiteX9" fmla="*/ 154216 w 2054280"/>
                    <a:gd name="connsiteY9" fmla="*/ 1312203 h 1549599"/>
                    <a:gd name="connsiteX10" fmla="*/ 195753 w 2054280"/>
                    <a:gd name="connsiteY10" fmla="*/ 1474266 h 1549599"/>
                    <a:gd name="connsiteX11" fmla="*/ 357816 w 2054280"/>
                    <a:gd name="connsiteY11" fmla="*/ 1432729 h 1549599"/>
                    <a:gd name="connsiteX12" fmla="*/ 316279 w 2054280"/>
                    <a:gd name="connsiteY12" fmla="*/ 1270666 h 1549599"/>
                    <a:gd name="connsiteX13" fmla="*/ 154216 w 2054280"/>
                    <a:gd name="connsiteY13" fmla="*/ 1312203 h 154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4280" h="1549599">
                      <a:moveTo>
                        <a:pt x="776343" y="92127"/>
                      </a:moveTo>
                      <a:cubicBezTo>
                        <a:pt x="862597" y="-54982"/>
                        <a:pt x="923450" y="-2065"/>
                        <a:pt x="955730" y="85776"/>
                      </a:cubicBezTo>
                      <a:cubicBezTo>
                        <a:pt x="1061563" y="311201"/>
                        <a:pt x="1199146" y="258816"/>
                        <a:pt x="1508181" y="6403"/>
                      </a:cubicBezTo>
                      <a:cubicBezTo>
                        <a:pt x="1619305" y="155628"/>
                        <a:pt x="2010358" y="739297"/>
                        <a:pt x="2054280" y="962076"/>
                      </a:cubicBezTo>
                      <a:cubicBezTo>
                        <a:pt x="1761650" y="1130880"/>
                        <a:pt x="1580676" y="1200201"/>
                        <a:pt x="1714556" y="1390701"/>
                      </a:cubicBezTo>
                      <a:cubicBezTo>
                        <a:pt x="1782288" y="1465843"/>
                        <a:pt x="1773823" y="1553685"/>
                        <a:pt x="1660581" y="1549452"/>
                      </a:cubicBezTo>
                      <a:lnTo>
                        <a:pt x="163569" y="1549452"/>
                      </a:lnTo>
                      <a:cubicBezTo>
                        <a:pt x="23339" y="1538604"/>
                        <a:pt x="-71647" y="1564267"/>
                        <a:pt x="69906" y="1343076"/>
                      </a:cubicBezTo>
                      <a:lnTo>
                        <a:pt x="776343" y="92127"/>
                      </a:lnTo>
                      <a:close/>
                      <a:moveTo>
                        <a:pt x="154216" y="1312203"/>
                      </a:moveTo>
                      <a:cubicBezTo>
                        <a:pt x="120933" y="1368425"/>
                        <a:pt x="139530" y="1440984"/>
                        <a:pt x="195753" y="1474266"/>
                      </a:cubicBezTo>
                      <a:cubicBezTo>
                        <a:pt x="251975" y="1507548"/>
                        <a:pt x="324534" y="1488951"/>
                        <a:pt x="357816" y="1432729"/>
                      </a:cubicBezTo>
                      <a:cubicBezTo>
                        <a:pt x="391098" y="1376506"/>
                        <a:pt x="372501" y="1303948"/>
                        <a:pt x="316279" y="1270666"/>
                      </a:cubicBezTo>
                      <a:cubicBezTo>
                        <a:pt x="260056" y="1237384"/>
                        <a:pt x="187498" y="1255981"/>
                        <a:pt x="154216" y="1312203"/>
                      </a:cubicBezTo>
                      <a:close/>
                    </a:path>
                  </a:pathLst>
                </a:custGeom>
                <a:solidFill>
                  <a:srgbClr val="0091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cs typeface="Arial" panose="020B0604020202020204" pitchFamily="34" charset="0"/>
                  </a:endParaRPr>
                </a:p>
              </p:txBody>
            </p:sp>
            <p:grpSp>
              <p:nvGrpSpPr>
                <p:cNvPr id="16" name="Group 15">
                  <a:extLst>
                    <a:ext uri="{FF2B5EF4-FFF2-40B4-BE49-F238E27FC236}">
                      <a16:creationId xmlns:a16="http://schemas.microsoft.com/office/drawing/2014/main" id="{2B4D9BC2-07A8-F8EC-EE07-C2CA0760E53B}"/>
                    </a:ext>
                  </a:extLst>
                </p:cNvPr>
                <p:cNvGrpSpPr/>
                <p:nvPr/>
              </p:nvGrpSpPr>
              <p:grpSpPr>
                <a:xfrm rot="3562538">
                  <a:off x="6794872" y="4002943"/>
                  <a:ext cx="838226" cy="838225"/>
                  <a:chOff x="6043520" y="1486365"/>
                  <a:chExt cx="1285413" cy="1285410"/>
                </a:xfrm>
              </p:grpSpPr>
              <p:sp>
                <p:nvSpPr>
                  <p:cNvPr id="61" name="Oval 60">
                    <a:extLst>
                      <a:ext uri="{FF2B5EF4-FFF2-40B4-BE49-F238E27FC236}">
                        <a16:creationId xmlns:a16="http://schemas.microsoft.com/office/drawing/2014/main" id="{716E8EC6-A2F9-CACC-3311-6D6EC429480A}"/>
                      </a:ext>
                    </a:extLst>
                  </p:cNvPr>
                  <p:cNvSpPr/>
                  <p:nvPr/>
                </p:nvSpPr>
                <p:spPr>
                  <a:xfrm>
                    <a:off x="6043520" y="1486365"/>
                    <a:ext cx="1285413" cy="1285410"/>
                  </a:xfrm>
                  <a:prstGeom prst="ellipse">
                    <a:avLst/>
                  </a:prstGeom>
                  <a:solidFill>
                    <a:srgbClr val="0091DA"/>
                  </a:solidFill>
                  <a:ln>
                    <a:solidFill>
                      <a:srgbClr val="0091D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62" name="Oval 61">
                    <a:extLst>
                      <a:ext uri="{FF2B5EF4-FFF2-40B4-BE49-F238E27FC236}">
                        <a16:creationId xmlns:a16="http://schemas.microsoft.com/office/drawing/2014/main" id="{29C73F9F-C33D-91E6-BE18-F5FA51E90046}"/>
                      </a:ext>
                    </a:extLst>
                  </p:cNvPr>
                  <p:cNvSpPr/>
                  <p:nvPr/>
                </p:nvSpPr>
                <p:spPr>
                  <a:xfrm>
                    <a:off x="6123925" y="1566769"/>
                    <a:ext cx="1124600" cy="112460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grpSp>
            <p:sp>
              <p:nvSpPr>
                <p:cNvPr id="17" name="Donut 15">
                  <a:extLst>
                    <a:ext uri="{FF2B5EF4-FFF2-40B4-BE49-F238E27FC236}">
                      <a16:creationId xmlns:a16="http://schemas.microsoft.com/office/drawing/2014/main" id="{BDC0F4C5-FB0D-2FD7-5E7F-4FC57D600EE8}"/>
                    </a:ext>
                  </a:extLst>
                </p:cNvPr>
                <p:cNvSpPr/>
                <p:nvPr/>
              </p:nvSpPr>
              <p:spPr>
                <a:xfrm>
                  <a:off x="5951871" y="3671374"/>
                  <a:ext cx="179093" cy="179093"/>
                </a:xfrm>
                <a:prstGeom prst="donut">
                  <a:avLst>
                    <a:gd name="adj" fmla="val 851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18" name="Freeform 16">
                  <a:extLst>
                    <a:ext uri="{FF2B5EF4-FFF2-40B4-BE49-F238E27FC236}">
                      <a16:creationId xmlns:a16="http://schemas.microsoft.com/office/drawing/2014/main" id="{14BE1588-710E-4DCE-934C-59ECB3F3C8D8}"/>
                    </a:ext>
                  </a:extLst>
                </p:cNvPr>
                <p:cNvSpPr/>
                <p:nvPr/>
              </p:nvSpPr>
              <p:spPr>
                <a:xfrm>
                  <a:off x="5970052" y="3683776"/>
                  <a:ext cx="148509" cy="111220"/>
                </a:xfrm>
                <a:custGeom>
                  <a:avLst/>
                  <a:gdLst>
                    <a:gd name="connsiteX0" fmla="*/ 685093 w 1425662"/>
                    <a:gd name="connsiteY0" fmla="*/ 0 h 1067692"/>
                    <a:gd name="connsiteX1" fmla="*/ 1425662 w 1425662"/>
                    <a:gd name="connsiteY1" fmla="*/ 740569 h 1067692"/>
                    <a:gd name="connsiteX2" fmla="*/ 1367464 w 1425662"/>
                    <a:gd name="connsiteY2" fmla="*/ 1028832 h 1067692"/>
                    <a:gd name="connsiteX3" fmla="*/ 1346371 w 1425662"/>
                    <a:gd name="connsiteY3" fmla="*/ 1067692 h 1067692"/>
                    <a:gd name="connsiteX4" fmla="*/ 1386801 w 1425662"/>
                    <a:gd name="connsiteY4" fmla="*/ 937449 h 1067692"/>
                    <a:gd name="connsiteX5" fmla="*/ 1401847 w 1425662"/>
                    <a:gd name="connsiteY5" fmla="*/ 788199 h 1067692"/>
                    <a:gd name="connsiteX6" fmla="*/ 661278 w 1425662"/>
                    <a:gd name="connsiteY6" fmla="*/ 47630 h 1067692"/>
                    <a:gd name="connsiteX7" fmla="*/ 47187 w 1425662"/>
                    <a:gd name="connsiteY7" fmla="*/ 374140 h 1067692"/>
                    <a:gd name="connsiteX8" fmla="*/ 0 w 1425662"/>
                    <a:gd name="connsiteY8" fmla="*/ 461076 h 1067692"/>
                    <a:gd name="connsiteX9" fmla="*/ 2722 w 1425662"/>
                    <a:gd name="connsiteY9" fmla="*/ 452306 h 1067692"/>
                    <a:gd name="connsiteX10" fmla="*/ 685093 w 1425662"/>
                    <a:gd name="connsiteY10" fmla="*/ 0 h 106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662" h="1067692">
                      <a:moveTo>
                        <a:pt x="685093" y="0"/>
                      </a:moveTo>
                      <a:cubicBezTo>
                        <a:pt x="1094098" y="0"/>
                        <a:pt x="1425662" y="331564"/>
                        <a:pt x="1425662" y="740569"/>
                      </a:cubicBezTo>
                      <a:cubicBezTo>
                        <a:pt x="1425662" y="842820"/>
                        <a:pt x="1404939" y="940232"/>
                        <a:pt x="1367464" y="1028832"/>
                      </a:cubicBezTo>
                      <a:lnTo>
                        <a:pt x="1346371" y="1067692"/>
                      </a:lnTo>
                      <a:lnTo>
                        <a:pt x="1386801" y="937449"/>
                      </a:lnTo>
                      <a:cubicBezTo>
                        <a:pt x="1396666" y="889240"/>
                        <a:pt x="1401847" y="839325"/>
                        <a:pt x="1401847" y="788199"/>
                      </a:cubicBezTo>
                      <a:cubicBezTo>
                        <a:pt x="1401847" y="379194"/>
                        <a:pt x="1070283" y="47630"/>
                        <a:pt x="661278" y="47630"/>
                      </a:cubicBezTo>
                      <a:cubicBezTo>
                        <a:pt x="405650" y="47630"/>
                        <a:pt x="180272" y="177147"/>
                        <a:pt x="47187" y="374140"/>
                      </a:cubicBezTo>
                      <a:lnTo>
                        <a:pt x="0" y="461076"/>
                      </a:lnTo>
                      <a:lnTo>
                        <a:pt x="2722" y="452306"/>
                      </a:lnTo>
                      <a:cubicBezTo>
                        <a:pt x="115146" y="186505"/>
                        <a:pt x="378339" y="0"/>
                        <a:pt x="685093" y="0"/>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19" name="Freeform 17">
                  <a:extLst>
                    <a:ext uri="{FF2B5EF4-FFF2-40B4-BE49-F238E27FC236}">
                      <a16:creationId xmlns:a16="http://schemas.microsoft.com/office/drawing/2014/main" id="{33DD6047-3C70-EB31-4CF8-0B00B1930152}"/>
                    </a:ext>
                  </a:extLst>
                </p:cNvPr>
                <p:cNvSpPr/>
                <p:nvPr/>
              </p:nvSpPr>
              <p:spPr>
                <a:xfrm rot="16260000" flipH="1">
                  <a:off x="5929404" y="3586717"/>
                  <a:ext cx="188954" cy="16576"/>
                </a:xfrm>
                <a:custGeom>
                  <a:avLst/>
                  <a:gdLst>
                    <a:gd name="connsiteX0" fmla="*/ 0 w 289759"/>
                    <a:gd name="connsiteY0" fmla="*/ 0 h 25419"/>
                    <a:gd name="connsiteX1" fmla="*/ 12869 w 289759"/>
                    <a:gd name="connsiteY1" fmla="*/ 19825 h 25419"/>
                    <a:gd name="connsiteX2" fmla="*/ 13897 w 289759"/>
                    <a:gd name="connsiteY2" fmla="*/ 25418 h 25419"/>
                    <a:gd name="connsiteX3" fmla="*/ 284163 w 289759"/>
                    <a:gd name="connsiteY3" fmla="*/ 25419 h 25419"/>
                    <a:gd name="connsiteX4" fmla="*/ 289759 w 289759"/>
                    <a:gd name="connsiteY4" fmla="*/ 0 h 25419"/>
                    <a:gd name="connsiteX5" fmla="*/ 0 w 289759"/>
                    <a:gd name="connsiteY5" fmla="*/ 0 h 2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59" h="25419">
                      <a:moveTo>
                        <a:pt x="0" y="0"/>
                      </a:moveTo>
                      <a:lnTo>
                        <a:pt x="12869" y="19825"/>
                      </a:lnTo>
                      <a:lnTo>
                        <a:pt x="13897" y="25418"/>
                      </a:lnTo>
                      <a:lnTo>
                        <a:pt x="284163" y="25419"/>
                      </a:lnTo>
                      <a:lnTo>
                        <a:pt x="289759" y="0"/>
                      </a:lnTo>
                      <a:lnTo>
                        <a:pt x="0" y="0"/>
                      </a:ln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cs typeface="Arial" panose="020B0604020202020204" pitchFamily="34" charset="0"/>
                  </a:endParaRPr>
                </a:p>
              </p:txBody>
            </p:sp>
            <p:sp>
              <p:nvSpPr>
                <p:cNvPr id="20" name="Freeform 18">
                  <a:extLst>
                    <a:ext uri="{FF2B5EF4-FFF2-40B4-BE49-F238E27FC236}">
                      <a16:creationId xmlns:a16="http://schemas.microsoft.com/office/drawing/2014/main" id="{081BFDA1-20E0-21F8-3634-E75D3E17E9AA}"/>
                    </a:ext>
                  </a:extLst>
                </p:cNvPr>
                <p:cNvSpPr/>
                <p:nvPr/>
              </p:nvSpPr>
              <p:spPr>
                <a:xfrm rot="16260000" flipH="1">
                  <a:off x="6000440" y="3475946"/>
                  <a:ext cx="50746" cy="16575"/>
                </a:xfrm>
                <a:custGeom>
                  <a:avLst/>
                  <a:gdLst>
                    <a:gd name="connsiteX0" fmla="*/ 0 w 77819"/>
                    <a:gd name="connsiteY0" fmla="*/ 12709 h 25418"/>
                    <a:gd name="connsiteX1" fmla="*/ 12709 w 77819"/>
                    <a:gd name="connsiteY1" fmla="*/ 25418 h 25418"/>
                    <a:gd name="connsiteX2" fmla="*/ 77819 w 77819"/>
                    <a:gd name="connsiteY2" fmla="*/ 25418 h 25418"/>
                    <a:gd name="connsiteX3" fmla="*/ 76791 w 77819"/>
                    <a:gd name="connsiteY3" fmla="*/ 19825 h 25418"/>
                    <a:gd name="connsiteX4" fmla="*/ 63922 w 77819"/>
                    <a:gd name="connsiteY4" fmla="*/ 0 h 25418"/>
                    <a:gd name="connsiteX5" fmla="*/ 12709 w 77819"/>
                    <a:gd name="connsiteY5" fmla="*/ 0 h 25418"/>
                    <a:gd name="connsiteX6" fmla="*/ 0 w 77819"/>
                    <a:gd name="connsiteY6" fmla="*/ 12709 h 2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19" h="25418">
                      <a:moveTo>
                        <a:pt x="0" y="12709"/>
                      </a:moveTo>
                      <a:cubicBezTo>
                        <a:pt x="1" y="19728"/>
                        <a:pt x="5690" y="25419"/>
                        <a:pt x="12709" y="25418"/>
                      </a:cubicBezTo>
                      <a:lnTo>
                        <a:pt x="77819" y="25418"/>
                      </a:lnTo>
                      <a:lnTo>
                        <a:pt x="76791" y="19825"/>
                      </a:lnTo>
                      <a:lnTo>
                        <a:pt x="63922" y="0"/>
                      </a:lnTo>
                      <a:lnTo>
                        <a:pt x="12709" y="0"/>
                      </a:lnTo>
                      <a:cubicBezTo>
                        <a:pt x="5690" y="0"/>
                        <a:pt x="1" y="5690"/>
                        <a:pt x="0" y="12709"/>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cs typeface="Arial" panose="020B0604020202020204" pitchFamily="34" charset="0"/>
                  </a:endParaRPr>
                </a:p>
              </p:txBody>
            </p:sp>
            <p:sp>
              <p:nvSpPr>
                <p:cNvPr id="21" name="Freeform 19">
                  <a:extLst>
                    <a:ext uri="{FF2B5EF4-FFF2-40B4-BE49-F238E27FC236}">
                      <a16:creationId xmlns:a16="http://schemas.microsoft.com/office/drawing/2014/main" id="{596ECA21-5051-578E-11F6-53B91B21878E}"/>
                    </a:ext>
                  </a:extLst>
                </p:cNvPr>
                <p:cNvSpPr/>
                <p:nvPr/>
              </p:nvSpPr>
              <p:spPr>
                <a:xfrm>
                  <a:off x="5889173" y="2547779"/>
                  <a:ext cx="1337540" cy="1010504"/>
                </a:xfrm>
                <a:custGeom>
                  <a:avLst/>
                  <a:gdLst>
                    <a:gd name="connsiteX0" fmla="*/ 883107 w 2051109"/>
                    <a:gd name="connsiteY0" fmla="*/ 846 h 1549600"/>
                    <a:gd name="connsiteX1" fmla="*/ 952559 w 2051109"/>
                    <a:gd name="connsiteY1" fmla="*/ 85777 h 1549600"/>
                    <a:gd name="connsiteX2" fmla="*/ 1505010 w 2051109"/>
                    <a:gd name="connsiteY2" fmla="*/ 6404 h 1549600"/>
                    <a:gd name="connsiteX3" fmla="*/ 2051109 w 2051109"/>
                    <a:gd name="connsiteY3" fmla="*/ 962077 h 1549600"/>
                    <a:gd name="connsiteX4" fmla="*/ 1711385 w 2051109"/>
                    <a:gd name="connsiteY4" fmla="*/ 1390702 h 1549600"/>
                    <a:gd name="connsiteX5" fmla="*/ 1657410 w 2051109"/>
                    <a:gd name="connsiteY5" fmla="*/ 1549453 h 1549600"/>
                    <a:gd name="connsiteX6" fmla="*/ 160398 w 2051109"/>
                    <a:gd name="connsiteY6" fmla="*/ 1549453 h 1549600"/>
                    <a:gd name="connsiteX7" fmla="*/ 66735 w 2051109"/>
                    <a:gd name="connsiteY7" fmla="*/ 1343077 h 1549600"/>
                    <a:gd name="connsiteX8" fmla="*/ 773173 w 2051109"/>
                    <a:gd name="connsiteY8" fmla="*/ 92128 h 1549600"/>
                    <a:gd name="connsiteX9" fmla="*/ 883107 w 2051109"/>
                    <a:gd name="connsiteY9" fmla="*/ 846 h 1549600"/>
                    <a:gd name="connsiteX10" fmla="*/ 262038 w 2051109"/>
                    <a:gd name="connsiteY10" fmla="*/ 1246742 h 1549600"/>
                    <a:gd name="connsiteX11" fmla="*/ 143738 w 2051109"/>
                    <a:gd name="connsiteY11" fmla="*/ 1365042 h 1549600"/>
                    <a:gd name="connsiteX12" fmla="*/ 262038 w 2051109"/>
                    <a:gd name="connsiteY12" fmla="*/ 1483342 h 1549600"/>
                    <a:gd name="connsiteX13" fmla="*/ 380338 w 2051109"/>
                    <a:gd name="connsiteY13" fmla="*/ 1365042 h 1549600"/>
                    <a:gd name="connsiteX14" fmla="*/ 262038 w 2051109"/>
                    <a:gd name="connsiteY14" fmla="*/ 1246742 h 15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1109" h="1549600">
                      <a:moveTo>
                        <a:pt x="883107" y="846"/>
                      </a:moveTo>
                      <a:cubicBezTo>
                        <a:pt x="913137" y="6667"/>
                        <a:pt x="936420" y="41857"/>
                        <a:pt x="952559" y="85777"/>
                      </a:cubicBezTo>
                      <a:cubicBezTo>
                        <a:pt x="1058393" y="311202"/>
                        <a:pt x="1195976" y="258817"/>
                        <a:pt x="1505010" y="6404"/>
                      </a:cubicBezTo>
                      <a:cubicBezTo>
                        <a:pt x="1616135" y="155629"/>
                        <a:pt x="2007188" y="739298"/>
                        <a:pt x="2051109" y="962077"/>
                      </a:cubicBezTo>
                      <a:cubicBezTo>
                        <a:pt x="1758480" y="1130881"/>
                        <a:pt x="1577506" y="1200202"/>
                        <a:pt x="1711385" y="1390702"/>
                      </a:cubicBezTo>
                      <a:cubicBezTo>
                        <a:pt x="1779118" y="1465844"/>
                        <a:pt x="1770652" y="1553686"/>
                        <a:pt x="1657410" y="1549453"/>
                      </a:cubicBezTo>
                      <a:lnTo>
                        <a:pt x="160398" y="1549453"/>
                      </a:lnTo>
                      <a:cubicBezTo>
                        <a:pt x="20169" y="1538605"/>
                        <a:pt x="-67673" y="1571413"/>
                        <a:pt x="66735" y="1343077"/>
                      </a:cubicBezTo>
                      <a:lnTo>
                        <a:pt x="773173" y="92128"/>
                      </a:lnTo>
                      <a:cubicBezTo>
                        <a:pt x="816300" y="18574"/>
                        <a:pt x="853077" y="-4975"/>
                        <a:pt x="883107" y="846"/>
                      </a:cubicBezTo>
                      <a:close/>
                      <a:moveTo>
                        <a:pt x="262038" y="1246742"/>
                      </a:moveTo>
                      <a:cubicBezTo>
                        <a:pt x="196703" y="1246742"/>
                        <a:pt x="143738" y="1299707"/>
                        <a:pt x="143738" y="1365042"/>
                      </a:cubicBezTo>
                      <a:cubicBezTo>
                        <a:pt x="143738" y="1430377"/>
                        <a:pt x="196703" y="1483342"/>
                        <a:pt x="262038" y="1483342"/>
                      </a:cubicBezTo>
                      <a:cubicBezTo>
                        <a:pt x="327373" y="1483342"/>
                        <a:pt x="380338" y="1430377"/>
                        <a:pt x="380338" y="1365042"/>
                      </a:cubicBezTo>
                      <a:cubicBezTo>
                        <a:pt x="380338" y="1299707"/>
                        <a:pt x="327373" y="1246742"/>
                        <a:pt x="262038" y="1246742"/>
                      </a:cubicBezTo>
                      <a:close/>
                    </a:path>
                  </a:pathLst>
                </a:custGeom>
                <a:solidFill>
                  <a:srgbClr val="005E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cs typeface="Arial" panose="020B0604020202020204" pitchFamily="34" charset="0"/>
                  </a:endParaRPr>
                </a:p>
              </p:txBody>
            </p:sp>
            <p:grpSp>
              <p:nvGrpSpPr>
                <p:cNvPr id="22" name="Group 21">
                  <a:extLst>
                    <a:ext uri="{FF2B5EF4-FFF2-40B4-BE49-F238E27FC236}">
                      <a16:creationId xmlns:a16="http://schemas.microsoft.com/office/drawing/2014/main" id="{61F6B6F6-00B9-190E-9139-07A5AF2BFE17}"/>
                    </a:ext>
                  </a:extLst>
                </p:cNvPr>
                <p:cNvGrpSpPr/>
                <p:nvPr/>
              </p:nvGrpSpPr>
              <p:grpSpPr>
                <a:xfrm>
                  <a:off x="5970504" y="3348386"/>
                  <a:ext cx="179093" cy="179093"/>
                  <a:chOff x="4860129" y="3270249"/>
                  <a:chExt cx="274638" cy="274638"/>
                </a:xfrm>
              </p:grpSpPr>
              <p:sp>
                <p:nvSpPr>
                  <p:cNvPr id="59" name="Donut 100">
                    <a:extLst>
                      <a:ext uri="{FF2B5EF4-FFF2-40B4-BE49-F238E27FC236}">
                        <a16:creationId xmlns:a16="http://schemas.microsoft.com/office/drawing/2014/main" id="{11022EE8-BBD9-0888-FC92-3B5CA8303819}"/>
                      </a:ext>
                    </a:extLst>
                  </p:cNvPr>
                  <p:cNvSpPr/>
                  <p:nvPr/>
                </p:nvSpPr>
                <p:spPr>
                  <a:xfrm>
                    <a:off x="4860129" y="3270249"/>
                    <a:ext cx="274638" cy="274638"/>
                  </a:xfrm>
                  <a:prstGeom prst="donut">
                    <a:avLst>
                      <a:gd name="adj" fmla="val 851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60" name="Freeform 101">
                    <a:extLst>
                      <a:ext uri="{FF2B5EF4-FFF2-40B4-BE49-F238E27FC236}">
                        <a16:creationId xmlns:a16="http://schemas.microsoft.com/office/drawing/2014/main" id="{A75CCAB0-28BE-05E5-BC86-F4B2AC5CB8C0}"/>
                      </a:ext>
                    </a:extLst>
                  </p:cNvPr>
                  <p:cNvSpPr/>
                  <p:nvPr/>
                </p:nvSpPr>
                <p:spPr>
                  <a:xfrm>
                    <a:off x="4888009" y="3289268"/>
                    <a:ext cx="227738" cy="170555"/>
                  </a:xfrm>
                  <a:custGeom>
                    <a:avLst/>
                    <a:gdLst>
                      <a:gd name="connsiteX0" fmla="*/ 685093 w 1425662"/>
                      <a:gd name="connsiteY0" fmla="*/ 0 h 1067692"/>
                      <a:gd name="connsiteX1" fmla="*/ 1425662 w 1425662"/>
                      <a:gd name="connsiteY1" fmla="*/ 740569 h 1067692"/>
                      <a:gd name="connsiteX2" fmla="*/ 1367464 w 1425662"/>
                      <a:gd name="connsiteY2" fmla="*/ 1028832 h 1067692"/>
                      <a:gd name="connsiteX3" fmla="*/ 1346371 w 1425662"/>
                      <a:gd name="connsiteY3" fmla="*/ 1067692 h 1067692"/>
                      <a:gd name="connsiteX4" fmla="*/ 1386801 w 1425662"/>
                      <a:gd name="connsiteY4" fmla="*/ 937449 h 1067692"/>
                      <a:gd name="connsiteX5" fmla="*/ 1401847 w 1425662"/>
                      <a:gd name="connsiteY5" fmla="*/ 788199 h 1067692"/>
                      <a:gd name="connsiteX6" fmla="*/ 661278 w 1425662"/>
                      <a:gd name="connsiteY6" fmla="*/ 47630 h 1067692"/>
                      <a:gd name="connsiteX7" fmla="*/ 47187 w 1425662"/>
                      <a:gd name="connsiteY7" fmla="*/ 374140 h 1067692"/>
                      <a:gd name="connsiteX8" fmla="*/ 0 w 1425662"/>
                      <a:gd name="connsiteY8" fmla="*/ 461076 h 1067692"/>
                      <a:gd name="connsiteX9" fmla="*/ 2722 w 1425662"/>
                      <a:gd name="connsiteY9" fmla="*/ 452306 h 1067692"/>
                      <a:gd name="connsiteX10" fmla="*/ 685093 w 1425662"/>
                      <a:gd name="connsiteY10" fmla="*/ 0 h 106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662" h="1067692">
                        <a:moveTo>
                          <a:pt x="685093" y="0"/>
                        </a:moveTo>
                        <a:cubicBezTo>
                          <a:pt x="1094098" y="0"/>
                          <a:pt x="1425662" y="331564"/>
                          <a:pt x="1425662" y="740569"/>
                        </a:cubicBezTo>
                        <a:cubicBezTo>
                          <a:pt x="1425662" y="842820"/>
                          <a:pt x="1404939" y="940232"/>
                          <a:pt x="1367464" y="1028832"/>
                        </a:cubicBezTo>
                        <a:lnTo>
                          <a:pt x="1346371" y="1067692"/>
                        </a:lnTo>
                        <a:lnTo>
                          <a:pt x="1386801" y="937449"/>
                        </a:lnTo>
                        <a:cubicBezTo>
                          <a:pt x="1396666" y="889240"/>
                          <a:pt x="1401847" y="839325"/>
                          <a:pt x="1401847" y="788199"/>
                        </a:cubicBezTo>
                        <a:cubicBezTo>
                          <a:pt x="1401847" y="379194"/>
                          <a:pt x="1070283" y="47630"/>
                          <a:pt x="661278" y="47630"/>
                        </a:cubicBezTo>
                        <a:cubicBezTo>
                          <a:pt x="405650" y="47630"/>
                          <a:pt x="180272" y="177147"/>
                          <a:pt x="47187" y="374140"/>
                        </a:cubicBezTo>
                        <a:lnTo>
                          <a:pt x="0" y="461076"/>
                        </a:lnTo>
                        <a:lnTo>
                          <a:pt x="2722" y="452306"/>
                        </a:lnTo>
                        <a:cubicBezTo>
                          <a:pt x="115146" y="186505"/>
                          <a:pt x="378339" y="0"/>
                          <a:pt x="685093" y="0"/>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grpSp>
            <p:grpSp>
              <p:nvGrpSpPr>
                <p:cNvPr id="23" name="Group 22">
                  <a:extLst>
                    <a:ext uri="{FF2B5EF4-FFF2-40B4-BE49-F238E27FC236}">
                      <a16:creationId xmlns:a16="http://schemas.microsoft.com/office/drawing/2014/main" id="{F71D8F09-43A4-1A84-C64C-3848D0D804F5}"/>
                    </a:ext>
                  </a:extLst>
                </p:cNvPr>
                <p:cNvGrpSpPr/>
                <p:nvPr/>
              </p:nvGrpSpPr>
              <p:grpSpPr>
                <a:xfrm>
                  <a:off x="6801180" y="2351422"/>
                  <a:ext cx="838226" cy="838226"/>
                  <a:chOff x="6043518" y="1486363"/>
                  <a:chExt cx="1285413" cy="1285414"/>
                </a:xfrm>
              </p:grpSpPr>
              <p:sp>
                <p:nvSpPr>
                  <p:cNvPr id="57" name="Oval 56">
                    <a:extLst>
                      <a:ext uri="{FF2B5EF4-FFF2-40B4-BE49-F238E27FC236}">
                        <a16:creationId xmlns:a16="http://schemas.microsoft.com/office/drawing/2014/main" id="{3FCD1563-421C-00D7-7532-D4C7F13FDC0C}"/>
                      </a:ext>
                    </a:extLst>
                  </p:cNvPr>
                  <p:cNvSpPr/>
                  <p:nvPr/>
                </p:nvSpPr>
                <p:spPr>
                  <a:xfrm>
                    <a:off x="6043518" y="1486363"/>
                    <a:ext cx="1285413" cy="1285414"/>
                  </a:xfrm>
                  <a:prstGeom prst="ellipse">
                    <a:avLst/>
                  </a:prstGeom>
                  <a:solidFill>
                    <a:srgbClr val="005E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58" name="Oval 57">
                    <a:extLst>
                      <a:ext uri="{FF2B5EF4-FFF2-40B4-BE49-F238E27FC236}">
                        <a16:creationId xmlns:a16="http://schemas.microsoft.com/office/drawing/2014/main" id="{A2B41CA3-B17C-F84C-E8C8-2065A38C0459}"/>
                      </a:ext>
                    </a:extLst>
                  </p:cNvPr>
                  <p:cNvSpPr/>
                  <p:nvPr/>
                </p:nvSpPr>
                <p:spPr>
                  <a:xfrm>
                    <a:off x="6123925" y="1566769"/>
                    <a:ext cx="1124600" cy="112460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grpSp>
            <p:sp>
              <p:nvSpPr>
                <p:cNvPr id="24" name="Freeform 22">
                  <a:extLst>
                    <a:ext uri="{FF2B5EF4-FFF2-40B4-BE49-F238E27FC236}">
                      <a16:creationId xmlns:a16="http://schemas.microsoft.com/office/drawing/2014/main" id="{45DD1145-B628-FD40-E60B-BE9C665BEA1D}"/>
                    </a:ext>
                  </a:extLst>
                </p:cNvPr>
                <p:cNvSpPr/>
                <p:nvPr/>
              </p:nvSpPr>
              <p:spPr>
                <a:xfrm>
                  <a:off x="5805254" y="3308120"/>
                  <a:ext cx="229018" cy="166592"/>
                </a:xfrm>
                <a:custGeom>
                  <a:avLst/>
                  <a:gdLst>
                    <a:gd name="connsiteX0" fmla="*/ 25981 w 351198"/>
                    <a:gd name="connsiteY0" fmla="*/ 0 h 255467"/>
                    <a:gd name="connsiteX1" fmla="*/ 275952 w 351198"/>
                    <a:gd name="connsiteY1" fmla="*/ 181614 h 255467"/>
                    <a:gd name="connsiteX2" fmla="*/ 275952 w 351198"/>
                    <a:gd name="connsiteY2" fmla="*/ 181613 h 255467"/>
                    <a:gd name="connsiteX3" fmla="*/ 345958 w 351198"/>
                    <a:gd name="connsiteY3" fmla="*/ 232475 h 255467"/>
                    <a:gd name="connsiteX4" fmla="*/ 348769 w 351198"/>
                    <a:gd name="connsiteY4" fmla="*/ 250227 h 255467"/>
                    <a:gd name="connsiteX5" fmla="*/ 331018 w 351198"/>
                    <a:gd name="connsiteY5" fmla="*/ 253040 h 255467"/>
                    <a:gd name="connsiteX6" fmla="*/ 275127 w 351198"/>
                    <a:gd name="connsiteY6" fmla="*/ 212432 h 255467"/>
                    <a:gd name="connsiteX7" fmla="*/ 272428 w 351198"/>
                    <a:gd name="connsiteY7" fmla="*/ 199068 h 255467"/>
                    <a:gd name="connsiteX8" fmla="*/ 272428 w 351198"/>
                    <a:gd name="connsiteY8" fmla="*/ 199068 h 255467"/>
                    <a:gd name="connsiteX9" fmla="*/ 275127 w 351198"/>
                    <a:gd name="connsiteY9" fmla="*/ 212433 h 255467"/>
                    <a:gd name="connsiteX10" fmla="*/ 0 w 351198"/>
                    <a:gd name="connsiteY10" fmla="*/ 12542 h 255467"/>
                    <a:gd name="connsiteX11" fmla="*/ 10532 w 351198"/>
                    <a:gd name="connsiteY11" fmla="*/ 10415 h 25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198" h="255467">
                      <a:moveTo>
                        <a:pt x="25981" y="0"/>
                      </a:moveTo>
                      <a:lnTo>
                        <a:pt x="275952" y="181614"/>
                      </a:lnTo>
                      <a:lnTo>
                        <a:pt x="275952" y="181613"/>
                      </a:lnTo>
                      <a:lnTo>
                        <a:pt x="345958" y="232475"/>
                      </a:lnTo>
                      <a:cubicBezTo>
                        <a:pt x="351637" y="236602"/>
                        <a:pt x="352896" y="244549"/>
                        <a:pt x="348769" y="250227"/>
                      </a:cubicBezTo>
                      <a:cubicBezTo>
                        <a:pt x="344644" y="255906"/>
                        <a:pt x="336696" y="257165"/>
                        <a:pt x="331018" y="253040"/>
                      </a:cubicBezTo>
                      <a:lnTo>
                        <a:pt x="275127" y="212432"/>
                      </a:lnTo>
                      <a:lnTo>
                        <a:pt x="272428" y="199068"/>
                      </a:lnTo>
                      <a:lnTo>
                        <a:pt x="272428" y="199068"/>
                      </a:lnTo>
                      <a:lnTo>
                        <a:pt x="275127" y="212433"/>
                      </a:lnTo>
                      <a:lnTo>
                        <a:pt x="0" y="12542"/>
                      </a:lnTo>
                      <a:lnTo>
                        <a:pt x="10532" y="10415"/>
                      </a:ln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cs typeface="Arial" panose="020B0604020202020204" pitchFamily="34" charset="0"/>
                  </a:endParaRPr>
                </a:p>
              </p:txBody>
            </p:sp>
            <p:sp>
              <p:nvSpPr>
                <p:cNvPr id="25" name="Freeform 23">
                  <a:extLst>
                    <a:ext uri="{FF2B5EF4-FFF2-40B4-BE49-F238E27FC236}">
                      <a16:creationId xmlns:a16="http://schemas.microsoft.com/office/drawing/2014/main" id="{1C32BD1C-228A-9DCD-C909-48AA5E587E56}"/>
                    </a:ext>
                  </a:extLst>
                </p:cNvPr>
                <p:cNvSpPr/>
                <p:nvPr/>
              </p:nvSpPr>
              <p:spPr>
                <a:xfrm rot="12960000" flipH="1">
                  <a:off x="5752562" y="3285493"/>
                  <a:ext cx="71599" cy="16575"/>
                </a:xfrm>
                <a:custGeom>
                  <a:avLst/>
                  <a:gdLst>
                    <a:gd name="connsiteX0" fmla="*/ 3723 w 109797"/>
                    <a:gd name="connsiteY0" fmla="*/ 21695 h 25418"/>
                    <a:gd name="connsiteX1" fmla="*/ 12710 w 109797"/>
                    <a:gd name="connsiteY1" fmla="*/ 25418 h 25418"/>
                    <a:gd name="connsiteX2" fmla="*/ 109797 w 109797"/>
                    <a:gd name="connsiteY2" fmla="*/ 25418 h 25418"/>
                    <a:gd name="connsiteX3" fmla="*/ 103421 w 109797"/>
                    <a:gd name="connsiteY3" fmla="*/ 7911 h 25418"/>
                    <a:gd name="connsiteX4" fmla="*/ 96150 w 109797"/>
                    <a:gd name="connsiteY4" fmla="*/ 0 h 25418"/>
                    <a:gd name="connsiteX5" fmla="*/ 12709 w 109797"/>
                    <a:gd name="connsiteY5" fmla="*/ 0 h 25418"/>
                    <a:gd name="connsiteX6" fmla="*/ 0 w 109797"/>
                    <a:gd name="connsiteY6" fmla="*/ 12709 h 25418"/>
                    <a:gd name="connsiteX7" fmla="*/ 3723 w 109797"/>
                    <a:gd name="connsiteY7" fmla="*/ 21695 h 2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797" h="25418">
                      <a:moveTo>
                        <a:pt x="3723" y="21695"/>
                      </a:moveTo>
                      <a:cubicBezTo>
                        <a:pt x="6023" y="23995"/>
                        <a:pt x="9200" y="25418"/>
                        <a:pt x="12710" y="25418"/>
                      </a:cubicBezTo>
                      <a:lnTo>
                        <a:pt x="109797" y="25418"/>
                      </a:lnTo>
                      <a:lnTo>
                        <a:pt x="103421" y="7911"/>
                      </a:lnTo>
                      <a:lnTo>
                        <a:pt x="96150" y="0"/>
                      </a:lnTo>
                      <a:lnTo>
                        <a:pt x="12709" y="0"/>
                      </a:lnTo>
                      <a:cubicBezTo>
                        <a:pt x="5690" y="1"/>
                        <a:pt x="0" y="5690"/>
                        <a:pt x="0" y="12709"/>
                      </a:cubicBezTo>
                      <a:cubicBezTo>
                        <a:pt x="0" y="16218"/>
                        <a:pt x="1423" y="19396"/>
                        <a:pt x="3723" y="21695"/>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cs typeface="Arial" panose="020B0604020202020204" pitchFamily="34" charset="0"/>
                  </a:endParaRPr>
                </a:p>
              </p:txBody>
            </p:sp>
            <p:sp>
              <p:nvSpPr>
                <p:cNvPr id="26" name="Freeform 24">
                  <a:extLst>
                    <a:ext uri="{FF2B5EF4-FFF2-40B4-BE49-F238E27FC236}">
                      <a16:creationId xmlns:a16="http://schemas.microsoft.com/office/drawing/2014/main" id="{BEC75A4C-30EC-BC72-5CA2-4C2B1A0A837C}"/>
                    </a:ext>
                  </a:extLst>
                </p:cNvPr>
                <p:cNvSpPr/>
                <p:nvPr/>
              </p:nvSpPr>
              <p:spPr>
                <a:xfrm rot="3600000" flipH="1">
                  <a:off x="5200540" y="2140114"/>
                  <a:ext cx="1338580" cy="1010525"/>
                </a:xfrm>
                <a:custGeom>
                  <a:avLst/>
                  <a:gdLst>
                    <a:gd name="connsiteX0" fmla="*/ 1889905 w 2052695"/>
                    <a:gd name="connsiteY0" fmla="*/ 601141 h 1549632"/>
                    <a:gd name="connsiteX1" fmla="*/ 1506596 w 2052695"/>
                    <a:gd name="connsiteY1" fmla="*/ 6404 h 1549632"/>
                    <a:gd name="connsiteX2" fmla="*/ 954145 w 2052695"/>
                    <a:gd name="connsiteY2" fmla="*/ 85777 h 1549632"/>
                    <a:gd name="connsiteX3" fmla="*/ 774759 w 2052695"/>
                    <a:gd name="connsiteY3" fmla="*/ 92127 h 1549632"/>
                    <a:gd name="connsiteX4" fmla="*/ 68321 w 2052695"/>
                    <a:gd name="connsiteY4" fmla="*/ 1343077 h 1549632"/>
                    <a:gd name="connsiteX5" fmla="*/ 161983 w 2052695"/>
                    <a:gd name="connsiteY5" fmla="*/ 1549453 h 1549632"/>
                    <a:gd name="connsiteX6" fmla="*/ 1658996 w 2052695"/>
                    <a:gd name="connsiteY6" fmla="*/ 1549453 h 1549632"/>
                    <a:gd name="connsiteX7" fmla="*/ 1712971 w 2052695"/>
                    <a:gd name="connsiteY7" fmla="*/ 1390702 h 1549632"/>
                    <a:gd name="connsiteX8" fmla="*/ 2052695 w 2052695"/>
                    <a:gd name="connsiteY8" fmla="*/ 962077 h 1549632"/>
                    <a:gd name="connsiteX9" fmla="*/ 1889905 w 2052695"/>
                    <a:gd name="connsiteY9" fmla="*/ 601141 h 1549632"/>
                    <a:gd name="connsiteX10" fmla="*/ 401298 w 2052695"/>
                    <a:gd name="connsiteY10" fmla="*/ 1291046 h 1549632"/>
                    <a:gd name="connsiteX11" fmla="*/ 357997 w 2052695"/>
                    <a:gd name="connsiteY11" fmla="*/ 1452646 h 1549632"/>
                    <a:gd name="connsiteX12" fmla="*/ 196396 w 2052695"/>
                    <a:gd name="connsiteY12" fmla="*/ 1409346 h 1549632"/>
                    <a:gd name="connsiteX13" fmla="*/ 239697 w 2052695"/>
                    <a:gd name="connsiteY13" fmla="*/ 1247745 h 1549632"/>
                    <a:gd name="connsiteX14" fmla="*/ 401298 w 2052695"/>
                    <a:gd name="connsiteY14" fmla="*/ 1291046 h 154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2695" h="1549632">
                      <a:moveTo>
                        <a:pt x="1889905" y="601141"/>
                      </a:moveTo>
                      <a:cubicBezTo>
                        <a:pt x="1754849" y="362640"/>
                        <a:pt x="1576049" y="99670"/>
                        <a:pt x="1506596" y="6404"/>
                      </a:cubicBezTo>
                      <a:cubicBezTo>
                        <a:pt x="1197562" y="258817"/>
                        <a:pt x="1059978" y="311202"/>
                        <a:pt x="954145" y="85777"/>
                      </a:cubicBezTo>
                      <a:cubicBezTo>
                        <a:pt x="921866" y="-2064"/>
                        <a:pt x="861012" y="-54981"/>
                        <a:pt x="774759" y="92127"/>
                      </a:cubicBezTo>
                      <a:lnTo>
                        <a:pt x="68321" y="1343077"/>
                      </a:lnTo>
                      <a:cubicBezTo>
                        <a:pt x="-69659" y="1570456"/>
                        <a:pt x="21754" y="1538605"/>
                        <a:pt x="161983" y="1549453"/>
                      </a:cubicBezTo>
                      <a:lnTo>
                        <a:pt x="1658996" y="1549453"/>
                      </a:lnTo>
                      <a:cubicBezTo>
                        <a:pt x="1772238" y="1553686"/>
                        <a:pt x="1784914" y="1482661"/>
                        <a:pt x="1712971" y="1390702"/>
                      </a:cubicBezTo>
                      <a:cubicBezTo>
                        <a:pt x="1579091" y="1200202"/>
                        <a:pt x="1760066" y="1130881"/>
                        <a:pt x="2052695" y="962077"/>
                      </a:cubicBezTo>
                      <a:cubicBezTo>
                        <a:pt x="2036224" y="878535"/>
                        <a:pt x="1970939" y="744242"/>
                        <a:pt x="1889905" y="601141"/>
                      </a:cubicBezTo>
                      <a:close/>
                      <a:moveTo>
                        <a:pt x="401298" y="1291046"/>
                      </a:moveTo>
                      <a:cubicBezTo>
                        <a:pt x="433965" y="1347627"/>
                        <a:pt x="414579" y="1419979"/>
                        <a:pt x="357997" y="1452646"/>
                      </a:cubicBezTo>
                      <a:cubicBezTo>
                        <a:pt x="301415" y="1485314"/>
                        <a:pt x="229064" y="1465927"/>
                        <a:pt x="196396" y="1409346"/>
                      </a:cubicBezTo>
                      <a:cubicBezTo>
                        <a:pt x="163729" y="1352764"/>
                        <a:pt x="183115" y="1280412"/>
                        <a:pt x="239697" y="1247745"/>
                      </a:cubicBezTo>
                      <a:cubicBezTo>
                        <a:pt x="296279" y="1215077"/>
                        <a:pt x="368630" y="1234464"/>
                        <a:pt x="401298" y="1291046"/>
                      </a:cubicBez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cs typeface="Arial" panose="020B0604020202020204" pitchFamily="34" charset="0"/>
                  </a:endParaRPr>
                </a:p>
              </p:txBody>
            </p:sp>
            <p:sp>
              <p:nvSpPr>
                <p:cNvPr id="27" name="Donut 25">
                  <a:extLst>
                    <a:ext uri="{FF2B5EF4-FFF2-40B4-BE49-F238E27FC236}">
                      <a16:creationId xmlns:a16="http://schemas.microsoft.com/office/drawing/2014/main" id="{95F13F4A-0EF8-C230-DECF-4E07B6BE8A47}"/>
                    </a:ext>
                  </a:extLst>
                </p:cNvPr>
                <p:cNvSpPr/>
                <p:nvPr/>
              </p:nvSpPr>
              <p:spPr>
                <a:xfrm>
                  <a:off x="5692545" y="3154282"/>
                  <a:ext cx="179093" cy="179094"/>
                </a:xfrm>
                <a:prstGeom prst="donut">
                  <a:avLst>
                    <a:gd name="adj" fmla="val 8517"/>
                  </a:avLst>
                </a:pr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28" name="Oval 27">
                  <a:extLst>
                    <a:ext uri="{FF2B5EF4-FFF2-40B4-BE49-F238E27FC236}">
                      <a16:creationId xmlns:a16="http://schemas.microsoft.com/office/drawing/2014/main" id="{528B8B4B-8F74-79BB-0B2B-1ABCA7BF85F1}"/>
                    </a:ext>
                  </a:extLst>
                </p:cNvPr>
                <p:cNvSpPr/>
                <p:nvPr/>
              </p:nvSpPr>
              <p:spPr>
                <a:xfrm rot="3600000" flipH="1">
                  <a:off x="5363943" y="1510951"/>
                  <a:ext cx="838226" cy="838225"/>
                </a:xfrm>
                <a:prstGeom prst="ellipse">
                  <a:avLst/>
                </a:pr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29" name="Oval 28">
                  <a:extLst>
                    <a:ext uri="{FF2B5EF4-FFF2-40B4-BE49-F238E27FC236}">
                      <a16:creationId xmlns:a16="http://schemas.microsoft.com/office/drawing/2014/main" id="{25E3B532-1D97-E46F-47A9-23E70FF8219B}"/>
                    </a:ext>
                  </a:extLst>
                </p:cNvPr>
                <p:cNvSpPr/>
                <p:nvPr/>
              </p:nvSpPr>
              <p:spPr>
                <a:xfrm rot="3600000" flipH="1">
                  <a:off x="5416377" y="1563385"/>
                  <a:ext cx="733359" cy="73335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30" name="Freeform 29">
                  <a:extLst>
                    <a:ext uri="{FF2B5EF4-FFF2-40B4-BE49-F238E27FC236}">
                      <a16:creationId xmlns:a16="http://schemas.microsoft.com/office/drawing/2014/main" id="{B6F0E318-C754-BCC1-1F1C-96F3170C0E9C}"/>
                    </a:ext>
                  </a:extLst>
                </p:cNvPr>
                <p:cNvSpPr/>
                <p:nvPr/>
              </p:nvSpPr>
              <p:spPr>
                <a:xfrm rot="18900000">
                  <a:off x="5725405" y="2502663"/>
                  <a:ext cx="287893" cy="87122"/>
                </a:xfrm>
                <a:custGeom>
                  <a:avLst/>
                  <a:gdLst>
                    <a:gd name="connsiteX0" fmla="*/ 0 w 4187076"/>
                    <a:gd name="connsiteY0" fmla="*/ 592801 h 1294760"/>
                    <a:gd name="connsiteX1" fmla="*/ 0 w 4187076"/>
                    <a:gd name="connsiteY1" fmla="*/ 592802 h 1294760"/>
                    <a:gd name="connsiteX2" fmla="*/ 0 w 4187076"/>
                    <a:gd name="connsiteY2" fmla="*/ 592802 h 1294760"/>
                    <a:gd name="connsiteX3" fmla="*/ 4137573 w 4187076"/>
                    <a:gd name="connsiteY3" fmla="*/ 0 h 1294760"/>
                    <a:gd name="connsiteX4" fmla="*/ 3886400 w 4187076"/>
                    <a:gd name="connsiteY4" fmla="*/ 668284 h 1294760"/>
                    <a:gd name="connsiteX5" fmla="*/ 4187076 w 4187076"/>
                    <a:gd name="connsiteY5" fmla="*/ 1270363 h 1294760"/>
                    <a:gd name="connsiteX6" fmla="*/ 3056470 w 4187076"/>
                    <a:gd name="connsiteY6" fmla="*/ 1294760 h 1294760"/>
                    <a:gd name="connsiteX7" fmla="*/ 2247040 w 4187076"/>
                    <a:gd name="connsiteY7" fmla="*/ 744830 h 1294760"/>
                    <a:gd name="connsiteX8" fmla="*/ 2244655 w 4187076"/>
                    <a:gd name="connsiteY8" fmla="*/ 741762 h 1294760"/>
                    <a:gd name="connsiteX9" fmla="*/ 148960 w 4187076"/>
                    <a:gd name="connsiteY9" fmla="*/ 741761 h 1294760"/>
                    <a:gd name="connsiteX10" fmla="*/ 11706 w 4187076"/>
                    <a:gd name="connsiteY10" fmla="*/ 650782 h 1294760"/>
                    <a:gd name="connsiteX11" fmla="*/ 0 w 4187076"/>
                    <a:gd name="connsiteY11" fmla="*/ 592802 h 1294760"/>
                    <a:gd name="connsiteX12" fmla="*/ 11706 w 4187076"/>
                    <a:gd name="connsiteY12" fmla="*/ 534820 h 1294760"/>
                    <a:gd name="connsiteX13" fmla="*/ 148960 w 4187076"/>
                    <a:gd name="connsiteY13" fmla="*/ 443842 h 1294760"/>
                    <a:gd name="connsiteX14" fmla="*/ 2304691 w 4187076"/>
                    <a:gd name="connsiteY14" fmla="*/ 443842 h 1294760"/>
                    <a:gd name="connsiteX15" fmla="*/ 2316317 w 4187076"/>
                    <a:gd name="connsiteY15" fmla="*/ 434371 h 1294760"/>
                    <a:gd name="connsiteX16" fmla="*/ 3145820 w 4187076"/>
                    <a:gd name="connsiteY16" fmla="*/ 31690 h 1294760"/>
                    <a:gd name="connsiteX17" fmla="*/ 4137573 w 4187076"/>
                    <a:gd name="connsiteY17" fmla="*/ 0 h 1294760"/>
                    <a:gd name="connsiteX0" fmla="*/ 0 w 4187076"/>
                    <a:gd name="connsiteY0" fmla="*/ 581776 h 1283735"/>
                    <a:gd name="connsiteX1" fmla="*/ 0 w 4187076"/>
                    <a:gd name="connsiteY1" fmla="*/ 581777 h 1283735"/>
                    <a:gd name="connsiteX2" fmla="*/ 0 w 4187076"/>
                    <a:gd name="connsiteY2" fmla="*/ 581777 h 1283735"/>
                    <a:gd name="connsiteX3" fmla="*/ 0 w 4187076"/>
                    <a:gd name="connsiteY3" fmla="*/ 581776 h 1283735"/>
                    <a:gd name="connsiteX4" fmla="*/ 4148597 w 4187076"/>
                    <a:gd name="connsiteY4" fmla="*/ 1 h 1283735"/>
                    <a:gd name="connsiteX5" fmla="*/ 3886400 w 4187076"/>
                    <a:gd name="connsiteY5" fmla="*/ 657259 h 1283735"/>
                    <a:gd name="connsiteX6" fmla="*/ 4187076 w 4187076"/>
                    <a:gd name="connsiteY6" fmla="*/ 1259338 h 1283735"/>
                    <a:gd name="connsiteX7" fmla="*/ 3056470 w 4187076"/>
                    <a:gd name="connsiteY7" fmla="*/ 1283735 h 1283735"/>
                    <a:gd name="connsiteX8" fmla="*/ 2247040 w 4187076"/>
                    <a:gd name="connsiteY8" fmla="*/ 733805 h 1283735"/>
                    <a:gd name="connsiteX9" fmla="*/ 2244655 w 4187076"/>
                    <a:gd name="connsiteY9" fmla="*/ 730737 h 1283735"/>
                    <a:gd name="connsiteX10" fmla="*/ 148960 w 4187076"/>
                    <a:gd name="connsiteY10" fmla="*/ 730736 h 1283735"/>
                    <a:gd name="connsiteX11" fmla="*/ 11706 w 4187076"/>
                    <a:gd name="connsiteY11" fmla="*/ 639757 h 1283735"/>
                    <a:gd name="connsiteX12" fmla="*/ 0 w 4187076"/>
                    <a:gd name="connsiteY12" fmla="*/ 581777 h 1283735"/>
                    <a:gd name="connsiteX13" fmla="*/ 11706 w 4187076"/>
                    <a:gd name="connsiteY13" fmla="*/ 523795 h 1283735"/>
                    <a:gd name="connsiteX14" fmla="*/ 148960 w 4187076"/>
                    <a:gd name="connsiteY14" fmla="*/ 432817 h 1283735"/>
                    <a:gd name="connsiteX15" fmla="*/ 2304691 w 4187076"/>
                    <a:gd name="connsiteY15" fmla="*/ 432817 h 1283735"/>
                    <a:gd name="connsiteX16" fmla="*/ 2316317 w 4187076"/>
                    <a:gd name="connsiteY16" fmla="*/ 423346 h 1283735"/>
                    <a:gd name="connsiteX17" fmla="*/ 3145820 w 4187076"/>
                    <a:gd name="connsiteY17" fmla="*/ 20665 h 1283735"/>
                    <a:gd name="connsiteX18" fmla="*/ 4148597 w 4187076"/>
                    <a:gd name="connsiteY18" fmla="*/ 1 h 1283735"/>
                    <a:gd name="connsiteX0" fmla="*/ 0 w 4187076"/>
                    <a:gd name="connsiteY0" fmla="*/ 565143 h 1267102"/>
                    <a:gd name="connsiteX1" fmla="*/ 0 w 4187076"/>
                    <a:gd name="connsiteY1" fmla="*/ 565144 h 1267102"/>
                    <a:gd name="connsiteX2" fmla="*/ 0 w 4187076"/>
                    <a:gd name="connsiteY2" fmla="*/ 565144 h 1267102"/>
                    <a:gd name="connsiteX3" fmla="*/ 0 w 4187076"/>
                    <a:gd name="connsiteY3" fmla="*/ 565143 h 1267102"/>
                    <a:gd name="connsiteX4" fmla="*/ 4104520 w 4187076"/>
                    <a:gd name="connsiteY4" fmla="*/ 5401 h 1267102"/>
                    <a:gd name="connsiteX5" fmla="*/ 3886400 w 4187076"/>
                    <a:gd name="connsiteY5" fmla="*/ 640626 h 1267102"/>
                    <a:gd name="connsiteX6" fmla="*/ 4187076 w 4187076"/>
                    <a:gd name="connsiteY6" fmla="*/ 1242705 h 1267102"/>
                    <a:gd name="connsiteX7" fmla="*/ 3056470 w 4187076"/>
                    <a:gd name="connsiteY7" fmla="*/ 1267102 h 1267102"/>
                    <a:gd name="connsiteX8" fmla="*/ 2247040 w 4187076"/>
                    <a:gd name="connsiteY8" fmla="*/ 717172 h 1267102"/>
                    <a:gd name="connsiteX9" fmla="*/ 2244655 w 4187076"/>
                    <a:gd name="connsiteY9" fmla="*/ 714104 h 1267102"/>
                    <a:gd name="connsiteX10" fmla="*/ 148960 w 4187076"/>
                    <a:gd name="connsiteY10" fmla="*/ 714103 h 1267102"/>
                    <a:gd name="connsiteX11" fmla="*/ 11706 w 4187076"/>
                    <a:gd name="connsiteY11" fmla="*/ 623124 h 1267102"/>
                    <a:gd name="connsiteX12" fmla="*/ 0 w 4187076"/>
                    <a:gd name="connsiteY12" fmla="*/ 565144 h 1267102"/>
                    <a:gd name="connsiteX13" fmla="*/ 11706 w 4187076"/>
                    <a:gd name="connsiteY13" fmla="*/ 507162 h 1267102"/>
                    <a:gd name="connsiteX14" fmla="*/ 148960 w 4187076"/>
                    <a:gd name="connsiteY14" fmla="*/ 416184 h 1267102"/>
                    <a:gd name="connsiteX15" fmla="*/ 2304691 w 4187076"/>
                    <a:gd name="connsiteY15" fmla="*/ 416184 h 1267102"/>
                    <a:gd name="connsiteX16" fmla="*/ 2316317 w 4187076"/>
                    <a:gd name="connsiteY16" fmla="*/ 406713 h 1267102"/>
                    <a:gd name="connsiteX17" fmla="*/ 3145820 w 4187076"/>
                    <a:gd name="connsiteY17" fmla="*/ 4032 h 1267102"/>
                    <a:gd name="connsiteX18" fmla="*/ 4104520 w 4187076"/>
                    <a:gd name="connsiteY18" fmla="*/ 5401 h 1267102"/>
                    <a:gd name="connsiteX0" fmla="*/ 0 w 4198088"/>
                    <a:gd name="connsiteY0" fmla="*/ 565143 h 1275759"/>
                    <a:gd name="connsiteX1" fmla="*/ 0 w 4198088"/>
                    <a:gd name="connsiteY1" fmla="*/ 565144 h 1275759"/>
                    <a:gd name="connsiteX2" fmla="*/ 0 w 4198088"/>
                    <a:gd name="connsiteY2" fmla="*/ 565144 h 1275759"/>
                    <a:gd name="connsiteX3" fmla="*/ 0 w 4198088"/>
                    <a:gd name="connsiteY3" fmla="*/ 565143 h 1275759"/>
                    <a:gd name="connsiteX4" fmla="*/ 4104520 w 4198088"/>
                    <a:gd name="connsiteY4" fmla="*/ 5401 h 1275759"/>
                    <a:gd name="connsiteX5" fmla="*/ 3886400 w 4198088"/>
                    <a:gd name="connsiteY5" fmla="*/ 640626 h 1275759"/>
                    <a:gd name="connsiteX6" fmla="*/ 4198087 w 4198088"/>
                    <a:gd name="connsiteY6" fmla="*/ 1275760 h 1275759"/>
                    <a:gd name="connsiteX7" fmla="*/ 3056470 w 4198088"/>
                    <a:gd name="connsiteY7" fmla="*/ 1267102 h 1275759"/>
                    <a:gd name="connsiteX8" fmla="*/ 2247040 w 4198088"/>
                    <a:gd name="connsiteY8" fmla="*/ 717172 h 1275759"/>
                    <a:gd name="connsiteX9" fmla="*/ 2244655 w 4198088"/>
                    <a:gd name="connsiteY9" fmla="*/ 714104 h 1275759"/>
                    <a:gd name="connsiteX10" fmla="*/ 148960 w 4198088"/>
                    <a:gd name="connsiteY10" fmla="*/ 714103 h 1275759"/>
                    <a:gd name="connsiteX11" fmla="*/ 11706 w 4198088"/>
                    <a:gd name="connsiteY11" fmla="*/ 623124 h 1275759"/>
                    <a:gd name="connsiteX12" fmla="*/ 0 w 4198088"/>
                    <a:gd name="connsiteY12" fmla="*/ 565144 h 1275759"/>
                    <a:gd name="connsiteX13" fmla="*/ 11706 w 4198088"/>
                    <a:gd name="connsiteY13" fmla="*/ 507162 h 1275759"/>
                    <a:gd name="connsiteX14" fmla="*/ 148960 w 4198088"/>
                    <a:gd name="connsiteY14" fmla="*/ 416184 h 1275759"/>
                    <a:gd name="connsiteX15" fmla="*/ 2304691 w 4198088"/>
                    <a:gd name="connsiteY15" fmla="*/ 416184 h 1275759"/>
                    <a:gd name="connsiteX16" fmla="*/ 2316317 w 4198088"/>
                    <a:gd name="connsiteY16" fmla="*/ 406713 h 1275759"/>
                    <a:gd name="connsiteX17" fmla="*/ 3145820 w 4198088"/>
                    <a:gd name="connsiteY17" fmla="*/ 4032 h 1275759"/>
                    <a:gd name="connsiteX18" fmla="*/ 4104520 w 4198088"/>
                    <a:gd name="connsiteY18" fmla="*/ 5401 h 1275759"/>
                    <a:gd name="connsiteX0" fmla="*/ 0 w 4187069"/>
                    <a:gd name="connsiteY0" fmla="*/ 565143 h 1267102"/>
                    <a:gd name="connsiteX1" fmla="*/ 0 w 4187069"/>
                    <a:gd name="connsiteY1" fmla="*/ 565144 h 1267102"/>
                    <a:gd name="connsiteX2" fmla="*/ 0 w 4187069"/>
                    <a:gd name="connsiteY2" fmla="*/ 565144 h 1267102"/>
                    <a:gd name="connsiteX3" fmla="*/ 0 w 4187069"/>
                    <a:gd name="connsiteY3" fmla="*/ 565143 h 1267102"/>
                    <a:gd name="connsiteX4" fmla="*/ 4104520 w 4187069"/>
                    <a:gd name="connsiteY4" fmla="*/ 5401 h 1267102"/>
                    <a:gd name="connsiteX5" fmla="*/ 3886400 w 4187069"/>
                    <a:gd name="connsiteY5" fmla="*/ 640626 h 1267102"/>
                    <a:gd name="connsiteX6" fmla="*/ 4187066 w 4187069"/>
                    <a:gd name="connsiteY6" fmla="*/ 1264732 h 1267102"/>
                    <a:gd name="connsiteX7" fmla="*/ 3056470 w 4187069"/>
                    <a:gd name="connsiteY7" fmla="*/ 1267102 h 1267102"/>
                    <a:gd name="connsiteX8" fmla="*/ 2247040 w 4187069"/>
                    <a:gd name="connsiteY8" fmla="*/ 717172 h 1267102"/>
                    <a:gd name="connsiteX9" fmla="*/ 2244655 w 4187069"/>
                    <a:gd name="connsiteY9" fmla="*/ 714104 h 1267102"/>
                    <a:gd name="connsiteX10" fmla="*/ 148960 w 4187069"/>
                    <a:gd name="connsiteY10" fmla="*/ 714103 h 1267102"/>
                    <a:gd name="connsiteX11" fmla="*/ 11706 w 4187069"/>
                    <a:gd name="connsiteY11" fmla="*/ 623124 h 1267102"/>
                    <a:gd name="connsiteX12" fmla="*/ 0 w 4187069"/>
                    <a:gd name="connsiteY12" fmla="*/ 565144 h 1267102"/>
                    <a:gd name="connsiteX13" fmla="*/ 11706 w 4187069"/>
                    <a:gd name="connsiteY13" fmla="*/ 507162 h 1267102"/>
                    <a:gd name="connsiteX14" fmla="*/ 148960 w 4187069"/>
                    <a:gd name="connsiteY14" fmla="*/ 416184 h 1267102"/>
                    <a:gd name="connsiteX15" fmla="*/ 2304691 w 4187069"/>
                    <a:gd name="connsiteY15" fmla="*/ 416184 h 1267102"/>
                    <a:gd name="connsiteX16" fmla="*/ 2316317 w 4187069"/>
                    <a:gd name="connsiteY16" fmla="*/ 406713 h 1267102"/>
                    <a:gd name="connsiteX17" fmla="*/ 3145820 w 4187069"/>
                    <a:gd name="connsiteY17" fmla="*/ 4032 h 1267102"/>
                    <a:gd name="connsiteX18" fmla="*/ 4104520 w 4187069"/>
                    <a:gd name="connsiteY18" fmla="*/ 5401 h 1267102"/>
                    <a:gd name="connsiteX0" fmla="*/ 0 w 4187069"/>
                    <a:gd name="connsiteY0" fmla="*/ 565143 h 1267102"/>
                    <a:gd name="connsiteX1" fmla="*/ 0 w 4187069"/>
                    <a:gd name="connsiteY1" fmla="*/ 565144 h 1267102"/>
                    <a:gd name="connsiteX2" fmla="*/ 0 w 4187069"/>
                    <a:gd name="connsiteY2" fmla="*/ 565144 h 1267102"/>
                    <a:gd name="connsiteX3" fmla="*/ 0 w 4187069"/>
                    <a:gd name="connsiteY3" fmla="*/ 565143 h 1267102"/>
                    <a:gd name="connsiteX4" fmla="*/ 4104520 w 4187069"/>
                    <a:gd name="connsiteY4" fmla="*/ 5401 h 1267102"/>
                    <a:gd name="connsiteX5" fmla="*/ 3886400 w 4187069"/>
                    <a:gd name="connsiteY5" fmla="*/ 640626 h 1267102"/>
                    <a:gd name="connsiteX6" fmla="*/ 4187066 w 4187069"/>
                    <a:gd name="connsiteY6" fmla="*/ 1264732 h 1267102"/>
                    <a:gd name="connsiteX7" fmla="*/ 3056474 w 4187069"/>
                    <a:gd name="connsiteY7" fmla="*/ 1267101 h 1267102"/>
                    <a:gd name="connsiteX8" fmla="*/ 2247040 w 4187069"/>
                    <a:gd name="connsiteY8" fmla="*/ 717172 h 1267102"/>
                    <a:gd name="connsiteX9" fmla="*/ 2244655 w 4187069"/>
                    <a:gd name="connsiteY9" fmla="*/ 714104 h 1267102"/>
                    <a:gd name="connsiteX10" fmla="*/ 148960 w 4187069"/>
                    <a:gd name="connsiteY10" fmla="*/ 714103 h 1267102"/>
                    <a:gd name="connsiteX11" fmla="*/ 11706 w 4187069"/>
                    <a:gd name="connsiteY11" fmla="*/ 623124 h 1267102"/>
                    <a:gd name="connsiteX12" fmla="*/ 0 w 4187069"/>
                    <a:gd name="connsiteY12" fmla="*/ 565144 h 1267102"/>
                    <a:gd name="connsiteX13" fmla="*/ 11706 w 4187069"/>
                    <a:gd name="connsiteY13" fmla="*/ 507162 h 1267102"/>
                    <a:gd name="connsiteX14" fmla="*/ 148960 w 4187069"/>
                    <a:gd name="connsiteY14" fmla="*/ 416184 h 1267102"/>
                    <a:gd name="connsiteX15" fmla="*/ 2304691 w 4187069"/>
                    <a:gd name="connsiteY15" fmla="*/ 416184 h 1267102"/>
                    <a:gd name="connsiteX16" fmla="*/ 2316317 w 4187069"/>
                    <a:gd name="connsiteY16" fmla="*/ 406713 h 1267102"/>
                    <a:gd name="connsiteX17" fmla="*/ 3145820 w 4187069"/>
                    <a:gd name="connsiteY17" fmla="*/ 4032 h 1267102"/>
                    <a:gd name="connsiteX18" fmla="*/ 4104520 w 4187069"/>
                    <a:gd name="connsiteY18" fmla="*/ 5401 h 12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87069" h="1267102">
                      <a:moveTo>
                        <a:pt x="0" y="565143"/>
                      </a:moveTo>
                      <a:lnTo>
                        <a:pt x="0" y="565144"/>
                      </a:lnTo>
                      <a:lnTo>
                        <a:pt x="0" y="565144"/>
                      </a:lnTo>
                      <a:lnTo>
                        <a:pt x="0" y="565143"/>
                      </a:lnTo>
                      <a:close/>
                      <a:moveTo>
                        <a:pt x="4104520" y="5401"/>
                      </a:moveTo>
                      <a:cubicBezTo>
                        <a:pt x="4013198" y="251556"/>
                        <a:pt x="3966703" y="422997"/>
                        <a:pt x="3886400" y="640626"/>
                      </a:cubicBezTo>
                      <a:cubicBezTo>
                        <a:pt x="4024307" y="916532"/>
                        <a:pt x="4024255" y="951546"/>
                        <a:pt x="4187066" y="1264732"/>
                      </a:cubicBezTo>
                      <a:lnTo>
                        <a:pt x="3056474" y="1267101"/>
                      </a:lnTo>
                      <a:cubicBezTo>
                        <a:pt x="2791292" y="1076881"/>
                        <a:pt x="2429412" y="842610"/>
                        <a:pt x="2247040" y="717172"/>
                      </a:cubicBezTo>
                      <a:lnTo>
                        <a:pt x="2244655" y="714104"/>
                      </a:lnTo>
                      <a:lnTo>
                        <a:pt x="148960" y="714103"/>
                      </a:lnTo>
                      <a:cubicBezTo>
                        <a:pt x="87259" y="714103"/>
                        <a:pt x="34320" y="676588"/>
                        <a:pt x="11706" y="623124"/>
                      </a:cubicBezTo>
                      <a:lnTo>
                        <a:pt x="0" y="565144"/>
                      </a:lnTo>
                      <a:lnTo>
                        <a:pt x="11706" y="507162"/>
                      </a:lnTo>
                      <a:cubicBezTo>
                        <a:pt x="34320" y="453698"/>
                        <a:pt x="87259" y="416184"/>
                        <a:pt x="148960" y="416184"/>
                      </a:cubicBezTo>
                      <a:lnTo>
                        <a:pt x="2304691" y="416184"/>
                      </a:lnTo>
                      <a:lnTo>
                        <a:pt x="2316317" y="406713"/>
                      </a:lnTo>
                      <a:cubicBezTo>
                        <a:pt x="2497929" y="331631"/>
                        <a:pt x="2847409" y="153401"/>
                        <a:pt x="3145820" y="4032"/>
                      </a:cubicBezTo>
                      <a:cubicBezTo>
                        <a:pt x="3476404" y="-6531"/>
                        <a:pt x="3744656" y="7210"/>
                        <a:pt x="4104520" y="5401"/>
                      </a:cubicBez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31" name="Freeform 30">
                  <a:extLst>
                    <a:ext uri="{FF2B5EF4-FFF2-40B4-BE49-F238E27FC236}">
                      <a16:creationId xmlns:a16="http://schemas.microsoft.com/office/drawing/2014/main" id="{23E0F8F0-01E3-E504-3AB8-64BE27FF4173}"/>
                    </a:ext>
                  </a:extLst>
                </p:cNvPr>
                <p:cNvSpPr/>
                <p:nvPr/>
              </p:nvSpPr>
              <p:spPr>
                <a:xfrm>
                  <a:off x="5690887" y="2559179"/>
                  <a:ext cx="159381" cy="159379"/>
                </a:xfrm>
                <a:custGeom>
                  <a:avLst/>
                  <a:gdLst>
                    <a:gd name="connsiteX0" fmla="*/ 1159004 w 2318008"/>
                    <a:gd name="connsiteY0" fmla="*/ 0 h 2318008"/>
                    <a:gd name="connsiteX1" fmla="*/ 1711454 w 2318008"/>
                    <a:gd name="connsiteY1" fmla="*/ 139886 h 2318008"/>
                    <a:gd name="connsiteX2" fmla="*/ 1721693 w 2318008"/>
                    <a:gd name="connsiteY2" fmla="*/ 146106 h 2318008"/>
                    <a:gd name="connsiteX3" fmla="*/ 1346540 w 2318008"/>
                    <a:gd name="connsiteY3" fmla="*/ 515609 h 2318008"/>
                    <a:gd name="connsiteX4" fmla="*/ 1294672 w 2318008"/>
                    <a:gd name="connsiteY4" fmla="*/ 499509 h 2318008"/>
                    <a:gd name="connsiteX5" fmla="*/ 1159004 w 2318008"/>
                    <a:gd name="connsiteY5" fmla="*/ 485832 h 2318008"/>
                    <a:gd name="connsiteX6" fmla="*/ 485832 w 2318008"/>
                    <a:gd name="connsiteY6" fmla="*/ 1159004 h 2318008"/>
                    <a:gd name="connsiteX7" fmla="*/ 1159004 w 2318008"/>
                    <a:gd name="connsiteY7" fmla="*/ 1832176 h 2318008"/>
                    <a:gd name="connsiteX8" fmla="*/ 1832176 w 2318008"/>
                    <a:gd name="connsiteY8" fmla="*/ 1159004 h 2318008"/>
                    <a:gd name="connsiteX9" fmla="*/ 1818500 w 2318008"/>
                    <a:gd name="connsiteY9" fmla="*/ 1023336 h 2318008"/>
                    <a:gd name="connsiteX10" fmla="*/ 1804053 w 2318008"/>
                    <a:gd name="connsiteY10" fmla="*/ 976796 h 2318008"/>
                    <a:gd name="connsiteX11" fmla="*/ 2178713 w 2318008"/>
                    <a:gd name="connsiteY11" fmla="*/ 607779 h 2318008"/>
                    <a:gd name="connsiteX12" fmla="*/ 2226928 w 2318008"/>
                    <a:gd name="connsiteY12" fmla="*/ 707868 h 2318008"/>
                    <a:gd name="connsiteX13" fmla="*/ 2318008 w 2318008"/>
                    <a:gd name="connsiteY13" fmla="*/ 1159004 h 2318008"/>
                    <a:gd name="connsiteX14" fmla="*/ 1159004 w 2318008"/>
                    <a:gd name="connsiteY14" fmla="*/ 2318008 h 2318008"/>
                    <a:gd name="connsiteX15" fmla="*/ 0 w 2318008"/>
                    <a:gd name="connsiteY15" fmla="*/ 1159004 h 2318008"/>
                    <a:gd name="connsiteX16" fmla="*/ 1159004 w 2318008"/>
                    <a:gd name="connsiteY16" fmla="*/ 0 h 2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008" h="2318008">
                      <a:moveTo>
                        <a:pt x="1159004" y="0"/>
                      </a:moveTo>
                      <a:cubicBezTo>
                        <a:pt x="1359036" y="0"/>
                        <a:pt x="1547231" y="50674"/>
                        <a:pt x="1711454" y="139886"/>
                      </a:cubicBezTo>
                      <a:lnTo>
                        <a:pt x="1721693" y="146106"/>
                      </a:lnTo>
                      <a:lnTo>
                        <a:pt x="1346540" y="515609"/>
                      </a:lnTo>
                      <a:lnTo>
                        <a:pt x="1294672" y="499509"/>
                      </a:lnTo>
                      <a:cubicBezTo>
                        <a:pt x="1250850" y="490541"/>
                        <a:pt x="1205477" y="485832"/>
                        <a:pt x="1159004" y="485832"/>
                      </a:cubicBezTo>
                      <a:cubicBezTo>
                        <a:pt x="787221" y="485832"/>
                        <a:pt x="485832" y="787221"/>
                        <a:pt x="485832" y="1159004"/>
                      </a:cubicBezTo>
                      <a:cubicBezTo>
                        <a:pt x="485832" y="1530787"/>
                        <a:pt x="787221" y="1832176"/>
                        <a:pt x="1159004" y="1832176"/>
                      </a:cubicBezTo>
                      <a:cubicBezTo>
                        <a:pt x="1530787" y="1832176"/>
                        <a:pt x="1832176" y="1530787"/>
                        <a:pt x="1832176" y="1159004"/>
                      </a:cubicBezTo>
                      <a:cubicBezTo>
                        <a:pt x="1832176" y="1112531"/>
                        <a:pt x="1827467" y="1067158"/>
                        <a:pt x="1818500" y="1023336"/>
                      </a:cubicBezTo>
                      <a:lnTo>
                        <a:pt x="1804053" y="976796"/>
                      </a:lnTo>
                      <a:lnTo>
                        <a:pt x="2178713" y="607779"/>
                      </a:lnTo>
                      <a:lnTo>
                        <a:pt x="2226928" y="707868"/>
                      </a:lnTo>
                      <a:cubicBezTo>
                        <a:pt x="2285577" y="846529"/>
                        <a:pt x="2318008" y="998979"/>
                        <a:pt x="2318008" y="1159004"/>
                      </a:cubicBezTo>
                      <a:cubicBezTo>
                        <a:pt x="2318008" y="1799104"/>
                        <a:pt x="1799104" y="2318008"/>
                        <a:pt x="1159004" y="2318008"/>
                      </a:cubicBezTo>
                      <a:cubicBezTo>
                        <a:pt x="518904" y="2318008"/>
                        <a:pt x="0" y="1799104"/>
                        <a:pt x="0" y="1159004"/>
                      </a:cubicBezTo>
                      <a:cubicBezTo>
                        <a:pt x="0" y="518904"/>
                        <a:pt x="518904" y="0"/>
                        <a:pt x="1159004" y="0"/>
                      </a:cubicBez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32" name="Freeform 31">
                  <a:extLst>
                    <a:ext uri="{FF2B5EF4-FFF2-40B4-BE49-F238E27FC236}">
                      <a16:creationId xmlns:a16="http://schemas.microsoft.com/office/drawing/2014/main" id="{0C1147C8-F8F4-0484-9A78-34657956E49B}"/>
                    </a:ext>
                  </a:extLst>
                </p:cNvPr>
                <p:cNvSpPr/>
                <p:nvPr/>
              </p:nvSpPr>
              <p:spPr>
                <a:xfrm>
                  <a:off x="5626506" y="2492966"/>
                  <a:ext cx="288859" cy="288857"/>
                </a:xfrm>
                <a:custGeom>
                  <a:avLst/>
                  <a:gdLst>
                    <a:gd name="connsiteX0" fmla="*/ 2100565 w 4201130"/>
                    <a:gd name="connsiteY0" fmla="*/ 0 h 4201130"/>
                    <a:gd name="connsiteX1" fmla="*/ 3275011 w 4201130"/>
                    <a:gd name="connsiteY1" fmla="*/ 358744 h 4201130"/>
                    <a:gd name="connsiteX2" fmla="*/ 3343083 w 4201130"/>
                    <a:gd name="connsiteY2" fmla="*/ 409647 h 4201130"/>
                    <a:gd name="connsiteX3" fmla="*/ 3019166 w 4201130"/>
                    <a:gd name="connsiteY3" fmla="*/ 728686 h 4201130"/>
                    <a:gd name="connsiteX4" fmla="*/ 2887577 w 4201130"/>
                    <a:gd name="connsiteY4" fmla="*/ 648744 h 4201130"/>
                    <a:gd name="connsiteX5" fmla="*/ 2100565 w 4201130"/>
                    <a:gd name="connsiteY5" fmla="*/ 449465 h 4201130"/>
                    <a:gd name="connsiteX6" fmla="*/ 449465 w 4201130"/>
                    <a:gd name="connsiteY6" fmla="*/ 2100565 h 4201130"/>
                    <a:gd name="connsiteX7" fmla="*/ 2100565 w 4201130"/>
                    <a:gd name="connsiteY7" fmla="*/ 3751665 h 4201130"/>
                    <a:gd name="connsiteX8" fmla="*/ 3751665 w 4201130"/>
                    <a:gd name="connsiteY8" fmla="*/ 2100565 h 4201130"/>
                    <a:gd name="connsiteX9" fmla="*/ 3552386 w 4201130"/>
                    <a:gd name="connsiteY9" fmla="*/ 1313553 h 4201130"/>
                    <a:gd name="connsiteX10" fmla="*/ 3477035 w 4201130"/>
                    <a:gd name="connsiteY10" fmla="*/ 1189522 h 4201130"/>
                    <a:gd name="connsiteX11" fmla="*/ 3800854 w 4201130"/>
                    <a:gd name="connsiteY11" fmla="*/ 870579 h 4201130"/>
                    <a:gd name="connsiteX12" fmla="*/ 3842387 w 4201130"/>
                    <a:gd name="connsiteY12" fmla="*/ 926119 h 4201130"/>
                    <a:gd name="connsiteX13" fmla="*/ 4201130 w 4201130"/>
                    <a:gd name="connsiteY13" fmla="*/ 2100565 h 4201130"/>
                    <a:gd name="connsiteX14" fmla="*/ 2100565 w 4201130"/>
                    <a:gd name="connsiteY14" fmla="*/ 4201130 h 4201130"/>
                    <a:gd name="connsiteX15" fmla="*/ 0 w 4201130"/>
                    <a:gd name="connsiteY15" fmla="*/ 2100565 h 4201130"/>
                    <a:gd name="connsiteX16" fmla="*/ 2100565 w 4201130"/>
                    <a:gd name="connsiteY16" fmla="*/ 0 h 420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1130" h="4201130">
                      <a:moveTo>
                        <a:pt x="2100565" y="0"/>
                      </a:moveTo>
                      <a:cubicBezTo>
                        <a:pt x="2535606" y="0"/>
                        <a:pt x="2939759" y="132252"/>
                        <a:pt x="3275011" y="358744"/>
                      </a:cubicBezTo>
                      <a:lnTo>
                        <a:pt x="3343083" y="409647"/>
                      </a:lnTo>
                      <a:lnTo>
                        <a:pt x="3019166" y="728686"/>
                      </a:lnTo>
                      <a:lnTo>
                        <a:pt x="2887577" y="648744"/>
                      </a:lnTo>
                      <a:cubicBezTo>
                        <a:pt x="2653628" y="521655"/>
                        <a:pt x="2385527" y="449465"/>
                        <a:pt x="2100565" y="449465"/>
                      </a:cubicBezTo>
                      <a:cubicBezTo>
                        <a:pt x="1188688" y="449465"/>
                        <a:pt x="449465" y="1188688"/>
                        <a:pt x="449465" y="2100565"/>
                      </a:cubicBezTo>
                      <a:cubicBezTo>
                        <a:pt x="449465" y="3012442"/>
                        <a:pt x="1188688" y="3751665"/>
                        <a:pt x="2100565" y="3751665"/>
                      </a:cubicBezTo>
                      <a:cubicBezTo>
                        <a:pt x="3012442" y="3751665"/>
                        <a:pt x="3751665" y="3012442"/>
                        <a:pt x="3751665" y="2100565"/>
                      </a:cubicBezTo>
                      <a:cubicBezTo>
                        <a:pt x="3751665" y="1815604"/>
                        <a:pt x="3679476" y="1547503"/>
                        <a:pt x="3552386" y="1313553"/>
                      </a:cubicBezTo>
                      <a:lnTo>
                        <a:pt x="3477035" y="1189522"/>
                      </a:lnTo>
                      <a:lnTo>
                        <a:pt x="3800854" y="870579"/>
                      </a:lnTo>
                      <a:lnTo>
                        <a:pt x="3842387" y="926119"/>
                      </a:lnTo>
                      <a:cubicBezTo>
                        <a:pt x="4068879" y="1261372"/>
                        <a:pt x="4201130" y="1665524"/>
                        <a:pt x="4201130" y="2100565"/>
                      </a:cubicBezTo>
                      <a:cubicBezTo>
                        <a:pt x="4201130" y="3260675"/>
                        <a:pt x="3260675" y="4201130"/>
                        <a:pt x="2100565" y="4201130"/>
                      </a:cubicBezTo>
                      <a:cubicBezTo>
                        <a:pt x="940455" y="4201130"/>
                        <a:pt x="0" y="3260675"/>
                        <a:pt x="0" y="2100565"/>
                      </a:cubicBezTo>
                      <a:cubicBezTo>
                        <a:pt x="0" y="940455"/>
                        <a:pt x="940455" y="0"/>
                        <a:pt x="2100565" y="0"/>
                      </a:cubicBez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33" name="Freeform 32">
                  <a:extLst>
                    <a:ext uri="{FF2B5EF4-FFF2-40B4-BE49-F238E27FC236}">
                      <a16:creationId xmlns:a16="http://schemas.microsoft.com/office/drawing/2014/main" id="{714EB4CE-4EA1-C154-417F-FECA64A3C4FD}"/>
                    </a:ext>
                  </a:extLst>
                </p:cNvPr>
                <p:cNvSpPr/>
                <p:nvPr/>
              </p:nvSpPr>
              <p:spPr>
                <a:xfrm rot="16260000" flipH="1">
                  <a:off x="5989747" y="3709515"/>
                  <a:ext cx="63978" cy="16576"/>
                </a:xfrm>
                <a:custGeom>
                  <a:avLst/>
                  <a:gdLst>
                    <a:gd name="connsiteX0" fmla="*/ 0 w 98110"/>
                    <a:gd name="connsiteY0" fmla="*/ 25419 h 25419"/>
                    <a:gd name="connsiteX1" fmla="*/ 85400 w 98110"/>
                    <a:gd name="connsiteY1" fmla="*/ 25419 h 25419"/>
                    <a:gd name="connsiteX2" fmla="*/ 98110 w 98110"/>
                    <a:gd name="connsiteY2" fmla="*/ 12710 h 25419"/>
                    <a:gd name="connsiteX3" fmla="*/ 85400 w 98110"/>
                    <a:gd name="connsiteY3" fmla="*/ 1 h 25419"/>
                    <a:gd name="connsiteX4" fmla="*/ 5596 w 98110"/>
                    <a:gd name="connsiteY4" fmla="*/ 0 h 25419"/>
                    <a:gd name="connsiteX5" fmla="*/ 0 w 98110"/>
                    <a:gd name="connsiteY5" fmla="*/ 25419 h 2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10" h="25419">
                      <a:moveTo>
                        <a:pt x="0" y="25419"/>
                      </a:moveTo>
                      <a:lnTo>
                        <a:pt x="85400" y="25419"/>
                      </a:lnTo>
                      <a:cubicBezTo>
                        <a:pt x="92419" y="25418"/>
                        <a:pt x="98109" y="19729"/>
                        <a:pt x="98110" y="12710"/>
                      </a:cubicBezTo>
                      <a:cubicBezTo>
                        <a:pt x="98109" y="5691"/>
                        <a:pt x="92420" y="0"/>
                        <a:pt x="85400" y="1"/>
                      </a:cubicBezTo>
                      <a:lnTo>
                        <a:pt x="5596" y="0"/>
                      </a:lnTo>
                      <a:lnTo>
                        <a:pt x="0" y="25419"/>
                      </a:ln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cs typeface="Arial" panose="020B0604020202020204" pitchFamily="34" charset="0"/>
                  </a:endParaRPr>
                </a:p>
              </p:txBody>
            </p:sp>
            <p:sp>
              <p:nvSpPr>
                <p:cNvPr id="34" name="Freeform 33">
                  <a:extLst>
                    <a:ext uri="{FF2B5EF4-FFF2-40B4-BE49-F238E27FC236}">
                      <a16:creationId xmlns:a16="http://schemas.microsoft.com/office/drawing/2014/main" id="{6C9B2288-BB6A-1ECB-581B-3167554B8222}"/>
                    </a:ext>
                  </a:extLst>
                </p:cNvPr>
                <p:cNvSpPr/>
                <p:nvPr/>
              </p:nvSpPr>
              <p:spPr>
                <a:xfrm>
                  <a:off x="5495830" y="3269321"/>
                  <a:ext cx="276456" cy="205389"/>
                </a:xfrm>
                <a:custGeom>
                  <a:avLst/>
                  <a:gdLst>
                    <a:gd name="connsiteX0" fmla="*/ 413221 w 423943"/>
                    <a:gd name="connsiteY0" fmla="*/ 158 h 314962"/>
                    <a:gd name="connsiteX1" fmla="*/ 421515 w 423943"/>
                    <a:gd name="connsiteY1" fmla="*/ 5240 h 314962"/>
                    <a:gd name="connsiteX2" fmla="*/ 418703 w 423943"/>
                    <a:gd name="connsiteY2" fmla="*/ 22992 h 314962"/>
                    <a:gd name="connsiteX3" fmla="*/ 372806 w 423943"/>
                    <a:gd name="connsiteY3" fmla="*/ 56339 h 314962"/>
                    <a:gd name="connsiteX4" fmla="*/ 372805 w 423943"/>
                    <a:gd name="connsiteY4" fmla="*/ 56338 h 314962"/>
                    <a:gd name="connsiteX5" fmla="*/ 130914 w 423943"/>
                    <a:gd name="connsiteY5" fmla="*/ 232082 h 314962"/>
                    <a:gd name="connsiteX6" fmla="*/ 20179 w 423943"/>
                    <a:gd name="connsiteY6" fmla="*/ 312535 h 314962"/>
                    <a:gd name="connsiteX7" fmla="*/ 2428 w 423943"/>
                    <a:gd name="connsiteY7" fmla="*/ 309723 h 314962"/>
                    <a:gd name="connsiteX8" fmla="*/ 5239 w 423943"/>
                    <a:gd name="connsiteY8" fmla="*/ 291971 h 314962"/>
                    <a:gd name="connsiteX9" fmla="*/ 119880 w 423943"/>
                    <a:gd name="connsiteY9" fmla="*/ 208680 h 314962"/>
                    <a:gd name="connsiteX10" fmla="*/ 352191 w 423943"/>
                    <a:gd name="connsiteY10" fmla="*/ 39897 h 314962"/>
                    <a:gd name="connsiteX11" fmla="*/ 355333 w 423943"/>
                    <a:gd name="connsiteY11" fmla="*/ 44558 h 314962"/>
                    <a:gd name="connsiteX12" fmla="*/ 355334 w 423943"/>
                    <a:gd name="connsiteY12" fmla="*/ 44559 h 314962"/>
                    <a:gd name="connsiteX13" fmla="*/ 352192 w 423943"/>
                    <a:gd name="connsiteY13" fmla="*/ 39898 h 314962"/>
                    <a:gd name="connsiteX14" fmla="*/ 403763 w 423943"/>
                    <a:gd name="connsiteY14" fmla="*/ 2429 h 314962"/>
                    <a:gd name="connsiteX15" fmla="*/ 413221 w 423943"/>
                    <a:gd name="connsiteY15" fmla="*/ 158 h 31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943" h="314962">
                      <a:moveTo>
                        <a:pt x="413221" y="158"/>
                      </a:moveTo>
                      <a:cubicBezTo>
                        <a:pt x="416434" y="667"/>
                        <a:pt x="419452" y="2401"/>
                        <a:pt x="421515" y="5240"/>
                      </a:cubicBezTo>
                      <a:cubicBezTo>
                        <a:pt x="425641" y="10919"/>
                        <a:pt x="424382" y="18866"/>
                        <a:pt x="418703" y="22992"/>
                      </a:cubicBezTo>
                      <a:lnTo>
                        <a:pt x="372806" y="56339"/>
                      </a:lnTo>
                      <a:lnTo>
                        <a:pt x="372805" y="56338"/>
                      </a:lnTo>
                      <a:lnTo>
                        <a:pt x="130914" y="232082"/>
                      </a:lnTo>
                      <a:lnTo>
                        <a:pt x="20179" y="312535"/>
                      </a:lnTo>
                      <a:cubicBezTo>
                        <a:pt x="14501" y="316660"/>
                        <a:pt x="6553" y="315402"/>
                        <a:pt x="2428" y="309723"/>
                      </a:cubicBezTo>
                      <a:cubicBezTo>
                        <a:pt x="-1698" y="304045"/>
                        <a:pt x="-439" y="296097"/>
                        <a:pt x="5239" y="291971"/>
                      </a:cubicBezTo>
                      <a:lnTo>
                        <a:pt x="119880" y="208680"/>
                      </a:lnTo>
                      <a:lnTo>
                        <a:pt x="352191" y="39897"/>
                      </a:lnTo>
                      <a:lnTo>
                        <a:pt x="355333" y="44558"/>
                      </a:lnTo>
                      <a:lnTo>
                        <a:pt x="355334" y="44559"/>
                      </a:lnTo>
                      <a:lnTo>
                        <a:pt x="352192" y="39898"/>
                      </a:lnTo>
                      <a:lnTo>
                        <a:pt x="403763" y="2429"/>
                      </a:lnTo>
                      <a:cubicBezTo>
                        <a:pt x="406602" y="366"/>
                        <a:pt x="410009" y="-351"/>
                        <a:pt x="413221" y="158"/>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cs typeface="Arial" panose="020B0604020202020204" pitchFamily="34" charset="0"/>
                  </a:endParaRPr>
                </a:p>
              </p:txBody>
            </p:sp>
            <p:sp>
              <p:nvSpPr>
                <p:cNvPr id="35" name="Freeform 34">
                  <a:extLst>
                    <a:ext uri="{FF2B5EF4-FFF2-40B4-BE49-F238E27FC236}">
                      <a16:creationId xmlns:a16="http://schemas.microsoft.com/office/drawing/2014/main" id="{1560AFF8-B097-D549-CABC-D8B9323EB042}"/>
                    </a:ext>
                  </a:extLst>
                </p:cNvPr>
                <p:cNvSpPr/>
                <p:nvPr/>
              </p:nvSpPr>
              <p:spPr>
                <a:xfrm>
                  <a:off x="5710729" y="3166685"/>
                  <a:ext cx="148509" cy="111220"/>
                </a:xfrm>
                <a:custGeom>
                  <a:avLst/>
                  <a:gdLst>
                    <a:gd name="connsiteX0" fmla="*/ 685093 w 1425662"/>
                    <a:gd name="connsiteY0" fmla="*/ 0 h 1067692"/>
                    <a:gd name="connsiteX1" fmla="*/ 1425662 w 1425662"/>
                    <a:gd name="connsiteY1" fmla="*/ 740569 h 1067692"/>
                    <a:gd name="connsiteX2" fmla="*/ 1367464 w 1425662"/>
                    <a:gd name="connsiteY2" fmla="*/ 1028832 h 1067692"/>
                    <a:gd name="connsiteX3" fmla="*/ 1346371 w 1425662"/>
                    <a:gd name="connsiteY3" fmla="*/ 1067692 h 1067692"/>
                    <a:gd name="connsiteX4" fmla="*/ 1386801 w 1425662"/>
                    <a:gd name="connsiteY4" fmla="*/ 937449 h 1067692"/>
                    <a:gd name="connsiteX5" fmla="*/ 1401847 w 1425662"/>
                    <a:gd name="connsiteY5" fmla="*/ 788199 h 1067692"/>
                    <a:gd name="connsiteX6" fmla="*/ 661278 w 1425662"/>
                    <a:gd name="connsiteY6" fmla="*/ 47630 h 1067692"/>
                    <a:gd name="connsiteX7" fmla="*/ 47187 w 1425662"/>
                    <a:gd name="connsiteY7" fmla="*/ 374140 h 1067692"/>
                    <a:gd name="connsiteX8" fmla="*/ 0 w 1425662"/>
                    <a:gd name="connsiteY8" fmla="*/ 461076 h 1067692"/>
                    <a:gd name="connsiteX9" fmla="*/ 2722 w 1425662"/>
                    <a:gd name="connsiteY9" fmla="*/ 452306 h 1067692"/>
                    <a:gd name="connsiteX10" fmla="*/ 685093 w 1425662"/>
                    <a:gd name="connsiteY10" fmla="*/ 0 h 106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662" h="1067692">
                      <a:moveTo>
                        <a:pt x="685093" y="0"/>
                      </a:moveTo>
                      <a:cubicBezTo>
                        <a:pt x="1094098" y="0"/>
                        <a:pt x="1425662" y="331564"/>
                        <a:pt x="1425662" y="740569"/>
                      </a:cubicBezTo>
                      <a:cubicBezTo>
                        <a:pt x="1425662" y="842820"/>
                        <a:pt x="1404939" y="940232"/>
                        <a:pt x="1367464" y="1028832"/>
                      </a:cubicBezTo>
                      <a:lnTo>
                        <a:pt x="1346371" y="1067692"/>
                      </a:lnTo>
                      <a:lnTo>
                        <a:pt x="1386801" y="937449"/>
                      </a:lnTo>
                      <a:cubicBezTo>
                        <a:pt x="1396666" y="889240"/>
                        <a:pt x="1401847" y="839325"/>
                        <a:pt x="1401847" y="788199"/>
                      </a:cubicBezTo>
                      <a:cubicBezTo>
                        <a:pt x="1401847" y="379194"/>
                        <a:pt x="1070283" y="47630"/>
                        <a:pt x="661278" y="47630"/>
                      </a:cubicBezTo>
                      <a:cubicBezTo>
                        <a:pt x="405650" y="47630"/>
                        <a:pt x="180272" y="177147"/>
                        <a:pt x="47187" y="374140"/>
                      </a:cubicBezTo>
                      <a:lnTo>
                        <a:pt x="0" y="461076"/>
                      </a:lnTo>
                      <a:lnTo>
                        <a:pt x="2722" y="452306"/>
                      </a:lnTo>
                      <a:cubicBezTo>
                        <a:pt x="115146" y="186505"/>
                        <a:pt x="378339" y="0"/>
                        <a:pt x="685093" y="0"/>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36" name="Freeform 35">
                  <a:extLst>
                    <a:ext uri="{FF2B5EF4-FFF2-40B4-BE49-F238E27FC236}">
                      <a16:creationId xmlns:a16="http://schemas.microsoft.com/office/drawing/2014/main" id="{A4DB8093-C15A-3028-4492-74E4F98E0774}"/>
                    </a:ext>
                  </a:extLst>
                </p:cNvPr>
                <p:cNvSpPr/>
                <p:nvPr/>
              </p:nvSpPr>
              <p:spPr>
                <a:xfrm rot="19860000" flipH="1">
                  <a:off x="5959574" y="3746973"/>
                  <a:ext cx="72808" cy="16575"/>
                </a:xfrm>
                <a:custGeom>
                  <a:avLst/>
                  <a:gdLst>
                    <a:gd name="connsiteX0" fmla="*/ 3722 w 111650"/>
                    <a:gd name="connsiteY0" fmla="*/ 3723 h 25418"/>
                    <a:gd name="connsiteX1" fmla="*/ 0 w 111650"/>
                    <a:gd name="connsiteY1" fmla="*/ 12709 h 25418"/>
                    <a:gd name="connsiteX2" fmla="*/ 12709 w 111650"/>
                    <a:gd name="connsiteY2" fmla="*/ 25418 h 25418"/>
                    <a:gd name="connsiteX3" fmla="*/ 111650 w 111650"/>
                    <a:gd name="connsiteY3" fmla="*/ 25418 h 25418"/>
                    <a:gd name="connsiteX4" fmla="*/ 103594 w 111650"/>
                    <a:gd name="connsiteY4" fmla="*/ 0 h 25418"/>
                    <a:gd name="connsiteX5" fmla="*/ 12709 w 111650"/>
                    <a:gd name="connsiteY5" fmla="*/ 0 h 25418"/>
                    <a:gd name="connsiteX6" fmla="*/ 3722 w 111650"/>
                    <a:gd name="connsiteY6" fmla="*/ 3723 h 2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50" h="25418">
                      <a:moveTo>
                        <a:pt x="3722" y="3723"/>
                      </a:moveTo>
                      <a:cubicBezTo>
                        <a:pt x="1422" y="6022"/>
                        <a:pt x="0" y="9200"/>
                        <a:pt x="0" y="12709"/>
                      </a:cubicBezTo>
                      <a:cubicBezTo>
                        <a:pt x="0" y="19728"/>
                        <a:pt x="5690" y="25418"/>
                        <a:pt x="12709" y="25418"/>
                      </a:cubicBezTo>
                      <a:lnTo>
                        <a:pt x="111650" y="25418"/>
                      </a:lnTo>
                      <a:lnTo>
                        <a:pt x="103594" y="0"/>
                      </a:lnTo>
                      <a:lnTo>
                        <a:pt x="12709" y="0"/>
                      </a:lnTo>
                      <a:cubicBezTo>
                        <a:pt x="9200" y="0"/>
                        <a:pt x="6022" y="1422"/>
                        <a:pt x="3722" y="3723"/>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cs typeface="Arial" panose="020B0604020202020204" pitchFamily="34" charset="0"/>
                  </a:endParaRPr>
                </a:p>
              </p:txBody>
            </p:sp>
            <p:sp>
              <p:nvSpPr>
                <p:cNvPr id="37" name="Freeform 36">
                  <a:extLst>
                    <a:ext uri="{FF2B5EF4-FFF2-40B4-BE49-F238E27FC236}">
                      <a16:creationId xmlns:a16="http://schemas.microsoft.com/office/drawing/2014/main" id="{1F444534-7592-C947-C594-9CBD96B9B49A}"/>
                    </a:ext>
                  </a:extLst>
                </p:cNvPr>
                <p:cNvSpPr/>
                <p:nvPr/>
              </p:nvSpPr>
              <p:spPr>
                <a:xfrm rot="3600000" flipV="1">
                  <a:off x="5034803" y="4024859"/>
                  <a:ext cx="1339610" cy="1010504"/>
                </a:xfrm>
                <a:custGeom>
                  <a:avLst/>
                  <a:gdLst>
                    <a:gd name="connsiteX0" fmla="*/ 11069 w 2054280"/>
                    <a:gd name="connsiteY0" fmla="*/ 1525143 h 1549599"/>
                    <a:gd name="connsiteX1" fmla="*/ 163569 w 2054280"/>
                    <a:gd name="connsiteY1" fmla="*/ 1549452 h 1549599"/>
                    <a:gd name="connsiteX2" fmla="*/ 1660581 w 2054280"/>
                    <a:gd name="connsiteY2" fmla="*/ 1549452 h 1549599"/>
                    <a:gd name="connsiteX3" fmla="*/ 1714557 w 2054280"/>
                    <a:gd name="connsiteY3" fmla="*/ 1390701 h 1549599"/>
                    <a:gd name="connsiteX4" fmla="*/ 2054280 w 2054280"/>
                    <a:gd name="connsiteY4" fmla="*/ 962076 h 1549599"/>
                    <a:gd name="connsiteX5" fmla="*/ 1508182 w 2054280"/>
                    <a:gd name="connsiteY5" fmla="*/ 6403 h 1549599"/>
                    <a:gd name="connsiteX6" fmla="*/ 955730 w 2054280"/>
                    <a:gd name="connsiteY6" fmla="*/ 85776 h 1549599"/>
                    <a:gd name="connsiteX7" fmla="*/ 776344 w 2054280"/>
                    <a:gd name="connsiteY7" fmla="*/ 92127 h 1549599"/>
                    <a:gd name="connsiteX8" fmla="*/ 69906 w 2054280"/>
                    <a:gd name="connsiteY8" fmla="*/ 1343076 h 1549599"/>
                    <a:gd name="connsiteX9" fmla="*/ 11069 w 2054280"/>
                    <a:gd name="connsiteY9" fmla="*/ 1525143 h 1549599"/>
                    <a:gd name="connsiteX10" fmla="*/ 173016 w 2054280"/>
                    <a:gd name="connsiteY10" fmla="*/ 1424381 h 1549599"/>
                    <a:gd name="connsiteX11" fmla="*/ 216317 w 2054280"/>
                    <a:gd name="connsiteY11" fmla="*/ 1262780 h 1549599"/>
                    <a:gd name="connsiteX12" fmla="*/ 377918 w 2054280"/>
                    <a:gd name="connsiteY12" fmla="*/ 1306081 h 1549599"/>
                    <a:gd name="connsiteX13" fmla="*/ 334617 w 2054280"/>
                    <a:gd name="connsiteY13" fmla="*/ 1467682 h 1549599"/>
                    <a:gd name="connsiteX14" fmla="*/ 173016 w 2054280"/>
                    <a:gd name="connsiteY14" fmla="*/ 1424381 h 154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4280" h="1549599">
                      <a:moveTo>
                        <a:pt x="11069" y="1525143"/>
                      </a:moveTo>
                      <a:cubicBezTo>
                        <a:pt x="34651" y="1547732"/>
                        <a:pt x="93455" y="1544028"/>
                        <a:pt x="163569" y="1549452"/>
                      </a:cubicBezTo>
                      <a:lnTo>
                        <a:pt x="1660581" y="1549452"/>
                      </a:lnTo>
                      <a:cubicBezTo>
                        <a:pt x="1773823" y="1553685"/>
                        <a:pt x="1782289" y="1465843"/>
                        <a:pt x="1714557" y="1390701"/>
                      </a:cubicBezTo>
                      <a:cubicBezTo>
                        <a:pt x="1580677" y="1200201"/>
                        <a:pt x="1761652" y="1130880"/>
                        <a:pt x="2054280" y="962076"/>
                      </a:cubicBezTo>
                      <a:cubicBezTo>
                        <a:pt x="2010360" y="739297"/>
                        <a:pt x="1619306" y="155628"/>
                        <a:pt x="1508182" y="6403"/>
                      </a:cubicBezTo>
                      <a:cubicBezTo>
                        <a:pt x="1199147" y="258816"/>
                        <a:pt x="1061564" y="311201"/>
                        <a:pt x="955730" y="85776"/>
                      </a:cubicBezTo>
                      <a:cubicBezTo>
                        <a:pt x="923451" y="-2065"/>
                        <a:pt x="862598" y="-54982"/>
                        <a:pt x="776344" y="92127"/>
                      </a:cubicBezTo>
                      <a:lnTo>
                        <a:pt x="69906" y="1343076"/>
                      </a:lnTo>
                      <a:cubicBezTo>
                        <a:pt x="-870" y="1453672"/>
                        <a:pt x="-12511" y="1502554"/>
                        <a:pt x="11069" y="1525143"/>
                      </a:cubicBezTo>
                      <a:close/>
                      <a:moveTo>
                        <a:pt x="173016" y="1424381"/>
                      </a:moveTo>
                      <a:cubicBezTo>
                        <a:pt x="140349" y="1367799"/>
                        <a:pt x="159735" y="1295448"/>
                        <a:pt x="216317" y="1262780"/>
                      </a:cubicBezTo>
                      <a:cubicBezTo>
                        <a:pt x="272899" y="1230113"/>
                        <a:pt x="345250" y="1249499"/>
                        <a:pt x="377918" y="1306081"/>
                      </a:cubicBezTo>
                      <a:cubicBezTo>
                        <a:pt x="410585" y="1362663"/>
                        <a:pt x="391199" y="1435014"/>
                        <a:pt x="334617" y="1467682"/>
                      </a:cubicBezTo>
                      <a:cubicBezTo>
                        <a:pt x="278035" y="1500349"/>
                        <a:pt x="205684" y="1480963"/>
                        <a:pt x="173016" y="1424381"/>
                      </a:cubicBezTo>
                      <a:close/>
                    </a:path>
                  </a:pathLst>
                </a:custGeom>
                <a:solidFill>
                  <a:srgbClr val="4836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cs typeface="Arial" panose="020B0604020202020204" pitchFamily="34" charset="0"/>
                  </a:endParaRPr>
                </a:p>
              </p:txBody>
            </p:sp>
            <p:grpSp>
              <p:nvGrpSpPr>
                <p:cNvPr id="38" name="Group 37">
                  <a:extLst>
                    <a:ext uri="{FF2B5EF4-FFF2-40B4-BE49-F238E27FC236}">
                      <a16:creationId xmlns:a16="http://schemas.microsoft.com/office/drawing/2014/main" id="{77F44DA4-7BD7-A3F1-CF48-2B2B491B89AA}"/>
                    </a:ext>
                  </a:extLst>
                </p:cNvPr>
                <p:cNvGrpSpPr/>
                <p:nvPr/>
              </p:nvGrpSpPr>
              <p:grpSpPr>
                <a:xfrm>
                  <a:off x="5372538" y="4826754"/>
                  <a:ext cx="838225" cy="838224"/>
                  <a:chOff x="3943154" y="5473813"/>
                  <a:chExt cx="1285411" cy="1285409"/>
                </a:xfrm>
              </p:grpSpPr>
              <p:sp>
                <p:nvSpPr>
                  <p:cNvPr id="55" name="Oval 54">
                    <a:extLst>
                      <a:ext uri="{FF2B5EF4-FFF2-40B4-BE49-F238E27FC236}">
                        <a16:creationId xmlns:a16="http://schemas.microsoft.com/office/drawing/2014/main" id="{59AD5E1B-3996-4A06-8D7D-976EE7EAE987}"/>
                      </a:ext>
                    </a:extLst>
                  </p:cNvPr>
                  <p:cNvSpPr/>
                  <p:nvPr/>
                </p:nvSpPr>
                <p:spPr>
                  <a:xfrm rot="3600000" flipV="1">
                    <a:off x="3943155" y="5473812"/>
                    <a:ext cx="1285409" cy="1285411"/>
                  </a:xfrm>
                  <a:prstGeom prst="ellipse">
                    <a:avLst/>
                  </a:prstGeom>
                  <a:solidFill>
                    <a:srgbClr val="4836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56" name="Oval 55">
                    <a:extLst>
                      <a:ext uri="{FF2B5EF4-FFF2-40B4-BE49-F238E27FC236}">
                        <a16:creationId xmlns:a16="http://schemas.microsoft.com/office/drawing/2014/main" id="{6FAE622A-BC5C-6B3C-53D4-63C255F92D92}"/>
                      </a:ext>
                    </a:extLst>
                  </p:cNvPr>
                  <p:cNvSpPr/>
                  <p:nvPr/>
                </p:nvSpPr>
                <p:spPr>
                  <a:xfrm rot="3600000" flipV="1">
                    <a:off x="4023559" y="5554217"/>
                    <a:ext cx="1124600" cy="112460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grpSp>
            <p:sp>
              <p:nvSpPr>
                <p:cNvPr id="39" name="Donut 39">
                  <a:extLst>
                    <a:ext uri="{FF2B5EF4-FFF2-40B4-BE49-F238E27FC236}">
                      <a16:creationId xmlns:a16="http://schemas.microsoft.com/office/drawing/2014/main" id="{1E92D6F7-B4D2-1BBA-B1F9-EA24025C77E5}"/>
                    </a:ext>
                  </a:extLst>
                </p:cNvPr>
                <p:cNvSpPr/>
                <p:nvPr/>
              </p:nvSpPr>
              <p:spPr>
                <a:xfrm>
                  <a:off x="5703417" y="3823552"/>
                  <a:ext cx="179093" cy="179093"/>
                </a:xfrm>
                <a:prstGeom prst="donut">
                  <a:avLst>
                    <a:gd name="adj" fmla="val 851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40" name="Freeform 40">
                  <a:extLst>
                    <a:ext uri="{FF2B5EF4-FFF2-40B4-BE49-F238E27FC236}">
                      <a16:creationId xmlns:a16="http://schemas.microsoft.com/office/drawing/2014/main" id="{3364FBC8-2992-FD74-32F0-FCC05EEE556A}"/>
                    </a:ext>
                  </a:extLst>
                </p:cNvPr>
                <p:cNvSpPr/>
                <p:nvPr/>
              </p:nvSpPr>
              <p:spPr>
                <a:xfrm>
                  <a:off x="5721598" y="3835954"/>
                  <a:ext cx="148509" cy="111220"/>
                </a:xfrm>
                <a:custGeom>
                  <a:avLst/>
                  <a:gdLst>
                    <a:gd name="connsiteX0" fmla="*/ 685093 w 1425662"/>
                    <a:gd name="connsiteY0" fmla="*/ 0 h 1067692"/>
                    <a:gd name="connsiteX1" fmla="*/ 1425662 w 1425662"/>
                    <a:gd name="connsiteY1" fmla="*/ 740569 h 1067692"/>
                    <a:gd name="connsiteX2" fmla="*/ 1367464 w 1425662"/>
                    <a:gd name="connsiteY2" fmla="*/ 1028832 h 1067692"/>
                    <a:gd name="connsiteX3" fmla="*/ 1346371 w 1425662"/>
                    <a:gd name="connsiteY3" fmla="*/ 1067692 h 1067692"/>
                    <a:gd name="connsiteX4" fmla="*/ 1386801 w 1425662"/>
                    <a:gd name="connsiteY4" fmla="*/ 937449 h 1067692"/>
                    <a:gd name="connsiteX5" fmla="*/ 1401847 w 1425662"/>
                    <a:gd name="connsiteY5" fmla="*/ 788199 h 1067692"/>
                    <a:gd name="connsiteX6" fmla="*/ 661278 w 1425662"/>
                    <a:gd name="connsiteY6" fmla="*/ 47630 h 1067692"/>
                    <a:gd name="connsiteX7" fmla="*/ 47187 w 1425662"/>
                    <a:gd name="connsiteY7" fmla="*/ 374140 h 1067692"/>
                    <a:gd name="connsiteX8" fmla="*/ 0 w 1425662"/>
                    <a:gd name="connsiteY8" fmla="*/ 461076 h 1067692"/>
                    <a:gd name="connsiteX9" fmla="*/ 2722 w 1425662"/>
                    <a:gd name="connsiteY9" fmla="*/ 452306 h 1067692"/>
                    <a:gd name="connsiteX10" fmla="*/ 685093 w 1425662"/>
                    <a:gd name="connsiteY10" fmla="*/ 0 h 106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662" h="1067692">
                      <a:moveTo>
                        <a:pt x="685093" y="0"/>
                      </a:moveTo>
                      <a:cubicBezTo>
                        <a:pt x="1094098" y="0"/>
                        <a:pt x="1425662" y="331564"/>
                        <a:pt x="1425662" y="740569"/>
                      </a:cubicBezTo>
                      <a:cubicBezTo>
                        <a:pt x="1425662" y="842820"/>
                        <a:pt x="1404939" y="940232"/>
                        <a:pt x="1367464" y="1028832"/>
                      </a:cubicBezTo>
                      <a:lnTo>
                        <a:pt x="1346371" y="1067692"/>
                      </a:lnTo>
                      <a:lnTo>
                        <a:pt x="1386801" y="937449"/>
                      </a:lnTo>
                      <a:cubicBezTo>
                        <a:pt x="1396666" y="889240"/>
                        <a:pt x="1401847" y="839325"/>
                        <a:pt x="1401847" y="788199"/>
                      </a:cubicBezTo>
                      <a:cubicBezTo>
                        <a:pt x="1401847" y="379194"/>
                        <a:pt x="1070283" y="47630"/>
                        <a:pt x="661278" y="47630"/>
                      </a:cubicBezTo>
                      <a:cubicBezTo>
                        <a:pt x="405650" y="47630"/>
                        <a:pt x="180272" y="177147"/>
                        <a:pt x="47187" y="374140"/>
                      </a:cubicBezTo>
                      <a:lnTo>
                        <a:pt x="0" y="461076"/>
                      </a:lnTo>
                      <a:lnTo>
                        <a:pt x="2722" y="452306"/>
                      </a:lnTo>
                      <a:cubicBezTo>
                        <a:pt x="115146" y="186505"/>
                        <a:pt x="378339" y="0"/>
                        <a:pt x="685093" y="0"/>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41" name="Freeform 41">
                  <a:extLst>
                    <a:ext uri="{FF2B5EF4-FFF2-40B4-BE49-F238E27FC236}">
                      <a16:creationId xmlns:a16="http://schemas.microsoft.com/office/drawing/2014/main" id="{2BA04D56-B8C6-507D-6583-DF5B7495CFDC}"/>
                    </a:ext>
                  </a:extLst>
                </p:cNvPr>
                <p:cNvSpPr/>
                <p:nvPr/>
              </p:nvSpPr>
              <p:spPr>
                <a:xfrm flipH="1">
                  <a:off x="4338511" y="2547778"/>
                  <a:ext cx="1339609" cy="1010505"/>
                </a:xfrm>
                <a:custGeom>
                  <a:avLst/>
                  <a:gdLst>
                    <a:gd name="connsiteX0" fmla="*/ 886278 w 2054280"/>
                    <a:gd name="connsiteY0" fmla="*/ 846 h 1549600"/>
                    <a:gd name="connsiteX1" fmla="*/ 776344 w 2054280"/>
                    <a:gd name="connsiteY1" fmla="*/ 92128 h 1549600"/>
                    <a:gd name="connsiteX2" fmla="*/ 69906 w 2054280"/>
                    <a:gd name="connsiteY2" fmla="*/ 1343077 h 1549600"/>
                    <a:gd name="connsiteX3" fmla="*/ 163569 w 2054280"/>
                    <a:gd name="connsiteY3" fmla="*/ 1549453 h 1549600"/>
                    <a:gd name="connsiteX4" fmla="*/ 1660581 w 2054280"/>
                    <a:gd name="connsiteY4" fmla="*/ 1549453 h 1549600"/>
                    <a:gd name="connsiteX5" fmla="*/ 1714556 w 2054280"/>
                    <a:gd name="connsiteY5" fmla="*/ 1390702 h 1549600"/>
                    <a:gd name="connsiteX6" fmla="*/ 2054280 w 2054280"/>
                    <a:gd name="connsiteY6" fmla="*/ 962077 h 1549600"/>
                    <a:gd name="connsiteX7" fmla="*/ 1508181 w 2054280"/>
                    <a:gd name="connsiteY7" fmla="*/ 6404 h 1549600"/>
                    <a:gd name="connsiteX8" fmla="*/ 955730 w 2054280"/>
                    <a:gd name="connsiteY8" fmla="*/ 85777 h 1549600"/>
                    <a:gd name="connsiteX9" fmla="*/ 886278 w 2054280"/>
                    <a:gd name="connsiteY9" fmla="*/ 846 h 1549600"/>
                    <a:gd name="connsiteX10" fmla="*/ 259658 w 2054280"/>
                    <a:gd name="connsiteY10" fmla="*/ 1256266 h 1549600"/>
                    <a:gd name="connsiteX11" fmla="*/ 377958 w 2054280"/>
                    <a:gd name="connsiteY11" fmla="*/ 1374566 h 1549600"/>
                    <a:gd name="connsiteX12" fmla="*/ 259658 w 2054280"/>
                    <a:gd name="connsiteY12" fmla="*/ 1492866 h 1549600"/>
                    <a:gd name="connsiteX13" fmla="*/ 141358 w 2054280"/>
                    <a:gd name="connsiteY13" fmla="*/ 1374566 h 1549600"/>
                    <a:gd name="connsiteX14" fmla="*/ 259658 w 2054280"/>
                    <a:gd name="connsiteY14" fmla="*/ 1256266 h 15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4280" h="1549600">
                      <a:moveTo>
                        <a:pt x="886278" y="846"/>
                      </a:moveTo>
                      <a:cubicBezTo>
                        <a:pt x="856248" y="-4975"/>
                        <a:pt x="819471" y="18574"/>
                        <a:pt x="776344" y="92128"/>
                      </a:cubicBezTo>
                      <a:lnTo>
                        <a:pt x="69906" y="1343077"/>
                      </a:lnTo>
                      <a:cubicBezTo>
                        <a:pt x="-71646" y="1564269"/>
                        <a:pt x="23340" y="1538605"/>
                        <a:pt x="163569" y="1549453"/>
                      </a:cubicBezTo>
                      <a:lnTo>
                        <a:pt x="1660581" y="1549453"/>
                      </a:lnTo>
                      <a:cubicBezTo>
                        <a:pt x="1773823" y="1553686"/>
                        <a:pt x="1782289" y="1465844"/>
                        <a:pt x="1714556" y="1390702"/>
                      </a:cubicBezTo>
                      <a:cubicBezTo>
                        <a:pt x="1580677" y="1200202"/>
                        <a:pt x="1761651" y="1130881"/>
                        <a:pt x="2054280" y="962077"/>
                      </a:cubicBezTo>
                      <a:cubicBezTo>
                        <a:pt x="2010359" y="739298"/>
                        <a:pt x="1619306" y="155629"/>
                        <a:pt x="1508181" y="6404"/>
                      </a:cubicBezTo>
                      <a:cubicBezTo>
                        <a:pt x="1199147" y="258817"/>
                        <a:pt x="1061564" y="311202"/>
                        <a:pt x="955730" y="85777"/>
                      </a:cubicBezTo>
                      <a:cubicBezTo>
                        <a:pt x="939591" y="41857"/>
                        <a:pt x="916308" y="6667"/>
                        <a:pt x="886278" y="846"/>
                      </a:cubicBezTo>
                      <a:close/>
                      <a:moveTo>
                        <a:pt x="259658" y="1256266"/>
                      </a:moveTo>
                      <a:cubicBezTo>
                        <a:pt x="324993" y="1256266"/>
                        <a:pt x="377958" y="1309231"/>
                        <a:pt x="377958" y="1374566"/>
                      </a:cubicBezTo>
                      <a:cubicBezTo>
                        <a:pt x="377958" y="1439901"/>
                        <a:pt x="324993" y="1492866"/>
                        <a:pt x="259658" y="1492866"/>
                      </a:cubicBezTo>
                      <a:cubicBezTo>
                        <a:pt x="194323" y="1492866"/>
                        <a:pt x="141358" y="1439901"/>
                        <a:pt x="141358" y="1374566"/>
                      </a:cubicBezTo>
                      <a:cubicBezTo>
                        <a:pt x="141358" y="1309231"/>
                        <a:pt x="194323" y="1256266"/>
                        <a:pt x="259658" y="1256266"/>
                      </a:cubicBezTo>
                      <a:close/>
                    </a:path>
                  </a:pathLst>
                </a:cu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cs typeface="Arial" panose="020B0604020202020204" pitchFamily="34" charset="0"/>
                  </a:endParaRPr>
                </a:p>
              </p:txBody>
            </p:sp>
            <p:sp>
              <p:nvSpPr>
                <p:cNvPr id="42" name="Oval 41">
                  <a:extLst>
                    <a:ext uri="{FF2B5EF4-FFF2-40B4-BE49-F238E27FC236}">
                      <a16:creationId xmlns:a16="http://schemas.microsoft.com/office/drawing/2014/main" id="{2482B5AD-797E-4C26-461A-EAC0CF28E0DC}"/>
                    </a:ext>
                  </a:extLst>
                </p:cNvPr>
                <p:cNvSpPr/>
                <p:nvPr/>
              </p:nvSpPr>
              <p:spPr>
                <a:xfrm flipH="1">
                  <a:off x="3925821" y="2351423"/>
                  <a:ext cx="838225" cy="838227"/>
                </a:xfrm>
                <a:prstGeom prst="ellipse">
                  <a:avLst/>
                </a:pr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43" name="Oval 42">
                  <a:extLst>
                    <a:ext uri="{FF2B5EF4-FFF2-40B4-BE49-F238E27FC236}">
                      <a16:creationId xmlns:a16="http://schemas.microsoft.com/office/drawing/2014/main" id="{B40FB83A-A708-19D0-FE20-5ED6F33A975C}"/>
                    </a:ext>
                  </a:extLst>
                </p:cNvPr>
                <p:cNvSpPr/>
                <p:nvPr/>
              </p:nvSpPr>
              <p:spPr>
                <a:xfrm flipH="1">
                  <a:off x="3978254" y="2403856"/>
                  <a:ext cx="733359" cy="73336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44" name="Donut 45">
                  <a:extLst>
                    <a:ext uri="{FF2B5EF4-FFF2-40B4-BE49-F238E27FC236}">
                      <a16:creationId xmlns:a16="http://schemas.microsoft.com/office/drawing/2014/main" id="{99FCA725-F560-2DAE-9108-748168C8B914}"/>
                    </a:ext>
                  </a:extLst>
                </p:cNvPr>
                <p:cNvSpPr/>
                <p:nvPr/>
              </p:nvSpPr>
              <p:spPr>
                <a:xfrm>
                  <a:off x="5419246" y="3354595"/>
                  <a:ext cx="179093" cy="179093"/>
                </a:xfrm>
                <a:prstGeom prst="donut">
                  <a:avLst>
                    <a:gd name="adj" fmla="val 851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45" name="Freeform 46">
                  <a:extLst>
                    <a:ext uri="{FF2B5EF4-FFF2-40B4-BE49-F238E27FC236}">
                      <a16:creationId xmlns:a16="http://schemas.microsoft.com/office/drawing/2014/main" id="{7C5EE8E1-C127-29E9-DAB0-AFC9974EC5EF}"/>
                    </a:ext>
                  </a:extLst>
                </p:cNvPr>
                <p:cNvSpPr/>
                <p:nvPr/>
              </p:nvSpPr>
              <p:spPr>
                <a:xfrm>
                  <a:off x="5437422" y="3366999"/>
                  <a:ext cx="148509" cy="111220"/>
                </a:xfrm>
                <a:custGeom>
                  <a:avLst/>
                  <a:gdLst>
                    <a:gd name="connsiteX0" fmla="*/ 685093 w 1425662"/>
                    <a:gd name="connsiteY0" fmla="*/ 0 h 1067692"/>
                    <a:gd name="connsiteX1" fmla="*/ 1425662 w 1425662"/>
                    <a:gd name="connsiteY1" fmla="*/ 740569 h 1067692"/>
                    <a:gd name="connsiteX2" fmla="*/ 1367464 w 1425662"/>
                    <a:gd name="connsiteY2" fmla="*/ 1028832 h 1067692"/>
                    <a:gd name="connsiteX3" fmla="*/ 1346371 w 1425662"/>
                    <a:gd name="connsiteY3" fmla="*/ 1067692 h 1067692"/>
                    <a:gd name="connsiteX4" fmla="*/ 1386801 w 1425662"/>
                    <a:gd name="connsiteY4" fmla="*/ 937449 h 1067692"/>
                    <a:gd name="connsiteX5" fmla="*/ 1401847 w 1425662"/>
                    <a:gd name="connsiteY5" fmla="*/ 788199 h 1067692"/>
                    <a:gd name="connsiteX6" fmla="*/ 661278 w 1425662"/>
                    <a:gd name="connsiteY6" fmla="*/ 47630 h 1067692"/>
                    <a:gd name="connsiteX7" fmla="*/ 47187 w 1425662"/>
                    <a:gd name="connsiteY7" fmla="*/ 374140 h 1067692"/>
                    <a:gd name="connsiteX8" fmla="*/ 0 w 1425662"/>
                    <a:gd name="connsiteY8" fmla="*/ 461076 h 1067692"/>
                    <a:gd name="connsiteX9" fmla="*/ 2722 w 1425662"/>
                    <a:gd name="connsiteY9" fmla="*/ 452306 h 1067692"/>
                    <a:gd name="connsiteX10" fmla="*/ 685093 w 1425662"/>
                    <a:gd name="connsiteY10" fmla="*/ 0 h 106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662" h="1067692">
                      <a:moveTo>
                        <a:pt x="685093" y="0"/>
                      </a:moveTo>
                      <a:cubicBezTo>
                        <a:pt x="1094098" y="0"/>
                        <a:pt x="1425662" y="331564"/>
                        <a:pt x="1425662" y="740569"/>
                      </a:cubicBezTo>
                      <a:cubicBezTo>
                        <a:pt x="1425662" y="842820"/>
                        <a:pt x="1404939" y="940232"/>
                        <a:pt x="1367464" y="1028832"/>
                      </a:cubicBezTo>
                      <a:lnTo>
                        <a:pt x="1346371" y="1067692"/>
                      </a:lnTo>
                      <a:lnTo>
                        <a:pt x="1386801" y="937449"/>
                      </a:lnTo>
                      <a:cubicBezTo>
                        <a:pt x="1396666" y="889240"/>
                        <a:pt x="1401847" y="839325"/>
                        <a:pt x="1401847" y="788199"/>
                      </a:cubicBezTo>
                      <a:cubicBezTo>
                        <a:pt x="1401847" y="379194"/>
                        <a:pt x="1070283" y="47630"/>
                        <a:pt x="661278" y="47630"/>
                      </a:cubicBezTo>
                      <a:cubicBezTo>
                        <a:pt x="405650" y="47630"/>
                        <a:pt x="180272" y="177147"/>
                        <a:pt x="47187" y="374140"/>
                      </a:cubicBezTo>
                      <a:lnTo>
                        <a:pt x="0" y="461076"/>
                      </a:lnTo>
                      <a:lnTo>
                        <a:pt x="2722" y="452306"/>
                      </a:lnTo>
                      <a:cubicBezTo>
                        <a:pt x="115146" y="186505"/>
                        <a:pt x="378339" y="0"/>
                        <a:pt x="685093" y="0"/>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cs typeface="Arial" panose="020B0604020202020204" pitchFamily="34" charset="0"/>
                  </a:endParaRPr>
                </a:p>
              </p:txBody>
            </p:sp>
            <p:sp>
              <p:nvSpPr>
                <p:cNvPr id="47" name="Freeform 47">
                  <a:extLst>
                    <a:ext uri="{FF2B5EF4-FFF2-40B4-BE49-F238E27FC236}">
                      <a16:creationId xmlns:a16="http://schemas.microsoft.com/office/drawing/2014/main" id="{76E75135-BF60-C81A-37B9-4594EFC091A4}"/>
                    </a:ext>
                  </a:extLst>
                </p:cNvPr>
                <p:cNvSpPr/>
                <p:nvPr/>
              </p:nvSpPr>
              <p:spPr>
                <a:xfrm rot="19860000" flipH="1">
                  <a:off x="5748153" y="3830417"/>
                  <a:ext cx="191097" cy="17476"/>
                </a:xfrm>
                <a:custGeom>
                  <a:avLst/>
                  <a:gdLst>
                    <a:gd name="connsiteX0" fmla="*/ 1492 w 293046"/>
                    <a:gd name="connsiteY0" fmla="*/ 0 h 26799"/>
                    <a:gd name="connsiteX1" fmla="*/ 0 w 293046"/>
                    <a:gd name="connsiteY1" fmla="*/ 26799 h 26799"/>
                    <a:gd name="connsiteX2" fmla="*/ 163705 w 293046"/>
                    <a:gd name="connsiteY2" fmla="*/ 26799 h 26799"/>
                    <a:gd name="connsiteX3" fmla="*/ 163705 w 293046"/>
                    <a:gd name="connsiteY3" fmla="*/ 26799 h 26799"/>
                    <a:gd name="connsiteX4" fmla="*/ 280337 w 293046"/>
                    <a:gd name="connsiteY4" fmla="*/ 26799 h 26799"/>
                    <a:gd name="connsiteX5" fmla="*/ 293046 w 293046"/>
                    <a:gd name="connsiteY5" fmla="*/ 14090 h 26799"/>
                    <a:gd name="connsiteX6" fmla="*/ 280339 w 293046"/>
                    <a:gd name="connsiteY6" fmla="*/ 1381 h 26799"/>
                    <a:gd name="connsiteX7" fmla="*/ 176970 w 293046"/>
                    <a:gd name="connsiteY7" fmla="*/ 1381 h 26799"/>
                    <a:gd name="connsiteX8" fmla="*/ 176969 w 293046"/>
                    <a:gd name="connsiteY8" fmla="*/ 1382 h 26799"/>
                    <a:gd name="connsiteX9" fmla="*/ 176970 w 293046"/>
                    <a:gd name="connsiteY9" fmla="*/ 1381 h 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046" h="26799">
                      <a:moveTo>
                        <a:pt x="1492" y="0"/>
                      </a:moveTo>
                      <a:lnTo>
                        <a:pt x="0" y="26799"/>
                      </a:lnTo>
                      <a:lnTo>
                        <a:pt x="163705" y="26799"/>
                      </a:lnTo>
                      <a:lnTo>
                        <a:pt x="163705" y="26799"/>
                      </a:lnTo>
                      <a:lnTo>
                        <a:pt x="280337" y="26799"/>
                      </a:lnTo>
                      <a:cubicBezTo>
                        <a:pt x="287357" y="26799"/>
                        <a:pt x="293046" y="21109"/>
                        <a:pt x="293046" y="14090"/>
                      </a:cubicBezTo>
                      <a:cubicBezTo>
                        <a:pt x="293048" y="7071"/>
                        <a:pt x="287358" y="1381"/>
                        <a:pt x="280339" y="1381"/>
                      </a:cubicBezTo>
                      <a:lnTo>
                        <a:pt x="176970" y="1381"/>
                      </a:lnTo>
                      <a:lnTo>
                        <a:pt x="176969" y="1382"/>
                      </a:lnTo>
                      <a:lnTo>
                        <a:pt x="176970" y="1381"/>
                      </a:ln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cs typeface="Arial" panose="020B0604020202020204" pitchFamily="34" charset="0"/>
                  </a:endParaRPr>
                </a:p>
              </p:txBody>
            </p:sp>
            <p:sp>
              <p:nvSpPr>
                <p:cNvPr id="48" name="Freeform 48">
                  <a:extLst>
                    <a:ext uri="{FF2B5EF4-FFF2-40B4-BE49-F238E27FC236}">
                      <a16:creationId xmlns:a16="http://schemas.microsoft.com/office/drawing/2014/main" id="{6A08A44D-7647-036A-7655-66F568E2E195}"/>
                    </a:ext>
                  </a:extLst>
                </p:cNvPr>
                <p:cNvSpPr/>
                <p:nvPr/>
              </p:nvSpPr>
              <p:spPr>
                <a:xfrm>
                  <a:off x="5495703" y="3458864"/>
                  <a:ext cx="20409" cy="185597"/>
                </a:xfrm>
                <a:custGeom>
                  <a:avLst/>
                  <a:gdLst>
                    <a:gd name="connsiteX0" fmla="*/ 12488 w 30166"/>
                    <a:gd name="connsiteY0" fmla="*/ 1 h 284611"/>
                    <a:gd name="connsiteX1" fmla="*/ 25416 w 30166"/>
                    <a:gd name="connsiteY1" fmla="*/ 12486 h 284611"/>
                    <a:gd name="connsiteX2" fmla="*/ 27838 w 30166"/>
                    <a:gd name="connsiteY2" fmla="*/ 151258 h 284611"/>
                    <a:gd name="connsiteX3" fmla="*/ 27838 w 30166"/>
                    <a:gd name="connsiteY3" fmla="*/ 151258 h 284611"/>
                    <a:gd name="connsiteX4" fmla="*/ 30166 w 30166"/>
                    <a:gd name="connsiteY4" fmla="*/ 284611 h 284611"/>
                    <a:gd name="connsiteX5" fmla="*/ 4744 w 30166"/>
                    <a:gd name="connsiteY5" fmla="*/ 284610 h 284611"/>
                    <a:gd name="connsiteX6" fmla="*/ 2416 w 30166"/>
                    <a:gd name="connsiteY6" fmla="*/ 151258 h 284611"/>
                    <a:gd name="connsiteX7" fmla="*/ 2415 w 30166"/>
                    <a:gd name="connsiteY7" fmla="*/ 151258 h 284611"/>
                    <a:gd name="connsiteX8" fmla="*/ 2 w 30166"/>
                    <a:gd name="connsiteY8" fmla="*/ 12931 h 284611"/>
                    <a:gd name="connsiteX9" fmla="*/ 12488 w 30166"/>
                    <a:gd name="connsiteY9" fmla="*/ 1 h 284611"/>
                    <a:gd name="connsiteX0" fmla="*/ 12488 w 30166"/>
                    <a:gd name="connsiteY0" fmla="*/ 1 h 284611"/>
                    <a:gd name="connsiteX1" fmla="*/ 25416 w 30166"/>
                    <a:gd name="connsiteY1" fmla="*/ 12486 h 284611"/>
                    <a:gd name="connsiteX2" fmla="*/ 27838 w 30166"/>
                    <a:gd name="connsiteY2" fmla="*/ 151258 h 284611"/>
                    <a:gd name="connsiteX3" fmla="*/ 30166 w 30166"/>
                    <a:gd name="connsiteY3" fmla="*/ 284611 h 284611"/>
                    <a:gd name="connsiteX4" fmla="*/ 4744 w 30166"/>
                    <a:gd name="connsiteY4" fmla="*/ 284610 h 284611"/>
                    <a:gd name="connsiteX5" fmla="*/ 2416 w 30166"/>
                    <a:gd name="connsiteY5" fmla="*/ 151258 h 284611"/>
                    <a:gd name="connsiteX6" fmla="*/ 2415 w 30166"/>
                    <a:gd name="connsiteY6" fmla="*/ 151258 h 284611"/>
                    <a:gd name="connsiteX7" fmla="*/ 2 w 30166"/>
                    <a:gd name="connsiteY7" fmla="*/ 12931 h 284611"/>
                    <a:gd name="connsiteX8" fmla="*/ 12488 w 30166"/>
                    <a:gd name="connsiteY8" fmla="*/ 1 h 284611"/>
                    <a:gd name="connsiteX0" fmla="*/ 12488 w 31297"/>
                    <a:gd name="connsiteY0" fmla="*/ 1 h 284611"/>
                    <a:gd name="connsiteX1" fmla="*/ 25416 w 31297"/>
                    <a:gd name="connsiteY1" fmla="*/ 12486 h 284611"/>
                    <a:gd name="connsiteX2" fmla="*/ 30166 w 31297"/>
                    <a:gd name="connsiteY2" fmla="*/ 284611 h 284611"/>
                    <a:gd name="connsiteX3" fmla="*/ 4744 w 31297"/>
                    <a:gd name="connsiteY3" fmla="*/ 284610 h 284611"/>
                    <a:gd name="connsiteX4" fmla="*/ 2416 w 31297"/>
                    <a:gd name="connsiteY4" fmla="*/ 151258 h 284611"/>
                    <a:gd name="connsiteX5" fmla="*/ 2415 w 31297"/>
                    <a:gd name="connsiteY5" fmla="*/ 151258 h 284611"/>
                    <a:gd name="connsiteX6" fmla="*/ 2 w 31297"/>
                    <a:gd name="connsiteY6" fmla="*/ 12931 h 284611"/>
                    <a:gd name="connsiteX7" fmla="*/ 12488 w 31297"/>
                    <a:gd name="connsiteY7" fmla="*/ 1 h 284611"/>
                    <a:gd name="connsiteX0" fmla="*/ 12488 w 31297"/>
                    <a:gd name="connsiteY0" fmla="*/ 1 h 284611"/>
                    <a:gd name="connsiteX1" fmla="*/ 25416 w 31297"/>
                    <a:gd name="connsiteY1" fmla="*/ 12486 h 284611"/>
                    <a:gd name="connsiteX2" fmla="*/ 30166 w 31297"/>
                    <a:gd name="connsiteY2" fmla="*/ 284611 h 284611"/>
                    <a:gd name="connsiteX3" fmla="*/ 4744 w 31297"/>
                    <a:gd name="connsiteY3" fmla="*/ 284610 h 284611"/>
                    <a:gd name="connsiteX4" fmla="*/ 2416 w 31297"/>
                    <a:gd name="connsiteY4" fmla="*/ 151258 h 284611"/>
                    <a:gd name="connsiteX5" fmla="*/ 2 w 31297"/>
                    <a:gd name="connsiteY5" fmla="*/ 12931 h 284611"/>
                    <a:gd name="connsiteX6" fmla="*/ 12488 w 31297"/>
                    <a:gd name="connsiteY6" fmla="*/ 1 h 284611"/>
                    <a:gd name="connsiteX0" fmla="*/ 12488 w 31297"/>
                    <a:gd name="connsiteY0" fmla="*/ 1 h 284611"/>
                    <a:gd name="connsiteX1" fmla="*/ 25416 w 31297"/>
                    <a:gd name="connsiteY1" fmla="*/ 12486 h 284611"/>
                    <a:gd name="connsiteX2" fmla="*/ 30166 w 31297"/>
                    <a:gd name="connsiteY2" fmla="*/ 284611 h 284611"/>
                    <a:gd name="connsiteX3" fmla="*/ 4744 w 31297"/>
                    <a:gd name="connsiteY3" fmla="*/ 284610 h 284611"/>
                    <a:gd name="connsiteX4" fmla="*/ 2 w 31297"/>
                    <a:gd name="connsiteY4" fmla="*/ 12931 h 284611"/>
                    <a:gd name="connsiteX5" fmla="*/ 12488 w 31297"/>
                    <a:gd name="connsiteY5" fmla="*/ 1 h 28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7" h="284611">
                      <a:moveTo>
                        <a:pt x="12488" y="1"/>
                      </a:moveTo>
                      <a:cubicBezTo>
                        <a:pt x="19505" y="-121"/>
                        <a:pt x="25295" y="5468"/>
                        <a:pt x="25416" y="12486"/>
                      </a:cubicBezTo>
                      <a:cubicBezTo>
                        <a:pt x="28362" y="59921"/>
                        <a:pt x="33611" y="239257"/>
                        <a:pt x="30166" y="284611"/>
                      </a:cubicBezTo>
                      <a:lnTo>
                        <a:pt x="4744" y="284610"/>
                      </a:lnTo>
                      <a:cubicBezTo>
                        <a:pt x="3163" y="194050"/>
                        <a:pt x="1583" y="103491"/>
                        <a:pt x="2" y="12931"/>
                      </a:cubicBezTo>
                      <a:cubicBezTo>
                        <a:pt x="-121" y="5913"/>
                        <a:pt x="5470" y="124"/>
                        <a:pt x="12488" y="1"/>
                      </a:cubicBezTo>
                      <a:close/>
                    </a:path>
                  </a:pathLst>
                </a:custGeom>
                <a:solidFill>
                  <a:srgbClr val="7476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cs typeface="Arial" panose="020B0604020202020204" pitchFamily="34" charset="0"/>
                  </a:endParaRPr>
                </a:p>
              </p:txBody>
            </p:sp>
            <p:sp>
              <p:nvSpPr>
                <p:cNvPr id="49" name="Oval 14">
                  <a:extLst>
                    <a:ext uri="{FF2B5EF4-FFF2-40B4-BE49-F238E27FC236}">
                      <a16:creationId xmlns:a16="http://schemas.microsoft.com/office/drawing/2014/main" id="{D58348C4-EEF1-93B4-E309-FF4FCAEE9630}"/>
                    </a:ext>
                  </a:extLst>
                </p:cNvPr>
                <p:cNvSpPr>
                  <a:spLocks noChangeArrowheads="1"/>
                </p:cNvSpPr>
                <p:nvPr/>
              </p:nvSpPr>
              <p:spPr bwMode="auto">
                <a:xfrm>
                  <a:off x="4067048" y="2498328"/>
                  <a:ext cx="548116" cy="548953"/>
                </a:xfrm>
                <a:prstGeom prst="ellipse">
                  <a:avLst/>
                </a:pr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prstClr val="white"/>
                      </a:solidFill>
                      <a:latin typeface="KPMG Bold" panose="020B0803030202040204" pitchFamily="34" charset="0"/>
                      <a:cs typeface="Arial" panose="020B0604020202020204" pitchFamily="34" charset="0"/>
                    </a:rPr>
                    <a:t>06</a:t>
                  </a:r>
                  <a:endParaRPr lang="en-US" sz="1400">
                    <a:solidFill>
                      <a:prstClr val="white"/>
                    </a:solidFill>
                    <a:cs typeface="Arial" panose="020B0604020202020204" pitchFamily="34" charset="0"/>
                  </a:endParaRPr>
                </a:p>
              </p:txBody>
            </p:sp>
            <p:sp>
              <p:nvSpPr>
                <p:cNvPr id="50" name="Oval 14">
                  <a:extLst>
                    <a:ext uri="{FF2B5EF4-FFF2-40B4-BE49-F238E27FC236}">
                      <a16:creationId xmlns:a16="http://schemas.microsoft.com/office/drawing/2014/main" id="{5D525D65-C94A-63D6-3CB7-6F4ADCD1E98E}"/>
                    </a:ext>
                  </a:extLst>
                </p:cNvPr>
                <p:cNvSpPr>
                  <a:spLocks noChangeArrowheads="1"/>
                </p:cNvSpPr>
                <p:nvPr/>
              </p:nvSpPr>
              <p:spPr bwMode="auto">
                <a:xfrm>
                  <a:off x="5506510" y="1646754"/>
                  <a:ext cx="548116" cy="548953"/>
                </a:xfrm>
                <a:prstGeom prst="ellipse">
                  <a:avLst/>
                </a:pr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prstClr val="white"/>
                      </a:solidFill>
                      <a:latin typeface="KPMG Bold" panose="020B0803030202040204" pitchFamily="34" charset="0"/>
                      <a:cs typeface="Arial" panose="020B0604020202020204" pitchFamily="34" charset="0"/>
                    </a:rPr>
                    <a:t>01</a:t>
                  </a:r>
                  <a:endParaRPr lang="en-US" sz="800" b="1">
                    <a:solidFill>
                      <a:prstClr val="white"/>
                    </a:solidFill>
                    <a:latin typeface="KPMG Bold" panose="020B0803030202040204" pitchFamily="34" charset="0"/>
                    <a:cs typeface="Arial" panose="020B0604020202020204" pitchFamily="34" charset="0"/>
                  </a:endParaRPr>
                </a:p>
              </p:txBody>
            </p:sp>
            <p:sp>
              <p:nvSpPr>
                <p:cNvPr id="51" name="Oval 14">
                  <a:extLst>
                    <a:ext uri="{FF2B5EF4-FFF2-40B4-BE49-F238E27FC236}">
                      <a16:creationId xmlns:a16="http://schemas.microsoft.com/office/drawing/2014/main" id="{A5D5005E-3B3B-9955-4F91-C73715DF7DEE}"/>
                    </a:ext>
                  </a:extLst>
                </p:cNvPr>
                <p:cNvSpPr>
                  <a:spLocks noChangeArrowheads="1"/>
                </p:cNvSpPr>
                <p:nvPr/>
              </p:nvSpPr>
              <p:spPr bwMode="auto">
                <a:xfrm>
                  <a:off x="6940117" y="2493882"/>
                  <a:ext cx="548116" cy="548953"/>
                </a:xfrm>
                <a:prstGeom prst="ellipse">
                  <a:avLst/>
                </a:prstGeom>
                <a:solidFill>
                  <a:srgbClr val="005E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KPMG Bold" panose="020B0803030202040204" pitchFamily="34" charset="0"/>
                      <a:ea typeface="+mn-ea"/>
                      <a:cs typeface="Arial" panose="020B0604020202020204" pitchFamily="34" charset="0"/>
                    </a:rPr>
                    <a:t>02</a:t>
                  </a:r>
                  <a:endParaRPr kumimoji="0" lang="en-US" sz="900" b="1" i="0" u="none" strike="noStrike" kern="1200" cap="none" spc="0" normalizeH="0" baseline="0" noProof="0">
                    <a:ln>
                      <a:noFill/>
                    </a:ln>
                    <a:solidFill>
                      <a:prstClr val="white"/>
                    </a:solidFill>
                    <a:effectLst/>
                    <a:uLnTx/>
                    <a:uFillTx/>
                    <a:latin typeface="KPMG Bold" panose="020B0803030202040204" pitchFamily="34" charset="0"/>
                    <a:ea typeface="+mn-ea"/>
                    <a:cs typeface="Arial" panose="020B0604020202020204" pitchFamily="34" charset="0"/>
                  </a:endParaRPr>
                </a:p>
              </p:txBody>
            </p:sp>
            <p:sp>
              <p:nvSpPr>
                <p:cNvPr id="52" name="Oval 14">
                  <a:extLst>
                    <a:ext uri="{FF2B5EF4-FFF2-40B4-BE49-F238E27FC236}">
                      <a16:creationId xmlns:a16="http://schemas.microsoft.com/office/drawing/2014/main" id="{33C3FA64-025D-B11F-F924-486406172512}"/>
                    </a:ext>
                  </a:extLst>
                </p:cNvPr>
                <p:cNvSpPr>
                  <a:spLocks noChangeArrowheads="1"/>
                </p:cNvSpPr>
                <p:nvPr/>
              </p:nvSpPr>
              <p:spPr bwMode="auto">
                <a:xfrm>
                  <a:off x="6946235" y="4147576"/>
                  <a:ext cx="548116" cy="548953"/>
                </a:xfrm>
                <a:prstGeom prst="ellipse">
                  <a:avLst/>
                </a:pr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prstClr val="white"/>
                      </a:solidFill>
                      <a:latin typeface="KPMG Bold" panose="020B0803030202040204" pitchFamily="34" charset="0"/>
                      <a:cs typeface="Arial" panose="020B0604020202020204" pitchFamily="34" charset="0"/>
                    </a:rPr>
                    <a:t>03</a:t>
                  </a:r>
                </a:p>
              </p:txBody>
            </p:sp>
            <p:sp>
              <p:nvSpPr>
                <p:cNvPr id="53" name="Oval 14">
                  <a:extLst>
                    <a:ext uri="{FF2B5EF4-FFF2-40B4-BE49-F238E27FC236}">
                      <a16:creationId xmlns:a16="http://schemas.microsoft.com/office/drawing/2014/main" id="{57EB34D5-BA7B-ADBD-C7A8-CBCDB88B4363}"/>
                    </a:ext>
                  </a:extLst>
                </p:cNvPr>
                <p:cNvSpPr>
                  <a:spLocks noChangeArrowheads="1"/>
                </p:cNvSpPr>
                <p:nvPr/>
              </p:nvSpPr>
              <p:spPr bwMode="auto">
                <a:xfrm>
                  <a:off x="4067048" y="4147575"/>
                  <a:ext cx="548116" cy="548953"/>
                </a:xfrm>
                <a:prstGeom prst="ellipse">
                  <a:avLst/>
                </a:prstGeom>
                <a:solidFill>
                  <a:srgbClr val="4A0A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prstClr val="white"/>
                      </a:solidFill>
                      <a:latin typeface="KPMG Bold" panose="020B0803030202040204" pitchFamily="34" charset="0"/>
                      <a:cs typeface="Arial" panose="020B0604020202020204" pitchFamily="34" charset="0"/>
                    </a:rPr>
                    <a:t>05</a:t>
                  </a:r>
                  <a:endParaRPr lang="en-US" sz="1400">
                    <a:solidFill>
                      <a:prstClr val="white"/>
                    </a:solidFill>
                    <a:cs typeface="Arial" panose="020B0604020202020204" pitchFamily="34" charset="0"/>
                  </a:endParaRPr>
                </a:p>
              </p:txBody>
            </p:sp>
            <p:sp>
              <p:nvSpPr>
                <p:cNvPr id="54" name="Oval 14">
                  <a:extLst>
                    <a:ext uri="{FF2B5EF4-FFF2-40B4-BE49-F238E27FC236}">
                      <a16:creationId xmlns:a16="http://schemas.microsoft.com/office/drawing/2014/main" id="{623EB373-B9A0-CE71-369C-309F426606E2}"/>
                    </a:ext>
                  </a:extLst>
                </p:cNvPr>
                <p:cNvSpPr>
                  <a:spLocks noChangeArrowheads="1"/>
                </p:cNvSpPr>
                <p:nvPr/>
              </p:nvSpPr>
              <p:spPr bwMode="auto">
                <a:xfrm>
                  <a:off x="5507779" y="4965830"/>
                  <a:ext cx="548116" cy="548953"/>
                </a:xfrm>
                <a:prstGeom prst="ellipse">
                  <a:avLst/>
                </a:prstGeom>
                <a:solidFill>
                  <a:srgbClr val="4836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prstClr val="white"/>
                      </a:solidFill>
                      <a:latin typeface="KPMG Bold" panose="020B0803030202040204" pitchFamily="34" charset="0"/>
                      <a:cs typeface="Arial" panose="020B0604020202020204" pitchFamily="34" charset="0"/>
                    </a:rPr>
                    <a:t>04</a:t>
                  </a:r>
                </a:p>
              </p:txBody>
            </p:sp>
          </p:grpSp>
          <p:pic>
            <p:nvPicPr>
              <p:cNvPr id="63" name="Picture 62">
                <a:extLst>
                  <a:ext uri="{FF2B5EF4-FFF2-40B4-BE49-F238E27FC236}">
                    <a16:creationId xmlns:a16="http://schemas.microsoft.com/office/drawing/2014/main" id="{A6A7E86F-A64E-3185-F8D1-CFF9BF9BF899}"/>
                  </a:ext>
                </a:extLst>
              </p:cNvPr>
              <p:cNvPicPr>
                <a:picLocks noChangeAspect="1"/>
              </p:cNvPicPr>
              <p:nvPr/>
            </p:nvPicPr>
            <p:blipFill>
              <a:blip r:embed="rId3"/>
              <a:stretch>
                <a:fillRect/>
              </a:stretch>
            </p:blipFill>
            <p:spPr>
              <a:xfrm>
                <a:off x="4897414" y="3242625"/>
                <a:ext cx="457200" cy="457200"/>
              </a:xfrm>
              <a:prstGeom prst="rect">
                <a:avLst/>
              </a:prstGeom>
            </p:spPr>
          </p:pic>
          <p:pic>
            <p:nvPicPr>
              <p:cNvPr id="66" name="Picture 65">
                <a:extLst>
                  <a:ext uri="{FF2B5EF4-FFF2-40B4-BE49-F238E27FC236}">
                    <a16:creationId xmlns:a16="http://schemas.microsoft.com/office/drawing/2014/main" id="{1DACCBA2-B68A-76FD-6D7F-A7DB7316B5C4}"/>
                  </a:ext>
                </a:extLst>
              </p:cNvPr>
              <p:cNvPicPr>
                <a:picLocks noChangeAspect="1"/>
              </p:cNvPicPr>
              <p:nvPr/>
            </p:nvPicPr>
            <p:blipFill>
              <a:blip r:embed="rId4"/>
              <a:stretch>
                <a:fillRect/>
              </a:stretch>
            </p:blipFill>
            <p:spPr>
              <a:xfrm>
                <a:off x="5544392" y="3611866"/>
                <a:ext cx="457200" cy="457200"/>
              </a:xfrm>
              <a:prstGeom prst="rect">
                <a:avLst/>
              </a:prstGeom>
            </p:spPr>
          </p:pic>
          <p:grpSp>
            <p:nvGrpSpPr>
              <p:cNvPr id="67" name="Group 66">
                <a:extLst>
                  <a:ext uri="{FF2B5EF4-FFF2-40B4-BE49-F238E27FC236}">
                    <a16:creationId xmlns:a16="http://schemas.microsoft.com/office/drawing/2014/main" id="{4C18359F-B8E0-10B2-D655-A97D5A85D86D}"/>
                  </a:ext>
                </a:extLst>
              </p:cNvPr>
              <p:cNvGrpSpPr>
                <a:grpSpLocks noChangeAspect="1"/>
              </p:cNvGrpSpPr>
              <p:nvPr/>
            </p:nvGrpSpPr>
            <p:grpSpPr>
              <a:xfrm>
                <a:off x="4864032" y="4744801"/>
                <a:ext cx="457200" cy="457200"/>
                <a:chOff x="2133600" y="990600"/>
                <a:chExt cx="4876800" cy="4876800"/>
              </a:xfrm>
            </p:grpSpPr>
            <p:pic>
              <p:nvPicPr>
                <p:cNvPr id="68" name="Picture 67">
                  <a:extLst>
                    <a:ext uri="{FF2B5EF4-FFF2-40B4-BE49-F238E27FC236}">
                      <a16:creationId xmlns:a16="http://schemas.microsoft.com/office/drawing/2014/main" id="{CED80F34-2E8E-2141-1288-DF0BB0F36213}"/>
                    </a:ext>
                  </a:extLst>
                </p:cNvPr>
                <p:cNvPicPr>
                  <a:picLocks noChangeAspect="1"/>
                </p:cNvPicPr>
                <p:nvPr/>
              </p:nvPicPr>
              <p:blipFill>
                <a:blip r:embed="rId5"/>
                <a:stretch>
                  <a:fillRect/>
                </a:stretch>
              </p:blipFill>
              <p:spPr>
                <a:xfrm>
                  <a:off x="2133600" y="990600"/>
                  <a:ext cx="4876800" cy="4876800"/>
                </a:xfrm>
                <a:prstGeom prst="rect">
                  <a:avLst/>
                </a:prstGeom>
              </p:spPr>
            </p:pic>
            <p:sp>
              <p:nvSpPr>
                <p:cNvPr id="69" name="Flowchart: Connector 68">
                  <a:extLst>
                    <a:ext uri="{FF2B5EF4-FFF2-40B4-BE49-F238E27FC236}">
                      <a16:creationId xmlns:a16="http://schemas.microsoft.com/office/drawing/2014/main" id="{960404DE-3CD8-ED5B-A854-254916CAB08C}"/>
                    </a:ext>
                  </a:extLst>
                </p:cNvPr>
                <p:cNvSpPr/>
                <p:nvPr/>
              </p:nvSpPr>
              <p:spPr>
                <a:xfrm>
                  <a:off x="4220705" y="3579791"/>
                  <a:ext cx="700007" cy="706731"/>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70" name="Circle: Hollow 69">
                  <a:extLst>
                    <a:ext uri="{FF2B5EF4-FFF2-40B4-BE49-F238E27FC236}">
                      <a16:creationId xmlns:a16="http://schemas.microsoft.com/office/drawing/2014/main" id="{6AC1A70C-0A3F-62B4-A5AC-11B92F222EF4}"/>
                    </a:ext>
                  </a:extLst>
                </p:cNvPr>
                <p:cNvSpPr/>
                <p:nvPr/>
              </p:nvSpPr>
              <p:spPr>
                <a:xfrm>
                  <a:off x="4068305" y="3429000"/>
                  <a:ext cx="1015139" cy="972519"/>
                </a:xfrm>
                <a:prstGeom prst="donut">
                  <a:avLst>
                    <a:gd name="adj" fmla="val 167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pic>
            <p:nvPicPr>
              <p:cNvPr id="71" name="Picture 70">
                <a:extLst>
                  <a:ext uri="{FF2B5EF4-FFF2-40B4-BE49-F238E27FC236}">
                    <a16:creationId xmlns:a16="http://schemas.microsoft.com/office/drawing/2014/main" id="{4C386B6E-DEF5-CEDC-E112-B0960F5E8A05}"/>
                  </a:ext>
                </a:extLst>
              </p:cNvPr>
              <p:cNvPicPr>
                <a:picLocks noChangeAspect="1"/>
              </p:cNvPicPr>
              <p:nvPr/>
            </p:nvPicPr>
            <p:blipFill>
              <a:blip r:embed="rId6"/>
              <a:stretch>
                <a:fillRect/>
              </a:stretch>
            </p:blipFill>
            <p:spPr>
              <a:xfrm>
                <a:off x="4265352" y="4400303"/>
                <a:ext cx="457200" cy="457200"/>
              </a:xfrm>
              <a:prstGeom prst="rect">
                <a:avLst/>
              </a:prstGeom>
            </p:spPr>
          </p:pic>
          <p:pic>
            <p:nvPicPr>
              <p:cNvPr id="72" name="Picture 71">
                <a:extLst>
                  <a:ext uri="{FF2B5EF4-FFF2-40B4-BE49-F238E27FC236}">
                    <a16:creationId xmlns:a16="http://schemas.microsoft.com/office/drawing/2014/main" id="{343A1BE8-BAF5-8CFF-85DC-EA9F105A04D6}"/>
                  </a:ext>
                </a:extLst>
              </p:cNvPr>
              <p:cNvPicPr>
                <a:picLocks noChangeAspect="1"/>
              </p:cNvPicPr>
              <p:nvPr/>
            </p:nvPicPr>
            <p:blipFill>
              <a:blip r:embed="rId7"/>
              <a:stretch>
                <a:fillRect/>
              </a:stretch>
            </p:blipFill>
            <p:spPr>
              <a:xfrm>
                <a:off x="4210201" y="3634327"/>
                <a:ext cx="457200" cy="457200"/>
              </a:xfrm>
              <a:prstGeom prst="rect">
                <a:avLst/>
              </a:prstGeom>
            </p:spPr>
          </p:pic>
          <p:pic>
            <p:nvPicPr>
              <p:cNvPr id="73" name="Picture 72">
                <a:extLst>
                  <a:ext uri="{FF2B5EF4-FFF2-40B4-BE49-F238E27FC236}">
                    <a16:creationId xmlns:a16="http://schemas.microsoft.com/office/drawing/2014/main" id="{AA3535AE-6B1D-5611-6987-2E98972C910B}"/>
                  </a:ext>
                </a:extLst>
              </p:cNvPr>
              <p:cNvPicPr>
                <a:picLocks noChangeAspect="1"/>
              </p:cNvPicPr>
              <p:nvPr/>
            </p:nvPicPr>
            <p:blipFill>
              <a:blip r:embed="rId8"/>
              <a:stretch>
                <a:fillRect/>
              </a:stretch>
            </p:blipFill>
            <p:spPr>
              <a:xfrm>
                <a:off x="5555722" y="4360345"/>
                <a:ext cx="457200" cy="457200"/>
              </a:xfrm>
              <a:prstGeom prst="rect">
                <a:avLst/>
              </a:prstGeom>
            </p:spPr>
          </p:pic>
        </p:grpSp>
        <p:sp>
          <p:nvSpPr>
            <p:cNvPr id="74" name="TextBox 73">
              <a:extLst>
                <a:ext uri="{FF2B5EF4-FFF2-40B4-BE49-F238E27FC236}">
                  <a16:creationId xmlns:a16="http://schemas.microsoft.com/office/drawing/2014/main" id="{268A5AC3-0679-0191-BB57-49207CCEB3E6}"/>
                </a:ext>
              </a:extLst>
            </p:cNvPr>
            <p:cNvSpPr txBox="1"/>
            <p:nvPr/>
          </p:nvSpPr>
          <p:spPr>
            <a:xfrm>
              <a:off x="5522343" y="2202135"/>
              <a:ext cx="388760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Calibri" panose="020F0502020204030204"/>
                  <a:ea typeface="+mn-ea"/>
                  <a:cs typeface="+mn-cs"/>
                </a:rPr>
                <a:t>RISK QUESTIONNAIRE </a:t>
              </a:r>
            </a:p>
            <a:p>
              <a:pPr marL="225425" indent="-165100">
                <a:buFont typeface="Wingdings" panose="05000000000000000000" pitchFamily="2" charset="2"/>
                <a:buChar char="ü"/>
                <a:defRPr/>
              </a:pPr>
              <a:r>
                <a:rPr lang="en-US" sz="1200" dirty="0">
                  <a:solidFill>
                    <a:prstClr val="black"/>
                  </a:solidFill>
                  <a:latin typeface="Calibri" panose="020F0502020204030204"/>
                </a:rPr>
                <a:t>Managers update risk questionnaires for all projects in the project dashboard across all geographical locations. Directors conduct weekly reviews of these projects to ensure proper oversight and maintain progress.</a:t>
              </a:r>
            </a:p>
          </p:txBody>
        </p:sp>
        <p:sp>
          <p:nvSpPr>
            <p:cNvPr id="75" name="TextBox 74">
              <a:extLst>
                <a:ext uri="{FF2B5EF4-FFF2-40B4-BE49-F238E27FC236}">
                  <a16:creationId xmlns:a16="http://schemas.microsoft.com/office/drawing/2014/main" id="{82B0DF40-6223-9A66-3CBE-AFA1F59E9651}"/>
                </a:ext>
              </a:extLst>
            </p:cNvPr>
            <p:cNvSpPr txBox="1"/>
            <p:nvPr/>
          </p:nvSpPr>
          <p:spPr>
            <a:xfrm>
              <a:off x="6775637" y="3297416"/>
              <a:ext cx="27387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noProof="0" dirty="0">
                  <a:ln>
                    <a:noFill/>
                  </a:ln>
                  <a:solidFill>
                    <a:srgbClr val="00338D"/>
                  </a:solidFill>
                  <a:effectLst/>
                  <a:uLnTx/>
                  <a:uFillTx/>
                  <a:latin typeface="Calibri" panose="020F0502020204030204"/>
                  <a:ea typeface="+mn-ea"/>
                  <a:cs typeface="+mn-cs"/>
                </a:rPr>
                <a:t>Projects Not updated IN PAST 7 DAYS</a:t>
              </a:r>
            </a:p>
            <a:p>
              <a:pPr marL="225425" indent="-165100">
                <a:buFont typeface="Wingdings" panose="05000000000000000000" pitchFamily="2" charset="2"/>
                <a:buChar char="ü"/>
                <a:defRPr/>
              </a:pPr>
              <a:r>
                <a:rPr lang="en-US" sz="1200" dirty="0">
                  <a:solidFill>
                    <a:prstClr val="black"/>
                  </a:solidFill>
                  <a:latin typeface="Calibri" panose="020F0502020204030204"/>
                </a:rPr>
                <a:t>The dashboard provides an overview of all projects that have not been reviewed or updated within the past 7 days, allowing management to quickly identify and prioritize areas that may require attention.</a:t>
              </a:r>
            </a:p>
          </p:txBody>
        </p:sp>
        <p:sp>
          <p:nvSpPr>
            <p:cNvPr id="76" name="TextBox 75">
              <a:extLst>
                <a:ext uri="{FF2B5EF4-FFF2-40B4-BE49-F238E27FC236}">
                  <a16:creationId xmlns:a16="http://schemas.microsoft.com/office/drawing/2014/main" id="{EE0ABA12-B99A-919B-1E7A-FE7EAD7F7BB9}"/>
                </a:ext>
              </a:extLst>
            </p:cNvPr>
            <p:cNvSpPr txBox="1"/>
            <p:nvPr/>
          </p:nvSpPr>
          <p:spPr>
            <a:xfrm>
              <a:off x="6812178" y="4744313"/>
              <a:ext cx="27387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panose="020F0502020204030204"/>
                  <a:ea typeface="+mn-ea"/>
                  <a:cs typeface="+mn-cs"/>
                </a:rPr>
                <a:t>EMAIL REMINDERS</a:t>
              </a:r>
            </a:p>
            <a:p>
              <a:pPr marL="225425" indent="-165100">
                <a:buFont typeface="Wingdings" panose="05000000000000000000" pitchFamily="2" charset="2"/>
                <a:buChar char="ü"/>
                <a:defRPr/>
              </a:pPr>
              <a:r>
                <a:rPr lang="en-US" sz="1200" dirty="0">
                  <a:solidFill>
                    <a:prstClr val="black"/>
                  </a:solidFill>
                  <a:latin typeface="Calibri" panose="020F0502020204030204"/>
                </a:rPr>
                <a:t>Automatic email reminders are sent to project leads if the project status has not been updated within the past week, ensuring that necessary updates are made promptly, and information remains current.</a:t>
              </a:r>
            </a:p>
          </p:txBody>
        </p:sp>
        <p:sp>
          <p:nvSpPr>
            <p:cNvPr id="77" name="TextBox 76">
              <a:extLst>
                <a:ext uri="{FF2B5EF4-FFF2-40B4-BE49-F238E27FC236}">
                  <a16:creationId xmlns:a16="http://schemas.microsoft.com/office/drawing/2014/main" id="{73EF0BDA-6325-FB63-24E3-27A742B5DB08}"/>
                </a:ext>
              </a:extLst>
            </p:cNvPr>
            <p:cNvSpPr txBox="1"/>
            <p:nvPr/>
          </p:nvSpPr>
          <p:spPr>
            <a:xfrm>
              <a:off x="867361" y="5203203"/>
              <a:ext cx="400067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600CC"/>
                  </a:solidFill>
                  <a:effectLst/>
                  <a:uLnTx/>
                  <a:uFillTx/>
                  <a:latin typeface="Calibri" panose="020F0502020204030204"/>
                  <a:ea typeface="+mn-ea"/>
                  <a:cs typeface="+mn-cs"/>
                </a:rPr>
                <a:t>PROJECTS IN AMBER STATUS</a:t>
              </a:r>
            </a:p>
            <a:p>
              <a:pPr marL="225425" indent="-165100">
                <a:buFont typeface="Wingdings" panose="05000000000000000000" pitchFamily="2" charset="2"/>
                <a:buChar char="ü"/>
                <a:defRPr/>
              </a:pPr>
              <a:r>
                <a:rPr lang="en-US" sz="1200" dirty="0">
                  <a:solidFill>
                    <a:prstClr val="black"/>
                  </a:solidFill>
                  <a:latin typeface="Calibri" panose="020F0502020204030204"/>
                </a:rPr>
                <a:t>The dashboard displays a list of all projects in Amber status, indicating that they require special attention or may have potential issues. The QE Practice Lead conducts weekly reviews of these projects to monitor progress and address concerns effectively.</a:t>
              </a:r>
            </a:p>
          </p:txBody>
        </p:sp>
        <p:sp>
          <p:nvSpPr>
            <p:cNvPr id="78" name="TextBox 77">
              <a:extLst>
                <a:ext uri="{FF2B5EF4-FFF2-40B4-BE49-F238E27FC236}">
                  <a16:creationId xmlns:a16="http://schemas.microsoft.com/office/drawing/2014/main" id="{39B30085-D2D3-7157-D780-98214EB8D6FB}"/>
                </a:ext>
              </a:extLst>
            </p:cNvPr>
            <p:cNvSpPr txBox="1"/>
            <p:nvPr/>
          </p:nvSpPr>
          <p:spPr>
            <a:xfrm>
              <a:off x="834186" y="3611866"/>
              <a:ext cx="310096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60066"/>
                  </a:solidFill>
                  <a:effectLst/>
                  <a:uLnTx/>
                  <a:uFillTx/>
                  <a:latin typeface="Calibri" panose="020F0502020204030204"/>
                  <a:ea typeface="+mn-ea"/>
                  <a:cs typeface="+mn-cs"/>
                </a:rPr>
                <a:t>PROJECTS IN RED STATUS</a:t>
              </a:r>
            </a:p>
            <a:p>
              <a:pPr marL="225425" indent="-165100">
                <a:buFont typeface="Wingdings" panose="05000000000000000000" pitchFamily="2" charset="2"/>
                <a:buChar char="ü"/>
                <a:defRPr/>
              </a:pPr>
              <a:r>
                <a:rPr lang="en-US" sz="1200" dirty="0">
                  <a:solidFill>
                    <a:prstClr val="black"/>
                  </a:solidFill>
                  <a:latin typeface="Calibri" panose="020F0502020204030204"/>
                </a:rPr>
                <a:t>The dashboard presents a list of all projects in Red status, signaling critical issues or significant concerns that require immediate attention. The QE Practice Lead conducts weekly reviews of these projects to swiftly address problems and implement necessary solutions</a:t>
              </a:r>
            </a:p>
          </p:txBody>
        </p:sp>
        <p:sp>
          <p:nvSpPr>
            <p:cNvPr id="79" name="TextBox 78">
              <a:extLst>
                <a:ext uri="{FF2B5EF4-FFF2-40B4-BE49-F238E27FC236}">
                  <a16:creationId xmlns:a16="http://schemas.microsoft.com/office/drawing/2014/main" id="{A102F99C-725B-2E5F-929C-8DB59F397102}"/>
                </a:ext>
              </a:extLst>
            </p:cNvPr>
            <p:cNvSpPr txBox="1"/>
            <p:nvPr/>
          </p:nvSpPr>
          <p:spPr>
            <a:xfrm>
              <a:off x="943816" y="2366712"/>
              <a:ext cx="3417361"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93366"/>
                  </a:solidFill>
                  <a:effectLst/>
                  <a:uLnTx/>
                  <a:uFillTx/>
                  <a:latin typeface="Calibri" panose="020F0502020204030204"/>
                  <a:ea typeface="+mn-ea"/>
                  <a:cs typeface="+mn-cs"/>
                </a:rPr>
                <a:t>TIME BOUND ACTION</a:t>
              </a:r>
            </a:p>
            <a:p>
              <a:pPr marL="225425" indent="-165100">
                <a:buFont typeface="Wingdings" panose="05000000000000000000" pitchFamily="2" charset="2"/>
                <a:buChar char="ü"/>
                <a:defRPr/>
              </a:pPr>
              <a:r>
                <a:rPr lang="en-US" sz="1200" dirty="0">
                  <a:solidFill>
                    <a:prstClr val="black"/>
                  </a:solidFill>
                  <a:latin typeface="Calibri" panose="020F0502020204030204"/>
                </a:rPr>
                <a:t>Project Managers carry out weekly reviews of their respective projects, focusing on addressing and mitigating risks identified in the Amber and Red status projects. </a:t>
              </a:r>
            </a:p>
          </p:txBody>
        </p:sp>
      </p:grpSp>
      <p:sp>
        <p:nvSpPr>
          <p:cNvPr id="80" name="Title 1">
            <a:extLst>
              <a:ext uri="{FF2B5EF4-FFF2-40B4-BE49-F238E27FC236}">
                <a16:creationId xmlns:a16="http://schemas.microsoft.com/office/drawing/2014/main" id="{9AC9779D-4901-927B-1ED0-0DD11F4FCC13}"/>
              </a:ext>
            </a:extLst>
          </p:cNvPr>
          <p:cNvSpPr txBox="1">
            <a:spLocks/>
          </p:cNvSpPr>
          <p:nvPr/>
        </p:nvSpPr>
        <p:spPr>
          <a:xfrm>
            <a:off x="3374356" y="1688029"/>
            <a:ext cx="3646442" cy="3693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2400" i="0" u="none" strike="noStrike" kern="1200" cap="none" spc="0" normalizeH="0" baseline="0" noProof="0" dirty="0">
                <a:ln>
                  <a:noFill/>
                </a:ln>
                <a:solidFill>
                  <a:srgbClr val="000000"/>
                </a:solidFill>
                <a:uLnTx/>
                <a:uFillTx/>
                <a:latin typeface="KPMG Bold" panose="020B0803030202040204" pitchFamily="34" charset="0"/>
              </a:rPr>
              <a:t>KPMG  Project Risk Dashboard</a:t>
            </a:r>
          </a:p>
        </p:txBody>
      </p:sp>
    </p:spTree>
    <p:extLst>
      <p:ext uri="{BB962C8B-B14F-4D97-AF65-F5344CB8AC3E}">
        <p14:creationId xmlns:p14="http://schemas.microsoft.com/office/powerpoint/2010/main" val="16680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200" y="1815316"/>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1" name="Group 170">
            <a:extLst>
              <a:ext uri="{FF2B5EF4-FFF2-40B4-BE49-F238E27FC236}">
                <a16:creationId xmlns:a16="http://schemas.microsoft.com/office/drawing/2014/main" id="{46875378-FFDD-BDA8-7E54-B5861BBBBA34}"/>
              </a:ext>
            </a:extLst>
          </p:cNvPr>
          <p:cNvGrpSpPr/>
          <p:nvPr/>
        </p:nvGrpSpPr>
        <p:grpSpPr>
          <a:xfrm>
            <a:off x="4413386" y="2116716"/>
            <a:ext cx="1494484" cy="4012684"/>
            <a:chOff x="4463264" y="2116716"/>
            <a:chExt cx="1494484" cy="4012684"/>
          </a:xfrm>
        </p:grpSpPr>
        <p:pic>
          <p:nvPicPr>
            <p:cNvPr id="166" name="Picture 165">
              <a:extLst>
                <a:ext uri="{FF2B5EF4-FFF2-40B4-BE49-F238E27FC236}">
                  <a16:creationId xmlns:a16="http://schemas.microsoft.com/office/drawing/2014/main" id="{638280C6-46D2-E3ED-E9A2-20FBF5A85A7D}"/>
                </a:ext>
              </a:extLst>
            </p:cNvPr>
            <p:cNvPicPr>
              <a:picLocks noChangeAspect="1"/>
            </p:cNvPicPr>
            <p:nvPr/>
          </p:nvPicPr>
          <p:blipFill>
            <a:blip r:embed="rId3"/>
            <a:stretch>
              <a:fillRect/>
            </a:stretch>
          </p:blipFill>
          <p:spPr>
            <a:xfrm>
              <a:off x="4463264" y="4544539"/>
              <a:ext cx="457200" cy="685800"/>
            </a:xfrm>
            <a:prstGeom prst="rect">
              <a:avLst/>
            </a:prstGeom>
          </p:spPr>
        </p:pic>
        <p:pic>
          <p:nvPicPr>
            <p:cNvPr id="167" name="Picture 166">
              <a:extLst>
                <a:ext uri="{FF2B5EF4-FFF2-40B4-BE49-F238E27FC236}">
                  <a16:creationId xmlns:a16="http://schemas.microsoft.com/office/drawing/2014/main" id="{97476B75-6503-2043-4993-5808F21CD106}"/>
                </a:ext>
              </a:extLst>
            </p:cNvPr>
            <p:cNvPicPr>
              <a:picLocks noChangeAspect="1"/>
            </p:cNvPicPr>
            <p:nvPr/>
          </p:nvPicPr>
          <p:blipFill>
            <a:blip r:embed="rId3"/>
            <a:stretch>
              <a:fillRect/>
            </a:stretch>
          </p:blipFill>
          <p:spPr>
            <a:xfrm>
              <a:off x="4463264" y="2945956"/>
              <a:ext cx="457200" cy="685800"/>
            </a:xfrm>
            <a:prstGeom prst="rect">
              <a:avLst/>
            </a:prstGeom>
          </p:spPr>
        </p:pic>
        <p:pic>
          <p:nvPicPr>
            <p:cNvPr id="168" name="Picture 167">
              <a:extLst>
                <a:ext uri="{FF2B5EF4-FFF2-40B4-BE49-F238E27FC236}">
                  <a16:creationId xmlns:a16="http://schemas.microsoft.com/office/drawing/2014/main" id="{B48C32E6-4EBC-3D85-3940-FE7F19D88CB3}"/>
                </a:ext>
              </a:extLst>
            </p:cNvPr>
            <p:cNvPicPr>
              <a:picLocks noChangeAspect="1"/>
            </p:cNvPicPr>
            <p:nvPr/>
          </p:nvPicPr>
          <p:blipFill>
            <a:blip r:embed="rId3"/>
            <a:stretch>
              <a:fillRect/>
            </a:stretch>
          </p:blipFill>
          <p:spPr>
            <a:xfrm flipH="1">
              <a:off x="5500548" y="5443600"/>
              <a:ext cx="457200" cy="685800"/>
            </a:xfrm>
            <a:prstGeom prst="rect">
              <a:avLst/>
            </a:prstGeom>
          </p:spPr>
        </p:pic>
        <p:pic>
          <p:nvPicPr>
            <p:cNvPr id="169" name="Picture 168">
              <a:extLst>
                <a:ext uri="{FF2B5EF4-FFF2-40B4-BE49-F238E27FC236}">
                  <a16:creationId xmlns:a16="http://schemas.microsoft.com/office/drawing/2014/main" id="{B8CB6F43-9705-0049-4AE0-86FB738FF509}"/>
                </a:ext>
              </a:extLst>
            </p:cNvPr>
            <p:cNvPicPr>
              <a:picLocks noChangeAspect="1"/>
            </p:cNvPicPr>
            <p:nvPr/>
          </p:nvPicPr>
          <p:blipFill>
            <a:blip r:embed="rId3"/>
            <a:stretch>
              <a:fillRect/>
            </a:stretch>
          </p:blipFill>
          <p:spPr>
            <a:xfrm flipH="1">
              <a:off x="5500548" y="3800790"/>
              <a:ext cx="457200" cy="685800"/>
            </a:xfrm>
            <a:prstGeom prst="rect">
              <a:avLst/>
            </a:prstGeom>
          </p:spPr>
        </p:pic>
        <p:pic>
          <p:nvPicPr>
            <p:cNvPr id="170" name="Picture 169">
              <a:extLst>
                <a:ext uri="{FF2B5EF4-FFF2-40B4-BE49-F238E27FC236}">
                  <a16:creationId xmlns:a16="http://schemas.microsoft.com/office/drawing/2014/main" id="{AB824802-6848-6EF9-0DE0-345E13309BB6}"/>
                </a:ext>
              </a:extLst>
            </p:cNvPr>
            <p:cNvPicPr>
              <a:picLocks noChangeAspect="1"/>
            </p:cNvPicPr>
            <p:nvPr/>
          </p:nvPicPr>
          <p:blipFill>
            <a:blip r:embed="rId3"/>
            <a:stretch>
              <a:fillRect/>
            </a:stretch>
          </p:blipFill>
          <p:spPr>
            <a:xfrm flipH="1">
              <a:off x="5500548" y="2116716"/>
              <a:ext cx="457200" cy="685800"/>
            </a:xfrm>
            <a:prstGeom prst="rect">
              <a:avLst/>
            </a:prstGeom>
          </p:spPr>
        </p:pic>
      </p:gr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dirty="0">
                <a:solidFill>
                  <a:srgbClr val="00338D"/>
                </a:solidFill>
                <a:latin typeface="KPMG Extralight"/>
              </a:rPr>
              <a:t>Sustainable STLC</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rPr>
              <a:t>At KPMG, we incorporate ESG considerations into our Sustainable STLC throughout various stages. These inclusions are documented in the master test strategy, with the aim of embedding a continuous focus on ESG within our organizational culture and testing processes.</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Reduced carbon footprint through optimum utilization of test resources</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Prevention of data breach</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Comply with Data &amp; privacy regulations</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Energy Efficient data transfer mechanisms</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Reduction in Storage requirements</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Effective Network Utilization</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Promote inclusivity &amp; Diversity</a:t>
            </a:r>
          </a:p>
        </p:txBody>
      </p:sp>
      <p:sp>
        <p:nvSpPr>
          <p:cNvPr id="129" name="Rectangle 5">
            <a:extLst>
              <a:ext uri="{FF2B5EF4-FFF2-40B4-BE49-F238E27FC236}">
                <a16:creationId xmlns:a16="http://schemas.microsoft.com/office/drawing/2014/main" id="{B2AF8FC1-8CDC-32D1-56BD-13F93C669E2F}"/>
              </a:ext>
            </a:extLst>
          </p:cNvPr>
          <p:cNvSpPr txBox="1">
            <a:spLocks noChangeAspect="1" noChangeArrowheads="1"/>
          </p:cNvSpPr>
          <p:nvPr/>
        </p:nvSpPr>
        <p:spPr bwMode="gray">
          <a:xfrm>
            <a:off x="967014" y="1902802"/>
            <a:ext cx="3009024" cy="1476319"/>
          </a:xfrm>
          <a:prstGeom prst="roundRect">
            <a:avLst>
              <a:gd name="adj" fmla="val 2590"/>
            </a:avLst>
          </a:prstGeom>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B050"/>
                </a:solidFill>
                <a:effectLst/>
                <a:uLnTx/>
                <a:uFillTx/>
                <a:latin typeface="Calibri" panose="020F0502020204030204"/>
                <a:ea typeface="+mn-ea"/>
                <a:cs typeface="Arial" panose="020B0604020202020204" pitchFamily="34" charset="0"/>
              </a:rPr>
              <a:t>1. PLANNING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Inputs from Sustainability committee/Executive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Promoting diversity and inclusivity testing to balance the biases in software algorithms, data sets, and user interfaces that may have social impact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Green IT supply chain for hardware components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Increase adoption of security testing to identify and address potential vulnerabilities</a:t>
            </a:r>
          </a:p>
        </p:txBody>
      </p:sp>
      <p:sp>
        <p:nvSpPr>
          <p:cNvPr id="130" name="Rectangle 5">
            <a:extLst>
              <a:ext uri="{FF2B5EF4-FFF2-40B4-BE49-F238E27FC236}">
                <a16:creationId xmlns:a16="http://schemas.microsoft.com/office/drawing/2014/main" id="{8D31C63D-A4DF-70B8-95DB-74ABDB6CCAED}"/>
              </a:ext>
            </a:extLst>
          </p:cNvPr>
          <p:cNvSpPr txBox="1">
            <a:spLocks noChangeAspect="1" noChangeArrowheads="1"/>
          </p:cNvSpPr>
          <p:nvPr/>
        </p:nvSpPr>
        <p:spPr bwMode="gray">
          <a:xfrm>
            <a:off x="6475794" y="2226996"/>
            <a:ext cx="3008376" cy="1954441"/>
          </a:xfrm>
          <a:prstGeom prst="roundRect">
            <a:avLst>
              <a:gd name="adj" fmla="val 3057"/>
            </a:avLst>
          </a:prstGeom>
          <a:ln>
            <a:solidFill>
              <a:srgbClr val="6600CC"/>
            </a:solidFill>
          </a:ln>
        </p:spPr>
        <p:style>
          <a:lnRef idx="2">
            <a:schemeClr val="accent1"/>
          </a:lnRef>
          <a:fillRef idx="1">
            <a:schemeClr val="lt1"/>
          </a:fillRef>
          <a:effectRef idx="0">
            <a:schemeClr val="accent1"/>
          </a:effectRef>
          <a:fontRef idx="minor">
            <a:schemeClr val="dk1"/>
          </a:fontRef>
        </p:style>
        <p:txBody>
          <a:bodyPr vert="horz"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7030A0"/>
                </a:solidFill>
                <a:effectLst/>
                <a:uLnTx/>
                <a:uFillTx/>
                <a:latin typeface="Calibri" panose="020F0502020204030204"/>
                <a:ea typeface="+mn-ea"/>
                <a:cs typeface="Arial" panose="020B0604020202020204" pitchFamily="34" charset="0"/>
              </a:rPr>
              <a:t>2.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Sustainable Test architecture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Reduce dependency on on-prem data centers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Energy Proportionality: Optimize the test planning coverage/ reusable test scripting /automation to maximize the energy efficiency of hardware.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Automation Optimization: Step-by-step optimizations that increase the overall carbon efficiency by utilizing re-usable test automation solutions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Analyze/measure the ESG impact within current tools &amp; frameworks</a:t>
            </a:r>
          </a:p>
        </p:txBody>
      </p:sp>
      <p:sp>
        <p:nvSpPr>
          <p:cNvPr id="131" name="Rectangle 5">
            <a:extLst>
              <a:ext uri="{FF2B5EF4-FFF2-40B4-BE49-F238E27FC236}">
                <a16:creationId xmlns:a16="http://schemas.microsoft.com/office/drawing/2014/main" id="{B0FD6235-7599-5998-7D75-8B010A735B6F}"/>
              </a:ext>
            </a:extLst>
          </p:cNvPr>
          <p:cNvSpPr txBox="1">
            <a:spLocks noChangeAspect="1" noChangeArrowheads="1"/>
          </p:cNvSpPr>
          <p:nvPr/>
        </p:nvSpPr>
        <p:spPr bwMode="gray">
          <a:xfrm>
            <a:off x="967014" y="3421437"/>
            <a:ext cx="3009024" cy="1524219"/>
          </a:xfrm>
          <a:prstGeom prst="roundRect">
            <a:avLst>
              <a:gd name="adj" fmla="val 3033"/>
            </a:avLst>
          </a:prstGeom>
        </p:spPr>
        <p:style>
          <a:lnRef idx="2">
            <a:schemeClr val="accent5"/>
          </a:lnRef>
          <a:fillRef idx="1">
            <a:schemeClr val="lt1"/>
          </a:fillRef>
          <a:effectRef idx="0">
            <a:schemeClr val="accent5"/>
          </a:effectRef>
          <a:fontRef idx="minor">
            <a:schemeClr val="dk1"/>
          </a:fontRef>
        </p:style>
        <p:txBody>
          <a:bodyPr vert="horz"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338D"/>
                </a:solidFill>
                <a:effectLst/>
                <a:uLnTx/>
                <a:uFillTx/>
                <a:latin typeface="Calibri" panose="020F0502020204030204"/>
                <a:ea typeface="+mn-ea"/>
                <a:cs typeface="Arial" panose="020B0604020202020204" pitchFamily="34" charset="0"/>
              </a:rPr>
              <a:t>3. TEST ENVIRONMENT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Efficient &amp; secure test data management complying with data privacy regulations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IAAS for test environment &amp; its integration with DevOps &amp; CI/CD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Virtualization for test data management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Automated Platform compatibility testing via cloud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Embodied Carbon: Build testing tools and applications that are hardware efficient.</a:t>
            </a:r>
          </a:p>
        </p:txBody>
      </p:sp>
      <p:sp>
        <p:nvSpPr>
          <p:cNvPr id="132" name="Rectangle 5">
            <a:extLst>
              <a:ext uri="{FF2B5EF4-FFF2-40B4-BE49-F238E27FC236}">
                <a16:creationId xmlns:a16="http://schemas.microsoft.com/office/drawing/2014/main" id="{48CDBCAC-1551-9669-CB19-0FC09EDE965C}"/>
              </a:ext>
            </a:extLst>
          </p:cNvPr>
          <p:cNvSpPr txBox="1">
            <a:spLocks noChangeAspect="1" noChangeArrowheads="1"/>
          </p:cNvSpPr>
          <p:nvPr/>
        </p:nvSpPr>
        <p:spPr bwMode="gray">
          <a:xfrm>
            <a:off x="6475794" y="4300341"/>
            <a:ext cx="3008376" cy="1535725"/>
          </a:xfrm>
          <a:prstGeom prst="roundRect">
            <a:avLst>
              <a:gd name="adj" fmla="val 4286"/>
            </a:avLst>
          </a:prstGeom>
          <a:ln>
            <a:solidFill>
              <a:srgbClr val="CC0066"/>
            </a:solidFill>
          </a:ln>
        </p:spPr>
        <p:style>
          <a:lnRef idx="2">
            <a:schemeClr val="accent2"/>
          </a:lnRef>
          <a:fillRef idx="1">
            <a:schemeClr val="lt1"/>
          </a:fillRef>
          <a:effectRef idx="0">
            <a:schemeClr val="accent2"/>
          </a:effectRef>
          <a:fontRef idx="minor">
            <a:schemeClr val="dk1"/>
          </a:fontRef>
        </p:style>
        <p:txBody>
          <a:bodyPr vert="horz"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6007E"/>
                </a:solidFill>
                <a:effectLst/>
                <a:uLnTx/>
                <a:uFillTx/>
                <a:latin typeface="Calibri" panose="020F0502020204030204"/>
                <a:ea typeface="+mn-ea"/>
                <a:cs typeface="Arial" panose="020B0604020202020204" pitchFamily="34" charset="0"/>
              </a:rPr>
              <a:t>4. TEST EXECUTION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NFT solutions to measure network and infra usage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Test automation for unattended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Automated Platform compatibility testing via cloud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Leveraging Open source &amp; shared libraries to improve efficiencies in test script development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Incorporation of automated accessibility testing tools &amp; higher adoption of accessibility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Test automation for unattended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3" name="Rectangle 5">
            <a:extLst>
              <a:ext uri="{FF2B5EF4-FFF2-40B4-BE49-F238E27FC236}">
                <a16:creationId xmlns:a16="http://schemas.microsoft.com/office/drawing/2014/main" id="{A5983C5F-BB02-227B-6EC1-A27569036AD6}"/>
              </a:ext>
            </a:extLst>
          </p:cNvPr>
          <p:cNvSpPr txBox="1">
            <a:spLocks noChangeAspect="1" noChangeArrowheads="1"/>
          </p:cNvSpPr>
          <p:nvPr/>
        </p:nvSpPr>
        <p:spPr bwMode="gray">
          <a:xfrm>
            <a:off x="967014" y="4987972"/>
            <a:ext cx="3009023" cy="1346317"/>
          </a:xfrm>
          <a:prstGeom prst="roundRect">
            <a:avLst>
              <a:gd name="adj" fmla="val 3701"/>
            </a:avLst>
          </a:prstGeom>
          <a:ln>
            <a:solidFill>
              <a:srgbClr val="009999"/>
            </a:solidFill>
          </a:ln>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A3A1"/>
                </a:solidFill>
                <a:effectLst/>
                <a:uLnTx/>
                <a:uFillTx/>
                <a:latin typeface="Calibri" panose="020F0502020204030204"/>
                <a:ea typeface="+mn-ea"/>
                <a:cs typeface="Arial" panose="020B0604020202020204" pitchFamily="34" charset="0"/>
              </a:rPr>
              <a:t>5. TEST REPORTING &amp; CLOSURE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Plan storage and transfer of test reporting/test results to cloud to minimize carbon footprint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Build/Use Test Data Management system that are carbon efficient in terms of storing and versioning (collaborative tools vs traditional tools)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Efficient &amp; secure test data management complying with data privacy regulations</a:t>
            </a:r>
          </a:p>
        </p:txBody>
      </p:sp>
      <p:cxnSp>
        <p:nvCxnSpPr>
          <p:cNvPr id="135" name="Straight Connector 134">
            <a:extLst>
              <a:ext uri="{FF2B5EF4-FFF2-40B4-BE49-F238E27FC236}">
                <a16:creationId xmlns:a16="http://schemas.microsoft.com/office/drawing/2014/main" id="{006331BC-C051-05F5-7B97-44EEC37DC048}"/>
              </a:ext>
            </a:extLst>
          </p:cNvPr>
          <p:cNvCxnSpPr>
            <a:cxnSpLocks/>
          </p:cNvCxnSpPr>
          <p:nvPr/>
        </p:nvCxnSpPr>
        <p:spPr>
          <a:xfrm flipH="1" flipV="1">
            <a:off x="3976433" y="4093226"/>
            <a:ext cx="457200" cy="0"/>
          </a:xfrm>
          <a:prstGeom prst="line">
            <a:avLst/>
          </a:prstGeom>
          <a:ln>
            <a:solidFill>
              <a:srgbClr val="0033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966435F-B6BE-67C4-1847-C80E133C7018}"/>
              </a:ext>
            </a:extLst>
          </p:cNvPr>
          <p:cNvCxnSpPr>
            <a:cxnSpLocks/>
          </p:cNvCxnSpPr>
          <p:nvPr/>
        </p:nvCxnSpPr>
        <p:spPr>
          <a:xfrm>
            <a:off x="5986723" y="3334713"/>
            <a:ext cx="457200" cy="0"/>
          </a:xfrm>
          <a:prstGeom prst="line">
            <a:avLst/>
          </a:prstGeom>
          <a:ln>
            <a:solidFill>
              <a:srgbClr val="7030A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5627B03-164E-F14D-F081-0A3E28F09E59}"/>
              </a:ext>
            </a:extLst>
          </p:cNvPr>
          <p:cNvCxnSpPr>
            <a:cxnSpLocks/>
          </p:cNvCxnSpPr>
          <p:nvPr/>
        </p:nvCxnSpPr>
        <p:spPr>
          <a:xfrm flipH="1">
            <a:off x="4005482" y="2485809"/>
            <a:ext cx="457200" cy="0"/>
          </a:xfrm>
          <a:prstGeom prst="line">
            <a:avLst/>
          </a:prstGeom>
          <a:ln>
            <a:solidFill>
              <a:srgbClr val="00B05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E914526-2DB2-D7B5-F8AF-91843025F5CE}"/>
              </a:ext>
            </a:extLst>
          </p:cNvPr>
          <p:cNvCxnSpPr>
            <a:cxnSpLocks/>
          </p:cNvCxnSpPr>
          <p:nvPr/>
        </p:nvCxnSpPr>
        <p:spPr>
          <a:xfrm flipH="1">
            <a:off x="4023449" y="5690485"/>
            <a:ext cx="457200" cy="0"/>
          </a:xfrm>
          <a:prstGeom prst="line">
            <a:avLst/>
          </a:prstGeom>
          <a:ln>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47DBA35-F169-91BC-76C0-99266E8F462D}"/>
              </a:ext>
            </a:extLst>
          </p:cNvPr>
          <p:cNvCxnSpPr>
            <a:cxnSpLocks/>
          </p:cNvCxnSpPr>
          <p:nvPr/>
        </p:nvCxnSpPr>
        <p:spPr>
          <a:xfrm flipV="1">
            <a:off x="5986723" y="4895678"/>
            <a:ext cx="457200" cy="6099"/>
          </a:xfrm>
          <a:prstGeom prst="line">
            <a:avLst/>
          </a:prstGeom>
          <a:ln>
            <a:solidFill>
              <a:srgbClr val="C6007E"/>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62" name="Freeform 16">
            <a:extLst>
              <a:ext uri="{FF2B5EF4-FFF2-40B4-BE49-F238E27FC236}">
                <a16:creationId xmlns:a16="http://schemas.microsoft.com/office/drawing/2014/main" id="{B684A218-5C63-010C-42F1-C4E0A7123D6C}"/>
              </a:ext>
            </a:extLst>
          </p:cNvPr>
          <p:cNvSpPr>
            <a:spLocks/>
          </p:cNvSpPr>
          <p:nvPr/>
        </p:nvSpPr>
        <p:spPr bwMode="auto">
          <a:xfrm>
            <a:off x="4433656" y="3522253"/>
            <a:ext cx="1023529" cy="1164625"/>
          </a:xfrm>
          <a:custGeom>
            <a:avLst/>
            <a:gdLst>
              <a:gd name="T0" fmla="*/ 40 w 885"/>
              <a:gd name="T1" fmla="*/ 603 h 1007"/>
              <a:gd name="T2" fmla="*/ 31 w 885"/>
              <a:gd name="T3" fmla="*/ 594 h 1007"/>
              <a:gd name="T4" fmla="*/ 23 w 885"/>
              <a:gd name="T5" fmla="*/ 582 h 1007"/>
              <a:gd name="T6" fmla="*/ 15 w 885"/>
              <a:gd name="T7" fmla="*/ 569 h 1007"/>
              <a:gd name="T8" fmla="*/ 10 w 885"/>
              <a:gd name="T9" fmla="*/ 557 h 1007"/>
              <a:gd name="T10" fmla="*/ 6 w 885"/>
              <a:gd name="T11" fmla="*/ 544 h 1007"/>
              <a:gd name="T12" fmla="*/ 2 w 885"/>
              <a:gd name="T13" fmla="*/ 530 h 1007"/>
              <a:gd name="T14" fmla="*/ 0 w 885"/>
              <a:gd name="T15" fmla="*/ 517 h 1007"/>
              <a:gd name="T16" fmla="*/ 0 w 885"/>
              <a:gd name="T17" fmla="*/ 503 h 1007"/>
              <a:gd name="T18" fmla="*/ 0 w 885"/>
              <a:gd name="T19" fmla="*/ 490 h 1007"/>
              <a:gd name="T20" fmla="*/ 2 w 885"/>
              <a:gd name="T21" fmla="*/ 477 h 1007"/>
              <a:gd name="T22" fmla="*/ 6 w 885"/>
              <a:gd name="T23" fmla="*/ 463 h 1007"/>
              <a:gd name="T24" fmla="*/ 10 w 885"/>
              <a:gd name="T25" fmla="*/ 450 h 1007"/>
              <a:gd name="T26" fmla="*/ 15 w 885"/>
              <a:gd name="T27" fmla="*/ 436 h 1007"/>
              <a:gd name="T28" fmla="*/ 23 w 885"/>
              <a:gd name="T29" fmla="*/ 425 h 1007"/>
              <a:gd name="T30" fmla="*/ 31 w 885"/>
              <a:gd name="T31" fmla="*/ 413 h 1007"/>
              <a:gd name="T32" fmla="*/ 40 w 885"/>
              <a:gd name="T33" fmla="*/ 402 h 1007"/>
              <a:gd name="T34" fmla="*/ 441 w 885"/>
              <a:gd name="T35" fmla="*/ 0 h 1007"/>
              <a:gd name="T36" fmla="*/ 843 w 885"/>
              <a:gd name="T37" fmla="*/ 402 h 1007"/>
              <a:gd name="T38" fmla="*/ 852 w 885"/>
              <a:gd name="T39" fmla="*/ 413 h 1007"/>
              <a:gd name="T40" fmla="*/ 862 w 885"/>
              <a:gd name="T41" fmla="*/ 425 h 1007"/>
              <a:gd name="T42" fmla="*/ 867 w 885"/>
              <a:gd name="T43" fmla="*/ 436 h 1007"/>
              <a:gd name="T44" fmla="*/ 873 w 885"/>
              <a:gd name="T45" fmla="*/ 450 h 1007"/>
              <a:gd name="T46" fmla="*/ 879 w 885"/>
              <a:gd name="T47" fmla="*/ 463 h 1007"/>
              <a:gd name="T48" fmla="*/ 883 w 885"/>
              <a:gd name="T49" fmla="*/ 477 h 1007"/>
              <a:gd name="T50" fmla="*/ 885 w 885"/>
              <a:gd name="T51" fmla="*/ 490 h 1007"/>
              <a:gd name="T52" fmla="*/ 885 w 885"/>
              <a:gd name="T53" fmla="*/ 503 h 1007"/>
              <a:gd name="T54" fmla="*/ 885 w 885"/>
              <a:gd name="T55" fmla="*/ 517 h 1007"/>
              <a:gd name="T56" fmla="*/ 883 w 885"/>
              <a:gd name="T57" fmla="*/ 530 h 1007"/>
              <a:gd name="T58" fmla="*/ 879 w 885"/>
              <a:gd name="T59" fmla="*/ 544 h 1007"/>
              <a:gd name="T60" fmla="*/ 873 w 885"/>
              <a:gd name="T61" fmla="*/ 557 h 1007"/>
              <a:gd name="T62" fmla="*/ 867 w 885"/>
              <a:gd name="T63" fmla="*/ 569 h 1007"/>
              <a:gd name="T64" fmla="*/ 862 w 885"/>
              <a:gd name="T65" fmla="*/ 582 h 1007"/>
              <a:gd name="T66" fmla="*/ 852 w 885"/>
              <a:gd name="T67" fmla="*/ 594 h 1007"/>
              <a:gd name="T68" fmla="*/ 843 w 885"/>
              <a:gd name="T69" fmla="*/ 603 h 1007"/>
              <a:gd name="T70" fmla="*/ 441 w 885"/>
              <a:gd name="T71" fmla="*/ 1007 h 1007"/>
              <a:gd name="T72" fmla="*/ 40 w 885"/>
              <a:gd name="T73" fmla="*/ 603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5" h="1007">
                <a:moveTo>
                  <a:pt x="40" y="603"/>
                </a:moveTo>
                <a:lnTo>
                  <a:pt x="31" y="594"/>
                </a:lnTo>
                <a:lnTo>
                  <a:pt x="23" y="582"/>
                </a:lnTo>
                <a:lnTo>
                  <a:pt x="15" y="569"/>
                </a:lnTo>
                <a:lnTo>
                  <a:pt x="10" y="557"/>
                </a:lnTo>
                <a:lnTo>
                  <a:pt x="6" y="544"/>
                </a:lnTo>
                <a:lnTo>
                  <a:pt x="2" y="530"/>
                </a:lnTo>
                <a:lnTo>
                  <a:pt x="0" y="517"/>
                </a:lnTo>
                <a:lnTo>
                  <a:pt x="0" y="503"/>
                </a:lnTo>
                <a:lnTo>
                  <a:pt x="0" y="490"/>
                </a:lnTo>
                <a:lnTo>
                  <a:pt x="2" y="477"/>
                </a:lnTo>
                <a:lnTo>
                  <a:pt x="6" y="463"/>
                </a:lnTo>
                <a:lnTo>
                  <a:pt x="10" y="450"/>
                </a:lnTo>
                <a:lnTo>
                  <a:pt x="15" y="436"/>
                </a:lnTo>
                <a:lnTo>
                  <a:pt x="23" y="425"/>
                </a:lnTo>
                <a:lnTo>
                  <a:pt x="31" y="413"/>
                </a:lnTo>
                <a:lnTo>
                  <a:pt x="40" y="402"/>
                </a:lnTo>
                <a:lnTo>
                  <a:pt x="441" y="0"/>
                </a:lnTo>
                <a:lnTo>
                  <a:pt x="843" y="402"/>
                </a:lnTo>
                <a:lnTo>
                  <a:pt x="852" y="413"/>
                </a:lnTo>
                <a:lnTo>
                  <a:pt x="862" y="425"/>
                </a:lnTo>
                <a:lnTo>
                  <a:pt x="867" y="436"/>
                </a:lnTo>
                <a:lnTo>
                  <a:pt x="873" y="450"/>
                </a:lnTo>
                <a:lnTo>
                  <a:pt x="879" y="463"/>
                </a:lnTo>
                <a:lnTo>
                  <a:pt x="883" y="477"/>
                </a:lnTo>
                <a:lnTo>
                  <a:pt x="885" y="490"/>
                </a:lnTo>
                <a:lnTo>
                  <a:pt x="885" y="503"/>
                </a:lnTo>
                <a:lnTo>
                  <a:pt x="885" y="517"/>
                </a:lnTo>
                <a:lnTo>
                  <a:pt x="883" y="530"/>
                </a:lnTo>
                <a:lnTo>
                  <a:pt x="879" y="544"/>
                </a:lnTo>
                <a:lnTo>
                  <a:pt x="873" y="557"/>
                </a:lnTo>
                <a:lnTo>
                  <a:pt x="867" y="569"/>
                </a:lnTo>
                <a:lnTo>
                  <a:pt x="862" y="582"/>
                </a:lnTo>
                <a:lnTo>
                  <a:pt x="852" y="594"/>
                </a:lnTo>
                <a:lnTo>
                  <a:pt x="843" y="603"/>
                </a:lnTo>
                <a:lnTo>
                  <a:pt x="441" y="1007"/>
                </a:lnTo>
                <a:lnTo>
                  <a:pt x="40" y="603"/>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0" name="Freeform 33">
            <a:extLst>
              <a:ext uri="{FF2B5EF4-FFF2-40B4-BE49-F238E27FC236}">
                <a16:creationId xmlns:a16="http://schemas.microsoft.com/office/drawing/2014/main" id="{E133A2AA-0348-25E0-5FE5-B68C9F4F91C7}"/>
              </a:ext>
            </a:extLst>
          </p:cNvPr>
          <p:cNvSpPr>
            <a:spLocks/>
          </p:cNvSpPr>
          <p:nvPr/>
        </p:nvSpPr>
        <p:spPr bwMode="auto">
          <a:xfrm>
            <a:off x="4433656" y="1935605"/>
            <a:ext cx="1023529" cy="1163468"/>
          </a:xfrm>
          <a:custGeom>
            <a:avLst/>
            <a:gdLst>
              <a:gd name="T0" fmla="*/ 42 w 885"/>
              <a:gd name="T1" fmla="*/ 605 h 1006"/>
              <a:gd name="T2" fmla="*/ 33 w 885"/>
              <a:gd name="T3" fmla="*/ 593 h 1006"/>
              <a:gd name="T4" fmla="*/ 23 w 885"/>
              <a:gd name="T5" fmla="*/ 582 h 1006"/>
              <a:gd name="T6" fmla="*/ 18 w 885"/>
              <a:gd name="T7" fmla="*/ 570 h 1006"/>
              <a:gd name="T8" fmla="*/ 12 w 885"/>
              <a:gd name="T9" fmla="*/ 557 h 1006"/>
              <a:gd name="T10" fmla="*/ 6 w 885"/>
              <a:gd name="T11" fmla="*/ 543 h 1006"/>
              <a:gd name="T12" fmla="*/ 2 w 885"/>
              <a:gd name="T13" fmla="*/ 530 h 1006"/>
              <a:gd name="T14" fmla="*/ 0 w 885"/>
              <a:gd name="T15" fmla="*/ 516 h 1006"/>
              <a:gd name="T16" fmla="*/ 0 w 885"/>
              <a:gd name="T17" fmla="*/ 503 h 1006"/>
              <a:gd name="T18" fmla="*/ 0 w 885"/>
              <a:gd name="T19" fmla="*/ 490 h 1006"/>
              <a:gd name="T20" fmla="*/ 2 w 885"/>
              <a:gd name="T21" fmla="*/ 476 h 1006"/>
              <a:gd name="T22" fmla="*/ 6 w 885"/>
              <a:gd name="T23" fmla="*/ 463 h 1006"/>
              <a:gd name="T24" fmla="*/ 12 w 885"/>
              <a:gd name="T25" fmla="*/ 449 h 1006"/>
              <a:gd name="T26" fmla="*/ 18 w 885"/>
              <a:gd name="T27" fmla="*/ 436 h 1006"/>
              <a:gd name="T28" fmla="*/ 23 w 885"/>
              <a:gd name="T29" fmla="*/ 424 h 1006"/>
              <a:gd name="T30" fmla="*/ 33 w 885"/>
              <a:gd name="T31" fmla="*/ 413 h 1006"/>
              <a:gd name="T32" fmla="*/ 42 w 885"/>
              <a:gd name="T33" fmla="*/ 401 h 1006"/>
              <a:gd name="T34" fmla="*/ 444 w 885"/>
              <a:gd name="T35" fmla="*/ 0 h 1006"/>
              <a:gd name="T36" fmla="*/ 845 w 885"/>
              <a:gd name="T37" fmla="*/ 401 h 1006"/>
              <a:gd name="T38" fmla="*/ 854 w 885"/>
              <a:gd name="T39" fmla="*/ 413 h 1006"/>
              <a:gd name="T40" fmla="*/ 862 w 885"/>
              <a:gd name="T41" fmla="*/ 424 h 1006"/>
              <a:gd name="T42" fmla="*/ 870 w 885"/>
              <a:gd name="T43" fmla="*/ 436 h 1006"/>
              <a:gd name="T44" fmla="*/ 875 w 885"/>
              <a:gd name="T45" fmla="*/ 449 h 1006"/>
              <a:gd name="T46" fmla="*/ 879 w 885"/>
              <a:gd name="T47" fmla="*/ 463 h 1006"/>
              <a:gd name="T48" fmla="*/ 883 w 885"/>
              <a:gd name="T49" fmla="*/ 476 h 1006"/>
              <a:gd name="T50" fmla="*/ 885 w 885"/>
              <a:gd name="T51" fmla="*/ 490 h 1006"/>
              <a:gd name="T52" fmla="*/ 885 w 885"/>
              <a:gd name="T53" fmla="*/ 503 h 1006"/>
              <a:gd name="T54" fmla="*/ 885 w 885"/>
              <a:gd name="T55" fmla="*/ 516 h 1006"/>
              <a:gd name="T56" fmla="*/ 883 w 885"/>
              <a:gd name="T57" fmla="*/ 530 h 1006"/>
              <a:gd name="T58" fmla="*/ 879 w 885"/>
              <a:gd name="T59" fmla="*/ 543 h 1006"/>
              <a:gd name="T60" fmla="*/ 875 w 885"/>
              <a:gd name="T61" fmla="*/ 557 h 1006"/>
              <a:gd name="T62" fmla="*/ 870 w 885"/>
              <a:gd name="T63" fmla="*/ 570 h 1006"/>
              <a:gd name="T64" fmla="*/ 862 w 885"/>
              <a:gd name="T65" fmla="*/ 582 h 1006"/>
              <a:gd name="T66" fmla="*/ 854 w 885"/>
              <a:gd name="T67" fmla="*/ 593 h 1006"/>
              <a:gd name="T68" fmla="*/ 845 w 885"/>
              <a:gd name="T69" fmla="*/ 605 h 1006"/>
              <a:gd name="T70" fmla="*/ 444 w 885"/>
              <a:gd name="T71" fmla="*/ 1006 h 1006"/>
              <a:gd name="T72" fmla="*/ 42 w 885"/>
              <a:gd name="T73" fmla="*/ 605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5" h="1006">
                <a:moveTo>
                  <a:pt x="42" y="605"/>
                </a:moveTo>
                <a:lnTo>
                  <a:pt x="33" y="593"/>
                </a:lnTo>
                <a:lnTo>
                  <a:pt x="23" y="582"/>
                </a:lnTo>
                <a:lnTo>
                  <a:pt x="18" y="570"/>
                </a:lnTo>
                <a:lnTo>
                  <a:pt x="12" y="557"/>
                </a:lnTo>
                <a:lnTo>
                  <a:pt x="6" y="543"/>
                </a:lnTo>
                <a:lnTo>
                  <a:pt x="2" y="530"/>
                </a:lnTo>
                <a:lnTo>
                  <a:pt x="0" y="516"/>
                </a:lnTo>
                <a:lnTo>
                  <a:pt x="0" y="503"/>
                </a:lnTo>
                <a:lnTo>
                  <a:pt x="0" y="490"/>
                </a:lnTo>
                <a:lnTo>
                  <a:pt x="2" y="476"/>
                </a:lnTo>
                <a:lnTo>
                  <a:pt x="6" y="463"/>
                </a:lnTo>
                <a:lnTo>
                  <a:pt x="12" y="449"/>
                </a:lnTo>
                <a:lnTo>
                  <a:pt x="18" y="436"/>
                </a:lnTo>
                <a:lnTo>
                  <a:pt x="23" y="424"/>
                </a:lnTo>
                <a:lnTo>
                  <a:pt x="33" y="413"/>
                </a:lnTo>
                <a:lnTo>
                  <a:pt x="42" y="401"/>
                </a:lnTo>
                <a:lnTo>
                  <a:pt x="444" y="0"/>
                </a:lnTo>
                <a:lnTo>
                  <a:pt x="845" y="401"/>
                </a:lnTo>
                <a:lnTo>
                  <a:pt x="854" y="413"/>
                </a:lnTo>
                <a:lnTo>
                  <a:pt x="862" y="424"/>
                </a:lnTo>
                <a:lnTo>
                  <a:pt x="870" y="436"/>
                </a:lnTo>
                <a:lnTo>
                  <a:pt x="875" y="449"/>
                </a:lnTo>
                <a:lnTo>
                  <a:pt x="879" y="463"/>
                </a:lnTo>
                <a:lnTo>
                  <a:pt x="883" y="476"/>
                </a:lnTo>
                <a:lnTo>
                  <a:pt x="885" y="490"/>
                </a:lnTo>
                <a:lnTo>
                  <a:pt x="885" y="503"/>
                </a:lnTo>
                <a:lnTo>
                  <a:pt x="885" y="516"/>
                </a:lnTo>
                <a:lnTo>
                  <a:pt x="883" y="530"/>
                </a:lnTo>
                <a:lnTo>
                  <a:pt x="879" y="543"/>
                </a:lnTo>
                <a:lnTo>
                  <a:pt x="875" y="557"/>
                </a:lnTo>
                <a:lnTo>
                  <a:pt x="870" y="570"/>
                </a:lnTo>
                <a:lnTo>
                  <a:pt x="862" y="582"/>
                </a:lnTo>
                <a:lnTo>
                  <a:pt x="854" y="593"/>
                </a:lnTo>
                <a:lnTo>
                  <a:pt x="845" y="605"/>
                </a:lnTo>
                <a:lnTo>
                  <a:pt x="444" y="1006"/>
                </a:lnTo>
                <a:lnTo>
                  <a:pt x="42" y="605"/>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1" name="Freeform 19">
            <a:extLst>
              <a:ext uri="{FF2B5EF4-FFF2-40B4-BE49-F238E27FC236}">
                <a16:creationId xmlns:a16="http://schemas.microsoft.com/office/drawing/2014/main" id="{847D2129-F5A5-6BEC-E32F-6A405708E547}"/>
              </a:ext>
            </a:extLst>
          </p:cNvPr>
          <p:cNvSpPr>
            <a:spLocks/>
          </p:cNvSpPr>
          <p:nvPr/>
        </p:nvSpPr>
        <p:spPr bwMode="auto">
          <a:xfrm>
            <a:off x="4941152" y="2752979"/>
            <a:ext cx="1023529" cy="1163468"/>
          </a:xfrm>
          <a:custGeom>
            <a:avLst/>
            <a:gdLst>
              <a:gd name="T0" fmla="*/ 42 w 885"/>
              <a:gd name="T1" fmla="*/ 603 h 1006"/>
              <a:gd name="T2" fmla="*/ 33 w 885"/>
              <a:gd name="T3" fmla="*/ 594 h 1006"/>
              <a:gd name="T4" fmla="*/ 23 w 885"/>
              <a:gd name="T5" fmla="*/ 582 h 1006"/>
              <a:gd name="T6" fmla="*/ 17 w 885"/>
              <a:gd name="T7" fmla="*/ 569 h 1006"/>
              <a:gd name="T8" fmla="*/ 12 w 885"/>
              <a:gd name="T9" fmla="*/ 557 h 1006"/>
              <a:gd name="T10" fmla="*/ 6 w 885"/>
              <a:gd name="T11" fmla="*/ 544 h 1006"/>
              <a:gd name="T12" fmla="*/ 2 w 885"/>
              <a:gd name="T13" fmla="*/ 530 h 1006"/>
              <a:gd name="T14" fmla="*/ 0 w 885"/>
              <a:gd name="T15" fmla="*/ 517 h 1006"/>
              <a:gd name="T16" fmla="*/ 0 w 885"/>
              <a:gd name="T17" fmla="*/ 503 h 1006"/>
              <a:gd name="T18" fmla="*/ 0 w 885"/>
              <a:gd name="T19" fmla="*/ 490 h 1006"/>
              <a:gd name="T20" fmla="*/ 2 w 885"/>
              <a:gd name="T21" fmla="*/ 476 h 1006"/>
              <a:gd name="T22" fmla="*/ 6 w 885"/>
              <a:gd name="T23" fmla="*/ 463 h 1006"/>
              <a:gd name="T24" fmla="*/ 12 w 885"/>
              <a:gd name="T25" fmla="*/ 449 h 1006"/>
              <a:gd name="T26" fmla="*/ 17 w 885"/>
              <a:gd name="T27" fmla="*/ 436 h 1006"/>
              <a:gd name="T28" fmla="*/ 23 w 885"/>
              <a:gd name="T29" fmla="*/ 425 h 1006"/>
              <a:gd name="T30" fmla="*/ 33 w 885"/>
              <a:gd name="T31" fmla="*/ 413 h 1006"/>
              <a:gd name="T32" fmla="*/ 42 w 885"/>
              <a:gd name="T33" fmla="*/ 401 h 1006"/>
              <a:gd name="T34" fmla="*/ 443 w 885"/>
              <a:gd name="T35" fmla="*/ 0 h 1006"/>
              <a:gd name="T36" fmla="*/ 844 w 885"/>
              <a:gd name="T37" fmla="*/ 401 h 1006"/>
              <a:gd name="T38" fmla="*/ 854 w 885"/>
              <a:gd name="T39" fmla="*/ 413 h 1006"/>
              <a:gd name="T40" fmla="*/ 862 w 885"/>
              <a:gd name="T41" fmla="*/ 425 h 1006"/>
              <a:gd name="T42" fmla="*/ 869 w 885"/>
              <a:gd name="T43" fmla="*/ 436 h 1006"/>
              <a:gd name="T44" fmla="*/ 875 w 885"/>
              <a:gd name="T45" fmla="*/ 449 h 1006"/>
              <a:gd name="T46" fmla="*/ 879 w 885"/>
              <a:gd name="T47" fmla="*/ 463 h 1006"/>
              <a:gd name="T48" fmla="*/ 883 w 885"/>
              <a:gd name="T49" fmla="*/ 476 h 1006"/>
              <a:gd name="T50" fmla="*/ 885 w 885"/>
              <a:gd name="T51" fmla="*/ 490 h 1006"/>
              <a:gd name="T52" fmla="*/ 885 w 885"/>
              <a:gd name="T53" fmla="*/ 503 h 1006"/>
              <a:gd name="T54" fmla="*/ 885 w 885"/>
              <a:gd name="T55" fmla="*/ 517 h 1006"/>
              <a:gd name="T56" fmla="*/ 883 w 885"/>
              <a:gd name="T57" fmla="*/ 530 h 1006"/>
              <a:gd name="T58" fmla="*/ 879 w 885"/>
              <a:gd name="T59" fmla="*/ 544 h 1006"/>
              <a:gd name="T60" fmla="*/ 875 w 885"/>
              <a:gd name="T61" fmla="*/ 557 h 1006"/>
              <a:gd name="T62" fmla="*/ 869 w 885"/>
              <a:gd name="T63" fmla="*/ 569 h 1006"/>
              <a:gd name="T64" fmla="*/ 862 w 885"/>
              <a:gd name="T65" fmla="*/ 582 h 1006"/>
              <a:gd name="T66" fmla="*/ 854 w 885"/>
              <a:gd name="T67" fmla="*/ 594 h 1006"/>
              <a:gd name="T68" fmla="*/ 844 w 885"/>
              <a:gd name="T69" fmla="*/ 603 h 1006"/>
              <a:gd name="T70" fmla="*/ 443 w 885"/>
              <a:gd name="T71" fmla="*/ 1006 h 1006"/>
              <a:gd name="T72" fmla="*/ 42 w 885"/>
              <a:gd name="T73" fmla="*/ 603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5" h="1006">
                <a:moveTo>
                  <a:pt x="42" y="603"/>
                </a:moveTo>
                <a:lnTo>
                  <a:pt x="33" y="594"/>
                </a:lnTo>
                <a:lnTo>
                  <a:pt x="23" y="582"/>
                </a:lnTo>
                <a:lnTo>
                  <a:pt x="17" y="569"/>
                </a:lnTo>
                <a:lnTo>
                  <a:pt x="12" y="557"/>
                </a:lnTo>
                <a:lnTo>
                  <a:pt x="6" y="544"/>
                </a:lnTo>
                <a:lnTo>
                  <a:pt x="2" y="530"/>
                </a:lnTo>
                <a:lnTo>
                  <a:pt x="0" y="517"/>
                </a:lnTo>
                <a:lnTo>
                  <a:pt x="0" y="503"/>
                </a:lnTo>
                <a:lnTo>
                  <a:pt x="0" y="490"/>
                </a:lnTo>
                <a:lnTo>
                  <a:pt x="2" y="476"/>
                </a:lnTo>
                <a:lnTo>
                  <a:pt x="6" y="463"/>
                </a:lnTo>
                <a:lnTo>
                  <a:pt x="12" y="449"/>
                </a:lnTo>
                <a:lnTo>
                  <a:pt x="17" y="436"/>
                </a:lnTo>
                <a:lnTo>
                  <a:pt x="23" y="425"/>
                </a:lnTo>
                <a:lnTo>
                  <a:pt x="33" y="413"/>
                </a:lnTo>
                <a:lnTo>
                  <a:pt x="42" y="401"/>
                </a:lnTo>
                <a:lnTo>
                  <a:pt x="443" y="0"/>
                </a:lnTo>
                <a:lnTo>
                  <a:pt x="844" y="401"/>
                </a:lnTo>
                <a:lnTo>
                  <a:pt x="854" y="413"/>
                </a:lnTo>
                <a:lnTo>
                  <a:pt x="862" y="425"/>
                </a:lnTo>
                <a:lnTo>
                  <a:pt x="869" y="436"/>
                </a:lnTo>
                <a:lnTo>
                  <a:pt x="875" y="449"/>
                </a:lnTo>
                <a:lnTo>
                  <a:pt x="879" y="463"/>
                </a:lnTo>
                <a:lnTo>
                  <a:pt x="883" y="476"/>
                </a:lnTo>
                <a:lnTo>
                  <a:pt x="885" y="490"/>
                </a:lnTo>
                <a:lnTo>
                  <a:pt x="885" y="503"/>
                </a:lnTo>
                <a:lnTo>
                  <a:pt x="885" y="517"/>
                </a:lnTo>
                <a:lnTo>
                  <a:pt x="883" y="530"/>
                </a:lnTo>
                <a:lnTo>
                  <a:pt x="879" y="544"/>
                </a:lnTo>
                <a:lnTo>
                  <a:pt x="875" y="557"/>
                </a:lnTo>
                <a:lnTo>
                  <a:pt x="869" y="569"/>
                </a:lnTo>
                <a:lnTo>
                  <a:pt x="862" y="582"/>
                </a:lnTo>
                <a:lnTo>
                  <a:pt x="854" y="594"/>
                </a:lnTo>
                <a:lnTo>
                  <a:pt x="844" y="603"/>
                </a:lnTo>
                <a:lnTo>
                  <a:pt x="443" y="1006"/>
                </a:lnTo>
                <a:lnTo>
                  <a:pt x="42" y="603"/>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7" name="Freeform 20">
            <a:extLst>
              <a:ext uri="{FF2B5EF4-FFF2-40B4-BE49-F238E27FC236}">
                <a16:creationId xmlns:a16="http://schemas.microsoft.com/office/drawing/2014/main" id="{7DF150E2-955D-09AE-CE93-4DCAF3DDCE73}"/>
              </a:ext>
            </a:extLst>
          </p:cNvPr>
          <p:cNvSpPr>
            <a:spLocks/>
          </p:cNvSpPr>
          <p:nvPr/>
        </p:nvSpPr>
        <p:spPr bwMode="auto">
          <a:xfrm>
            <a:off x="4941152" y="4316993"/>
            <a:ext cx="1023529" cy="1163468"/>
          </a:xfrm>
          <a:custGeom>
            <a:avLst/>
            <a:gdLst>
              <a:gd name="T0" fmla="*/ 40 w 885"/>
              <a:gd name="T1" fmla="*/ 605 h 1006"/>
              <a:gd name="T2" fmla="*/ 31 w 885"/>
              <a:gd name="T3" fmla="*/ 593 h 1006"/>
              <a:gd name="T4" fmla="*/ 23 w 885"/>
              <a:gd name="T5" fmla="*/ 582 h 1006"/>
              <a:gd name="T6" fmla="*/ 15 w 885"/>
              <a:gd name="T7" fmla="*/ 570 h 1006"/>
              <a:gd name="T8" fmla="*/ 10 w 885"/>
              <a:gd name="T9" fmla="*/ 557 h 1006"/>
              <a:gd name="T10" fmla="*/ 6 w 885"/>
              <a:gd name="T11" fmla="*/ 543 h 1006"/>
              <a:gd name="T12" fmla="*/ 2 w 885"/>
              <a:gd name="T13" fmla="*/ 530 h 1006"/>
              <a:gd name="T14" fmla="*/ 0 w 885"/>
              <a:gd name="T15" fmla="*/ 516 h 1006"/>
              <a:gd name="T16" fmla="*/ 0 w 885"/>
              <a:gd name="T17" fmla="*/ 503 h 1006"/>
              <a:gd name="T18" fmla="*/ 0 w 885"/>
              <a:gd name="T19" fmla="*/ 489 h 1006"/>
              <a:gd name="T20" fmla="*/ 2 w 885"/>
              <a:gd name="T21" fmla="*/ 476 h 1006"/>
              <a:gd name="T22" fmla="*/ 6 w 885"/>
              <a:gd name="T23" fmla="*/ 463 h 1006"/>
              <a:gd name="T24" fmla="*/ 10 w 885"/>
              <a:gd name="T25" fmla="*/ 449 h 1006"/>
              <a:gd name="T26" fmla="*/ 15 w 885"/>
              <a:gd name="T27" fmla="*/ 436 h 1006"/>
              <a:gd name="T28" fmla="*/ 23 w 885"/>
              <a:gd name="T29" fmla="*/ 424 h 1006"/>
              <a:gd name="T30" fmla="*/ 31 w 885"/>
              <a:gd name="T31" fmla="*/ 413 h 1006"/>
              <a:gd name="T32" fmla="*/ 40 w 885"/>
              <a:gd name="T33" fmla="*/ 401 h 1006"/>
              <a:gd name="T34" fmla="*/ 441 w 885"/>
              <a:gd name="T35" fmla="*/ 0 h 1006"/>
              <a:gd name="T36" fmla="*/ 843 w 885"/>
              <a:gd name="T37" fmla="*/ 401 h 1006"/>
              <a:gd name="T38" fmla="*/ 852 w 885"/>
              <a:gd name="T39" fmla="*/ 413 h 1006"/>
              <a:gd name="T40" fmla="*/ 862 w 885"/>
              <a:gd name="T41" fmla="*/ 424 h 1006"/>
              <a:gd name="T42" fmla="*/ 867 w 885"/>
              <a:gd name="T43" fmla="*/ 436 h 1006"/>
              <a:gd name="T44" fmla="*/ 873 w 885"/>
              <a:gd name="T45" fmla="*/ 449 h 1006"/>
              <a:gd name="T46" fmla="*/ 879 w 885"/>
              <a:gd name="T47" fmla="*/ 463 h 1006"/>
              <a:gd name="T48" fmla="*/ 883 w 885"/>
              <a:gd name="T49" fmla="*/ 476 h 1006"/>
              <a:gd name="T50" fmla="*/ 885 w 885"/>
              <a:gd name="T51" fmla="*/ 489 h 1006"/>
              <a:gd name="T52" fmla="*/ 885 w 885"/>
              <a:gd name="T53" fmla="*/ 503 h 1006"/>
              <a:gd name="T54" fmla="*/ 885 w 885"/>
              <a:gd name="T55" fmla="*/ 516 h 1006"/>
              <a:gd name="T56" fmla="*/ 883 w 885"/>
              <a:gd name="T57" fmla="*/ 530 h 1006"/>
              <a:gd name="T58" fmla="*/ 879 w 885"/>
              <a:gd name="T59" fmla="*/ 543 h 1006"/>
              <a:gd name="T60" fmla="*/ 873 w 885"/>
              <a:gd name="T61" fmla="*/ 557 h 1006"/>
              <a:gd name="T62" fmla="*/ 867 w 885"/>
              <a:gd name="T63" fmla="*/ 570 h 1006"/>
              <a:gd name="T64" fmla="*/ 862 w 885"/>
              <a:gd name="T65" fmla="*/ 582 h 1006"/>
              <a:gd name="T66" fmla="*/ 852 w 885"/>
              <a:gd name="T67" fmla="*/ 593 h 1006"/>
              <a:gd name="T68" fmla="*/ 843 w 885"/>
              <a:gd name="T69" fmla="*/ 605 h 1006"/>
              <a:gd name="T70" fmla="*/ 441 w 885"/>
              <a:gd name="T71" fmla="*/ 1006 h 1006"/>
              <a:gd name="T72" fmla="*/ 40 w 885"/>
              <a:gd name="T73" fmla="*/ 605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5" h="1006">
                <a:moveTo>
                  <a:pt x="40" y="605"/>
                </a:moveTo>
                <a:lnTo>
                  <a:pt x="31" y="593"/>
                </a:lnTo>
                <a:lnTo>
                  <a:pt x="23" y="582"/>
                </a:lnTo>
                <a:lnTo>
                  <a:pt x="15" y="570"/>
                </a:lnTo>
                <a:lnTo>
                  <a:pt x="10" y="557"/>
                </a:lnTo>
                <a:lnTo>
                  <a:pt x="6" y="543"/>
                </a:lnTo>
                <a:lnTo>
                  <a:pt x="2" y="530"/>
                </a:lnTo>
                <a:lnTo>
                  <a:pt x="0" y="516"/>
                </a:lnTo>
                <a:lnTo>
                  <a:pt x="0" y="503"/>
                </a:lnTo>
                <a:lnTo>
                  <a:pt x="0" y="489"/>
                </a:lnTo>
                <a:lnTo>
                  <a:pt x="2" y="476"/>
                </a:lnTo>
                <a:lnTo>
                  <a:pt x="6" y="463"/>
                </a:lnTo>
                <a:lnTo>
                  <a:pt x="10" y="449"/>
                </a:lnTo>
                <a:lnTo>
                  <a:pt x="15" y="436"/>
                </a:lnTo>
                <a:lnTo>
                  <a:pt x="23" y="424"/>
                </a:lnTo>
                <a:lnTo>
                  <a:pt x="31" y="413"/>
                </a:lnTo>
                <a:lnTo>
                  <a:pt x="40" y="401"/>
                </a:lnTo>
                <a:lnTo>
                  <a:pt x="441" y="0"/>
                </a:lnTo>
                <a:lnTo>
                  <a:pt x="843" y="401"/>
                </a:lnTo>
                <a:lnTo>
                  <a:pt x="852" y="413"/>
                </a:lnTo>
                <a:lnTo>
                  <a:pt x="862" y="424"/>
                </a:lnTo>
                <a:lnTo>
                  <a:pt x="867" y="436"/>
                </a:lnTo>
                <a:lnTo>
                  <a:pt x="873" y="449"/>
                </a:lnTo>
                <a:lnTo>
                  <a:pt x="879" y="463"/>
                </a:lnTo>
                <a:lnTo>
                  <a:pt x="883" y="476"/>
                </a:lnTo>
                <a:lnTo>
                  <a:pt x="885" y="489"/>
                </a:lnTo>
                <a:lnTo>
                  <a:pt x="885" y="503"/>
                </a:lnTo>
                <a:lnTo>
                  <a:pt x="885" y="516"/>
                </a:lnTo>
                <a:lnTo>
                  <a:pt x="883" y="530"/>
                </a:lnTo>
                <a:lnTo>
                  <a:pt x="879" y="543"/>
                </a:lnTo>
                <a:lnTo>
                  <a:pt x="873" y="557"/>
                </a:lnTo>
                <a:lnTo>
                  <a:pt x="867" y="570"/>
                </a:lnTo>
                <a:lnTo>
                  <a:pt x="862" y="582"/>
                </a:lnTo>
                <a:lnTo>
                  <a:pt x="852" y="593"/>
                </a:lnTo>
                <a:lnTo>
                  <a:pt x="843" y="605"/>
                </a:lnTo>
                <a:lnTo>
                  <a:pt x="441" y="1006"/>
                </a:lnTo>
                <a:lnTo>
                  <a:pt x="40" y="605"/>
                </a:lnTo>
                <a:close/>
              </a:path>
            </a:pathLst>
          </a:custGeom>
          <a:solidFill>
            <a:srgbClr val="C6007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5" name="Freeform 7">
            <a:extLst>
              <a:ext uri="{FF2B5EF4-FFF2-40B4-BE49-F238E27FC236}">
                <a16:creationId xmlns:a16="http://schemas.microsoft.com/office/drawing/2014/main" id="{AC5F082B-1655-DC5C-88DA-2524BA48099E}"/>
              </a:ext>
            </a:extLst>
          </p:cNvPr>
          <p:cNvSpPr>
            <a:spLocks/>
          </p:cNvSpPr>
          <p:nvPr/>
        </p:nvSpPr>
        <p:spPr bwMode="auto">
          <a:xfrm>
            <a:off x="4433656" y="5110058"/>
            <a:ext cx="1023529" cy="1163468"/>
          </a:xfrm>
          <a:custGeom>
            <a:avLst/>
            <a:gdLst>
              <a:gd name="T0" fmla="*/ 42 w 885"/>
              <a:gd name="T1" fmla="*/ 605 h 1006"/>
              <a:gd name="T2" fmla="*/ 33 w 885"/>
              <a:gd name="T3" fmla="*/ 593 h 1006"/>
              <a:gd name="T4" fmla="*/ 23 w 885"/>
              <a:gd name="T5" fmla="*/ 581 h 1006"/>
              <a:gd name="T6" fmla="*/ 17 w 885"/>
              <a:gd name="T7" fmla="*/ 570 h 1006"/>
              <a:gd name="T8" fmla="*/ 12 w 885"/>
              <a:gd name="T9" fmla="*/ 557 h 1006"/>
              <a:gd name="T10" fmla="*/ 6 w 885"/>
              <a:gd name="T11" fmla="*/ 543 h 1006"/>
              <a:gd name="T12" fmla="*/ 2 w 885"/>
              <a:gd name="T13" fmla="*/ 530 h 1006"/>
              <a:gd name="T14" fmla="*/ 0 w 885"/>
              <a:gd name="T15" fmla="*/ 516 h 1006"/>
              <a:gd name="T16" fmla="*/ 0 w 885"/>
              <a:gd name="T17" fmla="*/ 503 h 1006"/>
              <a:gd name="T18" fmla="*/ 0 w 885"/>
              <a:gd name="T19" fmla="*/ 489 h 1006"/>
              <a:gd name="T20" fmla="*/ 2 w 885"/>
              <a:gd name="T21" fmla="*/ 476 h 1006"/>
              <a:gd name="T22" fmla="*/ 6 w 885"/>
              <a:gd name="T23" fmla="*/ 462 h 1006"/>
              <a:gd name="T24" fmla="*/ 12 w 885"/>
              <a:gd name="T25" fmla="*/ 449 h 1006"/>
              <a:gd name="T26" fmla="*/ 17 w 885"/>
              <a:gd name="T27" fmla="*/ 437 h 1006"/>
              <a:gd name="T28" fmla="*/ 23 w 885"/>
              <a:gd name="T29" fmla="*/ 424 h 1006"/>
              <a:gd name="T30" fmla="*/ 33 w 885"/>
              <a:gd name="T31" fmla="*/ 412 h 1006"/>
              <a:gd name="T32" fmla="*/ 42 w 885"/>
              <a:gd name="T33" fmla="*/ 403 h 1006"/>
              <a:gd name="T34" fmla="*/ 443 w 885"/>
              <a:gd name="T35" fmla="*/ 0 h 1006"/>
              <a:gd name="T36" fmla="*/ 844 w 885"/>
              <a:gd name="T37" fmla="*/ 403 h 1006"/>
              <a:gd name="T38" fmla="*/ 854 w 885"/>
              <a:gd name="T39" fmla="*/ 412 h 1006"/>
              <a:gd name="T40" fmla="*/ 862 w 885"/>
              <a:gd name="T41" fmla="*/ 424 h 1006"/>
              <a:gd name="T42" fmla="*/ 869 w 885"/>
              <a:gd name="T43" fmla="*/ 437 h 1006"/>
              <a:gd name="T44" fmla="*/ 875 w 885"/>
              <a:gd name="T45" fmla="*/ 449 h 1006"/>
              <a:gd name="T46" fmla="*/ 879 w 885"/>
              <a:gd name="T47" fmla="*/ 462 h 1006"/>
              <a:gd name="T48" fmla="*/ 883 w 885"/>
              <a:gd name="T49" fmla="*/ 476 h 1006"/>
              <a:gd name="T50" fmla="*/ 885 w 885"/>
              <a:gd name="T51" fmla="*/ 489 h 1006"/>
              <a:gd name="T52" fmla="*/ 885 w 885"/>
              <a:gd name="T53" fmla="*/ 503 h 1006"/>
              <a:gd name="T54" fmla="*/ 885 w 885"/>
              <a:gd name="T55" fmla="*/ 516 h 1006"/>
              <a:gd name="T56" fmla="*/ 883 w 885"/>
              <a:gd name="T57" fmla="*/ 530 h 1006"/>
              <a:gd name="T58" fmla="*/ 879 w 885"/>
              <a:gd name="T59" fmla="*/ 543 h 1006"/>
              <a:gd name="T60" fmla="*/ 875 w 885"/>
              <a:gd name="T61" fmla="*/ 557 h 1006"/>
              <a:gd name="T62" fmla="*/ 869 w 885"/>
              <a:gd name="T63" fmla="*/ 570 h 1006"/>
              <a:gd name="T64" fmla="*/ 862 w 885"/>
              <a:gd name="T65" fmla="*/ 581 h 1006"/>
              <a:gd name="T66" fmla="*/ 854 w 885"/>
              <a:gd name="T67" fmla="*/ 593 h 1006"/>
              <a:gd name="T68" fmla="*/ 844 w 885"/>
              <a:gd name="T69" fmla="*/ 605 h 1006"/>
              <a:gd name="T70" fmla="*/ 443 w 885"/>
              <a:gd name="T71" fmla="*/ 1006 h 1006"/>
              <a:gd name="T72" fmla="*/ 42 w 885"/>
              <a:gd name="T73" fmla="*/ 605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5" h="1006">
                <a:moveTo>
                  <a:pt x="42" y="605"/>
                </a:moveTo>
                <a:lnTo>
                  <a:pt x="33" y="593"/>
                </a:lnTo>
                <a:lnTo>
                  <a:pt x="23" y="581"/>
                </a:lnTo>
                <a:lnTo>
                  <a:pt x="17" y="570"/>
                </a:lnTo>
                <a:lnTo>
                  <a:pt x="12" y="557"/>
                </a:lnTo>
                <a:lnTo>
                  <a:pt x="6" y="543"/>
                </a:lnTo>
                <a:lnTo>
                  <a:pt x="2" y="530"/>
                </a:lnTo>
                <a:lnTo>
                  <a:pt x="0" y="516"/>
                </a:lnTo>
                <a:lnTo>
                  <a:pt x="0" y="503"/>
                </a:lnTo>
                <a:lnTo>
                  <a:pt x="0" y="489"/>
                </a:lnTo>
                <a:lnTo>
                  <a:pt x="2" y="476"/>
                </a:lnTo>
                <a:lnTo>
                  <a:pt x="6" y="462"/>
                </a:lnTo>
                <a:lnTo>
                  <a:pt x="12" y="449"/>
                </a:lnTo>
                <a:lnTo>
                  <a:pt x="17" y="437"/>
                </a:lnTo>
                <a:lnTo>
                  <a:pt x="23" y="424"/>
                </a:lnTo>
                <a:lnTo>
                  <a:pt x="33" y="412"/>
                </a:lnTo>
                <a:lnTo>
                  <a:pt x="42" y="403"/>
                </a:lnTo>
                <a:lnTo>
                  <a:pt x="443" y="0"/>
                </a:lnTo>
                <a:lnTo>
                  <a:pt x="844" y="403"/>
                </a:lnTo>
                <a:lnTo>
                  <a:pt x="854" y="412"/>
                </a:lnTo>
                <a:lnTo>
                  <a:pt x="862" y="424"/>
                </a:lnTo>
                <a:lnTo>
                  <a:pt x="869" y="437"/>
                </a:lnTo>
                <a:lnTo>
                  <a:pt x="875" y="449"/>
                </a:lnTo>
                <a:lnTo>
                  <a:pt x="879" y="462"/>
                </a:lnTo>
                <a:lnTo>
                  <a:pt x="883" y="476"/>
                </a:lnTo>
                <a:lnTo>
                  <a:pt x="885" y="489"/>
                </a:lnTo>
                <a:lnTo>
                  <a:pt x="885" y="503"/>
                </a:lnTo>
                <a:lnTo>
                  <a:pt x="885" y="516"/>
                </a:lnTo>
                <a:lnTo>
                  <a:pt x="883" y="530"/>
                </a:lnTo>
                <a:lnTo>
                  <a:pt x="879" y="543"/>
                </a:lnTo>
                <a:lnTo>
                  <a:pt x="875" y="557"/>
                </a:lnTo>
                <a:lnTo>
                  <a:pt x="869" y="570"/>
                </a:lnTo>
                <a:lnTo>
                  <a:pt x="862" y="581"/>
                </a:lnTo>
                <a:lnTo>
                  <a:pt x="854" y="593"/>
                </a:lnTo>
                <a:lnTo>
                  <a:pt x="844" y="605"/>
                </a:lnTo>
                <a:lnTo>
                  <a:pt x="443" y="1006"/>
                </a:lnTo>
                <a:lnTo>
                  <a:pt x="42" y="605"/>
                </a:lnTo>
                <a:close/>
              </a:path>
            </a:pathLst>
          </a:custGeom>
          <a:solidFill>
            <a:srgbClr val="00A3A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72" name="Picture 171">
            <a:extLst>
              <a:ext uri="{FF2B5EF4-FFF2-40B4-BE49-F238E27FC236}">
                <a16:creationId xmlns:a16="http://schemas.microsoft.com/office/drawing/2014/main" id="{5384F1C6-38CF-2B6C-E205-B789BD6FFA15}"/>
              </a:ext>
            </a:extLst>
          </p:cNvPr>
          <p:cNvPicPr>
            <a:picLocks noChangeAspect="1"/>
          </p:cNvPicPr>
          <p:nvPr/>
        </p:nvPicPr>
        <p:blipFill>
          <a:blip r:embed="rId4"/>
          <a:stretch>
            <a:fillRect/>
          </a:stretch>
        </p:blipFill>
        <p:spPr>
          <a:xfrm>
            <a:off x="5945918" y="2315811"/>
            <a:ext cx="365760" cy="365760"/>
          </a:xfrm>
          <a:prstGeom prst="rect">
            <a:avLst/>
          </a:prstGeom>
        </p:spPr>
      </p:pic>
      <p:pic>
        <p:nvPicPr>
          <p:cNvPr id="173" name="Picture 172">
            <a:extLst>
              <a:ext uri="{FF2B5EF4-FFF2-40B4-BE49-F238E27FC236}">
                <a16:creationId xmlns:a16="http://schemas.microsoft.com/office/drawing/2014/main" id="{906B89FD-95DC-855C-F350-4F194A86EF9C}"/>
              </a:ext>
            </a:extLst>
          </p:cNvPr>
          <p:cNvPicPr>
            <a:picLocks noChangeAspect="1"/>
          </p:cNvPicPr>
          <p:nvPr/>
        </p:nvPicPr>
        <p:blipFill>
          <a:blip r:embed="rId4"/>
          <a:stretch>
            <a:fillRect/>
          </a:stretch>
        </p:blipFill>
        <p:spPr>
          <a:xfrm>
            <a:off x="5945918" y="4030131"/>
            <a:ext cx="365760" cy="365760"/>
          </a:xfrm>
          <a:prstGeom prst="rect">
            <a:avLst/>
          </a:prstGeom>
        </p:spPr>
      </p:pic>
      <p:pic>
        <p:nvPicPr>
          <p:cNvPr id="174" name="Picture 173">
            <a:extLst>
              <a:ext uri="{FF2B5EF4-FFF2-40B4-BE49-F238E27FC236}">
                <a16:creationId xmlns:a16="http://schemas.microsoft.com/office/drawing/2014/main" id="{3F3B220A-57E6-F1E2-E26F-F87F4283C9E2}"/>
              </a:ext>
            </a:extLst>
          </p:cNvPr>
          <p:cNvPicPr>
            <a:picLocks noChangeAspect="1"/>
          </p:cNvPicPr>
          <p:nvPr/>
        </p:nvPicPr>
        <p:blipFill>
          <a:blip r:embed="rId4"/>
          <a:stretch>
            <a:fillRect/>
          </a:stretch>
        </p:blipFill>
        <p:spPr>
          <a:xfrm>
            <a:off x="5907870" y="5661353"/>
            <a:ext cx="365760" cy="365760"/>
          </a:xfrm>
          <a:prstGeom prst="rect">
            <a:avLst/>
          </a:prstGeom>
        </p:spPr>
      </p:pic>
      <p:pic>
        <p:nvPicPr>
          <p:cNvPr id="175" name="Picture 174">
            <a:extLst>
              <a:ext uri="{FF2B5EF4-FFF2-40B4-BE49-F238E27FC236}">
                <a16:creationId xmlns:a16="http://schemas.microsoft.com/office/drawing/2014/main" id="{5F6378BD-AC6E-6B7C-DC49-83E2728F90A4}"/>
              </a:ext>
            </a:extLst>
          </p:cNvPr>
          <p:cNvPicPr>
            <a:picLocks noChangeAspect="1"/>
          </p:cNvPicPr>
          <p:nvPr/>
        </p:nvPicPr>
        <p:blipFill>
          <a:blip r:embed="rId4"/>
          <a:stretch>
            <a:fillRect/>
          </a:stretch>
        </p:blipFill>
        <p:spPr>
          <a:xfrm>
            <a:off x="4044953" y="3182373"/>
            <a:ext cx="365760" cy="365760"/>
          </a:xfrm>
          <a:prstGeom prst="rect">
            <a:avLst/>
          </a:prstGeom>
        </p:spPr>
      </p:pic>
      <p:pic>
        <p:nvPicPr>
          <p:cNvPr id="176" name="Picture 175">
            <a:extLst>
              <a:ext uri="{FF2B5EF4-FFF2-40B4-BE49-F238E27FC236}">
                <a16:creationId xmlns:a16="http://schemas.microsoft.com/office/drawing/2014/main" id="{51FA4644-A3F5-04CD-947A-2A0B86D7DB3C}"/>
              </a:ext>
            </a:extLst>
          </p:cNvPr>
          <p:cNvPicPr>
            <a:picLocks noChangeAspect="1"/>
          </p:cNvPicPr>
          <p:nvPr/>
        </p:nvPicPr>
        <p:blipFill>
          <a:blip r:embed="rId4"/>
          <a:stretch>
            <a:fillRect/>
          </a:stretch>
        </p:blipFill>
        <p:spPr>
          <a:xfrm>
            <a:off x="4048470" y="4813595"/>
            <a:ext cx="365760" cy="365760"/>
          </a:xfrm>
          <a:prstGeom prst="rect">
            <a:avLst/>
          </a:prstGeom>
        </p:spPr>
      </p:pic>
      <p:pic>
        <p:nvPicPr>
          <p:cNvPr id="179" name="Picture 178">
            <a:extLst>
              <a:ext uri="{FF2B5EF4-FFF2-40B4-BE49-F238E27FC236}">
                <a16:creationId xmlns:a16="http://schemas.microsoft.com/office/drawing/2014/main" id="{11105E61-749D-12D9-D7E7-0556BC1AFE44}"/>
              </a:ext>
            </a:extLst>
          </p:cNvPr>
          <p:cNvPicPr>
            <a:picLocks noChangeAspect="1"/>
          </p:cNvPicPr>
          <p:nvPr/>
        </p:nvPicPr>
        <p:blipFill>
          <a:blip r:embed="rId5"/>
          <a:stretch>
            <a:fillRect/>
          </a:stretch>
        </p:blipFill>
        <p:spPr>
          <a:xfrm>
            <a:off x="5193682" y="3052424"/>
            <a:ext cx="548640" cy="548640"/>
          </a:xfrm>
          <a:prstGeom prst="rect">
            <a:avLst/>
          </a:prstGeom>
        </p:spPr>
      </p:pic>
      <p:pic>
        <p:nvPicPr>
          <p:cNvPr id="180" name="Picture 179">
            <a:extLst>
              <a:ext uri="{FF2B5EF4-FFF2-40B4-BE49-F238E27FC236}">
                <a16:creationId xmlns:a16="http://schemas.microsoft.com/office/drawing/2014/main" id="{69DE2480-C6E7-C9B9-D4E7-BEDCD6FF40CB}"/>
              </a:ext>
            </a:extLst>
          </p:cNvPr>
          <p:cNvPicPr>
            <a:picLocks noChangeAspect="1"/>
          </p:cNvPicPr>
          <p:nvPr/>
        </p:nvPicPr>
        <p:blipFill>
          <a:blip r:embed="rId6"/>
          <a:stretch>
            <a:fillRect/>
          </a:stretch>
        </p:blipFill>
        <p:spPr>
          <a:xfrm>
            <a:off x="4695858" y="2243019"/>
            <a:ext cx="548640" cy="548640"/>
          </a:xfrm>
          <a:prstGeom prst="rect">
            <a:avLst/>
          </a:prstGeom>
        </p:spPr>
      </p:pic>
      <p:pic>
        <p:nvPicPr>
          <p:cNvPr id="181" name="Picture 180">
            <a:extLst>
              <a:ext uri="{FF2B5EF4-FFF2-40B4-BE49-F238E27FC236}">
                <a16:creationId xmlns:a16="http://schemas.microsoft.com/office/drawing/2014/main" id="{06F12EE6-677B-8289-7894-AD3289F07BE7}"/>
              </a:ext>
            </a:extLst>
          </p:cNvPr>
          <p:cNvPicPr>
            <a:picLocks noChangeAspect="1"/>
          </p:cNvPicPr>
          <p:nvPr/>
        </p:nvPicPr>
        <p:blipFill>
          <a:blip r:embed="rId7"/>
          <a:stretch>
            <a:fillRect/>
          </a:stretch>
        </p:blipFill>
        <p:spPr>
          <a:xfrm>
            <a:off x="4662209" y="3824198"/>
            <a:ext cx="548640" cy="548640"/>
          </a:xfrm>
          <a:prstGeom prst="rect">
            <a:avLst/>
          </a:prstGeom>
        </p:spPr>
      </p:pic>
      <p:pic>
        <p:nvPicPr>
          <p:cNvPr id="182" name="Picture 181">
            <a:extLst>
              <a:ext uri="{FF2B5EF4-FFF2-40B4-BE49-F238E27FC236}">
                <a16:creationId xmlns:a16="http://schemas.microsoft.com/office/drawing/2014/main" id="{112F4EA9-4B65-0B72-CE14-3C5A377CBBDA}"/>
              </a:ext>
            </a:extLst>
          </p:cNvPr>
          <p:cNvPicPr>
            <a:picLocks noChangeAspect="1"/>
          </p:cNvPicPr>
          <p:nvPr/>
        </p:nvPicPr>
        <p:blipFill>
          <a:blip r:embed="rId8"/>
          <a:stretch>
            <a:fillRect/>
          </a:stretch>
        </p:blipFill>
        <p:spPr>
          <a:xfrm>
            <a:off x="5182865" y="4603787"/>
            <a:ext cx="548640" cy="548640"/>
          </a:xfrm>
          <a:prstGeom prst="rect">
            <a:avLst/>
          </a:prstGeom>
        </p:spPr>
      </p:pic>
      <p:pic>
        <p:nvPicPr>
          <p:cNvPr id="183" name="Picture 182">
            <a:extLst>
              <a:ext uri="{FF2B5EF4-FFF2-40B4-BE49-F238E27FC236}">
                <a16:creationId xmlns:a16="http://schemas.microsoft.com/office/drawing/2014/main" id="{9214C6ED-820A-7872-3AC5-A8C3377635D5}"/>
              </a:ext>
            </a:extLst>
          </p:cNvPr>
          <p:cNvPicPr>
            <a:picLocks noChangeAspect="1"/>
          </p:cNvPicPr>
          <p:nvPr/>
        </p:nvPicPr>
        <p:blipFill>
          <a:blip r:embed="rId9"/>
          <a:stretch>
            <a:fillRect/>
          </a:stretch>
        </p:blipFill>
        <p:spPr>
          <a:xfrm>
            <a:off x="4663948" y="5407331"/>
            <a:ext cx="548640" cy="548640"/>
          </a:xfrm>
          <a:prstGeom prst="rect">
            <a:avLst/>
          </a:prstGeom>
        </p:spPr>
      </p:pic>
    </p:spTree>
    <p:extLst>
      <p:ext uri="{BB962C8B-B14F-4D97-AF65-F5344CB8AC3E}">
        <p14:creationId xmlns:p14="http://schemas.microsoft.com/office/powerpoint/2010/main" val="3086167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200" y="1815316"/>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Controlled access for work done remotely</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KPMG staff are provided with a Virtual Desktop Infrastructure (VDI) environment, enabling them to access applications, intranet sites, shared folders, and emails using the client's IT network. This setup ensures all data remains within the client's network, maintaining data security and streamlining access for KPMG staff.</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Thin clients offer faster and energy-efficient computing. </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lang="en-US" sz="1400" dirty="0">
                <a:solidFill>
                  <a:prstClr val="black"/>
                </a:solidFill>
                <a:latin typeface="Calibri" panose="020F0502020204030204"/>
              </a:rPr>
              <a:t>Thin clients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provide enhanced data security and centralized management.</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lang="en-US" sz="1400" dirty="0">
                <a:solidFill>
                  <a:prstClr val="black"/>
                </a:solidFill>
                <a:latin typeface="Calibri" panose="020F0502020204030204"/>
              </a:rPr>
              <a:t>Thin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clients reduce the risk of unauthorized software usage and virus introduction, promoting a safer IT environment.</a:t>
            </a:r>
          </a:p>
          <a:p>
            <a:pPr marL="114300" marR="0" lvl="0" indent="-114300" algn="l" defTabSz="914400" rtl="0" eaLnBrk="1" fontAlgn="auto" latinLnBrk="0" hangingPunct="1">
              <a:lnSpc>
                <a:spcPct val="100000"/>
              </a:lnSpc>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Users can access their virtual desktops from home PCs, tablets, or smartphones - ensuring a secure and flexible platform for remote access.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e 82">
            <a:extLst>
              <a:ext uri="{FF2B5EF4-FFF2-40B4-BE49-F238E27FC236}">
                <a16:creationId xmlns:a16="http://schemas.microsoft.com/office/drawing/2014/main" id="{06A1598C-BFF3-822A-7F9C-796276E9F98C}"/>
              </a:ext>
            </a:extLst>
          </p:cNvPr>
          <p:cNvGrpSpPr/>
          <p:nvPr/>
        </p:nvGrpSpPr>
        <p:grpSpPr>
          <a:xfrm>
            <a:off x="951181" y="1881350"/>
            <a:ext cx="3200400" cy="3200400"/>
            <a:chOff x="7963457" y="3553925"/>
            <a:chExt cx="2689883" cy="2680297"/>
          </a:xfrm>
        </p:grpSpPr>
        <p:sp>
          <p:nvSpPr>
            <p:cNvPr id="7" name="Freeform 5">
              <a:extLst>
                <a:ext uri="{FF2B5EF4-FFF2-40B4-BE49-F238E27FC236}">
                  <a16:creationId xmlns:a16="http://schemas.microsoft.com/office/drawing/2014/main" id="{E9AFA665-AEB0-CE75-868F-75686438B30C}"/>
                </a:ext>
              </a:extLst>
            </p:cNvPr>
            <p:cNvSpPr>
              <a:spLocks/>
            </p:cNvSpPr>
            <p:nvPr/>
          </p:nvSpPr>
          <p:spPr bwMode="auto">
            <a:xfrm>
              <a:off x="8165461" y="3553925"/>
              <a:ext cx="1311498" cy="951384"/>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1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9" y="438"/>
                    <a:pt x="749" y="434"/>
                  </a:cubicBezTo>
                  <a:cubicBezTo>
                    <a:pt x="877" y="216"/>
                    <a:pt x="877" y="216"/>
                    <a:pt x="877" y="216"/>
                  </a:cubicBezTo>
                  <a:cubicBezTo>
                    <a:pt x="751" y="0"/>
                    <a:pt x="751" y="0"/>
                    <a:pt x="751" y="0"/>
                  </a:cubicBezTo>
                  <a:cubicBezTo>
                    <a:pt x="446" y="4"/>
                    <a:pt x="162" y="163"/>
                    <a:pt x="0" y="420"/>
                  </a:cubicBezTo>
                  <a:close/>
                </a:path>
              </a:pathLst>
            </a:custGeom>
            <a:solidFill>
              <a:srgbClr val="00A3A1"/>
            </a:solidFill>
            <a:ln>
              <a:noFill/>
            </a:ln>
          </p:spPr>
          <p:txBody>
            <a:bodyPr vert="horz" wrap="square" lIns="73725" tIns="36863" rIns="73725" bIns="36863" numCol="1" anchor="t" anchorCtr="0" compatLnSpc="1">
              <a:prstTxWarp prst="textNoShape">
                <a:avLst/>
              </a:prstTxWarp>
            </a:bodyPr>
            <a:lstStyle/>
            <a:p>
              <a:pPr marL="0" marR="0" lvl="0" indent="0" algn="ctr" defTabSz="726852" rtl="0" eaLnBrk="0" fontAlgn="auto" latinLnBrk="0" hangingPunct="0">
                <a:lnSpc>
                  <a:spcPct val="100000"/>
                </a:lnSpc>
                <a:spcBef>
                  <a:spcPct val="40000"/>
                </a:spcBef>
                <a:spcAft>
                  <a:spcPts val="0"/>
                </a:spcAft>
                <a:buClrTx/>
                <a:buSzTx/>
                <a:buFontTx/>
                <a:buNone/>
                <a:tabLst/>
                <a:defRPr/>
              </a:pPr>
              <a:endParaRPr kumimoji="0" lang="en-GB" sz="11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8" name="Freeform 6">
              <a:extLst>
                <a:ext uri="{FF2B5EF4-FFF2-40B4-BE49-F238E27FC236}">
                  <a16:creationId xmlns:a16="http://schemas.microsoft.com/office/drawing/2014/main" id="{10FEB207-C98A-7F0B-AF83-A8E22C6E7107}"/>
                </a:ext>
              </a:extLst>
            </p:cNvPr>
            <p:cNvSpPr>
              <a:spLocks/>
            </p:cNvSpPr>
            <p:nvPr/>
          </p:nvSpPr>
          <p:spPr bwMode="auto">
            <a:xfrm>
              <a:off x="9339275" y="3555966"/>
              <a:ext cx="1108822" cy="978047"/>
            </a:xfrm>
            <a:custGeom>
              <a:avLst/>
              <a:gdLst>
                <a:gd name="T0" fmla="*/ 2 w 741"/>
                <a:gd name="T1" fmla="*/ 0 h 657"/>
                <a:gd name="T2" fmla="*/ 128 w 741"/>
                <a:gd name="T3" fmla="*/ 215 h 657"/>
                <a:gd name="T4" fmla="*/ 0 w 741"/>
                <a:gd name="T5" fmla="*/ 434 h 657"/>
                <a:gd name="T6" fmla="*/ 365 w 741"/>
                <a:gd name="T7" fmla="*/ 655 h 657"/>
                <a:gd name="T8" fmla="*/ 618 w 741"/>
                <a:gd name="T9" fmla="*/ 657 h 657"/>
                <a:gd name="T10" fmla="*/ 741 w 741"/>
                <a:gd name="T11" fmla="*/ 440 h 657"/>
                <a:gd name="T12" fmla="*/ 2 w 741"/>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1" h="657">
                  <a:moveTo>
                    <a:pt x="2" y="0"/>
                  </a:moveTo>
                  <a:cubicBezTo>
                    <a:pt x="128" y="215"/>
                    <a:pt x="128" y="215"/>
                    <a:pt x="128" y="215"/>
                  </a:cubicBezTo>
                  <a:cubicBezTo>
                    <a:pt x="0" y="434"/>
                    <a:pt x="0" y="434"/>
                    <a:pt x="0" y="434"/>
                  </a:cubicBezTo>
                  <a:cubicBezTo>
                    <a:pt x="149" y="445"/>
                    <a:pt x="286" y="527"/>
                    <a:pt x="365" y="655"/>
                  </a:cubicBezTo>
                  <a:cubicBezTo>
                    <a:pt x="618" y="657"/>
                    <a:pt x="618" y="657"/>
                    <a:pt x="618" y="657"/>
                  </a:cubicBezTo>
                  <a:cubicBezTo>
                    <a:pt x="741" y="440"/>
                    <a:pt x="741" y="440"/>
                    <a:pt x="741" y="440"/>
                  </a:cubicBezTo>
                  <a:cubicBezTo>
                    <a:pt x="585" y="178"/>
                    <a:pt x="306" y="12"/>
                    <a:pt x="2" y="0"/>
                  </a:cubicBezTo>
                  <a:close/>
                </a:path>
              </a:pathLst>
            </a:custGeom>
            <a:solidFill>
              <a:srgbClr val="0091DA"/>
            </a:solidFill>
            <a:ln>
              <a:noFill/>
            </a:ln>
          </p:spPr>
          <p:txBody>
            <a:bodyPr vert="horz" wrap="square" lIns="73725" tIns="36863" rIns="73725" bIns="36863" numCol="1" anchor="t" anchorCtr="0" compatLnSpc="1">
              <a:prstTxWarp prst="textNoShape">
                <a:avLst/>
              </a:prstTxWarp>
            </a:bodyPr>
            <a:lstStyle/>
            <a:p>
              <a:pPr marL="0" marR="0" lvl="0" indent="0" algn="l" defTabSz="1319779"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9" name="Freeform 7">
              <a:extLst>
                <a:ext uri="{FF2B5EF4-FFF2-40B4-BE49-F238E27FC236}">
                  <a16:creationId xmlns:a16="http://schemas.microsoft.com/office/drawing/2014/main" id="{C3F4B05A-7FDC-4C6C-76B8-B53B7F9170EF}"/>
                </a:ext>
              </a:extLst>
            </p:cNvPr>
            <p:cNvSpPr>
              <a:spLocks/>
            </p:cNvSpPr>
            <p:nvPr/>
          </p:nvSpPr>
          <p:spPr bwMode="auto">
            <a:xfrm>
              <a:off x="9132731" y="5282838"/>
              <a:ext cx="1312570" cy="951384"/>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5" y="477"/>
                    <a:pt x="877" y="220"/>
                  </a:cubicBezTo>
                  <a:cubicBezTo>
                    <a:pt x="628" y="222"/>
                    <a:pt x="628" y="222"/>
                    <a:pt x="628" y="222"/>
                  </a:cubicBezTo>
                  <a:lnTo>
                    <a:pt x="502" y="0"/>
                  </a:lnTo>
                  <a:close/>
                </a:path>
              </a:pathLst>
            </a:custGeom>
            <a:solidFill>
              <a:srgbClr val="005EB8"/>
            </a:solidFill>
            <a:ln>
              <a:noFill/>
            </a:ln>
          </p:spPr>
          <p:txBody>
            <a:bodyPr vert="horz" wrap="square" lIns="73725" tIns="36863" rIns="73725" bIns="36863" numCol="1" anchor="t" anchorCtr="0" compatLnSpc="1">
              <a:prstTxWarp prst="textNoShape">
                <a:avLst/>
              </a:prstTxWarp>
            </a:bodyPr>
            <a:lstStyle/>
            <a:p>
              <a:pPr marL="0" marR="0" lvl="0" indent="0" algn="l" defTabSz="1319779"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10" name="Freeform 8">
              <a:extLst>
                <a:ext uri="{FF2B5EF4-FFF2-40B4-BE49-F238E27FC236}">
                  <a16:creationId xmlns:a16="http://schemas.microsoft.com/office/drawing/2014/main" id="{A4A0566E-87D1-3924-0646-181726B83214}"/>
                </a:ext>
              </a:extLst>
            </p:cNvPr>
            <p:cNvSpPr>
              <a:spLocks/>
            </p:cNvSpPr>
            <p:nvPr/>
          </p:nvSpPr>
          <p:spPr bwMode="auto">
            <a:xfrm>
              <a:off x="9920916" y="4269595"/>
              <a:ext cx="732424" cy="1282020"/>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40" y="279"/>
                    <a:pt x="56" y="349"/>
                    <a:pt x="56" y="420"/>
                  </a:cubicBezTo>
                  <a:cubicBezTo>
                    <a:pt x="56" y="498"/>
                    <a:pt x="37" y="574"/>
                    <a:pt x="0" y="642"/>
                  </a:cubicBezTo>
                  <a:cubicBezTo>
                    <a:pt x="125" y="862"/>
                    <a:pt x="125" y="862"/>
                    <a:pt x="125" y="862"/>
                  </a:cubicBezTo>
                  <a:lnTo>
                    <a:pt x="375" y="861"/>
                  </a:lnTo>
                  <a:close/>
                </a:path>
              </a:pathLst>
            </a:custGeom>
            <a:solidFill>
              <a:srgbClr val="5AC7D9"/>
            </a:solidFill>
            <a:ln>
              <a:noFill/>
            </a:ln>
          </p:spPr>
          <p:txBody>
            <a:bodyPr vert="horz" wrap="square" lIns="73725" tIns="36863" rIns="73725" bIns="36863" numCol="1" anchor="t" anchorCtr="0" compatLnSpc="1">
              <a:prstTxWarp prst="textNoShape">
                <a:avLst/>
              </a:prstTxWarp>
            </a:bodyPr>
            <a:lstStyle/>
            <a:p>
              <a:pPr marL="0" marR="0" lvl="0" indent="0" algn="l" defTabSz="1319779"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11" name="Freeform 9">
              <a:extLst>
                <a:ext uri="{FF2B5EF4-FFF2-40B4-BE49-F238E27FC236}">
                  <a16:creationId xmlns:a16="http://schemas.microsoft.com/office/drawing/2014/main" id="{31511C72-CD9B-A283-F8AE-B529790E5D16}"/>
                </a:ext>
              </a:extLst>
            </p:cNvPr>
            <p:cNvSpPr>
              <a:spLocks/>
            </p:cNvSpPr>
            <p:nvPr/>
          </p:nvSpPr>
          <p:spPr bwMode="auto">
            <a:xfrm>
              <a:off x="7963457" y="4234634"/>
              <a:ext cx="732424" cy="1282020"/>
            </a:xfrm>
            <a:custGeom>
              <a:avLst/>
              <a:gdLst>
                <a:gd name="T0" fmla="*/ 115 w 490"/>
                <a:gd name="T1" fmla="*/ 1 h 862"/>
                <a:gd name="T2" fmla="*/ 0 w 490"/>
                <a:gd name="T3" fmla="*/ 442 h 862"/>
                <a:gd name="T4" fmla="*/ 104 w 490"/>
                <a:gd name="T5" fmla="*/ 862 h 862"/>
                <a:gd name="T6" fmla="*/ 227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1"/>
                  </a:moveTo>
                  <a:cubicBezTo>
                    <a:pt x="40" y="135"/>
                    <a:pt x="0" y="287"/>
                    <a:pt x="0" y="442"/>
                  </a:cubicBezTo>
                  <a:cubicBezTo>
                    <a:pt x="0" y="589"/>
                    <a:pt x="36" y="733"/>
                    <a:pt x="104" y="862"/>
                  </a:cubicBezTo>
                  <a:cubicBezTo>
                    <a:pt x="227" y="645"/>
                    <a:pt x="227" y="645"/>
                    <a:pt x="227"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1"/>
                  </a:lnTo>
                  <a:close/>
                </a:path>
              </a:pathLst>
            </a:custGeom>
            <a:solidFill>
              <a:schemeClr val="tx2"/>
            </a:solidFill>
            <a:ln>
              <a:noFill/>
            </a:ln>
          </p:spPr>
          <p:txBody>
            <a:bodyPr vert="horz" wrap="square" lIns="73725" tIns="36863" rIns="73725" bIns="36863" numCol="1" anchor="t" anchorCtr="0" compatLnSpc="1">
              <a:prstTxWarp prst="textNoShape">
                <a:avLst/>
              </a:prstTxWarp>
            </a:bodyPr>
            <a:lstStyle/>
            <a:p>
              <a:pPr marL="0" marR="0" lvl="0" indent="0" algn="l" defTabSz="1319779"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12" name="Freeform 10">
              <a:extLst>
                <a:ext uri="{FF2B5EF4-FFF2-40B4-BE49-F238E27FC236}">
                  <a16:creationId xmlns:a16="http://schemas.microsoft.com/office/drawing/2014/main" id="{0A8AE669-5746-1602-052D-2BA55EA9BD23}"/>
                </a:ext>
              </a:extLst>
            </p:cNvPr>
            <p:cNvSpPr>
              <a:spLocks/>
            </p:cNvSpPr>
            <p:nvPr/>
          </p:nvSpPr>
          <p:spPr bwMode="auto">
            <a:xfrm>
              <a:off x="8147231" y="5255108"/>
              <a:ext cx="1108822" cy="978047"/>
            </a:xfrm>
            <a:custGeom>
              <a:avLst/>
              <a:gdLst>
                <a:gd name="T0" fmla="*/ 739 w 741"/>
                <a:gd name="T1" fmla="*/ 657 h 657"/>
                <a:gd name="T2" fmla="*/ 613 w 741"/>
                <a:gd name="T3" fmla="*/ 442 h 657"/>
                <a:gd name="T4" fmla="*/ 741 w 741"/>
                <a:gd name="T5" fmla="*/ 223 h 657"/>
                <a:gd name="T6" fmla="*/ 376 w 741"/>
                <a:gd name="T7" fmla="*/ 2 h 657"/>
                <a:gd name="T8" fmla="*/ 123 w 741"/>
                <a:gd name="T9" fmla="*/ 0 h 657"/>
                <a:gd name="T10" fmla="*/ 0 w 741"/>
                <a:gd name="T11" fmla="*/ 217 h 657"/>
                <a:gd name="T12" fmla="*/ 739 w 741"/>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1" h="657">
                  <a:moveTo>
                    <a:pt x="739" y="657"/>
                  </a:moveTo>
                  <a:cubicBezTo>
                    <a:pt x="613" y="442"/>
                    <a:pt x="613" y="442"/>
                    <a:pt x="613" y="442"/>
                  </a:cubicBezTo>
                  <a:cubicBezTo>
                    <a:pt x="741" y="223"/>
                    <a:pt x="741" y="223"/>
                    <a:pt x="741" y="223"/>
                  </a:cubicBezTo>
                  <a:cubicBezTo>
                    <a:pt x="592" y="212"/>
                    <a:pt x="455" y="130"/>
                    <a:pt x="376" y="2"/>
                  </a:cubicBezTo>
                  <a:cubicBezTo>
                    <a:pt x="123" y="0"/>
                    <a:pt x="123" y="0"/>
                    <a:pt x="123" y="0"/>
                  </a:cubicBezTo>
                  <a:cubicBezTo>
                    <a:pt x="0" y="217"/>
                    <a:pt x="0" y="217"/>
                    <a:pt x="0" y="217"/>
                  </a:cubicBezTo>
                  <a:cubicBezTo>
                    <a:pt x="156" y="479"/>
                    <a:pt x="435" y="645"/>
                    <a:pt x="739" y="657"/>
                  </a:cubicBezTo>
                  <a:close/>
                </a:path>
              </a:pathLst>
            </a:custGeom>
            <a:solidFill>
              <a:srgbClr val="00706D"/>
            </a:solidFill>
            <a:ln>
              <a:noFill/>
            </a:ln>
          </p:spPr>
          <p:txBody>
            <a:bodyPr vert="horz" wrap="square" lIns="73725" tIns="36863" rIns="73725" bIns="36863" numCol="1" anchor="t" anchorCtr="0" compatLnSpc="1">
              <a:prstTxWarp prst="textNoShape">
                <a:avLst/>
              </a:prstTxWarp>
            </a:bodyPr>
            <a:lstStyle/>
            <a:p>
              <a:pPr marL="0" marR="0" lvl="0" indent="0" algn="l" defTabSz="1319779"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13" name="Rectangle 74">
              <a:extLst>
                <a:ext uri="{FF2B5EF4-FFF2-40B4-BE49-F238E27FC236}">
                  <a16:creationId xmlns:a16="http://schemas.microsoft.com/office/drawing/2014/main" id="{AE7C1FD7-BC49-D461-783A-1B122DA6F0B6}"/>
                </a:ext>
              </a:extLst>
            </p:cNvPr>
            <p:cNvSpPr>
              <a:spLocks noChangeAspect="1" noChangeArrowheads="1"/>
            </p:cNvSpPr>
            <p:nvPr>
              <p:custDataLst>
                <p:tags r:id="rId1"/>
              </p:custDataLst>
            </p:nvPr>
          </p:nvSpPr>
          <p:spPr bwMode="gray">
            <a:xfrm>
              <a:off x="8762359" y="4593467"/>
              <a:ext cx="1085808" cy="631157"/>
            </a:xfrm>
            <a:prstGeom prst="rect">
              <a:avLst/>
            </a:prstGeom>
            <a:noFill/>
            <a:ln w="9525">
              <a:noFill/>
              <a:miter lim="800000"/>
              <a:headEnd/>
              <a:tailEnd/>
            </a:ln>
          </p:spPr>
          <p:txBody>
            <a:bodyPr wrap="square" lIns="0" tIns="0" rIns="0" bIns="0">
              <a:spAutoFit/>
            </a:bodyPr>
            <a:lstStyle/>
            <a:p>
              <a:pPr marL="0" marR="0" lvl="0" indent="0" algn="ctr" defTabSz="726852" rtl="0" eaLnBrk="0" fontAlgn="auto" latinLnBrk="0" hangingPunct="0">
                <a:lnSpc>
                  <a:spcPct val="100000"/>
                </a:lnSpc>
                <a:spcBef>
                  <a:spcPts val="0"/>
                </a:spcBef>
                <a:spcAft>
                  <a:spcPts val="600"/>
                </a:spcAft>
                <a:buClrTx/>
                <a:buSzTx/>
                <a:buFontTx/>
                <a:buNone/>
                <a:tabLst/>
                <a:defRPr/>
              </a:pPr>
              <a:r>
                <a:rPr kumimoji="0" lang="en-GB" sz="1800" b="1" i="0" u="none" strike="noStrike" kern="0" cap="none" spc="0" normalizeH="0" baseline="0" noProof="0">
                  <a:ln>
                    <a:noFill/>
                  </a:ln>
                  <a:solidFill>
                    <a:srgbClr val="595959"/>
                  </a:solidFill>
                  <a:effectLst/>
                  <a:uLnTx/>
                  <a:uFillTx/>
                  <a:latin typeface="Arial"/>
                  <a:ea typeface="+mn-ea"/>
                  <a:cs typeface="Arial" pitchFamily="34" charset="0"/>
                </a:rPr>
                <a:t>Information Security Practices</a:t>
              </a:r>
            </a:p>
          </p:txBody>
        </p:sp>
        <p:sp>
          <p:nvSpPr>
            <p:cNvPr id="14" name="Rectangle 13">
              <a:extLst>
                <a:ext uri="{FF2B5EF4-FFF2-40B4-BE49-F238E27FC236}">
                  <a16:creationId xmlns:a16="http://schemas.microsoft.com/office/drawing/2014/main" id="{DC2F5271-B718-1053-77EF-B8F68C76AB40}"/>
                </a:ext>
              </a:extLst>
            </p:cNvPr>
            <p:cNvSpPr/>
            <p:nvPr/>
          </p:nvSpPr>
          <p:spPr>
            <a:xfrm rot="20354175">
              <a:off x="8342903" y="3933585"/>
              <a:ext cx="1994381" cy="1994381"/>
            </a:xfrm>
            <a:prstGeom prst="rect">
              <a:avLst/>
            </a:prstGeom>
            <a:noFill/>
            <a:ln>
              <a:noFill/>
            </a:ln>
          </p:spPr>
          <p:txBody>
            <a:bodyPr spcFirstLastPara="1" wrap="none" lIns="91440" tIns="45720" rIns="91440" bIns="45720" numCol="1">
              <a:prstTxWarp prst="textArchUp">
                <a:avLst/>
              </a:prstTxWarp>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Removable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Media disabled</a:t>
              </a:r>
              <a:endParaRPr kumimoji="0" lang="en-CA" sz="1000" b="1" i="0" u="none" strike="noStrike" kern="1200" cap="none" spc="0" normalizeH="0" baseline="0" noProof="0">
                <a:ln w="0"/>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109E421-57EF-B364-8115-8AC04FAD1145}"/>
                </a:ext>
              </a:extLst>
            </p:cNvPr>
            <p:cNvSpPr/>
            <p:nvPr/>
          </p:nvSpPr>
          <p:spPr>
            <a:xfrm rot="2785068">
              <a:off x="8209050" y="3865970"/>
              <a:ext cx="1994381" cy="1994381"/>
            </a:xfrm>
            <a:prstGeom prst="rect">
              <a:avLst/>
            </a:prstGeom>
            <a:noFill/>
            <a:ln>
              <a:noFill/>
            </a:ln>
          </p:spPr>
          <p:txBody>
            <a:bodyPr spcFirstLastPara="1" wrap="none" lIns="91440" tIns="45720" rIns="91440" bIns="45720" numCol="1">
              <a:prstTxWarp prst="textArchUp">
                <a:avLst/>
              </a:prstTxWarp>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Restricted User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Accounts/emails </a:t>
              </a:r>
            </a:p>
          </p:txBody>
        </p:sp>
        <p:sp>
          <p:nvSpPr>
            <p:cNvPr id="16" name="Rectangle 15">
              <a:extLst>
                <a:ext uri="{FF2B5EF4-FFF2-40B4-BE49-F238E27FC236}">
                  <a16:creationId xmlns:a16="http://schemas.microsoft.com/office/drawing/2014/main" id="{D830CB91-3423-E6A2-55DE-F81BDE23B36A}"/>
                </a:ext>
              </a:extLst>
            </p:cNvPr>
            <p:cNvSpPr/>
            <p:nvPr/>
          </p:nvSpPr>
          <p:spPr>
            <a:xfrm rot="5687614">
              <a:off x="8153879" y="3936611"/>
              <a:ext cx="1994381" cy="1994381"/>
            </a:xfrm>
            <a:prstGeom prst="rect">
              <a:avLst/>
            </a:prstGeom>
            <a:noFill/>
            <a:ln>
              <a:noFill/>
            </a:ln>
          </p:spPr>
          <p:txBody>
            <a:bodyPr spcFirstLastPara="1" wrap="none" lIns="91440" tIns="45720" rIns="91440" bIns="45720" numCol="1">
              <a:prstTxWarp prst="textArchUp">
                <a:avLst/>
              </a:prstTxWarp>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Workstation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Protection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through 256</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AES encryption </a:t>
              </a:r>
            </a:p>
          </p:txBody>
        </p:sp>
        <p:sp>
          <p:nvSpPr>
            <p:cNvPr id="17" name="Rectangle 16">
              <a:extLst>
                <a:ext uri="{FF2B5EF4-FFF2-40B4-BE49-F238E27FC236}">
                  <a16:creationId xmlns:a16="http://schemas.microsoft.com/office/drawing/2014/main" id="{802E5D4E-2D2B-2E10-F720-46DD2AB0DF75}"/>
                </a:ext>
              </a:extLst>
            </p:cNvPr>
            <p:cNvSpPr/>
            <p:nvPr/>
          </p:nvSpPr>
          <p:spPr>
            <a:xfrm rot="20088653">
              <a:off x="8241322" y="3782034"/>
              <a:ext cx="1994381" cy="1994381"/>
            </a:xfrm>
            <a:prstGeom prst="rect">
              <a:avLst/>
            </a:prstGeom>
            <a:noFill/>
            <a:ln>
              <a:noFill/>
            </a:ln>
          </p:spPr>
          <p:txBody>
            <a:bodyPr spcFirstLastPara="1" wrap="none" lIns="91440" tIns="45720" rIns="91440" bIns="45720" numCol="1">
              <a:prstTxWarp prst="textArchDown">
                <a:avLst/>
              </a:prstTxWarp>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Protected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Internet </a:t>
              </a:r>
              <a:br>
                <a:rPr kumimoji="0" lang="en-GB" sz="1000" b="1" i="0" u="none" strike="noStrike" kern="0" cap="none" spc="0" normalizeH="0" baseline="0" noProof="0">
                  <a:ln w="0"/>
                  <a:solidFill>
                    <a:prstClr val="white"/>
                  </a:solidFill>
                  <a:effectLst/>
                  <a:uLnTx/>
                  <a:uFillTx/>
                  <a:latin typeface="Arial"/>
                  <a:ea typeface="+mn-ea"/>
                  <a:cs typeface="Arial" pitchFamily="34" charset="0"/>
                </a:rPr>
              </a:br>
              <a:r>
                <a:rPr kumimoji="0" lang="en-GB" sz="1000" b="1" i="0" u="none" strike="noStrike" kern="0" cap="none" spc="0" normalizeH="0" baseline="0" noProof="0">
                  <a:ln w="0"/>
                  <a:solidFill>
                    <a:prstClr val="white"/>
                  </a:solidFill>
                  <a:effectLst/>
                  <a:uLnTx/>
                  <a:uFillTx/>
                  <a:latin typeface="Arial"/>
                  <a:ea typeface="+mn-ea"/>
                  <a:cs typeface="Arial" pitchFamily="34" charset="0"/>
                </a:rPr>
                <a:t>connectivity</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Firewall </a:t>
              </a:r>
            </a:p>
          </p:txBody>
        </p:sp>
        <p:sp>
          <p:nvSpPr>
            <p:cNvPr id="18" name="Rectangle 17">
              <a:extLst>
                <a:ext uri="{FF2B5EF4-FFF2-40B4-BE49-F238E27FC236}">
                  <a16:creationId xmlns:a16="http://schemas.microsoft.com/office/drawing/2014/main" id="{558BDCC4-425E-E942-C79A-60B7720FB41A}"/>
                </a:ext>
              </a:extLst>
            </p:cNvPr>
            <p:cNvSpPr/>
            <p:nvPr/>
          </p:nvSpPr>
          <p:spPr>
            <a:xfrm rot="16658059">
              <a:off x="8472652" y="3861592"/>
              <a:ext cx="1994381" cy="1994381"/>
            </a:xfrm>
            <a:prstGeom prst="rect">
              <a:avLst/>
            </a:prstGeom>
            <a:noFill/>
            <a:ln>
              <a:noFill/>
            </a:ln>
          </p:spPr>
          <p:txBody>
            <a:bodyPr spcFirstLastPara="1" wrap="none" lIns="91440" tIns="45720" rIns="91440" bIns="45720" numCol="1">
              <a:prstTxWarp prst="textArchUp">
                <a:avLst/>
              </a:prstTxWarp>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Highly Secured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Access control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system</a:t>
              </a:r>
            </a:p>
          </p:txBody>
        </p:sp>
        <p:sp>
          <p:nvSpPr>
            <p:cNvPr id="19" name="Rectangle 18">
              <a:extLst>
                <a:ext uri="{FF2B5EF4-FFF2-40B4-BE49-F238E27FC236}">
                  <a16:creationId xmlns:a16="http://schemas.microsoft.com/office/drawing/2014/main" id="{C8BCD6C7-4E51-769E-D617-E2B2DF2881C7}"/>
                </a:ext>
              </a:extLst>
            </p:cNvPr>
            <p:cNvSpPr/>
            <p:nvPr/>
          </p:nvSpPr>
          <p:spPr>
            <a:xfrm rot="2244662">
              <a:off x="8342084" y="3861593"/>
              <a:ext cx="1994381" cy="1994381"/>
            </a:xfrm>
            <a:prstGeom prst="rect">
              <a:avLst/>
            </a:prstGeom>
            <a:noFill/>
            <a:ln>
              <a:noFill/>
            </a:ln>
          </p:spPr>
          <p:txBody>
            <a:bodyPr spcFirstLastPara="1" wrap="none" lIns="91440" tIns="45720" rIns="91440" bIns="45720" numCol="1">
              <a:prstTxWarp prst="textArchDown">
                <a:avLst/>
              </a:prstTxWarp>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Only Client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 Authorized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w="0"/>
                  <a:solidFill>
                    <a:prstClr val="white"/>
                  </a:solidFill>
                  <a:effectLst/>
                  <a:uLnTx/>
                  <a:uFillTx/>
                  <a:latin typeface="Arial"/>
                  <a:ea typeface="+mn-ea"/>
                  <a:cs typeface="Arial" pitchFamily="34" charset="0"/>
                </a:rPr>
                <a:t>Software permitted</a:t>
              </a:r>
            </a:p>
          </p:txBody>
        </p:sp>
        <p:grpSp>
          <p:nvGrpSpPr>
            <p:cNvPr id="20" name="Group 26">
              <a:extLst>
                <a:ext uri="{FF2B5EF4-FFF2-40B4-BE49-F238E27FC236}">
                  <a16:creationId xmlns:a16="http://schemas.microsoft.com/office/drawing/2014/main" id="{A1D6B7C8-6B3A-3831-1FC1-1251FE9D7F10}"/>
                </a:ext>
              </a:extLst>
            </p:cNvPr>
            <p:cNvGrpSpPr/>
            <p:nvPr/>
          </p:nvGrpSpPr>
          <p:grpSpPr>
            <a:xfrm rot="19688352">
              <a:off x="8871215" y="4343250"/>
              <a:ext cx="73874" cy="43602"/>
              <a:chOff x="9586913" y="1462088"/>
              <a:chExt cx="144463" cy="85725"/>
            </a:xfrm>
            <a:solidFill>
              <a:sysClr val="window" lastClr="FFFFFF">
                <a:alpha val="60000"/>
              </a:sysClr>
            </a:solidFill>
          </p:grpSpPr>
          <p:sp>
            <p:nvSpPr>
              <p:cNvPr id="21" name="Freeform 18">
                <a:extLst>
                  <a:ext uri="{FF2B5EF4-FFF2-40B4-BE49-F238E27FC236}">
                    <a16:creationId xmlns:a16="http://schemas.microsoft.com/office/drawing/2014/main" id="{180DCB20-D4B0-B6E8-FBB6-7CC874748C94}"/>
                  </a:ext>
                </a:extLst>
              </p:cNvPr>
              <p:cNvSpPr>
                <a:spLocks noEditPoints="1"/>
              </p:cNvSpPr>
              <p:nvPr/>
            </p:nvSpPr>
            <p:spPr bwMode="auto">
              <a:xfrm>
                <a:off x="9586913" y="1497013"/>
                <a:ext cx="63500" cy="50800"/>
              </a:xfrm>
              <a:custGeom>
                <a:avLst/>
                <a:gdLst>
                  <a:gd name="T0" fmla="*/ 91 w 171"/>
                  <a:gd name="T1" fmla="*/ 7 h 136"/>
                  <a:gd name="T2" fmla="*/ 53 w 171"/>
                  <a:gd name="T3" fmla="*/ 16 h 136"/>
                  <a:gd name="T4" fmla="*/ 6 w 171"/>
                  <a:gd name="T5" fmla="*/ 85 h 136"/>
                  <a:gd name="T6" fmla="*/ 30 w 171"/>
                  <a:gd name="T7" fmla="*/ 123 h 136"/>
                  <a:gd name="T8" fmla="*/ 75 w 171"/>
                  <a:gd name="T9" fmla="*/ 133 h 136"/>
                  <a:gd name="T10" fmla="*/ 120 w 171"/>
                  <a:gd name="T11" fmla="*/ 124 h 136"/>
                  <a:gd name="T12" fmla="*/ 163 w 171"/>
                  <a:gd name="T13" fmla="*/ 51 h 136"/>
                  <a:gd name="T14" fmla="*/ 91 w 171"/>
                  <a:gd name="T15" fmla="*/ 7 h 136"/>
                  <a:gd name="T16" fmla="*/ 91 w 171"/>
                  <a:gd name="T17" fmla="*/ 7 h 136"/>
                  <a:gd name="T18" fmla="*/ 91 w 171"/>
                  <a:gd name="T19" fmla="*/ 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36">
                    <a:moveTo>
                      <a:pt x="91" y="7"/>
                    </a:moveTo>
                    <a:cubicBezTo>
                      <a:pt x="78" y="11"/>
                      <a:pt x="66" y="13"/>
                      <a:pt x="53" y="16"/>
                    </a:cubicBezTo>
                    <a:cubicBezTo>
                      <a:pt x="21" y="22"/>
                      <a:pt x="0" y="53"/>
                      <a:pt x="6" y="85"/>
                    </a:cubicBezTo>
                    <a:cubicBezTo>
                      <a:pt x="9" y="101"/>
                      <a:pt x="18" y="115"/>
                      <a:pt x="30" y="123"/>
                    </a:cubicBezTo>
                    <a:cubicBezTo>
                      <a:pt x="43" y="132"/>
                      <a:pt x="59" y="136"/>
                      <a:pt x="75" y="133"/>
                    </a:cubicBezTo>
                    <a:cubicBezTo>
                      <a:pt x="90" y="130"/>
                      <a:pt x="105" y="127"/>
                      <a:pt x="120" y="124"/>
                    </a:cubicBezTo>
                    <a:cubicBezTo>
                      <a:pt x="152" y="116"/>
                      <a:pt x="171" y="83"/>
                      <a:pt x="163" y="51"/>
                    </a:cubicBezTo>
                    <a:cubicBezTo>
                      <a:pt x="155" y="19"/>
                      <a:pt x="123" y="0"/>
                      <a:pt x="91" y="7"/>
                    </a:cubicBezTo>
                    <a:close/>
                    <a:moveTo>
                      <a:pt x="91" y="7"/>
                    </a:moveTo>
                    <a:cubicBezTo>
                      <a:pt x="91" y="7"/>
                      <a:pt x="91" y="7"/>
                      <a:pt x="9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725" tIns="36863" rIns="73725" bIns="36863" numCol="1" anchor="t" anchorCtr="0" compatLnSpc="1">
                <a:prstTxWarp prst="textNoShape">
                  <a:avLst/>
                </a:prstTxWarp>
              </a:bodyPr>
              <a:lstStyle/>
              <a:p>
                <a:pPr marL="0" marR="0" lvl="0" indent="0" algn="l" defTabSz="1319779"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2" name="Freeform 20">
                <a:extLst>
                  <a:ext uri="{FF2B5EF4-FFF2-40B4-BE49-F238E27FC236}">
                    <a16:creationId xmlns:a16="http://schemas.microsoft.com/office/drawing/2014/main" id="{DD8CE24C-52C9-55A0-48C2-BB29F01F18FE}"/>
                  </a:ext>
                </a:extLst>
              </p:cNvPr>
              <p:cNvSpPr>
                <a:spLocks noEditPoints="1"/>
              </p:cNvSpPr>
              <p:nvPr/>
            </p:nvSpPr>
            <p:spPr bwMode="auto">
              <a:xfrm>
                <a:off x="9666288" y="1462088"/>
                <a:ext cx="65088" cy="57150"/>
              </a:xfrm>
              <a:custGeom>
                <a:avLst/>
                <a:gdLst>
                  <a:gd name="T0" fmla="*/ 71 w 172"/>
                  <a:gd name="T1" fmla="*/ 18 h 154"/>
                  <a:gd name="T2" fmla="*/ 39 w 172"/>
                  <a:gd name="T3" fmla="*/ 38 h 154"/>
                  <a:gd name="T4" fmla="*/ 17 w 172"/>
                  <a:gd name="T5" fmla="*/ 120 h 154"/>
                  <a:gd name="T6" fmla="*/ 34 w 172"/>
                  <a:gd name="T7" fmla="*/ 139 h 154"/>
                  <a:gd name="T8" fmla="*/ 99 w 172"/>
                  <a:gd name="T9" fmla="*/ 142 h 154"/>
                  <a:gd name="T10" fmla="*/ 137 w 172"/>
                  <a:gd name="T11" fmla="*/ 118 h 154"/>
                  <a:gd name="T12" fmla="*/ 154 w 172"/>
                  <a:gd name="T13" fmla="*/ 35 h 154"/>
                  <a:gd name="T14" fmla="*/ 71 w 172"/>
                  <a:gd name="T15" fmla="*/ 18 h 154"/>
                  <a:gd name="T16" fmla="*/ 71 w 172"/>
                  <a:gd name="T17" fmla="*/ 18 h 154"/>
                  <a:gd name="T18" fmla="*/ 71 w 172"/>
                  <a:gd name="T19"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54">
                    <a:moveTo>
                      <a:pt x="71" y="18"/>
                    </a:moveTo>
                    <a:cubicBezTo>
                      <a:pt x="61" y="25"/>
                      <a:pt x="50" y="32"/>
                      <a:pt x="39" y="38"/>
                    </a:cubicBezTo>
                    <a:cubicBezTo>
                      <a:pt x="10" y="55"/>
                      <a:pt x="0" y="91"/>
                      <a:pt x="17" y="120"/>
                    </a:cubicBezTo>
                    <a:cubicBezTo>
                      <a:pt x="21" y="128"/>
                      <a:pt x="27" y="134"/>
                      <a:pt x="34" y="139"/>
                    </a:cubicBezTo>
                    <a:cubicBezTo>
                      <a:pt x="53" y="152"/>
                      <a:pt x="78" y="154"/>
                      <a:pt x="99" y="142"/>
                    </a:cubicBezTo>
                    <a:cubicBezTo>
                      <a:pt x="112" y="134"/>
                      <a:pt x="125" y="126"/>
                      <a:pt x="137" y="118"/>
                    </a:cubicBezTo>
                    <a:cubicBezTo>
                      <a:pt x="165" y="100"/>
                      <a:pt x="172" y="63"/>
                      <a:pt x="154" y="35"/>
                    </a:cubicBezTo>
                    <a:cubicBezTo>
                      <a:pt x="136" y="7"/>
                      <a:pt x="99" y="0"/>
                      <a:pt x="71" y="18"/>
                    </a:cubicBezTo>
                    <a:close/>
                    <a:moveTo>
                      <a:pt x="71" y="18"/>
                    </a:moveTo>
                    <a:cubicBezTo>
                      <a:pt x="71" y="18"/>
                      <a:pt x="71" y="18"/>
                      <a:pt x="71"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725" tIns="36863" rIns="73725" bIns="36863" numCol="1" anchor="t" anchorCtr="0" compatLnSpc="1">
                <a:prstTxWarp prst="textNoShape">
                  <a:avLst/>
                </a:prstTxWarp>
              </a:bodyPr>
              <a:lstStyle/>
              <a:p>
                <a:pPr marL="0" marR="0" lvl="0" indent="0" algn="l" defTabSz="1319779"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grpSp>
      <p:grpSp>
        <p:nvGrpSpPr>
          <p:cNvPr id="23" name="Group 22">
            <a:extLst>
              <a:ext uri="{FF2B5EF4-FFF2-40B4-BE49-F238E27FC236}">
                <a16:creationId xmlns:a16="http://schemas.microsoft.com/office/drawing/2014/main" id="{CE1E1AE5-8975-CE09-5BAA-7B8B82D00100}"/>
              </a:ext>
            </a:extLst>
          </p:cNvPr>
          <p:cNvGrpSpPr/>
          <p:nvPr/>
        </p:nvGrpSpPr>
        <p:grpSpPr>
          <a:xfrm>
            <a:off x="4159348" y="2365265"/>
            <a:ext cx="5256269" cy="2232571"/>
            <a:chOff x="3677769" y="1694419"/>
            <a:chExt cx="5916524" cy="2232571"/>
          </a:xfrm>
        </p:grpSpPr>
        <p:grpSp>
          <p:nvGrpSpPr>
            <p:cNvPr id="24" name="Group 23">
              <a:extLst>
                <a:ext uri="{FF2B5EF4-FFF2-40B4-BE49-F238E27FC236}">
                  <a16:creationId xmlns:a16="http://schemas.microsoft.com/office/drawing/2014/main" id="{B5B30B01-423A-085B-E95E-50398DD20D6E}"/>
                </a:ext>
              </a:extLst>
            </p:cNvPr>
            <p:cNvGrpSpPr/>
            <p:nvPr/>
          </p:nvGrpSpPr>
          <p:grpSpPr>
            <a:xfrm>
              <a:off x="3683289" y="1694419"/>
              <a:ext cx="5911004" cy="1616586"/>
              <a:chOff x="3683289" y="1694419"/>
              <a:chExt cx="5911004" cy="1616586"/>
            </a:xfrm>
          </p:grpSpPr>
          <p:sp>
            <p:nvSpPr>
              <p:cNvPr id="29" name="TextBox 28">
                <a:extLst>
                  <a:ext uri="{FF2B5EF4-FFF2-40B4-BE49-F238E27FC236}">
                    <a16:creationId xmlns:a16="http://schemas.microsoft.com/office/drawing/2014/main" id="{268A62B1-E668-EF22-0E5D-C263330D79EC}"/>
                  </a:ext>
                </a:extLst>
              </p:cNvPr>
              <p:cNvSpPr txBox="1"/>
              <p:nvPr/>
            </p:nvSpPr>
            <p:spPr>
              <a:xfrm>
                <a:off x="3683289" y="1694419"/>
                <a:ext cx="3421120" cy="284822"/>
              </a:xfrm>
              <a:prstGeom prst="rect">
                <a:avLst/>
              </a:prstGeom>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51" b="1" i="0" u="none" strike="noStrike" kern="1200" cap="none" spc="0" normalizeH="0" baseline="0" noProof="0">
                    <a:ln>
                      <a:noFill/>
                    </a:ln>
                    <a:solidFill>
                      <a:srgbClr val="595959"/>
                    </a:solidFill>
                    <a:effectLst/>
                    <a:uLnTx/>
                    <a:uFillTx/>
                    <a:latin typeface="Arial"/>
                    <a:ea typeface="+mn-ea"/>
                    <a:cs typeface="+mn-cs"/>
                  </a:rPr>
                  <a:t>KPMG</a:t>
                </a:r>
              </a:p>
            </p:txBody>
          </p:sp>
          <p:sp>
            <p:nvSpPr>
              <p:cNvPr id="30" name="TextBox 29">
                <a:extLst>
                  <a:ext uri="{FF2B5EF4-FFF2-40B4-BE49-F238E27FC236}">
                    <a16:creationId xmlns:a16="http://schemas.microsoft.com/office/drawing/2014/main" id="{4A8F0EDB-B23B-B7C9-F69E-C0CBA4C478CA}"/>
                  </a:ext>
                </a:extLst>
              </p:cNvPr>
              <p:cNvSpPr txBox="1"/>
              <p:nvPr/>
            </p:nvSpPr>
            <p:spPr>
              <a:xfrm>
                <a:off x="7208700" y="1734100"/>
                <a:ext cx="2288469" cy="284822"/>
              </a:xfrm>
              <a:prstGeom prst="rect">
                <a:avLst/>
              </a:prstGeom>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51" b="1" i="0" u="none" strike="noStrike" kern="1200" cap="none" spc="0" normalizeH="0" baseline="0" noProof="0">
                    <a:ln>
                      <a:noFill/>
                    </a:ln>
                    <a:solidFill>
                      <a:srgbClr val="595959"/>
                    </a:solidFill>
                    <a:effectLst/>
                    <a:uLnTx/>
                    <a:uFillTx/>
                    <a:latin typeface="Arial"/>
                    <a:ea typeface="+mn-ea"/>
                    <a:cs typeface="+mn-cs"/>
                  </a:rPr>
                  <a:t>Client Network</a:t>
                </a:r>
              </a:p>
            </p:txBody>
          </p:sp>
          <p:sp>
            <p:nvSpPr>
              <p:cNvPr id="31" name="TextBox 30">
                <a:extLst>
                  <a:ext uri="{FF2B5EF4-FFF2-40B4-BE49-F238E27FC236}">
                    <a16:creationId xmlns:a16="http://schemas.microsoft.com/office/drawing/2014/main" id="{150D2788-3E35-BF15-5341-A2F4D80CC668}"/>
                  </a:ext>
                </a:extLst>
              </p:cNvPr>
              <p:cNvSpPr txBox="1"/>
              <p:nvPr/>
            </p:nvSpPr>
            <p:spPr>
              <a:xfrm>
                <a:off x="5343139" y="2712216"/>
                <a:ext cx="1938197" cy="577081"/>
              </a:xfrm>
              <a:prstGeom prst="rect">
                <a:avLst/>
              </a:prstGeom>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95959"/>
                    </a:solidFill>
                    <a:effectLst/>
                    <a:uLnTx/>
                    <a:uFillTx/>
                    <a:latin typeface="Arial"/>
                    <a:ea typeface="+mn-ea"/>
                    <a:cs typeface="+mn-cs"/>
                  </a:rPr>
                  <a:t>Secured LAN isolated from corporate network (no Local data storage</a:t>
                </a:r>
                <a:r>
                  <a:rPr kumimoji="0" lang="en-US" sz="900" b="1" i="0" u="none" strike="noStrike" kern="1200" cap="none" spc="0" normalizeH="0" baseline="0" noProof="0">
                    <a:ln>
                      <a:noFill/>
                    </a:ln>
                    <a:solidFill>
                      <a:srgbClr val="595959"/>
                    </a:solidFill>
                    <a:effectLst/>
                    <a:uLnTx/>
                    <a:uFillTx/>
                    <a:latin typeface="Arial"/>
                    <a:ea typeface="+mn-ea"/>
                    <a:cs typeface="+mn-cs"/>
                  </a:rPr>
                  <a:t>)</a:t>
                </a:r>
              </a:p>
            </p:txBody>
          </p:sp>
          <p:sp>
            <p:nvSpPr>
              <p:cNvPr id="32" name="Freeform 181">
                <a:extLst>
                  <a:ext uri="{FF2B5EF4-FFF2-40B4-BE49-F238E27FC236}">
                    <a16:creationId xmlns:a16="http://schemas.microsoft.com/office/drawing/2014/main" id="{1BCB1080-DD12-AA3D-8EBE-20DE7D9C3A52}"/>
                  </a:ext>
                </a:extLst>
              </p:cNvPr>
              <p:cNvSpPr>
                <a:spLocks noEditPoints="1"/>
              </p:cNvSpPr>
              <p:nvPr/>
            </p:nvSpPr>
            <p:spPr bwMode="auto">
              <a:xfrm>
                <a:off x="3832989" y="262642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706D"/>
              </a:solidFill>
              <a:ln w="6350">
                <a:solidFill>
                  <a:srgbClr val="00706D"/>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sp>
            <p:nvSpPr>
              <p:cNvPr id="33" name="Freeform 181">
                <a:extLst>
                  <a:ext uri="{FF2B5EF4-FFF2-40B4-BE49-F238E27FC236}">
                    <a16:creationId xmlns:a16="http://schemas.microsoft.com/office/drawing/2014/main" id="{DF0253C8-A1FF-34DC-F08F-E2D6B513FB50}"/>
                  </a:ext>
                </a:extLst>
              </p:cNvPr>
              <p:cNvSpPr>
                <a:spLocks noEditPoints="1"/>
              </p:cNvSpPr>
              <p:nvPr/>
            </p:nvSpPr>
            <p:spPr bwMode="auto">
              <a:xfrm>
                <a:off x="4261614" y="262642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706D"/>
              </a:solidFill>
              <a:ln w="6350">
                <a:solidFill>
                  <a:srgbClr val="00706D"/>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sp>
            <p:nvSpPr>
              <p:cNvPr id="34" name="Freeform 181">
                <a:extLst>
                  <a:ext uri="{FF2B5EF4-FFF2-40B4-BE49-F238E27FC236}">
                    <a16:creationId xmlns:a16="http://schemas.microsoft.com/office/drawing/2014/main" id="{B8C4EF8A-7FC9-5FC4-AA6B-99421D2F8944}"/>
                  </a:ext>
                </a:extLst>
              </p:cNvPr>
              <p:cNvSpPr>
                <a:spLocks noEditPoints="1"/>
              </p:cNvSpPr>
              <p:nvPr/>
            </p:nvSpPr>
            <p:spPr bwMode="auto">
              <a:xfrm>
                <a:off x="4661664" y="262642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706D"/>
              </a:solidFill>
              <a:ln w="6350">
                <a:solidFill>
                  <a:srgbClr val="00706D"/>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sp>
            <p:nvSpPr>
              <p:cNvPr id="35" name="Freeform 181">
                <a:extLst>
                  <a:ext uri="{FF2B5EF4-FFF2-40B4-BE49-F238E27FC236}">
                    <a16:creationId xmlns:a16="http://schemas.microsoft.com/office/drawing/2014/main" id="{BBE6FE24-FD61-5B5C-2F8E-61FC4F54135E}"/>
                  </a:ext>
                </a:extLst>
              </p:cNvPr>
              <p:cNvSpPr>
                <a:spLocks noEditPoints="1"/>
              </p:cNvSpPr>
              <p:nvPr/>
            </p:nvSpPr>
            <p:spPr bwMode="auto">
              <a:xfrm>
                <a:off x="4061589" y="306457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706D"/>
              </a:solidFill>
              <a:ln w="6350">
                <a:solidFill>
                  <a:srgbClr val="00706D"/>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sp>
            <p:nvSpPr>
              <p:cNvPr id="36" name="Freeform 181">
                <a:extLst>
                  <a:ext uri="{FF2B5EF4-FFF2-40B4-BE49-F238E27FC236}">
                    <a16:creationId xmlns:a16="http://schemas.microsoft.com/office/drawing/2014/main" id="{4EA24ECE-6345-31AA-E782-B84B9B2DC3BC}"/>
                  </a:ext>
                </a:extLst>
              </p:cNvPr>
              <p:cNvSpPr>
                <a:spLocks noEditPoints="1"/>
              </p:cNvSpPr>
              <p:nvPr/>
            </p:nvSpPr>
            <p:spPr bwMode="auto">
              <a:xfrm>
                <a:off x="4490214" y="306457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706D"/>
              </a:solidFill>
              <a:ln w="6350">
                <a:solidFill>
                  <a:srgbClr val="00706D"/>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sp>
            <p:nvSpPr>
              <p:cNvPr id="37" name="Freeform 181">
                <a:extLst>
                  <a:ext uri="{FF2B5EF4-FFF2-40B4-BE49-F238E27FC236}">
                    <a16:creationId xmlns:a16="http://schemas.microsoft.com/office/drawing/2014/main" id="{21DC9E3B-0890-3F39-4F04-EE399757A191}"/>
                  </a:ext>
                </a:extLst>
              </p:cNvPr>
              <p:cNvSpPr>
                <a:spLocks noEditPoints="1"/>
              </p:cNvSpPr>
              <p:nvPr/>
            </p:nvSpPr>
            <p:spPr bwMode="auto">
              <a:xfrm>
                <a:off x="4890264" y="306457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706D"/>
              </a:solidFill>
              <a:ln w="6350">
                <a:solidFill>
                  <a:srgbClr val="00706D"/>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cxnSp>
            <p:nvCxnSpPr>
              <p:cNvPr id="38" name="Connecteur droit 24">
                <a:extLst>
                  <a:ext uri="{FF2B5EF4-FFF2-40B4-BE49-F238E27FC236}">
                    <a16:creationId xmlns:a16="http://schemas.microsoft.com/office/drawing/2014/main" id="{9ED4B161-5100-2B98-8A17-B7C19F1CA87C}"/>
                  </a:ext>
                </a:extLst>
              </p:cNvPr>
              <p:cNvCxnSpPr>
                <a:cxnSpLocks/>
              </p:cNvCxnSpPr>
              <p:nvPr/>
            </p:nvCxnSpPr>
            <p:spPr>
              <a:xfrm>
                <a:off x="3784144" y="2946332"/>
                <a:ext cx="14474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134">
                <a:extLst>
                  <a:ext uri="{FF2B5EF4-FFF2-40B4-BE49-F238E27FC236}">
                    <a16:creationId xmlns:a16="http://schemas.microsoft.com/office/drawing/2014/main" id="{E618BEE5-9DC4-095F-3563-AD12062505BA}"/>
                  </a:ext>
                </a:extLst>
              </p:cNvPr>
              <p:cNvCxnSpPr>
                <a:cxnSpLocks/>
              </p:cNvCxnSpPr>
              <p:nvPr/>
            </p:nvCxnSpPr>
            <p:spPr>
              <a:xfrm>
                <a:off x="5231596" y="2291447"/>
                <a:ext cx="31810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0">
                <a:extLst>
                  <a:ext uri="{FF2B5EF4-FFF2-40B4-BE49-F238E27FC236}">
                    <a16:creationId xmlns:a16="http://schemas.microsoft.com/office/drawing/2014/main" id="{EFE55956-6332-A2D0-8736-1FF6E2636DCF}"/>
                  </a:ext>
                </a:extLst>
              </p:cNvPr>
              <p:cNvCxnSpPr/>
              <p:nvPr/>
            </p:nvCxnSpPr>
            <p:spPr>
              <a:xfrm>
                <a:off x="5231596" y="2291448"/>
                <a:ext cx="0" cy="6548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32">
                <a:extLst>
                  <a:ext uri="{FF2B5EF4-FFF2-40B4-BE49-F238E27FC236}">
                    <a16:creationId xmlns:a16="http://schemas.microsoft.com/office/drawing/2014/main" id="{0A3B18F2-467B-824B-0135-6FEF9E66CAF8}"/>
                  </a:ext>
                </a:extLst>
              </p:cNvPr>
              <p:cNvCxnSpPr>
                <a:cxnSpLocks/>
              </p:cNvCxnSpPr>
              <p:nvPr/>
            </p:nvCxnSpPr>
            <p:spPr>
              <a:xfrm flipV="1">
                <a:off x="3930114" y="2850397"/>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135">
                <a:extLst>
                  <a:ext uri="{FF2B5EF4-FFF2-40B4-BE49-F238E27FC236}">
                    <a16:creationId xmlns:a16="http://schemas.microsoft.com/office/drawing/2014/main" id="{F9BA621B-24BD-8627-796B-69C33DBADE3C}"/>
                  </a:ext>
                </a:extLst>
              </p:cNvPr>
              <p:cNvCxnSpPr>
                <a:cxnSpLocks/>
              </p:cNvCxnSpPr>
              <p:nvPr/>
            </p:nvCxnSpPr>
            <p:spPr>
              <a:xfrm flipV="1">
                <a:off x="4358740" y="2850397"/>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136">
                <a:extLst>
                  <a:ext uri="{FF2B5EF4-FFF2-40B4-BE49-F238E27FC236}">
                    <a16:creationId xmlns:a16="http://schemas.microsoft.com/office/drawing/2014/main" id="{75E2A7E9-EEA3-A309-8CF6-0922D8FAAAB7}"/>
                  </a:ext>
                </a:extLst>
              </p:cNvPr>
              <p:cNvCxnSpPr>
                <a:cxnSpLocks/>
              </p:cNvCxnSpPr>
              <p:nvPr/>
            </p:nvCxnSpPr>
            <p:spPr>
              <a:xfrm flipV="1">
                <a:off x="4758789" y="2850397"/>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137">
                <a:extLst>
                  <a:ext uri="{FF2B5EF4-FFF2-40B4-BE49-F238E27FC236}">
                    <a16:creationId xmlns:a16="http://schemas.microsoft.com/office/drawing/2014/main" id="{B0683365-23C0-0BF8-9E6E-ADAF3BDD1542}"/>
                  </a:ext>
                </a:extLst>
              </p:cNvPr>
              <p:cNvCxnSpPr>
                <a:cxnSpLocks/>
              </p:cNvCxnSpPr>
              <p:nvPr/>
            </p:nvCxnSpPr>
            <p:spPr>
              <a:xfrm flipV="1">
                <a:off x="4158714" y="2952789"/>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138">
                <a:extLst>
                  <a:ext uri="{FF2B5EF4-FFF2-40B4-BE49-F238E27FC236}">
                    <a16:creationId xmlns:a16="http://schemas.microsoft.com/office/drawing/2014/main" id="{DF3A7EDF-594F-0211-6ACF-B29060FA44FC}"/>
                  </a:ext>
                </a:extLst>
              </p:cNvPr>
              <p:cNvCxnSpPr>
                <a:cxnSpLocks/>
              </p:cNvCxnSpPr>
              <p:nvPr/>
            </p:nvCxnSpPr>
            <p:spPr>
              <a:xfrm flipV="1">
                <a:off x="4587340" y="2952789"/>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139">
                <a:extLst>
                  <a:ext uri="{FF2B5EF4-FFF2-40B4-BE49-F238E27FC236}">
                    <a16:creationId xmlns:a16="http://schemas.microsoft.com/office/drawing/2014/main" id="{74ACFA99-A579-24F8-91A7-16C8754FED65}"/>
                  </a:ext>
                </a:extLst>
              </p:cNvPr>
              <p:cNvCxnSpPr>
                <a:cxnSpLocks/>
              </p:cNvCxnSpPr>
              <p:nvPr/>
            </p:nvCxnSpPr>
            <p:spPr>
              <a:xfrm flipV="1">
                <a:off x="4987389" y="2952789"/>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e 13">
                <a:extLst>
                  <a:ext uri="{FF2B5EF4-FFF2-40B4-BE49-F238E27FC236}">
                    <a16:creationId xmlns:a16="http://schemas.microsoft.com/office/drawing/2014/main" id="{8D788851-41F5-A64D-4D18-4663540CFCCE}"/>
                  </a:ext>
                </a:extLst>
              </p:cNvPr>
              <p:cNvGrpSpPr/>
              <p:nvPr/>
            </p:nvGrpSpPr>
            <p:grpSpPr>
              <a:xfrm>
                <a:off x="5514838" y="2066109"/>
                <a:ext cx="450675" cy="450675"/>
                <a:chOff x="2704376" y="2429887"/>
                <a:chExt cx="450674" cy="450674"/>
              </a:xfrm>
            </p:grpSpPr>
            <p:sp>
              <p:nvSpPr>
                <p:cNvPr id="74" name="Ellipse 11">
                  <a:extLst>
                    <a:ext uri="{FF2B5EF4-FFF2-40B4-BE49-F238E27FC236}">
                      <a16:creationId xmlns:a16="http://schemas.microsoft.com/office/drawing/2014/main" id="{8B3D74F0-D2B0-5B59-88DD-5972D471ADBF}"/>
                    </a:ext>
                  </a:extLst>
                </p:cNvPr>
                <p:cNvSpPr>
                  <a:spLocks noChangeAspect="1"/>
                </p:cNvSpPr>
                <p:nvPr/>
              </p:nvSpPr>
              <p:spPr>
                <a:xfrm>
                  <a:off x="2704376" y="2429887"/>
                  <a:ext cx="450674" cy="450674"/>
                </a:xfrm>
                <a:prstGeom prst="ellipse">
                  <a:avLst/>
                </a:prstGeom>
                <a:solidFill>
                  <a:srgbClr val="00706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Arial"/>
                    <a:ea typeface="+mn-ea"/>
                    <a:cs typeface="+mn-cs"/>
                  </a:endParaRPr>
                </a:p>
              </p:txBody>
            </p:sp>
            <p:sp>
              <p:nvSpPr>
                <p:cNvPr id="75" name="Freeform 217">
                  <a:extLst>
                    <a:ext uri="{FF2B5EF4-FFF2-40B4-BE49-F238E27FC236}">
                      <a16:creationId xmlns:a16="http://schemas.microsoft.com/office/drawing/2014/main" id="{C75AA168-5FE5-ACE9-DB6B-B46F157E64DE}"/>
                    </a:ext>
                  </a:extLst>
                </p:cNvPr>
                <p:cNvSpPr>
                  <a:spLocks noEditPoints="1"/>
                </p:cNvSpPr>
                <p:nvPr/>
              </p:nvSpPr>
              <p:spPr bwMode="auto">
                <a:xfrm>
                  <a:off x="2793092" y="2518603"/>
                  <a:ext cx="273243" cy="273243"/>
                </a:xfrm>
                <a:custGeom>
                  <a:avLst/>
                  <a:gdLst>
                    <a:gd name="T0" fmla="*/ 92 w 185"/>
                    <a:gd name="T1" fmla="*/ 42 h 185"/>
                    <a:gd name="T2" fmla="*/ 92 w 185"/>
                    <a:gd name="T3" fmla="*/ 34 h 185"/>
                    <a:gd name="T4" fmla="*/ 92 w 185"/>
                    <a:gd name="T5" fmla="*/ 8 h 185"/>
                    <a:gd name="T6" fmla="*/ 120 w 185"/>
                    <a:gd name="T7" fmla="*/ 12 h 185"/>
                    <a:gd name="T8" fmla="*/ 64 w 185"/>
                    <a:gd name="T9" fmla="*/ 13 h 185"/>
                    <a:gd name="T10" fmla="*/ 92 w 185"/>
                    <a:gd name="T11" fmla="*/ 8 h 185"/>
                    <a:gd name="T12" fmla="*/ 109 w 185"/>
                    <a:gd name="T13" fmla="*/ 24 h 185"/>
                    <a:gd name="T14" fmla="*/ 76 w 185"/>
                    <a:gd name="T15" fmla="*/ 25 h 185"/>
                    <a:gd name="T16" fmla="*/ 92 w 185"/>
                    <a:gd name="T17" fmla="*/ 25 h 185"/>
                    <a:gd name="T18" fmla="*/ 55 w 185"/>
                    <a:gd name="T19" fmla="*/ 169 h 185"/>
                    <a:gd name="T20" fmla="*/ 101 w 185"/>
                    <a:gd name="T21" fmla="*/ 164 h 185"/>
                    <a:gd name="T22" fmla="*/ 55 w 185"/>
                    <a:gd name="T23" fmla="*/ 160 h 185"/>
                    <a:gd name="T24" fmla="*/ 55 w 185"/>
                    <a:gd name="T25" fmla="*/ 169 h 185"/>
                    <a:gd name="T26" fmla="*/ 185 w 185"/>
                    <a:gd name="T27" fmla="*/ 146 h 185"/>
                    <a:gd name="T28" fmla="*/ 168 w 185"/>
                    <a:gd name="T29" fmla="*/ 87 h 185"/>
                    <a:gd name="T30" fmla="*/ 164 w 185"/>
                    <a:gd name="T31" fmla="*/ 84 h 185"/>
                    <a:gd name="T32" fmla="*/ 156 w 185"/>
                    <a:gd name="T33" fmla="*/ 34 h 185"/>
                    <a:gd name="T34" fmla="*/ 147 w 185"/>
                    <a:gd name="T35" fmla="*/ 34 h 185"/>
                    <a:gd name="T36" fmla="*/ 38 w 185"/>
                    <a:gd name="T37" fmla="*/ 84 h 185"/>
                    <a:gd name="T38" fmla="*/ 33 w 185"/>
                    <a:gd name="T39" fmla="*/ 29 h 185"/>
                    <a:gd name="T40" fmla="*/ 29 w 185"/>
                    <a:gd name="T41" fmla="*/ 84 h 185"/>
                    <a:gd name="T42" fmla="*/ 17 w 185"/>
                    <a:gd name="T43" fmla="*/ 87 h 185"/>
                    <a:gd name="T44" fmla="*/ 0 w 185"/>
                    <a:gd name="T45" fmla="*/ 146 h 185"/>
                    <a:gd name="T46" fmla="*/ 0 w 185"/>
                    <a:gd name="T47" fmla="*/ 147 h 185"/>
                    <a:gd name="T48" fmla="*/ 0 w 185"/>
                    <a:gd name="T49" fmla="*/ 156 h 185"/>
                    <a:gd name="T50" fmla="*/ 0 w 185"/>
                    <a:gd name="T51" fmla="*/ 169 h 185"/>
                    <a:gd name="T52" fmla="*/ 168 w 185"/>
                    <a:gd name="T53" fmla="*/ 185 h 185"/>
                    <a:gd name="T54" fmla="*/ 185 w 185"/>
                    <a:gd name="T55" fmla="*/ 160 h 185"/>
                    <a:gd name="T56" fmla="*/ 185 w 185"/>
                    <a:gd name="T57" fmla="*/ 156 h 185"/>
                    <a:gd name="T58" fmla="*/ 24 w 185"/>
                    <a:gd name="T59" fmla="*/ 93 h 185"/>
                    <a:gd name="T60" fmla="*/ 176 w 185"/>
                    <a:gd name="T61" fmla="*/ 143 h 185"/>
                    <a:gd name="T62" fmla="*/ 24 w 185"/>
                    <a:gd name="T63" fmla="*/ 93 h 185"/>
                    <a:gd name="T64" fmla="*/ 168 w 185"/>
                    <a:gd name="T65" fmla="*/ 177 h 185"/>
                    <a:gd name="T66" fmla="*/ 8 w 185"/>
                    <a:gd name="T67" fmla="*/ 169 h 185"/>
                    <a:gd name="T68" fmla="*/ 177 w 185"/>
                    <a:gd name="T69" fmla="*/ 152 h 185"/>
                    <a:gd name="T70" fmla="*/ 21 w 185"/>
                    <a:gd name="T71" fmla="*/ 169 h 185"/>
                    <a:gd name="T72" fmla="*/ 21 w 185"/>
                    <a:gd name="T73" fmla="*/ 160 h 185"/>
                    <a:gd name="T74" fmla="*/ 21 w 185"/>
                    <a:gd name="T75" fmla="*/ 169 h 185"/>
                    <a:gd name="T76" fmla="*/ 42 w 185"/>
                    <a:gd name="T77" fmla="*/ 164 h 185"/>
                    <a:gd name="T78" fmla="*/ 33 w 185"/>
                    <a:gd name="T79" fmla="*/ 16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 h="185">
                      <a:moveTo>
                        <a:pt x="88" y="38"/>
                      </a:moveTo>
                      <a:cubicBezTo>
                        <a:pt x="88" y="40"/>
                        <a:pt x="90" y="42"/>
                        <a:pt x="92" y="42"/>
                      </a:cubicBezTo>
                      <a:cubicBezTo>
                        <a:pt x="95" y="42"/>
                        <a:pt x="97" y="40"/>
                        <a:pt x="97" y="38"/>
                      </a:cubicBezTo>
                      <a:cubicBezTo>
                        <a:pt x="97" y="35"/>
                        <a:pt x="95" y="34"/>
                        <a:pt x="92" y="34"/>
                      </a:cubicBezTo>
                      <a:cubicBezTo>
                        <a:pt x="90" y="34"/>
                        <a:pt x="88" y="35"/>
                        <a:pt x="88" y="38"/>
                      </a:cubicBezTo>
                      <a:close/>
                      <a:moveTo>
                        <a:pt x="92" y="8"/>
                      </a:moveTo>
                      <a:cubicBezTo>
                        <a:pt x="101" y="8"/>
                        <a:pt x="109" y="12"/>
                        <a:pt x="114" y="18"/>
                      </a:cubicBezTo>
                      <a:cubicBezTo>
                        <a:pt x="120" y="12"/>
                        <a:pt x="120" y="12"/>
                        <a:pt x="120" y="12"/>
                      </a:cubicBezTo>
                      <a:cubicBezTo>
                        <a:pt x="113" y="4"/>
                        <a:pt x="103" y="0"/>
                        <a:pt x="92" y="0"/>
                      </a:cubicBezTo>
                      <a:cubicBezTo>
                        <a:pt x="81" y="0"/>
                        <a:pt x="71" y="5"/>
                        <a:pt x="64" y="13"/>
                      </a:cubicBezTo>
                      <a:cubicBezTo>
                        <a:pt x="70" y="19"/>
                        <a:pt x="70" y="19"/>
                        <a:pt x="70" y="19"/>
                      </a:cubicBezTo>
                      <a:cubicBezTo>
                        <a:pt x="75" y="12"/>
                        <a:pt x="83" y="8"/>
                        <a:pt x="92" y="8"/>
                      </a:cubicBezTo>
                      <a:close/>
                      <a:moveTo>
                        <a:pt x="103" y="30"/>
                      </a:moveTo>
                      <a:cubicBezTo>
                        <a:pt x="109" y="24"/>
                        <a:pt x="109" y="24"/>
                        <a:pt x="109" y="24"/>
                      </a:cubicBezTo>
                      <a:cubicBezTo>
                        <a:pt x="105" y="20"/>
                        <a:pt x="99" y="17"/>
                        <a:pt x="92" y="17"/>
                      </a:cubicBezTo>
                      <a:cubicBezTo>
                        <a:pt x="86" y="17"/>
                        <a:pt x="80" y="20"/>
                        <a:pt x="76" y="25"/>
                      </a:cubicBezTo>
                      <a:cubicBezTo>
                        <a:pt x="82" y="31"/>
                        <a:pt x="82" y="31"/>
                        <a:pt x="82" y="31"/>
                      </a:cubicBezTo>
                      <a:cubicBezTo>
                        <a:pt x="84" y="28"/>
                        <a:pt x="88" y="25"/>
                        <a:pt x="92" y="25"/>
                      </a:cubicBezTo>
                      <a:cubicBezTo>
                        <a:pt x="97" y="25"/>
                        <a:pt x="101" y="27"/>
                        <a:pt x="103" y="30"/>
                      </a:cubicBezTo>
                      <a:close/>
                      <a:moveTo>
                        <a:pt x="55" y="169"/>
                      </a:moveTo>
                      <a:cubicBezTo>
                        <a:pt x="97" y="169"/>
                        <a:pt x="97" y="169"/>
                        <a:pt x="97" y="169"/>
                      </a:cubicBezTo>
                      <a:cubicBezTo>
                        <a:pt x="99" y="169"/>
                        <a:pt x="101" y="167"/>
                        <a:pt x="101" y="164"/>
                      </a:cubicBezTo>
                      <a:cubicBezTo>
                        <a:pt x="101" y="162"/>
                        <a:pt x="99" y="160"/>
                        <a:pt x="97" y="160"/>
                      </a:cubicBezTo>
                      <a:cubicBezTo>
                        <a:pt x="55" y="160"/>
                        <a:pt x="55" y="160"/>
                        <a:pt x="55" y="160"/>
                      </a:cubicBezTo>
                      <a:cubicBezTo>
                        <a:pt x="52" y="160"/>
                        <a:pt x="50" y="162"/>
                        <a:pt x="50" y="164"/>
                      </a:cubicBezTo>
                      <a:cubicBezTo>
                        <a:pt x="50" y="167"/>
                        <a:pt x="52" y="169"/>
                        <a:pt x="55" y="169"/>
                      </a:cubicBezTo>
                      <a:close/>
                      <a:moveTo>
                        <a:pt x="185" y="147"/>
                      </a:moveTo>
                      <a:cubicBezTo>
                        <a:pt x="185" y="147"/>
                        <a:pt x="185" y="146"/>
                        <a:pt x="185" y="146"/>
                      </a:cubicBezTo>
                      <a:cubicBezTo>
                        <a:pt x="185" y="146"/>
                        <a:pt x="185" y="146"/>
                        <a:pt x="185" y="146"/>
                      </a:cubicBezTo>
                      <a:cubicBezTo>
                        <a:pt x="168" y="87"/>
                        <a:pt x="168" y="87"/>
                        <a:pt x="168" y="87"/>
                      </a:cubicBezTo>
                      <a:cubicBezTo>
                        <a:pt x="168" y="87"/>
                        <a:pt x="168" y="87"/>
                        <a:pt x="168" y="87"/>
                      </a:cubicBezTo>
                      <a:cubicBezTo>
                        <a:pt x="167" y="85"/>
                        <a:pt x="166" y="84"/>
                        <a:pt x="164" y="84"/>
                      </a:cubicBezTo>
                      <a:cubicBezTo>
                        <a:pt x="156" y="84"/>
                        <a:pt x="156" y="84"/>
                        <a:pt x="156" y="84"/>
                      </a:cubicBezTo>
                      <a:cubicBezTo>
                        <a:pt x="156" y="34"/>
                        <a:pt x="156" y="34"/>
                        <a:pt x="156" y="34"/>
                      </a:cubicBezTo>
                      <a:cubicBezTo>
                        <a:pt x="156" y="31"/>
                        <a:pt x="154" y="29"/>
                        <a:pt x="152" y="29"/>
                      </a:cubicBezTo>
                      <a:cubicBezTo>
                        <a:pt x="149" y="29"/>
                        <a:pt x="147" y="31"/>
                        <a:pt x="147" y="34"/>
                      </a:cubicBezTo>
                      <a:cubicBezTo>
                        <a:pt x="147" y="84"/>
                        <a:pt x="147" y="84"/>
                        <a:pt x="147" y="84"/>
                      </a:cubicBezTo>
                      <a:cubicBezTo>
                        <a:pt x="38" y="84"/>
                        <a:pt x="38" y="84"/>
                        <a:pt x="38" y="84"/>
                      </a:cubicBezTo>
                      <a:cubicBezTo>
                        <a:pt x="38" y="34"/>
                        <a:pt x="38" y="34"/>
                        <a:pt x="38" y="34"/>
                      </a:cubicBezTo>
                      <a:cubicBezTo>
                        <a:pt x="38" y="31"/>
                        <a:pt x="36" y="29"/>
                        <a:pt x="33" y="29"/>
                      </a:cubicBezTo>
                      <a:cubicBezTo>
                        <a:pt x="31" y="29"/>
                        <a:pt x="29" y="31"/>
                        <a:pt x="29" y="34"/>
                      </a:cubicBezTo>
                      <a:cubicBezTo>
                        <a:pt x="29" y="84"/>
                        <a:pt x="29" y="84"/>
                        <a:pt x="29" y="84"/>
                      </a:cubicBezTo>
                      <a:cubicBezTo>
                        <a:pt x="21" y="84"/>
                        <a:pt x="21" y="84"/>
                        <a:pt x="21" y="84"/>
                      </a:cubicBezTo>
                      <a:cubicBezTo>
                        <a:pt x="19" y="84"/>
                        <a:pt x="17" y="85"/>
                        <a:pt x="17" y="87"/>
                      </a:cubicBezTo>
                      <a:cubicBezTo>
                        <a:pt x="17" y="87"/>
                        <a:pt x="17" y="87"/>
                        <a:pt x="17" y="87"/>
                      </a:cubicBezTo>
                      <a:cubicBezTo>
                        <a:pt x="0" y="146"/>
                        <a:pt x="0" y="146"/>
                        <a:pt x="0" y="146"/>
                      </a:cubicBezTo>
                      <a:cubicBezTo>
                        <a:pt x="0" y="146"/>
                        <a:pt x="0" y="146"/>
                        <a:pt x="0" y="146"/>
                      </a:cubicBezTo>
                      <a:cubicBezTo>
                        <a:pt x="0" y="146"/>
                        <a:pt x="0" y="147"/>
                        <a:pt x="0" y="147"/>
                      </a:cubicBezTo>
                      <a:cubicBezTo>
                        <a:pt x="0" y="156"/>
                        <a:pt x="0" y="156"/>
                        <a:pt x="0" y="156"/>
                      </a:cubicBezTo>
                      <a:cubicBezTo>
                        <a:pt x="0" y="156"/>
                        <a:pt x="0" y="156"/>
                        <a:pt x="0" y="156"/>
                      </a:cubicBezTo>
                      <a:cubicBezTo>
                        <a:pt x="0" y="157"/>
                        <a:pt x="0" y="159"/>
                        <a:pt x="0" y="160"/>
                      </a:cubicBezTo>
                      <a:cubicBezTo>
                        <a:pt x="0" y="169"/>
                        <a:pt x="0" y="169"/>
                        <a:pt x="0" y="169"/>
                      </a:cubicBezTo>
                      <a:cubicBezTo>
                        <a:pt x="0" y="178"/>
                        <a:pt x="7" y="185"/>
                        <a:pt x="17" y="185"/>
                      </a:cubicBezTo>
                      <a:cubicBezTo>
                        <a:pt x="168" y="185"/>
                        <a:pt x="168" y="185"/>
                        <a:pt x="168" y="185"/>
                      </a:cubicBezTo>
                      <a:cubicBezTo>
                        <a:pt x="178" y="185"/>
                        <a:pt x="185" y="178"/>
                        <a:pt x="185" y="169"/>
                      </a:cubicBezTo>
                      <a:cubicBezTo>
                        <a:pt x="185" y="160"/>
                        <a:pt x="185" y="160"/>
                        <a:pt x="185" y="160"/>
                      </a:cubicBezTo>
                      <a:cubicBezTo>
                        <a:pt x="185" y="159"/>
                        <a:pt x="185" y="157"/>
                        <a:pt x="185" y="156"/>
                      </a:cubicBezTo>
                      <a:cubicBezTo>
                        <a:pt x="185" y="156"/>
                        <a:pt x="185" y="156"/>
                        <a:pt x="185" y="156"/>
                      </a:cubicBezTo>
                      <a:lnTo>
                        <a:pt x="185" y="147"/>
                      </a:lnTo>
                      <a:close/>
                      <a:moveTo>
                        <a:pt x="24" y="93"/>
                      </a:moveTo>
                      <a:cubicBezTo>
                        <a:pt x="161" y="93"/>
                        <a:pt x="161" y="93"/>
                        <a:pt x="161" y="93"/>
                      </a:cubicBezTo>
                      <a:cubicBezTo>
                        <a:pt x="176" y="143"/>
                        <a:pt x="176" y="143"/>
                        <a:pt x="176" y="143"/>
                      </a:cubicBezTo>
                      <a:cubicBezTo>
                        <a:pt x="9" y="143"/>
                        <a:pt x="9" y="143"/>
                        <a:pt x="9" y="143"/>
                      </a:cubicBezTo>
                      <a:lnTo>
                        <a:pt x="24" y="93"/>
                      </a:lnTo>
                      <a:close/>
                      <a:moveTo>
                        <a:pt x="177" y="169"/>
                      </a:moveTo>
                      <a:cubicBezTo>
                        <a:pt x="177" y="173"/>
                        <a:pt x="173" y="177"/>
                        <a:pt x="168" y="177"/>
                      </a:cubicBezTo>
                      <a:cubicBezTo>
                        <a:pt x="17" y="177"/>
                        <a:pt x="17" y="177"/>
                        <a:pt x="17" y="177"/>
                      </a:cubicBezTo>
                      <a:cubicBezTo>
                        <a:pt x="12" y="177"/>
                        <a:pt x="8" y="173"/>
                        <a:pt x="8" y="169"/>
                      </a:cubicBezTo>
                      <a:cubicBezTo>
                        <a:pt x="8" y="152"/>
                        <a:pt x="8" y="152"/>
                        <a:pt x="8" y="152"/>
                      </a:cubicBezTo>
                      <a:cubicBezTo>
                        <a:pt x="177" y="152"/>
                        <a:pt x="177" y="152"/>
                        <a:pt x="177" y="152"/>
                      </a:cubicBezTo>
                      <a:lnTo>
                        <a:pt x="177" y="169"/>
                      </a:lnTo>
                      <a:close/>
                      <a:moveTo>
                        <a:pt x="21" y="169"/>
                      </a:moveTo>
                      <a:cubicBezTo>
                        <a:pt x="23" y="169"/>
                        <a:pt x="25" y="167"/>
                        <a:pt x="25" y="164"/>
                      </a:cubicBezTo>
                      <a:cubicBezTo>
                        <a:pt x="25" y="162"/>
                        <a:pt x="23" y="160"/>
                        <a:pt x="21" y="160"/>
                      </a:cubicBezTo>
                      <a:cubicBezTo>
                        <a:pt x="18" y="160"/>
                        <a:pt x="17" y="162"/>
                        <a:pt x="17" y="164"/>
                      </a:cubicBezTo>
                      <a:cubicBezTo>
                        <a:pt x="17" y="167"/>
                        <a:pt x="18" y="169"/>
                        <a:pt x="21" y="169"/>
                      </a:cubicBezTo>
                      <a:close/>
                      <a:moveTo>
                        <a:pt x="38" y="169"/>
                      </a:moveTo>
                      <a:cubicBezTo>
                        <a:pt x="40" y="169"/>
                        <a:pt x="42" y="167"/>
                        <a:pt x="42" y="164"/>
                      </a:cubicBezTo>
                      <a:cubicBezTo>
                        <a:pt x="42" y="162"/>
                        <a:pt x="40" y="160"/>
                        <a:pt x="38" y="160"/>
                      </a:cubicBezTo>
                      <a:cubicBezTo>
                        <a:pt x="35" y="160"/>
                        <a:pt x="33" y="162"/>
                        <a:pt x="33" y="164"/>
                      </a:cubicBezTo>
                      <a:cubicBezTo>
                        <a:pt x="33" y="167"/>
                        <a:pt x="35" y="169"/>
                        <a:pt x="38" y="169"/>
                      </a:cubicBezTo>
                      <a:close/>
                    </a:path>
                  </a:pathLst>
                </a:custGeom>
                <a:solidFill>
                  <a:schemeClr val="bg1"/>
                </a:solidFill>
                <a:ln>
                  <a:no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grpSp>
          <p:grpSp>
            <p:nvGrpSpPr>
              <p:cNvPr id="49" name="Groupe 130">
                <a:extLst>
                  <a:ext uri="{FF2B5EF4-FFF2-40B4-BE49-F238E27FC236}">
                    <a16:creationId xmlns:a16="http://schemas.microsoft.com/office/drawing/2014/main" id="{71458AFD-2497-007A-D54B-251E4D0FF4EE}"/>
                  </a:ext>
                </a:extLst>
              </p:cNvPr>
              <p:cNvGrpSpPr/>
              <p:nvPr/>
            </p:nvGrpSpPr>
            <p:grpSpPr>
              <a:xfrm>
                <a:off x="7244620" y="2066109"/>
                <a:ext cx="450675" cy="450675"/>
                <a:chOff x="2704376" y="2429887"/>
                <a:chExt cx="450674" cy="450674"/>
              </a:xfrm>
            </p:grpSpPr>
            <p:sp>
              <p:nvSpPr>
                <p:cNvPr id="72" name="Ellipse 131">
                  <a:extLst>
                    <a:ext uri="{FF2B5EF4-FFF2-40B4-BE49-F238E27FC236}">
                      <a16:creationId xmlns:a16="http://schemas.microsoft.com/office/drawing/2014/main" id="{18E121B7-FC90-88A9-1DDD-27C3DB7F76A9}"/>
                    </a:ext>
                  </a:extLst>
                </p:cNvPr>
                <p:cNvSpPr>
                  <a:spLocks noChangeAspect="1"/>
                </p:cNvSpPr>
                <p:nvPr/>
              </p:nvSpPr>
              <p:spPr>
                <a:xfrm>
                  <a:off x="2704376" y="2429887"/>
                  <a:ext cx="450674" cy="450674"/>
                </a:xfrm>
                <a:prstGeom prst="ellipse">
                  <a:avLst/>
                </a:prstGeom>
                <a:solidFill>
                  <a:srgbClr val="00706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Arial"/>
                    <a:ea typeface="+mn-ea"/>
                    <a:cs typeface="+mn-cs"/>
                  </a:endParaRPr>
                </a:p>
              </p:txBody>
            </p:sp>
            <p:sp>
              <p:nvSpPr>
                <p:cNvPr id="73" name="Freeform 217">
                  <a:extLst>
                    <a:ext uri="{FF2B5EF4-FFF2-40B4-BE49-F238E27FC236}">
                      <a16:creationId xmlns:a16="http://schemas.microsoft.com/office/drawing/2014/main" id="{111AEB6A-D533-BDC4-F1FC-9D373C430D2C}"/>
                    </a:ext>
                  </a:extLst>
                </p:cNvPr>
                <p:cNvSpPr>
                  <a:spLocks noEditPoints="1"/>
                </p:cNvSpPr>
                <p:nvPr/>
              </p:nvSpPr>
              <p:spPr bwMode="auto">
                <a:xfrm>
                  <a:off x="2793092" y="2518603"/>
                  <a:ext cx="273243" cy="273243"/>
                </a:xfrm>
                <a:custGeom>
                  <a:avLst/>
                  <a:gdLst>
                    <a:gd name="T0" fmla="*/ 92 w 185"/>
                    <a:gd name="T1" fmla="*/ 42 h 185"/>
                    <a:gd name="T2" fmla="*/ 92 w 185"/>
                    <a:gd name="T3" fmla="*/ 34 h 185"/>
                    <a:gd name="T4" fmla="*/ 92 w 185"/>
                    <a:gd name="T5" fmla="*/ 8 h 185"/>
                    <a:gd name="T6" fmla="*/ 120 w 185"/>
                    <a:gd name="T7" fmla="*/ 12 h 185"/>
                    <a:gd name="T8" fmla="*/ 64 w 185"/>
                    <a:gd name="T9" fmla="*/ 13 h 185"/>
                    <a:gd name="T10" fmla="*/ 92 w 185"/>
                    <a:gd name="T11" fmla="*/ 8 h 185"/>
                    <a:gd name="T12" fmla="*/ 109 w 185"/>
                    <a:gd name="T13" fmla="*/ 24 h 185"/>
                    <a:gd name="T14" fmla="*/ 76 w 185"/>
                    <a:gd name="T15" fmla="*/ 25 h 185"/>
                    <a:gd name="T16" fmla="*/ 92 w 185"/>
                    <a:gd name="T17" fmla="*/ 25 h 185"/>
                    <a:gd name="T18" fmla="*/ 55 w 185"/>
                    <a:gd name="T19" fmla="*/ 169 h 185"/>
                    <a:gd name="T20" fmla="*/ 101 w 185"/>
                    <a:gd name="T21" fmla="*/ 164 h 185"/>
                    <a:gd name="T22" fmla="*/ 55 w 185"/>
                    <a:gd name="T23" fmla="*/ 160 h 185"/>
                    <a:gd name="T24" fmla="*/ 55 w 185"/>
                    <a:gd name="T25" fmla="*/ 169 h 185"/>
                    <a:gd name="T26" fmla="*/ 185 w 185"/>
                    <a:gd name="T27" fmla="*/ 146 h 185"/>
                    <a:gd name="T28" fmla="*/ 168 w 185"/>
                    <a:gd name="T29" fmla="*/ 87 h 185"/>
                    <a:gd name="T30" fmla="*/ 164 w 185"/>
                    <a:gd name="T31" fmla="*/ 84 h 185"/>
                    <a:gd name="T32" fmla="*/ 156 w 185"/>
                    <a:gd name="T33" fmla="*/ 34 h 185"/>
                    <a:gd name="T34" fmla="*/ 147 w 185"/>
                    <a:gd name="T35" fmla="*/ 34 h 185"/>
                    <a:gd name="T36" fmla="*/ 38 w 185"/>
                    <a:gd name="T37" fmla="*/ 84 h 185"/>
                    <a:gd name="T38" fmla="*/ 33 w 185"/>
                    <a:gd name="T39" fmla="*/ 29 h 185"/>
                    <a:gd name="T40" fmla="*/ 29 w 185"/>
                    <a:gd name="T41" fmla="*/ 84 h 185"/>
                    <a:gd name="T42" fmla="*/ 17 w 185"/>
                    <a:gd name="T43" fmla="*/ 87 h 185"/>
                    <a:gd name="T44" fmla="*/ 0 w 185"/>
                    <a:gd name="T45" fmla="*/ 146 h 185"/>
                    <a:gd name="T46" fmla="*/ 0 w 185"/>
                    <a:gd name="T47" fmla="*/ 147 h 185"/>
                    <a:gd name="T48" fmla="*/ 0 w 185"/>
                    <a:gd name="T49" fmla="*/ 156 h 185"/>
                    <a:gd name="T50" fmla="*/ 0 w 185"/>
                    <a:gd name="T51" fmla="*/ 169 h 185"/>
                    <a:gd name="T52" fmla="*/ 168 w 185"/>
                    <a:gd name="T53" fmla="*/ 185 h 185"/>
                    <a:gd name="T54" fmla="*/ 185 w 185"/>
                    <a:gd name="T55" fmla="*/ 160 h 185"/>
                    <a:gd name="T56" fmla="*/ 185 w 185"/>
                    <a:gd name="T57" fmla="*/ 156 h 185"/>
                    <a:gd name="T58" fmla="*/ 24 w 185"/>
                    <a:gd name="T59" fmla="*/ 93 h 185"/>
                    <a:gd name="T60" fmla="*/ 176 w 185"/>
                    <a:gd name="T61" fmla="*/ 143 h 185"/>
                    <a:gd name="T62" fmla="*/ 24 w 185"/>
                    <a:gd name="T63" fmla="*/ 93 h 185"/>
                    <a:gd name="T64" fmla="*/ 168 w 185"/>
                    <a:gd name="T65" fmla="*/ 177 h 185"/>
                    <a:gd name="T66" fmla="*/ 8 w 185"/>
                    <a:gd name="T67" fmla="*/ 169 h 185"/>
                    <a:gd name="T68" fmla="*/ 177 w 185"/>
                    <a:gd name="T69" fmla="*/ 152 h 185"/>
                    <a:gd name="T70" fmla="*/ 21 w 185"/>
                    <a:gd name="T71" fmla="*/ 169 h 185"/>
                    <a:gd name="T72" fmla="*/ 21 w 185"/>
                    <a:gd name="T73" fmla="*/ 160 h 185"/>
                    <a:gd name="T74" fmla="*/ 21 w 185"/>
                    <a:gd name="T75" fmla="*/ 169 h 185"/>
                    <a:gd name="T76" fmla="*/ 42 w 185"/>
                    <a:gd name="T77" fmla="*/ 164 h 185"/>
                    <a:gd name="T78" fmla="*/ 33 w 185"/>
                    <a:gd name="T79" fmla="*/ 16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 h="185">
                      <a:moveTo>
                        <a:pt x="88" y="38"/>
                      </a:moveTo>
                      <a:cubicBezTo>
                        <a:pt x="88" y="40"/>
                        <a:pt x="90" y="42"/>
                        <a:pt x="92" y="42"/>
                      </a:cubicBezTo>
                      <a:cubicBezTo>
                        <a:pt x="95" y="42"/>
                        <a:pt x="97" y="40"/>
                        <a:pt x="97" y="38"/>
                      </a:cubicBezTo>
                      <a:cubicBezTo>
                        <a:pt x="97" y="35"/>
                        <a:pt x="95" y="34"/>
                        <a:pt x="92" y="34"/>
                      </a:cubicBezTo>
                      <a:cubicBezTo>
                        <a:pt x="90" y="34"/>
                        <a:pt x="88" y="35"/>
                        <a:pt x="88" y="38"/>
                      </a:cubicBezTo>
                      <a:close/>
                      <a:moveTo>
                        <a:pt x="92" y="8"/>
                      </a:moveTo>
                      <a:cubicBezTo>
                        <a:pt x="101" y="8"/>
                        <a:pt x="109" y="12"/>
                        <a:pt x="114" y="18"/>
                      </a:cubicBezTo>
                      <a:cubicBezTo>
                        <a:pt x="120" y="12"/>
                        <a:pt x="120" y="12"/>
                        <a:pt x="120" y="12"/>
                      </a:cubicBezTo>
                      <a:cubicBezTo>
                        <a:pt x="113" y="4"/>
                        <a:pt x="103" y="0"/>
                        <a:pt x="92" y="0"/>
                      </a:cubicBezTo>
                      <a:cubicBezTo>
                        <a:pt x="81" y="0"/>
                        <a:pt x="71" y="5"/>
                        <a:pt x="64" y="13"/>
                      </a:cubicBezTo>
                      <a:cubicBezTo>
                        <a:pt x="70" y="19"/>
                        <a:pt x="70" y="19"/>
                        <a:pt x="70" y="19"/>
                      </a:cubicBezTo>
                      <a:cubicBezTo>
                        <a:pt x="75" y="12"/>
                        <a:pt x="83" y="8"/>
                        <a:pt x="92" y="8"/>
                      </a:cubicBezTo>
                      <a:close/>
                      <a:moveTo>
                        <a:pt x="103" y="30"/>
                      </a:moveTo>
                      <a:cubicBezTo>
                        <a:pt x="109" y="24"/>
                        <a:pt x="109" y="24"/>
                        <a:pt x="109" y="24"/>
                      </a:cubicBezTo>
                      <a:cubicBezTo>
                        <a:pt x="105" y="20"/>
                        <a:pt x="99" y="17"/>
                        <a:pt x="92" y="17"/>
                      </a:cubicBezTo>
                      <a:cubicBezTo>
                        <a:pt x="86" y="17"/>
                        <a:pt x="80" y="20"/>
                        <a:pt x="76" y="25"/>
                      </a:cubicBezTo>
                      <a:cubicBezTo>
                        <a:pt x="82" y="31"/>
                        <a:pt x="82" y="31"/>
                        <a:pt x="82" y="31"/>
                      </a:cubicBezTo>
                      <a:cubicBezTo>
                        <a:pt x="84" y="28"/>
                        <a:pt x="88" y="25"/>
                        <a:pt x="92" y="25"/>
                      </a:cubicBezTo>
                      <a:cubicBezTo>
                        <a:pt x="97" y="25"/>
                        <a:pt x="101" y="27"/>
                        <a:pt x="103" y="30"/>
                      </a:cubicBezTo>
                      <a:close/>
                      <a:moveTo>
                        <a:pt x="55" y="169"/>
                      </a:moveTo>
                      <a:cubicBezTo>
                        <a:pt x="97" y="169"/>
                        <a:pt x="97" y="169"/>
                        <a:pt x="97" y="169"/>
                      </a:cubicBezTo>
                      <a:cubicBezTo>
                        <a:pt x="99" y="169"/>
                        <a:pt x="101" y="167"/>
                        <a:pt x="101" y="164"/>
                      </a:cubicBezTo>
                      <a:cubicBezTo>
                        <a:pt x="101" y="162"/>
                        <a:pt x="99" y="160"/>
                        <a:pt x="97" y="160"/>
                      </a:cubicBezTo>
                      <a:cubicBezTo>
                        <a:pt x="55" y="160"/>
                        <a:pt x="55" y="160"/>
                        <a:pt x="55" y="160"/>
                      </a:cubicBezTo>
                      <a:cubicBezTo>
                        <a:pt x="52" y="160"/>
                        <a:pt x="50" y="162"/>
                        <a:pt x="50" y="164"/>
                      </a:cubicBezTo>
                      <a:cubicBezTo>
                        <a:pt x="50" y="167"/>
                        <a:pt x="52" y="169"/>
                        <a:pt x="55" y="169"/>
                      </a:cubicBezTo>
                      <a:close/>
                      <a:moveTo>
                        <a:pt x="185" y="147"/>
                      </a:moveTo>
                      <a:cubicBezTo>
                        <a:pt x="185" y="147"/>
                        <a:pt x="185" y="146"/>
                        <a:pt x="185" y="146"/>
                      </a:cubicBezTo>
                      <a:cubicBezTo>
                        <a:pt x="185" y="146"/>
                        <a:pt x="185" y="146"/>
                        <a:pt x="185" y="146"/>
                      </a:cubicBezTo>
                      <a:cubicBezTo>
                        <a:pt x="168" y="87"/>
                        <a:pt x="168" y="87"/>
                        <a:pt x="168" y="87"/>
                      </a:cubicBezTo>
                      <a:cubicBezTo>
                        <a:pt x="168" y="87"/>
                        <a:pt x="168" y="87"/>
                        <a:pt x="168" y="87"/>
                      </a:cubicBezTo>
                      <a:cubicBezTo>
                        <a:pt x="167" y="85"/>
                        <a:pt x="166" y="84"/>
                        <a:pt x="164" y="84"/>
                      </a:cubicBezTo>
                      <a:cubicBezTo>
                        <a:pt x="156" y="84"/>
                        <a:pt x="156" y="84"/>
                        <a:pt x="156" y="84"/>
                      </a:cubicBezTo>
                      <a:cubicBezTo>
                        <a:pt x="156" y="34"/>
                        <a:pt x="156" y="34"/>
                        <a:pt x="156" y="34"/>
                      </a:cubicBezTo>
                      <a:cubicBezTo>
                        <a:pt x="156" y="31"/>
                        <a:pt x="154" y="29"/>
                        <a:pt x="152" y="29"/>
                      </a:cubicBezTo>
                      <a:cubicBezTo>
                        <a:pt x="149" y="29"/>
                        <a:pt x="147" y="31"/>
                        <a:pt x="147" y="34"/>
                      </a:cubicBezTo>
                      <a:cubicBezTo>
                        <a:pt x="147" y="84"/>
                        <a:pt x="147" y="84"/>
                        <a:pt x="147" y="84"/>
                      </a:cubicBezTo>
                      <a:cubicBezTo>
                        <a:pt x="38" y="84"/>
                        <a:pt x="38" y="84"/>
                        <a:pt x="38" y="84"/>
                      </a:cubicBezTo>
                      <a:cubicBezTo>
                        <a:pt x="38" y="34"/>
                        <a:pt x="38" y="34"/>
                        <a:pt x="38" y="34"/>
                      </a:cubicBezTo>
                      <a:cubicBezTo>
                        <a:pt x="38" y="31"/>
                        <a:pt x="36" y="29"/>
                        <a:pt x="33" y="29"/>
                      </a:cubicBezTo>
                      <a:cubicBezTo>
                        <a:pt x="31" y="29"/>
                        <a:pt x="29" y="31"/>
                        <a:pt x="29" y="34"/>
                      </a:cubicBezTo>
                      <a:cubicBezTo>
                        <a:pt x="29" y="84"/>
                        <a:pt x="29" y="84"/>
                        <a:pt x="29" y="84"/>
                      </a:cubicBezTo>
                      <a:cubicBezTo>
                        <a:pt x="21" y="84"/>
                        <a:pt x="21" y="84"/>
                        <a:pt x="21" y="84"/>
                      </a:cubicBezTo>
                      <a:cubicBezTo>
                        <a:pt x="19" y="84"/>
                        <a:pt x="17" y="85"/>
                        <a:pt x="17" y="87"/>
                      </a:cubicBezTo>
                      <a:cubicBezTo>
                        <a:pt x="17" y="87"/>
                        <a:pt x="17" y="87"/>
                        <a:pt x="17" y="87"/>
                      </a:cubicBezTo>
                      <a:cubicBezTo>
                        <a:pt x="0" y="146"/>
                        <a:pt x="0" y="146"/>
                        <a:pt x="0" y="146"/>
                      </a:cubicBezTo>
                      <a:cubicBezTo>
                        <a:pt x="0" y="146"/>
                        <a:pt x="0" y="146"/>
                        <a:pt x="0" y="146"/>
                      </a:cubicBezTo>
                      <a:cubicBezTo>
                        <a:pt x="0" y="146"/>
                        <a:pt x="0" y="147"/>
                        <a:pt x="0" y="147"/>
                      </a:cubicBezTo>
                      <a:cubicBezTo>
                        <a:pt x="0" y="156"/>
                        <a:pt x="0" y="156"/>
                        <a:pt x="0" y="156"/>
                      </a:cubicBezTo>
                      <a:cubicBezTo>
                        <a:pt x="0" y="156"/>
                        <a:pt x="0" y="156"/>
                        <a:pt x="0" y="156"/>
                      </a:cubicBezTo>
                      <a:cubicBezTo>
                        <a:pt x="0" y="157"/>
                        <a:pt x="0" y="159"/>
                        <a:pt x="0" y="160"/>
                      </a:cubicBezTo>
                      <a:cubicBezTo>
                        <a:pt x="0" y="169"/>
                        <a:pt x="0" y="169"/>
                        <a:pt x="0" y="169"/>
                      </a:cubicBezTo>
                      <a:cubicBezTo>
                        <a:pt x="0" y="178"/>
                        <a:pt x="7" y="185"/>
                        <a:pt x="17" y="185"/>
                      </a:cubicBezTo>
                      <a:cubicBezTo>
                        <a:pt x="168" y="185"/>
                        <a:pt x="168" y="185"/>
                        <a:pt x="168" y="185"/>
                      </a:cubicBezTo>
                      <a:cubicBezTo>
                        <a:pt x="178" y="185"/>
                        <a:pt x="185" y="178"/>
                        <a:pt x="185" y="169"/>
                      </a:cubicBezTo>
                      <a:cubicBezTo>
                        <a:pt x="185" y="160"/>
                        <a:pt x="185" y="160"/>
                        <a:pt x="185" y="160"/>
                      </a:cubicBezTo>
                      <a:cubicBezTo>
                        <a:pt x="185" y="159"/>
                        <a:pt x="185" y="157"/>
                        <a:pt x="185" y="156"/>
                      </a:cubicBezTo>
                      <a:cubicBezTo>
                        <a:pt x="185" y="156"/>
                        <a:pt x="185" y="156"/>
                        <a:pt x="185" y="156"/>
                      </a:cubicBezTo>
                      <a:lnTo>
                        <a:pt x="185" y="147"/>
                      </a:lnTo>
                      <a:close/>
                      <a:moveTo>
                        <a:pt x="24" y="93"/>
                      </a:moveTo>
                      <a:cubicBezTo>
                        <a:pt x="161" y="93"/>
                        <a:pt x="161" y="93"/>
                        <a:pt x="161" y="93"/>
                      </a:cubicBezTo>
                      <a:cubicBezTo>
                        <a:pt x="176" y="143"/>
                        <a:pt x="176" y="143"/>
                        <a:pt x="176" y="143"/>
                      </a:cubicBezTo>
                      <a:cubicBezTo>
                        <a:pt x="9" y="143"/>
                        <a:pt x="9" y="143"/>
                        <a:pt x="9" y="143"/>
                      </a:cubicBezTo>
                      <a:lnTo>
                        <a:pt x="24" y="93"/>
                      </a:lnTo>
                      <a:close/>
                      <a:moveTo>
                        <a:pt x="177" y="169"/>
                      </a:moveTo>
                      <a:cubicBezTo>
                        <a:pt x="177" y="173"/>
                        <a:pt x="173" y="177"/>
                        <a:pt x="168" y="177"/>
                      </a:cubicBezTo>
                      <a:cubicBezTo>
                        <a:pt x="17" y="177"/>
                        <a:pt x="17" y="177"/>
                        <a:pt x="17" y="177"/>
                      </a:cubicBezTo>
                      <a:cubicBezTo>
                        <a:pt x="12" y="177"/>
                        <a:pt x="8" y="173"/>
                        <a:pt x="8" y="169"/>
                      </a:cubicBezTo>
                      <a:cubicBezTo>
                        <a:pt x="8" y="152"/>
                        <a:pt x="8" y="152"/>
                        <a:pt x="8" y="152"/>
                      </a:cubicBezTo>
                      <a:cubicBezTo>
                        <a:pt x="177" y="152"/>
                        <a:pt x="177" y="152"/>
                        <a:pt x="177" y="152"/>
                      </a:cubicBezTo>
                      <a:lnTo>
                        <a:pt x="177" y="169"/>
                      </a:lnTo>
                      <a:close/>
                      <a:moveTo>
                        <a:pt x="21" y="169"/>
                      </a:moveTo>
                      <a:cubicBezTo>
                        <a:pt x="23" y="169"/>
                        <a:pt x="25" y="167"/>
                        <a:pt x="25" y="164"/>
                      </a:cubicBezTo>
                      <a:cubicBezTo>
                        <a:pt x="25" y="162"/>
                        <a:pt x="23" y="160"/>
                        <a:pt x="21" y="160"/>
                      </a:cubicBezTo>
                      <a:cubicBezTo>
                        <a:pt x="18" y="160"/>
                        <a:pt x="17" y="162"/>
                        <a:pt x="17" y="164"/>
                      </a:cubicBezTo>
                      <a:cubicBezTo>
                        <a:pt x="17" y="167"/>
                        <a:pt x="18" y="169"/>
                        <a:pt x="21" y="169"/>
                      </a:cubicBezTo>
                      <a:close/>
                      <a:moveTo>
                        <a:pt x="38" y="169"/>
                      </a:moveTo>
                      <a:cubicBezTo>
                        <a:pt x="40" y="169"/>
                        <a:pt x="42" y="167"/>
                        <a:pt x="42" y="164"/>
                      </a:cubicBezTo>
                      <a:cubicBezTo>
                        <a:pt x="42" y="162"/>
                        <a:pt x="40" y="160"/>
                        <a:pt x="38" y="160"/>
                      </a:cubicBezTo>
                      <a:cubicBezTo>
                        <a:pt x="35" y="160"/>
                        <a:pt x="33" y="162"/>
                        <a:pt x="33" y="164"/>
                      </a:cubicBezTo>
                      <a:cubicBezTo>
                        <a:pt x="33" y="167"/>
                        <a:pt x="35" y="169"/>
                        <a:pt x="38" y="169"/>
                      </a:cubicBezTo>
                      <a:close/>
                    </a:path>
                  </a:pathLst>
                </a:custGeom>
                <a:solidFill>
                  <a:schemeClr val="bg1"/>
                </a:solidFill>
                <a:ln>
                  <a:no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grpSp>
          <p:grpSp>
            <p:nvGrpSpPr>
              <p:cNvPr id="50" name="Groupe 22">
                <a:extLst>
                  <a:ext uri="{FF2B5EF4-FFF2-40B4-BE49-F238E27FC236}">
                    <a16:creationId xmlns:a16="http://schemas.microsoft.com/office/drawing/2014/main" id="{4DF515C2-A0B7-24E9-8D0C-6806B6A45BFE}"/>
                  </a:ext>
                </a:extLst>
              </p:cNvPr>
              <p:cNvGrpSpPr/>
              <p:nvPr/>
            </p:nvGrpSpPr>
            <p:grpSpPr>
              <a:xfrm>
                <a:off x="6193566" y="2034557"/>
                <a:ext cx="823000" cy="482227"/>
                <a:chOff x="3520466" y="2254541"/>
                <a:chExt cx="823000" cy="482226"/>
              </a:xfrm>
            </p:grpSpPr>
            <p:pic>
              <p:nvPicPr>
                <p:cNvPr id="70" name="Graphique 19">
                  <a:extLst>
                    <a:ext uri="{FF2B5EF4-FFF2-40B4-BE49-F238E27FC236}">
                      <a16:creationId xmlns:a16="http://schemas.microsoft.com/office/drawing/2014/main" id="{0FE87F3E-85DA-0923-A5E6-7BAE80CDC9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20466" y="2254541"/>
                  <a:ext cx="823000" cy="482226"/>
                </a:xfrm>
                <a:prstGeom prst="rect">
                  <a:avLst/>
                </a:prstGeom>
              </p:spPr>
            </p:pic>
            <p:sp>
              <p:nvSpPr>
                <p:cNvPr id="71" name="ZoneTexte 21">
                  <a:extLst>
                    <a:ext uri="{FF2B5EF4-FFF2-40B4-BE49-F238E27FC236}">
                      <a16:creationId xmlns:a16="http://schemas.microsoft.com/office/drawing/2014/main" id="{0A570CFE-A7C5-479F-9152-63238DE9BE3D}"/>
                    </a:ext>
                  </a:extLst>
                </p:cNvPr>
                <p:cNvSpPr txBox="1"/>
                <p:nvPr/>
              </p:nvSpPr>
              <p:spPr>
                <a:xfrm>
                  <a:off x="3595003" y="2392852"/>
                  <a:ext cx="673926" cy="343915"/>
                </a:xfrm>
                <a:prstGeom prst="rect">
                  <a:avLst/>
                </a:prstGeom>
                <a:noFill/>
              </p:spPr>
              <p:txBody>
                <a:bodyPr wrap="none" lIns="54611" tIns="54611" rIns="54611" bIns="54611"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fr-CA" sz="800" b="0" i="0" u="none" strike="noStrike" kern="1200" cap="none" spc="0" normalizeH="0" baseline="0" noProof="0">
                      <a:ln>
                        <a:noFill/>
                      </a:ln>
                      <a:solidFill>
                        <a:prstClr val="white"/>
                      </a:solidFill>
                      <a:effectLst/>
                      <a:uLnTx/>
                      <a:uFillTx/>
                      <a:latin typeface="Arial"/>
                      <a:ea typeface="+mn-ea"/>
                      <a:cs typeface="+mn-cs"/>
                    </a:rPr>
                    <a:t>Internet</a:t>
                  </a:r>
                  <a:br>
                    <a:rPr kumimoji="0" lang="fr-CA" sz="800" b="0" i="0" u="none" strike="noStrike" kern="1200" cap="none" spc="0" normalizeH="0" baseline="0" noProof="0">
                      <a:ln>
                        <a:noFill/>
                      </a:ln>
                      <a:solidFill>
                        <a:prstClr val="white"/>
                      </a:solidFill>
                      <a:effectLst/>
                      <a:uLnTx/>
                      <a:uFillTx/>
                      <a:latin typeface="Arial"/>
                      <a:ea typeface="+mn-ea"/>
                      <a:cs typeface="+mn-cs"/>
                    </a:rPr>
                  </a:br>
                  <a:r>
                    <a:rPr kumimoji="0" lang="fr-CA" sz="800" b="0" i="0" u="none" strike="noStrike" kern="1200" cap="none" spc="0" normalizeH="0" baseline="0" noProof="0">
                      <a:ln>
                        <a:noFill/>
                      </a:ln>
                      <a:solidFill>
                        <a:prstClr val="white"/>
                      </a:solidFill>
                      <a:effectLst/>
                      <a:uLnTx/>
                      <a:uFillTx/>
                      <a:latin typeface="Arial"/>
                      <a:ea typeface="+mn-ea"/>
                      <a:cs typeface="+mn-cs"/>
                    </a:rPr>
                    <a:t>line</a:t>
                  </a:r>
                  <a:endParaRPr kumimoji="0" lang="en-CA" sz="800" b="0" i="0" u="none" strike="noStrike" kern="1200" cap="none" spc="0" normalizeH="0" baseline="0" noProof="0" err="1">
                    <a:ln>
                      <a:noFill/>
                    </a:ln>
                    <a:solidFill>
                      <a:prstClr val="white"/>
                    </a:solidFill>
                    <a:effectLst/>
                    <a:uLnTx/>
                    <a:uFillTx/>
                    <a:latin typeface="Arial"/>
                    <a:ea typeface="+mn-ea"/>
                    <a:cs typeface="+mn-cs"/>
                  </a:endParaRPr>
                </a:p>
              </p:txBody>
            </p:sp>
          </p:grpSp>
          <p:sp>
            <p:nvSpPr>
              <p:cNvPr id="51" name="TextBox 58">
                <a:extLst>
                  <a:ext uri="{FF2B5EF4-FFF2-40B4-BE49-F238E27FC236}">
                    <a16:creationId xmlns:a16="http://schemas.microsoft.com/office/drawing/2014/main" id="{B8F11EAE-CE4B-6285-60B0-950D3608DCD6}"/>
                  </a:ext>
                </a:extLst>
              </p:cNvPr>
              <p:cNvSpPr txBox="1"/>
              <p:nvPr/>
            </p:nvSpPr>
            <p:spPr>
              <a:xfrm>
                <a:off x="7189451" y="2713113"/>
                <a:ext cx="1056047" cy="415498"/>
              </a:xfrm>
              <a:prstGeom prst="rect">
                <a:avLst/>
              </a:prstGeom>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95959"/>
                    </a:solidFill>
                    <a:effectLst/>
                    <a:uLnTx/>
                    <a:uFillTx/>
                    <a:latin typeface="Arial"/>
                    <a:ea typeface="+mn-ea"/>
                    <a:cs typeface="+mn-cs"/>
                  </a:rPr>
                  <a:t>Thin Client</a:t>
                </a:r>
                <a:br>
                  <a:rPr kumimoji="0" lang="en-US" sz="1050" b="1" i="0" u="none" strike="noStrike" kern="1200" cap="none" spc="0" normalizeH="0" baseline="0" noProof="0">
                    <a:ln>
                      <a:noFill/>
                    </a:ln>
                    <a:solidFill>
                      <a:srgbClr val="595959"/>
                    </a:solidFill>
                    <a:effectLst/>
                    <a:uLnTx/>
                    <a:uFillTx/>
                    <a:latin typeface="Arial"/>
                    <a:ea typeface="+mn-ea"/>
                    <a:cs typeface="+mn-cs"/>
                  </a:rPr>
                </a:br>
                <a:r>
                  <a:rPr kumimoji="0" lang="en-US" sz="1050" b="1" i="0" u="none" strike="noStrike" kern="1200" cap="none" spc="0" normalizeH="0" baseline="0" noProof="0">
                    <a:ln>
                      <a:noFill/>
                    </a:ln>
                    <a:solidFill>
                      <a:srgbClr val="595959"/>
                    </a:solidFill>
                    <a:effectLst/>
                    <a:uLnTx/>
                    <a:uFillTx/>
                    <a:latin typeface="Arial"/>
                    <a:ea typeface="+mn-ea"/>
                    <a:cs typeface="+mn-cs"/>
                  </a:rPr>
                  <a:t>servers</a:t>
                </a:r>
              </a:p>
            </p:txBody>
          </p:sp>
          <p:grpSp>
            <p:nvGrpSpPr>
              <p:cNvPr id="52" name="Groupe 51">
                <a:extLst>
                  <a:ext uri="{FF2B5EF4-FFF2-40B4-BE49-F238E27FC236}">
                    <a16:creationId xmlns:a16="http://schemas.microsoft.com/office/drawing/2014/main" id="{C95342F1-81FD-DFF3-E7BE-105A0514CC86}"/>
                  </a:ext>
                </a:extLst>
              </p:cNvPr>
              <p:cNvGrpSpPr/>
              <p:nvPr/>
            </p:nvGrpSpPr>
            <p:grpSpPr>
              <a:xfrm>
                <a:off x="7631749" y="3082405"/>
                <a:ext cx="171451" cy="228600"/>
                <a:chOff x="1308" y="4577156"/>
                <a:chExt cx="171450" cy="228600"/>
              </a:xfrm>
            </p:grpSpPr>
            <p:sp>
              <p:nvSpPr>
                <p:cNvPr id="64" name="Forme libre : forme 37">
                  <a:extLst>
                    <a:ext uri="{FF2B5EF4-FFF2-40B4-BE49-F238E27FC236}">
                      <a16:creationId xmlns:a16="http://schemas.microsoft.com/office/drawing/2014/main" id="{E3F0FC3D-D5B0-F160-A5CE-302313BDDF8E}"/>
                    </a:ext>
                  </a:extLst>
                </p:cNvPr>
                <p:cNvSpPr/>
                <p:nvPr/>
              </p:nvSpPr>
              <p:spPr>
                <a:xfrm>
                  <a:off x="1308" y="4577156"/>
                  <a:ext cx="171450" cy="76199"/>
                </a:xfrm>
                <a:custGeom>
                  <a:avLst/>
                  <a:gdLst>
                    <a:gd name="connsiteX0" fmla="*/ 0 w 171450"/>
                    <a:gd name="connsiteY0" fmla="*/ 0 h 76199"/>
                    <a:gd name="connsiteX1" fmla="*/ 171450 w 171450"/>
                    <a:gd name="connsiteY1" fmla="*/ 0 h 76199"/>
                    <a:gd name="connsiteX2" fmla="*/ 171450 w 171450"/>
                    <a:gd name="connsiteY2" fmla="*/ 76200 h 76199"/>
                    <a:gd name="connsiteX3" fmla="*/ 0 w 171450"/>
                    <a:gd name="connsiteY3" fmla="*/ 76200 h 76199"/>
                  </a:gdLst>
                  <a:ahLst/>
                  <a:cxnLst>
                    <a:cxn ang="0">
                      <a:pos x="connsiteX0" y="connsiteY0"/>
                    </a:cxn>
                    <a:cxn ang="0">
                      <a:pos x="connsiteX1" y="connsiteY1"/>
                    </a:cxn>
                    <a:cxn ang="0">
                      <a:pos x="connsiteX2" y="connsiteY2"/>
                    </a:cxn>
                    <a:cxn ang="0">
                      <a:pos x="connsiteX3" y="connsiteY3"/>
                    </a:cxn>
                  </a:cxnLst>
                  <a:rect l="l" t="t" r="r" b="b"/>
                  <a:pathLst>
                    <a:path w="171450" h="76199">
                      <a:moveTo>
                        <a:pt x="0" y="0"/>
                      </a:moveTo>
                      <a:lnTo>
                        <a:pt x="171450" y="0"/>
                      </a:lnTo>
                      <a:lnTo>
                        <a:pt x="171450" y="76200"/>
                      </a:lnTo>
                      <a:lnTo>
                        <a:pt x="0" y="76200"/>
                      </a:lnTo>
                      <a:close/>
                    </a:path>
                  </a:pathLst>
                </a:custGeom>
                <a:noFill/>
                <a:ln w="19050" cap="flat">
                  <a:solidFill>
                    <a:srgbClr val="00706D"/>
                  </a:solidFill>
                  <a:prstDash val="solid"/>
                  <a:round/>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595959"/>
                    </a:solidFill>
                    <a:effectLst/>
                    <a:uLnTx/>
                    <a:uFillTx/>
                    <a:latin typeface="Arial"/>
                    <a:ea typeface="+mn-ea"/>
                    <a:cs typeface="+mn-cs"/>
                  </a:endParaRPr>
                </a:p>
              </p:txBody>
            </p:sp>
            <p:sp>
              <p:nvSpPr>
                <p:cNvPr id="65" name="Forme libre : forme 39">
                  <a:extLst>
                    <a:ext uri="{FF2B5EF4-FFF2-40B4-BE49-F238E27FC236}">
                      <a16:creationId xmlns:a16="http://schemas.microsoft.com/office/drawing/2014/main" id="{80CDA9F2-6D11-5AE1-94B1-B94620B985C6}"/>
                    </a:ext>
                  </a:extLst>
                </p:cNvPr>
                <p:cNvSpPr/>
                <p:nvPr/>
              </p:nvSpPr>
              <p:spPr>
                <a:xfrm>
                  <a:off x="1308" y="4653356"/>
                  <a:ext cx="171450" cy="76200"/>
                </a:xfrm>
                <a:custGeom>
                  <a:avLst/>
                  <a:gdLst>
                    <a:gd name="connsiteX0" fmla="*/ 171450 w 171450"/>
                    <a:gd name="connsiteY0" fmla="*/ 0 h 76200"/>
                    <a:gd name="connsiteX1" fmla="*/ 171450 w 171450"/>
                    <a:gd name="connsiteY1" fmla="*/ 76200 h 76200"/>
                    <a:gd name="connsiteX2" fmla="*/ 0 w 171450"/>
                    <a:gd name="connsiteY2" fmla="*/ 76200 h 76200"/>
                    <a:gd name="connsiteX3" fmla="*/ 0 w 171450"/>
                    <a:gd name="connsiteY3" fmla="*/ 0 h 76200"/>
                  </a:gdLst>
                  <a:ahLst/>
                  <a:cxnLst>
                    <a:cxn ang="0">
                      <a:pos x="connsiteX0" y="connsiteY0"/>
                    </a:cxn>
                    <a:cxn ang="0">
                      <a:pos x="connsiteX1" y="connsiteY1"/>
                    </a:cxn>
                    <a:cxn ang="0">
                      <a:pos x="connsiteX2" y="connsiteY2"/>
                    </a:cxn>
                    <a:cxn ang="0">
                      <a:pos x="connsiteX3" y="connsiteY3"/>
                    </a:cxn>
                  </a:cxnLst>
                  <a:rect l="l" t="t" r="r" b="b"/>
                  <a:pathLst>
                    <a:path w="171450" h="76200">
                      <a:moveTo>
                        <a:pt x="171450" y="0"/>
                      </a:moveTo>
                      <a:lnTo>
                        <a:pt x="171450" y="76200"/>
                      </a:lnTo>
                      <a:lnTo>
                        <a:pt x="0" y="76200"/>
                      </a:lnTo>
                      <a:lnTo>
                        <a:pt x="0" y="0"/>
                      </a:lnTo>
                    </a:path>
                  </a:pathLst>
                </a:custGeom>
                <a:noFill/>
                <a:ln w="19050" cap="flat">
                  <a:solidFill>
                    <a:srgbClr val="00706D"/>
                  </a:solidFill>
                  <a:prstDash val="solid"/>
                  <a:round/>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595959"/>
                    </a:solidFill>
                    <a:effectLst/>
                    <a:uLnTx/>
                    <a:uFillTx/>
                    <a:latin typeface="Arial"/>
                    <a:ea typeface="+mn-ea"/>
                    <a:cs typeface="+mn-cs"/>
                  </a:endParaRPr>
                </a:p>
              </p:txBody>
            </p:sp>
            <p:sp>
              <p:nvSpPr>
                <p:cNvPr id="66" name="Forme libre : forme 40">
                  <a:extLst>
                    <a:ext uri="{FF2B5EF4-FFF2-40B4-BE49-F238E27FC236}">
                      <a16:creationId xmlns:a16="http://schemas.microsoft.com/office/drawing/2014/main" id="{5AE2B4AB-D02E-4188-979A-F5877E9B0475}"/>
                    </a:ext>
                  </a:extLst>
                </p:cNvPr>
                <p:cNvSpPr/>
                <p:nvPr/>
              </p:nvSpPr>
              <p:spPr>
                <a:xfrm>
                  <a:off x="1308" y="4729556"/>
                  <a:ext cx="171450" cy="76200"/>
                </a:xfrm>
                <a:custGeom>
                  <a:avLst/>
                  <a:gdLst>
                    <a:gd name="connsiteX0" fmla="*/ 171450 w 171450"/>
                    <a:gd name="connsiteY0" fmla="*/ 0 h 76200"/>
                    <a:gd name="connsiteX1" fmla="*/ 171450 w 171450"/>
                    <a:gd name="connsiteY1" fmla="*/ 76200 h 76200"/>
                    <a:gd name="connsiteX2" fmla="*/ 0 w 171450"/>
                    <a:gd name="connsiteY2" fmla="*/ 76200 h 76200"/>
                    <a:gd name="connsiteX3" fmla="*/ 0 w 171450"/>
                    <a:gd name="connsiteY3" fmla="*/ 0 h 76200"/>
                  </a:gdLst>
                  <a:ahLst/>
                  <a:cxnLst>
                    <a:cxn ang="0">
                      <a:pos x="connsiteX0" y="connsiteY0"/>
                    </a:cxn>
                    <a:cxn ang="0">
                      <a:pos x="connsiteX1" y="connsiteY1"/>
                    </a:cxn>
                    <a:cxn ang="0">
                      <a:pos x="connsiteX2" y="connsiteY2"/>
                    </a:cxn>
                    <a:cxn ang="0">
                      <a:pos x="connsiteX3" y="connsiteY3"/>
                    </a:cxn>
                  </a:cxnLst>
                  <a:rect l="l" t="t" r="r" b="b"/>
                  <a:pathLst>
                    <a:path w="171450" h="76200">
                      <a:moveTo>
                        <a:pt x="171450" y="0"/>
                      </a:moveTo>
                      <a:lnTo>
                        <a:pt x="171450" y="76200"/>
                      </a:lnTo>
                      <a:lnTo>
                        <a:pt x="0" y="76200"/>
                      </a:lnTo>
                      <a:lnTo>
                        <a:pt x="0" y="0"/>
                      </a:lnTo>
                    </a:path>
                  </a:pathLst>
                </a:custGeom>
                <a:noFill/>
                <a:ln w="19050" cap="flat">
                  <a:solidFill>
                    <a:srgbClr val="00706D"/>
                  </a:solidFill>
                  <a:prstDash val="solid"/>
                  <a:round/>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595959"/>
                    </a:solidFill>
                    <a:effectLst/>
                    <a:uLnTx/>
                    <a:uFillTx/>
                    <a:latin typeface="Arial"/>
                    <a:ea typeface="+mn-ea"/>
                    <a:cs typeface="+mn-cs"/>
                  </a:endParaRPr>
                </a:p>
              </p:txBody>
            </p:sp>
            <p:sp>
              <p:nvSpPr>
                <p:cNvPr id="67" name="Forme libre : forme 44">
                  <a:extLst>
                    <a:ext uri="{FF2B5EF4-FFF2-40B4-BE49-F238E27FC236}">
                      <a16:creationId xmlns:a16="http://schemas.microsoft.com/office/drawing/2014/main" id="{C8C1655A-F912-8687-9C9C-5A27C24F3AC3}"/>
                    </a:ext>
                  </a:extLst>
                </p:cNvPr>
                <p:cNvSpPr/>
                <p:nvPr/>
              </p:nvSpPr>
              <p:spPr>
                <a:xfrm>
                  <a:off x="115608" y="4615256"/>
                  <a:ext cx="28575" cy="9525"/>
                </a:xfrm>
                <a:custGeom>
                  <a:avLst/>
                  <a:gdLst>
                    <a:gd name="connsiteX0" fmla="*/ 28575 w 28575"/>
                    <a:gd name="connsiteY0" fmla="*/ 0 h 9525"/>
                    <a:gd name="connsiteX1" fmla="*/ 0 w 28575"/>
                    <a:gd name="connsiteY1" fmla="*/ 0 h 9525"/>
                  </a:gdLst>
                  <a:ahLst/>
                  <a:cxnLst>
                    <a:cxn ang="0">
                      <a:pos x="connsiteX0" y="connsiteY0"/>
                    </a:cxn>
                    <a:cxn ang="0">
                      <a:pos x="connsiteX1" y="connsiteY1"/>
                    </a:cxn>
                  </a:cxnLst>
                  <a:rect l="l" t="t" r="r" b="b"/>
                  <a:pathLst>
                    <a:path w="28575" h="9525">
                      <a:moveTo>
                        <a:pt x="28575" y="0"/>
                      </a:moveTo>
                      <a:lnTo>
                        <a:pt x="0" y="0"/>
                      </a:lnTo>
                    </a:path>
                  </a:pathLst>
                </a:custGeom>
                <a:ln w="19050" cap="flat">
                  <a:solidFill>
                    <a:srgbClr val="00706D"/>
                  </a:solidFill>
                  <a:prstDash val="solid"/>
                  <a:round/>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595959"/>
                    </a:solidFill>
                    <a:effectLst/>
                    <a:uLnTx/>
                    <a:uFillTx/>
                    <a:latin typeface="Arial"/>
                    <a:ea typeface="+mn-ea"/>
                    <a:cs typeface="+mn-cs"/>
                  </a:endParaRPr>
                </a:p>
              </p:txBody>
            </p:sp>
            <p:sp>
              <p:nvSpPr>
                <p:cNvPr id="68" name="Forme libre : forme 45">
                  <a:extLst>
                    <a:ext uri="{FF2B5EF4-FFF2-40B4-BE49-F238E27FC236}">
                      <a16:creationId xmlns:a16="http://schemas.microsoft.com/office/drawing/2014/main" id="{05D3DD18-A39D-5B93-9578-FEBFD52D6308}"/>
                    </a:ext>
                  </a:extLst>
                </p:cNvPr>
                <p:cNvSpPr/>
                <p:nvPr/>
              </p:nvSpPr>
              <p:spPr>
                <a:xfrm>
                  <a:off x="115608" y="4691456"/>
                  <a:ext cx="28575" cy="9525"/>
                </a:xfrm>
                <a:custGeom>
                  <a:avLst/>
                  <a:gdLst>
                    <a:gd name="connsiteX0" fmla="*/ 28575 w 28575"/>
                    <a:gd name="connsiteY0" fmla="*/ 0 h 9525"/>
                    <a:gd name="connsiteX1" fmla="*/ 0 w 28575"/>
                    <a:gd name="connsiteY1" fmla="*/ 0 h 9525"/>
                  </a:gdLst>
                  <a:ahLst/>
                  <a:cxnLst>
                    <a:cxn ang="0">
                      <a:pos x="connsiteX0" y="connsiteY0"/>
                    </a:cxn>
                    <a:cxn ang="0">
                      <a:pos x="connsiteX1" y="connsiteY1"/>
                    </a:cxn>
                  </a:cxnLst>
                  <a:rect l="l" t="t" r="r" b="b"/>
                  <a:pathLst>
                    <a:path w="28575" h="9525">
                      <a:moveTo>
                        <a:pt x="28575" y="0"/>
                      </a:moveTo>
                      <a:lnTo>
                        <a:pt x="0" y="0"/>
                      </a:lnTo>
                    </a:path>
                  </a:pathLst>
                </a:custGeom>
                <a:ln w="19050" cap="flat">
                  <a:solidFill>
                    <a:srgbClr val="00706D"/>
                  </a:solidFill>
                  <a:prstDash val="solid"/>
                  <a:round/>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595959"/>
                    </a:solidFill>
                    <a:effectLst/>
                    <a:uLnTx/>
                    <a:uFillTx/>
                    <a:latin typeface="Arial"/>
                    <a:ea typeface="+mn-ea"/>
                    <a:cs typeface="+mn-cs"/>
                  </a:endParaRPr>
                </a:p>
              </p:txBody>
            </p:sp>
            <p:sp>
              <p:nvSpPr>
                <p:cNvPr id="69" name="Forme libre : forme 46">
                  <a:extLst>
                    <a:ext uri="{FF2B5EF4-FFF2-40B4-BE49-F238E27FC236}">
                      <a16:creationId xmlns:a16="http://schemas.microsoft.com/office/drawing/2014/main" id="{344451CD-EED6-0BEA-8F2E-739FB10054A9}"/>
                    </a:ext>
                  </a:extLst>
                </p:cNvPr>
                <p:cNvSpPr/>
                <p:nvPr/>
              </p:nvSpPr>
              <p:spPr>
                <a:xfrm>
                  <a:off x="115608" y="4767656"/>
                  <a:ext cx="28575" cy="9525"/>
                </a:xfrm>
                <a:custGeom>
                  <a:avLst/>
                  <a:gdLst>
                    <a:gd name="connsiteX0" fmla="*/ 28575 w 28575"/>
                    <a:gd name="connsiteY0" fmla="*/ 0 h 9525"/>
                    <a:gd name="connsiteX1" fmla="*/ 0 w 28575"/>
                    <a:gd name="connsiteY1" fmla="*/ 0 h 9525"/>
                  </a:gdLst>
                  <a:ahLst/>
                  <a:cxnLst>
                    <a:cxn ang="0">
                      <a:pos x="connsiteX0" y="connsiteY0"/>
                    </a:cxn>
                    <a:cxn ang="0">
                      <a:pos x="connsiteX1" y="connsiteY1"/>
                    </a:cxn>
                  </a:cxnLst>
                  <a:rect l="l" t="t" r="r" b="b"/>
                  <a:pathLst>
                    <a:path w="28575" h="9525">
                      <a:moveTo>
                        <a:pt x="28575" y="0"/>
                      </a:moveTo>
                      <a:lnTo>
                        <a:pt x="0" y="0"/>
                      </a:lnTo>
                    </a:path>
                  </a:pathLst>
                </a:custGeom>
                <a:ln w="19050" cap="flat">
                  <a:solidFill>
                    <a:srgbClr val="00706D"/>
                  </a:solidFill>
                  <a:prstDash val="solid"/>
                  <a:round/>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595959"/>
                    </a:solidFill>
                    <a:effectLst/>
                    <a:uLnTx/>
                    <a:uFillTx/>
                    <a:latin typeface="Arial"/>
                    <a:ea typeface="+mn-ea"/>
                    <a:cs typeface="+mn-cs"/>
                  </a:endParaRPr>
                </a:p>
              </p:txBody>
            </p:sp>
          </p:grpSp>
          <p:sp>
            <p:nvSpPr>
              <p:cNvPr id="53" name="Freeform 181">
                <a:extLst>
                  <a:ext uri="{FF2B5EF4-FFF2-40B4-BE49-F238E27FC236}">
                    <a16:creationId xmlns:a16="http://schemas.microsoft.com/office/drawing/2014/main" id="{EAC11B82-33AD-FB21-385F-FC7F8E58E5B6}"/>
                  </a:ext>
                </a:extLst>
              </p:cNvPr>
              <p:cNvSpPr>
                <a:spLocks noEditPoints="1"/>
              </p:cNvSpPr>
              <p:nvPr/>
            </p:nvSpPr>
            <p:spPr bwMode="auto">
              <a:xfrm>
                <a:off x="8922522" y="240984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A3A1"/>
              </a:solidFill>
              <a:ln w="6350">
                <a:solidFill>
                  <a:srgbClr val="00A3A1"/>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sp>
            <p:nvSpPr>
              <p:cNvPr id="54" name="Freeform 181">
                <a:extLst>
                  <a:ext uri="{FF2B5EF4-FFF2-40B4-BE49-F238E27FC236}">
                    <a16:creationId xmlns:a16="http://schemas.microsoft.com/office/drawing/2014/main" id="{ABCF8867-2B78-4BAB-4387-F38AF4770C23}"/>
                  </a:ext>
                </a:extLst>
              </p:cNvPr>
              <p:cNvSpPr>
                <a:spLocks noEditPoints="1"/>
              </p:cNvSpPr>
              <p:nvPr/>
            </p:nvSpPr>
            <p:spPr bwMode="auto">
              <a:xfrm>
                <a:off x="8922522" y="289244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A3A1"/>
              </a:solidFill>
              <a:ln w="6350">
                <a:solidFill>
                  <a:srgbClr val="00A3A1"/>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sp>
            <p:nvSpPr>
              <p:cNvPr id="55" name="Freeform 181">
                <a:extLst>
                  <a:ext uri="{FF2B5EF4-FFF2-40B4-BE49-F238E27FC236}">
                    <a16:creationId xmlns:a16="http://schemas.microsoft.com/office/drawing/2014/main" id="{6D867613-C50C-5B7D-53E3-4B6B8E8EA4B3}"/>
                  </a:ext>
                </a:extLst>
              </p:cNvPr>
              <p:cNvSpPr>
                <a:spLocks noEditPoints="1"/>
              </p:cNvSpPr>
              <p:nvPr/>
            </p:nvSpPr>
            <p:spPr bwMode="auto">
              <a:xfrm>
                <a:off x="9400042" y="216854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A3A1"/>
              </a:solidFill>
              <a:ln w="6350">
                <a:solidFill>
                  <a:srgbClr val="00A3A1"/>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sp>
            <p:nvSpPr>
              <p:cNvPr id="56" name="Freeform 181">
                <a:extLst>
                  <a:ext uri="{FF2B5EF4-FFF2-40B4-BE49-F238E27FC236}">
                    <a16:creationId xmlns:a16="http://schemas.microsoft.com/office/drawing/2014/main" id="{22CCAE2C-CC76-1D9C-B953-E620A6E5F27F}"/>
                  </a:ext>
                </a:extLst>
              </p:cNvPr>
              <p:cNvSpPr>
                <a:spLocks noEditPoints="1"/>
              </p:cNvSpPr>
              <p:nvPr/>
            </p:nvSpPr>
            <p:spPr bwMode="auto">
              <a:xfrm>
                <a:off x="9400042" y="2651149"/>
                <a:ext cx="194251" cy="194827"/>
              </a:xfrm>
              <a:custGeom>
                <a:avLst/>
                <a:gdLst>
                  <a:gd name="T0" fmla="*/ 168 w 185"/>
                  <a:gd name="T1" fmla="*/ 0 h 186"/>
                  <a:gd name="T2" fmla="*/ 16 w 185"/>
                  <a:gd name="T3" fmla="*/ 0 h 186"/>
                  <a:gd name="T4" fmla="*/ 0 w 185"/>
                  <a:gd name="T5" fmla="*/ 17 h 186"/>
                  <a:gd name="T6" fmla="*/ 0 w 185"/>
                  <a:gd name="T7" fmla="*/ 144 h 186"/>
                  <a:gd name="T8" fmla="*/ 16 w 185"/>
                  <a:gd name="T9" fmla="*/ 161 h 186"/>
                  <a:gd name="T10" fmla="*/ 75 w 185"/>
                  <a:gd name="T11" fmla="*/ 161 h 186"/>
                  <a:gd name="T12" fmla="*/ 75 w 185"/>
                  <a:gd name="T13" fmla="*/ 177 h 186"/>
                  <a:gd name="T14" fmla="*/ 63 w 185"/>
                  <a:gd name="T15" fmla="*/ 177 h 186"/>
                  <a:gd name="T16" fmla="*/ 59 w 185"/>
                  <a:gd name="T17" fmla="*/ 182 h 186"/>
                  <a:gd name="T18" fmla="*/ 63 w 185"/>
                  <a:gd name="T19" fmla="*/ 186 h 186"/>
                  <a:gd name="T20" fmla="*/ 122 w 185"/>
                  <a:gd name="T21" fmla="*/ 186 h 186"/>
                  <a:gd name="T22" fmla="*/ 126 w 185"/>
                  <a:gd name="T23" fmla="*/ 182 h 186"/>
                  <a:gd name="T24" fmla="*/ 122 w 185"/>
                  <a:gd name="T25" fmla="*/ 177 h 186"/>
                  <a:gd name="T26" fmla="*/ 109 w 185"/>
                  <a:gd name="T27" fmla="*/ 177 h 186"/>
                  <a:gd name="T28" fmla="*/ 109 w 185"/>
                  <a:gd name="T29" fmla="*/ 161 h 186"/>
                  <a:gd name="T30" fmla="*/ 168 w 185"/>
                  <a:gd name="T31" fmla="*/ 161 h 186"/>
                  <a:gd name="T32" fmla="*/ 185 w 185"/>
                  <a:gd name="T33" fmla="*/ 144 h 186"/>
                  <a:gd name="T34" fmla="*/ 185 w 185"/>
                  <a:gd name="T35" fmla="*/ 17 h 186"/>
                  <a:gd name="T36" fmla="*/ 168 w 185"/>
                  <a:gd name="T37" fmla="*/ 0 h 186"/>
                  <a:gd name="T38" fmla="*/ 101 w 185"/>
                  <a:gd name="T39" fmla="*/ 177 h 186"/>
                  <a:gd name="T40" fmla="*/ 84 w 185"/>
                  <a:gd name="T41" fmla="*/ 177 h 186"/>
                  <a:gd name="T42" fmla="*/ 84 w 185"/>
                  <a:gd name="T43" fmla="*/ 161 h 186"/>
                  <a:gd name="T44" fmla="*/ 101 w 185"/>
                  <a:gd name="T45" fmla="*/ 161 h 186"/>
                  <a:gd name="T46" fmla="*/ 101 w 185"/>
                  <a:gd name="T47" fmla="*/ 177 h 186"/>
                  <a:gd name="T48" fmla="*/ 177 w 185"/>
                  <a:gd name="T49" fmla="*/ 144 h 186"/>
                  <a:gd name="T50" fmla="*/ 168 w 185"/>
                  <a:gd name="T51" fmla="*/ 152 h 186"/>
                  <a:gd name="T52" fmla="*/ 16 w 185"/>
                  <a:gd name="T53" fmla="*/ 152 h 186"/>
                  <a:gd name="T54" fmla="*/ 8 w 185"/>
                  <a:gd name="T55" fmla="*/ 144 h 186"/>
                  <a:gd name="T56" fmla="*/ 8 w 185"/>
                  <a:gd name="T57" fmla="*/ 135 h 186"/>
                  <a:gd name="T58" fmla="*/ 177 w 185"/>
                  <a:gd name="T59" fmla="*/ 135 h 186"/>
                  <a:gd name="T60" fmla="*/ 177 w 185"/>
                  <a:gd name="T61" fmla="*/ 144 h 186"/>
                  <a:gd name="T62" fmla="*/ 177 w 185"/>
                  <a:gd name="T63" fmla="*/ 127 h 186"/>
                  <a:gd name="T64" fmla="*/ 8 w 185"/>
                  <a:gd name="T65" fmla="*/ 127 h 186"/>
                  <a:gd name="T66" fmla="*/ 8 w 185"/>
                  <a:gd name="T67" fmla="*/ 17 h 186"/>
                  <a:gd name="T68" fmla="*/ 16 w 185"/>
                  <a:gd name="T69" fmla="*/ 9 h 186"/>
                  <a:gd name="T70" fmla="*/ 168 w 185"/>
                  <a:gd name="T71" fmla="*/ 9 h 186"/>
                  <a:gd name="T72" fmla="*/ 177 w 185"/>
                  <a:gd name="T73" fmla="*/ 17 h 186"/>
                  <a:gd name="T74" fmla="*/ 177 w 185"/>
                  <a:gd name="T75"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6">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rgbClr val="00A3A1"/>
              </a:solidFill>
              <a:ln w="6350">
                <a:solidFill>
                  <a:srgbClr val="00A3A1"/>
                </a:solidFill>
              </a:ln>
            </p:spPr>
            <p:txBody>
              <a:bodyPr vert="horz" wrap="square" lIns="68580" tIns="34291" rIns="68580" bIns="3429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595959"/>
                  </a:solidFill>
                  <a:effectLst/>
                  <a:uLnTx/>
                  <a:uFillTx/>
                  <a:latin typeface="Arial"/>
                  <a:ea typeface="+mn-ea"/>
                  <a:cs typeface="+mn-cs"/>
                </a:endParaRPr>
              </a:p>
            </p:txBody>
          </p:sp>
          <p:cxnSp>
            <p:nvCxnSpPr>
              <p:cNvPr id="57" name="Connecteur droit 159">
                <a:extLst>
                  <a:ext uri="{FF2B5EF4-FFF2-40B4-BE49-F238E27FC236}">
                    <a16:creationId xmlns:a16="http://schemas.microsoft.com/office/drawing/2014/main" id="{77B2C6E5-C699-94CF-B45E-0B7E57D75794}"/>
                  </a:ext>
                </a:extLst>
              </p:cNvPr>
              <p:cNvCxnSpPr>
                <a:cxnSpLocks/>
              </p:cNvCxnSpPr>
              <p:nvPr/>
            </p:nvCxnSpPr>
            <p:spPr>
              <a:xfrm>
                <a:off x="8412642" y="2291448"/>
                <a:ext cx="0" cy="8778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160">
                <a:extLst>
                  <a:ext uri="{FF2B5EF4-FFF2-40B4-BE49-F238E27FC236}">
                    <a16:creationId xmlns:a16="http://schemas.microsoft.com/office/drawing/2014/main" id="{889CFBD5-FE3E-B2B2-2936-1C190B435A83}"/>
                  </a:ext>
                </a:extLst>
              </p:cNvPr>
              <p:cNvCxnSpPr>
                <a:cxnSpLocks/>
              </p:cNvCxnSpPr>
              <p:nvPr/>
            </p:nvCxnSpPr>
            <p:spPr>
              <a:xfrm rot="5400000" flipV="1">
                <a:off x="9207884" y="2941897"/>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161">
                <a:extLst>
                  <a:ext uri="{FF2B5EF4-FFF2-40B4-BE49-F238E27FC236}">
                    <a16:creationId xmlns:a16="http://schemas.microsoft.com/office/drawing/2014/main" id="{BEF074E8-CE35-DFE7-75CB-7C0EFE4C1C32}"/>
                  </a:ext>
                </a:extLst>
              </p:cNvPr>
              <p:cNvCxnSpPr>
                <a:cxnSpLocks/>
              </p:cNvCxnSpPr>
              <p:nvPr/>
            </p:nvCxnSpPr>
            <p:spPr>
              <a:xfrm>
                <a:off x="8412643" y="3169291"/>
                <a:ext cx="8457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162">
                <a:extLst>
                  <a:ext uri="{FF2B5EF4-FFF2-40B4-BE49-F238E27FC236}">
                    <a16:creationId xmlns:a16="http://schemas.microsoft.com/office/drawing/2014/main" id="{55C49559-397F-914D-9111-DC32FABB871F}"/>
                  </a:ext>
                </a:extLst>
              </p:cNvPr>
              <p:cNvCxnSpPr>
                <a:cxnSpLocks/>
              </p:cNvCxnSpPr>
              <p:nvPr/>
            </p:nvCxnSpPr>
            <p:spPr>
              <a:xfrm>
                <a:off x="9258408" y="2154827"/>
                <a:ext cx="0" cy="10144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166">
                <a:extLst>
                  <a:ext uri="{FF2B5EF4-FFF2-40B4-BE49-F238E27FC236}">
                    <a16:creationId xmlns:a16="http://schemas.microsoft.com/office/drawing/2014/main" id="{EB305F96-6810-E2F2-B27C-49C8F7AF9332}"/>
                  </a:ext>
                </a:extLst>
              </p:cNvPr>
              <p:cNvCxnSpPr>
                <a:cxnSpLocks/>
              </p:cNvCxnSpPr>
              <p:nvPr/>
            </p:nvCxnSpPr>
            <p:spPr>
              <a:xfrm rot="5400000" flipV="1">
                <a:off x="9207885" y="2459297"/>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167">
                <a:extLst>
                  <a:ext uri="{FF2B5EF4-FFF2-40B4-BE49-F238E27FC236}">
                    <a16:creationId xmlns:a16="http://schemas.microsoft.com/office/drawing/2014/main" id="{7B2E1089-C857-D08B-F247-B819CCC35F3D}"/>
                  </a:ext>
                </a:extLst>
              </p:cNvPr>
              <p:cNvCxnSpPr>
                <a:cxnSpLocks/>
              </p:cNvCxnSpPr>
              <p:nvPr/>
            </p:nvCxnSpPr>
            <p:spPr>
              <a:xfrm rot="5400000" flipV="1">
                <a:off x="9305517" y="2700597"/>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168">
                <a:extLst>
                  <a:ext uri="{FF2B5EF4-FFF2-40B4-BE49-F238E27FC236}">
                    <a16:creationId xmlns:a16="http://schemas.microsoft.com/office/drawing/2014/main" id="{B140A1F9-5201-FD9F-C702-EF68BF901A1A}"/>
                  </a:ext>
                </a:extLst>
              </p:cNvPr>
              <p:cNvCxnSpPr>
                <a:cxnSpLocks/>
              </p:cNvCxnSpPr>
              <p:nvPr/>
            </p:nvCxnSpPr>
            <p:spPr>
              <a:xfrm rot="5400000" flipV="1">
                <a:off x="9305518" y="2217997"/>
                <a:ext cx="0" cy="95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1CB0DE75-5805-D3E1-CE8C-BFAE69716AE7}"/>
                </a:ext>
              </a:extLst>
            </p:cNvPr>
            <p:cNvSpPr/>
            <p:nvPr/>
          </p:nvSpPr>
          <p:spPr>
            <a:xfrm>
              <a:off x="3677769" y="3480100"/>
              <a:ext cx="1334315" cy="44688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a:ea typeface="+mn-ea"/>
                  <a:cs typeface="+mn-cs"/>
                </a:rPr>
                <a:t>KPMG Team</a:t>
              </a:r>
            </a:p>
          </p:txBody>
        </p:sp>
        <p:sp>
          <p:nvSpPr>
            <p:cNvPr id="26" name="Rectangle 25">
              <a:extLst>
                <a:ext uri="{FF2B5EF4-FFF2-40B4-BE49-F238E27FC236}">
                  <a16:creationId xmlns:a16="http://schemas.microsoft.com/office/drawing/2014/main" id="{AAE93599-824B-7A56-A2C6-65ED8E4F8E46}"/>
                </a:ext>
              </a:extLst>
            </p:cNvPr>
            <p:cNvSpPr/>
            <p:nvPr/>
          </p:nvSpPr>
          <p:spPr>
            <a:xfrm>
              <a:off x="5110494" y="3480101"/>
              <a:ext cx="1334315" cy="44688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a:ea typeface="+mn-ea"/>
                  <a:cs typeface="+mn-cs"/>
                </a:rPr>
                <a:t>KPMG Firewall</a:t>
              </a:r>
            </a:p>
          </p:txBody>
        </p:sp>
        <p:sp>
          <p:nvSpPr>
            <p:cNvPr id="27" name="Rectangle 26">
              <a:extLst>
                <a:ext uri="{FF2B5EF4-FFF2-40B4-BE49-F238E27FC236}">
                  <a16:creationId xmlns:a16="http://schemas.microsoft.com/office/drawing/2014/main" id="{DE599C7E-64BF-F51F-2F16-73C9C4D6FFB0}"/>
                </a:ext>
              </a:extLst>
            </p:cNvPr>
            <p:cNvSpPr/>
            <p:nvPr/>
          </p:nvSpPr>
          <p:spPr>
            <a:xfrm>
              <a:off x="6676860" y="3480101"/>
              <a:ext cx="1334315" cy="446889"/>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a:ea typeface="+mn-ea"/>
                  <a:cs typeface="+mn-cs"/>
                </a:rPr>
                <a:t>KPMG Internet Link</a:t>
              </a:r>
            </a:p>
          </p:txBody>
        </p:sp>
        <p:sp>
          <p:nvSpPr>
            <p:cNvPr id="28" name="Rectangle 27">
              <a:extLst>
                <a:ext uri="{FF2B5EF4-FFF2-40B4-BE49-F238E27FC236}">
                  <a16:creationId xmlns:a16="http://schemas.microsoft.com/office/drawing/2014/main" id="{B19BDFDC-2544-A028-D451-485F1B7F3D56}"/>
                </a:ext>
              </a:extLst>
            </p:cNvPr>
            <p:cNvSpPr/>
            <p:nvPr/>
          </p:nvSpPr>
          <p:spPr>
            <a:xfrm>
              <a:off x="8243225" y="3480101"/>
              <a:ext cx="1334315" cy="446889"/>
            </a:xfrm>
            <a:prstGeom prst="rect">
              <a:avLst/>
            </a:prstGeom>
            <a:solidFill>
              <a:srgbClr val="007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a:ea typeface="+mn-ea"/>
                  <a:cs typeface="+mn-cs"/>
                </a:rPr>
                <a:t>Client VDI</a:t>
              </a:r>
            </a:p>
          </p:txBody>
        </p:sp>
      </p:grpSp>
      <p:sp>
        <p:nvSpPr>
          <p:cNvPr id="76" name="Rectangle 75">
            <a:extLst>
              <a:ext uri="{FF2B5EF4-FFF2-40B4-BE49-F238E27FC236}">
                <a16:creationId xmlns:a16="http://schemas.microsoft.com/office/drawing/2014/main" id="{826E2669-E107-A044-66E0-D18C3091EC7E}"/>
              </a:ext>
            </a:extLst>
          </p:cNvPr>
          <p:cNvSpPr/>
          <p:nvPr/>
        </p:nvSpPr>
        <p:spPr>
          <a:xfrm>
            <a:off x="895115" y="5119128"/>
            <a:ext cx="8595360" cy="1233772"/>
          </a:xfrm>
          <a:prstGeom prst="rect">
            <a:avLst/>
          </a:prstGeom>
          <a:solidFill>
            <a:srgbClr val="F2F2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108000" tIns="108000" rIns="108000" bIns="108000">
            <a:spAutoFit/>
          </a:bodyPr>
          <a:lstStyle/>
          <a:p>
            <a:pPr marL="143996" marR="0" lvl="0" indent="-14399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595959"/>
                </a:solidFill>
                <a:effectLst/>
                <a:uLnTx/>
                <a:uFillTx/>
                <a:latin typeface="Arial"/>
                <a:ea typeface="+mn-ea"/>
                <a:cs typeface="+mn-cs"/>
              </a:rPr>
              <a:t>To ensure utmost security, all data will reside within the client's infrastructure, and access to that data from outside the client's country is strictly prohibited without prior written consent from the client.</a:t>
            </a:r>
          </a:p>
          <a:p>
            <a:pPr marL="143996" marR="0" lvl="0" indent="-14399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595959"/>
              </a:solidFill>
              <a:effectLst/>
              <a:uLnTx/>
              <a:uFillTx/>
              <a:latin typeface="Arial"/>
              <a:ea typeface="+mn-ea"/>
              <a:cs typeface="+mn-cs"/>
            </a:endParaRPr>
          </a:p>
          <a:p>
            <a:pPr marL="143996" marR="0" lvl="0" indent="-14399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595959"/>
                </a:solidFill>
                <a:effectLst/>
                <a:uLnTx/>
                <a:uFillTx/>
                <a:latin typeface="Arial"/>
                <a:ea typeface="+mn-ea"/>
                <a:cs typeface="+mn-cs"/>
              </a:rPr>
              <a:t>As a reputable accounting and professional services firm, KPMG adheres to professional standards that mandate the protection of clients' confidential information, including any entrusted personal information. In compliance with all applicable laws, including privacy laws, KPMG has implemented a comprehensive information security program to uphold its obligation to safeguard-sensitive data.</a:t>
            </a:r>
          </a:p>
        </p:txBody>
      </p:sp>
    </p:spTree>
    <p:extLst>
      <p:ext uri="{BB962C8B-B14F-4D97-AF65-F5344CB8AC3E}">
        <p14:creationId xmlns:p14="http://schemas.microsoft.com/office/powerpoint/2010/main" val="1733113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Environmental Impact</a:t>
            </a:r>
          </a:p>
        </p:txBody>
      </p:sp>
      <p:sp>
        <p:nvSpPr>
          <p:cNvPr id="3" name="Freeform 3">
            <a:extLst>
              <a:ext uri="{FF2B5EF4-FFF2-40B4-BE49-F238E27FC236}">
                <a16:creationId xmlns:a16="http://schemas.microsoft.com/office/drawing/2014/main" id="{DB03538B-4B26-1F3A-0E63-6472CCC5192E}"/>
              </a:ext>
            </a:extLst>
          </p:cNvPr>
          <p:cNvSpPr>
            <a:spLocks/>
          </p:cNvSpPr>
          <p:nvPr/>
        </p:nvSpPr>
        <p:spPr bwMode="auto">
          <a:xfrm rot="5400000">
            <a:off x="-310493" y="2618153"/>
            <a:ext cx="3608762" cy="2971428"/>
          </a:xfrm>
          <a:custGeom>
            <a:avLst/>
            <a:gdLst>
              <a:gd name="T0" fmla="*/ 447 w 487"/>
              <a:gd name="T1" fmla="*/ 379 h 401"/>
              <a:gd name="T2" fmla="*/ 487 w 487"/>
              <a:gd name="T3" fmla="*/ 244 h 401"/>
              <a:gd name="T4" fmla="*/ 243 w 487"/>
              <a:gd name="T5" fmla="*/ 0 h 401"/>
              <a:gd name="T6" fmla="*/ 0 w 487"/>
              <a:gd name="T7" fmla="*/ 244 h 401"/>
              <a:gd name="T8" fmla="*/ 32 w 487"/>
              <a:gd name="T9" fmla="*/ 366 h 401"/>
              <a:gd name="T10" fmla="*/ 32 w 487"/>
              <a:gd name="T11" fmla="*/ 366 h 401"/>
              <a:gd name="T12" fmla="*/ 40 w 487"/>
              <a:gd name="T13" fmla="*/ 379 h 401"/>
              <a:gd name="T14" fmla="*/ 31 w 487"/>
              <a:gd name="T15" fmla="*/ 384 h 401"/>
              <a:gd name="T16" fmla="*/ 61 w 487"/>
              <a:gd name="T17" fmla="*/ 401 h 401"/>
              <a:gd name="T18" fmla="*/ 61 w 487"/>
              <a:gd name="T19" fmla="*/ 366 h 401"/>
              <a:gd name="T20" fmla="*/ 52 w 487"/>
              <a:gd name="T21" fmla="*/ 371 h 401"/>
              <a:gd name="T22" fmla="*/ 44 w 487"/>
              <a:gd name="T23" fmla="*/ 359 h 401"/>
              <a:gd name="T24" fmla="*/ 13 w 487"/>
              <a:gd name="T25" fmla="*/ 244 h 401"/>
              <a:gd name="T26" fmla="*/ 243 w 487"/>
              <a:gd name="T27" fmla="*/ 14 h 401"/>
              <a:gd name="T28" fmla="*/ 473 w 487"/>
              <a:gd name="T29" fmla="*/ 244 h 401"/>
              <a:gd name="T30" fmla="*/ 442 w 487"/>
              <a:gd name="T31" fmla="*/ 359 h 401"/>
              <a:gd name="T32" fmla="*/ 434 w 487"/>
              <a:gd name="T33" fmla="*/ 371 h 401"/>
              <a:gd name="T34" fmla="*/ 425 w 487"/>
              <a:gd name="T35" fmla="*/ 366 h 401"/>
              <a:gd name="T36" fmla="*/ 425 w 487"/>
              <a:gd name="T37" fmla="*/ 401 h 401"/>
              <a:gd name="T38" fmla="*/ 455 w 487"/>
              <a:gd name="T39" fmla="*/ 384 h 401"/>
              <a:gd name="T40" fmla="*/ 447 w 487"/>
              <a:gd name="T41" fmla="*/ 37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7" h="401">
                <a:moveTo>
                  <a:pt x="447" y="379"/>
                </a:moveTo>
                <a:cubicBezTo>
                  <a:pt x="472" y="340"/>
                  <a:pt x="487" y="294"/>
                  <a:pt x="487" y="244"/>
                </a:cubicBezTo>
                <a:cubicBezTo>
                  <a:pt x="487" y="109"/>
                  <a:pt x="378" y="0"/>
                  <a:pt x="243" y="0"/>
                </a:cubicBezTo>
                <a:cubicBezTo>
                  <a:pt x="109" y="0"/>
                  <a:pt x="0" y="109"/>
                  <a:pt x="0" y="244"/>
                </a:cubicBezTo>
                <a:cubicBezTo>
                  <a:pt x="0" y="289"/>
                  <a:pt x="11" y="330"/>
                  <a:pt x="32" y="366"/>
                </a:cubicBezTo>
                <a:cubicBezTo>
                  <a:pt x="32" y="366"/>
                  <a:pt x="32" y="366"/>
                  <a:pt x="32" y="366"/>
                </a:cubicBezTo>
                <a:cubicBezTo>
                  <a:pt x="40" y="379"/>
                  <a:pt x="40" y="379"/>
                  <a:pt x="40" y="379"/>
                </a:cubicBezTo>
                <a:cubicBezTo>
                  <a:pt x="31" y="384"/>
                  <a:pt x="31" y="384"/>
                  <a:pt x="31" y="384"/>
                </a:cubicBezTo>
                <a:cubicBezTo>
                  <a:pt x="61" y="401"/>
                  <a:pt x="61" y="401"/>
                  <a:pt x="61" y="401"/>
                </a:cubicBezTo>
                <a:cubicBezTo>
                  <a:pt x="61" y="366"/>
                  <a:pt x="61" y="366"/>
                  <a:pt x="61" y="366"/>
                </a:cubicBezTo>
                <a:cubicBezTo>
                  <a:pt x="52" y="371"/>
                  <a:pt x="52" y="371"/>
                  <a:pt x="52" y="371"/>
                </a:cubicBezTo>
                <a:cubicBezTo>
                  <a:pt x="44" y="359"/>
                  <a:pt x="44" y="359"/>
                  <a:pt x="44" y="359"/>
                </a:cubicBezTo>
                <a:cubicBezTo>
                  <a:pt x="25" y="325"/>
                  <a:pt x="13" y="286"/>
                  <a:pt x="13" y="244"/>
                </a:cubicBezTo>
                <a:cubicBezTo>
                  <a:pt x="13" y="117"/>
                  <a:pt x="116" y="14"/>
                  <a:pt x="243" y="14"/>
                </a:cubicBezTo>
                <a:cubicBezTo>
                  <a:pt x="370" y="14"/>
                  <a:pt x="473" y="117"/>
                  <a:pt x="473" y="244"/>
                </a:cubicBezTo>
                <a:cubicBezTo>
                  <a:pt x="473" y="286"/>
                  <a:pt x="462" y="325"/>
                  <a:pt x="442" y="359"/>
                </a:cubicBezTo>
                <a:cubicBezTo>
                  <a:pt x="434" y="371"/>
                  <a:pt x="434" y="371"/>
                  <a:pt x="434" y="371"/>
                </a:cubicBezTo>
                <a:cubicBezTo>
                  <a:pt x="425" y="366"/>
                  <a:pt x="425" y="366"/>
                  <a:pt x="425" y="366"/>
                </a:cubicBezTo>
                <a:cubicBezTo>
                  <a:pt x="425" y="401"/>
                  <a:pt x="425" y="401"/>
                  <a:pt x="425" y="401"/>
                </a:cubicBezTo>
                <a:cubicBezTo>
                  <a:pt x="455" y="384"/>
                  <a:pt x="455" y="384"/>
                  <a:pt x="455" y="384"/>
                </a:cubicBezTo>
                <a:cubicBezTo>
                  <a:pt x="447" y="379"/>
                  <a:pt x="447" y="379"/>
                  <a:pt x="447" y="379"/>
                </a:cubicBezTo>
                <a:close/>
              </a:path>
            </a:pathLst>
          </a:custGeom>
          <a:solidFill>
            <a:schemeClr val="bg1">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a:latin typeface="+mn-lt"/>
              <a:cs typeface="+mn-cs"/>
            </a:endParaRPr>
          </a:p>
        </p:txBody>
      </p:sp>
      <p:sp>
        <p:nvSpPr>
          <p:cNvPr id="5" name="Rectangle 9">
            <a:extLst>
              <a:ext uri="{FF2B5EF4-FFF2-40B4-BE49-F238E27FC236}">
                <a16:creationId xmlns:a16="http://schemas.microsoft.com/office/drawing/2014/main" id="{D9AB073D-6429-84DD-6516-4DDE8BD9F4DF}"/>
              </a:ext>
            </a:extLst>
          </p:cNvPr>
          <p:cNvSpPr>
            <a:spLocks noChangeArrowheads="1"/>
          </p:cNvSpPr>
          <p:nvPr/>
        </p:nvSpPr>
        <p:spPr bwMode="auto">
          <a:xfrm rot="5400000">
            <a:off x="2594262" y="3774700"/>
            <a:ext cx="652034" cy="652034"/>
          </a:xfrm>
          <a:prstGeom prst="rect">
            <a:avLst/>
          </a:prstGeom>
          <a:solidFill>
            <a:srgbClr val="483698"/>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sp>
        <p:nvSpPr>
          <p:cNvPr id="6" name="Freeform 10">
            <a:extLst>
              <a:ext uri="{FF2B5EF4-FFF2-40B4-BE49-F238E27FC236}">
                <a16:creationId xmlns:a16="http://schemas.microsoft.com/office/drawing/2014/main" id="{682C8644-9A1E-DF88-D514-7E52D1018DCA}"/>
              </a:ext>
            </a:extLst>
          </p:cNvPr>
          <p:cNvSpPr>
            <a:spLocks/>
          </p:cNvSpPr>
          <p:nvPr/>
        </p:nvSpPr>
        <p:spPr bwMode="auto">
          <a:xfrm rot="5400000">
            <a:off x="2135423" y="2626027"/>
            <a:ext cx="911378" cy="911378"/>
          </a:xfrm>
          <a:custGeom>
            <a:avLst/>
            <a:gdLst>
              <a:gd name="T0" fmla="*/ 868 w 868"/>
              <a:gd name="T1" fmla="*/ 508 h 868"/>
              <a:gd name="T2" fmla="*/ 360 w 868"/>
              <a:gd name="T3" fmla="*/ 868 h 868"/>
              <a:gd name="T4" fmla="*/ 0 w 868"/>
              <a:gd name="T5" fmla="*/ 367 h 868"/>
              <a:gd name="T6" fmla="*/ 501 w 868"/>
              <a:gd name="T7" fmla="*/ 0 h 868"/>
              <a:gd name="T8" fmla="*/ 868 w 868"/>
              <a:gd name="T9" fmla="*/ 508 h 868"/>
            </a:gdLst>
            <a:ahLst/>
            <a:cxnLst>
              <a:cxn ang="0">
                <a:pos x="T0" y="T1"/>
              </a:cxn>
              <a:cxn ang="0">
                <a:pos x="T2" y="T3"/>
              </a:cxn>
              <a:cxn ang="0">
                <a:pos x="T4" y="T5"/>
              </a:cxn>
              <a:cxn ang="0">
                <a:pos x="T6" y="T7"/>
              </a:cxn>
              <a:cxn ang="0">
                <a:pos x="T8" y="T9"/>
              </a:cxn>
            </a:cxnLst>
            <a:rect l="0" t="0" r="r" b="b"/>
            <a:pathLst>
              <a:path w="868" h="868">
                <a:moveTo>
                  <a:pt x="868" y="508"/>
                </a:moveTo>
                <a:lnTo>
                  <a:pt x="360" y="868"/>
                </a:lnTo>
                <a:lnTo>
                  <a:pt x="0" y="367"/>
                </a:lnTo>
                <a:lnTo>
                  <a:pt x="501" y="0"/>
                </a:lnTo>
                <a:lnTo>
                  <a:pt x="868" y="508"/>
                </a:lnTo>
                <a:close/>
              </a:path>
            </a:pathLst>
          </a:custGeom>
          <a:solidFill>
            <a:srgbClr val="0091DA"/>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sp>
        <p:nvSpPr>
          <p:cNvPr id="7" name="Freeform 11">
            <a:extLst>
              <a:ext uri="{FF2B5EF4-FFF2-40B4-BE49-F238E27FC236}">
                <a16:creationId xmlns:a16="http://schemas.microsoft.com/office/drawing/2014/main" id="{ABEEEE9C-8ED5-850C-AD9E-F0CF3FA07735}"/>
              </a:ext>
            </a:extLst>
          </p:cNvPr>
          <p:cNvSpPr>
            <a:spLocks/>
          </p:cNvSpPr>
          <p:nvPr/>
        </p:nvSpPr>
        <p:spPr bwMode="auto">
          <a:xfrm rot="5400000">
            <a:off x="1308568" y="2025446"/>
            <a:ext cx="823180" cy="830530"/>
          </a:xfrm>
          <a:custGeom>
            <a:avLst/>
            <a:gdLst>
              <a:gd name="T0" fmla="*/ 784 w 784"/>
              <a:gd name="T1" fmla="*/ 198 h 791"/>
              <a:gd name="T2" fmla="*/ 593 w 784"/>
              <a:gd name="T3" fmla="*/ 791 h 791"/>
              <a:gd name="T4" fmla="*/ 0 w 784"/>
              <a:gd name="T5" fmla="*/ 593 h 791"/>
              <a:gd name="T6" fmla="*/ 191 w 784"/>
              <a:gd name="T7" fmla="*/ 0 h 791"/>
              <a:gd name="T8" fmla="*/ 784 w 784"/>
              <a:gd name="T9" fmla="*/ 198 h 791"/>
            </a:gdLst>
            <a:ahLst/>
            <a:cxnLst>
              <a:cxn ang="0">
                <a:pos x="T0" y="T1"/>
              </a:cxn>
              <a:cxn ang="0">
                <a:pos x="T2" y="T3"/>
              </a:cxn>
              <a:cxn ang="0">
                <a:pos x="T4" y="T5"/>
              </a:cxn>
              <a:cxn ang="0">
                <a:pos x="T6" y="T7"/>
              </a:cxn>
              <a:cxn ang="0">
                <a:pos x="T8" y="T9"/>
              </a:cxn>
            </a:cxnLst>
            <a:rect l="0" t="0" r="r" b="b"/>
            <a:pathLst>
              <a:path w="784" h="791">
                <a:moveTo>
                  <a:pt x="784" y="198"/>
                </a:moveTo>
                <a:lnTo>
                  <a:pt x="593" y="791"/>
                </a:lnTo>
                <a:lnTo>
                  <a:pt x="0" y="593"/>
                </a:lnTo>
                <a:lnTo>
                  <a:pt x="191" y="0"/>
                </a:lnTo>
                <a:lnTo>
                  <a:pt x="784" y="198"/>
                </a:lnTo>
                <a:close/>
              </a:path>
            </a:pathLst>
          </a:custGeom>
          <a:solidFill>
            <a:srgbClr val="00338D"/>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sp>
        <p:nvSpPr>
          <p:cNvPr id="8" name="Freeform 12">
            <a:extLst>
              <a:ext uri="{FF2B5EF4-FFF2-40B4-BE49-F238E27FC236}">
                <a16:creationId xmlns:a16="http://schemas.microsoft.com/office/drawing/2014/main" id="{478EDAD3-7446-748B-57C6-DA603C5CED3F}"/>
              </a:ext>
            </a:extLst>
          </p:cNvPr>
          <p:cNvSpPr>
            <a:spLocks/>
          </p:cNvSpPr>
          <p:nvPr/>
        </p:nvSpPr>
        <p:spPr bwMode="auto">
          <a:xfrm rot="5400000">
            <a:off x="1309093" y="5333912"/>
            <a:ext cx="822129" cy="830530"/>
          </a:xfrm>
          <a:custGeom>
            <a:avLst/>
            <a:gdLst>
              <a:gd name="T0" fmla="*/ 592 w 783"/>
              <a:gd name="T1" fmla="*/ 0 h 791"/>
              <a:gd name="T2" fmla="*/ 783 w 783"/>
              <a:gd name="T3" fmla="*/ 593 h 791"/>
              <a:gd name="T4" fmla="*/ 190 w 783"/>
              <a:gd name="T5" fmla="*/ 791 h 791"/>
              <a:gd name="T6" fmla="*/ 0 w 783"/>
              <a:gd name="T7" fmla="*/ 198 h 791"/>
              <a:gd name="T8" fmla="*/ 592 w 783"/>
              <a:gd name="T9" fmla="*/ 0 h 791"/>
            </a:gdLst>
            <a:ahLst/>
            <a:cxnLst>
              <a:cxn ang="0">
                <a:pos x="T0" y="T1"/>
              </a:cxn>
              <a:cxn ang="0">
                <a:pos x="T2" y="T3"/>
              </a:cxn>
              <a:cxn ang="0">
                <a:pos x="T4" y="T5"/>
              </a:cxn>
              <a:cxn ang="0">
                <a:pos x="T6" y="T7"/>
              </a:cxn>
              <a:cxn ang="0">
                <a:pos x="T8" y="T9"/>
              </a:cxn>
            </a:cxnLst>
            <a:rect l="0" t="0" r="r" b="b"/>
            <a:pathLst>
              <a:path w="783" h="791">
                <a:moveTo>
                  <a:pt x="592" y="0"/>
                </a:moveTo>
                <a:lnTo>
                  <a:pt x="783" y="593"/>
                </a:lnTo>
                <a:lnTo>
                  <a:pt x="190" y="791"/>
                </a:lnTo>
                <a:lnTo>
                  <a:pt x="0" y="198"/>
                </a:lnTo>
                <a:lnTo>
                  <a:pt x="592" y="0"/>
                </a:lnTo>
                <a:close/>
              </a:path>
            </a:pathLst>
          </a:custGeom>
          <a:solidFill>
            <a:srgbClr val="00A3A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sp>
        <p:nvSpPr>
          <p:cNvPr id="9" name="Freeform 13">
            <a:extLst>
              <a:ext uri="{FF2B5EF4-FFF2-40B4-BE49-F238E27FC236}">
                <a16:creationId xmlns:a16="http://schemas.microsoft.com/office/drawing/2014/main" id="{79388FEE-606B-AC2F-1625-4F2E8DAFBCD3}"/>
              </a:ext>
            </a:extLst>
          </p:cNvPr>
          <p:cNvSpPr>
            <a:spLocks/>
          </p:cNvSpPr>
          <p:nvPr/>
        </p:nvSpPr>
        <p:spPr bwMode="auto">
          <a:xfrm rot="5400000">
            <a:off x="2135423" y="4662979"/>
            <a:ext cx="911378" cy="911378"/>
          </a:xfrm>
          <a:custGeom>
            <a:avLst/>
            <a:gdLst>
              <a:gd name="T0" fmla="*/ 367 w 868"/>
              <a:gd name="T1" fmla="*/ 0 h 868"/>
              <a:gd name="T2" fmla="*/ 868 w 868"/>
              <a:gd name="T3" fmla="*/ 367 h 868"/>
              <a:gd name="T4" fmla="*/ 501 w 868"/>
              <a:gd name="T5" fmla="*/ 868 h 868"/>
              <a:gd name="T6" fmla="*/ 0 w 868"/>
              <a:gd name="T7" fmla="*/ 508 h 868"/>
              <a:gd name="T8" fmla="*/ 367 w 868"/>
              <a:gd name="T9" fmla="*/ 0 h 868"/>
            </a:gdLst>
            <a:ahLst/>
            <a:cxnLst>
              <a:cxn ang="0">
                <a:pos x="T0" y="T1"/>
              </a:cxn>
              <a:cxn ang="0">
                <a:pos x="T2" y="T3"/>
              </a:cxn>
              <a:cxn ang="0">
                <a:pos x="T4" y="T5"/>
              </a:cxn>
              <a:cxn ang="0">
                <a:pos x="T6" y="T7"/>
              </a:cxn>
              <a:cxn ang="0">
                <a:pos x="T8" y="T9"/>
              </a:cxn>
            </a:cxnLst>
            <a:rect l="0" t="0" r="r" b="b"/>
            <a:pathLst>
              <a:path w="868" h="868">
                <a:moveTo>
                  <a:pt x="367" y="0"/>
                </a:moveTo>
                <a:lnTo>
                  <a:pt x="868" y="367"/>
                </a:lnTo>
                <a:lnTo>
                  <a:pt x="501" y="868"/>
                </a:lnTo>
                <a:lnTo>
                  <a:pt x="0" y="508"/>
                </a:lnTo>
                <a:lnTo>
                  <a:pt x="367" y="0"/>
                </a:lnTo>
                <a:close/>
              </a:path>
            </a:pathLst>
          </a:custGeom>
          <a:solidFill>
            <a:srgbClr val="6D207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cxnSp>
        <p:nvCxnSpPr>
          <p:cNvPr id="15" name="Straight Connector 14">
            <a:extLst>
              <a:ext uri="{FF2B5EF4-FFF2-40B4-BE49-F238E27FC236}">
                <a16:creationId xmlns:a16="http://schemas.microsoft.com/office/drawing/2014/main" id="{92093950-BA74-CC2D-9541-C4FD51CF88FE}"/>
              </a:ext>
            </a:extLst>
          </p:cNvPr>
          <p:cNvCxnSpPr/>
          <p:nvPr/>
        </p:nvCxnSpPr>
        <p:spPr>
          <a:xfrm>
            <a:off x="1790319" y="2242336"/>
            <a:ext cx="2056114" cy="0"/>
          </a:xfrm>
          <a:prstGeom prst="line">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4BFBEE-93AF-230E-06C2-864B51A9F2D1}"/>
              </a:ext>
            </a:extLst>
          </p:cNvPr>
          <p:cNvCxnSpPr/>
          <p:nvPr/>
        </p:nvCxnSpPr>
        <p:spPr>
          <a:xfrm>
            <a:off x="2693469" y="3152512"/>
            <a:ext cx="1152964" cy="0"/>
          </a:xfrm>
          <a:prstGeom prst="line">
            <a:avLst/>
          </a:prstGeom>
          <a:ln>
            <a:solidFill>
              <a:srgbClr val="0091D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1B1998-4081-8683-F7C7-C92BEE999A95}"/>
              </a:ext>
            </a:extLst>
          </p:cNvPr>
          <p:cNvCxnSpPr/>
          <p:nvPr/>
        </p:nvCxnSpPr>
        <p:spPr>
          <a:xfrm>
            <a:off x="2892647" y="4100717"/>
            <a:ext cx="953786" cy="0"/>
          </a:xfrm>
          <a:prstGeom prst="line">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E7CF1E-7A82-F76D-1D07-30BB5F00612A}"/>
              </a:ext>
            </a:extLst>
          </p:cNvPr>
          <p:cNvCxnSpPr/>
          <p:nvPr/>
        </p:nvCxnSpPr>
        <p:spPr>
          <a:xfrm>
            <a:off x="2693469" y="5040839"/>
            <a:ext cx="1152964" cy="0"/>
          </a:xfrm>
          <a:prstGeom prst="line">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351CC47-0863-550C-CA31-57D917D8BF7F}"/>
              </a:ext>
            </a:extLst>
          </p:cNvPr>
          <p:cNvCxnSpPr/>
          <p:nvPr/>
        </p:nvCxnSpPr>
        <p:spPr>
          <a:xfrm>
            <a:off x="1790319" y="5940807"/>
            <a:ext cx="2056114" cy="0"/>
          </a:xfrm>
          <a:prstGeom prst="line">
            <a:avLst/>
          </a:prstGeom>
          <a:ln>
            <a:solidFill>
              <a:srgbClr val="00A3A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B83B147-77A1-ED94-B780-44FCE431556D}"/>
              </a:ext>
            </a:extLst>
          </p:cNvPr>
          <p:cNvSpPr/>
          <p:nvPr/>
        </p:nvSpPr>
        <p:spPr>
          <a:xfrm>
            <a:off x="3923821" y="2021673"/>
            <a:ext cx="3017520" cy="457200"/>
          </a:xfrm>
          <a:prstGeom prst="rect">
            <a:avLst/>
          </a:prstGeom>
          <a:solidFill>
            <a:srgbClr val="00338D"/>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200" dirty="0">
                <a:solidFill>
                  <a:schemeClr val="bg1"/>
                </a:solidFill>
              </a:rPr>
              <a:t>Optimum usage of infrastructure and test environments</a:t>
            </a:r>
          </a:p>
        </p:txBody>
      </p:sp>
      <p:sp>
        <p:nvSpPr>
          <p:cNvPr id="21" name="Rectangle 20">
            <a:extLst>
              <a:ext uri="{FF2B5EF4-FFF2-40B4-BE49-F238E27FC236}">
                <a16:creationId xmlns:a16="http://schemas.microsoft.com/office/drawing/2014/main" id="{20E08DD5-BF39-9952-62CD-7031AAE42B0D}"/>
              </a:ext>
            </a:extLst>
          </p:cNvPr>
          <p:cNvSpPr/>
          <p:nvPr/>
        </p:nvSpPr>
        <p:spPr>
          <a:xfrm>
            <a:off x="3923821" y="2944686"/>
            <a:ext cx="3017520" cy="457200"/>
          </a:xfrm>
          <a:prstGeom prst="rect">
            <a:avLst/>
          </a:prstGeom>
          <a:solidFill>
            <a:srgbClr val="0091DA"/>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100">
                <a:solidFill>
                  <a:schemeClr val="bg1"/>
                </a:solidFill>
              </a:rPr>
              <a:t>Early identification of defects thru shift left activities</a:t>
            </a:r>
          </a:p>
        </p:txBody>
      </p:sp>
      <p:sp>
        <p:nvSpPr>
          <p:cNvPr id="22" name="Rectangle 21">
            <a:extLst>
              <a:ext uri="{FF2B5EF4-FFF2-40B4-BE49-F238E27FC236}">
                <a16:creationId xmlns:a16="http://schemas.microsoft.com/office/drawing/2014/main" id="{298570D8-15AD-F8FC-D66A-51FE0EC9DEC2}"/>
              </a:ext>
            </a:extLst>
          </p:cNvPr>
          <p:cNvSpPr/>
          <p:nvPr/>
        </p:nvSpPr>
        <p:spPr>
          <a:xfrm>
            <a:off x="3923821" y="3867699"/>
            <a:ext cx="3017520" cy="457200"/>
          </a:xfrm>
          <a:prstGeom prst="rect">
            <a:avLst/>
          </a:prstGeom>
          <a:solidFill>
            <a:srgbClr val="483698"/>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100">
                <a:solidFill>
                  <a:schemeClr val="bg1"/>
                </a:solidFill>
              </a:rPr>
              <a:t>Do right amount of testing</a:t>
            </a:r>
          </a:p>
        </p:txBody>
      </p:sp>
      <p:sp>
        <p:nvSpPr>
          <p:cNvPr id="23" name="Rectangle 22">
            <a:extLst>
              <a:ext uri="{FF2B5EF4-FFF2-40B4-BE49-F238E27FC236}">
                <a16:creationId xmlns:a16="http://schemas.microsoft.com/office/drawing/2014/main" id="{1B17E89A-CBD7-5B60-FD7A-92448D09F11F}"/>
              </a:ext>
            </a:extLst>
          </p:cNvPr>
          <p:cNvSpPr/>
          <p:nvPr/>
        </p:nvSpPr>
        <p:spPr>
          <a:xfrm>
            <a:off x="3923821" y="5713723"/>
            <a:ext cx="3017520" cy="457200"/>
          </a:xfrm>
          <a:prstGeom prst="rect">
            <a:avLst/>
          </a:prstGeom>
          <a:solidFill>
            <a:srgbClr val="00A3A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100">
                <a:solidFill>
                  <a:schemeClr val="bg1"/>
                </a:solidFill>
              </a:rPr>
              <a:t>Improve efficiency in test scripts development</a:t>
            </a:r>
          </a:p>
        </p:txBody>
      </p:sp>
      <p:sp>
        <p:nvSpPr>
          <p:cNvPr id="24" name="Rectangle 23">
            <a:extLst>
              <a:ext uri="{FF2B5EF4-FFF2-40B4-BE49-F238E27FC236}">
                <a16:creationId xmlns:a16="http://schemas.microsoft.com/office/drawing/2014/main" id="{18682481-22E5-5F21-065A-8287969A0305}"/>
              </a:ext>
            </a:extLst>
          </p:cNvPr>
          <p:cNvSpPr/>
          <p:nvPr/>
        </p:nvSpPr>
        <p:spPr>
          <a:xfrm>
            <a:off x="3923821" y="4790712"/>
            <a:ext cx="3017520" cy="457200"/>
          </a:xfrm>
          <a:prstGeom prst="rect">
            <a:avLst/>
          </a:prstGeom>
          <a:solidFill>
            <a:srgbClr val="6D207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100">
                <a:solidFill>
                  <a:schemeClr val="bg1"/>
                </a:solidFill>
              </a:rPr>
              <a:t>Focus on maximizing reusability</a:t>
            </a:r>
          </a:p>
        </p:txBody>
      </p:sp>
      <p:pic>
        <p:nvPicPr>
          <p:cNvPr id="3074" name="Picture 2" descr="Adobe house">
            <a:extLst>
              <a:ext uri="{FF2B5EF4-FFF2-40B4-BE49-F238E27FC236}">
                <a16:creationId xmlns:a16="http://schemas.microsoft.com/office/drawing/2014/main" id="{C48EA365-0F0C-52EC-531F-872C66002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5" y="2839874"/>
            <a:ext cx="2377440" cy="237744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grpSp>
        <p:nvGrpSpPr>
          <p:cNvPr id="29" name="Group 196">
            <a:extLst>
              <a:ext uri="{FF2B5EF4-FFF2-40B4-BE49-F238E27FC236}">
                <a16:creationId xmlns:a16="http://schemas.microsoft.com/office/drawing/2014/main" id="{7590CD99-CE36-3328-EF35-D237EAD55A37}"/>
              </a:ext>
            </a:extLst>
          </p:cNvPr>
          <p:cNvGrpSpPr>
            <a:grpSpLocks noChangeAspect="1"/>
          </p:cNvGrpSpPr>
          <p:nvPr/>
        </p:nvGrpSpPr>
        <p:grpSpPr bwMode="auto">
          <a:xfrm>
            <a:off x="2667247" y="3881974"/>
            <a:ext cx="466496" cy="480060"/>
            <a:chOff x="1742" y="2"/>
            <a:chExt cx="4196" cy="4318"/>
          </a:xfrm>
          <a:solidFill>
            <a:schemeClr val="bg1"/>
          </a:solidFill>
        </p:grpSpPr>
        <p:sp>
          <p:nvSpPr>
            <p:cNvPr id="30" name="Freeform 197">
              <a:extLst>
                <a:ext uri="{FF2B5EF4-FFF2-40B4-BE49-F238E27FC236}">
                  <a16:creationId xmlns:a16="http://schemas.microsoft.com/office/drawing/2014/main" id="{287C0602-EA82-0D22-BA80-4CA6AB400AB9}"/>
                </a:ext>
              </a:extLst>
            </p:cNvPr>
            <p:cNvSpPr>
              <a:spLocks noEditPoints="1"/>
            </p:cNvSpPr>
            <p:nvPr/>
          </p:nvSpPr>
          <p:spPr bwMode="auto">
            <a:xfrm>
              <a:off x="1742" y="974"/>
              <a:ext cx="4128" cy="2016"/>
            </a:xfrm>
            <a:custGeom>
              <a:avLst/>
              <a:gdLst>
                <a:gd name="T0" fmla="*/ 1598 w 1958"/>
                <a:gd name="T1" fmla="*/ 732 h 956"/>
                <a:gd name="T2" fmla="*/ 1541 w 1958"/>
                <a:gd name="T3" fmla="*/ 891 h 956"/>
                <a:gd name="T4" fmla="*/ 1893 w 1958"/>
                <a:gd name="T5" fmla="*/ 956 h 956"/>
                <a:gd name="T6" fmla="*/ 1958 w 1958"/>
                <a:gd name="T7" fmla="*/ 797 h 956"/>
                <a:gd name="T8" fmla="*/ 1916 w 1958"/>
                <a:gd name="T9" fmla="*/ 480 h 956"/>
                <a:gd name="T10" fmla="*/ 1869 w 1958"/>
                <a:gd name="T11" fmla="*/ 373 h 956"/>
                <a:gd name="T12" fmla="*/ 1856 w 1958"/>
                <a:gd name="T13" fmla="*/ 480 h 956"/>
                <a:gd name="T14" fmla="*/ 1658 w 1958"/>
                <a:gd name="T15" fmla="*/ 732 h 956"/>
                <a:gd name="T16" fmla="*/ 1481 w 1958"/>
                <a:gd name="T17" fmla="*/ 363 h 956"/>
                <a:gd name="T18" fmla="*/ 1265 w 1958"/>
                <a:gd name="T19" fmla="*/ 417 h 956"/>
                <a:gd name="T20" fmla="*/ 1163 w 1958"/>
                <a:gd name="T21" fmla="*/ 536 h 956"/>
                <a:gd name="T22" fmla="*/ 761 w 1958"/>
                <a:gd name="T23" fmla="*/ 510 h 956"/>
                <a:gd name="T24" fmla="*/ 607 w 1958"/>
                <a:gd name="T25" fmla="*/ 363 h 956"/>
                <a:gd name="T26" fmla="*/ 301 w 1958"/>
                <a:gd name="T27" fmla="*/ 200 h 956"/>
                <a:gd name="T28" fmla="*/ 704 w 1958"/>
                <a:gd name="T29" fmla="*/ 146 h 956"/>
                <a:gd name="T30" fmla="*/ 652 w 1958"/>
                <a:gd name="T31" fmla="*/ 115 h 956"/>
                <a:gd name="T32" fmla="*/ 301 w 1958"/>
                <a:gd name="T33" fmla="*/ 140 h 956"/>
                <a:gd name="T34" fmla="*/ 240 w 1958"/>
                <a:gd name="T35" fmla="*/ 0 h 956"/>
                <a:gd name="T36" fmla="*/ 0 w 1958"/>
                <a:gd name="T37" fmla="*/ 61 h 956"/>
                <a:gd name="T38" fmla="*/ 62 w 1958"/>
                <a:gd name="T39" fmla="*/ 593 h 956"/>
                <a:gd name="T40" fmla="*/ 301 w 1958"/>
                <a:gd name="T41" fmla="*/ 531 h 956"/>
                <a:gd name="T42" fmla="*/ 607 w 1958"/>
                <a:gd name="T43" fmla="*/ 423 h 956"/>
                <a:gd name="T44" fmla="*/ 710 w 1958"/>
                <a:gd name="T45" fmla="*/ 542 h 956"/>
                <a:gd name="T46" fmla="*/ 1163 w 1958"/>
                <a:gd name="T47" fmla="*/ 596 h 956"/>
                <a:gd name="T48" fmla="*/ 1316 w 1958"/>
                <a:gd name="T49" fmla="*/ 448 h 956"/>
                <a:gd name="T50" fmla="*/ 1481 w 1958"/>
                <a:gd name="T51" fmla="*/ 423 h 956"/>
                <a:gd name="T52" fmla="*/ 1601 w 1958"/>
                <a:gd name="T53" fmla="*/ 797 h 956"/>
                <a:gd name="T54" fmla="*/ 1893 w 1958"/>
                <a:gd name="T55" fmla="*/ 792 h 956"/>
                <a:gd name="T56" fmla="*/ 1898 w 1958"/>
                <a:gd name="T57" fmla="*/ 891 h 956"/>
                <a:gd name="T58" fmla="*/ 1606 w 1958"/>
                <a:gd name="T59" fmla="*/ 896 h 956"/>
                <a:gd name="T60" fmla="*/ 1601 w 1958"/>
                <a:gd name="T61" fmla="*/ 797 h 956"/>
                <a:gd name="T62" fmla="*/ 240 w 1958"/>
                <a:gd name="T63" fmla="*/ 533 h 956"/>
                <a:gd name="T64" fmla="*/ 60 w 1958"/>
                <a:gd name="T65" fmla="*/ 531 h 956"/>
                <a:gd name="T66" fmla="*/ 62 w 1958"/>
                <a:gd name="T67" fmla="*/ 60 h 956"/>
                <a:gd name="T68" fmla="*/ 241 w 1958"/>
                <a:gd name="T69" fmla="*/ 61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8" h="956">
                  <a:moveTo>
                    <a:pt x="1598" y="540"/>
                  </a:moveTo>
                  <a:cubicBezTo>
                    <a:pt x="1598" y="732"/>
                    <a:pt x="1598" y="732"/>
                    <a:pt x="1598" y="732"/>
                  </a:cubicBezTo>
                  <a:cubicBezTo>
                    <a:pt x="1566" y="737"/>
                    <a:pt x="1541" y="764"/>
                    <a:pt x="1541" y="797"/>
                  </a:cubicBezTo>
                  <a:cubicBezTo>
                    <a:pt x="1541" y="891"/>
                    <a:pt x="1541" y="891"/>
                    <a:pt x="1541" y="891"/>
                  </a:cubicBezTo>
                  <a:cubicBezTo>
                    <a:pt x="1541" y="927"/>
                    <a:pt x="1570" y="956"/>
                    <a:pt x="1606" y="956"/>
                  </a:cubicBezTo>
                  <a:cubicBezTo>
                    <a:pt x="1893" y="956"/>
                    <a:pt x="1893" y="956"/>
                    <a:pt x="1893" y="956"/>
                  </a:cubicBezTo>
                  <a:cubicBezTo>
                    <a:pt x="1929" y="956"/>
                    <a:pt x="1958" y="927"/>
                    <a:pt x="1958" y="891"/>
                  </a:cubicBezTo>
                  <a:cubicBezTo>
                    <a:pt x="1958" y="797"/>
                    <a:pt x="1958" y="797"/>
                    <a:pt x="1958" y="797"/>
                  </a:cubicBezTo>
                  <a:cubicBezTo>
                    <a:pt x="1958" y="769"/>
                    <a:pt x="1940" y="746"/>
                    <a:pt x="1916" y="736"/>
                  </a:cubicBezTo>
                  <a:cubicBezTo>
                    <a:pt x="1916" y="480"/>
                    <a:pt x="1916" y="480"/>
                    <a:pt x="1916" y="480"/>
                  </a:cubicBezTo>
                  <a:cubicBezTo>
                    <a:pt x="1916" y="451"/>
                    <a:pt x="1912" y="423"/>
                    <a:pt x="1905" y="395"/>
                  </a:cubicBezTo>
                  <a:cubicBezTo>
                    <a:pt x="1901" y="379"/>
                    <a:pt x="1885" y="369"/>
                    <a:pt x="1869" y="373"/>
                  </a:cubicBezTo>
                  <a:cubicBezTo>
                    <a:pt x="1853" y="378"/>
                    <a:pt x="1843" y="394"/>
                    <a:pt x="1847" y="410"/>
                  </a:cubicBezTo>
                  <a:cubicBezTo>
                    <a:pt x="1853" y="433"/>
                    <a:pt x="1856" y="456"/>
                    <a:pt x="1856" y="480"/>
                  </a:cubicBezTo>
                  <a:cubicBezTo>
                    <a:pt x="1856" y="732"/>
                    <a:pt x="1856" y="732"/>
                    <a:pt x="1856" y="732"/>
                  </a:cubicBezTo>
                  <a:cubicBezTo>
                    <a:pt x="1658" y="732"/>
                    <a:pt x="1658" y="732"/>
                    <a:pt x="1658" y="732"/>
                  </a:cubicBezTo>
                  <a:cubicBezTo>
                    <a:pt x="1658" y="540"/>
                    <a:pt x="1658" y="540"/>
                    <a:pt x="1658" y="540"/>
                  </a:cubicBezTo>
                  <a:cubicBezTo>
                    <a:pt x="1658" y="442"/>
                    <a:pt x="1578" y="363"/>
                    <a:pt x="1481" y="363"/>
                  </a:cubicBezTo>
                  <a:cubicBezTo>
                    <a:pt x="1362" y="363"/>
                    <a:pt x="1362" y="363"/>
                    <a:pt x="1362" y="363"/>
                  </a:cubicBezTo>
                  <a:cubicBezTo>
                    <a:pt x="1323" y="363"/>
                    <a:pt x="1286" y="383"/>
                    <a:pt x="1265" y="417"/>
                  </a:cubicBezTo>
                  <a:cubicBezTo>
                    <a:pt x="1208" y="510"/>
                    <a:pt x="1208" y="510"/>
                    <a:pt x="1208" y="510"/>
                  </a:cubicBezTo>
                  <a:cubicBezTo>
                    <a:pt x="1198" y="526"/>
                    <a:pt x="1181" y="536"/>
                    <a:pt x="1163" y="536"/>
                  </a:cubicBezTo>
                  <a:cubicBezTo>
                    <a:pt x="806" y="536"/>
                    <a:pt x="806" y="536"/>
                    <a:pt x="806" y="536"/>
                  </a:cubicBezTo>
                  <a:cubicBezTo>
                    <a:pt x="788" y="536"/>
                    <a:pt x="771" y="526"/>
                    <a:pt x="761" y="510"/>
                  </a:cubicBezTo>
                  <a:cubicBezTo>
                    <a:pt x="704" y="417"/>
                    <a:pt x="704" y="417"/>
                    <a:pt x="704" y="417"/>
                  </a:cubicBezTo>
                  <a:cubicBezTo>
                    <a:pt x="683" y="383"/>
                    <a:pt x="646" y="363"/>
                    <a:pt x="607" y="363"/>
                  </a:cubicBezTo>
                  <a:cubicBezTo>
                    <a:pt x="301" y="363"/>
                    <a:pt x="301" y="363"/>
                    <a:pt x="301" y="363"/>
                  </a:cubicBezTo>
                  <a:cubicBezTo>
                    <a:pt x="301" y="200"/>
                    <a:pt x="301" y="200"/>
                    <a:pt x="301" y="200"/>
                  </a:cubicBezTo>
                  <a:cubicBezTo>
                    <a:pt x="607" y="200"/>
                    <a:pt x="607" y="200"/>
                    <a:pt x="607" y="200"/>
                  </a:cubicBezTo>
                  <a:cubicBezTo>
                    <a:pt x="646" y="200"/>
                    <a:pt x="683" y="179"/>
                    <a:pt x="704" y="146"/>
                  </a:cubicBezTo>
                  <a:cubicBezTo>
                    <a:pt x="712" y="132"/>
                    <a:pt x="708" y="113"/>
                    <a:pt x="694" y="105"/>
                  </a:cubicBezTo>
                  <a:cubicBezTo>
                    <a:pt x="680" y="96"/>
                    <a:pt x="661" y="100"/>
                    <a:pt x="652" y="115"/>
                  </a:cubicBezTo>
                  <a:cubicBezTo>
                    <a:pt x="643" y="130"/>
                    <a:pt x="626" y="140"/>
                    <a:pt x="607" y="140"/>
                  </a:cubicBezTo>
                  <a:cubicBezTo>
                    <a:pt x="301" y="140"/>
                    <a:pt x="301" y="140"/>
                    <a:pt x="301" y="140"/>
                  </a:cubicBezTo>
                  <a:cubicBezTo>
                    <a:pt x="301" y="61"/>
                    <a:pt x="301" y="61"/>
                    <a:pt x="301" y="61"/>
                  </a:cubicBezTo>
                  <a:cubicBezTo>
                    <a:pt x="301" y="27"/>
                    <a:pt x="274" y="0"/>
                    <a:pt x="240" y="0"/>
                  </a:cubicBezTo>
                  <a:cubicBezTo>
                    <a:pt x="62" y="0"/>
                    <a:pt x="62" y="0"/>
                    <a:pt x="62" y="0"/>
                  </a:cubicBezTo>
                  <a:cubicBezTo>
                    <a:pt x="28" y="0"/>
                    <a:pt x="0" y="27"/>
                    <a:pt x="0" y="61"/>
                  </a:cubicBezTo>
                  <a:cubicBezTo>
                    <a:pt x="0" y="531"/>
                    <a:pt x="0" y="531"/>
                    <a:pt x="0" y="531"/>
                  </a:cubicBezTo>
                  <a:cubicBezTo>
                    <a:pt x="0" y="565"/>
                    <a:pt x="28" y="593"/>
                    <a:pt x="62" y="593"/>
                  </a:cubicBezTo>
                  <a:cubicBezTo>
                    <a:pt x="240" y="593"/>
                    <a:pt x="240" y="593"/>
                    <a:pt x="240" y="593"/>
                  </a:cubicBezTo>
                  <a:cubicBezTo>
                    <a:pt x="274" y="593"/>
                    <a:pt x="301" y="565"/>
                    <a:pt x="301" y="531"/>
                  </a:cubicBezTo>
                  <a:cubicBezTo>
                    <a:pt x="301" y="423"/>
                    <a:pt x="301" y="423"/>
                    <a:pt x="301" y="423"/>
                  </a:cubicBezTo>
                  <a:cubicBezTo>
                    <a:pt x="607" y="423"/>
                    <a:pt x="607" y="423"/>
                    <a:pt x="607" y="423"/>
                  </a:cubicBezTo>
                  <a:cubicBezTo>
                    <a:pt x="626" y="423"/>
                    <a:pt x="643" y="433"/>
                    <a:pt x="653" y="448"/>
                  </a:cubicBezTo>
                  <a:cubicBezTo>
                    <a:pt x="710" y="542"/>
                    <a:pt x="710" y="542"/>
                    <a:pt x="710" y="542"/>
                  </a:cubicBezTo>
                  <a:cubicBezTo>
                    <a:pt x="731" y="575"/>
                    <a:pt x="767" y="596"/>
                    <a:pt x="806" y="596"/>
                  </a:cubicBezTo>
                  <a:cubicBezTo>
                    <a:pt x="1163" y="596"/>
                    <a:pt x="1163" y="596"/>
                    <a:pt x="1163" y="596"/>
                  </a:cubicBezTo>
                  <a:cubicBezTo>
                    <a:pt x="1202" y="596"/>
                    <a:pt x="1238" y="575"/>
                    <a:pt x="1259" y="542"/>
                  </a:cubicBezTo>
                  <a:cubicBezTo>
                    <a:pt x="1316" y="448"/>
                    <a:pt x="1316" y="448"/>
                    <a:pt x="1316" y="448"/>
                  </a:cubicBezTo>
                  <a:cubicBezTo>
                    <a:pt x="1326" y="433"/>
                    <a:pt x="1343" y="423"/>
                    <a:pt x="1362" y="423"/>
                  </a:cubicBezTo>
                  <a:cubicBezTo>
                    <a:pt x="1481" y="423"/>
                    <a:pt x="1481" y="423"/>
                    <a:pt x="1481" y="423"/>
                  </a:cubicBezTo>
                  <a:cubicBezTo>
                    <a:pt x="1545" y="423"/>
                    <a:pt x="1598" y="475"/>
                    <a:pt x="1598" y="540"/>
                  </a:cubicBezTo>
                  <a:close/>
                  <a:moveTo>
                    <a:pt x="1601" y="797"/>
                  </a:moveTo>
                  <a:cubicBezTo>
                    <a:pt x="1601" y="794"/>
                    <a:pt x="1604" y="792"/>
                    <a:pt x="1606" y="792"/>
                  </a:cubicBezTo>
                  <a:cubicBezTo>
                    <a:pt x="1893" y="792"/>
                    <a:pt x="1893" y="792"/>
                    <a:pt x="1893" y="792"/>
                  </a:cubicBezTo>
                  <a:cubicBezTo>
                    <a:pt x="1896" y="792"/>
                    <a:pt x="1898" y="794"/>
                    <a:pt x="1898" y="797"/>
                  </a:cubicBezTo>
                  <a:cubicBezTo>
                    <a:pt x="1898" y="891"/>
                    <a:pt x="1898" y="891"/>
                    <a:pt x="1898" y="891"/>
                  </a:cubicBezTo>
                  <a:cubicBezTo>
                    <a:pt x="1898" y="894"/>
                    <a:pt x="1896" y="896"/>
                    <a:pt x="1893" y="896"/>
                  </a:cubicBezTo>
                  <a:cubicBezTo>
                    <a:pt x="1606" y="896"/>
                    <a:pt x="1606" y="896"/>
                    <a:pt x="1606" y="896"/>
                  </a:cubicBezTo>
                  <a:cubicBezTo>
                    <a:pt x="1604" y="896"/>
                    <a:pt x="1601" y="894"/>
                    <a:pt x="1601" y="891"/>
                  </a:cubicBezTo>
                  <a:cubicBezTo>
                    <a:pt x="1601" y="797"/>
                    <a:pt x="1601" y="797"/>
                    <a:pt x="1601" y="797"/>
                  </a:cubicBezTo>
                  <a:close/>
                  <a:moveTo>
                    <a:pt x="241" y="531"/>
                  </a:moveTo>
                  <a:cubicBezTo>
                    <a:pt x="241" y="532"/>
                    <a:pt x="240" y="533"/>
                    <a:pt x="240" y="533"/>
                  </a:cubicBezTo>
                  <a:cubicBezTo>
                    <a:pt x="62" y="533"/>
                    <a:pt x="62" y="533"/>
                    <a:pt x="62" y="533"/>
                  </a:cubicBezTo>
                  <a:cubicBezTo>
                    <a:pt x="61" y="533"/>
                    <a:pt x="60" y="532"/>
                    <a:pt x="60" y="531"/>
                  </a:cubicBezTo>
                  <a:cubicBezTo>
                    <a:pt x="60" y="61"/>
                    <a:pt x="60" y="61"/>
                    <a:pt x="60" y="61"/>
                  </a:cubicBezTo>
                  <a:cubicBezTo>
                    <a:pt x="60" y="60"/>
                    <a:pt x="61" y="60"/>
                    <a:pt x="62" y="60"/>
                  </a:cubicBezTo>
                  <a:cubicBezTo>
                    <a:pt x="240" y="60"/>
                    <a:pt x="240" y="60"/>
                    <a:pt x="240" y="60"/>
                  </a:cubicBezTo>
                  <a:cubicBezTo>
                    <a:pt x="240" y="60"/>
                    <a:pt x="241" y="60"/>
                    <a:pt x="241" y="61"/>
                  </a:cubicBezTo>
                  <a:lnTo>
                    <a:pt x="241" y="5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Freeform 198">
              <a:extLst>
                <a:ext uri="{FF2B5EF4-FFF2-40B4-BE49-F238E27FC236}">
                  <a16:creationId xmlns:a16="http://schemas.microsoft.com/office/drawing/2014/main" id="{A64281DE-B6E5-D884-523D-19835183F6BE}"/>
                </a:ext>
              </a:extLst>
            </p:cNvPr>
            <p:cNvSpPr>
              <a:spLocks noEditPoints="1"/>
            </p:cNvSpPr>
            <p:nvPr/>
          </p:nvSpPr>
          <p:spPr bwMode="auto">
            <a:xfrm>
              <a:off x="4924" y="3070"/>
              <a:ext cx="1014" cy="1250"/>
            </a:xfrm>
            <a:custGeom>
              <a:avLst/>
              <a:gdLst>
                <a:gd name="T0" fmla="*/ 479 w 481"/>
                <a:gd name="T1" fmla="*/ 317 h 593"/>
                <a:gd name="T2" fmla="*/ 311 w 481"/>
                <a:gd name="T3" fmla="*/ 44 h 593"/>
                <a:gd name="T4" fmla="*/ 290 w 481"/>
                <a:gd name="T5" fmla="*/ 25 h 593"/>
                <a:gd name="T6" fmla="*/ 191 w 481"/>
                <a:gd name="T7" fmla="*/ 25 h 593"/>
                <a:gd name="T8" fmla="*/ 170 w 481"/>
                <a:gd name="T9" fmla="*/ 44 h 593"/>
                <a:gd name="T10" fmla="*/ 2 w 481"/>
                <a:gd name="T11" fmla="*/ 317 h 593"/>
                <a:gd name="T12" fmla="*/ 0 w 481"/>
                <a:gd name="T13" fmla="*/ 359 h 593"/>
                <a:gd name="T14" fmla="*/ 78 w 481"/>
                <a:gd name="T15" fmla="*/ 535 h 593"/>
                <a:gd name="T16" fmla="*/ 241 w 481"/>
                <a:gd name="T17" fmla="*/ 593 h 593"/>
                <a:gd name="T18" fmla="*/ 241 w 481"/>
                <a:gd name="T19" fmla="*/ 593 h 593"/>
                <a:gd name="T20" fmla="*/ 403 w 481"/>
                <a:gd name="T21" fmla="*/ 535 h 593"/>
                <a:gd name="T22" fmla="*/ 481 w 481"/>
                <a:gd name="T23" fmla="*/ 359 h 593"/>
                <a:gd name="T24" fmla="*/ 479 w 481"/>
                <a:gd name="T25" fmla="*/ 317 h 593"/>
                <a:gd name="T26" fmla="*/ 421 w 481"/>
                <a:gd name="T27" fmla="*/ 358 h 593"/>
                <a:gd name="T28" fmla="*/ 364 w 481"/>
                <a:gd name="T29" fmla="*/ 489 h 593"/>
                <a:gd name="T30" fmla="*/ 241 w 481"/>
                <a:gd name="T31" fmla="*/ 533 h 593"/>
                <a:gd name="T32" fmla="*/ 117 w 481"/>
                <a:gd name="T33" fmla="*/ 489 h 593"/>
                <a:gd name="T34" fmla="*/ 60 w 481"/>
                <a:gd name="T35" fmla="*/ 358 h 593"/>
                <a:gd name="T36" fmla="*/ 62 w 481"/>
                <a:gd name="T37" fmla="*/ 325 h 593"/>
                <a:gd name="T38" fmla="*/ 62 w 481"/>
                <a:gd name="T39" fmla="*/ 323 h 593"/>
                <a:gd name="T40" fmla="*/ 210 w 481"/>
                <a:gd name="T41" fmla="*/ 89 h 593"/>
                <a:gd name="T42" fmla="*/ 232 w 481"/>
                <a:gd name="T43" fmla="*/ 69 h 593"/>
                <a:gd name="T44" fmla="*/ 241 w 481"/>
                <a:gd name="T45" fmla="*/ 66 h 593"/>
                <a:gd name="T46" fmla="*/ 249 w 481"/>
                <a:gd name="T47" fmla="*/ 69 h 593"/>
                <a:gd name="T48" fmla="*/ 271 w 481"/>
                <a:gd name="T49" fmla="*/ 89 h 593"/>
                <a:gd name="T50" fmla="*/ 419 w 481"/>
                <a:gd name="T51" fmla="*/ 323 h 593"/>
                <a:gd name="T52" fmla="*/ 419 w 481"/>
                <a:gd name="T53" fmla="*/ 325 h 593"/>
                <a:gd name="T54" fmla="*/ 421 w 481"/>
                <a:gd name="T55" fmla="*/ 35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593">
                  <a:moveTo>
                    <a:pt x="479" y="317"/>
                  </a:moveTo>
                  <a:cubicBezTo>
                    <a:pt x="467" y="182"/>
                    <a:pt x="370" y="96"/>
                    <a:pt x="311" y="44"/>
                  </a:cubicBezTo>
                  <a:cubicBezTo>
                    <a:pt x="304" y="38"/>
                    <a:pt x="297" y="31"/>
                    <a:pt x="290" y="25"/>
                  </a:cubicBezTo>
                  <a:cubicBezTo>
                    <a:pt x="262" y="0"/>
                    <a:pt x="219" y="0"/>
                    <a:pt x="191" y="25"/>
                  </a:cubicBezTo>
                  <a:cubicBezTo>
                    <a:pt x="185" y="31"/>
                    <a:pt x="177" y="38"/>
                    <a:pt x="170" y="44"/>
                  </a:cubicBezTo>
                  <a:cubicBezTo>
                    <a:pt x="112" y="96"/>
                    <a:pt x="14" y="182"/>
                    <a:pt x="2" y="317"/>
                  </a:cubicBezTo>
                  <a:cubicBezTo>
                    <a:pt x="2" y="322"/>
                    <a:pt x="0" y="337"/>
                    <a:pt x="0" y="359"/>
                  </a:cubicBezTo>
                  <a:cubicBezTo>
                    <a:pt x="2" y="431"/>
                    <a:pt x="29" y="492"/>
                    <a:pt x="78" y="535"/>
                  </a:cubicBezTo>
                  <a:cubicBezTo>
                    <a:pt x="121" y="572"/>
                    <a:pt x="179" y="593"/>
                    <a:pt x="241" y="593"/>
                  </a:cubicBezTo>
                  <a:cubicBezTo>
                    <a:pt x="241" y="593"/>
                    <a:pt x="241" y="593"/>
                    <a:pt x="241" y="593"/>
                  </a:cubicBezTo>
                  <a:cubicBezTo>
                    <a:pt x="302" y="593"/>
                    <a:pt x="360" y="572"/>
                    <a:pt x="403" y="535"/>
                  </a:cubicBezTo>
                  <a:cubicBezTo>
                    <a:pt x="452" y="492"/>
                    <a:pt x="479" y="431"/>
                    <a:pt x="481" y="359"/>
                  </a:cubicBezTo>
                  <a:cubicBezTo>
                    <a:pt x="481" y="337"/>
                    <a:pt x="480" y="322"/>
                    <a:pt x="479" y="317"/>
                  </a:cubicBezTo>
                  <a:close/>
                  <a:moveTo>
                    <a:pt x="421" y="358"/>
                  </a:moveTo>
                  <a:cubicBezTo>
                    <a:pt x="420" y="413"/>
                    <a:pt x="400" y="458"/>
                    <a:pt x="364" y="489"/>
                  </a:cubicBezTo>
                  <a:cubicBezTo>
                    <a:pt x="331" y="517"/>
                    <a:pt x="287" y="533"/>
                    <a:pt x="241" y="533"/>
                  </a:cubicBezTo>
                  <a:cubicBezTo>
                    <a:pt x="194" y="533"/>
                    <a:pt x="150" y="517"/>
                    <a:pt x="117" y="489"/>
                  </a:cubicBezTo>
                  <a:cubicBezTo>
                    <a:pt x="81" y="458"/>
                    <a:pt x="62" y="413"/>
                    <a:pt x="60" y="358"/>
                  </a:cubicBezTo>
                  <a:cubicBezTo>
                    <a:pt x="60" y="338"/>
                    <a:pt x="62" y="325"/>
                    <a:pt x="62" y="325"/>
                  </a:cubicBezTo>
                  <a:cubicBezTo>
                    <a:pt x="62" y="325"/>
                    <a:pt x="62" y="324"/>
                    <a:pt x="62" y="323"/>
                  </a:cubicBezTo>
                  <a:cubicBezTo>
                    <a:pt x="72" y="211"/>
                    <a:pt x="155" y="138"/>
                    <a:pt x="210" y="89"/>
                  </a:cubicBezTo>
                  <a:cubicBezTo>
                    <a:pt x="217" y="82"/>
                    <a:pt x="225" y="76"/>
                    <a:pt x="232" y="69"/>
                  </a:cubicBezTo>
                  <a:cubicBezTo>
                    <a:pt x="234" y="67"/>
                    <a:pt x="237" y="66"/>
                    <a:pt x="241" y="66"/>
                  </a:cubicBezTo>
                  <a:cubicBezTo>
                    <a:pt x="244" y="66"/>
                    <a:pt x="247" y="67"/>
                    <a:pt x="249" y="69"/>
                  </a:cubicBezTo>
                  <a:cubicBezTo>
                    <a:pt x="256" y="76"/>
                    <a:pt x="264" y="82"/>
                    <a:pt x="271" y="89"/>
                  </a:cubicBezTo>
                  <a:cubicBezTo>
                    <a:pt x="326" y="138"/>
                    <a:pt x="410" y="211"/>
                    <a:pt x="419" y="323"/>
                  </a:cubicBezTo>
                  <a:cubicBezTo>
                    <a:pt x="419" y="324"/>
                    <a:pt x="419" y="325"/>
                    <a:pt x="419" y="325"/>
                  </a:cubicBezTo>
                  <a:cubicBezTo>
                    <a:pt x="419" y="325"/>
                    <a:pt x="421" y="338"/>
                    <a:pt x="421" y="3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199">
              <a:extLst>
                <a:ext uri="{FF2B5EF4-FFF2-40B4-BE49-F238E27FC236}">
                  <a16:creationId xmlns:a16="http://schemas.microsoft.com/office/drawing/2014/main" id="{526CBC87-4786-E247-B4EB-1833DD42AD58}"/>
                </a:ext>
              </a:extLst>
            </p:cNvPr>
            <p:cNvSpPr>
              <a:spLocks noEditPoints="1"/>
            </p:cNvSpPr>
            <p:nvPr/>
          </p:nvSpPr>
          <p:spPr bwMode="auto">
            <a:xfrm>
              <a:off x="2995" y="2"/>
              <a:ext cx="2637" cy="1622"/>
            </a:xfrm>
            <a:custGeom>
              <a:avLst/>
              <a:gdLst>
                <a:gd name="T0" fmla="*/ 129 w 1251"/>
                <a:gd name="T1" fmla="*/ 291 h 769"/>
                <a:gd name="T2" fmla="*/ 282 w 1251"/>
                <a:gd name="T3" fmla="*/ 291 h 769"/>
                <a:gd name="T4" fmla="*/ 282 w 1251"/>
                <a:gd name="T5" fmla="*/ 428 h 769"/>
                <a:gd name="T6" fmla="*/ 212 w 1251"/>
                <a:gd name="T7" fmla="*/ 428 h 769"/>
                <a:gd name="T8" fmla="*/ 143 w 1251"/>
                <a:gd name="T9" fmla="*/ 452 h 769"/>
                <a:gd name="T10" fmla="*/ 138 w 1251"/>
                <a:gd name="T11" fmla="*/ 494 h 769"/>
                <a:gd name="T12" fmla="*/ 180 w 1251"/>
                <a:gd name="T13" fmla="*/ 499 h 769"/>
                <a:gd name="T14" fmla="*/ 212 w 1251"/>
                <a:gd name="T15" fmla="*/ 488 h 769"/>
                <a:gd name="T16" fmla="*/ 569 w 1251"/>
                <a:gd name="T17" fmla="*/ 488 h 769"/>
                <a:gd name="T18" fmla="*/ 614 w 1251"/>
                <a:gd name="T19" fmla="*/ 513 h 769"/>
                <a:gd name="T20" fmla="*/ 671 w 1251"/>
                <a:gd name="T21" fmla="*/ 607 h 769"/>
                <a:gd name="T22" fmla="*/ 768 w 1251"/>
                <a:gd name="T23" fmla="*/ 661 h 769"/>
                <a:gd name="T24" fmla="*/ 982 w 1251"/>
                <a:gd name="T25" fmla="*/ 661 h 769"/>
                <a:gd name="T26" fmla="*/ 1195 w 1251"/>
                <a:gd name="T27" fmla="*/ 759 h 769"/>
                <a:gd name="T28" fmla="*/ 1217 w 1251"/>
                <a:gd name="T29" fmla="*/ 769 h 769"/>
                <a:gd name="T30" fmla="*/ 1237 w 1251"/>
                <a:gd name="T31" fmla="*/ 762 h 769"/>
                <a:gd name="T32" fmla="*/ 1240 w 1251"/>
                <a:gd name="T33" fmla="*/ 720 h 769"/>
                <a:gd name="T34" fmla="*/ 982 w 1251"/>
                <a:gd name="T35" fmla="*/ 601 h 769"/>
                <a:gd name="T36" fmla="*/ 768 w 1251"/>
                <a:gd name="T37" fmla="*/ 601 h 769"/>
                <a:gd name="T38" fmla="*/ 723 w 1251"/>
                <a:gd name="T39" fmla="*/ 576 h 769"/>
                <a:gd name="T40" fmla="*/ 665 w 1251"/>
                <a:gd name="T41" fmla="*/ 482 h 769"/>
                <a:gd name="T42" fmla="*/ 569 w 1251"/>
                <a:gd name="T43" fmla="*/ 428 h 769"/>
                <a:gd name="T44" fmla="*/ 490 w 1251"/>
                <a:gd name="T45" fmla="*/ 428 h 769"/>
                <a:gd name="T46" fmla="*/ 490 w 1251"/>
                <a:gd name="T47" fmla="*/ 291 h 769"/>
                <a:gd name="T48" fmla="*/ 643 w 1251"/>
                <a:gd name="T49" fmla="*/ 291 h 769"/>
                <a:gd name="T50" fmla="*/ 771 w 1251"/>
                <a:gd name="T51" fmla="*/ 163 h 769"/>
                <a:gd name="T52" fmla="*/ 643 w 1251"/>
                <a:gd name="T53" fmla="*/ 35 h 769"/>
                <a:gd name="T54" fmla="*/ 486 w 1251"/>
                <a:gd name="T55" fmla="*/ 35 h 769"/>
                <a:gd name="T56" fmla="*/ 386 w 1251"/>
                <a:gd name="T57" fmla="*/ 0 h 769"/>
                <a:gd name="T58" fmla="*/ 285 w 1251"/>
                <a:gd name="T59" fmla="*/ 35 h 769"/>
                <a:gd name="T60" fmla="*/ 129 w 1251"/>
                <a:gd name="T61" fmla="*/ 35 h 769"/>
                <a:gd name="T62" fmla="*/ 0 w 1251"/>
                <a:gd name="T63" fmla="*/ 163 h 769"/>
                <a:gd name="T64" fmla="*/ 129 w 1251"/>
                <a:gd name="T65" fmla="*/ 291 h 769"/>
                <a:gd name="T66" fmla="*/ 534 w 1251"/>
                <a:gd name="T67" fmla="*/ 95 h 769"/>
                <a:gd name="T68" fmla="*/ 643 w 1251"/>
                <a:gd name="T69" fmla="*/ 95 h 769"/>
                <a:gd name="T70" fmla="*/ 711 w 1251"/>
                <a:gd name="T71" fmla="*/ 163 h 769"/>
                <a:gd name="T72" fmla="*/ 643 w 1251"/>
                <a:gd name="T73" fmla="*/ 231 h 769"/>
                <a:gd name="T74" fmla="*/ 534 w 1251"/>
                <a:gd name="T75" fmla="*/ 231 h 769"/>
                <a:gd name="T76" fmla="*/ 549 w 1251"/>
                <a:gd name="T77" fmla="*/ 163 h 769"/>
                <a:gd name="T78" fmla="*/ 534 w 1251"/>
                <a:gd name="T79" fmla="*/ 95 h 769"/>
                <a:gd name="T80" fmla="*/ 430 w 1251"/>
                <a:gd name="T81" fmla="*/ 428 h 769"/>
                <a:gd name="T82" fmla="*/ 342 w 1251"/>
                <a:gd name="T83" fmla="*/ 428 h 769"/>
                <a:gd name="T84" fmla="*/ 342 w 1251"/>
                <a:gd name="T85" fmla="*/ 320 h 769"/>
                <a:gd name="T86" fmla="*/ 386 w 1251"/>
                <a:gd name="T87" fmla="*/ 326 h 769"/>
                <a:gd name="T88" fmla="*/ 430 w 1251"/>
                <a:gd name="T89" fmla="*/ 320 h 769"/>
                <a:gd name="T90" fmla="*/ 430 w 1251"/>
                <a:gd name="T91" fmla="*/ 428 h 769"/>
                <a:gd name="T92" fmla="*/ 386 w 1251"/>
                <a:gd name="T93" fmla="*/ 60 h 769"/>
                <a:gd name="T94" fmla="*/ 489 w 1251"/>
                <a:gd name="T95" fmla="*/ 163 h 769"/>
                <a:gd name="T96" fmla="*/ 386 w 1251"/>
                <a:gd name="T97" fmla="*/ 266 h 769"/>
                <a:gd name="T98" fmla="*/ 283 w 1251"/>
                <a:gd name="T99" fmla="*/ 163 h 769"/>
                <a:gd name="T100" fmla="*/ 386 w 1251"/>
                <a:gd name="T101" fmla="*/ 60 h 769"/>
                <a:gd name="T102" fmla="*/ 129 w 1251"/>
                <a:gd name="T103" fmla="*/ 95 h 769"/>
                <a:gd name="T104" fmla="*/ 238 w 1251"/>
                <a:gd name="T105" fmla="*/ 95 h 769"/>
                <a:gd name="T106" fmla="*/ 223 w 1251"/>
                <a:gd name="T107" fmla="*/ 163 h 769"/>
                <a:gd name="T108" fmla="*/ 238 w 1251"/>
                <a:gd name="T109" fmla="*/ 231 h 769"/>
                <a:gd name="T110" fmla="*/ 129 w 1251"/>
                <a:gd name="T111" fmla="*/ 231 h 769"/>
                <a:gd name="T112" fmla="*/ 60 w 1251"/>
                <a:gd name="T113" fmla="*/ 163 h 769"/>
                <a:gd name="T114" fmla="*/ 129 w 1251"/>
                <a:gd name="T115" fmla="*/ 95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51" h="769">
                  <a:moveTo>
                    <a:pt x="129" y="291"/>
                  </a:moveTo>
                  <a:cubicBezTo>
                    <a:pt x="282" y="291"/>
                    <a:pt x="282" y="291"/>
                    <a:pt x="282" y="291"/>
                  </a:cubicBezTo>
                  <a:cubicBezTo>
                    <a:pt x="282" y="428"/>
                    <a:pt x="282" y="428"/>
                    <a:pt x="282" y="428"/>
                  </a:cubicBezTo>
                  <a:cubicBezTo>
                    <a:pt x="212" y="428"/>
                    <a:pt x="212" y="428"/>
                    <a:pt x="212" y="428"/>
                  </a:cubicBezTo>
                  <a:cubicBezTo>
                    <a:pt x="187" y="428"/>
                    <a:pt x="163" y="437"/>
                    <a:pt x="143" y="452"/>
                  </a:cubicBezTo>
                  <a:cubicBezTo>
                    <a:pt x="130" y="462"/>
                    <a:pt x="127" y="481"/>
                    <a:pt x="138" y="494"/>
                  </a:cubicBezTo>
                  <a:cubicBezTo>
                    <a:pt x="148" y="507"/>
                    <a:pt x="167" y="510"/>
                    <a:pt x="180" y="499"/>
                  </a:cubicBezTo>
                  <a:cubicBezTo>
                    <a:pt x="189" y="492"/>
                    <a:pt x="201" y="488"/>
                    <a:pt x="212" y="488"/>
                  </a:cubicBezTo>
                  <a:cubicBezTo>
                    <a:pt x="569" y="488"/>
                    <a:pt x="569" y="488"/>
                    <a:pt x="569" y="488"/>
                  </a:cubicBezTo>
                  <a:cubicBezTo>
                    <a:pt x="587" y="488"/>
                    <a:pt x="604" y="498"/>
                    <a:pt x="614" y="513"/>
                  </a:cubicBezTo>
                  <a:cubicBezTo>
                    <a:pt x="671" y="607"/>
                    <a:pt x="671" y="607"/>
                    <a:pt x="671" y="607"/>
                  </a:cubicBezTo>
                  <a:cubicBezTo>
                    <a:pt x="692" y="640"/>
                    <a:pt x="729" y="661"/>
                    <a:pt x="768" y="661"/>
                  </a:cubicBezTo>
                  <a:cubicBezTo>
                    <a:pt x="982" y="661"/>
                    <a:pt x="982" y="661"/>
                    <a:pt x="982" y="661"/>
                  </a:cubicBezTo>
                  <a:cubicBezTo>
                    <a:pt x="1064" y="661"/>
                    <a:pt x="1141" y="696"/>
                    <a:pt x="1195" y="759"/>
                  </a:cubicBezTo>
                  <a:cubicBezTo>
                    <a:pt x="1201" y="766"/>
                    <a:pt x="1209" y="769"/>
                    <a:pt x="1217" y="769"/>
                  </a:cubicBezTo>
                  <a:cubicBezTo>
                    <a:pt x="1224" y="769"/>
                    <a:pt x="1231" y="767"/>
                    <a:pt x="1237" y="762"/>
                  </a:cubicBezTo>
                  <a:cubicBezTo>
                    <a:pt x="1250" y="751"/>
                    <a:pt x="1251" y="732"/>
                    <a:pt x="1240" y="720"/>
                  </a:cubicBezTo>
                  <a:cubicBezTo>
                    <a:pt x="1175" y="644"/>
                    <a:pt x="1081" y="601"/>
                    <a:pt x="982" y="601"/>
                  </a:cubicBezTo>
                  <a:cubicBezTo>
                    <a:pt x="768" y="601"/>
                    <a:pt x="768" y="601"/>
                    <a:pt x="768" y="601"/>
                  </a:cubicBezTo>
                  <a:cubicBezTo>
                    <a:pt x="749" y="601"/>
                    <a:pt x="732" y="591"/>
                    <a:pt x="723" y="576"/>
                  </a:cubicBezTo>
                  <a:cubicBezTo>
                    <a:pt x="665" y="482"/>
                    <a:pt x="665" y="482"/>
                    <a:pt x="665" y="482"/>
                  </a:cubicBezTo>
                  <a:cubicBezTo>
                    <a:pt x="644" y="449"/>
                    <a:pt x="608" y="428"/>
                    <a:pt x="569" y="428"/>
                  </a:cubicBezTo>
                  <a:cubicBezTo>
                    <a:pt x="490" y="428"/>
                    <a:pt x="490" y="428"/>
                    <a:pt x="490" y="428"/>
                  </a:cubicBezTo>
                  <a:cubicBezTo>
                    <a:pt x="490" y="291"/>
                    <a:pt x="490" y="291"/>
                    <a:pt x="490" y="291"/>
                  </a:cubicBezTo>
                  <a:cubicBezTo>
                    <a:pt x="643" y="291"/>
                    <a:pt x="643" y="291"/>
                    <a:pt x="643" y="291"/>
                  </a:cubicBezTo>
                  <a:cubicBezTo>
                    <a:pt x="714" y="291"/>
                    <a:pt x="771" y="234"/>
                    <a:pt x="771" y="163"/>
                  </a:cubicBezTo>
                  <a:cubicBezTo>
                    <a:pt x="771" y="92"/>
                    <a:pt x="714" y="35"/>
                    <a:pt x="643" y="35"/>
                  </a:cubicBezTo>
                  <a:cubicBezTo>
                    <a:pt x="486" y="35"/>
                    <a:pt x="486" y="35"/>
                    <a:pt x="486" y="35"/>
                  </a:cubicBezTo>
                  <a:cubicBezTo>
                    <a:pt x="458" y="13"/>
                    <a:pt x="424" y="0"/>
                    <a:pt x="386" y="0"/>
                  </a:cubicBezTo>
                  <a:cubicBezTo>
                    <a:pt x="348" y="0"/>
                    <a:pt x="313" y="13"/>
                    <a:pt x="285" y="35"/>
                  </a:cubicBezTo>
                  <a:cubicBezTo>
                    <a:pt x="129" y="35"/>
                    <a:pt x="129" y="35"/>
                    <a:pt x="129" y="35"/>
                  </a:cubicBezTo>
                  <a:cubicBezTo>
                    <a:pt x="58" y="35"/>
                    <a:pt x="0" y="92"/>
                    <a:pt x="0" y="163"/>
                  </a:cubicBezTo>
                  <a:cubicBezTo>
                    <a:pt x="0" y="234"/>
                    <a:pt x="58" y="291"/>
                    <a:pt x="129" y="291"/>
                  </a:cubicBezTo>
                  <a:close/>
                  <a:moveTo>
                    <a:pt x="534" y="95"/>
                  </a:moveTo>
                  <a:cubicBezTo>
                    <a:pt x="643" y="95"/>
                    <a:pt x="643" y="95"/>
                    <a:pt x="643" y="95"/>
                  </a:cubicBezTo>
                  <a:cubicBezTo>
                    <a:pt x="680" y="95"/>
                    <a:pt x="711" y="125"/>
                    <a:pt x="711" y="163"/>
                  </a:cubicBezTo>
                  <a:cubicBezTo>
                    <a:pt x="711" y="201"/>
                    <a:pt x="680" y="231"/>
                    <a:pt x="643" y="231"/>
                  </a:cubicBezTo>
                  <a:cubicBezTo>
                    <a:pt x="534" y="231"/>
                    <a:pt x="534" y="231"/>
                    <a:pt x="534" y="231"/>
                  </a:cubicBezTo>
                  <a:cubicBezTo>
                    <a:pt x="543" y="211"/>
                    <a:pt x="549" y="187"/>
                    <a:pt x="549" y="163"/>
                  </a:cubicBezTo>
                  <a:cubicBezTo>
                    <a:pt x="549" y="139"/>
                    <a:pt x="543" y="116"/>
                    <a:pt x="534" y="95"/>
                  </a:cubicBezTo>
                  <a:close/>
                  <a:moveTo>
                    <a:pt x="430" y="428"/>
                  </a:moveTo>
                  <a:cubicBezTo>
                    <a:pt x="342" y="428"/>
                    <a:pt x="342" y="428"/>
                    <a:pt x="342" y="428"/>
                  </a:cubicBezTo>
                  <a:cubicBezTo>
                    <a:pt x="342" y="320"/>
                    <a:pt x="342" y="320"/>
                    <a:pt x="342" y="320"/>
                  </a:cubicBezTo>
                  <a:cubicBezTo>
                    <a:pt x="356" y="324"/>
                    <a:pt x="371" y="326"/>
                    <a:pt x="386" y="326"/>
                  </a:cubicBezTo>
                  <a:cubicBezTo>
                    <a:pt x="401" y="326"/>
                    <a:pt x="416" y="324"/>
                    <a:pt x="430" y="320"/>
                  </a:cubicBezTo>
                  <a:lnTo>
                    <a:pt x="430" y="428"/>
                  </a:lnTo>
                  <a:close/>
                  <a:moveTo>
                    <a:pt x="386" y="60"/>
                  </a:moveTo>
                  <a:cubicBezTo>
                    <a:pt x="443" y="60"/>
                    <a:pt x="489" y="106"/>
                    <a:pt x="489" y="163"/>
                  </a:cubicBezTo>
                  <a:cubicBezTo>
                    <a:pt x="489" y="220"/>
                    <a:pt x="443" y="266"/>
                    <a:pt x="386" y="266"/>
                  </a:cubicBezTo>
                  <a:cubicBezTo>
                    <a:pt x="329" y="266"/>
                    <a:pt x="283" y="220"/>
                    <a:pt x="283" y="163"/>
                  </a:cubicBezTo>
                  <a:cubicBezTo>
                    <a:pt x="283" y="106"/>
                    <a:pt x="329" y="60"/>
                    <a:pt x="386" y="60"/>
                  </a:cubicBezTo>
                  <a:close/>
                  <a:moveTo>
                    <a:pt x="129" y="95"/>
                  </a:moveTo>
                  <a:cubicBezTo>
                    <a:pt x="238" y="95"/>
                    <a:pt x="238" y="95"/>
                    <a:pt x="238" y="95"/>
                  </a:cubicBezTo>
                  <a:cubicBezTo>
                    <a:pt x="228" y="116"/>
                    <a:pt x="223" y="139"/>
                    <a:pt x="223" y="163"/>
                  </a:cubicBezTo>
                  <a:cubicBezTo>
                    <a:pt x="223" y="187"/>
                    <a:pt x="228" y="211"/>
                    <a:pt x="238" y="231"/>
                  </a:cubicBezTo>
                  <a:cubicBezTo>
                    <a:pt x="129" y="231"/>
                    <a:pt x="129" y="231"/>
                    <a:pt x="129" y="231"/>
                  </a:cubicBezTo>
                  <a:cubicBezTo>
                    <a:pt x="91" y="231"/>
                    <a:pt x="60" y="201"/>
                    <a:pt x="60" y="163"/>
                  </a:cubicBezTo>
                  <a:cubicBezTo>
                    <a:pt x="60" y="125"/>
                    <a:pt x="91" y="95"/>
                    <a:pt x="12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33" name="Group 190">
            <a:extLst>
              <a:ext uri="{FF2B5EF4-FFF2-40B4-BE49-F238E27FC236}">
                <a16:creationId xmlns:a16="http://schemas.microsoft.com/office/drawing/2014/main" id="{93F5E88B-DC97-2F9D-FE32-8420A5E6D3A7}"/>
              </a:ext>
            </a:extLst>
          </p:cNvPr>
          <p:cNvGrpSpPr>
            <a:grpSpLocks noChangeAspect="1"/>
          </p:cNvGrpSpPr>
          <p:nvPr/>
        </p:nvGrpSpPr>
        <p:grpSpPr bwMode="auto">
          <a:xfrm>
            <a:off x="1461544" y="5491235"/>
            <a:ext cx="473160" cy="480060"/>
            <a:chOff x="1680" y="-31"/>
            <a:chExt cx="4320" cy="4383"/>
          </a:xfrm>
          <a:solidFill>
            <a:schemeClr val="bg1"/>
          </a:solidFill>
        </p:grpSpPr>
        <p:sp>
          <p:nvSpPr>
            <p:cNvPr id="34" name="Freeform 191">
              <a:extLst>
                <a:ext uri="{FF2B5EF4-FFF2-40B4-BE49-F238E27FC236}">
                  <a16:creationId xmlns:a16="http://schemas.microsoft.com/office/drawing/2014/main" id="{3737CE70-4EE3-B056-42F1-4B1F19E05D3B}"/>
                </a:ext>
              </a:extLst>
            </p:cNvPr>
            <p:cNvSpPr>
              <a:spLocks noEditPoints="1"/>
            </p:cNvSpPr>
            <p:nvPr/>
          </p:nvSpPr>
          <p:spPr bwMode="auto">
            <a:xfrm>
              <a:off x="1680" y="1584"/>
              <a:ext cx="3895" cy="2768"/>
            </a:xfrm>
            <a:custGeom>
              <a:avLst/>
              <a:gdLst>
                <a:gd name="T0" fmla="*/ 512 w 1731"/>
                <a:gd name="T1" fmla="*/ 1076 h 1230"/>
                <a:gd name="T2" fmla="*/ 1158 w 1731"/>
                <a:gd name="T3" fmla="*/ 1179 h 1230"/>
                <a:gd name="T4" fmla="*/ 1718 w 1731"/>
                <a:gd name="T5" fmla="*/ 929 h 1230"/>
                <a:gd name="T6" fmla="*/ 1656 w 1731"/>
                <a:gd name="T7" fmla="*/ 771 h 1230"/>
                <a:gd name="T8" fmla="*/ 1524 w 1731"/>
                <a:gd name="T9" fmla="*/ 790 h 1230"/>
                <a:gd name="T10" fmla="*/ 1056 w 1731"/>
                <a:gd name="T11" fmla="*/ 453 h 1230"/>
                <a:gd name="T12" fmla="*/ 1088 w 1731"/>
                <a:gd name="T13" fmla="*/ 320 h 1230"/>
                <a:gd name="T14" fmla="*/ 1312 w 1731"/>
                <a:gd name="T15" fmla="*/ 32 h 1230"/>
                <a:gd name="T16" fmla="*/ 1216 w 1731"/>
                <a:gd name="T17" fmla="*/ 0 h 1230"/>
                <a:gd name="T18" fmla="*/ 1056 w 1731"/>
                <a:gd name="T19" fmla="*/ 0 h 1230"/>
                <a:gd name="T20" fmla="*/ 992 w 1731"/>
                <a:gd name="T21" fmla="*/ 132 h 1230"/>
                <a:gd name="T22" fmla="*/ 768 w 1731"/>
                <a:gd name="T23" fmla="*/ 64 h 1230"/>
                <a:gd name="T24" fmla="*/ 736 w 1731"/>
                <a:gd name="T25" fmla="*/ 160 h 1230"/>
                <a:gd name="T26" fmla="*/ 992 w 1731"/>
                <a:gd name="T27" fmla="*/ 384 h 1230"/>
                <a:gd name="T28" fmla="*/ 927 w 1731"/>
                <a:gd name="T29" fmla="*/ 482 h 1230"/>
                <a:gd name="T30" fmla="*/ 593 w 1731"/>
                <a:gd name="T31" fmla="*/ 640 h 1230"/>
                <a:gd name="T32" fmla="*/ 480 w 1731"/>
                <a:gd name="T33" fmla="*/ 608 h 1230"/>
                <a:gd name="T34" fmla="*/ 0 w 1731"/>
                <a:gd name="T35" fmla="*/ 672 h 1230"/>
                <a:gd name="T36" fmla="*/ 448 w 1731"/>
                <a:gd name="T37" fmla="*/ 1056 h 1230"/>
                <a:gd name="T38" fmla="*/ 0 w 1731"/>
                <a:gd name="T39" fmla="*/ 1120 h 1230"/>
                <a:gd name="T40" fmla="*/ 512 w 1731"/>
                <a:gd name="T41" fmla="*/ 1088 h 1230"/>
                <a:gd name="T42" fmla="*/ 1248 w 1731"/>
                <a:gd name="T43" fmla="*/ 64 h 1230"/>
                <a:gd name="T44" fmla="*/ 1088 w 1731"/>
                <a:gd name="T45" fmla="*/ 256 h 1230"/>
                <a:gd name="T46" fmla="*/ 1056 w 1731"/>
                <a:gd name="T47" fmla="*/ 224 h 1230"/>
                <a:gd name="T48" fmla="*/ 960 w 1731"/>
                <a:gd name="T49" fmla="*/ 320 h 1230"/>
                <a:gd name="T50" fmla="*/ 800 w 1731"/>
                <a:gd name="T51" fmla="*/ 128 h 1230"/>
                <a:gd name="T52" fmla="*/ 992 w 1731"/>
                <a:gd name="T53" fmla="*/ 288 h 1230"/>
                <a:gd name="T54" fmla="*/ 960 w 1731"/>
                <a:gd name="T55" fmla="*/ 320 h 1230"/>
                <a:gd name="T56" fmla="*/ 1082 w 1731"/>
                <a:gd name="T57" fmla="*/ 533 h 1230"/>
                <a:gd name="T58" fmla="*/ 1359 w 1731"/>
                <a:gd name="T59" fmla="*/ 860 h 1230"/>
                <a:gd name="T60" fmla="*/ 1248 w 1731"/>
                <a:gd name="T61" fmla="*/ 736 h 1230"/>
                <a:gd name="T62" fmla="*/ 928 w 1731"/>
                <a:gd name="T63" fmla="*/ 719 h 1230"/>
                <a:gd name="T64" fmla="*/ 966 w 1731"/>
                <a:gd name="T65" fmla="*/ 533 h 1230"/>
                <a:gd name="T66" fmla="*/ 899 w 1731"/>
                <a:gd name="T67" fmla="*/ 776 h 1230"/>
                <a:gd name="T68" fmla="*/ 1248 w 1731"/>
                <a:gd name="T69" fmla="*/ 800 h 1230"/>
                <a:gd name="T70" fmla="*/ 1259 w 1731"/>
                <a:gd name="T71" fmla="*/ 895 h 1230"/>
                <a:gd name="T72" fmla="*/ 864 w 1731"/>
                <a:gd name="T73" fmla="*/ 896 h 1230"/>
                <a:gd name="T74" fmla="*/ 1246 w 1731"/>
                <a:gd name="T75" fmla="*/ 960 h 1230"/>
                <a:gd name="T76" fmla="*/ 1250 w 1731"/>
                <a:gd name="T77" fmla="*/ 960 h 1230"/>
                <a:gd name="T78" fmla="*/ 1591 w 1731"/>
                <a:gd name="T79" fmla="*/ 831 h 1230"/>
                <a:gd name="T80" fmla="*/ 1660 w 1731"/>
                <a:gd name="T81" fmla="*/ 860 h 1230"/>
                <a:gd name="T82" fmla="*/ 1630 w 1731"/>
                <a:gd name="T83" fmla="*/ 931 h 1230"/>
                <a:gd name="T84" fmla="*/ 775 w 1731"/>
                <a:gd name="T85" fmla="*/ 1116 h 1230"/>
                <a:gd name="T86" fmla="*/ 512 w 1731"/>
                <a:gd name="T87" fmla="*/ 704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1" h="1230">
                  <a:moveTo>
                    <a:pt x="512" y="1088"/>
                  </a:moveTo>
                  <a:cubicBezTo>
                    <a:pt x="512" y="1076"/>
                    <a:pt x="512" y="1076"/>
                    <a:pt x="512" y="1076"/>
                  </a:cubicBezTo>
                  <a:cubicBezTo>
                    <a:pt x="751" y="1175"/>
                    <a:pt x="751" y="1175"/>
                    <a:pt x="751" y="1175"/>
                  </a:cubicBezTo>
                  <a:cubicBezTo>
                    <a:pt x="881" y="1228"/>
                    <a:pt x="1027" y="1230"/>
                    <a:pt x="1158" y="1179"/>
                  </a:cubicBezTo>
                  <a:cubicBezTo>
                    <a:pt x="1653" y="991"/>
                    <a:pt x="1653" y="991"/>
                    <a:pt x="1653" y="991"/>
                  </a:cubicBezTo>
                  <a:cubicBezTo>
                    <a:pt x="1682" y="980"/>
                    <a:pt x="1705" y="957"/>
                    <a:pt x="1718" y="929"/>
                  </a:cubicBezTo>
                  <a:cubicBezTo>
                    <a:pt x="1731" y="900"/>
                    <a:pt x="1731" y="866"/>
                    <a:pt x="1720" y="837"/>
                  </a:cubicBezTo>
                  <a:cubicBezTo>
                    <a:pt x="1708" y="807"/>
                    <a:pt x="1685" y="784"/>
                    <a:pt x="1656" y="771"/>
                  </a:cubicBezTo>
                  <a:cubicBezTo>
                    <a:pt x="1627" y="759"/>
                    <a:pt x="1595" y="759"/>
                    <a:pt x="1566" y="772"/>
                  </a:cubicBezTo>
                  <a:cubicBezTo>
                    <a:pt x="1524" y="790"/>
                    <a:pt x="1524" y="790"/>
                    <a:pt x="1524" y="790"/>
                  </a:cubicBezTo>
                  <a:cubicBezTo>
                    <a:pt x="1121" y="482"/>
                    <a:pt x="1121" y="482"/>
                    <a:pt x="1121" y="482"/>
                  </a:cubicBezTo>
                  <a:cubicBezTo>
                    <a:pt x="1102" y="467"/>
                    <a:pt x="1080" y="457"/>
                    <a:pt x="1056" y="453"/>
                  </a:cubicBezTo>
                  <a:cubicBezTo>
                    <a:pt x="1056" y="320"/>
                    <a:pt x="1056" y="320"/>
                    <a:pt x="1056" y="320"/>
                  </a:cubicBezTo>
                  <a:cubicBezTo>
                    <a:pt x="1088" y="320"/>
                    <a:pt x="1088" y="320"/>
                    <a:pt x="1088" y="320"/>
                  </a:cubicBezTo>
                  <a:cubicBezTo>
                    <a:pt x="1212" y="320"/>
                    <a:pt x="1312" y="220"/>
                    <a:pt x="1312" y="96"/>
                  </a:cubicBezTo>
                  <a:cubicBezTo>
                    <a:pt x="1312" y="32"/>
                    <a:pt x="1312" y="32"/>
                    <a:pt x="1312" y="32"/>
                  </a:cubicBezTo>
                  <a:cubicBezTo>
                    <a:pt x="1312" y="14"/>
                    <a:pt x="1298" y="0"/>
                    <a:pt x="1280" y="0"/>
                  </a:cubicBezTo>
                  <a:cubicBezTo>
                    <a:pt x="1216" y="0"/>
                    <a:pt x="1216" y="0"/>
                    <a:pt x="1216" y="0"/>
                  </a:cubicBezTo>
                  <a:cubicBezTo>
                    <a:pt x="1156" y="0"/>
                    <a:pt x="1098" y="24"/>
                    <a:pt x="1056" y="68"/>
                  </a:cubicBezTo>
                  <a:cubicBezTo>
                    <a:pt x="1056" y="0"/>
                    <a:pt x="1056" y="0"/>
                    <a:pt x="1056" y="0"/>
                  </a:cubicBezTo>
                  <a:cubicBezTo>
                    <a:pt x="992" y="0"/>
                    <a:pt x="992" y="0"/>
                    <a:pt x="992" y="0"/>
                  </a:cubicBezTo>
                  <a:cubicBezTo>
                    <a:pt x="992" y="132"/>
                    <a:pt x="992" y="132"/>
                    <a:pt x="992" y="132"/>
                  </a:cubicBezTo>
                  <a:cubicBezTo>
                    <a:pt x="950" y="88"/>
                    <a:pt x="892" y="64"/>
                    <a:pt x="832" y="64"/>
                  </a:cubicBezTo>
                  <a:cubicBezTo>
                    <a:pt x="768" y="64"/>
                    <a:pt x="768" y="64"/>
                    <a:pt x="768" y="64"/>
                  </a:cubicBezTo>
                  <a:cubicBezTo>
                    <a:pt x="750" y="64"/>
                    <a:pt x="736" y="78"/>
                    <a:pt x="736" y="96"/>
                  </a:cubicBezTo>
                  <a:cubicBezTo>
                    <a:pt x="736" y="160"/>
                    <a:pt x="736" y="160"/>
                    <a:pt x="736" y="160"/>
                  </a:cubicBezTo>
                  <a:cubicBezTo>
                    <a:pt x="736" y="284"/>
                    <a:pt x="836" y="384"/>
                    <a:pt x="960" y="384"/>
                  </a:cubicBezTo>
                  <a:cubicBezTo>
                    <a:pt x="992" y="384"/>
                    <a:pt x="992" y="384"/>
                    <a:pt x="992" y="384"/>
                  </a:cubicBezTo>
                  <a:cubicBezTo>
                    <a:pt x="992" y="453"/>
                    <a:pt x="992" y="453"/>
                    <a:pt x="992" y="453"/>
                  </a:cubicBezTo>
                  <a:cubicBezTo>
                    <a:pt x="968" y="457"/>
                    <a:pt x="946" y="467"/>
                    <a:pt x="927" y="482"/>
                  </a:cubicBezTo>
                  <a:cubicBezTo>
                    <a:pt x="708" y="649"/>
                    <a:pt x="708" y="649"/>
                    <a:pt x="708" y="649"/>
                  </a:cubicBezTo>
                  <a:cubicBezTo>
                    <a:pt x="670" y="643"/>
                    <a:pt x="632" y="640"/>
                    <a:pt x="593" y="640"/>
                  </a:cubicBezTo>
                  <a:cubicBezTo>
                    <a:pt x="512" y="640"/>
                    <a:pt x="512" y="640"/>
                    <a:pt x="512" y="640"/>
                  </a:cubicBezTo>
                  <a:cubicBezTo>
                    <a:pt x="512" y="622"/>
                    <a:pt x="498" y="608"/>
                    <a:pt x="480" y="608"/>
                  </a:cubicBezTo>
                  <a:cubicBezTo>
                    <a:pt x="0" y="608"/>
                    <a:pt x="0" y="608"/>
                    <a:pt x="0" y="608"/>
                  </a:cubicBezTo>
                  <a:cubicBezTo>
                    <a:pt x="0" y="672"/>
                    <a:pt x="0" y="672"/>
                    <a:pt x="0" y="672"/>
                  </a:cubicBezTo>
                  <a:cubicBezTo>
                    <a:pt x="448" y="672"/>
                    <a:pt x="448" y="672"/>
                    <a:pt x="448" y="672"/>
                  </a:cubicBezTo>
                  <a:cubicBezTo>
                    <a:pt x="448" y="1056"/>
                    <a:pt x="448" y="1056"/>
                    <a:pt x="448" y="1056"/>
                  </a:cubicBezTo>
                  <a:cubicBezTo>
                    <a:pt x="0" y="1056"/>
                    <a:pt x="0" y="1056"/>
                    <a:pt x="0" y="1056"/>
                  </a:cubicBezTo>
                  <a:cubicBezTo>
                    <a:pt x="0" y="1120"/>
                    <a:pt x="0" y="1120"/>
                    <a:pt x="0" y="1120"/>
                  </a:cubicBezTo>
                  <a:cubicBezTo>
                    <a:pt x="480" y="1120"/>
                    <a:pt x="480" y="1120"/>
                    <a:pt x="480" y="1120"/>
                  </a:cubicBezTo>
                  <a:cubicBezTo>
                    <a:pt x="498" y="1120"/>
                    <a:pt x="512" y="1106"/>
                    <a:pt x="512" y="1088"/>
                  </a:cubicBezTo>
                  <a:close/>
                  <a:moveTo>
                    <a:pt x="1216" y="64"/>
                  </a:moveTo>
                  <a:cubicBezTo>
                    <a:pt x="1248" y="64"/>
                    <a:pt x="1248" y="64"/>
                    <a:pt x="1248" y="64"/>
                  </a:cubicBezTo>
                  <a:cubicBezTo>
                    <a:pt x="1248" y="96"/>
                    <a:pt x="1248" y="96"/>
                    <a:pt x="1248" y="96"/>
                  </a:cubicBezTo>
                  <a:cubicBezTo>
                    <a:pt x="1248" y="184"/>
                    <a:pt x="1176" y="256"/>
                    <a:pt x="1088" y="256"/>
                  </a:cubicBezTo>
                  <a:cubicBezTo>
                    <a:pt x="1056" y="256"/>
                    <a:pt x="1056" y="256"/>
                    <a:pt x="1056" y="256"/>
                  </a:cubicBezTo>
                  <a:cubicBezTo>
                    <a:pt x="1056" y="224"/>
                    <a:pt x="1056" y="224"/>
                    <a:pt x="1056" y="224"/>
                  </a:cubicBezTo>
                  <a:cubicBezTo>
                    <a:pt x="1056" y="136"/>
                    <a:pt x="1128" y="64"/>
                    <a:pt x="1216" y="64"/>
                  </a:cubicBezTo>
                  <a:close/>
                  <a:moveTo>
                    <a:pt x="960" y="320"/>
                  </a:moveTo>
                  <a:cubicBezTo>
                    <a:pt x="872" y="320"/>
                    <a:pt x="800" y="248"/>
                    <a:pt x="800" y="160"/>
                  </a:cubicBezTo>
                  <a:cubicBezTo>
                    <a:pt x="800" y="128"/>
                    <a:pt x="800" y="128"/>
                    <a:pt x="800" y="128"/>
                  </a:cubicBezTo>
                  <a:cubicBezTo>
                    <a:pt x="832" y="128"/>
                    <a:pt x="832" y="128"/>
                    <a:pt x="832" y="128"/>
                  </a:cubicBezTo>
                  <a:cubicBezTo>
                    <a:pt x="920" y="128"/>
                    <a:pt x="992" y="200"/>
                    <a:pt x="992" y="288"/>
                  </a:cubicBezTo>
                  <a:cubicBezTo>
                    <a:pt x="992" y="320"/>
                    <a:pt x="992" y="320"/>
                    <a:pt x="992" y="320"/>
                  </a:cubicBezTo>
                  <a:lnTo>
                    <a:pt x="960" y="320"/>
                  </a:lnTo>
                  <a:close/>
                  <a:moveTo>
                    <a:pt x="966" y="533"/>
                  </a:moveTo>
                  <a:cubicBezTo>
                    <a:pt x="1000" y="506"/>
                    <a:pt x="1048" y="506"/>
                    <a:pt x="1082" y="533"/>
                  </a:cubicBezTo>
                  <a:cubicBezTo>
                    <a:pt x="1456" y="818"/>
                    <a:pt x="1456" y="818"/>
                    <a:pt x="1456" y="818"/>
                  </a:cubicBezTo>
                  <a:cubicBezTo>
                    <a:pt x="1359" y="860"/>
                    <a:pt x="1359" y="860"/>
                    <a:pt x="1359" y="860"/>
                  </a:cubicBezTo>
                  <a:cubicBezTo>
                    <a:pt x="1360" y="856"/>
                    <a:pt x="1360" y="852"/>
                    <a:pt x="1360" y="848"/>
                  </a:cubicBezTo>
                  <a:cubicBezTo>
                    <a:pt x="1360" y="786"/>
                    <a:pt x="1310" y="736"/>
                    <a:pt x="1248" y="736"/>
                  </a:cubicBezTo>
                  <a:cubicBezTo>
                    <a:pt x="1000" y="736"/>
                    <a:pt x="1000" y="736"/>
                    <a:pt x="1000" y="736"/>
                  </a:cubicBezTo>
                  <a:cubicBezTo>
                    <a:pt x="975" y="736"/>
                    <a:pt x="950" y="730"/>
                    <a:pt x="928" y="719"/>
                  </a:cubicBezTo>
                  <a:cubicBezTo>
                    <a:pt x="884" y="697"/>
                    <a:pt x="838" y="680"/>
                    <a:pt x="791" y="667"/>
                  </a:cubicBezTo>
                  <a:lnTo>
                    <a:pt x="966" y="533"/>
                  </a:lnTo>
                  <a:close/>
                  <a:moveTo>
                    <a:pt x="593" y="704"/>
                  </a:moveTo>
                  <a:cubicBezTo>
                    <a:pt x="699" y="704"/>
                    <a:pt x="804" y="729"/>
                    <a:pt x="899" y="776"/>
                  </a:cubicBezTo>
                  <a:cubicBezTo>
                    <a:pt x="930" y="792"/>
                    <a:pt x="965" y="800"/>
                    <a:pt x="1000" y="800"/>
                  </a:cubicBezTo>
                  <a:cubicBezTo>
                    <a:pt x="1248" y="800"/>
                    <a:pt x="1248" y="800"/>
                    <a:pt x="1248" y="800"/>
                  </a:cubicBezTo>
                  <a:cubicBezTo>
                    <a:pt x="1272" y="800"/>
                    <a:pt x="1293" y="818"/>
                    <a:pt x="1295" y="843"/>
                  </a:cubicBezTo>
                  <a:cubicBezTo>
                    <a:pt x="1298" y="867"/>
                    <a:pt x="1282" y="889"/>
                    <a:pt x="1259" y="895"/>
                  </a:cubicBezTo>
                  <a:cubicBezTo>
                    <a:pt x="1254" y="895"/>
                    <a:pt x="1250" y="896"/>
                    <a:pt x="1246" y="896"/>
                  </a:cubicBezTo>
                  <a:cubicBezTo>
                    <a:pt x="864" y="896"/>
                    <a:pt x="864" y="896"/>
                    <a:pt x="864" y="896"/>
                  </a:cubicBezTo>
                  <a:cubicBezTo>
                    <a:pt x="864" y="960"/>
                    <a:pt x="864" y="960"/>
                    <a:pt x="864" y="960"/>
                  </a:cubicBezTo>
                  <a:cubicBezTo>
                    <a:pt x="1246" y="960"/>
                    <a:pt x="1246" y="960"/>
                    <a:pt x="1246" y="960"/>
                  </a:cubicBezTo>
                  <a:cubicBezTo>
                    <a:pt x="1248" y="960"/>
                    <a:pt x="1248" y="960"/>
                    <a:pt x="1248" y="960"/>
                  </a:cubicBezTo>
                  <a:cubicBezTo>
                    <a:pt x="1249" y="960"/>
                    <a:pt x="1249" y="960"/>
                    <a:pt x="1250" y="960"/>
                  </a:cubicBezTo>
                  <a:cubicBezTo>
                    <a:pt x="1275" y="959"/>
                    <a:pt x="1300" y="954"/>
                    <a:pt x="1324" y="944"/>
                  </a:cubicBezTo>
                  <a:cubicBezTo>
                    <a:pt x="1591" y="831"/>
                    <a:pt x="1591" y="831"/>
                    <a:pt x="1591" y="831"/>
                  </a:cubicBezTo>
                  <a:cubicBezTo>
                    <a:pt x="1604" y="825"/>
                    <a:pt x="1619" y="825"/>
                    <a:pt x="1631" y="831"/>
                  </a:cubicBezTo>
                  <a:cubicBezTo>
                    <a:pt x="1645" y="836"/>
                    <a:pt x="1655" y="847"/>
                    <a:pt x="1660" y="860"/>
                  </a:cubicBezTo>
                  <a:cubicBezTo>
                    <a:pt x="1665" y="874"/>
                    <a:pt x="1665" y="889"/>
                    <a:pt x="1659" y="903"/>
                  </a:cubicBezTo>
                  <a:cubicBezTo>
                    <a:pt x="1654" y="916"/>
                    <a:pt x="1643" y="926"/>
                    <a:pt x="1630" y="931"/>
                  </a:cubicBezTo>
                  <a:cubicBezTo>
                    <a:pt x="1135" y="1120"/>
                    <a:pt x="1135" y="1120"/>
                    <a:pt x="1135" y="1120"/>
                  </a:cubicBezTo>
                  <a:cubicBezTo>
                    <a:pt x="1019" y="1164"/>
                    <a:pt x="890" y="1163"/>
                    <a:pt x="775" y="1116"/>
                  </a:cubicBezTo>
                  <a:cubicBezTo>
                    <a:pt x="512" y="1006"/>
                    <a:pt x="512" y="1006"/>
                    <a:pt x="512" y="1006"/>
                  </a:cubicBezTo>
                  <a:cubicBezTo>
                    <a:pt x="512" y="704"/>
                    <a:pt x="512" y="704"/>
                    <a:pt x="512" y="704"/>
                  </a:cubicBezTo>
                  <a:lnTo>
                    <a:pt x="593"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192">
              <a:extLst>
                <a:ext uri="{FF2B5EF4-FFF2-40B4-BE49-F238E27FC236}">
                  <a16:creationId xmlns:a16="http://schemas.microsoft.com/office/drawing/2014/main" id="{D7E7FFB5-107E-3C9D-6905-2509C3D10FFE}"/>
                </a:ext>
              </a:extLst>
            </p:cNvPr>
            <p:cNvSpPr>
              <a:spLocks noEditPoints="1"/>
            </p:cNvSpPr>
            <p:nvPr/>
          </p:nvSpPr>
          <p:spPr bwMode="auto">
            <a:xfrm>
              <a:off x="2105" y="-31"/>
              <a:ext cx="3895" cy="1399"/>
            </a:xfrm>
            <a:custGeom>
              <a:avLst/>
              <a:gdLst>
                <a:gd name="T0" fmla="*/ 1731 w 1731"/>
                <a:gd name="T1" fmla="*/ 174 h 622"/>
                <a:gd name="T2" fmla="*/ 1731 w 1731"/>
                <a:gd name="T3" fmla="*/ 110 h 622"/>
                <a:gd name="T4" fmla="*/ 1251 w 1731"/>
                <a:gd name="T5" fmla="*/ 110 h 622"/>
                <a:gd name="T6" fmla="*/ 1219 w 1731"/>
                <a:gd name="T7" fmla="*/ 142 h 622"/>
                <a:gd name="T8" fmla="*/ 1219 w 1731"/>
                <a:gd name="T9" fmla="*/ 154 h 622"/>
                <a:gd name="T10" fmla="*/ 980 w 1731"/>
                <a:gd name="T11" fmla="*/ 55 h 622"/>
                <a:gd name="T12" fmla="*/ 573 w 1731"/>
                <a:gd name="T13" fmla="*/ 51 h 622"/>
                <a:gd name="T14" fmla="*/ 79 w 1731"/>
                <a:gd name="T15" fmla="*/ 239 h 622"/>
                <a:gd name="T16" fmla="*/ 13 w 1731"/>
                <a:gd name="T17" fmla="*/ 301 h 622"/>
                <a:gd name="T18" fmla="*/ 11 w 1731"/>
                <a:gd name="T19" fmla="*/ 393 h 622"/>
                <a:gd name="T20" fmla="*/ 75 w 1731"/>
                <a:gd name="T21" fmla="*/ 459 h 622"/>
                <a:gd name="T22" fmla="*/ 165 w 1731"/>
                <a:gd name="T23" fmla="*/ 458 h 622"/>
                <a:gd name="T24" fmla="*/ 372 w 1731"/>
                <a:gd name="T25" fmla="*/ 370 h 622"/>
                <a:gd name="T26" fmla="*/ 371 w 1731"/>
                <a:gd name="T27" fmla="*/ 382 h 622"/>
                <a:gd name="T28" fmla="*/ 483 w 1731"/>
                <a:gd name="T29" fmla="*/ 494 h 622"/>
                <a:gd name="T30" fmla="*/ 731 w 1731"/>
                <a:gd name="T31" fmla="*/ 494 h 622"/>
                <a:gd name="T32" fmla="*/ 804 w 1731"/>
                <a:gd name="T33" fmla="*/ 511 h 622"/>
                <a:gd name="T34" fmla="*/ 1138 w 1731"/>
                <a:gd name="T35" fmla="*/ 590 h 622"/>
                <a:gd name="T36" fmla="*/ 1219 w 1731"/>
                <a:gd name="T37" fmla="*/ 590 h 622"/>
                <a:gd name="T38" fmla="*/ 1251 w 1731"/>
                <a:gd name="T39" fmla="*/ 622 h 622"/>
                <a:gd name="T40" fmla="*/ 1731 w 1731"/>
                <a:gd name="T41" fmla="*/ 622 h 622"/>
                <a:gd name="T42" fmla="*/ 1731 w 1731"/>
                <a:gd name="T43" fmla="*/ 558 h 622"/>
                <a:gd name="T44" fmla="*/ 1283 w 1731"/>
                <a:gd name="T45" fmla="*/ 558 h 622"/>
                <a:gd name="T46" fmla="*/ 1283 w 1731"/>
                <a:gd name="T47" fmla="*/ 174 h 622"/>
                <a:gd name="T48" fmla="*/ 1731 w 1731"/>
                <a:gd name="T49" fmla="*/ 174 h 622"/>
                <a:gd name="T50" fmla="*/ 1138 w 1731"/>
                <a:gd name="T51" fmla="*/ 526 h 622"/>
                <a:gd name="T52" fmla="*/ 832 w 1731"/>
                <a:gd name="T53" fmla="*/ 454 h 622"/>
                <a:gd name="T54" fmla="*/ 731 w 1731"/>
                <a:gd name="T55" fmla="*/ 430 h 622"/>
                <a:gd name="T56" fmla="*/ 483 w 1731"/>
                <a:gd name="T57" fmla="*/ 430 h 622"/>
                <a:gd name="T58" fmla="*/ 436 w 1731"/>
                <a:gd name="T59" fmla="*/ 387 h 622"/>
                <a:gd name="T60" fmla="*/ 473 w 1731"/>
                <a:gd name="T61" fmla="*/ 335 h 622"/>
                <a:gd name="T62" fmla="*/ 485 w 1731"/>
                <a:gd name="T63" fmla="*/ 334 h 622"/>
                <a:gd name="T64" fmla="*/ 867 w 1731"/>
                <a:gd name="T65" fmla="*/ 334 h 622"/>
                <a:gd name="T66" fmla="*/ 867 w 1731"/>
                <a:gd name="T67" fmla="*/ 270 h 622"/>
                <a:gd name="T68" fmla="*/ 485 w 1731"/>
                <a:gd name="T69" fmla="*/ 270 h 622"/>
                <a:gd name="T70" fmla="*/ 483 w 1731"/>
                <a:gd name="T71" fmla="*/ 270 h 622"/>
                <a:gd name="T72" fmla="*/ 481 w 1731"/>
                <a:gd name="T73" fmla="*/ 270 h 622"/>
                <a:gd name="T74" fmla="*/ 407 w 1731"/>
                <a:gd name="T75" fmla="*/ 286 h 622"/>
                <a:gd name="T76" fmla="*/ 140 w 1731"/>
                <a:gd name="T77" fmla="*/ 399 h 622"/>
                <a:gd name="T78" fmla="*/ 100 w 1731"/>
                <a:gd name="T79" fmla="*/ 399 h 622"/>
                <a:gd name="T80" fmla="*/ 71 w 1731"/>
                <a:gd name="T81" fmla="*/ 370 h 622"/>
                <a:gd name="T82" fmla="*/ 72 w 1731"/>
                <a:gd name="T83" fmla="*/ 327 h 622"/>
                <a:gd name="T84" fmla="*/ 102 w 1731"/>
                <a:gd name="T85" fmla="*/ 299 h 622"/>
                <a:gd name="T86" fmla="*/ 596 w 1731"/>
                <a:gd name="T87" fmla="*/ 110 h 622"/>
                <a:gd name="T88" fmla="*/ 956 w 1731"/>
                <a:gd name="T89" fmla="*/ 114 h 622"/>
                <a:gd name="T90" fmla="*/ 1219 w 1731"/>
                <a:gd name="T91" fmla="*/ 224 h 622"/>
                <a:gd name="T92" fmla="*/ 1219 w 1731"/>
                <a:gd name="T93" fmla="*/ 526 h 622"/>
                <a:gd name="T94" fmla="*/ 1138 w 1731"/>
                <a:gd name="T95" fmla="*/ 52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31" h="622">
                  <a:moveTo>
                    <a:pt x="1731" y="174"/>
                  </a:moveTo>
                  <a:cubicBezTo>
                    <a:pt x="1731" y="110"/>
                    <a:pt x="1731" y="110"/>
                    <a:pt x="1731" y="110"/>
                  </a:cubicBezTo>
                  <a:cubicBezTo>
                    <a:pt x="1251" y="110"/>
                    <a:pt x="1251" y="110"/>
                    <a:pt x="1251" y="110"/>
                  </a:cubicBezTo>
                  <a:cubicBezTo>
                    <a:pt x="1233" y="110"/>
                    <a:pt x="1219" y="124"/>
                    <a:pt x="1219" y="142"/>
                  </a:cubicBezTo>
                  <a:cubicBezTo>
                    <a:pt x="1219" y="154"/>
                    <a:pt x="1219" y="154"/>
                    <a:pt x="1219" y="154"/>
                  </a:cubicBezTo>
                  <a:cubicBezTo>
                    <a:pt x="980" y="55"/>
                    <a:pt x="980" y="55"/>
                    <a:pt x="980" y="55"/>
                  </a:cubicBezTo>
                  <a:cubicBezTo>
                    <a:pt x="850" y="2"/>
                    <a:pt x="704" y="0"/>
                    <a:pt x="573" y="51"/>
                  </a:cubicBezTo>
                  <a:cubicBezTo>
                    <a:pt x="79" y="239"/>
                    <a:pt x="79" y="239"/>
                    <a:pt x="79" y="239"/>
                  </a:cubicBezTo>
                  <a:cubicBezTo>
                    <a:pt x="49" y="250"/>
                    <a:pt x="26" y="273"/>
                    <a:pt x="13" y="301"/>
                  </a:cubicBezTo>
                  <a:cubicBezTo>
                    <a:pt x="0" y="330"/>
                    <a:pt x="0" y="364"/>
                    <a:pt x="11" y="393"/>
                  </a:cubicBezTo>
                  <a:cubicBezTo>
                    <a:pt x="23" y="423"/>
                    <a:pt x="46" y="446"/>
                    <a:pt x="75" y="459"/>
                  </a:cubicBezTo>
                  <a:cubicBezTo>
                    <a:pt x="104" y="471"/>
                    <a:pt x="136" y="471"/>
                    <a:pt x="165" y="458"/>
                  </a:cubicBezTo>
                  <a:cubicBezTo>
                    <a:pt x="372" y="370"/>
                    <a:pt x="372" y="370"/>
                    <a:pt x="372" y="370"/>
                  </a:cubicBezTo>
                  <a:cubicBezTo>
                    <a:pt x="372" y="374"/>
                    <a:pt x="371" y="378"/>
                    <a:pt x="371" y="382"/>
                  </a:cubicBezTo>
                  <a:cubicBezTo>
                    <a:pt x="371" y="444"/>
                    <a:pt x="421" y="494"/>
                    <a:pt x="483" y="494"/>
                  </a:cubicBezTo>
                  <a:cubicBezTo>
                    <a:pt x="731" y="494"/>
                    <a:pt x="731" y="494"/>
                    <a:pt x="731" y="494"/>
                  </a:cubicBezTo>
                  <a:cubicBezTo>
                    <a:pt x="756" y="494"/>
                    <a:pt x="781" y="500"/>
                    <a:pt x="804" y="511"/>
                  </a:cubicBezTo>
                  <a:cubicBezTo>
                    <a:pt x="908" y="563"/>
                    <a:pt x="1022" y="590"/>
                    <a:pt x="1138" y="590"/>
                  </a:cubicBezTo>
                  <a:cubicBezTo>
                    <a:pt x="1219" y="590"/>
                    <a:pt x="1219" y="590"/>
                    <a:pt x="1219" y="590"/>
                  </a:cubicBezTo>
                  <a:cubicBezTo>
                    <a:pt x="1219" y="608"/>
                    <a:pt x="1233" y="622"/>
                    <a:pt x="1251" y="622"/>
                  </a:cubicBezTo>
                  <a:cubicBezTo>
                    <a:pt x="1731" y="622"/>
                    <a:pt x="1731" y="622"/>
                    <a:pt x="1731" y="622"/>
                  </a:cubicBezTo>
                  <a:cubicBezTo>
                    <a:pt x="1731" y="558"/>
                    <a:pt x="1731" y="558"/>
                    <a:pt x="1731" y="558"/>
                  </a:cubicBezTo>
                  <a:cubicBezTo>
                    <a:pt x="1283" y="558"/>
                    <a:pt x="1283" y="558"/>
                    <a:pt x="1283" y="558"/>
                  </a:cubicBezTo>
                  <a:cubicBezTo>
                    <a:pt x="1283" y="174"/>
                    <a:pt x="1283" y="174"/>
                    <a:pt x="1283" y="174"/>
                  </a:cubicBezTo>
                  <a:lnTo>
                    <a:pt x="1731" y="174"/>
                  </a:lnTo>
                  <a:close/>
                  <a:moveTo>
                    <a:pt x="1138" y="526"/>
                  </a:moveTo>
                  <a:cubicBezTo>
                    <a:pt x="1032" y="526"/>
                    <a:pt x="927" y="501"/>
                    <a:pt x="832" y="454"/>
                  </a:cubicBezTo>
                  <a:cubicBezTo>
                    <a:pt x="801" y="438"/>
                    <a:pt x="766" y="430"/>
                    <a:pt x="731" y="430"/>
                  </a:cubicBezTo>
                  <a:cubicBezTo>
                    <a:pt x="483" y="430"/>
                    <a:pt x="483" y="430"/>
                    <a:pt x="483" y="430"/>
                  </a:cubicBezTo>
                  <a:cubicBezTo>
                    <a:pt x="459" y="430"/>
                    <a:pt x="438" y="412"/>
                    <a:pt x="436" y="387"/>
                  </a:cubicBezTo>
                  <a:cubicBezTo>
                    <a:pt x="433" y="363"/>
                    <a:pt x="449" y="341"/>
                    <a:pt x="473" y="335"/>
                  </a:cubicBezTo>
                  <a:cubicBezTo>
                    <a:pt x="477" y="335"/>
                    <a:pt x="481" y="334"/>
                    <a:pt x="485" y="334"/>
                  </a:cubicBezTo>
                  <a:cubicBezTo>
                    <a:pt x="867" y="334"/>
                    <a:pt x="867" y="334"/>
                    <a:pt x="867" y="334"/>
                  </a:cubicBezTo>
                  <a:cubicBezTo>
                    <a:pt x="867" y="270"/>
                    <a:pt x="867" y="270"/>
                    <a:pt x="867" y="270"/>
                  </a:cubicBezTo>
                  <a:cubicBezTo>
                    <a:pt x="485" y="270"/>
                    <a:pt x="485" y="270"/>
                    <a:pt x="485" y="270"/>
                  </a:cubicBezTo>
                  <a:cubicBezTo>
                    <a:pt x="484" y="270"/>
                    <a:pt x="484" y="270"/>
                    <a:pt x="483" y="270"/>
                  </a:cubicBezTo>
                  <a:cubicBezTo>
                    <a:pt x="482" y="270"/>
                    <a:pt x="482" y="270"/>
                    <a:pt x="481" y="270"/>
                  </a:cubicBezTo>
                  <a:cubicBezTo>
                    <a:pt x="456" y="271"/>
                    <a:pt x="431" y="276"/>
                    <a:pt x="407" y="286"/>
                  </a:cubicBezTo>
                  <a:cubicBezTo>
                    <a:pt x="140" y="399"/>
                    <a:pt x="140" y="399"/>
                    <a:pt x="140" y="399"/>
                  </a:cubicBezTo>
                  <a:cubicBezTo>
                    <a:pt x="127" y="405"/>
                    <a:pt x="113" y="405"/>
                    <a:pt x="100" y="399"/>
                  </a:cubicBezTo>
                  <a:cubicBezTo>
                    <a:pt x="87" y="394"/>
                    <a:pt x="76" y="383"/>
                    <a:pt x="71" y="370"/>
                  </a:cubicBezTo>
                  <a:cubicBezTo>
                    <a:pt x="66" y="356"/>
                    <a:pt x="66" y="341"/>
                    <a:pt x="72" y="327"/>
                  </a:cubicBezTo>
                  <a:cubicBezTo>
                    <a:pt x="78" y="314"/>
                    <a:pt x="88" y="304"/>
                    <a:pt x="102" y="299"/>
                  </a:cubicBezTo>
                  <a:cubicBezTo>
                    <a:pt x="596" y="110"/>
                    <a:pt x="596" y="110"/>
                    <a:pt x="596" y="110"/>
                  </a:cubicBezTo>
                  <a:cubicBezTo>
                    <a:pt x="712" y="66"/>
                    <a:pt x="841" y="67"/>
                    <a:pt x="956" y="114"/>
                  </a:cubicBezTo>
                  <a:cubicBezTo>
                    <a:pt x="1219" y="224"/>
                    <a:pt x="1219" y="224"/>
                    <a:pt x="1219" y="224"/>
                  </a:cubicBezTo>
                  <a:cubicBezTo>
                    <a:pt x="1219" y="526"/>
                    <a:pt x="1219" y="526"/>
                    <a:pt x="1219" y="526"/>
                  </a:cubicBezTo>
                  <a:lnTo>
                    <a:pt x="1138" y="5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Rectangle 35">
              <a:extLst>
                <a:ext uri="{FF2B5EF4-FFF2-40B4-BE49-F238E27FC236}">
                  <a16:creationId xmlns:a16="http://schemas.microsoft.com/office/drawing/2014/main" id="{6D2D1B85-B169-7077-0F42-14CFCF8790DD}"/>
                </a:ext>
              </a:extLst>
            </p:cNvPr>
            <p:cNvSpPr>
              <a:spLocks noChangeArrowheads="1"/>
            </p:cNvSpPr>
            <p:nvPr/>
          </p:nvSpPr>
          <p:spPr bwMode="auto">
            <a:xfrm>
              <a:off x="3912" y="1296"/>
              <a:ext cx="144"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37" name="Group 38">
            <a:extLst>
              <a:ext uri="{FF2B5EF4-FFF2-40B4-BE49-F238E27FC236}">
                <a16:creationId xmlns:a16="http://schemas.microsoft.com/office/drawing/2014/main" id="{4A6EC4C1-E66C-5CBB-A9AF-D835AEE25188}"/>
              </a:ext>
            </a:extLst>
          </p:cNvPr>
          <p:cNvGrpSpPr>
            <a:grpSpLocks noChangeAspect="1"/>
          </p:cNvGrpSpPr>
          <p:nvPr/>
        </p:nvGrpSpPr>
        <p:grpSpPr bwMode="auto">
          <a:xfrm rot="377351">
            <a:off x="1529666" y="2164901"/>
            <a:ext cx="368459" cy="480060"/>
            <a:chOff x="2188" y="-9"/>
            <a:chExt cx="3328" cy="4336"/>
          </a:xfrm>
          <a:solidFill>
            <a:schemeClr val="bg1"/>
          </a:solidFill>
        </p:grpSpPr>
        <p:sp>
          <p:nvSpPr>
            <p:cNvPr id="38" name="Freeform 39">
              <a:extLst>
                <a:ext uri="{FF2B5EF4-FFF2-40B4-BE49-F238E27FC236}">
                  <a16:creationId xmlns:a16="http://schemas.microsoft.com/office/drawing/2014/main" id="{5DF1E1E7-6510-5189-620D-27D58AF72E12}"/>
                </a:ext>
              </a:extLst>
            </p:cNvPr>
            <p:cNvSpPr>
              <a:spLocks noEditPoints="1"/>
            </p:cNvSpPr>
            <p:nvPr/>
          </p:nvSpPr>
          <p:spPr bwMode="auto">
            <a:xfrm>
              <a:off x="2188" y="2320"/>
              <a:ext cx="3328" cy="2007"/>
            </a:xfrm>
            <a:custGeom>
              <a:avLst/>
              <a:gdLst>
                <a:gd name="T0" fmla="*/ 1511 w 1527"/>
                <a:gd name="T1" fmla="*/ 93 h 921"/>
                <a:gd name="T2" fmla="*/ 1383 w 1527"/>
                <a:gd name="T3" fmla="*/ 0 h 921"/>
                <a:gd name="T4" fmla="*/ 1289 w 1527"/>
                <a:gd name="T5" fmla="*/ 39 h 921"/>
                <a:gd name="T6" fmla="*/ 1031 w 1527"/>
                <a:gd name="T7" fmla="*/ 297 h 921"/>
                <a:gd name="T8" fmla="*/ 1031 w 1527"/>
                <a:gd name="T9" fmla="*/ 246 h 921"/>
                <a:gd name="T10" fmla="*/ 935 w 1527"/>
                <a:gd name="T11" fmla="*/ 150 h 921"/>
                <a:gd name="T12" fmla="*/ 524 w 1527"/>
                <a:gd name="T13" fmla="*/ 150 h 921"/>
                <a:gd name="T14" fmla="*/ 411 w 1527"/>
                <a:gd name="T15" fmla="*/ 197 h 921"/>
                <a:gd name="T16" fmla="*/ 218 w 1527"/>
                <a:gd name="T17" fmla="*/ 390 h 921"/>
                <a:gd name="T18" fmla="*/ 213 w 1527"/>
                <a:gd name="T19" fmla="*/ 385 h 921"/>
                <a:gd name="T20" fmla="*/ 168 w 1527"/>
                <a:gd name="T21" fmla="*/ 385 h 921"/>
                <a:gd name="T22" fmla="*/ 9 w 1527"/>
                <a:gd name="T23" fmla="*/ 544 h 921"/>
                <a:gd name="T24" fmla="*/ 0 w 1527"/>
                <a:gd name="T25" fmla="*/ 566 h 921"/>
                <a:gd name="T26" fmla="*/ 10 w 1527"/>
                <a:gd name="T27" fmla="*/ 589 h 921"/>
                <a:gd name="T28" fmla="*/ 337 w 1527"/>
                <a:gd name="T29" fmla="*/ 909 h 921"/>
                <a:gd name="T30" fmla="*/ 379 w 1527"/>
                <a:gd name="T31" fmla="*/ 911 h 921"/>
                <a:gd name="T32" fmla="*/ 550 w 1527"/>
                <a:gd name="T33" fmla="*/ 772 h 921"/>
                <a:gd name="T34" fmla="*/ 562 w 1527"/>
                <a:gd name="T35" fmla="*/ 749 h 921"/>
                <a:gd name="T36" fmla="*/ 552 w 1527"/>
                <a:gd name="T37" fmla="*/ 725 h 921"/>
                <a:gd name="T38" fmla="*/ 527 w 1527"/>
                <a:gd name="T39" fmla="*/ 699 h 921"/>
                <a:gd name="T40" fmla="*/ 581 w 1527"/>
                <a:gd name="T41" fmla="*/ 645 h 921"/>
                <a:gd name="T42" fmla="*/ 1023 w 1527"/>
                <a:gd name="T43" fmla="*/ 624 h 921"/>
                <a:gd name="T44" fmla="*/ 1129 w 1527"/>
                <a:gd name="T45" fmla="*/ 578 h 921"/>
                <a:gd name="T46" fmla="*/ 1478 w 1527"/>
                <a:gd name="T47" fmla="*/ 228 h 921"/>
                <a:gd name="T48" fmla="*/ 1511 w 1527"/>
                <a:gd name="T49" fmla="*/ 93 h 921"/>
                <a:gd name="T50" fmla="*/ 361 w 1527"/>
                <a:gd name="T51" fmla="*/ 843 h 921"/>
                <a:gd name="T52" fmla="*/ 78 w 1527"/>
                <a:gd name="T53" fmla="*/ 566 h 921"/>
                <a:gd name="T54" fmla="*/ 191 w 1527"/>
                <a:gd name="T55" fmla="*/ 453 h 921"/>
                <a:gd name="T56" fmla="*/ 482 w 1527"/>
                <a:gd name="T57" fmla="*/ 745 h 921"/>
                <a:gd name="T58" fmla="*/ 361 w 1527"/>
                <a:gd name="T59" fmla="*/ 843 h 921"/>
                <a:gd name="T60" fmla="*/ 1433 w 1527"/>
                <a:gd name="T61" fmla="*/ 183 h 921"/>
                <a:gd name="T62" fmla="*/ 1084 w 1527"/>
                <a:gd name="T63" fmla="*/ 532 h 921"/>
                <a:gd name="T64" fmla="*/ 1020 w 1527"/>
                <a:gd name="T65" fmla="*/ 560 h 921"/>
                <a:gd name="T66" fmla="*/ 553 w 1527"/>
                <a:gd name="T67" fmla="*/ 583 h 921"/>
                <a:gd name="T68" fmla="*/ 495 w 1527"/>
                <a:gd name="T69" fmla="*/ 641 h 921"/>
                <a:gd name="T70" fmla="*/ 276 w 1527"/>
                <a:gd name="T71" fmla="*/ 422 h 921"/>
                <a:gd name="T72" fmla="*/ 456 w 1527"/>
                <a:gd name="T73" fmla="*/ 242 h 921"/>
                <a:gd name="T74" fmla="*/ 524 w 1527"/>
                <a:gd name="T75" fmla="*/ 214 h 921"/>
                <a:gd name="T76" fmla="*/ 935 w 1527"/>
                <a:gd name="T77" fmla="*/ 214 h 921"/>
                <a:gd name="T78" fmla="*/ 967 w 1527"/>
                <a:gd name="T79" fmla="*/ 246 h 921"/>
                <a:gd name="T80" fmla="*/ 967 w 1527"/>
                <a:gd name="T81" fmla="*/ 310 h 921"/>
                <a:gd name="T82" fmla="*/ 935 w 1527"/>
                <a:gd name="T83" fmla="*/ 342 h 921"/>
                <a:gd name="T84" fmla="*/ 743 w 1527"/>
                <a:gd name="T85" fmla="*/ 342 h 921"/>
                <a:gd name="T86" fmla="*/ 711 w 1527"/>
                <a:gd name="T87" fmla="*/ 374 h 921"/>
                <a:gd name="T88" fmla="*/ 743 w 1527"/>
                <a:gd name="T89" fmla="*/ 406 h 921"/>
                <a:gd name="T90" fmla="*/ 973 w 1527"/>
                <a:gd name="T91" fmla="*/ 406 h 921"/>
                <a:gd name="T92" fmla="*/ 1041 w 1527"/>
                <a:gd name="T93" fmla="*/ 378 h 921"/>
                <a:gd name="T94" fmla="*/ 1334 w 1527"/>
                <a:gd name="T95" fmla="*/ 85 h 921"/>
                <a:gd name="T96" fmla="*/ 1383 w 1527"/>
                <a:gd name="T97" fmla="*/ 64 h 921"/>
                <a:gd name="T98" fmla="*/ 1451 w 1527"/>
                <a:gd name="T99" fmla="*/ 115 h 921"/>
                <a:gd name="T100" fmla="*/ 1433 w 1527"/>
                <a:gd name="T101" fmla="*/ 18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7" h="921">
                  <a:moveTo>
                    <a:pt x="1511" y="93"/>
                  </a:moveTo>
                  <a:cubicBezTo>
                    <a:pt x="1493" y="38"/>
                    <a:pt x="1442" y="1"/>
                    <a:pt x="1383" y="0"/>
                  </a:cubicBezTo>
                  <a:cubicBezTo>
                    <a:pt x="1348" y="0"/>
                    <a:pt x="1314" y="14"/>
                    <a:pt x="1289" y="39"/>
                  </a:cubicBezTo>
                  <a:cubicBezTo>
                    <a:pt x="1031" y="297"/>
                    <a:pt x="1031" y="297"/>
                    <a:pt x="1031" y="297"/>
                  </a:cubicBezTo>
                  <a:cubicBezTo>
                    <a:pt x="1031" y="246"/>
                    <a:pt x="1031" y="246"/>
                    <a:pt x="1031" y="246"/>
                  </a:cubicBezTo>
                  <a:cubicBezTo>
                    <a:pt x="1031" y="193"/>
                    <a:pt x="988" y="150"/>
                    <a:pt x="935" y="150"/>
                  </a:cubicBezTo>
                  <a:cubicBezTo>
                    <a:pt x="524" y="150"/>
                    <a:pt x="524" y="150"/>
                    <a:pt x="524" y="150"/>
                  </a:cubicBezTo>
                  <a:cubicBezTo>
                    <a:pt x="482" y="150"/>
                    <a:pt x="441" y="167"/>
                    <a:pt x="411" y="197"/>
                  </a:cubicBezTo>
                  <a:cubicBezTo>
                    <a:pt x="218" y="390"/>
                    <a:pt x="218" y="390"/>
                    <a:pt x="218" y="390"/>
                  </a:cubicBezTo>
                  <a:cubicBezTo>
                    <a:pt x="213" y="385"/>
                    <a:pt x="213" y="385"/>
                    <a:pt x="213" y="385"/>
                  </a:cubicBezTo>
                  <a:cubicBezTo>
                    <a:pt x="201" y="373"/>
                    <a:pt x="180" y="373"/>
                    <a:pt x="168" y="385"/>
                  </a:cubicBezTo>
                  <a:cubicBezTo>
                    <a:pt x="9" y="544"/>
                    <a:pt x="9" y="544"/>
                    <a:pt x="9" y="544"/>
                  </a:cubicBezTo>
                  <a:cubicBezTo>
                    <a:pt x="3" y="550"/>
                    <a:pt x="0" y="558"/>
                    <a:pt x="0" y="566"/>
                  </a:cubicBezTo>
                  <a:cubicBezTo>
                    <a:pt x="0" y="575"/>
                    <a:pt x="4" y="583"/>
                    <a:pt x="10" y="589"/>
                  </a:cubicBezTo>
                  <a:cubicBezTo>
                    <a:pt x="337" y="909"/>
                    <a:pt x="337" y="909"/>
                    <a:pt x="337" y="909"/>
                  </a:cubicBezTo>
                  <a:cubicBezTo>
                    <a:pt x="348" y="920"/>
                    <a:pt x="367" y="921"/>
                    <a:pt x="379" y="911"/>
                  </a:cubicBezTo>
                  <a:cubicBezTo>
                    <a:pt x="550" y="772"/>
                    <a:pt x="550" y="772"/>
                    <a:pt x="550" y="772"/>
                  </a:cubicBezTo>
                  <a:cubicBezTo>
                    <a:pt x="557" y="766"/>
                    <a:pt x="561" y="758"/>
                    <a:pt x="562" y="749"/>
                  </a:cubicBezTo>
                  <a:cubicBezTo>
                    <a:pt x="562" y="740"/>
                    <a:pt x="559" y="731"/>
                    <a:pt x="552" y="725"/>
                  </a:cubicBezTo>
                  <a:cubicBezTo>
                    <a:pt x="527" y="699"/>
                    <a:pt x="527" y="699"/>
                    <a:pt x="527" y="699"/>
                  </a:cubicBezTo>
                  <a:cubicBezTo>
                    <a:pt x="581" y="645"/>
                    <a:pt x="581" y="645"/>
                    <a:pt x="581" y="645"/>
                  </a:cubicBezTo>
                  <a:cubicBezTo>
                    <a:pt x="1023" y="624"/>
                    <a:pt x="1023" y="624"/>
                    <a:pt x="1023" y="624"/>
                  </a:cubicBezTo>
                  <a:cubicBezTo>
                    <a:pt x="1063" y="622"/>
                    <a:pt x="1101" y="606"/>
                    <a:pt x="1129" y="578"/>
                  </a:cubicBezTo>
                  <a:cubicBezTo>
                    <a:pt x="1478" y="228"/>
                    <a:pt x="1478" y="228"/>
                    <a:pt x="1478" y="228"/>
                  </a:cubicBezTo>
                  <a:cubicBezTo>
                    <a:pt x="1514" y="193"/>
                    <a:pt x="1527" y="141"/>
                    <a:pt x="1511" y="93"/>
                  </a:cubicBezTo>
                  <a:close/>
                  <a:moveTo>
                    <a:pt x="361" y="843"/>
                  </a:moveTo>
                  <a:cubicBezTo>
                    <a:pt x="78" y="566"/>
                    <a:pt x="78" y="566"/>
                    <a:pt x="78" y="566"/>
                  </a:cubicBezTo>
                  <a:cubicBezTo>
                    <a:pt x="191" y="453"/>
                    <a:pt x="191" y="453"/>
                    <a:pt x="191" y="453"/>
                  </a:cubicBezTo>
                  <a:cubicBezTo>
                    <a:pt x="482" y="745"/>
                    <a:pt x="482" y="745"/>
                    <a:pt x="482" y="745"/>
                  </a:cubicBezTo>
                  <a:lnTo>
                    <a:pt x="361" y="843"/>
                  </a:lnTo>
                  <a:close/>
                  <a:moveTo>
                    <a:pt x="1433" y="183"/>
                  </a:moveTo>
                  <a:cubicBezTo>
                    <a:pt x="1084" y="532"/>
                    <a:pt x="1084" y="532"/>
                    <a:pt x="1084" y="532"/>
                  </a:cubicBezTo>
                  <a:cubicBezTo>
                    <a:pt x="1067" y="549"/>
                    <a:pt x="1044" y="559"/>
                    <a:pt x="1020" y="560"/>
                  </a:cubicBezTo>
                  <a:cubicBezTo>
                    <a:pt x="553" y="583"/>
                    <a:pt x="553" y="583"/>
                    <a:pt x="553" y="583"/>
                  </a:cubicBezTo>
                  <a:cubicBezTo>
                    <a:pt x="495" y="641"/>
                    <a:pt x="495" y="641"/>
                    <a:pt x="495" y="641"/>
                  </a:cubicBezTo>
                  <a:cubicBezTo>
                    <a:pt x="276" y="422"/>
                    <a:pt x="276" y="422"/>
                    <a:pt x="276" y="422"/>
                  </a:cubicBezTo>
                  <a:cubicBezTo>
                    <a:pt x="456" y="242"/>
                    <a:pt x="456" y="242"/>
                    <a:pt x="456" y="242"/>
                  </a:cubicBezTo>
                  <a:cubicBezTo>
                    <a:pt x="474" y="224"/>
                    <a:pt x="499" y="214"/>
                    <a:pt x="524" y="214"/>
                  </a:cubicBezTo>
                  <a:cubicBezTo>
                    <a:pt x="935" y="214"/>
                    <a:pt x="935" y="214"/>
                    <a:pt x="935" y="214"/>
                  </a:cubicBezTo>
                  <a:cubicBezTo>
                    <a:pt x="953" y="214"/>
                    <a:pt x="967" y="228"/>
                    <a:pt x="967" y="246"/>
                  </a:cubicBezTo>
                  <a:cubicBezTo>
                    <a:pt x="967" y="310"/>
                    <a:pt x="967" y="310"/>
                    <a:pt x="967" y="310"/>
                  </a:cubicBezTo>
                  <a:cubicBezTo>
                    <a:pt x="967" y="328"/>
                    <a:pt x="953" y="342"/>
                    <a:pt x="935" y="342"/>
                  </a:cubicBezTo>
                  <a:cubicBezTo>
                    <a:pt x="743" y="342"/>
                    <a:pt x="743" y="342"/>
                    <a:pt x="743" y="342"/>
                  </a:cubicBezTo>
                  <a:cubicBezTo>
                    <a:pt x="726" y="342"/>
                    <a:pt x="711" y="356"/>
                    <a:pt x="711" y="374"/>
                  </a:cubicBezTo>
                  <a:cubicBezTo>
                    <a:pt x="711" y="392"/>
                    <a:pt x="726" y="406"/>
                    <a:pt x="743" y="406"/>
                  </a:cubicBezTo>
                  <a:cubicBezTo>
                    <a:pt x="973" y="406"/>
                    <a:pt x="973" y="406"/>
                    <a:pt x="973" y="406"/>
                  </a:cubicBezTo>
                  <a:cubicBezTo>
                    <a:pt x="998" y="406"/>
                    <a:pt x="1023" y="396"/>
                    <a:pt x="1041" y="378"/>
                  </a:cubicBezTo>
                  <a:cubicBezTo>
                    <a:pt x="1334" y="85"/>
                    <a:pt x="1334" y="85"/>
                    <a:pt x="1334" y="85"/>
                  </a:cubicBezTo>
                  <a:cubicBezTo>
                    <a:pt x="1347" y="72"/>
                    <a:pt x="1365" y="64"/>
                    <a:pt x="1383" y="64"/>
                  </a:cubicBezTo>
                  <a:cubicBezTo>
                    <a:pt x="1414" y="65"/>
                    <a:pt x="1442" y="85"/>
                    <a:pt x="1451" y="115"/>
                  </a:cubicBezTo>
                  <a:cubicBezTo>
                    <a:pt x="1459" y="139"/>
                    <a:pt x="1452" y="165"/>
                    <a:pt x="1433"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40">
              <a:extLst>
                <a:ext uri="{FF2B5EF4-FFF2-40B4-BE49-F238E27FC236}">
                  <a16:creationId xmlns:a16="http://schemas.microsoft.com/office/drawing/2014/main" id="{A5E4D05C-03C9-302B-8872-1F0A3618D3E1}"/>
                </a:ext>
              </a:extLst>
            </p:cNvPr>
            <p:cNvSpPr>
              <a:spLocks/>
            </p:cNvSpPr>
            <p:nvPr/>
          </p:nvSpPr>
          <p:spPr bwMode="auto">
            <a:xfrm>
              <a:off x="2774" y="3677"/>
              <a:ext cx="349" cy="349"/>
            </a:xfrm>
            <a:custGeom>
              <a:avLst/>
              <a:gdLst>
                <a:gd name="T0" fmla="*/ 102 w 160"/>
                <a:gd name="T1" fmla="*/ 147 h 160"/>
                <a:gd name="T2" fmla="*/ 148 w 160"/>
                <a:gd name="T3" fmla="*/ 147 h 160"/>
                <a:gd name="T4" fmla="*/ 148 w 160"/>
                <a:gd name="T5" fmla="*/ 102 h 160"/>
                <a:gd name="T6" fmla="*/ 57 w 160"/>
                <a:gd name="T7" fmla="*/ 11 h 160"/>
                <a:gd name="T8" fmla="*/ 26 w 160"/>
                <a:gd name="T9" fmla="*/ 2 h 160"/>
                <a:gd name="T10" fmla="*/ 3 w 160"/>
                <a:gd name="T11" fmla="*/ 25 h 160"/>
                <a:gd name="T12" fmla="*/ 12 w 160"/>
                <a:gd name="T13" fmla="*/ 56 h 160"/>
                <a:gd name="T14" fmla="*/ 102 w 160"/>
                <a:gd name="T15" fmla="*/ 147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60">
                  <a:moveTo>
                    <a:pt x="102" y="147"/>
                  </a:moveTo>
                  <a:cubicBezTo>
                    <a:pt x="115" y="160"/>
                    <a:pt x="135" y="160"/>
                    <a:pt x="148" y="147"/>
                  </a:cubicBezTo>
                  <a:cubicBezTo>
                    <a:pt x="160" y="135"/>
                    <a:pt x="160" y="114"/>
                    <a:pt x="148" y="102"/>
                  </a:cubicBezTo>
                  <a:cubicBezTo>
                    <a:pt x="57" y="11"/>
                    <a:pt x="57" y="11"/>
                    <a:pt x="57" y="11"/>
                  </a:cubicBezTo>
                  <a:cubicBezTo>
                    <a:pt x="49" y="3"/>
                    <a:pt x="37" y="0"/>
                    <a:pt x="26" y="2"/>
                  </a:cubicBezTo>
                  <a:cubicBezTo>
                    <a:pt x="15" y="5"/>
                    <a:pt x="6" y="14"/>
                    <a:pt x="3" y="25"/>
                  </a:cubicBezTo>
                  <a:cubicBezTo>
                    <a:pt x="0" y="37"/>
                    <a:pt x="4" y="48"/>
                    <a:pt x="12" y="56"/>
                  </a:cubicBezTo>
                  <a:lnTo>
                    <a:pt x="102"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41">
              <a:extLst>
                <a:ext uri="{FF2B5EF4-FFF2-40B4-BE49-F238E27FC236}">
                  <a16:creationId xmlns:a16="http://schemas.microsoft.com/office/drawing/2014/main" id="{0984C742-35D3-B042-B037-4CD46C577AC1}"/>
                </a:ext>
              </a:extLst>
            </p:cNvPr>
            <p:cNvSpPr>
              <a:spLocks/>
            </p:cNvSpPr>
            <p:nvPr/>
          </p:nvSpPr>
          <p:spPr bwMode="auto">
            <a:xfrm>
              <a:off x="2633" y="3527"/>
              <a:ext cx="139" cy="146"/>
            </a:xfrm>
            <a:custGeom>
              <a:avLst/>
              <a:gdLst>
                <a:gd name="T0" fmla="*/ 32 w 64"/>
                <a:gd name="T1" fmla="*/ 67 h 67"/>
                <a:gd name="T2" fmla="*/ 54 w 64"/>
                <a:gd name="T3" fmla="*/ 58 h 67"/>
                <a:gd name="T4" fmla="*/ 64 w 64"/>
                <a:gd name="T5" fmla="*/ 35 h 67"/>
                <a:gd name="T6" fmla="*/ 63 w 64"/>
                <a:gd name="T7" fmla="*/ 29 h 67"/>
                <a:gd name="T8" fmla="*/ 61 w 64"/>
                <a:gd name="T9" fmla="*/ 23 h 67"/>
                <a:gd name="T10" fmla="*/ 58 w 64"/>
                <a:gd name="T11" fmla="*/ 17 h 67"/>
                <a:gd name="T12" fmla="*/ 54 w 64"/>
                <a:gd name="T13" fmla="*/ 12 h 67"/>
                <a:gd name="T14" fmla="*/ 9 w 64"/>
                <a:gd name="T15" fmla="*/ 12 h 67"/>
                <a:gd name="T16" fmla="*/ 5 w 64"/>
                <a:gd name="T17" fmla="*/ 17 h 67"/>
                <a:gd name="T18" fmla="*/ 2 w 64"/>
                <a:gd name="T19" fmla="*/ 23 h 67"/>
                <a:gd name="T20" fmla="*/ 0 w 64"/>
                <a:gd name="T21" fmla="*/ 29 h 67"/>
                <a:gd name="T22" fmla="*/ 0 w 64"/>
                <a:gd name="T23" fmla="*/ 35 h 67"/>
                <a:gd name="T24" fmla="*/ 9 w 64"/>
                <a:gd name="T25" fmla="*/ 58 h 67"/>
                <a:gd name="T26" fmla="*/ 32 w 64"/>
                <a:gd name="T2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67">
                  <a:moveTo>
                    <a:pt x="32" y="67"/>
                  </a:moveTo>
                  <a:cubicBezTo>
                    <a:pt x="40" y="67"/>
                    <a:pt x="48" y="64"/>
                    <a:pt x="54" y="58"/>
                  </a:cubicBezTo>
                  <a:cubicBezTo>
                    <a:pt x="60" y="52"/>
                    <a:pt x="64" y="44"/>
                    <a:pt x="64" y="35"/>
                  </a:cubicBezTo>
                  <a:cubicBezTo>
                    <a:pt x="64" y="33"/>
                    <a:pt x="63" y="31"/>
                    <a:pt x="63" y="29"/>
                  </a:cubicBezTo>
                  <a:cubicBezTo>
                    <a:pt x="63" y="27"/>
                    <a:pt x="62" y="24"/>
                    <a:pt x="61" y="23"/>
                  </a:cubicBezTo>
                  <a:cubicBezTo>
                    <a:pt x="60" y="21"/>
                    <a:pt x="59" y="19"/>
                    <a:pt x="58" y="17"/>
                  </a:cubicBezTo>
                  <a:cubicBezTo>
                    <a:pt x="54" y="12"/>
                    <a:pt x="54" y="12"/>
                    <a:pt x="54" y="12"/>
                  </a:cubicBezTo>
                  <a:cubicBezTo>
                    <a:pt x="42" y="0"/>
                    <a:pt x="22" y="0"/>
                    <a:pt x="9" y="12"/>
                  </a:cubicBezTo>
                  <a:cubicBezTo>
                    <a:pt x="8" y="14"/>
                    <a:pt x="6" y="15"/>
                    <a:pt x="5" y="17"/>
                  </a:cubicBezTo>
                  <a:cubicBezTo>
                    <a:pt x="4" y="19"/>
                    <a:pt x="3" y="21"/>
                    <a:pt x="2" y="23"/>
                  </a:cubicBezTo>
                  <a:cubicBezTo>
                    <a:pt x="1" y="24"/>
                    <a:pt x="1" y="27"/>
                    <a:pt x="0" y="29"/>
                  </a:cubicBezTo>
                  <a:cubicBezTo>
                    <a:pt x="0" y="31"/>
                    <a:pt x="0" y="33"/>
                    <a:pt x="0" y="35"/>
                  </a:cubicBezTo>
                  <a:cubicBezTo>
                    <a:pt x="0" y="44"/>
                    <a:pt x="3" y="52"/>
                    <a:pt x="9" y="58"/>
                  </a:cubicBezTo>
                  <a:cubicBezTo>
                    <a:pt x="15" y="64"/>
                    <a:pt x="23" y="67"/>
                    <a:pt x="3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42">
              <a:extLst>
                <a:ext uri="{FF2B5EF4-FFF2-40B4-BE49-F238E27FC236}">
                  <a16:creationId xmlns:a16="http://schemas.microsoft.com/office/drawing/2014/main" id="{B7A06388-A964-DAF2-B752-B29A052DB450}"/>
                </a:ext>
              </a:extLst>
            </p:cNvPr>
            <p:cNvSpPr>
              <a:spLocks noEditPoints="1"/>
            </p:cNvSpPr>
            <p:nvPr/>
          </p:nvSpPr>
          <p:spPr bwMode="auto">
            <a:xfrm>
              <a:off x="3598" y="898"/>
              <a:ext cx="1395" cy="1679"/>
            </a:xfrm>
            <a:custGeom>
              <a:avLst/>
              <a:gdLst>
                <a:gd name="T0" fmla="*/ 320 w 640"/>
                <a:gd name="T1" fmla="*/ 771 h 771"/>
                <a:gd name="T2" fmla="*/ 640 w 640"/>
                <a:gd name="T3" fmla="*/ 451 h 771"/>
                <a:gd name="T4" fmla="*/ 342 w 640"/>
                <a:gd name="T5" fmla="*/ 11 h 771"/>
                <a:gd name="T6" fmla="*/ 299 w 640"/>
                <a:gd name="T7" fmla="*/ 11 h 771"/>
                <a:gd name="T8" fmla="*/ 0 w 640"/>
                <a:gd name="T9" fmla="*/ 451 h 771"/>
                <a:gd name="T10" fmla="*/ 320 w 640"/>
                <a:gd name="T11" fmla="*/ 771 h 771"/>
                <a:gd name="T12" fmla="*/ 320 w 640"/>
                <a:gd name="T13" fmla="*/ 78 h 771"/>
                <a:gd name="T14" fmla="*/ 576 w 640"/>
                <a:gd name="T15" fmla="*/ 451 h 771"/>
                <a:gd name="T16" fmla="*/ 320 w 640"/>
                <a:gd name="T17" fmla="*/ 707 h 771"/>
                <a:gd name="T18" fmla="*/ 64 w 640"/>
                <a:gd name="T19" fmla="*/ 451 h 771"/>
                <a:gd name="T20" fmla="*/ 320 w 640"/>
                <a:gd name="T21" fmla="*/ 78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0" h="771">
                  <a:moveTo>
                    <a:pt x="320" y="771"/>
                  </a:moveTo>
                  <a:cubicBezTo>
                    <a:pt x="497" y="771"/>
                    <a:pt x="640" y="628"/>
                    <a:pt x="640" y="451"/>
                  </a:cubicBezTo>
                  <a:cubicBezTo>
                    <a:pt x="640" y="282"/>
                    <a:pt x="372" y="38"/>
                    <a:pt x="342" y="11"/>
                  </a:cubicBezTo>
                  <a:cubicBezTo>
                    <a:pt x="329" y="0"/>
                    <a:pt x="311" y="0"/>
                    <a:pt x="299" y="11"/>
                  </a:cubicBezTo>
                  <a:cubicBezTo>
                    <a:pt x="268" y="38"/>
                    <a:pt x="0" y="282"/>
                    <a:pt x="0" y="451"/>
                  </a:cubicBezTo>
                  <a:cubicBezTo>
                    <a:pt x="0" y="628"/>
                    <a:pt x="144" y="771"/>
                    <a:pt x="320" y="771"/>
                  </a:cubicBezTo>
                  <a:close/>
                  <a:moveTo>
                    <a:pt x="320" y="78"/>
                  </a:moveTo>
                  <a:cubicBezTo>
                    <a:pt x="408" y="161"/>
                    <a:pt x="576" y="342"/>
                    <a:pt x="576" y="451"/>
                  </a:cubicBezTo>
                  <a:cubicBezTo>
                    <a:pt x="576" y="592"/>
                    <a:pt x="462" y="707"/>
                    <a:pt x="320" y="707"/>
                  </a:cubicBezTo>
                  <a:cubicBezTo>
                    <a:pt x="179" y="707"/>
                    <a:pt x="64" y="592"/>
                    <a:pt x="64" y="451"/>
                  </a:cubicBezTo>
                  <a:cubicBezTo>
                    <a:pt x="64" y="342"/>
                    <a:pt x="233" y="161"/>
                    <a:pt x="32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43">
              <a:extLst>
                <a:ext uri="{FF2B5EF4-FFF2-40B4-BE49-F238E27FC236}">
                  <a16:creationId xmlns:a16="http://schemas.microsoft.com/office/drawing/2014/main" id="{891E7980-297E-9599-38C3-535014650358}"/>
                </a:ext>
              </a:extLst>
            </p:cNvPr>
            <p:cNvSpPr>
              <a:spLocks/>
            </p:cNvSpPr>
            <p:nvPr/>
          </p:nvSpPr>
          <p:spPr bwMode="auto">
            <a:xfrm>
              <a:off x="3807" y="1810"/>
              <a:ext cx="172" cy="288"/>
            </a:xfrm>
            <a:custGeom>
              <a:avLst/>
              <a:gdLst>
                <a:gd name="T0" fmla="*/ 13 w 79"/>
                <a:gd name="T1" fmla="*/ 107 h 132"/>
                <a:gd name="T2" fmla="*/ 54 w 79"/>
                <a:gd name="T3" fmla="*/ 126 h 132"/>
                <a:gd name="T4" fmla="*/ 73 w 79"/>
                <a:gd name="T5" fmla="*/ 85 h 132"/>
                <a:gd name="T6" fmla="*/ 64 w 79"/>
                <a:gd name="T7" fmla="*/ 32 h 132"/>
                <a:gd name="T8" fmla="*/ 32 w 79"/>
                <a:gd name="T9" fmla="*/ 0 h 132"/>
                <a:gd name="T10" fmla="*/ 0 w 79"/>
                <a:gd name="T11" fmla="*/ 32 h 132"/>
                <a:gd name="T12" fmla="*/ 13 w 79"/>
                <a:gd name="T13" fmla="*/ 107 h 132"/>
              </a:gdLst>
              <a:ahLst/>
              <a:cxnLst>
                <a:cxn ang="0">
                  <a:pos x="T0" y="T1"/>
                </a:cxn>
                <a:cxn ang="0">
                  <a:pos x="T2" y="T3"/>
                </a:cxn>
                <a:cxn ang="0">
                  <a:pos x="T4" y="T5"/>
                </a:cxn>
                <a:cxn ang="0">
                  <a:pos x="T6" y="T7"/>
                </a:cxn>
                <a:cxn ang="0">
                  <a:pos x="T8" y="T9"/>
                </a:cxn>
                <a:cxn ang="0">
                  <a:pos x="T10" y="T11"/>
                </a:cxn>
                <a:cxn ang="0">
                  <a:pos x="T12" y="T13"/>
                </a:cxn>
              </a:cxnLst>
              <a:rect l="0" t="0" r="r" b="b"/>
              <a:pathLst>
                <a:path w="79" h="132">
                  <a:moveTo>
                    <a:pt x="13" y="107"/>
                  </a:moveTo>
                  <a:cubicBezTo>
                    <a:pt x="19" y="123"/>
                    <a:pt x="37" y="132"/>
                    <a:pt x="54" y="126"/>
                  </a:cubicBezTo>
                  <a:cubicBezTo>
                    <a:pt x="70" y="120"/>
                    <a:pt x="79" y="102"/>
                    <a:pt x="73" y="85"/>
                  </a:cubicBezTo>
                  <a:cubicBezTo>
                    <a:pt x="67" y="68"/>
                    <a:pt x="64" y="50"/>
                    <a:pt x="64" y="32"/>
                  </a:cubicBezTo>
                  <a:cubicBezTo>
                    <a:pt x="64" y="14"/>
                    <a:pt x="50" y="0"/>
                    <a:pt x="32" y="0"/>
                  </a:cubicBezTo>
                  <a:cubicBezTo>
                    <a:pt x="15" y="0"/>
                    <a:pt x="0" y="14"/>
                    <a:pt x="0" y="32"/>
                  </a:cubicBezTo>
                  <a:cubicBezTo>
                    <a:pt x="0" y="57"/>
                    <a:pt x="5" y="83"/>
                    <a:pt x="1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44">
              <a:extLst>
                <a:ext uri="{FF2B5EF4-FFF2-40B4-BE49-F238E27FC236}">
                  <a16:creationId xmlns:a16="http://schemas.microsoft.com/office/drawing/2014/main" id="{DC04DF7E-7DE9-D16A-8E7A-2BA664B0FAB9}"/>
                </a:ext>
              </a:extLst>
            </p:cNvPr>
            <p:cNvSpPr>
              <a:spLocks/>
            </p:cNvSpPr>
            <p:nvPr/>
          </p:nvSpPr>
          <p:spPr bwMode="auto">
            <a:xfrm>
              <a:off x="3940" y="2115"/>
              <a:ext cx="425" cy="253"/>
            </a:xfrm>
            <a:custGeom>
              <a:avLst/>
              <a:gdLst>
                <a:gd name="T0" fmla="*/ 14 w 195"/>
                <a:gd name="T1" fmla="*/ 59 h 116"/>
                <a:gd name="T2" fmla="*/ 163 w 195"/>
                <a:gd name="T3" fmla="*/ 116 h 116"/>
                <a:gd name="T4" fmla="*/ 195 w 195"/>
                <a:gd name="T5" fmla="*/ 84 h 116"/>
                <a:gd name="T6" fmla="*/ 163 w 195"/>
                <a:gd name="T7" fmla="*/ 52 h 116"/>
                <a:gd name="T8" fmla="*/ 57 w 195"/>
                <a:gd name="T9" fmla="*/ 11 h 116"/>
                <a:gd name="T10" fmla="*/ 12 w 195"/>
                <a:gd name="T11" fmla="*/ 14 h 116"/>
                <a:gd name="T12" fmla="*/ 14 w 195"/>
                <a:gd name="T13" fmla="*/ 59 h 116"/>
              </a:gdLst>
              <a:ahLst/>
              <a:cxnLst>
                <a:cxn ang="0">
                  <a:pos x="T0" y="T1"/>
                </a:cxn>
                <a:cxn ang="0">
                  <a:pos x="T2" y="T3"/>
                </a:cxn>
                <a:cxn ang="0">
                  <a:pos x="T4" y="T5"/>
                </a:cxn>
                <a:cxn ang="0">
                  <a:pos x="T6" y="T7"/>
                </a:cxn>
                <a:cxn ang="0">
                  <a:pos x="T8" y="T9"/>
                </a:cxn>
                <a:cxn ang="0">
                  <a:pos x="T10" y="T11"/>
                </a:cxn>
                <a:cxn ang="0">
                  <a:pos x="T12" y="T13"/>
                </a:cxn>
              </a:cxnLst>
              <a:rect l="0" t="0" r="r" b="b"/>
              <a:pathLst>
                <a:path w="195" h="116">
                  <a:moveTo>
                    <a:pt x="14" y="59"/>
                  </a:moveTo>
                  <a:cubicBezTo>
                    <a:pt x="55" y="96"/>
                    <a:pt x="108" y="116"/>
                    <a:pt x="163" y="116"/>
                  </a:cubicBezTo>
                  <a:cubicBezTo>
                    <a:pt x="181" y="116"/>
                    <a:pt x="195" y="102"/>
                    <a:pt x="195" y="84"/>
                  </a:cubicBezTo>
                  <a:cubicBezTo>
                    <a:pt x="195" y="66"/>
                    <a:pt x="181" y="52"/>
                    <a:pt x="163" y="52"/>
                  </a:cubicBezTo>
                  <a:cubicBezTo>
                    <a:pt x="124" y="52"/>
                    <a:pt x="86" y="37"/>
                    <a:pt x="57" y="11"/>
                  </a:cubicBezTo>
                  <a:cubicBezTo>
                    <a:pt x="43" y="0"/>
                    <a:pt x="23" y="1"/>
                    <a:pt x="12" y="14"/>
                  </a:cubicBezTo>
                  <a:cubicBezTo>
                    <a:pt x="0" y="27"/>
                    <a:pt x="1" y="47"/>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45">
              <a:extLst>
                <a:ext uri="{FF2B5EF4-FFF2-40B4-BE49-F238E27FC236}">
                  <a16:creationId xmlns:a16="http://schemas.microsoft.com/office/drawing/2014/main" id="{FA6D9B1D-D0CD-E8F4-E9D7-8EA6DF3B0B1F}"/>
                </a:ext>
              </a:extLst>
            </p:cNvPr>
            <p:cNvSpPr>
              <a:spLocks noEditPoints="1"/>
            </p:cNvSpPr>
            <p:nvPr/>
          </p:nvSpPr>
          <p:spPr bwMode="auto">
            <a:xfrm>
              <a:off x="3040" y="-9"/>
              <a:ext cx="977" cy="1168"/>
            </a:xfrm>
            <a:custGeom>
              <a:avLst/>
              <a:gdLst>
                <a:gd name="T0" fmla="*/ 224 w 448"/>
                <a:gd name="T1" fmla="*/ 536 h 536"/>
                <a:gd name="T2" fmla="*/ 448 w 448"/>
                <a:gd name="T3" fmla="*/ 312 h 536"/>
                <a:gd name="T4" fmla="*/ 246 w 448"/>
                <a:gd name="T5" fmla="*/ 11 h 536"/>
                <a:gd name="T6" fmla="*/ 203 w 448"/>
                <a:gd name="T7" fmla="*/ 11 h 536"/>
                <a:gd name="T8" fmla="*/ 0 w 448"/>
                <a:gd name="T9" fmla="*/ 312 h 536"/>
                <a:gd name="T10" fmla="*/ 224 w 448"/>
                <a:gd name="T11" fmla="*/ 536 h 536"/>
                <a:gd name="T12" fmla="*/ 224 w 448"/>
                <a:gd name="T13" fmla="*/ 79 h 536"/>
                <a:gd name="T14" fmla="*/ 384 w 448"/>
                <a:gd name="T15" fmla="*/ 312 h 536"/>
                <a:gd name="T16" fmla="*/ 224 w 448"/>
                <a:gd name="T17" fmla="*/ 472 h 536"/>
                <a:gd name="T18" fmla="*/ 64 w 448"/>
                <a:gd name="T19" fmla="*/ 312 h 536"/>
                <a:gd name="T20" fmla="*/ 224 w 448"/>
                <a:gd name="T21" fmla="*/ 79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536">
                  <a:moveTo>
                    <a:pt x="224" y="536"/>
                  </a:moveTo>
                  <a:cubicBezTo>
                    <a:pt x="348" y="536"/>
                    <a:pt x="448" y="436"/>
                    <a:pt x="448" y="312"/>
                  </a:cubicBezTo>
                  <a:cubicBezTo>
                    <a:pt x="448" y="195"/>
                    <a:pt x="266" y="30"/>
                    <a:pt x="246" y="11"/>
                  </a:cubicBezTo>
                  <a:cubicBezTo>
                    <a:pt x="233" y="0"/>
                    <a:pt x="215" y="0"/>
                    <a:pt x="203" y="11"/>
                  </a:cubicBezTo>
                  <a:cubicBezTo>
                    <a:pt x="182" y="30"/>
                    <a:pt x="0" y="195"/>
                    <a:pt x="0" y="312"/>
                  </a:cubicBezTo>
                  <a:cubicBezTo>
                    <a:pt x="0" y="436"/>
                    <a:pt x="101" y="536"/>
                    <a:pt x="224" y="536"/>
                  </a:cubicBezTo>
                  <a:close/>
                  <a:moveTo>
                    <a:pt x="224" y="79"/>
                  </a:moveTo>
                  <a:cubicBezTo>
                    <a:pt x="293" y="145"/>
                    <a:pt x="384" y="252"/>
                    <a:pt x="384" y="312"/>
                  </a:cubicBezTo>
                  <a:cubicBezTo>
                    <a:pt x="384" y="401"/>
                    <a:pt x="313" y="472"/>
                    <a:pt x="224" y="472"/>
                  </a:cubicBezTo>
                  <a:cubicBezTo>
                    <a:pt x="136" y="472"/>
                    <a:pt x="64" y="401"/>
                    <a:pt x="64" y="312"/>
                  </a:cubicBezTo>
                  <a:cubicBezTo>
                    <a:pt x="64" y="252"/>
                    <a:pt x="155" y="145"/>
                    <a:pt x="22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8" name="Group 70">
            <a:extLst>
              <a:ext uri="{FF2B5EF4-FFF2-40B4-BE49-F238E27FC236}">
                <a16:creationId xmlns:a16="http://schemas.microsoft.com/office/drawing/2014/main" id="{FD40B8DF-03F4-CF1B-7D80-C7B02FD1F103}"/>
              </a:ext>
            </a:extLst>
          </p:cNvPr>
          <p:cNvGrpSpPr>
            <a:grpSpLocks noChangeAspect="1"/>
          </p:cNvGrpSpPr>
          <p:nvPr/>
        </p:nvGrpSpPr>
        <p:grpSpPr bwMode="auto">
          <a:xfrm>
            <a:off x="2295704" y="2758115"/>
            <a:ext cx="480282" cy="480060"/>
            <a:chOff x="1680" y="0"/>
            <a:chExt cx="4322" cy="4320"/>
          </a:xfrm>
          <a:solidFill>
            <a:schemeClr val="bg1"/>
          </a:solidFill>
        </p:grpSpPr>
        <p:sp>
          <p:nvSpPr>
            <p:cNvPr id="59" name="Freeform 71">
              <a:extLst>
                <a:ext uri="{FF2B5EF4-FFF2-40B4-BE49-F238E27FC236}">
                  <a16:creationId xmlns:a16="http://schemas.microsoft.com/office/drawing/2014/main" id="{0C07CDFB-2A37-B089-E10E-B9E54D624DA0}"/>
                </a:ext>
              </a:extLst>
            </p:cNvPr>
            <p:cNvSpPr>
              <a:spLocks/>
            </p:cNvSpPr>
            <p:nvPr/>
          </p:nvSpPr>
          <p:spPr bwMode="auto">
            <a:xfrm>
              <a:off x="3067" y="3605"/>
              <a:ext cx="435" cy="281"/>
            </a:xfrm>
            <a:custGeom>
              <a:avLst/>
              <a:gdLst>
                <a:gd name="T0" fmla="*/ 103 w 206"/>
                <a:gd name="T1" fmla="*/ 0 h 133"/>
                <a:gd name="T2" fmla="*/ 0 w 206"/>
                <a:gd name="T3" fmla="*/ 103 h 133"/>
                <a:gd name="T4" fmla="*/ 31 w 206"/>
                <a:gd name="T5" fmla="*/ 133 h 133"/>
                <a:gd name="T6" fmla="*/ 61 w 206"/>
                <a:gd name="T7" fmla="*/ 103 h 133"/>
                <a:gd name="T8" fmla="*/ 103 w 206"/>
                <a:gd name="T9" fmla="*/ 60 h 133"/>
                <a:gd name="T10" fmla="*/ 146 w 206"/>
                <a:gd name="T11" fmla="*/ 103 h 133"/>
                <a:gd name="T12" fmla="*/ 176 w 206"/>
                <a:gd name="T13" fmla="*/ 133 h 133"/>
                <a:gd name="T14" fmla="*/ 206 w 206"/>
                <a:gd name="T15" fmla="*/ 103 h 133"/>
                <a:gd name="T16" fmla="*/ 103 w 206"/>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33">
                  <a:moveTo>
                    <a:pt x="103" y="0"/>
                  </a:moveTo>
                  <a:cubicBezTo>
                    <a:pt x="47" y="0"/>
                    <a:pt x="0" y="46"/>
                    <a:pt x="0" y="103"/>
                  </a:cubicBezTo>
                  <a:cubicBezTo>
                    <a:pt x="0" y="119"/>
                    <a:pt x="14" y="133"/>
                    <a:pt x="31" y="133"/>
                  </a:cubicBezTo>
                  <a:cubicBezTo>
                    <a:pt x="47" y="133"/>
                    <a:pt x="61" y="119"/>
                    <a:pt x="61" y="103"/>
                  </a:cubicBezTo>
                  <a:cubicBezTo>
                    <a:pt x="61" y="79"/>
                    <a:pt x="80" y="60"/>
                    <a:pt x="103" y="60"/>
                  </a:cubicBezTo>
                  <a:cubicBezTo>
                    <a:pt x="127" y="60"/>
                    <a:pt x="146" y="79"/>
                    <a:pt x="146" y="103"/>
                  </a:cubicBezTo>
                  <a:cubicBezTo>
                    <a:pt x="146" y="119"/>
                    <a:pt x="159" y="133"/>
                    <a:pt x="176" y="133"/>
                  </a:cubicBezTo>
                  <a:cubicBezTo>
                    <a:pt x="193" y="133"/>
                    <a:pt x="206" y="119"/>
                    <a:pt x="206" y="103"/>
                  </a:cubicBezTo>
                  <a:cubicBezTo>
                    <a:pt x="206" y="46"/>
                    <a:pt x="160"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72">
              <a:extLst>
                <a:ext uri="{FF2B5EF4-FFF2-40B4-BE49-F238E27FC236}">
                  <a16:creationId xmlns:a16="http://schemas.microsoft.com/office/drawing/2014/main" id="{C5EEAB43-20C1-5F2B-DAF5-12725D4EA65E}"/>
                </a:ext>
              </a:extLst>
            </p:cNvPr>
            <p:cNvSpPr>
              <a:spLocks/>
            </p:cNvSpPr>
            <p:nvPr/>
          </p:nvSpPr>
          <p:spPr bwMode="auto">
            <a:xfrm>
              <a:off x="4056" y="3766"/>
              <a:ext cx="434" cy="282"/>
            </a:xfrm>
            <a:custGeom>
              <a:avLst/>
              <a:gdLst>
                <a:gd name="T0" fmla="*/ 103 w 206"/>
                <a:gd name="T1" fmla="*/ 0 h 134"/>
                <a:gd name="T2" fmla="*/ 0 w 206"/>
                <a:gd name="T3" fmla="*/ 103 h 134"/>
                <a:gd name="T4" fmla="*/ 30 w 206"/>
                <a:gd name="T5" fmla="*/ 134 h 134"/>
                <a:gd name="T6" fmla="*/ 61 w 206"/>
                <a:gd name="T7" fmla="*/ 103 h 134"/>
                <a:gd name="T8" fmla="*/ 103 w 206"/>
                <a:gd name="T9" fmla="*/ 61 h 134"/>
                <a:gd name="T10" fmla="*/ 145 w 206"/>
                <a:gd name="T11" fmla="*/ 103 h 134"/>
                <a:gd name="T12" fmla="*/ 176 w 206"/>
                <a:gd name="T13" fmla="*/ 134 h 134"/>
                <a:gd name="T14" fmla="*/ 206 w 206"/>
                <a:gd name="T15" fmla="*/ 103 h 134"/>
                <a:gd name="T16" fmla="*/ 103 w 206"/>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34">
                  <a:moveTo>
                    <a:pt x="103" y="0"/>
                  </a:moveTo>
                  <a:cubicBezTo>
                    <a:pt x="46" y="0"/>
                    <a:pt x="0" y="47"/>
                    <a:pt x="0" y="103"/>
                  </a:cubicBezTo>
                  <a:cubicBezTo>
                    <a:pt x="0" y="120"/>
                    <a:pt x="14" y="134"/>
                    <a:pt x="30" y="134"/>
                  </a:cubicBezTo>
                  <a:cubicBezTo>
                    <a:pt x="47" y="134"/>
                    <a:pt x="61" y="120"/>
                    <a:pt x="61" y="103"/>
                  </a:cubicBezTo>
                  <a:cubicBezTo>
                    <a:pt x="61" y="80"/>
                    <a:pt x="80" y="61"/>
                    <a:pt x="103" y="61"/>
                  </a:cubicBezTo>
                  <a:cubicBezTo>
                    <a:pt x="126" y="61"/>
                    <a:pt x="145" y="80"/>
                    <a:pt x="145" y="103"/>
                  </a:cubicBezTo>
                  <a:cubicBezTo>
                    <a:pt x="145" y="120"/>
                    <a:pt x="159" y="134"/>
                    <a:pt x="176" y="134"/>
                  </a:cubicBezTo>
                  <a:cubicBezTo>
                    <a:pt x="192" y="134"/>
                    <a:pt x="206" y="120"/>
                    <a:pt x="206" y="103"/>
                  </a:cubicBezTo>
                  <a:cubicBezTo>
                    <a:pt x="206" y="47"/>
                    <a:pt x="160"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Oval 60">
              <a:extLst>
                <a:ext uri="{FF2B5EF4-FFF2-40B4-BE49-F238E27FC236}">
                  <a16:creationId xmlns:a16="http://schemas.microsoft.com/office/drawing/2014/main" id="{AD551BD3-147F-59C5-F03C-97779BC49E26}"/>
                </a:ext>
              </a:extLst>
            </p:cNvPr>
            <p:cNvSpPr>
              <a:spLocks noChangeArrowheads="1"/>
            </p:cNvSpPr>
            <p:nvPr/>
          </p:nvSpPr>
          <p:spPr bwMode="auto">
            <a:xfrm>
              <a:off x="5108" y="3983"/>
              <a:ext cx="101" cy="1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Oval 61">
              <a:extLst>
                <a:ext uri="{FF2B5EF4-FFF2-40B4-BE49-F238E27FC236}">
                  <a16:creationId xmlns:a16="http://schemas.microsoft.com/office/drawing/2014/main" id="{A5A6F8BD-894A-242D-69A1-027553361C7B}"/>
                </a:ext>
              </a:extLst>
            </p:cNvPr>
            <p:cNvSpPr>
              <a:spLocks noChangeArrowheads="1"/>
            </p:cNvSpPr>
            <p:nvPr/>
          </p:nvSpPr>
          <p:spPr bwMode="auto">
            <a:xfrm>
              <a:off x="2620" y="3848"/>
              <a:ext cx="104" cy="1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75">
              <a:extLst>
                <a:ext uri="{FF2B5EF4-FFF2-40B4-BE49-F238E27FC236}">
                  <a16:creationId xmlns:a16="http://schemas.microsoft.com/office/drawing/2014/main" id="{7A61B54A-26BF-3C54-116A-0CBE3FEC835C}"/>
                </a:ext>
              </a:extLst>
            </p:cNvPr>
            <p:cNvSpPr>
              <a:spLocks noEditPoints="1"/>
            </p:cNvSpPr>
            <p:nvPr/>
          </p:nvSpPr>
          <p:spPr bwMode="auto">
            <a:xfrm>
              <a:off x="1680" y="0"/>
              <a:ext cx="4322" cy="4320"/>
            </a:xfrm>
            <a:custGeom>
              <a:avLst/>
              <a:gdLst>
                <a:gd name="T0" fmla="*/ 1680 w 2050"/>
                <a:gd name="T1" fmla="*/ 1722 h 2049"/>
                <a:gd name="T2" fmla="*/ 2033 w 2050"/>
                <a:gd name="T3" fmla="*/ 1058 h 2049"/>
                <a:gd name="T4" fmla="*/ 1953 w 2050"/>
                <a:gd name="T5" fmla="*/ 1013 h 2049"/>
                <a:gd name="T6" fmla="*/ 1968 w 2050"/>
                <a:gd name="T7" fmla="*/ 1077 h 2049"/>
                <a:gd name="T8" fmla="*/ 1635 w 2050"/>
                <a:gd name="T9" fmla="*/ 1678 h 2049"/>
                <a:gd name="T10" fmla="*/ 1513 w 2050"/>
                <a:gd name="T11" fmla="*/ 1690 h 2049"/>
                <a:gd name="T12" fmla="*/ 1243 w 2050"/>
                <a:gd name="T13" fmla="*/ 1366 h 2049"/>
                <a:gd name="T14" fmla="*/ 1434 w 2050"/>
                <a:gd name="T15" fmla="*/ 1381 h 2049"/>
                <a:gd name="T16" fmla="*/ 1406 w 2050"/>
                <a:gd name="T17" fmla="*/ 1015 h 2049"/>
                <a:gd name="T18" fmla="*/ 1546 w 2050"/>
                <a:gd name="T19" fmla="*/ 1003 h 2049"/>
                <a:gd name="T20" fmla="*/ 1726 w 2050"/>
                <a:gd name="T21" fmla="*/ 1035 h 2049"/>
                <a:gd name="T22" fmla="*/ 1816 w 2050"/>
                <a:gd name="T23" fmla="*/ 989 h 2049"/>
                <a:gd name="T24" fmla="*/ 1887 w 2050"/>
                <a:gd name="T25" fmla="*/ 301 h 2049"/>
                <a:gd name="T26" fmla="*/ 2016 w 2050"/>
                <a:gd name="T27" fmla="*/ 293 h 2049"/>
                <a:gd name="T28" fmla="*/ 1595 w 2050"/>
                <a:gd name="T29" fmla="*/ 1 h 2049"/>
                <a:gd name="T30" fmla="*/ 1528 w 2050"/>
                <a:gd name="T31" fmla="*/ 207 h 2049"/>
                <a:gd name="T32" fmla="*/ 1630 w 2050"/>
                <a:gd name="T33" fmla="*/ 349 h 2049"/>
                <a:gd name="T34" fmla="*/ 1706 w 2050"/>
                <a:gd name="T35" fmla="*/ 269 h 2049"/>
                <a:gd name="T36" fmla="*/ 1630 w 2050"/>
                <a:gd name="T37" fmla="*/ 701 h 2049"/>
                <a:gd name="T38" fmla="*/ 1605 w 2050"/>
                <a:gd name="T39" fmla="*/ 491 h 2049"/>
                <a:gd name="T40" fmla="*/ 1285 w 2050"/>
                <a:gd name="T41" fmla="*/ 896 h 2049"/>
                <a:gd name="T42" fmla="*/ 1161 w 2050"/>
                <a:gd name="T43" fmla="*/ 1268 h 2049"/>
                <a:gd name="T44" fmla="*/ 1208 w 2050"/>
                <a:gd name="T45" fmla="*/ 803 h 2049"/>
                <a:gd name="T46" fmla="*/ 1002 w 2050"/>
                <a:gd name="T47" fmla="*/ 479 h 2049"/>
                <a:gd name="T48" fmla="*/ 994 w 2050"/>
                <a:gd name="T49" fmla="*/ 1283 h 2049"/>
                <a:gd name="T50" fmla="*/ 642 w 2050"/>
                <a:gd name="T51" fmla="*/ 954 h 2049"/>
                <a:gd name="T52" fmla="*/ 614 w 2050"/>
                <a:gd name="T53" fmla="*/ 1320 h 2049"/>
                <a:gd name="T54" fmla="*/ 994 w 2050"/>
                <a:gd name="T55" fmla="*/ 1377 h 2049"/>
                <a:gd name="T56" fmla="*/ 745 w 2050"/>
                <a:gd name="T57" fmla="*/ 1536 h 2049"/>
                <a:gd name="T58" fmla="*/ 246 w 2050"/>
                <a:gd name="T59" fmla="*/ 1824 h 2049"/>
                <a:gd name="T60" fmla="*/ 30 w 2050"/>
                <a:gd name="T61" fmla="*/ 2049 h 2049"/>
                <a:gd name="T62" fmla="*/ 1848 w 2050"/>
                <a:gd name="T63" fmla="*/ 1819 h 2049"/>
                <a:gd name="T64" fmla="*/ 1961 w 2050"/>
                <a:gd name="T65" fmla="*/ 252 h 2049"/>
                <a:gd name="T66" fmla="*/ 1687 w 2050"/>
                <a:gd name="T67" fmla="*/ 204 h 2049"/>
                <a:gd name="T68" fmla="*/ 1619 w 2050"/>
                <a:gd name="T69" fmla="*/ 761 h 2049"/>
                <a:gd name="T70" fmla="*/ 1586 w 2050"/>
                <a:gd name="T71" fmla="*/ 949 h 2049"/>
                <a:gd name="T72" fmla="*/ 470 w 2050"/>
                <a:gd name="T73" fmla="*/ 1044 h 2049"/>
                <a:gd name="T74" fmla="*/ 827 w 2050"/>
                <a:gd name="T75" fmla="*/ 1180 h 2049"/>
                <a:gd name="T76" fmla="*/ 655 w 2050"/>
                <a:gd name="T77" fmla="*/ 1165 h 2049"/>
                <a:gd name="T78" fmla="*/ 639 w 2050"/>
                <a:gd name="T79" fmla="*/ 1265 h 2049"/>
                <a:gd name="T80" fmla="*/ 1409 w 2050"/>
                <a:gd name="T81" fmla="*/ 1325 h 2049"/>
                <a:gd name="T82" fmla="*/ 1247 w 2050"/>
                <a:gd name="T83" fmla="*/ 1296 h 2049"/>
                <a:gd name="T84" fmla="*/ 1366 w 2050"/>
                <a:gd name="T85" fmla="*/ 1171 h 2049"/>
                <a:gd name="T86" fmla="*/ 1406 w 2050"/>
                <a:gd name="T87" fmla="*/ 1076 h 2049"/>
                <a:gd name="T88" fmla="*/ 1258 w 2050"/>
                <a:gd name="T89" fmla="*/ 1541 h 2049"/>
                <a:gd name="T90" fmla="*/ 1054 w 2050"/>
                <a:gd name="T91" fmla="*/ 1438 h 2049"/>
                <a:gd name="T92" fmla="*/ 1024 w 2050"/>
                <a:gd name="T93" fmla="*/ 547 h 2049"/>
                <a:gd name="T94" fmla="*/ 1054 w 2050"/>
                <a:gd name="T95" fmla="*/ 815 h 2049"/>
                <a:gd name="T96" fmla="*/ 994 w 2050"/>
                <a:gd name="T97" fmla="*/ 933 h 2049"/>
                <a:gd name="T98" fmla="*/ 200 w 2050"/>
                <a:gd name="T99" fmla="*/ 1879 h 2049"/>
                <a:gd name="T100" fmla="*/ 511 w 2050"/>
                <a:gd name="T101" fmla="*/ 1750 h 2049"/>
                <a:gd name="T102" fmla="*/ 745 w 2050"/>
                <a:gd name="T103" fmla="*/ 1597 h 2049"/>
                <a:gd name="T104" fmla="*/ 930 w 2050"/>
                <a:gd name="T105" fmla="*/ 1678 h 2049"/>
                <a:gd name="T106" fmla="*/ 1143 w 2050"/>
                <a:gd name="T107" fmla="*/ 1688 h 2049"/>
                <a:gd name="T108" fmla="*/ 1460 w 2050"/>
                <a:gd name="T109" fmla="*/ 1729 h 2049"/>
                <a:gd name="T110" fmla="*/ 1764 w 2050"/>
                <a:gd name="T111" fmla="*/ 1875 h 2049"/>
                <a:gd name="T112" fmla="*/ 1984 w 2050"/>
                <a:gd name="T113" fmla="*/ 1988 h 2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50" h="2049">
                  <a:moveTo>
                    <a:pt x="1848" y="1819"/>
                  </a:moveTo>
                  <a:cubicBezTo>
                    <a:pt x="1833" y="1819"/>
                    <a:pt x="1817" y="1821"/>
                    <a:pt x="1802" y="1824"/>
                  </a:cubicBezTo>
                  <a:cubicBezTo>
                    <a:pt x="1770" y="1780"/>
                    <a:pt x="1728" y="1745"/>
                    <a:pt x="1680" y="1722"/>
                  </a:cubicBezTo>
                  <a:cubicBezTo>
                    <a:pt x="1831" y="1628"/>
                    <a:pt x="1831" y="1628"/>
                    <a:pt x="1831" y="1628"/>
                  </a:cubicBezTo>
                  <a:cubicBezTo>
                    <a:pt x="1903" y="1583"/>
                    <a:pt x="1953" y="1508"/>
                    <a:pt x="1968" y="1424"/>
                  </a:cubicBezTo>
                  <a:cubicBezTo>
                    <a:pt x="2033" y="1058"/>
                    <a:pt x="2033" y="1058"/>
                    <a:pt x="2033" y="1058"/>
                  </a:cubicBezTo>
                  <a:cubicBezTo>
                    <a:pt x="2034" y="1050"/>
                    <a:pt x="2032" y="1042"/>
                    <a:pt x="2028" y="1036"/>
                  </a:cubicBezTo>
                  <a:cubicBezTo>
                    <a:pt x="2023" y="1029"/>
                    <a:pt x="2016" y="1024"/>
                    <a:pt x="2008" y="1023"/>
                  </a:cubicBezTo>
                  <a:cubicBezTo>
                    <a:pt x="1953" y="1013"/>
                    <a:pt x="1953" y="1013"/>
                    <a:pt x="1953" y="1013"/>
                  </a:cubicBezTo>
                  <a:cubicBezTo>
                    <a:pt x="1937" y="1011"/>
                    <a:pt x="1921" y="1022"/>
                    <a:pt x="1918" y="1038"/>
                  </a:cubicBezTo>
                  <a:cubicBezTo>
                    <a:pt x="1915" y="1054"/>
                    <a:pt x="1926" y="1070"/>
                    <a:pt x="1943" y="1073"/>
                  </a:cubicBezTo>
                  <a:cubicBezTo>
                    <a:pt x="1968" y="1077"/>
                    <a:pt x="1968" y="1077"/>
                    <a:pt x="1968" y="1077"/>
                  </a:cubicBezTo>
                  <a:cubicBezTo>
                    <a:pt x="1908" y="1414"/>
                    <a:pt x="1908" y="1414"/>
                    <a:pt x="1908" y="1414"/>
                  </a:cubicBezTo>
                  <a:cubicBezTo>
                    <a:pt x="1896" y="1481"/>
                    <a:pt x="1856" y="1540"/>
                    <a:pt x="1798" y="1577"/>
                  </a:cubicBezTo>
                  <a:cubicBezTo>
                    <a:pt x="1635" y="1678"/>
                    <a:pt x="1635" y="1678"/>
                    <a:pt x="1635" y="1678"/>
                  </a:cubicBezTo>
                  <a:cubicBezTo>
                    <a:pt x="1622" y="1687"/>
                    <a:pt x="1606" y="1692"/>
                    <a:pt x="1591" y="1694"/>
                  </a:cubicBezTo>
                  <a:cubicBezTo>
                    <a:pt x="1573" y="1691"/>
                    <a:pt x="1555" y="1690"/>
                    <a:pt x="1537" y="1690"/>
                  </a:cubicBezTo>
                  <a:cubicBezTo>
                    <a:pt x="1529" y="1690"/>
                    <a:pt x="1521" y="1690"/>
                    <a:pt x="1513" y="1690"/>
                  </a:cubicBezTo>
                  <a:cubicBezTo>
                    <a:pt x="1488" y="1609"/>
                    <a:pt x="1417" y="1549"/>
                    <a:pt x="1332" y="1538"/>
                  </a:cubicBezTo>
                  <a:cubicBezTo>
                    <a:pt x="1293" y="1487"/>
                    <a:pt x="1293" y="1487"/>
                    <a:pt x="1293" y="1487"/>
                  </a:cubicBezTo>
                  <a:cubicBezTo>
                    <a:pt x="1265" y="1452"/>
                    <a:pt x="1248" y="1410"/>
                    <a:pt x="1243" y="1366"/>
                  </a:cubicBezTo>
                  <a:cubicBezTo>
                    <a:pt x="1273" y="1384"/>
                    <a:pt x="1311" y="1398"/>
                    <a:pt x="1354" y="1398"/>
                  </a:cubicBezTo>
                  <a:cubicBezTo>
                    <a:pt x="1354" y="1398"/>
                    <a:pt x="1354" y="1398"/>
                    <a:pt x="1354" y="1398"/>
                  </a:cubicBezTo>
                  <a:cubicBezTo>
                    <a:pt x="1381" y="1398"/>
                    <a:pt x="1408" y="1392"/>
                    <a:pt x="1434" y="1381"/>
                  </a:cubicBezTo>
                  <a:cubicBezTo>
                    <a:pt x="1571" y="1319"/>
                    <a:pt x="1644" y="1104"/>
                    <a:pt x="1647" y="1095"/>
                  </a:cubicBezTo>
                  <a:cubicBezTo>
                    <a:pt x="1652" y="1080"/>
                    <a:pt x="1644" y="1063"/>
                    <a:pt x="1629" y="1057"/>
                  </a:cubicBezTo>
                  <a:cubicBezTo>
                    <a:pt x="1624" y="1056"/>
                    <a:pt x="1516" y="1015"/>
                    <a:pt x="1406" y="1015"/>
                  </a:cubicBezTo>
                  <a:cubicBezTo>
                    <a:pt x="1362" y="1015"/>
                    <a:pt x="1324" y="1021"/>
                    <a:pt x="1292" y="1034"/>
                  </a:cubicBezTo>
                  <a:cubicBezTo>
                    <a:pt x="1305" y="961"/>
                    <a:pt x="1305" y="961"/>
                    <a:pt x="1305" y="961"/>
                  </a:cubicBezTo>
                  <a:cubicBezTo>
                    <a:pt x="1546" y="1003"/>
                    <a:pt x="1546" y="1003"/>
                    <a:pt x="1546" y="1003"/>
                  </a:cubicBezTo>
                  <a:cubicBezTo>
                    <a:pt x="1546" y="1003"/>
                    <a:pt x="1546" y="1003"/>
                    <a:pt x="1546" y="1003"/>
                  </a:cubicBezTo>
                  <a:cubicBezTo>
                    <a:pt x="1726" y="1035"/>
                    <a:pt x="1726" y="1035"/>
                    <a:pt x="1726" y="1035"/>
                  </a:cubicBezTo>
                  <a:cubicBezTo>
                    <a:pt x="1726" y="1035"/>
                    <a:pt x="1726" y="1035"/>
                    <a:pt x="1726" y="1035"/>
                  </a:cubicBezTo>
                  <a:cubicBezTo>
                    <a:pt x="1805" y="1049"/>
                    <a:pt x="1805" y="1049"/>
                    <a:pt x="1805" y="1049"/>
                  </a:cubicBezTo>
                  <a:cubicBezTo>
                    <a:pt x="1822" y="1052"/>
                    <a:pt x="1838" y="1041"/>
                    <a:pt x="1841" y="1024"/>
                  </a:cubicBezTo>
                  <a:cubicBezTo>
                    <a:pt x="1844" y="1008"/>
                    <a:pt x="1832" y="992"/>
                    <a:pt x="1816" y="989"/>
                  </a:cubicBezTo>
                  <a:cubicBezTo>
                    <a:pt x="1767" y="981"/>
                    <a:pt x="1767" y="981"/>
                    <a:pt x="1767" y="981"/>
                  </a:cubicBezTo>
                  <a:cubicBezTo>
                    <a:pt x="1805" y="763"/>
                    <a:pt x="1805" y="763"/>
                    <a:pt x="1805" y="763"/>
                  </a:cubicBezTo>
                  <a:cubicBezTo>
                    <a:pt x="1887" y="301"/>
                    <a:pt x="1887" y="301"/>
                    <a:pt x="1887" y="301"/>
                  </a:cubicBezTo>
                  <a:cubicBezTo>
                    <a:pt x="1981" y="317"/>
                    <a:pt x="1981" y="317"/>
                    <a:pt x="1981" y="317"/>
                  </a:cubicBezTo>
                  <a:cubicBezTo>
                    <a:pt x="1982" y="318"/>
                    <a:pt x="1984" y="318"/>
                    <a:pt x="1986" y="318"/>
                  </a:cubicBezTo>
                  <a:cubicBezTo>
                    <a:pt x="2000" y="318"/>
                    <a:pt x="2013" y="307"/>
                    <a:pt x="2016" y="293"/>
                  </a:cubicBezTo>
                  <a:cubicBezTo>
                    <a:pt x="2048" y="112"/>
                    <a:pt x="2048" y="112"/>
                    <a:pt x="2048" y="112"/>
                  </a:cubicBezTo>
                  <a:cubicBezTo>
                    <a:pt x="2050" y="96"/>
                    <a:pt x="2039" y="80"/>
                    <a:pt x="2023" y="77"/>
                  </a:cubicBezTo>
                  <a:cubicBezTo>
                    <a:pt x="1595" y="1"/>
                    <a:pt x="1595" y="1"/>
                    <a:pt x="1595" y="1"/>
                  </a:cubicBezTo>
                  <a:cubicBezTo>
                    <a:pt x="1587" y="0"/>
                    <a:pt x="1579" y="2"/>
                    <a:pt x="1572" y="6"/>
                  </a:cubicBezTo>
                  <a:cubicBezTo>
                    <a:pt x="1565" y="11"/>
                    <a:pt x="1561" y="18"/>
                    <a:pt x="1560" y="26"/>
                  </a:cubicBezTo>
                  <a:cubicBezTo>
                    <a:pt x="1528" y="207"/>
                    <a:pt x="1528" y="207"/>
                    <a:pt x="1528" y="207"/>
                  </a:cubicBezTo>
                  <a:cubicBezTo>
                    <a:pt x="1525" y="223"/>
                    <a:pt x="1536" y="239"/>
                    <a:pt x="1552" y="242"/>
                  </a:cubicBezTo>
                  <a:cubicBezTo>
                    <a:pt x="1646" y="258"/>
                    <a:pt x="1646" y="258"/>
                    <a:pt x="1646" y="258"/>
                  </a:cubicBezTo>
                  <a:cubicBezTo>
                    <a:pt x="1630" y="349"/>
                    <a:pt x="1630" y="349"/>
                    <a:pt x="1630" y="349"/>
                  </a:cubicBezTo>
                  <a:cubicBezTo>
                    <a:pt x="1627" y="366"/>
                    <a:pt x="1638" y="381"/>
                    <a:pt x="1655" y="384"/>
                  </a:cubicBezTo>
                  <a:cubicBezTo>
                    <a:pt x="1671" y="387"/>
                    <a:pt x="1687" y="376"/>
                    <a:pt x="1690" y="360"/>
                  </a:cubicBezTo>
                  <a:cubicBezTo>
                    <a:pt x="1706" y="269"/>
                    <a:pt x="1706" y="269"/>
                    <a:pt x="1706" y="269"/>
                  </a:cubicBezTo>
                  <a:cubicBezTo>
                    <a:pt x="1827" y="290"/>
                    <a:pt x="1827" y="290"/>
                    <a:pt x="1827" y="290"/>
                  </a:cubicBezTo>
                  <a:cubicBezTo>
                    <a:pt x="1751" y="722"/>
                    <a:pt x="1751" y="722"/>
                    <a:pt x="1751" y="722"/>
                  </a:cubicBezTo>
                  <a:cubicBezTo>
                    <a:pt x="1630" y="701"/>
                    <a:pt x="1630" y="701"/>
                    <a:pt x="1630" y="701"/>
                  </a:cubicBezTo>
                  <a:cubicBezTo>
                    <a:pt x="1665" y="501"/>
                    <a:pt x="1665" y="501"/>
                    <a:pt x="1665" y="501"/>
                  </a:cubicBezTo>
                  <a:cubicBezTo>
                    <a:pt x="1668" y="485"/>
                    <a:pt x="1657" y="469"/>
                    <a:pt x="1640" y="466"/>
                  </a:cubicBezTo>
                  <a:cubicBezTo>
                    <a:pt x="1624" y="463"/>
                    <a:pt x="1608" y="474"/>
                    <a:pt x="1605" y="491"/>
                  </a:cubicBezTo>
                  <a:cubicBezTo>
                    <a:pt x="1565" y="720"/>
                    <a:pt x="1565" y="720"/>
                    <a:pt x="1565" y="720"/>
                  </a:cubicBezTo>
                  <a:cubicBezTo>
                    <a:pt x="1526" y="938"/>
                    <a:pt x="1526" y="938"/>
                    <a:pt x="1526" y="938"/>
                  </a:cubicBezTo>
                  <a:cubicBezTo>
                    <a:pt x="1285" y="896"/>
                    <a:pt x="1285" y="896"/>
                    <a:pt x="1285" y="896"/>
                  </a:cubicBezTo>
                  <a:cubicBezTo>
                    <a:pt x="1269" y="893"/>
                    <a:pt x="1253" y="904"/>
                    <a:pt x="1250" y="920"/>
                  </a:cubicBezTo>
                  <a:cubicBezTo>
                    <a:pt x="1222" y="1078"/>
                    <a:pt x="1222" y="1078"/>
                    <a:pt x="1222" y="1078"/>
                  </a:cubicBezTo>
                  <a:cubicBezTo>
                    <a:pt x="1161" y="1139"/>
                    <a:pt x="1158" y="1226"/>
                    <a:pt x="1161" y="1268"/>
                  </a:cubicBezTo>
                  <a:cubicBezTo>
                    <a:pt x="1117" y="1289"/>
                    <a:pt x="1081" y="1317"/>
                    <a:pt x="1054" y="1344"/>
                  </a:cubicBezTo>
                  <a:cubicBezTo>
                    <a:pt x="1054" y="999"/>
                    <a:pt x="1054" y="999"/>
                    <a:pt x="1054" y="999"/>
                  </a:cubicBezTo>
                  <a:cubicBezTo>
                    <a:pt x="1118" y="976"/>
                    <a:pt x="1208" y="915"/>
                    <a:pt x="1208" y="803"/>
                  </a:cubicBezTo>
                  <a:cubicBezTo>
                    <a:pt x="1208" y="656"/>
                    <a:pt x="1053" y="486"/>
                    <a:pt x="1046" y="479"/>
                  </a:cubicBezTo>
                  <a:cubicBezTo>
                    <a:pt x="1041" y="473"/>
                    <a:pt x="1032" y="470"/>
                    <a:pt x="1024" y="470"/>
                  </a:cubicBezTo>
                  <a:cubicBezTo>
                    <a:pt x="1016" y="470"/>
                    <a:pt x="1008" y="473"/>
                    <a:pt x="1002" y="479"/>
                  </a:cubicBezTo>
                  <a:cubicBezTo>
                    <a:pt x="995" y="486"/>
                    <a:pt x="840" y="656"/>
                    <a:pt x="840" y="803"/>
                  </a:cubicBezTo>
                  <a:cubicBezTo>
                    <a:pt x="840" y="915"/>
                    <a:pt x="931" y="976"/>
                    <a:pt x="994" y="999"/>
                  </a:cubicBezTo>
                  <a:cubicBezTo>
                    <a:pt x="994" y="1283"/>
                    <a:pt x="994" y="1283"/>
                    <a:pt x="994" y="1283"/>
                  </a:cubicBezTo>
                  <a:cubicBezTo>
                    <a:pt x="967" y="1257"/>
                    <a:pt x="931" y="1228"/>
                    <a:pt x="887" y="1208"/>
                  </a:cubicBezTo>
                  <a:cubicBezTo>
                    <a:pt x="891" y="1156"/>
                    <a:pt x="886" y="1038"/>
                    <a:pt x="775" y="982"/>
                  </a:cubicBezTo>
                  <a:cubicBezTo>
                    <a:pt x="739" y="964"/>
                    <a:pt x="694" y="954"/>
                    <a:pt x="642" y="954"/>
                  </a:cubicBezTo>
                  <a:cubicBezTo>
                    <a:pt x="532" y="954"/>
                    <a:pt x="424" y="995"/>
                    <a:pt x="419" y="997"/>
                  </a:cubicBezTo>
                  <a:cubicBezTo>
                    <a:pt x="404" y="1002"/>
                    <a:pt x="396" y="1019"/>
                    <a:pt x="401" y="1034"/>
                  </a:cubicBezTo>
                  <a:cubicBezTo>
                    <a:pt x="404" y="1044"/>
                    <a:pt x="477" y="1258"/>
                    <a:pt x="614" y="1320"/>
                  </a:cubicBezTo>
                  <a:cubicBezTo>
                    <a:pt x="640" y="1332"/>
                    <a:pt x="667" y="1337"/>
                    <a:pt x="694" y="1337"/>
                  </a:cubicBezTo>
                  <a:cubicBezTo>
                    <a:pt x="772" y="1337"/>
                    <a:pt x="834" y="1289"/>
                    <a:pt x="862" y="1263"/>
                  </a:cubicBezTo>
                  <a:cubicBezTo>
                    <a:pt x="934" y="1296"/>
                    <a:pt x="980" y="1357"/>
                    <a:pt x="994" y="1377"/>
                  </a:cubicBezTo>
                  <a:cubicBezTo>
                    <a:pt x="994" y="1579"/>
                    <a:pt x="994" y="1579"/>
                    <a:pt x="994" y="1579"/>
                  </a:cubicBezTo>
                  <a:cubicBezTo>
                    <a:pt x="964" y="1584"/>
                    <a:pt x="937" y="1595"/>
                    <a:pt x="913" y="1613"/>
                  </a:cubicBezTo>
                  <a:cubicBezTo>
                    <a:pt x="871" y="1564"/>
                    <a:pt x="811" y="1536"/>
                    <a:pt x="745" y="1536"/>
                  </a:cubicBezTo>
                  <a:cubicBezTo>
                    <a:pt x="648" y="1536"/>
                    <a:pt x="563" y="1599"/>
                    <a:pt x="535" y="1690"/>
                  </a:cubicBezTo>
                  <a:cubicBezTo>
                    <a:pt x="527" y="1690"/>
                    <a:pt x="519" y="1690"/>
                    <a:pt x="511" y="1690"/>
                  </a:cubicBezTo>
                  <a:cubicBezTo>
                    <a:pt x="405" y="1690"/>
                    <a:pt x="308" y="1739"/>
                    <a:pt x="246" y="1824"/>
                  </a:cubicBezTo>
                  <a:cubicBezTo>
                    <a:pt x="231" y="1821"/>
                    <a:pt x="215" y="1819"/>
                    <a:pt x="200" y="1819"/>
                  </a:cubicBezTo>
                  <a:cubicBezTo>
                    <a:pt x="90" y="1819"/>
                    <a:pt x="0" y="1908"/>
                    <a:pt x="0" y="2019"/>
                  </a:cubicBezTo>
                  <a:cubicBezTo>
                    <a:pt x="0" y="2035"/>
                    <a:pt x="14" y="2049"/>
                    <a:pt x="30" y="2049"/>
                  </a:cubicBezTo>
                  <a:cubicBezTo>
                    <a:pt x="2018" y="2049"/>
                    <a:pt x="2018" y="2049"/>
                    <a:pt x="2018" y="2049"/>
                  </a:cubicBezTo>
                  <a:cubicBezTo>
                    <a:pt x="2034" y="2049"/>
                    <a:pt x="2048" y="2035"/>
                    <a:pt x="2048" y="2019"/>
                  </a:cubicBezTo>
                  <a:cubicBezTo>
                    <a:pt x="2048" y="1908"/>
                    <a:pt x="1958" y="1819"/>
                    <a:pt x="1848" y="1819"/>
                  </a:cubicBezTo>
                  <a:close/>
                  <a:moveTo>
                    <a:pt x="1614" y="66"/>
                  </a:moveTo>
                  <a:cubicBezTo>
                    <a:pt x="1983" y="131"/>
                    <a:pt x="1983" y="131"/>
                    <a:pt x="1983" y="131"/>
                  </a:cubicBezTo>
                  <a:cubicBezTo>
                    <a:pt x="1961" y="252"/>
                    <a:pt x="1961" y="252"/>
                    <a:pt x="1961" y="252"/>
                  </a:cubicBezTo>
                  <a:cubicBezTo>
                    <a:pt x="1867" y="236"/>
                    <a:pt x="1867" y="236"/>
                    <a:pt x="1867" y="236"/>
                  </a:cubicBezTo>
                  <a:cubicBezTo>
                    <a:pt x="1687" y="204"/>
                    <a:pt x="1687" y="204"/>
                    <a:pt x="1687" y="204"/>
                  </a:cubicBezTo>
                  <a:cubicBezTo>
                    <a:pt x="1687" y="204"/>
                    <a:pt x="1687" y="204"/>
                    <a:pt x="1687" y="204"/>
                  </a:cubicBezTo>
                  <a:cubicBezTo>
                    <a:pt x="1593" y="187"/>
                    <a:pt x="1593" y="187"/>
                    <a:pt x="1593" y="187"/>
                  </a:cubicBezTo>
                  <a:lnTo>
                    <a:pt x="1614" y="66"/>
                  </a:lnTo>
                  <a:close/>
                  <a:moveTo>
                    <a:pt x="1619" y="761"/>
                  </a:moveTo>
                  <a:cubicBezTo>
                    <a:pt x="1740" y="782"/>
                    <a:pt x="1740" y="782"/>
                    <a:pt x="1740" y="782"/>
                  </a:cubicBezTo>
                  <a:cubicBezTo>
                    <a:pt x="1707" y="970"/>
                    <a:pt x="1707" y="970"/>
                    <a:pt x="1707" y="970"/>
                  </a:cubicBezTo>
                  <a:cubicBezTo>
                    <a:pt x="1586" y="949"/>
                    <a:pt x="1586" y="949"/>
                    <a:pt x="1586" y="949"/>
                  </a:cubicBezTo>
                  <a:lnTo>
                    <a:pt x="1619" y="761"/>
                  </a:lnTo>
                  <a:close/>
                  <a:moveTo>
                    <a:pt x="639" y="1265"/>
                  </a:moveTo>
                  <a:cubicBezTo>
                    <a:pt x="552" y="1226"/>
                    <a:pt x="493" y="1100"/>
                    <a:pt x="470" y="1044"/>
                  </a:cubicBezTo>
                  <a:cubicBezTo>
                    <a:pt x="507" y="1032"/>
                    <a:pt x="575" y="1015"/>
                    <a:pt x="642" y="1015"/>
                  </a:cubicBezTo>
                  <a:cubicBezTo>
                    <a:pt x="685" y="1015"/>
                    <a:pt x="720" y="1022"/>
                    <a:pt x="748" y="1036"/>
                  </a:cubicBezTo>
                  <a:cubicBezTo>
                    <a:pt x="814" y="1069"/>
                    <a:pt x="827" y="1137"/>
                    <a:pt x="827" y="1180"/>
                  </a:cubicBezTo>
                  <a:cubicBezTo>
                    <a:pt x="682" y="1111"/>
                    <a:pt x="682" y="1111"/>
                    <a:pt x="682" y="1111"/>
                  </a:cubicBezTo>
                  <a:cubicBezTo>
                    <a:pt x="667" y="1104"/>
                    <a:pt x="648" y="1110"/>
                    <a:pt x="641" y="1125"/>
                  </a:cubicBezTo>
                  <a:cubicBezTo>
                    <a:pt x="634" y="1140"/>
                    <a:pt x="640" y="1158"/>
                    <a:pt x="655" y="1165"/>
                  </a:cubicBezTo>
                  <a:cubicBezTo>
                    <a:pt x="801" y="1235"/>
                    <a:pt x="801" y="1235"/>
                    <a:pt x="801" y="1235"/>
                  </a:cubicBezTo>
                  <a:cubicBezTo>
                    <a:pt x="776" y="1254"/>
                    <a:pt x="738" y="1277"/>
                    <a:pt x="694" y="1277"/>
                  </a:cubicBezTo>
                  <a:cubicBezTo>
                    <a:pt x="675" y="1277"/>
                    <a:pt x="657" y="1273"/>
                    <a:pt x="639" y="1265"/>
                  </a:cubicBezTo>
                  <a:close/>
                  <a:moveTo>
                    <a:pt x="1406" y="1076"/>
                  </a:moveTo>
                  <a:cubicBezTo>
                    <a:pt x="1473" y="1076"/>
                    <a:pt x="1541" y="1093"/>
                    <a:pt x="1578" y="1104"/>
                  </a:cubicBezTo>
                  <a:cubicBezTo>
                    <a:pt x="1555" y="1161"/>
                    <a:pt x="1496" y="1286"/>
                    <a:pt x="1409" y="1325"/>
                  </a:cubicBezTo>
                  <a:cubicBezTo>
                    <a:pt x="1391" y="1333"/>
                    <a:pt x="1373" y="1337"/>
                    <a:pt x="1354" y="1337"/>
                  </a:cubicBezTo>
                  <a:cubicBezTo>
                    <a:pt x="1354" y="1337"/>
                    <a:pt x="1354" y="1337"/>
                    <a:pt x="1354" y="1337"/>
                  </a:cubicBezTo>
                  <a:cubicBezTo>
                    <a:pt x="1310" y="1337"/>
                    <a:pt x="1272" y="1315"/>
                    <a:pt x="1247" y="1296"/>
                  </a:cubicBezTo>
                  <a:cubicBezTo>
                    <a:pt x="1393" y="1226"/>
                    <a:pt x="1393" y="1226"/>
                    <a:pt x="1393" y="1226"/>
                  </a:cubicBezTo>
                  <a:cubicBezTo>
                    <a:pt x="1408" y="1219"/>
                    <a:pt x="1414" y="1201"/>
                    <a:pt x="1407" y="1186"/>
                  </a:cubicBezTo>
                  <a:cubicBezTo>
                    <a:pt x="1400" y="1171"/>
                    <a:pt x="1382" y="1164"/>
                    <a:pt x="1366" y="1171"/>
                  </a:cubicBezTo>
                  <a:cubicBezTo>
                    <a:pt x="1221" y="1241"/>
                    <a:pt x="1221" y="1241"/>
                    <a:pt x="1221" y="1241"/>
                  </a:cubicBezTo>
                  <a:cubicBezTo>
                    <a:pt x="1222" y="1197"/>
                    <a:pt x="1235" y="1129"/>
                    <a:pt x="1300" y="1096"/>
                  </a:cubicBezTo>
                  <a:cubicBezTo>
                    <a:pt x="1328" y="1083"/>
                    <a:pt x="1363" y="1076"/>
                    <a:pt x="1406" y="1076"/>
                  </a:cubicBezTo>
                  <a:close/>
                  <a:moveTo>
                    <a:pt x="1181" y="1326"/>
                  </a:moveTo>
                  <a:cubicBezTo>
                    <a:pt x="1178" y="1398"/>
                    <a:pt x="1200" y="1467"/>
                    <a:pt x="1245" y="1525"/>
                  </a:cubicBezTo>
                  <a:cubicBezTo>
                    <a:pt x="1258" y="1541"/>
                    <a:pt x="1258" y="1541"/>
                    <a:pt x="1258" y="1541"/>
                  </a:cubicBezTo>
                  <a:cubicBezTo>
                    <a:pt x="1210" y="1550"/>
                    <a:pt x="1167" y="1576"/>
                    <a:pt x="1135" y="1613"/>
                  </a:cubicBezTo>
                  <a:cubicBezTo>
                    <a:pt x="1111" y="1595"/>
                    <a:pt x="1084" y="1584"/>
                    <a:pt x="1054" y="1579"/>
                  </a:cubicBezTo>
                  <a:cubicBezTo>
                    <a:pt x="1054" y="1438"/>
                    <a:pt x="1054" y="1438"/>
                    <a:pt x="1054" y="1438"/>
                  </a:cubicBezTo>
                  <a:cubicBezTo>
                    <a:pt x="1068" y="1418"/>
                    <a:pt x="1112" y="1359"/>
                    <a:pt x="1181" y="1326"/>
                  </a:cubicBezTo>
                  <a:close/>
                  <a:moveTo>
                    <a:pt x="901" y="803"/>
                  </a:moveTo>
                  <a:cubicBezTo>
                    <a:pt x="901" y="710"/>
                    <a:pt x="983" y="597"/>
                    <a:pt x="1024" y="547"/>
                  </a:cubicBezTo>
                  <a:cubicBezTo>
                    <a:pt x="1065" y="597"/>
                    <a:pt x="1147" y="709"/>
                    <a:pt x="1147" y="803"/>
                  </a:cubicBezTo>
                  <a:cubicBezTo>
                    <a:pt x="1147" y="876"/>
                    <a:pt x="1093" y="915"/>
                    <a:pt x="1054" y="933"/>
                  </a:cubicBezTo>
                  <a:cubicBezTo>
                    <a:pt x="1054" y="815"/>
                    <a:pt x="1054" y="815"/>
                    <a:pt x="1054" y="815"/>
                  </a:cubicBezTo>
                  <a:cubicBezTo>
                    <a:pt x="1054" y="798"/>
                    <a:pt x="1041" y="785"/>
                    <a:pt x="1024" y="785"/>
                  </a:cubicBezTo>
                  <a:cubicBezTo>
                    <a:pt x="1007" y="785"/>
                    <a:pt x="994" y="798"/>
                    <a:pt x="994" y="815"/>
                  </a:cubicBezTo>
                  <a:cubicBezTo>
                    <a:pt x="994" y="933"/>
                    <a:pt x="994" y="933"/>
                    <a:pt x="994" y="933"/>
                  </a:cubicBezTo>
                  <a:cubicBezTo>
                    <a:pt x="955" y="915"/>
                    <a:pt x="901" y="876"/>
                    <a:pt x="901" y="803"/>
                  </a:cubicBezTo>
                  <a:close/>
                  <a:moveTo>
                    <a:pt x="64" y="1988"/>
                  </a:moveTo>
                  <a:cubicBezTo>
                    <a:pt x="78" y="1926"/>
                    <a:pt x="134" y="1879"/>
                    <a:pt x="200" y="1879"/>
                  </a:cubicBezTo>
                  <a:cubicBezTo>
                    <a:pt x="216" y="1879"/>
                    <a:pt x="232" y="1882"/>
                    <a:pt x="248" y="1888"/>
                  </a:cubicBezTo>
                  <a:cubicBezTo>
                    <a:pt x="261" y="1893"/>
                    <a:pt x="276" y="1888"/>
                    <a:pt x="284" y="1875"/>
                  </a:cubicBezTo>
                  <a:cubicBezTo>
                    <a:pt x="333" y="1797"/>
                    <a:pt x="418" y="1750"/>
                    <a:pt x="511" y="1750"/>
                  </a:cubicBezTo>
                  <a:cubicBezTo>
                    <a:pt x="525" y="1750"/>
                    <a:pt x="539" y="1751"/>
                    <a:pt x="554" y="1753"/>
                  </a:cubicBezTo>
                  <a:cubicBezTo>
                    <a:pt x="570" y="1756"/>
                    <a:pt x="585" y="1745"/>
                    <a:pt x="588" y="1729"/>
                  </a:cubicBezTo>
                  <a:cubicBezTo>
                    <a:pt x="601" y="1652"/>
                    <a:pt x="667" y="1597"/>
                    <a:pt x="745" y="1597"/>
                  </a:cubicBezTo>
                  <a:cubicBezTo>
                    <a:pt x="802" y="1597"/>
                    <a:pt x="853" y="1625"/>
                    <a:pt x="882" y="1674"/>
                  </a:cubicBezTo>
                  <a:cubicBezTo>
                    <a:pt x="887" y="1682"/>
                    <a:pt x="895" y="1687"/>
                    <a:pt x="905" y="1688"/>
                  </a:cubicBezTo>
                  <a:cubicBezTo>
                    <a:pt x="914" y="1689"/>
                    <a:pt x="924" y="1685"/>
                    <a:pt x="930" y="1678"/>
                  </a:cubicBezTo>
                  <a:cubicBezTo>
                    <a:pt x="954" y="1652"/>
                    <a:pt x="988" y="1637"/>
                    <a:pt x="1024" y="1637"/>
                  </a:cubicBezTo>
                  <a:cubicBezTo>
                    <a:pt x="1060" y="1637"/>
                    <a:pt x="1094" y="1652"/>
                    <a:pt x="1118" y="1678"/>
                  </a:cubicBezTo>
                  <a:cubicBezTo>
                    <a:pt x="1124" y="1685"/>
                    <a:pt x="1134" y="1689"/>
                    <a:pt x="1143" y="1688"/>
                  </a:cubicBezTo>
                  <a:cubicBezTo>
                    <a:pt x="1153" y="1687"/>
                    <a:pt x="1161" y="1682"/>
                    <a:pt x="1166" y="1674"/>
                  </a:cubicBezTo>
                  <a:cubicBezTo>
                    <a:pt x="1195" y="1625"/>
                    <a:pt x="1246" y="1597"/>
                    <a:pt x="1303" y="1597"/>
                  </a:cubicBezTo>
                  <a:cubicBezTo>
                    <a:pt x="1381" y="1597"/>
                    <a:pt x="1447" y="1652"/>
                    <a:pt x="1460" y="1729"/>
                  </a:cubicBezTo>
                  <a:cubicBezTo>
                    <a:pt x="1463" y="1745"/>
                    <a:pt x="1478" y="1756"/>
                    <a:pt x="1494" y="1753"/>
                  </a:cubicBezTo>
                  <a:cubicBezTo>
                    <a:pt x="1509" y="1751"/>
                    <a:pt x="1523" y="1750"/>
                    <a:pt x="1537" y="1750"/>
                  </a:cubicBezTo>
                  <a:cubicBezTo>
                    <a:pt x="1630" y="1750"/>
                    <a:pt x="1715" y="1797"/>
                    <a:pt x="1764" y="1875"/>
                  </a:cubicBezTo>
                  <a:cubicBezTo>
                    <a:pt x="1772" y="1888"/>
                    <a:pt x="1787" y="1893"/>
                    <a:pt x="1800" y="1888"/>
                  </a:cubicBezTo>
                  <a:cubicBezTo>
                    <a:pt x="1816" y="1882"/>
                    <a:pt x="1832" y="1879"/>
                    <a:pt x="1848" y="1879"/>
                  </a:cubicBezTo>
                  <a:cubicBezTo>
                    <a:pt x="1914" y="1879"/>
                    <a:pt x="1970" y="1926"/>
                    <a:pt x="1984" y="1988"/>
                  </a:cubicBezTo>
                  <a:lnTo>
                    <a:pt x="64" y="19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3079" name="Straight Connector 3078">
            <a:extLst>
              <a:ext uri="{FF2B5EF4-FFF2-40B4-BE49-F238E27FC236}">
                <a16:creationId xmlns:a16="http://schemas.microsoft.com/office/drawing/2014/main" id="{D76C5F61-15CA-51F8-97F9-6328764A5BEA}"/>
              </a:ext>
            </a:extLst>
          </p:cNvPr>
          <p:cNvCxnSpPr>
            <a:cxnSpLocks/>
          </p:cNvCxnSpPr>
          <p:nvPr/>
        </p:nvCxnSpPr>
        <p:spPr>
          <a:xfrm>
            <a:off x="6960255" y="2253251"/>
            <a:ext cx="1828800" cy="0"/>
          </a:xfrm>
          <a:prstGeom prst="line">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82" name="Connector: Elbow 3081">
            <a:extLst>
              <a:ext uri="{FF2B5EF4-FFF2-40B4-BE49-F238E27FC236}">
                <a16:creationId xmlns:a16="http://schemas.microsoft.com/office/drawing/2014/main" id="{FD31B200-A09A-0359-EC12-3634577C176D}"/>
              </a:ext>
            </a:extLst>
          </p:cNvPr>
          <p:cNvCxnSpPr>
            <a:cxnSpLocks/>
          </p:cNvCxnSpPr>
          <p:nvPr/>
        </p:nvCxnSpPr>
        <p:spPr>
          <a:xfrm flipV="1">
            <a:off x="7953453" y="1936816"/>
            <a:ext cx="835602" cy="316435"/>
          </a:xfrm>
          <a:prstGeom prst="bentConnector3">
            <a:avLst>
              <a:gd name="adj1" fmla="val -597"/>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87" name="Rectangle 3086">
            <a:extLst>
              <a:ext uri="{FF2B5EF4-FFF2-40B4-BE49-F238E27FC236}">
                <a16:creationId xmlns:a16="http://schemas.microsoft.com/office/drawing/2014/main" id="{21791B20-BA2B-1B05-D7B2-83F8D3193AE3}"/>
              </a:ext>
            </a:extLst>
          </p:cNvPr>
          <p:cNvSpPr/>
          <p:nvPr/>
        </p:nvSpPr>
        <p:spPr>
          <a:xfrm>
            <a:off x="8917408" y="1834914"/>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Test Environment management</a:t>
            </a:r>
          </a:p>
        </p:txBody>
      </p:sp>
      <p:sp>
        <p:nvSpPr>
          <p:cNvPr id="3088" name="Rectangle 3087">
            <a:extLst>
              <a:ext uri="{FF2B5EF4-FFF2-40B4-BE49-F238E27FC236}">
                <a16:creationId xmlns:a16="http://schemas.microsoft.com/office/drawing/2014/main" id="{B1638F08-BDEB-1001-9CC5-B2DC531E92B0}"/>
              </a:ext>
            </a:extLst>
          </p:cNvPr>
          <p:cNvSpPr/>
          <p:nvPr/>
        </p:nvSpPr>
        <p:spPr>
          <a:xfrm>
            <a:off x="8917408" y="2137812"/>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Test Data management</a:t>
            </a:r>
          </a:p>
        </p:txBody>
      </p:sp>
      <p:cxnSp>
        <p:nvCxnSpPr>
          <p:cNvPr id="3089" name="Straight Connector 3088">
            <a:extLst>
              <a:ext uri="{FF2B5EF4-FFF2-40B4-BE49-F238E27FC236}">
                <a16:creationId xmlns:a16="http://schemas.microsoft.com/office/drawing/2014/main" id="{DDC128AC-8701-128A-6D49-05319CB3F5A5}"/>
              </a:ext>
            </a:extLst>
          </p:cNvPr>
          <p:cNvCxnSpPr>
            <a:cxnSpLocks/>
          </p:cNvCxnSpPr>
          <p:nvPr/>
        </p:nvCxnSpPr>
        <p:spPr>
          <a:xfrm>
            <a:off x="6960255" y="3192280"/>
            <a:ext cx="1828800" cy="0"/>
          </a:xfrm>
          <a:prstGeom prst="line">
            <a:avLst/>
          </a:prstGeom>
          <a:ln>
            <a:solidFill>
              <a:srgbClr val="0091D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98" name="Rectangle 3097">
            <a:extLst>
              <a:ext uri="{FF2B5EF4-FFF2-40B4-BE49-F238E27FC236}">
                <a16:creationId xmlns:a16="http://schemas.microsoft.com/office/drawing/2014/main" id="{76E30163-B990-4012-E9ED-C71A7480422B}"/>
              </a:ext>
            </a:extLst>
          </p:cNvPr>
          <p:cNvSpPr/>
          <p:nvPr/>
        </p:nvSpPr>
        <p:spPr>
          <a:xfrm>
            <a:off x="8917408" y="3119583"/>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Virtualization</a:t>
            </a:r>
          </a:p>
        </p:txBody>
      </p:sp>
      <p:sp>
        <p:nvSpPr>
          <p:cNvPr id="3099" name="Rectangle 3098">
            <a:extLst>
              <a:ext uri="{FF2B5EF4-FFF2-40B4-BE49-F238E27FC236}">
                <a16:creationId xmlns:a16="http://schemas.microsoft.com/office/drawing/2014/main" id="{65F1A319-E4D9-07B6-AC7B-41CB7543275F}"/>
              </a:ext>
            </a:extLst>
          </p:cNvPr>
          <p:cNvSpPr/>
          <p:nvPr/>
        </p:nvSpPr>
        <p:spPr>
          <a:xfrm>
            <a:off x="8917408" y="3451428"/>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Capture NFRs including sustainability goals</a:t>
            </a:r>
          </a:p>
        </p:txBody>
      </p:sp>
      <p:cxnSp>
        <p:nvCxnSpPr>
          <p:cNvPr id="3101" name="Straight Connector 3100">
            <a:extLst>
              <a:ext uri="{FF2B5EF4-FFF2-40B4-BE49-F238E27FC236}">
                <a16:creationId xmlns:a16="http://schemas.microsoft.com/office/drawing/2014/main" id="{FB93C70E-A3D1-4244-9F20-C3915E0E31DF}"/>
              </a:ext>
            </a:extLst>
          </p:cNvPr>
          <p:cNvCxnSpPr>
            <a:cxnSpLocks/>
          </p:cNvCxnSpPr>
          <p:nvPr/>
        </p:nvCxnSpPr>
        <p:spPr>
          <a:xfrm>
            <a:off x="6960255" y="4124024"/>
            <a:ext cx="1828800" cy="0"/>
          </a:xfrm>
          <a:prstGeom prst="line">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8C608548-E419-EFB0-2713-35B92981A27D}"/>
              </a:ext>
            </a:extLst>
          </p:cNvPr>
          <p:cNvSpPr/>
          <p:nvPr/>
        </p:nvSpPr>
        <p:spPr>
          <a:xfrm>
            <a:off x="8910944" y="3946418"/>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Context based Risk Based Testing approach</a:t>
            </a:r>
          </a:p>
        </p:txBody>
      </p:sp>
      <p:cxnSp>
        <p:nvCxnSpPr>
          <p:cNvPr id="3105" name="Straight Connector 3104">
            <a:extLst>
              <a:ext uri="{FF2B5EF4-FFF2-40B4-BE49-F238E27FC236}">
                <a16:creationId xmlns:a16="http://schemas.microsoft.com/office/drawing/2014/main" id="{D95523A5-875D-87AA-DA2C-AC94F3B3F6D6}"/>
              </a:ext>
            </a:extLst>
          </p:cNvPr>
          <p:cNvCxnSpPr>
            <a:cxnSpLocks/>
          </p:cNvCxnSpPr>
          <p:nvPr/>
        </p:nvCxnSpPr>
        <p:spPr>
          <a:xfrm>
            <a:off x="6960255" y="5040839"/>
            <a:ext cx="1828800" cy="0"/>
          </a:xfrm>
          <a:prstGeom prst="line">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07" name="Rectangle 3106">
            <a:extLst>
              <a:ext uri="{FF2B5EF4-FFF2-40B4-BE49-F238E27FC236}">
                <a16:creationId xmlns:a16="http://schemas.microsoft.com/office/drawing/2014/main" id="{45462993-B1DA-175A-533D-74F946B4977D}"/>
              </a:ext>
            </a:extLst>
          </p:cNvPr>
          <p:cNvSpPr/>
          <p:nvPr/>
        </p:nvSpPr>
        <p:spPr>
          <a:xfrm>
            <a:off x="8943302" y="4613071"/>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Opkey Reusable assets for Powered testing</a:t>
            </a:r>
          </a:p>
        </p:txBody>
      </p:sp>
      <p:sp>
        <p:nvSpPr>
          <p:cNvPr id="3108" name="Rectangle 3107">
            <a:extLst>
              <a:ext uri="{FF2B5EF4-FFF2-40B4-BE49-F238E27FC236}">
                <a16:creationId xmlns:a16="http://schemas.microsoft.com/office/drawing/2014/main" id="{0039B723-D173-C80D-98CB-283569A11FF1}"/>
              </a:ext>
            </a:extLst>
          </p:cNvPr>
          <p:cNvSpPr/>
          <p:nvPr/>
        </p:nvSpPr>
        <p:spPr>
          <a:xfrm>
            <a:off x="8943302" y="4949118"/>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KPMG Innovation approach</a:t>
            </a:r>
          </a:p>
        </p:txBody>
      </p:sp>
      <p:cxnSp>
        <p:nvCxnSpPr>
          <p:cNvPr id="3114" name="Connector: Elbow 3113">
            <a:extLst>
              <a:ext uri="{FF2B5EF4-FFF2-40B4-BE49-F238E27FC236}">
                <a16:creationId xmlns:a16="http://schemas.microsoft.com/office/drawing/2014/main" id="{48900B2E-C1DC-A3F9-4E29-963F4EFF8222}"/>
              </a:ext>
            </a:extLst>
          </p:cNvPr>
          <p:cNvCxnSpPr>
            <a:cxnSpLocks/>
          </p:cNvCxnSpPr>
          <p:nvPr/>
        </p:nvCxnSpPr>
        <p:spPr>
          <a:xfrm>
            <a:off x="7953453" y="3221719"/>
            <a:ext cx="835602" cy="316435"/>
          </a:xfrm>
          <a:prstGeom prst="bentConnector3">
            <a:avLst>
              <a:gd name="adj1" fmla="val -597"/>
            </a:avLst>
          </a:prstGeom>
          <a:ln>
            <a:solidFill>
              <a:srgbClr val="0091D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15" name="Connector: Elbow 3114">
            <a:extLst>
              <a:ext uri="{FF2B5EF4-FFF2-40B4-BE49-F238E27FC236}">
                <a16:creationId xmlns:a16="http://schemas.microsoft.com/office/drawing/2014/main" id="{783B72B3-D157-FEBC-D8FD-1B8F73DB1DE0}"/>
              </a:ext>
            </a:extLst>
          </p:cNvPr>
          <p:cNvCxnSpPr>
            <a:cxnSpLocks/>
          </p:cNvCxnSpPr>
          <p:nvPr/>
        </p:nvCxnSpPr>
        <p:spPr>
          <a:xfrm>
            <a:off x="7950011" y="3188763"/>
            <a:ext cx="839044" cy="801275"/>
          </a:xfrm>
          <a:prstGeom prst="bentConnector3">
            <a:avLst>
              <a:gd name="adj1" fmla="val -389"/>
            </a:avLst>
          </a:prstGeom>
          <a:ln>
            <a:solidFill>
              <a:srgbClr val="0091D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16" name="Connector: Elbow 3115">
            <a:extLst>
              <a:ext uri="{FF2B5EF4-FFF2-40B4-BE49-F238E27FC236}">
                <a16:creationId xmlns:a16="http://schemas.microsoft.com/office/drawing/2014/main" id="{507C7E6C-A6E5-3808-1DBB-12C350AB1805}"/>
              </a:ext>
            </a:extLst>
          </p:cNvPr>
          <p:cNvCxnSpPr>
            <a:cxnSpLocks/>
          </p:cNvCxnSpPr>
          <p:nvPr/>
        </p:nvCxnSpPr>
        <p:spPr>
          <a:xfrm flipV="1">
            <a:off x="7953453" y="4695197"/>
            <a:ext cx="835602" cy="316435"/>
          </a:xfrm>
          <a:prstGeom prst="bentConnector3">
            <a:avLst>
              <a:gd name="adj1" fmla="val -597"/>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17" name="Connector: Elbow 3116">
            <a:extLst>
              <a:ext uri="{FF2B5EF4-FFF2-40B4-BE49-F238E27FC236}">
                <a16:creationId xmlns:a16="http://schemas.microsoft.com/office/drawing/2014/main" id="{657DF95C-7623-D944-884C-89E52B43B0CA}"/>
              </a:ext>
            </a:extLst>
          </p:cNvPr>
          <p:cNvCxnSpPr>
            <a:cxnSpLocks/>
          </p:cNvCxnSpPr>
          <p:nvPr/>
        </p:nvCxnSpPr>
        <p:spPr>
          <a:xfrm>
            <a:off x="7953453" y="5016203"/>
            <a:ext cx="835602" cy="316435"/>
          </a:xfrm>
          <a:prstGeom prst="bentConnector3">
            <a:avLst>
              <a:gd name="adj1" fmla="val -597"/>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18" name="Rectangle 3117">
            <a:extLst>
              <a:ext uri="{FF2B5EF4-FFF2-40B4-BE49-F238E27FC236}">
                <a16:creationId xmlns:a16="http://schemas.microsoft.com/office/drawing/2014/main" id="{13863DF0-C3EC-D447-D50B-9D41A941E25A}"/>
              </a:ext>
            </a:extLst>
          </p:cNvPr>
          <p:cNvSpPr/>
          <p:nvPr/>
        </p:nvSpPr>
        <p:spPr>
          <a:xfrm>
            <a:off x="8943302" y="5231415"/>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dirty="0"/>
              <a:t>KPMG Automation approach</a:t>
            </a:r>
          </a:p>
        </p:txBody>
      </p:sp>
      <p:sp>
        <p:nvSpPr>
          <p:cNvPr id="3119" name="Rectangle 3118">
            <a:extLst>
              <a:ext uri="{FF2B5EF4-FFF2-40B4-BE49-F238E27FC236}">
                <a16:creationId xmlns:a16="http://schemas.microsoft.com/office/drawing/2014/main" id="{9E56D896-D901-D9F1-E516-4F5EF8263C7B}"/>
              </a:ext>
            </a:extLst>
          </p:cNvPr>
          <p:cNvSpPr/>
          <p:nvPr/>
        </p:nvSpPr>
        <p:spPr>
          <a:xfrm>
            <a:off x="8917408" y="2440711"/>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Tooling approach and standardization</a:t>
            </a:r>
          </a:p>
        </p:txBody>
      </p:sp>
      <p:cxnSp>
        <p:nvCxnSpPr>
          <p:cNvPr id="3120" name="Connector: Elbow 3119">
            <a:extLst>
              <a:ext uri="{FF2B5EF4-FFF2-40B4-BE49-F238E27FC236}">
                <a16:creationId xmlns:a16="http://schemas.microsoft.com/office/drawing/2014/main" id="{AC0D1E15-0D58-AA00-D47F-C5573E6905EC}"/>
              </a:ext>
            </a:extLst>
          </p:cNvPr>
          <p:cNvCxnSpPr>
            <a:cxnSpLocks/>
          </p:cNvCxnSpPr>
          <p:nvPr/>
        </p:nvCxnSpPr>
        <p:spPr>
          <a:xfrm>
            <a:off x="7953453" y="2220777"/>
            <a:ext cx="835602" cy="316435"/>
          </a:xfrm>
          <a:prstGeom prst="bentConnector3">
            <a:avLst>
              <a:gd name="adj1" fmla="val -597"/>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21" name="Straight Connector 3120">
            <a:extLst>
              <a:ext uri="{FF2B5EF4-FFF2-40B4-BE49-F238E27FC236}">
                <a16:creationId xmlns:a16="http://schemas.microsoft.com/office/drawing/2014/main" id="{47E74297-57A5-6679-AFFD-7504B4606D72}"/>
              </a:ext>
            </a:extLst>
          </p:cNvPr>
          <p:cNvCxnSpPr>
            <a:cxnSpLocks/>
          </p:cNvCxnSpPr>
          <p:nvPr/>
        </p:nvCxnSpPr>
        <p:spPr>
          <a:xfrm>
            <a:off x="6960255" y="5972036"/>
            <a:ext cx="1828800" cy="0"/>
          </a:xfrm>
          <a:prstGeom prst="line">
            <a:avLst/>
          </a:prstGeom>
          <a:ln>
            <a:solidFill>
              <a:srgbClr val="00A3A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22" name="Rectangle 3121">
            <a:extLst>
              <a:ext uri="{FF2B5EF4-FFF2-40B4-BE49-F238E27FC236}">
                <a16:creationId xmlns:a16="http://schemas.microsoft.com/office/drawing/2014/main" id="{7CBC2C63-0008-975D-758A-40F9C80CF002}"/>
              </a:ext>
            </a:extLst>
          </p:cNvPr>
          <p:cNvSpPr/>
          <p:nvPr/>
        </p:nvSpPr>
        <p:spPr>
          <a:xfrm>
            <a:off x="8909095" y="6171827"/>
            <a:ext cx="317761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Script less/ Low code platforms &amp; automation tools </a:t>
            </a:r>
          </a:p>
        </p:txBody>
      </p:sp>
      <p:cxnSp>
        <p:nvCxnSpPr>
          <p:cNvPr id="3126" name="Connector: Elbow 3125">
            <a:extLst>
              <a:ext uri="{FF2B5EF4-FFF2-40B4-BE49-F238E27FC236}">
                <a16:creationId xmlns:a16="http://schemas.microsoft.com/office/drawing/2014/main" id="{8F584F8D-9F23-0D89-7557-4A55AA5C25C6}"/>
              </a:ext>
            </a:extLst>
          </p:cNvPr>
          <p:cNvCxnSpPr>
            <a:cxnSpLocks/>
          </p:cNvCxnSpPr>
          <p:nvPr/>
        </p:nvCxnSpPr>
        <p:spPr>
          <a:xfrm>
            <a:off x="7953453" y="5968519"/>
            <a:ext cx="835602" cy="316435"/>
          </a:xfrm>
          <a:prstGeom prst="bentConnector3">
            <a:avLst>
              <a:gd name="adj1" fmla="val -597"/>
            </a:avLst>
          </a:prstGeom>
          <a:ln>
            <a:solidFill>
              <a:srgbClr val="00A3A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27" name="Connector: Elbow 3126">
            <a:extLst>
              <a:ext uri="{FF2B5EF4-FFF2-40B4-BE49-F238E27FC236}">
                <a16:creationId xmlns:a16="http://schemas.microsoft.com/office/drawing/2014/main" id="{CA9CE8C6-F658-2554-C904-7FF783965455}"/>
              </a:ext>
            </a:extLst>
          </p:cNvPr>
          <p:cNvCxnSpPr>
            <a:cxnSpLocks/>
          </p:cNvCxnSpPr>
          <p:nvPr/>
        </p:nvCxnSpPr>
        <p:spPr>
          <a:xfrm>
            <a:off x="7951836" y="5316814"/>
            <a:ext cx="837219" cy="543996"/>
          </a:xfrm>
          <a:prstGeom prst="bentConnector3">
            <a:avLst>
              <a:gd name="adj1" fmla="val -499"/>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28" name="Rectangle 3127">
            <a:extLst>
              <a:ext uri="{FF2B5EF4-FFF2-40B4-BE49-F238E27FC236}">
                <a16:creationId xmlns:a16="http://schemas.microsoft.com/office/drawing/2014/main" id="{2739AE2B-2267-4751-FE7E-9C6AA594B9E2}"/>
              </a:ext>
            </a:extLst>
          </p:cNvPr>
          <p:cNvSpPr/>
          <p:nvPr/>
        </p:nvSpPr>
        <p:spPr>
          <a:xfrm>
            <a:off x="8943302" y="5799578"/>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Minimize redundancy</a:t>
            </a:r>
          </a:p>
        </p:txBody>
      </p:sp>
      <p:sp>
        <p:nvSpPr>
          <p:cNvPr id="2" name="TextBox 1">
            <a:extLst>
              <a:ext uri="{FF2B5EF4-FFF2-40B4-BE49-F238E27FC236}">
                <a16:creationId xmlns:a16="http://schemas.microsoft.com/office/drawing/2014/main" id="{19175784-2309-E769-9CC6-1A30AEEE763D}"/>
              </a:ext>
            </a:extLst>
          </p:cNvPr>
          <p:cNvSpPr txBox="1"/>
          <p:nvPr/>
        </p:nvSpPr>
        <p:spPr>
          <a:xfrm>
            <a:off x="838200" y="949752"/>
            <a:ext cx="10907384" cy="523220"/>
          </a:xfrm>
          <a:prstGeom prst="rect">
            <a:avLst/>
          </a:prstGeom>
          <a:noFill/>
        </p:spPr>
        <p:txBody>
          <a:bodyPr wrap="square" rtlCol="0">
            <a:spAutoFit/>
          </a:bodyPr>
          <a:lstStyle/>
          <a:p>
            <a:r>
              <a:rPr lang="en-US" sz="1400" dirty="0"/>
              <a:t>Our approach prioritizes minimizing carbon footprint by optimizing Quality Engineering activities, which enables responsible consumption of storage space and reduced hardware and power usage, all without compromising on the quality of outcomes.</a:t>
            </a:r>
          </a:p>
        </p:txBody>
      </p:sp>
      <p:cxnSp>
        <p:nvCxnSpPr>
          <p:cNvPr id="13" name="Connector: Elbow 12">
            <a:extLst>
              <a:ext uri="{FF2B5EF4-FFF2-40B4-BE49-F238E27FC236}">
                <a16:creationId xmlns:a16="http://schemas.microsoft.com/office/drawing/2014/main" id="{55E2604D-D7F3-561D-C63B-91FC69A74923}"/>
              </a:ext>
            </a:extLst>
          </p:cNvPr>
          <p:cNvCxnSpPr>
            <a:cxnSpLocks/>
          </p:cNvCxnSpPr>
          <p:nvPr/>
        </p:nvCxnSpPr>
        <p:spPr>
          <a:xfrm>
            <a:off x="7953453" y="2530493"/>
            <a:ext cx="835602" cy="316435"/>
          </a:xfrm>
          <a:prstGeom prst="bentConnector3">
            <a:avLst>
              <a:gd name="adj1" fmla="val -597"/>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6B80DA4-2235-0B3E-AA68-57435637D4D4}"/>
              </a:ext>
            </a:extLst>
          </p:cNvPr>
          <p:cNvSpPr/>
          <p:nvPr/>
        </p:nvSpPr>
        <p:spPr>
          <a:xfrm>
            <a:off x="8943302" y="2750427"/>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Cloud computing and IAC</a:t>
            </a:r>
          </a:p>
        </p:txBody>
      </p:sp>
      <p:grpSp>
        <p:nvGrpSpPr>
          <p:cNvPr id="28" name="Group 27">
            <a:extLst>
              <a:ext uri="{FF2B5EF4-FFF2-40B4-BE49-F238E27FC236}">
                <a16:creationId xmlns:a16="http://schemas.microsoft.com/office/drawing/2014/main" id="{793297D0-E650-C78D-B4E1-85F1D2A4212A}"/>
              </a:ext>
            </a:extLst>
          </p:cNvPr>
          <p:cNvGrpSpPr/>
          <p:nvPr/>
        </p:nvGrpSpPr>
        <p:grpSpPr>
          <a:xfrm>
            <a:off x="2361036" y="4876955"/>
            <a:ext cx="457200" cy="457200"/>
            <a:chOff x="7062788" y="13976350"/>
            <a:chExt cx="2395537" cy="2257425"/>
          </a:xfrm>
          <a:solidFill>
            <a:schemeClr val="bg1"/>
          </a:solidFill>
        </p:grpSpPr>
        <p:sp>
          <p:nvSpPr>
            <p:cNvPr id="45" name="Freeform 5">
              <a:extLst>
                <a:ext uri="{FF2B5EF4-FFF2-40B4-BE49-F238E27FC236}">
                  <a16:creationId xmlns:a16="http://schemas.microsoft.com/office/drawing/2014/main" id="{A4085636-7532-87C0-EBF2-DFB51C7B1DD2}"/>
                </a:ext>
              </a:extLst>
            </p:cNvPr>
            <p:cNvSpPr>
              <a:spLocks/>
            </p:cNvSpPr>
            <p:nvPr/>
          </p:nvSpPr>
          <p:spPr bwMode="auto">
            <a:xfrm>
              <a:off x="8297863" y="15338425"/>
              <a:ext cx="928688" cy="895350"/>
            </a:xfrm>
            <a:custGeom>
              <a:avLst/>
              <a:gdLst>
                <a:gd name="T0" fmla="*/ 109 w 391"/>
                <a:gd name="T1" fmla="*/ 79 h 376"/>
                <a:gd name="T2" fmla="*/ 109 w 391"/>
                <a:gd name="T3" fmla="*/ 0 h 376"/>
                <a:gd name="T4" fmla="*/ 0 w 391"/>
                <a:gd name="T5" fmla="*/ 189 h 376"/>
                <a:gd name="T6" fmla="*/ 110 w 391"/>
                <a:gd name="T7" fmla="*/ 376 h 376"/>
                <a:gd name="T8" fmla="*/ 112 w 391"/>
                <a:gd name="T9" fmla="*/ 298 h 376"/>
                <a:gd name="T10" fmla="*/ 220 w 391"/>
                <a:gd name="T11" fmla="*/ 298 h 376"/>
                <a:gd name="T12" fmla="*/ 281 w 391"/>
                <a:gd name="T13" fmla="*/ 265 h 376"/>
                <a:gd name="T14" fmla="*/ 391 w 391"/>
                <a:gd name="T15" fmla="*/ 64 h 376"/>
                <a:gd name="T16" fmla="*/ 364 w 391"/>
                <a:gd name="T17" fmla="*/ 81 h 376"/>
                <a:gd name="T18" fmla="*/ 109 w 391"/>
                <a:gd name="T19" fmla="*/ 7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376">
                  <a:moveTo>
                    <a:pt x="109" y="79"/>
                  </a:moveTo>
                  <a:cubicBezTo>
                    <a:pt x="109" y="0"/>
                    <a:pt x="109" y="0"/>
                    <a:pt x="109" y="0"/>
                  </a:cubicBezTo>
                  <a:cubicBezTo>
                    <a:pt x="0" y="189"/>
                    <a:pt x="0" y="189"/>
                    <a:pt x="0" y="189"/>
                  </a:cubicBezTo>
                  <a:cubicBezTo>
                    <a:pt x="110" y="376"/>
                    <a:pt x="110" y="376"/>
                    <a:pt x="110" y="376"/>
                  </a:cubicBezTo>
                  <a:cubicBezTo>
                    <a:pt x="112" y="298"/>
                    <a:pt x="112" y="298"/>
                    <a:pt x="112" y="298"/>
                  </a:cubicBezTo>
                  <a:cubicBezTo>
                    <a:pt x="220" y="298"/>
                    <a:pt x="220" y="298"/>
                    <a:pt x="220" y="298"/>
                  </a:cubicBezTo>
                  <a:cubicBezTo>
                    <a:pt x="266" y="297"/>
                    <a:pt x="281" y="265"/>
                    <a:pt x="281" y="265"/>
                  </a:cubicBezTo>
                  <a:cubicBezTo>
                    <a:pt x="391" y="64"/>
                    <a:pt x="391" y="64"/>
                    <a:pt x="391" y="64"/>
                  </a:cubicBezTo>
                  <a:cubicBezTo>
                    <a:pt x="376" y="79"/>
                    <a:pt x="364" y="81"/>
                    <a:pt x="364" y="81"/>
                  </a:cubicBezTo>
                  <a:lnTo>
                    <a:pt x="109"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822E4E0-1FA1-1E7C-7545-EE2B9A916401}"/>
                </a:ext>
              </a:extLst>
            </p:cNvPr>
            <p:cNvSpPr>
              <a:spLocks/>
            </p:cNvSpPr>
            <p:nvPr/>
          </p:nvSpPr>
          <p:spPr bwMode="auto">
            <a:xfrm>
              <a:off x="8047038" y="14049375"/>
              <a:ext cx="1001713" cy="681038"/>
            </a:xfrm>
            <a:custGeom>
              <a:avLst/>
              <a:gdLst>
                <a:gd name="T0" fmla="*/ 315 w 421"/>
                <a:gd name="T1" fmla="*/ 286 h 286"/>
                <a:gd name="T2" fmla="*/ 421 w 421"/>
                <a:gd name="T3" fmla="*/ 98 h 286"/>
                <a:gd name="T4" fmla="*/ 353 w 421"/>
                <a:gd name="T5" fmla="*/ 135 h 286"/>
                <a:gd name="T6" fmla="*/ 301 w 421"/>
                <a:gd name="T7" fmla="*/ 41 h 286"/>
                <a:gd name="T8" fmla="*/ 240 w 421"/>
                <a:gd name="T9" fmla="*/ 6 h 286"/>
                <a:gd name="T10" fmla="*/ 0 w 421"/>
                <a:gd name="T11" fmla="*/ 6 h 286"/>
                <a:gd name="T12" fmla="*/ 46 w 421"/>
                <a:gd name="T13" fmla="*/ 38 h 286"/>
                <a:gd name="T14" fmla="*/ 165 w 421"/>
                <a:gd name="T15" fmla="*/ 246 h 286"/>
                <a:gd name="T16" fmla="*/ 97 w 421"/>
                <a:gd name="T17" fmla="*/ 286 h 286"/>
                <a:gd name="T18" fmla="*/ 315 w 421"/>
                <a:gd name="T19"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 h="286">
                  <a:moveTo>
                    <a:pt x="315" y="286"/>
                  </a:moveTo>
                  <a:cubicBezTo>
                    <a:pt x="421" y="98"/>
                    <a:pt x="421" y="98"/>
                    <a:pt x="421" y="98"/>
                  </a:cubicBezTo>
                  <a:cubicBezTo>
                    <a:pt x="353" y="135"/>
                    <a:pt x="353" y="135"/>
                    <a:pt x="353" y="135"/>
                  </a:cubicBezTo>
                  <a:cubicBezTo>
                    <a:pt x="353" y="135"/>
                    <a:pt x="321" y="82"/>
                    <a:pt x="301" y="41"/>
                  </a:cubicBezTo>
                  <a:cubicBezTo>
                    <a:pt x="281" y="0"/>
                    <a:pt x="240" y="6"/>
                    <a:pt x="240" y="6"/>
                  </a:cubicBezTo>
                  <a:cubicBezTo>
                    <a:pt x="0" y="6"/>
                    <a:pt x="0" y="6"/>
                    <a:pt x="0" y="6"/>
                  </a:cubicBezTo>
                  <a:cubicBezTo>
                    <a:pt x="39" y="22"/>
                    <a:pt x="46" y="39"/>
                    <a:pt x="46" y="38"/>
                  </a:cubicBezTo>
                  <a:cubicBezTo>
                    <a:pt x="165" y="246"/>
                    <a:pt x="165" y="246"/>
                    <a:pt x="165" y="246"/>
                  </a:cubicBezTo>
                  <a:cubicBezTo>
                    <a:pt x="97" y="286"/>
                    <a:pt x="97" y="286"/>
                    <a:pt x="97" y="286"/>
                  </a:cubicBezTo>
                  <a:lnTo>
                    <a:pt x="315" y="2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6AE7ECEC-4561-E9BF-027C-028040195F37}"/>
                </a:ext>
              </a:extLst>
            </p:cNvPr>
            <p:cNvSpPr>
              <a:spLocks/>
            </p:cNvSpPr>
            <p:nvPr/>
          </p:nvSpPr>
          <p:spPr bwMode="auto">
            <a:xfrm>
              <a:off x="7062788" y="14825663"/>
              <a:ext cx="806450" cy="636588"/>
            </a:xfrm>
            <a:custGeom>
              <a:avLst/>
              <a:gdLst>
                <a:gd name="T0" fmla="*/ 208 w 339"/>
                <a:gd name="T1" fmla="*/ 268 h 268"/>
                <a:gd name="T2" fmla="*/ 277 w 339"/>
                <a:gd name="T3" fmla="*/ 146 h 268"/>
                <a:gd name="T4" fmla="*/ 339 w 339"/>
                <a:gd name="T5" fmla="*/ 182 h 268"/>
                <a:gd name="T6" fmla="*/ 233 w 339"/>
                <a:gd name="T7" fmla="*/ 0 h 268"/>
                <a:gd name="T8" fmla="*/ 22 w 339"/>
                <a:gd name="T9" fmla="*/ 0 h 268"/>
                <a:gd name="T10" fmla="*/ 87 w 339"/>
                <a:gd name="T11" fmla="*/ 37 h 268"/>
                <a:gd name="T12" fmla="*/ 49 w 339"/>
                <a:gd name="T13" fmla="*/ 102 h 268"/>
                <a:gd name="T14" fmla="*/ 101 w 339"/>
                <a:gd name="T15" fmla="*/ 268 h 268"/>
                <a:gd name="T16" fmla="*/ 208 w 339"/>
                <a:gd name="T17"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9" h="268">
                  <a:moveTo>
                    <a:pt x="208" y="268"/>
                  </a:moveTo>
                  <a:cubicBezTo>
                    <a:pt x="277" y="146"/>
                    <a:pt x="277" y="146"/>
                    <a:pt x="277" y="146"/>
                  </a:cubicBezTo>
                  <a:cubicBezTo>
                    <a:pt x="339" y="182"/>
                    <a:pt x="339" y="182"/>
                    <a:pt x="339" y="182"/>
                  </a:cubicBezTo>
                  <a:cubicBezTo>
                    <a:pt x="233" y="0"/>
                    <a:pt x="233" y="0"/>
                    <a:pt x="233" y="0"/>
                  </a:cubicBezTo>
                  <a:cubicBezTo>
                    <a:pt x="22" y="0"/>
                    <a:pt x="22" y="0"/>
                    <a:pt x="22" y="0"/>
                  </a:cubicBezTo>
                  <a:cubicBezTo>
                    <a:pt x="87" y="37"/>
                    <a:pt x="87" y="37"/>
                    <a:pt x="87" y="37"/>
                  </a:cubicBezTo>
                  <a:cubicBezTo>
                    <a:pt x="49" y="102"/>
                    <a:pt x="49" y="102"/>
                    <a:pt x="49" y="102"/>
                  </a:cubicBezTo>
                  <a:cubicBezTo>
                    <a:pt x="0" y="219"/>
                    <a:pt x="101" y="268"/>
                    <a:pt x="101" y="268"/>
                  </a:cubicBezTo>
                  <a:lnTo>
                    <a:pt x="20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8E3E9BC-F1E0-6C4F-ED76-AFF44F4ACAEE}"/>
                </a:ext>
              </a:extLst>
            </p:cNvPr>
            <p:cNvSpPr>
              <a:spLocks/>
            </p:cNvSpPr>
            <p:nvPr/>
          </p:nvSpPr>
          <p:spPr bwMode="auto">
            <a:xfrm>
              <a:off x="8632825" y="14732000"/>
              <a:ext cx="825500" cy="730250"/>
            </a:xfrm>
            <a:custGeom>
              <a:avLst/>
              <a:gdLst>
                <a:gd name="T0" fmla="*/ 186 w 347"/>
                <a:gd name="T1" fmla="*/ 0 h 307"/>
                <a:gd name="T2" fmla="*/ 0 w 347"/>
                <a:gd name="T3" fmla="*/ 105 h 307"/>
                <a:gd name="T4" fmla="*/ 121 w 347"/>
                <a:gd name="T5" fmla="*/ 307 h 307"/>
                <a:gd name="T6" fmla="*/ 226 w 347"/>
                <a:gd name="T7" fmla="*/ 307 h 307"/>
                <a:gd name="T8" fmla="*/ 278 w 347"/>
                <a:gd name="T9" fmla="*/ 145 h 307"/>
                <a:gd name="T10" fmla="*/ 186 w 347"/>
                <a:gd name="T11" fmla="*/ 0 h 307"/>
              </a:gdLst>
              <a:ahLst/>
              <a:cxnLst>
                <a:cxn ang="0">
                  <a:pos x="T0" y="T1"/>
                </a:cxn>
                <a:cxn ang="0">
                  <a:pos x="T2" y="T3"/>
                </a:cxn>
                <a:cxn ang="0">
                  <a:pos x="T4" y="T5"/>
                </a:cxn>
                <a:cxn ang="0">
                  <a:pos x="T6" y="T7"/>
                </a:cxn>
                <a:cxn ang="0">
                  <a:pos x="T8" y="T9"/>
                </a:cxn>
                <a:cxn ang="0">
                  <a:pos x="T10" y="T11"/>
                </a:cxn>
              </a:cxnLst>
              <a:rect l="0" t="0" r="r" b="b"/>
              <a:pathLst>
                <a:path w="347" h="307">
                  <a:moveTo>
                    <a:pt x="186" y="0"/>
                  </a:moveTo>
                  <a:cubicBezTo>
                    <a:pt x="0" y="105"/>
                    <a:pt x="0" y="105"/>
                    <a:pt x="0" y="105"/>
                  </a:cubicBezTo>
                  <a:cubicBezTo>
                    <a:pt x="121" y="307"/>
                    <a:pt x="121" y="307"/>
                    <a:pt x="121" y="307"/>
                  </a:cubicBezTo>
                  <a:cubicBezTo>
                    <a:pt x="226" y="307"/>
                    <a:pt x="226" y="307"/>
                    <a:pt x="226" y="307"/>
                  </a:cubicBezTo>
                  <a:cubicBezTo>
                    <a:pt x="347" y="243"/>
                    <a:pt x="278" y="145"/>
                    <a:pt x="278" y="145"/>
                  </a:cubicBezTo>
                  <a:lnTo>
                    <a:pt x="1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5AB1F06B-9E31-F743-1A5E-02B3433F71EB}"/>
                </a:ext>
              </a:extLst>
            </p:cNvPr>
            <p:cNvSpPr>
              <a:spLocks/>
            </p:cNvSpPr>
            <p:nvPr/>
          </p:nvSpPr>
          <p:spPr bwMode="auto">
            <a:xfrm>
              <a:off x="7473950" y="13976350"/>
              <a:ext cx="711200" cy="879475"/>
            </a:xfrm>
            <a:custGeom>
              <a:avLst/>
              <a:gdLst>
                <a:gd name="T0" fmla="*/ 82 w 299"/>
                <a:gd name="T1" fmla="*/ 108 h 370"/>
                <a:gd name="T2" fmla="*/ 0 w 299"/>
                <a:gd name="T3" fmla="*/ 258 h 370"/>
                <a:gd name="T4" fmla="*/ 181 w 299"/>
                <a:gd name="T5" fmla="*/ 370 h 370"/>
                <a:gd name="T6" fmla="*/ 299 w 299"/>
                <a:gd name="T7" fmla="*/ 167 h 370"/>
                <a:gd name="T8" fmla="*/ 249 w 299"/>
                <a:gd name="T9" fmla="*/ 75 h 370"/>
                <a:gd name="T10" fmla="*/ 82 w 299"/>
                <a:gd name="T11" fmla="*/ 108 h 370"/>
              </a:gdLst>
              <a:ahLst/>
              <a:cxnLst>
                <a:cxn ang="0">
                  <a:pos x="T0" y="T1"/>
                </a:cxn>
                <a:cxn ang="0">
                  <a:pos x="T2" y="T3"/>
                </a:cxn>
                <a:cxn ang="0">
                  <a:pos x="T4" y="T5"/>
                </a:cxn>
                <a:cxn ang="0">
                  <a:pos x="T6" y="T7"/>
                </a:cxn>
                <a:cxn ang="0">
                  <a:pos x="T8" y="T9"/>
                </a:cxn>
                <a:cxn ang="0">
                  <a:pos x="T10" y="T11"/>
                </a:cxn>
              </a:cxnLst>
              <a:rect l="0" t="0" r="r" b="b"/>
              <a:pathLst>
                <a:path w="299" h="370">
                  <a:moveTo>
                    <a:pt x="82" y="108"/>
                  </a:moveTo>
                  <a:cubicBezTo>
                    <a:pt x="0" y="258"/>
                    <a:pt x="0" y="258"/>
                    <a:pt x="0" y="258"/>
                  </a:cubicBezTo>
                  <a:cubicBezTo>
                    <a:pt x="181" y="370"/>
                    <a:pt x="181" y="370"/>
                    <a:pt x="181" y="370"/>
                  </a:cubicBezTo>
                  <a:cubicBezTo>
                    <a:pt x="299" y="167"/>
                    <a:pt x="299" y="167"/>
                    <a:pt x="299" y="167"/>
                  </a:cubicBezTo>
                  <a:cubicBezTo>
                    <a:pt x="249" y="75"/>
                    <a:pt x="249" y="75"/>
                    <a:pt x="249" y="75"/>
                  </a:cubicBezTo>
                  <a:cubicBezTo>
                    <a:pt x="136" y="0"/>
                    <a:pt x="82" y="108"/>
                    <a:pt x="8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28700D81-1CE6-64F3-F6AF-8E7BD7FDF0E8}"/>
                </a:ext>
              </a:extLst>
            </p:cNvPr>
            <p:cNvSpPr>
              <a:spLocks/>
            </p:cNvSpPr>
            <p:nvPr/>
          </p:nvSpPr>
          <p:spPr bwMode="auto">
            <a:xfrm>
              <a:off x="7254875" y="15498763"/>
              <a:ext cx="904875" cy="554038"/>
            </a:xfrm>
            <a:custGeom>
              <a:avLst/>
              <a:gdLst>
                <a:gd name="T0" fmla="*/ 0 w 380"/>
                <a:gd name="T1" fmla="*/ 0 h 233"/>
                <a:gd name="T2" fmla="*/ 113 w 380"/>
                <a:gd name="T3" fmla="*/ 203 h 233"/>
                <a:gd name="T4" fmla="*/ 146 w 380"/>
                <a:gd name="T5" fmla="*/ 229 h 233"/>
                <a:gd name="T6" fmla="*/ 380 w 380"/>
                <a:gd name="T7" fmla="*/ 229 h 233"/>
                <a:gd name="T8" fmla="*/ 380 w 380"/>
                <a:gd name="T9" fmla="*/ 10 h 233"/>
                <a:gd name="T10" fmla="*/ 20 w 380"/>
                <a:gd name="T11" fmla="*/ 11 h 233"/>
                <a:gd name="T12" fmla="*/ 0 w 380"/>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380" h="233">
                  <a:moveTo>
                    <a:pt x="0" y="0"/>
                  </a:moveTo>
                  <a:cubicBezTo>
                    <a:pt x="5" y="10"/>
                    <a:pt x="95" y="174"/>
                    <a:pt x="113" y="203"/>
                  </a:cubicBezTo>
                  <a:cubicBezTo>
                    <a:pt x="132" y="233"/>
                    <a:pt x="146" y="229"/>
                    <a:pt x="146" y="229"/>
                  </a:cubicBezTo>
                  <a:cubicBezTo>
                    <a:pt x="380" y="229"/>
                    <a:pt x="380" y="229"/>
                    <a:pt x="380" y="229"/>
                  </a:cubicBezTo>
                  <a:cubicBezTo>
                    <a:pt x="380" y="10"/>
                    <a:pt x="380" y="10"/>
                    <a:pt x="380" y="10"/>
                  </a:cubicBezTo>
                  <a:cubicBezTo>
                    <a:pt x="380" y="10"/>
                    <a:pt x="48" y="11"/>
                    <a:pt x="20" y="11"/>
                  </a:cubicBezTo>
                  <a:cubicBezTo>
                    <a:pt x="7" y="11"/>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0" name="Connector: Elbow 9">
            <a:extLst>
              <a:ext uri="{FF2B5EF4-FFF2-40B4-BE49-F238E27FC236}">
                <a16:creationId xmlns:a16="http://schemas.microsoft.com/office/drawing/2014/main" id="{A9CA679B-4AF2-ECF3-9961-F70B6AE268C8}"/>
              </a:ext>
            </a:extLst>
          </p:cNvPr>
          <p:cNvCxnSpPr>
            <a:cxnSpLocks/>
          </p:cNvCxnSpPr>
          <p:nvPr/>
        </p:nvCxnSpPr>
        <p:spPr>
          <a:xfrm>
            <a:off x="7958324" y="6252044"/>
            <a:ext cx="835602" cy="316435"/>
          </a:xfrm>
          <a:prstGeom prst="bentConnector3">
            <a:avLst>
              <a:gd name="adj1" fmla="val -597"/>
            </a:avLst>
          </a:prstGeom>
          <a:ln>
            <a:solidFill>
              <a:srgbClr val="00A3A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6BBA72A-ACA8-051F-0BEE-220BB925FCF7}"/>
              </a:ext>
            </a:extLst>
          </p:cNvPr>
          <p:cNvSpPr/>
          <p:nvPr/>
        </p:nvSpPr>
        <p:spPr>
          <a:xfrm>
            <a:off x="8917408" y="6476556"/>
            <a:ext cx="283464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dirty="0"/>
              <a:t>Generative AI for Test design &amp; execution</a:t>
            </a:r>
          </a:p>
        </p:txBody>
      </p:sp>
    </p:spTree>
    <p:extLst>
      <p:ext uri="{BB962C8B-B14F-4D97-AF65-F5344CB8AC3E}">
        <p14:creationId xmlns:p14="http://schemas.microsoft.com/office/powerpoint/2010/main" val="3680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9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0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0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1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11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1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2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1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1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87" grpId="0"/>
      <p:bldP spid="3088" grpId="0"/>
      <p:bldP spid="3098" grpId="0"/>
      <p:bldP spid="3099" grpId="0"/>
      <p:bldP spid="3104" grpId="0"/>
      <p:bldP spid="3107" grpId="0"/>
      <p:bldP spid="3108" grpId="0"/>
      <p:bldP spid="3118" grpId="0"/>
      <p:bldP spid="3119" grpId="0"/>
      <p:bldP spid="3122" grpId="0"/>
      <p:bldP spid="3128" grpId="0"/>
      <p:bldP spid="14"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Controlled access - ODC</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Secured Area Delivery Model, available at KGS, caters to situations where engagement information must remain within the client's location but can be accessed by offshore personnel using restricted remote methods. Several controls are put in place to create a well-defined and secure environment, commonly known as a clean room, which ensures data protection and compliance while still allowing remote access.</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The secure environment is directly connected to the end-client network, following client-specific connection protocols to maintain the highest level of security.</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Ensures complete security and confidentiality of data</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Nurtures  and retains domain and application knowledge with dedicated core team in global delivery model </a:t>
            </a:r>
          </a:p>
          <a:p>
            <a:pPr marL="225425" marR="0" lvl="0" indent="-163513"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069A8CC9-5005-2E4C-3672-C3CAA5FB9403}"/>
              </a:ext>
            </a:extLst>
          </p:cNvPr>
          <p:cNvSpPr/>
          <p:nvPr/>
        </p:nvSpPr>
        <p:spPr>
          <a:xfrm rot="16200000" flipH="1">
            <a:off x="4149978" y="97479"/>
            <a:ext cx="2079247" cy="8482429"/>
          </a:xfrm>
          <a:prstGeom prst="rect">
            <a:avLst/>
          </a:prstGeom>
          <a:solidFill>
            <a:schemeClr val="bg1"/>
          </a:solidFill>
          <a:ln>
            <a:noFill/>
          </a:ln>
          <a:effectLst>
            <a:outerShdw blurRad="139700" dist="25400" dir="15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3" name="Group 82">
            <a:extLst>
              <a:ext uri="{FF2B5EF4-FFF2-40B4-BE49-F238E27FC236}">
                <a16:creationId xmlns:a16="http://schemas.microsoft.com/office/drawing/2014/main" id="{9A500B9A-88FE-203F-79E0-32DAE7D46BA2}"/>
              </a:ext>
            </a:extLst>
          </p:cNvPr>
          <p:cNvGrpSpPr/>
          <p:nvPr/>
        </p:nvGrpSpPr>
        <p:grpSpPr>
          <a:xfrm>
            <a:off x="3046597" y="2495372"/>
            <a:ext cx="2242094" cy="3718282"/>
            <a:chOff x="3642979" y="1276350"/>
            <a:chExt cx="2072021" cy="2628901"/>
          </a:xfrm>
        </p:grpSpPr>
        <p:sp>
          <p:nvSpPr>
            <p:cNvPr id="116" name="Rectangle 115">
              <a:extLst>
                <a:ext uri="{FF2B5EF4-FFF2-40B4-BE49-F238E27FC236}">
                  <a16:creationId xmlns:a16="http://schemas.microsoft.com/office/drawing/2014/main" id="{B788312F-7A7B-635A-21DE-204E0CA42D56}"/>
                </a:ext>
              </a:extLst>
            </p:cNvPr>
            <p:cNvSpPr/>
            <p:nvPr/>
          </p:nvSpPr>
          <p:spPr>
            <a:xfrm>
              <a:off x="3932622" y="1276350"/>
              <a:ext cx="1488505" cy="2628901"/>
            </a:xfrm>
            <a:prstGeom prst="rect">
              <a:avLst/>
            </a:prstGeom>
            <a:solidFill>
              <a:srgbClr val="FCDD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23">
              <a:extLst>
                <a:ext uri="{FF2B5EF4-FFF2-40B4-BE49-F238E27FC236}">
                  <a16:creationId xmlns:a16="http://schemas.microsoft.com/office/drawing/2014/main" id="{FEA54951-A503-DA99-192E-68A02A9A14BE}"/>
                </a:ext>
              </a:extLst>
            </p:cNvPr>
            <p:cNvSpPr/>
            <p:nvPr/>
          </p:nvSpPr>
          <p:spPr>
            <a:xfrm>
              <a:off x="5424154" y="1276350"/>
              <a:ext cx="290846" cy="571500"/>
            </a:xfrm>
            <a:custGeom>
              <a:avLst/>
              <a:gdLst>
                <a:gd name="connsiteX0" fmla="*/ 0 w 685800"/>
                <a:gd name="connsiteY0" fmla="*/ 0 h 587330"/>
                <a:gd name="connsiteX1" fmla="*/ 685800 w 685800"/>
                <a:gd name="connsiteY1" fmla="*/ 0 h 587330"/>
                <a:gd name="connsiteX2" fmla="*/ 685800 w 685800"/>
                <a:gd name="connsiteY2" fmla="*/ 587330 h 587330"/>
                <a:gd name="connsiteX3" fmla="*/ 0 w 685800"/>
                <a:gd name="connsiteY3" fmla="*/ 587330 h 587330"/>
                <a:gd name="connsiteX4" fmla="*/ 0 w 685800"/>
                <a:gd name="connsiteY4" fmla="*/ 0 h 587330"/>
                <a:gd name="connsiteX0" fmla="*/ 0 w 685800"/>
                <a:gd name="connsiteY0" fmla="*/ 0 h 587330"/>
                <a:gd name="connsiteX1" fmla="*/ 685800 w 685800"/>
                <a:gd name="connsiteY1" fmla="*/ 587330 h 587330"/>
                <a:gd name="connsiteX2" fmla="*/ 0 w 685800"/>
                <a:gd name="connsiteY2" fmla="*/ 587330 h 587330"/>
                <a:gd name="connsiteX3" fmla="*/ 0 w 685800"/>
                <a:gd name="connsiteY3" fmla="*/ 0 h 587330"/>
              </a:gdLst>
              <a:ahLst/>
              <a:cxnLst>
                <a:cxn ang="0">
                  <a:pos x="connsiteX0" y="connsiteY0"/>
                </a:cxn>
                <a:cxn ang="0">
                  <a:pos x="connsiteX1" y="connsiteY1"/>
                </a:cxn>
                <a:cxn ang="0">
                  <a:pos x="connsiteX2" y="connsiteY2"/>
                </a:cxn>
                <a:cxn ang="0">
                  <a:pos x="connsiteX3" y="connsiteY3"/>
                </a:cxn>
              </a:cxnLst>
              <a:rect l="l" t="t" r="r" b="b"/>
              <a:pathLst>
                <a:path w="685800" h="587330">
                  <a:moveTo>
                    <a:pt x="0" y="0"/>
                  </a:moveTo>
                  <a:lnTo>
                    <a:pt x="685800" y="587330"/>
                  </a:lnTo>
                  <a:lnTo>
                    <a:pt x="0" y="587330"/>
                  </a:lnTo>
                  <a:lnTo>
                    <a:pt x="0" y="0"/>
                  </a:lnTo>
                  <a:close/>
                </a:path>
              </a:pathLst>
            </a:custGeom>
            <a:solidFill>
              <a:srgbClr val="E95D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23">
              <a:extLst>
                <a:ext uri="{FF2B5EF4-FFF2-40B4-BE49-F238E27FC236}">
                  <a16:creationId xmlns:a16="http://schemas.microsoft.com/office/drawing/2014/main" id="{1DAEDCFE-8E61-36E7-2AFB-5211AE218A53}"/>
                </a:ext>
              </a:extLst>
            </p:cNvPr>
            <p:cNvSpPr/>
            <p:nvPr/>
          </p:nvSpPr>
          <p:spPr>
            <a:xfrm flipH="1" flipV="1">
              <a:off x="3642979" y="3333751"/>
              <a:ext cx="290846" cy="571500"/>
            </a:xfrm>
            <a:custGeom>
              <a:avLst/>
              <a:gdLst>
                <a:gd name="connsiteX0" fmla="*/ 0 w 685800"/>
                <a:gd name="connsiteY0" fmla="*/ 0 h 587330"/>
                <a:gd name="connsiteX1" fmla="*/ 685800 w 685800"/>
                <a:gd name="connsiteY1" fmla="*/ 0 h 587330"/>
                <a:gd name="connsiteX2" fmla="*/ 685800 w 685800"/>
                <a:gd name="connsiteY2" fmla="*/ 587330 h 587330"/>
                <a:gd name="connsiteX3" fmla="*/ 0 w 685800"/>
                <a:gd name="connsiteY3" fmla="*/ 587330 h 587330"/>
                <a:gd name="connsiteX4" fmla="*/ 0 w 685800"/>
                <a:gd name="connsiteY4" fmla="*/ 0 h 587330"/>
                <a:gd name="connsiteX0" fmla="*/ 0 w 685800"/>
                <a:gd name="connsiteY0" fmla="*/ 0 h 587330"/>
                <a:gd name="connsiteX1" fmla="*/ 685800 w 685800"/>
                <a:gd name="connsiteY1" fmla="*/ 587330 h 587330"/>
                <a:gd name="connsiteX2" fmla="*/ 0 w 685800"/>
                <a:gd name="connsiteY2" fmla="*/ 587330 h 587330"/>
                <a:gd name="connsiteX3" fmla="*/ 0 w 685800"/>
                <a:gd name="connsiteY3" fmla="*/ 0 h 587330"/>
              </a:gdLst>
              <a:ahLst/>
              <a:cxnLst>
                <a:cxn ang="0">
                  <a:pos x="connsiteX0" y="connsiteY0"/>
                </a:cxn>
                <a:cxn ang="0">
                  <a:pos x="connsiteX1" y="connsiteY1"/>
                </a:cxn>
                <a:cxn ang="0">
                  <a:pos x="connsiteX2" y="connsiteY2"/>
                </a:cxn>
                <a:cxn ang="0">
                  <a:pos x="connsiteX3" y="connsiteY3"/>
                </a:cxn>
              </a:cxnLst>
              <a:rect l="l" t="t" r="r" b="b"/>
              <a:pathLst>
                <a:path w="685800" h="587330">
                  <a:moveTo>
                    <a:pt x="0" y="0"/>
                  </a:moveTo>
                  <a:lnTo>
                    <a:pt x="685800" y="587330"/>
                  </a:lnTo>
                  <a:lnTo>
                    <a:pt x="0" y="587330"/>
                  </a:lnTo>
                  <a:lnTo>
                    <a:pt x="0" y="0"/>
                  </a:lnTo>
                  <a:close/>
                </a:path>
              </a:pathLst>
            </a:custGeom>
            <a:solidFill>
              <a:srgbClr val="E95D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A4E8D0CF-4C00-D8B4-8704-979C96A3D04E}"/>
              </a:ext>
            </a:extLst>
          </p:cNvPr>
          <p:cNvGrpSpPr/>
          <p:nvPr/>
        </p:nvGrpSpPr>
        <p:grpSpPr>
          <a:xfrm>
            <a:off x="1046061" y="2495372"/>
            <a:ext cx="1926339" cy="3718282"/>
            <a:chOff x="1260863" y="1276350"/>
            <a:chExt cx="1780217" cy="2628901"/>
          </a:xfrm>
        </p:grpSpPr>
        <p:sp>
          <p:nvSpPr>
            <p:cNvPr id="114" name="Rectangle 113">
              <a:extLst>
                <a:ext uri="{FF2B5EF4-FFF2-40B4-BE49-F238E27FC236}">
                  <a16:creationId xmlns:a16="http://schemas.microsoft.com/office/drawing/2014/main" id="{71AA386C-8FAE-B567-3418-5F263DB242E6}"/>
                </a:ext>
              </a:extLst>
            </p:cNvPr>
            <p:cNvSpPr/>
            <p:nvPr/>
          </p:nvSpPr>
          <p:spPr>
            <a:xfrm>
              <a:off x="1552575" y="1276350"/>
              <a:ext cx="1488505" cy="2628901"/>
            </a:xfrm>
            <a:prstGeom prst="rect">
              <a:avLst/>
            </a:prstGeom>
            <a:solidFill>
              <a:srgbClr val="BE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23">
              <a:extLst>
                <a:ext uri="{FF2B5EF4-FFF2-40B4-BE49-F238E27FC236}">
                  <a16:creationId xmlns:a16="http://schemas.microsoft.com/office/drawing/2014/main" id="{07AEC232-010D-F875-7567-BA84D161E58A}"/>
                </a:ext>
              </a:extLst>
            </p:cNvPr>
            <p:cNvSpPr/>
            <p:nvPr/>
          </p:nvSpPr>
          <p:spPr>
            <a:xfrm flipH="1">
              <a:off x="1260863" y="1276350"/>
              <a:ext cx="290846" cy="571500"/>
            </a:xfrm>
            <a:custGeom>
              <a:avLst/>
              <a:gdLst>
                <a:gd name="connsiteX0" fmla="*/ 0 w 685800"/>
                <a:gd name="connsiteY0" fmla="*/ 0 h 587330"/>
                <a:gd name="connsiteX1" fmla="*/ 685800 w 685800"/>
                <a:gd name="connsiteY1" fmla="*/ 0 h 587330"/>
                <a:gd name="connsiteX2" fmla="*/ 685800 w 685800"/>
                <a:gd name="connsiteY2" fmla="*/ 587330 h 587330"/>
                <a:gd name="connsiteX3" fmla="*/ 0 w 685800"/>
                <a:gd name="connsiteY3" fmla="*/ 587330 h 587330"/>
                <a:gd name="connsiteX4" fmla="*/ 0 w 685800"/>
                <a:gd name="connsiteY4" fmla="*/ 0 h 587330"/>
                <a:gd name="connsiteX0" fmla="*/ 0 w 685800"/>
                <a:gd name="connsiteY0" fmla="*/ 0 h 587330"/>
                <a:gd name="connsiteX1" fmla="*/ 685800 w 685800"/>
                <a:gd name="connsiteY1" fmla="*/ 587330 h 587330"/>
                <a:gd name="connsiteX2" fmla="*/ 0 w 685800"/>
                <a:gd name="connsiteY2" fmla="*/ 587330 h 587330"/>
                <a:gd name="connsiteX3" fmla="*/ 0 w 685800"/>
                <a:gd name="connsiteY3" fmla="*/ 0 h 587330"/>
              </a:gdLst>
              <a:ahLst/>
              <a:cxnLst>
                <a:cxn ang="0">
                  <a:pos x="connsiteX0" y="connsiteY0"/>
                </a:cxn>
                <a:cxn ang="0">
                  <a:pos x="connsiteX1" y="connsiteY1"/>
                </a:cxn>
                <a:cxn ang="0">
                  <a:pos x="connsiteX2" y="connsiteY2"/>
                </a:cxn>
                <a:cxn ang="0">
                  <a:pos x="connsiteX3" y="connsiteY3"/>
                </a:cxn>
              </a:cxnLst>
              <a:rect l="l" t="t" r="r" b="b"/>
              <a:pathLst>
                <a:path w="685800" h="587330">
                  <a:moveTo>
                    <a:pt x="0" y="0"/>
                  </a:moveTo>
                  <a:lnTo>
                    <a:pt x="685800" y="587330"/>
                  </a:lnTo>
                  <a:lnTo>
                    <a:pt x="0" y="587330"/>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4E607AAB-738D-56B3-53E4-73F1BE9A5E00}"/>
              </a:ext>
            </a:extLst>
          </p:cNvPr>
          <p:cNvGrpSpPr/>
          <p:nvPr/>
        </p:nvGrpSpPr>
        <p:grpSpPr>
          <a:xfrm>
            <a:off x="7340312" y="2492063"/>
            <a:ext cx="1927376" cy="3718282"/>
            <a:chOff x="6096000" y="1273291"/>
            <a:chExt cx="1781175" cy="2628901"/>
          </a:xfrm>
        </p:grpSpPr>
        <p:sp>
          <p:nvSpPr>
            <p:cNvPr id="112" name="Rectangle 111">
              <a:extLst>
                <a:ext uri="{FF2B5EF4-FFF2-40B4-BE49-F238E27FC236}">
                  <a16:creationId xmlns:a16="http://schemas.microsoft.com/office/drawing/2014/main" id="{BB1A3B3D-C2E2-EB22-690B-9DC15A9A501A}"/>
                </a:ext>
              </a:extLst>
            </p:cNvPr>
            <p:cNvSpPr/>
            <p:nvPr/>
          </p:nvSpPr>
          <p:spPr>
            <a:xfrm>
              <a:off x="6096000" y="1273291"/>
              <a:ext cx="1490472" cy="2628901"/>
            </a:xfrm>
            <a:prstGeom prst="rect">
              <a:avLst/>
            </a:prstGeom>
            <a:solidFill>
              <a:srgbClr val="D8E7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23">
              <a:extLst>
                <a:ext uri="{FF2B5EF4-FFF2-40B4-BE49-F238E27FC236}">
                  <a16:creationId xmlns:a16="http://schemas.microsoft.com/office/drawing/2014/main" id="{BC4ECB24-EAB9-A8AD-660E-327261B99492}"/>
                </a:ext>
              </a:extLst>
            </p:cNvPr>
            <p:cNvSpPr/>
            <p:nvPr/>
          </p:nvSpPr>
          <p:spPr>
            <a:xfrm flipV="1">
              <a:off x="7586329" y="3330692"/>
              <a:ext cx="290846" cy="571500"/>
            </a:xfrm>
            <a:custGeom>
              <a:avLst/>
              <a:gdLst>
                <a:gd name="connsiteX0" fmla="*/ 0 w 685800"/>
                <a:gd name="connsiteY0" fmla="*/ 0 h 587330"/>
                <a:gd name="connsiteX1" fmla="*/ 685800 w 685800"/>
                <a:gd name="connsiteY1" fmla="*/ 0 h 587330"/>
                <a:gd name="connsiteX2" fmla="*/ 685800 w 685800"/>
                <a:gd name="connsiteY2" fmla="*/ 587330 h 587330"/>
                <a:gd name="connsiteX3" fmla="*/ 0 w 685800"/>
                <a:gd name="connsiteY3" fmla="*/ 587330 h 587330"/>
                <a:gd name="connsiteX4" fmla="*/ 0 w 685800"/>
                <a:gd name="connsiteY4" fmla="*/ 0 h 587330"/>
                <a:gd name="connsiteX0" fmla="*/ 0 w 685800"/>
                <a:gd name="connsiteY0" fmla="*/ 0 h 587330"/>
                <a:gd name="connsiteX1" fmla="*/ 685800 w 685800"/>
                <a:gd name="connsiteY1" fmla="*/ 587330 h 587330"/>
                <a:gd name="connsiteX2" fmla="*/ 0 w 685800"/>
                <a:gd name="connsiteY2" fmla="*/ 587330 h 587330"/>
                <a:gd name="connsiteX3" fmla="*/ 0 w 685800"/>
                <a:gd name="connsiteY3" fmla="*/ 0 h 587330"/>
              </a:gdLst>
              <a:ahLst/>
              <a:cxnLst>
                <a:cxn ang="0">
                  <a:pos x="connsiteX0" y="connsiteY0"/>
                </a:cxn>
                <a:cxn ang="0">
                  <a:pos x="connsiteX1" y="connsiteY1"/>
                </a:cxn>
                <a:cxn ang="0">
                  <a:pos x="connsiteX2" y="connsiteY2"/>
                </a:cxn>
                <a:cxn ang="0">
                  <a:pos x="connsiteX3" y="connsiteY3"/>
                </a:cxn>
              </a:cxnLst>
              <a:rect l="l" t="t" r="r" b="b"/>
              <a:pathLst>
                <a:path w="685800" h="587330">
                  <a:moveTo>
                    <a:pt x="0" y="0"/>
                  </a:moveTo>
                  <a:lnTo>
                    <a:pt x="685800" y="587330"/>
                  </a:lnTo>
                  <a:lnTo>
                    <a:pt x="0" y="587330"/>
                  </a:lnTo>
                  <a:lnTo>
                    <a:pt x="0" y="0"/>
                  </a:lnTo>
                  <a:close/>
                </a:path>
              </a:pathLst>
            </a:custGeom>
            <a:solidFill>
              <a:srgbClr val="00B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6" name="TextBox 85">
            <a:extLst>
              <a:ext uri="{FF2B5EF4-FFF2-40B4-BE49-F238E27FC236}">
                <a16:creationId xmlns:a16="http://schemas.microsoft.com/office/drawing/2014/main" id="{D1E75E4E-A937-0AE1-755E-80712ACF038E}"/>
              </a:ext>
            </a:extLst>
          </p:cNvPr>
          <p:cNvSpPr txBox="1"/>
          <p:nvPr/>
        </p:nvSpPr>
        <p:spPr>
          <a:xfrm>
            <a:off x="3290394" y="2611667"/>
            <a:ext cx="1794035" cy="313932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USB mass storage restricted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DVD/CD ROM device restricted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No administrative rights to business users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Snipping/print screen disabled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Bluetooth disabled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Laptops secured physically with locks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Only authorized software is installed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Local hard drive is encrypted: Provides data protection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Clean desk policy is implemented</a:t>
            </a:r>
          </a:p>
        </p:txBody>
      </p:sp>
      <p:sp>
        <p:nvSpPr>
          <p:cNvPr id="87" name="TextBox 86">
            <a:extLst>
              <a:ext uri="{FF2B5EF4-FFF2-40B4-BE49-F238E27FC236}">
                <a16:creationId xmlns:a16="http://schemas.microsoft.com/office/drawing/2014/main" id="{6C93B93D-B224-B9E6-74D3-5374D686358A}"/>
              </a:ext>
            </a:extLst>
          </p:cNvPr>
          <p:cNvSpPr txBox="1"/>
          <p:nvPr/>
        </p:nvSpPr>
        <p:spPr>
          <a:xfrm>
            <a:off x="1345423" y="2611667"/>
            <a:ext cx="1688158" cy="229293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Educational, residential, and criminal background checks of employees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Signed acknowledgement of KGS policy and security requirements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Security awareness training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Timely removal of transferred and terminated employees</a:t>
            </a:r>
          </a:p>
        </p:txBody>
      </p:sp>
      <p:sp>
        <p:nvSpPr>
          <p:cNvPr id="88" name="TextBox 87">
            <a:extLst>
              <a:ext uri="{FF2B5EF4-FFF2-40B4-BE49-F238E27FC236}">
                <a16:creationId xmlns:a16="http://schemas.microsoft.com/office/drawing/2014/main" id="{5E50FAC3-B2FE-0A51-FE44-848205C1E626}"/>
              </a:ext>
            </a:extLst>
          </p:cNvPr>
          <p:cNvSpPr txBox="1"/>
          <p:nvPr/>
        </p:nvSpPr>
        <p:spPr>
          <a:xfrm>
            <a:off x="7295785" y="2611667"/>
            <a:ext cx="1698695" cy="161582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Restricted access to the clean room facility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Dedicated security guard at the entrance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CCTV recording: This captures the entry and exit points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Prohibition of cameras and cell phones</a:t>
            </a:r>
          </a:p>
        </p:txBody>
      </p:sp>
      <p:sp>
        <p:nvSpPr>
          <p:cNvPr id="110" name="Freeform 39">
            <a:extLst>
              <a:ext uri="{FF2B5EF4-FFF2-40B4-BE49-F238E27FC236}">
                <a16:creationId xmlns:a16="http://schemas.microsoft.com/office/drawing/2014/main" id="{E751F6C3-68DE-A76E-5DBA-57BD9CA03534}"/>
              </a:ext>
            </a:extLst>
          </p:cNvPr>
          <p:cNvSpPr/>
          <p:nvPr/>
        </p:nvSpPr>
        <p:spPr>
          <a:xfrm>
            <a:off x="1394573" y="5722004"/>
            <a:ext cx="1554480" cy="457200"/>
          </a:xfrm>
          <a:custGeom>
            <a:avLst/>
            <a:gdLst>
              <a:gd name="connsiteX0" fmla="*/ 123633 w 1230857"/>
              <a:gd name="connsiteY0" fmla="*/ 0 h 228761"/>
              <a:gd name="connsiteX1" fmla="*/ 1107224 w 1230857"/>
              <a:gd name="connsiteY1" fmla="*/ 0 h 228761"/>
              <a:gd name="connsiteX2" fmla="*/ 1230857 w 1230857"/>
              <a:gd name="connsiteY2" fmla="*/ 123633 h 228761"/>
              <a:gd name="connsiteX3" fmla="*/ 1230857 w 1230857"/>
              <a:gd name="connsiteY3" fmla="*/ 228761 h 228761"/>
              <a:gd name="connsiteX4" fmla="*/ 0 w 1230857"/>
              <a:gd name="connsiteY4" fmla="*/ 228761 h 228761"/>
              <a:gd name="connsiteX5" fmla="*/ 0 w 1230857"/>
              <a:gd name="connsiteY5" fmla="*/ 123633 h 228761"/>
              <a:gd name="connsiteX6" fmla="*/ 123633 w 1230857"/>
              <a:gd name="connsiteY6" fmla="*/ 0 h 22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857" h="228761">
                <a:moveTo>
                  <a:pt x="123633" y="0"/>
                </a:moveTo>
                <a:lnTo>
                  <a:pt x="1107224" y="0"/>
                </a:lnTo>
                <a:cubicBezTo>
                  <a:pt x="1175505" y="0"/>
                  <a:pt x="1230857" y="55352"/>
                  <a:pt x="1230857" y="123633"/>
                </a:cubicBezTo>
                <a:lnTo>
                  <a:pt x="1230857" y="228761"/>
                </a:lnTo>
                <a:lnTo>
                  <a:pt x="0" y="228761"/>
                </a:lnTo>
                <a:lnTo>
                  <a:pt x="0" y="123633"/>
                </a:lnTo>
                <a:cubicBezTo>
                  <a:pt x="0" y="55352"/>
                  <a:pt x="55352" y="0"/>
                  <a:pt x="123633" y="0"/>
                </a:cubicBezTo>
                <a:close/>
              </a:path>
            </a:pathLst>
          </a:custGeom>
          <a:solidFill>
            <a:srgbClr val="007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Administrative Controls</a:t>
            </a:r>
          </a:p>
        </p:txBody>
      </p:sp>
      <p:sp>
        <p:nvSpPr>
          <p:cNvPr id="108" name="Freeform 37">
            <a:extLst>
              <a:ext uri="{FF2B5EF4-FFF2-40B4-BE49-F238E27FC236}">
                <a16:creationId xmlns:a16="http://schemas.microsoft.com/office/drawing/2014/main" id="{B734CB1F-EBB8-F313-78C1-398C9EF8EB01}"/>
              </a:ext>
            </a:extLst>
          </p:cNvPr>
          <p:cNvSpPr/>
          <p:nvPr/>
        </p:nvSpPr>
        <p:spPr>
          <a:xfrm>
            <a:off x="3369850" y="5722004"/>
            <a:ext cx="1567693" cy="457200"/>
          </a:xfrm>
          <a:custGeom>
            <a:avLst/>
            <a:gdLst>
              <a:gd name="connsiteX0" fmla="*/ 123633 w 1230857"/>
              <a:gd name="connsiteY0" fmla="*/ 0 h 228761"/>
              <a:gd name="connsiteX1" fmla="*/ 1107224 w 1230857"/>
              <a:gd name="connsiteY1" fmla="*/ 0 h 228761"/>
              <a:gd name="connsiteX2" fmla="*/ 1230857 w 1230857"/>
              <a:gd name="connsiteY2" fmla="*/ 123633 h 228761"/>
              <a:gd name="connsiteX3" fmla="*/ 1230857 w 1230857"/>
              <a:gd name="connsiteY3" fmla="*/ 228761 h 228761"/>
              <a:gd name="connsiteX4" fmla="*/ 0 w 1230857"/>
              <a:gd name="connsiteY4" fmla="*/ 228761 h 228761"/>
              <a:gd name="connsiteX5" fmla="*/ 0 w 1230857"/>
              <a:gd name="connsiteY5" fmla="*/ 123633 h 228761"/>
              <a:gd name="connsiteX6" fmla="*/ 123633 w 1230857"/>
              <a:gd name="connsiteY6" fmla="*/ 0 h 22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857" h="228761">
                <a:moveTo>
                  <a:pt x="123633" y="0"/>
                </a:moveTo>
                <a:lnTo>
                  <a:pt x="1107224" y="0"/>
                </a:lnTo>
                <a:cubicBezTo>
                  <a:pt x="1175505" y="0"/>
                  <a:pt x="1230857" y="55352"/>
                  <a:pt x="1230857" y="123633"/>
                </a:cubicBezTo>
                <a:lnTo>
                  <a:pt x="1230857" y="228761"/>
                </a:lnTo>
                <a:lnTo>
                  <a:pt x="0" y="228761"/>
                </a:lnTo>
                <a:lnTo>
                  <a:pt x="0" y="123633"/>
                </a:lnTo>
                <a:cubicBezTo>
                  <a:pt x="0" y="55352"/>
                  <a:pt x="55352" y="0"/>
                  <a:pt x="123633" y="0"/>
                </a:cubicBezTo>
                <a:close/>
              </a:path>
            </a:pathLst>
          </a:custGeom>
          <a:solidFill>
            <a:srgbClr val="E95D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Desktop and Laptop controls</a:t>
            </a:r>
          </a:p>
        </p:txBody>
      </p:sp>
      <p:sp>
        <p:nvSpPr>
          <p:cNvPr id="106" name="Freeform 36">
            <a:extLst>
              <a:ext uri="{FF2B5EF4-FFF2-40B4-BE49-F238E27FC236}">
                <a16:creationId xmlns:a16="http://schemas.microsoft.com/office/drawing/2014/main" id="{41704667-408C-977E-5AE8-9C0D0AE3F4A4}"/>
              </a:ext>
            </a:extLst>
          </p:cNvPr>
          <p:cNvSpPr/>
          <p:nvPr/>
        </p:nvSpPr>
        <p:spPr>
          <a:xfrm>
            <a:off x="7379116" y="5722004"/>
            <a:ext cx="1554480" cy="457200"/>
          </a:xfrm>
          <a:custGeom>
            <a:avLst/>
            <a:gdLst>
              <a:gd name="connsiteX0" fmla="*/ 123633 w 1230857"/>
              <a:gd name="connsiteY0" fmla="*/ 0 h 228761"/>
              <a:gd name="connsiteX1" fmla="*/ 1107224 w 1230857"/>
              <a:gd name="connsiteY1" fmla="*/ 0 h 228761"/>
              <a:gd name="connsiteX2" fmla="*/ 1230857 w 1230857"/>
              <a:gd name="connsiteY2" fmla="*/ 123633 h 228761"/>
              <a:gd name="connsiteX3" fmla="*/ 1230857 w 1230857"/>
              <a:gd name="connsiteY3" fmla="*/ 228761 h 228761"/>
              <a:gd name="connsiteX4" fmla="*/ 0 w 1230857"/>
              <a:gd name="connsiteY4" fmla="*/ 228761 h 228761"/>
              <a:gd name="connsiteX5" fmla="*/ 0 w 1230857"/>
              <a:gd name="connsiteY5" fmla="*/ 123633 h 228761"/>
              <a:gd name="connsiteX6" fmla="*/ 123633 w 1230857"/>
              <a:gd name="connsiteY6" fmla="*/ 0 h 22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857" h="228761">
                <a:moveTo>
                  <a:pt x="123633" y="0"/>
                </a:moveTo>
                <a:lnTo>
                  <a:pt x="1107224" y="0"/>
                </a:lnTo>
                <a:cubicBezTo>
                  <a:pt x="1175505" y="0"/>
                  <a:pt x="1230857" y="55352"/>
                  <a:pt x="1230857" y="123633"/>
                </a:cubicBezTo>
                <a:lnTo>
                  <a:pt x="1230857" y="228761"/>
                </a:lnTo>
                <a:lnTo>
                  <a:pt x="0" y="228761"/>
                </a:lnTo>
                <a:lnTo>
                  <a:pt x="0" y="123633"/>
                </a:lnTo>
                <a:cubicBezTo>
                  <a:pt x="0" y="55352"/>
                  <a:pt x="55352" y="0"/>
                  <a:pt x="123633" y="0"/>
                </a:cubicBezTo>
                <a:close/>
              </a:path>
            </a:pathLst>
          </a:custGeom>
          <a:solidFill>
            <a:srgbClr val="00B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Physical security controls</a:t>
            </a:r>
          </a:p>
        </p:txBody>
      </p:sp>
      <p:grpSp>
        <p:nvGrpSpPr>
          <p:cNvPr id="95" name="Group 94">
            <a:extLst>
              <a:ext uri="{FF2B5EF4-FFF2-40B4-BE49-F238E27FC236}">
                <a16:creationId xmlns:a16="http://schemas.microsoft.com/office/drawing/2014/main" id="{B8FDE32D-E8A1-BCF5-D037-77604D1DAEB2}"/>
              </a:ext>
            </a:extLst>
          </p:cNvPr>
          <p:cNvGrpSpPr/>
          <p:nvPr/>
        </p:nvGrpSpPr>
        <p:grpSpPr>
          <a:xfrm>
            <a:off x="5018760" y="2497621"/>
            <a:ext cx="2242094" cy="3718282"/>
            <a:chOff x="3642979" y="1276350"/>
            <a:chExt cx="2072021" cy="2628901"/>
          </a:xfrm>
        </p:grpSpPr>
        <p:sp>
          <p:nvSpPr>
            <p:cNvPr id="101" name="Rectangle 100">
              <a:extLst>
                <a:ext uri="{FF2B5EF4-FFF2-40B4-BE49-F238E27FC236}">
                  <a16:creationId xmlns:a16="http://schemas.microsoft.com/office/drawing/2014/main" id="{86CEFCDE-9271-1536-4D79-31F8C9211EEB}"/>
                </a:ext>
              </a:extLst>
            </p:cNvPr>
            <p:cNvSpPr/>
            <p:nvPr/>
          </p:nvSpPr>
          <p:spPr>
            <a:xfrm>
              <a:off x="3932622" y="1276350"/>
              <a:ext cx="1488505" cy="2628901"/>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23">
              <a:extLst>
                <a:ext uri="{FF2B5EF4-FFF2-40B4-BE49-F238E27FC236}">
                  <a16:creationId xmlns:a16="http://schemas.microsoft.com/office/drawing/2014/main" id="{613FC6FD-1C7B-42CC-B9A5-E6EC5F31777D}"/>
                </a:ext>
              </a:extLst>
            </p:cNvPr>
            <p:cNvSpPr/>
            <p:nvPr/>
          </p:nvSpPr>
          <p:spPr>
            <a:xfrm>
              <a:off x="5424154" y="1276350"/>
              <a:ext cx="290846" cy="571500"/>
            </a:xfrm>
            <a:custGeom>
              <a:avLst/>
              <a:gdLst>
                <a:gd name="connsiteX0" fmla="*/ 0 w 685800"/>
                <a:gd name="connsiteY0" fmla="*/ 0 h 587330"/>
                <a:gd name="connsiteX1" fmla="*/ 685800 w 685800"/>
                <a:gd name="connsiteY1" fmla="*/ 0 h 587330"/>
                <a:gd name="connsiteX2" fmla="*/ 685800 w 685800"/>
                <a:gd name="connsiteY2" fmla="*/ 587330 h 587330"/>
                <a:gd name="connsiteX3" fmla="*/ 0 w 685800"/>
                <a:gd name="connsiteY3" fmla="*/ 587330 h 587330"/>
                <a:gd name="connsiteX4" fmla="*/ 0 w 685800"/>
                <a:gd name="connsiteY4" fmla="*/ 0 h 587330"/>
                <a:gd name="connsiteX0" fmla="*/ 0 w 685800"/>
                <a:gd name="connsiteY0" fmla="*/ 0 h 587330"/>
                <a:gd name="connsiteX1" fmla="*/ 685800 w 685800"/>
                <a:gd name="connsiteY1" fmla="*/ 587330 h 587330"/>
                <a:gd name="connsiteX2" fmla="*/ 0 w 685800"/>
                <a:gd name="connsiteY2" fmla="*/ 587330 h 587330"/>
                <a:gd name="connsiteX3" fmla="*/ 0 w 685800"/>
                <a:gd name="connsiteY3" fmla="*/ 0 h 587330"/>
              </a:gdLst>
              <a:ahLst/>
              <a:cxnLst>
                <a:cxn ang="0">
                  <a:pos x="connsiteX0" y="connsiteY0"/>
                </a:cxn>
                <a:cxn ang="0">
                  <a:pos x="connsiteX1" y="connsiteY1"/>
                </a:cxn>
                <a:cxn ang="0">
                  <a:pos x="connsiteX2" y="connsiteY2"/>
                </a:cxn>
                <a:cxn ang="0">
                  <a:pos x="connsiteX3" y="connsiteY3"/>
                </a:cxn>
              </a:cxnLst>
              <a:rect l="l" t="t" r="r" b="b"/>
              <a:pathLst>
                <a:path w="685800" h="587330">
                  <a:moveTo>
                    <a:pt x="0" y="0"/>
                  </a:moveTo>
                  <a:lnTo>
                    <a:pt x="685800" y="587330"/>
                  </a:lnTo>
                  <a:lnTo>
                    <a:pt x="0" y="587330"/>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23">
              <a:extLst>
                <a:ext uri="{FF2B5EF4-FFF2-40B4-BE49-F238E27FC236}">
                  <a16:creationId xmlns:a16="http://schemas.microsoft.com/office/drawing/2014/main" id="{8A4328D4-9646-6B29-7847-56D93C53A1A2}"/>
                </a:ext>
              </a:extLst>
            </p:cNvPr>
            <p:cNvSpPr/>
            <p:nvPr/>
          </p:nvSpPr>
          <p:spPr>
            <a:xfrm flipH="1" flipV="1">
              <a:off x="3642979" y="3333751"/>
              <a:ext cx="290846" cy="571500"/>
            </a:xfrm>
            <a:custGeom>
              <a:avLst/>
              <a:gdLst>
                <a:gd name="connsiteX0" fmla="*/ 0 w 685800"/>
                <a:gd name="connsiteY0" fmla="*/ 0 h 587330"/>
                <a:gd name="connsiteX1" fmla="*/ 685800 w 685800"/>
                <a:gd name="connsiteY1" fmla="*/ 0 h 587330"/>
                <a:gd name="connsiteX2" fmla="*/ 685800 w 685800"/>
                <a:gd name="connsiteY2" fmla="*/ 587330 h 587330"/>
                <a:gd name="connsiteX3" fmla="*/ 0 w 685800"/>
                <a:gd name="connsiteY3" fmla="*/ 587330 h 587330"/>
                <a:gd name="connsiteX4" fmla="*/ 0 w 685800"/>
                <a:gd name="connsiteY4" fmla="*/ 0 h 587330"/>
                <a:gd name="connsiteX0" fmla="*/ 0 w 685800"/>
                <a:gd name="connsiteY0" fmla="*/ 0 h 587330"/>
                <a:gd name="connsiteX1" fmla="*/ 685800 w 685800"/>
                <a:gd name="connsiteY1" fmla="*/ 587330 h 587330"/>
                <a:gd name="connsiteX2" fmla="*/ 0 w 685800"/>
                <a:gd name="connsiteY2" fmla="*/ 587330 h 587330"/>
                <a:gd name="connsiteX3" fmla="*/ 0 w 685800"/>
                <a:gd name="connsiteY3" fmla="*/ 0 h 587330"/>
              </a:gdLst>
              <a:ahLst/>
              <a:cxnLst>
                <a:cxn ang="0">
                  <a:pos x="connsiteX0" y="connsiteY0"/>
                </a:cxn>
                <a:cxn ang="0">
                  <a:pos x="connsiteX1" y="connsiteY1"/>
                </a:cxn>
                <a:cxn ang="0">
                  <a:pos x="connsiteX2" y="connsiteY2"/>
                </a:cxn>
                <a:cxn ang="0">
                  <a:pos x="connsiteX3" y="connsiteY3"/>
                </a:cxn>
              </a:cxnLst>
              <a:rect l="l" t="t" r="r" b="b"/>
              <a:pathLst>
                <a:path w="685800" h="587330">
                  <a:moveTo>
                    <a:pt x="0" y="0"/>
                  </a:moveTo>
                  <a:lnTo>
                    <a:pt x="685800" y="587330"/>
                  </a:lnTo>
                  <a:lnTo>
                    <a:pt x="0" y="587330"/>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6" name="TextBox 95">
            <a:extLst>
              <a:ext uri="{FF2B5EF4-FFF2-40B4-BE49-F238E27FC236}">
                <a16:creationId xmlns:a16="http://schemas.microsoft.com/office/drawing/2014/main" id="{1F437020-AF63-76CD-1EC3-CAD649ED25B3}"/>
              </a:ext>
            </a:extLst>
          </p:cNvPr>
          <p:cNvSpPr txBox="1"/>
          <p:nvPr/>
        </p:nvSpPr>
        <p:spPr>
          <a:xfrm>
            <a:off x="5263503" y="2611667"/>
            <a:ext cx="1787541" cy="313932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Client’s clean room network is physically or virtually segregated from other KGS networks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KGS is connected to client’s network is via thin client (Citrix or VDI).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No internet access is permitted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Access to other KGS networks via wireless is restricted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All infrastructure devices are hardened to prevent unauthorized access or intrusion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Printer/Fileserver access is restricted</a:t>
            </a:r>
          </a:p>
        </p:txBody>
      </p:sp>
      <p:sp>
        <p:nvSpPr>
          <p:cNvPr id="99" name="Freeform 37">
            <a:extLst>
              <a:ext uri="{FF2B5EF4-FFF2-40B4-BE49-F238E27FC236}">
                <a16:creationId xmlns:a16="http://schemas.microsoft.com/office/drawing/2014/main" id="{BBCAFF3A-8055-C3D6-FE2D-8BD4AA3A5A1D}"/>
              </a:ext>
            </a:extLst>
          </p:cNvPr>
          <p:cNvSpPr/>
          <p:nvPr/>
        </p:nvSpPr>
        <p:spPr>
          <a:xfrm>
            <a:off x="5355227" y="5722004"/>
            <a:ext cx="1554480" cy="457200"/>
          </a:xfrm>
          <a:custGeom>
            <a:avLst/>
            <a:gdLst>
              <a:gd name="connsiteX0" fmla="*/ 123633 w 1230857"/>
              <a:gd name="connsiteY0" fmla="*/ 0 h 228761"/>
              <a:gd name="connsiteX1" fmla="*/ 1107224 w 1230857"/>
              <a:gd name="connsiteY1" fmla="*/ 0 h 228761"/>
              <a:gd name="connsiteX2" fmla="*/ 1230857 w 1230857"/>
              <a:gd name="connsiteY2" fmla="*/ 123633 h 228761"/>
              <a:gd name="connsiteX3" fmla="*/ 1230857 w 1230857"/>
              <a:gd name="connsiteY3" fmla="*/ 228761 h 228761"/>
              <a:gd name="connsiteX4" fmla="*/ 0 w 1230857"/>
              <a:gd name="connsiteY4" fmla="*/ 228761 h 228761"/>
              <a:gd name="connsiteX5" fmla="*/ 0 w 1230857"/>
              <a:gd name="connsiteY5" fmla="*/ 123633 h 228761"/>
              <a:gd name="connsiteX6" fmla="*/ 123633 w 1230857"/>
              <a:gd name="connsiteY6" fmla="*/ 0 h 22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857" h="228761">
                <a:moveTo>
                  <a:pt x="123633" y="0"/>
                </a:moveTo>
                <a:lnTo>
                  <a:pt x="1107224" y="0"/>
                </a:lnTo>
                <a:cubicBezTo>
                  <a:pt x="1175505" y="0"/>
                  <a:pt x="1230857" y="55352"/>
                  <a:pt x="1230857" y="123633"/>
                </a:cubicBezTo>
                <a:lnTo>
                  <a:pt x="1230857" y="228761"/>
                </a:lnTo>
                <a:lnTo>
                  <a:pt x="0" y="228761"/>
                </a:lnTo>
                <a:lnTo>
                  <a:pt x="0" y="123633"/>
                </a:lnTo>
                <a:cubicBezTo>
                  <a:pt x="0" y="55352"/>
                  <a:pt x="55352" y="0"/>
                  <a:pt x="123633"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IT infrastructure controls</a:t>
            </a:r>
            <a:endParaRPr kumimoji="0" lang="en-US"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2" name="Picture 121">
            <a:extLst>
              <a:ext uri="{FF2B5EF4-FFF2-40B4-BE49-F238E27FC236}">
                <a16:creationId xmlns:a16="http://schemas.microsoft.com/office/drawing/2014/main" id="{DDF3F91C-2F9E-1246-02EA-E0CBFEC9CB9A}"/>
              </a:ext>
            </a:extLst>
          </p:cNvPr>
          <p:cNvPicPr>
            <a:picLocks noChangeAspect="1"/>
          </p:cNvPicPr>
          <p:nvPr/>
        </p:nvPicPr>
        <p:blipFill>
          <a:blip r:embed="rId3"/>
          <a:stretch>
            <a:fillRect/>
          </a:stretch>
        </p:blipFill>
        <p:spPr>
          <a:xfrm>
            <a:off x="1636288" y="1788986"/>
            <a:ext cx="914910" cy="685800"/>
          </a:xfrm>
          <a:prstGeom prst="rect">
            <a:avLst/>
          </a:prstGeom>
        </p:spPr>
      </p:pic>
      <p:pic>
        <p:nvPicPr>
          <p:cNvPr id="123" name="Picture 122">
            <a:extLst>
              <a:ext uri="{FF2B5EF4-FFF2-40B4-BE49-F238E27FC236}">
                <a16:creationId xmlns:a16="http://schemas.microsoft.com/office/drawing/2014/main" id="{EA0C7232-E543-7730-5D85-C2CD052E58AE}"/>
              </a:ext>
            </a:extLst>
          </p:cNvPr>
          <p:cNvPicPr>
            <a:picLocks noChangeAspect="1"/>
          </p:cNvPicPr>
          <p:nvPr/>
        </p:nvPicPr>
        <p:blipFill>
          <a:blip r:embed="rId4"/>
          <a:stretch>
            <a:fillRect/>
          </a:stretch>
        </p:blipFill>
        <p:spPr>
          <a:xfrm>
            <a:off x="3714365" y="1788986"/>
            <a:ext cx="819675" cy="685800"/>
          </a:xfrm>
          <a:prstGeom prst="rect">
            <a:avLst/>
          </a:prstGeom>
        </p:spPr>
      </p:pic>
      <p:pic>
        <p:nvPicPr>
          <p:cNvPr id="124" name="Picture 123">
            <a:extLst>
              <a:ext uri="{FF2B5EF4-FFF2-40B4-BE49-F238E27FC236}">
                <a16:creationId xmlns:a16="http://schemas.microsoft.com/office/drawing/2014/main" id="{A00B0D4D-F8B2-815D-4D66-97BEE276335D}"/>
              </a:ext>
            </a:extLst>
          </p:cNvPr>
          <p:cNvPicPr>
            <a:picLocks noChangeAspect="1"/>
          </p:cNvPicPr>
          <p:nvPr/>
        </p:nvPicPr>
        <p:blipFill>
          <a:blip r:embed="rId5"/>
          <a:stretch>
            <a:fillRect/>
          </a:stretch>
        </p:blipFill>
        <p:spPr>
          <a:xfrm>
            <a:off x="5661144" y="1788986"/>
            <a:ext cx="795503" cy="685800"/>
          </a:xfrm>
          <a:prstGeom prst="rect">
            <a:avLst/>
          </a:prstGeom>
        </p:spPr>
      </p:pic>
      <p:pic>
        <p:nvPicPr>
          <p:cNvPr id="125" name="Picture 124">
            <a:extLst>
              <a:ext uri="{FF2B5EF4-FFF2-40B4-BE49-F238E27FC236}">
                <a16:creationId xmlns:a16="http://schemas.microsoft.com/office/drawing/2014/main" id="{B286C3C2-6445-45F1-53C7-980658EC38EC}"/>
              </a:ext>
            </a:extLst>
          </p:cNvPr>
          <p:cNvPicPr>
            <a:picLocks noChangeAspect="1"/>
          </p:cNvPicPr>
          <p:nvPr/>
        </p:nvPicPr>
        <p:blipFill>
          <a:blip r:embed="rId6"/>
          <a:stretch>
            <a:fillRect/>
          </a:stretch>
        </p:blipFill>
        <p:spPr>
          <a:xfrm>
            <a:off x="7481742" y="1788986"/>
            <a:ext cx="1175417" cy="685800"/>
          </a:xfrm>
          <a:prstGeom prst="rect">
            <a:avLst/>
          </a:prstGeom>
        </p:spPr>
      </p:pic>
      <p:sp>
        <p:nvSpPr>
          <p:cNvPr id="46" name="TextBox 45">
            <a:extLst>
              <a:ext uri="{FF2B5EF4-FFF2-40B4-BE49-F238E27FC236}">
                <a16:creationId xmlns:a16="http://schemas.microsoft.com/office/drawing/2014/main" id="{B9034CDE-9B8E-B2A6-7A0E-DBFDD0B4A992}"/>
              </a:ext>
            </a:extLst>
          </p:cNvPr>
          <p:cNvSpPr txBox="1"/>
          <p:nvPr/>
        </p:nvSpPr>
        <p:spPr>
          <a:xfrm>
            <a:off x="828431" y="1791835"/>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0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Well defined QE metrics </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880928"/>
            <a:ext cx="10907384" cy="830494"/>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There are numerous metrics available for evaluating QE engagements, and the guidance provided in the table below focuses on which metrics are most suitable for various types of engagements. While primary metrics are essential, secondary and optional metrics can enhance the measurement process but are not mandatory since the primary metrics indirectly cover them. At KPMG, we have established clear prerequisites and exception conditions for each metric to prevent any conflicts in metric evaluation.</a:t>
            </a:r>
          </a:p>
        </p:txBody>
      </p:sp>
      <p:sp>
        <p:nvSpPr>
          <p:cNvPr id="3" name="TextBox 2">
            <a:extLst>
              <a:ext uri="{FF2B5EF4-FFF2-40B4-BE49-F238E27FC236}">
                <a16:creationId xmlns:a16="http://schemas.microsoft.com/office/drawing/2014/main" id="{83BB9099-11F4-283B-9FDB-F71EBBBE3A35}"/>
              </a:ext>
            </a:extLst>
          </p:cNvPr>
          <p:cNvSpPr txBox="1"/>
          <p:nvPr/>
        </p:nvSpPr>
        <p:spPr>
          <a:xfrm>
            <a:off x="838200" y="1780247"/>
            <a:ext cx="8686800" cy="4572000"/>
          </a:xfrm>
          <a:prstGeom prst="rect">
            <a:avLst/>
          </a:prstGeom>
          <a:no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450AA89-CD0E-02A3-45BD-D4330397F5EE}"/>
              </a:ext>
            </a:extLst>
          </p:cNvPr>
          <p:cNvSpPr txBox="1"/>
          <p:nvPr/>
        </p:nvSpPr>
        <p:spPr>
          <a:xfrm>
            <a:off x="9699661" y="1780247"/>
            <a:ext cx="2045923"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99661" y="2149578"/>
            <a:ext cx="2045923" cy="4206240"/>
          </a:xfrm>
          <a:prstGeom prst="rect">
            <a:avLst/>
          </a:prstGeom>
          <a:noFill/>
          <a:ln>
            <a:solidFill>
              <a:schemeClr val="tx1"/>
            </a:solidFill>
          </a:ln>
        </p:spPr>
        <p:txBody>
          <a:bodyPr wrap="square" rtlCol="0">
            <a:noAutofit/>
          </a:bodyPr>
          <a:lstStyle/>
          <a:p>
            <a:pPr marL="225425" indent="-165100">
              <a:spcBef>
                <a:spcPts val="600"/>
              </a:spcBef>
              <a:spcAft>
                <a:spcPts val="300"/>
              </a:spcAft>
              <a:buFont typeface="Wingdings" panose="05000000000000000000" pitchFamily="2" charset="2"/>
              <a:buChar char="ü"/>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sz="1400" dirty="0">
                <a:solidFill>
                  <a:prstClr val="black"/>
                </a:solidFill>
                <a:latin typeface="Calibri" panose="020F0502020204030204"/>
              </a:rPr>
              <a:t>Helps in efficient project governance</a:t>
            </a:r>
          </a:p>
          <a:p>
            <a:pPr marL="225425" indent="-1651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Helps in tracking the progress made against the targets set</a:t>
            </a:r>
          </a:p>
          <a:p>
            <a:pPr marL="225425" indent="-1651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ESG focus becomes part of the culture</a:t>
            </a:r>
          </a:p>
          <a:p>
            <a:pPr marL="225425" indent="-1651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Focus can only be given to key metrics required for the engagement thus saves effort and cost</a:t>
            </a:r>
          </a:p>
          <a:p>
            <a:pPr marL="225425" indent="-165100">
              <a:spcBef>
                <a:spcPts val="600"/>
              </a:spcBef>
              <a:spcAft>
                <a:spcPts val="300"/>
              </a:spcAft>
              <a:buFont typeface="Wingdings" panose="05000000000000000000" pitchFamily="2" charset="2"/>
              <a:buChar char="ü"/>
              <a:defRPr/>
            </a:pPr>
            <a:r>
              <a:rPr lang="en-US" sz="1400" dirty="0">
                <a:solidFill>
                  <a:prstClr val="black"/>
                </a:solidFill>
                <a:latin typeface="Calibri" panose="020F0502020204030204"/>
              </a:rPr>
              <a:t>Well defined exception conditions makes metrics easy to measure</a:t>
            </a:r>
          </a:p>
          <a:p>
            <a:pPr marL="225425" marR="0" lvl="0" indent="-163513"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9" name="Table 8">
            <a:extLst>
              <a:ext uri="{FF2B5EF4-FFF2-40B4-BE49-F238E27FC236}">
                <a16:creationId xmlns:a16="http://schemas.microsoft.com/office/drawing/2014/main" id="{4DE2D169-27EE-2624-DBFC-2461A95B1D06}"/>
              </a:ext>
            </a:extLst>
          </p:cNvPr>
          <p:cNvGraphicFramePr>
            <a:graphicFrameLocks noGrp="1"/>
          </p:cNvGraphicFramePr>
          <p:nvPr/>
        </p:nvGraphicFramePr>
        <p:xfrm>
          <a:off x="963561" y="1905097"/>
          <a:ext cx="8447824" cy="4348211"/>
        </p:xfrm>
        <a:graphic>
          <a:graphicData uri="http://schemas.openxmlformats.org/drawingml/2006/table">
            <a:tbl>
              <a:tblPr firstRow="1" firstCol="1" bandRow="1"/>
              <a:tblGrid>
                <a:gridCol w="1297858">
                  <a:extLst>
                    <a:ext uri="{9D8B030D-6E8A-4147-A177-3AD203B41FA5}">
                      <a16:colId xmlns:a16="http://schemas.microsoft.com/office/drawing/2014/main" val="496413224"/>
                    </a:ext>
                  </a:extLst>
                </a:gridCol>
                <a:gridCol w="1976284">
                  <a:extLst>
                    <a:ext uri="{9D8B030D-6E8A-4147-A177-3AD203B41FA5}">
                      <a16:colId xmlns:a16="http://schemas.microsoft.com/office/drawing/2014/main" val="2337509945"/>
                    </a:ext>
                  </a:extLst>
                </a:gridCol>
                <a:gridCol w="2340078">
                  <a:extLst>
                    <a:ext uri="{9D8B030D-6E8A-4147-A177-3AD203B41FA5}">
                      <a16:colId xmlns:a16="http://schemas.microsoft.com/office/drawing/2014/main" val="2359791886"/>
                    </a:ext>
                  </a:extLst>
                </a:gridCol>
                <a:gridCol w="2833604">
                  <a:extLst>
                    <a:ext uri="{9D8B030D-6E8A-4147-A177-3AD203B41FA5}">
                      <a16:colId xmlns:a16="http://schemas.microsoft.com/office/drawing/2014/main" val="677340503"/>
                    </a:ext>
                  </a:extLst>
                </a:gridCol>
              </a:tblGrid>
              <a:tr h="194390">
                <a:tc>
                  <a:txBody>
                    <a:bodyPr/>
                    <a:lstStyle/>
                    <a:p>
                      <a:pPr marL="0" marR="0" algn="ctr">
                        <a:lnSpc>
                          <a:spcPct val="107000"/>
                        </a:lnSpc>
                        <a:spcBef>
                          <a:spcPts val="0"/>
                        </a:spcBef>
                        <a:spcAft>
                          <a:spcPts val="0"/>
                        </a:spcAft>
                      </a:pPr>
                      <a:r>
                        <a:rPr lang="en-US" sz="1200" b="1">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Category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lnSpc>
                          <a:spcPct val="107000"/>
                        </a:lnSpc>
                        <a:spcBef>
                          <a:spcPts val="0"/>
                        </a:spcBef>
                        <a:spcAft>
                          <a:spcPts val="0"/>
                        </a:spcAft>
                      </a:pPr>
                      <a:r>
                        <a:rPr lang="en-US" sz="1200" b="1">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Primary metrics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lnSpc>
                          <a:spcPct val="107000"/>
                        </a:lnSpc>
                        <a:spcBef>
                          <a:spcPts val="0"/>
                        </a:spcBef>
                        <a:spcAft>
                          <a:spcPts val="0"/>
                        </a:spcAft>
                      </a:pPr>
                      <a:r>
                        <a:rPr lang="en-US" sz="1200" b="1">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Secondary metrics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lnSpc>
                          <a:spcPct val="107000"/>
                        </a:lnSpc>
                        <a:spcBef>
                          <a:spcPts val="0"/>
                        </a:spcBef>
                        <a:spcAft>
                          <a:spcPts val="0"/>
                        </a:spcAft>
                      </a:pPr>
                      <a:r>
                        <a:rPr lang="en-US" sz="1200" b="1">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Good to have metrics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582687102"/>
                  </a:ext>
                </a:extLst>
              </a:tr>
              <a:tr h="194390">
                <a:tc rowSpan="10">
                  <a:txBody>
                    <a:bodyPr/>
                    <a:lstStyle/>
                    <a:p>
                      <a:pPr marL="0" marR="0">
                        <a:lnSpc>
                          <a:spcPct val="107000"/>
                        </a:lnSpc>
                        <a:spcBef>
                          <a:spcPts val="0"/>
                        </a:spcBef>
                        <a:spcAft>
                          <a:spcPts val="0"/>
                        </a:spcAft>
                      </a:pPr>
                      <a:r>
                        <a:rPr lang="en-US" sz="1200" b="1">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Triple constraints - Time, Cost/effort, scope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Schedule Variance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3201557465"/>
                  </a:ext>
                </a:extLst>
              </a:tr>
              <a:tr h="194390">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Effort Variance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2450354906"/>
                  </a:ext>
                </a:extLst>
              </a:tr>
              <a:tr h="232393">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Requirement Stability Index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2424855353"/>
                  </a:ext>
                </a:extLst>
              </a:tr>
              <a:tr h="194390">
                <a:tc vMerge="1">
                  <a:txBody>
                    <a:bodyPr/>
                    <a:lstStyle/>
                    <a:p>
                      <a:endParaRPr lang="en-US"/>
                    </a:p>
                  </a:txBody>
                  <a:tcPr/>
                </a:tc>
                <a:tc rowSpan="7">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Cost of Quality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Cost variance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1864622703"/>
                  </a:ext>
                </a:extLst>
              </a:tr>
              <a:tr h="232393">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 Case Preparation productivity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982046520"/>
                  </a:ext>
                </a:extLst>
              </a:tr>
              <a:tr h="232393">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 Case Execution productivity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614258893"/>
                  </a:ext>
                </a:extLst>
              </a:tr>
              <a:tr h="232393">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Automation Scripting Productivity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352077675"/>
                  </a:ext>
                </a:extLst>
              </a:tr>
              <a:tr h="194390">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Reuse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1056417064"/>
                  </a:ext>
                </a:extLst>
              </a:tr>
              <a:tr h="232393">
                <a:tc vMerge="1">
                  <a:txBody>
                    <a:bodyPr/>
                    <a:lstStyle/>
                    <a:p>
                      <a:endParaRPr lang="en-US"/>
                    </a:p>
                  </a:txBody>
                  <a:tcPr/>
                </a:tc>
                <a:tc vMerge="1">
                  <a:txBody>
                    <a:bodyPr/>
                    <a:lstStyle/>
                    <a:p>
                      <a:endParaRPr lang="en-US"/>
                    </a:p>
                  </a:txBody>
                  <a:tcPr/>
                </a:tc>
                <a:tc rowSpan="2">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Effort saved through Automation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Applications covered under automation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4011808"/>
                  </a:ext>
                </a:extLst>
              </a:tr>
              <a:tr h="23239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Automation of Regression TCs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9175874"/>
                  </a:ext>
                </a:extLst>
              </a:tr>
              <a:tr h="194390">
                <a:tc rowSpan="7">
                  <a:txBody>
                    <a:bodyPr/>
                    <a:lstStyle/>
                    <a:p>
                      <a:pPr marL="0" marR="0">
                        <a:lnSpc>
                          <a:spcPct val="107000"/>
                        </a:lnSpc>
                        <a:spcBef>
                          <a:spcPts val="0"/>
                        </a:spcBef>
                        <a:spcAft>
                          <a:spcPts val="0"/>
                        </a:spcAft>
                      </a:pPr>
                      <a:r>
                        <a:rPr lang="en-US" sz="1200" b="1">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Defects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rowSpan="3">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Defect Detection Efficiency (DDE) OR Defect leakage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 Case Effectiveness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of Cancelled Defects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5086181"/>
                  </a:ext>
                </a:extLst>
              </a:tr>
              <a:tr h="19439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Defect Rejection Rate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44008958"/>
                  </a:ext>
                </a:extLst>
              </a:tr>
              <a:tr h="194390">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 Case failure rate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3945307719"/>
                  </a:ext>
                </a:extLst>
              </a:tr>
              <a:tr h="194390">
                <a:tc vMerge="1">
                  <a:txBody>
                    <a:bodyPr/>
                    <a:lstStyle/>
                    <a:p>
                      <a:endParaRPr lang="en-US"/>
                    </a:p>
                  </a:txBody>
                  <a:tcPr/>
                </a:tc>
                <a:tc rowSpan="4">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 cases percentage Based on Passed, blocked and failed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3">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Defect Removal efficiency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Defect Age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6135146"/>
                  </a:ext>
                </a:extLst>
              </a:tr>
              <a:tr h="19439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Defects Deferred Percentage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36826586"/>
                  </a:ext>
                </a:extLst>
              </a:tr>
              <a:tr h="19439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Defects reopen rate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48519048"/>
                  </a:ext>
                </a:extLst>
              </a:tr>
              <a:tr h="194390">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Defects by Priority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246036890"/>
                  </a:ext>
                </a:extLst>
              </a:tr>
              <a:tr h="232393">
                <a:tc rowSpan="2">
                  <a:txBody>
                    <a:bodyPr/>
                    <a:lstStyle/>
                    <a:p>
                      <a:pPr marL="0" marR="0">
                        <a:lnSpc>
                          <a:spcPct val="107000"/>
                        </a:lnSpc>
                        <a:spcBef>
                          <a:spcPts val="0"/>
                        </a:spcBef>
                        <a:spcAft>
                          <a:spcPts val="0"/>
                        </a:spcAft>
                      </a:pPr>
                      <a:r>
                        <a:rPr lang="en-US" sz="1200" b="1">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Process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Quality Gates success rate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1769762633"/>
                  </a:ext>
                </a:extLst>
              </a:tr>
              <a:tr h="194390">
                <a:tc vMerge="1">
                  <a:txBody>
                    <a:bodyPr/>
                    <a:lstStyle/>
                    <a:p>
                      <a:endParaRPr lang="en-US"/>
                    </a:p>
                  </a:txBody>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Environment Availability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1833118541"/>
                  </a:ext>
                </a:extLst>
              </a:tr>
              <a:tr h="194390">
                <a:tc>
                  <a:txBody>
                    <a:bodyPr/>
                    <a:lstStyle/>
                    <a:p>
                      <a:pPr marL="0" marR="0">
                        <a:lnSpc>
                          <a:spcPct val="107000"/>
                        </a:lnSpc>
                        <a:spcBef>
                          <a:spcPts val="0"/>
                        </a:spcBef>
                        <a:spcAft>
                          <a:spcPts val="0"/>
                        </a:spcAft>
                      </a:pPr>
                      <a:r>
                        <a:rPr lang="en-US" sz="1200" b="1">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ESG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ESG specific metrics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tc>
                  <a:txBody>
                    <a:bodyPr/>
                    <a:lstStyle/>
                    <a:p>
                      <a:pPr marL="0" marR="0">
                        <a:lnSpc>
                          <a:spcPct val="107000"/>
                        </a:lnSpc>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387" marR="67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000000"/>
                      </a:fgClr>
                      <a:bgClr>
                        <a:srgbClr val="DFDFDF"/>
                      </a:bgClr>
                    </a:pattFill>
                  </a:tcPr>
                </a:tc>
                <a:extLst>
                  <a:ext uri="{0D108BD9-81ED-4DB2-BD59-A6C34878D82A}">
                    <a16:rowId xmlns:a16="http://schemas.microsoft.com/office/drawing/2014/main" val="965984448"/>
                  </a:ext>
                </a:extLst>
              </a:tr>
            </a:tbl>
          </a:graphicData>
        </a:graphic>
      </p:graphicFrame>
    </p:spTree>
    <p:extLst>
      <p:ext uri="{BB962C8B-B14F-4D97-AF65-F5344CB8AC3E}">
        <p14:creationId xmlns:p14="http://schemas.microsoft.com/office/powerpoint/2010/main" val="1340201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199" y="218964"/>
            <a:ext cx="10515600" cy="598436"/>
          </a:xfrm>
        </p:spPr>
        <p:txBody>
          <a:bodyPr/>
          <a:lstStyle/>
          <a:p>
            <a:r>
              <a:rPr lang="en-US" sz="3600" dirty="0">
                <a:solidFill>
                  <a:srgbClr val="00338D"/>
                </a:solidFill>
                <a:latin typeface="KPMG Extralight"/>
              </a:rPr>
              <a:t>Strategies aligned with market trends</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 the KPMG QE practice, we adhere to the 70-20-10 rule when defining our annual strategies. This approach helps us focus on improving existing business (70%), expanding into new areas (20%), and preparing for the future (10%). By following this rule, we can effectively maintain and grow our current business while also ensuring long-term sustainability and adaptability in an ever-changing industry landscape.</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Focus on long term sustainability </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Strong governance</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Upskilling team based on market trends</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Alignment with market needs</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Business growth</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Helps to be first in the market to create innovative solutions</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Improves brand building and market eminence</a:t>
            </a:r>
          </a:p>
          <a:p>
            <a:pPr marL="225425" marR="0" lvl="0" indent="-1651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5425" marR="0" lvl="0" indent="-163513"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G:\WIP\2013\4000-4099\CRT004073\Images and Graphics\Arrows hitting target shutterstock_129630410.jpg">
            <a:extLst>
              <a:ext uri="{FF2B5EF4-FFF2-40B4-BE49-F238E27FC236}">
                <a16:creationId xmlns:a16="http://schemas.microsoft.com/office/drawing/2014/main" id="{1D591D3C-C26E-7894-CEC6-868EDB8F181C}"/>
              </a:ext>
            </a:extLst>
          </p:cNvPr>
          <p:cNvPicPr>
            <a:picLocks noChangeAspect="1" noChangeArrowheads="1"/>
          </p:cNvPicPr>
          <p:nvPr/>
        </p:nvPicPr>
        <p:blipFill>
          <a:blip r:embed="rId3" cstate="print"/>
          <a:srcRect l="12170" b="204"/>
          <a:stretch>
            <a:fillRect/>
          </a:stretch>
        </p:blipFill>
        <p:spPr bwMode="auto">
          <a:xfrm>
            <a:off x="859848" y="4360027"/>
            <a:ext cx="2468880" cy="1991897"/>
          </a:xfrm>
          <a:prstGeom prst="rect">
            <a:avLst/>
          </a:prstGeom>
          <a:noFill/>
        </p:spPr>
      </p:pic>
      <p:grpSp>
        <p:nvGrpSpPr>
          <p:cNvPr id="1151" name="Group 1150">
            <a:extLst>
              <a:ext uri="{FF2B5EF4-FFF2-40B4-BE49-F238E27FC236}">
                <a16:creationId xmlns:a16="http://schemas.microsoft.com/office/drawing/2014/main" id="{FAB28B47-D98F-0EC3-E9A2-6AF6ADC4135A}"/>
              </a:ext>
            </a:extLst>
          </p:cNvPr>
          <p:cNvGrpSpPr/>
          <p:nvPr/>
        </p:nvGrpSpPr>
        <p:grpSpPr>
          <a:xfrm>
            <a:off x="1468757" y="2773444"/>
            <a:ext cx="8046158" cy="3497706"/>
            <a:chOff x="1483169" y="1830359"/>
            <a:chExt cx="8046158" cy="3497706"/>
          </a:xfrm>
        </p:grpSpPr>
        <p:grpSp>
          <p:nvGrpSpPr>
            <p:cNvPr id="8" name="Group 7">
              <a:extLst>
                <a:ext uri="{FF2B5EF4-FFF2-40B4-BE49-F238E27FC236}">
                  <a16:creationId xmlns:a16="http://schemas.microsoft.com/office/drawing/2014/main" id="{4A96DA68-E67F-766F-4472-A9E2D3FBBA9B}"/>
                </a:ext>
              </a:extLst>
            </p:cNvPr>
            <p:cNvGrpSpPr/>
            <p:nvPr/>
          </p:nvGrpSpPr>
          <p:grpSpPr>
            <a:xfrm>
              <a:off x="1483169" y="1830359"/>
              <a:ext cx="1473340" cy="1492541"/>
              <a:chOff x="1360466" y="2457479"/>
              <a:chExt cx="1664729" cy="1686424"/>
            </a:xfrm>
          </p:grpSpPr>
          <p:sp>
            <p:nvSpPr>
              <p:cNvPr id="14" name="Freeform 374">
                <a:extLst>
                  <a:ext uri="{FF2B5EF4-FFF2-40B4-BE49-F238E27FC236}">
                    <a16:creationId xmlns:a16="http://schemas.microsoft.com/office/drawing/2014/main" id="{2030C77E-91FC-F201-42AA-EC02AA1F5012}"/>
                  </a:ext>
                </a:extLst>
              </p:cNvPr>
              <p:cNvSpPr>
                <a:spLocks/>
              </p:cNvSpPr>
              <p:nvPr/>
            </p:nvSpPr>
            <p:spPr bwMode="auto">
              <a:xfrm rot="5400000">
                <a:off x="1859335" y="2526059"/>
                <a:ext cx="1234440" cy="1097280"/>
              </a:xfrm>
              <a:custGeom>
                <a:avLst/>
                <a:gdLst>
                  <a:gd name="T0" fmla="*/ 206 w 670"/>
                  <a:gd name="T1" fmla="*/ 595 h 596"/>
                  <a:gd name="T2" fmla="*/ 141 w 670"/>
                  <a:gd name="T3" fmla="*/ 557 h 596"/>
                  <a:gd name="T4" fmla="*/ 13 w 670"/>
                  <a:gd name="T5" fmla="*/ 334 h 596"/>
                  <a:gd name="T6" fmla="*/ 14 w 670"/>
                  <a:gd name="T7" fmla="*/ 259 h 596"/>
                  <a:gd name="T8" fmla="*/ 142 w 670"/>
                  <a:gd name="T9" fmla="*/ 38 h 596"/>
                  <a:gd name="T10" fmla="*/ 208 w 670"/>
                  <a:gd name="T11" fmla="*/ 0 h 596"/>
                  <a:gd name="T12" fmla="*/ 464 w 670"/>
                  <a:gd name="T13" fmla="*/ 1 h 596"/>
                  <a:gd name="T14" fmla="*/ 529 w 670"/>
                  <a:gd name="T15" fmla="*/ 39 h 596"/>
                  <a:gd name="T16" fmla="*/ 657 w 670"/>
                  <a:gd name="T17" fmla="*/ 261 h 596"/>
                  <a:gd name="T18" fmla="*/ 656 w 670"/>
                  <a:gd name="T19" fmla="*/ 337 h 596"/>
                  <a:gd name="T20" fmla="*/ 528 w 670"/>
                  <a:gd name="T21" fmla="*/ 558 h 596"/>
                  <a:gd name="T22" fmla="*/ 462 w 670"/>
                  <a:gd name="T23" fmla="*/ 596 h 596"/>
                  <a:gd name="T24" fmla="*/ 206 w 670"/>
                  <a:gd name="T25" fmla="*/ 595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0" h="596">
                    <a:moveTo>
                      <a:pt x="206" y="595"/>
                    </a:moveTo>
                    <a:cubicBezTo>
                      <a:pt x="179" y="595"/>
                      <a:pt x="154" y="580"/>
                      <a:pt x="141" y="557"/>
                    </a:cubicBezTo>
                    <a:cubicBezTo>
                      <a:pt x="13" y="334"/>
                      <a:pt x="13" y="334"/>
                      <a:pt x="13" y="334"/>
                    </a:cubicBezTo>
                    <a:cubicBezTo>
                      <a:pt x="0" y="311"/>
                      <a:pt x="0" y="282"/>
                      <a:pt x="14" y="259"/>
                    </a:cubicBezTo>
                    <a:cubicBezTo>
                      <a:pt x="142" y="38"/>
                      <a:pt x="142" y="38"/>
                      <a:pt x="142" y="38"/>
                    </a:cubicBezTo>
                    <a:cubicBezTo>
                      <a:pt x="156" y="14"/>
                      <a:pt x="181" y="0"/>
                      <a:pt x="208" y="0"/>
                    </a:cubicBezTo>
                    <a:cubicBezTo>
                      <a:pt x="464" y="1"/>
                      <a:pt x="464" y="1"/>
                      <a:pt x="464" y="1"/>
                    </a:cubicBezTo>
                    <a:cubicBezTo>
                      <a:pt x="491" y="1"/>
                      <a:pt x="516" y="16"/>
                      <a:pt x="529" y="39"/>
                    </a:cubicBezTo>
                    <a:cubicBezTo>
                      <a:pt x="657" y="261"/>
                      <a:pt x="657" y="261"/>
                      <a:pt x="657" y="261"/>
                    </a:cubicBezTo>
                    <a:cubicBezTo>
                      <a:pt x="670" y="285"/>
                      <a:pt x="670" y="313"/>
                      <a:pt x="656" y="337"/>
                    </a:cubicBezTo>
                    <a:cubicBezTo>
                      <a:pt x="528" y="558"/>
                      <a:pt x="528" y="558"/>
                      <a:pt x="528" y="558"/>
                    </a:cubicBezTo>
                    <a:cubicBezTo>
                      <a:pt x="514" y="581"/>
                      <a:pt x="489" y="596"/>
                      <a:pt x="462" y="596"/>
                    </a:cubicBezTo>
                    <a:lnTo>
                      <a:pt x="206" y="595"/>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E4B39EF-8B69-5F2B-2701-2E0FC0C855DD}"/>
                  </a:ext>
                </a:extLst>
              </p:cNvPr>
              <p:cNvSpPr/>
              <p:nvPr/>
            </p:nvSpPr>
            <p:spPr>
              <a:xfrm>
                <a:off x="2015961" y="2762410"/>
                <a:ext cx="962665" cy="5911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70%</a:t>
                </a:r>
                <a:endPar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id="{1C8E0F69-2716-A9D6-DF48-356E4D7591C4}"/>
                  </a:ext>
                </a:extLst>
              </p:cNvPr>
              <p:cNvPicPr>
                <a:picLocks noChangeAspect="1"/>
              </p:cNvPicPr>
              <p:nvPr/>
            </p:nvPicPr>
            <p:blipFill>
              <a:blip r:embed="rId4"/>
              <a:stretch>
                <a:fillRect/>
              </a:stretch>
            </p:blipFill>
            <p:spPr>
              <a:xfrm>
                <a:off x="1360466" y="3246543"/>
                <a:ext cx="1082510" cy="897360"/>
              </a:xfrm>
              <a:prstGeom prst="rect">
                <a:avLst/>
              </a:prstGeom>
            </p:spPr>
          </p:pic>
        </p:grpSp>
        <p:grpSp>
          <p:nvGrpSpPr>
            <p:cNvPr id="1097" name="Group 1096">
              <a:extLst>
                <a:ext uri="{FF2B5EF4-FFF2-40B4-BE49-F238E27FC236}">
                  <a16:creationId xmlns:a16="http://schemas.microsoft.com/office/drawing/2014/main" id="{723A372B-B7B4-E3F9-4C26-E003A4DE749E}"/>
                </a:ext>
              </a:extLst>
            </p:cNvPr>
            <p:cNvGrpSpPr/>
            <p:nvPr/>
          </p:nvGrpSpPr>
          <p:grpSpPr>
            <a:xfrm>
              <a:off x="2919182" y="1967845"/>
              <a:ext cx="4452734" cy="822960"/>
              <a:chOff x="3218449" y="1976158"/>
              <a:chExt cx="4452734" cy="640504"/>
            </a:xfrm>
          </p:grpSpPr>
          <p:sp>
            <p:nvSpPr>
              <p:cNvPr id="9" name="Pentagon 7">
                <a:extLst>
                  <a:ext uri="{FF2B5EF4-FFF2-40B4-BE49-F238E27FC236}">
                    <a16:creationId xmlns:a16="http://schemas.microsoft.com/office/drawing/2014/main" id="{17BED452-7248-4CBE-8A75-3C01EBF52D20}"/>
                  </a:ext>
                </a:extLst>
              </p:cNvPr>
              <p:cNvSpPr>
                <a:spLocks/>
              </p:cNvSpPr>
              <p:nvPr/>
            </p:nvSpPr>
            <p:spPr>
              <a:xfrm flipH="1">
                <a:off x="3950721" y="1976582"/>
                <a:ext cx="3720462" cy="640080"/>
              </a:xfrm>
              <a:prstGeom prst="homePlate">
                <a:avLst>
                  <a:gd name="adj" fmla="val 28180"/>
                </a:avLst>
              </a:prstGeom>
              <a:solidFill>
                <a:schemeClr val="bg1"/>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Improve the existing </a:t>
                </a:r>
                <a:r>
                  <a:rPr kumimoji="0" lang="en-GB"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Wingdings" panose="05000000000000000000" pitchFamily="2" charset="2"/>
                  </a:rPr>
                  <a:t> </a:t>
                </a:r>
                <a:r>
                  <a:rPr kumimoji="0" lang="en-GB"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Wingdings" panose="05000000000000000000" pitchFamily="2" charset="2"/>
                  </a:rPr>
                  <a:t>Align 70% of the strategic priorities based on in-flight engagements and confirmed opportunities</a:t>
                </a:r>
                <a:endParaRPr kumimoji="0" lang="en-GB"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 name="Right Triangle 9">
                <a:extLst>
                  <a:ext uri="{FF2B5EF4-FFF2-40B4-BE49-F238E27FC236}">
                    <a16:creationId xmlns:a16="http://schemas.microsoft.com/office/drawing/2014/main" id="{32AAA96B-DE41-F57E-14D3-81834132E804}"/>
                  </a:ext>
                </a:extLst>
              </p:cNvPr>
              <p:cNvSpPr>
                <a:spLocks/>
              </p:cNvSpPr>
              <p:nvPr/>
            </p:nvSpPr>
            <p:spPr>
              <a:xfrm flipH="1">
                <a:off x="3218449" y="1999491"/>
                <a:ext cx="390942" cy="604170"/>
              </a:xfrm>
              <a:prstGeom prst="rtTriangle">
                <a:avLst/>
              </a:prstGeom>
              <a:solidFill>
                <a:schemeClr val="bg1"/>
              </a:solidFill>
              <a:ln>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Triangle 10">
                <a:extLst>
                  <a:ext uri="{FF2B5EF4-FFF2-40B4-BE49-F238E27FC236}">
                    <a16:creationId xmlns:a16="http://schemas.microsoft.com/office/drawing/2014/main" id="{E38F53F4-E478-056E-9666-2E8358B8FFD1}"/>
                  </a:ext>
                </a:extLst>
              </p:cNvPr>
              <p:cNvSpPr>
                <a:spLocks/>
              </p:cNvSpPr>
              <p:nvPr/>
            </p:nvSpPr>
            <p:spPr>
              <a:xfrm flipH="1" flipV="1">
                <a:off x="3218449" y="1976158"/>
                <a:ext cx="390942" cy="611922"/>
              </a:xfrm>
              <a:prstGeom prst="rtTriangle">
                <a:avLst/>
              </a:prstGeom>
              <a:solidFill>
                <a:srgbClr val="6D2077"/>
              </a:solidFill>
              <a:ln>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Triangle 11">
                <a:extLst>
                  <a:ext uri="{FF2B5EF4-FFF2-40B4-BE49-F238E27FC236}">
                    <a16:creationId xmlns:a16="http://schemas.microsoft.com/office/drawing/2014/main" id="{2C96B2B3-8732-A06B-B89B-75222C0E0C0A}"/>
                  </a:ext>
                </a:extLst>
              </p:cNvPr>
              <p:cNvSpPr>
                <a:spLocks/>
              </p:cNvSpPr>
              <p:nvPr/>
            </p:nvSpPr>
            <p:spPr>
              <a:xfrm flipV="1">
                <a:off x="3666342" y="1976161"/>
                <a:ext cx="390942" cy="604170"/>
              </a:xfrm>
              <a:prstGeom prst="rtTriangle">
                <a:avLst/>
              </a:prstGeom>
              <a:solidFill>
                <a:schemeClr val="bg1"/>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ight Triangle 12">
                <a:extLst>
                  <a:ext uri="{FF2B5EF4-FFF2-40B4-BE49-F238E27FC236}">
                    <a16:creationId xmlns:a16="http://schemas.microsoft.com/office/drawing/2014/main" id="{BF74D51B-CBF0-54A2-405D-3352ADE1E02D}"/>
                  </a:ext>
                </a:extLst>
              </p:cNvPr>
              <p:cNvSpPr>
                <a:spLocks/>
              </p:cNvSpPr>
              <p:nvPr/>
            </p:nvSpPr>
            <p:spPr>
              <a:xfrm>
                <a:off x="3666342" y="1991737"/>
                <a:ext cx="390942" cy="611922"/>
              </a:xfrm>
              <a:prstGeom prst="rtTriangle">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4A78B1AE-5C1E-B262-927E-96EF1BC67EB8}"/>
                </a:ext>
              </a:extLst>
            </p:cNvPr>
            <p:cNvGrpSpPr/>
            <p:nvPr/>
          </p:nvGrpSpPr>
          <p:grpSpPr>
            <a:xfrm>
              <a:off x="2794996" y="2808077"/>
              <a:ext cx="1069808" cy="1430344"/>
              <a:chOff x="4529925" y="3141919"/>
              <a:chExt cx="1208777" cy="1616148"/>
            </a:xfrm>
          </p:grpSpPr>
          <p:grpSp>
            <p:nvGrpSpPr>
              <p:cNvPr id="24" name="Group 23">
                <a:extLst>
                  <a:ext uri="{FF2B5EF4-FFF2-40B4-BE49-F238E27FC236}">
                    <a16:creationId xmlns:a16="http://schemas.microsoft.com/office/drawing/2014/main" id="{D51AFB32-F63D-E0BF-DDF3-57C65E4E96FF}"/>
                  </a:ext>
                </a:extLst>
              </p:cNvPr>
              <p:cNvGrpSpPr/>
              <p:nvPr/>
            </p:nvGrpSpPr>
            <p:grpSpPr>
              <a:xfrm>
                <a:off x="4529925" y="3141919"/>
                <a:ext cx="1208777" cy="1616148"/>
                <a:chOff x="5179907" y="2447564"/>
                <a:chExt cx="1208777" cy="1616148"/>
              </a:xfrm>
            </p:grpSpPr>
            <p:sp>
              <p:nvSpPr>
                <p:cNvPr id="26" name="Freeform 376">
                  <a:extLst>
                    <a:ext uri="{FF2B5EF4-FFF2-40B4-BE49-F238E27FC236}">
                      <a16:creationId xmlns:a16="http://schemas.microsoft.com/office/drawing/2014/main" id="{E933AC23-B0B4-D501-6F0A-9888FFBFE193}"/>
                    </a:ext>
                  </a:extLst>
                </p:cNvPr>
                <p:cNvSpPr>
                  <a:spLocks noChangeAspect="1"/>
                </p:cNvSpPr>
                <p:nvPr/>
              </p:nvSpPr>
              <p:spPr bwMode="auto">
                <a:xfrm rot="5400000">
                  <a:off x="5112758" y="2514713"/>
                  <a:ext cx="1231578" cy="1097280"/>
                </a:xfrm>
                <a:custGeom>
                  <a:avLst/>
                  <a:gdLst>
                    <a:gd name="T0" fmla="*/ 206 w 670"/>
                    <a:gd name="T1" fmla="*/ 595 h 596"/>
                    <a:gd name="T2" fmla="*/ 141 w 670"/>
                    <a:gd name="T3" fmla="*/ 557 h 596"/>
                    <a:gd name="T4" fmla="*/ 13 w 670"/>
                    <a:gd name="T5" fmla="*/ 334 h 596"/>
                    <a:gd name="T6" fmla="*/ 14 w 670"/>
                    <a:gd name="T7" fmla="*/ 259 h 596"/>
                    <a:gd name="T8" fmla="*/ 142 w 670"/>
                    <a:gd name="T9" fmla="*/ 38 h 596"/>
                    <a:gd name="T10" fmla="*/ 208 w 670"/>
                    <a:gd name="T11" fmla="*/ 0 h 596"/>
                    <a:gd name="T12" fmla="*/ 464 w 670"/>
                    <a:gd name="T13" fmla="*/ 1 h 596"/>
                    <a:gd name="T14" fmla="*/ 529 w 670"/>
                    <a:gd name="T15" fmla="*/ 39 h 596"/>
                    <a:gd name="T16" fmla="*/ 657 w 670"/>
                    <a:gd name="T17" fmla="*/ 261 h 596"/>
                    <a:gd name="T18" fmla="*/ 656 w 670"/>
                    <a:gd name="T19" fmla="*/ 337 h 596"/>
                    <a:gd name="T20" fmla="*/ 528 w 670"/>
                    <a:gd name="T21" fmla="*/ 558 h 596"/>
                    <a:gd name="T22" fmla="*/ 462 w 670"/>
                    <a:gd name="T23" fmla="*/ 596 h 596"/>
                    <a:gd name="T24" fmla="*/ 206 w 670"/>
                    <a:gd name="T25" fmla="*/ 595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0" h="596">
                      <a:moveTo>
                        <a:pt x="206" y="595"/>
                      </a:moveTo>
                      <a:cubicBezTo>
                        <a:pt x="179" y="595"/>
                        <a:pt x="154" y="580"/>
                        <a:pt x="141" y="557"/>
                      </a:cubicBezTo>
                      <a:cubicBezTo>
                        <a:pt x="13" y="334"/>
                        <a:pt x="13" y="334"/>
                        <a:pt x="13" y="334"/>
                      </a:cubicBezTo>
                      <a:cubicBezTo>
                        <a:pt x="0" y="311"/>
                        <a:pt x="0" y="282"/>
                        <a:pt x="14" y="259"/>
                      </a:cubicBezTo>
                      <a:cubicBezTo>
                        <a:pt x="142" y="38"/>
                        <a:pt x="142" y="38"/>
                        <a:pt x="142" y="38"/>
                      </a:cubicBezTo>
                      <a:cubicBezTo>
                        <a:pt x="156" y="14"/>
                        <a:pt x="181" y="0"/>
                        <a:pt x="208" y="0"/>
                      </a:cubicBezTo>
                      <a:cubicBezTo>
                        <a:pt x="464" y="1"/>
                        <a:pt x="464" y="1"/>
                        <a:pt x="464" y="1"/>
                      </a:cubicBezTo>
                      <a:cubicBezTo>
                        <a:pt x="491" y="1"/>
                        <a:pt x="516" y="16"/>
                        <a:pt x="529" y="39"/>
                      </a:cubicBezTo>
                      <a:cubicBezTo>
                        <a:pt x="657" y="261"/>
                        <a:pt x="657" y="261"/>
                        <a:pt x="657" y="261"/>
                      </a:cubicBezTo>
                      <a:cubicBezTo>
                        <a:pt x="670" y="285"/>
                        <a:pt x="670" y="313"/>
                        <a:pt x="656" y="337"/>
                      </a:cubicBezTo>
                      <a:cubicBezTo>
                        <a:pt x="528" y="558"/>
                        <a:pt x="528" y="558"/>
                        <a:pt x="528" y="558"/>
                      </a:cubicBezTo>
                      <a:cubicBezTo>
                        <a:pt x="514" y="581"/>
                        <a:pt x="489" y="596"/>
                        <a:pt x="462" y="596"/>
                      </a:cubicBezTo>
                      <a:lnTo>
                        <a:pt x="206" y="595"/>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A849DBBC-07E9-7551-641A-BA6F712DDFCA}"/>
                    </a:ext>
                  </a:extLst>
                </p:cNvPr>
                <p:cNvGrpSpPr/>
                <p:nvPr/>
              </p:nvGrpSpPr>
              <p:grpSpPr>
                <a:xfrm>
                  <a:off x="5440072" y="3219379"/>
                  <a:ext cx="948612" cy="844333"/>
                  <a:chOff x="8253755" y="4494282"/>
                  <a:chExt cx="1797233" cy="1599667"/>
                </a:xfrm>
              </p:grpSpPr>
              <p:grpSp>
                <p:nvGrpSpPr>
                  <p:cNvPr id="28" name="Group 27">
                    <a:extLst>
                      <a:ext uri="{FF2B5EF4-FFF2-40B4-BE49-F238E27FC236}">
                        <a16:creationId xmlns:a16="http://schemas.microsoft.com/office/drawing/2014/main" id="{0CF9A2A1-50E4-D62D-8D9E-3DE927EC5C9F}"/>
                      </a:ext>
                    </a:extLst>
                  </p:cNvPr>
                  <p:cNvGrpSpPr/>
                  <p:nvPr/>
                </p:nvGrpSpPr>
                <p:grpSpPr>
                  <a:xfrm>
                    <a:off x="8253755" y="5383780"/>
                    <a:ext cx="366298" cy="710169"/>
                    <a:chOff x="11193463" y="8175625"/>
                    <a:chExt cx="700088" cy="1357312"/>
                  </a:xfrm>
                </p:grpSpPr>
                <p:grpSp>
                  <p:nvGrpSpPr>
                    <p:cNvPr id="71" name="Group 70">
                      <a:extLst>
                        <a:ext uri="{FF2B5EF4-FFF2-40B4-BE49-F238E27FC236}">
                          <a16:creationId xmlns:a16="http://schemas.microsoft.com/office/drawing/2014/main" id="{50ADC544-7CA0-6F01-6C6F-B9E1C1B8B7B1}"/>
                        </a:ext>
                      </a:extLst>
                    </p:cNvPr>
                    <p:cNvGrpSpPr/>
                    <p:nvPr/>
                  </p:nvGrpSpPr>
                  <p:grpSpPr>
                    <a:xfrm>
                      <a:off x="11193463" y="8175625"/>
                      <a:ext cx="700088" cy="1357312"/>
                      <a:chOff x="11193463" y="8175625"/>
                      <a:chExt cx="700088" cy="1357312"/>
                    </a:xfrm>
                  </p:grpSpPr>
                  <p:grpSp>
                    <p:nvGrpSpPr>
                      <p:cNvPr id="243" name="Group 243">
                        <a:extLst>
                          <a:ext uri="{FF2B5EF4-FFF2-40B4-BE49-F238E27FC236}">
                            <a16:creationId xmlns:a16="http://schemas.microsoft.com/office/drawing/2014/main" id="{34B33B68-7F65-76B4-C267-862611E4D055}"/>
                          </a:ext>
                        </a:extLst>
                      </p:cNvPr>
                      <p:cNvGrpSpPr>
                        <a:grpSpLocks/>
                      </p:cNvGrpSpPr>
                      <p:nvPr/>
                    </p:nvGrpSpPr>
                    <p:grpSpPr bwMode="auto">
                      <a:xfrm>
                        <a:off x="11218863" y="8886825"/>
                        <a:ext cx="674688" cy="646112"/>
                        <a:chOff x="7067" y="5598"/>
                        <a:chExt cx="425" cy="407"/>
                      </a:xfrm>
                    </p:grpSpPr>
                    <p:sp>
                      <p:nvSpPr>
                        <p:cNvPr id="847" name="Freeform 43">
                          <a:extLst>
                            <a:ext uri="{FF2B5EF4-FFF2-40B4-BE49-F238E27FC236}">
                              <a16:creationId xmlns:a16="http://schemas.microsoft.com/office/drawing/2014/main" id="{4EE8116E-55CC-5BBF-9259-2F9C133497E7}"/>
                            </a:ext>
                          </a:extLst>
                        </p:cNvPr>
                        <p:cNvSpPr>
                          <a:spLocks/>
                        </p:cNvSpPr>
                        <p:nvPr/>
                      </p:nvSpPr>
                      <p:spPr bwMode="auto">
                        <a:xfrm>
                          <a:off x="7067" y="5598"/>
                          <a:ext cx="425" cy="23"/>
                        </a:xfrm>
                        <a:custGeom>
                          <a:avLst/>
                          <a:gdLst>
                            <a:gd name="T0" fmla="*/ 659 w 659"/>
                            <a:gd name="T1" fmla="*/ 35 h 35"/>
                            <a:gd name="T2" fmla="*/ 329 w 659"/>
                            <a:gd name="T3" fmla="*/ 0 h 35"/>
                            <a:gd name="T4" fmla="*/ 0 w 659"/>
                            <a:gd name="T5" fmla="*/ 35 h 35"/>
                            <a:gd name="T6" fmla="*/ 659 w 659"/>
                            <a:gd name="T7" fmla="*/ 35 h 35"/>
                          </a:gdLst>
                          <a:ahLst/>
                          <a:cxnLst>
                            <a:cxn ang="0">
                              <a:pos x="T0" y="T1"/>
                            </a:cxn>
                            <a:cxn ang="0">
                              <a:pos x="T2" y="T3"/>
                            </a:cxn>
                            <a:cxn ang="0">
                              <a:pos x="T4" y="T5"/>
                            </a:cxn>
                            <a:cxn ang="0">
                              <a:pos x="T6" y="T7"/>
                            </a:cxn>
                          </a:cxnLst>
                          <a:rect l="0" t="0" r="r" b="b"/>
                          <a:pathLst>
                            <a:path w="659" h="35">
                              <a:moveTo>
                                <a:pt x="659" y="35"/>
                              </a:moveTo>
                              <a:cubicBezTo>
                                <a:pt x="659" y="15"/>
                                <a:pt x="511" y="0"/>
                                <a:pt x="329" y="0"/>
                              </a:cubicBezTo>
                              <a:cubicBezTo>
                                <a:pt x="147" y="0"/>
                                <a:pt x="0" y="15"/>
                                <a:pt x="0" y="35"/>
                              </a:cubicBezTo>
                              <a:lnTo>
                                <a:pt x="659" y="35"/>
                              </a:lnTo>
                              <a:close/>
                            </a:path>
                          </a:pathLst>
                        </a:custGeom>
                        <a:solidFill>
                          <a:srgbClr val="9B6B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8" name="Freeform 44">
                          <a:extLst>
                            <a:ext uri="{FF2B5EF4-FFF2-40B4-BE49-F238E27FC236}">
                              <a16:creationId xmlns:a16="http://schemas.microsoft.com/office/drawing/2014/main" id="{01DD1957-3805-FC44-1B2B-F044D6F9DDFA}"/>
                            </a:ext>
                          </a:extLst>
                        </p:cNvPr>
                        <p:cNvSpPr>
                          <a:spLocks/>
                        </p:cNvSpPr>
                        <p:nvPr/>
                      </p:nvSpPr>
                      <p:spPr bwMode="auto">
                        <a:xfrm>
                          <a:off x="7089" y="5705"/>
                          <a:ext cx="383" cy="300"/>
                        </a:xfrm>
                        <a:custGeom>
                          <a:avLst/>
                          <a:gdLst>
                            <a:gd name="T0" fmla="*/ 111 w 593"/>
                            <a:gd name="T1" fmla="*/ 416 h 465"/>
                            <a:gd name="T2" fmla="*/ 126 w 593"/>
                            <a:gd name="T3" fmla="*/ 437 h 465"/>
                            <a:gd name="T4" fmla="*/ 309 w 593"/>
                            <a:gd name="T5" fmla="*/ 460 h 465"/>
                            <a:gd name="T6" fmla="*/ 464 w 593"/>
                            <a:gd name="T7" fmla="*/ 434 h 465"/>
                            <a:gd name="T8" fmla="*/ 479 w 593"/>
                            <a:gd name="T9" fmla="*/ 424 h 465"/>
                            <a:gd name="T10" fmla="*/ 481 w 593"/>
                            <a:gd name="T11" fmla="*/ 419 h 465"/>
                            <a:gd name="T12" fmla="*/ 486 w 593"/>
                            <a:gd name="T13" fmla="*/ 404 h 465"/>
                            <a:gd name="T14" fmla="*/ 572 w 593"/>
                            <a:gd name="T15" fmla="*/ 84 h 465"/>
                            <a:gd name="T16" fmla="*/ 593 w 593"/>
                            <a:gd name="T17" fmla="*/ 0 h 465"/>
                            <a:gd name="T18" fmla="*/ 529 w 593"/>
                            <a:gd name="T19" fmla="*/ 1 h 465"/>
                            <a:gd name="T20" fmla="*/ 0 w 593"/>
                            <a:gd name="T21" fmla="*/ 5 h 465"/>
                            <a:gd name="T22" fmla="*/ 53 w 593"/>
                            <a:gd name="T23" fmla="*/ 205 h 465"/>
                            <a:gd name="T24" fmla="*/ 108 w 593"/>
                            <a:gd name="T25" fmla="*/ 407 h 465"/>
                            <a:gd name="T26" fmla="*/ 111 w 593"/>
                            <a:gd name="T27" fmla="*/ 416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3" h="465">
                              <a:moveTo>
                                <a:pt x="111" y="416"/>
                              </a:moveTo>
                              <a:cubicBezTo>
                                <a:pt x="117" y="429"/>
                                <a:pt x="121" y="435"/>
                                <a:pt x="126" y="437"/>
                              </a:cubicBezTo>
                              <a:cubicBezTo>
                                <a:pt x="147" y="445"/>
                                <a:pt x="220" y="465"/>
                                <a:pt x="309" y="460"/>
                              </a:cubicBezTo>
                              <a:cubicBezTo>
                                <a:pt x="380" y="457"/>
                                <a:pt x="438" y="447"/>
                                <a:pt x="464" y="434"/>
                              </a:cubicBezTo>
                              <a:cubicBezTo>
                                <a:pt x="472" y="431"/>
                                <a:pt x="477" y="427"/>
                                <a:pt x="479" y="424"/>
                              </a:cubicBezTo>
                              <a:cubicBezTo>
                                <a:pt x="480" y="423"/>
                                <a:pt x="480" y="421"/>
                                <a:pt x="481" y="419"/>
                              </a:cubicBezTo>
                              <a:cubicBezTo>
                                <a:pt x="483" y="415"/>
                                <a:pt x="484" y="410"/>
                                <a:pt x="486" y="404"/>
                              </a:cubicBezTo>
                              <a:cubicBezTo>
                                <a:pt x="504" y="348"/>
                                <a:pt x="546" y="185"/>
                                <a:pt x="572" y="84"/>
                              </a:cubicBezTo>
                              <a:cubicBezTo>
                                <a:pt x="585" y="35"/>
                                <a:pt x="593" y="0"/>
                                <a:pt x="593" y="0"/>
                              </a:cubicBezTo>
                              <a:cubicBezTo>
                                <a:pt x="572" y="0"/>
                                <a:pt x="550" y="1"/>
                                <a:pt x="529" y="1"/>
                              </a:cubicBezTo>
                              <a:cubicBezTo>
                                <a:pt x="353" y="2"/>
                                <a:pt x="176" y="3"/>
                                <a:pt x="0" y="5"/>
                              </a:cubicBezTo>
                              <a:cubicBezTo>
                                <a:pt x="22" y="85"/>
                                <a:pt x="39" y="151"/>
                                <a:pt x="53" y="205"/>
                              </a:cubicBezTo>
                              <a:cubicBezTo>
                                <a:pt x="82" y="316"/>
                                <a:pt x="97" y="375"/>
                                <a:pt x="108" y="407"/>
                              </a:cubicBezTo>
                              <a:cubicBezTo>
                                <a:pt x="109" y="410"/>
                                <a:pt x="110" y="413"/>
                                <a:pt x="111" y="416"/>
                              </a:cubicBezTo>
                              <a:close/>
                            </a:path>
                          </a:pathLst>
                        </a:custGeom>
                        <a:solidFill>
                          <a:srgbClr val="AB7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9" name="Freeform 45">
                          <a:extLst>
                            <a:ext uri="{FF2B5EF4-FFF2-40B4-BE49-F238E27FC236}">
                              <a16:creationId xmlns:a16="http://schemas.microsoft.com/office/drawing/2014/main" id="{1F4CA81E-982A-A0D8-50E6-875A66213E85}"/>
                            </a:ext>
                          </a:extLst>
                        </p:cNvPr>
                        <p:cNvSpPr>
                          <a:spLocks/>
                        </p:cNvSpPr>
                        <p:nvPr/>
                      </p:nvSpPr>
                      <p:spPr bwMode="auto">
                        <a:xfrm>
                          <a:off x="7075" y="5603"/>
                          <a:ext cx="409" cy="40"/>
                        </a:xfrm>
                        <a:custGeom>
                          <a:avLst/>
                          <a:gdLst>
                            <a:gd name="T0" fmla="*/ 10 w 635"/>
                            <a:gd name="T1" fmla="*/ 32 h 62"/>
                            <a:gd name="T2" fmla="*/ 95 w 635"/>
                            <a:gd name="T3" fmla="*/ 49 h 62"/>
                            <a:gd name="T4" fmla="*/ 116 w 635"/>
                            <a:gd name="T5" fmla="*/ 51 h 62"/>
                            <a:gd name="T6" fmla="*/ 317 w 635"/>
                            <a:gd name="T7" fmla="*/ 62 h 62"/>
                            <a:gd name="T8" fmla="*/ 539 w 635"/>
                            <a:gd name="T9" fmla="*/ 49 h 62"/>
                            <a:gd name="T10" fmla="*/ 625 w 635"/>
                            <a:gd name="T11" fmla="*/ 32 h 62"/>
                            <a:gd name="T12" fmla="*/ 631 w 635"/>
                            <a:gd name="T13" fmla="*/ 29 h 62"/>
                            <a:gd name="T14" fmla="*/ 635 w 635"/>
                            <a:gd name="T15" fmla="*/ 27 h 62"/>
                            <a:gd name="T16" fmla="*/ 539 w 635"/>
                            <a:gd name="T17" fmla="*/ 10 h 62"/>
                            <a:gd name="T18" fmla="*/ 317 w 635"/>
                            <a:gd name="T19" fmla="*/ 0 h 62"/>
                            <a:gd name="T20" fmla="*/ 109 w 635"/>
                            <a:gd name="T21" fmla="*/ 8 h 62"/>
                            <a:gd name="T22" fmla="*/ 96 w 635"/>
                            <a:gd name="T23" fmla="*/ 10 h 62"/>
                            <a:gd name="T24" fmla="*/ 0 w 635"/>
                            <a:gd name="T25" fmla="*/ 27 h 62"/>
                            <a:gd name="T26" fmla="*/ 4 w 635"/>
                            <a:gd name="T27" fmla="*/ 29 h 62"/>
                            <a:gd name="T28" fmla="*/ 10 w 635"/>
                            <a:gd name="T29"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5" h="62">
                              <a:moveTo>
                                <a:pt x="10" y="32"/>
                              </a:moveTo>
                              <a:cubicBezTo>
                                <a:pt x="24" y="36"/>
                                <a:pt x="51" y="43"/>
                                <a:pt x="95" y="49"/>
                              </a:cubicBezTo>
                              <a:cubicBezTo>
                                <a:pt x="102" y="50"/>
                                <a:pt x="109" y="50"/>
                                <a:pt x="116" y="51"/>
                              </a:cubicBezTo>
                              <a:cubicBezTo>
                                <a:pt x="176" y="58"/>
                                <a:pt x="247" y="62"/>
                                <a:pt x="317" y="62"/>
                              </a:cubicBezTo>
                              <a:cubicBezTo>
                                <a:pt x="397" y="62"/>
                                <a:pt x="476" y="57"/>
                                <a:pt x="539" y="49"/>
                              </a:cubicBezTo>
                              <a:cubicBezTo>
                                <a:pt x="584" y="43"/>
                                <a:pt x="611" y="36"/>
                                <a:pt x="625" y="32"/>
                              </a:cubicBezTo>
                              <a:cubicBezTo>
                                <a:pt x="627" y="31"/>
                                <a:pt x="629" y="30"/>
                                <a:pt x="631" y="29"/>
                              </a:cubicBezTo>
                              <a:cubicBezTo>
                                <a:pt x="633" y="28"/>
                                <a:pt x="634" y="28"/>
                                <a:pt x="635" y="27"/>
                              </a:cubicBezTo>
                              <a:cubicBezTo>
                                <a:pt x="628" y="23"/>
                                <a:pt x="605" y="16"/>
                                <a:pt x="539" y="10"/>
                              </a:cubicBezTo>
                              <a:cubicBezTo>
                                <a:pt x="478" y="4"/>
                                <a:pt x="400" y="0"/>
                                <a:pt x="317" y="0"/>
                              </a:cubicBezTo>
                              <a:cubicBezTo>
                                <a:pt x="241" y="0"/>
                                <a:pt x="168" y="3"/>
                                <a:pt x="109" y="8"/>
                              </a:cubicBezTo>
                              <a:cubicBezTo>
                                <a:pt x="105" y="9"/>
                                <a:pt x="100" y="9"/>
                                <a:pt x="96" y="10"/>
                              </a:cubicBezTo>
                              <a:cubicBezTo>
                                <a:pt x="30" y="16"/>
                                <a:pt x="7" y="23"/>
                                <a:pt x="0" y="27"/>
                              </a:cubicBezTo>
                              <a:cubicBezTo>
                                <a:pt x="1" y="28"/>
                                <a:pt x="2" y="28"/>
                                <a:pt x="4" y="29"/>
                              </a:cubicBezTo>
                              <a:cubicBezTo>
                                <a:pt x="6" y="30"/>
                                <a:pt x="8" y="31"/>
                                <a:pt x="10" y="32"/>
                              </a:cubicBezTo>
                              <a:close/>
                            </a:path>
                          </a:pathLst>
                        </a:custGeom>
                        <a:solidFill>
                          <a:srgbClr val="B95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0" name="Oval 46">
                          <a:extLst>
                            <a:ext uri="{FF2B5EF4-FFF2-40B4-BE49-F238E27FC236}">
                              <a16:creationId xmlns:a16="http://schemas.microsoft.com/office/drawing/2014/main" id="{BD5EE1DE-177B-08EF-7CB3-71451C3DF569}"/>
                            </a:ext>
                          </a:extLst>
                        </p:cNvPr>
                        <p:cNvSpPr>
                          <a:spLocks noChangeArrowheads="1"/>
                        </p:cNvSpPr>
                        <p:nvPr/>
                      </p:nvSpPr>
                      <p:spPr bwMode="auto">
                        <a:xfrm>
                          <a:off x="7341" y="5616"/>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1" name="Oval 47">
                          <a:extLst>
                            <a:ext uri="{FF2B5EF4-FFF2-40B4-BE49-F238E27FC236}">
                              <a16:creationId xmlns:a16="http://schemas.microsoft.com/office/drawing/2014/main" id="{A0CE7A9B-CDF1-C65D-B6BE-8CAB4A41C0E3}"/>
                            </a:ext>
                          </a:extLst>
                        </p:cNvPr>
                        <p:cNvSpPr>
                          <a:spLocks noChangeArrowheads="1"/>
                        </p:cNvSpPr>
                        <p:nvPr/>
                      </p:nvSpPr>
                      <p:spPr bwMode="auto">
                        <a:xfrm>
                          <a:off x="7347" y="5616"/>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2" name="Freeform 48">
                          <a:extLst>
                            <a:ext uri="{FF2B5EF4-FFF2-40B4-BE49-F238E27FC236}">
                              <a16:creationId xmlns:a16="http://schemas.microsoft.com/office/drawing/2014/main" id="{2AB2050B-806B-BEA6-3E62-7EEB8451DC40}"/>
                            </a:ext>
                          </a:extLst>
                        </p:cNvPr>
                        <p:cNvSpPr>
                          <a:spLocks/>
                        </p:cNvSpPr>
                        <p:nvPr/>
                      </p:nvSpPr>
                      <p:spPr bwMode="auto">
                        <a:xfrm>
                          <a:off x="7345" y="5612"/>
                          <a:ext cx="9" cy="7"/>
                        </a:xfrm>
                        <a:custGeom>
                          <a:avLst/>
                          <a:gdLst>
                            <a:gd name="T0" fmla="*/ 14 w 14"/>
                            <a:gd name="T1" fmla="*/ 8 h 11"/>
                            <a:gd name="T2" fmla="*/ 6 w 14"/>
                            <a:gd name="T3" fmla="*/ 10 h 11"/>
                            <a:gd name="T4" fmla="*/ 1 w 14"/>
                            <a:gd name="T5" fmla="*/ 4 h 11"/>
                            <a:gd name="T6" fmla="*/ 9 w 14"/>
                            <a:gd name="T7" fmla="*/ 2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2"/>
                              </a:cubicBezTo>
                              <a:cubicBezTo>
                                <a:pt x="12" y="3"/>
                                <a:pt x="14" y="6"/>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3" name="Oval 49">
                          <a:extLst>
                            <a:ext uri="{FF2B5EF4-FFF2-40B4-BE49-F238E27FC236}">
                              <a16:creationId xmlns:a16="http://schemas.microsoft.com/office/drawing/2014/main" id="{52074860-947E-41E1-415F-65742CE5D189}"/>
                            </a:ext>
                          </a:extLst>
                        </p:cNvPr>
                        <p:cNvSpPr>
                          <a:spLocks noChangeArrowheads="1"/>
                        </p:cNvSpPr>
                        <p:nvPr/>
                      </p:nvSpPr>
                      <p:spPr bwMode="auto">
                        <a:xfrm>
                          <a:off x="7331" y="5611"/>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4" name="Oval 50">
                          <a:extLst>
                            <a:ext uri="{FF2B5EF4-FFF2-40B4-BE49-F238E27FC236}">
                              <a16:creationId xmlns:a16="http://schemas.microsoft.com/office/drawing/2014/main" id="{08795347-0DF5-FAB7-81F9-7C41B8619E70}"/>
                            </a:ext>
                          </a:extLst>
                        </p:cNvPr>
                        <p:cNvSpPr>
                          <a:spLocks noChangeArrowheads="1"/>
                        </p:cNvSpPr>
                        <p:nvPr/>
                      </p:nvSpPr>
                      <p:spPr bwMode="auto">
                        <a:xfrm>
                          <a:off x="7338" y="5611"/>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5" name="Freeform 51">
                          <a:extLst>
                            <a:ext uri="{FF2B5EF4-FFF2-40B4-BE49-F238E27FC236}">
                              <a16:creationId xmlns:a16="http://schemas.microsoft.com/office/drawing/2014/main" id="{625C5AD1-22FC-4857-28DE-6486A13478C7}"/>
                            </a:ext>
                          </a:extLst>
                        </p:cNvPr>
                        <p:cNvSpPr>
                          <a:spLocks/>
                        </p:cNvSpPr>
                        <p:nvPr/>
                      </p:nvSpPr>
                      <p:spPr bwMode="auto">
                        <a:xfrm>
                          <a:off x="7336" y="5607"/>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6" name="Oval 52">
                          <a:extLst>
                            <a:ext uri="{FF2B5EF4-FFF2-40B4-BE49-F238E27FC236}">
                              <a16:creationId xmlns:a16="http://schemas.microsoft.com/office/drawing/2014/main" id="{4F43F928-474A-890A-12B1-463E95FC815B}"/>
                            </a:ext>
                          </a:extLst>
                        </p:cNvPr>
                        <p:cNvSpPr>
                          <a:spLocks noChangeArrowheads="1"/>
                        </p:cNvSpPr>
                        <p:nvPr/>
                      </p:nvSpPr>
                      <p:spPr bwMode="auto">
                        <a:xfrm>
                          <a:off x="7340" y="5608"/>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7" name="Oval 53">
                          <a:extLst>
                            <a:ext uri="{FF2B5EF4-FFF2-40B4-BE49-F238E27FC236}">
                              <a16:creationId xmlns:a16="http://schemas.microsoft.com/office/drawing/2014/main" id="{6DA54F8D-654C-E7B2-88BC-AF288D66B0CF}"/>
                            </a:ext>
                          </a:extLst>
                        </p:cNvPr>
                        <p:cNvSpPr>
                          <a:spLocks noChangeArrowheads="1"/>
                        </p:cNvSpPr>
                        <p:nvPr/>
                      </p:nvSpPr>
                      <p:spPr bwMode="auto">
                        <a:xfrm>
                          <a:off x="7347" y="5608"/>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8" name="Freeform 54">
                          <a:extLst>
                            <a:ext uri="{FF2B5EF4-FFF2-40B4-BE49-F238E27FC236}">
                              <a16:creationId xmlns:a16="http://schemas.microsoft.com/office/drawing/2014/main" id="{0F9F5BF8-63F4-CFAE-B561-5FE177AD35E1}"/>
                            </a:ext>
                          </a:extLst>
                        </p:cNvPr>
                        <p:cNvSpPr>
                          <a:spLocks/>
                        </p:cNvSpPr>
                        <p:nvPr/>
                      </p:nvSpPr>
                      <p:spPr bwMode="auto">
                        <a:xfrm>
                          <a:off x="7345" y="5604"/>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9" name="Oval 55">
                          <a:extLst>
                            <a:ext uri="{FF2B5EF4-FFF2-40B4-BE49-F238E27FC236}">
                              <a16:creationId xmlns:a16="http://schemas.microsoft.com/office/drawing/2014/main" id="{5218DB43-F949-B5BC-752F-2ADD96B2761E}"/>
                            </a:ext>
                          </a:extLst>
                        </p:cNvPr>
                        <p:cNvSpPr>
                          <a:spLocks noChangeArrowheads="1"/>
                        </p:cNvSpPr>
                        <p:nvPr/>
                      </p:nvSpPr>
                      <p:spPr bwMode="auto">
                        <a:xfrm>
                          <a:off x="7354" y="5612"/>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0" name="Oval 56">
                          <a:extLst>
                            <a:ext uri="{FF2B5EF4-FFF2-40B4-BE49-F238E27FC236}">
                              <a16:creationId xmlns:a16="http://schemas.microsoft.com/office/drawing/2014/main" id="{913C0BF7-9126-6A96-B97C-8FA0CA3712B6}"/>
                            </a:ext>
                          </a:extLst>
                        </p:cNvPr>
                        <p:cNvSpPr>
                          <a:spLocks noChangeArrowheads="1"/>
                        </p:cNvSpPr>
                        <p:nvPr/>
                      </p:nvSpPr>
                      <p:spPr bwMode="auto">
                        <a:xfrm>
                          <a:off x="7361" y="5612"/>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1" name="Freeform 57">
                          <a:extLst>
                            <a:ext uri="{FF2B5EF4-FFF2-40B4-BE49-F238E27FC236}">
                              <a16:creationId xmlns:a16="http://schemas.microsoft.com/office/drawing/2014/main" id="{CB07F9DC-9542-4CCF-FD58-9D335A7B8DBA}"/>
                            </a:ext>
                          </a:extLst>
                        </p:cNvPr>
                        <p:cNvSpPr>
                          <a:spLocks/>
                        </p:cNvSpPr>
                        <p:nvPr/>
                      </p:nvSpPr>
                      <p:spPr bwMode="auto">
                        <a:xfrm>
                          <a:off x="7358" y="5608"/>
                          <a:ext cx="9" cy="7"/>
                        </a:xfrm>
                        <a:custGeom>
                          <a:avLst/>
                          <a:gdLst>
                            <a:gd name="T0" fmla="*/ 13 w 14"/>
                            <a:gd name="T1" fmla="*/ 8 h 11"/>
                            <a:gd name="T2" fmla="*/ 5 w 14"/>
                            <a:gd name="T3" fmla="*/ 10 h 11"/>
                            <a:gd name="T4" fmla="*/ 0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2" name="Oval 58">
                          <a:extLst>
                            <a:ext uri="{FF2B5EF4-FFF2-40B4-BE49-F238E27FC236}">
                              <a16:creationId xmlns:a16="http://schemas.microsoft.com/office/drawing/2014/main" id="{140C68DE-71A5-BCB5-C430-0DEDFF9D6A2D}"/>
                            </a:ext>
                          </a:extLst>
                        </p:cNvPr>
                        <p:cNvSpPr>
                          <a:spLocks noChangeArrowheads="1"/>
                        </p:cNvSpPr>
                        <p:nvPr/>
                      </p:nvSpPr>
                      <p:spPr bwMode="auto">
                        <a:xfrm>
                          <a:off x="7350" y="5609"/>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3" name="Oval 59">
                          <a:extLst>
                            <a:ext uri="{FF2B5EF4-FFF2-40B4-BE49-F238E27FC236}">
                              <a16:creationId xmlns:a16="http://schemas.microsoft.com/office/drawing/2014/main" id="{B370CFA4-30AD-BA8D-8665-9A0A4A1044D5}"/>
                            </a:ext>
                          </a:extLst>
                        </p:cNvPr>
                        <p:cNvSpPr>
                          <a:spLocks noChangeArrowheads="1"/>
                        </p:cNvSpPr>
                        <p:nvPr/>
                      </p:nvSpPr>
                      <p:spPr bwMode="auto">
                        <a:xfrm>
                          <a:off x="7358" y="5609"/>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4" name="Freeform 60">
                          <a:extLst>
                            <a:ext uri="{FF2B5EF4-FFF2-40B4-BE49-F238E27FC236}">
                              <a16:creationId xmlns:a16="http://schemas.microsoft.com/office/drawing/2014/main" id="{5322084C-F461-BEAC-B9C5-F7AE441AAF30}"/>
                            </a:ext>
                          </a:extLst>
                        </p:cNvPr>
                        <p:cNvSpPr>
                          <a:spLocks/>
                        </p:cNvSpPr>
                        <p:nvPr/>
                      </p:nvSpPr>
                      <p:spPr bwMode="auto">
                        <a:xfrm>
                          <a:off x="7355" y="5604"/>
                          <a:ext cx="9" cy="7"/>
                        </a:xfrm>
                        <a:custGeom>
                          <a:avLst/>
                          <a:gdLst>
                            <a:gd name="T0" fmla="*/ 13 w 14"/>
                            <a:gd name="T1" fmla="*/ 8 h 11"/>
                            <a:gd name="T2" fmla="*/ 5 w 14"/>
                            <a:gd name="T3" fmla="*/ 10 h 11"/>
                            <a:gd name="T4" fmla="*/ 1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 name="Oval 61">
                          <a:extLst>
                            <a:ext uri="{FF2B5EF4-FFF2-40B4-BE49-F238E27FC236}">
                              <a16:creationId xmlns:a16="http://schemas.microsoft.com/office/drawing/2014/main" id="{A04CD756-369A-29E2-00EE-B1DE9B6D2141}"/>
                            </a:ext>
                          </a:extLst>
                        </p:cNvPr>
                        <p:cNvSpPr>
                          <a:spLocks noChangeArrowheads="1"/>
                        </p:cNvSpPr>
                        <p:nvPr/>
                      </p:nvSpPr>
                      <p:spPr bwMode="auto">
                        <a:xfrm>
                          <a:off x="7331" y="5618"/>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6" name="Oval 62">
                          <a:extLst>
                            <a:ext uri="{FF2B5EF4-FFF2-40B4-BE49-F238E27FC236}">
                              <a16:creationId xmlns:a16="http://schemas.microsoft.com/office/drawing/2014/main" id="{7E948899-543E-7E99-C570-7D6FBD2DFCC6}"/>
                            </a:ext>
                          </a:extLst>
                        </p:cNvPr>
                        <p:cNvSpPr>
                          <a:spLocks noChangeArrowheads="1"/>
                        </p:cNvSpPr>
                        <p:nvPr/>
                      </p:nvSpPr>
                      <p:spPr bwMode="auto">
                        <a:xfrm>
                          <a:off x="7338" y="5618"/>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7" name="Freeform 63">
                          <a:extLst>
                            <a:ext uri="{FF2B5EF4-FFF2-40B4-BE49-F238E27FC236}">
                              <a16:creationId xmlns:a16="http://schemas.microsoft.com/office/drawing/2014/main" id="{8BBFA73D-00A3-9BE8-A783-E05FF7BB35F4}"/>
                            </a:ext>
                          </a:extLst>
                        </p:cNvPr>
                        <p:cNvSpPr>
                          <a:spLocks/>
                        </p:cNvSpPr>
                        <p:nvPr/>
                      </p:nvSpPr>
                      <p:spPr bwMode="auto">
                        <a:xfrm>
                          <a:off x="7335" y="5613"/>
                          <a:ext cx="9" cy="7"/>
                        </a:xfrm>
                        <a:custGeom>
                          <a:avLst/>
                          <a:gdLst>
                            <a:gd name="T0" fmla="*/ 13 w 14"/>
                            <a:gd name="T1" fmla="*/ 8 h 11"/>
                            <a:gd name="T2" fmla="*/ 5 w 14"/>
                            <a:gd name="T3" fmla="*/ 10 h 11"/>
                            <a:gd name="T4" fmla="*/ 0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8" name="Oval 64">
                          <a:extLst>
                            <a:ext uri="{FF2B5EF4-FFF2-40B4-BE49-F238E27FC236}">
                              <a16:creationId xmlns:a16="http://schemas.microsoft.com/office/drawing/2014/main" id="{BA212EF9-8484-D284-6E5C-A785D6E35E24}"/>
                            </a:ext>
                          </a:extLst>
                        </p:cNvPr>
                        <p:cNvSpPr>
                          <a:spLocks noChangeArrowheads="1"/>
                        </p:cNvSpPr>
                        <p:nvPr/>
                      </p:nvSpPr>
                      <p:spPr bwMode="auto">
                        <a:xfrm>
                          <a:off x="7352" y="5618"/>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9" name="Oval 65">
                          <a:extLst>
                            <a:ext uri="{FF2B5EF4-FFF2-40B4-BE49-F238E27FC236}">
                              <a16:creationId xmlns:a16="http://schemas.microsoft.com/office/drawing/2014/main" id="{C2ABFC78-0B93-C5A2-C651-EC30540594E0}"/>
                            </a:ext>
                          </a:extLst>
                        </p:cNvPr>
                        <p:cNvSpPr>
                          <a:spLocks noChangeArrowheads="1"/>
                        </p:cNvSpPr>
                        <p:nvPr/>
                      </p:nvSpPr>
                      <p:spPr bwMode="auto">
                        <a:xfrm>
                          <a:off x="7358" y="5618"/>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0" name="Freeform 66">
                          <a:extLst>
                            <a:ext uri="{FF2B5EF4-FFF2-40B4-BE49-F238E27FC236}">
                              <a16:creationId xmlns:a16="http://schemas.microsoft.com/office/drawing/2014/main" id="{C7296B2B-B26B-0271-3133-0A4F2E81AD9E}"/>
                            </a:ext>
                          </a:extLst>
                        </p:cNvPr>
                        <p:cNvSpPr>
                          <a:spLocks/>
                        </p:cNvSpPr>
                        <p:nvPr/>
                      </p:nvSpPr>
                      <p:spPr bwMode="auto">
                        <a:xfrm>
                          <a:off x="7356" y="5614"/>
                          <a:ext cx="9" cy="7"/>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10"/>
                              </a:cubicBezTo>
                              <a:cubicBezTo>
                                <a:pt x="3" y="8"/>
                                <a:pt x="0" y="6"/>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1" name="Oval 67">
                          <a:extLst>
                            <a:ext uri="{FF2B5EF4-FFF2-40B4-BE49-F238E27FC236}">
                              <a16:creationId xmlns:a16="http://schemas.microsoft.com/office/drawing/2014/main" id="{D727C4A9-29C2-145F-8D20-EB747FD28876}"/>
                            </a:ext>
                          </a:extLst>
                        </p:cNvPr>
                        <p:cNvSpPr>
                          <a:spLocks noChangeArrowheads="1"/>
                        </p:cNvSpPr>
                        <p:nvPr/>
                      </p:nvSpPr>
                      <p:spPr bwMode="auto">
                        <a:xfrm>
                          <a:off x="7339" y="562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2" name="Oval 68">
                          <a:extLst>
                            <a:ext uri="{FF2B5EF4-FFF2-40B4-BE49-F238E27FC236}">
                              <a16:creationId xmlns:a16="http://schemas.microsoft.com/office/drawing/2014/main" id="{4EF05F2F-1BE0-FADA-B919-000C41B6EE10}"/>
                            </a:ext>
                          </a:extLst>
                        </p:cNvPr>
                        <p:cNvSpPr>
                          <a:spLocks noChangeArrowheads="1"/>
                        </p:cNvSpPr>
                        <p:nvPr/>
                      </p:nvSpPr>
                      <p:spPr bwMode="auto">
                        <a:xfrm>
                          <a:off x="7346" y="562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3" name="Freeform 69">
                          <a:extLst>
                            <a:ext uri="{FF2B5EF4-FFF2-40B4-BE49-F238E27FC236}">
                              <a16:creationId xmlns:a16="http://schemas.microsoft.com/office/drawing/2014/main" id="{67D7F528-0DED-CAB3-7E4F-785C5B8F4945}"/>
                            </a:ext>
                          </a:extLst>
                        </p:cNvPr>
                        <p:cNvSpPr>
                          <a:spLocks/>
                        </p:cNvSpPr>
                        <p:nvPr/>
                      </p:nvSpPr>
                      <p:spPr bwMode="auto">
                        <a:xfrm>
                          <a:off x="7343" y="5616"/>
                          <a:ext cx="9" cy="7"/>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10"/>
                              </a:cubicBezTo>
                              <a:cubicBezTo>
                                <a:pt x="3" y="8"/>
                                <a:pt x="0" y="6"/>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4" name="Oval 70">
                          <a:extLst>
                            <a:ext uri="{FF2B5EF4-FFF2-40B4-BE49-F238E27FC236}">
                              <a16:creationId xmlns:a16="http://schemas.microsoft.com/office/drawing/2014/main" id="{D592541E-1757-1E7C-52B9-3F079DA44384}"/>
                            </a:ext>
                          </a:extLst>
                        </p:cNvPr>
                        <p:cNvSpPr>
                          <a:spLocks noChangeArrowheads="1"/>
                        </p:cNvSpPr>
                        <p:nvPr/>
                      </p:nvSpPr>
                      <p:spPr bwMode="auto">
                        <a:xfrm>
                          <a:off x="7361" y="5617"/>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5" name="Oval 71">
                          <a:extLst>
                            <a:ext uri="{FF2B5EF4-FFF2-40B4-BE49-F238E27FC236}">
                              <a16:creationId xmlns:a16="http://schemas.microsoft.com/office/drawing/2014/main" id="{1331F65C-FF9E-F387-BB3D-B9FE2AC73422}"/>
                            </a:ext>
                          </a:extLst>
                        </p:cNvPr>
                        <p:cNvSpPr>
                          <a:spLocks noChangeArrowheads="1"/>
                        </p:cNvSpPr>
                        <p:nvPr/>
                      </p:nvSpPr>
                      <p:spPr bwMode="auto">
                        <a:xfrm>
                          <a:off x="7369" y="5617"/>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6" name="Freeform 72">
                          <a:extLst>
                            <a:ext uri="{FF2B5EF4-FFF2-40B4-BE49-F238E27FC236}">
                              <a16:creationId xmlns:a16="http://schemas.microsoft.com/office/drawing/2014/main" id="{507B6382-00B2-7D26-5367-396815BE63D8}"/>
                            </a:ext>
                          </a:extLst>
                        </p:cNvPr>
                        <p:cNvSpPr>
                          <a:spLocks/>
                        </p:cNvSpPr>
                        <p:nvPr/>
                      </p:nvSpPr>
                      <p:spPr bwMode="auto">
                        <a:xfrm>
                          <a:off x="7366" y="5613"/>
                          <a:ext cx="9" cy="7"/>
                        </a:xfrm>
                        <a:custGeom>
                          <a:avLst/>
                          <a:gdLst>
                            <a:gd name="T0" fmla="*/ 13 w 14"/>
                            <a:gd name="T1" fmla="*/ 7 h 11"/>
                            <a:gd name="T2" fmla="*/ 5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5"/>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7" name="Oval 73">
                          <a:extLst>
                            <a:ext uri="{FF2B5EF4-FFF2-40B4-BE49-F238E27FC236}">
                              <a16:creationId xmlns:a16="http://schemas.microsoft.com/office/drawing/2014/main" id="{DCBAF7BB-A288-D987-050C-37EA3F2333D6}"/>
                            </a:ext>
                          </a:extLst>
                        </p:cNvPr>
                        <p:cNvSpPr>
                          <a:spLocks noChangeArrowheads="1"/>
                        </p:cNvSpPr>
                        <p:nvPr/>
                      </p:nvSpPr>
                      <p:spPr bwMode="auto">
                        <a:xfrm>
                          <a:off x="7360" y="560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8" name="Oval 74">
                          <a:extLst>
                            <a:ext uri="{FF2B5EF4-FFF2-40B4-BE49-F238E27FC236}">
                              <a16:creationId xmlns:a16="http://schemas.microsoft.com/office/drawing/2014/main" id="{66486899-B877-6700-CF6F-B9F0CDC17785}"/>
                            </a:ext>
                          </a:extLst>
                        </p:cNvPr>
                        <p:cNvSpPr>
                          <a:spLocks noChangeArrowheads="1"/>
                        </p:cNvSpPr>
                        <p:nvPr/>
                      </p:nvSpPr>
                      <p:spPr bwMode="auto">
                        <a:xfrm>
                          <a:off x="7367" y="5609"/>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9" name="Freeform 75">
                          <a:extLst>
                            <a:ext uri="{FF2B5EF4-FFF2-40B4-BE49-F238E27FC236}">
                              <a16:creationId xmlns:a16="http://schemas.microsoft.com/office/drawing/2014/main" id="{C4733B49-68D0-D3D4-2077-1C32B2080195}"/>
                            </a:ext>
                          </a:extLst>
                        </p:cNvPr>
                        <p:cNvSpPr>
                          <a:spLocks/>
                        </p:cNvSpPr>
                        <p:nvPr/>
                      </p:nvSpPr>
                      <p:spPr bwMode="auto">
                        <a:xfrm>
                          <a:off x="7364" y="5605"/>
                          <a:ext cx="9" cy="7"/>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0" name="Oval 76">
                          <a:extLst>
                            <a:ext uri="{FF2B5EF4-FFF2-40B4-BE49-F238E27FC236}">
                              <a16:creationId xmlns:a16="http://schemas.microsoft.com/office/drawing/2014/main" id="{7B997AF4-E26E-6EF7-4150-3BF46C947AA2}"/>
                            </a:ext>
                          </a:extLst>
                        </p:cNvPr>
                        <p:cNvSpPr>
                          <a:spLocks noChangeArrowheads="1"/>
                        </p:cNvSpPr>
                        <p:nvPr/>
                      </p:nvSpPr>
                      <p:spPr bwMode="auto">
                        <a:xfrm>
                          <a:off x="7345" y="5615"/>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1" name="Oval 77">
                          <a:extLst>
                            <a:ext uri="{FF2B5EF4-FFF2-40B4-BE49-F238E27FC236}">
                              <a16:creationId xmlns:a16="http://schemas.microsoft.com/office/drawing/2014/main" id="{7C478463-A50E-7C7D-EE45-E6FE4700F5ED}"/>
                            </a:ext>
                          </a:extLst>
                        </p:cNvPr>
                        <p:cNvSpPr>
                          <a:spLocks noChangeArrowheads="1"/>
                        </p:cNvSpPr>
                        <p:nvPr/>
                      </p:nvSpPr>
                      <p:spPr bwMode="auto">
                        <a:xfrm>
                          <a:off x="7352" y="5615"/>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2" name="Freeform 78">
                          <a:extLst>
                            <a:ext uri="{FF2B5EF4-FFF2-40B4-BE49-F238E27FC236}">
                              <a16:creationId xmlns:a16="http://schemas.microsoft.com/office/drawing/2014/main" id="{72BB0859-38C4-A870-E7FC-09400217B76F}"/>
                            </a:ext>
                          </a:extLst>
                        </p:cNvPr>
                        <p:cNvSpPr>
                          <a:spLocks/>
                        </p:cNvSpPr>
                        <p:nvPr/>
                      </p:nvSpPr>
                      <p:spPr bwMode="auto">
                        <a:xfrm>
                          <a:off x="7350" y="5611"/>
                          <a:ext cx="9" cy="7"/>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3" name="Oval 79">
                          <a:extLst>
                            <a:ext uri="{FF2B5EF4-FFF2-40B4-BE49-F238E27FC236}">
                              <a16:creationId xmlns:a16="http://schemas.microsoft.com/office/drawing/2014/main" id="{2A11712E-3F68-D46E-7842-E5A0D1269279}"/>
                            </a:ext>
                          </a:extLst>
                        </p:cNvPr>
                        <p:cNvSpPr>
                          <a:spLocks noChangeArrowheads="1"/>
                        </p:cNvSpPr>
                        <p:nvPr/>
                      </p:nvSpPr>
                      <p:spPr bwMode="auto">
                        <a:xfrm>
                          <a:off x="7327" y="5624"/>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4" name="Oval 80">
                          <a:extLst>
                            <a:ext uri="{FF2B5EF4-FFF2-40B4-BE49-F238E27FC236}">
                              <a16:creationId xmlns:a16="http://schemas.microsoft.com/office/drawing/2014/main" id="{0CB985CB-815D-0ABE-7993-2659416CE1F4}"/>
                            </a:ext>
                          </a:extLst>
                        </p:cNvPr>
                        <p:cNvSpPr>
                          <a:spLocks noChangeArrowheads="1"/>
                        </p:cNvSpPr>
                        <p:nvPr/>
                      </p:nvSpPr>
                      <p:spPr bwMode="auto">
                        <a:xfrm>
                          <a:off x="7333" y="5624"/>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5" name="Freeform 81">
                          <a:extLst>
                            <a:ext uri="{FF2B5EF4-FFF2-40B4-BE49-F238E27FC236}">
                              <a16:creationId xmlns:a16="http://schemas.microsoft.com/office/drawing/2014/main" id="{1CC6584C-BE2F-E2D7-D116-4D32897C20F4}"/>
                            </a:ext>
                          </a:extLst>
                        </p:cNvPr>
                        <p:cNvSpPr>
                          <a:spLocks/>
                        </p:cNvSpPr>
                        <p:nvPr/>
                      </p:nvSpPr>
                      <p:spPr bwMode="auto">
                        <a:xfrm>
                          <a:off x="7331" y="5620"/>
                          <a:ext cx="9" cy="7"/>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8"/>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6" name="Oval 82">
                          <a:extLst>
                            <a:ext uri="{FF2B5EF4-FFF2-40B4-BE49-F238E27FC236}">
                              <a16:creationId xmlns:a16="http://schemas.microsoft.com/office/drawing/2014/main" id="{C583E5BF-7FAF-D4C0-7673-A61DACF9ABB7}"/>
                            </a:ext>
                          </a:extLst>
                        </p:cNvPr>
                        <p:cNvSpPr>
                          <a:spLocks noChangeArrowheads="1"/>
                        </p:cNvSpPr>
                        <p:nvPr/>
                      </p:nvSpPr>
                      <p:spPr bwMode="auto">
                        <a:xfrm>
                          <a:off x="7318" y="561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7" name="Oval 83">
                          <a:extLst>
                            <a:ext uri="{FF2B5EF4-FFF2-40B4-BE49-F238E27FC236}">
                              <a16:creationId xmlns:a16="http://schemas.microsoft.com/office/drawing/2014/main" id="{816375E3-E91C-7740-92BB-EE8B7CBC10A0}"/>
                            </a:ext>
                          </a:extLst>
                        </p:cNvPr>
                        <p:cNvSpPr>
                          <a:spLocks noChangeArrowheads="1"/>
                        </p:cNvSpPr>
                        <p:nvPr/>
                      </p:nvSpPr>
                      <p:spPr bwMode="auto">
                        <a:xfrm>
                          <a:off x="7324" y="5619"/>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8" name="Freeform 84">
                          <a:extLst>
                            <a:ext uri="{FF2B5EF4-FFF2-40B4-BE49-F238E27FC236}">
                              <a16:creationId xmlns:a16="http://schemas.microsoft.com/office/drawing/2014/main" id="{A95B8C9B-ACAD-782B-90C9-31B20665F132}"/>
                            </a:ext>
                          </a:extLst>
                        </p:cNvPr>
                        <p:cNvSpPr>
                          <a:spLocks/>
                        </p:cNvSpPr>
                        <p:nvPr/>
                      </p:nvSpPr>
                      <p:spPr bwMode="auto">
                        <a:xfrm>
                          <a:off x="7321" y="5614"/>
                          <a:ext cx="10" cy="7"/>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 name="Oval 85">
                          <a:extLst>
                            <a:ext uri="{FF2B5EF4-FFF2-40B4-BE49-F238E27FC236}">
                              <a16:creationId xmlns:a16="http://schemas.microsoft.com/office/drawing/2014/main" id="{9851CB3D-BF55-D1EC-F7F6-2B0A4AA51E36}"/>
                            </a:ext>
                          </a:extLst>
                        </p:cNvPr>
                        <p:cNvSpPr>
                          <a:spLocks noChangeArrowheads="1"/>
                        </p:cNvSpPr>
                        <p:nvPr/>
                      </p:nvSpPr>
                      <p:spPr bwMode="auto">
                        <a:xfrm>
                          <a:off x="7326" y="5616"/>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0" name="Oval 86">
                          <a:extLst>
                            <a:ext uri="{FF2B5EF4-FFF2-40B4-BE49-F238E27FC236}">
                              <a16:creationId xmlns:a16="http://schemas.microsoft.com/office/drawing/2014/main" id="{1B43B64F-8D56-6689-0B32-CB2C2C29233B}"/>
                            </a:ext>
                          </a:extLst>
                        </p:cNvPr>
                        <p:cNvSpPr>
                          <a:spLocks noChangeArrowheads="1"/>
                        </p:cNvSpPr>
                        <p:nvPr/>
                      </p:nvSpPr>
                      <p:spPr bwMode="auto">
                        <a:xfrm>
                          <a:off x="7333" y="5616"/>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1" name="Freeform 87">
                          <a:extLst>
                            <a:ext uri="{FF2B5EF4-FFF2-40B4-BE49-F238E27FC236}">
                              <a16:creationId xmlns:a16="http://schemas.microsoft.com/office/drawing/2014/main" id="{5C61297A-3C9C-126F-5266-25F2AE43D3E6}"/>
                            </a:ext>
                          </a:extLst>
                        </p:cNvPr>
                        <p:cNvSpPr>
                          <a:spLocks/>
                        </p:cNvSpPr>
                        <p:nvPr/>
                      </p:nvSpPr>
                      <p:spPr bwMode="auto">
                        <a:xfrm>
                          <a:off x="7331" y="5612"/>
                          <a:ext cx="9" cy="7"/>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2" name="Oval 88">
                          <a:extLst>
                            <a:ext uri="{FF2B5EF4-FFF2-40B4-BE49-F238E27FC236}">
                              <a16:creationId xmlns:a16="http://schemas.microsoft.com/office/drawing/2014/main" id="{0C287D1E-65FE-1775-8E1C-D1FB442B99AF}"/>
                            </a:ext>
                          </a:extLst>
                        </p:cNvPr>
                        <p:cNvSpPr>
                          <a:spLocks noChangeArrowheads="1"/>
                        </p:cNvSpPr>
                        <p:nvPr/>
                      </p:nvSpPr>
                      <p:spPr bwMode="auto">
                        <a:xfrm>
                          <a:off x="7340" y="5620"/>
                          <a:ext cx="8" cy="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 name="Oval 89">
                          <a:extLst>
                            <a:ext uri="{FF2B5EF4-FFF2-40B4-BE49-F238E27FC236}">
                              <a16:creationId xmlns:a16="http://schemas.microsoft.com/office/drawing/2014/main" id="{BBCF5B22-96AE-DD1C-6999-67842920FFB6}"/>
                            </a:ext>
                          </a:extLst>
                        </p:cNvPr>
                        <p:cNvSpPr>
                          <a:spLocks noChangeArrowheads="1"/>
                        </p:cNvSpPr>
                        <p:nvPr/>
                      </p:nvSpPr>
                      <p:spPr bwMode="auto">
                        <a:xfrm>
                          <a:off x="7347" y="5620"/>
                          <a:ext cx="8" cy="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4" name="Freeform 90">
                          <a:extLst>
                            <a:ext uri="{FF2B5EF4-FFF2-40B4-BE49-F238E27FC236}">
                              <a16:creationId xmlns:a16="http://schemas.microsoft.com/office/drawing/2014/main" id="{0337CDC4-45D3-B2C1-1161-6F6D6FE6E4F0}"/>
                            </a:ext>
                          </a:extLst>
                        </p:cNvPr>
                        <p:cNvSpPr>
                          <a:spLocks/>
                        </p:cNvSpPr>
                        <p:nvPr/>
                      </p:nvSpPr>
                      <p:spPr bwMode="auto">
                        <a:xfrm>
                          <a:off x="7344" y="5616"/>
                          <a:ext cx="9" cy="7"/>
                        </a:xfrm>
                        <a:custGeom>
                          <a:avLst/>
                          <a:gdLst>
                            <a:gd name="T0" fmla="*/ 13 w 14"/>
                            <a:gd name="T1" fmla="*/ 7 h 11"/>
                            <a:gd name="T2" fmla="*/ 5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9"/>
                                <a:pt x="0" y="6"/>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5" name="Oval 91">
                          <a:extLst>
                            <a:ext uri="{FF2B5EF4-FFF2-40B4-BE49-F238E27FC236}">
                              <a16:creationId xmlns:a16="http://schemas.microsoft.com/office/drawing/2014/main" id="{CC9721C3-E3D0-C783-7DAE-24982469863D}"/>
                            </a:ext>
                          </a:extLst>
                        </p:cNvPr>
                        <p:cNvSpPr>
                          <a:spLocks noChangeArrowheads="1"/>
                        </p:cNvSpPr>
                        <p:nvPr/>
                      </p:nvSpPr>
                      <p:spPr bwMode="auto">
                        <a:xfrm>
                          <a:off x="7336" y="5616"/>
                          <a:ext cx="9" cy="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6" name="Oval 92">
                          <a:extLst>
                            <a:ext uri="{FF2B5EF4-FFF2-40B4-BE49-F238E27FC236}">
                              <a16:creationId xmlns:a16="http://schemas.microsoft.com/office/drawing/2014/main" id="{1D5BEBB6-A447-94FF-0FC5-9F5D44C1083D}"/>
                            </a:ext>
                          </a:extLst>
                        </p:cNvPr>
                        <p:cNvSpPr>
                          <a:spLocks noChangeArrowheads="1"/>
                        </p:cNvSpPr>
                        <p:nvPr/>
                      </p:nvSpPr>
                      <p:spPr bwMode="auto">
                        <a:xfrm>
                          <a:off x="7343" y="5616"/>
                          <a:ext cx="9" cy="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7" name="Freeform 93">
                          <a:extLst>
                            <a:ext uri="{FF2B5EF4-FFF2-40B4-BE49-F238E27FC236}">
                              <a16:creationId xmlns:a16="http://schemas.microsoft.com/office/drawing/2014/main" id="{DE565D56-36B6-34EE-746C-DF0445D5EB8C}"/>
                            </a:ext>
                          </a:extLst>
                        </p:cNvPr>
                        <p:cNvSpPr>
                          <a:spLocks/>
                        </p:cNvSpPr>
                        <p:nvPr/>
                      </p:nvSpPr>
                      <p:spPr bwMode="auto">
                        <a:xfrm>
                          <a:off x="7341" y="5612"/>
                          <a:ext cx="9" cy="8"/>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8" name="Oval 94">
                          <a:extLst>
                            <a:ext uri="{FF2B5EF4-FFF2-40B4-BE49-F238E27FC236}">
                              <a16:creationId xmlns:a16="http://schemas.microsoft.com/office/drawing/2014/main" id="{478D28FA-4FC9-4F44-912E-EA0F3D0C1076}"/>
                            </a:ext>
                          </a:extLst>
                        </p:cNvPr>
                        <p:cNvSpPr>
                          <a:spLocks noChangeArrowheads="1"/>
                        </p:cNvSpPr>
                        <p:nvPr/>
                      </p:nvSpPr>
                      <p:spPr bwMode="auto">
                        <a:xfrm>
                          <a:off x="7316" y="5625"/>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9" name="Oval 95">
                          <a:extLst>
                            <a:ext uri="{FF2B5EF4-FFF2-40B4-BE49-F238E27FC236}">
                              <a16:creationId xmlns:a16="http://schemas.microsoft.com/office/drawing/2014/main" id="{35FE596F-A1CF-45A8-90F7-018E0DC2B080}"/>
                            </a:ext>
                          </a:extLst>
                        </p:cNvPr>
                        <p:cNvSpPr>
                          <a:spLocks noChangeArrowheads="1"/>
                        </p:cNvSpPr>
                        <p:nvPr/>
                      </p:nvSpPr>
                      <p:spPr bwMode="auto">
                        <a:xfrm>
                          <a:off x="7323" y="5625"/>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 name="Freeform 96">
                          <a:extLst>
                            <a:ext uri="{FF2B5EF4-FFF2-40B4-BE49-F238E27FC236}">
                              <a16:creationId xmlns:a16="http://schemas.microsoft.com/office/drawing/2014/main" id="{D38B9BEA-D26F-124E-8EF0-1F43C97EB815}"/>
                            </a:ext>
                          </a:extLst>
                        </p:cNvPr>
                        <p:cNvSpPr>
                          <a:spLocks/>
                        </p:cNvSpPr>
                        <p:nvPr/>
                      </p:nvSpPr>
                      <p:spPr bwMode="auto">
                        <a:xfrm>
                          <a:off x="7321" y="5621"/>
                          <a:ext cx="9" cy="8"/>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1" name="Oval 97">
                          <a:extLst>
                            <a:ext uri="{FF2B5EF4-FFF2-40B4-BE49-F238E27FC236}">
                              <a16:creationId xmlns:a16="http://schemas.microsoft.com/office/drawing/2014/main" id="{8F694344-CD42-2AE0-9CB7-E627817BBA6E}"/>
                            </a:ext>
                          </a:extLst>
                        </p:cNvPr>
                        <p:cNvSpPr>
                          <a:spLocks noChangeArrowheads="1"/>
                        </p:cNvSpPr>
                        <p:nvPr/>
                      </p:nvSpPr>
                      <p:spPr bwMode="auto">
                        <a:xfrm>
                          <a:off x="7338" y="5627"/>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2" name="Oval 98">
                          <a:extLst>
                            <a:ext uri="{FF2B5EF4-FFF2-40B4-BE49-F238E27FC236}">
                              <a16:creationId xmlns:a16="http://schemas.microsoft.com/office/drawing/2014/main" id="{0314BB7D-E7AA-C551-00DD-B4168520DCBA}"/>
                            </a:ext>
                          </a:extLst>
                        </p:cNvPr>
                        <p:cNvSpPr>
                          <a:spLocks noChangeArrowheads="1"/>
                        </p:cNvSpPr>
                        <p:nvPr/>
                      </p:nvSpPr>
                      <p:spPr bwMode="auto">
                        <a:xfrm>
                          <a:off x="7345" y="5627"/>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3" name="Freeform 99">
                          <a:extLst>
                            <a:ext uri="{FF2B5EF4-FFF2-40B4-BE49-F238E27FC236}">
                              <a16:creationId xmlns:a16="http://schemas.microsoft.com/office/drawing/2014/main" id="{C144C86D-3FBC-EB63-E42B-60E903065C2A}"/>
                            </a:ext>
                          </a:extLst>
                        </p:cNvPr>
                        <p:cNvSpPr>
                          <a:spLocks/>
                        </p:cNvSpPr>
                        <p:nvPr/>
                      </p:nvSpPr>
                      <p:spPr bwMode="auto">
                        <a:xfrm>
                          <a:off x="7341" y="5622"/>
                          <a:ext cx="10" cy="7"/>
                        </a:xfrm>
                        <a:custGeom>
                          <a:avLst/>
                          <a:gdLst>
                            <a:gd name="T0" fmla="*/ 14 w 15"/>
                            <a:gd name="T1" fmla="*/ 8 h 11"/>
                            <a:gd name="T2" fmla="*/ 6 w 15"/>
                            <a:gd name="T3" fmla="*/ 10 h 11"/>
                            <a:gd name="T4" fmla="*/ 1 w 15"/>
                            <a:gd name="T5" fmla="*/ 4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10" y="11"/>
                                <a:pt x="6" y="10"/>
                              </a:cubicBezTo>
                              <a:cubicBezTo>
                                <a:pt x="3" y="9"/>
                                <a:pt x="0" y="6"/>
                                <a:pt x="1" y="4"/>
                              </a:cubicBezTo>
                              <a:cubicBezTo>
                                <a:pt x="2" y="1"/>
                                <a:pt x="6" y="0"/>
                                <a:pt x="9" y="1"/>
                              </a:cubicBezTo>
                              <a:cubicBezTo>
                                <a:pt x="12" y="3"/>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4" name="Oval 100">
                          <a:extLst>
                            <a:ext uri="{FF2B5EF4-FFF2-40B4-BE49-F238E27FC236}">
                              <a16:creationId xmlns:a16="http://schemas.microsoft.com/office/drawing/2014/main" id="{CA0D5005-02DE-D889-811B-FEDB615785BA}"/>
                            </a:ext>
                          </a:extLst>
                        </p:cNvPr>
                        <p:cNvSpPr>
                          <a:spLocks noChangeArrowheads="1"/>
                        </p:cNvSpPr>
                        <p:nvPr/>
                      </p:nvSpPr>
                      <p:spPr bwMode="auto">
                        <a:xfrm>
                          <a:off x="7325" y="5629"/>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5" name="Oval 101">
                          <a:extLst>
                            <a:ext uri="{FF2B5EF4-FFF2-40B4-BE49-F238E27FC236}">
                              <a16:creationId xmlns:a16="http://schemas.microsoft.com/office/drawing/2014/main" id="{F176EB08-1356-561F-EE9D-71AE9E07B116}"/>
                            </a:ext>
                          </a:extLst>
                        </p:cNvPr>
                        <p:cNvSpPr>
                          <a:spLocks noChangeArrowheads="1"/>
                        </p:cNvSpPr>
                        <p:nvPr/>
                      </p:nvSpPr>
                      <p:spPr bwMode="auto">
                        <a:xfrm>
                          <a:off x="7332" y="5629"/>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6" name="Freeform 102">
                          <a:extLst>
                            <a:ext uri="{FF2B5EF4-FFF2-40B4-BE49-F238E27FC236}">
                              <a16:creationId xmlns:a16="http://schemas.microsoft.com/office/drawing/2014/main" id="{B5DEB04C-62ED-B759-9DC6-8AFE4953F664}"/>
                            </a:ext>
                          </a:extLst>
                        </p:cNvPr>
                        <p:cNvSpPr>
                          <a:spLocks/>
                        </p:cNvSpPr>
                        <p:nvPr/>
                      </p:nvSpPr>
                      <p:spPr bwMode="auto">
                        <a:xfrm>
                          <a:off x="7329" y="5624"/>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1"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7" name="Oval 103">
                          <a:extLst>
                            <a:ext uri="{FF2B5EF4-FFF2-40B4-BE49-F238E27FC236}">
                              <a16:creationId xmlns:a16="http://schemas.microsoft.com/office/drawing/2014/main" id="{79B364AF-5D67-7542-FFB3-A1A24FE0C90E}"/>
                            </a:ext>
                          </a:extLst>
                        </p:cNvPr>
                        <p:cNvSpPr>
                          <a:spLocks noChangeArrowheads="1"/>
                        </p:cNvSpPr>
                        <p:nvPr/>
                      </p:nvSpPr>
                      <p:spPr bwMode="auto">
                        <a:xfrm>
                          <a:off x="7347" y="5625"/>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8" name="Oval 104">
                          <a:extLst>
                            <a:ext uri="{FF2B5EF4-FFF2-40B4-BE49-F238E27FC236}">
                              <a16:creationId xmlns:a16="http://schemas.microsoft.com/office/drawing/2014/main" id="{86E2EF65-8B4E-1EDD-E74D-54D156FE4873}"/>
                            </a:ext>
                          </a:extLst>
                        </p:cNvPr>
                        <p:cNvSpPr>
                          <a:spLocks noChangeArrowheads="1"/>
                        </p:cNvSpPr>
                        <p:nvPr/>
                      </p:nvSpPr>
                      <p:spPr bwMode="auto">
                        <a:xfrm>
                          <a:off x="7354" y="5625"/>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9" name="Freeform 105">
                          <a:extLst>
                            <a:ext uri="{FF2B5EF4-FFF2-40B4-BE49-F238E27FC236}">
                              <a16:creationId xmlns:a16="http://schemas.microsoft.com/office/drawing/2014/main" id="{70143BCE-C849-69E1-DC3D-7466DB6C2C2A}"/>
                            </a:ext>
                          </a:extLst>
                        </p:cNvPr>
                        <p:cNvSpPr>
                          <a:spLocks/>
                        </p:cNvSpPr>
                        <p:nvPr/>
                      </p:nvSpPr>
                      <p:spPr bwMode="auto">
                        <a:xfrm>
                          <a:off x="7352" y="5621"/>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0" name="Oval 106">
                          <a:extLst>
                            <a:ext uri="{FF2B5EF4-FFF2-40B4-BE49-F238E27FC236}">
                              <a16:creationId xmlns:a16="http://schemas.microsoft.com/office/drawing/2014/main" id="{67E2BEA8-81DE-4E7B-2F81-DBBD43E85F6E}"/>
                            </a:ext>
                          </a:extLst>
                        </p:cNvPr>
                        <p:cNvSpPr>
                          <a:spLocks noChangeArrowheads="1"/>
                        </p:cNvSpPr>
                        <p:nvPr/>
                      </p:nvSpPr>
                      <p:spPr bwMode="auto">
                        <a:xfrm>
                          <a:off x="7345" y="5618"/>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1" name="Oval 107">
                          <a:extLst>
                            <a:ext uri="{FF2B5EF4-FFF2-40B4-BE49-F238E27FC236}">
                              <a16:creationId xmlns:a16="http://schemas.microsoft.com/office/drawing/2014/main" id="{6AE8B2D1-5E88-DD6D-F9D4-4DA6CADFCFD6}"/>
                            </a:ext>
                          </a:extLst>
                        </p:cNvPr>
                        <p:cNvSpPr>
                          <a:spLocks noChangeArrowheads="1"/>
                        </p:cNvSpPr>
                        <p:nvPr/>
                      </p:nvSpPr>
                      <p:spPr bwMode="auto">
                        <a:xfrm>
                          <a:off x="7352" y="5618"/>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2" name="Freeform 108">
                          <a:extLst>
                            <a:ext uri="{FF2B5EF4-FFF2-40B4-BE49-F238E27FC236}">
                              <a16:creationId xmlns:a16="http://schemas.microsoft.com/office/drawing/2014/main" id="{27A1247C-050D-BBF6-AADC-522D04E02A76}"/>
                            </a:ext>
                          </a:extLst>
                        </p:cNvPr>
                        <p:cNvSpPr>
                          <a:spLocks/>
                        </p:cNvSpPr>
                        <p:nvPr/>
                      </p:nvSpPr>
                      <p:spPr bwMode="auto">
                        <a:xfrm>
                          <a:off x="7350" y="5613"/>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3" name="Oval 109">
                          <a:extLst>
                            <a:ext uri="{FF2B5EF4-FFF2-40B4-BE49-F238E27FC236}">
                              <a16:creationId xmlns:a16="http://schemas.microsoft.com/office/drawing/2014/main" id="{FCCB2151-3ACB-65F1-0B66-EC3D4E8DCEF2}"/>
                            </a:ext>
                          </a:extLst>
                        </p:cNvPr>
                        <p:cNvSpPr>
                          <a:spLocks noChangeArrowheads="1"/>
                        </p:cNvSpPr>
                        <p:nvPr/>
                      </p:nvSpPr>
                      <p:spPr bwMode="auto">
                        <a:xfrm>
                          <a:off x="7331" y="5623"/>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4" name="Oval 110">
                          <a:extLst>
                            <a:ext uri="{FF2B5EF4-FFF2-40B4-BE49-F238E27FC236}">
                              <a16:creationId xmlns:a16="http://schemas.microsoft.com/office/drawing/2014/main" id="{31FAA694-256E-72C7-BE19-372CF80AAA31}"/>
                            </a:ext>
                          </a:extLst>
                        </p:cNvPr>
                        <p:cNvSpPr>
                          <a:spLocks noChangeArrowheads="1"/>
                        </p:cNvSpPr>
                        <p:nvPr/>
                      </p:nvSpPr>
                      <p:spPr bwMode="auto">
                        <a:xfrm>
                          <a:off x="7338" y="5623"/>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5" name="Freeform 111">
                          <a:extLst>
                            <a:ext uri="{FF2B5EF4-FFF2-40B4-BE49-F238E27FC236}">
                              <a16:creationId xmlns:a16="http://schemas.microsoft.com/office/drawing/2014/main" id="{A550ADBF-C35C-CFFB-08F4-2560215F041E}"/>
                            </a:ext>
                          </a:extLst>
                        </p:cNvPr>
                        <p:cNvSpPr>
                          <a:spLocks/>
                        </p:cNvSpPr>
                        <p:nvPr/>
                      </p:nvSpPr>
                      <p:spPr bwMode="auto">
                        <a:xfrm>
                          <a:off x="7336" y="5619"/>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6" name="Oval 112">
                          <a:extLst>
                            <a:ext uri="{FF2B5EF4-FFF2-40B4-BE49-F238E27FC236}">
                              <a16:creationId xmlns:a16="http://schemas.microsoft.com/office/drawing/2014/main" id="{95404E84-1988-8E2A-B360-45508FA6436C}"/>
                            </a:ext>
                          </a:extLst>
                        </p:cNvPr>
                        <p:cNvSpPr>
                          <a:spLocks noChangeArrowheads="1"/>
                        </p:cNvSpPr>
                        <p:nvPr/>
                      </p:nvSpPr>
                      <p:spPr bwMode="auto">
                        <a:xfrm>
                          <a:off x="7301" y="5618"/>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7" name="Oval 113">
                          <a:extLst>
                            <a:ext uri="{FF2B5EF4-FFF2-40B4-BE49-F238E27FC236}">
                              <a16:creationId xmlns:a16="http://schemas.microsoft.com/office/drawing/2014/main" id="{AA959876-205D-5532-420D-0C6200BAB666}"/>
                            </a:ext>
                          </a:extLst>
                        </p:cNvPr>
                        <p:cNvSpPr>
                          <a:spLocks noChangeArrowheads="1"/>
                        </p:cNvSpPr>
                        <p:nvPr/>
                      </p:nvSpPr>
                      <p:spPr bwMode="auto">
                        <a:xfrm>
                          <a:off x="7308" y="5618"/>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8" name="Freeform 114">
                          <a:extLst>
                            <a:ext uri="{FF2B5EF4-FFF2-40B4-BE49-F238E27FC236}">
                              <a16:creationId xmlns:a16="http://schemas.microsoft.com/office/drawing/2014/main" id="{ACCAD267-FE33-D938-925D-B6950F2A8930}"/>
                            </a:ext>
                          </a:extLst>
                        </p:cNvPr>
                        <p:cNvSpPr>
                          <a:spLocks/>
                        </p:cNvSpPr>
                        <p:nvPr/>
                      </p:nvSpPr>
                      <p:spPr bwMode="auto">
                        <a:xfrm>
                          <a:off x="7305" y="5614"/>
                          <a:ext cx="9" cy="7"/>
                        </a:xfrm>
                        <a:custGeom>
                          <a:avLst/>
                          <a:gdLst>
                            <a:gd name="T0" fmla="*/ 13 w 14"/>
                            <a:gd name="T1" fmla="*/ 7 h 11"/>
                            <a:gd name="T2" fmla="*/ 5 w 14"/>
                            <a:gd name="T3" fmla="*/ 9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9"/>
                              </a:cubicBezTo>
                              <a:cubicBezTo>
                                <a:pt x="2" y="8"/>
                                <a:pt x="0" y="5"/>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9" name="Oval 115">
                          <a:extLst>
                            <a:ext uri="{FF2B5EF4-FFF2-40B4-BE49-F238E27FC236}">
                              <a16:creationId xmlns:a16="http://schemas.microsoft.com/office/drawing/2014/main" id="{C2B4FBFB-7C95-1616-BD72-E88512D4255C}"/>
                            </a:ext>
                          </a:extLst>
                        </p:cNvPr>
                        <p:cNvSpPr>
                          <a:spLocks noChangeArrowheads="1"/>
                        </p:cNvSpPr>
                        <p:nvPr/>
                      </p:nvSpPr>
                      <p:spPr bwMode="auto">
                        <a:xfrm>
                          <a:off x="7292" y="5612"/>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0" name="Oval 116">
                          <a:extLst>
                            <a:ext uri="{FF2B5EF4-FFF2-40B4-BE49-F238E27FC236}">
                              <a16:creationId xmlns:a16="http://schemas.microsoft.com/office/drawing/2014/main" id="{F81F79FB-0E52-EDC7-D34C-2612EAFF2025}"/>
                            </a:ext>
                          </a:extLst>
                        </p:cNvPr>
                        <p:cNvSpPr>
                          <a:spLocks noChangeArrowheads="1"/>
                        </p:cNvSpPr>
                        <p:nvPr/>
                      </p:nvSpPr>
                      <p:spPr bwMode="auto">
                        <a:xfrm>
                          <a:off x="7299" y="5612"/>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1" name="Freeform 117">
                          <a:extLst>
                            <a:ext uri="{FF2B5EF4-FFF2-40B4-BE49-F238E27FC236}">
                              <a16:creationId xmlns:a16="http://schemas.microsoft.com/office/drawing/2014/main" id="{0521BF2E-7BC8-3EF1-420A-F0840135B3E2}"/>
                            </a:ext>
                          </a:extLst>
                        </p:cNvPr>
                        <p:cNvSpPr>
                          <a:spLocks/>
                        </p:cNvSpPr>
                        <p:nvPr/>
                      </p:nvSpPr>
                      <p:spPr bwMode="auto">
                        <a:xfrm>
                          <a:off x="7296" y="5608"/>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2" name="Oval 118">
                          <a:extLst>
                            <a:ext uri="{FF2B5EF4-FFF2-40B4-BE49-F238E27FC236}">
                              <a16:creationId xmlns:a16="http://schemas.microsoft.com/office/drawing/2014/main" id="{C2CC1553-0BA7-EE81-E8C8-7C9323E535E0}"/>
                            </a:ext>
                          </a:extLst>
                        </p:cNvPr>
                        <p:cNvSpPr>
                          <a:spLocks noChangeArrowheads="1"/>
                        </p:cNvSpPr>
                        <p:nvPr/>
                      </p:nvSpPr>
                      <p:spPr bwMode="auto">
                        <a:xfrm>
                          <a:off x="7301" y="561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 name="Oval 119">
                          <a:extLst>
                            <a:ext uri="{FF2B5EF4-FFF2-40B4-BE49-F238E27FC236}">
                              <a16:creationId xmlns:a16="http://schemas.microsoft.com/office/drawing/2014/main" id="{77D69EAD-87B5-C4F0-354C-67C3EBD8B89E}"/>
                            </a:ext>
                          </a:extLst>
                        </p:cNvPr>
                        <p:cNvSpPr>
                          <a:spLocks noChangeArrowheads="1"/>
                        </p:cNvSpPr>
                        <p:nvPr/>
                      </p:nvSpPr>
                      <p:spPr bwMode="auto">
                        <a:xfrm>
                          <a:off x="7308" y="561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 name="Freeform 120">
                          <a:extLst>
                            <a:ext uri="{FF2B5EF4-FFF2-40B4-BE49-F238E27FC236}">
                              <a16:creationId xmlns:a16="http://schemas.microsoft.com/office/drawing/2014/main" id="{4EC998CB-A058-F6A3-2067-97C9194DE90D}"/>
                            </a:ext>
                          </a:extLst>
                        </p:cNvPr>
                        <p:cNvSpPr>
                          <a:spLocks/>
                        </p:cNvSpPr>
                        <p:nvPr/>
                      </p:nvSpPr>
                      <p:spPr bwMode="auto">
                        <a:xfrm>
                          <a:off x="7305" y="5605"/>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1"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5" name="Oval 121">
                          <a:extLst>
                            <a:ext uri="{FF2B5EF4-FFF2-40B4-BE49-F238E27FC236}">
                              <a16:creationId xmlns:a16="http://schemas.microsoft.com/office/drawing/2014/main" id="{5CF3D591-9A71-8057-265C-3DC14FAC5B41}"/>
                            </a:ext>
                          </a:extLst>
                        </p:cNvPr>
                        <p:cNvSpPr>
                          <a:spLocks noChangeArrowheads="1"/>
                        </p:cNvSpPr>
                        <p:nvPr/>
                      </p:nvSpPr>
                      <p:spPr bwMode="auto">
                        <a:xfrm>
                          <a:off x="7314" y="5614"/>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6" name="Oval 122">
                          <a:extLst>
                            <a:ext uri="{FF2B5EF4-FFF2-40B4-BE49-F238E27FC236}">
                              <a16:creationId xmlns:a16="http://schemas.microsoft.com/office/drawing/2014/main" id="{1EBAF870-6F15-7D0F-0BCE-1D87169B2F20}"/>
                            </a:ext>
                          </a:extLst>
                        </p:cNvPr>
                        <p:cNvSpPr>
                          <a:spLocks noChangeArrowheads="1"/>
                        </p:cNvSpPr>
                        <p:nvPr/>
                      </p:nvSpPr>
                      <p:spPr bwMode="auto">
                        <a:xfrm>
                          <a:off x="7321" y="5614"/>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7" name="Freeform 123">
                          <a:extLst>
                            <a:ext uri="{FF2B5EF4-FFF2-40B4-BE49-F238E27FC236}">
                              <a16:creationId xmlns:a16="http://schemas.microsoft.com/office/drawing/2014/main" id="{D119E9BC-5166-9C93-9F62-3D0722B977B1}"/>
                            </a:ext>
                          </a:extLst>
                        </p:cNvPr>
                        <p:cNvSpPr>
                          <a:spLocks/>
                        </p:cNvSpPr>
                        <p:nvPr/>
                      </p:nvSpPr>
                      <p:spPr bwMode="auto">
                        <a:xfrm>
                          <a:off x="7318" y="5610"/>
                          <a:ext cx="9" cy="7"/>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8" name="Oval 124">
                          <a:extLst>
                            <a:ext uri="{FF2B5EF4-FFF2-40B4-BE49-F238E27FC236}">
                              <a16:creationId xmlns:a16="http://schemas.microsoft.com/office/drawing/2014/main" id="{4316A884-CB08-EA17-2866-35BB159DB203}"/>
                            </a:ext>
                          </a:extLst>
                        </p:cNvPr>
                        <p:cNvSpPr>
                          <a:spLocks noChangeArrowheads="1"/>
                        </p:cNvSpPr>
                        <p:nvPr/>
                      </p:nvSpPr>
                      <p:spPr bwMode="auto">
                        <a:xfrm>
                          <a:off x="7311" y="561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9" name="Oval 125">
                          <a:extLst>
                            <a:ext uri="{FF2B5EF4-FFF2-40B4-BE49-F238E27FC236}">
                              <a16:creationId xmlns:a16="http://schemas.microsoft.com/office/drawing/2014/main" id="{F4CDB514-03BE-86C9-0246-FD44FB2523E9}"/>
                            </a:ext>
                          </a:extLst>
                        </p:cNvPr>
                        <p:cNvSpPr>
                          <a:spLocks noChangeArrowheads="1"/>
                        </p:cNvSpPr>
                        <p:nvPr/>
                      </p:nvSpPr>
                      <p:spPr bwMode="auto">
                        <a:xfrm>
                          <a:off x="7318" y="561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0" name="Freeform 126">
                          <a:extLst>
                            <a:ext uri="{FF2B5EF4-FFF2-40B4-BE49-F238E27FC236}">
                              <a16:creationId xmlns:a16="http://schemas.microsoft.com/office/drawing/2014/main" id="{9090DDA3-6729-41CD-BD73-097F2C800CEF}"/>
                            </a:ext>
                          </a:extLst>
                        </p:cNvPr>
                        <p:cNvSpPr>
                          <a:spLocks/>
                        </p:cNvSpPr>
                        <p:nvPr/>
                      </p:nvSpPr>
                      <p:spPr bwMode="auto">
                        <a:xfrm>
                          <a:off x="7315" y="5606"/>
                          <a:ext cx="9" cy="7"/>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1" name="Oval 127">
                          <a:extLst>
                            <a:ext uri="{FF2B5EF4-FFF2-40B4-BE49-F238E27FC236}">
                              <a16:creationId xmlns:a16="http://schemas.microsoft.com/office/drawing/2014/main" id="{EDF08229-407D-BD92-28EC-E5615E651E8F}"/>
                            </a:ext>
                          </a:extLst>
                        </p:cNvPr>
                        <p:cNvSpPr>
                          <a:spLocks noChangeArrowheads="1"/>
                        </p:cNvSpPr>
                        <p:nvPr/>
                      </p:nvSpPr>
                      <p:spPr bwMode="auto">
                        <a:xfrm>
                          <a:off x="7291" y="5619"/>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2" name="Oval 128">
                          <a:extLst>
                            <a:ext uri="{FF2B5EF4-FFF2-40B4-BE49-F238E27FC236}">
                              <a16:creationId xmlns:a16="http://schemas.microsoft.com/office/drawing/2014/main" id="{4BC25897-13D0-684A-29EA-ADB8C9767AD6}"/>
                            </a:ext>
                          </a:extLst>
                        </p:cNvPr>
                        <p:cNvSpPr>
                          <a:spLocks noChangeArrowheads="1"/>
                        </p:cNvSpPr>
                        <p:nvPr/>
                      </p:nvSpPr>
                      <p:spPr bwMode="auto">
                        <a:xfrm>
                          <a:off x="7298" y="5619"/>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3" name="Freeform 129">
                          <a:extLst>
                            <a:ext uri="{FF2B5EF4-FFF2-40B4-BE49-F238E27FC236}">
                              <a16:creationId xmlns:a16="http://schemas.microsoft.com/office/drawing/2014/main" id="{19A04DCC-C57B-0496-5C82-CCD0CBF2BD40}"/>
                            </a:ext>
                          </a:extLst>
                        </p:cNvPr>
                        <p:cNvSpPr>
                          <a:spLocks/>
                        </p:cNvSpPr>
                        <p:nvPr/>
                      </p:nvSpPr>
                      <p:spPr bwMode="auto">
                        <a:xfrm>
                          <a:off x="7295" y="5615"/>
                          <a:ext cx="9" cy="7"/>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4" name="Oval 130">
                          <a:extLst>
                            <a:ext uri="{FF2B5EF4-FFF2-40B4-BE49-F238E27FC236}">
                              <a16:creationId xmlns:a16="http://schemas.microsoft.com/office/drawing/2014/main" id="{15451434-B1D7-EF91-8924-272497510BCC}"/>
                            </a:ext>
                          </a:extLst>
                        </p:cNvPr>
                        <p:cNvSpPr>
                          <a:spLocks noChangeArrowheads="1"/>
                        </p:cNvSpPr>
                        <p:nvPr/>
                      </p:nvSpPr>
                      <p:spPr bwMode="auto">
                        <a:xfrm>
                          <a:off x="7312" y="562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5" name="Oval 131">
                          <a:extLst>
                            <a:ext uri="{FF2B5EF4-FFF2-40B4-BE49-F238E27FC236}">
                              <a16:creationId xmlns:a16="http://schemas.microsoft.com/office/drawing/2014/main" id="{41E6C9B4-9736-BCFC-B43E-E348A9367641}"/>
                            </a:ext>
                          </a:extLst>
                        </p:cNvPr>
                        <p:cNvSpPr>
                          <a:spLocks noChangeArrowheads="1"/>
                        </p:cNvSpPr>
                        <p:nvPr/>
                      </p:nvSpPr>
                      <p:spPr bwMode="auto">
                        <a:xfrm>
                          <a:off x="7319" y="562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6" name="Freeform 132">
                          <a:extLst>
                            <a:ext uri="{FF2B5EF4-FFF2-40B4-BE49-F238E27FC236}">
                              <a16:creationId xmlns:a16="http://schemas.microsoft.com/office/drawing/2014/main" id="{68FC6F47-C237-8CDF-940D-A8540034426B}"/>
                            </a:ext>
                          </a:extLst>
                        </p:cNvPr>
                        <p:cNvSpPr>
                          <a:spLocks/>
                        </p:cNvSpPr>
                        <p:nvPr/>
                      </p:nvSpPr>
                      <p:spPr bwMode="auto">
                        <a:xfrm>
                          <a:off x="7316" y="5616"/>
                          <a:ext cx="9" cy="7"/>
                        </a:xfrm>
                        <a:custGeom>
                          <a:avLst/>
                          <a:gdLst>
                            <a:gd name="T0" fmla="*/ 13 w 14"/>
                            <a:gd name="T1" fmla="*/ 8 h 11"/>
                            <a:gd name="T2" fmla="*/ 6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3"/>
                              </a:cubicBezTo>
                              <a:cubicBezTo>
                                <a:pt x="2"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7" name="Oval 133">
                          <a:extLst>
                            <a:ext uri="{FF2B5EF4-FFF2-40B4-BE49-F238E27FC236}">
                              <a16:creationId xmlns:a16="http://schemas.microsoft.com/office/drawing/2014/main" id="{DE726BE5-0E30-DC1E-CD6B-7E6B8D83F185}"/>
                            </a:ext>
                          </a:extLst>
                        </p:cNvPr>
                        <p:cNvSpPr>
                          <a:spLocks noChangeArrowheads="1"/>
                        </p:cNvSpPr>
                        <p:nvPr/>
                      </p:nvSpPr>
                      <p:spPr bwMode="auto">
                        <a:xfrm>
                          <a:off x="7299" y="5621"/>
                          <a:ext cx="9" cy="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8" name="Oval 134">
                          <a:extLst>
                            <a:ext uri="{FF2B5EF4-FFF2-40B4-BE49-F238E27FC236}">
                              <a16:creationId xmlns:a16="http://schemas.microsoft.com/office/drawing/2014/main" id="{05BDAC31-E3DB-B191-A86C-4F05ABB31627}"/>
                            </a:ext>
                          </a:extLst>
                        </p:cNvPr>
                        <p:cNvSpPr>
                          <a:spLocks noChangeArrowheads="1"/>
                        </p:cNvSpPr>
                        <p:nvPr/>
                      </p:nvSpPr>
                      <p:spPr bwMode="auto">
                        <a:xfrm>
                          <a:off x="7306" y="5621"/>
                          <a:ext cx="8" cy="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9" name="Freeform 135">
                          <a:extLst>
                            <a:ext uri="{FF2B5EF4-FFF2-40B4-BE49-F238E27FC236}">
                              <a16:creationId xmlns:a16="http://schemas.microsoft.com/office/drawing/2014/main" id="{3D7DE7CF-C30C-6DF4-538E-964F4AF5B880}"/>
                            </a:ext>
                          </a:extLst>
                        </p:cNvPr>
                        <p:cNvSpPr>
                          <a:spLocks/>
                        </p:cNvSpPr>
                        <p:nvPr/>
                      </p:nvSpPr>
                      <p:spPr bwMode="auto">
                        <a:xfrm>
                          <a:off x="7303" y="5618"/>
                          <a:ext cx="9" cy="7"/>
                        </a:xfrm>
                        <a:custGeom>
                          <a:avLst/>
                          <a:gdLst>
                            <a:gd name="T0" fmla="*/ 13 w 14"/>
                            <a:gd name="T1" fmla="*/ 8 h 11"/>
                            <a:gd name="T2" fmla="*/ 6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3"/>
                              </a:cubicBezTo>
                              <a:cubicBezTo>
                                <a:pt x="2"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0" name="Oval 136">
                          <a:extLst>
                            <a:ext uri="{FF2B5EF4-FFF2-40B4-BE49-F238E27FC236}">
                              <a16:creationId xmlns:a16="http://schemas.microsoft.com/office/drawing/2014/main" id="{53AAFB9C-3E4A-B6C3-C55F-3364A306227A}"/>
                            </a:ext>
                          </a:extLst>
                        </p:cNvPr>
                        <p:cNvSpPr>
                          <a:spLocks noChangeArrowheads="1"/>
                        </p:cNvSpPr>
                        <p:nvPr/>
                      </p:nvSpPr>
                      <p:spPr bwMode="auto">
                        <a:xfrm>
                          <a:off x="7322" y="5618"/>
                          <a:ext cx="9" cy="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1" name="Oval 137">
                          <a:extLst>
                            <a:ext uri="{FF2B5EF4-FFF2-40B4-BE49-F238E27FC236}">
                              <a16:creationId xmlns:a16="http://schemas.microsoft.com/office/drawing/2014/main" id="{F6B41167-FD31-59E5-304A-29EC13B9C167}"/>
                            </a:ext>
                          </a:extLst>
                        </p:cNvPr>
                        <p:cNvSpPr>
                          <a:spLocks noChangeArrowheads="1"/>
                        </p:cNvSpPr>
                        <p:nvPr/>
                      </p:nvSpPr>
                      <p:spPr bwMode="auto">
                        <a:xfrm>
                          <a:off x="7329" y="5618"/>
                          <a:ext cx="8" cy="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2" name="Freeform 138">
                          <a:extLst>
                            <a:ext uri="{FF2B5EF4-FFF2-40B4-BE49-F238E27FC236}">
                              <a16:creationId xmlns:a16="http://schemas.microsoft.com/office/drawing/2014/main" id="{76610F66-627B-84EA-1686-D41F7F0104E5}"/>
                            </a:ext>
                          </a:extLst>
                        </p:cNvPr>
                        <p:cNvSpPr>
                          <a:spLocks/>
                        </p:cNvSpPr>
                        <p:nvPr/>
                      </p:nvSpPr>
                      <p:spPr bwMode="auto">
                        <a:xfrm>
                          <a:off x="7326" y="5614"/>
                          <a:ext cx="9" cy="7"/>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9"/>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3" name="Oval 139">
                          <a:extLst>
                            <a:ext uri="{FF2B5EF4-FFF2-40B4-BE49-F238E27FC236}">
                              <a16:creationId xmlns:a16="http://schemas.microsoft.com/office/drawing/2014/main" id="{5B74CEE4-1539-8D39-D7E5-CF0EEC2755E7}"/>
                            </a:ext>
                          </a:extLst>
                        </p:cNvPr>
                        <p:cNvSpPr>
                          <a:spLocks noChangeArrowheads="1"/>
                        </p:cNvSpPr>
                        <p:nvPr/>
                      </p:nvSpPr>
                      <p:spPr bwMode="auto">
                        <a:xfrm>
                          <a:off x="7320" y="5611"/>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4" name="Oval 140">
                          <a:extLst>
                            <a:ext uri="{FF2B5EF4-FFF2-40B4-BE49-F238E27FC236}">
                              <a16:creationId xmlns:a16="http://schemas.microsoft.com/office/drawing/2014/main" id="{FE32C3B5-692C-B106-4E2E-9F031123A3AC}"/>
                            </a:ext>
                          </a:extLst>
                        </p:cNvPr>
                        <p:cNvSpPr>
                          <a:spLocks noChangeArrowheads="1"/>
                        </p:cNvSpPr>
                        <p:nvPr/>
                      </p:nvSpPr>
                      <p:spPr bwMode="auto">
                        <a:xfrm>
                          <a:off x="7327" y="561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5" name="Freeform 141">
                          <a:extLst>
                            <a:ext uri="{FF2B5EF4-FFF2-40B4-BE49-F238E27FC236}">
                              <a16:creationId xmlns:a16="http://schemas.microsoft.com/office/drawing/2014/main" id="{4DA49EFE-6411-D4DA-E3E9-D405D4A54CDD}"/>
                            </a:ext>
                          </a:extLst>
                        </p:cNvPr>
                        <p:cNvSpPr>
                          <a:spLocks/>
                        </p:cNvSpPr>
                        <p:nvPr/>
                      </p:nvSpPr>
                      <p:spPr bwMode="auto">
                        <a:xfrm>
                          <a:off x="7324" y="5607"/>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6" name="Oval 142">
                          <a:extLst>
                            <a:ext uri="{FF2B5EF4-FFF2-40B4-BE49-F238E27FC236}">
                              <a16:creationId xmlns:a16="http://schemas.microsoft.com/office/drawing/2014/main" id="{1BB56166-EFD9-4A59-7272-4E0F3430D0B2}"/>
                            </a:ext>
                          </a:extLst>
                        </p:cNvPr>
                        <p:cNvSpPr>
                          <a:spLocks noChangeArrowheads="1"/>
                        </p:cNvSpPr>
                        <p:nvPr/>
                      </p:nvSpPr>
                      <p:spPr bwMode="auto">
                        <a:xfrm>
                          <a:off x="7306" y="5616"/>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7" name="Oval 143">
                          <a:extLst>
                            <a:ext uri="{FF2B5EF4-FFF2-40B4-BE49-F238E27FC236}">
                              <a16:creationId xmlns:a16="http://schemas.microsoft.com/office/drawing/2014/main" id="{7F9D0A9C-B5B7-1087-EB63-4BF5C5692816}"/>
                            </a:ext>
                          </a:extLst>
                        </p:cNvPr>
                        <p:cNvSpPr>
                          <a:spLocks noChangeArrowheads="1"/>
                        </p:cNvSpPr>
                        <p:nvPr/>
                      </p:nvSpPr>
                      <p:spPr bwMode="auto">
                        <a:xfrm>
                          <a:off x="7312" y="5616"/>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8" name="Freeform 144">
                          <a:extLst>
                            <a:ext uri="{FF2B5EF4-FFF2-40B4-BE49-F238E27FC236}">
                              <a16:creationId xmlns:a16="http://schemas.microsoft.com/office/drawing/2014/main" id="{1159D63F-52B2-5D0E-4B9C-D4B60A839A58}"/>
                            </a:ext>
                          </a:extLst>
                        </p:cNvPr>
                        <p:cNvSpPr>
                          <a:spLocks/>
                        </p:cNvSpPr>
                        <p:nvPr/>
                      </p:nvSpPr>
                      <p:spPr bwMode="auto">
                        <a:xfrm>
                          <a:off x="7310" y="5612"/>
                          <a:ext cx="10" cy="8"/>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10"/>
                              </a:cubicBezTo>
                              <a:cubicBezTo>
                                <a:pt x="3" y="9"/>
                                <a:pt x="0" y="6"/>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9" name="Oval 145">
                          <a:extLst>
                            <a:ext uri="{FF2B5EF4-FFF2-40B4-BE49-F238E27FC236}">
                              <a16:creationId xmlns:a16="http://schemas.microsoft.com/office/drawing/2014/main" id="{8FFEB21E-2C33-E085-754A-34CC75D1A6A4}"/>
                            </a:ext>
                          </a:extLst>
                        </p:cNvPr>
                        <p:cNvSpPr>
                          <a:spLocks noChangeArrowheads="1"/>
                        </p:cNvSpPr>
                        <p:nvPr/>
                      </p:nvSpPr>
                      <p:spPr bwMode="auto">
                        <a:xfrm>
                          <a:off x="7269" y="5618"/>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0" name="Oval 146">
                          <a:extLst>
                            <a:ext uri="{FF2B5EF4-FFF2-40B4-BE49-F238E27FC236}">
                              <a16:creationId xmlns:a16="http://schemas.microsoft.com/office/drawing/2014/main" id="{E09008FC-DB7D-F121-DBAA-60351C7CE1F4}"/>
                            </a:ext>
                          </a:extLst>
                        </p:cNvPr>
                        <p:cNvSpPr>
                          <a:spLocks noChangeArrowheads="1"/>
                        </p:cNvSpPr>
                        <p:nvPr/>
                      </p:nvSpPr>
                      <p:spPr bwMode="auto">
                        <a:xfrm>
                          <a:off x="7276" y="5618"/>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1" name="Freeform 147">
                          <a:extLst>
                            <a:ext uri="{FF2B5EF4-FFF2-40B4-BE49-F238E27FC236}">
                              <a16:creationId xmlns:a16="http://schemas.microsoft.com/office/drawing/2014/main" id="{2EC59EAC-FDD6-0C01-C1AB-538695C47F9F}"/>
                            </a:ext>
                          </a:extLst>
                        </p:cNvPr>
                        <p:cNvSpPr>
                          <a:spLocks/>
                        </p:cNvSpPr>
                        <p:nvPr/>
                      </p:nvSpPr>
                      <p:spPr bwMode="auto">
                        <a:xfrm>
                          <a:off x="7273" y="5614"/>
                          <a:ext cx="9" cy="7"/>
                        </a:xfrm>
                        <a:custGeom>
                          <a:avLst/>
                          <a:gdLst>
                            <a:gd name="T0" fmla="*/ 13 w 14"/>
                            <a:gd name="T1" fmla="*/ 7 h 11"/>
                            <a:gd name="T2" fmla="*/ 6 w 14"/>
                            <a:gd name="T3" fmla="*/ 9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6" y="9"/>
                              </a:cubicBezTo>
                              <a:cubicBezTo>
                                <a:pt x="2" y="8"/>
                                <a:pt x="0" y="5"/>
                                <a:pt x="1" y="3"/>
                              </a:cubicBezTo>
                              <a:cubicBezTo>
                                <a:pt x="2"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2" name="Oval 148">
                          <a:extLst>
                            <a:ext uri="{FF2B5EF4-FFF2-40B4-BE49-F238E27FC236}">
                              <a16:creationId xmlns:a16="http://schemas.microsoft.com/office/drawing/2014/main" id="{E1B6A1AA-BA5A-F335-3703-A50D3F730254}"/>
                            </a:ext>
                          </a:extLst>
                        </p:cNvPr>
                        <p:cNvSpPr>
                          <a:spLocks noChangeArrowheads="1"/>
                        </p:cNvSpPr>
                        <p:nvPr/>
                      </p:nvSpPr>
                      <p:spPr bwMode="auto">
                        <a:xfrm>
                          <a:off x="7260" y="5612"/>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3" name="Oval 149">
                          <a:extLst>
                            <a:ext uri="{FF2B5EF4-FFF2-40B4-BE49-F238E27FC236}">
                              <a16:creationId xmlns:a16="http://schemas.microsoft.com/office/drawing/2014/main" id="{EDF2E43D-A77E-7A39-9CC4-503E670C9637}"/>
                            </a:ext>
                          </a:extLst>
                        </p:cNvPr>
                        <p:cNvSpPr>
                          <a:spLocks noChangeArrowheads="1"/>
                        </p:cNvSpPr>
                        <p:nvPr/>
                      </p:nvSpPr>
                      <p:spPr bwMode="auto">
                        <a:xfrm>
                          <a:off x="7267" y="5612"/>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 name="Freeform 150">
                          <a:extLst>
                            <a:ext uri="{FF2B5EF4-FFF2-40B4-BE49-F238E27FC236}">
                              <a16:creationId xmlns:a16="http://schemas.microsoft.com/office/drawing/2014/main" id="{583AEF29-95B0-C7A9-BD67-FAA5D95333D9}"/>
                            </a:ext>
                          </a:extLst>
                        </p:cNvPr>
                        <p:cNvSpPr>
                          <a:spLocks/>
                        </p:cNvSpPr>
                        <p:nvPr/>
                      </p:nvSpPr>
                      <p:spPr bwMode="auto">
                        <a:xfrm>
                          <a:off x="7264" y="5608"/>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 name="Oval 151">
                          <a:extLst>
                            <a:ext uri="{FF2B5EF4-FFF2-40B4-BE49-F238E27FC236}">
                              <a16:creationId xmlns:a16="http://schemas.microsoft.com/office/drawing/2014/main" id="{DCAA4C08-CDF8-901B-8DDA-7615D78FE7D1}"/>
                            </a:ext>
                          </a:extLst>
                        </p:cNvPr>
                        <p:cNvSpPr>
                          <a:spLocks noChangeArrowheads="1"/>
                        </p:cNvSpPr>
                        <p:nvPr/>
                      </p:nvSpPr>
                      <p:spPr bwMode="auto">
                        <a:xfrm>
                          <a:off x="7269" y="561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6" name="Oval 152">
                          <a:extLst>
                            <a:ext uri="{FF2B5EF4-FFF2-40B4-BE49-F238E27FC236}">
                              <a16:creationId xmlns:a16="http://schemas.microsoft.com/office/drawing/2014/main" id="{5F1F3B7D-5F7A-56EF-2F15-0FEE4DBF9DE4}"/>
                            </a:ext>
                          </a:extLst>
                        </p:cNvPr>
                        <p:cNvSpPr>
                          <a:spLocks noChangeArrowheads="1"/>
                        </p:cNvSpPr>
                        <p:nvPr/>
                      </p:nvSpPr>
                      <p:spPr bwMode="auto">
                        <a:xfrm>
                          <a:off x="7276" y="561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7" name="Freeform 153">
                          <a:extLst>
                            <a:ext uri="{FF2B5EF4-FFF2-40B4-BE49-F238E27FC236}">
                              <a16:creationId xmlns:a16="http://schemas.microsoft.com/office/drawing/2014/main" id="{1F251C33-B186-DCA9-1BA1-49E368F97C11}"/>
                            </a:ext>
                          </a:extLst>
                        </p:cNvPr>
                        <p:cNvSpPr>
                          <a:spLocks/>
                        </p:cNvSpPr>
                        <p:nvPr/>
                      </p:nvSpPr>
                      <p:spPr bwMode="auto">
                        <a:xfrm>
                          <a:off x="7273" y="5605"/>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8" name="Oval 154">
                          <a:extLst>
                            <a:ext uri="{FF2B5EF4-FFF2-40B4-BE49-F238E27FC236}">
                              <a16:creationId xmlns:a16="http://schemas.microsoft.com/office/drawing/2014/main" id="{0226CF11-1645-A279-FC1A-B6876466C00C}"/>
                            </a:ext>
                          </a:extLst>
                        </p:cNvPr>
                        <p:cNvSpPr>
                          <a:spLocks noChangeArrowheads="1"/>
                        </p:cNvSpPr>
                        <p:nvPr/>
                      </p:nvSpPr>
                      <p:spPr bwMode="auto">
                        <a:xfrm>
                          <a:off x="7282" y="5614"/>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9" name="Oval 155">
                          <a:extLst>
                            <a:ext uri="{FF2B5EF4-FFF2-40B4-BE49-F238E27FC236}">
                              <a16:creationId xmlns:a16="http://schemas.microsoft.com/office/drawing/2014/main" id="{43FD27AE-1E7C-62B7-F5F9-A97389FA71EF}"/>
                            </a:ext>
                          </a:extLst>
                        </p:cNvPr>
                        <p:cNvSpPr>
                          <a:spLocks noChangeArrowheads="1"/>
                        </p:cNvSpPr>
                        <p:nvPr/>
                      </p:nvSpPr>
                      <p:spPr bwMode="auto">
                        <a:xfrm>
                          <a:off x="7289" y="5614"/>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0" name="Freeform 156">
                          <a:extLst>
                            <a:ext uri="{FF2B5EF4-FFF2-40B4-BE49-F238E27FC236}">
                              <a16:creationId xmlns:a16="http://schemas.microsoft.com/office/drawing/2014/main" id="{D98689A2-09F6-77D3-B7DC-FBCEA0EA4414}"/>
                            </a:ext>
                          </a:extLst>
                        </p:cNvPr>
                        <p:cNvSpPr>
                          <a:spLocks/>
                        </p:cNvSpPr>
                        <p:nvPr/>
                      </p:nvSpPr>
                      <p:spPr bwMode="auto">
                        <a:xfrm>
                          <a:off x="7286" y="5610"/>
                          <a:ext cx="9" cy="7"/>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3"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1" name="Oval 157">
                          <a:extLst>
                            <a:ext uri="{FF2B5EF4-FFF2-40B4-BE49-F238E27FC236}">
                              <a16:creationId xmlns:a16="http://schemas.microsoft.com/office/drawing/2014/main" id="{F2485DF1-AFB2-3560-C84F-4871C079BDBE}"/>
                            </a:ext>
                          </a:extLst>
                        </p:cNvPr>
                        <p:cNvSpPr>
                          <a:spLocks noChangeArrowheads="1"/>
                        </p:cNvSpPr>
                        <p:nvPr/>
                      </p:nvSpPr>
                      <p:spPr bwMode="auto">
                        <a:xfrm>
                          <a:off x="7279" y="561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2" name="Oval 158">
                          <a:extLst>
                            <a:ext uri="{FF2B5EF4-FFF2-40B4-BE49-F238E27FC236}">
                              <a16:creationId xmlns:a16="http://schemas.microsoft.com/office/drawing/2014/main" id="{72E3A4C3-7C18-1BB8-A08C-EA20332DD019}"/>
                            </a:ext>
                          </a:extLst>
                        </p:cNvPr>
                        <p:cNvSpPr>
                          <a:spLocks noChangeArrowheads="1"/>
                        </p:cNvSpPr>
                        <p:nvPr/>
                      </p:nvSpPr>
                      <p:spPr bwMode="auto">
                        <a:xfrm>
                          <a:off x="7285" y="5610"/>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3" name="Freeform 159">
                          <a:extLst>
                            <a:ext uri="{FF2B5EF4-FFF2-40B4-BE49-F238E27FC236}">
                              <a16:creationId xmlns:a16="http://schemas.microsoft.com/office/drawing/2014/main" id="{4C7E85AA-FC3D-FCED-12E5-C14EB7AE7C66}"/>
                            </a:ext>
                          </a:extLst>
                        </p:cNvPr>
                        <p:cNvSpPr>
                          <a:spLocks/>
                        </p:cNvSpPr>
                        <p:nvPr/>
                      </p:nvSpPr>
                      <p:spPr bwMode="auto">
                        <a:xfrm>
                          <a:off x="7283" y="5606"/>
                          <a:ext cx="9" cy="7"/>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10"/>
                              </a:cubicBezTo>
                              <a:cubicBezTo>
                                <a:pt x="3" y="8"/>
                                <a:pt x="0" y="5"/>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4" name="Oval 160">
                          <a:extLst>
                            <a:ext uri="{FF2B5EF4-FFF2-40B4-BE49-F238E27FC236}">
                              <a16:creationId xmlns:a16="http://schemas.microsoft.com/office/drawing/2014/main" id="{F299224E-B993-647E-ED1C-C09187731150}"/>
                            </a:ext>
                          </a:extLst>
                        </p:cNvPr>
                        <p:cNvSpPr>
                          <a:spLocks noChangeArrowheads="1"/>
                        </p:cNvSpPr>
                        <p:nvPr/>
                      </p:nvSpPr>
                      <p:spPr bwMode="auto">
                        <a:xfrm>
                          <a:off x="7259" y="561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5" name="Oval 161">
                          <a:extLst>
                            <a:ext uri="{FF2B5EF4-FFF2-40B4-BE49-F238E27FC236}">
                              <a16:creationId xmlns:a16="http://schemas.microsoft.com/office/drawing/2014/main" id="{0F8165E0-F14C-56BC-0D83-13B43DCE5716}"/>
                            </a:ext>
                          </a:extLst>
                        </p:cNvPr>
                        <p:cNvSpPr>
                          <a:spLocks noChangeArrowheads="1"/>
                        </p:cNvSpPr>
                        <p:nvPr/>
                      </p:nvSpPr>
                      <p:spPr bwMode="auto">
                        <a:xfrm>
                          <a:off x="7265" y="5619"/>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6" name="Freeform 162">
                          <a:extLst>
                            <a:ext uri="{FF2B5EF4-FFF2-40B4-BE49-F238E27FC236}">
                              <a16:creationId xmlns:a16="http://schemas.microsoft.com/office/drawing/2014/main" id="{096E3475-9FEE-0F5B-6455-137F114D42EF}"/>
                            </a:ext>
                          </a:extLst>
                        </p:cNvPr>
                        <p:cNvSpPr>
                          <a:spLocks/>
                        </p:cNvSpPr>
                        <p:nvPr/>
                      </p:nvSpPr>
                      <p:spPr bwMode="auto">
                        <a:xfrm>
                          <a:off x="7263" y="5615"/>
                          <a:ext cx="9" cy="7"/>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 name="Oval 163">
                          <a:extLst>
                            <a:ext uri="{FF2B5EF4-FFF2-40B4-BE49-F238E27FC236}">
                              <a16:creationId xmlns:a16="http://schemas.microsoft.com/office/drawing/2014/main" id="{93A1035C-C986-9BD6-DA0B-17C5C17AEBD4}"/>
                            </a:ext>
                          </a:extLst>
                        </p:cNvPr>
                        <p:cNvSpPr>
                          <a:spLocks noChangeArrowheads="1"/>
                        </p:cNvSpPr>
                        <p:nvPr/>
                      </p:nvSpPr>
                      <p:spPr bwMode="auto">
                        <a:xfrm>
                          <a:off x="7280" y="562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 name="Oval 164">
                          <a:extLst>
                            <a:ext uri="{FF2B5EF4-FFF2-40B4-BE49-F238E27FC236}">
                              <a16:creationId xmlns:a16="http://schemas.microsoft.com/office/drawing/2014/main" id="{C03AA66B-9F62-D7C3-249F-C4073530F741}"/>
                            </a:ext>
                          </a:extLst>
                        </p:cNvPr>
                        <p:cNvSpPr>
                          <a:spLocks noChangeArrowheads="1"/>
                        </p:cNvSpPr>
                        <p:nvPr/>
                      </p:nvSpPr>
                      <p:spPr bwMode="auto">
                        <a:xfrm>
                          <a:off x="7287" y="562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9" name="Freeform 165">
                          <a:extLst>
                            <a:ext uri="{FF2B5EF4-FFF2-40B4-BE49-F238E27FC236}">
                              <a16:creationId xmlns:a16="http://schemas.microsoft.com/office/drawing/2014/main" id="{7B428AD3-3594-C0F7-C532-D70986721511}"/>
                            </a:ext>
                          </a:extLst>
                        </p:cNvPr>
                        <p:cNvSpPr>
                          <a:spLocks/>
                        </p:cNvSpPr>
                        <p:nvPr/>
                      </p:nvSpPr>
                      <p:spPr bwMode="auto">
                        <a:xfrm>
                          <a:off x="7284" y="5616"/>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0" name="Oval 166">
                          <a:extLst>
                            <a:ext uri="{FF2B5EF4-FFF2-40B4-BE49-F238E27FC236}">
                              <a16:creationId xmlns:a16="http://schemas.microsoft.com/office/drawing/2014/main" id="{E81F60A3-757F-ADE5-40A7-014F5D14A238}"/>
                            </a:ext>
                          </a:extLst>
                        </p:cNvPr>
                        <p:cNvSpPr>
                          <a:spLocks noChangeArrowheads="1"/>
                        </p:cNvSpPr>
                        <p:nvPr/>
                      </p:nvSpPr>
                      <p:spPr bwMode="auto">
                        <a:xfrm>
                          <a:off x="7267" y="5621"/>
                          <a:ext cx="9" cy="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 name="Oval 167">
                          <a:extLst>
                            <a:ext uri="{FF2B5EF4-FFF2-40B4-BE49-F238E27FC236}">
                              <a16:creationId xmlns:a16="http://schemas.microsoft.com/office/drawing/2014/main" id="{E5B497B7-B192-4C6C-4AD3-F831227EFD86}"/>
                            </a:ext>
                          </a:extLst>
                        </p:cNvPr>
                        <p:cNvSpPr>
                          <a:spLocks noChangeArrowheads="1"/>
                        </p:cNvSpPr>
                        <p:nvPr/>
                      </p:nvSpPr>
                      <p:spPr bwMode="auto">
                        <a:xfrm>
                          <a:off x="7274" y="5621"/>
                          <a:ext cx="8" cy="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 name="Freeform 168">
                          <a:extLst>
                            <a:ext uri="{FF2B5EF4-FFF2-40B4-BE49-F238E27FC236}">
                              <a16:creationId xmlns:a16="http://schemas.microsoft.com/office/drawing/2014/main" id="{BE78723D-EB0D-DD9D-8715-10A9E2E704F4}"/>
                            </a:ext>
                          </a:extLst>
                        </p:cNvPr>
                        <p:cNvSpPr>
                          <a:spLocks/>
                        </p:cNvSpPr>
                        <p:nvPr/>
                      </p:nvSpPr>
                      <p:spPr bwMode="auto">
                        <a:xfrm>
                          <a:off x="7271" y="5618"/>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3" name="Oval 169">
                          <a:extLst>
                            <a:ext uri="{FF2B5EF4-FFF2-40B4-BE49-F238E27FC236}">
                              <a16:creationId xmlns:a16="http://schemas.microsoft.com/office/drawing/2014/main" id="{418D0E17-6358-9B73-D9A2-D81CF02418EB}"/>
                            </a:ext>
                          </a:extLst>
                        </p:cNvPr>
                        <p:cNvSpPr>
                          <a:spLocks noChangeArrowheads="1"/>
                        </p:cNvSpPr>
                        <p:nvPr/>
                      </p:nvSpPr>
                      <p:spPr bwMode="auto">
                        <a:xfrm>
                          <a:off x="7290" y="5618"/>
                          <a:ext cx="8" cy="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4" name="Oval 170">
                          <a:extLst>
                            <a:ext uri="{FF2B5EF4-FFF2-40B4-BE49-F238E27FC236}">
                              <a16:creationId xmlns:a16="http://schemas.microsoft.com/office/drawing/2014/main" id="{4397749F-249C-C979-0B3F-1B97ED18D53E}"/>
                            </a:ext>
                          </a:extLst>
                        </p:cNvPr>
                        <p:cNvSpPr>
                          <a:spLocks noChangeArrowheads="1"/>
                        </p:cNvSpPr>
                        <p:nvPr/>
                      </p:nvSpPr>
                      <p:spPr bwMode="auto">
                        <a:xfrm>
                          <a:off x="7296" y="5618"/>
                          <a:ext cx="9" cy="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5" name="Freeform 171">
                          <a:extLst>
                            <a:ext uri="{FF2B5EF4-FFF2-40B4-BE49-F238E27FC236}">
                              <a16:creationId xmlns:a16="http://schemas.microsoft.com/office/drawing/2014/main" id="{AE091C7D-BE07-49B4-83B0-712DA63A7E22}"/>
                            </a:ext>
                          </a:extLst>
                        </p:cNvPr>
                        <p:cNvSpPr>
                          <a:spLocks/>
                        </p:cNvSpPr>
                        <p:nvPr/>
                      </p:nvSpPr>
                      <p:spPr bwMode="auto">
                        <a:xfrm>
                          <a:off x="7294" y="5614"/>
                          <a:ext cx="9" cy="7"/>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9" y="11"/>
                                <a:pt x="6" y="10"/>
                              </a:cubicBezTo>
                              <a:cubicBezTo>
                                <a:pt x="3" y="9"/>
                                <a:pt x="0" y="6"/>
                                <a:pt x="1" y="3"/>
                              </a:cubicBezTo>
                              <a:cubicBezTo>
                                <a:pt x="2" y="1"/>
                                <a:pt x="5"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6" name="Oval 172">
                          <a:extLst>
                            <a:ext uri="{FF2B5EF4-FFF2-40B4-BE49-F238E27FC236}">
                              <a16:creationId xmlns:a16="http://schemas.microsoft.com/office/drawing/2014/main" id="{DE11CAA3-F50A-E34A-DBDD-53485324C642}"/>
                            </a:ext>
                          </a:extLst>
                        </p:cNvPr>
                        <p:cNvSpPr>
                          <a:spLocks noChangeArrowheads="1"/>
                        </p:cNvSpPr>
                        <p:nvPr/>
                      </p:nvSpPr>
                      <p:spPr bwMode="auto">
                        <a:xfrm>
                          <a:off x="7288" y="5611"/>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7" name="Oval 173">
                          <a:extLst>
                            <a:ext uri="{FF2B5EF4-FFF2-40B4-BE49-F238E27FC236}">
                              <a16:creationId xmlns:a16="http://schemas.microsoft.com/office/drawing/2014/main" id="{23C0F437-4F5F-8742-BC6F-A7B8D1713479}"/>
                            </a:ext>
                          </a:extLst>
                        </p:cNvPr>
                        <p:cNvSpPr>
                          <a:spLocks noChangeArrowheads="1"/>
                        </p:cNvSpPr>
                        <p:nvPr/>
                      </p:nvSpPr>
                      <p:spPr bwMode="auto">
                        <a:xfrm>
                          <a:off x="7294" y="5611"/>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8" name="Freeform 174">
                          <a:extLst>
                            <a:ext uri="{FF2B5EF4-FFF2-40B4-BE49-F238E27FC236}">
                              <a16:creationId xmlns:a16="http://schemas.microsoft.com/office/drawing/2014/main" id="{0760F535-01A8-83F1-9EE9-14FFAFC45428}"/>
                            </a:ext>
                          </a:extLst>
                        </p:cNvPr>
                        <p:cNvSpPr>
                          <a:spLocks/>
                        </p:cNvSpPr>
                        <p:nvPr/>
                      </p:nvSpPr>
                      <p:spPr bwMode="auto">
                        <a:xfrm>
                          <a:off x="7292" y="5607"/>
                          <a:ext cx="9" cy="7"/>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9" name="Oval 175">
                          <a:extLst>
                            <a:ext uri="{FF2B5EF4-FFF2-40B4-BE49-F238E27FC236}">
                              <a16:creationId xmlns:a16="http://schemas.microsoft.com/office/drawing/2014/main" id="{6981154E-2011-45A9-5D2B-294E9BF5C875}"/>
                            </a:ext>
                          </a:extLst>
                        </p:cNvPr>
                        <p:cNvSpPr>
                          <a:spLocks noChangeArrowheads="1"/>
                        </p:cNvSpPr>
                        <p:nvPr/>
                      </p:nvSpPr>
                      <p:spPr bwMode="auto">
                        <a:xfrm>
                          <a:off x="7274" y="5616"/>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0" name="Oval 176">
                          <a:extLst>
                            <a:ext uri="{FF2B5EF4-FFF2-40B4-BE49-F238E27FC236}">
                              <a16:creationId xmlns:a16="http://schemas.microsoft.com/office/drawing/2014/main" id="{EF356128-76A6-3E9D-6CA3-400AA8140BB1}"/>
                            </a:ext>
                          </a:extLst>
                        </p:cNvPr>
                        <p:cNvSpPr>
                          <a:spLocks noChangeArrowheads="1"/>
                        </p:cNvSpPr>
                        <p:nvPr/>
                      </p:nvSpPr>
                      <p:spPr bwMode="auto">
                        <a:xfrm>
                          <a:off x="7281" y="5616"/>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1" name="Freeform 177">
                          <a:extLst>
                            <a:ext uri="{FF2B5EF4-FFF2-40B4-BE49-F238E27FC236}">
                              <a16:creationId xmlns:a16="http://schemas.microsoft.com/office/drawing/2014/main" id="{D541ADA7-A7BC-037F-1B0A-BDBEDB1E9CDD}"/>
                            </a:ext>
                          </a:extLst>
                        </p:cNvPr>
                        <p:cNvSpPr>
                          <a:spLocks/>
                        </p:cNvSpPr>
                        <p:nvPr/>
                      </p:nvSpPr>
                      <p:spPr bwMode="auto">
                        <a:xfrm>
                          <a:off x="7278" y="5612"/>
                          <a:ext cx="9" cy="8"/>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9"/>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2" name="Oval 178">
                          <a:extLst>
                            <a:ext uri="{FF2B5EF4-FFF2-40B4-BE49-F238E27FC236}">
                              <a16:creationId xmlns:a16="http://schemas.microsoft.com/office/drawing/2014/main" id="{E076D969-5DBF-E373-E058-92E2BE43C986}"/>
                            </a:ext>
                          </a:extLst>
                        </p:cNvPr>
                        <p:cNvSpPr>
                          <a:spLocks noChangeArrowheads="1"/>
                        </p:cNvSpPr>
                        <p:nvPr/>
                      </p:nvSpPr>
                      <p:spPr bwMode="auto">
                        <a:xfrm>
                          <a:off x="7232" y="5615"/>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3" name="Oval 179">
                          <a:extLst>
                            <a:ext uri="{FF2B5EF4-FFF2-40B4-BE49-F238E27FC236}">
                              <a16:creationId xmlns:a16="http://schemas.microsoft.com/office/drawing/2014/main" id="{9C2C0ACD-8C18-6B9F-C36E-D0849E22D25D}"/>
                            </a:ext>
                          </a:extLst>
                        </p:cNvPr>
                        <p:cNvSpPr>
                          <a:spLocks noChangeArrowheads="1"/>
                        </p:cNvSpPr>
                        <p:nvPr/>
                      </p:nvSpPr>
                      <p:spPr bwMode="auto">
                        <a:xfrm>
                          <a:off x="7238" y="5615"/>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4" name="Freeform 180">
                          <a:extLst>
                            <a:ext uri="{FF2B5EF4-FFF2-40B4-BE49-F238E27FC236}">
                              <a16:creationId xmlns:a16="http://schemas.microsoft.com/office/drawing/2014/main" id="{178765B1-8A15-1107-F894-01EFC60C90FE}"/>
                            </a:ext>
                          </a:extLst>
                        </p:cNvPr>
                        <p:cNvSpPr>
                          <a:spLocks/>
                        </p:cNvSpPr>
                        <p:nvPr/>
                      </p:nvSpPr>
                      <p:spPr bwMode="auto">
                        <a:xfrm>
                          <a:off x="7236" y="5611"/>
                          <a:ext cx="9" cy="7"/>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5" name="Oval 181">
                          <a:extLst>
                            <a:ext uri="{FF2B5EF4-FFF2-40B4-BE49-F238E27FC236}">
                              <a16:creationId xmlns:a16="http://schemas.microsoft.com/office/drawing/2014/main" id="{0D3E0605-EF2C-E4E3-8202-75B042B032D9}"/>
                            </a:ext>
                          </a:extLst>
                        </p:cNvPr>
                        <p:cNvSpPr>
                          <a:spLocks noChangeArrowheads="1"/>
                        </p:cNvSpPr>
                        <p:nvPr/>
                      </p:nvSpPr>
                      <p:spPr bwMode="auto">
                        <a:xfrm>
                          <a:off x="7223" y="561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6" name="Oval 182">
                          <a:extLst>
                            <a:ext uri="{FF2B5EF4-FFF2-40B4-BE49-F238E27FC236}">
                              <a16:creationId xmlns:a16="http://schemas.microsoft.com/office/drawing/2014/main" id="{5006EE28-B8F8-51ED-9E61-2BDBCCFBD968}"/>
                            </a:ext>
                          </a:extLst>
                        </p:cNvPr>
                        <p:cNvSpPr>
                          <a:spLocks noChangeArrowheads="1"/>
                        </p:cNvSpPr>
                        <p:nvPr/>
                      </p:nvSpPr>
                      <p:spPr bwMode="auto">
                        <a:xfrm>
                          <a:off x="7229" y="5610"/>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7" name="Freeform 183">
                          <a:extLst>
                            <a:ext uri="{FF2B5EF4-FFF2-40B4-BE49-F238E27FC236}">
                              <a16:creationId xmlns:a16="http://schemas.microsoft.com/office/drawing/2014/main" id="{EE207BAC-8332-662A-BC4B-C022A117552A}"/>
                            </a:ext>
                          </a:extLst>
                        </p:cNvPr>
                        <p:cNvSpPr>
                          <a:spLocks/>
                        </p:cNvSpPr>
                        <p:nvPr/>
                      </p:nvSpPr>
                      <p:spPr bwMode="auto">
                        <a:xfrm>
                          <a:off x="7227" y="5605"/>
                          <a:ext cx="9" cy="7"/>
                        </a:xfrm>
                        <a:custGeom>
                          <a:avLst/>
                          <a:gdLst>
                            <a:gd name="T0" fmla="*/ 14 w 14"/>
                            <a:gd name="T1" fmla="*/ 8 h 11"/>
                            <a:gd name="T2" fmla="*/ 6 w 14"/>
                            <a:gd name="T3" fmla="*/ 10 h 11"/>
                            <a:gd name="T4" fmla="*/ 1 w 14"/>
                            <a:gd name="T5" fmla="*/ 4 h 11"/>
                            <a:gd name="T6" fmla="*/ 9 w 14"/>
                            <a:gd name="T7" fmla="*/ 2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2"/>
                              </a:cubicBezTo>
                              <a:cubicBezTo>
                                <a:pt x="12" y="3"/>
                                <a:pt x="14" y="6"/>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8" name="Oval 184">
                          <a:extLst>
                            <a:ext uri="{FF2B5EF4-FFF2-40B4-BE49-F238E27FC236}">
                              <a16:creationId xmlns:a16="http://schemas.microsoft.com/office/drawing/2014/main" id="{84E6FAFB-57B4-9BB2-7344-5C3C834B3F13}"/>
                            </a:ext>
                          </a:extLst>
                        </p:cNvPr>
                        <p:cNvSpPr>
                          <a:spLocks noChangeArrowheads="1"/>
                        </p:cNvSpPr>
                        <p:nvPr/>
                      </p:nvSpPr>
                      <p:spPr bwMode="auto">
                        <a:xfrm>
                          <a:off x="7231" y="5607"/>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9" name="Oval 185">
                          <a:extLst>
                            <a:ext uri="{FF2B5EF4-FFF2-40B4-BE49-F238E27FC236}">
                              <a16:creationId xmlns:a16="http://schemas.microsoft.com/office/drawing/2014/main" id="{B431FB0D-77D9-52C9-0CEE-9D250A440F7B}"/>
                            </a:ext>
                          </a:extLst>
                        </p:cNvPr>
                        <p:cNvSpPr>
                          <a:spLocks noChangeArrowheads="1"/>
                        </p:cNvSpPr>
                        <p:nvPr/>
                      </p:nvSpPr>
                      <p:spPr bwMode="auto">
                        <a:xfrm>
                          <a:off x="7238" y="5607"/>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0" name="Freeform 186">
                          <a:extLst>
                            <a:ext uri="{FF2B5EF4-FFF2-40B4-BE49-F238E27FC236}">
                              <a16:creationId xmlns:a16="http://schemas.microsoft.com/office/drawing/2014/main" id="{3C055BF5-3E0A-6598-93D9-BA249783A665}"/>
                            </a:ext>
                          </a:extLst>
                        </p:cNvPr>
                        <p:cNvSpPr>
                          <a:spLocks/>
                        </p:cNvSpPr>
                        <p:nvPr/>
                      </p:nvSpPr>
                      <p:spPr bwMode="auto">
                        <a:xfrm>
                          <a:off x="7236" y="5603"/>
                          <a:ext cx="9" cy="7"/>
                        </a:xfrm>
                        <a:custGeom>
                          <a:avLst/>
                          <a:gdLst>
                            <a:gd name="T0" fmla="*/ 13 w 14"/>
                            <a:gd name="T1" fmla="*/ 8 h 11"/>
                            <a:gd name="T2" fmla="*/ 6 w 14"/>
                            <a:gd name="T3" fmla="*/ 10 h 11"/>
                            <a:gd name="T4" fmla="*/ 1 w 14"/>
                            <a:gd name="T5" fmla="*/ 4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1"/>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1" name="Oval 187">
                          <a:extLst>
                            <a:ext uri="{FF2B5EF4-FFF2-40B4-BE49-F238E27FC236}">
                              <a16:creationId xmlns:a16="http://schemas.microsoft.com/office/drawing/2014/main" id="{293A9DBC-F139-70CB-B218-B4C690B11001}"/>
                            </a:ext>
                          </a:extLst>
                        </p:cNvPr>
                        <p:cNvSpPr>
                          <a:spLocks noChangeArrowheads="1"/>
                        </p:cNvSpPr>
                        <p:nvPr/>
                      </p:nvSpPr>
                      <p:spPr bwMode="auto">
                        <a:xfrm>
                          <a:off x="7245" y="5611"/>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2" name="Oval 188">
                          <a:extLst>
                            <a:ext uri="{FF2B5EF4-FFF2-40B4-BE49-F238E27FC236}">
                              <a16:creationId xmlns:a16="http://schemas.microsoft.com/office/drawing/2014/main" id="{96FDED96-8A16-1D40-FBEB-F434B870FBE4}"/>
                            </a:ext>
                          </a:extLst>
                        </p:cNvPr>
                        <p:cNvSpPr>
                          <a:spLocks noChangeArrowheads="1"/>
                        </p:cNvSpPr>
                        <p:nvPr/>
                      </p:nvSpPr>
                      <p:spPr bwMode="auto">
                        <a:xfrm>
                          <a:off x="7252" y="561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3" name="Freeform 189">
                          <a:extLst>
                            <a:ext uri="{FF2B5EF4-FFF2-40B4-BE49-F238E27FC236}">
                              <a16:creationId xmlns:a16="http://schemas.microsoft.com/office/drawing/2014/main" id="{0467D56B-3F01-133B-F8D4-7D41BC4BB7F3}"/>
                            </a:ext>
                          </a:extLst>
                        </p:cNvPr>
                        <p:cNvSpPr>
                          <a:spLocks/>
                        </p:cNvSpPr>
                        <p:nvPr/>
                      </p:nvSpPr>
                      <p:spPr bwMode="auto">
                        <a:xfrm>
                          <a:off x="7249" y="5607"/>
                          <a:ext cx="9" cy="7"/>
                        </a:xfrm>
                        <a:custGeom>
                          <a:avLst/>
                          <a:gdLst>
                            <a:gd name="T0" fmla="*/ 13 w 14"/>
                            <a:gd name="T1" fmla="*/ 7 h 11"/>
                            <a:gd name="T2" fmla="*/ 5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4" name="Oval 190">
                          <a:extLst>
                            <a:ext uri="{FF2B5EF4-FFF2-40B4-BE49-F238E27FC236}">
                              <a16:creationId xmlns:a16="http://schemas.microsoft.com/office/drawing/2014/main" id="{AC66C6AF-086B-FE85-E3AA-5D6010F4B543}"/>
                            </a:ext>
                          </a:extLst>
                        </p:cNvPr>
                        <p:cNvSpPr>
                          <a:spLocks noChangeArrowheads="1"/>
                        </p:cNvSpPr>
                        <p:nvPr/>
                      </p:nvSpPr>
                      <p:spPr bwMode="auto">
                        <a:xfrm>
                          <a:off x="7242" y="5607"/>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5" name="Oval 191">
                          <a:extLst>
                            <a:ext uri="{FF2B5EF4-FFF2-40B4-BE49-F238E27FC236}">
                              <a16:creationId xmlns:a16="http://schemas.microsoft.com/office/drawing/2014/main" id="{5EEF7288-6382-7EB4-F850-5449353199A3}"/>
                            </a:ext>
                          </a:extLst>
                        </p:cNvPr>
                        <p:cNvSpPr>
                          <a:spLocks noChangeArrowheads="1"/>
                        </p:cNvSpPr>
                        <p:nvPr/>
                      </p:nvSpPr>
                      <p:spPr bwMode="auto">
                        <a:xfrm>
                          <a:off x="7249" y="5607"/>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6" name="Freeform 192">
                          <a:extLst>
                            <a:ext uri="{FF2B5EF4-FFF2-40B4-BE49-F238E27FC236}">
                              <a16:creationId xmlns:a16="http://schemas.microsoft.com/office/drawing/2014/main" id="{A46DA5B2-CE82-55CE-E857-FD306C6D3057}"/>
                            </a:ext>
                          </a:extLst>
                        </p:cNvPr>
                        <p:cNvSpPr>
                          <a:spLocks/>
                        </p:cNvSpPr>
                        <p:nvPr/>
                      </p:nvSpPr>
                      <p:spPr bwMode="auto">
                        <a:xfrm>
                          <a:off x="7246" y="5603"/>
                          <a:ext cx="9" cy="7"/>
                        </a:xfrm>
                        <a:custGeom>
                          <a:avLst/>
                          <a:gdLst>
                            <a:gd name="T0" fmla="*/ 13 w 14"/>
                            <a:gd name="T1" fmla="*/ 7 h 11"/>
                            <a:gd name="T2" fmla="*/ 5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7" name="Oval 193">
                          <a:extLst>
                            <a:ext uri="{FF2B5EF4-FFF2-40B4-BE49-F238E27FC236}">
                              <a16:creationId xmlns:a16="http://schemas.microsoft.com/office/drawing/2014/main" id="{F37DB3CC-031D-755A-EC25-62D577097380}"/>
                            </a:ext>
                          </a:extLst>
                        </p:cNvPr>
                        <p:cNvSpPr>
                          <a:spLocks noChangeArrowheads="1"/>
                        </p:cNvSpPr>
                        <p:nvPr/>
                      </p:nvSpPr>
                      <p:spPr bwMode="auto">
                        <a:xfrm>
                          <a:off x="7222" y="5616"/>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8" name="Oval 194">
                          <a:extLst>
                            <a:ext uri="{FF2B5EF4-FFF2-40B4-BE49-F238E27FC236}">
                              <a16:creationId xmlns:a16="http://schemas.microsoft.com/office/drawing/2014/main" id="{08ED8513-562E-824D-BBB8-DD9C15524EA5}"/>
                            </a:ext>
                          </a:extLst>
                        </p:cNvPr>
                        <p:cNvSpPr>
                          <a:spLocks noChangeArrowheads="1"/>
                        </p:cNvSpPr>
                        <p:nvPr/>
                      </p:nvSpPr>
                      <p:spPr bwMode="auto">
                        <a:xfrm>
                          <a:off x="7229" y="5616"/>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9" name="Freeform 195">
                          <a:extLst>
                            <a:ext uri="{FF2B5EF4-FFF2-40B4-BE49-F238E27FC236}">
                              <a16:creationId xmlns:a16="http://schemas.microsoft.com/office/drawing/2014/main" id="{3D8CECFB-DA78-75E5-CE18-3FD72FC783A1}"/>
                            </a:ext>
                          </a:extLst>
                        </p:cNvPr>
                        <p:cNvSpPr>
                          <a:spLocks/>
                        </p:cNvSpPr>
                        <p:nvPr/>
                      </p:nvSpPr>
                      <p:spPr bwMode="auto">
                        <a:xfrm>
                          <a:off x="7226" y="5612"/>
                          <a:ext cx="9" cy="8"/>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5"/>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0" name="Oval 196">
                          <a:extLst>
                            <a:ext uri="{FF2B5EF4-FFF2-40B4-BE49-F238E27FC236}">
                              <a16:creationId xmlns:a16="http://schemas.microsoft.com/office/drawing/2014/main" id="{FE726CA1-9D58-7C83-F5F1-F23BF044FF81}"/>
                            </a:ext>
                          </a:extLst>
                        </p:cNvPr>
                        <p:cNvSpPr>
                          <a:spLocks noChangeArrowheads="1"/>
                        </p:cNvSpPr>
                        <p:nvPr/>
                      </p:nvSpPr>
                      <p:spPr bwMode="auto">
                        <a:xfrm>
                          <a:off x="7243" y="5618"/>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1" name="Oval 197">
                          <a:extLst>
                            <a:ext uri="{FF2B5EF4-FFF2-40B4-BE49-F238E27FC236}">
                              <a16:creationId xmlns:a16="http://schemas.microsoft.com/office/drawing/2014/main" id="{67F24386-9EE0-C392-DF7F-3B47FA99E6E6}"/>
                            </a:ext>
                          </a:extLst>
                        </p:cNvPr>
                        <p:cNvSpPr>
                          <a:spLocks noChangeArrowheads="1"/>
                        </p:cNvSpPr>
                        <p:nvPr/>
                      </p:nvSpPr>
                      <p:spPr bwMode="auto">
                        <a:xfrm>
                          <a:off x="7250" y="5618"/>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2" name="Freeform 198">
                          <a:extLst>
                            <a:ext uri="{FF2B5EF4-FFF2-40B4-BE49-F238E27FC236}">
                              <a16:creationId xmlns:a16="http://schemas.microsoft.com/office/drawing/2014/main" id="{02FC47E2-A51C-9646-A59D-4428AA45FC70}"/>
                            </a:ext>
                          </a:extLst>
                        </p:cNvPr>
                        <p:cNvSpPr>
                          <a:spLocks/>
                        </p:cNvSpPr>
                        <p:nvPr/>
                      </p:nvSpPr>
                      <p:spPr bwMode="auto">
                        <a:xfrm>
                          <a:off x="7247" y="5613"/>
                          <a:ext cx="9" cy="7"/>
                        </a:xfrm>
                        <a:custGeom>
                          <a:avLst/>
                          <a:gdLst>
                            <a:gd name="T0" fmla="*/ 13 w 14"/>
                            <a:gd name="T1" fmla="*/ 8 h 11"/>
                            <a:gd name="T2" fmla="*/ 5 w 14"/>
                            <a:gd name="T3" fmla="*/ 10 h 11"/>
                            <a:gd name="T4" fmla="*/ 0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3" name="Oval 199">
                          <a:extLst>
                            <a:ext uri="{FF2B5EF4-FFF2-40B4-BE49-F238E27FC236}">
                              <a16:creationId xmlns:a16="http://schemas.microsoft.com/office/drawing/2014/main" id="{3A86EA2B-F231-76C5-8819-1B279DC746DE}"/>
                            </a:ext>
                          </a:extLst>
                        </p:cNvPr>
                        <p:cNvSpPr>
                          <a:spLocks noChangeArrowheads="1"/>
                        </p:cNvSpPr>
                        <p:nvPr/>
                      </p:nvSpPr>
                      <p:spPr bwMode="auto">
                        <a:xfrm>
                          <a:off x="7230" y="5620"/>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4" name="Oval 200">
                          <a:extLst>
                            <a:ext uri="{FF2B5EF4-FFF2-40B4-BE49-F238E27FC236}">
                              <a16:creationId xmlns:a16="http://schemas.microsoft.com/office/drawing/2014/main" id="{4A7B8BFC-B828-3351-E43B-D5447CE0F6B4}"/>
                            </a:ext>
                          </a:extLst>
                        </p:cNvPr>
                        <p:cNvSpPr>
                          <a:spLocks noChangeArrowheads="1"/>
                        </p:cNvSpPr>
                        <p:nvPr/>
                      </p:nvSpPr>
                      <p:spPr bwMode="auto">
                        <a:xfrm>
                          <a:off x="7237" y="5620"/>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5" name="Freeform 201">
                          <a:extLst>
                            <a:ext uri="{FF2B5EF4-FFF2-40B4-BE49-F238E27FC236}">
                              <a16:creationId xmlns:a16="http://schemas.microsoft.com/office/drawing/2014/main" id="{8C8D98AE-6C91-0925-ED21-CEB759C4D645}"/>
                            </a:ext>
                          </a:extLst>
                        </p:cNvPr>
                        <p:cNvSpPr>
                          <a:spLocks/>
                        </p:cNvSpPr>
                        <p:nvPr/>
                      </p:nvSpPr>
                      <p:spPr bwMode="auto">
                        <a:xfrm>
                          <a:off x="7234" y="5615"/>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6" name="Oval 202">
                          <a:extLst>
                            <a:ext uri="{FF2B5EF4-FFF2-40B4-BE49-F238E27FC236}">
                              <a16:creationId xmlns:a16="http://schemas.microsoft.com/office/drawing/2014/main" id="{B85604B5-8665-88B1-84FD-FA23AE778675}"/>
                            </a:ext>
                          </a:extLst>
                        </p:cNvPr>
                        <p:cNvSpPr>
                          <a:spLocks noChangeArrowheads="1"/>
                        </p:cNvSpPr>
                        <p:nvPr/>
                      </p:nvSpPr>
                      <p:spPr bwMode="auto">
                        <a:xfrm>
                          <a:off x="7252" y="5616"/>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7" name="Oval 203">
                          <a:extLst>
                            <a:ext uri="{FF2B5EF4-FFF2-40B4-BE49-F238E27FC236}">
                              <a16:creationId xmlns:a16="http://schemas.microsoft.com/office/drawing/2014/main" id="{33350F07-680D-6475-7F1A-8AD7DADDC396}"/>
                            </a:ext>
                          </a:extLst>
                        </p:cNvPr>
                        <p:cNvSpPr>
                          <a:spLocks noChangeArrowheads="1"/>
                        </p:cNvSpPr>
                        <p:nvPr/>
                      </p:nvSpPr>
                      <p:spPr bwMode="auto">
                        <a:xfrm>
                          <a:off x="7260" y="5616"/>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8" name="Freeform 204">
                          <a:extLst>
                            <a:ext uri="{FF2B5EF4-FFF2-40B4-BE49-F238E27FC236}">
                              <a16:creationId xmlns:a16="http://schemas.microsoft.com/office/drawing/2014/main" id="{B3CA40AA-1883-3DBE-8DD2-2208D8855933}"/>
                            </a:ext>
                          </a:extLst>
                        </p:cNvPr>
                        <p:cNvSpPr>
                          <a:spLocks/>
                        </p:cNvSpPr>
                        <p:nvPr/>
                      </p:nvSpPr>
                      <p:spPr bwMode="auto">
                        <a:xfrm>
                          <a:off x="7257" y="5612"/>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9" name="Oval 205">
                          <a:extLst>
                            <a:ext uri="{FF2B5EF4-FFF2-40B4-BE49-F238E27FC236}">
                              <a16:creationId xmlns:a16="http://schemas.microsoft.com/office/drawing/2014/main" id="{C2E07A7E-969B-27BB-79CA-421B72C689CE}"/>
                            </a:ext>
                          </a:extLst>
                        </p:cNvPr>
                        <p:cNvSpPr>
                          <a:spLocks noChangeArrowheads="1"/>
                        </p:cNvSpPr>
                        <p:nvPr/>
                      </p:nvSpPr>
                      <p:spPr bwMode="auto">
                        <a:xfrm>
                          <a:off x="7251" y="5609"/>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0" name="Oval 206">
                          <a:extLst>
                            <a:ext uri="{FF2B5EF4-FFF2-40B4-BE49-F238E27FC236}">
                              <a16:creationId xmlns:a16="http://schemas.microsoft.com/office/drawing/2014/main" id="{A85C6EFE-D477-117E-9116-6972DB3A4511}"/>
                            </a:ext>
                          </a:extLst>
                        </p:cNvPr>
                        <p:cNvSpPr>
                          <a:spLocks noChangeArrowheads="1"/>
                        </p:cNvSpPr>
                        <p:nvPr/>
                      </p:nvSpPr>
                      <p:spPr bwMode="auto">
                        <a:xfrm>
                          <a:off x="7258" y="5609"/>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1" name="Freeform 207">
                          <a:extLst>
                            <a:ext uri="{FF2B5EF4-FFF2-40B4-BE49-F238E27FC236}">
                              <a16:creationId xmlns:a16="http://schemas.microsoft.com/office/drawing/2014/main" id="{2F66569A-C94D-8901-E537-DCC531310B48}"/>
                            </a:ext>
                          </a:extLst>
                        </p:cNvPr>
                        <p:cNvSpPr>
                          <a:spLocks/>
                        </p:cNvSpPr>
                        <p:nvPr/>
                      </p:nvSpPr>
                      <p:spPr bwMode="auto">
                        <a:xfrm>
                          <a:off x="7255" y="5604"/>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2" name="Oval 208">
                          <a:extLst>
                            <a:ext uri="{FF2B5EF4-FFF2-40B4-BE49-F238E27FC236}">
                              <a16:creationId xmlns:a16="http://schemas.microsoft.com/office/drawing/2014/main" id="{B6C783F3-1BFB-C311-AC6F-C522549A7CFE}"/>
                            </a:ext>
                          </a:extLst>
                        </p:cNvPr>
                        <p:cNvSpPr>
                          <a:spLocks noChangeArrowheads="1"/>
                        </p:cNvSpPr>
                        <p:nvPr/>
                      </p:nvSpPr>
                      <p:spPr bwMode="auto">
                        <a:xfrm>
                          <a:off x="7236" y="5614"/>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3" name="Oval 209">
                          <a:extLst>
                            <a:ext uri="{FF2B5EF4-FFF2-40B4-BE49-F238E27FC236}">
                              <a16:creationId xmlns:a16="http://schemas.microsoft.com/office/drawing/2014/main" id="{A66359D7-BF6D-53AE-5D88-5F7D58CED4F6}"/>
                            </a:ext>
                          </a:extLst>
                        </p:cNvPr>
                        <p:cNvSpPr>
                          <a:spLocks noChangeArrowheads="1"/>
                        </p:cNvSpPr>
                        <p:nvPr/>
                      </p:nvSpPr>
                      <p:spPr bwMode="auto">
                        <a:xfrm>
                          <a:off x="7243" y="5614"/>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4" name="Freeform 210">
                          <a:extLst>
                            <a:ext uri="{FF2B5EF4-FFF2-40B4-BE49-F238E27FC236}">
                              <a16:creationId xmlns:a16="http://schemas.microsoft.com/office/drawing/2014/main" id="{A81BB138-32C0-06C5-8D01-BF5D36F5A42F}"/>
                            </a:ext>
                          </a:extLst>
                        </p:cNvPr>
                        <p:cNvSpPr>
                          <a:spLocks/>
                        </p:cNvSpPr>
                        <p:nvPr/>
                      </p:nvSpPr>
                      <p:spPr bwMode="auto">
                        <a:xfrm>
                          <a:off x="7241" y="5610"/>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5" name="Oval 211">
                          <a:extLst>
                            <a:ext uri="{FF2B5EF4-FFF2-40B4-BE49-F238E27FC236}">
                              <a16:creationId xmlns:a16="http://schemas.microsoft.com/office/drawing/2014/main" id="{D89E7333-54C7-5001-F9B4-611E8DA8E0BD}"/>
                            </a:ext>
                          </a:extLst>
                        </p:cNvPr>
                        <p:cNvSpPr>
                          <a:spLocks noChangeArrowheads="1"/>
                        </p:cNvSpPr>
                        <p:nvPr/>
                      </p:nvSpPr>
                      <p:spPr bwMode="auto">
                        <a:xfrm>
                          <a:off x="7198" y="5617"/>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6" name="Oval 212">
                          <a:extLst>
                            <a:ext uri="{FF2B5EF4-FFF2-40B4-BE49-F238E27FC236}">
                              <a16:creationId xmlns:a16="http://schemas.microsoft.com/office/drawing/2014/main" id="{75ABEFF0-672B-1992-84A7-08FFC6288A3F}"/>
                            </a:ext>
                          </a:extLst>
                        </p:cNvPr>
                        <p:cNvSpPr>
                          <a:spLocks noChangeArrowheads="1"/>
                        </p:cNvSpPr>
                        <p:nvPr/>
                      </p:nvSpPr>
                      <p:spPr bwMode="auto">
                        <a:xfrm>
                          <a:off x="7205" y="5617"/>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7" name="Freeform 213">
                          <a:extLst>
                            <a:ext uri="{FF2B5EF4-FFF2-40B4-BE49-F238E27FC236}">
                              <a16:creationId xmlns:a16="http://schemas.microsoft.com/office/drawing/2014/main" id="{182A6DB0-9166-5E8B-A0CA-107297521EFA}"/>
                            </a:ext>
                          </a:extLst>
                        </p:cNvPr>
                        <p:cNvSpPr>
                          <a:spLocks/>
                        </p:cNvSpPr>
                        <p:nvPr/>
                      </p:nvSpPr>
                      <p:spPr bwMode="auto">
                        <a:xfrm>
                          <a:off x="7202" y="5613"/>
                          <a:ext cx="9" cy="7"/>
                        </a:xfrm>
                        <a:custGeom>
                          <a:avLst/>
                          <a:gdLst>
                            <a:gd name="T0" fmla="*/ 13 w 14"/>
                            <a:gd name="T1" fmla="*/ 7 h 11"/>
                            <a:gd name="T2" fmla="*/ 5 w 14"/>
                            <a:gd name="T3" fmla="*/ 9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9"/>
                              </a:cubicBezTo>
                              <a:cubicBezTo>
                                <a:pt x="2" y="8"/>
                                <a:pt x="0" y="5"/>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8" name="Oval 214">
                          <a:extLst>
                            <a:ext uri="{FF2B5EF4-FFF2-40B4-BE49-F238E27FC236}">
                              <a16:creationId xmlns:a16="http://schemas.microsoft.com/office/drawing/2014/main" id="{F1B0B845-C6E2-D24B-E4A7-238261907FF0}"/>
                            </a:ext>
                          </a:extLst>
                        </p:cNvPr>
                        <p:cNvSpPr>
                          <a:spLocks noChangeArrowheads="1"/>
                        </p:cNvSpPr>
                        <p:nvPr/>
                      </p:nvSpPr>
                      <p:spPr bwMode="auto">
                        <a:xfrm>
                          <a:off x="7189" y="5612"/>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9" name="Oval 215">
                          <a:extLst>
                            <a:ext uri="{FF2B5EF4-FFF2-40B4-BE49-F238E27FC236}">
                              <a16:creationId xmlns:a16="http://schemas.microsoft.com/office/drawing/2014/main" id="{68AC0307-2CCE-F658-A008-2E045FA734C8}"/>
                            </a:ext>
                          </a:extLst>
                        </p:cNvPr>
                        <p:cNvSpPr>
                          <a:spLocks noChangeArrowheads="1"/>
                        </p:cNvSpPr>
                        <p:nvPr/>
                      </p:nvSpPr>
                      <p:spPr bwMode="auto">
                        <a:xfrm>
                          <a:off x="7195" y="561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0" name="Freeform 216">
                          <a:extLst>
                            <a:ext uri="{FF2B5EF4-FFF2-40B4-BE49-F238E27FC236}">
                              <a16:creationId xmlns:a16="http://schemas.microsoft.com/office/drawing/2014/main" id="{77279294-D86A-8C71-1F2A-4DEE470FCB00}"/>
                            </a:ext>
                          </a:extLst>
                        </p:cNvPr>
                        <p:cNvSpPr>
                          <a:spLocks/>
                        </p:cNvSpPr>
                        <p:nvPr/>
                      </p:nvSpPr>
                      <p:spPr bwMode="auto">
                        <a:xfrm>
                          <a:off x="7193" y="5607"/>
                          <a:ext cx="9" cy="7"/>
                        </a:xfrm>
                        <a:custGeom>
                          <a:avLst/>
                          <a:gdLst>
                            <a:gd name="T0" fmla="*/ 14 w 15"/>
                            <a:gd name="T1" fmla="*/ 8 h 11"/>
                            <a:gd name="T2" fmla="*/ 6 w 15"/>
                            <a:gd name="T3" fmla="*/ 10 h 11"/>
                            <a:gd name="T4" fmla="*/ 1 w 15"/>
                            <a:gd name="T5" fmla="*/ 4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10" y="11"/>
                                <a:pt x="6" y="10"/>
                              </a:cubicBezTo>
                              <a:cubicBezTo>
                                <a:pt x="3" y="9"/>
                                <a:pt x="0" y="6"/>
                                <a:pt x="1" y="4"/>
                              </a:cubicBezTo>
                              <a:cubicBezTo>
                                <a:pt x="2" y="1"/>
                                <a:pt x="6" y="0"/>
                                <a:pt x="9" y="1"/>
                              </a:cubicBezTo>
                              <a:cubicBezTo>
                                <a:pt x="12" y="3"/>
                                <a:pt x="15" y="6"/>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1" name="Oval 217">
                          <a:extLst>
                            <a:ext uri="{FF2B5EF4-FFF2-40B4-BE49-F238E27FC236}">
                              <a16:creationId xmlns:a16="http://schemas.microsoft.com/office/drawing/2014/main" id="{8FB978D0-334D-8F7B-7A82-CD5F83886FF5}"/>
                            </a:ext>
                          </a:extLst>
                        </p:cNvPr>
                        <p:cNvSpPr>
                          <a:spLocks noChangeArrowheads="1"/>
                        </p:cNvSpPr>
                        <p:nvPr/>
                      </p:nvSpPr>
                      <p:spPr bwMode="auto">
                        <a:xfrm>
                          <a:off x="7198" y="560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2" name="Oval 218">
                          <a:extLst>
                            <a:ext uri="{FF2B5EF4-FFF2-40B4-BE49-F238E27FC236}">
                              <a16:creationId xmlns:a16="http://schemas.microsoft.com/office/drawing/2014/main" id="{80799E09-75F9-7CF9-FCAD-793282BD5016}"/>
                            </a:ext>
                          </a:extLst>
                        </p:cNvPr>
                        <p:cNvSpPr>
                          <a:spLocks noChangeArrowheads="1"/>
                        </p:cNvSpPr>
                        <p:nvPr/>
                      </p:nvSpPr>
                      <p:spPr bwMode="auto">
                        <a:xfrm>
                          <a:off x="7204" y="5609"/>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3" name="Freeform 219">
                          <a:extLst>
                            <a:ext uri="{FF2B5EF4-FFF2-40B4-BE49-F238E27FC236}">
                              <a16:creationId xmlns:a16="http://schemas.microsoft.com/office/drawing/2014/main" id="{662E951D-FF1B-4BEF-503C-516EE71ECCDC}"/>
                            </a:ext>
                          </a:extLst>
                        </p:cNvPr>
                        <p:cNvSpPr>
                          <a:spLocks/>
                        </p:cNvSpPr>
                        <p:nvPr/>
                      </p:nvSpPr>
                      <p:spPr bwMode="auto">
                        <a:xfrm>
                          <a:off x="7202" y="5605"/>
                          <a:ext cx="9" cy="7"/>
                        </a:xfrm>
                        <a:custGeom>
                          <a:avLst/>
                          <a:gdLst>
                            <a:gd name="T0" fmla="*/ 14 w 14"/>
                            <a:gd name="T1" fmla="*/ 8 h 11"/>
                            <a:gd name="T2" fmla="*/ 6 w 14"/>
                            <a:gd name="T3" fmla="*/ 10 h 11"/>
                            <a:gd name="T4" fmla="*/ 1 w 14"/>
                            <a:gd name="T5" fmla="*/ 4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1"/>
                              </a:cubicBezTo>
                              <a:cubicBezTo>
                                <a:pt x="12" y="3"/>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 name="Oval 220">
                          <a:extLst>
                            <a:ext uri="{FF2B5EF4-FFF2-40B4-BE49-F238E27FC236}">
                              <a16:creationId xmlns:a16="http://schemas.microsoft.com/office/drawing/2014/main" id="{8FF12278-B754-D263-0244-172E38BCC5CD}"/>
                            </a:ext>
                          </a:extLst>
                        </p:cNvPr>
                        <p:cNvSpPr>
                          <a:spLocks noChangeArrowheads="1"/>
                        </p:cNvSpPr>
                        <p:nvPr/>
                      </p:nvSpPr>
                      <p:spPr bwMode="auto">
                        <a:xfrm>
                          <a:off x="7211" y="5613"/>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 name="Oval 221">
                          <a:extLst>
                            <a:ext uri="{FF2B5EF4-FFF2-40B4-BE49-F238E27FC236}">
                              <a16:creationId xmlns:a16="http://schemas.microsoft.com/office/drawing/2014/main" id="{1B7A3EB7-E751-E90C-A8B8-56D508EE933D}"/>
                            </a:ext>
                          </a:extLst>
                        </p:cNvPr>
                        <p:cNvSpPr>
                          <a:spLocks noChangeArrowheads="1"/>
                        </p:cNvSpPr>
                        <p:nvPr/>
                      </p:nvSpPr>
                      <p:spPr bwMode="auto">
                        <a:xfrm>
                          <a:off x="7218" y="5613"/>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6" name="Freeform 222">
                          <a:extLst>
                            <a:ext uri="{FF2B5EF4-FFF2-40B4-BE49-F238E27FC236}">
                              <a16:creationId xmlns:a16="http://schemas.microsoft.com/office/drawing/2014/main" id="{A049FF07-67FD-CEE9-597C-21ED1E9A52AD}"/>
                            </a:ext>
                          </a:extLst>
                        </p:cNvPr>
                        <p:cNvSpPr>
                          <a:spLocks/>
                        </p:cNvSpPr>
                        <p:nvPr/>
                      </p:nvSpPr>
                      <p:spPr bwMode="auto">
                        <a:xfrm>
                          <a:off x="7215" y="5609"/>
                          <a:ext cx="9" cy="7"/>
                        </a:xfrm>
                        <a:custGeom>
                          <a:avLst/>
                          <a:gdLst>
                            <a:gd name="T0" fmla="*/ 13 w 14"/>
                            <a:gd name="T1" fmla="*/ 7 h 11"/>
                            <a:gd name="T2" fmla="*/ 6 w 14"/>
                            <a:gd name="T3" fmla="*/ 10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10"/>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7" name="Oval 223">
                          <a:extLst>
                            <a:ext uri="{FF2B5EF4-FFF2-40B4-BE49-F238E27FC236}">
                              <a16:creationId xmlns:a16="http://schemas.microsoft.com/office/drawing/2014/main" id="{5E434A44-6581-BDA5-550F-72C6AB5D808C}"/>
                            </a:ext>
                          </a:extLst>
                        </p:cNvPr>
                        <p:cNvSpPr>
                          <a:spLocks noChangeArrowheads="1"/>
                        </p:cNvSpPr>
                        <p:nvPr/>
                      </p:nvSpPr>
                      <p:spPr bwMode="auto">
                        <a:xfrm>
                          <a:off x="7207" y="5609"/>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8" name="Oval 224">
                          <a:extLst>
                            <a:ext uri="{FF2B5EF4-FFF2-40B4-BE49-F238E27FC236}">
                              <a16:creationId xmlns:a16="http://schemas.microsoft.com/office/drawing/2014/main" id="{B9F66EFA-64D3-2EDD-8029-600A3C607302}"/>
                            </a:ext>
                          </a:extLst>
                        </p:cNvPr>
                        <p:cNvSpPr>
                          <a:spLocks noChangeArrowheads="1"/>
                        </p:cNvSpPr>
                        <p:nvPr/>
                      </p:nvSpPr>
                      <p:spPr bwMode="auto">
                        <a:xfrm>
                          <a:off x="7214" y="5609"/>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9" name="Freeform 225">
                          <a:extLst>
                            <a:ext uri="{FF2B5EF4-FFF2-40B4-BE49-F238E27FC236}">
                              <a16:creationId xmlns:a16="http://schemas.microsoft.com/office/drawing/2014/main" id="{880B2107-E8D5-BFFA-1D4D-26B9CDE58294}"/>
                            </a:ext>
                          </a:extLst>
                        </p:cNvPr>
                        <p:cNvSpPr>
                          <a:spLocks/>
                        </p:cNvSpPr>
                        <p:nvPr/>
                      </p:nvSpPr>
                      <p:spPr bwMode="auto">
                        <a:xfrm>
                          <a:off x="7212" y="5605"/>
                          <a:ext cx="9" cy="7"/>
                        </a:xfrm>
                        <a:custGeom>
                          <a:avLst/>
                          <a:gdLst>
                            <a:gd name="T0" fmla="*/ 13 w 14"/>
                            <a:gd name="T1" fmla="*/ 7 h 11"/>
                            <a:gd name="T2" fmla="*/ 6 w 14"/>
                            <a:gd name="T3" fmla="*/ 10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10"/>
                              </a:cubicBezTo>
                              <a:cubicBezTo>
                                <a:pt x="2" y="8"/>
                                <a:pt x="0" y="6"/>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0" name="Oval 226">
                          <a:extLst>
                            <a:ext uri="{FF2B5EF4-FFF2-40B4-BE49-F238E27FC236}">
                              <a16:creationId xmlns:a16="http://schemas.microsoft.com/office/drawing/2014/main" id="{CD43ACEB-AF7E-5353-E493-6D2F265BAFF2}"/>
                            </a:ext>
                          </a:extLst>
                        </p:cNvPr>
                        <p:cNvSpPr>
                          <a:spLocks noChangeArrowheads="1"/>
                        </p:cNvSpPr>
                        <p:nvPr/>
                      </p:nvSpPr>
                      <p:spPr bwMode="auto">
                        <a:xfrm>
                          <a:off x="7187" y="5618"/>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1" name="Oval 227">
                          <a:extLst>
                            <a:ext uri="{FF2B5EF4-FFF2-40B4-BE49-F238E27FC236}">
                              <a16:creationId xmlns:a16="http://schemas.microsoft.com/office/drawing/2014/main" id="{134FD59A-D7BD-6590-2BA9-C65E4CA9EF06}"/>
                            </a:ext>
                          </a:extLst>
                        </p:cNvPr>
                        <p:cNvSpPr>
                          <a:spLocks noChangeArrowheads="1"/>
                        </p:cNvSpPr>
                        <p:nvPr/>
                      </p:nvSpPr>
                      <p:spPr bwMode="auto">
                        <a:xfrm>
                          <a:off x="7194" y="5618"/>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2" name="Freeform 228">
                          <a:extLst>
                            <a:ext uri="{FF2B5EF4-FFF2-40B4-BE49-F238E27FC236}">
                              <a16:creationId xmlns:a16="http://schemas.microsoft.com/office/drawing/2014/main" id="{1E32CE4D-1F91-8436-4DCC-34842377AF8D}"/>
                            </a:ext>
                          </a:extLst>
                        </p:cNvPr>
                        <p:cNvSpPr>
                          <a:spLocks/>
                        </p:cNvSpPr>
                        <p:nvPr/>
                      </p:nvSpPr>
                      <p:spPr bwMode="auto">
                        <a:xfrm>
                          <a:off x="7192" y="5614"/>
                          <a:ext cx="9" cy="7"/>
                        </a:xfrm>
                        <a:custGeom>
                          <a:avLst/>
                          <a:gdLst>
                            <a:gd name="T0" fmla="*/ 13 w 14"/>
                            <a:gd name="T1" fmla="*/ 7 h 11"/>
                            <a:gd name="T2" fmla="*/ 6 w 14"/>
                            <a:gd name="T3" fmla="*/ 9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6" y="9"/>
                              </a:cubicBezTo>
                              <a:cubicBezTo>
                                <a:pt x="2" y="8"/>
                                <a:pt x="0" y="5"/>
                                <a:pt x="1" y="3"/>
                              </a:cubicBezTo>
                              <a:cubicBezTo>
                                <a:pt x="2"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3" name="Oval 229">
                          <a:extLst>
                            <a:ext uri="{FF2B5EF4-FFF2-40B4-BE49-F238E27FC236}">
                              <a16:creationId xmlns:a16="http://schemas.microsoft.com/office/drawing/2014/main" id="{B8755800-4C81-A12B-2BB5-88C4B7495C0E}"/>
                            </a:ext>
                          </a:extLst>
                        </p:cNvPr>
                        <p:cNvSpPr>
                          <a:spLocks noChangeArrowheads="1"/>
                        </p:cNvSpPr>
                        <p:nvPr/>
                      </p:nvSpPr>
                      <p:spPr bwMode="auto">
                        <a:xfrm>
                          <a:off x="7209" y="5620"/>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4" name="Oval 230">
                          <a:extLst>
                            <a:ext uri="{FF2B5EF4-FFF2-40B4-BE49-F238E27FC236}">
                              <a16:creationId xmlns:a16="http://schemas.microsoft.com/office/drawing/2014/main" id="{5AD7BA81-019F-01D2-731B-D20527C09DDB}"/>
                            </a:ext>
                          </a:extLst>
                        </p:cNvPr>
                        <p:cNvSpPr>
                          <a:spLocks noChangeArrowheads="1"/>
                        </p:cNvSpPr>
                        <p:nvPr/>
                      </p:nvSpPr>
                      <p:spPr bwMode="auto">
                        <a:xfrm>
                          <a:off x="7216" y="5620"/>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5" name="Freeform 231">
                          <a:extLst>
                            <a:ext uri="{FF2B5EF4-FFF2-40B4-BE49-F238E27FC236}">
                              <a16:creationId xmlns:a16="http://schemas.microsoft.com/office/drawing/2014/main" id="{2360B5C7-905A-CDFF-4E04-597DDE17858B}"/>
                            </a:ext>
                          </a:extLst>
                        </p:cNvPr>
                        <p:cNvSpPr>
                          <a:spLocks/>
                        </p:cNvSpPr>
                        <p:nvPr/>
                      </p:nvSpPr>
                      <p:spPr bwMode="auto">
                        <a:xfrm>
                          <a:off x="7213" y="5615"/>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6" name="Oval 232">
                          <a:extLst>
                            <a:ext uri="{FF2B5EF4-FFF2-40B4-BE49-F238E27FC236}">
                              <a16:creationId xmlns:a16="http://schemas.microsoft.com/office/drawing/2014/main" id="{B34C7AED-8C09-EF26-C50E-16FDB842F29E}"/>
                            </a:ext>
                          </a:extLst>
                        </p:cNvPr>
                        <p:cNvSpPr>
                          <a:spLocks noChangeArrowheads="1"/>
                        </p:cNvSpPr>
                        <p:nvPr/>
                      </p:nvSpPr>
                      <p:spPr bwMode="auto">
                        <a:xfrm>
                          <a:off x="7196" y="5621"/>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7" name="Oval 233">
                          <a:extLst>
                            <a:ext uri="{FF2B5EF4-FFF2-40B4-BE49-F238E27FC236}">
                              <a16:creationId xmlns:a16="http://schemas.microsoft.com/office/drawing/2014/main" id="{B473FBE1-C7AF-4970-9E8D-7FEDEFCEACDC}"/>
                            </a:ext>
                          </a:extLst>
                        </p:cNvPr>
                        <p:cNvSpPr>
                          <a:spLocks noChangeArrowheads="1"/>
                        </p:cNvSpPr>
                        <p:nvPr/>
                      </p:nvSpPr>
                      <p:spPr bwMode="auto">
                        <a:xfrm>
                          <a:off x="7203" y="562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8" name="Freeform 234">
                          <a:extLst>
                            <a:ext uri="{FF2B5EF4-FFF2-40B4-BE49-F238E27FC236}">
                              <a16:creationId xmlns:a16="http://schemas.microsoft.com/office/drawing/2014/main" id="{8690BCB4-E097-72A8-BEAE-033494B50EDA}"/>
                            </a:ext>
                          </a:extLst>
                        </p:cNvPr>
                        <p:cNvSpPr>
                          <a:spLocks/>
                        </p:cNvSpPr>
                        <p:nvPr/>
                      </p:nvSpPr>
                      <p:spPr bwMode="auto">
                        <a:xfrm>
                          <a:off x="7200" y="5617"/>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9" name="Oval 235">
                          <a:extLst>
                            <a:ext uri="{FF2B5EF4-FFF2-40B4-BE49-F238E27FC236}">
                              <a16:creationId xmlns:a16="http://schemas.microsoft.com/office/drawing/2014/main" id="{EBFB3F94-BD4A-AA16-F02B-7AFED6F90A13}"/>
                            </a:ext>
                          </a:extLst>
                        </p:cNvPr>
                        <p:cNvSpPr>
                          <a:spLocks noChangeArrowheads="1"/>
                        </p:cNvSpPr>
                        <p:nvPr/>
                      </p:nvSpPr>
                      <p:spPr bwMode="auto">
                        <a:xfrm>
                          <a:off x="7218" y="5618"/>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0" name="Oval 236">
                          <a:extLst>
                            <a:ext uri="{FF2B5EF4-FFF2-40B4-BE49-F238E27FC236}">
                              <a16:creationId xmlns:a16="http://schemas.microsoft.com/office/drawing/2014/main" id="{42A1D4F2-42F6-F28E-CDD3-2DD754506B73}"/>
                            </a:ext>
                          </a:extLst>
                        </p:cNvPr>
                        <p:cNvSpPr>
                          <a:spLocks noChangeArrowheads="1"/>
                        </p:cNvSpPr>
                        <p:nvPr/>
                      </p:nvSpPr>
                      <p:spPr bwMode="auto">
                        <a:xfrm>
                          <a:off x="7225" y="5618"/>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1" name="Freeform 237">
                          <a:extLst>
                            <a:ext uri="{FF2B5EF4-FFF2-40B4-BE49-F238E27FC236}">
                              <a16:creationId xmlns:a16="http://schemas.microsoft.com/office/drawing/2014/main" id="{43C369DF-DA0E-ADF3-2442-024AE32F995B}"/>
                            </a:ext>
                          </a:extLst>
                        </p:cNvPr>
                        <p:cNvSpPr>
                          <a:spLocks/>
                        </p:cNvSpPr>
                        <p:nvPr/>
                      </p:nvSpPr>
                      <p:spPr bwMode="auto">
                        <a:xfrm>
                          <a:off x="7223" y="5614"/>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2" name="Oval 238">
                          <a:extLst>
                            <a:ext uri="{FF2B5EF4-FFF2-40B4-BE49-F238E27FC236}">
                              <a16:creationId xmlns:a16="http://schemas.microsoft.com/office/drawing/2014/main" id="{2ABD0679-C315-7709-F582-14FB697C2725}"/>
                            </a:ext>
                          </a:extLst>
                        </p:cNvPr>
                        <p:cNvSpPr>
                          <a:spLocks noChangeArrowheads="1"/>
                        </p:cNvSpPr>
                        <p:nvPr/>
                      </p:nvSpPr>
                      <p:spPr bwMode="auto">
                        <a:xfrm>
                          <a:off x="7216" y="561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3" name="Oval 239">
                          <a:extLst>
                            <a:ext uri="{FF2B5EF4-FFF2-40B4-BE49-F238E27FC236}">
                              <a16:creationId xmlns:a16="http://schemas.microsoft.com/office/drawing/2014/main" id="{61881006-232C-C81A-D2FD-8B190B878981}"/>
                            </a:ext>
                          </a:extLst>
                        </p:cNvPr>
                        <p:cNvSpPr>
                          <a:spLocks noChangeArrowheads="1"/>
                        </p:cNvSpPr>
                        <p:nvPr/>
                      </p:nvSpPr>
                      <p:spPr bwMode="auto">
                        <a:xfrm>
                          <a:off x="7223" y="5610"/>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4" name="Freeform 240">
                          <a:extLst>
                            <a:ext uri="{FF2B5EF4-FFF2-40B4-BE49-F238E27FC236}">
                              <a16:creationId xmlns:a16="http://schemas.microsoft.com/office/drawing/2014/main" id="{26D42EBC-0982-AC02-C126-BDACB5645AA5}"/>
                            </a:ext>
                          </a:extLst>
                        </p:cNvPr>
                        <p:cNvSpPr>
                          <a:spLocks/>
                        </p:cNvSpPr>
                        <p:nvPr/>
                      </p:nvSpPr>
                      <p:spPr bwMode="auto">
                        <a:xfrm>
                          <a:off x="7221" y="5606"/>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5" name="Oval 241">
                          <a:extLst>
                            <a:ext uri="{FF2B5EF4-FFF2-40B4-BE49-F238E27FC236}">
                              <a16:creationId xmlns:a16="http://schemas.microsoft.com/office/drawing/2014/main" id="{AC22714C-332B-BA87-3595-7905F4F61392}"/>
                            </a:ext>
                          </a:extLst>
                        </p:cNvPr>
                        <p:cNvSpPr>
                          <a:spLocks noChangeArrowheads="1"/>
                        </p:cNvSpPr>
                        <p:nvPr/>
                      </p:nvSpPr>
                      <p:spPr bwMode="auto">
                        <a:xfrm>
                          <a:off x="7203" y="5616"/>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6" name="Oval 242">
                          <a:extLst>
                            <a:ext uri="{FF2B5EF4-FFF2-40B4-BE49-F238E27FC236}">
                              <a16:creationId xmlns:a16="http://schemas.microsoft.com/office/drawing/2014/main" id="{F5E2705B-0F14-D0FF-71C7-6A3E396FB71A}"/>
                            </a:ext>
                          </a:extLst>
                        </p:cNvPr>
                        <p:cNvSpPr>
                          <a:spLocks noChangeArrowheads="1"/>
                        </p:cNvSpPr>
                        <p:nvPr/>
                      </p:nvSpPr>
                      <p:spPr bwMode="auto">
                        <a:xfrm>
                          <a:off x="7209" y="5616"/>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4" name="Group 444">
                        <a:extLst>
                          <a:ext uri="{FF2B5EF4-FFF2-40B4-BE49-F238E27FC236}">
                            <a16:creationId xmlns:a16="http://schemas.microsoft.com/office/drawing/2014/main" id="{69E947E4-4B68-E195-ED44-2DF9ADADB924}"/>
                          </a:ext>
                        </a:extLst>
                      </p:cNvPr>
                      <p:cNvGrpSpPr>
                        <a:grpSpLocks/>
                      </p:cNvGrpSpPr>
                      <p:nvPr/>
                    </p:nvGrpSpPr>
                    <p:grpSpPr bwMode="auto">
                      <a:xfrm>
                        <a:off x="11279188" y="8894763"/>
                        <a:ext cx="561975" cy="46037"/>
                        <a:chOff x="7105" y="5603"/>
                        <a:chExt cx="354" cy="29"/>
                      </a:xfrm>
                    </p:grpSpPr>
                    <p:sp>
                      <p:nvSpPr>
                        <p:cNvPr id="647" name="Freeform 244">
                          <a:extLst>
                            <a:ext uri="{FF2B5EF4-FFF2-40B4-BE49-F238E27FC236}">
                              <a16:creationId xmlns:a16="http://schemas.microsoft.com/office/drawing/2014/main" id="{EEE45232-B00E-A478-2FFD-2B6A33510E73}"/>
                            </a:ext>
                          </a:extLst>
                        </p:cNvPr>
                        <p:cNvSpPr>
                          <a:spLocks/>
                        </p:cNvSpPr>
                        <p:nvPr/>
                      </p:nvSpPr>
                      <p:spPr bwMode="auto">
                        <a:xfrm>
                          <a:off x="7207" y="5612"/>
                          <a:ext cx="9" cy="7"/>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8" name="Oval 245">
                          <a:extLst>
                            <a:ext uri="{FF2B5EF4-FFF2-40B4-BE49-F238E27FC236}">
                              <a16:creationId xmlns:a16="http://schemas.microsoft.com/office/drawing/2014/main" id="{1E1516FA-A54A-D6DD-C735-D1D3C35726F4}"/>
                            </a:ext>
                          </a:extLst>
                        </p:cNvPr>
                        <p:cNvSpPr>
                          <a:spLocks noChangeArrowheads="1"/>
                        </p:cNvSpPr>
                        <p:nvPr/>
                      </p:nvSpPr>
                      <p:spPr bwMode="auto">
                        <a:xfrm>
                          <a:off x="7163" y="5615"/>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9" name="Oval 246">
                          <a:extLst>
                            <a:ext uri="{FF2B5EF4-FFF2-40B4-BE49-F238E27FC236}">
                              <a16:creationId xmlns:a16="http://schemas.microsoft.com/office/drawing/2014/main" id="{BB5F27B3-604A-6D10-B0E9-D20DFFA13D43}"/>
                            </a:ext>
                          </a:extLst>
                        </p:cNvPr>
                        <p:cNvSpPr>
                          <a:spLocks noChangeArrowheads="1"/>
                        </p:cNvSpPr>
                        <p:nvPr/>
                      </p:nvSpPr>
                      <p:spPr bwMode="auto">
                        <a:xfrm>
                          <a:off x="7170" y="5615"/>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0" name="Freeform 247">
                          <a:extLst>
                            <a:ext uri="{FF2B5EF4-FFF2-40B4-BE49-F238E27FC236}">
                              <a16:creationId xmlns:a16="http://schemas.microsoft.com/office/drawing/2014/main" id="{24CEE621-215D-197D-E0FC-22930FCF117B}"/>
                            </a:ext>
                          </a:extLst>
                        </p:cNvPr>
                        <p:cNvSpPr>
                          <a:spLocks/>
                        </p:cNvSpPr>
                        <p:nvPr/>
                      </p:nvSpPr>
                      <p:spPr bwMode="auto">
                        <a:xfrm>
                          <a:off x="7167" y="5611"/>
                          <a:ext cx="9" cy="7"/>
                        </a:xfrm>
                        <a:custGeom>
                          <a:avLst/>
                          <a:gdLst>
                            <a:gd name="T0" fmla="*/ 13 w 14"/>
                            <a:gd name="T1" fmla="*/ 7 h 11"/>
                            <a:gd name="T2" fmla="*/ 6 w 14"/>
                            <a:gd name="T3" fmla="*/ 10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10"/>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1" name="Oval 248">
                          <a:extLst>
                            <a:ext uri="{FF2B5EF4-FFF2-40B4-BE49-F238E27FC236}">
                              <a16:creationId xmlns:a16="http://schemas.microsoft.com/office/drawing/2014/main" id="{1851CF42-43B4-6E5A-E7C9-CDE963F44B3D}"/>
                            </a:ext>
                          </a:extLst>
                        </p:cNvPr>
                        <p:cNvSpPr>
                          <a:spLocks noChangeArrowheads="1"/>
                        </p:cNvSpPr>
                        <p:nvPr/>
                      </p:nvSpPr>
                      <p:spPr bwMode="auto">
                        <a:xfrm>
                          <a:off x="7154" y="561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2" name="Oval 249">
                          <a:extLst>
                            <a:ext uri="{FF2B5EF4-FFF2-40B4-BE49-F238E27FC236}">
                              <a16:creationId xmlns:a16="http://schemas.microsoft.com/office/drawing/2014/main" id="{55B899CB-3E5E-3807-5732-81D0967F2840}"/>
                            </a:ext>
                          </a:extLst>
                        </p:cNvPr>
                        <p:cNvSpPr>
                          <a:spLocks noChangeArrowheads="1"/>
                        </p:cNvSpPr>
                        <p:nvPr/>
                      </p:nvSpPr>
                      <p:spPr bwMode="auto">
                        <a:xfrm>
                          <a:off x="7161" y="561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3" name="Freeform 250">
                          <a:extLst>
                            <a:ext uri="{FF2B5EF4-FFF2-40B4-BE49-F238E27FC236}">
                              <a16:creationId xmlns:a16="http://schemas.microsoft.com/office/drawing/2014/main" id="{09A78236-E531-B93A-BEEA-AE6ABC20DE46}"/>
                            </a:ext>
                          </a:extLst>
                        </p:cNvPr>
                        <p:cNvSpPr>
                          <a:spLocks/>
                        </p:cNvSpPr>
                        <p:nvPr/>
                      </p:nvSpPr>
                      <p:spPr bwMode="auto">
                        <a:xfrm>
                          <a:off x="7158" y="5605"/>
                          <a:ext cx="9" cy="7"/>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4" name="Oval 251">
                          <a:extLst>
                            <a:ext uri="{FF2B5EF4-FFF2-40B4-BE49-F238E27FC236}">
                              <a16:creationId xmlns:a16="http://schemas.microsoft.com/office/drawing/2014/main" id="{4E9E9D2F-BAE0-2D6B-F6C0-65AFD7BC535A}"/>
                            </a:ext>
                          </a:extLst>
                        </p:cNvPr>
                        <p:cNvSpPr>
                          <a:spLocks noChangeArrowheads="1"/>
                        </p:cNvSpPr>
                        <p:nvPr/>
                      </p:nvSpPr>
                      <p:spPr bwMode="auto">
                        <a:xfrm>
                          <a:off x="7163" y="5607"/>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5" name="Oval 252">
                          <a:extLst>
                            <a:ext uri="{FF2B5EF4-FFF2-40B4-BE49-F238E27FC236}">
                              <a16:creationId xmlns:a16="http://schemas.microsoft.com/office/drawing/2014/main" id="{8CAB03B2-9298-2B92-735C-DF6985AED2D7}"/>
                            </a:ext>
                          </a:extLst>
                        </p:cNvPr>
                        <p:cNvSpPr>
                          <a:spLocks noChangeArrowheads="1"/>
                        </p:cNvSpPr>
                        <p:nvPr/>
                      </p:nvSpPr>
                      <p:spPr bwMode="auto">
                        <a:xfrm>
                          <a:off x="7170" y="5607"/>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6" name="Freeform 253">
                          <a:extLst>
                            <a:ext uri="{FF2B5EF4-FFF2-40B4-BE49-F238E27FC236}">
                              <a16:creationId xmlns:a16="http://schemas.microsoft.com/office/drawing/2014/main" id="{BF289ADF-A411-D807-9891-FF5108F8DCAF}"/>
                            </a:ext>
                          </a:extLst>
                        </p:cNvPr>
                        <p:cNvSpPr>
                          <a:spLocks/>
                        </p:cNvSpPr>
                        <p:nvPr/>
                      </p:nvSpPr>
                      <p:spPr bwMode="auto">
                        <a:xfrm>
                          <a:off x="7167" y="5603"/>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7" name="Oval 254">
                          <a:extLst>
                            <a:ext uri="{FF2B5EF4-FFF2-40B4-BE49-F238E27FC236}">
                              <a16:creationId xmlns:a16="http://schemas.microsoft.com/office/drawing/2014/main" id="{2654DFFE-B28D-3C47-C38A-D01AB0415450}"/>
                            </a:ext>
                          </a:extLst>
                        </p:cNvPr>
                        <p:cNvSpPr>
                          <a:spLocks noChangeArrowheads="1"/>
                        </p:cNvSpPr>
                        <p:nvPr/>
                      </p:nvSpPr>
                      <p:spPr bwMode="auto">
                        <a:xfrm>
                          <a:off x="7176" y="5611"/>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8" name="Oval 255">
                          <a:extLst>
                            <a:ext uri="{FF2B5EF4-FFF2-40B4-BE49-F238E27FC236}">
                              <a16:creationId xmlns:a16="http://schemas.microsoft.com/office/drawing/2014/main" id="{4969566B-0748-F0EB-6B30-C3AEC3A82967}"/>
                            </a:ext>
                          </a:extLst>
                        </p:cNvPr>
                        <p:cNvSpPr>
                          <a:spLocks noChangeArrowheads="1"/>
                        </p:cNvSpPr>
                        <p:nvPr/>
                      </p:nvSpPr>
                      <p:spPr bwMode="auto">
                        <a:xfrm>
                          <a:off x="7184" y="561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9" name="Freeform 256">
                          <a:extLst>
                            <a:ext uri="{FF2B5EF4-FFF2-40B4-BE49-F238E27FC236}">
                              <a16:creationId xmlns:a16="http://schemas.microsoft.com/office/drawing/2014/main" id="{DE959825-BC3F-7BCA-B4F8-9CE59F805E87}"/>
                            </a:ext>
                          </a:extLst>
                        </p:cNvPr>
                        <p:cNvSpPr>
                          <a:spLocks/>
                        </p:cNvSpPr>
                        <p:nvPr/>
                      </p:nvSpPr>
                      <p:spPr bwMode="auto">
                        <a:xfrm>
                          <a:off x="7181" y="5607"/>
                          <a:ext cx="9" cy="7"/>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0" name="Oval 257">
                          <a:extLst>
                            <a:ext uri="{FF2B5EF4-FFF2-40B4-BE49-F238E27FC236}">
                              <a16:creationId xmlns:a16="http://schemas.microsoft.com/office/drawing/2014/main" id="{B89D82AA-2DBF-7F65-0C3B-697189CD844A}"/>
                            </a:ext>
                          </a:extLst>
                        </p:cNvPr>
                        <p:cNvSpPr>
                          <a:spLocks noChangeArrowheads="1"/>
                        </p:cNvSpPr>
                        <p:nvPr/>
                      </p:nvSpPr>
                      <p:spPr bwMode="auto">
                        <a:xfrm>
                          <a:off x="7173" y="5607"/>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1" name="Oval 258">
                          <a:extLst>
                            <a:ext uri="{FF2B5EF4-FFF2-40B4-BE49-F238E27FC236}">
                              <a16:creationId xmlns:a16="http://schemas.microsoft.com/office/drawing/2014/main" id="{EFE38C2B-56A1-CAC7-B3E8-CEBBD1565FBF}"/>
                            </a:ext>
                          </a:extLst>
                        </p:cNvPr>
                        <p:cNvSpPr>
                          <a:spLocks noChangeArrowheads="1"/>
                        </p:cNvSpPr>
                        <p:nvPr/>
                      </p:nvSpPr>
                      <p:spPr bwMode="auto">
                        <a:xfrm>
                          <a:off x="7180" y="5607"/>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2" name="Freeform 259">
                          <a:extLst>
                            <a:ext uri="{FF2B5EF4-FFF2-40B4-BE49-F238E27FC236}">
                              <a16:creationId xmlns:a16="http://schemas.microsoft.com/office/drawing/2014/main" id="{262DCDC6-EFD2-1008-3D67-4B797FA6EF98}"/>
                            </a:ext>
                          </a:extLst>
                        </p:cNvPr>
                        <p:cNvSpPr>
                          <a:spLocks/>
                        </p:cNvSpPr>
                        <p:nvPr/>
                      </p:nvSpPr>
                      <p:spPr bwMode="auto">
                        <a:xfrm>
                          <a:off x="7178" y="5603"/>
                          <a:ext cx="9" cy="7"/>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3" name="Oval 260">
                          <a:extLst>
                            <a:ext uri="{FF2B5EF4-FFF2-40B4-BE49-F238E27FC236}">
                              <a16:creationId xmlns:a16="http://schemas.microsoft.com/office/drawing/2014/main" id="{B46B547F-C4DC-0D75-AF29-F1FE98888EF8}"/>
                            </a:ext>
                          </a:extLst>
                        </p:cNvPr>
                        <p:cNvSpPr>
                          <a:spLocks noChangeArrowheads="1"/>
                        </p:cNvSpPr>
                        <p:nvPr/>
                      </p:nvSpPr>
                      <p:spPr bwMode="auto">
                        <a:xfrm>
                          <a:off x="7153" y="5616"/>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4" name="Oval 261">
                          <a:extLst>
                            <a:ext uri="{FF2B5EF4-FFF2-40B4-BE49-F238E27FC236}">
                              <a16:creationId xmlns:a16="http://schemas.microsoft.com/office/drawing/2014/main" id="{AED54B7B-B0D3-5688-CC15-F649CD2218B0}"/>
                            </a:ext>
                          </a:extLst>
                        </p:cNvPr>
                        <p:cNvSpPr>
                          <a:spLocks noChangeArrowheads="1"/>
                        </p:cNvSpPr>
                        <p:nvPr/>
                      </p:nvSpPr>
                      <p:spPr bwMode="auto">
                        <a:xfrm>
                          <a:off x="7160" y="5616"/>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5" name="Freeform 262">
                          <a:extLst>
                            <a:ext uri="{FF2B5EF4-FFF2-40B4-BE49-F238E27FC236}">
                              <a16:creationId xmlns:a16="http://schemas.microsoft.com/office/drawing/2014/main" id="{2AC684BC-9CA7-E138-4E97-077E61EBB757}"/>
                            </a:ext>
                          </a:extLst>
                        </p:cNvPr>
                        <p:cNvSpPr>
                          <a:spLocks/>
                        </p:cNvSpPr>
                        <p:nvPr/>
                      </p:nvSpPr>
                      <p:spPr bwMode="auto">
                        <a:xfrm>
                          <a:off x="7157" y="5612"/>
                          <a:ext cx="10" cy="8"/>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10"/>
                              </a:cubicBezTo>
                              <a:cubicBezTo>
                                <a:pt x="3" y="8"/>
                                <a:pt x="0" y="5"/>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6" name="Oval 263">
                          <a:extLst>
                            <a:ext uri="{FF2B5EF4-FFF2-40B4-BE49-F238E27FC236}">
                              <a16:creationId xmlns:a16="http://schemas.microsoft.com/office/drawing/2014/main" id="{A6E5E61E-0D45-06BC-27D7-4C93E6CA01B4}"/>
                            </a:ext>
                          </a:extLst>
                        </p:cNvPr>
                        <p:cNvSpPr>
                          <a:spLocks noChangeArrowheads="1"/>
                        </p:cNvSpPr>
                        <p:nvPr/>
                      </p:nvSpPr>
                      <p:spPr bwMode="auto">
                        <a:xfrm>
                          <a:off x="7174" y="5618"/>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7" name="Oval 264">
                          <a:extLst>
                            <a:ext uri="{FF2B5EF4-FFF2-40B4-BE49-F238E27FC236}">
                              <a16:creationId xmlns:a16="http://schemas.microsoft.com/office/drawing/2014/main" id="{98EC7230-1D0A-6874-E82B-3CA1A28F2BF2}"/>
                            </a:ext>
                          </a:extLst>
                        </p:cNvPr>
                        <p:cNvSpPr>
                          <a:spLocks noChangeArrowheads="1"/>
                        </p:cNvSpPr>
                        <p:nvPr/>
                      </p:nvSpPr>
                      <p:spPr bwMode="auto">
                        <a:xfrm>
                          <a:off x="7181" y="5618"/>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8" name="Freeform 265">
                          <a:extLst>
                            <a:ext uri="{FF2B5EF4-FFF2-40B4-BE49-F238E27FC236}">
                              <a16:creationId xmlns:a16="http://schemas.microsoft.com/office/drawing/2014/main" id="{71ACCD2F-1CD7-A953-5476-2B0515EE7E31}"/>
                            </a:ext>
                          </a:extLst>
                        </p:cNvPr>
                        <p:cNvSpPr>
                          <a:spLocks/>
                        </p:cNvSpPr>
                        <p:nvPr/>
                      </p:nvSpPr>
                      <p:spPr bwMode="auto">
                        <a:xfrm>
                          <a:off x="7178" y="5613"/>
                          <a:ext cx="9" cy="7"/>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9" name="Oval 266">
                          <a:extLst>
                            <a:ext uri="{FF2B5EF4-FFF2-40B4-BE49-F238E27FC236}">
                              <a16:creationId xmlns:a16="http://schemas.microsoft.com/office/drawing/2014/main" id="{CDB3B69E-4B27-A675-170E-E3931328EDC1}"/>
                            </a:ext>
                          </a:extLst>
                        </p:cNvPr>
                        <p:cNvSpPr>
                          <a:spLocks noChangeArrowheads="1"/>
                        </p:cNvSpPr>
                        <p:nvPr/>
                      </p:nvSpPr>
                      <p:spPr bwMode="auto">
                        <a:xfrm>
                          <a:off x="7162" y="5620"/>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0" name="Oval 267">
                          <a:extLst>
                            <a:ext uri="{FF2B5EF4-FFF2-40B4-BE49-F238E27FC236}">
                              <a16:creationId xmlns:a16="http://schemas.microsoft.com/office/drawing/2014/main" id="{0D49924C-2BD4-69D0-3068-AE7715FFB3AA}"/>
                            </a:ext>
                          </a:extLst>
                        </p:cNvPr>
                        <p:cNvSpPr>
                          <a:spLocks noChangeArrowheads="1"/>
                        </p:cNvSpPr>
                        <p:nvPr/>
                      </p:nvSpPr>
                      <p:spPr bwMode="auto">
                        <a:xfrm>
                          <a:off x="7168" y="5620"/>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1" name="Freeform 268">
                          <a:extLst>
                            <a:ext uri="{FF2B5EF4-FFF2-40B4-BE49-F238E27FC236}">
                              <a16:creationId xmlns:a16="http://schemas.microsoft.com/office/drawing/2014/main" id="{950F65B8-030A-FB9C-5338-7AFFE7444B86}"/>
                            </a:ext>
                          </a:extLst>
                        </p:cNvPr>
                        <p:cNvSpPr>
                          <a:spLocks/>
                        </p:cNvSpPr>
                        <p:nvPr/>
                      </p:nvSpPr>
                      <p:spPr bwMode="auto">
                        <a:xfrm>
                          <a:off x="7165" y="5615"/>
                          <a:ext cx="9" cy="7"/>
                        </a:xfrm>
                        <a:custGeom>
                          <a:avLst/>
                          <a:gdLst>
                            <a:gd name="T0" fmla="*/ 14 w 14"/>
                            <a:gd name="T1" fmla="*/ 8 h 11"/>
                            <a:gd name="T2" fmla="*/ 6 w 14"/>
                            <a:gd name="T3" fmla="*/ 10 h 11"/>
                            <a:gd name="T4" fmla="*/ 1 w 14"/>
                            <a:gd name="T5" fmla="*/ 4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2" name="Oval 269">
                          <a:extLst>
                            <a:ext uri="{FF2B5EF4-FFF2-40B4-BE49-F238E27FC236}">
                              <a16:creationId xmlns:a16="http://schemas.microsoft.com/office/drawing/2014/main" id="{5A9C6922-D272-F01D-AA0C-26D4B27C0D89}"/>
                            </a:ext>
                          </a:extLst>
                        </p:cNvPr>
                        <p:cNvSpPr>
                          <a:spLocks noChangeArrowheads="1"/>
                        </p:cNvSpPr>
                        <p:nvPr/>
                      </p:nvSpPr>
                      <p:spPr bwMode="auto">
                        <a:xfrm>
                          <a:off x="7184" y="5616"/>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3" name="Oval 270">
                          <a:extLst>
                            <a:ext uri="{FF2B5EF4-FFF2-40B4-BE49-F238E27FC236}">
                              <a16:creationId xmlns:a16="http://schemas.microsoft.com/office/drawing/2014/main" id="{DFD63315-8CED-1CD3-91F3-12EDE37183F0}"/>
                            </a:ext>
                          </a:extLst>
                        </p:cNvPr>
                        <p:cNvSpPr>
                          <a:spLocks noChangeArrowheads="1"/>
                        </p:cNvSpPr>
                        <p:nvPr/>
                      </p:nvSpPr>
                      <p:spPr bwMode="auto">
                        <a:xfrm>
                          <a:off x="7191" y="5616"/>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4" name="Freeform 271">
                          <a:extLst>
                            <a:ext uri="{FF2B5EF4-FFF2-40B4-BE49-F238E27FC236}">
                              <a16:creationId xmlns:a16="http://schemas.microsoft.com/office/drawing/2014/main" id="{9815A794-90C0-F223-86F0-912C2325DFD5}"/>
                            </a:ext>
                          </a:extLst>
                        </p:cNvPr>
                        <p:cNvSpPr>
                          <a:spLocks/>
                        </p:cNvSpPr>
                        <p:nvPr/>
                      </p:nvSpPr>
                      <p:spPr bwMode="auto">
                        <a:xfrm>
                          <a:off x="7189" y="5612"/>
                          <a:ext cx="9" cy="7"/>
                        </a:xfrm>
                        <a:custGeom>
                          <a:avLst/>
                          <a:gdLst>
                            <a:gd name="T0" fmla="*/ 13 w 14"/>
                            <a:gd name="T1" fmla="*/ 8 h 11"/>
                            <a:gd name="T2" fmla="*/ 5 w 14"/>
                            <a:gd name="T3" fmla="*/ 10 h 11"/>
                            <a:gd name="T4" fmla="*/ 0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5" name="Oval 272">
                          <a:extLst>
                            <a:ext uri="{FF2B5EF4-FFF2-40B4-BE49-F238E27FC236}">
                              <a16:creationId xmlns:a16="http://schemas.microsoft.com/office/drawing/2014/main" id="{5435B323-D4BD-97F2-38DF-A587AB0FD7FD}"/>
                            </a:ext>
                          </a:extLst>
                        </p:cNvPr>
                        <p:cNvSpPr>
                          <a:spLocks noChangeArrowheads="1"/>
                        </p:cNvSpPr>
                        <p:nvPr/>
                      </p:nvSpPr>
                      <p:spPr bwMode="auto">
                        <a:xfrm>
                          <a:off x="7182" y="5609"/>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6" name="Oval 273">
                          <a:extLst>
                            <a:ext uri="{FF2B5EF4-FFF2-40B4-BE49-F238E27FC236}">
                              <a16:creationId xmlns:a16="http://schemas.microsoft.com/office/drawing/2014/main" id="{7979E75D-5E18-4D57-46A4-BA7320241077}"/>
                            </a:ext>
                          </a:extLst>
                        </p:cNvPr>
                        <p:cNvSpPr>
                          <a:spLocks noChangeArrowheads="1"/>
                        </p:cNvSpPr>
                        <p:nvPr/>
                      </p:nvSpPr>
                      <p:spPr bwMode="auto">
                        <a:xfrm>
                          <a:off x="7189" y="5609"/>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7" name="Freeform 274">
                          <a:extLst>
                            <a:ext uri="{FF2B5EF4-FFF2-40B4-BE49-F238E27FC236}">
                              <a16:creationId xmlns:a16="http://schemas.microsoft.com/office/drawing/2014/main" id="{4065120B-A431-1CE3-CDA4-6A07AF045D75}"/>
                            </a:ext>
                          </a:extLst>
                        </p:cNvPr>
                        <p:cNvSpPr>
                          <a:spLocks/>
                        </p:cNvSpPr>
                        <p:nvPr/>
                      </p:nvSpPr>
                      <p:spPr bwMode="auto">
                        <a:xfrm>
                          <a:off x="7187" y="5604"/>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8" name="Oval 275">
                          <a:extLst>
                            <a:ext uri="{FF2B5EF4-FFF2-40B4-BE49-F238E27FC236}">
                              <a16:creationId xmlns:a16="http://schemas.microsoft.com/office/drawing/2014/main" id="{BA42E46F-A888-484C-817E-B3729FF270CC}"/>
                            </a:ext>
                          </a:extLst>
                        </p:cNvPr>
                        <p:cNvSpPr>
                          <a:spLocks noChangeArrowheads="1"/>
                        </p:cNvSpPr>
                        <p:nvPr/>
                      </p:nvSpPr>
                      <p:spPr bwMode="auto">
                        <a:xfrm>
                          <a:off x="7168" y="5614"/>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9" name="Oval 276">
                          <a:extLst>
                            <a:ext uri="{FF2B5EF4-FFF2-40B4-BE49-F238E27FC236}">
                              <a16:creationId xmlns:a16="http://schemas.microsoft.com/office/drawing/2014/main" id="{7E1E7EE6-3BF0-A116-C56F-52BC2A679607}"/>
                            </a:ext>
                          </a:extLst>
                        </p:cNvPr>
                        <p:cNvSpPr>
                          <a:spLocks noChangeArrowheads="1"/>
                        </p:cNvSpPr>
                        <p:nvPr/>
                      </p:nvSpPr>
                      <p:spPr bwMode="auto">
                        <a:xfrm>
                          <a:off x="7175" y="5614"/>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0" name="Freeform 277">
                          <a:extLst>
                            <a:ext uri="{FF2B5EF4-FFF2-40B4-BE49-F238E27FC236}">
                              <a16:creationId xmlns:a16="http://schemas.microsoft.com/office/drawing/2014/main" id="{55E7B676-C0B3-9CA7-E099-9F353F6200D5}"/>
                            </a:ext>
                          </a:extLst>
                        </p:cNvPr>
                        <p:cNvSpPr>
                          <a:spLocks/>
                        </p:cNvSpPr>
                        <p:nvPr/>
                      </p:nvSpPr>
                      <p:spPr bwMode="auto">
                        <a:xfrm>
                          <a:off x="7173" y="5610"/>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1" name="Oval 278">
                          <a:extLst>
                            <a:ext uri="{FF2B5EF4-FFF2-40B4-BE49-F238E27FC236}">
                              <a16:creationId xmlns:a16="http://schemas.microsoft.com/office/drawing/2014/main" id="{3A1A9724-41BE-9204-4149-A7A416A6485D}"/>
                            </a:ext>
                          </a:extLst>
                        </p:cNvPr>
                        <p:cNvSpPr>
                          <a:spLocks noChangeArrowheads="1"/>
                        </p:cNvSpPr>
                        <p:nvPr/>
                      </p:nvSpPr>
                      <p:spPr bwMode="auto">
                        <a:xfrm>
                          <a:off x="7118" y="5620"/>
                          <a:ext cx="6"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2" name="Oval 279">
                          <a:extLst>
                            <a:ext uri="{FF2B5EF4-FFF2-40B4-BE49-F238E27FC236}">
                              <a16:creationId xmlns:a16="http://schemas.microsoft.com/office/drawing/2014/main" id="{D9668014-37DC-CB69-096D-D71AE9F76024}"/>
                            </a:ext>
                          </a:extLst>
                        </p:cNvPr>
                        <p:cNvSpPr>
                          <a:spLocks noChangeArrowheads="1"/>
                        </p:cNvSpPr>
                        <p:nvPr/>
                      </p:nvSpPr>
                      <p:spPr bwMode="auto">
                        <a:xfrm>
                          <a:off x="7123" y="5620"/>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3" name="Freeform 280">
                          <a:extLst>
                            <a:ext uri="{FF2B5EF4-FFF2-40B4-BE49-F238E27FC236}">
                              <a16:creationId xmlns:a16="http://schemas.microsoft.com/office/drawing/2014/main" id="{772A14C4-2137-D264-F355-F5B33E754689}"/>
                            </a:ext>
                          </a:extLst>
                        </p:cNvPr>
                        <p:cNvSpPr>
                          <a:spLocks/>
                        </p:cNvSpPr>
                        <p:nvPr/>
                      </p:nvSpPr>
                      <p:spPr bwMode="auto">
                        <a:xfrm>
                          <a:off x="7122" y="5618"/>
                          <a:ext cx="5" cy="3"/>
                        </a:xfrm>
                        <a:custGeom>
                          <a:avLst/>
                          <a:gdLst>
                            <a:gd name="T0" fmla="*/ 8 w 8"/>
                            <a:gd name="T1" fmla="*/ 4 h 6"/>
                            <a:gd name="T2" fmla="*/ 3 w 8"/>
                            <a:gd name="T3" fmla="*/ 6 h 6"/>
                            <a:gd name="T4" fmla="*/ 0 w 8"/>
                            <a:gd name="T5" fmla="*/ 2 h 6"/>
                            <a:gd name="T6" fmla="*/ 5 w 8"/>
                            <a:gd name="T7" fmla="*/ 1 h 6"/>
                            <a:gd name="T8" fmla="*/ 8 w 8"/>
                            <a:gd name="T9" fmla="*/ 4 h 6"/>
                          </a:gdLst>
                          <a:ahLst/>
                          <a:cxnLst>
                            <a:cxn ang="0">
                              <a:pos x="T0" y="T1"/>
                            </a:cxn>
                            <a:cxn ang="0">
                              <a:pos x="T2" y="T3"/>
                            </a:cxn>
                            <a:cxn ang="0">
                              <a:pos x="T4" y="T5"/>
                            </a:cxn>
                            <a:cxn ang="0">
                              <a:pos x="T6" y="T7"/>
                            </a:cxn>
                            <a:cxn ang="0">
                              <a:pos x="T8" y="T9"/>
                            </a:cxn>
                          </a:cxnLst>
                          <a:rect l="0" t="0" r="r" b="b"/>
                          <a:pathLst>
                            <a:path w="8" h="6">
                              <a:moveTo>
                                <a:pt x="8" y="4"/>
                              </a:moveTo>
                              <a:cubicBezTo>
                                <a:pt x="7" y="6"/>
                                <a:pt x="5" y="6"/>
                                <a:pt x="3" y="6"/>
                              </a:cubicBezTo>
                              <a:cubicBezTo>
                                <a:pt x="1" y="5"/>
                                <a:pt x="0" y="3"/>
                                <a:pt x="0" y="2"/>
                              </a:cubicBezTo>
                              <a:cubicBezTo>
                                <a:pt x="1" y="0"/>
                                <a:pt x="3" y="0"/>
                                <a:pt x="5" y="1"/>
                              </a:cubicBezTo>
                              <a:cubicBezTo>
                                <a:pt x="7" y="1"/>
                                <a:pt x="8"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4" name="Oval 281">
                          <a:extLst>
                            <a:ext uri="{FF2B5EF4-FFF2-40B4-BE49-F238E27FC236}">
                              <a16:creationId xmlns:a16="http://schemas.microsoft.com/office/drawing/2014/main" id="{EDEB7636-B0FF-231F-6BFF-825721556157}"/>
                            </a:ext>
                          </a:extLst>
                        </p:cNvPr>
                        <p:cNvSpPr>
                          <a:spLocks noChangeArrowheads="1"/>
                        </p:cNvSpPr>
                        <p:nvPr/>
                      </p:nvSpPr>
                      <p:spPr bwMode="auto">
                        <a:xfrm>
                          <a:off x="7113" y="5617"/>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5" name="Oval 282">
                          <a:extLst>
                            <a:ext uri="{FF2B5EF4-FFF2-40B4-BE49-F238E27FC236}">
                              <a16:creationId xmlns:a16="http://schemas.microsoft.com/office/drawing/2014/main" id="{BAE4C7D9-F117-7C61-633B-C23F0CF1E5F6}"/>
                            </a:ext>
                          </a:extLst>
                        </p:cNvPr>
                        <p:cNvSpPr>
                          <a:spLocks noChangeArrowheads="1"/>
                        </p:cNvSpPr>
                        <p:nvPr/>
                      </p:nvSpPr>
                      <p:spPr bwMode="auto">
                        <a:xfrm>
                          <a:off x="7117" y="5617"/>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 name="Freeform 283">
                          <a:extLst>
                            <a:ext uri="{FF2B5EF4-FFF2-40B4-BE49-F238E27FC236}">
                              <a16:creationId xmlns:a16="http://schemas.microsoft.com/office/drawing/2014/main" id="{D85987FF-C8D2-9FC7-1E9E-EC874581285B}"/>
                            </a:ext>
                          </a:extLst>
                        </p:cNvPr>
                        <p:cNvSpPr>
                          <a:spLocks/>
                        </p:cNvSpPr>
                        <p:nvPr/>
                      </p:nvSpPr>
                      <p:spPr bwMode="auto">
                        <a:xfrm>
                          <a:off x="7116" y="5614"/>
                          <a:ext cx="6" cy="4"/>
                        </a:xfrm>
                        <a:custGeom>
                          <a:avLst/>
                          <a:gdLst>
                            <a:gd name="T0" fmla="*/ 8 w 9"/>
                            <a:gd name="T1" fmla="*/ 4 h 6"/>
                            <a:gd name="T2" fmla="*/ 3 w 9"/>
                            <a:gd name="T3" fmla="*/ 6 h 6"/>
                            <a:gd name="T4" fmla="*/ 0 w 9"/>
                            <a:gd name="T5" fmla="*/ 2 h 6"/>
                            <a:gd name="T6" fmla="*/ 5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5" y="6"/>
                                <a:pt x="3" y="6"/>
                              </a:cubicBezTo>
                              <a:cubicBezTo>
                                <a:pt x="1" y="5"/>
                                <a:pt x="0" y="3"/>
                                <a:pt x="0" y="2"/>
                              </a:cubicBezTo>
                              <a:cubicBezTo>
                                <a:pt x="1" y="0"/>
                                <a:pt x="3" y="0"/>
                                <a:pt x="5" y="0"/>
                              </a:cubicBezTo>
                              <a:cubicBezTo>
                                <a:pt x="7"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7" name="Oval 284">
                          <a:extLst>
                            <a:ext uri="{FF2B5EF4-FFF2-40B4-BE49-F238E27FC236}">
                              <a16:creationId xmlns:a16="http://schemas.microsoft.com/office/drawing/2014/main" id="{5D63C4B5-B973-8FAF-177D-06C54B3A1A04}"/>
                            </a:ext>
                          </a:extLst>
                        </p:cNvPr>
                        <p:cNvSpPr>
                          <a:spLocks noChangeArrowheads="1"/>
                        </p:cNvSpPr>
                        <p:nvPr/>
                      </p:nvSpPr>
                      <p:spPr bwMode="auto">
                        <a:xfrm>
                          <a:off x="7118" y="5615"/>
                          <a:ext cx="6"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8" name="Oval 285">
                          <a:extLst>
                            <a:ext uri="{FF2B5EF4-FFF2-40B4-BE49-F238E27FC236}">
                              <a16:creationId xmlns:a16="http://schemas.microsoft.com/office/drawing/2014/main" id="{B1731148-0466-EB9E-CEDD-86F5A9170FD0}"/>
                            </a:ext>
                          </a:extLst>
                        </p:cNvPr>
                        <p:cNvSpPr>
                          <a:spLocks noChangeArrowheads="1"/>
                        </p:cNvSpPr>
                        <p:nvPr/>
                      </p:nvSpPr>
                      <p:spPr bwMode="auto">
                        <a:xfrm>
                          <a:off x="7123" y="5615"/>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9" name="Freeform 286">
                          <a:extLst>
                            <a:ext uri="{FF2B5EF4-FFF2-40B4-BE49-F238E27FC236}">
                              <a16:creationId xmlns:a16="http://schemas.microsoft.com/office/drawing/2014/main" id="{55326E59-66AE-16CA-B79B-E8E260B95BCB}"/>
                            </a:ext>
                          </a:extLst>
                        </p:cNvPr>
                        <p:cNvSpPr>
                          <a:spLocks/>
                        </p:cNvSpPr>
                        <p:nvPr/>
                      </p:nvSpPr>
                      <p:spPr bwMode="auto">
                        <a:xfrm>
                          <a:off x="7121" y="5612"/>
                          <a:ext cx="6" cy="5"/>
                        </a:xfrm>
                        <a:custGeom>
                          <a:avLst/>
                          <a:gdLst>
                            <a:gd name="T0" fmla="*/ 9 w 9"/>
                            <a:gd name="T1" fmla="*/ 5 h 7"/>
                            <a:gd name="T2" fmla="*/ 4 w 9"/>
                            <a:gd name="T3" fmla="*/ 6 h 7"/>
                            <a:gd name="T4" fmla="*/ 1 w 9"/>
                            <a:gd name="T5" fmla="*/ 2 h 7"/>
                            <a:gd name="T6" fmla="*/ 6 w 9"/>
                            <a:gd name="T7" fmla="*/ 1 h 7"/>
                            <a:gd name="T8" fmla="*/ 9 w 9"/>
                            <a:gd name="T9" fmla="*/ 5 h 7"/>
                          </a:gdLst>
                          <a:ahLst/>
                          <a:cxnLst>
                            <a:cxn ang="0">
                              <a:pos x="T0" y="T1"/>
                            </a:cxn>
                            <a:cxn ang="0">
                              <a:pos x="T2" y="T3"/>
                            </a:cxn>
                            <a:cxn ang="0">
                              <a:pos x="T4" y="T5"/>
                            </a:cxn>
                            <a:cxn ang="0">
                              <a:pos x="T6" y="T7"/>
                            </a:cxn>
                            <a:cxn ang="0">
                              <a:pos x="T8" y="T9"/>
                            </a:cxn>
                          </a:cxnLst>
                          <a:rect l="0" t="0" r="r" b="b"/>
                          <a:pathLst>
                            <a:path w="9" h="7">
                              <a:moveTo>
                                <a:pt x="9" y="5"/>
                              </a:moveTo>
                              <a:cubicBezTo>
                                <a:pt x="8" y="6"/>
                                <a:pt x="6" y="7"/>
                                <a:pt x="4" y="6"/>
                              </a:cubicBezTo>
                              <a:cubicBezTo>
                                <a:pt x="2" y="6"/>
                                <a:pt x="0" y="4"/>
                                <a:pt x="1" y="2"/>
                              </a:cubicBezTo>
                              <a:cubicBezTo>
                                <a:pt x="1" y="1"/>
                                <a:pt x="4" y="0"/>
                                <a:pt x="6" y="1"/>
                              </a:cubicBezTo>
                              <a:cubicBezTo>
                                <a:pt x="8" y="2"/>
                                <a:pt x="9" y="3"/>
                                <a:pt x="9"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0" name="Oval 287">
                          <a:extLst>
                            <a:ext uri="{FF2B5EF4-FFF2-40B4-BE49-F238E27FC236}">
                              <a16:creationId xmlns:a16="http://schemas.microsoft.com/office/drawing/2014/main" id="{A1AB8917-DA74-6A4F-94BA-32409E8E1662}"/>
                            </a:ext>
                          </a:extLst>
                        </p:cNvPr>
                        <p:cNvSpPr>
                          <a:spLocks noChangeArrowheads="1"/>
                        </p:cNvSpPr>
                        <p:nvPr/>
                      </p:nvSpPr>
                      <p:spPr bwMode="auto">
                        <a:xfrm>
                          <a:off x="7127" y="5618"/>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1" name="Oval 288">
                          <a:extLst>
                            <a:ext uri="{FF2B5EF4-FFF2-40B4-BE49-F238E27FC236}">
                              <a16:creationId xmlns:a16="http://schemas.microsoft.com/office/drawing/2014/main" id="{34F08038-B5B7-F8E0-9F49-B7CDF930AE6E}"/>
                            </a:ext>
                          </a:extLst>
                        </p:cNvPr>
                        <p:cNvSpPr>
                          <a:spLocks noChangeArrowheads="1"/>
                        </p:cNvSpPr>
                        <p:nvPr/>
                      </p:nvSpPr>
                      <p:spPr bwMode="auto">
                        <a:xfrm>
                          <a:off x="7131" y="5618"/>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2" name="Freeform 289">
                          <a:extLst>
                            <a:ext uri="{FF2B5EF4-FFF2-40B4-BE49-F238E27FC236}">
                              <a16:creationId xmlns:a16="http://schemas.microsoft.com/office/drawing/2014/main" id="{9666E781-1E94-E6A9-18E0-19EB7071C4CC}"/>
                            </a:ext>
                          </a:extLst>
                        </p:cNvPr>
                        <p:cNvSpPr>
                          <a:spLocks/>
                        </p:cNvSpPr>
                        <p:nvPr/>
                      </p:nvSpPr>
                      <p:spPr bwMode="auto">
                        <a:xfrm>
                          <a:off x="7129" y="5615"/>
                          <a:ext cx="6" cy="5"/>
                        </a:xfrm>
                        <a:custGeom>
                          <a:avLst/>
                          <a:gdLst>
                            <a:gd name="T0" fmla="*/ 8 w 9"/>
                            <a:gd name="T1" fmla="*/ 5 h 7"/>
                            <a:gd name="T2" fmla="*/ 3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3" y="6"/>
                              </a:cubicBezTo>
                              <a:cubicBezTo>
                                <a:pt x="1" y="5"/>
                                <a:pt x="0" y="4"/>
                                <a:pt x="1" y="2"/>
                              </a:cubicBezTo>
                              <a:cubicBezTo>
                                <a:pt x="1" y="1"/>
                                <a:pt x="3" y="0"/>
                                <a:pt x="5" y="1"/>
                              </a:cubicBezTo>
                              <a:cubicBezTo>
                                <a:pt x="7" y="2"/>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3" name="Oval 290">
                          <a:extLst>
                            <a:ext uri="{FF2B5EF4-FFF2-40B4-BE49-F238E27FC236}">
                              <a16:creationId xmlns:a16="http://schemas.microsoft.com/office/drawing/2014/main" id="{EF7072B4-0CB0-213C-6322-22F19C6AD3C9}"/>
                            </a:ext>
                          </a:extLst>
                        </p:cNvPr>
                        <p:cNvSpPr>
                          <a:spLocks noChangeArrowheads="1"/>
                        </p:cNvSpPr>
                        <p:nvPr/>
                      </p:nvSpPr>
                      <p:spPr bwMode="auto">
                        <a:xfrm>
                          <a:off x="7125" y="5616"/>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4" name="Oval 291">
                          <a:extLst>
                            <a:ext uri="{FF2B5EF4-FFF2-40B4-BE49-F238E27FC236}">
                              <a16:creationId xmlns:a16="http://schemas.microsoft.com/office/drawing/2014/main" id="{5534B95E-43AF-C3DB-2708-263B94A6F121}"/>
                            </a:ext>
                          </a:extLst>
                        </p:cNvPr>
                        <p:cNvSpPr>
                          <a:spLocks noChangeArrowheads="1"/>
                        </p:cNvSpPr>
                        <p:nvPr/>
                      </p:nvSpPr>
                      <p:spPr bwMode="auto">
                        <a:xfrm>
                          <a:off x="7129" y="5616"/>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5" name="Freeform 292">
                          <a:extLst>
                            <a:ext uri="{FF2B5EF4-FFF2-40B4-BE49-F238E27FC236}">
                              <a16:creationId xmlns:a16="http://schemas.microsoft.com/office/drawing/2014/main" id="{9C18EE90-01A2-0FDB-CD66-E90B564D2A1C}"/>
                            </a:ext>
                          </a:extLst>
                        </p:cNvPr>
                        <p:cNvSpPr>
                          <a:spLocks/>
                        </p:cNvSpPr>
                        <p:nvPr/>
                      </p:nvSpPr>
                      <p:spPr bwMode="auto">
                        <a:xfrm>
                          <a:off x="7127" y="5613"/>
                          <a:ext cx="6" cy="4"/>
                        </a:xfrm>
                        <a:custGeom>
                          <a:avLst/>
                          <a:gdLst>
                            <a:gd name="T0" fmla="*/ 8 w 9"/>
                            <a:gd name="T1" fmla="*/ 4 h 6"/>
                            <a:gd name="T2" fmla="*/ 3 w 9"/>
                            <a:gd name="T3" fmla="*/ 6 h 6"/>
                            <a:gd name="T4" fmla="*/ 1 w 9"/>
                            <a:gd name="T5" fmla="*/ 2 h 6"/>
                            <a:gd name="T6" fmla="*/ 5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3" y="6"/>
                              </a:cubicBezTo>
                              <a:cubicBezTo>
                                <a:pt x="1" y="5"/>
                                <a:pt x="0" y="3"/>
                                <a:pt x="1" y="2"/>
                              </a:cubicBezTo>
                              <a:cubicBezTo>
                                <a:pt x="1" y="0"/>
                                <a:pt x="3" y="0"/>
                                <a:pt x="5" y="0"/>
                              </a:cubicBezTo>
                              <a:cubicBezTo>
                                <a:pt x="7"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6" name="Oval 293">
                          <a:extLst>
                            <a:ext uri="{FF2B5EF4-FFF2-40B4-BE49-F238E27FC236}">
                              <a16:creationId xmlns:a16="http://schemas.microsoft.com/office/drawing/2014/main" id="{E0A16445-D4A7-8AA2-CF55-7D432FF6F05E}"/>
                            </a:ext>
                          </a:extLst>
                        </p:cNvPr>
                        <p:cNvSpPr>
                          <a:spLocks noChangeArrowheads="1"/>
                        </p:cNvSpPr>
                        <p:nvPr/>
                      </p:nvSpPr>
                      <p:spPr bwMode="auto">
                        <a:xfrm>
                          <a:off x="7113" y="5621"/>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7" name="Oval 294">
                          <a:extLst>
                            <a:ext uri="{FF2B5EF4-FFF2-40B4-BE49-F238E27FC236}">
                              <a16:creationId xmlns:a16="http://schemas.microsoft.com/office/drawing/2014/main" id="{ACD1AA53-639F-8875-C47A-E0E8A0772550}"/>
                            </a:ext>
                          </a:extLst>
                        </p:cNvPr>
                        <p:cNvSpPr>
                          <a:spLocks noChangeArrowheads="1"/>
                        </p:cNvSpPr>
                        <p:nvPr/>
                      </p:nvSpPr>
                      <p:spPr bwMode="auto">
                        <a:xfrm>
                          <a:off x="7116" y="5621"/>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 name="Freeform 295">
                          <a:extLst>
                            <a:ext uri="{FF2B5EF4-FFF2-40B4-BE49-F238E27FC236}">
                              <a16:creationId xmlns:a16="http://schemas.microsoft.com/office/drawing/2014/main" id="{46E0B5B5-777D-98DE-3580-A6056B8C2A0E}"/>
                            </a:ext>
                          </a:extLst>
                        </p:cNvPr>
                        <p:cNvSpPr>
                          <a:spLocks/>
                        </p:cNvSpPr>
                        <p:nvPr/>
                      </p:nvSpPr>
                      <p:spPr bwMode="auto">
                        <a:xfrm>
                          <a:off x="7115" y="5618"/>
                          <a:ext cx="6" cy="5"/>
                        </a:xfrm>
                        <a:custGeom>
                          <a:avLst/>
                          <a:gdLst>
                            <a:gd name="T0" fmla="*/ 8 w 9"/>
                            <a:gd name="T1" fmla="*/ 5 h 7"/>
                            <a:gd name="T2" fmla="*/ 3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3" y="6"/>
                              </a:cubicBezTo>
                              <a:cubicBezTo>
                                <a:pt x="1" y="5"/>
                                <a:pt x="0" y="4"/>
                                <a:pt x="1" y="2"/>
                              </a:cubicBezTo>
                              <a:cubicBezTo>
                                <a:pt x="1" y="1"/>
                                <a:pt x="3" y="0"/>
                                <a:pt x="5" y="1"/>
                              </a:cubicBezTo>
                              <a:cubicBezTo>
                                <a:pt x="7" y="1"/>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9" name="Oval 296">
                          <a:extLst>
                            <a:ext uri="{FF2B5EF4-FFF2-40B4-BE49-F238E27FC236}">
                              <a16:creationId xmlns:a16="http://schemas.microsoft.com/office/drawing/2014/main" id="{BC8AB545-6FA5-C10A-02FD-5EBE51440DB6}"/>
                            </a:ext>
                          </a:extLst>
                        </p:cNvPr>
                        <p:cNvSpPr>
                          <a:spLocks noChangeArrowheads="1"/>
                        </p:cNvSpPr>
                        <p:nvPr/>
                      </p:nvSpPr>
                      <p:spPr bwMode="auto">
                        <a:xfrm>
                          <a:off x="7125" y="5621"/>
                          <a:ext cx="6"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 name="Oval 297">
                          <a:extLst>
                            <a:ext uri="{FF2B5EF4-FFF2-40B4-BE49-F238E27FC236}">
                              <a16:creationId xmlns:a16="http://schemas.microsoft.com/office/drawing/2014/main" id="{16F50E22-F47D-6066-A37B-3BD308587CE6}"/>
                            </a:ext>
                          </a:extLst>
                        </p:cNvPr>
                        <p:cNvSpPr>
                          <a:spLocks noChangeArrowheads="1"/>
                        </p:cNvSpPr>
                        <p:nvPr/>
                      </p:nvSpPr>
                      <p:spPr bwMode="auto">
                        <a:xfrm>
                          <a:off x="7129" y="5621"/>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1" name="Freeform 298">
                          <a:extLst>
                            <a:ext uri="{FF2B5EF4-FFF2-40B4-BE49-F238E27FC236}">
                              <a16:creationId xmlns:a16="http://schemas.microsoft.com/office/drawing/2014/main" id="{E3B12A41-37EC-CEDE-02FF-34194B4A5362}"/>
                            </a:ext>
                          </a:extLst>
                        </p:cNvPr>
                        <p:cNvSpPr>
                          <a:spLocks/>
                        </p:cNvSpPr>
                        <p:nvPr/>
                      </p:nvSpPr>
                      <p:spPr bwMode="auto">
                        <a:xfrm>
                          <a:off x="7128" y="5619"/>
                          <a:ext cx="6" cy="4"/>
                        </a:xfrm>
                        <a:custGeom>
                          <a:avLst/>
                          <a:gdLst>
                            <a:gd name="T0" fmla="*/ 8 w 9"/>
                            <a:gd name="T1" fmla="*/ 4 h 7"/>
                            <a:gd name="T2" fmla="*/ 3 w 9"/>
                            <a:gd name="T3" fmla="*/ 6 h 7"/>
                            <a:gd name="T4" fmla="*/ 1 w 9"/>
                            <a:gd name="T5" fmla="*/ 2 h 7"/>
                            <a:gd name="T6" fmla="*/ 5 w 9"/>
                            <a:gd name="T7" fmla="*/ 1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8" y="6"/>
                                <a:pt x="6" y="7"/>
                                <a:pt x="3" y="6"/>
                              </a:cubicBezTo>
                              <a:cubicBezTo>
                                <a:pt x="1" y="5"/>
                                <a:pt x="0" y="3"/>
                                <a:pt x="1" y="2"/>
                              </a:cubicBezTo>
                              <a:cubicBezTo>
                                <a:pt x="1" y="0"/>
                                <a:pt x="3" y="0"/>
                                <a:pt x="5" y="1"/>
                              </a:cubicBezTo>
                              <a:cubicBezTo>
                                <a:pt x="7"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 name="Oval 299">
                          <a:extLst>
                            <a:ext uri="{FF2B5EF4-FFF2-40B4-BE49-F238E27FC236}">
                              <a16:creationId xmlns:a16="http://schemas.microsoft.com/office/drawing/2014/main" id="{BCB1C07F-7DA4-5962-63C8-8BF4CE0E26EF}"/>
                            </a:ext>
                          </a:extLst>
                        </p:cNvPr>
                        <p:cNvSpPr>
                          <a:spLocks noChangeArrowheads="1"/>
                        </p:cNvSpPr>
                        <p:nvPr/>
                      </p:nvSpPr>
                      <p:spPr bwMode="auto">
                        <a:xfrm>
                          <a:off x="7118" y="5623"/>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3" name="Oval 300">
                          <a:extLst>
                            <a:ext uri="{FF2B5EF4-FFF2-40B4-BE49-F238E27FC236}">
                              <a16:creationId xmlns:a16="http://schemas.microsoft.com/office/drawing/2014/main" id="{A4024B67-830A-E77B-BAA8-90C9746CB601}"/>
                            </a:ext>
                          </a:extLst>
                        </p:cNvPr>
                        <p:cNvSpPr>
                          <a:spLocks noChangeArrowheads="1"/>
                        </p:cNvSpPr>
                        <p:nvPr/>
                      </p:nvSpPr>
                      <p:spPr bwMode="auto">
                        <a:xfrm>
                          <a:off x="7122" y="5623"/>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4" name="Freeform 301">
                          <a:extLst>
                            <a:ext uri="{FF2B5EF4-FFF2-40B4-BE49-F238E27FC236}">
                              <a16:creationId xmlns:a16="http://schemas.microsoft.com/office/drawing/2014/main" id="{AE00BC1F-2144-961A-B90D-430C54DACC4E}"/>
                            </a:ext>
                          </a:extLst>
                        </p:cNvPr>
                        <p:cNvSpPr>
                          <a:spLocks/>
                        </p:cNvSpPr>
                        <p:nvPr/>
                      </p:nvSpPr>
                      <p:spPr bwMode="auto">
                        <a:xfrm>
                          <a:off x="7120" y="5620"/>
                          <a:ext cx="5" cy="4"/>
                        </a:xfrm>
                        <a:custGeom>
                          <a:avLst/>
                          <a:gdLst>
                            <a:gd name="T0" fmla="*/ 8 w 8"/>
                            <a:gd name="T1" fmla="*/ 4 h 6"/>
                            <a:gd name="T2" fmla="*/ 3 w 8"/>
                            <a:gd name="T3" fmla="*/ 6 h 6"/>
                            <a:gd name="T4" fmla="*/ 0 w 8"/>
                            <a:gd name="T5" fmla="*/ 2 h 6"/>
                            <a:gd name="T6" fmla="*/ 5 w 8"/>
                            <a:gd name="T7" fmla="*/ 0 h 6"/>
                            <a:gd name="T8" fmla="*/ 8 w 8"/>
                            <a:gd name="T9" fmla="*/ 4 h 6"/>
                          </a:gdLst>
                          <a:ahLst/>
                          <a:cxnLst>
                            <a:cxn ang="0">
                              <a:pos x="T0" y="T1"/>
                            </a:cxn>
                            <a:cxn ang="0">
                              <a:pos x="T2" y="T3"/>
                            </a:cxn>
                            <a:cxn ang="0">
                              <a:pos x="T4" y="T5"/>
                            </a:cxn>
                            <a:cxn ang="0">
                              <a:pos x="T6" y="T7"/>
                            </a:cxn>
                            <a:cxn ang="0">
                              <a:pos x="T8" y="T9"/>
                            </a:cxn>
                          </a:cxnLst>
                          <a:rect l="0" t="0" r="r" b="b"/>
                          <a:pathLst>
                            <a:path w="8" h="6">
                              <a:moveTo>
                                <a:pt x="8" y="4"/>
                              </a:moveTo>
                              <a:cubicBezTo>
                                <a:pt x="7" y="6"/>
                                <a:pt x="5" y="6"/>
                                <a:pt x="3" y="6"/>
                              </a:cubicBezTo>
                              <a:cubicBezTo>
                                <a:pt x="1" y="5"/>
                                <a:pt x="0" y="3"/>
                                <a:pt x="0" y="2"/>
                              </a:cubicBezTo>
                              <a:cubicBezTo>
                                <a:pt x="1" y="0"/>
                                <a:pt x="3" y="0"/>
                                <a:pt x="5" y="0"/>
                              </a:cubicBezTo>
                              <a:cubicBezTo>
                                <a:pt x="7" y="1"/>
                                <a:pt x="8"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5" name="Oval 302">
                          <a:extLst>
                            <a:ext uri="{FF2B5EF4-FFF2-40B4-BE49-F238E27FC236}">
                              <a16:creationId xmlns:a16="http://schemas.microsoft.com/office/drawing/2014/main" id="{435ADA2B-C9BB-CA71-6BD0-AB986EC44DA0}"/>
                            </a:ext>
                          </a:extLst>
                        </p:cNvPr>
                        <p:cNvSpPr>
                          <a:spLocks noChangeArrowheads="1"/>
                        </p:cNvSpPr>
                        <p:nvPr/>
                      </p:nvSpPr>
                      <p:spPr bwMode="auto">
                        <a:xfrm>
                          <a:off x="7131" y="5621"/>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6" name="Oval 303">
                          <a:extLst>
                            <a:ext uri="{FF2B5EF4-FFF2-40B4-BE49-F238E27FC236}">
                              <a16:creationId xmlns:a16="http://schemas.microsoft.com/office/drawing/2014/main" id="{68DCCB04-7D4A-8FEE-E682-207477FBFE0B}"/>
                            </a:ext>
                          </a:extLst>
                        </p:cNvPr>
                        <p:cNvSpPr>
                          <a:spLocks noChangeArrowheads="1"/>
                        </p:cNvSpPr>
                        <p:nvPr/>
                      </p:nvSpPr>
                      <p:spPr bwMode="auto">
                        <a:xfrm>
                          <a:off x="7136" y="5621"/>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7" name="Freeform 304">
                          <a:extLst>
                            <a:ext uri="{FF2B5EF4-FFF2-40B4-BE49-F238E27FC236}">
                              <a16:creationId xmlns:a16="http://schemas.microsoft.com/office/drawing/2014/main" id="{976ABE16-D51C-34B5-08E6-8268F075E0E2}"/>
                            </a:ext>
                          </a:extLst>
                        </p:cNvPr>
                        <p:cNvSpPr>
                          <a:spLocks/>
                        </p:cNvSpPr>
                        <p:nvPr/>
                      </p:nvSpPr>
                      <p:spPr bwMode="auto">
                        <a:xfrm>
                          <a:off x="7134" y="5618"/>
                          <a:ext cx="6" cy="4"/>
                        </a:xfrm>
                        <a:custGeom>
                          <a:avLst/>
                          <a:gdLst>
                            <a:gd name="T0" fmla="*/ 8 w 9"/>
                            <a:gd name="T1" fmla="*/ 4 h 6"/>
                            <a:gd name="T2" fmla="*/ 4 w 9"/>
                            <a:gd name="T3" fmla="*/ 6 h 6"/>
                            <a:gd name="T4" fmla="*/ 1 w 9"/>
                            <a:gd name="T5" fmla="*/ 2 h 6"/>
                            <a:gd name="T6" fmla="*/ 6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4" y="6"/>
                              </a:cubicBezTo>
                              <a:cubicBezTo>
                                <a:pt x="2" y="5"/>
                                <a:pt x="0" y="3"/>
                                <a:pt x="1" y="2"/>
                              </a:cubicBezTo>
                              <a:cubicBezTo>
                                <a:pt x="1" y="0"/>
                                <a:pt x="3" y="0"/>
                                <a:pt x="6" y="0"/>
                              </a:cubicBezTo>
                              <a:cubicBezTo>
                                <a:pt x="8"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8" name="Oval 305">
                          <a:extLst>
                            <a:ext uri="{FF2B5EF4-FFF2-40B4-BE49-F238E27FC236}">
                              <a16:creationId xmlns:a16="http://schemas.microsoft.com/office/drawing/2014/main" id="{49449FDC-13CC-C2E7-4DD3-960E2E4D42E0}"/>
                            </a:ext>
                          </a:extLst>
                        </p:cNvPr>
                        <p:cNvSpPr>
                          <a:spLocks noChangeArrowheads="1"/>
                        </p:cNvSpPr>
                        <p:nvPr/>
                      </p:nvSpPr>
                      <p:spPr bwMode="auto">
                        <a:xfrm>
                          <a:off x="7130" y="5616"/>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9" name="Oval 306">
                          <a:extLst>
                            <a:ext uri="{FF2B5EF4-FFF2-40B4-BE49-F238E27FC236}">
                              <a16:creationId xmlns:a16="http://schemas.microsoft.com/office/drawing/2014/main" id="{A4C561A3-8ACD-3FA2-EE4B-A812310C82C5}"/>
                            </a:ext>
                          </a:extLst>
                        </p:cNvPr>
                        <p:cNvSpPr>
                          <a:spLocks noChangeArrowheads="1"/>
                        </p:cNvSpPr>
                        <p:nvPr/>
                      </p:nvSpPr>
                      <p:spPr bwMode="auto">
                        <a:xfrm>
                          <a:off x="7134" y="5616"/>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0" name="Freeform 307">
                          <a:extLst>
                            <a:ext uri="{FF2B5EF4-FFF2-40B4-BE49-F238E27FC236}">
                              <a16:creationId xmlns:a16="http://schemas.microsoft.com/office/drawing/2014/main" id="{FE61D664-C253-F0D5-0F49-D7E979D58A88}"/>
                            </a:ext>
                          </a:extLst>
                        </p:cNvPr>
                        <p:cNvSpPr>
                          <a:spLocks/>
                        </p:cNvSpPr>
                        <p:nvPr/>
                      </p:nvSpPr>
                      <p:spPr bwMode="auto">
                        <a:xfrm>
                          <a:off x="7133" y="5613"/>
                          <a:ext cx="5" cy="5"/>
                        </a:xfrm>
                        <a:custGeom>
                          <a:avLst/>
                          <a:gdLst>
                            <a:gd name="T0" fmla="*/ 9 w 9"/>
                            <a:gd name="T1" fmla="*/ 5 h 7"/>
                            <a:gd name="T2" fmla="*/ 4 w 9"/>
                            <a:gd name="T3" fmla="*/ 6 h 7"/>
                            <a:gd name="T4" fmla="*/ 1 w 9"/>
                            <a:gd name="T5" fmla="*/ 2 h 7"/>
                            <a:gd name="T6" fmla="*/ 6 w 9"/>
                            <a:gd name="T7" fmla="*/ 1 h 7"/>
                            <a:gd name="T8" fmla="*/ 9 w 9"/>
                            <a:gd name="T9" fmla="*/ 5 h 7"/>
                          </a:gdLst>
                          <a:ahLst/>
                          <a:cxnLst>
                            <a:cxn ang="0">
                              <a:pos x="T0" y="T1"/>
                            </a:cxn>
                            <a:cxn ang="0">
                              <a:pos x="T2" y="T3"/>
                            </a:cxn>
                            <a:cxn ang="0">
                              <a:pos x="T4" y="T5"/>
                            </a:cxn>
                            <a:cxn ang="0">
                              <a:pos x="T6" y="T7"/>
                            </a:cxn>
                            <a:cxn ang="0">
                              <a:pos x="T8" y="T9"/>
                            </a:cxn>
                          </a:cxnLst>
                          <a:rect l="0" t="0" r="r" b="b"/>
                          <a:pathLst>
                            <a:path w="9" h="7">
                              <a:moveTo>
                                <a:pt x="9" y="5"/>
                              </a:moveTo>
                              <a:cubicBezTo>
                                <a:pt x="8" y="6"/>
                                <a:pt x="6" y="7"/>
                                <a:pt x="4" y="6"/>
                              </a:cubicBezTo>
                              <a:cubicBezTo>
                                <a:pt x="2" y="6"/>
                                <a:pt x="0" y="4"/>
                                <a:pt x="1" y="2"/>
                              </a:cubicBezTo>
                              <a:cubicBezTo>
                                <a:pt x="1" y="1"/>
                                <a:pt x="4" y="0"/>
                                <a:pt x="6" y="1"/>
                              </a:cubicBezTo>
                              <a:cubicBezTo>
                                <a:pt x="8" y="2"/>
                                <a:pt x="9" y="4"/>
                                <a:pt x="9"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1" name="Oval 308">
                          <a:extLst>
                            <a:ext uri="{FF2B5EF4-FFF2-40B4-BE49-F238E27FC236}">
                              <a16:creationId xmlns:a16="http://schemas.microsoft.com/office/drawing/2014/main" id="{42AE7026-0A18-F9CC-9C94-5D983211BA51}"/>
                            </a:ext>
                          </a:extLst>
                        </p:cNvPr>
                        <p:cNvSpPr>
                          <a:spLocks noChangeArrowheads="1"/>
                        </p:cNvSpPr>
                        <p:nvPr/>
                      </p:nvSpPr>
                      <p:spPr bwMode="auto">
                        <a:xfrm>
                          <a:off x="7122" y="5620"/>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2" name="Oval 309">
                          <a:extLst>
                            <a:ext uri="{FF2B5EF4-FFF2-40B4-BE49-F238E27FC236}">
                              <a16:creationId xmlns:a16="http://schemas.microsoft.com/office/drawing/2014/main" id="{965ACC7F-FEEB-5A6E-7775-57F9B01EB3F1}"/>
                            </a:ext>
                          </a:extLst>
                        </p:cNvPr>
                        <p:cNvSpPr>
                          <a:spLocks noChangeArrowheads="1"/>
                        </p:cNvSpPr>
                        <p:nvPr/>
                      </p:nvSpPr>
                      <p:spPr bwMode="auto">
                        <a:xfrm>
                          <a:off x="7126" y="5620"/>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3" name="Freeform 310">
                          <a:extLst>
                            <a:ext uri="{FF2B5EF4-FFF2-40B4-BE49-F238E27FC236}">
                              <a16:creationId xmlns:a16="http://schemas.microsoft.com/office/drawing/2014/main" id="{DCF2D073-C959-C2D2-9B03-215B29BCEACC}"/>
                            </a:ext>
                          </a:extLst>
                        </p:cNvPr>
                        <p:cNvSpPr>
                          <a:spLocks/>
                        </p:cNvSpPr>
                        <p:nvPr/>
                      </p:nvSpPr>
                      <p:spPr bwMode="auto">
                        <a:xfrm>
                          <a:off x="7124" y="5617"/>
                          <a:ext cx="6" cy="4"/>
                        </a:xfrm>
                        <a:custGeom>
                          <a:avLst/>
                          <a:gdLst>
                            <a:gd name="T0" fmla="*/ 8 w 9"/>
                            <a:gd name="T1" fmla="*/ 4 h 6"/>
                            <a:gd name="T2" fmla="*/ 4 w 9"/>
                            <a:gd name="T3" fmla="*/ 6 h 6"/>
                            <a:gd name="T4" fmla="*/ 1 w 9"/>
                            <a:gd name="T5" fmla="*/ 2 h 6"/>
                            <a:gd name="T6" fmla="*/ 5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4" y="6"/>
                              </a:cubicBezTo>
                              <a:cubicBezTo>
                                <a:pt x="2" y="5"/>
                                <a:pt x="0" y="3"/>
                                <a:pt x="1" y="2"/>
                              </a:cubicBezTo>
                              <a:cubicBezTo>
                                <a:pt x="1" y="0"/>
                                <a:pt x="3" y="0"/>
                                <a:pt x="5" y="0"/>
                              </a:cubicBezTo>
                              <a:cubicBezTo>
                                <a:pt x="8"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4" name="Oval 311">
                          <a:extLst>
                            <a:ext uri="{FF2B5EF4-FFF2-40B4-BE49-F238E27FC236}">
                              <a16:creationId xmlns:a16="http://schemas.microsoft.com/office/drawing/2014/main" id="{59C9C6BA-C7DF-1BA5-E3F4-FDF0CBB51E0C}"/>
                            </a:ext>
                          </a:extLst>
                        </p:cNvPr>
                        <p:cNvSpPr>
                          <a:spLocks noChangeArrowheads="1"/>
                        </p:cNvSpPr>
                        <p:nvPr/>
                      </p:nvSpPr>
                      <p:spPr bwMode="auto">
                        <a:xfrm>
                          <a:off x="7111" y="5621"/>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5" name="Oval 312">
                          <a:extLst>
                            <a:ext uri="{FF2B5EF4-FFF2-40B4-BE49-F238E27FC236}">
                              <a16:creationId xmlns:a16="http://schemas.microsoft.com/office/drawing/2014/main" id="{173BA425-0CD5-1054-C5AB-99451941A302}"/>
                            </a:ext>
                          </a:extLst>
                        </p:cNvPr>
                        <p:cNvSpPr>
                          <a:spLocks noChangeArrowheads="1"/>
                        </p:cNvSpPr>
                        <p:nvPr/>
                      </p:nvSpPr>
                      <p:spPr bwMode="auto">
                        <a:xfrm>
                          <a:off x="7116" y="5621"/>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6" name="Freeform 313">
                          <a:extLst>
                            <a:ext uri="{FF2B5EF4-FFF2-40B4-BE49-F238E27FC236}">
                              <a16:creationId xmlns:a16="http://schemas.microsoft.com/office/drawing/2014/main" id="{4D66502A-D797-3376-C760-0E33DBF3FF30}"/>
                            </a:ext>
                          </a:extLst>
                        </p:cNvPr>
                        <p:cNvSpPr>
                          <a:spLocks/>
                        </p:cNvSpPr>
                        <p:nvPr/>
                      </p:nvSpPr>
                      <p:spPr bwMode="auto">
                        <a:xfrm>
                          <a:off x="7114" y="5618"/>
                          <a:ext cx="6" cy="5"/>
                        </a:xfrm>
                        <a:custGeom>
                          <a:avLst/>
                          <a:gdLst>
                            <a:gd name="T0" fmla="*/ 8 w 9"/>
                            <a:gd name="T1" fmla="*/ 5 h 7"/>
                            <a:gd name="T2" fmla="*/ 4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4" y="6"/>
                              </a:cubicBezTo>
                              <a:cubicBezTo>
                                <a:pt x="1" y="5"/>
                                <a:pt x="0" y="4"/>
                                <a:pt x="1" y="2"/>
                              </a:cubicBezTo>
                              <a:cubicBezTo>
                                <a:pt x="1" y="1"/>
                                <a:pt x="3" y="0"/>
                                <a:pt x="5" y="1"/>
                              </a:cubicBezTo>
                              <a:cubicBezTo>
                                <a:pt x="7" y="2"/>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7" name="Oval 314">
                          <a:extLst>
                            <a:ext uri="{FF2B5EF4-FFF2-40B4-BE49-F238E27FC236}">
                              <a16:creationId xmlns:a16="http://schemas.microsoft.com/office/drawing/2014/main" id="{1F6B6E84-61F6-75E3-1511-6A8E7BF1AB22}"/>
                            </a:ext>
                          </a:extLst>
                        </p:cNvPr>
                        <p:cNvSpPr>
                          <a:spLocks noChangeArrowheads="1"/>
                        </p:cNvSpPr>
                        <p:nvPr/>
                      </p:nvSpPr>
                      <p:spPr bwMode="auto">
                        <a:xfrm>
                          <a:off x="7105" y="5618"/>
                          <a:ext cx="6"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8" name="Oval 315">
                          <a:extLst>
                            <a:ext uri="{FF2B5EF4-FFF2-40B4-BE49-F238E27FC236}">
                              <a16:creationId xmlns:a16="http://schemas.microsoft.com/office/drawing/2014/main" id="{F4A6678B-A61D-D69F-752D-D49574F85AFD}"/>
                            </a:ext>
                          </a:extLst>
                        </p:cNvPr>
                        <p:cNvSpPr>
                          <a:spLocks noChangeArrowheads="1"/>
                        </p:cNvSpPr>
                        <p:nvPr/>
                      </p:nvSpPr>
                      <p:spPr bwMode="auto">
                        <a:xfrm>
                          <a:off x="7110" y="5618"/>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9" name="Freeform 316">
                          <a:extLst>
                            <a:ext uri="{FF2B5EF4-FFF2-40B4-BE49-F238E27FC236}">
                              <a16:creationId xmlns:a16="http://schemas.microsoft.com/office/drawing/2014/main" id="{1CFFE4F7-363B-F259-E0E3-E1B3057BE8DC}"/>
                            </a:ext>
                          </a:extLst>
                        </p:cNvPr>
                        <p:cNvSpPr>
                          <a:spLocks/>
                        </p:cNvSpPr>
                        <p:nvPr/>
                      </p:nvSpPr>
                      <p:spPr bwMode="auto">
                        <a:xfrm>
                          <a:off x="7109" y="5615"/>
                          <a:ext cx="5" cy="5"/>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4"/>
                                <a:pt x="0" y="2"/>
                              </a:cubicBezTo>
                              <a:cubicBezTo>
                                <a:pt x="1" y="1"/>
                                <a:pt x="3" y="0"/>
                                <a:pt x="5" y="1"/>
                              </a:cubicBezTo>
                              <a:cubicBezTo>
                                <a:pt x="7" y="2"/>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0" name="Oval 317">
                          <a:extLst>
                            <a:ext uri="{FF2B5EF4-FFF2-40B4-BE49-F238E27FC236}">
                              <a16:creationId xmlns:a16="http://schemas.microsoft.com/office/drawing/2014/main" id="{A4CDE2B8-7AB7-C362-D02B-B923702B46E0}"/>
                            </a:ext>
                          </a:extLst>
                        </p:cNvPr>
                        <p:cNvSpPr>
                          <a:spLocks noChangeArrowheads="1"/>
                        </p:cNvSpPr>
                        <p:nvPr/>
                      </p:nvSpPr>
                      <p:spPr bwMode="auto">
                        <a:xfrm>
                          <a:off x="7111" y="5616"/>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1" name="Oval 318">
                          <a:extLst>
                            <a:ext uri="{FF2B5EF4-FFF2-40B4-BE49-F238E27FC236}">
                              <a16:creationId xmlns:a16="http://schemas.microsoft.com/office/drawing/2014/main" id="{154B232D-1306-29E1-99D1-B09DABA958CE}"/>
                            </a:ext>
                          </a:extLst>
                        </p:cNvPr>
                        <p:cNvSpPr>
                          <a:spLocks noChangeArrowheads="1"/>
                        </p:cNvSpPr>
                        <p:nvPr/>
                      </p:nvSpPr>
                      <p:spPr bwMode="auto">
                        <a:xfrm>
                          <a:off x="7115" y="5616"/>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2" name="Freeform 319">
                          <a:extLst>
                            <a:ext uri="{FF2B5EF4-FFF2-40B4-BE49-F238E27FC236}">
                              <a16:creationId xmlns:a16="http://schemas.microsoft.com/office/drawing/2014/main" id="{AF8D4CC8-FADA-899B-03AE-4CBC34B0589B}"/>
                            </a:ext>
                          </a:extLst>
                        </p:cNvPr>
                        <p:cNvSpPr>
                          <a:spLocks/>
                        </p:cNvSpPr>
                        <p:nvPr/>
                      </p:nvSpPr>
                      <p:spPr bwMode="auto">
                        <a:xfrm>
                          <a:off x="7114" y="5614"/>
                          <a:ext cx="6" cy="4"/>
                        </a:xfrm>
                        <a:custGeom>
                          <a:avLst/>
                          <a:gdLst>
                            <a:gd name="T0" fmla="*/ 8 w 9"/>
                            <a:gd name="T1" fmla="*/ 4 h 6"/>
                            <a:gd name="T2" fmla="*/ 3 w 9"/>
                            <a:gd name="T3" fmla="*/ 6 h 6"/>
                            <a:gd name="T4" fmla="*/ 0 w 9"/>
                            <a:gd name="T5" fmla="*/ 2 h 6"/>
                            <a:gd name="T6" fmla="*/ 5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3" y="6"/>
                              </a:cubicBezTo>
                              <a:cubicBezTo>
                                <a:pt x="1" y="5"/>
                                <a:pt x="0" y="3"/>
                                <a:pt x="0" y="2"/>
                              </a:cubicBezTo>
                              <a:cubicBezTo>
                                <a:pt x="1" y="0"/>
                                <a:pt x="3" y="0"/>
                                <a:pt x="5" y="0"/>
                              </a:cubicBezTo>
                              <a:cubicBezTo>
                                <a:pt x="7"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3" name="Oval 320">
                          <a:extLst>
                            <a:ext uri="{FF2B5EF4-FFF2-40B4-BE49-F238E27FC236}">
                              <a16:creationId xmlns:a16="http://schemas.microsoft.com/office/drawing/2014/main" id="{2BF2D913-50E6-2703-6519-DB5CEF30BF5A}"/>
                            </a:ext>
                          </a:extLst>
                        </p:cNvPr>
                        <p:cNvSpPr>
                          <a:spLocks noChangeArrowheads="1"/>
                        </p:cNvSpPr>
                        <p:nvPr/>
                      </p:nvSpPr>
                      <p:spPr bwMode="auto">
                        <a:xfrm>
                          <a:off x="7120" y="5619"/>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4" name="Oval 321">
                          <a:extLst>
                            <a:ext uri="{FF2B5EF4-FFF2-40B4-BE49-F238E27FC236}">
                              <a16:creationId xmlns:a16="http://schemas.microsoft.com/office/drawing/2014/main" id="{84B524B9-2CDC-10B3-86CF-6A264BF74870}"/>
                            </a:ext>
                          </a:extLst>
                        </p:cNvPr>
                        <p:cNvSpPr>
                          <a:spLocks noChangeArrowheads="1"/>
                        </p:cNvSpPr>
                        <p:nvPr/>
                      </p:nvSpPr>
                      <p:spPr bwMode="auto">
                        <a:xfrm>
                          <a:off x="7124" y="5619"/>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5" name="Freeform 322">
                          <a:extLst>
                            <a:ext uri="{FF2B5EF4-FFF2-40B4-BE49-F238E27FC236}">
                              <a16:creationId xmlns:a16="http://schemas.microsoft.com/office/drawing/2014/main" id="{DB182680-4A2C-155C-B911-E58698066687}"/>
                            </a:ext>
                          </a:extLst>
                        </p:cNvPr>
                        <p:cNvSpPr>
                          <a:spLocks/>
                        </p:cNvSpPr>
                        <p:nvPr/>
                      </p:nvSpPr>
                      <p:spPr bwMode="auto">
                        <a:xfrm>
                          <a:off x="7122" y="5616"/>
                          <a:ext cx="5" cy="4"/>
                        </a:xfrm>
                        <a:custGeom>
                          <a:avLst/>
                          <a:gdLst>
                            <a:gd name="T0" fmla="*/ 8 w 8"/>
                            <a:gd name="T1" fmla="*/ 4 h 6"/>
                            <a:gd name="T2" fmla="*/ 3 w 8"/>
                            <a:gd name="T3" fmla="*/ 6 h 6"/>
                            <a:gd name="T4" fmla="*/ 0 w 8"/>
                            <a:gd name="T5" fmla="*/ 2 h 6"/>
                            <a:gd name="T6" fmla="*/ 5 w 8"/>
                            <a:gd name="T7" fmla="*/ 0 h 6"/>
                            <a:gd name="T8" fmla="*/ 8 w 8"/>
                            <a:gd name="T9" fmla="*/ 4 h 6"/>
                          </a:gdLst>
                          <a:ahLst/>
                          <a:cxnLst>
                            <a:cxn ang="0">
                              <a:pos x="T0" y="T1"/>
                            </a:cxn>
                            <a:cxn ang="0">
                              <a:pos x="T2" y="T3"/>
                            </a:cxn>
                            <a:cxn ang="0">
                              <a:pos x="T4" y="T5"/>
                            </a:cxn>
                            <a:cxn ang="0">
                              <a:pos x="T6" y="T7"/>
                            </a:cxn>
                            <a:cxn ang="0">
                              <a:pos x="T8" y="T9"/>
                            </a:cxn>
                          </a:cxnLst>
                          <a:rect l="0" t="0" r="r" b="b"/>
                          <a:pathLst>
                            <a:path w="8" h="6">
                              <a:moveTo>
                                <a:pt x="8" y="4"/>
                              </a:moveTo>
                              <a:cubicBezTo>
                                <a:pt x="7" y="6"/>
                                <a:pt x="5" y="6"/>
                                <a:pt x="3" y="6"/>
                              </a:cubicBezTo>
                              <a:cubicBezTo>
                                <a:pt x="1" y="5"/>
                                <a:pt x="0" y="3"/>
                                <a:pt x="0" y="2"/>
                              </a:cubicBezTo>
                              <a:cubicBezTo>
                                <a:pt x="1" y="0"/>
                                <a:pt x="3" y="0"/>
                                <a:pt x="5" y="0"/>
                              </a:cubicBezTo>
                              <a:cubicBezTo>
                                <a:pt x="7" y="1"/>
                                <a:pt x="8"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6" name="Oval 323">
                          <a:extLst>
                            <a:ext uri="{FF2B5EF4-FFF2-40B4-BE49-F238E27FC236}">
                              <a16:creationId xmlns:a16="http://schemas.microsoft.com/office/drawing/2014/main" id="{09AD7C99-3CD8-1085-6CF2-A9E6A8E5C8FF}"/>
                            </a:ext>
                          </a:extLst>
                        </p:cNvPr>
                        <p:cNvSpPr>
                          <a:spLocks noChangeArrowheads="1"/>
                        </p:cNvSpPr>
                        <p:nvPr/>
                      </p:nvSpPr>
                      <p:spPr bwMode="auto">
                        <a:xfrm>
                          <a:off x="7118" y="5616"/>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7" name="Oval 324">
                          <a:extLst>
                            <a:ext uri="{FF2B5EF4-FFF2-40B4-BE49-F238E27FC236}">
                              <a16:creationId xmlns:a16="http://schemas.microsoft.com/office/drawing/2014/main" id="{0D8119CB-55C2-B24E-918C-F450AEB72B0F}"/>
                            </a:ext>
                          </a:extLst>
                        </p:cNvPr>
                        <p:cNvSpPr>
                          <a:spLocks noChangeArrowheads="1"/>
                        </p:cNvSpPr>
                        <p:nvPr/>
                      </p:nvSpPr>
                      <p:spPr bwMode="auto">
                        <a:xfrm>
                          <a:off x="7122" y="5616"/>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8" name="Freeform 325">
                          <a:extLst>
                            <a:ext uri="{FF2B5EF4-FFF2-40B4-BE49-F238E27FC236}">
                              <a16:creationId xmlns:a16="http://schemas.microsoft.com/office/drawing/2014/main" id="{E9EF6278-98A6-3FC8-3948-0294D5866692}"/>
                            </a:ext>
                          </a:extLst>
                        </p:cNvPr>
                        <p:cNvSpPr>
                          <a:spLocks/>
                        </p:cNvSpPr>
                        <p:nvPr/>
                      </p:nvSpPr>
                      <p:spPr bwMode="auto">
                        <a:xfrm>
                          <a:off x="7120" y="5614"/>
                          <a:ext cx="5" cy="4"/>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3"/>
                                <a:pt x="0" y="2"/>
                              </a:cubicBezTo>
                              <a:cubicBezTo>
                                <a:pt x="1" y="1"/>
                                <a:pt x="3" y="0"/>
                                <a:pt x="5" y="1"/>
                              </a:cubicBezTo>
                              <a:cubicBezTo>
                                <a:pt x="7" y="1"/>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9" name="Oval 326">
                          <a:extLst>
                            <a:ext uri="{FF2B5EF4-FFF2-40B4-BE49-F238E27FC236}">
                              <a16:creationId xmlns:a16="http://schemas.microsoft.com/office/drawing/2014/main" id="{F4DAAABC-97C0-241F-B510-57222D68F30D}"/>
                            </a:ext>
                          </a:extLst>
                        </p:cNvPr>
                        <p:cNvSpPr>
                          <a:spLocks noChangeArrowheads="1"/>
                        </p:cNvSpPr>
                        <p:nvPr/>
                      </p:nvSpPr>
                      <p:spPr bwMode="auto">
                        <a:xfrm>
                          <a:off x="7105" y="5621"/>
                          <a:ext cx="6"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0" name="Oval 327">
                          <a:extLst>
                            <a:ext uri="{FF2B5EF4-FFF2-40B4-BE49-F238E27FC236}">
                              <a16:creationId xmlns:a16="http://schemas.microsoft.com/office/drawing/2014/main" id="{C2B2A5ED-292D-62AD-9175-53CE6FC13BC0}"/>
                            </a:ext>
                          </a:extLst>
                        </p:cNvPr>
                        <p:cNvSpPr>
                          <a:spLocks noChangeArrowheads="1"/>
                        </p:cNvSpPr>
                        <p:nvPr/>
                      </p:nvSpPr>
                      <p:spPr bwMode="auto">
                        <a:xfrm>
                          <a:off x="7109" y="5621"/>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1" name="Freeform 328">
                          <a:extLst>
                            <a:ext uri="{FF2B5EF4-FFF2-40B4-BE49-F238E27FC236}">
                              <a16:creationId xmlns:a16="http://schemas.microsoft.com/office/drawing/2014/main" id="{C685D880-1BDD-B649-6E74-27254E23E264}"/>
                            </a:ext>
                          </a:extLst>
                        </p:cNvPr>
                        <p:cNvSpPr>
                          <a:spLocks/>
                        </p:cNvSpPr>
                        <p:nvPr/>
                      </p:nvSpPr>
                      <p:spPr bwMode="auto">
                        <a:xfrm>
                          <a:off x="7108" y="5619"/>
                          <a:ext cx="5" cy="4"/>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6"/>
                                <a:pt x="0" y="4"/>
                                <a:pt x="0" y="2"/>
                              </a:cubicBezTo>
                              <a:cubicBezTo>
                                <a:pt x="1" y="1"/>
                                <a:pt x="3" y="0"/>
                                <a:pt x="5" y="1"/>
                              </a:cubicBezTo>
                              <a:cubicBezTo>
                                <a:pt x="7" y="2"/>
                                <a:pt x="8" y="4"/>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2" name="Oval 329">
                          <a:extLst>
                            <a:ext uri="{FF2B5EF4-FFF2-40B4-BE49-F238E27FC236}">
                              <a16:creationId xmlns:a16="http://schemas.microsoft.com/office/drawing/2014/main" id="{A15C8E36-DDB8-1396-1A55-5CB492B21E1A}"/>
                            </a:ext>
                          </a:extLst>
                        </p:cNvPr>
                        <p:cNvSpPr>
                          <a:spLocks noChangeArrowheads="1"/>
                        </p:cNvSpPr>
                        <p:nvPr/>
                      </p:nvSpPr>
                      <p:spPr bwMode="auto">
                        <a:xfrm>
                          <a:off x="7118" y="5622"/>
                          <a:ext cx="6"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3" name="Oval 330">
                          <a:extLst>
                            <a:ext uri="{FF2B5EF4-FFF2-40B4-BE49-F238E27FC236}">
                              <a16:creationId xmlns:a16="http://schemas.microsoft.com/office/drawing/2014/main" id="{2E3B9DE1-F17B-6D9C-33B2-32F5E1AA2E40}"/>
                            </a:ext>
                          </a:extLst>
                        </p:cNvPr>
                        <p:cNvSpPr>
                          <a:spLocks noChangeArrowheads="1"/>
                        </p:cNvSpPr>
                        <p:nvPr/>
                      </p:nvSpPr>
                      <p:spPr bwMode="auto">
                        <a:xfrm>
                          <a:off x="7122" y="5622"/>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4" name="Freeform 331">
                          <a:extLst>
                            <a:ext uri="{FF2B5EF4-FFF2-40B4-BE49-F238E27FC236}">
                              <a16:creationId xmlns:a16="http://schemas.microsoft.com/office/drawing/2014/main" id="{3B59C012-6D92-2FC9-26C5-E9CFD29BA980}"/>
                            </a:ext>
                          </a:extLst>
                        </p:cNvPr>
                        <p:cNvSpPr>
                          <a:spLocks/>
                        </p:cNvSpPr>
                        <p:nvPr/>
                      </p:nvSpPr>
                      <p:spPr bwMode="auto">
                        <a:xfrm>
                          <a:off x="7121" y="5620"/>
                          <a:ext cx="5" cy="4"/>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4"/>
                                <a:pt x="0" y="2"/>
                              </a:cubicBezTo>
                              <a:cubicBezTo>
                                <a:pt x="1" y="1"/>
                                <a:pt x="3" y="0"/>
                                <a:pt x="5" y="1"/>
                              </a:cubicBezTo>
                              <a:cubicBezTo>
                                <a:pt x="7" y="2"/>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5" name="Oval 332">
                          <a:extLst>
                            <a:ext uri="{FF2B5EF4-FFF2-40B4-BE49-F238E27FC236}">
                              <a16:creationId xmlns:a16="http://schemas.microsoft.com/office/drawing/2014/main" id="{C5AE2FD2-B132-ACFE-504C-E447A2C27740}"/>
                            </a:ext>
                          </a:extLst>
                        </p:cNvPr>
                        <p:cNvSpPr>
                          <a:spLocks noChangeArrowheads="1"/>
                        </p:cNvSpPr>
                        <p:nvPr/>
                      </p:nvSpPr>
                      <p:spPr bwMode="auto">
                        <a:xfrm>
                          <a:off x="7110" y="5623"/>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6" name="Oval 333">
                          <a:extLst>
                            <a:ext uri="{FF2B5EF4-FFF2-40B4-BE49-F238E27FC236}">
                              <a16:creationId xmlns:a16="http://schemas.microsoft.com/office/drawing/2014/main" id="{5E8D4EC0-C6A3-2E2A-0337-E146295A7E5A}"/>
                            </a:ext>
                          </a:extLst>
                        </p:cNvPr>
                        <p:cNvSpPr>
                          <a:spLocks noChangeArrowheads="1"/>
                        </p:cNvSpPr>
                        <p:nvPr/>
                      </p:nvSpPr>
                      <p:spPr bwMode="auto">
                        <a:xfrm>
                          <a:off x="7115" y="5623"/>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7" name="Freeform 334">
                          <a:extLst>
                            <a:ext uri="{FF2B5EF4-FFF2-40B4-BE49-F238E27FC236}">
                              <a16:creationId xmlns:a16="http://schemas.microsoft.com/office/drawing/2014/main" id="{6F40BAA5-AD39-6044-CB95-51F9D90DFE48}"/>
                            </a:ext>
                          </a:extLst>
                        </p:cNvPr>
                        <p:cNvSpPr>
                          <a:spLocks/>
                        </p:cNvSpPr>
                        <p:nvPr/>
                      </p:nvSpPr>
                      <p:spPr bwMode="auto">
                        <a:xfrm>
                          <a:off x="7113" y="5621"/>
                          <a:ext cx="5" cy="4"/>
                        </a:xfrm>
                        <a:custGeom>
                          <a:avLst/>
                          <a:gdLst>
                            <a:gd name="T0" fmla="*/ 9 w 9"/>
                            <a:gd name="T1" fmla="*/ 5 h 7"/>
                            <a:gd name="T2" fmla="*/ 4 w 9"/>
                            <a:gd name="T3" fmla="*/ 6 h 7"/>
                            <a:gd name="T4" fmla="*/ 1 w 9"/>
                            <a:gd name="T5" fmla="*/ 2 h 7"/>
                            <a:gd name="T6" fmla="*/ 6 w 9"/>
                            <a:gd name="T7" fmla="*/ 1 h 7"/>
                            <a:gd name="T8" fmla="*/ 9 w 9"/>
                            <a:gd name="T9" fmla="*/ 5 h 7"/>
                          </a:gdLst>
                          <a:ahLst/>
                          <a:cxnLst>
                            <a:cxn ang="0">
                              <a:pos x="T0" y="T1"/>
                            </a:cxn>
                            <a:cxn ang="0">
                              <a:pos x="T2" y="T3"/>
                            </a:cxn>
                            <a:cxn ang="0">
                              <a:pos x="T4" y="T5"/>
                            </a:cxn>
                            <a:cxn ang="0">
                              <a:pos x="T6" y="T7"/>
                            </a:cxn>
                            <a:cxn ang="0">
                              <a:pos x="T8" y="T9"/>
                            </a:cxn>
                          </a:cxnLst>
                          <a:rect l="0" t="0" r="r" b="b"/>
                          <a:pathLst>
                            <a:path w="9" h="7">
                              <a:moveTo>
                                <a:pt x="9" y="5"/>
                              </a:moveTo>
                              <a:cubicBezTo>
                                <a:pt x="8" y="6"/>
                                <a:pt x="6" y="7"/>
                                <a:pt x="4" y="6"/>
                              </a:cubicBezTo>
                              <a:cubicBezTo>
                                <a:pt x="2" y="5"/>
                                <a:pt x="0" y="4"/>
                                <a:pt x="1" y="2"/>
                              </a:cubicBezTo>
                              <a:cubicBezTo>
                                <a:pt x="1" y="1"/>
                                <a:pt x="4" y="0"/>
                                <a:pt x="6" y="1"/>
                              </a:cubicBezTo>
                              <a:cubicBezTo>
                                <a:pt x="8" y="1"/>
                                <a:pt x="9" y="3"/>
                                <a:pt x="9"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8" name="Oval 335">
                          <a:extLst>
                            <a:ext uri="{FF2B5EF4-FFF2-40B4-BE49-F238E27FC236}">
                              <a16:creationId xmlns:a16="http://schemas.microsoft.com/office/drawing/2014/main" id="{992B80D4-4B0F-C5FC-E405-37668E5B47DC}"/>
                            </a:ext>
                          </a:extLst>
                        </p:cNvPr>
                        <p:cNvSpPr>
                          <a:spLocks noChangeArrowheads="1"/>
                        </p:cNvSpPr>
                        <p:nvPr/>
                      </p:nvSpPr>
                      <p:spPr bwMode="auto">
                        <a:xfrm>
                          <a:off x="7124" y="5621"/>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9" name="Oval 336">
                          <a:extLst>
                            <a:ext uri="{FF2B5EF4-FFF2-40B4-BE49-F238E27FC236}">
                              <a16:creationId xmlns:a16="http://schemas.microsoft.com/office/drawing/2014/main" id="{786B689E-64AB-1E6E-D725-A95078BF6986}"/>
                            </a:ext>
                          </a:extLst>
                        </p:cNvPr>
                        <p:cNvSpPr>
                          <a:spLocks noChangeArrowheads="1"/>
                        </p:cNvSpPr>
                        <p:nvPr/>
                      </p:nvSpPr>
                      <p:spPr bwMode="auto">
                        <a:xfrm>
                          <a:off x="7128" y="5621"/>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0" name="Freeform 337">
                          <a:extLst>
                            <a:ext uri="{FF2B5EF4-FFF2-40B4-BE49-F238E27FC236}">
                              <a16:creationId xmlns:a16="http://schemas.microsoft.com/office/drawing/2014/main" id="{E2A397AC-33C6-0882-192A-D3DC7BB6BD94}"/>
                            </a:ext>
                          </a:extLst>
                        </p:cNvPr>
                        <p:cNvSpPr>
                          <a:spLocks/>
                        </p:cNvSpPr>
                        <p:nvPr/>
                      </p:nvSpPr>
                      <p:spPr bwMode="auto">
                        <a:xfrm>
                          <a:off x="7127" y="5619"/>
                          <a:ext cx="6" cy="4"/>
                        </a:xfrm>
                        <a:custGeom>
                          <a:avLst/>
                          <a:gdLst>
                            <a:gd name="T0" fmla="*/ 8 w 9"/>
                            <a:gd name="T1" fmla="*/ 5 h 7"/>
                            <a:gd name="T2" fmla="*/ 3 w 9"/>
                            <a:gd name="T3" fmla="*/ 6 h 7"/>
                            <a:gd name="T4" fmla="*/ 0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5" y="7"/>
                                <a:pt x="3" y="6"/>
                              </a:cubicBezTo>
                              <a:cubicBezTo>
                                <a:pt x="1" y="5"/>
                                <a:pt x="0" y="3"/>
                                <a:pt x="0" y="2"/>
                              </a:cubicBezTo>
                              <a:cubicBezTo>
                                <a:pt x="1" y="1"/>
                                <a:pt x="3" y="0"/>
                                <a:pt x="5" y="1"/>
                              </a:cubicBezTo>
                              <a:cubicBezTo>
                                <a:pt x="7" y="1"/>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1" name="Oval 338">
                          <a:extLst>
                            <a:ext uri="{FF2B5EF4-FFF2-40B4-BE49-F238E27FC236}">
                              <a16:creationId xmlns:a16="http://schemas.microsoft.com/office/drawing/2014/main" id="{FAEF2738-E0C3-4D05-C27E-606819480D5D}"/>
                            </a:ext>
                          </a:extLst>
                        </p:cNvPr>
                        <p:cNvSpPr>
                          <a:spLocks noChangeArrowheads="1"/>
                        </p:cNvSpPr>
                        <p:nvPr/>
                      </p:nvSpPr>
                      <p:spPr bwMode="auto">
                        <a:xfrm>
                          <a:off x="7123" y="5617"/>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2" name="Oval 339">
                          <a:extLst>
                            <a:ext uri="{FF2B5EF4-FFF2-40B4-BE49-F238E27FC236}">
                              <a16:creationId xmlns:a16="http://schemas.microsoft.com/office/drawing/2014/main" id="{01F75FDD-A491-D3A3-7434-74BD2F9C57C0}"/>
                            </a:ext>
                          </a:extLst>
                        </p:cNvPr>
                        <p:cNvSpPr>
                          <a:spLocks noChangeArrowheads="1"/>
                        </p:cNvSpPr>
                        <p:nvPr/>
                      </p:nvSpPr>
                      <p:spPr bwMode="auto">
                        <a:xfrm>
                          <a:off x="7127" y="5617"/>
                          <a:ext cx="6"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3" name="Freeform 340">
                          <a:extLst>
                            <a:ext uri="{FF2B5EF4-FFF2-40B4-BE49-F238E27FC236}">
                              <a16:creationId xmlns:a16="http://schemas.microsoft.com/office/drawing/2014/main" id="{C654A72E-F4D5-BAE9-91B5-FBEAB07707C5}"/>
                            </a:ext>
                          </a:extLst>
                        </p:cNvPr>
                        <p:cNvSpPr>
                          <a:spLocks/>
                        </p:cNvSpPr>
                        <p:nvPr/>
                      </p:nvSpPr>
                      <p:spPr bwMode="auto">
                        <a:xfrm>
                          <a:off x="7125" y="5614"/>
                          <a:ext cx="6" cy="4"/>
                        </a:xfrm>
                        <a:custGeom>
                          <a:avLst/>
                          <a:gdLst>
                            <a:gd name="T0" fmla="*/ 8 w 9"/>
                            <a:gd name="T1" fmla="*/ 4 h 6"/>
                            <a:gd name="T2" fmla="*/ 3 w 9"/>
                            <a:gd name="T3" fmla="*/ 6 h 6"/>
                            <a:gd name="T4" fmla="*/ 1 w 9"/>
                            <a:gd name="T5" fmla="*/ 2 h 6"/>
                            <a:gd name="T6" fmla="*/ 5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3" y="6"/>
                              </a:cubicBezTo>
                              <a:cubicBezTo>
                                <a:pt x="1" y="5"/>
                                <a:pt x="0" y="3"/>
                                <a:pt x="1" y="2"/>
                              </a:cubicBezTo>
                              <a:cubicBezTo>
                                <a:pt x="1" y="0"/>
                                <a:pt x="3" y="0"/>
                                <a:pt x="5" y="0"/>
                              </a:cubicBezTo>
                              <a:cubicBezTo>
                                <a:pt x="7"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4" name="Oval 341">
                          <a:extLst>
                            <a:ext uri="{FF2B5EF4-FFF2-40B4-BE49-F238E27FC236}">
                              <a16:creationId xmlns:a16="http://schemas.microsoft.com/office/drawing/2014/main" id="{EBF95754-3A2C-1DEB-7677-477D478A022D}"/>
                            </a:ext>
                          </a:extLst>
                        </p:cNvPr>
                        <p:cNvSpPr>
                          <a:spLocks noChangeArrowheads="1"/>
                        </p:cNvSpPr>
                        <p:nvPr/>
                      </p:nvSpPr>
                      <p:spPr bwMode="auto">
                        <a:xfrm>
                          <a:off x="7115" y="5620"/>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5" name="Oval 342">
                          <a:extLst>
                            <a:ext uri="{FF2B5EF4-FFF2-40B4-BE49-F238E27FC236}">
                              <a16:creationId xmlns:a16="http://schemas.microsoft.com/office/drawing/2014/main" id="{9C765A83-0BA5-4578-A3A8-88817402D68D}"/>
                            </a:ext>
                          </a:extLst>
                        </p:cNvPr>
                        <p:cNvSpPr>
                          <a:spLocks noChangeArrowheads="1"/>
                        </p:cNvSpPr>
                        <p:nvPr/>
                      </p:nvSpPr>
                      <p:spPr bwMode="auto">
                        <a:xfrm>
                          <a:off x="7118" y="5620"/>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6" name="Freeform 343">
                          <a:extLst>
                            <a:ext uri="{FF2B5EF4-FFF2-40B4-BE49-F238E27FC236}">
                              <a16:creationId xmlns:a16="http://schemas.microsoft.com/office/drawing/2014/main" id="{644BE554-397D-C45F-F7C5-77C7634EFF04}"/>
                            </a:ext>
                          </a:extLst>
                        </p:cNvPr>
                        <p:cNvSpPr>
                          <a:spLocks/>
                        </p:cNvSpPr>
                        <p:nvPr/>
                      </p:nvSpPr>
                      <p:spPr bwMode="auto">
                        <a:xfrm>
                          <a:off x="7117" y="5618"/>
                          <a:ext cx="5" cy="4"/>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4"/>
                                <a:pt x="0" y="2"/>
                              </a:cubicBezTo>
                              <a:cubicBezTo>
                                <a:pt x="1" y="1"/>
                                <a:pt x="3" y="0"/>
                                <a:pt x="5" y="1"/>
                              </a:cubicBezTo>
                              <a:cubicBezTo>
                                <a:pt x="7" y="2"/>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7" name="Oval 344">
                          <a:extLst>
                            <a:ext uri="{FF2B5EF4-FFF2-40B4-BE49-F238E27FC236}">
                              <a16:creationId xmlns:a16="http://schemas.microsoft.com/office/drawing/2014/main" id="{653475D4-12A7-F3BA-74AD-39558E554833}"/>
                            </a:ext>
                          </a:extLst>
                        </p:cNvPr>
                        <p:cNvSpPr>
                          <a:spLocks noChangeArrowheads="1"/>
                        </p:cNvSpPr>
                        <p:nvPr/>
                      </p:nvSpPr>
                      <p:spPr bwMode="auto">
                        <a:xfrm>
                          <a:off x="7424" y="5627"/>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8" name="Oval 345">
                          <a:extLst>
                            <a:ext uri="{FF2B5EF4-FFF2-40B4-BE49-F238E27FC236}">
                              <a16:creationId xmlns:a16="http://schemas.microsoft.com/office/drawing/2014/main" id="{283EADD6-44CB-AB2A-A72D-1F19F50BC0B6}"/>
                            </a:ext>
                          </a:extLst>
                        </p:cNvPr>
                        <p:cNvSpPr>
                          <a:spLocks noChangeArrowheads="1"/>
                        </p:cNvSpPr>
                        <p:nvPr/>
                      </p:nvSpPr>
                      <p:spPr bwMode="auto">
                        <a:xfrm>
                          <a:off x="7428" y="5627"/>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9" name="Freeform 346">
                          <a:extLst>
                            <a:ext uri="{FF2B5EF4-FFF2-40B4-BE49-F238E27FC236}">
                              <a16:creationId xmlns:a16="http://schemas.microsoft.com/office/drawing/2014/main" id="{D6395DB3-AB81-14D5-B178-8BC9933F810F}"/>
                            </a:ext>
                          </a:extLst>
                        </p:cNvPr>
                        <p:cNvSpPr>
                          <a:spLocks/>
                        </p:cNvSpPr>
                        <p:nvPr/>
                      </p:nvSpPr>
                      <p:spPr bwMode="auto">
                        <a:xfrm>
                          <a:off x="7427" y="5624"/>
                          <a:ext cx="5" cy="4"/>
                        </a:xfrm>
                        <a:custGeom>
                          <a:avLst/>
                          <a:gdLst>
                            <a:gd name="T0" fmla="*/ 8 w 8"/>
                            <a:gd name="T1" fmla="*/ 4 h 6"/>
                            <a:gd name="T2" fmla="*/ 3 w 8"/>
                            <a:gd name="T3" fmla="*/ 6 h 6"/>
                            <a:gd name="T4" fmla="*/ 0 w 8"/>
                            <a:gd name="T5" fmla="*/ 2 h 6"/>
                            <a:gd name="T6" fmla="*/ 5 w 8"/>
                            <a:gd name="T7" fmla="*/ 0 h 6"/>
                            <a:gd name="T8" fmla="*/ 8 w 8"/>
                            <a:gd name="T9" fmla="*/ 4 h 6"/>
                          </a:gdLst>
                          <a:ahLst/>
                          <a:cxnLst>
                            <a:cxn ang="0">
                              <a:pos x="T0" y="T1"/>
                            </a:cxn>
                            <a:cxn ang="0">
                              <a:pos x="T2" y="T3"/>
                            </a:cxn>
                            <a:cxn ang="0">
                              <a:pos x="T4" y="T5"/>
                            </a:cxn>
                            <a:cxn ang="0">
                              <a:pos x="T6" y="T7"/>
                            </a:cxn>
                            <a:cxn ang="0">
                              <a:pos x="T8" y="T9"/>
                            </a:cxn>
                          </a:cxnLst>
                          <a:rect l="0" t="0" r="r" b="b"/>
                          <a:pathLst>
                            <a:path w="8" h="6">
                              <a:moveTo>
                                <a:pt x="8" y="4"/>
                              </a:moveTo>
                              <a:cubicBezTo>
                                <a:pt x="7" y="6"/>
                                <a:pt x="5" y="6"/>
                                <a:pt x="3" y="6"/>
                              </a:cubicBezTo>
                              <a:cubicBezTo>
                                <a:pt x="1" y="5"/>
                                <a:pt x="0" y="3"/>
                                <a:pt x="0" y="2"/>
                              </a:cubicBezTo>
                              <a:cubicBezTo>
                                <a:pt x="1" y="0"/>
                                <a:pt x="3" y="0"/>
                                <a:pt x="5" y="0"/>
                              </a:cubicBezTo>
                              <a:cubicBezTo>
                                <a:pt x="7" y="1"/>
                                <a:pt x="8"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0" name="Oval 347">
                          <a:extLst>
                            <a:ext uri="{FF2B5EF4-FFF2-40B4-BE49-F238E27FC236}">
                              <a16:creationId xmlns:a16="http://schemas.microsoft.com/office/drawing/2014/main" id="{615B7B93-67AB-1E49-9FC9-2FB95D3717E3}"/>
                            </a:ext>
                          </a:extLst>
                        </p:cNvPr>
                        <p:cNvSpPr>
                          <a:spLocks noChangeArrowheads="1"/>
                        </p:cNvSpPr>
                        <p:nvPr/>
                      </p:nvSpPr>
                      <p:spPr bwMode="auto">
                        <a:xfrm>
                          <a:off x="7418" y="5623"/>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1" name="Oval 348">
                          <a:extLst>
                            <a:ext uri="{FF2B5EF4-FFF2-40B4-BE49-F238E27FC236}">
                              <a16:creationId xmlns:a16="http://schemas.microsoft.com/office/drawing/2014/main" id="{E5757A66-1AA4-1AEC-0B55-EBED5B2275BA}"/>
                            </a:ext>
                          </a:extLst>
                        </p:cNvPr>
                        <p:cNvSpPr>
                          <a:spLocks noChangeArrowheads="1"/>
                        </p:cNvSpPr>
                        <p:nvPr/>
                      </p:nvSpPr>
                      <p:spPr bwMode="auto">
                        <a:xfrm>
                          <a:off x="7423" y="5623"/>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2" name="Freeform 349">
                          <a:extLst>
                            <a:ext uri="{FF2B5EF4-FFF2-40B4-BE49-F238E27FC236}">
                              <a16:creationId xmlns:a16="http://schemas.microsoft.com/office/drawing/2014/main" id="{F67A8B44-230E-4792-3ACE-260839495080}"/>
                            </a:ext>
                          </a:extLst>
                        </p:cNvPr>
                        <p:cNvSpPr>
                          <a:spLocks/>
                        </p:cNvSpPr>
                        <p:nvPr/>
                      </p:nvSpPr>
                      <p:spPr bwMode="auto">
                        <a:xfrm>
                          <a:off x="7421" y="5621"/>
                          <a:ext cx="6" cy="4"/>
                        </a:xfrm>
                        <a:custGeom>
                          <a:avLst/>
                          <a:gdLst>
                            <a:gd name="T0" fmla="*/ 8 w 9"/>
                            <a:gd name="T1" fmla="*/ 4 h 6"/>
                            <a:gd name="T2" fmla="*/ 4 w 9"/>
                            <a:gd name="T3" fmla="*/ 5 h 6"/>
                            <a:gd name="T4" fmla="*/ 1 w 9"/>
                            <a:gd name="T5" fmla="*/ 2 h 6"/>
                            <a:gd name="T6" fmla="*/ 5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4" y="5"/>
                              </a:cubicBezTo>
                              <a:cubicBezTo>
                                <a:pt x="2" y="5"/>
                                <a:pt x="0" y="3"/>
                                <a:pt x="1" y="2"/>
                              </a:cubicBezTo>
                              <a:cubicBezTo>
                                <a:pt x="1" y="0"/>
                                <a:pt x="3" y="0"/>
                                <a:pt x="5" y="0"/>
                              </a:cubicBezTo>
                              <a:cubicBezTo>
                                <a:pt x="8"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3" name="Oval 350">
                          <a:extLst>
                            <a:ext uri="{FF2B5EF4-FFF2-40B4-BE49-F238E27FC236}">
                              <a16:creationId xmlns:a16="http://schemas.microsoft.com/office/drawing/2014/main" id="{A39FDDB7-25E5-C0A1-BBC7-7D20960287D8}"/>
                            </a:ext>
                          </a:extLst>
                        </p:cNvPr>
                        <p:cNvSpPr>
                          <a:spLocks noChangeArrowheads="1"/>
                        </p:cNvSpPr>
                        <p:nvPr/>
                      </p:nvSpPr>
                      <p:spPr bwMode="auto">
                        <a:xfrm>
                          <a:off x="7424" y="5621"/>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4" name="Oval 351">
                          <a:extLst>
                            <a:ext uri="{FF2B5EF4-FFF2-40B4-BE49-F238E27FC236}">
                              <a16:creationId xmlns:a16="http://schemas.microsoft.com/office/drawing/2014/main" id="{86855B11-4C09-4FA1-4BD9-7A8AA4D8B07D}"/>
                            </a:ext>
                          </a:extLst>
                        </p:cNvPr>
                        <p:cNvSpPr>
                          <a:spLocks noChangeArrowheads="1"/>
                        </p:cNvSpPr>
                        <p:nvPr/>
                      </p:nvSpPr>
                      <p:spPr bwMode="auto">
                        <a:xfrm>
                          <a:off x="7428" y="5621"/>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5" name="Freeform 352">
                          <a:extLst>
                            <a:ext uri="{FF2B5EF4-FFF2-40B4-BE49-F238E27FC236}">
                              <a16:creationId xmlns:a16="http://schemas.microsoft.com/office/drawing/2014/main" id="{7CA10B0E-A5FB-9C4F-45CA-72AB9D149349}"/>
                            </a:ext>
                          </a:extLst>
                        </p:cNvPr>
                        <p:cNvSpPr>
                          <a:spLocks/>
                        </p:cNvSpPr>
                        <p:nvPr/>
                      </p:nvSpPr>
                      <p:spPr bwMode="auto">
                        <a:xfrm>
                          <a:off x="7427" y="5619"/>
                          <a:ext cx="5" cy="4"/>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4"/>
                                <a:pt x="0" y="2"/>
                              </a:cubicBezTo>
                              <a:cubicBezTo>
                                <a:pt x="1" y="1"/>
                                <a:pt x="3" y="0"/>
                                <a:pt x="5" y="1"/>
                              </a:cubicBezTo>
                              <a:cubicBezTo>
                                <a:pt x="7" y="1"/>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6" name="Oval 353">
                          <a:extLst>
                            <a:ext uri="{FF2B5EF4-FFF2-40B4-BE49-F238E27FC236}">
                              <a16:creationId xmlns:a16="http://schemas.microsoft.com/office/drawing/2014/main" id="{2C4402A2-96B6-9F28-96FF-9FC65785140D}"/>
                            </a:ext>
                          </a:extLst>
                        </p:cNvPr>
                        <p:cNvSpPr>
                          <a:spLocks noChangeArrowheads="1"/>
                        </p:cNvSpPr>
                        <p:nvPr/>
                      </p:nvSpPr>
                      <p:spPr bwMode="auto">
                        <a:xfrm>
                          <a:off x="7432" y="5624"/>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 name="Oval 354">
                          <a:extLst>
                            <a:ext uri="{FF2B5EF4-FFF2-40B4-BE49-F238E27FC236}">
                              <a16:creationId xmlns:a16="http://schemas.microsoft.com/office/drawing/2014/main" id="{66DA070A-B32F-CBFD-97C2-0A53E96F9988}"/>
                            </a:ext>
                          </a:extLst>
                        </p:cNvPr>
                        <p:cNvSpPr>
                          <a:spLocks noChangeArrowheads="1"/>
                        </p:cNvSpPr>
                        <p:nvPr/>
                      </p:nvSpPr>
                      <p:spPr bwMode="auto">
                        <a:xfrm>
                          <a:off x="7436" y="5624"/>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8" name="Freeform 355">
                          <a:extLst>
                            <a:ext uri="{FF2B5EF4-FFF2-40B4-BE49-F238E27FC236}">
                              <a16:creationId xmlns:a16="http://schemas.microsoft.com/office/drawing/2014/main" id="{AFE29998-0F42-CC8F-DCCF-F8C8D4B5B02E}"/>
                            </a:ext>
                          </a:extLst>
                        </p:cNvPr>
                        <p:cNvSpPr>
                          <a:spLocks/>
                        </p:cNvSpPr>
                        <p:nvPr/>
                      </p:nvSpPr>
                      <p:spPr bwMode="auto">
                        <a:xfrm>
                          <a:off x="7434" y="5621"/>
                          <a:ext cx="6" cy="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4" y="6"/>
                              </a:cubicBezTo>
                              <a:cubicBezTo>
                                <a:pt x="2" y="5"/>
                                <a:pt x="0" y="3"/>
                                <a:pt x="1" y="2"/>
                              </a:cubicBezTo>
                              <a:cubicBezTo>
                                <a:pt x="1" y="1"/>
                                <a:pt x="3" y="0"/>
                                <a:pt x="6" y="1"/>
                              </a:cubicBezTo>
                              <a:cubicBezTo>
                                <a:pt x="8" y="1"/>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9" name="Oval 356">
                          <a:extLst>
                            <a:ext uri="{FF2B5EF4-FFF2-40B4-BE49-F238E27FC236}">
                              <a16:creationId xmlns:a16="http://schemas.microsoft.com/office/drawing/2014/main" id="{512D8664-1714-FFFF-C0D8-F77BE270DA49}"/>
                            </a:ext>
                          </a:extLst>
                        </p:cNvPr>
                        <p:cNvSpPr>
                          <a:spLocks noChangeArrowheads="1"/>
                        </p:cNvSpPr>
                        <p:nvPr/>
                      </p:nvSpPr>
                      <p:spPr bwMode="auto">
                        <a:xfrm>
                          <a:off x="7430" y="5621"/>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0" name="Oval 357">
                          <a:extLst>
                            <a:ext uri="{FF2B5EF4-FFF2-40B4-BE49-F238E27FC236}">
                              <a16:creationId xmlns:a16="http://schemas.microsoft.com/office/drawing/2014/main" id="{B5AE789B-DFBC-AE77-2841-E51149DCA022}"/>
                            </a:ext>
                          </a:extLst>
                        </p:cNvPr>
                        <p:cNvSpPr>
                          <a:spLocks noChangeArrowheads="1"/>
                        </p:cNvSpPr>
                        <p:nvPr/>
                      </p:nvSpPr>
                      <p:spPr bwMode="auto">
                        <a:xfrm>
                          <a:off x="7434" y="5621"/>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1" name="Freeform 358">
                          <a:extLst>
                            <a:ext uri="{FF2B5EF4-FFF2-40B4-BE49-F238E27FC236}">
                              <a16:creationId xmlns:a16="http://schemas.microsoft.com/office/drawing/2014/main" id="{7777BEF9-88E4-C1AF-276E-03E2DB463FCA}"/>
                            </a:ext>
                          </a:extLst>
                        </p:cNvPr>
                        <p:cNvSpPr>
                          <a:spLocks/>
                        </p:cNvSpPr>
                        <p:nvPr/>
                      </p:nvSpPr>
                      <p:spPr bwMode="auto">
                        <a:xfrm>
                          <a:off x="7432" y="5619"/>
                          <a:ext cx="6" cy="4"/>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4" y="6"/>
                              </a:cubicBezTo>
                              <a:cubicBezTo>
                                <a:pt x="2" y="6"/>
                                <a:pt x="0" y="4"/>
                                <a:pt x="1" y="2"/>
                              </a:cubicBezTo>
                              <a:cubicBezTo>
                                <a:pt x="1" y="1"/>
                                <a:pt x="3" y="0"/>
                                <a:pt x="6" y="1"/>
                              </a:cubicBezTo>
                              <a:cubicBezTo>
                                <a:pt x="8" y="2"/>
                                <a:pt x="9" y="4"/>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2" name="Oval 359">
                          <a:extLst>
                            <a:ext uri="{FF2B5EF4-FFF2-40B4-BE49-F238E27FC236}">
                              <a16:creationId xmlns:a16="http://schemas.microsoft.com/office/drawing/2014/main" id="{9832168E-6C95-7DC7-D9CE-C1A983E6DA63}"/>
                            </a:ext>
                          </a:extLst>
                        </p:cNvPr>
                        <p:cNvSpPr>
                          <a:spLocks noChangeArrowheads="1"/>
                        </p:cNvSpPr>
                        <p:nvPr/>
                      </p:nvSpPr>
                      <p:spPr bwMode="auto">
                        <a:xfrm>
                          <a:off x="7418" y="5627"/>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3" name="Oval 360">
                          <a:extLst>
                            <a:ext uri="{FF2B5EF4-FFF2-40B4-BE49-F238E27FC236}">
                              <a16:creationId xmlns:a16="http://schemas.microsoft.com/office/drawing/2014/main" id="{EA1D1B08-7170-2B81-E55A-C019A4425E29}"/>
                            </a:ext>
                          </a:extLst>
                        </p:cNvPr>
                        <p:cNvSpPr>
                          <a:spLocks noChangeArrowheads="1"/>
                        </p:cNvSpPr>
                        <p:nvPr/>
                      </p:nvSpPr>
                      <p:spPr bwMode="auto">
                        <a:xfrm>
                          <a:off x="7422" y="5627"/>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4" name="Freeform 361">
                          <a:extLst>
                            <a:ext uri="{FF2B5EF4-FFF2-40B4-BE49-F238E27FC236}">
                              <a16:creationId xmlns:a16="http://schemas.microsoft.com/office/drawing/2014/main" id="{47B72D4E-1154-317F-A749-4D7A05C899F1}"/>
                            </a:ext>
                          </a:extLst>
                        </p:cNvPr>
                        <p:cNvSpPr>
                          <a:spLocks/>
                        </p:cNvSpPr>
                        <p:nvPr/>
                      </p:nvSpPr>
                      <p:spPr bwMode="auto">
                        <a:xfrm>
                          <a:off x="7420" y="5625"/>
                          <a:ext cx="6" cy="4"/>
                        </a:xfrm>
                        <a:custGeom>
                          <a:avLst/>
                          <a:gdLst>
                            <a:gd name="T0" fmla="*/ 8 w 9"/>
                            <a:gd name="T1" fmla="*/ 4 h 7"/>
                            <a:gd name="T2" fmla="*/ 4 w 9"/>
                            <a:gd name="T3" fmla="*/ 6 h 7"/>
                            <a:gd name="T4" fmla="*/ 1 w 9"/>
                            <a:gd name="T5" fmla="*/ 2 h 7"/>
                            <a:gd name="T6" fmla="*/ 6 w 9"/>
                            <a:gd name="T7" fmla="*/ 1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8" y="6"/>
                                <a:pt x="6" y="7"/>
                                <a:pt x="4" y="6"/>
                              </a:cubicBezTo>
                              <a:cubicBezTo>
                                <a:pt x="2" y="5"/>
                                <a:pt x="0" y="3"/>
                                <a:pt x="1" y="2"/>
                              </a:cubicBezTo>
                              <a:cubicBezTo>
                                <a:pt x="1" y="0"/>
                                <a:pt x="3" y="0"/>
                                <a:pt x="6" y="1"/>
                              </a:cubicBezTo>
                              <a:cubicBezTo>
                                <a:pt x="8"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5" name="Oval 362">
                          <a:extLst>
                            <a:ext uri="{FF2B5EF4-FFF2-40B4-BE49-F238E27FC236}">
                              <a16:creationId xmlns:a16="http://schemas.microsoft.com/office/drawing/2014/main" id="{CAE3F16E-FE05-9678-2828-281107EF6C66}"/>
                            </a:ext>
                          </a:extLst>
                        </p:cNvPr>
                        <p:cNvSpPr>
                          <a:spLocks noChangeArrowheads="1"/>
                        </p:cNvSpPr>
                        <p:nvPr/>
                      </p:nvSpPr>
                      <p:spPr bwMode="auto">
                        <a:xfrm>
                          <a:off x="7430" y="5628"/>
                          <a:ext cx="6"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6" name="Oval 363">
                          <a:extLst>
                            <a:ext uri="{FF2B5EF4-FFF2-40B4-BE49-F238E27FC236}">
                              <a16:creationId xmlns:a16="http://schemas.microsoft.com/office/drawing/2014/main" id="{892F76C8-49BA-EDAD-5F59-666DA9667B9E}"/>
                            </a:ext>
                          </a:extLst>
                        </p:cNvPr>
                        <p:cNvSpPr>
                          <a:spLocks noChangeArrowheads="1"/>
                        </p:cNvSpPr>
                        <p:nvPr/>
                      </p:nvSpPr>
                      <p:spPr bwMode="auto">
                        <a:xfrm>
                          <a:off x="7435" y="5628"/>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7" name="Freeform 364">
                          <a:extLst>
                            <a:ext uri="{FF2B5EF4-FFF2-40B4-BE49-F238E27FC236}">
                              <a16:creationId xmlns:a16="http://schemas.microsoft.com/office/drawing/2014/main" id="{1AA8A407-946D-6A3F-366B-14BB1EC2CA52}"/>
                            </a:ext>
                          </a:extLst>
                        </p:cNvPr>
                        <p:cNvSpPr>
                          <a:spLocks/>
                        </p:cNvSpPr>
                        <p:nvPr/>
                      </p:nvSpPr>
                      <p:spPr bwMode="auto">
                        <a:xfrm>
                          <a:off x="7433" y="5625"/>
                          <a:ext cx="6" cy="4"/>
                        </a:xfrm>
                        <a:custGeom>
                          <a:avLst/>
                          <a:gdLst>
                            <a:gd name="T0" fmla="*/ 8 w 9"/>
                            <a:gd name="T1" fmla="*/ 4 h 6"/>
                            <a:gd name="T2" fmla="*/ 4 w 9"/>
                            <a:gd name="T3" fmla="*/ 6 h 6"/>
                            <a:gd name="T4" fmla="*/ 1 w 9"/>
                            <a:gd name="T5" fmla="*/ 2 h 6"/>
                            <a:gd name="T6" fmla="*/ 6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4" y="6"/>
                              </a:cubicBezTo>
                              <a:cubicBezTo>
                                <a:pt x="2" y="5"/>
                                <a:pt x="0" y="3"/>
                                <a:pt x="1" y="2"/>
                              </a:cubicBezTo>
                              <a:cubicBezTo>
                                <a:pt x="1" y="0"/>
                                <a:pt x="3" y="0"/>
                                <a:pt x="6" y="0"/>
                              </a:cubicBezTo>
                              <a:cubicBezTo>
                                <a:pt x="8"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8" name="Oval 365">
                          <a:extLst>
                            <a:ext uri="{FF2B5EF4-FFF2-40B4-BE49-F238E27FC236}">
                              <a16:creationId xmlns:a16="http://schemas.microsoft.com/office/drawing/2014/main" id="{7CBF3722-D747-00FE-F04C-2B1126BF1237}"/>
                            </a:ext>
                          </a:extLst>
                        </p:cNvPr>
                        <p:cNvSpPr>
                          <a:spLocks noChangeArrowheads="1"/>
                        </p:cNvSpPr>
                        <p:nvPr/>
                      </p:nvSpPr>
                      <p:spPr bwMode="auto">
                        <a:xfrm>
                          <a:off x="7423" y="5629"/>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9" name="Oval 366">
                          <a:extLst>
                            <a:ext uri="{FF2B5EF4-FFF2-40B4-BE49-F238E27FC236}">
                              <a16:creationId xmlns:a16="http://schemas.microsoft.com/office/drawing/2014/main" id="{E1EE3C62-92B2-4563-2BDC-3F0F5F4F04AB}"/>
                            </a:ext>
                          </a:extLst>
                        </p:cNvPr>
                        <p:cNvSpPr>
                          <a:spLocks noChangeArrowheads="1"/>
                        </p:cNvSpPr>
                        <p:nvPr/>
                      </p:nvSpPr>
                      <p:spPr bwMode="auto">
                        <a:xfrm>
                          <a:off x="7427" y="5629"/>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0" name="Freeform 367">
                          <a:extLst>
                            <a:ext uri="{FF2B5EF4-FFF2-40B4-BE49-F238E27FC236}">
                              <a16:creationId xmlns:a16="http://schemas.microsoft.com/office/drawing/2014/main" id="{CADD5F33-F5B8-D46D-DE59-AE5A075F8CB6}"/>
                            </a:ext>
                          </a:extLst>
                        </p:cNvPr>
                        <p:cNvSpPr>
                          <a:spLocks/>
                        </p:cNvSpPr>
                        <p:nvPr/>
                      </p:nvSpPr>
                      <p:spPr bwMode="auto">
                        <a:xfrm>
                          <a:off x="7425" y="5626"/>
                          <a:ext cx="6" cy="4"/>
                        </a:xfrm>
                        <a:custGeom>
                          <a:avLst/>
                          <a:gdLst>
                            <a:gd name="T0" fmla="*/ 8 w 9"/>
                            <a:gd name="T1" fmla="*/ 5 h 7"/>
                            <a:gd name="T2" fmla="*/ 4 w 9"/>
                            <a:gd name="T3" fmla="*/ 6 h 7"/>
                            <a:gd name="T4" fmla="*/ 1 w 9"/>
                            <a:gd name="T5" fmla="*/ 3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7"/>
                                <a:pt x="6" y="7"/>
                                <a:pt x="4" y="6"/>
                              </a:cubicBezTo>
                              <a:cubicBezTo>
                                <a:pt x="1" y="6"/>
                                <a:pt x="0" y="4"/>
                                <a:pt x="1" y="3"/>
                              </a:cubicBezTo>
                              <a:cubicBezTo>
                                <a:pt x="1" y="1"/>
                                <a:pt x="3" y="0"/>
                                <a:pt x="5" y="1"/>
                              </a:cubicBezTo>
                              <a:cubicBezTo>
                                <a:pt x="7" y="2"/>
                                <a:pt x="9" y="4"/>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1" name="Oval 368">
                          <a:extLst>
                            <a:ext uri="{FF2B5EF4-FFF2-40B4-BE49-F238E27FC236}">
                              <a16:creationId xmlns:a16="http://schemas.microsoft.com/office/drawing/2014/main" id="{D5271732-54CD-43A9-7F6F-DC0943675DED}"/>
                            </a:ext>
                          </a:extLst>
                        </p:cNvPr>
                        <p:cNvSpPr>
                          <a:spLocks noChangeArrowheads="1"/>
                        </p:cNvSpPr>
                        <p:nvPr/>
                      </p:nvSpPr>
                      <p:spPr bwMode="auto">
                        <a:xfrm>
                          <a:off x="7437" y="5627"/>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2" name="Oval 369">
                          <a:extLst>
                            <a:ext uri="{FF2B5EF4-FFF2-40B4-BE49-F238E27FC236}">
                              <a16:creationId xmlns:a16="http://schemas.microsoft.com/office/drawing/2014/main" id="{F597F537-E0C2-A975-A5E4-A9E39E76212F}"/>
                            </a:ext>
                          </a:extLst>
                        </p:cNvPr>
                        <p:cNvSpPr>
                          <a:spLocks noChangeArrowheads="1"/>
                        </p:cNvSpPr>
                        <p:nvPr/>
                      </p:nvSpPr>
                      <p:spPr bwMode="auto">
                        <a:xfrm>
                          <a:off x="7441" y="5627"/>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3" name="Freeform 370">
                          <a:extLst>
                            <a:ext uri="{FF2B5EF4-FFF2-40B4-BE49-F238E27FC236}">
                              <a16:creationId xmlns:a16="http://schemas.microsoft.com/office/drawing/2014/main" id="{76811C78-6F48-24CF-3562-1C4D6AC43FB9}"/>
                            </a:ext>
                          </a:extLst>
                        </p:cNvPr>
                        <p:cNvSpPr>
                          <a:spLocks/>
                        </p:cNvSpPr>
                        <p:nvPr/>
                      </p:nvSpPr>
                      <p:spPr bwMode="auto">
                        <a:xfrm>
                          <a:off x="7439" y="5624"/>
                          <a:ext cx="6" cy="5"/>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6"/>
                                <a:pt x="0" y="4"/>
                                <a:pt x="0" y="2"/>
                              </a:cubicBezTo>
                              <a:cubicBezTo>
                                <a:pt x="1" y="1"/>
                                <a:pt x="3" y="0"/>
                                <a:pt x="5" y="1"/>
                              </a:cubicBezTo>
                              <a:cubicBezTo>
                                <a:pt x="7" y="2"/>
                                <a:pt x="8" y="4"/>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4" name="Oval 371">
                          <a:extLst>
                            <a:ext uri="{FF2B5EF4-FFF2-40B4-BE49-F238E27FC236}">
                              <a16:creationId xmlns:a16="http://schemas.microsoft.com/office/drawing/2014/main" id="{DE5B7B61-3E50-E9E6-1C4B-7E203AEBC04F}"/>
                            </a:ext>
                          </a:extLst>
                        </p:cNvPr>
                        <p:cNvSpPr>
                          <a:spLocks noChangeArrowheads="1"/>
                        </p:cNvSpPr>
                        <p:nvPr/>
                      </p:nvSpPr>
                      <p:spPr bwMode="auto">
                        <a:xfrm>
                          <a:off x="7436" y="5622"/>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5" name="Oval 372">
                          <a:extLst>
                            <a:ext uri="{FF2B5EF4-FFF2-40B4-BE49-F238E27FC236}">
                              <a16:creationId xmlns:a16="http://schemas.microsoft.com/office/drawing/2014/main" id="{C9615B1E-DCCE-64C7-F935-CF24091C05F6}"/>
                            </a:ext>
                          </a:extLst>
                        </p:cNvPr>
                        <p:cNvSpPr>
                          <a:spLocks noChangeArrowheads="1"/>
                        </p:cNvSpPr>
                        <p:nvPr/>
                      </p:nvSpPr>
                      <p:spPr bwMode="auto">
                        <a:xfrm>
                          <a:off x="7439" y="5622"/>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373">
                          <a:extLst>
                            <a:ext uri="{FF2B5EF4-FFF2-40B4-BE49-F238E27FC236}">
                              <a16:creationId xmlns:a16="http://schemas.microsoft.com/office/drawing/2014/main" id="{24D3EA77-D754-539A-AD60-8454D9F52C5F}"/>
                            </a:ext>
                          </a:extLst>
                        </p:cNvPr>
                        <p:cNvSpPr>
                          <a:spLocks/>
                        </p:cNvSpPr>
                        <p:nvPr/>
                      </p:nvSpPr>
                      <p:spPr bwMode="auto">
                        <a:xfrm>
                          <a:off x="7438" y="5620"/>
                          <a:ext cx="5" cy="4"/>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4"/>
                                <a:pt x="0" y="2"/>
                              </a:cubicBezTo>
                              <a:cubicBezTo>
                                <a:pt x="1" y="1"/>
                                <a:pt x="3" y="0"/>
                                <a:pt x="5" y="1"/>
                              </a:cubicBezTo>
                              <a:cubicBezTo>
                                <a:pt x="7" y="2"/>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Oval 374">
                          <a:extLst>
                            <a:ext uri="{FF2B5EF4-FFF2-40B4-BE49-F238E27FC236}">
                              <a16:creationId xmlns:a16="http://schemas.microsoft.com/office/drawing/2014/main" id="{2A0F9A66-314D-D6B2-C3D9-1780D21A2EA6}"/>
                            </a:ext>
                          </a:extLst>
                        </p:cNvPr>
                        <p:cNvSpPr>
                          <a:spLocks noChangeArrowheads="1"/>
                        </p:cNvSpPr>
                        <p:nvPr/>
                      </p:nvSpPr>
                      <p:spPr bwMode="auto">
                        <a:xfrm>
                          <a:off x="7427" y="5626"/>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8" name="Oval 375">
                          <a:extLst>
                            <a:ext uri="{FF2B5EF4-FFF2-40B4-BE49-F238E27FC236}">
                              <a16:creationId xmlns:a16="http://schemas.microsoft.com/office/drawing/2014/main" id="{FC04DDCB-D041-EE70-0DAF-918DB33E90DB}"/>
                            </a:ext>
                          </a:extLst>
                        </p:cNvPr>
                        <p:cNvSpPr>
                          <a:spLocks noChangeArrowheads="1"/>
                        </p:cNvSpPr>
                        <p:nvPr/>
                      </p:nvSpPr>
                      <p:spPr bwMode="auto">
                        <a:xfrm>
                          <a:off x="7431" y="5626"/>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9" name="Freeform 376">
                          <a:extLst>
                            <a:ext uri="{FF2B5EF4-FFF2-40B4-BE49-F238E27FC236}">
                              <a16:creationId xmlns:a16="http://schemas.microsoft.com/office/drawing/2014/main" id="{83C6BFE4-E157-D161-9B99-4CC4D5468D6A}"/>
                            </a:ext>
                          </a:extLst>
                        </p:cNvPr>
                        <p:cNvSpPr>
                          <a:spLocks/>
                        </p:cNvSpPr>
                        <p:nvPr/>
                      </p:nvSpPr>
                      <p:spPr bwMode="auto">
                        <a:xfrm>
                          <a:off x="7430" y="5623"/>
                          <a:ext cx="5" cy="4"/>
                        </a:xfrm>
                        <a:custGeom>
                          <a:avLst/>
                          <a:gdLst>
                            <a:gd name="T0" fmla="*/ 8 w 8"/>
                            <a:gd name="T1" fmla="*/ 4 h 6"/>
                            <a:gd name="T2" fmla="*/ 3 w 8"/>
                            <a:gd name="T3" fmla="*/ 6 h 6"/>
                            <a:gd name="T4" fmla="*/ 0 w 8"/>
                            <a:gd name="T5" fmla="*/ 2 h 6"/>
                            <a:gd name="T6" fmla="*/ 5 w 8"/>
                            <a:gd name="T7" fmla="*/ 0 h 6"/>
                            <a:gd name="T8" fmla="*/ 8 w 8"/>
                            <a:gd name="T9" fmla="*/ 4 h 6"/>
                          </a:gdLst>
                          <a:ahLst/>
                          <a:cxnLst>
                            <a:cxn ang="0">
                              <a:pos x="T0" y="T1"/>
                            </a:cxn>
                            <a:cxn ang="0">
                              <a:pos x="T2" y="T3"/>
                            </a:cxn>
                            <a:cxn ang="0">
                              <a:pos x="T4" y="T5"/>
                            </a:cxn>
                            <a:cxn ang="0">
                              <a:pos x="T6" y="T7"/>
                            </a:cxn>
                            <a:cxn ang="0">
                              <a:pos x="T8" y="T9"/>
                            </a:cxn>
                          </a:cxnLst>
                          <a:rect l="0" t="0" r="r" b="b"/>
                          <a:pathLst>
                            <a:path w="8" h="6">
                              <a:moveTo>
                                <a:pt x="8" y="4"/>
                              </a:moveTo>
                              <a:cubicBezTo>
                                <a:pt x="7" y="6"/>
                                <a:pt x="5" y="6"/>
                                <a:pt x="3" y="6"/>
                              </a:cubicBezTo>
                              <a:cubicBezTo>
                                <a:pt x="1" y="5"/>
                                <a:pt x="0" y="3"/>
                                <a:pt x="0" y="2"/>
                              </a:cubicBezTo>
                              <a:cubicBezTo>
                                <a:pt x="1" y="0"/>
                                <a:pt x="3" y="0"/>
                                <a:pt x="5" y="0"/>
                              </a:cubicBezTo>
                              <a:cubicBezTo>
                                <a:pt x="7" y="1"/>
                                <a:pt x="8"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0" name="Oval 377">
                          <a:extLst>
                            <a:ext uri="{FF2B5EF4-FFF2-40B4-BE49-F238E27FC236}">
                              <a16:creationId xmlns:a16="http://schemas.microsoft.com/office/drawing/2014/main" id="{F7131903-C24D-58C3-4681-C677A8C03231}"/>
                            </a:ext>
                          </a:extLst>
                        </p:cNvPr>
                        <p:cNvSpPr>
                          <a:spLocks noChangeArrowheads="1"/>
                        </p:cNvSpPr>
                        <p:nvPr/>
                      </p:nvSpPr>
                      <p:spPr bwMode="auto">
                        <a:xfrm>
                          <a:off x="7427" y="5619"/>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1" name="Oval 378">
                          <a:extLst>
                            <a:ext uri="{FF2B5EF4-FFF2-40B4-BE49-F238E27FC236}">
                              <a16:creationId xmlns:a16="http://schemas.microsoft.com/office/drawing/2014/main" id="{45985AE7-9393-ED05-C2CF-9D5F33CAE0F1}"/>
                            </a:ext>
                          </a:extLst>
                        </p:cNvPr>
                        <p:cNvSpPr>
                          <a:spLocks noChangeArrowheads="1"/>
                        </p:cNvSpPr>
                        <p:nvPr/>
                      </p:nvSpPr>
                      <p:spPr bwMode="auto">
                        <a:xfrm>
                          <a:off x="7430" y="5619"/>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2" name="Freeform 379">
                          <a:extLst>
                            <a:ext uri="{FF2B5EF4-FFF2-40B4-BE49-F238E27FC236}">
                              <a16:creationId xmlns:a16="http://schemas.microsoft.com/office/drawing/2014/main" id="{C3AE8CB6-2A41-F7FB-47A9-7146632A4BA6}"/>
                            </a:ext>
                          </a:extLst>
                        </p:cNvPr>
                        <p:cNvSpPr>
                          <a:spLocks/>
                        </p:cNvSpPr>
                        <p:nvPr/>
                      </p:nvSpPr>
                      <p:spPr bwMode="auto">
                        <a:xfrm>
                          <a:off x="7429" y="5616"/>
                          <a:ext cx="5" cy="5"/>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4"/>
                                <a:pt x="0" y="2"/>
                              </a:cubicBezTo>
                              <a:cubicBezTo>
                                <a:pt x="1" y="1"/>
                                <a:pt x="3" y="0"/>
                                <a:pt x="5" y="1"/>
                              </a:cubicBezTo>
                              <a:cubicBezTo>
                                <a:pt x="7" y="2"/>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3" name="Oval 380">
                          <a:extLst>
                            <a:ext uri="{FF2B5EF4-FFF2-40B4-BE49-F238E27FC236}">
                              <a16:creationId xmlns:a16="http://schemas.microsoft.com/office/drawing/2014/main" id="{2C3799DC-18DF-CC8F-8614-AA16219E4010}"/>
                            </a:ext>
                          </a:extLst>
                        </p:cNvPr>
                        <p:cNvSpPr>
                          <a:spLocks noChangeArrowheads="1"/>
                        </p:cNvSpPr>
                        <p:nvPr/>
                      </p:nvSpPr>
                      <p:spPr bwMode="auto">
                        <a:xfrm>
                          <a:off x="7421" y="5616"/>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4" name="Oval 381">
                          <a:extLst>
                            <a:ext uri="{FF2B5EF4-FFF2-40B4-BE49-F238E27FC236}">
                              <a16:creationId xmlns:a16="http://schemas.microsoft.com/office/drawing/2014/main" id="{70D02447-524D-B31C-C3E2-19387EA0AD9D}"/>
                            </a:ext>
                          </a:extLst>
                        </p:cNvPr>
                        <p:cNvSpPr>
                          <a:spLocks noChangeArrowheads="1"/>
                        </p:cNvSpPr>
                        <p:nvPr/>
                      </p:nvSpPr>
                      <p:spPr bwMode="auto">
                        <a:xfrm>
                          <a:off x="7425" y="5616"/>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5" name="Freeform 382">
                          <a:extLst>
                            <a:ext uri="{FF2B5EF4-FFF2-40B4-BE49-F238E27FC236}">
                              <a16:creationId xmlns:a16="http://schemas.microsoft.com/office/drawing/2014/main" id="{A515A983-3C16-18E7-8919-52490F0B3A32}"/>
                            </a:ext>
                          </a:extLst>
                        </p:cNvPr>
                        <p:cNvSpPr>
                          <a:spLocks/>
                        </p:cNvSpPr>
                        <p:nvPr/>
                      </p:nvSpPr>
                      <p:spPr bwMode="auto">
                        <a:xfrm>
                          <a:off x="7423" y="5613"/>
                          <a:ext cx="6" cy="5"/>
                        </a:xfrm>
                        <a:custGeom>
                          <a:avLst/>
                          <a:gdLst>
                            <a:gd name="T0" fmla="*/ 8 w 9"/>
                            <a:gd name="T1" fmla="*/ 5 h 7"/>
                            <a:gd name="T2" fmla="*/ 3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3" y="6"/>
                              </a:cubicBezTo>
                              <a:cubicBezTo>
                                <a:pt x="1" y="5"/>
                                <a:pt x="0" y="4"/>
                                <a:pt x="1" y="2"/>
                              </a:cubicBezTo>
                              <a:cubicBezTo>
                                <a:pt x="1" y="1"/>
                                <a:pt x="3" y="0"/>
                                <a:pt x="5" y="1"/>
                              </a:cubicBezTo>
                              <a:cubicBezTo>
                                <a:pt x="7" y="2"/>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Oval 383">
                          <a:extLst>
                            <a:ext uri="{FF2B5EF4-FFF2-40B4-BE49-F238E27FC236}">
                              <a16:creationId xmlns:a16="http://schemas.microsoft.com/office/drawing/2014/main" id="{07773AA8-6580-FDF0-CC08-37145E998267}"/>
                            </a:ext>
                          </a:extLst>
                        </p:cNvPr>
                        <p:cNvSpPr>
                          <a:spLocks noChangeArrowheads="1"/>
                        </p:cNvSpPr>
                        <p:nvPr/>
                      </p:nvSpPr>
                      <p:spPr bwMode="auto">
                        <a:xfrm>
                          <a:off x="7426" y="5614"/>
                          <a:ext cx="6"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7" name="Oval 384">
                          <a:extLst>
                            <a:ext uri="{FF2B5EF4-FFF2-40B4-BE49-F238E27FC236}">
                              <a16:creationId xmlns:a16="http://schemas.microsoft.com/office/drawing/2014/main" id="{93F5BB65-B8FF-281B-FBBF-2B90A779266B}"/>
                            </a:ext>
                          </a:extLst>
                        </p:cNvPr>
                        <p:cNvSpPr>
                          <a:spLocks noChangeArrowheads="1"/>
                        </p:cNvSpPr>
                        <p:nvPr/>
                      </p:nvSpPr>
                      <p:spPr bwMode="auto">
                        <a:xfrm>
                          <a:off x="7430" y="5614"/>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Freeform 385">
                          <a:extLst>
                            <a:ext uri="{FF2B5EF4-FFF2-40B4-BE49-F238E27FC236}">
                              <a16:creationId xmlns:a16="http://schemas.microsoft.com/office/drawing/2014/main" id="{F850ABEE-9869-61FE-E006-4A0A2D63B63E}"/>
                            </a:ext>
                          </a:extLst>
                        </p:cNvPr>
                        <p:cNvSpPr>
                          <a:spLocks/>
                        </p:cNvSpPr>
                        <p:nvPr/>
                      </p:nvSpPr>
                      <p:spPr bwMode="auto">
                        <a:xfrm>
                          <a:off x="7429" y="5612"/>
                          <a:ext cx="5" cy="4"/>
                        </a:xfrm>
                        <a:custGeom>
                          <a:avLst/>
                          <a:gdLst>
                            <a:gd name="T0" fmla="*/ 8 w 8"/>
                            <a:gd name="T1" fmla="*/ 4 h 6"/>
                            <a:gd name="T2" fmla="*/ 3 w 8"/>
                            <a:gd name="T3" fmla="*/ 6 h 6"/>
                            <a:gd name="T4" fmla="*/ 0 w 8"/>
                            <a:gd name="T5" fmla="*/ 2 h 6"/>
                            <a:gd name="T6" fmla="*/ 5 w 8"/>
                            <a:gd name="T7" fmla="*/ 0 h 6"/>
                            <a:gd name="T8" fmla="*/ 8 w 8"/>
                            <a:gd name="T9" fmla="*/ 4 h 6"/>
                          </a:gdLst>
                          <a:ahLst/>
                          <a:cxnLst>
                            <a:cxn ang="0">
                              <a:pos x="T0" y="T1"/>
                            </a:cxn>
                            <a:cxn ang="0">
                              <a:pos x="T2" y="T3"/>
                            </a:cxn>
                            <a:cxn ang="0">
                              <a:pos x="T4" y="T5"/>
                            </a:cxn>
                            <a:cxn ang="0">
                              <a:pos x="T6" y="T7"/>
                            </a:cxn>
                            <a:cxn ang="0">
                              <a:pos x="T8" y="T9"/>
                            </a:cxn>
                          </a:cxnLst>
                          <a:rect l="0" t="0" r="r" b="b"/>
                          <a:pathLst>
                            <a:path w="8" h="6">
                              <a:moveTo>
                                <a:pt x="8" y="4"/>
                              </a:moveTo>
                              <a:cubicBezTo>
                                <a:pt x="7" y="6"/>
                                <a:pt x="5" y="6"/>
                                <a:pt x="3" y="6"/>
                              </a:cubicBezTo>
                              <a:cubicBezTo>
                                <a:pt x="1" y="5"/>
                                <a:pt x="0" y="3"/>
                                <a:pt x="0" y="2"/>
                              </a:cubicBezTo>
                              <a:cubicBezTo>
                                <a:pt x="1" y="0"/>
                                <a:pt x="3" y="0"/>
                                <a:pt x="5" y="0"/>
                              </a:cubicBezTo>
                              <a:cubicBezTo>
                                <a:pt x="7" y="1"/>
                                <a:pt x="8"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9" name="Oval 386">
                          <a:extLst>
                            <a:ext uri="{FF2B5EF4-FFF2-40B4-BE49-F238E27FC236}">
                              <a16:creationId xmlns:a16="http://schemas.microsoft.com/office/drawing/2014/main" id="{194FFEF9-6D98-BD41-C670-2E4E6A97F2B2}"/>
                            </a:ext>
                          </a:extLst>
                        </p:cNvPr>
                        <p:cNvSpPr>
                          <a:spLocks noChangeArrowheads="1"/>
                        </p:cNvSpPr>
                        <p:nvPr/>
                      </p:nvSpPr>
                      <p:spPr bwMode="auto">
                        <a:xfrm>
                          <a:off x="7434" y="5617"/>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0" name="Oval 387">
                          <a:extLst>
                            <a:ext uri="{FF2B5EF4-FFF2-40B4-BE49-F238E27FC236}">
                              <a16:creationId xmlns:a16="http://schemas.microsoft.com/office/drawing/2014/main" id="{5787EC6A-B9D6-5117-AF23-2CE29A38A2D4}"/>
                            </a:ext>
                          </a:extLst>
                        </p:cNvPr>
                        <p:cNvSpPr>
                          <a:spLocks noChangeArrowheads="1"/>
                        </p:cNvSpPr>
                        <p:nvPr/>
                      </p:nvSpPr>
                      <p:spPr bwMode="auto">
                        <a:xfrm>
                          <a:off x="7439" y="5617"/>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Freeform 388">
                          <a:extLst>
                            <a:ext uri="{FF2B5EF4-FFF2-40B4-BE49-F238E27FC236}">
                              <a16:creationId xmlns:a16="http://schemas.microsoft.com/office/drawing/2014/main" id="{5888F793-CADD-2959-6DB1-A0EE95C796EC}"/>
                            </a:ext>
                          </a:extLst>
                        </p:cNvPr>
                        <p:cNvSpPr>
                          <a:spLocks/>
                        </p:cNvSpPr>
                        <p:nvPr/>
                      </p:nvSpPr>
                      <p:spPr bwMode="auto">
                        <a:xfrm>
                          <a:off x="7437" y="5614"/>
                          <a:ext cx="6" cy="4"/>
                        </a:xfrm>
                        <a:custGeom>
                          <a:avLst/>
                          <a:gdLst>
                            <a:gd name="T0" fmla="*/ 8 w 9"/>
                            <a:gd name="T1" fmla="*/ 4 h 6"/>
                            <a:gd name="T2" fmla="*/ 4 w 9"/>
                            <a:gd name="T3" fmla="*/ 6 h 6"/>
                            <a:gd name="T4" fmla="*/ 1 w 9"/>
                            <a:gd name="T5" fmla="*/ 2 h 6"/>
                            <a:gd name="T6" fmla="*/ 5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4" y="6"/>
                              </a:cubicBezTo>
                              <a:cubicBezTo>
                                <a:pt x="1" y="5"/>
                                <a:pt x="0" y="3"/>
                                <a:pt x="1" y="2"/>
                              </a:cubicBezTo>
                              <a:cubicBezTo>
                                <a:pt x="1" y="0"/>
                                <a:pt x="3" y="0"/>
                                <a:pt x="5" y="0"/>
                              </a:cubicBezTo>
                              <a:cubicBezTo>
                                <a:pt x="7"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2" name="Oval 389">
                          <a:extLst>
                            <a:ext uri="{FF2B5EF4-FFF2-40B4-BE49-F238E27FC236}">
                              <a16:creationId xmlns:a16="http://schemas.microsoft.com/office/drawing/2014/main" id="{68AC32D8-E9FB-5BF8-C7AE-155AA4682162}"/>
                            </a:ext>
                          </a:extLst>
                        </p:cNvPr>
                        <p:cNvSpPr>
                          <a:spLocks noChangeArrowheads="1"/>
                        </p:cNvSpPr>
                        <p:nvPr/>
                      </p:nvSpPr>
                      <p:spPr bwMode="auto">
                        <a:xfrm>
                          <a:off x="7432" y="5614"/>
                          <a:ext cx="6"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3" name="Oval 390">
                          <a:extLst>
                            <a:ext uri="{FF2B5EF4-FFF2-40B4-BE49-F238E27FC236}">
                              <a16:creationId xmlns:a16="http://schemas.microsoft.com/office/drawing/2014/main" id="{0C8CB002-2235-B024-797B-A8A4B66A768B}"/>
                            </a:ext>
                          </a:extLst>
                        </p:cNvPr>
                        <p:cNvSpPr>
                          <a:spLocks noChangeArrowheads="1"/>
                        </p:cNvSpPr>
                        <p:nvPr/>
                      </p:nvSpPr>
                      <p:spPr bwMode="auto">
                        <a:xfrm>
                          <a:off x="7437" y="5614"/>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4" name="Freeform 391">
                          <a:extLst>
                            <a:ext uri="{FF2B5EF4-FFF2-40B4-BE49-F238E27FC236}">
                              <a16:creationId xmlns:a16="http://schemas.microsoft.com/office/drawing/2014/main" id="{6EF0A48F-3F63-D25C-1E03-C0667C2E9B34}"/>
                            </a:ext>
                          </a:extLst>
                        </p:cNvPr>
                        <p:cNvSpPr>
                          <a:spLocks/>
                        </p:cNvSpPr>
                        <p:nvPr/>
                      </p:nvSpPr>
                      <p:spPr bwMode="auto">
                        <a:xfrm>
                          <a:off x="7435" y="5612"/>
                          <a:ext cx="6" cy="4"/>
                        </a:xfrm>
                        <a:custGeom>
                          <a:avLst/>
                          <a:gdLst>
                            <a:gd name="T0" fmla="*/ 8 w 9"/>
                            <a:gd name="T1" fmla="*/ 5 h 7"/>
                            <a:gd name="T2" fmla="*/ 4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4" y="6"/>
                              </a:cubicBezTo>
                              <a:cubicBezTo>
                                <a:pt x="1" y="5"/>
                                <a:pt x="0" y="3"/>
                                <a:pt x="1" y="2"/>
                              </a:cubicBezTo>
                              <a:cubicBezTo>
                                <a:pt x="1" y="1"/>
                                <a:pt x="3" y="0"/>
                                <a:pt x="5" y="1"/>
                              </a:cubicBezTo>
                              <a:cubicBezTo>
                                <a:pt x="7" y="1"/>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5" name="Oval 392">
                          <a:extLst>
                            <a:ext uri="{FF2B5EF4-FFF2-40B4-BE49-F238E27FC236}">
                              <a16:creationId xmlns:a16="http://schemas.microsoft.com/office/drawing/2014/main" id="{B8C1F5C7-F498-EE5B-EB24-B224556054D5}"/>
                            </a:ext>
                          </a:extLst>
                        </p:cNvPr>
                        <p:cNvSpPr>
                          <a:spLocks noChangeArrowheads="1"/>
                        </p:cNvSpPr>
                        <p:nvPr/>
                      </p:nvSpPr>
                      <p:spPr bwMode="auto">
                        <a:xfrm>
                          <a:off x="7420" y="5620"/>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6" name="Oval 393">
                          <a:extLst>
                            <a:ext uri="{FF2B5EF4-FFF2-40B4-BE49-F238E27FC236}">
                              <a16:creationId xmlns:a16="http://schemas.microsoft.com/office/drawing/2014/main" id="{EF6A4590-A14F-F4AF-D676-FF285142DD93}"/>
                            </a:ext>
                          </a:extLst>
                        </p:cNvPr>
                        <p:cNvSpPr>
                          <a:spLocks noChangeArrowheads="1"/>
                        </p:cNvSpPr>
                        <p:nvPr/>
                      </p:nvSpPr>
                      <p:spPr bwMode="auto">
                        <a:xfrm>
                          <a:off x="7425" y="5620"/>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7" name="Freeform 394">
                          <a:extLst>
                            <a:ext uri="{FF2B5EF4-FFF2-40B4-BE49-F238E27FC236}">
                              <a16:creationId xmlns:a16="http://schemas.microsoft.com/office/drawing/2014/main" id="{5F3AF8D5-8D34-AAAB-246E-0BF2F5E24E04}"/>
                            </a:ext>
                          </a:extLst>
                        </p:cNvPr>
                        <p:cNvSpPr>
                          <a:spLocks/>
                        </p:cNvSpPr>
                        <p:nvPr/>
                      </p:nvSpPr>
                      <p:spPr bwMode="auto">
                        <a:xfrm>
                          <a:off x="7423" y="5617"/>
                          <a:ext cx="6" cy="4"/>
                        </a:xfrm>
                        <a:custGeom>
                          <a:avLst/>
                          <a:gdLst>
                            <a:gd name="T0" fmla="*/ 8 w 9"/>
                            <a:gd name="T1" fmla="*/ 5 h 7"/>
                            <a:gd name="T2" fmla="*/ 4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4" y="6"/>
                              </a:cubicBezTo>
                              <a:cubicBezTo>
                                <a:pt x="1" y="6"/>
                                <a:pt x="0" y="4"/>
                                <a:pt x="1" y="2"/>
                              </a:cubicBezTo>
                              <a:cubicBezTo>
                                <a:pt x="1" y="1"/>
                                <a:pt x="3" y="0"/>
                                <a:pt x="5" y="1"/>
                              </a:cubicBezTo>
                              <a:cubicBezTo>
                                <a:pt x="7" y="2"/>
                                <a:pt x="9" y="4"/>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8" name="Oval 395">
                          <a:extLst>
                            <a:ext uri="{FF2B5EF4-FFF2-40B4-BE49-F238E27FC236}">
                              <a16:creationId xmlns:a16="http://schemas.microsoft.com/office/drawing/2014/main" id="{98A54830-F624-3F53-43BF-7E1C90D2A74C}"/>
                            </a:ext>
                          </a:extLst>
                        </p:cNvPr>
                        <p:cNvSpPr>
                          <a:spLocks noChangeArrowheads="1"/>
                        </p:cNvSpPr>
                        <p:nvPr/>
                      </p:nvSpPr>
                      <p:spPr bwMode="auto">
                        <a:xfrm>
                          <a:off x="7433" y="5620"/>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9" name="Oval 396">
                          <a:extLst>
                            <a:ext uri="{FF2B5EF4-FFF2-40B4-BE49-F238E27FC236}">
                              <a16:creationId xmlns:a16="http://schemas.microsoft.com/office/drawing/2014/main" id="{B595AFF2-6704-87AD-52D4-DFE01B51AB9B}"/>
                            </a:ext>
                          </a:extLst>
                        </p:cNvPr>
                        <p:cNvSpPr>
                          <a:spLocks noChangeArrowheads="1"/>
                        </p:cNvSpPr>
                        <p:nvPr/>
                      </p:nvSpPr>
                      <p:spPr bwMode="auto">
                        <a:xfrm>
                          <a:off x="7438" y="5620"/>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0" name="Freeform 397">
                          <a:extLst>
                            <a:ext uri="{FF2B5EF4-FFF2-40B4-BE49-F238E27FC236}">
                              <a16:creationId xmlns:a16="http://schemas.microsoft.com/office/drawing/2014/main" id="{29FEC290-394D-057B-925B-3FA9F375BCDF}"/>
                            </a:ext>
                          </a:extLst>
                        </p:cNvPr>
                        <p:cNvSpPr>
                          <a:spLocks/>
                        </p:cNvSpPr>
                        <p:nvPr/>
                      </p:nvSpPr>
                      <p:spPr bwMode="auto">
                        <a:xfrm>
                          <a:off x="7436" y="5618"/>
                          <a:ext cx="5" cy="4"/>
                        </a:xfrm>
                        <a:custGeom>
                          <a:avLst/>
                          <a:gdLst>
                            <a:gd name="T0" fmla="*/ 8 w 9"/>
                            <a:gd name="T1" fmla="*/ 5 h 7"/>
                            <a:gd name="T2" fmla="*/ 4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4" y="6"/>
                              </a:cubicBezTo>
                              <a:cubicBezTo>
                                <a:pt x="1" y="6"/>
                                <a:pt x="0" y="4"/>
                                <a:pt x="1" y="2"/>
                              </a:cubicBezTo>
                              <a:cubicBezTo>
                                <a:pt x="1" y="1"/>
                                <a:pt x="3" y="0"/>
                                <a:pt x="5" y="1"/>
                              </a:cubicBezTo>
                              <a:cubicBezTo>
                                <a:pt x="7" y="2"/>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1" name="Oval 398">
                          <a:extLst>
                            <a:ext uri="{FF2B5EF4-FFF2-40B4-BE49-F238E27FC236}">
                              <a16:creationId xmlns:a16="http://schemas.microsoft.com/office/drawing/2014/main" id="{6C03029C-FB57-8346-23C4-57887AEDBC14}"/>
                            </a:ext>
                          </a:extLst>
                        </p:cNvPr>
                        <p:cNvSpPr>
                          <a:spLocks noChangeArrowheads="1"/>
                        </p:cNvSpPr>
                        <p:nvPr/>
                      </p:nvSpPr>
                      <p:spPr bwMode="auto">
                        <a:xfrm>
                          <a:off x="7425" y="5621"/>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2" name="Oval 399">
                          <a:extLst>
                            <a:ext uri="{FF2B5EF4-FFF2-40B4-BE49-F238E27FC236}">
                              <a16:creationId xmlns:a16="http://schemas.microsoft.com/office/drawing/2014/main" id="{918701E8-89B6-1ED4-0549-196E3E79EDFF}"/>
                            </a:ext>
                          </a:extLst>
                        </p:cNvPr>
                        <p:cNvSpPr>
                          <a:spLocks noChangeArrowheads="1"/>
                        </p:cNvSpPr>
                        <p:nvPr/>
                      </p:nvSpPr>
                      <p:spPr bwMode="auto">
                        <a:xfrm>
                          <a:off x="7429" y="5621"/>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3" name="Freeform 400">
                          <a:extLst>
                            <a:ext uri="{FF2B5EF4-FFF2-40B4-BE49-F238E27FC236}">
                              <a16:creationId xmlns:a16="http://schemas.microsoft.com/office/drawing/2014/main" id="{67ECF022-8570-8DF4-5DBA-BF6D1E826CA2}"/>
                            </a:ext>
                          </a:extLst>
                        </p:cNvPr>
                        <p:cNvSpPr>
                          <a:spLocks/>
                        </p:cNvSpPr>
                        <p:nvPr/>
                      </p:nvSpPr>
                      <p:spPr bwMode="auto">
                        <a:xfrm>
                          <a:off x="7428" y="5619"/>
                          <a:ext cx="6" cy="4"/>
                        </a:xfrm>
                        <a:custGeom>
                          <a:avLst/>
                          <a:gdLst>
                            <a:gd name="T0" fmla="*/ 8 w 9"/>
                            <a:gd name="T1" fmla="*/ 5 h 7"/>
                            <a:gd name="T2" fmla="*/ 3 w 9"/>
                            <a:gd name="T3" fmla="*/ 6 h 7"/>
                            <a:gd name="T4" fmla="*/ 0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3" y="6"/>
                              </a:cubicBezTo>
                              <a:cubicBezTo>
                                <a:pt x="1" y="5"/>
                                <a:pt x="0" y="4"/>
                                <a:pt x="0" y="2"/>
                              </a:cubicBezTo>
                              <a:cubicBezTo>
                                <a:pt x="1" y="1"/>
                                <a:pt x="3" y="0"/>
                                <a:pt x="5" y="1"/>
                              </a:cubicBezTo>
                              <a:cubicBezTo>
                                <a:pt x="7" y="2"/>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4" name="Oval 401">
                          <a:extLst>
                            <a:ext uri="{FF2B5EF4-FFF2-40B4-BE49-F238E27FC236}">
                              <a16:creationId xmlns:a16="http://schemas.microsoft.com/office/drawing/2014/main" id="{47906291-5252-3AD4-5F3F-267689E9B877}"/>
                            </a:ext>
                          </a:extLst>
                        </p:cNvPr>
                        <p:cNvSpPr>
                          <a:spLocks noChangeArrowheads="1"/>
                        </p:cNvSpPr>
                        <p:nvPr/>
                      </p:nvSpPr>
                      <p:spPr bwMode="auto">
                        <a:xfrm>
                          <a:off x="7439" y="5620"/>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5" name="Oval 402">
                          <a:extLst>
                            <a:ext uri="{FF2B5EF4-FFF2-40B4-BE49-F238E27FC236}">
                              <a16:creationId xmlns:a16="http://schemas.microsoft.com/office/drawing/2014/main" id="{0A948419-96CD-04C3-13F0-62B6084C086A}"/>
                            </a:ext>
                          </a:extLst>
                        </p:cNvPr>
                        <p:cNvSpPr>
                          <a:spLocks noChangeArrowheads="1"/>
                        </p:cNvSpPr>
                        <p:nvPr/>
                      </p:nvSpPr>
                      <p:spPr bwMode="auto">
                        <a:xfrm>
                          <a:off x="7443" y="5620"/>
                          <a:ext cx="6"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6" name="Freeform 403">
                          <a:extLst>
                            <a:ext uri="{FF2B5EF4-FFF2-40B4-BE49-F238E27FC236}">
                              <a16:creationId xmlns:a16="http://schemas.microsoft.com/office/drawing/2014/main" id="{72945145-A032-541F-5FE9-DB7C965DC118}"/>
                            </a:ext>
                          </a:extLst>
                        </p:cNvPr>
                        <p:cNvSpPr>
                          <a:spLocks/>
                        </p:cNvSpPr>
                        <p:nvPr/>
                      </p:nvSpPr>
                      <p:spPr bwMode="auto">
                        <a:xfrm>
                          <a:off x="7441" y="5617"/>
                          <a:ext cx="6" cy="4"/>
                        </a:xfrm>
                        <a:custGeom>
                          <a:avLst/>
                          <a:gdLst>
                            <a:gd name="T0" fmla="*/ 9 w 9"/>
                            <a:gd name="T1" fmla="*/ 5 h 7"/>
                            <a:gd name="T2" fmla="*/ 4 w 9"/>
                            <a:gd name="T3" fmla="*/ 6 h 7"/>
                            <a:gd name="T4" fmla="*/ 1 w 9"/>
                            <a:gd name="T5" fmla="*/ 2 h 7"/>
                            <a:gd name="T6" fmla="*/ 6 w 9"/>
                            <a:gd name="T7" fmla="*/ 1 h 7"/>
                            <a:gd name="T8" fmla="*/ 9 w 9"/>
                            <a:gd name="T9" fmla="*/ 5 h 7"/>
                          </a:gdLst>
                          <a:ahLst/>
                          <a:cxnLst>
                            <a:cxn ang="0">
                              <a:pos x="T0" y="T1"/>
                            </a:cxn>
                            <a:cxn ang="0">
                              <a:pos x="T2" y="T3"/>
                            </a:cxn>
                            <a:cxn ang="0">
                              <a:pos x="T4" y="T5"/>
                            </a:cxn>
                            <a:cxn ang="0">
                              <a:pos x="T6" y="T7"/>
                            </a:cxn>
                            <a:cxn ang="0">
                              <a:pos x="T8" y="T9"/>
                            </a:cxn>
                          </a:cxnLst>
                          <a:rect l="0" t="0" r="r" b="b"/>
                          <a:pathLst>
                            <a:path w="9" h="7">
                              <a:moveTo>
                                <a:pt x="9" y="5"/>
                              </a:moveTo>
                              <a:cubicBezTo>
                                <a:pt x="8" y="6"/>
                                <a:pt x="6" y="7"/>
                                <a:pt x="4" y="6"/>
                              </a:cubicBezTo>
                              <a:cubicBezTo>
                                <a:pt x="2" y="5"/>
                                <a:pt x="0" y="4"/>
                                <a:pt x="1" y="2"/>
                              </a:cubicBezTo>
                              <a:cubicBezTo>
                                <a:pt x="1" y="1"/>
                                <a:pt x="4" y="0"/>
                                <a:pt x="6" y="1"/>
                              </a:cubicBezTo>
                              <a:cubicBezTo>
                                <a:pt x="8" y="1"/>
                                <a:pt x="9" y="3"/>
                                <a:pt x="9"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7" name="Oval 404">
                          <a:extLst>
                            <a:ext uri="{FF2B5EF4-FFF2-40B4-BE49-F238E27FC236}">
                              <a16:creationId xmlns:a16="http://schemas.microsoft.com/office/drawing/2014/main" id="{D1E93488-DB8E-24C1-DF0F-D8746BF2CEDF}"/>
                            </a:ext>
                          </a:extLst>
                        </p:cNvPr>
                        <p:cNvSpPr>
                          <a:spLocks noChangeArrowheads="1"/>
                        </p:cNvSpPr>
                        <p:nvPr/>
                      </p:nvSpPr>
                      <p:spPr bwMode="auto">
                        <a:xfrm>
                          <a:off x="7438" y="5615"/>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8" name="Oval 405">
                          <a:extLst>
                            <a:ext uri="{FF2B5EF4-FFF2-40B4-BE49-F238E27FC236}">
                              <a16:creationId xmlns:a16="http://schemas.microsoft.com/office/drawing/2014/main" id="{902A6D30-B99B-70C6-60AD-EF2CBC8E07C4}"/>
                            </a:ext>
                          </a:extLst>
                        </p:cNvPr>
                        <p:cNvSpPr>
                          <a:spLocks noChangeArrowheads="1"/>
                        </p:cNvSpPr>
                        <p:nvPr/>
                      </p:nvSpPr>
                      <p:spPr bwMode="auto">
                        <a:xfrm>
                          <a:off x="7442" y="5615"/>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9" name="Freeform 406">
                          <a:extLst>
                            <a:ext uri="{FF2B5EF4-FFF2-40B4-BE49-F238E27FC236}">
                              <a16:creationId xmlns:a16="http://schemas.microsoft.com/office/drawing/2014/main" id="{28B50256-FFFA-3475-189E-EBF3AA292711}"/>
                            </a:ext>
                          </a:extLst>
                        </p:cNvPr>
                        <p:cNvSpPr>
                          <a:spLocks/>
                        </p:cNvSpPr>
                        <p:nvPr/>
                      </p:nvSpPr>
                      <p:spPr bwMode="auto">
                        <a:xfrm>
                          <a:off x="7441" y="5612"/>
                          <a:ext cx="5" cy="4"/>
                        </a:xfrm>
                        <a:custGeom>
                          <a:avLst/>
                          <a:gdLst>
                            <a:gd name="T0" fmla="*/ 8 w 8"/>
                            <a:gd name="T1" fmla="*/ 4 h 6"/>
                            <a:gd name="T2" fmla="*/ 3 w 8"/>
                            <a:gd name="T3" fmla="*/ 6 h 6"/>
                            <a:gd name="T4" fmla="*/ 0 w 8"/>
                            <a:gd name="T5" fmla="*/ 2 h 6"/>
                            <a:gd name="T6" fmla="*/ 5 w 8"/>
                            <a:gd name="T7" fmla="*/ 0 h 6"/>
                            <a:gd name="T8" fmla="*/ 8 w 8"/>
                            <a:gd name="T9" fmla="*/ 4 h 6"/>
                          </a:gdLst>
                          <a:ahLst/>
                          <a:cxnLst>
                            <a:cxn ang="0">
                              <a:pos x="T0" y="T1"/>
                            </a:cxn>
                            <a:cxn ang="0">
                              <a:pos x="T2" y="T3"/>
                            </a:cxn>
                            <a:cxn ang="0">
                              <a:pos x="T4" y="T5"/>
                            </a:cxn>
                            <a:cxn ang="0">
                              <a:pos x="T6" y="T7"/>
                            </a:cxn>
                            <a:cxn ang="0">
                              <a:pos x="T8" y="T9"/>
                            </a:cxn>
                          </a:cxnLst>
                          <a:rect l="0" t="0" r="r" b="b"/>
                          <a:pathLst>
                            <a:path w="8" h="6">
                              <a:moveTo>
                                <a:pt x="8" y="4"/>
                              </a:moveTo>
                              <a:cubicBezTo>
                                <a:pt x="7" y="6"/>
                                <a:pt x="5" y="6"/>
                                <a:pt x="3" y="6"/>
                              </a:cubicBezTo>
                              <a:cubicBezTo>
                                <a:pt x="1" y="5"/>
                                <a:pt x="0" y="3"/>
                                <a:pt x="0" y="2"/>
                              </a:cubicBezTo>
                              <a:cubicBezTo>
                                <a:pt x="1" y="0"/>
                                <a:pt x="3" y="0"/>
                                <a:pt x="5" y="0"/>
                              </a:cubicBezTo>
                              <a:cubicBezTo>
                                <a:pt x="7" y="1"/>
                                <a:pt x="8"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0" name="Oval 407">
                          <a:extLst>
                            <a:ext uri="{FF2B5EF4-FFF2-40B4-BE49-F238E27FC236}">
                              <a16:creationId xmlns:a16="http://schemas.microsoft.com/office/drawing/2014/main" id="{E0B67670-7D6A-0685-2D4E-CAA0E0B80943}"/>
                            </a:ext>
                          </a:extLst>
                        </p:cNvPr>
                        <p:cNvSpPr>
                          <a:spLocks noChangeArrowheads="1"/>
                        </p:cNvSpPr>
                        <p:nvPr/>
                      </p:nvSpPr>
                      <p:spPr bwMode="auto">
                        <a:xfrm>
                          <a:off x="7429" y="5618"/>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1" name="Oval 408">
                          <a:extLst>
                            <a:ext uri="{FF2B5EF4-FFF2-40B4-BE49-F238E27FC236}">
                              <a16:creationId xmlns:a16="http://schemas.microsoft.com/office/drawing/2014/main" id="{13976172-D89A-E518-6DDB-0ACAB11A1BC1}"/>
                            </a:ext>
                          </a:extLst>
                        </p:cNvPr>
                        <p:cNvSpPr>
                          <a:spLocks noChangeArrowheads="1"/>
                        </p:cNvSpPr>
                        <p:nvPr/>
                      </p:nvSpPr>
                      <p:spPr bwMode="auto">
                        <a:xfrm>
                          <a:off x="7434" y="5618"/>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2" name="Freeform 409">
                          <a:extLst>
                            <a:ext uri="{FF2B5EF4-FFF2-40B4-BE49-F238E27FC236}">
                              <a16:creationId xmlns:a16="http://schemas.microsoft.com/office/drawing/2014/main" id="{F345AE78-4ECB-CBD7-7ECB-471B5ECF0E3A}"/>
                            </a:ext>
                          </a:extLst>
                        </p:cNvPr>
                        <p:cNvSpPr>
                          <a:spLocks/>
                        </p:cNvSpPr>
                        <p:nvPr/>
                      </p:nvSpPr>
                      <p:spPr bwMode="auto">
                        <a:xfrm>
                          <a:off x="7432" y="5616"/>
                          <a:ext cx="6" cy="4"/>
                        </a:xfrm>
                        <a:custGeom>
                          <a:avLst/>
                          <a:gdLst>
                            <a:gd name="T0" fmla="*/ 9 w 9"/>
                            <a:gd name="T1" fmla="*/ 5 h 7"/>
                            <a:gd name="T2" fmla="*/ 4 w 9"/>
                            <a:gd name="T3" fmla="*/ 6 h 7"/>
                            <a:gd name="T4" fmla="*/ 1 w 9"/>
                            <a:gd name="T5" fmla="*/ 2 h 7"/>
                            <a:gd name="T6" fmla="*/ 6 w 9"/>
                            <a:gd name="T7" fmla="*/ 1 h 7"/>
                            <a:gd name="T8" fmla="*/ 9 w 9"/>
                            <a:gd name="T9" fmla="*/ 5 h 7"/>
                          </a:gdLst>
                          <a:ahLst/>
                          <a:cxnLst>
                            <a:cxn ang="0">
                              <a:pos x="T0" y="T1"/>
                            </a:cxn>
                            <a:cxn ang="0">
                              <a:pos x="T2" y="T3"/>
                            </a:cxn>
                            <a:cxn ang="0">
                              <a:pos x="T4" y="T5"/>
                            </a:cxn>
                            <a:cxn ang="0">
                              <a:pos x="T6" y="T7"/>
                            </a:cxn>
                            <a:cxn ang="0">
                              <a:pos x="T8" y="T9"/>
                            </a:cxn>
                          </a:cxnLst>
                          <a:rect l="0" t="0" r="r" b="b"/>
                          <a:pathLst>
                            <a:path w="9" h="7">
                              <a:moveTo>
                                <a:pt x="9" y="5"/>
                              </a:moveTo>
                              <a:cubicBezTo>
                                <a:pt x="8" y="6"/>
                                <a:pt x="6" y="7"/>
                                <a:pt x="4" y="6"/>
                              </a:cubicBezTo>
                              <a:cubicBezTo>
                                <a:pt x="2" y="5"/>
                                <a:pt x="0" y="4"/>
                                <a:pt x="1" y="2"/>
                              </a:cubicBezTo>
                              <a:cubicBezTo>
                                <a:pt x="1" y="1"/>
                                <a:pt x="3" y="0"/>
                                <a:pt x="6" y="1"/>
                              </a:cubicBezTo>
                              <a:cubicBezTo>
                                <a:pt x="8" y="2"/>
                                <a:pt x="9" y="3"/>
                                <a:pt x="9"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3" name="Oval 410">
                          <a:extLst>
                            <a:ext uri="{FF2B5EF4-FFF2-40B4-BE49-F238E27FC236}">
                              <a16:creationId xmlns:a16="http://schemas.microsoft.com/office/drawing/2014/main" id="{6D1F7731-25DB-DE2F-1F88-EDBB77EE9C48}"/>
                            </a:ext>
                          </a:extLst>
                        </p:cNvPr>
                        <p:cNvSpPr>
                          <a:spLocks noChangeArrowheads="1"/>
                        </p:cNvSpPr>
                        <p:nvPr/>
                      </p:nvSpPr>
                      <p:spPr bwMode="auto">
                        <a:xfrm>
                          <a:off x="7436" y="5622"/>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4" name="Oval 411">
                          <a:extLst>
                            <a:ext uri="{FF2B5EF4-FFF2-40B4-BE49-F238E27FC236}">
                              <a16:creationId xmlns:a16="http://schemas.microsoft.com/office/drawing/2014/main" id="{A40D8708-826D-95C6-C3F1-202DE505F43A}"/>
                            </a:ext>
                          </a:extLst>
                        </p:cNvPr>
                        <p:cNvSpPr>
                          <a:spLocks noChangeArrowheads="1"/>
                        </p:cNvSpPr>
                        <p:nvPr/>
                      </p:nvSpPr>
                      <p:spPr bwMode="auto">
                        <a:xfrm>
                          <a:off x="7441" y="5622"/>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5" name="Freeform 412">
                          <a:extLst>
                            <a:ext uri="{FF2B5EF4-FFF2-40B4-BE49-F238E27FC236}">
                              <a16:creationId xmlns:a16="http://schemas.microsoft.com/office/drawing/2014/main" id="{D9F39FA5-EFBA-ED8C-67F8-70BD72386885}"/>
                            </a:ext>
                          </a:extLst>
                        </p:cNvPr>
                        <p:cNvSpPr>
                          <a:spLocks/>
                        </p:cNvSpPr>
                        <p:nvPr/>
                      </p:nvSpPr>
                      <p:spPr bwMode="auto">
                        <a:xfrm>
                          <a:off x="7439" y="5620"/>
                          <a:ext cx="6" cy="4"/>
                        </a:xfrm>
                        <a:custGeom>
                          <a:avLst/>
                          <a:gdLst>
                            <a:gd name="T0" fmla="*/ 8 w 9"/>
                            <a:gd name="T1" fmla="*/ 5 h 7"/>
                            <a:gd name="T2" fmla="*/ 4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4" y="6"/>
                              </a:cubicBezTo>
                              <a:cubicBezTo>
                                <a:pt x="2" y="5"/>
                                <a:pt x="0" y="4"/>
                                <a:pt x="1" y="2"/>
                              </a:cubicBezTo>
                              <a:cubicBezTo>
                                <a:pt x="1" y="1"/>
                                <a:pt x="3" y="0"/>
                                <a:pt x="5" y="1"/>
                              </a:cubicBezTo>
                              <a:cubicBezTo>
                                <a:pt x="8" y="1"/>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6" name="Oval 413">
                          <a:extLst>
                            <a:ext uri="{FF2B5EF4-FFF2-40B4-BE49-F238E27FC236}">
                              <a16:creationId xmlns:a16="http://schemas.microsoft.com/office/drawing/2014/main" id="{F21D8F6C-E559-CA2A-80BC-A1C194996DDF}"/>
                            </a:ext>
                          </a:extLst>
                        </p:cNvPr>
                        <p:cNvSpPr>
                          <a:spLocks noChangeArrowheads="1"/>
                        </p:cNvSpPr>
                        <p:nvPr/>
                      </p:nvSpPr>
                      <p:spPr bwMode="auto">
                        <a:xfrm>
                          <a:off x="7431" y="5619"/>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Oval 414">
                          <a:extLst>
                            <a:ext uri="{FF2B5EF4-FFF2-40B4-BE49-F238E27FC236}">
                              <a16:creationId xmlns:a16="http://schemas.microsoft.com/office/drawing/2014/main" id="{16BDA455-B941-7A2D-CB2F-5EED72D6846C}"/>
                            </a:ext>
                          </a:extLst>
                        </p:cNvPr>
                        <p:cNvSpPr>
                          <a:spLocks noChangeArrowheads="1"/>
                        </p:cNvSpPr>
                        <p:nvPr/>
                      </p:nvSpPr>
                      <p:spPr bwMode="auto">
                        <a:xfrm>
                          <a:off x="7435" y="5619"/>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8" name="Freeform 415">
                          <a:extLst>
                            <a:ext uri="{FF2B5EF4-FFF2-40B4-BE49-F238E27FC236}">
                              <a16:creationId xmlns:a16="http://schemas.microsoft.com/office/drawing/2014/main" id="{57683FAD-840E-D2AB-18EB-BA886E403598}"/>
                            </a:ext>
                          </a:extLst>
                        </p:cNvPr>
                        <p:cNvSpPr>
                          <a:spLocks/>
                        </p:cNvSpPr>
                        <p:nvPr/>
                      </p:nvSpPr>
                      <p:spPr bwMode="auto">
                        <a:xfrm>
                          <a:off x="7434" y="5616"/>
                          <a:ext cx="5" cy="5"/>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4"/>
                                <a:pt x="0" y="2"/>
                              </a:cubicBezTo>
                              <a:cubicBezTo>
                                <a:pt x="1" y="1"/>
                                <a:pt x="3" y="0"/>
                                <a:pt x="5" y="1"/>
                              </a:cubicBezTo>
                              <a:cubicBezTo>
                                <a:pt x="7" y="1"/>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9" name="Oval 416">
                          <a:extLst>
                            <a:ext uri="{FF2B5EF4-FFF2-40B4-BE49-F238E27FC236}">
                              <a16:creationId xmlns:a16="http://schemas.microsoft.com/office/drawing/2014/main" id="{D70D0E10-63E7-76A3-A9F7-BA40084AFD5A}"/>
                            </a:ext>
                          </a:extLst>
                        </p:cNvPr>
                        <p:cNvSpPr>
                          <a:spLocks noChangeArrowheads="1"/>
                        </p:cNvSpPr>
                        <p:nvPr/>
                      </p:nvSpPr>
                      <p:spPr bwMode="auto">
                        <a:xfrm>
                          <a:off x="7436" y="5617"/>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0" name="Oval 417">
                          <a:extLst>
                            <a:ext uri="{FF2B5EF4-FFF2-40B4-BE49-F238E27FC236}">
                              <a16:creationId xmlns:a16="http://schemas.microsoft.com/office/drawing/2014/main" id="{587D0B62-8032-8A30-B16B-FE31F8680FEC}"/>
                            </a:ext>
                          </a:extLst>
                        </p:cNvPr>
                        <p:cNvSpPr>
                          <a:spLocks noChangeArrowheads="1"/>
                        </p:cNvSpPr>
                        <p:nvPr/>
                      </p:nvSpPr>
                      <p:spPr bwMode="auto">
                        <a:xfrm>
                          <a:off x="7441" y="5617"/>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1" name="Freeform 418">
                          <a:extLst>
                            <a:ext uri="{FF2B5EF4-FFF2-40B4-BE49-F238E27FC236}">
                              <a16:creationId xmlns:a16="http://schemas.microsoft.com/office/drawing/2014/main" id="{A73F0CFA-52D7-1C28-35B7-E1305375FE75}"/>
                            </a:ext>
                          </a:extLst>
                        </p:cNvPr>
                        <p:cNvSpPr>
                          <a:spLocks/>
                        </p:cNvSpPr>
                        <p:nvPr/>
                      </p:nvSpPr>
                      <p:spPr bwMode="auto">
                        <a:xfrm>
                          <a:off x="7439" y="5615"/>
                          <a:ext cx="6" cy="4"/>
                        </a:xfrm>
                        <a:custGeom>
                          <a:avLst/>
                          <a:gdLst>
                            <a:gd name="T0" fmla="*/ 8 w 9"/>
                            <a:gd name="T1" fmla="*/ 4 h 6"/>
                            <a:gd name="T2" fmla="*/ 4 w 9"/>
                            <a:gd name="T3" fmla="*/ 5 h 6"/>
                            <a:gd name="T4" fmla="*/ 1 w 9"/>
                            <a:gd name="T5" fmla="*/ 2 h 6"/>
                            <a:gd name="T6" fmla="*/ 5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4" y="5"/>
                              </a:cubicBezTo>
                              <a:cubicBezTo>
                                <a:pt x="1" y="5"/>
                                <a:pt x="0" y="3"/>
                                <a:pt x="1" y="2"/>
                              </a:cubicBezTo>
                              <a:cubicBezTo>
                                <a:pt x="1" y="0"/>
                                <a:pt x="3" y="0"/>
                                <a:pt x="5" y="0"/>
                              </a:cubicBezTo>
                              <a:cubicBezTo>
                                <a:pt x="7"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2" name="Oval 419">
                          <a:extLst>
                            <a:ext uri="{FF2B5EF4-FFF2-40B4-BE49-F238E27FC236}">
                              <a16:creationId xmlns:a16="http://schemas.microsoft.com/office/drawing/2014/main" id="{2771A9C5-4F5D-B075-1028-EE27D9178872}"/>
                            </a:ext>
                          </a:extLst>
                        </p:cNvPr>
                        <p:cNvSpPr>
                          <a:spLocks noChangeArrowheads="1"/>
                        </p:cNvSpPr>
                        <p:nvPr/>
                      </p:nvSpPr>
                      <p:spPr bwMode="auto">
                        <a:xfrm>
                          <a:off x="7445" y="5620"/>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3" name="Oval 420">
                          <a:extLst>
                            <a:ext uri="{FF2B5EF4-FFF2-40B4-BE49-F238E27FC236}">
                              <a16:creationId xmlns:a16="http://schemas.microsoft.com/office/drawing/2014/main" id="{4C9ED335-BABA-BD56-4EC5-37DE334EBDA0}"/>
                            </a:ext>
                          </a:extLst>
                        </p:cNvPr>
                        <p:cNvSpPr>
                          <a:spLocks noChangeArrowheads="1"/>
                        </p:cNvSpPr>
                        <p:nvPr/>
                      </p:nvSpPr>
                      <p:spPr bwMode="auto">
                        <a:xfrm>
                          <a:off x="7449" y="5620"/>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4" name="Freeform 421">
                          <a:extLst>
                            <a:ext uri="{FF2B5EF4-FFF2-40B4-BE49-F238E27FC236}">
                              <a16:creationId xmlns:a16="http://schemas.microsoft.com/office/drawing/2014/main" id="{2D83320A-C98E-6BE9-48AC-5E94463243C5}"/>
                            </a:ext>
                          </a:extLst>
                        </p:cNvPr>
                        <p:cNvSpPr>
                          <a:spLocks/>
                        </p:cNvSpPr>
                        <p:nvPr/>
                      </p:nvSpPr>
                      <p:spPr bwMode="auto">
                        <a:xfrm>
                          <a:off x="7447" y="5617"/>
                          <a:ext cx="5" cy="4"/>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7"/>
                                <a:pt x="5" y="7"/>
                                <a:pt x="3" y="6"/>
                              </a:cubicBezTo>
                              <a:cubicBezTo>
                                <a:pt x="1" y="6"/>
                                <a:pt x="0" y="4"/>
                                <a:pt x="0" y="2"/>
                              </a:cubicBezTo>
                              <a:cubicBezTo>
                                <a:pt x="1" y="1"/>
                                <a:pt x="3" y="0"/>
                                <a:pt x="5" y="1"/>
                              </a:cubicBezTo>
                              <a:cubicBezTo>
                                <a:pt x="7" y="2"/>
                                <a:pt x="8" y="4"/>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5" name="Oval 422">
                          <a:extLst>
                            <a:ext uri="{FF2B5EF4-FFF2-40B4-BE49-F238E27FC236}">
                              <a16:creationId xmlns:a16="http://schemas.microsoft.com/office/drawing/2014/main" id="{63067892-74D7-8195-7D63-6D61E7F61377}"/>
                            </a:ext>
                          </a:extLst>
                        </p:cNvPr>
                        <p:cNvSpPr>
                          <a:spLocks noChangeArrowheads="1"/>
                        </p:cNvSpPr>
                        <p:nvPr/>
                      </p:nvSpPr>
                      <p:spPr bwMode="auto">
                        <a:xfrm>
                          <a:off x="7443" y="5618"/>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6" name="Oval 423">
                          <a:extLst>
                            <a:ext uri="{FF2B5EF4-FFF2-40B4-BE49-F238E27FC236}">
                              <a16:creationId xmlns:a16="http://schemas.microsoft.com/office/drawing/2014/main" id="{D86AE0F2-E0F7-A26C-9626-7F3731A9D4C6}"/>
                            </a:ext>
                          </a:extLst>
                        </p:cNvPr>
                        <p:cNvSpPr>
                          <a:spLocks noChangeArrowheads="1"/>
                        </p:cNvSpPr>
                        <p:nvPr/>
                      </p:nvSpPr>
                      <p:spPr bwMode="auto">
                        <a:xfrm>
                          <a:off x="7447" y="5618"/>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7" name="Freeform 424">
                          <a:extLst>
                            <a:ext uri="{FF2B5EF4-FFF2-40B4-BE49-F238E27FC236}">
                              <a16:creationId xmlns:a16="http://schemas.microsoft.com/office/drawing/2014/main" id="{A80C821F-598D-3662-EE96-681DBF15EA7E}"/>
                            </a:ext>
                          </a:extLst>
                        </p:cNvPr>
                        <p:cNvSpPr>
                          <a:spLocks/>
                        </p:cNvSpPr>
                        <p:nvPr/>
                      </p:nvSpPr>
                      <p:spPr bwMode="auto">
                        <a:xfrm>
                          <a:off x="7445" y="5615"/>
                          <a:ext cx="5" cy="5"/>
                        </a:xfrm>
                        <a:custGeom>
                          <a:avLst/>
                          <a:gdLst>
                            <a:gd name="T0" fmla="*/ 8 w 8"/>
                            <a:gd name="T1" fmla="*/ 4 h 7"/>
                            <a:gd name="T2" fmla="*/ 3 w 8"/>
                            <a:gd name="T3" fmla="*/ 6 h 7"/>
                            <a:gd name="T4" fmla="*/ 0 w 8"/>
                            <a:gd name="T5" fmla="*/ 2 h 7"/>
                            <a:gd name="T6" fmla="*/ 5 w 8"/>
                            <a:gd name="T7" fmla="*/ 1 h 7"/>
                            <a:gd name="T8" fmla="*/ 8 w 8"/>
                            <a:gd name="T9" fmla="*/ 4 h 7"/>
                          </a:gdLst>
                          <a:ahLst/>
                          <a:cxnLst>
                            <a:cxn ang="0">
                              <a:pos x="T0" y="T1"/>
                            </a:cxn>
                            <a:cxn ang="0">
                              <a:pos x="T2" y="T3"/>
                            </a:cxn>
                            <a:cxn ang="0">
                              <a:pos x="T4" y="T5"/>
                            </a:cxn>
                            <a:cxn ang="0">
                              <a:pos x="T6" y="T7"/>
                            </a:cxn>
                            <a:cxn ang="0">
                              <a:pos x="T8" y="T9"/>
                            </a:cxn>
                          </a:cxnLst>
                          <a:rect l="0" t="0" r="r" b="b"/>
                          <a:pathLst>
                            <a:path w="8" h="7">
                              <a:moveTo>
                                <a:pt x="8" y="4"/>
                              </a:moveTo>
                              <a:cubicBezTo>
                                <a:pt x="7" y="6"/>
                                <a:pt x="5" y="7"/>
                                <a:pt x="3" y="6"/>
                              </a:cubicBezTo>
                              <a:cubicBezTo>
                                <a:pt x="1" y="5"/>
                                <a:pt x="0" y="3"/>
                                <a:pt x="0" y="2"/>
                              </a:cubicBezTo>
                              <a:cubicBezTo>
                                <a:pt x="1" y="0"/>
                                <a:pt x="3" y="0"/>
                                <a:pt x="5" y="1"/>
                              </a:cubicBezTo>
                              <a:cubicBezTo>
                                <a:pt x="7" y="1"/>
                                <a:pt x="8"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8" name="Oval 425">
                          <a:extLst>
                            <a:ext uri="{FF2B5EF4-FFF2-40B4-BE49-F238E27FC236}">
                              <a16:creationId xmlns:a16="http://schemas.microsoft.com/office/drawing/2014/main" id="{CE5B23F3-64D7-C64D-ABF0-BC567B79CEFE}"/>
                            </a:ext>
                          </a:extLst>
                        </p:cNvPr>
                        <p:cNvSpPr>
                          <a:spLocks noChangeArrowheads="1"/>
                        </p:cNvSpPr>
                        <p:nvPr/>
                      </p:nvSpPr>
                      <p:spPr bwMode="auto">
                        <a:xfrm>
                          <a:off x="7430" y="5623"/>
                          <a:ext cx="6"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9" name="Oval 426">
                          <a:extLst>
                            <a:ext uri="{FF2B5EF4-FFF2-40B4-BE49-F238E27FC236}">
                              <a16:creationId xmlns:a16="http://schemas.microsoft.com/office/drawing/2014/main" id="{3C747E9E-4758-7E07-01B3-BB3CF36DAC8E}"/>
                            </a:ext>
                          </a:extLst>
                        </p:cNvPr>
                        <p:cNvSpPr>
                          <a:spLocks noChangeArrowheads="1"/>
                        </p:cNvSpPr>
                        <p:nvPr/>
                      </p:nvSpPr>
                      <p:spPr bwMode="auto">
                        <a:xfrm>
                          <a:off x="7434" y="5623"/>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0" name="Freeform 427">
                          <a:extLst>
                            <a:ext uri="{FF2B5EF4-FFF2-40B4-BE49-F238E27FC236}">
                              <a16:creationId xmlns:a16="http://schemas.microsoft.com/office/drawing/2014/main" id="{9EA45659-A9DA-3A1F-DF71-8E42BD8AB844}"/>
                            </a:ext>
                          </a:extLst>
                        </p:cNvPr>
                        <p:cNvSpPr>
                          <a:spLocks/>
                        </p:cNvSpPr>
                        <p:nvPr/>
                      </p:nvSpPr>
                      <p:spPr bwMode="auto">
                        <a:xfrm>
                          <a:off x="7433" y="5620"/>
                          <a:ext cx="5" cy="5"/>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6"/>
                                <a:pt x="0" y="4"/>
                                <a:pt x="0" y="2"/>
                              </a:cubicBezTo>
                              <a:cubicBezTo>
                                <a:pt x="1" y="1"/>
                                <a:pt x="3" y="0"/>
                                <a:pt x="5" y="1"/>
                              </a:cubicBezTo>
                              <a:cubicBezTo>
                                <a:pt x="7" y="2"/>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1" name="Oval 428">
                          <a:extLst>
                            <a:ext uri="{FF2B5EF4-FFF2-40B4-BE49-F238E27FC236}">
                              <a16:creationId xmlns:a16="http://schemas.microsoft.com/office/drawing/2014/main" id="{F008670B-D1CA-D769-D170-F596FFCD8DF4}"/>
                            </a:ext>
                          </a:extLst>
                        </p:cNvPr>
                        <p:cNvSpPr>
                          <a:spLocks noChangeArrowheads="1"/>
                        </p:cNvSpPr>
                        <p:nvPr/>
                      </p:nvSpPr>
                      <p:spPr bwMode="auto">
                        <a:xfrm>
                          <a:off x="7443" y="5623"/>
                          <a:ext cx="6"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2" name="Oval 429">
                          <a:extLst>
                            <a:ext uri="{FF2B5EF4-FFF2-40B4-BE49-F238E27FC236}">
                              <a16:creationId xmlns:a16="http://schemas.microsoft.com/office/drawing/2014/main" id="{29E8EE88-E4CD-0B6A-E23E-22A025BD3EF1}"/>
                            </a:ext>
                          </a:extLst>
                        </p:cNvPr>
                        <p:cNvSpPr>
                          <a:spLocks noChangeArrowheads="1"/>
                        </p:cNvSpPr>
                        <p:nvPr/>
                      </p:nvSpPr>
                      <p:spPr bwMode="auto">
                        <a:xfrm>
                          <a:off x="7447" y="5623"/>
                          <a:ext cx="5"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3" name="Freeform 430">
                          <a:extLst>
                            <a:ext uri="{FF2B5EF4-FFF2-40B4-BE49-F238E27FC236}">
                              <a16:creationId xmlns:a16="http://schemas.microsoft.com/office/drawing/2014/main" id="{1AC5A957-4638-CE67-F019-51D07E678A97}"/>
                            </a:ext>
                          </a:extLst>
                        </p:cNvPr>
                        <p:cNvSpPr>
                          <a:spLocks/>
                        </p:cNvSpPr>
                        <p:nvPr/>
                      </p:nvSpPr>
                      <p:spPr bwMode="auto">
                        <a:xfrm>
                          <a:off x="7446" y="5621"/>
                          <a:ext cx="5" cy="4"/>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4"/>
                                <a:pt x="0" y="2"/>
                              </a:cubicBezTo>
                              <a:cubicBezTo>
                                <a:pt x="1" y="1"/>
                                <a:pt x="3" y="0"/>
                                <a:pt x="5" y="1"/>
                              </a:cubicBezTo>
                              <a:cubicBezTo>
                                <a:pt x="7" y="2"/>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4" name="Oval 431">
                          <a:extLst>
                            <a:ext uri="{FF2B5EF4-FFF2-40B4-BE49-F238E27FC236}">
                              <a16:creationId xmlns:a16="http://schemas.microsoft.com/office/drawing/2014/main" id="{7C4C844A-F4ED-7360-ACD6-6B83C3B20254}"/>
                            </a:ext>
                          </a:extLst>
                        </p:cNvPr>
                        <p:cNvSpPr>
                          <a:spLocks noChangeArrowheads="1"/>
                        </p:cNvSpPr>
                        <p:nvPr/>
                      </p:nvSpPr>
                      <p:spPr bwMode="auto">
                        <a:xfrm>
                          <a:off x="7436" y="5625"/>
                          <a:ext cx="5"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5" name="Oval 432">
                          <a:extLst>
                            <a:ext uri="{FF2B5EF4-FFF2-40B4-BE49-F238E27FC236}">
                              <a16:creationId xmlns:a16="http://schemas.microsoft.com/office/drawing/2014/main" id="{0E6488FC-861C-E55F-4595-7FB68558EF8E}"/>
                            </a:ext>
                          </a:extLst>
                        </p:cNvPr>
                        <p:cNvSpPr>
                          <a:spLocks noChangeArrowheads="1"/>
                        </p:cNvSpPr>
                        <p:nvPr/>
                      </p:nvSpPr>
                      <p:spPr bwMode="auto">
                        <a:xfrm>
                          <a:off x="7439" y="5625"/>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6" name="Freeform 433">
                          <a:extLst>
                            <a:ext uri="{FF2B5EF4-FFF2-40B4-BE49-F238E27FC236}">
                              <a16:creationId xmlns:a16="http://schemas.microsoft.com/office/drawing/2014/main" id="{51629291-1FD1-0C04-6282-DD7D76DCCFAB}"/>
                            </a:ext>
                          </a:extLst>
                        </p:cNvPr>
                        <p:cNvSpPr>
                          <a:spLocks/>
                        </p:cNvSpPr>
                        <p:nvPr/>
                      </p:nvSpPr>
                      <p:spPr bwMode="auto">
                        <a:xfrm>
                          <a:off x="7438" y="5622"/>
                          <a:ext cx="5" cy="5"/>
                        </a:xfrm>
                        <a:custGeom>
                          <a:avLst/>
                          <a:gdLst>
                            <a:gd name="T0" fmla="*/ 8 w 8"/>
                            <a:gd name="T1" fmla="*/ 5 h 7"/>
                            <a:gd name="T2" fmla="*/ 3 w 8"/>
                            <a:gd name="T3" fmla="*/ 6 h 7"/>
                            <a:gd name="T4" fmla="*/ 0 w 8"/>
                            <a:gd name="T5" fmla="*/ 2 h 7"/>
                            <a:gd name="T6" fmla="*/ 5 w 8"/>
                            <a:gd name="T7" fmla="*/ 1 h 7"/>
                            <a:gd name="T8" fmla="*/ 8 w 8"/>
                            <a:gd name="T9" fmla="*/ 5 h 7"/>
                          </a:gdLst>
                          <a:ahLst/>
                          <a:cxnLst>
                            <a:cxn ang="0">
                              <a:pos x="T0" y="T1"/>
                            </a:cxn>
                            <a:cxn ang="0">
                              <a:pos x="T2" y="T3"/>
                            </a:cxn>
                            <a:cxn ang="0">
                              <a:pos x="T4" y="T5"/>
                            </a:cxn>
                            <a:cxn ang="0">
                              <a:pos x="T6" y="T7"/>
                            </a:cxn>
                            <a:cxn ang="0">
                              <a:pos x="T8" y="T9"/>
                            </a:cxn>
                          </a:cxnLst>
                          <a:rect l="0" t="0" r="r" b="b"/>
                          <a:pathLst>
                            <a:path w="8" h="7">
                              <a:moveTo>
                                <a:pt x="8" y="5"/>
                              </a:moveTo>
                              <a:cubicBezTo>
                                <a:pt x="7" y="6"/>
                                <a:pt x="5" y="7"/>
                                <a:pt x="3" y="6"/>
                              </a:cubicBezTo>
                              <a:cubicBezTo>
                                <a:pt x="1" y="5"/>
                                <a:pt x="0" y="3"/>
                                <a:pt x="0" y="2"/>
                              </a:cubicBezTo>
                              <a:cubicBezTo>
                                <a:pt x="1" y="1"/>
                                <a:pt x="3" y="0"/>
                                <a:pt x="5" y="1"/>
                              </a:cubicBezTo>
                              <a:cubicBezTo>
                                <a:pt x="7" y="1"/>
                                <a:pt x="8"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7" name="Oval 434">
                          <a:extLst>
                            <a:ext uri="{FF2B5EF4-FFF2-40B4-BE49-F238E27FC236}">
                              <a16:creationId xmlns:a16="http://schemas.microsoft.com/office/drawing/2014/main" id="{2EC48842-88FD-5FC6-F52A-A9E686C67DF8}"/>
                            </a:ext>
                          </a:extLst>
                        </p:cNvPr>
                        <p:cNvSpPr>
                          <a:spLocks noChangeArrowheads="1"/>
                        </p:cNvSpPr>
                        <p:nvPr/>
                      </p:nvSpPr>
                      <p:spPr bwMode="auto">
                        <a:xfrm>
                          <a:off x="7449" y="5623"/>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8" name="Oval 435">
                          <a:extLst>
                            <a:ext uri="{FF2B5EF4-FFF2-40B4-BE49-F238E27FC236}">
                              <a16:creationId xmlns:a16="http://schemas.microsoft.com/office/drawing/2014/main" id="{6302EF08-B858-FD73-4587-AA980C01A646}"/>
                            </a:ext>
                          </a:extLst>
                        </p:cNvPr>
                        <p:cNvSpPr>
                          <a:spLocks noChangeArrowheads="1"/>
                        </p:cNvSpPr>
                        <p:nvPr/>
                      </p:nvSpPr>
                      <p:spPr bwMode="auto">
                        <a:xfrm>
                          <a:off x="7454" y="5623"/>
                          <a:ext cx="5"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9" name="Freeform 436">
                          <a:extLst>
                            <a:ext uri="{FF2B5EF4-FFF2-40B4-BE49-F238E27FC236}">
                              <a16:creationId xmlns:a16="http://schemas.microsoft.com/office/drawing/2014/main" id="{D5997A5B-0F14-8198-D5D8-9BDB4488B8B1}"/>
                            </a:ext>
                          </a:extLst>
                        </p:cNvPr>
                        <p:cNvSpPr>
                          <a:spLocks/>
                        </p:cNvSpPr>
                        <p:nvPr/>
                      </p:nvSpPr>
                      <p:spPr bwMode="auto">
                        <a:xfrm>
                          <a:off x="7452" y="5620"/>
                          <a:ext cx="6" cy="5"/>
                        </a:xfrm>
                        <a:custGeom>
                          <a:avLst/>
                          <a:gdLst>
                            <a:gd name="T0" fmla="*/ 8 w 9"/>
                            <a:gd name="T1" fmla="*/ 5 h 7"/>
                            <a:gd name="T2" fmla="*/ 4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4" y="6"/>
                              </a:cubicBezTo>
                              <a:cubicBezTo>
                                <a:pt x="1" y="5"/>
                                <a:pt x="0" y="3"/>
                                <a:pt x="1" y="2"/>
                              </a:cubicBezTo>
                              <a:cubicBezTo>
                                <a:pt x="1" y="0"/>
                                <a:pt x="3" y="0"/>
                                <a:pt x="5" y="1"/>
                              </a:cubicBezTo>
                              <a:cubicBezTo>
                                <a:pt x="7" y="1"/>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0" name="Oval 437">
                          <a:extLst>
                            <a:ext uri="{FF2B5EF4-FFF2-40B4-BE49-F238E27FC236}">
                              <a16:creationId xmlns:a16="http://schemas.microsoft.com/office/drawing/2014/main" id="{F4A2202E-5AA9-F7F6-554A-5D016C286A4D}"/>
                            </a:ext>
                          </a:extLst>
                        </p:cNvPr>
                        <p:cNvSpPr>
                          <a:spLocks noChangeArrowheads="1"/>
                        </p:cNvSpPr>
                        <p:nvPr/>
                      </p:nvSpPr>
                      <p:spPr bwMode="auto">
                        <a:xfrm>
                          <a:off x="7448" y="5618"/>
                          <a:ext cx="5" cy="3"/>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1" name="Oval 438">
                          <a:extLst>
                            <a:ext uri="{FF2B5EF4-FFF2-40B4-BE49-F238E27FC236}">
                              <a16:creationId xmlns:a16="http://schemas.microsoft.com/office/drawing/2014/main" id="{A53ACF0C-83DD-C70D-1048-106D8E1B924F}"/>
                            </a:ext>
                          </a:extLst>
                        </p:cNvPr>
                        <p:cNvSpPr>
                          <a:spLocks noChangeArrowheads="1"/>
                        </p:cNvSpPr>
                        <p:nvPr/>
                      </p:nvSpPr>
                      <p:spPr bwMode="auto">
                        <a:xfrm>
                          <a:off x="7452" y="5618"/>
                          <a:ext cx="6" cy="3"/>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2" name="Freeform 439">
                          <a:extLst>
                            <a:ext uri="{FF2B5EF4-FFF2-40B4-BE49-F238E27FC236}">
                              <a16:creationId xmlns:a16="http://schemas.microsoft.com/office/drawing/2014/main" id="{61471F3A-00CB-897F-F0A9-E4F144E0ED66}"/>
                            </a:ext>
                          </a:extLst>
                        </p:cNvPr>
                        <p:cNvSpPr>
                          <a:spLocks/>
                        </p:cNvSpPr>
                        <p:nvPr/>
                      </p:nvSpPr>
                      <p:spPr bwMode="auto">
                        <a:xfrm>
                          <a:off x="7450" y="5616"/>
                          <a:ext cx="6" cy="4"/>
                        </a:xfrm>
                        <a:custGeom>
                          <a:avLst/>
                          <a:gdLst>
                            <a:gd name="T0" fmla="*/ 8 w 9"/>
                            <a:gd name="T1" fmla="*/ 4 h 6"/>
                            <a:gd name="T2" fmla="*/ 4 w 9"/>
                            <a:gd name="T3" fmla="*/ 6 h 6"/>
                            <a:gd name="T4" fmla="*/ 1 w 9"/>
                            <a:gd name="T5" fmla="*/ 2 h 6"/>
                            <a:gd name="T6" fmla="*/ 5 w 9"/>
                            <a:gd name="T7" fmla="*/ 0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8" y="6"/>
                                <a:pt x="6" y="6"/>
                                <a:pt x="4" y="6"/>
                              </a:cubicBezTo>
                              <a:cubicBezTo>
                                <a:pt x="2" y="5"/>
                                <a:pt x="0" y="3"/>
                                <a:pt x="1" y="2"/>
                              </a:cubicBezTo>
                              <a:cubicBezTo>
                                <a:pt x="1" y="0"/>
                                <a:pt x="3" y="0"/>
                                <a:pt x="5" y="0"/>
                              </a:cubicBezTo>
                              <a:cubicBezTo>
                                <a:pt x="8" y="1"/>
                                <a:pt x="9" y="3"/>
                                <a:pt x="8" y="4"/>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3" name="Oval 440">
                          <a:extLst>
                            <a:ext uri="{FF2B5EF4-FFF2-40B4-BE49-F238E27FC236}">
                              <a16:creationId xmlns:a16="http://schemas.microsoft.com/office/drawing/2014/main" id="{68967F46-40EF-540C-75CC-DF9CF37550CE}"/>
                            </a:ext>
                          </a:extLst>
                        </p:cNvPr>
                        <p:cNvSpPr>
                          <a:spLocks noChangeArrowheads="1"/>
                        </p:cNvSpPr>
                        <p:nvPr/>
                      </p:nvSpPr>
                      <p:spPr bwMode="auto">
                        <a:xfrm>
                          <a:off x="7439" y="5621"/>
                          <a:ext cx="6"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4" name="Oval 441">
                          <a:extLst>
                            <a:ext uri="{FF2B5EF4-FFF2-40B4-BE49-F238E27FC236}">
                              <a16:creationId xmlns:a16="http://schemas.microsoft.com/office/drawing/2014/main" id="{2F2BDEDD-EF50-2F2F-6F3E-54FE2AE9CFC6}"/>
                            </a:ext>
                          </a:extLst>
                        </p:cNvPr>
                        <p:cNvSpPr>
                          <a:spLocks noChangeArrowheads="1"/>
                        </p:cNvSpPr>
                        <p:nvPr/>
                      </p:nvSpPr>
                      <p:spPr bwMode="auto">
                        <a:xfrm>
                          <a:off x="7443" y="5621"/>
                          <a:ext cx="6"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5" name="Freeform 442">
                          <a:extLst>
                            <a:ext uri="{FF2B5EF4-FFF2-40B4-BE49-F238E27FC236}">
                              <a16:creationId xmlns:a16="http://schemas.microsoft.com/office/drawing/2014/main" id="{7EACE6A1-47EF-88B5-0F0D-8DF4133CF48F}"/>
                            </a:ext>
                          </a:extLst>
                        </p:cNvPr>
                        <p:cNvSpPr>
                          <a:spLocks/>
                        </p:cNvSpPr>
                        <p:nvPr/>
                      </p:nvSpPr>
                      <p:spPr bwMode="auto">
                        <a:xfrm>
                          <a:off x="7442" y="5619"/>
                          <a:ext cx="6" cy="4"/>
                        </a:xfrm>
                        <a:custGeom>
                          <a:avLst/>
                          <a:gdLst>
                            <a:gd name="T0" fmla="*/ 8 w 9"/>
                            <a:gd name="T1" fmla="*/ 5 h 7"/>
                            <a:gd name="T2" fmla="*/ 3 w 9"/>
                            <a:gd name="T3" fmla="*/ 6 h 7"/>
                            <a:gd name="T4" fmla="*/ 1 w 9"/>
                            <a:gd name="T5" fmla="*/ 2 h 7"/>
                            <a:gd name="T6" fmla="*/ 5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8" y="6"/>
                                <a:pt x="6" y="7"/>
                                <a:pt x="3" y="6"/>
                              </a:cubicBezTo>
                              <a:cubicBezTo>
                                <a:pt x="1" y="5"/>
                                <a:pt x="0" y="4"/>
                                <a:pt x="1" y="2"/>
                              </a:cubicBezTo>
                              <a:cubicBezTo>
                                <a:pt x="1" y="1"/>
                                <a:pt x="3" y="0"/>
                                <a:pt x="5" y="1"/>
                              </a:cubicBezTo>
                              <a:cubicBezTo>
                                <a:pt x="7" y="1"/>
                                <a:pt x="9" y="3"/>
                                <a:pt x="8" y="5"/>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6" name="Oval 443">
                          <a:extLst>
                            <a:ext uri="{FF2B5EF4-FFF2-40B4-BE49-F238E27FC236}">
                              <a16:creationId xmlns:a16="http://schemas.microsoft.com/office/drawing/2014/main" id="{E4D83520-0798-38BB-4DEB-91C77952D6D7}"/>
                            </a:ext>
                          </a:extLst>
                        </p:cNvPr>
                        <p:cNvSpPr>
                          <a:spLocks noChangeArrowheads="1"/>
                        </p:cNvSpPr>
                        <p:nvPr/>
                      </p:nvSpPr>
                      <p:spPr bwMode="auto">
                        <a:xfrm>
                          <a:off x="7135" y="5624"/>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5" name="Group 645">
                        <a:extLst>
                          <a:ext uri="{FF2B5EF4-FFF2-40B4-BE49-F238E27FC236}">
                            <a16:creationId xmlns:a16="http://schemas.microsoft.com/office/drawing/2014/main" id="{456E63C7-02F7-EA7F-30A3-F9FE8A234FC0}"/>
                          </a:ext>
                        </a:extLst>
                      </p:cNvPr>
                      <p:cNvGrpSpPr>
                        <a:grpSpLocks/>
                      </p:cNvGrpSpPr>
                      <p:nvPr/>
                    </p:nvGrpSpPr>
                    <p:grpSpPr bwMode="auto">
                      <a:xfrm>
                        <a:off x="11303000" y="8905875"/>
                        <a:ext cx="492125" cy="60325"/>
                        <a:chOff x="7120" y="5610"/>
                        <a:chExt cx="310" cy="38"/>
                      </a:xfrm>
                    </p:grpSpPr>
                    <p:sp>
                      <p:nvSpPr>
                        <p:cNvPr id="447" name="Oval 445">
                          <a:extLst>
                            <a:ext uri="{FF2B5EF4-FFF2-40B4-BE49-F238E27FC236}">
                              <a16:creationId xmlns:a16="http://schemas.microsoft.com/office/drawing/2014/main" id="{28A09403-B2E9-A39B-A295-846E52197A7D}"/>
                            </a:ext>
                          </a:extLst>
                        </p:cNvPr>
                        <p:cNvSpPr>
                          <a:spLocks noChangeArrowheads="1"/>
                        </p:cNvSpPr>
                        <p:nvPr/>
                      </p:nvSpPr>
                      <p:spPr bwMode="auto">
                        <a:xfrm>
                          <a:off x="7142" y="5624"/>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8" name="Freeform 446">
                          <a:extLst>
                            <a:ext uri="{FF2B5EF4-FFF2-40B4-BE49-F238E27FC236}">
                              <a16:creationId xmlns:a16="http://schemas.microsoft.com/office/drawing/2014/main" id="{0596E69C-7699-FAFB-3160-69C5C4B5DD67}"/>
                            </a:ext>
                          </a:extLst>
                        </p:cNvPr>
                        <p:cNvSpPr>
                          <a:spLocks/>
                        </p:cNvSpPr>
                        <p:nvPr/>
                      </p:nvSpPr>
                      <p:spPr bwMode="auto">
                        <a:xfrm>
                          <a:off x="7140" y="5620"/>
                          <a:ext cx="9" cy="7"/>
                        </a:xfrm>
                        <a:custGeom>
                          <a:avLst/>
                          <a:gdLst>
                            <a:gd name="T0" fmla="*/ 13 w 14"/>
                            <a:gd name="T1" fmla="*/ 7 h 11"/>
                            <a:gd name="T2" fmla="*/ 5 w 14"/>
                            <a:gd name="T3" fmla="*/ 9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9"/>
                              </a:cubicBezTo>
                              <a:cubicBezTo>
                                <a:pt x="2" y="8"/>
                                <a:pt x="0" y="5"/>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9" name="Oval 447">
                          <a:extLst>
                            <a:ext uri="{FF2B5EF4-FFF2-40B4-BE49-F238E27FC236}">
                              <a16:creationId xmlns:a16="http://schemas.microsoft.com/office/drawing/2014/main" id="{94C59010-078B-0F90-FDA3-401DC28D5DA9}"/>
                            </a:ext>
                          </a:extLst>
                        </p:cNvPr>
                        <p:cNvSpPr>
                          <a:spLocks noChangeArrowheads="1"/>
                        </p:cNvSpPr>
                        <p:nvPr/>
                      </p:nvSpPr>
                      <p:spPr bwMode="auto">
                        <a:xfrm>
                          <a:off x="7126" y="561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0" name="Oval 448">
                          <a:extLst>
                            <a:ext uri="{FF2B5EF4-FFF2-40B4-BE49-F238E27FC236}">
                              <a16:creationId xmlns:a16="http://schemas.microsoft.com/office/drawing/2014/main" id="{C417DBAA-890B-DCC5-7C73-EE0BB22205A2}"/>
                            </a:ext>
                          </a:extLst>
                        </p:cNvPr>
                        <p:cNvSpPr>
                          <a:spLocks noChangeArrowheads="1"/>
                        </p:cNvSpPr>
                        <p:nvPr/>
                      </p:nvSpPr>
                      <p:spPr bwMode="auto">
                        <a:xfrm>
                          <a:off x="7133" y="5619"/>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1" name="Freeform 449">
                          <a:extLst>
                            <a:ext uri="{FF2B5EF4-FFF2-40B4-BE49-F238E27FC236}">
                              <a16:creationId xmlns:a16="http://schemas.microsoft.com/office/drawing/2014/main" id="{A15315D2-809D-23FB-82B5-0917F85396D4}"/>
                            </a:ext>
                          </a:extLst>
                        </p:cNvPr>
                        <p:cNvSpPr>
                          <a:spLocks/>
                        </p:cNvSpPr>
                        <p:nvPr/>
                      </p:nvSpPr>
                      <p:spPr bwMode="auto">
                        <a:xfrm>
                          <a:off x="7131" y="5614"/>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2" name="Oval 450">
                          <a:extLst>
                            <a:ext uri="{FF2B5EF4-FFF2-40B4-BE49-F238E27FC236}">
                              <a16:creationId xmlns:a16="http://schemas.microsoft.com/office/drawing/2014/main" id="{42AA3ED2-D6C1-6395-B2A1-D8DF75D4D273}"/>
                            </a:ext>
                          </a:extLst>
                        </p:cNvPr>
                        <p:cNvSpPr>
                          <a:spLocks noChangeArrowheads="1"/>
                        </p:cNvSpPr>
                        <p:nvPr/>
                      </p:nvSpPr>
                      <p:spPr bwMode="auto">
                        <a:xfrm>
                          <a:off x="7135" y="5616"/>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3" name="Oval 451">
                          <a:extLst>
                            <a:ext uri="{FF2B5EF4-FFF2-40B4-BE49-F238E27FC236}">
                              <a16:creationId xmlns:a16="http://schemas.microsoft.com/office/drawing/2014/main" id="{C549118C-2D8D-2D58-D38A-EAB5ED60081B}"/>
                            </a:ext>
                          </a:extLst>
                        </p:cNvPr>
                        <p:cNvSpPr>
                          <a:spLocks noChangeArrowheads="1"/>
                        </p:cNvSpPr>
                        <p:nvPr/>
                      </p:nvSpPr>
                      <p:spPr bwMode="auto">
                        <a:xfrm>
                          <a:off x="7142" y="5616"/>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4" name="Freeform 452">
                          <a:extLst>
                            <a:ext uri="{FF2B5EF4-FFF2-40B4-BE49-F238E27FC236}">
                              <a16:creationId xmlns:a16="http://schemas.microsoft.com/office/drawing/2014/main" id="{EC4EBEAF-E3FD-4BFE-A803-BC2F4AF4447D}"/>
                            </a:ext>
                          </a:extLst>
                        </p:cNvPr>
                        <p:cNvSpPr>
                          <a:spLocks/>
                        </p:cNvSpPr>
                        <p:nvPr/>
                      </p:nvSpPr>
                      <p:spPr bwMode="auto">
                        <a:xfrm>
                          <a:off x="7140" y="5612"/>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5" name="Oval 453">
                          <a:extLst>
                            <a:ext uri="{FF2B5EF4-FFF2-40B4-BE49-F238E27FC236}">
                              <a16:creationId xmlns:a16="http://schemas.microsoft.com/office/drawing/2014/main" id="{BE1D94EC-6D68-A840-5F4C-D65BE1544C94}"/>
                            </a:ext>
                          </a:extLst>
                        </p:cNvPr>
                        <p:cNvSpPr>
                          <a:spLocks noChangeArrowheads="1"/>
                        </p:cNvSpPr>
                        <p:nvPr/>
                      </p:nvSpPr>
                      <p:spPr bwMode="auto">
                        <a:xfrm>
                          <a:off x="7149" y="562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6" name="Oval 454">
                          <a:extLst>
                            <a:ext uri="{FF2B5EF4-FFF2-40B4-BE49-F238E27FC236}">
                              <a16:creationId xmlns:a16="http://schemas.microsoft.com/office/drawing/2014/main" id="{48E98FAB-D0FF-5CC6-C04E-838F93278F9A}"/>
                            </a:ext>
                          </a:extLst>
                        </p:cNvPr>
                        <p:cNvSpPr>
                          <a:spLocks noChangeArrowheads="1"/>
                        </p:cNvSpPr>
                        <p:nvPr/>
                      </p:nvSpPr>
                      <p:spPr bwMode="auto">
                        <a:xfrm>
                          <a:off x="7155" y="5620"/>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 name="Freeform 455">
                          <a:extLst>
                            <a:ext uri="{FF2B5EF4-FFF2-40B4-BE49-F238E27FC236}">
                              <a16:creationId xmlns:a16="http://schemas.microsoft.com/office/drawing/2014/main" id="{140E16D1-1D21-ED5B-2207-55C2412B367B}"/>
                            </a:ext>
                          </a:extLst>
                        </p:cNvPr>
                        <p:cNvSpPr>
                          <a:spLocks/>
                        </p:cNvSpPr>
                        <p:nvPr/>
                      </p:nvSpPr>
                      <p:spPr bwMode="auto">
                        <a:xfrm>
                          <a:off x="7153" y="5616"/>
                          <a:ext cx="9" cy="7"/>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8" name="Oval 456">
                          <a:extLst>
                            <a:ext uri="{FF2B5EF4-FFF2-40B4-BE49-F238E27FC236}">
                              <a16:creationId xmlns:a16="http://schemas.microsoft.com/office/drawing/2014/main" id="{CDA34744-3850-7CEC-9EC8-DA86EE323AEF}"/>
                            </a:ext>
                          </a:extLst>
                        </p:cNvPr>
                        <p:cNvSpPr>
                          <a:spLocks noChangeArrowheads="1"/>
                        </p:cNvSpPr>
                        <p:nvPr/>
                      </p:nvSpPr>
                      <p:spPr bwMode="auto">
                        <a:xfrm>
                          <a:off x="7145" y="5616"/>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9" name="Oval 457">
                          <a:extLst>
                            <a:ext uri="{FF2B5EF4-FFF2-40B4-BE49-F238E27FC236}">
                              <a16:creationId xmlns:a16="http://schemas.microsoft.com/office/drawing/2014/main" id="{8F8E0B4B-F2C3-02DD-E01F-05B4F90FE1FA}"/>
                            </a:ext>
                          </a:extLst>
                        </p:cNvPr>
                        <p:cNvSpPr>
                          <a:spLocks noChangeArrowheads="1"/>
                        </p:cNvSpPr>
                        <p:nvPr/>
                      </p:nvSpPr>
                      <p:spPr bwMode="auto">
                        <a:xfrm>
                          <a:off x="7152" y="5616"/>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 name="Freeform 458">
                          <a:extLst>
                            <a:ext uri="{FF2B5EF4-FFF2-40B4-BE49-F238E27FC236}">
                              <a16:creationId xmlns:a16="http://schemas.microsoft.com/office/drawing/2014/main" id="{74E71D2C-A59A-B357-6826-EE67AAB894B1}"/>
                            </a:ext>
                          </a:extLst>
                        </p:cNvPr>
                        <p:cNvSpPr>
                          <a:spLocks/>
                        </p:cNvSpPr>
                        <p:nvPr/>
                      </p:nvSpPr>
                      <p:spPr bwMode="auto">
                        <a:xfrm>
                          <a:off x="7149" y="5612"/>
                          <a:ext cx="10" cy="8"/>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9" y="11"/>
                                <a:pt x="6" y="10"/>
                              </a:cubicBezTo>
                              <a:cubicBezTo>
                                <a:pt x="3" y="8"/>
                                <a:pt x="0" y="6"/>
                                <a:pt x="1" y="3"/>
                              </a:cubicBezTo>
                              <a:cubicBezTo>
                                <a:pt x="2" y="1"/>
                                <a:pt x="5"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1" name="Oval 459">
                          <a:extLst>
                            <a:ext uri="{FF2B5EF4-FFF2-40B4-BE49-F238E27FC236}">
                              <a16:creationId xmlns:a16="http://schemas.microsoft.com/office/drawing/2014/main" id="{BBAE20BA-8548-C7FA-D892-9D8C524A73A9}"/>
                            </a:ext>
                          </a:extLst>
                        </p:cNvPr>
                        <p:cNvSpPr>
                          <a:spLocks noChangeArrowheads="1"/>
                        </p:cNvSpPr>
                        <p:nvPr/>
                      </p:nvSpPr>
                      <p:spPr bwMode="auto">
                        <a:xfrm>
                          <a:off x="7125" y="5625"/>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2" name="Oval 460">
                          <a:extLst>
                            <a:ext uri="{FF2B5EF4-FFF2-40B4-BE49-F238E27FC236}">
                              <a16:creationId xmlns:a16="http://schemas.microsoft.com/office/drawing/2014/main" id="{0E61BF9B-3F65-C51F-2730-2E255EBC5A39}"/>
                            </a:ext>
                          </a:extLst>
                        </p:cNvPr>
                        <p:cNvSpPr>
                          <a:spLocks noChangeArrowheads="1"/>
                        </p:cNvSpPr>
                        <p:nvPr/>
                      </p:nvSpPr>
                      <p:spPr bwMode="auto">
                        <a:xfrm>
                          <a:off x="7132" y="5625"/>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3" name="Freeform 461">
                          <a:extLst>
                            <a:ext uri="{FF2B5EF4-FFF2-40B4-BE49-F238E27FC236}">
                              <a16:creationId xmlns:a16="http://schemas.microsoft.com/office/drawing/2014/main" id="{60101290-A5A0-7C08-F755-8186422DA0DC}"/>
                            </a:ext>
                          </a:extLst>
                        </p:cNvPr>
                        <p:cNvSpPr>
                          <a:spLocks/>
                        </p:cNvSpPr>
                        <p:nvPr/>
                      </p:nvSpPr>
                      <p:spPr bwMode="auto">
                        <a:xfrm>
                          <a:off x="7129" y="5621"/>
                          <a:ext cx="9" cy="8"/>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4" name="Oval 462">
                          <a:extLst>
                            <a:ext uri="{FF2B5EF4-FFF2-40B4-BE49-F238E27FC236}">
                              <a16:creationId xmlns:a16="http://schemas.microsoft.com/office/drawing/2014/main" id="{90AEE30C-DAB0-F7A1-FCB3-BB764B38B68B}"/>
                            </a:ext>
                          </a:extLst>
                        </p:cNvPr>
                        <p:cNvSpPr>
                          <a:spLocks noChangeArrowheads="1"/>
                        </p:cNvSpPr>
                        <p:nvPr/>
                      </p:nvSpPr>
                      <p:spPr bwMode="auto">
                        <a:xfrm>
                          <a:off x="7146" y="5626"/>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5" name="Oval 463">
                          <a:extLst>
                            <a:ext uri="{FF2B5EF4-FFF2-40B4-BE49-F238E27FC236}">
                              <a16:creationId xmlns:a16="http://schemas.microsoft.com/office/drawing/2014/main" id="{FA75C108-A2F3-3C9F-57C9-0E656251E117}"/>
                            </a:ext>
                          </a:extLst>
                        </p:cNvPr>
                        <p:cNvSpPr>
                          <a:spLocks noChangeArrowheads="1"/>
                        </p:cNvSpPr>
                        <p:nvPr/>
                      </p:nvSpPr>
                      <p:spPr bwMode="auto">
                        <a:xfrm>
                          <a:off x="7153" y="5626"/>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6" name="Freeform 464">
                          <a:extLst>
                            <a:ext uri="{FF2B5EF4-FFF2-40B4-BE49-F238E27FC236}">
                              <a16:creationId xmlns:a16="http://schemas.microsoft.com/office/drawing/2014/main" id="{8F70C3BA-46A2-4D34-38AC-5C885EE98B8B}"/>
                            </a:ext>
                          </a:extLst>
                        </p:cNvPr>
                        <p:cNvSpPr>
                          <a:spLocks/>
                        </p:cNvSpPr>
                        <p:nvPr/>
                      </p:nvSpPr>
                      <p:spPr bwMode="auto">
                        <a:xfrm>
                          <a:off x="7151" y="5622"/>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7" name="Oval 465">
                          <a:extLst>
                            <a:ext uri="{FF2B5EF4-FFF2-40B4-BE49-F238E27FC236}">
                              <a16:creationId xmlns:a16="http://schemas.microsoft.com/office/drawing/2014/main" id="{2B8364D0-1FAF-A719-8F11-4F56E50D248D}"/>
                            </a:ext>
                          </a:extLst>
                        </p:cNvPr>
                        <p:cNvSpPr>
                          <a:spLocks noChangeArrowheads="1"/>
                        </p:cNvSpPr>
                        <p:nvPr/>
                      </p:nvSpPr>
                      <p:spPr bwMode="auto">
                        <a:xfrm>
                          <a:off x="7133" y="5629"/>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Oval 466">
                          <a:extLst>
                            <a:ext uri="{FF2B5EF4-FFF2-40B4-BE49-F238E27FC236}">
                              <a16:creationId xmlns:a16="http://schemas.microsoft.com/office/drawing/2014/main" id="{C7382508-96BB-DD42-C21A-F9B452441999}"/>
                            </a:ext>
                          </a:extLst>
                        </p:cNvPr>
                        <p:cNvSpPr>
                          <a:spLocks noChangeArrowheads="1"/>
                        </p:cNvSpPr>
                        <p:nvPr/>
                      </p:nvSpPr>
                      <p:spPr bwMode="auto">
                        <a:xfrm>
                          <a:off x="7140" y="5629"/>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Freeform 467">
                          <a:extLst>
                            <a:ext uri="{FF2B5EF4-FFF2-40B4-BE49-F238E27FC236}">
                              <a16:creationId xmlns:a16="http://schemas.microsoft.com/office/drawing/2014/main" id="{FCC86EE7-1D0D-8ED3-3C18-962E467657BB}"/>
                            </a:ext>
                          </a:extLst>
                        </p:cNvPr>
                        <p:cNvSpPr>
                          <a:spLocks/>
                        </p:cNvSpPr>
                        <p:nvPr/>
                      </p:nvSpPr>
                      <p:spPr bwMode="auto">
                        <a:xfrm>
                          <a:off x="7138" y="5624"/>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Oval 468">
                          <a:extLst>
                            <a:ext uri="{FF2B5EF4-FFF2-40B4-BE49-F238E27FC236}">
                              <a16:creationId xmlns:a16="http://schemas.microsoft.com/office/drawing/2014/main" id="{95364146-9160-04B4-1F47-C72EDBA6C3B8}"/>
                            </a:ext>
                          </a:extLst>
                        </p:cNvPr>
                        <p:cNvSpPr>
                          <a:spLocks noChangeArrowheads="1"/>
                        </p:cNvSpPr>
                        <p:nvPr/>
                      </p:nvSpPr>
                      <p:spPr bwMode="auto">
                        <a:xfrm>
                          <a:off x="7156" y="5625"/>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Oval 469">
                          <a:extLst>
                            <a:ext uri="{FF2B5EF4-FFF2-40B4-BE49-F238E27FC236}">
                              <a16:creationId xmlns:a16="http://schemas.microsoft.com/office/drawing/2014/main" id="{E298D6BA-8811-9629-C880-946569F838F9}"/>
                            </a:ext>
                          </a:extLst>
                        </p:cNvPr>
                        <p:cNvSpPr>
                          <a:spLocks noChangeArrowheads="1"/>
                        </p:cNvSpPr>
                        <p:nvPr/>
                      </p:nvSpPr>
                      <p:spPr bwMode="auto">
                        <a:xfrm>
                          <a:off x="7163" y="5625"/>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Freeform 470">
                          <a:extLst>
                            <a:ext uri="{FF2B5EF4-FFF2-40B4-BE49-F238E27FC236}">
                              <a16:creationId xmlns:a16="http://schemas.microsoft.com/office/drawing/2014/main" id="{DF254E84-1635-1B11-5D52-DB05AD6D9BA5}"/>
                            </a:ext>
                          </a:extLst>
                        </p:cNvPr>
                        <p:cNvSpPr>
                          <a:spLocks/>
                        </p:cNvSpPr>
                        <p:nvPr/>
                      </p:nvSpPr>
                      <p:spPr bwMode="auto">
                        <a:xfrm>
                          <a:off x="7160" y="5621"/>
                          <a:ext cx="9" cy="7"/>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3"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3" name="Oval 471">
                          <a:extLst>
                            <a:ext uri="{FF2B5EF4-FFF2-40B4-BE49-F238E27FC236}">
                              <a16:creationId xmlns:a16="http://schemas.microsoft.com/office/drawing/2014/main" id="{4C76B8F1-CEB6-5C9C-2268-253A4EFC8AC3}"/>
                            </a:ext>
                          </a:extLst>
                        </p:cNvPr>
                        <p:cNvSpPr>
                          <a:spLocks noChangeArrowheads="1"/>
                        </p:cNvSpPr>
                        <p:nvPr/>
                      </p:nvSpPr>
                      <p:spPr bwMode="auto">
                        <a:xfrm>
                          <a:off x="7154" y="5618"/>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4" name="Oval 472">
                          <a:extLst>
                            <a:ext uri="{FF2B5EF4-FFF2-40B4-BE49-F238E27FC236}">
                              <a16:creationId xmlns:a16="http://schemas.microsoft.com/office/drawing/2014/main" id="{A7E37961-8CAE-98C0-4655-DC6677020940}"/>
                            </a:ext>
                          </a:extLst>
                        </p:cNvPr>
                        <p:cNvSpPr>
                          <a:spLocks noChangeArrowheads="1"/>
                        </p:cNvSpPr>
                        <p:nvPr/>
                      </p:nvSpPr>
                      <p:spPr bwMode="auto">
                        <a:xfrm>
                          <a:off x="7161" y="5618"/>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5" name="Freeform 473">
                          <a:extLst>
                            <a:ext uri="{FF2B5EF4-FFF2-40B4-BE49-F238E27FC236}">
                              <a16:creationId xmlns:a16="http://schemas.microsoft.com/office/drawing/2014/main" id="{1689EDB3-D03A-2CB1-BD3E-8D6ADFCB7DF9}"/>
                            </a:ext>
                          </a:extLst>
                        </p:cNvPr>
                        <p:cNvSpPr>
                          <a:spLocks/>
                        </p:cNvSpPr>
                        <p:nvPr/>
                      </p:nvSpPr>
                      <p:spPr bwMode="auto">
                        <a:xfrm>
                          <a:off x="7158" y="5613"/>
                          <a:ext cx="9" cy="7"/>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6" name="Oval 474">
                          <a:extLst>
                            <a:ext uri="{FF2B5EF4-FFF2-40B4-BE49-F238E27FC236}">
                              <a16:creationId xmlns:a16="http://schemas.microsoft.com/office/drawing/2014/main" id="{C43A2BB4-9AFE-873F-A8D6-983FE7EEDC8A}"/>
                            </a:ext>
                          </a:extLst>
                        </p:cNvPr>
                        <p:cNvSpPr>
                          <a:spLocks noChangeArrowheads="1"/>
                        </p:cNvSpPr>
                        <p:nvPr/>
                      </p:nvSpPr>
                      <p:spPr bwMode="auto">
                        <a:xfrm>
                          <a:off x="7140" y="5623"/>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7" name="Oval 475">
                          <a:extLst>
                            <a:ext uri="{FF2B5EF4-FFF2-40B4-BE49-F238E27FC236}">
                              <a16:creationId xmlns:a16="http://schemas.microsoft.com/office/drawing/2014/main" id="{94957D53-3695-F245-7792-EC867B7734F5}"/>
                            </a:ext>
                          </a:extLst>
                        </p:cNvPr>
                        <p:cNvSpPr>
                          <a:spLocks noChangeArrowheads="1"/>
                        </p:cNvSpPr>
                        <p:nvPr/>
                      </p:nvSpPr>
                      <p:spPr bwMode="auto">
                        <a:xfrm>
                          <a:off x="7147" y="5623"/>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8" name="Freeform 476">
                          <a:extLst>
                            <a:ext uri="{FF2B5EF4-FFF2-40B4-BE49-F238E27FC236}">
                              <a16:creationId xmlns:a16="http://schemas.microsoft.com/office/drawing/2014/main" id="{7AEF6FC3-C514-6268-2D1D-EFC375E78B88}"/>
                            </a:ext>
                          </a:extLst>
                        </p:cNvPr>
                        <p:cNvSpPr>
                          <a:spLocks/>
                        </p:cNvSpPr>
                        <p:nvPr/>
                      </p:nvSpPr>
                      <p:spPr bwMode="auto">
                        <a:xfrm>
                          <a:off x="7145" y="5619"/>
                          <a:ext cx="9" cy="7"/>
                        </a:xfrm>
                        <a:custGeom>
                          <a:avLst/>
                          <a:gdLst>
                            <a:gd name="T0" fmla="*/ 13 w 14"/>
                            <a:gd name="T1" fmla="*/ 8 h 11"/>
                            <a:gd name="T2" fmla="*/ 5 w 14"/>
                            <a:gd name="T3" fmla="*/ 10 h 11"/>
                            <a:gd name="T4" fmla="*/ 0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9" name="Oval 477">
                          <a:extLst>
                            <a:ext uri="{FF2B5EF4-FFF2-40B4-BE49-F238E27FC236}">
                              <a16:creationId xmlns:a16="http://schemas.microsoft.com/office/drawing/2014/main" id="{05E1A353-0EE7-D414-56B8-8A8389A42964}"/>
                            </a:ext>
                          </a:extLst>
                        </p:cNvPr>
                        <p:cNvSpPr>
                          <a:spLocks noChangeArrowheads="1"/>
                        </p:cNvSpPr>
                        <p:nvPr/>
                      </p:nvSpPr>
                      <p:spPr bwMode="auto">
                        <a:xfrm>
                          <a:off x="7129" y="5622"/>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0" name="Oval 478">
                          <a:extLst>
                            <a:ext uri="{FF2B5EF4-FFF2-40B4-BE49-F238E27FC236}">
                              <a16:creationId xmlns:a16="http://schemas.microsoft.com/office/drawing/2014/main" id="{E92BCDBE-6185-B7E6-D6EE-017224D1EF1A}"/>
                            </a:ext>
                          </a:extLst>
                        </p:cNvPr>
                        <p:cNvSpPr>
                          <a:spLocks noChangeArrowheads="1"/>
                        </p:cNvSpPr>
                        <p:nvPr/>
                      </p:nvSpPr>
                      <p:spPr bwMode="auto">
                        <a:xfrm>
                          <a:off x="7134" y="5622"/>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1" name="Freeform 479">
                          <a:extLst>
                            <a:ext uri="{FF2B5EF4-FFF2-40B4-BE49-F238E27FC236}">
                              <a16:creationId xmlns:a16="http://schemas.microsoft.com/office/drawing/2014/main" id="{61B352AD-EDDC-A1FC-C438-7C545AAFB00D}"/>
                            </a:ext>
                          </a:extLst>
                        </p:cNvPr>
                        <p:cNvSpPr>
                          <a:spLocks/>
                        </p:cNvSpPr>
                        <p:nvPr/>
                      </p:nvSpPr>
                      <p:spPr bwMode="auto">
                        <a:xfrm>
                          <a:off x="7132" y="5619"/>
                          <a:ext cx="8" cy="6"/>
                        </a:xfrm>
                        <a:custGeom>
                          <a:avLst/>
                          <a:gdLst>
                            <a:gd name="T0" fmla="*/ 11 w 12"/>
                            <a:gd name="T1" fmla="*/ 6 h 9"/>
                            <a:gd name="T2" fmla="*/ 5 w 12"/>
                            <a:gd name="T3" fmla="*/ 8 h 9"/>
                            <a:gd name="T4" fmla="*/ 1 w 12"/>
                            <a:gd name="T5" fmla="*/ 3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1" y="8"/>
                                <a:pt x="8" y="9"/>
                                <a:pt x="5" y="8"/>
                              </a:cubicBezTo>
                              <a:cubicBezTo>
                                <a:pt x="2" y="7"/>
                                <a:pt x="0" y="5"/>
                                <a:pt x="1" y="3"/>
                              </a:cubicBezTo>
                              <a:cubicBezTo>
                                <a:pt x="2" y="1"/>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2" name="Oval 480">
                          <a:extLst>
                            <a:ext uri="{FF2B5EF4-FFF2-40B4-BE49-F238E27FC236}">
                              <a16:creationId xmlns:a16="http://schemas.microsoft.com/office/drawing/2014/main" id="{37E24B09-172F-F570-FABA-CFA9272EDCC8}"/>
                            </a:ext>
                          </a:extLst>
                        </p:cNvPr>
                        <p:cNvSpPr>
                          <a:spLocks noChangeArrowheads="1"/>
                        </p:cNvSpPr>
                        <p:nvPr/>
                      </p:nvSpPr>
                      <p:spPr bwMode="auto">
                        <a:xfrm>
                          <a:off x="7121" y="5618"/>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3" name="Oval 481">
                          <a:extLst>
                            <a:ext uri="{FF2B5EF4-FFF2-40B4-BE49-F238E27FC236}">
                              <a16:creationId xmlns:a16="http://schemas.microsoft.com/office/drawing/2014/main" id="{1714504A-E7B7-A95C-FD6D-1630B598C0FE}"/>
                            </a:ext>
                          </a:extLst>
                        </p:cNvPr>
                        <p:cNvSpPr>
                          <a:spLocks noChangeArrowheads="1"/>
                        </p:cNvSpPr>
                        <p:nvPr/>
                      </p:nvSpPr>
                      <p:spPr bwMode="auto">
                        <a:xfrm>
                          <a:off x="7127" y="5618"/>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4" name="Freeform 482">
                          <a:extLst>
                            <a:ext uri="{FF2B5EF4-FFF2-40B4-BE49-F238E27FC236}">
                              <a16:creationId xmlns:a16="http://schemas.microsoft.com/office/drawing/2014/main" id="{CB524D73-0FB7-F960-5A6E-00B349FDD39D}"/>
                            </a:ext>
                          </a:extLst>
                        </p:cNvPr>
                        <p:cNvSpPr>
                          <a:spLocks/>
                        </p:cNvSpPr>
                        <p:nvPr/>
                      </p:nvSpPr>
                      <p:spPr bwMode="auto">
                        <a:xfrm>
                          <a:off x="7124" y="5614"/>
                          <a:ext cx="8" cy="6"/>
                        </a:xfrm>
                        <a:custGeom>
                          <a:avLst/>
                          <a:gdLst>
                            <a:gd name="T0" fmla="*/ 12 w 12"/>
                            <a:gd name="T1" fmla="*/ 6 h 9"/>
                            <a:gd name="T2" fmla="*/ 5 w 12"/>
                            <a:gd name="T3" fmla="*/ 8 h 9"/>
                            <a:gd name="T4" fmla="*/ 1 w 12"/>
                            <a:gd name="T5" fmla="*/ 3 h 9"/>
                            <a:gd name="T6" fmla="*/ 7 w 12"/>
                            <a:gd name="T7" fmla="*/ 1 h 9"/>
                            <a:gd name="T8" fmla="*/ 12 w 12"/>
                            <a:gd name="T9" fmla="*/ 6 h 9"/>
                          </a:gdLst>
                          <a:ahLst/>
                          <a:cxnLst>
                            <a:cxn ang="0">
                              <a:pos x="T0" y="T1"/>
                            </a:cxn>
                            <a:cxn ang="0">
                              <a:pos x="T2" y="T3"/>
                            </a:cxn>
                            <a:cxn ang="0">
                              <a:pos x="T4" y="T5"/>
                            </a:cxn>
                            <a:cxn ang="0">
                              <a:pos x="T6" y="T7"/>
                            </a:cxn>
                            <a:cxn ang="0">
                              <a:pos x="T8" y="T9"/>
                            </a:cxn>
                          </a:cxnLst>
                          <a:rect l="0" t="0" r="r" b="b"/>
                          <a:pathLst>
                            <a:path w="12" h="9">
                              <a:moveTo>
                                <a:pt x="12" y="6"/>
                              </a:moveTo>
                              <a:cubicBezTo>
                                <a:pt x="11" y="8"/>
                                <a:pt x="8" y="9"/>
                                <a:pt x="5" y="8"/>
                              </a:cubicBezTo>
                              <a:cubicBezTo>
                                <a:pt x="2" y="7"/>
                                <a:pt x="0" y="5"/>
                                <a:pt x="1" y="3"/>
                              </a:cubicBezTo>
                              <a:cubicBezTo>
                                <a:pt x="2" y="1"/>
                                <a:pt x="5" y="0"/>
                                <a:pt x="7" y="1"/>
                              </a:cubicBezTo>
                              <a:cubicBezTo>
                                <a:pt x="10" y="2"/>
                                <a:pt x="12" y="4"/>
                                <a:pt x="12"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5" name="Oval 483">
                          <a:extLst>
                            <a:ext uri="{FF2B5EF4-FFF2-40B4-BE49-F238E27FC236}">
                              <a16:creationId xmlns:a16="http://schemas.microsoft.com/office/drawing/2014/main" id="{B965E2B7-B890-9610-7F00-18234E95C1DA}"/>
                            </a:ext>
                          </a:extLst>
                        </p:cNvPr>
                        <p:cNvSpPr>
                          <a:spLocks noChangeArrowheads="1"/>
                        </p:cNvSpPr>
                        <p:nvPr/>
                      </p:nvSpPr>
                      <p:spPr bwMode="auto">
                        <a:xfrm>
                          <a:off x="7128" y="5616"/>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Oval 484">
                          <a:extLst>
                            <a:ext uri="{FF2B5EF4-FFF2-40B4-BE49-F238E27FC236}">
                              <a16:creationId xmlns:a16="http://schemas.microsoft.com/office/drawing/2014/main" id="{EE79CE82-BACD-D2E9-C83F-804D4A316E08}"/>
                            </a:ext>
                          </a:extLst>
                        </p:cNvPr>
                        <p:cNvSpPr>
                          <a:spLocks noChangeArrowheads="1"/>
                        </p:cNvSpPr>
                        <p:nvPr/>
                      </p:nvSpPr>
                      <p:spPr bwMode="auto">
                        <a:xfrm>
                          <a:off x="7134" y="5616"/>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7" name="Freeform 485">
                          <a:extLst>
                            <a:ext uri="{FF2B5EF4-FFF2-40B4-BE49-F238E27FC236}">
                              <a16:creationId xmlns:a16="http://schemas.microsoft.com/office/drawing/2014/main" id="{024A3B5A-684F-7128-4142-E791E7D58768}"/>
                            </a:ext>
                          </a:extLst>
                        </p:cNvPr>
                        <p:cNvSpPr>
                          <a:spLocks/>
                        </p:cNvSpPr>
                        <p:nvPr/>
                      </p:nvSpPr>
                      <p:spPr bwMode="auto">
                        <a:xfrm>
                          <a:off x="7132" y="5612"/>
                          <a:ext cx="8" cy="6"/>
                        </a:xfrm>
                        <a:custGeom>
                          <a:avLst/>
                          <a:gdLst>
                            <a:gd name="T0" fmla="*/ 11 w 12"/>
                            <a:gd name="T1" fmla="*/ 7 h 10"/>
                            <a:gd name="T2" fmla="*/ 5 w 12"/>
                            <a:gd name="T3" fmla="*/ 9 h 10"/>
                            <a:gd name="T4" fmla="*/ 1 w 12"/>
                            <a:gd name="T5" fmla="*/ 3 h 10"/>
                            <a:gd name="T6" fmla="*/ 7 w 12"/>
                            <a:gd name="T7" fmla="*/ 1 h 10"/>
                            <a:gd name="T8" fmla="*/ 11 w 12"/>
                            <a:gd name="T9" fmla="*/ 7 h 10"/>
                          </a:gdLst>
                          <a:ahLst/>
                          <a:cxnLst>
                            <a:cxn ang="0">
                              <a:pos x="T0" y="T1"/>
                            </a:cxn>
                            <a:cxn ang="0">
                              <a:pos x="T2" y="T3"/>
                            </a:cxn>
                            <a:cxn ang="0">
                              <a:pos x="T4" y="T5"/>
                            </a:cxn>
                            <a:cxn ang="0">
                              <a:pos x="T6" y="T7"/>
                            </a:cxn>
                            <a:cxn ang="0">
                              <a:pos x="T8" y="T9"/>
                            </a:cxn>
                          </a:cxnLst>
                          <a:rect l="0" t="0" r="r" b="b"/>
                          <a:pathLst>
                            <a:path w="12" h="10">
                              <a:moveTo>
                                <a:pt x="11" y="7"/>
                              </a:moveTo>
                              <a:cubicBezTo>
                                <a:pt x="11" y="9"/>
                                <a:pt x="8" y="10"/>
                                <a:pt x="5" y="9"/>
                              </a:cubicBezTo>
                              <a:cubicBezTo>
                                <a:pt x="2" y="8"/>
                                <a:pt x="0" y="5"/>
                                <a:pt x="1" y="3"/>
                              </a:cubicBezTo>
                              <a:cubicBezTo>
                                <a:pt x="1" y="1"/>
                                <a:pt x="4" y="0"/>
                                <a:pt x="7" y="1"/>
                              </a:cubicBezTo>
                              <a:cubicBezTo>
                                <a:pt x="10" y="2"/>
                                <a:pt x="12" y="5"/>
                                <a:pt x="11"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Oval 486">
                          <a:extLst>
                            <a:ext uri="{FF2B5EF4-FFF2-40B4-BE49-F238E27FC236}">
                              <a16:creationId xmlns:a16="http://schemas.microsoft.com/office/drawing/2014/main" id="{B7F0DC14-895F-1F57-B52D-52036932C2E0}"/>
                            </a:ext>
                          </a:extLst>
                        </p:cNvPr>
                        <p:cNvSpPr>
                          <a:spLocks noChangeArrowheads="1"/>
                        </p:cNvSpPr>
                        <p:nvPr/>
                      </p:nvSpPr>
                      <p:spPr bwMode="auto">
                        <a:xfrm>
                          <a:off x="7140" y="5619"/>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Oval 487">
                          <a:extLst>
                            <a:ext uri="{FF2B5EF4-FFF2-40B4-BE49-F238E27FC236}">
                              <a16:creationId xmlns:a16="http://schemas.microsoft.com/office/drawing/2014/main" id="{791C096E-D9F3-D517-BEA4-194F600FF385}"/>
                            </a:ext>
                          </a:extLst>
                        </p:cNvPr>
                        <p:cNvSpPr>
                          <a:spLocks noChangeArrowheads="1"/>
                        </p:cNvSpPr>
                        <p:nvPr/>
                      </p:nvSpPr>
                      <p:spPr bwMode="auto">
                        <a:xfrm>
                          <a:off x="7145" y="5619"/>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0" name="Freeform 488">
                          <a:extLst>
                            <a:ext uri="{FF2B5EF4-FFF2-40B4-BE49-F238E27FC236}">
                              <a16:creationId xmlns:a16="http://schemas.microsoft.com/office/drawing/2014/main" id="{161E69AA-D0C3-CBEC-9F34-3DE606E1235E}"/>
                            </a:ext>
                          </a:extLst>
                        </p:cNvPr>
                        <p:cNvSpPr>
                          <a:spLocks/>
                        </p:cNvSpPr>
                        <p:nvPr/>
                      </p:nvSpPr>
                      <p:spPr bwMode="auto">
                        <a:xfrm>
                          <a:off x="7144" y="5616"/>
                          <a:ext cx="7" cy="5"/>
                        </a:xfrm>
                        <a:custGeom>
                          <a:avLst/>
                          <a:gdLst>
                            <a:gd name="T0" fmla="*/ 11 w 11"/>
                            <a:gd name="T1" fmla="*/ 6 h 9"/>
                            <a:gd name="T2" fmla="*/ 4 w 11"/>
                            <a:gd name="T3" fmla="*/ 8 h 9"/>
                            <a:gd name="T4" fmla="*/ 0 w 11"/>
                            <a:gd name="T5" fmla="*/ 3 h 9"/>
                            <a:gd name="T6" fmla="*/ 7 w 11"/>
                            <a:gd name="T7" fmla="*/ 1 h 9"/>
                            <a:gd name="T8" fmla="*/ 11 w 11"/>
                            <a:gd name="T9" fmla="*/ 6 h 9"/>
                          </a:gdLst>
                          <a:ahLst/>
                          <a:cxnLst>
                            <a:cxn ang="0">
                              <a:pos x="T0" y="T1"/>
                            </a:cxn>
                            <a:cxn ang="0">
                              <a:pos x="T2" y="T3"/>
                            </a:cxn>
                            <a:cxn ang="0">
                              <a:pos x="T4" y="T5"/>
                            </a:cxn>
                            <a:cxn ang="0">
                              <a:pos x="T6" y="T7"/>
                            </a:cxn>
                            <a:cxn ang="0">
                              <a:pos x="T8" y="T9"/>
                            </a:cxn>
                          </a:cxnLst>
                          <a:rect l="0" t="0" r="r" b="b"/>
                          <a:pathLst>
                            <a:path w="11" h="9">
                              <a:moveTo>
                                <a:pt x="11" y="6"/>
                              </a:moveTo>
                              <a:cubicBezTo>
                                <a:pt x="10" y="8"/>
                                <a:pt x="7" y="9"/>
                                <a:pt x="4" y="8"/>
                              </a:cubicBezTo>
                              <a:cubicBezTo>
                                <a:pt x="1" y="7"/>
                                <a:pt x="0" y="5"/>
                                <a:pt x="0" y="3"/>
                              </a:cubicBezTo>
                              <a:cubicBezTo>
                                <a:pt x="1" y="1"/>
                                <a:pt x="4" y="0"/>
                                <a:pt x="7" y="1"/>
                              </a:cubicBezTo>
                              <a:cubicBezTo>
                                <a:pt x="10" y="2"/>
                                <a:pt x="11"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1" name="Oval 489">
                          <a:extLst>
                            <a:ext uri="{FF2B5EF4-FFF2-40B4-BE49-F238E27FC236}">
                              <a16:creationId xmlns:a16="http://schemas.microsoft.com/office/drawing/2014/main" id="{A7C6B393-FCD9-43E8-3900-516ECD2921DB}"/>
                            </a:ext>
                          </a:extLst>
                        </p:cNvPr>
                        <p:cNvSpPr>
                          <a:spLocks noChangeArrowheads="1"/>
                        </p:cNvSpPr>
                        <p:nvPr/>
                      </p:nvSpPr>
                      <p:spPr bwMode="auto">
                        <a:xfrm>
                          <a:off x="7137" y="5616"/>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2" name="Oval 490">
                          <a:extLst>
                            <a:ext uri="{FF2B5EF4-FFF2-40B4-BE49-F238E27FC236}">
                              <a16:creationId xmlns:a16="http://schemas.microsoft.com/office/drawing/2014/main" id="{0FC6976B-E4EE-F67C-A31E-3D77A0822BED}"/>
                            </a:ext>
                          </a:extLst>
                        </p:cNvPr>
                        <p:cNvSpPr>
                          <a:spLocks noChangeArrowheads="1"/>
                        </p:cNvSpPr>
                        <p:nvPr/>
                      </p:nvSpPr>
                      <p:spPr bwMode="auto">
                        <a:xfrm>
                          <a:off x="7143" y="5616"/>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3" name="Freeform 491">
                          <a:extLst>
                            <a:ext uri="{FF2B5EF4-FFF2-40B4-BE49-F238E27FC236}">
                              <a16:creationId xmlns:a16="http://schemas.microsoft.com/office/drawing/2014/main" id="{2D1B587F-0C9E-D4B3-6A5D-955434B0BC4A}"/>
                            </a:ext>
                          </a:extLst>
                        </p:cNvPr>
                        <p:cNvSpPr>
                          <a:spLocks/>
                        </p:cNvSpPr>
                        <p:nvPr/>
                      </p:nvSpPr>
                      <p:spPr bwMode="auto">
                        <a:xfrm>
                          <a:off x="7140" y="5612"/>
                          <a:ext cx="8" cy="6"/>
                        </a:xfrm>
                        <a:custGeom>
                          <a:avLst/>
                          <a:gdLst>
                            <a:gd name="T0" fmla="*/ 12 w 12"/>
                            <a:gd name="T1" fmla="*/ 6 h 9"/>
                            <a:gd name="T2" fmla="*/ 5 w 12"/>
                            <a:gd name="T3" fmla="*/ 8 h 9"/>
                            <a:gd name="T4" fmla="*/ 1 w 12"/>
                            <a:gd name="T5" fmla="*/ 3 h 9"/>
                            <a:gd name="T6" fmla="*/ 8 w 12"/>
                            <a:gd name="T7" fmla="*/ 1 h 9"/>
                            <a:gd name="T8" fmla="*/ 12 w 12"/>
                            <a:gd name="T9" fmla="*/ 6 h 9"/>
                          </a:gdLst>
                          <a:ahLst/>
                          <a:cxnLst>
                            <a:cxn ang="0">
                              <a:pos x="T0" y="T1"/>
                            </a:cxn>
                            <a:cxn ang="0">
                              <a:pos x="T2" y="T3"/>
                            </a:cxn>
                            <a:cxn ang="0">
                              <a:pos x="T4" y="T5"/>
                            </a:cxn>
                            <a:cxn ang="0">
                              <a:pos x="T6" y="T7"/>
                            </a:cxn>
                            <a:cxn ang="0">
                              <a:pos x="T8" y="T9"/>
                            </a:cxn>
                          </a:cxnLst>
                          <a:rect l="0" t="0" r="r" b="b"/>
                          <a:pathLst>
                            <a:path w="12" h="9">
                              <a:moveTo>
                                <a:pt x="12" y="6"/>
                              </a:moveTo>
                              <a:cubicBezTo>
                                <a:pt x="11" y="8"/>
                                <a:pt x="8" y="9"/>
                                <a:pt x="5" y="8"/>
                              </a:cubicBezTo>
                              <a:cubicBezTo>
                                <a:pt x="2" y="7"/>
                                <a:pt x="0" y="5"/>
                                <a:pt x="1" y="3"/>
                              </a:cubicBezTo>
                              <a:cubicBezTo>
                                <a:pt x="2" y="1"/>
                                <a:pt x="5" y="0"/>
                                <a:pt x="8" y="1"/>
                              </a:cubicBezTo>
                              <a:cubicBezTo>
                                <a:pt x="11" y="2"/>
                                <a:pt x="12" y="4"/>
                                <a:pt x="12"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4" name="Oval 492">
                          <a:extLst>
                            <a:ext uri="{FF2B5EF4-FFF2-40B4-BE49-F238E27FC236}">
                              <a16:creationId xmlns:a16="http://schemas.microsoft.com/office/drawing/2014/main" id="{8C94DDBD-0217-E9D4-214B-FB3E50A16E36}"/>
                            </a:ext>
                          </a:extLst>
                        </p:cNvPr>
                        <p:cNvSpPr>
                          <a:spLocks noChangeArrowheads="1"/>
                        </p:cNvSpPr>
                        <p:nvPr/>
                      </p:nvSpPr>
                      <p:spPr bwMode="auto">
                        <a:xfrm>
                          <a:off x="7120" y="5623"/>
                          <a:ext cx="7"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5" name="Oval 493">
                          <a:extLst>
                            <a:ext uri="{FF2B5EF4-FFF2-40B4-BE49-F238E27FC236}">
                              <a16:creationId xmlns:a16="http://schemas.microsoft.com/office/drawing/2014/main" id="{00A42DAD-254A-AA25-50DC-857D98A251BA}"/>
                            </a:ext>
                          </a:extLst>
                        </p:cNvPr>
                        <p:cNvSpPr>
                          <a:spLocks noChangeArrowheads="1"/>
                        </p:cNvSpPr>
                        <p:nvPr/>
                      </p:nvSpPr>
                      <p:spPr bwMode="auto">
                        <a:xfrm>
                          <a:off x="7125" y="5623"/>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6" name="Freeform 494">
                          <a:extLst>
                            <a:ext uri="{FF2B5EF4-FFF2-40B4-BE49-F238E27FC236}">
                              <a16:creationId xmlns:a16="http://schemas.microsoft.com/office/drawing/2014/main" id="{724A3E40-A06F-64C8-4A40-E5B63FE25E04}"/>
                            </a:ext>
                          </a:extLst>
                        </p:cNvPr>
                        <p:cNvSpPr>
                          <a:spLocks/>
                        </p:cNvSpPr>
                        <p:nvPr/>
                      </p:nvSpPr>
                      <p:spPr bwMode="auto">
                        <a:xfrm>
                          <a:off x="7124" y="5620"/>
                          <a:ext cx="7" cy="6"/>
                        </a:xfrm>
                        <a:custGeom>
                          <a:avLst/>
                          <a:gdLst>
                            <a:gd name="T0" fmla="*/ 11 w 12"/>
                            <a:gd name="T1" fmla="*/ 6 h 9"/>
                            <a:gd name="T2" fmla="*/ 5 w 12"/>
                            <a:gd name="T3" fmla="*/ 8 h 9"/>
                            <a:gd name="T4" fmla="*/ 1 w 12"/>
                            <a:gd name="T5" fmla="*/ 2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1" y="8"/>
                                <a:pt x="8" y="9"/>
                                <a:pt x="5" y="8"/>
                              </a:cubicBezTo>
                              <a:cubicBezTo>
                                <a:pt x="2" y="7"/>
                                <a:pt x="0" y="4"/>
                                <a:pt x="1" y="2"/>
                              </a:cubicBezTo>
                              <a:cubicBezTo>
                                <a:pt x="1" y="0"/>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7" name="Oval 495">
                          <a:extLst>
                            <a:ext uri="{FF2B5EF4-FFF2-40B4-BE49-F238E27FC236}">
                              <a16:creationId xmlns:a16="http://schemas.microsoft.com/office/drawing/2014/main" id="{DB191D87-C000-4CF8-4281-8F148E3BA753}"/>
                            </a:ext>
                          </a:extLst>
                        </p:cNvPr>
                        <p:cNvSpPr>
                          <a:spLocks noChangeArrowheads="1"/>
                        </p:cNvSpPr>
                        <p:nvPr/>
                      </p:nvSpPr>
                      <p:spPr bwMode="auto">
                        <a:xfrm>
                          <a:off x="7138" y="5624"/>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8" name="Oval 496">
                          <a:extLst>
                            <a:ext uri="{FF2B5EF4-FFF2-40B4-BE49-F238E27FC236}">
                              <a16:creationId xmlns:a16="http://schemas.microsoft.com/office/drawing/2014/main" id="{33E5C312-0BE7-E21F-C79D-E02515AFEEBE}"/>
                            </a:ext>
                          </a:extLst>
                        </p:cNvPr>
                        <p:cNvSpPr>
                          <a:spLocks noChangeArrowheads="1"/>
                        </p:cNvSpPr>
                        <p:nvPr/>
                      </p:nvSpPr>
                      <p:spPr bwMode="auto">
                        <a:xfrm>
                          <a:off x="7144" y="5624"/>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9" name="Freeform 497">
                          <a:extLst>
                            <a:ext uri="{FF2B5EF4-FFF2-40B4-BE49-F238E27FC236}">
                              <a16:creationId xmlns:a16="http://schemas.microsoft.com/office/drawing/2014/main" id="{E6C0318C-531C-2A4D-7B2E-D974728C0145}"/>
                            </a:ext>
                          </a:extLst>
                        </p:cNvPr>
                        <p:cNvSpPr>
                          <a:spLocks/>
                        </p:cNvSpPr>
                        <p:nvPr/>
                      </p:nvSpPr>
                      <p:spPr bwMode="auto">
                        <a:xfrm>
                          <a:off x="7142" y="5621"/>
                          <a:ext cx="7" cy="6"/>
                        </a:xfrm>
                        <a:custGeom>
                          <a:avLst/>
                          <a:gdLst>
                            <a:gd name="T0" fmla="*/ 11 w 12"/>
                            <a:gd name="T1" fmla="*/ 6 h 9"/>
                            <a:gd name="T2" fmla="*/ 5 w 12"/>
                            <a:gd name="T3" fmla="*/ 8 h 9"/>
                            <a:gd name="T4" fmla="*/ 0 w 12"/>
                            <a:gd name="T5" fmla="*/ 3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0" y="8"/>
                                <a:pt x="7" y="9"/>
                                <a:pt x="5" y="8"/>
                              </a:cubicBezTo>
                              <a:cubicBezTo>
                                <a:pt x="2" y="7"/>
                                <a:pt x="0" y="5"/>
                                <a:pt x="0" y="3"/>
                              </a:cubicBezTo>
                              <a:cubicBezTo>
                                <a:pt x="1" y="1"/>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Oval 498">
                          <a:extLst>
                            <a:ext uri="{FF2B5EF4-FFF2-40B4-BE49-F238E27FC236}">
                              <a16:creationId xmlns:a16="http://schemas.microsoft.com/office/drawing/2014/main" id="{B312DC10-BABB-C529-BE70-BB015E9F64B6}"/>
                            </a:ext>
                          </a:extLst>
                        </p:cNvPr>
                        <p:cNvSpPr>
                          <a:spLocks noChangeArrowheads="1"/>
                        </p:cNvSpPr>
                        <p:nvPr/>
                      </p:nvSpPr>
                      <p:spPr bwMode="auto">
                        <a:xfrm>
                          <a:off x="7127" y="5626"/>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499">
                          <a:extLst>
                            <a:ext uri="{FF2B5EF4-FFF2-40B4-BE49-F238E27FC236}">
                              <a16:creationId xmlns:a16="http://schemas.microsoft.com/office/drawing/2014/main" id="{B642592E-3886-9C90-BF3F-E36DF3CD62E4}"/>
                            </a:ext>
                          </a:extLst>
                        </p:cNvPr>
                        <p:cNvSpPr>
                          <a:spLocks noChangeArrowheads="1"/>
                        </p:cNvSpPr>
                        <p:nvPr/>
                      </p:nvSpPr>
                      <p:spPr bwMode="auto">
                        <a:xfrm>
                          <a:off x="7133" y="5626"/>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Freeform 500">
                          <a:extLst>
                            <a:ext uri="{FF2B5EF4-FFF2-40B4-BE49-F238E27FC236}">
                              <a16:creationId xmlns:a16="http://schemas.microsoft.com/office/drawing/2014/main" id="{69CD6A86-D26C-D0FC-3500-D22C5B1F4806}"/>
                            </a:ext>
                          </a:extLst>
                        </p:cNvPr>
                        <p:cNvSpPr>
                          <a:spLocks/>
                        </p:cNvSpPr>
                        <p:nvPr/>
                      </p:nvSpPr>
                      <p:spPr bwMode="auto">
                        <a:xfrm>
                          <a:off x="7131" y="5622"/>
                          <a:ext cx="7" cy="7"/>
                        </a:xfrm>
                        <a:custGeom>
                          <a:avLst/>
                          <a:gdLst>
                            <a:gd name="T0" fmla="*/ 11 w 12"/>
                            <a:gd name="T1" fmla="*/ 7 h 10"/>
                            <a:gd name="T2" fmla="*/ 5 w 12"/>
                            <a:gd name="T3" fmla="*/ 9 h 10"/>
                            <a:gd name="T4" fmla="*/ 1 w 12"/>
                            <a:gd name="T5" fmla="*/ 3 h 10"/>
                            <a:gd name="T6" fmla="*/ 7 w 12"/>
                            <a:gd name="T7" fmla="*/ 1 h 10"/>
                            <a:gd name="T8" fmla="*/ 11 w 12"/>
                            <a:gd name="T9" fmla="*/ 7 h 10"/>
                          </a:gdLst>
                          <a:ahLst/>
                          <a:cxnLst>
                            <a:cxn ang="0">
                              <a:pos x="T0" y="T1"/>
                            </a:cxn>
                            <a:cxn ang="0">
                              <a:pos x="T2" y="T3"/>
                            </a:cxn>
                            <a:cxn ang="0">
                              <a:pos x="T4" y="T5"/>
                            </a:cxn>
                            <a:cxn ang="0">
                              <a:pos x="T6" y="T7"/>
                            </a:cxn>
                            <a:cxn ang="0">
                              <a:pos x="T8" y="T9"/>
                            </a:cxn>
                          </a:cxnLst>
                          <a:rect l="0" t="0" r="r" b="b"/>
                          <a:pathLst>
                            <a:path w="12" h="10">
                              <a:moveTo>
                                <a:pt x="11" y="7"/>
                              </a:moveTo>
                              <a:cubicBezTo>
                                <a:pt x="10" y="9"/>
                                <a:pt x="8" y="10"/>
                                <a:pt x="5" y="9"/>
                              </a:cubicBezTo>
                              <a:cubicBezTo>
                                <a:pt x="2" y="8"/>
                                <a:pt x="0" y="5"/>
                                <a:pt x="1" y="3"/>
                              </a:cubicBezTo>
                              <a:cubicBezTo>
                                <a:pt x="1" y="1"/>
                                <a:pt x="4" y="0"/>
                                <a:pt x="7" y="1"/>
                              </a:cubicBezTo>
                              <a:cubicBezTo>
                                <a:pt x="10" y="2"/>
                                <a:pt x="12" y="5"/>
                                <a:pt x="11"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Oval 501">
                          <a:extLst>
                            <a:ext uri="{FF2B5EF4-FFF2-40B4-BE49-F238E27FC236}">
                              <a16:creationId xmlns:a16="http://schemas.microsoft.com/office/drawing/2014/main" id="{5DF9A1EE-D95F-23E6-9705-D0F4FBE8D2F9}"/>
                            </a:ext>
                          </a:extLst>
                        </p:cNvPr>
                        <p:cNvSpPr>
                          <a:spLocks noChangeArrowheads="1"/>
                        </p:cNvSpPr>
                        <p:nvPr/>
                      </p:nvSpPr>
                      <p:spPr bwMode="auto">
                        <a:xfrm>
                          <a:off x="7146" y="5623"/>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Oval 502">
                          <a:extLst>
                            <a:ext uri="{FF2B5EF4-FFF2-40B4-BE49-F238E27FC236}">
                              <a16:creationId xmlns:a16="http://schemas.microsoft.com/office/drawing/2014/main" id="{92060E14-368B-BFFE-F0D2-FACFFF6F5D6A}"/>
                            </a:ext>
                          </a:extLst>
                        </p:cNvPr>
                        <p:cNvSpPr>
                          <a:spLocks noChangeArrowheads="1"/>
                        </p:cNvSpPr>
                        <p:nvPr/>
                      </p:nvSpPr>
                      <p:spPr bwMode="auto">
                        <a:xfrm>
                          <a:off x="7152" y="5623"/>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5" name="Freeform 503">
                          <a:extLst>
                            <a:ext uri="{FF2B5EF4-FFF2-40B4-BE49-F238E27FC236}">
                              <a16:creationId xmlns:a16="http://schemas.microsoft.com/office/drawing/2014/main" id="{7EF7CBEB-96A0-451E-3298-BF4A64D7003A}"/>
                            </a:ext>
                          </a:extLst>
                        </p:cNvPr>
                        <p:cNvSpPr>
                          <a:spLocks/>
                        </p:cNvSpPr>
                        <p:nvPr/>
                      </p:nvSpPr>
                      <p:spPr bwMode="auto">
                        <a:xfrm>
                          <a:off x="7150" y="5620"/>
                          <a:ext cx="8" cy="5"/>
                        </a:xfrm>
                        <a:custGeom>
                          <a:avLst/>
                          <a:gdLst>
                            <a:gd name="T0" fmla="*/ 11 w 12"/>
                            <a:gd name="T1" fmla="*/ 6 h 9"/>
                            <a:gd name="T2" fmla="*/ 4 w 12"/>
                            <a:gd name="T3" fmla="*/ 8 h 9"/>
                            <a:gd name="T4" fmla="*/ 0 w 12"/>
                            <a:gd name="T5" fmla="*/ 3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0" y="8"/>
                                <a:pt x="7" y="9"/>
                                <a:pt x="4" y="8"/>
                              </a:cubicBezTo>
                              <a:cubicBezTo>
                                <a:pt x="2" y="7"/>
                                <a:pt x="0" y="5"/>
                                <a:pt x="0" y="3"/>
                              </a:cubicBezTo>
                              <a:cubicBezTo>
                                <a:pt x="1" y="1"/>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6" name="Oval 504">
                          <a:extLst>
                            <a:ext uri="{FF2B5EF4-FFF2-40B4-BE49-F238E27FC236}">
                              <a16:creationId xmlns:a16="http://schemas.microsoft.com/office/drawing/2014/main" id="{864E07E6-5C6B-E64B-0D42-74856B08FD02}"/>
                            </a:ext>
                          </a:extLst>
                        </p:cNvPr>
                        <p:cNvSpPr>
                          <a:spLocks noChangeArrowheads="1"/>
                        </p:cNvSpPr>
                        <p:nvPr/>
                      </p:nvSpPr>
                      <p:spPr bwMode="auto">
                        <a:xfrm>
                          <a:off x="7144" y="5616"/>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7" name="Oval 505">
                          <a:extLst>
                            <a:ext uri="{FF2B5EF4-FFF2-40B4-BE49-F238E27FC236}">
                              <a16:creationId xmlns:a16="http://schemas.microsoft.com/office/drawing/2014/main" id="{48D1A010-CA5A-A4EE-5ED0-7CE155FDEDA8}"/>
                            </a:ext>
                          </a:extLst>
                        </p:cNvPr>
                        <p:cNvSpPr>
                          <a:spLocks noChangeArrowheads="1"/>
                        </p:cNvSpPr>
                        <p:nvPr/>
                      </p:nvSpPr>
                      <p:spPr bwMode="auto">
                        <a:xfrm>
                          <a:off x="7151" y="5616"/>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8" name="Freeform 506">
                          <a:extLst>
                            <a:ext uri="{FF2B5EF4-FFF2-40B4-BE49-F238E27FC236}">
                              <a16:creationId xmlns:a16="http://schemas.microsoft.com/office/drawing/2014/main" id="{99ED4A1A-5647-BFDE-68C7-5BFC6F7D78C6}"/>
                            </a:ext>
                          </a:extLst>
                        </p:cNvPr>
                        <p:cNvSpPr>
                          <a:spLocks/>
                        </p:cNvSpPr>
                        <p:nvPr/>
                      </p:nvSpPr>
                      <p:spPr bwMode="auto">
                        <a:xfrm>
                          <a:off x="7148" y="5613"/>
                          <a:ext cx="8" cy="6"/>
                        </a:xfrm>
                        <a:custGeom>
                          <a:avLst/>
                          <a:gdLst>
                            <a:gd name="T0" fmla="*/ 11 w 12"/>
                            <a:gd name="T1" fmla="*/ 6 h 9"/>
                            <a:gd name="T2" fmla="*/ 5 w 12"/>
                            <a:gd name="T3" fmla="*/ 8 h 9"/>
                            <a:gd name="T4" fmla="*/ 1 w 12"/>
                            <a:gd name="T5" fmla="*/ 3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1" y="8"/>
                                <a:pt x="8" y="9"/>
                                <a:pt x="5" y="8"/>
                              </a:cubicBezTo>
                              <a:cubicBezTo>
                                <a:pt x="2" y="7"/>
                                <a:pt x="0" y="5"/>
                                <a:pt x="1" y="3"/>
                              </a:cubicBezTo>
                              <a:cubicBezTo>
                                <a:pt x="1" y="1"/>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9" name="Oval 507">
                          <a:extLst>
                            <a:ext uri="{FF2B5EF4-FFF2-40B4-BE49-F238E27FC236}">
                              <a16:creationId xmlns:a16="http://schemas.microsoft.com/office/drawing/2014/main" id="{B6E9382C-5D3F-8597-F8E7-7C5F5EEF970C}"/>
                            </a:ext>
                          </a:extLst>
                        </p:cNvPr>
                        <p:cNvSpPr>
                          <a:spLocks noChangeArrowheads="1"/>
                        </p:cNvSpPr>
                        <p:nvPr/>
                      </p:nvSpPr>
                      <p:spPr bwMode="auto">
                        <a:xfrm>
                          <a:off x="7133" y="5621"/>
                          <a:ext cx="7"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0" name="Oval 508">
                          <a:extLst>
                            <a:ext uri="{FF2B5EF4-FFF2-40B4-BE49-F238E27FC236}">
                              <a16:creationId xmlns:a16="http://schemas.microsoft.com/office/drawing/2014/main" id="{7EDC9BED-68E0-0E49-8CDB-29600E4483DC}"/>
                            </a:ext>
                          </a:extLst>
                        </p:cNvPr>
                        <p:cNvSpPr>
                          <a:spLocks noChangeArrowheads="1"/>
                        </p:cNvSpPr>
                        <p:nvPr/>
                      </p:nvSpPr>
                      <p:spPr bwMode="auto">
                        <a:xfrm>
                          <a:off x="7138" y="5621"/>
                          <a:ext cx="7"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509">
                          <a:extLst>
                            <a:ext uri="{FF2B5EF4-FFF2-40B4-BE49-F238E27FC236}">
                              <a16:creationId xmlns:a16="http://schemas.microsoft.com/office/drawing/2014/main" id="{DEBA107E-4719-EA5A-18A5-8413A529D029}"/>
                            </a:ext>
                          </a:extLst>
                        </p:cNvPr>
                        <p:cNvSpPr>
                          <a:spLocks/>
                        </p:cNvSpPr>
                        <p:nvPr/>
                      </p:nvSpPr>
                      <p:spPr bwMode="auto">
                        <a:xfrm>
                          <a:off x="7136" y="5618"/>
                          <a:ext cx="8" cy="6"/>
                        </a:xfrm>
                        <a:custGeom>
                          <a:avLst/>
                          <a:gdLst>
                            <a:gd name="T0" fmla="*/ 11 w 12"/>
                            <a:gd name="T1" fmla="*/ 7 h 10"/>
                            <a:gd name="T2" fmla="*/ 4 w 12"/>
                            <a:gd name="T3" fmla="*/ 9 h 10"/>
                            <a:gd name="T4" fmla="*/ 0 w 12"/>
                            <a:gd name="T5" fmla="*/ 3 h 10"/>
                            <a:gd name="T6" fmla="*/ 7 w 12"/>
                            <a:gd name="T7" fmla="*/ 1 h 10"/>
                            <a:gd name="T8" fmla="*/ 11 w 12"/>
                            <a:gd name="T9" fmla="*/ 7 h 10"/>
                          </a:gdLst>
                          <a:ahLst/>
                          <a:cxnLst>
                            <a:cxn ang="0">
                              <a:pos x="T0" y="T1"/>
                            </a:cxn>
                            <a:cxn ang="0">
                              <a:pos x="T2" y="T3"/>
                            </a:cxn>
                            <a:cxn ang="0">
                              <a:pos x="T4" y="T5"/>
                            </a:cxn>
                            <a:cxn ang="0">
                              <a:pos x="T6" y="T7"/>
                            </a:cxn>
                            <a:cxn ang="0">
                              <a:pos x="T8" y="T9"/>
                            </a:cxn>
                          </a:cxnLst>
                          <a:rect l="0" t="0" r="r" b="b"/>
                          <a:pathLst>
                            <a:path w="12" h="10">
                              <a:moveTo>
                                <a:pt x="11" y="7"/>
                              </a:moveTo>
                              <a:cubicBezTo>
                                <a:pt x="10" y="9"/>
                                <a:pt x="7" y="10"/>
                                <a:pt x="4" y="9"/>
                              </a:cubicBezTo>
                              <a:cubicBezTo>
                                <a:pt x="2" y="8"/>
                                <a:pt x="0" y="5"/>
                                <a:pt x="0" y="3"/>
                              </a:cubicBezTo>
                              <a:cubicBezTo>
                                <a:pt x="1" y="1"/>
                                <a:pt x="4" y="0"/>
                                <a:pt x="7" y="1"/>
                              </a:cubicBezTo>
                              <a:cubicBezTo>
                                <a:pt x="10" y="2"/>
                                <a:pt x="12" y="5"/>
                                <a:pt x="11"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 name="Oval 510">
                          <a:extLst>
                            <a:ext uri="{FF2B5EF4-FFF2-40B4-BE49-F238E27FC236}">
                              <a16:creationId xmlns:a16="http://schemas.microsoft.com/office/drawing/2014/main" id="{DA12E99E-FAED-8E85-BEA7-4247C0066289}"/>
                            </a:ext>
                          </a:extLst>
                        </p:cNvPr>
                        <p:cNvSpPr>
                          <a:spLocks noChangeArrowheads="1"/>
                        </p:cNvSpPr>
                        <p:nvPr/>
                      </p:nvSpPr>
                      <p:spPr bwMode="auto">
                        <a:xfrm>
                          <a:off x="7389" y="5621"/>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 name="Oval 511">
                          <a:extLst>
                            <a:ext uri="{FF2B5EF4-FFF2-40B4-BE49-F238E27FC236}">
                              <a16:creationId xmlns:a16="http://schemas.microsoft.com/office/drawing/2014/main" id="{39D1C21E-A5DE-7541-D9A5-7AE56BA6EAA5}"/>
                            </a:ext>
                          </a:extLst>
                        </p:cNvPr>
                        <p:cNvSpPr>
                          <a:spLocks noChangeArrowheads="1"/>
                        </p:cNvSpPr>
                        <p:nvPr/>
                      </p:nvSpPr>
                      <p:spPr bwMode="auto">
                        <a:xfrm>
                          <a:off x="7394" y="5621"/>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4" name="Freeform 512">
                          <a:extLst>
                            <a:ext uri="{FF2B5EF4-FFF2-40B4-BE49-F238E27FC236}">
                              <a16:creationId xmlns:a16="http://schemas.microsoft.com/office/drawing/2014/main" id="{276B54B2-916F-A0EC-4375-0C49C2B56959}"/>
                            </a:ext>
                          </a:extLst>
                        </p:cNvPr>
                        <p:cNvSpPr>
                          <a:spLocks/>
                        </p:cNvSpPr>
                        <p:nvPr/>
                      </p:nvSpPr>
                      <p:spPr bwMode="auto">
                        <a:xfrm>
                          <a:off x="7392" y="5618"/>
                          <a:ext cx="8" cy="5"/>
                        </a:xfrm>
                        <a:custGeom>
                          <a:avLst/>
                          <a:gdLst>
                            <a:gd name="T0" fmla="*/ 11 w 12"/>
                            <a:gd name="T1" fmla="*/ 6 h 9"/>
                            <a:gd name="T2" fmla="*/ 4 w 12"/>
                            <a:gd name="T3" fmla="*/ 8 h 9"/>
                            <a:gd name="T4" fmla="*/ 0 w 12"/>
                            <a:gd name="T5" fmla="*/ 3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0" y="8"/>
                                <a:pt x="7" y="9"/>
                                <a:pt x="4" y="8"/>
                              </a:cubicBezTo>
                              <a:cubicBezTo>
                                <a:pt x="2" y="7"/>
                                <a:pt x="0" y="5"/>
                                <a:pt x="0" y="3"/>
                              </a:cubicBezTo>
                              <a:cubicBezTo>
                                <a:pt x="1" y="0"/>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Oval 513">
                          <a:extLst>
                            <a:ext uri="{FF2B5EF4-FFF2-40B4-BE49-F238E27FC236}">
                              <a16:creationId xmlns:a16="http://schemas.microsoft.com/office/drawing/2014/main" id="{B02E2F09-E2AA-5A6D-529F-BFA844426C1B}"/>
                            </a:ext>
                          </a:extLst>
                        </p:cNvPr>
                        <p:cNvSpPr>
                          <a:spLocks noChangeArrowheads="1"/>
                        </p:cNvSpPr>
                        <p:nvPr/>
                      </p:nvSpPr>
                      <p:spPr bwMode="auto">
                        <a:xfrm>
                          <a:off x="7381" y="5616"/>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6" name="Oval 514">
                          <a:extLst>
                            <a:ext uri="{FF2B5EF4-FFF2-40B4-BE49-F238E27FC236}">
                              <a16:creationId xmlns:a16="http://schemas.microsoft.com/office/drawing/2014/main" id="{AC6FAA18-0221-5564-1238-83F08EAD831C}"/>
                            </a:ext>
                          </a:extLst>
                        </p:cNvPr>
                        <p:cNvSpPr>
                          <a:spLocks noChangeArrowheads="1"/>
                        </p:cNvSpPr>
                        <p:nvPr/>
                      </p:nvSpPr>
                      <p:spPr bwMode="auto">
                        <a:xfrm>
                          <a:off x="7387" y="5616"/>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7" name="Freeform 515">
                          <a:extLst>
                            <a:ext uri="{FF2B5EF4-FFF2-40B4-BE49-F238E27FC236}">
                              <a16:creationId xmlns:a16="http://schemas.microsoft.com/office/drawing/2014/main" id="{C587F1A2-590E-B629-1FEE-5EF24F3BB4E2}"/>
                            </a:ext>
                          </a:extLst>
                        </p:cNvPr>
                        <p:cNvSpPr>
                          <a:spLocks/>
                        </p:cNvSpPr>
                        <p:nvPr/>
                      </p:nvSpPr>
                      <p:spPr bwMode="auto">
                        <a:xfrm>
                          <a:off x="7385" y="5613"/>
                          <a:ext cx="7" cy="6"/>
                        </a:xfrm>
                        <a:custGeom>
                          <a:avLst/>
                          <a:gdLst>
                            <a:gd name="T0" fmla="*/ 11 w 12"/>
                            <a:gd name="T1" fmla="*/ 6 h 9"/>
                            <a:gd name="T2" fmla="*/ 5 w 12"/>
                            <a:gd name="T3" fmla="*/ 8 h 9"/>
                            <a:gd name="T4" fmla="*/ 0 w 12"/>
                            <a:gd name="T5" fmla="*/ 2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0" y="8"/>
                                <a:pt x="7" y="9"/>
                                <a:pt x="5" y="8"/>
                              </a:cubicBezTo>
                              <a:cubicBezTo>
                                <a:pt x="2" y="7"/>
                                <a:pt x="0" y="4"/>
                                <a:pt x="0" y="2"/>
                              </a:cubicBezTo>
                              <a:cubicBezTo>
                                <a:pt x="1" y="0"/>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Oval 516">
                          <a:extLst>
                            <a:ext uri="{FF2B5EF4-FFF2-40B4-BE49-F238E27FC236}">
                              <a16:creationId xmlns:a16="http://schemas.microsoft.com/office/drawing/2014/main" id="{C04AA089-F29C-3625-924C-E02977CC154F}"/>
                            </a:ext>
                          </a:extLst>
                        </p:cNvPr>
                        <p:cNvSpPr>
                          <a:spLocks noChangeArrowheads="1"/>
                        </p:cNvSpPr>
                        <p:nvPr/>
                      </p:nvSpPr>
                      <p:spPr bwMode="auto">
                        <a:xfrm>
                          <a:off x="7389" y="5614"/>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9" name="Oval 517">
                          <a:extLst>
                            <a:ext uri="{FF2B5EF4-FFF2-40B4-BE49-F238E27FC236}">
                              <a16:creationId xmlns:a16="http://schemas.microsoft.com/office/drawing/2014/main" id="{CCB4E1C0-7654-7D67-78C1-EE338EBCA362}"/>
                            </a:ext>
                          </a:extLst>
                        </p:cNvPr>
                        <p:cNvSpPr>
                          <a:spLocks noChangeArrowheads="1"/>
                        </p:cNvSpPr>
                        <p:nvPr/>
                      </p:nvSpPr>
                      <p:spPr bwMode="auto">
                        <a:xfrm>
                          <a:off x="7394" y="5614"/>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0" name="Freeform 518">
                          <a:extLst>
                            <a:ext uri="{FF2B5EF4-FFF2-40B4-BE49-F238E27FC236}">
                              <a16:creationId xmlns:a16="http://schemas.microsoft.com/office/drawing/2014/main" id="{A8876371-BFDD-5D56-37C1-CED0997536C7}"/>
                            </a:ext>
                          </a:extLst>
                        </p:cNvPr>
                        <p:cNvSpPr>
                          <a:spLocks/>
                        </p:cNvSpPr>
                        <p:nvPr/>
                      </p:nvSpPr>
                      <p:spPr bwMode="auto">
                        <a:xfrm>
                          <a:off x="7392" y="5610"/>
                          <a:ext cx="8" cy="6"/>
                        </a:xfrm>
                        <a:custGeom>
                          <a:avLst/>
                          <a:gdLst>
                            <a:gd name="T0" fmla="*/ 11 w 12"/>
                            <a:gd name="T1" fmla="*/ 7 h 9"/>
                            <a:gd name="T2" fmla="*/ 4 w 12"/>
                            <a:gd name="T3" fmla="*/ 8 h 9"/>
                            <a:gd name="T4" fmla="*/ 0 w 12"/>
                            <a:gd name="T5" fmla="*/ 3 h 9"/>
                            <a:gd name="T6" fmla="*/ 7 w 12"/>
                            <a:gd name="T7" fmla="*/ 1 h 9"/>
                            <a:gd name="T8" fmla="*/ 11 w 12"/>
                            <a:gd name="T9" fmla="*/ 7 h 9"/>
                          </a:gdLst>
                          <a:ahLst/>
                          <a:cxnLst>
                            <a:cxn ang="0">
                              <a:pos x="T0" y="T1"/>
                            </a:cxn>
                            <a:cxn ang="0">
                              <a:pos x="T2" y="T3"/>
                            </a:cxn>
                            <a:cxn ang="0">
                              <a:pos x="T4" y="T5"/>
                            </a:cxn>
                            <a:cxn ang="0">
                              <a:pos x="T6" y="T7"/>
                            </a:cxn>
                            <a:cxn ang="0">
                              <a:pos x="T8" y="T9"/>
                            </a:cxn>
                          </a:cxnLst>
                          <a:rect l="0" t="0" r="r" b="b"/>
                          <a:pathLst>
                            <a:path w="12" h="9">
                              <a:moveTo>
                                <a:pt x="11" y="7"/>
                              </a:moveTo>
                              <a:cubicBezTo>
                                <a:pt x="10" y="9"/>
                                <a:pt x="7" y="9"/>
                                <a:pt x="4" y="8"/>
                              </a:cubicBezTo>
                              <a:cubicBezTo>
                                <a:pt x="1" y="7"/>
                                <a:pt x="0" y="5"/>
                                <a:pt x="0" y="3"/>
                              </a:cubicBezTo>
                              <a:cubicBezTo>
                                <a:pt x="1" y="1"/>
                                <a:pt x="4" y="0"/>
                                <a:pt x="7" y="1"/>
                              </a:cubicBezTo>
                              <a:cubicBezTo>
                                <a:pt x="10" y="2"/>
                                <a:pt x="12" y="5"/>
                                <a:pt x="11"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1" name="Oval 519">
                          <a:extLst>
                            <a:ext uri="{FF2B5EF4-FFF2-40B4-BE49-F238E27FC236}">
                              <a16:creationId xmlns:a16="http://schemas.microsoft.com/office/drawing/2014/main" id="{EAAEB3F0-F140-7E69-EC42-19252F44FA19}"/>
                            </a:ext>
                          </a:extLst>
                        </p:cNvPr>
                        <p:cNvSpPr>
                          <a:spLocks noChangeArrowheads="1"/>
                        </p:cNvSpPr>
                        <p:nvPr/>
                      </p:nvSpPr>
                      <p:spPr bwMode="auto">
                        <a:xfrm>
                          <a:off x="7399" y="5618"/>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2" name="Oval 520">
                          <a:extLst>
                            <a:ext uri="{FF2B5EF4-FFF2-40B4-BE49-F238E27FC236}">
                              <a16:creationId xmlns:a16="http://schemas.microsoft.com/office/drawing/2014/main" id="{C09C5919-DF15-BDBF-E20B-F3E540E43E5E}"/>
                            </a:ext>
                          </a:extLst>
                        </p:cNvPr>
                        <p:cNvSpPr>
                          <a:spLocks noChangeArrowheads="1"/>
                        </p:cNvSpPr>
                        <p:nvPr/>
                      </p:nvSpPr>
                      <p:spPr bwMode="auto">
                        <a:xfrm>
                          <a:off x="7405" y="5618"/>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3" name="Freeform 521">
                          <a:extLst>
                            <a:ext uri="{FF2B5EF4-FFF2-40B4-BE49-F238E27FC236}">
                              <a16:creationId xmlns:a16="http://schemas.microsoft.com/office/drawing/2014/main" id="{64925A1A-5506-0270-43E8-1A1328BF827C}"/>
                            </a:ext>
                          </a:extLst>
                        </p:cNvPr>
                        <p:cNvSpPr>
                          <a:spLocks/>
                        </p:cNvSpPr>
                        <p:nvPr/>
                      </p:nvSpPr>
                      <p:spPr bwMode="auto">
                        <a:xfrm>
                          <a:off x="7403" y="5614"/>
                          <a:ext cx="8" cy="6"/>
                        </a:xfrm>
                        <a:custGeom>
                          <a:avLst/>
                          <a:gdLst>
                            <a:gd name="T0" fmla="*/ 11 w 12"/>
                            <a:gd name="T1" fmla="*/ 6 h 9"/>
                            <a:gd name="T2" fmla="*/ 5 w 12"/>
                            <a:gd name="T3" fmla="*/ 8 h 9"/>
                            <a:gd name="T4" fmla="*/ 1 w 12"/>
                            <a:gd name="T5" fmla="*/ 2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1" y="8"/>
                                <a:pt x="8" y="9"/>
                                <a:pt x="5" y="8"/>
                              </a:cubicBezTo>
                              <a:cubicBezTo>
                                <a:pt x="2" y="7"/>
                                <a:pt x="0" y="4"/>
                                <a:pt x="1" y="2"/>
                              </a:cubicBezTo>
                              <a:cubicBezTo>
                                <a:pt x="1" y="0"/>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Oval 522">
                          <a:extLst>
                            <a:ext uri="{FF2B5EF4-FFF2-40B4-BE49-F238E27FC236}">
                              <a16:creationId xmlns:a16="http://schemas.microsoft.com/office/drawing/2014/main" id="{88E705B5-A288-0182-661D-EDEB42199448}"/>
                            </a:ext>
                          </a:extLst>
                        </p:cNvPr>
                        <p:cNvSpPr>
                          <a:spLocks noChangeArrowheads="1"/>
                        </p:cNvSpPr>
                        <p:nvPr/>
                      </p:nvSpPr>
                      <p:spPr bwMode="auto">
                        <a:xfrm>
                          <a:off x="7397" y="5614"/>
                          <a:ext cx="7"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Oval 523">
                          <a:extLst>
                            <a:ext uri="{FF2B5EF4-FFF2-40B4-BE49-F238E27FC236}">
                              <a16:creationId xmlns:a16="http://schemas.microsoft.com/office/drawing/2014/main" id="{EBCE0240-D996-01A1-F8A6-ADC2F8F76266}"/>
                            </a:ext>
                          </a:extLst>
                        </p:cNvPr>
                        <p:cNvSpPr>
                          <a:spLocks noChangeArrowheads="1"/>
                        </p:cNvSpPr>
                        <p:nvPr/>
                      </p:nvSpPr>
                      <p:spPr bwMode="auto">
                        <a:xfrm>
                          <a:off x="7403" y="5614"/>
                          <a:ext cx="7"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6" name="Freeform 524">
                          <a:extLst>
                            <a:ext uri="{FF2B5EF4-FFF2-40B4-BE49-F238E27FC236}">
                              <a16:creationId xmlns:a16="http://schemas.microsoft.com/office/drawing/2014/main" id="{1301C6AF-922E-B58B-4623-ACF902FC0A74}"/>
                            </a:ext>
                          </a:extLst>
                        </p:cNvPr>
                        <p:cNvSpPr>
                          <a:spLocks/>
                        </p:cNvSpPr>
                        <p:nvPr/>
                      </p:nvSpPr>
                      <p:spPr bwMode="auto">
                        <a:xfrm>
                          <a:off x="7401" y="5611"/>
                          <a:ext cx="8" cy="6"/>
                        </a:xfrm>
                        <a:custGeom>
                          <a:avLst/>
                          <a:gdLst>
                            <a:gd name="T0" fmla="*/ 11 w 12"/>
                            <a:gd name="T1" fmla="*/ 6 h 9"/>
                            <a:gd name="T2" fmla="*/ 5 w 12"/>
                            <a:gd name="T3" fmla="*/ 8 h 9"/>
                            <a:gd name="T4" fmla="*/ 1 w 12"/>
                            <a:gd name="T5" fmla="*/ 2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0" y="8"/>
                                <a:pt x="8" y="9"/>
                                <a:pt x="5" y="8"/>
                              </a:cubicBezTo>
                              <a:cubicBezTo>
                                <a:pt x="2" y="7"/>
                                <a:pt x="0" y="4"/>
                                <a:pt x="1" y="2"/>
                              </a:cubicBezTo>
                              <a:cubicBezTo>
                                <a:pt x="1" y="0"/>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Oval 525">
                          <a:extLst>
                            <a:ext uri="{FF2B5EF4-FFF2-40B4-BE49-F238E27FC236}">
                              <a16:creationId xmlns:a16="http://schemas.microsoft.com/office/drawing/2014/main" id="{678D3E9A-1E87-23B9-608F-8A485D74AACB}"/>
                            </a:ext>
                          </a:extLst>
                        </p:cNvPr>
                        <p:cNvSpPr>
                          <a:spLocks noChangeArrowheads="1"/>
                        </p:cNvSpPr>
                        <p:nvPr/>
                      </p:nvSpPr>
                      <p:spPr bwMode="auto">
                        <a:xfrm>
                          <a:off x="7380" y="5622"/>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Oval 526">
                          <a:extLst>
                            <a:ext uri="{FF2B5EF4-FFF2-40B4-BE49-F238E27FC236}">
                              <a16:creationId xmlns:a16="http://schemas.microsoft.com/office/drawing/2014/main" id="{8859C354-B645-F2EC-1E6A-D0359F2AD144}"/>
                            </a:ext>
                          </a:extLst>
                        </p:cNvPr>
                        <p:cNvSpPr>
                          <a:spLocks noChangeArrowheads="1"/>
                        </p:cNvSpPr>
                        <p:nvPr/>
                      </p:nvSpPr>
                      <p:spPr bwMode="auto">
                        <a:xfrm>
                          <a:off x="7386" y="5622"/>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9" name="Freeform 527">
                          <a:extLst>
                            <a:ext uri="{FF2B5EF4-FFF2-40B4-BE49-F238E27FC236}">
                              <a16:creationId xmlns:a16="http://schemas.microsoft.com/office/drawing/2014/main" id="{5126B557-EB8F-9B5C-7BF3-D0F4FBC9FDE2}"/>
                            </a:ext>
                          </a:extLst>
                        </p:cNvPr>
                        <p:cNvSpPr>
                          <a:spLocks/>
                        </p:cNvSpPr>
                        <p:nvPr/>
                      </p:nvSpPr>
                      <p:spPr bwMode="auto">
                        <a:xfrm>
                          <a:off x="7383" y="5618"/>
                          <a:ext cx="8" cy="7"/>
                        </a:xfrm>
                        <a:custGeom>
                          <a:avLst/>
                          <a:gdLst>
                            <a:gd name="T0" fmla="*/ 12 w 12"/>
                            <a:gd name="T1" fmla="*/ 7 h 10"/>
                            <a:gd name="T2" fmla="*/ 5 w 12"/>
                            <a:gd name="T3" fmla="*/ 9 h 10"/>
                            <a:gd name="T4" fmla="*/ 1 w 12"/>
                            <a:gd name="T5" fmla="*/ 3 h 10"/>
                            <a:gd name="T6" fmla="*/ 8 w 12"/>
                            <a:gd name="T7" fmla="*/ 1 h 10"/>
                            <a:gd name="T8" fmla="*/ 12 w 12"/>
                            <a:gd name="T9" fmla="*/ 7 h 10"/>
                          </a:gdLst>
                          <a:ahLst/>
                          <a:cxnLst>
                            <a:cxn ang="0">
                              <a:pos x="T0" y="T1"/>
                            </a:cxn>
                            <a:cxn ang="0">
                              <a:pos x="T2" y="T3"/>
                            </a:cxn>
                            <a:cxn ang="0">
                              <a:pos x="T4" y="T5"/>
                            </a:cxn>
                            <a:cxn ang="0">
                              <a:pos x="T6" y="T7"/>
                            </a:cxn>
                            <a:cxn ang="0">
                              <a:pos x="T8" y="T9"/>
                            </a:cxn>
                          </a:cxnLst>
                          <a:rect l="0" t="0" r="r" b="b"/>
                          <a:pathLst>
                            <a:path w="12" h="10">
                              <a:moveTo>
                                <a:pt x="12" y="7"/>
                              </a:moveTo>
                              <a:cubicBezTo>
                                <a:pt x="11" y="9"/>
                                <a:pt x="8" y="10"/>
                                <a:pt x="5" y="9"/>
                              </a:cubicBezTo>
                              <a:cubicBezTo>
                                <a:pt x="2" y="8"/>
                                <a:pt x="0" y="5"/>
                                <a:pt x="1" y="3"/>
                              </a:cubicBezTo>
                              <a:cubicBezTo>
                                <a:pt x="2" y="1"/>
                                <a:pt x="5" y="0"/>
                                <a:pt x="8" y="1"/>
                              </a:cubicBezTo>
                              <a:cubicBezTo>
                                <a:pt x="11" y="2"/>
                                <a:pt x="12" y="5"/>
                                <a:pt x="12"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0" name="Oval 528">
                          <a:extLst>
                            <a:ext uri="{FF2B5EF4-FFF2-40B4-BE49-F238E27FC236}">
                              <a16:creationId xmlns:a16="http://schemas.microsoft.com/office/drawing/2014/main" id="{C898A9AF-6CDF-3527-B60C-FE0AA6D73BE6}"/>
                            </a:ext>
                          </a:extLst>
                        </p:cNvPr>
                        <p:cNvSpPr>
                          <a:spLocks noChangeArrowheads="1"/>
                        </p:cNvSpPr>
                        <p:nvPr/>
                      </p:nvSpPr>
                      <p:spPr bwMode="auto">
                        <a:xfrm>
                          <a:off x="7398" y="5623"/>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1" name="Oval 529">
                          <a:extLst>
                            <a:ext uri="{FF2B5EF4-FFF2-40B4-BE49-F238E27FC236}">
                              <a16:creationId xmlns:a16="http://schemas.microsoft.com/office/drawing/2014/main" id="{9A17DD8C-80D8-246A-8BB0-BF62DE51C3FC}"/>
                            </a:ext>
                          </a:extLst>
                        </p:cNvPr>
                        <p:cNvSpPr>
                          <a:spLocks noChangeArrowheads="1"/>
                        </p:cNvSpPr>
                        <p:nvPr/>
                      </p:nvSpPr>
                      <p:spPr bwMode="auto">
                        <a:xfrm>
                          <a:off x="7404" y="5623"/>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 name="Freeform 530">
                          <a:extLst>
                            <a:ext uri="{FF2B5EF4-FFF2-40B4-BE49-F238E27FC236}">
                              <a16:creationId xmlns:a16="http://schemas.microsoft.com/office/drawing/2014/main" id="{B2AB6ED7-BE7F-7D7E-69B9-2E26A2441B66}"/>
                            </a:ext>
                          </a:extLst>
                        </p:cNvPr>
                        <p:cNvSpPr>
                          <a:spLocks/>
                        </p:cNvSpPr>
                        <p:nvPr/>
                      </p:nvSpPr>
                      <p:spPr bwMode="auto">
                        <a:xfrm>
                          <a:off x="7401" y="5619"/>
                          <a:ext cx="8" cy="6"/>
                        </a:xfrm>
                        <a:custGeom>
                          <a:avLst/>
                          <a:gdLst>
                            <a:gd name="T0" fmla="*/ 12 w 12"/>
                            <a:gd name="T1" fmla="*/ 7 h 10"/>
                            <a:gd name="T2" fmla="*/ 5 w 12"/>
                            <a:gd name="T3" fmla="*/ 9 h 10"/>
                            <a:gd name="T4" fmla="*/ 1 w 12"/>
                            <a:gd name="T5" fmla="*/ 3 h 10"/>
                            <a:gd name="T6" fmla="*/ 8 w 12"/>
                            <a:gd name="T7" fmla="*/ 1 h 10"/>
                            <a:gd name="T8" fmla="*/ 12 w 12"/>
                            <a:gd name="T9" fmla="*/ 7 h 10"/>
                          </a:gdLst>
                          <a:ahLst/>
                          <a:cxnLst>
                            <a:cxn ang="0">
                              <a:pos x="T0" y="T1"/>
                            </a:cxn>
                            <a:cxn ang="0">
                              <a:pos x="T2" y="T3"/>
                            </a:cxn>
                            <a:cxn ang="0">
                              <a:pos x="T4" y="T5"/>
                            </a:cxn>
                            <a:cxn ang="0">
                              <a:pos x="T6" y="T7"/>
                            </a:cxn>
                            <a:cxn ang="0">
                              <a:pos x="T8" y="T9"/>
                            </a:cxn>
                          </a:cxnLst>
                          <a:rect l="0" t="0" r="r" b="b"/>
                          <a:pathLst>
                            <a:path w="12" h="10">
                              <a:moveTo>
                                <a:pt x="12" y="7"/>
                              </a:moveTo>
                              <a:cubicBezTo>
                                <a:pt x="11" y="9"/>
                                <a:pt x="8" y="10"/>
                                <a:pt x="5" y="9"/>
                              </a:cubicBezTo>
                              <a:cubicBezTo>
                                <a:pt x="2" y="8"/>
                                <a:pt x="0" y="5"/>
                                <a:pt x="1" y="3"/>
                              </a:cubicBezTo>
                              <a:cubicBezTo>
                                <a:pt x="2" y="1"/>
                                <a:pt x="5" y="0"/>
                                <a:pt x="8" y="1"/>
                              </a:cubicBezTo>
                              <a:cubicBezTo>
                                <a:pt x="10" y="2"/>
                                <a:pt x="12" y="5"/>
                                <a:pt x="12"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 name="Oval 531">
                          <a:extLst>
                            <a:ext uri="{FF2B5EF4-FFF2-40B4-BE49-F238E27FC236}">
                              <a16:creationId xmlns:a16="http://schemas.microsoft.com/office/drawing/2014/main" id="{65445EDD-5F77-72BD-4B3F-E541D0988584}"/>
                            </a:ext>
                          </a:extLst>
                        </p:cNvPr>
                        <p:cNvSpPr>
                          <a:spLocks noChangeArrowheads="1"/>
                        </p:cNvSpPr>
                        <p:nvPr/>
                      </p:nvSpPr>
                      <p:spPr bwMode="auto">
                        <a:xfrm>
                          <a:off x="7387" y="5625"/>
                          <a:ext cx="7" cy="4"/>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 name="Oval 532">
                          <a:extLst>
                            <a:ext uri="{FF2B5EF4-FFF2-40B4-BE49-F238E27FC236}">
                              <a16:creationId xmlns:a16="http://schemas.microsoft.com/office/drawing/2014/main" id="{E6BE4DCA-0B84-6AB4-7F5A-F6BF90F8C050}"/>
                            </a:ext>
                          </a:extLst>
                        </p:cNvPr>
                        <p:cNvSpPr>
                          <a:spLocks noChangeArrowheads="1"/>
                        </p:cNvSpPr>
                        <p:nvPr/>
                      </p:nvSpPr>
                      <p:spPr bwMode="auto">
                        <a:xfrm>
                          <a:off x="7393" y="5625"/>
                          <a:ext cx="7" cy="4"/>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5" name="Freeform 533">
                          <a:extLst>
                            <a:ext uri="{FF2B5EF4-FFF2-40B4-BE49-F238E27FC236}">
                              <a16:creationId xmlns:a16="http://schemas.microsoft.com/office/drawing/2014/main" id="{E7DA8DB8-0F18-92A6-CA83-281028B1D81D}"/>
                            </a:ext>
                          </a:extLst>
                        </p:cNvPr>
                        <p:cNvSpPr>
                          <a:spLocks/>
                        </p:cNvSpPr>
                        <p:nvPr/>
                      </p:nvSpPr>
                      <p:spPr bwMode="auto">
                        <a:xfrm>
                          <a:off x="7390" y="5621"/>
                          <a:ext cx="8" cy="6"/>
                        </a:xfrm>
                        <a:custGeom>
                          <a:avLst/>
                          <a:gdLst>
                            <a:gd name="T0" fmla="*/ 12 w 12"/>
                            <a:gd name="T1" fmla="*/ 7 h 9"/>
                            <a:gd name="T2" fmla="*/ 5 w 12"/>
                            <a:gd name="T3" fmla="*/ 8 h 9"/>
                            <a:gd name="T4" fmla="*/ 1 w 12"/>
                            <a:gd name="T5" fmla="*/ 3 h 9"/>
                            <a:gd name="T6" fmla="*/ 8 w 12"/>
                            <a:gd name="T7" fmla="*/ 1 h 9"/>
                            <a:gd name="T8" fmla="*/ 12 w 12"/>
                            <a:gd name="T9" fmla="*/ 7 h 9"/>
                          </a:gdLst>
                          <a:ahLst/>
                          <a:cxnLst>
                            <a:cxn ang="0">
                              <a:pos x="T0" y="T1"/>
                            </a:cxn>
                            <a:cxn ang="0">
                              <a:pos x="T2" y="T3"/>
                            </a:cxn>
                            <a:cxn ang="0">
                              <a:pos x="T4" y="T5"/>
                            </a:cxn>
                            <a:cxn ang="0">
                              <a:pos x="T6" y="T7"/>
                            </a:cxn>
                            <a:cxn ang="0">
                              <a:pos x="T8" y="T9"/>
                            </a:cxn>
                          </a:cxnLst>
                          <a:rect l="0" t="0" r="r" b="b"/>
                          <a:pathLst>
                            <a:path w="12" h="9">
                              <a:moveTo>
                                <a:pt x="12" y="7"/>
                              </a:moveTo>
                              <a:cubicBezTo>
                                <a:pt x="11" y="9"/>
                                <a:pt x="8" y="9"/>
                                <a:pt x="5" y="8"/>
                              </a:cubicBezTo>
                              <a:cubicBezTo>
                                <a:pt x="2" y="7"/>
                                <a:pt x="0" y="5"/>
                                <a:pt x="1" y="3"/>
                              </a:cubicBezTo>
                              <a:cubicBezTo>
                                <a:pt x="2" y="1"/>
                                <a:pt x="5" y="0"/>
                                <a:pt x="8" y="1"/>
                              </a:cubicBezTo>
                              <a:cubicBezTo>
                                <a:pt x="11" y="2"/>
                                <a:pt x="12" y="4"/>
                                <a:pt x="12"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6" name="Oval 534">
                          <a:extLst>
                            <a:ext uri="{FF2B5EF4-FFF2-40B4-BE49-F238E27FC236}">
                              <a16:creationId xmlns:a16="http://schemas.microsoft.com/office/drawing/2014/main" id="{33BBFFF0-9C04-C2BA-017A-359090D0A634}"/>
                            </a:ext>
                          </a:extLst>
                        </p:cNvPr>
                        <p:cNvSpPr>
                          <a:spLocks noChangeArrowheads="1"/>
                        </p:cNvSpPr>
                        <p:nvPr/>
                      </p:nvSpPr>
                      <p:spPr bwMode="auto">
                        <a:xfrm>
                          <a:off x="7407" y="5621"/>
                          <a:ext cx="7"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7" name="Oval 535">
                          <a:extLst>
                            <a:ext uri="{FF2B5EF4-FFF2-40B4-BE49-F238E27FC236}">
                              <a16:creationId xmlns:a16="http://schemas.microsoft.com/office/drawing/2014/main" id="{AE61447F-7EB6-0FE9-DAAC-95AD1C467195}"/>
                            </a:ext>
                          </a:extLst>
                        </p:cNvPr>
                        <p:cNvSpPr>
                          <a:spLocks noChangeArrowheads="1"/>
                        </p:cNvSpPr>
                        <p:nvPr/>
                      </p:nvSpPr>
                      <p:spPr bwMode="auto">
                        <a:xfrm>
                          <a:off x="7412" y="5621"/>
                          <a:ext cx="7"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8" name="Freeform 536">
                          <a:extLst>
                            <a:ext uri="{FF2B5EF4-FFF2-40B4-BE49-F238E27FC236}">
                              <a16:creationId xmlns:a16="http://schemas.microsoft.com/office/drawing/2014/main" id="{3754A533-530C-1F47-26D3-9088C3F090B5}"/>
                            </a:ext>
                          </a:extLst>
                        </p:cNvPr>
                        <p:cNvSpPr>
                          <a:spLocks/>
                        </p:cNvSpPr>
                        <p:nvPr/>
                      </p:nvSpPr>
                      <p:spPr bwMode="auto">
                        <a:xfrm>
                          <a:off x="7410" y="5618"/>
                          <a:ext cx="8" cy="6"/>
                        </a:xfrm>
                        <a:custGeom>
                          <a:avLst/>
                          <a:gdLst>
                            <a:gd name="T0" fmla="*/ 12 w 12"/>
                            <a:gd name="T1" fmla="*/ 6 h 9"/>
                            <a:gd name="T2" fmla="*/ 5 w 12"/>
                            <a:gd name="T3" fmla="*/ 8 h 9"/>
                            <a:gd name="T4" fmla="*/ 1 w 12"/>
                            <a:gd name="T5" fmla="*/ 3 h 9"/>
                            <a:gd name="T6" fmla="*/ 7 w 12"/>
                            <a:gd name="T7" fmla="*/ 1 h 9"/>
                            <a:gd name="T8" fmla="*/ 12 w 12"/>
                            <a:gd name="T9" fmla="*/ 6 h 9"/>
                          </a:gdLst>
                          <a:ahLst/>
                          <a:cxnLst>
                            <a:cxn ang="0">
                              <a:pos x="T0" y="T1"/>
                            </a:cxn>
                            <a:cxn ang="0">
                              <a:pos x="T2" y="T3"/>
                            </a:cxn>
                            <a:cxn ang="0">
                              <a:pos x="T4" y="T5"/>
                            </a:cxn>
                            <a:cxn ang="0">
                              <a:pos x="T6" y="T7"/>
                            </a:cxn>
                            <a:cxn ang="0">
                              <a:pos x="T8" y="T9"/>
                            </a:cxn>
                          </a:cxnLst>
                          <a:rect l="0" t="0" r="r" b="b"/>
                          <a:pathLst>
                            <a:path w="12" h="9">
                              <a:moveTo>
                                <a:pt x="12" y="6"/>
                              </a:moveTo>
                              <a:cubicBezTo>
                                <a:pt x="11" y="8"/>
                                <a:pt x="8" y="9"/>
                                <a:pt x="5" y="8"/>
                              </a:cubicBezTo>
                              <a:cubicBezTo>
                                <a:pt x="2" y="7"/>
                                <a:pt x="0" y="5"/>
                                <a:pt x="1" y="3"/>
                              </a:cubicBezTo>
                              <a:cubicBezTo>
                                <a:pt x="2" y="1"/>
                                <a:pt x="5" y="0"/>
                                <a:pt x="7" y="1"/>
                              </a:cubicBezTo>
                              <a:cubicBezTo>
                                <a:pt x="10" y="2"/>
                                <a:pt x="12" y="4"/>
                                <a:pt x="12"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9" name="Oval 537">
                          <a:extLst>
                            <a:ext uri="{FF2B5EF4-FFF2-40B4-BE49-F238E27FC236}">
                              <a16:creationId xmlns:a16="http://schemas.microsoft.com/office/drawing/2014/main" id="{6ECBA67B-7B6A-D016-CDB6-8FBEA381704B}"/>
                            </a:ext>
                          </a:extLst>
                        </p:cNvPr>
                        <p:cNvSpPr>
                          <a:spLocks noChangeArrowheads="1"/>
                        </p:cNvSpPr>
                        <p:nvPr/>
                      </p:nvSpPr>
                      <p:spPr bwMode="auto">
                        <a:xfrm>
                          <a:off x="7405" y="5615"/>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0" name="Oval 538">
                          <a:extLst>
                            <a:ext uri="{FF2B5EF4-FFF2-40B4-BE49-F238E27FC236}">
                              <a16:creationId xmlns:a16="http://schemas.microsoft.com/office/drawing/2014/main" id="{7BC5D349-D79C-B12F-B5F9-386D793359F4}"/>
                            </a:ext>
                          </a:extLst>
                        </p:cNvPr>
                        <p:cNvSpPr>
                          <a:spLocks noChangeArrowheads="1"/>
                        </p:cNvSpPr>
                        <p:nvPr/>
                      </p:nvSpPr>
                      <p:spPr bwMode="auto">
                        <a:xfrm>
                          <a:off x="7410" y="5615"/>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1" name="Freeform 539">
                          <a:extLst>
                            <a:ext uri="{FF2B5EF4-FFF2-40B4-BE49-F238E27FC236}">
                              <a16:creationId xmlns:a16="http://schemas.microsoft.com/office/drawing/2014/main" id="{8D4F92EC-AF4A-C35D-399C-C60D24CAC004}"/>
                            </a:ext>
                          </a:extLst>
                        </p:cNvPr>
                        <p:cNvSpPr>
                          <a:spLocks/>
                        </p:cNvSpPr>
                        <p:nvPr/>
                      </p:nvSpPr>
                      <p:spPr bwMode="auto">
                        <a:xfrm>
                          <a:off x="7409" y="5612"/>
                          <a:ext cx="7" cy="6"/>
                        </a:xfrm>
                        <a:custGeom>
                          <a:avLst/>
                          <a:gdLst>
                            <a:gd name="T0" fmla="*/ 11 w 12"/>
                            <a:gd name="T1" fmla="*/ 6 h 9"/>
                            <a:gd name="T2" fmla="*/ 4 w 12"/>
                            <a:gd name="T3" fmla="*/ 8 h 9"/>
                            <a:gd name="T4" fmla="*/ 0 w 12"/>
                            <a:gd name="T5" fmla="*/ 3 h 9"/>
                            <a:gd name="T6" fmla="*/ 7 w 12"/>
                            <a:gd name="T7" fmla="*/ 1 h 9"/>
                            <a:gd name="T8" fmla="*/ 11 w 12"/>
                            <a:gd name="T9" fmla="*/ 6 h 9"/>
                          </a:gdLst>
                          <a:ahLst/>
                          <a:cxnLst>
                            <a:cxn ang="0">
                              <a:pos x="T0" y="T1"/>
                            </a:cxn>
                            <a:cxn ang="0">
                              <a:pos x="T2" y="T3"/>
                            </a:cxn>
                            <a:cxn ang="0">
                              <a:pos x="T4" y="T5"/>
                            </a:cxn>
                            <a:cxn ang="0">
                              <a:pos x="T6" y="T7"/>
                            </a:cxn>
                            <a:cxn ang="0">
                              <a:pos x="T8" y="T9"/>
                            </a:cxn>
                          </a:cxnLst>
                          <a:rect l="0" t="0" r="r" b="b"/>
                          <a:pathLst>
                            <a:path w="12" h="9">
                              <a:moveTo>
                                <a:pt x="11" y="6"/>
                              </a:moveTo>
                              <a:cubicBezTo>
                                <a:pt x="10" y="8"/>
                                <a:pt x="7" y="9"/>
                                <a:pt x="4" y="8"/>
                              </a:cubicBezTo>
                              <a:cubicBezTo>
                                <a:pt x="1" y="7"/>
                                <a:pt x="0" y="5"/>
                                <a:pt x="0" y="3"/>
                              </a:cubicBezTo>
                              <a:cubicBezTo>
                                <a:pt x="1" y="1"/>
                                <a:pt x="4" y="0"/>
                                <a:pt x="7" y="1"/>
                              </a:cubicBezTo>
                              <a:cubicBezTo>
                                <a:pt x="10" y="2"/>
                                <a:pt x="12" y="4"/>
                                <a:pt x="11" y="6"/>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2" name="Oval 540">
                          <a:extLst>
                            <a:ext uri="{FF2B5EF4-FFF2-40B4-BE49-F238E27FC236}">
                              <a16:creationId xmlns:a16="http://schemas.microsoft.com/office/drawing/2014/main" id="{9803B076-0197-858F-B97C-B6CCE7831E8B}"/>
                            </a:ext>
                          </a:extLst>
                        </p:cNvPr>
                        <p:cNvSpPr>
                          <a:spLocks noChangeArrowheads="1"/>
                        </p:cNvSpPr>
                        <p:nvPr/>
                      </p:nvSpPr>
                      <p:spPr bwMode="auto">
                        <a:xfrm>
                          <a:off x="7393" y="5620"/>
                          <a:ext cx="7"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3" name="Oval 541">
                          <a:extLst>
                            <a:ext uri="{FF2B5EF4-FFF2-40B4-BE49-F238E27FC236}">
                              <a16:creationId xmlns:a16="http://schemas.microsoft.com/office/drawing/2014/main" id="{492F7321-2015-C19F-0291-9F2B99C2A5A4}"/>
                            </a:ext>
                          </a:extLst>
                        </p:cNvPr>
                        <p:cNvSpPr>
                          <a:spLocks noChangeArrowheads="1"/>
                        </p:cNvSpPr>
                        <p:nvPr/>
                      </p:nvSpPr>
                      <p:spPr bwMode="auto">
                        <a:xfrm>
                          <a:off x="7399" y="5620"/>
                          <a:ext cx="7"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4" name="Freeform 542">
                          <a:extLst>
                            <a:ext uri="{FF2B5EF4-FFF2-40B4-BE49-F238E27FC236}">
                              <a16:creationId xmlns:a16="http://schemas.microsoft.com/office/drawing/2014/main" id="{65950C59-AD6D-B80F-407D-631843F481CB}"/>
                            </a:ext>
                          </a:extLst>
                        </p:cNvPr>
                        <p:cNvSpPr>
                          <a:spLocks/>
                        </p:cNvSpPr>
                        <p:nvPr/>
                      </p:nvSpPr>
                      <p:spPr bwMode="auto">
                        <a:xfrm>
                          <a:off x="7396" y="5616"/>
                          <a:ext cx="8" cy="6"/>
                        </a:xfrm>
                        <a:custGeom>
                          <a:avLst/>
                          <a:gdLst>
                            <a:gd name="T0" fmla="*/ 12 w 12"/>
                            <a:gd name="T1" fmla="*/ 7 h 9"/>
                            <a:gd name="T2" fmla="*/ 5 w 12"/>
                            <a:gd name="T3" fmla="*/ 9 h 9"/>
                            <a:gd name="T4" fmla="*/ 1 w 12"/>
                            <a:gd name="T5" fmla="*/ 3 h 9"/>
                            <a:gd name="T6" fmla="*/ 8 w 12"/>
                            <a:gd name="T7" fmla="*/ 1 h 9"/>
                            <a:gd name="T8" fmla="*/ 12 w 12"/>
                            <a:gd name="T9" fmla="*/ 7 h 9"/>
                          </a:gdLst>
                          <a:ahLst/>
                          <a:cxnLst>
                            <a:cxn ang="0">
                              <a:pos x="T0" y="T1"/>
                            </a:cxn>
                            <a:cxn ang="0">
                              <a:pos x="T2" y="T3"/>
                            </a:cxn>
                            <a:cxn ang="0">
                              <a:pos x="T4" y="T5"/>
                            </a:cxn>
                            <a:cxn ang="0">
                              <a:pos x="T6" y="T7"/>
                            </a:cxn>
                            <a:cxn ang="0">
                              <a:pos x="T8" y="T9"/>
                            </a:cxn>
                          </a:cxnLst>
                          <a:rect l="0" t="0" r="r" b="b"/>
                          <a:pathLst>
                            <a:path w="12" h="9">
                              <a:moveTo>
                                <a:pt x="12" y="7"/>
                              </a:moveTo>
                              <a:cubicBezTo>
                                <a:pt x="11" y="9"/>
                                <a:pt x="8" y="9"/>
                                <a:pt x="5" y="9"/>
                              </a:cubicBezTo>
                              <a:cubicBezTo>
                                <a:pt x="2" y="8"/>
                                <a:pt x="0" y="5"/>
                                <a:pt x="1" y="3"/>
                              </a:cubicBezTo>
                              <a:cubicBezTo>
                                <a:pt x="2" y="1"/>
                                <a:pt x="5" y="0"/>
                                <a:pt x="8" y="1"/>
                              </a:cubicBezTo>
                              <a:cubicBezTo>
                                <a:pt x="10" y="2"/>
                                <a:pt x="12" y="5"/>
                                <a:pt x="12"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5" name="Oval 543">
                          <a:extLst>
                            <a:ext uri="{FF2B5EF4-FFF2-40B4-BE49-F238E27FC236}">
                              <a16:creationId xmlns:a16="http://schemas.microsoft.com/office/drawing/2014/main" id="{BCA30BE9-F9DA-6059-8875-EB8B1D186C6B}"/>
                            </a:ext>
                          </a:extLst>
                        </p:cNvPr>
                        <p:cNvSpPr>
                          <a:spLocks noChangeArrowheads="1"/>
                        </p:cNvSpPr>
                        <p:nvPr/>
                      </p:nvSpPr>
                      <p:spPr bwMode="auto">
                        <a:xfrm>
                          <a:off x="7394" y="5624"/>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6" name="Oval 544">
                          <a:extLst>
                            <a:ext uri="{FF2B5EF4-FFF2-40B4-BE49-F238E27FC236}">
                              <a16:creationId xmlns:a16="http://schemas.microsoft.com/office/drawing/2014/main" id="{686BF2B9-106D-9591-B96B-BB051BA2E1CF}"/>
                            </a:ext>
                          </a:extLst>
                        </p:cNvPr>
                        <p:cNvSpPr>
                          <a:spLocks noChangeArrowheads="1"/>
                        </p:cNvSpPr>
                        <p:nvPr/>
                      </p:nvSpPr>
                      <p:spPr bwMode="auto">
                        <a:xfrm>
                          <a:off x="7401" y="5624"/>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 name="Freeform 545">
                          <a:extLst>
                            <a:ext uri="{FF2B5EF4-FFF2-40B4-BE49-F238E27FC236}">
                              <a16:creationId xmlns:a16="http://schemas.microsoft.com/office/drawing/2014/main" id="{07C09204-342E-A9A6-04D1-E0FFADD9D28B}"/>
                            </a:ext>
                          </a:extLst>
                        </p:cNvPr>
                        <p:cNvSpPr>
                          <a:spLocks/>
                        </p:cNvSpPr>
                        <p:nvPr/>
                      </p:nvSpPr>
                      <p:spPr bwMode="auto">
                        <a:xfrm>
                          <a:off x="7398" y="5620"/>
                          <a:ext cx="9" cy="7"/>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8" name="Oval 546">
                          <a:extLst>
                            <a:ext uri="{FF2B5EF4-FFF2-40B4-BE49-F238E27FC236}">
                              <a16:creationId xmlns:a16="http://schemas.microsoft.com/office/drawing/2014/main" id="{63B7548C-7449-D5A7-9547-B9F99046A91D}"/>
                            </a:ext>
                          </a:extLst>
                        </p:cNvPr>
                        <p:cNvSpPr>
                          <a:spLocks noChangeArrowheads="1"/>
                        </p:cNvSpPr>
                        <p:nvPr/>
                      </p:nvSpPr>
                      <p:spPr bwMode="auto">
                        <a:xfrm>
                          <a:off x="7385" y="5619"/>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9" name="Oval 547">
                          <a:extLst>
                            <a:ext uri="{FF2B5EF4-FFF2-40B4-BE49-F238E27FC236}">
                              <a16:creationId xmlns:a16="http://schemas.microsoft.com/office/drawing/2014/main" id="{B1108A79-8229-3215-D581-11AFB43B4C6F}"/>
                            </a:ext>
                          </a:extLst>
                        </p:cNvPr>
                        <p:cNvSpPr>
                          <a:spLocks noChangeArrowheads="1"/>
                        </p:cNvSpPr>
                        <p:nvPr/>
                      </p:nvSpPr>
                      <p:spPr bwMode="auto">
                        <a:xfrm>
                          <a:off x="7392" y="5619"/>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0" name="Freeform 548">
                          <a:extLst>
                            <a:ext uri="{FF2B5EF4-FFF2-40B4-BE49-F238E27FC236}">
                              <a16:creationId xmlns:a16="http://schemas.microsoft.com/office/drawing/2014/main" id="{294B8174-7AFD-539D-A174-820ACDCC306D}"/>
                            </a:ext>
                          </a:extLst>
                        </p:cNvPr>
                        <p:cNvSpPr>
                          <a:spLocks/>
                        </p:cNvSpPr>
                        <p:nvPr/>
                      </p:nvSpPr>
                      <p:spPr bwMode="auto">
                        <a:xfrm>
                          <a:off x="7389" y="5614"/>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1" name="Oval 549">
                          <a:extLst>
                            <a:ext uri="{FF2B5EF4-FFF2-40B4-BE49-F238E27FC236}">
                              <a16:creationId xmlns:a16="http://schemas.microsoft.com/office/drawing/2014/main" id="{8E4E882B-5F87-3C53-6686-C9D77A90012F}"/>
                            </a:ext>
                          </a:extLst>
                        </p:cNvPr>
                        <p:cNvSpPr>
                          <a:spLocks noChangeArrowheads="1"/>
                        </p:cNvSpPr>
                        <p:nvPr/>
                      </p:nvSpPr>
                      <p:spPr bwMode="auto">
                        <a:xfrm>
                          <a:off x="7394" y="5616"/>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2" name="Oval 550">
                          <a:extLst>
                            <a:ext uri="{FF2B5EF4-FFF2-40B4-BE49-F238E27FC236}">
                              <a16:creationId xmlns:a16="http://schemas.microsoft.com/office/drawing/2014/main" id="{960E6063-29AC-E6F2-676A-C5BB0F3252C2}"/>
                            </a:ext>
                          </a:extLst>
                        </p:cNvPr>
                        <p:cNvSpPr>
                          <a:spLocks noChangeArrowheads="1"/>
                        </p:cNvSpPr>
                        <p:nvPr/>
                      </p:nvSpPr>
                      <p:spPr bwMode="auto">
                        <a:xfrm>
                          <a:off x="7401" y="5616"/>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 name="Freeform 551">
                          <a:extLst>
                            <a:ext uri="{FF2B5EF4-FFF2-40B4-BE49-F238E27FC236}">
                              <a16:creationId xmlns:a16="http://schemas.microsoft.com/office/drawing/2014/main" id="{355F0ADF-37E3-C545-0102-C4CAB7DFB45C}"/>
                            </a:ext>
                          </a:extLst>
                        </p:cNvPr>
                        <p:cNvSpPr>
                          <a:spLocks/>
                        </p:cNvSpPr>
                        <p:nvPr/>
                      </p:nvSpPr>
                      <p:spPr bwMode="auto">
                        <a:xfrm>
                          <a:off x="7398" y="5612"/>
                          <a:ext cx="9" cy="7"/>
                        </a:xfrm>
                        <a:custGeom>
                          <a:avLst/>
                          <a:gdLst>
                            <a:gd name="T0" fmla="*/ 13 w 14"/>
                            <a:gd name="T1" fmla="*/ 8 h 11"/>
                            <a:gd name="T2" fmla="*/ 6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3"/>
                              </a:cubicBezTo>
                              <a:cubicBezTo>
                                <a:pt x="2"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 name="Oval 552">
                          <a:extLst>
                            <a:ext uri="{FF2B5EF4-FFF2-40B4-BE49-F238E27FC236}">
                              <a16:creationId xmlns:a16="http://schemas.microsoft.com/office/drawing/2014/main" id="{385D808F-342A-2090-BD81-B94E86E13E5D}"/>
                            </a:ext>
                          </a:extLst>
                        </p:cNvPr>
                        <p:cNvSpPr>
                          <a:spLocks noChangeArrowheads="1"/>
                        </p:cNvSpPr>
                        <p:nvPr/>
                      </p:nvSpPr>
                      <p:spPr bwMode="auto">
                        <a:xfrm>
                          <a:off x="7407" y="562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5" name="Oval 553">
                          <a:extLst>
                            <a:ext uri="{FF2B5EF4-FFF2-40B4-BE49-F238E27FC236}">
                              <a16:creationId xmlns:a16="http://schemas.microsoft.com/office/drawing/2014/main" id="{82CD63CC-6739-CFC9-715E-6892F92E40DA}"/>
                            </a:ext>
                          </a:extLst>
                        </p:cNvPr>
                        <p:cNvSpPr>
                          <a:spLocks noChangeArrowheads="1"/>
                        </p:cNvSpPr>
                        <p:nvPr/>
                      </p:nvSpPr>
                      <p:spPr bwMode="auto">
                        <a:xfrm>
                          <a:off x="7414" y="5620"/>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6" name="Freeform 554">
                          <a:extLst>
                            <a:ext uri="{FF2B5EF4-FFF2-40B4-BE49-F238E27FC236}">
                              <a16:creationId xmlns:a16="http://schemas.microsoft.com/office/drawing/2014/main" id="{E0FEAD2E-B3A4-30D8-71B5-BA5DE50DC5C0}"/>
                            </a:ext>
                          </a:extLst>
                        </p:cNvPr>
                        <p:cNvSpPr>
                          <a:spLocks/>
                        </p:cNvSpPr>
                        <p:nvPr/>
                      </p:nvSpPr>
                      <p:spPr bwMode="auto">
                        <a:xfrm>
                          <a:off x="7412" y="5616"/>
                          <a:ext cx="9" cy="7"/>
                        </a:xfrm>
                        <a:custGeom>
                          <a:avLst/>
                          <a:gdLst>
                            <a:gd name="T0" fmla="*/ 13 w 14"/>
                            <a:gd name="T1" fmla="*/ 8 h 11"/>
                            <a:gd name="T2" fmla="*/ 5 w 14"/>
                            <a:gd name="T3" fmla="*/ 10 h 11"/>
                            <a:gd name="T4" fmla="*/ 0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7" name="Oval 555">
                          <a:extLst>
                            <a:ext uri="{FF2B5EF4-FFF2-40B4-BE49-F238E27FC236}">
                              <a16:creationId xmlns:a16="http://schemas.microsoft.com/office/drawing/2014/main" id="{20F20D8A-7496-EB1D-9982-D2F5B278E81A}"/>
                            </a:ext>
                          </a:extLst>
                        </p:cNvPr>
                        <p:cNvSpPr>
                          <a:spLocks noChangeArrowheads="1"/>
                        </p:cNvSpPr>
                        <p:nvPr/>
                      </p:nvSpPr>
                      <p:spPr bwMode="auto">
                        <a:xfrm>
                          <a:off x="7404" y="5616"/>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8" name="Oval 556">
                          <a:extLst>
                            <a:ext uri="{FF2B5EF4-FFF2-40B4-BE49-F238E27FC236}">
                              <a16:creationId xmlns:a16="http://schemas.microsoft.com/office/drawing/2014/main" id="{2ADD5072-A6A8-4A55-B236-A2F93D021B4F}"/>
                            </a:ext>
                          </a:extLst>
                        </p:cNvPr>
                        <p:cNvSpPr>
                          <a:spLocks noChangeArrowheads="1"/>
                        </p:cNvSpPr>
                        <p:nvPr/>
                      </p:nvSpPr>
                      <p:spPr bwMode="auto">
                        <a:xfrm>
                          <a:off x="7411" y="5616"/>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9" name="Freeform 557">
                          <a:extLst>
                            <a:ext uri="{FF2B5EF4-FFF2-40B4-BE49-F238E27FC236}">
                              <a16:creationId xmlns:a16="http://schemas.microsoft.com/office/drawing/2014/main" id="{2852782F-02E7-B10F-2D8D-4C644000D478}"/>
                            </a:ext>
                          </a:extLst>
                        </p:cNvPr>
                        <p:cNvSpPr>
                          <a:spLocks/>
                        </p:cNvSpPr>
                        <p:nvPr/>
                      </p:nvSpPr>
                      <p:spPr bwMode="auto">
                        <a:xfrm>
                          <a:off x="7409" y="5612"/>
                          <a:ext cx="9" cy="8"/>
                        </a:xfrm>
                        <a:custGeom>
                          <a:avLst/>
                          <a:gdLst>
                            <a:gd name="T0" fmla="*/ 13 w 14"/>
                            <a:gd name="T1" fmla="*/ 7 h 11"/>
                            <a:gd name="T2" fmla="*/ 5 w 14"/>
                            <a:gd name="T3" fmla="*/ 9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9"/>
                              </a:cubicBezTo>
                              <a:cubicBezTo>
                                <a:pt x="2" y="8"/>
                                <a:pt x="0" y="5"/>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0" name="Oval 558">
                          <a:extLst>
                            <a:ext uri="{FF2B5EF4-FFF2-40B4-BE49-F238E27FC236}">
                              <a16:creationId xmlns:a16="http://schemas.microsoft.com/office/drawing/2014/main" id="{22C691FF-F00F-6005-0399-11C3214A1807}"/>
                            </a:ext>
                          </a:extLst>
                        </p:cNvPr>
                        <p:cNvSpPr>
                          <a:spLocks noChangeArrowheads="1"/>
                        </p:cNvSpPr>
                        <p:nvPr/>
                      </p:nvSpPr>
                      <p:spPr bwMode="auto">
                        <a:xfrm>
                          <a:off x="7384" y="5625"/>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1" name="Oval 559">
                          <a:extLst>
                            <a:ext uri="{FF2B5EF4-FFF2-40B4-BE49-F238E27FC236}">
                              <a16:creationId xmlns:a16="http://schemas.microsoft.com/office/drawing/2014/main" id="{9286C953-D4E0-CC30-A462-06DC67881136}"/>
                            </a:ext>
                          </a:extLst>
                        </p:cNvPr>
                        <p:cNvSpPr>
                          <a:spLocks noChangeArrowheads="1"/>
                        </p:cNvSpPr>
                        <p:nvPr/>
                      </p:nvSpPr>
                      <p:spPr bwMode="auto">
                        <a:xfrm>
                          <a:off x="7391" y="5625"/>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2" name="Freeform 560">
                          <a:extLst>
                            <a:ext uri="{FF2B5EF4-FFF2-40B4-BE49-F238E27FC236}">
                              <a16:creationId xmlns:a16="http://schemas.microsoft.com/office/drawing/2014/main" id="{2CE529B7-05F0-AB97-80FA-C5B1AF2C6582}"/>
                            </a:ext>
                          </a:extLst>
                        </p:cNvPr>
                        <p:cNvSpPr>
                          <a:spLocks/>
                        </p:cNvSpPr>
                        <p:nvPr/>
                      </p:nvSpPr>
                      <p:spPr bwMode="auto">
                        <a:xfrm>
                          <a:off x="7389" y="5621"/>
                          <a:ext cx="9" cy="7"/>
                        </a:xfrm>
                        <a:custGeom>
                          <a:avLst/>
                          <a:gdLst>
                            <a:gd name="T0" fmla="*/ 13 w 14"/>
                            <a:gd name="T1" fmla="*/ 8 h 11"/>
                            <a:gd name="T2" fmla="*/ 5 w 14"/>
                            <a:gd name="T3" fmla="*/ 10 h 11"/>
                            <a:gd name="T4" fmla="*/ 0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Oval 561">
                          <a:extLst>
                            <a:ext uri="{FF2B5EF4-FFF2-40B4-BE49-F238E27FC236}">
                              <a16:creationId xmlns:a16="http://schemas.microsoft.com/office/drawing/2014/main" id="{0BC210D1-A9B2-487C-929F-C545277F6F4A}"/>
                            </a:ext>
                          </a:extLst>
                        </p:cNvPr>
                        <p:cNvSpPr>
                          <a:spLocks noChangeArrowheads="1"/>
                        </p:cNvSpPr>
                        <p:nvPr/>
                      </p:nvSpPr>
                      <p:spPr bwMode="auto">
                        <a:xfrm>
                          <a:off x="7405" y="5626"/>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4" name="Oval 562">
                          <a:extLst>
                            <a:ext uri="{FF2B5EF4-FFF2-40B4-BE49-F238E27FC236}">
                              <a16:creationId xmlns:a16="http://schemas.microsoft.com/office/drawing/2014/main" id="{85E3EBF6-B84A-E044-DE7C-06A1F474D2BC}"/>
                            </a:ext>
                          </a:extLst>
                        </p:cNvPr>
                        <p:cNvSpPr>
                          <a:spLocks noChangeArrowheads="1"/>
                        </p:cNvSpPr>
                        <p:nvPr/>
                      </p:nvSpPr>
                      <p:spPr bwMode="auto">
                        <a:xfrm>
                          <a:off x="7412" y="5626"/>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Freeform 563">
                          <a:extLst>
                            <a:ext uri="{FF2B5EF4-FFF2-40B4-BE49-F238E27FC236}">
                              <a16:creationId xmlns:a16="http://schemas.microsoft.com/office/drawing/2014/main" id="{7C5EFCA0-A2EE-2FFA-BC06-855EC82E7DBE}"/>
                            </a:ext>
                          </a:extLst>
                        </p:cNvPr>
                        <p:cNvSpPr>
                          <a:spLocks/>
                        </p:cNvSpPr>
                        <p:nvPr/>
                      </p:nvSpPr>
                      <p:spPr bwMode="auto">
                        <a:xfrm>
                          <a:off x="7409" y="5622"/>
                          <a:ext cx="10" cy="7"/>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9" y="11"/>
                                <a:pt x="6" y="10"/>
                              </a:cubicBezTo>
                              <a:cubicBezTo>
                                <a:pt x="3" y="8"/>
                                <a:pt x="0" y="6"/>
                                <a:pt x="1" y="3"/>
                              </a:cubicBezTo>
                              <a:cubicBezTo>
                                <a:pt x="2" y="1"/>
                                <a:pt x="5"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6" name="Oval 564">
                          <a:extLst>
                            <a:ext uri="{FF2B5EF4-FFF2-40B4-BE49-F238E27FC236}">
                              <a16:creationId xmlns:a16="http://schemas.microsoft.com/office/drawing/2014/main" id="{09A70CB6-BA48-50AD-CABC-09C40A5FBD60}"/>
                            </a:ext>
                          </a:extLst>
                        </p:cNvPr>
                        <p:cNvSpPr>
                          <a:spLocks noChangeArrowheads="1"/>
                        </p:cNvSpPr>
                        <p:nvPr/>
                      </p:nvSpPr>
                      <p:spPr bwMode="auto">
                        <a:xfrm>
                          <a:off x="7392" y="5628"/>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7" name="Oval 565">
                          <a:extLst>
                            <a:ext uri="{FF2B5EF4-FFF2-40B4-BE49-F238E27FC236}">
                              <a16:creationId xmlns:a16="http://schemas.microsoft.com/office/drawing/2014/main" id="{9DB693AB-EE47-9BE1-44E6-A857F97F70B8}"/>
                            </a:ext>
                          </a:extLst>
                        </p:cNvPr>
                        <p:cNvSpPr>
                          <a:spLocks noChangeArrowheads="1"/>
                        </p:cNvSpPr>
                        <p:nvPr/>
                      </p:nvSpPr>
                      <p:spPr bwMode="auto">
                        <a:xfrm>
                          <a:off x="7399" y="5628"/>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 name="Freeform 566">
                          <a:extLst>
                            <a:ext uri="{FF2B5EF4-FFF2-40B4-BE49-F238E27FC236}">
                              <a16:creationId xmlns:a16="http://schemas.microsoft.com/office/drawing/2014/main" id="{EF6AC261-8255-AB14-C2EB-630A88E001B8}"/>
                            </a:ext>
                          </a:extLst>
                        </p:cNvPr>
                        <p:cNvSpPr>
                          <a:spLocks/>
                        </p:cNvSpPr>
                        <p:nvPr/>
                      </p:nvSpPr>
                      <p:spPr bwMode="auto">
                        <a:xfrm>
                          <a:off x="7396" y="5624"/>
                          <a:ext cx="10" cy="7"/>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9" y="11"/>
                                <a:pt x="6" y="10"/>
                              </a:cubicBezTo>
                              <a:cubicBezTo>
                                <a:pt x="3" y="8"/>
                                <a:pt x="0" y="6"/>
                                <a:pt x="1" y="3"/>
                              </a:cubicBezTo>
                              <a:cubicBezTo>
                                <a:pt x="2" y="1"/>
                                <a:pt x="5"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9" name="Oval 567">
                          <a:extLst>
                            <a:ext uri="{FF2B5EF4-FFF2-40B4-BE49-F238E27FC236}">
                              <a16:creationId xmlns:a16="http://schemas.microsoft.com/office/drawing/2014/main" id="{8F0C6586-C9E9-8518-5B1E-61A402FD07CC}"/>
                            </a:ext>
                          </a:extLst>
                        </p:cNvPr>
                        <p:cNvSpPr>
                          <a:spLocks noChangeArrowheads="1"/>
                        </p:cNvSpPr>
                        <p:nvPr/>
                      </p:nvSpPr>
                      <p:spPr bwMode="auto">
                        <a:xfrm>
                          <a:off x="7415" y="5625"/>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0" name="Oval 568">
                          <a:extLst>
                            <a:ext uri="{FF2B5EF4-FFF2-40B4-BE49-F238E27FC236}">
                              <a16:creationId xmlns:a16="http://schemas.microsoft.com/office/drawing/2014/main" id="{D7A319EE-DE3B-6730-AAAD-25DEF934F578}"/>
                            </a:ext>
                          </a:extLst>
                        </p:cNvPr>
                        <p:cNvSpPr>
                          <a:spLocks noChangeArrowheads="1"/>
                        </p:cNvSpPr>
                        <p:nvPr/>
                      </p:nvSpPr>
                      <p:spPr bwMode="auto">
                        <a:xfrm>
                          <a:off x="7422" y="5625"/>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Freeform 569">
                          <a:extLst>
                            <a:ext uri="{FF2B5EF4-FFF2-40B4-BE49-F238E27FC236}">
                              <a16:creationId xmlns:a16="http://schemas.microsoft.com/office/drawing/2014/main" id="{B8C0E00A-158B-4158-4C39-EC34B01EC8B7}"/>
                            </a:ext>
                          </a:extLst>
                        </p:cNvPr>
                        <p:cNvSpPr>
                          <a:spLocks/>
                        </p:cNvSpPr>
                        <p:nvPr/>
                      </p:nvSpPr>
                      <p:spPr bwMode="auto">
                        <a:xfrm>
                          <a:off x="7419" y="5621"/>
                          <a:ext cx="10" cy="7"/>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 name="Oval 570">
                          <a:extLst>
                            <a:ext uri="{FF2B5EF4-FFF2-40B4-BE49-F238E27FC236}">
                              <a16:creationId xmlns:a16="http://schemas.microsoft.com/office/drawing/2014/main" id="{8DE9E3DA-A523-C4C6-9F4E-C28A4925698D}"/>
                            </a:ext>
                          </a:extLst>
                        </p:cNvPr>
                        <p:cNvSpPr>
                          <a:spLocks noChangeArrowheads="1"/>
                        </p:cNvSpPr>
                        <p:nvPr/>
                      </p:nvSpPr>
                      <p:spPr bwMode="auto">
                        <a:xfrm>
                          <a:off x="7413" y="5617"/>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Oval 571">
                          <a:extLst>
                            <a:ext uri="{FF2B5EF4-FFF2-40B4-BE49-F238E27FC236}">
                              <a16:creationId xmlns:a16="http://schemas.microsoft.com/office/drawing/2014/main" id="{9B3C121E-9E6A-0D4E-00B2-7B680C1F1C1F}"/>
                            </a:ext>
                          </a:extLst>
                        </p:cNvPr>
                        <p:cNvSpPr>
                          <a:spLocks noChangeArrowheads="1"/>
                        </p:cNvSpPr>
                        <p:nvPr/>
                      </p:nvSpPr>
                      <p:spPr bwMode="auto">
                        <a:xfrm>
                          <a:off x="7420" y="5617"/>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 name="Freeform 572">
                          <a:extLst>
                            <a:ext uri="{FF2B5EF4-FFF2-40B4-BE49-F238E27FC236}">
                              <a16:creationId xmlns:a16="http://schemas.microsoft.com/office/drawing/2014/main" id="{97ED08D5-3035-B83E-12B7-70272E8DDF95}"/>
                            </a:ext>
                          </a:extLst>
                        </p:cNvPr>
                        <p:cNvSpPr>
                          <a:spLocks/>
                        </p:cNvSpPr>
                        <p:nvPr/>
                      </p:nvSpPr>
                      <p:spPr bwMode="auto">
                        <a:xfrm>
                          <a:off x="7418" y="5613"/>
                          <a:ext cx="9" cy="7"/>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9"/>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5" name="Oval 573">
                          <a:extLst>
                            <a:ext uri="{FF2B5EF4-FFF2-40B4-BE49-F238E27FC236}">
                              <a16:creationId xmlns:a16="http://schemas.microsoft.com/office/drawing/2014/main" id="{A07A7682-2333-60EF-0238-13654EFE14E8}"/>
                            </a:ext>
                          </a:extLst>
                        </p:cNvPr>
                        <p:cNvSpPr>
                          <a:spLocks noChangeArrowheads="1"/>
                        </p:cNvSpPr>
                        <p:nvPr/>
                      </p:nvSpPr>
                      <p:spPr bwMode="auto">
                        <a:xfrm>
                          <a:off x="7399" y="5623"/>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 name="Oval 574">
                          <a:extLst>
                            <a:ext uri="{FF2B5EF4-FFF2-40B4-BE49-F238E27FC236}">
                              <a16:creationId xmlns:a16="http://schemas.microsoft.com/office/drawing/2014/main" id="{9B025467-96E7-3A8D-D2E2-09AB20C18647}"/>
                            </a:ext>
                          </a:extLst>
                        </p:cNvPr>
                        <p:cNvSpPr>
                          <a:spLocks noChangeArrowheads="1"/>
                        </p:cNvSpPr>
                        <p:nvPr/>
                      </p:nvSpPr>
                      <p:spPr bwMode="auto">
                        <a:xfrm>
                          <a:off x="7406" y="5623"/>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7" name="Freeform 575">
                          <a:extLst>
                            <a:ext uri="{FF2B5EF4-FFF2-40B4-BE49-F238E27FC236}">
                              <a16:creationId xmlns:a16="http://schemas.microsoft.com/office/drawing/2014/main" id="{87DDF631-556D-4754-0D5E-60F6848BB844}"/>
                            </a:ext>
                          </a:extLst>
                        </p:cNvPr>
                        <p:cNvSpPr>
                          <a:spLocks/>
                        </p:cNvSpPr>
                        <p:nvPr/>
                      </p:nvSpPr>
                      <p:spPr bwMode="auto">
                        <a:xfrm>
                          <a:off x="7403" y="5619"/>
                          <a:ext cx="9" cy="7"/>
                        </a:xfrm>
                        <a:custGeom>
                          <a:avLst/>
                          <a:gdLst>
                            <a:gd name="T0" fmla="*/ 13 w 14"/>
                            <a:gd name="T1" fmla="*/ 7 h 11"/>
                            <a:gd name="T2" fmla="*/ 6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6" y="10"/>
                              </a:cubicBezTo>
                              <a:cubicBezTo>
                                <a:pt x="2" y="8"/>
                                <a:pt x="0" y="5"/>
                                <a:pt x="1" y="3"/>
                              </a:cubicBezTo>
                              <a:cubicBezTo>
                                <a:pt x="2"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8" name="Oval 576">
                          <a:extLst>
                            <a:ext uri="{FF2B5EF4-FFF2-40B4-BE49-F238E27FC236}">
                              <a16:creationId xmlns:a16="http://schemas.microsoft.com/office/drawing/2014/main" id="{E4F29ED2-9524-3971-1A9E-706F95887188}"/>
                            </a:ext>
                          </a:extLst>
                        </p:cNvPr>
                        <p:cNvSpPr>
                          <a:spLocks noChangeArrowheads="1"/>
                        </p:cNvSpPr>
                        <p:nvPr/>
                      </p:nvSpPr>
                      <p:spPr bwMode="auto">
                        <a:xfrm>
                          <a:off x="7157" y="5630"/>
                          <a:ext cx="8" cy="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9" name="Oval 577">
                          <a:extLst>
                            <a:ext uri="{FF2B5EF4-FFF2-40B4-BE49-F238E27FC236}">
                              <a16:creationId xmlns:a16="http://schemas.microsoft.com/office/drawing/2014/main" id="{F3C4ABE3-5154-D84A-16EC-15B16BD13F9F}"/>
                            </a:ext>
                          </a:extLst>
                        </p:cNvPr>
                        <p:cNvSpPr>
                          <a:spLocks noChangeArrowheads="1"/>
                        </p:cNvSpPr>
                        <p:nvPr/>
                      </p:nvSpPr>
                      <p:spPr bwMode="auto">
                        <a:xfrm>
                          <a:off x="7164" y="5630"/>
                          <a:ext cx="9" cy="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0" name="Freeform 578">
                          <a:extLst>
                            <a:ext uri="{FF2B5EF4-FFF2-40B4-BE49-F238E27FC236}">
                              <a16:creationId xmlns:a16="http://schemas.microsoft.com/office/drawing/2014/main" id="{8E81DE4C-6F4B-DEB9-FB85-4976D4470317}"/>
                            </a:ext>
                          </a:extLst>
                        </p:cNvPr>
                        <p:cNvSpPr>
                          <a:spLocks/>
                        </p:cNvSpPr>
                        <p:nvPr/>
                      </p:nvSpPr>
                      <p:spPr bwMode="auto">
                        <a:xfrm>
                          <a:off x="7162" y="5627"/>
                          <a:ext cx="9" cy="7"/>
                        </a:xfrm>
                        <a:custGeom>
                          <a:avLst/>
                          <a:gdLst>
                            <a:gd name="T0" fmla="*/ 13 w 14"/>
                            <a:gd name="T1" fmla="*/ 8 h 11"/>
                            <a:gd name="T2" fmla="*/ 5 w 14"/>
                            <a:gd name="T3" fmla="*/ 10 h 11"/>
                            <a:gd name="T4" fmla="*/ 0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1" name="Oval 579">
                          <a:extLst>
                            <a:ext uri="{FF2B5EF4-FFF2-40B4-BE49-F238E27FC236}">
                              <a16:creationId xmlns:a16="http://schemas.microsoft.com/office/drawing/2014/main" id="{BBFECA60-2DA3-6E23-2B98-88CB16A86224}"/>
                            </a:ext>
                          </a:extLst>
                        </p:cNvPr>
                        <p:cNvSpPr>
                          <a:spLocks noChangeArrowheads="1"/>
                        </p:cNvSpPr>
                        <p:nvPr/>
                      </p:nvSpPr>
                      <p:spPr bwMode="auto">
                        <a:xfrm>
                          <a:off x="7148" y="5625"/>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2" name="Oval 580">
                          <a:extLst>
                            <a:ext uri="{FF2B5EF4-FFF2-40B4-BE49-F238E27FC236}">
                              <a16:creationId xmlns:a16="http://schemas.microsoft.com/office/drawing/2014/main" id="{37873EA2-4584-B10C-3E13-309D3024AA7E}"/>
                            </a:ext>
                          </a:extLst>
                        </p:cNvPr>
                        <p:cNvSpPr>
                          <a:spLocks noChangeArrowheads="1"/>
                        </p:cNvSpPr>
                        <p:nvPr/>
                      </p:nvSpPr>
                      <p:spPr bwMode="auto">
                        <a:xfrm>
                          <a:off x="7154" y="5625"/>
                          <a:ext cx="10"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3" name="Freeform 581">
                          <a:extLst>
                            <a:ext uri="{FF2B5EF4-FFF2-40B4-BE49-F238E27FC236}">
                              <a16:creationId xmlns:a16="http://schemas.microsoft.com/office/drawing/2014/main" id="{1F7F5475-9B30-7B50-B06D-7180C8776BE3}"/>
                            </a:ext>
                          </a:extLst>
                        </p:cNvPr>
                        <p:cNvSpPr>
                          <a:spLocks/>
                        </p:cNvSpPr>
                        <p:nvPr/>
                      </p:nvSpPr>
                      <p:spPr bwMode="auto">
                        <a:xfrm>
                          <a:off x="7152" y="5621"/>
                          <a:ext cx="10" cy="8"/>
                        </a:xfrm>
                        <a:custGeom>
                          <a:avLst/>
                          <a:gdLst>
                            <a:gd name="T0" fmla="*/ 14 w 15"/>
                            <a:gd name="T1" fmla="*/ 7 h 11"/>
                            <a:gd name="T2" fmla="*/ 6 w 15"/>
                            <a:gd name="T3" fmla="*/ 9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9"/>
                              </a:cubicBezTo>
                              <a:cubicBezTo>
                                <a:pt x="3" y="8"/>
                                <a:pt x="0" y="5"/>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Oval 582">
                          <a:extLst>
                            <a:ext uri="{FF2B5EF4-FFF2-40B4-BE49-F238E27FC236}">
                              <a16:creationId xmlns:a16="http://schemas.microsoft.com/office/drawing/2014/main" id="{9BF1EAA3-66C4-4A53-1D12-AB8E20CC3EAC}"/>
                            </a:ext>
                          </a:extLst>
                        </p:cNvPr>
                        <p:cNvSpPr>
                          <a:spLocks noChangeArrowheads="1"/>
                        </p:cNvSpPr>
                        <p:nvPr/>
                      </p:nvSpPr>
                      <p:spPr bwMode="auto">
                        <a:xfrm>
                          <a:off x="7157" y="5623"/>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Oval 583">
                          <a:extLst>
                            <a:ext uri="{FF2B5EF4-FFF2-40B4-BE49-F238E27FC236}">
                              <a16:creationId xmlns:a16="http://schemas.microsoft.com/office/drawing/2014/main" id="{7868F482-BC1F-12D8-1327-B21F7B9B6650}"/>
                            </a:ext>
                          </a:extLst>
                        </p:cNvPr>
                        <p:cNvSpPr>
                          <a:spLocks noChangeArrowheads="1"/>
                        </p:cNvSpPr>
                        <p:nvPr/>
                      </p:nvSpPr>
                      <p:spPr bwMode="auto">
                        <a:xfrm>
                          <a:off x="7164" y="5623"/>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6" name="Freeform 584">
                          <a:extLst>
                            <a:ext uri="{FF2B5EF4-FFF2-40B4-BE49-F238E27FC236}">
                              <a16:creationId xmlns:a16="http://schemas.microsoft.com/office/drawing/2014/main" id="{EA0B2A72-1B36-D0D5-CCE9-16159C8B12E0}"/>
                            </a:ext>
                          </a:extLst>
                        </p:cNvPr>
                        <p:cNvSpPr>
                          <a:spLocks/>
                        </p:cNvSpPr>
                        <p:nvPr/>
                      </p:nvSpPr>
                      <p:spPr bwMode="auto">
                        <a:xfrm>
                          <a:off x="7161" y="5618"/>
                          <a:ext cx="9" cy="7"/>
                        </a:xfrm>
                        <a:custGeom>
                          <a:avLst/>
                          <a:gdLst>
                            <a:gd name="T0" fmla="*/ 14 w 14"/>
                            <a:gd name="T1" fmla="*/ 8 h 11"/>
                            <a:gd name="T2" fmla="*/ 6 w 14"/>
                            <a:gd name="T3" fmla="*/ 10 h 11"/>
                            <a:gd name="T4" fmla="*/ 1 w 14"/>
                            <a:gd name="T5" fmla="*/ 4 h 11"/>
                            <a:gd name="T6" fmla="*/ 9 w 14"/>
                            <a:gd name="T7" fmla="*/ 2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3" y="9"/>
                                <a:pt x="0" y="6"/>
                                <a:pt x="1" y="4"/>
                              </a:cubicBezTo>
                              <a:cubicBezTo>
                                <a:pt x="2" y="1"/>
                                <a:pt x="5" y="0"/>
                                <a:pt x="9" y="2"/>
                              </a:cubicBezTo>
                              <a:cubicBezTo>
                                <a:pt x="12" y="3"/>
                                <a:pt x="14" y="6"/>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Oval 585">
                          <a:extLst>
                            <a:ext uri="{FF2B5EF4-FFF2-40B4-BE49-F238E27FC236}">
                              <a16:creationId xmlns:a16="http://schemas.microsoft.com/office/drawing/2014/main" id="{97BD559D-F000-CD52-6937-0305AD26880C}"/>
                            </a:ext>
                          </a:extLst>
                        </p:cNvPr>
                        <p:cNvSpPr>
                          <a:spLocks noChangeArrowheads="1"/>
                        </p:cNvSpPr>
                        <p:nvPr/>
                      </p:nvSpPr>
                      <p:spPr bwMode="auto">
                        <a:xfrm>
                          <a:off x="7170" y="5627"/>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Oval 586">
                          <a:extLst>
                            <a:ext uri="{FF2B5EF4-FFF2-40B4-BE49-F238E27FC236}">
                              <a16:creationId xmlns:a16="http://schemas.microsoft.com/office/drawing/2014/main" id="{E4227961-4145-73AC-6D45-32544E31D64E}"/>
                            </a:ext>
                          </a:extLst>
                        </p:cNvPr>
                        <p:cNvSpPr>
                          <a:spLocks noChangeArrowheads="1"/>
                        </p:cNvSpPr>
                        <p:nvPr/>
                      </p:nvSpPr>
                      <p:spPr bwMode="auto">
                        <a:xfrm>
                          <a:off x="7177" y="5627"/>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Freeform 587">
                          <a:extLst>
                            <a:ext uri="{FF2B5EF4-FFF2-40B4-BE49-F238E27FC236}">
                              <a16:creationId xmlns:a16="http://schemas.microsoft.com/office/drawing/2014/main" id="{B12DA25E-7111-F85D-86ED-9575DD1E6CB4}"/>
                            </a:ext>
                          </a:extLst>
                        </p:cNvPr>
                        <p:cNvSpPr>
                          <a:spLocks/>
                        </p:cNvSpPr>
                        <p:nvPr/>
                      </p:nvSpPr>
                      <p:spPr bwMode="auto">
                        <a:xfrm>
                          <a:off x="7174" y="5623"/>
                          <a:ext cx="10"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Oval 588">
                          <a:extLst>
                            <a:ext uri="{FF2B5EF4-FFF2-40B4-BE49-F238E27FC236}">
                              <a16:creationId xmlns:a16="http://schemas.microsoft.com/office/drawing/2014/main" id="{CBBCB209-AF74-0252-62E2-9E65F936F2D9}"/>
                            </a:ext>
                          </a:extLst>
                        </p:cNvPr>
                        <p:cNvSpPr>
                          <a:spLocks noChangeArrowheads="1"/>
                        </p:cNvSpPr>
                        <p:nvPr/>
                      </p:nvSpPr>
                      <p:spPr bwMode="auto">
                        <a:xfrm>
                          <a:off x="7167" y="5623"/>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Oval 589">
                          <a:extLst>
                            <a:ext uri="{FF2B5EF4-FFF2-40B4-BE49-F238E27FC236}">
                              <a16:creationId xmlns:a16="http://schemas.microsoft.com/office/drawing/2014/main" id="{7E0A53CB-6E3F-2F6A-52A3-CB48A2859F99}"/>
                            </a:ext>
                          </a:extLst>
                        </p:cNvPr>
                        <p:cNvSpPr>
                          <a:spLocks noChangeArrowheads="1"/>
                        </p:cNvSpPr>
                        <p:nvPr/>
                      </p:nvSpPr>
                      <p:spPr bwMode="auto">
                        <a:xfrm>
                          <a:off x="7174" y="5623"/>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Freeform 590">
                          <a:extLst>
                            <a:ext uri="{FF2B5EF4-FFF2-40B4-BE49-F238E27FC236}">
                              <a16:creationId xmlns:a16="http://schemas.microsoft.com/office/drawing/2014/main" id="{0C1E0A0D-79A9-9335-AA2F-261ED2B521DC}"/>
                            </a:ext>
                          </a:extLst>
                        </p:cNvPr>
                        <p:cNvSpPr>
                          <a:spLocks/>
                        </p:cNvSpPr>
                        <p:nvPr/>
                      </p:nvSpPr>
                      <p:spPr bwMode="auto">
                        <a:xfrm>
                          <a:off x="7171" y="5619"/>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Oval 591">
                          <a:extLst>
                            <a:ext uri="{FF2B5EF4-FFF2-40B4-BE49-F238E27FC236}">
                              <a16:creationId xmlns:a16="http://schemas.microsoft.com/office/drawing/2014/main" id="{5865FAF4-7E92-9FF2-25A2-0BAB1DF68A40}"/>
                            </a:ext>
                          </a:extLst>
                        </p:cNvPr>
                        <p:cNvSpPr>
                          <a:spLocks noChangeArrowheads="1"/>
                        </p:cNvSpPr>
                        <p:nvPr/>
                      </p:nvSpPr>
                      <p:spPr bwMode="auto">
                        <a:xfrm>
                          <a:off x="7147" y="563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Oval 592">
                          <a:extLst>
                            <a:ext uri="{FF2B5EF4-FFF2-40B4-BE49-F238E27FC236}">
                              <a16:creationId xmlns:a16="http://schemas.microsoft.com/office/drawing/2014/main" id="{AFCAED82-BBCD-1AAA-092E-8D673199DF52}"/>
                            </a:ext>
                          </a:extLst>
                        </p:cNvPr>
                        <p:cNvSpPr>
                          <a:spLocks noChangeArrowheads="1"/>
                        </p:cNvSpPr>
                        <p:nvPr/>
                      </p:nvSpPr>
                      <p:spPr bwMode="auto">
                        <a:xfrm>
                          <a:off x="7154" y="5632"/>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Freeform 593">
                          <a:extLst>
                            <a:ext uri="{FF2B5EF4-FFF2-40B4-BE49-F238E27FC236}">
                              <a16:creationId xmlns:a16="http://schemas.microsoft.com/office/drawing/2014/main" id="{C7B398AF-0F79-78C8-8703-DBF5F1E5948E}"/>
                            </a:ext>
                          </a:extLst>
                        </p:cNvPr>
                        <p:cNvSpPr>
                          <a:spLocks/>
                        </p:cNvSpPr>
                        <p:nvPr/>
                      </p:nvSpPr>
                      <p:spPr bwMode="auto">
                        <a:xfrm>
                          <a:off x="7151" y="5628"/>
                          <a:ext cx="9" cy="7"/>
                        </a:xfrm>
                        <a:custGeom>
                          <a:avLst/>
                          <a:gdLst>
                            <a:gd name="T0" fmla="*/ 13 w 14"/>
                            <a:gd name="T1" fmla="*/ 7 h 11"/>
                            <a:gd name="T2" fmla="*/ 6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6" y="10"/>
                              </a:cubicBezTo>
                              <a:cubicBezTo>
                                <a:pt x="2" y="9"/>
                                <a:pt x="0" y="6"/>
                                <a:pt x="1" y="3"/>
                              </a:cubicBezTo>
                              <a:cubicBezTo>
                                <a:pt x="2"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Oval 594">
                          <a:extLst>
                            <a:ext uri="{FF2B5EF4-FFF2-40B4-BE49-F238E27FC236}">
                              <a16:creationId xmlns:a16="http://schemas.microsoft.com/office/drawing/2014/main" id="{59989793-C0D0-9698-F14E-BAC4F8746202}"/>
                            </a:ext>
                          </a:extLst>
                        </p:cNvPr>
                        <p:cNvSpPr>
                          <a:spLocks noChangeArrowheads="1"/>
                        </p:cNvSpPr>
                        <p:nvPr/>
                      </p:nvSpPr>
                      <p:spPr bwMode="auto">
                        <a:xfrm>
                          <a:off x="7168" y="5633"/>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7" name="Oval 595">
                          <a:extLst>
                            <a:ext uri="{FF2B5EF4-FFF2-40B4-BE49-F238E27FC236}">
                              <a16:creationId xmlns:a16="http://schemas.microsoft.com/office/drawing/2014/main" id="{E75B2B4D-06BE-75F1-7ED3-19C1EF1B37C3}"/>
                            </a:ext>
                          </a:extLst>
                        </p:cNvPr>
                        <p:cNvSpPr>
                          <a:spLocks noChangeArrowheads="1"/>
                        </p:cNvSpPr>
                        <p:nvPr/>
                      </p:nvSpPr>
                      <p:spPr bwMode="auto">
                        <a:xfrm>
                          <a:off x="7175" y="5633"/>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8" name="Freeform 596">
                          <a:extLst>
                            <a:ext uri="{FF2B5EF4-FFF2-40B4-BE49-F238E27FC236}">
                              <a16:creationId xmlns:a16="http://schemas.microsoft.com/office/drawing/2014/main" id="{6370895F-3789-6B81-21AA-ECFD1CA501AD}"/>
                            </a:ext>
                          </a:extLst>
                        </p:cNvPr>
                        <p:cNvSpPr>
                          <a:spLocks/>
                        </p:cNvSpPr>
                        <p:nvPr/>
                      </p:nvSpPr>
                      <p:spPr bwMode="auto">
                        <a:xfrm>
                          <a:off x="7173" y="5629"/>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9" name="Oval 597">
                          <a:extLst>
                            <a:ext uri="{FF2B5EF4-FFF2-40B4-BE49-F238E27FC236}">
                              <a16:creationId xmlns:a16="http://schemas.microsoft.com/office/drawing/2014/main" id="{4237C51E-9FEF-FA1C-8389-82DAE1B3F084}"/>
                            </a:ext>
                          </a:extLst>
                        </p:cNvPr>
                        <p:cNvSpPr>
                          <a:spLocks noChangeArrowheads="1"/>
                        </p:cNvSpPr>
                        <p:nvPr/>
                      </p:nvSpPr>
                      <p:spPr bwMode="auto">
                        <a:xfrm>
                          <a:off x="7155" y="5635"/>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0" name="Oval 598">
                          <a:extLst>
                            <a:ext uri="{FF2B5EF4-FFF2-40B4-BE49-F238E27FC236}">
                              <a16:creationId xmlns:a16="http://schemas.microsoft.com/office/drawing/2014/main" id="{B914C71F-13A0-B174-FCAA-CF9F2209C804}"/>
                            </a:ext>
                          </a:extLst>
                        </p:cNvPr>
                        <p:cNvSpPr>
                          <a:spLocks noChangeArrowheads="1"/>
                        </p:cNvSpPr>
                        <p:nvPr/>
                      </p:nvSpPr>
                      <p:spPr bwMode="auto">
                        <a:xfrm>
                          <a:off x="7162" y="5635"/>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1" name="Freeform 599">
                          <a:extLst>
                            <a:ext uri="{FF2B5EF4-FFF2-40B4-BE49-F238E27FC236}">
                              <a16:creationId xmlns:a16="http://schemas.microsoft.com/office/drawing/2014/main" id="{5AB9C5FA-7051-9F05-6A1F-045BBCF4E567}"/>
                            </a:ext>
                          </a:extLst>
                        </p:cNvPr>
                        <p:cNvSpPr>
                          <a:spLocks/>
                        </p:cNvSpPr>
                        <p:nvPr/>
                      </p:nvSpPr>
                      <p:spPr bwMode="auto">
                        <a:xfrm>
                          <a:off x="7160" y="5630"/>
                          <a:ext cx="9" cy="8"/>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2" name="Oval 600">
                          <a:extLst>
                            <a:ext uri="{FF2B5EF4-FFF2-40B4-BE49-F238E27FC236}">
                              <a16:creationId xmlns:a16="http://schemas.microsoft.com/office/drawing/2014/main" id="{074952A9-B959-B7AE-6A51-FB82AC25ADF6}"/>
                            </a:ext>
                          </a:extLst>
                        </p:cNvPr>
                        <p:cNvSpPr>
                          <a:spLocks noChangeArrowheads="1"/>
                        </p:cNvSpPr>
                        <p:nvPr/>
                      </p:nvSpPr>
                      <p:spPr bwMode="auto">
                        <a:xfrm>
                          <a:off x="7178" y="563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 name="Oval 601">
                          <a:extLst>
                            <a:ext uri="{FF2B5EF4-FFF2-40B4-BE49-F238E27FC236}">
                              <a16:creationId xmlns:a16="http://schemas.microsoft.com/office/drawing/2014/main" id="{3B29F03C-BAD5-8630-4270-C5FAF9D621DC}"/>
                            </a:ext>
                          </a:extLst>
                        </p:cNvPr>
                        <p:cNvSpPr>
                          <a:spLocks noChangeArrowheads="1"/>
                        </p:cNvSpPr>
                        <p:nvPr/>
                      </p:nvSpPr>
                      <p:spPr bwMode="auto">
                        <a:xfrm>
                          <a:off x="7185" y="5632"/>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 name="Freeform 602">
                          <a:extLst>
                            <a:ext uri="{FF2B5EF4-FFF2-40B4-BE49-F238E27FC236}">
                              <a16:creationId xmlns:a16="http://schemas.microsoft.com/office/drawing/2014/main" id="{1963CE8A-A831-7ED1-71CF-A02C9BF0829D}"/>
                            </a:ext>
                          </a:extLst>
                        </p:cNvPr>
                        <p:cNvSpPr>
                          <a:spLocks/>
                        </p:cNvSpPr>
                        <p:nvPr/>
                      </p:nvSpPr>
                      <p:spPr bwMode="auto">
                        <a:xfrm>
                          <a:off x="7182" y="5627"/>
                          <a:ext cx="9" cy="7"/>
                        </a:xfrm>
                        <a:custGeom>
                          <a:avLst/>
                          <a:gdLst>
                            <a:gd name="T0" fmla="*/ 13 w 14"/>
                            <a:gd name="T1" fmla="*/ 8 h 11"/>
                            <a:gd name="T2" fmla="*/ 6 w 14"/>
                            <a:gd name="T3" fmla="*/ 10 h 11"/>
                            <a:gd name="T4" fmla="*/ 1 w 14"/>
                            <a:gd name="T5" fmla="*/ 4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Oval 603">
                          <a:extLst>
                            <a:ext uri="{FF2B5EF4-FFF2-40B4-BE49-F238E27FC236}">
                              <a16:creationId xmlns:a16="http://schemas.microsoft.com/office/drawing/2014/main" id="{2EFF12B4-D43B-4150-C7B2-5F3708A10735}"/>
                            </a:ext>
                          </a:extLst>
                        </p:cNvPr>
                        <p:cNvSpPr>
                          <a:spLocks noChangeArrowheads="1"/>
                        </p:cNvSpPr>
                        <p:nvPr/>
                      </p:nvSpPr>
                      <p:spPr bwMode="auto">
                        <a:xfrm>
                          <a:off x="7176" y="5624"/>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 name="Oval 604">
                          <a:extLst>
                            <a:ext uri="{FF2B5EF4-FFF2-40B4-BE49-F238E27FC236}">
                              <a16:creationId xmlns:a16="http://schemas.microsoft.com/office/drawing/2014/main" id="{D6498064-F16D-28E1-6040-31036220276D}"/>
                            </a:ext>
                          </a:extLst>
                        </p:cNvPr>
                        <p:cNvSpPr>
                          <a:spLocks noChangeArrowheads="1"/>
                        </p:cNvSpPr>
                        <p:nvPr/>
                      </p:nvSpPr>
                      <p:spPr bwMode="auto">
                        <a:xfrm>
                          <a:off x="7183" y="5624"/>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Freeform 605">
                          <a:extLst>
                            <a:ext uri="{FF2B5EF4-FFF2-40B4-BE49-F238E27FC236}">
                              <a16:creationId xmlns:a16="http://schemas.microsoft.com/office/drawing/2014/main" id="{0912837D-30B9-EB9B-27AF-D0E211BC7422}"/>
                            </a:ext>
                          </a:extLst>
                        </p:cNvPr>
                        <p:cNvSpPr>
                          <a:spLocks/>
                        </p:cNvSpPr>
                        <p:nvPr/>
                      </p:nvSpPr>
                      <p:spPr bwMode="auto">
                        <a:xfrm>
                          <a:off x="7180" y="5620"/>
                          <a:ext cx="9" cy="7"/>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Oval 606">
                          <a:extLst>
                            <a:ext uri="{FF2B5EF4-FFF2-40B4-BE49-F238E27FC236}">
                              <a16:creationId xmlns:a16="http://schemas.microsoft.com/office/drawing/2014/main" id="{74529CC2-6010-778F-DD97-6FD9F7526781}"/>
                            </a:ext>
                          </a:extLst>
                        </p:cNvPr>
                        <p:cNvSpPr>
                          <a:spLocks noChangeArrowheads="1"/>
                        </p:cNvSpPr>
                        <p:nvPr/>
                      </p:nvSpPr>
                      <p:spPr bwMode="auto">
                        <a:xfrm>
                          <a:off x="7162" y="563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Oval 607">
                          <a:extLst>
                            <a:ext uri="{FF2B5EF4-FFF2-40B4-BE49-F238E27FC236}">
                              <a16:creationId xmlns:a16="http://schemas.microsoft.com/office/drawing/2014/main" id="{4ECE3A86-F456-0340-8221-BE7005B8B323}"/>
                            </a:ext>
                          </a:extLst>
                        </p:cNvPr>
                        <p:cNvSpPr>
                          <a:spLocks noChangeArrowheads="1"/>
                        </p:cNvSpPr>
                        <p:nvPr/>
                      </p:nvSpPr>
                      <p:spPr bwMode="auto">
                        <a:xfrm>
                          <a:off x="7169" y="5630"/>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Freeform 608">
                          <a:extLst>
                            <a:ext uri="{FF2B5EF4-FFF2-40B4-BE49-F238E27FC236}">
                              <a16:creationId xmlns:a16="http://schemas.microsoft.com/office/drawing/2014/main" id="{2993713C-6092-5200-98FE-B702FECA6F32}"/>
                            </a:ext>
                          </a:extLst>
                        </p:cNvPr>
                        <p:cNvSpPr>
                          <a:spLocks/>
                        </p:cNvSpPr>
                        <p:nvPr/>
                      </p:nvSpPr>
                      <p:spPr bwMode="auto">
                        <a:xfrm>
                          <a:off x="7166" y="5625"/>
                          <a:ext cx="9" cy="7"/>
                        </a:xfrm>
                        <a:custGeom>
                          <a:avLst/>
                          <a:gdLst>
                            <a:gd name="T0" fmla="*/ 14 w 14"/>
                            <a:gd name="T1" fmla="*/ 8 h 11"/>
                            <a:gd name="T2" fmla="*/ 6 w 14"/>
                            <a:gd name="T3" fmla="*/ 10 h 11"/>
                            <a:gd name="T4" fmla="*/ 1 w 14"/>
                            <a:gd name="T5" fmla="*/ 4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Oval 609">
                          <a:extLst>
                            <a:ext uri="{FF2B5EF4-FFF2-40B4-BE49-F238E27FC236}">
                              <a16:creationId xmlns:a16="http://schemas.microsoft.com/office/drawing/2014/main" id="{82E0D2FA-5DDF-4BE2-72D0-FFCABB4851CC}"/>
                            </a:ext>
                          </a:extLst>
                        </p:cNvPr>
                        <p:cNvSpPr>
                          <a:spLocks noChangeArrowheads="1"/>
                        </p:cNvSpPr>
                        <p:nvPr/>
                      </p:nvSpPr>
                      <p:spPr bwMode="auto">
                        <a:xfrm>
                          <a:off x="7177" y="5638"/>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Oval 610">
                          <a:extLst>
                            <a:ext uri="{FF2B5EF4-FFF2-40B4-BE49-F238E27FC236}">
                              <a16:creationId xmlns:a16="http://schemas.microsoft.com/office/drawing/2014/main" id="{A9F15BDB-7AAF-7B58-B6CD-98AC029CD080}"/>
                            </a:ext>
                          </a:extLst>
                        </p:cNvPr>
                        <p:cNvSpPr>
                          <a:spLocks noChangeArrowheads="1"/>
                        </p:cNvSpPr>
                        <p:nvPr/>
                      </p:nvSpPr>
                      <p:spPr bwMode="auto">
                        <a:xfrm>
                          <a:off x="7184" y="5638"/>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Freeform 611">
                          <a:extLst>
                            <a:ext uri="{FF2B5EF4-FFF2-40B4-BE49-F238E27FC236}">
                              <a16:creationId xmlns:a16="http://schemas.microsoft.com/office/drawing/2014/main" id="{7CCC08B7-B39B-58B6-797C-E8950CFD9A61}"/>
                            </a:ext>
                          </a:extLst>
                        </p:cNvPr>
                        <p:cNvSpPr>
                          <a:spLocks/>
                        </p:cNvSpPr>
                        <p:nvPr/>
                      </p:nvSpPr>
                      <p:spPr bwMode="auto">
                        <a:xfrm>
                          <a:off x="7181" y="5634"/>
                          <a:ext cx="9" cy="7"/>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9"/>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Oval 612">
                          <a:extLst>
                            <a:ext uri="{FF2B5EF4-FFF2-40B4-BE49-F238E27FC236}">
                              <a16:creationId xmlns:a16="http://schemas.microsoft.com/office/drawing/2014/main" id="{0E051FF5-6B65-5A29-018E-9A1477F9B5E3}"/>
                            </a:ext>
                          </a:extLst>
                        </p:cNvPr>
                        <p:cNvSpPr>
                          <a:spLocks noChangeArrowheads="1"/>
                        </p:cNvSpPr>
                        <p:nvPr/>
                      </p:nvSpPr>
                      <p:spPr bwMode="auto">
                        <a:xfrm>
                          <a:off x="7168" y="5632"/>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Oval 613">
                          <a:extLst>
                            <a:ext uri="{FF2B5EF4-FFF2-40B4-BE49-F238E27FC236}">
                              <a16:creationId xmlns:a16="http://schemas.microsoft.com/office/drawing/2014/main" id="{09D583A8-ED60-B89E-38D7-1458CABABA52}"/>
                            </a:ext>
                          </a:extLst>
                        </p:cNvPr>
                        <p:cNvSpPr>
                          <a:spLocks noChangeArrowheads="1"/>
                        </p:cNvSpPr>
                        <p:nvPr/>
                      </p:nvSpPr>
                      <p:spPr bwMode="auto">
                        <a:xfrm>
                          <a:off x="7174" y="563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Freeform 614">
                          <a:extLst>
                            <a:ext uri="{FF2B5EF4-FFF2-40B4-BE49-F238E27FC236}">
                              <a16:creationId xmlns:a16="http://schemas.microsoft.com/office/drawing/2014/main" id="{719ED993-58F3-FE33-111A-CE59E55E0344}"/>
                            </a:ext>
                          </a:extLst>
                        </p:cNvPr>
                        <p:cNvSpPr>
                          <a:spLocks/>
                        </p:cNvSpPr>
                        <p:nvPr/>
                      </p:nvSpPr>
                      <p:spPr bwMode="auto">
                        <a:xfrm>
                          <a:off x="7172" y="5629"/>
                          <a:ext cx="9" cy="7"/>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7" name="Oval 615">
                          <a:extLst>
                            <a:ext uri="{FF2B5EF4-FFF2-40B4-BE49-F238E27FC236}">
                              <a16:creationId xmlns:a16="http://schemas.microsoft.com/office/drawing/2014/main" id="{F11D7E1A-55E8-C665-2D60-2DF19B1AA61B}"/>
                            </a:ext>
                          </a:extLst>
                        </p:cNvPr>
                        <p:cNvSpPr>
                          <a:spLocks noChangeArrowheads="1"/>
                        </p:cNvSpPr>
                        <p:nvPr/>
                      </p:nvSpPr>
                      <p:spPr bwMode="auto">
                        <a:xfrm>
                          <a:off x="7176" y="563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8" name="Oval 616">
                          <a:extLst>
                            <a:ext uri="{FF2B5EF4-FFF2-40B4-BE49-F238E27FC236}">
                              <a16:creationId xmlns:a16="http://schemas.microsoft.com/office/drawing/2014/main" id="{D0F5AF2D-6BE2-B95B-3D51-A59A12F654CD}"/>
                            </a:ext>
                          </a:extLst>
                        </p:cNvPr>
                        <p:cNvSpPr>
                          <a:spLocks noChangeArrowheads="1"/>
                        </p:cNvSpPr>
                        <p:nvPr/>
                      </p:nvSpPr>
                      <p:spPr bwMode="auto">
                        <a:xfrm>
                          <a:off x="7184" y="563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9" name="Freeform 617">
                          <a:extLst>
                            <a:ext uri="{FF2B5EF4-FFF2-40B4-BE49-F238E27FC236}">
                              <a16:creationId xmlns:a16="http://schemas.microsoft.com/office/drawing/2014/main" id="{2F46A247-0837-CE3C-F70F-EA1B5CABC25B}"/>
                            </a:ext>
                          </a:extLst>
                        </p:cNvPr>
                        <p:cNvSpPr>
                          <a:spLocks/>
                        </p:cNvSpPr>
                        <p:nvPr/>
                      </p:nvSpPr>
                      <p:spPr bwMode="auto">
                        <a:xfrm>
                          <a:off x="7181" y="5625"/>
                          <a:ext cx="9" cy="7"/>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0" name="Oval 618">
                          <a:extLst>
                            <a:ext uri="{FF2B5EF4-FFF2-40B4-BE49-F238E27FC236}">
                              <a16:creationId xmlns:a16="http://schemas.microsoft.com/office/drawing/2014/main" id="{4237D536-23A7-4980-547E-25406E71C275}"/>
                            </a:ext>
                          </a:extLst>
                        </p:cNvPr>
                        <p:cNvSpPr>
                          <a:spLocks noChangeArrowheads="1"/>
                        </p:cNvSpPr>
                        <p:nvPr/>
                      </p:nvSpPr>
                      <p:spPr bwMode="auto">
                        <a:xfrm>
                          <a:off x="7190" y="5634"/>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1" name="Oval 619">
                          <a:extLst>
                            <a:ext uri="{FF2B5EF4-FFF2-40B4-BE49-F238E27FC236}">
                              <a16:creationId xmlns:a16="http://schemas.microsoft.com/office/drawing/2014/main" id="{723C54B3-2BC5-73BD-2D0F-A4456252E454}"/>
                            </a:ext>
                          </a:extLst>
                        </p:cNvPr>
                        <p:cNvSpPr>
                          <a:spLocks noChangeArrowheads="1"/>
                        </p:cNvSpPr>
                        <p:nvPr/>
                      </p:nvSpPr>
                      <p:spPr bwMode="auto">
                        <a:xfrm>
                          <a:off x="7197" y="5634"/>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2" name="Freeform 620">
                          <a:extLst>
                            <a:ext uri="{FF2B5EF4-FFF2-40B4-BE49-F238E27FC236}">
                              <a16:creationId xmlns:a16="http://schemas.microsoft.com/office/drawing/2014/main" id="{EF223843-39EC-8E18-3101-7ACA1E5502AE}"/>
                            </a:ext>
                          </a:extLst>
                        </p:cNvPr>
                        <p:cNvSpPr>
                          <a:spLocks/>
                        </p:cNvSpPr>
                        <p:nvPr/>
                      </p:nvSpPr>
                      <p:spPr bwMode="auto">
                        <a:xfrm>
                          <a:off x="7194" y="5630"/>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3" name="Oval 621">
                          <a:extLst>
                            <a:ext uri="{FF2B5EF4-FFF2-40B4-BE49-F238E27FC236}">
                              <a16:creationId xmlns:a16="http://schemas.microsoft.com/office/drawing/2014/main" id="{5B7460E1-AB59-CEF9-493D-6F573D34C9E2}"/>
                            </a:ext>
                          </a:extLst>
                        </p:cNvPr>
                        <p:cNvSpPr>
                          <a:spLocks noChangeArrowheads="1"/>
                        </p:cNvSpPr>
                        <p:nvPr/>
                      </p:nvSpPr>
                      <p:spPr bwMode="auto">
                        <a:xfrm>
                          <a:off x="7187" y="563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4" name="Oval 622">
                          <a:extLst>
                            <a:ext uri="{FF2B5EF4-FFF2-40B4-BE49-F238E27FC236}">
                              <a16:creationId xmlns:a16="http://schemas.microsoft.com/office/drawing/2014/main" id="{30C356E5-3351-E12B-BA2A-E648B5C6947F}"/>
                            </a:ext>
                          </a:extLst>
                        </p:cNvPr>
                        <p:cNvSpPr>
                          <a:spLocks noChangeArrowheads="1"/>
                        </p:cNvSpPr>
                        <p:nvPr/>
                      </p:nvSpPr>
                      <p:spPr bwMode="auto">
                        <a:xfrm>
                          <a:off x="7194" y="563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5" name="Freeform 623">
                          <a:extLst>
                            <a:ext uri="{FF2B5EF4-FFF2-40B4-BE49-F238E27FC236}">
                              <a16:creationId xmlns:a16="http://schemas.microsoft.com/office/drawing/2014/main" id="{6BA640D6-2829-55FA-DAED-3E11833C31A6}"/>
                            </a:ext>
                          </a:extLst>
                        </p:cNvPr>
                        <p:cNvSpPr>
                          <a:spLocks/>
                        </p:cNvSpPr>
                        <p:nvPr/>
                      </p:nvSpPr>
                      <p:spPr bwMode="auto">
                        <a:xfrm>
                          <a:off x="7191" y="5626"/>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6" name="Oval 624">
                          <a:extLst>
                            <a:ext uri="{FF2B5EF4-FFF2-40B4-BE49-F238E27FC236}">
                              <a16:creationId xmlns:a16="http://schemas.microsoft.com/office/drawing/2014/main" id="{BF7700C7-0EC3-2F29-D7EE-4EFF864CC715}"/>
                            </a:ext>
                          </a:extLst>
                        </p:cNvPr>
                        <p:cNvSpPr>
                          <a:spLocks noChangeArrowheads="1"/>
                        </p:cNvSpPr>
                        <p:nvPr/>
                      </p:nvSpPr>
                      <p:spPr bwMode="auto">
                        <a:xfrm>
                          <a:off x="7167" y="563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7" name="Oval 625">
                          <a:extLst>
                            <a:ext uri="{FF2B5EF4-FFF2-40B4-BE49-F238E27FC236}">
                              <a16:creationId xmlns:a16="http://schemas.microsoft.com/office/drawing/2014/main" id="{5D6F1EBD-86D8-A08B-5FAB-9BB7E965662E}"/>
                            </a:ext>
                          </a:extLst>
                        </p:cNvPr>
                        <p:cNvSpPr>
                          <a:spLocks noChangeArrowheads="1"/>
                        </p:cNvSpPr>
                        <p:nvPr/>
                      </p:nvSpPr>
                      <p:spPr bwMode="auto">
                        <a:xfrm>
                          <a:off x="7174" y="5639"/>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8" name="Freeform 626">
                          <a:extLst>
                            <a:ext uri="{FF2B5EF4-FFF2-40B4-BE49-F238E27FC236}">
                              <a16:creationId xmlns:a16="http://schemas.microsoft.com/office/drawing/2014/main" id="{8A7D5C91-F80A-2FE2-1A3E-0D0112A268DB}"/>
                            </a:ext>
                          </a:extLst>
                        </p:cNvPr>
                        <p:cNvSpPr>
                          <a:spLocks/>
                        </p:cNvSpPr>
                        <p:nvPr/>
                      </p:nvSpPr>
                      <p:spPr bwMode="auto">
                        <a:xfrm>
                          <a:off x="7171" y="5635"/>
                          <a:ext cx="9" cy="7"/>
                        </a:xfrm>
                        <a:custGeom>
                          <a:avLst/>
                          <a:gdLst>
                            <a:gd name="T0" fmla="*/ 13 w 14"/>
                            <a:gd name="T1" fmla="*/ 7 h 11"/>
                            <a:gd name="T2" fmla="*/ 5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9"/>
                                <a:pt x="0" y="6"/>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9" name="Oval 627">
                          <a:extLst>
                            <a:ext uri="{FF2B5EF4-FFF2-40B4-BE49-F238E27FC236}">
                              <a16:creationId xmlns:a16="http://schemas.microsoft.com/office/drawing/2014/main" id="{3DC210FB-247C-1ED6-1626-6EA3E9D89A1B}"/>
                            </a:ext>
                          </a:extLst>
                        </p:cNvPr>
                        <p:cNvSpPr>
                          <a:spLocks noChangeArrowheads="1"/>
                        </p:cNvSpPr>
                        <p:nvPr/>
                      </p:nvSpPr>
                      <p:spPr bwMode="auto">
                        <a:xfrm>
                          <a:off x="7188" y="564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0" name="Oval 628">
                          <a:extLst>
                            <a:ext uri="{FF2B5EF4-FFF2-40B4-BE49-F238E27FC236}">
                              <a16:creationId xmlns:a16="http://schemas.microsoft.com/office/drawing/2014/main" id="{277FB860-CE69-328D-0DB1-A95003DD506D}"/>
                            </a:ext>
                          </a:extLst>
                        </p:cNvPr>
                        <p:cNvSpPr>
                          <a:spLocks noChangeArrowheads="1"/>
                        </p:cNvSpPr>
                        <p:nvPr/>
                      </p:nvSpPr>
                      <p:spPr bwMode="auto">
                        <a:xfrm>
                          <a:off x="7195" y="564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Freeform 629">
                          <a:extLst>
                            <a:ext uri="{FF2B5EF4-FFF2-40B4-BE49-F238E27FC236}">
                              <a16:creationId xmlns:a16="http://schemas.microsoft.com/office/drawing/2014/main" id="{786442F1-29FC-2FED-15A3-03CF51475CD6}"/>
                            </a:ext>
                          </a:extLst>
                        </p:cNvPr>
                        <p:cNvSpPr>
                          <a:spLocks/>
                        </p:cNvSpPr>
                        <p:nvPr/>
                      </p:nvSpPr>
                      <p:spPr bwMode="auto">
                        <a:xfrm>
                          <a:off x="7193" y="5636"/>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2" name="Oval 630">
                          <a:extLst>
                            <a:ext uri="{FF2B5EF4-FFF2-40B4-BE49-F238E27FC236}">
                              <a16:creationId xmlns:a16="http://schemas.microsoft.com/office/drawing/2014/main" id="{71481D05-5F8B-B941-9387-A204806FEA9C}"/>
                            </a:ext>
                          </a:extLst>
                        </p:cNvPr>
                        <p:cNvSpPr>
                          <a:spLocks noChangeArrowheads="1"/>
                        </p:cNvSpPr>
                        <p:nvPr/>
                      </p:nvSpPr>
                      <p:spPr bwMode="auto">
                        <a:xfrm>
                          <a:off x="7175" y="564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3" name="Oval 631">
                          <a:extLst>
                            <a:ext uri="{FF2B5EF4-FFF2-40B4-BE49-F238E27FC236}">
                              <a16:creationId xmlns:a16="http://schemas.microsoft.com/office/drawing/2014/main" id="{42980F44-F576-7F51-3825-65FECFAA57CD}"/>
                            </a:ext>
                          </a:extLst>
                        </p:cNvPr>
                        <p:cNvSpPr>
                          <a:spLocks noChangeArrowheads="1"/>
                        </p:cNvSpPr>
                        <p:nvPr/>
                      </p:nvSpPr>
                      <p:spPr bwMode="auto">
                        <a:xfrm>
                          <a:off x="7182" y="564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4" name="Freeform 632">
                          <a:extLst>
                            <a:ext uri="{FF2B5EF4-FFF2-40B4-BE49-F238E27FC236}">
                              <a16:creationId xmlns:a16="http://schemas.microsoft.com/office/drawing/2014/main" id="{FF413A61-7129-E30D-45C9-0C0A3E19C490}"/>
                            </a:ext>
                          </a:extLst>
                        </p:cNvPr>
                        <p:cNvSpPr>
                          <a:spLocks/>
                        </p:cNvSpPr>
                        <p:nvPr/>
                      </p:nvSpPr>
                      <p:spPr bwMode="auto">
                        <a:xfrm>
                          <a:off x="7180" y="5638"/>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 name="Oval 633">
                          <a:extLst>
                            <a:ext uri="{FF2B5EF4-FFF2-40B4-BE49-F238E27FC236}">
                              <a16:creationId xmlns:a16="http://schemas.microsoft.com/office/drawing/2014/main" id="{F94C7E4B-3FFB-36F8-425C-19CB5D0AD59A}"/>
                            </a:ext>
                          </a:extLst>
                        </p:cNvPr>
                        <p:cNvSpPr>
                          <a:spLocks noChangeArrowheads="1"/>
                        </p:cNvSpPr>
                        <p:nvPr/>
                      </p:nvSpPr>
                      <p:spPr bwMode="auto">
                        <a:xfrm>
                          <a:off x="7198" y="563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6" name="Oval 634">
                          <a:extLst>
                            <a:ext uri="{FF2B5EF4-FFF2-40B4-BE49-F238E27FC236}">
                              <a16:creationId xmlns:a16="http://schemas.microsoft.com/office/drawing/2014/main" id="{5F2406B9-1BE7-40D9-4818-D3B3CDF0D070}"/>
                            </a:ext>
                          </a:extLst>
                        </p:cNvPr>
                        <p:cNvSpPr>
                          <a:spLocks noChangeArrowheads="1"/>
                        </p:cNvSpPr>
                        <p:nvPr/>
                      </p:nvSpPr>
                      <p:spPr bwMode="auto">
                        <a:xfrm>
                          <a:off x="7205" y="5639"/>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7" name="Freeform 635">
                          <a:extLst>
                            <a:ext uri="{FF2B5EF4-FFF2-40B4-BE49-F238E27FC236}">
                              <a16:creationId xmlns:a16="http://schemas.microsoft.com/office/drawing/2014/main" id="{6A3E8839-7267-099A-CA33-B2D1D2E4A4CF}"/>
                            </a:ext>
                          </a:extLst>
                        </p:cNvPr>
                        <p:cNvSpPr>
                          <a:spLocks/>
                        </p:cNvSpPr>
                        <p:nvPr/>
                      </p:nvSpPr>
                      <p:spPr bwMode="auto">
                        <a:xfrm>
                          <a:off x="7202" y="5634"/>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8" name="Oval 636">
                          <a:extLst>
                            <a:ext uri="{FF2B5EF4-FFF2-40B4-BE49-F238E27FC236}">
                              <a16:creationId xmlns:a16="http://schemas.microsoft.com/office/drawing/2014/main" id="{DA0A5497-E4D7-6470-1191-B71B30E90E09}"/>
                            </a:ext>
                          </a:extLst>
                        </p:cNvPr>
                        <p:cNvSpPr>
                          <a:spLocks noChangeArrowheads="1"/>
                        </p:cNvSpPr>
                        <p:nvPr/>
                      </p:nvSpPr>
                      <p:spPr bwMode="auto">
                        <a:xfrm>
                          <a:off x="7196" y="5631"/>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9" name="Oval 637">
                          <a:extLst>
                            <a:ext uri="{FF2B5EF4-FFF2-40B4-BE49-F238E27FC236}">
                              <a16:creationId xmlns:a16="http://schemas.microsoft.com/office/drawing/2014/main" id="{DC2AAE40-180E-A856-8429-7B30C07C7FDD}"/>
                            </a:ext>
                          </a:extLst>
                        </p:cNvPr>
                        <p:cNvSpPr>
                          <a:spLocks noChangeArrowheads="1"/>
                        </p:cNvSpPr>
                        <p:nvPr/>
                      </p:nvSpPr>
                      <p:spPr bwMode="auto">
                        <a:xfrm>
                          <a:off x="7203" y="563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0" name="Freeform 638">
                          <a:extLst>
                            <a:ext uri="{FF2B5EF4-FFF2-40B4-BE49-F238E27FC236}">
                              <a16:creationId xmlns:a16="http://schemas.microsoft.com/office/drawing/2014/main" id="{44710854-1AD8-C238-1261-1D445D79BC0C}"/>
                            </a:ext>
                          </a:extLst>
                        </p:cNvPr>
                        <p:cNvSpPr>
                          <a:spLocks/>
                        </p:cNvSpPr>
                        <p:nvPr/>
                      </p:nvSpPr>
                      <p:spPr bwMode="auto">
                        <a:xfrm>
                          <a:off x="7200" y="5627"/>
                          <a:ext cx="9" cy="7"/>
                        </a:xfrm>
                        <a:custGeom>
                          <a:avLst/>
                          <a:gdLst>
                            <a:gd name="T0" fmla="*/ 13 w 14"/>
                            <a:gd name="T1" fmla="*/ 8 h 11"/>
                            <a:gd name="T2" fmla="*/ 5 w 14"/>
                            <a:gd name="T3" fmla="*/ 10 h 11"/>
                            <a:gd name="T4" fmla="*/ 1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1" name="Oval 639">
                          <a:extLst>
                            <a:ext uri="{FF2B5EF4-FFF2-40B4-BE49-F238E27FC236}">
                              <a16:creationId xmlns:a16="http://schemas.microsoft.com/office/drawing/2014/main" id="{43605957-CA4E-8BC0-496F-002347C5EA07}"/>
                            </a:ext>
                          </a:extLst>
                        </p:cNvPr>
                        <p:cNvSpPr>
                          <a:spLocks noChangeArrowheads="1"/>
                        </p:cNvSpPr>
                        <p:nvPr/>
                      </p:nvSpPr>
                      <p:spPr bwMode="auto">
                        <a:xfrm>
                          <a:off x="7182" y="5637"/>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2" name="Oval 640">
                          <a:extLst>
                            <a:ext uri="{FF2B5EF4-FFF2-40B4-BE49-F238E27FC236}">
                              <a16:creationId xmlns:a16="http://schemas.microsoft.com/office/drawing/2014/main" id="{9E9DCBB0-1231-0982-B3C7-0A324EB3FE58}"/>
                            </a:ext>
                          </a:extLst>
                        </p:cNvPr>
                        <p:cNvSpPr>
                          <a:spLocks noChangeArrowheads="1"/>
                        </p:cNvSpPr>
                        <p:nvPr/>
                      </p:nvSpPr>
                      <p:spPr bwMode="auto">
                        <a:xfrm>
                          <a:off x="7189" y="5637"/>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3" name="Freeform 641">
                          <a:extLst>
                            <a:ext uri="{FF2B5EF4-FFF2-40B4-BE49-F238E27FC236}">
                              <a16:creationId xmlns:a16="http://schemas.microsoft.com/office/drawing/2014/main" id="{59563893-3DB3-B2BC-8697-A47CF476F20D}"/>
                            </a:ext>
                          </a:extLst>
                        </p:cNvPr>
                        <p:cNvSpPr>
                          <a:spLocks/>
                        </p:cNvSpPr>
                        <p:nvPr/>
                      </p:nvSpPr>
                      <p:spPr bwMode="auto">
                        <a:xfrm>
                          <a:off x="7186" y="5632"/>
                          <a:ext cx="9" cy="8"/>
                        </a:xfrm>
                        <a:custGeom>
                          <a:avLst/>
                          <a:gdLst>
                            <a:gd name="T0" fmla="*/ 13 w 14"/>
                            <a:gd name="T1" fmla="*/ 8 h 11"/>
                            <a:gd name="T2" fmla="*/ 6 w 14"/>
                            <a:gd name="T3" fmla="*/ 10 h 11"/>
                            <a:gd name="T4" fmla="*/ 1 w 14"/>
                            <a:gd name="T5" fmla="*/ 4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4" name="Oval 642">
                          <a:extLst>
                            <a:ext uri="{FF2B5EF4-FFF2-40B4-BE49-F238E27FC236}">
                              <a16:creationId xmlns:a16="http://schemas.microsoft.com/office/drawing/2014/main" id="{1766F68C-4C2E-15FE-4486-DE4278739705}"/>
                            </a:ext>
                          </a:extLst>
                        </p:cNvPr>
                        <p:cNvSpPr>
                          <a:spLocks noChangeArrowheads="1"/>
                        </p:cNvSpPr>
                        <p:nvPr/>
                      </p:nvSpPr>
                      <p:spPr bwMode="auto">
                        <a:xfrm>
                          <a:off x="7198" y="563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 name="Oval 643">
                          <a:extLst>
                            <a:ext uri="{FF2B5EF4-FFF2-40B4-BE49-F238E27FC236}">
                              <a16:creationId xmlns:a16="http://schemas.microsoft.com/office/drawing/2014/main" id="{B9897C7C-0254-BCC0-63DE-F1B540DC5BDF}"/>
                            </a:ext>
                          </a:extLst>
                        </p:cNvPr>
                        <p:cNvSpPr>
                          <a:spLocks noChangeArrowheads="1"/>
                        </p:cNvSpPr>
                        <p:nvPr/>
                      </p:nvSpPr>
                      <p:spPr bwMode="auto">
                        <a:xfrm>
                          <a:off x="7205" y="563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6" name="Freeform 644">
                          <a:extLst>
                            <a:ext uri="{FF2B5EF4-FFF2-40B4-BE49-F238E27FC236}">
                              <a16:creationId xmlns:a16="http://schemas.microsoft.com/office/drawing/2014/main" id="{67E46C2F-A25F-C436-13DC-566464C02869}"/>
                            </a:ext>
                          </a:extLst>
                        </p:cNvPr>
                        <p:cNvSpPr>
                          <a:spLocks/>
                        </p:cNvSpPr>
                        <p:nvPr/>
                      </p:nvSpPr>
                      <p:spPr bwMode="auto">
                        <a:xfrm>
                          <a:off x="7202" y="5626"/>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6" name="Group 846">
                        <a:extLst>
                          <a:ext uri="{FF2B5EF4-FFF2-40B4-BE49-F238E27FC236}">
                            <a16:creationId xmlns:a16="http://schemas.microsoft.com/office/drawing/2014/main" id="{C4933A7D-4C87-F201-44D5-6D5D7222FECB}"/>
                          </a:ext>
                        </a:extLst>
                      </p:cNvPr>
                      <p:cNvGrpSpPr>
                        <a:grpSpLocks/>
                      </p:cNvGrpSpPr>
                      <p:nvPr/>
                    </p:nvGrpSpPr>
                    <p:grpSpPr bwMode="auto">
                      <a:xfrm>
                        <a:off x="11193463" y="8175625"/>
                        <a:ext cx="688975" cy="798512"/>
                        <a:chOff x="7051" y="5150"/>
                        <a:chExt cx="434" cy="503"/>
                      </a:xfrm>
                    </p:grpSpPr>
                    <p:sp>
                      <p:nvSpPr>
                        <p:cNvPr id="247" name="Oval 646">
                          <a:extLst>
                            <a:ext uri="{FF2B5EF4-FFF2-40B4-BE49-F238E27FC236}">
                              <a16:creationId xmlns:a16="http://schemas.microsoft.com/office/drawing/2014/main" id="{5B25D15C-E2DC-28BC-B35B-4BD819B6D2FD}"/>
                            </a:ext>
                          </a:extLst>
                        </p:cNvPr>
                        <p:cNvSpPr>
                          <a:spLocks noChangeArrowheads="1"/>
                        </p:cNvSpPr>
                        <p:nvPr/>
                      </p:nvSpPr>
                      <p:spPr bwMode="auto">
                        <a:xfrm>
                          <a:off x="7189" y="5625"/>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Oval 647">
                          <a:extLst>
                            <a:ext uri="{FF2B5EF4-FFF2-40B4-BE49-F238E27FC236}">
                              <a16:creationId xmlns:a16="http://schemas.microsoft.com/office/drawing/2014/main" id="{98B5D39E-7741-C0C5-BED8-04CE3B6C74A8}"/>
                            </a:ext>
                          </a:extLst>
                        </p:cNvPr>
                        <p:cNvSpPr>
                          <a:spLocks noChangeArrowheads="1"/>
                        </p:cNvSpPr>
                        <p:nvPr/>
                      </p:nvSpPr>
                      <p:spPr bwMode="auto">
                        <a:xfrm>
                          <a:off x="7195" y="5625"/>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648">
                          <a:extLst>
                            <a:ext uri="{FF2B5EF4-FFF2-40B4-BE49-F238E27FC236}">
                              <a16:creationId xmlns:a16="http://schemas.microsoft.com/office/drawing/2014/main" id="{C995C577-2FD8-088F-2978-046E50BEFFF4}"/>
                            </a:ext>
                          </a:extLst>
                        </p:cNvPr>
                        <p:cNvSpPr>
                          <a:spLocks/>
                        </p:cNvSpPr>
                        <p:nvPr/>
                      </p:nvSpPr>
                      <p:spPr bwMode="auto">
                        <a:xfrm>
                          <a:off x="7193" y="5621"/>
                          <a:ext cx="9" cy="7"/>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10"/>
                              </a:cubicBezTo>
                              <a:cubicBezTo>
                                <a:pt x="3" y="8"/>
                                <a:pt x="0" y="6"/>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Oval 649">
                          <a:extLst>
                            <a:ext uri="{FF2B5EF4-FFF2-40B4-BE49-F238E27FC236}">
                              <a16:creationId xmlns:a16="http://schemas.microsoft.com/office/drawing/2014/main" id="{17952D1E-F50F-3E8B-2E2B-EF4BEAB8DEC2}"/>
                            </a:ext>
                          </a:extLst>
                        </p:cNvPr>
                        <p:cNvSpPr>
                          <a:spLocks noChangeArrowheads="1"/>
                        </p:cNvSpPr>
                        <p:nvPr/>
                      </p:nvSpPr>
                      <p:spPr bwMode="auto">
                        <a:xfrm>
                          <a:off x="7198" y="5622"/>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Oval 650">
                          <a:extLst>
                            <a:ext uri="{FF2B5EF4-FFF2-40B4-BE49-F238E27FC236}">
                              <a16:creationId xmlns:a16="http://schemas.microsoft.com/office/drawing/2014/main" id="{F2848103-07FC-BD00-AFE5-EBEB69E70CC1}"/>
                            </a:ext>
                          </a:extLst>
                        </p:cNvPr>
                        <p:cNvSpPr>
                          <a:spLocks noChangeArrowheads="1"/>
                        </p:cNvSpPr>
                        <p:nvPr/>
                      </p:nvSpPr>
                      <p:spPr bwMode="auto">
                        <a:xfrm>
                          <a:off x="7204" y="562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651">
                          <a:extLst>
                            <a:ext uri="{FF2B5EF4-FFF2-40B4-BE49-F238E27FC236}">
                              <a16:creationId xmlns:a16="http://schemas.microsoft.com/office/drawing/2014/main" id="{77E2F57B-EF8B-227D-AE83-7B5EBA5EF113}"/>
                            </a:ext>
                          </a:extLst>
                        </p:cNvPr>
                        <p:cNvSpPr>
                          <a:spLocks/>
                        </p:cNvSpPr>
                        <p:nvPr/>
                      </p:nvSpPr>
                      <p:spPr bwMode="auto">
                        <a:xfrm>
                          <a:off x="7202" y="5618"/>
                          <a:ext cx="9" cy="7"/>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8"/>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Oval 652">
                          <a:extLst>
                            <a:ext uri="{FF2B5EF4-FFF2-40B4-BE49-F238E27FC236}">
                              <a16:creationId xmlns:a16="http://schemas.microsoft.com/office/drawing/2014/main" id="{4EA2413D-C905-8DF8-CC33-CD0BBD741D27}"/>
                            </a:ext>
                          </a:extLst>
                        </p:cNvPr>
                        <p:cNvSpPr>
                          <a:spLocks noChangeArrowheads="1"/>
                        </p:cNvSpPr>
                        <p:nvPr/>
                      </p:nvSpPr>
                      <p:spPr bwMode="auto">
                        <a:xfrm>
                          <a:off x="7211" y="5627"/>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Oval 653">
                          <a:extLst>
                            <a:ext uri="{FF2B5EF4-FFF2-40B4-BE49-F238E27FC236}">
                              <a16:creationId xmlns:a16="http://schemas.microsoft.com/office/drawing/2014/main" id="{ACCF2A9C-194D-D98F-75E3-D05D965750A4}"/>
                            </a:ext>
                          </a:extLst>
                        </p:cNvPr>
                        <p:cNvSpPr>
                          <a:spLocks noChangeArrowheads="1"/>
                        </p:cNvSpPr>
                        <p:nvPr/>
                      </p:nvSpPr>
                      <p:spPr bwMode="auto">
                        <a:xfrm>
                          <a:off x="7218" y="5627"/>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654">
                          <a:extLst>
                            <a:ext uri="{FF2B5EF4-FFF2-40B4-BE49-F238E27FC236}">
                              <a16:creationId xmlns:a16="http://schemas.microsoft.com/office/drawing/2014/main" id="{17C426B3-059F-06BD-7167-39D2D1EBA385}"/>
                            </a:ext>
                          </a:extLst>
                        </p:cNvPr>
                        <p:cNvSpPr>
                          <a:spLocks/>
                        </p:cNvSpPr>
                        <p:nvPr/>
                      </p:nvSpPr>
                      <p:spPr bwMode="auto">
                        <a:xfrm>
                          <a:off x="7215" y="5622"/>
                          <a:ext cx="9" cy="7"/>
                        </a:xfrm>
                        <a:custGeom>
                          <a:avLst/>
                          <a:gdLst>
                            <a:gd name="T0" fmla="*/ 13 w 14"/>
                            <a:gd name="T1" fmla="*/ 8 h 11"/>
                            <a:gd name="T2" fmla="*/ 6 w 14"/>
                            <a:gd name="T3" fmla="*/ 10 h 11"/>
                            <a:gd name="T4" fmla="*/ 1 w 14"/>
                            <a:gd name="T5" fmla="*/ 4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Oval 655">
                          <a:extLst>
                            <a:ext uri="{FF2B5EF4-FFF2-40B4-BE49-F238E27FC236}">
                              <a16:creationId xmlns:a16="http://schemas.microsoft.com/office/drawing/2014/main" id="{24EECAC4-4554-BE39-BBF5-2B524C7B44E2}"/>
                            </a:ext>
                          </a:extLst>
                        </p:cNvPr>
                        <p:cNvSpPr>
                          <a:spLocks noChangeArrowheads="1"/>
                        </p:cNvSpPr>
                        <p:nvPr/>
                      </p:nvSpPr>
                      <p:spPr bwMode="auto">
                        <a:xfrm>
                          <a:off x="7207" y="5623"/>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Oval 656">
                          <a:extLst>
                            <a:ext uri="{FF2B5EF4-FFF2-40B4-BE49-F238E27FC236}">
                              <a16:creationId xmlns:a16="http://schemas.microsoft.com/office/drawing/2014/main" id="{C3DAABE1-4344-AB18-03AD-51C7DE1D7343}"/>
                            </a:ext>
                          </a:extLst>
                        </p:cNvPr>
                        <p:cNvSpPr>
                          <a:spLocks noChangeArrowheads="1"/>
                        </p:cNvSpPr>
                        <p:nvPr/>
                      </p:nvSpPr>
                      <p:spPr bwMode="auto">
                        <a:xfrm>
                          <a:off x="7214" y="5623"/>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657">
                          <a:extLst>
                            <a:ext uri="{FF2B5EF4-FFF2-40B4-BE49-F238E27FC236}">
                              <a16:creationId xmlns:a16="http://schemas.microsoft.com/office/drawing/2014/main" id="{27A43CD9-F560-93FF-82E9-3A9C3A051C04}"/>
                            </a:ext>
                          </a:extLst>
                        </p:cNvPr>
                        <p:cNvSpPr>
                          <a:spLocks/>
                        </p:cNvSpPr>
                        <p:nvPr/>
                      </p:nvSpPr>
                      <p:spPr bwMode="auto">
                        <a:xfrm>
                          <a:off x="7212" y="5618"/>
                          <a:ext cx="9" cy="7"/>
                        </a:xfrm>
                        <a:custGeom>
                          <a:avLst/>
                          <a:gdLst>
                            <a:gd name="T0" fmla="*/ 13 w 14"/>
                            <a:gd name="T1" fmla="*/ 8 h 11"/>
                            <a:gd name="T2" fmla="*/ 6 w 14"/>
                            <a:gd name="T3" fmla="*/ 10 h 11"/>
                            <a:gd name="T4" fmla="*/ 1 w 14"/>
                            <a:gd name="T5" fmla="*/ 4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Oval 658">
                          <a:extLst>
                            <a:ext uri="{FF2B5EF4-FFF2-40B4-BE49-F238E27FC236}">
                              <a16:creationId xmlns:a16="http://schemas.microsoft.com/office/drawing/2014/main" id="{8521B84C-24D8-0894-E32A-12884DE32844}"/>
                            </a:ext>
                          </a:extLst>
                        </p:cNvPr>
                        <p:cNvSpPr>
                          <a:spLocks noChangeArrowheads="1"/>
                        </p:cNvSpPr>
                        <p:nvPr/>
                      </p:nvSpPr>
                      <p:spPr bwMode="auto">
                        <a:xfrm>
                          <a:off x="7187" y="563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Oval 659">
                          <a:extLst>
                            <a:ext uri="{FF2B5EF4-FFF2-40B4-BE49-F238E27FC236}">
                              <a16:creationId xmlns:a16="http://schemas.microsoft.com/office/drawing/2014/main" id="{92E7FF8E-7C2E-BDD6-36A2-BE58D29E2562}"/>
                            </a:ext>
                          </a:extLst>
                        </p:cNvPr>
                        <p:cNvSpPr>
                          <a:spLocks noChangeArrowheads="1"/>
                        </p:cNvSpPr>
                        <p:nvPr/>
                      </p:nvSpPr>
                      <p:spPr bwMode="auto">
                        <a:xfrm>
                          <a:off x="7194" y="563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660">
                          <a:extLst>
                            <a:ext uri="{FF2B5EF4-FFF2-40B4-BE49-F238E27FC236}">
                              <a16:creationId xmlns:a16="http://schemas.microsoft.com/office/drawing/2014/main" id="{2647DB77-F191-37E8-2B37-BAD3B1A19959}"/>
                            </a:ext>
                          </a:extLst>
                        </p:cNvPr>
                        <p:cNvSpPr>
                          <a:spLocks/>
                        </p:cNvSpPr>
                        <p:nvPr/>
                      </p:nvSpPr>
                      <p:spPr bwMode="auto">
                        <a:xfrm>
                          <a:off x="7192" y="5627"/>
                          <a:ext cx="9" cy="7"/>
                        </a:xfrm>
                        <a:custGeom>
                          <a:avLst/>
                          <a:gdLst>
                            <a:gd name="T0" fmla="*/ 13 w 14"/>
                            <a:gd name="T1" fmla="*/ 8 h 11"/>
                            <a:gd name="T2" fmla="*/ 6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4"/>
                              </a:cubicBezTo>
                              <a:cubicBezTo>
                                <a:pt x="2"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Oval 661">
                          <a:extLst>
                            <a:ext uri="{FF2B5EF4-FFF2-40B4-BE49-F238E27FC236}">
                              <a16:creationId xmlns:a16="http://schemas.microsoft.com/office/drawing/2014/main" id="{34C13D05-0AD0-9968-817B-C1A9AB7941BA}"/>
                            </a:ext>
                          </a:extLst>
                        </p:cNvPr>
                        <p:cNvSpPr>
                          <a:spLocks noChangeArrowheads="1"/>
                        </p:cNvSpPr>
                        <p:nvPr/>
                      </p:nvSpPr>
                      <p:spPr bwMode="auto">
                        <a:xfrm>
                          <a:off x="7209" y="5632"/>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Oval 662">
                          <a:extLst>
                            <a:ext uri="{FF2B5EF4-FFF2-40B4-BE49-F238E27FC236}">
                              <a16:creationId xmlns:a16="http://schemas.microsoft.com/office/drawing/2014/main" id="{A11BF9B0-04D8-0907-FCB9-FECCA80C8348}"/>
                            </a:ext>
                          </a:extLst>
                        </p:cNvPr>
                        <p:cNvSpPr>
                          <a:spLocks noChangeArrowheads="1"/>
                        </p:cNvSpPr>
                        <p:nvPr/>
                      </p:nvSpPr>
                      <p:spPr bwMode="auto">
                        <a:xfrm>
                          <a:off x="7216" y="5632"/>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663">
                          <a:extLst>
                            <a:ext uri="{FF2B5EF4-FFF2-40B4-BE49-F238E27FC236}">
                              <a16:creationId xmlns:a16="http://schemas.microsoft.com/office/drawing/2014/main" id="{EA5FEDF7-316E-7C3F-7090-AEFB39CDC042}"/>
                            </a:ext>
                          </a:extLst>
                        </p:cNvPr>
                        <p:cNvSpPr>
                          <a:spLocks/>
                        </p:cNvSpPr>
                        <p:nvPr/>
                      </p:nvSpPr>
                      <p:spPr bwMode="auto">
                        <a:xfrm>
                          <a:off x="7213" y="5628"/>
                          <a:ext cx="9" cy="8"/>
                        </a:xfrm>
                        <a:custGeom>
                          <a:avLst/>
                          <a:gdLst>
                            <a:gd name="T0" fmla="*/ 13 w 14"/>
                            <a:gd name="T1" fmla="*/ 8 h 12"/>
                            <a:gd name="T2" fmla="*/ 5 w 14"/>
                            <a:gd name="T3" fmla="*/ 10 h 12"/>
                            <a:gd name="T4" fmla="*/ 1 w 14"/>
                            <a:gd name="T5" fmla="*/ 4 h 12"/>
                            <a:gd name="T6" fmla="*/ 8 w 14"/>
                            <a:gd name="T7" fmla="*/ 2 h 12"/>
                            <a:gd name="T8" fmla="*/ 13 w 14"/>
                            <a:gd name="T9" fmla="*/ 8 h 12"/>
                          </a:gdLst>
                          <a:ahLst/>
                          <a:cxnLst>
                            <a:cxn ang="0">
                              <a:pos x="T0" y="T1"/>
                            </a:cxn>
                            <a:cxn ang="0">
                              <a:pos x="T2" y="T3"/>
                            </a:cxn>
                            <a:cxn ang="0">
                              <a:pos x="T4" y="T5"/>
                            </a:cxn>
                            <a:cxn ang="0">
                              <a:pos x="T6" y="T7"/>
                            </a:cxn>
                            <a:cxn ang="0">
                              <a:pos x="T8" y="T9"/>
                            </a:cxn>
                          </a:cxnLst>
                          <a:rect l="0" t="0" r="r" b="b"/>
                          <a:pathLst>
                            <a:path w="14" h="12">
                              <a:moveTo>
                                <a:pt x="13" y="8"/>
                              </a:moveTo>
                              <a:cubicBezTo>
                                <a:pt x="12" y="11"/>
                                <a:pt x="9" y="12"/>
                                <a:pt x="5" y="10"/>
                              </a:cubicBezTo>
                              <a:cubicBezTo>
                                <a:pt x="2" y="9"/>
                                <a:pt x="0" y="6"/>
                                <a:pt x="1"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Oval 664">
                          <a:extLst>
                            <a:ext uri="{FF2B5EF4-FFF2-40B4-BE49-F238E27FC236}">
                              <a16:creationId xmlns:a16="http://schemas.microsoft.com/office/drawing/2014/main" id="{9D3835C7-BD14-A3D8-DD15-8AFDA0A2DABC}"/>
                            </a:ext>
                          </a:extLst>
                        </p:cNvPr>
                        <p:cNvSpPr>
                          <a:spLocks noChangeArrowheads="1"/>
                        </p:cNvSpPr>
                        <p:nvPr/>
                      </p:nvSpPr>
                      <p:spPr bwMode="auto">
                        <a:xfrm>
                          <a:off x="7196" y="5634"/>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Oval 665">
                          <a:extLst>
                            <a:ext uri="{FF2B5EF4-FFF2-40B4-BE49-F238E27FC236}">
                              <a16:creationId xmlns:a16="http://schemas.microsoft.com/office/drawing/2014/main" id="{F1D80E8A-EEAB-B98B-80BD-F3F4A4FB6A6B}"/>
                            </a:ext>
                          </a:extLst>
                        </p:cNvPr>
                        <p:cNvSpPr>
                          <a:spLocks noChangeArrowheads="1"/>
                        </p:cNvSpPr>
                        <p:nvPr/>
                      </p:nvSpPr>
                      <p:spPr bwMode="auto">
                        <a:xfrm>
                          <a:off x="7203" y="5634"/>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666">
                          <a:extLst>
                            <a:ext uri="{FF2B5EF4-FFF2-40B4-BE49-F238E27FC236}">
                              <a16:creationId xmlns:a16="http://schemas.microsoft.com/office/drawing/2014/main" id="{94087AE0-342F-F7EE-A40F-32EF26DF9AD0}"/>
                            </a:ext>
                          </a:extLst>
                        </p:cNvPr>
                        <p:cNvSpPr>
                          <a:spLocks/>
                        </p:cNvSpPr>
                        <p:nvPr/>
                      </p:nvSpPr>
                      <p:spPr bwMode="auto">
                        <a:xfrm>
                          <a:off x="7200" y="5630"/>
                          <a:ext cx="9" cy="8"/>
                        </a:xfrm>
                        <a:custGeom>
                          <a:avLst/>
                          <a:gdLst>
                            <a:gd name="T0" fmla="*/ 13 w 14"/>
                            <a:gd name="T1" fmla="*/ 7 h 11"/>
                            <a:gd name="T2" fmla="*/ 5 w 14"/>
                            <a:gd name="T3" fmla="*/ 9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9"/>
                              </a:cubicBezTo>
                              <a:cubicBezTo>
                                <a:pt x="2" y="8"/>
                                <a:pt x="0" y="5"/>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Oval 667">
                          <a:extLst>
                            <a:ext uri="{FF2B5EF4-FFF2-40B4-BE49-F238E27FC236}">
                              <a16:creationId xmlns:a16="http://schemas.microsoft.com/office/drawing/2014/main" id="{48C02BCD-2D41-1A70-D3C8-32B411708734}"/>
                            </a:ext>
                          </a:extLst>
                        </p:cNvPr>
                        <p:cNvSpPr>
                          <a:spLocks noChangeArrowheads="1"/>
                        </p:cNvSpPr>
                        <p:nvPr/>
                      </p:nvSpPr>
                      <p:spPr bwMode="auto">
                        <a:xfrm>
                          <a:off x="7218" y="5631"/>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Oval 668">
                          <a:extLst>
                            <a:ext uri="{FF2B5EF4-FFF2-40B4-BE49-F238E27FC236}">
                              <a16:creationId xmlns:a16="http://schemas.microsoft.com/office/drawing/2014/main" id="{7F767BA0-0514-CB73-2DB7-225B6A025326}"/>
                            </a:ext>
                          </a:extLst>
                        </p:cNvPr>
                        <p:cNvSpPr>
                          <a:spLocks noChangeArrowheads="1"/>
                        </p:cNvSpPr>
                        <p:nvPr/>
                      </p:nvSpPr>
                      <p:spPr bwMode="auto">
                        <a:xfrm>
                          <a:off x="7225" y="5631"/>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669">
                          <a:extLst>
                            <a:ext uri="{FF2B5EF4-FFF2-40B4-BE49-F238E27FC236}">
                              <a16:creationId xmlns:a16="http://schemas.microsoft.com/office/drawing/2014/main" id="{80C5EEAE-D236-B937-034D-DF1E8BC752CD}"/>
                            </a:ext>
                          </a:extLst>
                        </p:cNvPr>
                        <p:cNvSpPr>
                          <a:spLocks/>
                        </p:cNvSpPr>
                        <p:nvPr/>
                      </p:nvSpPr>
                      <p:spPr bwMode="auto">
                        <a:xfrm>
                          <a:off x="7223" y="5627"/>
                          <a:ext cx="9" cy="7"/>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Oval 670">
                          <a:extLst>
                            <a:ext uri="{FF2B5EF4-FFF2-40B4-BE49-F238E27FC236}">
                              <a16:creationId xmlns:a16="http://schemas.microsoft.com/office/drawing/2014/main" id="{561CFBE7-8F32-16E5-8E30-87C346FB7144}"/>
                            </a:ext>
                          </a:extLst>
                        </p:cNvPr>
                        <p:cNvSpPr>
                          <a:spLocks noChangeArrowheads="1"/>
                        </p:cNvSpPr>
                        <p:nvPr/>
                      </p:nvSpPr>
                      <p:spPr bwMode="auto">
                        <a:xfrm>
                          <a:off x="7216" y="5623"/>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Oval 671">
                          <a:extLst>
                            <a:ext uri="{FF2B5EF4-FFF2-40B4-BE49-F238E27FC236}">
                              <a16:creationId xmlns:a16="http://schemas.microsoft.com/office/drawing/2014/main" id="{4FBC3496-2C69-D348-A785-25584508899D}"/>
                            </a:ext>
                          </a:extLst>
                        </p:cNvPr>
                        <p:cNvSpPr>
                          <a:spLocks noChangeArrowheads="1"/>
                        </p:cNvSpPr>
                        <p:nvPr/>
                      </p:nvSpPr>
                      <p:spPr bwMode="auto">
                        <a:xfrm>
                          <a:off x="7223" y="5623"/>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3" name="Freeform 672">
                          <a:extLst>
                            <a:ext uri="{FF2B5EF4-FFF2-40B4-BE49-F238E27FC236}">
                              <a16:creationId xmlns:a16="http://schemas.microsoft.com/office/drawing/2014/main" id="{3662C7DB-6FA9-6614-47D6-B3E7D254C251}"/>
                            </a:ext>
                          </a:extLst>
                        </p:cNvPr>
                        <p:cNvSpPr>
                          <a:spLocks/>
                        </p:cNvSpPr>
                        <p:nvPr/>
                      </p:nvSpPr>
                      <p:spPr bwMode="auto">
                        <a:xfrm>
                          <a:off x="7221" y="5620"/>
                          <a:ext cx="9" cy="7"/>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Oval 673">
                          <a:extLst>
                            <a:ext uri="{FF2B5EF4-FFF2-40B4-BE49-F238E27FC236}">
                              <a16:creationId xmlns:a16="http://schemas.microsoft.com/office/drawing/2014/main" id="{B4E7E6EF-6373-4F58-C903-1330820D2C3F}"/>
                            </a:ext>
                          </a:extLst>
                        </p:cNvPr>
                        <p:cNvSpPr>
                          <a:spLocks noChangeArrowheads="1"/>
                        </p:cNvSpPr>
                        <p:nvPr/>
                      </p:nvSpPr>
                      <p:spPr bwMode="auto">
                        <a:xfrm>
                          <a:off x="7203" y="562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Oval 674">
                          <a:extLst>
                            <a:ext uri="{FF2B5EF4-FFF2-40B4-BE49-F238E27FC236}">
                              <a16:creationId xmlns:a16="http://schemas.microsoft.com/office/drawing/2014/main" id="{44F41B63-D7E5-DAD3-FFA2-4E89364EEAF2}"/>
                            </a:ext>
                          </a:extLst>
                        </p:cNvPr>
                        <p:cNvSpPr>
                          <a:spLocks noChangeArrowheads="1"/>
                        </p:cNvSpPr>
                        <p:nvPr/>
                      </p:nvSpPr>
                      <p:spPr bwMode="auto">
                        <a:xfrm>
                          <a:off x="7209" y="5629"/>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Freeform 675">
                          <a:extLst>
                            <a:ext uri="{FF2B5EF4-FFF2-40B4-BE49-F238E27FC236}">
                              <a16:creationId xmlns:a16="http://schemas.microsoft.com/office/drawing/2014/main" id="{A412DF7B-C440-263B-C319-137B3E0E51A5}"/>
                            </a:ext>
                          </a:extLst>
                        </p:cNvPr>
                        <p:cNvSpPr>
                          <a:spLocks/>
                        </p:cNvSpPr>
                        <p:nvPr/>
                      </p:nvSpPr>
                      <p:spPr bwMode="auto">
                        <a:xfrm>
                          <a:off x="7207" y="5625"/>
                          <a:ext cx="9" cy="7"/>
                        </a:xfrm>
                        <a:custGeom>
                          <a:avLst/>
                          <a:gdLst>
                            <a:gd name="T0" fmla="*/ 14 w 14"/>
                            <a:gd name="T1" fmla="*/ 8 h 11"/>
                            <a:gd name="T2" fmla="*/ 6 w 14"/>
                            <a:gd name="T3" fmla="*/ 10 h 11"/>
                            <a:gd name="T4" fmla="*/ 1 w 14"/>
                            <a:gd name="T5" fmla="*/ 4 h 11"/>
                            <a:gd name="T6" fmla="*/ 9 w 14"/>
                            <a:gd name="T7" fmla="*/ 2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2"/>
                              </a:cubicBezTo>
                              <a:cubicBezTo>
                                <a:pt x="12" y="3"/>
                                <a:pt x="14" y="6"/>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Oval 676">
                          <a:extLst>
                            <a:ext uri="{FF2B5EF4-FFF2-40B4-BE49-F238E27FC236}">
                              <a16:creationId xmlns:a16="http://schemas.microsoft.com/office/drawing/2014/main" id="{9C60FB7D-A420-ABBE-B19C-47521AEA7EEC}"/>
                            </a:ext>
                          </a:extLst>
                        </p:cNvPr>
                        <p:cNvSpPr>
                          <a:spLocks noChangeArrowheads="1"/>
                        </p:cNvSpPr>
                        <p:nvPr/>
                      </p:nvSpPr>
                      <p:spPr bwMode="auto">
                        <a:xfrm>
                          <a:off x="7209" y="5640"/>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Oval 677">
                          <a:extLst>
                            <a:ext uri="{FF2B5EF4-FFF2-40B4-BE49-F238E27FC236}">
                              <a16:creationId xmlns:a16="http://schemas.microsoft.com/office/drawing/2014/main" id="{07D60682-0D37-27D7-1827-B609B7AB392F}"/>
                            </a:ext>
                          </a:extLst>
                        </p:cNvPr>
                        <p:cNvSpPr>
                          <a:spLocks noChangeArrowheads="1"/>
                        </p:cNvSpPr>
                        <p:nvPr/>
                      </p:nvSpPr>
                      <p:spPr bwMode="auto">
                        <a:xfrm>
                          <a:off x="7215" y="5640"/>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Freeform 678">
                          <a:extLst>
                            <a:ext uri="{FF2B5EF4-FFF2-40B4-BE49-F238E27FC236}">
                              <a16:creationId xmlns:a16="http://schemas.microsoft.com/office/drawing/2014/main" id="{2A3ADAFC-A3B9-FA94-CEB6-F38AE14BFFBC}"/>
                            </a:ext>
                          </a:extLst>
                        </p:cNvPr>
                        <p:cNvSpPr>
                          <a:spLocks/>
                        </p:cNvSpPr>
                        <p:nvPr/>
                      </p:nvSpPr>
                      <p:spPr bwMode="auto">
                        <a:xfrm>
                          <a:off x="7213" y="5635"/>
                          <a:ext cx="9" cy="7"/>
                        </a:xfrm>
                        <a:custGeom>
                          <a:avLst/>
                          <a:gdLst>
                            <a:gd name="T0" fmla="*/ 14 w 15"/>
                            <a:gd name="T1" fmla="*/ 8 h 11"/>
                            <a:gd name="T2" fmla="*/ 6 w 15"/>
                            <a:gd name="T3" fmla="*/ 10 h 11"/>
                            <a:gd name="T4" fmla="*/ 1 w 15"/>
                            <a:gd name="T5" fmla="*/ 3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9" y="11"/>
                                <a:pt x="6" y="10"/>
                              </a:cubicBezTo>
                              <a:cubicBezTo>
                                <a:pt x="3" y="9"/>
                                <a:pt x="0" y="6"/>
                                <a:pt x="1" y="3"/>
                              </a:cubicBezTo>
                              <a:cubicBezTo>
                                <a:pt x="2" y="1"/>
                                <a:pt x="5" y="0"/>
                                <a:pt x="9" y="1"/>
                              </a:cubicBezTo>
                              <a:cubicBezTo>
                                <a:pt x="12" y="2"/>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Oval 679">
                          <a:extLst>
                            <a:ext uri="{FF2B5EF4-FFF2-40B4-BE49-F238E27FC236}">
                              <a16:creationId xmlns:a16="http://schemas.microsoft.com/office/drawing/2014/main" id="{79B2F980-FEAB-E0AF-B50A-BCFA037DBBB9}"/>
                            </a:ext>
                          </a:extLst>
                        </p:cNvPr>
                        <p:cNvSpPr>
                          <a:spLocks noChangeArrowheads="1"/>
                        </p:cNvSpPr>
                        <p:nvPr/>
                      </p:nvSpPr>
                      <p:spPr bwMode="auto">
                        <a:xfrm>
                          <a:off x="7200" y="5634"/>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Oval 680">
                          <a:extLst>
                            <a:ext uri="{FF2B5EF4-FFF2-40B4-BE49-F238E27FC236}">
                              <a16:creationId xmlns:a16="http://schemas.microsoft.com/office/drawing/2014/main" id="{C5A62B18-C42D-DAD5-8F9A-4D05DB505C8D}"/>
                            </a:ext>
                          </a:extLst>
                        </p:cNvPr>
                        <p:cNvSpPr>
                          <a:spLocks noChangeArrowheads="1"/>
                        </p:cNvSpPr>
                        <p:nvPr/>
                      </p:nvSpPr>
                      <p:spPr bwMode="auto">
                        <a:xfrm>
                          <a:off x="7206" y="5634"/>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681">
                          <a:extLst>
                            <a:ext uri="{FF2B5EF4-FFF2-40B4-BE49-F238E27FC236}">
                              <a16:creationId xmlns:a16="http://schemas.microsoft.com/office/drawing/2014/main" id="{EEF7AABB-D8EA-385E-4BD8-F558B275596F}"/>
                            </a:ext>
                          </a:extLst>
                        </p:cNvPr>
                        <p:cNvSpPr>
                          <a:spLocks/>
                        </p:cNvSpPr>
                        <p:nvPr/>
                      </p:nvSpPr>
                      <p:spPr bwMode="auto">
                        <a:xfrm>
                          <a:off x="7203" y="5630"/>
                          <a:ext cx="10" cy="7"/>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8"/>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Oval 682">
                          <a:extLst>
                            <a:ext uri="{FF2B5EF4-FFF2-40B4-BE49-F238E27FC236}">
                              <a16:creationId xmlns:a16="http://schemas.microsoft.com/office/drawing/2014/main" id="{2136B666-9D42-6911-1B13-926E39386346}"/>
                            </a:ext>
                          </a:extLst>
                        </p:cNvPr>
                        <p:cNvSpPr>
                          <a:spLocks noChangeArrowheads="1"/>
                        </p:cNvSpPr>
                        <p:nvPr/>
                      </p:nvSpPr>
                      <p:spPr bwMode="auto">
                        <a:xfrm>
                          <a:off x="7209" y="5631"/>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Oval 683">
                          <a:extLst>
                            <a:ext uri="{FF2B5EF4-FFF2-40B4-BE49-F238E27FC236}">
                              <a16:creationId xmlns:a16="http://schemas.microsoft.com/office/drawing/2014/main" id="{C7F6B43A-C3DE-B691-71DA-13F29784AB2C}"/>
                            </a:ext>
                          </a:extLst>
                        </p:cNvPr>
                        <p:cNvSpPr>
                          <a:spLocks noChangeArrowheads="1"/>
                        </p:cNvSpPr>
                        <p:nvPr/>
                      </p:nvSpPr>
                      <p:spPr bwMode="auto">
                        <a:xfrm>
                          <a:off x="7215" y="563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684">
                          <a:extLst>
                            <a:ext uri="{FF2B5EF4-FFF2-40B4-BE49-F238E27FC236}">
                              <a16:creationId xmlns:a16="http://schemas.microsoft.com/office/drawing/2014/main" id="{2CAE0935-DE9B-99C7-7195-7F6AE5DE5A10}"/>
                            </a:ext>
                          </a:extLst>
                        </p:cNvPr>
                        <p:cNvSpPr>
                          <a:spLocks/>
                        </p:cNvSpPr>
                        <p:nvPr/>
                      </p:nvSpPr>
                      <p:spPr bwMode="auto">
                        <a:xfrm>
                          <a:off x="7213" y="5627"/>
                          <a:ext cx="9" cy="7"/>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Oval 685">
                          <a:extLst>
                            <a:ext uri="{FF2B5EF4-FFF2-40B4-BE49-F238E27FC236}">
                              <a16:creationId xmlns:a16="http://schemas.microsoft.com/office/drawing/2014/main" id="{57C0BA3D-30EE-2250-0A72-C44B18914AC3}"/>
                            </a:ext>
                          </a:extLst>
                        </p:cNvPr>
                        <p:cNvSpPr>
                          <a:spLocks noChangeArrowheads="1"/>
                        </p:cNvSpPr>
                        <p:nvPr/>
                      </p:nvSpPr>
                      <p:spPr bwMode="auto">
                        <a:xfrm>
                          <a:off x="7222" y="5636"/>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Oval 686">
                          <a:extLst>
                            <a:ext uri="{FF2B5EF4-FFF2-40B4-BE49-F238E27FC236}">
                              <a16:creationId xmlns:a16="http://schemas.microsoft.com/office/drawing/2014/main" id="{CD6B301E-A759-F9E6-A76A-8C9938824CE3}"/>
                            </a:ext>
                          </a:extLst>
                        </p:cNvPr>
                        <p:cNvSpPr>
                          <a:spLocks noChangeArrowheads="1"/>
                        </p:cNvSpPr>
                        <p:nvPr/>
                      </p:nvSpPr>
                      <p:spPr bwMode="auto">
                        <a:xfrm>
                          <a:off x="7229" y="5636"/>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687">
                          <a:extLst>
                            <a:ext uri="{FF2B5EF4-FFF2-40B4-BE49-F238E27FC236}">
                              <a16:creationId xmlns:a16="http://schemas.microsoft.com/office/drawing/2014/main" id="{71814C22-E5C4-6A49-05BE-3D3331FE289B}"/>
                            </a:ext>
                          </a:extLst>
                        </p:cNvPr>
                        <p:cNvSpPr>
                          <a:spLocks/>
                        </p:cNvSpPr>
                        <p:nvPr/>
                      </p:nvSpPr>
                      <p:spPr bwMode="auto">
                        <a:xfrm>
                          <a:off x="7226" y="5631"/>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Oval 688">
                          <a:extLst>
                            <a:ext uri="{FF2B5EF4-FFF2-40B4-BE49-F238E27FC236}">
                              <a16:creationId xmlns:a16="http://schemas.microsoft.com/office/drawing/2014/main" id="{AFBBA298-B0C1-F792-FF11-99DD7BEC68CB}"/>
                            </a:ext>
                          </a:extLst>
                        </p:cNvPr>
                        <p:cNvSpPr>
                          <a:spLocks noChangeArrowheads="1"/>
                        </p:cNvSpPr>
                        <p:nvPr/>
                      </p:nvSpPr>
                      <p:spPr bwMode="auto">
                        <a:xfrm>
                          <a:off x="7218" y="563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 name="Oval 689">
                          <a:extLst>
                            <a:ext uri="{FF2B5EF4-FFF2-40B4-BE49-F238E27FC236}">
                              <a16:creationId xmlns:a16="http://schemas.microsoft.com/office/drawing/2014/main" id="{916AA139-8D99-46B8-33AE-FBBC8736BA49}"/>
                            </a:ext>
                          </a:extLst>
                        </p:cNvPr>
                        <p:cNvSpPr>
                          <a:spLocks noChangeArrowheads="1"/>
                        </p:cNvSpPr>
                        <p:nvPr/>
                      </p:nvSpPr>
                      <p:spPr bwMode="auto">
                        <a:xfrm>
                          <a:off x="7225" y="563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690">
                          <a:extLst>
                            <a:ext uri="{FF2B5EF4-FFF2-40B4-BE49-F238E27FC236}">
                              <a16:creationId xmlns:a16="http://schemas.microsoft.com/office/drawing/2014/main" id="{F18089B5-526E-9563-C4CB-544DB3E47CE0}"/>
                            </a:ext>
                          </a:extLst>
                        </p:cNvPr>
                        <p:cNvSpPr>
                          <a:spLocks/>
                        </p:cNvSpPr>
                        <p:nvPr/>
                      </p:nvSpPr>
                      <p:spPr bwMode="auto">
                        <a:xfrm>
                          <a:off x="7223" y="5627"/>
                          <a:ext cx="9" cy="7"/>
                        </a:xfrm>
                        <a:custGeom>
                          <a:avLst/>
                          <a:gdLst>
                            <a:gd name="T0" fmla="*/ 13 w 14"/>
                            <a:gd name="T1" fmla="*/ 8 h 11"/>
                            <a:gd name="T2" fmla="*/ 6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4"/>
                              </a:cubicBezTo>
                              <a:cubicBezTo>
                                <a:pt x="2"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Oval 691">
                          <a:extLst>
                            <a:ext uri="{FF2B5EF4-FFF2-40B4-BE49-F238E27FC236}">
                              <a16:creationId xmlns:a16="http://schemas.microsoft.com/office/drawing/2014/main" id="{34FB6851-14D1-2E79-9B69-03CA4042C9E8}"/>
                            </a:ext>
                          </a:extLst>
                        </p:cNvPr>
                        <p:cNvSpPr>
                          <a:spLocks noChangeArrowheads="1"/>
                        </p:cNvSpPr>
                        <p:nvPr/>
                      </p:nvSpPr>
                      <p:spPr bwMode="auto">
                        <a:xfrm>
                          <a:off x="7198" y="5641"/>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Oval 692">
                          <a:extLst>
                            <a:ext uri="{FF2B5EF4-FFF2-40B4-BE49-F238E27FC236}">
                              <a16:creationId xmlns:a16="http://schemas.microsoft.com/office/drawing/2014/main" id="{A3C7BC68-4F1E-17B6-7402-D9F7A623B484}"/>
                            </a:ext>
                          </a:extLst>
                        </p:cNvPr>
                        <p:cNvSpPr>
                          <a:spLocks noChangeArrowheads="1"/>
                        </p:cNvSpPr>
                        <p:nvPr/>
                      </p:nvSpPr>
                      <p:spPr bwMode="auto">
                        <a:xfrm>
                          <a:off x="7205" y="5641"/>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693">
                          <a:extLst>
                            <a:ext uri="{FF2B5EF4-FFF2-40B4-BE49-F238E27FC236}">
                              <a16:creationId xmlns:a16="http://schemas.microsoft.com/office/drawing/2014/main" id="{11A999F4-9B58-FE20-0331-60D84D074127}"/>
                            </a:ext>
                          </a:extLst>
                        </p:cNvPr>
                        <p:cNvSpPr>
                          <a:spLocks/>
                        </p:cNvSpPr>
                        <p:nvPr/>
                      </p:nvSpPr>
                      <p:spPr bwMode="auto">
                        <a:xfrm>
                          <a:off x="7203" y="5636"/>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Oval 694">
                          <a:extLst>
                            <a:ext uri="{FF2B5EF4-FFF2-40B4-BE49-F238E27FC236}">
                              <a16:creationId xmlns:a16="http://schemas.microsoft.com/office/drawing/2014/main" id="{19AFF1A7-AE13-26AA-C0F1-9B7E1526B679}"/>
                            </a:ext>
                          </a:extLst>
                        </p:cNvPr>
                        <p:cNvSpPr>
                          <a:spLocks noChangeArrowheads="1"/>
                        </p:cNvSpPr>
                        <p:nvPr/>
                      </p:nvSpPr>
                      <p:spPr bwMode="auto">
                        <a:xfrm>
                          <a:off x="7220" y="5641"/>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Oval 695">
                          <a:extLst>
                            <a:ext uri="{FF2B5EF4-FFF2-40B4-BE49-F238E27FC236}">
                              <a16:creationId xmlns:a16="http://schemas.microsoft.com/office/drawing/2014/main" id="{A55C844F-1339-6B15-4730-8DF5957963D1}"/>
                            </a:ext>
                          </a:extLst>
                        </p:cNvPr>
                        <p:cNvSpPr>
                          <a:spLocks noChangeArrowheads="1"/>
                        </p:cNvSpPr>
                        <p:nvPr/>
                      </p:nvSpPr>
                      <p:spPr bwMode="auto">
                        <a:xfrm>
                          <a:off x="7227" y="564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696">
                          <a:extLst>
                            <a:ext uri="{FF2B5EF4-FFF2-40B4-BE49-F238E27FC236}">
                              <a16:creationId xmlns:a16="http://schemas.microsoft.com/office/drawing/2014/main" id="{88778456-5457-5C67-1659-76A8D35A0B05}"/>
                            </a:ext>
                          </a:extLst>
                        </p:cNvPr>
                        <p:cNvSpPr>
                          <a:spLocks/>
                        </p:cNvSpPr>
                        <p:nvPr/>
                      </p:nvSpPr>
                      <p:spPr bwMode="auto">
                        <a:xfrm>
                          <a:off x="7224" y="5637"/>
                          <a:ext cx="9" cy="7"/>
                        </a:xfrm>
                        <a:custGeom>
                          <a:avLst/>
                          <a:gdLst>
                            <a:gd name="T0" fmla="*/ 13 w 14"/>
                            <a:gd name="T1" fmla="*/ 8 h 11"/>
                            <a:gd name="T2" fmla="*/ 5 w 14"/>
                            <a:gd name="T3" fmla="*/ 10 h 11"/>
                            <a:gd name="T4" fmla="*/ 0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Oval 697">
                          <a:extLst>
                            <a:ext uri="{FF2B5EF4-FFF2-40B4-BE49-F238E27FC236}">
                              <a16:creationId xmlns:a16="http://schemas.microsoft.com/office/drawing/2014/main" id="{668C6B84-9DE9-9255-A71E-169451C674AE}"/>
                            </a:ext>
                          </a:extLst>
                        </p:cNvPr>
                        <p:cNvSpPr>
                          <a:spLocks noChangeArrowheads="1"/>
                        </p:cNvSpPr>
                        <p:nvPr/>
                      </p:nvSpPr>
                      <p:spPr bwMode="auto">
                        <a:xfrm>
                          <a:off x="7207" y="5643"/>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Oval 698">
                          <a:extLst>
                            <a:ext uri="{FF2B5EF4-FFF2-40B4-BE49-F238E27FC236}">
                              <a16:creationId xmlns:a16="http://schemas.microsoft.com/office/drawing/2014/main" id="{0AD878FE-4BB3-9B48-EDB7-2E53C2FCBF35}"/>
                            </a:ext>
                          </a:extLst>
                        </p:cNvPr>
                        <p:cNvSpPr>
                          <a:spLocks noChangeArrowheads="1"/>
                        </p:cNvSpPr>
                        <p:nvPr/>
                      </p:nvSpPr>
                      <p:spPr bwMode="auto">
                        <a:xfrm>
                          <a:off x="7214" y="5643"/>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699">
                          <a:extLst>
                            <a:ext uri="{FF2B5EF4-FFF2-40B4-BE49-F238E27FC236}">
                              <a16:creationId xmlns:a16="http://schemas.microsoft.com/office/drawing/2014/main" id="{C465EB5E-486E-F986-B481-E346E23FBC1D}"/>
                            </a:ext>
                          </a:extLst>
                        </p:cNvPr>
                        <p:cNvSpPr>
                          <a:spLocks/>
                        </p:cNvSpPr>
                        <p:nvPr/>
                      </p:nvSpPr>
                      <p:spPr bwMode="auto">
                        <a:xfrm>
                          <a:off x="7211" y="5639"/>
                          <a:ext cx="9" cy="7"/>
                        </a:xfrm>
                        <a:custGeom>
                          <a:avLst/>
                          <a:gdLst>
                            <a:gd name="T0" fmla="*/ 13 w 14"/>
                            <a:gd name="T1" fmla="*/ 8 h 11"/>
                            <a:gd name="T2" fmla="*/ 5 w 14"/>
                            <a:gd name="T3" fmla="*/ 10 h 11"/>
                            <a:gd name="T4" fmla="*/ 0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Oval 700">
                          <a:extLst>
                            <a:ext uri="{FF2B5EF4-FFF2-40B4-BE49-F238E27FC236}">
                              <a16:creationId xmlns:a16="http://schemas.microsoft.com/office/drawing/2014/main" id="{58B4CD0C-C448-180D-EF02-92D75D76DFF0}"/>
                            </a:ext>
                          </a:extLst>
                        </p:cNvPr>
                        <p:cNvSpPr>
                          <a:spLocks noChangeArrowheads="1"/>
                        </p:cNvSpPr>
                        <p:nvPr/>
                      </p:nvSpPr>
                      <p:spPr bwMode="auto">
                        <a:xfrm>
                          <a:off x="7229" y="564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Oval 701">
                          <a:extLst>
                            <a:ext uri="{FF2B5EF4-FFF2-40B4-BE49-F238E27FC236}">
                              <a16:creationId xmlns:a16="http://schemas.microsoft.com/office/drawing/2014/main" id="{D62B8F52-AEAB-9862-89C2-59E6A442D8E5}"/>
                            </a:ext>
                          </a:extLst>
                        </p:cNvPr>
                        <p:cNvSpPr>
                          <a:spLocks noChangeArrowheads="1"/>
                        </p:cNvSpPr>
                        <p:nvPr/>
                      </p:nvSpPr>
                      <p:spPr bwMode="auto">
                        <a:xfrm>
                          <a:off x="7236" y="5640"/>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702">
                          <a:extLst>
                            <a:ext uri="{FF2B5EF4-FFF2-40B4-BE49-F238E27FC236}">
                              <a16:creationId xmlns:a16="http://schemas.microsoft.com/office/drawing/2014/main" id="{61E514E2-D64C-B9DB-0CAA-C7DE1B0BE53C}"/>
                            </a:ext>
                          </a:extLst>
                        </p:cNvPr>
                        <p:cNvSpPr>
                          <a:spLocks/>
                        </p:cNvSpPr>
                        <p:nvPr/>
                      </p:nvSpPr>
                      <p:spPr bwMode="auto">
                        <a:xfrm>
                          <a:off x="7234" y="5636"/>
                          <a:ext cx="9" cy="7"/>
                        </a:xfrm>
                        <a:custGeom>
                          <a:avLst/>
                          <a:gdLst>
                            <a:gd name="T0" fmla="*/ 13 w 14"/>
                            <a:gd name="T1" fmla="*/ 8 h 11"/>
                            <a:gd name="T2" fmla="*/ 5 w 14"/>
                            <a:gd name="T3" fmla="*/ 10 h 11"/>
                            <a:gd name="T4" fmla="*/ 1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Oval 703">
                          <a:extLst>
                            <a:ext uri="{FF2B5EF4-FFF2-40B4-BE49-F238E27FC236}">
                              <a16:creationId xmlns:a16="http://schemas.microsoft.com/office/drawing/2014/main" id="{01F91225-AD49-B86E-285B-4C92026CA3D1}"/>
                            </a:ext>
                          </a:extLst>
                        </p:cNvPr>
                        <p:cNvSpPr>
                          <a:spLocks noChangeArrowheads="1"/>
                        </p:cNvSpPr>
                        <p:nvPr/>
                      </p:nvSpPr>
                      <p:spPr bwMode="auto">
                        <a:xfrm>
                          <a:off x="7227" y="563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Oval 704">
                          <a:extLst>
                            <a:ext uri="{FF2B5EF4-FFF2-40B4-BE49-F238E27FC236}">
                              <a16:creationId xmlns:a16="http://schemas.microsoft.com/office/drawing/2014/main" id="{5D1030D8-C54A-BE13-01CB-487475AEEF98}"/>
                            </a:ext>
                          </a:extLst>
                        </p:cNvPr>
                        <p:cNvSpPr>
                          <a:spLocks noChangeArrowheads="1"/>
                        </p:cNvSpPr>
                        <p:nvPr/>
                      </p:nvSpPr>
                      <p:spPr bwMode="auto">
                        <a:xfrm>
                          <a:off x="7234" y="563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705">
                          <a:extLst>
                            <a:ext uri="{FF2B5EF4-FFF2-40B4-BE49-F238E27FC236}">
                              <a16:creationId xmlns:a16="http://schemas.microsoft.com/office/drawing/2014/main" id="{9E26C5E2-335F-C6EB-C1C3-0C730EC6C1E6}"/>
                            </a:ext>
                          </a:extLst>
                        </p:cNvPr>
                        <p:cNvSpPr>
                          <a:spLocks/>
                        </p:cNvSpPr>
                        <p:nvPr/>
                      </p:nvSpPr>
                      <p:spPr bwMode="auto">
                        <a:xfrm>
                          <a:off x="7232" y="5629"/>
                          <a:ext cx="9" cy="7"/>
                        </a:xfrm>
                        <a:custGeom>
                          <a:avLst/>
                          <a:gdLst>
                            <a:gd name="T0" fmla="*/ 13 w 14"/>
                            <a:gd name="T1" fmla="*/ 7 h 11"/>
                            <a:gd name="T2" fmla="*/ 5 w 14"/>
                            <a:gd name="T3" fmla="*/ 9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9"/>
                              </a:cubicBezTo>
                              <a:cubicBezTo>
                                <a:pt x="2" y="8"/>
                                <a:pt x="0" y="5"/>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Oval 706">
                          <a:extLst>
                            <a:ext uri="{FF2B5EF4-FFF2-40B4-BE49-F238E27FC236}">
                              <a16:creationId xmlns:a16="http://schemas.microsoft.com/office/drawing/2014/main" id="{0829F214-67C0-CB9C-60D8-8CFAA94A84A4}"/>
                            </a:ext>
                          </a:extLst>
                        </p:cNvPr>
                        <p:cNvSpPr>
                          <a:spLocks noChangeArrowheads="1"/>
                        </p:cNvSpPr>
                        <p:nvPr/>
                      </p:nvSpPr>
                      <p:spPr bwMode="auto">
                        <a:xfrm>
                          <a:off x="7214" y="5638"/>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Oval 707">
                          <a:extLst>
                            <a:ext uri="{FF2B5EF4-FFF2-40B4-BE49-F238E27FC236}">
                              <a16:creationId xmlns:a16="http://schemas.microsoft.com/office/drawing/2014/main" id="{C03CCA85-AACE-5621-3A44-D02F50C3A9D8}"/>
                            </a:ext>
                          </a:extLst>
                        </p:cNvPr>
                        <p:cNvSpPr>
                          <a:spLocks noChangeArrowheads="1"/>
                        </p:cNvSpPr>
                        <p:nvPr/>
                      </p:nvSpPr>
                      <p:spPr bwMode="auto">
                        <a:xfrm>
                          <a:off x="7220" y="5638"/>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708">
                          <a:extLst>
                            <a:ext uri="{FF2B5EF4-FFF2-40B4-BE49-F238E27FC236}">
                              <a16:creationId xmlns:a16="http://schemas.microsoft.com/office/drawing/2014/main" id="{C6AEE0D8-5EC7-1B0F-2207-8B94DBD33D25}"/>
                            </a:ext>
                          </a:extLst>
                        </p:cNvPr>
                        <p:cNvSpPr>
                          <a:spLocks/>
                        </p:cNvSpPr>
                        <p:nvPr/>
                      </p:nvSpPr>
                      <p:spPr bwMode="auto">
                        <a:xfrm>
                          <a:off x="7218" y="5634"/>
                          <a:ext cx="9" cy="7"/>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0" name="Oval 709">
                          <a:extLst>
                            <a:ext uri="{FF2B5EF4-FFF2-40B4-BE49-F238E27FC236}">
                              <a16:creationId xmlns:a16="http://schemas.microsoft.com/office/drawing/2014/main" id="{03BA8F39-C07C-FFA3-9AC5-EBBFE664CE19}"/>
                            </a:ext>
                          </a:extLst>
                        </p:cNvPr>
                        <p:cNvSpPr>
                          <a:spLocks noChangeArrowheads="1"/>
                        </p:cNvSpPr>
                        <p:nvPr/>
                      </p:nvSpPr>
                      <p:spPr bwMode="auto">
                        <a:xfrm>
                          <a:off x="7242" y="563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1" name="Oval 710">
                          <a:extLst>
                            <a:ext uri="{FF2B5EF4-FFF2-40B4-BE49-F238E27FC236}">
                              <a16:creationId xmlns:a16="http://schemas.microsoft.com/office/drawing/2014/main" id="{4AB96851-0021-B817-88CD-45F25C6F6318}"/>
                            </a:ext>
                          </a:extLst>
                        </p:cNvPr>
                        <p:cNvSpPr>
                          <a:spLocks noChangeArrowheads="1"/>
                        </p:cNvSpPr>
                        <p:nvPr/>
                      </p:nvSpPr>
                      <p:spPr bwMode="auto">
                        <a:xfrm>
                          <a:off x="7249" y="5639"/>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2" name="Freeform 711">
                          <a:extLst>
                            <a:ext uri="{FF2B5EF4-FFF2-40B4-BE49-F238E27FC236}">
                              <a16:creationId xmlns:a16="http://schemas.microsoft.com/office/drawing/2014/main" id="{2C2B325F-1A99-2F14-4E20-B70D395F8402}"/>
                            </a:ext>
                          </a:extLst>
                        </p:cNvPr>
                        <p:cNvSpPr>
                          <a:spLocks/>
                        </p:cNvSpPr>
                        <p:nvPr/>
                      </p:nvSpPr>
                      <p:spPr bwMode="auto">
                        <a:xfrm>
                          <a:off x="7246" y="5634"/>
                          <a:ext cx="9" cy="7"/>
                        </a:xfrm>
                        <a:custGeom>
                          <a:avLst/>
                          <a:gdLst>
                            <a:gd name="T0" fmla="*/ 13 w 14"/>
                            <a:gd name="T1" fmla="*/ 8 h 11"/>
                            <a:gd name="T2" fmla="*/ 5 w 14"/>
                            <a:gd name="T3" fmla="*/ 10 h 11"/>
                            <a:gd name="T4" fmla="*/ 0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3" name="Oval 712">
                          <a:extLst>
                            <a:ext uri="{FF2B5EF4-FFF2-40B4-BE49-F238E27FC236}">
                              <a16:creationId xmlns:a16="http://schemas.microsoft.com/office/drawing/2014/main" id="{874B8347-95A8-FE7B-8998-47157015F58F}"/>
                            </a:ext>
                          </a:extLst>
                        </p:cNvPr>
                        <p:cNvSpPr>
                          <a:spLocks noChangeArrowheads="1"/>
                        </p:cNvSpPr>
                        <p:nvPr/>
                      </p:nvSpPr>
                      <p:spPr bwMode="auto">
                        <a:xfrm>
                          <a:off x="7233" y="5634"/>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Oval 713">
                          <a:extLst>
                            <a:ext uri="{FF2B5EF4-FFF2-40B4-BE49-F238E27FC236}">
                              <a16:creationId xmlns:a16="http://schemas.microsoft.com/office/drawing/2014/main" id="{38E4E31F-EB2B-C0A3-1AD4-8B7FA316CFB0}"/>
                            </a:ext>
                          </a:extLst>
                        </p:cNvPr>
                        <p:cNvSpPr>
                          <a:spLocks noChangeArrowheads="1"/>
                        </p:cNvSpPr>
                        <p:nvPr/>
                      </p:nvSpPr>
                      <p:spPr bwMode="auto">
                        <a:xfrm>
                          <a:off x="7240" y="5634"/>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Freeform 714">
                          <a:extLst>
                            <a:ext uri="{FF2B5EF4-FFF2-40B4-BE49-F238E27FC236}">
                              <a16:creationId xmlns:a16="http://schemas.microsoft.com/office/drawing/2014/main" id="{8E68F3BB-E82D-36DA-09E5-DEDA5AB241C5}"/>
                            </a:ext>
                          </a:extLst>
                        </p:cNvPr>
                        <p:cNvSpPr>
                          <a:spLocks/>
                        </p:cNvSpPr>
                        <p:nvPr/>
                      </p:nvSpPr>
                      <p:spPr bwMode="auto">
                        <a:xfrm>
                          <a:off x="7237" y="5629"/>
                          <a:ext cx="9" cy="7"/>
                        </a:xfrm>
                        <a:custGeom>
                          <a:avLst/>
                          <a:gdLst>
                            <a:gd name="T0" fmla="*/ 13 w 14"/>
                            <a:gd name="T1" fmla="*/ 8 h 11"/>
                            <a:gd name="T2" fmla="*/ 5 w 14"/>
                            <a:gd name="T3" fmla="*/ 10 h 11"/>
                            <a:gd name="T4" fmla="*/ 0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Oval 715">
                          <a:extLst>
                            <a:ext uri="{FF2B5EF4-FFF2-40B4-BE49-F238E27FC236}">
                              <a16:creationId xmlns:a16="http://schemas.microsoft.com/office/drawing/2014/main" id="{66104D52-BE44-56A1-7F55-B12581D764BA}"/>
                            </a:ext>
                          </a:extLst>
                        </p:cNvPr>
                        <p:cNvSpPr>
                          <a:spLocks noChangeArrowheads="1"/>
                        </p:cNvSpPr>
                        <p:nvPr/>
                      </p:nvSpPr>
                      <p:spPr bwMode="auto">
                        <a:xfrm>
                          <a:off x="7242" y="5630"/>
                          <a:ext cx="8" cy="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Oval 716">
                          <a:extLst>
                            <a:ext uri="{FF2B5EF4-FFF2-40B4-BE49-F238E27FC236}">
                              <a16:creationId xmlns:a16="http://schemas.microsoft.com/office/drawing/2014/main" id="{9E05526C-AA7B-911C-F9B3-CEB95772BA3D}"/>
                            </a:ext>
                          </a:extLst>
                        </p:cNvPr>
                        <p:cNvSpPr>
                          <a:spLocks noChangeArrowheads="1"/>
                        </p:cNvSpPr>
                        <p:nvPr/>
                      </p:nvSpPr>
                      <p:spPr bwMode="auto">
                        <a:xfrm>
                          <a:off x="7248" y="5630"/>
                          <a:ext cx="9" cy="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717">
                          <a:extLst>
                            <a:ext uri="{FF2B5EF4-FFF2-40B4-BE49-F238E27FC236}">
                              <a16:creationId xmlns:a16="http://schemas.microsoft.com/office/drawing/2014/main" id="{1A9BF1A2-682B-61A2-D732-1AA2ED66FDBF}"/>
                            </a:ext>
                          </a:extLst>
                        </p:cNvPr>
                        <p:cNvSpPr>
                          <a:spLocks/>
                        </p:cNvSpPr>
                        <p:nvPr/>
                      </p:nvSpPr>
                      <p:spPr bwMode="auto">
                        <a:xfrm>
                          <a:off x="7245" y="5627"/>
                          <a:ext cx="10" cy="7"/>
                        </a:xfrm>
                        <a:custGeom>
                          <a:avLst/>
                          <a:gdLst>
                            <a:gd name="T0" fmla="*/ 14 w 15"/>
                            <a:gd name="T1" fmla="*/ 8 h 11"/>
                            <a:gd name="T2" fmla="*/ 6 w 15"/>
                            <a:gd name="T3" fmla="*/ 10 h 11"/>
                            <a:gd name="T4" fmla="*/ 1 w 15"/>
                            <a:gd name="T5" fmla="*/ 3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10" y="11"/>
                                <a:pt x="6" y="10"/>
                              </a:cubicBezTo>
                              <a:cubicBezTo>
                                <a:pt x="3" y="9"/>
                                <a:pt x="0" y="6"/>
                                <a:pt x="1" y="3"/>
                              </a:cubicBezTo>
                              <a:cubicBezTo>
                                <a:pt x="2" y="1"/>
                                <a:pt x="6" y="0"/>
                                <a:pt x="9" y="1"/>
                              </a:cubicBezTo>
                              <a:cubicBezTo>
                                <a:pt x="12" y="2"/>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9" name="Oval 718">
                          <a:extLst>
                            <a:ext uri="{FF2B5EF4-FFF2-40B4-BE49-F238E27FC236}">
                              <a16:creationId xmlns:a16="http://schemas.microsoft.com/office/drawing/2014/main" id="{1780006C-8197-5FC4-D5C3-287C8283A7BF}"/>
                            </a:ext>
                          </a:extLst>
                        </p:cNvPr>
                        <p:cNvSpPr>
                          <a:spLocks noChangeArrowheads="1"/>
                        </p:cNvSpPr>
                        <p:nvPr/>
                      </p:nvSpPr>
                      <p:spPr bwMode="auto">
                        <a:xfrm>
                          <a:off x="7254" y="5635"/>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0" name="Oval 719">
                          <a:extLst>
                            <a:ext uri="{FF2B5EF4-FFF2-40B4-BE49-F238E27FC236}">
                              <a16:creationId xmlns:a16="http://schemas.microsoft.com/office/drawing/2014/main" id="{86E04BE4-FC32-653E-6F53-72C71433FDBF}"/>
                            </a:ext>
                          </a:extLst>
                        </p:cNvPr>
                        <p:cNvSpPr>
                          <a:spLocks noChangeArrowheads="1"/>
                        </p:cNvSpPr>
                        <p:nvPr/>
                      </p:nvSpPr>
                      <p:spPr bwMode="auto">
                        <a:xfrm>
                          <a:off x="7262" y="5635"/>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720">
                          <a:extLst>
                            <a:ext uri="{FF2B5EF4-FFF2-40B4-BE49-F238E27FC236}">
                              <a16:creationId xmlns:a16="http://schemas.microsoft.com/office/drawing/2014/main" id="{61E3D54B-AC67-8CF6-CA44-DD480AC039A1}"/>
                            </a:ext>
                          </a:extLst>
                        </p:cNvPr>
                        <p:cNvSpPr>
                          <a:spLocks/>
                        </p:cNvSpPr>
                        <p:nvPr/>
                      </p:nvSpPr>
                      <p:spPr bwMode="auto">
                        <a:xfrm>
                          <a:off x="7259" y="5630"/>
                          <a:ext cx="9" cy="8"/>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Oval 721">
                          <a:extLst>
                            <a:ext uri="{FF2B5EF4-FFF2-40B4-BE49-F238E27FC236}">
                              <a16:creationId xmlns:a16="http://schemas.microsoft.com/office/drawing/2014/main" id="{E79B2C7D-6AFE-7FA3-A293-114ABCA97C61}"/>
                            </a:ext>
                          </a:extLst>
                        </p:cNvPr>
                        <p:cNvSpPr>
                          <a:spLocks noChangeArrowheads="1"/>
                        </p:cNvSpPr>
                        <p:nvPr/>
                      </p:nvSpPr>
                      <p:spPr bwMode="auto">
                        <a:xfrm>
                          <a:off x="7252" y="5631"/>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Oval 722">
                          <a:extLst>
                            <a:ext uri="{FF2B5EF4-FFF2-40B4-BE49-F238E27FC236}">
                              <a16:creationId xmlns:a16="http://schemas.microsoft.com/office/drawing/2014/main" id="{D1450E3F-5D03-F459-0FDA-4F9C711A13EA}"/>
                            </a:ext>
                          </a:extLst>
                        </p:cNvPr>
                        <p:cNvSpPr>
                          <a:spLocks noChangeArrowheads="1"/>
                        </p:cNvSpPr>
                        <p:nvPr/>
                      </p:nvSpPr>
                      <p:spPr bwMode="auto">
                        <a:xfrm>
                          <a:off x="7258" y="5631"/>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723">
                          <a:extLst>
                            <a:ext uri="{FF2B5EF4-FFF2-40B4-BE49-F238E27FC236}">
                              <a16:creationId xmlns:a16="http://schemas.microsoft.com/office/drawing/2014/main" id="{CF217830-FE23-432D-7D43-92E3E8D36367}"/>
                            </a:ext>
                          </a:extLst>
                        </p:cNvPr>
                        <p:cNvSpPr>
                          <a:spLocks/>
                        </p:cNvSpPr>
                        <p:nvPr/>
                      </p:nvSpPr>
                      <p:spPr bwMode="auto">
                        <a:xfrm>
                          <a:off x="7256" y="5627"/>
                          <a:ext cx="9" cy="7"/>
                        </a:xfrm>
                        <a:custGeom>
                          <a:avLst/>
                          <a:gdLst>
                            <a:gd name="T0" fmla="*/ 14 w 14"/>
                            <a:gd name="T1" fmla="*/ 8 h 11"/>
                            <a:gd name="T2" fmla="*/ 6 w 14"/>
                            <a:gd name="T3" fmla="*/ 10 h 11"/>
                            <a:gd name="T4" fmla="*/ 1 w 14"/>
                            <a:gd name="T5" fmla="*/ 4 h 11"/>
                            <a:gd name="T6" fmla="*/ 9 w 14"/>
                            <a:gd name="T7" fmla="*/ 2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2"/>
                              </a:cubicBezTo>
                              <a:cubicBezTo>
                                <a:pt x="12" y="3"/>
                                <a:pt x="14" y="6"/>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Oval 724">
                          <a:extLst>
                            <a:ext uri="{FF2B5EF4-FFF2-40B4-BE49-F238E27FC236}">
                              <a16:creationId xmlns:a16="http://schemas.microsoft.com/office/drawing/2014/main" id="{111D791B-ADF6-EB10-8E13-6C6E404B89EE}"/>
                            </a:ext>
                          </a:extLst>
                        </p:cNvPr>
                        <p:cNvSpPr>
                          <a:spLocks noChangeArrowheads="1"/>
                        </p:cNvSpPr>
                        <p:nvPr/>
                      </p:nvSpPr>
                      <p:spPr bwMode="auto">
                        <a:xfrm>
                          <a:off x="7231" y="564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6" name="Oval 725">
                          <a:extLst>
                            <a:ext uri="{FF2B5EF4-FFF2-40B4-BE49-F238E27FC236}">
                              <a16:creationId xmlns:a16="http://schemas.microsoft.com/office/drawing/2014/main" id="{3FAA5AEA-BE32-F0EF-B7BB-F9C00384C4BE}"/>
                            </a:ext>
                          </a:extLst>
                        </p:cNvPr>
                        <p:cNvSpPr>
                          <a:spLocks noChangeArrowheads="1"/>
                        </p:cNvSpPr>
                        <p:nvPr/>
                      </p:nvSpPr>
                      <p:spPr bwMode="auto">
                        <a:xfrm>
                          <a:off x="7238" y="5640"/>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726">
                          <a:extLst>
                            <a:ext uri="{FF2B5EF4-FFF2-40B4-BE49-F238E27FC236}">
                              <a16:creationId xmlns:a16="http://schemas.microsoft.com/office/drawing/2014/main" id="{89BB4A43-4611-D3E2-71CC-604E5593BF99}"/>
                            </a:ext>
                          </a:extLst>
                        </p:cNvPr>
                        <p:cNvSpPr>
                          <a:spLocks/>
                        </p:cNvSpPr>
                        <p:nvPr/>
                      </p:nvSpPr>
                      <p:spPr bwMode="auto">
                        <a:xfrm>
                          <a:off x="7236" y="5636"/>
                          <a:ext cx="9" cy="7"/>
                        </a:xfrm>
                        <a:custGeom>
                          <a:avLst/>
                          <a:gdLst>
                            <a:gd name="T0" fmla="*/ 13 w 14"/>
                            <a:gd name="T1" fmla="*/ 8 h 11"/>
                            <a:gd name="T2" fmla="*/ 6 w 14"/>
                            <a:gd name="T3" fmla="*/ 10 h 11"/>
                            <a:gd name="T4" fmla="*/ 1 w 14"/>
                            <a:gd name="T5" fmla="*/ 4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1"/>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Oval 727">
                          <a:extLst>
                            <a:ext uri="{FF2B5EF4-FFF2-40B4-BE49-F238E27FC236}">
                              <a16:creationId xmlns:a16="http://schemas.microsoft.com/office/drawing/2014/main" id="{7C5132CD-6EAD-6785-37AA-C6DA5966D660}"/>
                            </a:ext>
                          </a:extLst>
                        </p:cNvPr>
                        <p:cNvSpPr>
                          <a:spLocks noChangeArrowheads="1"/>
                        </p:cNvSpPr>
                        <p:nvPr/>
                      </p:nvSpPr>
                      <p:spPr bwMode="auto">
                        <a:xfrm>
                          <a:off x="7252" y="5641"/>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Oval 728">
                          <a:extLst>
                            <a:ext uri="{FF2B5EF4-FFF2-40B4-BE49-F238E27FC236}">
                              <a16:creationId xmlns:a16="http://schemas.microsoft.com/office/drawing/2014/main" id="{EB25C106-C221-8F90-C411-A32F11DBA2A3}"/>
                            </a:ext>
                          </a:extLst>
                        </p:cNvPr>
                        <p:cNvSpPr>
                          <a:spLocks noChangeArrowheads="1"/>
                        </p:cNvSpPr>
                        <p:nvPr/>
                      </p:nvSpPr>
                      <p:spPr bwMode="auto">
                        <a:xfrm>
                          <a:off x="7260" y="564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Freeform 729">
                          <a:extLst>
                            <a:ext uri="{FF2B5EF4-FFF2-40B4-BE49-F238E27FC236}">
                              <a16:creationId xmlns:a16="http://schemas.microsoft.com/office/drawing/2014/main" id="{4172D9C7-8EB1-7781-32B5-EE849F66C4D3}"/>
                            </a:ext>
                          </a:extLst>
                        </p:cNvPr>
                        <p:cNvSpPr>
                          <a:spLocks/>
                        </p:cNvSpPr>
                        <p:nvPr/>
                      </p:nvSpPr>
                      <p:spPr bwMode="auto">
                        <a:xfrm>
                          <a:off x="7257" y="5637"/>
                          <a:ext cx="9" cy="7"/>
                        </a:xfrm>
                        <a:custGeom>
                          <a:avLst/>
                          <a:gdLst>
                            <a:gd name="T0" fmla="*/ 13 w 14"/>
                            <a:gd name="T1" fmla="*/ 7 h 11"/>
                            <a:gd name="T2" fmla="*/ 6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6" y="10"/>
                              </a:cubicBezTo>
                              <a:cubicBezTo>
                                <a:pt x="2" y="8"/>
                                <a:pt x="0" y="5"/>
                                <a:pt x="1" y="3"/>
                              </a:cubicBezTo>
                              <a:cubicBezTo>
                                <a:pt x="2"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Oval 730">
                          <a:extLst>
                            <a:ext uri="{FF2B5EF4-FFF2-40B4-BE49-F238E27FC236}">
                              <a16:creationId xmlns:a16="http://schemas.microsoft.com/office/drawing/2014/main" id="{38F32E61-79BE-4711-B8ED-0A739727DD9E}"/>
                            </a:ext>
                          </a:extLst>
                        </p:cNvPr>
                        <p:cNvSpPr>
                          <a:spLocks noChangeArrowheads="1"/>
                        </p:cNvSpPr>
                        <p:nvPr/>
                      </p:nvSpPr>
                      <p:spPr bwMode="auto">
                        <a:xfrm>
                          <a:off x="7240" y="5643"/>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2" name="Oval 731">
                          <a:extLst>
                            <a:ext uri="{FF2B5EF4-FFF2-40B4-BE49-F238E27FC236}">
                              <a16:creationId xmlns:a16="http://schemas.microsoft.com/office/drawing/2014/main" id="{0E1AD28E-2C1F-7CD8-38B8-9CD80A25232B}"/>
                            </a:ext>
                          </a:extLst>
                        </p:cNvPr>
                        <p:cNvSpPr>
                          <a:spLocks noChangeArrowheads="1"/>
                        </p:cNvSpPr>
                        <p:nvPr/>
                      </p:nvSpPr>
                      <p:spPr bwMode="auto">
                        <a:xfrm>
                          <a:off x="7247" y="5643"/>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732">
                          <a:extLst>
                            <a:ext uri="{FF2B5EF4-FFF2-40B4-BE49-F238E27FC236}">
                              <a16:creationId xmlns:a16="http://schemas.microsoft.com/office/drawing/2014/main" id="{BB54C5FA-90C7-004E-D44F-20DA3B7784A6}"/>
                            </a:ext>
                          </a:extLst>
                        </p:cNvPr>
                        <p:cNvSpPr>
                          <a:spLocks/>
                        </p:cNvSpPr>
                        <p:nvPr/>
                      </p:nvSpPr>
                      <p:spPr bwMode="auto">
                        <a:xfrm>
                          <a:off x="7244" y="5639"/>
                          <a:ext cx="9" cy="7"/>
                        </a:xfrm>
                        <a:custGeom>
                          <a:avLst/>
                          <a:gdLst>
                            <a:gd name="T0" fmla="*/ 13 w 14"/>
                            <a:gd name="T1" fmla="*/ 7 h 11"/>
                            <a:gd name="T2" fmla="*/ 6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6" y="10"/>
                              </a:cubicBezTo>
                              <a:cubicBezTo>
                                <a:pt x="2" y="8"/>
                                <a:pt x="0" y="6"/>
                                <a:pt x="1" y="3"/>
                              </a:cubicBezTo>
                              <a:cubicBezTo>
                                <a:pt x="2"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Oval 733">
                          <a:extLst>
                            <a:ext uri="{FF2B5EF4-FFF2-40B4-BE49-F238E27FC236}">
                              <a16:creationId xmlns:a16="http://schemas.microsoft.com/office/drawing/2014/main" id="{5F5A8A45-3A8F-7060-68EA-D214B2072B7A}"/>
                            </a:ext>
                          </a:extLst>
                        </p:cNvPr>
                        <p:cNvSpPr>
                          <a:spLocks noChangeArrowheads="1"/>
                        </p:cNvSpPr>
                        <p:nvPr/>
                      </p:nvSpPr>
                      <p:spPr bwMode="auto">
                        <a:xfrm>
                          <a:off x="7262" y="5640"/>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Oval 734">
                          <a:extLst>
                            <a:ext uri="{FF2B5EF4-FFF2-40B4-BE49-F238E27FC236}">
                              <a16:creationId xmlns:a16="http://schemas.microsoft.com/office/drawing/2014/main" id="{50D94039-CEF3-2134-4034-916193E934F1}"/>
                            </a:ext>
                          </a:extLst>
                        </p:cNvPr>
                        <p:cNvSpPr>
                          <a:spLocks noChangeArrowheads="1"/>
                        </p:cNvSpPr>
                        <p:nvPr/>
                      </p:nvSpPr>
                      <p:spPr bwMode="auto">
                        <a:xfrm>
                          <a:off x="7269" y="5640"/>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6" name="Freeform 735">
                          <a:extLst>
                            <a:ext uri="{FF2B5EF4-FFF2-40B4-BE49-F238E27FC236}">
                              <a16:creationId xmlns:a16="http://schemas.microsoft.com/office/drawing/2014/main" id="{6F9674F0-045F-C243-9C61-A7C9A31741D5}"/>
                            </a:ext>
                          </a:extLst>
                        </p:cNvPr>
                        <p:cNvSpPr>
                          <a:spLocks/>
                        </p:cNvSpPr>
                        <p:nvPr/>
                      </p:nvSpPr>
                      <p:spPr bwMode="auto">
                        <a:xfrm>
                          <a:off x="7267" y="5636"/>
                          <a:ext cx="9" cy="7"/>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 name="Oval 736">
                          <a:extLst>
                            <a:ext uri="{FF2B5EF4-FFF2-40B4-BE49-F238E27FC236}">
                              <a16:creationId xmlns:a16="http://schemas.microsoft.com/office/drawing/2014/main" id="{139DDFB3-ED19-E460-1B9E-3FCDCBEF449E}"/>
                            </a:ext>
                          </a:extLst>
                        </p:cNvPr>
                        <p:cNvSpPr>
                          <a:spLocks noChangeArrowheads="1"/>
                        </p:cNvSpPr>
                        <p:nvPr/>
                      </p:nvSpPr>
                      <p:spPr bwMode="auto">
                        <a:xfrm>
                          <a:off x="7260" y="563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 name="Oval 737">
                          <a:extLst>
                            <a:ext uri="{FF2B5EF4-FFF2-40B4-BE49-F238E27FC236}">
                              <a16:creationId xmlns:a16="http://schemas.microsoft.com/office/drawing/2014/main" id="{5F5A5369-7A94-EC8A-CCBB-618A806B725B}"/>
                            </a:ext>
                          </a:extLst>
                        </p:cNvPr>
                        <p:cNvSpPr>
                          <a:spLocks noChangeArrowheads="1"/>
                        </p:cNvSpPr>
                        <p:nvPr/>
                      </p:nvSpPr>
                      <p:spPr bwMode="auto">
                        <a:xfrm>
                          <a:off x="7267" y="563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738">
                          <a:extLst>
                            <a:ext uri="{FF2B5EF4-FFF2-40B4-BE49-F238E27FC236}">
                              <a16:creationId xmlns:a16="http://schemas.microsoft.com/office/drawing/2014/main" id="{A6611341-5EAC-6DCF-27F0-07AA910F5472}"/>
                            </a:ext>
                          </a:extLst>
                        </p:cNvPr>
                        <p:cNvSpPr>
                          <a:spLocks/>
                        </p:cNvSpPr>
                        <p:nvPr/>
                      </p:nvSpPr>
                      <p:spPr bwMode="auto">
                        <a:xfrm>
                          <a:off x="7265" y="5628"/>
                          <a:ext cx="9" cy="7"/>
                        </a:xfrm>
                        <a:custGeom>
                          <a:avLst/>
                          <a:gdLst>
                            <a:gd name="T0" fmla="*/ 13 w 14"/>
                            <a:gd name="T1" fmla="*/ 7 h 11"/>
                            <a:gd name="T2" fmla="*/ 6 w 14"/>
                            <a:gd name="T3" fmla="*/ 10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10"/>
                              </a:cubicBezTo>
                              <a:cubicBezTo>
                                <a:pt x="2" y="8"/>
                                <a:pt x="0" y="6"/>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739">
                          <a:extLst>
                            <a:ext uri="{FF2B5EF4-FFF2-40B4-BE49-F238E27FC236}">
                              <a16:creationId xmlns:a16="http://schemas.microsoft.com/office/drawing/2014/main" id="{32C227E7-C99C-EABC-FA28-6D36573239B5}"/>
                            </a:ext>
                          </a:extLst>
                        </p:cNvPr>
                        <p:cNvSpPr>
                          <a:spLocks noChangeArrowheads="1"/>
                        </p:cNvSpPr>
                        <p:nvPr/>
                      </p:nvSpPr>
                      <p:spPr bwMode="auto">
                        <a:xfrm>
                          <a:off x="7247" y="5638"/>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1" name="Oval 740">
                          <a:extLst>
                            <a:ext uri="{FF2B5EF4-FFF2-40B4-BE49-F238E27FC236}">
                              <a16:creationId xmlns:a16="http://schemas.microsoft.com/office/drawing/2014/main" id="{8D663F80-07D1-07FF-1883-08CFE8DB22E5}"/>
                            </a:ext>
                          </a:extLst>
                        </p:cNvPr>
                        <p:cNvSpPr>
                          <a:spLocks noChangeArrowheads="1"/>
                        </p:cNvSpPr>
                        <p:nvPr/>
                      </p:nvSpPr>
                      <p:spPr bwMode="auto">
                        <a:xfrm>
                          <a:off x="7253" y="5638"/>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Freeform 741">
                          <a:extLst>
                            <a:ext uri="{FF2B5EF4-FFF2-40B4-BE49-F238E27FC236}">
                              <a16:creationId xmlns:a16="http://schemas.microsoft.com/office/drawing/2014/main" id="{F8D9F764-EC02-0997-A203-EA3D15853531}"/>
                            </a:ext>
                          </a:extLst>
                        </p:cNvPr>
                        <p:cNvSpPr>
                          <a:spLocks/>
                        </p:cNvSpPr>
                        <p:nvPr/>
                      </p:nvSpPr>
                      <p:spPr bwMode="auto">
                        <a:xfrm>
                          <a:off x="7251" y="5634"/>
                          <a:ext cx="9" cy="7"/>
                        </a:xfrm>
                        <a:custGeom>
                          <a:avLst/>
                          <a:gdLst>
                            <a:gd name="T0" fmla="*/ 14 w 15"/>
                            <a:gd name="T1" fmla="*/ 7 h 11"/>
                            <a:gd name="T2" fmla="*/ 6 w 15"/>
                            <a:gd name="T3" fmla="*/ 9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9" y="11"/>
                                <a:pt x="6" y="9"/>
                              </a:cubicBezTo>
                              <a:cubicBezTo>
                                <a:pt x="3" y="8"/>
                                <a:pt x="0" y="5"/>
                                <a:pt x="1" y="3"/>
                              </a:cubicBezTo>
                              <a:cubicBezTo>
                                <a:pt x="2" y="1"/>
                                <a:pt x="5"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3" name="Oval 742">
                          <a:extLst>
                            <a:ext uri="{FF2B5EF4-FFF2-40B4-BE49-F238E27FC236}">
                              <a16:creationId xmlns:a16="http://schemas.microsoft.com/office/drawing/2014/main" id="{1258011E-6054-C6B4-654D-1B7BAC4A89F8}"/>
                            </a:ext>
                          </a:extLst>
                        </p:cNvPr>
                        <p:cNvSpPr>
                          <a:spLocks noChangeArrowheads="1"/>
                        </p:cNvSpPr>
                        <p:nvPr/>
                      </p:nvSpPr>
                      <p:spPr bwMode="auto">
                        <a:xfrm>
                          <a:off x="7232" y="5631"/>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4" name="Oval 743">
                          <a:extLst>
                            <a:ext uri="{FF2B5EF4-FFF2-40B4-BE49-F238E27FC236}">
                              <a16:creationId xmlns:a16="http://schemas.microsoft.com/office/drawing/2014/main" id="{5380B682-7D08-3F56-76ED-38FEF5DD5EF8}"/>
                            </a:ext>
                          </a:extLst>
                        </p:cNvPr>
                        <p:cNvSpPr>
                          <a:spLocks noChangeArrowheads="1"/>
                        </p:cNvSpPr>
                        <p:nvPr/>
                      </p:nvSpPr>
                      <p:spPr bwMode="auto">
                        <a:xfrm>
                          <a:off x="7239" y="563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5" name="Freeform 744">
                          <a:extLst>
                            <a:ext uri="{FF2B5EF4-FFF2-40B4-BE49-F238E27FC236}">
                              <a16:creationId xmlns:a16="http://schemas.microsoft.com/office/drawing/2014/main" id="{C9BD2D74-43E1-6BBB-99F1-65AAF34B270E}"/>
                            </a:ext>
                          </a:extLst>
                        </p:cNvPr>
                        <p:cNvSpPr>
                          <a:spLocks/>
                        </p:cNvSpPr>
                        <p:nvPr/>
                      </p:nvSpPr>
                      <p:spPr bwMode="auto">
                        <a:xfrm>
                          <a:off x="7236" y="5627"/>
                          <a:ext cx="9" cy="7"/>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6" name="Oval 745">
                          <a:extLst>
                            <a:ext uri="{FF2B5EF4-FFF2-40B4-BE49-F238E27FC236}">
                              <a16:creationId xmlns:a16="http://schemas.microsoft.com/office/drawing/2014/main" id="{EFBDBF40-A10B-0C9B-BAEF-A312A688F424}"/>
                            </a:ext>
                          </a:extLst>
                        </p:cNvPr>
                        <p:cNvSpPr>
                          <a:spLocks noChangeArrowheads="1"/>
                        </p:cNvSpPr>
                        <p:nvPr/>
                      </p:nvSpPr>
                      <p:spPr bwMode="auto">
                        <a:xfrm>
                          <a:off x="7223" y="5626"/>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7" name="Oval 746">
                          <a:extLst>
                            <a:ext uri="{FF2B5EF4-FFF2-40B4-BE49-F238E27FC236}">
                              <a16:creationId xmlns:a16="http://schemas.microsoft.com/office/drawing/2014/main" id="{2BDE1193-9E6C-C70D-FD3E-4671E27C973E}"/>
                            </a:ext>
                          </a:extLst>
                        </p:cNvPr>
                        <p:cNvSpPr>
                          <a:spLocks noChangeArrowheads="1"/>
                        </p:cNvSpPr>
                        <p:nvPr/>
                      </p:nvSpPr>
                      <p:spPr bwMode="auto">
                        <a:xfrm>
                          <a:off x="7230" y="5626"/>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 name="Freeform 747">
                          <a:extLst>
                            <a:ext uri="{FF2B5EF4-FFF2-40B4-BE49-F238E27FC236}">
                              <a16:creationId xmlns:a16="http://schemas.microsoft.com/office/drawing/2014/main" id="{690AB787-C3C9-A4A5-83A1-D1F693CB43DA}"/>
                            </a:ext>
                          </a:extLst>
                        </p:cNvPr>
                        <p:cNvSpPr>
                          <a:spLocks/>
                        </p:cNvSpPr>
                        <p:nvPr/>
                      </p:nvSpPr>
                      <p:spPr bwMode="auto">
                        <a:xfrm>
                          <a:off x="7227" y="5621"/>
                          <a:ext cx="9" cy="8"/>
                        </a:xfrm>
                        <a:custGeom>
                          <a:avLst/>
                          <a:gdLst>
                            <a:gd name="T0" fmla="*/ 13 w 14"/>
                            <a:gd name="T1" fmla="*/ 8 h 11"/>
                            <a:gd name="T2" fmla="*/ 6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4"/>
                              </a:cubicBezTo>
                              <a:cubicBezTo>
                                <a:pt x="2" y="1"/>
                                <a:pt x="5" y="0"/>
                                <a:pt x="8" y="1"/>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9" name="Oval 748">
                          <a:extLst>
                            <a:ext uri="{FF2B5EF4-FFF2-40B4-BE49-F238E27FC236}">
                              <a16:creationId xmlns:a16="http://schemas.microsoft.com/office/drawing/2014/main" id="{79470770-7C2A-668C-6C8D-4120A13E7BD9}"/>
                            </a:ext>
                          </a:extLst>
                        </p:cNvPr>
                        <p:cNvSpPr>
                          <a:spLocks noChangeArrowheads="1"/>
                        </p:cNvSpPr>
                        <p:nvPr/>
                      </p:nvSpPr>
                      <p:spPr bwMode="auto">
                        <a:xfrm>
                          <a:off x="7232" y="5623"/>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0" name="Oval 749">
                          <a:extLst>
                            <a:ext uri="{FF2B5EF4-FFF2-40B4-BE49-F238E27FC236}">
                              <a16:creationId xmlns:a16="http://schemas.microsoft.com/office/drawing/2014/main" id="{F2BC2D47-B17D-763F-B858-1113DB0C8B24}"/>
                            </a:ext>
                          </a:extLst>
                        </p:cNvPr>
                        <p:cNvSpPr>
                          <a:spLocks noChangeArrowheads="1"/>
                        </p:cNvSpPr>
                        <p:nvPr/>
                      </p:nvSpPr>
                      <p:spPr bwMode="auto">
                        <a:xfrm>
                          <a:off x="7239" y="5623"/>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1" name="Freeform 750">
                          <a:extLst>
                            <a:ext uri="{FF2B5EF4-FFF2-40B4-BE49-F238E27FC236}">
                              <a16:creationId xmlns:a16="http://schemas.microsoft.com/office/drawing/2014/main" id="{B9D0795F-ABAA-661B-0A2C-A266EA2EC196}"/>
                            </a:ext>
                          </a:extLst>
                        </p:cNvPr>
                        <p:cNvSpPr>
                          <a:spLocks/>
                        </p:cNvSpPr>
                        <p:nvPr/>
                      </p:nvSpPr>
                      <p:spPr bwMode="auto">
                        <a:xfrm>
                          <a:off x="7236" y="5619"/>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2" name="Oval 751">
                          <a:extLst>
                            <a:ext uri="{FF2B5EF4-FFF2-40B4-BE49-F238E27FC236}">
                              <a16:creationId xmlns:a16="http://schemas.microsoft.com/office/drawing/2014/main" id="{A5710A2D-F2C4-FA67-19D9-01A11760A4EF}"/>
                            </a:ext>
                          </a:extLst>
                        </p:cNvPr>
                        <p:cNvSpPr>
                          <a:spLocks noChangeArrowheads="1"/>
                        </p:cNvSpPr>
                        <p:nvPr/>
                      </p:nvSpPr>
                      <p:spPr bwMode="auto">
                        <a:xfrm>
                          <a:off x="7245" y="5627"/>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3" name="Oval 752">
                          <a:extLst>
                            <a:ext uri="{FF2B5EF4-FFF2-40B4-BE49-F238E27FC236}">
                              <a16:creationId xmlns:a16="http://schemas.microsoft.com/office/drawing/2014/main" id="{1159528D-2266-73C5-F668-E349D8C37F01}"/>
                            </a:ext>
                          </a:extLst>
                        </p:cNvPr>
                        <p:cNvSpPr>
                          <a:spLocks noChangeArrowheads="1"/>
                        </p:cNvSpPr>
                        <p:nvPr/>
                      </p:nvSpPr>
                      <p:spPr bwMode="auto">
                        <a:xfrm>
                          <a:off x="7252" y="5627"/>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4" name="Freeform 753">
                          <a:extLst>
                            <a:ext uri="{FF2B5EF4-FFF2-40B4-BE49-F238E27FC236}">
                              <a16:creationId xmlns:a16="http://schemas.microsoft.com/office/drawing/2014/main" id="{418028C5-AE11-9582-347D-D7F905AE2264}"/>
                            </a:ext>
                          </a:extLst>
                        </p:cNvPr>
                        <p:cNvSpPr>
                          <a:spLocks/>
                        </p:cNvSpPr>
                        <p:nvPr/>
                      </p:nvSpPr>
                      <p:spPr bwMode="auto">
                        <a:xfrm>
                          <a:off x="7249" y="5623"/>
                          <a:ext cx="10" cy="7"/>
                        </a:xfrm>
                        <a:custGeom>
                          <a:avLst/>
                          <a:gdLst>
                            <a:gd name="T0" fmla="*/ 14 w 15"/>
                            <a:gd name="T1" fmla="*/ 7 h 11"/>
                            <a:gd name="T2" fmla="*/ 6 w 15"/>
                            <a:gd name="T3" fmla="*/ 9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9"/>
                              </a:cubicBezTo>
                              <a:cubicBezTo>
                                <a:pt x="3" y="8"/>
                                <a:pt x="0" y="5"/>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Oval 754">
                          <a:extLst>
                            <a:ext uri="{FF2B5EF4-FFF2-40B4-BE49-F238E27FC236}">
                              <a16:creationId xmlns:a16="http://schemas.microsoft.com/office/drawing/2014/main" id="{47800910-DC86-A0FA-E21F-9FC9733735B0}"/>
                            </a:ext>
                          </a:extLst>
                        </p:cNvPr>
                        <p:cNvSpPr>
                          <a:spLocks noChangeArrowheads="1"/>
                        </p:cNvSpPr>
                        <p:nvPr/>
                      </p:nvSpPr>
                      <p:spPr bwMode="auto">
                        <a:xfrm>
                          <a:off x="7242" y="5623"/>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6" name="Oval 755">
                          <a:extLst>
                            <a:ext uri="{FF2B5EF4-FFF2-40B4-BE49-F238E27FC236}">
                              <a16:creationId xmlns:a16="http://schemas.microsoft.com/office/drawing/2014/main" id="{7690714E-CB64-4C59-5816-92E1DF461336}"/>
                            </a:ext>
                          </a:extLst>
                        </p:cNvPr>
                        <p:cNvSpPr>
                          <a:spLocks noChangeArrowheads="1"/>
                        </p:cNvSpPr>
                        <p:nvPr/>
                      </p:nvSpPr>
                      <p:spPr bwMode="auto">
                        <a:xfrm>
                          <a:off x="7249" y="5623"/>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7" name="Freeform 756">
                          <a:extLst>
                            <a:ext uri="{FF2B5EF4-FFF2-40B4-BE49-F238E27FC236}">
                              <a16:creationId xmlns:a16="http://schemas.microsoft.com/office/drawing/2014/main" id="{9831B6F3-10B6-00D6-CF12-B799FBD7E5F3}"/>
                            </a:ext>
                          </a:extLst>
                        </p:cNvPr>
                        <p:cNvSpPr>
                          <a:spLocks/>
                        </p:cNvSpPr>
                        <p:nvPr/>
                      </p:nvSpPr>
                      <p:spPr bwMode="auto">
                        <a:xfrm>
                          <a:off x="7247" y="5620"/>
                          <a:ext cx="9" cy="7"/>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5"/>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 name="Oval 757">
                          <a:extLst>
                            <a:ext uri="{FF2B5EF4-FFF2-40B4-BE49-F238E27FC236}">
                              <a16:creationId xmlns:a16="http://schemas.microsoft.com/office/drawing/2014/main" id="{DF3F185B-B806-02D5-AB2D-0A900572B659}"/>
                            </a:ext>
                          </a:extLst>
                        </p:cNvPr>
                        <p:cNvSpPr>
                          <a:spLocks noChangeArrowheads="1"/>
                        </p:cNvSpPr>
                        <p:nvPr/>
                      </p:nvSpPr>
                      <p:spPr bwMode="auto">
                        <a:xfrm>
                          <a:off x="7222" y="563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9" name="Oval 758">
                          <a:extLst>
                            <a:ext uri="{FF2B5EF4-FFF2-40B4-BE49-F238E27FC236}">
                              <a16:creationId xmlns:a16="http://schemas.microsoft.com/office/drawing/2014/main" id="{766E6468-F239-4404-5FCB-E90CB8782BB3}"/>
                            </a:ext>
                          </a:extLst>
                        </p:cNvPr>
                        <p:cNvSpPr>
                          <a:spLocks noChangeArrowheads="1"/>
                        </p:cNvSpPr>
                        <p:nvPr/>
                      </p:nvSpPr>
                      <p:spPr bwMode="auto">
                        <a:xfrm>
                          <a:off x="7229" y="563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0" name="Freeform 759">
                          <a:extLst>
                            <a:ext uri="{FF2B5EF4-FFF2-40B4-BE49-F238E27FC236}">
                              <a16:creationId xmlns:a16="http://schemas.microsoft.com/office/drawing/2014/main" id="{680F0061-0BF6-AFAF-5C98-9378B8EDAC82}"/>
                            </a:ext>
                          </a:extLst>
                        </p:cNvPr>
                        <p:cNvSpPr>
                          <a:spLocks/>
                        </p:cNvSpPr>
                        <p:nvPr/>
                      </p:nvSpPr>
                      <p:spPr bwMode="auto">
                        <a:xfrm>
                          <a:off x="7226" y="5629"/>
                          <a:ext cx="10" cy="7"/>
                        </a:xfrm>
                        <a:custGeom>
                          <a:avLst/>
                          <a:gdLst>
                            <a:gd name="T0" fmla="*/ 14 w 15"/>
                            <a:gd name="T1" fmla="*/ 7 h 11"/>
                            <a:gd name="T2" fmla="*/ 6 w 15"/>
                            <a:gd name="T3" fmla="*/ 9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9" y="11"/>
                                <a:pt x="6" y="9"/>
                              </a:cubicBezTo>
                              <a:cubicBezTo>
                                <a:pt x="3" y="8"/>
                                <a:pt x="0" y="5"/>
                                <a:pt x="1" y="3"/>
                              </a:cubicBezTo>
                              <a:cubicBezTo>
                                <a:pt x="2" y="1"/>
                                <a:pt x="5"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1" name="Oval 760">
                          <a:extLst>
                            <a:ext uri="{FF2B5EF4-FFF2-40B4-BE49-F238E27FC236}">
                              <a16:creationId xmlns:a16="http://schemas.microsoft.com/office/drawing/2014/main" id="{9CCB06D0-3CFB-7030-A73A-E79B2711A8E3}"/>
                            </a:ext>
                          </a:extLst>
                        </p:cNvPr>
                        <p:cNvSpPr>
                          <a:spLocks noChangeArrowheads="1"/>
                        </p:cNvSpPr>
                        <p:nvPr/>
                      </p:nvSpPr>
                      <p:spPr bwMode="auto">
                        <a:xfrm>
                          <a:off x="7243" y="5633"/>
                          <a:ext cx="9" cy="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2" name="Oval 761">
                          <a:extLst>
                            <a:ext uri="{FF2B5EF4-FFF2-40B4-BE49-F238E27FC236}">
                              <a16:creationId xmlns:a16="http://schemas.microsoft.com/office/drawing/2014/main" id="{FF3A6F2E-4F28-26AC-EB54-7F36D8FD5012}"/>
                            </a:ext>
                          </a:extLst>
                        </p:cNvPr>
                        <p:cNvSpPr>
                          <a:spLocks noChangeArrowheads="1"/>
                        </p:cNvSpPr>
                        <p:nvPr/>
                      </p:nvSpPr>
                      <p:spPr bwMode="auto">
                        <a:xfrm>
                          <a:off x="7250" y="5633"/>
                          <a:ext cx="8" cy="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3" name="Freeform 762">
                          <a:extLst>
                            <a:ext uri="{FF2B5EF4-FFF2-40B4-BE49-F238E27FC236}">
                              <a16:creationId xmlns:a16="http://schemas.microsoft.com/office/drawing/2014/main" id="{11CD9CC9-9361-F40C-1884-2556067F4781}"/>
                            </a:ext>
                          </a:extLst>
                        </p:cNvPr>
                        <p:cNvSpPr>
                          <a:spLocks/>
                        </p:cNvSpPr>
                        <p:nvPr/>
                      </p:nvSpPr>
                      <p:spPr bwMode="auto">
                        <a:xfrm>
                          <a:off x="7247" y="5629"/>
                          <a:ext cx="9" cy="7"/>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4" name="Oval 763">
                          <a:extLst>
                            <a:ext uri="{FF2B5EF4-FFF2-40B4-BE49-F238E27FC236}">
                              <a16:creationId xmlns:a16="http://schemas.microsoft.com/office/drawing/2014/main" id="{B93165A6-6E3D-3BFE-6BDB-282CCFF00344}"/>
                            </a:ext>
                          </a:extLst>
                        </p:cNvPr>
                        <p:cNvSpPr>
                          <a:spLocks noChangeArrowheads="1"/>
                        </p:cNvSpPr>
                        <p:nvPr/>
                      </p:nvSpPr>
                      <p:spPr bwMode="auto">
                        <a:xfrm>
                          <a:off x="7231" y="5636"/>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Oval 764">
                          <a:extLst>
                            <a:ext uri="{FF2B5EF4-FFF2-40B4-BE49-F238E27FC236}">
                              <a16:creationId xmlns:a16="http://schemas.microsoft.com/office/drawing/2014/main" id="{C1699BD7-3967-7E80-8F9A-BDFC767E639A}"/>
                            </a:ext>
                          </a:extLst>
                        </p:cNvPr>
                        <p:cNvSpPr>
                          <a:spLocks noChangeArrowheads="1"/>
                        </p:cNvSpPr>
                        <p:nvPr/>
                      </p:nvSpPr>
                      <p:spPr bwMode="auto">
                        <a:xfrm>
                          <a:off x="7237" y="5636"/>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765">
                          <a:extLst>
                            <a:ext uri="{FF2B5EF4-FFF2-40B4-BE49-F238E27FC236}">
                              <a16:creationId xmlns:a16="http://schemas.microsoft.com/office/drawing/2014/main" id="{ACEF3237-6750-FA35-3605-284AB096F3E3}"/>
                            </a:ext>
                          </a:extLst>
                        </p:cNvPr>
                        <p:cNvSpPr>
                          <a:spLocks/>
                        </p:cNvSpPr>
                        <p:nvPr/>
                      </p:nvSpPr>
                      <p:spPr bwMode="auto">
                        <a:xfrm>
                          <a:off x="7234" y="5631"/>
                          <a:ext cx="9" cy="7"/>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Oval 766">
                          <a:extLst>
                            <a:ext uri="{FF2B5EF4-FFF2-40B4-BE49-F238E27FC236}">
                              <a16:creationId xmlns:a16="http://schemas.microsoft.com/office/drawing/2014/main" id="{3AC8EA61-F6B7-E0D3-1BCB-71216C6B5A79}"/>
                            </a:ext>
                          </a:extLst>
                        </p:cNvPr>
                        <p:cNvSpPr>
                          <a:spLocks noChangeArrowheads="1"/>
                        </p:cNvSpPr>
                        <p:nvPr/>
                      </p:nvSpPr>
                      <p:spPr bwMode="auto">
                        <a:xfrm>
                          <a:off x="7253" y="563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Oval 767">
                          <a:extLst>
                            <a:ext uri="{FF2B5EF4-FFF2-40B4-BE49-F238E27FC236}">
                              <a16:creationId xmlns:a16="http://schemas.microsoft.com/office/drawing/2014/main" id="{9F0D174F-8427-6BDE-FD8F-B96BC7FB1A3F}"/>
                            </a:ext>
                          </a:extLst>
                        </p:cNvPr>
                        <p:cNvSpPr>
                          <a:spLocks noChangeArrowheads="1"/>
                        </p:cNvSpPr>
                        <p:nvPr/>
                      </p:nvSpPr>
                      <p:spPr bwMode="auto">
                        <a:xfrm>
                          <a:off x="7260" y="563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768">
                          <a:extLst>
                            <a:ext uri="{FF2B5EF4-FFF2-40B4-BE49-F238E27FC236}">
                              <a16:creationId xmlns:a16="http://schemas.microsoft.com/office/drawing/2014/main" id="{9D8215A4-00CC-58F2-E4F7-DA1F7A739644}"/>
                            </a:ext>
                          </a:extLst>
                        </p:cNvPr>
                        <p:cNvSpPr>
                          <a:spLocks/>
                        </p:cNvSpPr>
                        <p:nvPr/>
                      </p:nvSpPr>
                      <p:spPr bwMode="auto">
                        <a:xfrm>
                          <a:off x="7257" y="5628"/>
                          <a:ext cx="10" cy="7"/>
                        </a:xfrm>
                        <a:custGeom>
                          <a:avLst/>
                          <a:gdLst>
                            <a:gd name="T0" fmla="*/ 14 w 15"/>
                            <a:gd name="T1" fmla="*/ 8 h 11"/>
                            <a:gd name="T2" fmla="*/ 6 w 15"/>
                            <a:gd name="T3" fmla="*/ 10 h 11"/>
                            <a:gd name="T4" fmla="*/ 1 w 15"/>
                            <a:gd name="T5" fmla="*/ 3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10" y="11"/>
                                <a:pt x="6" y="10"/>
                              </a:cubicBezTo>
                              <a:cubicBezTo>
                                <a:pt x="3" y="9"/>
                                <a:pt x="0" y="6"/>
                                <a:pt x="1" y="3"/>
                              </a:cubicBezTo>
                              <a:cubicBezTo>
                                <a:pt x="2" y="1"/>
                                <a:pt x="6" y="0"/>
                                <a:pt x="9" y="1"/>
                              </a:cubicBezTo>
                              <a:cubicBezTo>
                                <a:pt x="12" y="2"/>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0" name="Oval 769">
                          <a:extLst>
                            <a:ext uri="{FF2B5EF4-FFF2-40B4-BE49-F238E27FC236}">
                              <a16:creationId xmlns:a16="http://schemas.microsoft.com/office/drawing/2014/main" id="{81337B92-866B-19C2-0066-CF4464603BAC}"/>
                            </a:ext>
                          </a:extLst>
                        </p:cNvPr>
                        <p:cNvSpPr>
                          <a:spLocks noChangeArrowheads="1"/>
                        </p:cNvSpPr>
                        <p:nvPr/>
                      </p:nvSpPr>
                      <p:spPr bwMode="auto">
                        <a:xfrm>
                          <a:off x="7251" y="5625"/>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 name="Oval 770">
                          <a:extLst>
                            <a:ext uri="{FF2B5EF4-FFF2-40B4-BE49-F238E27FC236}">
                              <a16:creationId xmlns:a16="http://schemas.microsoft.com/office/drawing/2014/main" id="{C91CC549-735A-91D9-C6F3-5EB37555E078}"/>
                            </a:ext>
                          </a:extLst>
                        </p:cNvPr>
                        <p:cNvSpPr>
                          <a:spLocks noChangeArrowheads="1"/>
                        </p:cNvSpPr>
                        <p:nvPr/>
                      </p:nvSpPr>
                      <p:spPr bwMode="auto">
                        <a:xfrm>
                          <a:off x="7258" y="5625"/>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771">
                          <a:extLst>
                            <a:ext uri="{FF2B5EF4-FFF2-40B4-BE49-F238E27FC236}">
                              <a16:creationId xmlns:a16="http://schemas.microsoft.com/office/drawing/2014/main" id="{529C3110-1CF8-D2AD-9D03-12A643BFF443}"/>
                            </a:ext>
                          </a:extLst>
                        </p:cNvPr>
                        <p:cNvSpPr>
                          <a:spLocks/>
                        </p:cNvSpPr>
                        <p:nvPr/>
                      </p:nvSpPr>
                      <p:spPr bwMode="auto">
                        <a:xfrm>
                          <a:off x="7255" y="5620"/>
                          <a:ext cx="10" cy="7"/>
                        </a:xfrm>
                        <a:custGeom>
                          <a:avLst/>
                          <a:gdLst>
                            <a:gd name="T0" fmla="*/ 14 w 15"/>
                            <a:gd name="T1" fmla="*/ 8 h 11"/>
                            <a:gd name="T2" fmla="*/ 6 w 15"/>
                            <a:gd name="T3" fmla="*/ 10 h 11"/>
                            <a:gd name="T4" fmla="*/ 1 w 15"/>
                            <a:gd name="T5" fmla="*/ 3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10" y="11"/>
                                <a:pt x="6" y="10"/>
                              </a:cubicBezTo>
                              <a:cubicBezTo>
                                <a:pt x="3" y="9"/>
                                <a:pt x="0" y="6"/>
                                <a:pt x="1" y="3"/>
                              </a:cubicBezTo>
                              <a:cubicBezTo>
                                <a:pt x="2" y="1"/>
                                <a:pt x="6" y="0"/>
                                <a:pt x="9" y="1"/>
                              </a:cubicBezTo>
                              <a:cubicBezTo>
                                <a:pt x="12" y="2"/>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Oval 772">
                          <a:extLst>
                            <a:ext uri="{FF2B5EF4-FFF2-40B4-BE49-F238E27FC236}">
                              <a16:creationId xmlns:a16="http://schemas.microsoft.com/office/drawing/2014/main" id="{7287FB3C-8D7A-FB6D-A519-540CD4B59DA0}"/>
                            </a:ext>
                          </a:extLst>
                        </p:cNvPr>
                        <p:cNvSpPr>
                          <a:spLocks noChangeArrowheads="1"/>
                        </p:cNvSpPr>
                        <p:nvPr/>
                      </p:nvSpPr>
                      <p:spPr bwMode="auto">
                        <a:xfrm>
                          <a:off x="7237" y="5630"/>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Oval 773">
                          <a:extLst>
                            <a:ext uri="{FF2B5EF4-FFF2-40B4-BE49-F238E27FC236}">
                              <a16:creationId xmlns:a16="http://schemas.microsoft.com/office/drawing/2014/main" id="{D5EF7D17-609A-398D-C9F1-7FA21D2ACE27}"/>
                            </a:ext>
                          </a:extLst>
                        </p:cNvPr>
                        <p:cNvSpPr>
                          <a:spLocks noChangeArrowheads="1"/>
                        </p:cNvSpPr>
                        <p:nvPr/>
                      </p:nvSpPr>
                      <p:spPr bwMode="auto">
                        <a:xfrm>
                          <a:off x="7244" y="5630"/>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774">
                          <a:extLst>
                            <a:ext uri="{FF2B5EF4-FFF2-40B4-BE49-F238E27FC236}">
                              <a16:creationId xmlns:a16="http://schemas.microsoft.com/office/drawing/2014/main" id="{0036E50A-ACBA-0F79-14B1-254BB4A50BB1}"/>
                            </a:ext>
                          </a:extLst>
                        </p:cNvPr>
                        <p:cNvSpPr>
                          <a:spLocks/>
                        </p:cNvSpPr>
                        <p:nvPr/>
                      </p:nvSpPr>
                      <p:spPr bwMode="auto">
                        <a:xfrm>
                          <a:off x="7242" y="5626"/>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Oval 775">
                          <a:extLst>
                            <a:ext uri="{FF2B5EF4-FFF2-40B4-BE49-F238E27FC236}">
                              <a16:creationId xmlns:a16="http://schemas.microsoft.com/office/drawing/2014/main" id="{8BEDA3B1-C0B9-764C-88E5-3AFDE955F1BF}"/>
                            </a:ext>
                          </a:extLst>
                        </p:cNvPr>
                        <p:cNvSpPr>
                          <a:spLocks noChangeArrowheads="1"/>
                        </p:cNvSpPr>
                        <p:nvPr/>
                      </p:nvSpPr>
                      <p:spPr bwMode="auto">
                        <a:xfrm>
                          <a:off x="7298" y="5630"/>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7" name="Oval 776">
                          <a:extLst>
                            <a:ext uri="{FF2B5EF4-FFF2-40B4-BE49-F238E27FC236}">
                              <a16:creationId xmlns:a16="http://schemas.microsoft.com/office/drawing/2014/main" id="{7B7C5A87-C055-B099-40A4-476AF912759E}"/>
                            </a:ext>
                          </a:extLst>
                        </p:cNvPr>
                        <p:cNvSpPr>
                          <a:spLocks noChangeArrowheads="1"/>
                        </p:cNvSpPr>
                        <p:nvPr/>
                      </p:nvSpPr>
                      <p:spPr bwMode="auto">
                        <a:xfrm>
                          <a:off x="7305" y="5630"/>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777">
                          <a:extLst>
                            <a:ext uri="{FF2B5EF4-FFF2-40B4-BE49-F238E27FC236}">
                              <a16:creationId xmlns:a16="http://schemas.microsoft.com/office/drawing/2014/main" id="{E64CFE28-6878-19D8-12CD-C76FAAC1BB3E}"/>
                            </a:ext>
                          </a:extLst>
                        </p:cNvPr>
                        <p:cNvSpPr>
                          <a:spLocks/>
                        </p:cNvSpPr>
                        <p:nvPr/>
                      </p:nvSpPr>
                      <p:spPr bwMode="auto">
                        <a:xfrm>
                          <a:off x="7303" y="5626"/>
                          <a:ext cx="9" cy="7"/>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Oval 778">
                          <a:extLst>
                            <a:ext uri="{FF2B5EF4-FFF2-40B4-BE49-F238E27FC236}">
                              <a16:creationId xmlns:a16="http://schemas.microsoft.com/office/drawing/2014/main" id="{3D79E930-9BCD-0AEB-DF99-A20C05B94D9B}"/>
                            </a:ext>
                          </a:extLst>
                        </p:cNvPr>
                        <p:cNvSpPr>
                          <a:spLocks noChangeArrowheads="1"/>
                        </p:cNvSpPr>
                        <p:nvPr/>
                      </p:nvSpPr>
                      <p:spPr bwMode="auto">
                        <a:xfrm>
                          <a:off x="7289" y="5625"/>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Oval 779">
                          <a:extLst>
                            <a:ext uri="{FF2B5EF4-FFF2-40B4-BE49-F238E27FC236}">
                              <a16:creationId xmlns:a16="http://schemas.microsoft.com/office/drawing/2014/main" id="{61DA89C6-C335-53CC-FBA3-29B7CC319F9F}"/>
                            </a:ext>
                          </a:extLst>
                        </p:cNvPr>
                        <p:cNvSpPr>
                          <a:spLocks noChangeArrowheads="1"/>
                        </p:cNvSpPr>
                        <p:nvPr/>
                      </p:nvSpPr>
                      <p:spPr bwMode="auto">
                        <a:xfrm>
                          <a:off x="7296" y="5625"/>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780">
                          <a:extLst>
                            <a:ext uri="{FF2B5EF4-FFF2-40B4-BE49-F238E27FC236}">
                              <a16:creationId xmlns:a16="http://schemas.microsoft.com/office/drawing/2014/main" id="{49B82EEB-8956-C0C4-A57E-5FF2C3E03A66}"/>
                            </a:ext>
                          </a:extLst>
                        </p:cNvPr>
                        <p:cNvSpPr>
                          <a:spLocks/>
                        </p:cNvSpPr>
                        <p:nvPr/>
                      </p:nvSpPr>
                      <p:spPr bwMode="auto">
                        <a:xfrm>
                          <a:off x="7293" y="5621"/>
                          <a:ext cx="10" cy="7"/>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10"/>
                              </a:cubicBezTo>
                              <a:cubicBezTo>
                                <a:pt x="3" y="8"/>
                                <a:pt x="0" y="6"/>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Oval 781">
                          <a:extLst>
                            <a:ext uri="{FF2B5EF4-FFF2-40B4-BE49-F238E27FC236}">
                              <a16:creationId xmlns:a16="http://schemas.microsoft.com/office/drawing/2014/main" id="{73E1FF6B-E298-5C03-1512-744C1E4D4307}"/>
                            </a:ext>
                          </a:extLst>
                        </p:cNvPr>
                        <p:cNvSpPr>
                          <a:spLocks noChangeArrowheads="1"/>
                        </p:cNvSpPr>
                        <p:nvPr/>
                      </p:nvSpPr>
                      <p:spPr bwMode="auto">
                        <a:xfrm>
                          <a:off x="7298" y="562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3" name="Oval 782">
                          <a:extLst>
                            <a:ext uri="{FF2B5EF4-FFF2-40B4-BE49-F238E27FC236}">
                              <a16:creationId xmlns:a16="http://schemas.microsoft.com/office/drawing/2014/main" id="{310FE611-3BD1-6BEF-66EB-37DBDF537A7C}"/>
                            </a:ext>
                          </a:extLst>
                        </p:cNvPr>
                        <p:cNvSpPr>
                          <a:spLocks noChangeArrowheads="1"/>
                        </p:cNvSpPr>
                        <p:nvPr/>
                      </p:nvSpPr>
                      <p:spPr bwMode="auto">
                        <a:xfrm>
                          <a:off x="7305" y="562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4" name="Freeform 783">
                          <a:extLst>
                            <a:ext uri="{FF2B5EF4-FFF2-40B4-BE49-F238E27FC236}">
                              <a16:creationId xmlns:a16="http://schemas.microsoft.com/office/drawing/2014/main" id="{9B5844A4-10B5-5BFE-0A98-7A9A1BCAC82A}"/>
                            </a:ext>
                          </a:extLst>
                        </p:cNvPr>
                        <p:cNvSpPr>
                          <a:spLocks/>
                        </p:cNvSpPr>
                        <p:nvPr/>
                      </p:nvSpPr>
                      <p:spPr bwMode="auto">
                        <a:xfrm>
                          <a:off x="7302" y="5618"/>
                          <a:ext cx="9" cy="7"/>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8"/>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Oval 784">
                          <a:extLst>
                            <a:ext uri="{FF2B5EF4-FFF2-40B4-BE49-F238E27FC236}">
                              <a16:creationId xmlns:a16="http://schemas.microsoft.com/office/drawing/2014/main" id="{11A3E598-9890-A3C0-7B30-1715DF755268}"/>
                            </a:ext>
                          </a:extLst>
                        </p:cNvPr>
                        <p:cNvSpPr>
                          <a:spLocks noChangeArrowheads="1"/>
                        </p:cNvSpPr>
                        <p:nvPr/>
                      </p:nvSpPr>
                      <p:spPr bwMode="auto">
                        <a:xfrm>
                          <a:off x="7311" y="5627"/>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Oval 785">
                          <a:extLst>
                            <a:ext uri="{FF2B5EF4-FFF2-40B4-BE49-F238E27FC236}">
                              <a16:creationId xmlns:a16="http://schemas.microsoft.com/office/drawing/2014/main" id="{213B01BE-E3F8-E608-4979-FA36D92446A3}"/>
                            </a:ext>
                          </a:extLst>
                        </p:cNvPr>
                        <p:cNvSpPr>
                          <a:spLocks noChangeArrowheads="1"/>
                        </p:cNvSpPr>
                        <p:nvPr/>
                      </p:nvSpPr>
                      <p:spPr bwMode="auto">
                        <a:xfrm>
                          <a:off x="7318" y="5627"/>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7" name="Freeform 786">
                          <a:extLst>
                            <a:ext uri="{FF2B5EF4-FFF2-40B4-BE49-F238E27FC236}">
                              <a16:creationId xmlns:a16="http://schemas.microsoft.com/office/drawing/2014/main" id="{689AF304-11AE-50B1-A656-40FED96E123A}"/>
                            </a:ext>
                          </a:extLst>
                        </p:cNvPr>
                        <p:cNvSpPr>
                          <a:spLocks/>
                        </p:cNvSpPr>
                        <p:nvPr/>
                      </p:nvSpPr>
                      <p:spPr bwMode="auto">
                        <a:xfrm>
                          <a:off x="7316" y="5622"/>
                          <a:ext cx="9" cy="7"/>
                        </a:xfrm>
                        <a:custGeom>
                          <a:avLst/>
                          <a:gdLst>
                            <a:gd name="T0" fmla="*/ 13 w 14"/>
                            <a:gd name="T1" fmla="*/ 8 h 11"/>
                            <a:gd name="T2" fmla="*/ 6 w 14"/>
                            <a:gd name="T3" fmla="*/ 10 h 11"/>
                            <a:gd name="T4" fmla="*/ 1 w 14"/>
                            <a:gd name="T5" fmla="*/ 4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Oval 787">
                          <a:extLst>
                            <a:ext uri="{FF2B5EF4-FFF2-40B4-BE49-F238E27FC236}">
                              <a16:creationId xmlns:a16="http://schemas.microsoft.com/office/drawing/2014/main" id="{3785E6AF-2309-D2E8-49F7-8987B2FF79D5}"/>
                            </a:ext>
                          </a:extLst>
                        </p:cNvPr>
                        <p:cNvSpPr>
                          <a:spLocks noChangeArrowheads="1"/>
                        </p:cNvSpPr>
                        <p:nvPr/>
                      </p:nvSpPr>
                      <p:spPr bwMode="auto">
                        <a:xfrm>
                          <a:off x="7308" y="5623"/>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 name="Oval 788">
                          <a:extLst>
                            <a:ext uri="{FF2B5EF4-FFF2-40B4-BE49-F238E27FC236}">
                              <a16:creationId xmlns:a16="http://schemas.microsoft.com/office/drawing/2014/main" id="{6C8CD915-77FA-0DFC-9CA1-0D454B3339F0}"/>
                            </a:ext>
                          </a:extLst>
                        </p:cNvPr>
                        <p:cNvSpPr>
                          <a:spLocks noChangeArrowheads="1"/>
                        </p:cNvSpPr>
                        <p:nvPr/>
                      </p:nvSpPr>
                      <p:spPr bwMode="auto">
                        <a:xfrm>
                          <a:off x="7315" y="5623"/>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0" name="Freeform 789">
                          <a:extLst>
                            <a:ext uri="{FF2B5EF4-FFF2-40B4-BE49-F238E27FC236}">
                              <a16:creationId xmlns:a16="http://schemas.microsoft.com/office/drawing/2014/main" id="{47C37014-5AB3-D33C-0AB4-F1AD9E769852}"/>
                            </a:ext>
                          </a:extLst>
                        </p:cNvPr>
                        <p:cNvSpPr>
                          <a:spLocks/>
                        </p:cNvSpPr>
                        <p:nvPr/>
                      </p:nvSpPr>
                      <p:spPr bwMode="auto">
                        <a:xfrm>
                          <a:off x="7312" y="5618"/>
                          <a:ext cx="9" cy="7"/>
                        </a:xfrm>
                        <a:custGeom>
                          <a:avLst/>
                          <a:gdLst>
                            <a:gd name="T0" fmla="*/ 13 w 14"/>
                            <a:gd name="T1" fmla="*/ 8 h 11"/>
                            <a:gd name="T2" fmla="*/ 6 w 14"/>
                            <a:gd name="T3" fmla="*/ 10 h 11"/>
                            <a:gd name="T4" fmla="*/ 1 w 14"/>
                            <a:gd name="T5" fmla="*/ 4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1" name="Oval 790">
                          <a:extLst>
                            <a:ext uri="{FF2B5EF4-FFF2-40B4-BE49-F238E27FC236}">
                              <a16:creationId xmlns:a16="http://schemas.microsoft.com/office/drawing/2014/main" id="{5DD5A537-A60C-E57B-BE5F-540C18AAAF2E}"/>
                            </a:ext>
                          </a:extLst>
                        </p:cNvPr>
                        <p:cNvSpPr>
                          <a:spLocks noChangeArrowheads="1"/>
                        </p:cNvSpPr>
                        <p:nvPr/>
                      </p:nvSpPr>
                      <p:spPr bwMode="auto">
                        <a:xfrm>
                          <a:off x="7288" y="5632"/>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2" name="Oval 791">
                          <a:extLst>
                            <a:ext uri="{FF2B5EF4-FFF2-40B4-BE49-F238E27FC236}">
                              <a16:creationId xmlns:a16="http://schemas.microsoft.com/office/drawing/2014/main" id="{EAD25BE8-E434-D9A0-36DB-BF20FD92CFB4}"/>
                            </a:ext>
                          </a:extLst>
                        </p:cNvPr>
                        <p:cNvSpPr>
                          <a:spLocks noChangeArrowheads="1"/>
                        </p:cNvSpPr>
                        <p:nvPr/>
                      </p:nvSpPr>
                      <p:spPr bwMode="auto">
                        <a:xfrm>
                          <a:off x="7295" y="5632"/>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3" name="Freeform 792">
                          <a:extLst>
                            <a:ext uri="{FF2B5EF4-FFF2-40B4-BE49-F238E27FC236}">
                              <a16:creationId xmlns:a16="http://schemas.microsoft.com/office/drawing/2014/main" id="{50EE99F3-C4D8-66AC-5D66-6120FA2BBB7A}"/>
                            </a:ext>
                          </a:extLst>
                        </p:cNvPr>
                        <p:cNvSpPr>
                          <a:spLocks/>
                        </p:cNvSpPr>
                        <p:nvPr/>
                      </p:nvSpPr>
                      <p:spPr bwMode="auto">
                        <a:xfrm>
                          <a:off x="7292" y="5627"/>
                          <a:ext cx="9" cy="7"/>
                        </a:xfrm>
                        <a:custGeom>
                          <a:avLst/>
                          <a:gdLst>
                            <a:gd name="T0" fmla="*/ 13 w 14"/>
                            <a:gd name="T1" fmla="*/ 8 h 11"/>
                            <a:gd name="T2" fmla="*/ 6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4"/>
                              </a:cubicBezTo>
                              <a:cubicBezTo>
                                <a:pt x="2"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4" name="Oval 793">
                          <a:extLst>
                            <a:ext uri="{FF2B5EF4-FFF2-40B4-BE49-F238E27FC236}">
                              <a16:creationId xmlns:a16="http://schemas.microsoft.com/office/drawing/2014/main" id="{9C8EE2DC-604F-4186-DB7B-846C93EA59FB}"/>
                            </a:ext>
                          </a:extLst>
                        </p:cNvPr>
                        <p:cNvSpPr>
                          <a:spLocks noChangeArrowheads="1"/>
                        </p:cNvSpPr>
                        <p:nvPr/>
                      </p:nvSpPr>
                      <p:spPr bwMode="auto">
                        <a:xfrm>
                          <a:off x="7309" y="5632"/>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Oval 794">
                          <a:extLst>
                            <a:ext uri="{FF2B5EF4-FFF2-40B4-BE49-F238E27FC236}">
                              <a16:creationId xmlns:a16="http://schemas.microsoft.com/office/drawing/2014/main" id="{92572589-034E-830A-25ED-87FB29132B3F}"/>
                            </a:ext>
                          </a:extLst>
                        </p:cNvPr>
                        <p:cNvSpPr>
                          <a:spLocks noChangeArrowheads="1"/>
                        </p:cNvSpPr>
                        <p:nvPr/>
                      </p:nvSpPr>
                      <p:spPr bwMode="auto">
                        <a:xfrm>
                          <a:off x="7316" y="5632"/>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795">
                          <a:extLst>
                            <a:ext uri="{FF2B5EF4-FFF2-40B4-BE49-F238E27FC236}">
                              <a16:creationId xmlns:a16="http://schemas.microsoft.com/office/drawing/2014/main" id="{B8F2F75E-3BB4-1EF4-EB5A-C9884ED06F73}"/>
                            </a:ext>
                          </a:extLst>
                        </p:cNvPr>
                        <p:cNvSpPr>
                          <a:spLocks/>
                        </p:cNvSpPr>
                        <p:nvPr/>
                      </p:nvSpPr>
                      <p:spPr bwMode="auto">
                        <a:xfrm>
                          <a:off x="7314" y="5628"/>
                          <a:ext cx="9" cy="8"/>
                        </a:xfrm>
                        <a:custGeom>
                          <a:avLst/>
                          <a:gdLst>
                            <a:gd name="T0" fmla="*/ 13 w 14"/>
                            <a:gd name="T1" fmla="*/ 8 h 12"/>
                            <a:gd name="T2" fmla="*/ 5 w 14"/>
                            <a:gd name="T3" fmla="*/ 10 h 12"/>
                            <a:gd name="T4" fmla="*/ 1 w 14"/>
                            <a:gd name="T5" fmla="*/ 4 h 12"/>
                            <a:gd name="T6" fmla="*/ 8 w 14"/>
                            <a:gd name="T7" fmla="*/ 2 h 12"/>
                            <a:gd name="T8" fmla="*/ 13 w 14"/>
                            <a:gd name="T9" fmla="*/ 8 h 12"/>
                          </a:gdLst>
                          <a:ahLst/>
                          <a:cxnLst>
                            <a:cxn ang="0">
                              <a:pos x="T0" y="T1"/>
                            </a:cxn>
                            <a:cxn ang="0">
                              <a:pos x="T2" y="T3"/>
                            </a:cxn>
                            <a:cxn ang="0">
                              <a:pos x="T4" y="T5"/>
                            </a:cxn>
                            <a:cxn ang="0">
                              <a:pos x="T6" y="T7"/>
                            </a:cxn>
                            <a:cxn ang="0">
                              <a:pos x="T8" y="T9"/>
                            </a:cxn>
                          </a:cxnLst>
                          <a:rect l="0" t="0" r="r" b="b"/>
                          <a:pathLst>
                            <a:path w="14" h="12">
                              <a:moveTo>
                                <a:pt x="13" y="8"/>
                              </a:moveTo>
                              <a:cubicBezTo>
                                <a:pt x="12" y="11"/>
                                <a:pt x="9" y="12"/>
                                <a:pt x="5" y="10"/>
                              </a:cubicBezTo>
                              <a:cubicBezTo>
                                <a:pt x="2" y="9"/>
                                <a:pt x="0" y="6"/>
                                <a:pt x="1"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Oval 796">
                          <a:extLst>
                            <a:ext uri="{FF2B5EF4-FFF2-40B4-BE49-F238E27FC236}">
                              <a16:creationId xmlns:a16="http://schemas.microsoft.com/office/drawing/2014/main" id="{919A43D7-0005-D723-0E9F-3DC8713B0FAE}"/>
                            </a:ext>
                          </a:extLst>
                        </p:cNvPr>
                        <p:cNvSpPr>
                          <a:spLocks noChangeArrowheads="1"/>
                        </p:cNvSpPr>
                        <p:nvPr/>
                      </p:nvSpPr>
                      <p:spPr bwMode="auto">
                        <a:xfrm>
                          <a:off x="7296" y="5634"/>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Oval 797">
                          <a:extLst>
                            <a:ext uri="{FF2B5EF4-FFF2-40B4-BE49-F238E27FC236}">
                              <a16:creationId xmlns:a16="http://schemas.microsoft.com/office/drawing/2014/main" id="{E9FE7825-95D6-874A-1CC4-DA9FE322E753}"/>
                            </a:ext>
                          </a:extLst>
                        </p:cNvPr>
                        <p:cNvSpPr>
                          <a:spLocks noChangeArrowheads="1"/>
                        </p:cNvSpPr>
                        <p:nvPr/>
                      </p:nvSpPr>
                      <p:spPr bwMode="auto">
                        <a:xfrm>
                          <a:off x="7303" y="5634"/>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798">
                          <a:extLst>
                            <a:ext uri="{FF2B5EF4-FFF2-40B4-BE49-F238E27FC236}">
                              <a16:creationId xmlns:a16="http://schemas.microsoft.com/office/drawing/2014/main" id="{E280C5D0-D2FA-F83B-562E-49228E0E9444}"/>
                            </a:ext>
                          </a:extLst>
                        </p:cNvPr>
                        <p:cNvSpPr>
                          <a:spLocks/>
                        </p:cNvSpPr>
                        <p:nvPr/>
                      </p:nvSpPr>
                      <p:spPr bwMode="auto">
                        <a:xfrm>
                          <a:off x="7301" y="5630"/>
                          <a:ext cx="9" cy="8"/>
                        </a:xfrm>
                        <a:custGeom>
                          <a:avLst/>
                          <a:gdLst>
                            <a:gd name="T0" fmla="*/ 13 w 14"/>
                            <a:gd name="T1" fmla="*/ 7 h 11"/>
                            <a:gd name="T2" fmla="*/ 5 w 14"/>
                            <a:gd name="T3" fmla="*/ 9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9"/>
                              </a:cubicBezTo>
                              <a:cubicBezTo>
                                <a:pt x="2" y="8"/>
                                <a:pt x="0" y="5"/>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0" name="Oval 799">
                          <a:extLst>
                            <a:ext uri="{FF2B5EF4-FFF2-40B4-BE49-F238E27FC236}">
                              <a16:creationId xmlns:a16="http://schemas.microsoft.com/office/drawing/2014/main" id="{BA83589F-3B6A-1F6F-9C54-5CEBA6DB7C9A}"/>
                            </a:ext>
                          </a:extLst>
                        </p:cNvPr>
                        <p:cNvSpPr>
                          <a:spLocks noChangeArrowheads="1"/>
                        </p:cNvSpPr>
                        <p:nvPr/>
                      </p:nvSpPr>
                      <p:spPr bwMode="auto">
                        <a:xfrm>
                          <a:off x="7319" y="5631"/>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1" name="Oval 800">
                          <a:extLst>
                            <a:ext uri="{FF2B5EF4-FFF2-40B4-BE49-F238E27FC236}">
                              <a16:creationId xmlns:a16="http://schemas.microsoft.com/office/drawing/2014/main" id="{A9C9B67A-37F7-625B-F71E-92FB87139A0F}"/>
                            </a:ext>
                          </a:extLst>
                        </p:cNvPr>
                        <p:cNvSpPr>
                          <a:spLocks noChangeArrowheads="1"/>
                        </p:cNvSpPr>
                        <p:nvPr/>
                      </p:nvSpPr>
                      <p:spPr bwMode="auto">
                        <a:xfrm>
                          <a:off x="7326" y="5631"/>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801">
                          <a:extLst>
                            <a:ext uri="{FF2B5EF4-FFF2-40B4-BE49-F238E27FC236}">
                              <a16:creationId xmlns:a16="http://schemas.microsoft.com/office/drawing/2014/main" id="{82F7CF86-FD13-AD40-090F-97731BD16C3F}"/>
                            </a:ext>
                          </a:extLst>
                        </p:cNvPr>
                        <p:cNvSpPr>
                          <a:spLocks/>
                        </p:cNvSpPr>
                        <p:nvPr/>
                      </p:nvSpPr>
                      <p:spPr bwMode="auto">
                        <a:xfrm>
                          <a:off x="7323" y="5627"/>
                          <a:ext cx="9" cy="7"/>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Oval 802">
                          <a:extLst>
                            <a:ext uri="{FF2B5EF4-FFF2-40B4-BE49-F238E27FC236}">
                              <a16:creationId xmlns:a16="http://schemas.microsoft.com/office/drawing/2014/main" id="{F13909EF-A9DC-DD33-7C58-820B8A7B6975}"/>
                            </a:ext>
                          </a:extLst>
                        </p:cNvPr>
                        <p:cNvSpPr>
                          <a:spLocks noChangeArrowheads="1"/>
                        </p:cNvSpPr>
                        <p:nvPr/>
                      </p:nvSpPr>
                      <p:spPr bwMode="auto">
                        <a:xfrm>
                          <a:off x="7317" y="5623"/>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Oval 803">
                          <a:extLst>
                            <a:ext uri="{FF2B5EF4-FFF2-40B4-BE49-F238E27FC236}">
                              <a16:creationId xmlns:a16="http://schemas.microsoft.com/office/drawing/2014/main" id="{7F4ED67A-2802-7E22-7852-24331FF683DF}"/>
                            </a:ext>
                          </a:extLst>
                        </p:cNvPr>
                        <p:cNvSpPr>
                          <a:spLocks noChangeArrowheads="1"/>
                        </p:cNvSpPr>
                        <p:nvPr/>
                      </p:nvSpPr>
                      <p:spPr bwMode="auto">
                        <a:xfrm>
                          <a:off x="7324" y="5623"/>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804">
                          <a:extLst>
                            <a:ext uri="{FF2B5EF4-FFF2-40B4-BE49-F238E27FC236}">
                              <a16:creationId xmlns:a16="http://schemas.microsoft.com/office/drawing/2014/main" id="{01A171DA-E171-6A85-5D0C-2350C1D08F85}"/>
                            </a:ext>
                          </a:extLst>
                        </p:cNvPr>
                        <p:cNvSpPr>
                          <a:spLocks/>
                        </p:cNvSpPr>
                        <p:nvPr/>
                      </p:nvSpPr>
                      <p:spPr bwMode="auto">
                        <a:xfrm>
                          <a:off x="7321" y="5620"/>
                          <a:ext cx="10" cy="7"/>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Oval 805">
                          <a:extLst>
                            <a:ext uri="{FF2B5EF4-FFF2-40B4-BE49-F238E27FC236}">
                              <a16:creationId xmlns:a16="http://schemas.microsoft.com/office/drawing/2014/main" id="{A6284B93-76B0-D4A3-AD07-FED33D6CAC60}"/>
                            </a:ext>
                          </a:extLst>
                        </p:cNvPr>
                        <p:cNvSpPr>
                          <a:spLocks noChangeArrowheads="1"/>
                        </p:cNvSpPr>
                        <p:nvPr/>
                      </p:nvSpPr>
                      <p:spPr bwMode="auto">
                        <a:xfrm>
                          <a:off x="7303" y="5629"/>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7" name="Oval 806">
                          <a:extLst>
                            <a:ext uri="{FF2B5EF4-FFF2-40B4-BE49-F238E27FC236}">
                              <a16:creationId xmlns:a16="http://schemas.microsoft.com/office/drawing/2014/main" id="{B22237AD-A26E-7D88-6AF0-66D2923F1EA0}"/>
                            </a:ext>
                          </a:extLst>
                        </p:cNvPr>
                        <p:cNvSpPr>
                          <a:spLocks noChangeArrowheads="1"/>
                        </p:cNvSpPr>
                        <p:nvPr/>
                      </p:nvSpPr>
                      <p:spPr bwMode="auto">
                        <a:xfrm>
                          <a:off x="7310" y="5629"/>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807">
                          <a:extLst>
                            <a:ext uri="{FF2B5EF4-FFF2-40B4-BE49-F238E27FC236}">
                              <a16:creationId xmlns:a16="http://schemas.microsoft.com/office/drawing/2014/main" id="{7F561F8B-0DB1-8EBB-1D06-9A1C4C6A58DD}"/>
                            </a:ext>
                          </a:extLst>
                        </p:cNvPr>
                        <p:cNvSpPr>
                          <a:spLocks/>
                        </p:cNvSpPr>
                        <p:nvPr/>
                      </p:nvSpPr>
                      <p:spPr bwMode="auto">
                        <a:xfrm>
                          <a:off x="7307" y="5625"/>
                          <a:ext cx="9" cy="7"/>
                        </a:xfrm>
                        <a:custGeom>
                          <a:avLst/>
                          <a:gdLst>
                            <a:gd name="T0" fmla="*/ 14 w 14"/>
                            <a:gd name="T1" fmla="*/ 8 h 11"/>
                            <a:gd name="T2" fmla="*/ 6 w 14"/>
                            <a:gd name="T3" fmla="*/ 10 h 11"/>
                            <a:gd name="T4" fmla="*/ 1 w 14"/>
                            <a:gd name="T5" fmla="*/ 4 h 11"/>
                            <a:gd name="T6" fmla="*/ 9 w 14"/>
                            <a:gd name="T7" fmla="*/ 2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2"/>
                              </a:cubicBezTo>
                              <a:cubicBezTo>
                                <a:pt x="12" y="3"/>
                                <a:pt x="14" y="6"/>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808">
                          <a:extLst>
                            <a:ext uri="{FF2B5EF4-FFF2-40B4-BE49-F238E27FC236}">
                              <a16:creationId xmlns:a16="http://schemas.microsoft.com/office/drawing/2014/main" id="{09E76057-C45C-5067-B263-06E8780A6A39}"/>
                            </a:ext>
                          </a:extLst>
                        </p:cNvPr>
                        <p:cNvSpPr>
                          <a:spLocks/>
                        </p:cNvSpPr>
                        <p:nvPr/>
                      </p:nvSpPr>
                      <p:spPr bwMode="auto">
                        <a:xfrm>
                          <a:off x="7178" y="5251"/>
                          <a:ext cx="181" cy="398"/>
                        </a:xfrm>
                        <a:custGeom>
                          <a:avLst/>
                          <a:gdLst>
                            <a:gd name="T0" fmla="*/ 39 w 280"/>
                            <a:gd name="T1" fmla="*/ 191 h 617"/>
                            <a:gd name="T2" fmla="*/ 66 w 280"/>
                            <a:gd name="T3" fmla="*/ 203 h 617"/>
                            <a:gd name="T4" fmla="*/ 93 w 280"/>
                            <a:gd name="T5" fmla="*/ 223 h 617"/>
                            <a:gd name="T6" fmla="*/ 116 w 280"/>
                            <a:gd name="T7" fmla="*/ 248 h 617"/>
                            <a:gd name="T8" fmla="*/ 134 w 280"/>
                            <a:gd name="T9" fmla="*/ 277 h 617"/>
                            <a:gd name="T10" fmla="*/ 150 w 280"/>
                            <a:gd name="T11" fmla="*/ 313 h 617"/>
                            <a:gd name="T12" fmla="*/ 155 w 280"/>
                            <a:gd name="T13" fmla="*/ 328 h 617"/>
                            <a:gd name="T14" fmla="*/ 160 w 280"/>
                            <a:gd name="T15" fmla="*/ 345 h 617"/>
                            <a:gd name="T16" fmla="*/ 147 w 280"/>
                            <a:gd name="T17" fmla="*/ 540 h 617"/>
                            <a:gd name="T18" fmla="*/ 176 w 280"/>
                            <a:gd name="T19" fmla="*/ 611 h 617"/>
                            <a:gd name="T20" fmla="*/ 182 w 280"/>
                            <a:gd name="T21" fmla="*/ 397 h 617"/>
                            <a:gd name="T22" fmla="*/ 176 w 280"/>
                            <a:gd name="T23" fmla="*/ 246 h 617"/>
                            <a:gd name="T24" fmla="*/ 193 w 280"/>
                            <a:gd name="T25" fmla="*/ 216 h 617"/>
                            <a:gd name="T26" fmla="*/ 209 w 280"/>
                            <a:gd name="T27" fmla="*/ 193 h 617"/>
                            <a:gd name="T28" fmla="*/ 229 w 280"/>
                            <a:gd name="T29" fmla="*/ 168 h 617"/>
                            <a:gd name="T30" fmla="*/ 249 w 280"/>
                            <a:gd name="T31" fmla="*/ 148 h 617"/>
                            <a:gd name="T32" fmla="*/ 267 w 280"/>
                            <a:gd name="T33" fmla="*/ 133 h 617"/>
                            <a:gd name="T34" fmla="*/ 280 w 280"/>
                            <a:gd name="T35" fmla="*/ 125 h 617"/>
                            <a:gd name="T36" fmla="*/ 267 w 280"/>
                            <a:gd name="T37" fmla="*/ 132 h 617"/>
                            <a:gd name="T38" fmla="*/ 247 w 280"/>
                            <a:gd name="T39" fmla="*/ 145 h 617"/>
                            <a:gd name="T40" fmla="*/ 224 w 280"/>
                            <a:gd name="T41" fmla="*/ 164 h 617"/>
                            <a:gd name="T42" fmla="*/ 202 w 280"/>
                            <a:gd name="T43" fmla="*/ 187 h 617"/>
                            <a:gd name="T44" fmla="*/ 182 w 280"/>
                            <a:gd name="T45" fmla="*/ 210 h 617"/>
                            <a:gd name="T46" fmla="*/ 175 w 280"/>
                            <a:gd name="T47" fmla="*/ 221 h 617"/>
                            <a:gd name="T48" fmla="*/ 157 w 280"/>
                            <a:gd name="T49" fmla="*/ 73 h 617"/>
                            <a:gd name="T50" fmla="*/ 153 w 280"/>
                            <a:gd name="T51" fmla="*/ 73 h 617"/>
                            <a:gd name="T52" fmla="*/ 161 w 280"/>
                            <a:gd name="T53" fmla="*/ 240 h 617"/>
                            <a:gd name="T54" fmla="*/ 161 w 280"/>
                            <a:gd name="T55" fmla="*/ 243 h 617"/>
                            <a:gd name="T56" fmla="*/ 161 w 280"/>
                            <a:gd name="T57" fmla="*/ 304 h 617"/>
                            <a:gd name="T58" fmla="*/ 144 w 280"/>
                            <a:gd name="T59" fmla="*/ 271 h 617"/>
                            <a:gd name="T60" fmla="*/ 123 w 280"/>
                            <a:gd name="T61" fmla="*/ 243 h 617"/>
                            <a:gd name="T62" fmla="*/ 97 w 280"/>
                            <a:gd name="T63" fmla="*/ 218 h 617"/>
                            <a:gd name="T64" fmla="*/ 68 w 280"/>
                            <a:gd name="T65" fmla="*/ 199 h 617"/>
                            <a:gd name="T66" fmla="*/ 40 w 280"/>
                            <a:gd name="T67" fmla="*/ 188 h 617"/>
                            <a:gd name="T68" fmla="*/ 11 w 280"/>
                            <a:gd name="T69" fmla="*/ 183 h 617"/>
                            <a:gd name="T70" fmla="*/ 11 w 280"/>
                            <a:gd name="T71" fmla="*/ 18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617">
                              <a:moveTo>
                                <a:pt x="23" y="186"/>
                              </a:moveTo>
                              <a:cubicBezTo>
                                <a:pt x="28" y="187"/>
                                <a:pt x="33" y="189"/>
                                <a:pt x="39" y="191"/>
                              </a:cubicBezTo>
                              <a:cubicBezTo>
                                <a:pt x="44" y="193"/>
                                <a:pt x="50" y="195"/>
                                <a:pt x="56" y="198"/>
                              </a:cubicBezTo>
                              <a:cubicBezTo>
                                <a:pt x="59" y="200"/>
                                <a:pt x="62" y="201"/>
                                <a:pt x="66" y="203"/>
                              </a:cubicBezTo>
                              <a:cubicBezTo>
                                <a:pt x="69" y="205"/>
                                <a:pt x="72" y="207"/>
                                <a:pt x="75" y="209"/>
                              </a:cubicBezTo>
                              <a:cubicBezTo>
                                <a:pt x="81" y="213"/>
                                <a:pt x="87" y="218"/>
                                <a:pt x="93" y="223"/>
                              </a:cubicBezTo>
                              <a:cubicBezTo>
                                <a:pt x="98" y="228"/>
                                <a:pt x="104" y="233"/>
                                <a:pt x="109" y="239"/>
                              </a:cubicBezTo>
                              <a:cubicBezTo>
                                <a:pt x="116" y="248"/>
                                <a:pt x="116" y="248"/>
                                <a:pt x="116" y="248"/>
                              </a:cubicBezTo>
                              <a:cubicBezTo>
                                <a:pt x="119" y="251"/>
                                <a:pt x="121" y="254"/>
                                <a:pt x="123" y="258"/>
                              </a:cubicBezTo>
                              <a:cubicBezTo>
                                <a:pt x="127" y="264"/>
                                <a:pt x="131" y="270"/>
                                <a:pt x="134" y="277"/>
                              </a:cubicBezTo>
                              <a:cubicBezTo>
                                <a:pt x="138" y="284"/>
                                <a:pt x="141" y="290"/>
                                <a:pt x="144" y="296"/>
                              </a:cubicBezTo>
                              <a:cubicBezTo>
                                <a:pt x="146" y="302"/>
                                <a:pt x="148" y="308"/>
                                <a:pt x="150" y="313"/>
                              </a:cubicBezTo>
                              <a:cubicBezTo>
                                <a:pt x="151" y="316"/>
                                <a:pt x="152" y="319"/>
                                <a:pt x="153" y="321"/>
                              </a:cubicBezTo>
                              <a:cubicBezTo>
                                <a:pt x="154" y="324"/>
                                <a:pt x="155" y="326"/>
                                <a:pt x="155" y="328"/>
                              </a:cubicBezTo>
                              <a:cubicBezTo>
                                <a:pt x="157" y="333"/>
                                <a:pt x="158" y="337"/>
                                <a:pt x="159" y="341"/>
                              </a:cubicBezTo>
                              <a:cubicBezTo>
                                <a:pt x="159" y="342"/>
                                <a:pt x="160" y="344"/>
                                <a:pt x="160" y="345"/>
                              </a:cubicBezTo>
                              <a:cubicBezTo>
                                <a:pt x="160" y="362"/>
                                <a:pt x="159" y="379"/>
                                <a:pt x="158" y="396"/>
                              </a:cubicBezTo>
                              <a:cubicBezTo>
                                <a:pt x="156" y="442"/>
                                <a:pt x="152" y="490"/>
                                <a:pt x="147" y="540"/>
                              </a:cubicBezTo>
                              <a:cubicBezTo>
                                <a:pt x="144" y="565"/>
                                <a:pt x="141" y="591"/>
                                <a:pt x="138" y="617"/>
                              </a:cubicBezTo>
                              <a:cubicBezTo>
                                <a:pt x="150" y="613"/>
                                <a:pt x="163" y="612"/>
                                <a:pt x="176" y="611"/>
                              </a:cubicBezTo>
                              <a:cubicBezTo>
                                <a:pt x="178" y="588"/>
                                <a:pt x="179" y="565"/>
                                <a:pt x="180" y="542"/>
                              </a:cubicBezTo>
                              <a:cubicBezTo>
                                <a:pt x="182" y="492"/>
                                <a:pt x="183" y="443"/>
                                <a:pt x="182" y="397"/>
                              </a:cubicBezTo>
                              <a:cubicBezTo>
                                <a:pt x="182" y="350"/>
                                <a:pt x="180" y="307"/>
                                <a:pt x="178" y="266"/>
                              </a:cubicBezTo>
                              <a:cubicBezTo>
                                <a:pt x="177" y="259"/>
                                <a:pt x="177" y="253"/>
                                <a:pt x="176" y="246"/>
                              </a:cubicBezTo>
                              <a:cubicBezTo>
                                <a:pt x="179" y="242"/>
                                <a:pt x="182" y="235"/>
                                <a:pt x="187" y="228"/>
                              </a:cubicBezTo>
                              <a:cubicBezTo>
                                <a:pt x="189" y="224"/>
                                <a:pt x="191" y="220"/>
                                <a:pt x="193" y="216"/>
                              </a:cubicBezTo>
                              <a:cubicBezTo>
                                <a:pt x="195" y="213"/>
                                <a:pt x="198" y="209"/>
                                <a:pt x="201" y="205"/>
                              </a:cubicBezTo>
                              <a:cubicBezTo>
                                <a:pt x="203" y="201"/>
                                <a:pt x="206" y="197"/>
                                <a:pt x="209" y="193"/>
                              </a:cubicBezTo>
                              <a:cubicBezTo>
                                <a:pt x="212" y="188"/>
                                <a:pt x="215" y="185"/>
                                <a:pt x="219" y="180"/>
                              </a:cubicBezTo>
                              <a:cubicBezTo>
                                <a:pt x="222" y="176"/>
                                <a:pt x="225" y="172"/>
                                <a:pt x="229" y="168"/>
                              </a:cubicBezTo>
                              <a:cubicBezTo>
                                <a:pt x="232" y="165"/>
                                <a:pt x="236" y="161"/>
                                <a:pt x="239" y="157"/>
                              </a:cubicBezTo>
                              <a:cubicBezTo>
                                <a:pt x="242" y="154"/>
                                <a:pt x="246" y="150"/>
                                <a:pt x="249" y="148"/>
                              </a:cubicBezTo>
                              <a:cubicBezTo>
                                <a:pt x="253" y="145"/>
                                <a:pt x="256" y="142"/>
                                <a:pt x="259" y="139"/>
                              </a:cubicBezTo>
                              <a:cubicBezTo>
                                <a:pt x="262" y="137"/>
                                <a:pt x="265" y="135"/>
                                <a:pt x="267" y="133"/>
                              </a:cubicBezTo>
                              <a:cubicBezTo>
                                <a:pt x="270" y="131"/>
                                <a:pt x="272" y="129"/>
                                <a:pt x="274" y="128"/>
                              </a:cubicBezTo>
                              <a:cubicBezTo>
                                <a:pt x="278" y="126"/>
                                <a:pt x="280" y="125"/>
                                <a:pt x="280" y="125"/>
                              </a:cubicBezTo>
                              <a:cubicBezTo>
                                <a:pt x="280" y="125"/>
                                <a:pt x="278" y="125"/>
                                <a:pt x="274" y="128"/>
                              </a:cubicBezTo>
                              <a:cubicBezTo>
                                <a:pt x="272" y="129"/>
                                <a:pt x="269" y="130"/>
                                <a:pt x="267" y="132"/>
                              </a:cubicBezTo>
                              <a:cubicBezTo>
                                <a:pt x="264" y="133"/>
                                <a:pt x="261" y="135"/>
                                <a:pt x="257" y="137"/>
                              </a:cubicBezTo>
                              <a:cubicBezTo>
                                <a:pt x="254" y="140"/>
                                <a:pt x="250" y="142"/>
                                <a:pt x="247" y="145"/>
                              </a:cubicBezTo>
                              <a:cubicBezTo>
                                <a:pt x="243" y="147"/>
                                <a:pt x="239" y="150"/>
                                <a:pt x="236" y="154"/>
                              </a:cubicBezTo>
                              <a:cubicBezTo>
                                <a:pt x="232" y="157"/>
                                <a:pt x="228" y="160"/>
                                <a:pt x="224" y="164"/>
                              </a:cubicBezTo>
                              <a:cubicBezTo>
                                <a:pt x="220" y="167"/>
                                <a:pt x="216" y="171"/>
                                <a:pt x="213" y="175"/>
                              </a:cubicBezTo>
                              <a:cubicBezTo>
                                <a:pt x="209" y="179"/>
                                <a:pt x="205" y="182"/>
                                <a:pt x="202" y="187"/>
                              </a:cubicBezTo>
                              <a:cubicBezTo>
                                <a:pt x="198" y="191"/>
                                <a:pt x="195" y="195"/>
                                <a:pt x="192" y="199"/>
                              </a:cubicBezTo>
                              <a:cubicBezTo>
                                <a:pt x="188" y="203"/>
                                <a:pt x="185" y="206"/>
                                <a:pt x="182" y="210"/>
                              </a:cubicBezTo>
                              <a:cubicBezTo>
                                <a:pt x="180" y="214"/>
                                <a:pt x="177" y="217"/>
                                <a:pt x="175" y="220"/>
                              </a:cubicBezTo>
                              <a:cubicBezTo>
                                <a:pt x="175" y="221"/>
                                <a:pt x="175" y="221"/>
                                <a:pt x="175" y="221"/>
                              </a:cubicBezTo>
                              <a:cubicBezTo>
                                <a:pt x="173" y="198"/>
                                <a:pt x="171" y="177"/>
                                <a:pt x="169" y="157"/>
                              </a:cubicBezTo>
                              <a:cubicBezTo>
                                <a:pt x="165" y="124"/>
                                <a:pt x="161" y="96"/>
                                <a:pt x="157" y="73"/>
                              </a:cubicBezTo>
                              <a:cubicBezTo>
                                <a:pt x="150" y="26"/>
                                <a:pt x="144" y="0"/>
                                <a:pt x="144" y="0"/>
                              </a:cubicBezTo>
                              <a:cubicBezTo>
                                <a:pt x="144" y="0"/>
                                <a:pt x="148" y="27"/>
                                <a:pt x="153" y="73"/>
                              </a:cubicBezTo>
                              <a:cubicBezTo>
                                <a:pt x="155" y="97"/>
                                <a:pt x="157" y="125"/>
                                <a:pt x="159" y="158"/>
                              </a:cubicBezTo>
                              <a:cubicBezTo>
                                <a:pt x="160" y="183"/>
                                <a:pt x="161" y="210"/>
                                <a:pt x="161" y="240"/>
                              </a:cubicBezTo>
                              <a:cubicBezTo>
                                <a:pt x="160" y="241"/>
                                <a:pt x="160" y="242"/>
                                <a:pt x="160" y="242"/>
                              </a:cubicBezTo>
                              <a:cubicBezTo>
                                <a:pt x="161" y="243"/>
                                <a:pt x="161" y="243"/>
                                <a:pt x="161" y="243"/>
                              </a:cubicBezTo>
                              <a:cubicBezTo>
                                <a:pt x="161" y="251"/>
                                <a:pt x="161" y="259"/>
                                <a:pt x="161" y="267"/>
                              </a:cubicBezTo>
                              <a:cubicBezTo>
                                <a:pt x="161" y="279"/>
                                <a:pt x="161" y="291"/>
                                <a:pt x="161" y="304"/>
                              </a:cubicBezTo>
                              <a:cubicBezTo>
                                <a:pt x="159" y="300"/>
                                <a:pt x="157" y="295"/>
                                <a:pt x="155" y="291"/>
                              </a:cubicBezTo>
                              <a:cubicBezTo>
                                <a:pt x="152" y="284"/>
                                <a:pt x="148" y="278"/>
                                <a:pt x="144" y="271"/>
                              </a:cubicBezTo>
                              <a:cubicBezTo>
                                <a:pt x="140" y="265"/>
                                <a:pt x="135" y="259"/>
                                <a:pt x="131" y="252"/>
                              </a:cubicBezTo>
                              <a:cubicBezTo>
                                <a:pt x="128" y="249"/>
                                <a:pt x="126" y="246"/>
                                <a:pt x="123" y="243"/>
                              </a:cubicBezTo>
                              <a:cubicBezTo>
                                <a:pt x="115" y="234"/>
                                <a:pt x="115" y="234"/>
                                <a:pt x="115" y="234"/>
                              </a:cubicBezTo>
                              <a:cubicBezTo>
                                <a:pt x="109" y="228"/>
                                <a:pt x="103" y="223"/>
                                <a:pt x="97" y="218"/>
                              </a:cubicBezTo>
                              <a:cubicBezTo>
                                <a:pt x="90" y="213"/>
                                <a:pt x="84" y="208"/>
                                <a:pt x="77" y="205"/>
                              </a:cubicBezTo>
                              <a:cubicBezTo>
                                <a:pt x="74" y="203"/>
                                <a:pt x="71" y="201"/>
                                <a:pt x="68" y="199"/>
                              </a:cubicBezTo>
                              <a:cubicBezTo>
                                <a:pt x="64" y="198"/>
                                <a:pt x="61" y="196"/>
                                <a:pt x="58" y="195"/>
                              </a:cubicBezTo>
                              <a:cubicBezTo>
                                <a:pt x="52" y="192"/>
                                <a:pt x="45" y="190"/>
                                <a:pt x="40" y="188"/>
                              </a:cubicBezTo>
                              <a:cubicBezTo>
                                <a:pt x="34" y="187"/>
                                <a:pt x="28" y="185"/>
                                <a:pt x="24" y="185"/>
                              </a:cubicBezTo>
                              <a:cubicBezTo>
                                <a:pt x="19" y="184"/>
                                <a:pt x="15" y="183"/>
                                <a:pt x="11" y="183"/>
                              </a:cubicBezTo>
                              <a:cubicBezTo>
                                <a:pt x="4" y="182"/>
                                <a:pt x="0" y="183"/>
                                <a:pt x="0" y="183"/>
                              </a:cubicBezTo>
                              <a:cubicBezTo>
                                <a:pt x="0" y="183"/>
                                <a:pt x="4" y="183"/>
                                <a:pt x="11" y="184"/>
                              </a:cubicBezTo>
                              <a:cubicBezTo>
                                <a:pt x="14" y="184"/>
                                <a:pt x="19" y="185"/>
                                <a:pt x="23" y="186"/>
                              </a:cubicBezTo>
                              <a:close/>
                            </a:path>
                          </a:pathLst>
                        </a:custGeom>
                        <a:solidFill>
                          <a:srgbClr val="864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809">
                          <a:extLst>
                            <a:ext uri="{FF2B5EF4-FFF2-40B4-BE49-F238E27FC236}">
                              <a16:creationId xmlns:a16="http://schemas.microsoft.com/office/drawing/2014/main" id="{CE8E4ADD-4E5F-5C17-6968-5CBAFFA96C0F}"/>
                            </a:ext>
                          </a:extLst>
                        </p:cNvPr>
                        <p:cNvSpPr>
                          <a:spLocks/>
                        </p:cNvSpPr>
                        <p:nvPr/>
                      </p:nvSpPr>
                      <p:spPr bwMode="auto">
                        <a:xfrm>
                          <a:off x="7052" y="5308"/>
                          <a:ext cx="159" cy="68"/>
                        </a:xfrm>
                        <a:custGeom>
                          <a:avLst/>
                          <a:gdLst>
                            <a:gd name="T0" fmla="*/ 247 w 247"/>
                            <a:gd name="T1" fmla="*/ 106 h 106"/>
                            <a:gd name="T2" fmla="*/ 227 w 247"/>
                            <a:gd name="T3" fmla="*/ 67 h 106"/>
                            <a:gd name="T4" fmla="*/ 0 w 247"/>
                            <a:gd name="T5" fmla="*/ 100 h 106"/>
                            <a:gd name="T6" fmla="*/ 247 w 247"/>
                            <a:gd name="T7" fmla="*/ 106 h 106"/>
                          </a:gdLst>
                          <a:ahLst/>
                          <a:cxnLst>
                            <a:cxn ang="0">
                              <a:pos x="T0" y="T1"/>
                            </a:cxn>
                            <a:cxn ang="0">
                              <a:pos x="T2" y="T3"/>
                            </a:cxn>
                            <a:cxn ang="0">
                              <a:pos x="T4" y="T5"/>
                            </a:cxn>
                            <a:cxn ang="0">
                              <a:pos x="T6" y="T7"/>
                            </a:cxn>
                          </a:cxnLst>
                          <a:rect l="0" t="0" r="r" b="b"/>
                          <a:pathLst>
                            <a:path w="247" h="106">
                              <a:moveTo>
                                <a:pt x="247" y="106"/>
                              </a:moveTo>
                              <a:cubicBezTo>
                                <a:pt x="245" y="92"/>
                                <a:pt x="241" y="86"/>
                                <a:pt x="227" y="67"/>
                              </a:cubicBezTo>
                              <a:cubicBezTo>
                                <a:pt x="174" y="0"/>
                                <a:pt x="48" y="26"/>
                                <a:pt x="0" y="100"/>
                              </a:cubicBezTo>
                              <a:cubicBezTo>
                                <a:pt x="142" y="43"/>
                                <a:pt x="223" y="88"/>
                                <a:pt x="247" y="106"/>
                              </a:cubicBezTo>
                              <a:close/>
                            </a:path>
                          </a:pathLst>
                        </a:custGeom>
                        <a:solidFill>
                          <a:srgbClr val="429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810">
                          <a:extLst>
                            <a:ext uri="{FF2B5EF4-FFF2-40B4-BE49-F238E27FC236}">
                              <a16:creationId xmlns:a16="http://schemas.microsoft.com/office/drawing/2014/main" id="{7702481D-6B80-B838-59EC-42242F7E3F1D}"/>
                            </a:ext>
                          </a:extLst>
                        </p:cNvPr>
                        <p:cNvSpPr>
                          <a:spLocks/>
                        </p:cNvSpPr>
                        <p:nvPr/>
                      </p:nvSpPr>
                      <p:spPr bwMode="auto">
                        <a:xfrm>
                          <a:off x="7051" y="5336"/>
                          <a:ext cx="160" cy="89"/>
                        </a:xfrm>
                        <a:custGeom>
                          <a:avLst/>
                          <a:gdLst>
                            <a:gd name="T0" fmla="*/ 1 w 248"/>
                            <a:gd name="T1" fmla="*/ 57 h 139"/>
                            <a:gd name="T2" fmla="*/ 0 w 248"/>
                            <a:gd name="T3" fmla="*/ 59 h 139"/>
                            <a:gd name="T4" fmla="*/ 29 w 248"/>
                            <a:gd name="T5" fmla="*/ 65 h 139"/>
                            <a:gd name="T6" fmla="*/ 243 w 248"/>
                            <a:gd name="T7" fmla="*/ 69 h 139"/>
                            <a:gd name="T8" fmla="*/ 248 w 248"/>
                            <a:gd name="T9" fmla="*/ 64 h 139"/>
                            <a:gd name="T10" fmla="*/ 248 w 248"/>
                            <a:gd name="T11" fmla="*/ 63 h 139"/>
                            <a:gd name="T12" fmla="*/ 1 w 248"/>
                            <a:gd name="T13" fmla="*/ 57 h 139"/>
                          </a:gdLst>
                          <a:ahLst/>
                          <a:cxnLst>
                            <a:cxn ang="0">
                              <a:pos x="T0" y="T1"/>
                            </a:cxn>
                            <a:cxn ang="0">
                              <a:pos x="T2" y="T3"/>
                            </a:cxn>
                            <a:cxn ang="0">
                              <a:pos x="T4" y="T5"/>
                            </a:cxn>
                            <a:cxn ang="0">
                              <a:pos x="T6" y="T7"/>
                            </a:cxn>
                            <a:cxn ang="0">
                              <a:pos x="T8" y="T9"/>
                            </a:cxn>
                            <a:cxn ang="0">
                              <a:pos x="T10" y="T11"/>
                            </a:cxn>
                            <a:cxn ang="0">
                              <a:pos x="T12" y="T13"/>
                            </a:cxn>
                          </a:cxnLst>
                          <a:rect l="0" t="0" r="r" b="b"/>
                          <a:pathLst>
                            <a:path w="248" h="139">
                              <a:moveTo>
                                <a:pt x="1" y="57"/>
                              </a:moveTo>
                              <a:cubicBezTo>
                                <a:pt x="1" y="58"/>
                                <a:pt x="0" y="58"/>
                                <a:pt x="0" y="59"/>
                              </a:cubicBezTo>
                              <a:cubicBezTo>
                                <a:pt x="9" y="60"/>
                                <a:pt x="19" y="62"/>
                                <a:pt x="29" y="65"/>
                              </a:cubicBezTo>
                              <a:cubicBezTo>
                                <a:pt x="96" y="83"/>
                                <a:pt x="165" y="139"/>
                                <a:pt x="243" y="69"/>
                              </a:cubicBezTo>
                              <a:cubicBezTo>
                                <a:pt x="245" y="68"/>
                                <a:pt x="247" y="66"/>
                                <a:pt x="248" y="64"/>
                              </a:cubicBezTo>
                              <a:cubicBezTo>
                                <a:pt x="248" y="64"/>
                                <a:pt x="248" y="63"/>
                                <a:pt x="248" y="63"/>
                              </a:cubicBezTo>
                              <a:cubicBezTo>
                                <a:pt x="224" y="45"/>
                                <a:pt x="143" y="0"/>
                                <a:pt x="1" y="57"/>
                              </a:cubicBezTo>
                              <a:close/>
                            </a:path>
                          </a:pathLst>
                        </a:custGeom>
                        <a:solidFill>
                          <a:srgbClr val="6BB5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811">
                          <a:extLst>
                            <a:ext uri="{FF2B5EF4-FFF2-40B4-BE49-F238E27FC236}">
                              <a16:creationId xmlns:a16="http://schemas.microsoft.com/office/drawing/2014/main" id="{516F3ABE-E703-F09E-9F04-7D385244F13F}"/>
                            </a:ext>
                          </a:extLst>
                        </p:cNvPr>
                        <p:cNvSpPr>
                          <a:spLocks/>
                        </p:cNvSpPr>
                        <p:nvPr/>
                      </p:nvSpPr>
                      <p:spPr bwMode="auto">
                        <a:xfrm>
                          <a:off x="7197" y="5150"/>
                          <a:ext cx="113" cy="139"/>
                        </a:xfrm>
                        <a:custGeom>
                          <a:avLst/>
                          <a:gdLst>
                            <a:gd name="T0" fmla="*/ 122 w 175"/>
                            <a:gd name="T1" fmla="*/ 215 h 215"/>
                            <a:gd name="T2" fmla="*/ 144 w 175"/>
                            <a:gd name="T3" fmla="*/ 178 h 215"/>
                            <a:gd name="T4" fmla="*/ 0 w 175"/>
                            <a:gd name="T5" fmla="*/ 0 h 215"/>
                            <a:gd name="T6" fmla="*/ 122 w 175"/>
                            <a:gd name="T7" fmla="*/ 215 h 215"/>
                          </a:gdLst>
                          <a:ahLst/>
                          <a:cxnLst>
                            <a:cxn ang="0">
                              <a:pos x="T0" y="T1"/>
                            </a:cxn>
                            <a:cxn ang="0">
                              <a:pos x="T2" y="T3"/>
                            </a:cxn>
                            <a:cxn ang="0">
                              <a:pos x="T4" y="T5"/>
                            </a:cxn>
                            <a:cxn ang="0">
                              <a:pos x="T6" y="T7"/>
                            </a:cxn>
                          </a:cxnLst>
                          <a:rect l="0" t="0" r="r" b="b"/>
                          <a:pathLst>
                            <a:path w="175" h="215">
                              <a:moveTo>
                                <a:pt x="122" y="215"/>
                              </a:moveTo>
                              <a:cubicBezTo>
                                <a:pt x="132" y="206"/>
                                <a:pt x="136" y="200"/>
                                <a:pt x="144" y="178"/>
                              </a:cubicBezTo>
                              <a:cubicBezTo>
                                <a:pt x="175" y="98"/>
                                <a:pt x="88" y="3"/>
                                <a:pt x="0" y="0"/>
                              </a:cubicBezTo>
                              <a:cubicBezTo>
                                <a:pt x="122" y="93"/>
                                <a:pt x="124" y="185"/>
                                <a:pt x="122" y="215"/>
                              </a:cubicBezTo>
                              <a:close/>
                            </a:path>
                          </a:pathLst>
                        </a:custGeom>
                        <a:solidFill>
                          <a:srgbClr val="429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3" name="Freeform 812">
                          <a:extLst>
                            <a:ext uri="{FF2B5EF4-FFF2-40B4-BE49-F238E27FC236}">
                              <a16:creationId xmlns:a16="http://schemas.microsoft.com/office/drawing/2014/main" id="{9E87CFAB-F3CC-F81B-41C9-CDE7A3E7BDE4}"/>
                            </a:ext>
                          </a:extLst>
                        </p:cNvPr>
                        <p:cNvSpPr>
                          <a:spLocks/>
                        </p:cNvSpPr>
                        <p:nvPr/>
                      </p:nvSpPr>
                      <p:spPr bwMode="auto">
                        <a:xfrm>
                          <a:off x="7195" y="5150"/>
                          <a:ext cx="82" cy="139"/>
                        </a:xfrm>
                        <a:custGeom>
                          <a:avLst/>
                          <a:gdLst>
                            <a:gd name="T0" fmla="*/ 3 w 127"/>
                            <a:gd name="T1" fmla="*/ 0 h 216"/>
                            <a:gd name="T2" fmla="*/ 0 w 127"/>
                            <a:gd name="T3" fmla="*/ 0 h 216"/>
                            <a:gd name="T4" fmla="*/ 10 w 127"/>
                            <a:gd name="T5" fmla="*/ 28 h 216"/>
                            <a:gd name="T6" fmla="*/ 116 w 127"/>
                            <a:gd name="T7" fmla="*/ 214 h 216"/>
                            <a:gd name="T8" fmla="*/ 124 w 127"/>
                            <a:gd name="T9" fmla="*/ 216 h 216"/>
                            <a:gd name="T10" fmla="*/ 125 w 127"/>
                            <a:gd name="T11" fmla="*/ 215 h 216"/>
                            <a:gd name="T12" fmla="*/ 3 w 127"/>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127" h="216">
                              <a:moveTo>
                                <a:pt x="3" y="0"/>
                              </a:moveTo>
                              <a:cubicBezTo>
                                <a:pt x="2" y="0"/>
                                <a:pt x="1" y="0"/>
                                <a:pt x="0" y="0"/>
                              </a:cubicBezTo>
                              <a:cubicBezTo>
                                <a:pt x="4" y="9"/>
                                <a:pt x="8" y="18"/>
                                <a:pt x="10" y="28"/>
                              </a:cubicBezTo>
                              <a:cubicBezTo>
                                <a:pt x="29" y="95"/>
                                <a:pt x="17" y="183"/>
                                <a:pt x="116" y="214"/>
                              </a:cubicBezTo>
                              <a:cubicBezTo>
                                <a:pt x="119" y="215"/>
                                <a:pt x="121" y="216"/>
                                <a:pt x="124" y="216"/>
                              </a:cubicBezTo>
                              <a:cubicBezTo>
                                <a:pt x="125" y="215"/>
                                <a:pt x="125" y="215"/>
                                <a:pt x="125" y="215"/>
                              </a:cubicBezTo>
                              <a:cubicBezTo>
                                <a:pt x="127" y="185"/>
                                <a:pt x="125" y="93"/>
                                <a:pt x="3" y="0"/>
                              </a:cubicBezTo>
                              <a:close/>
                            </a:path>
                          </a:pathLst>
                        </a:custGeom>
                        <a:solidFill>
                          <a:srgbClr val="6BB5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813">
                          <a:extLst>
                            <a:ext uri="{FF2B5EF4-FFF2-40B4-BE49-F238E27FC236}">
                              <a16:creationId xmlns:a16="http://schemas.microsoft.com/office/drawing/2014/main" id="{5904B960-77B5-A3B1-9223-EE73168A903C}"/>
                            </a:ext>
                          </a:extLst>
                        </p:cNvPr>
                        <p:cNvSpPr>
                          <a:spLocks/>
                        </p:cNvSpPr>
                        <p:nvPr/>
                      </p:nvSpPr>
                      <p:spPr bwMode="auto">
                        <a:xfrm>
                          <a:off x="7329" y="5271"/>
                          <a:ext cx="155" cy="80"/>
                        </a:xfrm>
                        <a:custGeom>
                          <a:avLst/>
                          <a:gdLst>
                            <a:gd name="T0" fmla="*/ 0 w 240"/>
                            <a:gd name="T1" fmla="*/ 124 h 124"/>
                            <a:gd name="T2" fmla="*/ 11 w 240"/>
                            <a:gd name="T3" fmla="*/ 82 h 124"/>
                            <a:gd name="T4" fmla="*/ 240 w 240"/>
                            <a:gd name="T5" fmla="*/ 62 h 124"/>
                            <a:gd name="T6" fmla="*/ 0 w 240"/>
                            <a:gd name="T7" fmla="*/ 124 h 124"/>
                          </a:gdLst>
                          <a:ahLst/>
                          <a:cxnLst>
                            <a:cxn ang="0">
                              <a:pos x="T0" y="T1"/>
                            </a:cxn>
                            <a:cxn ang="0">
                              <a:pos x="T2" y="T3"/>
                            </a:cxn>
                            <a:cxn ang="0">
                              <a:pos x="T4" y="T5"/>
                            </a:cxn>
                            <a:cxn ang="0">
                              <a:pos x="T6" y="T7"/>
                            </a:cxn>
                          </a:cxnLst>
                          <a:rect l="0" t="0" r="r" b="b"/>
                          <a:pathLst>
                            <a:path w="240" h="124">
                              <a:moveTo>
                                <a:pt x="0" y="124"/>
                              </a:moveTo>
                              <a:cubicBezTo>
                                <a:pt x="0" y="110"/>
                                <a:pt x="2" y="103"/>
                                <a:pt x="11" y="82"/>
                              </a:cubicBezTo>
                              <a:cubicBezTo>
                                <a:pt x="47" y="4"/>
                                <a:pt x="176" y="0"/>
                                <a:pt x="240" y="62"/>
                              </a:cubicBezTo>
                              <a:cubicBezTo>
                                <a:pt x="88" y="39"/>
                                <a:pt x="20" y="101"/>
                                <a:pt x="0" y="124"/>
                              </a:cubicBezTo>
                              <a:close/>
                            </a:path>
                          </a:pathLst>
                        </a:custGeom>
                        <a:solidFill>
                          <a:srgbClr val="429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814">
                          <a:extLst>
                            <a:ext uri="{FF2B5EF4-FFF2-40B4-BE49-F238E27FC236}">
                              <a16:creationId xmlns:a16="http://schemas.microsoft.com/office/drawing/2014/main" id="{86B85B83-EC19-2DE2-75D4-2D86A8CFAB0F}"/>
                            </a:ext>
                          </a:extLst>
                        </p:cNvPr>
                        <p:cNvSpPr>
                          <a:spLocks/>
                        </p:cNvSpPr>
                        <p:nvPr/>
                      </p:nvSpPr>
                      <p:spPr bwMode="auto">
                        <a:xfrm>
                          <a:off x="7329" y="5296"/>
                          <a:ext cx="156" cy="91"/>
                        </a:xfrm>
                        <a:custGeom>
                          <a:avLst/>
                          <a:gdLst>
                            <a:gd name="T0" fmla="*/ 240 w 242"/>
                            <a:gd name="T1" fmla="*/ 23 h 140"/>
                            <a:gd name="T2" fmla="*/ 242 w 242"/>
                            <a:gd name="T3" fmla="*/ 25 h 140"/>
                            <a:gd name="T4" fmla="*/ 214 w 242"/>
                            <a:gd name="T5" fmla="*/ 37 h 140"/>
                            <a:gd name="T6" fmla="*/ 7 w 242"/>
                            <a:gd name="T7" fmla="*/ 90 h 140"/>
                            <a:gd name="T8" fmla="*/ 0 w 242"/>
                            <a:gd name="T9" fmla="*/ 86 h 140"/>
                            <a:gd name="T10" fmla="*/ 0 w 242"/>
                            <a:gd name="T11" fmla="*/ 85 h 140"/>
                            <a:gd name="T12" fmla="*/ 240 w 242"/>
                            <a:gd name="T13" fmla="*/ 23 h 140"/>
                          </a:gdLst>
                          <a:ahLst/>
                          <a:cxnLst>
                            <a:cxn ang="0">
                              <a:pos x="T0" y="T1"/>
                            </a:cxn>
                            <a:cxn ang="0">
                              <a:pos x="T2" y="T3"/>
                            </a:cxn>
                            <a:cxn ang="0">
                              <a:pos x="T4" y="T5"/>
                            </a:cxn>
                            <a:cxn ang="0">
                              <a:pos x="T6" y="T7"/>
                            </a:cxn>
                            <a:cxn ang="0">
                              <a:pos x="T8" y="T9"/>
                            </a:cxn>
                            <a:cxn ang="0">
                              <a:pos x="T10" y="T11"/>
                            </a:cxn>
                            <a:cxn ang="0">
                              <a:pos x="T12" y="T13"/>
                            </a:cxn>
                          </a:cxnLst>
                          <a:rect l="0" t="0" r="r" b="b"/>
                          <a:pathLst>
                            <a:path w="242" h="140">
                              <a:moveTo>
                                <a:pt x="240" y="23"/>
                              </a:moveTo>
                              <a:cubicBezTo>
                                <a:pt x="240" y="24"/>
                                <a:pt x="241" y="24"/>
                                <a:pt x="242" y="25"/>
                              </a:cubicBezTo>
                              <a:cubicBezTo>
                                <a:pt x="232" y="28"/>
                                <a:pt x="223" y="32"/>
                                <a:pt x="214" y="37"/>
                              </a:cubicBezTo>
                              <a:cubicBezTo>
                                <a:pt x="153" y="70"/>
                                <a:pt x="99" y="140"/>
                                <a:pt x="7" y="90"/>
                              </a:cubicBezTo>
                              <a:cubicBezTo>
                                <a:pt x="5" y="89"/>
                                <a:pt x="3" y="88"/>
                                <a:pt x="0" y="86"/>
                              </a:cubicBezTo>
                              <a:cubicBezTo>
                                <a:pt x="0" y="86"/>
                                <a:pt x="0" y="86"/>
                                <a:pt x="0" y="85"/>
                              </a:cubicBezTo>
                              <a:cubicBezTo>
                                <a:pt x="20" y="62"/>
                                <a:pt x="88" y="0"/>
                                <a:pt x="240" y="23"/>
                              </a:cubicBezTo>
                              <a:close/>
                            </a:path>
                          </a:pathLst>
                        </a:custGeom>
                        <a:solidFill>
                          <a:srgbClr val="6BB5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Oval 815">
                          <a:extLst>
                            <a:ext uri="{FF2B5EF4-FFF2-40B4-BE49-F238E27FC236}">
                              <a16:creationId xmlns:a16="http://schemas.microsoft.com/office/drawing/2014/main" id="{5BFC6840-3206-5F5D-E1CC-3D1B0F1A218A}"/>
                            </a:ext>
                          </a:extLst>
                        </p:cNvPr>
                        <p:cNvSpPr>
                          <a:spLocks noChangeArrowheads="1"/>
                        </p:cNvSpPr>
                        <p:nvPr/>
                      </p:nvSpPr>
                      <p:spPr bwMode="auto">
                        <a:xfrm>
                          <a:off x="7281" y="5643"/>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7" name="Oval 816">
                          <a:extLst>
                            <a:ext uri="{FF2B5EF4-FFF2-40B4-BE49-F238E27FC236}">
                              <a16:creationId xmlns:a16="http://schemas.microsoft.com/office/drawing/2014/main" id="{3E7B42C5-F18D-9EE8-DFBC-A88AF44B08CD}"/>
                            </a:ext>
                          </a:extLst>
                        </p:cNvPr>
                        <p:cNvSpPr>
                          <a:spLocks noChangeArrowheads="1"/>
                        </p:cNvSpPr>
                        <p:nvPr/>
                      </p:nvSpPr>
                      <p:spPr bwMode="auto">
                        <a:xfrm>
                          <a:off x="7287" y="5643"/>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8" name="Freeform 817">
                          <a:extLst>
                            <a:ext uri="{FF2B5EF4-FFF2-40B4-BE49-F238E27FC236}">
                              <a16:creationId xmlns:a16="http://schemas.microsoft.com/office/drawing/2014/main" id="{B5E814BE-B456-E63A-D92E-94483BF3519E}"/>
                            </a:ext>
                          </a:extLst>
                        </p:cNvPr>
                        <p:cNvSpPr>
                          <a:spLocks/>
                        </p:cNvSpPr>
                        <p:nvPr/>
                      </p:nvSpPr>
                      <p:spPr bwMode="auto">
                        <a:xfrm>
                          <a:off x="7285" y="5639"/>
                          <a:ext cx="9" cy="7"/>
                        </a:xfrm>
                        <a:custGeom>
                          <a:avLst/>
                          <a:gdLst>
                            <a:gd name="T0" fmla="*/ 14 w 15"/>
                            <a:gd name="T1" fmla="*/ 8 h 11"/>
                            <a:gd name="T2" fmla="*/ 6 w 15"/>
                            <a:gd name="T3" fmla="*/ 10 h 11"/>
                            <a:gd name="T4" fmla="*/ 1 w 15"/>
                            <a:gd name="T5" fmla="*/ 3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10" y="11"/>
                                <a:pt x="6" y="10"/>
                              </a:cubicBezTo>
                              <a:cubicBezTo>
                                <a:pt x="3" y="9"/>
                                <a:pt x="0" y="6"/>
                                <a:pt x="1" y="3"/>
                              </a:cubicBezTo>
                              <a:cubicBezTo>
                                <a:pt x="2" y="1"/>
                                <a:pt x="6" y="0"/>
                                <a:pt x="9" y="1"/>
                              </a:cubicBezTo>
                              <a:cubicBezTo>
                                <a:pt x="12" y="2"/>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 name="Oval 818">
                          <a:extLst>
                            <a:ext uri="{FF2B5EF4-FFF2-40B4-BE49-F238E27FC236}">
                              <a16:creationId xmlns:a16="http://schemas.microsoft.com/office/drawing/2014/main" id="{7F0F1F9B-0693-BF72-0453-A0F3B8D92E88}"/>
                            </a:ext>
                          </a:extLst>
                        </p:cNvPr>
                        <p:cNvSpPr>
                          <a:spLocks noChangeArrowheads="1"/>
                        </p:cNvSpPr>
                        <p:nvPr/>
                      </p:nvSpPr>
                      <p:spPr bwMode="auto">
                        <a:xfrm>
                          <a:off x="7272" y="5638"/>
                          <a:ext cx="8"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0" name="Oval 819">
                          <a:extLst>
                            <a:ext uri="{FF2B5EF4-FFF2-40B4-BE49-F238E27FC236}">
                              <a16:creationId xmlns:a16="http://schemas.microsoft.com/office/drawing/2014/main" id="{D469C69C-8ADF-ACE8-FC1F-BA280F1B0382}"/>
                            </a:ext>
                          </a:extLst>
                        </p:cNvPr>
                        <p:cNvSpPr>
                          <a:spLocks noChangeArrowheads="1"/>
                        </p:cNvSpPr>
                        <p:nvPr/>
                      </p:nvSpPr>
                      <p:spPr bwMode="auto">
                        <a:xfrm>
                          <a:off x="7278" y="5638"/>
                          <a:ext cx="9"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1" name="Freeform 820">
                          <a:extLst>
                            <a:ext uri="{FF2B5EF4-FFF2-40B4-BE49-F238E27FC236}">
                              <a16:creationId xmlns:a16="http://schemas.microsoft.com/office/drawing/2014/main" id="{3501CAE5-814C-7DFD-6388-D63F9A0582AC}"/>
                            </a:ext>
                          </a:extLst>
                        </p:cNvPr>
                        <p:cNvSpPr>
                          <a:spLocks/>
                        </p:cNvSpPr>
                        <p:nvPr/>
                      </p:nvSpPr>
                      <p:spPr bwMode="auto">
                        <a:xfrm>
                          <a:off x="7276" y="5634"/>
                          <a:ext cx="9" cy="7"/>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3"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2" name="Oval 821">
                          <a:extLst>
                            <a:ext uri="{FF2B5EF4-FFF2-40B4-BE49-F238E27FC236}">
                              <a16:creationId xmlns:a16="http://schemas.microsoft.com/office/drawing/2014/main" id="{028F1630-6A6C-0A61-3491-E175F31AA6FF}"/>
                            </a:ext>
                          </a:extLst>
                        </p:cNvPr>
                        <p:cNvSpPr>
                          <a:spLocks noChangeArrowheads="1"/>
                        </p:cNvSpPr>
                        <p:nvPr/>
                      </p:nvSpPr>
                      <p:spPr bwMode="auto">
                        <a:xfrm>
                          <a:off x="7281" y="5635"/>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 name="Oval 822">
                          <a:extLst>
                            <a:ext uri="{FF2B5EF4-FFF2-40B4-BE49-F238E27FC236}">
                              <a16:creationId xmlns:a16="http://schemas.microsoft.com/office/drawing/2014/main" id="{8823F97F-B466-67F6-0181-F94A7CFEFC96}"/>
                            </a:ext>
                          </a:extLst>
                        </p:cNvPr>
                        <p:cNvSpPr>
                          <a:spLocks noChangeArrowheads="1"/>
                        </p:cNvSpPr>
                        <p:nvPr/>
                      </p:nvSpPr>
                      <p:spPr bwMode="auto">
                        <a:xfrm>
                          <a:off x="7287" y="5635"/>
                          <a:ext cx="9"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Freeform 823">
                          <a:extLst>
                            <a:ext uri="{FF2B5EF4-FFF2-40B4-BE49-F238E27FC236}">
                              <a16:creationId xmlns:a16="http://schemas.microsoft.com/office/drawing/2014/main" id="{E9165DB5-AAE5-02B6-DE5E-68A76D6649A6}"/>
                            </a:ext>
                          </a:extLst>
                        </p:cNvPr>
                        <p:cNvSpPr>
                          <a:spLocks/>
                        </p:cNvSpPr>
                        <p:nvPr/>
                      </p:nvSpPr>
                      <p:spPr bwMode="auto">
                        <a:xfrm>
                          <a:off x="7285" y="5631"/>
                          <a:ext cx="9" cy="7"/>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5" name="Oval 824">
                          <a:extLst>
                            <a:ext uri="{FF2B5EF4-FFF2-40B4-BE49-F238E27FC236}">
                              <a16:creationId xmlns:a16="http://schemas.microsoft.com/office/drawing/2014/main" id="{F89BC577-E52B-DCD5-D66F-60AC1789BC62}"/>
                            </a:ext>
                          </a:extLst>
                        </p:cNvPr>
                        <p:cNvSpPr>
                          <a:spLocks noChangeArrowheads="1"/>
                        </p:cNvSpPr>
                        <p:nvPr/>
                      </p:nvSpPr>
                      <p:spPr bwMode="auto">
                        <a:xfrm>
                          <a:off x="7294" y="5639"/>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6" name="Oval 825">
                          <a:extLst>
                            <a:ext uri="{FF2B5EF4-FFF2-40B4-BE49-F238E27FC236}">
                              <a16:creationId xmlns:a16="http://schemas.microsoft.com/office/drawing/2014/main" id="{9506D50E-DDAF-5C3D-429D-D70F0EC18C85}"/>
                            </a:ext>
                          </a:extLst>
                        </p:cNvPr>
                        <p:cNvSpPr>
                          <a:spLocks noChangeArrowheads="1"/>
                        </p:cNvSpPr>
                        <p:nvPr/>
                      </p:nvSpPr>
                      <p:spPr bwMode="auto">
                        <a:xfrm>
                          <a:off x="7301" y="5639"/>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Freeform 826">
                          <a:extLst>
                            <a:ext uri="{FF2B5EF4-FFF2-40B4-BE49-F238E27FC236}">
                              <a16:creationId xmlns:a16="http://schemas.microsoft.com/office/drawing/2014/main" id="{E3AAC7A9-CFEA-6251-AF1C-71007E170C03}"/>
                            </a:ext>
                          </a:extLst>
                        </p:cNvPr>
                        <p:cNvSpPr>
                          <a:spLocks/>
                        </p:cNvSpPr>
                        <p:nvPr/>
                      </p:nvSpPr>
                      <p:spPr bwMode="auto">
                        <a:xfrm>
                          <a:off x="7298" y="5635"/>
                          <a:ext cx="9" cy="7"/>
                        </a:xfrm>
                        <a:custGeom>
                          <a:avLst/>
                          <a:gdLst>
                            <a:gd name="T0" fmla="*/ 13 w 14"/>
                            <a:gd name="T1" fmla="*/ 8 h 11"/>
                            <a:gd name="T2" fmla="*/ 6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3"/>
                              </a:cubicBezTo>
                              <a:cubicBezTo>
                                <a:pt x="2"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8" name="Oval 827">
                          <a:extLst>
                            <a:ext uri="{FF2B5EF4-FFF2-40B4-BE49-F238E27FC236}">
                              <a16:creationId xmlns:a16="http://schemas.microsoft.com/office/drawing/2014/main" id="{94D11ECC-F906-115A-88D3-016280FB63ED}"/>
                            </a:ext>
                          </a:extLst>
                        </p:cNvPr>
                        <p:cNvSpPr>
                          <a:spLocks noChangeArrowheads="1"/>
                        </p:cNvSpPr>
                        <p:nvPr/>
                      </p:nvSpPr>
                      <p:spPr bwMode="auto">
                        <a:xfrm>
                          <a:off x="7291" y="5636"/>
                          <a:ext cx="9" cy="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9" name="Oval 828">
                          <a:extLst>
                            <a:ext uri="{FF2B5EF4-FFF2-40B4-BE49-F238E27FC236}">
                              <a16:creationId xmlns:a16="http://schemas.microsoft.com/office/drawing/2014/main" id="{076C38A2-36B3-6E2C-C99B-A3EC676E40ED}"/>
                            </a:ext>
                          </a:extLst>
                        </p:cNvPr>
                        <p:cNvSpPr>
                          <a:spLocks noChangeArrowheads="1"/>
                        </p:cNvSpPr>
                        <p:nvPr/>
                      </p:nvSpPr>
                      <p:spPr bwMode="auto">
                        <a:xfrm>
                          <a:off x="7298" y="5636"/>
                          <a:ext cx="8" cy="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0" name="Freeform 829">
                          <a:extLst>
                            <a:ext uri="{FF2B5EF4-FFF2-40B4-BE49-F238E27FC236}">
                              <a16:creationId xmlns:a16="http://schemas.microsoft.com/office/drawing/2014/main" id="{35362AA2-9728-79C6-7059-F82AD6A95DFB}"/>
                            </a:ext>
                          </a:extLst>
                        </p:cNvPr>
                        <p:cNvSpPr>
                          <a:spLocks/>
                        </p:cNvSpPr>
                        <p:nvPr/>
                      </p:nvSpPr>
                      <p:spPr bwMode="auto">
                        <a:xfrm>
                          <a:off x="7295" y="5631"/>
                          <a:ext cx="9" cy="7"/>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1" name="Oval 830">
                          <a:extLst>
                            <a:ext uri="{FF2B5EF4-FFF2-40B4-BE49-F238E27FC236}">
                              <a16:creationId xmlns:a16="http://schemas.microsoft.com/office/drawing/2014/main" id="{41F4A755-7B91-3406-D433-94E54497D4BD}"/>
                            </a:ext>
                          </a:extLst>
                        </p:cNvPr>
                        <p:cNvSpPr>
                          <a:spLocks noChangeArrowheads="1"/>
                        </p:cNvSpPr>
                        <p:nvPr/>
                      </p:nvSpPr>
                      <p:spPr bwMode="auto">
                        <a:xfrm>
                          <a:off x="7271" y="5644"/>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2" name="Oval 831">
                          <a:extLst>
                            <a:ext uri="{FF2B5EF4-FFF2-40B4-BE49-F238E27FC236}">
                              <a16:creationId xmlns:a16="http://schemas.microsoft.com/office/drawing/2014/main" id="{6F2E147B-5BA4-7E29-CA32-3565E15494AB}"/>
                            </a:ext>
                          </a:extLst>
                        </p:cNvPr>
                        <p:cNvSpPr>
                          <a:spLocks noChangeArrowheads="1"/>
                        </p:cNvSpPr>
                        <p:nvPr/>
                      </p:nvSpPr>
                      <p:spPr bwMode="auto">
                        <a:xfrm>
                          <a:off x="7278" y="5644"/>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 name="Freeform 832">
                          <a:extLst>
                            <a:ext uri="{FF2B5EF4-FFF2-40B4-BE49-F238E27FC236}">
                              <a16:creationId xmlns:a16="http://schemas.microsoft.com/office/drawing/2014/main" id="{CE74CA93-A312-F679-851F-C915FC73B436}"/>
                            </a:ext>
                          </a:extLst>
                        </p:cNvPr>
                        <p:cNvSpPr>
                          <a:spLocks/>
                        </p:cNvSpPr>
                        <p:nvPr/>
                      </p:nvSpPr>
                      <p:spPr bwMode="auto">
                        <a:xfrm>
                          <a:off x="7275" y="5640"/>
                          <a:ext cx="9" cy="7"/>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4" name="Oval 833">
                          <a:extLst>
                            <a:ext uri="{FF2B5EF4-FFF2-40B4-BE49-F238E27FC236}">
                              <a16:creationId xmlns:a16="http://schemas.microsoft.com/office/drawing/2014/main" id="{D8ADB1C3-CE95-10CF-2FBC-9CEFA04E44D7}"/>
                            </a:ext>
                          </a:extLst>
                        </p:cNvPr>
                        <p:cNvSpPr>
                          <a:spLocks noChangeArrowheads="1"/>
                        </p:cNvSpPr>
                        <p:nvPr/>
                      </p:nvSpPr>
                      <p:spPr bwMode="auto">
                        <a:xfrm>
                          <a:off x="7292" y="5645"/>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Oval 834">
                          <a:extLst>
                            <a:ext uri="{FF2B5EF4-FFF2-40B4-BE49-F238E27FC236}">
                              <a16:creationId xmlns:a16="http://schemas.microsoft.com/office/drawing/2014/main" id="{F0658889-2B14-B4E4-6920-AA84293CEB3E}"/>
                            </a:ext>
                          </a:extLst>
                        </p:cNvPr>
                        <p:cNvSpPr>
                          <a:spLocks noChangeArrowheads="1"/>
                        </p:cNvSpPr>
                        <p:nvPr/>
                      </p:nvSpPr>
                      <p:spPr bwMode="auto">
                        <a:xfrm>
                          <a:off x="7299" y="5645"/>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Freeform 835">
                          <a:extLst>
                            <a:ext uri="{FF2B5EF4-FFF2-40B4-BE49-F238E27FC236}">
                              <a16:creationId xmlns:a16="http://schemas.microsoft.com/office/drawing/2014/main" id="{6CF27119-DEAF-44CF-1435-2BD2001BF3AA}"/>
                            </a:ext>
                          </a:extLst>
                        </p:cNvPr>
                        <p:cNvSpPr>
                          <a:spLocks/>
                        </p:cNvSpPr>
                        <p:nvPr/>
                      </p:nvSpPr>
                      <p:spPr bwMode="auto">
                        <a:xfrm>
                          <a:off x="7296" y="5641"/>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7" name="Oval 836">
                          <a:extLst>
                            <a:ext uri="{FF2B5EF4-FFF2-40B4-BE49-F238E27FC236}">
                              <a16:creationId xmlns:a16="http://schemas.microsoft.com/office/drawing/2014/main" id="{B167A7A3-8B10-9ACD-C16F-52B2AECADD41}"/>
                            </a:ext>
                          </a:extLst>
                        </p:cNvPr>
                        <p:cNvSpPr>
                          <a:spLocks noChangeArrowheads="1"/>
                        </p:cNvSpPr>
                        <p:nvPr/>
                      </p:nvSpPr>
                      <p:spPr bwMode="auto">
                        <a:xfrm>
                          <a:off x="7279" y="5647"/>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Oval 837">
                          <a:extLst>
                            <a:ext uri="{FF2B5EF4-FFF2-40B4-BE49-F238E27FC236}">
                              <a16:creationId xmlns:a16="http://schemas.microsoft.com/office/drawing/2014/main" id="{57A89BC4-4AEB-9A35-DD2C-4B78EA29BEAD}"/>
                            </a:ext>
                          </a:extLst>
                        </p:cNvPr>
                        <p:cNvSpPr>
                          <a:spLocks noChangeArrowheads="1"/>
                        </p:cNvSpPr>
                        <p:nvPr/>
                      </p:nvSpPr>
                      <p:spPr bwMode="auto">
                        <a:xfrm>
                          <a:off x="7286" y="5647"/>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Freeform 838">
                          <a:extLst>
                            <a:ext uri="{FF2B5EF4-FFF2-40B4-BE49-F238E27FC236}">
                              <a16:creationId xmlns:a16="http://schemas.microsoft.com/office/drawing/2014/main" id="{55FC7576-0907-5068-B2C8-8E6B52A7D216}"/>
                            </a:ext>
                          </a:extLst>
                        </p:cNvPr>
                        <p:cNvSpPr>
                          <a:spLocks/>
                        </p:cNvSpPr>
                        <p:nvPr/>
                      </p:nvSpPr>
                      <p:spPr bwMode="auto">
                        <a:xfrm>
                          <a:off x="7283" y="5643"/>
                          <a:ext cx="9" cy="7"/>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0" name="Oval 839">
                          <a:extLst>
                            <a:ext uri="{FF2B5EF4-FFF2-40B4-BE49-F238E27FC236}">
                              <a16:creationId xmlns:a16="http://schemas.microsoft.com/office/drawing/2014/main" id="{3B979237-B918-825F-0989-241FEB78442B}"/>
                            </a:ext>
                          </a:extLst>
                        </p:cNvPr>
                        <p:cNvSpPr>
                          <a:spLocks noChangeArrowheads="1"/>
                        </p:cNvSpPr>
                        <p:nvPr/>
                      </p:nvSpPr>
                      <p:spPr bwMode="auto">
                        <a:xfrm>
                          <a:off x="7301" y="5644"/>
                          <a:ext cx="9"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Oval 840">
                          <a:extLst>
                            <a:ext uri="{FF2B5EF4-FFF2-40B4-BE49-F238E27FC236}">
                              <a16:creationId xmlns:a16="http://schemas.microsoft.com/office/drawing/2014/main" id="{04E2BA45-4F37-795F-94A2-01435B6C8651}"/>
                            </a:ext>
                          </a:extLst>
                        </p:cNvPr>
                        <p:cNvSpPr>
                          <a:spLocks noChangeArrowheads="1"/>
                        </p:cNvSpPr>
                        <p:nvPr/>
                      </p:nvSpPr>
                      <p:spPr bwMode="auto">
                        <a:xfrm>
                          <a:off x="7309" y="5644"/>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2" name="Freeform 841">
                          <a:extLst>
                            <a:ext uri="{FF2B5EF4-FFF2-40B4-BE49-F238E27FC236}">
                              <a16:creationId xmlns:a16="http://schemas.microsoft.com/office/drawing/2014/main" id="{3471B293-34D4-2D18-22CD-93D4A29941AA}"/>
                            </a:ext>
                          </a:extLst>
                        </p:cNvPr>
                        <p:cNvSpPr>
                          <a:spLocks/>
                        </p:cNvSpPr>
                        <p:nvPr/>
                      </p:nvSpPr>
                      <p:spPr bwMode="auto">
                        <a:xfrm>
                          <a:off x="7306" y="5640"/>
                          <a:ext cx="9" cy="7"/>
                        </a:xfrm>
                        <a:custGeom>
                          <a:avLst/>
                          <a:gdLst>
                            <a:gd name="T0" fmla="*/ 13 w 14"/>
                            <a:gd name="T1" fmla="*/ 8 h 11"/>
                            <a:gd name="T2" fmla="*/ 6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4"/>
                              </a:cubicBezTo>
                              <a:cubicBezTo>
                                <a:pt x="2"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3" name="Oval 842">
                          <a:extLst>
                            <a:ext uri="{FF2B5EF4-FFF2-40B4-BE49-F238E27FC236}">
                              <a16:creationId xmlns:a16="http://schemas.microsoft.com/office/drawing/2014/main" id="{62C5C3EB-01D8-75A4-6F8D-3D6B37DDF00A}"/>
                            </a:ext>
                          </a:extLst>
                        </p:cNvPr>
                        <p:cNvSpPr>
                          <a:spLocks noChangeArrowheads="1"/>
                        </p:cNvSpPr>
                        <p:nvPr/>
                      </p:nvSpPr>
                      <p:spPr bwMode="auto">
                        <a:xfrm>
                          <a:off x="7300" y="5636"/>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4" name="Oval 843">
                          <a:extLst>
                            <a:ext uri="{FF2B5EF4-FFF2-40B4-BE49-F238E27FC236}">
                              <a16:creationId xmlns:a16="http://schemas.microsoft.com/office/drawing/2014/main" id="{36857DFB-0D38-4552-4BD2-F5E037BB7412}"/>
                            </a:ext>
                          </a:extLst>
                        </p:cNvPr>
                        <p:cNvSpPr>
                          <a:spLocks noChangeArrowheads="1"/>
                        </p:cNvSpPr>
                        <p:nvPr/>
                      </p:nvSpPr>
                      <p:spPr bwMode="auto">
                        <a:xfrm>
                          <a:off x="7307" y="5636"/>
                          <a:ext cx="8" cy="6"/>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5" name="Freeform 844">
                          <a:extLst>
                            <a:ext uri="{FF2B5EF4-FFF2-40B4-BE49-F238E27FC236}">
                              <a16:creationId xmlns:a16="http://schemas.microsoft.com/office/drawing/2014/main" id="{6B9B51F8-2EDB-5628-73B7-0855EC3A781A}"/>
                            </a:ext>
                          </a:extLst>
                        </p:cNvPr>
                        <p:cNvSpPr>
                          <a:spLocks/>
                        </p:cNvSpPr>
                        <p:nvPr/>
                      </p:nvSpPr>
                      <p:spPr bwMode="auto">
                        <a:xfrm>
                          <a:off x="7304" y="5632"/>
                          <a:ext cx="9" cy="7"/>
                        </a:xfrm>
                        <a:custGeom>
                          <a:avLst/>
                          <a:gdLst>
                            <a:gd name="T0" fmla="*/ 13 w 14"/>
                            <a:gd name="T1" fmla="*/ 8 h 11"/>
                            <a:gd name="T2" fmla="*/ 5 w 14"/>
                            <a:gd name="T3" fmla="*/ 10 h 11"/>
                            <a:gd name="T4" fmla="*/ 1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6" name="Oval 845">
                          <a:extLst>
                            <a:ext uri="{FF2B5EF4-FFF2-40B4-BE49-F238E27FC236}">
                              <a16:creationId xmlns:a16="http://schemas.microsoft.com/office/drawing/2014/main" id="{375DBAC1-7F0D-9949-A754-C7B691936752}"/>
                            </a:ext>
                          </a:extLst>
                        </p:cNvPr>
                        <p:cNvSpPr>
                          <a:spLocks noChangeArrowheads="1"/>
                        </p:cNvSpPr>
                        <p:nvPr/>
                      </p:nvSpPr>
                      <p:spPr bwMode="auto">
                        <a:xfrm>
                          <a:off x="7286" y="5642"/>
                          <a:ext cx="8" cy="6"/>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2" name="Oval 847">
                      <a:extLst>
                        <a:ext uri="{FF2B5EF4-FFF2-40B4-BE49-F238E27FC236}">
                          <a16:creationId xmlns:a16="http://schemas.microsoft.com/office/drawing/2014/main" id="{C57174A1-375F-66A0-E7C2-2ED450D33EB9}"/>
                        </a:ext>
                      </a:extLst>
                    </p:cNvPr>
                    <p:cNvSpPr>
                      <a:spLocks noChangeArrowheads="1"/>
                    </p:cNvSpPr>
                    <p:nvPr/>
                  </p:nvSpPr>
                  <p:spPr bwMode="auto">
                    <a:xfrm>
                      <a:off x="11576051" y="8956675"/>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848">
                      <a:extLst>
                        <a:ext uri="{FF2B5EF4-FFF2-40B4-BE49-F238E27FC236}">
                          <a16:creationId xmlns:a16="http://schemas.microsoft.com/office/drawing/2014/main" id="{87294533-D438-979F-AD14-D99CC9E42035}"/>
                        </a:ext>
                      </a:extLst>
                    </p:cNvPr>
                    <p:cNvSpPr>
                      <a:spLocks/>
                    </p:cNvSpPr>
                    <p:nvPr/>
                  </p:nvSpPr>
                  <p:spPr bwMode="auto">
                    <a:xfrm>
                      <a:off x="11572876" y="8950325"/>
                      <a:ext cx="14288" cy="11112"/>
                    </a:xfrm>
                    <a:custGeom>
                      <a:avLst/>
                      <a:gdLst>
                        <a:gd name="T0" fmla="*/ 14 w 14"/>
                        <a:gd name="T1" fmla="*/ 8 h 11"/>
                        <a:gd name="T2" fmla="*/ 6 w 14"/>
                        <a:gd name="T3" fmla="*/ 10 h 11"/>
                        <a:gd name="T4" fmla="*/ 1 w 14"/>
                        <a:gd name="T5" fmla="*/ 4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1"/>
                          </a:cubicBezTo>
                          <a:cubicBezTo>
                            <a:pt x="12" y="3"/>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Oval 849">
                      <a:extLst>
                        <a:ext uri="{FF2B5EF4-FFF2-40B4-BE49-F238E27FC236}">
                          <a16:creationId xmlns:a16="http://schemas.microsoft.com/office/drawing/2014/main" id="{5B933576-4967-3C48-F7AC-40D3640AD5E9}"/>
                        </a:ext>
                      </a:extLst>
                    </p:cNvPr>
                    <p:cNvSpPr>
                      <a:spLocks noChangeArrowheads="1"/>
                    </p:cNvSpPr>
                    <p:nvPr/>
                  </p:nvSpPr>
                  <p:spPr bwMode="auto">
                    <a:xfrm>
                      <a:off x="11534776" y="8955087"/>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val 850">
                      <a:extLst>
                        <a:ext uri="{FF2B5EF4-FFF2-40B4-BE49-F238E27FC236}">
                          <a16:creationId xmlns:a16="http://schemas.microsoft.com/office/drawing/2014/main" id="{A803576E-59A6-D5BF-6109-26C63E9EA8BC}"/>
                        </a:ext>
                      </a:extLst>
                    </p:cNvPr>
                    <p:cNvSpPr>
                      <a:spLocks noChangeArrowheads="1"/>
                    </p:cNvSpPr>
                    <p:nvPr/>
                  </p:nvSpPr>
                  <p:spPr bwMode="auto">
                    <a:xfrm>
                      <a:off x="11545888" y="8955087"/>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851">
                      <a:extLst>
                        <a:ext uri="{FF2B5EF4-FFF2-40B4-BE49-F238E27FC236}">
                          <a16:creationId xmlns:a16="http://schemas.microsoft.com/office/drawing/2014/main" id="{EA6DC5CC-FE91-BB68-DBC8-767B834020F7}"/>
                        </a:ext>
                      </a:extLst>
                    </p:cNvPr>
                    <p:cNvSpPr>
                      <a:spLocks/>
                    </p:cNvSpPr>
                    <p:nvPr/>
                  </p:nvSpPr>
                  <p:spPr bwMode="auto">
                    <a:xfrm>
                      <a:off x="11542713" y="8950325"/>
                      <a:ext cx="14288" cy="11112"/>
                    </a:xfrm>
                    <a:custGeom>
                      <a:avLst/>
                      <a:gdLst>
                        <a:gd name="T0" fmla="*/ 13 w 14"/>
                        <a:gd name="T1" fmla="*/ 7 h 11"/>
                        <a:gd name="T2" fmla="*/ 5 w 14"/>
                        <a:gd name="T3" fmla="*/ 10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852">
                      <a:extLst>
                        <a:ext uri="{FF2B5EF4-FFF2-40B4-BE49-F238E27FC236}">
                          <a16:creationId xmlns:a16="http://schemas.microsoft.com/office/drawing/2014/main" id="{84426DEF-997C-DFF0-9600-7F601FB059DD}"/>
                        </a:ext>
                      </a:extLst>
                    </p:cNvPr>
                    <p:cNvSpPr>
                      <a:spLocks noChangeArrowheads="1"/>
                    </p:cNvSpPr>
                    <p:nvPr/>
                  </p:nvSpPr>
                  <p:spPr bwMode="auto">
                    <a:xfrm>
                      <a:off x="11520488" y="8947150"/>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853">
                      <a:extLst>
                        <a:ext uri="{FF2B5EF4-FFF2-40B4-BE49-F238E27FC236}">
                          <a16:creationId xmlns:a16="http://schemas.microsoft.com/office/drawing/2014/main" id="{EC1D90EC-838E-04DA-328D-8E8ED975026A}"/>
                        </a:ext>
                      </a:extLst>
                    </p:cNvPr>
                    <p:cNvSpPr>
                      <a:spLocks noChangeArrowheads="1"/>
                    </p:cNvSpPr>
                    <p:nvPr/>
                  </p:nvSpPr>
                  <p:spPr bwMode="auto">
                    <a:xfrm>
                      <a:off x="11531601" y="8947150"/>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854">
                      <a:extLst>
                        <a:ext uri="{FF2B5EF4-FFF2-40B4-BE49-F238E27FC236}">
                          <a16:creationId xmlns:a16="http://schemas.microsoft.com/office/drawing/2014/main" id="{E91288F9-02D1-A5CD-E688-B5DC8CB2E39C}"/>
                        </a:ext>
                      </a:extLst>
                    </p:cNvPr>
                    <p:cNvSpPr>
                      <a:spLocks/>
                    </p:cNvSpPr>
                    <p:nvPr/>
                  </p:nvSpPr>
                  <p:spPr bwMode="auto">
                    <a:xfrm>
                      <a:off x="11528426" y="8940800"/>
                      <a:ext cx="14288" cy="11112"/>
                    </a:xfrm>
                    <a:custGeom>
                      <a:avLst/>
                      <a:gdLst>
                        <a:gd name="T0" fmla="*/ 13 w 14"/>
                        <a:gd name="T1" fmla="*/ 8 h 11"/>
                        <a:gd name="T2" fmla="*/ 5 w 14"/>
                        <a:gd name="T3" fmla="*/ 10 h 11"/>
                        <a:gd name="T4" fmla="*/ 0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val 855">
                      <a:extLst>
                        <a:ext uri="{FF2B5EF4-FFF2-40B4-BE49-F238E27FC236}">
                          <a16:creationId xmlns:a16="http://schemas.microsoft.com/office/drawing/2014/main" id="{6BB991C9-57F6-7BE9-F15F-61363CACFB1E}"/>
                        </a:ext>
                      </a:extLst>
                    </p:cNvPr>
                    <p:cNvSpPr>
                      <a:spLocks noChangeArrowheads="1"/>
                    </p:cNvSpPr>
                    <p:nvPr/>
                  </p:nvSpPr>
                  <p:spPr bwMode="auto">
                    <a:xfrm>
                      <a:off x="11534776" y="8943975"/>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856">
                      <a:extLst>
                        <a:ext uri="{FF2B5EF4-FFF2-40B4-BE49-F238E27FC236}">
                          <a16:creationId xmlns:a16="http://schemas.microsoft.com/office/drawing/2014/main" id="{74CF65DD-42AE-A877-734F-310467008FAB}"/>
                        </a:ext>
                      </a:extLst>
                    </p:cNvPr>
                    <p:cNvSpPr>
                      <a:spLocks noChangeArrowheads="1"/>
                    </p:cNvSpPr>
                    <p:nvPr/>
                  </p:nvSpPr>
                  <p:spPr bwMode="auto">
                    <a:xfrm>
                      <a:off x="11545888" y="8943975"/>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857">
                      <a:extLst>
                        <a:ext uri="{FF2B5EF4-FFF2-40B4-BE49-F238E27FC236}">
                          <a16:creationId xmlns:a16="http://schemas.microsoft.com/office/drawing/2014/main" id="{D8FC22E0-71A7-C301-E8C6-88FA5B4E0544}"/>
                        </a:ext>
                      </a:extLst>
                    </p:cNvPr>
                    <p:cNvSpPr>
                      <a:spLocks/>
                    </p:cNvSpPr>
                    <p:nvPr/>
                  </p:nvSpPr>
                  <p:spPr bwMode="auto">
                    <a:xfrm>
                      <a:off x="11542713" y="8936037"/>
                      <a:ext cx="14288" cy="11112"/>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Oval 858">
                      <a:extLst>
                        <a:ext uri="{FF2B5EF4-FFF2-40B4-BE49-F238E27FC236}">
                          <a16:creationId xmlns:a16="http://schemas.microsoft.com/office/drawing/2014/main" id="{01A2B04F-4887-E97F-C4FD-FEAD82C37B7C}"/>
                        </a:ext>
                      </a:extLst>
                    </p:cNvPr>
                    <p:cNvSpPr>
                      <a:spLocks noChangeArrowheads="1"/>
                    </p:cNvSpPr>
                    <p:nvPr/>
                  </p:nvSpPr>
                  <p:spPr bwMode="auto">
                    <a:xfrm>
                      <a:off x="11557001" y="8950325"/>
                      <a:ext cx="12700" cy="793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val 859">
                      <a:extLst>
                        <a:ext uri="{FF2B5EF4-FFF2-40B4-BE49-F238E27FC236}">
                          <a16:creationId xmlns:a16="http://schemas.microsoft.com/office/drawing/2014/main" id="{B54F5AE2-3353-A245-141E-54301FBFEAAA}"/>
                        </a:ext>
                      </a:extLst>
                    </p:cNvPr>
                    <p:cNvSpPr>
                      <a:spLocks noChangeArrowheads="1"/>
                    </p:cNvSpPr>
                    <p:nvPr/>
                  </p:nvSpPr>
                  <p:spPr bwMode="auto">
                    <a:xfrm>
                      <a:off x="11566526" y="8950325"/>
                      <a:ext cx="12700" cy="793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860">
                      <a:extLst>
                        <a:ext uri="{FF2B5EF4-FFF2-40B4-BE49-F238E27FC236}">
                          <a16:creationId xmlns:a16="http://schemas.microsoft.com/office/drawing/2014/main" id="{F2D391B3-921E-80B3-2A7A-FD2BBE325E0C}"/>
                        </a:ext>
                      </a:extLst>
                    </p:cNvPr>
                    <p:cNvSpPr>
                      <a:spLocks/>
                    </p:cNvSpPr>
                    <p:nvPr/>
                  </p:nvSpPr>
                  <p:spPr bwMode="auto">
                    <a:xfrm>
                      <a:off x="11561763" y="8943975"/>
                      <a:ext cx="14288" cy="11112"/>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8"/>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861">
                      <a:extLst>
                        <a:ext uri="{FF2B5EF4-FFF2-40B4-BE49-F238E27FC236}">
                          <a16:creationId xmlns:a16="http://schemas.microsoft.com/office/drawing/2014/main" id="{9855DA1A-5B31-6149-F90E-0BE345D2F098}"/>
                        </a:ext>
                      </a:extLst>
                    </p:cNvPr>
                    <p:cNvSpPr>
                      <a:spLocks noChangeArrowheads="1"/>
                    </p:cNvSpPr>
                    <p:nvPr/>
                  </p:nvSpPr>
                  <p:spPr bwMode="auto">
                    <a:xfrm>
                      <a:off x="11550651" y="8943975"/>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862">
                      <a:extLst>
                        <a:ext uri="{FF2B5EF4-FFF2-40B4-BE49-F238E27FC236}">
                          <a16:creationId xmlns:a16="http://schemas.microsoft.com/office/drawing/2014/main" id="{652E7E9C-821F-1548-5D30-ECB44B1492A4}"/>
                        </a:ext>
                      </a:extLst>
                    </p:cNvPr>
                    <p:cNvSpPr>
                      <a:spLocks noChangeArrowheads="1"/>
                    </p:cNvSpPr>
                    <p:nvPr/>
                  </p:nvSpPr>
                  <p:spPr bwMode="auto">
                    <a:xfrm>
                      <a:off x="11561763" y="8943975"/>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863">
                      <a:extLst>
                        <a:ext uri="{FF2B5EF4-FFF2-40B4-BE49-F238E27FC236}">
                          <a16:creationId xmlns:a16="http://schemas.microsoft.com/office/drawing/2014/main" id="{CB42F0B3-2A25-BF47-895D-A4F8D6AD0D05}"/>
                        </a:ext>
                      </a:extLst>
                    </p:cNvPr>
                    <p:cNvSpPr>
                      <a:spLocks/>
                    </p:cNvSpPr>
                    <p:nvPr/>
                  </p:nvSpPr>
                  <p:spPr bwMode="auto">
                    <a:xfrm>
                      <a:off x="11557001" y="8937625"/>
                      <a:ext cx="14288" cy="11112"/>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9"/>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Oval 864">
                      <a:extLst>
                        <a:ext uri="{FF2B5EF4-FFF2-40B4-BE49-F238E27FC236}">
                          <a16:creationId xmlns:a16="http://schemas.microsoft.com/office/drawing/2014/main" id="{839190BC-EDE4-F8F3-E001-9185B407D8B1}"/>
                        </a:ext>
                      </a:extLst>
                    </p:cNvPr>
                    <p:cNvSpPr>
                      <a:spLocks noChangeArrowheads="1"/>
                    </p:cNvSpPr>
                    <p:nvPr/>
                  </p:nvSpPr>
                  <p:spPr bwMode="auto">
                    <a:xfrm>
                      <a:off x="11518901" y="8958262"/>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val 865">
                      <a:extLst>
                        <a:ext uri="{FF2B5EF4-FFF2-40B4-BE49-F238E27FC236}">
                          <a16:creationId xmlns:a16="http://schemas.microsoft.com/office/drawing/2014/main" id="{2FC0CEE8-75F2-DFFA-6E34-8BD44F57E49E}"/>
                        </a:ext>
                      </a:extLst>
                    </p:cNvPr>
                    <p:cNvSpPr>
                      <a:spLocks noChangeArrowheads="1"/>
                    </p:cNvSpPr>
                    <p:nvPr/>
                  </p:nvSpPr>
                  <p:spPr bwMode="auto">
                    <a:xfrm>
                      <a:off x="11530013" y="895826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866">
                      <a:extLst>
                        <a:ext uri="{FF2B5EF4-FFF2-40B4-BE49-F238E27FC236}">
                          <a16:creationId xmlns:a16="http://schemas.microsoft.com/office/drawing/2014/main" id="{910FFCD3-0403-7002-B45B-E8FFD85FABD3}"/>
                        </a:ext>
                      </a:extLst>
                    </p:cNvPr>
                    <p:cNvSpPr>
                      <a:spLocks/>
                    </p:cNvSpPr>
                    <p:nvPr/>
                  </p:nvSpPr>
                  <p:spPr bwMode="auto">
                    <a:xfrm>
                      <a:off x="11525251" y="8951912"/>
                      <a:ext cx="14288" cy="11112"/>
                    </a:xfrm>
                    <a:custGeom>
                      <a:avLst/>
                      <a:gdLst>
                        <a:gd name="T0" fmla="*/ 13 w 14"/>
                        <a:gd name="T1" fmla="*/ 7 h 11"/>
                        <a:gd name="T2" fmla="*/ 6 w 14"/>
                        <a:gd name="T3" fmla="*/ 10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10"/>
                          </a:cubicBezTo>
                          <a:cubicBezTo>
                            <a:pt x="2" y="8"/>
                            <a:pt x="0" y="6"/>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val 867">
                      <a:extLst>
                        <a:ext uri="{FF2B5EF4-FFF2-40B4-BE49-F238E27FC236}">
                          <a16:creationId xmlns:a16="http://schemas.microsoft.com/office/drawing/2014/main" id="{F2FFB3CB-B365-2887-B13C-00F9AB99AB60}"/>
                        </a:ext>
                      </a:extLst>
                    </p:cNvPr>
                    <p:cNvSpPr>
                      <a:spLocks noChangeArrowheads="1"/>
                    </p:cNvSpPr>
                    <p:nvPr/>
                  </p:nvSpPr>
                  <p:spPr bwMode="auto">
                    <a:xfrm>
                      <a:off x="11552238" y="8959850"/>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868">
                      <a:extLst>
                        <a:ext uri="{FF2B5EF4-FFF2-40B4-BE49-F238E27FC236}">
                          <a16:creationId xmlns:a16="http://schemas.microsoft.com/office/drawing/2014/main" id="{FF2A8972-4BA1-D62E-726A-8DD35F9A4D3D}"/>
                        </a:ext>
                      </a:extLst>
                    </p:cNvPr>
                    <p:cNvSpPr>
                      <a:spLocks noChangeArrowheads="1"/>
                    </p:cNvSpPr>
                    <p:nvPr/>
                  </p:nvSpPr>
                  <p:spPr bwMode="auto">
                    <a:xfrm>
                      <a:off x="11563351" y="8959850"/>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869">
                      <a:extLst>
                        <a:ext uri="{FF2B5EF4-FFF2-40B4-BE49-F238E27FC236}">
                          <a16:creationId xmlns:a16="http://schemas.microsoft.com/office/drawing/2014/main" id="{FA9E109C-E5AC-E594-8C4A-8AB29612A831}"/>
                        </a:ext>
                      </a:extLst>
                    </p:cNvPr>
                    <p:cNvSpPr>
                      <a:spLocks/>
                    </p:cNvSpPr>
                    <p:nvPr/>
                  </p:nvSpPr>
                  <p:spPr bwMode="auto">
                    <a:xfrm>
                      <a:off x="11560176" y="8953500"/>
                      <a:ext cx="14288" cy="11112"/>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val 870">
                      <a:extLst>
                        <a:ext uri="{FF2B5EF4-FFF2-40B4-BE49-F238E27FC236}">
                          <a16:creationId xmlns:a16="http://schemas.microsoft.com/office/drawing/2014/main" id="{7F28FBB9-F503-B2FC-20E6-EBF2D6F0BE2F}"/>
                        </a:ext>
                      </a:extLst>
                    </p:cNvPr>
                    <p:cNvSpPr>
                      <a:spLocks noChangeArrowheads="1"/>
                    </p:cNvSpPr>
                    <p:nvPr/>
                  </p:nvSpPr>
                  <p:spPr bwMode="auto">
                    <a:xfrm>
                      <a:off x="11531601" y="8963025"/>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871">
                      <a:extLst>
                        <a:ext uri="{FF2B5EF4-FFF2-40B4-BE49-F238E27FC236}">
                          <a16:creationId xmlns:a16="http://schemas.microsoft.com/office/drawing/2014/main" id="{E1CDA539-65A4-22D3-F94F-2EDC4CD1095E}"/>
                        </a:ext>
                      </a:extLst>
                    </p:cNvPr>
                    <p:cNvSpPr>
                      <a:spLocks noChangeArrowheads="1"/>
                    </p:cNvSpPr>
                    <p:nvPr/>
                  </p:nvSpPr>
                  <p:spPr bwMode="auto">
                    <a:xfrm>
                      <a:off x="11542713" y="8963025"/>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872">
                      <a:extLst>
                        <a:ext uri="{FF2B5EF4-FFF2-40B4-BE49-F238E27FC236}">
                          <a16:creationId xmlns:a16="http://schemas.microsoft.com/office/drawing/2014/main" id="{C8AA8BEC-3877-032D-E0D6-B7C7F45E242A}"/>
                        </a:ext>
                      </a:extLst>
                    </p:cNvPr>
                    <p:cNvSpPr>
                      <a:spLocks/>
                    </p:cNvSpPr>
                    <p:nvPr/>
                  </p:nvSpPr>
                  <p:spPr bwMode="auto">
                    <a:xfrm>
                      <a:off x="11539538" y="8955087"/>
                      <a:ext cx="14288" cy="12700"/>
                    </a:xfrm>
                    <a:custGeom>
                      <a:avLst/>
                      <a:gdLst>
                        <a:gd name="T0" fmla="*/ 13 w 14"/>
                        <a:gd name="T1" fmla="*/ 8 h 11"/>
                        <a:gd name="T2" fmla="*/ 6 w 14"/>
                        <a:gd name="T3" fmla="*/ 10 h 11"/>
                        <a:gd name="T4" fmla="*/ 1 w 14"/>
                        <a:gd name="T5" fmla="*/ 4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873">
                      <a:extLst>
                        <a:ext uri="{FF2B5EF4-FFF2-40B4-BE49-F238E27FC236}">
                          <a16:creationId xmlns:a16="http://schemas.microsoft.com/office/drawing/2014/main" id="{D492B107-C021-445C-FA2B-B9355D4793E7}"/>
                        </a:ext>
                      </a:extLst>
                    </p:cNvPr>
                    <p:cNvSpPr>
                      <a:spLocks noChangeArrowheads="1"/>
                    </p:cNvSpPr>
                    <p:nvPr/>
                  </p:nvSpPr>
                  <p:spPr bwMode="auto">
                    <a:xfrm>
                      <a:off x="11568113" y="8958262"/>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874">
                      <a:extLst>
                        <a:ext uri="{FF2B5EF4-FFF2-40B4-BE49-F238E27FC236}">
                          <a16:creationId xmlns:a16="http://schemas.microsoft.com/office/drawing/2014/main" id="{D205A78B-2775-B794-552F-CFA2E6C055BD}"/>
                        </a:ext>
                      </a:extLst>
                    </p:cNvPr>
                    <p:cNvSpPr>
                      <a:spLocks noChangeArrowheads="1"/>
                    </p:cNvSpPr>
                    <p:nvPr/>
                  </p:nvSpPr>
                  <p:spPr bwMode="auto">
                    <a:xfrm>
                      <a:off x="11579226" y="895826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875">
                      <a:extLst>
                        <a:ext uri="{FF2B5EF4-FFF2-40B4-BE49-F238E27FC236}">
                          <a16:creationId xmlns:a16="http://schemas.microsoft.com/office/drawing/2014/main" id="{07D796BF-271E-21FE-7C02-BE2364588DC1}"/>
                        </a:ext>
                      </a:extLst>
                    </p:cNvPr>
                    <p:cNvSpPr>
                      <a:spLocks/>
                    </p:cNvSpPr>
                    <p:nvPr/>
                  </p:nvSpPr>
                  <p:spPr bwMode="auto">
                    <a:xfrm>
                      <a:off x="11574463" y="8950325"/>
                      <a:ext cx="14288" cy="11112"/>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Oval 876">
                      <a:extLst>
                        <a:ext uri="{FF2B5EF4-FFF2-40B4-BE49-F238E27FC236}">
                          <a16:creationId xmlns:a16="http://schemas.microsoft.com/office/drawing/2014/main" id="{5329E220-DB08-BE51-54BD-23E662847021}"/>
                        </a:ext>
                      </a:extLst>
                    </p:cNvPr>
                    <p:cNvSpPr>
                      <a:spLocks noChangeArrowheads="1"/>
                    </p:cNvSpPr>
                    <p:nvPr/>
                  </p:nvSpPr>
                  <p:spPr bwMode="auto">
                    <a:xfrm>
                      <a:off x="11564938" y="8945562"/>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val 877">
                      <a:extLst>
                        <a:ext uri="{FF2B5EF4-FFF2-40B4-BE49-F238E27FC236}">
                          <a16:creationId xmlns:a16="http://schemas.microsoft.com/office/drawing/2014/main" id="{792243F9-6475-C6CA-E495-81727C2A6167}"/>
                        </a:ext>
                      </a:extLst>
                    </p:cNvPr>
                    <p:cNvSpPr>
                      <a:spLocks noChangeArrowheads="1"/>
                    </p:cNvSpPr>
                    <p:nvPr/>
                  </p:nvSpPr>
                  <p:spPr bwMode="auto">
                    <a:xfrm>
                      <a:off x="11576051" y="894556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878">
                      <a:extLst>
                        <a:ext uri="{FF2B5EF4-FFF2-40B4-BE49-F238E27FC236}">
                          <a16:creationId xmlns:a16="http://schemas.microsoft.com/office/drawing/2014/main" id="{B1351FED-4128-370F-5CA5-45C625AFF3EF}"/>
                        </a:ext>
                      </a:extLst>
                    </p:cNvPr>
                    <p:cNvSpPr>
                      <a:spLocks/>
                    </p:cNvSpPr>
                    <p:nvPr/>
                  </p:nvSpPr>
                  <p:spPr bwMode="auto">
                    <a:xfrm>
                      <a:off x="11571288" y="8937625"/>
                      <a:ext cx="14288" cy="12700"/>
                    </a:xfrm>
                    <a:custGeom>
                      <a:avLst/>
                      <a:gdLst>
                        <a:gd name="T0" fmla="*/ 14 w 14"/>
                        <a:gd name="T1" fmla="*/ 8 h 11"/>
                        <a:gd name="T2" fmla="*/ 6 w 14"/>
                        <a:gd name="T3" fmla="*/ 10 h 11"/>
                        <a:gd name="T4" fmla="*/ 1 w 14"/>
                        <a:gd name="T5" fmla="*/ 4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4"/>
                          </a:cubicBezTo>
                          <a:cubicBezTo>
                            <a:pt x="2" y="1"/>
                            <a:pt x="5" y="0"/>
                            <a:pt x="9" y="1"/>
                          </a:cubicBezTo>
                          <a:cubicBezTo>
                            <a:pt x="12" y="3"/>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val 879">
                      <a:extLst>
                        <a:ext uri="{FF2B5EF4-FFF2-40B4-BE49-F238E27FC236}">
                          <a16:creationId xmlns:a16="http://schemas.microsoft.com/office/drawing/2014/main" id="{FC8F197C-71A6-A6E9-64BF-96DAE244B5C8}"/>
                        </a:ext>
                      </a:extLst>
                    </p:cNvPr>
                    <p:cNvSpPr>
                      <a:spLocks noChangeArrowheads="1"/>
                    </p:cNvSpPr>
                    <p:nvPr/>
                  </p:nvSpPr>
                  <p:spPr bwMode="auto">
                    <a:xfrm>
                      <a:off x="11542713" y="8955087"/>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Oval 880">
                      <a:extLst>
                        <a:ext uri="{FF2B5EF4-FFF2-40B4-BE49-F238E27FC236}">
                          <a16:creationId xmlns:a16="http://schemas.microsoft.com/office/drawing/2014/main" id="{6C128C52-4085-E50A-F1F7-AD499DCEDFE5}"/>
                        </a:ext>
                      </a:extLst>
                    </p:cNvPr>
                    <p:cNvSpPr>
                      <a:spLocks noChangeArrowheads="1"/>
                    </p:cNvSpPr>
                    <p:nvPr/>
                  </p:nvSpPr>
                  <p:spPr bwMode="auto">
                    <a:xfrm>
                      <a:off x="11553826" y="8955087"/>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881">
                      <a:extLst>
                        <a:ext uri="{FF2B5EF4-FFF2-40B4-BE49-F238E27FC236}">
                          <a16:creationId xmlns:a16="http://schemas.microsoft.com/office/drawing/2014/main" id="{17E86084-D5C1-461D-A228-B3F99C5B812D}"/>
                        </a:ext>
                      </a:extLst>
                    </p:cNvPr>
                    <p:cNvSpPr>
                      <a:spLocks/>
                    </p:cNvSpPr>
                    <p:nvPr/>
                  </p:nvSpPr>
                  <p:spPr bwMode="auto">
                    <a:xfrm>
                      <a:off x="11550651" y="8947150"/>
                      <a:ext cx="14288" cy="11112"/>
                    </a:xfrm>
                    <a:custGeom>
                      <a:avLst/>
                      <a:gdLst>
                        <a:gd name="T0" fmla="*/ 13 w 14"/>
                        <a:gd name="T1" fmla="*/ 8 h 11"/>
                        <a:gd name="T2" fmla="*/ 5 w 14"/>
                        <a:gd name="T3" fmla="*/ 10 h 11"/>
                        <a:gd name="T4" fmla="*/ 0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3"/>
                          </a:cubicBezTo>
                          <a:cubicBezTo>
                            <a:pt x="1" y="1"/>
                            <a:pt x="5" y="0"/>
                            <a:pt x="8" y="1"/>
                          </a:cubicBezTo>
                          <a:cubicBezTo>
                            <a:pt x="11"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882">
                      <a:extLst>
                        <a:ext uri="{FF2B5EF4-FFF2-40B4-BE49-F238E27FC236}">
                          <a16:creationId xmlns:a16="http://schemas.microsoft.com/office/drawing/2014/main" id="{CA75C95D-1637-B761-0832-F5F6248AA71C}"/>
                        </a:ext>
                      </a:extLst>
                    </p:cNvPr>
                    <p:cNvSpPr>
                      <a:spLocks noChangeArrowheads="1"/>
                    </p:cNvSpPr>
                    <p:nvPr/>
                  </p:nvSpPr>
                  <p:spPr bwMode="auto">
                    <a:xfrm>
                      <a:off x="11628438" y="8951912"/>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883">
                      <a:extLst>
                        <a:ext uri="{FF2B5EF4-FFF2-40B4-BE49-F238E27FC236}">
                          <a16:creationId xmlns:a16="http://schemas.microsoft.com/office/drawing/2014/main" id="{0DDD3517-7F6C-9AB2-144F-64CA12352997}"/>
                        </a:ext>
                      </a:extLst>
                    </p:cNvPr>
                    <p:cNvSpPr>
                      <a:spLocks noChangeArrowheads="1"/>
                    </p:cNvSpPr>
                    <p:nvPr/>
                  </p:nvSpPr>
                  <p:spPr bwMode="auto">
                    <a:xfrm>
                      <a:off x="11639551" y="8951912"/>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884">
                      <a:extLst>
                        <a:ext uri="{FF2B5EF4-FFF2-40B4-BE49-F238E27FC236}">
                          <a16:creationId xmlns:a16="http://schemas.microsoft.com/office/drawing/2014/main" id="{32D8E0E0-2330-7D8B-3C35-24C9169CDE08}"/>
                        </a:ext>
                      </a:extLst>
                    </p:cNvPr>
                    <p:cNvSpPr>
                      <a:spLocks/>
                    </p:cNvSpPr>
                    <p:nvPr/>
                  </p:nvSpPr>
                  <p:spPr bwMode="auto">
                    <a:xfrm>
                      <a:off x="11636376" y="8945562"/>
                      <a:ext cx="14288" cy="11112"/>
                    </a:xfrm>
                    <a:custGeom>
                      <a:avLst/>
                      <a:gdLst>
                        <a:gd name="T0" fmla="*/ 13 w 14"/>
                        <a:gd name="T1" fmla="*/ 7 h 11"/>
                        <a:gd name="T2" fmla="*/ 5 w 14"/>
                        <a:gd name="T3" fmla="*/ 9 h 11"/>
                        <a:gd name="T4" fmla="*/ 1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9"/>
                          </a:cubicBezTo>
                          <a:cubicBezTo>
                            <a:pt x="2" y="8"/>
                            <a:pt x="0" y="5"/>
                            <a:pt x="1"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Oval 885">
                      <a:extLst>
                        <a:ext uri="{FF2B5EF4-FFF2-40B4-BE49-F238E27FC236}">
                          <a16:creationId xmlns:a16="http://schemas.microsoft.com/office/drawing/2014/main" id="{A34A2A73-7986-CE51-820D-D4477F30332A}"/>
                        </a:ext>
                      </a:extLst>
                    </p:cNvPr>
                    <p:cNvSpPr>
                      <a:spLocks noChangeArrowheads="1"/>
                    </p:cNvSpPr>
                    <p:nvPr/>
                  </p:nvSpPr>
                  <p:spPr bwMode="auto">
                    <a:xfrm>
                      <a:off x="11614151" y="8943975"/>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Oval 886">
                      <a:extLst>
                        <a:ext uri="{FF2B5EF4-FFF2-40B4-BE49-F238E27FC236}">
                          <a16:creationId xmlns:a16="http://schemas.microsoft.com/office/drawing/2014/main" id="{C28961F9-BB02-2D2F-F6E9-6D24DEA2BD98}"/>
                        </a:ext>
                      </a:extLst>
                    </p:cNvPr>
                    <p:cNvSpPr>
                      <a:spLocks noChangeArrowheads="1"/>
                    </p:cNvSpPr>
                    <p:nvPr/>
                  </p:nvSpPr>
                  <p:spPr bwMode="auto">
                    <a:xfrm>
                      <a:off x="11625263" y="8943975"/>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887">
                      <a:extLst>
                        <a:ext uri="{FF2B5EF4-FFF2-40B4-BE49-F238E27FC236}">
                          <a16:creationId xmlns:a16="http://schemas.microsoft.com/office/drawing/2014/main" id="{C901D0AA-5F2F-6B67-3723-6CE9FA4BF2E1}"/>
                        </a:ext>
                      </a:extLst>
                    </p:cNvPr>
                    <p:cNvSpPr>
                      <a:spLocks/>
                    </p:cNvSpPr>
                    <p:nvPr/>
                  </p:nvSpPr>
                  <p:spPr bwMode="auto">
                    <a:xfrm>
                      <a:off x="11622088" y="8936037"/>
                      <a:ext cx="14288" cy="11112"/>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888">
                      <a:extLst>
                        <a:ext uri="{FF2B5EF4-FFF2-40B4-BE49-F238E27FC236}">
                          <a16:creationId xmlns:a16="http://schemas.microsoft.com/office/drawing/2014/main" id="{EE91E54E-16ED-3831-A826-5E43DD4D0C0C}"/>
                        </a:ext>
                      </a:extLst>
                    </p:cNvPr>
                    <p:cNvSpPr>
                      <a:spLocks noChangeArrowheads="1"/>
                    </p:cNvSpPr>
                    <p:nvPr/>
                  </p:nvSpPr>
                  <p:spPr bwMode="auto">
                    <a:xfrm>
                      <a:off x="11628438" y="8939212"/>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Oval 889">
                      <a:extLst>
                        <a:ext uri="{FF2B5EF4-FFF2-40B4-BE49-F238E27FC236}">
                          <a16:creationId xmlns:a16="http://schemas.microsoft.com/office/drawing/2014/main" id="{85ECB460-8108-6CD1-1711-C38325FE1B4F}"/>
                        </a:ext>
                      </a:extLst>
                    </p:cNvPr>
                    <p:cNvSpPr>
                      <a:spLocks noChangeArrowheads="1"/>
                    </p:cNvSpPr>
                    <p:nvPr/>
                  </p:nvSpPr>
                  <p:spPr bwMode="auto">
                    <a:xfrm>
                      <a:off x="11639551" y="8939212"/>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890">
                      <a:extLst>
                        <a:ext uri="{FF2B5EF4-FFF2-40B4-BE49-F238E27FC236}">
                          <a16:creationId xmlns:a16="http://schemas.microsoft.com/office/drawing/2014/main" id="{3AB194FD-629C-3353-88A0-37F02444902F}"/>
                        </a:ext>
                      </a:extLst>
                    </p:cNvPr>
                    <p:cNvSpPr>
                      <a:spLocks/>
                    </p:cNvSpPr>
                    <p:nvPr/>
                  </p:nvSpPr>
                  <p:spPr bwMode="auto">
                    <a:xfrm>
                      <a:off x="11636376" y="8932862"/>
                      <a:ext cx="14288" cy="11112"/>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Oval 891">
                      <a:extLst>
                        <a:ext uri="{FF2B5EF4-FFF2-40B4-BE49-F238E27FC236}">
                          <a16:creationId xmlns:a16="http://schemas.microsoft.com/office/drawing/2014/main" id="{CC963879-B7A4-F32B-82AD-47F1DDA7E4AE}"/>
                        </a:ext>
                      </a:extLst>
                    </p:cNvPr>
                    <p:cNvSpPr>
                      <a:spLocks noChangeArrowheads="1"/>
                    </p:cNvSpPr>
                    <p:nvPr/>
                  </p:nvSpPr>
                  <p:spPr bwMode="auto">
                    <a:xfrm>
                      <a:off x="11650663" y="8945562"/>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Oval 892">
                      <a:extLst>
                        <a:ext uri="{FF2B5EF4-FFF2-40B4-BE49-F238E27FC236}">
                          <a16:creationId xmlns:a16="http://schemas.microsoft.com/office/drawing/2014/main" id="{0F8EDD58-C81B-23AE-9B55-16083FE7C147}"/>
                        </a:ext>
                      </a:extLst>
                    </p:cNvPr>
                    <p:cNvSpPr>
                      <a:spLocks noChangeArrowheads="1"/>
                    </p:cNvSpPr>
                    <p:nvPr/>
                  </p:nvSpPr>
                  <p:spPr bwMode="auto">
                    <a:xfrm>
                      <a:off x="11660188" y="8945562"/>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893">
                      <a:extLst>
                        <a:ext uri="{FF2B5EF4-FFF2-40B4-BE49-F238E27FC236}">
                          <a16:creationId xmlns:a16="http://schemas.microsoft.com/office/drawing/2014/main" id="{82BACC13-5DC7-F9AA-743C-C78FE38BE119}"/>
                        </a:ext>
                      </a:extLst>
                    </p:cNvPr>
                    <p:cNvSpPr>
                      <a:spLocks/>
                    </p:cNvSpPr>
                    <p:nvPr/>
                  </p:nvSpPr>
                  <p:spPr bwMode="auto">
                    <a:xfrm>
                      <a:off x="11657013" y="8939212"/>
                      <a:ext cx="14288" cy="11112"/>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Oval 894">
                      <a:extLst>
                        <a:ext uri="{FF2B5EF4-FFF2-40B4-BE49-F238E27FC236}">
                          <a16:creationId xmlns:a16="http://schemas.microsoft.com/office/drawing/2014/main" id="{50C19F07-57C3-E101-70A6-42DA109D4140}"/>
                        </a:ext>
                      </a:extLst>
                    </p:cNvPr>
                    <p:cNvSpPr>
                      <a:spLocks noChangeArrowheads="1"/>
                    </p:cNvSpPr>
                    <p:nvPr/>
                  </p:nvSpPr>
                  <p:spPr bwMode="auto">
                    <a:xfrm>
                      <a:off x="11645901" y="8939212"/>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Oval 895">
                      <a:extLst>
                        <a:ext uri="{FF2B5EF4-FFF2-40B4-BE49-F238E27FC236}">
                          <a16:creationId xmlns:a16="http://schemas.microsoft.com/office/drawing/2014/main" id="{60079EB5-1641-CA8B-8538-E67E347F5034}"/>
                        </a:ext>
                      </a:extLst>
                    </p:cNvPr>
                    <p:cNvSpPr>
                      <a:spLocks noChangeArrowheads="1"/>
                    </p:cNvSpPr>
                    <p:nvPr/>
                  </p:nvSpPr>
                  <p:spPr bwMode="auto">
                    <a:xfrm>
                      <a:off x="11655426" y="8939212"/>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896">
                      <a:extLst>
                        <a:ext uri="{FF2B5EF4-FFF2-40B4-BE49-F238E27FC236}">
                          <a16:creationId xmlns:a16="http://schemas.microsoft.com/office/drawing/2014/main" id="{40E5A9CE-37D7-7D3E-1A29-85C9F79AF9D4}"/>
                        </a:ext>
                      </a:extLst>
                    </p:cNvPr>
                    <p:cNvSpPr>
                      <a:spLocks/>
                    </p:cNvSpPr>
                    <p:nvPr/>
                  </p:nvSpPr>
                  <p:spPr bwMode="auto">
                    <a:xfrm>
                      <a:off x="11652251" y="8932862"/>
                      <a:ext cx="14288" cy="11112"/>
                    </a:xfrm>
                    <a:custGeom>
                      <a:avLst/>
                      <a:gdLst>
                        <a:gd name="T0" fmla="*/ 14 w 14"/>
                        <a:gd name="T1" fmla="*/ 7 h 11"/>
                        <a:gd name="T2" fmla="*/ 6 w 14"/>
                        <a:gd name="T3" fmla="*/ 9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9"/>
                          </a:cubicBezTo>
                          <a:cubicBezTo>
                            <a:pt x="2" y="8"/>
                            <a:pt x="0" y="5"/>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Oval 897">
                      <a:extLst>
                        <a:ext uri="{FF2B5EF4-FFF2-40B4-BE49-F238E27FC236}">
                          <a16:creationId xmlns:a16="http://schemas.microsoft.com/office/drawing/2014/main" id="{8F8B312A-ED55-BEDA-AD8C-5D075E9475DA}"/>
                        </a:ext>
                      </a:extLst>
                    </p:cNvPr>
                    <p:cNvSpPr>
                      <a:spLocks noChangeArrowheads="1"/>
                    </p:cNvSpPr>
                    <p:nvPr/>
                  </p:nvSpPr>
                  <p:spPr bwMode="auto">
                    <a:xfrm>
                      <a:off x="11614151" y="8953500"/>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Oval 898">
                      <a:extLst>
                        <a:ext uri="{FF2B5EF4-FFF2-40B4-BE49-F238E27FC236}">
                          <a16:creationId xmlns:a16="http://schemas.microsoft.com/office/drawing/2014/main" id="{76B0AFFE-8619-0573-E15A-426987717B25}"/>
                        </a:ext>
                      </a:extLst>
                    </p:cNvPr>
                    <p:cNvSpPr>
                      <a:spLocks noChangeArrowheads="1"/>
                    </p:cNvSpPr>
                    <p:nvPr/>
                  </p:nvSpPr>
                  <p:spPr bwMode="auto">
                    <a:xfrm>
                      <a:off x="11623676" y="8953500"/>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899">
                      <a:extLst>
                        <a:ext uri="{FF2B5EF4-FFF2-40B4-BE49-F238E27FC236}">
                          <a16:creationId xmlns:a16="http://schemas.microsoft.com/office/drawing/2014/main" id="{C0C07EAA-BC96-135D-295A-F0E8D0586F47}"/>
                        </a:ext>
                      </a:extLst>
                    </p:cNvPr>
                    <p:cNvSpPr>
                      <a:spLocks/>
                    </p:cNvSpPr>
                    <p:nvPr/>
                  </p:nvSpPr>
                  <p:spPr bwMode="auto">
                    <a:xfrm>
                      <a:off x="11620501" y="8947150"/>
                      <a:ext cx="14288" cy="11112"/>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Oval 900">
                      <a:extLst>
                        <a:ext uri="{FF2B5EF4-FFF2-40B4-BE49-F238E27FC236}">
                          <a16:creationId xmlns:a16="http://schemas.microsoft.com/office/drawing/2014/main" id="{D5D4E6C7-548F-EF26-F5DB-D90887121750}"/>
                        </a:ext>
                      </a:extLst>
                    </p:cNvPr>
                    <p:cNvSpPr>
                      <a:spLocks noChangeArrowheads="1"/>
                    </p:cNvSpPr>
                    <p:nvPr/>
                  </p:nvSpPr>
                  <p:spPr bwMode="auto">
                    <a:xfrm>
                      <a:off x="11645901" y="8955087"/>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Oval 901">
                      <a:extLst>
                        <a:ext uri="{FF2B5EF4-FFF2-40B4-BE49-F238E27FC236}">
                          <a16:creationId xmlns:a16="http://schemas.microsoft.com/office/drawing/2014/main" id="{28DF220E-EC97-C006-0091-03E97E2EA32C}"/>
                        </a:ext>
                      </a:extLst>
                    </p:cNvPr>
                    <p:cNvSpPr>
                      <a:spLocks noChangeArrowheads="1"/>
                    </p:cNvSpPr>
                    <p:nvPr/>
                  </p:nvSpPr>
                  <p:spPr bwMode="auto">
                    <a:xfrm>
                      <a:off x="11657013" y="8955087"/>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902">
                      <a:extLst>
                        <a:ext uri="{FF2B5EF4-FFF2-40B4-BE49-F238E27FC236}">
                          <a16:creationId xmlns:a16="http://schemas.microsoft.com/office/drawing/2014/main" id="{A55BA8B5-4ECF-7177-E166-479B18D14B1D}"/>
                        </a:ext>
                      </a:extLst>
                    </p:cNvPr>
                    <p:cNvSpPr>
                      <a:spLocks/>
                    </p:cNvSpPr>
                    <p:nvPr/>
                  </p:nvSpPr>
                  <p:spPr bwMode="auto">
                    <a:xfrm>
                      <a:off x="11653838" y="8948737"/>
                      <a:ext cx="14288" cy="11112"/>
                    </a:xfrm>
                    <a:custGeom>
                      <a:avLst/>
                      <a:gdLst>
                        <a:gd name="T0" fmla="*/ 13 w 14"/>
                        <a:gd name="T1" fmla="*/ 7 h 11"/>
                        <a:gd name="T2" fmla="*/ 6 w 14"/>
                        <a:gd name="T3" fmla="*/ 10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10"/>
                          </a:cubicBezTo>
                          <a:cubicBezTo>
                            <a:pt x="2" y="9"/>
                            <a:pt x="0" y="6"/>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val 903">
                      <a:extLst>
                        <a:ext uri="{FF2B5EF4-FFF2-40B4-BE49-F238E27FC236}">
                          <a16:creationId xmlns:a16="http://schemas.microsoft.com/office/drawing/2014/main" id="{3EE84924-4086-C2D7-2E06-CA663374AB49}"/>
                        </a:ext>
                      </a:extLst>
                    </p:cNvPr>
                    <p:cNvSpPr>
                      <a:spLocks noChangeArrowheads="1"/>
                    </p:cNvSpPr>
                    <p:nvPr/>
                  </p:nvSpPr>
                  <p:spPr bwMode="auto">
                    <a:xfrm>
                      <a:off x="11625263" y="8958262"/>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val 904">
                      <a:extLst>
                        <a:ext uri="{FF2B5EF4-FFF2-40B4-BE49-F238E27FC236}">
                          <a16:creationId xmlns:a16="http://schemas.microsoft.com/office/drawing/2014/main" id="{589C82CB-0454-FE12-D709-63D609154EEA}"/>
                        </a:ext>
                      </a:extLst>
                    </p:cNvPr>
                    <p:cNvSpPr>
                      <a:spLocks noChangeArrowheads="1"/>
                    </p:cNvSpPr>
                    <p:nvPr/>
                  </p:nvSpPr>
                  <p:spPr bwMode="auto">
                    <a:xfrm>
                      <a:off x="11637963" y="895826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5">
                      <a:extLst>
                        <a:ext uri="{FF2B5EF4-FFF2-40B4-BE49-F238E27FC236}">
                          <a16:creationId xmlns:a16="http://schemas.microsoft.com/office/drawing/2014/main" id="{2554EAFA-2A7B-A8EF-2615-25545788F68C}"/>
                        </a:ext>
                      </a:extLst>
                    </p:cNvPr>
                    <p:cNvSpPr>
                      <a:spLocks/>
                    </p:cNvSpPr>
                    <p:nvPr/>
                  </p:nvSpPr>
                  <p:spPr bwMode="auto">
                    <a:xfrm>
                      <a:off x="11633201" y="8951912"/>
                      <a:ext cx="14288" cy="11112"/>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val 906">
                      <a:extLst>
                        <a:ext uri="{FF2B5EF4-FFF2-40B4-BE49-F238E27FC236}">
                          <a16:creationId xmlns:a16="http://schemas.microsoft.com/office/drawing/2014/main" id="{38831A6E-3E25-BE26-A2BA-F026FBFF7B4B}"/>
                        </a:ext>
                      </a:extLst>
                    </p:cNvPr>
                    <p:cNvSpPr>
                      <a:spLocks noChangeArrowheads="1"/>
                    </p:cNvSpPr>
                    <p:nvPr/>
                  </p:nvSpPr>
                  <p:spPr bwMode="auto">
                    <a:xfrm>
                      <a:off x="11663363" y="8953500"/>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Oval 907">
                      <a:extLst>
                        <a:ext uri="{FF2B5EF4-FFF2-40B4-BE49-F238E27FC236}">
                          <a16:creationId xmlns:a16="http://schemas.microsoft.com/office/drawing/2014/main" id="{6915258D-7B0A-CA70-E437-EEA74FA46E0F}"/>
                        </a:ext>
                      </a:extLst>
                    </p:cNvPr>
                    <p:cNvSpPr>
                      <a:spLocks noChangeArrowheads="1"/>
                    </p:cNvSpPr>
                    <p:nvPr/>
                  </p:nvSpPr>
                  <p:spPr bwMode="auto">
                    <a:xfrm>
                      <a:off x="11672888" y="8953500"/>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08">
                      <a:extLst>
                        <a:ext uri="{FF2B5EF4-FFF2-40B4-BE49-F238E27FC236}">
                          <a16:creationId xmlns:a16="http://schemas.microsoft.com/office/drawing/2014/main" id="{715835B2-9B53-5A08-9844-671CE67FDE78}"/>
                        </a:ext>
                      </a:extLst>
                    </p:cNvPr>
                    <p:cNvSpPr>
                      <a:spLocks/>
                    </p:cNvSpPr>
                    <p:nvPr/>
                  </p:nvSpPr>
                  <p:spPr bwMode="auto">
                    <a:xfrm>
                      <a:off x="11668126" y="8947150"/>
                      <a:ext cx="15875" cy="11112"/>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9"/>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val 909">
                      <a:extLst>
                        <a:ext uri="{FF2B5EF4-FFF2-40B4-BE49-F238E27FC236}">
                          <a16:creationId xmlns:a16="http://schemas.microsoft.com/office/drawing/2014/main" id="{ADD9A365-6D32-A64C-478A-EA49DE604A59}"/>
                        </a:ext>
                      </a:extLst>
                    </p:cNvPr>
                    <p:cNvSpPr>
                      <a:spLocks noChangeArrowheads="1"/>
                    </p:cNvSpPr>
                    <p:nvPr/>
                  </p:nvSpPr>
                  <p:spPr bwMode="auto">
                    <a:xfrm>
                      <a:off x="11660188" y="8940800"/>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val 910">
                      <a:extLst>
                        <a:ext uri="{FF2B5EF4-FFF2-40B4-BE49-F238E27FC236}">
                          <a16:creationId xmlns:a16="http://schemas.microsoft.com/office/drawing/2014/main" id="{1378F4D6-FC9C-3289-A541-A2B92DC2CF2C}"/>
                        </a:ext>
                      </a:extLst>
                    </p:cNvPr>
                    <p:cNvSpPr>
                      <a:spLocks noChangeArrowheads="1"/>
                    </p:cNvSpPr>
                    <p:nvPr/>
                  </p:nvSpPr>
                  <p:spPr bwMode="auto">
                    <a:xfrm>
                      <a:off x="11669713" y="8940800"/>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911">
                      <a:extLst>
                        <a:ext uri="{FF2B5EF4-FFF2-40B4-BE49-F238E27FC236}">
                          <a16:creationId xmlns:a16="http://schemas.microsoft.com/office/drawing/2014/main" id="{05A7B92A-4595-46B6-E7E4-F45EB7903BD0}"/>
                        </a:ext>
                      </a:extLst>
                    </p:cNvPr>
                    <p:cNvSpPr>
                      <a:spLocks/>
                    </p:cNvSpPr>
                    <p:nvPr/>
                  </p:nvSpPr>
                  <p:spPr bwMode="auto">
                    <a:xfrm>
                      <a:off x="11666538" y="8934450"/>
                      <a:ext cx="14288" cy="11112"/>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912">
                      <a:extLst>
                        <a:ext uri="{FF2B5EF4-FFF2-40B4-BE49-F238E27FC236}">
                          <a16:creationId xmlns:a16="http://schemas.microsoft.com/office/drawing/2014/main" id="{BA2548EE-1D66-FC0B-1644-8D399CE39E72}"/>
                        </a:ext>
                      </a:extLst>
                    </p:cNvPr>
                    <p:cNvSpPr>
                      <a:spLocks noChangeArrowheads="1"/>
                    </p:cNvSpPr>
                    <p:nvPr/>
                  </p:nvSpPr>
                  <p:spPr bwMode="auto">
                    <a:xfrm>
                      <a:off x="11637963" y="8950325"/>
                      <a:ext cx="12700" cy="793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val 913">
                      <a:extLst>
                        <a:ext uri="{FF2B5EF4-FFF2-40B4-BE49-F238E27FC236}">
                          <a16:creationId xmlns:a16="http://schemas.microsoft.com/office/drawing/2014/main" id="{B5B7EF3E-8AA7-56AA-C311-67725CB492B8}"/>
                        </a:ext>
                      </a:extLst>
                    </p:cNvPr>
                    <p:cNvSpPr>
                      <a:spLocks noChangeArrowheads="1"/>
                    </p:cNvSpPr>
                    <p:nvPr/>
                  </p:nvSpPr>
                  <p:spPr bwMode="auto">
                    <a:xfrm>
                      <a:off x="11649076" y="8950325"/>
                      <a:ext cx="12700" cy="793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914">
                      <a:extLst>
                        <a:ext uri="{FF2B5EF4-FFF2-40B4-BE49-F238E27FC236}">
                          <a16:creationId xmlns:a16="http://schemas.microsoft.com/office/drawing/2014/main" id="{CBECA790-A1E5-04E3-E0A6-55774EF1F53A}"/>
                        </a:ext>
                      </a:extLst>
                    </p:cNvPr>
                    <p:cNvSpPr>
                      <a:spLocks/>
                    </p:cNvSpPr>
                    <p:nvPr/>
                  </p:nvSpPr>
                  <p:spPr bwMode="auto">
                    <a:xfrm>
                      <a:off x="11644313" y="8943975"/>
                      <a:ext cx="14288" cy="11112"/>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val 915">
                      <a:extLst>
                        <a:ext uri="{FF2B5EF4-FFF2-40B4-BE49-F238E27FC236}">
                          <a16:creationId xmlns:a16="http://schemas.microsoft.com/office/drawing/2014/main" id="{0338FA4C-49C5-7860-9FF9-B9C98A02066A}"/>
                        </a:ext>
                      </a:extLst>
                    </p:cNvPr>
                    <p:cNvSpPr>
                      <a:spLocks noChangeArrowheads="1"/>
                    </p:cNvSpPr>
                    <p:nvPr/>
                  </p:nvSpPr>
                  <p:spPr bwMode="auto">
                    <a:xfrm>
                      <a:off x="11687176" y="8939212"/>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val 916">
                      <a:extLst>
                        <a:ext uri="{FF2B5EF4-FFF2-40B4-BE49-F238E27FC236}">
                          <a16:creationId xmlns:a16="http://schemas.microsoft.com/office/drawing/2014/main" id="{442D03F8-D597-A2BE-E3EC-BF168053AB94}"/>
                        </a:ext>
                      </a:extLst>
                    </p:cNvPr>
                    <p:cNvSpPr>
                      <a:spLocks noChangeArrowheads="1"/>
                    </p:cNvSpPr>
                    <p:nvPr/>
                  </p:nvSpPr>
                  <p:spPr bwMode="auto">
                    <a:xfrm>
                      <a:off x="11698288" y="893921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917">
                      <a:extLst>
                        <a:ext uri="{FF2B5EF4-FFF2-40B4-BE49-F238E27FC236}">
                          <a16:creationId xmlns:a16="http://schemas.microsoft.com/office/drawing/2014/main" id="{44F78B87-ACFF-2949-4374-B01C5D295A29}"/>
                        </a:ext>
                      </a:extLst>
                    </p:cNvPr>
                    <p:cNvSpPr>
                      <a:spLocks/>
                    </p:cNvSpPr>
                    <p:nvPr/>
                  </p:nvSpPr>
                  <p:spPr bwMode="auto">
                    <a:xfrm>
                      <a:off x="11693526" y="8932862"/>
                      <a:ext cx="14288" cy="11112"/>
                    </a:xfrm>
                    <a:custGeom>
                      <a:avLst/>
                      <a:gdLst>
                        <a:gd name="T0" fmla="*/ 14 w 14"/>
                        <a:gd name="T1" fmla="*/ 7 h 11"/>
                        <a:gd name="T2" fmla="*/ 6 w 14"/>
                        <a:gd name="T3" fmla="*/ 10 h 11"/>
                        <a:gd name="T4" fmla="*/ 1 w 14"/>
                        <a:gd name="T5" fmla="*/ 3 h 11"/>
                        <a:gd name="T6" fmla="*/ 9 w 14"/>
                        <a:gd name="T7" fmla="*/ 1 h 11"/>
                        <a:gd name="T8" fmla="*/ 14 w 14"/>
                        <a:gd name="T9" fmla="*/ 7 h 11"/>
                      </a:gdLst>
                      <a:ahLst/>
                      <a:cxnLst>
                        <a:cxn ang="0">
                          <a:pos x="T0" y="T1"/>
                        </a:cxn>
                        <a:cxn ang="0">
                          <a:pos x="T2" y="T3"/>
                        </a:cxn>
                        <a:cxn ang="0">
                          <a:pos x="T4" y="T5"/>
                        </a:cxn>
                        <a:cxn ang="0">
                          <a:pos x="T6" y="T7"/>
                        </a:cxn>
                        <a:cxn ang="0">
                          <a:pos x="T8" y="T9"/>
                        </a:cxn>
                      </a:cxnLst>
                      <a:rect l="0" t="0" r="r" b="b"/>
                      <a:pathLst>
                        <a:path w="14" h="11">
                          <a:moveTo>
                            <a:pt x="14" y="7"/>
                          </a:moveTo>
                          <a:cubicBezTo>
                            <a:pt x="13" y="10"/>
                            <a:pt x="9" y="11"/>
                            <a:pt x="6" y="10"/>
                          </a:cubicBezTo>
                          <a:cubicBezTo>
                            <a:pt x="2" y="8"/>
                            <a:pt x="0" y="6"/>
                            <a:pt x="1" y="3"/>
                          </a:cubicBezTo>
                          <a:cubicBezTo>
                            <a:pt x="2" y="1"/>
                            <a:pt x="5" y="0"/>
                            <a:pt x="9" y="1"/>
                          </a:cubicBezTo>
                          <a:cubicBezTo>
                            <a:pt x="12" y="2"/>
                            <a:pt x="14"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val 918">
                      <a:extLst>
                        <a:ext uri="{FF2B5EF4-FFF2-40B4-BE49-F238E27FC236}">
                          <a16:creationId xmlns:a16="http://schemas.microsoft.com/office/drawing/2014/main" id="{BCB2DBC4-1C63-A6CB-B2D8-CBA651CB238C}"/>
                        </a:ext>
                      </a:extLst>
                    </p:cNvPr>
                    <p:cNvSpPr>
                      <a:spLocks noChangeArrowheads="1"/>
                    </p:cNvSpPr>
                    <p:nvPr/>
                  </p:nvSpPr>
                  <p:spPr bwMode="auto">
                    <a:xfrm>
                      <a:off x="11671301" y="8931275"/>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val 919">
                      <a:extLst>
                        <a:ext uri="{FF2B5EF4-FFF2-40B4-BE49-F238E27FC236}">
                          <a16:creationId xmlns:a16="http://schemas.microsoft.com/office/drawing/2014/main" id="{A4665AA4-35CE-D9B0-8430-30CFF0892FA7}"/>
                        </a:ext>
                      </a:extLst>
                    </p:cNvPr>
                    <p:cNvSpPr>
                      <a:spLocks noChangeArrowheads="1"/>
                    </p:cNvSpPr>
                    <p:nvPr/>
                  </p:nvSpPr>
                  <p:spPr bwMode="auto">
                    <a:xfrm>
                      <a:off x="11684001" y="8931275"/>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920">
                      <a:extLst>
                        <a:ext uri="{FF2B5EF4-FFF2-40B4-BE49-F238E27FC236}">
                          <a16:creationId xmlns:a16="http://schemas.microsoft.com/office/drawing/2014/main" id="{C788C5B8-8240-4532-1024-3E979717587A}"/>
                        </a:ext>
                      </a:extLst>
                    </p:cNvPr>
                    <p:cNvSpPr>
                      <a:spLocks/>
                    </p:cNvSpPr>
                    <p:nvPr/>
                  </p:nvSpPr>
                  <p:spPr bwMode="auto">
                    <a:xfrm>
                      <a:off x="11679238" y="8923337"/>
                      <a:ext cx="14288" cy="12700"/>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val 921">
                      <a:extLst>
                        <a:ext uri="{FF2B5EF4-FFF2-40B4-BE49-F238E27FC236}">
                          <a16:creationId xmlns:a16="http://schemas.microsoft.com/office/drawing/2014/main" id="{3EC0B175-C974-3C05-4E12-C937001BA3F2}"/>
                        </a:ext>
                      </a:extLst>
                    </p:cNvPr>
                    <p:cNvSpPr>
                      <a:spLocks noChangeArrowheads="1"/>
                    </p:cNvSpPr>
                    <p:nvPr/>
                  </p:nvSpPr>
                  <p:spPr bwMode="auto">
                    <a:xfrm>
                      <a:off x="11685588" y="8926512"/>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922">
                      <a:extLst>
                        <a:ext uri="{FF2B5EF4-FFF2-40B4-BE49-F238E27FC236}">
                          <a16:creationId xmlns:a16="http://schemas.microsoft.com/office/drawing/2014/main" id="{A6275E18-A1F9-80E2-219B-1BFB03085144}"/>
                        </a:ext>
                      </a:extLst>
                    </p:cNvPr>
                    <p:cNvSpPr>
                      <a:spLocks noChangeArrowheads="1"/>
                    </p:cNvSpPr>
                    <p:nvPr/>
                  </p:nvSpPr>
                  <p:spPr bwMode="auto">
                    <a:xfrm>
                      <a:off x="11698288" y="892651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923">
                      <a:extLst>
                        <a:ext uri="{FF2B5EF4-FFF2-40B4-BE49-F238E27FC236}">
                          <a16:creationId xmlns:a16="http://schemas.microsoft.com/office/drawing/2014/main" id="{B131F714-186D-7400-0A04-7E26F7A05330}"/>
                        </a:ext>
                      </a:extLst>
                    </p:cNvPr>
                    <p:cNvSpPr>
                      <a:spLocks/>
                    </p:cNvSpPr>
                    <p:nvPr/>
                  </p:nvSpPr>
                  <p:spPr bwMode="auto">
                    <a:xfrm>
                      <a:off x="11693526" y="8920162"/>
                      <a:ext cx="14288" cy="11112"/>
                    </a:xfrm>
                    <a:custGeom>
                      <a:avLst/>
                      <a:gdLst>
                        <a:gd name="T0" fmla="*/ 13 w 14"/>
                        <a:gd name="T1" fmla="*/ 8 h 11"/>
                        <a:gd name="T2" fmla="*/ 6 w 14"/>
                        <a:gd name="T3" fmla="*/ 10 h 11"/>
                        <a:gd name="T4" fmla="*/ 1 w 14"/>
                        <a:gd name="T5" fmla="*/ 4 h 11"/>
                        <a:gd name="T6" fmla="*/ 9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4"/>
                          </a:cubicBezTo>
                          <a:cubicBezTo>
                            <a:pt x="2" y="1"/>
                            <a:pt x="5" y="0"/>
                            <a:pt x="9"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val 924">
                      <a:extLst>
                        <a:ext uri="{FF2B5EF4-FFF2-40B4-BE49-F238E27FC236}">
                          <a16:creationId xmlns:a16="http://schemas.microsoft.com/office/drawing/2014/main" id="{F0F68E91-CC72-13AA-DF73-9A1531D3F08A}"/>
                        </a:ext>
                      </a:extLst>
                    </p:cNvPr>
                    <p:cNvSpPr>
                      <a:spLocks noChangeArrowheads="1"/>
                    </p:cNvSpPr>
                    <p:nvPr/>
                  </p:nvSpPr>
                  <p:spPr bwMode="auto">
                    <a:xfrm>
                      <a:off x="11707813" y="8932862"/>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Oval 925">
                      <a:extLst>
                        <a:ext uri="{FF2B5EF4-FFF2-40B4-BE49-F238E27FC236}">
                          <a16:creationId xmlns:a16="http://schemas.microsoft.com/office/drawing/2014/main" id="{CB556829-61A9-51E5-29A4-7E47969987BF}"/>
                        </a:ext>
                      </a:extLst>
                    </p:cNvPr>
                    <p:cNvSpPr>
                      <a:spLocks noChangeArrowheads="1"/>
                    </p:cNvSpPr>
                    <p:nvPr/>
                  </p:nvSpPr>
                  <p:spPr bwMode="auto">
                    <a:xfrm>
                      <a:off x="11718926" y="893286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926">
                      <a:extLst>
                        <a:ext uri="{FF2B5EF4-FFF2-40B4-BE49-F238E27FC236}">
                          <a16:creationId xmlns:a16="http://schemas.microsoft.com/office/drawing/2014/main" id="{7DC10D7D-92C2-D685-0DFE-290EC67A8BCD}"/>
                        </a:ext>
                      </a:extLst>
                    </p:cNvPr>
                    <p:cNvSpPr>
                      <a:spLocks/>
                    </p:cNvSpPr>
                    <p:nvPr/>
                  </p:nvSpPr>
                  <p:spPr bwMode="auto">
                    <a:xfrm>
                      <a:off x="11715751" y="8926512"/>
                      <a:ext cx="14288" cy="11112"/>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9"/>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Oval 927">
                      <a:extLst>
                        <a:ext uri="{FF2B5EF4-FFF2-40B4-BE49-F238E27FC236}">
                          <a16:creationId xmlns:a16="http://schemas.microsoft.com/office/drawing/2014/main" id="{F2315997-112F-C0A6-60CF-BD647F33B96D}"/>
                        </a:ext>
                      </a:extLst>
                    </p:cNvPr>
                    <p:cNvSpPr>
                      <a:spLocks noChangeArrowheads="1"/>
                    </p:cNvSpPr>
                    <p:nvPr/>
                  </p:nvSpPr>
                  <p:spPr bwMode="auto">
                    <a:xfrm>
                      <a:off x="11703051" y="8926512"/>
                      <a:ext cx="12700" cy="11112"/>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Oval 928">
                      <a:extLst>
                        <a:ext uri="{FF2B5EF4-FFF2-40B4-BE49-F238E27FC236}">
                          <a16:creationId xmlns:a16="http://schemas.microsoft.com/office/drawing/2014/main" id="{135DF635-2074-96E5-0AB2-ED4EBEEC84C1}"/>
                        </a:ext>
                      </a:extLst>
                    </p:cNvPr>
                    <p:cNvSpPr>
                      <a:spLocks noChangeArrowheads="1"/>
                    </p:cNvSpPr>
                    <p:nvPr/>
                  </p:nvSpPr>
                  <p:spPr bwMode="auto">
                    <a:xfrm>
                      <a:off x="11714163" y="8926512"/>
                      <a:ext cx="12700" cy="11112"/>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929">
                      <a:extLst>
                        <a:ext uri="{FF2B5EF4-FFF2-40B4-BE49-F238E27FC236}">
                          <a16:creationId xmlns:a16="http://schemas.microsoft.com/office/drawing/2014/main" id="{34C0DB02-8A28-746C-702D-DF16DCB9B769}"/>
                        </a:ext>
                      </a:extLst>
                    </p:cNvPr>
                    <p:cNvSpPr>
                      <a:spLocks/>
                    </p:cNvSpPr>
                    <p:nvPr/>
                  </p:nvSpPr>
                  <p:spPr bwMode="auto">
                    <a:xfrm>
                      <a:off x="11709401" y="8921750"/>
                      <a:ext cx="14288" cy="11112"/>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930">
                      <a:extLst>
                        <a:ext uri="{FF2B5EF4-FFF2-40B4-BE49-F238E27FC236}">
                          <a16:creationId xmlns:a16="http://schemas.microsoft.com/office/drawing/2014/main" id="{ECF4A3EE-6780-5C84-87DF-3A4AD8E100D5}"/>
                        </a:ext>
                      </a:extLst>
                    </p:cNvPr>
                    <p:cNvSpPr>
                      <a:spLocks noChangeArrowheads="1"/>
                    </p:cNvSpPr>
                    <p:nvPr/>
                  </p:nvSpPr>
                  <p:spPr bwMode="auto">
                    <a:xfrm>
                      <a:off x="11671301" y="8940800"/>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Oval 931">
                      <a:extLst>
                        <a:ext uri="{FF2B5EF4-FFF2-40B4-BE49-F238E27FC236}">
                          <a16:creationId xmlns:a16="http://schemas.microsoft.com/office/drawing/2014/main" id="{921BFCC8-51DA-8149-5E75-5C633EFC9494}"/>
                        </a:ext>
                      </a:extLst>
                    </p:cNvPr>
                    <p:cNvSpPr>
                      <a:spLocks noChangeArrowheads="1"/>
                    </p:cNvSpPr>
                    <p:nvPr/>
                  </p:nvSpPr>
                  <p:spPr bwMode="auto">
                    <a:xfrm>
                      <a:off x="11682413" y="8940800"/>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932">
                      <a:extLst>
                        <a:ext uri="{FF2B5EF4-FFF2-40B4-BE49-F238E27FC236}">
                          <a16:creationId xmlns:a16="http://schemas.microsoft.com/office/drawing/2014/main" id="{14A63666-E59C-C02A-1571-0035FA2DB0C8}"/>
                        </a:ext>
                      </a:extLst>
                    </p:cNvPr>
                    <p:cNvSpPr>
                      <a:spLocks/>
                    </p:cNvSpPr>
                    <p:nvPr/>
                  </p:nvSpPr>
                  <p:spPr bwMode="auto">
                    <a:xfrm>
                      <a:off x="11677651" y="8936037"/>
                      <a:ext cx="14288" cy="11112"/>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Oval 933">
                      <a:extLst>
                        <a:ext uri="{FF2B5EF4-FFF2-40B4-BE49-F238E27FC236}">
                          <a16:creationId xmlns:a16="http://schemas.microsoft.com/office/drawing/2014/main" id="{CB4E2843-3644-1407-2BCC-EDFAD87BDF3C}"/>
                        </a:ext>
                      </a:extLst>
                    </p:cNvPr>
                    <p:cNvSpPr>
                      <a:spLocks noChangeArrowheads="1"/>
                    </p:cNvSpPr>
                    <p:nvPr/>
                  </p:nvSpPr>
                  <p:spPr bwMode="auto">
                    <a:xfrm>
                      <a:off x="11704638" y="8943975"/>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Oval 934">
                      <a:extLst>
                        <a:ext uri="{FF2B5EF4-FFF2-40B4-BE49-F238E27FC236}">
                          <a16:creationId xmlns:a16="http://schemas.microsoft.com/office/drawing/2014/main" id="{F25F2ED4-6DF8-DB65-8AF8-3DF4ECF2D4EE}"/>
                        </a:ext>
                      </a:extLst>
                    </p:cNvPr>
                    <p:cNvSpPr>
                      <a:spLocks noChangeArrowheads="1"/>
                    </p:cNvSpPr>
                    <p:nvPr/>
                  </p:nvSpPr>
                  <p:spPr bwMode="auto">
                    <a:xfrm>
                      <a:off x="11715751" y="8943975"/>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935">
                      <a:extLst>
                        <a:ext uri="{FF2B5EF4-FFF2-40B4-BE49-F238E27FC236}">
                          <a16:creationId xmlns:a16="http://schemas.microsoft.com/office/drawing/2014/main" id="{A0F90B04-4BFE-EFB8-A2D3-944AFD0BA3F4}"/>
                        </a:ext>
                      </a:extLst>
                    </p:cNvPr>
                    <p:cNvSpPr>
                      <a:spLocks/>
                    </p:cNvSpPr>
                    <p:nvPr/>
                  </p:nvSpPr>
                  <p:spPr bwMode="auto">
                    <a:xfrm>
                      <a:off x="11710988" y="8936037"/>
                      <a:ext cx="15875" cy="11112"/>
                    </a:xfrm>
                    <a:custGeom>
                      <a:avLst/>
                      <a:gdLst>
                        <a:gd name="T0" fmla="*/ 14 w 15"/>
                        <a:gd name="T1" fmla="*/ 8 h 11"/>
                        <a:gd name="T2" fmla="*/ 6 w 15"/>
                        <a:gd name="T3" fmla="*/ 10 h 11"/>
                        <a:gd name="T4" fmla="*/ 1 w 15"/>
                        <a:gd name="T5" fmla="*/ 4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9" y="11"/>
                            <a:pt x="6" y="10"/>
                          </a:cubicBezTo>
                          <a:cubicBezTo>
                            <a:pt x="3" y="9"/>
                            <a:pt x="0" y="6"/>
                            <a:pt x="1" y="4"/>
                          </a:cubicBezTo>
                          <a:cubicBezTo>
                            <a:pt x="2" y="1"/>
                            <a:pt x="5" y="0"/>
                            <a:pt x="9" y="1"/>
                          </a:cubicBezTo>
                          <a:cubicBezTo>
                            <a:pt x="12" y="2"/>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Oval 936">
                      <a:extLst>
                        <a:ext uri="{FF2B5EF4-FFF2-40B4-BE49-F238E27FC236}">
                          <a16:creationId xmlns:a16="http://schemas.microsoft.com/office/drawing/2014/main" id="{F3738312-E71A-6E7C-C22A-43FCFED675DE}"/>
                        </a:ext>
                      </a:extLst>
                    </p:cNvPr>
                    <p:cNvSpPr>
                      <a:spLocks noChangeArrowheads="1"/>
                    </p:cNvSpPr>
                    <p:nvPr/>
                  </p:nvSpPr>
                  <p:spPr bwMode="auto">
                    <a:xfrm>
                      <a:off x="11684001" y="8947150"/>
                      <a:ext cx="14288" cy="793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Oval 937">
                      <a:extLst>
                        <a:ext uri="{FF2B5EF4-FFF2-40B4-BE49-F238E27FC236}">
                          <a16:creationId xmlns:a16="http://schemas.microsoft.com/office/drawing/2014/main" id="{D016846D-87A3-88E6-F523-EF92BDCDE345}"/>
                        </a:ext>
                      </a:extLst>
                    </p:cNvPr>
                    <p:cNvSpPr>
                      <a:spLocks noChangeArrowheads="1"/>
                    </p:cNvSpPr>
                    <p:nvPr/>
                  </p:nvSpPr>
                  <p:spPr bwMode="auto">
                    <a:xfrm>
                      <a:off x="11695113" y="8947150"/>
                      <a:ext cx="14288" cy="793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938">
                      <a:extLst>
                        <a:ext uri="{FF2B5EF4-FFF2-40B4-BE49-F238E27FC236}">
                          <a16:creationId xmlns:a16="http://schemas.microsoft.com/office/drawing/2014/main" id="{71ACEBD8-E91A-A120-3CAF-BE39504D7D1D}"/>
                        </a:ext>
                      </a:extLst>
                    </p:cNvPr>
                    <p:cNvSpPr>
                      <a:spLocks/>
                    </p:cNvSpPr>
                    <p:nvPr/>
                  </p:nvSpPr>
                  <p:spPr bwMode="auto">
                    <a:xfrm>
                      <a:off x="11690351" y="8939212"/>
                      <a:ext cx="15875" cy="11112"/>
                    </a:xfrm>
                    <a:custGeom>
                      <a:avLst/>
                      <a:gdLst>
                        <a:gd name="T0" fmla="*/ 14 w 15"/>
                        <a:gd name="T1" fmla="*/ 8 h 11"/>
                        <a:gd name="T2" fmla="*/ 6 w 15"/>
                        <a:gd name="T3" fmla="*/ 10 h 11"/>
                        <a:gd name="T4" fmla="*/ 1 w 15"/>
                        <a:gd name="T5" fmla="*/ 4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9" y="11"/>
                            <a:pt x="6" y="10"/>
                          </a:cubicBezTo>
                          <a:cubicBezTo>
                            <a:pt x="3" y="9"/>
                            <a:pt x="0" y="6"/>
                            <a:pt x="1" y="4"/>
                          </a:cubicBezTo>
                          <a:cubicBezTo>
                            <a:pt x="2" y="1"/>
                            <a:pt x="6" y="0"/>
                            <a:pt x="9" y="1"/>
                          </a:cubicBezTo>
                          <a:cubicBezTo>
                            <a:pt x="12" y="3"/>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Oval 939">
                      <a:extLst>
                        <a:ext uri="{FF2B5EF4-FFF2-40B4-BE49-F238E27FC236}">
                          <a16:creationId xmlns:a16="http://schemas.microsoft.com/office/drawing/2014/main" id="{3F2435BC-52BE-CD96-1ACD-2574E7E9543F}"/>
                        </a:ext>
                      </a:extLst>
                    </p:cNvPr>
                    <p:cNvSpPr>
                      <a:spLocks noChangeArrowheads="1"/>
                    </p:cNvSpPr>
                    <p:nvPr/>
                  </p:nvSpPr>
                  <p:spPr bwMode="auto">
                    <a:xfrm>
                      <a:off x="11720513" y="8940800"/>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Oval 940">
                      <a:extLst>
                        <a:ext uri="{FF2B5EF4-FFF2-40B4-BE49-F238E27FC236}">
                          <a16:creationId xmlns:a16="http://schemas.microsoft.com/office/drawing/2014/main" id="{B217045D-8F43-F0B2-2633-EC4D2EFEEDAB}"/>
                        </a:ext>
                      </a:extLst>
                    </p:cNvPr>
                    <p:cNvSpPr>
                      <a:spLocks noChangeArrowheads="1"/>
                    </p:cNvSpPr>
                    <p:nvPr/>
                  </p:nvSpPr>
                  <p:spPr bwMode="auto">
                    <a:xfrm>
                      <a:off x="11731626" y="8940800"/>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941">
                      <a:extLst>
                        <a:ext uri="{FF2B5EF4-FFF2-40B4-BE49-F238E27FC236}">
                          <a16:creationId xmlns:a16="http://schemas.microsoft.com/office/drawing/2014/main" id="{79C0884C-8F76-E52A-338A-E7938D582F4E}"/>
                        </a:ext>
                      </a:extLst>
                    </p:cNvPr>
                    <p:cNvSpPr>
                      <a:spLocks/>
                    </p:cNvSpPr>
                    <p:nvPr/>
                  </p:nvSpPr>
                  <p:spPr bwMode="auto">
                    <a:xfrm>
                      <a:off x="11726863" y="8934450"/>
                      <a:ext cx="14288" cy="11112"/>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Oval 942">
                      <a:extLst>
                        <a:ext uri="{FF2B5EF4-FFF2-40B4-BE49-F238E27FC236}">
                          <a16:creationId xmlns:a16="http://schemas.microsoft.com/office/drawing/2014/main" id="{6360A481-52E7-7845-152A-F9106E359555}"/>
                        </a:ext>
                      </a:extLst>
                    </p:cNvPr>
                    <p:cNvSpPr>
                      <a:spLocks noChangeArrowheads="1"/>
                    </p:cNvSpPr>
                    <p:nvPr/>
                  </p:nvSpPr>
                  <p:spPr bwMode="auto">
                    <a:xfrm>
                      <a:off x="11717338" y="8929687"/>
                      <a:ext cx="12700" cy="793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Oval 943">
                      <a:extLst>
                        <a:ext uri="{FF2B5EF4-FFF2-40B4-BE49-F238E27FC236}">
                          <a16:creationId xmlns:a16="http://schemas.microsoft.com/office/drawing/2014/main" id="{8091B194-9D92-9BA4-84B0-1B7BFE7EB749}"/>
                        </a:ext>
                      </a:extLst>
                    </p:cNvPr>
                    <p:cNvSpPr>
                      <a:spLocks noChangeArrowheads="1"/>
                    </p:cNvSpPr>
                    <p:nvPr/>
                  </p:nvSpPr>
                  <p:spPr bwMode="auto">
                    <a:xfrm>
                      <a:off x="11728451" y="8929687"/>
                      <a:ext cx="12700" cy="793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944">
                      <a:extLst>
                        <a:ext uri="{FF2B5EF4-FFF2-40B4-BE49-F238E27FC236}">
                          <a16:creationId xmlns:a16="http://schemas.microsoft.com/office/drawing/2014/main" id="{237B19D9-2610-7D40-7516-E7249BBF2215}"/>
                        </a:ext>
                      </a:extLst>
                    </p:cNvPr>
                    <p:cNvSpPr>
                      <a:spLocks/>
                    </p:cNvSpPr>
                    <p:nvPr/>
                  </p:nvSpPr>
                  <p:spPr bwMode="auto">
                    <a:xfrm>
                      <a:off x="11723688" y="8921750"/>
                      <a:ext cx="14288" cy="11112"/>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Oval 945">
                      <a:extLst>
                        <a:ext uri="{FF2B5EF4-FFF2-40B4-BE49-F238E27FC236}">
                          <a16:creationId xmlns:a16="http://schemas.microsoft.com/office/drawing/2014/main" id="{F628DA88-B1F3-034A-D38E-455F58FFF829}"/>
                        </a:ext>
                      </a:extLst>
                    </p:cNvPr>
                    <p:cNvSpPr>
                      <a:spLocks noChangeArrowheads="1"/>
                    </p:cNvSpPr>
                    <p:nvPr/>
                  </p:nvSpPr>
                  <p:spPr bwMode="auto">
                    <a:xfrm>
                      <a:off x="11695113" y="8937625"/>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Oval 946">
                      <a:extLst>
                        <a:ext uri="{FF2B5EF4-FFF2-40B4-BE49-F238E27FC236}">
                          <a16:creationId xmlns:a16="http://schemas.microsoft.com/office/drawing/2014/main" id="{ED33464B-6E12-BE32-BF6B-1CEE053B8D31}"/>
                        </a:ext>
                      </a:extLst>
                    </p:cNvPr>
                    <p:cNvSpPr>
                      <a:spLocks noChangeArrowheads="1"/>
                    </p:cNvSpPr>
                    <p:nvPr/>
                  </p:nvSpPr>
                  <p:spPr bwMode="auto">
                    <a:xfrm>
                      <a:off x="11706226" y="8937625"/>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947">
                      <a:extLst>
                        <a:ext uri="{FF2B5EF4-FFF2-40B4-BE49-F238E27FC236}">
                          <a16:creationId xmlns:a16="http://schemas.microsoft.com/office/drawing/2014/main" id="{719961EE-6A16-E1AB-2F8C-20DE42C238CC}"/>
                        </a:ext>
                      </a:extLst>
                    </p:cNvPr>
                    <p:cNvSpPr>
                      <a:spLocks/>
                    </p:cNvSpPr>
                    <p:nvPr/>
                  </p:nvSpPr>
                  <p:spPr bwMode="auto">
                    <a:xfrm>
                      <a:off x="11701463" y="8931275"/>
                      <a:ext cx="14288" cy="11112"/>
                    </a:xfrm>
                    <a:custGeom>
                      <a:avLst/>
                      <a:gdLst>
                        <a:gd name="T0" fmla="*/ 13 w 14"/>
                        <a:gd name="T1" fmla="*/ 8 h 11"/>
                        <a:gd name="T2" fmla="*/ 6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3"/>
                          </a:cubicBezTo>
                          <a:cubicBezTo>
                            <a:pt x="2"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Oval 948">
                      <a:extLst>
                        <a:ext uri="{FF2B5EF4-FFF2-40B4-BE49-F238E27FC236}">
                          <a16:creationId xmlns:a16="http://schemas.microsoft.com/office/drawing/2014/main" id="{48D75BCB-EE16-E240-B16E-87BC0861B3C6}"/>
                        </a:ext>
                      </a:extLst>
                    </p:cNvPr>
                    <p:cNvSpPr>
                      <a:spLocks noChangeArrowheads="1"/>
                    </p:cNvSpPr>
                    <p:nvPr/>
                  </p:nvSpPr>
                  <p:spPr bwMode="auto">
                    <a:xfrm>
                      <a:off x="11726863" y="8934450"/>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Oval 949">
                      <a:extLst>
                        <a:ext uri="{FF2B5EF4-FFF2-40B4-BE49-F238E27FC236}">
                          <a16:creationId xmlns:a16="http://schemas.microsoft.com/office/drawing/2014/main" id="{7422697F-B2D0-6815-44E0-AB2C4A56DECE}"/>
                        </a:ext>
                      </a:extLst>
                    </p:cNvPr>
                    <p:cNvSpPr>
                      <a:spLocks noChangeArrowheads="1"/>
                    </p:cNvSpPr>
                    <p:nvPr/>
                  </p:nvSpPr>
                  <p:spPr bwMode="auto">
                    <a:xfrm>
                      <a:off x="11737976" y="8934450"/>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950">
                      <a:extLst>
                        <a:ext uri="{FF2B5EF4-FFF2-40B4-BE49-F238E27FC236}">
                          <a16:creationId xmlns:a16="http://schemas.microsoft.com/office/drawing/2014/main" id="{5DBD8C9E-EF38-7AA0-627D-05C6FE029D94}"/>
                        </a:ext>
                      </a:extLst>
                    </p:cNvPr>
                    <p:cNvSpPr>
                      <a:spLocks/>
                    </p:cNvSpPr>
                    <p:nvPr/>
                  </p:nvSpPr>
                  <p:spPr bwMode="auto">
                    <a:xfrm>
                      <a:off x="11733213" y="8928100"/>
                      <a:ext cx="14288" cy="11112"/>
                    </a:xfrm>
                    <a:custGeom>
                      <a:avLst/>
                      <a:gdLst>
                        <a:gd name="T0" fmla="*/ 13 w 14"/>
                        <a:gd name="T1" fmla="*/ 7 h 11"/>
                        <a:gd name="T2" fmla="*/ 6 w 14"/>
                        <a:gd name="T3" fmla="*/ 10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10"/>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Oval 951">
                      <a:extLst>
                        <a:ext uri="{FF2B5EF4-FFF2-40B4-BE49-F238E27FC236}">
                          <a16:creationId xmlns:a16="http://schemas.microsoft.com/office/drawing/2014/main" id="{31FDA87B-56B6-47BC-696E-CF8FEE2FCE35}"/>
                        </a:ext>
                      </a:extLst>
                    </p:cNvPr>
                    <p:cNvSpPr>
                      <a:spLocks noChangeArrowheads="1"/>
                    </p:cNvSpPr>
                    <p:nvPr/>
                  </p:nvSpPr>
                  <p:spPr bwMode="auto">
                    <a:xfrm>
                      <a:off x="11712576" y="8926512"/>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Oval 952">
                      <a:extLst>
                        <a:ext uri="{FF2B5EF4-FFF2-40B4-BE49-F238E27FC236}">
                          <a16:creationId xmlns:a16="http://schemas.microsoft.com/office/drawing/2014/main" id="{7C44D7FB-C95A-1AAB-6145-55670685B3E4}"/>
                        </a:ext>
                      </a:extLst>
                    </p:cNvPr>
                    <p:cNvSpPr>
                      <a:spLocks noChangeArrowheads="1"/>
                    </p:cNvSpPr>
                    <p:nvPr/>
                  </p:nvSpPr>
                  <p:spPr bwMode="auto">
                    <a:xfrm>
                      <a:off x="11723688" y="892651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53">
                      <a:extLst>
                        <a:ext uri="{FF2B5EF4-FFF2-40B4-BE49-F238E27FC236}">
                          <a16:creationId xmlns:a16="http://schemas.microsoft.com/office/drawing/2014/main" id="{90B84990-5A80-47A9-4665-705E7898F8B3}"/>
                        </a:ext>
                      </a:extLst>
                    </p:cNvPr>
                    <p:cNvSpPr>
                      <a:spLocks/>
                    </p:cNvSpPr>
                    <p:nvPr/>
                  </p:nvSpPr>
                  <p:spPr bwMode="auto">
                    <a:xfrm>
                      <a:off x="11718926" y="8918575"/>
                      <a:ext cx="14288" cy="11112"/>
                    </a:xfrm>
                    <a:custGeom>
                      <a:avLst/>
                      <a:gdLst>
                        <a:gd name="T0" fmla="*/ 13 w 14"/>
                        <a:gd name="T1" fmla="*/ 8 h 11"/>
                        <a:gd name="T2" fmla="*/ 6 w 14"/>
                        <a:gd name="T3" fmla="*/ 10 h 11"/>
                        <a:gd name="T4" fmla="*/ 1 w 14"/>
                        <a:gd name="T5" fmla="*/ 4 h 11"/>
                        <a:gd name="T6" fmla="*/ 8 w 14"/>
                        <a:gd name="T7" fmla="*/ 2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6" y="10"/>
                          </a:cubicBezTo>
                          <a:cubicBezTo>
                            <a:pt x="2" y="9"/>
                            <a:pt x="0" y="6"/>
                            <a:pt x="1" y="4"/>
                          </a:cubicBezTo>
                          <a:cubicBezTo>
                            <a:pt x="2" y="1"/>
                            <a:pt x="5" y="0"/>
                            <a:pt x="8" y="2"/>
                          </a:cubicBezTo>
                          <a:cubicBezTo>
                            <a:pt x="12" y="3"/>
                            <a:pt x="14" y="6"/>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Oval 954">
                      <a:extLst>
                        <a:ext uri="{FF2B5EF4-FFF2-40B4-BE49-F238E27FC236}">
                          <a16:creationId xmlns:a16="http://schemas.microsoft.com/office/drawing/2014/main" id="{26E0B11E-17DE-C1D2-A1F5-4250A6B8C898}"/>
                        </a:ext>
                      </a:extLst>
                    </p:cNvPr>
                    <p:cNvSpPr>
                      <a:spLocks noChangeArrowheads="1"/>
                    </p:cNvSpPr>
                    <p:nvPr/>
                  </p:nvSpPr>
                  <p:spPr bwMode="auto">
                    <a:xfrm>
                      <a:off x="11726863" y="8921750"/>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955">
                      <a:extLst>
                        <a:ext uri="{FF2B5EF4-FFF2-40B4-BE49-F238E27FC236}">
                          <a16:creationId xmlns:a16="http://schemas.microsoft.com/office/drawing/2014/main" id="{142D4070-0AFA-79E4-A1A0-92712E5E23D7}"/>
                        </a:ext>
                      </a:extLst>
                    </p:cNvPr>
                    <p:cNvSpPr>
                      <a:spLocks noChangeArrowheads="1"/>
                    </p:cNvSpPr>
                    <p:nvPr/>
                  </p:nvSpPr>
                  <p:spPr bwMode="auto">
                    <a:xfrm>
                      <a:off x="11737976" y="8921750"/>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956">
                      <a:extLst>
                        <a:ext uri="{FF2B5EF4-FFF2-40B4-BE49-F238E27FC236}">
                          <a16:creationId xmlns:a16="http://schemas.microsoft.com/office/drawing/2014/main" id="{8CE05968-30BE-6B4B-DAD3-F479AFC79E98}"/>
                        </a:ext>
                      </a:extLst>
                    </p:cNvPr>
                    <p:cNvSpPr>
                      <a:spLocks/>
                    </p:cNvSpPr>
                    <p:nvPr/>
                  </p:nvSpPr>
                  <p:spPr bwMode="auto">
                    <a:xfrm>
                      <a:off x="11733213" y="8915400"/>
                      <a:ext cx="14288" cy="11112"/>
                    </a:xfrm>
                    <a:custGeom>
                      <a:avLst/>
                      <a:gdLst>
                        <a:gd name="T0" fmla="*/ 13 w 14"/>
                        <a:gd name="T1" fmla="*/ 8 h 11"/>
                        <a:gd name="T2" fmla="*/ 5 w 14"/>
                        <a:gd name="T3" fmla="*/ 10 h 11"/>
                        <a:gd name="T4" fmla="*/ 1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957">
                      <a:extLst>
                        <a:ext uri="{FF2B5EF4-FFF2-40B4-BE49-F238E27FC236}">
                          <a16:creationId xmlns:a16="http://schemas.microsoft.com/office/drawing/2014/main" id="{2AC25D40-74D1-3AC2-ED17-D422B4AD31BF}"/>
                        </a:ext>
                      </a:extLst>
                    </p:cNvPr>
                    <p:cNvSpPr>
                      <a:spLocks noChangeArrowheads="1"/>
                    </p:cNvSpPr>
                    <p:nvPr/>
                  </p:nvSpPr>
                  <p:spPr bwMode="auto">
                    <a:xfrm>
                      <a:off x="11747501" y="8928100"/>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val 958">
                      <a:extLst>
                        <a:ext uri="{FF2B5EF4-FFF2-40B4-BE49-F238E27FC236}">
                          <a16:creationId xmlns:a16="http://schemas.microsoft.com/office/drawing/2014/main" id="{ED9A5752-136F-A6E4-40FF-73398BB6B82D}"/>
                        </a:ext>
                      </a:extLst>
                    </p:cNvPr>
                    <p:cNvSpPr>
                      <a:spLocks noChangeArrowheads="1"/>
                    </p:cNvSpPr>
                    <p:nvPr/>
                  </p:nvSpPr>
                  <p:spPr bwMode="auto">
                    <a:xfrm>
                      <a:off x="11758613" y="8928100"/>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959">
                      <a:extLst>
                        <a:ext uri="{FF2B5EF4-FFF2-40B4-BE49-F238E27FC236}">
                          <a16:creationId xmlns:a16="http://schemas.microsoft.com/office/drawing/2014/main" id="{12990401-E9F3-4183-BE8E-B11C4329EDE0}"/>
                        </a:ext>
                      </a:extLst>
                    </p:cNvPr>
                    <p:cNvSpPr>
                      <a:spLocks/>
                    </p:cNvSpPr>
                    <p:nvPr/>
                  </p:nvSpPr>
                  <p:spPr bwMode="auto">
                    <a:xfrm>
                      <a:off x="11753851" y="8921750"/>
                      <a:ext cx="15875" cy="11112"/>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10" y="11"/>
                            <a:pt x="6" y="10"/>
                          </a:cubicBezTo>
                          <a:cubicBezTo>
                            <a:pt x="3" y="8"/>
                            <a:pt x="0" y="5"/>
                            <a:pt x="1" y="3"/>
                          </a:cubicBezTo>
                          <a:cubicBezTo>
                            <a:pt x="2" y="1"/>
                            <a:pt x="6"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Oval 960">
                      <a:extLst>
                        <a:ext uri="{FF2B5EF4-FFF2-40B4-BE49-F238E27FC236}">
                          <a16:creationId xmlns:a16="http://schemas.microsoft.com/office/drawing/2014/main" id="{8D014B8F-E3CC-CEAB-58A3-A854C11FB56C}"/>
                        </a:ext>
                      </a:extLst>
                    </p:cNvPr>
                    <p:cNvSpPr>
                      <a:spLocks noChangeArrowheads="1"/>
                    </p:cNvSpPr>
                    <p:nvPr/>
                  </p:nvSpPr>
                  <p:spPr bwMode="auto">
                    <a:xfrm>
                      <a:off x="11742738" y="8921750"/>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Oval 961">
                      <a:extLst>
                        <a:ext uri="{FF2B5EF4-FFF2-40B4-BE49-F238E27FC236}">
                          <a16:creationId xmlns:a16="http://schemas.microsoft.com/office/drawing/2014/main" id="{AE9D960A-898D-2DE1-7C07-5AAC73A2420E}"/>
                        </a:ext>
                      </a:extLst>
                    </p:cNvPr>
                    <p:cNvSpPr>
                      <a:spLocks noChangeArrowheads="1"/>
                    </p:cNvSpPr>
                    <p:nvPr/>
                  </p:nvSpPr>
                  <p:spPr bwMode="auto">
                    <a:xfrm>
                      <a:off x="11753851" y="8921750"/>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962">
                      <a:extLst>
                        <a:ext uri="{FF2B5EF4-FFF2-40B4-BE49-F238E27FC236}">
                          <a16:creationId xmlns:a16="http://schemas.microsoft.com/office/drawing/2014/main" id="{26FBF9F4-66CD-E4D1-3414-CDE8E6484058}"/>
                        </a:ext>
                      </a:extLst>
                    </p:cNvPr>
                    <p:cNvSpPr>
                      <a:spLocks/>
                    </p:cNvSpPr>
                    <p:nvPr/>
                  </p:nvSpPr>
                  <p:spPr bwMode="auto">
                    <a:xfrm>
                      <a:off x="11749088" y="8915400"/>
                      <a:ext cx="14288" cy="11112"/>
                    </a:xfrm>
                    <a:custGeom>
                      <a:avLst/>
                      <a:gdLst>
                        <a:gd name="T0" fmla="*/ 13 w 14"/>
                        <a:gd name="T1" fmla="*/ 7 h 11"/>
                        <a:gd name="T2" fmla="*/ 5 w 14"/>
                        <a:gd name="T3" fmla="*/ 10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10"/>
                          </a:cubicBezTo>
                          <a:cubicBezTo>
                            <a:pt x="2" y="8"/>
                            <a:pt x="0" y="6"/>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Oval 963">
                      <a:extLst>
                        <a:ext uri="{FF2B5EF4-FFF2-40B4-BE49-F238E27FC236}">
                          <a16:creationId xmlns:a16="http://schemas.microsoft.com/office/drawing/2014/main" id="{302C9332-4196-4474-F00F-E6D5D5FAF7D5}"/>
                        </a:ext>
                      </a:extLst>
                    </p:cNvPr>
                    <p:cNvSpPr>
                      <a:spLocks noChangeArrowheads="1"/>
                    </p:cNvSpPr>
                    <p:nvPr/>
                  </p:nvSpPr>
                  <p:spPr bwMode="auto">
                    <a:xfrm>
                      <a:off x="11710988" y="8936037"/>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Oval 964">
                      <a:extLst>
                        <a:ext uri="{FF2B5EF4-FFF2-40B4-BE49-F238E27FC236}">
                          <a16:creationId xmlns:a16="http://schemas.microsoft.com/office/drawing/2014/main" id="{DC4E95F5-C8AD-DCDC-A50F-9F7C038C59A5}"/>
                        </a:ext>
                      </a:extLst>
                    </p:cNvPr>
                    <p:cNvSpPr>
                      <a:spLocks noChangeArrowheads="1"/>
                    </p:cNvSpPr>
                    <p:nvPr/>
                  </p:nvSpPr>
                  <p:spPr bwMode="auto">
                    <a:xfrm>
                      <a:off x="11720513" y="8936037"/>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965">
                      <a:extLst>
                        <a:ext uri="{FF2B5EF4-FFF2-40B4-BE49-F238E27FC236}">
                          <a16:creationId xmlns:a16="http://schemas.microsoft.com/office/drawing/2014/main" id="{3F948D7A-504A-CE99-72BA-62C5B7D73FBD}"/>
                        </a:ext>
                      </a:extLst>
                    </p:cNvPr>
                    <p:cNvSpPr>
                      <a:spLocks/>
                    </p:cNvSpPr>
                    <p:nvPr/>
                  </p:nvSpPr>
                  <p:spPr bwMode="auto">
                    <a:xfrm>
                      <a:off x="11717338" y="8929687"/>
                      <a:ext cx="14288" cy="11112"/>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9" y="11"/>
                            <a:pt x="6" y="10"/>
                          </a:cubicBezTo>
                          <a:cubicBezTo>
                            <a:pt x="3" y="8"/>
                            <a:pt x="0" y="5"/>
                            <a:pt x="1" y="3"/>
                          </a:cubicBezTo>
                          <a:cubicBezTo>
                            <a:pt x="2" y="1"/>
                            <a:pt x="5"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Oval 966">
                      <a:extLst>
                        <a:ext uri="{FF2B5EF4-FFF2-40B4-BE49-F238E27FC236}">
                          <a16:creationId xmlns:a16="http://schemas.microsoft.com/office/drawing/2014/main" id="{CFA493A5-CA58-4443-9F23-97A5E6CBC587}"/>
                        </a:ext>
                      </a:extLst>
                    </p:cNvPr>
                    <p:cNvSpPr>
                      <a:spLocks noChangeArrowheads="1"/>
                    </p:cNvSpPr>
                    <p:nvPr/>
                  </p:nvSpPr>
                  <p:spPr bwMode="auto">
                    <a:xfrm>
                      <a:off x="11744326" y="8937625"/>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Oval 967">
                      <a:extLst>
                        <a:ext uri="{FF2B5EF4-FFF2-40B4-BE49-F238E27FC236}">
                          <a16:creationId xmlns:a16="http://schemas.microsoft.com/office/drawing/2014/main" id="{5C70875F-3D68-8547-0EE4-74C9D145CFAD}"/>
                        </a:ext>
                      </a:extLst>
                    </p:cNvPr>
                    <p:cNvSpPr>
                      <a:spLocks noChangeArrowheads="1"/>
                    </p:cNvSpPr>
                    <p:nvPr/>
                  </p:nvSpPr>
                  <p:spPr bwMode="auto">
                    <a:xfrm>
                      <a:off x="11755438" y="8937625"/>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968">
                      <a:extLst>
                        <a:ext uri="{FF2B5EF4-FFF2-40B4-BE49-F238E27FC236}">
                          <a16:creationId xmlns:a16="http://schemas.microsoft.com/office/drawing/2014/main" id="{2847C179-9EAC-6D87-325B-9F2556CD036A}"/>
                        </a:ext>
                      </a:extLst>
                    </p:cNvPr>
                    <p:cNvSpPr>
                      <a:spLocks/>
                    </p:cNvSpPr>
                    <p:nvPr/>
                  </p:nvSpPr>
                  <p:spPr bwMode="auto">
                    <a:xfrm>
                      <a:off x="11750676" y="8931275"/>
                      <a:ext cx="14288" cy="11112"/>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Oval 969">
                      <a:extLst>
                        <a:ext uri="{FF2B5EF4-FFF2-40B4-BE49-F238E27FC236}">
                          <a16:creationId xmlns:a16="http://schemas.microsoft.com/office/drawing/2014/main" id="{0F1FD6A1-2511-623C-6326-B964407A5493}"/>
                        </a:ext>
                      </a:extLst>
                    </p:cNvPr>
                    <p:cNvSpPr>
                      <a:spLocks noChangeArrowheads="1"/>
                    </p:cNvSpPr>
                    <p:nvPr/>
                  </p:nvSpPr>
                  <p:spPr bwMode="auto">
                    <a:xfrm>
                      <a:off x="11723688" y="8940800"/>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Oval 970">
                      <a:extLst>
                        <a:ext uri="{FF2B5EF4-FFF2-40B4-BE49-F238E27FC236}">
                          <a16:creationId xmlns:a16="http://schemas.microsoft.com/office/drawing/2014/main" id="{014FF548-1990-BD18-2639-36D48CA83CA2}"/>
                        </a:ext>
                      </a:extLst>
                    </p:cNvPr>
                    <p:cNvSpPr>
                      <a:spLocks noChangeArrowheads="1"/>
                    </p:cNvSpPr>
                    <p:nvPr/>
                  </p:nvSpPr>
                  <p:spPr bwMode="auto">
                    <a:xfrm>
                      <a:off x="11734801" y="8940800"/>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971">
                      <a:extLst>
                        <a:ext uri="{FF2B5EF4-FFF2-40B4-BE49-F238E27FC236}">
                          <a16:creationId xmlns:a16="http://schemas.microsoft.com/office/drawing/2014/main" id="{4AA814D5-D6B2-8A69-74CF-A0D7C518D01A}"/>
                        </a:ext>
                      </a:extLst>
                    </p:cNvPr>
                    <p:cNvSpPr>
                      <a:spLocks/>
                    </p:cNvSpPr>
                    <p:nvPr/>
                  </p:nvSpPr>
                  <p:spPr bwMode="auto">
                    <a:xfrm>
                      <a:off x="11730038" y="8934450"/>
                      <a:ext cx="14288" cy="11112"/>
                    </a:xfrm>
                    <a:custGeom>
                      <a:avLst/>
                      <a:gdLst>
                        <a:gd name="T0" fmla="*/ 14 w 14"/>
                        <a:gd name="T1" fmla="*/ 8 h 11"/>
                        <a:gd name="T2" fmla="*/ 6 w 14"/>
                        <a:gd name="T3" fmla="*/ 10 h 11"/>
                        <a:gd name="T4" fmla="*/ 1 w 14"/>
                        <a:gd name="T5" fmla="*/ 3 h 11"/>
                        <a:gd name="T6" fmla="*/ 9 w 14"/>
                        <a:gd name="T7" fmla="*/ 1 h 11"/>
                        <a:gd name="T8" fmla="*/ 14 w 14"/>
                        <a:gd name="T9" fmla="*/ 8 h 11"/>
                      </a:gdLst>
                      <a:ahLst/>
                      <a:cxnLst>
                        <a:cxn ang="0">
                          <a:pos x="T0" y="T1"/>
                        </a:cxn>
                        <a:cxn ang="0">
                          <a:pos x="T2" y="T3"/>
                        </a:cxn>
                        <a:cxn ang="0">
                          <a:pos x="T4" y="T5"/>
                        </a:cxn>
                        <a:cxn ang="0">
                          <a:pos x="T6" y="T7"/>
                        </a:cxn>
                        <a:cxn ang="0">
                          <a:pos x="T8" y="T9"/>
                        </a:cxn>
                      </a:cxnLst>
                      <a:rect l="0" t="0" r="r" b="b"/>
                      <a:pathLst>
                        <a:path w="14" h="11">
                          <a:moveTo>
                            <a:pt x="14" y="8"/>
                          </a:moveTo>
                          <a:cubicBezTo>
                            <a:pt x="13" y="10"/>
                            <a:pt x="9" y="11"/>
                            <a:pt x="6" y="10"/>
                          </a:cubicBezTo>
                          <a:cubicBezTo>
                            <a:pt x="2" y="9"/>
                            <a:pt x="0" y="6"/>
                            <a:pt x="1" y="3"/>
                          </a:cubicBezTo>
                          <a:cubicBezTo>
                            <a:pt x="2" y="1"/>
                            <a:pt x="5" y="0"/>
                            <a:pt x="9" y="1"/>
                          </a:cubicBezTo>
                          <a:cubicBezTo>
                            <a:pt x="12" y="2"/>
                            <a:pt x="14"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Oval 972">
                      <a:extLst>
                        <a:ext uri="{FF2B5EF4-FFF2-40B4-BE49-F238E27FC236}">
                          <a16:creationId xmlns:a16="http://schemas.microsoft.com/office/drawing/2014/main" id="{190CA365-FD8E-18B6-BB88-014C4E2B778D}"/>
                        </a:ext>
                      </a:extLst>
                    </p:cNvPr>
                    <p:cNvSpPr>
                      <a:spLocks noChangeArrowheads="1"/>
                    </p:cNvSpPr>
                    <p:nvPr/>
                  </p:nvSpPr>
                  <p:spPr bwMode="auto">
                    <a:xfrm>
                      <a:off x="11760201" y="8936037"/>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Oval 973">
                      <a:extLst>
                        <a:ext uri="{FF2B5EF4-FFF2-40B4-BE49-F238E27FC236}">
                          <a16:creationId xmlns:a16="http://schemas.microsoft.com/office/drawing/2014/main" id="{81E302B7-A99B-89B7-0B97-BB5DE3BC91F5}"/>
                        </a:ext>
                      </a:extLst>
                    </p:cNvPr>
                    <p:cNvSpPr>
                      <a:spLocks noChangeArrowheads="1"/>
                    </p:cNvSpPr>
                    <p:nvPr/>
                  </p:nvSpPr>
                  <p:spPr bwMode="auto">
                    <a:xfrm>
                      <a:off x="11771313" y="8936037"/>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974">
                      <a:extLst>
                        <a:ext uri="{FF2B5EF4-FFF2-40B4-BE49-F238E27FC236}">
                          <a16:creationId xmlns:a16="http://schemas.microsoft.com/office/drawing/2014/main" id="{DF0A35AA-06C2-AC66-E223-FC4C9792B3A9}"/>
                        </a:ext>
                      </a:extLst>
                    </p:cNvPr>
                    <p:cNvSpPr>
                      <a:spLocks/>
                    </p:cNvSpPr>
                    <p:nvPr/>
                  </p:nvSpPr>
                  <p:spPr bwMode="auto">
                    <a:xfrm>
                      <a:off x="11766551" y="8929687"/>
                      <a:ext cx="14288" cy="11112"/>
                    </a:xfrm>
                    <a:custGeom>
                      <a:avLst/>
                      <a:gdLst>
                        <a:gd name="T0" fmla="*/ 14 w 15"/>
                        <a:gd name="T1" fmla="*/ 8 h 11"/>
                        <a:gd name="T2" fmla="*/ 6 w 15"/>
                        <a:gd name="T3" fmla="*/ 10 h 11"/>
                        <a:gd name="T4" fmla="*/ 1 w 15"/>
                        <a:gd name="T5" fmla="*/ 3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10" y="11"/>
                            <a:pt x="6" y="10"/>
                          </a:cubicBezTo>
                          <a:cubicBezTo>
                            <a:pt x="3" y="9"/>
                            <a:pt x="0" y="6"/>
                            <a:pt x="1" y="3"/>
                          </a:cubicBezTo>
                          <a:cubicBezTo>
                            <a:pt x="2" y="1"/>
                            <a:pt x="6" y="0"/>
                            <a:pt x="9" y="1"/>
                          </a:cubicBezTo>
                          <a:cubicBezTo>
                            <a:pt x="12" y="2"/>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Oval 975">
                      <a:extLst>
                        <a:ext uri="{FF2B5EF4-FFF2-40B4-BE49-F238E27FC236}">
                          <a16:creationId xmlns:a16="http://schemas.microsoft.com/office/drawing/2014/main" id="{CEB52964-5144-1642-D71B-6414365021FC}"/>
                        </a:ext>
                      </a:extLst>
                    </p:cNvPr>
                    <p:cNvSpPr>
                      <a:spLocks noChangeArrowheads="1"/>
                    </p:cNvSpPr>
                    <p:nvPr/>
                  </p:nvSpPr>
                  <p:spPr bwMode="auto">
                    <a:xfrm>
                      <a:off x="11757026" y="8923337"/>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Oval 976">
                      <a:extLst>
                        <a:ext uri="{FF2B5EF4-FFF2-40B4-BE49-F238E27FC236}">
                          <a16:creationId xmlns:a16="http://schemas.microsoft.com/office/drawing/2014/main" id="{4F7EFF27-ABBC-3508-1312-CC0A694BA72D}"/>
                        </a:ext>
                      </a:extLst>
                    </p:cNvPr>
                    <p:cNvSpPr>
                      <a:spLocks noChangeArrowheads="1"/>
                    </p:cNvSpPr>
                    <p:nvPr/>
                  </p:nvSpPr>
                  <p:spPr bwMode="auto">
                    <a:xfrm>
                      <a:off x="11766551" y="8923337"/>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977">
                      <a:extLst>
                        <a:ext uri="{FF2B5EF4-FFF2-40B4-BE49-F238E27FC236}">
                          <a16:creationId xmlns:a16="http://schemas.microsoft.com/office/drawing/2014/main" id="{8E71F804-0A4A-1B06-A04D-CCB66684F1EA}"/>
                        </a:ext>
                      </a:extLst>
                    </p:cNvPr>
                    <p:cNvSpPr>
                      <a:spLocks/>
                    </p:cNvSpPr>
                    <p:nvPr/>
                  </p:nvSpPr>
                  <p:spPr bwMode="auto">
                    <a:xfrm>
                      <a:off x="11763376" y="8916987"/>
                      <a:ext cx="14288" cy="11112"/>
                    </a:xfrm>
                    <a:custGeom>
                      <a:avLst/>
                      <a:gdLst>
                        <a:gd name="T0" fmla="*/ 14 w 15"/>
                        <a:gd name="T1" fmla="*/ 8 h 11"/>
                        <a:gd name="T2" fmla="*/ 6 w 15"/>
                        <a:gd name="T3" fmla="*/ 10 h 11"/>
                        <a:gd name="T4" fmla="*/ 1 w 15"/>
                        <a:gd name="T5" fmla="*/ 4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9" y="11"/>
                            <a:pt x="6" y="10"/>
                          </a:cubicBezTo>
                          <a:cubicBezTo>
                            <a:pt x="3" y="9"/>
                            <a:pt x="0" y="6"/>
                            <a:pt x="1" y="4"/>
                          </a:cubicBezTo>
                          <a:cubicBezTo>
                            <a:pt x="2" y="1"/>
                            <a:pt x="6" y="0"/>
                            <a:pt x="9" y="1"/>
                          </a:cubicBezTo>
                          <a:cubicBezTo>
                            <a:pt x="12" y="2"/>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Oval 978">
                      <a:extLst>
                        <a:ext uri="{FF2B5EF4-FFF2-40B4-BE49-F238E27FC236}">
                          <a16:creationId xmlns:a16="http://schemas.microsoft.com/office/drawing/2014/main" id="{FE551E64-F39F-A1B8-A786-FA8B55412034}"/>
                        </a:ext>
                      </a:extLst>
                    </p:cNvPr>
                    <p:cNvSpPr>
                      <a:spLocks noChangeArrowheads="1"/>
                    </p:cNvSpPr>
                    <p:nvPr/>
                  </p:nvSpPr>
                  <p:spPr bwMode="auto">
                    <a:xfrm>
                      <a:off x="11734801" y="8932862"/>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Oval 979">
                      <a:extLst>
                        <a:ext uri="{FF2B5EF4-FFF2-40B4-BE49-F238E27FC236}">
                          <a16:creationId xmlns:a16="http://schemas.microsoft.com/office/drawing/2014/main" id="{D4E30564-2E96-D8A5-347C-0CC7C3650068}"/>
                        </a:ext>
                      </a:extLst>
                    </p:cNvPr>
                    <p:cNvSpPr>
                      <a:spLocks noChangeArrowheads="1"/>
                    </p:cNvSpPr>
                    <p:nvPr/>
                  </p:nvSpPr>
                  <p:spPr bwMode="auto">
                    <a:xfrm>
                      <a:off x="11745913" y="893286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Freeform 980">
                      <a:extLst>
                        <a:ext uri="{FF2B5EF4-FFF2-40B4-BE49-F238E27FC236}">
                          <a16:creationId xmlns:a16="http://schemas.microsoft.com/office/drawing/2014/main" id="{2F45477D-23BC-23B5-8907-7FC4BF15B69E}"/>
                        </a:ext>
                      </a:extLst>
                    </p:cNvPr>
                    <p:cNvSpPr>
                      <a:spLocks/>
                    </p:cNvSpPr>
                    <p:nvPr/>
                  </p:nvSpPr>
                  <p:spPr bwMode="auto">
                    <a:xfrm>
                      <a:off x="11741151" y="8926512"/>
                      <a:ext cx="14288" cy="11112"/>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Oval 981">
                      <a:extLst>
                        <a:ext uri="{FF2B5EF4-FFF2-40B4-BE49-F238E27FC236}">
                          <a16:creationId xmlns:a16="http://schemas.microsoft.com/office/drawing/2014/main" id="{3976791D-B9DA-C89D-0F2F-93979ADA302E}"/>
                        </a:ext>
                      </a:extLst>
                    </p:cNvPr>
                    <p:cNvSpPr>
                      <a:spLocks noChangeArrowheads="1"/>
                    </p:cNvSpPr>
                    <p:nvPr/>
                  </p:nvSpPr>
                  <p:spPr bwMode="auto">
                    <a:xfrm>
                      <a:off x="11699876" y="8929687"/>
                      <a:ext cx="12700" cy="793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Oval 982">
                      <a:extLst>
                        <a:ext uri="{FF2B5EF4-FFF2-40B4-BE49-F238E27FC236}">
                          <a16:creationId xmlns:a16="http://schemas.microsoft.com/office/drawing/2014/main" id="{7EBA46AD-E3CA-FABB-1580-65DD336A55A1}"/>
                        </a:ext>
                      </a:extLst>
                    </p:cNvPr>
                    <p:cNvSpPr>
                      <a:spLocks noChangeArrowheads="1"/>
                    </p:cNvSpPr>
                    <p:nvPr/>
                  </p:nvSpPr>
                  <p:spPr bwMode="auto">
                    <a:xfrm>
                      <a:off x="11710988" y="8929687"/>
                      <a:ext cx="12700" cy="793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983">
                      <a:extLst>
                        <a:ext uri="{FF2B5EF4-FFF2-40B4-BE49-F238E27FC236}">
                          <a16:creationId xmlns:a16="http://schemas.microsoft.com/office/drawing/2014/main" id="{EBB66E76-B345-77F7-BC5E-F44C16C92AA4}"/>
                        </a:ext>
                      </a:extLst>
                    </p:cNvPr>
                    <p:cNvSpPr>
                      <a:spLocks/>
                    </p:cNvSpPr>
                    <p:nvPr/>
                  </p:nvSpPr>
                  <p:spPr bwMode="auto">
                    <a:xfrm>
                      <a:off x="11706226" y="8923337"/>
                      <a:ext cx="14288" cy="11112"/>
                    </a:xfrm>
                    <a:custGeom>
                      <a:avLst/>
                      <a:gdLst>
                        <a:gd name="T0" fmla="*/ 13 w 14"/>
                        <a:gd name="T1" fmla="*/ 7 h 11"/>
                        <a:gd name="T2" fmla="*/ 5 w 14"/>
                        <a:gd name="T3" fmla="*/ 9 h 11"/>
                        <a:gd name="T4" fmla="*/ 0 w 14"/>
                        <a:gd name="T5" fmla="*/ 3 h 11"/>
                        <a:gd name="T6" fmla="*/ 8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2" y="10"/>
                            <a:pt x="9" y="11"/>
                            <a:pt x="5" y="9"/>
                          </a:cubicBezTo>
                          <a:cubicBezTo>
                            <a:pt x="2" y="8"/>
                            <a:pt x="0" y="5"/>
                            <a:pt x="0" y="3"/>
                          </a:cubicBezTo>
                          <a:cubicBezTo>
                            <a:pt x="1" y="1"/>
                            <a:pt x="5" y="0"/>
                            <a:pt x="8"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Oval 984">
                      <a:extLst>
                        <a:ext uri="{FF2B5EF4-FFF2-40B4-BE49-F238E27FC236}">
                          <a16:creationId xmlns:a16="http://schemas.microsoft.com/office/drawing/2014/main" id="{83834082-D637-D5CB-446E-5424A24278FE}"/>
                        </a:ext>
                      </a:extLst>
                    </p:cNvPr>
                    <p:cNvSpPr>
                      <a:spLocks noChangeArrowheads="1"/>
                    </p:cNvSpPr>
                    <p:nvPr/>
                  </p:nvSpPr>
                  <p:spPr bwMode="auto">
                    <a:xfrm>
                      <a:off x="11685588" y="8921750"/>
                      <a:ext cx="12700" cy="7937"/>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Oval 985">
                      <a:extLst>
                        <a:ext uri="{FF2B5EF4-FFF2-40B4-BE49-F238E27FC236}">
                          <a16:creationId xmlns:a16="http://schemas.microsoft.com/office/drawing/2014/main" id="{049E6D08-2B47-04BB-2DA2-0BF8FEA6D3A1}"/>
                        </a:ext>
                      </a:extLst>
                    </p:cNvPr>
                    <p:cNvSpPr>
                      <a:spLocks noChangeArrowheads="1"/>
                    </p:cNvSpPr>
                    <p:nvPr/>
                  </p:nvSpPr>
                  <p:spPr bwMode="auto">
                    <a:xfrm>
                      <a:off x="11696701" y="8921750"/>
                      <a:ext cx="12700" cy="7937"/>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986">
                      <a:extLst>
                        <a:ext uri="{FF2B5EF4-FFF2-40B4-BE49-F238E27FC236}">
                          <a16:creationId xmlns:a16="http://schemas.microsoft.com/office/drawing/2014/main" id="{C361B8B9-265B-14A9-03A8-BF04D16ECF6B}"/>
                        </a:ext>
                      </a:extLst>
                    </p:cNvPr>
                    <p:cNvSpPr>
                      <a:spLocks/>
                    </p:cNvSpPr>
                    <p:nvPr/>
                  </p:nvSpPr>
                  <p:spPr bwMode="auto">
                    <a:xfrm>
                      <a:off x="11691938" y="8913812"/>
                      <a:ext cx="14288" cy="11112"/>
                    </a:xfrm>
                    <a:custGeom>
                      <a:avLst/>
                      <a:gdLst>
                        <a:gd name="T0" fmla="*/ 13 w 14"/>
                        <a:gd name="T1" fmla="*/ 8 h 11"/>
                        <a:gd name="T2" fmla="*/ 5 w 14"/>
                        <a:gd name="T3" fmla="*/ 10 h 11"/>
                        <a:gd name="T4" fmla="*/ 0 w 14"/>
                        <a:gd name="T5" fmla="*/ 4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0" y="4"/>
                          </a:cubicBezTo>
                          <a:cubicBezTo>
                            <a:pt x="1" y="1"/>
                            <a:pt x="5" y="0"/>
                            <a:pt x="8" y="1"/>
                          </a:cubicBezTo>
                          <a:cubicBezTo>
                            <a:pt x="12" y="3"/>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Oval 987">
                      <a:extLst>
                        <a:ext uri="{FF2B5EF4-FFF2-40B4-BE49-F238E27FC236}">
                          <a16:creationId xmlns:a16="http://schemas.microsoft.com/office/drawing/2014/main" id="{EC419D85-8481-5272-1A3B-60E340939F7D}"/>
                        </a:ext>
                      </a:extLst>
                    </p:cNvPr>
                    <p:cNvSpPr>
                      <a:spLocks noChangeArrowheads="1"/>
                    </p:cNvSpPr>
                    <p:nvPr/>
                  </p:nvSpPr>
                  <p:spPr bwMode="auto">
                    <a:xfrm>
                      <a:off x="11699876" y="8916987"/>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Oval 988">
                      <a:extLst>
                        <a:ext uri="{FF2B5EF4-FFF2-40B4-BE49-F238E27FC236}">
                          <a16:creationId xmlns:a16="http://schemas.microsoft.com/office/drawing/2014/main" id="{4A8F04C3-BF13-D657-B476-D74928F880AE}"/>
                        </a:ext>
                      </a:extLst>
                    </p:cNvPr>
                    <p:cNvSpPr>
                      <a:spLocks noChangeArrowheads="1"/>
                    </p:cNvSpPr>
                    <p:nvPr/>
                  </p:nvSpPr>
                  <p:spPr bwMode="auto">
                    <a:xfrm>
                      <a:off x="11709401" y="8916987"/>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989">
                      <a:extLst>
                        <a:ext uri="{FF2B5EF4-FFF2-40B4-BE49-F238E27FC236}">
                          <a16:creationId xmlns:a16="http://schemas.microsoft.com/office/drawing/2014/main" id="{19AF0AB2-A38C-0A6C-8E3B-673720D54FD9}"/>
                        </a:ext>
                      </a:extLst>
                    </p:cNvPr>
                    <p:cNvSpPr>
                      <a:spLocks/>
                    </p:cNvSpPr>
                    <p:nvPr/>
                  </p:nvSpPr>
                  <p:spPr bwMode="auto">
                    <a:xfrm>
                      <a:off x="11706226" y="8909050"/>
                      <a:ext cx="14288" cy="12700"/>
                    </a:xfrm>
                    <a:custGeom>
                      <a:avLst/>
                      <a:gdLst>
                        <a:gd name="T0" fmla="*/ 14 w 15"/>
                        <a:gd name="T1" fmla="*/ 8 h 11"/>
                        <a:gd name="T2" fmla="*/ 6 w 15"/>
                        <a:gd name="T3" fmla="*/ 10 h 11"/>
                        <a:gd name="T4" fmla="*/ 1 w 15"/>
                        <a:gd name="T5" fmla="*/ 4 h 11"/>
                        <a:gd name="T6" fmla="*/ 9 w 15"/>
                        <a:gd name="T7" fmla="*/ 1 h 11"/>
                        <a:gd name="T8" fmla="*/ 14 w 15"/>
                        <a:gd name="T9" fmla="*/ 8 h 11"/>
                      </a:gdLst>
                      <a:ahLst/>
                      <a:cxnLst>
                        <a:cxn ang="0">
                          <a:pos x="T0" y="T1"/>
                        </a:cxn>
                        <a:cxn ang="0">
                          <a:pos x="T2" y="T3"/>
                        </a:cxn>
                        <a:cxn ang="0">
                          <a:pos x="T4" y="T5"/>
                        </a:cxn>
                        <a:cxn ang="0">
                          <a:pos x="T6" y="T7"/>
                        </a:cxn>
                        <a:cxn ang="0">
                          <a:pos x="T8" y="T9"/>
                        </a:cxn>
                      </a:cxnLst>
                      <a:rect l="0" t="0" r="r" b="b"/>
                      <a:pathLst>
                        <a:path w="15" h="11">
                          <a:moveTo>
                            <a:pt x="14" y="8"/>
                          </a:moveTo>
                          <a:cubicBezTo>
                            <a:pt x="13" y="10"/>
                            <a:pt x="9" y="11"/>
                            <a:pt x="6" y="10"/>
                          </a:cubicBezTo>
                          <a:cubicBezTo>
                            <a:pt x="3" y="9"/>
                            <a:pt x="0" y="6"/>
                            <a:pt x="1" y="4"/>
                          </a:cubicBezTo>
                          <a:cubicBezTo>
                            <a:pt x="2" y="1"/>
                            <a:pt x="5" y="0"/>
                            <a:pt x="9" y="1"/>
                          </a:cubicBezTo>
                          <a:cubicBezTo>
                            <a:pt x="12" y="2"/>
                            <a:pt x="15" y="5"/>
                            <a:pt x="14"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Oval 990">
                      <a:extLst>
                        <a:ext uri="{FF2B5EF4-FFF2-40B4-BE49-F238E27FC236}">
                          <a16:creationId xmlns:a16="http://schemas.microsoft.com/office/drawing/2014/main" id="{F80202F6-E07D-33D2-668C-FF798C532318}"/>
                        </a:ext>
                      </a:extLst>
                    </p:cNvPr>
                    <p:cNvSpPr>
                      <a:spLocks noChangeArrowheads="1"/>
                    </p:cNvSpPr>
                    <p:nvPr/>
                  </p:nvSpPr>
                  <p:spPr bwMode="auto">
                    <a:xfrm>
                      <a:off x="11720513" y="8923337"/>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Oval 991">
                      <a:extLst>
                        <a:ext uri="{FF2B5EF4-FFF2-40B4-BE49-F238E27FC236}">
                          <a16:creationId xmlns:a16="http://schemas.microsoft.com/office/drawing/2014/main" id="{D38C3933-F1B3-1005-E523-1C05E5DFB85C}"/>
                        </a:ext>
                      </a:extLst>
                    </p:cNvPr>
                    <p:cNvSpPr>
                      <a:spLocks noChangeArrowheads="1"/>
                    </p:cNvSpPr>
                    <p:nvPr/>
                  </p:nvSpPr>
                  <p:spPr bwMode="auto">
                    <a:xfrm>
                      <a:off x="11731626" y="8923337"/>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992">
                      <a:extLst>
                        <a:ext uri="{FF2B5EF4-FFF2-40B4-BE49-F238E27FC236}">
                          <a16:creationId xmlns:a16="http://schemas.microsoft.com/office/drawing/2014/main" id="{3004BC4C-9F59-31E8-732D-90F559F32A42}"/>
                        </a:ext>
                      </a:extLst>
                    </p:cNvPr>
                    <p:cNvSpPr>
                      <a:spLocks/>
                    </p:cNvSpPr>
                    <p:nvPr/>
                  </p:nvSpPr>
                  <p:spPr bwMode="auto">
                    <a:xfrm>
                      <a:off x="11726863" y="8916987"/>
                      <a:ext cx="14288" cy="11112"/>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Oval 993">
                      <a:extLst>
                        <a:ext uri="{FF2B5EF4-FFF2-40B4-BE49-F238E27FC236}">
                          <a16:creationId xmlns:a16="http://schemas.microsoft.com/office/drawing/2014/main" id="{E74FA53A-EF67-040A-D09B-D12A9A8C0DE7}"/>
                        </a:ext>
                      </a:extLst>
                    </p:cNvPr>
                    <p:cNvSpPr>
                      <a:spLocks noChangeArrowheads="1"/>
                    </p:cNvSpPr>
                    <p:nvPr/>
                  </p:nvSpPr>
                  <p:spPr bwMode="auto">
                    <a:xfrm>
                      <a:off x="11715751" y="8916987"/>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Oval 994">
                      <a:extLst>
                        <a:ext uri="{FF2B5EF4-FFF2-40B4-BE49-F238E27FC236}">
                          <a16:creationId xmlns:a16="http://schemas.microsoft.com/office/drawing/2014/main" id="{16D801E8-E9B4-284C-45DD-E4353FB7D5DA}"/>
                        </a:ext>
                      </a:extLst>
                    </p:cNvPr>
                    <p:cNvSpPr>
                      <a:spLocks noChangeArrowheads="1"/>
                    </p:cNvSpPr>
                    <p:nvPr/>
                  </p:nvSpPr>
                  <p:spPr bwMode="auto">
                    <a:xfrm>
                      <a:off x="11726863" y="8916987"/>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995">
                      <a:extLst>
                        <a:ext uri="{FF2B5EF4-FFF2-40B4-BE49-F238E27FC236}">
                          <a16:creationId xmlns:a16="http://schemas.microsoft.com/office/drawing/2014/main" id="{972783B6-E54D-A03D-85EA-413EB2D34615}"/>
                        </a:ext>
                      </a:extLst>
                    </p:cNvPr>
                    <p:cNvSpPr>
                      <a:spLocks/>
                    </p:cNvSpPr>
                    <p:nvPr/>
                  </p:nvSpPr>
                  <p:spPr bwMode="auto">
                    <a:xfrm>
                      <a:off x="11722101" y="8910637"/>
                      <a:ext cx="14288" cy="11112"/>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Oval 996">
                      <a:extLst>
                        <a:ext uri="{FF2B5EF4-FFF2-40B4-BE49-F238E27FC236}">
                          <a16:creationId xmlns:a16="http://schemas.microsoft.com/office/drawing/2014/main" id="{13AC6E6C-B032-32AE-A815-463DB6442882}"/>
                        </a:ext>
                      </a:extLst>
                    </p:cNvPr>
                    <p:cNvSpPr>
                      <a:spLocks noChangeArrowheads="1"/>
                    </p:cNvSpPr>
                    <p:nvPr/>
                  </p:nvSpPr>
                  <p:spPr bwMode="auto">
                    <a:xfrm>
                      <a:off x="11684001" y="8931275"/>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Oval 997">
                      <a:extLst>
                        <a:ext uri="{FF2B5EF4-FFF2-40B4-BE49-F238E27FC236}">
                          <a16:creationId xmlns:a16="http://schemas.microsoft.com/office/drawing/2014/main" id="{4960F2FD-7190-0FBA-0106-74B33D3E0E85}"/>
                        </a:ext>
                      </a:extLst>
                    </p:cNvPr>
                    <p:cNvSpPr>
                      <a:spLocks noChangeArrowheads="1"/>
                    </p:cNvSpPr>
                    <p:nvPr/>
                  </p:nvSpPr>
                  <p:spPr bwMode="auto">
                    <a:xfrm>
                      <a:off x="11695113" y="8931275"/>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998">
                      <a:extLst>
                        <a:ext uri="{FF2B5EF4-FFF2-40B4-BE49-F238E27FC236}">
                          <a16:creationId xmlns:a16="http://schemas.microsoft.com/office/drawing/2014/main" id="{81A45806-92E9-034F-D42E-0B46B22CAB4C}"/>
                        </a:ext>
                      </a:extLst>
                    </p:cNvPr>
                    <p:cNvSpPr>
                      <a:spLocks/>
                    </p:cNvSpPr>
                    <p:nvPr/>
                  </p:nvSpPr>
                  <p:spPr bwMode="auto">
                    <a:xfrm>
                      <a:off x="11690351" y="8924925"/>
                      <a:ext cx="14288" cy="11112"/>
                    </a:xfrm>
                    <a:custGeom>
                      <a:avLst/>
                      <a:gdLst>
                        <a:gd name="T0" fmla="*/ 13 w 14"/>
                        <a:gd name="T1" fmla="*/ 7 h 11"/>
                        <a:gd name="T2" fmla="*/ 6 w 14"/>
                        <a:gd name="T3" fmla="*/ 9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9"/>
                          </a:cubicBezTo>
                          <a:cubicBezTo>
                            <a:pt x="2" y="8"/>
                            <a:pt x="0" y="5"/>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Oval 999">
                      <a:extLst>
                        <a:ext uri="{FF2B5EF4-FFF2-40B4-BE49-F238E27FC236}">
                          <a16:creationId xmlns:a16="http://schemas.microsoft.com/office/drawing/2014/main" id="{8CA8A26D-6432-BE20-6CC8-DC8E8DDB425F}"/>
                        </a:ext>
                      </a:extLst>
                    </p:cNvPr>
                    <p:cNvSpPr>
                      <a:spLocks noChangeArrowheads="1"/>
                    </p:cNvSpPr>
                    <p:nvPr/>
                  </p:nvSpPr>
                  <p:spPr bwMode="auto">
                    <a:xfrm>
                      <a:off x="11717338" y="8932862"/>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Oval 1000">
                      <a:extLst>
                        <a:ext uri="{FF2B5EF4-FFF2-40B4-BE49-F238E27FC236}">
                          <a16:creationId xmlns:a16="http://schemas.microsoft.com/office/drawing/2014/main" id="{1C285F0F-568C-1CBC-9857-C1AB228B8AC2}"/>
                        </a:ext>
                      </a:extLst>
                    </p:cNvPr>
                    <p:cNvSpPr>
                      <a:spLocks noChangeArrowheads="1"/>
                    </p:cNvSpPr>
                    <p:nvPr/>
                  </p:nvSpPr>
                  <p:spPr bwMode="auto">
                    <a:xfrm>
                      <a:off x="11728451" y="8932862"/>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Freeform 1001">
                      <a:extLst>
                        <a:ext uri="{FF2B5EF4-FFF2-40B4-BE49-F238E27FC236}">
                          <a16:creationId xmlns:a16="http://schemas.microsoft.com/office/drawing/2014/main" id="{3B3BA179-27C3-2728-1D0D-FAB614ED6150}"/>
                        </a:ext>
                      </a:extLst>
                    </p:cNvPr>
                    <p:cNvSpPr>
                      <a:spLocks/>
                    </p:cNvSpPr>
                    <p:nvPr/>
                  </p:nvSpPr>
                  <p:spPr bwMode="auto">
                    <a:xfrm>
                      <a:off x="11723688" y="8926512"/>
                      <a:ext cx="14288" cy="11112"/>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1"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Oval 1002">
                      <a:extLst>
                        <a:ext uri="{FF2B5EF4-FFF2-40B4-BE49-F238E27FC236}">
                          <a16:creationId xmlns:a16="http://schemas.microsoft.com/office/drawing/2014/main" id="{B22B8ECC-D809-9319-D05E-61B05970687C}"/>
                        </a:ext>
                      </a:extLst>
                    </p:cNvPr>
                    <p:cNvSpPr>
                      <a:spLocks noChangeArrowheads="1"/>
                    </p:cNvSpPr>
                    <p:nvPr/>
                  </p:nvSpPr>
                  <p:spPr bwMode="auto">
                    <a:xfrm>
                      <a:off x="11696701" y="8936037"/>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Oval 1003">
                      <a:extLst>
                        <a:ext uri="{FF2B5EF4-FFF2-40B4-BE49-F238E27FC236}">
                          <a16:creationId xmlns:a16="http://schemas.microsoft.com/office/drawing/2014/main" id="{DF5993FB-178F-1F35-6B0D-627E9693C082}"/>
                        </a:ext>
                      </a:extLst>
                    </p:cNvPr>
                    <p:cNvSpPr>
                      <a:spLocks noChangeArrowheads="1"/>
                    </p:cNvSpPr>
                    <p:nvPr/>
                  </p:nvSpPr>
                  <p:spPr bwMode="auto">
                    <a:xfrm>
                      <a:off x="11707813" y="8936037"/>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Freeform 1004">
                      <a:extLst>
                        <a:ext uri="{FF2B5EF4-FFF2-40B4-BE49-F238E27FC236}">
                          <a16:creationId xmlns:a16="http://schemas.microsoft.com/office/drawing/2014/main" id="{66D0D7B7-22D3-05B8-CDFC-B6D80BCD1840}"/>
                        </a:ext>
                      </a:extLst>
                    </p:cNvPr>
                    <p:cNvSpPr>
                      <a:spLocks/>
                    </p:cNvSpPr>
                    <p:nvPr/>
                  </p:nvSpPr>
                  <p:spPr bwMode="auto">
                    <a:xfrm>
                      <a:off x="11703051" y="8929687"/>
                      <a:ext cx="14288" cy="11112"/>
                    </a:xfrm>
                    <a:custGeom>
                      <a:avLst/>
                      <a:gdLst>
                        <a:gd name="T0" fmla="*/ 13 w 14"/>
                        <a:gd name="T1" fmla="*/ 8 h 11"/>
                        <a:gd name="T2" fmla="*/ 5 w 14"/>
                        <a:gd name="T3" fmla="*/ 10 h 11"/>
                        <a:gd name="T4" fmla="*/ 1 w 14"/>
                        <a:gd name="T5" fmla="*/ 3 h 11"/>
                        <a:gd name="T6" fmla="*/ 8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2" y="10"/>
                            <a:pt x="9" y="11"/>
                            <a:pt x="5" y="10"/>
                          </a:cubicBezTo>
                          <a:cubicBezTo>
                            <a:pt x="2" y="9"/>
                            <a:pt x="0" y="6"/>
                            <a:pt x="1" y="3"/>
                          </a:cubicBezTo>
                          <a:cubicBezTo>
                            <a:pt x="2" y="1"/>
                            <a:pt x="5" y="0"/>
                            <a:pt x="8"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Oval 1005">
                      <a:extLst>
                        <a:ext uri="{FF2B5EF4-FFF2-40B4-BE49-F238E27FC236}">
                          <a16:creationId xmlns:a16="http://schemas.microsoft.com/office/drawing/2014/main" id="{7FC668D8-CF8A-DF7C-0D5A-1623715DD798}"/>
                        </a:ext>
                      </a:extLst>
                    </p:cNvPr>
                    <p:cNvSpPr>
                      <a:spLocks noChangeArrowheads="1"/>
                    </p:cNvSpPr>
                    <p:nvPr/>
                  </p:nvSpPr>
                  <p:spPr bwMode="auto">
                    <a:xfrm>
                      <a:off x="11731626" y="8929687"/>
                      <a:ext cx="14288" cy="11112"/>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Oval 1006">
                      <a:extLst>
                        <a:ext uri="{FF2B5EF4-FFF2-40B4-BE49-F238E27FC236}">
                          <a16:creationId xmlns:a16="http://schemas.microsoft.com/office/drawing/2014/main" id="{79CBECBA-11E8-5EA2-AD0B-E4022E473EE9}"/>
                        </a:ext>
                      </a:extLst>
                    </p:cNvPr>
                    <p:cNvSpPr>
                      <a:spLocks noChangeArrowheads="1"/>
                    </p:cNvSpPr>
                    <p:nvPr/>
                  </p:nvSpPr>
                  <p:spPr bwMode="auto">
                    <a:xfrm>
                      <a:off x="11744326" y="8929687"/>
                      <a:ext cx="12700" cy="11112"/>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Freeform 1007">
                      <a:extLst>
                        <a:ext uri="{FF2B5EF4-FFF2-40B4-BE49-F238E27FC236}">
                          <a16:creationId xmlns:a16="http://schemas.microsoft.com/office/drawing/2014/main" id="{276E1D77-58E4-5125-E10E-ADD43DD63632}"/>
                        </a:ext>
                      </a:extLst>
                    </p:cNvPr>
                    <p:cNvSpPr>
                      <a:spLocks/>
                    </p:cNvSpPr>
                    <p:nvPr/>
                  </p:nvSpPr>
                  <p:spPr bwMode="auto">
                    <a:xfrm>
                      <a:off x="11739563" y="8923337"/>
                      <a:ext cx="14288" cy="12700"/>
                    </a:xfrm>
                    <a:custGeom>
                      <a:avLst/>
                      <a:gdLst>
                        <a:gd name="T0" fmla="*/ 13 w 14"/>
                        <a:gd name="T1" fmla="*/ 7 h 11"/>
                        <a:gd name="T2" fmla="*/ 6 w 14"/>
                        <a:gd name="T3" fmla="*/ 10 h 11"/>
                        <a:gd name="T4" fmla="*/ 1 w 14"/>
                        <a:gd name="T5" fmla="*/ 3 h 11"/>
                        <a:gd name="T6" fmla="*/ 9 w 14"/>
                        <a:gd name="T7" fmla="*/ 1 h 11"/>
                        <a:gd name="T8" fmla="*/ 13 w 14"/>
                        <a:gd name="T9" fmla="*/ 7 h 11"/>
                      </a:gdLst>
                      <a:ahLst/>
                      <a:cxnLst>
                        <a:cxn ang="0">
                          <a:pos x="T0" y="T1"/>
                        </a:cxn>
                        <a:cxn ang="0">
                          <a:pos x="T2" y="T3"/>
                        </a:cxn>
                        <a:cxn ang="0">
                          <a:pos x="T4" y="T5"/>
                        </a:cxn>
                        <a:cxn ang="0">
                          <a:pos x="T6" y="T7"/>
                        </a:cxn>
                        <a:cxn ang="0">
                          <a:pos x="T8" y="T9"/>
                        </a:cxn>
                      </a:cxnLst>
                      <a:rect l="0" t="0" r="r" b="b"/>
                      <a:pathLst>
                        <a:path w="14" h="11">
                          <a:moveTo>
                            <a:pt x="13" y="7"/>
                          </a:moveTo>
                          <a:cubicBezTo>
                            <a:pt x="13" y="10"/>
                            <a:pt x="9" y="11"/>
                            <a:pt x="6" y="10"/>
                          </a:cubicBezTo>
                          <a:cubicBezTo>
                            <a:pt x="2" y="9"/>
                            <a:pt x="0" y="6"/>
                            <a:pt x="1" y="3"/>
                          </a:cubicBezTo>
                          <a:cubicBezTo>
                            <a:pt x="2" y="1"/>
                            <a:pt x="5" y="0"/>
                            <a:pt x="9" y="1"/>
                          </a:cubicBezTo>
                          <a:cubicBezTo>
                            <a:pt x="12" y="2"/>
                            <a:pt x="14" y="5"/>
                            <a:pt x="13"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Oval 1008">
                      <a:extLst>
                        <a:ext uri="{FF2B5EF4-FFF2-40B4-BE49-F238E27FC236}">
                          <a16:creationId xmlns:a16="http://schemas.microsoft.com/office/drawing/2014/main" id="{5AE5C7F2-FDD2-A1B5-71C0-D238CBE5A823}"/>
                        </a:ext>
                      </a:extLst>
                    </p:cNvPr>
                    <p:cNvSpPr>
                      <a:spLocks noChangeArrowheads="1"/>
                    </p:cNvSpPr>
                    <p:nvPr/>
                  </p:nvSpPr>
                  <p:spPr bwMode="auto">
                    <a:xfrm>
                      <a:off x="11730038" y="8918575"/>
                      <a:ext cx="14288"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Oval 1009">
                      <a:extLst>
                        <a:ext uri="{FF2B5EF4-FFF2-40B4-BE49-F238E27FC236}">
                          <a16:creationId xmlns:a16="http://schemas.microsoft.com/office/drawing/2014/main" id="{F36764C2-6663-9657-37FB-D23DC5E84010}"/>
                        </a:ext>
                      </a:extLst>
                    </p:cNvPr>
                    <p:cNvSpPr>
                      <a:spLocks noChangeArrowheads="1"/>
                    </p:cNvSpPr>
                    <p:nvPr/>
                  </p:nvSpPr>
                  <p:spPr bwMode="auto">
                    <a:xfrm>
                      <a:off x="11741151" y="8918575"/>
                      <a:ext cx="12700"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1010">
                      <a:extLst>
                        <a:ext uri="{FF2B5EF4-FFF2-40B4-BE49-F238E27FC236}">
                          <a16:creationId xmlns:a16="http://schemas.microsoft.com/office/drawing/2014/main" id="{EB069F56-0A4F-B8B5-902D-3562AA9A6658}"/>
                        </a:ext>
                      </a:extLst>
                    </p:cNvPr>
                    <p:cNvSpPr>
                      <a:spLocks/>
                    </p:cNvSpPr>
                    <p:nvPr/>
                  </p:nvSpPr>
                  <p:spPr bwMode="auto">
                    <a:xfrm>
                      <a:off x="11736388" y="8912225"/>
                      <a:ext cx="14288" cy="11112"/>
                    </a:xfrm>
                    <a:custGeom>
                      <a:avLst/>
                      <a:gdLst>
                        <a:gd name="T0" fmla="*/ 13 w 14"/>
                        <a:gd name="T1" fmla="*/ 8 h 11"/>
                        <a:gd name="T2" fmla="*/ 6 w 14"/>
                        <a:gd name="T3" fmla="*/ 10 h 11"/>
                        <a:gd name="T4" fmla="*/ 1 w 14"/>
                        <a:gd name="T5" fmla="*/ 3 h 11"/>
                        <a:gd name="T6" fmla="*/ 9 w 14"/>
                        <a:gd name="T7" fmla="*/ 1 h 11"/>
                        <a:gd name="T8" fmla="*/ 13 w 14"/>
                        <a:gd name="T9" fmla="*/ 8 h 11"/>
                      </a:gdLst>
                      <a:ahLst/>
                      <a:cxnLst>
                        <a:cxn ang="0">
                          <a:pos x="T0" y="T1"/>
                        </a:cxn>
                        <a:cxn ang="0">
                          <a:pos x="T2" y="T3"/>
                        </a:cxn>
                        <a:cxn ang="0">
                          <a:pos x="T4" y="T5"/>
                        </a:cxn>
                        <a:cxn ang="0">
                          <a:pos x="T6" y="T7"/>
                        </a:cxn>
                        <a:cxn ang="0">
                          <a:pos x="T8" y="T9"/>
                        </a:cxn>
                      </a:cxnLst>
                      <a:rect l="0" t="0" r="r" b="b"/>
                      <a:pathLst>
                        <a:path w="14" h="11">
                          <a:moveTo>
                            <a:pt x="13" y="8"/>
                          </a:moveTo>
                          <a:cubicBezTo>
                            <a:pt x="13" y="10"/>
                            <a:pt x="9" y="11"/>
                            <a:pt x="6" y="10"/>
                          </a:cubicBezTo>
                          <a:cubicBezTo>
                            <a:pt x="2" y="9"/>
                            <a:pt x="0" y="6"/>
                            <a:pt x="1" y="3"/>
                          </a:cubicBezTo>
                          <a:cubicBezTo>
                            <a:pt x="2" y="1"/>
                            <a:pt x="5" y="0"/>
                            <a:pt x="9" y="1"/>
                          </a:cubicBezTo>
                          <a:cubicBezTo>
                            <a:pt x="12" y="2"/>
                            <a:pt x="14" y="5"/>
                            <a:pt x="13" y="8"/>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Oval 1011">
                      <a:extLst>
                        <a:ext uri="{FF2B5EF4-FFF2-40B4-BE49-F238E27FC236}">
                          <a16:creationId xmlns:a16="http://schemas.microsoft.com/office/drawing/2014/main" id="{C2743B54-AF3B-8EE7-2A34-8D52F6475E3A}"/>
                        </a:ext>
                      </a:extLst>
                    </p:cNvPr>
                    <p:cNvSpPr>
                      <a:spLocks noChangeArrowheads="1"/>
                    </p:cNvSpPr>
                    <p:nvPr/>
                  </p:nvSpPr>
                  <p:spPr bwMode="auto">
                    <a:xfrm>
                      <a:off x="11707813" y="8926512"/>
                      <a:ext cx="12700" cy="9525"/>
                    </a:xfrm>
                    <a:prstGeom prst="ellipse">
                      <a:avLst/>
                    </a:pr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Oval 1012">
                      <a:extLst>
                        <a:ext uri="{FF2B5EF4-FFF2-40B4-BE49-F238E27FC236}">
                          <a16:creationId xmlns:a16="http://schemas.microsoft.com/office/drawing/2014/main" id="{99D73871-D0E8-2CEF-5428-11A1571AFFF2}"/>
                        </a:ext>
                      </a:extLst>
                    </p:cNvPr>
                    <p:cNvSpPr>
                      <a:spLocks noChangeArrowheads="1"/>
                    </p:cNvSpPr>
                    <p:nvPr/>
                  </p:nvSpPr>
                  <p:spPr bwMode="auto">
                    <a:xfrm>
                      <a:off x="11717338" y="8926512"/>
                      <a:ext cx="14288" cy="9525"/>
                    </a:xfrm>
                    <a:prstGeom prst="ellipse">
                      <a:avLst/>
                    </a:prstGeom>
                    <a:solidFill>
                      <a:srgbClr val="8C6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1013">
                      <a:extLst>
                        <a:ext uri="{FF2B5EF4-FFF2-40B4-BE49-F238E27FC236}">
                          <a16:creationId xmlns:a16="http://schemas.microsoft.com/office/drawing/2014/main" id="{D8489C71-98D5-8D79-71D1-DF4FA265E50F}"/>
                        </a:ext>
                      </a:extLst>
                    </p:cNvPr>
                    <p:cNvSpPr>
                      <a:spLocks/>
                    </p:cNvSpPr>
                    <p:nvPr/>
                  </p:nvSpPr>
                  <p:spPr bwMode="auto">
                    <a:xfrm>
                      <a:off x="11714163" y="8921750"/>
                      <a:ext cx="15875" cy="11112"/>
                    </a:xfrm>
                    <a:custGeom>
                      <a:avLst/>
                      <a:gdLst>
                        <a:gd name="T0" fmla="*/ 14 w 15"/>
                        <a:gd name="T1" fmla="*/ 7 h 11"/>
                        <a:gd name="T2" fmla="*/ 6 w 15"/>
                        <a:gd name="T3" fmla="*/ 10 h 11"/>
                        <a:gd name="T4" fmla="*/ 1 w 15"/>
                        <a:gd name="T5" fmla="*/ 3 h 11"/>
                        <a:gd name="T6" fmla="*/ 9 w 15"/>
                        <a:gd name="T7" fmla="*/ 1 h 11"/>
                        <a:gd name="T8" fmla="*/ 14 w 15"/>
                        <a:gd name="T9" fmla="*/ 7 h 11"/>
                      </a:gdLst>
                      <a:ahLst/>
                      <a:cxnLst>
                        <a:cxn ang="0">
                          <a:pos x="T0" y="T1"/>
                        </a:cxn>
                        <a:cxn ang="0">
                          <a:pos x="T2" y="T3"/>
                        </a:cxn>
                        <a:cxn ang="0">
                          <a:pos x="T4" y="T5"/>
                        </a:cxn>
                        <a:cxn ang="0">
                          <a:pos x="T6" y="T7"/>
                        </a:cxn>
                        <a:cxn ang="0">
                          <a:pos x="T8" y="T9"/>
                        </a:cxn>
                      </a:cxnLst>
                      <a:rect l="0" t="0" r="r" b="b"/>
                      <a:pathLst>
                        <a:path w="15" h="11">
                          <a:moveTo>
                            <a:pt x="14" y="7"/>
                          </a:moveTo>
                          <a:cubicBezTo>
                            <a:pt x="13" y="10"/>
                            <a:pt x="9" y="11"/>
                            <a:pt x="6" y="10"/>
                          </a:cubicBezTo>
                          <a:cubicBezTo>
                            <a:pt x="3" y="8"/>
                            <a:pt x="0" y="6"/>
                            <a:pt x="1" y="3"/>
                          </a:cubicBezTo>
                          <a:cubicBezTo>
                            <a:pt x="2" y="1"/>
                            <a:pt x="5" y="0"/>
                            <a:pt x="9" y="1"/>
                          </a:cubicBezTo>
                          <a:cubicBezTo>
                            <a:pt x="12" y="2"/>
                            <a:pt x="15" y="5"/>
                            <a:pt x="14" y="7"/>
                          </a:cubicBezTo>
                          <a:close/>
                        </a:path>
                      </a:pathLst>
                    </a:custGeom>
                    <a:solidFill>
                      <a:srgbClr val="754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1014">
                      <a:extLst>
                        <a:ext uri="{FF2B5EF4-FFF2-40B4-BE49-F238E27FC236}">
                          <a16:creationId xmlns:a16="http://schemas.microsoft.com/office/drawing/2014/main" id="{1E13EFEF-F167-5993-3693-DC53776E2BDA}"/>
                        </a:ext>
                      </a:extLst>
                    </p:cNvPr>
                    <p:cNvSpPr>
                      <a:spLocks/>
                    </p:cNvSpPr>
                    <p:nvPr/>
                  </p:nvSpPr>
                  <p:spPr bwMode="auto">
                    <a:xfrm>
                      <a:off x="11218863" y="8923337"/>
                      <a:ext cx="674688" cy="44450"/>
                    </a:xfrm>
                    <a:custGeom>
                      <a:avLst/>
                      <a:gdLst>
                        <a:gd name="T0" fmla="*/ 647 w 659"/>
                        <a:gd name="T1" fmla="*/ 0 h 44"/>
                        <a:gd name="T2" fmla="*/ 647 w 659"/>
                        <a:gd name="T3" fmla="*/ 0 h 44"/>
                        <a:gd name="T4" fmla="*/ 643 w 659"/>
                        <a:gd name="T5" fmla="*/ 2 h 44"/>
                        <a:gd name="T6" fmla="*/ 637 w 659"/>
                        <a:gd name="T7" fmla="*/ 5 h 44"/>
                        <a:gd name="T8" fmla="*/ 551 w 659"/>
                        <a:gd name="T9" fmla="*/ 22 h 44"/>
                        <a:gd name="T10" fmla="*/ 329 w 659"/>
                        <a:gd name="T11" fmla="*/ 35 h 44"/>
                        <a:gd name="T12" fmla="*/ 128 w 659"/>
                        <a:gd name="T13" fmla="*/ 24 h 44"/>
                        <a:gd name="T14" fmla="*/ 107 w 659"/>
                        <a:gd name="T15" fmla="*/ 22 h 44"/>
                        <a:gd name="T16" fmla="*/ 22 w 659"/>
                        <a:gd name="T17" fmla="*/ 5 h 44"/>
                        <a:gd name="T18" fmla="*/ 16 w 659"/>
                        <a:gd name="T19" fmla="*/ 2 h 44"/>
                        <a:gd name="T20" fmla="*/ 12 w 659"/>
                        <a:gd name="T21" fmla="*/ 0 h 44"/>
                        <a:gd name="T22" fmla="*/ 12 w 659"/>
                        <a:gd name="T23" fmla="*/ 0 h 44"/>
                        <a:gd name="T24" fmla="*/ 0 w 659"/>
                        <a:gd name="T25" fmla="*/ 0 h 44"/>
                        <a:gd name="T26" fmla="*/ 329 w 659"/>
                        <a:gd name="T27" fmla="*/ 44 h 44"/>
                        <a:gd name="T28" fmla="*/ 659 w 659"/>
                        <a:gd name="T29" fmla="*/ 0 h 44"/>
                        <a:gd name="T30" fmla="*/ 647 w 659"/>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9" h="44">
                          <a:moveTo>
                            <a:pt x="647" y="0"/>
                          </a:moveTo>
                          <a:cubicBezTo>
                            <a:pt x="647" y="0"/>
                            <a:pt x="647" y="0"/>
                            <a:pt x="647" y="0"/>
                          </a:cubicBezTo>
                          <a:cubicBezTo>
                            <a:pt x="646" y="1"/>
                            <a:pt x="645" y="1"/>
                            <a:pt x="643" y="2"/>
                          </a:cubicBezTo>
                          <a:cubicBezTo>
                            <a:pt x="641" y="3"/>
                            <a:pt x="639" y="4"/>
                            <a:pt x="637" y="5"/>
                          </a:cubicBezTo>
                          <a:cubicBezTo>
                            <a:pt x="623" y="9"/>
                            <a:pt x="596" y="16"/>
                            <a:pt x="551" y="22"/>
                          </a:cubicBezTo>
                          <a:cubicBezTo>
                            <a:pt x="488" y="30"/>
                            <a:pt x="409" y="35"/>
                            <a:pt x="329" y="35"/>
                          </a:cubicBezTo>
                          <a:cubicBezTo>
                            <a:pt x="259" y="35"/>
                            <a:pt x="188" y="31"/>
                            <a:pt x="128" y="24"/>
                          </a:cubicBezTo>
                          <a:cubicBezTo>
                            <a:pt x="121" y="23"/>
                            <a:pt x="114" y="23"/>
                            <a:pt x="107" y="22"/>
                          </a:cubicBezTo>
                          <a:cubicBezTo>
                            <a:pt x="63" y="16"/>
                            <a:pt x="36" y="9"/>
                            <a:pt x="22" y="5"/>
                          </a:cubicBezTo>
                          <a:cubicBezTo>
                            <a:pt x="20" y="4"/>
                            <a:pt x="18" y="3"/>
                            <a:pt x="16" y="2"/>
                          </a:cubicBezTo>
                          <a:cubicBezTo>
                            <a:pt x="14" y="1"/>
                            <a:pt x="13" y="1"/>
                            <a:pt x="12" y="0"/>
                          </a:cubicBezTo>
                          <a:cubicBezTo>
                            <a:pt x="12" y="0"/>
                            <a:pt x="12" y="0"/>
                            <a:pt x="12" y="0"/>
                          </a:cubicBezTo>
                          <a:cubicBezTo>
                            <a:pt x="0" y="0"/>
                            <a:pt x="0" y="0"/>
                            <a:pt x="0" y="0"/>
                          </a:cubicBezTo>
                          <a:cubicBezTo>
                            <a:pt x="0" y="19"/>
                            <a:pt x="147" y="44"/>
                            <a:pt x="329" y="44"/>
                          </a:cubicBezTo>
                          <a:cubicBezTo>
                            <a:pt x="511" y="44"/>
                            <a:pt x="659" y="19"/>
                            <a:pt x="659" y="0"/>
                          </a:cubicBezTo>
                          <a:lnTo>
                            <a:pt x="64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1015">
                      <a:extLst>
                        <a:ext uri="{FF2B5EF4-FFF2-40B4-BE49-F238E27FC236}">
                          <a16:creationId xmlns:a16="http://schemas.microsoft.com/office/drawing/2014/main" id="{7B695A49-D716-C2C1-2DCC-7D1C03A51356}"/>
                        </a:ext>
                      </a:extLst>
                    </p:cNvPr>
                    <p:cNvSpPr>
                      <a:spLocks/>
                    </p:cNvSpPr>
                    <p:nvPr/>
                  </p:nvSpPr>
                  <p:spPr bwMode="auto">
                    <a:xfrm>
                      <a:off x="11218863" y="8923337"/>
                      <a:ext cx="674688" cy="44450"/>
                    </a:xfrm>
                    <a:custGeom>
                      <a:avLst/>
                      <a:gdLst>
                        <a:gd name="T0" fmla="*/ 647 w 659"/>
                        <a:gd name="T1" fmla="*/ 0 h 44"/>
                        <a:gd name="T2" fmla="*/ 647 w 659"/>
                        <a:gd name="T3" fmla="*/ 0 h 44"/>
                        <a:gd name="T4" fmla="*/ 643 w 659"/>
                        <a:gd name="T5" fmla="*/ 2 h 44"/>
                        <a:gd name="T6" fmla="*/ 637 w 659"/>
                        <a:gd name="T7" fmla="*/ 5 h 44"/>
                        <a:gd name="T8" fmla="*/ 551 w 659"/>
                        <a:gd name="T9" fmla="*/ 22 h 44"/>
                        <a:gd name="T10" fmla="*/ 329 w 659"/>
                        <a:gd name="T11" fmla="*/ 35 h 44"/>
                        <a:gd name="T12" fmla="*/ 128 w 659"/>
                        <a:gd name="T13" fmla="*/ 24 h 44"/>
                        <a:gd name="T14" fmla="*/ 107 w 659"/>
                        <a:gd name="T15" fmla="*/ 22 h 44"/>
                        <a:gd name="T16" fmla="*/ 22 w 659"/>
                        <a:gd name="T17" fmla="*/ 5 h 44"/>
                        <a:gd name="T18" fmla="*/ 16 w 659"/>
                        <a:gd name="T19" fmla="*/ 2 h 44"/>
                        <a:gd name="T20" fmla="*/ 12 w 659"/>
                        <a:gd name="T21" fmla="*/ 0 h 44"/>
                        <a:gd name="T22" fmla="*/ 12 w 659"/>
                        <a:gd name="T23" fmla="*/ 0 h 44"/>
                        <a:gd name="T24" fmla="*/ 0 w 659"/>
                        <a:gd name="T25" fmla="*/ 0 h 44"/>
                        <a:gd name="T26" fmla="*/ 329 w 659"/>
                        <a:gd name="T27" fmla="*/ 44 h 44"/>
                        <a:gd name="T28" fmla="*/ 659 w 659"/>
                        <a:gd name="T29" fmla="*/ 0 h 44"/>
                        <a:gd name="T30" fmla="*/ 647 w 659"/>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9" h="44">
                          <a:moveTo>
                            <a:pt x="647" y="0"/>
                          </a:moveTo>
                          <a:cubicBezTo>
                            <a:pt x="647" y="0"/>
                            <a:pt x="647" y="0"/>
                            <a:pt x="647" y="0"/>
                          </a:cubicBezTo>
                          <a:cubicBezTo>
                            <a:pt x="646" y="1"/>
                            <a:pt x="645" y="1"/>
                            <a:pt x="643" y="2"/>
                          </a:cubicBezTo>
                          <a:cubicBezTo>
                            <a:pt x="641" y="3"/>
                            <a:pt x="639" y="4"/>
                            <a:pt x="637" y="5"/>
                          </a:cubicBezTo>
                          <a:cubicBezTo>
                            <a:pt x="623" y="9"/>
                            <a:pt x="596" y="16"/>
                            <a:pt x="551" y="22"/>
                          </a:cubicBezTo>
                          <a:cubicBezTo>
                            <a:pt x="488" y="30"/>
                            <a:pt x="409" y="35"/>
                            <a:pt x="329" y="35"/>
                          </a:cubicBezTo>
                          <a:cubicBezTo>
                            <a:pt x="259" y="35"/>
                            <a:pt x="188" y="31"/>
                            <a:pt x="128" y="24"/>
                          </a:cubicBezTo>
                          <a:cubicBezTo>
                            <a:pt x="121" y="23"/>
                            <a:pt x="114" y="23"/>
                            <a:pt x="107" y="22"/>
                          </a:cubicBezTo>
                          <a:cubicBezTo>
                            <a:pt x="63" y="16"/>
                            <a:pt x="36" y="9"/>
                            <a:pt x="22" y="5"/>
                          </a:cubicBezTo>
                          <a:cubicBezTo>
                            <a:pt x="20" y="4"/>
                            <a:pt x="18" y="3"/>
                            <a:pt x="16" y="2"/>
                          </a:cubicBezTo>
                          <a:cubicBezTo>
                            <a:pt x="14" y="1"/>
                            <a:pt x="13" y="1"/>
                            <a:pt x="12" y="0"/>
                          </a:cubicBezTo>
                          <a:cubicBezTo>
                            <a:pt x="12" y="0"/>
                            <a:pt x="12" y="0"/>
                            <a:pt x="12" y="0"/>
                          </a:cubicBezTo>
                          <a:cubicBezTo>
                            <a:pt x="0" y="0"/>
                            <a:pt x="0" y="0"/>
                            <a:pt x="0" y="0"/>
                          </a:cubicBezTo>
                          <a:cubicBezTo>
                            <a:pt x="0" y="19"/>
                            <a:pt x="147" y="44"/>
                            <a:pt x="329" y="44"/>
                          </a:cubicBezTo>
                          <a:cubicBezTo>
                            <a:pt x="511" y="44"/>
                            <a:pt x="659" y="19"/>
                            <a:pt x="659" y="0"/>
                          </a:cubicBezTo>
                          <a:lnTo>
                            <a:pt x="647" y="0"/>
                          </a:lnTo>
                          <a:close/>
                        </a:path>
                      </a:pathLst>
                    </a:custGeom>
                    <a:solidFill>
                      <a:srgbClr val="9B6B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1016">
                      <a:extLst>
                        <a:ext uri="{FF2B5EF4-FFF2-40B4-BE49-F238E27FC236}">
                          <a16:creationId xmlns:a16="http://schemas.microsoft.com/office/drawing/2014/main" id="{96F932DE-7E15-0331-9047-73498E892EB6}"/>
                        </a:ext>
                      </a:extLst>
                    </p:cNvPr>
                    <p:cNvSpPr>
                      <a:spLocks/>
                    </p:cNvSpPr>
                    <p:nvPr/>
                  </p:nvSpPr>
                  <p:spPr bwMode="auto">
                    <a:xfrm>
                      <a:off x="11253788" y="9056687"/>
                      <a:ext cx="608013" cy="69850"/>
                    </a:xfrm>
                    <a:custGeom>
                      <a:avLst/>
                      <a:gdLst>
                        <a:gd name="T0" fmla="*/ 0 w 593"/>
                        <a:gd name="T1" fmla="*/ 5 h 69"/>
                        <a:gd name="T2" fmla="*/ 11 w 593"/>
                        <a:gd name="T3" fmla="*/ 44 h 69"/>
                        <a:gd name="T4" fmla="*/ 68 w 593"/>
                        <a:gd name="T5" fmla="*/ 53 h 69"/>
                        <a:gd name="T6" fmla="*/ 214 w 593"/>
                        <a:gd name="T7" fmla="*/ 68 h 69"/>
                        <a:gd name="T8" fmla="*/ 388 w 593"/>
                        <a:gd name="T9" fmla="*/ 64 h 69"/>
                        <a:gd name="T10" fmla="*/ 527 w 593"/>
                        <a:gd name="T11" fmla="*/ 53 h 69"/>
                        <a:gd name="T12" fmla="*/ 583 w 593"/>
                        <a:gd name="T13" fmla="*/ 40 h 69"/>
                        <a:gd name="T14" fmla="*/ 593 w 593"/>
                        <a:gd name="T15" fmla="*/ 0 h 69"/>
                        <a:gd name="T16" fmla="*/ 529 w 593"/>
                        <a:gd name="T17" fmla="*/ 1 h 69"/>
                        <a:gd name="T18" fmla="*/ 0 w 593"/>
                        <a:gd name="T19"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3" h="69">
                          <a:moveTo>
                            <a:pt x="0" y="5"/>
                          </a:moveTo>
                          <a:cubicBezTo>
                            <a:pt x="4" y="18"/>
                            <a:pt x="7" y="31"/>
                            <a:pt x="11" y="44"/>
                          </a:cubicBezTo>
                          <a:cubicBezTo>
                            <a:pt x="26" y="47"/>
                            <a:pt x="46" y="50"/>
                            <a:pt x="68" y="53"/>
                          </a:cubicBezTo>
                          <a:cubicBezTo>
                            <a:pt x="118" y="60"/>
                            <a:pt x="178" y="67"/>
                            <a:pt x="214" y="68"/>
                          </a:cubicBezTo>
                          <a:cubicBezTo>
                            <a:pt x="250" y="69"/>
                            <a:pt x="321" y="67"/>
                            <a:pt x="388" y="64"/>
                          </a:cubicBezTo>
                          <a:cubicBezTo>
                            <a:pt x="445" y="62"/>
                            <a:pt x="500" y="58"/>
                            <a:pt x="527" y="53"/>
                          </a:cubicBezTo>
                          <a:cubicBezTo>
                            <a:pt x="550" y="49"/>
                            <a:pt x="569" y="45"/>
                            <a:pt x="583" y="40"/>
                          </a:cubicBezTo>
                          <a:cubicBezTo>
                            <a:pt x="589" y="16"/>
                            <a:pt x="593" y="0"/>
                            <a:pt x="593" y="0"/>
                          </a:cubicBezTo>
                          <a:cubicBezTo>
                            <a:pt x="572" y="0"/>
                            <a:pt x="550" y="1"/>
                            <a:pt x="529" y="1"/>
                          </a:cubicBezTo>
                          <a:cubicBezTo>
                            <a:pt x="353" y="2"/>
                            <a:pt x="176" y="3"/>
                            <a:pt x="0" y="5"/>
                          </a:cubicBezTo>
                          <a:close/>
                        </a:path>
                      </a:pathLst>
                    </a:custGeom>
                    <a:solidFill>
                      <a:srgbClr val="A073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1017">
                      <a:extLst>
                        <a:ext uri="{FF2B5EF4-FFF2-40B4-BE49-F238E27FC236}">
                          <a16:creationId xmlns:a16="http://schemas.microsoft.com/office/drawing/2014/main" id="{B3DCAE0D-16AE-B0FE-17B6-D109BD0D2ED8}"/>
                        </a:ext>
                      </a:extLst>
                    </p:cNvPr>
                    <p:cNvSpPr>
                      <a:spLocks/>
                    </p:cNvSpPr>
                    <p:nvPr/>
                  </p:nvSpPr>
                  <p:spPr bwMode="auto">
                    <a:xfrm>
                      <a:off x="11214101" y="8923337"/>
                      <a:ext cx="679450" cy="173037"/>
                    </a:xfrm>
                    <a:custGeom>
                      <a:avLst/>
                      <a:gdLst>
                        <a:gd name="T0" fmla="*/ 664 w 664"/>
                        <a:gd name="T1" fmla="*/ 13 h 169"/>
                        <a:gd name="T2" fmla="*/ 664 w 664"/>
                        <a:gd name="T3" fmla="*/ 0 h 169"/>
                        <a:gd name="T4" fmla="*/ 664 w 664"/>
                        <a:gd name="T5" fmla="*/ 0 h 169"/>
                        <a:gd name="T6" fmla="*/ 334 w 664"/>
                        <a:gd name="T7" fmla="*/ 44 h 169"/>
                        <a:gd name="T8" fmla="*/ 5 w 664"/>
                        <a:gd name="T9" fmla="*/ 0 h 169"/>
                        <a:gd name="T10" fmla="*/ 4 w 664"/>
                        <a:gd name="T11" fmla="*/ 3 h 169"/>
                        <a:gd name="T12" fmla="*/ 2 w 664"/>
                        <a:gd name="T13" fmla="*/ 10 h 169"/>
                        <a:gd name="T14" fmla="*/ 0 w 664"/>
                        <a:gd name="T15" fmla="*/ 29 h 169"/>
                        <a:gd name="T16" fmla="*/ 1 w 664"/>
                        <a:gd name="T17" fmla="*/ 60 h 169"/>
                        <a:gd name="T18" fmla="*/ 20 w 664"/>
                        <a:gd name="T19" fmla="*/ 138 h 169"/>
                        <a:gd name="T20" fmla="*/ 34 w 664"/>
                        <a:gd name="T21" fmla="*/ 141 h 169"/>
                        <a:gd name="T22" fmla="*/ 108 w 664"/>
                        <a:gd name="T23" fmla="*/ 153 h 169"/>
                        <a:gd name="T24" fmla="*/ 254 w 664"/>
                        <a:gd name="T25" fmla="*/ 168 h 169"/>
                        <a:gd name="T26" fmla="*/ 428 w 664"/>
                        <a:gd name="T27" fmla="*/ 165 h 169"/>
                        <a:gd name="T28" fmla="*/ 567 w 664"/>
                        <a:gd name="T29" fmla="*/ 154 h 169"/>
                        <a:gd name="T30" fmla="*/ 646 w 664"/>
                        <a:gd name="T31" fmla="*/ 132 h 169"/>
                        <a:gd name="T32" fmla="*/ 661 w 664"/>
                        <a:gd name="T33" fmla="*/ 118 h 169"/>
                        <a:gd name="T34" fmla="*/ 664 w 664"/>
                        <a:gd name="T35" fmla="*/ 43 h 169"/>
                        <a:gd name="T36" fmla="*/ 664 w 664"/>
                        <a:gd name="T37" fmla="*/ 1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4" h="169">
                          <a:moveTo>
                            <a:pt x="664" y="13"/>
                          </a:moveTo>
                          <a:cubicBezTo>
                            <a:pt x="664" y="5"/>
                            <a:pt x="664" y="1"/>
                            <a:pt x="664" y="0"/>
                          </a:cubicBezTo>
                          <a:cubicBezTo>
                            <a:pt x="664" y="0"/>
                            <a:pt x="664" y="0"/>
                            <a:pt x="664" y="0"/>
                          </a:cubicBezTo>
                          <a:cubicBezTo>
                            <a:pt x="664" y="19"/>
                            <a:pt x="516" y="44"/>
                            <a:pt x="334" y="44"/>
                          </a:cubicBezTo>
                          <a:cubicBezTo>
                            <a:pt x="152" y="44"/>
                            <a:pt x="5" y="19"/>
                            <a:pt x="5" y="0"/>
                          </a:cubicBezTo>
                          <a:cubicBezTo>
                            <a:pt x="5" y="1"/>
                            <a:pt x="4" y="2"/>
                            <a:pt x="4" y="3"/>
                          </a:cubicBezTo>
                          <a:cubicBezTo>
                            <a:pt x="3" y="5"/>
                            <a:pt x="3" y="8"/>
                            <a:pt x="2" y="10"/>
                          </a:cubicBezTo>
                          <a:cubicBezTo>
                            <a:pt x="1" y="21"/>
                            <a:pt x="0" y="20"/>
                            <a:pt x="0" y="29"/>
                          </a:cubicBezTo>
                          <a:cubicBezTo>
                            <a:pt x="0" y="45"/>
                            <a:pt x="0" y="49"/>
                            <a:pt x="1" y="60"/>
                          </a:cubicBezTo>
                          <a:cubicBezTo>
                            <a:pt x="3" y="98"/>
                            <a:pt x="13" y="134"/>
                            <a:pt x="20" y="138"/>
                          </a:cubicBezTo>
                          <a:cubicBezTo>
                            <a:pt x="21" y="138"/>
                            <a:pt x="26" y="140"/>
                            <a:pt x="34" y="141"/>
                          </a:cubicBezTo>
                          <a:cubicBezTo>
                            <a:pt x="49" y="145"/>
                            <a:pt x="77" y="149"/>
                            <a:pt x="108" y="153"/>
                          </a:cubicBezTo>
                          <a:cubicBezTo>
                            <a:pt x="158" y="161"/>
                            <a:pt x="218" y="167"/>
                            <a:pt x="254" y="168"/>
                          </a:cubicBezTo>
                          <a:cubicBezTo>
                            <a:pt x="290" y="169"/>
                            <a:pt x="361" y="168"/>
                            <a:pt x="428" y="165"/>
                          </a:cubicBezTo>
                          <a:cubicBezTo>
                            <a:pt x="485" y="162"/>
                            <a:pt x="540" y="158"/>
                            <a:pt x="567" y="154"/>
                          </a:cubicBezTo>
                          <a:cubicBezTo>
                            <a:pt x="605" y="147"/>
                            <a:pt x="631" y="140"/>
                            <a:pt x="646" y="132"/>
                          </a:cubicBezTo>
                          <a:cubicBezTo>
                            <a:pt x="654" y="127"/>
                            <a:pt x="659" y="123"/>
                            <a:pt x="661" y="118"/>
                          </a:cubicBezTo>
                          <a:cubicBezTo>
                            <a:pt x="664" y="112"/>
                            <a:pt x="664" y="74"/>
                            <a:pt x="664" y="43"/>
                          </a:cubicBezTo>
                          <a:cubicBezTo>
                            <a:pt x="664" y="32"/>
                            <a:pt x="664" y="21"/>
                            <a:pt x="664" y="13"/>
                          </a:cubicBezTo>
                          <a:close/>
                        </a:path>
                      </a:pathLst>
                    </a:custGeom>
                    <a:solidFill>
                      <a:srgbClr val="AF7F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9" name="Group 28">
                    <a:extLst>
                      <a:ext uri="{FF2B5EF4-FFF2-40B4-BE49-F238E27FC236}">
                        <a16:creationId xmlns:a16="http://schemas.microsoft.com/office/drawing/2014/main" id="{542E2A00-A30A-DCA7-17FA-7241DC08B1F7}"/>
                      </a:ext>
                    </a:extLst>
                  </p:cNvPr>
                  <p:cNvGrpSpPr/>
                  <p:nvPr/>
                </p:nvGrpSpPr>
                <p:grpSpPr>
                  <a:xfrm rot="20501163" flipH="1">
                    <a:off x="8468677" y="4494282"/>
                    <a:ext cx="1582311" cy="908050"/>
                    <a:chOff x="8761413" y="6172200"/>
                    <a:chExt cx="2965450" cy="1701800"/>
                  </a:xfrm>
                </p:grpSpPr>
                <p:sp>
                  <p:nvSpPr>
                    <p:cNvPr id="30" name="Freeform 1018">
                      <a:extLst>
                        <a:ext uri="{FF2B5EF4-FFF2-40B4-BE49-F238E27FC236}">
                          <a16:creationId xmlns:a16="http://schemas.microsoft.com/office/drawing/2014/main" id="{161BAE60-6CC5-0609-36A9-BE45A7D306BA}"/>
                        </a:ext>
                      </a:extLst>
                    </p:cNvPr>
                    <p:cNvSpPr>
                      <a:spLocks/>
                    </p:cNvSpPr>
                    <p:nvPr/>
                  </p:nvSpPr>
                  <p:spPr bwMode="auto">
                    <a:xfrm>
                      <a:off x="10494963" y="6823075"/>
                      <a:ext cx="284163" cy="144462"/>
                    </a:xfrm>
                    <a:custGeom>
                      <a:avLst/>
                      <a:gdLst>
                        <a:gd name="T0" fmla="*/ 0 w 277"/>
                        <a:gd name="T1" fmla="*/ 0 h 142"/>
                        <a:gd name="T2" fmla="*/ 103 w 277"/>
                        <a:gd name="T3" fmla="*/ 31 h 142"/>
                        <a:gd name="T4" fmla="*/ 169 w 277"/>
                        <a:gd name="T5" fmla="*/ 49 h 142"/>
                        <a:gd name="T6" fmla="*/ 216 w 277"/>
                        <a:gd name="T7" fmla="*/ 71 h 142"/>
                        <a:gd name="T8" fmla="*/ 262 w 277"/>
                        <a:gd name="T9" fmla="*/ 76 h 142"/>
                        <a:gd name="T10" fmla="*/ 276 w 277"/>
                        <a:gd name="T11" fmla="*/ 86 h 142"/>
                        <a:gd name="T12" fmla="*/ 215 w 277"/>
                        <a:gd name="T13" fmla="*/ 133 h 142"/>
                        <a:gd name="T14" fmla="*/ 0 w 277"/>
                        <a:gd name="T15" fmla="*/ 0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2">
                          <a:moveTo>
                            <a:pt x="0" y="0"/>
                          </a:moveTo>
                          <a:cubicBezTo>
                            <a:pt x="0" y="0"/>
                            <a:pt x="84" y="27"/>
                            <a:pt x="103" y="31"/>
                          </a:cubicBezTo>
                          <a:cubicBezTo>
                            <a:pt x="122" y="34"/>
                            <a:pt x="152" y="41"/>
                            <a:pt x="169" y="49"/>
                          </a:cubicBezTo>
                          <a:cubicBezTo>
                            <a:pt x="185" y="58"/>
                            <a:pt x="216" y="71"/>
                            <a:pt x="216" y="71"/>
                          </a:cubicBezTo>
                          <a:cubicBezTo>
                            <a:pt x="262" y="76"/>
                            <a:pt x="262" y="76"/>
                            <a:pt x="262" y="76"/>
                          </a:cubicBezTo>
                          <a:cubicBezTo>
                            <a:pt x="262" y="76"/>
                            <a:pt x="274" y="78"/>
                            <a:pt x="276" y="86"/>
                          </a:cubicBezTo>
                          <a:cubicBezTo>
                            <a:pt x="277" y="93"/>
                            <a:pt x="274" y="125"/>
                            <a:pt x="215" y="133"/>
                          </a:cubicBezTo>
                          <a:cubicBezTo>
                            <a:pt x="157" y="142"/>
                            <a:pt x="0" y="0"/>
                            <a:pt x="0" y="0"/>
                          </a:cubicBezTo>
                          <a:close/>
                        </a:path>
                      </a:pathLst>
                    </a:custGeom>
                    <a:solidFill>
                      <a:srgbClr val="F2B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1019">
                      <a:extLst>
                        <a:ext uri="{FF2B5EF4-FFF2-40B4-BE49-F238E27FC236}">
                          <a16:creationId xmlns:a16="http://schemas.microsoft.com/office/drawing/2014/main" id="{16BD3C36-229D-0009-2681-359797168073}"/>
                        </a:ext>
                      </a:extLst>
                    </p:cNvPr>
                    <p:cNvSpPr>
                      <a:spLocks/>
                    </p:cNvSpPr>
                    <p:nvPr/>
                  </p:nvSpPr>
                  <p:spPr bwMode="auto">
                    <a:xfrm>
                      <a:off x="10702926" y="6892925"/>
                      <a:ext cx="74613" cy="25400"/>
                    </a:xfrm>
                    <a:custGeom>
                      <a:avLst/>
                      <a:gdLst>
                        <a:gd name="T0" fmla="*/ 14 w 73"/>
                        <a:gd name="T1" fmla="*/ 1 h 25"/>
                        <a:gd name="T2" fmla="*/ 2 w 73"/>
                        <a:gd name="T3" fmla="*/ 7 h 25"/>
                        <a:gd name="T4" fmla="*/ 25 w 73"/>
                        <a:gd name="T5" fmla="*/ 23 h 25"/>
                        <a:gd name="T6" fmla="*/ 51 w 73"/>
                        <a:gd name="T7" fmla="*/ 18 h 25"/>
                        <a:gd name="T8" fmla="*/ 70 w 73"/>
                        <a:gd name="T9" fmla="*/ 12 h 25"/>
                        <a:gd name="T10" fmla="*/ 70 w 73"/>
                        <a:gd name="T11" fmla="*/ 9 h 25"/>
                        <a:gd name="T12" fmla="*/ 39 w 73"/>
                        <a:gd name="T13" fmla="*/ 2 h 25"/>
                        <a:gd name="T14" fmla="*/ 14 w 7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5">
                          <a:moveTo>
                            <a:pt x="14" y="1"/>
                          </a:moveTo>
                          <a:cubicBezTo>
                            <a:pt x="14" y="1"/>
                            <a:pt x="0" y="1"/>
                            <a:pt x="2" y="7"/>
                          </a:cubicBezTo>
                          <a:cubicBezTo>
                            <a:pt x="4" y="12"/>
                            <a:pt x="10" y="21"/>
                            <a:pt x="25" y="23"/>
                          </a:cubicBezTo>
                          <a:cubicBezTo>
                            <a:pt x="40" y="25"/>
                            <a:pt x="45" y="22"/>
                            <a:pt x="51" y="18"/>
                          </a:cubicBezTo>
                          <a:cubicBezTo>
                            <a:pt x="56" y="15"/>
                            <a:pt x="66" y="11"/>
                            <a:pt x="70" y="12"/>
                          </a:cubicBezTo>
                          <a:cubicBezTo>
                            <a:pt x="73" y="12"/>
                            <a:pt x="71" y="10"/>
                            <a:pt x="70" y="9"/>
                          </a:cubicBezTo>
                          <a:cubicBezTo>
                            <a:pt x="69" y="9"/>
                            <a:pt x="49" y="4"/>
                            <a:pt x="39" y="2"/>
                          </a:cubicBezTo>
                          <a:cubicBezTo>
                            <a:pt x="29" y="0"/>
                            <a:pt x="14" y="1"/>
                            <a:pt x="14" y="1"/>
                          </a:cubicBezTo>
                          <a:close/>
                        </a:path>
                      </a:pathLst>
                    </a:custGeom>
                    <a:solidFill>
                      <a:srgbClr val="F5DE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1020">
                      <a:extLst>
                        <a:ext uri="{FF2B5EF4-FFF2-40B4-BE49-F238E27FC236}">
                          <a16:creationId xmlns:a16="http://schemas.microsoft.com/office/drawing/2014/main" id="{CA05741F-9DB7-D384-09B4-91A89AC1B8AA}"/>
                        </a:ext>
                      </a:extLst>
                    </p:cNvPr>
                    <p:cNvSpPr>
                      <a:spLocks/>
                    </p:cNvSpPr>
                    <p:nvPr/>
                  </p:nvSpPr>
                  <p:spPr bwMode="auto">
                    <a:xfrm>
                      <a:off x="10440988" y="7051675"/>
                      <a:ext cx="830263" cy="822325"/>
                    </a:xfrm>
                    <a:custGeom>
                      <a:avLst/>
                      <a:gdLst>
                        <a:gd name="T0" fmla="*/ 468 w 812"/>
                        <a:gd name="T1" fmla="*/ 0 h 804"/>
                        <a:gd name="T2" fmla="*/ 0 w 812"/>
                        <a:gd name="T3" fmla="*/ 380 h 804"/>
                        <a:gd name="T4" fmla="*/ 205 w 812"/>
                        <a:gd name="T5" fmla="*/ 601 h 804"/>
                        <a:gd name="T6" fmla="*/ 433 w 812"/>
                        <a:gd name="T7" fmla="*/ 804 h 804"/>
                        <a:gd name="T8" fmla="*/ 812 w 812"/>
                        <a:gd name="T9" fmla="*/ 343 h 804"/>
                        <a:gd name="T10" fmla="*/ 468 w 812"/>
                        <a:gd name="T11" fmla="*/ 0 h 804"/>
                      </a:gdLst>
                      <a:ahLst/>
                      <a:cxnLst>
                        <a:cxn ang="0">
                          <a:pos x="T0" y="T1"/>
                        </a:cxn>
                        <a:cxn ang="0">
                          <a:pos x="T2" y="T3"/>
                        </a:cxn>
                        <a:cxn ang="0">
                          <a:pos x="T4" y="T5"/>
                        </a:cxn>
                        <a:cxn ang="0">
                          <a:pos x="T6" y="T7"/>
                        </a:cxn>
                        <a:cxn ang="0">
                          <a:pos x="T8" y="T9"/>
                        </a:cxn>
                        <a:cxn ang="0">
                          <a:pos x="T10" y="T11"/>
                        </a:cxn>
                      </a:cxnLst>
                      <a:rect l="0" t="0" r="r" b="b"/>
                      <a:pathLst>
                        <a:path w="812" h="804">
                          <a:moveTo>
                            <a:pt x="468" y="0"/>
                          </a:moveTo>
                          <a:cubicBezTo>
                            <a:pt x="0" y="380"/>
                            <a:pt x="0" y="380"/>
                            <a:pt x="0" y="380"/>
                          </a:cubicBezTo>
                          <a:cubicBezTo>
                            <a:pt x="0" y="380"/>
                            <a:pt x="59" y="457"/>
                            <a:pt x="205" y="601"/>
                          </a:cubicBezTo>
                          <a:cubicBezTo>
                            <a:pt x="352" y="746"/>
                            <a:pt x="433" y="804"/>
                            <a:pt x="433" y="804"/>
                          </a:cubicBezTo>
                          <a:cubicBezTo>
                            <a:pt x="812" y="343"/>
                            <a:pt x="812" y="343"/>
                            <a:pt x="812" y="343"/>
                          </a:cubicBezTo>
                          <a:cubicBezTo>
                            <a:pt x="468" y="0"/>
                            <a:pt x="468" y="0"/>
                            <a:pt x="468" y="0"/>
                          </a:cubicBezTo>
                        </a:path>
                      </a:pathLst>
                    </a:custGeom>
                    <a:solidFill>
                      <a:srgbClr val="3371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1021">
                      <a:extLst>
                        <a:ext uri="{FF2B5EF4-FFF2-40B4-BE49-F238E27FC236}">
                          <a16:creationId xmlns:a16="http://schemas.microsoft.com/office/drawing/2014/main" id="{D950662F-372F-5247-22A4-BD7965DB58C3}"/>
                        </a:ext>
                      </a:extLst>
                    </p:cNvPr>
                    <p:cNvSpPr>
                      <a:spLocks/>
                    </p:cNvSpPr>
                    <p:nvPr/>
                  </p:nvSpPr>
                  <p:spPr bwMode="auto">
                    <a:xfrm>
                      <a:off x="10917238" y="7040562"/>
                      <a:ext cx="366713" cy="360362"/>
                    </a:xfrm>
                    <a:custGeom>
                      <a:avLst/>
                      <a:gdLst>
                        <a:gd name="T0" fmla="*/ 356 w 359"/>
                        <a:gd name="T1" fmla="*/ 350 h 353"/>
                        <a:gd name="T2" fmla="*/ 343 w 359"/>
                        <a:gd name="T3" fmla="*/ 350 h 353"/>
                        <a:gd name="T4" fmla="*/ 4 w 359"/>
                        <a:gd name="T5" fmla="*/ 16 h 353"/>
                        <a:gd name="T6" fmla="*/ 4 w 359"/>
                        <a:gd name="T7" fmla="*/ 3 h 353"/>
                        <a:gd name="T8" fmla="*/ 17 w 359"/>
                        <a:gd name="T9" fmla="*/ 3 h 353"/>
                        <a:gd name="T10" fmla="*/ 356 w 359"/>
                        <a:gd name="T11" fmla="*/ 337 h 353"/>
                        <a:gd name="T12" fmla="*/ 356 w 359"/>
                        <a:gd name="T13" fmla="*/ 350 h 353"/>
                      </a:gdLst>
                      <a:ahLst/>
                      <a:cxnLst>
                        <a:cxn ang="0">
                          <a:pos x="T0" y="T1"/>
                        </a:cxn>
                        <a:cxn ang="0">
                          <a:pos x="T2" y="T3"/>
                        </a:cxn>
                        <a:cxn ang="0">
                          <a:pos x="T4" y="T5"/>
                        </a:cxn>
                        <a:cxn ang="0">
                          <a:pos x="T6" y="T7"/>
                        </a:cxn>
                        <a:cxn ang="0">
                          <a:pos x="T8" y="T9"/>
                        </a:cxn>
                        <a:cxn ang="0">
                          <a:pos x="T10" y="T11"/>
                        </a:cxn>
                        <a:cxn ang="0">
                          <a:pos x="T12" y="T13"/>
                        </a:cxn>
                      </a:cxnLst>
                      <a:rect l="0" t="0" r="r" b="b"/>
                      <a:pathLst>
                        <a:path w="359" h="353">
                          <a:moveTo>
                            <a:pt x="356" y="350"/>
                          </a:moveTo>
                          <a:cubicBezTo>
                            <a:pt x="352" y="353"/>
                            <a:pt x="346" y="353"/>
                            <a:pt x="343" y="350"/>
                          </a:cubicBezTo>
                          <a:cubicBezTo>
                            <a:pt x="4" y="16"/>
                            <a:pt x="4" y="16"/>
                            <a:pt x="4" y="16"/>
                          </a:cubicBezTo>
                          <a:cubicBezTo>
                            <a:pt x="0" y="13"/>
                            <a:pt x="0" y="7"/>
                            <a:pt x="4" y="3"/>
                          </a:cubicBezTo>
                          <a:cubicBezTo>
                            <a:pt x="7" y="0"/>
                            <a:pt x="13" y="0"/>
                            <a:pt x="17" y="3"/>
                          </a:cubicBezTo>
                          <a:cubicBezTo>
                            <a:pt x="356" y="337"/>
                            <a:pt x="356" y="337"/>
                            <a:pt x="356" y="337"/>
                          </a:cubicBezTo>
                          <a:cubicBezTo>
                            <a:pt x="359" y="340"/>
                            <a:pt x="359" y="346"/>
                            <a:pt x="356" y="350"/>
                          </a:cubicBezTo>
                        </a:path>
                      </a:pathLst>
                    </a:custGeom>
                    <a:solidFill>
                      <a:srgbClr val="3371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1022">
                      <a:extLst>
                        <a:ext uri="{FF2B5EF4-FFF2-40B4-BE49-F238E27FC236}">
                          <a16:creationId xmlns:a16="http://schemas.microsoft.com/office/drawing/2014/main" id="{5F75FD51-DB49-9FFC-4DBF-12A12D34C4E6}"/>
                        </a:ext>
                      </a:extLst>
                    </p:cNvPr>
                    <p:cNvSpPr>
                      <a:spLocks/>
                    </p:cNvSpPr>
                    <p:nvPr/>
                  </p:nvSpPr>
                  <p:spPr bwMode="auto">
                    <a:xfrm>
                      <a:off x="10460038" y="6808787"/>
                      <a:ext cx="476250" cy="644525"/>
                    </a:xfrm>
                    <a:custGeom>
                      <a:avLst/>
                      <a:gdLst>
                        <a:gd name="T0" fmla="*/ 0 w 466"/>
                        <a:gd name="T1" fmla="*/ 619 h 630"/>
                        <a:gd name="T2" fmla="*/ 58 w 466"/>
                        <a:gd name="T3" fmla="*/ 319 h 630"/>
                        <a:gd name="T4" fmla="*/ 219 w 466"/>
                        <a:gd name="T5" fmla="*/ 13 h 630"/>
                        <a:gd name="T6" fmla="*/ 387 w 466"/>
                        <a:gd name="T7" fmla="*/ 53 h 630"/>
                        <a:gd name="T8" fmla="*/ 459 w 466"/>
                        <a:gd name="T9" fmla="*/ 276 h 630"/>
                        <a:gd name="T10" fmla="*/ 411 w 466"/>
                        <a:gd name="T11" fmla="*/ 274 h 630"/>
                        <a:gd name="T12" fmla="*/ 355 w 466"/>
                        <a:gd name="T13" fmla="*/ 89 h 630"/>
                        <a:gd name="T14" fmla="*/ 228 w 466"/>
                        <a:gd name="T15" fmla="*/ 60 h 630"/>
                        <a:gd name="T16" fmla="*/ 105 w 466"/>
                        <a:gd name="T17" fmla="*/ 325 h 630"/>
                        <a:gd name="T18" fmla="*/ 47 w 466"/>
                        <a:gd name="T19" fmla="*/ 630 h 630"/>
                        <a:gd name="T20" fmla="*/ 0 w 466"/>
                        <a:gd name="T21" fmla="*/ 61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30">
                          <a:moveTo>
                            <a:pt x="0" y="619"/>
                          </a:moveTo>
                          <a:cubicBezTo>
                            <a:pt x="1" y="617"/>
                            <a:pt x="42" y="445"/>
                            <a:pt x="58" y="319"/>
                          </a:cubicBezTo>
                          <a:cubicBezTo>
                            <a:pt x="74" y="194"/>
                            <a:pt x="94" y="38"/>
                            <a:pt x="219" y="13"/>
                          </a:cubicBezTo>
                          <a:cubicBezTo>
                            <a:pt x="282" y="0"/>
                            <a:pt x="343" y="15"/>
                            <a:pt x="387" y="53"/>
                          </a:cubicBezTo>
                          <a:cubicBezTo>
                            <a:pt x="424" y="85"/>
                            <a:pt x="466" y="150"/>
                            <a:pt x="459" y="276"/>
                          </a:cubicBezTo>
                          <a:cubicBezTo>
                            <a:pt x="411" y="274"/>
                            <a:pt x="411" y="274"/>
                            <a:pt x="411" y="274"/>
                          </a:cubicBezTo>
                          <a:cubicBezTo>
                            <a:pt x="416" y="189"/>
                            <a:pt x="397" y="125"/>
                            <a:pt x="355" y="89"/>
                          </a:cubicBezTo>
                          <a:cubicBezTo>
                            <a:pt x="323" y="61"/>
                            <a:pt x="277" y="50"/>
                            <a:pt x="228" y="60"/>
                          </a:cubicBezTo>
                          <a:cubicBezTo>
                            <a:pt x="144" y="77"/>
                            <a:pt x="123" y="185"/>
                            <a:pt x="105" y="325"/>
                          </a:cubicBezTo>
                          <a:cubicBezTo>
                            <a:pt x="89" y="454"/>
                            <a:pt x="47" y="628"/>
                            <a:pt x="47" y="630"/>
                          </a:cubicBezTo>
                          <a:cubicBezTo>
                            <a:pt x="0" y="619"/>
                            <a:pt x="0" y="619"/>
                            <a:pt x="0" y="619"/>
                          </a:cubicBezTo>
                        </a:path>
                      </a:pathLst>
                    </a:custGeom>
                    <a:solidFill>
                      <a:srgbClr val="3371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023">
                      <a:extLst>
                        <a:ext uri="{FF2B5EF4-FFF2-40B4-BE49-F238E27FC236}">
                          <a16:creationId xmlns:a16="http://schemas.microsoft.com/office/drawing/2014/main" id="{6C2A840A-930A-694B-7629-774F0F3D0F63}"/>
                        </a:ext>
                      </a:extLst>
                    </p:cNvPr>
                    <p:cNvSpPr>
                      <a:spLocks/>
                    </p:cNvSpPr>
                    <p:nvPr/>
                  </p:nvSpPr>
                  <p:spPr bwMode="auto">
                    <a:xfrm>
                      <a:off x="10944226" y="7607300"/>
                      <a:ext cx="490538" cy="177800"/>
                    </a:xfrm>
                    <a:custGeom>
                      <a:avLst/>
                      <a:gdLst>
                        <a:gd name="T0" fmla="*/ 74 w 309"/>
                        <a:gd name="T1" fmla="*/ 19 h 112"/>
                        <a:gd name="T2" fmla="*/ 308 w 309"/>
                        <a:gd name="T3" fmla="*/ 0 h 112"/>
                        <a:gd name="T4" fmla="*/ 309 w 309"/>
                        <a:gd name="T5" fmla="*/ 50 h 112"/>
                        <a:gd name="T6" fmla="*/ 0 w 309"/>
                        <a:gd name="T7" fmla="*/ 112 h 112"/>
                        <a:gd name="T8" fmla="*/ 74 w 309"/>
                        <a:gd name="T9" fmla="*/ 19 h 112"/>
                      </a:gdLst>
                      <a:ahLst/>
                      <a:cxnLst>
                        <a:cxn ang="0">
                          <a:pos x="T0" y="T1"/>
                        </a:cxn>
                        <a:cxn ang="0">
                          <a:pos x="T2" y="T3"/>
                        </a:cxn>
                        <a:cxn ang="0">
                          <a:pos x="T4" y="T5"/>
                        </a:cxn>
                        <a:cxn ang="0">
                          <a:pos x="T6" y="T7"/>
                        </a:cxn>
                        <a:cxn ang="0">
                          <a:pos x="T8" y="T9"/>
                        </a:cxn>
                      </a:cxnLst>
                      <a:rect l="0" t="0" r="r" b="b"/>
                      <a:pathLst>
                        <a:path w="309" h="112">
                          <a:moveTo>
                            <a:pt x="74" y="19"/>
                          </a:moveTo>
                          <a:lnTo>
                            <a:pt x="308" y="0"/>
                          </a:lnTo>
                          <a:lnTo>
                            <a:pt x="309" y="50"/>
                          </a:lnTo>
                          <a:lnTo>
                            <a:pt x="0" y="112"/>
                          </a:lnTo>
                          <a:lnTo>
                            <a:pt x="74" y="19"/>
                          </a:lnTo>
                          <a:close/>
                        </a:path>
                      </a:pathLst>
                    </a:custGeom>
                    <a:solidFill>
                      <a:srgbClr val="3371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1024">
                      <a:extLst>
                        <a:ext uri="{FF2B5EF4-FFF2-40B4-BE49-F238E27FC236}">
                          <a16:creationId xmlns:a16="http://schemas.microsoft.com/office/drawing/2014/main" id="{B0263FF5-28AF-B986-77B0-81AA029B28AC}"/>
                        </a:ext>
                      </a:extLst>
                    </p:cNvPr>
                    <p:cNvSpPr>
                      <a:spLocks/>
                    </p:cNvSpPr>
                    <p:nvPr/>
                  </p:nvSpPr>
                  <p:spPr bwMode="auto">
                    <a:xfrm>
                      <a:off x="11401426" y="7519987"/>
                      <a:ext cx="136525" cy="258762"/>
                    </a:xfrm>
                    <a:custGeom>
                      <a:avLst/>
                      <a:gdLst>
                        <a:gd name="T0" fmla="*/ 134 w 134"/>
                        <a:gd name="T1" fmla="*/ 244 h 253"/>
                        <a:gd name="T2" fmla="*/ 132 w 134"/>
                        <a:gd name="T3" fmla="*/ 10 h 253"/>
                        <a:gd name="T4" fmla="*/ 123 w 134"/>
                        <a:gd name="T5" fmla="*/ 0 h 253"/>
                        <a:gd name="T6" fmla="*/ 113 w 134"/>
                        <a:gd name="T7" fmla="*/ 10 h 253"/>
                        <a:gd name="T8" fmla="*/ 113 w 134"/>
                        <a:gd name="T9" fmla="*/ 11 h 253"/>
                        <a:gd name="T10" fmla="*/ 1 w 134"/>
                        <a:gd name="T11" fmla="*/ 128 h 253"/>
                        <a:gd name="T12" fmla="*/ 115 w 134"/>
                        <a:gd name="T13" fmla="*/ 243 h 253"/>
                        <a:gd name="T14" fmla="*/ 115 w 134"/>
                        <a:gd name="T15" fmla="*/ 244 h 253"/>
                        <a:gd name="T16" fmla="*/ 125 w 134"/>
                        <a:gd name="T17" fmla="*/ 253 h 253"/>
                        <a:gd name="T18" fmla="*/ 134 w 134"/>
                        <a:gd name="T19"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253">
                          <a:moveTo>
                            <a:pt x="134" y="244"/>
                          </a:moveTo>
                          <a:cubicBezTo>
                            <a:pt x="132" y="10"/>
                            <a:pt x="132" y="10"/>
                            <a:pt x="132" y="10"/>
                          </a:cubicBezTo>
                          <a:cubicBezTo>
                            <a:pt x="132" y="4"/>
                            <a:pt x="128" y="0"/>
                            <a:pt x="123" y="0"/>
                          </a:cubicBezTo>
                          <a:cubicBezTo>
                            <a:pt x="118" y="0"/>
                            <a:pt x="113" y="5"/>
                            <a:pt x="113" y="10"/>
                          </a:cubicBezTo>
                          <a:cubicBezTo>
                            <a:pt x="113" y="11"/>
                            <a:pt x="113" y="11"/>
                            <a:pt x="113" y="11"/>
                          </a:cubicBezTo>
                          <a:cubicBezTo>
                            <a:pt x="50" y="12"/>
                            <a:pt x="0" y="64"/>
                            <a:pt x="1" y="128"/>
                          </a:cubicBezTo>
                          <a:cubicBezTo>
                            <a:pt x="1" y="191"/>
                            <a:pt x="52" y="242"/>
                            <a:pt x="115" y="243"/>
                          </a:cubicBezTo>
                          <a:cubicBezTo>
                            <a:pt x="115" y="244"/>
                            <a:pt x="115" y="244"/>
                            <a:pt x="115" y="244"/>
                          </a:cubicBezTo>
                          <a:cubicBezTo>
                            <a:pt x="115" y="249"/>
                            <a:pt x="120" y="253"/>
                            <a:pt x="125" y="253"/>
                          </a:cubicBezTo>
                          <a:cubicBezTo>
                            <a:pt x="130" y="253"/>
                            <a:pt x="134" y="249"/>
                            <a:pt x="134" y="244"/>
                          </a:cubicBezTo>
                          <a:close/>
                        </a:path>
                      </a:pathLst>
                    </a:custGeom>
                    <a:solidFill>
                      <a:srgbClr val="3371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025">
                      <a:extLst>
                        <a:ext uri="{FF2B5EF4-FFF2-40B4-BE49-F238E27FC236}">
                          <a16:creationId xmlns:a16="http://schemas.microsoft.com/office/drawing/2014/main" id="{C2F82BC5-CC91-89BF-5329-3F989093D008}"/>
                        </a:ext>
                      </a:extLst>
                    </p:cNvPr>
                    <p:cNvSpPr>
                      <a:spLocks noEditPoints="1"/>
                    </p:cNvSpPr>
                    <p:nvPr/>
                  </p:nvSpPr>
                  <p:spPr bwMode="auto">
                    <a:xfrm>
                      <a:off x="10440988" y="7043737"/>
                      <a:ext cx="663575" cy="623887"/>
                    </a:xfrm>
                    <a:custGeom>
                      <a:avLst/>
                      <a:gdLst>
                        <a:gd name="T0" fmla="*/ 205 w 649"/>
                        <a:gd name="T1" fmla="*/ 609 h 610"/>
                        <a:gd name="T2" fmla="*/ 206 w 649"/>
                        <a:gd name="T3" fmla="*/ 610 h 610"/>
                        <a:gd name="T4" fmla="*/ 205 w 649"/>
                        <a:gd name="T5" fmla="*/ 609 h 610"/>
                        <a:gd name="T6" fmla="*/ 24 w 649"/>
                        <a:gd name="T7" fmla="*/ 369 h 610"/>
                        <a:gd name="T8" fmla="*/ 0 w 649"/>
                        <a:gd name="T9" fmla="*/ 388 h 610"/>
                        <a:gd name="T10" fmla="*/ 0 w 649"/>
                        <a:gd name="T11" fmla="*/ 388 h 610"/>
                        <a:gd name="T12" fmla="*/ 24 w 649"/>
                        <a:gd name="T13" fmla="*/ 369 h 610"/>
                        <a:gd name="T14" fmla="*/ 24 w 649"/>
                        <a:gd name="T15" fmla="*/ 369 h 610"/>
                        <a:gd name="T16" fmla="*/ 431 w 649"/>
                        <a:gd name="T17" fmla="*/ 38 h 610"/>
                        <a:gd name="T18" fmla="*/ 84 w 649"/>
                        <a:gd name="T19" fmla="*/ 320 h 610"/>
                        <a:gd name="T20" fmla="*/ 84 w 649"/>
                        <a:gd name="T21" fmla="*/ 320 h 610"/>
                        <a:gd name="T22" fmla="*/ 431 w 649"/>
                        <a:gd name="T23" fmla="*/ 38 h 610"/>
                        <a:gd name="T24" fmla="*/ 431 w 649"/>
                        <a:gd name="T25" fmla="*/ 38 h 610"/>
                        <a:gd name="T26" fmla="*/ 482 w 649"/>
                        <a:gd name="T27" fmla="*/ 0 h 610"/>
                        <a:gd name="T28" fmla="*/ 482 w 649"/>
                        <a:gd name="T29" fmla="*/ 0 h 610"/>
                        <a:gd name="T30" fmla="*/ 649 w 649"/>
                        <a:gd name="T31" fmla="*/ 165 h 610"/>
                        <a:gd name="T32" fmla="*/ 649 w 649"/>
                        <a:gd name="T33" fmla="*/ 165 h 610"/>
                        <a:gd name="T34" fmla="*/ 482 w 649"/>
                        <a:gd name="T35" fmla="*/ 0 h 610"/>
                        <a:gd name="T36" fmla="*/ 482 w 649"/>
                        <a:gd name="T37"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9" h="610">
                          <a:moveTo>
                            <a:pt x="205" y="609"/>
                          </a:moveTo>
                          <a:cubicBezTo>
                            <a:pt x="206" y="609"/>
                            <a:pt x="206" y="610"/>
                            <a:pt x="206" y="610"/>
                          </a:cubicBezTo>
                          <a:cubicBezTo>
                            <a:pt x="206" y="610"/>
                            <a:pt x="206" y="609"/>
                            <a:pt x="205" y="609"/>
                          </a:cubicBezTo>
                          <a:moveTo>
                            <a:pt x="24" y="369"/>
                          </a:moveTo>
                          <a:cubicBezTo>
                            <a:pt x="0" y="388"/>
                            <a:pt x="0" y="388"/>
                            <a:pt x="0" y="388"/>
                          </a:cubicBezTo>
                          <a:cubicBezTo>
                            <a:pt x="0" y="388"/>
                            <a:pt x="0" y="388"/>
                            <a:pt x="0" y="388"/>
                          </a:cubicBezTo>
                          <a:cubicBezTo>
                            <a:pt x="24" y="369"/>
                            <a:pt x="24" y="369"/>
                            <a:pt x="24" y="369"/>
                          </a:cubicBezTo>
                          <a:cubicBezTo>
                            <a:pt x="24" y="369"/>
                            <a:pt x="24" y="369"/>
                            <a:pt x="24" y="369"/>
                          </a:cubicBezTo>
                          <a:moveTo>
                            <a:pt x="431" y="38"/>
                          </a:moveTo>
                          <a:cubicBezTo>
                            <a:pt x="84" y="320"/>
                            <a:pt x="84" y="320"/>
                            <a:pt x="84" y="320"/>
                          </a:cubicBezTo>
                          <a:cubicBezTo>
                            <a:pt x="84" y="320"/>
                            <a:pt x="84" y="320"/>
                            <a:pt x="84" y="320"/>
                          </a:cubicBezTo>
                          <a:cubicBezTo>
                            <a:pt x="431" y="38"/>
                            <a:pt x="431" y="38"/>
                            <a:pt x="431" y="38"/>
                          </a:cubicBezTo>
                          <a:cubicBezTo>
                            <a:pt x="431" y="38"/>
                            <a:pt x="431" y="38"/>
                            <a:pt x="431" y="38"/>
                          </a:cubicBezTo>
                          <a:moveTo>
                            <a:pt x="482" y="0"/>
                          </a:moveTo>
                          <a:cubicBezTo>
                            <a:pt x="482" y="0"/>
                            <a:pt x="482" y="0"/>
                            <a:pt x="482" y="0"/>
                          </a:cubicBezTo>
                          <a:cubicBezTo>
                            <a:pt x="649" y="165"/>
                            <a:pt x="649" y="165"/>
                            <a:pt x="649" y="165"/>
                          </a:cubicBezTo>
                          <a:cubicBezTo>
                            <a:pt x="649" y="165"/>
                            <a:pt x="649" y="165"/>
                            <a:pt x="649" y="165"/>
                          </a:cubicBezTo>
                          <a:cubicBezTo>
                            <a:pt x="482" y="0"/>
                            <a:pt x="482" y="0"/>
                            <a:pt x="482" y="0"/>
                          </a:cubicBezTo>
                          <a:cubicBezTo>
                            <a:pt x="482" y="0"/>
                            <a:pt x="482" y="0"/>
                            <a:pt x="482"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1026">
                      <a:extLst>
                        <a:ext uri="{FF2B5EF4-FFF2-40B4-BE49-F238E27FC236}">
                          <a16:creationId xmlns:a16="http://schemas.microsoft.com/office/drawing/2014/main" id="{EA643CC5-5EDF-BF21-E0B5-901AE4DFEBAA}"/>
                        </a:ext>
                      </a:extLst>
                    </p:cNvPr>
                    <p:cNvSpPr>
                      <a:spLocks/>
                    </p:cNvSpPr>
                    <p:nvPr/>
                  </p:nvSpPr>
                  <p:spPr bwMode="auto">
                    <a:xfrm>
                      <a:off x="10440988" y="7065962"/>
                      <a:ext cx="650875" cy="603250"/>
                    </a:xfrm>
                    <a:custGeom>
                      <a:avLst/>
                      <a:gdLst>
                        <a:gd name="T0" fmla="*/ 479 w 636"/>
                        <a:gd name="T1" fmla="*/ 0 h 589"/>
                        <a:gd name="T2" fmla="*/ 478 w 636"/>
                        <a:gd name="T3" fmla="*/ 24 h 589"/>
                        <a:gd name="T4" fmla="*/ 430 w 636"/>
                        <a:gd name="T5" fmla="*/ 22 h 589"/>
                        <a:gd name="T6" fmla="*/ 431 w 636"/>
                        <a:gd name="T7" fmla="*/ 15 h 589"/>
                        <a:gd name="T8" fmla="*/ 84 w 636"/>
                        <a:gd name="T9" fmla="*/ 297 h 589"/>
                        <a:gd name="T10" fmla="*/ 66 w 636"/>
                        <a:gd name="T11" fmla="*/ 378 h 589"/>
                        <a:gd name="T12" fmla="*/ 19 w 636"/>
                        <a:gd name="T13" fmla="*/ 367 h 589"/>
                        <a:gd name="T14" fmla="*/ 24 w 636"/>
                        <a:gd name="T15" fmla="*/ 346 h 589"/>
                        <a:gd name="T16" fmla="*/ 0 w 636"/>
                        <a:gd name="T17" fmla="*/ 365 h 589"/>
                        <a:gd name="T18" fmla="*/ 205 w 636"/>
                        <a:gd name="T19" fmla="*/ 586 h 589"/>
                        <a:gd name="T20" fmla="*/ 205 w 636"/>
                        <a:gd name="T21" fmla="*/ 586 h 589"/>
                        <a:gd name="T22" fmla="*/ 206 w 636"/>
                        <a:gd name="T23" fmla="*/ 587 h 589"/>
                        <a:gd name="T24" fmla="*/ 208 w 636"/>
                        <a:gd name="T25" fmla="*/ 589 h 589"/>
                        <a:gd name="T26" fmla="*/ 636 w 636"/>
                        <a:gd name="T27" fmla="*/ 155 h 589"/>
                        <a:gd name="T28" fmla="*/ 479 w 636"/>
                        <a:gd name="T29"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6" h="589">
                          <a:moveTo>
                            <a:pt x="479" y="0"/>
                          </a:moveTo>
                          <a:cubicBezTo>
                            <a:pt x="479" y="8"/>
                            <a:pt x="479" y="16"/>
                            <a:pt x="478" y="24"/>
                          </a:cubicBezTo>
                          <a:cubicBezTo>
                            <a:pt x="430" y="22"/>
                            <a:pt x="430" y="22"/>
                            <a:pt x="430" y="22"/>
                          </a:cubicBezTo>
                          <a:cubicBezTo>
                            <a:pt x="431" y="19"/>
                            <a:pt x="431" y="17"/>
                            <a:pt x="431" y="15"/>
                          </a:cubicBezTo>
                          <a:cubicBezTo>
                            <a:pt x="84" y="297"/>
                            <a:pt x="84" y="297"/>
                            <a:pt x="84" y="297"/>
                          </a:cubicBezTo>
                          <a:cubicBezTo>
                            <a:pt x="74" y="344"/>
                            <a:pt x="66" y="377"/>
                            <a:pt x="66" y="378"/>
                          </a:cubicBezTo>
                          <a:cubicBezTo>
                            <a:pt x="19" y="367"/>
                            <a:pt x="19" y="367"/>
                            <a:pt x="19" y="367"/>
                          </a:cubicBezTo>
                          <a:cubicBezTo>
                            <a:pt x="19" y="366"/>
                            <a:pt x="21" y="359"/>
                            <a:pt x="24" y="346"/>
                          </a:cubicBezTo>
                          <a:cubicBezTo>
                            <a:pt x="0" y="365"/>
                            <a:pt x="0" y="365"/>
                            <a:pt x="0" y="365"/>
                          </a:cubicBezTo>
                          <a:cubicBezTo>
                            <a:pt x="0" y="365"/>
                            <a:pt x="59" y="442"/>
                            <a:pt x="205" y="586"/>
                          </a:cubicBezTo>
                          <a:cubicBezTo>
                            <a:pt x="205" y="586"/>
                            <a:pt x="205" y="586"/>
                            <a:pt x="205" y="586"/>
                          </a:cubicBezTo>
                          <a:cubicBezTo>
                            <a:pt x="206" y="586"/>
                            <a:pt x="206" y="587"/>
                            <a:pt x="206" y="587"/>
                          </a:cubicBezTo>
                          <a:cubicBezTo>
                            <a:pt x="206" y="587"/>
                            <a:pt x="207" y="588"/>
                            <a:pt x="208" y="589"/>
                          </a:cubicBezTo>
                          <a:cubicBezTo>
                            <a:pt x="316" y="478"/>
                            <a:pt x="505" y="287"/>
                            <a:pt x="636" y="155"/>
                          </a:cubicBezTo>
                          <a:cubicBezTo>
                            <a:pt x="479" y="0"/>
                            <a:pt x="479" y="0"/>
                            <a:pt x="479" y="0"/>
                          </a:cubicBezTo>
                        </a:path>
                      </a:pathLst>
                    </a:custGeom>
                    <a:solidFill>
                      <a:srgbClr val="3165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027">
                      <a:extLst>
                        <a:ext uri="{FF2B5EF4-FFF2-40B4-BE49-F238E27FC236}">
                          <a16:creationId xmlns:a16="http://schemas.microsoft.com/office/drawing/2014/main" id="{06CD61EF-6260-3FA2-9F6F-5A7F9EE650CC}"/>
                        </a:ext>
                      </a:extLst>
                    </p:cNvPr>
                    <p:cNvSpPr>
                      <a:spLocks/>
                    </p:cNvSpPr>
                    <p:nvPr/>
                  </p:nvSpPr>
                  <p:spPr bwMode="auto">
                    <a:xfrm>
                      <a:off x="10929938" y="7040562"/>
                      <a:ext cx="174625" cy="184150"/>
                    </a:xfrm>
                    <a:custGeom>
                      <a:avLst/>
                      <a:gdLst>
                        <a:gd name="T0" fmla="*/ 0 w 171"/>
                        <a:gd name="T1" fmla="*/ 0 h 180"/>
                        <a:gd name="T2" fmla="*/ 1 w 171"/>
                        <a:gd name="T3" fmla="*/ 25 h 180"/>
                        <a:gd name="T4" fmla="*/ 158 w 171"/>
                        <a:gd name="T5" fmla="*/ 180 h 180"/>
                        <a:gd name="T6" fmla="*/ 171 w 171"/>
                        <a:gd name="T7" fmla="*/ 167 h 180"/>
                        <a:gd name="T8" fmla="*/ 4 w 171"/>
                        <a:gd name="T9" fmla="*/ 2 h 180"/>
                        <a:gd name="T10" fmla="*/ 4 w 171"/>
                        <a:gd name="T11" fmla="*/ 2 h 180"/>
                        <a:gd name="T12" fmla="*/ 0 w 171"/>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71" h="180">
                          <a:moveTo>
                            <a:pt x="0" y="0"/>
                          </a:moveTo>
                          <a:cubicBezTo>
                            <a:pt x="1" y="8"/>
                            <a:pt x="1" y="16"/>
                            <a:pt x="1" y="25"/>
                          </a:cubicBezTo>
                          <a:cubicBezTo>
                            <a:pt x="158" y="180"/>
                            <a:pt x="158" y="180"/>
                            <a:pt x="158" y="180"/>
                          </a:cubicBezTo>
                          <a:cubicBezTo>
                            <a:pt x="162" y="175"/>
                            <a:pt x="167" y="171"/>
                            <a:pt x="171" y="167"/>
                          </a:cubicBezTo>
                          <a:cubicBezTo>
                            <a:pt x="4" y="2"/>
                            <a:pt x="4" y="2"/>
                            <a:pt x="4" y="2"/>
                          </a:cubicBezTo>
                          <a:cubicBezTo>
                            <a:pt x="4" y="2"/>
                            <a:pt x="4" y="2"/>
                            <a:pt x="4" y="2"/>
                          </a:cubicBezTo>
                          <a:cubicBezTo>
                            <a:pt x="3" y="1"/>
                            <a:pt x="2" y="0"/>
                            <a:pt x="0" y="0"/>
                          </a:cubicBezTo>
                        </a:path>
                      </a:pathLst>
                    </a:custGeom>
                    <a:solidFill>
                      <a:srgbClr val="3165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1028">
                      <a:extLst>
                        <a:ext uri="{FF2B5EF4-FFF2-40B4-BE49-F238E27FC236}">
                          <a16:creationId xmlns:a16="http://schemas.microsoft.com/office/drawing/2014/main" id="{459BFF87-80D0-57B3-A87B-AE3D27F86ADC}"/>
                        </a:ext>
                      </a:extLst>
                    </p:cNvPr>
                    <p:cNvSpPr>
                      <a:spLocks noEditPoints="1"/>
                    </p:cNvSpPr>
                    <p:nvPr/>
                  </p:nvSpPr>
                  <p:spPr bwMode="auto">
                    <a:xfrm>
                      <a:off x="10460038" y="7040562"/>
                      <a:ext cx="471488" cy="412750"/>
                    </a:xfrm>
                    <a:custGeom>
                      <a:avLst/>
                      <a:gdLst>
                        <a:gd name="T0" fmla="*/ 65 w 460"/>
                        <a:gd name="T1" fmla="*/ 323 h 404"/>
                        <a:gd name="T2" fmla="*/ 5 w 460"/>
                        <a:gd name="T3" fmla="*/ 372 h 404"/>
                        <a:gd name="T4" fmla="*/ 5 w 460"/>
                        <a:gd name="T5" fmla="*/ 372 h 404"/>
                        <a:gd name="T6" fmla="*/ 0 w 460"/>
                        <a:gd name="T7" fmla="*/ 393 h 404"/>
                        <a:gd name="T8" fmla="*/ 47 w 460"/>
                        <a:gd name="T9" fmla="*/ 404 h 404"/>
                        <a:gd name="T10" fmla="*/ 65 w 460"/>
                        <a:gd name="T11" fmla="*/ 323 h 404"/>
                        <a:gd name="T12" fmla="*/ 65 w 460"/>
                        <a:gd name="T13" fmla="*/ 323 h 404"/>
                        <a:gd name="T14" fmla="*/ 456 w 460"/>
                        <a:gd name="T15" fmla="*/ 0 h 404"/>
                        <a:gd name="T16" fmla="*/ 450 w 460"/>
                        <a:gd name="T17" fmla="*/ 3 h 404"/>
                        <a:gd name="T18" fmla="*/ 447 w 460"/>
                        <a:gd name="T19" fmla="*/ 12 h 404"/>
                        <a:gd name="T20" fmla="*/ 412 w 460"/>
                        <a:gd name="T21" fmla="*/ 41 h 404"/>
                        <a:gd name="T22" fmla="*/ 412 w 460"/>
                        <a:gd name="T23" fmla="*/ 41 h 404"/>
                        <a:gd name="T24" fmla="*/ 411 w 460"/>
                        <a:gd name="T25" fmla="*/ 48 h 404"/>
                        <a:gd name="T26" fmla="*/ 459 w 460"/>
                        <a:gd name="T27" fmla="*/ 50 h 404"/>
                        <a:gd name="T28" fmla="*/ 460 w 460"/>
                        <a:gd name="T29" fmla="*/ 26 h 404"/>
                        <a:gd name="T30" fmla="*/ 459 w 460"/>
                        <a:gd name="T31" fmla="*/ 1 h 404"/>
                        <a:gd name="T32" fmla="*/ 456 w 460"/>
                        <a:gd name="T3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0" h="404">
                          <a:moveTo>
                            <a:pt x="65" y="323"/>
                          </a:moveTo>
                          <a:cubicBezTo>
                            <a:pt x="5" y="372"/>
                            <a:pt x="5" y="372"/>
                            <a:pt x="5" y="372"/>
                          </a:cubicBezTo>
                          <a:cubicBezTo>
                            <a:pt x="5" y="372"/>
                            <a:pt x="5" y="372"/>
                            <a:pt x="5" y="372"/>
                          </a:cubicBezTo>
                          <a:cubicBezTo>
                            <a:pt x="2" y="385"/>
                            <a:pt x="0" y="392"/>
                            <a:pt x="0" y="393"/>
                          </a:cubicBezTo>
                          <a:cubicBezTo>
                            <a:pt x="47" y="404"/>
                            <a:pt x="47" y="404"/>
                            <a:pt x="47" y="404"/>
                          </a:cubicBezTo>
                          <a:cubicBezTo>
                            <a:pt x="47" y="403"/>
                            <a:pt x="55" y="370"/>
                            <a:pt x="65" y="323"/>
                          </a:cubicBezTo>
                          <a:cubicBezTo>
                            <a:pt x="65" y="323"/>
                            <a:pt x="65" y="323"/>
                            <a:pt x="65" y="323"/>
                          </a:cubicBezTo>
                          <a:moveTo>
                            <a:pt x="456" y="0"/>
                          </a:moveTo>
                          <a:cubicBezTo>
                            <a:pt x="454" y="0"/>
                            <a:pt x="451" y="1"/>
                            <a:pt x="450" y="3"/>
                          </a:cubicBezTo>
                          <a:cubicBezTo>
                            <a:pt x="447" y="6"/>
                            <a:pt x="447" y="9"/>
                            <a:pt x="447" y="12"/>
                          </a:cubicBezTo>
                          <a:cubicBezTo>
                            <a:pt x="412" y="41"/>
                            <a:pt x="412" y="41"/>
                            <a:pt x="412" y="41"/>
                          </a:cubicBezTo>
                          <a:cubicBezTo>
                            <a:pt x="412" y="41"/>
                            <a:pt x="412" y="41"/>
                            <a:pt x="412" y="41"/>
                          </a:cubicBezTo>
                          <a:cubicBezTo>
                            <a:pt x="412" y="43"/>
                            <a:pt x="412" y="45"/>
                            <a:pt x="411" y="48"/>
                          </a:cubicBezTo>
                          <a:cubicBezTo>
                            <a:pt x="459" y="50"/>
                            <a:pt x="459" y="50"/>
                            <a:pt x="459" y="50"/>
                          </a:cubicBezTo>
                          <a:cubicBezTo>
                            <a:pt x="460" y="42"/>
                            <a:pt x="460" y="34"/>
                            <a:pt x="460" y="26"/>
                          </a:cubicBezTo>
                          <a:cubicBezTo>
                            <a:pt x="460" y="17"/>
                            <a:pt x="460" y="9"/>
                            <a:pt x="459" y="1"/>
                          </a:cubicBezTo>
                          <a:cubicBezTo>
                            <a:pt x="458" y="1"/>
                            <a:pt x="457" y="0"/>
                            <a:pt x="456" y="0"/>
                          </a:cubicBezTo>
                        </a:path>
                      </a:pathLst>
                    </a:custGeom>
                    <a:solidFill>
                      <a:srgbClr val="3165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1029">
                      <a:extLst>
                        <a:ext uri="{FF2B5EF4-FFF2-40B4-BE49-F238E27FC236}">
                          <a16:creationId xmlns:a16="http://schemas.microsoft.com/office/drawing/2014/main" id="{F84AB32A-62D3-3F25-2670-97706E189FE1}"/>
                        </a:ext>
                      </a:extLst>
                    </p:cNvPr>
                    <p:cNvSpPr>
                      <a:spLocks/>
                    </p:cNvSpPr>
                    <p:nvPr/>
                  </p:nvSpPr>
                  <p:spPr bwMode="auto">
                    <a:xfrm>
                      <a:off x="10098088" y="6789737"/>
                      <a:ext cx="671513" cy="455612"/>
                    </a:xfrm>
                    <a:custGeom>
                      <a:avLst/>
                      <a:gdLst>
                        <a:gd name="T0" fmla="*/ 85 w 656"/>
                        <a:gd name="T1" fmla="*/ 0 h 444"/>
                        <a:gd name="T2" fmla="*/ 237 w 656"/>
                        <a:gd name="T3" fmla="*/ 38 h 444"/>
                        <a:gd name="T4" fmla="*/ 384 w 656"/>
                        <a:gd name="T5" fmla="*/ 28 h 444"/>
                        <a:gd name="T6" fmla="*/ 475 w 656"/>
                        <a:gd name="T7" fmla="*/ 75 h 444"/>
                        <a:gd name="T8" fmla="*/ 533 w 656"/>
                        <a:gd name="T9" fmla="*/ 116 h 444"/>
                        <a:gd name="T10" fmla="*/ 631 w 656"/>
                        <a:gd name="T11" fmla="*/ 183 h 444"/>
                        <a:gd name="T12" fmla="*/ 602 w 656"/>
                        <a:gd name="T13" fmla="*/ 271 h 444"/>
                        <a:gd name="T14" fmla="*/ 617 w 656"/>
                        <a:gd name="T15" fmla="*/ 309 h 444"/>
                        <a:gd name="T16" fmla="*/ 557 w 656"/>
                        <a:gd name="T17" fmla="*/ 345 h 444"/>
                        <a:gd name="T18" fmla="*/ 547 w 656"/>
                        <a:gd name="T19" fmla="*/ 392 h 444"/>
                        <a:gd name="T20" fmla="*/ 463 w 656"/>
                        <a:gd name="T21" fmla="*/ 389 h 444"/>
                        <a:gd name="T22" fmla="*/ 464 w 656"/>
                        <a:gd name="T23" fmla="*/ 426 h 444"/>
                        <a:gd name="T24" fmla="*/ 414 w 656"/>
                        <a:gd name="T25" fmla="*/ 430 h 444"/>
                        <a:gd name="T26" fmla="*/ 357 w 656"/>
                        <a:gd name="T27" fmla="*/ 390 h 444"/>
                        <a:gd name="T28" fmla="*/ 312 w 656"/>
                        <a:gd name="T29" fmla="*/ 356 h 444"/>
                        <a:gd name="T30" fmla="*/ 251 w 656"/>
                        <a:gd name="T31" fmla="*/ 321 h 444"/>
                        <a:gd name="T32" fmla="*/ 126 w 656"/>
                        <a:gd name="T33" fmla="*/ 247 h 444"/>
                        <a:gd name="T34" fmla="*/ 0 w 656"/>
                        <a:gd name="T35" fmla="*/ 229 h 444"/>
                        <a:gd name="T36" fmla="*/ 85 w 656"/>
                        <a:gd name="T37"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6" h="444">
                          <a:moveTo>
                            <a:pt x="85" y="0"/>
                          </a:moveTo>
                          <a:cubicBezTo>
                            <a:pt x="123" y="11"/>
                            <a:pt x="222" y="39"/>
                            <a:pt x="237" y="38"/>
                          </a:cubicBezTo>
                          <a:cubicBezTo>
                            <a:pt x="259" y="37"/>
                            <a:pt x="358" y="20"/>
                            <a:pt x="384" y="28"/>
                          </a:cubicBezTo>
                          <a:cubicBezTo>
                            <a:pt x="411" y="35"/>
                            <a:pt x="458" y="64"/>
                            <a:pt x="475" y="75"/>
                          </a:cubicBezTo>
                          <a:cubicBezTo>
                            <a:pt x="492" y="86"/>
                            <a:pt x="515" y="109"/>
                            <a:pt x="533" y="116"/>
                          </a:cubicBezTo>
                          <a:cubicBezTo>
                            <a:pt x="552" y="123"/>
                            <a:pt x="605" y="149"/>
                            <a:pt x="631" y="183"/>
                          </a:cubicBezTo>
                          <a:cubicBezTo>
                            <a:pt x="656" y="217"/>
                            <a:pt x="631" y="269"/>
                            <a:pt x="602" y="271"/>
                          </a:cubicBezTo>
                          <a:cubicBezTo>
                            <a:pt x="602" y="271"/>
                            <a:pt x="625" y="283"/>
                            <a:pt x="617" y="309"/>
                          </a:cubicBezTo>
                          <a:cubicBezTo>
                            <a:pt x="608" y="334"/>
                            <a:pt x="588" y="353"/>
                            <a:pt x="557" y="345"/>
                          </a:cubicBezTo>
                          <a:cubicBezTo>
                            <a:pt x="557" y="345"/>
                            <a:pt x="569" y="368"/>
                            <a:pt x="547" y="392"/>
                          </a:cubicBezTo>
                          <a:cubicBezTo>
                            <a:pt x="526" y="416"/>
                            <a:pt x="467" y="391"/>
                            <a:pt x="463" y="389"/>
                          </a:cubicBezTo>
                          <a:cubicBezTo>
                            <a:pt x="463" y="389"/>
                            <a:pt x="477" y="408"/>
                            <a:pt x="464" y="426"/>
                          </a:cubicBezTo>
                          <a:cubicBezTo>
                            <a:pt x="452" y="444"/>
                            <a:pt x="425" y="437"/>
                            <a:pt x="414" y="430"/>
                          </a:cubicBezTo>
                          <a:cubicBezTo>
                            <a:pt x="403" y="423"/>
                            <a:pt x="377" y="411"/>
                            <a:pt x="357" y="390"/>
                          </a:cubicBezTo>
                          <a:cubicBezTo>
                            <a:pt x="337" y="368"/>
                            <a:pt x="322" y="362"/>
                            <a:pt x="312" y="356"/>
                          </a:cubicBezTo>
                          <a:cubicBezTo>
                            <a:pt x="301" y="349"/>
                            <a:pt x="293" y="345"/>
                            <a:pt x="251" y="321"/>
                          </a:cubicBezTo>
                          <a:cubicBezTo>
                            <a:pt x="209" y="297"/>
                            <a:pt x="168" y="258"/>
                            <a:pt x="126" y="247"/>
                          </a:cubicBezTo>
                          <a:cubicBezTo>
                            <a:pt x="84" y="236"/>
                            <a:pt x="41" y="224"/>
                            <a:pt x="0" y="229"/>
                          </a:cubicBezTo>
                          <a:cubicBezTo>
                            <a:pt x="85" y="0"/>
                            <a:pt x="85" y="0"/>
                            <a:pt x="85" y="0"/>
                          </a:cubicBezTo>
                        </a:path>
                      </a:pathLst>
                    </a:custGeom>
                    <a:solidFill>
                      <a:srgbClr val="EBA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30">
                      <a:extLst>
                        <a:ext uri="{FF2B5EF4-FFF2-40B4-BE49-F238E27FC236}">
                          <a16:creationId xmlns:a16="http://schemas.microsoft.com/office/drawing/2014/main" id="{D17E20B4-5FF7-E164-220D-167650F725EE}"/>
                        </a:ext>
                      </a:extLst>
                    </p:cNvPr>
                    <p:cNvSpPr>
                      <a:spLocks/>
                    </p:cNvSpPr>
                    <p:nvPr/>
                  </p:nvSpPr>
                  <p:spPr bwMode="auto">
                    <a:xfrm>
                      <a:off x="10501313" y="7145337"/>
                      <a:ext cx="73025" cy="47625"/>
                    </a:xfrm>
                    <a:custGeom>
                      <a:avLst/>
                      <a:gdLst>
                        <a:gd name="T0" fmla="*/ 70 w 70"/>
                        <a:gd name="T1" fmla="*/ 39 h 46"/>
                        <a:gd name="T2" fmla="*/ 67 w 70"/>
                        <a:gd name="T3" fmla="*/ 38 h 46"/>
                        <a:gd name="T4" fmla="*/ 5 w 70"/>
                        <a:gd name="T5" fmla="*/ 0 h 46"/>
                        <a:gd name="T6" fmla="*/ 0 w 70"/>
                        <a:gd name="T7" fmla="*/ 6 h 46"/>
                        <a:gd name="T8" fmla="*/ 41 w 70"/>
                        <a:gd name="T9" fmla="*/ 34 h 46"/>
                        <a:gd name="T10" fmla="*/ 58 w 70"/>
                        <a:gd name="T11" fmla="*/ 42 h 46"/>
                        <a:gd name="T12" fmla="*/ 64 w 70"/>
                        <a:gd name="T13" fmla="*/ 45 h 46"/>
                        <a:gd name="T14" fmla="*/ 68 w 70"/>
                        <a:gd name="T15" fmla="*/ 46 h 46"/>
                        <a:gd name="T16" fmla="*/ 70 w 70"/>
                        <a:gd name="T17"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6">
                          <a:moveTo>
                            <a:pt x="70" y="39"/>
                          </a:moveTo>
                          <a:cubicBezTo>
                            <a:pt x="70" y="39"/>
                            <a:pt x="69" y="38"/>
                            <a:pt x="67" y="38"/>
                          </a:cubicBezTo>
                          <a:cubicBezTo>
                            <a:pt x="57" y="33"/>
                            <a:pt x="24" y="18"/>
                            <a:pt x="5" y="0"/>
                          </a:cubicBezTo>
                          <a:cubicBezTo>
                            <a:pt x="0" y="6"/>
                            <a:pt x="0" y="6"/>
                            <a:pt x="0" y="6"/>
                          </a:cubicBezTo>
                          <a:cubicBezTo>
                            <a:pt x="11" y="17"/>
                            <a:pt x="27" y="27"/>
                            <a:pt x="41" y="34"/>
                          </a:cubicBezTo>
                          <a:cubicBezTo>
                            <a:pt x="47" y="37"/>
                            <a:pt x="54" y="40"/>
                            <a:pt x="58" y="42"/>
                          </a:cubicBezTo>
                          <a:cubicBezTo>
                            <a:pt x="61" y="43"/>
                            <a:pt x="63" y="44"/>
                            <a:pt x="64" y="45"/>
                          </a:cubicBezTo>
                          <a:cubicBezTo>
                            <a:pt x="66" y="46"/>
                            <a:pt x="67" y="46"/>
                            <a:pt x="68" y="46"/>
                          </a:cubicBezTo>
                          <a:cubicBezTo>
                            <a:pt x="70" y="39"/>
                            <a:pt x="70" y="39"/>
                            <a:pt x="70" y="39"/>
                          </a:cubicBezTo>
                          <a:close/>
                        </a:path>
                      </a:pathLst>
                    </a:custGeom>
                    <a:solidFill>
                      <a:srgbClr val="F2B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31">
                      <a:extLst>
                        <a:ext uri="{FF2B5EF4-FFF2-40B4-BE49-F238E27FC236}">
                          <a16:creationId xmlns:a16="http://schemas.microsoft.com/office/drawing/2014/main" id="{A5AB1C92-FC78-5253-F30C-3116C3426618}"/>
                        </a:ext>
                      </a:extLst>
                    </p:cNvPr>
                    <p:cNvSpPr>
                      <a:spLocks/>
                    </p:cNvSpPr>
                    <p:nvPr/>
                  </p:nvSpPr>
                  <p:spPr bwMode="auto">
                    <a:xfrm>
                      <a:off x="10547351" y="7094537"/>
                      <a:ext cx="122238" cy="52387"/>
                    </a:xfrm>
                    <a:custGeom>
                      <a:avLst/>
                      <a:gdLst>
                        <a:gd name="T0" fmla="*/ 120 w 120"/>
                        <a:gd name="T1" fmla="*/ 44 h 52"/>
                        <a:gd name="T2" fmla="*/ 53 w 120"/>
                        <a:gd name="T3" fmla="*/ 20 h 52"/>
                        <a:gd name="T4" fmla="*/ 20 w 120"/>
                        <a:gd name="T5" fmla="*/ 7 h 52"/>
                        <a:gd name="T6" fmla="*/ 3 w 120"/>
                        <a:gd name="T7" fmla="*/ 0 h 52"/>
                        <a:gd name="T8" fmla="*/ 0 w 120"/>
                        <a:gd name="T9" fmla="*/ 8 h 52"/>
                        <a:gd name="T10" fmla="*/ 17 w 120"/>
                        <a:gd name="T11" fmla="*/ 15 h 52"/>
                        <a:gd name="T12" fmla="*/ 69 w 120"/>
                        <a:gd name="T13" fmla="*/ 35 h 52"/>
                        <a:gd name="T14" fmla="*/ 118 w 120"/>
                        <a:gd name="T15" fmla="*/ 52 h 52"/>
                        <a:gd name="T16" fmla="*/ 120 w 120"/>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52">
                          <a:moveTo>
                            <a:pt x="120" y="44"/>
                          </a:moveTo>
                          <a:cubicBezTo>
                            <a:pt x="106" y="40"/>
                            <a:pt x="78" y="30"/>
                            <a:pt x="53" y="20"/>
                          </a:cubicBezTo>
                          <a:cubicBezTo>
                            <a:pt x="41" y="16"/>
                            <a:pt x="29" y="11"/>
                            <a:pt x="20" y="7"/>
                          </a:cubicBezTo>
                          <a:cubicBezTo>
                            <a:pt x="11" y="4"/>
                            <a:pt x="5" y="1"/>
                            <a:pt x="3" y="0"/>
                          </a:cubicBezTo>
                          <a:cubicBezTo>
                            <a:pt x="0" y="8"/>
                            <a:pt x="0" y="8"/>
                            <a:pt x="0" y="8"/>
                          </a:cubicBezTo>
                          <a:cubicBezTo>
                            <a:pt x="2" y="9"/>
                            <a:pt x="8" y="11"/>
                            <a:pt x="17" y="15"/>
                          </a:cubicBezTo>
                          <a:cubicBezTo>
                            <a:pt x="31" y="20"/>
                            <a:pt x="50" y="28"/>
                            <a:pt x="69" y="35"/>
                          </a:cubicBezTo>
                          <a:cubicBezTo>
                            <a:pt x="88" y="42"/>
                            <a:pt x="107" y="49"/>
                            <a:pt x="118" y="52"/>
                          </a:cubicBezTo>
                          <a:cubicBezTo>
                            <a:pt x="120" y="44"/>
                            <a:pt x="120" y="44"/>
                            <a:pt x="120" y="44"/>
                          </a:cubicBezTo>
                          <a:close/>
                        </a:path>
                      </a:pathLst>
                    </a:custGeom>
                    <a:solidFill>
                      <a:srgbClr val="F2B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032">
                      <a:extLst>
                        <a:ext uri="{FF2B5EF4-FFF2-40B4-BE49-F238E27FC236}">
                          <a16:creationId xmlns:a16="http://schemas.microsoft.com/office/drawing/2014/main" id="{BD6C3310-4783-4DBC-9BD6-E7F0084C85E0}"/>
                        </a:ext>
                      </a:extLst>
                    </p:cNvPr>
                    <p:cNvSpPr>
                      <a:spLocks/>
                    </p:cNvSpPr>
                    <p:nvPr/>
                  </p:nvSpPr>
                  <p:spPr bwMode="auto">
                    <a:xfrm>
                      <a:off x="10567988" y="6992937"/>
                      <a:ext cx="147638" cy="79375"/>
                    </a:xfrm>
                    <a:custGeom>
                      <a:avLst/>
                      <a:gdLst>
                        <a:gd name="T0" fmla="*/ 144 w 144"/>
                        <a:gd name="T1" fmla="*/ 69 h 77"/>
                        <a:gd name="T2" fmla="*/ 140 w 144"/>
                        <a:gd name="T3" fmla="*/ 69 h 77"/>
                        <a:gd name="T4" fmla="*/ 101 w 144"/>
                        <a:gd name="T5" fmla="*/ 60 h 77"/>
                        <a:gd name="T6" fmla="*/ 86 w 144"/>
                        <a:gd name="T7" fmla="*/ 53 h 77"/>
                        <a:gd name="T8" fmla="*/ 79 w 144"/>
                        <a:gd name="T9" fmla="*/ 49 h 77"/>
                        <a:gd name="T10" fmla="*/ 40 w 144"/>
                        <a:gd name="T11" fmla="*/ 23 h 77"/>
                        <a:gd name="T12" fmla="*/ 16 w 144"/>
                        <a:gd name="T13" fmla="*/ 7 h 77"/>
                        <a:gd name="T14" fmla="*/ 5 w 144"/>
                        <a:gd name="T15" fmla="*/ 0 h 77"/>
                        <a:gd name="T16" fmla="*/ 0 w 144"/>
                        <a:gd name="T17" fmla="*/ 7 h 77"/>
                        <a:gd name="T18" fmla="*/ 75 w 144"/>
                        <a:gd name="T19" fmla="*/ 56 h 77"/>
                        <a:gd name="T20" fmla="*/ 83 w 144"/>
                        <a:gd name="T21" fmla="*/ 60 h 77"/>
                        <a:gd name="T22" fmla="*/ 108 w 144"/>
                        <a:gd name="T23" fmla="*/ 71 h 77"/>
                        <a:gd name="T24" fmla="*/ 140 w 144"/>
                        <a:gd name="T25" fmla="*/ 77 h 77"/>
                        <a:gd name="T26" fmla="*/ 144 w 144"/>
                        <a:gd name="T27" fmla="*/ 77 h 77"/>
                        <a:gd name="T28" fmla="*/ 144 w 144"/>
                        <a:gd name="T29"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77">
                          <a:moveTo>
                            <a:pt x="144" y="69"/>
                          </a:moveTo>
                          <a:cubicBezTo>
                            <a:pt x="143" y="69"/>
                            <a:pt x="141" y="69"/>
                            <a:pt x="140" y="69"/>
                          </a:cubicBezTo>
                          <a:cubicBezTo>
                            <a:pt x="127" y="69"/>
                            <a:pt x="112" y="65"/>
                            <a:pt x="101" y="60"/>
                          </a:cubicBezTo>
                          <a:cubicBezTo>
                            <a:pt x="95" y="58"/>
                            <a:pt x="90" y="55"/>
                            <a:pt x="86" y="53"/>
                          </a:cubicBezTo>
                          <a:cubicBezTo>
                            <a:pt x="83" y="51"/>
                            <a:pt x="80" y="50"/>
                            <a:pt x="79" y="49"/>
                          </a:cubicBezTo>
                          <a:cubicBezTo>
                            <a:pt x="77" y="48"/>
                            <a:pt x="58" y="35"/>
                            <a:pt x="40" y="23"/>
                          </a:cubicBezTo>
                          <a:cubicBezTo>
                            <a:pt x="31" y="17"/>
                            <a:pt x="22" y="12"/>
                            <a:pt x="16" y="7"/>
                          </a:cubicBezTo>
                          <a:cubicBezTo>
                            <a:pt x="9" y="3"/>
                            <a:pt x="5" y="0"/>
                            <a:pt x="5" y="0"/>
                          </a:cubicBezTo>
                          <a:cubicBezTo>
                            <a:pt x="0" y="7"/>
                            <a:pt x="0" y="7"/>
                            <a:pt x="0" y="7"/>
                          </a:cubicBezTo>
                          <a:cubicBezTo>
                            <a:pt x="0" y="7"/>
                            <a:pt x="70" y="53"/>
                            <a:pt x="75" y="56"/>
                          </a:cubicBezTo>
                          <a:cubicBezTo>
                            <a:pt x="76" y="57"/>
                            <a:pt x="79" y="58"/>
                            <a:pt x="83" y="60"/>
                          </a:cubicBezTo>
                          <a:cubicBezTo>
                            <a:pt x="89" y="63"/>
                            <a:pt x="98" y="68"/>
                            <a:pt x="108" y="71"/>
                          </a:cubicBezTo>
                          <a:cubicBezTo>
                            <a:pt x="118" y="74"/>
                            <a:pt x="129" y="77"/>
                            <a:pt x="140" y="77"/>
                          </a:cubicBezTo>
                          <a:cubicBezTo>
                            <a:pt x="141" y="77"/>
                            <a:pt x="143" y="77"/>
                            <a:pt x="144" y="77"/>
                          </a:cubicBezTo>
                          <a:cubicBezTo>
                            <a:pt x="144" y="69"/>
                            <a:pt x="144" y="69"/>
                            <a:pt x="144" y="69"/>
                          </a:cubicBezTo>
                          <a:close/>
                        </a:path>
                      </a:pathLst>
                    </a:custGeom>
                    <a:solidFill>
                      <a:srgbClr val="F2B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033">
                      <a:extLst>
                        <a:ext uri="{FF2B5EF4-FFF2-40B4-BE49-F238E27FC236}">
                          <a16:creationId xmlns:a16="http://schemas.microsoft.com/office/drawing/2014/main" id="{24E05D1F-CB7F-3C08-BEA8-959954811394}"/>
                        </a:ext>
                      </a:extLst>
                    </p:cNvPr>
                    <p:cNvSpPr>
                      <a:spLocks/>
                    </p:cNvSpPr>
                    <p:nvPr/>
                  </p:nvSpPr>
                  <p:spPr bwMode="auto">
                    <a:xfrm rot="20760073">
                      <a:off x="9423752" y="6276416"/>
                      <a:ext cx="674685" cy="803275"/>
                    </a:xfrm>
                    <a:custGeom>
                      <a:avLst/>
                      <a:gdLst>
                        <a:gd name="T0" fmla="*/ 0 w 840"/>
                        <a:gd name="T1" fmla="*/ 169 h 506"/>
                        <a:gd name="T2" fmla="*/ 74 w 840"/>
                        <a:gd name="T3" fmla="*/ 0 h 506"/>
                        <a:gd name="T4" fmla="*/ 840 w 840"/>
                        <a:gd name="T5" fmla="*/ 337 h 506"/>
                        <a:gd name="T6" fmla="*/ 766 w 840"/>
                        <a:gd name="T7" fmla="*/ 506 h 506"/>
                        <a:gd name="T8" fmla="*/ 0 w 840"/>
                        <a:gd name="T9" fmla="*/ 169 h 506"/>
                      </a:gdLst>
                      <a:ahLst/>
                      <a:cxnLst>
                        <a:cxn ang="0">
                          <a:pos x="T0" y="T1"/>
                        </a:cxn>
                        <a:cxn ang="0">
                          <a:pos x="T2" y="T3"/>
                        </a:cxn>
                        <a:cxn ang="0">
                          <a:pos x="T4" y="T5"/>
                        </a:cxn>
                        <a:cxn ang="0">
                          <a:pos x="T6" y="T7"/>
                        </a:cxn>
                        <a:cxn ang="0">
                          <a:pos x="T8" y="T9"/>
                        </a:cxn>
                      </a:cxnLst>
                      <a:rect l="0" t="0" r="r" b="b"/>
                      <a:pathLst>
                        <a:path w="840" h="506">
                          <a:moveTo>
                            <a:pt x="0" y="169"/>
                          </a:moveTo>
                          <a:lnTo>
                            <a:pt x="74" y="0"/>
                          </a:lnTo>
                          <a:lnTo>
                            <a:pt x="840" y="337"/>
                          </a:lnTo>
                          <a:lnTo>
                            <a:pt x="766" y="506"/>
                          </a:lnTo>
                          <a:lnTo>
                            <a:pt x="0" y="169"/>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034">
                      <a:extLst>
                        <a:ext uri="{FF2B5EF4-FFF2-40B4-BE49-F238E27FC236}">
                          <a16:creationId xmlns:a16="http://schemas.microsoft.com/office/drawing/2014/main" id="{A7679B81-71BF-F679-3D8D-8B2B737D4B22}"/>
                        </a:ext>
                      </a:extLst>
                    </p:cNvPr>
                    <p:cNvSpPr>
                      <a:spLocks/>
                    </p:cNvSpPr>
                    <p:nvPr/>
                  </p:nvSpPr>
                  <p:spPr bwMode="auto">
                    <a:xfrm>
                      <a:off x="8761413" y="6172200"/>
                      <a:ext cx="1333500" cy="803275"/>
                    </a:xfrm>
                    <a:custGeom>
                      <a:avLst/>
                      <a:gdLst>
                        <a:gd name="T0" fmla="*/ 0 w 840"/>
                        <a:gd name="T1" fmla="*/ 169 h 506"/>
                        <a:gd name="T2" fmla="*/ 74 w 840"/>
                        <a:gd name="T3" fmla="*/ 0 h 506"/>
                        <a:gd name="T4" fmla="*/ 840 w 840"/>
                        <a:gd name="T5" fmla="*/ 337 h 506"/>
                        <a:gd name="T6" fmla="*/ 766 w 840"/>
                        <a:gd name="T7" fmla="*/ 506 h 506"/>
                        <a:gd name="T8" fmla="*/ 0 w 840"/>
                        <a:gd name="T9" fmla="*/ 169 h 506"/>
                      </a:gdLst>
                      <a:ahLst/>
                      <a:cxnLst>
                        <a:cxn ang="0">
                          <a:pos x="T0" y="T1"/>
                        </a:cxn>
                        <a:cxn ang="0">
                          <a:pos x="T2" y="T3"/>
                        </a:cxn>
                        <a:cxn ang="0">
                          <a:pos x="T4" y="T5"/>
                        </a:cxn>
                        <a:cxn ang="0">
                          <a:pos x="T6" y="T7"/>
                        </a:cxn>
                        <a:cxn ang="0">
                          <a:pos x="T8" y="T9"/>
                        </a:cxn>
                      </a:cxnLst>
                      <a:rect l="0" t="0" r="r" b="b"/>
                      <a:pathLst>
                        <a:path w="840" h="506">
                          <a:moveTo>
                            <a:pt x="0" y="169"/>
                          </a:moveTo>
                          <a:lnTo>
                            <a:pt x="74" y="0"/>
                          </a:lnTo>
                          <a:lnTo>
                            <a:pt x="840" y="337"/>
                          </a:lnTo>
                          <a:lnTo>
                            <a:pt x="766" y="506"/>
                          </a:lnTo>
                          <a:lnTo>
                            <a:pt x="0" y="1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035">
                      <a:extLst>
                        <a:ext uri="{FF2B5EF4-FFF2-40B4-BE49-F238E27FC236}">
                          <a16:creationId xmlns:a16="http://schemas.microsoft.com/office/drawing/2014/main" id="{D990EF0C-FD85-7B9B-3E41-D7B3DBC8DEFC}"/>
                        </a:ext>
                      </a:extLst>
                    </p:cNvPr>
                    <p:cNvSpPr>
                      <a:spLocks/>
                    </p:cNvSpPr>
                    <p:nvPr/>
                  </p:nvSpPr>
                  <p:spPr bwMode="auto">
                    <a:xfrm rot="20760073">
                      <a:off x="9413146" y="6409764"/>
                      <a:ext cx="624967" cy="669923"/>
                    </a:xfrm>
                    <a:custGeom>
                      <a:avLst/>
                      <a:gdLst>
                        <a:gd name="T0" fmla="*/ 37 w 802"/>
                        <a:gd name="T1" fmla="*/ 0 h 422"/>
                        <a:gd name="T2" fmla="*/ 0 w 802"/>
                        <a:gd name="T3" fmla="*/ 85 h 422"/>
                        <a:gd name="T4" fmla="*/ 766 w 802"/>
                        <a:gd name="T5" fmla="*/ 422 h 422"/>
                        <a:gd name="T6" fmla="*/ 802 w 802"/>
                        <a:gd name="T7" fmla="*/ 337 h 422"/>
                        <a:gd name="T8" fmla="*/ 37 w 802"/>
                        <a:gd name="T9" fmla="*/ 0 h 422"/>
                      </a:gdLst>
                      <a:ahLst/>
                      <a:cxnLst>
                        <a:cxn ang="0">
                          <a:pos x="T0" y="T1"/>
                        </a:cxn>
                        <a:cxn ang="0">
                          <a:pos x="T2" y="T3"/>
                        </a:cxn>
                        <a:cxn ang="0">
                          <a:pos x="T4" y="T5"/>
                        </a:cxn>
                        <a:cxn ang="0">
                          <a:pos x="T6" y="T7"/>
                        </a:cxn>
                        <a:cxn ang="0">
                          <a:pos x="T8" y="T9"/>
                        </a:cxn>
                      </a:cxnLst>
                      <a:rect l="0" t="0" r="r" b="b"/>
                      <a:pathLst>
                        <a:path w="802" h="422">
                          <a:moveTo>
                            <a:pt x="37" y="0"/>
                          </a:moveTo>
                          <a:lnTo>
                            <a:pt x="0" y="85"/>
                          </a:lnTo>
                          <a:lnTo>
                            <a:pt x="766" y="422"/>
                          </a:lnTo>
                          <a:lnTo>
                            <a:pt x="802" y="337"/>
                          </a:lnTo>
                          <a:lnTo>
                            <a:pt x="37" y="0"/>
                          </a:lnTo>
                          <a:close/>
                        </a:path>
                      </a:pathLst>
                    </a:custGeom>
                    <a:solidFill>
                      <a:srgbClr val="2D2D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036">
                      <a:extLst>
                        <a:ext uri="{FF2B5EF4-FFF2-40B4-BE49-F238E27FC236}">
                          <a16:creationId xmlns:a16="http://schemas.microsoft.com/office/drawing/2014/main" id="{28FA4E97-4CC6-3500-2EA4-5E12EA450E4A}"/>
                        </a:ext>
                      </a:extLst>
                    </p:cNvPr>
                    <p:cNvSpPr>
                      <a:spLocks/>
                    </p:cNvSpPr>
                    <p:nvPr/>
                  </p:nvSpPr>
                  <p:spPr bwMode="auto">
                    <a:xfrm>
                      <a:off x="8761413" y="6305550"/>
                      <a:ext cx="1273175" cy="669925"/>
                    </a:xfrm>
                    <a:custGeom>
                      <a:avLst/>
                      <a:gdLst>
                        <a:gd name="T0" fmla="*/ 37 w 802"/>
                        <a:gd name="T1" fmla="*/ 0 h 422"/>
                        <a:gd name="T2" fmla="*/ 0 w 802"/>
                        <a:gd name="T3" fmla="*/ 85 h 422"/>
                        <a:gd name="T4" fmla="*/ 766 w 802"/>
                        <a:gd name="T5" fmla="*/ 422 h 422"/>
                        <a:gd name="T6" fmla="*/ 802 w 802"/>
                        <a:gd name="T7" fmla="*/ 337 h 422"/>
                        <a:gd name="T8" fmla="*/ 37 w 802"/>
                        <a:gd name="T9" fmla="*/ 0 h 422"/>
                      </a:gdLst>
                      <a:ahLst/>
                      <a:cxnLst>
                        <a:cxn ang="0">
                          <a:pos x="T0" y="T1"/>
                        </a:cxn>
                        <a:cxn ang="0">
                          <a:pos x="T2" y="T3"/>
                        </a:cxn>
                        <a:cxn ang="0">
                          <a:pos x="T4" y="T5"/>
                        </a:cxn>
                        <a:cxn ang="0">
                          <a:pos x="T6" y="T7"/>
                        </a:cxn>
                        <a:cxn ang="0">
                          <a:pos x="T8" y="T9"/>
                        </a:cxn>
                      </a:cxnLst>
                      <a:rect l="0" t="0" r="r" b="b"/>
                      <a:pathLst>
                        <a:path w="802" h="422">
                          <a:moveTo>
                            <a:pt x="37" y="0"/>
                          </a:moveTo>
                          <a:lnTo>
                            <a:pt x="0" y="85"/>
                          </a:lnTo>
                          <a:lnTo>
                            <a:pt x="766" y="422"/>
                          </a:lnTo>
                          <a:lnTo>
                            <a:pt x="802" y="337"/>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037">
                      <a:extLst>
                        <a:ext uri="{FF2B5EF4-FFF2-40B4-BE49-F238E27FC236}">
                          <a16:creationId xmlns:a16="http://schemas.microsoft.com/office/drawing/2014/main" id="{83D2CA83-6C5A-6FC0-B932-59BE62AB97D3}"/>
                        </a:ext>
                      </a:extLst>
                    </p:cNvPr>
                    <p:cNvSpPr>
                      <a:spLocks/>
                    </p:cNvSpPr>
                    <p:nvPr/>
                  </p:nvSpPr>
                  <p:spPr bwMode="auto">
                    <a:xfrm>
                      <a:off x="9977438" y="6707187"/>
                      <a:ext cx="258763" cy="330200"/>
                    </a:xfrm>
                    <a:custGeom>
                      <a:avLst/>
                      <a:gdLst>
                        <a:gd name="T0" fmla="*/ 88 w 163"/>
                        <a:gd name="T1" fmla="*/ 208 h 208"/>
                        <a:gd name="T2" fmla="*/ 163 w 163"/>
                        <a:gd name="T3" fmla="*/ 39 h 208"/>
                        <a:gd name="T4" fmla="*/ 74 w 163"/>
                        <a:gd name="T5" fmla="*/ 0 h 208"/>
                        <a:gd name="T6" fmla="*/ 0 w 163"/>
                        <a:gd name="T7" fmla="*/ 169 h 208"/>
                        <a:gd name="T8" fmla="*/ 88 w 163"/>
                        <a:gd name="T9" fmla="*/ 208 h 208"/>
                      </a:gdLst>
                      <a:ahLst/>
                      <a:cxnLst>
                        <a:cxn ang="0">
                          <a:pos x="T0" y="T1"/>
                        </a:cxn>
                        <a:cxn ang="0">
                          <a:pos x="T2" y="T3"/>
                        </a:cxn>
                        <a:cxn ang="0">
                          <a:pos x="T4" y="T5"/>
                        </a:cxn>
                        <a:cxn ang="0">
                          <a:pos x="T6" y="T7"/>
                        </a:cxn>
                        <a:cxn ang="0">
                          <a:pos x="T8" y="T9"/>
                        </a:cxn>
                      </a:cxnLst>
                      <a:rect l="0" t="0" r="r" b="b"/>
                      <a:pathLst>
                        <a:path w="163" h="208">
                          <a:moveTo>
                            <a:pt x="88" y="208"/>
                          </a:moveTo>
                          <a:lnTo>
                            <a:pt x="163" y="39"/>
                          </a:lnTo>
                          <a:lnTo>
                            <a:pt x="74" y="0"/>
                          </a:lnTo>
                          <a:lnTo>
                            <a:pt x="0" y="169"/>
                          </a:lnTo>
                          <a:lnTo>
                            <a:pt x="88" y="208"/>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038">
                      <a:extLst>
                        <a:ext uri="{FF2B5EF4-FFF2-40B4-BE49-F238E27FC236}">
                          <a16:creationId xmlns:a16="http://schemas.microsoft.com/office/drawing/2014/main" id="{5424CD48-44C2-0394-6FAB-AD607B64D19F}"/>
                        </a:ext>
                      </a:extLst>
                    </p:cNvPr>
                    <p:cNvSpPr>
                      <a:spLocks/>
                    </p:cNvSpPr>
                    <p:nvPr/>
                  </p:nvSpPr>
                  <p:spPr bwMode="auto">
                    <a:xfrm>
                      <a:off x="9977438" y="6707187"/>
                      <a:ext cx="258763" cy="330200"/>
                    </a:xfrm>
                    <a:custGeom>
                      <a:avLst/>
                      <a:gdLst>
                        <a:gd name="T0" fmla="*/ 88 w 163"/>
                        <a:gd name="T1" fmla="*/ 208 h 208"/>
                        <a:gd name="T2" fmla="*/ 163 w 163"/>
                        <a:gd name="T3" fmla="*/ 39 h 208"/>
                        <a:gd name="T4" fmla="*/ 74 w 163"/>
                        <a:gd name="T5" fmla="*/ 0 h 208"/>
                        <a:gd name="T6" fmla="*/ 0 w 163"/>
                        <a:gd name="T7" fmla="*/ 169 h 208"/>
                        <a:gd name="T8" fmla="*/ 88 w 163"/>
                        <a:gd name="T9" fmla="*/ 208 h 208"/>
                      </a:gdLst>
                      <a:ahLst/>
                      <a:cxnLst>
                        <a:cxn ang="0">
                          <a:pos x="T0" y="T1"/>
                        </a:cxn>
                        <a:cxn ang="0">
                          <a:pos x="T2" y="T3"/>
                        </a:cxn>
                        <a:cxn ang="0">
                          <a:pos x="T4" y="T5"/>
                        </a:cxn>
                        <a:cxn ang="0">
                          <a:pos x="T6" y="T7"/>
                        </a:cxn>
                        <a:cxn ang="0">
                          <a:pos x="T8" y="T9"/>
                        </a:cxn>
                      </a:cxnLst>
                      <a:rect l="0" t="0" r="r" b="b"/>
                      <a:pathLst>
                        <a:path w="163" h="208">
                          <a:moveTo>
                            <a:pt x="88" y="208"/>
                          </a:moveTo>
                          <a:lnTo>
                            <a:pt x="163" y="39"/>
                          </a:lnTo>
                          <a:lnTo>
                            <a:pt x="74" y="0"/>
                          </a:lnTo>
                          <a:lnTo>
                            <a:pt x="0" y="169"/>
                          </a:lnTo>
                          <a:lnTo>
                            <a:pt x="88" y="2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039">
                      <a:extLst>
                        <a:ext uri="{FF2B5EF4-FFF2-40B4-BE49-F238E27FC236}">
                          <a16:creationId xmlns:a16="http://schemas.microsoft.com/office/drawing/2014/main" id="{45136755-DBC0-2120-7918-684785E8B94D}"/>
                        </a:ext>
                      </a:extLst>
                    </p:cNvPr>
                    <p:cNvSpPr>
                      <a:spLocks/>
                    </p:cNvSpPr>
                    <p:nvPr/>
                  </p:nvSpPr>
                  <p:spPr bwMode="auto">
                    <a:xfrm>
                      <a:off x="9977438" y="6840537"/>
                      <a:ext cx="57150" cy="134937"/>
                    </a:xfrm>
                    <a:custGeom>
                      <a:avLst/>
                      <a:gdLst>
                        <a:gd name="T0" fmla="*/ 36 w 36"/>
                        <a:gd name="T1" fmla="*/ 0 h 85"/>
                        <a:gd name="T2" fmla="*/ 36 w 36"/>
                        <a:gd name="T3" fmla="*/ 0 h 85"/>
                        <a:gd name="T4" fmla="*/ 0 w 36"/>
                        <a:gd name="T5" fmla="*/ 85 h 85"/>
                        <a:gd name="T6" fmla="*/ 36 w 36"/>
                        <a:gd name="T7" fmla="*/ 0 h 85"/>
                        <a:gd name="T8" fmla="*/ 36 w 36"/>
                        <a:gd name="T9" fmla="*/ 0 h 85"/>
                      </a:gdLst>
                      <a:ahLst/>
                      <a:cxnLst>
                        <a:cxn ang="0">
                          <a:pos x="T0" y="T1"/>
                        </a:cxn>
                        <a:cxn ang="0">
                          <a:pos x="T2" y="T3"/>
                        </a:cxn>
                        <a:cxn ang="0">
                          <a:pos x="T4" y="T5"/>
                        </a:cxn>
                        <a:cxn ang="0">
                          <a:pos x="T6" y="T7"/>
                        </a:cxn>
                        <a:cxn ang="0">
                          <a:pos x="T8" y="T9"/>
                        </a:cxn>
                      </a:cxnLst>
                      <a:rect l="0" t="0" r="r" b="b"/>
                      <a:pathLst>
                        <a:path w="36" h="85">
                          <a:moveTo>
                            <a:pt x="36" y="0"/>
                          </a:moveTo>
                          <a:lnTo>
                            <a:pt x="36" y="0"/>
                          </a:lnTo>
                          <a:lnTo>
                            <a:pt x="0" y="85"/>
                          </a:lnTo>
                          <a:lnTo>
                            <a:pt x="36" y="0"/>
                          </a:lnTo>
                          <a:lnTo>
                            <a:pt x="36" y="0"/>
                          </a:lnTo>
                          <a:close/>
                        </a:path>
                      </a:pathLst>
                    </a:custGeom>
                    <a:solidFill>
                      <a:srgbClr val="2D2D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40">
                      <a:extLst>
                        <a:ext uri="{FF2B5EF4-FFF2-40B4-BE49-F238E27FC236}">
                          <a16:creationId xmlns:a16="http://schemas.microsoft.com/office/drawing/2014/main" id="{19C840EF-C59E-3EA8-0BAC-D1F8D10EDFCE}"/>
                        </a:ext>
                      </a:extLst>
                    </p:cNvPr>
                    <p:cNvSpPr>
                      <a:spLocks/>
                    </p:cNvSpPr>
                    <p:nvPr/>
                  </p:nvSpPr>
                  <p:spPr bwMode="auto">
                    <a:xfrm>
                      <a:off x="9977438" y="6840537"/>
                      <a:ext cx="57150" cy="134937"/>
                    </a:xfrm>
                    <a:custGeom>
                      <a:avLst/>
                      <a:gdLst>
                        <a:gd name="T0" fmla="*/ 36 w 36"/>
                        <a:gd name="T1" fmla="*/ 0 h 85"/>
                        <a:gd name="T2" fmla="*/ 36 w 36"/>
                        <a:gd name="T3" fmla="*/ 0 h 85"/>
                        <a:gd name="T4" fmla="*/ 0 w 36"/>
                        <a:gd name="T5" fmla="*/ 85 h 85"/>
                        <a:gd name="T6" fmla="*/ 36 w 36"/>
                        <a:gd name="T7" fmla="*/ 0 h 85"/>
                        <a:gd name="T8" fmla="*/ 36 w 36"/>
                        <a:gd name="T9" fmla="*/ 0 h 85"/>
                      </a:gdLst>
                      <a:ahLst/>
                      <a:cxnLst>
                        <a:cxn ang="0">
                          <a:pos x="T0" y="T1"/>
                        </a:cxn>
                        <a:cxn ang="0">
                          <a:pos x="T2" y="T3"/>
                        </a:cxn>
                        <a:cxn ang="0">
                          <a:pos x="T4" y="T5"/>
                        </a:cxn>
                        <a:cxn ang="0">
                          <a:pos x="T6" y="T7"/>
                        </a:cxn>
                        <a:cxn ang="0">
                          <a:pos x="T8" y="T9"/>
                        </a:cxn>
                      </a:cxnLst>
                      <a:rect l="0" t="0" r="r" b="b"/>
                      <a:pathLst>
                        <a:path w="36" h="85">
                          <a:moveTo>
                            <a:pt x="36" y="0"/>
                          </a:moveTo>
                          <a:lnTo>
                            <a:pt x="36" y="0"/>
                          </a:lnTo>
                          <a:lnTo>
                            <a:pt x="0" y="85"/>
                          </a:lnTo>
                          <a:lnTo>
                            <a:pt x="36" y="0"/>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041">
                      <a:extLst>
                        <a:ext uri="{FF2B5EF4-FFF2-40B4-BE49-F238E27FC236}">
                          <a16:creationId xmlns:a16="http://schemas.microsoft.com/office/drawing/2014/main" id="{4E6FBAF5-2E57-A638-A3F8-C1B1704EAD71}"/>
                        </a:ext>
                      </a:extLst>
                    </p:cNvPr>
                    <p:cNvSpPr>
                      <a:spLocks/>
                    </p:cNvSpPr>
                    <p:nvPr/>
                  </p:nvSpPr>
                  <p:spPr bwMode="auto">
                    <a:xfrm>
                      <a:off x="10117138" y="7023100"/>
                      <a:ext cx="6350" cy="14287"/>
                    </a:xfrm>
                    <a:custGeom>
                      <a:avLst/>
                      <a:gdLst>
                        <a:gd name="T0" fmla="*/ 4 w 4"/>
                        <a:gd name="T1" fmla="*/ 0 h 9"/>
                        <a:gd name="T2" fmla="*/ 0 w 4"/>
                        <a:gd name="T3" fmla="*/ 9 h 9"/>
                        <a:gd name="T4" fmla="*/ 4 w 4"/>
                        <a:gd name="T5" fmla="*/ 0 h 9"/>
                        <a:gd name="T6" fmla="*/ 4 w 4"/>
                        <a:gd name="T7" fmla="*/ 0 h 9"/>
                      </a:gdLst>
                      <a:ahLst/>
                      <a:cxnLst>
                        <a:cxn ang="0">
                          <a:pos x="T0" y="T1"/>
                        </a:cxn>
                        <a:cxn ang="0">
                          <a:pos x="T2" y="T3"/>
                        </a:cxn>
                        <a:cxn ang="0">
                          <a:pos x="T4" y="T5"/>
                        </a:cxn>
                        <a:cxn ang="0">
                          <a:pos x="T6" y="T7"/>
                        </a:cxn>
                      </a:cxnLst>
                      <a:rect l="0" t="0" r="r" b="b"/>
                      <a:pathLst>
                        <a:path w="4" h="9">
                          <a:moveTo>
                            <a:pt x="4" y="0"/>
                          </a:moveTo>
                          <a:lnTo>
                            <a:pt x="0" y="9"/>
                          </a:lnTo>
                          <a:lnTo>
                            <a:pt x="4" y="0"/>
                          </a:lnTo>
                          <a:lnTo>
                            <a:pt x="4" y="0"/>
                          </a:lnTo>
                          <a:close/>
                        </a:path>
                      </a:pathLst>
                    </a:custGeom>
                    <a:solidFill>
                      <a:srgbClr val="BD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042">
                      <a:extLst>
                        <a:ext uri="{FF2B5EF4-FFF2-40B4-BE49-F238E27FC236}">
                          <a16:creationId xmlns:a16="http://schemas.microsoft.com/office/drawing/2014/main" id="{0D29CF19-0232-C36C-70B1-1EDA98A47D02}"/>
                        </a:ext>
                      </a:extLst>
                    </p:cNvPr>
                    <p:cNvSpPr>
                      <a:spLocks/>
                    </p:cNvSpPr>
                    <p:nvPr/>
                  </p:nvSpPr>
                  <p:spPr bwMode="auto">
                    <a:xfrm>
                      <a:off x="10117138" y="7023100"/>
                      <a:ext cx="6350" cy="14287"/>
                    </a:xfrm>
                    <a:custGeom>
                      <a:avLst/>
                      <a:gdLst>
                        <a:gd name="T0" fmla="*/ 4 w 4"/>
                        <a:gd name="T1" fmla="*/ 0 h 9"/>
                        <a:gd name="T2" fmla="*/ 0 w 4"/>
                        <a:gd name="T3" fmla="*/ 9 h 9"/>
                        <a:gd name="T4" fmla="*/ 4 w 4"/>
                        <a:gd name="T5" fmla="*/ 0 h 9"/>
                        <a:gd name="T6" fmla="*/ 4 w 4"/>
                        <a:gd name="T7" fmla="*/ 0 h 9"/>
                      </a:gdLst>
                      <a:ahLst/>
                      <a:cxnLst>
                        <a:cxn ang="0">
                          <a:pos x="T0" y="T1"/>
                        </a:cxn>
                        <a:cxn ang="0">
                          <a:pos x="T2" y="T3"/>
                        </a:cxn>
                        <a:cxn ang="0">
                          <a:pos x="T4" y="T5"/>
                        </a:cxn>
                        <a:cxn ang="0">
                          <a:pos x="T6" y="T7"/>
                        </a:cxn>
                      </a:cxnLst>
                      <a:rect l="0" t="0" r="r" b="b"/>
                      <a:pathLst>
                        <a:path w="4" h="9">
                          <a:moveTo>
                            <a:pt x="4" y="0"/>
                          </a:moveTo>
                          <a:lnTo>
                            <a:pt x="0" y="9"/>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043">
                      <a:extLst>
                        <a:ext uri="{FF2B5EF4-FFF2-40B4-BE49-F238E27FC236}">
                          <a16:creationId xmlns:a16="http://schemas.microsoft.com/office/drawing/2014/main" id="{29D09B10-EBC8-B176-A87B-61A89A363A50}"/>
                        </a:ext>
                      </a:extLst>
                    </p:cNvPr>
                    <p:cNvSpPr>
                      <a:spLocks/>
                    </p:cNvSpPr>
                    <p:nvPr/>
                  </p:nvSpPr>
                  <p:spPr bwMode="auto">
                    <a:xfrm>
                      <a:off x="10123488" y="6904037"/>
                      <a:ext cx="52388" cy="119062"/>
                    </a:xfrm>
                    <a:custGeom>
                      <a:avLst/>
                      <a:gdLst>
                        <a:gd name="T0" fmla="*/ 33 w 33"/>
                        <a:gd name="T1" fmla="*/ 0 h 75"/>
                        <a:gd name="T2" fmla="*/ 0 w 33"/>
                        <a:gd name="T3" fmla="*/ 75 h 75"/>
                        <a:gd name="T4" fmla="*/ 0 w 33"/>
                        <a:gd name="T5" fmla="*/ 75 h 75"/>
                        <a:gd name="T6" fmla="*/ 33 w 33"/>
                        <a:gd name="T7" fmla="*/ 0 h 75"/>
                      </a:gdLst>
                      <a:ahLst/>
                      <a:cxnLst>
                        <a:cxn ang="0">
                          <a:pos x="T0" y="T1"/>
                        </a:cxn>
                        <a:cxn ang="0">
                          <a:pos x="T2" y="T3"/>
                        </a:cxn>
                        <a:cxn ang="0">
                          <a:pos x="T4" y="T5"/>
                        </a:cxn>
                        <a:cxn ang="0">
                          <a:pos x="T6" y="T7"/>
                        </a:cxn>
                      </a:cxnLst>
                      <a:rect l="0" t="0" r="r" b="b"/>
                      <a:pathLst>
                        <a:path w="33" h="75">
                          <a:moveTo>
                            <a:pt x="33" y="0"/>
                          </a:moveTo>
                          <a:lnTo>
                            <a:pt x="0" y="75"/>
                          </a:lnTo>
                          <a:lnTo>
                            <a:pt x="0" y="75"/>
                          </a:lnTo>
                          <a:lnTo>
                            <a:pt x="33" y="0"/>
                          </a:lnTo>
                          <a:close/>
                        </a:path>
                      </a:pathLst>
                    </a:custGeom>
                    <a:solidFill>
                      <a:srgbClr val="C57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044">
                      <a:extLst>
                        <a:ext uri="{FF2B5EF4-FFF2-40B4-BE49-F238E27FC236}">
                          <a16:creationId xmlns:a16="http://schemas.microsoft.com/office/drawing/2014/main" id="{6238C4BE-0BFB-A48B-4311-5E47E2E489BB}"/>
                        </a:ext>
                      </a:extLst>
                    </p:cNvPr>
                    <p:cNvSpPr>
                      <a:spLocks/>
                    </p:cNvSpPr>
                    <p:nvPr/>
                  </p:nvSpPr>
                  <p:spPr bwMode="auto">
                    <a:xfrm>
                      <a:off x="10123488" y="6904037"/>
                      <a:ext cx="52388" cy="119062"/>
                    </a:xfrm>
                    <a:custGeom>
                      <a:avLst/>
                      <a:gdLst>
                        <a:gd name="T0" fmla="*/ 33 w 33"/>
                        <a:gd name="T1" fmla="*/ 0 h 75"/>
                        <a:gd name="T2" fmla="*/ 0 w 33"/>
                        <a:gd name="T3" fmla="*/ 75 h 75"/>
                        <a:gd name="T4" fmla="*/ 0 w 33"/>
                        <a:gd name="T5" fmla="*/ 75 h 75"/>
                        <a:gd name="T6" fmla="*/ 33 w 33"/>
                        <a:gd name="T7" fmla="*/ 0 h 75"/>
                      </a:gdLst>
                      <a:ahLst/>
                      <a:cxnLst>
                        <a:cxn ang="0">
                          <a:pos x="T0" y="T1"/>
                        </a:cxn>
                        <a:cxn ang="0">
                          <a:pos x="T2" y="T3"/>
                        </a:cxn>
                        <a:cxn ang="0">
                          <a:pos x="T4" y="T5"/>
                        </a:cxn>
                        <a:cxn ang="0">
                          <a:pos x="T6" y="T7"/>
                        </a:cxn>
                      </a:cxnLst>
                      <a:rect l="0" t="0" r="r" b="b"/>
                      <a:pathLst>
                        <a:path w="33" h="75">
                          <a:moveTo>
                            <a:pt x="33" y="0"/>
                          </a:moveTo>
                          <a:lnTo>
                            <a:pt x="0" y="75"/>
                          </a:lnTo>
                          <a:lnTo>
                            <a:pt x="0" y="7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045">
                      <a:extLst>
                        <a:ext uri="{FF2B5EF4-FFF2-40B4-BE49-F238E27FC236}">
                          <a16:creationId xmlns:a16="http://schemas.microsoft.com/office/drawing/2014/main" id="{32DF865B-0D40-865E-9DD9-188FB0B7EB64}"/>
                        </a:ext>
                      </a:extLst>
                    </p:cNvPr>
                    <p:cNvSpPr>
                      <a:spLocks/>
                    </p:cNvSpPr>
                    <p:nvPr/>
                  </p:nvSpPr>
                  <p:spPr bwMode="auto">
                    <a:xfrm>
                      <a:off x="9977438" y="6840537"/>
                      <a:ext cx="198438" cy="196850"/>
                    </a:xfrm>
                    <a:custGeom>
                      <a:avLst/>
                      <a:gdLst>
                        <a:gd name="T0" fmla="*/ 36 w 125"/>
                        <a:gd name="T1" fmla="*/ 0 h 124"/>
                        <a:gd name="T2" fmla="*/ 0 w 125"/>
                        <a:gd name="T3" fmla="*/ 85 h 124"/>
                        <a:gd name="T4" fmla="*/ 88 w 125"/>
                        <a:gd name="T5" fmla="*/ 124 h 124"/>
                        <a:gd name="T6" fmla="*/ 92 w 125"/>
                        <a:gd name="T7" fmla="*/ 115 h 124"/>
                        <a:gd name="T8" fmla="*/ 125 w 125"/>
                        <a:gd name="T9" fmla="*/ 40 h 124"/>
                        <a:gd name="T10" fmla="*/ 36 w 125"/>
                        <a:gd name="T11" fmla="*/ 0 h 124"/>
                      </a:gdLst>
                      <a:ahLst/>
                      <a:cxnLst>
                        <a:cxn ang="0">
                          <a:pos x="T0" y="T1"/>
                        </a:cxn>
                        <a:cxn ang="0">
                          <a:pos x="T2" y="T3"/>
                        </a:cxn>
                        <a:cxn ang="0">
                          <a:pos x="T4" y="T5"/>
                        </a:cxn>
                        <a:cxn ang="0">
                          <a:pos x="T6" y="T7"/>
                        </a:cxn>
                        <a:cxn ang="0">
                          <a:pos x="T8" y="T9"/>
                        </a:cxn>
                        <a:cxn ang="0">
                          <a:pos x="T10" y="T11"/>
                        </a:cxn>
                      </a:cxnLst>
                      <a:rect l="0" t="0" r="r" b="b"/>
                      <a:pathLst>
                        <a:path w="125" h="124">
                          <a:moveTo>
                            <a:pt x="36" y="0"/>
                          </a:moveTo>
                          <a:lnTo>
                            <a:pt x="0" y="85"/>
                          </a:lnTo>
                          <a:lnTo>
                            <a:pt x="88" y="124"/>
                          </a:lnTo>
                          <a:lnTo>
                            <a:pt x="92" y="115"/>
                          </a:lnTo>
                          <a:lnTo>
                            <a:pt x="125" y="40"/>
                          </a:lnTo>
                          <a:lnTo>
                            <a:pt x="36" y="0"/>
                          </a:lnTo>
                          <a:close/>
                        </a:path>
                      </a:pathLst>
                    </a:custGeom>
                    <a:solidFill>
                      <a:srgbClr val="D6D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046">
                      <a:extLst>
                        <a:ext uri="{FF2B5EF4-FFF2-40B4-BE49-F238E27FC236}">
                          <a16:creationId xmlns:a16="http://schemas.microsoft.com/office/drawing/2014/main" id="{5392FDD4-6D1E-A3F0-F885-2F1DE89AF692}"/>
                        </a:ext>
                      </a:extLst>
                    </p:cNvPr>
                    <p:cNvSpPr>
                      <a:spLocks/>
                    </p:cNvSpPr>
                    <p:nvPr/>
                  </p:nvSpPr>
                  <p:spPr bwMode="auto">
                    <a:xfrm>
                      <a:off x="9977438" y="6840537"/>
                      <a:ext cx="198438" cy="196850"/>
                    </a:xfrm>
                    <a:custGeom>
                      <a:avLst/>
                      <a:gdLst>
                        <a:gd name="T0" fmla="*/ 36 w 125"/>
                        <a:gd name="T1" fmla="*/ 0 h 124"/>
                        <a:gd name="T2" fmla="*/ 0 w 125"/>
                        <a:gd name="T3" fmla="*/ 85 h 124"/>
                        <a:gd name="T4" fmla="*/ 88 w 125"/>
                        <a:gd name="T5" fmla="*/ 124 h 124"/>
                        <a:gd name="T6" fmla="*/ 92 w 125"/>
                        <a:gd name="T7" fmla="*/ 115 h 124"/>
                        <a:gd name="T8" fmla="*/ 125 w 125"/>
                        <a:gd name="T9" fmla="*/ 40 h 124"/>
                        <a:gd name="T10" fmla="*/ 36 w 125"/>
                        <a:gd name="T11" fmla="*/ 0 h 124"/>
                      </a:gdLst>
                      <a:ahLst/>
                      <a:cxnLst>
                        <a:cxn ang="0">
                          <a:pos x="T0" y="T1"/>
                        </a:cxn>
                        <a:cxn ang="0">
                          <a:pos x="T2" y="T3"/>
                        </a:cxn>
                        <a:cxn ang="0">
                          <a:pos x="T4" y="T5"/>
                        </a:cxn>
                        <a:cxn ang="0">
                          <a:pos x="T6" y="T7"/>
                        </a:cxn>
                        <a:cxn ang="0">
                          <a:pos x="T8" y="T9"/>
                        </a:cxn>
                        <a:cxn ang="0">
                          <a:pos x="T10" y="T11"/>
                        </a:cxn>
                      </a:cxnLst>
                      <a:rect l="0" t="0" r="r" b="b"/>
                      <a:pathLst>
                        <a:path w="125" h="124">
                          <a:moveTo>
                            <a:pt x="36" y="0"/>
                          </a:moveTo>
                          <a:lnTo>
                            <a:pt x="0" y="85"/>
                          </a:lnTo>
                          <a:lnTo>
                            <a:pt x="88" y="124"/>
                          </a:lnTo>
                          <a:lnTo>
                            <a:pt x="92" y="115"/>
                          </a:lnTo>
                          <a:lnTo>
                            <a:pt x="125" y="40"/>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048">
                      <a:extLst>
                        <a:ext uri="{FF2B5EF4-FFF2-40B4-BE49-F238E27FC236}">
                          <a16:creationId xmlns:a16="http://schemas.microsoft.com/office/drawing/2014/main" id="{EE7DCE49-4E15-B4CE-3C76-BFCE4F07BDA3}"/>
                        </a:ext>
                      </a:extLst>
                    </p:cNvPr>
                    <p:cNvSpPr>
                      <a:spLocks/>
                    </p:cNvSpPr>
                    <p:nvPr/>
                  </p:nvSpPr>
                  <p:spPr bwMode="auto">
                    <a:xfrm>
                      <a:off x="10013950" y="6708775"/>
                      <a:ext cx="41275" cy="41275"/>
                    </a:xfrm>
                    <a:custGeom>
                      <a:avLst/>
                      <a:gdLst>
                        <a:gd name="T0" fmla="*/ 13 w 40"/>
                        <a:gd name="T1" fmla="*/ 36 h 40"/>
                        <a:gd name="T2" fmla="*/ 4 w 40"/>
                        <a:gd name="T3" fmla="*/ 13 h 40"/>
                        <a:gd name="T4" fmla="*/ 27 w 40"/>
                        <a:gd name="T5" fmla="*/ 4 h 40"/>
                        <a:gd name="T6" fmla="*/ 36 w 40"/>
                        <a:gd name="T7" fmla="*/ 27 h 40"/>
                        <a:gd name="T8" fmla="*/ 13 w 40"/>
                        <a:gd name="T9" fmla="*/ 36 h 40"/>
                      </a:gdLst>
                      <a:ahLst/>
                      <a:cxnLst>
                        <a:cxn ang="0">
                          <a:pos x="T0" y="T1"/>
                        </a:cxn>
                        <a:cxn ang="0">
                          <a:pos x="T2" y="T3"/>
                        </a:cxn>
                        <a:cxn ang="0">
                          <a:pos x="T4" y="T5"/>
                        </a:cxn>
                        <a:cxn ang="0">
                          <a:pos x="T6" y="T7"/>
                        </a:cxn>
                        <a:cxn ang="0">
                          <a:pos x="T8" y="T9"/>
                        </a:cxn>
                      </a:cxnLst>
                      <a:rect l="0" t="0" r="r" b="b"/>
                      <a:pathLst>
                        <a:path w="40" h="40">
                          <a:moveTo>
                            <a:pt x="13" y="36"/>
                          </a:moveTo>
                          <a:cubicBezTo>
                            <a:pt x="4" y="32"/>
                            <a:pt x="0" y="22"/>
                            <a:pt x="4" y="13"/>
                          </a:cubicBezTo>
                          <a:cubicBezTo>
                            <a:pt x="8" y="4"/>
                            <a:pt x="18" y="0"/>
                            <a:pt x="27" y="4"/>
                          </a:cubicBezTo>
                          <a:cubicBezTo>
                            <a:pt x="36" y="8"/>
                            <a:pt x="40" y="18"/>
                            <a:pt x="36" y="27"/>
                          </a:cubicBezTo>
                          <a:cubicBezTo>
                            <a:pt x="32" y="36"/>
                            <a:pt x="22" y="40"/>
                            <a:pt x="13" y="36"/>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049">
                      <a:extLst>
                        <a:ext uri="{FF2B5EF4-FFF2-40B4-BE49-F238E27FC236}">
                          <a16:creationId xmlns:a16="http://schemas.microsoft.com/office/drawing/2014/main" id="{021FF024-B892-6EF0-0188-36725135A2AB}"/>
                        </a:ext>
                      </a:extLst>
                    </p:cNvPr>
                    <p:cNvSpPr>
                      <a:spLocks/>
                    </p:cNvSpPr>
                    <p:nvPr/>
                  </p:nvSpPr>
                  <p:spPr bwMode="auto">
                    <a:xfrm>
                      <a:off x="11572875" y="7726363"/>
                      <a:ext cx="66675" cy="66675"/>
                    </a:xfrm>
                    <a:custGeom>
                      <a:avLst/>
                      <a:gdLst>
                        <a:gd name="T0" fmla="*/ 6 w 65"/>
                        <a:gd name="T1" fmla="*/ 0 h 64"/>
                        <a:gd name="T2" fmla="*/ 32 w 65"/>
                        <a:gd name="T3" fmla="*/ 46 h 64"/>
                        <a:gd name="T4" fmla="*/ 6 w 65"/>
                        <a:gd name="T5" fmla="*/ 0 h 64"/>
                      </a:gdLst>
                      <a:ahLst/>
                      <a:cxnLst>
                        <a:cxn ang="0">
                          <a:pos x="T0" y="T1"/>
                        </a:cxn>
                        <a:cxn ang="0">
                          <a:pos x="T2" y="T3"/>
                        </a:cxn>
                        <a:cxn ang="0">
                          <a:pos x="T4" y="T5"/>
                        </a:cxn>
                      </a:cxnLst>
                      <a:rect l="0" t="0" r="r" b="b"/>
                      <a:pathLst>
                        <a:path w="65" h="64">
                          <a:moveTo>
                            <a:pt x="6" y="0"/>
                          </a:moveTo>
                          <a:cubicBezTo>
                            <a:pt x="0" y="64"/>
                            <a:pt x="32" y="46"/>
                            <a:pt x="32" y="46"/>
                          </a:cubicBezTo>
                          <a:cubicBezTo>
                            <a:pt x="32" y="46"/>
                            <a:pt x="65" y="28"/>
                            <a:pt x="6" y="0"/>
                          </a:cubicBezTo>
                        </a:path>
                      </a:pathLst>
                    </a:custGeom>
                    <a:solidFill>
                      <a:srgbClr val="56C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050">
                      <a:extLst>
                        <a:ext uri="{FF2B5EF4-FFF2-40B4-BE49-F238E27FC236}">
                          <a16:creationId xmlns:a16="http://schemas.microsoft.com/office/drawing/2014/main" id="{7241EE5D-5C28-4377-B11E-3558F5AB07EC}"/>
                        </a:ext>
                      </a:extLst>
                    </p:cNvPr>
                    <p:cNvSpPr>
                      <a:spLocks/>
                    </p:cNvSpPr>
                    <p:nvPr/>
                  </p:nvSpPr>
                  <p:spPr bwMode="auto">
                    <a:xfrm>
                      <a:off x="11577638" y="7726363"/>
                      <a:ext cx="28575" cy="49212"/>
                    </a:xfrm>
                    <a:custGeom>
                      <a:avLst/>
                      <a:gdLst>
                        <a:gd name="T0" fmla="*/ 1 w 27"/>
                        <a:gd name="T1" fmla="*/ 0 h 48"/>
                        <a:gd name="T2" fmla="*/ 0 w 27"/>
                        <a:gd name="T3" fmla="*/ 15 h 48"/>
                        <a:gd name="T4" fmla="*/ 18 w 27"/>
                        <a:gd name="T5" fmla="*/ 48 h 48"/>
                        <a:gd name="T6" fmla="*/ 27 w 27"/>
                        <a:gd name="T7" fmla="*/ 46 h 48"/>
                        <a:gd name="T8" fmla="*/ 1 w 27"/>
                        <a:gd name="T9" fmla="*/ 0 h 48"/>
                        <a:gd name="T10" fmla="*/ 1 w 27"/>
                        <a:gd name="T11" fmla="*/ 0 h 48"/>
                      </a:gdLst>
                      <a:ahLst/>
                      <a:cxnLst>
                        <a:cxn ang="0">
                          <a:pos x="T0" y="T1"/>
                        </a:cxn>
                        <a:cxn ang="0">
                          <a:pos x="T2" y="T3"/>
                        </a:cxn>
                        <a:cxn ang="0">
                          <a:pos x="T4" y="T5"/>
                        </a:cxn>
                        <a:cxn ang="0">
                          <a:pos x="T6" y="T7"/>
                        </a:cxn>
                        <a:cxn ang="0">
                          <a:pos x="T8" y="T9"/>
                        </a:cxn>
                        <a:cxn ang="0">
                          <a:pos x="T10" y="T11"/>
                        </a:cxn>
                      </a:cxnLst>
                      <a:rect l="0" t="0" r="r" b="b"/>
                      <a:pathLst>
                        <a:path w="27" h="48">
                          <a:moveTo>
                            <a:pt x="1" y="0"/>
                          </a:moveTo>
                          <a:cubicBezTo>
                            <a:pt x="1" y="5"/>
                            <a:pt x="0" y="10"/>
                            <a:pt x="0" y="15"/>
                          </a:cubicBezTo>
                          <a:cubicBezTo>
                            <a:pt x="0" y="43"/>
                            <a:pt x="10" y="48"/>
                            <a:pt x="18" y="48"/>
                          </a:cubicBezTo>
                          <a:cubicBezTo>
                            <a:pt x="23" y="48"/>
                            <a:pt x="27" y="46"/>
                            <a:pt x="27" y="46"/>
                          </a:cubicBezTo>
                          <a:cubicBezTo>
                            <a:pt x="1" y="0"/>
                            <a:pt x="1" y="0"/>
                            <a:pt x="1" y="0"/>
                          </a:cubicBezTo>
                          <a:cubicBezTo>
                            <a:pt x="1" y="0"/>
                            <a:pt x="1" y="0"/>
                            <a:pt x="1" y="0"/>
                          </a:cubicBezTo>
                        </a:path>
                      </a:pathLst>
                    </a:custGeom>
                    <a:solidFill>
                      <a:srgbClr val="6FCB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051">
                      <a:extLst>
                        <a:ext uri="{FF2B5EF4-FFF2-40B4-BE49-F238E27FC236}">
                          <a16:creationId xmlns:a16="http://schemas.microsoft.com/office/drawing/2014/main" id="{79615BB7-39BA-1036-4B60-CC89C2ABEDED}"/>
                        </a:ext>
                      </a:extLst>
                    </p:cNvPr>
                    <p:cNvSpPr>
                      <a:spLocks/>
                    </p:cNvSpPr>
                    <p:nvPr/>
                  </p:nvSpPr>
                  <p:spPr bwMode="auto">
                    <a:xfrm>
                      <a:off x="11660188" y="7729538"/>
                      <a:ext cx="66675" cy="66675"/>
                    </a:xfrm>
                    <a:custGeom>
                      <a:avLst/>
                      <a:gdLst>
                        <a:gd name="T0" fmla="*/ 6 w 64"/>
                        <a:gd name="T1" fmla="*/ 0 h 65"/>
                        <a:gd name="T2" fmla="*/ 32 w 64"/>
                        <a:gd name="T3" fmla="*/ 46 h 65"/>
                        <a:gd name="T4" fmla="*/ 6 w 64"/>
                        <a:gd name="T5" fmla="*/ 0 h 65"/>
                      </a:gdLst>
                      <a:ahLst/>
                      <a:cxnLst>
                        <a:cxn ang="0">
                          <a:pos x="T0" y="T1"/>
                        </a:cxn>
                        <a:cxn ang="0">
                          <a:pos x="T2" y="T3"/>
                        </a:cxn>
                        <a:cxn ang="0">
                          <a:pos x="T4" y="T5"/>
                        </a:cxn>
                      </a:cxnLst>
                      <a:rect l="0" t="0" r="r" b="b"/>
                      <a:pathLst>
                        <a:path w="64" h="65">
                          <a:moveTo>
                            <a:pt x="6" y="0"/>
                          </a:moveTo>
                          <a:cubicBezTo>
                            <a:pt x="0" y="65"/>
                            <a:pt x="32" y="46"/>
                            <a:pt x="32" y="46"/>
                          </a:cubicBezTo>
                          <a:cubicBezTo>
                            <a:pt x="32" y="46"/>
                            <a:pt x="64" y="28"/>
                            <a:pt x="6" y="0"/>
                          </a:cubicBezTo>
                        </a:path>
                      </a:pathLst>
                    </a:custGeom>
                    <a:solidFill>
                      <a:srgbClr val="56C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052">
                      <a:extLst>
                        <a:ext uri="{FF2B5EF4-FFF2-40B4-BE49-F238E27FC236}">
                          <a16:creationId xmlns:a16="http://schemas.microsoft.com/office/drawing/2014/main" id="{C6E84B1F-68F0-5F7E-5216-08F8ADA8A948}"/>
                        </a:ext>
                      </a:extLst>
                    </p:cNvPr>
                    <p:cNvSpPr>
                      <a:spLocks/>
                    </p:cNvSpPr>
                    <p:nvPr/>
                  </p:nvSpPr>
                  <p:spPr bwMode="auto">
                    <a:xfrm>
                      <a:off x="11666538" y="7729538"/>
                      <a:ext cx="26988" cy="50800"/>
                    </a:xfrm>
                    <a:custGeom>
                      <a:avLst/>
                      <a:gdLst>
                        <a:gd name="T0" fmla="*/ 1 w 27"/>
                        <a:gd name="T1" fmla="*/ 0 h 49"/>
                        <a:gd name="T2" fmla="*/ 0 w 27"/>
                        <a:gd name="T3" fmla="*/ 15 h 49"/>
                        <a:gd name="T4" fmla="*/ 17 w 27"/>
                        <a:gd name="T5" fmla="*/ 49 h 49"/>
                        <a:gd name="T6" fmla="*/ 27 w 27"/>
                        <a:gd name="T7" fmla="*/ 46 h 49"/>
                        <a:gd name="T8" fmla="*/ 1 w 27"/>
                        <a:gd name="T9" fmla="*/ 0 h 49"/>
                        <a:gd name="T10" fmla="*/ 1 w 27"/>
                        <a:gd name="T11" fmla="*/ 0 h 49"/>
                      </a:gdLst>
                      <a:ahLst/>
                      <a:cxnLst>
                        <a:cxn ang="0">
                          <a:pos x="T0" y="T1"/>
                        </a:cxn>
                        <a:cxn ang="0">
                          <a:pos x="T2" y="T3"/>
                        </a:cxn>
                        <a:cxn ang="0">
                          <a:pos x="T4" y="T5"/>
                        </a:cxn>
                        <a:cxn ang="0">
                          <a:pos x="T6" y="T7"/>
                        </a:cxn>
                        <a:cxn ang="0">
                          <a:pos x="T8" y="T9"/>
                        </a:cxn>
                        <a:cxn ang="0">
                          <a:pos x="T10" y="T11"/>
                        </a:cxn>
                      </a:cxnLst>
                      <a:rect l="0" t="0" r="r" b="b"/>
                      <a:pathLst>
                        <a:path w="27" h="49">
                          <a:moveTo>
                            <a:pt x="1" y="0"/>
                          </a:moveTo>
                          <a:cubicBezTo>
                            <a:pt x="0" y="6"/>
                            <a:pt x="0" y="11"/>
                            <a:pt x="0" y="15"/>
                          </a:cubicBezTo>
                          <a:cubicBezTo>
                            <a:pt x="0" y="43"/>
                            <a:pt x="10" y="49"/>
                            <a:pt x="17" y="49"/>
                          </a:cubicBezTo>
                          <a:cubicBezTo>
                            <a:pt x="23" y="49"/>
                            <a:pt x="27" y="46"/>
                            <a:pt x="27" y="46"/>
                          </a:cubicBezTo>
                          <a:cubicBezTo>
                            <a:pt x="1" y="0"/>
                            <a:pt x="1" y="0"/>
                            <a:pt x="1" y="0"/>
                          </a:cubicBezTo>
                          <a:cubicBezTo>
                            <a:pt x="1" y="0"/>
                            <a:pt x="1" y="0"/>
                            <a:pt x="1" y="0"/>
                          </a:cubicBezTo>
                        </a:path>
                      </a:pathLst>
                    </a:custGeom>
                    <a:solidFill>
                      <a:srgbClr val="6FCB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053">
                      <a:extLst>
                        <a:ext uri="{FF2B5EF4-FFF2-40B4-BE49-F238E27FC236}">
                          <a16:creationId xmlns:a16="http://schemas.microsoft.com/office/drawing/2014/main" id="{23D82F89-A1D9-FA38-860B-05594D2A8CAE}"/>
                        </a:ext>
                      </a:extLst>
                    </p:cNvPr>
                    <p:cNvSpPr>
                      <a:spLocks/>
                    </p:cNvSpPr>
                    <p:nvPr/>
                  </p:nvSpPr>
                  <p:spPr bwMode="auto">
                    <a:xfrm>
                      <a:off x="11579225" y="7646988"/>
                      <a:ext cx="66675" cy="66675"/>
                    </a:xfrm>
                    <a:custGeom>
                      <a:avLst/>
                      <a:gdLst>
                        <a:gd name="T0" fmla="*/ 7 w 65"/>
                        <a:gd name="T1" fmla="*/ 0 h 65"/>
                        <a:gd name="T2" fmla="*/ 33 w 65"/>
                        <a:gd name="T3" fmla="*/ 46 h 65"/>
                        <a:gd name="T4" fmla="*/ 7 w 65"/>
                        <a:gd name="T5" fmla="*/ 0 h 65"/>
                      </a:gdLst>
                      <a:ahLst/>
                      <a:cxnLst>
                        <a:cxn ang="0">
                          <a:pos x="T0" y="T1"/>
                        </a:cxn>
                        <a:cxn ang="0">
                          <a:pos x="T2" y="T3"/>
                        </a:cxn>
                        <a:cxn ang="0">
                          <a:pos x="T4" y="T5"/>
                        </a:cxn>
                      </a:cxnLst>
                      <a:rect l="0" t="0" r="r" b="b"/>
                      <a:pathLst>
                        <a:path w="65" h="65">
                          <a:moveTo>
                            <a:pt x="7" y="0"/>
                          </a:moveTo>
                          <a:cubicBezTo>
                            <a:pt x="0" y="65"/>
                            <a:pt x="33" y="46"/>
                            <a:pt x="33" y="46"/>
                          </a:cubicBezTo>
                          <a:cubicBezTo>
                            <a:pt x="33" y="46"/>
                            <a:pt x="65" y="29"/>
                            <a:pt x="7" y="0"/>
                          </a:cubicBezTo>
                        </a:path>
                      </a:pathLst>
                    </a:custGeom>
                    <a:solidFill>
                      <a:srgbClr val="56C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054">
                      <a:extLst>
                        <a:ext uri="{FF2B5EF4-FFF2-40B4-BE49-F238E27FC236}">
                          <a16:creationId xmlns:a16="http://schemas.microsoft.com/office/drawing/2014/main" id="{B4C4FA91-6705-BC3B-CA96-8C6E4D0AC2A3}"/>
                        </a:ext>
                      </a:extLst>
                    </p:cNvPr>
                    <p:cNvSpPr>
                      <a:spLocks/>
                    </p:cNvSpPr>
                    <p:nvPr/>
                  </p:nvSpPr>
                  <p:spPr bwMode="auto">
                    <a:xfrm>
                      <a:off x="11585575" y="7646988"/>
                      <a:ext cx="28575" cy="50800"/>
                    </a:xfrm>
                    <a:custGeom>
                      <a:avLst/>
                      <a:gdLst>
                        <a:gd name="T0" fmla="*/ 1 w 27"/>
                        <a:gd name="T1" fmla="*/ 0 h 49"/>
                        <a:gd name="T2" fmla="*/ 0 w 27"/>
                        <a:gd name="T3" fmla="*/ 15 h 49"/>
                        <a:gd name="T4" fmla="*/ 17 w 27"/>
                        <a:gd name="T5" fmla="*/ 49 h 49"/>
                        <a:gd name="T6" fmla="*/ 27 w 27"/>
                        <a:gd name="T7" fmla="*/ 46 h 49"/>
                        <a:gd name="T8" fmla="*/ 1 w 27"/>
                        <a:gd name="T9" fmla="*/ 0 h 49"/>
                        <a:gd name="T10" fmla="*/ 1 w 27"/>
                        <a:gd name="T11" fmla="*/ 0 h 49"/>
                      </a:gdLst>
                      <a:ahLst/>
                      <a:cxnLst>
                        <a:cxn ang="0">
                          <a:pos x="T0" y="T1"/>
                        </a:cxn>
                        <a:cxn ang="0">
                          <a:pos x="T2" y="T3"/>
                        </a:cxn>
                        <a:cxn ang="0">
                          <a:pos x="T4" y="T5"/>
                        </a:cxn>
                        <a:cxn ang="0">
                          <a:pos x="T6" y="T7"/>
                        </a:cxn>
                        <a:cxn ang="0">
                          <a:pos x="T8" y="T9"/>
                        </a:cxn>
                        <a:cxn ang="0">
                          <a:pos x="T10" y="T11"/>
                        </a:cxn>
                      </a:cxnLst>
                      <a:rect l="0" t="0" r="r" b="b"/>
                      <a:pathLst>
                        <a:path w="27" h="49">
                          <a:moveTo>
                            <a:pt x="1" y="0"/>
                          </a:moveTo>
                          <a:cubicBezTo>
                            <a:pt x="0" y="6"/>
                            <a:pt x="0" y="11"/>
                            <a:pt x="0" y="15"/>
                          </a:cubicBezTo>
                          <a:cubicBezTo>
                            <a:pt x="0" y="43"/>
                            <a:pt x="9" y="49"/>
                            <a:pt x="17" y="49"/>
                          </a:cubicBezTo>
                          <a:cubicBezTo>
                            <a:pt x="22" y="49"/>
                            <a:pt x="27" y="46"/>
                            <a:pt x="27" y="46"/>
                          </a:cubicBezTo>
                          <a:cubicBezTo>
                            <a:pt x="1" y="0"/>
                            <a:pt x="1" y="0"/>
                            <a:pt x="1" y="0"/>
                          </a:cubicBezTo>
                          <a:cubicBezTo>
                            <a:pt x="1" y="0"/>
                            <a:pt x="1" y="0"/>
                            <a:pt x="1" y="0"/>
                          </a:cubicBezTo>
                        </a:path>
                      </a:pathLst>
                    </a:custGeom>
                    <a:solidFill>
                      <a:srgbClr val="6FCB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1055">
                      <a:extLst>
                        <a:ext uri="{FF2B5EF4-FFF2-40B4-BE49-F238E27FC236}">
                          <a16:creationId xmlns:a16="http://schemas.microsoft.com/office/drawing/2014/main" id="{9FFE0049-8AAE-5188-E333-3B6EDB0F2237}"/>
                        </a:ext>
                      </a:extLst>
                    </p:cNvPr>
                    <p:cNvSpPr>
                      <a:spLocks/>
                    </p:cNvSpPr>
                    <p:nvPr/>
                  </p:nvSpPr>
                  <p:spPr bwMode="auto">
                    <a:xfrm>
                      <a:off x="11568113" y="7535863"/>
                      <a:ext cx="66675" cy="66675"/>
                    </a:xfrm>
                    <a:custGeom>
                      <a:avLst/>
                      <a:gdLst>
                        <a:gd name="T0" fmla="*/ 6 w 65"/>
                        <a:gd name="T1" fmla="*/ 0 h 65"/>
                        <a:gd name="T2" fmla="*/ 32 w 65"/>
                        <a:gd name="T3" fmla="*/ 46 h 65"/>
                        <a:gd name="T4" fmla="*/ 6 w 65"/>
                        <a:gd name="T5" fmla="*/ 0 h 65"/>
                      </a:gdLst>
                      <a:ahLst/>
                      <a:cxnLst>
                        <a:cxn ang="0">
                          <a:pos x="T0" y="T1"/>
                        </a:cxn>
                        <a:cxn ang="0">
                          <a:pos x="T2" y="T3"/>
                        </a:cxn>
                        <a:cxn ang="0">
                          <a:pos x="T4" y="T5"/>
                        </a:cxn>
                      </a:cxnLst>
                      <a:rect l="0" t="0" r="r" b="b"/>
                      <a:pathLst>
                        <a:path w="65" h="65">
                          <a:moveTo>
                            <a:pt x="6" y="0"/>
                          </a:moveTo>
                          <a:cubicBezTo>
                            <a:pt x="0" y="65"/>
                            <a:pt x="32" y="46"/>
                            <a:pt x="32" y="46"/>
                          </a:cubicBezTo>
                          <a:cubicBezTo>
                            <a:pt x="32" y="46"/>
                            <a:pt x="65" y="28"/>
                            <a:pt x="6" y="0"/>
                          </a:cubicBezTo>
                        </a:path>
                      </a:pathLst>
                    </a:custGeom>
                    <a:solidFill>
                      <a:srgbClr val="56C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1056">
                      <a:extLst>
                        <a:ext uri="{FF2B5EF4-FFF2-40B4-BE49-F238E27FC236}">
                          <a16:creationId xmlns:a16="http://schemas.microsoft.com/office/drawing/2014/main" id="{E7A8DE00-A517-70F7-2A2E-40B3ABB5D501}"/>
                        </a:ext>
                      </a:extLst>
                    </p:cNvPr>
                    <p:cNvSpPr>
                      <a:spLocks/>
                    </p:cNvSpPr>
                    <p:nvPr/>
                  </p:nvSpPr>
                  <p:spPr bwMode="auto">
                    <a:xfrm>
                      <a:off x="11574463" y="7535863"/>
                      <a:ext cx="25400" cy="49212"/>
                    </a:xfrm>
                    <a:custGeom>
                      <a:avLst/>
                      <a:gdLst>
                        <a:gd name="T0" fmla="*/ 0 w 26"/>
                        <a:gd name="T1" fmla="*/ 0 h 49"/>
                        <a:gd name="T2" fmla="*/ 0 w 26"/>
                        <a:gd name="T3" fmla="*/ 15 h 49"/>
                        <a:gd name="T4" fmla="*/ 17 w 26"/>
                        <a:gd name="T5" fmla="*/ 49 h 49"/>
                        <a:gd name="T6" fmla="*/ 26 w 26"/>
                        <a:gd name="T7" fmla="*/ 46 h 49"/>
                        <a:gd name="T8" fmla="*/ 0 w 26"/>
                        <a:gd name="T9" fmla="*/ 0 h 49"/>
                        <a:gd name="T10" fmla="*/ 0 w 26"/>
                        <a:gd name="T11" fmla="*/ 0 h 49"/>
                      </a:gdLst>
                      <a:ahLst/>
                      <a:cxnLst>
                        <a:cxn ang="0">
                          <a:pos x="T0" y="T1"/>
                        </a:cxn>
                        <a:cxn ang="0">
                          <a:pos x="T2" y="T3"/>
                        </a:cxn>
                        <a:cxn ang="0">
                          <a:pos x="T4" y="T5"/>
                        </a:cxn>
                        <a:cxn ang="0">
                          <a:pos x="T6" y="T7"/>
                        </a:cxn>
                        <a:cxn ang="0">
                          <a:pos x="T8" y="T9"/>
                        </a:cxn>
                        <a:cxn ang="0">
                          <a:pos x="T10" y="T11"/>
                        </a:cxn>
                      </a:cxnLst>
                      <a:rect l="0" t="0" r="r" b="b"/>
                      <a:pathLst>
                        <a:path w="26" h="49">
                          <a:moveTo>
                            <a:pt x="0" y="0"/>
                          </a:moveTo>
                          <a:cubicBezTo>
                            <a:pt x="0" y="5"/>
                            <a:pt x="0" y="10"/>
                            <a:pt x="0" y="15"/>
                          </a:cubicBezTo>
                          <a:cubicBezTo>
                            <a:pt x="0" y="43"/>
                            <a:pt x="9" y="49"/>
                            <a:pt x="17" y="49"/>
                          </a:cubicBezTo>
                          <a:cubicBezTo>
                            <a:pt x="22" y="49"/>
                            <a:pt x="26" y="46"/>
                            <a:pt x="26" y="46"/>
                          </a:cubicBezTo>
                          <a:cubicBezTo>
                            <a:pt x="0" y="0"/>
                            <a:pt x="0" y="0"/>
                            <a:pt x="0" y="0"/>
                          </a:cubicBezTo>
                          <a:cubicBezTo>
                            <a:pt x="0" y="0"/>
                            <a:pt x="0" y="0"/>
                            <a:pt x="0" y="0"/>
                          </a:cubicBezTo>
                        </a:path>
                      </a:pathLst>
                    </a:custGeom>
                    <a:solidFill>
                      <a:srgbClr val="6FCB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1057">
                      <a:extLst>
                        <a:ext uri="{FF2B5EF4-FFF2-40B4-BE49-F238E27FC236}">
                          <a16:creationId xmlns:a16="http://schemas.microsoft.com/office/drawing/2014/main" id="{73F28AE0-4F22-6D0A-6CD9-C03196A89770}"/>
                        </a:ext>
                      </a:extLst>
                    </p:cNvPr>
                    <p:cNvSpPr>
                      <a:spLocks/>
                    </p:cNvSpPr>
                    <p:nvPr/>
                  </p:nvSpPr>
                  <p:spPr bwMode="auto">
                    <a:xfrm>
                      <a:off x="11642725" y="7618413"/>
                      <a:ext cx="66675" cy="66675"/>
                    </a:xfrm>
                    <a:custGeom>
                      <a:avLst/>
                      <a:gdLst>
                        <a:gd name="T0" fmla="*/ 6 w 65"/>
                        <a:gd name="T1" fmla="*/ 0 h 65"/>
                        <a:gd name="T2" fmla="*/ 32 w 65"/>
                        <a:gd name="T3" fmla="*/ 46 h 65"/>
                        <a:gd name="T4" fmla="*/ 6 w 65"/>
                        <a:gd name="T5" fmla="*/ 0 h 65"/>
                      </a:gdLst>
                      <a:ahLst/>
                      <a:cxnLst>
                        <a:cxn ang="0">
                          <a:pos x="T0" y="T1"/>
                        </a:cxn>
                        <a:cxn ang="0">
                          <a:pos x="T2" y="T3"/>
                        </a:cxn>
                        <a:cxn ang="0">
                          <a:pos x="T4" y="T5"/>
                        </a:cxn>
                      </a:cxnLst>
                      <a:rect l="0" t="0" r="r" b="b"/>
                      <a:pathLst>
                        <a:path w="65" h="65">
                          <a:moveTo>
                            <a:pt x="6" y="0"/>
                          </a:moveTo>
                          <a:cubicBezTo>
                            <a:pt x="0" y="65"/>
                            <a:pt x="32" y="46"/>
                            <a:pt x="32" y="46"/>
                          </a:cubicBezTo>
                          <a:cubicBezTo>
                            <a:pt x="32" y="46"/>
                            <a:pt x="65" y="28"/>
                            <a:pt x="6" y="0"/>
                          </a:cubicBezTo>
                        </a:path>
                      </a:pathLst>
                    </a:custGeom>
                    <a:solidFill>
                      <a:srgbClr val="56C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58">
                      <a:extLst>
                        <a:ext uri="{FF2B5EF4-FFF2-40B4-BE49-F238E27FC236}">
                          <a16:creationId xmlns:a16="http://schemas.microsoft.com/office/drawing/2014/main" id="{5A8BD674-F50D-CBBD-3C08-32BF3A625EFB}"/>
                        </a:ext>
                      </a:extLst>
                    </p:cNvPr>
                    <p:cNvSpPr>
                      <a:spLocks/>
                    </p:cNvSpPr>
                    <p:nvPr/>
                  </p:nvSpPr>
                  <p:spPr bwMode="auto">
                    <a:xfrm>
                      <a:off x="11649075" y="7618413"/>
                      <a:ext cx="26988" cy="49212"/>
                    </a:xfrm>
                    <a:custGeom>
                      <a:avLst/>
                      <a:gdLst>
                        <a:gd name="T0" fmla="*/ 0 w 26"/>
                        <a:gd name="T1" fmla="*/ 0 h 48"/>
                        <a:gd name="T2" fmla="*/ 0 w 26"/>
                        <a:gd name="T3" fmla="*/ 15 h 48"/>
                        <a:gd name="T4" fmla="*/ 17 w 26"/>
                        <a:gd name="T5" fmla="*/ 48 h 48"/>
                        <a:gd name="T6" fmla="*/ 26 w 26"/>
                        <a:gd name="T7" fmla="*/ 46 h 48"/>
                        <a:gd name="T8" fmla="*/ 0 w 26"/>
                        <a:gd name="T9" fmla="*/ 0 h 48"/>
                        <a:gd name="T10" fmla="*/ 0 w 26"/>
                        <a:gd name="T11" fmla="*/ 0 h 48"/>
                      </a:gdLst>
                      <a:ahLst/>
                      <a:cxnLst>
                        <a:cxn ang="0">
                          <a:pos x="T0" y="T1"/>
                        </a:cxn>
                        <a:cxn ang="0">
                          <a:pos x="T2" y="T3"/>
                        </a:cxn>
                        <a:cxn ang="0">
                          <a:pos x="T4" y="T5"/>
                        </a:cxn>
                        <a:cxn ang="0">
                          <a:pos x="T6" y="T7"/>
                        </a:cxn>
                        <a:cxn ang="0">
                          <a:pos x="T8" y="T9"/>
                        </a:cxn>
                        <a:cxn ang="0">
                          <a:pos x="T10" y="T11"/>
                        </a:cxn>
                      </a:cxnLst>
                      <a:rect l="0" t="0" r="r" b="b"/>
                      <a:pathLst>
                        <a:path w="26" h="48">
                          <a:moveTo>
                            <a:pt x="0" y="0"/>
                          </a:moveTo>
                          <a:cubicBezTo>
                            <a:pt x="0" y="5"/>
                            <a:pt x="0" y="10"/>
                            <a:pt x="0" y="15"/>
                          </a:cubicBezTo>
                          <a:cubicBezTo>
                            <a:pt x="0" y="43"/>
                            <a:pt x="9" y="48"/>
                            <a:pt x="17" y="48"/>
                          </a:cubicBezTo>
                          <a:cubicBezTo>
                            <a:pt x="22" y="48"/>
                            <a:pt x="26" y="46"/>
                            <a:pt x="26" y="46"/>
                          </a:cubicBezTo>
                          <a:cubicBezTo>
                            <a:pt x="0" y="0"/>
                            <a:pt x="0" y="0"/>
                            <a:pt x="0" y="0"/>
                          </a:cubicBezTo>
                          <a:cubicBezTo>
                            <a:pt x="0" y="0"/>
                            <a:pt x="0" y="0"/>
                            <a:pt x="0" y="0"/>
                          </a:cubicBezTo>
                        </a:path>
                      </a:pathLst>
                    </a:custGeom>
                    <a:solidFill>
                      <a:srgbClr val="6FCB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5" name="Rectangle 24">
                <a:extLst>
                  <a:ext uri="{FF2B5EF4-FFF2-40B4-BE49-F238E27FC236}">
                    <a16:creationId xmlns:a16="http://schemas.microsoft.com/office/drawing/2014/main" id="{CEEEB556-3B4D-D19D-1207-F5CDBEA77111}"/>
                  </a:ext>
                </a:extLst>
              </p:cNvPr>
              <p:cNvSpPr/>
              <p:nvPr/>
            </p:nvSpPr>
            <p:spPr>
              <a:xfrm>
                <a:off x="4594481" y="3444690"/>
                <a:ext cx="962665" cy="5911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20%</a:t>
                </a:r>
                <a:endPar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1096" name="Group 1095">
              <a:extLst>
                <a:ext uri="{FF2B5EF4-FFF2-40B4-BE49-F238E27FC236}">
                  <a16:creationId xmlns:a16="http://schemas.microsoft.com/office/drawing/2014/main" id="{0EC58C9C-47DB-7B77-B66C-599CEA5FC908}"/>
                </a:ext>
              </a:extLst>
            </p:cNvPr>
            <p:cNvGrpSpPr/>
            <p:nvPr/>
          </p:nvGrpSpPr>
          <p:grpSpPr>
            <a:xfrm>
              <a:off x="3722224" y="2933454"/>
              <a:ext cx="3641380" cy="822960"/>
              <a:chOff x="4031450" y="2982177"/>
              <a:chExt cx="3641380" cy="627714"/>
            </a:xfrm>
          </p:grpSpPr>
          <p:sp>
            <p:nvSpPr>
              <p:cNvPr id="19" name="Pentagon 17">
                <a:extLst>
                  <a:ext uri="{FF2B5EF4-FFF2-40B4-BE49-F238E27FC236}">
                    <a16:creationId xmlns:a16="http://schemas.microsoft.com/office/drawing/2014/main" id="{93C744F5-0EA5-1FD1-33CA-11CADE3F6397}"/>
                  </a:ext>
                </a:extLst>
              </p:cNvPr>
              <p:cNvSpPr>
                <a:spLocks/>
              </p:cNvSpPr>
              <p:nvPr/>
            </p:nvSpPr>
            <p:spPr>
              <a:xfrm flipH="1">
                <a:off x="4747193" y="2982390"/>
                <a:ext cx="2925637" cy="627501"/>
              </a:xfrm>
              <a:prstGeom prst="homePlate">
                <a:avLst>
                  <a:gd name="adj" fmla="val 28994"/>
                </a:avLst>
              </a:prstGeom>
              <a:solidFill>
                <a:schemeClr val="bg1"/>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Expand in new geos </a:t>
                </a:r>
                <a:r>
                  <a:rPr kumimoji="0" lang="en-GB"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 </a:t>
                </a: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Align 20% of the </a:t>
                </a:r>
                <a:r>
                  <a:rPr kumimoji="0" lang="en-GB"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Wingdings" panose="05000000000000000000" pitchFamily="2" charset="2"/>
                  </a:rPr>
                  <a:t>strategic priorities</a:t>
                </a: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 to expand foot print in new geographies and domains</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20" name="Right Triangle 19">
                <a:extLst>
                  <a:ext uri="{FF2B5EF4-FFF2-40B4-BE49-F238E27FC236}">
                    <a16:creationId xmlns:a16="http://schemas.microsoft.com/office/drawing/2014/main" id="{4412E332-FD91-AC6F-57F4-61AFC43208DE}"/>
                  </a:ext>
                </a:extLst>
              </p:cNvPr>
              <p:cNvSpPr>
                <a:spLocks/>
              </p:cNvSpPr>
              <p:nvPr/>
            </p:nvSpPr>
            <p:spPr>
              <a:xfrm flipH="1">
                <a:off x="4031450" y="3005509"/>
                <a:ext cx="390942" cy="604170"/>
              </a:xfrm>
              <a:prstGeom prst="rtTriangle">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ight Triangle 20">
                <a:extLst>
                  <a:ext uri="{FF2B5EF4-FFF2-40B4-BE49-F238E27FC236}">
                    <a16:creationId xmlns:a16="http://schemas.microsoft.com/office/drawing/2014/main" id="{80D9A9DD-962E-E938-A302-A57D474591DE}"/>
                  </a:ext>
                </a:extLst>
              </p:cNvPr>
              <p:cNvSpPr>
                <a:spLocks/>
              </p:cNvSpPr>
              <p:nvPr/>
            </p:nvSpPr>
            <p:spPr>
              <a:xfrm flipH="1" flipV="1">
                <a:off x="4031450" y="2982177"/>
                <a:ext cx="390942" cy="611922"/>
              </a:xfrm>
              <a:prstGeom prst="rtTriangle">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ight Triangle 21">
                <a:extLst>
                  <a:ext uri="{FF2B5EF4-FFF2-40B4-BE49-F238E27FC236}">
                    <a16:creationId xmlns:a16="http://schemas.microsoft.com/office/drawing/2014/main" id="{A82CB178-C833-58C7-4A11-FDB4817E57B1}"/>
                  </a:ext>
                </a:extLst>
              </p:cNvPr>
              <p:cNvSpPr>
                <a:spLocks/>
              </p:cNvSpPr>
              <p:nvPr/>
            </p:nvSpPr>
            <p:spPr>
              <a:xfrm flipV="1">
                <a:off x="4479344" y="2982179"/>
                <a:ext cx="390942" cy="604170"/>
              </a:xfrm>
              <a:prstGeom prst="rtTriangle">
                <a:avLst/>
              </a:prstGeom>
              <a:solidFill>
                <a:schemeClr val="bg1"/>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ight Triangle 22">
                <a:extLst>
                  <a:ext uri="{FF2B5EF4-FFF2-40B4-BE49-F238E27FC236}">
                    <a16:creationId xmlns:a16="http://schemas.microsoft.com/office/drawing/2014/main" id="{D0D60343-7DF0-5307-BB7A-CF8C6F27E2C6}"/>
                  </a:ext>
                </a:extLst>
              </p:cNvPr>
              <p:cNvSpPr>
                <a:spLocks/>
              </p:cNvSpPr>
              <p:nvPr/>
            </p:nvSpPr>
            <p:spPr>
              <a:xfrm>
                <a:off x="4479344" y="2997755"/>
                <a:ext cx="390942" cy="611922"/>
              </a:xfrm>
              <a:prstGeom prst="rtTriangle">
                <a:avLst/>
              </a:prstGeom>
              <a:solidFill>
                <a:srgbClr val="0091DA"/>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48" name="Group 1047">
              <a:extLst>
                <a:ext uri="{FF2B5EF4-FFF2-40B4-BE49-F238E27FC236}">
                  <a16:creationId xmlns:a16="http://schemas.microsoft.com/office/drawing/2014/main" id="{F68F4FE5-44BF-0E84-9563-FEE96891C14B}"/>
                </a:ext>
              </a:extLst>
            </p:cNvPr>
            <p:cNvGrpSpPr/>
            <p:nvPr/>
          </p:nvGrpSpPr>
          <p:grpSpPr>
            <a:xfrm>
              <a:off x="3546109" y="3802354"/>
              <a:ext cx="976179" cy="1525711"/>
              <a:chOff x="4634109" y="4443213"/>
              <a:chExt cx="1102986" cy="1723903"/>
            </a:xfrm>
          </p:grpSpPr>
          <p:grpSp>
            <p:nvGrpSpPr>
              <p:cNvPr id="1054" name="Group 1053">
                <a:extLst>
                  <a:ext uri="{FF2B5EF4-FFF2-40B4-BE49-F238E27FC236}">
                    <a16:creationId xmlns:a16="http://schemas.microsoft.com/office/drawing/2014/main" id="{753F2561-D623-FCE3-59E5-3CF2E4B6CBCD}"/>
                  </a:ext>
                </a:extLst>
              </p:cNvPr>
              <p:cNvGrpSpPr/>
              <p:nvPr/>
            </p:nvGrpSpPr>
            <p:grpSpPr>
              <a:xfrm>
                <a:off x="4634109" y="4443213"/>
                <a:ext cx="1102986" cy="1723903"/>
                <a:chOff x="4468474" y="4149159"/>
                <a:chExt cx="1102986" cy="1723903"/>
              </a:xfrm>
            </p:grpSpPr>
            <p:sp>
              <p:nvSpPr>
                <p:cNvPr id="1056" name="Freeform 380">
                  <a:extLst>
                    <a:ext uri="{FF2B5EF4-FFF2-40B4-BE49-F238E27FC236}">
                      <a16:creationId xmlns:a16="http://schemas.microsoft.com/office/drawing/2014/main" id="{DEB45269-2471-F170-DA55-25CA0B445BAF}"/>
                    </a:ext>
                  </a:extLst>
                </p:cNvPr>
                <p:cNvSpPr>
                  <a:spLocks noChangeAspect="1"/>
                </p:cNvSpPr>
                <p:nvPr/>
              </p:nvSpPr>
              <p:spPr bwMode="auto">
                <a:xfrm rot="5400000">
                  <a:off x="4407031" y="4216308"/>
                  <a:ext cx="1231578" cy="1097280"/>
                </a:xfrm>
                <a:custGeom>
                  <a:avLst/>
                  <a:gdLst>
                    <a:gd name="T0" fmla="*/ 206 w 670"/>
                    <a:gd name="T1" fmla="*/ 595 h 596"/>
                    <a:gd name="T2" fmla="*/ 141 w 670"/>
                    <a:gd name="T3" fmla="*/ 557 h 596"/>
                    <a:gd name="T4" fmla="*/ 13 w 670"/>
                    <a:gd name="T5" fmla="*/ 334 h 596"/>
                    <a:gd name="T6" fmla="*/ 14 w 670"/>
                    <a:gd name="T7" fmla="*/ 259 h 596"/>
                    <a:gd name="T8" fmla="*/ 142 w 670"/>
                    <a:gd name="T9" fmla="*/ 38 h 596"/>
                    <a:gd name="T10" fmla="*/ 208 w 670"/>
                    <a:gd name="T11" fmla="*/ 0 h 596"/>
                    <a:gd name="T12" fmla="*/ 464 w 670"/>
                    <a:gd name="T13" fmla="*/ 1 h 596"/>
                    <a:gd name="T14" fmla="*/ 529 w 670"/>
                    <a:gd name="T15" fmla="*/ 39 h 596"/>
                    <a:gd name="T16" fmla="*/ 657 w 670"/>
                    <a:gd name="T17" fmla="*/ 261 h 596"/>
                    <a:gd name="T18" fmla="*/ 656 w 670"/>
                    <a:gd name="T19" fmla="*/ 337 h 596"/>
                    <a:gd name="T20" fmla="*/ 528 w 670"/>
                    <a:gd name="T21" fmla="*/ 558 h 596"/>
                    <a:gd name="T22" fmla="*/ 462 w 670"/>
                    <a:gd name="T23" fmla="*/ 596 h 596"/>
                    <a:gd name="T24" fmla="*/ 206 w 670"/>
                    <a:gd name="T25" fmla="*/ 595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0" h="596">
                      <a:moveTo>
                        <a:pt x="206" y="595"/>
                      </a:moveTo>
                      <a:cubicBezTo>
                        <a:pt x="179" y="595"/>
                        <a:pt x="154" y="580"/>
                        <a:pt x="141" y="557"/>
                      </a:cubicBezTo>
                      <a:cubicBezTo>
                        <a:pt x="13" y="334"/>
                        <a:pt x="13" y="334"/>
                        <a:pt x="13" y="334"/>
                      </a:cubicBezTo>
                      <a:cubicBezTo>
                        <a:pt x="0" y="311"/>
                        <a:pt x="0" y="282"/>
                        <a:pt x="14" y="259"/>
                      </a:cubicBezTo>
                      <a:cubicBezTo>
                        <a:pt x="142" y="38"/>
                        <a:pt x="142" y="38"/>
                        <a:pt x="142" y="38"/>
                      </a:cubicBezTo>
                      <a:cubicBezTo>
                        <a:pt x="156" y="14"/>
                        <a:pt x="181" y="0"/>
                        <a:pt x="208" y="0"/>
                      </a:cubicBezTo>
                      <a:cubicBezTo>
                        <a:pt x="464" y="1"/>
                        <a:pt x="464" y="1"/>
                        <a:pt x="464" y="1"/>
                      </a:cubicBezTo>
                      <a:cubicBezTo>
                        <a:pt x="491" y="1"/>
                        <a:pt x="516" y="16"/>
                        <a:pt x="529" y="39"/>
                      </a:cubicBezTo>
                      <a:cubicBezTo>
                        <a:pt x="657" y="261"/>
                        <a:pt x="657" y="261"/>
                        <a:pt x="657" y="261"/>
                      </a:cubicBezTo>
                      <a:cubicBezTo>
                        <a:pt x="670" y="285"/>
                        <a:pt x="670" y="313"/>
                        <a:pt x="656" y="337"/>
                      </a:cubicBezTo>
                      <a:cubicBezTo>
                        <a:pt x="528" y="558"/>
                        <a:pt x="528" y="558"/>
                        <a:pt x="528" y="558"/>
                      </a:cubicBezTo>
                      <a:cubicBezTo>
                        <a:pt x="514" y="581"/>
                        <a:pt x="489" y="596"/>
                        <a:pt x="462" y="596"/>
                      </a:cubicBezTo>
                      <a:lnTo>
                        <a:pt x="206" y="595"/>
                      </a:ln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7" name="Group 4">
                  <a:extLst>
                    <a:ext uri="{FF2B5EF4-FFF2-40B4-BE49-F238E27FC236}">
                      <a16:creationId xmlns:a16="http://schemas.microsoft.com/office/drawing/2014/main" id="{09D91D0E-B074-E4A9-90D9-C319908A838B}"/>
                    </a:ext>
                  </a:extLst>
                </p:cNvPr>
                <p:cNvGrpSpPr>
                  <a:grpSpLocks noChangeAspect="1"/>
                </p:cNvGrpSpPr>
                <p:nvPr/>
              </p:nvGrpSpPr>
              <p:grpSpPr bwMode="auto">
                <a:xfrm>
                  <a:off x="4468474" y="4943571"/>
                  <a:ext cx="658390" cy="929491"/>
                  <a:chOff x="4472" y="1059"/>
                  <a:chExt cx="561" cy="792"/>
                </a:xfrm>
              </p:grpSpPr>
              <p:sp>
                <p:nvSpPr>
                  <p:cNvPr id="1058" name="AutoShape 3">
                    <a:extLst>
                      <a:ext uri="{FF2B5EF4-FFF2-40B4-BE49-F238E27FC236}">
                        <a16:creationId xmlns:a16="http://schemas.microsoft.com/office/drawing/2014/main" id="{F166649A-6EA4-61E0-6622-4D3E09063CD5}"/>
                      </a:ext>
                    </a:extLst>
                  </p:cNvPr>
                  <p:cNvSpPr>
                    <a:spLocks noChangeAspect="1" noChangeArrowheads="1" noTextEdit="1"/>
                  </p:cNvSpPr>
                  <p:nvPr/>
                </p:nvSpPr>
                <p:spPr bwMode="auto">
                  <a:xfrm>
                    <a:off x="4472" y="1059"/>
                    <a:ext cx="561"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9" name="Freeform 5">
                    <a:extLst>
                      <a:ext uri="{FF2B5EF4-FFF2-40B4-BE49-F238E27FC236}">
                        <a16:creationId xmlns:a16="http://schemas.microsoft.com/office/drawing/2014/main" id="{946A7AAF-9C37-63A2-C06E-01CA03F2884E}"/>
                      </a:ext>
                    </a:extLst>
                  </p:cNvPr>
                  <p:cNvSpPr>
                    <a:spLocks/>
                  </p:cNvSpPr>
                  <p:nvPr/>
                </p:nvSpPr>
                <p:spPr bwMode="auto">
                  <a:xfrm>
                    <a:off x="4472" y="1072"/>
                    <a:ext cx="467" cy="598"/>
                  </a:xfrm>
                  <a:custGeom>
                    <a:avLst/>
                    <a:gdLst>
                      <a:gd name="T0" fmla="*/ 746 w 871"/>
                      <a:gd name="T1" fmla="*/ 350 h 1115"/>
                      <a:gd name="T2" fmla="*/ 759 w 871"/>
                      <a:gd name="T3" fmla="*/ 325 h 1115"/>
                      <a:gd name="T4" fmla="*/ 771 w 871"/>
                      <a:gd name="T5" fmla="*/ 298 h 1115"/>
                      <a:gd name="T6" fmla="*/ 701 w 871"/>
                      <a:gd name="T7" fmla="*/ 254 h 1115"/>
                      <a:gd name="T8" fmla="*/ 634 w 871"/>
                      <a:gd name="T9" fmla="*/ 302 h 1115"/>
                      <a:gd name="T10" fmla="*/ 647 w 871"/>
                      <a:gd name="T11" fmla="*/ 328 h 1115"/>
                      <a:gd name="T12" fmla="*/ 661 w 871"/>
                      <a:gd name="T13" fmla="*/ 352 h 1115"/>
                      <a:gd name="T14" fmla="*/ 519 w 871"/>
                      <a:gd name="T15" fmla="*/ 356 h 1115"/>
                      <a:gd name="T16" fmla="*/ 516 w 871"/>
                      <a:gd name="T17" fmla="*/ 245 h 1115"/>
                      <a:gd name="T18" fmla="*/ 488 w 871"/>
                      <a:gd name="T19" fmla="*/ 260 h 1115"/>
                      <a:gd name="T20" fmla="*/ 462 w 871"/>
                      <a:gd name="T21" fmla="*/ 273 h 1115"/>
                      <a:gd name="T22" fmla="*/ 414 w 871"/>
                      <a:gd name="T23" fmla="*/ 206 h 1115"/>
                      <a:gd name="T24" fmla="*/ 458 w 871"/>
                      <a:gd name="T25" fmla="*/ 136 h 1115"/>
                      <a:gd name="T26" fmla="*/ 485 w 871"/>
                      <a:gd name="T27" fmla="*/ 148 h 1115"/>
                      <a:gd name="T28" fmla="*/ 513 w 871"/>
                      <a:gd name="T29" fmla="*/ 161 h 1115"/>
                      <a:gd name="T30" fmla="*/ 510 w 871"/>
                      <a:gd name="T31" fmla="*/ 33 h 1115"/>
                      <a:gd name="T32" fmla="*/ 0 w 871"/>
                      <a:gd name="T33" fmla="*/ 421 h 1115"/>
                      <a:gd name="T34" fmla="*/ 100 w 871"/>
                      <a:gd name="T35" fmla="*/ 666 h 1115"/>
                      <a:gd name="T36" fmla="*/ 317 w 871"/>
                      <a:gd name="T37" fmla="*/ 1081 h 1115"/>
                      <a:gd name="T38" fmla="*/ 680 w 871"/>
                      <a:gd name="T39" fmla="*/ 944 h 1115"/>
                      <a:gd name="T40" fmla="*/ 871 w 871"/>
                      <a:gd name="T41" fmla="*/ 421 h 1115"/>
                      <a:gd name="T42" fmla="*/ 865 w 871"/>
                      <a:gd name="T43" fmla="*/ 347 h 1115"/>
                      <a:gd name="T44" fmla="*/ 746 w 871"/>
                      <a:gd name="T45" fmla="*/ 350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1" h="1115">
                        <a:moveTo>
                          <a:pt x="746" y="350"/>
                        </a:moveTo>
                        <a:cubicBezTo>
                          <a:pt x="748" y="341"/>
                          <a:pt x="752" y="332"/>
                          <a:pt x="759" y="325"/>
                        </a:cubicBezTo>
                        <a:cubicBezTo>
                          <a:pt x="767" y="317"/>
                          <a:pt x="771" y="308"/>
                          <a:pt x="771" y="298"/>
                        </a:cubicBezTo>
                        <a:cubicBezTo>
                          <a:pt x="770" y="273"/>
                          <a:pt x="739" y="253"/>
                          <a:pt x="701" y="254"/>
                        </a:cubicBezTo>
                        <a:cubicBezTo>
                          <a:pt x="663" y="255"/>
                          <a:pt x="633" y="277"/>
                          <a:pt x="634" y="302"/>
                        </a:cubicBezTo>
                        <a:cubicBezTo>
                          <a:pt x="634" y="312"/>
                          <a:pt x="639" y="321"/>
                          <a:pt x="647" y="328"/>
                        </a:cubicBezTo>
                        <a:cubicBezTo>
                          <a:pt x="654" y="335"/>
                          <a:pt x="659" y="343"/>
                          <a:pt x="661" y="352"/>
                        </a:cubicBezTo>
                        <a:cubicBezTo>
                          <a:pt x="519" y="356"/>
                          <a:pt x="519" y="356"/>
                          <a:pt x="519" y="356"/>
                        </a:cubicBezTo>
                        <a:cubicBezTo>
                          <a:pt x="516" y="245"/>
                          <a:pt x="516" y="245"/>
                          <a:pt x="516" y="245"/>
                        </a:cubicBezTo>
                        <a:cubicBezTo>
                          <a:pt x="505" y="247"/>
                          <a:pt x="496" y="252"/>
                          <a:pt x="488" y="260"/>
                        </a:cubicBezTo>
                        <a:cubicBezTo>
                          <a:pt x="481" y="268"/>
                          <a:pt x="472" y="273"/>
                          <a:pt x="462" y="273"/>
                        </a:cubicBezTo>
                        <a:cubicBezTo>
                          <a:pt x="437" y="274"/>
                          <a:pt x="415" y="244"/>
                          <a:pt x="414" y="206"/>
                        </a:cubicBezTo>
                        <a:cubicBezTo>
                          <a:pt x="413" y="168"/>
                          <a:pt x="433" y="137"/>
                          <a:pt x="458" y="136"/>
                        </a:cubicBezTo>
                        <a:cubicBezTo>
                          <a:pt x="468" y="136"/>
                          <a:pt x="477" y="140"/>
                          <a:pt x="485" y="148"/>
                        </a:cubicBezTo>
                        <a:cubicBezTo>
                          <a:pt x="493" y="155"/>
                          <a:pt x="503" y="160"/>
                          <a:pt x="513" y="161"/>
                        </a:cubicBezTo>
                        <a:cubicBezTo>
                          <a:pt x="510" y="33"/>
                          <a:pt x="510" y="33"/>
                          <a:pt x="510" y="33"/>
                        </a:cubicBezTo>
                        <a:cubicBezTo>
                          <a:pt x="270" y="0"/>
                          <a:pt x="0" y="129"/>
                          <a:pt x="0" y="421"/>
                        </a:cubicBezTo>
                        <a:cubicBezTo>
                          <a:pt x="0" y="525"/>
                          <a:pt x="36" y="601"/>
                          <a:pt x="100" y="666"/>
                        </a:cubicBezTo>
                        <a:cubicBezTo>
                          <a:pt x="276" y="843"/>
                          <a:pt x="106" y="1078"/>
                          <a:pt x="317" y="1081"/>
                        </a:cubicBezTo>
                        <a:cubicBezTo>
                          <a:pt x="520" y="1081"/>
                          <a:pt x="683" y="1115"/>
                          <a:pt x="680" y="944"/>
                        </a:cubicBezTo>
                        <a:cubicBezTo>
                          <a:pt x="680" y="614"/>
                          <a:pt x="871" y="691"/>
                          <a:pt x="871" y="421"/>
                        </a:cubicBezTo>
                        <a:cubicBezTo>
                          <a:pt x="871" y="395"/>
                          <a:pt x="869" y="370"/>
                          <a:pt x="865" y="347"/>
                        </a:cubicBezTo>
                        <a:lnTo>
                          <a:pt x="746" y="350"/>
                        </a:lnTo>
                        <a:close/>
                      </a:path>
                    </a:pathLst>
                  </a:custGeom>
                  <a:solidFill>
                    <a:srgbClr val="FB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0" name="Freeform 6">
                    <a:extLst>
                      <a:ext uri="{FF2B5EF4-FFF2-40B4-BE49-F238E27FC236}">
                        <a16:creationId xmlns:a16="http://schemas.microsoft.com/office/drawing/2014/main" id="{807F98CA-BD95-1B71-BC9E-A1BB95154AAA}"/>
                      </a:ext>
                    </a:extLst>
                  </p:cNvPr>
                  <p:cNvSpPr>
                    <a:spLocks/>
                  </p:cNvSpPr>
                  <p:nvPr/>
                </p:nvSpPr>
                <p:spPr bwMode="auto">
                  <a:xfrm>
                    <a:off x="4595" y="1679"/>
                    <a:ext cx="227" cy="42"/>
                  </a:xfrm>
                  <a:custGeom>
                    <a:avLst/>
                    <a:gdLst>
                      <a:gd name="T0" fmla="*/ 383 w 422"/>
                      <a:gd name="T1" fmla="*/ 0 h 78"/>
                      <a:gd name="T2" fmla="*/ 39 w 422"/>
                      <a:gd name="T3" fmla="*/ 0 h 78"/>
                      <a:gd name="T4" fmla="*/ 0 w 422"/>
                      <a:gd name="T5" fmla="*/ 39 h 78"/>
                      <a:gd name="T6" fmla="*/ 39 w 422"/>
                      <a:gd name="T7" fmla="*/ 78 h 78"/>
                      <a:gd name="T8" fmla="*/ 383 w 422"/>
                      <a:gd name="T9" fmla="*/ 78 h 78"/>
                      <a:gd name="T10" fmla="*/ 422 w 422"/>
                      <a:gd name="T11" fmla="*/ 39 h 78"/>
                      <a:gd name="T12" fmla="*/ 383 w 422"/>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422" h="78">
                        <a:moveTo>
                          <a:pt x="383" y="0"/>
                        </a:moveTo>
                        <a:cubicBezTo>
                          <a:pt x="39" y="0"/>
                          <a:pt x="39" y="0"/>
                          <a:pt x="39" y="0"/>
                        </a:cubicBezTo>
                        <a:cubicBezTo>
                          <a:pt x="17" y="0"/>
                          <a:pt x="0" y="17"/>
                          <a:pt x="0" y="39"/>
                        </a:cubicBezTo>
                        <a:cubicBezTo>
                          <a:pt x="0" y="60"/>
                          <a:pt x="17" y="78"/>
                          <a:pt x="39" y="78"/>
                        </a:cubicBezTo>
                        <a:cubicBezTo>
                          <a:pt x="383" y="78"/>
                          <a:pt x="383" y="78"/>
                          <a:pt x="383" y="78"/>
                        </a:cubicBezTo>
                        <a:cubicBezTo>
                          <a:pt x="405" y="78"/>
                          <a:pt x="422" y="60"/>
                          <a:pt x="422" y="39"/>
                        </a:cubicBezTo>
                        <a:cubicBezTo>
                          <a:pt x="422" y="17"/>
                          <a:pt x="405" y="0"/>
                          <a:pt x="383" y="0"/>
                        </a:cubicBezTo>
                        <a:close/>
                      </a:path>
                    </a:pathLst>
                  </a:custGeom>
                  <a:solidFill>
                    <a:srgbClr val="FB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1" name="Freeform 7">
                    <a:extLst>
                      <a:ext uri="{FF2B5EF4-FFF2-40B4-BE49-F238E27FC236}">
                        <a16:creationId xmlns:a16="http://schemas.microsoft.com/office/drawing/2014/main" id="{9438BAAA-360A-7321-70BD-095898EB388E}"/>
                      </a:ext>
                    </a:extLst>
                  </p:cNvPr>
                  <p:cNvSpPr>
                    <a:spLocks/>
                  </p:cNvSpPr>
                  <p:nvPr/>
                </p:nvSpPr>
                <p:spPr bwMode="auto">
                  <a:xfrm>
                    <a:off x="4595" y="1739"/>
                    <a:ext cx="227" cy="42"/>
                  </a:xfrm>
                  <a:custGeom>
                    <a:avLst/>
                    <a:gdLst>
                      <a:gd name="T0" fmla="*/ 383 w 422"/>
                      <a:gd name="T1" fmla="*/ 0 h 78"/>
                      <a:gd name="T2" fmla="*/ 39 w 422"/>
                      <a:gd name="T3" fmla="*/ 0 h 78"/>
                      <a:gd name="T4" fmla="*/ 0 w 422"/>
                      <a:gd name="T5" fmla="*/ 39 h 78"/>
                      <a:gd name="T6" fmla="*/ 39 w 422"/>
                      <a:gd name="T7" fmla="*/ 78 h 78"/>
                      <a:gd name="T8" fmla="*/ 383 w 422"/>
                      <a:gd name="T9" fmla="*/ 78 h 78"/>
                      <a:gd name="T10" fmla="*/ 422 w 422"/>
                      <a:gd name="T11" fmla="*/ 39 h 78"/>
                      <a:gd name="T12" fmla="*/ 383 w 422"/>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422" h="78">
                        <a:moveTo>
                          <a:pt x="383" y="0"/>
                        </a:moveTo>
                        <a:cubicBezTo>
                          <a:pt x="39" y="0"/>
                          <a:pt x="39" y="0"/>
                          <a:pt x="39" y="0"/>
                        </a:cubicBezTo>
                        <a:cubicBezTo>
                          <a:pt x="17" y="0"/>
                          <a:pt x="0" y="18"/>
                          <a:pt x="0" y="39"/>
                        </a:cubicBezTo>
                        <a:cubicBezTo>
                          <a:pt x="0" y="61"/>
                          <a:pt x="17" y="78"/>
                          <a:pt x="39" y="78"/>
                        </a:cubicBezTo>
                        <a:cubicBezTo>
                          <a:pt x="383" y="78"/>
                          <a:pt x="383" y="78"/>
                          <a:pt x="383" y="78"/>
                        </a:cubicBezTo>
                        <a:cubicBezTo>
                          <a:pt x="405" y="78"/>
                          <a:pt x="422" y="61"/>
                          <a:pt x="422" y="39"/>
                        </a:cubicBezTo>
                        <a:cubicBezTo>
                          <a:pt x="422" y="18"/>
                          <a:pt x="405" y="0"/>
                          <a:pt x="383" y="0"/>
                        </a:cubicBezTo>
                        <a:close/>
                      </a:path>
                    </a:pathLst>
                  </a:custGeom>
                  <a:solidFill>
                    <a:srgbClr val="FB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2" name="Freeform 8">
                    <a:extLst>
                      <a:ext uri="{FF2B5EF4-FFF2-40B4-BE49-F238E27FC236}">
                        <a16:creationId xmlns:a16="http://schemas.microsoft.com/office/drawing/2014/main" id="{DEBD7D0C-AD26-05E4-BB00-23674A096033}"/>
                      </a:ext>
                    </a:extLst>
                  </p:cNvPr>
                  <p:cNvSpPr>
                    <a:spLocks/>
                  </p:cNvSpPr>
                  <p:nvPr/>
                </p:nvSpPr>
                <p:spPr bwMode="auto">
                  <a:xfrm>
                    <a:off x="4623" y="1799"/>
                    <a:ext cx="171" cy="41"/>
                  </a:xfrm>
                  <a:custGeom>
                    <a:avLst/>
                    <a:gdLst>
                      <a:gd name="T0" fmla="*/ 279 w 318"/>
                      <a:gd name="T1" fmla="*/ 0 h 77"/>
                      <a:gd name="T2" fmla="*/ 39 w 318"/>
                      <a:gd name="T3" fmla="*/ 0 h 77"/>
                      <a:gd name="T4" fmla="*/ 0 w 318"/>
                      <a:gd name="T5" fmla="*/ 39 h 77"/>
                      <a:gd name="T6" fmla="*/ 39 w 318"/>
                      <a:gd name="T7" fmla="*/ 77 h 77"/>
                      <a:gd name="T8" fmla="*/ 279 w 318"/>
                      <a:gd name="T9" fmla="*/ 77 h 77"/>
                      <a:gd name="T10" fmla="*/ 318 w 318"/>
                      <a:gd name="T11" fmla="*/ 39 h 77"/>
                      <a:gd name="T12" fmla="*/ 279 w 318"/>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18" h="77">
                        <a:moveTo>
                          <a:pt x="279" y="0"/>
                        </a:moveTo>
                        <a:cubicBezTo>
                          <a:pt x="39" y="0"/>
                          <a:pt x="39" y="0"/>
                          <a:pt x="39" y="0"/>
                        </a:cubicBezTo>
                        <a:cubicBezTo>
                          <a:pt x="18" y="0"/>
                          <a:pt x="0" y="17"/>
                          <a:pt x="0" y="39"/>
                        </a:cubicBezTo>
                        <a:cubicBezTo>
                          <a:pt x="0" y="60"/>
                          <a:pt x="18" y="77"/>
                          <a:pt x="39" y="77"/>
                        </a:cubicBezTo>
                        <a:cubicBezTo>
                          <a:pt x="279" y="77"/>
                          <a:pt x="279" y="77"/>
                          <a:pt x="279" y="77"/>
                        </a:cubicBezTo>
                        <a:cubicBezTo>
                          <a:pt x="300" y="77"/>
                          <a:pt x="318" y="60"/>
                          <a:pt x="318" y="39"/>
                        </a:cubicBezTo>
                        <a:cubicBezTo>
                          <a:pt x="318" y="17"/>
                          <a:pt x="300" y="0"/>
                          <a:pt x="279" y="0"/>
                        </a:cubicBezTo>
                        <a:close/>
                      </a:path>
                    </a:pathLst>
                  </a:custGeom>
                  <a:solidFill>
                    <a:srgbClr val="FB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3" name="Freeform 9">
                    <a:extLst>
                      <a:ext uri="{FF2B5EF4-FFF2-40B4-BE49-F238E27FC236}">
                        <a16:creationId xmlns:a16="http://schemas.microsoft.com/office/drawing/2014/main" id="{A48EBFB9-CA7F-5582-B653-36A0EFB8EC85}"/>
                      </a:ext>
                    </a:extLst>
                  </p:cNvPr>
                  <p:cNvSpPr>
                    <a:spLocks/>
                  </p:cNvSpPr>
                  <p:nvPr/>
                </p:nvSpPr>
                <p:spPr bwMode="auto">
                  <a:xfrm>
                    <a:off x="4905" y="1233"/>
                    <a:ext cx="1" cy="4"/>
                  </a:xfrm>
                  <a:custGeom>
                    <a:avLst/>
                    <a:gdLst>
                      <a:gd name="T0" fmla="*/ 0 w 2"/>
                      <a:gd name="T1" fmla="*/ 5 h 6"/>
                      <a:gd name="T2" fmla="*/ 1 w 2"/>
                      <a:gd name="T3" fmla="*/ 6 h 6"/>
                      <a:gd name="T4" fmla="*/ 1 w 2"/>
                      <a:gd name="T5" fmla="*/ 6 h 6"/>
                      <a:gd name="T6" fmla="*/ 2 w 2"/>
                      <a:gd name="T7" fmla="*/ 5 h 6"/>
                      <a:gd name="T8" fmla="*/ 2 w 2"/>
                      <a:gd name="T9" fmla="*/ 1 h 6"/>
                      <a:gd name="T10" fmla="*/ 1 w 2"/>
                      <a:gd name="T11" fmla="*/ 0 h 6"/>
                      <a:gd name="T12" fmla="*/ 1 w 2"/>
                      <a:gd name="T13" fmla="*/ 0 h 6"/>
                      <a:gd name="T14" fmla="*/ 0 w 2"/>
                      <a:gd name="T15" fmla="*/ 1 h 6"/>
                      <a:gd name="T16" fmla="*/ 0 w 2"/>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
                        <a:moveTo>
                          <a:pt x="0" y="5"/>
                        </a:moveTo>
                        <a:cubicBezTo>
                          <a:pt x="0" y="6"/>
                          <a:pt x="1" y="6"/>
                          <a:pt x="1" y="6"/>
                        </a:cubicBezTo>
                        <a:cubicBezTo>
                          <a:pt x="1" y="6"/>
                          <a:pt x="1" y="6"/>
                          <a:pt x="1" y="6"/>
                        </a:cubicBezTo>
                        <a:cubicBezTo>
                          <a:pt x="2" y="6"/>
                          <a:pt x="2" y="6"/>
                          <a:pt x="2" y="5"/>
                        </a:cubicBezTo>
                        <a:cubicBezTo>
                          <a:pt x="2" y="1"/>
                          <a:pt x="2" y="1"/>
                          <a:pt x="2" y="1"/>
                        </a:cubicBezTo>
                        <a:cubicBezTo>
                          <a:pt x="2" y="0"/>
                          <a:pt x="1" y="0"/>
                          <a:pt x="1" y="0"/>
                        </a:cubicBezTo>
                        <a:cubicBezTo>
                          <a:pt x="1" y="0"/>
                          <a:pt x="1" y="0"/>
                          <a:pt x="1" y="0"/>
                        </a:cubicBezTo>
                        <a:cubicBezTo>
                          <a:pt x="1" y="0"/>
                          <a:pt x="0" y="0"/>
                          <a:pt x="0" y="1"/>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4" name="Freeform 10">
                    <a:extLst>
                      <a:ext uri="{FF2B5EF4-FFF2-40B4-BE49-F238E27FC236}">
                        <a16:creationId xmlns:a16="http://schemas.microsoft.com/office/drawing/2014/main" id="{B3CCB358-4D09-B25B-5FCE-01B4CD46A2FF}"/>
                      </a:ext>
                    </a:extLst>
                  </p:cNvPr>
                  <p:cNvSpPr>
                    <a:spLocks/>
                  </p:cNvSpPr>
                  <p:nvPr/>
                </p:nvSpPr>
                <p:spPr bwMode="auto">
                  <a:xfrm>
                    <a:off x="4978" y="1236"/>
                    <a:ext cx="2" cy="4"/>
                  </a:xfrm>
                  <a:custGeom>
                    <a:avLst/>
                    <a:gdLst>
                      <a:gd name="T0" fmla="*/ 4 w 4"/>
                      <a:gd name="T1" fmla="*/ 6 h 7"/>
                      <a:gd name="T2" fmla="*/ 4 w 4"/>
                      <a:gd name="T3" fmla="*/ 7 h 7"/>
                      <a:gd name="T4" fmla="*/ 4 w 4"/>
                      <a:gd name="T5" fmla="*/ 7 h 7"/>
                      <a:gd name="T6" fmla="*/ 2 w 4"/>
                      <a:gd name="T7" fmla="*/ 6 h 7"/>
                      <a:gd name="T8" fmla="*/ 1 w 4"/>
                      <a:gd name="T9" fmla="*/ 2 h 7"/>
                      <a:gd name="T10" fmla="*/ 1 w 4"/>
                      <a:gd name="T11" fmla="*/ 1 h 7"/>
                      <a:gd name="T12" fmla="*/ 1 w 4"/>
                      <a:gd name="T13" fmla="*/ 1 h 7"/>
                      <a:gd name="T14" fmla="*/ 2 w 4"/>
                      <a:gd name="T15" fmla="*/ 1 h 7"/>
                      <a:gd name="T16" fmla="*/ 4 w 4"/>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4" y="6"/>
                        </a:moveTo>
                        <a:cubicBezTo>
                          <a:pt x="4" y="6"/>
                          <a:pt x="4" y="6"/>
                          <a:pt x="4" y="7"/>
                        </a:cubicBezTo>
                        <a:cubicBezTo>
                          <a:pt x="4" y="7"/>
                          <a:pt x="4" y="7"/>
                          <a:pt x="4" y="7"/>
                        </a:cubicBezTo>
                        <a:cubicBezTo>
                          <a:pt x="3" y="7"/>
                          <a:pt x="3" y="7"/>
                          <a:pt x="2" y="6"/>
                        </a:cubicBezTo>
                        <a:cubicBezTo>
                          <a:pt x="1" y="2"/>
                          <a:pt x="1" y="2"/>
                          <a:pt x="1" y="2"/>
                        </a:cubicBezTo>
                        <a:cubicBezTo>
                          <a:pt x="0" y="1"/>
                          <a:pt x="1" y="1"/>
                          <a:pt x="1" y="1"/>
                        </a:cubicBezTo>
                        <a:cubicBezTo>
                          <a:pt x="1" y="1"/>
                          <a:pt x="1" y="1"/>
                          <a:pt x="1" y="1"/>
                        </a:cubicBezTo>
                        <a:cubicBezTo>
                          <a:pt x="1" y="0"/>
                          <a:pt x="2" y="1"/>
                          <a:pt x="2" y="1"/>
                        </a:cubicBezTo>
                        <a:lnTo>
                          <a:pt x="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5" name="Freeform 11">
                    <a:extLst>
                      <a:ext uri="{FF2B5EF4-FFF2-40B4-BE49-F238E27FC236}">
                        <a16:creationId xmlns:a16="http://schemas.microsoft.com/office/drawing/2014/main" id="{85D29BA8-D0B9-B317-6552-675127C6AC9E}"/>
                      </a:ext>
                    </a:extLst>
                  </p:cNvPr>
                  <p:cNvSpPr>
                    <a:spLocks/>
                  </p:cNvSpPr>
                  <p:nvPr/>
                </p:nvSpPr>
                <p:spPr bwMode="auto">
                  <a:xfrm>
                    <a:off x="4796" y="1059"/>
                    <a:ext cx="238" cy="180"/>
                  </a:xfrm>
                  <a:custGeom>
                    <a:avLst/>
                    <a:gdLst>
                      <a:gd name="T0" fmla="*/ 76 w 442"/>
                      <a:gd name="T1" fmla="*/ 113 h 336"/>
                      <a:gd name="T2" fmla="*/ 50 w 442"/>
                      <a:gd name="T3" fmla="*/ 100 h 336"/>
                      <a:gd name="T4" fmla="*/ 1 w 442"/>
                      <a:gd name="T5" fmla="*/ 167 h 336"/>
                      <a:gd name="T6" fmla="*/ 45 w 442"/>
                      <a:gd name="T7" fmla="*/ 237 h 336"/>
                      <a:gd name="T8" fmla="*/ 72 w 442"/>
                      <a:gd name="T9" fmla="*/ 226 h 336"/>
                      <a:gd name="T10" fmla="*/ 100 w 442"/>
                      <a:gd name="T11" fmla="*/ 212 h 336"/>
                      <a:gd name="T12" fmla="*/ 96 w 442"/>
                      <a:gd name="T13" fmla="*/ 324 h 336"/>
                      <a:gd name="T14" fmla="*/ 238 w 442"/>
                      <a:gd name="T15" fmla="*/ 329 h 336"/>
                      <a:gd name="T16" fmla="*/ 225 w 442"/>
                      <a:gd name="T17" fmla="*/ 304 h 336"/>
                      <a:gd name="T18" fmla="*/ 214 w 442"/>
                      <a:gd name="T19" fmla="*/ 277 h 336"/>
                      <a:gd name="T20" fmla="*/ 284 w 442"/>
                      <a:gd name="T21" fmla="*/ 233 h 336"/>
                      <a:gd name="T22" fmla="*/ 351 w 442"/>
                      <a:gd name="T23" fmla="*/ 282 h 336"/>
                      <a:gd name="T24" fmla="*/ 338 w 442"/>
                      <a:gd name="T25" fmla="*/ 308 h 336"/>
                      <a:gd name="T26" fmla="*/ 323 w 442"/>
                      <a:gd name="T27" fmla="*/ 332 h 336"/>
                      <a:gd name="T28" fmla="*/ 442 w 442"/>
                      <a:gd name="T29" fmla="*/ 336 h 336"/>
                      <a:gd name="T30" fmla="*/ 108 w 442"/>
                      <a:gd name="T31" fmla="*/ 0 h 336"/>
                      <a:gd name="T32" fmla="*/ 103 w 442"/>
                      <a:gd name="T33" fmla="*/ 128 h 336"/>
                      <a:gd name="T34" fmla="*/ 76 w 442"/>
                      <a:gd name="T35" fmla="*/ 11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2" h="336">
                        <a:moveTo>
                          <a:pt x="76" y="113"/>
                        </a:moveTo>
                        <a:cubicBezTo>
                          <a:pt x="68" y="105"/>
                          <a:pt x="60" y="100"/>
                          <a:pt x="50" y="100"/>
                        </a:cubicBezTo>
                        <a:cubicBezTo>
                          <a:pt x="24" y="99"/>
                          <a:pt x="2" y="129"/>
                          <a:pt x="1" y="167"/>
                        </a:cubicBezTo>
                        <a:cubicBezTo>
                          <a:pt x="0" y="204"/>
                          <a:pt x="19" y="236"/>
                          <a:pt x="45" y="237"/>
                        </a:cubicBezTo>
                        <a:cubicBezTo>
                          <a:pt x="55" y="237"/>
                          <a:pt x="64" y="233"/>
                          <a:pt x="72" y="226"/>
                        </a:cubicBezTo>
                        <a:cubicBezTo>
                          <a:pt x="79" y="218"/>
                          <a:pt x="89" y="213"/>
                          <a:pt x="100" y="212"/>
                        </a:cubicBezTo>
                        <a:cubicBezTo>
                          <a:pt x="96" y="324"/>
                          <a:pt x="96" y="324"/>
                          <a:pt x="96" y="324"/>
                        </a:cubicBezTo>
                        <a:cubicBezTo>
                          <a:pt x="238" y="329"/>
                          <a:pt x="238" y="329"/>
                          <a:pt x="238" y="329"/>
                        </a:cubicBezTo>
                        <a:cubicBezTo>
                          <a:pt x="236" y="320"/>
                          <a:pt x="232" y="311"/>
                          <a:pt x="225" y="304"/>
                        </a:cubicBezTo>
                        <a:cubicBezTo>
                          <a:pt x="218" y="296"/>
                          <a:pt x="214" y="287"/>
                          <a:pt x="214" y="277"/>
                        </a:cubicBezTo>
                        <a:cubicBezTo>
                          <a:pt x="215" y="251"/>
                          <a:pt x="246" y="232"/>
                          <a:pt x="284" y="233"/>
                        </a:cubicBezTo>
                        <a:cubicBezTo>
                          <a:pt x="322" y="235"/>
                          <a:pt x="352" y="256"/>
                          <a:pt x="351" y="282"/>
                        </a:cubicBezTo>
                        <a:cubicBezTo>
                          <a:pt x="350" y="292"/>
                          <a:pt x="346" y="301"/>
                          <a:pt x="338" y="308"/>
                        </a:cubicBezTo>
                        <a:cubicBezTo>
                          <a:pt x="331" y="314"/>
                          <a:pt x="326" y="323"/>
                          <a:pt x="323" y="332"/>
                        </a:cubicBezTo>
                        <a:cubicBezTo>
                          <a:pt x="442" y="336"/>
                          <a:pt x="442" y="336"/>
                          <a:pt x="442" y="336"/>
                        </a:cubicBezTo>
                        <a:cubicBezTo>
                          <a:pt x="422" y="149"/>
                          <a:pt x="275" y="34"/>
                          <a:pt x="108" y="0"/>
                        </a:cubicBezTo>
                        <a:cubicBezTo>
                          <a:pt x="103" y="128"/>
                          <a:pt x="103" y="128"/>
                          <a:pt x="103" y="128"/>
                        </a:cubicBezTo>
                        <a:cubicBezTo>
                          <a:pt x="93" y="127"/>
                          <a:pt x="83" y="121"/>
                          <a:pt x="76" y="113"/>
                        </a:cubicBezTo>
                        <a:close/>
                      </a:path>
                    </a:pathLst>
                  </a:custGeom>
                  <a:solidFill>
                    <a:srgbClr val="FDC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6" name="Freeform 12">
                    <a:extLst>
                      <a:ext uri="{FF2B5EF4-FFF2-40B4-BE49-F238E27FC236}">
                        <a16:creationId xmlns:a16="http://schemas.microsoft.com/office/drawing/2014/main" id="{C8E3374D-67D8-BC39-1175-43F0C66D9616}"/>
                      </a:ext>
                    </a:extLst>
                  </p:cNvPr>
                  <p:cNvSpPr>
                    <a:spLocks/>
                  </p:cNvSpPr>
                  <p:nvPr/>
                </p:nvSpPr>
                <p:spPr bwMode="auto">
                  <a:xfrm>
                    <a:off x="4860" y="1416"/>
                    <a:ext cx="59" cy="431"/>
                  </a:xfrm>
                  <a:custGeom>
                    <a:avLst/>
                    <a:gdLst>
                      <a:gd name="T0" fmla="*/ 7 w 59"/>
                      <a:gd name="T1" fmla="*/ 431 h 431"/>
                      <a:gd name="T2" fmla="*/ 0 w 59"/>
                      <a:gd name="T3" fmla="*/ 431 h 431"/>
                      <a:gd name="T4" fmla="*/ 53 w 59"/>
                      <a:gd name="T5" fmla="*/ 0 h 431"/>
                      <a:gd name="T6" fmla="*/ 59 w 59"/>
                      <a:gd name="T7" fmla="*/ 0 h 431"/>
                      <a:gd name="T8" fmla="*/ 7 w 59"/>
                      <a:gd name="T9" fmla="*/ 431 h 431"/>
                    </a:gdLst>
                    <a:ahLst/>
                    <a:cxnLst>
                      <a:cxn ang="0">
                        <a:pos x="T0" y="T1"/>
                      </a:cxn>
                      <a:cxn ang="0">
                        <a:pos x="T2" y="T3"/>
                      </a:cxn>
                      <a:cxn ang="0">
                        <a:pos x="T4" y="T5"/>
                      </a:cxn>
                      <a:cxn ang="0">
                        <a:pos x="T6" y="T7"/>
                      </a:cxn>
                      <a:cxn ang="0">
                        <a:pos x="T8" y="T9"/>
                      </a:cxn>
                    </a:cxnLst>
                    <a:rect l="0" t="0" r="r" b="b"/>
                    <a:pathLst>
                      <a:path w="59" h="431">
                        <a:moveTo>
                          <a:pt x="7" y="431"/>
                        </a:moveTo>
                        <a:lnTo>
                          <a:pt x="0" y="431"/>
                        </a:lnTo>
                        <a:lnTo>
                          <a:pt x="53" y="0"/>
                        </a:lnTo>
                        <a:lnTo>
                          <a:pt x="59" y="0"/>
                        </a:lnTo>
                        <a:lnTo>
                          <a:pt x="7" y="431"/>
                        </a:lnTo>
                        <a:close/>
                      </a:path>
                    </a:pathLst>
                  </a:custGeom>
                  <a:solidFill>
                    <a:srgbClr val="E84E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7" name="Freeform 13">
                    <a:extLst>
                      <a:ext uri="{FF2B5EF4-FFF2-40B4-BE49-F238E27FC236}">
                        <a16:creationId xmlns:a16="http://schemas.microsoft.com/office/drawing/2014/main" id="{5F0C94AA-19EF-28E0-FE21-CE4EC05C2EA1}"/>
                      </a:ext>
                    </a:extLst>
                  </p:cNvPr>
                  <p:cNvSpPr>
                    <a:spLocks/>
                  </p:cNvSpPr>
                  <p:nvPr/>
                </p:nvSpPr>
                <p:spPr bwMode="auto">
                  <a:xfrm>
                    <a:off x="4907" y="1416"/>
                    <a:ext cx="58" cy="431"/>
                  </a:xfrm>
                  <a:custGeom>
                    <a:avLst/>
                    <a:gdLst>
                      <a:gd name="T0" fmla="*/ 6 w 58"/>
                      <a:gd name="T1" fmla="*/ 431 h 431"/>
                      <a:gd name="T2" fmla="*/ 0 w 58"/>
                      <a:gd name="T3" fmla="*/ 431 h 431"/>
                      <a:gd name="T4" fmla="*/ 51 w 58"/>
                      <a:gd name="T5" fmla="*/ 0 h 431"/>
                      <a:gd name="T6" fmla="*/ 58 w 58"/>
                      <a:gd name="T7" fmla="*/ 0 h 431"/>
                      <a:gd name="T8" fmla="*/ 6 w 58"/>
                      <a:gd name="T9" fmla="*/ 431 h 431"/>
                    </a:gdLst>
                    <a:ahLst/>
                    <a:cxnLst>
                      <a:cxn ang="0">
                        <a:pos x="T0" y="T1"/>
                      </a:cxn>
                      <a:cxn ang="0">
                        <a:pos x="T2" y="T3"/>
                      </a:cxn>
                      <a:cxn ang="0">
                        <a:pos x="T4" y="T5"/>
                      </a:cxn>
                      <a:cxn ang="0">
                        <a:pos x="T6" y="T7"/>
                      </a:cxn>
                      <a:cxn ang="0">
                        <a:pos x="T8" y="T9"/>
                      </a:cxn>
                    </a:cxnLst>
                    <a:rect l="0" t="0" r="r" b="b"/>
                    <a:pathLst>
                      <a:path w="58" h="431">
                        <a:moveTo>
                          <a:pt x="6" y="431"/>
                        </a:moveTo>
                        <a:lnTo>
                          <a:pt x="0" y="431"/>
                        </a:lnTo>
                        <a:lnTo>
                          <a:pt x="51" y="0"/>
                        </a:lnTo>
                        <a:lnTo>
                          <a:pt x="58" y="0"/>
                        </a:lnTo>
                        <a:lnTo>
                          <a:pt x="6" y="431"/>
                        </a:lnTo>
                        <a:close/>
                      </a:path>
                    </a:pathLst>
                  </a:custGeom>
                  <a:solidFill>
                    <a:srgbClr val="E84E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8" name="Freeform 14">
                    <a:extLst>
                      <a:ext uri="{FF2B5EF4-FFF2-40B4-BE49-F238E27FC236}">
                        <a16:creationId xmlns:a16="http://schemas.microsoft.com/office/drawing/2014/main" id="{DA026438-F16D-3A96-70A6-02A21B98E027}"/>
                      </a:ext>
                    </a:extLst>
                  </p:cNvPr>
                  <p:cNvSpPr>
                    <a:spLocks noEditPoints="1"/>
                  </p:cNvSpPr>
                  <p:nvPr/>
                </p:nvSpPr>
                <p:spPr bwMode="auto">
                  <a:xfrm>
                    <a:off x="4912" y="1416"/>
                    <a:ext cx="89" cy="434"/>
                  </a:xfrm>
                  <a:custGeom>
                    <a:avLst/>
                    <a:gdLst>
                      <a:gd name="T0" fmla="*/ 81 w 89"/>
                      <a:gd name="T1" fmla="*/ 415 h 434"/>
                      <a:gd name="T2" fmla="*/ 89 w 89"/>
                      <a:gd name="T3" fmla="*/ 434 h 434"/>
                      <a:gd name="T4" fmla="*/ 46 w 89"/>
                      <a:gd name="T5" fmla="*/ 0 h 434"/>
                      <a:gd name="T6" fmla="*/ 9 w 89"/>
                      <a:gd name="T7" fmla="*/ 32 h 434"/>
                      <a:gd name="T8" fmla="*/ 0 w 89"/>
                      <a:gd name="T9" fmla="*/ 0 h 434"/>
                      <a:gd name="T10" fmla="*/ 43 w 89"/>
                      <a:gd name="T11" fmla="*/ 434 h 434"/>
                      <a:gd name="T12" fmla="*/ 10 w 89"/>
                      <a:gd name="T13" fmla="*/ 37 h 434"/>
                      <a:gd name="T14" fmla="*/ 51 w 89"/>
                      <a:gd name="T15" fmla="*/ 57 h 434"/>
                      <a:gd name="T16" fmla="*/ 10 w 89"/>
                      <a:gd name="T17" fmla="*/ 37 h 434"/>
                      <a:gd name="T18" fmla="*/ 52 w 89"/>
                      <a:gd name="T19" fmla="*/ 62 h 434"/>
                      <a:gd name="T20" fmla="*/ 14 w 89"/>
                      <a:gd name="T21" fmla="*/ 82 h 434"/>
                      <a:gd name="T22" fmla="*/ 14 w 89"/>
                      <a:gd name="T23" fmla="*/ 87 h 434"/>
                      <a:gd name="T24" fmla="*/ 55 w 89"/>
                      <a:gd name="T25" fmla="*/ 108 h 434"/>
                      <a:gd name="T26" fmla="*/ 14 w 89"/>
                      <a:gd name="T27" fmla="*/ 87 h 434"/>
                      <a:gd name="T28" fmla="*/ 55 w 89"/>
                      <a:gd name="T29" fmla="*/ 113 h 434"/>
                      <a:gd name="T30" fmla="*/ 18 w 89"/>
                      <a:gd name="T31" fmla="*/ 133 h 434"/>
                      <a:gd name="T32" fmla="*/ 18 w 89"/>
                      <a:gd name="T33" fmla="*/ 138 h 434"/>
                      <a:gd name="T34" fmla="*/ 60 w 89"/>
                      <a:gd name="T35" fmla="*/ 158 h 434"/>
                      <a:gd name="T36" fmla="*/ 18 w 89"/>
                      <a:gd name="T37" fmla="*/ 138 h 434"/>
                      <a:gd name="T38" fmla="*/ 60 w 89"/>
                      <a:gd name="T39" fmla="*/ 163 h 434"/>
                      <a:gd name="T40" fmla="*/ 22 w 89"/>
                      <a:gd name="T41" fmla="*/ 183 h 434"/>
                      <a:gd name="T42" fmla="*/ 22 w 89"/>
                      <a:gd name="T43" fmla="*/ 188 h 434"/>
                      <a:gd name="T44" fmla="*/ 64 w 89"/>
                      <a:gd name="T45" fmla="*/ 209 h 434"/>
                      <a:gd name="T46" fmla="*/ 22 w 89"/>
                      <a:gd name="T47" fmla="*/ 188 h 434"/>
                      <a:gd name="T48" fmla="*/ 64 w 89"/>
                      <a:gd name="T49" fmla="*/ 213 h 434"/>
                      <a:gd name="T50" fmla="*/ 26 w 89"/>
                      <a:gd name="T51" fmla="*/ 234 h 434"/>
                      <a:gd name="T52" fmla="*/ 26 w 89"/>
                      <a:gd name="T53" fmla="*/ 239 h 434"/>
                      <a:gd name="T54" fmla="*/ 68 w 89"/>
                      <a:gd name="T55" fmla="*/ 259 h 434"/>
                      <a:gd name="T56" fmla="*/ 26 w 89"/>
                      <a:gd name="T57" fmla="*/ 239 h 434"/>
                      <a:gd name="T58" fmla="*/ 68 w 89"/>
                      <a:gd name="T59" fmla="*/ 264 h 434"/>
                      <a:gd name="T60" fmla="*/ 30 w 89"/>
                      <a:gd name="T61" fmla="*/ 284 h 434"/>
                      <a:gd name="T62" fmla="*/ 31 w 89"/>
                      <a:gd name="T63" fmla="*/ 289 h 434"/>
                      <a:gd name="T64" fmla="*/ 72 w 89"/>
                      <a:gd name="T65" fmla="*/ 309 h 434"/>
                      <a:gd name="T66" fmla="*/ 31 w 89"/>
                      <a:gd name="T67" fmla="*/ 289 h 434"/>
                      <a:gd name="T68" fmla="*/ 73 w 89"/>
                      <a:gd name="T69" fmla="*/ 314 h 434"/>
                      <a:gd name="T70" fmla="*/ 34 w 89"/>
                      <a:gd name="T71" fmla="*/ 335 h 434"/>
                      <a:gd name="T72" fmla="*/ 35 w 89"/>
                      <a:gd name="T73" fmla="*/ 339 h 434"/>
                      <a:gd name="T74" fmla="*/ 76 w 89"/>
                      <a:gd name="T75" fmla="*/ 360 h 434"/>
                      <a:gd name="T76" fmla="*/ 35 w 89"/>
                      <a:gd name="T77" fmla="*/ 339 h 434"/>
                      <a:gd name="T78" fmla="*/ 77 w 89"/>
                      <a:gd name="T79" fmla="*/ 365 h 434"/>
                      <a:gd name="T80" fmla="*/ 39 w 89"/>
                      <a:gd name="T81" fmla="*/ 385 h 434"/>
                      <a:gd name="T82" fmla="*/ 39 w 89"/>
                      <a:gd name="T83" fmla="*/ 390 h 434"/>
                      <a:gd name="T84" fmla="*/ 81 w 89"/>
                      <a:gd name="T85" fmla="*/ 410 h 434"/>
                      <a:gd name="T86" fmla="*/ 39 w 89"/>
                      <a:gd name="T87" fmla="*/ 39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434">
                        <a:moveTo>
                          <a:pt x="41" y="415"/>
                        </a:moveTo>
                        <a:lnTo>
                          <a:pt x="81" y="415"/>
                        </a:lnTo>
                        <a:lnTo>
                          <a:pt x="83" y="434"/>
                        </a:lnTo>
                        <a:lnTo>
                          <a:pt x="89" y="434"/>
                        </a:lnTo>
                        <a:lnTo>
                          <a:pt x="52" y="0"/>
                        </a:lnTo>
                        <a:lnTo>
                          <a:pt x="46" y="0"/>
                        </a:lnTo>
                        <a:lnTo>
                          <a:pt x="49" y="32"/>
                        </a:lnTo>
                        <a:lnTo>
                          <a:pt x="9" y="32"/>
                        </a:lnTo>
                        <a:lnTo>
                          <a:pt x="7" y="0"/>
                        </a:lnTo>
                        <a:lnTo>
                          <a:pt x="0" y="0"/>
                        </a:lnTo>
                        <a:lnTo>
                          <a:pt x="37" y="434"/>
                        </a:lnTo>
                        <a:lnTo>
                          <a:pt x="43" y="434"/>
                        </a:lnTo>
                        <a:lnTo>
                          <a:pt x="41" y="415"/>
                        </a:lnTo>
                        <a:close/>
                        <a:moveTo>
                          <a:pt x="10" y="37"/>
                        </a:moveTo>
                        <a:lnTo>
                          <a:pt x="50" y="37"/>
                        </a:lnTo>
                        <a:lnTo>
                          <a:pt x="51" y="57"/>
                        </a:lnTo>
                        <a:lnTo>
                          <a:pt x="11" y="57"/>
                        </a:lnTo>
                        <a:lnTo>
                          <a:pt x="10" y="37"/>
                        </a:lnTo>
                        <a:close/>
                        <a:moveTo>
                          <a:pt x="12" y="62"/>
                        </a:moveTo>
                        <a:lnTo>
                          <a:pt x="52" y="62"/>
                        </a:lnTo>
                        <a:lnTo>
                          <a:pt x="53" y="82"/>
                        </a:lnTo>
                        <a:lnTo>
                          <a:pt x="14" y="82"/>
                        </a:lnTo>
                        <a:lnTo>
                          <a:pt x="12" y="62"/>
                        </a:lnTo>
                        <a:close/>
                        <a:moveTo>
                          <a:pt x="14" y="87"/>
                        </a:moveTo>
                        <a:lnTo>
                          <a:pt x="54" y="87"/>
                        </a:lnTo>
                        <a:lnTo>
                          <a:pt x="55" y="108"/>
                        </a:lnTo>
                        <a:lnTo>
                          <a:pt x="16" y="108"/>
                        </a:lnTo>
                        <a:lnTo>
                          <a:pt x="14" y="87"/>
                        </a:lnTo>
                        <a:close/>
                        <a:moveTo>
                          <a:pt x="16" y="113"/>
                        </a:moveTo>
                        <a:lnTo>
                          <a:pt x="55" y="113"/>
                        </a:lnTo>
                        <a:lnTo>
                          <a:pt x="58" y="133"/>
                        </a:lnTo>
                        <a:lnTo>
                          <a:pt x="18" y="133"/>
                        </a:lnTo>
                        <a:lnTo>
                          <a:pt x="16" y="113"/>
                        </a:lnTo>
                        <a:close/>
                        <a:moveTo>
                          <a:pt x="18" y="138"/>
                        </a:moveTo>
                        <a:lnTo>
                          <a:pt x="58" y="138"/>
                        </a:lnTo>
                        <a:lnTo>
                          <a:pt x="60" y="158"/>
                        </a:lnTo>
                        <a:lnTo>
                          <a:pt x="20" y="158"/>
                        </a:lnTo>
                        <a:lnTo>
                          <a:pt x="18" y="138"/>
                        </a:lnTo>
                        <a:close/>
                        <a:moveTo>
                          <a:pt x="20" y="163"/>
                        </a:moveTo>
                        <a:lnTo>
                          <a:pt x="60" y="163"/>
                        </a:lnTo>
                        <a:lnTo>
                          <a:pt x="62" y="183"/>
                        </a:lnTo>
                        <a:lnTo>
                          <a:pt x="22" y="183"/>
                        </a:lnTo>
                        <a:lnTo>
                          <a:pt x="20" y="163"/>
                        </a:lnTo>
                        <a:close/>
                        <a:moveTo>
                          <a:pt x="22" y="188"/>
                        </a:moveTo>
                        <a:lnTo>
                          <a:pt x="62" y="188"/>
                        </a:lnTo>
                        <a:lnTo>
                          <a:pt x="64" y="209"/>
                        </a:lnTo>
                        <a:lnTo>
                          <a:pt x="24" y="209"/>
                        </a:lnTo>
                        <a:lnTo>
                          <a:pt x="22" y="188"/>
                        </a:lnTo>
                        <a:close/>
                        <a:moveTo>
                          <a:pt x="24" y="213"/>
                        </a:moveTo>
                        <a:lnTo>
                          <a:pt x="64" y="213"/>
                        </a:lnTo>
                        <a:lnTo>
                          <a:pt x="66" y="234"/>
                        </a:lnTo>
                        <a:lnTo>
                          <a:pt x="26" y="234"/>
                        </a:lnTo>
                        <a:lnTo>
                          <a:pt x="24" y="213"/>
                        </a:lnTo>
                        <a:close/>
                        <a:moveTo>
                          <a:pt x="26" y="239"/>
                        </a:moveTo>
                        <a:lnTo>
                          <a:pt x="66" y="239"/>
                        </a:lnTo>
                        <a:lnTo>
                          <a:pt x="68" y="259"/>
                        </a:lnTo>
                        <a:lnTo>
                          <a:pt x="28" y="259"/>
                        </a:lnTo>
                        <a:lnTo>
                          <a:pt x="26" y="239"/>
                        </a:lnTo>
                        <a:close/>
                        <a:moveTo>
                          <a:pt x="29" y="264"/>
                        </a:moveTo>
                        <a:lnTo>
                          <a:pt x="68" y="264"/>
                        </a:lnTo>
                        <a:lnTo>
                          <a:pt x="70" y="284"/>
                        </a:lnTo>
                        <a:lnTo>
                          <a:pt x="30" y="284"/>
                        </a:lnTo>
                        <a:lnTo>
                          <a:pt x="29" y="264"/>
                        </a:lnTo>
                        <a:close/>
                        <a:moveTo>
                          <a:pt x="31" y="289"/>
                        </a:moveTo>
                        <a:lnTo>
                          <a:pt x="70" y="289"/>
                        </a:lnTo>
                        <a:lnTo>
                          <a:pt x="72" y="309"/>
                        </a:lnTo>
                        <a:lnTo>
                          <a:pt x="32" y="309"/>
                        </a:lnTo>
                        <a:lnTo>
                          <a:pt x="31" y="289"/>
                        </a:lnTo>
                        <a:close/>
                        <a:moveTo>
                          <a:pt x="33" y="314"/>
                        </a:moveTo>
                        <a:lnTo>
                          <a:pt x="73" y="314"/>
                        </a:lnTo>
                        <a:lnTo>
                          <a:pt x="74" y="335"/>
                        </a:lnTo>
                        <a:lnTo>
                          <a:pt x="34" y="335"/>
                        </a:lnTo>
                        <a:lnTo>
                          <a:pt x="33" y="314"/>
                        </a:lnTo>
                        <a:close/>
                        <a:moveTo>
                          <a:pt x="35" y="339"/>
                        </a:moveTo>
                        <a:lnTo>
                          <a:pt x="75" y="339"/>
                        </a:lnTo>
                        <a:lnTo>
                          <a:pt x="76" y="360"/>
                        </a:lnTo>
                        <a:lnTo>
                          <a:pt x="37" y="360"/>
                        </a:lnTo>
                        <a:lnTo>
                          <a:pt x="35" y="339"/>
                        </a:lnTo>
                        <a:close/>
                        <a:moveTo>
                          <a:pt x="37" y="365"/>
                        </a:moveTo>
                        <a:lnTo>
                          <a:pt x="77" y="365"/>
                        </a:lnTo>
                        <a:lnTo>
                          <a:pt x="79" y="385"/>
                        </a:lnTo>
                        <a:lnTo>
                          <a:pt x="39" y="385"/>
                        </a:lnTo>
                        <a:lnTo>
                          <a:pt x="37" y="365"/>
                        </a:lnTo>
                        <a:close/>
                        <a:moveTo>
                          <a:pt x="39" y="390"/>
                        </a:moveTo>
                        <a:lnTo>
                          <a:pt x="79" y="390"/>
                        </a:lnTo>
                        <a:lnTo>
                          <a:pt x="81" y="410"/>
                        </a:lnTo>
                        <a:lnTo>
                          <a:pt x="41" y="410"/>
                        </a:lnTo>
                        <a:lnTo>
                          <a:pt x="39" y="390"/>
                        </a:lnTo>
                        <a:close/>
                      </a:path>
                    </a:pathLst>
                  </a:custGeom>
                  <a:solidFill>
                    <a:srgbClr val="E84E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9" name="Rectangle 15">
                    <a:extLst>
                      <a:ext uri="{FF2B5EF4-FFF2-40B4-BE49-F238E27FC236}">
                        <a16:creationId xmlns:a16="http://schemas.microsoft.com/office/drawing/2014/main" id="{4E71AB6C-F6B8-F226-F13B-2AB5DD9CC469}"/>
                      </a:ext>
                    </a:extLst>
                  </p:cNvPr>
                  <p:cNvSpPr>
                    <a:spLocks noChangeArrowheads="1"/>
                  </p:cNvSpPr>
                  <p:nvPr/>
                </p:nvSpPr>
                <p:spPr bwMode="auto">
                  <a:xfrm>
                    <a:off x="4943" y="1283"/>
                    <a:ext cx="9"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0" name="Freeform 16">
                    <a:extLst>
                      <a:ext uri="{FF2B5EF4-FFF2-40B4-BE49-F238E27FC236}">
                        <a16:creationId xmlns:a16="http://schemas.microsoft.com/office/drawing/2014/main" id="{C0079FF2-3C57-0B3D-0367-94C1431A0EC6}"/>
                      </a:ext>
                    </a:extLst>
                  </p:cNvPr>
                  <p:cNvSpPr>
                    <a:spLocks/>
                  </p:cNvSpPr>
                  <p:nvPr/>
                </p:nvSpPr>
                <p:spPr bwMode="auto">
                  <a:xfrm>
                    <a:off x="4978" y="1233"/>
                    <a:ext cx="6" cy="9"/>
                  </a:xfrm>
                  <a:custGeom>
                    <a:avLst/>
                    <a:gdLst>
                      <a:gd name="T0" fmla="*/ 11 w 11"/>
                      <a:gd name="T1" fmla="*/ 15 h 16"/>
                      <a:gd name="T2" fmla="*/ 9 w 11"/>
                      <a:gd name="T3" fmla="*/ 6 h 16"/>
                      <a:gd name="T4" fmla="*/ 9 w 11"/>
                      <a:gd name="T5" fmla="*/ 4 h 16"/>
                      <a:gd name="T6" fmla="*/ 8 w 11"/>
                      <a:gd name="T7" fmla="*/ 3 h 16"/>
                      <a:gd name="T8" fmla="*/ 8 w 11"/>
                      <a:gd name="T9" fmla="*/ 3 h 16"/>
                      <a:gd name="T10" fmla="*/ 7 w 11"/>
                      <a:gd name="T11" fmla="*/ 1 h 16"/>
                      <a:gd name="T12" fmla="*/ 5 w 11"/>
                      <a:gd name="T13" fmla="*/ 1 h 16"/>
                      <a:gd name="T14" fmla="*/ 5 w 11"/>
                      <a:gd name="T15" fmla="*/ 1 h 16"/>
                      <a:gd name="T16" fmla="*/ 4 w 11"/>
                      <a:gd name="T17" fmla="*/ 1 h 16"/>
                      <a:gd name="T18" fmla="*/ 4 w 11"/>
                      <a:gd name="T19" fmla="*/ 0 h 16"/>
                      <a:gd name="T20" fmla="*/ 2 w 11"/>
                      <a:gd name="T21" fmla="*/ 0 h 16"/>
                      <a:gd name="T22" fmla="*/ 2 w 11"/>
                      <a:gd name="T23" fmla="*/ 1 h 16"/>
                      <a:gd name="T24" fmla="*/ 2 w 11"/>
                      <a:gd name="T25" fmla="*/ 1 h 16"/>
                      <a:gd name="T26" fmla="*/ 0 w 11"/>
                      <a:gd name="T27" fmla="*/ 1 h 16"/>
                      <a:gd name="T28" fmla="*/ 0 w 11"/>
                      <a:gd name="T29" fmla="*/ 2 h 16"/>
                      <a:gd name="T30" fmla="*/ 2 w 11"/>
                      <a:gd name="T31" fmla="*/ 4 h 16"/>
                      <a:gd name="T32" fmla="*/ 2 w 11"/>
                      <a:gd name="T33" fmla="*/ 4 h 16"/>
                      <a:gd name="T34" fmla="*/ 2 w 11"/>
                      <a:gd name="T35" fmla="*/ 4 h 16"/>
                      <a:gd name="T36" fmla="*/ 2 w 11"/>
                      <a:gd name="T37" fmla="*/ 7 h 16"/>
                      <a:gd name="T38" fmla="*/ 2 w 11"/>
                      <a:gd name="T39" fmla="*/ 7 h 16"/>
                      <a:gd name="T40" fmla="*/ 3 w 11"/>
                      <a:gd name="T41" fmla="*/ 8 h 16"/>
                      <a:gd name="T42" fmla="*/ 1 w 11"/>
                      <a:gd name="T43" fmla="*/ 11 h 16"/>
                      <a:gd name="T44" fmla="*/ 1 w 11"/>
                      <a:gd name="T45" fmla="*/ 11 h 16"/>
                      <a:gd name="T46" fmla="*/ 6 w 11"/>
                      <a:gd name="T47" fmla="*/ 12 h 16"/>
                      <a:gd name="T48" fmla="*/ 6 w 11"/>
                      <a:gd name="T49" fmla="*/ 16 h 16"/>
                      <a:gd name="T50" fmla="*/ 11 w 11"/>
                      <a:gd name="T5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16">
                        <a:moveTo>
                          <a:pt x="11" y="15"/>
                        </a:moveTo>
                        <a:cubicBezTo>
                          <a:pt x="9" y="6"/>
                          <a:pt x="9" y="6"/>
                          <a:pt x="9" y="6"/>
                        </a:cubicBezTo>
                        <a:cubicBezTo>
                          <a:pt x="9" y="4"/>
                          <a:pt x="9" y="4"/>
                          <a:pt x="9" y="4"/>
                        </a:cubicBezTo>
                        <a:cubicBezTo>
                          <a:pt x="9" y="4"/>
                          <a:pt x="9" y="3"/>
                          <a:pt x="8" y="3"/>
                        </a:cubicBezTo>
                        <a:cubicBezTo>
                          <a:pt x="8" y="3"/>
                          <a:pt x="8" y="3"/>
                          <a:pt x="8" y="3"/>
                        </a:cubicBezTo>
                        <a:cubicBezTo>
                          <a:pt x="7" y="1"/>
                          <a:pt x="7" y="1"/>
                          <a:pt x="7" y="1"/>
                        </a:cubicBezTo>
                        <a:cubicBezTo>
                          <a:pt x="6" y="1"/>
                          <a:pt x="6" y="1"/>
                          <a:pt x="5" y="1"/>
                        </a:cubicBezTo>
                        <a:cubicBezTo>
                          <a:pt x="5" y="1"/>
                          <a:pt x="5" y="1"/>
                          <a:pt x="5" y="1"/>
                        </a:cubicBezTo>
                        <a:cubicBezTo>
                          <a:pt x="5" y="0"/>
                          <a:pt x="4" y="0"/>
                          <a:pt x="4" y="1"/>
                        </a:cubicBezTo>
                        <a:cubicBezTo>
                          <a:pt x="4" y="0"/>
                          <a:pt x="4" y="0"/>
                          <a:pt x="4" y="0"/>
                        </a:cubicBezTo>
                        <a:cubicBezTo>
                          <a:pt x="3" y="0"/>
                          <a:pt x="3" y="0"/>
                          <a:pt x="2" y="0"/>
                        </a:cubicBezTo>
                        <a:cubicBezTo>
                          <a:pt x="2" y="1"/>
                          <a:pt x="2" y="1"/>
                          <a:pt x="2" y="1"/>
                        </a:cubicBezTo>
                        <a:cubicBezTo>
                          <a:pt x="2" y="1"/>
                          <a:pt x="2" y="1"/>
                          <a:pt x="2" y="1"/>
                        </a:cubicBezTo>
                        <a:cubicBezTo>
                          <a:pt x="1" y="0"/>
                          <a:pt x="0" y="0"/>
                          <a:pt x="0" y="1"/>
                        </a:cubicBezTo>
                        <a:cubicBezTo>
                          <a:pt x="0" y="1"/>
                          <a:pt x="0" y="2"/>
                          <a:pt x="0" y="2"/>
                        </a:cubicBezTo>
                        <a:cubicBezTo>
                          <a:pt x="2" y="4"/>
                          <a:pt x="2" y="4"/>
                          <a:pt x="2" y="4"/>
                        </a:cubicBezTo>
                        <a:cubicBezTo>
                          <a:pt x="2" y="4"/>
                          <a:pt x="2" y="4"/>
                          <a:pt x="2" y="4"/>
                        </a:cubicBezTo>
                        <a:cubicBezTo>
                          <a:pt x="2" y="4"/>
                          <a:pt x="2" y="4"/>
                          <a:pt x="2" y="4"/>
                        </a:cubicBezTo>
                        <a:cubicBezTo>
                          <a:pt x="2" y="7"/>
                          <a:pt x="2" y="7"/>
                          <a:pt x="2" y="7"/>
                        </a:cubicBezTo>
                        <a:cubicBezTo>
                          <a:pt x="2" y="7"/>
                          <a:pt x="2" y="7"/>
                          <a:pt x="2" y="7"/>
                        </a:cubicBezTo>
                        <a:cubicBezTo>
                          <a:pt x="3" y="8"/>
                          <a:pt x="3" y="8"/>
                          <a:pt x="3" y="8"/>
                        </a:cubicBezTo>
                        <a:cubicBezTo>
                          <a:pt x="1" y="9"/>
                          <a:pt x="1" y="10"/>
                          <a:pt x="1" y="11"/>
                        </a:cubicBezTo>
                        <a:cubicBezTo>
                          <a:pt x="1" y="11"/>
                          <a:pt x="1" y="11"/>
                          <a:pt x="1" y="11"/>
                        </a:cubicBezTo>
                        <a:cubicBezTo>
                          <a:pt x="2" y="12"/>
                          <a:pt x="4" y="13"/>
                          <a:pt x="6" y="12"/>
                        </a:cubicBezTo>
                        <a:cubicBezTo>
                          <a:pt x="6" y="16"/>
                          <a:pt x="6" y="16"/>
                          <a:pt x="6" y="16"/>
                        </a:cubicBezTo>
                        <a:lnTo>
                          <a:pt x="1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1" name="Freeform 17">
                    <a:extLst>
                      <a:ext uri="{FF2B5EF4-FFF2-40B4-BE49-F238E27FC236}">
                        <a16:creationId xmlns:a16="http://schemas.microsoft.com/office/drawing/2014/main" id="{3A20B6AC-4457-BB3F-C836-9B3935BB019A}"/>
                      </a:ext>
                    </a:extLst>
                  </p:cNvPr>
                  <p:cNvSpPr>
                    <a:spLocks/>
                  </p:cNvSpPr>
                  <p:nvPr/>
                </p:nvSpPr>
                <p:spPr bwMode="auto">
                  <a:xfrm>
                    <a:off x="4900" y="1230"/>
                    <a:ext cx="6" cy="12"/>
                  </a:xfrm>
                  <a:custGeom>
                    <a:avLst/>
                    <a:gdLst>
                      <a:gd name="T0" fmla="*/ 10 w 11"/>
                      <a:gd name="T1" fmla="*/ 13 h 21"/>
                      <a:gd name="T2" fmla="*/ 10 w 11"/>
                      <a:gd name="T3" fmla="*/ 13 h 21"/>
                      <a:gd name="T4" fmla="*/ 9 w 11"/>
                      <a:gd name="T5" fmla="*/ 10 h 21"/>
                      <a:gd name="T6" fmla="*/ 7 w 11"/>
                      <a:gd name="T7" fmla="*/ 0 h 21"/>
                      <a:gd name="T8" fmla="*/ 6 w 11"/>
                      <a:gd name="T9" fmla="*/ 0 h 21"/>
                      <a:gd name="T10" fmla="*/ 5 w 11"/>
                      <a:gd name="T11" fmla="*/ 1 h 21"/>
                      <a:gd name="T12" fmla="*/ 5 w 11"/>
                      <a:gd name="T13" fmla="*/ 1 h 21"/>
                      <a:gd name="T14" fmla="*/ 4 w 11"/>
                      <a:gd name="T15" fmla="*/ 0 h 21"/>
                      <a:gd name="T16" fmla="*/ 3 w 11"/>
                      <a:gd name="T17" fmla="*/ 1 h 21"/>
                      <a:gd name="T18" fmla="*/ 2 w 11"/>
                      <a:gd name="T19" fmla="*/ 1 h 21"/>
                      <a:gd name="T20" fmla="*/ 1 w 11"/>
                      <a:gd name="T21" fmla="*/ 2 h 21"/>
                      <a:gd name="T22" fmla="*/ 1 w 11"/>
                      <a:gd name="T23" fmla="*/ 2 h 21"/>
                      <a:gd name="T24" fmla="*/ 1 w 11"/>
                      <a:gd name="T25" fmla="*/ 2 h 21"/>
                      <a:gd name="T26" fmla="*/ 0 w 11"/>
                      <a:gd name="T27" fmla="*/ 3 h 21"/>
                      <a:gd name="T28" fmla="*/ 5 w 11"/>
                      <a:gd name="T29" fmla="*/ 21 h 21"/>
                      <a:gd name="T30" fmla="*/ 11 w 11"/>
                      <a:gd name="T31" fmla="*/ 19 h 21"/>
                      <a:gd name="T32" fmla="*/ 10 w 11"/>
                      <a:gd name="T3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21">
                        <a:moveTo>
                          <a:pt x="10" y="13"/>
                        </a:moveTo>
                        <a:cubicBezTo>
                          <a:pt x="10" y="13"/>
                          <a:pt x="10" y="13"/>
                          <a:pt x="10" y="13"/>
                        </a:cubicBezTo>
                        <a:cubicBezTo>
                          <a:pt x="9" y="10"/>
                          <a:pt x="9" y="10"/>
                          <a:pt x="9" y="10"/>
                        </a:cubicBezTo>
                        <a:cubicBezTo>
                          <a:pt x="7" y="0"/>
                          <a:pt x="7" y="0"/>
                          <a:pt x="7" y="0"/>
                        </a:cubicBezTo>
                        <a:cubicBezTo>
                          <a:pt x="7" y="0"/>
                          <a:pt x="6" y="0"/>
                          <a:pt x="6" y="0"/>
                        </a:cubicBezTo>
                        <a:cubicBezTo>
                          <a:pt x="5" y="0"/>
                          <a:pt x="5" y="0"/>
                          <a:pt x="5" y="1"/>
                        </a:cubicBezTo>
                        <a:cubicBezTo>
                          <a:pt x="5" y="1"/>
                          <a:pt x="5" y="1"/>
                          <a:pt x="5" y="1"/>
                        </a:cubicBezTo>
                        <a:cubicBezTo>
                          <a:pt x="5" y="0"/>
                          <a:pt x="4" y="0"/>
                          <a:pt x="4" y="0"/>
                        </a:cubicBezTo>
                        <a:cubicBezTo>
                          <a:pt x="3" y="0"/>
                          <a:pt x="3" y="0"/>
                          <a:pt x="3" y="1"/>
                        </a:cubicBezTo>
                        <a:cubicBezTo>
                          <a:pt x="3" y="1"/>
                          <a:pt x="2" y="1"/>
                          <a:pt x="2" y="1"/>
                        </a:cubicBezTo>
                        <a:cubicBezTo>
                          <a:pt x="1" y="1"/>
                          <a:pt x="1" y="1"/>
                          <a:pt x="1" y="2"/>
                        </a:cubicBezTo>
                        <a:cubicBezTo>
                          <a:pt x="1" y="2"/>
                          <a:pt x="1" y="2"/>
                          <a:pt x="1" y="2"/>
                        </a:cubicBezTo>
                        <a:cubicBezTo>
                          <a:pt x="1" y="2"/>
                          <a:pt x="1" y="2"/>
                          <a:pt x="1" y="2"/>
                        </a:cubicBezTo>
                        <a:cubicBezTo>
                          <a:pt x="0" y="2"/>
                          <a:pt x="0" y="3"/>
                          <a:pt x="0" y="3"/>
                        </a:cubicBezTo>
                        <a:cubicBezTo>
                          <a:pt x="5" y="21"/>
                          <a:pt x="5" y="21"/>
                          <a:pt x="5" y="21"/>
                        </a:cubicBezTo>
                        <a:cubicBezTo>
                          <a:pt x="11" y="19"/>
                          <a:pt x="11" y="19"/>
                          <a:pt x="11" y="19"/>
                        </a:cubicBezTo>
                        <a:lnTo>
                          <a:pt x="1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2" name="Freeform 18">
                    <a:extLst>
                      <a:ext uri="{FF2B5EF4-FFF2-40B4-BE49-F238E27FC236}">
                        <a16:creationId xmlns:a16="http://schemas.microsoft.com/office/drawing/2014/main" id="{5C79C5C6-5C15-8BE2-F509-D90CF5158B76}"/>
                      </a:ext>
                    </a:extLst>
                  </p:cNvPr>
                  <p:cNvSpPr>
                    <a:spLocks/>
                  </p:cNvSpPr>
                  <p:nvPr/>
                </p:nvSpPr>
                <p:spPr bwMode="auto">
                  <a:xfrm>
                    <a:off x="4904" y="1235"/>
                    <a:ext cx="2" cy="3"/>
                  </a:xfrm>
                  <a:custGeom>
                    <a:avLst/>
                    <a:gdLst>
                      <a:gd name="T0" fmla="*/ 0 w 4"/>
                      <a:gd name="T1" fmla="*/ 2 h 5"/>
                      <a:gd name="T2" fmla="*/ 2 w 4"/>
                      <a:gd name="T3" fmla="*/ 4 h 5"/>
                      <a:gd name="T4" fmla="*/ 2 w 4"/>
                      <a:gd name="T5" fmla="*/ 4 h 5"/>
                      <a:gd name="T6" fmla="*/ 4 w 4"/>
                      <a:gd name="T7" fmla="*/ 2 h 5"/>
                      <a:gd name="T8" fmla="*/ 4 w 4"/>
                      <a:gd name="T9" fmla="*/ 2 h 5"/>
                      <a:gd name="T10" fmla="*/ 2 w 4"/>
                      <a:gd name="T11" fmla="*/ 0 h 5"/>
                      <a:gd name="T12" fmla="*/ 2 w 4"/>
                      <a:gd name="T13" fmla="*/ 0 h 5"/>
                      <a:gd name="T14" fmla="*/ 0 w 4"/>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2"/>
                        </a:moveTo>
                        <a:cubicBezTo>
                          <a:pt x="0" y="4"/>
                          <a:pt x="1" y="5"/>
                          <a:pt x="2" y="4"/>
                        </a:cubicBezTo>
                        <a:cubicBezTo>
                          <a:pt x="2" y="4"/>
                          <a:pt x="2" y="4"/>
                          <a:pt x="2" y="4"/>
                        </a:cubicBezTo>
                        <a:cubicBezTo>
                          <a:pt x="3" y="4"/>
                          <a:pt x="4" y="3"/>
                          <a:pt x="4" y="2"/>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3" name="Freeform 19">
                    <a:extLst>
                      <a:ext uri="{FF2B5EF4-FFF2-40B4-BE49-F238E27FC236}">
                        <a16:creationId xmlns:a16="http://schemas.microsoft.com/office/drawing/2014/main" id="{1F8094C8-7344-9030-F7E2-CBC9950790E4}"/>
                      </a:ext>
                    </a:extLst>
                  </p:cNvPr>
                  <p:cNvSpPr>
                    <a:spLocks/>
                  </p:cNvSpPr>
                  <p:nvPr/>
                </p:nvSpPr>
                <p:spPr bwMode="auto">
                  <a:xfrm>
                    <a:off x="4936" y="1265"/>
                    <a:ext cx="22" cy="23"/>
                  </a:xfrm>
                  <a:custGeom>
                    <a:avLst/>
                    <a:gdLst>
                      <a:gd name="T0" fmla="*/ 1 w 41"/>
                      <a:gd name="T1" fmla="*/ 17 h 43"/>
                      <a:gd name="T2" fmla="*/ 17 w 41"/>
                      <a:gd name="T3" fmla="*/ 1 h 43"/>
                      <a:gd name="T4" fmla="*/ 34 w 41"/>
                      <a:gd name="T5" fmla="*/ 9 h 43"/>
                      <a:gd name="T6" fmla="*/ 39 w 41"/>
                      <a:gd name="T7" fmla="*/ 21 h 43"/>
                      <a:gd name="T8" fmla="*/ 30 w 41"/>
                      <a:gd name="T9" fmla="*/ 43 h 43"/>
                      <a:gd name="T10" fmla="*/ 1 w 41"/>
                      <a:gd name="T11" fmla="*/ 32 h 43"/>
                      <a:gd name="T12" fmla="*/ 2 w 41"/>
                      <a:gd name="T13" fmla="*/ 19 h 43"/>
                      <a:gd name="T14" fmla="*/ 1 w 41"/>
                      <a:gd name="T15" fmla="*/ 17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3">
                        <a:moveTo>
                          <a:pt x="1" y="17"/>
                        </a:moveTo>
                        <a:cubicBezTo>
                          <a:pt x="1" y="17"/>
                          <a:pt x="10" y="4"/>
                          <a:pt x="17" y="1"/>
                        </a:cubicBezTo>
                        <a:cubicBezTo>
                          <a:pt x="18" y="0"/>
                          <a:pt x="27" y="5"/>
                          <a:pt x="34" y="9"/>
                        </a:cubicBezTo>
                        <a:cubicBezTo>
                          <a:pt x="39" y="11"/>
                          <a:pt x="41" y="17"/>
                          <a:pt x="39" y="21"/>
                        </a:cubicBezTo>
                        <a:cubicBezTo>
                          <a:pt x="30" y="43"/>
                          <a:pt x="30" y="43"/>
                          <a:pt x="30" y="43"/>
                        </a:cubicBezTo>
                        <a:cubicBezTo>
                          <a:pt x="14" y="43"/>
                          <a:pt x="2" y="36"/>
                          <a:pt x="1" y="32"/>
                        </a:cubicBezTo>
                        <a:cubicBezTo>
                          <a:pt x="0" y="26"/>
                          <a:pt x="2" y="19"/>
                          <a:pt x="2" y="19"/>
                        </a:cubicBezTo>
                        <a:lnTo>
                          <a:pt x="1"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4" name="Freeform 20">
                    <a:extLst>
                      <a:ext uri="{FF2B5EF4-FFF2-40B4-BE49-F238E27FC236}">
                        <a16:creationId xmlns:a16="http://schemas.microsoft.com/office/drawing/2014/main" id="{169126E5-5D5A-2631-26B8-41AA069CBC82}"/>
                      </a:ext>
                    </a:extLst>
                  </p:cNvPr>
                  <p:cNvSpPr>
                    <a:spLocks/>
                  </p:cNvSpPr>
                  <p:nvPr/>
                </p:nvSpPr>
                <p:spPr bwMode="auto">
                  <a:xfrm>
                    <a:off x="4940" y="1270"/>
                    <a:ext cx="2" cy="2"/>
                  </a:xfrm>
                  <a:custGeom>
                    <a:avLst/>
                    <a:gdLst>
                      <a:gd name="T0" fmla="*/ 2 w 3"/>
                      <a:gd name="T1" fmla="*/ 2 h 3"/>
                      <a:gd name="T2" fmla="*/ 1 w 3"/>
                      <a:gd name="T3" fmla="*/ 3 h 3"/>
                      <a:gd name="T4" fmla="*/ 1 w 3"/>
                      <a:gd name="T5" fmla="*/ 1 h 3"/>
                      <a:gd name="T6" fmla="*/ 2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1" y="2"/>
                          <a:pt x="1" y="3"/>
                          <a:pt x="1" y="3"/>
                        </a:cubicBezTo>
                        <a:cubicBezTo>
                          <a:pt x="0" y="2"/>
                          <a:pt x="0" y="2"/>
                          <a:pt x="1" y="1"/>
                        </a:cubicBezTo>
                        <a:cubicBezTo>
                          <a:pt x="1" y="0"/>
                          <a:pt x="2" y="0"/>
                          <a:pt x="2" y="0"/>
                        </a:cubicBezTo>
                        <a:cubicBezTo>
                          <a:pt x="3" y="0"/>
                          <a:pt x="2" y="1"/>
                          <a:pt x="2" y="2"/>
                        </a:cubicBezTo>
                        <a:close/>
                      </a:path>
                    </a:pathLst>
                  </a:custGeom>
                  <a:solidFill>
                    <a:srgbClr val="242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5" name="Freeform 21">
                    <a:extLst>
                      <a:ext uri="{FF2B5EF4-FFF2-40B4-BE49-F238E27FC236}">
                        <a16:creationId xmlns:a16="http://schemas.microsoft.com/office/drawing/2014/main" id="{FF4551D0-61BA-4108-78FF-A4248AD481E5}"/>
                      </a:ext>
                    </a:extLst>
                  </p:cNvPr>
                  <p:cNvSpPr>
                    <a:spLocks/>
                  </p:cNvSpPr>
                  <p:nvPr/>
                </p:nvSpPr>
                <p:spPr bwMode="auto">
                  <a:xfrm>
                    <a:off x="4943" y="1261"/>
                    <a:ext cx="19" cy="27"/>
                  </a:xfrm>
                  <a:custGeom>
                    <a:avLst/>
                    <a:gdLst>
                      <a:gd name="T0" fmla="*/ 5 w 35"/>
                      <a:gd name="T1" fmla="*/ 35 h 49"/>
                      <a:gd name="T2" fmla="*/ 0 w 35"/>
                      <a:gd name="T3" fmla="*/ 7 h 49"/>
                      <a:gd name="T4" fmla="*/ 20 w 35"/>
                      <a:gd name="T5" fmla="*/ 6 h 49"/>
                      <a:gd name="T6" fmla="*/ 31 w 35"/>
                      <a:gd name="T7" fmla="*/ 32 h 49"/>
                      <a:gd name="T8" fmla="*/ 17 w 35"/>
                      <a:gd name="T9" fmla="*/ 49 h 49"/>
                      <a:gd name="T10" fmla="*/ 5 w 35"/>
                      <a:gd name="T11" fmla="*/ 35 h 49"/>
                    </a:gdLst>
                    <a:ahLst/>
                    <a:cxnLst>
                      <a:cxn ang="0">
                        <a:pos x="T0" y="T1"/>
                      </a:cxn>
                      <a:cxn ang="0">
                        <a:pos x="T2" y="T3"/>
                      </a:cxn>
                      <a:cxn ang="0">
                        <a:pos x="T4" y="T5"/>
                      </a:cxn>
                      <a:cxn ang="0">
                        <a:pos x="T6" y="T7"/>
                      </a:cxn>
                      <a:cxn ang="0">
                        <a:pos x="T8" y="T9"/>
                      </a:cxn>
                      <a:cxn ang="0">
                        <a:pos x="T10" y="T11"/>
                      </a:cxn>
                    </a:cxnLst>
                    <a:rect l="0" t="0" r="r" b="b"/>
                    <a:pathLst>
                      <a:path w="35" h="49">
                        <a:moveTo>
                          <a:pt x="5" y="35"/>
                        </a:moveTo>
                        <a:cubicBezTo>
                          <a:pt x="3" y="30"/>
                          <a:pt x="1" y="17"/>
                          <a:pt x="0" y="7"/>
                        </a:cubicBezTo>
                        <a:cubicBezTo>
                          <a:pt x="9" y="0"/>
                          <a:pt x="11" y="2"/>
                          <a:pt x="20" y="6"/>
                        </a:cubicBezTo>
                        <a:cubicBezTo>
                          <a:pt x="31" y="9"/>
                          <a:pt x="35" y="20"/>
                          <a:pt x="31" y="32"/>
                        </a:cubicBezTo>
                        <a:cubicBezTo>
                          <a:pt x="29" y="38"/>
                          <a:pt x="21" y="46"/>
                          <a:pt x="17" y="49"/>
                        </a:cubicBezTo>
                        <a:cubicBezTo>
                          <a:pt x="17" y="48"/>
                          <a:pt x="11" y="48"/>
                          <a:pt x="5" y="35"/>
                        </a:cubicBezTo>
                        <a:close/>
                      </a:path>
                    </a:pathLst>
                  </a:custGeom>
                  <a:solidFill>
                    <a:srgbClr val="242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6" name="Freeform 22">
                    <a:extLst>
                      <a:ext uri="{FF2B5EF4-FFF2-40B4-BE49-F238E27FC236}">
                        <a16:creationId xmlns:a16="http://schemas.microsoft.com/office/drawing/2014/main" id="{BE84F815-78BC-4598-0666-7D457E07F12B}"/>
                      </a:ext>
                    </a:extLst>
                  </p:cNvPr>
                  <p:cNvSpPr>
                    <a:spLocks/>
                  </p:cNvSpPr>
                  <p:nvPr/>
                </p:nvSpPr>
                <p:spPr bwMode="auto">
                  <a:xfrm>
                    <a:off x="4942" y="1271"/>
                    <a:ext cx="6" cy="8"/>
                  </a:xfrm>
                  <a:custGeom>
                    <a:avLst/>
                    <a:gdLst>
                      <a:gd name="T0" fmla="*/ 3 w 11"/>
                      <a:gd name="T1" fmla="*/ 6 h 14"/>
                      <a:gd name="T2" fmla="*/ 2 w 11"/>
                      <a:gd name="T3" fmla="*/ 12 h 14"/>
                      <a:gd name="T4" fmla="*/ 9 w 11"/>
                      <a:gd name="T5" fmla="*/ 10 h 14"/>
                      <a:gd name="T6" fmla="*/ 9 w 11"/>
                      <a:gd name="T7" fmla="*/ 1 h 14"/>
                      <a:gd name="T8" fmla="*/ 3 w 11"/>
                      <a:gd name="T9" fmla="*/ 6 h 14"/>
                    </a:gdLst>
                    <a:ahLst/>
                    <a:cxnLst>
                      <a:cxn ang="0">
                        <a:pos x="T0" y="T1"/>
                      </a:cxn>
                      <a:cxn ang="0">
                        <a:pos x="T2" y="T3"/>
                      </a:cxn>
                      <a:cxn ang="0">
                        <a:pos x="T4" y="T5"/>
                      </a:cxn>
                      <a:cxn ang="0">
                        <a:pos x="T6" y="T7"/>
                      </a:cxn>
                      <a:cxn ang="0">
                        <a:pos x="T8" y="T9"/>
                      </a:cxn>
                    </a:cxnLst>
                    <a:rect l="0" t="0" r="r" b="b"/>
                    <a:pathLst>
                      <a:path w="11" h="14">
                        <a:moveTo>
                          <a:pt x="3" y="6"/>
                        </a:moveTo>
                        <a:cubicBezTo>
                          <a:pt x="1" y="9"/>
                          <a:pt x="0" y="11"/>
                          <a:pt x="2" y="12"/>
                        </a:cubicBezTo>
                        <a:cubicBezTo>
                          <a:pt x="4" y="13"/>
                          <a:pt x="6" y="14"/>
                          <a:pt x="9" y="10"/>
                        </a:cubicBezTo>
                        <a:cubicBezTo>
                          <a:pt x="11" y="7"/>
                          <a:pt x="11" y="2"/>
                          <a:pt x="9" y="1"/>
                        </a:cubicBezTo>
                        <a:cubicBezTo>
                          <a:pt x="7" y="0"/>
                          <a:pt x="4" y="2"/>
                          <a:pt x="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7" name="Freeform 23">
                    <a:extLst>
                      <a:ext uri="{FF2B5EF4-FFF2-40B4-BE49-F238E27FC236}">
                        <a16:creationId xmlns:a16="http://schemas.microsoft.com/office/drawing/2014/main" id="{DF016482-F305-37B3-74F8-5502035EB82A}"/>
                      </a:ext>
                    </a:extLst>
                  </p:cNvPr>
                  <p:cNvSpPr>
                    <a:spLocks/>
                  </p:cNvSpPr>
                  <p:nvPr/>
                </p:nvSpPr>
                <p:spPr bwMode="auto">
                  <a:xfrm>
                    <a:off x="4950" y="1263"/>
                    <a:ext cx="12" cy="11"/>
                  </a:xfrm>
                  <a:custGeom>
                    <a:avLst/>
                    <a:gdLst>
                      <a:gd name="T0" fmla="*/ 2 w 21"/>
                      <a:gd name="T1" fmla="*/ 7 h 20"/>
                      <a:gd name="T2" fmla="*/ 8 w 21"/>
                      <a:gd name="T3" fmla="*/ 18 h 20"/>
                      <a:gd name="T4" fmla="*/ 20 w 21"/>
                      <a:gd name="T5" fmla="*/ 13 h 20"/>
                      <a:gd name="T6" fmla="*/ 14 w 21"/>
                      <a:gd name="T7" fmla="*/ 2 h 20"/>
                      <a:gd name="T8" fmla="*/ 2 w 21"/>
                      <a:gd name="T9" fmla="*/ 7 h 20"/>
                    </a:gdLst>
                    <a:ahLst/>
                    <a:cxnLst>
                      <a:cxn ang="0">
                        <a:pos x="T0" y="T1"/>
                      </a:cxn>
                      <a:cxn ang="0">
                        <a:pos x="T2" y="T3"/>
                      </a:cxn>
                      <a:cxn ang="0">
                        <a:pos x="T4" y="T5"/>
                      </a:cxn>
                      <a:cxn ang="0">
                        <a:pos x="T6" y="T7"/>
                      </a:cxn>
                      <a:cxn ang="0">
                        <a:pos x="T8" y="T9"/>
                      </a:cxn>
                    </a:cxnLst>
                    <a:rect l="0" t="0" r="r" b="b"/>
                    <a:pathLst>
                      <a:path w="21" h="20">
                        <a:moveTo>
                          <a:pt x="2" y="7"/>
                        </a:moveTo>
                        <a:cubicBezTo>
                          <a:pt x="0" y="12"/>
                          <a:pt x="3" y="17"/>
                          <a:pt x="8" y="18"/>
                        </a:cubicBezTo>
                        <a:cubicBezTo>
                          <a:pt x="13" y="20"/>
                          <a:pt x="18" y="18"/>
                          <a:pt x="20" y="13"/>
                        </a:cubicBezTo>
                        <a:cubicBezTo>
                          <a:pt x="21" y="9"/>
                          <a:pt x="19" y="3"/>
                          <a:pt x="14" y="2"/>
                        </a:cubicBezTo>
                        <a:cubicBezTo>
                          <a:pt x="9" y="0"/>
                          <a:pt x="3" y="2"/>
                          <a:pt x="2" y="7"/>
                        </a:cubicBezTo>
                        <a:close/>
                      </a:path>
                    </a:pathLst>
                  </a:custGeom>
                  <a:solidFill>
                    <a:srgbClr val="242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8" name="Freeform 24">
                    <a:extLst>
                      <a:ext uri="{FF2B5EF4-FFF2-40B4-BE49-F238E27FC236}">
                        <a16:creationId xmlns:a16="http://schemas.microsoft.com/office/drawing/2014/main" id="{14C07229-0D42-CE50-5E2A-2D90B7BBDD50}"/>
                      </a:ext>
                    </a:extLst>
                  </p:cNvPr>
                  <p:cNvSpPr>
                    <a:spLocks/>
                  </p:cNvSpPr>
                  <p:nvPr/>
                </p:nvSpPr>
                <p:spPr bwMode="auto">
                  <a:xfrm>
                    <a:off x="4926" y="1336"/>
                    <a:ext cx="23" cy="114"/>
                  </a:xfrm>
                  <a:custGeom>
                    <a:avLst/>
                    <a:gdLst>
                      <a:gd name="T0" fmla="*/ 42 w 42"/>
                      <a:gd name="T1" fmla="*/ 7 h 211"/>
                      <a:gd name="T2" fmla="*/ 42 w 42"/>
                      <a:gd name="T3" fmla="*/ 9 h 211"/>
                      <a:gd name="T4" fmla="*/ 40 w 42"/>
                      <a:gd name="T5" fmla="*/ 15 h 211"/>
                      <a:gd name="T6" fmla="*/ 39 w 42"/>
                      <a:gd name="T7" fmla="*/ 25 h 211"/>
                      <a:gd name="T8" fmla="*/ 36 w 42"/>
                      <a:gd name="T9" fmla="*/ 38 h 211"/>
                      <a:gd name="T10" fmla="*/ 26 w 42"/>
                      <a:gd name="T11" fmla="*/ 131 h 211"/>
                      <a:gd name="T12" fmla="*/ 23 w 42"/>
                      <a:gd name="T13" fmla="*/ 145 h 211"/>
                      <a:gd name="T14" fmla="*/ 23 w 42"/>
                      <a:gd name="T15" fmla="*/ 163 h 211"/>
                      <a:gd name="T16" fmla="*/ 23 w 42"/>
                      <a:gd name="T17" fmla="*/ 178 h 211"/>
                      <a:gd name="T18" fmla="*/ 24 w 42"/>
                      <a:gd name="T19" fmla="*/ 211 h 211"/>
                      <a:gd name="T20" fmla="*/ 13 w 42"/>
                      <a:gd name="T21" fmla="*/ 211 h 211"/>
                      <a:gd name="T22" fmla="*/ 7 w 42"/>
                      <a:gd name="T23" fmla="*/ 136 h 211"/>
                      <a:gd name="T24" fmla="*/ 8 w 42"/>
                      <a:gd name="T25" fmla="*/ 126 h 211"/>
                      <a:gd name="T26" fmla="*/ 6 w 42"/>
                      <a:gd name="T27" fmla="*/ 107 h 211"/>
                      <a:gd name="T28" fmla="*/ 12 w 42"/>
                      <a:gd name="T29" fmla="*/ 0 h 211"/>
                      <a:gd name="T30" fmla="*/ 42 w 42"/>
                      <a:gd name="T31" fmla="*/ 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211">
                        <a:moveTo>
                          <a:pt x="42" y="7"/>
                        </a:moveTo>
                        <a:cubicBezTo>
                          <a:pt x="42" y="7"/>
                          <a:pt x="42" y="8"/>
                          <a:pt x="42" y="9"/>
                        </a:cubicBezTo>
                        <a:cubicBezTo>
                          <a:pt x="41" y="11"/>
                          <a:pt x="41" y="13"/>
                          <a:pt x="40" y="15"/>
                        </a:cubicBezTo>
                        <a:cubicBezTo>
                          <a:pt x="40" y="18"/>
                          <a:pt x="39" y="21"/>
                          <a:pt x="39" y="25"/>
                        </a:cubicBezTo>
                        <a:cubicBezTo>
                          <a:pt x="38" y="29"/>
                          <a:pt x="37" y="33"/>
                          <a:pt x="36" y="38"/>
                        </a:cubicBezTo>
                        <a:cubicBezTo>
                          <a:pt x="33" y="58"/>
                          <a:pt x="27" y="111"/>
                          <a:pt x="26" y="131"/>
                        </a:cubicBezTo>
                        <a:cubicBezTo>
                          <a:pt x="25" y="135"/>
                          <a:pt x="24" y="142"/>
                          <a:pt x="23" y="145"/>
                        </a:cubicBezTo>
                        <a:cubicBezTo>
                          <a:pt x="23" y="151"/>
                          <a:pt x="23" y="157"/>
                          <a:pt x="23" y="163"/>
                        </a:cubicBezTo>
                        <a:cubicBezTo>
                          <a:pt x="22" y="168"/>
                          <a:pt x="22" y="174"/>
                          <a:pt x="23" y="178"/>
                        </a:cubicBezTo>
                        <a:cubicBezTo>
                          <a:pt x="23" y="206"/>
                          <a:pt x="23" y="199"/>
                          <a:pt x="24" y="211"/>
                        </a:cubicBezTo>
                        <a:cubicBezTo>
                          <a:pt x="13" y="211"/>
                          <a:pt x="13" y="211"/>
                          <a:pt x="13" y="211"/>
                        </a:cubicBezTo>
                        <a:cubicBezTo>
                          <a:pt x="3" y="140"/>
                          <a:pt x="4" y="150"/>
                          <a:pt x="7" y="136"/>
                        </a:cubicBezTo>
                        <a:cubicBezTo>
                          <a:pt x="7" y="133"/>
                          <a:pt x="9" y="130"/>
                          <a:pt x="8" y="126"/>
                        </a:cubicBezTo>
                        <a:cubicBezTo>
                          <a:pt x="8" y="120"/>
                          <a:pt x="7" y="113"/>
                          <a:pt x="6" y="107"/>
                        </a:cubicBezTo>
                        <a:cubicBezTo>
                          <a:pt x="0" y="72"/>
                          <a:pt x="5" y="26"/>
                          <a:pt x="12" y="0"/>
                        </a:cubicBezTo>
                        <a:lnTo>
                          <a:pt x="42" y="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9" name="Freeform 25">
                    <a:extLst>
                      <a:ext uri="{FF2B5EF4-FFF2-40B4-BE49-F238E27FC236}">
                        <a16:creationId xmlns:a16="http://schemas.microsoft.com/office/drawing/2014/main" id="{B40B0DC9-1D70-CA21-FB8B-934D9D65ACF1}"/>
                      </a:ext>
                    </a:extLst>
                  </p:cNvPr>
                  <p:cNvSpPr>
                    <a:spLocks/>
                  </p:cNvSpPr>
                  <p:nvPr/>
                </p:nvSpPr>
                <p:spPr bwMode="auto">
                  <a:xfrm>
                    <a:off x="4944" y="1441"/>
                    <a:ext cx="8" cy="26"/>
                  </a:xfrm>
                  <a:custGeom>
                    <a:avLst/>
                    <a:gdLst>
                      <a:gd name="T0" fmla="*/ 6 w 15"/>
                      <a:gd name="T1" fmla="*/ 0 h 48"/>
                      <a:gd name="T2" fmla="*/ 15 w 15"/>
                      <a:gd name="T3" fmla="*/ 11 h 48"/>
                      <a:gd name="T4" fmla="*/ 12 w 15"/>
                      <a:gd name="T5" fmla="*/ 25 h 48"/>
                      <a:gd name="T6" fmla="*/ 8 w 15"/>
                      <a:gd name="T7" fmla="*/ 37 h 48"/>
                      <a:gd name="T8" fmla="*/ 0 w 15"/>
                      <a:gd name="T9" fmla="*/ 48 h 48"/>
                      <a:gd name="T10" fmla="*/ 6 w 15"/>
                      <a:gd name="T11" fmla="*/ 0 h 48"/>
                    </a:gdLst>
                    <a:ahLst/>
                    <a:cxnLst>
                      <a:cxn ang="0">
                        <a:pos x="T0" y="T1"/>
                      </a:cxn>
                      <a:cxn ang="0">
                        <a:pos x="T2" y="T3"/>
                      </a:cxn>
                      <a:cxn ang="0">
                        <a:pos x="T4" y="T5"/>
                      </a:cxn>
                      <a:cxn ang="0">
                        <a:pos x="T6" y="T7"/>
                      </a:cxn>
                      <a:cxn ang="0">
                        <a:pos x="T8" y="T9"/>
                      </a:cxn>
                      <a:cxn ang="0">
                        <a:pos x="T10" y="T11"/>
                      </a:cxn>
                    </a:cxnLst>
                    <a:rect l="0" t="0" r="r" b="b"/>
                    <a:pathLst>
                      <a:path w="15" h="48">
                        <a:moveTo>
                          <a:pt x="6" y="0"/>
                        </a:moveTo>
                        <a:cubicBezTo>
                          <a:pt x="15" y="11"/>
                          <a:pt x="15" y="11"/>
                          <a:pt x="15" y="11"/>
                        </a:cubicBezTo>
                        <a:cubicBezTo>
                          <a:pt x="15" y="11"/>
                          <a:pt x="12" y="25"/>
                          <a:pt x="12" y="25"/>
                        </a:cubicBezTo>
                        <a:cubicBezTo>
                          <a:pt x="12" y="26"/>
                          <a:pt x="10" y="32"/>
                          <a:pt x="8" y="37"/>
                        </a:cubicBezTo>
                        <a:cubicBezTo>
                          <a:pt x="6" y="41"/>
                          <a:pt x="0" y="48"/>
                          <a:pt x="0" y="48"/>
                        </a:cubicBezTo>
                        <a:cubicBezTo>
                          <a:pt x="0" y="34"/>
                          <a:pt x="6"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0" name="Freeform 26">
                    <a:extLst>
                      <a:ext uri="{FF2B5EF4-FFF2-40B4-BE49-F238E27FC236}">
                        <a16:creationId xmlns:a16="http://schemas.microsoft.com/office/drawing/2014/main" id="{94FECB19-B3F6-C423-3471-C42E2E6355C2}"/>
                      </a:ext>
                    </a:extLst>
                  </p:cNvPr>
                  <p:cNvSpPr>
                    <a:spLocks/>
                  </p:cNvSpPr>
                  <p:nvPr/>
                </p:nvSpPr>
                <p:spPr bwMode="auto">
                  <a:xfrm>
                    <a:off x="4939" y="1336"/>
                    <a:ext cx="28" cy="113"/>
                  </a:xfrm>
                  <a:custGeom>
                    <a:avLst/>
                    <a:gdLst>
                      <a:gd name="T0" fmla="*/ 14 w 51"/>
                      <a:gd name="T1" fmla="*/ 210 h 211"/>
                      <a:gd name="T2" fmla="*/ 18 w 51"/>
                      <a:gd name="T3" fmla="*/ 162 h 211"/>
                      <a:gd name="T4" fmla="*/ 18 w 51"/>
                      <a:gd name="T5" fmla="*/ 145 h 211"/>
                      <a:gd name="T6" fmla="*/ 17 w 51"/>
                      <a:gd name="T7" fmla="*/ 126 h 211"/>
                      <a:gd name="T8" fmla="*/ 12 w 51"/>
                      <a:gd name="T9" fmla="*/ 70 h 211"/>
                      <a:gd name="T10" fmla="*/ 0 w 51"/>
                      <a:gd name="T11" fmla="*/ 11 h 211"/>
                      <a:gd name="T12" fmla="*/ 28 w 51"/>
                      <a:gd name="T13" fmla="*/ 0 h 211"/>
                      <a:gd name="T14" fmla="*/ 34 w 51"/>
                      <a:gd name="T15" fmla="*/ 127 h 211"/>
                      <a:gd name="T16" fmla="*/ 35 w 51"/>
                      <a:gd name="T17" fmla="*/ 137 h 211"/>
                      <a:gd name="T18" fmla="*/ 30 w 51"/>
                      <a:gd name="T19" fmla="*/ 179 h 211"/>
                      <a:gd name="T20" fmla="*/ 25 w 51"/>
                      <a:gd name="T21" fmla="*/ 202 h 211"/>
                      <a:gd name="T22" fmla="*/ 23 w 51"/>
                      <a:gd name="T23" fmla="*/ 211 h 211"/>
                      <a:gd name="T24" fmla="*/ 14 w 51"/>
                      <a:gd name="T25" fmla="*/ 2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11">
                        <a:moveTo>
                          <a:pt x="14" y="210"/>
                        </a:moveTo>
                        <a:cubicBezTo>
                          <a:pt x="16" y="190"/>
                          <a:pt x="16" y="188"/>
                          <a:pt x="18" y="162"/>
                        </a:cubicBezTo>
                        <a:cubicBezTo>
                          <a:pt x="18" y="157"/>
                          <a:pt x="18" y="151"/>
                          <a:pt x="18" y="145"/>
                        </a:cubicBezTo>
                        <a:cubicBezTo>
                          <a:pt x="18" y="139"/>
                          <a:pt x="16" y="132"/>
                          <a:pt x="17" y="126"/>
                        </a:cubicBezTo>
                        <a:cubicBezTo>
                          <a:pt x="15" y="104"/>
                          <a:pt x="16" y="112"/>
                          <a:pt x="12" y="70"/>
                        </a:cubicBezTo>
                        <a:cubicBezTo>
                          <a:pt x="10" y="53"/>
                          <a:pt x="5" y="27"/>
                          <a:pt x="0" y="11"/>
                        </a:cubicBezTo>
                        <a:cubicBezTo>
                          <a:pt x="28" y="0"/>
                          <a:pt x="28" y="0"/>
                          <a:pt x="28" y="0"/>
                        </a:cubicBezTo>
                        <a:cubicBezTo>
                          <a:pt x="51" y="56"/>
                          <a:pt x="36" y="111"/>
                          <a:pt x="34" y="127"/>
                        </a:cubicBezTo>
                        <a:cubicBezTo>
                          <a:pt x="34" y="130"/>
                          <a:pt x="35" y="133"/>
                          <a:pt x="35" y="137"/>
                        </a:cubicBezTo>
                        <a:cubicBezTo>
                          <a:pt x="39" y="156"/>
                          <a:pt x="36" y="152"/>
                          <a:pt x="30" y="179"/>
                        </a:cubicBezTo>
                        <a:cubicBezTo>
                          <a:pt x="28" y="189"/>
                          <a:pt x="26" y="197"/>
                          <a:pt x="25" y="202"/>
                        </a:cubicBezTo>
                        <a:cubicBezTo>
                          <a:pt x="24" y="208"/>
                          <a:pt x="23" y="211"/>
                          <a:pt x="23" y="211"/>
                        </a:cubicBezTo>
                        <a:lnTo>
                          <a:pt x="14" y="21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1" name="Freeform 27">
                    <a:extLst>
                      <a:ext uri="{FF2B5EF4-FFF2-40B4-BE49-F238E27FC236}">
                        <a16:creationId xmlns:a16="http://schemas.microsoft.com/office/drawing/2014/main" id="{60B818F8-E355-31E9-274C-6CE8032E4E2D}"/>
                      </a:ext>
                    </a:extLst>
                  </p:cNvPr>
                  <p:cNvSpPr>
                    <a:spLocks/>
                  </p:cNvSpPr>
                  <p:nvPr/>
                </p:nvSpPr>
                <p:spPr bwMode="auto">
                  <a:xfrm>
                    <a:off x="4947" y="1241"/>
                    <a:ext cx="41" cy="63"/>
                  </a:xfrm>
                  <a:custGeom>
                    <a:avLst/>
                    <a:gdLst>
                      <a:gd name="T0" fmla="*/ 0 w 76"/>
                      <a:gd name="T1" fmla="*/ 103 h 117"/>
                      <a:gd name="T2" fmla="*/ 4 w 76"/>
                      <a:gd name="T3" fmla="*/ 100 h 117"/>
                      <a:gd name="T4" fmla="*/ 55 w 76"/>
                      <a:gd name="T5" fmla="*/ 54 h 117"/>
                      <a:gd name="T6" fmla="*/ 55 w 76"/>
                      <a:gd name="T7" fmla="*/ 54 h 117"/>
                      <a:gd name="T8" fmla="*/ 62 w 76"/>
                      <a:gd name="T9" fmla="*/ 21 h 117"/>
                      <a:gd name="T10" fmla="*/ 62 w 76"/>
                      <a:gd name="T11" fmla="*/ 0 h 117"/>
                      <a:gd name="T12" fmla="*/ 70 w 76"/>
                      <a:gd name="T13" fmla="*/ 0 h 117"/>
                      <a:gd name="T14" fmla="*/ 66 w 76"/>
                      <a:gd name="T15" fmla="*/ 65 h 117"/>
                      <a:gd name="T16" fmla="*/ 29 w 76"/>
                      <a:gd name="T17" fmla="*/ 104 h 117"/>
                      <a:gd name="T18" fmla="*/ 18 w 76"/>
                      <a:gd name="T19" fmla="*/ 113 h 117"/>
                      <a:gd name="T20" fmla="*/ 13 w 76"/>
                      <a:gd name="T21" fmla="*/ 117 h 117"/>
                      <a:gd name="T22" fmla="*/ 0 w 76"/>
                      <a:gd name="T23" fmla="*/ 10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7">
                        <a:moveTo>
                          <a:pt x="0" y="103"/>
                        </a:moveTo>
                        <a:cubicBezTo>
                          <a:pt x="0" y="103"/>
                          <a:pt x="1" y="102"/>
                          <a:pt x="4" y="100"/>
                        </a:cubicBezTo>
                        <a:cubicBezTo>
                          <a:pt x="17" y="90"/>
                          <a:pt x="46" y="67"/>
                          <a:pt x="55" y="54"/>
                        </a:cubicBezTo>
                        <a:cubicBezTo>
                          <a:pt x="55" y="54"/>
                          <a:pt x="55" y="53"/>
                          <a:pt x="55" y="54"/>
                        </a:cubicBezTo>
                        <a:cubicBezTo>
                          <a:pt x="61" y="36"/>
                          <a:pt x="61" y="29"/>
                          <a:pt x="62" y="21"/>
                        </a:cubicBezTo>
                        <a:cubicBezTo>
                          <a:pt x="62" y="16"/>
                          <a:pt x="63" y="10"/>
                          <a:pt x="62" y="0"/>
                        </a:cubicBezTo>
                        <a:cubicBezTo>
                          <a:pt x="70" y="0"/>
                          <a:pt x="70" y="0"/>
                          <a:pt x="70" y="0"/>
                        </a:cubicBezTo>
                        <a:cubicBezTo>
                          <a:pt x="75" y="18"/>
                          <a:pt x="76" y="49"/>
                          <a:pt x="66" y="65"/>
                        </a:cubicBezTo>
                        <a:cubicBezTo>
                          <a:pt x="57" y="78"/>
                          <a:pt x="41" y="93"/>
                          <a:pt x="29" y="104"/>
                        </a:cubicBezTo>
                        <a:cubicBezTo>
                          <a:pt x="25" y="108"/>
                          <a:pt x="21" y="111"/>
                          <a:pt x="18" y="113"/>
                        </a:cubicBezTo>
                        <a:cubicBezTo>
                          <a:pt x="15" y="116"/>
                          <a:pt x="13" y="117"/>
                          <a:pt x="13" y="117"/>
                        </a:cubicBezTo>
                        <a:lnTo>
                          <a:pt x="0" y="103"/>
                        </a:lnTo>
                        <a:close/>
                      </a:path>
                    </a:pathLst>
                  </a:custGeom>
                  <a:solidFill>
                    <a:srgbClr val="242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2" name="Freeform 28">
                    <a:extLst>
                      <a:ext uri="{FF2B5EF4-FFF2-40B4-BE49-F238E27FC236}">
                        <a16:creationId xmlns:a16="http://schemas.microsoft.com/office/drawing/2014/main" id="{30852220-A9C5-8A14-4DC8-612860A5A73D}"/>
                      </a:ext>
                    </a:extLst>
                  </p:cNvPr>
                  <p:cNvSpPr>
                    <a:spLocks/>
                  </p:cNvSpPr>
                  <p:nvPr/>
                </p:nvSpPr>
                <p:spPr bwMode="auto">
                  <a:xfrm>
                    <a:off x="4902" y="1240"/>
                    <a:ext cx="47" cy="66"/>
                  </a:xfrm>
                  <a:custGeom>
                    <a:avLst/>
                    <a:gdLst>
                      <a:gd name="T0" fmla="*/ 75 w 86"/>
                      <a:gd name="T1" fmla="*/ 123 h 123"/>
                      <a:gd name="T2" fmla="*/ 18 w 86"/>
                      <a:gd name="T3" fmla="*/ 65 h 123"/>
                      <a:gd name="T4" fmla="*/ 0 w 86"/>
                      <a:gd name="T5" fmla="*/ 2 h 123"/>
                      <a:gd name="T6" fmla="*/ 8 w 86"/>
                      <a:gd name="T7" fmla="*/ 0 h 123"/>
                      <a:gd name="T8" fmla="*/ 9 w 86"/>
                      <a:gd name="T9" fmla="*/ 1 h 123"/>
                      <a:gd name="T10" fmla="*/ 30 w 86"/>
                      <a:gd name="T11" fmla="*/ 56 h 123"/>
                      <a:gd name="T12" fmla="*/ 31 w 86"/>
                      <a:gd name="T13" fmla="*/ 56 h 123"/>
                      <a:gd name="T14" fmla="*/ 86 w 86"/>
                      <a:gd name="T15" fmla="*/ 107 h 123"/>
                      <a:gd name="T16" fmla="*/ 75 w 86"/>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23">
                        <a:moveTo>
                          <a:pt x="75" y="123"/>
                        </a:moveTo>
                        <a:cubicBezTo>
                          <a:pt x="54" y="103"/>
                          <a:pt x="25" y="78"/>
                          <a:pt x="18" y="65"/>
                        </a:cubicBezTo>
                        <a:cubicBezTo>
                          <a:pt x="14" y="59"/>
                          <a:pt x="3" y="13"/>
                          <a:pt x="0" y="2"/>
                        </a:cubicBezTo>
                        <a:cubicBezTo>
                          <a:pt x="8" y="0"/>
                          <a:pt x="8" y="0"/>
                          <a:pt x="8" y="0"/>
                        </a:cubicBezTo>
                        <a:cubicBezTo>
                          <a:pt x="8" y="0"/>
                          <a:pt x="8" y="1"/>
                          <a:pt x="9" y="1"/>
                        </a:cubicBezTo>
                        <a:cubicBezTo>
                          <a:pt x="9" y="3"/>
                          <a:pt x="30" y="56"/>
                          <a:pt x="30" y="56"/>
                        </a:cubicBezTo>
                        <a:cubicBezTo>
                          <a:pt x="30" y="56"/>
                          <a:pt x="30" y="56"/>
                          <a:pt x="31" y="56"/>
                        </a:cubicBezTo>
                        <a:cubicBezTo>
                          <a:pt x="34" y="63"/>
                          <a:pt x="68" y="91"/>
                          <a:pt x="86" y="107"/>
                        </a:cubicBezTo>
                        <a:lnTo>
                          <a:pt x="75" y="123"/>
                        </a:lnTo>
                        <a:close/>
                      </a:path>
                    </a:pathLst>
                  </a:custGeom>
                  <a:solidFill>
                    <a:srgbClr val="242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3" name="Freeform 29">
                    <a:extLst>
                      <a:ext uri="{FF2B5EF4-FFF2-40B4-BE49-F238E27FC236}">
                        <a16:creationId xmlns:a16="http://schemas.microsoft.com/office/drawing/2014/main" id="{160C0DE3-439C-61DD-6BDA-143A9F24395B}"/>
                      </a:ext>
                    </a:extLst>
                  </p:cNvPr>
                  <p:cNvSpPr>
                    <a:spLocks/>
                  </p:cNvSpPr>
                  <p:nvPr/>
                </p:nvSpPr>
                <p:spPr bwMode="auto">
                  <a:xfrm>
                    <a:off x="4924" y="1329"/>
                    <a:ext cx="43" cy="72"/>
                  </a:xfrm>
                  <a:custGeom>
                    <a:avLst/>
                    <a:gdLst>
                      <a:gd name="T0" fmla="*/ 57 w 81"/>
                      <a:gd name="T1" fmla="*/ 2 h 134"/>
                      <a:gd name="T2" fmla="*/ 43 w 81"/>
                      <a:gd name="T3" fmla="*/ 2 h 134"/>
                      <a:gd name="T4" fmla="*/ 43 w 81"/>
                      <a:gd name="T5" fmla="*/ 2 h 134"/>
                      <a:gd name="T6" fmla="*/ 23 w 81"/>
                      <a:gd name="T7" fmla="*/ 0 h 134"/>
                      <a:gd name="T8" fmla="*/ 6 w 81"/>
                      <a:gd name="T9" fmla="*/ 133 h 134"/>
                      <a:gd name="T10" fmla="*/ 69 w 81"/>
                      <a:gd name="T11" fmla="*/ 134 h 134"/>
                      <a:gd name="T12" fmla="*/ 57 w 81"/>
                      <a:gd name="T13" fmla="*/ 2 h 134"/>
                    </a:gdLst>
                    <a:ahLst/>
                    <a:cxnLst>
                      <a:cxn ang="0">
                        <a:pos x="T0" y="T1"/>
                      </a:cxn>
                      <a:cxn ang="0">
                        <a:pos x="T2" y="T3"/>
                      </a:cxn>
                      <a:cxn ang="0">
                        <a:pos x="T4" y="T5"/>
                      </a:cxn>
                      <a:cxn ang="0">
                        <a:pos x="T6" y="T7"/>
                      </a:cxn>
                      <a:cxn ang="0">
                        <a:pos x="T8" y="T9"/>
                      </a:cxn>
                      <a:cxn ang="0">
                        <a:pos x="T10" y="T11"/>
                      </a:cxn>
                      <a:cxn ang="0">
                        <a:pos x="T12" y="T13"/>
                      </a:cxn>
                    </a:cxnLst>
                    <a:rect l="0" t="0" r="r" b="b"/>
                    <a:pathLst>
                      <a:path w="81" h="134">
                        <a:moveTo>
                          <a:pt x="57" y="2"/>
                        </a:moveTo>
                        <a:cubicBezTo>
                          <a:pt x="52" y="2"/>
                          <a:pt x="48" y="2"/>
                          <a:pt x="43" y="2"/>
                        </a:cubicBezTo>
                        <a:cubicBezTo>
                          <a:pt x="43" y="2"/>
                          <a:pt x="43" y="2"/>
                          <a:pt x="43" y="2"/>
                        </a:cubicBezTo>
                        <a:cubicBezTo>
                          <a:pt x="33" y="2"/>
                          <a:pt x="33" y="0"/>
                          <a:pt x="23" y="0"/>
                        </a:cubicBezTo>
                        <a:cubicBezTo>
                          <a:pt x="0" y="35"/>
                          <a:pt x="6" y="133"/>
                          <a:pt x="6" y="133"/>
                        </a:cubicBezTo>
                        <a:cubicBezTo>
                          <a:pt x="69" y="134"/>
                          <a:pt x="69" y="134"/>
                          <a:pt x="69" y="134"/>
                        </a:cubicBezTo>
                        <a:cubicBezTo>
                          <a:pt x="69" y="134"/>
                          <a:pt x="81" y="33"/>
                          <a:pt x="57" y="2"/>
                        </a:cubicBezTo>
                        <a:close/>
                      </a:path>
                    </a:pathLst>
                  </a:custGeom>
                  <a:solidFill>
                    <a:srgbClr val="335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4" name="Freeform 30">
                    <a:extLst>
                      <a:ext uri="{FF2B5EF4-FFF2-40B4-BE49-F238E27FC236}">
                        <a16:creationId xmlns:a16="http://schemas.microsoft.com/office/drawing/2014/main" id="{ED8DF17D-9114-4905-CCD1-2A8B9A6ABAD4}"/>
                      </a:ext>
                    </a:extLst>
                  </p:cNvPr>
                  <p:cNvSpPr>
                    <a:spLocks/>
                  </p:cNvSpPr>
                  <p:nvPr/>
                </p:nvSpPr>
                <p:spPr bwMode="auto">
                  <a:xfrm>
                    <a:off x="4926" y="1289"/>
                    <a:ext cx="40" cy="79"/>
                  </a:xfrm>
                  <a:custGeom>
                    <a:avLst/>
                    <a:gdLst>
                      <a:gd name="T0" fmla="*/ 57 w 76"/>
                      <a:gd name="T1" fmla="*/ 74 h 146"/>
                      <a:gd name="T2" fmla="*/ 66 w 76"/>
                      <a:gd name="T3" fmla="*/ 31 h 146"/>
                      <a:gd name="T4" fmla="*/ 76 w 76"/>
                      <a:gd name="T5" fmla="*/ 8 h 146"/>
                      <a:gd name="T6" fmla="*/ 38 w 76"/>
                      <a:gd name="T7" fmla="*/ 0 h 146"/>
                      <a:gd name="T8" fmla="*/ 8 w 76"/>
                      <a:gd name="T9" fmla="*/ 8 h 146"/>
                      <a:gd name="T10" fmla="*/ 18 w 76"/>
                      <a:gd name="T11" fmla="*/ 30 h 146"/>
                      <a:gd name="T12" fmla="*/ 12 w 76"/>
                      <a:gd name="T13" fmla="*/ 73 h 146"/>
                      <a:gd name="T14" fmla="*/ 0 w 76"/>
                      <a:gd name="T15" fmla="*/ 140 h 146"/>
                      <a:gd name="T16" fmla="*/ 25 w 76"/>
                      <a:gd name="T17" fmla="*/ 144 h 146"/>
                      <a:gd name="T18" fmla="*/ 32 w 76"/>
                      <a:gd name="T19" fmla="*/ 135 h 146"/>
                      <a:gd name="T20" fmla="*/ 37 w 76"/>
                      <a:gd name="T21" fmla="*/ 146 h 146"/>
                      <a:gd name="T22" fmla="*/ 73 w 76"/>
                      <a:gd name="T23" fmla="*/ 139 h 146"/>
                      <a:gd name="T24" fmla="*/ 57 w 76"/>
                      <a:gd name="T2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46">
                        <a:moveTo>
                          <a:pt x="57" y="74"/>
                        </a:moveTo>
                        <a:cubicBezTo>
                          <a:pt x="54" y="61"/>
                          <a:pt x="56" y="60"/>
                          <a:pt x="66" y="31"/>
                        </a:cubicBezTo>
                        <a:cubicBezTo>
                          <a:pt x="69" y="22"/>
                          <a:pt x="71" y="15"/>
                          <a:pt x="76" y="8"/>
                        </a:cubicBezTo>
                        <a:cubicBezTo>
                          <a:pt x="70" y="4"/>
                          <a:pt x="57" y="0"/>
                          <a:pt x="38" y="0"/>
                        </a:cubicBezTo>
                        <a:cubicBezTo>
                          <a:pt x="31" y="0"/>
                          <a:pt x="14" y="7"/>
                          <a:pt x="8" y="8"/>
                        </a:cubicBezTo>
                        <a:cubicBezTo>
                          <a:pt x="16" y="15"/>
                          <a:pt x="17" y="23"/>
                          <a:pt x="18" y="30"/>
                        </a:cubicBezTo>
                        <a:cubicBezTo>
                          <a:pt x="20" y="42"/>
                          <a:pt x="18" y="59"/>
                          <a:pt x="12" y="73"/>
                        </a:cubicBezTo>
                        <a:cubicBezTo>
                          <a:pt x="4" y="93"/>
                          <a:pt x="0" y="129"/>
                          <a:pt x="0" y="140"/>
                        </a:cubicBezTo>
                        <a:cubicBezTo>
                          <a:pt x="25" y="144"/>
                          <a:pt x="25" y="144"/>
                          <a:pt x="25" y="144"/>
                        </a:cubicBezTo>
                        <a:cubicBezTo>
                          <a:pt x="32" y="135"/>
                          <a:pt x="32" y="135"/>
                          <a:pt x="32" y="135"/>
                        </a:cubicBezTo>
                        <a:cubicBezTo>
                          <a:pt x="37" y="146"/>
                          <a:pt x="37" y="146"/>
                          <a:pt x="37" y="146"/>
                        </a:cubicBezTo>
                        <a:cubicBezTo>
                          <a:pt x="73" y="139"/>
                          <a:pt x="73" y="139"/>
                          <a:pt x="73" y="139"/>
                        </a:cubicBezTo>
                        <a:cubicBezTo>
                          <a:pt x="67" y="105"/>
                          <a:pt x="59" y="88"/>
                          <a:pt x="57" y="74"/>
                        </a:cubicBezTo>
                        <a:close/>
                      </a:path>
                    </a:pathLst>
                  </a:custGeom>
                  <a:solidFill>
                    <a:srgbClr val="242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5" name="Freeform 31">
                    <a:extLst>
                      <a:ext uri="{FF2B5EF4-FFF2-40B4-BE49-F238E27FC236}">
                        <a16:creationId xmlns:a16="http://schemas.microsoft.com/office/drawing/2014/main" id="{2D965BA3-34EB-BF64-9A56-A86A6CAE6AD4}"/>
                      </a:ext>
                    </a:extLst>
                  </p:cNvPr>
                  <p:cNvSpPr>
                    <a:spLocks/>
                  </p:cNvSpPr>
                  <p:nvPr/>
                </p:nvSpPr>
                <p:spPr bwMode="auto">
                  <a:xfrm>
                    <a:off x="4931" y="1438"/>
                    <a:ext cx="8" cy="30"/>
                  </a:xfrm>
                  <a:custGeom>
                    <a:avLst/>
                    <a:gdLst>
                      <a:gd name="T0" fmla="*/ 3 w 15"/>
                      <a:gd name="T1" fmla="*/ 31 h 56"/>
                      <a:gd name="T2" fmla="*/ 0 w 15"/>
                      <a:gd name="T3" fmla="*/ 0 h 56"/>
                      <a:gd name="T4" fmla="*/ 13 w 15"/>
                      <a:gd name="T5" fmla="*/ 10 h 56"/>
                      <a:gd name="T6" fmla="*/ 14 w 15"/>
                      <a:gd name="T7" fmla="*/ 30 h 56"/>
                      <a:gd name="T8" fmla="*/ 11 w 15"/>
                      <a:gd name="T9" fmla="*/ 51 h 56"/>
                      <a:gd name="T10" fmla="*/ 7 w 15"/>
                      <a:gd name="T11" fmla="*/ 53 h 56"/>
                      <a:gd name="T12" fmla="*/ 3 w 15"/>
                      <a:gd name="T13" fmla="*/ 31 h 56"/>
                    </a:gdLst>
                    <a:ahLst/>
                    <a:cxnLst>
                      <a:cxn ang="0">
                        <a:pos x="T0" y="T1"/>
                      </a:cxn>
                      <a:cxn ang="0">
                        <a:pos x="T2" y="T3"/>
                      </a:cxn>
                      <a:cxn ang="0">
                        <a:pos x="T4" y="T5"/>
                      </a:cxn>
                      <a:cxn ang="0">
                        <a:pos x="T6" y="T7"/>
                      </a:cxn>
                      <a:cxn ang="0">
                        <a:pos x="T8" y="T9"/>
                      </a:cxn>
                      <a:cxn ang="0">
                        <a:pos x="T10" y="T11"/>
                      </a:cxn>
                      <a:cxn ang="0">
                        <a:pos x="T12" y="T13"/>
                      </a:cxn>
                    </a:cxnLst>
                    <a:rect l="0" t="0" r="r" b="b"/>
                    <a:pathLst>
                      <a:path w="15" h="56">
                        <a:moveTo>
                          <a:pt x="3" y="31"/>
                        </a:moveTo>
                        <a:cubicBezTo>
                          <a:pt x="4" y="28"/>
                          <a:pt x="0" y="0"/>
                          <a:pt x="0" y="0"/>
                        </a:cubicBezTo>
                        <a:cubicBezTo>
                          <a:pt x="13" y="10"/>
                          <a:pt x="13" y="10"/>
                          <a:pt x="13" y="10"/>
                        </a:cubicBezTo>
                        <a:cubicBezTo>
                          <a:pt x="13" y="15"/>
                          <a:pt x="14" y="29"/>
                          <a:pt x="14" y="30"/>
                        </a:cubicBezTo>
                        <a:cubicBezTo>
                          <a:pt x="14" y="40"/>
                          <a:pt x="15" y="40"/>
                          <a:pt x="11" y="51"/>
                        </a:cubicBezTo>
                        <a:cubicBezTo>
                          <a:pt x="10" y="53"/>
                          <a:pt x="9" y="56"/>
                          <a:pt x="7" y="53"/>
                        </a:cubicBezTo>
                        <a:cubicBezTo>
                          <a:pt x="3" y="47"/>
                          <a:pt x="3" y="42"/>
                          <a:pt x="3" y="3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6" name="Freeform 32">
                    <a:extLst>
                      <a:ext uri="{FF2B5EF4-FFF2-40B4-BE49-F238E27FC236}">
                        <a16:creationId xmlns:a16="http://schemas.microsoft.com/office/drawing/2014/main" id="{E023DC1C-AD7F-9ED7-CEB5-98AD9CB0135E}"/>
                      </a:ext>
                    </a:extLst>
                  </p:cNvPr>
                  <p:cNvSpPr>
                    <a:spLocks/>
                  </p:cNvSpPr>
                  <p:nvPr/>
                </p:nvSpPr>
                <p:spPr bwMode="auto">
                  <a:xfrm>
                    <a:off x="4929" y="1450"/>
                    <a:ext cx="10" cy="24"/>
                  </a:xfrm>
                  <a:custGeom>
                    <a:avLst/>
                    <a:gdLst>
                      <a:gd name="T0" fmla="*/ 8 w 20"/>
                      <a:gd name="T1" fmla="*/ 12 h 44"/>
                      <a:gd name="T2" fmla="*/ 20 w 20"/>
                      <a:gd name="T3" fmla="*/ 13 h 44"/>
                      <a:gd name="T4" fmla="*/ 19 w 20"/>
                      <a:gd name="T5" fmla="*/ 5 h 44"/>
                      <a:gd name="T6" fmla="*/ 14 w 20"/>
                      <a:gd name="T7" fmla="*/ 0 h 44"/>
                      <a:gd name="T8" fmla="*/ 13 w 20"/>
                      <a:gd name="T9" fmla="*/ 0 h 44"/>
                      <a:gd name="T10" fmla="*/ 8 w 20"/>
                      <a:gd name="T11" fmla="*/ 6 h 44"/>
                      <a:gd name="T12" fmla="*/ 7 w 20"/>
                      <a:gd name="T13" fmla="*/ 43 h 44"/>
                      <a:gd name="T14" fmla="*/ 8 w 20"/>
                      <a:gd name="T15" fmla="*/ 44 h 44"/>
                      <a:gd name="T16" fmla="*/ 7 w 20"/>
                      <a:gd name="T17" fmla="*/ 43 h 44"/>
                      <a:gd name="T18" fmla="*/ 8 w 20"/>
                      <a:gd name="T19"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4">
                        <a:moveTo>
                          <a:pt x="8" y="12"/>
                        </a:moveTo>
                        <a:cubicBezTo>
                          <a:pt x="20" y="13"/>
                          <a:pt x="20" y="13"/>
                          <a:pt x="20" y="13"/>
                        </a:cubicBezTo>
                        <a:cubicBezTo>
                          <a:pt x="20" y="10"/>
                          <a:pt x="20" y="8"/>
                          <a:pt x="19" y="5"/>
                        </a:cubicBezTo>
                        <a:cubicBezTo>
                          <a:pt x="19" y="3"/>
                          <a:pt x="17" y="0"/>
                          <a:pt x="14" y="0"/>
                        </a:cubicBezTo>
                        <a:cubicBezTo>
                          <a:pt x="13" y="0"/>
                          <a:pt x="13" y="0"/>
                          <a:pt x="13" y="0"/>
                        </a:cubicBezTo>
                        <a:cubicBezTo>
                          <a:pt x="11" y="1"/>
                          <a:pt x="8" y="3"/>
                          <a:pt x="8" y="6"/>
                        </a:cubicBezTo>
                        <a:cubicBezTo>
                          <a:pt x="6" y="13"/>
                          <a:pt x="0" y="29"/>
                          <a:pt x="7" y="43"/>
                        </a:cubicBezTo>
                        <a:cubicBezTo>
                          <a:pt x="7" y="43"/>
                          <a:pt x="7" y="43"/>
                          <a:pt x="8" y="44"/>
                        </a:cubicBezTo>
                        <a:cubicBezTo>
                          <a:pt x="7" y="43"/>
                          <a:pt x="7" y="43"/>
                          <a:pt x="7" y="43"/>
                        </a:cubicBezTo>
                        <a:cubicBezTo>
                          <a:pt x="7" y="43"/>
                          <a:pt x="3" y="25"/>
                          <a:pt x="8" y="12"/>
                        </a:cubicBezTo>
                        <a:close/>
                      </a:path>
                    </a:pathLst>
                  </a:custGeom>
                  <a:solidFill>
                    <a:srgbClr val="3F4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7" name="Freeform 33">
                    <a:extLst>
                      <a:ext uri="{FF2B5EF4-FFF2-40B4-BE49-F238E27FC236}">
                        <a16:creationId xmlns:a16="http://schemas.microsoft.com/office/drawing/2014/main" id="{384BA087-1F85-3C0F-C27A-B6790D46E7A8}"/>
                      </a:ext>
                    </a:extLst>
                  </p:cNvPr>
                  <p:cNvSpPr>
                    <a:spLocks/>
                  </p:cNvSpPr>
                  <p:nvPr/>
                </p:nvSpPr>
                <p:spPr bwMode="auto">
                  <a:xfrm>
                    <a:off x="4930" y="1457"/>
                    <a:ext cx="9" cy="17"/>
                  </a:xfrm>
                  <a:custGeom>
                    <a:avLst/>
                    <a:gdLst>
                      <a:gd name="T0" fmla="*/ 8 w 17"/>
                      <a:gd name="T1" fmla="*/ 31 h 32"/>
                      <a:gd name="T2" fmla="*/ 10 w 17"/>
                      <a:gd name="T3" fmla="*/ 30 h 32"/>
                      <a:gd name="T4" fmla="*/ 17 w 17"/>
                      <a:gd name="T5" fmla="*/ 1 h 32"/>
                      <a:gd name="T6" fmla="*/ 5 w 17"/>
                      <a:gd name="T7" fmla="*/ 0 h 32"/>
                      <a:gd name="T8" fmla="*/ 4 w 17"/>
                      <a:gd name="T9" fmla="*/ 31 h 32"/>
                      <a:gd name="T10" fmla="*/ 5 w 17"/>
                      <a:gd name="T11" fmla="*/ 32 h 32"/>
                      <a:gd name="T12" fmla="*/ 5 w 17"/>
                      <a:gd name="T13" fmla="*/ 32 h 32"/>
                      <a:gd name="T14" fmla="*/ 8 w 17"/>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8" y="31"/>
                        </a:moveTo>
                        <a:cubicBezTo>
                          <a:pt x="9" y="31"/>
                          <a:pt x="9" y="31"/>
                          <a:pt x="10" y="30"/>
                        </a:cubicBezTo>
                        <a:cubicBezTo>
                          <a:pt x="12" y="26"/>
                          <a:pt x="17" y="15"/>
                          <a:pt x="17" y="1"/>
                        </a:cubicBezTo>
                        <a:cubicBezTo>
                          <a:pt x="5" y="0"/>
                          <a:pt x="5" y="0"/>
                          <a:pt x="5" y="0"/>
                        </a:cubicBezTo>
                        <a:cubicBezTo>
                          <a:pt x="0" y="13"/>
                          <a:pt x="4" y="31"/>
                          <a:pt x="4" y="31"/>
                        </a:cubicBezTo>
                        <a:cubicBezTo>
                          <a:pt x="5" y="32"/>
                          <a:pt x="5" y="32"/>
                          <a:pt x="5" y="32"/>
                        </a:cubicBezTo>
                        <a:cubicBezTo>
                          <a:pt x="5" y="32"/>
                          <a:pt x="5" y="32"/>
                          <a:pt x="5" y="32"/>
                        </a:cubicBezTo>
                        <a:lnTo>
                          <a:pt x="8" y="31"/>
                        </a:lnTo>
                        <a:close/>
                      </a:path>
                    </a:pathLst>
                  </a:custGeom>
                  <a:solidFill>
                    <a:srgbClr val="242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8" name="Freeform 34">
                    <a:extLst>
                      <a:ext uri="{FF2B5EF4-FFF2-40B4-BE49-F238E27FC236}">
                        <a16:creationId xmlns:a16="http://schemas.microsoft.com/office/drawing/2014/main" id="{D40A31E3-927D-D103-A218-EA6C0901E6F4}"/>
                      </a:ext>
                    </a:extLst>
                  </p:cNvPr>
                  <p:cNvSpPr>
                    <a:spLocks/>
                  </p:cNvSpPr>
                  <p:nvPr/>
                </p:nvSpPr>
                <p:spPr bwMode="auto">
                  <a:xfrm>
                    <a:off x="4933" y="1457"/>
                    <a:ext cx="6" cy="17"/>
                  </a:xfrm>
                  <a:custGeom>
                    <a:avLst/>
                    <a:gdLst>
                      <a:gd name="T0" fmla="*/ 12 w 12"/>
                      <a:gd name="T1" fmla="*/ 0 h 32"/>
                      <a:gd name="T2" fmla="*/ 9 w 12"/>
                      <a:gd name="T3" fmla="*/ 32 h 32"/>
                      <a:gd name="T4" fmla="*/ 6 w 12"/>
                      <a:gd name="T5" fmla="*/ 32 h 32"/>
                      <a:gd name="T6" fmla="*/ 0 w 12"/>
                      <a:gd name="T7" fmla="*/ 0 h 32"/>
                      <a:gd name="T8" fmla="*/ 12 w 12"/>
                      <a:gd name="T9" fmla="*/ 0 h 32"/>
                    </a:gdLst>
                    <a:ahLst/>
                    <a:cxnLst>
                      <a:cxn ang="0">
                        <a:pos x="T0" y="T1"/>
                      </a:cxn>
                      <a:cxn ang="0">
                        <a:pos x="T2" y="T3"/>
                      </a:cxn>
                      <a:cxn ang="0">
                        <a:pos x="T4" y="T5"/>
                      </a:cxn>
                      <a:cxn ang="0">
                        <a:pos x="T6" y="T7"/>
                      </a:cxn>
                      <a:cxn ang="0">
                        <a:pos x="T8" y="T9"/>
                      </a:cxn>
                    </a:cxnLst>
                    <a:rect l="0" t="0" r="r" b="b"/>
                    <a:pathLst>
                      <a:path w="12" h="32">
                        <a:moveTo>
                          <a:pt x="12" y="0"/>
                        </a:moveTo>
                        <a:cubicBezTo>
                          <a:pt x="12" y="4"/>
                          <a:pt x="12" y="2"/>
                          <a:pt x="9" y="32"/>
                        </a:cubicBezTo>
                        <a:cubicBezTo>
                          <a:pt x="6" y="32"/>
                          <a:pt x="6" y="32"/>
                          <a:pt x="6" y="32"/>
                        </a:cubicBezTo>
                        <a:cubicBezTo>
                          <a:pt x="7" y="20"/>
                          <a:pt x="5" y="9"/>
                          <a:pt x="0" y="0"/>
                        </a:cubicBezTo>
                        <a:lnTo>
                          <a:pt x="12" y="0"/>
                        </a:lnTo>
                        <a:close/>
                      </a:path>
                    </a:pathLst>
                  </a:custGeom>
                  <a:solidFill>
                    <a:srgbClr val="3F4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9" name="Freeform 35">
                    <a:extLst>
                      <a:ext uri="{FF2B5EF4-FFF2-40B4-BE49-F238E27FC236}">
                        <a16:creationId xmlns:a16="http://schemas.microsoft.com/office/drawing/2014/main" id="{9630EE31-A8A0-C0D7-93F8-AEC147094B1A}"/>
                      </a:ext>
                    </a:extLst>
                  </p:cNvPr>
                  <p:cNvSpPr>
                    <a:spLocks/>
                  </p:cNvSpPr>
                  <p:nvPr/>
                </p:nvSpPr>
                <p:spPr bwMode="auto">
                  <a:xfrm>
                    <a:off x="4942" y="1450"/>
                    <a:ext cx="10" cy="24"/>
                  </a:xfrm>
                  <a:custGeom>
                    <a:avLst/>
                    <a:gdLst>
                      <a:gd name="T0" fmla="*/ 8 w 20"/>
                      <a:gd name="T1" fmla="*/ 12 h 44"/>
                      <a:gd name="T2" fmla="*/ 20 w 20"/>
                      <a:gd name="T3" fmla="*/ 13 h 44"/>
                      <a:gd name="T4" fmla="*/ 19 w 20"/>
                      <a:gd name="T5" fmla="*/ 5 h 44"/>
                      <a:gd name="T6" fmla="*/ 14 w 20"/>
                      <a:gd name="T7" fmla="*/ 0 h 44"/>
                      <a:gd name="T8" fmla="*/ 13 w 20"/>
                      <a:gd name="T9" fmla="*/ 0 h 44"/>
                      <a:gd name="T10" fmla="*/ 7 w 20"/>
                      <a:gd name="T11" fmla="*/ 6 h 44"/>
                      <a:gd name="T12" fmla="*/ 7 w 20"/>
                      <a:gd name="T13" fmla="*/ 43 h 44"/>
                      <a:gd name="T14" fmla="*/ 8 w 20"/>
                      <a:gd name="T15" fmla="*/ 44 h 44"/>
                      <a:gd name="T16" fmla="*/ 7 w 20"/>
                      <a:gd name="T17" fmla="*/ 43 h 44"/>
                      <a:gd name="T18" fmla="*/ 8 w 20"/>
                      <a:gd name="T19"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4">
                        <a:moveTo>
                          <a:pt x="8" y="12"/>
                        </a:moveTo>
                        <a:cubicBezTo>
                          <a:pt x="20" y="13"/>
                          <a:pt x="20" y="13"/>
                          <a:pt x="20" y="13"/>
                        </a:cubicBezTo>
                        <a:cubicBezTo>
                          <a:pt x="20" y="10"/>
                          <a:pt x="19" y="8"/>
                          <a:pt x="19" y="5"/>
                        </a:cubicBezTo>
                        <a:cubicBezTo>
                          <a:pt x="19" y="3"/>
                          <a:pt x="17" y="0"/>
                          <a:pt x="14" y="0"/>
                        </a:cubicBezTo>
                        <a:cubicBezTo>
                          <a:pt x="13" y="0"/>
                          <a:pt x="13" y="0"/>
                          <a:pt x="13" y="0"/>
                        </a:cubicBezTo>
                        <a:cubicBezTo>
                          <a:pt x="11" y="1"/>
                          <a:pt x="8" y="3"/>
                          <a:pt x="7" y="6"/>
                        </a:cubicBezTo>
                        <a:cubicBezTo>
                          <a:pt x="6" y="13"/>
                          <a:pt x="0" y="29"/>
                          <a:pt x="7" y="43"/>
                        </a:cubicBezTo>
                        <a:cubicBezTo>
                          <a:pt x="7" y="43"/>
                          <a:pt x="7" y="43"/>
                          <a:pt x="8" y="44"/>
                        </a:cubicBezTo>
                        <a:cubicBezTo>
                          <a:pt x="7" y="43"/>
                          <a:pt x="7" y="43"/>
                          <a:pt x="7" y="43"/>
                        </a:cubicBezTo>
                        <a:cubicBezTo>
                          <a:pt x="7" y="43"/>
                          <a:pt x="2" y="25"/>
                          <a:pt x="8" y="12"/>
                        </a:cubicBezTo>
                        <a:close/>
                      </a:path>
                    </a:pathLst>
                  </a:custGeom>
                  <a:solidFill>
                    <a:srgbClr val="3F4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0" name="Freeform 36">
                    <a:extLst>
                      <a:ext uri="{FF2B5EF4-FFF2-40B4-BE49-F238E27FC236}">
                        <a16:creationId xmlns:a16="http://schemas.microsoft.com/office/drawing/2014/main" id="{EB4E450B-3E28-DBAC-7045-F76187C51CF3}"/>
                      </a:ext>
                    </a:extLst>
                  </p:cNvPr>
                  <p:cNvSpPr>
                    <a:spLocks/>
                  </p:cNvSpPr>
                  <p:nvPr/>
                </p:nvSpPr>
                <p:spPr bwMode="auto">
                  <a:xfrm>
                    <a:off x="4943" y="1457"/>
                    <a:ext cx="9" cy="17"/>
                  </a:xfrm>
                  <a:custGeom>
                    <a:avLst/>
                    <a:gdLst>
                      <a:gd name="T0" fmla="*/ 9 w 18"/>
                      <a:gd name="T1" fmla="*/ 31 h 32"/>
                      <a:gd name="T2" fmla="*/ 11 w 18"/>
                      <a:gd name="T3" fmla="*/ 30 h 32"/>
                      <a:gd name="T4" fmla="*/ 18 w 18"/>
                      <a:gd name="T5" fmla="*/ 1 h 32"/>
                      <a:gd name="T6" fmla="*/ 6 w 18"/>
                      <a:gd name="T7" fmla="*/ 0 h 32"/>
                      <a:gd name="T8" fmla="*/ 5 w 18"/>
                      <a:gd name="T9" fmla="*/ 31 h 32"/>
                      <a:gd name="T10" fmla="*/ 6 w 18"/>
                      <a:gd name="T11" fmla="*/ 32 h 32"/>
                      <a:gd name="T12" fmla="*/ 6 w 18"/>
                      <a:gd name="T13" fmla="*/ 32 h 32"/>
                      <a:gd name="T14" fmla="*/ 9 w 18"/>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2">
                        <a:moveTo>
                          <a:pt x="9" y="31"/>
                        </a:moveTo>
                        <a:cubicBezTo>
                          <a:pt x="10" y="31"/>
                          <a:pt x="10" y="31"/>
                          <a:pt x="11" y="30"/>
                        </a:cubicBezTo>
                        <a:cubicBezTo>
                          <a:pt x="12" y="26"/>
                          <a:pt x="18" y="15"/>
                          <a:pt x="18" y="1"/>
                        </a:cubicBezTo>
                        <a:cubicBezTo>
                          <a:pt x="6" y="0"/>
                          <a:pt x="6" y="0"/>
                          <a:pt x="6" y="0"/>
                        </a:cubicBezTo>
                        <a:cubicBezTo>
                          <a:pt x="0" y="13"/>
                          <a:pt x="5" y="31"/>
                          <a:pt x="5" y="31"/>
                        </a:cubicBezTo>
                        <a:cubicBezTo>
                          <a:pt x="6" y="32"/>
                          <a:pt x="6" y="32"/>
                          <a:pt x="6" y="32"/>
                        </a:cubicBezTo>
                        <a:cubicBezTo>
                          <a:pt x="6" y="32"/>
                          <a:pt x="6" y="32"/>
                          <a:pt x="6" y="32"/>
                        </a:cubicBezTo>
                        <a:lnTo>
                          <a:pt x="9" y="31"/>
                        </a:lnTo>
                        <a:close/>
                      </a:path>
                    </a:pathLst>
                  </a:custGeom>
                  <a:solidFill>
                    <a:srgbClr val="242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1" name="Freeform 37">
                    <a:extLst>
                      <a:ext uri="{FF2B5EF4-FFF2-40B4-BE49-F238E27FC236}">
                        <a16:creationId xmlns:a16="http://schemas.microsoft.com/office/drawing/2014/main" id="{B6A9585F-E1CE-D4C7-8884-51B8D5D420BC}"/>
                      </a:ext>
                    </a:extLst>
                  </p:cNvPr>
                  <p:cNvSpPr>
                    <a:spLocks/>
                  </p:cNvSpPr>
                  <p:nvPr/>
                </p:nvSpPr>
                <p:spPr bwMode="auto">
                  <a:xfrm>
                    <a:off x="4946" y="1457"/>
                    <a:ext cx="6" cy="17"/>
                  </a:xfrm>
                  <a:custGeom>
                    <a:avLst/>
                    <a:gdLst>
                      <a:gd name="T0" fmla="*/ 12 w 12"/>
                      <a:gd name="T1" fmla="*/ 0 h 32"/>
                      <a:gd name="T2" fmla="*/ 9 w 12"/>
                      <a:gd name="T3" fmla="*/ 32 h 32"/>
                      <a:gd name="T4" fmla="*/ 6 w 12"/>
                      <a:gd name="T5" fmla="*/ 32 h 32"/>
                      <a:gd name="T6" fmla="*/ 0 w 12"/>
                      <a:gd name="T7" fmla="*/ 0 h 32"/>
                      <a:gd name="T8" fmla="*/ 12 w 12"/>
                      <a:gd name="T9" fmla="*/ 0 h 32"/>
                    </a:gdLst>
                    <a:ahLst/>
                    <a:cxnLst>
                      <a:cxn ang="0">
                        <a:pos x="T0" y="T1"/>
                      </a:cxn>
                      <a:cxn ang="0">
                        <a:pos x="T2" y="T3"/>
                      </a:cxn>
                      <a:cxn ang="0">
                        <a:pos x="T4" y="T5"/>
                      </a:cxn>
                      <a:cxn ang="0">
                        <a:pos x="T6" y="T7"/>
                      </a:cxn>
                      <a:cxn ang="0">
                        <a:pos x="T8" y="T9"/>
                      </a:cxn>
                    </a:cxnLst>
                    <a:rect l="0" t="0" r="r" b="b"/>
                    <a:pathLst>
                      <a:path w="12" h="32">
                        <a:moveTo>
                          <a:pt x="12" y="0"/>
                        </a:moveTo>
                        <a:cubicBezTo>
                          <a:pt x="12" y="4"/>
                          <a:pt x="11" y="2"/>
                          <a:pt x="9" y="32"/>
                        </a:cubicBezTo>
                        <a:cubicBezTo>
                          <a:pt x="6" y="32"/>
                          <a:pt x="6" y="32"/>
                          <a:pt x="6" y="32"/>
                        </a:cubicBezTo>
                        <a:cubicBezTo>
                          <a:pt x="7" y="20"/>
                          <a:pt x="5" y="9"/>
                          <a:pt x="0" y="0"/>
                        </a:cubicBezTo>
                        <a:lnTo>
                          <a:pt x="12" y="0"/>
                        </a:lnTo>
                        <a:close/>
                      </a:path>
                    </a:pathLst>
                  </a:custGeom>
                  <a:solidFill>
                    <a:srgbClr val="3F4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2" name="Rectangle 38">
                    <a:extLst>
                      <a:ext uri="{FF2B5EF4-FFF2-40B4-BE49-F238E27FC236}">
                        <a16:creationId xmlns:a16="http://schemas.microsoft.com/office/drawing/2014/main" id="{1EC88902-247C-0CAA-564C-7C719B313379}"/>
                      </a:ext>
                    </a:extLst>
                  </p:cNvPr>
                  <p:cNvSpPr>
                    <a:spLocks noChangeArrowheads="1"/>
                  </p:cNvSpPr>
                  <p:nvPr/>
                </p:nvSpPr>
                <p:spPr bwMode="auto">
                  <a:xfrm>
                    <a:off x="4861" y="1229"/>
                    <a:ext cx="1" cy="1"/>
                  </a:xfrm>
                  <a:prstGeom prst="rect">
                    <a:avLst/>
                  </a:prstGeom>
                  <a:solidFill>
                    <a:srgbClr val="0097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3" name="Freeform 39">
                    <a:extLst>
                      <a:ext uri="{FF2B5EF4-FFF2-40B4-BE49-F238E27FC236}">
                        <a16:creationId xmlns:a16="http://schemas.microsoft.com/office/drawing/2014/main" id="{69CD362C-B9C2-350A-9804-C1A2FD877895}"/>
                      </a:ext>
                    </a:extLst>
                  </p:cNvPr>
                  <p:cNvSpPr>
                    <a:spLocks/>
                  </p:cNvSpPr>
                  <p:nvPr/>
                </p:nvSpPr>
                <p:spPr bwMode="auto">
                  <a:xfrm>
                    <a:off x="4842" y="1174"/>
                    <a:ext cx="1" cy="2"/>
                  </a:xfrm>
                  <a:custGeom>
                    <a:avLst/>
                    <a:gdLst>
                      <a:gd name="T0" fmla="*/ 2 w 2"/>
                      <a:gd name="T1" fmla="*/ 2 h 4"/>
                      <a:gd name="T2" fmla="*/ 1 w 2"/>
                      <a:gd name="T3" fmla="*/ 4 h 4"/>
                      <a:gd name="T4" fmla="*/ 0 w 2"/>
                      <a:gd name="T5" fmla="*/ 2 h 4"/>
                      <a:gd name="T6" fmla="*/ 1 w 2"/>
                      <a:gd name="T7" fmla="*/ 0 h 4"/>
                      <a:gd name="T8" fmla="*/ 2 w 2"/>
                      <a:gd name="T9" fmla="*/ 2 h 4"/>
                    </a:gdLst>
                    <a:ahLst/>
                    <a:cxnLst>
                      <a:cxn ang="0">
                        <a:pos x="T0" y="T1"/>
                      </a:cxn>
                      <a:cxn ang="0">
                        <a:pos x="T2" y="T3"/>
                      </a:cxn>
                      <a:cxn ang="0">
                        <a:pos x="T4" y="T5"/>
                      </a:cxn>
                      <a:cxn ang="0">
                        <a:pos x="T6" y="T7"/>
                      </a:cxn>
                      <a:cxn ang="0">
                        <a:pos x="T8" y="T9"/>
                      </a:cxn>
                    </a:cxnLst>
                    <a:rect l="0" t="0" r="r" b="b"/>
                    <a:pathLst>
                      <a:path w="2" h="4">
                        <a:moveTo>
                          <a:pt x="2" y="2"/>
                        </a:moveTo>
                        <a:cubicBezTo>
                          <a:pt x="2" y="3"/>
                          <a:pt x="2" y="3"/>
                          <a:pt x="1" y="4"/>
                        </a:cubicBezTo>
                        <a:cubicBezTo>
                          <a:pt x="1" y="4"/>
                          <a:pt x="0" y="3"/>
                          <a:pt x="0" y="2"/>
                        </a:cubicBezTo>
                        <a:cubicBezTo>
                          <a:pt x="0" y="1"/>
                          <a:pt x="0" y="1"/>
                          <a:pt x="1" y="0"/>
                        </a:cubicBezTo>
                        <a:cubicBezTo>
                          <a:pt x="1" y="0"/>
                          <a:pt x="2" y="1"/>
                          <a:pt x="2" y="2"/>
                        </a:cubicBezTo>
                        <a:close/>
                      </a:path>
                    </a:pathLst>
                  </a:custGeom>
                  <a:solidFill>
                    <a:srgbClr val="242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55" name="Rectangle 1054">
                <a:extLst>
                  <a:ext uri="{FF2B5EF4-FFF2-40B4-BE49-F238E27FC236}">
                    <a16:creationId xmlns:a16="http://schemas.microsoft.com/office/drawing/2014/main" id="{B377CE74-954A-CAB6-FBFA-B0D7A0F430FF}"/>
                  </a:ext>
                </a:extLst>
              </p:cNvPr>
              <p:cNvSpPr/>
              <p:nvPr/>
            </p:nvSpPr>
            <p:spPr>
              <a:xfrm>
                <a:off x="4727840" y="4746474"/>
                <a:ext cx="962665" cy="5911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10%</a:t>
                </a:r>
                <a:endPar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1095" name="Group 1094">
              <a:extLst>
                <a:ext uri="{FF2B5EF4-FFF2-40B4-BE49-F238E27FC236}">
                  <a16:creationId xmlns:a16="http://schemas.microsoft.com/office/drawing/2014/main" id="{DFE86297-0996-1971-BBF1-AE555BE012F2}"/>
                </a:ext>
              </a:extLst>
            </p:cNvPr>
            <p:cNvGrpSpPr/>
            <p:nvPr/>
          </p:nvGrpSpPr>
          <p:grpSpPr>
            <a:xfrm>
              <a:off x="4470775" y="3916161"/>
              <a:ext cx="2926080" cy="822960"/>
              <a:chOff x="4799258" y="4012836"/>
              <a:chExt cx="2836107" cy="627609"/>
            </a:xfrm>
          </p:grpSpPr>
          <p:sp>
            <p:nvSpPr>
              <p:cNvPr id="1049" name="Pentagon 22">
                <a:extLst>
                  <a:ext uri="{FF2B5EF4-FFF2-40B4-BE49-F238E27FC236}">
                    <a16:creationId xmlns:a16="http://schemas.microsoft.com/office/drawing/2014/main" id="{4B9CEEA0-67E4-917D-35C5-63E62B744648}"/>
                  </a:ext>
                </a:extLst>
              </p:cNvPr>
              <p:cNvSpPr>
                <a:spLocks/>
              </p:cNvSpPr>
              <p:nvPr/>
            </p:nvSpPr>
            <p:spPr>
              <a:xfrm flipH="1">
                <a:off x="5510809" y="4012944"/>
                <a:ext cx="2124556" cy="627501"/>
              </a:xfrm>
              <a:prstGeom prst="homePlate">
                <a:avLst>
                  <a:gd name="adj" fmla="val 28994"/>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Prepare for future </a:t>
                </a:r>
                <a:r>
                  <a:rPr kumimoji="0" lang="en-GB"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 </a:t>
                </a: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Align 10% of the strategic priorities to strengthen QE delivery based on future trends</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50" name="Right Triangle 1049">
                <a:extLst>
                  <a:ext uri="{FF2B5EF4-FFF2-40B4-BE49-F238E27FC236}">
                    <a16:creationId xmlns:a16="http://schemas.microsoft.com/office/drawing/2014/main" id="{7C2D60C0-A9ED-BE19-D9FF-60AF7EF5BA67}"/>
                  </a:ext>
                </a:extLst>
              </p:cNvPr>
              <p:cNvSpPr>
                <a:spLocks/>
              </p:cNvSpPr>
              <p:nvPr/>
            </p:nvSpPr>
            <p:spPr>
              <a:xfrm flipH="1">
                <a:off x="4799258" y="4036168"/>
                <a:ext cx="390942" cy="604170"/>
              </a:xfrm>
              <a:prstGeom prst="rtTriangle">
                <a:avLst/>
              </a:prstGeom>
              <a:solidFill>
                <a:schemeClr val="bg1"/>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1" name="Right Triangle 1050">
                <a:extLst>
                  <a:ext uri="{FF2B5EF4-FFF2-40B4-BE49-F238E27FC236}">
                    <a16:creationId xmlns:a16="http://schemas.microsoft.com/office/drawing/2014/main" id="{91330ACB-31E3-91E3-0CF6-068378EE6D48}"/>
                  </a:ext>
                </a:extLst>
              </p:cNvPr>
              <p:cNvSpPr>
                <a:spLocks/>
              </p:cNvSpPr>
              <p:nvPr/>
            </p:nvSpPr>
            <p:spPr>
              <a:xfrm flipH="1" flipV="1">
                <a:off x="4799258" y="4012836"/>
                <a:ext cx="390942" cy="611922"/>
              </a:xfrm>
              <a:prstGeom prst="rtTriangle">
                <a:avLst/>
              </a:prstGeom>
              <a:solidFill>
                <a:srgbClr val="0091DA"/>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2" name="Right Triangle 1051">
                <a:extLst>
                  <a:ext uri="{FF2B5EF4-FFF2-40B4-BE49-F238E27FC236}">
                    <a16:creationId xmlns:a16="http://schemas.microsoft.com/office/drawing/2014/main" id="{08C85EF3-8908-5EF6-3B9A-39E89346CE60}"/>
                  </a:ext>
                </a:extLst>
              </p:cNvPr>
              <p:cNvSpPr>
                <a:spLocks/>
              </p:cNvSpPr>
              <p:nvPr/>
            </p:nvSpPr>
            <p:spPr>
              <a:xfrm flipV="1">
                <a:off x="5247152" y="4012838"/>
                <a:ext cx="390942" cy="604170"/>
              </a:xfrm>
              <a:prstGeom prst="rtTriangle">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3" name="Right Triangle 1052">
                <a:extLst>
                  <a:ext uri="{FF2B5EF4-FFF2-40B4-BE49-F238E27FC236}">
                    <a16:creationId xmlns:a16="http://schemas.microsoft.com/office/drawing/2014/main" id="{CE7AA059-33D0-9FBF-AB49-1294588DE589}"/>
                  </a:ext>
                </a:extLst>
              </p:cNvPr>
              <p:cNvSpPr>
                <a:spLocks/>
              </p:cNvSpPr>
              <p:nvPr/>
            </p:nvSpPr>
            <p:spPr>
              <a:xfrm>
                <a:off x="5247152" y="4028414"/>
                <a:ext cx="390942" cy="611922"/>
              </a:xfrm>
              <a:prstGeom prst="rtTriangle">
                <a:avLst/>
              </a:prstGeom>
              <a:solidFill>
                <a:srgbClr val="00A3A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098" name="Connecteur droit 40">
              <a:extLst>
                <a:ext uri="{FF2B5EF4-FFF2-40B4-BE49-F238E27FC236}">
                  <a16:creationId xmlns:a16="http://schemas.microsoft.com/office/drawing/2014/main" id="{22113E99-5558-CA3F-E576-B20613DBEC96}"/>
                </a:ext>
              </a:extLst>
            </p:cNvPr>
            <p:cNvCxnSpPr>
              <a:cxnSpLocks/>
            </p:cNvCxnSpPr>
            <p:nvPr/>
          </p:nvCxnSpPr>
          <p:spPr>
            <a:xfrm flipH="1">
              <a:off x="7503231" y="1963123"/>
              <a:ext cx="0" cy="2743200"/>
            </a:xfrm>
            <a:prstGeom prst="line">
              <a:avLst/>
            </a:prstGeom>
            <a:ln w="12700">
              <a:solidFill>
                <a:srgbClr val="006966"/>
              </a:solidFill>
            </a:ln>
          </p:spPr>
          <p:style>
            <a:lnRef idx="1">
              <a:schemeClr val="accent1"/>
            </a:lnRef>
            <a:fillRef idx="0">
              <a:schemeClr val="accent1"/>
            </a:fillRef>
            <a:effectRef idx="0">
              <a:schemeClr val="accent1"/>
            </a:effectRef>
            <a:fontRef idx="minor">
              <a:schemeClr val="tx1"/>
            </a:fontRef>
          </p:style>
        </p:cxnSp>
        <p:sp>
          <p:nvSpPr>
            <p:cNvPr id="1099" name="Demi-cadre 41">
              <a:extLst>
                <a:ext uri="{FF2B5EF4-FFF2-40B4-BE49-F238E27FC236}">
                  <a16:creationId xmlns:a16="http://schemas.microsoft.com/office/drawing/2014/main" id="{F2692F19-E533-5904-3B88-741AAF274417}"/>
                </a:ext>
              </a:extLst>
            </p:cNvPr>
            <p:cNvSpPr/>
            <p:nvPr/>
          </p:nvSpPr>
          <p:spPr>
            <a:xfrm rot="2700000" flipH="1">
              <a:off x="7392743" y="3224233"/>
              <a:ext cx="220980" cy="220980"/>
            </a:xfrm>
            <a:prstGeom prst="halfFrame">
              <a:avLst/>
            </a:prstGeom>
            <a:solidFill>
              <a:srgbClr val="0069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5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nvGrpSpPr>
            <p:cNvPr id="1100" name="Group 1099">
              <a:extLst>
                <a:ext uri="{FF2B5EF4-FFF2-40B4-BE49-F238E27FC236}">
                  <a16:creationId xmlns:a16="http://schemas.microsoft.com/office/drawing/2014/main" id="{089C744C-4C25-0846-72DB-59AC0F55B6C1}"/>
                </a:ext>
              </a:extLst>
            </p:cNvPr>
            <p:cNvGrpSpPr>
              <a:grpSpLocks noChangeAspect="1"/>
            </p:cNvGrpSpPr>
            <p:nvPr/>
          </p:nvGrpSpPr>
          <p:grpSpPr>
            <a:xfrm>
              <a:off x="7679675" y="1909684"/>
              <a:ext cx="1849652" cy="2834640"/>
              <a:chOff x="631984" y="824793"/>
              <a:chExt cx="1846390" cy="3291840"/>
            </a:xfrm>
          </p:grpSpPr>
          <p:sp>
            <p:nvSpPr>
              <p:cNvPr id="1101" name="Rectangle 1100">
                <a:extLst>
                  <a:ext uri="{FF2B5EF4-FFF2-40B4-BE49-F238E27FC236}">
                    <a16:creationId xmlns:a16="http://schemas.microsoft.com/office/drawing/2014/main" id="{BA82A951-4701-83D6-2A7A-2E1323F19F8C}"/>
                  </a:ext>
                </a:extLst>
              </p:cNvPr>
              <p:cNvSpPr/>
              <p:nvPr/>
            </p:nvSpPr>
            <p:spPr>
              <a:xfrm flipH="1">
                <a:off x="744030" y="824793"/>
                <a:ext cx="34289" cy="3291840"/>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02" name="Group 4">
                <a:extLst>
                  <a:ext uri="{FF2B5EF4-FFF2-40B4-BE49-F238E27FC236}">
                    <a16:creationId xmlns:a16="http://schemas.microsoft.com/office/drawing/2014/main" id="{9F53C645-2EF8-7567-93A9-20117D24F42E}"/>
                  </a:ext>
                </a:extLst>
              </p:cNvPr>
              <p:cNvGrpSpPr>
                <a:grpSpLocks noChangeAspect="1"/>
              </p:cNvGrpSpPr>
              <p:nvPr/>
            </p:nvGrpSpPr>
            <p:grpSpPr bwMode="auto">
              <a:xfrm>
                <a:off x="631984" y="989308"/>
                <a:ext cx="1830388" cy="742950"/>
                <a:chOff x="254" y="1196"/>
                <a:chExt cx="1153" cy="468"/>
              </a:xfrm>
            </p:grpSpPr>
            <p:sp>
              <p:nvSpPr>
                <p:cNvPr id="1115" name="Freeform 5">
                  <a:extLst>
                    <a:ext uri="{FF2B5EF4-FFF2-40B4-BE49-F238E27FC236}">
                      <a16:creationId xmlns:a16="http://schemas.microsoft.com/office/drawing/2014/main" id="{9AEECF7C-D1DA-1DEA-335A-08A4E3C7F87C}"/>
                    </a:ext>
                  </a:extLst>
                </p:cNvPr>
                <p:cNvSpPr>
                  <a:spLocks/>
                </p:cNvSpPr>
                <p:nvPr/>
              </p:nvSpPr>
              <p:spPr bwMode="auto">
                <a:xfrm>
                  <a:off x="339" y="1196"/>
                  <a:ext cx="67" cy="99"/>
                </a:xfrm>
                <a:custGeom>
                  <a:avLst/>
                  <a:gdLst>
                    <a:gd name="T0" fmla="*/ 0 w 67"/>
                    <a:gd name="T1" fmla="*/ 0 h 99"/>
                    <a:gd name="T2" fmla="*/ 67 w 67"/>
                    <a:gd name="T3" fmla="*/ 41 h 99"/>
                    <a:gd name="T4" fmla="*/ 0 w 67"/>
                    <a:gd name="T5" fmla="*/ 99 h 99"/>
                    <a:gd name="T6" fmla="*/ 0 w 67"/>
                    <a:gd name="T7" fmla="*/ 0 h 99"/>
                  </a:gdLst>
                  <a:ahLst/>
                  <a:cxnLst>
                    <a:cxn ang="0">
                      <a:pos x="T0" y="T1"/>
                    </a:cxn>
                    <a:cxn ang="0">
                      <a:pos x="T2" y="T3"/>
                    </a:cxn>
                    <a:cxn ang="0">
                      <a:pos x="T4" y="T5"/>
                    </a:cxn>
                    <a:cxn ang="0">
                      <a:pos x="T6" y="T7"/>
                    </a:cxn>
                  </a:cxnLst>
                  <a:rect l="0" t="0" r="r" b="b"/>
                  <a:pathLst>
                    <a:path w="67" h="99">
                      <a:moveTo>
                        <a:pt x="0" y="0"/>
                      </a:moveTo>
                      <a:lnTo>
                        <a:pt x="67" y="41"/>
                      </a:lnTo>
                      <a:lnTo>
                        <a:pt x="0" y="99"/>
                      </a:lnTo>
                      <a:lnTo>
                        <a:pt x="0" y="0"/>
                      </a:lnTo>
                      <a:close/>
                    </a:path>
                  </a:pathLst>
                </a:custGeom>
                <a:solidFill>
                  <a:srgbClr val="BEE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116" name="Freeform 6">
                  <a:extLst>
                    <a:ext uri="{FF2B5EF4-FFF2-40B4-BE49-F238E27FC236}">
                      <a16:creationId xmlns:a16="http://schemas.microsoft.com/office/drawing/2014/main" id="{6E990BBC-C960-15AB-7F8A-84595C3DC862}"/>
                    </a:ext>
                  </a:extLst>
                </p:cNvPr>
                <p:cNvSpPr>
                  <a:spLocks/>
                </p:cNvSpPr>
                <p:nvPr/>
              </p:nvSpPr>
              <p:spPr bwMode="auto">
                <a:xfrm>
                  <a:off x="255" y="1237"/>
                  <a:ext cx="151" cy="94"/>
                </a:xfrm>
                <a:custGeom>
                  <a:avLst/>
                  <a:gdLst>
                    <a:gd name="T0" fmla="*/ 151 w 151"/>
                    <a:gd name="T1" fmla="*/ 0 h 94"/>
                    <a:gd name="T2" fmla="*/ 0 w 151"/>
                    <a:gd name="T3" fmla="*/ 94 h 94"/>
                    <a:gd name="T4" fmla="*/ 151 w 151"/>
                    <a:gd name="T5" fmla="*/ 94 h 94"/>
                    <a:gd name="T6" fmla="*/ 151 w 151"/>
                    <a:gd name="T7" fmla="*/ 0 h 94"/>
                  </a:gdLst>
                  <a:ahLst/>
                  <a:cxnLst>
                    <a:cxn ang="0">
                      <a:pos x="T0" y="T1"/>
                    </a:cxn>
                    <a:cxn ang="0">
                      <a:pos x="T2" y="T3"/>
                    </a:cxn>
                    <a:cxn ang="0">
                      <a:pos x="T4" y="T5"/>
                    </a:cxn>
                    <a:cxn ang="0">
                      <a:pos x="T6" y="T7"/>
                    </a:cxn>
                  </a:cxnLst>
                  <a:rect l="0" t="0" r="r" b="b"/>
                  <a:pathLst>
                    <a:path w="151" h="94">
                      <a:moveTo>
                        <a:pt x="151" y="0"/>
                      </a:moveTo>
                      <a:lnTo>
                        <a:pt x="0" y="94"/>
                      </a:lnTo>
                      <a:lnTo>
                        <a:pt x="151" y="94"/>
                      </a:lnTo>
                      <a:lnTo>
                        <a:pt x="151" y="0"/>
                      </a:lnTo>
                      <a:close/>
                    </a:path>
                  </a:pathLst>
                </a:custGeom>
                <a:solidFill>
                  <a:srgbClr val="061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117" name="Freeform 7">
                  <a:extLst>
                    <a:ext uri="{FF2B5EF4-FFF2-40B4-BE49-F238E27FC236}">
                      <a16:creationId xmlns:a16="http://schemas.microsoft.com/office/drawing/2014/main" id="{64022B98-DA2A-2C43-4DAA-C268CB44A85A}"/>
                    </a:ext>
                  </a:extLst>
                </p:cNvPr>
                <p:cNvSpPr>
                  <a:spLocks/>
                </p:cNvSpPr>
                <p:nvPr/>
              </p:nvSpPr>
              <p:spPr bwMode="auto">
                <a:xfrm>
                  <a:off x="254" y="1331"/>
                  <a:ext cx="1153" cy="333"/>
                </a:xfrm>
                <a:custGeom>
                  <a:avLst/>
                  <a:gdLst>
                    <a:gd name="T0" fmla="*/ 0 w 514"/>
                    <a:gd name="T1" fmla="*/ 0 h 333"/>
                    <a:gd name="T2" fmla="*/ 419 w 514"/>
                    <a:gd name="T3" fmla="*/ 0 h 333"/>
                    <a:gd name="T4" fmla="*/ 514 w 514"/>
                    <a:gd name="T5" fmla="*/ 158 h 333"/>
                    <a:gd name="T6" fmla="*/ 419 w 514"/>
                    <a:gd name="T7" fmla="*/ 333 h 333"/>
                    <a:gd name="T8" fmla="*/ 0 w 514"/>
                    <a:gd name="T9" fmla="*/ 333 h 333"/>
                    <a:gd name="T10" fmla="*/ 0 w 514"/>
                    <a:gd name="T11" fmla="*/ 0 h 333"/>
                  </a:gdLst>
                  <a:ahLst/>
                  <a:cxnLst>
                    <a:cxn ang="0">
                      <a:pos x="T0" y="T1"/>
                    </a:cxn>
                    <a:cxn ang="0">
                      <a:pos x="T2" y="T3"/>
                    </a:cxn>
                    <a:cxn ang="0">
                      <a:pos x="T4" y="T5"/>
                    </a:cxn>
                    <a:cxn ang="0">
                      <a:pos x="T6" y="T7"/>
                    </a:cxn>
                    <a:cxn ang="0">
                      <a:pos x="T8" y="T9"/>
                    </a:cxn>
                    <a:cxn ang="0">
                      <a:pos x="T10" y="T11"/>
                    </a:cxn>
                  </a:cxnLst>
                  <a:rect l="0" t="0" r="r" b="b"/>
                  <a:pathLst>
                    <a:path w="514" h="333">
                      <a:moveTo>
                        <a:pt x="0" y="0"/>
                      </a:moveTo>
                      <a:lnTo>
                        <a:pt x="419" y="0"/>
                      </a:lnTo>
                      <a:lnTo>
                        <a:pt x="514" y="158"/>
                      </a:lnTo>
                      <a:lnTo>
                        <a:pt x="419" y="333"/>
                      </a:lnTo>
                      <a:lnTo>
                        <a:pt x="0" y="333"/>
                      </a:lnTo>
                      <a:lnTo>
                        <a:pt x="0" y="0"/>
                      </a:lnTo>
                      <a:close/>
                    </a:path>
                  </a:pathLst>
                </a:custGeom>
                <a:solidFill>
                  <a:srgbClr val="007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Go-To-Market strategies </a:t>
                  </a:r>
                </a:p>
              </p:txBody>
            </p:sp>
          </p:grpSp>
          <p:grpSp>
            <p:nvGrpSpPr>
              <p:cNvPr id="1103" name="Group 4">
                <a:extLst>
                  <a:ext uri="{FF2B5EF4-FFF2-40B4-BE49-F238E27FC236}">
                    <a16:creationId xmlns:a16="http://schemas.microsoft.com/office/drawing/2014/main" id="{942F7B96-5ADD-1B01-D7F3-6049E9D038FF}"/>
                  </a:ext>
                </a:extLst>
              </p:cNvPr>
              <p:cNvGrpSpPr>
                <a:grpSpLocks noChangeAspect="1"/>
              </p:cNvGrpSpPr>
              <p:nvPr/>
            </p:nvGrpSpPr>
            <p:grpSpPr bwMode="auto">
              <a:xfrm>
                <a:off x="640159" y="1740492"/>
                <a:ext cx="1830388" cy="742950"/>
                <a:chOff x="254" y="1196"/>
                <a:chExt cx="1153" cy="468"/>
              </a:xfrm>
            </p:grpSpPr>
            <p:sp>
              <p:nvSpPr>
                <p:cNvPr id="1112" name="Freeform 5">
                  <a:extLst>
                    <a:ext uri="{FF2B5EF4-FFF2-40B4-BE49-F238E27FC236}">
                      <a16:creationId xmlns:a16="http://schemas.microsoft.com/office/drawing/2014/main" id="{7A076B48-3734-7629-2AC7-EF5EEF9128B1}"/>
                    </a:ext>
                  </a:extLst>
                </p:cNvPr>
                <p:cNvSpPr>
                  <a:spLocks/>
                </p:cNvSpPr>
                <p:nvPr/>
              </p:nvSpPr>
              <p:spPr bwMode="auto">
                <a:xfrm>
                  <a:off x="339" y="1196"/>
                  <a:ext cx="67" cy="99"/>
                </a:xfrm>
                <a:custGeom>
                  <a:avLst/>
                  <a:gdLst>
                    <a:gd name="T0" fmla="*/ 0 w 67"/>
                    <a:gd name="T1" fmla="*/ 0 h 99"/>
                    <a:gd name="T2" fmla="*/ 67 w 67"/>
                    <a:gd name="T3" fmla="*/ 41 h 99"/>
                    <a:gd name="T4" fmla="*/ 0 w 67"/>
                    <a:gd name="T5" fmla="*/ 99 h 99"/>
                    <a:gd name="T6" fmla="*/ 0 w 67"/>
                    <a:gd name="T7" fmla="*/ 0 h 99"/>
                  </a:gdLst>
                  <a:ahLst/>
                  <a:cxnLst>
                    <a:cxn ang="0">
                      <a:pos x="T0" y="T1"/>
                    </a:cxn>
                    <a:cxn ang="0">
                      <a:pos x="T2" y="T3"/>
                    </a:cxn>
                    <a:cxn ang="0">
                      <a:pos x="T4" y="T5"/>
                    </a:cxn>
                    <a:cxn ang="0">
                      <a:pos x="T6" y="T7"/>
                    </a:cxn>
                  </a:cxnLst>
                  <a:rect l="0" t="0" r="r" b="b"/>
                  <a:pathLst>
                    <a:path w="67" h="99">
                      <a:moveTo>
                        <a:pt x="0" y="0"/>
                      </a:moveTo>
                      <a:lnTo>
                        <a:pt x="67" y="41"/>
                      </a:lnTo>
                      <a:lnTo>
                        <a:pt x="0" y="99"/>
                      </a:lnTo>
                      <a:lnTo>
                        <a:pt x="0" y="0"/>
                      </a:lnTo>
                      <a:close/>
                    </a:path>
                  </a:pathLst>
                </a:custGeom>
                <a:solidFill>
                  <a:srgbClr val="FBC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113" name="Freeform 6">
                  <a:extLst>
                    <a:ext uri="{FF2B5EF4-FFF2-40B4-BE49-F238E27FC236}">
                      <a16:creationId xmlns:a16="http://schemas.microsoft.com/office/drawing/2014/main" id="{6521A0E6-07FE-4631-1516-AF088D04D94D}"/>
                    </a:ext>
                  </a:extLst>
                </p:cNvPr>
                <p:cNvSpPr>
                  <a:spLocks/>
                </p:cNvSpPr>
                <p:nvPr/>
              </p:nvSpPr>
              <p:spPr bwMode="auto">
                <a:xfrm>
                  <a:off x="255" y="1237"/>
                  <a:ext cx="151" cy="94"/>
                </a:xfrm>
                <a:custGeom>
                  <a:avLst/>
                  <a:gdLst>
                    <a:gd name="T0" fmla="*/ 151 w 151"/>
                    <a:gd name="T1" fmla="*/ 0 h 94"/>
                    <a:gd name="T2" fmla="*/ 0 w 151"/>
                    <a:gd name="T3" fmla="*/ 94 h 94"/>
                    <a:gd name="T4" fmla="*/ 151 w 151"/>
                    <a:gd name="T5" fmla="*/ 94 h 94"/>
                    <a:gd name="T6" fmla="*/ 151 w 151"/>
                    <a:gd name="T7" fmla="*/ 0 h 94"/>
                  </a:gdLst>
                  <a:ahLst/>
                  <a:cxnLst>
                    <a:cxn ang="0">
                      <a:pos x="T0" y="T1"/>
                    </a:cxn>
                    <a:cxn ang="0">
                      <a:pos x="T2" y="T3"/>
                    </a:cxn>
                    <a:cxn ang="0">
                      <a:pos x="T4" y="T5"/>
                    </a:cxn>
                    <a:cxn ang="0">
                      <a:pos x="T6" y="T7"/>
                    </a:cxn>
                  </a:cxnLst>
                  <a:rect l="0" t="0" r="r" b="b"/>
                  <a:pathLst>
                    <a:path w="151" h="94">
                      <a:moveTo>
                        <a:pt x="151" y="0"/>
                      </a:moveTo>
                      <a:lnTo>
                        <a:pt x="0" y="94"/>
                      </a:lnTo>
                      <a:lnTo>
                        <a:pt x="151" y="94"/>
                      </a:lnTo>
                      <a:lnTo>
                        <a:pt x="151" y="0"/>
                      </a:lnTo>
                      <a:close/>
                    </a:path>
                  </a:pathLst>
                </a:custGeom>
                <a:solidFill>
                  <a:srgbClr val="4D05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114" name="Freeform 7">
                  <a:extLst>
                    <a:ext uri="{FF2B5EF4-FFF2-40B4-BE49-F238E27FC236}">
                      <a16:creationId xmlns:a16="http://schemas.microsoft.com/office/drawing/2014/main" id="{D99BD1BD-A609-EE16-2D52-E18B706F6E88}"/>
                    </a:ext>
                  </a:extLst>
                </p:cNvPr>
                <p:cNvSpPr>
                  <a:spLocks/>
                </p:cNvSpPr>
                <p:nvPr/>
              </p:nvSpPr>
              <p:spPr bwMode="auto">
                <a:xfrm>
                  <a:off x="254" y="1331"/>
                  <a:ext cx="1153" cy="333"/>
                </a:xfrm>
                <a:custGeom>
                  <a:avLst/>
                  <a:gdLst>
                    <a:gd name="T0" fmla="*/ 0 w 514"/>
                    <a:gd name="T1" fmla="*/ 0 h 333"/>
                    <a:gd name="T2" fmla="*/ 419 w 514"/>
                    <a:gd name="T3" fmla="*/ 0 h 333"/>
                    <a:gd name="T4" fmla="*/ 514 w 514"/>
                    <a:gd name="T5" fmla="*/ 158 h 333"/>
                    <a:gd name="T6" fmla="*/ 419 w 514"/>
                    <a:gd name="T7" fmla="*/ 333 h 333"/>
                    <a:gd name="T8" fmla="*/ 0 w 514"/>
                    <a:gd name="T9" fmla="*/ 333 h 333"/>
                    <a:gd name="T10" fmla="*/ 0 w 514"/>
                    <a:gd name="T11" fmla="*/ 0 h 333"/>
                  </a:gdLst>
                  <a:ahLst/>
                  <a:cxnLst>
                    <a:cxn ang="0">
                      <a:pos x="T0" y="T1"/>
                    </a:cxn>
                    <a:cxn ang="0">
                      <a:pos x="T2" y="T3"/>
                    </a:cxn>
                    <a:cxn ang="0">
                      <a:pos x="T4" y="T5"/>
                    </a:cxn>
                    <a:cxn ang="0">
                      <a:pos x="T6" y="T7"/>
                    </a:cxn>
                    <a:cxn ang="0">
                      <a:pos x="T8" y="T9"/>
                    </a:cxn>
                    <a:cxn ang="0">
                      <a:pos x="T10" y="T11"/>
                    </a:cxn>
                  </a:cxnLst>
                  <a:rect l="0" t="0" r="r" b="b"/>
                  <a:pathLst>
                    <a:path w="514" h="333">
                      <a:moveTo>
                        <a:pt x="0" y="0"/>
                      </a:moveTo>
                      <a:lnTo>
                        <a:pt x="419" y="0"/>
                      </a:lnTo>
                      <a:lnTo>
                        <a:pt x="514" y="158"/>
                      </a:lnTo>
                      <a:lnTo>
                        <a:pt x="419" y="333"/>
                      </a:lnTo>
                      <a:lnTo>
                        <a:pt x="0" y="333"/>
                      </a:lnTo>
                      <a:lnTo>
                        <a:pt x="0" y="0"/>
                      </a:lnTo>
                      <a:close/>
                    </a:path>
                  </a:pathLst>
                </a:custGeom>
                <a:solidFill>
                  <a:srgbClr val="F16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People initiatives</a:t>
                  </a:r>
                  <a:endParaRPr kumimoji="0" lang="en-US" sz="12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grpSp>
          <p:grpSp>
            <p:nvGrpSpPr>
              <p:cNvPr id="1104" name="Group 4">
                <a:extLst>
                  <a:ext uri="{FF2B5EF4-FFF2-40B4-BE49-F238E27FC236}">
                    <a16:creationId xmlns:a16="http://schemas.microsoft.com/office/drawing/2014/main" id="{E4E6C6A6-25C2-905C-DA4E-7C8A634C749C}"/>
                  </a:ext>
                </a:extLst>
              </p:cNvPr>
              <p:cNvGrpSpPr>
                <a:grpSpLocks noChangeAspect="1"/>
              </p:cNvGrpSpPr>
              <p:nvPr/>
            </p:nvGrpSpPr>
            <p:grpSpPr bwMode="auto">
              <a:xfrm>
                <a:off x="640159" y="2483443"/>
                <a:ext cx="1830388" cy="742950"/>
                <a:chOff x="254" y="1196"/>
                <a:chExt cx="1153" cy="468"/>
              </a:xfrm>
            </p:grpSpPr>
            <p:sp>
              <p:nvSpPr>
                <p:cNvPr id="1109" name="Freeform 5">
                  <a:extLst>
                    <a:ext uri="{FF2B5EF4-FFF2-40B4-BE49-F238E27FC236}">
                      <a16:creationId xmlns:a16="http://schemas.microsoft.com/office/drawing/2014/main" id="{5D1B87DC-E835-DEDB-EDC3-8E6E3C87608E}"/>
                    </a:ext>
                  </a:extLst>
                </p:cNvPr>
                <p:cNvSpPr>
                  <a:spLocks/>
                </p:cNvSpPr>
                <p:nvPr/>
              </p:nvSpPr>
              <p:spPr bwMode="auto">
                <a:xfrm>
                  <a:off x="339" y="1196"/>
                  <a:ext cx="67" cy="99"/>
                </a:xfrm>
                <a:custGeom>
                  <a:avLst/>
                  <a:gdLst>
                    <a:gd name="T0" fmla="*/ 0 w 67"/>
                    <a:gd name="T1" fmla="*/ 0 h 99"/>
                    <a:gd name="T2" fmla="*/ 67 w 67"/>
                    <a:gd name="T3" fmla="*/ 41 h 99"/>
                    <a:gd name="T4" fmla="*/ 0 w 67"/>
                    <a:gd name="T5" fmla="*/ 99 h 99"/>
                    <a:gd name="T6" fmla="*/ 0 w 67"/>
                    <a:gd name="T7" fmla="*/ 0 h 99"/>
                  </a:gdLst>
                  <a:ahLst/>
                  <a:cxnLst>
                    <a:cxn ang="0">
                      <a:pos x="T0" y="T1"/>
                    </a:cxn>
                    <a:cxn ang="0">
                      <a:pos x="T2" y="T3"/>
                    </a:cxn>
                    <a:cxn ang="0">
                      <a:pos x="T4" y="T5"/>
                    </a:cxn>
                    <a:cxn ang="0">
                      <a:pos x="T6" y="T7"/>
                    </a:cxn>
                  </a:cxnLst>
                  <a:rect l="0" t="0" r="r" b="b"/>
                  <a:pathLst>
                    <a:path w="67" h="99">
                      <a:moveTo>
                        <a:pt x="0" y="0"/>
                      </a:moveTo>
                      <a:lnTo>
                        <a:pt x="67" y="41"/>
                      </a:lnTo>
                      <a:lnTo>
                        <a:pt x="0" y="99"/>
                      </a:lnTo>
                      <a:lnTo>
                        <a:pt x="0" y="0"/>
                      </a:lnTo>
                      <a:close/>
                    </a:path>
                  </a:pathLst>
                </a:custGeom>
                <a:solidFill>
                  <a:srgbClr val="EAC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110" name="Freeform 6">
                  <a:extLst>
                    <a:ext uri="{FF2B5EF4-FFF2-40B4-BE49-F238E27FC236}">
                      <a16:creationId xmlns:a16="http://schemas.microsoft.com/office/drawing/2014/main" id="{3E884355-E370-975A-E9EE-84562EEC3762}"/>
                    </a:ext>
                  </a:extLst>
                </p:cNvPr>
                <p:cNvSpPr>
                  <a:spLocks/>
                </p:cNvSpPr>
                <p:nvPr/>
              </p:nvSpPr>
              <p:spPr bwMode="auto">
                <a:xfrm>
                  <a:off x="255" y="1237"/>
                  <a:ext cx="151" cy="94"/>
                </a:xfrm>
                <a:custGeom>
                  <a:avLst/>
                  <a:gdLst>
                    <a:gd name="T0" fmla="*/ 151 w 151"/>
                    <a:gd name="T1" fmla="*/ 0 h 94"/>
                    <a:gd name="T2" fmla="*/ 0 w 151"/>
                    <a:gd name="T3" fmla="*/ 94 h 94"/>
                    <a:gd name="T4" fmla="*/ 151 w 151"/>
                    <a:gd name="T5" fmla="*/ 94 h 94"/>
                    <a:gd name="T6" fmla="*/ 151 w 151"/>
                    <a:gd name="T7" fmla="*/ 0 h 94"/>
                  </a:gdLst>
                  <a:ahLst/>
                  <a:cxnLst>
                    <a:cxn ang="0">
                      <a:pos x="T0" y="T1"/>
                    </a:cxn>
                    <a:cxn ang="0">
                      <a:pos x="T2" y="T3"/>
                    </a:cxn>
                    <a:cxn ang="0">
                      <a:pos x="T4" y="T5"/>
                    </a:cxn>
                    <a:cxn ang="0">
                      <a:pos x="T6" y="T7"/>
                    </a:cxn>
                  </a:cxnLst>
                  <a:rect l="0" t="0" r="r" b="b"/>
                  <a:pathLst>
                    <a:path w="151" h="94">
                      <a:moveTo>
                        <a:pt x="151" y="0"/>
                      </a:moveTo>
                      <a:lnTo>
                        <a:pt x="0" y="94"/>
                      </a:lnTo>
                      <a:lnTo>
                        <a:pt x="151" y="94"/>
                      </a:lnTo>
                      <a:lnTo>
                        <a:pt x="151" y="0"/>
                      </a:lnTo>
                      <a:close/>
                    </a:path>
                  </a:pathLst>
                </a:custGeom>
                <a:solidFill>
                  <a:srgbClr val="2F11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111" name="Freeform 7">
                  <a:extLst>
                    <a:ext uri="{FF2B5EF4-FFF2-40B4-BE49-F238E27FC236}">
                      <a16:creationId xmlns:a16="http://schemas.microsoft.com/office/drawing/2014/main" id="{0C5C0D57-0EA1-1FD5-FB3A-74C924B8B91F}"/>
                    </a:ext>
                  </a:extLst>
                </p:cNvPr>
                <p:cNvSpPr>
                  <a:spLocks/>
                </p:cNvSpPr>
                <p:nvPr/>
              </p:nvSpPr>
              <p:spPr bwMode="auto">
                <a:xfrm>
                  <a:off x="254" y="1331"/>
                  <a:ext cx="1153" cy="333"/>
                </a:xfrm>
                <a:custGeom>
                  <a:avLst/>
                  <a:gdLst>
                    <a:gd name="T0" fmla="*/ 0 w 514"/>
                    <a:gd name="T1" fmla="*/ 0 h 333"/>
                    <a:gd name="T2" fmla="*/ 419 w 514"/>
                    <a:gd name="T3" fmla="*/ 0 h 333"/>
                    <a:gd name="T4" fmla="*/ 514 w 514"/>
                    <a:gd name="T5" fmla="*/ 158 h 333"/>
                    <a:gd name="T6" fmla="*/ 419 w 514"/>
                    <a:gd name="T7" fmla="*/ 333 h 333"/>
                    <a:gd name="T8" fmla="*/ 0 w 514"/>
                    <a:gd name="T9" fmla="*/ 333 h 333"/>
                    <a:gd name="T10" fmla="*/ 0 w 514"/>
                    <a:gd name="T11" fmla="*/ 0 h 333"/>
                  </a:gdLst>
                  <a:ahLst/>
                  <a:cxnLst>
                    <a:cxn ang="0">
                      <a:pos x="T0" y="T1"/>
                    </a:cxn>
                    <a:cxn ang="0">
                      <a:pos x="T2" y="T3"/>
                    </a:cxn>
                    <a:cxn ang="0">
                      <a:pos x="T4" y="T5"/>
                    </a:cxn>
                    <a:cxn ang="0">
                      <a:pos x="T6" y="T7"/>
                    </a:cxn>
                    <a:cxn ang="0">
                      <a:pos x="T8" y="T9"/>
                    </a:cxn>
                    <a:cxn ang="0">
                      <a:pos x="T10" y="T11"/>
                    </a:cxn>
                  </a:cxnLst>
                  <a:rect l="0" t="0" r="r" b="b"/>
                  <a:pathLst>
                    <a:path w="514" h="333">
                      <a:moveTo>
                        <a:pt x="0" y="0"/>
                      </a:moveTo>
                      <a:lnTo>
                        <a:pt x="419" y="0"/>
                      </a:lnTo>
                      <a:lnTo>
                        <a:pt x="514" y="158"/>
                      </a:lnTo>
                      <a:lnTo>
                        <a:pt x="419" y="333"/>
                      </a:lnTo>
                      <a:lnTo>
                        <a:pt x="0" y="333"/>
                      </a:lnTo>
                      <a:lnTo>
                        <a:pt x="0" y="0"/>
                      </a:lnTo>
                      <a:close/>
                    </a:path>
                  </a:pathLst>
                </a:custGeom>
                <a:solidFill>
                  <a:srgbClr val="DF9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Solution initiatives</a:t>
                  </a:r>
                </a:p>
              </p:txBody>
            </p:sp>
          </p:grpSp>
          <p:grpSp>
            <p:nvGrpSpPr>
              <p:cNvPr id="1105" name="Group 4">
                <a:extLst>
                  <a:ext uri="{FF2B5EF4-FFF2-40B4-BE49-F238E27FC236}">
                    <a16:creationId xmlns:a16="http://schemas.microsoft.com/office/drawing/2014/main" id="{A0F519AA-3727-8B15-A568-FA29C336DDC0}"/>
                  </a:ext>
                </a:extLst>
              </p:cNvPr>
              <p:cNvGrpSpPr>
                <a:grpSpLocks noChangeAspect="1"/>
              </p:cNvGrpSpPr>
              <p:nvPr/>
            </p:nvGrpSpPr>
            <p:grpSpPr bwMode="auto">
              <a:xfrm>
                <a:off x="647986" y="3226394"/>
                <a:ext cx="1830388" cy="742950"/>
                <a:chOff x="254" y="1196"/>
                <a:chExt cx="1153" cy="468"/>
              </a:xfrm>
            </p:grpSpPr>
            <p:sp>
              <p:nvSpPr>
                <p:cNvPr id="1106" name="Freeform 5">
                  <a:extLst>
                    <a:ext uri="{FF2B5EF4-FFF2-40B4-BE49-F238E27FC236}">
                      <a16:creationId xmlns:a16="http://schemas.microsoft.com/office/drawing/2014/main" id="{B416692C-9548-8B12-968F-0776A58CD064}"/>
                    </a:ext>
                  </a:extLst>
                </p:cNvPr>
                <p:cNvSpPr>
                  <a:spLocks/>
                </p:cNvSpPr>
                <p:nvPr/>
              </p:nvSpPr>
              <p:spPr bwMode="auto">
                <a:xfrm>
                  <a:off x="339" y="1196"/>
                  <a:ext cx="67" cy="99"/>
                </a:xfrm>
                <a:custGeom>
                  <a:avLst/>
                  <a:gdLst>
                    <a:gd name="T0" fmla="*/ 0 w 67"/>
                    <a:gd name="T1" fmla="*/ 0 h 99"/>
                    <a:gd name="T2" fmla="*/ 67 w 67"/>
                    <a:gd name="T3" fmla="*/ 41 h 99"/>
                    <a:gd name="T4" fmla="*/ 0 w 67"/>
                    <a:gd name="T5" fmla="*/ 99 h 99"/>
                    <a:gd name="T6" fmla="*/ 0 w 67"/>
                    <a:gd name="T7" fmla="*/ 0 h 99"/>
                  </a:gdLst>
                  <a:ahLst/>
                  <a:cxnLst>
                    <a:cxn ang="0">
                      <a:pos x="T0" y="T1"/>
                    </a:cxn>
                    <a:cxn ang="0">
                      <a:pos x="T2" y="T3"/>
                    </a:cxn>
                    <a:cxn ang="0">
                      <a:pos x="T4" y="T5"/>
                    </a:cxn>
                    <a:cxn ang="0">
                      <a:pos x="T6" y="T7"/>
                    </a:cxn>
                  </a:cxnLst>
                  <a:rect l="0" t="0" r="r" b="b"/>
                  <a:pathLst>
                    <a:path w="67" h="99">
                      <a:moveTo>
                        <a:pt x="0" y="0"/>
                      </a:moveTo>
                      <a:lnTo>
                        <a:pt x="67" y="41"/>
                      </a:lnTo>
                      <a:lnTo>
                        <a:pt x="0" y="99"/>
                      </a:lnTo>
                      <a:lnTo>
                        <a:pt x="0" y="0"/>
                      </a:lnTo>
                      <a:close/>
                    </a:path>
                  </a:pathLst>
                </a:custGeom>
                <a:solidFill>
                  <a:srgbClr val="A8D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107" name="Freeform 6">
                  <a:extLst>
                    <a:ext uri="{FF2B5EF4-FFF2-40B4-BE49-F238E27FC236}">
                      <a16:creationId xmlns:a16="http://schemas.microsoft.com/office/drawing/2014/main" id="{BA0022BA-2249-485B-C51E-62475E7754EE}"/>
                    </a:ext>
                  </a:extLst>
                </p:cNvPr>
                <p:cNvSpPr>
                  <a:spLocks/>
                </p:cNvSpPr>
                <p:nvPr/>
              </p:nvSpPr>
              <p:spPr bwMode="auto">
                <a:xfrm>
                  <a:off x="255" y="1237"/>
                  <a:ext cx="151" cy="94"/>
                </a:xfrm>
                <a:custGeom>
                  <a:avLst/>
                  <a:gdLst>
                    <a:gd name="T0" fmla="*/ 151 w 151"/>
                    <a:gd name="T1" fmla="*/ 0 h 94"/>
                    <a:gd name="T2" fmla="*/ 0 w 151"/>
                    <a:gd name="T3" fmla="*/ 94 h 94"/>
                    <a:gd name="T4" fmla="*/ 151 w 151"/>
                    <a:gd name="T5" fmla="*/ 94 h 94"/>
                    <a:gd name="T6" fmla="*/ 151 w 151"/>
                    <a:gd name="T7" fmla="*/ 0 h 94"/>
                  </a:gdLst>
                  <a:ahLst/>
                  <a:cxnLst>
                    <a:cxn ang="0">
                      <a:pos x="T0" y="T1"/>
                    </a:cxn>
                    <a:cxn ang="0">
                      <a:pos x="T2" y="T3"/>
                    </a:cxn>
                    <a:cxn ang="0">
                      <a:pos x="T4" y="T5"/>
                    </a:cxn>
                    <a:cxn ang="0">
                      <a:pos x="T6" y="T7"/>
                    </a:cxn>
                  </a:cxnLst>
                  <a:rect l="0" t="0" r="r" b="b"/>
                  <a:pathLst>
                    <a:path w="151" h="94">
                      <a:moveTo>
                        <a:pt x="151" y="0"/>
                      </a:moveTo>
                      <a:lnTo>
                        <a:pt x="0" y="94"/>
                      </a:lnTo>
                      <a:lnTo>
                        <a:pt x="151" y="94"/>
                      </a:lnTo>
                      <a:lnTo>
                        <a:pt x="151" y="0"/>
                      </a:lnTo>
                      <a:close/>
                    </a:path>
                  </a:pathLst>
                </a:custGeom>
                <a:solidFill>
                  <a:srgbClr val="0932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D6E71"/>
                    </a:solidFill>
                    <a:effectLst/>
                    <a:uLnTx/>
                    <a:uFillTx/>
                    <a:latin typeface="Calibri" panose="020F0502020204030204"/>
                    <a:ea typeface="+mn-ea"/>
                    <a:cs typeface="+mn-cs"/>
                  </a:endParaRPr>
                </a:p>
              </p:txBody>
            </p:sp>
            <p:sp>
              <p:nvSpPr>
                <p:cNvPr id="1108" name="Freeform 7">
                  <a:extLst>
                    <a:ext uri="{FF2B5EF4-FFF2-40B4-BE49-F238E27FC236}">
                      <a16:creationId xmlns:a16="http://schemas.microsoft.com/office/drawing/2014/main" id="{3481A073-836F-1ED3-3019-89F8F0A74948}"/>
                    </a:ext>
                  </a:extLst>
                </p:cNvPr>
                <p:cNvSpPr>
                  <a:spLocks/>
                </p:cNvSpPr>
                <p:nvPr/>
              </p:nvSpPr>
              <p:spPr bwMode="auto">
                <a:xfrm>
                  <a:off x="254" y="1331"/>
                  <a:ext cx="1153" cy="333"/>
                </a:xfrm>
                <a:custGeom>
                  <a:avLst/>
                  <a:gdLst>
                    <a:gd name="T0" fmla="*/ 0 w 514"/>
                    <a:gd name="T1" fmla="*/ 0 h 333"/>
                    <a:gd name="T2" fmla="*/ 419 w 514"/>
                    <a:gd name="T3" fmla="*/ 0 h 333"/>
                    <a:gd name="T4" fmla="*/ 514 w 514"/>
                    <a:gd name="T5" fmla="*/ 158 h 333"/>
                    <a:gd name="T6" fmla="*/ 419 w 514"/>
                    <a:gd name="T7" fmla="*/ 333 h 333"/>
                    <a:gd name="T8" fmla="*/ 0 w 514"/>
                    <a:gd name="T9" fmla="*/ 333 h 333"/>
                    <a:gd name="T10" fmla="*/ 0 w 514"/>
                    <a:gd name="T11" fmla="*/ 0 h 333"/>
                  </a:gdLst>
                  <a:ahLst/>
                  <a:cxnLst>
                    <a:cxn ang="0">
                      <a:pos x="T0" y="T1"/>
                    </a:cxn>
                    <a:cxn ang="0">
                      <a:pos x="T2" y="T3"/>
                    </a:cxn>
                    <a:cxn ang="0">
                      <a:pos x="T4" y="T5"/>
                    </a:cxn>
                    <a:cxn ang="0">
                      <a:pos x="T6" y="T7"/>
                    </a:cxn>
                    <a:cxn ang="0">
                      <a:pos x="T8" y="T9"/>
                    </a:cxn>
                    <a:cxn ang="0">
                      <a:pos x="T10" y="T11"/>
                    </a:cxn>
                  </a:cxnLst>
                  <a:rect l="0" t="0" r="r" b="b"/>
                  <a:pathLst>
                    <a:path w="514" h="333">
                      <a:moveTo>
                        <a:pt x="0" y="0"/>
                      </a:moveTo>
                      <a:lnTo>
                        <a:pt x="419" y="0"/>
                      </a:lnTo>
                      <a:lnTo>
                        <a:pt x="514" y="158"/>
                      </a:lnTo>
                      <a:lnTo>
                        <a:pt x="419" y="333"/>
                      </a:lnTo>
                      <a:lnTo>
                        <a:pt x="0" y="333"/>
                      </a:lnTo>
                      <a:lnTo>
                        <a:pt x="0" y="0"/>
                      </a:lnTo>
                      <a:close/>
                    </a:path>
                  </a:pathLst>
                </a:custGeom>
                <a:solidFill>
                  <a:srgbClr val="00B2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Market Eminence initiatives</a:t>
                  </a:r>
                </a:p>
              </p:txBody>
            </p:sp>
          </p:grpSp>
        </p:grpSp>
      </p:grpSp>
      <p:grpSp>
        <p:nvGrpSpPr>
          <p:cNvPr id="1148" name="Group 1147">
            <a:extLst>
              <a:ext uri="{FF2B5EF4-FFF2-40B4-BE49-F238E27FC236}">
                <a16:creationId xmlns:a16="http://schemas.microsoft.com/office/drawing/2014/main" id="{F99CD36B-6008-CCB7-D9DC-DD8AD8641747}"/>
              </a:ext>
            </a:extLst>
          </p:cNvPr>
          <p:cNvGrpSpPr/>
          <p:nvPr/>
        </p:nvGrpSpPr>
        <p:grpSpPr>
          <a:xfrm rot="10800000">
            <a:off x="2384774" y="2338444"/>
            <a:ext cx="6309360" cy="404343"/>
            <a:chOff x="2794996" y="5086613"/>
            <a:chExt cx="6309360" cy="703163"/>
          </a:xfrm>
        </p:grpSpPr>
        <p:sp>
          <p:nvSpPr>
            <p:cNvPr id="1131" name="Freeform 66">
              <a:extLst>
                <a:ext uri="{FF2B5EF4-FFF2-40B4-BE49-F238E27FC236}">
                  <a16:creationId xmlns:a16="http://schemas.microsoft.com/office/drawing/2014/main" id="{5F7AEBE1-0085-DF98-697F-06E1E18B6020}"/>
                </a:ext>
              </a:extLst>
            </p:cNvPr>
            <p:cNvSpPr/>
            <p:nvPr/>
          </p:nvSpPr>
          <p:spPr>
            <a:xfrm>
              <a:off x="4238623" y="5086613"/>
              <a:ext cx="3444139" cy="581113"/>
            </a:xfrm>
            <a:custGeom>
              <a:avLst/>
              <a:gdLst>
                <a:gd name="connsiteX0" fmla="*/ 1060450 w 2152650"/>
                <a:gd name="connsiteY0" fmla="*/ 0 h 2432618"/>
                <a:gd name="connsiteX1" fmla="*/ 1752600 w 2152650"/>
                <a:gd name="connsiteY1" fmla="*/ 863600 h 2432618"/>
                <a:gd name="connsiteX2" fmla="*/ 1511300 w 2152650"/>
                <a:gd name="connsiteY2" fmla="*/ 863600 h 2432618"/>
                <a:gd name="connsiteX3" fmla="*/ 1511300 w 2152650"/>
                <a:gd name="connsiteY3" fmla="*/ 1104462 h 2432618"/>
                <a:gd name="connsiteX4" fmla="*/ 2152650 w 2152650"/>
                <a:gd name="connsiteY4" fmla="*/ 1803400 h 2432618"/>
                <a:gd name="connsiteX5" fmla="*/ 1797050 w 2152650"/>
                <a:gd name="connsiteY5" fmla="*/ 2203450 h 2432618"/>
                <a:gd name="connsiteX6" fmla="*/ 1504950 w 2152650"/>
                <a:gd name="connsiteY6" fmla="*/ 1987550 h 2432618"/>
                <a:gd name="connsiteX7" fmla="*/ 1504950 w 2152650"/>
                <a:gd name="connsiteY7" fmla="*/ 2336800 h 2432618"/>
                <a:gd name="connsiteX8" fmla="*/ 620712 w 2152650"/>
                <a:gd name="connsiteY8" fmla="*/ 2334419 h 2432618"/>
                <a:gd name="connsiteX9" fmla="*/ 635000 w 2152650"/>
                <a:gd name="connsiteY9" fmla="*/ 1981200 h 2432618"/>
                <a:gd name="connsiteX10" fmla="*/ 342900 w 2152650"/>
                <a:gd name="connsiteY10" fmla="*/ 2203450 h 2432618"/>
                <a:gd name="connsiteX11" fmla="*/ 0 w 2152650"/>
                <a:gd name="connsiteY11" fmla="*/ 1784350 h 2432618"/>
                <a:gd name="connsiteX12" fmla="*/ 615950 w 2152650"/>
                <a:gd name="connsiteY12" fmla="*/ 1079500 h 2432618"/>
                <a:gd name="connsiteX13" fmla="*/ 622300 w 2152650"/>
                <a:gd name="connsiteY13" fmla="*/ 1079545 h 2432618"/>
                <a:gd name="connsiteX14" fmla="*/ 622300 w 2152650"/>
                <a:gd name="connsiteY14" fmla="*/ 863600 h 2432618"/>
                <a:gd name="connsiteX15" fmla="*/ 374650 w 2152650"/>
                <a:gd name="connsiteY15" fmla="*/ 863600 h 2432618"/>
                <a:gd name="connsiteX16" fmla="*/ 1060450 w 2152650"/>
                <a:gd name="connsiteY16" fmla="*/ 0 h 2432618"/>
                <a:gd name="connsiteX0" fmla="*/ 1060450 w 2152650"/>
                <a:gd name="connsiteY0" fmla="*/ 0 h 2432618"/>
                <a:gd name="connsiteX1" fmla="*/ 1752600 w 2152650"/>
                <a:gd name="connsiteY1" fmla="*/ 863600 h 2432618"/>
                <a:gd name="connsiteX2" fmla="*/ 1511300 w 2152650"/>
                <a:gd name="connsiteY2" fmla="*/ 863600 h 2432618"/>
                <a:gd name="connsiteX3" fmla="*/ 1511300 w 2152650"/>
                <a:gd name="connsiteY3" fmla="*/ 1104462 h 2432618"/>
                <a:gd name="connsiteX4" fmla="*/ 2152650 w 2152650"/>
                <a:gd name="connsiteY4" fmla="*/ 1803400 h 2432618"/>
                <a:gd name="connsiteX5" fmla="*/ 1797050 w 2152650"/>
                <a:gd name="connsiteY5" fmla="*/ 2203450 h 2432618"/>
                <a:gd name="connsiteX6" fmla="*/ 1504950 w 2152650"/>
                <a:gd name="connsiteY6" fmla="*/ 1987550 h 2432618"/>
                <a:gd name="connsiteX7" fmla="*/ 1504950 w 2152650"/>
                <a:gd name="connsiteY7" fmla="*/ 2336800 h 2432618"/>
                <a:gd name="connsiteX8" fmla="*/ 620712 w 2152650"/>
                <a:gd name="connsiteY8" fmla="*/ 2334419 h 2432618"/>
                <a:gd name="connsiteX9" fmla="*/ 623094 w 2152650"/>
                <a:gd name="connsiteY9" fmla="*/ 1978819 h 2432618"/>
                <a:gd name="connsiteX10" fmla="*/ 342900 w 2152650"/>
                <a:gd name="connsiteY10" fmla="*/ 2203450 h 2432618"/>
                <a:gd name="connsiteX11" fmla="*/ 0 w 2152650"/>
                <a:gd name="connsiteY11" fmla="*/ 1784350 h 2432618"/>
                <a:gd name="connsiteX12" fmla="*/ 615950 w 2152650"/>
                <a:gd name="connsiteY12" fmla="*/ 1079500 h 2432618"/>
                <a:gd name="connsiteX13" fmla="*/ 622300 w 2152650"/>
                <a:gd name="connsiteY13" fmla="*/ 1079545 h 2432618"/>
                <a:gd name="connsiteX14" fmla="*/ 622300 w 2152650"/>
                <a:gd name="connsiteY14" fmla="*/ 863600 h 2432618"/>
                <a:gd name="connsiteX15" fmla="*/ 374650 w 2152650"/>
                <a:gd name="connsiteY15" fmla="*/ 863600 h 2432618"/>
                <a:gd name="connsiteX16" fmla="*/ 1060450 w 2152650"/>
                <a:gd name="connsiteY16" fmla="*/ 0 h 2432618"/>
                <a:gd name="connsiteX0" fmla="*/ 1060450 w 2152650"/>
                <a:gd name="connsiteY0" fmla="*/ 0 h 2432618"/>
                <a:gd name="connsiteX1" fmla="*/ 1752600 w 2152650"/>
                <a:gd name="connsiteY1" fmla="*/ 863600 h 2432618"/>
                <a:gd name="connsiteX2" fmla="*/ 1511300 w 2152650"/>
                <a:gd name="connsiteY2" fmla="*/ 863600 h 2432618"/>
                <a:gd name="connsiteX3" fmla="*/ 1511300 w 2152650"/>
                <a:gd name="connsiteY3" fmla="*/ 1104462 h 2432618"/>
                <a:gd name="connsiteX4" fmla="*/ 2152650 w 2152650"/>
                <a:gd name="connsiteY4" fmla="*/ 1803400 h 2432618"/>
                <a:gd name="connsiteX5" fmla="*/ 1797050 w 2152650"/>
                <a:gd name="connsiteY5" fmla="*/ 2203450 h 2432618"/>
                <a:gd name="connsiteX6" fmla="*/ 1504950 w 2152650"/>
                <a:gd name="connsiteY6" fmla="*/ 1987550 h 2432618"/>
                <a:gd name="connsiteX7" fmla="*/ 1504950 w 2152650"/>
                <a:gd name="connsiteY7" fmla="*/ 2336800 h 2432618"/>
                <a:gd name="connsiteX8" fmla="*/ 620712 w 2152650"/>
                <a:gd name="connsiteY8" fmla="*/ 2334419 h 2432618"/>
                <a:gd name="connsiteX9" fmla="*/ 618331 w 2152650"/>
                <a:gd name="connsiteY9" fmla="*/ 1990725 h 2432618"/>
                <a:gd name="connsiteX10" fmla="*/ 342900 w 2152650"/>
                <a:gd name="connsiteY10" fmla="*/ 2203450 h 2432618"/>
                <a:gd name="connsiteX11" fmla="*/ 0 w 2152650"/>
                <a:gd name="connsiteY11" fmla="*/ 1784350 h 2432618"/>
                <a:gd name="connsiteX12" fmla="*/ 615950 w 2152650"/>
                <a:gd name="connsiteY12" fmla="*/ 1079500 h 2432618"/>
                <a:gd name="connsiteX13" fmla="*/ 622300 w 2152650"/>
                <a:gd name="connsiteY13" fmla="*/ 1079545 h 2432618"/>
                <a:gd name="connsiteX14" fmla="*/ 622300 w 2152650"/>
                <a:gd name="connsiteY14" fmla="*/ 863600 h 2432618"/>
                <a:gd name="connsiteX15" fmla="*/ 374650 w 2152650"/>
                <a:gd name="connsiteY15" fmla="*/ 863600 h 2432618"/>
                <a:gd name="connsiteX16" fmla="*/ 1060450 w 2152650"/>
                <a:gd name="connsiteY16" fmla="*/ 0 h 243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50" h="2432618">
                  <a:moveTo>
                    <a:pt x="1060450" y="0"/>
                  </a:moveTo>
                  <a:lnTo>
                    <a:pt x="1752600" y="863600"/>
                  </a:lnTo>
                  <a:lnTo>
                    <a:pt x="1511300" y="863600"/>
                  </a:lnTo>
                  <a:lnTo>
                    <a:pt x="1511300" y="1104462"/>
                  </a:lnTo>
                  <a:cubicBezTo>
                    <a:pt x="1606467" y="1476922"/>
                    <a:pt x="1977807" y="1649372"/>
                    <a:pt x="2152650" y="1803400"/>
                  </a:cubicBezTo>
                  <a:cubicBezTo>
                    <a:pt x="2078567" y="1974850"/>
                    <a:pt x="1890183" y="2155825"/>
                    <a:pt x="1797050" y="2203450"/>
                  </a:cubicBezTo>
                  <a:lnTo>
                    <a:pt x="1504950" y="1987550"/>
                  </a:lnTo>
                  <a:lnTo>
                    <a:pt x="1504950" y="2336800"/>
                  </a:lnTo>
                  <a:cubicBezTo>
                    <a:pt x="1218142" y="2482850"/>
                    <a:pt x="828145" y="2445544"/>
                    <a:pt x="620712" y="2334419"/>
                  </a:cubicBezTo>
                  <a:cubicBezTo>
                    <a:pt x="619918" y="2219854"/>
                    <a:pt x="619125" y="2105290"/>
                    <a:pt x="618331" y="1990725"/>
                  </a:cubicBezTo>
                  <a:lnTo>
                    <a:pt x="342900" y="2203450"/>
                  </a:lnTo>
                  <a:cubicBezTo>
                    <a:pt x="196850" y="2079625"/>
                    <a:pt x="57150" y="1914525"/>
                    <a:pt x="0" y="1784350"/>
                  </a:cubicBezTo>
                  <a:cubicBezTo>
                    <a:pt x="345017" y="1543050"/>
                    <a:pt x="607483" y="1273175"/>
                    <a:pt x="615950" y="1079500"/>
                  </a:cubicBezTo>
                  <a:lnTo>
                    <a:pt x="622300" y="1079545"/>
                  </a:lnTo>
                  <a:lnTo>
                    <a:pt x="622300" y="863600"/>
                  </a:lnTo>
                  <a:lnTo>
                    <a:pt x="374650" y="863600"/>
                  </a:lnTo>
                  <a:lnTo>
                    <a:pt x="1060450" y="0"/>
                  </a:lnTo>
                  <a:close/>
                </a:path>
              </a:pathLst>
            </a:cu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38" name="Freeform 72">
              <a:extLst>
                <a:ext uri="{FF2B5EF4-FFF2-40B4-BE49-F238E27FC236}">
                  <a16:creationId xmlns:a16="http://schemas.microsoft.com/office/drawing/2014/main" id="{68045BCA-4093-BE7E-D1D9-6042F0CAC948}"/>
                </a:ext>
              </a:extLst>
            </p:cNvPr>
            <p:cNvSpPr/>
            <p:nvPr/>
          </p:nvSpPr>
          <p:spPr>
            <a:xfrm>
              <a:off x="2794996" y="5506419"/>
              <a:ext cx="2123055" cy="279870"/>
            </a:xfrm>
            <a:custGeom>
              <a:avLst/>
              <a:gdLst>
                <a:gd name="connsiteX0" fmla="*/ 900112 w 1300162"/>
                <a:gd name="connsiteY0" fmla="*/ 0 h 1152525"/>
                <a:gd name="connsiteX1" fmla="*/ 128587 w 1300162"/>
                <a:gd name="connsiteY1" fmla="*/ 619125 h 1152525"/>
                <a:gd name="connsiteX2" fmla="*/ 0 w 1300162"/>
                <a:gd name="connsiteY2" fmla="*/ 1152525 h 1152525"/>
                <a:gd name="connsiteX3" fmla="*/ 890587 w 1300162"/>
                <a:gd name="connsiteY3" fmla="*/ 1152525 h 1152525"/>
                <a:gd name="connsiteX4" fmla="*/ 890587 w 1300162"/>
                <a:gd name="connsiteY4" fmla="*/ 852488 h 1152525"/>
                <a:gd name="connsiteX5" fmla="*/ 1300162 w 1300162"/>
                <a:gd name="connsiteY5" fmla="*/ 366713 h 1152525"/>
                <a:gd name="connsiteX6" fmla="*/ 900112 w 1300162"/>
                <a:gd name="connsiteY6" fmla="*/ 0 h 1152525"/>
                <a:gd name="connsiteX0" fmla="*/ 900112 w 1300162"/>
                <a:gd name="connsiteY0" fmla="*/ 0 h 1152525"/>
                <a:gd name="connsiteX1" fmla="*/ 128587 w 1300162"/>
                <a:gd name="connsiteY1" fmla="*/ 619125 h 1152525"/>
                <a:gd name="connsiteX2" fmla="*/ 0 w 1300162"/>
                <a:gd name="connsiteY2" fmla="*/ 1152525 h 1152525"/>
                <a:gd name="connsiteX3" fmla="*/ 890587 w 1300162"/>
                <a:gd name="connsiteY3" fmla="*/ 1152525 h 1152525"/>
                <a:gd name="connsiteX4" fmla="*/ 890587 w 1300162"/>
                <a:gd name="connsiteY4" fmla="*/ 852488 h 1152525"/>
                <a:gd name="connsiteX5" fmla="*/ 1300162 w 1300162"/>
                <a:gd name="connsiteY5" fmla="*/ 366713 h 1152525"/>
                <a:gd name="connsiteX6" fmla="*/ 900112 w 1300162"/>
                <a:gd name="connsiteY6" fmla="*/ 0 h 1152525"/>
                <a:gd name="connsiteX0" fmla="*/ 900112 w 1300162"/>
                <a:gd name="connsiteY0" fmla="*/ 0 h 1152525"/>
                <a:gd name="connsiteX1" fmla="*/ 128587 w 1300162"/>
                <a:gd name="connsiteY1" fmla="*/ 619125 h 1152525"/>
                <a:gd name="connsiteX2" fmla="*/ 0 w 1300162"/>
                <a:gd name="connsiteY2" fmla="*/ 1152525 h 1152525"/>
                <a:gd name="connsiteX3" fmla="*/ 890587 w 1300162"/>
                <a:gd name="connsiteY3" fmla="*/ 1152525 h 1152525"/>
                <a:gd name="connsiteX4" fmla="*/ 890587 w 1300162"/>
                <a:gd name="connsiteY4" fmla="*/ 852488 h 1152525"/>
                <a:gd name="connsiteX5" fmla="*/ 1300162 w 1300162"/>
                <a:gd name="connsiteY5" fmla="*/ 366713 h 1152525"/>
                <a:gd name="connsiteX6" fmla="*/ 900112 w 1300162"/>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890587 w 1314449"/>
                <a:gd name="connsiteY4" fmla="*/ 852488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890587 w 1314449"/>
                <a:gd name="connsiteY4" fmla="*/ 852488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90499 w 1314449"/>
                <a:gd name="connsiteY1" fmla="*/ 576262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90499 w 1314449"/>
                <a:gd name="connsiteY1" fmla="*/ 576262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1641 w 1315978"/>
                <a:gd name="connsiteY0" fmla="*/ 0 h 1152525"/>
                <a:gd name="connsiteX1" fmla="*/ 192028 w 1315978"/>
                <a:gd name="connsiteY1" fmla="*/ 576262 h 1152525"/>
                <a:gd name="connsiteX2" fmla="*/ 1529 w 1315978"/>
                <a:gd name="connsiteY2" fmla="*/ 1152525 h 1152525"/>
                <a:gd name="connsiteX3" fmla="*/ 892116 w 1315978"/>
                <a:gd name="connsiteY3" fmla="*/ 1152525 h 1152525"/>
                <a:gd name="connsiteX4" fmla="*/ 908785 w 1315978"/>
                <a:gd name="connsiteY4" fmla="*/ 862013 h 1152525"/>
                <a:gd name="connsiteX5" fmla="*/ 1315978 w 1315978"/>
                <a:gd name="connsiteY5" fmla="*/ 371475 h 1152525"/>
                <a:gd name="connsiteX6" fmla="*/ 901641 w 1315978"/>
                <a:gd name="connsiteY6" fmla="*/ 0 h 1152525"/>
                <a:gd name="connsiteX0" fmla="*/ 901117 w 1315454"/>
                <a:gd name="connsiteY0" fmla="*/ 0 h 1152525"/>
                <a:gd name="connsiteX1" fmla="*/ 203411 w 1315454"/>
                <a:gd name="connsiteY1" fmla="*/ 576262 h 1152525"/>
                <a:gd name="connsiteX2" fmla="*/ 1005 w 1315454"/>
                <a:gd name="connsiteY2" fmla="*/ 1152525 h 1152525"/>
                <a:gd name="connsiteX3" fmla="*/ 891592 w 1315454"/>
                <a:gd name="connsiteY3" fmla="*/ 1152525 h 1152525"/>
                <a:gd name="connsiteX4" fmla="*/ 908261 w 1315454"/>
                <a:gd name="connsiteY4" fmla="*/ 862013 h 1152525"/>
                <a:gd name="connsiteX5" fmla="*/ 1315454 w 1315454"/>
                <a:gd name="connsiteY5" fmla="*/ 371475 h 1152525"/>
                <a:gd name="connsiteX6" fmla="*/ 901117 w 1315454"/>
                <a:gd name="connsiteY6" fmla="*/ 0 h 1152525"/>
                <a:gd name="connsiteX0" fmla="*/ 902571 w 1316908"/>
                <a:gd name="connsiteY0" fmla="*/ 0 h 1152525"/>
                <a:gd name="connsiteX1" fmla="*/ 181053 w 1316908"/>
                <a:gd name="connsiteY1" fmla="*/ 592930 h 1152525"/>
                <a:gd name="connsiteX2" fmla="*/ 2459 w 1316908"/>
                <a:gd name="connsiteY2" fmla="*/ 1152525 h 1152525"/>
                <a:gd name="connsiteX3" fmla="*/ 893046 w 1316908"/>
                <a:gd name="connsiteY3" fmla="*/ 1152525 h 1152525"/>
                <a:gd name="connsiteX4" fmla="*/ 909715 w 1316908"/>
                <a:gd name="connsiteY4" fmla="*/ 862013 h 1152525"/>
                <a:gd name="connsiteX5" fmla="*/ 1316908 w 1316908"/>
                <a:gd name="connsiteY5" fmla="*/ 371475 h 1152525"/>
                <a:gd name="connsiteX6" fmla="*/ 902571 w 1316908"/>
                <a:gd name="connsiteY6" fmla="*/ 0 h 1152525"/>
                <a:gd name="connsiteX0" fmla="*/ 921621 w 1316908"/>
                <a:gd name="connsiteY0" fmla="*/ 0 h 1154906"/>
                <a:gd name="connsiteX1" fmla="*/ 181053 w 1316908"/>
                <a:gd name="connsiteY1" fmla="*/ 595311 h 1154906"/>
                <a:gd name="connsiteX2" fmla="*/ 2459 w 1316908"/>
                <a:gd name="connsiteY2" fmla="*/ 1154906 h 1154906"/>
                <a:gd name="connsiteX3" fmla="*/ 893046 w 1316908"/>
                <a:gd name="connsiteY3" fmla="*/ 1154906 h 1154906"/>
                <a:gd name="connsiteX4" fmla="*/ 909715 w 1316908"/>
                <a:gd name="connsiteY4" fmla="*/ 864394 h 1154906"/>
                <a:gd name="connsiteX5" fmla="*/ 1316908 w 1316908"/>
                <a:gd name="connsiteY5" fmla="*/ 373856 h 1154906"/>
                <a:gd name="connsiteX6" fmla="*/ 921621 w 1316908"/>
                <a:gd name="connsiteY6" fmla="*/ 0 h 1154906"/>
                <a:gd name="connsiteX0" fmla="*/ 921621 w 1316908"/>
                <a:gd name="connsiteY0" fmla="*/ 0 h 1154906"/>
                <a:gd name="connsiteX1" fmla="*/ 181053 w 1316908"/>
                <a:gd name="connsiteY1" fmla="*/ 595311 h 1154906"/>
                <a:gd name="connsiteX2" fmla="*/ 2459 w 1316908"/>
                <a:gd name="connsiteY2" fmla="*/ 1154906 h 1154906"/>
                <a:gd name="connsiteX3" fmla="*/ 893046 w 1316908"/>
                <a:gd name="connsiteY3" fmla="*/ 1154906 h 1154906"/>
                <a:gd name="connsiteX4" fmla="*/ 909715 w 1316908"/>
                <a:gd name="connsiteY4" fmla="*/ 864394 h 1154906"/>
                <a:gd name="connsiteX5" fmla="*/ 1316908 w 1316908"/>
                <a:gd name="connsiteY5" fmla="*/ 373856 h 1154906"/>
                <a:gd name="connsiteX6" fmla="*/ 921621 w 1316908"/>
                <a:gd name="connsiteY6" fmla="*/ 0 h 1154906"/>
                <a:gd name="connsiteX0" fmla="*/ 921621 w 1316908"/>
                <a:gd name="connsiteY0" fmla="*/ 0 h 1154906"/>
                <a:gd name="connsiteX1" fmla="*/ 181053 w 1316908"/>
                <a:gd name="connsiteY1" fmla="*/ 595311 h 1154906"/>
                <a:gd name="connsiteX2" fmla="*/ 2459 w 1316908"/>
                <a:gd name="connsiteY2" fmla="*/ 1154906 h 1154906"/>
                <a:gd name="connsiteX3" fmla="*/ 893046 w 1316908"/>
                <a:gd name="connsiteY3" fmla="*/ 1154906 h 1154906"/>
                <a:gd name="connsiteX4" fmla="*/ 909715 w 1316908"/>
                <a:gd name="connsiteY4" fmla="*/ 864394 h 1154906"/>
                <a:gd name="connsiteX5" fmla="*/ 1316908 w 1316908"/>
                <a:gd name="connsiteY5" fmla="*/ 373856 h 1154906"/>
                <a:gd name="connsiteX6" fmla="*/ 921621 w 1316908"/>
                <a:gd name="connsiteY6" fmla="*/ 0 h 1154906"/>
                <a:gd name="connsiteX0" fmla="*/ 888283 w 1316908"/>
                <a:gd name="connsiteY0" fmla="*/ 0 h 1119187"/>
                <a:gd name="connsiteX1" fmla="*/ 181053 w 1316908"/>
                <a:gd name="connsiteY1" fmla="*/ 559592 h 1119187"/>
                <a:gd name="connsiteX2" fmla="*/ 2459 w 1316908"/>
                <a:gd name="connsiteY2" fmla="*/ 1119187 h 1119187"/>
                <a:gd name="connsiteX3" fmla="*/ 893046 w 1316908"/>
                <a:gd name="connsiteY3" fmla="*/ 1119187 h 1119187"/>
                <a:gd name="connsiteX4" fmla="*/ 909715 w 1316908"/>
                <a:gd name="connsiteY4" fmla="*/ 828675 h 1119187"/>
                <a:gd name="connsiteX5" fmla="*/ 1316908 w 1316908"/>
                <a:gd name="connsiteY5" fmla="*/ 338137 h 1119187"/>
                <a:gd name="connsiteX6" fmla="*/ 888283 w 1316908"/>
                <a:gd name="connsiteY6" fmla="*/ 0 h 1119187"/>
                <a:gd name="connsiteX0" fmla="*/ 909715 w 1316908"/>
                <a:gd name="connsiteY0" fmla="*/ 0 h 1140619"/>
                <a:gd name="connsiteX1" fmla="*/ 181053 w 1316908"/>
                <a:gd name="connsiteY1" fmla="*/ 581024 h 1140619"/>
                <a:gd name="connsiteX2" fmla="*/ 2459 w 1316908"/>
                <a:gd name="connsiteY2" fmla="*/ 1140619 h 1140619"/>
                <a:gd name="connsiteX3" fmla="*/ 893046 w 1316908"/>
                <a:gd name="connsiteY3" fmla="*/ 1140619 h 1140619"/>
                <a:gd name="connsiteX4" fmla="*/ 909715 w 1316908"/>
                <a:gd name="connsiteY4" fmla="*/ 850107 h 1140619"/>
                <a:gd name="connsiteX5" fmla="*/ 1316908 w 1316908"/>
                <a:gd name="connsiteY5" fmla="*/ 359569 h 1140619"/>
                <a:gd name="connsiteX6" fmla="*/ 909715 w 1316908"/>
                <a:gd name="connsiteY6" fmla="*/ 0 h 1140619"/>
                <a:gd name="connsiteX0" fmla="*/ 943052 w 1316908"/>
                <a:gd name="connsiteY0" fmla="*/ 0 h 1166813"/>
                <a:gd name="connsiteX1" fmla="*/ 181053 w 1316908"/>
                <a:gd name="connsiteY1" fmla="*/ 607218 h 1166813"/>
                <a:gd name="connsiteX2" fmla="*/ 2459 w 1316908"/>
                <a:gd name="connsiteY2" fmla="*/ 1166813 h 1166813"/>
                <a:gd name="connsiteX3" fmla="*/ 893046 w 1316908"/>
                <a:gd name="connsiteY3" fmla="*/ 1166813 h 1166813"/>
                <a:gd name="connsiteX4" fmla="*/ 909715 w 1316908"/>
                <a:gd name="connsiteY4" fmla="*/ 876301 h 1166813"/>
                <a:gd name="connsiteX5" fmla="*/ 1316908 w 1316908"/>
                <a:gd name="connsiteY5" fmla="*/ 385763 h 1166813"/>
                <a:gd name="connsiteX6" fmla="*/ 943052 w 1316908"/>
                <a:gd name="connsiteY6" fmla="*/ 0 h 1166813"/>
                <a:gd name="connsiteX0" fmla="*/ 943052 w 1316908"/>
                <a:gd name="connsiteY0" fmla="*/ 0 h 1166813"/>
                <a:gd name="connsiteX1" fmla="*/ 181053 w 1316908"/>
                <a:gd name="connsiteY1" fmla="*/ 607218 h 1166813"/>
                <a:gd name="connsiteX2" fmla="*/ 2459 w 1316908"/>
                <a:gd name="connsiteY2" fmla="*/ 1166813 h 1166813"/>
                <a:gd name="connsiteX3" fmla="*/ 893046 w 1316908"/>
                <a:gd name="connsiteY3" fmla="*/ 1166813 h 1166813"/>
                <a:gd name="connsiteX4" fmla="*/ 909715 w 1316908"/>
                <a:gd name="connsiteY4" fmla="*/ 876301 h 1166813"/>
                <a:gd name="connsiteX5" fmla="*/ 1316908 w 1316908"/>
                <a:gd name="connsiteY5" fmla="*/ 385763 h 1166813"/>
                <a:gd name="connsiteX6" fmla="*/ 943052 w 1316908"/>
                <a:gd name="connsiteY6" fmla="*/ 0 h 1166813"/>
                <a:gd name="connsiteX0" fmla="*/ 943052 w 1316908"/>
                <a:gd name="connsiteY0" fmla="*/ 0 h 1166813"/>
                <a:gd name="connsiteX1" fmla="*/ 181053 w 1316908"/>
                <a:gd name="connsiteY1" fmla="*/ 607218 h 1166813"/>
                <a:gd name="connsiteX2" fmla="*/ 2459 w 1316908"/>
                <a:gd name="connsiteY2" fmla="*/ 1166813 h 1166813"/>
                <a:gd name="connsiteX3" fmla="*/ 893046 w 1316908"/>
                <a:gd name="connsiteY3" fmla="*/ 1166813 h 1166813"/>
                <a:gd name="connsiteX4" fmla="*/ 909715 w 1316908"/>
                <a:gd name="connsiteY4" fmla="*/ 876301 h 1166813"/>
                <a:gd name="connsiteX5" fmla="*/ 1316908 w 1316908"/>
                <a:gd name="connsiteY5" fmla="*/ 385763 h 1166813"/>
                <a:gd name="connsiteX6" fmla="*/ 943052 w 1316908"/>
                <a:gd name="connsiteY6" fmla="*/ 0 h 1166813"/>
                <a:gd name="connsiteX0" fmla="*/ 941407 w 1315263"/>
                <a:gd name="connsiteY0" fmla="*/ 0 h 1166813"/>
                <a:gd name="connsiteX1" fmla="*/ 179408 w 1315263"/>
                <a:gd name="connsiteY1" fmla="*/ 607218 h 1166813"/>
                <a:gd name="connsiteX2" fmla="*/ 814 w 1315263"/>
                <a:gd name="connsiteY2" fmla="*/ 1166813 h 1166813"/>
                <a:gd name="connsiteX3" fmla="*/ 891401 w 1315263"/>
                <a:gd name="connsiteY3" fmla="*/ 1166813 h 1166813"/>
                <a:gd name="connsiteX4" fmla="*/ 908070 w 1315263"/>
                <a:gd name="connsiteY4" fmla="*/ 876301 h 1166813"/>
                <a:gd name="connsiteX5" fmla="*/ 1315263 w 1315263"/>
                <a:gd name="connsiteY5" fmla="*/ 385763 h 1166813"/>
                <a:gd name="connsiteX6" fmla="*/ 941407 w 1315263"/>
                <a:gd name="connsiteY6" fmla="*/ 0 h 1166813"/>
                <a:gd name="connsiteX0" fmla="*/ 941407 w 1315263"/>
                <a:gd name="connsiteY0" fmla="*/ 0 h 1166813"/>
                <a:gd name="connsiteX1" fmla="*/ 179408 w 1315263"/>
                <a:gd name="connsiteY1" fmla="*/ 607218 h 1166813"/>
                <a:gd name="connsiteX2" fmla="*/ 814 w 1315263"/>
                <a:gd name="connsiteY2" fmla="*/ 1166813 h 1166813"/>
                <a:gd name="connsiteX3" fmla="*/ 891401 w 1315263"/>
                <a:gd name="connsiteY3" fmla="*/ 1166813 h 1166813"/>
                <a:gd name="connsiteX4" fmla="*/ 908070 w 1315263"/>
                <a:gd name="connsiteY4" fmla="*/ 876301 h 1166813"/>
                <a:gd name="connsiteX5" fmla="*/ 1315263 w 1315263"/>
                <a:gd name="connsiteY5" fmla="*/ 385763 h 1166813"/>
                <a:gd name="connsiteX6" fmla="*/ 941407 w 1315263"/>
                <a:gd name="connsiteY6" fmla="*/ 0 h 1166813"/>
                <a:gd name="connsiteX0" fmla="*/ 941553 w 1315409"/>
                <a:gd name="connsiteY0" fmla="*/ 0 h 1166813"/>
                <a:gd name="connsiteX1" fmla="*/ 179554 w 1315409"/>
                <a:gd name="connsiteY1" fmla="*/ 607218 h 1166813"/>
                <a:gd name="connsiteX2" fmla="*/ 960 w 1315409"/>
                <a:gd name="connsiteY2" fmla="*/ 1166813 h 1166813"/>
                <a:gd name="connsiteX3" fmla="*/ 891547 w 1315409"/>
                <a:gd name="connsiteY3" fmla="*/ 1166813 h 1166813"/>
                <a:gd name="connsiteX4" fmla="*/ 908216 w 1315409"/>
                <a:gd name="connsiteY4" fmla="*/ 876301 h 1166813"/>
                <a:gd name="connsiteX5" fmla="*/ 1315409 w 1315409"/>
                <a:gd name="connsiteY5" fmla="*/ 385763 h 1166813"/>
                <a:gd name="connsiteX6" fmla="*/ 941553 w 1315409"/>
                <a:gd name="connsiteY6" fmla="*/ 0 h 1166813"/>
                <a:gd name="connsiteX0" fmla="*/ 944722 w 1318578"/>
                <a:gd name="connsiteY0" fmla="*/ 0 h 1166813"/>
                <a:gd name="connsiteX1" fmla="*/ 182723 w 1318578"/>
                <a:gd name="connsiteY1" fmla="*/ 607218 h 1166813"/>
                <a:gd name="connsiteX2" fmla="*/ 4129 w 1318578"/>
                <a:gd name="connsiteY2" fmla="*/ 1166813 h 1166813"/>
                <a:gd name="connsiteX3" fmla="*/ 894716 w 1318578"/>
                <a:gd name="connsiteY3" fmla="*/ 1166813 h 1166813"/>
                <a:gd name="connsiteX4" fmla="*/ 911385 w 1318578"/>
                <a:gd name="connsiteY4" fmla="*/ 876301 h 1166813"/>
                <a:gd name="connsiteX5" fmla="*/ 1318578 w 1318578"/>
                <a:gd name="connsiteY5" fmla="*/ 385763 h 1166813"/>
                <a:gd name="connsiteX6" fmla="*/ 944722 w 1318578"/>
                <a:gd name="connsiteY6" fmla="*/ 0 h 1166813"/>
                <a:gd name="connsiteX0" fmla="*/ 944722 w 1325721"/>
                <a:gd name="connsiteY0" fmla="*/ 0 h 1166813"/>
                <a:gd name="connsiteX1" fmla="*/ 182723 w 1325721"/>
                <a:gd name="connsiteY1" fmla="*/ 607218 h 1166813"/>
                <a:gd name="connsiteX2" fmla="*/ 4129 w 1325721"/>
                <a:gd name="connsiteY2" fmla="*/ 1166813 h 1166813"/>
                <a:gd name="connsiteX3" fmla="*/ 894716 w 1325721"/>
                <a:gd name="connsiteY3" fmla="*/ 1166813 h 1166813"/>
                <a:gd name="connsiteX4" fmla="*/ 911385 w 1325721"/>
                <a:gd name="connsiteY4" fmla="*/ 876301 h 1166813"/>
                <a:gd name="connsiteX5" fmla="*/ 1325721 w 1325721"/>
                <a:gd name="connsiteY5" fmla="*/ 383382 h 1166813"/>
                <a:gd name="connsiteX6" fmla="*/ 944722 w 1325721"/>
                <a:gd name="connsiteY6" fmla="*/ 0 h 1166813"/>
                <a:gd name="connsiteX0" fmla="*/ 944722 w 1325721"/>
                <a:gd name="connsiteY0" fmla="*/ 0 h 1171575"/>
                <a:gd name="connsiteX1" fmla="*/ 182723 w 1325721"/>
                <a:gd name="connsiteY1" fmla="*/ 607218 h 1171575"/>
                <a:gd name="connsiteX2" fmla="*/ 4129 w 1325721"/>
                <a:gd name="connsiteY2" fmla="*/ 1166813 h 1171575"/>
                <a:gd name="connsiteX3" fmla="*/ 901859 w 1325721"/>
                <a:gd name="connsiteY3" fmla="*/ 1171575 h 1171575"/>
                <a:gd name="connsiteX4" fmla="*/ 911385 w 1325721"/>
                <a:gd name="connsiteY4" fmla="*/ 876301 h 1171575"/>
                <a:gd name="connsiteX5" fmla="*/ 1325721 w 1325721"/>
                <a:gd name="connsiteY5" fmla="*/ 383382 h 1171575"/>
                <a:gd name="connsiteX6" fmla="*/ 944722 w 1325721"/>
                <a:gd name="connsiteY6" fmla="*/ 0 h 1171575"/>
                <a:gd name="connsiteX0" fmla="*/ 945949 w 1326948"/>
                <a:gd name="connsiteY0" fmla="*/ 0 h 1171575"/>
                <a:gd name="connsiteX1" fmla="*/ 183950 w 1326948"/>
                <a:gd name="connsiteY1" fmla="*/ 607218 h 1171575"/>
                <a:gd name="connsiteX2" fmla="*/ 593 w 1326948"/>
                <a:gd name="connsiteY2" fmla="*/ 1166813 h 1171575"/>
                <a:gd name="connsiteX3" fmla="*/ 903086 w 1326948"/>
                <a:gd name="connsiteY3" fmla="*/ 1171575 h 1171575"/>
                <a:gd name="connsiteX4" fmla="*/ 912612 w 1326948"/>
                <a:gd name="connsiteY4" fmla="*/ 876301 h 1171575"/>
                <a:gd name="connsiteX5" fmla="*/ 1326948 w 1326948"/>
                <a:gd name="connsiteY5" fmla="*/ 383382 h 1171575"/>
                <a:gd name="connsiteX6" fmla="*/ 945949 w 1326948"/>
                <a:gd name="connsiteY6" fmla="*/ 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948" h="1171575">
                  <a:moveTo>
                    <a:pt x="945949" y="0"/>
                  </a:moveTo>
                  <a:cubicBezTo>
                    <a:pt x="787596" y="84534"/>
                    <a:pt x="341509" y="412749"/>
                    <a:pt x="183950" y="607218"/>
                  </a:cubicBezTo>
                  <a:cubicBezTo>
                    <a:pt x="26391" y="801687"/>
                    <a:pt x="-4964" y="958056"/>
                    <a:pt x="593" y="1166813"/>
                  </a:cubicBezTo>
                  <a:lnTo>
                    <a:pt x="903086" y="1171575"/>
                  </a:lnTo>
                  <a:cubicBezTo>
                    <a:pt x="908642" y="1074738"/>
                    <a:pt x="895149" y="982664"/>
                    <a:pt x="912612" y="876301"/>
                  </a:cubicBezTo>
                  <a:cubicBezTo>
                    <a:pt x="977699" y="642937"/>
                    <a:pt x="1142798" y="526257"/>
                    <a:pt x="1326948" y="383382"/>
                  </a:cubicBezTo>
                  <a:lnTo>
                    <a:pt x="945949" y="0"/>
                  </a:lnTo>
                  <a:close/>
                </a:path>
              </a:pathLst>
            </a:cu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136" name="Freeform 70">
              <a:extLst>
                <a:ext uri="{FF2B5EF4-FFF2-40B4-BE49-F238E27FC236}">
                  <a16:creationId xmlns:a16="http://schemas.microsoft.com/office/drawing/2014/main" id="{E06BC3C0-53E6-9F4F-34A3-851C8869DA83}"/>
                </a:ext>
              </a:extLst>
            </p:cNvPr>
            <p:cNvSpPr/>
            <p:nvPr/>
          </p:nvSpPr>
          <p:spPr>
            <a:xfrm flipH="1">
              <a:off x="6981301" y="5506419"/>
              <a:ext cx="2123055" cy="279870"/>
            </a:xfrm>
            <a:custGeom>
              <a:avLst/>
              <a:gdLst>
                <a:gd name="connsiteX0" fmla="*/ 900112 w 1300162"/>
                <a:gd name="connsiteY0" fmla="*/ 0 h 1152525"/>
                <a:gd name="connsiteX1" fmla="*/ 128587 w 1300162"/>
                <a:gd name="connsiteY1" fmla="*/ 619125 h 1152525"/>
                <a:gd name="connsiteX2" fmla="*/ 0 w 1300162"/>
                <a:gd name="connsiteY2" fmla="*/ 1152525 h 1152525"/>
                <a:gd name="connsiteX3" fmla="*/ 890587 w 1300162"/>
                <a:gd name="connsiteY3" fmla="*/ 1152525 h 1152525"/>
                <a:gd name="connsiteX4" fmla="*/ 890587 w 1300162"/>
                <a:gd name="connsiteY4" fmla="*/ 852488 h 1152525"/>
                <a:gd name="connsiteX5" fmla="*/ 1300162 w 1300162"/>
                <a:gd name="connsiteY5" fmla="*/ 366713 h 1152525"/>
                <a:gd name="connsiteX6" fmla="*/ 900112 w 1300162"/>
                <a:gd name="connsiteY6" fmla="*/ 0 h 1152525"/>
                <a:gd name="connsiteX0" fmla="*/ 900112 w 1300162"/>
                <a:gd name="connsiteY0" fmla="*/ 0 h 1152525"/>
                <a:gd name="connsiteX1" fmla="*/ 128587 w 1300162"/>
                <a:gd name="connsiteY1" fmla="*/ 619125 h 1152525"/>
                <a:gd name="connsiteX2" fmla="*/ 0 w 1300162"/>
                <a:gd name="connsiteY2" fmla="*/ 1152525 h 1152525"/>
                <a:gd name="connsiteX3" fmla="*/ 890587 w 1300162"/>
                <a:gd name="connsiteY3" fmla="*/ 1152525 h 1152525"/>
                <a:gd name="connsiteX4" fmla="*/ 890587 w 1300162"/>
                <a:gd name="connsiteY4" fmla="*/ 852488 h 1152525"/>
                <a:gd name="connsiteX5" fmla="*/ 1300162 w 1300162"/>
                <a:gd name="connsiteY5" fmla="*/ 366713 h 1152525"/>
                <a:gd name="connsiteX6" fmla="*/ 900112 w 1300162"/>
                <a:gd name="connsiteY6" fmla="*/ 0 h 1152525"/>
                <a:gd name="connsiteX0" fmla="*/ 900112 w 1300162"/>
                <a:gd name="connsiteY0" fmla="*/ 0 h 1152525"/>
                <a:gd name="connsiteX1" fmla="*/ 128587 w 1300162"/>
                <a:gd name="connsiteY1" fmla="*/ 619125 h 1152525"/>
                <a:gd name="connsiteX2" fmla="*/ 0 w 1300162"/>
                <a:gd name="connsiteY2" fmla="*/ 1152525 h 1152525"/>
                <a:gd name="connsiteX3" fmla="*/ 890587 w 1300162"/>
                <a:gd name="connsiteY3" fmla="*/ 1152525 h 1152525"/>
                <a:gd name="connsiteX4" fmla="*/ 890587 w 1300162"/>
                <a:gd name="connsiteY4" fmla="*/ 852488 h 1152525"/>
                <a:gd name="connsiteX5" fmla="*/ 1300162 w 1300162"/>
                <a:gd name="connsiteY5" fmla="*/ 366713 h 1152525"/>
                <a:gd name="connsiteX6" fmla="*/ 900112 w 1300162"/>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890587 w 1314449"/>
                <a:gd name="connsiteY4" fmla="*/ 852488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890587 w 1314449"/>
                <a:gd name="connsiteY4" fmla="*/ 852488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28587 w 1314449"/>
                <a:gd name="connsiteY1" fmla="*/ 619125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90499 w 1314449"/>
                <a:gd name="connsiteY1" fmla="*/ 576262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0112 w 1314449"/>
                <a:gd name="connsiteY0" fmla="*/ 0 h 1152525"/>
                <a:gd name="connsiteX1" fmla="*/ 190499 w 1314449"/>
                <a:gd name="connsiteY1" fmla="*/ 576262 h 1152525"/>
                <a:gd name="connsiteX2" fmla="*/ 0 w 1314449"/>
                <a:gd name="connsiteY2" fmla="*/ 1152525 h 1152525"/>
                <a:gd name="connsiteX3" fmla="*/ 890587 w 1314449"/>
                <a:gd name="connsiteY3" fmla="*/ 1152525 h 1152525"/>
                <a:gd name="connsiteX4" fmla="*/ 907256 w 1314449"/>
                <a:gd name="connsiteY4" fmla="*/ 862013 h 1152525"/>
                <a:gd name="connsiteX5" fmla="*/ 1314449 w 1314449"/>
                <a:gd name="connsiteY5" fmla="*/ 371475 h 1152525"/>
                <a:gd name="connsiteX6" fmla="*/ 900112 w 1314449"/>
                <a:gd name="connsiteY6" fmla="*/ 0 h 1152525"/>
                <a:gd name="connsiteX0" fmla="*/ 901641 w 1315978"/>
                <a:gd name="connsiteY0" fmla="*/ 0 h 1152525"/>
                <a:gd name="connsiteX1" fmla="*/ 192028 w 1315978"/>
                <a:gd name="connsiteY1" fmla="*/ 576262 h 1152525"/>
                <a:gd name="connsiteX2" fmla="*/ 1529 w 1315978"/>
                <a:gd name="connsiteY2" fmla="*/ 1152525 h 1152525"/>
                <a:gd name="connsiteX3" fmla="*/ 892116 w 1315978"/>
                <a:gd name="connsiteY3" fmla="*/ 1152525 h 1152525"/>
                <a:gd name="connsiteX4" fmla="*/ 908785 w 1315978"/>
                <a:gd name="connsiteY4" fmla="*/ 862013 h 1152525"/>
                <a:gd name="connsiteX5" fmla="*/ 1315978 w 1315978"/>
                <a:gd name="connsiteY5" fmla="*/ 371475 h 1152525"/>
                <a:gd name="connsiteX6" fmla="*/ 901641 w 1315978"/>
                <a:gd name="connsiteY6" fmla="*/ 0 h 1152525"/>
                <a:gd name="connsiteX0" fmla="*/ 901117 w 1315454"/>
                <a:gd name="connsiteY0" fmla="*/ 0 h 1152525"/>
                <a:gd name="connsiteX1" fmla="*/ 203411 w 1315454"/>
                <a:gd name="connsiteY1" fmla="*/ 576262 h 1152525"/>
                <a:gd name="connsiteX2" fmla="*/ 1005 w 1315454"/>
                <a:gd name="connsiteY2" fmla="*/ 1152525 h 1152525"/>
                <a:gd name="connsiteX3" fmla="*/ 891592 w 1315454"/>
                <a:gd name="connsiteY3" fmla="*/ 1152525 h 1152525"/>
                <a:gd name="connsiteX4" fmla="*/ 908261 w 1315454"/>
                <a:gd name="connsiteY4" fmla="*/ 862013 h 1152525"/>
                <a:gd name="connsiteX5" fmla="*/ 1315454 w 1315454"/>
                <a:gd name="connsiteY5" fmla="*/ 371475 h 1152525"/>
                <a:gd name="connsiteX6" fmla="*/ 901117 w 1315454"/>
                <a:gd name="connsiteY6" fmla="*/ 0 h 1152525"/>
                <a:gd name="connsiteX0" fmla="*/ 902571 w 1316908"/>
                <a:gd name="connsiteY0" fmla="*/ 0 h 1152525"/>
                <a:gd name="connsiteX1" fmla="*/ 181053 w 1316908"/>
                <a:gd name="connsiteY1" fmla="*/ 592930 h 1152525"/>
                <a:gd name="connsiteX2" fmla="*/ 2459 w 1316908"/>
                <a:gd name="connsiteY2" fmla="*/ 1152525 h 1152525"/>
                <a:gd name="connsiteX3" fmla="*/ 893046 w 1316908"/>
                <a:gd name="connsiteY3" fmla="*/ 1152525 h 1152525"/>
                <a:gd name="connsiteX4" fmla="*/ 909715 w 1316908"/>
                <a:gd name="connsiteY4" fmla="*/ 862013 h 1152525"/>
                <a:gd name="connsiteX5" fmla="*/ 1316908 w 1316908"/>
                <a:gd name="connsiteY5" fmla="*/ 371475 h 1152525"/>
                <a:gd name="connsiteX6" fmla="*/ 902571 w 1316908"/>
                <a:gd name="connsiteY6" fmla="*/ 0 h 1152525"/>
                <a:gd name="connsiteX0" fmla="*/ 921621 w 1316908"/>
                <a:gd name="connsiteY0" fmla="*/ 0 h 1154906"/>
                <a:gd name="connsiteX1" fmla="*/ 181053 w 1316908"/>
                <a:gd name="connsiteY1" fmla="*/ 595311 h 1154906"/>
                <a:gd name="connsiteX2" fmla="*/ 2459 w 1316908"/>
                <a:gd name="connsiteY2" fmla="*/ 1154906 h 1154906"/>
                <a:gd name="connsiteX3" fmla="*/ 893046 w 1316908"/>
                <a:gd name="connsiteY3" fmla="*/ 1154906 h 1154906"/>
                <a:gd name="connsiteX4" fmla="*/ 909715 w 1316908"/>
                <a:gd name="connsiteY4" fmla="*/ 864394 h 1154906"/>
                <a:gd name="connsiteX5" fmla="*/ 1316908 w 1316908"/>
                <a:gd name="connsiteY5" fmla="*/ 373856 h 1154906"/>
                <a:gd name="connsiteX6" fmla="*/ 921621 w 1316908"/>
                <a:gd name="connsiteY6" fmla="*/ 0 h 1154906"/>
                <a:gd name="connsiteX0" fmla="*/ 921621 w 1316908"/>
                <a:gd name="connsiteY0" fmla="*/ 0 h 1154906"/>
                <a:gd name="connsiteX1" fmla="*/ 181053 w 1316908"/>
                <a:gd name="connsiteY1" fmla="*/ 595311 h 1154906"/>
                <a:gd name="connsiteX2" fmla="*/ 2459 w 1316908"/>
                <a:gd name="connsiteY2" fmla="*/ 1154906 h 1154906"/>
                <a:gd name="connsiteX3" fmla="*/ 893046 w 1316908"/>
                <a:gd name="connsiteY3" fmla="*/ 1154906 h 1154906"/>
                <a:gd name="connsiteX4" fmla="*/ 909715 w 1316908"/>
                <a:gd name="connsiteY4" fmla="*/ 864394 h 1154906"/>
                <a:gd name="connsiteX5" fmla="*/ 1316908 w 1316908"/>
                <a:gd name="connsiteY5" fmla="*/ 373856 h 1154906"/>
                <a:gd name="connsiteX6" fmla="*/ 921621 w 1316908"/>
                <a:gd name="connsiteY6" fmla="*/ 0 h 1154906"/>
                <a:gd name="connsiteX0" fmla="*/ 921621 w 1316908"/>
                <a:gd name="connsiteY0" fmla="*/ 0 h 1154906"/>
                <a:gd name="connsiteX1" fmla="*/ 181053 w 1316908"/>
                <a:gd name="connsiteY1" fmla="*/ 595311 h 1154906"/>
                <a:gd name="connsiteX2" fmla="*/ 2459 w 1316908"/>
                <a:gd name="connsiteY2" fmla="*/ 1154906 h 1154906"/>
                <a:gd name="connsiteX3" fmla="*/ 893046 w 1316908"/>
                <a:gd name="connsiteY3" fmla="*/ 1154906 h 1154906"/>
                <a:gd name="connsiteX4" fmla="*/ 909715 w 1316908"/>
                <a:gd name="connsiteY4" fmla="*/ 864394 h 1154906"/>
                <a:gd name="connsiteX5" fmla="*/ 1316908 w 1316908"/>
                <a:gd name="connsiteY5" fmla="*/ 373856 h 1154906"/>
                <a:gd name="connsiteX6" fmla="*/ 921621 w 1316908"/>
                <a:gd name="connsiteY6" fmla="*/ 0 h 1154906"/>
                <a:gd name="connsiteX0" fmla="*/ 888283 w 1316908"/>
                <a:gd name="connsiteY0" fmla="*/ 0 h 1119187"/>
                <a:gd name="connsiteX1" fmla="*/ 181053 w 1316908"/>
                <a:gd name="connsiteY1" fmla="*/ 559592 h 1119187"/>
                <a:gd name="connsiteX2" fmla="*/ 2459 w 1316908"/>
                <a:gd name="connsiteY2" fmla="*/ 1119187 h 1119187"/>
                <a:gd name="connsiteX3" fmla="*/ 893046 w 1316908"/>
                <a:gd name="connsiteY3" fmla="*/ 1119187 h 1119187"/>
                <a:gd name="connsiteX4" fmla="*/ 909715 w 1316908"/>
                <a:gd name="connsiteY4" fmla="*/ 828675 h 1119187"/>
                <a:gd name="connsiteX5" fmla="*/ 1316908 w 1316908"/>
                <a:gd name="connsiteY5" fmla="*/ 338137 h 1119187"/>
                <a:gd name="connsiteX6" fmla="*/ 888283 w 1316908"/>
                <a:gd name="connsiteY6" fmla="*/ 0 h 1119187"/>
                <a:gd name="connsiteX0" fmla="*/ 909715 w 1316908"/>
                <a:gd name="connsiteY0" fmla="*/ 0 h 1140619"/>
                <a:gd name="connsiteX1" fmla="*/ 181053 w 1316908"/>
                <a:gd name="connsiteY1" fmla="*/ 581024 h 1140619"/>
                <a:gd name="connsiteX2" fmla="*/ 2459 w 1316908"/>
                <a:gd name="connsiteY2" fmla="*/ 1140619 h 1140619"/>
                <a:gd name="connsiteX3" fmla="*/ 893046 w 1316908"/>
                <a:gd name="connsiteY3" fmla="*/ 1140619 h 1140619"/>
                <a:gd name="connsiteX4" fmla="*/ 909715 w 1316908"/>
                <a:gd name="connsiteY4" fmla="*/ 850107 h 1140619"/>
                <a:gd name="connsiteX5" fmla="*/ 1316908 w 1316908"/>
                <a:gd name="connsiteY5" fmla="*/ 359569 h 1140619"/>
                <a:gd name="connsiteX6" fmla="*/ 909715 w 1316908"/>
                <a:gd name="connsiteY6" fmla="*/ 0 h 1140619"/>
                <a:gd name="connsiteX0" fmla="*/ 943052 w 1316908"/>
                <a:gd name="connsiteY0" fmla="*/ 0 h 1166813"/>
                <a:gd name="connsiteX1" fmla="*/ 181053 w 1316908"/>
                <a:gd name="connsiteY1" fmla="*/ 607218 h 1166813"/>
                <a:gd name="connsiteX2" fmla="*/ 2459 w 1316908"/>
                <a:gd name="connsiteY2" fmla="*/ 1166813 h 1166813"/>
                <a:gd name="connsiteX3" fmla="*/ 893046 w 1316908"/>
                <a:gd name="connsiteY3" fmla="*/ 1166813 h 1166813"/>
                <a:gd name="connsiteX4" fmla="*/ 909715 w 1316908"/>
                <a:gd name="connsiteY4" fmla="*/ 876301 h 1166813"/>
                <a:gd name="connsiteX5" fmla="*/ 1316908 w 1316908"/>
                <a:gd name="connsiteY5" fmla="*/ 385763 h 1166813"/>
                <a:gd name="connsiteX6" fmla="*/ 943052 w 1316908"/>
                <a:gd name="connsiteY6" fmla="*/ 0 h 1166813"/>
                <a:gd name="connsiteX0" fmla="*/ 943052 w 1316908"/>
                <a:gd name="connsiteY0" fmla="*/ 0 h 1166813"/>
                <a:gd name="connsiteX1" fmla="*/ 181053 w 1316908"/>
                <a:gd name="connsiteY1" fmla="*/ 607218 h 1166813"/>
                <a:gd name="connsiteX2" fmla="*/ 2459 w 1316908"/>
                <a:gd name="connsiteY2" fmla="*/ 1166813 h 1166813"/>
                <a:gd name="connsiteX3" fmla="*/ 893046 w 1316908"/>
                <a:gd name="connsiteY3" fmla="*/ 1166813 h 1166813"/>
                <a:gd name="connsiteX4" fmla="*/ 909715 w 1316908"/>
                <a:gd name="connsiteY4" fmla="*/ 876301 h 1166813"/>
                <a:gd name="connsiteX5" fmla="*/ 1316908 w 1316908"/>
                <a:gd name="connsiteY5" fmla="*/ 385763 h 1166813"/>
                <a:gd name="connsiteX6" fmla="*/ 943052 w 1316908"/>
                <a:gd name="connsiteY6" fmla="*/ 0 h 1166813"/>
                <a:gd name="connsiteX0" fmla="*/ 943052 w 1316908"/>
                <a:gd name="connsiteY0" fmla="*/ 0 h 1166813"/>
                <a:gd name="connsiteX1" fmla="*/ 181053 w 1316908"/>
                <a:gd name="connsiteY1" fmla="*/ 607218 h 1166813"/>
                <a:gd name="connsiteX2" fmla="*/ 2459 w 1316908"/>
                <a:gd name="connsiteY2" fmla="*/ 1166813 h 1166813"/>
                <a:gd name="connsiteX3" fmla="*/ 893046 w 1316908"/>
                <a:gd name="connsiteY3" fmla="*/ 1166813 h 1166813"/>
                <a:gd name="connsiteX4" fmla="*/ 909715 w 1316908"/>
                <a:gd name="connsiteY4" fmla="*/ 876301 h 1166813"/>
                <a:gd name="connsiteX5" fmla="*/ 1316908 w 1316908"/>
                <a:gd name="connsiteY5" fmla="*/ 385763 h 1166813"/>
                <a:gd name="connsiteX6" fmla="*/ 943052 w 1316908"/>
                <a:gd name="connsiteY6" fmla="*/ 0 h 1166813"/>
                <a:gd name="connsiteX0" fmla="*/ 941407 w 1315263"/>
                <a:gd name="connsiteY0" fmla="*/ 0 h 1166813"/>
                <a:gd name="connsiteX1" fmla="*/ 179408 w 1315263"/>
                <a:gd name="connsiteY1" fmla="*/ 607218 h 1166813"/>
                <a:gd name="connsiteX2" fmla="*/ 814 w 1315263"/>
                <a:gd name="connsiteY2" fmla="*/ 1166813 h 1166813"/>
                <a:gd name="connsiteX3" fmla="*/ 891401 w 1315263"/>
                <a:gd name="connsiteY3" fmla="*/ 1166813 h 1166813"/>
                <a:gd name="connsiteX4" fmla="*/ 908070 w 1315263"/>
                <a:gd name="connsiteY4" fmla="*/ 876301 h 1166813"/>
                <a:gd name="connsiteX5" fmla="*/ 1315263 w 1315263"/>
                <a:gd name="connsiteY5" fmla="*/ 385763 h 1166813"/>
                <a:gd name="connsiteX6" fmla="*/ 941407 w 1315263"/>
                <a:gd name="connsiteY6" fmla="*/ 0 h 1166813"/>
                <a:gd name="connsiteX0" fmla="*/ 941407 w 1315263"/>
                <a:gd name="connsiteY0" fmla="*/ 0 h 1166813"/>
                <a:gd name="connsiteX1" fmla="*/ 179408 w 1315263"/>
                <a:gd name="connsiteY1" fmla="*/ 607218 h 1166813"/>
                <a:gd name="connsiteX2" fmla="*/ 814 w 1315263"/>
                <a:gd name="connsiteY2" fmla="*/ 1166813 h 1166813"/>
                <a:gd name="connsiteX3" fmla="*/ 891401 w 1315263"/>
                <a:gd name="connsiteY3" fmla="*/ 1166813 h 1166813"/>
                <a:gd name="connsiteX4" fmla="*/ 908070 w 1315263"/>
                <a:gd name="connsiteY4" fmla="*/ 876301 h 1166813"/>
                <a:gd name="connsiteX5" fmla="*/ 1315263 w 1315263"/>
                <a:gd name="connsiteY5" fmla="*/ 385763 h 1166813"/>
                <a:gd name="connsiteX6" fmla="*/ 941407 w 1315263"/>
                <a:gd name="connsiteY6" fmla="*/ 0 h 1166813"/>
                <a:gd name="connsiteX0" fmla="*/ 941553 w 1315409"/>
                <a:gd name="connsiteY0" fmla="*/ 0 h 1166813"/>
                <a:gd name="connsiteX1" fmla="*/ 179554 w 1315409"/>
                <a:gd name="connsiteY1" fmla="*/ 607218 h 1166813"/>
                <a:gd name="connsiteX2" fmla="*/ 960 w 1315409"/>
                <a:gd name="connsiteY2" fmla="*/ 1166813 h 1166813"/>
                <a:gd name="connsiteX3" fmla="*/ 891547 w 1315409"/>
                <a:gd name="connsiteY3" fmla="*/ 1166813 h 1166813"/>
                <a:gd name="connsiteX4" fmla="*/ 908216 w 1315409"/>
                <a:gd name="connsiteY4" fmla="*/ 876301 h 1166813"/>
                <a:gd name="connsiteX5" fmla="*/ 1315409 w 1315409"/>
                <a:gd name="connsiteY5" fmla="*/ 385763 h 1166813"/>
                <a:gd name="connsiteX6" fmla="*/ 941553 w 1315409"/>
                <a:gd name="connsiteY6" fmla="*/ 0 h 1166813"/>
                <a:gd name="connsiteX0" fmla="*/ 944722 w 1318578"/>
                <a:gd name="connsiteY0" fmla="*/ 0 h 1166813"/>
                <a:gd name="connsiteX1" fmla="*/ 182723 w 1318578"/>
                <a:gd name="connsiteY1" fmla="*/ 607218 h 1166813"/>
                <a:gd name="connsiteX2" fmla="*/ 4129 w 1318578"/>
                <a:gd name="connsiteY2" fmla="*/ 1166813 h 1166813"/>
                <a:gd name="connsiteX3" fmla="*/ 894716 w 1318578"/>
                <a:gd name="connsiteY3" fmla="*/ 1166813 h 1166813"/>
                <a:gd name="connsiteX4" fmla="*/ 911385 w 1318578"/>
                <a:gd name="connsiteY4" fmla="*/ 876301 h 1166813"/>
                <a:gd name="connsiteX5" fmla="*/ 1318578 w 1318578"/>
                <a:gd name="connsiteY5" fmla="*/ 385763 h 1166813"/>
                <a:gd name="connsiteX6" fmla="*/ 944722 w 1318578"/>
                <a:gd name="connsiteY6" fmla="*/ 0 h 1166813"/>
                <a:gd name="connsiteX0" fmla="*/ 944722 w 1325721"/>
                <a:gd name="connsiteY0" fmla="*/ 0 h 1166813"/>
                <a:gd name="connsiteX1" fmla="*/ 182723 w 1325721"/>
                <a:gd name="connsiteY1" fmla="*/ 607218 h 1166813"/>
                <a:gd name="connsiteX2" fmla="*/ 4129 w 1325721"/>
                <a:gd name="connsiteY2" fmla="*/ 1166813 h 1166813"/>
                <a:gd name="connsiteX3" fmla="*/ 894716 w 1325721"/>
                <a:gd name="connsiteY3" fmla="*/ 1166813 h 1166813"/>
                <a:gd name="connsiteX4" fmla="*/ 911385 w 1325721"/>
                <a:gd name="connsiteY4" fmla="*/ 876301 h 1166813"/>
                <a:gd name="connsiteX5" fmla="*/ 1325721 w 1325721"/>
                <a:gd name="connsiteY5" fmla="*/ 383382 h 1166813"/>
                <a:gd name="connsiteX6" fmla="*/ 944722 w 1325721"/>
                <a:gd name="connsiteY6" fmla="*/ 0 h 1166813"/>
                <a:gd name="connsiteX0" fmla="*/ 944722 w 1325721"/>
                <a:gd name="connsiteY0" fmla="*/ 0 h 1171575"/>
                <a:gd name="connsiteX1" fmla="*/ 182723 w 1325721"/>
                <a:gd name="connsiteY1" fmla="*/ 607218 h 1171575"/>
                <a:gd name="connsiteX2" fmla="*/ 4129 w 1325721"/>
                <a:gd name="connsiteY2" fmla="*/ 1166813 h 1171575"/>
                <a:gd name="connsiteX3" fmla="*/ 901859 w 1325721"/>
                <a:gd name="connsiteY3" fmla="*/ 1171575 h 1171575"/>
                <a:gd name="connsiteX4" fmla="*/ 911385 w 1325721"/>
                <a:gd name="connsiteY4" fmla="*/ 876301 h 1171575"/>
                <a:gd name="connsiteX5" fmla="*/ 1325721 w 1325721"/>
                <a:gd name="connsiteY5" fmla="*/ 383382 h 1171575"/>
                <a:gd name="connsiteX6" fmla="*/ 944722 w 1325721"/>
                <a:gd name="connsiteY6" fmla="*/ 0 h 1171575"/>
                <a:gd name="connsiteX0" fmla="*/ 945949 w 1326948"/>
                <a:gd name="connsiteY0" fmla="*/ 0 h 1171575"/>
                <a:gd name="connsiteX1" fmla="*/ 183950 w 1326948"/>
                <a:gd name="connsiteY1" fmla="*/ 607218 h 1171575"/>
                <a:gd name="connsiteX2" fmla="*/ 593 w 1326948"/>
                <a:gd name="connsiteY2" fmla="*/ 1166813 h 1171575"/>
                <a:gd name="connsiteX3" fmla="*/ 903086 w 1326948"/>
                <a:gd name="connsiteY3" fmla="*/ 1171575 h 1171575"/>
                <a:gd name="connsiteX4" fmla="*/ 912612 w 1326948"/>
                <a:gd name="connsiteY4" fmla="*/ 876301 h 1171575"/>
                <a:gd name="connsiteX5" fmla="*/ 1326948 w 1326948"/>
                <a:gd name="connsiteY5" fmla="*/ 383382 h 1171575"/>
                <a:gd name="connsiteX6" fmla="*/ 945949 w 1326948"/>
                <a:gd name="connsiteY6" fmla="*/ 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948" h="1171575">
                  <a:moveTo>
                    <a:pt x="945949" y="0"/>
                  </a:moveTo>
                  <a:cubicBezTo>
                    <a:pt x="787596" y="84534"/>
                    <a:pt x="341509" y="412749"/>
                    <a:pt x="183950" y="607218"/>
                  </a:cubicBezTo>
                  <a:cubicBezTo>
                    <a:pt x="26391" y="801687"/>
                    <a:pt x="-4964" y="958056"/>
                    <a:pt x="593" y="1166813"/>
                  </a:cubicBezTo>
                  <a:lnTo>
                    <a:pt x="903086" y="1171575"/>
                  </a:lnTo>
                  <a:cubicBezTo>
                    <a:pt x="908642" y="1074738"/>
                    <a:pt x="895149" y="982664"/>
                    <a:pt x="912612" y="876301"/>
                  </a:cubicBezTo>
                  <a:cubicBezTo>
                    <a:pt x="977699" y="642937"/>
                    <a:pt x="1142798" y="526257"/>
                    <a:pt x="1326948" y="383382"/>
                  </a:cubicBezTo>
                  <a:lnTo>
                    <a:pt x="945949" y="0"/>
                  </a:lnTo>
                  <a:close/>
                </a:path>
              </a:pathLst>
            </a:cu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143" name="Rectangle 1142">
              <a:extLst>
                <a:ext uri="{FF2B5EF4-FFF2-40B4-BE49-F238E27FC236}">
                  <a16:creationId xmlns:a16="http://schemas.microsoft.com/office/drawing/2014/main" id="{539CA390-7B02-9561-B63B-979B197E1F2F}"/>
                </a:ext>
              </a:extLst>
            </p:cNvPr>
            <p:cNvSpPr/>
            <p:nvPr/>
          </p:nvSpPr>
          <p:spPr>
            <a:xfrm>
              <a:off x="5223839" y="5470611"/>
              <a:ext cx="1441664" cy="319165"/>
            </a:xfrm>
            <a:prstGeom prst="rect">
              <a:avLst/>
            </a:pr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grpSp>
      <p:sp>
        <p:nvSpPr>
          <p:cNvPr id="1145" name="Rectangle 1144">
            <a:extLst>
              <a:ext uri="{FF2B5EF4-FFF2-40B4-BE49-F238E27FC236}">
                <a16:creationId xmlns:a16="http://schemas.microsoft.com/office/drawing/2014/main" id="{AA7E6FA1-4D06-39E8-65F0-B2B4965D1481}"/>
              </a:ext>
            </a:extLst>
          </p:cNvPr>
          <p:cNvSpPr/>
          <p:nvPr/>
        </p:nvSpPr>
        <p:spPr>
          <a:xfrm>
            <a:off x="2392829" y="1868926"/>
            <a:ext cx="1441664" cy="457200"/>
          </a:xfrm>
          <a:prstGeom prst="rect">
            <a:avLst/>
          </a:prstGeom>
          <a:solidFill>
            <a:schemeClr val="accent1">
              <a:lumMod val="75000"/>
            </a:scheme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Current footprint in the market</a:t>
            </a:r>
          </a:p>
        </p:txBody>
      </p:sp>
      <p:sp>
        <p:nvSpPr>
          <p:cNvPr id="1146" name="Rectangle 1145">
            <a:extLst>
              <a:ext uri="{FF2B5EF4-FFF2-40B4-BE49-F238E27FC236}">
                <a16:creationId xmlns:a16="http://schemas.microsoft.com/office/drawing/2014/main" id="{65B172A9-923B-1C2A-DDE4-B4680CF72841}"/>
              </a:ext>
            </a:extLst>
          </p:cNvPr>
          <p:cNvSpPr/>
          <p:nvPr/>
        </p:nvSpPr>
        <p:spPr>
          <a:xfrm flipH="1">
            <a:off x="7256599" y="1868926"/>
            <a:ext cx="1441664" cy="457200"/>
          </a:xfrm>
          <a:prstGeom prst="rect">
            <a:avLst/>
          </a:prstGeom>
          <a:solidFill>
            <a:schemeClr val="accent1">
              <a:lumMod val="75000"/>
            </a:scheme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Skill gap analysis in the practice</a:t>
            </a:r>
          </a:p>
        </p:txBody>
      </p:sp>
      <p:sp>
        <p:nvSpPr>
          <p:cNvPr id="1147" name="Rectangle 1146">
            <a:extLst>
              <a:ext uri="{FF2B5EF4-FFF2-40B4-BE49-F238E27FC236}">
                <a16:creationId xmlns:a16="http://schemas.microsoft.com/office/drawing/2014/main" id="{95D69A1E-6971-CBDB-3E6C-F355D19D4B1D}"/>
              </a:ext>
            </a:extLst>
          </p:cNvPr>
          <p:cNvSpPr/>
          <p:nvPr/>
        </p:nvSpPr>
        <p:spPr>
          <a:xfrm>
            <a:off x="4813994" y="1868926"/>
            <a:ext cx="1441664" cy="457200"/>
          </a:xfrm>
          <a:prstGeom prst="rect">
            <a:avLst/>
          </a:prstGeom>
          <a:solidFill>
            <a:schemeClr val="accent1">
              <a:lumMod val="75000"/>
            </a:scheme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Trends based on analyst reports</a:t>
            </a:r>
          </a:p>
        </p:txBody>
      </p:sp>
    </p:spTree>
    <p:extLst>
      <p:ext uri="{BB962C8B-B14F-4D97-AF65-F5344CB8AC3E}">
        <p14:creationId xmlns:p14="http://schemas.microsoft.com/office/powerpoint/2010/main" val="2734641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200" y="1815316"/>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dirty="0">
                <a:solidFill>
                  <a:srgbClr val="00338D"/>
                </a:solidFill>
                <a:latin typeface="KPMG Extralight"/>
              </a:rPr>
              <a:t>ESG inclusion in Test strategy and reporting </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Incorporating ESG principles into the test strategy involves addressing Environmental, Social, and Governance factors throughout each stage of the Software Testing Life Cycle (STLC). KPMG's Master Test Strategy outlines ESG visions and principles at various phases of the STLC, ensuring that the ESG perspective is integrated right from the project planning stage. The key ESG inclusions in the test strategy are as follows:</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Emphasis on ESG throughout the project lifecycle</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Regulation Compliance</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Prevention of data breaches</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Reducing resource and energy consumption</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Effective resource Utilization</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Saves Storage space</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Inclusion and Diversity</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Increased automation development</a:t>
            </a:r>
          </a:p>
        </p:txBody>
      </p:sp>
      <p:sp>
        <p:nvSpPr>
          <p:cNvPr id="7" name="Oval 6">
            <a:extLst>
              <a:ext uri="{FF2B5EF4-FFF2-40B4-BE49-F238E27FC236}">
                <a16:creationId xmlns:a16="http://schemas.microsoft.com/office/drawing/2014/main" id="{3D5FB123-0196-FA49-AA73-3784248E2467}"/>
              </a:ext>
            </a:extLst>
          </p:cNvPr>
          <p:cNvSpPr/>
          <p:nvPr/>
        </p:nvSpPr>
        <p:spPr>
          <a:xfrm>
            <a:off x="1208395" y="5637862"/>
            <a:ext cx="1348779" cy="4886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5A4B0B9-1192-70CD-49FF-5852C42CC9CD}"/>
              </a:ext>
            </a:extLst>
          </p:cNvPr>
          <p:cNvGrpSpPr/>
          <p:nvPr/>
        </p:nvGrpSpPr>
        <p:grpSpPr>
          <a:xfrm>
            <a:off x="2545629" y="1821236"/>
            <a:ext cx="4572000" cy="4572000"/>
            <a:chOff x="2058988" y="1204913"/>
            <a:chExt cx="5029201" cy="5027612"/>
          </a:xfrm>
        </p:grpSpPr>
        <p:sp>
          <p:nvSpPr>
            <p:cNvPr id="10" name="Freeform 6">
              <a:extLst>
                <a:ext uri="{FF2B5EF4-FFF2-40B4-BE49-F238E27FC236}">
                  <a16:creationId xmlns:a16="http://schemas.microsoft.com/office/drawing/2014/main" id="{F846B8C0-0DA3-7551-45F5-55CE8C0E2F2E}"/>
                </a:ext>
              </a:extLst>
            </p:cNvPr>
            <p:cNvSpPr>
              <a:spLocks/>
            </p:cNvSpPr>
            <p:nvPr/>
          </p:nvSpPr>
          <p:spPr bwMode="auto">
            <a:xfrm>
              <a:off x="3605213" y="1204913"/>
              <a:ext cx="1916113" cy="1916112"/>
            </a:xfrm>
            <a:custGeom>
              <a:avLst/>
              <a:gdLst>
                <a:gd name="T0" fmla="*/ 1192 w 1205"/>
                <a:gd name="T1" fmla="*/ 579 h 1205"/>
                <a:gd name="T2" fmla="*/ 1192 w 1205"/>
                <a:gd name="T3" fmla="*/ 626 h 1205"/>
                <a:gd name="T4" fmla="*/ 626 w 1205"/>
                <a:gd name="T5" fmla="*/ 1192 h 1205"/>
                <a:gd name="T6" fmla="*/ 579 w 1205"/>
                <a:gd name="T7" fmla="*/ 1192 h 1205"/>
                <a:gd name="T8" fmla="*/ 13 w 1205"/>
                <a:gd name="T9" fmla="*/ 626 h 1205"/>
                <a:gd name="T10" fmla="*/ 13 w 1205"/>
                <a:gd name="T11" fmla="*/ 579 h 1205"/>
                <a:gd name="T12" fmla="*/ 579 w 1205"/>
                <a:gd name="T13" fmla="*/ 12 h 1205"/>
                <a:gd name="T14" fmla="*/ 626 w 1205"/>
                <a:gd name="T15" fmla="*/ 12 h 1205"/>
                <a:gd name="T16" fmla="*/ 1192 w 1205"/>
                <a:gd name="T17" fmla="*/ 579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5" h="1205">
                  <a:moveTo>
                    <a:pt x="1192" y="579"/>
                  </a:moveTo>
                  <a:cubicBezTo>
                    <a:pt x="1205" y="592"/>
                    <a:pt x="1205" y="613"/>
                    <a:pt x="1192" y="626"/>
                  </a:cubicBezTo>
                  <a:cubicBezTo>
                    <a:pt x="626" y="1192"/>
                    <a:pt x="626" y="1192"/>
                    <a:pt x="626" y="1192"/>
                  </a:cubicBezTo>
                  <a:cubicBezTo>
                    <a:pt x="613" y="1205"/>
                    <a:pt x="592" y="1205"/>
                    <a:pt x="579" y="1192"/>
                  </a:cubicBezTo>
                  <a:cubicBezTo>
                    <a:pt x="13" y="626"/>
                    <a:pt x="13" y="626"/>
                    <a:pt x="13" y="626"/>
                  </a:cubicBezTo>
                  <a:cubicBezTo>
                    <a:pt x="0" y="613"/>
                    <a:pt x="0" y="592"/>
                    <a:pt x="13" y="579"/>
                  </a:cubicBezTo>
                  <a:cubicBezTo>
                    <a:pt x="579" y="12"/>
                    <a:pt x="579" y="12"/>
                    <a:pt x="579" y="12"/>
                  </a:cubicBezTo>
                  <a:cubicBezTo>
                    <a:pt x="592" y="0"/>
                    <a:pt x="613" y="0"/>
                    <a:pt x="626" y="12"/>
                  </a:cubicBezTo>
                  <a:lnTo>
                    <a:pt x="1192" y="579"/>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7">
              <a:extLst>
                <a:ext uri="{FF2B5EF4-FFF2-40B4-BE49-F238E27FC236}">
                  <a16:creationId xmlns:a16="http://schemas.microsoft.com/office/drawing/2014/main" id="{60A1B4C1-44D2-B218-1016-A3079CD7D514}"/>
                </a:ext>
              </a:extLst>
            </p:cNvPr>
            <p:cNvSpPr>
              <a:spLocks/>
            </p:cNvSpPr>
            <p:nvPr/>
          </p:nvSpPr>
          <p:spPr bwMode="auto">
            <a:xfrm>
              <a:off x="2776538" y="1936750"/>
              <a:ext cx="1377950" cy="1377950"/>
            </a:xfrm>
            <a:custGeom>
              <a:avLst/>
              <a:gdLst>
                <a:gd name="T0" fmla="*/ 834 w 867"/>
                <a:gd name="T1" fmla="*/ 0 h 867"/>
                <a:gd name="T2" fmla="*/ 867 w 867"/>
                <a:gd name="T3" fmla="*/ 33 h 867"/>
                <a:gd name="T4" fmla="*/ 867 w 867"/>
                <a:gd name="T5" fmla="*/ 834 h 867"/>
                <a:gd name="T6" fmla="*/ 834 w 867"/>
                <a:gd name="T7" fmla="*/ 867 h 867"/>
                <a:gd name="T8" fmla="*/ 33 w 867"/>
                <a:gd name="T9" fmla="*/ 867 h 867"/>
                <a:gd name="T10" fmla="*/ 0 w 867"/>
                <a:gd name="T11" fmla="*/ 834 h 867"/>
                <a:gd name="T12" fmla="*/ 0 w 867"/>
                <a:gd name="T13" fmla="*/ 33 h 867"/>
                <a:gd name="T14" fmla="*/ 33 w 867"/>
                <a:gd name="T15" fmla="*/ 0 h 867"/>
                <a:gd name="T16" fmla="*/ 834 w 867"/>
                <a:gd name="T17" fmla="*/ 0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867">
                  <a:moveTo>
                    <a:pt x="834" y="0"/>
                  </a:moveTo>
                  <a:cubicBezTo>
                    <a:pt x="852" y="0"/>
                    <a:pt x="867" y="15"/>
                    <a:pt x="867" y="33"/>
                  </a:cubicBezTo>
                  <a:cubicBezTo>
                    <a:pt x="867" y="834"/>
                    <a:pt x="867" y="834"/>
                    <a:pt x="867" y="834"/>
                  </a:cubicBezTo>
                  <a:cubicBezTo>
                    <a:pt x="867" y="852"/>
                    <a:pt x="852" y="867"/>
                    <a:pt x="834" y="867"/>
                  </a:cubicBezTo>
                  <a:cubicBezTo>
                    <a:pt x="33" y="867"/>
                    <a:pt x="33" y="867"/>
                    <a:pt x="33" y="867"/>
                  </a:cubicBezTo>
                  <a:cubicBezTo>
                    <a:pt x="15" y="867"/>
                    <a:pt x="0" y="852"/>
                    <a:pt x="0" y="834"/>
                  </a:cubicBezTo>
                  <a:cubicBezTo>
                    <a:pt x="0" y="33"/>
                    <a:pt x="0" y="33"/>
                    <a:pt x="0" y="33"/>
                  </a:cubicBezTo>
                  <a:cubicBezTo>
                    <a:pt x="0" y="15"/>
                    <a:pt x="15" y="0"/>
                    <a:pt x="33" y="0"/>
                  </a:cubicBezTo>
                  <a:lnTo>
                    <a:pt x="834" y="0"/>
                  </a:ln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8">
              <a:extLst>
                <a:ext uri="{FF2B5EF4-FFF2-40B4-BE49-F238E27FC236}">
                  <a16:creationId xmlns:a16="http://schemas.microsoft.com/office/drawing/2014/main" id="{71E8519A-E91A-138D-7D04-D83B66BD096A}"/>
                </a:ext>
              </a:extLst>
            </p:cNvPr>
            <p:cNvSpPr>
              <a:spLocks/>
            </p:cNvSpPr>
            <p:nvPr/>
          </p:nvSpPr>
          <p:spPr bwMode="auto">
            <a:xfrm>
              <a:off x="2058988" y="2771775"/>
              <a:ext cx="1916113" cy="1916112"/>
            </a:xfrm>
            <a:custGeom>
              <a:avLst/>
              <a:gdLst>
                <a:gd name="T0" fmla="*/ 579 w 1205"/>
                <a:gd name="T1" fmla="*/ 13 h 1205"/>
                <a:gd name="T2" fmla="*/ 626 w 1205"/>
                <a:gd name="T3" fmla="*/ 13 h 1205"/>
                <a:gd name="T4" fmla="*/ 1192 w 1205"/>
                <a:gd name="T5" fmla="*/ 579 h 1205"/>
                <a:gd name="T6" fmla="*/ 1192 w 1205"/>
                <a:gd name="T7" fmla="*/ 626 h 1205"/>
                <a:gd name="T8" fmla="*/ 626 w 1205"/>
                <a:gd name="T9" fmla="*/ 1192 h 1205"/>
                <a:gd name="T10" fmla="*/ 579 w 1205"/>
                <a:gd name="T11" fmla="*/ 1192 h 1205"/>
                <a:gd name="T12" fmla="*/ 12 w 1205"/>
                <a:gd name="T13" fmla="*/ 626 h 1205"/>
                <a:gd name="T14" fmla="*/ 12 w 1205"/>
                <a:gd name="T15" fmla="*/ 579 h 1205"/>
                <a:gd name="T16" fmla="*/ 579 w 1205"/>
                <a:gd name="T17" fmla="*/ 13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5" h="1205">
                  <a:moveTo>
                    <a:pt x="579" y="13"/>
                  </a:moveTo>
                  <a:cubicBezTo>
                    <a:pt x="592" y="0"/>
                    <a:pt x="613" y="0"/>
                    <a:pt x="626" y="13"/>
                  </a:cubicBezTo>
                  <a:cubicBezTo>
                    <a:pt x="1192" y="579"/>
                    <a:pt x="1192" y="579"/>
                    <a:pt x="1192" y="579"/>
                  </a:cubicBezTo>
                  <a:cubicBezTo>
                    <a:pt x="1205" y="592"/>
                    <a:pt x="1205" y="613"/>
                    <a:pt x="1192" y="626"/>
                  </a:cubicBezTo>
                  <a:cubicBezTo>
                    <a:pt x="626" y="1192"/>
                    <a:pt x="626" y="1192"/>
                    <a:pt x="626" y="1192"/>
                  </a:cubicBezTo>
                  <a:cubicBezTo>
                    <a:pt x="613" y="1205"/>
                    <a:pt x="592" y="1205"/>
                    <a:pt x="579" y="1192"/>
                  </a:cubicBezTo>
                  <a:cubicBezTo>
                    <a:pt x="12" y="626"/>
                    <a:pt x="12" y="626"/>
                    <a:pt x="12" y="626"/>
                  </a:cubicBezTo>
                  <a:cubicBezTo>
                    <a:pt x="0" y="613"/>
                    <a:pt x="0" y="592"/>
                    <a:pt x="12" y="579"/>
                  </a:cubicBezTo>
                  <a:lnTo>
                    <a:pt x="579" y="13"/>
                  </a:lnTo>
                  <a:close/>
                </a:path>
              </a:pathLst>
            </a:custGeom>
            <a:solidFill>
              <a:srgbClr val="6D2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AB714AB1-5927-12C6-C897-FD2ADD7B0011}"/>
                </a:ext>
              </a:extLst>
            </p:cNvPr>
            <p:cNvSpPr>
              <a:spLocks/>
            </p:cNvSpPr>
            <p:nvPr/>
          </p:nvSpPr>
          <p:spPr bwMode="auto">
            <a:xfrm>
              <a:off x="2790826" y="4137025"/>
              <a:ext cx="1379538" cy="1377950"/>
            </a:xfrm>
            <a:custGeom>
              <a:avLst/>
              <a:gdLst>
                <a:gd name="T0" fmla="*/ 0 w 867"/>
                <a:gd name="T1" fmla="*/ 33 h 867"/>
                <a:gd name="T2" fmla="*/ 33 w 867"/>
                <a:gd name="T3" fmla="*/ 0 h 867"/>
                <a:gd name="T4" fmla="*/ 834 w 867"/>
                <a:gd name="T5" fmla="*/ 0 h 867"/>
                <a:gd name="T6" fmla="*/ 867 w 867"/>
                <a:gd name="T7" fmla="*/ 33 h 867"/>
                <a:gd name="T8" fmla="*/ 867 w 867"/>
                <a:gd name="T9" fmla="*/ 834 h 867"/>
                <a:gd name="T10" fmla="*/ 834 w 867"/>
                <a:gd name="T11" fmla="*/ 867 h 867"/>
                <a:gd name="T12" fmla="*/ 33 w 867"/>
                <a:gd name="T13" fmla="*/ 867 h 867"/>
                <a:gd name="T14" fmla="*/ 0 w 867"/>
                <a:gd name="T15" fmla="*/ 834 h 867"/>
                <a:gd name="T16" fmla="*/ 0 w 867"/>
                <a:gd name="T17" fmla="*/ 3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867">
                  <a:moveTo>
                    <a:pt x="0" y="33"/>
                  </a:moveTo>
                  <a:cubicBezTo>
                    <a:pt x="0" y="15"/>
                    <a:pt x="15" y="0"/>
                    <a:pt x="33" y="0"/>
                  </a:cubicBezTo>
                  <a:cubicBezTo>
                    <a:pt x="834" y="0"/>
                    <a:pt x="834" y="0"/>
                    <a:pt x="834" y="0"/>
                  </a:cubicBezTo>
                  <a:cubicBezTo>
                    <a:pt x="852" y="0"/>
                    <a:pt x="867" y="15"/>
                    <a:pt x="867" y="33"/>
                  </a:cubicBezTo>
                  <a:cubicBezTo>
                    <a:pt x="867" y="834"/>
                    <a:pt x="867" y="834"/>
                    <a:pt x="867" y="834"/>
                  </a:cubicBezTo>
                  <a:cubicBezTo>
                    <a:pt x="867" y="852"/>
                    <a:pt x="852" y="867"/>
                    <a:pt x="834" y="867"/>
                  </a:cubicBezTo>
                  <a:cubicBezTo>
                    <a:pt x="33" y="867"/>
                    <a:pt x="33" y="867"/>
                    <a:pt x="33" y="867"/>
                  </a:cubicBezTo>
                  <a:cubicBezTo>
                    <a:pt x="15" y="867"/>
                    <a:pt x="0" y="852"/>
                    <a:pt x="0" y="834"/>
                  </a:cubicBezTo>
                  <a:lnTo>
                    <a:pt x="0" y="33"/>
                  </a:lnTo>
                  <a:close/>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5D5C6FD9-EC8F-A2CA-81FC-60111BD042EA}"/>
                </a:ext>
              </a:extLst>
            </p:cNvPr>
            <p:cNvSpPr>
              <a:spLocks/>
            </p:cNvSpPr>
            <p:nvPr/>
          </p:nvSpPr>
          <p:spPr bwMode="auto">
            <a:xfrm>
              <a:off x="3625851" y="4316413"/>
              <a:ext cx="1916113" cy="1916112"/>
            </a:xfrm>
            <a:custGeom>
              <a:avLst/>
              <a:gdLst>
                <a:gd name="T0" fmla="*/ 13 w 1205"/>
                <a:gd name="T1" fmla="*/ 626 h 1205"/>
                <a:gd name="T2" fmla="*/ 13 w 1205"/>
                <a:gd name="T3" fmla="*/ 579 h 1205"/>
                <a:gd name="T4" fmla="*/ 579 w 1205"/>
                <a:gd name="T5" fmla="*/ 13 h 1205"/>
                <a:gd name="T6" fmla="*/ 626 w 1205"/>
                <a:gd name="T7" fmla="*/ 13 h 1205"/>
                <a:gd name="T8" fmla="*/ 1192 w 1205"/>
                <a:gd name="T9" fmla="*/ 579 h 1205"/>
                <a:gd name="T10" fmla="*/ 1192 w 1205"/>
                <a:gd name="T11" fmla="*/ 626 h 1205"/>
                <a:gd name="T12" fmla="*/ 626 w 1205"/>
                <a:gd name="T13" fmla="*/ 1192 h 1205"/>
                <a:gd name="T14" fmla="*/ 579 w 1205"/>
                <a:gd name="T15" fmla="*/ 1192 h 1205"/>
                <a:gd name="T16" fmla="*/ 13 w 1205"/>
                <a:gd name="T17" fmla="*/ 626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5" h="1205">
                  <a:moveTo>
                    <a:pt x="13" y="626"/>
                  </a:moveTo>
                  <a:cubicBezTo>
                    <a:pt x="0" y="613"/>
                    <a:pt x="0" y="592"/>
                    <a:pt x="13" y="579"/>
                  </a:cubicBezTo>
                  <a:cubicBezTo>
                    <a:pt x="579" y="13"/>
                    <a:pt x="579" y="13"/>
                    <a:pt x="579" y="13"/>
                  </a:cubicBezTo>
                  <a:cubicBezTo>
                    <a:pt x="592" y="0"/>
                    <a:pt x="613" y="0"/>
                    <a:pt x="626" y="13"/>
                  </a:cubicBezTo>
                  <a:cubicBezTo>
                    <a:pt x="1192" y="579"/>
                    <a:pt x="1192" y="579"/>
                    <a:pt x="1192" y="579"/>
                  </a:cubicBezTo>
                  <a:cubicBezTo>
                    <a:pt x="1205" y="592"/>
                    <a:pt x="1205" y="613"/>
                    <a:pt x="1192" y="626"/>
                  </a:cubicBezTo>
                  <a:cubicBezTo>
                    <a:pt x="626" y="1192"/>
                    <a:pt x="626" y="1192"/>
                    <a:pt x="626" y="1192"/>
                  </a:cubicBezTo>
                  <a:cubicBezTo>
                    <a:pt x="613" y="1205"/>
                    <a:pt x="592" y="1205"/>
                    <a:pt x="579" y="1192"/>
                  </a:cubicBezTo>
                  <a:lnTo>
                    <a:pt x="13" y="626"/>
                  </a:lnTo>
                  <a:close/>
                </a:path>
              </a:pathLst>
            </a:cu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1">
              <a:extLst>
                <a:ext uri="{FF2B5EF4-FFF2-40B4-BE49-F238E27FC236}">
                  <a16:creationId xmlns:a16="http://schemas.microsoft.com/office/drawing/2014/main" id="{9247F21B-7B0C-9760-7049-390AAB21C2EC}"/>
                </a:ext>
              </a:extLst>
            </p:cNvPr>
            <p:cNvSpPr>
              <a:spLocks/>
            </p:cNvSpPr>
            <p:nvPr/>
          </p:nvSpPr>
          <p:spPr bwMode="auto">
            <a:xfrm>
              <a:off x="4991101" y="4122738"/>
              <a:ext cx="1379538" cy="1377950"/>
            </a:xfrm>
            <a:custGeom>
              <a:avLst/>
              <a:gdLst>
                <a:gd name="T0" fmla="*/ 33 w 867"/>
                <a:gd name="T1" fmla="*/ 867 h 867"/>
                <a:gd name="T2" fmla="*/ 0 w 867"/>
                <a:gd name="T3" fmla="*/ 834 h 867"/>
                <a:gd name="T4" fmla="*/ 0 w 867"/>
                <a:gd name="T5" fmla="*/ 33 h 867"/>
                <a:gd name="T6" fmla="*/ 33 w 867"/>
                <a:gd name="T7" fmla="*/ 0 h 867"/>
                <a:gd name="T8" fmla="*/ 834 w 867"/>
                <a:gd name="T9" fmla="*/ 0 h 867"/>
                <a:gd name="T10" fmla="*/ 867 w 867"/>
                <a:gd name="T11" fmla="*/ 33 h 867"/>
                <a:gd name="T12" fmla="*/ 867 w 867"/>
                <a:gd name="T13" fmla="*/ 834 h 867"/>
                <a:gd name="T14" fmla="*/ 834 w 867"/>
                <a:gd name="T15" fmla="*/ 867 h 867"/>
                <a:gd name="T16" fmla="*/ 33 w 867"/>
                <a:gd name="T1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867">
                  <a:moveTo>
                    <a:pt x="33" y="867"/>
                  </a:moveTo>
                  <a:cubicBezTo>
                    <a:pt x="15" y="867"/>
                    <a:pt x="0" y="852"/>
                    <a:pt x="0" y="834"/>
                  </a:cubicBezTo>
                  <a:cubicBezTo>
                    <a:pt x="0" y="33"/>
                    <a:pt x="0" y="33"/>
                    <a:pt x="0" y="33"/>
                  </a:cubicBezTo>
                  <a:cubicBezTo>
                    <a:pt x="0" y="15"/>
                    <a:pt x="15" y="0"/>
                    <a:pt x="33" y="0"/>
                  </a:cubicBezTo>
                  <a:cubicBezTo>
                    <a:pt x="834" y="0"/>
                    <a:pt x="834" y="0"/>
                    <a:pt x="834" y="0"/>
                  </a:cubicBezTo>
                  <a:cubicBezTo>
                    <a:pt x="852" y="0"/>
                    <a:pt x="867" y="15"/>
                    <a:pt x="867" y="33"/>
                  </a:cubicBezTo>
                  <a:cubicBezTo>
                    <a:pt x="867" y="834"/>
                    <a:pt x="867" y="834"/>
                    <a:pt x="867" y="834"/>
                  </a:cubicBezTo>
                  <a:cubicBezTo>
                    <a:pt x="867" y="852"/>
                    <a:pt x="852" y="867"/>
                    <a:pt x="834" y="867"/>
                  </a:cubicBezTo>
                  <a:lnTo>
                    <a:pt x="33" y="867"/>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2">
              <a:extLst>
                <a:ext uri="{FF2B5EF4-FFF2-40B4-BE49-F238E27FC236}">
                  <a16:creationId xmlns:a16="http://schemas.microsoft.com/office/drawing/2014/main" id="{39F2EC61-9F04-EAE2-9B4E-23AD7A05F6C6}"/>
                </a:ext>
              </a:extLst>
            </p:cNvPr>
            <p:cNvSpPr>
              <a:spLocks/>
            </p:cNvSpPr>
            <p:nvPr/>
          </p:nvSpPr>
          <p:spPr bwMode="auto">
            <a:xfrm>
              <a:off x="5172076" y="2751138"/>
              <a:ext cx="1916113" cy="1916112"/>
            </a:xfrm>
            <a:custGeom>
              <a:avLst/>
              <a:gdLst>
                <a:gd name="T0" fmla="*/ 626 w 1205"/>
                <a:gd name="T1" fmla="*/ 1192 h 1205"/>
                <a:gd name="T2" fmla="*/ 579 w 1205"/>
                <a:gd name="T3" fmla="*/ 1192 h 1205"/>
                <a:gd name="T4" fmla="*/ 13 w 1205"/>
                <a:gd name="T5" fmla="*/ 626 h 1205"/>
                <a:gd name="T6" fmla="*/ 13 w 1205"/>
                <a:gd name="T7" fmla="*/ 579 h 1205"/>
                <a:gd name="T8" fmla="*/ 579 w 1205"/>
                <a:gd name="T9" fmla="*/ 13 h 1205"/>
                <a:gd name="T10" fmla="*/ 626 w 1205"/>
                <a:gd name="T11" fmla="*/ 13 h 1205"/>
                <a:gd name="T12" fmla="*/ 1193 w 1205"/>
                <a:gd name="T13" fmla="*/ 579 h 1205"/>
                <a:gd name="T14" fmla="*/ 1193 w 1205"/>
                <a:gd name="T15" fmla="*/ 626 h 1205"/>
                <a:gd name="T16" fmla="*/ 626 w 1205"/>
                <a:gd name="T17" fmla="*/ 1192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5" h="1205">
                  <a:moveTo>
                    <a:pt x="626" y="1192"/>
                  </a:moveTo>
                  <a:cubicBezTo>
                    <a:pt x="613" y="1205"/>
                    <a:pt x="592" y="1205"/>
                    <a:pt x="579" y="1192"/>
                  </a:cubicBezTo>
                  <a:cubicBezTo>
                    <a:pt x="13" y="626"/>
                    <a:pt x="13" y="626"/>
                    <a:pt x="13" y="626"/>
                  </a:cubicBezTo>
                  <a:cubicBezTo>
                    <a:pt x="0" y="613"/>
                    <a:pt x="0" y="592"/>
                    <a:pt x="13" y="579"/>
                  </a:cubicBezTo>
                  <a:cubicBezTo>
                    <a:pt x="579" y="13"/>
                    <a:pt x="579" y="13"/>
                    <a:pt x="579" y="13"/>
                  </a:cubicBezTo>
                  <a:cubicBezTo>
                    <a:pt x="592" y="0"/>
                    <a:pt x="613" y="0"/>
                    <a:pt x="626" y="13"/>
                  </a:cubicBezTo>
                  <a:cubicBezTo>
                    <a:pt x="1193" y="579"/>
                    <a:pt x="1193" y="579"/>
                    <a:pt x="1193" y="579"/>
                  </a:cubicBezTo>
                  <a:cubicBezTo>
                    <a:pt x="1205" y="592"/>
                    <a:pt x="1205" y="613"/>
                    <a:pt x="1193" y="626"/>
                  </a:cubicBezTo>
                  <a:lnTo>
                    <a:pt x="626" y="1192"/>
                  </a:lnTo>
                  <a:close/>
                </a:path>
              </a:pathLst>
            </a:custGeom>
            <a:solidFill>
              <a:srgbClr val="BC2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9A44"/>
                </a:solidFill>
                <a:effectLst/>
                <a:uLnTx/>
                <a:uFillTx/>
                <a:latin typeface="Calibri" panose="020F0502020204030204"/>
                <a:ea typeface="+mn-ea"/>
                <a:cs typeface="+mn-cs"/>
              </a:endParaRPr>
            </a:p>
          </p:txBody>
        </p:sp>
        <p:sp>
          <p:nvSpPr>
            <p:cNvPr id="17" name="Freeform 13">
              <a:extLst>
                <a:ext uri="{FF2B5EF4-FFF2-40B4-BE49-F238E27FC236}">
                  <a16:creationId xmlns:a16="http://schemas.microsoft.com/office/drawing/2014/main" id="{74FAFF9D-7F82-0888-766B-84F72AA63F5F}"/>
                </a:ext>
              </a:extLst>
            </p:cNvPr>
            <p:cNvSpPr>
              <a:spLocks/>
            </p:cNvSpPr>
            <p:nvPr/>
          </p:nvSpPr>
          <p:spPr bwMode="auto">
            <a:xfrm>
              <a:off x="4976813" y="1922463"/>
              <a:ext cx="1379538" cy="1377949"/>
            </a:xfrm>
            <a:custGeom>
              <a:avLst/>
              <a:gdLst>
                <a:gd name="T0" fmla="*/ 834 w 867"/>
                <a:gd name="T1" fmla="*/ 0 h 867"/>
                <a:gd name="T2" fmla="*/ 201 w 867"/>
                <a:gd name="T3" fmla="*/ 0 h 867"/>
                <a:gd name="T4" fmla="*/ 329 w 867"/>
                <a:gd name="T5" fmla="*/ 128 h 867"/>
                <a:gd name="T6" fmla="*/ 329 w 867"/>
                <a:gd name="T7" fmla="*/ 175 h 867"/>
                <a:gd name="T8" fmla="*/ 0 w 867"/>
                <a:gd name="T9" fmla="*/ 504 h 867"/>
                <a:gd name="T10" fmla="*/ 0 w 867"/>
                <a:gd name="T11" fmla="*/ 834 h 867"/>
                <a:gd name="T12" fmla="*/ 33 w 867"/>
                <a:gd name="T13" fmla="*/ 867 h 867"/>
                <a:gd name="T14" fmla="*/ 834 w 867"/>
                <a:gd name="T15" fmla="*/ 867 h 867"/>
                <a:gd name="T16" fmla="*/ 867 w 867"/>
                <a:gd name="T17" fmla="*/ 834 h 867"/>
                <a:gd name="T18" fmla="*/ 867 w 867"/>
                <a:gd name="T19" fmla="*/ 33 h 867"/>
                <a:gd name="T20" fmla="*/ 834 w 867"/>
                <a:gd name="T21" fmla="*/ 0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7" h="867">
                  <a:moveTo>
                    <a:pt x="834" y="0"/>
                  </a:moveTo>
                  <a:cubicBezTo>
                    <a:pt x="201" y="0"/>
                    <a:pt x="201" y="0"/>
                    <a:pt x="201" y="0"/>
                  </a:cubicBezTo>
                  <a:cubicBezTo>
                    <a:pt x="329" y="128"/>
                    <a:pt x="329" y="128"/>
                    <a:pt x="329" y="128"/>
                  </a:cubicBezTo>
                  <a:cubicBezTo>
                    <a:pt x="342" y="141"/>
                    <a:pt x="342" y="162"/>
                    <a:pt x="329" y="175"/>
                  </a:cubicBezTo>
                  <a:cubicBezTo>
                    <a:pt x="0" y="504"/>
                    <a:pt x="0" y="504"/>
                    <a:pt x="0" y="504"/>
                  </a:cubicBezTo>
                  <a:cubicBezTo>
                    <a:pt x="0" y="834"/>
                    <a:pt x="0" y="834"/>
                    <a:pt x="0" y="834"/>
                  </a:cubicBezTo>
                  <a:cubicBezTo>
                    <a:pt x="0" y="852"/>
                    <a:pt x="15" y="867"/>
                    <a:pt x="33" y="867"/>
                  </a:cubicBezTo>
                  <a:cubicBezTo>
                    <a:pt x="834" y="867"/>
                    <a:pt x="834" y="867"/>
                    <a:pt x="834" y="867"/>
                  </a:cubicBezTo>
                  <a:cubicBezTo>
                    <a:pt x="852" y="867"/>
                    <a:pt x="867" y="852"/>
                    <a:pt x="867" y="834"/>
                  </a:cubicBezTo>
                  <a:cubicBezTo>
                    <a:pt x="867" y="33"/>
                    <a:pt x="867" y="33"/>
                    <a:pt x="867" y="33"/>
                  </a:cubicBezTo>
                  <a:cubicBezTo>
                    <a:pt x="867" y="14"/>
                    <a:pt x="852" y="0"/>
                    <a:pt x="834" y="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6F8E81D-2554-9BDB-6823-9543912BCF94}"/>
                </a:ext>
              </a:extLst>
            </p:cNvPr>
            <p:cNvSpPr/>
            <p:nvPr/>
          </p:nvSpPr>
          <p:spPr>
            <a:xfrm>
              <a:off x="4177781" y="1636376"/>
              <a:ext cx="1123951" cy="8461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Cloud based Energy efficient test execution</a:t>
              </a:r>
            </a:p>
          </p:txBody>
        </p:sp>
        <p:sp>
          <p:nvSpPr>
            <p:cNvPr id="19" name="Rectangle 18">
              <a:extLst>
                <a:ext uri="{FF2B5EF4-FFF2-40B4-BE49-F238E27FC236}">
                  <a16:creationId xmlns:a16="http://schemas.microsoft.com/office/drawing/2014/main" id="{23D6AFB6-A502-34AC-BC67-513DC4424C51}"/>
                </a:ext>
              </a:extLst>
            </p:cNvPr>
            <p:cNvSpPr/>
            <p:nvPr/>
          </p:nvSpPr>
          <p:spPr>
            <a:xfrm>
              <a:off x="4895727" y="2230383"/>
              <a:ext cx="1418430" cy="84611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On-prem dependency migration to Cloud based solutions</a:t>
              </a:r>
            </a:p>
          </p:txBody>
        </p:sp>
        <p:sp>
          <p:nvSpPr>
            <p:cNvPr id="20" name="Rectangle 19">
              <a:extLst>
                <a:ext uri="{FF2B5EF4-FFF2-40B4-BE49-F238E27FC236}">
                  <a16:creationId xmlns:a16="http://schemas.microsoft.com/office/drawing/2014/main" id="{CB31AABC-ED78-3CBC-9C63-7A3A1920C0D7}"/>
                </a:ext>
              </a:extLst>
            </p:cNvPr>
            <p:cNvSpPr/>
            <p:nvPr/>
          </p:nvSpPr>
          <p:spPr>
            <a:xfrm>
              <a:off x="5425954" y="3380110"/>
              <a:ext cx="1526700" cy="65997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Cloud-based load testing reducing energy consumption</a:t>
              </a:r>
            </a:p>
          </p:txBody>
        </p:sp>
        <p:sp>
          <p:nvSpPr>
            <p:cNvPr id="21" name="Rectangle 20">
              <a:extLst>
                <a:ext uri="{FF2B5EF4-FFF2-40B4-BE49-F238E27FC236}">
                  <a16:creationId xmlns:a16="http://schemas.microsoft.com/office/drawing/2014/main" id="{3961D8C1-84F8-F78D-ADFB-606AA434BD9A}"/>
                </a:ext>
              </a:extLst>
            </p:cNvPr>
            <p:cNvSpPr/>
            <p:nvPr/>
          </p:nvSpPr>
          <p:spPr>
            <a:xfrm>
              <a:off x="5036646" y="4481726"/>
              <a:ext cx="1379538" cy="65997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Cloud based Intelligent test management tools</a:t>
              </a:r>
            </a:p>
          </p:txBody>
        </p:sp>
        <p:sp>
          <p:nvSpPr>
            <p:cNvPr id="22" name="Rectangle 21">
              <a:extLst>
                <a:ext uri="{FF2B5EF4-FFF2-40B4-BE49-F238E27FC236}">
                  <a16:creationId xmlns:a16="http://schemas.microsoft.com/office/drawing/2014/main" id="{4B1C4729-4AD4-B352-0191-27DA1AFF3D07}"/>
                </a:ext>
              </a:extLst>
            </p:cNvPr>
            <p:cNvSpPr/>
            <p:nvPr/>
          </p:nvSpPr>
          <p:spPr>
            <a:xfrm>
              <a:off x="4006059" y="3206346"/>
              <a:ext cx="1195634" cy="9138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BC204B"/>
                  </a:solidFill>
                  <a:effectLst/>
                  <a:uLnTx/>
                  <a:uFillTx/>
                  <a:latin typeface="Calibri" panose="020F0502020204030204"/>
                  <a:ea typeface="+mn-ea"/>
                  <a:cs typeface="KPMG Extralight" panose="020B0303030202040204" pitchFamily="34" charset="0"/>
                </a:rPr>
                <a:t>ESG INCLUSION IN MASTER TEST STRATEGY</a:t>
              </a:r>
              <a:endParaRPr kumimoji="0" lang="en-US" sz="1200" b="1" i="0" u="none" strike="noStrike" kern="1200" cap="none" spc="0" normalizeH="0" baseline="0" noProof="0" dirty="0">
                <a:ln>
                  <a:noFill/>
                </a:ln>
                <a:solidFill>
                  <a:srgbClr val="BC204B"/>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E01FE19-9DB7-190A-F544-EF5C803A41B6}"/>
                </a:ext>
              </a:extLst>
            </p:cNvPr>
            <p:cNvSpPr/>
            <p:nvPr/>
          </p:nvSpPr>
          <p:spPr>
            <a:xfrm>
              <a:off x="4087999" y="4741570"/>
              <a:ext cx="1129621" cy="1235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Inclusive accessibility, fairness  and automation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24" name="Rectangle 23">
              <a:extLst>
                <a:ext uri="{FF2B5EF4-FFF2-40B4-BE49-F238E27FC236}">
                  <a16:creationId xmlns:a16="http://schemas.microsoft.com/office/drawing/2014/main" id="{583C0546-F671-1202-2CCD-F114D0B27C1B}"/>
                </a:ext>
              </a:extLst>
            </p:cNvPr>
            <p:cNvSpPr/>
            <p:nvPr/>
          </p:nvSpPr>
          <p:spPr>
            <a:xfrm>
              <a:off x="2763844" y="4402340"/>
              <a:ext cx="1437776" cy="65997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Penetration testing to uncover security vulnerabilities </a:t>
              </a:r>
            </a:p>
          </p:txBody>
        </p:sp>
        <p:sp>
          <p:nvSpPr>
            <p:cNvPr id="25" name="Rectangle 24">
              <a:extLst>
                <a:ext uri="{FF2B5EF4-FFF2-40B4-BE49-F238E27FC236}">
                  <a16:creationId xmlns:a16="http://schemas.microsoft.com/office/drawing/2014/main" id="{3A7DFE18-6ED3-E088-4D01-375FC0C845F8}"/>
                </a:ext>
              </a:extLst>
            </p:cNvPr>
            <p:cNvSpPr/>
            <p:nvPr/>
          </p:nvSpPr>
          <p:spPr>
            <a:xfrm>
              <a:off x="2333451" y="3388835"/>
              <a:ext cx="1437776" cy="65997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Open source &amp; shared libraries to improve TDD/BDD</a:t>
              </a:r>
            </a:p>
          </p:txBody>
        </p:sp>
        <p:sp>
          <p:nvSpPr>
            <p:cNvPr id="26" name="Rectangle 25">
              <a:extLst>
                <a:ext uri="{FF2B5EF4-FFF2-40B4-BE49-F238E27FC236}">
                  <a16:creationId xmlns:a16="http://schemas.microsoft.com/office/drawing/2014/main" id="{D86895A6-83C1-4674-3B2E-2D7F0E2B1A61}"/>
                </a:ext>
              </a:extLst>
            </p:cNvPr>
            <p:cNvSpPr/>
            <p:nvPr/>
          </p:nvSpPr>
          <p:spPr>
            <a:xfrm>
              <a:off x="2787391" y="2150318"/>
              <a:ext cx="1379538" cy="65997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IAAS test environment with DevOps &amp; CI/CD</a:t>
              </a:r>
            </a:p>
          </p:txBody>
        </p:sp>
      </p:grpSp>
      <p:pic>
        <p:nvPicPr>
          <p:cNvPr id="9" name="Picture 8">
            <a:extLst>
              <a:ext uri="{FF2B5EF4-FFF2-40B4-BE49-F238E27FC236}">
                <a16:creationId xmlns:a16="http://schemas.microsoft.com/office/drawing/2014/main" id="{4613120F-1985-2037-75C2-4B088FD869C5}"/>
              </a:ext>
            </a:extLst>
          </p:cNvPr>
          <p:cNvPicPr>
            <a:picLocks noChangeAspect="1"/>
          </p:cNvPicPr>
          <p:nvPr/>
        </p:nvPicPr>
        <p:blipFill>
          <a:blip r:embed="rId3"/>
          <a:stretch>
            <a:fillRect/>
          </a:stretch>
        </p:blipFill>
        <p:spPr>
          <a:xfrm>
            <a:off x="1394481" y="2052642"/>
            <a:ext cx="1644255" cy="4001926"/>
          </a:xfrm>
          <a:prstGeom prst="rect">
            <a:avLst/>
          </a:prstGeom>
        </p:spPr>
      </p:pic>
      <p:sp>
        <p:nvSpPr>
          <p:cNvPr id="28" name="Freeform 14">
            <a:extLst>
              <a:ext uri="{FF2B5EF4-FFF2-40B4-BE49-F238E27FC236}">
                <a16:creationId xmlns:a16="http://schemas.microsoft.com/office/drawing/2014/main" id="{961F5146-1973-561E-B63A-31BC5523D2A0}"/>
              </a:ext>
            </a:extLst>
          </p:cNvPr>
          <p:cNvSpPr>
            <a:spLocks/>
          </p:cNvSpPr>
          <p:nvPr/>
        </p:nvSpPr>
        <p:spPr bwMode="auto">
          <a:xfrm>
            <a:off x="6646187" y="4778708"/>
            <a:ext cx="2824247" cy="1513557"/>
          </a:xfrm>
          <a:custGeom>
            <a:avLst/>
            <a:gdLst>
              <a:gd name="T0" fmla="*/ 19 w 641"/>
              <a:gd name="T1" fmla="*/ 177 h 246"/>
              <a:gd name="T2" fmla="*/ 4 w 641"/>
              <a:gd name="T3" fmla="*/ 132 h 246"/>
              <a:gd name="T4" fmla="*/ 19 w 641"/>
              <a:gd name="T5" fmla="*/ 102 h 246"/>
              <a:gd name="T6" fmla="*/ 623 w 641"/>
              <a:gd name="T7" fmla="*/ 55 h 246"/>
              <a:gd name="T8" fmla="*/ 637 w 641"/>
              <a:gd name="T9" fmla="*/ 80 h 246"/>
              <a:gd name="T10" fmla="*/ 584 w 641"/>
              <a:gd name="T11" fmla="*/ 229 h 246"/>
              <a:gd name="T12" fmla="*/ 556 w 641"/>
              <a:gd name="T13" fmla="*/ 243 h 246"/>
              <a:gd name="T14" fmla="*/ 48 w 641"/>
              <a:gd name="T15" fmla="*/ 196 h 246"/>
              <a:gd name="T16" fmla="*/ 19 w 641"/>
              <a:gd name="T17" fmla="*/ 17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246">
                <a:moveTo>
                  <a:pt x="19" y="177"/>
                </a:moveTo>
                <a:cubicBezTo>
                  <a:pt x="4" y="132"/>
                  <a:pt x="4" y="132"/>
                  <a:pt x="4" y="132"/>
                </a:cubicBezTo>
                <a:cubicBezTo>
                  <a:pt x="0" y="119"/>
                  <a:pt x="7" y="106"/>
                  <a:pt x="19" y="102"/>
                </a:cubicBezTo>
                <a:cubicBezTo>
                  <a:pt x="90" y="75"/>
                  <a:pt x="327" y="0"/>
                  <a:pt x="623" y="55"/>
                </a:cubicBezTo>
                <a:cubicBezTo>
                  <a:pt x="635" y="57"/>
                  <a:pt x="641" y="69"/>
                  <a:pt x="637" y="80"/>
                </a:cubicBezTo>
                <a:cubicBezTo>
                  <a:pt x="584" y="229"/>
                  <a:pt x="584" y="229"/>
                  <a:pt x="584" y="229"/>
                </a:cubicBezTo>
                <a:cubicBezTo>
                  <a:pt x="580" y="240"/>
                  <a:pt x="568" y="246"/>
                  <a:pt x="556" y="243"/>
                </a:cubicBezTo>
                <a:cubicBezTo>
                  <a:pt x="493" y="224"/>
                  <a:pt x="286" y="169"/>
                  <a:pt x="48" y="196"/>
                </a:cubicBezTo>
                <a:cubicBezTo>
                  <a:pt x="35" y="197"/>
                  <a:pt x="23" y="190"/>
                  <a:pt x="19" y="177"/>
                </a:cubicBezTo>
                <a:close/>
              </a:path>
            </a:pathLst>
          </a:custGeom>
          <a:solidFill>
            <a:srgbClr val="BEE3FF"/>
          </a:solidFill>
          <a:ln w="19050">
            <a:solidFill>
              <a:sysClr val="window" lastClr="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7" name="TextBox 26">
            <a:extLst>
              <a:ext uri="{FF2B5EF4-FFF2-40B4-BE49-F238E27FC236}">
                <a16:creationId xmlns:a16="http://schemas.microsoft.com/office/drawing/2014/main" id="{3C0892F3-102E-95E5-C469-96B7ED827EE1}"/>
              </a:ext>
            </a:extLst>
          </p:cNvPr>
          <p:cNvSpPr txBox="1"/>
          <p:nvPr/>
        </p:nvSpPr>
        <p:spPr>
          <a:xfrm>
            <a:off x="6833823" y="5299004"/>
            <a:ext cx="2448973"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Details on ESG Compliance by QE team will be reported in status reports based on client requirements and targets</a:t>
            </a:r>
          </a:p>
        </p:txBody>
      </p:sp>
    </p:spTree>
    <p:extLst>
      <p:ext uri="{BB962C8B-B14F-4D97-AF65-F5344CB8AC3E}">
        <p14:creationId xmlns:p14="http://schemas.microsoft.com/office/powerpoint/2010/main" val="2347675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Test Maturity Assessment</a:t>
            </a:r>
          </a:p>
        </p:txBody>
      </p:sp>
      <p:sp>
        <p:nvSpPr>
          <p:cNvPr id="3" name="TextBox 2">
            <a:extLst>
              <a:ext uri="{FF2B5EF4-FFF2-40B4-BE49-F238E27FC236}">
                <a16:creationId xmlns:a16="http://schemas.microsoft.com/office/drawing/2014/main" id="{83BB9099-11F4-283B-9FDB-F71EBBBE3A35}"/>
              </a:ext>
            </a:extLst>
          </p:cNvPr>
          <p:cNvSpPr txBox="1"/>
          <p:nvPr/>
        </p:nvSpPr>
        <p:spPr>
          <a:xfrm>
            <a:off x="838200" y="1786759"/>
            <a:ext cx="8686800" cy="4510470"/>
          </a:xfrm>
          <a:prstGeom prst="rect">
            <a:avLst/>
          </a:prstGeom>
          <a:no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450AA89-CD0E-02A3-45BD-D4330397F5EE}"/>
              </a:ext>
            </a:extLst>
          </p:cNvPr>
          <p:cNvSpPr txBox="1"/>
          <p:nvPr/>
        </p:nvSpPr>
        <p:spPr>
          <a:xfrm>
            <a:off x="9699661" y="1780247"/>
            <a:ext cx="2045923"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99661" y="2149579"/>
            <a:ext cx="2045923" cy="4147650"/>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Helps in better governance of Testing engagements.</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Improves maturity of QE services.</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Improves Stakeholders confidence.</a:t>
            </a:r>
          </a:p>
          <a:p>
            <a:pPr marL="114300" marR="0" lvl="0" indent="-114300"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Detailed transformation roadmap helps in continuous improvement of QE services to save effort and cost to the organization.</a:t>
            </a:r>
          </a:p>
        </p:txBody>
      </p:sp>
      <p:pic>
        <p:nvPicPr>
          <p:cNvPr id="8" name="Picture 7">
            <a:extLst>
              <a:ext uri="{FF2B5EF4-FFF2-40B4-BE49-F238E27FC236}">
                <a16:creationId xmlns:a16="http://schemas.microsoft.com/office/drawing/2014/main" id="{FDF9AC63-00A0-0BA8-7078-C6BD483D781B}"/>
              </a:ext>
            </a:extLst>
          </p:cNvPr>
          <p:cNvPicPr>
            <a:picLocks noChangeAspect="1"/>
          </p:cNvPicPr>
          <p:nvPr/>
        </p:nvPicPr>
        <p:blipFill>
          <a:blip r:embed="rId2"/>
          <a:stretch>
            <a:fillRect/>
          </a:stretch>
        </p:blipFill>
        <p:spPr>
          <a:xfrm>
            <a:off x="6067050" y="2742747"/>
            <a:ext cx="3200400" cy="1680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58" name="Group 57">
            <a:extLst>
              <a:ext uri="{FF2B5EF4-FFF2-40B4-BE49-F238E27FC236}">
                <a16:creationId xmlns:a16="http://schemas.microsoft.com/office/drawing/2014/main" id="{A2AD1855-C681-56E2-9D9B-648C907B98CE}"/>
              </a:ext>
            </a:extLst>
          </p:cNvPr>
          <p:cNvGrpSpPr/>
          <p:nvPr/>
        </p:nvGrpSpPr>
        <p:grpSpPr>
          <a:xfrm>
            <a:off x="927132" y="1800485"/>
            <a:ext cx="4677294" cy="4342620"/>
            <a:chOff x="927132" y="1800485"/>
            <a:chExt cx="4677294" cy="4342620"/>
          </a:xfrm>
        </p:grpSpPr>
        <p:sp>
          <p:nvSpPr>
            <p:cNvPr id="9" name="object 8">
              <a:extLst>
                <a:ext uri="{FF2B5EF4-FFF2-40B4-BE49-F238E27FC236}">
                  <a16:creationId xmlns:a16="http://schemas.microsoft.com/office/drawing/2014/main" id="{70B4BCA1-DA8B-89BB-06A2-308B20A558B1}"/>
                </a:ext>
              </a:extLst>
            </p:cNvPr>
            <p:cNvSpPr/>
            <p:nvPr/>
          </p:nvSpPr>
          <p:spPr>
            <a:xfrm>
              <a:off x="2029853" y="1800485"/>
              <a:ext cx="2400832" cy="819860"/>
            </a:xfrm>
            <a:prstGeom prst="rect">
              <a:avLst/>
            </a:prstGeom>
            <a:blipFill>
              <a:blip r:embed="rId3" cstate="print">
                <a:duotone>
                  <a:prstClr val="black"/>
                  <a:srgbClr val="00706D">
                    <a:tint val="45000"/>
                    <a:satMod val="400000"/>
                  </a:srgbClr>
                </a:duotone>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Arial"/>
                <a:ea typeface="+mn-ea"/>
                <a:cs typeface="+mn-cs"/>
              </a:endParaRPr>
            </a:p>
          </p:txBody>
        </p:sp>
        <p:sp>
          <p:nvSpPr>
            <p:cNvPr id="10" name="object 6">
              <a:extLst>
                <a:ext uri="{FF2B5EF4-FFF2-40B4-BE49-F238E27FC236}">
                  <a16:creationId xmlns:a16="http://schemas.microsoft.com/office/drawing/2014/main" id="{EAD84797-5225-48A3-F11F-194468A6831A}"/>
                </a:ext>
              </a:extLst>
            </p:cNvPr>
            <p:cNvSpPr/>
            <p:nvPr/>
          </p:nvSpPr>
          <p:spPr>
            <a:xfrm>
              <a:off x="2505058" y="1827899"/>
              <a:ext cx="1450421" cy="547008"/>
            </a:xfrm>
            <a:prstGeom prst="rect">
              <a:avLst/>
            </a:prstGeom>
            <a:blipFill>
              <a:blip r:embed="rId4" cstate="print">
                <a:duotone>
                  <a:prstClr val="black"/>
                  <a:srgbClr val="00706D">
                    <a:tint val="45000"/>
                    <a:satMod val="400000"/>
                  </a:srgbClr>
                </a:duotone>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Arial"/>
                <a:ea typeface="+mn-ea"/>
                <a:cs typeface="+mn-cs"/>
              </a:endParaRPr>
            </a:p>
          </p:txBody>
        </p:sp>
        <p:sp>
          <p:nvSpPr>
            <p:cNvPr id="11" name="object 7">
              <a:extLst>
                <a:ext uri="{FF2B5EF4-FFF2-40B4-BE49-F238E27FC236}">
                  <a16:creationId xmlns:a16="http://schemas.microsoft.com/office/drawing/2014/main" id="{46952EC0-6D7B-5433-7E8D-F025ACBEF03B}"/>
                </a:ext>
              </a:extLst>
            </p:cNvPr>
            <p:cNvSpPr txBox="1"/>
            <p:nvPr/>
          </p:nvSpPr>
          <p:spPr>
            <a:xfrm>
              <a:off x="2742652" y="1893737"/>
              <a:ext cx="918753" cy="321242"/>
            </a:xfrm>
            <a:prstGeom prst="rect">
              <a:avLst/>
            </a:prstGeom>
          </p:spPr>
          <p:txBody>
            <a:bodyPr vert="horz" wrap="square" lIns="0" tIns="13335" rIns="0" bIns="0" rtlCol="0">
              <a:spAutoFit/>
            </a:bodyPr>
            <a:lstStyle/>
            <a:p>
              <a:pPr marL="12700" marR="0" lvl="0" indent="0" algn="ctr" defTabSz="914400" rtl="0" eaLnBrk="1" fontAlgn="auto" latinLnBrk="0" hangingPunct="1">
                <a:lnSpc>
                  <a:spcPct val="100000"/>
                </a:lnSpc>
                <a:spcBef>
                  <a:spcPts val="105"/>
                </a:spcBef>
                <a:spcAft>
                  <a:spcPts val="0"/>
                </a:spcAft>
                <a:buClrTx/>
                <a:buSzTx/>
                <a:buFontTx/>
                <a:buNone/>
                <a:tabLst/>
                <a:defRPr/>
              </a:pPr>
              <a:r>
                <a:rPr kumimoji="0" sz="1000" b="1" i="0" u="none" strike="noStrike" kern="1200" cap="none" spc="0" normalizeH="0" baseline="0" noProof="0">
                  <a:ln>
                    <a:noFill/>
                  </a:ln>
                  <a:solidFill>
                    <a:srgbClr val="FFFFFF"/>
                  </a:solidFill>
                  <a:effectLst/>
                  <a:uLnTx/>
                  <a:uFillTx/>
                  <a:latin typeface="Arial"/>
                  <a:ea typeface="+mn-ea"/>
                  <a:cs typeface="Calibri"/>
                </a:rPr>
                <a:t>Assessment</a:t>
              </a:r>
              <a:r>
                <a:rPr kumimoji="0" sz="1000" b="1" i="0" u="none" strike="noStrike" kern="1200" cap="none" spc="-80" normalizeH="0" baseline="0" noProof="0">
                  <a:ln>
                    <a:noFill/>
                  </a:ln>
                  <a:solidFill>
                    <a:srgbClr val="FFFFFF"/>
                  </a:solidFill>
                  <a:effectLst/>
                  <a:uLnTx/>
                  <a:uFillTx/>
                  <a:latin typeface="Arial"/>
                  <a:ea typeface="+mn-ea"/>
                  <a:cs typeface="Calibri"/>
                </a:rPr>
                <a:t> </a:t>
              </a:r>
              <a:r>
                <a:rPr kumimoji="0" sz="1000" b="1" i="0" u="none" strike="noStrike" kern="1200" cap="none" spc="-5" normalizeH="0" baseline="0" noProof="0">
                  <a:ln>
                    <a:noFill/>
                  </a:ln>
                  <a:solidFill>
                    <a:srgbClr val="FFFFFF"/>
                  </a:solidFill>
                  <a:effectLst/>
                  <a:uLnTx/>
                  <a:uFillTx/>
                  <a:latin typeface="Arial"/>
                  <a:ea typeface="+mn-ea"/>
                  <a:cs typeface="Calibri"/>
                </a:rPr>
                <a:t>Areas</a:t>
              </a:r>
              <a:endParaRPr kumimoji="0" sz="1000" b="0" i="0" u="none" strike="noStrike" kern="1200" cap="none" spc="0" normalizeH="0" baseline="0" noProof="0">
                <a:ln>
                  <a:noFill/>
                </a:ln>
                <a:solidFill>
                  <a:srgbClr val="595959"/>
                </a:solidFill>
                <a:effectLst/>
                <a:uLnTx/>
                <a:uFillTx/>
                <a:latin typeface="Arial"/>
                <a:ea typeface="+mn-ea"/>
                <a:cs typeface="Calibri"/>
              </a:endParaRPr>
            </a:p>
          </p:txBody>
        </p:sp>
        <p:grpSp>
          <p:nvGrpSpPr>
            <p:cNvPr id="12" name="Groupe 148">
              <a:extLst>
                <a:ext uri="{FF2B5EF4-FFF2-40B4-BE49-F238E27FC236}">
                  <a16:creationId xmlns:a16="http://schemas.microsoft.com/office/drawing/2014/main" id="{A08F233C-DD04-62BF-BE3D-FCA2BE2C2158}"/>
                </a:ext>
              </a:extLst>
            </p:cNvPr>
            <p:cNvGrpSpPr/>
            <p:nvPr/>
          </p:nvGrpSpPr>
          <p:grpSpPr>
            <a:xfrm>
              <a:off x="2089991" y="2711116"/>
              <a:ext cx="1143000" cy="2910653"/>
              <a:chOff x="1895494" y="2835805"/>
              <a:chExt cx="1283264" cy="2987565"/>
            </a:xfrm>
            <a:scene3d>
              <a:camera prst="orthographicFront">
                <a:rot lat="0" lon="0" rev="0"/>
              </a:camera>
              <a:lightRig rig="balanced" dir="t">
                <a:rot lat="0" lon="0" rev="8700000"/>
              </a:lightRig>
            </a:scene3d>
          </p:grpSpPr>
          <p:sp>
            <p:nvSpPr>
              <p:cNvPr id="13" name="object 15">
                <a:extLst>
                  <a:ext uri="{FF2B5EF4-FFF2-40B4-BE49-F238E27FC236}">
                    <a16:creationId xmlns:a16="http://schemas.microsoft.com/office/drawing/2014/main" id="{31AB3FDF-7508-C839-D116-CEAEF5E85283}"/>
                  </a:ext>
                </a:extLst>
              </p:cNvPr>
              <p:cNvSpPr/>
              <p:nvPr/>
            </p:nvSpPr>
            <p:spPr>
              <a:xfrm>
                <a:off x="1942689" y="2835805"/>
                <a:ext cx="1236069" cy="2987565"/>
              </a:xfrm>
              <a:prstGeom prst="rect">
                <a:avLst/>
              </a:prstGeom>
              <a:solidFill>
                <a:srgbClr val="00A2A0"/>
              </a:solidFill>
              <a:ln>
                <a:noFill/>
              </a:ln>
              <a:effectLst>
                <a:outerShdw blurRad="44450" dist="27940" dir="5400000" algn="ctr">
                  <a:srgbClr val="000000">
                    <a:alpha val="32000"/>
                  </a:srgbClr>
                </a:outerShdw>
              </a:effectLst>
              <a:sp3d>
                <a:bevelT w="190500" h="38100"/>
              </a:sp3d>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Calibri" panose="020F0502020204030204"/>
                  <a:ea typeface="+mn-ea"/>
                  <a:cs typeface="+mn-cs"/>
                </a:endParaRPr>
              </a:p>
            </p:txBody>
          </p:sp>
          <p:sp>
            <p:nvSpPr>
              <p:cNvPr id="16" name="object 32">
                <a:extLst>
                  <a:ext uri="{FF2B5EF4-FFF2-40B4-BE49-F238E27FC236}">
                    <a16:creationId xmlns:a16="http://schemas.microsoft.com/office/drawing/2014/main" id="{D3238FB7-9AD6-15D1-FFC4-6BAF338FFB43}"/>
                  </a:ext>
                </a:extLst>
              </p:cNvPr>
              <p:cNvSpPr/>
              <p:nvPr/>
            </p:nvSpPr>
            <p:spPr>
              <a:xfrm>
                <a:off x="1895494" y="3123019"/>
                <a:ext cx="827367" cy="0"/>
              </a:xfrm>
              <a:custGeom>
                <a:avLst/>
                <a:gdLst/>
                <a:ahLst/>
                <a:cxnLst/>
                <a:rect l="l" t="t" r="r" b="b"/>
                <a:pathLst>
                  <a:path w="965835">
                    <a:moveTo>
                      <a:pt x="0" y="0"/>
                    </a:moveTo>
                    <a:lnTo>
                      <a:pt x="965708" y="0"/>
                    </a:lnTo>
                  </a:path>
                </a:pathLst>
              </a:custGeom>
              <a:ln w="3175">
                <a:noFill/>
              </a:ln>
              <a:effectLst>
                <a:outerShdw blurRad="44450" dist="27940" dir="5400000" algn="ctr">
                  <a:srgbClr val="000000">
                    <a:alpha val="32000"/>
                  </a:srgbClr>
                </a:outerShdw>
              </a:effectLst>
              <a:sp3d>
                <a:bevelT w="190500" h="38100"/>
              </a:sp3d>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Calibri" panose="020F0502020204030204"/>
                  <a:ea typeface="+mn-ea"/>
                  <a:cs typeface="+mn-cs"/>
                </a:endParaRPr>
              </a:p>
            </p:txBody>
          </p:sp>
        </p:grpSp>
        <p:grpSp>
          <p:nvGrpSpPr>
            <p:cNvPr id="17" name="Groupe 149">
              <a:extLst>
                <a:ext uri="{FF2B5EF4-FFF2-40B4-BE49-F238E27FC236}">
                  <a16:creationId xmlns:a16="http://schemas.microsoft.com/office/drawing/2014/main" id="{33BE77F6-96AC-ADA8-AA07-AEB25722CFE9}"/>
                </a:ext>
              </a:extLst>
            </p:cNvPr>
            <p:cNvGrpSpPr/>
            <p:nvPr/>
          </p:nvGrpSpPr>
          <p:grpSpPr>
            <a:xfrm>
              <a:off x="927132" y="2711116"/>
              <a:ext cx="1143000" cy="2910653"/>
              <a:chOff x="457200" y="2835805"/>
              <a:chExt cx="1208367" cy="2987563"/>
            </a:xfrm>
            <a:scene3d>
              <a:camera prst="orthographicFront">
                <a:rot lat="0" lon="0" rev="0"/>
              </a:camera>
              <a:lightRig rig="balanced" dir="t">
                <a:rot lat="0" lon="0" rev="8700000"/>
              </a:lightRig>
            </a:scene3d>
          </p:grpSpPr>
          <p:sp>
            <p:nvSpPr>
              <p:cNvPr id="18" name="object 15">
                <a:extLst>
                  <a:ext uri="{FF2B5EF4-FFF2-40B4-BE49-F238E27FC236}">
                    <a16:creationId xmlns:a16="http://schemas.microsoft.com/office/drawing/2014/main" id="{C2534567-3D7E-F6EA-5ADE-4EFCF6E96D5A}"/>
                  </a:ext>
                </a:extLst>
              </p:cNvPr>
              <p:cNvSpPr/>
              <p:nvPr/>
            </p:nvSpPr>
            <p:spPr>
              <a:xfrm>
                <a:off x="504395" y="2835805"/>
                <a:ext cx="1161172" cy="2987563"/>
              </a:xfrm>
              <a:prstGeom prst="rect">
                <a:avLst/>
              </a:prstGeom>
              <a:solidFill>
                <a:srgbClr val="00706D"/>
              </a:solidFill>
              <a:ln>
                <a:noFill/>
              </a:ln>
              <a:effectLst>
                <a:outerShdw blurRad="44450" dist="27940" dir="5400000" algn="ctr">
                  <a:srgbClr val="000000">
                    <a:alpha val="32000"/>
                  </a:srgbClr>
                </a:outerShdw>
              </a:effectLst>
              <a:sp3d>
                <a:bevelT w="190500" h="38100"/>
              </a:sp3d>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Calibri" panose="020F0502020204030204"/>
                  <a:ea typeface="+mn-ea"/>
                  <a:cs typeface="+mn-cs"/>
                </a:endParaRPr>
              </a:p>
            </p:txBody>
          </p:sp>
          <p:sp>
            <p:nvSpPr>
              <p:cNvPr id="21" name="object 32">
                <a:extLst>
                  <a:ext uri="{FF2B5EF4-FFF2-40B4-BE49-F238E27FC236}">
                    <a16:creationId xmlns:a16="http://schemas.microsoft.com/office/drawing/2014/main" id="{46EE54A8-FBDF-2217-0613-09B3EDD3ACD5}"/>
                  </a:ext>
                </a:extLst>
              </p:cNvPr>
              <p:cNvSpPr/>
              <p:nvPr/>
            </p:nvSpPr>
            <p:spPr>
              <a:xfrm>
                <a:off x="457200" y="3123019"/>
                <a:ext cx="827367" cy="0"/>
              </a:xfrm>
              <a:custGeom>
                <a:avLst/>
                <a:gdLst/>
                <a:ahLst/>
                <a:cxnLst/>
                <a:rect l="l" t="t" r="r" b="b"/>
                <a:pathLst>
                  <a:path w="965835">
                    <a:moveTo>
                      <a:pt x="0" y="0"/>
                    </a:moveTo>
                    <a:lnTo>
                      <a:pt x="965708" y="0"/>
                    </a:lnTo>
                  </a:path>
                </a:pathLst>
              </a:custGeom>
              <a:ln w="3175">
                <a:noFill/>
              </a:ln>
              <a:effectLst>
                <a:outerShdw blurRad="44450" dist="27940" dir="5400000" algn="ctr">
                  <a:srgbClr val="000000">
                    <a:alpha val="32000"/>
                  </a:srgbClr>
                </a:outerShdw>
              </a:effectLst>
              <a:sp3d>
                <a:bevelT w="190500" h="38100"/>
              </a:sp3d>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Calibri" panose="020F0502020204030204"/>
                  <a:ea typeface="+mn-ea"/>
                  <a:cs typeface="+mn-cs"/>
                </a:endParaRPr>
              </a:p>
            </p:txBody>
          </p:sp>
        </p:grpSp>
        <p:grpSp>
          <p:nvGrpSpPr>
            <p:cNvPr id="22" name="Groupe 147">
              <a:extLst>
                <a:ext uri="{FF2B5EF4-FFF2-40B4-BE49-F238E27FC236}">
                  <a16:creationId xmlns:a16="http://schemas.microsoft.com/office/drawing/2014/main" id="{73B919C2-AEE8-F5CC-3DCE-AA006379BCD4}"/>
                </a:ext>
              </a:extLst>
            </p:cNvPr>
            <p:cNvGrpSpPr/>
            <p:nvPr/>
          </p:nvGrpSpPr>
          <p:grpSpPr>
            <a:xfrm>
              <a:off x="3252850" y="2711116"/>
              <a:ext cx="1143000" cy="2910653"/>
              <a:chOff x="3352819" y="2835805"/>
              <a:chExt cx="1273206" cy="2987557"/>
            </a:xfrm>
            <a:scene3d>
              <a:camera prst="orthographicFront">
                <a:rot lat="0" lon="0" rev="0"/>
              </a:camera>
              <a:lightRig rig="balanced" dir="t">
                <a:rot lat="0" lon="0" rev="8700000"/>
              </a:lightRig>
            </a:scene3d>
          </p:grpSpPr>
          <p:sp>
            <p:nvSpPr>
              <p:cNvPr id="23" name="object 15">
                <a:extLst>
                  <a:ext uri="{FF2B5EF4-FFF2-40B4-BE49-F238E27FC236}">
                    <a16:creationId xmlns:a16="http://schemas.microsoft.com/office/drawing/2014/main" id="{91096FE8-E29C-E111-32D4-969CC52267C2}"/>
                  </a:ext>
                </a:extLst>
              </p:cNvPr>
              <p:cNvSpPr/>
              <p:nvPr/>
            </p:nvSpPr>
            <p:spPr>
              <a:xfrm>
                <a:off x="3400015" y="2835805"/>
                <a:ext cx="1226010" cy="2987557"/>
              </a:xfrm>
              <a:prstGeom prst="rect">
                <a:avLst/>
              </a:prstGeom>
              <a:solidFill>
                <a:srgbClr val="595959"/>
              </a:solidFill>
              <a:ln>
                <a:noFill/>
              </a:ln>
              <a:effectLst>
                <a:outerShdw blurRad="44450" dist="27940" dir="5400000" algn="ctr">
                  <a:srgbClr val="000000">
                    <a:alpha val="32000"/>
                  </a:srgbClr>
                </a:outerShdw>
              </a:effectLst>
              <a:sp3d>
                <a:bevelT w="190500" h="38100"/>
              </a:sp3d>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Calibri" panose="020F0502020204030204"/>
                  <a:ea typeface="+mn-ea"/>
                  <a:cs typeface="+mn-cs"/>
                </a:endParaRPr>
              </a:p>
            </p:txBody>
          </p:sp>
          <p:sp>
            <p:nvSpPr>
              <p:cNvPr id="26" name="object 32">
                <a:extLst>
                  <a:ext uri="{FF2B5EF4-FFF2-40B4-BE49-F238E27FC236}">
                    <a16:creationId xmlns:a16="http://schemas.microsoft.com/office/drawing/2014/main" id="{FEB41D78-360E-8E05-1C25-7897CC830FCA}"/>
                  </a:ext>
                </a:extLst>
              </p:cNvPr>
              <p:cNvSpPr/>
              <p:nvPr/>
            </p:nvSpPr>
            <p:spPr>
              <a:xfrm>
                <a:off x="3352819" y="3123019"/>
                <a:ext cx="827367" cy="0"/>
              </a:xfrm>
              <a:custGeom>
                <a:avLst/>
                <a:gdLst/>
                <a:ahLst/>
                <a:cxnLst/>
                <a:rect l="l" t="t" r="r" b="b"/>
                <a:pathLst>
                  <a:path w="965835">
                    <a:moveTo>
                      <a:pt x="0" y="0"/>
                    </a:moveTo>
                    <a:lnTo>
                      <a:pt x="965708" y="0"/>
                    </a:lnTo>
                  </a:path>
                </a:pathLst>
              </a:custGeom>
              <a:ln w="3175">
                <a:noFill/>
              </a:ln>
              <a:effectLst>
                <a:outerShdw blurRad="44450" dist="27940" dir="5400000" algn="ctr">
                  <a:srgbClr val="000000">
                    <a:alpha val="32000"/>
                  </a:srgbClr>
                </a:outerShdw>
              </a:effectLst>
              <a:sp3d>
                <a:bevelT w="190500" h="38100"/>
              </a:sp3d>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Calibri" panose="020F0502020204030204"/>
                  <a:ea typeface="+mn-ea"/>
                  <a:cs typeface="+mn-cs"/>
                </a:endParaRPr>
              </a:p>
            </p:txBody>
          </p:sp>
        </p:grpSp>
        <p:grpSp>
          <p:nvGrpSpPr>
            <p:cNvPr id="27" name="Groupe 146">
              <a:extLst>
                <a:ext uri="{FF2B5EF4-FFF2-40B4-BE49-F238E27FC236}">
                  <a16:creationId xmlns:a16="http://schemas.microsoft.com/office/drawing/2014/main" id="{CE656EFF-4305-498C-C691-3795392512F8}"/>
                </a:ext>
              </a:extLst>
            </p:cNvPr>
            <p:cNvGrpSpPr/>
            <p:nvPr/>
          </p:nvGrpSpPr>
          <p:grpSpPr>
            <a:xfrm>
              <a:off x="4415708" y="2711116"/>
              <a:ext cx="1143000" cy="2910653"/>
              <a:chOff x="4781569" y="2835805"/>
              <a:chExt cx="1410924" cy="2987555"/>
            </a:xfrm>
            <a:scene3d>
              <a:camera prst="orthographicFront">
                <a:rot lat="0" lon="0" rev="0"/>
              </a:camera>
              <a:lightRig rig="balanced" dir="t">
                <a:rot lat="0" lon="0" rev="8700000"/>
              </a:lightRig>
            </a:scene3d>
          </p:grpSpPr>
          <p:sp>
            <p:nvSpPr>
              <p:cNvPr id="28" name="object 15">
                <a:extLst>
                  <a:ext uri="{FF2B5EF4-FFF2-40B4-BE49-F238E27FC236}">
                    <a16:creationId xmlns:a16="http://schemas.microsoft.com/office/drawing/2014/main" id="{044CE6BD-4A9E-9063-8ECE-647F42238FDC}"/>
                  </a:ext>
                </a:extLst>
              </p:cNvPr>
              <p:cNvSpPr/>
              <p:nvPr/>
            </p:nvSpPr>
            <p:spPr>
              <a:xfrm>
                <a:off x="4828764" y="2835805"/>
                <a:ext cx="1363729" cy="2987555"/>
              </a:xfrm>
              <a:prstGeom prst="rect">
                <a:avLst/>
              </a:prstGeom>
              <a:solidFill>
                <a:srgbClr val="595959">
                  <a:lumMod val="60000"/>
                  <a:lumOff val="40000"/>
                </a:srgbClr>
              </a:solidFill>
              <a:ln>
                <a:noFill/>
              </a:ln>
              <a:effectLst>
                <a:outerShdw blurRad="44450" dist="27940" dir="5400000" algn="ctr">
                  <a:srgbClr val="000000">
                    <a:alpha val="32000"/>
                  </a:srgbClr>
                </a:outerShdw>
              </a:effectLst>
              <a:sp3d>
                <a:bevelT w="190500" h="38100"/>
              </a:sp3d>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Calibri" panose="020F0502020204030204"/>
                  <a:ea typeface="+mn-ea"/>
                  <a:cs typeface="+mn-cs"/>
                </a:endParaRPr>
              </a:p>
            </p:txBody>
          </p:sp>
          <p:sp>
            <p:nvSpPr>
              <p:cNvPr id="31" name="object 32">
                <a:extLst>
                  <a:ext uri="{FF2B5EF4-FFF2-40B4-BE49-F238E27FC236}">
                    <a16:creationId xmlns:a16="http://schemas.microsoft.com/office/drawing/2014/main" id="{75BE7078-24C3-AC5A-276E-FB8B520DAC0E}"/>
                  </a:ext>
                </a:extLst>
              </p:cNvPr>
              <p:cNvSpPr/>
              <p:nvPr/>
            </p:nvSpPr>
            <p:spPr>
              <a:xfrm>
                <a:off x="4781569" y="3123019"/>
                <a:ext cx="827367" cy="0"/>
              </a:xfrm>
              <a:custGeom>
                <a:avLst/>
                <a:gdLst/>
                <a:ahLst/>
                <a:cxnLst/>
                <a:rect l="l" t="t" r="r" b="b"/>
                <a:pathLst>
                  <a:path w="965835">
                    <a:moveTo>
                      <a:pt x="0" y="0"/>
                    </a:moveTo>
                    <a:lnTo>
                      <a:pt x="965708" y="0"/>
                    </a:lnTo>
                  </a:path>
                </a:pathLst>
              </a:custGeom>
              <a:ln w="3175">
                <a:noFill/>
              </a:ln>
              <a:effectLst>
                <a:outerShdw blurRad="44450" dist="27940" dir="5400000" algn="ctr">
                  <a:srgbClr val="000000">
                    <a:alpha val="32000"/>
                  </a:srgbClr>
                </a:outerShdw>
              </a:effectLst>
              <a:sp3d>
                <a:bevelT w="190500" h="38100"/>
              </a:sp3d>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595959"/>
                  </a:solidFill>
                  <a:effectLst/>
                  <a:uLnTx/>
                  <a:uFillTx/>
                  <a:latin typeface="Calibri" panose="020F0502020204030204"/>
                  <a:ea typeface="+mn-ea"/>
                  <a:cs typeface="+mn-cs"/>
                </a:endParaRPr>
              </a:p>
            </p:txBody>
          </p:sp>
        </p:grpSp>
        <p:cxnSp>
          <p:nvCxnSpPr>
            <p:cNvPr id="32" name="Connecteur : en angle 151">
              <a:extLst>
                <a:ext uri="{FF2B5EF4-FFF2-40B4-BE49-F238E27FC236}">
                  <a16:creationId xmlns:a16="http://schemas.microsoft.com/office/drawing/2014/main" id="{D4906B92-52E6-E903-3CCC-C200BCA68964}"/>
                </a:ext>
              </a:extLst>
            </p:cNvPr>
            <p:cNvCxnSpPr>
              <a:cxnSpLocks/>
              <a:endCxn id="18" idx="0"/>
            </p:cNvCxnSpPr>
            <p:nvPr/>
          </p:nvCxnSpPr>
          <p:spPr>
            <a:xfrm rot="5400000">
              <a:off x="1481584" y="2034405"/>
              <a:ext cx="716080" cy="637342"/>
            </a:xfrm>
            <a:prstGeom prst="bentConnector3">
              <a:avLst>
                <a:gd name="adj1" fmla="val 2405"/>
              </a:avLst>
            </a:prstGeom>
            <a:noFill/>
            <a:ln w="12700" cap="flat" cmpd="sng" algn="ctr">
              <a:solidFill>
                <a:srgbClr val="00706D"/>
              </a:solidFill>
              <a:prstDash val="solid"/>
              <a:miter lim="800000"/>
              <a:headEnd type="oval" w="lg" len="lg"/>
            </a:ln>
            <a:effectLst/>
          </p:spPr>
        </p:cxnSp>
        <p:cxnSp>
          <p:nvCxnSpPr>
            <p:cNvPr id="33" name="Connecteur : en angle 153">
              <a:extLst>
                <a:ext uri="{FF2B5EF4-FFF2-40B4-BE49-F238E27FC236}">
                  <a16:creationId xmlns:a16="http://schemas.microsoft.com/office/drawing/2014/main" id="{4295020F-7930-3D00-C675-2B351431C0CD}"/>
                </a:ext>
              </a:extLst>
            </p:cNvPr>
            <p:cNvCxnSpPr>
              <a:cxnSpLocks/>
            </p:cNvCxnSpPr>
            <p:nvPr/>
          </p:nvCxnSpPr>
          <p:spPr>
            <a:xfrm>
              <a:off x="4302261" y="1995058"/>
              <a:ext cx="733022" cy="716057"/>
            </a:xfrm>
            <a:prstGeom prst="bentConnector3">
              <a:avLst>
                <a:gd name="adj1" fmla="val 95361"/>
              </a:avLst>
            </a:prstGeom>
            <a:noFill/>
            <a:ln w="12700" cap="flat" cmpd="sng" algn="ctr">
              <a:solidFill>
                <a:srgbClr val="595959">
                  <a:lumMod val="60000"/>
                  <a:lumOff val="40000"/>
                </a:srgbClr>
              </a:solidFill>
              <a:prstDash val="solid"/>
              <a:miter lim="800000"/>
              <a:headEnd type="oval" w="lg" len="lg"/>
            </a:ln>
            <a:effectLst/>
          </p:spPr>
        </p:cxnSp>
        <p:cxnSp>
          <p:nvCxnSpPr>
            <p:cNvPr id="34" name="Connecteur droit 156">
              <a:extLst>
                <a:ext uri="{FF2B5EF4-FFF2-40B4-BE49-F238E27FC236}">
                  <a16:creationId xmlns:a16="http://schemas.microsoft.com/office/drawing/2014/main" id="{41DF4F4B-95DE-17E6-F2A1-C32AC33EB139}"/>
                </a:ext>
              </a:extLst>
            </p:cNvPr>
            <p:cNvCxnSpPr>
              <a:cxnSpLocks/>
              <a:stCxn id="13" idx="0"/>
            </p:cNvCxnSpPr>
            <p:nvPr/>
          </p:nvCxnSpPr>
          <p:spPr>
            <a:xfrm flipH="1" flipV="1">
              <a:off x="2666637" y="2374907"/>
              <a:ext cx="15872" cy="336209"/>
            </a:xfrm>
            <a:prstGeom prst="line">
              <a:avLst/>
            </a:prstGeom>
            <a:noFill/>
            <a:ln w="12700" cap="flat" cmpd="sng" algn="ctr">
              <a:solidFill>
                <a:srgbClr val="00A2A0"/>
              </a:solidFill>
              <a:prstDash val="solid"/>
              <a:miter lim="800000"/>
              <a:tailEnd type="oval" w="lg" len="lg"/>
            </a:ln>
            <a:effectLst/>
          </p:spPr>
        </p:cxnSp>
        <p:cxnSp>
          <p:nvCxnSpPr>
            <p:cNvPr id="35" name="Connecteur droit 157">
              <a:extLst>
                <a:ext uri="{FF2B5EF4-FFF2-40B4-BE49-F238E27FC236}">
                  <a16:creationId xmlns:a16="http://schemas.microsoft.com/office/drawing/2014/main" id="{295C4FB7-E873-2A17-EE3D-F2D7DC6D3A32}"/>
                </a:ext>
              </a:extLst>
            </p:cNvPr>
            <p:cNvCxnSpPr>
              <a:cxnSpLocks/>
              <a:stCxn id="23" idx="0"/>
            </p:cNvCxnSpPr>
            <p:nvPr/>
          </p:nvCxnSpPr>
          <p:spPr>
            <a:xfrm flipH="1" flipV="1">
              <a:off x="3833219" y="2374907"/>
              <a:ext cx="12316" cy="336209"/>
            </a:xfrm>
            <a:prstGeom prst="line">
              <a:avLst/>
            </a:prstGeom>
            <a:noFill/>
            <a:ln w="12700" cap="flat" cmpd="sng" algn="ctr">
              <a:solidFill>
                <a:srgbClr val="595959"/>
              </a:solidFill>
              <a:prstDash val="solid"/>
              <a:miter lim="800000"/>
              <a:tailEnd type="oval" w="lg" len="lg"/>
            </a:ln>
            <a:effectLst/>
          </p:spPr>
        </p:cxnSp>
        <p:sp>
          <p:nvSpPr>
            <p:cNvPr id="42" name="object 24">
              <a:extLst>
                <a:ext uri="{FF2B5EF4-FFF2-40B4-BE49-F238E27FC236}">
                  <a16:creationId xmlns:a16="http://schemas.microsoft.com/office/drawing/2014/main" id="{52732681-7C5B-E15E-4366-EB2C601BA985}"/>
                </a:ext>
              </a:extLst>
            </p:cNvPr>
            <p:cNvSpPr txBox="1"/>
            <p:nvPr/>
          </p:nvSpPr>
          <p:spPr>
            <a:xfrm>
              <a:off x="2195095" y="2750803"/>
              <a:ext cx="1005840" cy="167354"/>
            </a:xfrm>
            <a:prstGeom prst="rect">
              <a:avLst/>
            </a:prstGeom>
          </p:spPr>
          <p:txBody>
            <a:bodyPr vert="horz" wrap="square" lIns="0" tIns="13335" rIns="0" bIns="0" rtlCol="0">
              <a:spAutoFit/>
            </a:bodyPr>
            <a:lstStyle/>
            <a:p>
              <a:pPr marL="12700" marR="0" lvl="0" indent="0" algn="ctr" defTabSz="914400" rtl="0" eaLnBrk="1" fontAlgn="auto" latinLnBrk="0" hangingPunct="1">
                <a:lnSpc>
                  <a:spcPct val="100000"/>
                </a:lnSpc>
                <a:spcBef>
                  <a:spcPts val="105"/>
                </a:spcBef>
                <a:spcAft>
                  <a:spcPts val="0"/>
                </a:spcAft>
                <a:buClrTx/>
                <a:buSzTx/>
                <a:buFontTx/>
                <a:buNone/>
                <a:tabLst/>
                <a:defRPr/>
              </a:pPr>
              <a:r>
                <a:rPr kumimoji="0" sz="1000" b="1" i="0" u="none" strike="noStrike" kern="0" cap="none" spc="0" normalizeH="0" baseline="0" noProof="0">
                  <a:ln>
                    <a:noFill/>
                  </a:ln>
                  <a:solidFill>
                    <a:srgbClr val="FFFFFF"/>
                  </a:solidFill>
                  <a:effectLst/>
                  <a:uLnTx/>
                  <a:uFillTx/>
                  <a:latin typeface="Calibri" panose="020F0502020204030204"/>
                  <a:ea typeface="+mn-ea"/>
                  <a:cs typeface="Calibri"/>
                </a:rPr>
                <a:t>Li</a:t>
              </a:r>
              <a:r>
                <a:rPr kumimoji="0" sz="1000" b="1" i="0" u="none" strike="noStrike" kern="0" cap="none" spc="-5" normalizeH="0" baseline="0" noProof="0">
                  <a:ln>
                    <a:noFill/>
                  </a:ln>
                  <a:solidFill>
                    <a:srgbClr val="FFFFFF"/>
                  </a:solidFill>
                  <a:effectLst/>
                  <a:uLnTx/>
                  <a:uFillTx/>
                  <a:latin typeface="Calibri" panose="020F0502020204030204"/>
                  <a:ea typeface="+mn-ea"/>
                  <a:cs typeface="Calibri"/>
                </a:rPr>
                <a:t>fe</a:t>
              </a:r>
              <a:r>
                <a:rPr kumimoji="0" sz="1000" b="1" i="0" u="none" strike="noStrike" kern="0" cap="none" spc="5" normalizeH="0" baseline="0" noProof="0">
                  <a:ln>
                    <a:noFill/>
                  </a:ln>
                  <a:solidFill>
                    <a:srgbClr val="FFFFFF"/>
                  </a:solidFill>
                  <a:effectLst/>
                  <a:uLnTx/>
                  <a:uFillTx/>
                  <a:latin typeface="Calibri" panose="020F0502020204030204"/>
                  <a:ea typeface="+mn-ea"/>
                  <a:cs typeface="Calibri"/>
                </a:rPr>
                <a:t>cyc</a:t>
              </a:r>
              <a:r>
                <a:rPr kumimoji="0" sz="1000" b="1" i="0" u="none" strike="noStrike" kern="0" cap="none" spc="0" normalizeH="0" baseline="0" noProof="0">
                  <a:ln>
                    <a:noFill/>
                  </a:ln>
                  <a:solidFill>
                    <a:srgbClr val="FFFFFF"/>
                  </a:solidFill>
                  <a:effectLst/>
                  <a:uLnTx/>
                  <a:uFillTx/>
                  <a:latin typeface="Calibri" panose="020F0502020204030204"/>
                  <a:ea typeface="+mn-ea"/>
                  <a:cs typeface="Calibri"/>
                </a:rPr>
                <a:t>le</a:t>
              </a:r>
              <a:endParaRPr kumimoji="0" sz="1000" b="0" i="0" u="none" strike="noStrike" kern="0" cap="none" spc="0" normalizeH="0" baseline="0" noProof="0">
                <a:ln>
                  <a:noFill/>
                </a:ln>
                <a:solidFill>
                  <a:srgbClr val="595959"/>
                </a:solidFill>
                <a:effectLst/>
                <a:uLnTx/>
                <a:uFillTx/>
                <a:latin typeface="Calibri" panose="020F0502020204030204"/>
                <a:ea typeface="+mn-ea"/>
                <a:cs typeface="Calibri"/>
              </a:endParaRPr>
            </a:p>
          </p:txBody>
        </p:sp>
        <p:sp>
          <p:nvSpPr>
            <p:cNvPr id="43" name="object 28">
              <a:extLst>
                <a:ext uri="{FF2B5EF4-FFF2-40B4-BE49-F238E27FC236}">
                  <a16:creationId xmlns:a16="http://schemas.microsoft.com/office/drawing/2014/main" id="{954A28C3-C821-1937-C81C-64EA18B8AB08}"/>
                </a:ext>
              </a:extLst>
            </p:cNvPr>
            <p:cNvSpPr txBox="1"/>
            <p:nvPr/>
          </p:nvSpPr>
          <p:spPr>
            <a:xfrm>
              <a:off x="2160511" y="3049505"/>
              <a:ext cx="1158497" cy="2485937"/>
            </a:xfrm>
            <a:prstGeom prst="rect">
              <a:avLst/>
            </a:prstGeom>
          </p:spPr>
          <p:txBody>
            <a:bodyPr vert="horz" wrap="square" lIns="0" tIns="13335" rIns="0" bIns="0" rtlCol="0">
              <a:spAutoFit/>
            </a:bodyPr>
            <a:lstStyle/>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 Communication and Reporting</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 Process Methodology</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Agile Methodology</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Moment of Involvement</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 Planning &amp; Estimation</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 ware Preparation</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 Execution</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Defect Management</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SaaS &amp; PaaS Testing</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 Closure</a:t>
              </a:r>
            </a:p>
            <a:p>
              <a:pPr marL="58738" marR="679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Innovation</a:t>
              </a:r>
            </a:p>
          </p:txBody>
        </p:sp>
        <p:sp>
          <p:nvSpPr>
            <p:cNvPr id="44" name="object 24">
              <a:extLst>
                <a:ext uri="{FF2B5EF4-FFF2-40B4-BE49-F238E27FC236}">
                  <a16:creationId xmlns:a16="http://schemas.microsoft.com/office/drawing/2014/main" id="{05FBA4CF-208E-FE33-F5E1-4B3AB341ECFA}"/>
                </a:ext>
              </a:extLst>
            </p:cNvPr>
            <p:cNvSpPr txBox="1"/>
            <p:nvPr/>
          </p:nvSpPr>
          <p:spPr>
            <a:xfrm>
              <a:off x="1030748" y="2750803"/>
              <a:ext cx="1005840" cy="167354"/>
            </a:xfrm>
            <a:prstGeom prst="rect">
              <a:avLst/>
            </a:prstGeom>
          </p:spPr>
          <p:txBody>
            <a:bodyPr vert="horz" wrap="square" lIns="0" tIns="13335" rIns="0" bIns="0" rtlCol="0">
              <a:spAutoFit/>
            </a:bodyPr>
            <a:lstStyle/>
            <a:p>
              <a:pPr marL="12700" marR="0" lvl="0" indent="0" algn="ctr" defTabSz="914400" rtl="0" eaLnBrk="1" fontAlgn="auto" latinLnBrk="0" hangingPunct="1">
                <a:lnSpc>
                  <a:spcPct val="100000"/>
                </a:lnSpc>
                <a:spcBef>
                  <a:spcPts val="105"/>
                </a:spcBef>
                <a:spcAft>
                  <a:spcPts val="0"/>
                </a:spcAft>
                <a:buClrTx/>
                <a:buSzTx/>
                <a:buFontTx/>
                <a:buNone/>
                <a:tabLst/>
                <a:defRPr/>
              </a:pPr>
              <a:r>
                <a:rPr kumimoji="0" lang="fr-CA" sz="1000" b="1" i="0" u="none" strike="noStrike" kern="0" cap="none" spc="0" normalizeH="0" baseline="0" noProof="0">
                  <a:ln>
                    <a:noFill/>
                  </a:ln>
                  <a:solidFill>
                    <a:srgbClr val="FFFFFF"/>
                  </a:solidFill>
                  <a:effectLst/>
                  <a:uLnTx/>
                  <a:uFillTx/>
                  <a:latin typeface="Calibri" panose="020F0502020204030204"/>
                  <a:ea typeface="+mn-ea"/>
                  <a:cs typeface="Calibri"/>
                </a:rPr>
                <a:t>Organization</a:t>
              </a:r>
            </a:p>
          </p:txBody>
        </p:sp>
        <p:sp>
          <p:nvSpPr>
            <p:cNvPr id="45" name="object 28">
              <a:extLst>
                <a:ext uri="{FF2B5EF4-FFF2-40B4-BE49-F238E27FC236}">
                  <a16:creationId xmlns:a16="http://schemas.microsoft.com/office/drawing/2014/main" id="{1CE2CB68-BD20-FAC2-ECFE-ADA1C5B72DEB}"/>
                </a:ext>
              </a:extLst>
            </p:cNvPr>
            <p:cNvSpPr txBox="1"/>
            <p:nvPr/>
          </p:nvSpPr>
          <p:spPr>
            <a:xfrm>
              <a:off x="1022487" y="3049505"/>
              <a:ext cx="1170335" cy="1942198"/>
            </a:xfrm>
            <a:prstGeom prst="rect">
              <a:avLst/>
            </a:prstGeom>
          </p:spPr>
          <p:txBody>
            <a:bodyPr vert="horz" wrap="square" lIns="0" tIns="13335" rIns="0" bIns="0" rtlCol="0">
              <a:spAutoFit/>
            </a:bodyPr>
            <a:lstStyle/>
            <a:p>
              <a:pPr marL="58738" marR="28257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10" normalizeH="0" baseline="0" noProof="0">
                  <a:ln>
                    <a:noFill/>
                  </a:ln>
                  <a:solidFill>
                    <a:srgbClr val="FFFFFF"/>
                  </a:solidFill>
                  <a:effectLst/>
                  <a:uLnTx/>
                  <a:uFillTx/>
                  <a:latin typeface="Calibri" panose="020F0502020204030204"/>
                  <a:ea typeface="+mn-ea"/>
                  <a:cs typeface="Calibri"/>
                </a:rPr>
                <a:t>Management Support</a:t>
              </a:r>
            </a:p>
            <a:p>
              <a:pPr marL="58738" marR="28257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10" normalizeH="0" baseline="0" noProof="0">
                  <a:ln>
                    <a:noFill/>
                  </a:ln>
                  <a:solidFill>
                    <a:srgbClr val="FFFFFF"/>
                  </a:solidFill>
                  <a:effectLst/>
                  <a:uLnTx/>
                  <a:uFillTx/>
                  <a:latin typeface="Calibri" panose="020F0502020204030204"/>
                  <a:ea typeface="+mn-ea"/>
                  <a:cs typeface="Calibri"/>
                </a:rPr>
                <a:t>Business Alignment </a:t>
              </a:r>
            </a:p>
            <a:p>
              <a:pPr marL="58738" marR="28257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10" normalizeH="0" baseline="0" noProof="0">
                  <a:ln>
                    <a:noFill/>
                  </a:ln>
                  <a:solidFill>
                    <a:srgbClr val="FFFFFF"/>
                  </a:solidFill>
                  <a:effectLst/>
                  <a:uLnTx/>
                  <a:uFillTx/>
                  <a:latin typeface="Calibri" panose="020F0502020204030204"/>
                  <a:ea typeface="+mn-ea"/>
                  <a:cs typeface="Calibri"/>
                </a:rPr>
                <a:t>Test Organization Structure</a:t>
              </a:r>
            </a:p>
            <a:p>
              <a:pPr marL="58738" marR="28257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10" normalizeH="0" baseline="0" noProof="0">
                  <a:ln>
                    <a:noFill/>
                  </a:ln>
                  <a:solidFill>
                    <a:srgbClr val="FFFFFF"/>
                  </a:solidFill>
                  <a:effectLst/>
                  <a:uLnTx/>
                  <a:uFillTx/>
                  <a:latin typeface="Calibri" panose="020F0502020204030204"/>
                  <a:ea typeface="+mn-ea"/>
                  <a:cs typeface="Calibri"/>
                </a:rPr>
                <a:t>Resource Competencies and Skills</a:t>
              </a:r>
            </a:p>
            <a:p>
              <a:pPr marL="58738" marR="28257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10" normalizeH="0" baseline="0" noProof="0">
                  <a:ln>
                    <a:noFill/>
                  </a:ln>
                  <a:solidFill>
                    <a:srgbClr val="FFFFFF"/>
                  </a:solidFill>
                  <a:effectLst/>
                  <a:uLnTx/>
                  <a:uFillTx/>
                  <a:latin typeface="Calibri" panose="020F0502020204030204"/>
                  <a:ea typeface="+mn-ea"/>
                  <a:cs typeface="Calibri"/>
                </a:rPr>
                <a:t>Commitment and Motivation</a:t>
              </a:r>
            </a:p>
            <a:p>
              <a:pPr marL="58738" marR="28257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10" normalizeH="0" baseline="0" noProof="0">
                  <a:ln>
                    <a:noFill/>
                  </a:ln>
                  <a:solidFill>
                    <a:srgbClr val="FFFFFF"/>
                  </a:solidFill>
                  <a:effectLst/>
                  <a:uLnTx/>
                  <a:uFillTx/>
                  <a:latin typeface="Calibri" panose="020F0502020204030204"/>
                  <a:ea typeface="+mn-ea"/>
                  <a:cs typeface="Calibri"/>
                </a:rPr>
                <a:t>Customer Knowledge</a:t>
              </a:r>
            </a:p>
          </p:txBody>
        </p:sp>
        <p:sp>
          <p:nvSpPr>
            <p:cNvPr id="47" name="object 24">
              <a:extLst>
                <a:ext uri="{FF2B5EF4-FFF2-40B4-BE49-F238E27FC236}">
                  <a16:creationId xmlns:a16="http://schemas.microsoft.com/office/drawing/2014/main" id="{ED1C768A-FECA-A12F-C3B8-A6946E69980D}"/>
                </a:ext>
              </a:extLst>
            </p:cNvPr>
            <p:cNvSpPr txBox="1"/>
            <p:nvPr/>
          </p:nvSpPr>
          <p:spPr>
            <a:xfrm>
              <a:off x="3319008" y="2750803"/>
              <a:ext cx="1005840" cy="167354"/>
            </a:xfrm>
            <a:prstGeom prst="rect">
              <a:avLst/>
            </a:prstGeom>
          </p:spPr>
          <p:txBody>
            <a:bodyPr vert="horz" wrap="square" lIns="0" tIns="13335" rIns="0" bIns="0" rtlCol="0">
              <a:spAutoFit/>
            </a:bodyPr>
            <a:lstStyle/>
            <a:p>
              <a:pPr marL="12700" marR="0" lvl="0" indent="0" algn="ctr" defTabSz="914400" rtl="0" eaLnBrk="1" fontAlgn="auto" latinLnBrk="0" hangingPunct="1">
                <a:lnSpc>
                  <a:spcPct val="100000"/>
                </a:lnSpc>
                <a:spcBef>
                  <a:spcPts val="105"/>
                </a:spcBef>
                <a:spcAft>
                  <a:spcPts val="0"/>
                </a:spcAft>
                <a:buClrTx/>
                <a:buSzTx/>
                <a:buFontTx/>
                <a:buNone/>
                <a:tabLst/>
                <a:defRPr/>
              </a:pPr>
              <a:r>
                <a:rPr kumimoji="0" lang="fr-CA" sz="1000" b="1" i="0" u="none" strike="noStrike" kern="0" cap="none" spc="0" normalizeH="0" baseline="0" noProof="0">
                  <a:ln>
                    <a:noFill/>
                  </a:ln>
                  <a:solidFill>
                    <a:srgbClr val="FFFFFF"/>
                  </a:solidFill>
                  <a:effectLst/>
                  <a:uLnTx/>
                  <a:uFillTx/>
                  <a:latin typeface="Calibri" panose="020F0502020204030204"/>
                  <a:ea typeface="+mn-ea"/>
                  <a:cs typeface="Calibri"/>
                </a:rPr>
                <a:t>Techniques</a:t>
              </a:r>
            </a:p>
          </p:txBody>
        </p:sp>
        <p:sp>
          <p:nvSpPr>
            <p:cNvPr id="48" name="object 28">
              <a:extLst>
                <a:ext uri="{FF2B5EF4-FFF2-40B4-BE49-F238E27FC236}">
                  <a16:creationId xmlns:a16="http://schemas.microsoft.com/office/drawing/2014/main" id="{CDF576B8-CE6D-5687-FC35-8E2EF99B9998}"/>
                </a:ext>
              </a:extLst>
            </p:cNvPr>
            <p:cNvSpPr txBox="1"/>
            <p:nvPr/>
          </p:nvSpPr>
          <p:spPr>
            <a:xfrm>
              <a:off x="3331301" y="3049506"/>
              <a:ext cx="1120063" cy="1621135"/>
            </a:xfrm>
            <a:prstGeom prst="rect">
              <a:avLst/>
            </a:prstGeom>
          </p:spPr>
          <p:txBody>
            <a:bodyPr vert="horz" wrap="square" lIns="0" tIns="13335" rIns="0" bIns="0" rtlCol="0">
              <a:spAutoFit/>
            </a:bodyPr>
            <a:lstStyle/>
            <a:p>
              <a:pPr marL="58738" marR="508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Types and Levels of Testing</a:t>
              </a:r>
            </a:p>
            <a:p>
              <a:pPr marL="58738" marR="508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 Automation</a:t>
              </a:r>
            </a:p>
            <a:p>
              <a:pPr marL="58738" marR="508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 Coverage</a:t>
              </a:r>
            </a:p>
            <a:p>
              <a:pPr marL="58738" marR="508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Best Practices</a:t>
              </a:r>
            </a:p>
            <a:p>
              <a:pPr marL="58738" marR="508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Testware Management</a:t>
              </a:r>
            </a:p>
            <a:p>
              <a:pPr marL="58738" marR="508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Measurement and Analysis</a:t>
              </a:r>
            </a:p>
            <a:p>
              <a:pPr marL="58738" marR="508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Tools Strategy</a:t>
              </a:r>
            </a:p>
            <a:p>
              <a:pPr marL="58738" marR="508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Specialized Services</a:t>
              </a:r>
            </a:p>
          </p:txBody>
        </p:sp>
        <p:sp>
          <p:nvSpPr>
            <p:cNvPr id="49" name="object 24">
              <a:extLst>
                <a:ext uri="{FF2B5EF4-FFF2-40B4-BE49-F238E27FC236}">
                  <a16:creationId xmlns:a16="http://schemas.microsoft.com/office/drawing/2014/main" id="{E47A4535-EAF2-0D00-77CB-9E45327A250A}"/>
                </a:ext>
              </a:extLst>
            </p:cNvPr>
            <p:cNvSpPr txBox="1"/>
            <p:nvPr/>
          </p:nvSpPr>
          <p:spPr>
            <a:xfrm>
              <a:off x="4507915" y="2750803"/>
              <a:ext cx="1005840" cy="167354"/>
            </a:xfrm>
            <a:prstGeom prst="rect">
              <a:avLst/>
            </a:prstGeom>
          </p:spPr>
          <p:txBody>
            <a:bodyPr vert="horz" wrap="square" lIns="0" tIns="13335" rIns="0" bIns="0" rtlCol="0">
              <a:spAutoFit/>
            </a:bodyPr>
            <a:lstStyle/>
            <a:p>
              <a:pPr marL="12700" marR="0" lvl="0" indent="0" algn="ctr" defTabSz="914400" rtl="0" eaLnBrk="1" fontAlgn="auto" latinLnBrk="0" hangingPunct="1">
                <a:lnSpc>
                  <a:spcPct val="100000"/>
                </a:lnSpc>
                <a:spcBef>
                  <a:spcPts val="105"/>
                </a:spcBef>
                <a:spcAft>
                  <a:spcPts val="0"/>
                </a:spcAft>
                <a:buClrTx/>
                <a:buSzTx/>
                <a:buFontTx/>
                <a:buNone/>
                <a:tabLst/>
                <a:defRPr/>
              </a:pPr>
              <a:r>
                <a:rPr kumimoji="0" lang="fr-CA" sz="1000" b="1" i="0" u="none" strike="noStrike" kern="0" cap="none" spc="0" normalizeH="0" baseline="0" noProof="0">
                  <a:ln>
                    <a:noFill/>
                  </a:ln>
                  <a:solidFill>
                    <a:srgbClr val="FFFFFF"/>
                  </a:solidFill>
                  <a:effectLst/>
                  <a:uLnTx/>
                  <a:uFillTx/>
                  <a:latin typeface="Calibri" panose="020F0502020204030204"/>
                  <a:ea typeface="+mn-ea"/>
                  <a:cs typeface="Calibri"/>
                </a:rPr>
                <a:t>Infrastructure</a:t>
              </a:r>
            </a:p>
          </p:txBody>
        </p:sp>
        <p:sp>
          <p:nvSpPr>
            <p:cNvPr id="50" name="object 28">
              <a:extLst>
                <a:ext uri="{FF2B5EF4-FFF2-40B4-BE49-F238E27FC236}">
                  <a16:creationId xmlns:a16="http://schemas.microsoft.com/office/drawing/2014/main" id="{8AEF44B7-8594-AFBB-BCAB-C354D768350D}"/>
                </a:ext>
              </a:extLst>
            </p:cNvPr>
            <p:cNvSpPr txBox="1"/>
            <p:nvPr/>
          </p:nvSpPr>
          <p:spPr>
            <a:xfrm>
              <a:off x="4508873" y="3049506"/>
              <a:ext cx="1095553" cy="584383"/>
            </a:xfrm>
            <a:prstGeom prst="rect">
              <a:avLst/>
            </a:prstGeom>
          </p:spPr>
          <p:txBody>
            <a:bodyPr vert="horz" wrap="square" lIns="0" tIns="13335" rIns="0" bIns="0" rtlCol="0">
              <a:spAutoFit/>
            </a:bodyPr>
            <a:lstStyle/>
            <a:p>
              <a:pPr marL="58738" marR="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Test</a:t>
              </a:r>
              <a:r>
                <a:rPr kumimoji="0" lang="en-US" sz="900" b="0" i="0" u="none" strike="noStrike" kern="0" cap="none" spc="-75" normalizeH="0" baseline="0" noProof="0">
                  <a:ln>
                    <a:noFill/>
                  </a:ln>
                  <a:solidFill>
                    <a:srgbClr val="FFFFFF"/>
                  </a:solidFill>
                  <a:effectLst/>
                  <a:uLnTx/>
                  <a:uFillTx/>
                  <a:latin typeface="Calibri" panose="020F0502020204030204"/>
                  <a:ea typeface="+mn-ea"/>
                  <a:cs typeface="Calibri"/>
                </a:rPr>
                <a:t> </a:t>
              </a: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Environment</a:t>
              </a:r>
              <a:endParaRPr kumimoji="0" lang="en-US" sz="900" b="0" i="0" u="none" strike="noStrike" kern="0" cap="none" spc="0" normalizeH="0" baseline="0" noProof="0">
                <a:ln>
                  <a:noFill/>
                </a:ln>
                <a:solidFill>
                  <a:srgbClr val="595959"/>
                </a:solidFill>
                <a:effectLst/>
                <a:uLnTx/>
                <a:uFillTx/>
                <a:latin typeface="Calibri" panose="020F0502020204030204"/>
                <a:ea typeface="+mn-ea"/>
                <a:cs typeface="Calibri"/>
              </a:endParaRPr>
            </a:p>
            <a:p>
              <a:pPr marL="58738" marR="245745"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Knowledge  M</a:t>
              </a:r>
              <a:r>
                <a:rPr kumimoji="0" lang="en-US" sz="900" b="0" i="0" u="none" strike="noStrike" kern="0" cap="none" spc="-5" normalizeH="0" baseline="0" noProof="0">
                  <a:ln>
                    <a:noFill/>
                  </a:ln>
                  <a:solidFill>
                    <a:srgbClr val="FFFFFF"/>
                  </a:solidFill>
                  <a:effectLst/>
                  <a:uLnTx/>
                  <a:uFillTx/>
                  <a:latin typeface="Calibri" panose="020F0502020204030204"/>
                  <a:ea typeface="+mn-ea"/>
                  <a:cs typeface="Calibri"/>
                </a:rPr>
                <a:t>anag</a:t>
              </a: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e</a:t>
              </a:r>
              <a:r>
                <a:rPr kumimoji="0" lang="en-US" sz="900" b="0" i="0" u="none" strike="noStrike" kern="0" cap="none" spc="5" normalizeH="0" baseline="0" noProof="0">
                  <a:ln>
                    <a:noFill/>
                  </a:ln>
                  <a:solidFill>
                    <a:srgbClr val="FFFFFF"/>
                  </a:solidFill>
                  <a:effectLst/>
                  <a:uLnTx/>
                  <a:uFillTx/>
                  <a:latin typeface="Calibri" panose="020F0502020204030204"/>
                  <a:ea typeface="+mn-ea"/>
                  <a:cs typeface="Calibri"/>
                </a:rPr>
                <a:t>m</a:t>
              </a: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e</a:t>
              </a:r>
              <a:r>
                <a:rPr kumimoji="0" lang="en-US" sz="900" b="0" i="0" u="none" strike="noStrike" kern="0" cap="none" spc="-5" normalizeH="0" baseline="0" noProof="0">
                  <a:ln>
                    <a:noFill/>
                  </a:ln>
                  <a:solidFill>
                    <a:srgbClr val="FFFFFF"/>
                  </a:solidFill>
                  <a:effectLst/>
                  <a:uLnTx/>
                  <a:uFillTx/>
                  <a:latin typeface="Calibri" panose="020F0502020204030204"/>
                  <a:ea typeface="+mn-ea"/>
                  <a:cs typeface="Calibri"/>
                </a:rPr>
                <a:t>n</a:t>
              </a:r>
              <a:r>
                <a:rPr kumimoji="0" lang="en-US" sz="900" b="0" i="0" u="none" strike="noStrike" kern="0" cap="none" spc="0" normalizeH="0" baseline="0" noProof="0">
                  <a:ln>
                    <a:noFill/>
                  </a:ln>
                  <a:solidFill>
                    <a:srgbClr val="FFFFFF"/>
                  </a:solidFill>
                  <a:effectLst/>
                  <a:uLnTx/>
                  <a:uFillTx/>
                  <a:latin typeface="Calibri" panose="020F0502020204030204"/>
                  <a:ea typeface="+mn-ea"/>
                  <a:cs typeface="Calibri"/>
                </a:rPr>
                <a:t>t</a:t>
              </a:r>
              <a:endParaRPr kumimoji="0" lang="en-US" sz="900" b="0" i="0" u="none" strike="noStrike" kern="0" cap="none" spc="0" normalizeH="0" baseline="0" noProof="0">
                <a:ln>
                  <a:noFill/>
                </a:ln>
                <a:solidFill>
                  <a:srgbClr val="595959"/>
                </a:solidFill>
                <a:effectLst/>
                <a:uLnTx/>
                <a:uFillTx/>
                <a:latin typeface="Calibri" panose="020F0502020204030204"/>
                <a:ea typeface="+mn-ea"/>
                <a:cs typeface="Calibri"/>
              </a:endParaRPr>
            </a:p>
            <a:p>
              <a:pPr marL="58738" marR="0" lvl="0" indent="-58738" algn="l" defTabSz="914400" rtl="0" eaLnBrk="1" fontAlgn="auto" latinLnBrk="0" hangingPunct="1">
                <a:lnSpc>
                  <a:spcPct val="100000"/>
                </a:lnSpc>
                <a:spcBef>
                  <a:spcPts val="0"/>
                </a:spcBef>
                <a:spcAft>
                  <a:spcPts val="200"/>
                </a:spcAft>
                <a:buClrTx/>
                <a:buSzTx/>
                <a:buFont typeface="Wingdings" panose="05000000000000000000" pitchFamily="2" charset="2"/>
                <a:buChar char="ü"/>
                <a:tabLst>
                  <a:tab pos="241300" algn="l"/>
                </a:tabLst>
                <a:defRPr/>
              </a:pPr>
              <a:r>
                <a:rPr kumimoji="0" lang="en-US" sz="900" b="0" i="0" u="none" strike="noStrike" kern="0" cap="none" spc="-5" normalizeH="0" baseline="0" noProof="0">
                  <a:ln>
                    <a:noFill/>
                  </a:ln>
                  <a:solidFill>
                    <a:srgbClr val="FFFFFF"/>
                  </a:solidFill>
                  <a:effectLst/>
                  <a:uLnTx/>
                  <a:uFillTx/>
                  <a:latin typeface="Calibri" panose="020F0502020204030204"/>
                  <a:ea typeface="+mn-ea"/>
                  <a:cs typeface="Calibri"/>
                </a:rPr>
                <a:t>Trainings</a:t>
              </a:r>
              <a:endParaRPr kumimoji="0" lang="en-US" sz="900" b="0" i="0" u="none" strike="noStrike" kern="0" cap="none" spc="0" normalizeH="0" baseline="0" noProof="0">
                <a:ln>
                  <a:noFill/>
                </a:ln>
                <a:solidFill>
                  <a:srgbClr val="595959"/>
                </a:solidFill>
                <a:effectLst/>
                <a:uLnTx/>
                <a:uFillTx/>
                <a:latin typeface="Calibri" panose="020F0502020204030204"/>
                <a:ea typeface="+mn-ea"/>
                <a:cs typeface="Calibri"/>
              </a:endParaRPr>
            </a:p>
          </p:txBody>
        </p:sp>
        <p:cxnSp>
          <p:nvCxnSpPr>
            <p:cNvPr id="52" name="Straight Connector 51">
              <a:extLst>
                <a:ext uri="{FF2B5EF4-FFF2-40B4-BE49-F238E27FC236}">
                  <a16:creationId xmlns:a16="http://schemas.microsoft.com/office/drawing/2014/main" id="{C04ADC06-F804-60EB-D731-B0C545D8E073}"/>
                </a:ext>
              </a:extLst>
            </p:cNvPr>
            <p:cNvCxnSpPr/>
            <p:nvPr/>
          </p:nvCxnSpPr>
          <p:spPr>
            <a:xfrm>
              <a:off x="1022487" y="2972963"/>
              <a:ext cx="947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9064161-5716-8106-9B66-DBE58A59BA85}"/>
                </a:ext>
              </a:extLst>
            </p:cNvPr>
            <p:cNvCxnSpPr/>
            <p:nvPr/>
          </p:nvCxnSpPr>
          <p:spPr>
            <a:xfrm>
              <a:off x="2192822" y="2972963"/>
              <a:ext cx="947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4EB697-60FE-C790-2ABB-BCFBBD28850E}"/>
                </a:ext>
              </a:extLst>
            </p:cNvPr>
            <p:cNvCxnSpPr/>
            <p:nvPr/>
          </p:nvCxnSpPr>
          <p:spPr>
            <a:xfrm>
              <a:off x="3354632" y="2972963"/>
              <a:ext cx="947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2AEB8B-EE11-78C6-E653-804C5CBE568D}"/>
                </a:ext>
              </a:extLst>
            </p:cNvPr>
            <p:cNvCxnSpPr/>
            <p:nvPr/>
          </p:nvCxnSpPr>
          <p:spPr>
            <a:xfrm>
              <a:off x="4524967" y="2972963"/>
              <a:ext cx="947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9B3293C-190D-6BF4-1361-8266EA5335B3}"/>
                </a:ext>
              </a:extLst>
            </p:cNvPr>
            <p:cNvSpPr/>
            <p:nvPr/>
          </p:nvSpPr>
          <p:spPr>
            <a:xfrm>
              <a:off x="971774" y="5692259"/>
              <a:ext cx="4586934" cy="450846"/>
            </a:xfrm>
            <a:prstGeom prst="rect">
              <a:avLst/>
            </a:prstGeom>
            <a:blipFill>
              <a:blip r:embed="rId4" cstate="print">
                <a:duotone>
                  <a:prstClr val="black"/>
                  <a:srgbClr val="00706D">
                    <a:tint val="45000"/>
                    <a:satMod val="400000"/>
                  </a:srgbClr>
                </a:duotone>
              </a:blip>
              <a:stretch>
                <a:fillRect/>
              </a:stretch>
            </a:blipFill>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Arial"/>
                  <a:ea typeface="+mn-ea"/>
                  <a:cs typeface="+mn-cs"/>
                </a:rPr>
                <a:t>Includes ESG specific questionnaire</a:t>
              </a:r>
            </a:p>
          </p:txBody>
        </p:sp>
      </p:grpSp>
      <p:sp>
        <p:nvSpPr>
          <p:cNvPr id="59" name="TextBox 58">
            <a:extLst>
              <a:ext uri="{FF2B5EF4-FFF2-40B4-BE49-F238E27FC236}">
                <a16:creationId xmlns:a16="http://schemas.microsoft.com/office/drawing/2014/main" id="{1FA2D183-5947-71B0-97B8-DA83121A197D}"/>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We understand testing objectives and guiding principles of the organization through series of sessions with key stakeholders covering various assessment areas. Based on the observations, we offer a bold proposition that consists of both a Roadmap to reach desired Testing Maturity level, while providing Application Testing Services in accordance with client’s requirements.</a:t>
            </a:r>
          </a:p>
        </p:txBody>
      </p:sp>
      <p:pic>
        <p:nvPicPr>
          <p:cNvPr id="178" name="Picture 177">
            <a:extLst>
              <a:ext uri="{FF2B5EF4-FFF2-40B4-BE49-F238E27FC236}">
                <a16:creationId xmlns:a16="http://schemas.microsoft.com/office/drawing/2014/main" id="{031CF737-B6D3-A707-D47B-954B051EE991}"/>
              </a:ext>
            </a:extLst>
          </p:cNvPr>
          <p:cNvPicPr>
            <a:picLocks noChangeAspect="1"/>
          </p:cNvPicPr>
          <p:nvPr/>
        </p:nvPicPr>
        <p:blipFill>
          <a:blip r:embed="rId5"/>
          <a:stretch>
            <a:fillRect/>
          </a:stretch>
        </p:blipFill>
        <p:spPr>
          <a:xfrm>
            <a:off x="6051744" y="4547638"/>
            <a:ext cx="3200400" cy="1657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2" name="Picture 201">
            <a:extLst>
              <a:ext uri="{FF2B5EF4-FFF2-40B4-BE49-F238E27FC236}">
                <a16:creationId xmlns:a16="http://schemas.microsoft.com/office/drawing/2014/main" id="{5F48AE2E-51B1-10B7-F1C7-57C40761E9B2}"/>
              </a:ext>
            </a:extLst>
          </p:cNvPr>
          <p:cNvPicPr>
            <a:picLocks noChangeAspect="1"/>
          </p:cNvPicPr>
          <p:nvPr/>
        </p:nvPicPr>
        <p:blipFill>
          <a:blip r:embed="rId6"/>
          <a:stretch>
            <a:fillRect/>
          </a:stretch>
        </p:blipFill>
        <p:spPr>
          <a:xfrm>
            <a:off x="6051745" y="1767355"/>
            <a:ext cx="3215706" cy="916050"/>
          </a:xfrm>
          <a:prstGeom prst="rect">
            <a:avLst/>
          </a:prstGeom>
        </p:spPr>
      </p:pic>
      <p:sp>
        <p:nvSpPr>
          <p:cNvPr id="203" name="Arrow: Right 202">
            <a:extLst>
              <a:ext uri="{FF2B5EF4-FFF2-40B4-BE49-F238E27FC236}">
                <a16:creationId xmlns:a16="http://schemas.microsoft.com/office/drawing/2014/main" id="{AA93B87E-1A8A-DBCA-3922-F68E55543B0C}"/>
              </a:ext>
            </a:extLst>
          </p:cNvPr>
          <p:cNvSpPr/>
          <p:nvPr/>
        </p:nvSpPr>
        <p:spPr>
          <a:xfrm>
            <a:off x="5703015" y="2237524"/>
            <a:ext cx="182880" cy="3566160"/>
          </a:xfrm>
          <a:prstGeom prst="rightArrow">
            <a:avLst/>
          </a:prstGeom>
          <a:solidFill>
            <a:srgbClr val="098E7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8E7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52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dirty="0">
                <a:solidFill>
                  <a:srgbClr val="00338D"/>
                </a:solidFill>
                <a:latin typeface="KPMG Extralight"/>
              </a:rPr>
              <a:t>Defect Management</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a:defRPr/>
            </a:pPr>
            <a:r>
              <a:rPr lang="en-US" sz="1400" dirty="0">
                <a:latin typeface="Calibri" panose="020F0502020204030204"/>
              </a:rPr>
              <a:t>KPMG adheres to a robust defect management process that is compatible with a variety of defect management tools, such as JIRA, HP ALM, ADO, and others. Utilizing a standard defect triage operating model, KPMG ensures that all discovered defects are appropriately addressed in a timely fashion, in compliance with the SLAs established for specific test cycles. </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5888" marR="0" lvl="0" indent="-115888"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Consistent management and review of defects arising from testing  through  issue management process, single common tool as repository and agreement on defect details, category, severity and priority</a:t>
            </a:r>
          </a:p>
          <a:p>
            <a:pPr marL="115888" marR="0" lvl="0" indent="-115888"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Effective communication channel to support development / testing collaboration</a:t>
            </a:r>
          </a:p>
          <a:p>
            <a:pPr marL="115888" marR="0" lvl="0" indent="-115888" algn="l" defTabSz="914400" rtl="0" eaLnBrk="1" fontAlgn="auto" latinLnBrk="0" hangingPunct="1">
              <a:lnSpc>
                <a:spcPct val="100000"/>
              </a:lnSpc>
              <a:spcBef>
                <a:spcPts val="60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Executive level reporting of issue/ defect status for better control</a:t>
            </a:r>
          </a:p>
        </p:txBody>
      </p:sp>
      <p:grpSp>
        <p:nvGrpSpPr>
          <p:cNvPr id="40" name="Group 39">
            <a:extLst>
              <a:ext uri="{FF2B5EF4-FFF2-40B4-BE49-F238E27FC236}">
                <a16:creationId xmlns:a16="http://schemas.microsoft.com/office/drawing/2014/main" id="{4E0B6C5B-016D-05A8-188C-B5F7E4D8276D}"/>
              </a:ext>
            </a:extLst>
          </p:cNvPr>
          <p:cNvGrpSpPr/>
          <p:nvPr/>
        </p:nvGrpSpPr>
        <p:grpSpPr>
          <a:xfrm>
            <a:off x="1013667" y="1893522"/>
            <a:ext cx="4572000" cy="3566160"/>
            <a:chOff x="276247" y="1499661"/>
            <a:chExt cx="6470876" cy="2832495"/>
          </a:xfrm>
        </p:grpSpPr>
        <p:pic>
          <p:nvPicPr>
            <p:cNvPr id="41" name="Picture 40">
              <a:extLst>
                <a:ext uri="{FF2B5EF4-FFF2-40B4-BE49-F238E27FC236}">
                  <a16:creationId xmlns:a16="http://schemas.microsoft.com/office/drawing/2014/main" id="{8B7454FB-6172-D009-1D9D-475E41B64201}"/>
                </a:ext>
              </a:extLst>
            </p:cNvPr>
            <p:cNvPicPr>
              <a:picLocks noChangeAspect="1"/>
            </p:cNvPicPr>
            <p:nvPr/>
          </p:nvPicPr>
          <p:blipFill>
            <a:blip r:embed="rId3"/>
            <a:stretch>
              <a:fillRect/>
            </a:stretch>
          </p:blipFill>
          <p:spPr>
            <a:xfrm>
              <a:off x="276735" y="1515804"/>
              <a:ext cx="6470388" cy="2816352"/>
            </a:xfrm>
            <a:prstGeom prst="rect">
              <a:avLst/>
            </a:prstGeom>
            <a:solidFill>
              <a:srgbClr val="FFFFFF">
                <a:shade val="85000"/>
              </a:srgbClr>
            </a:solidFill>
            <a:ln w="190500" cap="rnd">
              <a:solidFill>
                <a:srgbClr val="B5D0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2" name="Rectangle 41">
              <a:extLst>
                <a:ext uri="{FF2B5EF4-FFF2-40B4-BE49-F238E27FC236}">
                  <a16:creationId xmlns:a16="http://schemas.microsoft.com/office/drawing/2014/main" id="{4B6EBAB0-F815-AEC7-2F9F-67C2F88469DF}"/>
                </a:ext>
              </a:extLst>
            </p:cNvPr>
            <p:cNvSpPr/>
            <p:nvPr/>
          </p:nvSpPr>
          <p:spPr>
            <a:xfrm>
              <a:off x="276247" y="1499661"/>
              <a:ext cx="6464808" cy="224160"/>
            </a:xfrm>
            <a:prstGeom prst="rect">
              <a:avLst/>
            </a:prstGeom>
            <a:solidFill>
              <a:srgbClr val="00338D"/>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a:solidFill>
                    <a:schemeClr val="bg1"/>
                  </a:solidFill>
                </a:rPr>
                <a:t>DEFECT PROCESS LIFECYCLE</a:t>
              </a:r>
            </a:p>
          </p:txBody>
        </p:sp>
      </p:grpSp>
      <p:grpSp>
        <p:nvGrpSpPr>
          <p:cNvPr id="43" name="Group 42">
            <a:extLst>
              <a:ext uri="{FF2B5EF4-FFF2-40B4-BE49-F238E27FC236}">
                <a16:creationId xmlns:a16="http://schemas.microsoft.com/office/drawing/2014/main" id="{C9417DFF-6609-68D5-480D-142674F0CCE3}"/>
              </a:ext>
            </a:extLst>
          </p:cNvPr>
          <p:cNvGrpSpPr/>
          <p:nvPr/>
        </p:nvGrpSpPr>
        <p:grpSpPr>
          <a:xfrm>
            <a:off x="909319" y="5692942"/>
            <a:ext cx="8595360" cy="640080"/>
            <a:chOff x="909319" y="5587110"/>
            <a:chExt cx="8595360" cy="667228"/>
          </a:xfrm>
        </p:grpSpPr>
        <p:sp>
          <p:nvSpPr>
            <p:cNvPr id="44" name="Chevron 196">
              <a:extLst>
                <a:ext uri="{FF2B5EF4-FFF2-40B4-BE49-F238E27FC236}">
                  <a16:creationId xmlns:a16="http://schemas.microsoft.com/office/drawing/2014/main" id="{EDBE1A4B-DB16-D4E5-D2A5-F40869694B7B}"/>
                </a:ext>
              </a:extLst>
            </p:cNvPr>
            <p:cNvSpPr/>
            <p:nvPr/>
          </p:nvSpPr>
          <p:spPr>
            <a:xfrm>
              <a:off x="909319" y="5587110"/>
              <a:ext cx="8595360" cy="667228"/>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500" b="1">
                <a:solidFill>
                  <a:schemeClr val="bg1"/>
                </a:solidFill>
              </a:endParaRPr>
            </a:p>
          </p:txBody>
        </p:sp>
        <p:sp>
          <p:nvSpPr>
            <p:cNvPr id="45" name="TextBox 44">
              <a:extLst>
                <a:ext uri="{FF2B5EF4-FFF2-40B4-BE49-F238E27FC236}">
                  <a16:creationId xmlns:a16="http://schemas.microsoft.com/office/drawing/2014/main" id="{0F6D27F1-618C-90F5-C4B0-D1CA10D91F40}"/>
                </a:ext>
              </a:extLst>
            </p:cNvPr>
            <p:cNvSpPr txBox="1"/>
            <p:nvPr/>
          </p:nvSpPr>
          <p:spPr>
            <a:xfrm>
              <a:off x="3837375" y="5675046"/>
              <a:ext cx="1097280" cy="457200"/>
            </a:xfrm>
            <a:prstGeom prst="rect">
              <a:avLst/>
            </a:prstGeom>
            <a:solidFill>
              <a:schemeClr val="accent1"/>
            </a:solidFill>
            <a:ln>
              <a:solidFill>
                <a:srgbClr val="1E49E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1200">
                  <a:solidFill>
                    <a:srgbClr val="FFFFFF"/>
                  </a:solidFill>
                </a:rPr>
                <a:t>1- Critical</a:t>
              </a:r>
            </a:p>
          </p:txBody>
        </p:sp>
        <p:sp>
          <p:nvSpPr>
            <p:cNvPr id="47" name="TextBox 46">
              <a:extLst>
                <a:ext uri="{FF2B5EF4-FFF2-40B4-BE49-F238E27FC236}">
                  <a16:creationId xmlns:a16="http://schemas.microsoft.com/office/drawing/2014/main" id="{4DA5C35F-E3FD-0448-799A-8C7668BD5382}"/>
                </a:ext>
              </a:extLst>
            </p:cNvPr>
            <p:cNvSpPr txBox="1"/>
            <p:nvPr/>
          </p:nvSpPr>
          <p:spPr>
            <a:xfrm>
              <a:off x="5140890" y="5675046"/>
              <a:ext cx="1097280" cy="457200"/>
            </a:xfrm>
            <a:prstGeom prst="rect">
              <a:avLst/>
            </a:prstGeom>
            <a:solidFill>
              <a:schemeClr val="accent1"/>
            </a:solidFill>
            <a:ln>
              <a:solidFill>
                <a:srgbClr val="1E49E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1200">
                  <a:solidFill>
                    <a:srgbClr val="FFFFFF"/>
                  </a:solidFill>
                </a:rPr>
                <a:t>2- High</a:t>
              </a:r>
            </a:p>
          </p:txBody>
        </p:sp>
        <p:sp>
          <p:nvSpPr>
            <p:cNvPr id="48" name="Rectangle 47">
              <a:extLst>
                <a:ext uri="{FF2B5EF4-FFF2-40B4-BE49-F238E27FC236}">
                  <a16:creationId xmlns:a16="http://schemas.microsoft.com/office/drawing/2014/main" id="{344C825A-4A5E-A38C-4917-4573AF43A4B4}"/>
                </a:ext>
              </a:extLst>
            </p:cNvPr>
            <p:cNvSpPr/>
            <p:nvPr/>
          </p:nvSpPr>
          <p:spPr>
            <a:xfrm>
              <a:off x="6457606" y="5675046"/>
              <a:ext cx="1097280" cy="457200"/>
            </a:xfrm>
            <a:prstGeom prst="rect">
              <a:avLst/>
            </a:prstGeom>
            <a:solidFill>
              <a:schemeClr val="accent1"/>
            </a:solidFill>
            <a:ln>
              <a:solidFill>
                <a:srgbClr val="1E49E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a:solidFill>
                    <a:srgbClr val="FFFFFF"/>
                  </a:solidFill>
                </a:rPr>
                <a:t>3-Medium</a:t>
              </a:r>
            </a:p>
          </p:txBody>
        </p:sp>
        <p:sp>
          <p:nvSpPr>
            <p:cNvPr id="49" name="TextBox 48">
              <a:extLst>
                <a:ext uri="{FF2B5EF4-FFF2-40B4-BE49-F238E27FC236}">
                  <a16:creationId xmlns:a16="http://schemas.microsoft.com/office/drawing/2014/main" id="{01C2A984-0480-D7E2-A75A-203A58652D34}"/>
                </a:ext>
              </a:extLst>
            </p:cNvPr>
            <p:cNvSpPr txBox="1"/>
            <p:nvPr/>
          </p:nvSpPr>
          <p:spPr>
            <a:xfrm>
              <a:off x="7747919" y="5675046"/>
              <a:ext cx="1097280" cy="457200"/>
            </a:xfrm>
            <a:prstGeom prst="rect">
              <a:avLst/>
            </a:prstGeom>
            <a:solidFill>
              <a:schemeClr val="accent1"/>
            </a:solidFill>
            <a:ln>
              <a:solidFill>
                <a:srgbClr val="1E49E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1200">
                  <a:solidFill>
                    <a:srgbClr val="FFFFFF"/>
                  </a:solidFill>
                </a:rPr>
                <a:t>4- Low</a:t>
              </a:r>
            </a:p>
          </p:txBody>
        </p:sp>
      </p:grpSp>
      <p:sp>
        <p:nvSpPr>
          <p:cNvPr id="50" name="TextBox 49">
            <a:extLst>
              <a:ext uri="{FF2B5EF4-FFF2-40B4-BE49-F238E27FC236}">
                <a16:creationId xmlns:a16="http://schemas.microsoft.com/office/drawing/2014/main" id="{CFE06E85-51FA-EDB6-080E-30B3180B2770}"/>
              </a:ext>
            </a:extLst>
          </p:cNvPr>
          <p:cNvSpPr txBox="1"/>
          <p:nvPr/>
        </p:nvSpPr>
        <p:spPr>
          <a:xfrm>
            <a:off x="1468998" y="5835886"/>
            <a:ext cx="2685752" cy="338554"/>
          </a:xfrm>
          <a:prstGeom prst="rect">
            <a:avLst/>
          </a:prstGeom>
          <a:noFill/>
        </p:spPr>
        <p:txBody>
          <a:bodyPr wrap="square" rtlCol="0">
            <a:spAutoFit/>
          </a:bodyPr>
          <a:lstStyle/>
          <a:p>
            <a:r>
              <a:rPr lang="en-US" sz="1600" b="1">
                <a:solidFill>
                  <a:schemeClr val="bg1"/>
                </a:solidFill>
              </a:rPr>
              <a:t>Defect Severity</a:t>
            </a:r>
          </a:p>
        </p:txBody>
      </p:sp>
      <p:grpSp>
        <p:nvGrpSpPr>
          <p:cNvPr id="51" name="Group 50">
            <a:extLst>
              <a:ext uri="{FF2B5EF4-FFF2-40B4-BE49-F238E27FC236}">
                <a16:creationId xmlns:a16="http://schemas.microsoft.com/office/drawing/2014/main" id="{97BC63B3-977E-B902-BEF8-4AFF00030F99}"/>
              </a:ext>
            </a:extLst>
          </p:cNvPr>
          <p:cNvGrpSpPr/>
          <p:nvPr/>
        </p:nvGrpSpPr>
        <p:grpSpPr>
          <a:xfrm>
            <a:off x="5766324" y="1883845"/>
            <a:ext cx="3657600" cy="3657600"/>
            <a:chOff x="6917301" y="1515804"/>
            <a:chExt cx="4767181" cy="2802940"/>
          </a:xfrm>
        </p:grpSpPr>
        <p:sp>
          <p:nvSpPr>
            <p:cNvPr id="52" name="Rectangle 51">
              <a:extLst>
                <a:ext uri="{FF2B5EF4-FFF2-40B4-BE49-F238E27FC236}">
                  <a16:creationId xmlns:a16="http://schemas.microsoft.com/office/drawing/2014/main" id="{5B69A216-FC3E-E8B0-8A78-14334C41DDA7}"/>
                </a:ext>
              </a:extLst>
            </p:cNvPr>
            <p:cNvSpPr/>
            <p:nvPr/>
          </p:nvSpPr>
          <p:spPr>
            <a:xfrm>
              <a:off x="6917301" y="1519335"/>
              <a:ext cx="4767181" cy="225070"/>
            </a:xfrm>
            <a:prstGeom prst="rect">
              <a:avLst/>
            </a:prstGeom>
            <a:solidFill>
              <a:srgbClr val="0033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DEFECT TRIAGE OPERATING MODEL</a:t>
              </a:r>
            </a:p>
          </p:txBody>
        </p:sp>
        <p:sp>
          <p:nvSpPr>
            <p:cNvPr id="53" name="Rectangle 52">
              <a:extLst>
                <a:ext uri="{FF2B5EF4-FFF2-40B4-BE49-F238E27FC236}">
                  <a16:creationId xmlns:a16="http://schemas.microsoft.com/office/drawing/2014/main" id="{CE7F55A9-A2FA-DAEC-5520-303F85A94C78}"/>
                </a:ext>
              </a:extLst>
            </p:cNvPr>
            <p:cNvSpPr/>
            <p:nvPr/>
          </p:nvSpPr>
          <p:spPr>
            <a:xfrm>
              <a:off x="8356542" y="3683573"/>
              <a:ext cx="2827241" cy="170671"/>
            </a:xfrm>
            <a:prstGeom prst="rect">
              <a:avLst/>
            </a:prstGeom>
            <a:solidFill>
              <a:srgbClr val="005EB8"/>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Defect Triage Board</a:t>
              </a:r>
            </a:p>
          </p:txBody>
        </p:sp>
        <p:sp>
          <p:nvSpPr>
            <p:cNvPr id="54" name="Rectangle 53">
              <a:extLst>
                <a:ext uri="{FF2B5EF4-FFF2-40B4-BE49-F238E27FC236}">
                  <a16:creationId xmlns:a16="http://schemas.microsoft.com/office/drawing/2014/main" id="{F72A77A6-86BC-33B0-B024-E89C0D4DB14B}"/>
                </a:ext>
              </a:extLst>
            </p:cNvPr>
            <p:cNvSpPr/>
            <p:nvPr/>
          </p:nvSpPr>
          <p:spPr>
            <a:xfrm>
              <a:off x="8356542" y="3875631"/>
              <a:ext cx="896112" cy="302508"/>
            </a:xfrm>
            <a:prstGeom prst="rect">
              <a:avLst/>
            </a:prstGeom>
            <a:solidFill>
              <a:srgbClr val="E7E7E7"/>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70AD47">
                      <a:lumMod val="50000"/>
                    </a:srgbClr>
                  </a:solidFill>
                  <a:effectLst/>
                  <a:uLnTx/>
                  <a:uFillTx/>
                  <a:latin typeface="Calibri" panose="020F0502020204030204" pitchFamily="34" charset="0"/>
                  <a:cs typeface="Calibri" panose="020F0502020204030204" pitchFamily="34" charset="0"/>
                </a:rPr>
                <a:t>Testing Liaisons</a:t>
              </a:r>
            </a:p>
          </p:txBody>
        </p:sp>
        <p:sp>
          <p:nvSpPr>
            <p:cNvPr id="55" name="Rectangle 54">
              <a:extLst>
                <a:ext uri="{FF2B5EF4-FFF2-40B4-BE49-F238E27FC236}">
                  <a16:creationId xmlns:a16="http://schemas.microsoft.com/office/drawing/2014/main" id="{24C61F22-1775-FAE9-A09F-65AE01C01E49}"/>
                </a:ext>
              </a:extLst>
            </p:cNvPr>
            <p:cNvSpPr/>
            <p:nvPr/>
          </p:nvSpPr>
          <p:spPr>
            <a:xfrm>
              <a:off x="10269269" y="3876833"/>
              <a:ext cx="914514" cy="304591"/>
            </a:xfrm>
            <a:prstGeom prst="rect">
              <a:avLst/>
            </a:prstGeom>
            <a:solidFill>
              <a:srgbClr val="E7E7E7"/>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70AD47">
                      <a:lumMod val="50000"/>
                    </a:srgbClr>
                  </a:solidFill>
                  <a:effectLst/>
                  <a:uLnTx/>
                  <a:uFillTx/>
                  <a:latin typeface="Calibri" panose="020F0502020204030204" pitchFamily="34" charset="0"/>
                  <a:cs typeface="Calibri" panose="020F0502020204030204" pitchFamily="34" charset="0"/>
                </a:rPr>
                <a:t>Development Liaisons</a:t>
              </a:r>
            </a:p>
          </p:txBody>
        </p:sp>
        <p:sp>
          <p:nvSpPr>
            <p:cNvPr id="56" name="Rectangle 55">
              <a:extLst>
                <a:ext uri="{FF2B5EF4-FFF2-40B4-BE49-F238E27FC236}">
                  <a16:creationId xmlns:a16="http://schemas.microsoft.com/office/drawing/2014/main" id="{F4CA4B80-CE5D-B892-F242-7C14542C8E18}"/>
                </a:ext>
              </a:extLst>
            </p:cNvPr>
            <p:cNvSpPr/>
            <p:nvPr/>
          </p:nvSpPr>
          <p:spPr>
            <a:xfrm>
              <a:off x="9277092" y="3875631"/>
              <a:ext cx="967739" cy="302508"/>
            </a:xfrm>
            <a:prstGeom prst="rect">
              <a:avLst/>
            </a:prstGeom>
            <a:solidFill>
              <a:srgbClr val="E7E7E7"/>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70AD47">
                      <a:lumMod val="50000"/>
                    </a:srgbClr>
                  </a:solidFill>
                  <a:effectLst/>
                  <a:uLnTx/>
                  <a:uFillTx/>
                  <a:latin typeface="Calibri" panose="020F0502020204030204" pitchFamily="34" charset="0"/>
                  <a:cs typeface="Calibri" panose="020F0502020204030204" pitchFamily="34" charset="0"/>
                </a:rPr>
                <a:t>Defect Coordinator</a:t>
              </a:r>
            </a:p>
          </p:txBody>
        </p:sp>
        <p:sp>
          <p:nvSpPr>
            <p:cNvPr id="57" name="Rectangle 56">
              <a:extLst>
                <a:ext uri="{FF2B5EF4-FFF2-40B4-BE49-F238E27FC236}">
                  <a16:creationId xmlns:a16="http://schemas.microsoft.com/office/drawing/2014/main" id="{7683BB22-55FA-6077-2EEF-DABB8C609964}"/>
                </a:ext>
              </a:extLst>
            </p:cNvPr>
            <p:cNvSpPr/>
            <p:nvPr/>
          </p:nvSpPr>
          <p:spPr>
            <a:xfrm>
              <a:off x="8655657" y="1781970"/>
              <a:ext cx="2210834" cy="669150"/>
            </a:xfrm>
            <a:prstGeom prst="rect">
              <a:avLst/>
            </a:prstGeom>
            <a:solidFill>
              <a:srgbClr val="E7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white"/>
                </a:solidFill>
                <a:effectLst/>
                <a:uLnTx/>
                <a:uFillTx/>
                <a:ea typeface="+mn-ea"/>
                <a:cs typeface="Arial" panose="020B0604020202020204" pitchFamily="34" charset="0"/>
              </a:endParaRPr>
            </a:p>
          </p:txBody>
        </p:sp>
        <p:sp>
          <p:nvSpPr>
            <p:cNvPr id="58" name="Rectangle 57">
              <a:extLst>
                <a:ext uri="{FF2B5EF4-FFF2-40B4-BE49-F238E27FC236}">
                  <a16:creationId xmlns:a16="http://schemas.microsoft.com/office/drawing/2014/main" id="{0090EFA4-68A2-C6C3-1C51-432F6CAEF13C}"/>
                </a:ext>
              </a:extLst>
            </p:cNvPr>
            <p:cNvSpPr/>
            <p:nvPr/>
          </p:nvSpPr>
          <p:spPr>
            <a:xfrm>
              <a:off x="6984618" y="2564204"/>
              <a:ext cx="1188719" cy="511403"/>
            </a:xfrm>
            <a:prstGeom prst="rect">
              <a:avLst/>
            </a:prstGeom>
            <a:solidFill>
              <a:srgbClr val="005EB8"/>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Development Teams</a:t>
              </a:r>
            </a:p>
          </p:txBody>
        </p:sp>
        <p:sp>
          <p:nvSpPr>
            <p:cNvPr id="59" name="Rectangle 58">
              <a:extLst>
                <a:ext uri="{FF2B5EF4-FFF2-40B4-BE49-F238E27FC236}">
                  <a16:creationId xmlns:a16="http://schemas.microsoft.com/office/drawing/2014/main" id="{D412F258-C1C1-1228-32F6-2AE0DCF13A9D}"/>
                </a:ext>
              </a:extLst>
            </p:cNvPr>
            <p:cNvSpPr/>
            <p:nvPr/>
          </p:nvSpPr>
          <p:spPr>
            <a:xfrm>
              <a:off x="8737355" y="1824960"/>
              <a:ext cx="2087755" cy="274320"/>
            </a:xfrm>
            <a:prstGeom prst="rect">
              <a:avLst/>
            </a:prstGeom>
            <a:solidFill>
              <a:srgbClr val="5B9BD5"/>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Defects from Testing</a:t>
              </a:r>
            </a:p>
          </p:txBody>
        </p:sp>
        <p:sp>
          <p:nvSpPr>
            <p:cNvPr id="60" name="Rectangle 59">
              <a:extLst>
                <a:ext uri="{FF2B5EF4-FFF2-40B4-BE49-F238E27FC236}">
                  <a16:creationId xmlns:a16="http://schemas.microsoft.com/office/drawing/2014/main" id="{FE19F4FF-5424-03F2-493A-3D928628D21F}"/>
                </a:ext>
              </a:extLst>
            </p:cNvPr>
            <p:cNvSpPr/>
            <p:nvPr/>
          </p:nvSpPr>
          <p:spPr>
            <a:xfrm>
              <a:off x="8647743" y="2655462"/>
              <a:ext cx="2228942" cy="330186"/>
            </a:xfrm>
            <a:prstGeom prst="rect">
              <a:avLst/>
            </a:prstGeom>
            <a:solidFill>
              <a:srgbClr val="005EB8"/>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Defect Dashboard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(In defect management tool like JIRA</a:t>
              </a:r>
              <a:r>
                <a:rPr lang="en-US" sz="900" b="1" kern="0">
                  <a:solidFill>
                    <a:schemeClr val="bg1"/>
                  </a:solidFill>
                  <a:latin typeface="Calibri" panose="020F0502020204030204" pitchFamily="34" charset="0"/>
                  <a:cs typeface="Calibri" panose="020F0502020204030204" pitchFamily="34" charset="0"/>
                </a:rPr>
                <a:t>/</a:t>
              </a:r>
              <a:r>
                <a:rPr kumimoji="0" lang="en-US" sz="9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HPALM/ADO)</a:t>
              </a:r>
            </a:p>
          </p:txBody>
        </p:sp>
        <p:sp>
          <p:nvSpPr>
            <p:cNvPr id="61" name="Pentagon 42">
              <a:extLst>
                <a:ext uri="{FF2B5EF4-FFF2-40B4-BE49-F238E27FC236}">
                  <a16:creationId xmlns:a16="http://schemas.microsoft.com/office/drawing/2014/main" id="{A9120F0E-F13C-6A72-198F-803CDC34FC52}"/>
                </a:ext>
              </a:extLst>
            </p:cNvPr>
            <p:cNvSpPr/>
            <p:nvPr/>
          </p:nvSpPr>
          <p:spPr>
            <a:xfrm rot="5400000">
              <a:off x="9631000" y="1240554"/>
              <a:ext cx="274320" cy="2103120"/>
            </a:xfrm>
            <a:prstGeom prst="homePlate">
              <a:avLst>
                <a:gd name="adj" fmla="val 40984"/>
              </a:avLst>
            </a:prstGeom>
            <a:solidFill>
              <a:srgbClr val="5B9BD5">
                <a:lumMod val="60000"/>
                <a:lumOff val="40000"/>
              </a:srgbClr>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vert270" lIns="54610" tIns="54610" rIns="54610" bIns="54610" rtlCol="0" anchor="ctr"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0C0"/>
                  </a:solidFill>
                  <a:effectLst/>
                  <a:uLnTx/>
                  <a:uFillTx/>
                  <a:latin typeface="Calibri" panose="020F0502020204030204" pitchFamily="34" charset="0"/>
                  <a:cs typeface="Calibri" panose="020F0502020204030204" pitchFamily="34" charset="0"/>
                </a:rPr>
                <a:t>Internal Review for Validity</a:t>
              </a:r>
            </a:p>
          </p:txBody>
        </p:sp>
        <p:sp>
          <p:nvSpPr>
            <p:cNvPr id="62" name="Rectangle 61">
              <a:extLst>
                <a:ext uri="{FF2B5EF4-FFF2-40B4-BE49-F238E27FC236}">
                  <a16:creationId xmlns:a16="http://schemas.microsoft.com/office/drawing/2014/main" id="{1FB3863C-DE8B-8258-EE4A-D50D6571D55E}"/>
                </a:ext>
              </a:extLst>
            </p:cNvPr>
            <p:cNvSpPr/>
            <p:nvPr/>
          </p:nvSpPr>
          <p:spPr>
            <a:xfrm>
              <a:off x="9102597" y="3158632"/>
              <a:ext cx="1328735" cy="324867"/>
            </a:xfrm>
            <a:prstGeom prst="rect">
              <a:avLst/>
            </a:prstGeom>
            <a:solidFill>
              <a:srgbClr val="005EB8"/>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Defect Review Coordinator</a:t>
              </a:r>
            </a:p>
          </p:txBody>
        </p:sp>
        <p:sp>
          <p:nvSpPr>
            <p:cNvPr id="63" name="TextBox 62">
              <a:extLst>
                <a:ext uri="{FF2B5EF4-FFF2-40B4-BE49-F238E27FC236}">
                  <a16:creationId xmlns:a16="http://schemas.microsoft.com/office/drawing/2014/main" id="{FC48A9A4-E24B-7963-9121-9C90FC00FD55}"/>
                </a:ext>
              </a:extLst>
            </p:cNvPr>
            <p:cNvSpPr txBox="1"/>
            <p:nvPr/>
          </p:nvSpPr>
          <p:spPr>
            <a:xfrm>
              <a:off x="7245045" y="3163327"/>
              <a:ext cx="1681281" cy="342131"/>
            </a:xfrm>
            <a:prstGeom prst="rect">
              <a:avLst/>
            </a:prstGeom>
            <a:noFill/>
          </p:spPr>
          <p:txBody>
            <a:bodyPr wrap="square" lIns="54610" tIns="54610" rIns="54610" bIns="54610" rtlCol="0" anchor="ctr">
              <a:noAutofit/>
            </a:bodyPr>
            <a:lstStyle/>
            <a:p>
              <a:pPr>
                <a:spcAft>
                  <a:spcPts val="600"/>
                </a:spcAft>
              </a:pPr>
              <a:r>
                <a:rPr lang="en-US" sz="800" i="1">
                  <a:solidFill>
                    <a:prstClr val="black"/>
                  </a:solidFill>
                  <a:latin typeface="Calibri" panose="020F0502020204030204" pitchFamily="34" charset="0"/>
                  <a:cs typeface="Calibri" panose="020F0502020204030204" pitchFamily="34" charset="0"/>
                </a:rPr>
                <a:t>Open issues are prioritized, and discussion topics are prepared for triage meeting</a:t>
              </a:r>
            </a:p>
          </p:txBody>
        </p:sp>
        <p:cxnSp>
          <p:nvCxnSpPr>
            <p:cNvPr id="64" name="Straight Arrow Connector 63">
              <a:extLst>
                <a:ext uri="{FF2B5EF4-FFF2-40B4-BE49-F238E27FC236}">
                  <a16:creationId xmlns:a16="http://schemas.microsoft.com/office/drawing/2014/main" id="{0526A5EF-57D7-1E4C-0449-0365F15F409B}"/>
                </a:ext>
              </a:extLst>
            </p:cNvPr>
            <p:cNvCxnSpPr>
              <a:cxnSpLocks/>
              <a:stCxn id="57" idx="2"/>
              <a:endCxn id="60" idx="0"/>
            </p:cNvCxnSpPr>
            <p:nvPr/>
          </p:nvCxnSpPr>
          <p:spPr>
            <a:xfrm>
              <a:off x="9761074" y="2451120"/>
              <a:ext cx="1140" cy="204342"/>
            </a:xfrm>
            <a:prstGeom prst="straightConnector1">
              <a:avLst/>
            </a:prstGeom>
            <a:noFill/>
            <a:ln w="12700" cap="flat" cmpd="sng" algn="ctr">
              <a:solidFill>
                <a:srgbClr val="4472C4"/>
              </a:solidFill>
              <a:prstDash val="solid"/>
              <a:miter lim="800000"/>
              <a:headEnd type="triangle" w="med" len="med"/>
              <a:tailEnd type="triangle" w="med" len="med"/>
            </a:ln>
            <a:effectLst/>
          </p:spPr>
        </p:cxnSp>
        <p:cxnSp>
          <p:nvCxnSpPr>
            <p:cNvPr id="65" name="Straight Arrow Connector 64">
              <a:extLst>
                <a:ext uri="{FF2B5EF4-FFF2-40B4-BE49-F238E27FC236}">
                  <a16:creationId xmlns:a16="http://schemas.microsoft.com/office/drawing/2014/main" id="{248F0F36-C215-58D3-764E-A1D5A37E1B3F}"/>
                </a:ext>
              </a:extLst>
            </p:cNvPr>
            <p:cNvCxnSpPr>
              <a:cxnSpLocks/>
              <a:stCxn id="62" idx="2"/>
              <a:endCxn id="53" idx="0"/>
            </p:cNvCxnSpPr>
            <p:nvPr/>
          </p:nvCxnSpPr>
          <p:spPr>
            <a:xfrm>
              <a:off x="9766965" y="3483499"/>
              <a:ext cx="3198" cy="200074"/>
            </a:xfrm>
            <a:prstGeom prst="straightConnector1">
              <a:avLst/>
            </a:prstGeom>
            <a:noFill/>
            <a:ln w="12700" cap="flat" cmpd="sng" algn="ctr">
              <a:solidFill>
                <a:srgbClr val="4472C4"/>
              </a:solidFill>
              <a:prstDash val="solid"/>
              <a:miter lim="800000"/>
              <a:tailEnd type="triangle"/>
            </a:ln>
            <a:effectLst/>
          </p:spPr>
        </p:cxnSp>
        <p:cxnSp>
          <p:nvCxnSpPr>
            <p:cNvPr id="66" name="Straight Arrow Connector 65">
              <a:extLst>
                <a:ext uri="{FF2B5EF4-FFF2-40B4-BE49-F238E27FC236}">
                  <a16:creationId xmlns:a16="http://schemas.microsoft.com/office/drawing/2014/main" id="{8657282C-3ED3-B221-5B65-37D9ED56C701}"/>
                </a:ext>
              </a:extLst>
            </p:cNvPr>
            <p:cNvCxnSpPr>
              <a:cxnSpLocks/>
              <a:stCxn id="60" idx="2"/>
              <a:endCxn id="62" idx="0"/>
            </p:cNvCxnSpPr>
            <p:nvPr/>
          </p:nvCxnSpPr>
          <p:spPr>
            <a:xfrm>
              <a:off x="9762214" y="2985648"/>
              <a:ext cx="4751" cy="172984"/>
            </a:xfrm>
            <a:prstGeom prst="straightConnector1">
              <a:avLst/>
            </a:prstGeom>
            <a:noFill/>
            <a:ln w="12700" cap="flat" cmpd="sng" algn="ctr">
              <a:solidFill>
                <a:srgbClr val="4472C4"/>
              </a:solidFill>
              <a:prstDash val="solid"/>
              <a:miter lim="800000"/>
              <a:tailEnd type="triangle"/>
            </a:ln>
            <a:effectLst/>
          </p:spPr>
        </p:cxnSp>
        <p:cxnSp>
          <p:nvCxnSpPr>
            <p:cNvPr id="67" name="Straight Arrow Connector 66">
              <a:extLst>
                <a:ext uri="{FF2B5EF4-FFF2-40B4-BE49-F238E27FC236}">
                  <a16:creationId xmlns:a16="http://schemas.microsoft.com/office/drawing/2014/main" id="{21FF3325-F203-8F3E-6DD2-CCFDA247F868}"/>
                </a:ext>
              </a:extLst>
            </p:cNvPr>
            <p:cNvCxnSpPr>
              <a:cxnSpLocks/>
              <a:stCxn id="58" idx="3"/>
              <a:endCxn id="60" idx="1"/>
            </p:cNvCxnSpPr>
            <p:nvPr/>
          </p:nvCxnSpPr>
          <p:spPr>
            <a:xfrm>
              <a:off x="8173337" y="2819906"/>
              <a:ext cx="474406" cy="649"/>
            </a:xfrm>
            <a:prstGeom prst="straightConnector1">
              <a:avLst/>
            </a:prstGeom>
            <a:noFill/>
            <a:ln w="12700" cap="flat" cmpd="sng" algn="ctr">
              <a:solidFill>
                <a:srgbClr val="A5A5A5"/>
              </a:solidFill>
              <a:prstDash val="solid"/>
              <a:miter lim="800000"/>
              <a:headEnd type="triangle"/>
              <a:tailEnd type="triangle"/>
            </a:ln>
            <a:effectLst/>
          </p:spPr>
        </p:cxnSp>
        <p:sp>
          <p:nvSpPr>
            <p:cNvPr id="68" name="TextBox 67">
              <a:extLst>
                <a:ext uri="{FF2B5EF4-FFF2-40B4-BE49-F238E27FC236}">
                  <a16:creationId xmlns:a16="http://schemas.microsoft.com/office/drawing/2014/main" id="{444355EA-C1AC-8686-C084-A09E026051F9}"/>
                </a:ext>
              </a:extLst>
            </p:cNvPr>
            <p:cNvSpPr txBox="1"/>
            <p:nvPr/>
          </p:nvSpPr>
          <p:spPr>
            <a:xfrm>
              <a:off x="7034636" y="1895115"/>
              <a:ext cx="1498733" cy="519308"/>
            </a:xfrm>
            <a:prstGeom prst="rect">
              <a:avLst/>
            </a:prstGeom>
            <a:noFill/>
          </p:spPr>
          <p:txBody>
            <a:bodyPr wrap="square" lIns="54610" tIns="54610" rIns="54610" bIns="54610" rtlCol="0">
              <a:noAutofit/>
            </a:bodyPr>
            <a:lstStyle/>
            <a:p>
              <a:pPr>
                <a:spcAft>
                  <a:spcPts val="600"/>
                </a:spcAft>
              </a:pPr>
              <a:r>
                <a:rPr lang="en-US" sz="800" i="1">
                  <a:solidFill>
                    <a:prstClr val="black"/>
                  </a:solidFill>
                  <a:latin typeface="Calibri" panose="020F0502020204030204" pitchFamily="34" charset="0"/>
                  <a:cs typeface="Calibri" panose="020F0502020204030204" pitchFamily="34" charset="0"/>
                </a:rPr>
                <a:t>Offline communication on defects back and forth between dev and testing team via the defect management tool</a:t>
              </a:r>
            </a:p>
          </p:txBody>
        </p:sp>
        <p:cxnSp>
          <p:nvCxnSpPr>
            <p:cNvPr id="69" name="Elbow Connector 92">
              <a:extLst>
                <a:ext uri="{FF2B5EF4-FFF2-40B4-BE49-F238E27FC236}">
                  <a16:creationId xmlns:a16="http://schemas.microsoft.com/office/drawing/2014/main" id="{4D6234B3-9ADD-1247-EC17-8CA5C4D57F47}"/>
                </a:ext>
              </a:extLst>
            </p:cNvPr>
            <p:cNvCxnSpPr>
              <a:cxnSpLocks/>
              <a:stCxn id="53" idx="3"/>
              <a:endCxn id="60" idx="3"/>
            </p:cNvCxnSpPr>
            <p:nvPr/>
          </p:nvCxnSpPr>
          <p:spPr>
            <a:xfrm flipH="1" flipV="1">
              <a:off x="10876685" y="2820555"/>
              <a:ext cx="307098" cy="948354"/>
            </a:xfrm>
            <a:prstGeom prst="bentConnector3">
              <a:avLst>
                <a:gd name="adj1" fmla="val -132256"/>
              </a:avLst>
            </a:prstGeom>
            <a:noFill/>
            <a:ln w="12700" cap="flat" cmpd="sng" algn="ctr">
              <a:solidFill>
                <a:srgbClr val="A5A5A5"/>
              </a:solidFill>
              <a:prstDash val="solid"/>
              <a:miter lim="800000"/>
              <a:tailEnd type="triangle"/>
            </a:ln>
            <a:effectLst/>
          </p:spPr>
        </p:cxnSp>
        <p:sp>
          <p:nvSpPr>
            <p:cNvPr id="70" name="TextBox 69">
              <a:extLst>
                <a:ext uri="{FF2B5EF4-FFF2-40B4-BE49-F238E27FC236}">
                  <a16:creationId xmlns:a16="http://schemas.microsoft.com/office/drawing/2014/main" id="{AC7DA78D-7818-895C-C2B1-4882E7772774}"/>
                </a:ext>
              </a:extLst>
            </p:cNvPr>
            <p:cNvSpPr txBox="1"/>
            <p:nvPr/>
          </p:nvSpPr>
          <p:spPr>
            <a:xfrm>
              <a:off x="10468277" y="3077999"/>
              <a:ext cx="1187600" cy="409165"/>
            </a:xfrm>
            <a:prstGeom prst="rect">
              <a:avLst/>
            </a:prstGeom>
            <a:noFill/>
          </p:spPr>
          <p:txBody>
            <a:bodyPr wrap="square" lIns="54610" tIns="54610" rIns="54610" bIns="54610" rtlCol="0">
              <a:noAutofit/>
            </a:bodyPr>
            <a:lstStyle/>
            <a:p>
              <a:pPr>
                <a:spcAft>
                  <a:spcPts val="600"/>
                </a:spcAft>
              </a:pPr>
              <a:r>
                <a:rPr lang="en-US" sz="800" i="1">
                  <a:solidFill>
                    <a:prstClr val="black"/>
                  </a:solidFill>
                  <a:latin typeface="Calibri" panose="020F0502020204030204" pitchFamily="34" charset="0"/>
                  <a:cs typeface="Calibri" panose="020F0502020204030204" pitchFamily="34" charset="0"/>
                </a:rPr>
                <a:t>Updates are made in the defect management tool during the triage review</a:t>
              </a:r>
            </a:p>
          </p:txBody>
        </p:sp>
        <p:sp>
          <p:nvSpPr>
            <p:cNvPr id="71" name="Rectangle 70">
              <a:extLst>
                <a:ext uri="{FF2B5EF4-FFF2-40B4-BE49-F238E27FC236}">
                  <a16:creationId xmlns:a16="http://schemas.microsoft.com/office/drawing/2014/main" id="{EF61423F-46E1-C051-529A-7BB0C68024DB}"/>
                </a:ext>
              </a:extLst>
            </p:cNvPr>
            <p:cNvSpPr/>
            <p:nvPr/>
          </p:nvSpPr>
          <p:spPr>
            <a:xfrm>
              <a:off x="6966297" y="4183569"/>
              <a:ext cx="1281402" cy="97394"/>
            </a:xfrm>
            <a:prstGeom prst="rect">
              <a:avLst/>
            </a:prstGeom>
            <a:noFill/>
            <a:ln w="12700" cap="flat" cmpd="sng" algn="ctr">
              <a:noFill/>
              <a:prstDash val="solid"/>
              <a:miter lim="800000"/>
            </a:ln>
            <a:effectLst/>
          </p:spPr>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effectLst/>
                  <a:uLnTx/>
                  <a:uFillTx/>
                  <a:latin typeface="Calibri" panose="020F0502020204030204" pitchFamily="34" charset="0"/>
                  <a:cs typeface="Calibri" panose="020F0502020204030204" pitchFamily="34" charset="0"/>
                </a:rPr>
                <a:t>Daily Dashboard Summary</a:t>
              </a:r>
            </a:p>
          </p:txBody>
        </p:sp>
        <p:cxnSp>
          <p:nvCxnSpPr>
            <p:cNvPr id="72" name="Elbow Connector 104">
              <a:extLst>
                <a:ext uri="{FF2B5EF4-FFF2-40B4-BE49-F238E27FC236}">
                  <a16:creationId xmlns:a16="http://schemas.microsoft.com/office/drawing/2014/main" id="{CD4C283F-E3D5-C3CD-F593-AA32C8E7025B}"/>
                </a:ext>
              </a:extLst>
            </p:cNvPr>
            <p:cNvCxnSpPr>
              <a:cxnSpLocks/>
              <a:stCxn id="53" idx="1"/>
              <a:endCxn id="73" idx="3"/>
            </p:cNvCxnSpPr>
            <p:nvPr/>
          </p:nvCxnSpPr>
          <p:spPr>
            <a:xfrm rot="10800000" flipV="1">
              <a:off x="8170571" y="3768908"/>
              <a:ext cx="185972" cy="70749"/>
            </a:xfrm>
            <a:prstGeom prst="bentConnector3">
              <a:avLst>
                <a:gd name="adj1" fmla="val 50000"/>
              </a:avLst>
            </a:prstGeom>
            <a:noFill/>
            <a:ln w="12700" cap="flat" cmpd="sng" algn="ctr">
              <a:solidFill>
                <a:srgbClr val="A5A5A5"/>
              </a:solidFill>
              <a:prstDash val="solid"/>
              <a:miter lim="800000"/>
              <a:tailEnd type="triangle"/>
            </a:ln>
            <a:effectLst/>
          </p:spPr>
        </p:cxnSp>
        <p:pic>
          <p:nvPicPr>
            <p:cNvPr id="73" name="Picture 1">
              <a:extLst>
                <a:ext uri="{FF2B5EF4-FFF2-40B4-BE49-F238E27FC236}">
                  <a16:creationId xmlns:a16="http://schemas.microsoft.com/office/drawing/2014/main" id="{64AA642C-8B7F-B015-8FF8-00FF46DAE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704" y="3585500"/>
              <a:ext cx="1134867" cy="508313"/>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AD799240-DEE4-926A-5E54-F924927C4B1A}"/>
                </a:ext>
              </a:extLst>
            </p:cNvPr>
            <p:cNvSpPr/>
            <p:nvPr/>
          </p:nvSpPr>
          <p:spPr>
            <a:xfrm>
              <a:off x="6917301" y="1515804"/>
              <a:ext cx="4765713" cy="2802940"/>
            </a:xfrm>
            <a:prstGeom prst="rect">
              <a:avLst/>
            </a:prstGeom>
            <a:noFill/>
            <a:ln w="952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381571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9034CDE-9B8E-B2A6-7A0E-DBFDD0B4A992}"/>
              </a:ext>
            </a:extLst>
          </p:cNvPr>
          <p:cNvSpPr txBox="1"/>
          <p:nvPr/>
        </p:nvSpPr>
        <p:spPr>
          <a:xfrm>
            <a:off x="838199" y="1780247"/>
            <a:ext cx="8718756" cy="4575570"/>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ESG report testing</a:t>
            </a:r>
          </a:p>
        </p:txBody>
      </p:sp>
      <p:sp>
        <p:nvSpPr>
          <p:cNvPr id="2" name="TextBox 1">
            <a:extLst>
              <a:ext uri="{FF2B5EF4-FFF2-40B4-BE49-F238E27FC236}">
                <a16:creationId xmlns:a16="http://schemas.microsoft.com/office/drawing/2014/main" id="{42BA9C2E-554A-0179-D92A-839C728D33AE}"/>
              </a:ext>
            </a:extLst>
          </p:cNvPr>
          <p:cNvSpPr txBox="1"/>
          <p:nvPr/>
        </p:nvSpPr>
        <p:spPr>
          <a:xfrm>
            <a:off x="838200" y="949752"/>
            <a:ext cx="10907384" cy="724249"/>
          </a:xfrm>
          <a:prstGeom prst="rect">
            <a:avLst/>
          </a:prstGeom>
          <a:noFill/>
          <a:ln>
            <a:solidFill>
              <a:schemeClr val="tx1"/>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As ESG becomes a crucial focus area for organizations, the accurate reporting of ESG parameters is of paramount importance to stakeholders from a compliance perspective. QE plays a significant role in testing various ESG parameters, ensuring that the reports generated are both accurate and comprehensive. This rigorous testing process helps companies maintain their credibility and adhere to the necessary standards in terms of ES.</a:t>
            </a:r>
          </a:p>
        </p:txBody>
      </p:sp>
      <p:sp>
        <p:nvSpPr>
          <p:cNvPr id="5" name="TextBox 4">
            <a:extLst>
              <a:ext uri="{FF2B5EF4-FFF2-40B4-BE49-F238E27FC236}">
                <a16:creationId xmlns:a16="http://schemas.microsoft.com/office/drawing/2014/main" id="{6450AA89-CD0E-02A3-45BD-D4330397F5EE}"/>
              </a:ext>
            </a:extLst>
          </p:cNvPr>
          <p:cNvSpPr txBox="1"/>
          <p:nvPr/>
        </p:nvSpPr>
        <p:spPr>
          <a:xfrm>
            <a:off x="9660878" y="1783046"/>
            <a:ext cx="2103120" cy="369332"/>
          </a:xfrm>
          <a:prstGeom prst="rect">
            <a:avLst/>
          </a:prstGeom>
          <a:solidFill>
            <a:schemeClr val="tx2"/>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ESG Benefits</a:t>
            </a:r>
          </a:p>
        </p:txBody>
      </p:sp>
      <p:sp>
        <p:nvSpPr>
          <p:cNvPr id="6" name="TextBox 5">
            <a:extLst>
              <a:ext uri="{FF2B5EF4-FFF2-40B4-BE49-F238E27FC236}">
                <a16:creationId xmlns:a16="http://schemas.microsoft.com/office/drawing/2014/main" id="{CC61AE23-C537-A18C-C702-10F1565645B4}"/>
              </a:ext>
            </a:extLst>
          </p:cNvPr>
          <p:cNvSpPr txBox="1"/>
          <p:nvPr/>
        </p:nvSpPr>
        <p:spPr>
          <a:xfrm>
            <a:off x="9660878" y="2152376"/>
            <a:ext cx="2103120" cy="4206239"/>
          </a:xfrm>
          <a:prstGeom prst="rect">
            <a:avLst/>
          </a:prstGeom>
          <a:noFill/>
          <a:ln>
            <a:solidFill>
              <a:schemeClr val="tx1"/>
            </a:solidFill>
          </a:ln>
        </p:spPr>
        <p:txBody>
          <a:bodyPr wrap="square" rtlCol="0">
            <a:noAutofit/>
          </a:bodyPr>
          <a:lstStyle/>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Accurate reports covering all the  Key parameters .</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Ensure regulatory compliance across various domains.</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Easily available data via real time Dashboard.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Improved Shareholder confidence.</a:t>
            </a:r>
          </a:p>
          <a:p>
            <a:pPr marL="114300" marR="0" lvl="0" indent="-114300" algn="l" defTabSz="914400" rtl="0" eaLnBrk="1" fontAlgn="auto" latinLnBrk="0" hangingPunct="1">
              <a:lnSpc>
                <a:spcPct val="100000"/>
              </a:lnSpc>
              <a:spcAft>
                <a:spcPts val="3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Helps in tracking ESG progress against long term targets set at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organization level.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2EE48C53-10D9-4A6C-981C-2477EEF285A6}"/>
              </a:ext>
            </a:extLst>
          </p:cNvPr>
          <p:cNvGrpSpPr/>
          <p:nvPr/>
        </p:nvGrpSpPr>
        <p:grpSpPr>
          <a:xfrm>
            <a:off x="1059964" y="2121341"/>
            <a:ext cx="4834601" cy="3916649"/>
            <a:chOff x="1059964" y="1953177"/>
            <a:chExt cx="4834601" cy="3916649"/>
          </a:xfrm>
        </p:grpSpPr>
        <p:sp>
          <p:nvSpPr>
            <p:cNvPr id="71" name="TextBox 70">
              <a:extLst>
                <a:ext uri="{FF2B5EF4-FFF2-40B4-BE49-F238E27FC236}">
                  <a16:creationId xmlns:a16="http://schemas.microsoft.com/office/drawing/2014/main" id="{6A65D2CE-4985-BC26-9A8A-86C51F48D086}"/>
                </a:ext>
              </a:extLst>
            </p:cNvPr>
            <p:cNvSpPr txBox="1"/>
            <p:nvPr/>
          </p:nvSpPr>
          <p:spPr>
            <a:xfrm>
              <a:off x="4016159" y="1953177"/>
              <a:ext cx="1828800" cy="1371600"/>
            </a:xfrm>
            <a:prstGeom prst="roundRect">
              <a:avLst/>
            </a:prstGeom>
            <a:ln w="38100" cap="rnd" cmpd="dbl">
              <a:solidFill>
                <a:srgbClr val="FF9966"/>
              </a:solidFill>
              <a:round/>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171450" indent="-171450">
                <a:buFont typeface="Wingdings" panose="05000000000000000000" pitchFamily="2" charset="2"/>
                <a:buChar char="ü"/>
                <a:defRPr sz="1200">
                  <a:solidFill>
                    <a:prstClr val="black"/>
                  </a:solidFill>
                  <a:latin typeface="Calibri" panose="020F0502020204030204"/>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Showcases the different calculation for a portfolio company to meet the Article obligations</a:t>
              </a:r>
            </a:p>
          </p:txBody>
        </p:sp>
        <p:sp>
          <p:nvSpPr>
            <p:cNvPr id="73" name="TextBox 72">
              <a:extLst>
                <a:ext uri="{FF2B5EF4-FFF2-40B4-BE49-F238E27FC236}">
                  <a16:creationId xmlns:a16="http://schemas.microsoft.com/office/drawing/2014/main" id="{005E1BB1-5A0D-03A3-269A-76C4350CB450}"/>
                </a:ext>
              </a:extLst>
            </p:cNvPr>
            <p:cNvSpPr txBox="1"/>
            <p:nvPr/>
          </p:nvSpPr>
          <p:spPr>
            <a:xfrm>
              <a:off x="4065765" y="4498226"/>
              <a:ext cx="1828800" cy="1371600"/>
            </a:xfrm>
            <a:prstGeom prst="roundRect">
              <a:avLst/>
            </a:prstGeom>
            <a:ln w="38100" cap="rnd" cmpd="dbl">
              <a:solidFill>
                <a:srgbClr val="0070C0"/>
              </a:solidFill>
              <a:round/>
            </a:ln>
          </p:spPr>
          <p:style>
            <a:lnRef idx="2">
              <a:schemeClr val="accent1"/>
            </a:lnRef>
            <a:fillRef idx="1">
              <a:schemeClr val="lt1"/>
            </a:fillRef>
            <a:effectRef idx="0">
              <a:schemeClr val="accent1"/>
            </a:effectRef>
            <a:fontRef idx="minor">
              <a:schemeClr val="dk1"/>
            </a:fontRef>
          </p:style>
          <p:txBody>
            <a:bodyPr wrap="square">
              <a:spAutoFit/>
            </a:bodyPr>
            <a:lstStyle/>
            <a:p>
              <a:pPr marL="461963" marR="0" lvl="0" indent="-1778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461963" marR="0" lvl="0" indent="-1778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Annual Benchmark</a:t>
              </a:r>
            </a:p>
            <a:p>
              <a:pPr marL="461963" marR="0" lvl="0" indent="-1778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ESG Drilldown</a:t>
              </a:r>
            </a:p>
            <a:p>
              <a:pPr marL="461963" marR="0" lvl="0" indent="-1778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Period Over Period Analytics</a:t>
              </a:r>
            </a:p>
          </p:txBody>
        </p:sp>
        <p:sp>
          <p:nvSpPr>
            <p:cNvPr id="74" name="TextBox 73">
              <a:extLst>
                <a:ext uri="{FF2B5EF4-FFF2-40B4-BE49-F238E27FC236}">
                  <a16:creationId xmlns:a16="http://schemas.microsoft.com/office/drawing/2014/main" id="{5F94F228-39E3-F8D4-3AD0-C98CF8E914C3}"/>
                </a:ext>
              </a:extLst>
            </p:cNvPr>
            <p:cNvSpPr txBox="1"/>
            <p:nvPr/>
          </p:nvSpPr>
          <p:spPr>
            <a:xfrm>
              <a:off x="1059964" y="1953177"/>
              <a:ext cx="1828800" cy="1371600"/>
            </a:xfrm>
            <a:prstGeom prst="roundRect">
              <a:avLst/>
            </a:prstGeom>
            <a:ln w="38100" cap="rnd" cmpd="dbl">
              <a:solidFill>
                <a:srgbClr val="FFC000"/>
              </a:solidFill>
              <a:round/>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171450" indent="-171450">
                <a:buFont typeface="Wingdings" panose="05000000000000000000" pitchFamily="2" charset="2"/>
                <a:buChar char="ü"/>
                <a:defRPr sz="1200">
                  <a:solidFill>
                    <a:prstClr val="black"/>
                  </a:solidFill>
                  <a:latin typeface="Calibri" panose="020F0502020204030204"/>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Integration with Deal Cloud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Companies Business Information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Active &amp; Historical Questionaries </a:t>
              </a:r>
            </a:p>
          </p:txBody>
        </p:sp>
        <p:sp>
          <p:nvSpPr>
            <p:cNvPr id="75" name="TextBox 74">
              <a:extLst>
                <a:ext uri="{FF2B5EF4-FFF2-40B4-BE49-F238E27FC236}">
                  <a16:creationId xmlns:a16="http://schemas.microsoft.com/office/drawing/2014/main" id="{AB60F8E7-818E-C26A-0BE8-71B250EA3C36}"/>
                </a:ext>
              </a:extLst>
            </p:cNvPr>
            <p:cNvSpPr txBox="1"/>
            <p:nvPr/>
          </p:nvSpPr>
          <p:spPr>
            <a:xfrm>
              <a:off x="1133674" y="4498226"/>
              <a:ext cx="1828800" cy="1371600"/>
            </a:xfrm>
            <a:prstGeom prst="roundRect">
              <a:avLst/>
            </a:prstGeom>
            <a:ln w="38100" cap="rnd" cmpd="dbl">
              <a:solidFill>
                <a:srgbClr val="00CC99"/>
              </a:solidFill>
              <a:round/>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171450" indent="-171450">
                <a:buFont typeface="Wingdings" panose="05000000000000000000" pitchFamily="2" charset="2"/>
                <a:buChar char="ü"/>
                <a:defRPr sz="1200">
                  <a:solidFill>
                    <a:prstClr val="black"/>
                  </a:solidFill>
                  <a:latin typeface="Calibri" panose="020F0502020204030204"/>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Realtime View of Questionaries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Status View of KPI’s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Start a Questionnaire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Export Functionality </a:t>
              </a:r>
            </a:p>
          </p:txBody>
        </p:sp>
        <p:grpSp>
          <p:nvGrpSpPr>
            <p:cNvPr id="69" name="Group 68">
              <a:extLst>
                <a:ext uri="{FF2B5EF4-FFF2-40B4-BE49-F238E27FC236}">
                  <a16:creationId xmlns:a16="http://schemas.microsoft.com/office/drawing/2014/main" id="{7BF91EFD-637F-7479-6F8C-9409426CC0A6}"/>
                </a:ext>
              </a:extLst>
            </p:cNvPr>
            <p:cNvGrpSpPr/>
            <p:nvPr/>
          </p:nvGrpSpPr>
          <p:grpSpPr>
            <a:xfrm>
              <a:off x="1773298" y="2394848"/>
              <a:ext cx="3394780" cy="3108960"/>
              <a:chOff x="1731258" y="2573523"/>
              <a:chExt cx="3394780" cy="3108960"/>
            </a:xfrm>
          </p:grpSpPr>
          <p:grpSp>
            <p:nvGrpSpPr>
              <p:cNvPr id="34" name="Group 33">
                <a:extLst>
                  <a:ext uri="{FF2B5EF4-FFF2-40B4-BE49-F238E27FC236}">
                    <a16:creationId xmlns:a16="http://schemas.microsoft.com/office/drawing/2014/main" id="{BAD4B124-67C4-594A-2DCF-9B0D687D20D2}"/>
                  </a:ext>
                </a:extLst>
              </p:cNvPr>
              <p:cNvGrpSpPr/>
              <p:nvPr/>
            </p:nvGrpSpPr>
            <p:grpSpPr>
              <a:xfrm>
                <a:off x="1797213" y="2573523"/>
                <a:ext cx="3328825" cy="3108960"/>
                <a:chOff x="39415" y="666750"/>
                <a:chExt cx="4213058" cy="3925055"/>
              </a:xfrm>
            </p:grpSpPr>
            <p:sp>
              <p:nvSpPr>
                <p:cNvPr id="40" name="Freeform 24">
                  <a:extLst>
                    <a:ext uri="{FF2B5EF4-FFF2-40B4-BE49-F238E27FC236}">
                      <a16:creationId xmlns:a16="http://schemas.microsoft.com/office/drawing/2014/main" id="{9C9DB3A4-2354-2E44-D1D6-7BE7BD76AA73}"/>
                    </a:ext>
                  </a:extLst>
                </p:cNvPr>
                <p:cNvSpPr>
                  <a:spLocks/>
                </p:cNvSpPr>
                <p:nvPr/>
              </p:nvSpPr>
              <p:spPr bwMode="auto">
                <a:xfrm>
                  <a:off x="612775" y="1152526"/>
                  <a:ext cx="1654175" cy="1614488"/>
                </a:xfrm>
                <a:custGeom>
                  <a:avLst/>
                  <a:gdLst>
                    <a:gd name="T0" fmla="*/ 628 w 628"/>
                    <a:gd name="T1" fmla="*/ 211 h 613"/>
                    <a:gd name="T2" fmla="*/ 628 w 628"/>
                    <a:gd name="T3" fmla="*/ 211 h 613"/>
                    <a:gd name="T4" fmla="*/ 589 w 628"/>
                    <a:gd name="T5" fmla="*/ 171 h 613"/>
                    <a:gd name="T6" fmla="*/ 628 w 628"/>
                    <a:gd name="T7" fmla="*/ 0 h 613"/>
                    <a:gd name="T8" fmla="*/ 154 w 628"/>
                    <a:gd name="T9" fmla="*/ 0 h 613"/>
                    <a:gd name="T10" fmla="*/ 249 w 628"/>
                    <a:gd name="T11" fmla="*/ 58 h 613"/>
                    <a:gd name="T12" fmla="*/ 0 w 628"/>
                    <a:gd name="T13" fmla="*/ 530 h 613"/>
                    <a:gd name="T14" fmla="*/ 6 w 628"/>
                    <a:gd name="T15" fmla="*/ 613 h 613"/>
                    <a:gd name="T16" fmla="*/ 261 w 628"/>
                    <a:gd name="T17" fmla="*/ 526 h 613"/>
                    <a:gd name="T18" fmla="*/ 458 w 628"/>
                    <a:gd name="T19" fmla="*/ 239 h 613"/>
                    <a:gd name="T20" fmla="*/ 539 w 628"/>
                    <a:gd name="T21" fmla="*/ 388 h 613"/>
                    <a:gd name="T22" fmla="*/ 580 w 628"/>
                    <a:gd name="T23" fmla="*/ 209 h 613"/>
                    <a:gd name="T24" fmla="*/ 596 w 628"/>
                    <a:gd name="T25" fmla="*/ 209 h 613"/>
                    <a:gd name="T26" fmla="*/ 628 w 628"/>
                    <a:gd name="T27" fmla="*/ 21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8" h="613">
                      <a:moveTo>
                        <a:pt x="628" y="211"/>
                      </a:moveTo>
                      <a:cubicBezTo>
                        <a:pt x="628" y="211"/>
                        <a:pt x="628" y="211"/>
                        <a:pt x="628" y="211"/>
                      </a:cubicBezTo>
                      <a:cubicBezTo>
                        <a:pt x="589" y="171"/>
                        <a:pt x="589" y="171"/>
                        <a:pt x="589" y="171"/>
                      </a:cubicBezTo>
                      <a:cubicBezTo>
                        <a:pt x="628" y="0"/>
                        <a:pt x="628" y="0"/>
                        <a:pt x="628" y="0"/>
                      </a:cubicBezTo>
                      <a:cubicBezTo>
                        <a:pt x="154" y="0"/>
                        <a:pt x="154" y="0"/>
                        <a:pt x="154" y="0"/>
                      </a:cubicBezTo>
                      <a:cubicBezTo>
                        <a:pt x="249" y="58"/>
                        <a:pt x="249" y="58"/>
                        <a:pt x="249" y="58"/>
                      </a:cubicBezTo>
                      <a:cubicBezTo>
                        <a:pt x="99" y="161"/>
                        <a:pt x="0" y="334"/>
                        <a:pt x="0" y="530"/>
                      </a:cubicBezTo>
                      <a:cubicBezTo>
                        <a:pt x="0" y="558"/>
                        <a:pt x="2" y="586"/>
                        <a:pt x="6" y="613"/>
                      </a:cubicBezTo>
                      <a:cubicBezTo>
                        <a:pt x="261" y="526"/>
                        <a:pt x="261" y="526"/>
                        <a:pt x="261" y="526"/>
                      </a:cubicBezTo>
                      <a:cubicBezTo>
                        <a:pt x="268" y="398"/>
                        <a:pt x="347" y="289"/>
                        <a:pt x="458" y="239"/>
                      </a:cubicBezTo>
                      <a:cubicBezTo>
                        <a:pt x="539" y="388"/>
                        <a:pt x="539" y="388"/>
                        <a:pt x="539" y="388"/>
                      </a:cubicBezTo>
                      <a:cubicBezTo>
                        <a:pt x="580" y="209"/>
                        <a:pt x="580" y="209"/>
                        <a:pt x="580" y="209"/>
                      </a:cubicBezTo>
                      <a:cubicBezTo>
                        <a:pt x="585" y="209"/>
                        <a:pt x="591" y="209"/>
                        <a:pt x="596" y="209"/>
                      </a:cubicBezTo>
                      <a:cubicBezTo>
                        <a:pt x="607" y="209"/>
                        <a:pt x="618" y="210"/>
                        <a:pt x="628" y="211"/>
                      </a:cubicBezTo>
                      <a:close/>
                    </a:path>
                  </a:pathLst>
                </a:custGeom>
                <a:solidFill>
                  <a:srgbClr val="2F111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
                  <a:extLst>
                    <a:ext uri="{FF2B5EF4-FFF2-40B4-BE49-F238E27FC236}">
                      <a16:creationId xmlns:a16="http://schemas.microsoft.com/office/drawing/2014/main" id="{F94EC842-A24C-6F18-CD80-5233FDC4507B}"/>
                    </a:ext>
                  </a:extLst>
                </p:cNvPr>
                <p:cNvSpPr>
                  <a:spLocks/>
                </p:cNvSpPr>
                <p:nvPr/>
              </p:nvSpPr>
              <p:spPr bwMode="auto">
                <a:xfrm>
                  <a:off x="612775" y="2517776"/>
                  <a:ext cx="1846263" cy="1597024"/>
                </a:xfrm>
                <a:custGeom>
                  <a:avLst/>
                  <a:gdLst>
                    <a:gd name="T0" fmla="*/ 669 w 701"/>
                    <a:gd name="T1" fmla="*/ 352 h 584"/>
                    <a:gd name="T2" fmla="*/ 596 w 701"/>
                    <a:gd name="T3" fmla="*/ 360 h 584"/>
                    <a:gd name="T4" fmla="*/ 290 w 701"/>
                    <a:gd name="T5" fmla="*/ 161 h 584"/>
                    <a:gd name="T6" fmla="*/ 439 w 701"/>
                    <a:gd name="T7" fmla="*/ 80 h 584"/>
                    <a:gd name="T8" fmla="*/ 261 w 701"/>
                    <a:gd name="T9" fmla="*/ 39 h 584"/>
                    <a:gd name="T10" fmla="*/ 261 w 701"/>
                    <a:gd name="T11" fmla="*/ 26 h 584"/>
                    <a:gd name="T12" fmla="*/ 262 w 701"/>
                    <a:gd name="T13" fmla="*/ 0 h 584"/>
                    <a:gd name="T14" fmla="*/ 208 w 701"/>
                    <a:gd name="T15" fmla="*/ 24 h 584"/>
                    <a:gd name="T16" fmla="*/ 207 w 701"/>
                    <a:gd name="T17" fmla="*/ 26 h 584"/>
                    <a:gd name="T18" fmla="*/ 0 w 701"/>
                    <a:gd name="T19" fmla="*/ 12 h 584"/>
                    <a:gd name="T20" fmla="*/ 51 w 701"/>
                    <a:gd name="T21" fmla="*/ 465 h 584"/>
                    <a:gd name="T22" fmla="*/ 116 w 701"/>
                    <a:gd name="T23" fmla="*/ 357 h 584"/>
                    <a:gd name="T24" fmla="*/ 572 w 701"/>
                    <a:gd name="T25" fmla="*/ 584 h 584"/>
                    <a:gd name="T26" fmla="*/ 701 w 701"/>
                    <a:gd name="T27" fmla="*/ 569 h 584"/>
                    <a:gd name="T28" fmla="*/ 669 w 701"/>
                    <a:gd name="T29" fmla="*/ 35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1" h="584">
                      <a:moveTo>
                        <a:pt x="669" y="352"/>
                      </a:moveTo>
                      <a:cubicBezTo>
                        <a:pt x="646" y="357"/>
                        <a:pt x="621" y="360"/>
                        <a:pt x="596" y="360"/>
                      </a:cubicBezTo>
                      <a:cubicBezTo>
                        <a:pt x="459" y="360"/>
                        <a:pt x="342" y="278"/>
                        <a:pt x="290" y="161"/>
                      </a:cubicBezTo>
                      <a:cubicBezTo>
                        <a:pt x="439" y="80"/>
                        <a:pt x="439" y="80"/>
                        <a:pt x="439" y="80"/>
                      </a:cubicBezTo>
                      <a:cubicBezTo>
                        <a:pt x="261" y="39"/>
                        <a:pt x="261" y="39"/>
                        <a:pt x="261" y="39"/>
                      </a:cubicBezTo>
                      <a:cubicBezTo>
                        <a:pt x="261" y="35"/>
                        <a:pt x="261" y="30"/>
                        <a:pt x="261" y="26"/>
                      </a:cubicBezTo>
                      <a:cubicBezTo>
                        <a:pt x="261" y="17"/>
                        <a:pt x="261" y="8"/>
                        <a:pt x="262" y="0"/>
                      </a:cubicBezTo>
                      <a:cubicBezTo>
                        <a:pt x="208" y="24"/>
                        <a:pt x="208" y="24"/>
                        <a:pt x="208" y="24"/>
                      </a:cubicBezTo>
                      <a:cubicBezTo>
                        <a:pt x="207" y="26"/>
                        <a:pt x="207" y="26"/>
                        <a:pt x="207" y="26"/>
                      </a:cubicBezTo>
                      <a:cubicBezTo>
                        <a:pt x="0" y="12"/>
                        <a:pt x="0" y="12"/>
                        <a:pt x="0" y="12"/>
                      </a:cubicBezTo>
                      <a:cubicBezTo>
                        <a:pt x="51" y="465"/>
                        <a:pt x="51" y="465"/>
                        <a:pt x="51" y="465"/>
                      </a:cubicBezTo>
                      <a:cubicBezTo>
                        <a:pt x="116" y="357"/>
                        <a:pt x="116" y="357"/>
                        <a:pt x="116" y="357"/>
                      </a:cubicBezTo>
                      <a:cubicBezTo>
                        <a:pt x="221" y="495"/>
                        <a:pt x="386" y="584"/>
                        <a:pt x="572" y="584"/>
                      </a:cubicBezTo>
                      <a:cubicBezTo>
                        <a:pt x="616" y="584"/>
                        <a:pt x="660" y="579"/>
                        <a:pt x="701" y="569"/>
                      </a:cubicBezTo>
                      <a:lnTo>
                        <a:pt x="669" y="352"/>
                      </a:lnTo>
                      <a:close/>
                    </a:path>
                  </a:pathLst>
                </a:custGeom>
                <a:solidFill>
                  <a:srgbClr val="09321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22">
                  <a:extLst>
                    <a:ext uri="{FF2B5EF4-FFF2-40B4-BE49-F238E27FC236}">
                      <a16:creationId xmlns:a16="http://schemas.microsoft.com/office/drawing/2014/main" id="{1D3541CF-2804-8673-DAFE-050CEA316DA2}"/>
                    </a:ext>
                  </a:extLst>
                </p:cNvPr>
                <p:cNvSpPr>
                  <a:spLocks/>
                </p:cNvSpPr>
                <p:nvPr/>
              </p:nvSpPr>
              <p:spPr bwMode="auto">
                <a:xfrm>
                  <a:off x="2174873" y="2139951"/>
                  <a:ext cx="1447800" cy="1962150"/>
                </a:xfrm>
                <a:custGeom>
                  <a:avLst/>
                  <a:gdLst>
                    <a:gd name="T0" fmla="*/ 550 w 550"/>
                    <a:gd name="T1" fmla="*/ 155 h 744"/>
                    <a:gd name="T2" fmla="*/ 529 w 550"/>
                    <a:gd name="T3" fmla="*/ 0 h 744"/>
                    <a:gd name="T4" fmla="*/ 329 w 550"/>
                    <a:gd name="T5" fmla="*/ 96 h 744"/>
                    <a:gd name="T6" fmla="*/ 337 w 550"/>
                    <a:gd name="T7" fmla="*/ 169 h 744"/>
                    <a:gd name="T8" fmla="*/ 150 w 550"/>
                    <a:gd name="T9" fmla="*/ 469 h 744"/>
                    <a:gd name="T10" fmla="*/ 88 w 550"/>
                    <a:gd name="T11" fmla="*/ 356 h 744"/>
                    <a:gd name="T12" fmla="*/ 0 w 550"/>
                    <a:gd name="T13" fmla="*/ 744 h 744"/>
                    <a:gd name="T14" fmla="*/ 473 w 550"/>
                    <a:gd name="T15" fmla="*/ 744 h 744"/>
                    <a:gd name="T16" fmla="*/ 292 w 550"/>
                    <a:gd name="T17" fmla="*/ 633 h 744"/>
                    <a:gd name="T18" fmla="*/ 550 w 550"/>
                    <a:gd name="T19" fmla="*/ 155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0" h="744">
                      <a:moveTo>
                        <a:pt x="550" y="155"/>
                      </a:moveTo>
                      <a:cubicBezTo>
                        <a:pt x="550" y="101"/>
                        <a:pt x="543" y="49"/>
                        <a:pt x="529" y="0"/>
                      </a:cubicBezTo>
                      <a:cubicBezTo>
                        <a:pt x="329" y="96"/>
                        <a:pt x="329" y="96"/>
                        <a:pt x="329" y="96"/>
                      </a:cubicBezTo>
                      <a:cubicBezTo>
                        <a:pt x="334" y="120"/>
                        <a:pt x="337" y="144"/>
                        <a:pt x="337" y="169"/>
                      </a:cubicBezTo>
                      <a:cubicBezTo>
                        <a:pt x="337" y="300"/>
                        <a:pt x="261" y="414"/>
                        <a:pt x="150" y="469"/>
                      </a:cubicBezTo>
                      <a:cubicBezTo>
                        <a:pt x="88" y="356"/>
                        <a:pt x="88" y="356"/>
                        <a:pt x="88" y="356"/>
                      </a:cubicBezTo>
                      <a:cubicBezTo>
                        <a:pt x="0" y="744"/>
                        <a:pt x="0" y="744"/>
                        <a:pt x="0" y="744"/>
                      </a:cubicBezTo>
                      <a:cubicBezTo>
                        <a:pt x="473" y="744"/>
                        <a:pt x="473" y="744"/>
                        <a:pt x="473" y="744"/>
                      </a:cubicBezTo>
                      <a:cubicBezTo>
                        <a:pt x="292" y="633"/>
                        <a:pt x="292" y="633"/>
                        <a:pt x="292" y="633"/>
                      </a:cubicBezTo>
                      <a:cubicBezTo>
                        <a:pt x="448" y="531"/>
                        <a:pt x="550" y="355"/>
                        <a:pt x="550" y="155"/>
                      </a:cubicBezTo>
                      <a:close/>
                    </a:path>
                  </a:pathLst>
                </a:custGeom>
                <a:solidFill>
                  <a:srgbClr val="06183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8">
                  <a:extLst>
                    <a:ext uri="{FF2B5EF4-FFF2-40B4-BE49-F238E27FC236}">
                      <a16:creationId xmlns:a16="http://schemas.microsoft.com/office/drawing/2014/main" id="{C6310F30-B91E-F5A2-2000-ACE283642703}"/>
                    </a:ext>
                  </a:extLst>
                </p:cNvPr>
                <p:cNvSpPr>
                  <a:spLocks/>
                </p:cNvSpPr>
                <p:nvPr/>
              </p:nvSpPr>
              <p:spPr bwMode="auto">
                <a:xfrm>
                  <a:off x="1555750" y="1042988"/>
                  <a:ext cx="2095500" cy="1638300"/>
                </a:xfrm>
                <a:custGeom>
                  <a:avLst/>
                  <a:gdLst>
                    <a:gd name="T0" fmla="*/ 710 w 796"/>
                    <a:gd name="T1" fmla="*/ 287 h 621"/>
                    <a:gd name="T2" fmla="*/ 214 w 796"/>
                    <a:gd name="T3" fmla="*/ 0 h 621"/>
                    <a:gd name="T4" fmla="*/ 0 w 796"/>
                    <a:gd name="T5" fmla="*/ 41 h 621"/>
                    <a:gd name="T6" fmla="*/ 270 w 796"/>
                    <a:gd name="T7" fmla="*/ 41 h 621"/>
                    <a:gd name="T8" fmla="*/ 222 w 796"/>
                    <a:gd name="T9" fmla="*/ 250 h 621"/>
                    <a:gd name="T10" fmla="*/ 222 w 796"/>
                    <a:gd name="T11" fmla="*/ 250 h 621"/>
                    <a:gd name="T12" fmla="*/ 238 w 796"/>
                    <a:gd name="T13" fmla="*/ 250 h 621"/>
                    <a:gd name="T14" fmla="*/ 547 w 796"/>
                    <a:gd name="T15" fmla="*/ 456 h 621"/>
                    <a:gd name="T16" fmla="*/ 408 w 796"/>
                    <a:gd name="T17" fmla="*/ 532 h 621"/>
                    <a:gd name="T18" fmla="*/ 796 w 796"/>
                    <a:gd name="T19" fmla="*/ 621 h 621"/>
                    <a:gd name="T20" fmla="*/ 796 w 796"/>
                    <a:gd name="T21" fmla="*/ 147 h 621"/>
                    <a:gd name="T22" fmla="*/ 710 w 796"/>
                    <a:gd name="T23" fmla="*/ 2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6" h="621">
                      <a:moveTo>
                        <a:pt x="710" y="287"/>
                      </a:moveTo>
                      <a:cubicBezTo>
                        <a:pt x="611" y="115"/>
                        <a:pt x="426" y="0"/>
                        <a:pt x="214" y="0"/>
                      </a:cubicBezTo>
                      <a:cubicBezTo>
                        <a:pt x="138" y="0"/>
                        <a:pt x="66" y="14"/>
                        <a:pt x="0" y="41"/>
                      </a:cubicBezTo>
                      <a:cubicBezTo>
                        <a:pt x="270" y="41"/>
                        <a:pt x="270" y="41"/>
                        <a:pt x="270" y="41"/>
                      </a:cubicBezTo>
                      <a:cubicBezTo>
                        <a:pt x="222" y="250"/>
                        <a:pt x="222" y="250"/>
                        <a:pt x="222" y="250"/>
                      </a:cubicBezTo>
                      <a:cubicBezTo>
                        <a:pt x="222" y="250"/>
                        <a:pt x="222" y="250"/>
                        <a:pt x="222" y="250"/>
                      </a:cubicBezTo>
                      <a:cubicBezTo>
                        <a:pt x="227" y="250"/>
                        <a:pt x="233" y="250"/>
                        <a:pt x="238" y="250"/>
                      </a:cubicBezTo>
                      <a:cubicBezTo>
                        <a:pt x="377" y="250"/>
                        <a:pt x="496" y="335"/>
                        <a:pt x="547" y="456"/>
                      </a:cubicBezTo>
                      <a:cubicBezTo>
                        <a:pt x="408" y="532"/>
                        <a:pt x="408" y="532"/>
                        <a:pt x="408" y="532"/>
                      </a:cubicBezTo>
                      <a:cubicBezTo>
                        <a:pt x="796" y="621"/>
                        <a:pt x="796" y="621"/>
                        <a:pt x="796" y="621"/>
                      </a:cubicBezTo>
                      <a:cubicBezTo>
                        <a:pt x="796" y="147"/>
                        <a:pt x="796" y="147"/>
                        <a:pt x="796" y="147"/>
                      </a:cubicBezTo>
                      <a:lnTo>
                        <a:pt x="710" y="287"/>
                      </a:lnTo>
                      <a:close/>
                    </a:path>
                  </a:pathLst>
                </a:custGeom>
                <a:solidFill>
                  <a:srgbClr val="4C051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C11D6C6F-90E3-D258-1730-58098B3614E6}"/>
                    </a:ext>
                  </a:extLst>
                </p:cNvPr>
                <p:cNvGrpSpPr/>
                <p:nvPr/>
              </p:nvGrpSpPr>
              <p:grpSpPr>
                <a:xfrm>
                  <a:off x="1489075" y="666750"/>
                  <a:ext cx="1199039" cy="1793434"/>
                  <a:chOff x="4852988" y="1027113"/>
                  <a:chExt cx="1114425" cy="1666875"/>
                </a:xfrm>
              </p:grpSpPr>
              <p:sp>
                <p:nvSpPr>
                  <p:cNvPr id="58" name="Freeform 30">
                    <a:extLst>
                      <a:ext uri="{FF2B5EF4-FFF2-40B4-BE49-F238E27FC236}">
                        <a16:creationId xmlns:a16="http://schemas.microsoft.com/office/drawing/2014/main" id="{0A535273-808A-3FDE-88F2-14A4106DA3DE}"/>
                      </a:ext>
                    </a:extLst>
                  </p:cNvPr>
                  <p:cNvSpPr>
                    <a:spLocks/>
                  </p:cNvSpPr>
                  <p:nvPr/>
                </p:nvSpPr>
                <p:spPr bwMode="auto">
                  <a:xfrm>
                    <a:off x="4852988" y="1027113"/>
                    <a:ext cx="1114425" cy="1666875"/>
                  </a:xfrm>
                  <a:custGeom>
                    <a:avLst/>
                    <a:gdLst>
                      <a:gd name="T0" fmla="*/ 211 w 423"/>
                      <a:gd name="T1" fmla="*/ 0 h 632"/>
                      <a:gd name="T2" fmla="*/ 0 w 423"/>
                      <a:gd name="T3" fmla="*/ 212 h 632"/>
                      <a:gd name="T4" fmla="*/ 24 w 423"/>
                      <a:gd name="T5" fmla="*/ 311 h 632"/>
                      <a:gd name="T6" fmla="*/ 24 w 423"/>
                      <a:gd name="T7" fmla="*/ 311 h 632"/>
                      <a:gd name="T8" fmla="*/ 83 w 423"/>
                      <a:gd name="T9" fmla="*/ 509 h 632"/>
                      <a:gd name="T10" fmla="*/ 82 w 423"/>
                      <a:gd name="T11" fmla="*/ 531 h 632"/>
                      <a:gd name="T12" fmla="*/ 216 w 423"/>
                      <a:gd name="T13" fmla="*/ 632 h 632"/>
                      <a:gd name="T14" fmla="*/ 344 w 423"/>
                      <a:gd name="T15" fmla="*/ 527 h 632"/>
                      <a:gd name="T16" fmla="*/ 343 w 423"/>
                      <a:gd name="T17" fmla="*/ 501 h 632"/>
                      <a:gd name="T18" fmla="*/ 390 w 423"/>
                      <a:gd name="T19" fmla="*/ 325 h 632"/>
                      <a:gd name="T20" fmla="*/ 423 w 423"/>
                      <a:gd name="T21" fmla="*/ 212 h 632"/>
                      <a:gd name="T22" fmla="*/ 211 w 423"/>
                      <a:gd name="T2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3" h="632">
                        <a:moveTo>
                          <a:pt x="211" y="0"/>
                        </a:moveTo>
                        <a:cubicBezTo>
                          <a:pt x="94" y="0"/>
                          <a:pt x="0" y="95"/>
                          <a:pt x="0" y="212"/>
                        </a:cubicBezTo>
                        <a:cubicBezTo>
                          <a:pt x="0" y="248"/>
                          <a:pt x="9" y="281"/>
                          <a:pt x="24" y="311"/>
                        </a:cubicBezTo>
                        <a:cubicBezTo>
                          <a:pt x="24" y="311"/>
                          <a:pt x="24" y="311"/>
                          <a:pt x="24" y="311"/>
                        </a:cubicBezTo>
                        <a:cubicBezTo>
                          <a:pt x="24" y="311"/>
                          <a:pt x="79" y="424"/>
                          <a:pt x="83" y="509"/>
                        </a:cubicBezTo>
                        <a:cubicBezTo>
                          <a:pt x="81" y="517"/>
                          <a:pt x="81" y="524"/>
                          <a:pt x="82" y="531"/>
                        </a:cubicBezTo>
                        <a:cubicBezTo>
                          <a:pt x="89" y="586"/>
                          <a:pt x="144" y="632"/>
                          <a:pt x="216" y="632"/>
                        </a:cubicBezTo>
                        <a:cubicBezTo>
                          <a:pt x="289" y="632"/>
                          <a:pt x="338" y="578"/>
                          <a:pt x="344" y="527"/>
                        </a:cubicBezTo>
                        <a:cubicBezTo>
                          <a:pt x="345" y="518"/>
                          <a:pt x="345" y="509"/>
                          <a:pt x="343" y="501"/>
                        </a:cubicBezTo>
                        <a:cubicBezTo>
                          <a:pt x="344" y="465"/>
                          <a:pt x="350" y="395"/>
                          <a:pt x="390" y="325"/>
                        </a:cubicBezTo>
                        <a:cubicBezTo>
                          <a:pt x="410" y="292"/>
                          <a:pt x="423" y="253"/>
                          <a:pt x="423" y="212"/>
                        </a:cubicBezTo>
                        <a:cubicBezTo>
                          <a:pt x="423" y="95"/>
                          <a:pt x="328" y="0"/>
                          <a:pt x="211" y="0"/>
                        </a:cubicBezTo>
                      </a:path>
                    </a:pathLst>
                  </a:custGeom>
                  <a:solidFill>
                    <a:srgbClr val="F16C5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val 31">
                    <a:extLst>
                      <a:ext uri="{FF2B5EF4-FFF2-40B4-BE49-F238E27FC236}">
                        <a16:creationId xmlns:a16="http://schemas.microsoft.com/office/drawing/2014/main" id="{82D47671-6F8F-1CBF-83C3-116574D6966A}"/>
                      </a:ext>
                    </a:extLst>
                  </p:cNvPr>
                  <p:cNvSpPr>
                    <a:spLocks noChangeArrowheads="1"/>
                  </p:cNvSpPr>
                  <p:nvPr/>
                </p:nvSpPr>
                <p:spPr bwMode="auto">
                  <a:xfrm>
                    <a:off x="5153025" y="2122488"/>
                    <a:ext cx="511175" cy="511175"/>
                  </a:xfrm>
                  <a:prstGeom prst="ellipse">
                    <a:avLst/>
                  </a:prstGeom>
                  <a:solidFill>
                    <a:srgbClr val="4C05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32">
                    <a:extLst>
                      <a:ext uri="{FF2B5EF4-FFF2-40B4-BE49-F238E27FC236}">
                        <a16:creationId xmlns:a16="http://schemas.microsoft.com/office/drawing/2014/main" id="{627DD50A-CA52-DCE9-241D-DFEEA9B83391}"/>
                      </a:ext>
                    </a:extLst>
                  </p:cNvPr>
                  <p:cNvSpPr>
                    <a:spLocks noChangeArrowheads="1"/>
                  </p:cNvSpPr>
                  <p:nvPr/>
                </p:nvSpPr>
                <p:spPr bwMode="auto">
                  <a:xfrm>
                    <a:off x="4928165" y="1104901"/>
                    <a:ext cx="958850" cy="958850"/>
                  </a:xfrm>
                  <a:prstGeom prst="ellipse">
                    <a:avLst/>
                  </a:prstGeom>
                  <a:solidFill>
                    <a:srgbClr val="FCDDD6"/>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8C5E5B1F-8502-DD09-9603-B4E1E8ED15A3}"/>
                    </a:ext>
                  </a:extLst>
                </p:cNvPr>
                <p:cNvGrpSpPr/>
                <p:nvPr/>
              </p:nvGrpSpPr>
              <p:grpSpPr>
                <a:xfrm rot="5400000">
                  <a:off x="2756236" y="1628369"/>
                  <a:ext cx="1199039" cy="1793434"/>
                  <a:chOff x="4852988" y="1027113"/>
                  <a:chExt cx="1114425" cy="1666875"/>
                </a:xfrm>
              </p:grpSpPr>
              <p:sp>
                <p:nvSpPr>
                  <p:cNvPr id="55" name="Freeform 30">
                    <a:extLst>
                      <a:ext uri="{FF2B5EF4-FFF2-40B4-BE49-F238E27FC236}">
                        <a16:creationId xmlns:a16="http://schemas.microsoft.com/office/drawing/2014/main" id="{3668D7DB-E195-5CDE-8F16-DC65D303EA79}"/>
                      </a:ext>
                    </a:extLst>
                  </p:cNvPr>
                  <p:cNvSpPr>
                    <a:spLocks/>
                  </p:cNvSpPr>
                  <p:nvPr/>
                </p:nvSpPr>
                <p:spPr bwMode="auto">
                  <a:xfrm>
                    <a:off x="4852988" y="1027113"/>
                    <a:ext cx="1114425" cy="1666875"/>
                  </a:xfrm>
                  <a:custGeom>
                    <a:avLst/>
                    <a:gdLst>
                      <a:gd name="T0" fmla="*/ 211 w 423"/>
                      <a:gd name="T1" fmla="*/ 0 h 632"/>
                      <a:gd name="T2" fmla="*/ 0 w 423"/>
                      <a:gd name="T3" fmla="*/ 212 h 632"/>
                      <a:gd name="T4" fmla="*/ 24 w 423"/>
                      <a:gd name="T5" fmla="*/ 311 h 632"/>
                      <a:gd name="T6" fmla="*/ 24 w 423"/>
                      <a:gd name="T7" fmla="*/ 311 h 632"/>
                      <a:gd name="T8" fmla="*/ 83 w 423"/>
                      <a:gd name="T9" fmla="*/ 509 h 632"/>
                      <a:gd name="T10" fmla="*/ 82 w 423"/>
                      <a:gd name="T11" fmla="*/ 531 h 632"/>
                      <a:gd name="T12" fmla="*/ 216 w 423"/>
                      <a:gd name="T13" fmla="*/ 632 h 632"/>
                      <a:gd name="T14" fmla="*/ 344 w 423"/>
                      <a:gd name="T15" fmla="*/ 527 h 632"/>
                      <a:gd name="T16" fmla="*/ 343 w 423"/>
                      <a:gd name="T17" fmla="*/ 501 h 632"/>
                      <a:gd name="T18" fmla="*/ 390 w 423"/>
                      <a:gd name="T19" fmla="*/ 325 h 632"/>
                      <a:gd name="T20" fmla="*/ 423 w 423"/>
                      <a:gd name="T21" fmla="*/ 212 h 632"/>
                      <a:gd name="T22" fmla="*/ 211 w 423"/>
                      <a:gd name="T2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3" h="632">
                        <a:moveTo>
                          <a:pt x="211" y="0"/>
                        </a:moveTo>
                        <a:cubicBezTo>
                          <a:pt x="94" y="0"/>
                          <a:pt x="0" y="95"/>
                          <a:pt x="0" y="212"/>
                        </a:cubicBezTo>
                        <a:cubicBezTo>
                          <a:pt x="0" y="248"/>
                          <a:pt x="9" y="281"/>
                          <a:pt x="24" y="311"/>
                        </a:cubicBezTo>
                        <a:cubicBezTo>
                          <a:pt x="24" y="311"/>
                          <a:pt x="24" y="311"/>
                          <a:pt x="24" y="311"/>
                        </a:cubicBezTo>
                        <a:cubicBezTo>
                          <a:pt x="24" y="311"/>
                          <a:pt x="79" y="424"/>
                          <a:pt x="83" y="509"/>
                        </a:cubicBezTo>
                        <a:cubicBezTo>
                          <a:pt x="81" y="517"/>
                          <a:pt x="81" y="524"/>
                          <a:pt x="82" y="531"/>
                        </a:cubicBezTo>
                        <a:cubicBezTo>
                          <a:pt x="89" y="586"/>
                          <a:pt x="144" y="632"/>
                          <a:pt x="216" y="632"/>
                        </a:cubicBezTo>
                        <a:cubicBezTo>
                          <a:pt x="289" y="632"/>
                          <a:pt x="338" y="578"/>
                          <a:pt x="344" y="527"/>
                        </a:cubicBezTo>
                        <a:cubicBezTo>
                          <a:pt x="345" y="518"/>
                          <a:pt x="345" y="509"/>
                          <a:pt x="343" y="501"/>
                        </a:cubicBezTo>
                        <a:cubicBezTo>
                          <a:pt x="344" y="465"/>
                          <a:pt x="350" y="395"/>
                          <a:pt x="390" y="325"/>
                        </a:cubicBezTo>
                        <a:cubicBezTo>
                          <a:pt x="410" y="292"/>
                          <a:pt x="423" y="253"/>
                          <a:pt x="423" y="212"/>
                        </a:cubicBezTo>
                        <a:cubicBezTo>
                          <a:pt x="423" y="95"/>
                          <a:pt x="328" y="0"/>
                          <a:pt x="211" y="0"/>
                        </a:cubicBezTo>
                      </a:path>
                    </a:pathLst>
                  </a:custGeom>
                  <a:solidFill>
                    <a:srgbClr val="007DC3"/>
                  </a:solidFill>
                  <a:ln>
                    <a:noFill/>
                  </a:ln>
                  <a:effectLst>
                    <a:outerShdw blurRad="50800" dist="38100" dir="10800000" algn="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31">
                    <a:extLst>
                      <a:ext uri="{FF2B5EF4-FFF2-40B4-BE49-F238E27FC236}">
                        <a16:creationId xmlns:a16="http://schemas.microsoft.com/office/drawing/2014/main" id="{76E34E7E-83CC-C62F-0736-D7989B57CB46}"/>
                      </a:ext>
                    </a:extLst>
                  </p:cNvPr>
                  <p:cNvSpPr>
                    <a:spLocks noChangeArrowheads="1"/>
                  </p:cNvSpPr>
                  <p:nvPr/>
                </p:nvSpPr>
                <p:spPr bwMode="auto">
                  <a:xfrm>
                    <a:off x="5153025" y="2122488"/>
                    <a:ext cx="511175" cy="511175"/>
                  </a:xfrm>
                  <a:prstGeom prst="ellipse">
                    <a:avLst/>
                  </a:prstGeom>
                  <a:solidFill>
                    <a:srgbClr val="061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32">
                    <a:extLst>
                      <a:ext uri="{FF2B5EF4-FFF2-40B4-BE49-F238E27FC236}">
                        <a16:creationId xmlns:a16="http://schemas.microsoft.com/office/drawing/2014/main" id="{590DA4DC-33FC-1CFE-F218-EAF0E5152EE9}"/>
                      </a:ext>
                    </a:extLst>
                  </p:cNvPr>
                  <p:cNvSpPr>
                    <a:spLocks noChangeArrowheads="1"/>
                  </p:cNvSpPr>
                  <p:nvPr/>
                </p:nvSpPr>
                <p:spPr bwMode="auto">
                  <a:xfrm>
                    <a:off x="4914440" y="1118627"/>
                    <a:ext cx="958850" cy="958850"/>
                  </a:xfrm>
                  <a:prstGeom prst="ellipse">
                    <a:avLst/>
                  </a:prstGeom>
                  <a:solidFill>
                    <a:srgbClr val="BEE3FF"/>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33A9BB1C-E3BF-9EE5-B626-0573C2BD0334}"/>
                    </a:ext>
                  </a:extLst>
                </p:cNvPr>
                <p:cNvGrpSpPr/>
                <p:nvPr/>
              </p:nvGrpSpPr>
              <p:grpSpPr>
                <a:xfrm flipV="1">
                  <a:off x="1584333" y="2798371"/>
                  <a:ext cx="1199039" cy="1793434"/>
                  <a:chOff x="4852988" y="1027113"/>
                  <a:chExt cx="1114425" cy="1666875"/>
                </a:xfrm>
              </p:grpSpPr>
              <p:sp>
                <p:nvSpPr>
                  <p:cNvPr id="52" name="Freeform 30">
                    <a:extLst>
                      <a:ext uri="{FF2B5EF4-FFF2-40B4-BE49-F238E27FC236}">
                        <a16:creationId xmlns:a16="http://schemas.microsoft.com/office/drawing/2014/main" id="{98A709B3-9BA6-03F3-F885-578A4AA575F6}"/>
                      </a:ext>
                    </a:extLst>
                  </p:cNvPr>
                  <p:cNvSpPr>
                    <a:spLocks/>
                  </p:cNvSpPr>
                  <p:nvPr/>
                </p:nvSpPr>
                <p:spPr bwMode="auto">
                  <a:xfrm>
                    <a:off x="4852988" y="1027113"/>
                    <a:ext cx="1114425" cy="1666875"/>
                  </a:xfrm>
                  <a:custGeom>
                    <a:avLst/>
                    <a:gdLst>
                      <a:gd name="T0" fmla="*/ 211 w 423"/>
                      <a:gd name="T1" fmla="*/ 0 h 632"/>
                      <a:gd name="T2" fmla="*/ 0 w 423"/>
                      <a:gd name="T3" fmla="*/ 212 h 632"/>
                      <a:gd name="T4" fmla="*/ 24 w 423"/>
                      <a:gd name="T5" fmla="*/ 311 h 632"/>
                      <a:gd name="T6" fmla="*/ 24 w 423"/>
                      <a:gd name="T7" fmla="*/ 311 h 632"/>
                      <a:gd name="T8" fmla="*/ 83 w 423"/>
                      <a:gd name="T9" fmla="*/ 509 h 632"/>
                      <a:gd name="T10" fmla="*/ 82 w 423"/>
                      <a:gd name="T11" fmla="*/ 531 h 632"/>
                      <a:gd name="T12" fmla="*/ 216 w 423"/>
                      <a:gd name="T13" fmla="*/ 632 h 632"/>
                      <a:gd name="T14" fmla="*/ 344 w 423"/>
                      <a:gd name="T15" fmla="*/ 527 h 632"/>
                      <a:gd name="T16" fmla="*/ 343 w 423"/>
                      <a:gd name="T17" fmla="*/ 501 h 632"/>
                      <a:gd name="T18" fmla="*/ 390 w 423"/>
                      <a:gd name="T19" fmla="*/ 325 h 632"/>
                      <a:gd name="T20" fmla="*/ 423 w 423"/>
                      <a:gd name="T21" fmla="*/ 212 h 632"/>
                      <a:gd name="T22" fmla="*/ 211 w 423"/>
                      <a:gd name="T2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3" h="632">
                        <a:moveTo>
                          <a:pt x="211" y="0"/>
                        </a:moveTo>
                        <a:cubicBezTo>
                          <a:pt x="94" y="0"/>
                          <a:pt x="0" y="95"/>
                          <a:pt x="0" y="212"/>
                        </a:cubicBezTo>
                        <a:cubicBezTo>
                          <a:pt x="0" y="248"/>
                          <a:pt x="9" y="281"/>
                          <a:pt x="24" y="311"/>
                        </a:cubicBezTo>
                        <a:cubicBezTo>
                          <a:pt x="24" y="311"/>
                          <a:pt x="24" y="311"/>
                          <a:pt x="24" y="311"/>
                        </a:cubicBezTo>
                        <a:cubicBezTo>
                          <a:pt x="24" y="311"/>
                          <a:pt x="79" y="424"/>
                          <a:pt x="83" y="509"/>
                        </a:cubicBezTo>
                        <a:cubicBezTo>
                          <a:pt x="81" y="517"/>
                          <a:pt x="81" y="524"/>
                          <a:pt x="82" y="531"/>
                        </a:cubicBezTo>
                        <a:cubicBezTo>
                          <a:pt x="89" y="586"/>
                          <a:pt x="144" y="632"/>
                          <a:pt x="216" y="632"/>
                        </a:cubicBezTo>
                        <a:cubicBezTo>
                          <a:pt x="289" y="632"/>
                          <a:pt x="338" y="578"/>
                          <a:pt x="344" y="527"/>
                        </a:cubicBezTo>
                        <a:cubicBezTo>
                          <a:pt x="345" y="518"/>
                          <a:pt x="345" y="509"/>
                          <a:pt x="343" y="501"/>
                        </a:cubicBezTo>
                        <a:cubicBezTo>
                          <a:pt x="344" y="465"/>
                          <a:pt x="350" y="395"/>
                          <a:pt x="390" y="325"/>
                        </a:cubicBezTo>
                        <a:cubicBezTo>
                          <a:pt x="410" y="292"/>
                          <a:pt x="423" y="253"/>
                          <a:pt x="423" y="212"/>
                        </a:cubicBezTo>
                        <a:cubicBezTo>
                          <a:pt x="423" y="95"/>
                          <a:pt x="328" y="0"/>
                          <a:pt x="211" y="0"/>
                        </a:cubicBezTo>
                      </a:path>
                    </a:pathLst>
                  </a:custGeom>
                  <a:solidFill>
                    <a:srgbClr val="00B2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31">
                    <a:extLst>
                      <a:ext uri="{FF2B5EF4-FFF2-40B4-BE49-F238E27FC236}">
                        <a16:creationId xmlns:a16="http://schemas.microsoft.com/office/drawing/2014/main" id="{6B73E29F-D282-2528-9BAF-1E1D95E3693C}"/>
                      </a:ext>
                    </a:extLst>
                  </p:cNvPr>
                  <p:cNvSpPr>
                    <a:spLocks noChangeArrowheads="1"/>
                  </p:cNvSpPr>
                  <p:nvPr/>
                </p:nvSpPr>
                <p:spPr bwMode="auto">
                  <a:xfrm>
                    <a:off x="5153025" y="2122488"/>
                    <a:ext cx="511175" cy="511175"/>
                  </a:xfrm>
                  <a:prstGeom prst="ellipse">
                    <a:avLst/>
                  </a:prstGeom>
                  <a:solidFill>
                    <a:srgbClr val="0932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32">
                    <a:extLst>
                      <a:ext uri="{FF2B5EF4-FFF2-40B4-BE49-F238E27FC236}">
                        <a16:creationId xmlns:a16="http://schemas.microsoft.com/office/drawing/2014/main" id="{0A51D8E7-6598-75E2-CB0B-6A21315EE9F6}"/>
                      </a:ext>
                    </a:extLst>
                  </p:cNvPr>
                  <p:cNvSpPr>
                    <a:spLocks noChangeArrowheads="1"/>
                  </p:cNvSpPr>
                  <p:nvPr/>
                </p:nvSpPr>
                <p:spPr bwMode="auto">
                  <a:xfrm>
                    <a:off x="4941888" y="1104901"/>
                    <a:ext cx="958850" cy="958850"/>
                  </a:xfrm>
                  <a:prstGeom prst="ellipse">
                    <a:avLst/>
                  </a:prstGeom>
                  <a:solidFill>
                    <a:srgbClr val="BEE3FF"/>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E59125B6-B5E3-043E-A6ED-0516537BA7AD}"/>
                    </a:ext>
                  </a:extLst>
                </p:cNvPr>
                <p:cNvGrpSpPr/>
                <p:nvPr/>
              </p:nvGrpSpPr>
              <p:grpSpPr>
                <a:xfrm rot="16200000" flipH="1">
                  <a:off x="336612" y="1756315"/>
                  <a:ext cx="1199039" cy="1793434"/>
                  <a:chOff x="4852988" y="1027113"/>
                  <a:chExt cx="1114425" cy="1666875"/>
                </a:xfrm>
              </p:grpSpPr>
              <p:sp>
                <p:nvSpPr>
                  <p:cNvPr id="49" name="Freeform 30">
                    <a:extLst>
                      <a:ext uri="{FF2B5EF4-FFF2-40B4-BE49-F238E27FC236}">
                        <a16:creationId xmlns:a16="http://schemas.microsoft.com/office/drawing/2014/main" id="{CB01EA0C-9050-F826-D7E1-5FEE47426BD3}"/>
                      </a:ext>
                    </a:extLst>
                  </p:cNvPr>
                  <p:cNvSpPr>
                    <a:spLocks/>
                  </p:cNvSpPr>
                  <p:nvPr/>
                </p:nvSpPr>
                <p:spPr bwMode="auto">
                  <a:xfrm>
                    <a:off x="4852988" y="1027113"/>
                    <a:ext cx="1114425" cy="1666875"/>
                  </a:xfrm>
                  <a:custGeom>
                    <a:avLst/>
                    <a:gdLst>
                      <a:gd name="T0" fmla="*/ 211 w 423"/>
                      <a:gd name="T1" fmla="*/ 0 h 632"/>
                      <a:gd name="T2" fmla="*/ 0 w 423"/>
                      <a:gd name="T3" fmla="*/ 212 h 632"/>
                      <a:gd name="T4" fmla="*/ 24 w 423"/>
                      <a:gd name="T5" fmla="*/ 311 h 632"/>
                      <a:gd name="T6" fmla="*/ 24 w 423"/>
                      <a:gd name="T7" fmla="*/ 311 h 632"/>
                      <a:gd name="T8" fmla="*/ 83 w 423"/>
                      <a:gd name="T9" fmla="*/ 509 h 632"/>
                      <a:gd name="T10" fmla="*/ 82 w 423"/>
                      <a:gd name="T11" fmla="*/ 531 h 632"/>
                      <a:gd name="T12" fmla="*/ 216 w 423"/>
                      <a:gd name="T13" fmla="*/ 632 h 632"/>
                      <a:gd name="T14" fmla="*/ 344 w 423"/>
                      <a:gd name="T15" fmla="*/ 527 h 632"/>
                      <a:gd name="T16" fmla="*/ 343 w 423"/>
                      <a:gd name="T17" fmla="*/ 501 h 632"/>
                      <a:gd name="T18" fmla="*/ 390 w 423"/>
                      <a:gd name="T19" fmla="*/ 325 h 632"/>
                      <a:gd name="T20" fmla="*/ 423 w 423"/>
                      <a:gd name="T21" fmla="*/ 212 h 632"/>
                      <a:gd name="T22" fmla="*/ 211 w 423"/>
                      <a:gd name="T2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3" h="632">
                        <a:moveTo>
                          <a:pt x="211" y="0"/>
                        </a:moveTo>
                        <a:cubicBezTo>
                          <a:pt x="94" y="0"/>
                          <a:pt x="0" y="95"/>
                          <a:pt x="0" y="212"/>
                        </a:cubicBezTo>
                        <a:cubicBezTo>
                          <a:pt x="0" y="248"/>
                          <a:pt x="9" y="281"/>
                          <a:pt x="24" y="311"/>
                        </a:cubicBezTo>
                        <a:cubicBezTo>
                          <a:pt x="24" y="311"/>
                          <a:pt x="24" y="311"/>
                          <a:pt x="24" y="311"/>
                        </a:cubicBezTo>
                        <a:cubicBezTo>
                          <a:pt x="24" y="311"/>
                          <a:pt x="79" y="424"/>
                          <a:pt x="83" y="509"/>
                        </a:cubicBezTo>
                        <a:cubicBezTo>
                          <a:pt x="81" y="517"/>
                          <a:pt x="81" y="524"/>
                          <a:pt x="82" y="531"/>
                        </a:cubicBezTo>
                        <a:cubicBezTo>
                          <a:pt x="89" y="586"/>
                          <a:pt x="144" y="632"/>
                          <a:pt x="216" y="632"/>
                        </a:cubicBezTo>
                        <a:cubicBezTo>
                          <a:pt x="289" y="632"/>
                          <a:pt x="338" y="578"/>
                          <a:pt x="344" y="527"/>
                        </a:cubicBezTo>
                        <a:cubicBezTo>
                          <a:pt x="345" y="518"/>
                          <a:pt x="345" y="509"/>
                          <a:pt x="343" y="501"/>
                        </a:cubicBezTo>
                        <a:cubicBezTo>
                          <a:pt x="344" y="465"/>
                          <a:pt x="350" y="395"/>
                          <a:pt x="390" y="325"/>
                        </a:cubicBezTo>
                        <a:cubicBezTo>
                          <a:pt x="410" y="292"/>
                          <a:pt x="423" y="253"/>
                          <a:pt x="423" y="212"/>
                        </a:cubicBezTo>
                        <a:cubicBezTo>
                          <a:pt x="423" y="95"/>
                          <a:pt x="328" y="0"/>
                          <a:pt x="211" y="0"/>
                        </a:cubicBezTo>
                      </a:path>
                    </a:pathLst>
                  </a:custGeom>
                  <a:solidFill>
                    <a:srgbClr val="DF9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31">
                    <a:extLst>
                      <a:ext uri="{FF2B5EF4-FFF2-40B4-BE49-F238E27FC236}">
                        <a16:creationId xmlns:a16="http://schemas.microsoft.com/office/drawing/2014/main" id="{62B7D6DA-8481-6920-3E83-3BD316EE93BE}"/>
                      </a:ext>
                    </a:extLst>
                  </p:cNvPr>
                  <p:cNvSpPr>
                    <a:spLocks noChangeArrowheads="1"/>
                  </p:cNvSpPr>
                  <p:nvPr/>
                </p:nvSpPr>
                <p:spPr bwMode="auto">
                  <a:xfrm>
                    <a:off x="5153025" y="2122488"/>
                    <a:ext cx="511175" cy="511175"/>
                  </a:xfrm>
                  <a:prstGeom prst="ellipse">
                    <a:avLst/>
                  </a:prstGeom>
                  <a:solidFill>
                    <a:srgbClr val="2F11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32">
                    <a:extLst>
                      <a:ext uri="{FF2B5EF4-FFF2-40B4-BE49-F238E27FC236}">
                        <a16:creationId xmlns:a16="http://schemas.microsoft.com/office/drawing/2014/main" id="{C806AFFB-3B97-F433-93F5-404C09A6A87C}"/>
                      </a:ext>
                    </a:extLst>
                  </p:cNvPr>
                  <p:cNvSpPr>
                    <a:spLocks noChangeArrowheads="1"/>
                  </p:cNvSpPr>
                  <p:nvPr/>
                </p:nvSpPr>
                <p:spPr bwMode="auto">
                  <a:xfrm>
                    <a:off x="4941888" y="1104901"/>
                    <a:ext cx="958850" cy="958850"/>
                  </a:xfrm>
                  <a:prstGeom prst="ellipse">
                    <a:avLst/>
                  </a:prstGeom>
                  <a:solidFill>
                    <a:srgbClr val="F4E0C8"/>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2" name="TextBox 61">
                <a:extLst>
                  <a:ext uri="{FF2B5EF4-FFF2-40B4-BE49-F238E27FC236}">
                    <a16:creationId xmlns:a16="http://schemas.microsoft.com/office/drawing/2014/main" id="{06D2BAA0-1F69-EA84-CA43-D19D921AC7E8}"/>
                  </a:ext>
                </a:extLst>
              </p:cNvPr>
              <p:cNvSpPr txBox="1"/>
              <p:nvPr/>
            </p:nvSpPr>
            <p:spPr>
              <a:xfrm>
                <a:off x="2916584" y="2876489"/>
                <a:ext cx="92591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Article 9</a:t>
                </a:r>
              </a:p>
            </p:txBody>
          </p:sp>
          <p:sp>
            <p:nvSpPr>
              <p:cNvPr id="64" name="TextBox 63">
                <a:extLst>
                  <a:ext uri="{FF2B5EF4-FFF2-40B4-BE49-F238E27FC236}">
                    <a16:creationId xmlns:a16="http://schemas.microsoft.com/office/drawing/2014/main" id="{A8611FBE-1AEA-9EC0-B788-B8F2F646B47B}"/>
                  </a:ext>
                </a:extLst>
              </p:cNvPr>
              <p:cNvSpPr txBox="1"/>
              <p:nvPr/>
            </p:nvSpPr>
            <p:spPr>
              <a:xfrm>
                <a:off x="4188885" y="3861423"/>
                <a:ext cx="9144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Reports</a:t>
                </a:r>
              </a:p>
            </p:txBody>
          </p:sp>
          <p:sp>
            <p:nvSpPr>
              <p:cNvPr id="66" name="TextBox 65">
                <a:extLst>
                  <a:ext uri="{FF2B5EF4-FFF2-40B4-BE49-F238E27FC236}">
                    <a16:creationId xmlns:a16="http://schemas.microsoft.com/office/drawing/2014/main" id="{2EC02892-EED7-6E66-308D-06BB253287F8}"/>
                  </a:ext>
                </a:extLst>
              </p:cNvPr>
              <p:cNvSpPr txBox="1"/>
              <p:nvPr/>
            </p:nvSpPr>
            <p:spPr>
              <a:xfrm>
                <a:off x="3011983" y="5065527"/>
                <a:ext cx="100584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Dashboard</a:t>
                </a:r>
              </a:p>
            </p:txBody>
          </p:sp>
          <p:sp>
            <p:nvSpPr>
              <p:cNvPr id="68" name="TextBox 67">
                <a:extLst>
                  <a:ext uri="{FF2B5EF4-FFF2-40B4-BE49-F238E27FC236}">
                    <a16:creationId xmlns:a16="http://schemas.microsoft.com/office/drawing/2014/main" id="{2414F2F5-DB13-F2D7-E220-8AA7B9E29BA4}"/>
                  </a:ext>
                </a:extLst>
              </p:cNvPr>
              <p:cNvSpPr txBox="1"/>
              <p:nvPr/>
            </p:nvSpPr>
            <p:spPr>
              <a:xfrm>
                <a:off x="1731258" y="3843084"/>
                <a:ext cx="106342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Portfolio</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Companies</a:t>
                </a:r>
              </a:p>
            </p:txBody>
          </p:sp>
        </p:grpSp>
      </p:grpSp>
      <p:grpSp>
        <p:nvGrpSpPr>
          <p:cNvPr id="98" name="Group 97">
            <a:extLst>
              <a:ext uri="{FF2B5EF4-FFF2-40B4-BE49-F238E27FC236}">
                <a16:creationId xmlns:a16="http://schemas.microsoft.com/office/drawing/2014/main" id="{FE50B21F-84E8-5624-20BC-0ECD1622E23B}"/>
              </a:ext>
            </a:extLst>
          </p:cNvPr>
          <p:cNvGrpSpPr>
            <a:grpSpLocks noChangeAspect="1"/>
          </p:cNvGrpSpPr>
          <p:nvPr/>
        </p:nvGrpSpPr>
        <p:grpSpPr>
          <a:xfrm>
            <a:off x="6188064" y="2266648"/>
            <a:ext cx="3233492" cy="3655067"/>
            <a:chOff x="6347043" y="2419081"/>
            <a:chExt cx="1807166" cy="2621647"/>
          </a:xfrm>
        </p:grpSpPr>
        <p:grpSp>
          <p:nvGrpSpPr>
            <p:cNvPr id="77" name="Group 76">
              <a:extLst>
                <a:ext uri="{FF2B5EF4-FFF2-40B4-BE49-F238E27FC236}">
                  <a16:creationId xmlns:a16="http://schemas.microsoft.com/office/drawing/2014/main" id="{69CD4E8C-8944-59C8-2DDA-DD903A9913EF}"/>
                </a:ext>
              </a:extLst>
            </p:cNvPr>
            <p:cNvGrpSpPr/>
            <p:nvPr/>
          </p:nvGrpSpPr>
          <p:grpSpPr>
            <a:xfrm>
              <a:off x="6347043" y="2419081"/>
              <a:ext cx="1404335" cy="2621647"/>
              <a:chOff x="10569802" y="1839483"/>
              <a:chExt cx="1966152" cy="3495529"/>
            </a:xfrm>
          </p:grpSpPr>
          <p:sp>
            <p:nvSpPr>
              <p:cNvPr id="78" name="Rectangle 77">
                <a:extLst>
                  <a:ext uri="{FF2B5EF4-FFF2-40B4-BE49-F238E27FC236}">
                    <a16:creationId xmlns:a16="http://schemas.microsoft.com/office/drawing/2014/main" id="{BFFFEBF5-0222-75AC-EDDD-1A5D3CDB2256}"/>
                  </a:ext>
                </a:extLst>
              </p:cNvPr>
              <p:cNvSpPr/>
              <p:nvPr/>
            </p:nvSpPr>
            <p:spPr>
              <a:xfrm>
                <a:off x="10569994" y="4630118"/>
                <a:ext cx="1965960" cy="704894"/>
              </a:xfrm>
              <a:prstGeom prst="rect">
                <a:avLst/>
              </a:prstGeom>
              <a:solidFill>
                <a:srgbClr val="963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8A5DBA74-33B9-8AAE-45C2-AD0D4B5ADE08}"/>
                  </a:ext>
                </a:extLst>
              </p:cNvPr>
              <p:cNvSpPr/>
              <p:nvPr/>
            </p:nvSpPr>
            <p:spPr>
              <a:xfrm>
                <a:off x="10569994" y="3938266"/>
                <a:ext cx="1965960" cy="704894"/>
              </a:xfrm>
              <a:prstGeom prst="rect">
                <a:avLst/>
              </a:prstGeom>
              <a:solidFill>
                <a:srgbClr val="017BC6"/>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2ED36046-B9C5-D86E-9375-135675DE9BA2}"/>
                  </a:ext>
                </a:extLst>
              </p:cNvPr>
              <p:cNvSpPr/>
              <p:nvPr/>
            </p:nvSpPr>
            <p:spPr>
              <a:xfrm>
                <a:off x="10569994" y="3238274"/>
                <a:ext cx="1965960" cy="704894"/>
              </a:xfrm>
              <a:prstGeom prst="rect">
                <a:avLst/>
              </a:prstGeom>
              <a:solidFill>
                <a:srgbClr val="05B08F"/>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923B50A6-2210-5161-844F-6573B0A88B44}"/>
                  </a:ext>
                </a:extLst>
              </p:cNvPr>
              <p:cNvSpPr/>
              <p:nvPr/>
            </p:nvSpPr>
            <p:spPr>
              <a:xfrm>
                <a:off x="10569994" y="2538282"/>
                <a:ext cx="1965960" cy="704894"/>
              </a:xfrm>
              <a:prstGeom prst="rect">
                <a:avLst/>
              </a:prstGeom>
              <a:solidFill>
                <a:srgbClr val="E49922"/>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2FB3EBD1-8B8E-93BF-2A00-AC2AC2714A99}"/>
                  </a:ext>
                </a:extLst>
              </p:cNvPr>
              <p:cNvSpPr/>
              <p:nvPr/>
            </p:nvSpPr>
            <p:spPr>
              <a:xfrm>
                <a:off x="10569802" y="1839483"/>
                <a:ext cx="1965960" cy="704894"/>
              </a:xfrm>
              <a:prstGeom prst="rect">
                <a:avLst/>
              </a:prstGeom>
              <a:solidFill>
                <a:srgbClr val="EF6E50"/>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 name="Freeform 88">
              <a:extLst>
                <a:ext uri="{FF2B5EF4-FFF2-40B4-BE49-F238E27FC236}">
                  <a16:creationId xmlns:a16="http://schemas.microsoft.com/office/drawing/2014/main" id="{D0132E76-F371-A874-7EAF-4AEEDD432225}"/>
                </a:ext>
              </a:extLst>
            </p:cNvPr>
            <p:cNvSpPr/>
            <p:nvPr/>
          </p:nvSpPr>
          <p:spPr>
            <a:xfrm>
              <a:off x="7752452" y="2419082"/>
              <a:ext cx="379463" cy="528670"/>
            </a:xfrm>
            <a:custGeom>
              <a:avLst/>
              <a:gdLst>
                <a:gd name="connsiteX0" fmla="*/ 0 w 505951"/>
                <a:gd name="connsiteY0" fmla="*/ 0 h 704894"/>
                <a:gd name="connsiteX1" fmla="*/ 253618 w 505951"/>
                <a:gd name="connsiteY1" fmla="*/ 0 h 704894"/>
                <a:gd name="connsiteX2" fmla="*/ 505951 w 505951"/>
                <a:gd name="connsiteY2" fmla="*/ 344091 h 704894"/>
                <a:gd name="connsiteX3" fmla="*/ 270645 w 505951"/>
                <a:gd name="connsiteY3" fmla="*/ 704894 h 704894"/>
                <a:gd name="connsiteX4" fmla="*/ 0 w 505951"/>
                <a:gd name="connsiteY4" fmla="*/ 704894 h 704894"/>
                <a:gd name="connsiteX0" fmla="*/ 0 w 505951"/>
                <a:gd name="connsiteY0" fmla="*/ 0 h 704894"/>
                <a:gd name="connsiteX1" fmla="*/ 253618 w 505951"/>
                <a:gd name="connsiteY1" fmla="*/ 0 h 704894"/>
                <a:gd name="connsiteX2" fmla="*/ 505951 w 505951"/>
                <a:gd name="connsiteY2" fmla="*/ 344091 h 704894"/>
                <a:gd name="connsiteX3" fmla="*/ 257766 w 505951"/>
                <a:gd name="connsiteY3" fmla="*/ 704894 h 704894"/>
                <a:gd name="connsiteX4" fmla="*/ 0 w 505951"/>
                <a:gd name="connsiteY4" fmla="*/ 704894 h 704894"/>
                <a:gd name="connsiteX5" fmla="*/ 0 w 505951"/>
                <a:gd name="connsiteY5" fmla="*/ 0 h 70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951" h="704894">
                  <a:moveTo>
                    <a:pt x="0" y="0"/>
                  </a:moveTo>
                  <a:lnTo>
                    <a:pt x="253618" y="0"/>
                  </a:lnTo>
                  <a:lnTo>
                    <a:pt x="505951" y="344091"/>
                  </a:lnTo>
                  <a:lnTo>
                    <a:pt x="257766" y="704894"/>
                  </a:lnTo>
                  <a:lnTo>
                    <a:pt x="0" y="704894"/>
                  </a:lnTo>
                  <a:lnTo>
                    <a:pt x="0" y="0"/>
                  </a:lnTo>
                  <a:close/>
                </a:path>
              </a:pathLst>
            </a:custGeom>
            <a:solidFill>
              <a:srgbClr val="EF6E50"/>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Freeform 89">
              <a:extLst>
                <a:ext uri="{FF2B5EF4-FFF2-40B4-BE49-F238E27FC236}">
                  <a16:creationId xmlns:a16="http://schemas.microsoft.com/office/drawing/2014/main" id="{F1704AD4-D82B-CDBF-B7DD-CD81D6502F5E}"/>
                </a:ext>
              </a:extLst>
            </p:cNvPr>
            <p:cNvSpPr/>
            <p:nvPr/>
          </p:nvSpPr>
          <p:spPr>
            <a:xfrm>
              <a:off x="7752452" y="2943926"/>
              <a:ext cx="379463" cy="528670"/>
            </a:xfrm>
            <a:custGeom>
              <a:avLst/>
              <a:gdLst>
                <a:gd name="connsiteX0" fmla="*/ 0 w 505951"/>
                <a:gd name="connsiteY0" fmla="*/ 0 h 704894"/>
                <a:gd name="connsiteX1" fmla="*/ 253618 w 505951"/>
                <a:gd name="connsiteY1" fmla="*/ 0 h 704894"/>
                <a:gd name="connsiteX2" fmla="*/ 505951 w 505951"/>
                <a:gd name="connsiteY2" fmla="*/ 344091 h 704894"/>
                <a:gd name="connsiteX3" fmla="*/ 270645 w 505951"/>
                <a:gd name="connsiteY3" fmla="*/ 704894 h 704894"/>
                <a:gd name="connsiteX4" fmla="*/ 0 w 505951"/>
                <a:gd name="connsiteY4" fmla="*/ 704894 h 704894"/>
                <a:gd name="connsiteX0" fmla="*/ 0 w 505951"/>
                <a:gd name="connsiteY0" fmla="*/ 0 h 704894"/>
                <a:gd name="connsiteX1" fmla="*/ 256577 w 505951"/>
                <a:gd name="connsiteY1" fmla="*/ 0 h 704894"/>
                <a:gd name="connsiteX2" fmla="*/ 505951 w 505951"/>
                <a:gd name="connsiteY2" fmla="*/ 344091 h 704894"/>
                <a:gd name="connsiteX3" fmla="*/ 270645 w 505951"/>
                <a:gd name="connsiteY3" fmla="*/ 704894 h 704894"/>
                <a:gd name="connsiteX4" fmla="*/ 0 w 505951"/>
                <a:gd name="connsiteY4" fmla="*/ 704894 h 704894"/>
                <a:gd name="connsiteX5" fmla="*/ 0 w 505951"/>
                <a:gd name="connsiteY5" fmla="*/ 0 h 70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951" h="704894">
                  <a:moveTo>
                    <a:pt x="0" y="0"/>
                  </a:moveTo>
                  <a:lnTo>
                    <a:pt x="256577" y="0"/>
                  </a:lnTo>
                  <a:lnTo>
                    <a:pt x="505951" y="344091"/>
                  </a:lnTo>
                  <a:lnTo>
                    <a:pt x="270645" y="704894"/>
                  </a:lnTo>
                  <a:lnTo>
                    <a:pt x="0" y="704894"/>
                  </a:lnTo>
                  <a:lnTo>
                    <a:pt x="0" y="0"/>
                  </a:lnTo>
                  <a:close/>
                </a:path>
              </a:pathLst>
            </a:custGeom>
            <a:solidFill>
              <a:srgbClr val="E49922"/>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90">
              <a:extLst>
                <a:ext uri="{FF2B5EF4-FFF2-40B4-BE49-F238E27FC236}">
                  <a16:creationId xmlns:a16="http://schemas.microsoft.com/office/drawing/2014/main" id="{095EDCDC-A541-682A-286B-5F13E92F3C4D}"/>
                </a:ext>
              </a:extLst>
            </p:cNvPr>
            <p:cNvSpPr/>
            <p:nvPr/>
          </p:nvSpPr>
          <p:spPr>
            <a:xfrm>
              <a:off x="7752452" y="3475585"/>
              <a:ext cx="379463" cy="528670"/>
            </a:xfrm>
            <a:custGeom>
              <a:avLst/>
              <a:gdLst>
                <a:gd name="connsiteX0" fmla="*/ 0 w 505951"/>
                <a:gd name="connsiteY0" fmla="*/ 0 h 704894"/>
                <a:gd name="connsiteX1" fmla="*/ 253618 w 505951"/>
                <a:gd name="connsiteY1" fmla="*/ 0 h 704894"/>
                <a:gd name="connsiteX2" fmla="*/ 505951 w 505951"/>
                <a:gd name="connsiteY2" fmla="*/ 344091 h 704894"/>
                <a:gd name="connsiteX3" fmla="*/ 270645 w 505951"/>
                <a:gd name="connsiteY3" fmla="*/ 704894 h 704894"/>
                <a:gd name="connsiteX4" fmla="*/ 0 w 505951"/>
                <a:gd name="connsiteY4" fmla="*/ 704894 h 704894"/>
                <a:gd name="connsiteX0" fmla="*/ 0 w 505951"/>
                <a:gd name="connsiteY0" fmla="*/ 0 h 704894"/>
                <a:gd name="connsiteX1" fmla="*/ 256577 w 505951"/>
                <a:gd name="connsiteY1" fmla="*/ 0 h 704894"/>
                <a:gd name="connsiteX2" fmla="*/ 505951 w 505951"/>
                <a:gd name="connsiteY2" fmla="*/ 344091 h 704894"/>
                <a:gd name="connsiteX3" fmla="*/ 270645 w 505951"/>
                <a:gd name="connsiteY3" fmla="*/ 704894 h 704894"/>
                <a:gd name="connsiteX4" fmla="*/ 0 w 505951"/>
                <a:gd name="connsiteY4" fmla="*/ 704894 h 704894"/>
                <a:gd name="connsiteX5" fmla="*/ 0 w 505951"/>
                <a:gd name="connsiteY5" fmla="*/ 0 h 70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951" h="704894">
                  <a:moveTo>
                    <a:pt x="0" y="0"/>
                  </a:moveTo>
                  <a:lnTo>
                    <a:pt x="256577" y="0"/>
                  </a:lnTo>
                  <a:lnTo>
                    <a:pt x="505951" y="344091"/>
                  </a:lnTo>
                  <a:lnTo>
                    <a:pt x="270645" y="704894"/>
                  </a:lnTo>
                  <a:lnTo>
                    <a:pt x="0" y="704894"/>
                  </a:lnTo>
                  <a:lnTo>
                    <a:pt x="0" y="0"/>
                  </a:lnTo>
                  <a:close/>
                </a:path>
              </a:pathLst>
            </a:custGeom>
            <a:solidFill>
              <a:srgbClr val="05B08F"/>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91">
              <a:extLst>
                <a:ext uri="{FF2B5EF4-FFF2-40B4-BE49-F238E27FC236}">
                  <a16:creationId xmlns:a16="http://schemas.microsoft.com/office/drawing/2014/main" id="{D886A1C2-B1E2-D119-1C74-B6E5CCE43D19}"/>
                </a:ext>
              </a:extLst>
            </p:cNvPr>
            <p:cNvSpPr/>
            <p:nvPr/>
          </p:nvSpPr>
          <p:spPr>
            <a:xfrm>
              <a:off x="7752452" y="3997008"/>
              <a:ext cx="379463" cy="528670"/>
            </a:xfrm>
            <a:custGeom>
              <a:avLst/>
              <a:gdLst>
                <a:gd name="connsiteX0" fmla="*/ 0 w 505951"/>
                <a:gd name="connsiteY0" fmla="*/ 0 h 704894"/>
                <a:gd name="connsiteX1" fmla="*/ 253618 w 505951"/>
                <a:gd name="connsiteY1" fmla="*/ 0 h 704894"/>
                <a:gd name="connsiteX2" fmla="*/ 505951 w 505951"/>
                <a:gd name="connsiteY2" fmla="*/ 344091 h 704894"/>
                <a:gd name="connsiteX3" fmla="*/ 270645 w 505951"/>
                <a:gd name="connsiteY3" fmla="*/ 704894 h 704894"/>
                <a:gd name="connsiteX4" fmla="*/ 0 w 505951"/>
                <a:gd name="connsiteY4" fmla="*/ 704894 h 704894"/>
                <a:gd name="connsiteX0" fmla="*/ 0 w 505951"/>
                <a:gd name="connsiteY0" fmla="*/ 0 h 704894"/>
                <a:gd name="connsiteX1" fmla="*/ 256577 w 505951"/>
                <a:gd name="connsiteY1" fmla="*/ 0 h 704894"/>
                <a:gd name="connsiteX2" fmla="*/ 505951 w 505951"/>
                <a:gd name="connsiteY2" fmla="*/ 344091 h 704894"/>
                <a:gd name="connsiteX3" fmla="*/ 270645 w 505951"/>
                <a:gd name="connsiteY3" fmla="*/ 704894 h 704894"/>
                <a:gd name="connsiteX4" fmla="*/ 0 w 505951"/>
                <a:gd name="connsiteY4" fmla="*/ 704894 h 704894"/>
                <a:gd name="connsiteX5" fmla="*/ 0 w 505951"/>
                <a:gd name="connsiteY5" fmla="*/ 0 h 70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951" h="704894">
                  <a:moveTo>
                    <a:pt x="0" y="0"/>
                  </a:moveTo>
                  <a:lnTo>
                    <a:pt x="256577" y="0"/>
                  </a:lnTo>
                  <a:lnTo>
                    <a:pt x="505951" y="344091"/>
                  </a:lnTo>
                  <a:lnTo>
                    <a:pt x="270645" y="704894"/>
                  </a:lnTo>
                  <a:lnTo>
                    <a:pt x="0" y="704894"/>
                  </a:lnTo>
                  <a:lnTo>
                    <a:pt x="0" y="0"/>
                  </a:lnTo>
                  <a:close/>
                </a:path>
              </a:pathLst>
            </a:custGeom>
            <a:solidFill>
              <a:srgbClr val="017BC6"/>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Freeform 92">
              <a:extLst>
                <a:ext uri="{FF2B5EF4-FFF2-40B4-BE49-F238E27FC236}">
                  <a16:creationId xmlns:a16="http://schemas.microsoft.com/office/drawing/2014/main" id="{00721AA7-45A6-8267-FEC7-7161DD338DD8}"/>
                </a:ext>
              </a:extLst>
            </p:cNvPr>
            <p:cNvSpPr/>
            <p:nvPr/>
          </p:nvSpPr>
          <p:spPr>
            <a:xfrm>
              <a:off x="7752452" y="4520067"/>
              <a:ext cx="401757" cy="519040"/>
            </a:xfrm>
            <a:custGeom>
              <a:avLst/>
              <a:gdLst>
                <a:gd name="connsiteX0" fmla="*/ 0 w 505951"/>
                <a:gd name="connsiteY0" fmla="*/ 0 h 704894"/>
                <a:gd name="connsiteX1" fmla="*/ 253618 w 505951"/>
                <a:gd name="connsiteY1" fmla="*/ 0 h 704894"/>
                <a:gd name="connsiteX2" fmla="*/ 505951 w 505951"/>
                <a:gd name="connsiteY2" fmla="*/ 344091 h 704894"/>
                <a:gd name="connsiteX3" fmla="*/ 270645 w 505951"/>
                <a:gd name="connsiteY3" fmla="*/ 704894 h 704894"/>
                <a:gd name="connsiteX4" fmla="*/ 0 w 505951"/>
                <a:gd name="connsiteY4" fmla="*/ 704894 h 704894"/>
                <a:gd name="connsiteX0" fmla="*/ 0 w 505951"/>
                <a:gd name="connsiteY0" fmla="*/ 0 h 704894"/>
                <a:gd name="connsiteX1" fmla="*/ 256577 w 505951"/>
                <a:gd name="connsiteY1" fmla="*/ 0 h 704894"/>
                <a:gd name="connsiteX2" fmla="*/ 505951 w 505951"/>
                <a:gd name="connsiteY2" fmla="*/ 344091 h 704894"/>
                <a:gd name="connsiteX3" fmla="*/ 270645 w 505951"/>
                <a:gd name="connsiteY3" fmla="*/ 704894 h 704894"/>
                <a:gd name="connsiteX4" fmla="*/ 0 w 505951"/>
                <a:gd name="connsiteY4" fmla="*/ 704894 h 704894"/>
                <a:gd name="connsiteX5" fmla="*/ 0 w 505951"/>
                <a:gd name="connsiteY5" fmla="*/ 0 h 70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951" h="704894">
                  <a:moveTo>
                    <a:pt x="0" y="0"/>
                  </a:moveTo>
                  <a:lnTo>
                    <a:pt x="256577" y="0"/>
                  </a:lnTo>
                  <a:lnTo>
                    <a:pt x="505951" y="344091"/>
                  </a:lnTo>
                  <a:lnTo>
                    <a:pt x="270645" y="704894"/>
                  </a:lnTo>
                  <a:lnTo>
                    <a:pt x="0" y="704894"/>
                  </a:lnTo>
                  <a:lnTo>
                    <a:pt x="0" y="0"/>
                  </a:lnTo>
                  <a:close/>
                </a:path>
              </a:pathLst>
            </a:custGeom>
            <a:solidFill>
              <a:srgbClr val="963596"/>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5452EC7-D912-4048-86DD-CB9A2272AC00}"/>
                </a:ext>
              </a:extLst>
            </p:cNvPr>
            <p:cNvSpPr txBox="1"/>
            <p:nvPr/>
          </p:nvSpPr>
          <p:spPr>
            <a:xfrm>
              <a:off x="7751240" y="2534615"/>
              <a:ext cx="306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89" name="TextBox 88">
              <a:extLst>
                <a:ext uri="{FF2B5EF4-FFF2-40B4-BE49-F238E27FC236}">
                  <a16:creationId xmlns:a16="http://schemas.microsoft.com/office/drawing/2014/main" id="{973E67F5-5ADE-2430-7A81-80583E02C212}"/>
                </a:ext>
              </a:extLst>
            </p:cNvPr>
            <p:cNvSpPr txBox="1"/>
            <p:nvPr/>
          </p:nvSpPr>
          <p:spPr>
            <a:xfrm>
              <a:off x="7751240" y="3059051"/>
              <a:ext cx="306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90" name="TextBox 89">
              <a:extLst>
                <a:ext uri="{FF2B5EF4-FFF2-40B4-BE49-F238E27FC236}">
                  <a16:creationId xmlns:a16="http://schemas.microsoft.com/office/drawing/2014/main" id="{778DAF6E-D69F-2800-C687-5EF0FDEBEB65}"/>
                </a:ext>
              </a:extLst>
            </p:cNvPr>
            <p:cNvSpPr txBox="1"/>
            <p:nvPr/>
          </p:nvSpPr>
          <p:spPr>
            <a:xfrm>
              <a:off x="7751240" y="3583486"/>
              <a:ext cx="306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91" name="TextBox 90">
              <a:extLst>
                <a:ext uri="{FF2B5EF4-FFF2-40B4-BE49-F238E27FC236}">
                  <a16:creationId xmlns:a16="http://schemas.microsoft.com/office/drawing/2014/main" id="{4E6D05B0-DBD1-2E4F-DE41-73374BD80341}"/>
                </a:ext>
              </a:extLst>
            </p:cNvPr>
            <p:cNvSpPr txBox="1"/>
            <p:nvPr/>
          </p:nvSpPr>
          <p:spPr>
            <a:xfrm>
              <a:off x="7751240" y="4107922"/>
              <a:ext cx="306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92" name="TextBox 91">
              <a:extLst>
                <a:ext uri="{FF2B5EF4-FFF2-40B4-BE49-F238E27FC236}">
                  <a16:creationId xmlns:a16="http://schemas.microsoft.com/office/drawing/2014/main" id="{3CECCD59-4762-19E7-A572-C3F558A76872}"/>
                </a:ext>
              </a:extLst>
            </p:cNvPr>
            <p:cNvSpPr txBox="1"/>
            <p:nvPr/>
          </p:nvSpPr>
          <p:spPr>
            <a:xfrm>
              <a:off x="7751240" y="4622270"/>
              <a:ext cx="306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5</a:t>
              </a:r>
            </a:p>
          </p:txBody>
        </p:sp>
        <p:sp>
          <p:nvSpPr>
            <p:cNvPr id="93" name="TextBox 92">
              <a:extLst>
                <a:ext uri="{FF2B5EF4-FFF2-40B4-BE49-F238E27FC236}">
                  <a16:creationId xmlns:a16="http://schemas.microsoft.com/office/drawing/2014/main" id="{CA5198F0-2D10-D83E-DCD4-D196B767082E}"/>
                </a:ext>
              </a:extLst>
            </p:cNvPr>
            <p:cNvSpPr txBox="1">
              <a:spLocks/>
            </p:cNvSpPr>
            <p:nvPr/>
          </p:nvSpPr>
          <p:spPr>
            <a:xfrm>
              <a:off x="6387218" y="2496923"/>
              <a:ext cx="1283830" cy="414017"/>
            </a:xfrm>
            <a:prstGeom prst="rect">
              <a:avLst/>
            </a:prstGeom>
          </p:spPr>
          <p:txBody>
            <a:bodyPr vert="horz" wrap="square" lIns="0" tIns="0" rIns="0" bIns="0" rtlCol="0" anchor="ctr">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171450" marR="0" lvl="1" indent="-171450" algn="l" defTabSz="685122" rtl="0" eaLnBrk="1" fontAlgn="base" latinLnBrk="0" hangingPunct="1">
                <a:lnSpc>
                  <a:spcPct val="100000"/>
                </a:lnSpc>
                <a:spcBef>
                  <a:spcPct val="0"/>
                </a:spcBef>
                <a:spcAft>
                  <a:spcPct val="0"/>
                </a:spcAft>
                <a:buClrTx/>
                <a:buSzPct val="125000"/>
                <a:buFont typeface="Wingdings" panose="05000000000000000000" pitchFamily="2" charset="2"/>
                <a:buChar char="ü"/>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Validate the different filters across Industry, Portfolio and Company</a:t>
              </a:r>
            </a:p>
          </p:txBody>
        </p:sp>
      </p:grpSp>
      <p:sp>
        <p:nvSpPr>
          <p:cNvPr id="99" name="TextBox 98">
            <a:extLst>
              <a:ext uri="{FF2B5EF4-FFF2-40B4-BE49-F238E27FC236}">
                <a16:creationId xmlns:a16="http://schemas.microsoft.com/office/drawing/2014/main" id="{0C48D935-4CDC-211A-145A-2C86BCAC80EF}"/>
              </a:ext>
            </a:extLst>
          </p:cNvPr>
          <p:cNvSpPr txBox="1">
            <a:spLocks/>
          </p:cNvSpPr>
          <p:nvPr/>
        </p:nvSpPr>
        <p:spPr>
          <a:xfrm>
            <a:off x="6319218" y="3060491"/>
            <a:ext cx="2297107" cy="577217"/>
          </a:xfrm>
          <a:prstGeom prst="rect">
            <a:avLst/>
          </a:prstGeom>
        </p:spPr>
        <p:txBody>
          <a:bodyPr vert="horz" wrap="square" lIns="0" tIns="0" rIns="0" bIns="0" rtlCol="0" anchor="ctr">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171450" marR="0" lvl="1" indent="-171450" algn="l" defTabSz="685122" rtl="0" eaLnBrk="1" fontAlgn="base" latinLnBrk="0" hangingPunct="1">
              <a:lnSpc>
                <a:spcPct val="100000"/>
              </a:lnSpc>
              <a:spcBef>
                <a:spcPct val="0"/>
              </a:spcBef>
              <a:spcAft>
                <a:spcPct val="0"/>
              </a:spcAft>
              <a:buClrTx/>
              <a:buSzPct val="125000"/>
              <a:buFont typeface="Wingdings" panose="05000000000000000000" pitchFamily="2" charset="2"/>
              <a:buChar char="ü"/>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Validate  the Data fetched for a period is accurate</a:t>
            </a:r>
          </a:p>
        </p:txBody>
      </p:sp>
      <p:sp>
        <p:nvSpPr>
          <p:cNvPr id="100" name="TextBox 99">
            <a:extLst>
              <a:ext uri="{FF2B5EF4-FFF2-40B4-BE49-F238E27FC236}">
                <a16:creationId xmlns:a16="http://schemas.microsoft.com/office/drawing/2014/main" id="{5C708152-1A67-D0A3-5096-358F423E818E}"/>
              </a:ext>
            </a:extLst>
          </p:cNvPr>
          <p:cNvSpPr txBox="1">
            <a:spLocks/>
          </p:cNvSpPr>
          <p:nvPr/>
        </p:nvSpPr>
        <p:spPr>
          <a:xfrm>
            <a:off x="6309916" y="3789108"/>
            <a:ext cx="2297107" cy="577217"/>
          </a:xfrm>
          <a:prstGeom prst="rect">
            <a:avLst/>
          </a:prstGeom>
        </p:spPr>
        <p:txBody>
          <a:bodyPr vert="horz" wrap="square" lIns="0" tIns="0" rIns="0" bIns="0" rtlCol="0" anchor="ctr">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171450" marR="0" lvl="1" indent="-171450" algn="l" defTabSz="685122" rtl="0" eaLnBrk="1" fontAlgn="base" latinLnBrk="0" hangingPunct="1">
              <a:lnSpc>
                <a:spcPct val="100000"/>
              </a:lnSpc>
              <a:spcBef>
                <a:spcPct val="0"/>
              </a:spcBef>
              <a:spcAft>
                <a:spcPct val="0"/>
              </a:spcAft>
              <a:buClrTx/>
              <a:buSzPct val="125000"/>
              <a:buFont typeface="Wingdings" panose="05000000000000000000" pitchFamily="2" charset="2"/>
              <a:buChar char="ü"/>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Automated Validation of the Article 9 Calculations</a:t>
            </a:r>
          </a:p>
        </p:txBody>
      </p:sp>
      <p:sp>
        <p:nvSpPr>
          <p:cNvPr id="101" name="TextBox 100">
            <a:extLst>
              <a:ext uri="{FF2B5EF4-FFF2-40B4-BE49-F238E27FC236}">
                <a16:creationId xmlns:a16="http://schemas.microsoft.com/office/drawing/2014/main" id="{A2B62DAB-3B46-7478-67E0-84652E161DA9}"/>
              </a:ext>
            </a:extLst>
          </p:cNvPr>
          <p:cNvSpPr txBox="1">
            <a:spLocks/>
          </p:cNvSpPr>
          <p:nvPr/>
        </p:nvSpPr>
        <p:spPr>
          <a:xfrm>
            <a:off x="6309915" y="4556430"/>
            <a:ext cx="2297107" cy="577217"/>
          </a:xfrm>
          <a:prstGeom prst="rect">
            <a:avLst/>
          </a:prstGeom>
        </p:spPr>
        <p:txBody>
          <a:bodyPr vert="horz" wrap="square" lIns="0" tIns="0" rIns="0" bIns="0" rtlCol="0" anchor="ctr">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171450" marR="0" lvl="1" indent="-171450" algn="l" defTabSz="685122" rtl="0" eaLnBrk="1" fontAlgn="base" latinLnBrk="0" hangingPunct="1">
              <a:lnSpc>
                <a:spcPct val="100000"/>
              </a:lnSpc>
              <a:spcBef>
                <a:spcPct val="0"/>
              </a:spcBef>
              <a:spcAft>
                <a:spcPct val="0"/>
              </a:spcAft>
              <a:buClrTx/>
              <a:buSzPct val="125000"/>
              <a:buFont typeface="Wingdings" panose="05000000000000000000" pitchFamily="2" charset="2"/>
              <a:buChar char="ü"/>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Audit Log Validations </a:t>
            </a:r>
          </a:p>
        </p:txBody>
      </p:sp>
      <p:sp>
        <p:nvSpPr>
          <p:cNvPr id="102" name="TextBox 101">
            <a:extLst>
              <a:ext uri="{FF2B5EF4-FFF2-40B4-BE49-F238E27FC236}">
                <a16:creationId xmlns:a16="http://schemas.microsoft.com/office/drawing/2014/main" id="{A6424094-A75A-665D-1B20-57102B613E9D}"/>
              </a:ext>
            </a:extLst>
          </p:cNvPr>
          <p:cNvSpPr txBox="1">
            <a:spLocks/>
          </p:cNvSpPr>
          <p:nvPr/>
        </p:nvSpPr>
        <p:spPr>
          <a:xfrm>
            <a:off x="6295748" y="5223729"/>
            <a:ext cx="2297107" cy="577217"/>
          </a:xfrm>
          <a:prstGeom prst="rect">
            <a:avLst/>
          </a:prstGeom>
        </p:spPr>
        <p:txBody>
          <a:bodyPr vert="horz" wrap="square" lIns="0" tIns="0" rIns="0" bIns="0" rtlCol="0" anchor="ctr">
            <a:noAutofit/>
          </a:bodyPr>
          <a:lstStyle>
            <a:lvl1pPr marL="0" lvl="0" indent="0" defTabSz="685122" eaLnBrk="1" latinLnBrk="0" hangingPunct="1">
              <a:buClr>
                <a:schemeClr val="tx2"/>
              </a:buClr>
              <a:buSzPct val="100000"/>
              <a:defRPr sz="1071" baseline="0">
                <a:latin typeface="+mn-lt"/>
              </a:defRPr>
            </a:lvl1pPr>
            <a:lvl2pPr marL="148200" lvl="1" indent="-146986" defTabSz="685122" eaLnBrk="1" latinLnBrk="0" hangingPunct="1">
              <a:buClr>
                <a:schemeClr val="tx2"/>
              </a:buClr>
              <a:buSzPct val="125000"/>
              <a:buFont typeface="Arial" charset="0"/>
              <a:buChar char="▪"/>
              <a:defRPr sz="1071" baseline="0">
                <a:latin typeface="+mn-lt"/>
              </a:defRPr>
            </a:lvl2pPr>
            <a:lvl3pPr marL="349849" lvl="2" indent="-200435" defTabSz="685122" eaLnBrk="1" latinLnBrk="0" hangingPunct="1">
              <a:buClr>
                <a:schemeClr val="tx2"/>
              </a:buClr>
              <a:buSzPct val="120000"/>
              <a:buFont typeface="Arial" charset="0"/>
              <a:buChar char="–"/>
              <a:defRPr sz="1071" baseline="0">
                <a:latin typeface="+mn-lt"/>
              </a:defRPr>
            </a:lvl3pPr>
            <a:lvl4pPr marL="470111" lvl="3" indent="-119046" defTabSz="685122" eaLnBrk="1" latinLnBrk="0" hangingPunct="1">
              <a:buClr>
                <a:schemeClr val="tx2"/>
              </a:buClr>
              <a:buSzPct val="120000"/>
              <a:buFont typeface="Arial" charset="0"/>
              <a:buChar char="▫"/>
              <a:defRPr sz="1071" baseline="0">
                <a:latin typeface="+mn-lt"/>
              </a:defRPr>
            </a:lvl4pPr>
            <a:lvl5pPr marL="573753" lvl="4" indent="-99610" defTabSz="685122" eaLnBrk="1" latinLnBrk="0" hangingPunct="1">
              <a:buClr>
                <a:schemeClr val="tx2"/>
              </a:buClr>
              <a:buSzPct val="89000"/>
              <a:buFont typeface="Arial" charset="0"/>
              <a:buChar char="-"/>
              <a:defRPr sz="1071" baseline="0">
                <a:latin typeface="+mn-lt"/>
              </a:defRPr>
            </a:lvl5pPr>
            <a:lvl6pPr marL="573753" indent="-99610" defTabSz="685122" fontAlgn="base">
              <a:spcBef>
                <a:spcPct val="0"/>
              </a:spcBef>
              <a:spcAft>
                <a:spcPct val="0"/>
              </a:spcAft>
              <a:buClr>
                <a:schemeClr val="tx2"/>
              </a:buClr>
              <a:buSzPct val="89000"/>
              <a:buFont typeface="Arial" charset="0"/>
              <a:buChar char="-"/>
              <a:defRPr baseline="0">
                <a:latin typeface="+mn-lt"/>
              </a:defRPr>
            </a:lvl6pPr>
            <a:lvl7pPr marL="573753" indent="-99610" defTabSz="685122" fontAlgn="base">
              <a:spcBef>
                <a:spcPct val="0"/>
              </a:spcBef>
              <a:spcAft>
                <a:spcPct val="0"/>
              </a:spcAft>
              <a:buClr>
                <a:schemeClr val="tx2"/>
              </a:buClr>
              <a:buSzPct val="89000"/>
              <a:buFont typeface="Arial" charset="0"/>
              <a:buChar char="-"/>
              <a:defRPr baseline="0">
                <a:latin typeface="+mn-lt"/>
              </a:defRPr>
            </a:lvl7pPr>
            <a:lvl8pPr marL="573753" indent="-99610" defTabSz="685122" fontAlgn="base">
              <a:spcBef>
                <a:spcPct val="0"/>
              </a:spcBef>
              <a:spcAft>
                <a:spcPct val="0"/>
              </a:spcAft>
              <a:buClr>
                <a:schemeClr val="tx2"/>
              </a:buClr>
              <a:buSzPct val="89000"/>
              <a:buFont typeface="Arial" charset="0"/>
              <a:buChar char="-"/>
              <a:defRPr baseline="0">
                <a:latin typeface="+mn-lt"/>
              </a:defRPr>
            </a:lvl8pPr>
            <a:lvl9pPr marL="573753" indent="-99610" defTabSz="685122" fontAlgn="base">
              <a:spcBef>
                <a:spcPct val="0"/>
              </a:spcBef>
              <a:spcAft>
                <a:spcPct val="0"/>
              </a:spcAft>
              <a:buClr>
                <a:schemeClr val="tx2"/>
              </a:buClr>
              <a:buSzPct val="89000"/>
              <a:buFont typeface="Arial" charset="0"/>
              <a:buChar char="-"/>
              <a:defRPr baseline="0">
                <a:latin typeface="+mn-lt"/>
              </a:defRPr>
            </a:lvl9pPr>
          </a:lstStyle>
          <a:p>
            <a:pPr marL="171450" marR="0" lvl="1" indent="-171450" algn="l" defTabSz="685122" rtl="0" eaLnBrk="1" fontAlgn="base" latinLnBrk="0" hangingPunct="1">
              <a:lnSpc>
                <a:spcPct val="100000"/>
              </a:lnSpc>
              <a:spcBef>
                <a:spcPct val="0"/>
              </a:spcBef>
              <a:spcAft>
                <a:spcPct val="0"/>
              </a:spcAft>
              <a:buClrTx/>
              <a:buSzPct val="125000"/>
              <a:buFont typeface="Wingdings" panose="05000000000000000000" pitchFamily="2" charset="2"/>
              <a:buChar char="ü"/>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Validation of different ESG parameters </a:t>
            </a:r>
          </a:p>
        </p:txBody>
      </p:sp>
      <p:sp>
        <p:nvSpPr>
          <p:cNvPr id="103" name="Title 1">
            <a:extLst>
              <a:ext uri="{FF2B5EF4-FFF2-40B4-BE49-F238E27FC236}">
                <a16:creationId xmlns:a16="http://schemas.microsoft.com/office/drawing/2014/main" id="{A59B7C8F-0BF6-A024-B265-DF890600411C}"/>
              </a:ext>
            </a:extLst>
          </p:cNvPr>
          <p:cNvSpPr txBox="1">
            <a:spLocks/>
          </p:cNvSpPr>
          <p:nvPr/>
        </p:nvSpPr>
        <p:spPr>
          <a:xfrm>
            <a:off x="6611290" y="1902962"/>
            <a:ext cx="1945765" cy="276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0" rIns="0" bIns="0" rtlCol="0" anchor="t" anchorCtr="0">
            <a:spAutoFit/>
          </a:bodyPr>
          <a:lstStyle>
            <a:lvl1pPr algn="l" defTabSz="1973924" rtl="0" eaLnBrk="1" latinLnBrk="0" hangingPunct="1">
              <a:lnSpc>
                <a:spcPct val="70000"/>
              </a:lnSpc>
              <a:spcBef>
                <a:spcPct val="0"/>
              </a:spcBef>
              <a:buNone/>
              <a:defRPr sz="6000" kern="1200">
                <a:solidFill>
                  <a:schemeClr val="tx2"/>
                </a:solidFill>
                <a:latin typeface="+mj-lt"/>
                <a:ea typeface="+mj-ea"/>
                <a:cs typeface="+mj-cs"/>
              </a:defRPr>
            </a:lvl1pPr>
          </a:lstStyle>
          <a:p>
            <a:pPr marL="0" marR="0" lvl="0" indent="0" algn="ctr" defTabSz="1973924"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KPMG Bold" panose="020B0803030202040204" pitchFamily="34" charset="0"/>
                <a:ea typeface="+mj-ea"/>
                <a:cs typeface="+mj-cs"/>
              </a:rPr>
              <a:t>TESTIN G TECHNIQUES</a:t>
            </a:r>
          </a:p>
        </p:txBody>
      </p:sp>
    </p:spTree>
    <p:extLst>
      <p:ext uri="{BB962C8B-B14F-4D97-AF65-F5344CB8AC3E}">
        <p14:creationId xmlns:p14="http://schemas.microsoft.com/office/powerpoint/2010/main" val="431822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8086AEC-04C2-4BC4-BFB8-0135965C7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20C3BE3F-B8A9-4DC9-A867-EC91736FA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035" name="Group 1034">
            <a:extLst>
              <a:ext uri="{FF2B5EF4-FFF2-40B4-BE49-F238E27FC236}">
                <a16:creationId xmlns:a16="http://schemas.microsoft.com/office/drawing/2014/main" id="{0CA2F3D1-53F2-478B-949B-6D4EA2E4E4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55386"/>
            <a:ext cx="5378624" cy="6402614"/>
            <a:chOff x="-19221" y="197691"/>
            <a:chExt cx="5378624" cy="6402614"/>
          </a:xfrm>
        </p:grpSpPr>
        <p:sp>
          <p:nvSpPr>
            <p:cNvPr id="1036" name="Freeform: Shape 1035">
              <a:extLst>
                <a:ext uri="{FF2B5EF4-FFF2-40B4-BE49-F238E27FC236}">
                  <a16:creationId xmlns:a16="http://schemas.microsoft.com/office/drawing/2014/main" id="{6E53A4EE-6F9B-4EC8-9840-708F509D9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CD8289AA-777C-4230-BABC-203458BF6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8" name="Freeform: Shape 1037">
              <a:extLst>
                <a:ext uri="{FF2B5EF4-FFF2-40B4-BE49-F238E27FC236}">
                  <a16:creationId xmlns:a16="http://schemas.microsoft.com/office/drawing/2014/main" id="{39D76777-71BF-4FFF-B568-E58E46EB1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Shape 1038">
              <a:extLst>
                <a:ext uri="{FF2B5EF4-FFF2-40B4-BE49-F238E27FC236}">
                  <a16:creationId xmlns:a16="http://schemas.microsoft.com/office/drawing/2014/main" id="{72CDCD53-6393-431A-9E75-109BC8362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Freeform: Shape 1039">
              <a:extLst>
                <a:ext uri="{FF2B5EF4-FFF2-40B4-BE49-F238E27FC236}">
                  <a16:creationId xmlns:a16="http://schemas.microsoft.com/office/drawing/2014/main" id="{DA62198F-7D76-4A2A-9669-40E5E8A3C8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itle 3">
            <a:extLst>
              <a:ext uri="{FF2B5EF4-FFF2-40B4-BE49-F238E27FC236}">
                <a16:creationId xmlns:a16="http://schemas.microsoft.com/office/drawing/2014/main" id="{09F97D32-7370-9A71-1F55-31FBB6C6FB90}"/>
              </a:ext>
            </a:extLst>
          </p:cNvPr>
          <p:cNvSpPr txBox="1">
            <a:spLocks/>
          </p:cNvSpPr>
          <p:nvPr/>
        </p:nvSpPr>
        <p:spPr>
          <a:xfrm>
            <a:off x="396035" y="2101894"/>
            <a:ext cx="3659777" cy="2820908"/>
          </a:xfrm>
          <a:prstGeom prst="rect">
            <a:avLst/>
          </a:prstGeom>
        </p:spPr>
        <p:txBody>
          <a:bodyPr vert="horz" lIns="91440" tIns="45720" rIns="91440" bIns="45720" rtlCol="0" anchor="ctr" anchorCtr="0">
            <a:normAutofit fontScale="92500"/>
          </a:bodyPr>
          <a:lstStyle>
            <a:lvl1pPr algn="l" defTabSz="914400" rtl="0" eaLnBrk="1" latinLnBrk="0" hangingPunct="1">
              <a:lnSpc>
                <a:spcPct val="70000"/>
              </a:lnSpc>
              <a:spcBef>
                <a:spcPct val="0"/>
              </a:spcBef>
              <a:buNone/>
              <a:defRPr sz="11000" kern="1200" baseline="0">
                <a:solidFill>
                  <a:schemeClr val="bg1"/>
                </a:solidFill>
                <a:latin typeface="+mj-lt"/>
                <a:ea typeface="+mj-ea"/>
                <a:cs typeface="+mj-cs"/>
              </a:defRPr>
            </a:lvl1pPr>
          </a:lstStyle>
          <a:p>
            <a:pPr marL="0" marR="0" lvl="0" indent="0" fontAlgn="auto">
              <a:lnSpc>
                <a:spcPct val="90000"/>
              </a:lnSpc>
              <a:spcAft>
                <a:spcPts val="600"/>
              </a:spcAft>
              <a:buClrTx/>
              <a:buSzTx/>
              <a:tabLst/>
              <a:defRPr/>
            </a:pPr>
            <a:r>
              <a:rPr lang="en-US" sz="11500">
                <a:solidFill>
                  <a:schemeClr val="tx1"/>
                </a:solidFill>
                <a:latin typeface="KPMG Extralight"/>
              </a:rPr>
              <a:t>Thank you</a:t>
            </a:r>
          </a:p>
        </p:txBody>
      </p:sp>
      <p:grpSp>
        <p:nvGrpSpPr>
          <p:cNvPr id="5" name="Group 4">
            <a:extLst>
              <a:ext uri="{FF2B5EF4-FFF2-40B4-BE49-F238E27FC236}">
                <a16:creationId xmlns:a16="http://schemas.microsoft.com/office/drawing/2014/main" id="{5616B048-5851-BCA6-DB78-7E9607800703}"/>
              </a:ext>
            </a:extLst>
          </p:cNvPr>
          <p:cNvGrpSpPr>
            <a:grpSpLocks noChangeAspect="1"/>
          </p:cNvGrpSpPr>
          <p:nvPr/>
        </p:nvGrpSpPr>
        <p:grpSpPr>
          <a:xfrm>
            <a:off x="6225315" y="0"/>
            <a:ext cx="5962789" cy="6858000"/>
            <a:chOff x="6225997" y="-2458"/>
            <a:chExt cx="5962785" cy="6858000"/>
          </a:xfrm>
        </p:grpSpPr>
        <p:pic>
          <p:nvPicPr>
            <p:cNvPr id="1026" name="Picture 2">
              <a:extLst>
                <a:ext uri="{FF2B5EF4-FFF2-40B4-BE49-F238E27FC236}">
                  <a16:creationId xmlns:a16="http://schemas.microsoft.com/office/drawing/2014/main" id="{7F67286D-E652-70BC-33AA-D8FC150966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97" r="3255" b="-1"/>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C1F3163-5D44-CD30-99C3-E8F1B8584946}"/>
                </a:ext>
              </a:extLst>
            </p:cNvPr>
            <p:cNvPicPr>
              <a:picLocks noChangeAspect="1"/>
            </p:cNvPicPr>
            <p:nvPr/>
          </p:nvPicPr>
          <p:blipFill rotWithShape="1">
            <a:blip r:embed="rId3"/>
            <a:srcRect l="30458" t="29652" r="24331" b="7635"/>
            <a:stretch/>
          </p:blipFill>
          <p:spPr>
            <a:xfrm>
              <a:off x="7690420" y="2301237"/>
              <a:ext cx="3037342" cy="292608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spTree>
    <p:extLst>
      <p:ext uri="{BB962C8B-B14F-4D97-AF65-F5344CB8AC3E}">
        <p14:creationId xmlns:p14="http://schemas.microsoft.com/office/powerpoint/2010/main" val="4120065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4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a:solidFill>
                  <a:schemeClr val="bg1"/>
                </a:solidFill>
                <a:latin typeface="KPMG Extralight"/>
              </a:rPr>
              <a:t>SOCIAL IMPACT BY KPMG QE TEAM</a:t>
            </a:r>
          </a:p>
        </p:txBody>
      </p:sp>
      <p:pic>
        <p:nvPicPr>
          <p:cNvPr id="2" name="Picture 2" descr="Diversity Series: What is Inclusion? - Paramount Training &amp;amp; Development |  Courses, Training and Workshops in Brisbane Sydney Melbourne Perth Canberra  Adelaide Plus More.">
            <a:extLst>
              <a:ext uri="{FF2B5EF4-FFF2-40B4-BE49-F238E27FC236}">
                <a16:creationId xmlns:a16="http://schemas.microsoft.com/office/drawing/2014/main" id="{083184DA-29E9-85DC-0850-D698311E0A41}"/>
              </a:ext>
            </a:extLst>
          </p:cNvPr>
          <p:cNvPicPr preferRelativeResize="0">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028244"/>
            <a:ext cx="7188199" cy="479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58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Social Impact</a:t>
            </a:r>
          </a:p>
        </p:txBody>
      </p:sp>
      <p:cxnSp>
        <p:nvCxnSpPr>
          <p:cNvPr id="15" name="Straight Connector 14">
            <a:extLst>
              <a:ext uri="{FF2B5EF4-FFF2-40B4-BE49-F238E27FC236}">
                <a16:creationId xmlns:a16="http://schemas.microsoft.com/office/drawing/2014/main" id="{92093950-BA74-CC2D-9541-C4FD51CF88FE}"/>
              </a:ext>
            </a:extLst>
          </p:cNvPr>
          <p:cNvCxnSpPr/>
          <p:nvPr/>
        </p:nvCxnSpPr>
        <p:spPr>
          <a:xfrm>
            <a:off x="1790319" y="2242336"/>
            <a:ext cx="2056114" cy="0"/>
          </a:xfrm>
          <a:prstGeom prst="line">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4BFBEE-93AF-230E-06C2-864B51A9F2D1}"/>
              </a:ext>
            </a:extLst>
          </p:cNvPr>
          <p:cNvCxnSpPr/>
          <p:nvPr/>
        </p:nvCxnSpPr>
        <p:spPr>
          <a:xfrm>
            <a:off x="2693469" y="3152512"/>
            <a:ext cx="1152964" cy="0"/>
          </a:xfrm>
          <a:prstGeom prst="line">
            <a:avLst/>
          </a:prstGeom>
          <a:ln>
            <a:solidFill>
              <a:srgbClr val="0091D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1B1998-4081-8683-F7C7-C92BEE999A95}"/>
              </a:ext>
            </a:extLst>
          </p:cNvPr>
          <p:cNvCxnSpPr/>
          <p:nvPr/>
        </p:nvCxnSpPr>
        <p:spPr>
          <a:xfrm>
            <a:off x="2892647" y="4100717"/>
            <a:ext cx="953786" cy="0"/>
          </a:xfrm>
          <a:prstGeom prst="line">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E7CF1E-7A82-F76D-1D07-30BB5F00612A}"/>
              </a:ext>
            </a:extLst>
          </p:cNvPr>
          <p:cNvCxnSpPr/>
          <p:nvPr/>
        </p:nvCxnSpPr>
        <p:spPr>
          <a:xfrm>
            <a:off x="2693469" y="5040839"/>
            <a:ext cx="1152964" cy="0"/>
          </a:xfrm>
          <a:prstGeom prst="line">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351CC47-0863-550C-CA31-57D917D8BF7F}"/>
              </a:ext>
            </a:extLst>
          </p:cNvPr>
          <p:cNvCxnSpPr/>
          <p:nvPr/>
        </p:nvCxnSpPr>
        <p:spPr>
          <a:xfrm>
            <a:off x="1790319" y="5940807"/>
            <a:ext cx="2056114" cy="0"/>
          </a:xfrm>
          <a:prstGeom prst="line">
            <a:avLst/>
          </a:prstGeom>
          <a:ln>
            <a:solidFill>
              <a:srgbClr val="00A3A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B83B147-77A1-ED94-B780-44FCE431556D}"/>
              </a:ext>
            </a:extLst>
          </p:cNvPr>
          <p:cNvSpPr/>
          <p:nvPr/>
        </p:nvSpPr>
        <p:spPr>
          <a:xfrm>
            <a:off x="3923821" y="2021673"/>
            <a:ext cx="3017520" cy="457200"/>
          </a:xfrm>
          <a:prstGeom prst="rect">
            <a:avLst/>
          </a:prstGeom>
          <a:solidFill>
            <a:srgbClr val="00338D"/>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200">
                <a:solidFill>
                  <a:schemeClr val="bg1"/>
                </a:solidFill>
              </a:rPr>
              <a:t>Inclusion, Diversity and Equity</a:t>
            </a:r>
          </a:p>
        </p:txBody>
      </p:sp>
      <p:sp>
        <p:nvSpPr>
          <p:cNvPr id="21" name="Rectangle 20">
            <a:extLst>
              <a:ext uri="{FF2B5EF4-FFF2-40B4-BE49-F238E27FC236}">
                <a16:creationId xmlns:a16="http://schemas.microsoft.com/office/drawing/2014/main" id="{20E08DD5-BF39-9952-62CD-7031AAE42B0D}"/>
              </a:ext>
            </a:extLst>
          </p:cNvPr>
          <p:cNvSpPr/>
          <p:nvPr/>
        </p:nvSpPr>
        <p:spPr>
          <a:xfrm>
            <a:off x="3923821" y="2944686"/>
            <a:ext cx="3017520" cy="457200"/>
          </a:xfrm>
          <a:prstGeom prst="rect">
            <a:avLst/>
          </a:prstGeom>
          <a:solidFill>
            <a:srgbClr val="0091DA"/>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100">
                <a:solidFill>
                  <a:schemeClr val="bg1"/>
                </a:solidFill>
              </a:rPr>
              <a:t>Corporate Social Responsibility initiatives</a:t>
            </a:r>
          </a:p>
        </p:txBody>
      </p:sp>
      <p:sp>
        <p:nvSpPr>
          <p:cNvPr id="22" name="Rectangle 21">
            <a:extLst>
              <a:ext uri="{FF2B5EF4-FFF2-40B4-BE49-F238E27FC236}">
                <a16:creationId xmlns:a16="http://schemas.microsoft.com/office/drawing/2014/main" id="{298570D8-15AD-F8FC-D66A-51FE0EC9DEC2}"/>
              </a:ext>
            </a:extLst>
          </p:cNvPr>
          <p:cNvSpPr/>
          <p:nvPr/>
        </p:nvSpPr>
        <p:spPr>
          <a:xfrm>
            <a:off x="3923821" y="3867699"/>
            <a:ext cx="3017520" cy="457200"/>
          </a:xfrm>
          <a:prstGeom prst="rect">
            <a:avLst/>
          </a:prstGeom>
          <a:solidFill>
            <a:srgbClr val="483698"/>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100">
                <a:solidFill>
                  <a:schemeClr val="bg1"/>
                </a:solidFill>
              </a:rPr>
              <a:t>QE services that support diverse groups</a:t>
            </a:r>
          </a:p>
        </p:txBody>
      </p:sp>
      <p:sp>
        <p:nvSpPr>
          <p:cNvPr id="23" name="Rectangle 22">
            <a:extLst>
              <a:ext uri="{FF2B5EF4-FFF2-40B4-BE49-F238E27FC236}">
                <a16:creationId xmlns:a16="http://schemas.microsoft.com/office/drawing/2014/main" id="{1B17E89A-CBD7-5B60-FD7A-92448D09F11F}"/>
              </a:ext>
            </a:extLst>
          </p:cNvPr>
          <p:cNvSpPr/>
          <p:nvPr/>
        </p:nvSpPr>
        <p:spPr>
          <a:xfrm>
            <a:off x="3923821" y="5713723"/>
            <a:ext cx="3017520" cy="457200"/>
          </a:xfrm>
          <a:prstGeom prst="rect">
            <a:avLst/>
          </a:prstGeom>
          <a:solidFill>
            <a:srgbClr val="00A3A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100">
                <a:solidFill>
                  <a:schemeClr val="bg1"/>
                </a:solidFill>
              </a:rPr>
              <a:t>Trainings to upskill team members</a:t>
            </a:r>
          </a:p>
        </p:txBody>
      </p:sp>
      <p:sp>
        <p:nvSpPr>
          <p:cNvPr id="24" name="Rectangle 23">
            <a:extLst>
              <a:ext uri="{FF2B5EF4-FFF2-40B4-BE49-F238E27FC236}">
                <a16:creationId xmlns:a16="http://schemas.microsoft.com/office/drawing/2014/main" id="{18682481-22E5-5F21-065A-8287969A0305}"/>
              </a:ext>
            </a:extLst>
          </p:cNvPr>
          <p:cNvSpPr/>
          <p:nvPr/>
        </p:nvSpPr>
        <p:spPr>
          <a:xfrm>
            <a:off x="3923821" y="4790712"/>
            <a:ext cx="3017520" cy="457200"/>
          </a:xfrm>
          <a:prstGeom prst="rect">
            <a:avLst/>
          </a:prstGeom>
          <a:solidFill>
            <a:srgbClr val="6D207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lvl="1"/>
            <a:r>
              <a:rPr lang="en-US" sz="1100">
                <a:solidFill>
                  <a:schemeClr val="bg1"/>
                </a:solidFill>
              </a:rPr>
              <a:t>Women empowerment</a:t>
            </a:r>
          </a:p>
        </p:txBody>
      </p:sp>
      <p:cxnSp>
        <p:nvCxnSpPr>
          <p:cNvPr id="3079" name="Straight Connector 3078">
            <a:extLst>
              <a:ext uri="{FF2B5EF4-FFF2-40B4-BE49-F238E27FC236}">
                <a16:creationId xmlns:a16="http://schemas.microsoft.com/office/drawing/2014/main" id="{D76C5F61-15CA-51F8-97F9-6328764A5BEA}"/>
              </a:ext>
            </a:extLst>
          </p:cNvPr>
          <p:cNvCxnSpPr>
            <a:cxnSpLocks/>
          </p:cNvCxnSpPr>
          <p:nvPr/>
        </p:nvCxnSpPr>
        <p:spPr>
          <a:xfrm>
            <a:off x="6960255" y="2253251"/>
            <a:ext cx="1828800" cy="0"/>
          </a:xfrm>
          <a:prstGeom prst="line">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82" name="Connector: Elbow 3081">
            <a:extLst>
              <a:ext uri="{FF2B5EF4-FFF2-40B4-BE49-F238E27FC236}">
                <a16:creationId xmlns:a16="http://schemas.microsoft.com/office/drawing/2014/main" id="{FD31B200-A09A-0359-EC12-3634577C176D}"/>
              </a:ext>
            </a:extLst>
          </p:cNvPr>
          <p:cNvCxnSpPr>
            <a:cxnSpLocks/>
          </p:cNvCxnSpPr>
          <p:nvPr/>
        </p:nvCxnSpPr>
        <p:spPr>
          <a:xfrm>
            <a:off x="7953453" y="2261280"/>
            <a:ext cx="835602" cy="316435"/>
          </a:xfrm>
          <a:prstGeom prst="bentConnector3">
            <a:avLst>
              <a:gd name="adj1" fmla="val -597"/>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87" name="Rectangle 3086">
            <a:extLst>
              <a:ext uri="{FF2B5EF4-FFF2-40B4-BE49-F238E27FC236}">
                <a16:creationId xmlns:a16="http://schemas.microsoft.com/office/drawing/2014/main" id="{21791B20-BA2B-1B05-D7B2-83F8D3193AE3}"/>
              </a:ext>
            </a:extLst>
          </p:cNvPr>
          <p:cNvSpPr/>
          <p:nvPr/>
        </p:nvSpPr>
        <p:spPr>
          <a:xfrm>
            <a:off x="8910075" y="1834915"/>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IDE Initiatives</a:t>
            </a:r>
          </a:p>
        </p:txBody>
      </p:sp>
      <p:sp>
        <p:nvSpPr>
          <p:cNvPr id="3088" name="Rectangle 3087">
            <a:extLst>
              <a:ext uri="{FF2B5EF4-FFF2-40B4-BE49-F238E27FC236}">
                <a16:creationId xmlns:a16="http://schemas.microsoft.com/office/drawing/2014/main" id="{B1638F08-BDEB-1001-9CC5-B2DC531E92B0}"/>
              </a:ext>
            </a:extLst>
          </p:cNvPr>
          <p:cNvSpPr/>
          <p:nvPr/>
        </p:nvSpPr>
        <p:spPr>
          <a:xfrm>
            <a:off x="8910075" y="2137813"/>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Multi Geography collaboration / GDM</a:t>
            </a:r>
          </a:p>
        </p:txBody>
      </p:sp>
      <p:cxnSp>
        <p:nvCxnSpPr>
          <p:cNvPr id="3089" name="Straight Connector 3088">
            <a:extLst>
              <a:ext uri="{FF2B5EF4-FFF2-40B4-BE49-F238E27FC236}">
                <a16:creationId xmlns:a16="http://schemas.microsoft.com/office/drawing/2014/main" id="{DDC128AC-8701-128A-6D49-05319CB3F5A5}"/>
              </a:ext>
            </a:extLst>
          </p:cNvPr>
          <p:cNvCxnSpPr>
            <a:cxnSpLocks/>
          </p:cNvCxnSpPr>
          <p:nvPr/>
        </p:nvCxnSpPr>
        <p:spPr>
          <a:xfrm>
            <a:off x="6960255" y="3192280"/>
            <a:ext cx="1828800" cy="0"/>
          </a:xfrm>
          <a:prstGeom prst="line">
            <a:avLst/>
          </a:prstGeom>
          <a:ln>
            <a:solidFill>
              <a:srgbClr val="0091D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98" name="Rectangle 3097">
            <a:extLst>
              <a:ext uri="{FF2B5EF4-FFF2-40B4-BE49-F238E27FC236}">
                <a16:creationId xmlns:a16="http://schemas.microsoft.com/office/drawing/2014/main" id="{76E30163-B990-4012-E9ED-C71A7480422B}"/>
              </a:ext>
            </a:extLst>
          </p:cNvPr>
          <p:cNvSpPr/>
          <p:nvPr/>
        </p:nvSpPr>
        <p:spPr>
          <a:xfrm>
            <a:off x="8910075" y="3106536"/>
            <a:ext cx="2926080" cy="193002"/>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Focus on CSR activities</a:t>
            </a:r>
          </a:p>
        </p:txBody>
      </p:sp>
      <p:cxnSp>
        <p:nvCxnSpPr>
          <p:cNvPr id="3101" name="Straight Connector 3100">
            <a:extLst>
              <a:ext uri="{FF2B5EF4-FFF2-40B4-BE49-F238E27FC236}">
                <a16:creationId xmlns:a16="http://schemas.microsoft.com/office/drawing/2014/main" id="{FB93C70E-A3D1-4244-9F20-C3915E0E31DF}"/>
              </a:ext>
            </a:extLst>
          </p:cNvPr>
          <p:cNvCxnSpPr>
            <a:cxnSpLocks/>
          </p:cNvCxnSpPr>
          <p:nvPr/>
        </p:nvCxnSpPr>
        <p:spPr>
          <a:xfrm>
            <a:off x="6960255" y="4124024"/>
            <a:ext cx="1828800" cy="0"/>
          </a:xfrm>
          <a:prstGeom prst="line">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8C608548-E419-EFB0-2713-35B92981A27D}"/>
              </a:ext>
            </a:extLst>
          </p:cNvPr>
          <p:cNvSpPr/>
          <p:nvPr/>
        </p:nvSpPr>
        <p:spPr>
          <a:xfrm>
            <a:off x="8910075" y="3682806"/>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Fairness testing</a:t>
            </a:r>
          </a:p>
        </p:txBody>
      </p:sp>
      <p:cxnSp>
        <p:nvCxnSpPr>
          <p:cNvPr id="3105" name="Straight Connector 3104">
            <a:extLst>
              <a:ext uri="{FF2B5EF4-FFF2-40B4-BE49-F238E27FC236}">
                <a16:creationId xmlns:a16="http://schemas.microsoft.com/office/drawing/2014/main" id="{D95523A5-875D-87AA-DA2C-AC94F3B3F6D6}"/>
              </a:ext>
            </a:extLst>
          </p:cNvPr>
          <p:cNvCxnSpPr>
            <a:cxnSpLocks/>
          </p:cNvCxnSpPr>
          <p:nvPr/>
        </p:nvCxnSpPr>
        <p:spPr>
          <a:xfrm>
            <a:off x="6960255" y="5040839"/>
            <a:ext cx="1828800" cy="0"/>
          </a:xfrm>
          <a:prstGeom prst="line">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07" name="Rectangle 3106">
            <a:extLst>
              <a:ext uri="{FF2B5EF4-FFF2-40B4-BE49-F238E27FC236}">
                <a16:creationId xmlns:a16="http://schemas.microsoft.com/office/drawing/2014/main" id="{45462993-B1DA-175A-533D-74F946B4977D}"/>
              </a:ext>
            </a:extLst>
          </p:cNvPr>
          <p:cNvSpPr/>
          <p:nvPr/>
        </p:nvSpPr>
        <p:spPr>
          <a:xfrm>
            <a:off x="8910075" y="4328386"/>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Security testing </a:t>
            </a:r>
          </a:p>
        </p:txBody>
      </p:sp>
      <p:sp>
        <p:nvSpPr>
          <p:cNvPr id="3108" name="Rectangle 3107">
            <a:extLst>
              <a:ext uri="{FF2B5EF4-FFF2-40B4-BE49-F238E27FC236}">
                <a16:creationId xmlns:a16="http://schemas.microsoft.com/office/drawing/2014/main" id="{0039B723-D173-C80D-98CB-283569A11FF1}"/>
              </a:ext>
            </a:extLst>
          </p:cNvPr>
          <p:cNvSpPr/>
          <p:nvPr/>
        </p:nvSpPr>
        <p:spPr>
          <a:xfrm>
            <a:off x="8910075" y="4949118"/>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dirty="0" err="1"/>
              <a:t>WE@Consulting</a:t>
            </a:r>
            <a:r>
              <a:rPr lang="en-US" sz="1200" dirty="0"/>
              <a:t> initiative</a:t>
            </a:r>
          </a:p>
        </p:txBody>
      </p:sp>
      <p:cxnSp>
        <p:nvCxnSpPr>
          <p:cNvPr id="3121" name="Straight Connector 3120">
            <a:extLst>
              <a:ext uri="{FF2B5EF4-FFF2-40B4-BE49-F238E27FC236}">
                <a16:creationId xmlns:a16="http://schemas.microsoft.com/office/drawing/2014/main" id="{47E74297-57A5-6679-AFFD-7504B4606D72}"/>
              </a:ext>
            </a:extLst>
          </p:cNvPr>
          <p:cNvCxnSpPr>
            <a:cxnSpLocks/>
          </p:cNvCxnSpPr>
          <p:nvPr/>
        </p:nvCxnSpPr>
        <p:spPr>
          <a:xfrm>
            <a:off x="6960255" y="5972036"/>
            <a:ext cx="1828800" cy="0"/>
          </a:xfrm>
          <a:prstGeom prst="line">
            <a:avLst/>
          </a:prstGeom>
          <a:ln>
            <a:solidFill>
              <a:srgbClr val="00A3A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22" name="Rectangle 3121">
            <a:extLst>
              <a:ext uri="{FF2B5EF4-FFF2-40B4-BE49-F238E27FC236}">
                <a16:creationId xmlns:a16="http://schemas.microsoft.com/office/drawing/2014/main" id="{7CBC2C63-0008-975D-758A-40F9C80CF002}"/>
              </a:ext>
            </a:extLst>
          </p:cNvPr>
          <p:cNvSpPr/>
          <p:nvPr/>
        </p:nvSpPr>
        <p:spPr>
          <a:xfrm>
            <a:off x="8910075" y="5881664"/>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ESG Centric QE trainings</a:t>
            </a:r>
          </a:p>
        </p:txBody>
      </p:sp>
      <p:cxnSp>
        <p:nvCxnSpPr>
          <p:cNvPr id="3126" name="Connector: Elbow 3125">
            <a:extLst>
              <a:ext uri="{FF2B5EF4-FFF2-40B4-BE49-F238E27FC236}">
                <a16:creationId xmlns:a16="http://schemas.microsoft.com/office/drawing/2014/main" id="{8F584F8D-9F23-0D89-7557-4A55AA5C25C6}"/>
              </a:ext>
            </a:extLst>
          </p:cNvPr>
          <p:cNvCxnSpPr>
            <a:cxnSpLocks/>
          </p:cNvCxnSpPr>
          <p:nvPr/>
        </p:nvCxnSpPr>
        <p:spPr>
          <a:xfrm flipV="1">
            <a:off x="7953453" y="5644052"/>
            <a:ext cx="835602" cy="316435"/>
          </a:xfrm>
          <a:prstGeom prst="bentConnector3">
            <a:avLst>
              <a:gd name="adj1" fmla="val -597"/>
            </a:avLst>
          </a:prstGeom>
          <a:ln>
            <a:solidFill>
              <a:srgbClr val="00A3A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28" name="Rectangle 3127">
            <a:extLst>
              <a:ext uri="{FF2B5EF4-FFF2-40B4-BE49-F238E27FC236}">
                <a16:creationId xmlns:a16="http://schemas.microsoft.com/office/drawing/2014/main" id="{2739AE2B-2267-4751-FE7E-9C6AA594B9E2}"/>
              </a:ext>
            </a:extLst>
          </p:cNvPr>
          <p:cNvSpPr/>
          <p:nvPr/>
        </p:nvSpPr>
        <p:spPr>
          <a:xfrm>
            <a:off x="8910075" y="5555397"/>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Trainings based on latest Market trends</a:t>
            </a:r>
          </a:p>
        </p:txBody>
      </p:sp>
      <p:sp>
        <p:nvSpPr>
          <p:cNvPr id="2" name="TextBox 1">
            <a:extLst>
              <a:ext uri="{FF2B5EF4-FFF2-40B4-BE49-F238E27FC236}">
                <a16:creationId xmlns:a16="http://schemas.microsoft.com/office/drawing/2014/main" id="{19175784-2309-E769-9CC6-1A30AEEE763D}"/>
              </a:ext>
            </a:extLst>
          </p:cNvPr>
          <p:cNvSpPr txBox="1"/>
          <p:nvPr/>
        </p:nvSpPr>
        <p:spPr>
          <a:xfrm>
            <a:off x="838200" y="949752"/>
            <a:ext cx="10907384" cy="523220"/>
          </a:xfrm>
          <a:prstGeom prst="rect">
            <a:avLst/>
          </a:prstGeom>
          <a:noFill/>
        </p:spPr>
        <p:txBody>
          <a:bodyPr wrap="square" rtlCol="0">
            <a:spAutoFit/>
          </a:bodyPr>
          <a:lstStyle/>
          <a:p>
            <a:r>
              <a:rPr lang="en-US" sz="1400" dirty="0"/>
              <a:t>We generate a positive social impact by organizing, training, and upskilling our Quality Engineering team to support diverse groups through our testing services and by actively engaging in corporate social responsibility initiatives.</a:t>
            </a:r>
          </a:p>
        </p:txBody>
      </p:sp>
      <p:grpSp>
        <p:nvGrpSpPr>
          <p:cNvPr id="3080" name="Group 3079">
            <a:extLst>
              <a:ext uri="{FF2B5EF4-FFF2-40B4-BE49-F238E27FC236}">
                <a16:creationId xmlns:a16="http://schemas.microsoft.com/office/drawing/2014/main" id="{BAED4B17-4B3C-67D3-9695-461FB46A5AF0}"/>
              </a:ext>
            </a:extLst>
          </p:cNvPr>
          <p:cNvGrpSpPr/>
          <p:nvPr/>
        </p:nvGrpSpPr>
        <p:grpSpPr>
          <a:xfrm>
            <a:off x="18007" y="2040142"/>
            <a:ext cx="3198794" cy="4120099"/>
            <a:chOff x="18007" y="2040142"/>
            <a:chExt cx="3198794" cy="4120099"/>
          </a:xfrm>
        </p:grpSpPr>
        <p:sp>
          <p:nvSpPr>
            <p:cNvPr id="3" name="Freeform 3">
              <a:extLst>
                <a:ext uri="{FF2B5EF4-FFF2-40B4-BE49-F238E27FC236}">
                  <a16:creationId xmlns:a16="http://schemas.microsoft.com/office/drawing/2014/main" id="{DB03538B-4B26-1F3A-0E63-6472CCC5192E}"/>
                </a:ext>
              </a:extLst>
            </p:cNvPr>
            <p:cNvSpPr>
              <a:spLocks/>
            </p:cNvSpPr>
            <p:nvPr/>
          </p:nvSpPr>
          <p:spPr bwMode="auto">
            <a:xfrm rot="5400000">
              <a:off x="-300660" y="2618153"/>
              <a:ext cx="3608762" cy="2971428"/>
            </a:xfrm>
            <a:custGeom>
              <a:avLst/>
              <a:gdLst>
                <a:gd name="T0" fmla="*/ 447 w 487"/>
                <a:gd name="T1" fmla="*/ 379 h 401"/>
                <a:gd name="T2" fmla="*/ 487 w 487"/>
                <a:gd name="T3" fmla="*/ 244 h 401"/>
                <a:gd name="T4" fmla="*/ 243 w 487"/>
                <a:gd name="T5" fmla="*/ 0 h 401"/>
                <a:gd name="T6" fmla="*/ 0 w 487"/>
                <a:gd name="T7" fmla="*/ 244 h 401"/>
                <a:gd name="T8" fmla="*/ 32 w 487"/>
                <a:gd name="T9" fmla="*/ 366 h 401"/>
                <a:gd name="T10" fmla="*/ 32 w 487"/>
                <a:gd name="T11" fmla="*/ 366 h 401"/>
                <a:gd name="T12" fmla="*/ 40 w 487"/>
                <a:gd name="T13" fmla="*/ 379 h 401"/>
                <a:gd name="T14" fmla="*/ 31 w 487"/>
                <a:gd name="T15" fmla="*/ 384 h 401"/>
                <a:gd name="T16" fmla="*/ 61 w 487"/>
                <a:gd name="T17" fmla="*/ 401 h 401"/>
                <a:gd name="T18" fmla="*/ 61 w 487"/>
                <a:gd name="T19" fmla="*/ 366 h 401"/>
                <a:gd name="T20" fmla="*/ 52 w 487"/>
                <a:gd name="T21" fmla="*/ 371 h 401"/>
                <a:gd name="T22" fmla="*/ 44 w 487"/>
                <a:gd name="T23" fmla="*/ 359 h 401"/>
                <a:gd name="T24" fmla="*/ 13 w 487"/>
                <a:gd name="T25" fmla="*/ 244 h 401"/>
                <a:gd name="T26" fmla="*/ 243 w 487"/>
                <a:gd name="T27" fmla="*/ 14 h 401"/>
                <a:gd name="T28" fmla="*/ 473 w 487"/>
                <a:gd name="T29" fmla="*/ 244 h 401"/>
                <a:gd name="T30" fmla="*/ 442 w 487"/>
                <a:gd name="T31" fmla="*/ 359 h 401"/>
                <a:gd name="T32" fmla="*/ 434 w 487"/>
                <a:gd name="T33" fmla="*/ 371 h 401"/>
                <a:gd name="T34" fmla="*/ 425 w 487"/>
                <a:gd name="T35" fmla="*/ 366 h 401"/>
                <a:gd name="T36" fmla="*/ 425 w 487"/>
                <a:gd name="T37" fmla="*/ 401 h 401"/>
                <a:gd name="T38" fmla="*/ 455 w 487"/>
                <a:gd name="T39" fmla="*/ 384 h 401"/>
                <a:gd name="T40" fmla="*/ 447 w 487"/>
                <a:gd name="T41" fmla="*/ 37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7" h="401">
                  <a:moveTo>
                    <a:pt x="447" y="379"/>
                  </a:moveTo>
                  <a:cubicBezTo>
                    <a:pt x="472" y="340"/>
                    <a:pt x="487" y="294"/>
                    <a:pt x="487" y="244"/>
                  </a:cubicBezTo>
                  <a:cubicBezTo>
                    <a:pt x="487" y="109"/>
                    <a:pt x="378" y="0"/>
                    <a:pt x="243" y="0"/>
                  </a:cubicBezTo>
                  <a:cubicBezTo>
                    <a:pt x="109" y="0"/>
                    <a:pt x="0" y="109"/>
                    <a:pt x="0" y="244"/>
                  </a:cubicBezTo>
                  <a:cubicBezTo>
                    <a:pt x="0" y="289"/>
                    <a:pt x="11" y="330"/>
                    <a:pt x="32" y="366"/>
                  </a:cubicBezTo>
                  <a:cubicBezTo>
                    <a:pt x="32" y="366"/>
                    <a:pt x="32" y="366"/>
                    <a:pt x="32" y="366"/>
                  </a:cubicBezTo>
                  <a:cubicBezTo>
                    <a:pt x="40" y="379"/>
                    <a:pt x="40" y="379"/>
                    <a:pt x="40" y="379"/>
                  </a:cubicBezTo>
                  <a:cubicBezTo>
                    <a:pt x="31" y="384"/>
                    <a:pt x="31" y="384"/>
                    <a:pt x="31" y="384"/>
                  </a:cubicBezTo>
                  <a:cubicBezTo>
                    <a:pt x="61" y="401"/>
                    <a:pt x="61" y="401"/>
                    <a:pt x="61" y="401"/>
                  </a:cubicBezTo>
                  <a:cubicBezTo>
                    <a:pt x="61" y="366"/>
                    <a:pt x="61" y="366"/>
                    <a:pt x="61" y="366"/>
                  </a:cubicBezTo>
                  <a:cubicBezTo>
                    <a:pt x="52" y="371"/>
                    <a:pt x="52" y="371"/>
                    <a:pt x="52" y="371"/>
                  </a:cubicBezTo>
                  <a:cubicBezTo>
                    <a:pt x="44" y="359"/>
                    <a:pt x="44" y="359"/>
                    <a:pt x="44" y="359"/>
                  </a:cubicBezTo>
                  <a:cubicBezTo>
                    <a:pt x="25" y="325"/>
                    <a:pt x="13" y="286"/>
                    <a:pt x="13" y="244"/>
                  </a:cubicBezTo>
                  <a:cubicBezTo>
                    <a:pt x="13" y="117"/>
                    <a:pt x="116" y="14"/>
                    <a:pt x="243" y="14"/>
                  </a:cubicBezTo>
                  <a:cubicBezTo>
                    <a:pt x="370" y="14"/>
                    <a:pt x="473" y="117"/>
                    <a:pt x="473" y="244"/>
                  </a:cubicBezTo>
                  <a:cubicBezTo>
                    <a:pt x="473" y="286"/>
                    <a:pt x="462" y="325"/>
                    <a:pt x="442" y="359"/>
                  </a:cubicBezTo>
                  <a:cubicBezTo>
                    <a:pt x="434" y="371"/>
                    <a:pt x="434" y="371"/>
                    <a:pt x="434" y="371"/>
                  </a:cubicBezTo>
                  <a:cubicBezTo>
                    <a:pt x="425" y="366"/>
                    <a:pt x="425" y="366"/>
                    <a:pt x="425" y="366"/>
                  </a:cubicBezTo>
                  <a:cubicBezTo>
                    <a:pt x="425" y="401"/>
                    <a:pt x="425" y="401"/>
                    <a:pt x="425" y="401"/>
                  </a:cubicBezTo>
                  <a:cubicBezTo>
                    <a:pt x="455" y="384"/>
                    <a:pt x="455" y="384"/>
                    <a:pt x="455" y="384"/>
                  </a:cubicBezTo>
                  <a:cubicBezTo>
                    <a:pt x="447" y="379"/>
                    <a:pt x="447" y="379"/>
                    <a:pt x="447" y="379"/>
                  </a:cubicBezTo>
                  <a:close/>
                </a:path>
              </a:pathLst>
            </a:custGeom>
            <a:solidFill>
              <a:schemeClr val="bg1">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a:latin typeface="+mn-lt"/>
                <a:cs typeface="+mn-cs"/>
              </a:endParaRPr>
            </a:p>
          </p:txBody>
        </p:sp>
        <p:sp>
          <p:nvSpPr>
            <p:cNvPr id="5" name="Rectangle 9">
              <a:extLst>
                <a:ext uri="{FF2B5EF4-FFF2-40B4-BE49-F238E27FC236}">
                  <a16:creationId xmlns:a16="http://schemas.microsoft.com/office/drawing/2014/main" id="{D9AB073D-6429-84DD-6516-4DDE8BD9F4DF}"/>
                </a:ext>
              </a:extLst>
            </p:cNvPr>
            <p:cNvSpPr>
              <a:spLocks noChangeArrowheads="1"/>
            </p:cNvSpPr>
            <p:nvPr/>
          </p:nvSpPr>
          <p:spPr bwMode="auto">
            <a:xfrm rot="5400000">
              <a:off x="2564767" y="3774700"/>
              <a:ext cx="652034" cy="652034"/>
            </a:xfrm>
            <a:prstGeom prst="rect">
              <a:avLst/>
            </a:prstGeom>
            <a:solidFill>
              <a:srgbClr val="483698"/>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sp>
          <p:nvSpPr>
            <p:cNvPr id="6" name="Freeform 10">
              <a:extLst>
                <a:ext uri="{FF2B5EF4-FFF2-40B4-BE49-F238E27FC236}">
                  <a16:creationId xmlns:a16="http://schemas.microsoft.com/office/drawing/2014/main" id="{682C8644-9A1E-DF88-D514-7E52D1018DCA}"/>
                </a:ext>
              </a:extLst>
            </p:cNvPr>
            <p:cNvSpPr>
              <a:spLocks/>
            </p:cNvSpPr>
            <p:nvPr/>
          </p:nvSpPr>
          <p:spPr bwMode="auto">
            <a:xfrm rot="5400000">
              <a:off x="2105928" y="2626027"/>
              <a:ext cx="911378" cy="911378"/>
            </a:xfrm>
            <a:custGeom>
              <a:avLst/>
              <a:gdLst>
                <a:gd name="T0" fmla="*/ 868 w 868"/>
                <a:gd name="T1" fmla="*/ 508 h 868"/>
                <a:gd name="T2" fmla="*/ 360 w 868"/>
                <a:gd name="T3" fmla="*/ 868 h 868"/>
                <a:gd name="T4" fmla="*/ 0 w 868"/>
                <a:gd name="T5" fmla="*/ 367 h 868"/>
                <a:gd name="T6" fmla="*/ 501 w 868"/>
                <a:gd name="T7" fmla="*/ 0 h 868"/>
                <a:gd name="T8" fmla="*/ 868 w 868"/>
                <a:gd name="T9" fmla="*/ 508 h 868"/>
              </a:gdLst>
              <a:ahLst/>
              <a:cxnLst>
                <a:cxn ang="0">
                  <a:pos x="T0" y="T1"/>
                </a:cxn>
                <a:cxn ang="0">
                  <a:pos x="T2" y="T3"/>
                </a:cxn>
                <a:cxn ang="0">
                  <a:pos x="T4" y="T5"/>
                </a:cxn>
                <a:cxn ang="0">
                  <a:pos x="T6" y="T7"/>
                </a:cxn>
                <a:cxn ang="0">
                  <a:pos x="T8" y="T9"/>
                </a:cxn>
              </a:cxnLst>
              <a:rect l="0" t="0" r="r" b="b"/>
              <a:pathLst>
                <a:path w="868" h="868">
                  <a:moveTo>
                    <a:pt x="868" y="508"/>
                  </a:moveTo>
                  <a:lnTo>
                    <a:pt x="360" y="868"/>
                  </a:lnTo>
                  <a:lnTo>
                    <a:pt x="0" y="367"/>
                  </a:lnTo>
                  <a:lnTo>
                    <a:pt x="501" y="0"/>
                  </a:lnTo>
                  <a:lnTo>
                    <a:pt x="868" y="508"/>
                  </a:lnTo>
                  <a:close/>
                </a:path>
              </a:pathLst>
            </a:custGeom>
            <a:solidFill>
              <a:srgbClr val="0091DA"/>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sp>
          <p:nvSpPr>
            <p:cNvPr id="7" name="Freeform 11">
              <a:extLst>
                <a:ext uri="{FF2B5EF4-FFF2-40B4-BE49-F238E27FC236}">
                  <a16:creationId xmlns:a16="http://schemas.microsoft.com/office/drawing/2014/main" id="{ABEEEE9C-8ED5-850C-AD9E-F0CF3FA07735}"/>
                </a:ext>
              </a:extLst>
            </p:cNvPr>
            <p:cNvSpPr>
              <a:spLocks/>
            </p:cNvSpPr>
            <p:nvPr/>
          </p:nvSpPr>
          <p:spPr bwMode="auto">
            <a:xfrm rot="5400000">
              <a:off x="1279073" y="2036467"/>
              <a:ext cx="823180" cy="830530"/>
            </a:xfrm>
            <a:custGeom>
              <a:avLst/>
              <a:gdLst>
                <a:gd name="T0" fmla="*/ 784 w 784"/>
                <a:gd name="T1" fmla="*/ 198 h 791"/>
                <a:gd name="T2" fmla="*/ 593 w 784"/>
                <a:gd name="T3" fmla="*/ 791 h 791"/>
                <a:gd name="T4" fmla="*/ 0 w 784"/>
                <a:gd name="T5" fmla="*/ 593 h 791"/>
                <a:gd name="T6" fmla="*/ 191 w 784"/>
                <a:gd name="T7" fmla="*/ 0 h 791"/>
                <a:gd name="T8" fmla="*/ 784 w 784"/>
                <a:gd name="T9" fmla="*/ 198 h 791"/>
              </a:gdLst>
              <a:ahLst/>
              <a:cxnLst>
                <a:cxn ang="0">
                  <a:pos x="T0" y="T1"/>
                </a:cxn>
                <a:cxn ang="0">
                  <a:pos x="T2" y="T3"/>
                </a:cxn>
                <a:cxn ang="0">
                  <a:pos x="T4" y="T5"/>
                </a:cxn>
                <a:cxn ang="0">
                  <a:pos x="T6" y="T7"/>
                </a:cxn>
                <a:cxn ang="0">
                  <a:pos x="T8" y="T9"/>
                </a:cxn>
              </a:cxnLst>
              <a:rect l="0" t="0" r="r" b="b"/>
              <a:pathLst>
                <a:path w="784" h="791">
                  <a:moveTo>
                    <a:pt x="784" y="198"/>
                  </a:moveTo>
                  <a:lnTo>
                    <a:pt x="593" y="791"/>
                  </a:lnTo>
                  <a:lnTo>
                    <a:pt x="0" y="593"/>
                  </a:lnTo>
                  <a:lnTo>
                    <a:pt x="191" y="0"/>
                  </a:lnTo>
                  <a:lnTo>
                    <a:pt x="784" y="198"/>
                  </a:lnTo>
                  <a:close/>
                </a:path>
              </a:pathLst>
            </a:custGeom>
            <a:solidFill>
              <a:srgbClr val="00338D"/>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sp>
          <p:nvSpPr>
            <p:cNvPr id="8" name="Freeform 12">
              <a:extLst>
                <a:ext uri="{FF2B5EF4-FFF2-40B4-BE49-F238E27FC236}">
                  <a16:creationId xmlns:a16="http://schemas.microsoft.com/office/drawing/2014/main" id="{478EDAD3-7446-748B-57C6-DA603C5CED3F}"/>
                </a:ext>
              </a:extLst>
            </p:cNvPr>
            <p:cNvSpPr>
              <a:spLocks/>
            </p:cNvSpPr>
            <p:nvPr/>
          </p:nvSpPr>
          <p:spPr bwMode="auto">
            <a:xfrm rot="5400000">
              <a:off x="1279598" y="5333912"/>
              <a:ext cx="822129" cy="830530"/>
            </a:xfrm>
            <a:custGeom>
              <a:avLst/>
              <a:gdLst>
                <a:gd name="T0" fmla="*/ 592 w 783"/>
                <a:gd name="T1" fmla="*/ 0 h 791"/>
                <a:gd name="T2" fmla="*/ 783 w 783"/>
                <a:gd name="T3" fmla="*/ 593 h 791"/>
                <a:gd name="T4" fmla="*/ 190 w 783"/>
                <a:gd name="T5" fmla="*/ 791 h 791"/>
                <a:gd name="T6" fmla="*/ 0 w 783"/>
                <a:gd name="T7" fmla="*/ 198 h 791"/>
                <a:gd name="T8" fmla="*/ 592 w 783"/>
                <a:gd name="T9" fmla="*/ 0 h 791"/>
              </a:gdLst>
              <a:ahLst/>
              <a:cxnLst>
                <a:cxn ang="0">
                  <a:pos x="T0" y="T1"/>
                </a:cxn>
                <a:cxn ang="0">
                  <a:pos x="T2" y="T3"/>
                </a:cxn>
                <a:cxn ang="0">
                  <a:pos x="T4" y="T5"/>
                </a:cxn>
                <a:cxn ang="0">
                  <a:pos x="T6" y="T7"/>
                </a:cxn>
                <a:cxn ang="0">
                  <a:pos x="T8" y="T9"/>
                </a:cxn>
              </a:cxnLst>
              <a:rect l="0" t="0" r="r" b="b"/>
              <a:pathLst>
                <a:path w="783" h="791">
                  <a:moveTo>
                    <a:pt x="592" y="0"/>
                  </a:moveTo>
                  <a:lnTo>
                    <a:pt x="783" y="593"/>
                  </a:lnTo>
                  <a:lnTo>
                    <a:pt x="190" y="791"/>
                  </a:lnTo>
                  <a:lnTo>
                    <a:pt x="0" y="198"/>
                  </a:lnTo>
                  <a:lnTo>
                    <a:pt x="592" y="0"/>
                  </a:lnTo>
                  <a:close/>
                </a:path>
              </a:pathLst>
            </a:custGeom>
            <a:solidFill>
              <a:srgbClr val="00A3A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sp>
          <p:nvSpPr>
            <p:cNvPr id="9" name="Freeform 13">
              <a:extLst>
                <a:ext uri="{FF2B5EF4-FFF2-40B4-BE49-F238E27FC236}">
                  <a16:creationId xmlns:a16="http://schemas.microsoft.com/office/drawing/2014/main" id="{79388FEE-606B-AC2F-1625-4F2E8DAFBCD3}"/>
                </a:ext>
              </a:extLst>
            </p:cNvPr>
            <p:cNvSpPr>
              <a:spLocks/>
            </p:cNvSpPr>
            <p:nvPr/>
          </p:nvSpPr>
          <p:spPr bwMode="auto">
            <a:xfrm rot="5400000">
              <a:off x="2105928" y="4662979"/>
              <a:ext cx="911378" cy="911378"/>
            </a:xfrm>
            <a:custGeom>
              <a:avLst/>
              <a:gdLst>
                <a:gd name="T0" fmla="*/ 367 w 868"/>
                <a:gd name="T1" fmla="*/ 0 h 868"/>
                <a:gd name="T2" fmla="*/ 868 w 868"/>
                <a:gd name="T3" fmla="*/ 367 h 868"/>
                <a:gd name="T4" fmla="*/ 501 w 868"/>
                <a:gd name="T5" fmla="*/ 868 h 868"/>
                <a:gd name="T6" fmla="*/ 0 w 868"/>
                <a:gd name="T7" fmla="*/ 508 h 868"/>
                <a:gd name="T8" fmla="*/ 367 w 868"/>
                <a:gd name="T9" fmla="*/ 0 h 868"/>
              </a:gdLst>
              <a:ahLst/>
              <a:cxnLst>
                <a:cxn ang="0">
                  <a:pos x="T0" y="T1"/>
                </a:cxn>
                <a:cxn ang="0">
                  <a:pos x="T2" y="T3"/>
                </a:cxn>
                <a:cxn ang="0">
                  <a:pos x="T4" y="T5"/>
                </a:cxn>
                <a:cxn ang="0">
                  <a:pos x="T6" y="T7"/>
                </a:cxn>
                <a:cxn ang="0">
                  <a:pos x="T8" y="T9"/>
                </a:cxn>
              </a:cxnLst>
              <a:rect l="0" t="0" r="r" b="b"/>
              <a:pathLst>
                <a:path w="868" h="868">
                  <a:moveTo>
                    <a:pt x="367" y="0"/>
                  </a:moveTo>
                  <a:lnTo>
                    <a:pt x="868" y="367"/>
                  </a:lnTo>
                  <a:lnTo>
                    <a:pt x="501" y="868"/>
                  </a:lnTo>
                  <a:lnTo>
                    <a:pt x="0" y="508"/>
                  </a:lnTo>
                  <a:lnTo>
                    <a:pt x="367" y="0"/>
                  </a:lnTo>
                  <a:close/>
                </a:path>
              </a:pathLst>
            </a:custGeom>
            <a:solidFill>
              <a:srgbClr val="6D207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algn="ctr" defTabSz="814388">
                <a:lnSpc>
                  <a:spcPct val="90000"/>
                </a:lnSpc>
                <a:defRPr/>
              </a:pPr>
              <a:endParaRPr lang="en-US" sz="2400">
                <a:latin typeface="Arial" charset="0"/>
                <a:cs typeface="+mn-cs"/>
              </a:endParaRPr>
            </a:p>
          </p:txBody>
        </p:sp>
        <p:pic>
          <p:nvPicPr>
            <p:cNvPr id="2050" name="Picture 2">
              <a:extLst>
                <a:ext uri="{FF2B5EF4-FFF2-40B4-BE49-F238E27FC236}">
                  <a16:creationId xmlns:a16="http://schemas.microsoft.com/office/drawing/2014/main" id="{B5841552-BC4B-BAC8-F6DA-1218DAF0DA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310" t="6949" r="21288" b="6949"/>
            <a:stretch/>
          </p:blipFill>
          <p:spPr bwMode="auto">
            <a:xfrm>
              <a:off x="85761" y="2970551"/>
              <a:ext cx="2194560" cy="2194560"/>
            </a:xfrm>
            <a:prstGeom prst="flowChartConnector">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grpSp>
          <p:nvGrpSpPr>
            <p:cNvPr id="2078" name="Group 2077">
              <a:extLst>
                <a:ext uri="{FF2B5EF4-FFF2-40B4-BE49-F238E27FC236}">
                  <a16:creationId xmlns:a16="http://schemas.microsoft.com/office/drawing/2014/main" id="{0F89F6A9-084D-BB32-2CBF-CB8B9E276B93}"/>
                </a:ext>
              </a:extLst>
            </p:cNvPr>
            <p:cNvGrpSpPr>
              <a:grpSpLocks noChangeAspect="1"/>
            </p:cNvGrpSpPr>
            <p:nvPr/>
          </p:nvGrpSpPr>
          <p:grpSpPr>
            <a:xfrm>
              <a:off x="2623516" y="3871859"/>
              <a:ext cx="548640" cy="485591"/>
              <a:chOff x="1790700" y="5893934"/>
              <a:chExt cx="699263" cy="618905"/>
            </a:xfrm>
            <a:solidFill>
              <a:schemeClr val="bg1"/>
            </a:solidFill>
          </p:grpSpPr>
          <p:sp>
            <p:nvSpPr>
              <p:cNvPr id="2079" name="Freeform 69">
                <a:extLst>
                  <a:ext uri="{FF2B5EF4-FFF2-40B4-BE49-F238E27FC236}">
                    <a16:creationId xmlns:a16="http://schemas.microsoft.com/office/drawing/2014/main" id="{69789138-39A8-12E4-913C-CC9F931F4C7F}"/>
                  </a:ext>
                </a:extLst>
              </p:cNvPr>
              <p:cNvSpPr>
                <a:spLocks/>
              </p:cNvSpPr>
              <p:nvPr/>
            </p:nvSpPr>
            <p:spPr bwMode="auto">
              <a:xfrm>
                <a:off x="1978909" y="6010242"/>
                <a:ext cx="174816" cy="189619"/>
              </a:xfrm>
              <a:custGeom>
                <a:avLst/>
                <a:gdLst>
                  <a:gd name="T0" fmla="*/ 83 w 83"/>
                  <a:gd name="T1" fmla="*/ 34 h 90"/>
                  <a:gd name="T2" fmla="*/ 74 w 83"/>
                  <a:gd name="T3" fmla="*/ 18 h 90"/>
                  <a:gd name="T4" fmla="*/ 17 w 83"/>
                  <a:gd name="T5" fmla="*/ 15 h 90"/>
                  <a:gd name="T6" fmla="*/ 15 w 83"/>
                  <a:gd name="T7" fmla="*/ 72 h 90"/>
                  <a:gd name="T8" fmla="*/ 71 w 83"/>
                  <a:gd name="T9" fmla="*/ 75 h 90"/>
                  <a:gd name="T10" fmla="*/ 83 w 83"/>
                  <a:gd name="T11" fmla="*/ 55 h 90"/>
                  <a:gd name="T12" fmla="*/ 55 w 83"/>
                  <a:gd name="T13" fmla="*/ 45 h 90"/>
                  <a:gd name="T14" fmla="*/ 83 w 83"/>
                  <a:gd name="T15" fmla="*/ 3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90">
                    <a:moveTo>
                      <a:pt x="83" y="34"/>
                    </a:moveTo>
                    <a:cubicBezTo>
                      <a:pt x="81" y="28"/>
                      <a:pt x="78" y="23"/>
                      <a:pt x="74" y="18"/>
                    </a:cubicBezTo>
                    <a:cubicBezTo>
                      <a:pt x="59" y="2"/>
                      <a:pt x="34" y="0"/>
                      <a:pt x="17" y="15"/>
                    </a:cubicBezTo>
                    <a:cubicBezTo>
                      <a:pt x="1" y="30"/>
                      <a:pt x="0" y="56"/>
                      <a:pt x="15" y="72"/>
                    </a:cubicBezTo>
                    <a:cubicBezTo>
                      <a:pt x="30" y="88"/>
                      <a:pt x="55" y="90"/>
                      <a:pt x="71" y="75"/>
                    </a:cubicBezTo>
                    <a:cubicBezTo>
                      <a:pt x="77" y="69"/>
                      <a:pt x="81" y="62"/>
                      <a:pt x="83" y="55"/>
                    </a:cubicBezTo>
                    <a:cubicBezTo>
                      <a:pt x="55" y="45"/>
                      <a:pt x="55" y="45"/>
                      <a:pt x="55" y="45"/>
                    </a:cubicBezTo>
                    <a:lnTo>
                      <a:pt x="83"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Oval 70">
                <a:extLst>
                  <a:ext uri="{FF2B5EF4-FFF2-40B4-BE49-F238E27FC236}">
                    <a16:creationId xmlns:a16="http://schemas.microsoft.com/office/drawing/2014/main" id="{5B8FE197-0CF5-584D-2F73-760B4201D2AF}"/>
                  </a:ext>
                </a:extLst>
              </p:cNvPr>
              <p:cNvSpPr>
                <a:spLocks noChangeArrowheads="1"/>
              </p:cNvSpPr>
              <p:nvPr/>
            </p:nvSpPr>
            <p:spPr bwMode="auto">
              <a:xfrm>
                <a:off x="2299640" y="6105405"/>
                <a:ext cx="99391" cy="965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Freeform 71">
                <a:extLst>
                  <a:ext uri="{FF2B5EF4-FFF2-40B4-BE49-F238E27FC236}">
                    <a16:creationId xmlns:a16="http://schemas.microsoft.com/office/drawing/2014/main" id="{19BEBAEF-3D2A-3955-4706-B8AFBFE76028}"/>
                  </a:ext>
                </a:extLst>
              </p:cNvPr>
              <p:cNvSpPr>
                <a:spLocks/>
              </p:cNvSpPr>
              <p:nvPr/>
            </p:nvSpPr>
            <p:spPr bwMode="auto">
              <a:xfrm>
                <a:off x="2280607" y="6210435"/>
                <a:ext cx="137456" cy="302404"/>
              </a:xfrm>
              <a:custGeom>
                <a:avLst/>
                <a:gdLst>
                  <a:gd name="T0" fmla="*/ 55 w 65"/>
                  <a:gd name="T1" fmla="*/ 0 h 143"/>
                  <a:gd name="T2" fmla="*/ 38 w 65"/>
                  <a:gd name="T3" fmla="*/ 0 h 143"/>
                  <a:gd name="T4" fmla="*/ 38 w 65"/>
                  <a:gd name="T5" fmla="*/ 0 h 143"/>
                  <a:gd name="T6" fmla="*/ 33 w 65"/>
                  <a:gd name="T7" fmla="*/ 10 h 143"/>
                  <a:gd name="T8" fmla="*/ 31 w 65"/>
                  <a:gd name="T9" fmla="*/ 10 h 143"/>
                  <a:gd name="T10" fmla="*/ 26 w 65"/>
                  <a:gd name="T11" fmla="*/ 0 h 143"/>
                  <a:gd name="T12" fmla="*/ 26 w 65"/>
                  <a:gd name="T13" fmla="*/ 0 h 143"/>
                  <a:gd name="T14" fmla="*/ 11 w 65"/>
                  <a:gd name="T15" fmla="*/ 0 h 143"/>
                  <a:gd name="T16" fmla="*/ 0 w 65"/>
                  <a:gd name="T17" fmla="*/ 10 h 143"/>
                  <a:gd name="T18" fmla="*/ 0 w 65"/>
                  <a:gd name="T19" fmla="*/ 65 h 143"/>
                  <a:gd name="T20" fmla="*/ 11 w 65"/>
                  <a:gd name="T21" fmla="*/ 76 h 143"/>
                  <a:gd name="T22" fmla="*/ 11 w 65"/>
                  <a:gd name="T23" fmla="*/ 77 h 143"/>
                  <a:gd name="T24" fmla="*/ 11 w 65"/>
                  <a:gd name="T25" fmla="*/ 79 h 143"/>
                  <a:gd name="T26" fmla="*/ 11 w 65"/>
                  <a:gd name="T27" fmla="*/ 132 h 143"/>
                  <a:gd name="T28" fmla="*/ 22 w 65"/>
                  <a:gd name="T29" fmla="*/ 143 h 143"/>
                  <a:gd name="T30" fmla="*/ 33 w 65"/>
                  <a:gd name="T31" fmla="*/ 132 h 143"/>
                  <a:gd name="T32" fmla="*/ 44 w 65"/>
                  <a:gd name="T33" fmla="*/ 143 h 143"/>
                  <a:gd name="T34" fmla="*/ 55 w 65"/>
                  <a:gd name="T35" fmla="*/ 132 h 143"/>
                  <a:gd name="T36" fmla="*/ 55 w 65"/>
                  <a:gd name="T37" fmla="*/ 79 h 143"/>
                  <a:gd name="T38" fmla="*/ 55 w 65"/>
                  <a:gd name="T39" fmla="*/ 77 h 143"/>
                  <a:gd name="T40" fmla="*/ 55 w 65"/>
                  <a:gd name="T41" fmla="*/ 76 h 143"/>
                  <a:gd name="T42" fmla="*/ 65 w 65"/>
                  <a:gd name="T43" fmla="*/ 65 h 143"/>
                  <a:gd name="T44" fmla="*/ 65 w 65"/>
                  <a:gd name="T45" fmla="*/ 10 h 143"/>
                  <a:gd name="T46" fmla="*/ 55 w 65"/>
                  <a:gd name="T4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43">
                    <a:moveTo>
                      <a:pt x="55" y="0"/>
                    </a:moveTo>
                    <a:cubicBezTo>
                      <a:pt x="38" y="0"/>
                      <a:pt x="38" y="0"/>
                      <a:pt x="38" y="0"/>
                    </a:cubicBezTo>
                    <a:cubicBezTo>
                      <a:pt x="38" y="0"/>
                      <a:pt x="38" y="0"/>
                      <a:pt x="38" y="0"/>
                    </a:cubicBezTo>
                    <a:cubicBezTo>
                      <a:pt x="33" y="10"/>
                      <a:pt x="33" y="10"/>
                      <a:pt x="33" y="10"/>
                    </a:cubicBezTo>
                    <a:cubicBezTo>
                      <a:pt x="32" y="11"/>
                      <a:pt x="32" y="11"/>
                      <a:pt x="31" y="10"/>
                    </a:cubicBezTo>
                    <a:cubicBezTo>
                      <a:pt x="26" y="0"/>
                      <a:pt x="26" y="0"/>
                      <a:pt x="26" y="0"/>
                    </a:cubicBezTo>
                    <a:cubicBezTo>
                      <a:pt x="26" y="0"/>
                      <a:pt x="26" y="0"/>
                      <a:pt x="26" y="0"/>
                    </a:cubicBezTo>
                    <a:cubicBezTo>
                      <a:pt x="11" y="0"/>
                      <a:pt x="11" y="0"/>
                      <a:pt x="11" y="0"/>
                    </a:cubicBezTo>
                    <a:cubicBezTo>
                      <a:pt x="5" y="0"/>
                      <a:pt x="0" y="4"/>
                      <a:pt x="0" y="10"/>
                    </a:cubicBezTo>
                    <a:cubicBezTo>
                      <a:pt x="0" y="65"/>
                      <a:pt x="0" y="65"/>
                      <a:pt x="0" y="65"/>
                    </a:cubicBezTo>
                    <a:cubicBezTo>
                      <a:pt x="0" y="71"/>
                      <a:pt x="5" y="76"/>
                      <a:pt x="11" y="76"/>
                    </a:cubicBezTo>
                    <a:cubicBezTo>
                      <a:pt x="11" y="77"/>
                      <a:pt x="11" y="77"/>
                      <a:pt x="11" y="77"/>
                    </a:cubicBezTo>
                    <a:cubicBezTo>
                      <a:pt x="11" y="79"/>
                      <a:pt x="11" y="79"/>
                      <a:pt x="11" y="79"/>
                    </a:cubicBezTo>
                    <a:cubicBezTo>
                      <a:pt x="11" y="132"/>
                      <a:pt x="11" y="132"/>
                      <a:pt x="11" y="132"/>
                    </a:cubicBezTo>
                    <a:cubicBezTo>
                      <a:pt x="11" y="138"/>
                      <a:pt x="16" y="143"/>
                      <a:pt x="22" y="143"/>
                    </a:cubicBezTo>
                    <a:cubicBezTo>
                      <a:pt x="28" y="143"/>
                      <a:pt x="33" y="138"/>
                      <a:pt x="33" y="132"/>
                    </a:cubicBezTo>
                    <a:cubicBezTo>
                      <a:pt x="33" y="138"/>
                      <a:pt x="38" y="143"/>
                      <a:pt x="44" y="143"/>
                    </a:cubicBezTo>
                    <a:cubicBezTo>
                      <a:pt x="50" y="143"/>
                      <a:pt x="55" y="138"/>
                      <a:pt x="55" y="132"/>
                    </a:cubicBezTo>
                    <a:cubicBezTo>
                      <a:pt x="55" y="79"/>
                      <a:pt x="55" y="79"/>
                      <a:pt x="55" y="79"/>
                    </a:cubicBezTo>
                    <a:cubicBezTo>
                      <a:pt x="55" y="77"/>
                      <a:pt x="55" y="77"/>
                      <a:pt x="55" y="77"/>
                    </a:cubicBezTo>
                    <a:cubicBezTo>
                      <a:pt x="55" y="76"/>
                      <a:pt x="55" y="76"/>
                      <a:pt x="55" y="76"/>
                    </a:cubicBezTo>
                    <a:cubicBezTo>
                      <a:pt x="61" y="76"/>
                      <a:pt x="65" y="71"/>
                      <a:pt x="65" y="65"/>
                    </a:cubicBezTo>
                    <a:cubicBezTo>
                      <a:pt x="65" y="10"/>
                      <a:pt x="65" y="10"/>
                      <a:pt x="65" y="10"/>
                    </a:cubicBezTo>
                    <a:cubicBezTo>
                      <a:pt x="65" y="4"/>
                      <a:pt x="61"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Oval 72">
                <a:extLst>
                  <a:ext uri="{FF2B5EF4-FFF2-40B4-BE49-F238E27FC236}">
                    <a16:creationId xmlns:a16="http://schemas.microsoft.com/office/drawing/2014/main" id="{B4D7045D-D8EA-64C6-9CAC-476CCEA4A83F}"/>
                  </a:ext>
                </a:extLst>
              </p:cNvPr>
              <p:cNvSpPr>
                <a:spLocks noChangeArrowheads="1"/>
              </p:cNvSpPr>
              <p:nvPr/>
            </p:nvSpPr>
            <p:spPr bwMode="auto">
              <a:xfrm>
                <a:off x="2411719" y="6132896"/>
                <a:ext cx="65556" cy="648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Oval 73">
                <a:extLst>
                  <a:ext uri="{FF2B5EF4-FFF2-40B4-BE49-F238E27FC236}">
                    <a16:creationId xmlns:a16="http://schemas.microsoft.com/office/drawing/2014/main" id="{AB88DC9B-30ED-2425-C9CB-566B8E881132}"/>
                  </a:ext>
                </a:extLst>
              </p:cNvPr>
              <p:cNvSpPr>
                <a:spLocks noChangeArrowheads="1"/>
              </p:cNvSpPr>
              <p:nvPr/>
            </p:nvSpPr>
            <p:spPr bwMode="auto">
              <a:xfrm>
                <a:off x="2223510" y="6132896"/>
                <a:ext cx="63441" cy="648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Freeform 74">
                <a:extLst>
                  <a:ext uri="{FF2B5EF4-FFF2-40B4-BE49-F238E27FC236}">
                    <a16:creationId xmlns:a16="http://schemas.microsoft.com/office/drawing/2014/main" id="{5DE30B67-E95B-98C3-9C0F-4BBAC965AA9B}"/>
                  </a:ext>
                </a:extLst>
              </p:cNvPr>
              <p:cNvSpPr>
                <a:spLocks/>
              </p:cNvSpPr>
              <p:nvPr/>
            </p:nvSpPr>
            <p:spPr bwMode="auto">
              <a:xfrm>
                <a:off x="2411719" y="6201976"/>
                <a:ext cx="78244" cy="198783"/>
              </a:xfrm>
              <a:custGeom>
                <a:avLst/>
                <a:gdLst>
                  <a:gd name="T0" fmla="*/ 30 w 37"/>
                  <a:gd name="T1" fmla="*/ 0 h 94"/>
                  <a:gd name="T2" fmla="*/ 19 w 37"/>
                  <a:gd name="T3" fmla="*/ 0 h 94"/>
                  <a:gd name="T4" fmla="*/ 19 w 37"/>
                  <a:gd name="T5" fmla="*/ 0 h 94"/>
                  <a:gd name="T6" fmla="*/ 16 w 37"/>
                  <a:gd name="T7" fmla="*/ 7 h 94"/>
                  <a:gd name="T8" fmla="*/ 15 w 37"/>
                  <a:gd name="T9" fmla="*/ 7 h 94"/>
                  <a:gd name="T10" fmla="*/ 11 w 37"/>
                  <a:gd name="T11" fmla="*/ 0 h 94"/>
                  <a:gd name="T12" fmla="*/ 11 w 37"/>
                  <a:gd name="T13" fmla="*/ 0 h 94"/>
                  <a:gd name="T14" fmla="*/ 1 w 37"/>
                  <a:gd name="T15" fmla="*/ 0 h 94"/>
                  <a:gd name="T16" fmla="*/ 0 w 37"/>
                  <a:gd name="T17" fmla="*/ 0 h 94"/>
                  <a:gd name="T18" fmla="*/ 9 w 37"/>
                  <a:gd name="T19" fmla="*/ 14 h 94"/>
                  <a:gd name="T20" fmla="*/ 9 w 37"/>
                  <a:gd name="T21" fmla="*/ 69 h 94"/>
                  <a:gd name="T22" fmla="*/ 1 w 37"/>
                  <a:gd name="T23" fmla="*/ 83 h 94"/>
                  <a:gd name="T24" fmla="*/ 1 w 37"/>
                  <a:gd name="T25" fmla="*/ 87 h 94"/>
                  <a:gd name="T26" fmla="*/ 8 w 37"/>
                  <a:gd name="T27" fmla="*/ 94 h 94"/>
                  <a:gd name="T28" fmla="*/ 15 w 37"/>
                  <a:gd name="T29" fmla="*/ 87 h 94"/>
                  <a:gd name="T30" fmla="*/ 23 w 37"/>
                  <a:gd name="T31" fmla="*/ 94 h 94"/>
                  <a:gd name="T32" fmla="*/ 30 w 37"/>
                  <a:gd name="T33" fmla="*/ 87 h 94"/>
                  <a:gd name="T34" fmla="*/ 30 w 37"/>
                  <a:gd name="T35" fmla="*/ 52 h 94"/>
                  <a:gd name="T36" fmla="*/ 30 w 37"/>
                  <a:gd name="T37" fmla="*/ 51 h 94"/>
                  <a:gd name="T38" fmla="*/ 30 w 37"/>
                  <a:gd name="T39" fmla="*/ 50 h 94"/>
                  <a:gd name="T40" fmla="*/ 37 w 37"/>
                  <a:gd name="T41" fmla="*/ 43 h 94"/>
                  <a:gd name="T42" fmla="*/ 37 w 37"/>
                  <a:gd name="T43" fmla="*/ 7 h 94"/>
                  <a:gd name="T44" fmla="*/ 30 w 37"/>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94">
                    <a:moveTo>
                      <a:pt x="30" y="0"/>
                    </a:moveTo>
                    <a:cubicBezTo>
                      <a:pt x="19" y="0"/>
                      <a:pt x="19" y="0"/>
                      <a:pt x="19" y="0"/>
                    </a:cubicBezTo>
                    <a:cubicBezTo>
                      <a:pt x="19" y="0"/>
                      <a:pt x="19" y="0"/>
                      <a:pt x="19" y="0"/>
                    </a:cubicBezTo>
                    <a:cubicBezTo>
                      <a:pt x="16" y="7"/>
                      <a:pt x="16" y="7"/>
                      <a:pt x="16" y="7"/>
                    </a:cubicBezTo>
                    <a:cubicBezTo>
                      <a:pt x="15" y="7"/>
                      <a:pt x="15" y="7"/>
                      <a:pt x="15" y="7"/>
                    </a:cubicBezTo>
                    <a:cubicBezTo>
                      <a:pt x="11" y="0"/>
                      <a:pt x="11" y="0"/>
                      <a:pt x="11" y="0"/>
                    </a:cubicBezTo>
                    <a:cubicBezTo>
                      <a:pt x="11" y="0"/>
                      <a:pt x="11" y="0"/>
                      <a:pt x="11" y="0"/>
                    </a:cubicBezTo>
                    <a:cubicBezTo>
                      <a:pt x="1" y="0"/>
                      <a:pt x="1" y="0"/>
                      <a:pt x="1" y="0"/>
                    </a:cubicBezTo>
                    <a:cubicBezTo>
                      <a:pt x="1" y="0"/>
                      <a:pt x="0" y="0"/>
                      <a:pt x="0" y="0"/>
                    </a:cubicBezTo>
                    <a:cubicBezTo>
                      <a:pt x="5" y="3"/>
                      <a:pt x="9" y="8"/>
                      <a:pt x="9" y="14"/>
                    </a:cubicBezTo>
                    <a:cubicBezTo>
                      <a:pt x="9" y="69"/>
                      <a:pt x="9" y="69"/>
                      <a:pt x="9" y="69"/>
                    </a:cubicBezTo>
                    <a:cubicBezTo>
                      <a:pt x="9" y="75"/>
                      <a:pt x="6" y="80"/>
                      <a:pt x="1" y="83"/>
                    </a:cubicBezTo>
                    <a:cubicBezTo>
                      <a:pt x="1" y="87"/>
                      <a:pt x="1" y="87"/>
                      <a:pt x="1" y="87"/>
                    </a:cubicBezTo>
                    <a:cubicBezTo>
                      <a:pt x="1" y="91"/>
                      <a:pt x="4" y="94"/>
                      <a:pt x="8" y="94"/>
                    </a:cubicBezTo>
                    <a:cubicBezTo>
                      <a:pt x="12" y="94"/>
                      <a:pt x="15" y="91"/>
                      <a:pt x="15" y="87"/>
                    </a:cubicBezTo>
                    <a:cubicBezTo>
                      <a:pt x="15" y="91"/>
                      <a:pt x="19" y="94"/>
                      <a:pt x="23" y="94"/>
                    </a:cubicBezTo>
                    <a:cubicBezTo>
                      <a:pt x="27" y="94"/>
                      <a:pt x="30" y="91"/>
                      <a:pt x="30" y="87"/>
                    </a:cubicBezTo>
                    <a:cubicBezTo>
                      <a:pt x="30" y="52"/>
                      <a:pt x="30" y="52"/>
                      <a:pt x="30" y="52"/>
                    </a:cubicBezTo>
                    <a:cubicBezTo>
                      <a:pt x="30" y="51"/>
                      <a:pt x="30" y="51"/>
                      <a:pt x="30" y="51"/>
                    </a:cubicBezTo>
                    <a:cubicBezTo>
                      <a:pt x="30" y="50"/>
                      <a:pt x="30" y="50"/>
                      <a:pt x="30" y="50"/>
                    </a:cubicBezTo>
                    <a:cubicBezTo>
                      <a:pt x="34" y="50"/>
                      <a:pt x="37" y="47"/>
                      <a:pt x="37" y="43"/>
                    </a:cubicBezTo>
                    <a:cubicBezTo>
                      <a:pt x="37" y="7"/>
                      <a:pt x="37" y="7"/>
                      <a:pt x="37" y="7"/>
                    </a:cubicBezTo>
                    <a:cubicBezTo>
                      <a:pt x="37" y="3"/>
                      <a:pt x="34"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Freeform 75">
                <a:extLst>
                  <a:ext uri="{FF2B5EF4-FFF2-40B4-BE49-F238E27FC236}">
                    <a16:creationId xmlns:a16="http://schemas.microsoft.com/office/drawing/2014/main" id="{D0B71491-2185-3431-E394-EB14651E69E9}"/>
                  </a:ext>
                </a:extLst>
              </p:cNvPr>
              <p:cNvSpPr>
                <a:spLocks/>
              </p:cNvSpPr>
              <p:nvPr/>
            </p:nvSpPr>
            <p:spPr bwMode="auto">
              <a:xfrm>
                <a:off x="2208707" y="6201976"/>
                <a:ext cx="80359" cy="198783"/>
              </a:xfrm>
              <a:custGeom>
                <a:avLst/>
                <a:gdLst>
                  <a:gd name="T0" fmla="*/ 29 w 38"/>
                  <a:gd name="T1" fmla="*/ 69 h 94"/>
                  <a:gd name="T2" fmla="*/ 29 w 38"/>
                  <a:gd name="T3" fmla="*/ 14 h 94"/>
                  <a:gd name="T4" fmla="*/ 38 w 38"/>
                  <a:gd name="T5" fmla="*/ 0 h 94"/>
                  <a:gd name="T6" fmla="*/ 36 w 38"/>
                  <a:gd name="T7" fmla="*/ 0 h 94"/>
                  <a:gd name="T8" fmla="*/ 26 w 38"/>
                  <a:gd name="T9" fmla="*/ 0 h 94"/>
                  <a:gd name="T10" fmla="*/ 25 w 38"/>
                  <a:gd name="T11" fmla="*/ 0 h 94"/>
                  <a:gd name="T12" fmla="*/ 22 w 38"/>
                  <a:gd name="T13" fmla="*/ 7 h 94"/>
                  <a:gd name="T14" fmla="*/ 21 w 38"/>
                  <a:gd name="T15" fmla="*/ 7 h 94"/>
                  <a:gd name="T16" fmla="*/ 18 w 38"/>
                  <a:gd name="T17" fmla="*/ 0 h 94"/>
                  <a:gd name="T18" fmla="*/ 17 w 38"/>
                  <a:gd name="T19" fmla="*/ 0 h 94"/>
                  <a:gd name="T20" fmla="*/ 8 w 38"/>
                  <a:gd name="T21" fmla="*/ 0 h 94"/>
                  <a:gd name="T22" fmla="*/ 0 w 38"/>
                  <a:gd name="T23" fmla="*/ 7 h 94"/>
                  <a:gd name="T24" fmla="*/ 0 w 38"/>
                  <a:gd name="T25" fmla="*/ 43 h 94"/>
                  <a:gd name="T26" fmla="*/ 8 w 38"/>
                  <a:gd name="T27" fmla="*/ 50 h 94"/>
                  <a:gd name="T28" fmla="*/ 8 w 38"/>
                  <a:gd name="T29" fmla="*/ 51 h 94"/>
                  <a:gd name="T30" fmla="*/ 8 w 38"/>
                  <a:gd name="T31" fmla="*/ 52 h 94"/>
                  <a:gd name="T32" fmla="*/ 8 w 38"/>
                  <a:gd name="T33" fmla="*/ 87 h 94"/>
                  <a:gd name="T34" fmla="*/ 15 w 38"/>
                  <a:gd name="T35" fmla="*/ 94 h 94"/>
                  <a:gd name="T36" fmla="*/ 22 w 38"/>
                  <a:gd name="T37" fmla="*/ 87 h 94"/>
                  <a:gd name="T38" fmla="*/ 29 w 38"/>
                  <a:gd name="T39" fmla="*/ 94 h 94"/>
                  <a:gd name="T40" fmla="*/ 36 w 38"/>
                  <a:gd name="T41" fmla="*/ 87 h 94"/>
                  <a:gd name="T42" fmla="*/ 36 w 38"/>
                  <a:gd name="T43" fmla="*/ 83 h 94"/>
                  <a:gd name="T44" fmla="*/ 29 w 38"/>
                  <a:gd name="T45" fmla="*/ 6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94">
                    <a:moveTo>
                      <a:pt x="29" y="69"/>
                    </a:moveTo>
                    <a:cubicBezTo>
                      <a:pt x="29" y="14"/>
                      <a:pt x="29" y="14"/>
                      <a:pt x="29" y="14"/>
                    </a:cubicBezTo>
                    <a:cubicBezTo>
                      <a:pt x="29" y="8"/>
                      <a:pt x="32" y="3"/>
                      <a:pt x="38" y="0"/>
                    </a:cubicBezTo>
                    <a:cubicBezTo>
                      <a:pt x="37" y="0"/>
                      <a:pt x="37" y="0"/>
                      <a:pt x="36" y="0"/>
                    </a:cubicBezTo>
                    <a:cubicBezTo>
                      <a:pt x="26" y="0"/>
                      <a:pt x="26" y="0"/>
                      <a:pt x="26" y="0"/>
                    </a:cubicBezTo>
                    <a:cubicBezTo>
                      <a:pt x="26" y="0"/>
                      <a:pt x="26" y="0"/>
                      <a:pt x="25" y="0"/>
                    </a:cubicBezTo>
                    <a:cubicBezTo>
                      <a:pt x="22" y="7"/>
                      <a:pt x="22" y="7"/>
                      <a:pt x="22" y="7"/>
                    </a:cubicBezTo>
                    <a:cubicBezTo>
                      <a:pt x="22" y="7"/>
                      <a:pt x="21" y="7"/>
                      <a:pt x="21" y="7"/>
                    </a:cubicBezTo>
                    <a:cubicBezTo>
                      <a:pt x="18" y="0"/>
                      <a:pt x="18" y="0"/>
                      <a:pt x="18" y="0"/>
                    </a:cubicBezTo>
                    <a:cubicBezTo>
                      <a:pt x="17" y="0"/>
                      <a:pt x="17" y="0"/>
                      <a:pt x="17" y="0"/>
                    </a:cubicBezTo>
                    <a:cubicBezTo>
                      <a:pt x="8" y="0"/>
                      <a:pt x="8" y="0"/>
                      <a:pt x="8" y="0"/>
                    </a:cubicBezTo>
                    <a:cubicBezTo>
                      <a:pt x="4" y="0"/>
                      <a:pt x="0" y="3"/>
                      <a:pt x="0" y="7"/>
                    </a:cubicBezTo>
                    <a:cubicBezTo>
                      <a:pt x="0" y="43"/>
                      <a:pt x="0" y="43"/>
                      <a:pt x="0" y="43"/>
                    </a:cubicBezTo>
                    <a:cubicBezTo>
                      <a:pt x="0" y="47"/>
                      <a:pt x="4" y="50"/>
                      <a:pt x="8" y="50"/>
                    </a:cubicBezTo>
                    <a:cubicBezTo>
                      <a:pt x="8" y="51"/>
                      <a:pt x="8" y="51"/>
                      <a:pt x="8" y="51"/>
                    </a:cubicBezTo>
                    <a:cubicBezTo>
                      <a:pt x="8" y="52"/>
                      <a:pt x="8" y="52"/>
                      <a:pt x="8" y="52"/>
                    </a:cubicBezTo>
                    <a:cubicBezTo>
                      <a:pt x="8" y="87"/>
                      <a:pt x="8" y="87"/>
                      <a:pt x="8" y="87"/>
                    </a:cubicBezTo>
                    <a:cubicBezTo>
                      <a:pt x="8" y="91"/>
                      <a:pt x="11" y="94"/>
                      <a:pt x="15" y="94"/>
                    </a:cubicBezTo>
                    <a:cubicBezTo>
                      <a:pt x="19" y="94"/>
                      <a:pt x="22" y="91"/>
                      <a:pt x="22" y="87"/>
                    </a:cubicBezTo>
                    <a:cubicBezTo>
                      <a:pt x="22" y="91"/>
                      <a:pt x="25" y="94"/>
                      <a:pt x="29" y="94"/>
                    </a:cubicBezTo>
                    <a:cubicBezTo>
                      <a:pt x="33" y="94"/>
                      <a:pt x="36" y="91"/>
                      <a:pt x="36" y="87"/>
                    </a:cubicBezTo>
                    <a:cubicBezTo>
                      <a:pt x="36" y="83"/>
                      <a:pt x="36" y="83"/>
                      <a:pt x="36" y="83"/>
                    </a:cubicBezTo>
                    <a:cubicBezTo>
                      <a:pt x="32" y="80"/>
                      <a:pt x="29" y="75"/>
                      <a:pt x="2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Freeform 76">
                <a:extLst>
                  <a:ext uri="{FF2B5EF4-FFF2-40B4-BE49-F238E27FC236}">
                    <a16:creationId xmlns:a16="http://schemas.microsoft.com/office/drawing/2014/main" id="{24AE8521-DA41-DAD8-9ABE-9A219482FC8A}"/>
                  </a:ext>
                </a:extLst>
              </p:cNvPr>
              <p:cNvSpPr>
                <a:spLocks noEditPoints="1"/>
              </p:cNvSpPr>
              <p:nvPr/>
            </p:nvSpPr>
            <p:spPr bwMode="auto">
              <a:xfrm>
                <a:off x="1790700" y="5893934"/>
                <a:ext cx="557578" cy="422237"/>
              </a:xfrm>
              <a:custGeom>
                <a:avLst/>
                <a:gdLst>
                  <a:gd name="T0" fmla="*/ 236 w 264"/>
                  <a:gd name="T1" fmla="*/ 113 h 200"/>
                  <a:gd name="T2" fmla="*/ 264 w 264"/>
                  <a:gd name="T3" fmla="*/ 93 h 200"/>
                  <a:gd name="T4" fmla="*/ 258 w 264"/>
                  <a:gd name="T5" fmla="*/ 82 h 200"/>
                  <a:gd name="T6" fmla="*/ 210 w 264"/>
                  <a:gd name="T7" fmla="*/ 35 h 200"/>
                  <a:gd name="T8" fmla="*/ 207 w 264"/>
                  <a:gd name="T9" fmla="*/ 32 h 200"/>
                  <a:gd name="T10" fmla="*/ 133 w 264"/>
                  <a:gd name="T11" fmla="*/ 0 h 200"/>
                  <a:gd name="T12" fmla="*/ 66 w 264"/>
                  <a:gd name="T13" fmla="*/ 26 h 200"/>
                  <a:gd name="T14" fmla="*/ 59 w 264"/>
                  <a:gd name="T15" fmla="*/ 33 h 200"/>
                  <a:gd name="T16" fmla="*/ 9 w 264"/>
                  <a:gd name="T17" fmla="*/ 82 h 200"/>
                  <a:gd name="T18" fmla="*/ 9 w 264"/>
                  <a:gd name="T19" fmla="*/ 116 h 200"/>
                  <a:gd name="T20" fmla="*/ 58 w 264"/>
                  <a:gd name="T21" fmla="*/ 166 h 200"/>
                  <a:gd name="T22" fmla="*/ 59 w 264"/>
                  <a:gd name="T23" fmla="*/ 168 h 200"/>
                  <a:gd name="T24" fmla="*/ 133 w 264"/>
                  <a:gd name="T25" fmla="*/ 200 h 200"/>
                  <a:gd name="T26" fmla="*/ 133 w 264"/>
                  <a:gd name="T27" fmla="*/ 200 h 200"/>
                  <a:gd name="T28" fmla="*/ 191 w 264"/>
                  <a:gd name="T29" fmla="*/ 182 h 200"/>
                  <a:gd name="T30" fmla="*/ 191 w 264"/>
                  <a:gd name="T31" fmla="*/ 153 h 200"/>
                  <a:gd name="T32" fmla="*/ 201 w 264"/>
                  <a:gd name="T33" fmla="*/ 140 h 200"/>
                  <a:gd name="T34" fmla="*/ 198 w 264"/>
                  <a:gd name="T35" fmla="*/ 129 h 200"/>
                  <a:gd name="T36" fmla="*/ 220 w 264"/>
                  <a:gd name="T37" fmla="*/ 106 h 200"/>
                  <a:gd name="T38" fmla="*/ 236 w 264"/>
                  <a:gd name="T39" fmla="*/ 113 h 200"/>
                  <a:gd name="T40" fmla="*/ 174 w 264"/>
                  <a:gd name="T41" fmla="*/ 144 h 200"/>
                  <a:gd name="T42" fmla="*/ 133 w 264"/>
                  <a:gd name="T43" fmla="*/ 160 h 200"/>
                  <a:gd name="T44" fmla="*/ 133 w 264"/>
                  <a:gd name="T45" fmla="*/ 160 h 200"/>
                  <a:gd name="T46" fmla="*/ 89 w 264"/>
                  <a:gd name="T47" fmla="*/ 141 h 200"/>
                  <a:gd name="T48" fmla="*/ 73 w 264"/>
                  <a:gd name="T49" fmla="*/ 97 h 200"/>
                  <a:gd name="T50" fmla="*/ 93 w 264"/>
                  <a:gd name="T51" fmla="*/ 56 h 200"/>
                  <a:gd name="T52" fmla="*/ 133 w 264"/>
                  <a:gd name="T53" fmla="*/ 40 h 200"/>
                  <a:gd name="T54" fmla="*/ 178 w 264"/>
                  <a:gd name="T55" fmla="*/ 59 h 200"/>
                  <a:gd name="T56" fmla="*/ 174 w 264"/>
                  <a:gd name="T57" fmla="*/ 14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4" h="200">
                    <a:moveTo>
                      <a:pt x="236" y="113"/>
                    </a:moveTo>
                    <a:cubicBezTo>
                      <a:pt x="240" y="102"/>
                      <a:pt x="251" y="93"/>
                      <a:pt x="264" y="93"/>
                    </a:cubicBezTo>
                    <a:cubicBezTo>
                      <a:pt x="263" y="89"/>
                      <a:pt x="261" y="85"/>
                      <a:pt x="258" y="82"/>
                    </a:cubicBezTo>
                    <a:cubicBezTo>
                      <a:pt x="210" y="35"/>
                      <a:pt x="210" y="35"/>
                      <a:pt x="210" y="35"/>
                    </a:cubicBezTo>
                    <a:cubicBezTo>
                      <a:pt x="209" y="34"/>
                      <a:pt x="208" y="33"/>
                      <a:pt x="207" y="32"/>
                    </a:cubicBezTo>
                    <a:cubicBezTo>
                      <a:pt x="189" y="12"/>
                      <a:pt x="162" y="0"/>
                      <a:pt x="133" y="0"/>
                    </a:cubicBezTo>
                    <a:cubicBezTo>
                      <a:pt x="108" y="0"/>
                      <a:pt x="84" y="9"/>
                      <a:pt x="66" y="26"/>
                    </a:cubicBezTo>
                    <a:cubicBezTo>
                      <a:pt x="64" y="28"/>
                      <a:pt x="61" y="30"/>
                      <a:pt x="59" y="33"/>
                    </a:cubicBezTo>
                    <a:cubicBezTo>
                      <a:pt x="9" y="82"/>
                      <a:pt x="9" y="82"/>
                      <a:pt x="9" y="82"/>
                    </a:cubicBezTo>
                    <a:cubicBezTo>
                      <a:pt x="0" y="92"/>
                      <a:pt x="0" y="107"/>
                      <a:pt x="9" y="116"/>
                    </a:cubicBezTo>
                    <a:cubicBezTo>
                      <a:pt x="58" y="166"/>
                      <a:pt x="58" y="166"/>
                      <a:pt x="58" y="166"/>
                    </a:cubicBezTo>
                    <a:cubicBezTo>
                      <a:pt x="59" y="167"/>
                      <a:pt x="59" y="167"/>
                      <a:pt x="59" y="168"/>
                    </a:cubicBezTo>
                    <a:cubicBezTo>
                      <a:pt x="78" y="188"/>
                      <a:pt x="105" y="200"/>
                      <a:pt x="133" y="200"/>
                    </a:cubicBezTo>
                    <a:cubicBezTo>
                      <a:pt x="133" y="200"/>
                      <a:pt x="133" y="200"/>
                      <a:pt x="133" y="200"/>
                    </a:cubicBezTo>
                    <a:cubicBezTo>
                      <a:pt x="154" y="200"/>
                      <a:pt x="175" y="194"/>
                      <a:pt x="191" y="182"/>
                    </a:cubicBezTo>
                    <a:cubicBezTo>
                      <a:pt x="191" y="153"/>
                      <a:pt x="191" y="153"/>
                      <a:pt x="191" y="153"/>
                    </a:cubicBezTo>
                    <a:cubicBezTo>
                      <a:pt x="191" y="147"/>
                      <a:pt x="195" y="142"/>
                      <a:pt x="201" y="140"/>
                    </a:cubicBezTo>
                    <a:cubicBezTo>
                      <a:pt x="199" y="136"/>
                      <a:pt x="198" y="133"/>
                      <a:pt x="198" y="129"/>
                    </a:cubicBezTo>
                    <a:cubicBezTo>
                      <a:pt x="198" y="116"/>
                      <a:pt x="208" y="106"/>
                      <a:pt x="220" y="106"/>
                    </a:cubicBezTo>
                    <a:cubicBezTo>
                      <a:pt x="226" y="106"/>
                      <a:pt x="232" y="109"/>
                      <a:pt x="236" y="113"/>
                    </a:cubicBezTo>
                    <a:close/>
                    <a:moveTo>
                      <a:pt x="174" y="144"/>
                    </a:moveTo>
                    <a:cubicBezTo>
                      <a:pt x="163" y="155"/>
                      <a:pt x="148" y="160"/>
                      <a:pt x="133" y="160"/>
                    </a:cubicBezTo>
                    <a:cubicBezTo>
                      <a:pt x="133" y="160"/>
                      <a:pt x="133" y="160"/>
                      <a:pt x="133" y="160"/>
                    </a:cubicBezTo>
                    <a:cubicBezTo>
                      <a:pt x="117" y="160"/>
                      <a:pt x="100" y="153"/>
                      <a:pt x="89" y="141"/>
                    </a:cubicBezTo>
                    <a:cubicBezTo>
                      <a:pt x="78" y="129"/>
                      <a:pt x="73" y="113"/>
                      <a:pt x="73" y="97"/>
                    </a:cubicBezTo>
                    <a:cubicBezTo>
                      <a:pt x="74" y="81"/>
                      <a:pt x="81" y="66"/>
                      <a:pt x="93" y="56"/>
                    </a:cubicBezTo>
                    <a:cubicBezTo>
                      <a:pt x="104" y="45"/>
                      <a:pt x="118" y="40"/>
                      <a:pt x="133" y="40"/>
                    </a:cubicBezTo>
                    <a:cubicBezTo>
                      <a:pt x="150" y="40"/>
                      <a:pt x="166" y="47"/>
                      <a:pt x="178" y="59"/>
                    </a:cubicBezTo>
                    <a:cubicBezTo>
                      <a:pt x="200" y="84"/>
                      <a:pt x="198" y="122"/>
                      <a:pt x="17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87" name="Group 179">
              <a:extLst>
                <a:ext uri="{FF2B5EF4-FFF2-40B4-BE49-F238E27FC236}">
                  <a16:creationId xmlns:a16="http://schemas.microsoft.com/office/drawing/2014/main" id="{48ED34DF-3B04-F53C-EDF4-06CA0FEFC119}"/>
                </a:ext>
              </a:extLst>
            </p:cNvPr>
            <p:cNvGrpSpPr>
              <a:grpSpLocks noChangeAspect="1"/>
            </p:cNvGrpSpPr>
            <p:nvPr/>
          </p:nvGrpSpPr>
          <p:grpSpPr bwMode="auto">
            <a:xfrm>
              <a:off x="1425662" y="2192853"/>
              <a:ext cx="520530" cy="480060"/>
              <a:chOff x="1601" y="96"/>
              <a:chExt cx="4476" cy="4128"/>
            </a:xfrm>
            <a:solidFill>
              <a:schemeClr val="bg1"/>
            </a:solidFill>
          </p:grpSpPr>
          <p:sp>
            <p:nvSpPr>
              <p:cNvPr id="2088" name="Freeform 180">
                <a:extLst>
                  <a:ext uri="{FF2B5EF4-FFF2-40B4-BE49-F238E27FC236}">
                    <a16:creationId xmlns:a16="http://schemas.microsoft.com/office/drawing/2014/main" id="{DAD3CCBB-7D13-FAA0-72CC-E4EA59B024EB}"/>
                  </a:ext>
                </a:extLst>
              </p:cNvPr>
              <p:cNvSpPr>
                <a:spLocks noEditPoints="1"/>
              </p:cNvSpPr>
              <p:nvPr/>
            </p:nvSpPr>
            <p:spPr bwMode="auto">
              <a:xfrm>
                <a:off x="2282" y="96"/>
                <a:ext cx="3177" cy="2572"/>
              </a:xfrm>
              <a:custGeom>
                <a:avLst/>
                <a:gdLst>
                  <a:gd name="T0" fmla="*/ 0 w 1343"/>
                  <a:gd name="T1" fmla="*/ 480 h 1087"/>
                  <a:gd name="T2" fmla="*/ 256 w 1343"/>
                  <a:gd name="T3" fmla="*/ 767 h 1087"/>
                  <a:gd name="T4" fmla="*/ 512 w 1343"/>
                  <a:gd name="T5" fmla="*/ 480 h 1087"/>
                  <a:gd name="T6" fmla="*/ 311 w 1343"/>
                  <a:gd name="T7" fmla="*/ 128 h 1087"/>
                  <a:gd name="T8" fmla="*/ 640 w 1343"/>
                  <a:gd name="T9" fmla="*/ 186 h 1087"/>
                  <a:gd name="T10" fmla="*/ 448 w 1343"/>
                  <a:gd name="T11" fmla="*/ 1023 h 1087"/>
                  <a:gd name="T12" fmla="*/ 895 w 1343"/>
                  <a:gd name="T13" fmla="*/ 1087 h 1087"/>
                  <a:gd name="T14" fmla="*/ 704 w 1343"/>
                  <a:gd name="T15" fmla="*/ 1023 h 1087"/>
                  <a:gd name="T16" fmla="*/ 762 w 1343"/>
                  <a:gd name="T17" fmla="*/ 128 h 1087"/>
                  <a:gd name="T18" fmla="*/ 836 w 1343"/>
                  <a:gd name="T19" fmla="*/ 464 h 1087"/>
                  <a:gd name="T20" fmla="*/ 832 w 1343"/>
                  <a:gd name="T21" fmla="*/ 608 h 1087"/>
                  <a:gd name="T22" fmla="*/ 1343 w 1343"/>
                  <a:gd name="T23" fmla="*/ 608 h 1087"/>
                  <a:gd name="T24" fmla="*/ 1339 w 1343"/>
                  <a:gd name="T25" fmla="*/ 464 h 1087"/>
                  <a:gd name="T26" fmla="*/ 1247 w 1343"/>
                  <a:gd name="T27" fmla="*/ 128 h 1087"/>
                  <a:gd name="T28" fmla="*/ 762 w 1343"/>
                  <a:gd name="T29" fmla="*/ 64 h 1087"/>
                  <a:gd name="T30" fmla="*/ 582 w 1343"/>
                  <a:gd name="T31" fmla="*/ 64 h 1087"/>
                  <a:gd name="T32" fmla="*/ 96 w 1343"/>
                  <a:gd name="T33" fmla="*/ 128 h 1087"/>
                  <a:gd name="T34" fmla="*/ 4 w 1343"/>
                  <a:gd name="T35" fmla="*/ 464 h 1087"/>
                  <a:gd name="T36" fmla="*/ 256 w 1343"/>
                  <a:gd name="T37" fmla="*/ 704 h 1087"/>
                  <a:gd name="T38" fmla="*/ 64 w 1343"/>
                  <a:gd name="T39" fmla="*/ 576 h 1087"/>
                  <a:gd name="T40" fmla="*/ 448 w 1343"/>
                  <a:gd name="T41" fmla="*/ 608 h 1087"/>
                  <a:gd name="T42" fmla="*/ 64 w 1343"/>
                  <a:gd name="T43" fmla="*/ 512 h 1087"/>
                  <a:gd name="T44" fmla="*/ 256 w 1343"/>
                  <a:gd name="T45" fmla="*/ 159 h 1087"/>
                  <a:gd name="T46" fmla="*/ 448 w 1343"/>
                  <a:gd name="T47" fmla="*/ 512 h 1087"/>
                  <a:gd name="T48" fmla="*/ 1087 w 1343"/>
                  <a:gd name="T49" fmla="*/ 704 h 1087"/>
                  <a:gd name="T50" fmla="*/ 895 w 1343"/>
                  <a:gd name="T51" fmla="*/ 576 h 1087"/>
                  <a:gd name="T52" fmla="*/ 1279 w 1343"/>
                  <a:gd name="T53" fmla="*/ 608 h 1087"/>
                  <a:gd name="T54" fmla="*/ 895 w 1343"/>
                  <a:gd name="T55" fmla="*/ 512 h 1087"/>
                  <a:gd name="T56" fmla="*/ 1087 w 1343"/>
                  <a:gd name="T57" fmla="*/ 159 h 1087"/>
                  <a:gd name="T58" fmla="*/ 1279 w 1343"/>
                  <a:gd name="T59" fmla="*/ 512 h 1087"/>
                  <a:gd name="T60" fmla="*/ 704 w 1343"/>
                  <a:gd name="T61" fmla="*/ 96 h 1087"/>
                  <a:gd name="T62" fmla="*/ 640 w 1343"/>
                  <a:gd name="T63" fmla="*/ 96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3" h="1087">
                    <a:moveTo>
                      <a:pt x="4" y="464"/>
                    </a:moveTo>
                    <a:cubicBezTo>
                      <a:pt x="1" y="468"/>
                      <a:pt x="0" y="474"/>
                      <a:pt x="0" y="480"/>
                    </a:cubicBezTo>
                    <a:cubicBezTo>
                      <a:pt x="0" y="608"/>
                      <a:pt x="0" y="608"/>
                      <a:pt x="0" y="608"/>
                    </a:cubicBezTo>
                    <a:cubicBezTo>
                      <a:pt x="0" y="696"/>
                      <a:pt x="115" y="767"/>
                      <a:pt x="256" y="767"/>
                    </a:cubicBezTo>
                    <a:cubicBezTo>
                      <a:pt x="397" y="767"/>
                      <a:pt x="512" y="696"/>
                      <a:pt x="512" y="608"/>
                    </a:cubicBezTo>
                    <a:cubicBezTo>
                      <a:pt x="512" y="480"/>
                      <a:pt x="512" y="480"/>
                      <a:pt x="512" y="480"/>
                    </a:cubicBezTo>
                    <a:cubicBezTo>
                      <a:pt x="512" y="474"/>
                      <a:pt x="510" y="468"/>
                      <a:pt x="507" y="464"/>
                    </a:cubicBezTo>
                    <a:cubicBezTo>
                      <a:pt x="311" y="128"/>
                      <a:pt x="311" y="128"/>
                      <a:pt x="311" y="128"/>
                    </a:cubicBezTo>
                    <a:cubicBezTo>
                      <a:pt x="582" y="128"/>
                      <a:pt x="582" y="128"/>
                      <a:pt x="582" y="128"/>
                    </a:cubicBezTo>
                    <a:cubicBezTo>
                      <a:pt x="591" y="155"/>
                      <a:pt x="613" y="176"/>
                      <a:pt x="640" y="186"/>
                    </a:cubicBezTo>
                    <a:cubicBezTo>
                      <a:pt x="640" y="1023"/>
                      <a:pt x="640" y="1023"/>
                      <a:pt x="640" y="1023"/>
                    </a:cubicBezTo>
                    <a:cubicBezTo>
                      <a:pt x="448" y="1023"/>
                      <a:pt x="448" y="1023"/>
                      <a:pt x="448" y="1023"/>
                    </a:cubicBezTo>
                    <a:cubicBezTo>
                      <a:pt x="448" y="1087"/>
                      <a:pt x="448" y="1087"/>
                      <a:pt x="448" y="1087"/>
                    </a:cubicBezTo>
                    <a:cubicBezTo>
                      <a:pt x="895" y="1087"/>
                      <a:pt x="895" y="1087"/>
                      <a:pt x="895" y="1087"/>
                    </a:cubicBezTo>
                    <a:cubicBezTo>
                      <a:pt x="895" y="1023"/>
                      <a:pt x="895" y="1023"/>
                      <a:pt x="895" y="1023"/>
                    </a:cubicBezTo>
                    <a:cubicBezTo>
                      <a:pt x="704" y="1023"/>
                      <a:pt x="704" y="1023"/>
                      <a:pt x="704" y="1023"/>
                    </a:cubicBezTo>
                    <a:cubicBezTo>
                      <a:pt x="704" y="186"/>
                      <a:pt x="704" y="186"/>
                      <a:pt x="704" y="186"/>
                    </a:cubicBezTo>
                    <a:cubicBezTo>
                      <a:pt x="731" y="176"/>
                      <a:pt x="752" y="155"/>
                      <a:pt x="762" y="128"/>
                    </a:cubicBezTo>
                    <a:cubicBezTo>
                      <a:pt x="1032" y="128"/>
                      <a:pt x="1032" y="128"/>
                      <a:pt x="1032" y="128"/>
                    </a:cubicBezTo>
                    <a:cubicBezTo>
                      <a:pt x="836" y="464"/>
                      <a:pt x="836" y="464"/>
                      <a:pt x="836" y="464"/>
                    </a:cubicBezTo>
                    <a:cubicBezTo>
                      <a:pt x="833" y="468"/>
                      <a:pt x="832" y="474"/>
                      <a:pt x="832" y="480"/>
                    </a:cubicBezTo>
                    <a:cubicBezTo>
                      <a:pt x="832" y="608"/>
                      <a:pt x="832" y="608"/>
                      <a:pt x="832" y="608"/>
                    </a:cubicBezTo>
                    <a:cubicBezTo>
                      <a:pt x="832" y="696"/>
                      <a:pt x="946" y="767"/>
                      <a:pt x="1087" y="767"/>
                    </a:cubicBezTo>
                    <a:cubicBezTo>
                      <a:pt x="1229" y="767"/>
                      <a:pt x="1343" y="696"/>
                      <a:pt x="1343" y="608"/>
                    </a:cubicBezTo>
                    <a:cubicBezTo>
                      <a:pt x="1343" y="480"/>
                      <a:pt x="1343" y="480"/>
                      <a:pt x="1343" y="480"/>
                    </a:cubicBezTo>
                    <a:cubicBezTo>
                      <a:pt x="1343" y="474"/>
                      <a:pt x="1342" y="468"/>
                      <a:pt x="1339" y="464"/>
                    </a:cubicBezTo>
                    <a:cubicBezTo>
                      <a:pt x="1143" y="128"/>
                      <a:pt x="1143" y="128"/>
                      <a:pt x="1143" y="128"/>
                    </a:cubicBezTo>
                    <a:cubicBezTo>
                      <a:pt x="1247" y="128"/>
                      <a:pt x="1247" y="128"/>
                      <a:pt x="1247" y="128"/>
                    </a:cubicBezTo>
                    <a:cubicBezTo>
                      <a:pt x="1247" y="64"/>
                      <a:pt x="1247" y="64"/>
                      <a:pt x="1247" y="64"/>
                    </a:cubicBezTo>
                    <a:cubicBezTo>
                      <a:pt x="762" y="64"/>
                      <a:pt x="762" y="64"/>
                      <a:pt x="762" y="64"/>
                    </a:cubicBezTo>
                    <a:cubicBezTo>
                      <a:pt x="748" y="25"/>
                      <a:pt x="712" y="0"/>
                      <a:pt x="672" y="0"/>
                    </a:cubicBezTo>
                    <a:cubicBezTo>
                      <a:pt x="631" y="0"/>
                      <a:pt x="595" y="25"/>
                      <a:pt x="582" y="64"/>
                    </a:cubicBezTo>
                    <a:cubicBezTo>
                      <a:pt x="96" y="64"/>
                      <a:pt x="96" y="64"/>
                      <a:pt x="96" y="64"/>
                    </a:cubicBezTo>
                    <a:cubicBezTo>
                      <a:pt x="96" y="128"/>
                      <a:pt x="96" y="128"/>
                      <a:pt x="96" y="128"/>
                    </a:cubicBezTo>
                    <a:cubicBezTo>
                      <a:pt x="200" y="128"/>
                      <a:pt x="200" y="128"/>
                      <a:pt x="200" y="128"/>
                    </a:cubicBezTo>
                    <a:lnTo>
                      <a:pt x="4" y="464"/>
                    </a:lnTo>
                    <a:close/>
                    <a:moveTo>
                      <a:pt x="448" y="608"/>
                    </a:moveTo>
                    <a:cubicBezTo>
                      <a:pt x="448" y="647"/>
                      <a:pt x="373" y="704"/>
                      <a:pt x="256" y="704"/>
                    </a:cubicBezTo>
                    <a:cubicBezTo>
                      <a:pt x="139" y="704"/>
                      <a:pt x="64" y="647"/>
                      <a:pt x="64" y="608"/>
                    </a:cubicBezTo>
                    <a:cubicBezTo>
                      <a:pt x="64" y="576"/>
                      <a:pt x="64" y="576"/>
                      <a:pt x="64" y="576"/>
                    </a:cubicBezTo>
                    <a:cubicBezTo>
                      <a:pt x="448" y="576"/>
                      <a:pt x="448" y="576"/>
                      <a:pt x="448" y="576"/>
                    </a:cubicBezTo>
                    <a:lnTo>
                      <a:pt x="448" y="608"/>
                    </a:lnTo>
                    <a:close/>
                    <a:moveTo>
                      <a:pt x="448" y="512"/>
                    </a:moveTo>
                    <a:cubicBezTo>
                      <a:pt x="64" y="512"/>
                      <a:pt x="64" y="512"/>
                      <a:pt x="64" y="512"/>
                    </a:cubicBezTo>
                    <a:cubicBezTo>
                      <a:pt x="64" y="488"/>
                      <a:pt x="64" y="488"/>
                      <a:pt x="64" y="488"/>
                    </a:cubicBezTo>
                    <a:cubicBezTo>
                      <a:pt x="256" y="159"/>
                      <a:pt x="256" y="159"/>
                      <a:pt x="256" y="159"/>
                    </a:cubicBezTo>
                    <a:cubicBezTo>
                      <a:pt x="448" y="488"/>
                      <a:pt x="448" y="488"/>
                      <a:pt x="448" y="488"/>
                    </a:cubicBezTo>
                    <a:lnTo>
                      <a:pt x="448" y="512"/>
                    </a:lnTo>
                    <a:close/>
                    <a:moveTo>
                      <a:pt x="1279" y="608"/>
                    </a:moveTo>
                    <a:cubicBezTo>
                      <a:pt x="1279" y="647"/>
                      <a:pt x="1205" y="704"/>
                      <a:pt x="1087" y="704"/>
                    </a:cubicBezTo>
                    <a:cubicBezTo>
                      <a:pt x="970" y="704"/>
                      <a:pt x="895" y="647"/>
                      <a:pt x="895" y="608"/>
                    </a:cubicBezTo>
                    <a:cubicBezTo>
                      <a:pt x="895" y="576"/>
                      <a:pt x="895" y="576"/>
                      <a:pt x="895" y="576"/>
                    </a:cubicBezTo>
                    <a:cubicBezTo>
                      <a:pt x="1279" y="576"/>
                      <a:pt x="1279" y="576"/>
                      <a:pt x="1279" y="576"/>
                    </a:cubicBezTo>
                    <a:lnTo>
                      <a:pt x="1279" y="608"/>
                    </a:lnTo>
                    <a:close/>
                    <a:moveTo>
                      <a:pt x="1279" y="512"/>
                    </a:moveTo>
                    <a:cubicBezTo>
                      <a:pt x="895" y="512"/>
                      <a:pt x="895" y="512"/>
                      <a:pt x="895" y="512"/>
                    </a:cubicBezTo>
                    <a:cubicBezTo>
                      <a:pt x="895" y="488"/>
                      <a:pt x="895" y="488"/>
                      <a:pt x="895" y="488"/>
                    </a:cubicBezTo>
                    <a:cubicBezTo>
                      <a:pt x="1087" y="159"/>
                      <a:pt x="1087" y="159"/>
                      <a:pt x="1087" y="159"/>
                    </a:cubicBezTo>
                    <a:cubicBezTo>
                      <a:pt x="1279" y="488"/>
                      <a:pt x="1279" y="488"/>
                      <a:pt x="1279" y="488"/>
                    </a:cubicBezTo>
                    <a:lnTo>
                      <a:pt x="1279" y="512"/>
                    </a:lnTo>
                    <a:close/>
                    <a:moveTo>
                      <a:pt x="672" y="64"/>
                    </a:moveTo>
                    <a:cubicBezTo>
                      <a:pt x="689" y="64"/>
                      <a:pt x="704" y="78"/>
                      <a:pt x="704" y="96"/>
                    </a:cubicBezTo>
                    <a:cubicBezTo>
                      <a:pt x="704" y="113"/>
                      <a:pt x="689" y="128"/>
                      <a:pt x="672" y="128"/>
                    </a:cubicBezTo>
                    <a:cubicBezTo>
                      <a:pt x="654" y="128"/>
                      <a:pt x="640" y="113"/>
                      <a:pt x="640" y="96"/>
                    </a:cubicBezTo>
                    <a:cubicBezTo>
                      <a:pt x="640" y="78"/>
                      <a:pt x="654" y="64"/>
                      <a:pt x="67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89" name="Rectangle 2088">
                <a:extLst>
                  <a:ext uri="{FF2B5EF4-FFF2-40B4-BE49-F238E27FC236}">
                    <a16:creationId xmlns:a16="http://schemas.microsoft.com/office/drawing/2014/main" id="{81F2B40C-C88E-3047-F377-8CE477593A90}"/>
                  </a:ext>
                </a:extLst>
              </p:cNvPr>
              <p:cNvSpPr>
                <a:spLocks noChangeArrowheads="1"/>
              </p:cNvSpPr>
              <p:nvPr/>
            </p:nvSpPr>
            <p:spPr bwMode="auto">
              <a:xfrm>
                <a:off x="2207" y="247"/>
                <a:ext cx="151" cy="1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90" name="Rectangle 2089">
                <a:extLst>
                  <a:ext uri="{FF2B5EF4-FFF2-40B4-BE49-F238E27FC236}">
                    <a16:creationId xmlns:a16="http://schemas.microsoft.com/office/drawing/2014/main" id="{4FCD9343-2350-96C7-361A-283DE250E617}"/>
                  </a:ext>
                </a:extLst>
              </p:cNvPr>
              <p:cNvSpPr>
                <a:spLocks noChangeArrowheads="1"/>
              </p:cNvSpPr>
              <p:nvPr/>
            </p:nvSpPr>
            <p:spPr bwMode="auto">
              <a:xfrm>
                <a:off x="5383" y="247"/>
                <a:ext cx="152" cy="1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91" name="Freeform 183">
                <a:extLst>
                  <a:ext uri="{FF2B5EF4-FFF2-40B4-BE49-F238E27FC236}">
                    <a16:creationId xmlns:a16="http://schemas.microsoft.com/office/drawing/2014/main" id="{FFDEFED0-7C33-71E7-9BA0-578F7CFD62A2}"/>
                  </a:ext>
                </a:extLst>
              </p:cNvPr>
              <p:cNvSpPr>
                <a:spLocks noEditPoints="1"/>
              </p:cNvSpPr>
              <p:nvPr/>
            </p:nvSpPr>
            <p:spPr bwMode="auto">
              <a:xfrm>
                <a:off x="1601" y="2694"/>
                <a:ext cx="4476" cy="1530"/>
              </a:xfrm>
              <a:custGeom>
                <a:avLst/>
                <a:gdLst>
                  <a:gd name="T0" fmla="*/ 1875 w 1892"/>
                  <a:gd name="T1" fmla="*/ 82 h 647"/>
                  <a:gd name="T2" fmla="*/ 1700 w 1892"/>
                  <a:gd name="T3" fmla="*/ 35 h 647"/>
                  <a:gd name="T4" fmla="*/ 1428 w 1892"/>
                  <a:gd name="T5" fmla="*/ 192 h 647"/>
                  <a:gd name="T6" fmla="*/ 1311 w 1892"/>
                  <a:gd name="T7" fmla="*/ 117 h 647"/>
                  <a:gd name="T8" fmla="*/ 933 w 1892"/>
                  <a:gd name="T9" fmla="*/ 117 h 647"/>
                  <a:gd name="T10" fmla="*/ 815 w 1892"/>
                  <a:gd name="T11" fmla="*/ 78 h 647"/>
                  <a:gd name="T12" fmla="*/ 663 w 1892"/>
                  <a:gd name="T13" fmla="*/ 53 h 647"/>
                  <a:gd name="T14" fmla="*/ 636 w 1892"/>
                  <a:gd name="T15" fmla="*/ 53 h 647"/>
                  <a:gd name="T16" fmla="*/ 389 w 1892"/>
                  <a:gd name="T17" fmla="*/ 122 h 647"/>
                  <a:gd name="T18" fmla="*/ 343 w 1892"/>
                  <a:gd name="T19" fmla="*/ 149 h 647"/>
                  <a:gd name="T20" fmla="*/ 320 w 1892"/>
                  <a:gd name="T21" fmla="*/ 149 h 647"/>
                  <a:gd name="T22" fmla="*/ 288 w 1892"/>
                  <a:gd name="T23" fmla="*/ 117 h 647"/>
                  <a:gd name="T24" fmla="*/ 32 w 1892"/>
                  <a:gd name="T25" fmla="*/ 117 h 647"/>
                  <a:gd name="T26" fmla="*/ 0 w 1892"/>
                  <a:gd name="T27" fmla="*/ 149 h 647"/>
                  <a:gd name="T28" fmla="*/ 0 w 1892"/>
                  <a:gd name="T29" fmla="*/ 597 h 647"/>
                  <a:gd name="T30" fmla="*/ 32 w 1892"/>
                  <a:gd name="T31" fmla="*/ 629 h 647"/>
                  <a:gd name="T32" fmla="*/ 288 w 1892"/>
                  <a:gd name="T33" fmla="*/ 629 h 647"/>
                  <a:gd name="T34" fmla="*/ 320 w 1892"/>
                  <a:gd name="T35" fmla="*/ 597 h 647"/>
                  <a:gd name="T36" fmla="*/ 561 w 1892"/>
                  <a:gd name="T37" fmla="*/ 597 h 647"/>
                  <a:gd name="T38" fmla="*/ 587 w 1892"/>
                  <a:gd name="T39" fmla="*/ 599 h 647"/>
                  <a:gd name="T40" fmla="*/ 968 w 1892"/>
                  <a:gd name="T41" fmla="*/ 643 h 647"/>
                  <a:gd name="T42" fmla="*/ 1024 w 1892"/>
                  <a:gd name="T43" fmla="*/ 647 h 647"/>
                  <a:gd name="T44" fmla="*/ 1264 w 1892"/>
                  <a:gd name="T45" fmla="*/ 582 h 647"/>
                  <a:gd name="T46" fmla="*/ 1828 w 1892"/>
                  <a:gd name="T47" fmla="*/ 257 h 647"/>
                  <a:gd name="T48" fmla="*/ 1892 w 1892"/>
                  <a:gd name="T49" fmla="*/ 146 h 647"/>
                  <a:gd name="T50" fmla="*/ 1875 w 1892"/>
                  <a:gd name="T51" fmla="*/ 82 h 647"/>
                  <a:gd name="T52" fmla="*/ 256 w 1892"/>
                  <a:gd name="T53" fmla="*/ 565 h 647"/>
                  <a:gd name="T54" fmla="*/ 64 w 1892"/>
                  <a:gd name="T55" fmla="*/ 565 h 647"/>
                  <a:gd name="T56" fmla="*/ 64 w 1892"/>
                  <a:gd name="T57" fmla="*/ 181 h 647"/>
                  <a:gd name="T58" fmla="*/ 256 w 1892"/>
                  <a:gd name="T59" fmla="*/ 181 h 647"/>
                  <a:gd name="T60" fmla="*/ 256 w 1892"/>
                  <a:gd name="T61" fmla="*/ 565 h 647"/>
                  <a:gd name="T62" fmla="*/ 1796 w 1892"/>
                  <a:gd name="T63" fmla="*/ 202 h 647"/>
                  <a:gd name="T64" fmla="*/ 1232 w 1892"/>
                  <a:gd name="T65" fmla="*/ 527 h 647"/>
                  <a:gd name="T66" fmla="*/ 976 w 1892"/>
                  <a:gd name="T67" fmla="*/ 580 h 647"/>
                  <a:gd name="T68" fmla="*/ 594 w 1892"/>
                  <a:gd name="T69" fmla="*/ 535 h 647"/>
                  <a:gd name="T70" fmla="*/ 561 w 1892"/>
                  <a:gd name="T71" fmla="*/ 533 h 647"/>
                  <a:gd name="T72" fmla="*/ 320 w 1892"/>
                  <a:gd name="T73" fmla="*/ 533 h 647"/>
                  <a:gd name="T74" fmla="*/ 320 w 1892"/>
                  <a:gd name="T75" fmla="*/ 213 h 647"/>
                  <a:gd name="T76" fmla="*/ 352 w 1892"/>
                  <a:gd name="T77" fmla="*/ 213 h 647"/>
                  <a:gd name="T78" fmla="*/ 368 w 1892"/>
                  <a:gd name="T79" fmla="*/ 209 h 647"/>
                  <a:gd name="T80" fmla="*/ 422 w 1892"/>
                  <a:gd name="T81" fmla="*/ 177 h 647"/>
                  <a:gd name="T82" fmla="*/ 636 w 1892"/>
                  <a:gd name="T83" fmla="*/ 117 h 647"/>
                  <a:gd name="T84" fmla="*/ 663 w 1892"/>
                  <a:gd name="T85" fmla="*/ 117 h 647"/>
                  <a:gd name="T86" fmla="*/ 795 w 1892"/>
                  <a:gd name="T87" fmla="*/ 139 h 647"/>
                  <a:gd name="T88" fmla="*/ 918 w 1892"/>
                  <a:gd name="T89" fmla="*/ 180 h 647"/>
                  <a:gd name="T90" fmla="*/ 928 w 1892"/>
                  <a:gd name="T91" fmla="*/ 181 h 647"/>
                  <a:gd name="T92" fmla="*/ 1311 w 1892"/>
                  <a:gd name="T93" fmla="*/ 181 h 647"/>
                  <a:gd name="T94" fmla="*/ 1375 w 1892"/>
                  <a:gd name="T95" fmla="*/ 245 h 647"/>
                  <a:gd name="T96" fmla="*/ 1311 w 1892"/>
                  <a:gd name="T97" fmla="*/ 309 h 647"/>
                  <a:gd name="T98" fmla="*/ 832 w 1892"/>
                  <a:gd name="T99" fmla="*/ 309 h 647"/>
                  <a:gd name="T100" fmla="*/ 832 w 1892"/>
                  <a:gd name="T101" fmla="*/ 373 h 647"/>
                  <a:gd name="T102" fmla="*/ 1311 w 1892"/>
                  <a:gd name="T103" fmla="*/ 373 h 647"/>
                  <a:gd name="T104" fmla="*/ 1438 w 1892"/>
                  <a:gd name="T105" fmla="*/ 260 h 647"/>
                  <a:gd name="T106" fmla="*/ 1732 w 1892"/>
                  <a:gd name="T107" fmla="*/ 91 h 647"/>
                  <a:gd name="T108" fmla="*/ 1796 w 1892"/>
                  <a:gd name="T109" fmla="*/ 91 h 647"/>
                  <a:gd name="T110" fmla="*/ 1828 w 1892"/>
                  <a:gd name="T111" fmla="*/ 146 h 647"/>
                  <a:gd name="T112" fmla="*/ 1796 w 1892"/>
                  <a:gd name="T113" fmla="*/ 20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2" h="647">
                    <a:moveTo>
                      <a:pt x="1875" y="82"/>
                    </a:moveTo>
                    <a:cubicBezTo>
                      <a:pt x="1839" y="21"/>
                      <a:pt x="1761" y="0"/>
                      <a:pt x="1700" y="35"/>
                    </a:cubicBezTo>
                    <a:cubicBezTo>
                      <a:pt x="1428" y="192"/>
                      <a:pt x="1428" y="192"/>
                      <a:pt x="1428" y="192"/>
                    </a:cubicBezTo>
                    <a:cubicBezTo>
                      <a:pt x="1407" y="147"/>
                      <a:pt x="1362" y="117"/>
                      <a:pt x="1311" y="117"/>
                    </a:cubicBezTo>
                    <a:cubicBezTo>
                      <a:pt x="933" y="117"/>
                      <a:pt x="933" y="117"/>
                      <a:pt x="933" y="117"/>
                    </a:cubicBezTo>
                    <a:cubicBezTo>
                      <a:pt x="815" y="78"/>
                      <a:pt x="815" y="78"/>
                      <a:pt x="815" y="78"/>
                    </a:cubicBezTo>
                    <a:cubicBezTo>
                      <a:pt x="766" y="62"/>
                      <a:pt x="715" y="53"/>
                      <a:pt x="663" y="53"/>
                    </a:cubicBezTo>
                    <a:cubicBezTo>
                      <a:pt x="636" y="53"/>
                      <a:pt x="636" y="53"/>
                      <a:pt x="636" y="53"/>
                    </a:cubicBezTo>
                    <a:cubicBezTo>
                      <a:pt x="549" y="53"/>
                      <a:pt x="464" y="77"/>
                      <a:pt x="389" y="122"/>
                    </a:cubicBezTo>
                    <a:cubicBezTo>
                      <a:pt x="343" y="149"/>
                      <a:pt x="343" y="149"/>
                      <a:pt x="343" y="149"/>
                    </a:cubicBezTo>
                    <a:cubicBezTo>
                      <a:pt x="320" y="149"/>
                      <a:pt x="320" y="149"/>
                      <a:pt x="320" y="149"/>
                    </a:cubicBezTo>
                    <a:cubicBezTo>
                      <a:pt x="320" y="132"/>
                      <a:pt x="306" y="117"/>
                      <a:pt x="288" y="117"/>
                    </a:cubicBezTo>
                    <a:cubicBezTo>
                      <a:pt x="32" y="117"/>
                      <a:pt x="32" y="117"/>
                      <a:pt x="32" y="117"/>
                    </a:cubicBezTo>
                    <a:cubicBezTo>
                      <a:pt x="14" y="117"/>
                      <a:pt x="0" y="132"/>
                      <a:pt x="0" y="149"/>
                    </a:cubicBezTo>
                    <a:cubicBezTo>
                      <a:pt x="0" y="597"/>
                      <a:pt x="0" y="597"/>
                      <a:pt x="0" y="597"/>
                    </a:cubicBezTo>
                    <a:cubicBezTo>
                      <a:pt x="0" y="615"/>
                      <a:pt x="14" y="629"/>
                      <a:pt x="32" y="629"/>
                    </a:cubicBezTo>
                    <a:cubicBezTo>
                      <a:pt x="288" y="629"/>
                      <a:pt x="288" y="629"/>
                      <a:pt x="288" y="629"/>
                    </a:cubicBezTo>
                    <a:cubicBezTo>
                      <a:pt x="306" y="629"/>
                      <a:pt x="320" y="615"/>
                      <a:pt x="320" y="597"/>
                    </a:cubicBezTo>
                    <a:cubicBezTo>
                      <a:pt x="561" y="597"/>
                      <a:pt x="561" y="597"/>
                      <a:pt x="561" y="597"/>
                    </a:cubicBezTo>
                    <a:cubicBezTo>
                      <a:pt x="569" y="597"/>
                      <a:pt x="578" y="598"/>
                      <a:pt x="587" y="599"/>
                    </a:cubicBezTo>
                    <a:cubicBezTo>
                      <a:pt x="968" y="643"/>
                      <a:pt x="968" y="643"/>
                      <a:pt x="968" y="643"/>
                    </a:cubicBezTo>
                    <a:cubicBezTo>
                      <a:pt x="987" y="646"/>
                      <a:pt x="1005" y="647"/>
                      <a:pt x="1024" y="647"/>
                    </a:cubicBezTo>
                    <a:cubicBezTo>
                      <a:pt x="1108" y="647"/>
                      <a:pt x="1191" y="624"/>
                      <a:pt x="1264" y="582"/>
                    </a:cubicBezTo>
                    <a:cubicBezTo>
                      <a:pt x="1828" y="257"/>
                      <a:pt x="1828" y="257"/>
                      <a:pt x="1828" y="257"/>
                    </a:cubicBezTo>
                    <a:cubicBezTo>
                      <a:pt x="1868" y="234"/>
                      <a:pt x="1892" y="192"/>
                      <a:pt x="1892" y="146"/>
                    </a:cubicBezTo>
                    <a:cubicBezTo>
                      <a:pt x="1892" y="124"/>
                      <a:pt x="1886" y="102"/>
                      <a:pt x="1875" y="82"/>
                    </a:cubicBezTo>
                    <a:close/>
                    <a:moveTo>
                      <a:pt x="256" y="565"/>
                    </a:moveTo>
                    <a:cubicBezTo>
                      <a:pt x="64" y="565"/>
                      <a:pt x="64" y="565"/>
                      <a:pt x="64" y="565"/>
                    </a:cubicBezTo>
                    <a:cubicBezTo>
                      <a:pt x="64" y="181"/>
                      <a:pt x="64" y="181"/>
                      <a:pt x="64" y="181"/>
                    </a:cubicBezTo>
                    <a:cubicBezTo>
                      <a:pt x="256" y="181"/>
                      <a:pt x="256" y="181"/>
                      <a:pt x="256" y="181"/>
                    </a:cubicBezTo>
                    <a:lnTo>
                      <a:pt x="256" y="565"/>
                    </a:lnTo>
                    <a:close/>
                    <a:moveTo>
                      <a:pt x="1796" y="202"/>
                    </a:moveTo>
                    <a:cubicBezTo>
                      <a:pt x="1232" y="527"/>
                      <a:pt x="1232" y="527"/>
                      <a:pt x="1232" y="527"/>
                    </a:cubicBezTo>
                    <a:cubicBezTo>
                      <a:pt x="1155" y="572"/>
                      <a:pt x="1065" y="590"/>
                      <a:pt x="976" y="580"/>
                    </a:cubicBezTo>
                    <a:cubicBezTo>
                      <a:pt x="594" y="535"/>
                      <a:pt x="594" y="535"/>
                      <a:pt x="594" y="535"/>
                    </a:cubicBezTo>
                    <a:cubicBezTo>
                      <a:pt x="583" y="534"/>
                      <a:pt x="572" y="533"/>
                      <a:pt x="561" y="533"/>
                    </a:cubicBezTo>
                    <a:cubicBezTo>
                      <a:pt x="320" y="533"/>
                      <a:pt x="320" y="533"/>
                      <a:pt x="320" y="533"/>
                    </a:cubicBezTo>
                    <a:cubicBezTo>
                      <a:pt x="320" y="213"/>
                      <a:pt x="320" y="213"/>
                      <a:pt x="320" y="213"/>
                    </a:cubicBezTo>
                    <a:cubicBezTo>
                      <a:pt x="352" y="213"/>
                      <a:pt x="352" y="213"/>
                      <a:pt x="352" y="213"/>
                    </a:cubicBezTo>
                    <a:cubicBezTo>
                      <a:pt x="358" y="213"/>
                      <a:pt x="363" y="212"/>
                      <a:pt x="368" y="209"/>
                    </a:cubicBezTo>
                    <a:cubicBezTo>
                      <a:pt x="422" y="177"/>
                      <a:pt x="422" y="177"/>
                      <a:pt x="422" y="177"/>
                    </a:cubicBezTo>
                    <a:cubicBezTo>
                      <a:pt x="486" y="138"/>
                      <a:pt x="560" y="117"/>
                      <a:pt x="636" y="117"/>
                    </a:cubicBezTo>
                    <a:cubicBezTo>
                      <a:pt x="663" y="117"/>
                      <a:pt x="663" y="117"/>
                      <a:pt x="663" y="117"/>
                    </a:cubicBezTo>
                    <a:cubicBezTo>
                      <a:pt x="708" y="117"/>
                      <a:pt x="752" y="124"/>
                      <a:pt x="795" y="139"/>
                    </a:cubicBezTo>
                    <a:cubicBezTo>
                      <a:pt x="918" y="180"/>
                      <a:pt x="918" y="180"/>
                      <a:pt x="918" y="180"/>
                    </a:cubicBezTo>
                    <a:cubicBezTo>
                      <a:pt x="921" y="181"/>
                      <a:pt x="924" y="181"/>
                      <a:pt x="928" y="181"/>
                    </a:cubicBezTo>
                    <a:cubicBezTo>
                      <a:pt x="1311" y="181"/>
                      <a:pt x="1311" y="181"/>
                      <a:pt x="1311" y="181"/>
                    </a:cubicBezTo>
                    <a:cubicBezTo>
                      <a:pt x="1347" y="181"/>
                      <a:pt x="1375" y="210"/>
                      <a:pt x="1375" y="245"/>
                    </a:cubicBezTo>
                    <a:cubicBezTo>
                      <a:pt x="1375" y="281"/>
                      <a:pt x="1347" y="309"/>
                      <a:pt x="1311" y="309"/>
                    </a:cubicBezTo>
                    <a:cubicBezTo>
                      <a:pt x="832" y="309"/>
                      <a:pt x="832" y="309"/>
                      <a:pt x="832" y="309"/>
                    </a:cubicBezTo>
                    <a:cubicBezTo>
                      <a:pt x="832" y="373"/>
                      <a:pt x="832" y="373"/>
                      <a:pt x="832" y="373"/>
                    </a:cubicBezTo>
                    <a:cubicBezTo>
                      <a:pt x="1311" y="373"/>
                      <a:pt x="1311" y="373"/>
                      <a:pt x="1311" y="373"/>
                    </a:cubicBezTo>
                    <a:cubicBezTo>
                      <a:pt x="1376" y="373"/>
                      <a:pt x="1430" y="325"/>
                      <a:pt x="1438" y="260"/>
                    </a:cubicBezTo>
                    <a:cubicBezTo>
                      <a:pt x="1732" y="91"/>
                      <a:pt x="1732" y="91"/>
                      <a:pt x="1732" y="91"/>
                    </a:cubicBezTo>
                    <a:cubicBezTo>
                      <a:pt x="1752" y="79"/>
                      <a:pt x="1776" y="79"/>
                      <a:pt x="1796" y="91"/>
                    </a:cubicBezTo>
                    <a:cubicBezTo>
                      <a:pt x="1816" y="102"/>
                      <a:pt x="1828" y="123"/>
                      <a:pt x="1828" y="146"/>
                    </a:cubicBezTo>
                    <a:cubicBezTo>
                      <a:pt x="1828" y="169"/>
                      <a:pt x="1816" y="190"/>
                      <a:pt x="1796"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092" name="Group 128">
              <a:extLst>
                <a:ext uri="{FF2B5EF4-FFF2-40B4-BE49-F238E27FC236}">
                  <a16:creationId xmlns:a16="http://schemas.microsoft.com/office/drawing/2014/main" id="{5A285C7B-E1D0-DD94-FAD4-5C399217ED1C}"/>
                </a:ext>
              </a:extLst>
            </p:cNvPr>
            <p:cNvGrpSpPr>
              <a:grpSpLocks noChangeAspect="1"/>
            </p:cNvGrpSpPr>
            <p:nvPr/>
          </p:nvGrpSpPr>
          <p:grpSpPr bwMode="auto">
            <a:xfrm>
              <a:off x="2320142" y="2816977"/>
              <a:ext cx="482949" cy="480060"/>
              <a:chOff x="1667" y="0"/>
              <a:chExt cx="4346" cy="4320"/>
            </a:xfrm>
            <a:solidFill>
              <a:schemeClr val="bg1"/>
            </a:solidFill>
          </p:grpSpPr>
          <p:sp>
            <p:nvSpPr>
              <p:cNvPr id="2093" name="Freeform 129">
                <a:extLst>
                  <a:ext uri="{FF2B5EF4-FFF2-40B4-BE49-F238E27FC236}">
                    <a16:creationId xmlns:a16="http://schemas.microsoft.com/office/drawing/2014/main" id="{8FC116B0-B320-3E36-F198-AAD985E7270B}"/>
                  </a:ext>
                </a:extLst>
              </p:cNvPr>
              <p:cNvSpPr>
                <a:spLocks noEditPoints="1"/>
              </p:cNvSpPr>
              <p:nvPr/>
            </p:nvSpPr>
            <p:spPr bwMode="auto">
              <a:xfrm>
                <a:off x="1667" y="0"/>
                <a:ext cx="4346" cy="4320"/>
              </a:xfrm>
              <a:custGeom>
                <a:avLst/>
                <a:gdLst>
                  <a:gd name="T0" fmla="*/ 1845 w 2061"/>
                  <a:gd name="T1" fmla="*/ 962 h 2049"/>
                  <a:gd name="T2" fmla="*/ 1558 w 2061"/>
                  <a:gd name="T3" fmla="*/ 160 h 2049"/>
                  <a:gd name="T4" fmla="*/ 1143 w 2061"/>
                  <a:gd name="T5" fmla="*/ 441 h 2049"/>
                  <a:gd name="T6" fmla="*/ 977 w 2061"/>
                  <a:gd name="T7" fmla="*/ 160 h 2049"/>
                  <a:gd name="T8" fmla="*/ 563 w 2061"/>
                  <a:gd name="T9" fmla="*/ 441 h 2049"/>
                  <a:gd name="T10" fmla="*/ 127 w 2061"/>
                  <a:gd name="T11" fmla="*/ 896 h 2049"/>
                  <a:gd name="T12" fmla="*/ 150 w 2061"/>
                  <a:gd name="T13" fmla="*/ 1344 h 2049"/>
                  <a:gd name="T14" fmla="*/ 416 w 2061"/>
                  <a:gd name="T15" fmla="*/ 1708 h 2049"/>
                  <a:gd name="T16" fmla="*/ 860 w 2061"/>
                  <a:gd name="T17" fmla="*/ 2049 h 2049"/>
                  <a:gd name="T18" fmla="*/ 1133 w 2061"/>
                  <a:gd name="T19" fmla="*/ 1742 h 2049"/>
                  <a:gd name="T20" fmla="*/ 1576 w 2061"/>
                  <a:gd name="T21" fmla="*/ 2049 h 2049"/>
                  <a:gd name="T22" fmla="*/ 1626 w 2061"/>
                  <a:gd name="T23" fmla="*/ 1661 h 2049"/>
                  <a:gd name="T24" fmla="*/ 2044 w 2061"/>
                  <a:gd name="T25" fmla="*/ 1050 h 2049"/>
                  <a:gd name="T26" fmla="*/ 1320 w 2061"/>
                  <a:gd name="T27" fmla="*/ 69 h 2049"/>
                  <a:gd name="T28" fmla="*/ 1133 w 2061"/>
                  <a:gd name="T29" fmla="*/ 257 h 2049"/>
                  <a:gd name="T30" fmla="*/ 1440 w 2061"/>
                  <a:gd name="T31" fmla="*/ 483 h 2049"/>
                  <a:gd name="T32" fmla="*/ 1539 w 2061"/>
                  <a:gd name="T33" fmla="*/ 738 h 2049"/>
                  <a:gd name="T34" fmla="*/ 1477 w 2061"/>
                  <a:gd name="T35" fmla="*/ 765 h 2049"/>
                  <a:gd name="T36" fmla="*/ 1370 w 2061"/>
                  <a:gd name="T37" fmla="*/ 1278 h 2049"/>
                  <a:gd name="T38" fmla="*/ 1105 w 2061"/>
                  <a:gd name="T39" fmla="*/ 559 h 2049"/>
                  <a:gd name="T40" fmla="*/ 1201 w 2061"/>
                  <a:gd name="T41" fmla="*/ 786 h 2049"/>
                  <a:gd name="T42" fmla="*/ 1030 w 2061"/>
                  <a:gd name="T43" fmla="*/ 615 h 2049"/>
                  <a:gd name="T44" fmla="*/ 928 w 2061"/>
                  <a:gd name="T45" fmla="*/ 257 h 2049"/>
                  <a:gd name="T46" fmla="*/ 622 w 2061"/>
                  <a:gd name="T47" fmla="*/ 484 h 2049"/>
                  <a:gd name="T48" fmla="*/ 803 w 2061"/>
                  <a:gd name="T49" fmla="*/ 711 h 2049"/>
                  <a:gd name="T50" fmla="*/ 671 w 2061"/>
                  <a:gd name="T51" fmla="*/ 1269 h 2049"/>
                  <a:gd name="T52" fmla="*/ 566 w 2061"/>
                  <a:gd name="T53" fmla="*/ 721 h 2049"/>
                  <a:gd name="T54" fmla="*/ 314 w 2061"/>
                  <a:gd name="T55" fmla="*/ 1121 h 2049"/>
                  <a:gd name="T56" fmla="*/ 212 w 2061"/>
                  <a:gd name="T57" fmla="*/ 1316 h 2049"/>
                  <a:gd name="T58" fmla="*/ 81 w 2061"/>
                  <a:gd name="T59" fmla="*/ 983 h 2049"/>
                  <a:gd name="T60" fmla="*/ 229 w 2061"/>
                  <a:gd name="T61" fmla="*/ 1167 h 2049"/>
                  <a:gd name="T62" fmla="*/ 504 w 2061"/>
                  <a:gd name="T63" fmla="*/ 1459 h 2049"/>
                  <a:gd name="T64" fmla="*/ 363 w 2061"/>
                  <a:gd name="T65" fmla="*/ 1246 h 2049"/>
                  <a:gd name="T66" fmla="*/ 460 w 2061"/>
                  <a:gd name="T67" fmla="*/ 1220 h 2049"/>
                  <a:gd name="T68" fmla="*/ 731 w 2061"/>
                  <a:gd name="T69" fmla="*/ 1395 h 2049"/>
                  <a:gd name="T70" fmla="*/ 509 w 2061"/>
                  <a:gd name="T71" fmla="*/ 1639 h 2049"/>
                  <a:gd name="T72" fmla="*/ 484 w 2061"/>
                  <a:gd name="T73" fmla="*/ 1708 h 2049"/>
                  <a:gd name="T74" fmla="*/ 484 w 2061"/>
                  <a:gd name="T75" fmla="*/ 1981 h 2049"/>
                  <a:gd name="T76" fmla="*/ 860 w 2061"/>
                  <a:gd name="T77" fmla="*/ 1639 h 2049"/>
                  <a:gd name="T78" fmla="*/ 860 w 2061"/>
                  <a:gd name="T79" fmla="*/ 1537 h 2049"/>
                  <a:gd name="T80" fmla="*/ 933 w 2061"/>
                  <a:gd name="T81" fmla="*/ 1162 h 2049"/>
                  <a:gd name="T82" fmla="*/ 785 w 2061"/>
                  <a:gd name="T83" fmla="*/ 1352 h 2049"/>
                  <a:gd name="T84" fmla="*/ 1177 w 2061"/>
                  <a:gd name="T85" fmla="*/ 975 h 2049"/>
                  <a:gd name="T86" fmla="*/ 1252 w 2061"/>
                  <a:gd name="T87" fmla="*/ 1387 h 2049"/>
                  <a:gd name="T88" fmla="*/ 1106 w 2061"/>
                  <a:gd name="T89" fmla="*/ 1217 h 2049"/>
                  <a:gd name="T90" fmla="*/ 1201 w 2061"/>
                  <a:gd name="T91" fmla="*/ 1576 h 2049"/>
                  <a:gd name="T92" fmla="*/ 1576 w 2061"/>
                  <a:gd name="T93" fmla="*/ 1981 h 2049"/>
                  <a:gd name="T94" fmla="*/ 1576 w 2061"/>
                  <a:gd name="T95" fmla="*/ 1708 h 2049"/>
                  <a:gd name="T96" fmla="*/ 1848 w 2061"/>
                  <a:gd name="T97" fmla="*/ 1316 h 2049"/>
                  <a:gd name="T98" fmla="*/ 1269 w 2061"/>
                  <a:gd name="T99" fmla="*/ 1639 h 2049"/>
                  <a:gd name="T100" fmla="*/ 1411 w 2061"/>
                  <a:gd name="T101" fmla="*/ 1334 h 2049"/>
                  <a:gd name="T102" fmla="*/ 1629 w 2061"/>
                  <a:gd name="T103" fmla="*/ 1196 h 2049"/>
                  <a:gd name="T104" fmla="*/ 1541 w 2061"/>
                  <a:gd name="T105" fmla="*/ 1402 h 2049"/>
                  <a:gd name="T106" fmla="*/ 1590 w 2061"/>
                  <a:gd name="T107" fmla="*/ 1450 h 2049"/>
                  <a:gd name="T108" fmla="*/ 1908 w 2061"/>
                  <a:gd name="T109" fmla="*/ 989 h 2049"/>
                  <a:gd name="T110" fmla="*/ 1982 w 2061"/>
                  <a:gd name="T111" fmla="*/ 1021 h 2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61" h="2049">
                    <a:moveTo>
                      <a:pt x="2033" y="941"/>
                    </a:moveTo>
                    <a:cubicBezTo>
                      <a:pt x="2010" y="909"/>
                      <a:pt x="1972" y="892"/>
                      <a:pt x="1933" y="896"/>
                    </a:cubicBezTo>
                    <a:cubicBezTo>
                      <a:pt x="1894" y="901"/>
                      <a:pt x="1861" y="926"/>
                      <a:pt x="1845" y="962"/>
                    </a:cubicBezTo>
                    <a:cubicBezTo>
                      <a:pt x="1815" y="1032"/>
                      <a:pt x="1815" y="1032"/>
                      <a:pt x="1815" y="1032"/>
                    </a:cubicBezTo>
                    <a:cubicBezTo>
                      <a:pt x="1793" y="679"/>
                      <a:pt x="1590" y="502"/>
                      <a:pt x="1498" y="441"/>
                    </a:cubicBezTo>
                    <a:cubicBezTo>
                      <a:pt x="1573" y="368"/>
                      <a:pt x="1597" y="257"/>
                      <a:pt x="1558" y="160"/>
                    </a:cubicBezTo>
                    <a:cubicBezTo>
                      <a:pt x="1518" y="64"/>
                      <a:pt x="1424" y="0"/>
                      <a:pt x="1320" y="1"/>
                    </a:cubicBezTo>
                    <a:cubicBezTo>
                      <a:pt x="1216" y="1"/>
                      <a:pt x="1122" y="64"/>
                      <a:pt x="1083" y="161"/>
                    </a:cubicBezTo>
                    <a:cubicBezTo>
                      <a:pt x="1044" y="258"/>
                      <a:pt x="1068" y="369"/>
                      <a:pt x="1143" y="441"/>
                    </a:cubicBezTo>
                    <a:cubicBezTo>
                      <a:pt x="1102" y="469"/>
                      <a:pt x="1065" y="501"/>
                      <a:pt x="1031" y="536"/>
                    </a:cubicBezTo>
                    <a:cubicBezTo>
                      <a:pt x="997" y="500"/>
                      <a:pt x="960" y="468"/>
                      <a:pt x="919" y="440"/>
                    </a:cubicBezTo>
                    <a:cubicBezTo>
                      <a:pt x="993" y="367"/>
                      <a:pt x="1017" y="257"/>
                      <a:pt x="977" y="160"/>
                    </a:cubicBezTo>
                    <a:cubicBezTo>
                      <a:pt x="938" y="63"/>
                      <a:pt x="844" y="0"/>
                      <a:pt x="739" y="1"/>
                    </a:cubicBezTo>
                    <a:cubicBezTo>
                      <a:pt x="635" y="1"/>
                      <a:pt x="541" y="65"/>
                      <a:pt x="502" y="161"/>
                    </a:cubicBezTo>
                    <a:cubicBezTo>
                      <a:pt x="464" y="258"/>
                      <a:pt x="488" y="369"/>
                      <a:pt x="563" y="441"/>
                    </a:cubicBezTo>
                    <a:cubicBezTo>
                      <a:pt x="471" y="504"/>
                      <a:pt x="268" y="682"/>
                      <a:pt x="247" y="1036"/>
                    </a:cubicBezTo>
                    <a:cubicBezTo>
                      <a:pt x="215" y="962"/>
                      <a:pt x="215" y="962"/>
                      <a:pt x="215" y="962"/>
                    </a:cubicBezTo>
                    <a:cubicBezTo>
                      <a:pt x="200" y="926"/>
                      <a:pt x="166" y="901"/>
                      <a:pt x="127" y="896"/>
                    </a:cubicBezTo>
                    <a:cubicBezTo>
                      <a:pt x="88" y="892"/>
                      <a:pt x="50" y="909"/>
                      <a:pt x="27" y="941"/>
                    </a:cubicBezTo>
                    <a:cubicBezTo>
                      <a:pt x="4" y="972"/>
                      <a:pt x="0" y="1014"/>
                      <a:pt x="16" y="1050"/>
                    </a:cubicBezTo>
                    <a:cubicBezTo>
                      <a:pt x="150" y="1344"/>
                      <a:pt x="150" y="1344"/>
                      <a:pt x="150" y="1344"/>
                    </a:cubicBezTo>
                    <a:cubicBezTo>
                      <a:pt x="168" y="1384"/>
                      <a:pt x="193" y="1420"/>
                      <a:pt x="224" y="1451"/>
                    </a:cubicBezTo>
                    <a:cubicBezTo>
                      <a:pt x="434" y="1661"/>
                      <a:pt x="434" y="1661"/>
                      <a:pt x="434" y="1661"/>
                    </a:cubicBezTo>
                    <a:cubicBezTo>
                      <a:pt x="423" y="1674"/>
                      <a:pt x="416" y="1690"/>
                      <a:pt x="416" y="1708"/>
                    </a:cubicBezTo>
                    <a:cubicBezTo>
                      <a:pt x="416" y="1981"/>
                      <a:pt x="416" y="1981"/>
                      <a:pt x="416" y="1981"/>
                    </a:cubicBezTo>
                    <a:cubicBezTo>
                      <a:pt x="416" y="2018"/>
                      <a:pt x="446" y="2049"/>
                      <a:pt x="484" y="2049"/>
                    </a:cubicBezTo>
                    <a:cubicBezTo>
                      <a:pt x="860" y="2049"/>
                      <a:pt x="860" y="2049"/>
                      <a:pt x="860" y="2049"/>
                    </a:cubicBezTo>
                    <a:cubicBezTo>
                      <a:pt x="897" y="2049"/>
                      <a:pt x="928" y="2018"/>
                      <a:pt x="928" y="1981"/>
                    </a:cubicBezTo>
                    <a:cubicBezTo>
                      <a:pt x="928" y="1742"/>
                      <a:pt x="928" y="1742"/>
                      <a:pt x="928" y="1742"/>
                    </a:cubicBezTo>
                    <a:cubicBezTo>
                      <a:pt x="1133" y="1742"/>
                      <a:pt x="1133" y="1742"/>
                      <a:pt x="1133" y="1742"/>
                    </a:cubicBezTo>
                    <a:cubicBezTo>
                      <a:pt x="1133" y="1981"/>
                      <a:pt x="1133" y="1981"/>
                      <a:pt x="1133" y="1981"/>
                    </a:cubicBezTo>
                    <a:cubicBezTo>
                      <a:pt x="1133" y="2018"/>
                      <a:pt x="1163" y="2049"/>
                      <a:pt x="1201" y="2049"/>
                    </a:cubicBezTo>
                    <a:cubicBezTo>
                      <a:pt x="1576" y="2049"/>
                      <a:pt x="1576" y="2049"/>
                      <a:pt x="1576" y="2049"/>
                    </a:cubicBezTo>
                    <a:cubicBezTo>
                      <a:pt x="1614" y="2049"/>
                      <a:pt x="1645" y="2018"/>
                      <a:pt x="1645" y="1981"/>
                    </a:cubicBezTo>
                    <a:cubicBezTo>
                      <a:pt x="1645" y="1708"/>
                      <a:pt x="1645" y="1708"/>
                      <a:pt x="1645" y="1708"/>
                    </a:cubicBezTo>
                    <a:cubicBezTo>
                      <a:pt x="1645" y="1690"/>
                      <a:pt x="1638" y="1674"/>
                      <a:pt x="1626" y="1661"/>
                    </a:cubicBezTo>
                    <a:cubicBezTo>
                      <a:pt x="1837" y="1451"/>
                      <a:pt x="1837" y="1451"/>
                      <a:pt x="1837" y="1451"/>
                    </a:cubicBezTo>
                    <a:cubicBezTo>
                      <a:pt x="1867" y="1420"/>
                      <a:pt x="1893" y="1384"/>
                      <a:pt x="1911" y="1344"/>
                    </a:cubicBezTo>
                    <a:cubicBezTo>
                      <a:pt x="2044" y="1050"/>
                      <a:pt x="2044" y="1050"/>
                      <a:pt x="2044" y="1050"/>
                    </a:cubicBezTo>
                    <a:cubicBezTo>
                      <a:pt x="2061" y="1014"/>
                      <a:pt x="2056" y="972"/>
                      <a:pt x="2033" y="941"/>
                    </a:cubicBezTo>
                    <a:close/>
                    <a:moveTo>
                      <a:pt x="1133" y="257"/>
                    </a:moveTo>
                    <a:cubicBezTo>
                      <a:pt x="1133" y="153"/>
                      <a:pt x="1217" y="69"/>
                      <a:pt x="1320" y="69"/>
                    </a:cubicBezTo>
                    <a:cubicBezTo>
                      <a:pt x="1424" y="69"/>
                      <a:pt x="1508" y="153"/>
                      <a:pt x="1508" y="257"/>
                    </a:cubicBezTo>
                    <a:cubicBezTo>
                      <a:pt x="1508" y="361"/>
                      <a:pt x="1424" y="445"/>
                      <a:pt x="1320" y="445"/>
                    </a:cubicBezTo>
                    <a:cubicBezTo>
                      <a:pt x="1217" y="445"/>
                      <a:pt x="1133" y="361"/>
                      <a:pt x="1133" y="257"/>
                    </a:cubicBezTo>
                    <a:close/>
                    <a:moveTo>
                      <a:pt x="1203" y="484"/>
                    </a:moveTo>
                    <a:cubicBezTo>
                      <a:pt x="1239" y="503"/>
                      <a:pt x="1279" y="513"/>
                      <a:pt x="1320" y="513"/>
                    </a:cubicBezTo>
                    <a:cubicBezTo>
                      <a:pt x="1362" y="513"/>
                      <a:pt x="1403" y="503"/>
                      <a:pt x="1440" y="483"/>
                    </a:cubicBezTo>
                    <a:cubicBezTo>
                      <a:pt x="1505" y="521"/>
                      <a:pt x="1760" y="695"/>
                      <a:pt x="1749" y="1121"/>
                    </a:cubicBezTo>
                    <a:cubicBezTo>
                      <a:pt x="1707" y="1103"/>
                      <a:pt x="1659" y="1104"/>
                      <a:pt x="1617" y="1124"/>
                    </a:cubicBezTo>
                    <a:cubicBezTo>
                      <a:pt x="1616" y="991"/>
                      <a:pt x="1590" y="861"/>
                      <a:pt x="1539" y="738"/>
                    </a:cubicBezTo>
                    <a:cubicBezTo>
                      <a:pt x="1535" y="727"/>
                      <a:pt x="1524" y="719"/>
                      <a:pt x="1512" y="718"/>
                    </a:cubicBezTo>
                    <a:cubicBezTo>
                      <a:pt x="1500" y="717"/>
                      <a:pt x="1488" y="722"/>
                      <a:pt x="1481" y="731"/>
                    </a:cubicBezTo>
                    <a:cubicBezTo>
                      <a:pt x="1473" y="741"/>
                      <a:pt x="1472" y="754"/>
                      <a:pt x="1477" y="765"/>
                    </a:cubicBezTo>
                    <a:cubicBezTo>
                      <a:pt x="1478" y="768"/>
                      <a:pt x="1570" y="987"/>
                      <a:pt x="1544" y="1177"/>
                    </a:cubicBezTo>
                    <a:cubicBezTo>
                      <a:pt x="1498" y="1215"/>
                      <a:pt x="1446" y="1247"/>
                      <a:pt x="1389" y="1269"/>
                    </a:cubicBezTo>
                    <a:cubicBezTo>
                      <a:pt x="1383" y="1272"/>
                      <a:pt x="1376" y="1275"/>
                      <a:pt x="1370" y="1278"/>
                    </a:cubicBezTo>
                    <a:cubicBezTo>
                      <a:pt x="1357" y="1081"/>
                      <a:pt x="1274" y="973"/>
                      <a:pt x="1224" y="925"/>
                    </a:cubicBezTo>
                    <a:cubicBezTo>
                      <a:pt x="1269" y="864"/>
                      <a:pt x="1281" y="784"/>
                      <a:pt x="1258" y="712"/>
                    </a:cubicBezTo>
                    <a:cubicBezTo>
                      <a:pt x="1234" y="640"/>
                      <a:pt x="1177" y="583"/>
                      <a:pt x="1105" y="559"/>
                    </a:cubicBezTo>
                    <a:cubicBezTo>
                      <a:pt x="1135" y="531"/>
                      <a:pt x="1167" y="506"/>
                      <a:pt x="1203" y="484"/>
                    </a:cubicBezTo>
                    <a:close/>
                    <a:moveTo>
                      <a:pt x="1030" y="615"/>
                    </a:moveTo>
                    <a:cubicBezTo>
                      <a:pt x="1125" y="615"/>
                      <a:pt x="1201" y="692"/>
                      <a:pt x="1201" y="786"/>
                    </a:cubicBezTo>
                    <a:cubicBezTo>
                      <a:pt x="1201" y="880"/>
                      <a:pt x="1125" y="957"/>
                      <a:pt x="1030" y="957"/>
                    </a:cubicBezTo>
                    <a:cubicBezTo>
                      <a:pt x="936" y="957"/>
                      <a:pt x="860" y="880"/>
                      <a:pt x="860" y="786"/>
                    </a:cubicBezTo>
                    <a:cubicBezTo>
                      <a:pt x="860" y="692"/>
                      <a:pt x="936" y="616"/>
                      <a:pt x="1030" y="615"/>
                    </a:cubicBezTo>
                    <a:close/>
                    <a:moveTo>
                      <a:pt x="552" y="257"/>
                    </a:moveTo>
                    <a:cubicBezTo>
                      <a:pt x="552" y="153"/>
                      <a:pt x="636" y="69"/>
                      <a:pt x="740" y="69"/>
                    </a:cubicBezTo>
                    <a:cubicBezTo>
                      <a:pt x="844" y="69"/>
                      <a:pt x="928" y="153"/>
                      <a:pt x="928" y="257"/>
                    </a:cubicBezTo>
                    <a:cubicBezTo>
                      <a:pt x="928" y="361"/>
                      <a:pt x="844" y="445"/>
                      <a:pt x="740" y="445"/>
                    </a:cubicBezTo>
                    <a:cubicBezTo>
                      <a:pt x="636" y="445"/>
                      <a:pt x="552" y="361"/>
                      <a:pt x="552" y="257"/>
                    </a:cubicBezTo>
                    <a:close/>
                    <a:moveTo>
                      <a:pt x="622" y="484"/>
                    </a:moveTo>
                    <a:cubicBezTo>
                      <a:pt x="696" y="523"/>
                      <a:pt x="785" y="523"/>
                      <a:pt x="859" y="483"/>
                    </a:cubicBezTo>
                    <a:cubicBezTo>
                      <a:pt x="894" y="505"/>
                      <a:pt x="927" y="530"/>
                      <a:pt x="957" y="559"/>
                    </a:cubicBezTo>
                    <a:cubicBezTo>
                      <a:pt x="884" y="582"/>
                      <a:pt x="827" y="639"/>
                      <a:pt x="803" y="711"/>
                    </a:cubicBezTo>
                    <a:cubicBezTo>
                      <a:pt x="779" y="784"/>
                      <a:pt x="792" y="863"/>
                      <a:pt x="836" y="925"/>
                    </a:cubicBezTo>
                    <a:cubicBezTo>
                      <a:pt x="786" y="973"/>
                      <a:pt x="704" y="1081"/>
                      <a:pt x="691" y="1278"/>
                    </a:cubicBezTo>
                    <a:cubicBezTo>
                      <a:pt x="684" y="1275"/>
                      <a:pt x="678" y="1272"/>
                      <a:pt x="671" y="1269"/>
                    </a:cubicBezTo>
                    <a:cubicBezTo>
                      <a:pt x="615" y="1247"/>
                      <a:pt x="563" y="1215"/>
                      <a:pt x="516" y="1177"/>
                    </a:cubicBezTo>
                    <a:cubicBezTo>
                      <a:pt x="491" y="987"/>
                      <a:pt x="583" y="768"/>
                      <a:pt x="584" y="765"/>
                    </a:cubicBezTo>
                    <a:cubicBezTo>
                      <a:pt x="591" y="748"/>
                      <a:pt x="583" y="728"/>
                      <a:pt x="566" y="721"/>
                    </a:cubicBezTo>
                    <a:cubicBezTo>
                      <a:pt x="548" y="713"/>
                      <a:pt x="528" y="721"/>
                      <a:pt x="521" y="738"/>
                    </a:cubicBezTo>
                    <a:cubicBezTo>
                      <a:pt x="471" y="861"/>
                      <a:pt x="445" y="992"/>
                      <a:pt x="443" y="1124"/>
                    </a:cubicBezTo>
                    <a:cubicBezTo>
                      <a:pt x="403" y="1104"/>
                      <a:pt x="355" y="1103"/>
                      <a:pt x="314" y="1121"/>
                    </a:cubicBezTo>
                    <a:cubicBezTo>
                      <a:pt x="302" y="697"/>
                      <a:pt x="555" y="522"/>
                      <a:pt x="622" y="484"/>
                    </a:cubicBezTo>
                    <a:close/>
                    <a:moveTo>
                      <a:pt x="272" y="1403"/>
                    </a:moveTo>
                    <a:cubicBezTo>
                      <a:pt x="247" y="1377"/>
                      <a:pt x="227" y="1348"/>
                      <a:pt x="212" y="1316"/>
                    </a:cubicBezTo>
                    <a:cubicBezTo>
                      <a:pt x="78" y="1021"/>
                      <a:pt x="78" y="1021"/>
                      <a:pt x="78" y="1021"/>
                    </a:cubicBezTo>
                    <a:cubicBezTo>
                      <a:pt x="72" y="1009"/>
                      <a:pt x="73" y="994"/>
                      <a:pt x="81" y="983"/>
                    </a:cubicBezTo>
                    <a:cubicBezTo>
                      <a:pt x="81" y="983"/>
                      <a:pt x="81" y="983"/>
                      <a:pt x="81" y="983"/>
                    </a:cubicBezTo>
                    <a:cubicBezTo>
                      <a:pt x="88" y="971"/>
                      <a:pt x="101" y="964"/>
                      <a:pt x="115" y="964"/>
                    </a:cubicBezTo>
                    <a:cubicBezTo>
                      <a:pt x="131" y="964"/>
                      <a:pt x="146" y="974"/>
                      <a:pt x="152" y="989"/>
                    </a:cubicBezTo>
                    <a:cubicBezTo>
                      <a:pt x="229" y="1167"/>
                      <a:pt x="229" y="1167"/>
                      <a:pt x="229" y="1167"/>
                    </a:cubicBezTo>
                    <a:cubicBezTo>
                      <a:pt x="249" y="1214"/>
                      <a:pt x="278" y="1257"/>
                      <a:pt x="315" y="1294"/>
                    </a:cubicBezTo>
                    <a:cubicBezTo>
                      <a:pt x="471" y="1450"/>
                      <a:pt x="471" y="1450"/>
                      <a:pt x="471" y="1450"/>
                    </a:cubicBezTo>
                    <a:cubicBezTo>
                      <a:pt x="479" y="1458"/>
                      <a:pt x="492" y="1462"/>
                      <a:pt x="504" y="1459"/>
                    </a:cubicBezTo>
                    <a:cubicBezTo>
                      <a:pt x="516" y="1455"/>
                      <a:pt x="525" y="1446"/>
                      <a:pt x="528" y="1434"/>
                    </a:cubicBezTo>
                    <a:cubicBezTo>
                      <a:pt x="531" y="1423"/>
                      <a:pt x="528" y="1410"/>
                      <a:pt x="519" y="1402"/>
                    </a:cubicBezTo>
                    <a:cubicBezTo>
                      <a:pt x="363" y="1246"/>
                      <a:pt x="363" y="1246"/>
                      <a:pt x="363" y="1246"/>
                    </a:cubicBezTo>
                    <a:cubicBezTo>
                      <a:pt x="347" y="1230"/>
                      <a:pt x="333" y="1213"/>
                      <a:pt x="321" y="1194"/>
                    </a:cubicBezTo>
                    <a:cubicBezTo>
                      <a:pt x="354" y="1169"/>
                      <a:pt x="400" y="1170"/>
                      <a:pt x="432" y="1196"/>
                    </a:cubicBezTo>
                    <a:cubicBezTo>
                      <a:pt x="441" y="1204"/>
                      <a:pt x="451" y="1212"/>
                      <a:pt x="460" y="1220"/>
                    </a:cubicBezTo>
                    <a:cubicBezTo>
                      <a:pt x="462" y="1221"/>
                      <a:pt x="464" y="1222"/>
                      <a:pt x="465" y="1224"/>
                    </a:cubicBezTo>
                    <a:cubicBezTo>
                      <a:pt x="520" y="1270"/>
                      <a:pt x="582" y="1308"/>
                      <a:pt x="649" y="1334"/>
                    </a:cubicBezTo>
                    <a:cubicBezTo>
                      <a:pt x="682" y="1346"/>
                      <a:pt x="711" y="1367"/>
                      <a:pt x="731" y="1395"/>
                    </a:cubicBezTo>
                    <a:cubicBezTo>
                      <a:pt x="771" y="1447"/>
                      <a:pt x="792" y="1511"/>
                      <a:pt x="791" y="1576"/>
                    </a:cubicBezTo>
                    <a:cubicBezTo>
                      <a:pt x="791" y="1639"/>
                      <a:pt x="791" y="1639"/>
                      <a:pt x="791" y="1639"/>
                    </a:cubicBezTo>
                    <a:cubicBezTo>
                      <a:pt x="509" y="1639"/>
                      <a:pt x="509" y="1639"/>
                      <a:pt x="509" y="1639"/>
                    </a:cubicBezTo>
                    <a:lnTo>
                      <a:pt x="272" y="1403"/>
                    </a:lnTo>
                    <a:close/>
                    <a:moveTo>
                      <a:pt x="484" y="1981"/>
                    </a:moveTo>
                    <a:cubicBezTo>
                      <a:pt x="484" y="1708"/>
                      <a:pt x="484" y="1708"/>
                      <a:pt x="484" y="1708"/>
                    </a:cubicBezTo>
                    <a:cubicBezTo>
                      <a:pt x="860" y="1708"/>
                      <a:pt x="860" y="1708"/>
                      <a:pt x="860" y="1708"/>
                    </a:cubicBezTo>
                    <a:cubicBezTo>
                      <a:pt x="860" y="1981"/>
                      <a:pt x="860" y="1981"/>
                      <a:pt x="860" y="1981"/>
                    </a:cubicBezTo>
                    <a:lnTo>
                      <a:pt x="484" y="1981"/>
                    </a:lnTo>
                    <a:close/>
                    <a:moveTo>
                      <a:pt x="1142" y="1674"/>
                    </a:moveTo>
                    <a:cubicBezTo>
                      <a:pt x="918" y="1674"/>
                      <a:pt x="918" y="1674"/>
                      <a:pt x="918" y="1674"/>
                    </a:cubicBezTo>
                    <a:cubicBezTo>
                      <a:pt x="906" y="1652"/>
                      <a:pt x="884" y="1639"/>
                      <a:pt x="860" y="1639"/>
                    </a:cubicBezTo>
                    <a:cubicBezTo>
                      <a:pt x="860" y="1576"/>
                      <a:pt x="860" y="1576"/>
                      <a:pt x="860" y="1576"/>
                    </a:cubicBezTo>
                    <a:cubicBezTo>
                      <a:pt x="860" y="1565"/>
                      <a:pt x="859" y="1554"/>
                      <a:pt x="858" y="1544"/>
                    </a:cubicBezTo>
                    <a:cubicBezTo>
                      <a:pt x="859" y="1542"/>
                      <a:pt x="859" y="1539"/>
                      <a:pt x="860" y="1537"/>
                    </a:cubicBezTo>
                    <a:cubicBezTo>
                      <a:pt x="860" y="1535"/>
                      <a:pt x="861" y="1331"/>
                      <a:pt x="954" y="1217"/>
                    </a:cubicBezTo>
                    <a:cubicBezTo>
                      <a:pt x="962" y="1208"/>
                      <a:pt x="964" y="1195"/>
                      <a:pt x="960" y="1184"/>
                    </a:cubicBezTo>
                    <a:cubicBezTo>
                      <a:pt x="956" y="1172"/>
                      <a:pt x="946" y="1164"/>
                      <a:pt x="933" y="1162"/>
                    </a:cubicBezTo>
                    <a:cubicBezTo>
                      <a:pt x="921" y="1160"/>
                      <a:pt x="909" y="1165"/>
                      <a:pt x="901" y="1174"/>
                    </a:cubicBezTo>
                    <a:cubicBezTo>
                      <a:pt x="854" y="1237"/>
                      <a:pt x="822" y="1310"/>
                      <a:pt x="809" y="1387"/>
                    </a:cubicBezTo>
                    <a:cubicBezTo>
                      <a:pt x="801" y="1375"/>
                      <a:pt x="793" y="1363"/>
                      <a:pt x="785" y="1352"/>
                    </a:cubicBezTo>
                    <a:cubicBezTo>
                      <a:pt x="776" y="1342"/>
                      <a:pt x="767" y="1332"/>
                      <a:pt x="757" y="1323"/>
                    </a:cubicBezTo>
                    <a:cubicBezTo>
                      <a:pt x="760" y="1120"/>
                      <a:pt x="842" y="1015"/>
                      <a:pt x="884" y="975"/>
                    </a:cubicBezTo>
                    <a:cubicBezTo>
                      <a:pt x="970" y="1042"/>
                      <a:pt x="1091" y="1042"/>
                      <a:pt x="1177" y="975"/>
                    </a:cubicBezTo>
                    <a:cubicBezTo>
                      <a:pt x="1219" y="1015"/>
                      <a:pt x="1300" y="1120"/>
                      <a:pt x="1303" y="1323"/>
                    </a:cubicBezTo>
                    <a:cubicBezTo>
                      <a:pt x="1293" y="1332"/>
                      <a:pt x="1284" y="1342"/>
                      <a:pt x="1276" y="1352"/>
                    </a:cubicBezTo>
                    <a:cubicBezTo>
                      <a:pt x="1267" y="1363"/>
                      <a:pt x="1259" y="1375"/>
                      <a:pt x="1252" y="1387"/>
                    </a:cubicBezTo>
                    <a:cubicBezTo>
                      <a:pt x="1238" y="1310"/>
                      <a:pt x="1206" y="1237"/>
                      <a:pt x="1159" y="1174"/>
                    </a:cubicBezTo>
                    <a:cubicBezTo>
                      <a:pt x="1147" y="1159"/>
                      <a:pt x="1126" y="1157"/>
                      <a:pt x="1111" y="1169"/>
                    </a:cubicBezTo>
                    <a:cubicBezTo>
                      <a:pt x="1096" y="1181"/>
                      <a:pt x="1094" y="1203"/>
                      <a:pt x="1106" y="1217"/>
                    </a:cubicBezTo>
                    <a:cubicBezTo>
                      <a:pt x="1200" y="1331"/>
                      <a:pt x="1201" y="1535"/>
                      <a:pt x="1201" y="1537"/>
                    </a:cubicBezTo>
                    <a:cubicBezTo>
                      <a:pt x="1201" y="1539"/>
                      <a:pt x="1202" y="1542"/>
                      <a:pt x="1202" y="1544"/>
                    </a:cubicBezTo>
                    <a:cubicBezTo>
                      <a:pt x="1201" y="1554"/>
                      <a:pt x="1201" y="1565"/>
                      <a:pt x="1201" y="1576"/>
                    </a:cubicBezTo>
                    <a:cubicBezTo>
                      <a:pt x="1201" y="1639"/>
                      <a:pt x="1201" y="1639"/>
                      <a:pt x="1201" y="1639"/>
                    </a:cubicBezTo>
                    <a:cubicBezTo>
                      <a:pt x="1177" y="1639"/>
                      <a:pt x="1154" y="1652"/>
                      <a:pt x="1142" y="1674"/>
                    </a:cubicBezTo>
                    <a:close/>
                    <a:moveTo>
                      <a:pt x="1576" y="1981"/>
                    </a:moveTo>
                    <a:cubicBezTo>
                      <a:pt x="1201" y="1981"/>
                      <a:pt x="1201" y="1981"/>
                      <a:pt x="1201" y="1981"/>
                    </a:cubicBezTo>
                    <a:cubicBezTo>
                      <a:pt x="1201" y="1708"/>
                      <a:pt x="1201" y="1708"/>
                      <a:pt x="1201" y="1708"/>
                    </a:cubicBezTo>
                    <a:cubicBezTo>
                      <a:pt x="1576" y="1708"/>
                      <a:pt x="1576" y="1708"/>
                      <a:pt x="1576" y="1708"/>
                    </a:cubicBezTo>
                    <a:lnTo>
                      <a:pt x="1576" y="1981"/>
                    </a:lnTo>
                    <a:close/>
                    <a:moveTo>
                      <a:pt x="1982" y="1021"/>
                    </a:moveTo>
                    <a:cubicBezTo>
                      <a:pt x="1848" y="1316"/>
                      <a:pt x="1848" y="1316"/>
                      <a:pt x="1848" y="1316"/>
                    </a:cubicBezTo>
                    <a:cubicBezTo>
                      <a:pt x="1834" y="1348"/>
                      <a:pt x="1813" y="1377"/>
                      <a:pt x="1788" y="1403"/>
                    </a:cubicBezTo>
                    <a:cubicBezTo>
                      <a:pt x="1551" y="1639"/>
                      <a:pt x="1551" y="1639"/>
                      <a:pt x="1551" y="1639"/>
                    </a:cubicBezTo>
                    <a:cubicBezTo>
                      <a:pt x="1269" y="1639"/>
                      <a:pt x="1269" y="1639"/>
                      <a:pt x="1269" y="1639"/>
                    </a:cubicBezTo>
                    <a:cubicBezTo>
                      <a:pt x="1269" y="1576"/>
                      <a:pt x="1269" y="1576"/>
                      <a:pt x="1269" y="1576"/>
                    </a:cubicBezTo>
                    <a:cubicBezTo>
                      <a:pt x="1268" y="1511"/>
                      <a:pt x="1289" y="1447"/>
                      <a:pt x="1329" y="1395"/>
                    </a:cubicBezTo>
                    <a:cubicBezTo>
                      <a:pt x="1350" y="1367"/>
                      <a:pt x="1378" y="1346"/>
                      <a:pt x="1411" y="1334"/>
                    </a:cubicBezTo>
                    <a:cubicBezTo>
                      <a:pt x="1478" y="1308"/>
                      <a:pt x="1540" y="1270"/>
                      <a:pt x="1595" y="1224"/>
                    </a:cubicBezTo>
                    <a:cubicBezTo>
                      <a:pt x="1597" y="1222"/>
                      <a:pt x="1599" y="1221"/>
                      <a:pt x="1600" y="1220"/>
                    </a:cubicBezTo>
                    <a:cubicBezTo>
                      <a:pt x="1609" y="1212"/>
                      <a:pt x="1619" y="1204"/>
                      <a:pt x="1629" y="1196"/>
                    </a:cubicBezTo>
                    <a:cubicBezTo>
                      <a:pt x="1661" y="1170"/>
                      <a:pt x="1707" y="1169"/>
                      <a:pt x="1740" y="1194"/>
                    </a:cubicBezTo>
                    <a:cubicBezTo>
                      <a:pt x="1727" y="1213"/>
                      <a:pt x="1713" y="1230"/>
                      <a:pt x="1697" y="1246"/>
                    </a:cubicBezTo>
                    <a:cubicBezTo>
                      <a:pt x="1541" y="1402"/>
                      <a:pt x="1541" y="1402"/>
                      <a:pt x="1541" y="1402"/>
                    </a:cubicBezTo>
                    <a:cubicBezTo>
                      <a:pt x="1533" y="1410"/>
                      <a:pt x="1529" y="1423"/>
                      <a:pt x="1533" y="1434"/>
                    </a:cubicBezTo>
                    <a:cubicBezTo>
                      <a:pt x="1536" y="1446"/>
                      <a:pt x="1545" y="1455"/>
                      <a:pt x="1557" y="1459"/>
                    </a:cubicBezTo>
                    <a:cubicBezTo>
                      <a:pt x="1568" y="1462"/>
                      <a:pt x="1581" y="1458"/>
                      <a:pt x="1590" y="1450"/>
                    </a:cubicBezTo>
                    <a:cubicBezTo>
                      <a:pt x="1746" y="1294"/>
                      <a:pt x="1746" y="1294"/>
                      <a:pt x="1746" y="1294"/>
                    </a:cubicBezTo>
                    <a:cubicBezTo>
                      <a:pt x="1782" y="1257"/>
                      <a:pt x="1811" y="1214"/>
                      <a:pt x="1832" y="1167"/>
                    </a:cubicBezTo>
                    <a:cubicBezTo>
                      <a:pt x="1908" y="989"/>
                      <a:pt x="1908" y="989"/>
                      <a:pt x="1908" y="989"/>
                    </a:cubicBezTo>
                    <a:cubicBezTo>
                      <a:pt x="1914" y="974"/>
                      <a:pt x="1929" y="964"/>
                      <a:pt x="1945" y="964"/>
                    </a:cubicBezTo>
                    <a:cubicBezTo>
                      <a:pt x="1959" y="964"/>
                      <a:pt x="1972" y="971"/>
                      <a:pt x="1979" y="983"/>
                    </a:cubicBezTo>
                    <a:cubicBezTo>
                      <a:pt x="1987" y="994"/>
                      <a:pt x="1988" y="1009"/>
                      <a:pt x="1982" y="10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94" name="Freeform 130">
                <a:extLst>
                  <a:ext uri="{FF2B5EF4-FFF2-40B4-BE49-F238E27FC236}">
                    <a16:creationId xmlns:a16="http://schemas.microsoft.com/office/drawing/2014/main" id="{EEDC8C37-0CEF-0D63-7654-2A04FB61799A}"/>
                  </a:ext>
                </a:extLst>
              </p:cNvPr>
              <p:cNvSpPr>
                <a:spLocks/>
              </p:cNvSpPr>
              <p:nvPr/>
            </p:nvSpPr>
            <p:spPr bwMode="auto">
              <a:xfrm>
                <a:off x="3192" y="3816"/>
                <a:ext cx="215" cy="144"/>
              </a:xfrm>
              <a:custGeom>
                <a:avLst/>
                <a:gdLst>
                  <a:gd name="T0" fmla="*/ 68 w 102"/>
                  <a:gd name="T1" fmla="*/ 0 h 68"/>
                  <a:gd name="T2" fmla="*/ 34 w 102"/>
                  <a:gd name="T3" fmla="*/ 0 h 68"/>
                  <a:gd name="T4" fmla="*/ 0 w 102"/>
                  <a:gd name="T5" fmla="*/ 34 h 68"/>
                  <a:gd name="T6" fmla="*/ 34 w 102"/>
                  <a:gd name="T7" fmla="*/ 68 h 68"/>
                  <a:gd name="T8" fmla="*/ 68 w 102"/>
                  <a:gd name="T9" fmla="*/ 68 h 68"/>
                  <a:gd name="T10" fmla="*/ 102 w 102"/>
                  <a:gd name="T11" fmla="*/ 34 h 68"/>
                  <a:gd name="T12" fmla="*/ 68 w 10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02" h="68">
                    <a:moveTo>
                      <a:pt x="68" y="0"/>
                    </a:moveTo>
                    <a:cubicBezTo>
                      <a:pt x="34" y="0"/>
                      <a:pt x="34" y="0"/>
                      <a:pt x="34" y="0"/>
                    </a:cubicBezTo>
                    <a:cubicBezTo>
                      <a:pt x="15" y="0"/>
                      <a:pt x="0" y="15"/>
                      <a:pt x="0" y="34"/>
                    </a:cubicBezTo>
                    <a:cubicBezTo>
                      <a:pt x="0" y="53"/>
                      <a:pt x="15" y="68"/>
                      <a:pt x="34" y="68"/>
                    </a:cubicBezTo>
                    <a:cubicBezTo>
                      <a:pt x="68" y="68"/>
                      <a:pt x="68" y="68"/>
                      <a:pt x="68" y="68"/>
                    </a:cubicBezTo>
                    <a:cubicBezTo>
                      <a:pt x="87" y="68"/>
                      <a:pt x="102" y="53"/>
                      <a:pt x="102" y="34"/>
                    </a:cubicBezTo>
                    <a:cubicBezTo>
                      <a:pt x="102" y="15"/>
                      <a:pt x="87" y="0"/>
                      <a:pt x="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95" name="Freeform 131">
                <a:extLst>
                  <a:ext uri="{FF2B5EF4-FFF2-40B4-BE49-F238E27FC236}">
                    <a16:creationId xmlns:a16="http://schemas.microsoft.com/office/drawing/2014/main" id="{750707CC-D482-8E73-4F6A-15C89B2FEEC6}"/>
                  </a:ext>
                </a:extLst>
              </p:cNvPr>
              <p:cNvSpPr>
                <a:spLocks/>
              </p:cNvSpPr>
              <p:nvPr/>
            </p:nvSpPr>
            <p:spPr bwMode="auto">
              <a:xfrm>
                <a:off x="4271" y="3816"/>
                <a:ext cx="215" cy="144"/>
              </a:xfrm>
              <a:custGeom>
                <a:avLst/>
                <a:gdLst>
                  <a:gd name="T0" fmla="*/ 34 w 102"/>
                  <a:gd name="T1" fmla="*/ 68 h 68"/>
                  <a:gd name="T2" fmla="*/ 68 w 102"/>
                  <a:gd name="T3" fmla="*/ 68 h 68"/>
                  <a:gd name="T4" fmla="*/ 102 w 102"/>
                  <a:gd name="T5" fmla="*/ 34 h 68"/>
                  <a:gd name="T6" fmla="*/ 68 w 102"/>
                  <a:gd name="T7" fmla="*/ 0 h 68"/>
                  <a:gd name="T8" fmla="*/ 34 w 102"/>
                  <a:gd name="T9" fmla="*/ 0 h 68"/>
                  <a:gd name="T10" fmla="*/ 0 w 102"/>
                  <a:gd name="T11" fmla="*/ 34 h 68"/>
                  <a:gd name="T12" fmla="*/ 34 w 102"/>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102" h="68">
                    <a:moveTo>
                      <a:pt x="34" y="68"/>
                    </a:moveTo>
                    <a:cubicBezTo>
                      <a:pt x="68" y="68"/>
                      <a:pt x="68" y="68"/>
                      <a:pt x="68" y="68"/>
                    </a:cubicBezTo>
                    <a:cubicBezTo>
                      <a:pt x="87" y="68"/>
                      <a:pt x="102" y="53"/>
                      <a:pt x="102" y="34"/>
                    </a:cubicBezTo>
                    <a:cubicBezTo>
                      <a:pt x="102" y="15"/>
                      <a:pt x="87" y="0"/>
                      <a:pt x="68" y="0"/>
                    </a:cubicBezTo>
                    <a:cubicBezTo>
                      <a:pt x="34" y="0"/>
                      <a:pt x="34" y="0"/>
                      <a:pt x="34" y="0"/>
                    </a:cubicBezTo>
                    <a:cubicBezTo>
                      <a:pt x="15" y="0"/>
                      <a:pt x="0" y="15"/>
                      <a:pt x="0" y="34"/>
                    </a:cubicBezTo>
                    <a:cubicBezTo>
                      <a:pt x="0" y="53"/>
                      <a:pt x="15" y="68"/>
                      <a:pt x="3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096" name="Group 60">
              <a:extLst>
                <a:ext uri="{FF2B5EF4-FFF2-40B4-BE49-F238E27FC236}">
                  <a16:creationId xmlns:a16="http://schemas.microsoft.com/office/drawing/2014/main" id="{C947D291-D67D-93A1-746A-D1DDBEFC1172}"/>
                </a:ext>
              </a:extLst>
            </p:cNvPr>
            <p:cNvGrpSpPr>
              <a:grpSpLocks noChangeAspect="1"/>
            </p:cNvGrpSpPr>
            <p:nvPr/>
          </p:nvGrpSpPr>
          <p:grpSpPr bwMode="auto">
            <a:xfrm>
              <a:off x="2347099" y="4822639"/>
              <a:ext cx="480060" cy="480060"/>
              <a:chOff x="1680" y="-2"/>
              <a:chExt cx="4322" cy="4322"/>
            </a:xfrm>
            <a:solidFill>
              <a:schemeClr val="bg1"/>
            </a:solidFill>
          </p:grpSpPr>
          <p:sp>
            <p:nvSpPr>
              <p:cNvPr id="2097" name="Freeform 61">
                <a:extLst>
                  <a:ext uri="{FF2B5EF4-FFF2-40B4-BE49-F238E27FC236}">
                    <a16:creationId xmlns:a16="http://schemas.microsoft.com/office/drawing/2014/main" id="{92C149AD-240E-05E6-7D1A-56F92088231E}"/>
                  </a:ext>
                </a:extLst>
              </p:cNvPr>
              <p:cNvSpPr>
                <a:spLocks noEditPoints="1"/>
              </p:cNvSpPr>
              <p:nvPr/>
            </p:nvSpPr>
            <p:spPr bwMode="auto">
              <a:xfrm>
                <a:off x="1680" y="765"/>
                <a:ext cx="4043" cy="3555"/>
              </a:xfrm>
              <a:custGeom>
                <a:avLst/>
                <a:gdLst>
                  <a:gd name="T0" fmla="*/ 1216 w 1856"/>
                  <a:gd name="T1" fmla="*/ 1568 h 1632"/>
                  <a:gd name="T2" fmla="*/ 928 w 1856"/>
                  <a:gd name="T3" fmla="*/ 1216 h 1632"/>
                  <a:gd name="T4" fmla="*/ 864 w 1856"/>
                  <a:gd name="T5" fmla="*/ 1568 h 1632"/>
                  <a:gd name="T6" fmla="*/ 608 w 1856"/>
                  <a:gd name="T7" fmla="*/ 1113 h 1632"/>
                  <a:gd name="T8" fmla="*/ 796 w 1856"/>
                  <a:gd name="T9" fmla="*/ 1014 h 1632"/>
                  <a:gd name="T10" fmla="*/ 1088 w 1856"/>
                  <a:gd name="T11" fmla="*/ 1209 h 1632"/>
                  <a:gd name="T12" fmla="*/ 1152 w 1856"/>
                  <a:gd name="T13" fmla="*/ 1408 h 1632"/>
                  <a:gd name="T14" fmla="*/ 978 w 1856"/>
                  <a:gd name="T15" fmla="*/ 990 h 1632"/>
                  <a:gd name="T16" fmla="*/ 736 w 1856"/>
                  <a:gd name="T17" fmla="*/ 872 h 1632"/>
                  <a:gd name="T18" fmla="*/ 918 w 1856"/>
                  <a:gd name="T19" fmla="*/ 716 h 1632"/>
                  <a:gd name="T20" fmla="*/ 960 w 1856"/>
                  <a:gd name="T21" fmla="*/ 608 h 1632"/>
                  <a:gd name="T22" fmla="*/ 848 w 1856"/>
                  <a:gd name="T23" fmla="*/ 132 h 1632"/>
                  <a:gd name="T24" fmla="*/ 556 w 1856"/>
                  <a:gd name="T25" fmla="*/ 0 h 1632"/>
                  <a:gd name="T26" fmla="*/ 192 w 1856"/>
                  <a:gd name="T27" fmla="*/ 608 h 1632"/>
                  <a:gd name="T28" fmla="*/ 234 w 1856"/>
                  <a:gd name="T29" fmla="*/ 716 h 1632"/>
                  <a:gd name="T30" fmla="*/ 416 w 1856"/>
                  <a:gd name="T31" fmla="*/ 872 h 1632"/>
                  <a:gd name="T32" fmla="*/ 174 w 1856"/>
                  <a:gd name="T33" fmla="*/ 990 h 1632"/>
                  <a:gd name="T34" fmla="*/ 0 w 1856"/>
                  <a:gd name="T35" fmla="*/ 1632 h 1632"/>
                  <a:gd name="T36" fmla="*/ 1280 w 1856"/>
                  <a:gd name="T37" fmla="*/ 1568 h 1632"/>
                  <a:gd name="T38" fmla="*/ 1856 w 1856"/>
                  <a:gd name="T39" fmla="*/ 1408 h 1632"/>
                  <a:gd name="T40" fmla="*/ 1280 w 1856"/>
                  <a:gd name="T41" fmla="*/ 1344 h 1632"/>
                  <a:gd name="T42" fmla="*/ 441 w 1856"/>
                  <a:gd name="T43" fmla="*/ 995 h 1632"/>
                  <a:gd name="T44" fmla="*/ 440 w 1856"/>
                  <a:gd name="T45" fmla="*/ 1100 h 1632"/>
                  <a:gd name="T46" fmla="*/ 441 w 1856"/>
                  <a:gd name="T47" fmla="*/ 995 h 1632"/>
                  <a:gd name="T48" fmla="*/ 633 w 1856"/>
                  <a:gd name="T49" fmla="*/ 1053 h 1632"/>
                  <a:gd name="T50" fmla="*/ 734 w 1856"/>
                  <a:gd name="T51" fmla="*/ 1000 h 1632"/>
                  <a:gd name="T52" fmla="*/ 871 w 1856"/>
                  <a:gd name="T53" fmla="*/ 673 h 1632"/>
                  <a:gd name="T54" fmla="*/ 832 w 1856"/>
                  <a:gd name="T55" fmla="*/ 672 h 1632"/>
                  <a:gd name="T56" fmla="*/ 896 w 1856"/>
                  <a:gd name="T57" fmla="*/ 598 h 1632"/>
                  <a:gd name="T58" fmla="*/ 556 w 1856"/>
                  <a:gd name="T59" fmla="*/ 64 h 1632"/>
                  <a:gd name="T60" fmla="*/ 816 w 1856"/>
                  <a:gd name="T61" fmla="*/ 189 h 1632"/>
                  <a:gd name="T62" fmla="*/ 896 w 1856"/>
                  <a:gd name="T63" fmla="*/ 293 h 1632"/>
                  <a:gd name="T64" fmla="*/ 814 w 1856"/>
                  <a:gd name="T65" fmla="*/ 449 h 1632"/>
                  <a:gd name="T66" fmla="*/ 713 w 1856"/>
                  <a:gd name="T67" fmla="*/ 393 h 1632"/>
                  <a:gd name="T68" fmla="*/ 357 w 1856"/>
                  <a:gd name="T69" fmla="*/ 448 h 1632"/>
                  <a:gd name="T70" fmla="*/ 256 w 1856"/>
                  <a:gd name="T71" fmla="*/ 364 h 1632"/>
                  <a:gd name="T72" fmla="*/ 281 w 1856"/>
                  <a:gd name="T73" fmla="*/ 673 h 1632"/>
                  <a:gd name="T74" fmla="*/ 320 w 1856"/>
                  <a:gd name="T75" fmla="*/ 519 h 1632"/>
                  <a:gd name="T76" fmla="*/ 321 w 1856"/>
                  <a:gd name="T77" fmla="*/ 698 h 1632"/>
                  <a:gd name="T78" fmla="*/ 384 w 1856"/>
                  <a:gd name="T79" fmla="*/ 672 h 1632"/>
                  <a:gd name="T80" fmla="*/ 581 w 1856"/>
                  <a:gd name="T81" fmla="*/ 512 h 1632"/>
                  <a:gd name="T82" fmla="*/ 768 w 1856"/>
                  <a:gd name="T83" fmla="*/ 493 h 1632"/>
                  <a:gd name="T84" fmla="*/ 576 w 1856"/>
                  <a:gd name="T85" fmla="*/ 864 h 1632"/>
                  <a:gd name="T86" fmla="*/ 576 w 1856"/>
                  <a:gd name="T87" fmla="*/ 928 h 1632"/>
                  <a:gd name="T88" fmla="*/ 672 w 1856"/>
                  <a:gd name="T89" fmla="*/ 944 h 1632"/>
                  <a:gd name="T90" fmla="*/ 480 w 1856"/>
                  <a:gd name="T91" fmla="*/ 944 h 1632"/>
                  <a:gd name="T92" fmla="*/ 576 w 1856"/>
                  <a:gd name="T93" fmla="*/ 928 h 1632"/>
                  <a:gd name="T94" fmla="*/ 188 w 1856"/>
                  <a:gd name="T95" fmla="*/ 1053 h 1632"/>
                  <a:gd name="T96" fmla="*/ 392 w 1856"/>
                  <a:gd name="T97" fmla="*/ 1204 h 1632"/>
                  <a:gd name="T98" fmla="*/ 544 w 1856"/>
                  <a:gd name="T99" fmla="*/ 1568 h 1632"/>
                  <a:gd name="T100" fmla="*/ 288 w 1856"/>
                  <a:gd name="T101" fmla="*/ 1216 h 1632"/>
                  <a:gd name="T102" fmla="*/ 224 w 1856"/>
                  <a:gd name="T103" fmla="*/ 1568 h 1632"/>
                  <a:gd name="T104" fmla="*/ 64 w 1856"/>
                  <a:gd name="T105" fmla="*/ 1209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6" h="1632">
                    <a:moveTo>
                      <a:pt x="1216" y="1408"/>
                    </a:moveTo>
                    <a:cubicBezTo>
                      <a:pt x="1216" y="1568"/>
                      <a:pt x="1216" y="1568"/>
                      <a:pt x="1216" y="1568"/>
                    </a:cubicBezTo>
                    <a:cubicBezTo>
                      <a:pt x="928" y="1568"/>
                      <a:pt x="928" y="1568"/>
                      <a:pt x="928" y="1568"/>
                    </a:cubicBezTo>
                    <a:cubicBezTo>
                      <a:pt x="928" y="1216"/>
                      <a:pt x="928" y="1216"/>
                      <a:pt x="928" y="1216"/>
                    </a:cubicBezTo>
                    <a:cubicBezTo>
                      <a:pt x="864" y="1216"/>
                      <a:pt x="864" y="1216"/>
                      <a:pt x="864" y="1216"/>
                    </a:cubicBezTo>
                    <a:cubicBezTo>
                      <a:pt x="864" y="1568"/>
                      <a:pt x="864" y="1568"/>
                      <a:pt x="864" y="1568"/>
                    </a:cubicBezTo>
                    <a:cubicBezTo>
                      <a:pt x="608" y="1568"/>
                      <a:pt x="608" y="1568"/>
                      <a:pt x="608" y="1568"/>
                    </a:cubicBezTo>
                    <a:cubicBezTo>
                      <a:pt x="608" y="1113"/>
                      <a:pt x="608" y="1113"/>
                      <a:pt x="608" y="1113"/>
                    </a:cubicBezTo>
                    <a:cubicBezTo>
                      <a:pt x="758" y="1203"/>
                      <a:pt x="758" y="1203"/>
                      <a:pt x="758" y="1203"/>
                    </a:cubicBezTo>
                    <a:cubicBezTo>
                      <a:pt x="796" y="1014"/>
                      <a:pt x="796" y="1014"/>
                      <a:pt x="796" y="1014"/>
                    </a:cubicBezTo>
                    <a:cubicBezTo>
                      <a:pt x="964" y="1053"/>
                      <a:pt x="964" y="1053"/>
                      <a:pt x="964" y="1053"/>
                    </a:cubicBezTo>
                    <a:cubicBezTo>
                      <a:pt x="1037" y="1070"/>
                      <a:pt x="1088" y="1134"/>
                      <a:pt x="1088" y="1209"/>
                    </a:cubicBezTo>
                    <a:cubicBezTo>
                      <a:pt x="1088" y="1408"/>
                      <a:pt x="1088" y="1408"/>
                      <a:pt x="1088" y="1408"/>
                    </a:cubicBezTo>
                    <a:cubicBezTo>
                      <a:pt x="1152" y="1408"/>
                      <a:pt x="1152" y="1408"/>
                      <a:pt x="1152" y="1408"/>
                    </a:cubicBezTo>
                    <a:cubicBezTo>
                      <a:pt x="1152" y="1209"/>
                      <a:pt x="1152" y="1209"/>
                      <a:pt x="1152" y="1209"/>
                    </a:cubicBezTo>
                    <a:cubicBezTo>
                      <a:pt x="1152" y="1104"/>
                      <a:pt x="1081" y="1014"/>
                      <a:pt x="978" y="990"/>
                    </a:cubicBezTo>
                    <a:cubicBezTo>
                      <a:pt x="736" y="935"/>
                      <a:pt x="736" y="935"/>
                      <a:pt x="736" y="935"/>
                    </a:cubicBezTo>
                    <a:cubicBezTo>
                      <a:pt x="736" y="872"/>
                      <a:pt x="736" y="872"/>
                      <a:pt x="736" y="872"/>
                    </a:cubicBezTo>
                    <a:cubicBezTo>
                      <a:pt x="770" y="844"/>
                      <a:pt x="797" y="808"/>
                      <a:pt x="814" y="767"/>
                    </a:cubicBezTo>
                    <a:cubicBezTo>
                      <a:pt x="854" y="763"/>
                      <a:pt x="891" y="745"/>
                      <a:pt x="918" y="716"/>
                    </a:cubicBezTo>
                    <a:cubicBezTo>
                      <a:pt x="945" y="686"/>
                      <a:pt x="959" y="648"/>
                      <a:pt x="959" y="608"/>
                    </a:cubicBezTo>
                    <a:cubicBezTo>
                      <a:pt x="960" y="608"/>
                      <a:pt x="960" y="608"/>
                      <a:pt x="960" y="608"/>
                    </a:cubicBezTo>
                    <a:cubicBezTo>
                      <a:pt x="960" y="293"/>
                      <a:pt x="960" y="293"/>
                      <a:pt x="960" y="293"/>
                    </a:cubicBezTo>
                    <a:cubicBezTo>
                      <a:pt x="960" y="221"/>
                      <a:pt x="915" y="157"/>
                      <a:pt x="848" y="132"/>
                    </a:cubicBezTo>
                    <a:cubicBezTo>
                      <a:pt x="783" y="80"/>
                      <a:pt x="783" y="80"/>
                      <a:pt x="783" y="80"/>
                    </a:cubicBezTo>
                    <a:cubicBezTo>
                      <a:pt x="719" y="28"/>
                      <a:pt x="638" y="0"/>
                      <a:pt x="556" y="0"/>
                    </a:cubicBezTo>
                    <a:cubicBezTo>
                      <a:pt x="355" y="0"/>
                      <a:pt x="192" y="163"/>
                      <a:pt x="192" y="364"/>
                    </a:cubicBezTo>
                    <a:cubicBezTo>
                      <a:pt x="192" y="608"/>
                      <a:pt x="192" y="608"/>
                      <a:pt x="192" y="608"/>
                    </a:cubicBezTo>
                    <a:cubicBezTo>
                      <a:pt x="193" y="608"/>
                      <a:pt x="193" y="608"/>
                      <a:pt x="193" y="608"/>
                    </a:cubicBezTo>
                    <a:cubicBezTo>
                      <a:pt x="193" y="648"/>
                      <a:pt x="207" y="686"/>
                      <a:pt x="234" y="716"/>
                    </a:cubicBezTo>
                    <a:cubicBezTo>
                      <a:pt x="261" y="745"/>
                      <a:pt x="298" y="763"/>
                      <a:pt x="338" y="767"/>
                    </a:cubicBezTo>
                    <a:cubicBezTo>
                      <a:pt x="355" y="808"/>
                      <a:pt x="382" y="844"/>
                      <a:pt x="416" y="872"/>
                    </a:cubicBezTo>
                    <a:cubicBezTo>
                      <a:pt x="416" y="935"/>
                      <a:pt x="416" y="935"/>
                      <a:pt x="416" y="935"/>
                    </a:cubicBezTo>
                    <a:cubicBezTo>
                      <a:pt x="174" y="990"/>
                      <a:pt x="174" y="990"/>
                      <a:pt x="174" y="990"/>
                    </a:cubicBezTo>
                    <a:cubicBezTo>
                      <a:pt x="71" y="1014"/>
                      <a:pt x="0" y="1104"/>
                      <a:pt x="0" y="1209"/>
                    </a:cubicBezTo>
                    <a:cubicBezTo>
                      <a:pt x="0" y="1632"/>
                      <a:pt x="0" y="1632"/>
                      <a:pt x="0" y="1632"/>
                    </a:cubicBezTo>
                    <a:cubicBezTo>
                      <a:pt x="1216" y="1632"/>
                      <a:pt x="1216" y="1632"/>
                      <a:pt x="1216" y="1632"/>
                    </a:cubicBezTo>
                    <a:cubicBezTo>
                      <a:pt x="1251" y="1632"/>
                      <a:pt x="1280" y="1603"/>
                      <a:pt x="1280" y="1568"/>
                    </a:cubicBezTo>
                    <a:cubicBezTo>
                      <a:pt x="1280" y="1408"/>
                      <a:pt x="1280" y="1408"/>
                      <a:pt x="1280" y="1408"/>
                    </a:cubicBezTo>
                    <a:cubicBezTo>
                      <a:pt x="1856" y="1408"/>
                      <a:pt x="1856" y="1408"/>
                      <a:pt x="1856" y="1408"/>
                    </a:cubicBezTo>
                    <a:cubicBezTo>
                      <a:pt x="1856" y="1344"/>
                      <a:pt x="1856" y="1344"/>
                      <a:pt x="1856" y="1344"/>
                    </a:cubicBezTo>
                    <a:cubicBezTo>
                      <a:pt x="1280" y="1344"/>
                      <a:pt x="1280" y="1344"/>
                      <a:pt x="1280" y="1344"/>
                    </a:cubicBezTo>
                    <a:cubicBezTo>
                      <a:pt x="1245" y="1344"/>
                      <a:pt x="1216" y="1373"/>
                      <a:pt x="1216" y="1408"/>
                    </a:cubicBezTo>
                    <a:close/>
                    <a:moveTo>
                      <a:pt x="441" y="995"/>
                    </a:moveTo>
                    <a:cubicBezTo>
                      <a:pt x="519" y="1053"/>
                      <a:pt x="519" y="1053"/>
                      <a:pt x="519" y="1053"/>
                    </a:cubicBezTo>
                    <a:cubicBezTo>
                      <a:pt x="440" y="1100"/>
                      <a:pt x="440" y="1100"/>
                      <a:pt x="440" y="1100"/>
                    </a:cubicBezTo>
                    <a:cubicBezTo>
                      <a:pt x="423" y="999"/>
                      <a:pt x="423" y="999"/>
                      <a:pt x="423" y="999"/>
                    </a:cubicBezTo>
                    <a:lnTo>
                      <a:pt x="441" y="995"/>
                    </a:lnTo>
                    <a:close/>
                    <a:moveTo>
                      <a:pt x="714" y="1101"/>
                    </a:moveTo>
                    <a:cubicBezTo>
                      <a:pt x="633" y="1053"/>
                      <a:pt x="633" y="1053"/>
                      <a:pt x="633" y="1053"/>
                    </a:cubicBezTo>
                    <a:cubicBezTo>
                      <a:pt x="711" y="995"/>
                      <a:pt x="711" y="995"/>
                      <a:pt x="711" y="995"/>
                    </a:cubicBezTo>
                    <a:cubicBezTo>
                      <a:pt x="734" y="1000"/>
                      <a:pt x="734" y="1000"/>
                      <a:pt x="734" y="1000"/>
                    </a:cubicBezTo>
                    <a:lnTo>
                      <a:pt x="714" y="1101"/>
                    </a:lnTo>
                    <a:close/>
                    <a:moveTo>
                      <a:pt x="871" y="673"/>
                    </a:moveTo>
                    <a:cubicBezTo>
                      <a:pt x="860" y="685"/>
                      <a:pt x="846" y="693"/>
                      <a:pt x="831" y="698"/>
                    </a:cubicBezTo>
                    <a:cubicBezTo>
                      <a:pt x="832" y="690"/>
                      <a:pt x="832" y="681"/>
                      <a:pt x="832" y="672"/>
                    </a:cubicBezTo>
                    <a:cubicBezTo>
                      <a:pt x="832" y="519"/>
                      <a:pt x="832" y="519"/>
                      <a:pt x="832" y="519"/>
                    </a:cubicBezTo>
                    <a:cubicBezTo>
                      <a:pt x="866" y="532"/>
                      <a:pt x="892" y="562"/>
                      <a:pt x="896" y="598"/>
                    </a:cubicBezTo>
                    <a:cubicBezTo>
                      <a:pt x="898" y="626"/>
                      <a:pt x="889" y="652"/>
                      <a:pt x="871" y="673"/>
                    </a:cubicBezTo>
                    <a:close/>
                    <a:moveTo>
                      <a:pt x="556" y="64"/>
                    </a:moveTo>
                    <a:cubicBezTo>
                      <a:pt x="623" y="64"/>
                      <a:pt x="690" y="87"/>
                      <a:pt x="743" y="130"/>
                    </a:cubicBezTo>
                    <a:cubicBezTo>
                      <a:pt x="816" y="189"/>
                      <a:pt x="816" y="189"/>
                      <a:pt x="816" y="189"/>
                    </a:cubicBezTo>
                    <a:cubicBezTo>
                      <a:pt x="822" y="190"/>
                      <a:pt x="822" y="190"/>
                      <a:pt x="822" y="190"/>
                    </a:cubicBezTo>
                    <a:cubicBezTo>
                      <a:pt x="866" y="205"/>
                      <a:pt x="896" y="246"/>
                      <a:pt x="896" y="293"/>
                    </a:cubicBezTo>
                    <a:cubicBezTo>
                      <a:pt x="896" y="482"/>
                      <a:pt x="896" y="482"/>
                      <a:pt x="896" y="482"/>
                    </a:cubicBezTo>
                    <a:cubicBezTo>
                      <a:pt x="873" y="465"/>
                      <a:pt x="845" y="453"/>
                      <a:pt x="814" y="449"/>
                    </a:cubicBezTo>
                    <a:cubicBezTo>
                      <a:pt x="736" y="371"/>
                      <a:pt x="736" y="371"/>
                      <a:pt x="736" y="371"/>
                    </a:cubicBezTo>
                    <a:cubicBezTo>
                      <a:pt x="713" y="393"/>
                      <a:pt x="713" y="393"/>
                      <a:pt x="713" y="393"/>
                    </a:cubicBezTo>
                    <a:cubicBezTo>
                      <a:pt x="678" y="429"/>
                      <a:pt x="631" y="448"/>
                      <a:pt x="581" y="448"/>
                    </a:cubicBezTo>
                    <a:cubicBezTo>
                      <a:pt x="357" y="448"/>
                      <a:pt x="357" y="448"/>
                      <a:pt x="357" y="448"/>
                    </a:cubicBezTo>
                    <a:cubicBezTo>
                      <a:pt x="319" y="448"/>
                      <a:pt x="284" y="461"/>
                      <a:pt x="256" y="483"/>
                    </a:cubicBezTo>
                    <a:cubicBezTo>
                      <a:pt x="256" y="364"/>
                      <a:pt x="256" y="364"/>
                      <a:pt x="256" y="364"/>
                    </a:cubicBezTo>
                    <a:cubicBezTo>
                      <a:pt x="256" y="198"/>
                      <a:pt x="390" y="64"/>
                      <a:pt x="556" y="64"/>
                    </a:cubicBezTo>
                    <a:close/>
                    <a:moveTo>
                      <a:pt x="281" y="673"/>
                    </a:moveTo>
                    <a:cubicBezTo>
                      <a:pt x="263" y="652"/>
                      <a:pt x="254" y="626"/>
                      <a:pt x="256" y="598"/>
                    </a:cubicBezTo>
                    <a:cubicBezTo>
                      <a:pt x="260" y="562"/>
                      <a:pt x="286" y="532"/>
                      <a:pt x="320" y="519"/>
                    </a:cubicBezTo>
                    <a:cubicBezTo>
                      <a:pt x="320" y="672"/>
                      <a:pt x="320" y="672"/>
                      <a:pt x="320" y="672"/>
                    </a:cubicBezTo>
                    <a:cubicBezTo>
                      <a:pt x="320" y="681"/>
                      <a:pt x="320" y="690"/>
                      <a:pt x="321" y="698"/>
                    </a:cubicBezTo>
                    <a:cubicBezTo>
                      <a:pt x="306" y="693"/>
                      <a:pt x="292" y="685"/>
                      <a:pt x="281" y="673"/>
                    </a:cubicBezTo>
                    <a:close/>
                    <a:moveTo>
                      <a:pt x="384" y="672"/>
                    </a:moveTo>
                    <a:cubicBezTo>
                      <a:pt x="384" y="512"/>
                      <a:pt x="384" y="512"/>
                      <a:pt x="384" y="512"/>
                    </a:cubicBezTo>
                    <a:cubicBezTo>
                      <a:pt x="581" y="512"/>
                      <a:pt x="581" y="512"/>
                      <a:pt x="581" y="512"/>
                    </a:cubicBezTo>
                    <a:cubicBezTo>
                      <a:pt x="638" y="512"/>
                      <a:pt x="691" y="494"/>
                      <a:pt x="735" y="460"/>
                    </a:cubicBezTo>
                    <a:cubicBezTo>
                      <a:pt x="768" y="493"/>
                      <a:pt x="768" y="493"/>
                      <a:pt x="768" y="493"/>
                    </a:cubicBezTo>
                    <a:cubicBezTo>
                      <a:pt x="768" y="672"/>
                      <a:pt x="768" y="672"/>
                      <a:pt x="768" y="672"/>
                    </a:cubicBezTo>
                    <a:cubicBezTo>
                      <a:pt x="768" y="778"/>
                      <a:pt x="682" y="864"/>
                      <a:pt x="576" y="864"/>
                    </a:cubicBezTo>
                    <a:cubicBezTo>
                      <a:pt x="470" y="864"/>
                      <a:pt x="384" y="778"/>
                      <a:pt x="384" y="672"/>
                    </a:cubicBezTo>
                    <a:close/>
                    <a:moveTo>
                      <a:pt x="576" y="928"/>
                    </a:moveTo>
                    <a:cubicBezTo>
                      <a:pt x="610" y="928"/>
                      <a:pt x="642" y="921"/>
                      <a:pt x="672" y="909"/>
                    </a:cubicBezTo>
                    <a:cubicBezTo>
                      <a:pt x="672" y="944"/>
                      <a:pt x="672" y="944"/>
                      <a:pt x="672" y="944"/>
                    </a:cubicBezTo>
                    <a:cubicBezTo>
                      <a:pt x="576" y="1016"/>
                      <a:pt x="576" y="1016"/>
                      <a:pt x="576" y="1016"/>
                    </a:cubicBezTo>
                    <a:cubicBezTo>
                      <a:pt x="480" y="944"/>
                      <a:pt x="480" y="944"/>
                      <a:pt x="480" y="944"/>
                    </a:cubicBezTo>
                    <a:cubicBezTo>
                      <a:pt x="480" y="909"/>
                      <a:pt x="480" y="909"/>
                      <a:pt x="480" y="909"/>
                    </a:cubicBezTo>
                    <a:cubicBezTo>
                      <a:pt x="510" y="921"/>
                      <a:pt x="542" y="928"/>
                      <a:pt x="576" y="928"/>
                    </a:cubicBezTo>
                    <a:close/>
                    <a:moveTo>
                      <a:pt x="64" y="1209"/>
                    </a:moveTo>
                    <a:cubicBezTo>
                      <a:pt x="64" y="1134"/>
                      <a:pt x="115" y="1070"/>
                      <a:pt x="188" y="1053"/>
                    </a:cubicBezTo>
                    <a:cubicBezTo>
                      <a:pt x="360" y="1013"/>
                      <a:pt x="360" y="1013"/>
                      <a:pt x="360" y="1013"/>
                    </a:cubicBezTo>
                    <a:cubicBezTo>
                      <a:pt x="392" y="1204"/>
                      <a:pt x="392" y="1204"/>
                      <a:pt x="392" y="1204"/>
                    </a:cubicBezTo>
                    <a:cubicBezTo>
                      <a:pt x="544" y="1113"/>
                      <a:pt x="544" y="1113"/>
                      <a:pt x="544" y="1113"/>
                    </a:cubicBezTo>
                    <a:cubicBezTo>
                      <a:pt x="544" y="1568"/>
                      <a:pt x="544" y="1568"/>
                      <a:pt x="544" y="1568"/>
                    </a:cubicBezTo>
                    <a:cubicBezTo>
                      <a:pt x="288" y="1568"/>
                      <a:pt x="288" y="1568"/>
                      <a:pt x="288" y="1568"/>
                    </a:cubicBezTo>
                    <a:cubicBezTo>
                      <a:pt x="288" y="1216"/>
                      <a:pt x="288" y="1216"/>
                      <a:pt x="288" y="1216"/>
                    </a:cubicBezTo>
                    <a:cubicBezTo>
                      <a:pt x="224" y="1216"/>
                      <a:pt x="224" y="1216"/>
                      <a:pt x="224" y="1216"/>
                    </a:cubicBezTo>
                    <a:cubicBezTo>
                      <a:pt x="224" y="1568"/>
                      <a:pt x="224" y="1568"/>
                      <a:pt x="224" y="1568"/>
                    </a:cubicBezTo>
                    <a:cubicBezTo>
                      <a:pt x="64" y="1568"/>
                      <a:pt x="64" y="1568"/>
                      <a:pt x="64" y="1568"/>
                    </a:cubicBezTo>
                    <a:lnTo>
                      <a:pt x="64" y="1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98" name="Rectangle 2097">
                <a:extLst>
                  <a:ext uri="{FF2B5EF4-FFF2-40B4-BE49-F238E27FC236}">
                    <a16:creationId xmlns:a16="http://schemas.microsoft.com/office/drawing/2014/main" id="{B6E3B225-A746-0356-2B3F-90A0C3F4007B}"/>
                  </a:ext>
                </a:extLst>
              </p:cNvPr>
              <p:cNvSpPr>
                <a:spLocks noChangeArrowheads="1"/>
              </p:cNvSpPr>
              <p:nvPr/>
            </p:nvSpPr>
            <p:spPr bwMode="auto">
              <a:xfrm>
                <a:off x="3144" y="3484"/>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99" name="Rectangle 2098">
                <a:extLst>
                  <a:ext uri="{FF2B5EF4-FFF2-40B4-BE49-F238E27FC236}">
                    <a16:creationId xmlns:a16="http://schemas.microsoft.com/office/drawing/2014/main" id="{19B76E59-D9A4-6424-4942-6501AB370464}"/>
                  </a:ext>
                </a:extLst>
              </p:cNvPr>
              <p:cNvSpPr>
                <a:spLocks noChangeArrowheads="1"/>
              </p:cNvSpPr>
              <p:nvPr/>
            </p:nvSpPr>
            <p:spPr bwMode="auto">
              <a:xfrm>
                <a:off x="3144" y="3762"/>
                <a:ext cx="139"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0" name="Rectangle 2099">
                <a:extLst>
                  <a:ext uri="{FF2B5EF4-FFF2-40B4-BE49-F238E27FC236}">
                    <a16:creationId xmlns:a16="http://schemas.microsoft.com/office/drawing/2014/main" id="{4EE37262-C03F-53B9-A9CD-5045B6A24657}"/>
                  </a:ext>
                </a:extLst>
              </p:cNvPr>
              <p:cNvSpPr>
                <a:spLocks noChangeArrowheads="1"/>
              </p:cNvSpPr>
              <p:nvPr/>
            </p:nvSpPr>
            <p:spPr bwMode="auto">
              <a:xfrm>
                <a:off x="5863" y="3693"/>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1" name="Rectangle 2100">
                <a:extLst>
                  <a:ext uri="{FF2B5EF4-FFF2-40B4-BE49-F238E27FC236}">
                    <a16:creationId xmlns:a16="http://schemas.microsoft.com/office/drawing/2014/main" id="{B9D0B1F9-6D0E-913E-9B6D-BAF964BC4E4E}"/>
                  </a:ext>
                </a:extLst>
              </p:cNvPr>
              <p:cNvSpPr>
                <a:spLocks noChangeArrowheads="1"/>
              </p:cNvSpPr>
              <p:nvPr/>
            </p:nvSpPr>
            <p:spPr bwMode="auto">
              <a:xfrm>
                <a:off x="4329" y="3414"/>
                <a:ext cx="1673"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2" name="Rectangle 2101">
                <a:extLst>
                  <a:ext uri="{FF2B5EF4-FFF2-40B4-BE49-F238E27FC236}">
                    <a16:creationId xmlns:a16="http://schemas.microsoft.com/office/drawing/2014/main" id="{40FEAAE1-2A44-D88B-13B9-DFAE2969CB74}"/>
                  </a:ext>
                </a:extLst>
              </p:cNvPr>
              <p:cNvSpPr>
                <a:spLocks noChangeArrowheads="1"/>
              </p:cNvSpPr>
              <p:nvPr/>
            </p:nvSpPr>
            <p:spPr bwMode="auto">
              <a:xfrm>
                <a:off x="4329" y="3135"/>
                <a:ext cx="1394"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3" name="Rectangle 2102">
                <a:extLst>
                  <a:ext uri="{FF2B5EF4-FFF2-40B4-BE49-F238E27FC236}">
                    <a16:creationId xmlns:a16="http://schemas.microsoft.com/office/drawing/2014/main" id="{E24EBA4E-FE41-0D08-B14C-779FDB8BBBE9}"/>
                  </a:ext>
                </a:extLst>
              </p:cNvPr>
              <p:cNvSpPr>
                <a:spLocks noChangeArrowheads="1"/>
              </p:cNvSpPr>
              <p:nvPr/>
            </p:nvSpPr>
            <p:spPr bwMode="auto">
              <a:xfrm>
                <a:off x="5863" y="3135"/>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4" name="Freeform 68">
                <a:extLst>
                  <a:ext uri="{FF2B5EF4-FFF2-40B4-BE49-F238E27FC236}">
                    <a16:creationId xmlns:a16="http://schemas.microsoft.com/office/drawing/2014/main" id="{410FAAAA-082E-D3FC-2BE6-BC843B97C95F}"/>
                  </a:ext>
                </a:extLst>
              </p:cNvPr>
              <p:cNvSpPr>
                <a:spLocks noEditPoints="1"/>
              </p:cNvSpPr>
              <p:nvPr/>
            </p:nvSpPr>
            <p:spPr bwMode="auto">
              <a:xfrm>
                <a:off x="3974" y="547"/>
                <a:ext cx="1819" cy="2449"/>
              </a:xfrm>
              <a:custGeom>
                <a:avLst/>
                <a:gdLst>
                  <a:gd name="T0" fmla="*/ 212 w 835"/>
                  <a:gd name="T1" fmla="*/ 780 h 1124"/>
                  <a:gd name="T2" fmla="*/ 227 w 835"/>
                  <a:gd name="T3" fmla="*/ 807 h 1124"/>
                  <a:gd name="T4" fmla="*/ 227 w 835"/>
                  <a:gd name="T5" fmla="*/ 932 h 1124"/>
                  <a:gd name="T6" fmla="*/ 419 w 835"/>
                  <a:gd name="T7" fmla="*/ 1124 h 1124"/>
                  <a:gd name="T8" fmla="*/ 611 w 835"/>
                  <a:gd name="T9" fmla="*/ 932 h 1124"/>
                  <a:gd name="T10" fmla="*/ 611 w 835"/>
                  <a:gd name="T11" fmla="*/ 807 h 1124"/>
                  <a:gd name="T12" fmla="*/ 626 w 835"/>
                  <a:gd name="T13" fmla="*/ 780 h 1124"/>
                  <a:gd name="T14" fmla="*/ 835 w 835"/>
                  <a:gd name="T15" fmla="*/ 420 h 1124"/>
                  <a:gd name="T16" fmla="*/ 707 w 835"/>
                  <a:gd name="T17" fmla="*/ 120 h 1124"/>
                  <a:gd name="T18" fmla="*/ 402 w 835"/>
                  <a:gd name="T19" fmla="*/ 4 h 1124"/>
                  <a:gd name="T20" fmla="*/ 3 w 835"/>
                  <a:gd name="T21" fmla="*/ 412 h 1124"/>
                  <a:gd name="T22" fmla="*/ 212 w 835"/>
                  <a:gd name="T23" fmla="*/ 780 h 1124"/>
                  <a:gd name="T24" fmla="*/ 291 w 835"/>
                  <a:gd name="T25" fmla="*/ 868 h 1124"/>
                  <a:gd name="T26" fmla="*/ 547 w 835"/>
                  <a:gd name="T27" fmla="*/ 868 h 1124"/>
                  <a:gd name="T28" fmla="*/ 547 w 835"/>
                  <a:gd name="T29" fmla="*/ 932 h 1124"/>
                  <a:gd name="T30" fmla="*/ 291 w 835"/>
                  <a:gd name="T31" fmla="*/ 932 h 1124"/>
                  <a:gd name="T32" fmla="*/ 291 w 835"/>
                  <a:gd name="T33" fmla="*/ 868 h 1124"/>
                  <a:gd name="T34" fmla="*/ 323 w 835"/>
                  <a:gd name="T35" fmla="*/ 548 h 1124"/>
                  <a:gd name="T36" fmla="*/ 291 w 835"/>
                  <a:gd name="T37" fmla="*/ 548 h 1124"/>
                  <a:gd name="T38" fmla="*/ 259 w 835"/>
                  <a:gd name="T39" fmla="*/ 516 h 1124"/>
                  <a:gd name="T40" fmla="*/ 291 w 835"/>
                  <a:gd name="T41" fmla="*/ 484 h 1124"/>
                  <a:gd name="T42" fmla="*/ 323 w 835"/>
                  <a:gd name="T43" fmla="*/ 516 h 1124"/>
                  <a:gd name="T44" fmla="*/ 323 w 835"/>
                  <a:gd name="T45" fmla="*/ 548 h 1124"/>
                  <a:gd name="T46" fmla="*/ 451 w 835"/>
                  <a:gd name="T47" fmla="*/ 804 h 1124"/>
                  <a:gd name="T48" fmla="*/ 387 w 835"/>
                  <a:gd name="T49" fmla="*/ 804 h 1124"/>
                  <a:gd name="T50" fmla="*/ 387 w 835"/>
                  <a:gd name="T51" fmla="*/ 612 h 1124"/>
                  <a:gd name="T52" fmla="*/ 451 w 835"/>
                  <a:gd name="T53" fmla="*/ 612 h 1124"/>
                  <a:gd name="T54" fmla="*/ 451 w 835"/>
                  <a:gd name="T55" fmla="*/ 804 h 1124"/>
                  <a:gd name="T56" fmla="*/ 419 w 835"/>
                  <a:gd name="T57" fmla="*/ 1060 h 1124"/>
                  <a:gd name="T58" fmla="*/ 309 w 835"/>
                  <a:gd name="T59" fmla="*/ 996 h 1124"/>
                  <a:gd name="T60" fmla="*/ 529 w 835"/>
                  <a:gd name="T61" fmla="*/ 996 h 1124"/>
                  <a:gd name="T62" fmla="*/ 419 w 835"/>
                  <a:gd name="T63" fmla="*/ 1060 h 1124"/>
                  <a:gd name="T64" fmla="*/ 404 w 835"/>
                  <a:gd name="T65" fmla="*/ 68 h 1124"/>
                  <a:gd name="T66" fmla="*/ 419 w 835"/>
                  <a:gd name="T67" fmla="*/ 68 h 1124"/>
                  <a:gd name="T68" fmla="*/ 663 w 835"/>
                  <a:gd name="T69" fmla="*/ 166 h 1124"/>
                  <a:gd name="T70" fmla="*/ 771 w 835"/>
                  <a:gd name="T71" fmla="*/ 420 h 1124"/>
                  <a:gd name="T72" fmla="*/ 594 w 835"/>
                  <a:gd name="T73" fmla="*/ 725 h 1124"/>
                  <a:gd name="T74" fmla="*/ 547 w 835"/>
                  <a:gd name="T75" fmla="*/ 804 h 1124"/>
                  <a:gd name="T76" fmla="*/ 515 w 835"/>
                  <a:gd name="T77" fmla="*/ 804 h 1124"/>
                  <a:gd name="T78" fmla="*/ 515 w 835"/>
                  <a:gd name="T79" fmla="*/ 612 h 1124"/>
                  <a:gd name="T80" fmla="*/ 547 w 835"/>
                  <a:gd name="T81" fmla="*/ 612 h 1124"/>
                  <a:gd name="T82" fmla="*/ 643 w 835"/>
                  <a:gd name="T83" fmla="*/ 516 h 1124"/>
                  <a:gd name="T84" fmla="*/ 547 w 835"/>
                  <a:gd name="T85" fmla="*/ 420 h 1124"/>
                  <a:gd name="T86" fmla="*/ 451 w 835"/>
                  <a:gd name="T87" fmla="*/ 516 h 1124"/>
                  <a:gd name="T88" fmla="*/ 451 w 835"/>
                  <a:gd name="T89" fmla="*/ 548 h 1124"/>
                  <a:gd name="T90" fmla="*/ 387 w 835"/>
                  <a:gd name="T91" fmla="*/ 548 h 1124"/>
                  <a:gd name="T92" fmla="*/ 387 w 835"/>
                  <a:gd name="T93" fmla="*/ 516 h 1124"/>
                  <a:gd name="T94" fmla="*/ 291 w 835"/>
                  <a:gd name="T95" fmla="*/ 420 h 1124"/>
                  <a:gd name="T96" fmla="*/ 195 w 835"/>
                  <a:gd name="T97" fmla="*/ 516 h 1124"/>
                  <a:gd name="T98" fmla="*/ 291 w 835"/>
                  <a:gd name="T99" fmla="*/ 612 h 1124"/>
                  <a:gd name="T100" fmla="*/ 323 w 835"/>
                  <a:gd name="T101" fmla="*/ 612 h 1124"/>
                  <a:gd name="T102" fmla="*/ 323 w 835"/>
                  <a:gd name="T103" fmla="*/ 804 h 1124"/>
                  <a:gd name="T104" fmla="*/ 291 w 835"/>
                  <a:gd name="T105" fmla="*/ 804 h 1124"/>
                  <a:gd name="T106" fmla="*/ 244 w 835"/>
                  <a:gd name="T107" fmla="*/ 725 h 1124"/>
                  <a:gd name="T108" fmla="*/ 67 w 835"/>
                  <a:gd name="T109" fmla="*/ 414 h 1124"/>
                  <a:gd name="T110" fmla="*/ 404 w 835"/>
                  <a:gd name="T111" fmla="*/ 68 h 1124"/>
                  <a:gd name="T112" fmla="*/ 515 w 835"/>
                  <a:gd name="T113" fmla="*/ 548 h 1124"/>
                  <a:gd name="T114" fmla="*/ 515 w 835"/>
                  <a:gd name="T115" fmla="*/ 516 h 1124"/>
                  <a:gd name="T116" fmla="*/ 547 w 835"/>
                  <a:gd name="T117" fmla="*/ 484 h 1124"/>
                  <a:gd name="T118" fmla="*/ 579 w 835"/>
                  <a:gd name="T119" fmla="*/ 516 h 1124"/>
                  <a:gd name="T120" fmla="*/ 547 w 835"/>
                  <a:gd name="T121" fmla="*/ 548 h 1124"/>
                  <a:gd name="T122" fmla="*/ 515 w 835"/>
                  <a:gd name="T123" fmla="*/ 548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5" h="1124">
                    <a:moveTo>
                      <a:pt x="212" y="780"/>
                    </a:moveTo>
                    <a:cubicBezTo>
                      <a:pt x="221" y="786"/>
                      <a:pt x="227" y="796"/>
                      <a:pt x="227" y="807"/>
                    </a:cubicBezTo>
                    <a:cubicBezTo>
                      <a:pt x="227" y="932"/>
                      <a:pt x="227" y="932"/>
                      <a:pt x="227" y="932"/>
                    </a:cubicBezTo>
                    <a:cubicBezTo>
                      <a:pt x="227" y="1038"/>
                      <a:pt x="313" y="1124"/>
                      <a:pt x="419" y="1124"/>
                    </a:cubicBezTo>
                    <a:cubicBezTo>
                      <a:pt x="525" y="1124"/>
                      <a:pt x="611" y="1038"/>
                      <a:pt x="611" y="932"/>
                    </a:cubicBezTo>
                    <a:cubicBezTo>
                      <a:pt x="611" y="807"/>
                      <a:pt x="611" y="807"/>
                      <a:pt x="611" y="807"/>
                    </a:cubicBezTo>
                    <a:cubicBezTo>
                      <a:pt x="611" y="796"/>
                      <a:pt x="617" y="786"/>
                      <a:pt x="626" y="780"/>
                    </a:cubicBezTo>
                    <a:cubicBezTo>
                      <a:pt x="755" y="706"/>
                      <a:pt x="835" y="568"/>
                      <a:pt x="835" y="420"/>
                    </a:cubicBezTo>
                    <a:cubicBezTo>
                      <a:pt x="835" y="306"/>
                      <a:pt x="790" y="199"/>
                      <a:pt x="707" y="120"/>
                    </a:cubicBezTo>
                    <a:cubicBezTo>
                      <a:pt x="625" y="41"/>
                      <a:pt x="517" y="0"/>
                      <a:pt x="402" y="4"/>
                    </a:cubicBezTo>
                    <a:cubicBezTo>
                      <a:pt x="186" y="13"/>
                      <a:pt x="7" y="196"/>
                      <a:pt x="3" y="412"/>
                    </a:cubicBezTo>
                    <a:cubicBezTo>
                      <a:pt x="0" y="564"/>
                      <a:pt x="80" y="705"/>
                      <a:pt x="212" y="780"/>
                    </a:cubicBezTo>
                    <a:close/>
                    <a:moveTo>
                      <a:pt x="291" y="868"/>
                    </a:moveTo>
                    <a:cubicBezTo>
                      <a:pt x="547" y="868"/>
                      <a:pt x="547" y="868"/>
                      <a:pt x="547" y="868"/>
                    </a:cubicBezTo>
                    <a:cubicBezTo>
                      <a:pt x="547" y="932"/>
                      <a:pt x="547" y="932"/>
                      <a:pt x="547" y="932"/>
                    </a:cubicBezTo>
                    <a:cubicBezTo>
                      <a:pt x="291" y="932"/>
                      <a:pt x="291" y="932"/>
                      <a:pt x="291" y="932"/>
                    </a:cubicBezTo>
                    <a:lnTo>
                      <a:pt x="291" y="868"/>
                    </a:lnTo>
                    <a:close/>
                    <a:moveTo>
                      <a:pt x="323" y="548"/>
                    </a:moveTo>
                    <a:cubicBezTo>
                      <a:pt x="291" y="548"/>
                      <a:pt x="291" y="548"/>
                      <a:pt x="291" y="548"/>
                    </a:cubicBezTo>
                    <a:cubicBezTo>
                      <a:pt x="273" y="548"/>
                      <a:pt x="259" y="534"/>
                      <a:pt x="259" y="516"/>
                    </a:cubicBezTo>
                    <a:cubicBezTo>
                      <a:pt x="259" y="498"/>
                      <a:pt x="273" y="484"/>
                      <a:pt x="291" y="484"/>
                    </a:cubicBezTo>
                    <a:cubicBezTo>
                      <a:pt x="309" y="484"/>
                      <a:pt x="323" y="498"/>
                      <a:pt x="323" y="516"/>
                    </a:cubicBezTo>
                    <a:lnTo>
                      <a:pt x="323" y="548"/>
                    </a:lnTo>
                    <a:close/>
                    <a:moveTo>
                      <a:pt x="451" y="804"/>
                    </a:moveTo>
                    <a:cubicBezTo>
                      <a:pt x="387" y="804"/>
                      <a:pt x="387" y="804"/>
                      <a:pt x="387" y="804"/>
                    </a:cubicBezTo>
                    <a:cubicBezTo>
                      <a:pt x="387" y="612"/>
                      <a:pt x="387" y="612"/>
                      <a:pt x="387" y="612"/>
                    </a:cubicBezTo>
                    <a:cubicBezTo>
                      <a:pt x="451" y="612"/>
                      <a:pt x="451" y="612"/>
                      <a:pt x="451" y="612"/>
                    </a:cubicBezTo>
                    <a:lnTo>
                      <a:pt x="451" y="804"/>
                    </a:lnTo>
                    <a:close/>
                    <a:moveTo>
                      <a:pt x="419" y="1060"/>
                    </a:moveTo>
                    <a:cubicBezTo>
                      <a:pt x="372" y="1060"/>
                      <a:pt x="331" y="1034"/>
                      <a:pt x="309" y="996"/>
                    </a:cubicBezTo>
                    <a:cubicBezTo>
                      <a:pt x="529" y="996"/>
                      <a:pt x="529" y="996"/>
                      <a:pt x="529" y="996"/>
                    </a:cubicBezTo>
                    <a:cubicBezTo>
                      <a:pt x="507" y="1034"/>
                      <a:pt x="466" y="1060"/>
                      <a:pt x="419" y="1060"/>
                    </a:cubicBezTo>
                    <a:close/>
                    <a:moveTo>
                      <a:pt x="404" y="68"/>
                    </a:moveTo>
                    <a:cubicBezTo>
                      <a:pt x="409" y="68"/>
                      <a:pt x="414" y="68"/>
                      <a:pt x="419" y="68"/>
                    </a:cubicBezTo>
                    <a:cubicBezTo>
                      <a:pt x="511" y="68"/>
                      <a:pt x="597" y="103"/>
                      <a:pt x="663" y="166"/>
                    </a:cubicBezTo>
                    <a:cubicBezTo>
                      <a:pt x="733" y="233"/>
                      <a:pt x="771" y="323"/>
                      <a:pt x="771" y="420"/>
                    </a:cubicBezTo>
                    <a:cubicBezTo>
                      <a:pt x="771" y="545"/>
                      <a:pt x="703" y="662"/>
                      <a:pt x="594" y="725"/>
                    </a:cubicBezTo>
                    <a:cubicBezTo>
                      <a:pt x="566" y="741"/>
                      <a:pt x="549" y="771"/>
                      <a:pt x="547" y="804"/>
                    </a:cubicBezTo>
                    <a:cubicBezTo>
                      <a:pt x="515" y="804"/>
                      <a:pt x="515" y="804"/>
                      <a:pt x="515" y="804"/>
                    </a:cubicBezTo>
                    <a:cubicBezTo>
                      <a:pt x="515" y="612"/>
                      <a:pt x="515" y="612"/>
                      <a:pt x="515" y="612"/>
                    </a:cubicBezTo>
                    <a:cubicBezTo>
                      <a:pt x="547" y="612"/>
                      <a:pt x="547" y="612"/>
                      <a:pt x="547" y="612"/>
                    </a:cubicBezTo>
                    <a:cubicBezTo>
                      <a:pt x="600" y="612"/>
                      <a:pt x="643" y="569"/>
                      <a:pt x="643" y="516"/>
                    </a:cubicBezTo>
                    <a:cubicBezTo>
                      <a:pt x="643" y="463"/>
                      <a:pt x="600" y="420"/>
                      <a:pt x="547" y="420"/>
                    </a:cubicBezTo>
                    <a:cubicBezTo>
                      <a:pt x="494" y="420"/>
                      <a:pt x="451" y="463"/>
                      <a:pt x="451" y="516"/>
                    </a:cubicBezTo>
                    <a:cubicBezTo>
                      <a:pt x="451" y="548"/>
                      <a:pt x="451" y="548"/>
                      <a:pt x="451" y="548"/>
                    </a:cubicBezTo>
                    <a:cubicBezTo>
                      <a:pt x="387" y="548"/>
                      <a:pt x="387" y="548"/>
                      <a:pt x="387" y="548"/>
                    </a:cubicBezTo>
                    <a:cubicBezTo>
                      <a:pt x="387" y="516"/>
                      <a:pt x="387" y="516"/>
                      <a:pt x="387" y="516"/>
                    </a:cubicBezTo>
                    <a:cubicBezTo>
                      <a:pt x="387" y="463"/>
                      <a:pt x="344" y="420"/>
                      <a:pt x="291" y="420"/>
                    </a:cubicBezTo>
                    <a:cubicBezTo>
                      <a:pt x="238" y="420"/>
                      <a:pt x="195" y="463"/>
                      <a:pt x="195" y="516"/>
                    </a:cubicBezTo>
                    <a:cubicBezTo>
                      <a:pt x="195" y="569"/>
                      <a:pt x="238" y="612"/>
                      <a:pt x="291" y="612"/>
                    </a:cubicBezTo>
                    <a:cubicBezTo>
                      <a:pt x="323" y="612"/>
                      <a:pt x="323" y="612"/>
                      <a:pt x="323" y="612"/>
                    </a:cubicBezTo>
                    <a:cubicBezTo>
                      <a:pt x="323" y="804"/>
                      <a:pt x="323" y="804"/>
                      <a:pt x="323" y="804"/>
                    </a:cubicBezTo>
                    <a:cubicBezTo>
                      <a:pt x="291" y="804"/>
                      <a:pt x="291" y="804"/>
                      <a:pt x="291" y="804"/>
                    </a:cubicBezTo>
                    <a:cubicBezTo>
                      <a:pt x="289" y="771"/>
                      <a:pt x="272" y="741"/>
                      <a:pt x="244" y="725"/>
                    </a:cubicBezTo>
                    <a:cubicBezTo>
                      <a:pt x="133" y="661"/>
                      <a:pt x="65" y="542"/>
                      <a:pt x="67" y="414"/>
                    </a:cubicBezTo>
                    <a:cubicBezTo>
                      <a:pt x="70" y="231"/>
                      <a:pt x="222" y="76"/>
                      <a:pt x="404" y="68"/>
                    </a:cubicBezTo>
                    <a:close/>
                    <a:moveTo>
                      <a:pt x="515" y="548"/>
                    </a:moveTo>
                    <a:cubicBezTo>
                      <a:pt x="515" y="516"/>
                      <a:pt x="515" y="516"/>
                      <a:pt x="515" y="516"/>
                    </a:cubicBezTo>
                    <a:cubicBezTo>
                      <a:pt x="515" y="498"/>
                      <a:pt x="529" y="484"/>
                      <a:pt x="547" y="484"/>
                    </a:cubicBezTo>
                    <a:cubicBezTo>
                      <a:pt x="565" y="484"/>
                      <a:pt x="579" y="498"/>
                      <a:pt x="579" y="516"/>
                    </a:cubicBezTo>
                    <a:cubicBezTo>
                      <a:pt x="579" y="534"/>
                      <a:pt x="565" y="548"/>
                      <a:pt x="547" y="548"/>
                    </a:cubicBezTo>
                    <a:lnTo>
                      <a:pt x="515" y="5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5" name="Freeform 69">
                <a:extLst>
                  <a:ext uri="{FF2B5EF4-FFF2-40B4-BE49-F238E27FC236}">
                    <a16:creationId xmlns:a16="http://schemas.microsoft.com/office/drawing/2014/main" id="{4F65E39D-DC88-52C2-7D5C-78509B01AB98}"/>
                  </a:ext>
                </a:extLst>
              </p:cNvPr>
              <p:cNvSpPr>
                <a:spLocks/>
              </p:cNvSpPr>
              <p:nvPr/>
            </p:nvSpPr>
            <p:spPr bwMode="auto">
              <a:xfrm>
                <a:off x="5131" y="919"/>
                <a:ext cx="383" cy="543"/>
              </a:xfrm>
              <a:custGeom>
                <a:avLst/>
                <a:gdLst>
                  <a:gd name="T0" fmla="*/ 112 w 176"/>
                  <a:gd name="T1" fmla="*/ 249 h 249"/>
                  <a:gd name="T2" fmla="*/ 176 w 176"/>
                  <a:gd name="T3" fmla="*/ 249 h 249"/>
                  <a:gd name="T4" fmla="*/ 32 w 176"/>
                  <a:gd name="T5" fmla="*/ 0 h 249"/>
                  <a:gd name="T6" fmla="*/ 0 w 176"/>
                  <a:gd name="T7" fmla="*/ 55 h 249"/>
                  <a:gd name="T8" fmla="*/ 112 w 176"/>
                  <a:gd name="T9" fmla="*/ 249 h 249"/>
                </a:gdLst>
                <a:ahLst/>
                <a:cxnLst>
                  <a:cxn ang="0">
                    <a:pos x="T0" y="T1"/>
                  </a:cxn>
                  <a:cxn ang="0">
                    <a:pos x="T2" y="T3"/>
                  </a:cxn>
                  <a:cxn ang="0">
                    <a:pos x="T4" y="T5"/>
                  </a:cxn>
                  <a:cxn ang="0">
                    <a:pos x="T6" y="T7"/>
                  </a:cxn>
                  <a:cxn ang="0">
                    <a:pos x="T8" y="T9"/>
                  </a:cxn>
                </a:cxnLst>
                <a:rect l="0" t="0" r="r" b="b"/>
                <a:pathLst>
                  <a:path w="176" h="249">
                    <a:moveTo>
                      <a:pt x="112" y="249"/>
                    </a:moveTo>
                    <a:cubicBezTo>
                      <a:pt x="176" y="249"/>
                      <a:pt x="176" y="249"/>
                      <a:pt x="176" y="249"/>
                    </a:cubicBezTo>
                    <a:cubicBezTo>
                      <a:pt x="176" y="146"/>
                      <a:pt x="121" y="51"/>
                      <a:pt x="32" y="0"/>
                    </a:cubicBezTo>
                    <a:cubicBezTo>
                      <a:pt x="0" y="55"/>
                      <a:pt x="0" y="55"/>
                      <a:pt x="0" y="55"/>
                    </a:cubicBezTo>
                    <a:cubicBezTo>
                      <a:pt x="69" y="95"/>
                      <a:pt x="112" y="169"/>
                      <a:pt x="112"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6" name="Freeform 70">
                <a:extLst>
                  <a:ext uri="{FF2B5EF4-FFF2-40B4-BE49-F238E27FC236}">
                    <a16:creationId xmlns:a16="http://schemas.microsoft.com/office/drawing/2014/main" id="{34DD9DFC-4A9E-EF0A-9BED-3010BAFEBD6A}"/>
                  </a:ext>
                </a:extLst>
              </p:cNvPr>
              <p:cNvSpPr>
                <a:spLocks/>
              </p:cNvSpPr>
              <p:nvPr/>
            </p:nvSpPr>
            <p:spPr bwMode="auto">
              <a:xfrm>
                <a:off x="4887" y="834"/>
                <a:ext cx="157" cy="155"/>
              </a:xfrm>
              <a:custGeom>
                <a:avLst/>
                <a:gdLst>
                  <a:gd name="T0" fmla="*/ 72 w 72"/>
                  <a:gd name="T1" fmla="*/ 9 h 71"/>
                  <a:gd name="T2" fmla="*/ 0 w 72"/>
                  <a:gd name="T3" fmla="*/ 0 h 71"/>
                  <a:gd name="T4" fmla="*/ 0 w 72"/>
                  <a:gd name="T5" fmla="*/ 64 h 71"/>
                  <a:gd name="T6" fmla="*/ 56 w 72"/>
                  <a:gd name="T7" fmla="*/ 71 h 71"/>
                  <a:gd name="T8" fmla="*/ 72 w 72"/>
                  <a:gd name="T9" fmla="*/ 9 h 71"/>
                </a:gdLst>
                <a:ahLst/>
                <a:cxnLst>
                  <a:cxn ang="0">
                    <a:pos x="T0" y="T1"/>
                  </a:cxn>
                  <a:cxn ang="0">
                    <a:pos x="T2" y="T3"/>
                  </a:cxn>
                  <a:cxn ang="0">
                    <a:pos x="T4" y="T5"/>
                  </a:cxn>
                  <a:cxn ang="0">
                    <a:pos x="T6" y="T7"/>
                  </a:cxn>
                  <a:cxn ang="0">
                    <a:pos x="T8" y="T9"/>
                  </a:cxn>
                </a:cxnLst>
                <a:rect l="0" t="0" r="r" b="b"/>
                <a:pathLst>
                  <a:path w="72" h="71">
                    <a:moveTo>
                      <a:pt x="72" y="9"/>
                    </a:moveTo>
                    <a:cubicBezTo>
                      <a:pt x="49" y="3"/>
                      <a:pt x="24" y="0"/>
                      <a:pt x="0" y="0"/>
                    </a:cubicBezTo>
                    <a:cubicBezTo>
                      <a:pt x="0" y="64"/>
                      <a:pt x="0" y="64"/>
                      <a:pt x="0" y="64"/>
                    </a:cubicBezTo>
                    <a:cubicBezTo>
                      <a:pt x="19" y="64"/>
                      <a:pt x="38" y="66"/>
                      <a:pt x="56" y="71"/>
                    </a:cubicBezTo>
                    <a:lnTo>
                      <a:pt x="7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7" name="Rectangle 2106">
                <a:extLst>
                  <a:ext uri="{FF2B5EF4-FFF2-40B4-BE49-F238E27FC236}">
                    <a16:creationId xmlns:a16="http://schemas.microsoft.com/office/drawing/2014/main" id="{E1DB8E42-BA99-6CFF-9772-76A8CB60EBBC}"/>
                  </a:ext>
                </a:extLst>
              </p:cNvPr>
              <p:cNvSpPr>
                <a:spLocks noChangeArrowheads="1"/>
              </p:cNvSpPr>
              <p:nvPr/>
            </p:nvSpPr>
            <p:spPr bwMode="auto">
              <a:xfrm>
                <a:off x="4817" y="-2"/>
                <a:ext cx="140" cy="4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8" name="Freeform 72">
                <a:extLst>
                  <a:ext uri="{FF2B5EF4-FFF2-40B4-BE49-F238E27FC236}">
                    <a16:creationId xmlns:a16="http://schemas.microsoft.com/office/drawing/2014/main" id="{DAFBE39C-8CDA-E543-88E5-B6930AB6A5C2}"/>
                  </a:ext>
                </a:extLst>
              </p:cNvPr>
              <p:cNvSpPr>
                <a:spLocks/>
              </p:cNvSpPr>
              <p:nvPr/>
            </p:nvSpPr>
            <p:spPr bwMode="auto">
              <a:xfrm>
                <a:off x="3802" y="377"/>
                <a:ext cx="394" cy="394"/>
              </a:xfrm>
              <a:custGeom>
                <a:avLst/>
                <a:gdLst>
                  <a:gd name="T0" fmla="*/ 0 w 394"/>
                  <a:gd name="T1" fmla="*/ 98 h 394"/>
                  <a:gd name="T2" fmla="*/ 98 w 394"/>
                  <a:gd name="T3" fmla="*/ 0 h 394"/>
                  <a:gd name="T4" fmla="*/ 394 w 394"/>
                  <a:gd name="T5" fmla="*/ 296 h 394"/>
                  <a:gd name="T6" fmla="*/ 296 w 394"/>
                  <a:gd name="T7" fmla="*/ 394 h 394"/>
                  <a:gd name="T8" fmla="*/ 0 w 394"/>
                  <a:gd name="T9" fmla="*/ 98 h 394"/>
                </a:gdLst>
                <a:ahLst/>
                <a:cxnLst>
                  <a:cxn ang="0">
                    <a:pos x="T0" y="T1"/>
                  </a:cxn>
                  <a:cxn ang="0">
                    <a:pos x="T2" y="T3"/>
                  </a:cxn>
                  <a:cxn ang="0">
                    <a:pos x="T4" y="T5"/>
                  </a:cxn>
                  <a:cxn ang="0">
                    <a:pos x="T6" y="T7"/>
                  </a:cxn>
                  <a:cxn ang="0">
                    <a:pos x="T8" y="T9"/>
                  </a:cxn>
                </a:cxnLst>
                <a:rect l="0" t="0" r="r" b="b"/>
                <a:pathLst>
                  <a:path w="394" h="394">
                    <a:moveTo>
                      <a:pt x="0" y="98"/>
                    </a:moveTo>
                    <a:lnTo>
                      <a:pt x="98" y="0"/>
                    </a:lnTo>
                    <a:lnTo>
                      <a:pt x="394" y="296"/>
                    </a:lnTo>
                    <a:lnTo>
                      <a:pt x="296" y="394"/>
                    </a:lnTo>
                    <a:lnTo>
                      <a:pt x="0"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09" name="Freeform 73">
                <a:extLst>
                  <a:ext uri="{FF2B5EF4-FFF2-40B4-BE49-F238E27FC236}">
                    <a16:creationId xmlns:a16="http://schemas.microsoft.com/office/drawing/2014/main" id="{60B4C1FB-1F6E-2066-C49E-8CEC32AC5DA7}"/>
                  </a:ext>
                </a:extLst>
              </p:cNvPr>
              <p:cNvSpPr>
                <a:spLocks/>
              </p:cNvSpPr>
              <p:nvPr/>
            </p:nvSpPr>
            <p:spPr bwMode="auto">
              <a:xfrm>
                <a:off x="5577" y="377"/>
                <a:ext cx="395" cy="394"/>
              </a:xfrm>
              <a:custGeom>
                <a:avLst/>
                <a:gdLst>
                  <a:gd name="T0" fmla="*/ 0 w 395"/>
                  <a:gd name="T1" fmla="*/ 296 h 394"/>
                  <a:gd name="T2" fmla="*/ 297 w 395"/>
                  <a:gd name="T3" fmla="*/ 0 h 394"/>
                  <a:gd name="T4" fmla="*/ 395 w 395"/>
                  <a:gd name="T5" fmla="*/ 98 h 394"/>
                  <a:gd name="T6" fmla="*/ 98 w 395"/>
                  <a:gd name="T7" fmla="*/ 394 h 394"/>
                  <a:gd name="T8" fmla="*/ 0 w 395"/>
                  <a:gd name="T9" fmla="*/ 296 h 394"/>
                </a:gdLst>
                <a:ahLst/>
                <a:cxnLst>
                  <a:cxn ang="0">
                    <a:pos x="T0" y="T1"/>
                  </a:cxn>
                  <a:cxn ang="0">
                    <a:pos x="T2" y="T3"/>
                  </a:cxn>
                  <a:cxn ang="0">
                    <a:pos x="T4" y="T5"/>
                  </a:cxn>
                  <a:cxn ang="0">
                    <a:pos x="T6" y="T7"/>
                  </a:cxn>
                  <a:cxn ang="0">
                    <a:pos x="T8" y="T9"/>
                  </a:cxn>
                </a:cxnLst>
                <a:rect l="0" t="0" r="r" b="b"/>
                <a:pathLst>
                  <a:path w="395" h="394">
                    <a:moveTo>
                      <a:pt x="0" y="296"/>
                    </a:moveTo>
                    <a:lnTo>
                      <a:pt x="297" y="0"/>
                    </a:lnTo>
                    <a:lnTo>
                      <a:pt x="395" y="98"/>
                    </a:lnTo>
                    <a:lnTo>
                      <a:pt x="98" y="394"/>
                    </a:lnTo>
                    <a:lnTo>
                      <a:pt x="0"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110" name="Group 218">
              <a:extLst>
                <a:ext uri="{FF2B5EF4-FFF2-40B4-BE49-F238E27FC236}">
                  <a16:creationId xmlns:a16="http://schemas.microsoft.com/office/drawing/2014/main" id="{40928635-0921-126D-4AAE-51FC18B1E20D}"/>
                </a:ext>
              </a:extLst>
            </p:cNvPr>
            <p:cNvGrpSpPr>
              <a:grpSpLocks noChangeAspect="1"/>
            </p:cNvGrpSpPr>
            <p:nvPr/>
          </p:nvGrpSpPr>
          <p:grpSpPr bwMode="auto">
            <a:xfrm>
              <a:off x="1472731" y="5523393"/>
              <a:ext cx="480060" cy="480060"/>
              <a:chOff x="1680" y="0"/>
              <a:chExt cx="4320" cy="4320"/>
            </a:xfrm>
            <a:solidFill>
              <a:schemeClr val="bg1"/>
            </a:solidFill>
          </p:grpSpPr>
          <p:sp>
            <p:nvSpPr>
              <p:cNvPr id="2111" name="Freeform 219">
                <a:extLst>
                  <a:ext uri="{FF2B5EF4-FFF2-40B4-BE49-F238E27FC236}">
                    <a16:creationId xmlns:a16="http://schemas.microsoft.com/office/drawing/2014/main" id="{F64841C3-B2C6-F740-94F1-538E9697654C}"/>
                  </a:ext>
                </a:extLst>
              </p:cNvPr>
              <p:cNvSpPr>
                <a:spLocks/>
              </p:cNvSpPr>
              <p:nvPr/>
            </p:nvSpPr>
            <p:spPr bwMode="auto">
              <a:xfrm>
                <a:off x="1680" y="0"/>
                <a:ext cx="4320" cy="1872"/>
              </a:xfrm>
              <a:custGeom>
                <a:avLst/>
                <a:gdLst>
                  <a:gd name="T0" fmla="*/ 1888 w 1920"/>
                  <a:gd name="T1" fmla="*/ 0 h 832"/>
                  <a:gd name="T2" fmla="*/ 1888 w 1920"/>
                  <a:gd name="T3" fmla="*/ 0 h 832"/>
                  <a:gd name="T4" fmla="*/ 32 w 1920"/>
                  <a:gd name="T5" fmla="*/ 0 h 832"/>
                  <a:gd name="T6" fmla="*/ 0 w 1920"/>
                  <a:gd name="T7" fmla="*/ 32 h 832"/>
                  <a:gd name="T8" fmla="*/ 0 w 1920"/>
                  <a:gd name="T9" fmla="*/ 32 h 832"/>
                  <a:gd name="T10" fmla="*/ 0 w 1920"/>
                  <a:gd name="T11" fmla="*/ 672 h 832"/>
                  <a:gd name="T12" fmla="*/ 64 w 1920"/>
                  <a:gd name="T13" fmla="*/ 672 h 832"/>
                  <a:gd name="T14" fmla="*/ 64 w 1920"/>
                  <a:gd name="T15" fmla="*/ 64 h 832"/>
                  <a:gd name="T16" fmla="*/ 1856 w 1920"/>
                  <a:gd name="T17" fmla="*/ 64 h 832"/>
                  <a:gd name="T18" fmla="*/ 1856 w 1920"/>
                  <a:gd name="T19" fmla="*/ 768 h 832"/>
                  <a:gd name="T20" fmla="*/ 736 w 1920"/>
                  <a:gd name="T21" fmla="*/ 768 h 832"/>
                  <a:gd name="T22" fmla="*/ 736 w 1920"/>
                  <a:gd name="T23" fmla="*/ 832 h 832"/>
                  <a:gd name="T24" fmla="*/ 1888 w 1920"/>
                  <a:gd name="T25" fmla="*/ 832 h 832"/>
                  <a:gd name="T26" fmla="*/ 1920 w 1920"/>
                  <a:gd name="T27" fmla="*/ 800 h 832"/>
                  <a:gd name="T28" fmla="*/ 1920 w 1920"/>
                  <a:gd name="T29" fmla="*/ 800 h 832"/>
                  <a:gd name="T30" fmla="*/ 1920 w 1920"/>
                  <a:gd name="T31" fmla="*/ 32 h 832"/>
                  <a:gd name="T32" fmla="*/ 1888 w 1920"/>
                  <a:gd name="T33"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0" h="832">
                    <a:moveTo>
                      <a:pt x="1888" y="0"/>
                    </a:moveTo>
                    <a:cubicBezTo>
                      <a:pt x="1888" y="0"/>
                      <a:pt x="1888" y="0"/>
                      <a:pt x="1888" y="0"/>
                    </a:cubicBezTo>
                    <a:cubicBezTo>
                      <a:pt x="32" y="0"/>
                      <a:pt x="32" y="0"/>
                      <a:pt x="32" y="0"/>
                    </a:cubicBezTo>
                    <a:cubicBezTo>
                      <a:pt x="14" y="0"/>
                      <a:pt x="0" y="14"/>
                      <a:pt x="0" y="32"/>
                    </a:cubicBezTo>
                    <a:cubicBezTo>
                      <a:pt x="0" y="32"/>
                      <a:pt x="0" y="32"/>
                      <a:pt x="0" y="32"/>
                    </a:cubicBezTo>
                    <a:cubicBezTo>
                      <a:pt x="0" y="672"/>
                      <a:pt x="0" y="672"/>
                      <a:pt x="0" y="672"/>
                    </a:cubicBezTo>
                    <a:cubicBezTo>
                      <a:pt x="64" y="672"/>
                      <a:pt x="64" y="672"/>
                      <a:pt x="64" y="672"/>
                    </a:cubicBezTo>
                    <a:cubicBezTo>
                      <a:pt x="64" y="64"/>
                      <a:pt x="64" y="64"/>
                      <a:pt x="64" y="64"/>
                    </a:cubicBezTo>
                    <a:cubicBezTo>
                      <a:pt x="1856" y="64"/>
                      <a:pt x="1856" y="64"/>
                      <a:pt x="1856" y="64"/>
                    </a:cubicBezTo>
                    <a:cubicBezTo>
                      <a:pt x="1856" y="768"/>
                      <a:pt x="1856" y="768"/>
                      <a:pt x="1856" y="768"/>
                    </a:cubicBezTo>
                    <a:cubicBezTo>
                      <a:pt x="736" y="768"/>
                      <a:pt x="736" y="768"/>
                      <a:pt x="736" y="768"/>
                    </a:cubicBezTo>
                    <a:cubicBezTo>
                      <a:pt x="736" y="832"/>
                      <a:pt x="736" y="832"/>
                      <a:pt x="736" y="832"/>
                    </a:cubicBezTo>
                    <a:cubicBezTo>
                      <a:pt x="1888" y="832"/>
                      <a:pt x="1888" y="832"/>
                      <a:pt x="1888" y="832"/>
                    </a:cubicBezTo>
                    <a:cubicBezTo>
                      <a:pt x="1906" y="832"/>
                      <a:pt x="1920" y="818"/>
                      <a:pt x="1920" y="800"/>
                    </a:cubicBezTo>
                    <a:cubicBezTo>
                      <a:pt x="1920" y="800"/>
                      <a:pt x="1920" y="800"/>
                      <a:pt x="1920" y="800"/>
                    </a:cubicBezTo>
                    <a:cubicBezTo>
                      <a:pt x="1920" y="32"/>
                      <a:pt x="1920" y="32"/>
                      <a:pt x="1920" y="32"/>
                    </a:cubicBezTo>
                    <a:cubicBezTo>
                      <a:pt x="1920" y="14"/>
                      <a:pt x="1906" y="0"/>
                      <a:pt x="18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72" name="Rectangle 3071">
                <a:extLst>
                  <a:ext uri="{FF2B5EF4-FFF2-40B4-BE49-F238E27FC236}">
                    <a16:creationId xmlns:a16="http://schemas.microsoft.com/office/drawing/2014/main" id="{1D3416C7-EB2D-8E91-B7B5-FF08A28BEFFD}"/>
                  </a:ext>
                </a:extLst>
              </p:cNvPr>
              <p:cNvSpPr>
                <a:spLocks noChangeArrowheads="1"/>
              </p:cNvSpPr>
              <p:nvPr/>
            </p:nvSpPr>
            <p:spPr bwMode="auto">
              <a:xfrm>
                <a:off x="4056" y="360"/>
                <a:ext cx="144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73" name="Rectangle 3072">
                <a:extLst>
                  <a:ext uri="{FF2B5EF4-FFF2-40B4-BE49-F238E27FC236}">
                    <a16:creationId xmlns:a16="http://schemas.microsoft.com/office/drawing/2014/main" id="{9A50C014-04C0-456A-B13A-43E7D650161F}"/>
                  </a:ext>
                </a:extLst>
              </p:cNvPr>
              <p:cNvSpPr>
                <a:spLocks noChangeArrowheads="1"/>
              </p:cNvSpPr>
              <p:nvPr/>
            </p:nvSpPr>
            <p:spPr bwMode="auto">
              <a:xfrm>
                <a:off x="4272" y="792"/>
                <a:ext cx="144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75" name="Rectangle 3074">
                <a:extLst>
                  <a:ext uri="{FF2B5EF4-FFF2-40B4-BE49-F238E27FC236}">
                    <a16:creationId xmlns:a16="http://schemas.microsoft.com/office/drawing/2014/main" id="{E06E2CF0-772B-D6DE-C50D-DE321E995AC6}"/>
                  </a:ext>
                </a:extLst>
              </p:cNvPr>
              <p:cNvSpPr>
                <a:spLocks noChangeArrowheads="1"/>
              </p:cNvSpPr>
              <p:nvPr/>
            </p:nvSpPr>
            <p:spPr bwMode="auto">
              <a:xfrm>
                <a:off x="3984" y="1224"/>
                <a:ext cx="144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76" name="Freeform 223">
                <a:extLst>
                  <a:ext uri="{FF2B5EF4-FFF2-40B4-BE49-F238E27FC236}">
                    <a16:creationId xmlns:a16="http://schemas.microsoft.com/office/drawing/2014/main" id="{214C3440-8FA6-F252-DF5C-1EAE9ED6D75A}"/>
                  </a:ext>
                </a:extLst>
              </p:cNvPr>
              <p:cNvSpPr>
                <a:spLocks noEditPoints="1"/>
              </p:cNvSpPr>
              <p:nvPr/>
            </p:nvSpPr>
            <p:spPr bwMode="auto">
              <a:xfrm>
                <a:off x="1680" y="288"/>
                <a:ext cx="2347" cy="4032"/>
              </a:xfrm>
              <a:custGeom>
                <a:avLst/>
                <a:gdLst>
                  <a:gd name="T0" fmla="*/ 886 w 1043"/>
                  <a:gd name="T1" fmla="*/ 92 h 1792"/>
                  <a:gd name="T2" fmla="*/ 624 w 1043"/>
                  <a:gd name="T3" fmla="*/ 228 h 1792"/>
                  <a:gd name="T4" fmla="*/ 480 w 1043"/>
                  <a:gd name="T5" fmla="*/ 0 h 1792"/>
                  <a:gd name="T6" fmla="*/ 353 w 1043"/>
                  <a:gd name="T7" fmla="*/ 256 h 1792"/>
                  <a:gd name="T8" fmla="*/ 148 w 1043"/>
                  <a:gd name="T9" fmla="*/ 398 h 1792"/>
                  <a:gd name="T10" fmla="*/ 121 w 1043"/>
                  <a:gd name="T11" fmla="*/ 825 h 1792"/>
                  <a:gd name="T12" fmla="*/ 255 w 1043"/>
                  <a:gd name="T13" fmla="*/ 763 h 1792"/>
                  <a:gd name="T14" fmla="*/ 288 w 1043"/>
                  <a:gd name="T15" fmla="*/ 1120 h 1792"/>
                  <a:gd name="T16" fmla="*/ 32 w 1043"/>
                  <a:gd name="T17" fmla="*/ 1246 h 1792"/>
                  <a:gd name="T18" fmla="*/ 0 w 1043"/>
                  <a:gd name="T19" fmla="*/ 1492 h 1792"/>
                  <a:gd name="T20" fmla="*/ 32 w 1043"/>
                  <a:gd name="T21" fmla="*/ 1792 h 1792"/>
                  <a:gd name="T22" fmla="*/ 352 w 1043"/>
                  <a:gd name="T23" fmla="*/ 1792 h 1792"/>
                  <a:gd name="T24" fmla="*/ 384 w 1043"/>
                  <a:gd name="T25" fmla="*/ 1760 h 1792"/>
                  <a:gd name="T26" fmla="*/ 327 w 1043"/>
                  <a:gd name="T27" fmla="*/ 1376 h 1792"/>
                  <a:gd name="T28" fmla="*/ 512 w 1043"/>
                  <a:gd name="T29" fmla="*/ 1492 h 1792"/>
                  <a:gd name="T30" fmla="*/ 544 w 1043"/>
                  <a:gd name="T31" fmla="*/ 1792 h 1792"/>
                  <a:gd name="T32" fmla="*/ 864 w 1043"/>
                  <a:gd name="T33" fmla="*/ 1792 h 1792"/>
                  <a:gd name="T34" fmla="*/ 896 w 1043"/>
                  <a:gd name="T35" fmla="*/ 1760 h 1792"/>
                  <a:gd name="T36" fmla="*/ 816 w 1043"/>
                  <a:gd name="T37" fmla="*/ 1361 h 1792"/>
                  <a:gd name="T38" fmla="*/ 672 w 1043"/>
                  <a:gd name="T39" fmla="*/ 1090 h 1792"/>
                  <a:gd name="T40" fmla="*/ 966 w 1043"/>
                  <a:gd name="T41" fmla="*/ 283 h 1792"/>
                  <a:gd name="T42" fmla="*/ 480 w 1043"/>
                  <a:gd name="T43" fmla="*/ 64 h 1792"/>
                  <a:gd name="T44" fmla="*/ 480 w 1043"/>
                  <a:gd name="T45" fmla="*/ 256 h 1792"/>
                  <a:gd name="T46" fmla="*/ 480 w 1043"/>
                  <a:gd name="T47" fmla="*/ 64 h 1792"/>
                  <a:gd name="T48" fmla="*/ 288 w 1043"/>
                  <a:gd name="T49" fmla="*/ 1247 h 1792"/>
                  <a:gd name="T50" fmla="*/ 96 w 1043"/>
                  <a:gd name="T51" fmla="*/ 1247 h 1792"/>
                  <a:gd name="T52" fmla="*/ 320 w 1043"/>
                  <a:gd name="T53" fmla="*/ 1728 h 1792"/>
                  <a:gd name="T54" fmla="*/ 64 w 1043"/>
                  <a:gd name="T55" fmla="*/ 1492 h 1792"/>
                  <a:gd name="T56" fmla="*/ 236 w 1043"/>
                  <a:gd name="T57" fmla="*/ 1408 h 1792"/>
                  <a:gd name="T58" fmla="*/ 320 w 1043"/>
                  <a:gd name="T59" fmla="*/ 1728 h 1792"/>
                  <a:gd name="T60" fmla="*/ 832 w 1043"/>
                  <a:gd name="T61" fmla="*/ 1728 h 1792"/>
                  <a:gd name="T62" fmla="*/ 576 w 1043"/>
                  <a:gd name="T63" fmla="*/ 1492 h 1792"/>
                  <a:gd name="T64" fmla="*/ 748 w 1043"/>
                  <a:gd name="T65" fmla="*/ 1408 h 1792"/>
                  <a:gd name="T66" fmla="*/ 704 w 1043"/>
                  <a:gd name="T67" fmla="*/ 1151 h 1792"/>
                  <a:gd name="T68" fmla="*/ 704 w 1043"/>
                  <a:gd name="T69" fmla="*/ 1343 h 1792"/>
                  <a:gd name="T70" fmla="*/ 704 w 1043"/>
                  <a:gd name="T71" fmla="*/ 1151 h 1792"/>
                  <a:gd name="T72" fmla="*/ 939 w 1043"/>
                  <a:gd name="T73" fmla="*/ 225 h 1792"/>
                  <a:gd name="T74" fmla="*/ 608 w 1043"/>
                  <a:gd name="T75" fmla="*/ 416 h 1792"/>
                  <a:gd name="T76" fmla="*/ 558 w 1043"/>
                  <a:gd name="T77" fmla="*/ 1312 h 1792"/>
                  <a:gd name="T78" fmla="*/ 512 w 1043"/>
                  <a:gd name="T79" fmla="*/ 768 h 1792"/>
                  <a:gd name="T80" fmla="*/ 448 w 1043"/>
                  <a:gd name="T81" fmla="*/ 1312 h 1792"/>
                  <a:gd name="T82" fmla="*/ 352 w 1043"/>
                  <a:gd name="T83" fmla="*/ 1248 h 1792"/>
                  <a:gd name="T84" fmla="*/ 352 w 1043"/>
                  <a:gd name="T85" fmla="*/ 448 h 1792"/>
                  <a:gd name="T86" fmla="*/ 289 w 1043"/>
                  <a:gd name="T87" fmla="*/ 438 h 1792"/>
                  <a:gd name="T88" fmla="*/ 145 w 1043"/>
                  <a:gd name="T89" fmla="*/ 766 h 1792"/>
                  <a:gd name="T90" fmla="*/ 123 w 1043"/>
                  <a:gd name="T91" fmla="*/ 713 h 1792"/>
                  <a:gd name="T92" fmla="*/ 351 w 1043"/>
                  <a:gd name="T93" fmla="*/ 320 h 1792"/>
                  <a:gd name="T94" fmla="*/ 593 w 1043"/>
                  <a:gd name="T95" fmla="*/ 316 h 1792"/>
                  <a:gd name="T96" fmla="*/ 961 w 1043"/>
                  <a:gd name="T97" fmla="*/ 170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3" h="1792">
                    <a:moveTo>
                      <a:pt x="1021" y="148"/>
                    </a:moveTo>
                    <a:cubicBezTo>
                      <a:pt x="1000" y="95"/>
                      <a:pt x="939" y="70"/>
                      <a:pt x="886" y="92"/>
                    </a:cubicBezTo>
                    <a:cubicBezTo>
                      <a:pt x="886" y="93"/>
                      <a:pt x="885" y="93"/>
                      <a:pt x="884" y="93"/>
                    </a:cubicBezTo>
                    <a:cubicBezTo>
                      <a:pt x="624" y="228"/>
                      <a:pt x="624" y="228"/>
                      <a:pt x="624" y="228"/>
                    </a:cubicBezTo>
                    <a:cubicBezTo>
                      <a:pt x="635" y="207"/>
                      <a:pt x="640" y="184"/>
                      <a:pt x="640" y="160"/>
                    </a:cubicBezTo>
                    <a:cubicBezTo>
                      <a:pt x="640" y="72"/>
                      <a:pt x="568" y="0"/>
                      <a:pt x="480" y="0"/>
                    </a:cubicBezTo>
                    <a:cubicBezTo>
                      <a:pt x="392" y="0"/>
                      <a:pt x="320" y="72"/>
                      <a:pt x="320" y="160"/>
                    </a:cubicBezTo>
                    <a:cubicBezTo>
                      <a:pt x="320" y="195"/>
                      <a:pt x="332" y="228"/>
                      <a:pt x="353" y="256"/>
                    </a:cubicBezTo>
                    <a:cubicBezTo>
                      <a:pt x="351" y="256"/>
                      <a:pt x="351" y="256"/>
                      <a:pt x="351" y="256"/>
                    </a:cubicBezTo>
                    <a:cubicBezTo>
                      <a:pt x="261" y="257"/>
                      <a:pt x="180" y="313"/>
                      <a:pt x="148" y="398"/>
                    </a:cubicBezTo>
                    <a:cubicBezTo>
                      <a:pt x="62" y="692"/>
                      <a:pt x="62" y="692"/>
                      <a:pt x="62" y="692"/>
                    </a:cubicBezTo>
                    <a:cubicBezTo>
                      <a:pt x="42" y="745"/>
                      <a:pt x="68" y="805"/>
                      <a:pt x="121" y="825"/>
                    </a:cubicBezTo>
                    <a:cubicBezTo>
                      <a:pt x="145" y="834"/>
                      <a:pt x="172" y="834"/>
                      <a:pt x="196" y="825"/>
                    </a:cubicBezTo>
                    <a:cubicBezTo>
                      <a:pt x="223" y="813"/>
                      <a:pt x="245" y="791"/>
                      <a:pt x="255" y="763"/>
                    </a:cubicBezTo>
                    <a:cubicBezTo>
                      <a:pt x="288" y="656"/>
                      <a:pt x="288" y="656"/>
                      <a:pt x="288" y="656"/>
                    </a:cubicBezTo>
                    <a:cubicBezTo>
                      <a:pt x="288" y="1120"/>
                      <a:pt x="288" y="1120"/>
                      <a:pt x="288" y="1120"/>
                    </a:cubicBezTo>
                    <a:cubicBezTo>
                      <a:pt x="260" y="1098"/>
                      <a:pt x="227" y="1087"/>
                      <a:pt x="192" y="1087"/>
                    </a:cubicBezTo>
                    <a:cubicBezTo>
                      <a:pt x="104" y="1087"/>
                      <a:pt x="32" y="1158"/>
                      <a:pt x="32" y="1246"/>
                    </a:cubicBezTo>
                    <a:cubicBezTo>
                      <a:pt x="32" y="1290"/>
                      <a:pt x="49" y="1331"/>
                      <a:pt x="80" y="1361"/>
                    </a:cubicBezTo>
                    <a:cubicBezTo>
                      <a:pt x="31" y="1386"/>
                      <a:pt x="0" y="1437"/>
                      <a:pt x="0" y="1492"/>
                    </a:cubicBezTo>
                    <a:cubicBezTo>
                      <a:pt x="0" y="1760"/>
                      <a:pt x="0" y="1760"/>
                      <a:pt x="0" y="1760"/>
                    </a:cubicBezTo>
                    <a:cubicBezTo>
                      <a:pt x="0" y="1778"/>
                      <a:pt x="14" y="1792"/>
                      <a:pt x="32" y="1792"/>
                    </a:cubicBezTo>
                    <a:cubicBezTo>
                      <a:pt x="32" y="1792"/>
                      <a:pt x="32" y="1792"/>
                      <a:pt x="32" y="1792"/>
                    </a:cubicBezTo>
                    <a:cubicBezTo>
                      <a:pt x="352" y="1792"/>
                      <a:pt x="352" y="1792"/>
                      <a:pt x="352" y="1792"/>
                    </a:cubicBezTo>
                    <a:cubicBezTo>
                      <a:pt x="370" y="1792"/>
                      <a:pt x="384" y="1778"/>
                      <a:pt x="384" y="1760"/>
                    </a:cubicBezTo>
                    <a:cubicBezTo>
                      <a:pt x="384" y="1760"/>
                      <a:pt x="384" y="1760"/>
                      <a:pt x="384" y="1760"/>
                    </a:cubicBezTo>
                    <a:cubicBezTo>
                      <a:pt x="384" y="1492"/>
                      <a:pt x="384" y="1492"/>
                      <a:pt x="384" y="1492"/>
                    </a:cubicBezTo>
                    <a:cubicBezTo>
                      <a:pt x="384" y="1446"/>
                      <a:pt x="363" y="1404"/>
                      <a:pt x="327" y="1376"/>
                    </a:cubicBezTo>
                    <a:cubicBezTo>
                      <a:pt x="569" y="1376"/>
                      <a:pt x="569" y="1376"/>
                      <a:pt x="569" y="1376"/>
                    </a:cubicBezTo>
                    <a:cubicBezTo>
                      <a:pt x="533" y="1404"/>
                      <a:pt x="512" y="1446"/>
                      <a:pt x="512" y="1492"/>
                    </a:cubicBezTo>
                    <a:cubicBezTo>
                      <a:pt x="512" y="1760"/>
                      <a:pt x="512" y="1760"/>
                      <a:pt x="512" y="1760"/>
                    </a:cubicBezTo>
                    <a:cubicBezTo>
                      <a:pt x="512" y="1778"/>
                      <a:pt x="526" y="1792"/>
                      <a:pt x="544" y="1792"/>
                    </a:cubicBezTo>
                    <a:cubicBezTo>
                      <a:pt x="544" y="1792"/>
                      <a:pt x="544" y="1792"/>
                      <a:pt x="544" y="1792"/>
                    </a:cubicBezTo>
                    <a:cubicBezTo>
                      <a:pt x="864" y="1792"/>
                      <a:pt x="864" y="1792"/>
                      <a:pt x="864" y="1792"/>
                    </a:cubicBezTo>
                    <a:cubicBezTo>
                      <a:pt x="882" y="1792"/>
                      <a:pt x="896" y="1778"/>
                      <a:pt x="896" y="1760"/>
                    </a:cubicBezTo>
                    <a:cubicBezTo>
                      <a:pt x="896" y="1760"/>
                      <a:pt x="896" y="1760"/>
                      <a:pt x="896" y="1760"/>
                    </a:cubicBezTo>
                    <a:cubicBezTo>
                      <a:pt x="896" y="1492"/>
                      <a:pt x="896" y="1492"/>
                      <a:pt x="896" y="1492"/>
                    </a:cubicBezTo>
                    <a:cubicBezTo>
                      <a:pt x="896" y="1437"/>
                      <a:pt x="865" y="1386"/>
                      <a:pt x="816" y="1361"/>
                    </a:cubicBezTo>
                    <a:cubicBezTo>
                      <a:pt x="879" y="1299"/>
                      <a:pt x="880" y="1198"/>
                      <a:pt x="818" y="1135"/>
                    </a:cubicBezTo>
                    <a:cubicBezTo>
                      <a:pt x="780" y="1096"/>
                      <a:pt x="725" y="1079"/>
                      <a:pt x="672" y="1090"/>
                    </a:cubicBezTo>
                    <a:cubicBezTo>
                      <a:pt x="672" y="435"/>
                      <a:pt x="672" y="435"/>
                      <a:pt x="672" y="435"/>
                    </a:cubicBezTo>
                    <a:cubicBezTo>
                      <a:pt x="966" y="283"/>
                      <a:pt x="966" y="283"/>
                      <a:pt x="966" y="283"/>
                    </a:cubicBezTo>
                    <a:cubicBezTo>
                      <a:pt x="1018" y="261"/>
                      <a:pt x="1043" y="201"/>
                      <a:pt x="1021" y="148"/>
                    </a:cubicBezTo>
                    <a:close/>
                    <a:moveTo>
                      <a:pt x="480" y="64"/>
                    </a:moveTo>
                    <a:cubicBezTo>
                      <a:pt x="533" y="64"/>
                      <a:pt x="576" y="107"/>
                      <a:pt x="576" y="160"/>
                    </a:cubicBezTo>
                    <a:cubicBezTo>
                      <a:pt x="576" y="213"/>
                      <a:pt x="533" y="256"/>
                      <a:pt x="480" y="256"/>
                    </a:cubicBezTo>
                    <a:cubicBezTo>
                      <a:pt x="427" y="256"/>
                      <a:pt x="384" y="213"/>
                      <a:pt x="384" y="160"/>
                    </a:cubicBezTo>
                    <a:cubicBezTo>
                      <a:pt x="384" y="107"/>
                      <a:pt x="427" y="64"/>
                      <a:pt x="480" y="64"/>
                    </a:cubicBezTo>
                    <a:close/>
                    <a:moveTo>
                      <a:pt x="192" y="1151"/>
                    </a:moveTo>
                    <a:cubicBezTo>
                      <a:pt x="245" y="1151"/>
                      <a:pt x="288" y="1194"/>
                      <a:pt x="288" y="1247"/>
                    </a:cubicBezTo>
                    <a:cubicBezTo>
                      <a:pt x="288" y="1300"/>
                      <a:pt x="245" y="1343"/>
                      <a:pt x="192" y="1343"/>
                    </a:cubicBezTo>
                    <a:cubicBezTo>
                      <a:pt x="139" y="1343"/>
                      <a:pt x="96" y="1300"/>
                      <a:pt x="96" y="1247"/>
                    </a:cubicBezTo>
                    <a:cubicBezTo>
                      <a:pt x="96" y="1194"/>
                      <a:pt x="139" y="1151"/>
                      <a:pt x="192" y="1151"/>
                    </a:cubicBezTo>
                    <a:close/>
                    <a:moveTo>
                      <a:pt x="320" y="1728"/>
                    </a:moveTo>
                    <a:cubicBezTo>
                      <a:pt x="64" y="1728"/>
                      <a:pt x="64" y="1728"/>
                      <a:pt x="64" y="1728"/>
                    </a:cubicBezTo>
                    <a:cubicBezTo>
                      <a:pt x="64" y="1492"/>
                      <a:pt x="64" y="1492"/>
                      <a:pt x="64" y="1492"/>
                    </a:cubicBezTo>
                    <a:cubicBezTo>
                      <a:pt x="64" y="1446"/>
                      <a:pt x="102" y="1408"/>
                      <a:pt x="148" y="1408"/>
                    </a:cubicBezTo>
                    <a:cubicBezTo>
                      <a:pt x="236" y="1408"/>
                      <a:pt x="236" y="1408"/>
                      <a:pt x="236" y="1408"/>
                    </a:cubicBezTo>
                    <a:cubicBezTo>
                      <a:pt x="282" y="1408"/>
                      <a:pt x="320" y="1446"/>
                      <a:pt x="320" y="1492"/>
                    </a:cubicBezTo>
                    <a:lnTo>
                      <a:pt x="320" y="1728"/>
                    </a:lnTo>
                    <a:close/>
                    <a:moveTo>
                      <a:pt x="832" y="1492"/>
                    </a:moveTo>
                    <a:cubicBezTo>
                      <a:pt x="832" y="1728"/>
                      <a:pt x="832" y="1728"/>
                      <a:pt x="832" y="1728"/>
                    </a:cubicBezTo>
                    <a:cubicBezTo>
                      <a:pt x="576" y="1728"/>
                      <a:pt x="576" y="1728"/>
                      <a:pt x="576" y="1728"/>
                    </a:cubicBezTo>
                    <a:cubicBezTo>
                      <a:pt x="576" y="1492"/>
                      <a:pt x="576" y="1492"/>
                      <a:pt x="576" y="1492"/>
                    </a:cubicBezTo>
                    <a:cubicBezTo>
                      <a:pt x="576" y="1446"/>
                      <a:pt x="614" y="1408"/>
                      <a:pt x="660" y="1408"/>
                    </a:cubicBezTo>
                    <a:cubicBezTo>
                      <a:pt x="748" y="1408"/>
                      <a:pt x="748" y="1408"/>
                      <a:pt x="748" y="1408"/>
                    </a:cubicBezTo>
                    <a:cubicBezTo>
                      <a:pt x="794" y="1408"/>
                      <a:pt x="832" y="1446"/>
                      <a:pt x="832" y="1492"/>
                    </a:cubicBezTo>
                    <a:close/>
                    <a:moveTo>
                      <a:pt x="704" y="1151"/>
                    </a:moveTo>
                    <a:cubicBezTo>
                      <a:pt x="757" y="1151"/>
                      <a:pt x="800" y="1194"/>
                      <a:pt x="800" y="1247"/>
                    </a:cubicBezTo>
                    <a:cubicBezTo>
                      <a:pt x="800" y="1300"/>
                      <a:pt x="757" y="1343"/>
                      <a:pt x="704" y="1343"/>
                    </a:cubicBezTo>
                    <a:cubicBezTo>
                      <a:pt x="651" y="1343"/>
                      <a:pt x="608" y="1300"/>
                      <a:pt x="608" y="1247"/>
                    </a:cubicBezTo>
                    <a:cubicBezTo>
                      <a:pt x="608" y="1194"/>
                      <a:pt x="651" y="1151"/>
                      <a:pt x="704" y="1151"/>
                    </a:cubicBezTo>
                    <a:close/>
                    <a:moveTo>
                      <a:pt x="963" y="201"/>
                    </a:moveTo>
                    <a:cubicBezTo>
                      <a:pt x="959" y="212"/>
                      <a:pt x="950" y="221"/>
                      <a:pt x="939" y="225"/>
                    </a:cubicBezTo>
                    <a:cubicBezTo>
                      <a:pt x="625" y="388"/>
                      <a:pt x="625" y="388"/>
                      <a:pt x="625" y="388"/>
                    </a:cubicBezTo>
                    <a:cubicBezTo>
                      <a:pt x="615" y="393"/>
                      <a:pt x="608" y="404"/>
                      <a:pt x="608" y="416"/>
                    </a:cubicBezTo>
                    <a:cubicBezTo>
                      <a:pt x="608" y="1120"/>
                      <a:pt x="608" y="1120"/>
                      <a:pt x="608" y="1120"/>
                    </a:cubicBezTo>
                    <a:cubicBezTo>
                      <a:pt x="548" y="1164"/>
                      <a:pt x="527" y="1244"/>
                      <a:pt x="558" y="1312"/>
                    </a:cubicBezTo>
                    <a:cubicBezTo>
                      <a:pt x="512" y="1312"/>
                      <a:pt x="512" y="1312"/>
                      <a:pt x="512" y="1312"/>
                    </a:cubicBezTo>
                    <a:cubicBezTo>
                      <a:pt x="512" y="768"/>
                      <a:pt x="512" y="768"/>
                      <a:pt x="512" y="768"/>
                    </a:cubicBezTo>
                    <a:cubicBezTo>
                      <a:pt x="448" y="768"/>
                      <a:pt x="448" y="768"/>
                      <a:pt x="448" y="768"/>
                    </a:cubicBezTo>
                    <a:cubicBezTo>
                      <a:pt x="448" y="1312"/>
                      <a:pt x="448" y="1312"/>
                      <a:pt x="448" y="1312"/>
                    </a:cubicBezTo>
                    <a:cubicBezTo>
                      <a:pt x="338" y="1312"/>
                      <a:pt x="338" y="1312"/>
                      <a:pt x="338" y="1312"/>
                    </a:cubicBezTo>
                    <a:cubicBezTo>
                      <a:pt x="347" y="1292"/>
                      <a:pt x="352" y="1270"/>
                      <a:pt x="352" y="1248"/>
                    </a:cubicBezTo>
                    <a:cubicBezTo>
                      <a:pt x="352" y="1248"/>
                      <a:pt x="352" y="1248"/>
                      <a:pt x="352" y="1248"/>
                    </a:cubicBezTo>
                    <a:cubicBezTo>
                      <a:pt x="352" y="448"/>
                      <a:pt x="352" y="448"/>
                      <a:pt x="352" y="448"/>
                    </a:cubicBezTo>
                    <a:cubicBezTo>
                      <a:pt x="352" y="430"/>
                      <a:pt x="338" y="416"/>
                      <a:pt x="320" y="416"/>
                    </a:cubicBezTo>
                    <a:cubicBezTo>
                      <a:pt x="306" y="416"/>
                      <a:pt x="294" y="425"/>
                      <a:pt x="289" y="438"/>
                    </a:cubicBezTo>
                    <a:cubicBezTo>
                      <a:pt x="194" y="742"/>
                      <a:pt x="194" y="742"/>
                      <a:pt x="194" y="742"/>
                    </a:cubicBezTo>
                    <a:cubicBezTo>
                      <a:pt x="187" y="762"/>
                      <a:pt x="165" y="773"/>
                      <a:pt x="145" y="766"/>
                    </a:cubicBezTo>
                    <a:cubicBezTo>
                      <a:pt x="143" y="765"/>
                      <a:pt x="142" y="764"/>
                      <a:pt x="141" y="764"/>
                    </a:cubicBezTo>
                    <a:cubicBezTo>
                      <a:pt x="122" y="754"/>
                      <a:pt x="114" y="732"/>
                      <a:pt x="123" y="713"/>
                    </a:cubicBezTo>
                    <a:cubicBezTo>
                      <a:pt x="208" y="418"/>
                      <a:pt x="208" y="418"/>
                      <a:pt x="208" y="418"/>
                    </a:cubicBezTo>
                    <a:cubicBezTo>
                      <a:pt x="231" y="359"/>
                      <a:pt x="288" y="320"/>
                      <a:pt x="351" y="320"/>
                    </a:cubicBezTo>
                    <a:cubicBezTo>
                      <a:pt x="578" y="320"/>
                      <a:pt x="578" y="320"/>
                      <a:pt x="578" y="320"/>
                    </a:cubicBezTo>
                    <a:cubicBezTo>
                      <a:pt x="583" y="320"/>
                      <a:pt x="588" y="319"/>
                      <a:pt x="593" y="316"/>
                    </a:cubicBezTo>
                    <a:cubicBezTo>
                      <a:pt x="911" y="151"/>
                      <a:pt x="911" y="151"/>
                      <a:pt x="911" y="151"/>
                    </a:cubicBezTo>
                    <a:cubicBezTo>
                      <a:pt x="930" y="143"/>
                      <a:pt x="952" y="151"/>
                      <a:pt x="961" y="170"/>
                    </a:cubicBezTo>
                    <a:cubicBezTo>
                      <a:pt x="966" y="180"/>
                      <a:pt x="967" y="191"/>
                      <a:pt x="96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77" name="Freeform 224">
                <a:extLst>
                  <a:ext uri="{FF2B5EF4-FFF2-40B4-BE49-F238E27FC236}">
                    <a16:creationId xmlns:a16="http://schemas.microsoft.com/office/drawing/2014/main" id="{236FC3DD-9B13-D156-E314-B560D6A9C632}"/>
                  </a:ext>
                </a:extLst>
              </p:cNvPr>
              <p:cNvSpPr>
                <a:spLocks noEditPoints="1"/>
              </p:cNvSpPr>
              <p:nvPr/>
            </p:nvSpPr>
            <p:spPr bwMode="auto">
              <a:xfrm>
                <a:off x="3984" y="2696"/>
                <a:ext cx="864" cy="1624"/>
              </a:xfrm>
              <a:custGeom>
                <a:avLst/>
                <a:gdLst>
                  <a:gd name="T0" fmla="*/ 304 w 384"/>
                  <a:gd name="T1" fmla="*/ 291 h 722"/>
                  <a:gd name="T2" fmla="*/ 307 w 384"/>
                  <a:gd name="T3" fmla="*/ 65 h 722"/>
                  <a:gd name="T4" fmla="*/ 80 w 384"/>
                  <a:gd name="T5" fmla="*/ 62 h 722"/>
                  <a:gd name="T6" fmla="*/ 77 w 384"/>
                  <a:gd name="T7" fmla="*/ 288 h 722"/>
                  <a:gd name="T8" fmla="*/ 80 w 384"/>
                  <a:gd name="T9" fmla="*/ 291 h 722"/>
                  <a:gd name="T10" fmla="*/ 0 w 384"/>
                  <a:gd name="T11" fmla="*/ 422 h 722"/>
                  <a:gd name="T12" fmla="*/ 0 w 384"/>
                  <a:gd name="T13" fmla="*/ 690 h 722"/>
                  <a:gd name="T14" fmla="*/ 32 w 384"/>
                  <a:gd name="T15" fmla="*/ 722 h 722"/>
                  <a:gd name="T16" fmla="*/ 32 w 384"/>
                  <a:gd name="T17" fmla="*/ 722 h 722"/>
                  <a:gd name="T18" fmla="*/ 352 w 384"/>
                  <a:gd name="T19" fmla="*/ 722 h 722"/>
                  <a:gd name="T20" fmla="*/ 384 w 384"/>
                  <a:gd name="T21" fmla="*/ 690 h 722"/>
                  <a:gd name="T22" fmla="*/ 384 w 384"/>
                  <a:gd name="T23" fmla="*/ 690 h 722"/>
                  <a:gd name="T24" fmla="*/ 384 w 384"/>
                  <a:gd name="T25" fmla="*/ 422 h 722"/>
                  <a:gd name="T26" fmla="*/ 304 w 384"/>
                  <a:gd name="T27" fmla="*/ 291 h 722"/>
                  <a:gd name="T28" fmla="*/ 192 w 384"/>
                  <a:gd name="T29" fmla="*/ 81 h 722"/>
                  <a:gd name="T30" fmla="*/ 288 w 384"/>
                  <a:gd name="T31" fmla="*/ 177 h 722"/>
                  <a:gd name="T32" fmla="*/ 192 w 384"/>
                  <a:gd name="T33" fmla="*/ 273 h 722"/>
                  <a:gd name="T34" fmla="*/ 96 w 384"/>
                  <a:gd name="T35" fmla="*/ 177 h 722"/>
                  <a:gd name="T36" fmla="*/ 192 w 384"/>
                  <a:gd name="T37" fmla="*/ 81 h 722"/>
                  <a:gd name="T38" fmla="*/ 320 w 384"/>
                  <a:gd name="T39" fmla="*/ 658 h 722"/>
                  <a:gd name="T40" fmla="*/ 64 w 384"/>
                  <a:gd name="T41" fmla="*/ 658 h 722"/>
                  <a:gd name="T42" fmla="*/ 64 w 384"/>
                  <a:gd name="T43" fmla="*/ 422 h 722"/>
                  <a:gd name="T44" fmla="*/ 148 w 384"/>
                  <a:gd name="T45" fmla="*/ 338 h 722"/>
                  <a:gd name="T46" fmla="*/ 236 w 384"/>
                  <a:gd name="T47" fmla="*/ 338 h 722"/>
                  <a:gd name="T48" fmla="*/ 320 w 384"/>
                  <a:gd name="T49" fmla="*/ 422 h 722"/>
                  <a:gd name="T50" fmla="*/ 320 w 384"/>
                  <a:gd name="T51" fmla="*/ 658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4" h="722">
                    <a:moveTo>
                      <a:pt x="304" y="291"/>
                    </a:moveTo>
                    <a:cubicBezTo>
                      <a:pt x="367" y="229"/>
                      <a:pt x="368" y="128"/>
                      <a:pt x="307" y="65"/>
                    </a:cubicBezTo>
                    <a:cubicBezTo>
                      <a:pt x="245" y="2"/>
                      <a:pt x="144" y="0"/>
                      <a:pt x="80" y="62"/>
                    </a:cubicBezTo>
                    <a:cubicBezTo>
                      <a:pt x="17" y="124"/>
                      <a:pt x="16" y="225"/>
                      <a:pt x="77" y="288"/>
                    </a:cubicBezTo>
                    <a:cubicBezTo>
                      <a:pt x="78" y="289"/>
                      <a:pt x="79" y="290"/>
                      <a:pt x="80" y="291"/>
                    </a:cubicBezTo>
                    <a:cubicBezTo>
                      <a:pt x="31" y="316"/>
                      <a:pt x="0" y="367"/>
                      <a:pt x="0" y="422"/>
                    </a:cubicBezTo>
                    <a:cubicBezTo>
                      <a:pt x="0" y="690"/>
                      <a:pt x="0" y="690"/>
                      <a:pt x="0" y="690"/>
                    </a:cubicBezTo>
                    <a:cubicBezTo>
                      <a:pt x="0" y="708"/>
                      <a:pt x="14" y="722"/>
                      <a:pt x="32" y="722"/>
                    </a:cubicBezTo>
                    <a:cubicBezTo>
                      <a:pt x="32" y="722"/>
                      <a:pt x="32" y="722"/>
                      <a:pt x="32" y="722"/>
                    </a:cubicBezTo>
                    <a:cubicBezTo>
                      <a:pt x="352" y="722"/>
                      <a:pt x="352" y="722"/>
                      <a:pt x="352" y="722"/>
                    </a:cubicBezTo>
                    <a:cubicBezTo>
                      <a:pt x="370" y="722"/>
                      <a:pt x="384" y="708"/>
                      <a:pt x="384" y="690"/>
                    </a:cubicBezTo>
                    <a:cubicBezTo>
                      <a:pt x="384" y="690"/>
                      <a:pt x="384" y="690"/>
                      <a:pt x="384" y="690"/>
                    </a:cubicBezTo>
                    <a:cubicBezTo>
                      <a:pt x="384" y="422"/>
                      <a:pt x="384" y="422"/>
                      <a:pt x="384" y="422"/>
                    </a:cubicBezTo>
                    <a:cubicBezTo>
                      <a:pt x="384" y="367"/>
                      <a:pt x="353" y="316"/>
                      <a:pt x="304" y="291"/>
                    </a:cubicBezTo>
                    <a:close/>
                    <a:moveTo>
                      <a:pt x="192" y="81"/>
                    </a:moveTo>
                    <a:cubicBezTo>
                      <a:pt x="245" y="81"/>
                      <a:pt x="288" y="124"/>
                      <a:pt x="288" y="177"/>
                    </a:cubicBezTo>
                    <a:cubicBezTo>
                      <a:pt x="288" y="230"/>
                      <a:pt x="245" y="273"/>
                      <a:pt x="192" y="273"/>
                    </a:cubicBezTo>
                    <a:cubicBezTo>
                      <a:pt x="139" y="273"/>
                      <a:pt x="96" y="230"/>
                      <a:pt x="96" y="177"/>
                    </a:cubicBezTo>
                    <a:cubicBezTo>
                      <a:pt x="96" y="124"/>
                      <a:pt x="139" y="81"/>
                      <a:pt x="192" y="81"/>
                    </a:cubicBezTo>
                    <a:close/>
                    <a:moveTo>
                      <a:pt x="320" y="658"/>
                    </a:moveTo>
                    <a:cubicBezTo>
                      <a:pt x="64" y="658"/>
                      <a:pt x="64" y="658"/>
                      <a:pt x="64" y="658"/>
                    </a:cubicBezTo>
                    <a:cubicBezTo>
                      <a:pt x="64" y="422"/>
                      <a:pt x="64" y="422"/>
                      <a:pt x="64" y="422"/>
                    </a:cubicBezTo>
                    <a:cubicBezTo>
                      <a:pt x="64" y="376"/>
                      <a:pt x="102" y="338"/>
                      <a:pt x="148" y="338"/>
                    </a:cubicBezTo>
                    <a:cubicBezTo>
                      <a:pt x="236" y="338"/>
                      <a:pt x="236" y="338"/>
                      <a:pt x="236" y="338"/>
                    </a:cubicBezTo>
                    <a:cubicBezTo>
                      <a:pt x="282" y="338"/>
                      <a:pt x="320" y="376"/>
                      <a:pt x="320" y="422"/>
                    </a:cubicBezTo>
                    <a:lnTo>
                      <a:pt x="320" y="6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78" name="Freeform 225">
                <a:extLst>
                  <a:ext uri="{FF2B5EF4-FFF2-40B4-BE49-F238E27FC236}">
                    <a16:creationId xmlns:a16="http://schemas.microsoft.com/office/drawing/2014/main" id="{9125C094-9518-7B3A-5D20-4AF0BBC8C0CB}"/>
                  </a:ext>
                </a:extLst>
              </p:cNvPr>
              <p:cNvSpPr>
                <a:spLocks noEditPoints="1"/>
              </p:cNvSpPr>
              <p:nvPr/>
            </p:nvSpPr>
            <p:spPr bwMode="auto">
              <a:xfrm>
                <a:off x="5136" y="2696"/>
                <a:ext cx="864" cy="1624"/>
              </a:xfrm>
              <a:custGeom>
                <a:avLst/>
                <a:gdLst>
                  <a:gd name="T0" fmla="*/ 304 w 384"/>
                  <a:gd name="T1" fmla="*/ 291 h 722"/>
                  <a:gd name="T2" fmla="*/ 307 w 384"/>
                  <a:gd name="T3" fmla="*/ 65 h 722"/>
                  <a:gd name="T4" fmla="*/ 80 w 384"/>
                  <a:gd name="T5" fmla="*/ 62 h 722"/>
                  <a:gd name="T6" fmla="*/ 77 w 384"/>
                  <a:gd name="T7" fmla="*/ 288 h 722"/>
                  <a:gd name="T8" fmla="*/ 80 w 384"/>
                  <a:gd name="T9" fmla="*/ 291 h 722"/>
                  <a:gd name="T10" fmla="*/ 0 w 384"/>
                  <a:gd name="T11" fmla="*/ 422 h 722"/>
                  <a:gd name="T12" fmla="*/ 0 w 384"/>
                  <a:gd name="T13" fmla="*/ 690 h 722"/>
                  <a:gd name="T14" fmla="*/ 32 w 384"/>
                  <a:gd name="T15" fmla="*/ 722 h 722"/>
                  <a:gd name="T16" fmla="*/ 32 w 384"/>
                  <a:gd name="T17" fmla="*/ 722 h 722"/>
                  <a:gd name="T18" fmla="*/ 352 w 384"/>
                  <a:gd name="T19" fmla="*/ 722 h 722"/>
                  <a:gd name="T20" fmla="*/ 384 w 384"/>
                  <a:gd name="T21" fmla="*/ 690 h 722"/>
                  <a:gd name="T22" fmla="*/ 384 w 384"/>
                  <a:gd name="T23" fmla="*/ 690 h 722"/>
                  <a:gd name="T24" fmla="*/ 384 w 384"/>
                  <a:gd name="T25" fmla="*/ 422 h 722"/>
                  <a:gd name="T26" fmla="*/ 304 w 384"/>
                  <a:gd name="T27" fmla="*/ 291 h 722"/>
                  <a:gd name="T28" fmla="*/ 192 w 384"/>
                  <a:gd name="T29" fmla="*/ 81 h 722"/>
                  <a:gd name="T30" fmla="*/ 288 w 384"/>
                  <a:gd name="T31" fmla="*/ 177 h 722"/>
                  <a:gd name="T32" fmla="*/ 192 w 384"/>
                  <a:gd name="T33" fmla="*/ 273 h 722"/>
                  <a:gd name="T34" fmla="*/ 96 w 384"/>
                  <a:gd name="T35" fmla="*/ 177 h 722"/>
                  <a:gd name="T36" fmla="*/ 192 w 384"/>
                  <a:gd name="T37" fmla="*/ 81 h 722"/>
                  <a:gd name="T38" fmla="*/ 320 w 384"/>
                  <a:gd name="T39" fmla="*/ 658 h 722"/>
                  <a:gd name="T40" fmla="*/ 64 w 384"/>
                  <a:gd name="T41" fmla="*/ 658 h 722"/>
                  <a:gd name="T42" fmla="*/ 64 w 384"/>
                  <a:gd name="T43" fmla="*/ 422 h 722"/>
                  <a:gd name="T44" fmla="*/ 148 w 384"/>
                  <a:gd name="T45" fmla="*/ 338 h 722"/>
                  <a:gd name="T46" fmla="*/ 236 w 384"/>
                  <a:gd name="T47" fmla="*/ 338 h 722"/>
                  <a:gd name="T48" fmla="*/ 320 w 384"/>
                  <a:gd name="T49" fmla="*/ 422 h 722"/>
                  <a:gd name="T50" fmla="*/ 320 w 384"/>
                  <a:gd name="T51" fmla="*/ 658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4" h="722">
                    <a:moveTo>
                      <a:pt x="304" y="291"/>
                    </a:moveTo>
                    <a:cubicBezTo>
                      <a:pt x="367" y="229"/>
                      <a:pt x="368" y="128"/>
                      <a:pt x="307" y="65"/>
                    </a:cubicBezTo>
                    <a:cubicBezTo>
                      <a:pt x="245" y="2"/>
                      <a:pt x="144" y="0"/>
                      <a:pt x="80" y="62"/>
                    </a:cubicBezTo>
                    <a:cubicBezTo>
                      <a:pt x="17" y="124"/>
                      <a:pt x="16" y="225"/>
                      <a:pt x="77" y="288"/>
                    </a:cubicBezTo>
                    <a:cubicBezTo>
                      <a:pt x="78" y="289"/>
                      <a:pt x="79" y="290"/>
                      <a:pt x="80" y="291"/>
                    </a:cubicBezTo>
                    <a:cubicBezTo>
                      <a:pt x="31" y="316"/>
                      <a:pt x="0" y="367"/>
                      <a:pt x="0" y="422"/>
                    </a:cubicBezTo>
                    <a:cubicBezTo>
                      <a:pt x="0" y="690"/>
                      <a:pt x="0" y="690"/>
                      <a:pt x="0" y="690"/>
                    </a:cubicBezTo>
                    <a:cubicBezTo>
                      <a:pt x="0" y="708"/>
                      <a:pt x="14" y="722"/>
                      <a:pt x="32" y="722"/>
                    </a:cubicBezTo>
                    <a:cubicBezTo>
                      <a:pt x="32" y="722"/>
                      <a:pt x="32" y="722"/>
                      <a:pt x="32" y="722"/>
                    </a:cubicBezTo>
                    <a:cubicBezTo>
                      <a:pt x="352" y="722"/>
                      <a:pt x="352" y="722"/>
                      <a:pt x="352" y="722"/>
                    </a:cubicBezTo>
                    <a:cubicBezTo>
                      <a:pt x="370" y="722"/>
                      <a:pt x="384" y="708"/>
                      <a:pt x="384" y="690"/>
                    </a:cubicBezTo>
                    <a:cubicBezTo>
                      <a:pt x="384" y="690"/>
                      <a:pt x="384" y="690"/>
                      <a:pt x="384" y="690"/>
                    </a:cubicBezTo>
                    <a:cubicBezTo>
                      <a:pt x="384" y="422"/>
                      <a:pt x="384" y="422"/>
                      <a:pt x="384" y="422"/>
                    </a:cubicBezTo>
                    <a:cubicBezTo>
                      <a:pt x="384" y="367"/>
                      <a:pt x="353" y="316"/>
                      <a:pt x="304" y="291"/>
                    </a:cubicBezTo>
                    <a:close/>
                    <a:moveTo>
                      <a:pt x="192" y="81"/>
                    </a:moveTo>
                    <a:cubicBezTo>
                      <a:pt x="245" y="81"/>
                      <a:pt x="288" y="124"/>
                      <a:pt x="288" y="177"/>
                    </a:cubicBezTo>
                    <a:cubicBezTo>
                      <a:pt x="288" y="230"/>
                      <a:pt x="245" y="273"/>
                      <a:pt x="192" y="273"/>
                    </a:cubicBezTo>
                    <a:cubicBezTo>
                      <a:pt x="139" y="273"/>
                      <a:pt x="96" y="230"/>
                      <a:pt x="96" y="177"/>
                    </a:cubicBezTo>
                    <a:cubicBezTo>
                      <a:pt x="96" y="124"/>
                      <a:pt x="139" y="81"/>
                      <a:pt x="192" y="81"/>
                    </a:cubicBezTo>
                    <a:close/>
                    <a:moveTo>
                      <a:pt x="320" y="658"/>
                    </a:moveTo>
                    <a:cubicBezTo>
                      <a:pt x="64" y="658"/>
                      <a:pt x="64" y="658"/>
                      <a:pt x="64" y="658"/>
                    </a:cubicBezTo>
                    <a:cubicBezTo>
                      <a:pt x="64" y="422"/>
                      <a:pt x="64" y="422"/>
                      <a:pt x="64" y="422"/>
                    </a:cubicBezTo>
                    <a:cubicBezTo>
                      <a:pt x="64" y="376"/>
                      <a:pt x="102" y="338"/>
                      <a:pt x="148" y="338"/>
                    </a:cubicBezTo>
                    <a:cubicBezTo>
                      <a:pt x="236" y="338"/>
                      <a:pt x="236" y="338"/>
                      <a:pt x="236" y="338"/>
                    </a:cubicBezTo>
                    <a:cubicBezTo>
                      <a:pt x="282" y="338"/>
                      <a:pt x="320" y="376"/>
                      <a:pt x="320" y="422"/>
                    </a:cubicBezTo>
                    <a:lnTo>
                      <a:pt x="320" y="6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cxnSp>
        <p:nvCxnSpPr>
          <p:cNvPr id="3081" name="Connector: Elbow 3080">
            <a:extLst>
              <a:ext uri="{FF2B5EF4-FFF2-40B4-BE49-F238E27FC236}">
                <a16:creationId xmlns:a16="http://schemas.microsoft.com/office/drawing/2014/main" id="{688710A4-58B6-8261-51CE-650B73601CF7}"/>
              </a:ext>
            </a:extLst>
          </p:cNvPr>
          <p:cNvCxnSpPr>
            <a:cxnSpLocks/>
          </p:cNvCxnSpPr>
          <p:nvPr/>
        </p:nvCxnSpPr>
        <p:spPr>
          <a:xfrm flipV="1">
            <a:off x="7953453" y="3796895"/>
            <a:ext cx="835602" cy="316435"/>
          </a:xfrm>
          <a:prstGeom prst="bentConnector3">
            <a:avLst>
              <a:gd name="adj1" fmla="val -597"/>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83" name="Connector: Elbow 3082">
            <a:extLst>
              <a:ext uri="{FF2B5EF4-FFF2-40B4-BE49-F238E27FC236}">
                <a16:creationId xmlns:a16="http://schemas.microsoft.com/office/drawing/2014/main" id="{C7CEE16F-B6D7-F542-8EF6-9E6DF59A4CE7}"/>
              </a:ext>
            </a:extLst>
          </p:cNvPr>
          <p:cNvCxnSpPr>
            <a:cxnSpLocks/>
          </p:cNvCxnSpPr>
          <p:nvPr/>
        </p:nvCxnSpPr>
        <p:spPr>
          <a:xfrm>
            <a:off x="7953453" y="4117901"/>
            <a:ext cx="835602" cy="316435"/>
          </a:xfrm>
          <a:prstGeom prst="bentConnector3">
            <a:avLst>
              <a:gd name="adj1" fmla="val -597"/>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84" name="Rectangle 3083">
            <a:extLst>
              <a:ext uri="{FF2B5EF4-FFF2-40B4-BE49-F238E27FC236}">
                <a16:creationId xmlns:a16="http://schemas.microsoft.com/office/drawing/2014/main" id="{AB4572B1-F05F-8F9C-991F-FA624F91293E}"/>
              </a:ext>
            </a:extLst>
          </p:cNvPr>
          <p:cNvSpPr/>
          <p:nvPr/>
        </p:nvSpPr>
        <p:spPr>
          <a:xfrm>
            <a:off x="8910075" y="3363281"/>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Accessibility Testing</a:t>
            </a:r>
          </a:p>
        </p:txBody>
      </p:sp>
      <p:sp>
        <p:nvSpPr>
          <p:cNvPr id="3085" name="Rectangle 3084">
            <a:extLst>
              <a:ext uri="{FF2B5EF4-FFF2-40B4-BE49-F238E27FC236}">
                <a16:creationId xmlns:a16="http://schemas.microsoft.com/office/drawing/2014/main" id="{2F66E552-61FA-2ABD-02A4-07547EA079C6}"/>
              </a:ext>
            </a:extLst>
          </p:cNvPr>
          <p:cNvSpPr/>
          <p:nvPr/>
        </p:nvSpPr>
        <p:spPr>
          <a:xfrm>
            <a:off x="8910075" y="3996895"/>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UI/UX, Multi device/browser testing</a:t>
            </a:r>
          </a:p>
        </p:txBody>
      </p:sp>
      <p:cxnSp>
        <p:nvCxnSpPr>
          <p:cNvPr id="3086" name="Connector: Elbow 3085">
            <a:extLst>
              <a:ext uri="{FF2B5EF4-FFF2-40B4-BE49-F238E27FC236}">
                <a16:creationId xmlns:a16="http://schemas.microsoft.com/office/drawing/2014/main" id="{0377B10D-8167-A3FD-6F98-A5E92E907D3C}"/>
              </a:ext>
            </a:extLst>
          </p:cNvPr>
          <p:cNvCxnSpPr>
            <a:cxnSpLocks/>
          </p:cNvCxnSpPr>
          <p:nvPr/>
        </p:nvCxnSpPr>
        <p:spPr>
          <a:xfrm>
            <a:off x="7953453" y="4426184"/>
            <a:ext cx="835602" cy="316435"/>
          </a:xfrm>
          <a:prstGeom prst="bentConnector3">
            <a:avLst>
              <a:gd name="adj1" fmla="val -597"/>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90" name="Connector: Elbow 3089">
            <a:extLst>
              <a:ext uri="{FF2B5EF4-FFF2-40B4-BE49-F238E27FC236}">
                <a16:creationId xmlns:a16="http://schemas.microsoft.com/office/drawing/2014/main" id="{124AC13B-4F0C-0874-4522-1F4B38130EFA}"/>
              </a:ext>
            </a:extLst>
          </p:cNvPr>
          <p:cNvCxnSpPr>
            <a:cxnSpLocks/>
          </p:cNvCxnSpPr>
          <p:nvPr/>
        </p:nvCxnSpPr>
        <p:spPr>
          <a:xfrm flipV="1">
            <a:off x="7953453" y="3467514"/>
            <a:ext cx="835602" cy="316435"/>
          </a:xfrm>
          <a:prstGeom prst="bentConnector3">
            <a:avLst>
              <a:gd name="adj1" fmla="val -597"/>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91" name="Rectangle 3090">
            <a:extLst>
              <a:ext uri="{FF2B5EF4-FFF2-40B4-BE49-F238E27FC236}">
                <a16:creationId xmlns:a16="http://schemas.microsoft.com/office/drawing/2014/main" id="{9FDBCD01-A063-26AB-9FE7-FC909B43F5FA}"/>
              </a:ext>
            </a:extLst>
          </p:cNvPr>
          <p:cNvSpPr/>
          <p:nvPr/>
        </p:nvSpPr>
        <p:spPr>
          <a:xfrm>
            <a:off x="8910075" y="4638752"/>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TDM for secured data</a:t>
            </a:r>
          </a:p>
        </p:txBody>
      </p:sp>
      <p:cxnSp>
        <p:nvCxnSpPr>
          <p:cNvPr id="3092" name="Connector: Elbow 3091">
            <a:extLst>
              <a:ext uri="{FF2B5EF4-FFF2-40B4-BE49-F238E27FC236}">
                <a16:creationId xmlns:a16="http://schemas.microsoft.com/office/drawing/2014/main" id="{99CF3C19-A841-6EAF-0F93-1F63C6A7FCCF}"/>
              </a:ext>
            </a:extLst>
          </p:cNvPr>
          <p:cNvCxnSpPr>
            <a:cxnSpLocks/>
          </p:cNvCxnSpPr>
          <p:nvPr/>
        </p:nvCxnSpPr>
        <p:spPr>
          <a:xfrm flipV="1">
            <a:off x="7953453" y="1922642"/>
            <a:ext cx="835602" cy="316435"/>
          </a:xfrm>
          <a:prstGeom prst="bentConnector3">
            <a:avLst>
              <a:gd name="adj1" fmla="val -597"/>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93" name="Rectangle 3092">
            <a:extLst>
              <a:ext uri="{FF2B5EF4-FFF2-40B4-BE49-F238E27FC236}">
                <a16:creationId xmlns:a16="http://schemas.microsoft.com/office/drawing/2014/main" id="{42894D7C-6AAC-287E-E5B8-9DE0FD71BF20}"/>
              </a:ext>
            </a:extLst>
          </p:cNvPr>
          <p:cNvSpPr/>
          <p:nvPr/>
        </p:nvSpPr>
        <p:spPr>
          <a:xfrm>
            <a:off x="8910075" y="2478993"/>
            <a:ext cx="2926080" cy="182880"/>
          </a:xfrm>
          <a:prstGeom prst="rect">
            <a:avLst/>
          </a:prstGeom>
        </p:spPr>
        <p:txBody>
          <a:bodyPr wrap="square" lIns="0" tIns="0" rIns="0" bIns="0" anchor="ctr">
            <a:spAutoFit/>
          </a:bodyPr>
          <a:lstStyle/>
          <a:p>
            <a:pPr marL="1587" lvl="1" defTabSz="762000">
              <a:lnSpc>
                <a:spcPct val="110000"/>
              </a:lnSpc>
              <a:spcBef>
                <a:spcPct val="50000"/>
              </a:spcBef>
              <a:buClr>
                <a:srgbClr val="415299"/>
              </a:buClr>
              <a:tabLst>
                <a:tab pos="481013" algn="l"/>
                <a:tab pos="4476750" algn="l"/>
              </a:tabLst>
            </a:pPr>
            <a:r>
              <a:rPr lang="en-US" sz="1200"/>
              <a:t>Diversity in hiring</a:t>
            </a:r>
          </a:p>
        </p:txBody>
      </p:sp>
    </p:spTree>
    <p:extLst>
      <p:ext uri="{BB962C8B-B14F-4D97-AF65-F5344CB8AC3E}">
        <p14:creationId xmlns:p14="http://schemas.microsoft.com/office/powerpoint/2010/main" val="302706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9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0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8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9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9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0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10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1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12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2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87" grpId="0"/>
      <p:bldP spid="3088" grpId="0"/>
      <p:bldP spid="3098" grpId="0"/>
      <p:bldP spid="3104" grpId="0"/>
      <p:bldP spid="3107" grpId="0"/>
      <p:bldP spid="3108" grpId="0"/>
      <p:bldP spid="3122" grpId="0"/>
      <p:bldP spid="3128" grpId="0"/>
      <p:bldP spid="3084" grpId="0"/>
      <p:bldP spid="3085" grpId="0"/>
      <p:bldP spid="3091" grpId="0"/>
      <p:bldP spid="309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0" name="Rectangle 410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Rectangle 41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8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a:solidFill>
                  <a:schemeClr val="bg1"/>
                </a:solidFill>
                <a:latin typeface="KPMG Extralight"/>
              </a:rPr>
              <a:t>GOVERNANCE IMPACT BY KPMG QE ACTIVITIES</a:t>
            </a:r>
          </a:p>
        </p:txBody>
      </p:sp>
      <p:pic>
        <p:nvPicPr>
          <p:cNvPr id="2" name="Picture 2">
            <a:extLst>
              <a:ext uri="{FF2B5EF4-FFF2-40B4-BE49-F238E27FC236}">
                <a16:creationId xmlns:a16="http://schemas.microsoft.com/office/drawing/2014/main" id="{63EA8C10-A95B-95B0-732C-1794CEAC5F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7592" y="961812"/>
            <a:ext cx="4450215"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24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A5BEB7-9072-38F0-3437-A96BF930E575}"/>
              </a:ext>
            </a:extLst>
          </p:cNvPr>
          <p:cNvSpPr>
            <a:spLocks noGrp="1"/>
          </p:cNvSpPr>
          <p:nvPr>
            <p:ph type="title"/>
          </p:nvPr>
        </p:nvSpPr>
        <p:spPr>
          <a:xfrm>
            <a:off x="838200" y="197978"/>
            <a:ext cx="10515600" cy="598436"/>
          </a:xfrm>
        </p:spPr>
        <p:txBody>
          <a:bodyPr/>
          <a:lstStyle/>
          <a:p>
            <a:r>
              <a:rPr lang="en-US" sz="3600">
                <a:solidFill>
                  <a:srgbClr val="00338D"/>
                </a:solidFill>
                <a:latin typeface="KPMG Extralight"/>
              </a:rPr>
              <a:t>Governance Impact</a:t>
            </a:r>
          </a:p>
        </p:txBody>
      </p:sp>
      <p:sp>
        <p:nvSpPr>
          <p:cNvPr id="3" name="Freeform 3">
            <a:extLst>
              <a:ext uri="{FF2B5EF4-FFF2-40B4-BE49-F238E27FC236}">
                <a16:creationId xmlns:a16="http://schemas.microsoft.com/office/drawing/2014/main" id="{DB03538B-4B26-1F3A-0E63-6472CCC5192E}"/>
              </a:ext>
            </a:extLst>
          </p:cNvPr>
          <p:cNvSpPr>
            <a:spLocks/>
          </p:cNvSpPr>
          <p:nvPr/>
        </p:nvSpPr>
        <p:spPr bwMode="auto">
          <a:xfrm rot="5400000">
            <a:off x="-310493" y="2618153"/>
            <a:ext cx="3608762" cy="2971428"/>
          </a:xfrm>
          <a:custGeom>
            <a:avLst/>
            <a:gdLst>
              <a:gd name="T0" fmla="*/ 447 w 487"/>
              <a:gd name="T1" fmla="*/ 379 h 401"/>
              <a:gd name="T2" fmla="*/ 487 w 487"/>
              <a:gd name="T3" fmla="*/ 244 h 401"/>
              <a:gd name="T4" fmla="*/ 243 w 487"/>
              <a:gd name="T5" fmla="*/ 0 h 401"/>
              <a:gd name="T6" fmla="*/ 0 w 487"/>
              <a:gd name="T7" fmla="*/ 244 h 401"/>
              <a:gd name="T8" fmla="*/ 32 w 487"/>
              <a:gd name="T9" fmla="*/ 366 h 401"/>
              <a:gd name="T10" fmla="*/ 32 w 487"/>
              <a:gd name="T11" fmla="*/ 366 h 401"/>
              <a:gd name="T12" fmla="*/ 40 w 487"/>
              <a:gd name="T13" fmla="*/ 379 h 401"/>
              <a:gd name="T14" fmla="*/ 31 w 487"/>
              <a:gd name="T15" fmla="*/ 384 h 401"/>
              <a:gd name="T16" fmla="*/ 61 w 487"/>
              <a:gd name="T17" fmla="*/ 401 h 401"/>
              <a:gd name="T18" fmla="*/ 61 w 487"/>
              <a:gd name="T19" fmla="*/ 366 h 401"/>
              <a:gd name="T20" fmla="*/ 52 w 487"/>
              <a:gd name="T21" fmla="*/ 371 h 401"/>
              <a:gd name="T22" fmla="*/ 44 w 487"/>
              <a:gd name="T23" fmla="*/ 359 h 401"/>
              <a:gd name="T24" fmla="*/ 13 w 487"/>
              <a:gd name="T25" fmla="*/ 244 h 401"/>
              <a:gd name="T26" fmla="*/ 243 w 487"/>
              <a:gd name="T27" fmla="*/ 14 h 401"/>
              <a:gd name="T28" fmla="*/ 473 w 487"/>
              <a:gd name="T29" fmla="*/ 244 h 401"/>
              <a:gd name="T30" fmla="*/ 442 w 487"/>
              <a:gd name="T31" fmla="*/ 359 h 401"/>
              <a:gd name="T32" fmla="*/ 434 w 487"/>
              <a:gd name="T33" fmla="*/ 371 h 401"/>
              <a:gd name="T34" fmla="*/ 425 w 487"/>
              <a:gd name="T35" fmla="*/ 366 h 401"/>
              <a:gd name="T36" fmla="*/ 425 w 487"/>
              <a:gd name="T37" fmla="*/ 401 h 401"/>
              <a:gd name="T38" fmla="*/ 455 w 487"/>
              <a:gd name="T39" fmla="*/ 384 h 401"/>
              <a:gd name="T40" fmla="*/ 447 w 487"/>
              <a:gd name="T41" fmla="*/ 37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7" h="401">
                <a:moveTo>
                  <a:pt x="447" y="379"/>
                </a:moveTo>
                <a:cubicBezTo>
                  <a:pt x="472" y="340"/>
                  <a:pt x="487" y="294"/>
                  <a:pt x="487" y="244"/>
                </a:cubicBezTo>
                <a:cubicBezTo>
                  <a:pt x="487" y="109"/>
                  <a:pt x="378" y="0"/>
                  <a:pt x="243" y="0"/>
                </a:cubicBezTo>
                <a:cubicBezTo>
                  <a:pt x="109" y="0"/>
                  <a:pt x="0" y="109"/>
                  <a:pt x="0" y="244"/>
                </a:cubicBezTo>
                <a:cubicBezTo>
                  <a:pt x="0" y="289"/>
                  <a:pt x="11" y="330"/>
                  <a:pt x="32" y="366"/>
                </a:cubicBezTo>
                <a:cubicBezTo>
                  <a:pt x="32" y="366"/>
                  <a:pt x="32" y="366"/>
                  <a:pt x="32" y="366"/>
                </a:cubicBezTo>
                <a:cubicBezTo>
                  <a:pt x="40" y="379"/>
                  <a:pt x="40" y="379"/>
                  <a:pt x="40" y="379"/>
                </a:cubicBezTo>
                <a:cubicBezTo>
                  <a:pt x="31" y="384"/>
                  <a:pt x="31" y="384"/>
                  <a:pt x="31" y="384"/>
                </a:cubicBezTo>
                <a:cubicBezTo>
                  <a:pt x="61" y="401"/>
                  <a:pt x="61" y="401"/>
                  <a:pt x="61" y="401"/>
                </a:cubicBezTo>
                <a:cubicBezTo>
                  <a:pt x="61" y="366"/>
                  <a:pt x="61" y="366"/>
                  <a:pt x="61" y="366"/>
                </a:cubicBezTo>
                <a:cubicBezTo>
                  <a:pt x="52" y="371"/>
                  <a:pt x="52" y="371"/>
                  <a:pt x="52" y="371"/>
                </a:cubicBezTo>
                <a:cubicBezTo>
                  <a:pt x="44" y="359"/>
                  <a:pt x="44" y="359"/>
                  <a:pt x="44" y="359"/>
                </a:cubicBezTo>
                <a:cubicBezTo>
                  <a:pt x="25" y="325"/>
                  <a:pt x="13" y="286"/>
                  <a:pt x="13" y="244"/>
                </a:cubicBezTo>
                <a:cubicBezTo>
                  <a:pt x="13" y="117"/>
                  <a:pt x="116" y="14"/>
                  <a:pt x="243" y="14"/>
                </a:cubicBezTo>
                <a:cubicBezTo>
                  <a:pt x="370" y="14"/>
                  <a:pt x="473" y="117"/>
                  <a:pt x="473" y="244"/>
                </a:cubicBezTo>
                <a:cubicBezTo>
                  <a:pt x="473" y="286"/>
                  <a:pt x="462" y="325"/>
                  <a:pt x="442" y="359"/>
                </a:cubicBezTo>
                <a:cubicBezTo>
                  <a:pt x="434" y="371"/>
                  <a:pt x="434" y="371"/>
                  <a:pt x="434" y="371"/>
                </a:cubicBezTo>
                <a:cubicBezTo>
                  <a:pt x="425" y="366"/>
                  <a:pt x="425" y="366"/>
                  <a:pt x="425" y="366"/>
                </a:cubicBezTo>
                <a:cubicBezTo>
                  <a:pt x="425" y="401"/>
                  <a:pt x="425" y="401"/>
                  <a:pt x="425" y="401"/>
                </a:cubicBezTo>
                <a:cubicBezTo>
                  <a:pt x="455" y="384"/>
                  <a:pt x="455" y="384"/>
                  <a:pt x="455" y="384"/>
                </a:cubicBezTo>
                <a:cubicBezTo>
                  <a:pt x="447" y="379"/>
                  <a:pt x="447" y="379"/>
                  <a:pt x="447" y="379"/>
                </a:cubicBezTo>
                <a:close/>
              </a:path>
            </a:pathLst>
          </a:custGeom>
          <a:solidFill>
            <a:schemeClr val="bg1">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0" marR="0" lvl="0" indent="0" algn="ctr" defTabSz="814388"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9">
            <a:extLst>
              <a:ext uri="{FF2B5EF4-FFF2-40B4-BE49-F238E27FC236}">
                <a16:creationId xmlns:a16="http://schemas.microsoft.com/office/drawing/2014/main" id="{D9AB073D-6429-84DD-6516-4DDE8BD9F4DF}"/>
              </a:ext>
            </a:extLst>
          </p:cNvPr>
          <p:cNvSpPr>
            <a:spLocks noChangeArrowheads="1"/>
          </p:cNvSpPr>
          <p:nvPr/>
        </p:nvSpPr>
        <p:spPr bwMode="auto">
          <a:xfrm rot="5400000">
            <a:off x="2594262" y="3774700"/>
            <a:ext cx="652034" cy="652034"/>
          </a:xfrm>
          <a:prstGeom prst="rect">
            <a:avLst/>
          </a:prstGeom>
          <a:solidFill>
            <a:srgbClr val="483698"/>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0" marR="0" lvl="0" indent="0" algn="ctr" defTabSz="814388"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6" name="Freeform 10">
            <a:extLst>
              <a:ext uri="{FF2B5EF4-FFF2-40B4-BE49-F238E27FC236}">
                <a16:creationId xmlns:a16="http://schemas.microsoft.com/office/drawing/2014/main" id="{682C8644-9A1E-DF88-D514-7E52D1018DCA}"/>
              </a:ext>
            </a:extLst>
          </p:cNvPr>
          <p:cNvSpPr>
            <a:spLocks/>
          </p:cNvSpPr>
          <p:nvPr/>
        </p:nvSpPr>
        <p:spPr bwMode="auto">
          <a:xfrm rot="5400000">
            <a:off x="2135423" y="2626027"/>
            <a:ext cx="911378" cy="911378"/>
          </a:xfrm>
          <a:custGeom>
            <a:avLst/>
            <a:gdLst>
              <a:gd name="T0" fmla="*/ 868 w 868"/>
              <a:gd name="T1" fmla="*/ 508 h 868"/>
              <a:gd name="T2" fmla="*/ 360 w 868"/>
              <a:gd name="T3" fmla="*/ 868 h 868"/>
              <a:gd name="T4" fmla="*/ 0 w 868"/>
              <a:gd name="T5" fmla="*/ 367 h 868"/>
              <a:gd name="T6" fmla="*/ 501 w 868"/>
              <a:gd name="T7" fmla="*/ 0 h 868"/>
              <a:gd name="T8" fmla="*/ 868 w 868"/>
              <a:gd name="T9" fmla="*/ 508 h 868"/>
            </a:gdLst>
            <a:ahLst/>
            <a:cxnLst>
              <a:cxn ang="0">
                <a:pos x="T0" y="T1"/>
              </a:cxn>
              <a:cxn ang="0">
                <a:pos x="T2" y="T3"/>
              </a:cxn>
              <a:cxn ang="0">
                <a:pos x="T4" y="T5"/>
              </a:cxn>
              <a:cxn ang="0">
                <a:pos x="T6" y="T7"/>
              </a:cxn>
              <a:cxn ang="0">
                <a:pos x="T8" y="T9"/>
              </a:cxn>
            </a:cxnLst>
            <a:rect l="0" t="0" r="r" b="b"/>
            <a:pathLst>
              <a:path w="868" h="868">
                <a:moveTo>
                  <a:pt x="868" y="508"/>
                </a:moveTo>
                <a:lnTo>
                  <a:pt x="360" y="868"/>
                </a:lnTo>
                <a:lnTo>
                  <a:pt x="0" y="367"/>
                </a:lnTo>
                <a:lnTo>
                  <a:pt x="501" y="0"/>
                </a:lnTo>
                <a:lnTo>
                  <a:pt x="868" y="508"/>
                </a:lnTo>
                <a:close/>
              </a:path>
            </a:pathLst>
          </a:custGeom>
          <a:solidFill>
            <a:srgbClr val="0091DA"/>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0" marR="0" lvl="0" indent="0" algn="ctr" defTabSz="814388"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7" name="Freeform 11">
            <a:extLst>
              <a:ext uri="{FF2B5EF4-FFF2-40B4-BE49-F238E27FC236}">
                <a16:creationId xmlns:a16="http://schemas.microsoft.com/office/drawing/2014/main" id="{ABEEEE9C-8ED5-850C-AD9E-F0CF3FA07735}"/>
              </a:ext>
            </a:extLst>
          </p:cNvPr>
          <p:cNvSpPr>
            <a:spLocks/>
          </p:cNvSpPr>
          <p:nvPr/>
        </p:nvSpPr>
        <p:spPr bwMode="auto">
          <a:xfrm rot="5400000">
            <a:off x="1308568" y="2036467"/>
            <a:ext cx="823180" cy="830530"/>
          </a:xfrm>
          <a:custGeom>
            <a:avLst/>
            <a:gdLst>
              <a:gd name="T0" fmla="*/ 784 w 784"/>
              <a:gd name="T1" fmla="*/ 198 h 791"/>
              <a:gd name="T2" fmla="*/ 593 w 784"/>
              <a:gd name="T3" fmla="*/ 791 h 791"/>
              <a:gd name="T4" fmla="*/ 0 w 784"/>
              <a:gd name="T5" fmla="*/ 593 h 791"/>
              <a:gd name="T6" fmla="*/ 191 w 784"/>
              <a:gd name="T7" fmla="*/ 0 h 791"/>
              <a:gd name="T8" fmla="*/ 784 w 784"/>
              <a:gd name="T9" fmla="*/ 198 h 791"/>
            </a:gdLst>
            <a:ahLst/>
            <a:cxnLst>
              <a:cxn ang="0">
                <a:pos x="T0" y="T1"/>
              </a:cxn>
              <a:cxn ang="0">
                <a:pos x="T2" y="T3"/>
              </a:cxn>
              <a:cxn ang="0">
                <a:pos x="T4" y="T5"/>
              </a:cxn>
              <a:cxn ang="0">
                <a:pos x="T6" y="T7"/>
              </a:cxn>
              <a:cxn ang="0">
                <a:pos x="T8" y="T9"/>
              </a:cxn>
            </a:cxnLst>
            <a:rect l="0" t="0" r="r" b="b"/>
            <a:pathLst>
              <a:path w="784" h="791">
                <a:moveTo>
                  <a:pt x="784" y="198"/>
                </a:moveTo>
                <a:lnTo>
                  <a:pt x="593" y="791"/>
                </a:lnTo>
                <a:lnTo>
                  <a:pt x="0" y="593"/>
                </a:lnTo>
                <a:lnTo>
                  <a:pt x="191" y="0"/>
                </a:lnTo>
                <a:lnTo>
                  <a:pt x="784" y="198"/>
                </a:lnTo>
                <a:close/>
              </a:path>
            </a:pathLst>
          </a:custGeom>
          <a:solidFill>
            <a:srgbClr val="00338D"/>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0" marR="0" lvl="0" indent="0" algn="ctr" defTabSz="814388"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8" name="Freeform 12">
            <a:extLst>
              <a:ext uri="{FF2B5EF4-FFF2-40B4-BE49-F238E27FC236}">
                <a16:creationId xmlns:a16="http://schemas.microsoft.com/office/drawing/2014/main" id="{478EDAD3-7446-748B-57C6-DA603C5CED3F}"/>
              </a:ext>
            </a:extLst>
          </p:cNvPr>
          <p:cNvSpPr>
            <a:spLocks/>
          </p:cNvSpPr>
          <p:nvPr/>
        </p:nvSpPr>
        <p:spPr bwMode="auto">
          <a:xfrm rot="5400000">
            <a:off x="1309093" y="5333912"/>
            <a:ext cx="822129" cy="830530"/>
          </a:xfrm>
          <a:custGeom>
            <a:avLst/>
            <a:gdLst>
              <a:gd name="T0" fmla="*/ 592 w 783"/>
              <a:gd name="T1" fmla="*/ 0 h 791"/>
              <a:gd name="T2" fmla="*/ 783 w 783"/>
              <a:gd name="T3" fmla="*/ 593 h 791"/>
              <a:gd name="T4" fmla="*/ 190 w 783"/>
              <a:gd name="T5" fmla="*/ 791 h 791"/>
              <a:gd name="T6" fmla="*/ 0 w 783"/>
              <a:gd name="T7" fmla="*/ 198 h 791"/>
              <a:gd name="T8" fmla="*/ 592 w 783"/>
              <a:gd name="T9" fmla="*/ 0 h 791"/>
            </a:gdLst>
            <a:ahLst/>
            <a:cxnLst>
              <a:cxn ang="0">
                <a:pos x="T0" y="T1"/>
              </a:cxn>
              <a:cxn ang="0">
                <a:pos x="T2" y="T3"/>
              </a:cxn>
              <a:cxn ang="0">
                <a:pos x="T4" y="T5"/>
              </a:cxn>
              <a:cxn ang="0">
                <a:pos x="T6" y="T7"/>
              </a:cxn>
              <a:cxn ang="0">
                <a:pos x="T8" y="T9"/>
              </a:cxn>
            </a:cxnLst>
            <a:rect l="0" t="0" r="r" b="b"/>
            <a:pathLst>
              <a:path w="783" h="791">
                <a:moveTo>
                  <a:pt x="592" y="0"/>
                </a:moveTo>
                <a:lnTo>
                  <a:pt x="783" y="593"/>
                </a:lnTo>
                <a:lnTo>
                  <a:pt x="190" y="791"/>
                </a:lnTo>
                <a:lnTo>
                  <a:pt x="0" y="198"/>
                </a:lnTo>
                <a:lnTo>
                  <a:pt x="592" y="0"/>
                </a:lnTo>
                <a:close/>
              </a:path>
            </a:pathLst>
          </a:custGeom>
          <a:solidFill>
            <a:srgbClr val="00A3A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0" marR="0" lvl="0" indent="0" algn="ctr" defTabSz="814388"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9" name="Freeform 13">
            <a:extLst>
              <a:ext uri="{FF2B5EF4-FFF2-40B4-BE49-F238E27FC236}">
                <a16:creationId xmlns:a16="http://schemas.microsoft.com/office/drawing/2014/main" id="{79388FEE-606B-AC2F-1625-4F2E8DAFBCD3}"/>
              </a:ext>
            </a:extLst>
          </p:cNvPr>
          <p:cNvSpPr>
            <a:spLocks/>
          </p:cNvSpPr>
          <p:nvPr/>
        </p:nvSpPr>
        <p:spPr bwMode="auto">
          <a:xfrm rot="5400000">
            <a:off x="2135423" y="4662979"/>
            <a:ext cx="911378" cy="911378"/>
          </a:xfrm>
          <a:custGeom>
            <a:avLst/>
            <a:gdLst>
              <a:gd name="T0" fmla="*/ 367 w 868"/>
              <a:gd name="T1" fmla="*/ 0 h 868"/>
              <a:gd name="T2" fmla="*/ 868 w 868"/>
              <a:gd name="T3" fmla="*/ 367 h 868"/>
              <a:gd name="T4" fmla="*/ 501 w 868"/>
              <a:gd name="T5" fmla="*/ 868 h 868"/>
              <a:gd name="T6" fmla="*/ 0 w 868"/>
              <a:gd name="T7" fmla="*/ 508 h 868"/>
              <a:gd name="T8" fmla="*/ 367 w 868"/>
              <a:gd name="T9" fmla="*/ 0 h 868"/>
            </a:gdLst>
            <a:ahLst/>
            <a:cxnLst>
              <a:cxn ang="0">
                <a:pos x="T0" y="T1"/>
              </a:cxn>
              <a:cxn ang="0">
                <a:pos x="T2" y="T3"/>
              </a:cxn>
              <a:cxn ang="0">
                <a:pos x="T4" y="T5"/>
              </a:cxn>
              <a:cxn ang="0">
                <a:pos x="T6" y="T7"/>
              </a:cxn>
              <a:cxn ang="0">
                <a:pos x="T8" y="T9"/>
              </a:cxn>
            </a:cxnLst>
            <a:rect l="0" t="0" r="r" b="b"/>
            <a:pathLst>
              <a:path w="868" h="868">
                <a:moveTo>
                  <a:pt x="367" y="0"/>
                </a:moveTo>
                <a:lnTo>
                  <a:pt x="868" y="367"/>
                </a:lnTo>
                <a:lnTo>
                  <a:pt x="501" y="868"/>
                </a:lnTo>
                <a:lnTo>
                  <a:pt x="0" y="508"/>
                </a:lnTo>
                <a:lnTo>
                  <a:pt x="367" y="0"/>
                </a:lnTo>
                <a:close/>
              </a:path>
            </a:pathLst>
          </a:custGeom>
          <a:solidFill>
            <a:srgbClr val="6D207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0" marR="0" lvl="0" indent="0" algn="ctr" defTabSz="814388"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cxnSp>
        <p:nvCxnSpPr>
          <p:cNvPr id="15" name="Straight Connector 14">
            <a:extLst>
              <a:ext uri="{FF2B5EF4-FFF2-40B4-BE49-F238E27FC236}">
                <a16:creationId xmlns:a16="http://schemas.microsoft.com/office/drawing/2014/main" id="{92093950-BA74-CC2D-9541-C4FD51CF88FE}"/>
              </a:ext>
            </a:extLst>
          </p:cNvPr>
          <p:cNvCxnSpPr/>
          <p:nvPr/>
        </p:nvCxnSpPr>
        <p:spPr>
          <a:xfrm>
            <a:off x="1790319" y="2242336"/>
            <a:ext cx="2056114" cy="0"/>
          </a:xfrm>
          <a:prstGeom prst="line">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4BFBEE-93AF-230E-06C2-864B51A9F2D1}"/>
              </a:ext>
            </a:extLst>
          </p:cNvPr>
          <p:cNvCxnSpPr/>
          <p:nvPr/>
        </p:nvCxnSpPr>
        <p:spPr>
          <a:xfrm>
            <a:off x="2693469" y="3152512"/>
            <a:ext cx="1152964" cy="0"/>
          </a:xfrm>
          <a:prstGeom prst="line">
            <a:avLst/>
          </a:prstGeom>
          <a:ln>
            <a:solidFill>
              <a:srgbClr val="0091D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1B1998-4081-8683-F7C7-C92BEE999A95}"/>
              </a:ext>
            </a:extLst>
          </p:cNvPr>
          <p:cNvCxnSpPr/>
          <p:nvPr/>
        </p:nvCxnSpPr>
        <p:spPr>
          <a:xfrm>
            <a:off x="2892647" y="4100717"/>
            <a:ext cx="953786" cy="0"/>
          </a:xfrm>
          <a:prstGeom prst="line">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E7CF1E-7A82-F76D-1D07-30BB5F00612A}"/>
              </a:ext>
            </a:extLst>
          </p:cNvPr>
          <p:cNvCxnSpPr/>
          <p:nvPr/>
        </p:nvCxnSpPr>
        <p:spPr>
          <a:xfrm>
            <a:off x="2693469" y="5040839"/>
            <a:ext cx="1152964" cy="0"/>
          </a:xfrm>
          <a:prstGeom prst="line">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351CC47-0863-550C-CA31-57D917D8BF7F}"/>
              </a:ext>
            </a:extLst>
          </p:cNvPr>
          <p:cNvCxnSpPr/>
          <p:nvPr/>
        </p:nvCxnSpPr>
        <p:spPr>
          <a:xfrm>
            <a:off x="1790319" y="5940807"/>
            <a:ext cx="2056114" cy="0"/>
          </a:xfrm>
          <a:prstGeom prst="line">
            <a:avLst/>
          </a:prstGeom>
          <a:ln>
            <a:solidFill>
              <a:srgbClr val="00A3A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B83B147-77A1-ED94-B780-44FCE431556D}"/>
              </a:ext>
            </a:extLst>
          </p:cNvPr>
          <p:cNvSpPr/>
          <p:nvPr/>
        </p:nvSpPr>
        <p:spPr>
          <a:xfrm>
            <a:off x="3923821" y="2021673"/>
            <a:ext cx="3017520" cy="457200"/>
          </a:xfrm>
          <a:prstGeom prst="rect">
            <a:avLst/>
          </a:prstGeom>
          <a:solidFill>
            <a:srgbClr val="00338D"/>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Proactive Delivery Risk management</a:t>
            </a:r>
          </a:p>
        </p:txBody>
      </p:sp>
      <p:sp>
        <p:nvSpPr>
          <p:cNvPr id="21" name="Rectangle 20">
            <a:extLst>
              <a:ext uri="{FF2B5EF4-FFF2-40B4-BE49-F238E27FC236}">
                <a16:creationId xmlns:a16="http://schemas.microsoft.com/office/drawing/2014/main" id="{20E08DD5-BF39-9952-62CD-7031AAE42B0D}"/>
              </a:ext>
            </a:extLst>
          </p:cNvPr>
          <p:cNvSpPr/>
          <p:nvPr/>
        </p:nvSpPr>
        <p:spPr>
          <a:xfrm>
            <a:off x="3923821" y="2944686"/>
            <a:ext cx="3017520" cy="457200"/>
          </a:xfrm>
          <a:prstGeom prst="rect">
            <a:avLst/>
          </a:prstGeom>
          <a:solidFill>
            <a:srgbClr val="0091DA"/>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Metrics/SLA/KPI management</a:t>
            </a:r>
          </a:p>
        </p:txBody>
      </p:sp>
      <p:sp>
        <p:nvSpPr>
          <p:cNvPr id="22" name="Rectangle 21">
            <a:extLst>
              <a:ext uri="{FF2B5EF4-FFF2-40B4-BE49-F238E27FC236}">
                <a16:creationId xmlns:a16="http://schemas.microsoft.com/office/drawing/2014/main" id="{298570D8-15AD-F8FC-D66A-51FE0EC9DEC2}"/>
              </a:ext>
            </a:extLst>
          </p:cNvPr>
          <p:cNvSpPr/>
          <p:nvPr/>
        </p:nvSpPr>
        <p:spPr>
          <a:xfrm>
            <a:off x="3923821" y="3867699"/>
            <a:ext cx="3017520" cy="457200"/>
          </a:xfrm>
          <a:prstGeom prst="rect">
            <a:avLst/>
          </a:prstGeom>
          <a:solidFill>
            <a:srgbClr val="483698"/>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QE Practice strategies</a:t>
            </a:r>
          </a:p>
        </p:txBody>
      </p:sp>
      <p:sp>
        <p:nvSpPr>
          <p:cNvPr id="23" name="Rectangle 22">
            <a:extLst>
              <a:ext uri="{FF2B5EF4-FFF2-40B4-BE49-F238E27FC236}">
                <a16:creationId xmlns:a16="http://schemas.microsoft.com/office/drawing/2014/main" id="{1B17E89A-CBD7-5B60-FD7A-92448D09F11F}"/>
              </a:ext>
            </a:extLst>
          </p:cNvPr>
          <p:cNvSpPr/>
          <p:nvPr/>
        </p:nvSpPr>
        <p:spPr>
          <a:xfrm>
            <a:off x="3923821" y="5713723"/>
            <a:ext cx="3017520" cy="457200"/>
          </a:xfrm>
          <a:prstGeom prst="rect">
            <a:avLst/>
          </a:prstGeom>
          <a:solidFill>
            <a:srgbClr val="00A3A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ESG Report testing</a:t>
            </a:r>
          </a:p>
        </p:txBody>
      </p:sp>
      <p:sp>
        <p:nvSpPr>
          <p:cNvPr id="24" name="Rectangle 23">
            <a:extLst>
              <a:ext uri="{FF2B5EF4-FFF2-40B4-BE49-F238E27FC236}">
                <a16:creationId xmlns:a16="http://schemas.microsoft.com/office/drawing/2014/main" id="{18682481-22E5-5F21-065A-8287969A0305}"/>
              </a:ext>
            </a:extLst>
          </p:cNvPr>
          <p:cNvSpPr/>
          <p:nvPr/>
        </p:nvSpPr>
        <p:spPr>
          <a:xfrm>
            <a:off x="3923821" y="4790712"/>
            <a:ext cx="3017520" cy="457200"/>
          </a:xfrm>
          <a:prstGeom prst="rect">
            <a:avLst/>
          </a:prstGeom>
          <a:solidFill>
            <a:srgbClr val="6D207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2124" tIns="41061" rIns="82124" bIns="41061" anchor="ctr"/>
          <a:lstStyle/>
          <a:p>
            <a:pPr marL="9144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Test  Consulting</a:t>
            </a:r>
          </a:p>
        </p:txBody>
      </p:sp>
      <p:cxnSp>
        <p:nvCxnSpPr>
          <p:cNvPr id="3079" name="Straight Connector 3078">
            <a:extLst>
              <a:ext uri="{FF2B5EF4-FFF2-40B4-BE49-F238E27FC236}">
                <a16:creationId xmlns:a16="http://schemas.microsoft.com/office/drawing/2014/main" id="{D76C5F61-15CA-51F8-97F9-6328764A5BEA}"/>
              </a:ext>
            </a:extLst>
          </p:cNvPr>
          <p:cNvCxnSpPr>
            <a:cxnSpLocks/>
          </p:cNvCxnSpPr>
          <p:nvPr/>
        </p:nvCxnSpPr>
        <p:spPr>
          <a:xfrm>
            <a:off x="6960546" y="2253251"/>
            <a:ext cx="1828800" cy="0"/>
          </a:xfrm>
          <a:prstGeom prst="line">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82" name="Connector: Elbow 3081">
            <a:extLst>
              <a:ext uri="{FF2B5EF4-FFF2-40B4-BE49-F238E27FC236}">
                <a16:creationId xmlns:a16="http://schemas.microsoft.com/office/drawing/2014/main" id="{FD31B200-A09A-0359-EC12-3634577C176D}"/>
              </a:ext>
            </a:extLst>
          </p:cNvPr>
          <p:cNvCxnSpPr>
            <a:cxnSpLocks/>
          </p:cNvCxnSpPr>
          <p:nvPr/>
        </p:nvCxnSpPr>
        <p:spPr>
          <a:xfrm flipV="1">
            <a:off x="7953744" y="1936816"/>
            <a:ext cx="835602" cy="316435"/>
          </a:xfrm>
          <a:prstGeom prst="bentConnector3">
            <a:avLst>
              <a:gd name="adj1" fmla="val -597"/>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87" name="Rectangle 3086">
            <a:extLst>
              <a:ext uri="{FF2B5EF4-FFF2-40B4-BE49-F238E27FC236}">
                <a16:creationId xmlns:a16="http://schemas.microsoft.com/office/drawing/2014/main" id="{21791B20-BA2B-1B05-D7B2-83F8D3193AE3}"/>
              </a:ext>
            </a:extLst>
          </p:cNvPr>
          <p:cNvSpPr/>
          <p:nvPr/>
        </p:nvSpPr>
        <p:spPr>
          <a:xfrm>
            <a:off x="8910944" y="1834914"/>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Delivery risk Predictability model </a:t>
            </a:r>
          </a:p>
        </p:txBody>
      </p:sp>
      <p:sp>
        <p:nvSpPr>
          <p:cNvPr id="3088" name="Rectangle 3087">
            <a:extLst>
              <a:ext uri="{FF2B5EF4-FFF2-40B4-BE49-F238E27FC236}">
                <a16:creationId xmlns:a16="http://schemas.microsoft.com/office/drawing/2014/main" id="{B1638F08-BDEB-1001-9CC5-B2DC531E92B0}"/>
              </a:ext>
            </a:extLst>
          </p:cNvPr>
          <p:cNvSpPr/>
          <p:nvPr/>
        </p:nvSpPr>
        <p:spPr>
          <a:xfrm>
            <a:off x="8910944" y="2137812"/>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Project risk dashboard</a:t>
            </a:r>
          </a:p>
        </p:txBody>
      </p:sp>
      <p:cxnSp>
        <p:nvCxnSpPr>
          <p:cNvPr id="3089" name="Straight Connector 3088">
            <a:extLst>
              <a:ext uri="{FF2B5EF4-FFF2-40B4-BE49-F238E27FC236}">
                <a16:creationId xmlns:a16="http://schemas.microsoft.com/office/drawing/2014/main" id="{DDC128AC-8701-128A-6D49-05319CB3F5A5}"/>
              </a:ext>
            </a:extLst>
          </p:cNvPr>
          <p:cNvCxnSpPr>
            <a:cxnSpLocks/>
          </p:cNvCxnSpPr>
          <p:nvPr/>
        </p:nvCxnSpPr>
        <p:spPr>
          <a:xfrm>
            <a:off x="6960546" y="3192280"/>
            <a:ext cx="1828800" cy="0"/>
          </a:xfrm>
          <a:prstGeom prst="line">
            <a:avLst/>
          </a:prstGeom>
          <a:ln>
            <a:solidFill>
              <a:srgbClr val="0091D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98" name="Rectangle 3097">
            <a:extLst>
              <a:ext uri="{FF2B5EF4-FFF2-40B4-BE49-F238E27FC236}">
                <a16:creationId xmlns:a16="http://schemas.microsoft.com/office/drawing/2014/main" id="{76E30163-B990-4012-E9ED-C71A7480422B}"/>
              </a:ext>
            </a:extLst>
          </p:cNvPr>
          <p:cNvSpPr/>
          <p:nvPr/>
        </p:nvSpPr>
        <p:spPr>
          <a:xfrm>
            <a:off x="8910944" y="3117408"/>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Well defined QE metrics </a:t>
            </a:r>
          </a:p>
        </p:txBody>
      </p:sp>
      <p:cxnSp>
        <p:nvCxnSpPr>
          <p:cNvPr id="3101" name="Straight Connector 3100">
            <a:extLst>
              <a:ext uri="{FF2B5EF4-FFF2-40B4-BE49-F238E27FC236}">
                <a16:creationId xmlns:a16="http://schemas.microsoft.com/office/drawing/2014/main" id="{FB93C70E-A3D1-4244-9F20-C3915E0E31DF}"/>
              </a:ext>
            </a:extLst>
          </p:cNvPr>
          <p:cNvCxnSpPr>
            <a:cxnSpLocks/>
          </p:cNvCxnSpPr>
          <p:nvPr/>
        </p:nvCxnSpPr>
        <p:spPr>
          <a:xfrm>
            <a:off x="6960546" y="4124024"/>
            <a:ext cx="1828800" cy="0"/>
          </a:xfrm>
          <a:prstGeom prst="line">
            <a:avLst/>
          </a:prstGeom>
          <a:ln>
            <a:solidFill>
              <a:srgbClr val="483698"/>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8C608548-E419-EFB0-2713-35B92981A27D}"/>
              </a:ext>
            </a:extLst>
          </p:cNvPr>
          <p:cNvSpPr/>
          <p:nvPr/>
        </p:nvSpPr>
        <p:spPr>
          <a:xfrm>
            <a:off x="8910944" y="3682007"/>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Strategies aligned with market trends</a:t>
            </a:r>
          </a:p>
        </p:txBody>
      </p:sp>
      <p:cxnSp>
        <p:nvCxnSpPr>
          <p:cNvPr id="3105" name="Straight Connector 3104">
            <a:extLst>
              <a:ext uri="{FF2B5EF4-FFF2-40B4-BE49-F238E27FC236}">
                <a16:creationId xmlns:a16="http://schemas.microsoft.com/office/drawing/2014/main" id="{D95523A5-875D-87AA-DA2C-AC94F3B3F6D6}"/>
              </a:ext>
            </a:extLst>
          </p:cNvPr>
          <p:cNvCxnSpPr>
            <a:cxnSpLocks/>
          </p:cNvCxnSpPr>
          <p:nvPr/>
        </p:nvCxnSpPr>
        <p:spPr>
          <a:xfrm>
            <a:off x="6960546" y="5040839"/>
            <a:ext cx="1828800" cy="0"/>
          </a:xfrm>
          <a:prstGeom prst="line">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08" name="Rectangle 3107">
            <a:extLst>
              <a:ext uri="{FF2B5EF4-FFF2-40B4-BE49-F238E27FC236}">
                <a16:creationId xmlns:a16="http://schemas.microsoft.com/office/drawing/2014/main" id="{0039B723-D173-C80D-98CB-283569A11FF1}"/>
              </a:ext>
            </a:extLst>
          </p:cNvPr>
          <p:cNvSpPr/>
          <p:nvPr/>
        </p:nvSpPr>
        <p:spPr>
          <a:xfrm>
            <a:off x="8910944" y="4949118"/>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Defect Management</a:t>
            </a:r>
          </a:p>
        </p:txBody>
      </p:sp>
      <p:cxnSp>
        <p:nvCxnSpPr>
          <p:cNvPr id="3120" name="Connector: Elbow 3119">
            <a:extLst>
              <a:ext uri="{FF2B5EF4-FFF2-40B4-BE49-F238E27FC236}">
                <a16:creationId xmlns:a16="http://schemas.microsoft.com/office/drawing/2014/main" id="{AC0D1E15-0D58-AA00-D47F-C5573E6905EC}"/>
              </a:ext>
            </a:extLst>
          </p:cNvPr>
          <p:cNvCxnSpPr>
            <a:cxnSpLocks/>
          </p:cNvCxnSpPr>
          <p:nvPr/>
        </p:nvCxnSpPr>
        <p:spPr>
          <a:xfrm>
            <a:off x="7953744" y="2220777"/>
            <a:ext cx="835602" cy="316435"/>
          </a:xfrm>
          <a:prstGeom prst="bentConnector3">
            <a:avLst>
              <a:gd name="adj1" fmla="val -597"/>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21" name="Straight Connector 3120">
            <a:extLst>
              <a:ext uri="{FF2B5EF4-FFF2-40B4-BE49-F238E27FC236}">
                <a16:creationId xmlns:a16="http://schemas.microsoft.com/office/drawing/2014/main" id="{47E74297-57A5-6679-AFFD-7504B4606D72}"/>
              </a:ext>
            </a:extLst>
          </p:cNvPr>
          <p:cNvCxnSpPr>
            <a:cxnSpLocks/>
          </p:cNvCxnSpPr>
          <p:nvPr/>
        </p:nvCxnSpPr>
        <p:spPr>
          <a:xfrm>
            <a:off x="6960546" y="5972036"/>
            <a:ext cx="1828800" cy="0"/>
          </a:xfrm>
          <a:prstGeom prst="line">
            <a:avLst/>
          </a:prstGeom>
          <a:ln>
            <a:solidFill>
              <a:srgbClr val="00A3A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22" name="Rectangle 3121">
            <a:extLst>
              <a:ext uri="{FF2B5EF4-FFF2-40B4-BE49-F238E27FC236}">
                <a16:creationId xmlns:a16="http://schemas.microsoft.com/office/drawing/2014/main" id="{7CBC2C63-0008-975D-758A-40F9C80CF002}"/>
              </a:ext>
            </a:extLst>
          </p:cNvPr>
          <p:cNvSpPr/>
          <p:nvPr/>
        </p:nvSpPr>
        <p:spPr>
          <a:xfrm>
            <a:off x="8910944" y="5880233"/>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ESG report testing</a:t>
            </a:r>
          </a:p>
        </p:txBody>
      </p:sp>
      <p:sp>
        <p:nvSpPr>
          <p:cNvPr id="2" name="TextBox 1">
            <a:extLst>
              <a:ext uri="{FF2B5EF4-FFF2-40B4-BE49-F238E27FC236}">
                <a16:creationId xmlns:a16="http://schemas.microsoft.com/office/drawing/2014/main" id="{19175784-2309-E769-9CC6-1A30AEEE763D}"/>
              </a:ext>
            </a:extLst>
          </p:cNvPr>
          <p:cNvSpPr txBox="1"/>
          <p:nvPr/>
        </p:nvSpPr>
        <p:spPr>
          <a:xfrm>
            <a:off x="838200" y="949752"/>
            <a:ext cx="109073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Our governance process emphasizes the prevention of potential risks, reduction of quality-related costs, adherence to high-quality standards, and comprehensive ESG reporting to maintain transparency and accountability.</a:t>
            </a:r>
          </a:p>
        </p:txBody>
      </p:sp>
      <p:pic>
        <p:nvPicPr>
          <p:cNvPr id="10" name="Picture 4" descr="Governance Icon at Vectorified.com | Collection of Governance Icon free ...">
            <a:extLst>
              <a:ext uri="{FF2B5EF4-FFF2-40B4-BE49-F238E27FC236}">
                <a16:creationId xmlns:a16="http://schemas.microsoft.com/office/drawing/2014/main" id="{2A89B8FE-5D9C-B6A9-B8CD-3DDB8138B2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11" b="3711"/>
          <a:stretch/>
        </p:blipFill>
        <p:spPr bwMode="auto">
          <a:xfrm>
            <a:off x="76927" y="3000294"/>
            <a:ext cx="2194560" cy="2194560"/>
          </a:xfrm>
          <a:prstGeom prst="flowChartConnector">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4DE31DB9-58A1-46C5-CAA9-E88EB192ADFA}"/>
              </a:ext>
            </a:extLst>
          </p:cNvPr>
          <p:cNvGrpSpPr/>
          <p:nvPr/>
        </p:nvGrpSpPr>
        <p:grpSpPr>
          <a:xfrm>
            <a:off x="2398014" y="2864269"/>
            <a:ext cx="410125" cy="410123"/>
            <a:chOff x="2779424" y="5134423"/>
            <a:chExt cx="410125" cy="410123"/>
          </a:xfrm>
          <a:solidFill>
            <a:schemeClr val="bg1"/>
          </a:solidFill>
        </p:grpSpPr>
        <p:sp>
          <p:nvSpPr>
            <p:cNvPr id="52" name="Freeform 276">
              <a:extLst>
                <a:ext uri="{FF2B5EF4-FFF2-40B4-BE49-F238E27FC236}">
                  <a16:creationId xmlns:a16="http://schemas.microsoft.com/office/drawing/2014/main" id="{0C55E4FB-499E-CF6F-6CEC-6483AC556215}"/>
                </a:ext>
              </a:extLst>
            </p:cNvPr>
            <p:cNvSpPr>
              <a:spLocks/>
            </p:cNvSpPr>
            <p:nvPr/>
          </p:nvSpPr>
          <p:spPr bwMode="auto">
            <a:xfrm>
              <a:off x="2827011" y="5181518"/>
              <a:ext cx="362538" cy="363028"/>
            </a:xfrm>
            <a:custGeom>
              <a:avLst/>
              <a:gdLst>
                <a:gd name="T0" fmla="*/ 714 w 739"/>
                <a:gd name="T1" fmla="*/ 235 h 740"/>
                <a:gd name="T2" fmla="*/ 709 w 739"/>
                <a:gd name="T3" fmla="*/ 221 h 740"/>
                <a:gd name="T4" fmla="*/ 687 w 739"/>
                <a:gd name="T5" fmla="*/ 182 h 740"/>
                <a:gd name="T6" fmla="*/ 610 w 739"/>
                <a:gd name="T7" fmla="*/ 89 h 740"/>
                <a:gd name="T8" fmla="*/ 530 w 739"/>
                <a:gd name="T9" fmla="*/ 36 h 740"/>
                <a:gd name="T10" fmla="*/ 510 w 739"/>
                <a:gd name="T11" fmla="*/ 28 h 740"/>
                <a:gd name="T12" fmla="*/ 491 w 739"/>
                <a:gd name="T13" fmla="*/ 20 h 740"/>
                <a:gd name="T14" fmla="*/ 375 w 739"/>
                <a:gd name="T15" fmla="*/ 0 h 740"/>
                <a:gd name="T16" fmla="*/ 400 w 739"/>
                <a:gd name="T17" fmla="*/ 61 h 740"/>
                <a:gd name="T18" fmla="*/ 474 w 739"/>
                <a:gd name="T19" fmla="*/ 78 h 740"/>
                <a:gd name="T20" fmla="*/ 494 w 739"/>
                <a:gd name="T21" fmla="*/ 83 h 740"/>
                <a:gd name="T22" fmla="*/ 505 w 739"/>
                <a:gd name="T23" fmla="*/ 89 h 740"/>
                <a:gd name="T24" fmla="*/ 530 w 739"/>
                <a:gd name="T25" fmla="*/ 210 h 740"/>
                <a:gd name="T26" fmla="*/ 634 w 739"/>
                <a:gd name="T27" fmla="*/ 207 h 740"/>
                <a:gd name="T28" fmla="*/ 659 w 739"/>
                <a:gd name="T29" fmla="*/ 254 h 740"/>
                <a:gd name="T30" fmla="*/ 665 w 739"/>
                <a:gd name="T31" fmla="*/ 265 h 740"/>
                <a:gd name="T32" fmla="*/ 676 w 739"/>
                <a:gd name="T33" fmla="*/ 307 h 740"/>
                <a:gd name="T34" fmla="*/ 596 w 739"/>
                <a:gd name="T35" fmla="*/ 370 h 740"/>
                <a:gd name="T36" fmla="*/ 673 w 739"/>
                <a:gd name="T37" fmla="*/ 445 h 740"/>
                <a:gd name="T38" fmla="*/ 670 w 739"/>
                <a:gd name="T39" fmla="*/ 456 h 740"/>
                <a:gd name="T40" fmla="*/ 665 w 739"/>
                <a:gd name="T41" fmla="*/ 472 h 740"/>
                <a:gd name="T42" fmla="*/ 659 w 739"/>
                <a:gd name="T43" fmla="*/ 486 h 740"/>
                <a:gd name="T44" fmla="*/ 654 w 739"/>
                <a:gd name="T45" fmla="*/ 502 h 740"/>
                <a:gd name="T46" fmla="*/ 552 w 739"/>
                <a:gd name="T47" fmla="*/ 502 h 740"/>
                <a:gd name="T48" fmla="*/ 571 w 739"/>
                <a:gd name="T49" fmla="*/ 607 h 740"/>
                <a:gd name="T50" fmla="*/ 530 w 739"/>
                <a:gd name="T51" fmla="*/ 638 h 740"/>
                <a:gd name="T52" fmla="*/ 510 w 739"/>
                <a:gd name="T53" fmla="*/ 649 h 740"/>
                <a:gd name="T54" fmla="*/ 499 w 739"/>
                <a:gd name="T55" fmla="*/ 654 h 740"/>
                <a:gd name="T56" fmla="*/ 469 w 739"/>
                <a:gd name="T57" fmla="*/ 665 h 740"/>
                <a:gd name="T58" fmla="*/ 400 w 739"/>
                <a:gd name="T59" fmla="*/ 594 h 740"/>
                <a:gd name="T60" fmla="*/ 339 w 739"/>
                <a:gd name="T61" fmla="*/ 679 h 740"/>
                <a:gd name="T62" fmla="*/ 265 w 739"/>
                <a:gd name="T63" fmla="*/ 662 h 740"/>
                <a:gd name="T64" fmla="*/ 245 w 739"/>
                <a:gd name="T65" fmla="*/ 654 h 740"/>
                <a:gd name="T66" fmla="*/ 234 w 739"/>
                <a:gd name="T67" fmla="*/ 651 h 740"/>
                <a:gd name="T68" fmla="*/ 209 w 739"/>
                <a:gd name="T69" fmla="*/ 530 h 740"/>
                <a:gd name="T70" fmla="*/ 116 w 739"/>
                <a:gd name="T71" fmla="*/ 549 h 740"/>
                <a:gd name="T72" fmla="*/ 83 w 739"/>
                <a:gd name="T73" fmla="*/ 489 h 740"/>
                <a:gd name="T74" fmla="*/ 77 w 739"/>
                <a:gd name="T75" fmla="*/ 475 h 740"/>
                <a:gd name="T76" fmla="*/ 72 w 739"/>
                <a:gd name="T77" fmla="*/ 458 h 740"/>
                <a:gd name="T78" fmla="*/ 69 w 739"/>
                <a:gd name="T79" fmla="*/ 447 h 740"/>
                <a:gd name="T80" fmla="*/ 0 w 739"/>
                <a:gd name="T81" fmla="*/ 389 h 740"/>
                <a:gd name="T82" fmla="*/ 19 w 739"/>
                <a:gd name="T83" fmla="*/ 489 h 740"/>
                <a:gd name="T84" fmla="*/ 27 w 739"/>
                <a:gd name="T85" fmla="*/ 511 h 740"/>
                <a:gd name="T86" fmla="*/ 36 w 739"/>
                <a:gd name="T87" fmla="*/ 530 h 740"/>
                <a:gd name="T88" fmla="*/ 88 w 739"/>
                <a:gd name="T89" fmla="*/ 607 h 740"/>
                <a:gd name="T90" fmla="*/ 182 w 739"/>
                <a:gd name="T91" fmla="*/ 687 h 740"/>
                <a:gd name="T92" fmla="*/ 221 w 739"/>
                <a:gd name="T93" fmla="*/ 709 h 740"/>
                <a:gd name="T94" fmla="*/ 237 w 739"/>
                <a:gd name="T95" fmla="*/ 715 h 740"/>
                <a:gd name="T96" fmla="*/ 278 w 739"/>
                <a:gd name="T97" fmla="*/ 729 h 740"/>
                <a:gd name="T98" fmla="*/ 400 w 739"/>
                <a:gd name="T99" fmla="*/ 737 h 740"/>
                <a:gd name="T100" fmla="*/ 494 w 739"/>
                <a:gd name="T101" fmla="*/ 718 h 740"/>
                <a:gd name="T102" fmla="*/ 510 w 739"/>
                <a:gd name="T103" fmla="*/ 712 h 740"/>
                <a:gd name="T104" fmla="*/ 532 w 739"/>
                <a:gd name="T105" fmla="*/ 701 h 740"/>
                <a:gd name="T106" fmla="*/ 632 w 739"/>
                <a:gd name="T107" fmla="*/ 632 h 740"/>
                <a:gd name="T108" fmla="*/ 703 w 739"/>
                <a:gd name="T109" fmla="*/ 533 h 740"/>
                <a:gd name="T110" fmla="*/ 709 w 739"/>
                <a:gd name="T111" fmla="*/ 519 h 740"/>
                <a:gd name="T112" fmla="*/ 717 w 739"/>
                <a:gd name="T113" fmla="*/ 494 h 740"/>
                <a:gd name="T114" fmla="*/ 734 w 739"/>
                <a:gd name="T115" fmla="*/ 431 h 740"/>
                <a:gd name="T116" fmla="*/ 734 w 739"/>
                <a:gd name="T117" fmla="*/ 309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9" h="740">
                  <a:moveTo>
                    <a:pt x="720" y="249"/>
                  </a:moveTo>
                  <a:lnTo>
                    <a:pt x="720" y="249"/>
                  </a:lnTo>
                  <a:lnTo>
                    <a:pt x="717" y="246"/>
                  </a:lnTo>
                  <a:lnTo>
                    <a:pt x="717" y="246"/>
                  </a:lnTo>
                  <a:lnTo>
                    <a:pt x="714" y="235"/>
                  </a:lnTo>
                  <a:lnTo>
                    <a:pt x="714" y="235"/>
                  </a:lnTo>
                  <a:lnTo>
                    <a:pt x="712" y="229"/>
                  </a:lnTo>
                  <a:lnTo>
                    <a:pt x="712" y="229"/>
                  </a:lnTo>
                  <a:lnTo>
                    <a:pt x="709" y="221"/>
                  </a:lnTo>
                  <a:lnTo>
                    <a:pt x="709" y="221"/>
                  </a:lnTo>
                  <a:lnTo>
                    <a:pt x="703" y="210"/>
                  </a:lnTo>
                  <a:lnTo>
                    <a:pt x="703" y="210"/>
                  </a:lnTo>
                  <a:lnTo>
                    <a:pt x="703" y="207"/>
                  </a:lnTo>
                  <a:lnTo>
                    <a:pt x="703" y="207"/>
                  </a:lnTo>
                  <a:lnTo>
                    <a:pt x="687" y="182"/>
                  </a:lnTo>
                  <a:lnTo>
                    <a:pt x="670" y="155"/>
                  </a:lnTo>
                  <a:lnTo>
                    <a:pt x="654" y="133"/>
                  </a:lnTo>
                  <a:lnTo>
                    <a:pt x="632" y="108"/>
                  </a:lnTo>
                  <a:lnTo>
                    <a:pt x="632" y="108"/>
                  </a:lnTo>
                  <a:lnTo>
                    <a:pt x="610" y="89"/>
                  </a:lnTo>
                  <a:lnTo>
                    <a:pt x="585" y="69"/>
                  </a:lnTo>
                  <a:lnTo>
                    <a:pt x="560" y="53"/>
                  </a:lnTo>
                  <a:lnTo>
                    <a:pt x="532" y="39"/>
                  </a:lnTo>
                  <a:lnTo>
                    <a:pt x="532" y="39"/>
                  </a:lnTo>
                  <a:lnTo>
                    <a:pt x="530" y="36"/>
                  </a:lnTo>
                  <a:lnTo>
                    <a:pt x="530" y="36"/>
                  </a:lnTo>
                  <a:lnTo>
                    <a:pt x="519" y="31"/>
                  </a:lnTo>
                  <a:lnTo>
                    <a:pt x="519" y="31"/>
                  </a:lnTo>
                  <a:lnTo>
                    <a:pt x="510" y="28"/>
                  </a:lnTo>
                  <a:lnTo>
                    <a:pt x="510" y="28"/>
                  </a:lnTo>
                  <a:lnTo>
                    <a:pt x="505" y="25"/>
                  </a:lnTo>
                  <a:lnTo>
                    <a:pt x="505" y="25"/>
                  </a:lnTo>
                  <a:lnTo>
                    <a:pt x="494" y="22"/>
                  </a:lnTo>
                  <a:lnTo>
                    <a:pt x="494" y="22"/>
                  </a:lnTo>
                  <a:lnTo>
                    <a:pt x="491" y="20"/>
                  </a:lnTo>
                  <a:lnTo>
                    <a:pt x="491" y="20"/>
                  </a:lnTo>
                  <a:lnTo>
                    <a:pt x="463" y="11"/>
                  </a:lnTo>
                  <a:lnTo>
                    <a:pt x="433" y="6"/>
                  </a:lnTo>
                  <a:lnTo>
                    <a:pt x="403" y="3"/>
                  </a:lnTo>
                  <a:lnTo>
                    <a:pt x="375" y="0"/>
                  </a:lnTo>
                  <a:lnTo>
                    <a:pt x="375" y="0"/>
                  </a:lnTo>
                  <a:lnTo>
                    <a:pt x="389" y="36"/>
                  </a:lnTo>
                  <a:lnTo>
                    <a:pt x="400" y="75"/>
                  </a:lnTo>
                  <a:lnTo>
                    <a:pt x="400" y="61"/>
                  </a:lnTo>
                  <a:lnTo>
                    <a:pt x="400" y="61"/>
                  </a:lnTo>
                  <a:lnTo>
                    <a:pt x="439" y="66"/>
                  </a:lnTo>
                  <a:lnTo>
                    <a:pt x="474" y="75"/>
                  </a:lnTo>
                  <a:lnTo>
                    <a:pt x="474" y="75"/>
                  </a:lnTo>
                  <a:lnTo>
                    <a:pt x="474" y="78"/>
                  </a:lnTo>
                  <a:lnTo>
                    <a:pt x="474" y="78"/>
                  </a:lnTo>
                  <a:lnTo>
                    <a:pt x="485" y="80"/>
                  </a:lnTo>
                  <a:lnTo>
                    <a:pt x="485" y="80"/>
                  </a:lnTo>
                  <a:lnTo>
                    <a:pt x="488" y="83"/>
                  </a:lnTo>
                  <a:lnTo>
                    <a:pt x="488" y="83"/>
                  </a:lnTo>
                  <a:lnTo>
                    <a:pt x="494" y="83"/>
                  </a:lnTo>
                  <a:lnTo>
                    <a:pt x="494" y="83"/>
                  </a:lnTo>
                  <a:lnTo>
                    <a:pt x="502" y="89"/>
                  </a:lnTo>
                  <a:lnTo>
                    <a:pt x="502" y="89"/>
                  </a:lnTo>
                  <a:lnTo>
                    <a:pt x="505" y="89"/>
                  </a:lnTo>
                  <a:lnTo>
                    <a:pt x="505" y="89"/>
                  </a:lnTo>
                  <a:lnTo>
                    <a:pt x="538" y="108"/>
                  </a:lnTo>
                  <a:lnTo>
                    <a:pt x="568" y="130"/>
                  </a:lnTo>
                  <a:lnTo>
                    <a:pt x="505" y="191"/>
                  </a:lnTo>
                  <a:lnTo>
                    <a:pt x="505" y="191"/>
                  </a:lnTo>
                  <a:lnTo>
                    <a:pt x="530" y="210"/>
                  </a:lnTo>
                  <a:lnTo>
                    <a:pt x="530" y="210"/>
                  </a:lnTo>
                  <a:lnTo>
                    <a:pt x="549" y="235"/>
                  </a:lnTo>
                  <a:lnTo>
                    <a:pt x="610" y="171"/>
                  </a:lnTo>
                  <a:lnTo>
                    <a:pt x="610" y="171"/>
                  </a:lnTo>
                  <a:lnTo>
                    <a:pt x="634" y="207"/>
                  </a:lnTo>
                  <a:lnTo>
                    <a:pt x="657" y="243"/>
                  </a:lnTo>
                  <a:lnTo>
                    <a:pt x="657" y="243"/>
                  </a:lnTo>
                  <a:lnTo>
                    <a:pt x="657" y="246"/>
                  </a:lnTo>
                  <a:lnTo>
                    <a:pt x="657" y="246"/>
                  </a:lnTo>
                  <a:lnTo>
                    <a:pt x="659" y="254"/>
                  </a:lnTo>
                  <a:lnTo>
                    <a:pt x="659" y="254"/>
                  </a:lnTo>
                  <a:lnTo>
                    <a:pt x="662" y="260"/>
                  </a:lnTo>
                  <a:lnTo>
                    <a:pt x="662" y="260"/>
                  </a:lnTo>
                  <a:lnTo>
                    <a:pt x="665" y="265"/>
                  </a:lnTo>
                  <a:lnTo>
                    <a:pt x="665" y="265"/>
                  </a:lnTo>
                  <a:lnTo>
                    <a:pt x="668" y="276"/>
                  </a:lnTo>
                  <a:lnTo>
                    <a:pt x="668" y="276"/>
                  </a:lnTo>
                  <a:lnTo>
                    <a:pt x="668" y="279"/>
                  </a:lnTo>
                  <a:lnTo>
                    <a:pt x="668" y="279"/>
                  </a:lnTo>
                  <a:lnTo>
                    <a:pt x="676" y="307"/>
                  </a:lnTo>
                  <a:lnTo>
                    <a:pt x="679" y="334"/>
                  </a:lnTo>
                  <a:lnTo>
                    <a:pt x="593" y="334"/>
                  </a:lnTo>
                  <a:lnTo>
                    <a:pt x="593" y="334"/>
                  </a:lnTo>
                  <a:lnTo>
                    <a:pt x="596" y="370"/>
                  </a:lnTo>
                  <a:lnTo>
                    <a:pt x="596" y="370"/>
                  </a:lnTo>
                  <a:lnTo>
                    <a:pt x="593" y="395"/>
                  </a:lnTo>
                  <a:lnTo>
                    <a:pt x="681" y="395"/>
                  </a:lnTo>
                  <a:lnTo>
                    <a:pt x="681" y="395"/>
                  </a:lnTo>
                  <a:lnTo>
                    <a:pt x="679" y="420"/>
                  </a:lnTo>
                  <a:lnTo>
                    <a:pt x="673" y="445"/>
                  </a:lnTo>
                  <a:lnTo>
                    <a:pt x="673" y="445"/>
                  </a:lnTo>
                  <a:lnTo>
                    <a:pt x="673" y="445"/>
                  </a:lnTo>
                  <a:lnTo>
                    <a:pt x="673" y="445"/>
                  </a:lnTo>
                  <a:lnTo>
                    <a:pt x="670" y="456"/>
                  </a:lnTo>
                  <a:lnTo>
                    <a:pt x="670" y="456"/>
                  </a:lnTo>
                  <a:lnTo>
                    <a:pt x="668" y="458"/>
                  </a:lnTo>
                  <a:lnTo>
                    <a:pt x="668" y="458"/>
                  </a:lnTo>
                  <a:lnTo>
                    <a:pt x="665" y="467"/>
                  </a:lnTo>
                  <a:lnTo>
                    <a:pt x="665" y="467"/>
                  </a:lnTo>
                  <a:lnTo>
                    <a:pt x="665" y="472"/>
                  </a:lnTo>
                  <a:lnTo>
                    <a:pt x="665" y="472"/>
                  </a:lnTo>
                  <a:lnTo>
                    <a:pt x="662" y="480"/>
                  </a:lnTo>
                  <a:lnTo>
                    <a:pt x="662" y="480"/>
                  </a:lnTo>
                  <a:lnTo>
                    <a:pt x="659" y="486"/>
                  </a:lnTo>
                  <a:lnTo>
                    <a:pt x="659" y="486"/>
                  </a:lnTo>
                  <a:lnTo>
                    <a:pt x="657" y="491"/>
                  </a:lnTo>
                  <a:lnTo>
                    <a:pt x="657" y="491"/>
                  </a:lnTo>
                  <a:lnTo>
                    <a:pt x="654" y="500"/>
                  </a:lnTo>
                  <a:lnTo>
                    <a:pt x="654" y="500"/>
                  </a:lnTo>
                  <a:lnTo>
                    <a:pt x="654" y="502"/>
                  </a:lnTo>
                  <a:lnTo>
                    <a:pt x="654" y="502"/>
                  </a:lnTo>
                  <a:lnTo>
                    <a:pt x="634" y="533"/>
                  </a:lnTo>
                  <a:lnTo>
                    <a:pt x="615" y="563"/>
                  </a:lnTo>
                  <a:lnTo>
                    <a:pt x="552" y="502"/>
                  </a:lnTo>
                  <a:lnTo>
                    <a:pt x="552" y="502"/>
                  </a:lnTo>
                  <a:lnTo>
                    <a:pt x="530" y="530"/>
                  </a:lnTo>
                  <a:lnTo>
                    <a:pt x="530" y="530"/>
                  </a:lnTo>
                  <a:lnTo>
                    <a:pt x="510" y="547"/>
                  </a:lnTo>
                  <a:lnTo>
                    <a:pt x="571" y="607"/>
                  </a:lnTo>
                  <a:lnTo>
                    <a:pt x="571" y="607"/>
                  </a:lnTo>
                  <a:lnTo>
                    <a:pt x="552" y="624"/>
                  </a:lnTo>
                  <a:lnTo>
                    <a:pt x="530" y="638"/>
                  </a:lnTo>
                  <a:lnTo>
                    <a:pt x="530" y="638"/>
                  </a:lnTo>
                  <a:lnTo>
                    <a:pt x="530" y="638"/>
                  </a:lnTo>
                  <a:lnTo>
                    <a:pt x="530" y="638"/>
                  </a:lnTo>
                  <a:lnTo>
                    <a:pt x="521" y="643"/>
                  </a:lnTo>
                  <a:lnTo>
                    <a:pt x="521" y="643"/>
                  </a:lnTo>
                  <a:lnTo>
                    <a:pt x="516" y="646"/>
                  </a:lnTo>
                  <a:lnTo>
                    <a:pt x="516" y="646"/>
                  </a:lnTo>
                  <a:lnTo>
                    <a:pt x="510" y="649"/>
                  </a:lnTo>
                  <a:lnTo>
                    <a:pt x="510" y="649"/>
                  </a:lnTo>
                  <a:lnTo>
                    <a:pt x="502" y="651"/>
                  </a:lnTo>
                  <a:lnTo>
                    <a:pt x="502" y="651"/>
                  </a:lnTo>
                  <a:lnTo>
                    <a:pt x="499" y="654"/>
                  </a:lnTo>
                  <a:lnTo>
                    <a:pt x="499" y="654"/>
                  </a:lnTo>
                  <a:lnTo>
                    <a:pt x="491" y="657"/>
                  </a:lnTo>
                  <a:lnTo>
                    <a:pt x="491" y="657"/>
                  </a:lnTo>
                  <a:lnTo>
                    <a:pt x="488" y="657"/>
                  </a:lnTo>
                  <a:lnTo>
                    <a:pt x="488" y="657"/>
                  </a:lnTo>
                  <a:lnTo>
                    <a:pt x="469" y="665"/>
                  </a:lnTo>
                  <a:lnTo>
                    <a:pt x="447" y="674"/>
                  </a:lnTo>
                  <a:lnTo>
                    <a:pt x="422" y="676"/>
                  </a:lnTo>
                  <a:lnTo>
                    <a:pt x="400" y="679"/>
                  </a:lnTo>
                  <a:lnTo>
                    <a:pt x="400" y="594"/>
                  </a:lnTo>
                  <a:lnTo>
                    <a:pt x="400" y="594"/>
                  </a:lnTo>
                  <a:lnTo>
                    <a:pt x="370" y="594"/>
                  </a:lnTo>
                  <a:lnTo>
                    <a:pt x="370" y="594"/>
                  </a:lnTo>
                  <a:lnTo>
                    <a:pt x="339" y="594"/>
                  </a:lnTo>
                  <a:lnTo>
                    <a:pt x="339" y="679"/>
                  </a:lnTo>
                  <a:lnTo>
                    <a:pt x="339" y="679"/>
                  </a:lnTo>
                  <a:lnTo>
                    <a:pt x="303" y="674"/>
                  </a:lnTo>
                  <a:lnTo>
                    <a:pt x="267" y="665"/>
                  </a:lnTo>
                  <a:lnTo>
                    <a:pt x="267" y="665"/>
                  </a:lnTo>
                  <a:lnTo>
                    <a:pt x="265" y="662"/>
                  </a:lnTo>
                  <a:lnTo>
                    <a:pt x="265" y="662"/>
                  </a:lnTo>
                  <a:lnTo>
                    <a:pt x="256" y="660"/>
                  </a:lnTo>
                  <a:lnTo>
                    <a:pt x="256" y="660"/>
                  </a:lnTo>
                  <a:lnTo>
                    <a:pt x="251" y="657"/>
                  </a:lnTo>
                  <a:lnTo>
                    <a:pt x="251" y="657"/>
                  </a:lnTo>
                  <a:lnTo>
                    <a:pt x="245" y="654"/>
                  </a:lnTo>
                  <a:lnTo>
                    <a:pt x="245" y="654"/>
                  </a:lnTo>
                  <a:lnTo>
                    <a:pt x="234" y="651"/>
                  </a:lnTo>
                  <a:lnTo>
                    <a:pt x="234" y="651"/>
                  </a:lnTo>
                  <a:lnTo>
                    <a:pt x="234" y="651"/>
                  </a:lnTo>
                  <a:lnTo>
                    <a:pt x="234" y="651"/>
                  </a:lnTo>
                  <a:lnTo>
                    <a:pt x="201" y="632"/>
                  </a:lnTo>
                  <a:lnTo>
                    <a:pt x="174" y="610"/>
                  </a:lnTo>
                  <a:lnTo>
                    <a:pt x="234" y="549"/>
                  </a:lnTo>
                  <a:lnTo>
                    <a:pt x="234" y="549"/>
                  </a:lnTo>
                  <a:lnTo>
                    <a:pt x="209" y="530"/>
                  </a:lnTo>
                  <a:lnTo>
                    <a:pt x="209" y="530"/>
                  </a:lnTo>
                  <a:lnTo>
                    <a:pt x="190" y="505"/>
                  </a:lnTo>
                  <a:lnTo>
                    <a:pt x="129" y="569"/>
                  </a:lnTo>
                  <a:lnTo>
                    <a:pt x="129" y="569"/>
                  </a:lnTo>
                  <a:lnTo>
                    <a:pt x="116" y="549"/>
                  </a:lnTo>
                  <a:lnTo>
                    <a:pt x="102" y="530"/>
                  </a:lnTo>
                  <a:lnTo>
                    <a:pt x="91" y="511"/>
                  </a:lnTo>
                  <a:lnTo>
                    <a:pt x="83" y="489"/>
                  </a:lnTo>
                  <a:lnTo>
                    <a:pt x="83" y="489"/>
                  </a:lnTo>
                  <a:lnTo>
                    <a:pt x="83" y="489"/>
                  </a:lnTo>
                  <a:lnTo>
                    <a:pt x="83" y="489"/>
                  </a:lnTo>
                  <a:lnTo>
                    <a:pt x="77" y="478"/>
                  </a:lnTo>
                  <a:lnTo>
                    <a:pt x="77" y="478"/>
                  </a:lnTo>
                  <a:lnTo>
                    <a:pt x="77" y="475"/>
                  </a:lnTo>
                  <a:lnTo>
                    <a:pt x="77" y="475"/>
                  </a:lnTo>
                  <a:lnTo>
                    <a:pt x="74" y="467"/>
                  </a:lnTo>
                  <a:lnTo>
                    <a:pt x="74" y="467"/>
                  </a:lnTo>
                  <a:lnTo>
                    <a:pt x="72" y="461"/>
                  </a:lnTo>
                  <a:lnTo>
                    <a:pt x="72" y="461"/>
                  </a:lnTo>
                  <a:lnTo>
                    <a:pt x="72" y="458"/>
                  </a:lnTo>
                  <a:lnTo>
                    <a:pt x="72" y="458"/>
                  </a:lnTo>
                  <a:lnTo>
                    <a:pt x="69" y="447"/>
                  </a:lnTo>
                  <a:lnTo>
                    <a:pt x="69" y="447"/>
                  </a:lnTo>
                  <a:lnTo>
                    <a:pt x="69" y="447"/>
                  </a:lnTo>
                  <a:lnTo>
                    <a:pt x="69" y="447"/>
                  </a:lnTo>
                  <a:lnTo>
                    <a:pt x="60" y="411"/>
                  </a:lnTo>
                  <a:lnTo>
                    <a:pt x="60" y="411"/>
                  </a:lnTo>
                  <a:lnTo>
                    <a:pt x="30" y="403"/>
                  </a:lnTo>
                  <a:lnTo>
                    <a:pt x="0" y="389"/>
                  </a:lnTo>
                  <a:lnTo>
                    <a:pt x="0" y="389"/>
                  </a:lnTo>
                  <a:lnTo>
                    <a:pt x="3" y="417"/>
                  </a:lnTo>
                  <a:lnTo>
                    <a:pt x="8" y="442"/>
                  </a:lnTo>
                  <a:lnTo>
                    <a:pt x="14" y="467"/>
                  </a:lnTo>
                  <a:lnTo>
                    <a:pt x="19" y="489"/>
                  </a:lnTo>
                  <a:lnTo>
                    <a:pt x="19" y="489"/>
                  </a:lnTo>
                  <a:lnTo>
                    <a:pt x="22" y="494"/>
                  </a:lnTo>
                  <a:lnTo>
                    <a:pt x="22" y="494"/>
                  </a:lnTo>
                  <a:lnTo>
                    <a:pt x="25" y="505"/>
                  </a:lnTo>
                  <a:lnTo>
                    <a:pt x="25" y="505"/>
                  </a:lnTo>
                  <a:lnTo>
                    <a:pt x="27" y="511"/>
                  </a:lnTo>
                  <a:lnTo>
                    <a:pt x="27" y="511"/>
                  </a:lnTo>
                  <a:lnTo>
                    <a:pt x="30" y="519"/>
                  </a:lnTo>
                  <a:lnTo>
                    <a:pt x="30" y="519"/>
                  </a:lnTo>
                  <a:lnTo>
                    <a:pt x="36" y="530"/>
                  </a:lnTo>
                  <a:lnTo>
                    <a:pt x="36" y="530"/>
                  </a:lnTo>
                  <a:lnTo>
                    <a:pt x="38" y="533"/>
                  </a:lnTo>
                  <a:lnTo>
                    <a:pt x="38" y="533"/>
                  </a:lnTo>
                  <a:lnTo>
                    <a:pt x="52" y="558"/>
                  </a:lnTo>
                  <a:lnTo>
                    <a:pt x="69" y="585"/>
                  </a:lnTo>
                  <a:lnTo>
                    <a:pt x="88" y="607"/>
                  </a:lnTo>
                  <a:lnTo>
                    <a:pt x="107" y="632"/>
                  </a:lnTo>
                  <a:lnTo>
                    <a:pt x="107" y="632"/>
                  </a:lnTo>
                  <a:lnTo>
                    <a:pt x="132" y="651"/>
                  </a:lnTo>
                  <a:lnTo>
                    <a:pt x="157" y="671"/>
                  </a:lnTo>
                  <a:lnTo>
                    <a:pt x="182" y="687"/>
                  </a:lnTo>
                  <a:lnTo>
                    <a:pt x="207" y="701"/>
                  </a:lnTo>
                  <a:lnTo>
                    <a:pt x="207" y="701"/>
                  </a:lnTo>
                  <a:lnTo>
                    <a:pt x="209" y="704"/>
                  </a:lnTo>
                  <a:lnTo>
                    <a:pt x="209" y="704"/>
                  </a:lnTo>
                  <a:lnTo>
                    <a:pt x="221" y="709"/>
                  </a:lnTo>
                  <a:lnTo>
                    <a:pt x="221" y="709"/>
                  </a:lnTo>
                  <a:lnTo>
                    <a:pt x="229" y="712"/>
                  </a:lnTo>
                  <a:lnTo>
                    <a:pt x="229" y="712"/>
                  </a:lnTo>
                  <a:lnTo>
                    <a:pt x="237" y="715"/>
                  </a:lnTo>
                  <a:lnTo>
                    <a:pt x="237" y="715"/>
                  </a:lnTo>
                  <a:lnTo>
                    <a:pt x="245" y="718"/>
                  </a:lnTo>
                  <a:lnTo>
                    <a:pt x="245" y="718"/>
                  </a:lnTo>
                  <a:lnTo>
                    <a:pt x="251" y="720"/>
                  </a:lnTo>
                  <a:lnTo>
                    <a:pt x="251" y="720"/>
                  </a:lnTo>
                  <a:lnTo>
                    <a:pt x="278" y="729"/>
                  </a:lnTo>
                  <a:lnTo>
                    <a:pt x="309" y="734"/>
                  </a:lnTo>
                  <a:lnTo>
                    <a:pt x="339" y="737"/>
                  </a:lnTo>
                  <a:lnTo>
                    <a:pt x="370" y="740"/>
                  </a:lnTo>
                  <a:lnTo>
                    <a:pt x="370" y="740"/>
                  </a:lnTo>
                  <a:lnTo>
                    <a:pt x="400" y="737"/>
                  </a:lnTo>
                  <a:lnTo>
                    <a:pt x="433" y="734"/>
                  </a:lnTo>
                  <a:lnTo>
                    <a:pt x="461" y="729"/>
                  </a:lnTo>
                  <a:lnTo>
                    <a:pt x="491" y="720"/>
                  </a:lnTo>
                  <a:lnTo>
                    <a:pt x="491" y="720"/>
                  </a:lnTo>
                  <a:lnTo>
                    <a:pt x="494" y="718"/>
                  </a:lnTo>
                  <a:lnTo>
                    <a:pt x="494" y="718"/>
                  </a:lnTo>
                  <a:lnTo>
                    <a:pt x="505" y="715"/>
                  </a:lnTo>
                  <a:lnTo>
                    <a:pt x="505" y="715"/>
                  </a:lnTo>
                  <a:lnTo>
                    <a:pt x="510" y="712"/>
                  </a:lnTo>
                  <a:lnTo>
                    <a:pt x="510" y="712"/>
                  </a:lnTo>
                  <a:lnTo>
                    <a:pt x="519" y="709"/>
                  </a:lnTo>
                  <a:lnTo>
                    <a:pt x="519" y="709"/>
                  </a:lnTo>
                  <a:lnTo>
                    <a:pt x="530" y="704"/>
                  </a:lnTo>
                  <a:lnTo>
                    <a:pt x="530" y="704"/>
                  </a:lnTo>
                  <a:lnTo>
                    <a:pt x="532" y="701"/>
                  </a:lnTo>
                  <a:lnTo>
                    <a:pt x="532" y="701"/>
                  </a:lnTo>
                  <a:lnTo>
                    <a:pt x="560" y="687"/>
                  </a:lnTo>
                  <a:lnTo>
                    <a:pt x="585" y="671"/>
                  </a:lnTo>
                  <a:lnTo>
                    <a:pt x="610" y="651"/>
                  </a:lnTo>
                  <a:lnTo>
                    <a:pt x="632" y="632"/>
                  </a:lnTo>
                  <a:lnTo>
                    <a:pt x="632" y="632"/>
                  </a:lnTo>
                  <a:lnTo>
                    <a:pt x="654" y="607"/>
                  </a:lnTo>
                  <a:lnTo>
                    <a:pt x="670" y="585"/>
                  </a:lnTo>
                  <a:lnTo>
                    <a:pt x="687" y="558"/>
                  </a:lnTo>
                  <a:lnTo>
                    <a:pt x="703" y="533"/>
                  </a:lnTo>
                  <a:lnTo>
                    <a:pt x="703" y="533"/>
                  </a:lnTo>
                  <a:lnTo>
                    <a:pt x="703" y="530"/>
                  </a:lnTo>
                  <a:lnTo>
                    <a:pt x="703" y="530"/>
                  </a:lnTo>
                  <a:lnTo>
                    <a:pt x="709" y="519"/>
                  </a:lnTo>
                  <a:lnTo>
                    <a:pt x="709" y="519"/>
                  </a:lnTo>
                  <a:lnTo>
                    <a:pt x="712" y="511"/>
                  </a:lnTo>
                  <a:lnTo>
                    <a:pt x="712" y="511"/>
                  </a:lnTo>
                  <a:lnTo>
                    <a:pt x="714" y="505"/>
                  </a:lnTo>
                  <a:lnTo>
                    <a:pt x="714" y="505"/>
                  </a:lnTo>
                  <a:lnTo>
                    <a:pt x="717" y="494"/>
                  </a:lnTo>
                  <a:lnTo>
                    <a:pt x="717" y="494"/>
                  </a:lnTo>
                  <a:lnTo>
                    <a:pt x="720" y="489"/>
                  </a:lnTo>
                  <a:lnTo>
                    <a:pt x="720" y="489"/>
                  </a:lnTo>
                  <a:lnTo>
                    <a:pt x="728" y="461"/>
                  </a:lnTo>
                  <a:lnTo>
                    <a:pt x="734" y="431"/>
                  </a:lnTo>
                  <a:lnTo>
                    <a:pt x="739" y="400"/>
                  </a:lnTo>
                  <a:lnTo>
                    <a:pt x="739" y="370"/>
                  </a:lnTo>
                  <a:lnTo>
                    <a:pt x="739" y="370"/>
                  </a:lnTo>
                  <a:lnTo>
                    <a:pt x="739" y="340"/>
                  </a:lnTo>
                  <a:lnTo>
                    <a:pt x="734" y="309"/>
                  </a:lnTo>
                  <a:lnTo>
                    <a:pt x="728" y="279"/>
                  </a:lnTo>
                  <a:lnTo>
                    <a:pt x="720" y="249"/>
                  </a:lnTo>
                  <a:lnTo>
                    <a:pt x="720"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77">
              <a:extLst>
                <a:ext uri="{FF2B5EF4-FFF2-40B4-BE49-F238E27FC236}">
                  <a16:creationId xmlns:a16="http://schemas.microsoft.com/office/drawing/2014/main" id="{F0E28712-4A39-1A67-0E1E-0FB3D2EADB60}"/>
                </a:ext>
              </a:extLst>
            </p:cNvPr>
            <p:cNvSpPr>
              <a:spLocks/>
            </p:cNvSpPr>
            <p:nvPr/>
          </p:nvSpPr>
          <p:spPr bwMode="auto">
            <a:xfrm>
              <a:off x="2986449" y="5326239"/>
              <a:ext cx="106946" cy="61323"/>
            </a:xfrm>
            <a:custGeom>
              <a:avLst/>
              <a:gdLst>
                <a:gd name="T0" fmla="*/ 78 w 218"/>
                <a:gd name="T1" fmla="*/ 28 h 125"/>
                <a:gd name="T2" fmla="*/ 78 w 218"/>
                <a:gd name="T3" fmla="*/ 28 h 125"/>
                <a:gd name="T4" fmla="*/ 67 w 218"/>
                <a:gd name="T5" fmla="*/ 25 h 125"/>
                <a:gd name="T6" fmla="*/ 56 w 218"/>
                <a:gd name="T7" fmla="*/ 23 h 125"/>
                <a:gd name="T8" fmla="*/ 42 w 218"/>
                <a:gd name="T9" fmla="*/ 23 h 125"/>
                <a:gd name="T10" fmla="*/ 31 w 218"/>
                <a:gd name="T11" fmla="*/ 25 h 125"/>
                <a:gd name="T12" fmla="*/ 31 w 218"/>
                <a:gd name="T13" fmla="*/ 25 h 125"/>
                <a:gd name="T14" fmla="*/ 22 w 218"/>
                <a:gd name="T15" fmla="*/ 31 h 125"/>
                <a:gd name="T16" fmla="*/ 14 w 218"/>
                <a:gd name="T17" fmla="*/ 39 h 125"/>
                <a:gd name="T18" fmla="*/ 9 w 218"/>
                <a:gd name="T19" fmla="*/ 47 h 125"/>
                <a:gd name="T20" fmla="*/ 3 w 218"/>
                <a:gd name="T21" fmla="*/ 56 h 125"/>
                <a:gd name="T22" fmla="*/ 0 w 218"/>
                <a:gd name="T23" fmla="*/ 64 h 125"/>
                <a:gd name="T24" fmla="*/ 0 w 218"/>
                <a:gd name="T25" fmla="*/ 75 h 125"/>
                <a:gd name="T26" fmla="*/ 0 w 218"/>
                <a:gd name="T27" fmla="*/ 86 h 125"/>
                <a:gd name="T28" fmla="*/ 3 w 218"/>
                <a:gd name="T29" fmla="*/ 94 h 125"/>
                <a:gd name="T30" fmla="*/ 3 w 218"/>
                <a:gd name="T31" fmla="*/ 94 h 125"/>
                <a:gd name="T32" fmla="*/ 9 w 218"/>
                <a:gd name="T33" fmla="*/ 103 h 125"/>
                <a:gd name="T34" fmla="*/ 17 w 218"/>
                <a:gd name="T35" fmla="*/ 111 h 125"/>
                <a:gd name="T36" fmla="*/ 22 w 218"/>
                <a:gd name="T37" fmla="*/ 119 h 125"/>
                <a:gd name="T38" fmla="*/ 33 w 218"/>
                <a:gd name="T39" fmla="*/ 122 h 125"/>
                <a:gd name="T40" fmla="*/ 42 w 218"/>
                <a:gd name="T41" fmla="*/ 125 h 125"/>
                <a:gd name="T42" fmla="*/ 53 w 218"/>
                <a:gd name="T43" fmla="*/ 125 h 125"/>
                <a:gd name="T44" fmla="*/ 61 w 218"/>
                <a:gd name="T45" fmla="*/ 125 h 125"/>
                <a:gd name="T46" fmla="*/ 72 w 218"/>
                <a:gd name="T47" fmla="*/ 122 h 125"/>
                <a:gd name="T48" fmla="*/ 72 w 218"/>
                <a:gd name="T49" fmla="*/ 122 h 125"/>
                <a:gd name="T50" fmla="*/ 83 w 218"/>
                <a:gd name="T51" fmla="*/ 114 h 125"/>
                <a:gd name="T52" fmla="*/ 91 w 218"/>
                <a:gd name="T53" fmla="*/ 105 h 125"/>
                <a:gd name="T54" fmla="*/ 100 w 218"/>
                <a:gd name="T55" fmla="*/ 94 h 125"/>
                <a:gd name="T56" fmla="*/ 102 w 218"/>
                <a:gd name="T57" fmla="*/ 83 h 125"/>
                <a:gd name="T58" fmla="*/ 218 w 218"/>
                <a:gd name="T59" fmla="*/ 0 h 125"/>
                <a:gd name="T60" fmla="*/ 78 w 218"/>
                <a:gd name="T61" fmla="*/ 2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25">
                  <a:moveTo>
                    <a:pt x="78" y="28"/>
                  </a:moveTo>
                  <a:lnTo>
                    <a:pt x="78" y="28"/>
                  </a:lnTo>
                  <a:lnTo>
                    <a:pt x="67" y="25"/>
                  </a:lnTo>
                  <a:lnTo>
                    <a:pt x="56" y="23"/>
                  </a:lnTo>
                  <a:lnTo>
                    <a:pt x="42" y="23"/>
                  </a:lnTo>
                  <a:lnTo>
                    <a:pt x="31" y="25"/>
                  </a:lnTo>
                  <a:lnTo>
                    <a:pt x="31" y="25"/>
                  </a:lnTo>
                  <a:lnTo>
                    <a:pt x="22" y="31"/>
                  </a:lnTo>
                  <a:lnTo>
                    <a:pt x="14" y="39"/>
                  </a:lnTo>
                  <a:lnTo>
                    <a:pt x="9" y="47"/>
                  </a:lnTo>
                  <a:lnTo>
                    <a:pt x="3" y="56"/>
                  </a:lnTo>
                  <a:lnTo>
                    <a:pt x="0" y="64"/>
                  </a:lnTo>
                  <a:lnTo>
                    <a:pt x="0" y="75"/>
                  </a:lnTo>
                  <a:lnTo>
                    <a:pt x="0" y="86"/>
                  </a:lnTo>
                  <a:lnTo>
                    <a:pt x="3" y="94"/>
                  </a:lnTo>
                  <a:lnTo>
                    <a:pt x="3" y="94"/>
                  </a:lnTo>
                  <a:lnTo>
                    <a:pt x="9" y="103"/>
                  </a:lnTo>
                  <a:lnTo>
                    <a:pt x="17" y="111"/>
                  </a:lnTo>
                  <a:lnTo>
                    <a:pt x="22" y="119"/>
                  </a:lnTo>
                  <a:lnTo>
                    <a:pt x="33" y="122"/>
                  </a:lnTo>
                  <a:lnTo>
                    <a:pt x="42" y="125"/>
                  </a:lnTo>
                  <a:lnTo>
                    <a:pt x="53" y="125"/>
                  </a:lnTo>
                  <a:lnTo>
                    <a:pt x="61" y="125"/>
                  </a:lnTo>
                  <a:lnTo>
                    <a:pt x="72" y="122"/>
                  </a:lnTo>
                  <a:lnTo>
                    <a:pt x="72" y="122"/>
                  </a:lnTo>
                  <a:lnTo>
                    <a:pt x="83" y="114"/>
                  </a:lnTo>
                  <a:lnTo>
                    <a:pt x="91" y="105"/>
                  </a:lnTo>
                  <a:lnTo>
                    <a:pt x="100" y="94"/>
                  </a:lnTo>
                  <a:lnTo>
                    <a:pt x="102" y="83"/>
                  </a:lnTo>
                  <a:lnTo>
                    <a:pt x="218" y="0"/>
                  </a:lnTo>
                  <a:lnTo>
                    <a:pt x="7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78">
              <a:extLst>
                <a:ext uri="{FF2B5EF4-FFF2-40B4-BE49-F238E27FC236}">
                  <a16:creationId xmlns:a16="http://schemas.microsoft.com/office/drawing/2014/main" id="{BE800A34-8DC4-EB47-3919-FFCF900BF3E7}"/>
                </a:ext>
              </a:extLst>
            </p:cNvPr>
            <p:cNvSpPr>
              <a:spLocks noEditPoints="1"/>
            </p:cNvSpPr>
            <p:nvPr/>
          </p:nvSpPr>
          <p:spPr bwMode="auto">
            <a:xfrm>
              <a:off x="2779424" y="5134423"/>
              <a:ext cx="217817" cy="219289"/>
            </a:xfrm>
            <a:custGeom>
              <a:avLst/>
              <a:gdLst>
                <a:gd name="T0" fmla="*/ 202 w 444"/>
                <a:gd name="T1" fmla="*/ 0 h 447"/>
                <a:gd name="T2" fmla="*/ 135 w 444"/>
                <a:gd name="T3" fmla="*/ 16 h 447"/>
                <a:gd name="T4" fmla="*/ 83 w 444"/>
                <a:gd name="T5" fmla="*/ 49 h 447"/>
                <a:gd name="T6" fmla="*/ 39 w 444"/>
                <a:gd name="T7" fmla="*/ 99 h 447"/>
                <a:gd name="T8" fmla="*/ 11 w 444"/>
                <a:gd name="T9" fmla="*/ 157 h 447"/>
                <a:gd name="T10" fmla="*/ 0 w 444"/>
                <a:gd name="T11" fmla="*/ 223 h 447"/>
                <a:gd name="T12" fmla="*/ 6 w 444"/>
                <a:gd name="T13" fmla="*/ 267 h 447"/>
                <a:gd name="T14" fmla="*/ 28 w 444"/>
                <a:gd name="T15" fmla="*/ 328 h 447"/>
                <a:gd name="T16" fmla="*/ 66 w 444"/>
                <a:gd name="T17" fmla="*/ 380 h 447"/>
                <a:gd name="T18" fmla="*/ 116 w 444"/>
                <a:gd name="T19" fmla="*/ 419 h 447"/>
                <a:gd name="T20" fmla="*/ 180 w 444"/>
                <a:gd name="T21" fmla="*/ 441 h 447"/>
                <a:gd name="T22" fmla="*/ 224 w 444"/>
                <a:gd name="T23" fmla="*/ 447 h 447"/>
                <a:gd name="T24" fmla="*/ 290 w 444"/>
                <a:gd name="T25" fmla="*/ 436 h 447"/>
                <a:gd name="T26" fmla="*/ 348 w 444"/>
                <a:gd name="T27" fmla="*/ 408 h 447"/>
                <a:gd name="T28" fmla="*/ 395 w 444"/>
                <a:gd name="T29" fmla="*/ 364 h 447"/>
                <a:gd name="T30" fmla="*/ 428 w 444"/>
                <a:gd name="T31" fmla="*/ 309 h 447"/>
                <a:gd name="T32" fmla="*/ 444 w 444"/>
                <a:gd name="T33" fmla="*/ 245 h 447"/>
                <a:gd name="T34" fmla="*/ 444 w 444"/>
                <a:gd name="T35" fmla="*/ 198 h 447"/>
                <a:gd name="T36" fmla="*/ 428 w 444"/>
                <a:gd name="T37" fmla="*/ 135 h 447"/>
                <a:gd name="T38" fmla="*/ 395 w 444"/>
                <a:gd name="T39" fmla="*/ 80 h 447"/>
                <a:gd name="T40" fmla="*/ 348 w 444"/>
                <a:gd name="T41" fmla="*/ 38 h 447"/>
                <a:gd name="T42" fmla="*/ 290 w 444"/>
                <a:gd name="T43" fmla="*/ 11 h 447"/>
                <a:gd name="T44" fmla="*/ 224 w 444"/>
                <a:gd name="T45" fmla="*/ 0 h 447"/>
                <a:gd name="T46" fmla="*/ 268 w 444"/>
                <a:gd name="T47" fmla="*/ 196 h 447"/>
                <a:gd name="T48" fmla="*/ 309 w 444"/>
                <a:gd name="T49" fmla="*/ 220 h 447"/>
                <a:gd name="T50" fmla="*/ 312 w 444"/>
                <a:gd name="T51" fmla="*/ 281 h 447"/>
                <a:gd name="T52" fmla="*/ 309 w 444"/>
                <a:gd name="T53" fmla="*/ 298 h 447"/>
                <a:gd name="T54" fmla="*/ 268 w 444"/>
                <a:gd name="T55" fmla="*/ 323 h 447"/>
                <a:gd name="T56" fmla="*/ 246 w 444"/>
                <a:gd name="T57" fmla="*/ 358 h 447"/>
                <a:gd name="T58" fmla="*/ 232 w 444"/>
                <a:gd name="T59" fmla="*/ 383 h 447"/>
                <a:gd name="T60" fmla="*/ 210 w 444"/>
                <a:gd name="T61" fmla="*/ 383 h 447"/>
                <a:gd name="T62" fmla="*/ 196 w 444"/>
                <a:gd name="T63" fmla="*/ 358 h 447"/>
                <a:gd name="T64" fmla="*/ 157 w 444"/>
                <a:gd name="T65" fmla="*/ 323 h 447"/>
                <a:gd name="T66" fmla="*/ 133 w 444"/>
                <a:gd name="T67" fmla="*/ 306 h 447"/>
                <a:gd name="T68" fmla="*/ 133 w 444"/>
                <a:gd name="T69" fmla="*/ 284 h 447"/>
                <a:gd name="T70" fmla="*/ 157 w 444"/>
                <a:gd name="T71" fmla="*/ 270 h 447"/>
                <a:gd name="T72" fmla="*/ 174 w 444"/>
                <a:gd name="T73" fmla="*/ 248 h 447"/>
                <a:gd name="T74" fmla="*/ 144 w 444"/>
                <a:gd name="T75" fmla="*/ 234 h 447"/>
                <a:gd name="T76" fmla="*/ 130 w 444"/>
                <a:gd name="T77" fmla="*/ 207 h 447"/>
                <a:gd name="T78" fmla="*/ 130 w 444"/>
                <a:gd name="T79" fmla="*/ 151 h 447"/>
                <a:gd name="T80" fmla="*/ 157 w 444"/>
                <a:gd name="T81" fmla="*/ 124 h 447"/>
                <a:gd name="T82" fmla="*/ 196 w 444"/>
                <a:gd name="T83" fmla="*/ 91 h 447"/>
                <a:gd name="T84" fmla="*/ 202 w 444"/>
                <a:gd name="T85" fmla="*/ 71 h 447"/>
                <a:gd name="T86" fmla="*/ 221 w 444"/>
                <a:gd name="T87" fmla="*/ 63 h 447"/>
                <a:gd name="T88" fmla="*/ 246 w 444"/>
                <a:gd name="T89" fmla="*/ 80 h 447"/>
                <a:gd name="T90" fmla="*/ 284 w 444"/>
                <a:gd name="T91" fmla="*/ 121 h 447"/>
                <a:gd name="T92" fmla="*/ 304 w 444"/>
                <a:gd name="T93" fmla="*/ 129 h 447"/>
                <a:gd name="T94" fmla="*/ 312 w 444"/>
                <a:gd name="T95" fmla="*/ 146 h 447"/>
                <a:gd name="T96" fmla="*/ 295 w 444"/>
                <a:gd name="T97" fmla="*/ 171 h 447"/>
                <a:gd name="T98" fmla="*/ 182 w 444"/>
                <a:gd name="T99" fmla="*/ 19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4" h="447">
                  <a:moveTo>
                    <a:pt x="224" y="0"/>
                  </a:moveTo>
                  <a:lnTo>
                    <a:pt x="224" y="0"/>
                  </a:lnTo>
                  <a:lnTo>
                    <a:pt x="202" y="0"/>
                  </a:lnTo>
                  <a:lnTo>
                    <a:pt x="180" y="5"/>
                  </a:lnTo>
                  <a:lnTo>
                    <a:pt x="157" y="11"/>
                  </a:lnTo>
                  <a:lnTo>
                    <a:pt x="135" y="16"/>
                  </a:lnTo>
                  <a:lnTo>
                    <a:pt x="116" y="27"/>
                  </a:lnTo>
                  <a:lnTo>
                    <a:pt x="100" y="38"/>
                  </a:lnTo>
                  <a:lnTo>
                    <a:pt x="83" y="49"/>
                  </a:lnTo>
                  <a:lnTo>
                    <a:pt x="66" y="66"/>
                  </a:lnTo>
                  <a:lnTo>
                    <a:pt x="53" y="80"/>
                  </a:lnTo>
                  <a:lnTo>
                    <a:pt x="39" y="99"/>
                  </a:lnTo>
                  <a:lnTo>
                    <a:pt x="28" y="116"/>
                  </a:lnTo>
                  <a:lnTo>
                    <a:pt x="20" y="135"/>
                  </a:lnTo>
                  <a:lnTo>
                    <a:pt x="11" y="157"/>
                  </a:lnTo>
                  <a:lnTo>
                    <a:pt x="6" y="176"/>
                  </a:lnTo>
                  <a:lnTo>
                    <a:pt x="3" y="198"/>
                  </a:lnTo>
                  <a:lnTo>
                    <a:pt x="0" y="223"/>
                  </a:lnTo>
                  <a:lnTo>
                    <a:pt x="0" y="223"/>
                  </a:lnTo>
                  <a:lnTo>
                    <a:pt x="3" y="245"/>
                  </a:lnTo>
                  <a:lnTo>
                    <a:pt x="6" y="267"/>
                  </a:lnTo>
                  <a:lnTo>
                    <a:pt x="11" y="289"/>
                  </a:lnTo>
                  <a:lnTo>
                    <a:pt x="20" y="309"/>
                  </a:lnTo>
                  <a:lnTo>
                    <a:pt x="28" y="328"/>
                  </a:lnTo>
                  <a:lnTo>
                    <a:pt x="39" y="347"/>
                  </a:lnTo>
                  <a:lnTo>
                    <a:pt x="53" y="364"/>
                  </a:lnTo>
                  <a:lnTo>
                    <a:pt x="66" y="380"/>
                  </a:lnTo>
                  <a:lnTo>
                    <a:pt x="83" y="394"/>
                  </a:lnTo>
                  <a:lnTo>
                    <a:pt x="100" y="408"/>
                  </a:lnTo>
                  <a:lnTo>
                    <a:pt x="116" y="419"/>
                  </a:lnTo>
                  <a:lnTo>
                    <a:pt x="135" y="427"/>
                  </a:lnTo>
                  <a:lnTo>
                    <a:pt x="157" y="436"/>
                  </a:lnTo>
                  <a:lnTo>
                    <a:pt x="180" y="441"/>
                  </a:lnTo>
                  <a:lnTo>
                    <a:pt x="202" y="444"/>
                  </a:lnTo>
                  <a:lnTo>
                    <a:pt x="224" y="447"/>
                  </a:lnTo>
                  <a:lnTo>
                    <a:pt x="224" y="447"/>
                  </a:lnTo>
                  <a:lnTo>
                    <a:pt x="246" y="444"/>
                  </a:lnTo>
                  <a:lnTo>
                    <a:pt x="268" y="441"/>
                  </a:lnTo>
                  <a:lnTo>
                    <a:pt x="290" y="436"/>
                  </a:lnTo>
                  <a:lnTo>
                    <a:pt x="309" y="427"/>
                  </a:lnTo>
                  <a:lnTo>
                    <a:pt x="329" y="419"/>
                  </a:lnTo>
                  <a:lnTo>
                    <a:pt x="348" y="408"/>
                  </a:lnTo>
                  <a:lnTo>
                    <a:pt x="364" y="394"/>
                  </a:lnTo>
                  <a:lnTo>
                    <a:pt x="381" y="380"/>
                  </a:lnTo>
                  <a:lnTo>
                    <a:pt x="395" y="364"/>
                  </a:lnTo>
                  <a:lnTo>
                    <a:pt x="406" y="347"/>
                  </a:lnTo>
                  <a:lnTo>
                    <a:pt x="417" y="328"/>
                  </a:lnTo>
                  <a:lnTo>
                    <a:pt x="428" y="309"/>
                  </a:lnTo>
                  <a:lnTo>
                    <a:pt x="433" y="289"/>
                  </a:lnTo>
                  <a:lnTo>
                    <a:pt x="439" y="267"/>
                  </a:lnTo>
                  <a:lnTo>
                    <a:pt x="444" y="245"/>
                  </a:lnTo>
                  <a:lnTo>
                    <a:pt x="444" y="223"/>
                  </a:lnTo>
                  <a:lnTo>
                    <a:pt x="444" y="223"/>
                  </a:lnTo>
                  <a:lnTo>
                    <a:pt x="444" y="198"/>
                  </a:lnTo>
                  <a:lnTo>
                    <a:pt x="439" y="176"/>
                  </a:lnTo>
                  <a:lnTo>
                    <a:pt x="433" y="157"/>
                  </a:lnTo>
                  <a:lnTo>
                    <a:pt x="428" y="135"/>
                  </a:lnTo>
                  <a:lnTo>
                    <a:pt x="417" y="116"/>
                  </a:lnTo>
                  <a:lnTo>
                    <a:pt x="406" y="99"/>
                  </a:lnTo>
                  <a:lnTo>
                    <a:pt x="395" y="80"/>
                  </a:lnTo>
                  <a:lnTo>
                    <a:pt x="381" y="66"/>
                  </a:lnTo>
                  <a:lnTo>
                    <a:pt x="364" y="49"/>
                  </a:lnTo>
                  <a:lnTo>
                    <a:pt x="348" y="38"/>
                  </a:lnTo>
                  <a:lnTo>
                    <a:pt x="329" y="27"/>
                  </a:lnTo>
                  <a:lnTo>
                    <a:pt x="309" y="16"/>
                  </a:lnTo>
                  <a:lnTo>
                    <a:pt x="290" y="11"/>
                  </a:lnTo>
                  <a:lnTo>
                    <a:pt x="268" y="5"/>
                  </a:lnTo>
                  <a:lnTo>
                    <a:pt x="246" y="0"/>
                  </a:lnTo>
                  <a:lnTo>
                    <a:pt x="224" y="0"/>
                  </a:lnTo>
                  <a:lnTo>
                    <a:pt x="224" y="0"/>
                  </a:lnTo>
                  <a:close/>
                  <a:moveTo>
                    <a:pt x="268" y="196"/>
                  </a:moveTo>
                  <a:lnTo>
                    <a:pt x="268" y="196"/>
                  </a:lnTo>
                  <a:lnTo>
                    <a:pt x="284" y="198"/>
                  </a:lnTo>
                  <a:lnTo>
                    <a:pt x="298" y="207"/>
                  </a:lnTo>
                  <a:lnTo>
                    <a:pt x="309" y="220"/>
                  </a:lnTo>
                  <a:lnTo>
                    <a:pt x="312" y="226"/>
                  </a:lnTo>
                  <a:lnTo>
                    <a:pt x="312" y="234"/>
                  </a:lnTo>
                  <a:lnTo>
                    <a:pt x="312" y="281"/>
                  </a:lnTo>
                  <a:lnTo>
                    <a:pt x="312" y="281"/>
                  </a:lnTo>
                  <a:lnTo>
                    <a:pt x="312" y="289"/>
                  </a:lnTo>
                  <a:lnTo>
                    <a:pt x="309" y="298"/>
                  </a:lnTo>
                  <a:lnTo>
                    <a:pt x="298" y="309"/>
                  </a:lnTo>
                  <a:lnTo>
                    <a:pt x="284" y="317"/>
                  </a:lnTo>
                  <a:lnTo>
                    <a:pt x="268" y="323"/>
                  </a:lnTo>
                  <a:lnTo>
                    <a:pt x="246" y="323"/>
                  </a:lnTo>
                  <a:lnTo>
                    <a:pt x="246" y="358"/>
                  </a:lnTo>
                  <a:lnTo>
                    <a:pt x="246" y="358"/>
                  </a:lnTo>
                  <a:lnTo>
                    <a:pt x="246" y="369"/>
                  </a:lnTo>
                  <a:lnTo>
                    <a:pt x="240" y="378"/>
                  </a:lnTo>
                  <a:lnTo>
                    <a:pt x="232" y="383"/>
                  </a:lnTo>
                  <a:lnTo>
                    <a:pt x="221" y="386"/>
                  </a:lnTo>
                  <a:lnTo>
                    <a:pt x="221" y="386"/>
                  </a:lnTo>
                  <a:lnTo>
                    <a:pt x="210" y="383"/>
                  </a:lnTo>
                  <a:lnTo>
                    <a:pt x="202" y="378"/>
                  </a:lnTo>
                  <a:lnTo>
                    <a:pt x="196" y="369"/>
                  </a:lnTo>
                  <a:lnTo>
                    <a:pt x="196" y="358"/>
                  </a:lnTo>
                  <a:lnTo>
                    <a:pt x="196" y="323"/>
                  </a:lnTo>
                  <a:lnTo>
                    <a:pt x="157" y="323"/>
                  </a:lnTo>
                  <a:lnTo>
                    <a:pt x="157" y="323"/>
                  </a:lnTo>
                  <a:lnTo>
                    <a:pt x="146" y="320"/>
                  </a:lnTo>
                  <a:lnTo>
                    <a:pt x="138" y="314"/>
                  </a:lnTo>
                  <a:lnTo>
                    <a:pt x="133" y="306"/>
                  </a:lnTo>
                  <a:lnTo>
                    <a:pt x="130" y="295"/>
                  </a:lnTo>
                  <a:lnTo>
                    <a:pt x="130" y="295"/>
                  </a:lnTo>
                  <a:lnTo>
                    <a:pt x="133" y="284"/>
                  </a:lnTo>
                  <a:lnTo>
                    <a:pt x="138" y="276"/>
                  </a:lnTo>
                  <a:lnTo>
                    <a:pt x="146" y="270"/>
                  </a:lnTo>
                  <a:lnTo>
                    <a:pt x="157" y="270"/>
                  </a:lnTo>
                  <a:lnTo>
                    <a:pt x="260" y="270"/>
                  </a:lnTo>
                  <a:lnTo>
                    <a:pt x="260" y="248"/>
                  </a:lnTo>
                  <a:lnTo>
                    <a:pt x="174" y="248"/>
                  </a:lnTo>
                  <a:lnTo>
                    <a:pt x="174" y="248"/>
                  </a:lnTo>
                  <a:lnTo>
                    <a:pt x="157" y="245"/>
                  </a:lnTo>
                  <a:lnTo>
                    <a:pt x="144" y="234"/>
                  </a:lnTo>
                  <a:lnTo>
                    <a:pt x="133" y="223"/>
                  </a:lnTo>
                  <a:lnTo>
                    <a:pt x="130" y="215"/>
                  </a:lnTo>
                  <a:lnTo>
                    <a:pt x="130" y="207"/>
                  </a:lnTo>
                  <a:lnTo>
                    <a:pt x="130" y="160"/>
                  </a:lnTo>
                  <a:lnTo>
                    <a:pt x="130" y="160"/>
                  </a:lnTo>
                  <a:lnTo>
                    <a:pt x="130" y="151"/>
                  </a:lnTo>
                  <a:lnTo>
                    <a:pt x="133" y="146"/>
                  </a:lnTo>
                  <a:lnTo>
                    <a:pt x="144" y="132"/>
                  </a:lnTo>
                  <a:lnTo>
                    <a:pt x="157" y="124"/>
                  </a:lnTo>
                  <a:lnTo>
                    <a:pt x="174" y="121"/>
                  </a:lnTo>
                  <a:lnTo>
                    <a:pt x="196" y="121"/>
                  </a:lnTo>
                  <a:lnTo>
                    <a:pt x="196" y="91"/>
                  </a:lnTo>
                  <a:lnTo>
                    <a:pt x="196" y="91"/>
                  </a:lnTo>
                  <a:lnTo>
                    <a:pt x="196" y="80"/>
                  </a:lnTo>
                  <a:lnTo>
                    <a:pt x="202" y="71"/>
                  </a:lnTo>
                  <a:lnTo>
                    <a:pt x="210" y="66"/>
                  </a:lnTo>
                  <a:lnTo>
                    <a:pt x="221" y="63"/>
                  </a:lnTo>
                  <a:lnTo>
                    <a:pt x="221" y="63"/>
                  </a:lnTo>
                  <a:lnTo>
                    <a:pt x="232" y="66"/>
                  </a:lnTo>
                  <a:lnTo>
                    <a:pt x="240" y="71"/>
                  </a:lnTo>
                  <a:lnTo>
                    <a:pt x="246" y="80"/>
                  </a:lnTo>
                  <a:lnTo>
                    <a:pt x="246" y="91"/>
                  </a:lnTo>
                  <a:lnTo>
                    <a:pt x="246" y="121"/>
                  </a:lnTo>
                  <a:lnTo>
                    <a:pt x="284" y="121"/>
                  </a:lnTo>
                  <a:lnTo>
                    <a:pt x="284" y="121"/>
                  </a:lnTo>
                  <a:lnTo>
                    <a:pt x="295" y="124"/>
                  </a:lnTo>
                  <a:lnTo>
                    <a:pt x="304" y="129"/>
                  </a:lnTo>
                  <a:lnTo>
                    <a:pt x="309" y="138"/>
                  </a:lnTo>
                  <a:lnTo>
                    <a:pt x="312" y="146"/>
                  </a:lnTo>
                  <a:lnTo>
                    <a:pt x="312" y="146"/>
                  </a:lnTo>
                  <a:lnTo>
                    <a:pt x="309" y="157"/>
                  </a:lnTo>
                  <a:lnTo>
                    <a:pt x="304" y="165"/>
                  </a:lnTo>
                  <a:lnTo>
                    <a:pt x="295" y="171"/>
                  </a:lnTo>
                  <a:lnTo>
                    <a:pt x="284" y="174"/>
                  </a:lnTo>
                  <a:lnTo>
                    <a:pt x="182" y="174"/>
                  </a:lnTo>
                  <a:lnTo>
                    <a:pt x="182" y="196"/>
                  </a:lnTo>
                  <a:lnTo>
                    <a:pt x="268"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CA07F659-3BC6-6086-EDD1-77F9703DE25E}"/>
              </a:ext>
            </a:extLst>
          </p:cNvPr>
          <p:cNvGrpSpPr/>
          <p:nvPr/>
        </p:nvGrpSpPr>
        <p:grpSpPr>
          <a:xfrm>
            <a:off x="2357828" y="4912811"/>
            <a:ext cx="499409" cy="434652"/>
            <a:chOff x="2106841" y="1246585"/>
            <a:chExt cx="499409" cy="434652"/>
          </a:xfrm>
          <a:solidFill>
            <a:schemeClr val="bg1"/>
          </a:solidFill>
        </p:grpSpPr>
        <p:sp>
          <p:nvSpPr>
            <p:cNvPr id="56" name="Freeform 48">
              <a:extLst>
                <a:ext uri="{FF2B5EF4-FFF2-40B4-BE49-F238E27FC236}">
                  <a16:creationId xmlns:a16="http://schemas.microsoft.com/office/drawing/2014/main" id="{DB6358AC-E71F-2F12-FB28-19A975F662FC}"/>
                </a:ext>
              </a:extLst>
            </p:cNvPr>
            <p:cNvSpPr>
              <a:spLocks noEditPoints="1"/>
            </p:cNvSpPr>
            <p:nvPr/>
          </p:nvSpPr>
          <p:spPr bwMode="auto">
            <a:xfrm>
              <a:off x="2407075" y="1246585"/>
              <a:ext cx="199175" cy="198685"/>
            </a:xfrm>
            <a:custGeom>
              <a:avLst/>
              <a:gdLst>
                <a:gd name="T0" fmla="*/ 406 w 406"/>
                <a:gd name="T1" fmla="*/ 179 h 405"/>
                <a:gd name="T2" fmla="*/ 367 w 406"/>
                <a:gd name="T3" fmla="*/ 165 h 405"/>
                <a:gd name="T4" fmla="*/ 345 w 406"/>
                <a:gd name="T5" fmla="*/ 113 h 405"/>
                <a:gd name="T6" fmla="*/ 331 w 406"/>
                <a:gd name="T7" fmla="*/ 44 h 405"/>
                <a:gd name="T8" fmla="*/ 293 w 406"/>
                <a:gd name="T9" fmla="*/ 60 h 405"/>
                <a:gd name="T10" fmla="*/ 240 w 406"/>
                <a:gd name="T11" fmla="*/ 41 h 405"/>
                <a:gd name="T12" fmla="*/ 180 w 406"/>
                <a:gd name="T13" fmla="*/ 0 h 405"/>
                <a:gd name="T14" fmla="*/ 166 w 406"/>
                <a:gd name="T15" fmla="*/ 41 h 405"/>
                <a:gd name="T16" fmla="*/ 116 w 406"/>
                <a:gd name="T17" fmla="*/ 60 h 405"/>
                <a:gd name="T18" fmla="*/ 44 w 406"/>
                <a:gd name="T19" fmla="*/ 77 h 405"/>
                <a:gd name="T20" fmla="*/ 64 w 406"/>
                <a:gd name="T21" fmla="*/ 113 h 405"/>
                <a:gd name="T22" fmla="*/ 42 w 406"/>
                <a:gd name="T23" fmla="*/ 165 h 405"/>
                <a:gd name="T24" fmla="*/ 0 w 406"/>
                <a:gd name="T25" fmla="*/ 226 h 405"/>
                <a:gd name="T26" fmla="*/ 42 w 406"/>
                <a:gd name="T27" fmla="*/ 240 h 405"/>
                <a:gd name="T28" fmla="*/ 64 w 406"/>
                <a:gd name="T29" fmla="*/ 292 h 405"/>
                <a:gd name="T30" fmla="*/ 78 w 406"/>
                <a:gd name="T31" fmla="*/ 361 h 405"/>
                <a:gd name="T32" fmla="*/ 116 w 406"/>
                <a:gd name="T33" fmla="*/ 345 h 405"/>
                <a:gd name="T34" fmla="*/ 166 w 406"/>
                <a:gd name="T35" fmla="*/ 364 h 405"/>
                <a:gd name="T36" fmla="*/ 227 w 406"/>
                <a:gd name="T37" fmla="*/ 405 h 405"/>
                <a:gd name="T38" fmla="*/ 240 w 406"/>
                <a:gd name="T39" fmla="*/ 364 h 405"/>
                <a:gd name="T40" fmla="*/ 293 w 406"/>
                <a:gd name="T41" fmla="*/ 345 h 405"/>
                <a:gd name="T42" fmla="*/ 365 w 406"/>
                <a:gd name="T43" fmla="*/ 328 h 405"/>
                <a:gd name="T44" fmla="*/ 345 w 406"/>
                <a:gd name="T45" fmla="*/ 292 h 405"/>
                <a:gd name="T46" fmla="*/ 367 w 406"/>
                <a:gd name="T47" fmla="*/ 240 h 405"/>
                <a:gd name="T48" fmla="*/ 205 w 406"/>
                <a:gd name="T49" fmla="*/ 292 h 405"/>
                <a:gd name="T50" fmla="*/ 185 w 406"/>
                <a:gd name="T51" fmla="*/ 289 h 405"/>
                <a:gd name="T52" fmla="*/ 155 w 406"/>
                <a:gd name="T53" fmla="*/ 276 h 405"/>
                <a:gd name="T54" fmla="*/ 130 w 406"/>
                <a:gd name="T55" fmla="*/ 254 h 405"/>
                <a:gd name="T56" fmla="*/ 116 w 406"/>
                <a:gd name="T57" fmla="*/ 220 h 405"/>
                <a:gd name="T58" fmla="*/ 116 w 406"/>
                <a:gd name="T59" fmla="*/ 204 h 405"/>
                <a:gd name="T60" fmla="*/ 122 w 406"/>
                <a:gd name="T61" fmla="*/ 168 h 405"/>
                <a:gd name="T62" fmla="*/ 141 w 406"/>
                <a:gd name="T63" fmla="*/ 140 h 405"/>
                <a:gd name="T64" fmla="*/ 169 w 406"/>
                <a:gd name="T65" fmla="*/ 121 h 405"/>
                <a:gd name="T66" fmla="*/ 205 w 406"/>
                <a:gd name="T67" fmla="*/ 113 h 405"/>
                <a:gd name="T68" fmla="*/ 221 w 406"/>
                <a:gd name="T69" fmla="*/ 116 h 405"/>
                <a:gd name="T70" fmla="*/ 254 w 406"/>
                <a:gd name="T71" fmla="*/ 129 h 405"/>
                <a:gd name="T72" fmla="*/ 279 w 406"/>
                <a:gd name="T73" fmla="*/ 154 h 405"/>
                <a:gd name="T74" fmla="*/ 290 w 406"/>
                <a:gd name="T75" fmla="*/ 185 h 405"/>
                <a:gd name="T76" fmla="*/ 293 w 406"/>
                <a:gd name="T77" fmla="*/ 204 h 405"/>
                <a:gd name="T78" fmla="*/ 287 w 406"/>
                <a:gd name="T79" fmla="*/ 237 h 405"/>
                <a:gd name="T80" fmla="*/ 268 w 406"/>
                <a:gd name="T81" fmla="*/ 265 h 405"/>
                <a:gd name="T82" fmla="*/ 238 w 406"/>
                <a:gd name="T83" fmla="*/ 284 h 405"/>
                <a:gd name="T84" fmla="*/ 205 w 406"/>
                <a:gd name="T85" fmla="*/ 29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6" h="405">
                  <a:moveTo>
                    <a:pt x="406" y="226"/>
                  </a:moveTo>
                  <a:lnTo>
                    <a:pt x="406" y="179"/>
                  </a:lnTo>
                  <a:lnTo>
                    <a:pt x="367" y="165"/>
                  </a:lnTo>
                  <a:lnTo>
                    <a:pt x="367" y="165"/>
                  </a:lnTo>
                  <a:lnTo>
                    <a:pt x="359" y="138"/>
                  </a:lnTo>
                  <a:lnTo>
                    <a:pt x="345" y="113"/>
                  </a:lnTo>
                  <a:lnTo>
                    <a:pt x="365" y="77"/>
                  </a:lnTo>
                  <a:lnTo>
                    <a:pt x="331" y="44"/>
                  </a:lnTo>
                  <a:lnTo>
                    <a:pt x="293" y="60"/>
                  </a:lnTo>
                  <a:lnTo>
                    <a:pt x="293" y="60"/>
                  </a:lnTo>
                  <a:lnTo>
                    <a:pt x="268" y="49"/>
                  </a:lnTo>
                  <a:lnTo>
                    <a:pt x="240" y="41"/>
                  </a:lnTo>
                  <a:lnTo>
                    <a:pt x="227" y="0"/>
                  </a:lnTo>
                  <a:lnTo>
                    <a:pt x="180" y="0"/>
                  </a:lnTo>
                  <a:lnTo>
                    <a:pt x="166" y="41"/>
                  </a:lnTo>
                  <a:lnTo>
                    <a:pt x="166" y="41"/>
                  </a:lnTo>
                  <a:lnTo>
                    <a:pt x="141" y="49"/>
                  </a:lnTo>
                  <a:lnTo>
                    <a:pt x="116" y="60"/>
                  </a:lnTo>
                  <a:lnTo>
                    <a:pt x="78" y="44"/>
                  </a:lnTo>
                  <a:lnTo>
                    <a:pt x="44" y="77"/>
                  </a:lnTo>
                  <a:lnTo>
                    <a:pt x="64" y="113"/>
                  </a:lnTo>
                  <a:lnTo>
                    <a:pt x="64" y="113"/>
                  </a:lnTo>
                  <a:lnTo>
                    <a:pt x="50" y="138"/>
                  </a:lnTo>
                  <a:lnTo>
                    <a:pt x="42" y="165"/>
                  </a:lnTo>
                  <a:lnTo>
                    <a:pt x="0" y="179"/>
                  </a:lnTo>
                  <a:lnTo>
                    <a:pt x="0" y="226"/>
                  </a:lnTo>
                  <a:lnTo>
                    <a:pt x="42" y="240"/>
                  </a:lnTo>
                  <a:lnTo>
                    <a:pt x="42" y="240"/>
                  </a:lnTo>
                  <a:lnTo>
                    <a:pt x="50" y="267"/>
                  </a:lnTo>
                  <a:lnTo>
                    <a:pt x="64" y="292"/>
                  </a:lnTo>
                  <a:lnTo>
                    <a:pt x="44" y="328"/>
                  </a:lnTo>
                  <a:lnTo>
                    <a:pt x="78" y="361"/>
                  </a:lnTo>
                  <a:lnTo>
                    <a:pt x="116" y="345"/>
                  </a:lnTo>
                  <a:lnTo>
                    <a:pt x="116" y="345"/>
                  </a:lnTo>
                  <a:lnTo>
                    <a:pt x="141" y="356"/>
                  </a:lnTo>
                  <a:lnTo>
                    <a:pt x="166" y="364"/>
                  </a:lnTo>
                  <a:lnTo>
                    <a:pt x="180" y="405"/>
                  </a:lnTo>
                  <a:lnTo>
                    <a:pt x="227" y="405"/>
                  </a:lnTo>
                  <a:lnTo>
                    <a:pt x="240" y="364"/>
                  </a:lnTo>
                  <a:lnTo>
                    <a:pt x="240" y="364"/>
                  </a:lnTo>
                  <a:lnTo>
                    <a:pt x="268" y="356"/>
                  </a:lnTo>
                  <a:lnTo>
                    <a:pt x="293" y="345"/>
                  </a:lnTo>
                  <a:lnTo>
                    <a:pt x="331" y="361"/>
                  </a:lnTo>
                  <a:lnTo>
                    <a:pt x="365" y="328"/>
                  </a:lnTo>
                  <a:lnTo>
                    <a:pt x="345" y="292"/>
                  </a:lnTo>
                  <a:lnTo>
                    <a:pt x="345" y="292"/>
                  </a:lnTo>
                  <a:lnTo>
                    <a:pt x="359" y="267"/>
                  </a:lnTo>
                  <a:lnTo>
                    <a:pt x="367" y="240"/>
                  </a:lnTo>
                  <a:lnTo>
                    <a:pt x="406" y="226"/>
                  </a:lnTo>
                  <a:close/>
                  <a:moveTo>
                    <a:pt x="205" y="292"/>
                  </a:moveTo>
                  <a:lnTo>
                    <a:pt x="205" y="292"/>
                  </a:lnTo>
                  <a:lnTo>
                    <a:pt x="185" y="289"/>
                  </a:lnTo>
                  <a:lnTo>
                    <a:pt x="169" y="284"/>
                  </a:lnTo>
                  <a:lnTo>
                    <a:pt x="155" y="276"/>
                  </a:lnTo>
                  <a:lnTo>
                    <a:pt x="141" y="265"/>
                  </a:lnTo>
                  <a:lnTo>
                    <a:pt x="130" y="254"/>
                  </a:lnTo>
                  <a:lnTo>
                    <a:pt x="122" y="237"/>
                  </a:lnTo>
                  <a:lnTo>
                    <a:pt x="116" y="220"/>
                  </a:lnTo>
                  <a:lnTo>
                    <a:pt x="116" y="204"/>
                  </a:lnTo>
                  <a:lnTo>
                    <a:pt x="116" y="204"/>
                  </a:lnTo>
                  <a:lnTo>
                    <a:pt x="116" y="185"/>
                  </a:lnTo>
                  <a:lnTo>
                    <a:pt x="122" y="168"/>
                  </a:lnTo>
                  <a:lnTo>
                    <a:pt x="130" y="154"/>
                  </a:lnTo>
                  <a:lnTo>
                    <a:pt x="141" y="140"/>
                  </a:lnTo>
                  <a:lnTo>
                    <a:pt x="155" y="129"/>
                  </a:lnTo>
                  <a:lnTo>
                    <a:pt x="169" y="121"/>
                  </a:lnTo>
                  <a:lnTo>
                    <a:pt x="185" y="116"/>
                  </a:lnTo>
                  <a:lnTo>
                    <a:pt x="205" y="113"/>
                  </a:lnTo>
                  <a:lnTo>
                    <a:pt x="205" y="113"/>
                  </a:lnTo>
                  <a:lnTo>
                    <a:pt x="221" y="116"/>
                  </a:lnTo>
                  <a:lnTo>
                    <a:pt x="238" y="121"/>
                  </a:lnTo>
                  <a:lnTo>
                    <a:pt x="254" y="129"/>
                  </a:lnTo>
                  <a:lnTo>
                    <a:pt x="268" y="140"/>
                  </a:lnTo>
                  <a:lnTo>
                    <a:pt x="279" y="154"/>
                  </a:lnTo>
                  <a:lnTo>
                    <a:pt x="287" y="168"/>
                  </a:lnTo>
                  <a:lnTo>
                    <a:pt x="290" y="185"/>
                  </a:lnTo>
                  <a:lnTo>
                    <a:pt x="293" y="204"/>
                  </a:lnTo>
                  <a:lnTo>
                    <a:pt x="293" y="204"/>
                  </a:lnTo>
                  <a:lnTo>
                    <a:pt x="290" y="220"/>
                  </a:lnTo>
                  <a:lnTo>
                    <a:pt x="287" y="237"/>
                  </a:lnTo>
                  <a:lnTo>
                    <a:pt x="279" y="254"/>
                  </a:lnTo>
                  <a:lnTo>
                    <a:pt x="268" y="265"/>
                  </a:lnTo>
                  <a:lnTo>
                    <a:pt x="254" y="276"/>
                  </a:lnTo>
                  <a:lnTo>
                    <a:pt x="238" y="284"/>
                  </a:lnTo>
                  <a:lnTo>
                    <a:pt x="221" y="289"/>
                  </a:lnTo>
                  <a:lnTo>
                    <a:pt x="205" y="292"/>
                  </a:lnTo>
                  <a:lnTo>
                    <a:pt x="20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49">
              <a:extLst>
                <a:ext uri="{FF2B5EF4-FFF2-40B4-BE49-F238E27FC236}">
                  <a16:creationId xmlns:a16="http://schemas.microsoft.com/office/drawing/2014/main" id="{9C85176B-CD4F-1ED2-62B6-F48A3A38762C}"/>
                </a:ext>
              </a:extLst>
            </p:cNvPr>
            <p:cNvSpPr>
              <a:spLocks noEditPoints="1"/>
            </p:cNvSpPr>
            <p:nvPr/>
          </p:nvSpPr>
          <p:spPr bwMode="auto">
            <a:xfrm>
              <a:off x="2106841" y="1302020"/>
              <a:ext cx="136381" cy="136872"/>
            </a:xfrm>
            <a:custGeom>
              <a:avLst/>
              <a:gdLst>
                <a:gd name="T0" fmla="*/ 278 w 278"/>
                <a:gd name="T1" fmla="*/ 124 h 279"/>
                <a:gd name="T2" fmla="*/ 248 w 278"/>
                <a:gd name="T3" fmla="*/ 116 h 279"/>
                <a:gd name="T4" fmla="*/ 234 w 278"/>
                <a:gd name="T5" fmla="*/ 80 h 279"/>
                <a:gd name="T6" fmla="*/ 226 w 278"/>
                <a:gd name="T7" fmla="*/ 30 h 279"/>
                <a:gd name="T8" fmla="*/ 198 w 278"/>
                <a:gd name="T9" fmla="*/ 44 h 279"/>
                <a:gd name="T10" fmla="*/ 163 w 278"/>
                <a:gd name="T11" fmla="*/ 30 h 279"/>
                <a:gd name="T12" fmla="*/ 121 w 278"/>
                <a:gd name="T13" fmla="*/ 0 h 279"/>
                <a:gd name="T14" fmla="*/ 113 w 278"/>
                <a:gd name="T15" fmla="*/ 30 h 279"/>
                <a:gd name="T16" fmla="*/ 77 w 278"/>
                <a:gd name="T17" fmla="*/ 44 h 279"/>
                <a:gd name="T18" fmla="*/ 27 w 278"/>
                <a:gd name="T19" fmla="*/ 52 h 279"/>
                <a:gd name="T20" fmla="*/ 41 w 278"/>
                <a:gd name="T21" fmla="*/ 80 h 279"/>
                <a:gd name="T22" fmla="*/ 27 w 278"/>
                <a:gd name="T23" fmla="*/ 116 h 279"/>
                <a:gd name="T24" fmla="*/ 0 w 278"/>
                <a:gd name="T25" fmla="*/ 157 h 279"/>
                <a:gd name="T26" fmla="*/ 27 w 278"/>
                <a:gd name="T27" fmla="*/ 165 h 279"/>
                <a:gd name="T28" fmla="*/ 41 w 278"/>
                <a:gd name="T29" fmla="*/ 201 h 279"/>
                <a:gd name="T30" fmla="*/ 52 w 278"/>
                <a:gd name="T31" fmla="*/ 251 h 279"/>
                <a:gd name="T32" fmla="*/ 77 w 278"/>
                <a:gd name="T33" fmla="*/ 237 h 279"/>
                <a:gd name="T34" fmla="*/ 113 w 278"/>
                <a:gd name="T35" fmla="*/ 251 h 279"/>
                <a:gd name="T36" fmla="*/ 154 w 278"/>
                <a:gd name="T37" fmla="*/ 279 h 279"/>
                <a:gd name="T38" fmla="*/ 163 w 278"/>
                <a:gd name="T39" fmla="*/ 251 h 279"/>
                <a:gd name="T40" fmla="*/ 198 w 278"/>
                <a:gd name="T41" fmla="*/ 237 h 279"/>
                <a:gd name="T42" fmla="*/ 248 w 278"/>
                <a:gd name="T43" fmla="*/ 226 h 279"/>
                <a:gd name="T44" fmla="*/ 234 w 278"/>
                <a:gd name="T45" fmla="*/ 201 h 279"/>
                <a:gd name="T46" fmla="*/ 248 w 278"/>
                <a:gd name="T47" fmla="*/ 165 h 279"/>
                <a:gd name="T48" fmla="*/ 138 w 278"/>
                <a:gd name="T49" fmla="*/ 201 h 279"/>
                <a:gd name="T50" fmla="*/ 127 w 278"/>
                <a:gd name="T51" fmla="*/ 201 h 279"/>
                <a:gd name="T52" fmla="*/ 105 w 278"/>
                <a:gd name="T53" fmla="*/ 190 h 279"/>
                <a:gd name="T54" fmla="*/ 88 w 278"/>
                <a:gd name="T55" fmla="*/ 174 h 279"/>
                <a:gd name="T56" fmla="*/ 77 w 278"/>
                <a:gd name="T57" fmla="*/ 152 h 279"/>
                <a:gd name="T58" fmla="*/ 77 w 278"/>
                <a:gd name="T59" fmla="*/ 141 h 279"/>
                <a:gd name="T60" fmla="*/ 83 w 278"/>
                <a:gd name="T61" fmla="*/ 116 h 279"/>
                <a:gd name="T62" fmla="*/ 96 w 278"/>
                <a:gd name="T63" fmla="*/ 96 h 279"/>
                <a:gd name="T64" fmla="*/ 116 w 278"/>
                <a:gd name="T65" fmla="*/ 85 h 279"/>
                <a:gd name="T66" fmla="*/ 138 w 278"/>
                <a:gd name="T67" fmla="*/ 80 h 279"/>
                <a:gd name="T68" fmla="*/ 152 w 278"/>
                <a:gd name="T69" fmla="*/ 80 h 279"/>
                <a:gd name="T70" fmla="*/ 171 w 278"/>
                <a:gd name="T71" fmla="*/ 91 h 279"/>
                <a:gd name="T72" fmla="*/ 187 w 278"/>
                <a:gd name="T73" fmla="*/ 107 h 279"/>
                <a:gd name="T74" fmla="*/ 198 w 278"/>
                <a:gd name="T75" fmla="*/ 127 h 279"/>
                <a:gd name="T76" fmla="*/ 198 w 278"/>
                <a:gd name="T77" fmla="*/ 141 h 279"/>
                <a:gd name="T78" fmla="*/ 193 w 278"/>
                <a:gd name="T79" fmla="*/ 163 h 279"/>
                <a:gd name="T80" fmla="*/ 182 w 278"/>
                <a:gd name="T81" fmla="*/ 182 h 279"/>
                <a:gd name="T82" fmla="*/ 163 w 278"/>
                <a:gd name="T83" fmla="*/ 196 h 279"/>
                <a:gd name="T84" fmla="*/ 138 w 278"/>
                <a:gd name="T85" fmla="*/ 20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8" h="279">
                  <a:moveTo>
                    <a:pt x="278" y="157"/>
                  </a:moveTo>
                  <a:lnTo>
                    <a:pt x="278" y="124"/>
                  </a:lnTo>
                  <a:lnTo>
                    <a:pt x="248" y="116"/>
                  </a:lnTo>
                  <a:lnTo>
                    <a:pt x="248" y="116"/>
                  </a:lnTo>
                  <a:lnTo>
                    <a:pt x="243" y="96"/>
                  </a:lnTo>
                  <a:lnTo>
                    <a:pt x="234" y="80"/>
                  </a:lnTo>
                  <a:lnTo>
                    <a:pt x="248" y="52"/>
                  </a:lnTo>
                  <a:lnTo>
                    <a:pt x="226" y="30"/>
                  </a:lnTo>
                  <a:lnTo>
                    <a:pt x="198" y="44"/>
                  </a:lnTo>
                  <a:lnTo>
                    <a:pt x="198" y="44"/>
                  </a:lnTo>
                  <a:lnTo>
                    <a:pt x="182" y="36"/>
                  </a:lnTo>
                  <a:lnTo>
                    <a:pt x="163" y="30"/>
                  </a:lnTo>
                  <a:lnTo>
                    <a:pt x="154" y="0"/>
                  </a:lnTo>
                  <a:lnTo>
                    <a:pt x="121" y="0"/>
                  </a:lnTo>
                  <a:lnTo>
                    <a:pt x="113" y="30"/>
                  </a:lnTo>
                  <a:lnTo>
                    <a:pt x="113" y="30"/>
                  </a:lnTo>
                  <a:lnTo>
                    <a:pt x="94" y="36"/>
                  </a:lnTo>
                  <a:lnTo>
                    <a:pt x="77" y="44"/>
                  </a:lnTo>
                  <a:lnTo>
                    <a:pt x="52" y="30"/>
                  </a:lnTo>
                  <a:lnTo>
                    <a:pt x="27" y="52"/>
                  </a:lnTo>
                  <a:lnTo>
                    <a:pt x="41" y="80"/>
                  </a:lnTo>
                  <a:lnTo>
                    <a:pt x="41" y="80"/>
                  </a:lnTo>
                  <a:lnTo>
                    <a:pt x="33" y="96"/>
                  </a:lnTo>
                  <a:lnTo>
                    <a:pt x="27" y="116"/>
                  </a:lnTo>
                  <a:lnTo>
                    <a:pt x="0" y="124"/>
                  </a:lnTo>
                  <a:lnTo>
                    <a:pt x="0" y="157"/>
                  </a:lnTo>
                  <a:lnTo>
                    <a:pt x="27" y="165"/>
                  </a:lnTo>
                  <a:lnTo>
                    <a:pt x="27" y="165"/>
                  </a:lnTo>
                  <a:lnTo>
                    <a:pt x="33" y="185"/>
                  </a:lnTo>
                  <a:lnTo>
                    <a:pt x="41" y="201"/>
                  </a:lnTo>
                  <a:lnTo>
                    <a:pt x="27" y="226"/>
                  </a:lnTo>
                  <a:lnTo>
                    <a:pt x="52" y="251"/>
                  </a:lnTo>
                  <a:lnTo>
                    <a:pt x="77" y="237"/>
                  </a:lnTo>
                  <a:lnTo>
                    <a:pt x="77" y="237"/>
                  </a:lnTo>
                  <a:lnTo>
                    <a:pt x="94" y="245"/>
                  </a:lnTo>
                  <a:lnTo>
                    <a:pt x="113" y="251"/>
                  </a:lnTo>
                  <a:lnTo>
                    <a:pt x="121" y="279"/>
                  </a:lnTo>
                  <a:lnTo>
                    <a:pt x="154" y="279"/>
                  </a:lnTo>
                  <a:lnTo>
                    <a:pt x="163" y="251"/>
                  </a:lnTo>
                  <a:lnTo>
                    <a:pt x="163" y="251"/>
                  </a:lnTo>
                  <a:lnTo>
                    <a:pt x="182" y="245"/>
                  </a:lnTo>
                  <a:lnTo>
                    <a:pt x="198" y="237"/>
                  </a:lnTo>
                  <a:lnTo>
                    <a:pt x="226" y="251"/>
                  </a:lnTo>
                  <a:lnTo>
                    <a:pt x="248" y="226"/>
                  </a:lnTo>
                  <a:lnTo>
                    <a:pt x="234" y="201"/>
                  </a:lnTo>
                  <a:lnTo>
                    <a:pt x="234" y="201"/>
                  </a:lnTo>
                  <a:lnTo>
                    <a:pt x="243" y="185"/>
                  </a:lnTo>
                  <a:lnTo>
                    <a:pt x="248" y="165"/>
                  </a:lnTo>
                  <a:lnTo>
                    <a:pt x="278" y="157"/>
                  </a:lnTo>
                  <a:close/>
                  <a:moveTo>
                    <a:pt x="138" y="201"/>
                  </a:moveTo>
                  <a:lnTo>
                    <a:pt x="138" y="201"/>
                  </a:lnTo>
                  <a:lnTo>
                    <a:pt x="127" y="201"/>
                  </a:lnTo>
                  <a:lnTo>
                    <a:pt x="116" y="196"/>
                  </a:lnTo>
                  <a:lnTo>
                    <a:pt x="105" y="190"/>
                  </a:lnTo>
                  <a:lnTo>
                    <a:pt x="96" y="182"/>
                  </a:lnTo>
                  <a:lnTo>
                    <a:pt x="88" y="174"/>
                  </a:lnTo>
                  <a:lnTo>
                    <a:pt x="83" y="163"/>
                  </a:lnTo>
                  <a:lnTo>
                    <a:pt x="77" y="152"/>
                  </a:lnTo>
                  <a:lnTo>
                    <a:pt x="77" y="141"/>
                  </a:lnTo>
                  <a:lnTo>
                    <a:pt x="77" y="141"/>
                  </a:lnTo>
                  <a:lnTo>
                    <a:pt x="77" y="127"/>
                  </a:lnTo>
                  <a:lnTo>
                    <a:pt x="83" y="116"/>
                  </a:lnTo>
                  <a:lnTo>
                    <a:pt x="88" y="107"/>
                  </a:lnTo>
                  <a:lnTo>
                    <a:pt x="96" y="96"/>
                  </a:lnTo>
                  <a:lnTo>
                    <a:pt x="105" y="91"/>
                  </a:lnTo>
                  <a:lnTo>
                    <a:pt x="116" y="85"/>
                  </a:lnTo>
                  <a:lnTo>
                    <a:pt x="127" y="80"/>
                  </a:lnTo>
                  <a:lnTo>
                    <a:pt x="138" y="80"/>
                  </a:lnTo>
                  <a:lnTo>
                    <a:pt x="138" y="80"/>
                  </a:lnTo>
                  <a:lnTo>
                    <a:pt x="152" y="80"/>
                  </a:lnTo>
                  <a:lnTo>
                    <a:pt x="163" y="85"/>
                  </a:lnTo>
                  <a:lnTo>
                    <a:pt x="171" y="91"/>
                  </a:lnTo>
                  <a:lnTo>
                    <a:pt x="182" y="96"/>
                  </a:lnTo>
                  <a:lnTo>
                    <a:pt x="187" y="107"/>
                  </a:lnTo>
                  <a:lnTo>
                    <a:pt x="193" y="116"/>
                  </a:lnTo>
                  <a:lnTo>
                    <a:pt x="198" y="127"/>
                  </a:lnTo>
                  <a:lnTo>
                    <a:pt x="198" y="141"/>
                  </a:lnTo>
                  <a:lnTo>
                    <a:pt x="198" y="141"/>
                  </a:lnTo>
                  <a:lnTo>
                    <a:pt x="198" y="152"/>
                  </a:lnTo>
                  <a:lnTo>
                    <a:pt x="193" y="163"/>
                  </a:lnTo>
                  <a:lnTo>
                    <a:pt x="187" y="174"/>
                  </a:lnTo>
                  <a:lnTo>
                    <a:pt x="182" y="182"/>
                  </a:lnTo>
                  <a:lnTo>
                    <a:pt x="171" y="190"/>
                  </a:lnTo>
                  <a:lnTo>
                    <a:pt x="163" y="196"/>
                  </a:lnTo>
                  <a:lnTo>
                    <a:pt x="152" y="201"/>
                  </a:lnTo>
                  <a:lnTo>
                    <a:pt x="138" y="201"/>
                  </a:lnTo>
                  <a:lnTo>
                    <a:pt x="13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2" name="Freeform 50">
              <a:extLst>
                <a:ext uri="{FF2B5EF4-FFF2-40B4-BE49-F238E27FC236}">
                  <a16:creationId xmlns:a16="http://schemas.microsoft.com/office/drawing/2014/main" id="{5AD480E1-5952-12F1-45EF-4544C25CAF50}"/>
                </a:ext>
              </a:extLst>
            </p:cNvPr>
            <p:cNvSpPr>
              <a:spLocks noEditPoints="1"/>
            </p:cNvSpPr>
            <p:nvPr/>
          </p:nvSpPr>
          <p:spPr bwMode="auto">
            <a:xfrm>
              <a:off x="2176994" y="1368248"/>
              <a:ext cx="312989" cy="312989"/>
            </a:xfrm>
            <a:custGeom>
              <a:avLst/>
              <a:gdLst>
                <a:gd name="T0" fmla="*/ 585 w 638"/>
                <a:gd name="T1" fmla="*/ 356 h 638"/>
                <a:gd name="T2" fmla="*/ 588 w 638"/>
                <a:gd name="T3" fmla="*/ 312 h 638"/>
                <a:gd name="T4" fmla="*/ 635 w 638"/>
                <a:gd name="T5" fmla="*/ 221 h 638"/>
                <a:gd name="T6" fmla="*/ 536 w 638"/>
                <a:gd name="T7" fmla="*/ 157 h 638"/>
                <a:gd name="T8" fmla="*/ 489 w 638"/>
                <a:gd name="T9" fmla="*/ 108 h 638"/>
                <a:gd name="T10" fmla="*/ 400 w 638"/>
                <a:gd name="T11" fmla="*/ 0 h 638"/>
                <a:gd name="T12" fmla="*/ 334 w 638"/>
                <a:gd name="T13" fmla="*/ 50 h 638"/>
                <a:gd name="T14" fmla="*/ 268 w 638"/>
                <a:gd name="T15" fmla="*/ 55 h 638"/>
                <a:gd name="T16" fmla="*/ 158 w 638"/>
                <a:gd name="T17" fmla="*/ 102 h 638"/>
                <a:gd name="T18" fmla="*/ 124 w 638"/>
                <a:gd name="T19" fmla="*/ 133 h 638"/>
                <a:gd name="T20" fmla="*/ 25 w 638"/>
                <a:gd name="T21" fmla="*/ 166 h 638"/>
                <a:gd name="T22" fmla="*/ 53 w 638"/>
                <a:gd name="T23" fmla="*/ 282 h 638"/>
                <a:gd name="T24" fmla="*/ 50 w 638"/>
                <a:gd name="T25" fmla="*/ 348 h 638"/>
                <a:gd name="T26" fmla="*/ 33 w 638"/>
                <a:gd name="T27" fmla="*/ 486 h 638"/>
                <a:gd name="T28" fmla="*/ 116 w 638"/>
                <a:gd name="T29" fmla="*/ 497 h 638"/>
                <a:gd name="T30" fmla="*/ 169 w 638"/>
                <a:gd name="T31" fmla="*/ 544 h 638"/>
                <a:gd name="T32" fmla="*/ 282 w 638"/>
                <a:gd name="T33" fmla="*/ 585 h 638"/>
                <a:gd name="T34" fmla="*/ 326 w 638"/>
                <a:gd name="T35" fmla="*/ 588 h 638"/>
                <a:gd name="T36" fmla="*/ 417 w 638"/>
                <a:gd name="T37" fmla="*/ 635 h 638"/>
                <a:gd name="T38" fmla="*/ 480 w 638"/>
                <a:gd name="T39" fmla="*/ 535 h 638"/>
                <a:gd name="T40" fmla="*/ 530 w 638"/>
                <a:gd name="T41" fmla="*/ 488 h 638"/>
                <a:gd name="T42" fmla="*/ 251 w 638"/>
                <a:gd name="T43" fmla="*/ 497 h 638"/>
                <a:gd name="T44" fmla="*/ 215 w 638"/>
                <a:gd name="T45" fmla="*/ 480 h 638"/>
                <a:gd name="T46" fmla="*/ 174 w 638"/>
                <a:gd name="T47" fmla="*/ 444 h 638"/>
                <a:gd name="T48" fmla="*/ 144 w 638"/>
                <a:gd name="T49" fmla="*/ 397 h 638"/>
                <a:gd name="T50" fmla="*/ 130 w 638"/>
                <a:gd name="T51" fmla="*/ 345 h 638"/>
                <a:gd name="T52" fmla="*/ 130 w 638"/>
                <a:gd name="T53" fmla="*/ 287 h 638"/>
                <a:gd name="T54" fmla="*/ 141 w 638"/>
                <a:gd name="T55" fmla="*/ 251 h 638"/>
                <a:gd name="T56" fmla="*/ 169 w 638"/>
                <a:gd name="T57" fmla="*/ 202 h 638"/>
                <a:gd name="T58" fmla="*/ 210 w 638"/>
                <a:gd name="T59" fmla="*/ 163 h 638"/>
                <a:gd name="T60" fmla="*/ 260 w 638"/>
                <a:gd name="T61" fmla="*/ 138 h 638"/>
                <a:gd name="T62" fmla="*/ 312 w 638"/>
                <a:gd name="T63" fmla="*/ 127 h 638"/>
                <a:gd name="T64" fmla="*/ 370 w 638"/>
                <a:gd name="T65" fmla="*/ 135 h 638"/>
                <a:gd name="T66" fmla="*/ 406 w 638"/>
                <a:gd name="T67" fmla="*/ 149 h 638"/>
                <a:gd name="T68" fmla="*/ 450 w 638"/>
                <a:gd name="T69" fmla="*/ 182 h 638"/>
                <a:gd name="T70" fmla="*/ 486 w 638"/>
                <a:gd name="T71" fmla="*/ 224 h 638"/>
                <a:gd name="T72" fmla="*/ 505 w 638"/>
                <a:gd name="T73" fmla="*/ 276 h 638"/>
                <a:gd name="T74" fmla="*/ 511 w 638"/>
                <a:gd name="T75" fmla="*/ 331 h 638"/>
                <a:gd name="T76" fmla="*/ 497 w 638"/>
                <a:gd name="T77" fmla="*/ 386 h 638"/>
                <a:gd name="T78" fmla="*/ 480 w 638"/>
                <a:gd name="T79" fmla="*/ 422 h 638"/>
                <a:gd name="T80" fmla="*/ 442 w 638"/>
                <a:gd name="T81" fmla="*/ 464 h 638"/>
                <a:gd name="T82" fmla="*/ 398 w 638"/>
                <a:gd name="T83" fmla="*/ 494 h 638"/>
                <a:gd name="T84" fmla="*/ 342 w 638"/>
                <a:gd name="T85" fmla="*/ 508 h 638"/>
                <a:gd name="T86" fmla="*/ 287 w 638"/>
                <a:gd name="T87" fmla="*/ 508 h 638"/>
                <a:gd name="T88" fmla="*/ 251 w 638"/>
                <a:gd name="T89" fmla="*/ 49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8" h="638">
                  <a:moveTo>
                    <a:pt x="610" y="472"/>
                  </a:moveTo>
                  <a:lnTo>
                    <a:pt x="638" y="400"/>
                  </a:lnTo>
                  <a:lnTo>
                    <a:pt x="585" y="356"/>
                  </a:lnTo>
                  <a:lnTo>
                    <a:pt x="585" y="356"/>
                  </a:lnTo>
                  <a:lnTo>
                    <a:pt x="588" y="334"/>
                  </a:lnTo>
                  <a:lnTo>
                    <a:pt x="588" y="312"/>
                  </a:lnTo>
                  <a:lnTo>
                    <a:pt x="585" y="290"/>
                  </a:lnTo>
                  <a:lnTo>
                    <a:pt x="582" y="268"/>
                  </a:lnTo>
                  <a:lnTo>
                    <a:pt x="635" y="221"/>
                  </a:lnTo>
                  <a:lnTo>
                    <a:pt x="602" y="152"/>
                  </a:lnTo>
                  <a:lnTo>
                    <a:pt x="536" y="157"/>
                  </a:lnTo>
                  <a:lnTo>
                    <a:pt x="536" y="157"/>
                  </a:lnTo>
                  <a:lnTo>
                    <a:pt x="519" y="141"/>
                  </a:lnTo>
                  <a:lnTo>
                    <a:pt x="505" y="124"/>
                  </a:lnTo>
                  <a:lnTo>
                    <a:pt x="489" y="108"/>
                  </a:lnTo>
                  <a:lnTo>
                    <a:pt x="469" y="97"/>
                  </a:lnTo>
                  <a:lnTo>
                    <a:pt x="472" y="28"/>
                  </a:lnTo>
                  <a:lnTo>
                    <a:pt x="400" y="0"/>
                  </a:lnTo>
                  <a:lnTo>
                    <a:pt x="356" y="53"/>
                  </a:lnTo>
                  <a:lnTo>
                    <a:pt x="356" y="53"/>
                  </a:lnTo>
                  <a:lnTo>
                    <a:pt x="334" y="50"/>
                  </a:lnTo>
                  <a:lnTo>
                    <a:pt x="312" y="50"/>
                  </a:lnTo>
                  <a:lnTo>
                    <a:pt x="290" y="53"/>
                  </a:lnTo>
                  <a:lnTo>
                    <a:pt x="268" y="55"/>
                  </a:lnTo>
                  <a:lnTo>
                    <a:pt x="221" y="3"/>
                  </a:lnTo>
                  <a:lnTo>
                    <a:pt x="152" y="36"/>
                  </a:lnTo>
                  <a:lnTo>
                    <a:pt x="158" y="102"/>
                  </a:lnTo>
                  <a:lnTo>
                    <a:pt x="158" y="102"/>
                  </a:lnTo>
                  <a:lnTo>
                    <a:pt x="141" y="119"/>
                  </a:lnTo>
                  <a:lnTo>
                    <a:pt x="124" y="133"/>
                  </a:lnTo>
                  <a:lnTo>
                    <a:pt x="108" y="152"/>
                  </a:lnTo>
                  <a:lnTo>
                    <a:pt x="94" y="168"/>
                  </a:lnTo>
                  <a:lnTo>
                    <a:pt x="25" y="166"/>
                  </a:lnTo>
                  <a:lnTo>
                    <a:pt x="0" y="237"/>
                  </a:lnTo>
                  <a:lnTo>
                    <a:pt x="53" y="282"/>
                  </a:lnTo>
                  <a:lnTo>
                    <a:pt x="53" y="282"/>
                  </a:lnTo>
                  <a:lnTo>
                    <a:pt x="50" y="304"/>
                  </a:lnTo>
                  <a:lnTo>
                    <a:pt x="50" y="326"/>
                  </a:lnTo>
                  <a:lnTo>
                    <a:pt x="50" y="348"/>
                  </a:lnTo>
                  <a:lnTo>
                    <a:pt x="55" y="370"/>
                  </a:lnTo>
                  <a:lnTo>
                    <a:pt x="3" y="417"/>
                  </a:lnTo>
                  <a:lnTo>
                    <a:pt x="33" y="486"/>
                  </a:lnTo>
                  <a:lnTo>
                    <a:pt x="102" y="480"/>
                  </a:lnTo>
                  <a:lnTo>
                    <a:pt x="102" y="480"/>
                  </a:lnTo>
                  <a:lnTo>
                    <a:pt x="116" y="497"/>
                  </a:lnTo>
                  <a:lnTo>
                    <a:pt x="133" y="513"/>
                  </a:lnTo>
                  <a:lnTo>
                    <a:pt x="149" y="530"/>
                  </a:lnTo>
                  <a:lnTo>
                    <a:pt x="169" y="544"/>
                  </a:lnTo>
                  <a:lnTo>
                    <a:pt x="166" y="613"/>
                  </a:lnTo>
                  <a:lnTo>
                    <a:pt x="238" y="638"/>
                  </a:lnTo>
                  <a:lnTo>
                    <a:pt x="282" y="585"/>
                  </a:lnTo>
                  <a:lnTo>
                    <a:pt x="282" y="585"/>
                  </a:lnTo>
                  <a:lnTo>
                    <a:pt x="304" y="588"/>
                  </a:lnTo>
                  <a:lnTo>
                    <a:pt x="326" y="588"/>
                  </a:lnTo>
                  <a:lnTo>
                    <a:pt x="348" y="588"/>
                  </a:lnTo>
                  <a:lnTo>
                    <a:pt x="370" y="582"/>
                  </a:lnTo>
                  <a:lnTo>
                    <a:pt x="417" y="635"/>
                  </a:lnTo>
                  <a:lnTo>
                    <a:pt x="486" y="604"/>
                  </a:lnTo>
                  <a:lnTo>
                    <a:pt x="480" y="535"/>
                  </a:lnTo>
                  <a:lnTo>
                    <a:pt x="480" y="535"/>
                  </a:lnTo>
                  <a:lnTo>
                    <a:pt x="497" y="522"/>
                  </a:lnTo>
                  <a:lnTo>
                    <a:pt x="513" y="505"/>
                  </a:lnTo>
                  <a:lnTo>
                    <a:pt x="530" y="488"/>
                  </a:lnTo>
                  <a:lnTo>
                    <a:pt x="541" y="469"/>
                  </a:lnTo>
                  <a:lnTo>
                    <a:pt x="610" y="472"/>
                  </a:lnTo>
                  <a:close/>
                  <a:moveTo>
                    <a:pt x="251" y="497"/>
                  </a:moveTo>
                  <a:lnTo>
                    <a:pt x="251" y="497"/>
                  </a:lnTo>
                  <a:lnTo>
                    <a:pt x="232" y="488"/>
                  </a:lnTo>
                  <a:lnTo>
                    <a:pt x="215" y="480"/>
                  </a:lnTo>
                  <a:lnTo>
                    <a:pt x="202" y="469"/>
                  </a:lnTo>
                  <a:lnTo>
                    <a:pt x="185" y="455"/>
                  </a:lnTo>
                  <a:lnTo>
                    <a:pt x="174" y="444"/>
                  </a:lnTo>
                  <a:lnTo>
                    <a:pt x="163" y="428"/>
                  </a:lnTo>
                  <a:lnTo>
                    <a:pt x="152" y="414"/>
                  </a:lnTo>
                  <a:lnTo>
                    <a:pt x="144" y="397"/>
                  </a:lnTo>
                  <a:lnTo>
                    <a:pt x="138" y="381"/>
                  </a:lnTo>
                  <a:lnTo>
                    <a:pt x="133" y="362"/>
                  </a:lnTo>
                  <a:lnTo>
                    <a:pt x="130" y="345"/>
                  </a:lnTo>
                  <a:lnTo>
                    <a:pt x="127" y="326"/>
                  </a:lnTo>
                  <a:lnTo>
                    <a:pt x="127" y="306"/>
                  </a:lnTo>
                  <a:lnTo>
                    <a:pt x="130" y="287"/>
                  </a:lnTo>
                  <a:lnTo>
                    <a:pt x="135" y="268"/>
                  </a:lnTo>
                  <a:lnTo>
                    <a:pt x="141" y="251"/>
                  </a:lnTo>
                  <a:lnTo>
                    <a:pt x="141" y="251"/>
                  </a:lnTo>
                  <a:lnTo>
                    <a:pt x="149" y="232"/>
                  </a:lnTo>
                  <a:lnTo>
                    <a:pt x="158" y="215"/>
                  </a:lnTo>
                  <a:lnTo>
                    <a:pt x="169" y="202"/>
                  </a:lnTo>
                  <a:lnTo>
                    <a:pt x="182" y="188"/>
                  </a:lnTo>
                  <a:lnTo>
                    <a:pt x="193" y="174"/>
                  </a:lnTo>
                  <a:lnTo>
                    <a:pt x="210" y="163"/>
                  </a:lnTo>
                  <a:lnTo>
                    <a:pt x="224" y="152"/>
                  </a:lnTo>
                  <a:lnTo>
                    <a:pt x="240" y="144"/>
                  </a:lnTo>
                  <a:lnTo>
                    <a:pt x="260" y="138"/>
                  </a:lnTo>
                  <a:lnTo>
                    <a:pt x="276" y="133"/>
                  </a:lnTo>
                  <a:lnTo>
                    <a:pt x="293" y="130"/>
                  </a:lnTo>
                  <a:lnTo>
                    <a:pt x="312" y="127"/>
                  </a:lnTo>
                  <a:lnTo>
                    <a:pt x="331" y="127"/>
                  </a:lnTo>
                  <a:lnTo>
                    <a:pt x="351" y="130"/>
                  </a:lnTo>
                  <a:lnTo>
                    <a:pt x="370" y="135"/>
                  </a:lnTo>
                  <a:lnTo>
                    <a:pt x="387" y="141"/>
                  </a:lnTo>
                  <a:lnTo>
                    <a:pt x="387" y="141"/>
                  </a:lnTo>
                  <a:lnTo>
                    <a:pt x="406" y="149"/>
                  </a:lnTo>
                  <a:lnTo>
                    <a:pt x="422" y="157"/>
                  </a:lnTo>
                  <a:lnTo>
                    <a:pt x="436" y="168"/>
                  </a:lnTo>
                  <a:lnTo>
                    <a:pt x="450" y="182"/>
                  </a:lnTo>
                  <a:lnTo>
                    <a:pt x="464" y="196"/>
                  </a:lnTo>
                  <a:lnTo>
                    <a:pt x="475" y="210"/>
                  </a:lnTo>
                  <a:lnTo>
                    <a:pt x="486" y="224"/>
                  </a:lnTo>
                  <a:lnTo>
                    <a:pt x="494" y="240"/>
                  </a:lnTo>
                  <a:lnTo>
                    <a:pt x="500" y="259"/>
                  </a:lnTo>
                  <a:lnTo>
                    <a:pt x="505" y="276"/>
                  </a:lnTo>
                  <a:lnTo>
                    <a:pt x="508" y="295"/>
                  </a:lnTo>
                  <a:lnTo>
                    <a:pt x="511" y="312"/>
                  </a:lnTo>
                  <a:lnTo>
                    <a:pt x="511" y="331"/>
                  </a:lnTo>
                  <a:lnTo>
                    <a:pt x="508" y="351"/>
                  </a:lnTo>
                  <a:lnTo>
                    <a:pt x="502" y="370"/>
                  </a:lnTo>
                  <a:lnTo>
                    <a:pt x="497" y="386"/>
                  </a:lnTo>
                  <a:lnTo>
                    <a:pt x="497" y="386"/>
                  </a:lnTo>
                  <a:lnTo>
                    <a:pt x="489" y="406"/>
                  </a:lnTo>
                  <a:lnTo>
                    <a:pt x="480" y="422"/>
                  </a:lnTo>
                  <a:lnTo>
                    <a:pt x="469" y="436"/>
                  </a:lnTo>
                  <a:lnTo>
                    <a:pt x="456" y="453"/>
                  </a:lnTo>
                  <a:lnTo>
                    <a:pt x="442" y="464"/>
                  </a:lnTo>
                  <a:lnTo>
                    <a:pt x="428" y="475"/>
                  </a:lnTo>
                  <a:lnTo>
                    <a:pt x="414" y="486"/>
                  </a:lnTo>
                  <a:lnTo>
                    <a:pt x="398" y="494"/>
                  </a:lnTo>
                  <a:lnTo>
                    <a:pt x="378" y="500"/>
                  </a:lnTo>
                  <a:lnTo>
                    <a:pt x="362" y="505"/>
                  </a:lnTo>
                  <a:lnTo>
                    <a:pt x="342" y="508"/>
                  </a:lnTo>
                  <a:lnTo>
                    <a:pt x="326" y="511"/>
                  </a:lnTo>
                  <a:lnTo>
                    <a:pt x="307" y="511"/>
                  </a:lnTo>
                  <a:lnTo>
                    <a:pt x="287" y="508"/>
                  </a:lnTo>
                  <a:lnTo>
                    <a:pt x="268" y="502"/>
                  </a:lnTo>
                  <a:lnTo>
                    <a:pt x="251" y="497"/>
                  </a:lnTo>
                  <a:lnTo>
                    <a:pt x="251"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3" name="Freeform 51">
              <a:extLst>
                <a:ext uri="{FF2B5EF4-FFF2-40B4-BE49-F238E27FC236}">
                  <a16:creationId xmlns:a16="http://schemas.microsoft.com/office/drawing/2014/main" id="{93E35DAF-71AB-3DB6-0D87-EAECF9AF272E}"/>
                </a:ext>
              </a:extLst>
            </p:cNvPr>
            <p:cNvSpPr>
              <a:spLocks/>
            </p:cNvSpPr>
            <p:nvPr/>
          </p:nvSpPr>
          <p:spPr bwMode="auto">
            <a:xfrm>
              <a:off x="2289336" y="1445269"/>
              <a:ext cx="89285" cy="159929"/>
            </a:xfrm>
            <a:custGeom>
              <a:avLst/>
              <a:gdLst>
                <a:gd name="T0" fmla="*/ 53 w 182"/>
                <a:gd name="T1" fmla="*/ 133 h 326"/>
                <a:gd name="T2" fmla="*/ 158 w 182"/>
                <a:gd name="T3" fmla="*/ 111 h 326"/>
                <a:gd name="T4" fmla="*/ 169 w 182"/>
                <a:gd name="T5" fmla="*/ 111 h 326"/>
                <a:gd name="T6" fmla="*/ 182 w 182"/>
                <a:gd name="T7" fmla="*/ 94 h 326"/>
                <a:gd name="T8" fmla="*/ 182 w 182"/>
                <a:gd name="T9" fmla="*/ 86 h 326"/>
                <a:gd name="T10" fmla="*/ 177 w 182"/>
                <a:gd name="T11" fmla="*/ 67 h 326"/>
                <a:gd name="T12" fmla="*/ 158 w 182"/>
                <a:gd name="T13" fmla="*/ 58 h 326"/>
                <a:gd name="T14" fmla="*/ 119 w 182"/>
                <a:gd name="T15" fmla="*/ 28 h 326"/>
                <a:gd name="T16" fmla="*/ 116 w 182"/>
                <a:gd name="T17" fmla="*/ 17 h 326"/>
                <a:gd name="T18" fmla="*/ 102 w 182"/>
                <a:gd name="T19" fmla="*/ 3 h 326"/>
                <a:gd name="T20" fmla="*/ 91 w 182"/>
                <a:gd name="T21" fmla="*/ 0 h 326"/>
                <a:gd name="T22" fmla="*/ 72 w 182"/>
                <a:gd name="T23" fmla="*/ 9 h 326"/>
                <a:gd name="T24" fmla="*/ 67 w 182"/>
                <a:gd name="T25" fmla="*/ 28 h 326"/>
                <a:gd name="T26" fmla="*/ 44 w 182"/>
                <a:gd name="T27" fmla="*/ 58 h 326"/>
                <a:gd name="T28" fmla="*/ 36 w 182"/>
                <a:gd name="T29" fmla="*/ 58 h 326"/>
                <a:gd name="T30" fmla="*/ 14 w 182"/>
                <a:gd name="T31" fmla="*/ 69 h 326"/>
                <a:gd name="T32" fmla="*/ 0 w 182"/>
                <a:gd name="T33" fmla="*/ 91 h 326"/>
                <a:gd name="T34" fmla="*/ 0 w 182"/>
                <a:gd name="T35" fmla="*/ 147 h 326"/>
                <a:gd name="T36" fmla="*/ 0 w 182"/>
                <a:gd name="T37" fmla="*/ 155 h 326"/>
                <a:gd name="T38" fmla="*/ 14 w 182"/>
                <a:gd name="T39" fmla="*/ 174 h 326"/>
                <a:gd name="T40" fmla="*/ 36 w 182"/>
                <a:gd name="T41" fmla="*/ 185 h 326"/>
                <a:gd name="T42" fmla="*/ 130 w 182"/>
                <a:gd name="T43" fmla="*/ 185 h 326"/>
                <a:gd name="T44" fmla="*/ 28 w 182"/>
                <a:gd name="T45" fmla="*/ 207 h 326"/>
                <a:gd name="T46" fmla="*/ 17 w 182"/>
                <a:gd name="T47" fmla="*/ 210 h 326"/>
                <a:gd name="T48" fmla="*/ 3 w 182"/>
                <a:gd name="T49" fmla="*/ 224 h 326"/>
                <a:gd name="T50" fmla="*/ 0 w 182"/>
                <a:gd name="T51" fmla="*/ 235 h 326"/>
                <a:gd name="T52" fmla="*/ 9 w 182"/>
                <a:gd name="T53" fmla="*/ 254 h 326"/>
                <a:gd name="T54" fmla="*/ 28 w 182"/>
                <a:gd name="T55" fmla="*/ 263 h 326"/>
                <a:gd name="T56" fmla="*/ 67 w 182"/>
                <a:gd name="T57" fmla="*/ 298 h 326"/>
                <a:gd name="T58" fmla="*/ 67 w 182"/>
                <a:gd name="T59" fmla="*/ 309 h 326"/>
                <a:gd name="T60" fmla="*/ 80 w 182"/>
                <a:gd name="T61" fmla="*/ 323 h 326"/>
                <a:gd name="T62" fmla="*/ 91 w 182"/>
                <a:gd name="T63" fmla="*/ 326 h 326"/>
                <a:gd name="T64" fmla="*/ 111 w 182"/>
                <a:gd name="T65" fmla="*/ 318 h 326"/>
                <a:gd name="T66" fmla="*/ 119 w 182"/>
                <a:gd name="T67" fmla="*/ 298 h 326"/>
                <a:gd name="T68" fmla="*/ 138 w 182"/>
                <a:gd name="T69" fmla="*/ 263 h 326"/>
                <a:gd name="T70" fmla="*/ 149 w 182"/>
                <a:gd name="T71" fmla="*/ 260 h 326"/>
                <a:gd name="T72" fmla="*/ 171 w 182"/>
                <a:gd name="T73" fmla="*/ 249 h 326"/>
                <a:gd name="T74" fmla="*/ 182 w 182"/>
                <a:gd name="T75" fmla="*/ 229 h 326"/>
                <a:gd name="T76" fmla="*/ 182 w 182"/>
                <a:gd name="T77" fmla="*/ 174 h 326"/>
                <a:gd name="T78" fmla="*/ 182 w 182"/>
                <a:gd name="T79" fmla="*/ 166 h 326"/>
                <a:gd name="T80" fmla="*/ 171 w 182"/>
                <a:gd name="T81" fmla="*/ 147 h 326"/>
                <a:gd name="T82" fmla="*/ 149 w 182"/>
                <a:gd name="T83" fmla="*/ 136 h 326"/>
                <a:gd name="T84" fmla="*/ 138 w 182"/>
                <a:gd name="T85" fmla="*/ 13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2" h="326">
                  <a:moveTo>
                    <a:pt x="138" y="133"/>
                  </a:moveTo>
                  <a:lnTo>
                    <a:pt x="53" y="133"/>
                  </a:lnTo>
                  <a:lnTo>
                    <a:pt x="53" y="111"/>
                  </a:lnTo>
                  <a:lnTo>
                    <a:pt x="158" y="111"/>
                  </a:lnTo>
                  <a:lnTo>
                    <a:pt x="158" y="111"/>
                  </a:lnTo>
                  <a:lnTo>
                    <a:pt x="169" y="111"/>
                  </a:lnTo>
                  <a:lnTo>
                    <a:pt x="177" y="102"/>
                  </a:lnTo>
                  <a:lnTo>
                    <a:pt x="182" y="94"/>
                  </a:lnTo>
                  <a:lnTo>
                    <a:pt x="182" y="86"/>
                  </a:lnTo>
                  <a:lnTo>
                    <a:pt x="182" y="86"/>
                  </a:lnTo>
                  <a:lnTo>
                    <a:pt x="182" y="75"/>
                  </a:lnTo>
                  <a:lnTo>
                    <a:pt x="177" y="67"/>
                  </a:lnTo>
                  <a:lnTo>
                    <a:pt x="169" y="61"/>
                  </a:lnTo>
                  <a:lnTo>
                    <a:pt x="158" y="58"/>
                  </a:lnTo>
                  <a:lnTo>
                    <a:pt x="119" y="58"/>
                  </a:lnTo>
                  <a:lnTo>
                    <a:pt x="119" y="28"/>
                  </a:lnTo>
                  <a:lnTo>
                    <a:pt x="119" y="28"/>
                  </a:lnTo>
                  <a:lnTo>
                    <a:pt x="116" y="17"/>
                  </a:lnTo>
                  <a:lnTo>
                    <a:pt x="111" y="9"/>
                  </a:lnTo>
                  <a:lnTo>
                    <a:pt x="102" y="3"/>
                  </a:lnTo>
                  <a:lnTo>
                    <a:pt x="91" y="0"/>
                  </a:lnTo>
                  <a:lnTo>
                    <a:pt x="91" y="0"/>
                  </a:lnTo>
                  <a:lnTo>
                    <a:pt x="80" y="3"/>
                  </a:lnTo>
                  <a:lnTo>
                    <a:pt x="72" y="9"/>
                  </a:lnTo>
                  <a:lnTo>
                    <a:pt x="67" y="17"/>
                  </a:lnTo>
                  <a:lnTo>
                    <a:pt x="67" y="28"/>
                  </a:lnTo>
                  <a:lnTo>
                    <a:pt x="67" y="58"/>
                  </a:lnTo>
                  <a:lnTo>
                    <a:pt x="44" y="58"/>
                  </a:lnTo>
                  <a:lnTo>
                    <a:pt x="44" y="58"/>
                  </a:lnTo>
                  <a:lnTo>
                    <a:pt x="36" y="58"/>
                  </a:lnTo>
                  <a:lnTo>
                    <a:pt x="28" y="61"/>
                  </a:lnTo>
                  <a:lnTo>
                    <a:pt x="14" y="69"/>
                  </a:lnTo>
                  <a:lnTo>
                    <a:pt x="3" y="83"/>
                  </a:lnTo>
                  <a:lnTo>
                    <a:pt x="0" y="91"/>
                  </a:lnTo>
                  <a:lnTo>
                    <a:pt x="0" y="100"/>
                  </a:lnTo>
                  <a:lnTo>
                    <a:pt x="0" y="147"/>
                  </a:lnTo>
                  <a:lnTo>
                    <a:pt x="0" y="147"/>
                  </a:lnTo>
                  <a:lnTo>
                    <a:pt x="0" y="155"/>
                  </a:lnTo>
                  <a:lnTo>
                    <a:pt x="3" y="163"/>
                  </a:lnTo>
                  <a:lnTo>
                    <a:pt x="14" y="174"/>
                  </a:lnTo>
                  <a:lnTo>
                    <a:pt x="28" y="182"/>
                  </a:lnTo>
                  <a:lnTo>
                    <a:pt x="36" y="185"/>
                  </a:lnTo>
                  <a:lnTo>
                    <a:pt x="44" y="185"/>
                  </a:lnTo>
                  <a:lnTo>
                    <a:pt x="130" y="185"/>
                  </a:lnTo>
                  <a:lnTo>
                    <a:pt x="130" y="207"/>
                  </a:lnTo>
                  <a:lnTo>
                    <a:pt x="28" y="207"/>
                  </a:lnTo>
                  <a:lnTo>
                    <a:pt x="28" y="207"/>
                  </a:lnTo>
                  <a:lnTo>
                    <a:pt x="17" y="210"/>
                  </a:lnTo>
                  <a:lnTo>
                    <a:pt x="9" y="216"/>
                  </a:lnTo>
                  <a:lnTo>
                    <a:pt x="3" y="224"/>
                  </a:lnTo>
                  <a:lnTo>
                    <a:pt x="0" y="235"/>
                  </a:lnTo>
                  <a:lnTo>
                    <a:pt x="0" y="235"/>
                  </a:lnTo>
                  <a:lnTo>
                    <a:pt x="3" y="246"/>
                  </a:lnTo>
                  <a:lnTo>
                    <a:pt x="9" y="254"/>
                  </a:lnTo>
                  <a:lnTo>
                    <a:pt x="17" y="260"/>
                  </a:lnTo>
                  <a:lnTo>
                    <a:pt x="28" y="263"/>
                  </a:lnTo>
                  <a:lnTo>
                    <a:pt x="67" y="263"/>
                  </a:lnTo>
                  <a:lnTo>
                    <a:pt x="67" y="298"/>
                  </a:lnTo>
                  <a:lnTo>
                    <a:pt x="67" y="298"/>
                  </a:lnTo>
                  <a:lnTo>
                    <a:pt x="67" y="309"/>
                  </a:lnTo>
                  <a:lnTo>
                    <a:pt x="72" y="318"/>
                  </a:lnTo>
                  <a:lnTo>
                    <a:pt x="80" y="323"/>
                  </a:lnTo>
                  <a:lnTo>
                    <a:pt x="91" y="326"/>
                  </a:lnTo>
                  <a:lnTo>
                    <a:pt x="91" y="326"/>
                  </a:lnTo>
                  <a:lnTo>
                    <a:pt x="102" y="323"/>
                  </a:lnTo>
                  <a:lnTo>
                    <a:pt x="111" y="318"/>
                  </a:lnTo>
                  <a:lnTo>
                    <a:pt x="116" y="309"/>
                  </a:lnTo>
                  <a:lnTo>
                    <a:pt x="119" y="298"/>
                  </a:lnTo>
                  <a:lnTo>
                    <a:pt x="119" y="263"/>
                  </a:lnTo>
                  <a:lnTo>
                    <a:pt x="138" y="263"/>
                  </a:lnTo>
                  <a:lnTo>
                    <a:pt x="138" y="263"/>
                  </a:lnTo>
                  <a:lnTo>
                    <a:pt x="149" y="260"/>
                  </a:lnTo>
                  <a:lnTo>
                    <a:pt x="158" y="257"/>
                  </a:lnTo>
                  <a:lnTo>
                    <a:pt x="171" y="249"/>
                  </a:lnTo>
                  <a:lnTo>
                    <a:pt x="180" y="238"/>
                  </a:lnTo>
                  <a:lnTo>
                    <a:pt x="182" y="229"/>
                  </a:lnTo>
                  <a:lnTo>
                    <a:pt x="182" y="221"/>
                  </a:lnTo>
                  <a:lnTo>
                    <a:pt x="182" y="174"/>
                  </a:lnTo>
                  <a:lnTo>
                    <a:pt x="182" y="174"/>
                  </a:lnTo>
                  <a:lnTo>
                    <a:pt x="182" y="166"/>
                  </a:lnTo>
                  <a:lnTo>
                    <a:pt x="180" y="158"/>
                  </a:lnTo>
                  <a:lnTo>
                    <a:pt x="171" y="147"/>
                  </a:lnTo>
                  <a:lnTo>
                    <a:pt x="158" y="136"/>
                  </a:lnTo>
                  <a:lnTo>
                    <a:pt x="149" y="136"/>
                  </a:lnTo>
                  <a:lnTo>
                    <a:pt x="138" y="133"/>
                  </a:lnTo>
                  <a:lnTo>
                    <a:pt x="138"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78" name="Group 3077">
            <a:extLst>
              <a:ext uri="{FF2B5EF4-FFF2-40B4-BE49-F238E27FC236}">
                <a16:creationId xmlns:a16="http://schemas.microsoft.com/office/drawing/2014/main" id="{3C168F28-1AD6-1982-1AD2-57FB8C014AAA}"/>
              </a:ext>
            </a:extLst>
          </p:cNvPr>
          <p:cNvGrpSpPr>
            <a:grpSpLocks noChangeAspect="1"/>
          </p:cNvGrpSpPr>
          <p:nvPr/>
        </p:nvGrpSpPr>
        <p:grpSpPr>
          <a:xfrm>
            <a:off x="1516360" y="2223578"/>
            <a:ext cx="393142" cy="457200"/>
            <a:chOff x="1360885" y="2039958"/>
            <a:chExt cx="762088" cy="886263"/>
          </a:xfrm>
        </p:grpSpPr>
        <p:sp>
          <p:nvSpPr>
            <p:cNvPr id="3076" name="Freeform 68">
              <a:extLst>
                <a:ext uri="{FF2B5EF4-FFF2-40B4-BE49-F238E27FC236}">
                  <a16:creationId xmlns:a16="http://schemas.microsoft.com/office/drawing/2014/main" id="{B5F40B80-66B3-6107-AE78-F6C3E923505B}"/>
                </a:ext>
              </a:extLst>
            </p:cNvPr>
            <p:cNvSpPr>
              <a:spLocks noEditPoints="1"/>
            </p:cNvSpPr>
            <p:nvPr/>
          </p:nvSpPr>
          <p:spPr bwMode="auto">
            <a:xfrm>
              <a:off x="1360885" y="2039958"/>
              <a:ext cx="762088" cy="886263"/>
            </a:xfrm>
            <a:custGeom>
              <a:avLst/>
              <a:gdLst>
                <a:gd name="T0" fmla="*/ 128 w 262"/>
                <a:gd name="T1" fmla="*/ 305 h 305"/>
                <a:gd name="T2" fmla="*/ 0 w 262"/>
                <a:gd name="T3" fmla="*/ 50 h 305"/>
                <a:gd name="T4" fmla="*/ 0 w 262"/>
                <a:gd name="T5" fmla="*/ 31 h 305"/>
                <a:gd name="T6" fmla="*/ 12 w 262"/>
                <a:gd name="T7" fmla="*/ 23 h 305"/>
                <a:gd name="T8" fmla="*/ 50 w 262"/>
                <a:gd name="T9" fmla="*/ 29 h 305"/>
                <a:gd name="T10" fmla="*/ 125 w 262"/>
                <a:gd name="T11" fmla="*/ 0 h 305"/>
                <a:gd name="T12" fmla="*/ 136 w 262"/>
                <a:gd name="T13" fmla="*/ 0 h 305"/>
                <a:gd name="T14" fmla="*/ 211 w 262"/>
                <a:gd name="T15" fmla="*/ 29 h 305"/>
                <a:gd name="T16" fmla="*/ 249 w 262"/>
                <a:gd name="T17" fmla="*/ 23 h 305"/>
                <a:gd name="T18" fmla="*/ 261 w 262"/>
                <a:gd name="T19" fmla="*/ 31 h 305"/>
                <a:gd name="T20" fmla="*/ 262 w 262"/>
                <a:gd name="T21" fmla="*/ 50 h 305"/>
                <a:gd name="T22" fmla="*/ 133 w 262"/>
                <a:gd name="T23" fmla="*/ 305 h 305"/>
                <a:gd name="T24" fmla="*/ 128 w 262"/>
                <a:gd name="T25" fmla="*/ 305 h 305"/>
                <a:gd name="T26" fmla="*/ 18 w 262"/>
                <a:gd name="T27" fmla="*/ 43 h 305"/>
                <a:gd name="T28" fmla="*/ 18 w 262"/>
                <a:gd name="T29" fmla="*/ 50 h 305"/>
                <a:gd name="T30" fmla="*/ 131 w 262"/>
                <a:gd name="T31" fmla="*/ 286 h 305"/>
                <a:gd name="T32" fmla="*/ 243 w 262"/>
                <a:gd name="T33" fmla="*/ 50 h 305"/>
                <a:gd name="T34" fmla="*/ 243 w 262"/>
                <a:gd name="T35" fmla="*/ 43 h 305"/>
                <a:gd name="T36" fmla="*/ 211 w 262"/>
                <a:gd name="T37" fmla="*/ 47 h 305"/>
                <a:gd name="T38" fmla="*/ 131 w 262"/>
                <a:gd name="T39" fmla="*/ 18 h 305"/>
                <a:gd name="T40" fmla="*/ 50 w 262"/>
                <a:gd name="T41" fmla="*/ 47 h 305"/>
                <a:gd name="T42" fmla="*/ 18 w 262"/>
                <a:gd name="T43" fmla="*/ 4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305">
                  <a:moveTo>
                    <a:pt x="128" y="305"/>
                  </a:moveTo>
                  <a:cubicBezTo>
                    <a:pt x="80" y="293"/>
                    <a:pt x="0" y="244"/>
                    <a:pt x="0" y="50"/>
                  </a:cubicBezTo>
                  <a:cubicBezTo>
                    <a:pt x="0" y="44"/>
                    <a:pt x="0" y="38"/>
                    <a:pt x="0" y="31"/>
                  </a:cubicBezTo>
                  <a:cubicBezTo>
                    <a:pt x="12" y="23"/>
                    <a:pt x="12" y="23"/>
                    <a:pt x="12" y="23"/>
                  </a:cubicBezTo>
                  <a:cubicBezTo>
                    <a:pt x="24" y="27"/>
                    <a:pt x="37" y="29"/>
                    <a:pt x="50" y="29"/>
                  </a:cubicBezTo>
                  <a:cubicBezTo>
                    <a:pt x="74" y="29"/>
                    <a:pt x="99" y="19"/>
                    <a:pt x="125" y="0"/>
                  </a:cubicBezTo>
                  <a:cubicBezTo>
                    <a:pt x="136" y="0"/>
                    <a:pt x="136" y="0"/>
                    <a:pt x="136" y="0"/>
                  </a:cubicBezTo>
                  <a:cubicBezTo>
                    <a:pt x="162" y="19"/>
                    <a:pt x="187" y="29"/>
                    <a:pt x="211" y="29"/>
                  </a:cubicBezTo>
                  <a:cubicBezTo>
                    <a:pt x="224" y="29"/>
                    <a:pt x="237" y="27"/>
                    <a:pt x="249" y="23"/>
                  </a:cubicBezTo>
                  <a:cubicBezTo>
                    <a:pt x="261" y="31"/>
                    <a:pt x="261" y="31"/>
                    <a:pt x="261" y="31"/>
                  </a:cubicBezTo>
                  <a:cubicBezTo>
                    <a:pt x="261" y="37"/>
                    <a:pt x="262" y="44"/>
                    <a:pt x="262" y="50"/>
                  </a:cubicBezTo>
                  <a:cubicBezTo>
                    <a:pt x="262" y="244"/>
                    <a:pt x="181" y="293"/>
                    <a:pt x="133" y="305"/>
                  </a:cubicBezTo>
                  <a:lnTo>
                    <a:pt x="128" y="305"/>
                  </a:lnTo>
                  <a:close/>
                  <a:moveTo>
                    <a:pt x="18" y="43"/>
                  </a:moveTo>
                  <a:cubicBezTo>
                    <a:pt x="18" y="46"/>
                    <a:pt x="18" y="48"/>
                    <a:pt x="18" y="50"/>
                  </a:cubicBezTo>
                  <a:cubicBezTo>
                    <a:pt x="18" y="183"/>
                    <a:pt x="58" y="267"/>
                    <a:pt x="131" y="286"/>
                  </a:cubicBezTo>
                  <a:cubicBezTo>
                    <a:pt x="203" y="267"/>
                    <a:pt x="243" y="183"/>
                    <a:pt x="243" y="50"/>
                  </a:cubicBezTo>
                  <a:cubicBezTo>
                    <a:pt x="243" y="48"/>
                    <a:pt x="243" y="46"/>
                    <a:pt x="243" y="43"/>
                  </a:cubicBezTo>
                  <a:cubicBezTo>
                    <a:pt x="233" y="46"/>
                    <a:pt x="222" y="47"/>
                    <a:pt x="211" y="47"/>
                  </a:cubicBezTo>
                  <a:cubicBezTo>
                    <a:pt x="185" y="47"/>
                    <a:pt x="158" y="37"/>
                    <a:pt x="131" y="18"/>
                  </a:cubicBezTo>
                  <a:cubicBezTo>
                    <a:pt x="103" y="37"/>
                    <a:pt x="76" y="47"/>
                    <a:pt x="50" y="47"/>
                  </a:cubicBezTo>
                  <a:cubicBezTo>
                    <a:pt x="39" y="47"/>
                    <a:pt x="28" y="46"/>
                    <a:pt x="18"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7" name="Freeform 69">
              <a:extLst>
                <a:ext uri="{FF2B5EF4-FFF2-40B4-BE49-F238E27FC236}">
                  <a16:creationId xmlns:a16="http://schemas.microsoft.com/office/drawing/2014/main" id="{4CC0547C-FF96-EB21-37B5-3643AEC599AA}"/>
                </a:ext>
              </a:extLst>
            </p:cNvPr>
            <p:cNvSpPr>
              <a:spLocks/>
            </p:cNvSpPr>
            <p:nvPr/>
          </p:nvSpPr>
          <p:spPr bwMode="auto">
            <a:xfrm>
              <a:off x="1494798" y="2289524"/>
              <a:ext cx="525914" cy="366436"/>
            </a:xfrm>
            <a:custGeom>
              <a:avLst/>
              <a:gdLst>
                <a:gd name="T0" fmla="*/ 184 w 432"/>
                <a:gd name="T1" fmla="*/ 301 h 301"/>
                <a:gd name="T2" fmla="*/ 0 w 432"/>
                <a:gd name="T3" fmla="*/ 117 h 301"/>
                <a:gd name="T4" fmla="*/ 52 w 432"/>
                <a:gd name="T5" fmla="*/ 65 h 301"/>
                <a:gd name="T6" fmla="*/ 184 w 432"/>
                <a:gd name="T7" fmla="*/ 196 h 301"/>
                <a:gd name="T8" fmla="*/ 380 w 432"/>
                <a:gd name="T9" fmla="*/ 0 h 301"/>
                <a:gd name="T10" fmla="*/ 432 w 432"/>
                <a:gd name="T11" fmla="*/ 53 h 301"/>
                <a:gd name="T12" fmla="*/ 184 w 432"/>
                <a:gd name="T13" fmla="*/ 301 h 301"/>
              </a:gdLst>
              <a:ahLst/>
              <a:cxnLst>
                <a:cxn ang="0">
                  <a:pos x="T0" y="T1"/>
                </a:cxn>
                <a:cxn ang="0">
                  <a:pos x="T2" y="T3"/>
                </a:cxn>
                <a:cxn ang="0">
                  <a:pos x="T4" y="T5"/>
                </a:cxn>
                <a:cxn ang="0">
                  <a:pos x="T6" y="T7"/>
                </a:cxn>
                <a:cxn ang="0">
                  <a:pos x="T8" y="T9"/>
                </a:cxn>
                <a:cxn ang="0">
                  <a:pos x="T10" y="T11"/>
                </a:cxn>
                <a:cxn ang="0">
                  <a:pos x="T12" y="T13"/>
                </a:cxn>
              </a:cxnLst>
              <a:rect l="0" t="0" r="r" b="b"/>
              <a:pathLst>
                <a:path w="432" h="301">
                  <a:moveTo>
                    <a:pt x="184" y="301"/>
                  </a:moveTo>
                  <a:lnTo>
                    <a:pt x="0" y="117"/>
                  </a:lnTo>
                  <a:lnTo>
                    <a:pt x="52" y="65"/>
                  </a:lnTo>
                  <a:lnTo>
                    <a:pt x="184" y="196"/>
                  </a:lnTo>
                  <a:lnTo>
                    <a:pt x="380" y="0"/>
                  </a:lnTo>
                  <a:lnTo>
                    <a:pt x="432" y="53"/>
                  </a:lnTo>
                  <a:lnTo>
                    <a:pt x="184" y="3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80" name="Group 3079">
            <a:extLst>
              <a:ext uri="{FF2B5EF4-FFF2-40B4-BE49-F238E27FC236}">
                <a16:creationId xmlns:a16="http://schemas.microsoft.com/office/drawing/2014/main" id="{0DD59F8A-CC28-08E4-BC81-D24FDA5C99AB}"/>
              </a:ext>
            </a:extLst>
          </p:cNvPr>
          <p:cNvGrpSpPr>
            <a:grpSpLocks noChangeAspect="1"/>
          </p:cNvGrpSpPr>
          <p:nvPr/>
        </p:nvGrpSpPr>
        <p:grpSpPr>
          <a:xfrm>
            <a:off x="2626105" y="3805145"/>
            <a:ext cx="551531" cy="548640"/>
            <a:chOff x="11701463" y="11015663"/>
            <a:chExt cx="1514475" cy="1506538"/>
          </a:xfrm>
          <a:solidFill>
            <a:schemeClr val="bg1"/>
          </a:solidFill>
        </p:grpSpPr>
        <p:sp>
          <p:nvSpPr>
            <p:cNvPr id="3081" name="Freeform 160">
              <a:extLst>
                <a:ext uri="{FF2B5EF4-FFF2-40B4-BE49-F238E27FC236}">
                  <a16:creationId xmlns:a16="http://schemas.microsoft.com/office/drawing/2014/main" id="{093EFCD2-972D-3892-DFBC-5B5391C6D143}"/>
                </a:ext>
              </a:extLst>
            </p:cNvPr>
            <p:cNvSpPr>
              <a:spLocks noEditPoints="1"/>
            </p:cNvSpPr>
            <p:nvPr/>
          </p:nvSpPr>
          <p:spPr bwMode="auto">
            <a:xfrm>
              <a:off x="11868150" y="11015663"/>
              <a:ext cx="931863" cy="1506538"/>
            </a:xfrm>
            <a:custGeom>
              <a:avLst/>
              <a:gdLst>
                <a:gd name="T0" fmla="*/ 220 w 587"/>
                <a:gd name="T1" fmla="*/ 241 h 949"/>
                <a:gd name="T2" fmla="*/ 236 w 587"/>
                <a:gd name="T3" fmla="*/ 215 h 949"/>
                <a:gd name="T4" fmla="*/ 262 w 587"/>
                <a:gd name="T5" fmla="*/ 236 h 949"/>
                <a:gd name="T6" fmla="*/ 540 w 587"/>
                <a:gd name="T7" fmla="*/ 236 h 949"/>
                <a:gd name="T8" fmla="*/ 577 w 587"/>
                <a:gd name="T9" fmla="*/ 251 h 949"/>
                <a:gd name="T10" fmla="*/ 587 w 587"/>
                <a:gd name="T11" fmla="*/ 283 h 949"/>
                <a:gd name="T12" fmla="*/ 587 w 587"/>
                <a:gd name="T13" fmla="*/ 283 h 949"/>
                <a:gd name="T14" fmla="*/ 577 w 587"/>
                <a:gd name="T15" fmla="*/ 320 h 949"/>
                <a:gd name="T16" fmla="*/ 540 w 587"/>
                <a:gd name="T17" fmla="*/ 330 h 949"/>
                <a:gd name="T18" fmla="*/ 283 w 587"/>
                <a:gd name="T19" fmla="*/ 624 h 949"/>
                <a:gd name="T20" fmla="*/ 283 w 587"/>
                <a:gd name="T21" fmla="*/ 891 h 949"/>
                <a:gd name="T22" fmla="*/ 278 w 587"/>
                <a:gd name="T23" fmla="*/ 918 h 949"/>
                <a:gd name="T24" fmla="*/ 246 w 587"/>
                <a:gd name="T25" fmla="*/ 944 h 949"/>
                <a:gd name="T26" fmla="*/ 225 w 587"/>
                <a:gd name="T27" fmla="*/ 949 h 949"/>
                <a:gd name="T28" fmla="*/ 204 w 587"/>
                <a:gd name="T29" fmla="*/ 944 h 949"/>
                <a:gd name="T30" fmla="*/ 178 w 587"/>
                <a:gd name="T31" fmla="*/ 918 h 949"/>
                <a:gd name="T32" fmla="*/ 173 w 587"/>
                <a:gd name="T33" fmla="*/ 891 h 949"/>
                <a:gd name="T34" fmla="*/ 157 w 587"/>
                <a:gd name="T35" fmla="*/ 933 h 949"/>
                <a:gd name="T36" fmla="*/ 115 w 587"/>
                <a:gd name="T37" fmla="*/ 949 h 949"/>
                <a:gd name="T38" fmla="*/ 115 w 587"/>
                <a:gd name="T39" fmla="*/ 949 h 949"/>
                <a:gd name="T40" fmla="*/ 78 w 587"/>
                <a:gd name="T41" fmla="*/ 933 h 949"/>
                <a:gd name="T42" fmla="*/ 63 w 587"/>
                <a:gd name="T43" fmla="*/ 891 h 949"/>
                <a:gd name="T44" fmla="*/ 63 w 587"/>
                <a:gd name="T45" fmla="*/ 624 h 949"/>
                <a:gd name="T46" fmla="*/ 36 w 587"/>
                <a:gd name="T47" fmla="*/ 613 h 949"/>
                <a:gd name="T48" fmla="*/ 5 w 587"/>
                <a:gd name="T49" fmla="*/ 577 h 949"/>
                <a:gd name="T50" fmla="*/ 0 w 587"/>
                <a:gd name="T51" fmla="*/ 419 h 949"/>
                <a:gd name="T52" fmla="*/ 0 w 587"/>
                <a:gd name="T53" fmla="*/ 293 h 949"/>
                <a:gd name="T54" fmla="*/ 15 w 587"/>
                <a:gd name="T55" fmla="*/ 272 h 949"/>
                <a:gd name="T56" fmla="*/ 84 w 587"/>
                <a:gd name="T57" fmla="*/ 236 h 949"/>
                <a:gd name="T58" fmla="*/ 110 w 587"/>
                <a:gd name="T59" fmla="*/ 215 h 949"/>
                <a:gd name="T60" fmla="*/ 173 w 587"/>
                <a:gd name="T61" fmla="*/ 283 h 949"/>
                <a:gd name="T62" fmla="*/ 173 w 587"/>
                <a:gd name="T63" fmla="*/ 0 h 949"/>
                <a:gd name="T64" fmla="*/ 152 w 587"/>
                <a:gd name="T65" fmla="*/ 5 h 949"/>
                <a:gd name="T66" fmla="*/ 120 w 587"/>
                <a:gd name="T67" fmla="*/ 21 h 949"/>
                <a:gd name="T68" fmla="*/ 99 w 587"/>
                <a:gd name="T69" fmla="*/ 47 h 949"/>
                <a:gd name="T70" fmla="*/ 89 w 587"/>
                <a:gd name="T71" fmla="*/ 99 h 949"/>
                <a:gd name="T72" fmla="*/ 89 w 587"/>
                <a:gd name="T73" fmla="*/ 105 h 949"/>
                <a:gd name="T74" fmla="*/ 89 w 587"/>
                <a:gd name="T75" fmla="*/ 110 h 949"/>
                <a:gd name="T76" fmla="*/ 84 w 587"/>
                <a:gd name="T77" fmla="*/ 110 h 949"/>
                <a:gd name="T78" fmla="*/ 94 w 587"/>
                <a:gd name="T79" fmla="*/ 147 h 949"/>
                <a:gd name="T80" fmla="*/ 99 w 587"/>
                <a:gd name="T81" fmla="*/ 147 h 949"/>
                <a:gd name="T82" fmla="*/ 110 w 587"/>
                <a:gd name="T83" fmla="*/ 162 h 949"/>
                <a:gd name="T84" fmla="*/ 125 w 587"/>
                <a:gd name="T85" fmla="*/ 189 h 949"/>
                <a:gd name="T86" fmla="*/ 157 w 587"/>
                <a:gd name="T87" fmla="*/ 220 h 949"/>
                <a:gd name="T88" fmla="*/ 188 w 587"/>
                <a:gd name="T89" fmla="*/ 220 h 949"/>
                <a:gd name="T90" fmla="*/ 220 w 587"/>
                <a:gd name="T91" fmla="*/ 189 h 949"/>
                <a:gd name="T92" fmla="*/ 236 w 587"/>
                <a:gd name="T93" fmla="*/ 162 h 949"/>
                <a:gd name="T94" fmla="*/ 241 w 587"/>
                <a:gd name="T95" fmla="*/ 147 h 949"/>
                <a:gd name="T96" fmla="*/ 251 w 587"/>
                <a:gd name="T97" fmla="*/ 147 h 949"/>
                <a:gd name="T98" fmla="*/ 257 w 587"/>
                <a:gd name="T99" fmla="*/ 110 h 949"/>
                <a:gd name="T100" fmla="*/ 257 w 587"/>
                <a:gd name="T101" fmla="*/ 110 h 949"/>
                <a:gd name="T102" fmla="*/ 251 w 587"/>
                <a:gd name="T103" fmla="*/ 105 h 949"/>
                <a:gd name="T104" fmla="*/ 251 w 587"/>
                <a:gd name="T105" fmla="*/ 99 h 949"/>
                <a:gd name="T106" fmla="*/ 246 w 587"/>
                <a:gd name="T107" fmla="*/ 47 h 949"/>
                <a:gd name="T108" fmla="*/ 225 w 587"/>
                <a:gd name="T109" fmla="*/ 21 h 949"/>
                <a:gd name="T110" fmla="*/ 194 w 587"/>
                <a:gd name="T111" fmla="*/ 5 h 949"/>
                <a:gd name="T112" fmla="*/ 173 w 587"/>
                <a:gd name="T113"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7" h="949">
                  <a:moveTo>
                    <a:pt x="173" y="283"/>
                  </a:moveTo>
                  <a:lnTo>
                    <a:pt x="220" y="241"/>
                  </a:lnTo>
                  <a:lnTo>
                    <a:pt x="236" y="215"/>
                  </a:lnTo>
                  <a:lnTo>
                    <a:pt x="236" y="215"/>
                  </a:lnTo>
                  <a:lnTo>
                    <a:pt x="246" y="225"/>
                  </a:lnTo>
                  <a:lnTo>
                    <a:pt x="262" y="236"/>
                  </a:lnTo>
                  <a:lnTo>
                    <a:pt x="540" y="236"/>
                  </a:lnTo>
                  <a:lnTo>
                    <a:pt x="540" y="236"/>
                  </a:lnTo>
                  <a:lnTo>
                    <a:pt x="561" y="241"/>
                  </a:lnTo>
                  <a:lnTo>
                    <a:pt x="577" y="251"/>
                  </a:lnTo>
                  <a:lnTo>
                    <a:pt x="587" y="267"/>
                  </a:lnTo>
                  <a:lnTo>
                    <a:pt x="587" y="283"/>
                  </a:lnTo>
                  <a:lnTo>
                    <a:pt x="587" y="283"/>
                  </a:lnTo>
                  <a:lnTo>
                    <a:pt x="587" y="283"/>
                  </a:lnTo>
                  <a:lnTo>
                    <a:pt x="587" y="304"/>
                  </a:lnTo>
                  <a:lnTo>
                    <a:pt x="577" y="320"/>
                  </a:lnTo>
                  <a:lnTo>
                    <a:pt x="561" y="330"/>
                  </a:lnTo>
                  <a:lnTo>
                    <a:pt x="540" y="330"/>
                  </a:lnTo>
                  <a:lnTo>
                    <a:pt x="283" y="330"/>
                  </a:lnTo>
                  <a:lnTo>
                    <a:pt x="283" y="624"/>
                  </a:lnTo>
                  <a:lnTo>
                    <a:pt x="283" y="760"/>
                  </a:lnTo>
                  <a:lnTo>
                    <a:pt x="283" y="891"/>
                  </a:lnTo>
                  <a:lnTo>
                    <a:pt x="283" y="891"/>
                  </a:lnTo>
                  <a:lnTo>
                    <a:pt x="278" y="918"/>
                  </a:lnTo>
                  <a:lnTo>
                    <a:pt x="267" y="933"/>
                  </a:lnTo>
                  <a:lnTo>
                    <a:pt x="246" y="944"/>
                  </a:lnTo>
                  <a:lnTo>
                    <a:pt x="225" y="949"/>
                  </a:lnTo>
                  <a:lnTo>
                    <a:pt x="225" y="949"/>
                  </a:lnTo>
                  <a:lnTo>
                    <a:pt x="225" y="949"/>
                  </a:lnTo>
                  <a:lnTo>
                    <a:pt x="204" y="944"/>
                  </a:lnTo>
                  <a:lnTo>
                    <a:pt x="188" y="933"/>
                  </a:lnTo>
                  <a:lnTo>
                    <a:pt x="178" y="918"/>
                  </a:lnTo>
                  <a:lnTo>
                    <a:pt x="173" y="891"/>
                  </a:lnTo>
                  <a:lnTo>
                    <a:pt x="173" y="891"/>
                  </a:lnTo>
                  <a:lnTo>
                    <a:pt x="167" y="918"/>
                  </a:lnTo>
                  <a:lnTo>
                    <a:pt x="157" y="933"/>
                  </a:lnTo>
                  <a:lnTo>
                    <a:pt x="136" y="944"/>
                  </a:lnTo>
                  <a:lnTo>
                    <a:pt x="115" y="949"/>
                  </a:lnTo>
                  <a:lnTo>
                    <a:pt x="115" y="949"/>
                  </a:lnTo>
                  <a:lnTo>
                    <a:pt x="115" y="949"/>
                  </a:lnTo>
                  <a:lnTo>
                    <a:pt x="94" y="944"/>
                  </a:lnTo>
                  <a:lnTo>
                    <a:pt x="78" y="933"/>
                  </a:lnTo>
                  <a:lnTo>
                    <a:pt x="68" y="918"/>
                  </a:lnTo>
                  <a:lnTo>
                    <a:pt x="63" y="891"/>
                  </a:lnTo>
                  <a:lnTo>
                    <a:pt x="63" y="624"/>
                  </a:lnTo>
                  <a:lnTo>
                    <a:pt x="63" y="624"/>
                  </a:lnTo>
                  <a:lnTo>
                    <a:pt x="63" y="624"/>
                  </a:lnTo>
                  <a:lnTo>
                    <a:pt x="36" y="613"/>
                  </a:lnTo>
                  <a:lnTo>
                    <a:pt x="15" y="598"/>
                  </a:lnTo>
                  <a:lnTo>
                    <a:pt x="5" y="577"/>
                  </a:lnTo>
                  <a:lnTo>
                    <a:pt x="0" y="550"/>
                  </a:lnTo>
                  <a:lnTo>
                    <a:pt x="0" y="419"/>
                  </a:lnTo>
                  <a:lnTo>
                    <a:pt x="0" y="293"/>
                  </a:lnTo>
                  <a:lnTo>
                    <a:pt x="0" y="293"/>
                  </a:lnTo>
                  <a:lnTo>
                    <a:pt x="5" y="283"/>
                  </a:lnTo>
                  <a:lnTo>
                    <a:pt x="15" y="272"/>
                  </a:lnTo>
                  <a:lnTo>
                    <a:pt x="84" y="236"/>
                  </a:lnTo>
                  <a:lnTo>
                    <a:pt x="84" y="236"/>
                  </a:lnTo>
                  <a:lnTo>
                    <a:pt x="99" y="225"/>
                  </a:lnTo>
                  <a:lnTo>
                    <a:pt x="110" y="215"/>
                  </a:lnTo>
                  <a:lnTo>
                    <a:pt x="125" y="241"/>
                  </a:lnTo>
                  <a:lnTo>
                    <a:pt x="173" y="283"/>
                  </a:lnTo>
                  <a:lnTo>
                    <a:pt x="173" y="283"/>
                  </a:lnTo>
                  <a:close/>
                  <a:moveTo>
                    <a:pt x="173" y="0"/>
                  </a:moveTo>
                  <a:lnTo>
                    <a:pt x="173" y="0"/>
                  </a:lnTo>
                  <a:lnTo>
                    <a:pt x="152" y="5"/>
                  </a:lnTo>
                  <a:lnTo>
                    <a:pt x="136" y="10"/>
                  </a:lnTo>
                  <a:lnTo>
                    <a:pt x="120" y="21"/>
                  </a:lnTo>
                  <a:lnTo>
                    <a:pt x="110" y="31"/>
                  </a:lnTo>
                  <a:lnTo>
                    <a:pt x="99" y="47"/>
                  </a:lnTo>
                  <a:lnTo>
                    <a:pt x="94" y="63"/>
                  </a:lnTo>
                  <a:lnTo>
                    <a:pt x="89" y="99"/>
                  </a:lnTo>
                  <a:lnTo>
                    <a:pt x="89" y="99"/>
                  </a:lnTo>
                  <a:lnTo>
                    <a:pt x="89" y="105"/>
                  </a:lnTo>
                  <a:lnTo>
                    <a:pt x="89" y="105"/>
                  </a:lnTo>
                  <a:lnTo>
                    <a:pt x="89" y="110"/>
                  </a:lnTo>
                  <a:lnTo>
                    <a:pt x="84" y="110"/>
                  </a:lnTo>
                  <a:lnTo>
                    <a:pt x="84" y="110"/>
                  </a:lnTo>
                  <a:lnTo>
                    <a:pt x="89" y="131"/>
                  </a:lnTo>
                  <a:lnTo>
                    <a:pt x="94" y="147"/>
                  </a:lnTo>
                  <a:lnTo>
                    <a:pt x="94" y="147"/>
                  </a:lnTo>
                  <a:lnTo>
                    <a:pt x="99" y="147"/>
                  </a:lnTo>
                  <a:lnTo>
                    <a:pt x="99" y="147"/>
                  </a:lnTo>
                  <a:lnTo>
                    <a:pt x="110" y="162"/>
                  </a:lnTo>
                  <a:lnTo>
                    <a:pt x="110" y="162"/>
                  </a:lnTo>
                  <a:lnTo>
                    <a:pt x="125" y="189"/>
                  </a:lnTo>
                  <a:lnTo>
                    <a:pt x="141" y="210"/>
                  </a:lnTo>
                  <a:lnTo>
                    <a:pt x="157" y="220"/>
                  </a:lnTo>
                  <a:lnTo>
                    <a:pt x="173" y="220"/>
                  </a:lnTo>
                  <a:lnTo>
                    <a:pt x="188" y="220"/>
                  </a:lnTo>
                  <a:lnTo>
                    <a:pt x="204" y="210"/>
                  </a:lnTo>
                  <a:lnTo>
                    <a:pt x="220" y="189"/>
                  </a:lnTo>
                  <a:lnTo>
                    <a:pt x="236" y="162"/>
                  </a:lnTo>
                  <a:lnTo>
                    <a:pt x="236" y="162"/>
                  </a:lnTo>
                  <a:lnTo>
                    <a:pt x="241" y="147"/>
                  </a:lnTo>
                  <a:lnTo>
                    <a:pt x="241" y="147"/>
                  </a:lnTo>
                  <a:lnTo>
                    <a:pt x="251" y="147"/>
                  </a:lnTo>
                  <a:lnTo>
                    <a:pt x="251" y="147"/>
                  </a:lnTo>
                  <a:lnTo>
                    <a:pt x="257" y="131"/>
                  </a:lnTo>
                  <a:lnTo>
                    <a:pt x="257" y="110"/>
                  </a:lnTo>
                  <a:lnTo>
                    <a:pt x="257" y="110"/>
                  </a:lnTo>
                  <a:lnTo>
                    <a:pt x="257" y="110"/>
                  </a:lnTo>
                  <a:lnTo>
                    <a:pt x="251" y="105"/>
                  </a:lnTo>
                  <a:lnTo>
                    <a:pt x="251" y="105"/>
                  </a:lnTo>
                  <a:lnTo>
                    <a:pt x="251" y="99"/>
                  </a:lnTo>
                  <a:lnTo>
                    <a:pt x="251" y="99"/>
                  </a:lnTo>
                  <a:lnTo>
                    <a:pt x="251" y="63"/>
                  </a:lnTo>
                  <a:lnTo>
                    <a:pt x="246" y="47"/>
                  </a:lnTo>
                  <a:lnTo>
                    <a:pt x="236" y="31"/>
                  </a:lnTo>
                  <a:lnTo>
                    <a:pt x="225" y="21"/>
                  </a:lnTo>
                  <a:lnTo>
                    <a:pt x="209" y="10"/>
                  </a:lnTo>
                  <a:lnTo>
                    <a:pt x="194" y="5"/>
                  </a:lnTo>
                  <a:lnTo>
                    <a:pt x="173" y="0"/>
                  </a:lnTo>
                  <a:lnTo>
                    <a:pt x="1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3" name="Freeform 161">
              <a:extLst>
                <a:ext uri="{FF2B5EF4-FFF2-40B4-BE49-F238E27FC236}">
                  <a16:creationId xmlns:a16="http://schemas.microsoft.com/office/drawing/2014/main" id="{B3D99F6F-D7A3-B0B2-B601-B81F031D163C}"/>
                </a:ext>
              </a:extLst>
            </p:cNvPr>
            <p:cNvSpPr>
              <a:spLocks noEditPoints="1"/>
            </p:cNvSpPr>
            <p:nvPr/>
          </p:nvSpPr>
          <p:spPr bwMode="auto">
            <a:xfrm>
              <a:off x="11701463" y="11198225"/>
              <a:ext cx="1514475" cy="1049338"/>
            </a:xfrm>
            <a:custGeom>
              <a:avLst/>
              <a:gdLst>
                <a:gd name="T0" fmla="*/ 404 w 954"/>
                <a:gd name="T1" fmla="*/ 0 h 661"/>
                <a:gd name="T2" fmla="*/ 870 w 954"/>
                <a:gd name="T3" fmla="*/ 47 h 661"/>
                <a:gd name="T4" fmla="*/ 886 w 954"/>
                <a:gd name="T5" fmla="*/ 53 h 661"/>
                <a:gd name="T6" fmla="*/ 897 w 954"/>
                <a:gd name="T7" fmla="*/ 58 h 661"/>
                <a:gd name="T8" fmla="*/ 907 w 954"/>
                <a:gd name="T9" fmla="*/ 84 h 661"/>
                <a:gd name="T10" fmla="*/ 907 w 954"/>
                <a:gd name="T11" fmla="*/ 572 h 661"/>
                <a:gd name="T12" fmla="*/ 897 w 954"/>
                <a:gd name="T13" fmla="*/ 598 h 661"/>
                <a:gd name="T14" fmla="*/ 886 w 954"/>
                <a:gd name="T15" fmla="*/ 609 h 661"/>
                <a:gd name="T16" fmla="*/ 425 w 954"/>
                <a:gd name="T17" fmla="*/ 609 h 661"/>
                <a:gd name="T18" fmla="*/ 870 w 954"/>
                <a:gd name="T19" fmla="*/ 661 h 661"/>
                <a:gd name="T20" fmla="*/ 886 w 954"/>
                <a:gd name="T21" fmla="*/ 656 h 661"/>
                <a:gd name="T22" fmla="*/ 918 w 954"/>
                <a:gd name="T23" fmla="*/ 645 h 661"/>
                <a:gd name="T24" fmla="*/ 928 w 954"/>
                <a:gd name="T25" fmla="*/ 635 h 661"/>
                <a:gd name="T26" fmla="*/ 949 w 954"/>
                <a:gd name="T27" fmla="*/ 603 h 661"/>
                <a:gd name="T28" fmla="*/ 954 w 954"/>
                <a:gd name="T29" fmla="*/ 572 h 661"/>
                <a:gd name="T30" fmla="*/ 954 w 954"/>
                <a:gd name="T31" fmla="*/ 84 h 661"/>
                <a:gd name="T32" fmla="*/ 949 w 954"/>
                <a:gd name="T33" fmla="*/ 53 h 661"/>
                <a:gd name="T34" fmla="*/ 928 w 954"/>
                <a:gd name="T35" fmla="*/ 26 h 661"/>
                <a:gd name="T36" fmla="*/ 918 w 954"/>
                <a:gd name="T37" fmla="*/ 16 h 661"/>
                <a:gd name="T38" fmla="*/ 886 w 954"/>
                <a:gd name="T39" fmla="*/ 0 h 661"/>
                <a:gd name="T40" fmla="*/ 870 w 954"/>
                <a:gd name="T41" fmla="*/ 0 h 661"/>
                <a:gd name="T42" fmla="*/ 89 w 954"/>
                <a:gd name="T43" fmla="*/ 0 h 661"/>
                <a:gd name="T44" fmla="*/ 68 w 954"/>
                <a:gd name="T45" fmla="*/ 0 h 661"/>
                <a:gd name="T46" fmla="*/ 36 w 954"/>
                <a:gd name="T47" fmla="*/ 16 h 661"/>
                <a:gd name="T48" fmla="*/ 26 w 954"/>
                <a:gd name="T49" fmla="*/ 26 h 661"/>
                <a:gd name="T50" fmla="*/ 5 w 954"/>
                <a:gd name="T51" fmla="*/ 53 h 661"/>
                <a:gd name="T52" fmla="*/ 0 w 954"/>
                <a:gd name="T53" fmla="*/ 84 h 661"/>
                <a:gd name="T54" fmla="*/ 0 w 954"/>
                <a:gd name="T55" fmla="*/ 572 h 661"/>
                <a:gd name="T56" fmla="*/ 5 w 954"/>
                <a:gd name="T57" fmla="*/ 603 h 661"/>
                <a:gd name="T58" fmla="*/ 26 w 954"/>
                <a:gd name="T59" fmla="*/ 635 h 661"/>
                <a:gd name="T60" fmla="*/ 36 w 954"/>
                <a:gd name="T61" fmla="*/ 645 h 661"/>
                <a:gd name="T62" fmla="*/ 68 w 954"/>
                <a:gd name="T63" fmla="*/ 656 h 661"/>
                <a:gd name="T64" fmla="*/ 136 w 954"/>
                <a:gd name="T65" fmla="*/ 661 h 661"/>
                <a:gd name="T66" fmla="*/ 89 w 954"/>
                <a:gd name="T67" fmla="*/ 609 h 661"/>
                <a:gd name="T68" fmla="*/ 73 w 954"/>
                <a:gd name="T69" fmla="*/ 609 h 661"/>
                <a:gd name="T70" fmla="*/ 63 w 954"/>
                <a:gd name="T71" fmla="*/ 598 h 661"/>
                <a:gd name="T72" fmla="*/ 47 w 954"/>
                <a:gd name="T73" fmla="*/ 572 h 661"/>
                <a:gd name="T74" fmla="*/ 47 w 954"/>
                <a:gd name="T75" fmla="*/ 84 h 661"/>
                <a:gd name="T76" fmla="*/ 63 w 954"/>
                <a:gd name="T77" fmla="*/ 58 h 661"/>
                <a:gd name="T78" fmla="*/ 73 w 954"/>
                <a:gd name="T79" fmla="*/ 53 h 661"/>
                <a:gd name="T80" fmla="*/ 157 w 954"/>
                <a:gd name="T81" fmla="*/ 4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4" h="661">
                  <a:moveTo>
                    <a:pt x="870" y="0"/>
                  </a:moveTo>
                  <a:lnTo>
                    <a:pt x="404" y="0"/>
                  </a:lnTo>
                  <a:lnTo>
                    <a:pt x="404" y="47"/>
                  </a:lnTo>
                  <a:lnTo>
                    <a:pt x="870" y="47"/>
                  </a:lnTo>
                  <a:lnTo>
                    <a:pt x="870" y="47"/>
                  </a:lnTo>
                  <a:lnTo>
                    <a:pt x="886" y="53"/>
                  </a:lnTo>
                  <a:lnTo>
                    <a:pt x="897" y="58"/>
                  </a:lnTo>
                  <a:lnTo>
                    <a:pt x="897" y="58"/>
                  </a:lnTo>
                  <a:lnTo>
                    <a:pt x="907" y="74"/>
                  </a:lnTo>
                  <a:lnTo>
                    <a:pt x="907" y="84"/>
                  </a:lnTo>
                  <a:lnTo>
                    <a:pt x="907" y="572"/>
                  </a:lnTo>
                  <a:lnTo>
                    <a:pt x="907" y="572"/>
                  </a:lnTo>
                  <a:lnTo>
                    <a:pt x="907" y="588"/>
                  </a:lnTo>
                  <a:lnTo>
                    <a:pt x="897" y="598"/>
                  </a:lnTo>
                  <a:lnTo>
                    <a:pt x="897" y="598"/>
                  </a:lnTo>
                  <a:lnTo>
                    <a:pt x="886" y="609"/>
                  </a:lnTo>
                  <a:lnTo>
                    <a:pt x="870" y="609"/>
                  </a:lnTo>
                  <a:lnTo>
                    <a:pt x="425" y="609"/>
                  </a:lnTo>
                  <a:lnTo>
                    <a:pt x="425" y="661"/>
                  </a:lnTo>
                  <a:lnTo>
                    <a:pt x="870" y="661"/>
                  </a:lnTo>
                  <a:lnTo>
                    <a:pt x="870" y="661"/>
                  </a:lnTo>
                  <a:lnTo>
                    <a:pt x="886" y="656"/>
                  </a:lnTo>
                  <a:lnTo>
                    <a:pt x="902" y="650"/>
                  </a:lnTo>
                  <a:lnTo>
                    <a:pt x="918" y="645"/>
                  </a:lnTo>
                  <a:lnTo>
                    <a:pt x="928" y="635"/>
                  </a:lnTo>
                  <a:lnTo>
                    <a:pt x="928" y="635"/>
                  </a:lnTo>
                  <a:lnTo>
                    <a:pt x="944" y="619"/>
                  </a:lnTo>
                  <a:lnTo>
                    <a:pt x="949" y="603"/>
                  </a:lnTo>
                  <a:lnTo>
                    <a:pt x="954" y="588"/>
                  </a:lnTo>
                  <a:lnTo>
                    <a:pt x="954" y="572"/>
                  </a:lnTo>
                  <a:lnTo>
                    <a:pt x="954" y="84"/>
                  </a:lnTo>
                  <a:lnTo>
                    <a:pt x="954" y="84"/>
                  </a:lnTo>
                  <a:lnTo>
                    <a:pt x="954" y="68"/>
                  </a:lnTo>
                  <a:lnTo>
                    <a:pt x="949" y="53"/>
                  </a:lnTo>
                  <a:lnTo>
                    <a:pt x="944" y="37"/>
                  </a:lnTo>
                  <a:lnTo>
                    <a:pt x="928" y="26"/>
                  </a:lnTo>
                  <a:lnTo>
                    <a:pt x="928" y="26"/>
                  </a:lnTo>
                  <a:lnTo>
                    <a:pt x="918" y="16"/>
                  </a:lnTo>
                  <a:lnTo>
                    <a:pt x="902" y="5"/>
                  </a:lnTo>
                  <a:lnTo>
                    <a:pt x="886" y="0"/>
                  </a:lnTo>
                  <a:lnTo>
                    <a:pt x="870" y="0"/>
                  </a:lnTo>
                  <a:lnTo>
                    <a:pt x="870" y="0"/>
                  </a:lnTo>
                  <a:close/>
                  <a:moveTo>
                    <a:pt x="157" y="0"/>
                  </a:moveTo>
                  <a:lnTo>
                    <a:pt x="89" y="0"/>
                  </a:lnTo>
                  <a:lnTo>
                    <a:pt x="89" y="0"/>
                  </a:lnTo>
                  <a:lnTo>
                    <a:pt x="68" y="0"/>
                  </a:lnTo>
                  <a:lnTo>
                    <a:pt x="52" y="5"/>
                  </a:lnTo>
                  <a:lnTo>
                    <a:pt x="36" y="16"/>
                  </a:lnTo>
                  <a:lnTo>
                    <a:pt x="26" y="26"/>
                  </a:lnTo>
                  <a:lnTo>
                    <a:pt x="26" y="26"/>
                  </a:lnTo>
                  <a:lnTo>
                    <a:pt x="15" y="37"/>
                  </a:lnTo>
                  <a:lnTo>
                    <a:pt x="5" y="53"/>
                  </a:lnTo>
                  <a:lnTo>
                    <a:pt x="0" y="68"/>
                  </a:lnTo>
                  <a:lnTo>
                    <a:pt x="0" y="84"/>
                  </a:lnTo>
                  <a:lnTo>
                    <a:pt x="0" y="572"/>
                  </a:lnTo>
                  <a:lnTo>
                    <a:pt x="0" y="572"/>
                  </a:lnTo>
                  <a:lnTo>
                    <a:pt x="0" y="588"/>
                  </a:lnTo>
                  <a:lnTo>
                    <a:pt x="5" y="603"/>
                  </a:lnTo>
                  <a:lnTo>
                    <a:pt x="15" y="619"/>
                  </a:lnTo>
                  <a:lnTo>
                    <a:pt x="26" y="635"/>
                  </a:lnTo>
                  <a:lnTo>
                    <a:pt x="26" y="635"/>
                  </a:lnTo>
                  <a:lnTo>
                    <a:pt x="36" y="645"/>
                  </a:lnTo>
                  <a:lnTo>
                    <a:pt x="52" y="650"/>
                  </a:lnTo>
                  <a:lnTo>
                    <a:pt x="68" y="656"/>
                  </a:lnTo>
                  <a:lnTo>
                    <a:pt x="89" y="661"/>
                  </a:lnTo>
                  <a:lnTo>
                    <a:pt x="136" y="661"/>
                  </a:lnTo>
                  <a:lnTo>
                    <a:pt x="136" y="609"/>
                  </a:lnTo>
                  <a:lnTo>
                    <a:pt x="89" y="609"/>
                  </a:lnTo>
                  <a:lnTo>
                    <a:pt x="89" y="609"/>
                  </a:lnTo>
                  <a:lnTo>
                    <a:pt x="73" y="609"/>
                  </a:lnTo>
                  <a:lnTo>
                    <a:pt x="63" y="598"/>
                  </a:lnTo>
                  <a:lnTo>
                    <a:pt x="63" y="598"/>
                  </a:lnTo>
                  <a:lnTo>
                    <a:pt x="52" y="588"/>
                  </a:lnTo>
                  <a:lnTo>
                    <a:pt x="47" y="572"/>
                  </a:lnTo>
                  <a:lnTo>
                    <a:pt x="47" y="84"/>
                  </a:lnTo>
                  <a:lnTo>
                    <a:pt x="47" y="84"/>
                  </a:lnTo>
                  <a:lnTo>
                    <a:pt x="52" y="74"/>
                  </a:lnTo>
                  <a:lnTo>
                    <a:pt x="63" y="58"/>
                  </a:lnTo>
                  <a:lnTo>
                    <a:pt x="63" y="58"/>
                  </a:lnTo>
                  <a:lnTo>
                    <a:pt x="73" y="53"/>
                  </a:lnTo>
                  <a:lnTo>
                    <a:pt x="89" y="47"/>
                  </a:lnTo>
                  <a:lnTo>
                    <a:pt x="157" y="47"/>
                  </a:lnTo>
                  <a:lnTo>
                    <a:pt x="1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4" name="Freeform 162">
              <a:extLst>
                <a:ext uri="{FF2B5EF4-FFF2-40B4-BE49-F238E27FC236}">
                  <a16:creationId xmlns:a16="http://schemas.microsoft.com/office/drawing/2014/main" id="{66CCED52-CFA4-AB5C-743E-F770481FDEE9}"/>
                </a:ext>
              </a:extLst>
            </p:cNvPr>
            <p:cNvSpPr>
              <a:spLocks/>
            </p:cNvSpPr>
            <p:nvPr/>
          </p:nvSpPr>
          <p:spPr bwMode="auto">
            <a:xfrm>
              <a:off x="12592050" y="11606213"/>
              <a:ext cx="407988" cy="74613"/>
            </a:xfrm>
            <a:custGeom>
              <a:avLst/>
              <a:gdLst>
                <a:gd name="T0" fmla="*/ 231 w 257"/>
                <a:gd name="T1" fmla="*/ 47 h 47"/>
                <a:gd name="T2" fmla="*/ 231 w 257"/>
                <a:gd name="T3" fmla="*/ 47 h 47"/>
                <a:gd name="T4" fmla="*/ 241 w 257"/>
                <a:gd name="T5" fmla="*/ 47 h 47"/>
                <a:gd name="T6" fmla="*/ 246 w 257"/>
                <a:gd name="T7" fmla="*/ 42 h 47"/>
                <a:gd name="T8" fmla="*/ 252 w 257"/>
                <a:gd name="T9" fmla="*/ 32 h 47"/>
                <a:gd name="T10" fmla="*/ 257 w 257"/>
                <a:gd name="T11" fmla="*/ 21 h 47"/>
                <a:gd name="T12" fmla="*/ 257 w 257"/>
                <a:gd name="T13" fmla="*/ 21 h 47"/>
                <a:gd name="T14" fmla="*/ 252 w 257"/>
                <a:gd name="T15" fmla="*/ 16 h 47"/>
                <a:gd name="T16" fmla="*/ 246 w 257"/>
                <a:gd name="T17" fmla="*/ 5 h 47"/>
                <a:gd name="T18" fmla="*/ 241 w 257"/>
                <a:gd name="T19" fmla="*/ 0 h 47"/>
                <a:gd name="T20" fmla="*/ 231 w 257"/>
                <a:gd name="T21" fmla="*/ 0 h 47"/>
                <a:gd name="T22" fmla="*/ 26 w 257"/>
                <a:gd name="T23" fmla="*/ 0 h 47"/>
                <a:gd name="T24" fmla="*/ 26 w 257"/>
                <a:gd name="T25" fmla="*/ 0 h 47"/>
                <a:gd name="T26" fmla="*/ 16 w 257"/>
                <a:gd name="T27" fmla="*/ 0 h 47"/>
                <a:gd name="T28" fmla="*/ 5 w 257"/>
                <a:gd name="T29" fmla="*/ 5 h 47"/>
                <a:gd name="T30" fmla="*/ 0 w 257"/>
                <a:gd name="T31" fmla="*/ 16 h 47"/>
                <a:gd name="T32" fmla="*/ 0 w 257"/>
                <a:gd name="T33" fmla="*/ 21 h 47"/>
                <a:gd name="T34" fmla="*/ 0 w 257"/>
                <a:gd name="T35" fmla="*/ 21 h 47"/>
                <a:gd name="T36" fmla="*/ 0 w 257"/>
                <a:gd name="T37" fmla="*/ 32 h 47"/>
                <a:gd name="T38" fmla="*/ 5 w 257"/>
                <a:gd name="T39" fmla="*/ 42 h 47"/>
                <a:gd name="T40" fmla="*/ 16 w 257"/>
                <a:gd name="T41" fmla="*/ 47 h 47"/>
                <a:gd name="T42" fmla="*/ 26 w 257"/>
                <a:gd name="T43" fmla="*/ 47 h 47"/>
                <a:gd name="T44" fmla="*/ 231 w 257"/>
                <a:gd name="T4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7">
                  <a:moveTo>
                    <a:pt x="231" y="47"/>
                  </a:moveTo>
                  <a:lnTo>
                    <a:pt x="231" y="47"/>
                  </a:lnTo>
                  <a:lnTo>
                    <a:pt x="241" y="47"/>
                  </a:lnTo>
                  <a:lnTo>
                    <a:pt x="246" y="42"/>
                  </a:lnTo>
                  <a:lnTo>
                    <a:pt x="252" y="32"/>
                  </a:lnTo>
                  <a:lnTo>
                    <a:pt x="257" y="21"/>
                  </a:lnTo>
                  <a:lnTo>
                    <a:pt x="257" y="21"/>
                  </a:lnTo>
                  <a:lnTo>
                    <a:pt x="252" y="16"/>
                  </a:lnTo>
                  <a:lnTo>
                    <a:pt x="246" y="5"/>
                  </a:lnTo>
                  <a:lnTo>
                    <a:pt x="241" y="0"/>
                  </a:lnTo>
                  <a:lnTo>
                    <a:pt x="231" y="0"/>
                  </a:lnTo>
                  <a:lnTo>
                    <a:pt x="26" y="0"/>
                  </a:lnTo>
                  <a:lnTo>
                    <a:pt x="26" y="0"/>
                  </a:lnTo>
                  <a:lnTo>
                    <a:pt x="16" y="0"/>
                  </a:lnTo>
                  <a:lnTo>
                    <a:pt x="5" y="5"/>
                  </a:lnTo>
                  <a:lnTo>
                    <a:pt x="0" y="16"/>
                  </a:lnTo>
                  <a:lnTo>
                    <a:pt x="0" y="21"/>
                  </a:lnTo>
                  <a:lnTo>
                    <a:pt x="0" y="21"/>
                  </a:lnTo>
                  <a:lnTo>
                    <a:pt x="0" y="32"/>
                  </a:lnTo>
                  <a:lnTo>
                    <a:pt x="5" y="42"/>
                  </a:lnTo>
                  <a:lnTo>
                    <a:pt x="16" y="47"/>
                  </a:lnTo>
                  <a:lnTo>
                    <a:pt x="26" y="47"/>
                  </a:lnTo>
                  <a:lnTo>
                    <a:pt x="23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5" name="Freeform 163">
              <a:extLst>
                <a:ext uri="{FF2B5EF4-FFF2-40B4-BE49-F238E27FC236}">
                  <a16:creationId xmlns:a16="http://schemas.microsoft.com/office/drawing/2014/main" id="{255D555A-160E-EA3C-A738-10B43082093B}"/>
                </a:ext>
              </a:extLst>
            </p:cNvPr>
            <p:cNvSpPr>
              <a:spLocks/>
            </p:cNvSpPr>
            <p:nvPr/>
          </p:nvSpPr>
          <p:spPr bwMode="auto">
            <a:xfrm>
              <a:off x="12592050" y="11798300"/>
              <a:ext cx="407988" cy="74613"/>
            </a:xfrm>
            <a:custGeom>
              <a:avLst/>
              <a:gdLst>
                <a:gd name="T0" fmla="*/ 231 w 257"/>
                <a:gd name="T1" fmla="*/ 47 h 47"/>
                <a:gd name="T2" fmla="*/ 231 w 257"/>
                <a:gd name="T3" fmla="*/ 47 h 47"/>
                <a:gd name="T4" fmla="*/ 241 w 257"/>
                <a:gd name="T5" fmla="*/ 47 h 47"/>
                <a:gd name="T6" fmla="*/ 246 w 257"/>
                <a:gd name="T7" fmla="*/ 42 h 47"/>
                <a:gd name="T8" fmla="*/ 252 w 257"/>
                <a:gd name="T9" fmla="*/ 31 h 47"/>
                <a:gd name="T10" fmla="*/ 257 w 257"/>
                <a:gd name="T11" fmla="*/ 26 h 47"/>
                <a:gd name="T12" fmla="*/ 257 w 257"/>
                <a:gd name="T13" fmla="*/ 26 h 47"/>
                <a:gd name="T14" fmla="*/ 252 w 257"/>
                <a:gd name="T15" fmla="*/ 15 h 47"/>
                <a:gd name="T16" fmla="*/ 246 w 257"/>
                <a:gd name="T17" fmla="*/ 5 h 47"/>
                <a:gd name="T18" fmla="*/ 241 w 257"/>
                <a:gd name="T19" fmla="*/ 0 h 47"/>
                <a:gd name="T20" fmla="*/ 231 w 257"/>
                <a:gd name="T21" fmla="*/ 0 h 47"/>
                <a:gd name="T22" fmla="*/ 26 w 257"/>
                <a:gd name="T23" fmla="*/ 0 h 47"/>
                <a:gd name="T24" fmla="*/ 26 w 257"/>
                <a:gd name="T25" fmla="*/ 0 h 47"/>
                <a:gd name="T26" fmla="*/ 16 w 257"/>
                <a:gd name="T27" fmla="*/ 0 h 47"/>
                <a:gd name="T28" fmla="*/ 5 w 257"/>
                <a:gd name="T29" fmla="*/ 5 h 47"/>
                <a:gd name="T30" fmla="*/ 0 w 257"/>
                <a:gd name="T31" fmla="*/ 15 h 47"/>
                <a:gd name="T32" fmla="*/ 0 w 257"/>
                <a:gd name="T33" fmla="*/ 26 h 47"/>
                <a:gd name="T34" fmla="*/ 0 w 257"/>
                <a:gd name="T35" fmla="*/ 26 h 47"/>
                <a:gd name="T36" fmla="*/ 0 w 257"/>
                <a:gd name="T37" fmla="*/ 31 h 47"/>
                <a:gd name="T38" fmla="*/ 5 w 257"/>
                <a:gd name="T39" fmla="*/ 42 h 47"/>
                <a:gd name="T40" fmla="*/ 16 w 257"/>
                <a:gd name="T41" fmla="*/ 47 h 47"/>
                <a:gd name="T42" fmla="*/ 26 w 257"/>
                <a:gd name="T43" fmla="*/ 47 h 47"/>
                <a:gd name="T44" fmla="*/ 231 w 257"/>
                <a:gd name="T4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7">
                  <a:moveTo>
                    <a:pt x="231" y="47"/>
                  </a:moveTo>
                  <a:lnTo>
                    <a:pt x="231" y="47"/>
                  </a:lnTo>
                  <a:lnTo>
                    <a:pt x="241" y="47"/>
                  </a:lnTo>
                  <a:lnTo>
                    <a:pt x="246" y="42"/>
                  </a:lnTo>
                  <a:lnTo>
                    <a:pt x="252" y="31"/>
                  </a:lnTo>
                  <a:lnTo>
                    <a:pt x="257" y="26"/>
                  </a:lnTo>
                  <a:lnTo>
                    <a:pt x="257" y="26"/>
                  </a:lnTo>
                  <a:lnTo>
                    <a:pt x="252" y="15"/>
                  </a:lnTo>
                  <a:lnTo>
                    <a:pt x="246" y="5"/>
                  </a:lnTo>
                  <a:lnTo>
                    <a:pt x="241" y="0"/>
                  </a:lnTo>
                  <a:lnTo>
                    <a:pt x="231" y="0"/>
                  </a:lnTo>
                  <a:lnTo>
                    <a:pt x="26" y="0"/>
                  </a:lnTo>
                  <a:lnTo>
                    <a:pt x="26" y="0"/>
                  </a:lnTo>
                  <a:lnTo>
                    <a:pt x="16" y="0"/>
                  </a:lnTo>
                  <a:lnTo>
                    <a:pt x="5" y="5"/>
                  </a:lnTo>
                  <a:lnTo>
                    <a:pt x="0" y="15"/>
                  </a:lnTo>
                  <a:lnTo>
                    <a:pt x="0" y="26"/>
                  </a:lnTo>
                  <a:lnTo>
                    <a:pt x="0" y="26"/>
                  </a:lnTo>
                  <a:lnTo>
                    <a:pt x="0" y="31"/>
                  </a:lnTo>
                  <a:lnTo>
                    <a:pt x="5" y="42"/>
                  </a:lnTo>
                  <a:lnTo>
                    <a:pt x="16" y="47"/>
                  </a:lnTo>
                  <a:lnTo>
                    <a:pt x="26" y="47"/>
                  </a:lnTo>
                  <a:lnTo>
                    <a:pt x="23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6" name="Freeform 164">
              <a:extLst>
                <a:ext uri="{FF2B5EF4-FFF2-40B4-BE49-F238E27FC236}">
                  <a16:creationId xmlns:a16="http://schemas.microsoft.com/office/drawing/2014/main" id="{2FCF16FD-A730-F13E-6CD8-E864F5DF760C}"/>
                </a:ext>
              </a:extLst>
            </p:cNvPr>
            <p:cNvSpPr>
              <a:spLocks/>
            </p:cNvSpPr>
            <p:nvPr/>
          </p:nvSpPr>
          <p:spPr bwMode="auto">
            <a:xfrm>
              <a:off x="12592050" y="11988800"/>
              <a:ext cx="407988" cy="76200"/>
            </a:xfrm>
            <a:custGeom>
              <a:avLst/>
              <a:gdLst>
                <a:gd name="T0" fmla="*/ 231 w 257"/>
                <a:gd name="T1" fmla="*/ 48 h 48"/>
                <a:gd name="T2" fmla="*/ 231 w 257"/>
                <a:gd name="T3" fmla="*/ 48 h 48"/>
                <a:gd name="T4" fmla="*/ 241 w 257"/>
                <a:gd name="T5" fmla="*/ 48 h 48"/>
                <a:gd name="T6" fmla="*/ 246 w 257"/>
                <a:gd name="T7" fmla="*/ 42 h 48"/>
                <a:gd name="T8" fmla="*/ 252 w 257"/>
                <a:gd name="T9" fmla="*/ 32 h 48"/>
                <a:gd name="T10" fmla="*/ 257 w 257"/>
                <a:gd name="T11" fmla="*/ 27 h 48"/>
                <a:gd name="T12" fmla="*/ 257 w 257"/>
                <a:gd name="T13" fmla="*/ 27 h 48"/>
                <a:gd name="T14" fmla="*/ 252 w 257"/>
                <a:gd name="T15" fmla="*/ 16 h 48"/>
                <a:gd name="T16" fmla="*/ 246 w 257"/>
                <a:gd name="T17" fmla="*/ 6 h 48"/>
                <a:gd name="T18" fmla="*/ 241 w 257"/>
                <a:gd name="T19" fmla="*/ 0 h 48"/>
                <a:gd name="T20" fmla="*/ 231 w 257"/>
                <a:gd name="T21" fmla="*/ 0 h 48"/>
                <a:gd name="T22" fmla="*/ 26 w 257"/>
                <a:gd name="T23" fmla="*/ 0 h 48"/>
                <a:gd name="T24" fmla="*/ 26 w 257"/>
                <a:gd name="T25" fmla="*/ 0 h 48"/>
                <a:gd name="T26" fmla="*/ 16 w 257"/>
                <a:gd name="T27" fmla="*/ 0 h 48"/>
                <a:gd name="T28" fmla="*/ 5 w 257"/>
                <a:gd name="T29" fmla="*/ 6 h 48"/>
                <a:gd name="T30" fmla="*/ 0 w 257"/>
                <a:gd name="T31" fmla="*/ 16 h 48"/>
                <a:gd name="T32" fmla="*/ 0 w 257"/>
                <a:gd name="T33" fmla="*/ 27 h 48"/>
                <a:gd name="T34" fmla="*/ 0 w 257"/>
                <a:gd name="T35" fmla="*/ 27 h 48"/>
                <a:gd name="T36" fmla="*/ 0 w 257"/>
                <a:gd name="T37" fmla="*/ 32 h 48"/>
                <a:gd name="T38" fmla="*/ 5 w 257"/>
                <a:gd name="T39" fmla="*/ 42 h 48"/>
                <a:gd name="T40" fmla="*/ 16 w 257"/>
                <a:gd name="T41" fmla="*/ 48 h 48"/>
                <a:gd name="T42" fmla="*/ 26 w 257"/>
                <a:gd name="T43" fmla="*/ 48 h 48"/>
                <a:gd name="T44" fmla="*/ 231 w 257"/>
                <a:gd name="T4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8">
                  <a:moveTo>
                    <a:pt x="231" y="48"/>
                  </a:moveTo>
                  <a:lnTo>
                    <a:pt x="231" y="48"/>
                  </a:lnTo>
                  <a:lnTo>
                    <a:pt x="241" y="48"/>
                  </a:lnTo>
                  <a:lnTo>
                    <a:pt x="246" y="42"/>
                  </a:lnTo>
                  <a:lnTo>
                    <a:pt x="252" y="32"/>
                  </a:lnTo>
                  <a:lnTo>
                    <a:pt x="257" y="27"/>
                  </a:lnTo>
                  <a:lnTo>
                    <a:pt x="257" y="27"/>
                  </a:lnTo>
                  <a:lnTo>
                    <a:pt x="252" y="16"/>
                  </a:lnTo>
                  <a:lnTo>
                    <a:pt x="246" y="6"/>
                  </a:lnTo>
                  <a:lnTo>
                    <a:pt x="241" y="0"/>
                  </a:lnTo>
                  <a:lnTo>
                    <a:pt x="231" y="0"/>
                  </a:lnTo>
                  <a:lnTo>
                    <a:pt x="26" y="0"/>
                  </a:lnTo>
                  <a:lnTo>
                    <a:pt x="26" y="0"/>
                  </a:lnTo>
                  <a:lnTo>
                    <a:pt x="16" y="0"/>
                  </a:lnTo>
                  <a:lnTo>
                    <a:pt x="5" y="6"/>
                  </a:lnTo>
                  <a:lnTo>
                    <a:pt x="0" y="16"/>
                  </a:lnTo>
                  <a:lnTo>
                    <a:pt x="0" y="27"/>
                  </a:lnTo>
                  <a:lnTo>
                    <a:pt x="0" y="27"/>
                  </a:lnTo>
                  <a:lnTo>
                    <a:pt x="0" y="32"/>
                  </a:lnTo>
                  <a:lnTo>
                    <a:pt x="5" y="42"/>
                  </a:lnTo>
                  <a:lnTo>
                    <a:pt x="16" y="48"/>
                  </a:lnTo>
                  <a:lnTo>
                    <a:pt x="26" y="48"/>
                  </a:lnTo>
                  <a:lnTo>
                    <a:pt x="23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90" name="Group 3089">
            <a:extLst>
              <a:ext uri="{FF2B5EF4-FFF2-40B4-BE49-F238E27FC236}">
                <a16:creationId xmlns:a16="http://schemas.microsoft.com/office/drawing/2014/main" id="{3C42ACB2-85F5-75D6-BD2B-A63A74E7B598}"/>
              </a:ext>
            </a:extLst>
          </p:cNvPr>
          <p:cNvGrpSpPr/>
          <p:nvPr/>
        </p:nvGrpSpPr>
        <p:grpSpPr>
          <a:xfrm>
            <a:off x="1519441" y="5505530"/>
            <a:ext cx="380199" cy="472428"/>
            <a:chOff x="5996151" y="2523071"/>
            <a:chExt cx="380199" cy="472428"/>
          </a:xfrm>
          <a:solidFill>
            <a:schemeClr val="bg1">
              <a:lumMod val="95000"/>
            </a:schemeClr>
          </a:solidFill>
        </p:grpSpPr>
        <p:sp>
          <p:nvSpPr>
            <p:cNvPr id="3091" name="Freeform 73">
              <a:extLst>
                <a:ext uri="{FF2B5EF4-FFF2-40B4-BE49-F238E27FC236}">
                  <a16:creationId xmlns:a16="http://schemas.microsoft.com/office/drawing/2014/main" id="{CD663AFE-D25E-94E3-CD86-6562BA9DBE9D}"/>
                </a:ext>
              </a:extLst>
            </p:cNvPr>
            <p:cNvSpPr>
              <a:spLocks/>
            </p:cNvSpPr>
            <p:nvPr/>
          </p:nvSpPr>
          <p:spPr bwMode="auto">
            <a:xfrm>
              <a:off x="6289517" y="2523071"/>
              <a:ext cx="27472" cy="181514"/>
            </a:xfrm>
            <a:custGeom>
              <a:avLst/>
              <a:gdLst>
                <a:gd name="T0" fmla="*/ 56 w 56"/>
                <a:gd name="T1" fmla="*/ 0 h 370"/>
                <a:gd name="T2" fmla="*/ 0 w 56"/>
                <a:gd name="T3" fmla="*/ 0 h 370"/>
                <a:gd name="T4" fmla="*/ 0 w 56"/>
                <a:gd name="T5" fmla="*/ 370 h 370"/>
                <a:gd name="T6" fmla="*/ 56 w 56"/>
                <a:gd name="T7" fmla="*/ 298 h 370"/>
                <a:gd name="T8" fmla="*/ 56 w 56"/>
                <a:gd name="T9" fmla="*/ 0 h 370"/>
              </a:gdLst>
              <a:ahLst/>
              <a:cxnLst>
                <a:cxn ang="0">
                  <a:pos x="T0" y="T1"/>
                </a:cxn>
                <a:cxn ang="0">
                  <a:pos x="T2" y="T3"/>
                </a:cxn>
                <a:cxn ang="0">
                  <a:pos x="T4" y="T5"/>
                </a:cxn>
                <a:cxn ang="0">
                  <a:pos x="T6" y="T7"/>
                </a:cxn>
                <a:cxn ang="0">
                  <a:pos x="T8" y="T9"/>
                </a:cxn>
              </a:cxnLst>
              <a:rect l="0" t="0" r="r" b="b"/>
              <a:pathLst>
                <a:path w="56" h="370">
                  <a:moveTo>
                    <a:pt x="56" y="0"/>
                  </a:moveTo>
                  <a:lnTo>
                    <a:pt x="0" y="0"/>
                  </a:lnTo>
                  <a:lnTo>
                    <a:pt x="0" y="370"/>
                  </a:lnTo>
                  <a:lnTo>
                    <a:pt x="56" y="298"/>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2" name="Freeform 74">
              <a:extLst>
                <a:ext uri="{FF2B5EF4-FFF2-40B4-BE49-F238E27FC236}">
                  <a16:creationId xmlns:a16="http://schemas.microsoft.com/office/drawing/2014/main" id="{25928CA5-D0E5-15B4-7B67-636E39BA1347}"/>
                </a:ext>
              </a:extLst>
            </p:cNvPr>
            <p:cNvSpPr>
              <a:spLocks/>
            </p:cNvSpPr>
            <p:nvPr/>
          </p:nvSpPr>
          <p:spPr bwMode="auto">
            <a:xfrm>
              <a:off x="6237025" y="2571639"/>
              <a:ext cx="25510" cy="172193"/>
            </a:xfrm>
            <a:custGeom>
              <a:avLst/>
              <a:gdLst>
                <a:gd name="T0" fmla="*/ 52 w 52"/>
                <a:gd name="T1" fmla="*/ 342 h 351"/>
                <a:gd name="T2" fmla="*/ 52 w 52"/>
                <a:gd name="T3" fmla="*/ 0 h 351"/>
                <a:gd name="T4" fmla="*/ 0 w 52"/>
                <a:gd name="T5" fmla="*/ 0 h 351"/>
                <a:gd name="T6" fmla="*/ 0 w 52"/>
                <a:gd name="T7" fmla="*/ 315 h 351"/>
                <a:gd name="T8" fmla="*/ 47 w 52"/>
                <a:gd name="T9" fmla="*/ 351 h 351"/>
                <a:gd name="T10" fmla="*/ 52 w 52"/>
                <a:gd name="T11" fmla="*/ 342 h 351"/>
              </a:gdLst>
              <a:ahLst/>
              <a:cxnLst>
                <a:cxn ang="0">
                  <a:pos x="T0" y="T1"/>
                </a:cxn>
                <a:cxn ang="0">
                  <a:pos x="T2" y="T3"/>
                </a:cxn>
                <a:cxn ang="0">
                  <a:pos x="T4" y="T5"/>
                </a:cxn>
                <a:cxn ang="0">
                  <a:pos x="T6" y="T7"/>
                </a:cxn>
                <a:cxn ang="0">
                  <a:pos x="T8" y="T9"/>
                </a:cxn>
                <a:cxn ang="0">
                  <a:pos x="T10" y="T11"/>
                </a:cxn>
              </a:cxnLst>
              <a:rect l="0" t="0" r="r" b="b"/>
              <a:pathLst>
                <a:path w="52" h="351">
                  <a:moveTo>
                    <a:pt x="52" y="342"/>
                  </a:moveTo>
                  <a:lnTo>
                    <a:pt x="52" y="0"/>
                  </a:lnTo>
                  <a:lnTo>
                    <a:pt x="0" y="0"/>
                  </a:lnTo>
                  <a:lnTo>
                    <a:pt x="0" y="315"/>
                  </a:lnTo>
                  <a:lnTo>
                    <a:pt x="47" y="351"/>
                  </a:lnTo>
                  <a:lnTo>
                    <a:pt x="52"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3" name="Freeform 75">
              <a:extLst>
                <a:ext uri="{FF2B5EF4-FFF2-40B4-BE49-F238E27FC236}">
                  <a16:creationId xmlns:a16="http://schemas.microsoft.com/office/drawing/2014/main" id="{D31DE4C6-20C3-EA7C-7F5F-1678A7CC65C4}"/>
                </a:ext>
              </a:extLst>
            </p:cNvPr>
            <p:cNvSpPr>
              <a:spLocks/>
            </p:cNvSpPr>
            <p:nvPr/>
          </p:nvSpPr>
          <p:spPr bwMode="auto">
            <a:xfrm>
              <a:off x="6182571" y="2631489"/>
              <a:ext cx="27472" cy="74078"/>
            </a:xfrm>
            <a:custGeom>
              <a:avLst/>
              <a:gdLst>
                <a:gd name="T0" fmla="*/ 56 w 56"/>
                <a:gd name="T1" fmla="*/ 151 h 151"/>
                <a:gd name="T2" fmla="*/ 56 w 56"/>
                <a:gd name="T3" fmla="*/ 0 h 151"/>
                <a:gd name="T4" fmla="*/ 0 w 56"/>
                <a:gd name="T5" fmla="*/ 0 h 151"/>
                <a:gd name="T6" fmla="*/ 0 w 56"/>
                <a:gd name="T7" fmla="*/ 146 h 151"/>
                <a:gd name="T8" fmla="*/ 28 w 56"/>
                <a:gd name="T9" fmla="*/ 132 h 151"/>
                <a:gd name="T10" fmla="*/ 56 w 56"/>
                <a:gd name="T11" fmla="*/ 151 h 151"/>
              </a:gdLst>
              <a:ahLst/>
              <a:cxnLst>
                <a:cxn ang="0">
                  <a:pos x="T0" y="T1"/>
                </a:cxn>
                <a:cxn ang="0">
                  <a:pos x="T2" y="T3"/>
                </a:cxn>
                <a:cxn ang="0">
                  <a:pos x="T4" y="T5"/>
                </a:cxn>
                <a:cxn ang="0">
                  <a:pos x="T6" y="T7"/>
                </a:cxn>
                <a:cxn ang="0">
                  <a:pos x="T8" y="T9"/>
                </a:cxn>
                <a:cxn ang="0">
                  <a:pos x="T10" y="T11"/>
                </a:cxn>
              </a:cxnLst>
              <a:rect l="0" t="0" r="r" b="b"/>
              <a:pathLst>
                <a:path w="56" h="151">
                  <a:moveTo>
                    <a:pt x="56" y="151"/>
                  </a:moveTo>
                  <a:lnTo>
                    <a:pt x="56" y="0"/>
                  </a:lnTo>
                  <a:lnTo>
                    <a:pt x="0" y="0"/>
                  </a:lnTo>
                  <a:lnTo>
                    <a:pt x="0" y="146"/>
                  </a:lnTo>
                  <a:lnTo>
                    <a:pt x="28" y="132"/>
                  </a:lnTo>
                  <a:lnTo>
                    <a:pt x="5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4" name="Freeform 76">
              <a:extLst>
                <a:ext uri="{FF2B5EF4-FFF2-40B4-BE49-F238E27FC236}">
                  <a16:creationId xmlns:a16="http://schemas.microsoft.com/office/drawing/2014/main" id="{75C7CFDA-893B-720D-ECD0-97834BF6B994}"/>
                </a:ext>
              </a:extLst>
            </p:cNvPr>
            <p:cNvSpPr>
              <a:spLocks/>
            </p:cNvSpPr>
            <p:nvPr/>
          </p:nvSpPr>
          <p:spPr bwMode="auto">
            <a:xfrm>
              <a:off x="6128607" y="2676132"/>
              <a:ext cx="26982" cy="57888"/>
            </a:xfrm>
            <a:custGeom>
              <a:avLst/>
              <a:gdLst>
                <a:gd name="T0" fmla="*/ 55 w 55"/>
                <a:gd name="T1" fmla="*/ 0 h 118"/>
                <a:gd name="T2" fmla="*/ 0 w 55"/>
                <a:gd name="T3" fmla="*/ 0 h 118"/>
                <a:gd name="T4" fmla="*/ 0 w 55"/>
                <a:gd name="T5" fmla="*/ 118 h 118"/>
                <a:gd name="T6" fmla="*/ 55 w 55"/>
                <a:gd name="T7" fmla="*/ 88 h 118"/>
                <a:gd name="T8" fmla="*/ 55 w 55"/>
                <a:gd name="T9" fmla="*/ 0 h 118"/>
              </a:gdLst>
              <a:ahLst/>
              <a:cxnLst>
                <a:cxn ang="0">
                  <a:pos x="T0" y="T1"/>
                </a:cxn>
                <a:cxn ang="0">
                  <a:pos x="T2" y="T3"/>
                </a:cxn>
                <a:cxn ang="0">
                  <a:pos x="T4" y="T5"/>
                </a:cxn>
                <a:cxn ang="0">
                  <a:pos x="T6" y="T7"/>
                </a:cxn>
                <a:cxn ang="0">
                  <a:pos x="T8" y="T9"/>
                </a:cxn>
              </a:cxnLst>
              <a:rect l="0" t="0" r="r" b="b"/>
              <a:pathLst>
                <a:path w="55" h="118">
                  <a:moveTo>
                    <a:pt x="55" y="0"/>
                  </a:moveTo>
                  <a:lnTo>
                    <a:pt x="0" y="0"/>
                  </a:lnTo>
                  <a:lnTo>
                    <a:pt x="0" y="118"/>
                  </a:lnTo>
                  <a:lnTo>
                    <a:pt x="55" y="88"/>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5" name="Freeform 77">
              <a:extLst>
                <a:ext uri="{FF2B5EF4-FFF2-40B4-BE49-F238E27FC236}">
                  <a16:creationId xmlns:a16="http://schemas.microsoft.com/office/drawing/2014/main" id="{F0C63CD4-C034-CA1A-91A5-25A681651BE5}"/>
                </a:ext>
              </a:extLst>
            </p:cNvPr>
            <p:cNvSpPr>
              <a:spLocks/>
            </p:cNvSpPr>
            <p:nvPr/>
          </p:nvSpPr>
          <p:spPr bwMode="auto">
            <a:xfrm>
              <a:off x="6074643" y="2630017"/>
              <a:ext cx="26982" cy="133928"/>
            </a:xfrm>
            <a:custGeom>
              <a:avLst/>
              <a:gdLst>
                <a:gd name="T0" fmla="*/ 55 w 55"/>
                <a:gd name="T1" fmla="*/ 0 h 273"/>
                <a:gd name="T2" fmla="*/ 0 w 55"/>
                <a:gd name="T3" fmla="*/ 0 h 273"/>
                <a:gd name="T4" fmla="*/ 0 w 55"/>
                <a:gd name="T5" fmla="*/ 273 h 273"/>
                <a:gd name="T6" fmla="*/ 55 w 55"/>
                <a:gd name="T7" fmla="*/ 243 h 273"/>
                <a:gd name="T8" fmla="*/ 55 w 55"/>
                <a:gd name="T9" fmla="*/ 0 h 273"/>
              </a:gdLst>
              <a:ahLst/>
              <a:cxnLst>
                <a:cxn ang="0">
                  <a:pos x="T0" y="T1"/>
                </a:cxn>
                <a:cxn ang="0">
                  <a:pos x="T2" y="T3"/>
                </a:cxn>
                <a:cxn ang="0">
                  <a:pos x="T4" y="T5"/>
                </a:cxn>
                <a:cxn ang="0">
                  <a:pos x="T6" y="T7"/>
                </a:cxn>
                <a:cxn ang="0">
                  <a:pos x="T8" y="T9"/>
                </a:cxn>
              </a:cxnLst>
              <a:rect l="0" t="0" r="r" b="b"/>
              <a:pathLst>
                <a:path w="55" h="273">
                  <a:moveTo>
                    <a:pt x="55" y="0"/>
                  </a:moveTo>
                  <a:lnTo>
                    <a:pt x="0" y="0"/>
                  </a:lnTo>
                  <a:lnTo>
                    <a:pt x="0" y="273"/>
                  </a:lnTo>
                  <a:lnTo>
                    <a:pt x="55" y="243"/>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6" name="Freeform 78">
              <a:extLst>
                <a:ext uri="{FF2B5EF4-FFF2-40B4-BE49-F238E27FC236}">
                  <a16:creationId xmlns:a16="http://schemas.microsoft.com/office/drawing/2014/main" id="{62F3F8A1-1CAE-3AB2-BA04-AFDA418FD813}"/>
                </a:ext>
              </a:extLst>
            </p:cNvPr>
            <p:cNvSpPr>
              <a:spLocks/>
            </p:cNvSpPr>
            <p:nvPr/>
          </p:nvSpPr>
          <p:spPr bwMode="auto">
            <a:xfrm>
              <a:off x="6071700" y="2646207"/>
              <a:ext cx="304650" cy="173175"/>
            </a:xfrm>
            <a:custGeom>
              <a:avLst/>
              <a:gdLst>
                <a:gd name="T0" fmla="*/ 395 w 621"/>
                <a:gd name="T1" fmla="*/ 323 h 353"/>
                <a:gd name="T2" fmla="*/ 574 w 621"/>
                <a:gd name="T3" fmla="*/ 88 h 353"/>
                <a:gd name="T4" fmla="*/ 588 w 621"/>
                <a:gd name="T5" fmla="*/ 121 h 353"/>
                <a:gd name="T6" fmla="*/ 621 w 621"/>
                <a:gd name="T7" fmla="*/ 0 h 353"/>
                <a:gd name="T8" fmla="*/ 513 w 621"/>
                <a:gd name="T9" fmla="*/ 63 h 353"/>
                <a:gd name="T10" fmla="*/ 546 w 621"/>
                <a:gd name="T11" fmla="*/ 69 h 353"/>
                <a:gd name="T12" fmla="*/ 386 w 621"/>
                <a:gd name="T13" fmla="*/ 276 h 353"/>
                <a:gd name="T14" fmla="*/ 251 w 621"/>
                <a:gd name="T15" fmla="*/ 174 h 353"/>
                <a:gd name="T16" fmla="*/ 0 w 621"/>
                <a:gd name="T17" fmla="*/ 315 h 353"/>
                <a:gd name="T18" fmla="*/ 0 w 621"/>
                <a:gd name="T19" fmla="*/ 353 h 353"/>
                <a:gd name="T20" fmla="*/ 248 w 621"/>
                <a:gd name="T21" fmla="*/ 215 h 353"/>
                <a:gd name="T22" fmla="*/ 395 w 621"/>
                <a:gd name="T23" fmla="*/ 32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353">
                  <a:moveTo>
                    <a:pt x="395" y="323"/>
                  </a:moveTo>
                  <a:lnTo>
                    <a:pt x="574" y="88"/>
                  </a:lnTo>
                  <a:lnTo>
                    <a:pt x="588" y="121"/>
                  </a:lnTo>
                  <a:lnTo>
                    <a:pt x="621" y="0"/>
                  </a:lnTo>
                  <a:lnTo>
                    <a:pt x="513" y="63"/>
                  </a:lnTo>
                  <a:lnTo>
                    <a:pt x="546" y="69"/>
                  </a:lnTo>
                  <a:lnTo>
                    <a:pt x="386" y="276"/>
                  </a:lnTo>
                  <a:lnTo>
                    <a:pt x="251" y="174"/>
                  </a:lnTo>
                  <a:lnTo>
                    <a:pt x="0" y="315"/>
                  </a:lnTo>
                  <a:lnTo>
                    <a:pt x="0" y="353"/>
                  </a:lnTo>
                  <a:lnTo>
                    <a:pt x="248" y="215"/>
                  </a:lnTo>
                  <a:lnTo>
                    <a:pt x="395"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7" name="Freeform 79">
              <a:extLst>
                <a:ext uri="{FF2B5EF4-FFF2-40B4-BE49-F238E27FC236}">
                  <a16:creationId xmlns:a16="http://schemas.microsoft.com/office/drawing/2014/main" id="{59BDBE2F-BB95-9812-9707-F9EA175EC2D0}"/>
                </a:ext>
              </a:extLst>
            </p:cNvPr>
            <p:cNvSpPr>
              <a:spLocks/>
            </p:cNvSpPr>
            <p:nvPr/>
          </p:nvSpPr>
          <p:spPr bwMode="auto">
            <a:xfrm>
              <a:off x="5996151" y="2833117"/>
              <a:ext cx="376274" cy="162382"/>
            </a:xfrm>
            <a:custGeom>
              <a:avLst/>
              <a:gdLst>
                <a:gd name="T0" fmla="*/ 171 w 767"/>
                <a:gd name="T1" fmla="*/ 2 h 331"/>
                <a:gd name="T2" fmla="*/ 314 w 767"/>
                <a:gd name="T3" fmla="*/ 2 h 331"/>
                <a:gd name="T4" fmla="*/ 463 w 767"/>
                <a:gd name="T5" fmla="*/ 0 h 331"/>
                <a:gd name="T6" fmla="*/ 463 w 767"/>
                <a:gd name="T7" fmla="*/ 0 h 331"/>
                <a:gd name="T8" fmla="*/ 471 w 767"/>
                <a:gd name="T9" fmla="*/ 2 h 331"/>
                <a:gd name="T10" fmla="*/ 480 w 767"/>
                <a:gd name="T11" fmla="*/ 5 h 331"/>
                <a:gd name="T12" fmla="*/ 488 w 767"/>
                <a:gd name="T13" fmla="*/ 8 h 331"/>
                <a:gd name="T14" fmla="*/ 496 w 767"/>
                <a:gd name="T15" fmla="*/ 14 h 331"/>
                <a:gd name="T16" fmla="*/ 502 w 767"/>
                <a:gd name="T17" fmla="*/ 22 h 331"/>
                <a:gd name="T18" fmla="*/ 505 w 767"/>
                <a:gd name="T19" fmla="*/ 30 h 331"/>
                <a:gd name="T20" fmla="*/ 507 w 767"/>
                <a:gd name="T21" fmla="*/ 38 h 331"/>
                <a:gd name="T22" fmla="*/ 510 w 767"/>
                <a:gd name="T23" fmla="*/ 47 h 331"/>
                <a:gd name="T24" fmla="*/ 510 w 767"/>
                <a:gd name="T25" fmla="*/ 47 h 331"/>
                <a:gd name="T26" fmla="*/ 507 w 767"/>
                <a:gd name="T27" fmla="*/ 55 h 331"/>
                <a:gd name="T28" fmla="*/ 505 w 767"/>
                <a:gd name="T29" fmla="*/ 63 h 331"/>
                <a:gd name="T30" fmla="*/ 502 w 767"/>
                <a:gd name="T31" fmla="*/ 71 h 331"/>
                <a:gd name="T32" fmla="*/ 496 w 767"/>
                <a:gd name="T33" fmla="*/ 80 h 331"/>
                <a:gd name="T34" fmla="*/ 488 w 767"/>
                <a:gd name="T35" fmla="*/ 85 h 331"/>
                <a:gd name="T36" fmla="*/ 480 w 767"/>
                <a:gd name="T37" fmla="*/ 88 h 331"/>
                <a:gd name="T38" fmla="*/ 471 w 767"/>
                <a:gd name="T39" fmla="*/ 91 h 331"/>
                <a:gd name="T40" fmla="*/ 463 w 767"/>
                <a:gd name="T41" fmla="*/ 94 h 331"/>
                <a:gd name="T42" fmla="*/ 369 w 767"/>
                <a:gd name="T43" fmla="*/ 94 h 331"/>
                <a:gd name="T44" fmla="*/ 369 w 767"/>
                <a:gd name="T45" fmla="*/ 121 h 331"/>
                <a:gd name="T46" fmla="*/ 612 w 767"/>
                <a:gd name="T47" fmla="*/ 121 h 331"/>
                <a:gd name="T48" fmla="*/ 687 w 767"/>
                <a:gd name="T49" fmla="*/ 33 h 331"/>
                <a:gd name="T50" fmla="*/ 687 w 767"/>
                <a:gd name="T51" fmla="*/ 33 h 331"/>
                <a:gd name="T52" fmla="*/ 695 w 767"/>
                <a:gd name="T53" fmla="*/ 27 h 331"/>
                <a:gd name="T54" fmla="*/ 703 w 767"/>
                <a:gd name="T55" fmla="*/ 22 h 331"/>
                <a:gd name="T56" fmla="*/ 709 w 767"/>
                <a:gd name="T57" fmla="*/ 19 h 331"/>
                <a:gd name="T58" fmla="*/ 720 w 767"/>
                <a:gd name="T59" fmla="*/ 16 h 331"/>
                <a:gd name="T60" fmla="*/ 728 w 767"/>
                <a:gd name="T61" fmla="*/ 16 h 331"/>
                <a:gd name="T62" fmla="*/ 736 w 767"/>
                <a:gd name="T63" fmla="*/ 19 h 331"/>
                <a:gd name="T64" fmla="*/ 745 w 767"/>
                <a:gd name="T65" fmla="*/ 22 h 331"/>
                <a:gd name="T66" fmla="*/ 753 w 767"/>
                <a:gd name="T67" fmla="*/ 27 h 331"/>
                <a:gd name="T68" fmla="*/ 753 w 767"/>
                <a:gd name="T69" fmla="*/ 27 h 331"/>
                <a:gd name="T70" fmla="*/ 758 w 767"/>
                <a:gd name="T71" fmla="*/ 36 h 331"/>
                <a:gd name="T72" fmla="*/ 764 w 767"/>
                <a:gd name="T73" fmla="*/ 41 h 331"/>
                <a:gd name="T74" fmla="*/ 767 w 767"/>
                <a:gd name="T75" fmla="*/ 49 h 331"/>
                <a:gd name="T76" fmla="*/ 767 w 767"/>
                <a:gd name="T77" fmla="*/ 60 h 331"/>
                <a:gd name="T78" fmla="*/ 767 w 767"/>
                <a:gd name="T79" fmla="*/ 69 h 331"/>
                <a:gd name="T80" fmla="*/ 767 w 767"/>
                <a:gd name="T81" fmla="*/ 77 h 331"/>
                <a:gd name="T82" fmla="*/ 761 w 767"/>
                <a:gd name="T83" fmla="*/ 85 h 331"/>
                <a:gd name="T84" fmla="*/ 756 w 767"/>
                <a:gd name="T85" fmla="*/ 94 h 331"/>
                <a:gd name="T86" fmla="*/ 642 w 767"/>
                <a:gd name="T87" fmla="*/ 226 h 331"/>
                <a:gd name="T88" fmla="*/ 642 w 767"/>
                <a:gd name="T89" fmla="*/ 226 h 331"/>
                <a:gd name="T90" fmla="*/ 634 w 767"/>
                <a:gd name="T91" fmla="*/ 234 h 331"/>
                <a:gd name="T92" fmla="*/ 626 w 767"/>
                <a:gd name="T93" fmla="*/ 237 h 331"/>
                <a:gd name="T94" fmla="*/ 618 w 767"/>
                <a:gd name="T95" fmla="*/ 243 h 331"/>
                <a:gd name="T96" fmla="*/ 607 w 767"/>
                <a:gd name="T97" fmla="*/ 243 h 331"/>
                <a:gd name="T98" fmla="*/ 207 w 767"/>
                <a:gd name="T99" fmla="*/ 243 h 331"/>
                <a:gd name="T100" fmla="*/ 118 w 767"/>
                <a:gd name="T101" fmla="*/ 331 h 331"/>
                <a:gd name="T102" fmla="*/ 0 w 767"/>
                <a:gd name="T103" fmla="*/ 176 h 331"/>
                <a:gd name="T104" fmla="*/ 171 w 767"/>
                <a:gd name="T105" fmla="*/ 2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7" h="331">
                  <a:moveTo>
                    <a:pt x="171" y="2"/>
                  </a:moveTo>
                  <a:lnTo>
                    <a:pt x="314" y="2"/>
                  </a:lnTo>
                  <a:lnTo>
                    <a:pt x="463" y="0"/>
                  </a:lnTo>
                  <a:lnTo>
                    <a:pt x="463" y="0"/>
                  </a:lnTo>
                  <a:lnTo>
                    <a:pt x="471" y="2"/>
                  </a:lnTo>
                  <a:lnTo>
                    <a:pt x="480" y="5"/>
                  </a:lnTo>
                  <a:lnTo>
                    <a:pt x="488" y="8"/>
                  </a:lnTo>
                  <a:lnTo>
                    <a:pt x="496" y="14"/>
                  </a:lnTo>
                  <a:lnTo>
                    <a:pt x="502" y="22"/>
                  </a:lnTo>
                  <a:lnTo>
                    <a:pt x="505" y="30"/>
                  </a:lnTo>
                  <a:lnTo>
                    <a:pt x="507" y="38"/>
                  </a:lnTo>
                  <a:lnTo>
                    <a:pt x="510" y="47"/>
                  </a:lnTo>
                  <a:lnTo>
                    <a:pt x="510" y="47"/>
                  </a:lnTo>
                  <a:lnTo>
                    <a:pt x="507" y="55"/>
                  </a:lnTo>
                  <a:lnTo>
                    <a:pt x="505" y="63"/>
                  </a:lnTo>
                  <a:lnTo>
                    <a:pt x="502" y="71"/>
                  </a:lnTo>
                  <a:lnTo>
                    <a:pt x="496" y="80"/>
                  </a:lnTo>
                  <a:lnTo>
                    <a:pt x="488" y="85"/>
                  </a:lnTo>
                  <a:lnTo>
                    <a:pt x="480" y="88"/>
                  </a:lnTo>
                  <a:lnTo>
                    <a:pt x="471" y="91"/>
                  </a:lnTo>
                  <a:lnTo>
                    <a:pt x="463" y="94"/>
                  </a:lnTo>
                  <a:lnTo>
                    <a:pt x="369" y="94"/>
                  </a:lnTo>
                  <a:lnTo>
                    <a:pt x="369" y="121"/>
                  </a:lnTo>
                  <a:lnTo>
                    <a:pt x="612" y="121"/>
                  </a:lnTo>
                  <a:lnTo>
                    <a:pt x="687" y="33"/>
                  </a:lnTo>
                  <a:lnTo>
                    <a:pt x="687" y="33"/>
                  </a:lnTo>
                  <a:lnTo>
                    <a:pt x="695" y="27"/>
                  </a:lnTo>
                  <a:lnTo>
                    <a:pt x="703" y="22"/>
                  </a:lnTo>
                  <a:lnTo>
                    <a:pt x="709" y="19"/>
                  </a:lnTo>
                  <a:lnTo>
                    <a:pt x="720" y="16"/>
                  </a:lnTo>
                  <a:lnTo>
                    <a:pt x="728" y="16"/>
                  </a:lnTo>
                  <a:lnTo>
                    <a:pt x="736" y="19"/>
                  </a:lnTo>
                  <a:lnTo>
                    <a:pt x="745" y="22"/>
                  </a:lnTo>
                  <a:lnTo>
                    <a:pt x="753" y="27"/>
                  </a:lnTo>
                  <a:lnTo>
                    <a:pt x="753" y="27"/>
                  </a:lnTo>
                  <a:lnTo>
                    <a:pt x="758" y="36"/>
                  </a:lnTo>
                  <a:lnTo>
                    <a:pt x="764" y="41"/>
                  </a:lnTo>
                  <a:lnTo>
                    <a:pt x="767" y="49"/>
                  </a:lnTo>
                  <a:lnTo>
                    <a:pt x="767" y="60"/>
                  </a:lnTo>
                  <a:lnTo>
                    <a:pt x="767" y="69"/>
                  </a:lnTo>
                  <a:lnTo>
                    <a:pt x="767" y="77"/>
                  </a:lnTo>
                  <a:lnTo>
                    <a:pt x="761" y="85"/>
                  </a:lnTo>
                  <a:lnTo>
                    <a:pt x="756" y="94"/>
                  </a:lnTo>
                  <a:lnTo>
                    <a:pt x="642" y="226"/>
                  </a:lnTo>
                  <a:lnTo>
                    <a:pt x="642" y="226"/>
                  </a:lnTo>
                  <a:lnTo>
                    <a:pt x="634" y="234"/>
                  </a:lnTo>
                  <a:lnTo>
                    <a:pt x="626" y="237"/>
                  </a:lnTo>
                  <a:lnTo>
                    <a:pt x="618" y="243"/>
                  </a:lnTo>
                  <a:lnTo>
                    <a:pt x="607" y="243"/>
                  </a:lnTo>
                  <a:lnTo>
                    <a:pt x="207" y="243"/>
                  </a:lnTo>
                  <a:lnTo>
                    <a:pt x="118" y="331"/>
                  </a:lnTo>
                  <a:lnTo>
                    <a:pt x="0" y="176"/>
                  </a:lnTo>
                  <a:lnTo>
                    <a:pt x="17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00" name="Rectangle 3099">
            <a:extLst>
              <a:ext uri="{FF2B5EF4-FFF2-40B4-BE49-F238E27FC236}">
                <a16:creationId xmlns:a16="http://schemas.microsoft.com/office/drawing/2014/main" id="{36B054AF-E6E8-B2A2-02DC-A7B6314095C0}"/>
              </a:ext>
            </a:extLst>
          </p:cNvPr>
          <p:cNvSpPr/>
          <p:nvPr/>
        </p:nvSpPr>
        <p:spPr>
          <a:xfrm>
            <a:off x="8910944" y="2412774"/>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Sustainable SDLC</a:t>
            </a:r>
          </a:p>
        </p:txBody>
      </p:sp>
      <p:cxnSp>
        <p:nvCxnSpPr>
          <p:cNvPr id="3102" name="Connector: Elbow 3101">
            <a:extLst>
              <a:ext uri="{FF2B5EF4-FFF2-40B4-BE49-F238E27FC236}">
                <a16:creationId xmlns:a16="http://schemas.microsoft.com/office/drawing/2014/main" id="{352DDCF5-7AB1-5720-23DE-6AE04D42263A}"/>
              </a:ext>
            </a:extLst>
          </p:cNvPr>
          <p:cNvCxnSpPr>
            <a:cxnSpLocks/>
          </p:cNvCxnSpPr>
          <p:nvPr/>
        </p:nvCxnSpPr>
        <p:spPr>
          <a:xfrm>
            <a:off x="7953744" y="2537562"/>
            <a:ext cx="835602" cy="316435"/>
          </a:xfrm>
          <a:prstGeom prst="bentConnector3">
            <a:avLst>
              <a:gd name="adj1" fmla="val -597"/>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03" name="Rectangle 3102">
            <a:extLst>
              <a:ext uri="{FF2B5EF4-FFF2-40B4-BE49-F238E27FC236}">
                <a16:creationId xmlns:a16="http://schemas.microsoft.com/office/drawing/2014/main" id="{6C4F6FB3-DE4D-8BF9-1878-0F1337F747C7}"/>
              </a:ext>
            </a:extLst>
          </p:cNvPr>
          <p:cNvSpPr/>
          <p:nvPr/>
        </p:nvSpPr>
        <p:spPr>
          <a:xfrm>
            <a:off x="8910944" y="2729559"/>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Controlled access for work done remotely</a:t>
            </a:r>
          </a:p>
        </p:txBody>
      </p:sp>
      <p:cxnSp>
        <p:nvCxnSpPr>
          <p:cNvPr id="3106" name="Connector: Elbow 3105">
            <a:extLst>
              <a:ext uri="{FF2B5EF4-FFF2-40B4-BE49-F238E27FC236}">
                <a16:creationId xmlns:a16="http://schemas.microsoft.com/office/drawing/2014/main" id="{B2B70FD3-A88B-A04C-F815-5B64B9DFE7B8}"/>
              </a:ext>
            </a:extLst>
          </p:cNvPr>
          <p:cNvCxnSpPr>
            <a:cxnSpLocks/>
          </p:cNvCxnSpPr>
          <p:nvPr/>
        </p:nvCxnSpPr>
        <p:spPr>
          <a:xfrm flipV="1">
            <a:off x="7953744" y="3791075"/>
            <a:ext cx="835602" cy="316435"/>
          </a:xfrm>
          <a:prstGeom prst="bentConnector3">
            <a:avLst>
              <a:gd name="adj1" fmla="val -597"/>
            </a:avLst>
          </a:prstGeom>
          <a:ln>
            <a:solidFill>
              <a:srgbClr val="00338D"/>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09" name="Rectangle 3108">
            <a:extLst>
              <a:ext uri="{FF2B5EF4-FFF2-40B4-BE49-F238E27FC236}">
                <a16:creationId xmlns:a16="http://schemas.microsoft.com/office/drawing/2014/main" id="{B3C409F6-2AF8-8F2C-AF70-7277F87F80FF}"/>
              </a:ext>
            </a:extLst>
          </p:cNvPr>
          <p:cNvSpPr/>
          <p:nvPr/>
        </p:nvSpPr>
        <p:spPr>
          <a:xfrm>
            <a:off x="8910944" y="4011737"/>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ESG inclusion in Test strategy and reporting </a:t>
            </a:r>
          </a:p>
        </p:txBody>
      </p:sp>
      <p:cxnSp>
        <p:nvCxnSpPr>
          <p:cNvPr id="11" name="Connector: Elbow 10">
            <a:extLst>
              <a:ext uri="{FF2B5EF4-FFF2-40B4-BE49-F238E27FC236}">
                <a16:creationId xmlns:a16="http://schemas.microsoft.com/office/drawing/2014/main" id="{D2765EF9-78AD-3298-4156-713A3EF18EBE}"/>
              </a:ext>
            </a:extLst>
          </p:cNvPr>
          <p:cNvCxnSpPr>
            <a:cxnSpLocks/>
          </p:cNvCxnSpPr>
          <p:nvPr/>
        </p:nvCxnSpPr>
        <p:spPr>
          <a:xfrm flipV="1">
            <a:off x="7953744" y="4728466"/>
            <a:ext cx="835602" cy="316435"/>
          </a:xfrm>
          <a:prstGeom prst="bentConnector3">
            <a:avLst>
              <a:gd name="adj1" fmla="val -597"/>
            </a:avLst>
          </a:prstGeom>
          <a:ln>
            <a:solidFill>
              <a:srgbClr val="6D2077"/>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8679AD8-E9FB-5D0A-386E-207E42FCC007}"/>
              </a:ext>
            </a:extLst>
          </p:cNvPr>
          <p:cNvSpPr/>
          <p:nvPr/>
        </p:nvSpPr>
        <p:spPr>
          <a:xfrm>
            <a:off x="8910944" y="4639376"/>
            <a:ext cx="2834640" cy="193002"/>
          </a:xfrm>
          <a:prstGeom prst="rect">
            <a:avLst/>
          </a:prstGeom>
        </p:spPr>
        <p:txBody>
          <a:bodyPr wrap="square" lIns="0" tIns="0" rIns="0" bIns="0" anchor="ctr">
            <a:spAutoFit/>
          </a:bodyPr>
          <a:lstStyle/>
          <a:p>
            <a:pPr marL="1587" marR="0" lvl="1" indent="0" algn="l" defTabSz="762000" rtl="0" eaLnBrk="1" fontAlgn="auto" latinLnBrk="0" hangingPunct="1">
              <a:lnSpc>
                <a:spcPct val="110000"/>
              </a:lnSpc>
              <a:spcBef>
                <a:spcPct val="50000"/>
              </a:spcBef>
              <a:spcAft>
                <a:spcPts val="0"/>
              </a:spcAft>
              <a:buClr>
                <a:srgbClr val="415299"/>
              </a:buClr>
              <a:buSzTx/>
              <a:buFontTx/>
              <a:buNone/>
              <a:tabLst>
                <a:tab pos="481013" algn="l"/>
                <a:tab pos="4476750" algn="l"/>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Test Maturity Assessment</a:t>
            </a:r>
          </a:p>
        </p:txBody>
      </p:sp>
    </p:spTree>
    <p:extLst>
      <p:ext uri="{BB962C8B-B14F-4D97-AF65-F5344CB8AC3E}">
        <p14:creationId xmlns:p14="http://schemas.microsoft.com/office/powerpoint/2010/main" val="1144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8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0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0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0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8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10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0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0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0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0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12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87" grpId="0"/>
      <p:bldP spid="3088" grpId="0"/>
      <p:bldP spid="3098" grpId="0"/>
      <p:bldP spid="3104" grpId="0"/>
      <p:bldP spid="3108" grpId="0"/>
      <p:bldP spid="3122" grpId="0"/>
      <p:bldP spid="3100" grpId="0"/>
      <p:bldP spid="3103" grpId="0"/>
      <p:bldP spid="3109"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3">
            <a:extLst>
              <a:ext uri="{FF2B5EF4-FFF2-40B4-BE49-F238E27FC236}">
                <a16:creationId xmlns:a16="http://schemas.microsoft.com/office/drawing/2014/main" id="{DD247599-5FB3-3231-F178-76B420C843FF}"/>
              </a:ext>
            </a:extLst>
          </p:cNvPr>
          <p:cNvSpPr txBox="1">
            <a:spLocks/>
          </p:cNvSpPr>
          <p:nvPr/>
        </p:nvSpPr>
        <p:spPr>
          <a:xfrm>
            <a:off x="838199" y="388308"/>
            <a:ext cx="7188989" cy="1021424"/>
          </a:xfrm>
          <a:prstGeom prst="rect">
            <a:avLst/>
          </a:prstGeom>
        </p:spPr>
        <p:txBody>
          <a:bodyPr vert="horz" lIns="91440" tIns="45720" rIns="91440" bIns="45720" rtlCol="0" anchor="b" anchorCtr="0">
            <a:normAutofit/>
          </a:bodyPr>
          <a:lstStyle>
            <a:lvl1pPr algn="l" defTabSz="914400" rtl="0" eaLnBrk="1" latinLnBrk="0" hangingPunct="1">
              <a:lnSpc>
                <a:spcPct val="70000"/>
              </a:lnSpc>
              <a:spcBef>
                <a:spcPct val="0"/>
              </a:spcBef>
              <a:buNone/>
              <a:defRPr sz="11000" kern="1200" baseline="0">
                <a:solidFill>
                  <a:schemeClr val="bg1"/>
                </a:solidFill>
                <a:latin typeface="+mj-lt"/>
                <a:ea typeface="+mj-ea"/>
                <a:cs typeface="+mj-cs"/>
              </a:defRPr>
            </a:lvl1pPr>
          </a:lstStyle>
          <a:p>
            <a:pPr marL="0" marR="0" lvl="0" indent="0" fontAlgn="auto">
              <a:lnSpc>
                <a:spcPct val="90000"/>
              </a:lnSpc>
              <a:spcAft>
                <a:spcPts val="600"/>
              </a:spcAft>
              <a:buClrTx/>
              <a:buSzTx/>
              <a:tabLst/>
              <a:defRPr/>
            </a:pPr>
            <a:r>
              <a:rPr lang="en-US" sz="4800">
                <a:latin typeface="KPMG Extralight"/>
              </a:rPr>
              <a:t>ENVIRONMENTAL IMPACT - DETAILED SLIDES</a:t>
            </a:r>
          </a:p>
        </p:txBody>
      </p:sp>
      <p:cxnSp>
        <p:nvCxnSpPr>
          <p:cNvPr id="1040" name="Straight Connector 103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15D65F6-D19B-BB06-4755-A7591D3F9D5C}"/>
              </a:ext>
            </a:extLst>
          </p:cNvPr>
          <p:cNvGrpSpPr/>
          <p:nvPr/>
        </p:nvGrpSpPr>
        <p:grpSpPr>
          <a:xfrm>
            <a:off x="3901440" y="1659478"/>
            <a:ext cx="4389120" cy="4389120"/>
            <a:chOff x="3901440" y="1659478"/>
            <a:chExt cx="4389120" cy="4389120"/>
          </a:xfrm>
        </p:grpSpPr>
        <p:pic>
          <p:nvPicPr>
            <p:cNvPr id="14" name="Picture 2">
              <a:extLst>
                <a:ext uri="{FF2B5EF4-FFF2-40B4-BE49-F238E27FC236}">
                  <a16:creationId xmlns:a16="http://schemas.microsoft.com/office/drawing/2014/main" id="{31B0D973-8105-0099-5CC0-8A6EF1CCA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70" t="18979" r="10349" b="8441"/>
            <a:stretch/>
          </p:blipFill>
          <p:spPr bwMode="auto">
            <a:xfrm>
              <a:off x="3901440" y="1659478"/>
              <a:ext cx="4389120" cy="43891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2B1067B-A750-BBA7-C710-F1B78AD56606}"/>
                </a:ext>
              </a:extLst>
            </p:cNvPr>
            <p:cNvPicPr>
              <a:picLocks noChangeAspect="1"/>
            </p:cNvPicPr>
            <p:nvPr/>
          </p:nvPicPr>
          <p:blipFill rotWithShape="1">
            <a:blip r:embed="rId3"/>
            <a:srcRect l="36452" t="27885" r="35896" b="36872"/>
            <a:stretch/>
          </p:blipFill>
          <p:spPr>
            <a:xfrm>
              <a:off x="4953000" y="2486521"/>
              <a:ext cx="2286000" cy="2316681"/>
            </a:xfrm>
            <a:prstGeom prst="rect">
              <a:avLst/>
            </a:prstGeom>
          </p:spPr>
        </p:pic>
      </p:grpSp>
    </p:spTree>
    <p:extLst>
      <p:ext uri="{BB962C8B-B14F-4D97-AF65-F5344CB8AC3E}">
        <p14:creationId xmlns:p14="http://schemas.microsoft.com/office/powerpoint/2010/main" val="339573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_qu6PPRfjEOxN4czDL8HmA"/>
</p:tagLst>
</file>

<file path=ppt/tags/tag2.xml><?xml version="1.0" encoding="utf-8"?>
<p:tagLst xmlns:a="http://schemas.openxmlformats.org/drawingml/2006/main" xmlns:r="http://schemas.openxmlformats.org/officeDocument/2006/relationships" xmlns:p="http://schemas.openxmlformats.org/presentationml/2006/main">
  <p:tag name="LEFT" val=" 143.875"/>
  <p:tag name="TOP" val=" 207"/>
  <p:tag name="THINKCELLSHAPEDONOTDELETE" val="p.NG7oCkw.UGfy_f7yzlo6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57d9e0f-7dfd-4d90-a598-cae725a5f5c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D84FC8561A73418EB6341C28BC7BFE" ma:contentTypeVersion="15" ma:contentTypeDescription="Create a new document." ma:contentTypeScope="" ma:versionID="3576fb2449f7778303781b26f329f58e">
  <xsd:schema xmlns:xsd="http://www.w3.org/2001/XMLSchema" xmlns:xs="http://www.w3.org/2001/XMLSchema" xmlns:p="http://schemas.microsoft.com/office/2006/metadata/properties" xmlns:ns3="a57d9e0f-7dfd-4d90-a598-cae725a5f5c5" xmlns:ns4="91d7171f-9f06-4b74-ab0c-091937f9b719" targetNamespace="http://schemas.microsoft.com/office/2006/metadata/properties" ma:root="true" ma:fieldsID="d78d5d9d7e944cf190ddda397f97bf73" ns3:_="" ns4:_="">
    <xsd:import namespace="a57d9e0f-7dfd-4d90-a598-cae725a5f5c5"/>
    <xsd:import namespace="91d7171f-9f06-4b74-ab0c-091937f9b71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MediaLengthInSeconds"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7d9e0f-7dfd-4d90-a598-cae725a5f5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d7171f-9f06-4b74-ab0c-091937f9b71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FC56D2-5092-4893-935F-EDAFC5B0C21E}">
  <ds:schemaRefs>
    <ds:schemaRef ds:uri="http://www.w3.org/XML/1998/namespace"/>
    <ds:schemaRef ds:uri="http://schemas.microsoft.com/office/2006/metadata/properties"/>
    <ds:schemaRef ds:uri="http://schemas.openxmlformats.org/package/2006/metadata/core-properties"/>
    <ds:schemaRef ds:uri="http://purl.org/dc/elements/1.1/"/>
    <ds:schemaRef ds:uri="http://purl.org/dc/terms/"/>
    <ds:schemaRef ds:uri="http://schemas.microsoft.com/office/infopath/2007/PartnerControls"/>
    <ds:schemaRef ds:uri="a57d9e0f-7dfd-4d90-a598-cae725a5f5c5"/>
    <ds:schemaRef ds:uri="91d7171f-9f06-4b74-ab0c-091937f9b719"/>
    <ds:schemaRef ds:uri="http://schemas.microsoft.com/office/2006/documentManagement/types"/>
    <ds:schemaRef ds:uri="http://purl.org/dc/dcmitype/"/>
  </ds:schemaRefs>
</ds:datastoreItem>
</file>

<file path=customXml/itemProps2.xml><?xml version="1.0" encoding="utf-8"?>
<ds:datastoreItem xmlns:ds="http://schemas.openxmlformats.org/officeDocument/2006/customXml" ds:itemID="{B2591947-0AC6-4640-9C30-25707872F4E9}">
  <ds:schemaRefs>
    <ds:schemaRef ds:uri="91d7171f-9f06-4b74-ab0c-091937f9b719"/>
    <ds:schemaRef ds:uri="a57d9e0f-7dfd-4d90-a598-cae725a5f5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0EF7D73-3CB2-4FD2-AC02-B363215001A3}">
  <ds:schemaRefs>
    <ds:schemaRef ds:uri="http://schemas.microsoft.com/sharepoint/v3/contenttype/forms"/>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otalTime>17665</TotalTime>
  <Words>8383</Words>
  <Application>Microsoft Office PowerPoint</Application>
  <PresentationFormat>Widescreen</PresentationFormat>
  <Paragraphs>1127</Paragraphs>
  <Slides>47</Slides>
  <Notes>28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47</vt:i4>
      </vt:variant>
    </vt:vector>
  </HeadingPairs>
  <TitlesOfParts>
    <vt:vector size="60" baseType="lpstr">
      <vt:lpstr>Aharoni</vt:lpstr>
      <vt:lpstr>Arial</vt:lpstr>
      <vt:lpstr>Calibri</vt:lpstr>
      <vt:lpstr>Calibri Light</vt:lpstr>
      <vt:lpstr>Franklin Gothic Book</vt:lpstr>
      <vt:lpstr>KPMG Bold</vt:lpstr>
      <vt:lpstr>KPMG Extralight</vt:lpstr>
      <vt:lpstr>Univers for KPMG</vt:lpstr>
      <vt:lpstr>Wingdings</vt:lpstr>
      <vt:lpstr>Office Theme</vt:lpstr>
      <vt:lpstr>Office Theme</vt:lpstr>
      <vt:lpstr>Office Theme</vt:lpstr>
      <vt:lpstr>1_Office Theme</vt:lpstr>
      <vt:lpstr>PowerPoint Presentation</vt:lpstr>
      <vt:lpstr>We recognize the importance of the global Sustainable Development Goals and are dedicated to making a positive impact through our ESG centric QE services</vt:lpstr>
      <vt:lpstr>ENVIRONMENTAL IMPACT DUE TO QE ACTIVITIES </vt:lpstr>
      <vt:lpstr>Environmental Impact</vt:lpstr>
      <vt:lpstr>SOCIAL IMPACT BY KPMG QE TEAM</vt:lpstr>
      <vt:lpstr>Social Impact</vt:lpstr>
      <vt:lpstr>GOVERNANCE IMPACT BY KPMG QE ACTIVITIES</vt:lpstr>
      <vt:lpstr>Governance Impact</vt:lpstr>
      <vt:lpstr>PowerPoint Presentation</vt:lpstr>
      <vt:lpstr>Test Environment management</vt:lpstr>
      <vt:lpstr>Test Data management</vt:lpstr>
      <vt:lpstr>Tooling approach and standardization</vt:lpstr>
      <vt:lpstr>Cloud computing and IAC</vt:lpstr>
      <vt:lpstr>Virtualization</vt:lpstr>
      <vt:lpstr>Capture NFRs including sustainability goals</vt:lpstr>
      <vt:lpstr>Context based Risk Based Testing approach</vt:lpstr>
      <vt:lpstr>Opkey Reusable assets for Powered testing</vt:lpstr>
      <vt:lpstr>KPMG Innovation approach</vt:lpstr>
      <vt:lpstr>KPMG Automation approach</vt:lpstr>
      <vt:lpstr>Minimize redundancy</vt:lpstr>
      <vt:lpstr>Script-less / Low code platforms &amp; automation tools </vt:lpstr>
      <vt:lpstr>Generative AI for Test design &amp; execution</vt:lpstr>
      <vt:lpstr>PowerPoint Presentation</vt:lpstr>
      <vt:lpstr>IDE Initiatives</vt:lpstr>
      <vt:lpstr>Multi Geography Collaboration/ Global Delivery Model</vt:lpstr>
      <vt:lpstr>Diversity in hiring</vt:lpstr>
      <vt:lpstr>Focus on CSR activities</vt:lpstr>
      <vt:lpstr>Accessibility Testing</vt:lpstr>
      <vt:lpstr>Fairness testing</vt:lpstr>
      <vt:lpstr>UI/UX, Multi device/browser testing</vt:lpstr>
      <vt:lpstr>Security Testing</vt:lpstr>
      <vt:lpstr>Women Empowerment</vt:lpstr>
      <vt:lpstr>Trainings based on latest Market trends</vt:lpstr>
      <vt:lpstr>ESG Centric QE trainings</vt:lpstr>
      <vt:lpstr>PowerPoint Presentation</vt:lpstr>
      <vt:lpstr>Delivery risk Predictability model </vt:lpstr>
      <vt:lpstr>Project risk dashboard</vt:lpstr>
      <vt:lpstr>Sustainable STLC</vt:lpstr>
      <vt:lpstr>Controlled access for work done remotely</vt:lpstr>
      <vt:lpstr>Controlled access - ODC</vt:lpstr>
      <vt:lpstr>Well defined QE metrics </vt:lpstr>
      <vt:lpstr>Strategies aligned with market trends</vt:lpstr>
      <vt:lpstr>ESG inclusion in Test strategy and reporting </vt:lpstr>
      <vt:lpstr>Test Maturity Assessment</vt:lpstr>
      <vt:lpstr>Defect Management</vt:lpstr>
      <vt:lpstr>ESG report testing</vt:lpstr>
      <vt:lpstr>PowerPoint Presentation</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Gorthi, Ratnakumar</dc:creator>
  <cp:lastModifiedBy>Gorthi, Ratnakumar</cp:lastModifiedBy>
  <cp:revision>243</cp:revision>
  <dcterms:created xsi:type="dcterms:W3CDTF">2023-04-03T05:32:27Z</dcterms:created>
  <dcterms:modified xsi:type="dcterms:W3CDTF">2023-06-23T17:07:57Z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0x0101003FD84FC8561A73418EB6341C28BC7BFE</vt:lpwstr>
  </property>
</Properties>
</file>